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 id="2147483742" r:id="rId3"/>
    <p:sldMasterId id="2147483754" r:id="rId4"/>
    <p:sldMasterId id="2147483858" r:id="rId5"/>
    <p:sldMasterId id="2147483870" r:id="rId6"/>
  </p:sldMasterIdLst>
  <p:notesMasterIdLst>
    <p:notesMasterId r:id="rId36"/>
  </p:notesMasterIdLst>
  <p:handoutMasterIdLst>
    <p:handoutMasterId r:id="rId37"/>
  </p:handoutMasterIdLst>
  <p:sldIdLst>
    <p:sldId id="580" r:id="rId7"/>
    <p:sldId id="581" r:id="rId8"/>
    <p:sldId id="619" r:id="rId9"/>
    <p:sldId id="582" r:id="rId10"/>
    <p:sldId id="609" r:id="rId11"/>
    <p:sldId id="586" r:id="rId12"/>
    <p:sldId id="620" r:id="rId13"/>
    <p:sldId id="587" r:id="rId14"/>
    <p:sldId id="621" r:id="rId15"/>
    <p:sldId id="610" r:id="rId16"/>
    <p:sldId id="611" r:id="rId17"/>
    <p:sldId id="612" r:id="rId18"/>
    <p:sldId id="613" r:id="rId19"/>
    <p:sldId id="590" r:id="rId20"/>
    <p:sldId id="592" r:id="rId21"/>
    <p:sldId id="614" r:id="rId22"/>
    <p:sldId id="615" r:id="rId23"/>
    <p:sldId id="622" r:id="rId24"/>
    <p:sldId id="616" r:id="rId25"/>
    <p:sldId id="608" r:id="rId26"/>
    <p:sldId id="617" r:id="rId27"/>
    <p:sldId id="596" r:id="rId28"/>
    <p:sldId id="597" r:id="rId29"/>
    <p:sldId id="598" r:id="rId30"/>
    <p:sldId id="599" r:id="rId31"/>
    <p:sldId id="600" r:id="rId32"/>
    <p:sldId id="618" r:id="rId33"/>
    <p:sldId id="602" r:id="rId34"/>
    <p:sldId id="606" r:id="rId35"/>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charset="0"/>
        <a:ea typeface="Arial" charset="0"/>
        <a:cs typeface="Arial" charset="0"/>
      </a:defRPr>
    </a:lvl1pPr>
    <a:lvl2pPr marL="457200" algn="l" rtl="0" eaLnBrk="0" fontAlgn="base" hangingPunct="0">
      <a:spcBef>
        <a:spcPct val="0"/>
      </a:spcBef>
      <a:spcAft>
        <a:spcPct val="0"/>
      </a:spcAft>
      <a:defRPr kern="1200">
        <a:solidFill>
          <a:schemeClr val="tx1"/>
        </a:solidFill>
        <a:latin typeface="Arial" charset="0"/>
        <a:ea typeface="Arial" charset="0"/>
        <a:cs typeface="Arial" charset="0"/>
      </a:defRPr>
    </a:lvl2pPr>
    <a:lvl3pPr marL="914400" algn="l" rtl="0" eaLnBrk="0" fontAlgn="base" hangingPunct="0">
      <a:spcBef>
        <a:spcPct val="0"/>
      </a:spcBef>
      <a:spcAft>
        <a:spcPct val="0"/>
      </a:spcAft>
      <a:defRPr kern="1200">
        <a:solidFill>
          <a:schemeClr val="tx1"/>
        </a:solidFill>
        <a:latin typeface="Arial" charset="0"/>
        <a:ea typeface="Arial" charset="0"/>
        <a:cs typeface="Arial" charset="0"/>
      </a:defRPr>
    </a:lvl3pPr>
    <a:lvl4pPr marL="1371600" algn="l" rtl="0" eaLnBrk="0" fontAlgn="base" hangingPunct="0">
      <a:spcBef>
        <a:spcPct val="0"/>
      </a:spcBef>
      <a:spcAft>
        <a:spcPct val="0"/>
      </a:spcAft>
      <a:defRPr kern="1200">
        <a:solidFill>
          <a:schemeClr val="tx1"/>
        </a:solidFill>
        <a:latin typeface="Arial" charset="0"/>
        <a:ea typeface="Arial" charset="0"/>
        <a:cs typeface="Arial" charset="0"/>
      </a:defRPr>
    </a:lvl4pPr>
    <a:lvl5pPr marL="1828800" algn="l" rtl="0" eaLnBrk="0" fontAlgn="base" hangingPunct="0">
      <a:spcBef>
        <a:spcPct val="0"/>
      </a:spcBef>
      <a:spcAft>
        <a:spcPct val="0"/>
      </a:spcAft>
      <a:defRPr kern="1200">
        <a:solidFill>
          <a:schemeClr val="tx1"/>
        </a:solidFill>
        <a:latin typeface="Arial" charset="0"/>
        <a:ea typeface="Arial" charset="0"/>
        <a:cs typeface="Arial" charset="0"/>
      </a:defRPr>
    </a:lvl5pPr>
    <a:lvl6pPr marL="2286000" algn="l" defTabSz="914400" rtl="0" eaLnBrk="1" latinLnBrk="0" hangingPunct="1">
      <a:defRPr kern="1200">
        <a:solidFill>
          <a:schemeClr val="tx1"/>
        </a:solidFill>
        <a:latin typeface="Arial" charset="0"/>
        <a:ea typeface="Arial" charset="0"/>
        <a:cs typeface="Arial" charset="0"/>
      </a:defRPr>
    </a:lvl6pPr>
    <a:lvl7pPr marL="2743200" algn="l" defTabSz="914400" rtl="0" eaLnBrk="1" latinLnBrk="0" hangingPunct="1">
      <a:defRPr kern="1200">
        <a:solidFill>
          <a:schemeClr val="tx1"/>
        </a:solidFill>
        <a:latin typeface="Arial" charset="0"/>
        <a:ea typeface="Arial" charset="0"/>
        <a:cs typeface="Arial" charset="0"/>
      </a:defRPr>
    </a:lvl7pPr>
    <a:lvl8pPr marL="3200400" algn="l" defTabSz="914400" rtl="0" eaLnBrk="1" latinLnBrk="0" hangingPunct="1">
      <a:defRPr kern="1200">
        <a:solidFill>
          <a:schemeClr val="tx1"/>
        </a:solidFill>
        <a:latin typeface="Arial" charset="0"/>
        <a:ea typeface="Arial" charset="0"/>
        <a:cs typeface="Arial" charset="0"/>
      </a:defRPr>
    </a:lvl8pPr>
    <a:lvl9pPr marL="3657600" algn="l" defTabSz="914400" rtl="0" eaLnBrk="1" latinLnBrk="0" hangingPunct="1">
      <a:defRPr kern="1200">
        <a:solidFill>
          <a:schemeClr val="tx1"/>
        </a:solidFill>
        <a:latin typeface="Arial" charset="0"/>
        <a:ea typeface="Arial" charset="0"/>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B43338"/>
    <a:srgbClr val="43458D"/>
    <a:srgbClr val="FFFC70"/>
    <a:srgbClr val="96FEFD"/>
    <a:srgbClr val="202EB0"/>
    <a:srgbClr val="AEE1E4"/>
    <a:srgbClr val="88D4D8"/>
    <a:srgbClr val="68C2CC"/>
    <a:srgbClr val="67C8CD"/>
    <a:srgbClr val="6497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549" autoAdjust="0"/>
    <p:restoredTop sz="46115" autoAdjust="0"/>
  </p:normalViewPr>
  <p:slideViewPr>
    <p:cSldViewPr snapToGrid="0">
      <p:cViewPr varScale="1">
        <p:scale>
          <a:sx n="39" d="100"/>
          <a:sy n="39" d="100"/>
        </p:scale>
        <p:origin x="302" y="53"/>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3036888" cy="463550"/>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71683" name="Rectangle 3"/>
          <p:cNvSpPr>
            <a:spLocks noGrp="1" noChangeArrowheads="1"/>
          </p:cNvSpPr>
          <p:nvPr>
            <p:ph type="dt" sz="quarter" idx="1"/>
          </p:nvPr>
        </p:nvSpPr>
        <p:spPr bwMode="auto">
          <a:xfrm>
            <a:off x="3971925" y="0"/>
            <a:ext cx="3036888" cy="463550"/>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71684" name="Rectangle 4"/>
          <p:cNvSpPr>
            <a:spLocks noGrp="1" noChangeArrowheads="1"/>
          </p:cNvSpPr>
          <p:nvPr>
            <p:ph type="ftr" sz="quarter" idx="2"/>
          </p:nvPr>
        </p:nvSpPr>
        <p:spPr bwMode="auto">
          <a:xfrm>
            <a:off x="0" y="8831263"/>
            <a:ext cx="3036888" cy="463550"/>
          </a:xfrm>
          <a:prstGeom prst="rect">
            <a:avLst/>
          </a:prstGeom>
          <a:noFill/>
          <a:ln w="9525">
            <a:noFill/>
            <a:miter lim="800000"/>
            <a:headEnd/>
            <a:tailEnd/>
          </a:ln>
          <a:effectLst/>
        </p:spPr>
        <p:txBody>
          <a:bodyPr vert="horz" wrap="square" lIns="93171" tIns="46586" rIns="93171" bIns="46586"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71685" name="Rectangle 5"/>
          <p:cNvSpPr>
            <a:spLocks noGrp="1" noChangeArrowheads="1"/>
          </p:cNvSpPr>
          <p:nvPr>
            <p:ph type="sldNum" sz="quarter" idx="3"/>
          </p:nvPr>
        </p:nvSpPr>
        <p:spPr bwMode="auto">
          <a:xfrm>
            <a:off x="3971925" y="8831263"/>
            <a:ext cx="3036888" cy="463550"/>
          </a:xfrm>
          <a:prstGeom prst="rect">
            <a:avLst/>
          </a:prstGeom>
          <a:noFill/>
          <a:ln w="9525">
            <a:noFill/>
            <a:miter lim="800000"/>
            <a:headEnd/>
            <a:tailEnd/>
          </a:ln>
          <a:effectLst/>
        </p:spPr>
        <p:txBody>
          <a:bodyPr vert="horz" wrap="square" lIns="93171" tIns="46586" rIns="93171" bIns="46586" numCol="1" anchor="b" anchorCtr="0" compatLnSpc="1">
            <a:prstTxWarp prst="textNoShape">
              <a:avLst/>
            </a:prstTxWarp>
          </a:bodyPr>
          <a:lstStyle>
            <a:lvl1pPr algn="r" eaLnBrk="1" hangingPunct="1">
              <a:defRPr sz="1200">
                <a:latin typeface="Arial" panose="020B0604020202020204" pitchFamily="34" charset="0"/>
                <a:ea typeface="+mn-ea"/>
                <a:cs typeface="Arial" panose="020B0604020202020204" pitchFamily="34" charset="0"/>
              </a:defRPr>
            </a:lvl1pPr>
          </a:lstStyle>
          <a:p>
            <a:pPr>
              <a:defRPr/>
            </a:pPr>
            <a:fld id="{59A86907-CB30-6E41-AB14-21EC5914FCBE}" type="slidenum">
              <a:rPr lang="en-US" altLang="en-US"/>
              <a:pPr>
                <a:defRPr/>
              </a:pPr>
              <a:t>‹#›</a:t>
            </a:fld>
            <a:endParaRPr lang="en-US" altLang="en-US"/>
          </a:p>
        </p:txBody>
      </p:sp>
    </p:spTree>
    <p:extLst>
      <p:ext uri="{BB962C8B-B14F-4D97-AF65-F5344CB8AC3E}">
        <p14:creationId xmlns:p14="http://schemas.microsoft.com/office/powerpoint/2010/main" val="17256494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3036888" cy="463550"/>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14339" name="Rectangle 3"/>
          <p:cNvSpPr>
            <a:spLocks noGrp="1" noChangeArrowheads="1"/>
          </p:cNvSpPr>
          <p:nvPr>
            <p:ph type="dt" idx="1"/>
          </p:nvPr>
        </p:nvSpPr>
        <p:spPr bwMode="auto">
          <a:xfrm>
            <a:off x="3971925" y="0"/>
            <a:ext cx="3036888" cy="463550"/>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n-US"/>
          </a:p>
        </p:txBody>
      </p:sp>
      <p:sp>
        <p:nvSpPr>
          <p:cNvPr id="32772" name="Rectangle 4"/>
          <p:cNvSpPr>
            <a:spLocks noGrp="1" noRot="1" noChangeAspect="1" noChangeArrowheads="1" noTextEdit="1"/>
          </p:cNvSpPr>
          <p:nvPr>
            <p:ph type="sldImg" idx="2"/>
          </p:nvPr>
        </p:nvSpPr>
        <p:spPr bwMode="auto">
          <a:xfrm>
            <a:off x="1181100" y="698500"/>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341" name="Rectangle 5"/>
          <p:cNvSpPr>
            <a:spLocks noGrp="1" noChangeArrowheads="1"/>
          </p:cNvSpPr>
          <p:nvPr>
            <p:ph type="body" sz="quarter" idx="3"/>
          </p:nvPr>
        </p:nvSpPr>
        <p:spPr bwMode="auto">
          <a:xfrm>
            <a:off x="701675" y="4416425"/>
            <a:ext cx="5607050" cy="4181475"/>
          </a:xfrm>
          <a:prstGeom prst="rect">
            <a:avLst/>
          </a:prstGeom>
          <a:noFill/>
          <a:ln w="9525">
            <a:noFill/>
            <a:miter lim="800000"/>
            <a:headEnd/>
            <a:tailEnd/>
          </a:ln>
          <a:effectLst/>
        </p:spPr>
        <p:txBody>
          <a:bodyPr vert="horz" wrap="square" lIns="93171" tIns="46586" rIns="93171" bIns="4658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831263"/>
            <a:ext cx="3036888" cy="463550"/>
          </a:xfrm>
          <a:prstGeom prst="rect">
            <a:avLst/>
          </a:prstGeom>
          <a:noFill/>
          <a:ln w="9525">
            <a:noFill/>
            <a:miter lim="800000"/>
            <a:headEnd/>
            <a:tailEnd/>
          </a:ln>
          <a:effectLst/>
        </p:spPr>
        <p:txBody>
          <a:bodyPr vert="horz" wrap="square" lIns="93171" tIns="46586" rIns="93171" bIns="46586"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n-US"/>
          </a:p>
        </p:txBody>
      </p:sp>
      <p:sp>
        <p:nvSpPr>
          <p:cNvPr id="14343" name="Rectangle 7"/>
          <p:cNvSpPr>
            <a:spLocks noGrp="1" noChangeArrowheads="1"/>
          </p:cNvSpPr>
          <p:nvPr>
            <p:ph type="sldNum" sz="quarter" idx="5"/>
          </p:nvPr>
        </p:nvSpPr>
        <p:spPr bwMode="auto">
          <a:xfrm>
            <a:off x="3971925" y="8831263"/>
            <a:ext cx="3036888" cy="463550"/>
          </a:xfrm>
          <a:prstGeom prst="rect">
            <a:avLst/>
          </a:prstGeom>
          <a:noFill/>
          <a:ln w="9525">
            <a:noFill/>
            <a:miter lim="800000"/>
            <a:headEnd/>
            <a:tailEnd/>
          </a:ln>
          <a:effectLst/>
        </p:spPr>
        <p:txBody>
          <a:bodyPr vert="horz" wrap="square" lIns="93171" tIns="46586" rIns="93171" bIns="46586" numCol="1" anchor="b" anchorCtr="0" compatLnSpc="1">
            <a:prstTxWarp prst="textNoShape">
              <a:avLst/>
            </a:prstTxWarp>
          </a:bodyPr>
          <a:lstStyle>
            <a:lvl1pPr algn="r" eaLnBrk="1" hangingPunct="1">
              <a:defRPr sz="1200">
                <a:latin typeface="Arial" panose="020B0604020202020204" pitchFamily="34" charset="0"/>
                <a:ea typeface="+mn-ea"/>
                <a:cs typeface="Arial" panose="020B0604020202020204" pitchFamily="34" charset="0"/>
              </a:defRPr>
            </a:lvl1pPr>
          </a:lstStyle>
          <a:p>
            <a:pPr>
              <a:defRPr/>
            </a:pPr>
            <a:fld id="{3C71F585-53CD-4049-9666-811A4A24F349}" type="slidenum">
              <a:rPr lang="en-US" altLang="en-US"/>
              <a:pPr>
                <a:defRPr/>
              </a:pPr>
              <a:t>‹#›</a:t>
            </a:fld>
            <a:endParaRPr lang="en-US" altLang="en-US"/>
          </a:p>
        </p:txBody>
      </p:sp>
    </p:spTree>
    <p:extLst>
      <p:ext uri="{BB962C8B-B14F-4D97-AF65-F5344CB8AC3E}">
        <p14:creationId xmlns:p14="http://schemas.microsoft.com/office/powerpoint/2010/main" val="19965584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F500742-A22E-BC46-A45B-860609B53DC6}" type="slidenum">
              <a:rPr lang="en-US" altLang="en-US">
                <a:ea typeface="Arial" charset="0"/>
                <a:cs typeface="Arial" charset="0"/>
              </a:rPr>
              <a:pPr>
                <a:spcBef>
                  <a:spcPct val="0"/>
                </a:spcBef>
              </a:pPr>
              <a:t>1</a:t>
            </a:fld>
            <a:endParaRPr lang="en-US" altLang="en-US">
              <a:ea typeface="Arial" charset="0"/>
              <a:cs typeface="Arial"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Dans cette session, nous allons discuter du contexte de la prise de décisions. De fait, nous allons nous poser les questions suivantes :</a:t>
            </a:r>
          </a:p>
          <a:p>
            <a:pP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Qui participe à la prise de décisions</a:t>
            </a:r>
            <a:endParaRPr lang="en-US" altLang="en-US" dirty="0" smtClean="0">
              <a:latin typeface="Arial" panose="020B0604020202020204" pitchFamily="34" charset="0"/>
            </a:endParaRP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Qu’est-ce qui influence la prise de décisions, et </a:t>
            </a:r>
            <a:endParaRPr lang="en-US" altLang="en-US" dirty="0" smtClean="0">
              <a:latin typeface="Arial" panose="020B0604020202020204" pitchFamily="34" charset="0"/>
            </a:endParaRP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Comment renforcer la prise de décisions pour vérifier qu’elle est informée et repose sur des données probantes.</a:t>
            </a:r>
            <a:endParaRPr lang="en-US" altLang="en-US" dirty="0" smtClean="0">
              <a:latin typeface="Arial" panose="020B0604020202020204" pitchFamily="34" charset="0"/>
            </a:endParaRPr>
          </a:p>
          <a:p>
            <a:pPr>
              <a:defRPr/>
            </a:pP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1224107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FR" altLang="en-US" sz="1100" b="0" dirty="0" smtClean="0">
                <a:latin typeface="Arial" panose="020B0604020202020204" pitchFamily="34" charset="0"/>
              </a:rPr>
              <a:t>Faciliter</a:t>
            </a:r>
            <a:r>
              <a:rPr lang="fr-FR" altLang="en-US" sz="1100" b="0" baseline="0" dirty="0" smtClean="0">
                <a:latin typeface="Arial" panose="020B0604020202020204" pitchFamily="34" charset="0"/>
              </a:rPr>
              <a:t> une discussion en plénière pour établir le contexte de prendre des décisions dan les établissements sanitaires.</a:t>
            </a:r>
            <a:endParaRPr lang="fr-FR" altLang="en-US" sz="1100" b="0" dirty="0" smtClean="0">
              <a:latin typeface="Arial" panose="020B0604020202020204" pitchFamily="34" charset="0"/>
            </a:endParaRP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D3C4D92D-7B3C-6241-BFC6-0FBF675EB177}" type="slidenum">
              <a:rPr lang="en-US" altLang="en-US">
                <a:ea typeface="Arial" charset="0"/>
                <a:cs typeface="Arial" charset="0"/>
              </a:rPr>
              <a:pPr>
                <a:spcBef>
                  <a:spcPct val="0"/>
                </a:spcBef>
              </a:pPr>
              <a:t>2</a:t>
            </a:fld>
            <a:endParaRPr lang="en-US" altLang="en-US">
              <a:ea typeface="Arial" charset="0"/>
              <a:cs typeface="Arial" charset="0"/>
            </a:endParaRPr>
          </a:p>
        </p:txBody>
      </p:sp>
    </p:spTree>
    <p:extLst>
      <p:ext uri="{BB962C8B-B14F-4D97-AF65-F5344CB8AC3E}">
        <p14:creationId xmlns:p14="http://schemas.microsoft.com/office/powerpoint/2010/main" val="676439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FR" altLang="en-US" dirty="0" smtClean="0">
                <a:latin typeface="Arial" panose="020B0604020202020204" pitchFamily="34" charset="0"/>
              </a:rPr>
              <a:t>A la fin de cette session, le participant sera en mesure de : </a:t>
            </a:r>
          </a:p>
          <a:p>
            <a:pPr>
              <a:defRPr/>
            </a:pPr>
            <a:endParaRPr lang="fr-FR" altLang="en-US" dirty="0" smtClean="0">
              <a:latin typeface="Arial" panose="020B0604020202020204" pitchFamily="34" charset="0"/>
            </a:endParaRPr>
          </a:p>
          <a:p>
            <a:pPr marL="171450" indent="-171450">
              <a:buFont typeface="Arial" panose="020B0604020202020204" pitchFamily="34" charset="0"/>
              <a:buChar char="•"/>
              <a:defRPr/>
            </a:pPr>
            <a:r>
              <a:rPr lang="fr-FR" altLang="en-US" dirty="0" smtClean="0">
                <a:latin typeface="Arial" panose="020B0604020202020204" pitchFamily="34" charset="0"/>
              </a:rPr>
              <a:t>Expliquer le contexte de la prise de décisions</a:t>
            </a:r>
            <a:endParaRPr lang="fr-FR" altLang="en-US" sz="1100" dirty="0" smtClean="0">
              <a:latin typeface="Arial" panose="020B0604020202020204" pitchFamily="34" charset="0"/>
            </a:endParaRPr>
          </a:p>
          <a:p>
            <a:pPr marL="171450" indent="-171450">
              <a:buFont typeface="Arial" panose="020B0604020202020204" pitchFamily="34" charset="0"/>
              <a:buChar char="•"/>
              <a:defRPr/>
            </a:pPr>
            <a:endParaRPr lang="fr-FR" altLang="en-US" sz="1100" dirty="0" smtClean="0">
              <a:latin typeface="Arial" panose="020B0604020202020204" pitchFamily="34" charset="0"/>
            </a:endParaRPr>
          </a:p>
          <a:p>
            <a:pPr marL="171450" indent="-171450">
              <a:buFont typeface="Arial" panose="020B0604020202020204" pitchFamily="34" charset="0"/>
              <a:buChar char="•"/>
              <a:defRPr/>
            </a:pPr>
            <a:r>
              <a:rPr lang="fr-FR" altLang="en-US" dirty="0" smtClean="0">
                <a:latin typeface="Arial" panose="020B0604020202020204" pitchFamily="34" charset="0"/>
              </a:rPr>
              <a:t>Définir le concept des parties prenantes</a:t>
            </a:r>
            <a:endParaRPr lang="fr-FR" altLang="en-US" sz="1100" dirty="0" smtClean="0">
              <a:latin typeface="Arial" panose="020B0604020202020204" pitchFamily="34" charset="0"/>
            </a:endParaRPr>
          </a:p>
          <a:p>
            <a:pPr marL="171450" indent="-171450">
              <a:buFont typeface="Arial" panose="020B0604020202020204" pitchFamily="34" charset="0"/>
              <a:buChar char="•"/>
              <a:defRPr/>
            </a:pPr>
            <a:endParaRPr lang="fr-FR" altLang="en-US" sz="1100" dirty="0" smtClean="0">
              <a:latin typeface="Arial" panose="020B0604020202020204" pitchFamily="34" charset="0"/>
            </a:endParaRPr>
          </a:p>
          <a:p>
            <a:pPr marL="171450" indent="-171450">
              <a:buFont typeface="Arial" panose="020B0604020202020204" pitchFamily="34" charset="0"/>
              <a:buChar char="•"/>
              <a:defRPr/>
            </a:pPr>
            <a:r>
              <a:rPr lang="fr-FR" altLang="en-US" dirty="0" smtClean="0">
                <a:latin typeface="Arial" panose="020B0604020202020204" pitchFamily="34" charset="0"/>
              </a:rPr>
              <a:t>Expliquer l’importance d’engager les diverses parties prenantes tout au long du cycle de prise de décisions</a:t>
            </a:r>
            <a:endParaRPr lang="fr-FR" altLang="en-US" sz="1100" dirty="0" smtClean="0">
              <a:latin typeface="Arial" panose="020B0604020202020204" pitchFamily="34" charset="0"/>
            </a:endParaRPr>
          </a:p>
          <a:p>
            <a:pPr marL="171450" indent="-171450">
              <a:buFont typeface="Arial" panose="020B0604020202020204" pitchFamily="34" charset="0"/>
              <a:buChar char="•"/>
              <a:defRPr/>
            </a:pPr>
            <a:endParaRPr lang="fr-FR" altLang="en-US" sz="1100" dirty="0" smtClean="0">
              <a:latin typeface="Arial" panose="020B0604020202020204" pitchFamily="34" charset="0"/>
            </a:endParaRPr>
          </a:p>
          <a:p>
            <a:pPr marL="171450" indent="-171450">
              <a:buFont typeface="Arial" panose="020B0604020202020204" pitchFamily="34" charset="0"/>
              <a:buChar char="•"/>
              <a:defRPr/>
            </a:pPr>
            <a:r>
              <a:rPr lang="fr-FR" altLang="en-US" dirty="0" smtClean="0">
                <a:latin typeface="Arial" panose="020B0604020202020204" pitchFamily="34" charset="0"/>
              </a:rPr>
              <a:t>Introduire l’</a:t>
            </a:r>
            <a:r>
              <a:rPr lang="fr-FR" altLang="en-US" b="1" dirty="0" smtClean="0">
                <a:latin typeface="Arial" panose="020B0604020202020204" pitchFamily="34" charset="0"/>
              </a:rPr>
              <a:t>outil de l’analyse et de l’engagement des parties prenantes</a:t>
            </a:r>
            <a:endParaRPr lang="fr-FR" altLang="en-US" sz="1100" b="1" dirty="0" smtClean="0">
              <a:latin typeface="Arial" panose="020B0604020202020204" pitchFamily="34" charset="0"/>
            </a:endParaRP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D3C4D92D-7B3C-6241-BFC6-0FBF675EB177}" type="slidenum">
              <a:rPr lang="en-US" altLang="en-US">
                <a:ea typeface="Arial" charset="0"/>
                <a:cs typeface="Arial" charset="0"/>
              </a:rPr>
              <a:pPr>
                <a:spcBef>
                  <a:spcPct val="0"/>
                </a:spcBef>
              </a:pPr>
              <a:t>3</a:t>
            </a:fld>
            <a:endParaRPr lang="en-US" altLang="en-US">
              <a:ea typeface="Arial" charset="0"/>
              <a:cs typeface="Arial" charset="0"/>
            </a:endParaRPr>
          </a:p>
        </p:txBody>
      </p:sp>
    </p:spTree>
    <p:extLst>
      <p:ext uri="{BB962C8B-B14F-4D97-AF65-F5344CB8AC3E}">
        <p14:creationId xmlns:p14="http://schemas.microsoft.com/office/powerpoint/2010/main" val="11409812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noProof="0" dirty="0" smtClean="0"/>
              <a:t>De manière plus spécifique, nous allons discuter du contexte de la prise de décisions, qui comprend les parties prenantes, les décisions qu’elles prennent et les données dont elles dépendent.  Nous allons également discuter de la manière dont nous pouvons évaluer les nombreuses parties prenantes qui influencent le processus décisionnel et comment obtenir leur engagement.</a:t>
            </a:r>
            <a:endParaRPr lang="fr-FR" altLang="en-US" noProof="0" dirty="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DB305FCC-34CF-C340-8093-9FCA56A20A76}" type="slidenum">
              <a:rPr lang="en-US" altLang="en-US">
                <a:ea typeface="Arial" charset="0"/>
                <a:cs typeface="Arial" charset="0"/>
              </a:rPr>
              <a:pPr>
                <a:spcBef>
                  <a:spcPct val="0"/>
                </a:spcBef>
              </a:pPr>
              <a:t>4</a:t>
            </a:fld>
            <a:endParaRPr lang="en-US" altLang="en-US">
              <a:ea typeface="Arial" charset="0"/>
              <a:cs typeface="Arial" charset="0"/>
            </a:endParaRPr>
          </a:p>
        </p:txBody>
      </p:sp>
    </p:spTree>
    <p:extLst>
      <p:ext uri="{BB962C8B-B14F-4D97-AF65-F5344CB8AC3E}">
        <p14:creationId xmlns:p14="http://schemas.microsoft.com/office/powerpoint/2010/main" val="138030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ln/>
        </p:spPr>
        <p:txBody>
          <a:bodyPr/>
          <a:lstStyle/>
          <a:p>
            <a:pPr>
              <a:buFont typeface="Arial" panose="020B0604020202020204" pitchFamily="34" charset="0"/>
              <a:buNone/>
              <a:defRPr/>
            </a:pPr>
            <a:r>
              <a:rPr lang="fr-CD" dirty="0" smtClean="0"/>
              <a:t>Ici vous voyez les trois éléments contextuels pour une prise de décisions informée reposant sur des données probantes  :</a:t>
            </a:r>
          </a:p>
          <a:p>
            <a:pPr marL="171450" indent="-171450">
              <a:buFont typeface="Arial" panose="020B0604020202020204" pitchFamily="34" charset="0"/>
              <a:buChar char="•"/>
              <a:defRPr/>
            </a:pPr>
            <a:r>
              <a:rPr lang="fr-CD" dirty="0" smtClean="0"/>
              <a:t>l’engagement des parties prenantes,</a:t>
            </a:r>
          </a:p>
          <a:p>
            <a:pPr marL="171450" indent="-171450">
              <a:buFont typeface="Arial" panose="020B0604020202020204" pitchFamily="34" charset="0"/>
              <a:buChar char="•"/>
              <a:defRPr/>
            </a:pPr>
            <a:r>
              <a:rPr lang="fr-CD" dirty="0" smtClean="0"/>
              <a:t>les données et</a:t>
            </a:r>
          </a:p>
          <a:p>
            <a:pPr marL="171450" indent="-171450">
              <a:buFont typeface="Arial" panose="020B0604020202020204" pitchFamily="34" charset="0"/>
              <a:buChar char="•"/>
              <a:defRPr/>
            </a:pPr>
            <a:r>
              <a:rPr lang="fr-CD" dirty="0" smtClean="0"/>
              <a:t>les questions.</a:t>
            </a:r>
            <a:endParaRPr lang="en-US" dirty="0" smtClean="0"/>
          </a:p>
          <a:p>
            <a:pPr>
              <a:defRPr/>
            </a:pPr>
            <a:endParaRPr lang="fr-CD" b="1" dirty="0" smtClean="0"/>
          </a:p>
          <a:p>
            <a:pPr>
              <a:defRPr/>
            </a:pPr>
            <a:r>
              <a:rPr lang="fr-CD" b="1" dirty="0" smtClean="0"/>
              <a:t>Tous les TROIS </a:t>
            </a:r>
            <a:r>
              <a:rPr lang="fr-CD" dirty="0" smtClean="0"/>
              <a:t>éléments sont aussi important les uns que les autres. Ces trois éléments doivent fonctionner à l’unisson pour qu’il puisse y avoir une prise de décisions informée reposant sur des données probantes.</a:t>
            </a:r>
          </a:p>
          <a:p>
            <a:pPr>
              <a:defRPr/>
            </a:pPr>
            <a:endParaRPr lang="en-US" dirty="0" smtClean="0"/>
          </a:p>
          <a:p>
            <a:pPr>
              <a:defRPr/>
            </a:pPr>
            <a:r>
              <a:rPr lang="fr-CD" dirty="0" smtClean="0"/>
              <a:t>Discutons en premier lieu des rôles des parties prenantes dans le contexte de la prise de décisions.</a:t>
            </a:r>
            <a:endParaRPr lang="en-US" dirty="0" smtClean="0"/>
          </a:p>
          <a:p>
            <a:pPr>
              <a:defRPr/>
            </a:pPr>
            <a:endParaRPr lang="fr-CD" b="1" dirty="0" smtClean="0"/>
          </a:p>
          <a:p>
            <a:pPr>
              <a:defRPr/>
            </a:pPr>
            <a:r>
              <a:rPr lang="fr-FR" b="1" dirty="0" smtClean="0"/>
              <a:t>DEMANDEZ :</a:t>
            </a:r>
            <a:r>
              <a:rPr lang="fr-FR" dirty="0" smtClean="0"/>
              <a:t>	</a:t>
            </a:r>
            <a:r>
              <a:rPr lang="fr-CD" dirty="0" smtClean="0"/>
              <a:t>Qu’est une partie prenante ou une partie concernée (souvent les deux termes sont utilisés)</a:t>
            </a:r>
            <a:endParaRPr lang="en-US" dirty="0" smtClean="0"/>
          </a:p>
          <a:p>
            <a:pPr>
              <a:defRPr/>
            </a:pPr>
            <a:endParaRPr lang="fr-CD" dirty="0" smtClean="0"/>
          </a:p>
          <a:p>
            <a:pPr>
              <a:defRPr/>
            </a:pPr>
            <a:r>
              <a:rPr lang="fr-CD" dirty="0" smtClean="0"/>
              <a:t>Prévoyez le temps suffisant pour une brève discussion ouverte et récapitulez les points soulevés par le groupe.</a:t>
            </a:r>
            <a:endParaRPr lang="en-US" dirty="0" smtClean="0"/>
          </a:p>
          <a:p>
            <a:pPr>
              <a:defRPr/>
            </a:pPr>
            <a:endParaRPr lang="fr-CD" dirty="0" smtClean="0"/>
          </a:p>
          <a:p>
            <a:pPr>
              <a:defRPr/>
            </a:pPr>
            <a:r>
              <a:rPr lang="fr-CD" dirty="0" smtClean="0"/>
              <a:t>Nous définissons une </a:t>
            </a:r>
            <a:r>
              <a:rPr lang="fr-CD" b="1" dirty="0" smtClean="0"/>
              <a:t>partie prenante </a:t>
            </a:r>
            <a:r>
              <a:rPr lang="fr-CD" dirty="0" smtClean="0"/>
              <a:t>comme une partie qui détient un intérêt ou un enjeu particulier dans votre programme. Nous pensons souvent à des agences gouvernementales, des décideurs, des organismes de financement et des organisations d’exécution ou prestataires comme étant des parties prenantes.</a:t>
            </a:r>
          </a:p>
          <a:p>
            <a:pPr>
              <a:defRPr/>
            </a:pPr>
            <a:endParaRPr lang="en-US" dirty="0" smtClean="0"/>
          </a:p>
          <a:p>
            <a:pPr>
              <a:defRPr/>
            </a:pPr>
            <a:r>
              <a:rPr lang="fr-CD" dirty="0" smtClean="0"/>
              <a:t>CLIQUEZ SUR ANIMATION</a:t>
            </a:r>
          </a:p>
          <a:p>
            <a:pPr>
              <a:defRPr/>
            </a:pPr>
            <a:endParaRPr lang="en-US" dirty="0" smtClean="0"/>
          </a:p>
          <a:p>
            <a:pPr>
              <a:defRPr/>
            </a:pPr>
            <a:r>
              <a:rPr lang="fr-CD" dirty="0" smtClean="0"/>
              <a:t>Nous pouvons également inclure les bénéficiaires des programmes de santé ou la société civile comme étant des parties prenantes.</a:t>
            </a:r>
          </a:p>
          <a:p>
            <a:pPr>
              <a:defRPr/>
            </a:pPr>
            <a:endParaRPr lang="en-US" dirty="0" smtClean="0"/>
          </a:p>
          <a:p>
            <a:pPr>
              <a:defRPr/>
            </a:pPr>
            <a:r>
              <a:rPr lang="fr-CD" dirty="0" smtClean="0"/>
              <a:t>CLIQUEZ SUR ANIMATION</a:t>
            </a:r>
          </a:p>
          <a:p>
            <a:pPr>
              <a:defRPr/>
            </a:pPr>
            <a:endParaRPr lang="en-US" dirty="0" smtClean="0"/>
          </a:p>
          <a:p>
            <a:pPr>
              <a:defRPr/>
            </a:pPr>
            <a:r>
              <a:rPr lang="fr-CD" dirty="0" smtClean="0"/>
              <a:t>Elles prennent des décisions sur la consultation de services et la continuité des soins.</a:t>
            </a:r>
            <a:r>
              <a:rPr lang="fr-CD" baseline="0" dirty="0" smtClean="0"/>
              <a:t> </a:t>
            </a:r>
            <a:r>
              <a:rPr lang="fr-CD" dirty="0" smtClean="0"/>
              <a:t>Quand nous parlons des parties prenantes comme faisant partie du processus décisionnel, nous parlons souvent des utilisateurs de données et des producteurs de données.</a:t>
            </a:r>
            <a:endParaRPr lang="en-US" dirty="0" smtClean="0"/>
          </a:p>
          <a:p>
            <a:pPr>
              <a:defRPr/>
            </a:pPr>
            <a:r>
              <a:rPr lang="fr-CD" dirty="0" smtClean="0"/>
              <a:t> </a:t>
            </a:r>
            <a:endParaRPr lang="en-US" dirty="0" smtClean="0"/>
          </a:p>
          <a:p>
            <a:pPr>
              <a:defRPr/>
            </a:pPr>
            <a:r>
              <a:rPr lang="fr-CD" dirty="0" smtClean="0"/>
              <a:t>CLIQUEZ SUR ANIMATION</a:t>
            </a:r>
          </a:p>
          <a:p>
            <a:pPr>
              <a:defRPr/>
            </a:pPr>
            <a:endParaRPr lang="en-US" dirty="0" smtClean="0"/>
          </a:p>
          <a:p>
            <a:pPr>
              <a:defRPr/>
            </a:pPr>
            <a:r>
              <a:rPr lang="fr-CD" dirty="0" smtClean="0"/>
              <a:t>Comme je l’ai dit ce matin, les utilisateurs de données sont ceux qui utilisent les données pour informer la conception, la mise en œuvre, le suivi et l’amélioration des programmes de santé, par exemple : </a:t>
            </a:r>
            <a:endParaRPr lang="en-US" dirty="0" smtClean="0"/>
          </a:p>
          <a:p>
            <a:pPr marL="171450" indent="-171450">
              <a:buFont typeface="Arial" panose="020B0604020202020204" pitchFamily="34" charset="0"/>
              <a:buChar char="•"/>
              <a:defRPr/>
            </a:pPr>
            <a:r>
              <a:rPr lang="fr-CD" dirty="0" smtClean="0"/>
              <a:t>Les responsables de programme, </a:t>
            </a:r>
            <a:endParaRPr lang="en-US" dirty="0" smtClean="0"/>
          </a:p>
          <a:p>
            <a:pPr marL="171450" indent="-171450">
              <a:buFont typeface="Arial" panose="020B0604020202020204" pitchFamily="34" charset="0"/>
              <a:buChar char="•"/>
              <a:defRPr/>
            </a:pPr>
            <a:r>
              <a:rPr lang="fr-CD" dirty="0" smtClean="0"/>
              <a:t>Les directeurs de programme,</a:t>
            </a:r>
            <a:endParaRPr lang="en-US" dirty="0" smtClean="0"/>
          </a:p>
          <a:p>
            <a:pPr marL="171450" indent="-171450">
              <a:buFont typeface="Arial" panose="020B0604020202020204" pitchFamily="34" charset="0"/>
              <a:buChar char="•"/>
              <a:defRPr/>
            </a:pPr>
            <a:r>
              <a:rPr lang="fr-CD" dirty="0" smtClean="0"/>
              <a:t>Les décideurs, </a:t>
            </a:r>
            <a:endParaRPr lang="en-US" dirty="0" smtClean="0"/>
          </a:p>
          <a:p>
            <a:pPr marL="171450" indent="-171450">
              <a:buFont typeface="Arial" panose="020B0604020202020204" pitchFamily="34" charset="0"/>
              <a:buChar char="•"/>
              <a:defRPr/>
            </a:pPr>
            <a:r>
              <a:rPr lang="fr-CD" dirty="0" smtClean="0"/>
              <a:t>Les prestataires de services, et</a:t>
            </a:r>
            <a:endParaRPr lang="en-US" dirty="0" smtClean="0"/>
          </a:p>
          <a:p>
            <a:pPr marL="171450" indent="-171450">
              <a:buFont typeface="Arial" panose="020B0604020202020204" pitchFamily="34" charset="0"/>
              <a:buChar char="•"/>
              <a:defRPr/>
            </a:pPr>
            <a:r>
              <a:rPr lang="fr-CD" dirty="0" smtClean="0"/>
              <a:t>La société civile</a:t>
            </a:r>
            <a:endParaRPr lang="en-US" dirty="0" smtClean="0"/>
          </a:p>
          <a:p>
            <a:pPr>
              <a:defRPr/>
            </a:pPr>
            <a:r>
              <a:rPr lang="fr-CD" dirty="0" smtClean="0"/>
              <a:t> </a:t>
            </a:r>
            <a:endParaRPr lang="en-US" dirty="0" smtClean="0"/>
          </a:p>
          <a:p>
            <a:pPr>
              <a:defRPr/>
            </a:pPr>
            <a:r>
              <a:rPr lang="fr-CD" dirty="0" smtClean="0"/>
              <a:t>Nous nous rapportons aux producteurs de données comme étant des personnes qui acquièrent, collectent et analysent les données de santé. Ils préparent les données aux fins de distribution à un public d’utilisateurs. Parmi les producteurs de données se trouvent notamment les personnes suivantes :</a:t>
            </a:r>
            <a:endParaRPr lang="en-US" dirty="0" smtClean="0"/>
          </a:p>
          <a:p>
            <a:pPr marL="171450" indent="-171450">
              <a:buFont typeface="Arial" panose="020B0604020202020204" pitchFamily="34" charset="0"/>
              <a:buChar char="•"/>
              <a:defRPr/>
            </a:pPr>
            <a:r>
              <a:rPr lang="fr-CD" dirty="0" smtClean="0"/>
              <a:t>Spécialistes du S&amp;E,</a:t>
            </a:r>
            <a:endParaRPr lang="en-US" dirty="0" smtClean="0"/>
          </a:p>
          <a:p>
            <a:pPr marL="171450" indent="-171450">
              <a:buFont typeface="Arial" panose="020B0604020202020204" pitchFamily="34" charset="0"/>
              <a:buChar char="•"/>
              <a:defRPr/>
            </a:pPr>
            <a:r>
              <a:rPr lang="fr-CD" dirty="0" smtClean="0"/>
              <a:t>Agents de la saisie et de l’analyse des données, et</a:t>
            </a:r>
            <a:endParaRPr lang="en-US" dirty="0" smtClean="0"/>
          </a:p>
          <a:p>
            <a:pPr marL="171450" indent="-171450">
              <a:buFont typeface="Arial" panose="020B0604020202020204" pitchFamily="34" charset="0"/>
              <a:buChar char="•"/>
              <a:defRPr/>
            </a:pPr>
            <a:r>
              <a:rPr lang="fr-CD" dirty="0" smtClean="0"/>
              <a:t>Chercheurs.</a:t>
            </a:r>
            <a:endParaRPr lang="en-US" dirty="0" smtClean="0"/>
          </a:p>
          <a:p>
            <a:pPr>
              <a:defRPr/>
            </a:pPr>
            <a:endParaRPr lang="fr-CD" dirty="0" smtClean="0"/>
          </a:p>
          <a:p>
            <a:pPr>
              <a:defRPr/>
            </a:pPr>
            <a:r>
              <a:rPr lang="fr-CD" dirty="0" smtClean="0"/>
              <a:t>Nous ne pensons généralement qu’aux utilisateurs de données comme étant nos parties prenantes dans le processus décisionnel. Nous nous concentrons sur ceux qui ont l’autorité de prendre la décision finale sur les programmes et les politiques de santé. Pourtant, les producteurs de données jouent eux aussi un rôle-clé dans le processus décisionnel reposant sur des données probantes. </a:t>
            </a:r>
          </a:p>
          <a:p>
            <a:pPr>
              <a:defRPr/>
            </a:pPr>
            <a:endParaRPr lang="fr-CD" dirty="0" smtClean="0"/>
          </a:p>
          <a:p>
            <a:pPr>
              <a:defRPr/>
            </a:pPr>
            <a:r>
              <a:rPr lang="fr-CD" dirty="0" smtClean="0"/>
              <a:t>En effet, ce sont les personnes qui fournissent les données pour la prise de décisions. Par ailleurs, il n’est pas toujours de facile d’engager le nombre adéquat de parties prenantes et d’axer les données sur leurs besoins. MEASURE Evaluation a mis au point un outil qui peut vous guider dans la sélection et l’engagement des parties concernées – </a:t>
            </a:r>
            <a:r>
              <a:rPr lang="fr-FR" b="1" cap="all" dirty="0" smtClean="0"/>
              <a:t>l’o</a:t>
            </a:r>
            <a:r>
              <a:rPr lang="fr-CD" b="1" dirty="0" smtClean="0"/>
              <a:t>utile d’analyse et d’engagement des parties prenantes.</a:t>
            </a:r>
            <a:endParaRPr lang="en-US" b="1" dirty="0" smtClean="0"/>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BA58BDA-B77C-664D-84AD-C495E255F4FE}" type="slidenum">
              <a:rPr lang="en-US" altLang="en-US">
                <a:ea typeface="Arial" charset="0"/>
                <a:cs typeface="Arial" charset="0"/>
              </a:rPr>
              <a:pPr>
                <a:spcBef>
                  <a:spcPct val="0"/>
                </a:spcBef>
              </a:pPr>
              <a:t>5</a:t>
            </a:fld>
            <a:endParaRPr lang="en-US" altLang="en-US">
              <a:ea typeface="Arial" charset="0"/>
              <a:cs typeface="Arial" charset="0"/>
            </a:endParaRPr>
          </a:p>
        </p:txBody>
      </p:sp>
    </p:spTree>
    <p:extLst>
      <p:ext uri="{BB962C8B-B14F-4D97-AF65-F5344CB8AC3E}">
        <p14:creationId xmlns:p14="http://schemas.microsoft.com/office/powerpoint/2010/main" val="600610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6913B75F-2EBD-7F4B-B0D0-52F498B9BA28}" type="slidenum">
              <a:rPr lang="en-US" altLang="en-US">
                <a:ea typeface="Arial" charset="0"/>
                <a:cs typeface="Arial" charset="0"/>
              </a:rPr>
              <a:pPr>
                <a:spcBef>
                  <a:spcPct val="0"/>
                </a:spcBef>
              </a:pPr>
              <a:t>6</a:t>
            </a:fld>
            <a:endParaRPr lang="en-US" altLang="en-US">
              <a:ea typeface="Arial" charset="0"/>
              <a:cs typeface="Arial" charset="0"/>
            </a:endParaRPr>
          </a:p>
        </p:txBody>
      </p:sp>
      <p:sp>
        <p:nvSpPr>
          <p:cNvPr id="44035" name="Rectangle 2"/>
          <p:cNvSpPr>
            <a:spLocks noGrp="1" noRot="1" noChangeAspect="1" noChangeArrowheads="1" noTextEdit="1"/>
          </p:cNvSpPr>
          <p:nvPr>
            <p:ph type="sldImg"/>
          </p:nvPr>
        </p:nvSpPr>
        <p:spPr>
          <a:xfrm>
            <a:off x="1154113" y="688975"/>
            <a:ext cx="4687887" cy="3514725"/>
          </a:xfrm>
          <a:ln/>
        </p:spPr>
      </p:sp>
      <p:sp>
        <p:nvSpPr>
          <p:cNvPr id="44036" name="Rectangle 3"/>
          <p:cNvSpPr>
            <a:spLocks noGrp="1" noChangeArrowheads="1"/>
          </p:cNvSpPr>
          <p:nvPr>
            <p:ph type="body" idx="1"/>
          </p:nvPr>
        </p:nvSpPr>
        <p:spPr>
          <a:xfrm>
            <a:off x="911225" y="4432300"/>
            <a:ext cx="5173663" cy="42037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dirty="0" smtClean="0"/>
              <a:t>Nous définissons une </a:t>
            </a:r>
            <a:r>
              <a:rPr lang="fr-CD" b="1" dirty="0" smtClean="0"/>
              <a:t>partie prenante </a:t>
            </a:r>
            <a:r>
              <a:rPr lang="fr-CD" dirty="0" smtClean="0"/>
              <a:t>comme une partie qui détient un intérêt ou un enjeu particulier dans votre programme. </a:t>
            </a: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Mais </a:t>
            </a:r>
            <a:r>
              <a:rPr lang="fr-FR" altLang="en-US" sz="1200" b="0" i="0" kern="1200" dirty="0" smtClean="0">
                <a:solidFill>
                  <a:schemeClr val="tx1"/>
                </a:solidFill>
                <a:effectLst/>
                <a:latin typeface="Arial" charset="0"/>
                <a:ea typeface="+mn-ea"/>
                <a:cs typeface="+mn-cs"/>
              </a:rPr>
              <a:t>l</a:t>
            </a:r>
            <a:r>
              <a:rPr lang="fr-FR" sz="1200" b="0" i="0" kern="1200" dirty="0" smtClean="0">
                <a:solidFill>
                  <a:schemeClr val="tx1"/>
                </a:solidFill>
                <a:effectLst/>
                <a:latin typeface="Arial" charset="0"/>
                <a:ea typeface="+mn-ea"/>
                <a:cs typeface="+mn-cs"/>
              </a:rPr>
              <a:t>es définitions de ce qu’est une partie prenante varient selon les auteurs. On les situe généralement sur un continuum qui va d’une vision large à une vision restreinte.</a:t>
            </a:r>
          </a:p>
          <a:p>
            <a:pPr>
              <a:defRPr/>
            </a:pPr>
            <a:endParaRPr lang="fr-FR" altLang="en-US" sz="1200" b="0" i="0" kern="1200" dirty="0" smtClean="0">
              <a:solidFill>
                <a:schemeClr val="tx1"/>
              </a:solidFill>
              <a:effectLst/>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fr-FR" sz="1200" b="0" i="0" kern="1200" dirty="0" smtClean="0">
                <a:solidFill>
                  <a:schemeClr val="tx1"/>
                </a:solidFill>
                <a:effectLst/>
                <a:latin typeface="Arial" charset="0"/>
                <a:ea typeface="+mn-ea"/>
                <a:cs typeface="+mn-cs"/>
              </a:rPr>
              <a:t>La vision large, proposée par Freeman,</a:t>
            </a:r>
            <a:r>
              <a:rPr lang="fr-FR" sz="1200" b="0" i="0" kern="1200" baseline="0" dirty="0" smtClean="0">
                <a:solidFill>
                  <a:schemeClr val="tx1"/>
                </a:solidFill>
                <a:effectLst/>
                <a:latin typeface="Arial" charset="0"/>
                <a:ea typeface="+mn-ea"/>
                <a:cs typeface="+mn-cs"/>
              </a:rPr>
              <a:t> </a:t>
            </a:r>
            <a:r>
              <a:rPr lang="fr-FR" sz="1200" b="0" i="0" kern="1200" dirty="0" smtClean="0">
                <a:solidFill>
                  <a:schemeClr val="tx1"/>
                </a:solidFill>
                <a:effectLst/>
                <a:latin typeface="Arial" charset="0"/>
                <a:ea typeface="+mn-ea"/>
                <a:cs typeface="+mn-cs"/>
              </a:rPr>
              <a:t>définit une partie prenante comme "</a:t>
            </a:r>
            <a:r>
              <a:rPr lang="fr-FR" sz="1200" b="0" i="1" kern="1200" dirty="0" smtClean="0">
                <a:solidFill>
                  <a:schemeClr val="tx1"/>
                </a:solidFill>
                <a:effectLst/>
                <a:latin typeface="Arial" charset="0"/>
                <a:ea typeface="+mn-ea"/>
                <a:cs typeface="+mn-cs"/>
              </a:rPr>
              <a:t>tout individu ou groupe qui peut affecter ou être affecté par la réalisation des objectifs de l’organisation". </a:t>
            </a:r>
            <a:r>
              <a:rPr lang="fr-FR" sz="1200" b="0" i="0" kern="1200" dirty="0" smtClean="0">
                <a:solidFill>
                  <a:schemeClr val="tx1"/>
                </a:solidFill>
                <a:effectLst/>
                <a:latin typeface="Arial" charset="0"/>
                <a:ea typeface="+mn-ea"/>
                <a:cs typeface="+mn-cs"/>
              </a:rPr>
              <a:t>Cette définition est assez large pour inclure à peu près tous les acteurs de la société.</a:t>
            </a:r>
            <a:r>
              <a:rPr lang="fr-FR" sz="1200" b="0" i="0" kern="1200" baseline="0" dirty="0" smtClean="0">
                <a:solidFill>
                  <a:schemeClr val="tx1"/>
                </a:solidFill>
                <a:effectLst/>
                <a:latin typeface="Arial" charset="0"/>
                <a:ea typeface="+mn-ea"/>
                <a:cs typeface="+mn-cs"/>
              </a:rPr>
              <a:t> C</a:t>
            </a:r>
            <a:r>
              <a:rPr lang="fr-FR" sz="1200" b="0" i="0" kern="1200" dirty="0" smtClean="0">
                <a:solidFill>
                  <a:schemeClr val="tx1"/>
                </a:solidFill>
                <a:effectLst/>
                <a:latin typeface="Arial" charset="0"/>
                <a:ea typeface="+mn-ea"/>
                <a:cs typeface="+mn-cs"/>
              </a:rPr>
              <a:t>ertains ont suggéré que, en suivant cette définition, on pouvait considérer les groupes terroristes comme des parties prenantes de la plupart des entreprises dans la mesure où ces groupes sont susceptibles "</a:t>
            </a:r>
            <a:r>
              <a:rPr lang="fr-FR" sz="1200" b="0" i="1" kern="1200" dirty="0" smtClean="0">
                <a:solidFill>
                  <a:schemeClr val="tx1"/>
                </a:solidFill>
                <a:effectLst/>
                <a:latin typeface="Arial" charset="0"/>
                <a:ea typeface="+mn-ea"/>
                <a:cs typeface="+mn-cs"/>
              </a:rPr>
              <a:t>d’affecter la réalisation des objectifs de l’organisation".</a:t>
            </a:r>
            <a:endParaRPr lang="fr-FR" sz="1200" b="0" i="0" kern="1200" dirty="0" smtClean="0">
              <a:solidFill>
                <a:schemeClr val="tx1"/>
              </a:solidFill>
              <a:effectLst/>
              <a:latin typeface="Arial" charset="0"/>
              <a:ea typeface="+mn-ea"/>
              <a:cs typeface="+mn-cs"/>
            </a:endParaRPr>
          </a:p>
          <a:p>
            <a:pPr>
              <a:defRPr/>
            </a:pPr>
            <a:endParaRPr lang="en-US" altLang="en-US" dirty="0" smtClean="0">
              <a:latin typeface="Arial" panose="020B0604020202020204" pitchFamily="34" charset="0"/>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fr-FR" sz="1200" b="0" i="0" kern="1200" dirty="0" smtClean="0">
                <a:solidFill>
                  <a:schemeClr val="tx1"/>
                </a:solidFill>
                <a:effectLst/>
                <a:latin typeface="Arial" charset="0"/>
                <a:ea typeface="+mn-ea"/>
                <a:cs typeface="+mn-cs"/>
              </a:rPr>
              <a:t>Une vue plus restreinte considère comme partie prenante "</a:t>
            </a:r>
            <a:r>
              <a:rPr lang="fr-FR" sz="1200" b="0" i="1" kern="1200" dirty="0" smtClean="0">
                <a:solidFill>
                  <a:schemeClr val="tx1"/>
                </a:solidFill>
                <a:effectLst/>
                <a:latin typeface="Arial" charset="0"/>
                <a:ea typeface="+mn-ea"/>
                <a:cs typeface="+mn-cs"/>
              </a:rPr>
              <a:t>tout groupe identifiable dont l’organisation dépend pour sa survie à long terme</a:t>
            </a:r>
            <a:r>
              <a:rPr lang="fr-FR" sz="1200" b="0" i="0" kern="1200" dirty="0" smtClean="0">
                <a:solidFill>
                  <a:schemeClr val="tx1"/>
                </a:solidFill>
                <a:effectLst/>
                <a:latin typeface="Arial" charset="0"/>
                <a:ea typeface="+mn-ea"/>
                <a:cs typeface="+mn-cs"/>
              </a:rPr>
              <a:t>" (Stanford </a:t>
            </a:r>
            <a:r>
              <a:rPr lang="fr-FR" sz="1200" b="0" i="0" kern="1200" dirty="0" err="1" smtClean="0">
                <a:solidFill>
                  <a:schemeClr val="tx1"/>
                </a:solidFill>
                <a:effectLst/>
                <a:latin typeface="Arial" charset="0"/>
                <a:ea typeface="+mn-ea"/>
                <a:cs typeface="+mn-cs"/>
              </a:rPr>
              <a:t>Research</a:t>
            </a:r>
            <a:r>
              <a:rPr lang="fr-FR" sz="1200" b="0" i="0" kern="1200" dirty="0" smtClean="0">
                <a:solidFill>
                  <a:schemeClr val="tx1"/>
                </a:solidFill>
                <a:effectLst/>
                <a:latin typeface="Arial" charset="0"/>
                <a:ea typeface="+mn-ea"/>
                <a:cs typeface="+mn-cs"/>
              </a:rPr>
              <a:t> Institute). Les acteurs sont alors moins nombreux : agences gouvernementales, des décideurs, des organismes de financement,</a:t>
            </a:r>
            <a:r>
              <a:rPr lang="fr-FR" sz="1200" b="0" i="0" kern="1200" baseline="0" dirty="0" smtClean="0">
                <a:solidFill>
                  <a:schemeClr val="tx1"/>
                </a:solidFill>
                <a:effectLst/>
                <a:latin typeface="Arial" charset="0"/>
                <a:ea typeface="+mn-ea"/>
                <a:cs typeface="+mn-cs"/>
              </a:rPr>
              <a:t> </a:t>
            </a:r>
            <a:r>
              <a:rPr lang="fr-FR" sz="1200" b="0" i="0" kern="1200" dirty="0" smtClean="0">
                <a:solidFill>
                  <a:schemeClr val="tx1"/>
                </a:solidFill>
                <a:effectLst/>
                <a:latin typeface="Arial" charset="0"/>
                <a:ea typeface="+mn-ea"/>
                <a:cs typeface="+mn-cs"/>
              </a:rPr>
              <a:t>des organisations d’exécution ou prestataires, les bénéficiaires des programmes, ou des organisations de société civile.</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fr-FR" sz="1200" b="0" i="0" kern="1200" dirty="0" smtClean="0">
              <a:solidFill>
                <a:schemeClr val="tx1"/>
              </a:solidFill>
              <a:effectLst/>
              <a:latin typeface="Arial"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0" kern="1200" dirty="0" smtClean="0">
                <a:solidFill>
                  <a:schemeClr val="tx1"/>
                </a:solidFill>
                <a:effectLst/>
                <a:latin typeface="Arial" charset="0"/>
                <a:ea typeface="+mn-ea"/>
                <a:cs typeface="+mn-cs"/>
              </a:rPr>
              <a:t>Freeman, R. E. (1984), </a:t>
            </a:r>
            <a:r>
              <a:rPr lang="en-US" sz="1200" b="0" i="1" kern="1200" dirty="0" smtClean="0">
                <a:solidFill>
                  <a:schemeClr val="tx1"/>
                </a:solidFill>
                <a:effectLst/>
                <a:latin typeface="Arial" charset="0"/>
                <a:ea typeface="+mn-ea"/>
                <a:cs typeface="+mn-cs"/>
              </a:rPr>
              <a:t>Strategic management: A stakeholder approach</a:t>
            </a:r>
            <a:r>
              <a:rPr lang="en-US" sz="1200" b="0" i="0" kern="1200" dirty="0" smtClean="0">
                <a:solidFill>
                  <a:schemeClr val="tx1"/>
                </a:solidFill>
                <a:effectLst/>
                <a:latin typeface="Arial" charset="0"/>
                <a:ea typeface="+mn-ea"/>
                <a:cs typeface="+mn-cs"/>
              </a:rPr>
              <a:t>, Boston: Pitman.</a:t>
            </a:r>
          </a:p>
        </p:txBody>
      </p:sp>
    </p:spTree>
    <p:extLst>
      <p:ext uri="{BB962C8B-B14F-4D97-AF65-F5344CB8AC3E}">
        <p14:creationId xmlns:p14="http://schemas.microsoft.com/office/powerpoint/2010/main" val="12950285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6913B75F-2EBD-7F4B-B0D0-52F498B9BA28}" type="slidenum">
              <a:rPr lang="en-US" altLang="en-US">
                <a:ea typeface="Arial" charset="0"/>
                <a:cs typeface="Arial" charset="0"/>
              </a:rPr>
              <a:pPr>
                <a:spcBef>
                  <a:spcPct val="0"/>
                </a:spcBef>
              </a:pPr>
              <a:t>7</a:t>
            </a:fld>
            <a:endParaRPr lang="en-US" altLang="en-US">
              <a:ea typeface="Arial" charset="0"/>
              <a:cs typeface="Arial" charset="0"/>
            </a:endParaRPr>
          </a:p>
        </p:txBody>
      </p:sp>
      <p:sp>
        <p:nvSpPr>
          <p:cNvPr id="44035" name="Rectangle 2"/>
          <p:cNvSpPr>
            <a:spLocks noGrp="1" noRot="1" noChangeAspect="1" noChangeArrowheads="1" noTextEdit="1"/>
          </p:cNvSpPr>
          <p:nvPr>
            <p:ph type="sldImg"/>
          </p:nvPr>
        </p:nvSpPr>
        <p:spPr>
          <a:xfrm>
            <a:off x="1154113" y="688975"/>
            <a:ext cx="4687887" cy="3514725"/>
          </a:xfrm>
          <a:ln/>
        </p:spPr>
      </p:sp>
      <p:sp>
        <p:nvSpPr>
          <p:cNvPr id="44036" name="Rectangle 3"/>
          <p:cNvSpPr>
            <a:spLocks noGrp="1" noChangeArrowheads="1"/>
          </p:cNvSpPr>
          <p:nvPr>
            <p:ph type="body" idx="1"/>
          </p:nvPr>
        </p:nvSpPr>
        <p:spPr>
          <a:xfrm>
            <a:off x="911225" y="4432300"/>
            <a:ext cx="5173663" cy="42037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Généralement, l’analyse des parties prenantes est faite de manière informelle et ponctuelle. La raison qui justifie le choix et l’engagement des parties concernées est rarement constante, ou systématique ni documentée. Un chercheur parlera peut-être à des gens pour identifier les parties prenantes et leurs rôles mais la démarche est intuitive bien plus que systématique : jamais la même à deux reprises. Aussi, assiste-t-on en général aux situations suivantes : </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Seuls les producteurs de données sont inclus</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Seules les parties prenantes qui sont d’accord avec le plan proposé sont invitées à participer.</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Les parties prenantes sont choisies uniquement dans l’organisation qui est engagée dans le projet. </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Les parties prenantes sont invitées à une réunion préliminaire mais ne sont plus engagées par la suite dans la conception du projet.</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Le processus comprend uniquement tout juste le nombre de parties prenantes nécessaires pour obtenir des approbations formelles.</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Les parties prenantes incluses dans le projet ne se trouvent pas toujours au niveau approprié dans une communauté ou dans une organisation pour contribuer au projet ou prendre les décisions.</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En plus, quand on travaille avec différentes parties prenantes, il est important de reconnaître que chaque partie prenante peut influencer d’une manière différente le processus de prise de décisions reposant sur des données probantes. </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a:defRPr/>
            </a:pPr>
            <a:r>
              <a:rPr lang="fr-FR" b="1" dirty="0" smtClean="0"/>
              <a:t>DEMANDEZ :</a:t>
            </a:r>
            <a:r>
              <a:rPr lang="fr-FR" dirty="0" smtClean="0"/>
              <a:t>	</a:t>
            </a:r>
            <a:r>
              <a:rPr lang="fr-CD" altLang="en-US" dirty="0" smtClean="0">
                <a:latin typeface="Arial" panose="020B0604020202020204" pitchFamily="34" charset="0"/>
              </a:rPr>
              <a:t>Qu’est-ce qu’il vous faudrait connaître sur vos différentes parties prenantes qui pourrait influencer la manière dont les décisions sont prises ?</a:t>
            </a: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Quelles sont les caractéristiques qui peuvent varier d’un groupe à l’autre qui peuvent influencer comment elles utilisent l’information pour prendre des décisions ?</a:t>
            </a:r>
            <a:endParaRPr lang="en-US" altLang="en-US" dirty="0" smtClean="0">
              <a:latin typeface="Arial" panose="020B0604020202020204" pitchFamily="34" charset="0"/>
            </a:endParaRPr>
          </a:p>
          <a:p>
            <a:pPr>
              <a:defRPr/>
            </a:pPr>
            <a:r>
              <a:rPr lang="fr-CD" altLang="en-US" dirty="0" smtClean="0">
                <a:latin typeface="Arial" panose="020B0604020202020204" pitchFamily="34" charset="0"/>
              </a:rPr>
              <a:t> </a:t>
            </a:r>
            <a:endParaRPr lang="en-US" altLang="en-US" dirty="0" smtClean="0">
              <a:latin typeface="Arial" panose="020B0604020202020204" pitchFamily="34" charset="0"/>
            </a:endParaRPr>
          </a:p>
          <a:p>
            <a:pPr>
              <a:defRPr/>
            </a:pPr>
            <a:r>
              <a:rPr lang="fr-CD" altLang="en-US" dirty="0" smtClean="0">
                <a:latin typeface="Arial" panose="020B0604020202020204" pitchFamily="34" charset="0"/>
              </a:rPr>
              <a:t>Après trois ou quatre réponses, CLIQUEZ POUR MONTRER L’ANIMATION DE LA DIAPOSITIVE</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Les différentes parties prenantes peuvent :</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Voir les activités dans des optiques différentes,</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Avoir différents niveaux ou paliers de compréhension ;</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Avoir besoin d’information différente ;</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Avoir besoin d’information à différents niveaux de complexité;</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Avoir un intérêt plus ou moins prononcé, et </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Avoir des rôles différents dans le processus décisionnel.</a:t>
            </a: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21761154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Il existe une solide relation entre:</a:t>
            </a:r>
          </a:p>
          <a:p>
            <a:pPr>
              <a:buFontTx/>
              <a:buChar char="•"/>
            </a:pPr>
            <a:r>
              <a:rPr lang="fr-CD" altLang="en-US" dirty="0" smtClean="0"/>
              <a:t>la pertinence des données, </a:t>
            </a:r>
          </a:p>
          <a:p>
            <a:pPr>
              <a:buFontTx/>
              <a:buChar char="•"/>
            </a:pPr>
            <a:r>
              <a:rPr lang="fr-CD" altLang="en-US" dirty="0" smtClean="0"/>
              <a:t>l’appartenance des données,</a:t>
            </a:r>
          </a:p>
          <a:p>
            <a:pPr>
              <a:buFontTx/>
              <a:buChar char="•"/>
            </a:pPr>
            <a:r>
              <a:rPr lang="fr-CD" altLang="en-US" dirty="0" smtClean="0"/>
              <a:t>la qualité des données,</a:t>
            </a:r>
          </a:p>
          <a:p>
            <a:pPr>
              <a:buFontTx/>
              <a:buChar char="•"/>
            </a:pPr>
            <a:r>
              <a:rPr lang="fr-CD" altLang="en-US" dirty="0" smtClean="0"/>
              <a:t>la</a:t>
            </a:r>
            <a:r>
              <a:rPr lang="fr-CD" altLang="en-US" baseline="0" dirty="0" smtClean="0"/>
              <a:t> diffusion des </a:t>
            </a:r>
            <a:r>
              <a:rPr lang="fr-CD" altLang="en-US" dirty="0" smtClean="0"/>
              <a:t>données, et</a:t>
            </a:r>
          </a:p>
          <a:p>
            <a:pPr>
              <a:buFontTx/>
              <a:buChar char="•"/>
            </a:pPr>
            <a:r>
              <a:rPr lang="fr-CD" altLang="en-US" dirty="0" smtClean="0"/>
              <a:t>l’utilisation des données.</a:t>
            </a:r>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2D84CBF9-E0DB-9947-BD56-F0B943AC1ACB}" type="slidenum">
              <a:rPr lang="en-US" altLang="en-US">
                <a:ea typeface="Arial" charset="0"/>
                <a:cs typeface="Arial" charset="0"/>
              </a:rPr>
              <a:pPr>
                <a:spcBef>
                  <a:spcPct val="0"/>
                </a:spcBef>
              </a:pPr>
              <a:t>8</a:t>
            </a:fld>
            <a:endParaRPr lang="en-US" altLang="en-US">
              <a:ea typeface="Arial" charset="0"/>
              <a:cs typeface="Arial" charset="0"/>
            </a:endParaRPr>
          </a:p>
        </p:txBody>
      </p:sp>
    </p:spTree>
    <p:extLst>
      <p:ext uri="{BB962C8B-B14F-4D97-AF65-F5344CB8AC3E}">
        <p14:creationId xmlns:p14="http://schemas.microsoft.com/office/powerpoint/2010/main" val="7976069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Les gens sont plus susceptibles d’utiliser les données pour prendre des décisions quand:</a:t>
            </a:r>
          </a:p>
          <a:p>
            <a:pPr>
              <a:buFontTx/>
              <a:buAutoNum type="arabicParenR"/>
            </a:pPr>
            <a:r>
              <a:rPr lang="fr-CD" altLang="en-US" dirty="0" smtClean="0"/>
              <a:t> Ils ont été engagés dès le début,</a:t>
            </a:r>
          </a:p>
          <a:p>
            <a:pPr>
              <a:buFontTx/>
              <a:buAutoNum type="arabicParenR"/>
            </a:pPr>
            <a:r>
              <a:rPr lang="fr-CD" altLang="en-US" dirty="0" smtClean="0"/>
              <a:t> Ils pensent que les données sont de bonne qualité, et</a:t>
            </a:r>
          </a:p>
          <a:p>
            <a:pPr>
              <a:buFontTx/>
              <a:buAutoNum type="arabicParenR"/>
            </a:pPr>
            <a:r>
              <a:rPr lang="fr-CD" altLang="en-US" dirty="0" smtClean="0"/>
              <a:t> Ils trouvent que les données spécifiques répondent à leurs priorités.</a:t>
            </a:r>
          </a:p>
          <a:p>
            <a:endParaRPr lang="fr-CD" altLang="en-US" dirty="0" smtClean="0"/>
          </a:p>
          <a:p>
            <a:r>
              <a:rPr lang="fr-CD" altLang="en-US" dirty="0" smtClean="0"/>
              <a:t>Si on engage les parties prenantes, dès le début et de manière systématique, cela permet de poser les bonnes questions de la bonne manière et, partant, de définir des activités de données qui génèrent une information utilisable et de bonne qualité. </a:t>
            </a:r>
            <a:endParaRPr lang="en-US" altLang="en-US" dirty="0"/>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2D84CBF9-E0DB-9947-BD56-F0B943AC1ACB}" type="slidenum">
              <a:rPr lang="en-US" altLang="en-US">
                <a:ea typeface="Arial" charset="0"/>
                <a:cs typeface="Arial" charset="0"/>
              </a:rPr>
              <a:pPr>
                <a:spcBef>
                  <a:spcPct val="0"/>
                </a:spcBef>
              </a:pPr>
              <a:t>9</a:t>
            </a:fld>
            <a:endParaRPr lang="en-US" altLang="en-US">
              <a:ea typeface="Arial" charset="0"/>
              <a:cs typeface="Arial" charset="0"/>
            </a:endParaRPr>
          </a:p>
        </p:txBody>
      </p:sp>
    </p:spTree>
    <p:extLst>
      <p:ext uri="{BB962C8B-B14F-4D97-AF65-F5344CB8AC3E}">
        <p14:creationId xmlns:p14="http://schemas.microsoft.com/office/powerpoint/2010/main" val="2575535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MEASURE Evaluation a mis au point un outil, semblable aux outils mis au point par d’autres organisations : </a:t>
            </a:r>
            <a:r>
              <a:rPr lang="fr-CD" altLang="en-US" b="1" dirty="0" smtClean="0">
                <a:latin typeface="Arial" panose="020B0604020202020204" pitchFamily="34" charset="0"/>
              </a:rPr>
              <a:t>L’outil d’analyse et d’engagement des parties prenantes</a:t>
            </a:r>
            <a:r>
              <a:rPr lang="fr-CD" altLang="en-US" dirty="0" smtClean="0">
                <a:latin typeface="Arial" panose="020B0604020202020204" pitchFamily="34" charset="0"/>
              </a:rPr>
              <a:t>. Il comprend une </a:t>
            </a:r>
            <a:r>
              <a:rPr lang="fr-CD" altLang="en-US" u="sng" dirty="0" smtClean="0">
                <a:latin typeface="Arial" panose="020B0604020202020204" pitchFamily="34" charset="0"/>
              </a:rPr>
              <a:t>matrice d’analyse des parties prenantes </a:t>
            </a:r>
            <a:r>
              <a:rPr lang="fr-CD" altLang="en-US" dirty="0" smtClean="0">
                <a:latin typeface="Arial" panose="020B0604020202020204" pitchFamily="34" charset="0"/>
              </a:rPr>
              <a:t>et un </a:t>
            </a:r>
            <a:r>
              <a:rPr lang="fr-CD" altLang="en-US" u="sng" dirty="0" smtClean="0">
                <a:latin typeface="Arial" panose="020B0604020202020204" pitchFamily="34" charset="0"/>
              </a:rPr>
              <a:t>plan d’engagement des parties prenantes</a:t>
            </a:r>
            <a:r>
              <a:rPr lang="fr-CD" altLang="en-US" dirty="0" smtClean="0">
                <a:latin typeface="Arial" panose="020B0604020202020204" pitchFamily="34" charset="0"/>
              </a:rPr>
              <a:t>.</a:t>
            </a:r>
          </a:p>
          <a:p>
            <a:pPr>
              <a:defRPr/>
            </a:pPr>
            <a:endParaRPr lang="en-US" altLang="en-US" dirty="0" smtClean="0">
              <a:latin typeface="Arial" panose="020B0604020202020204" pitchFamily="34" charset="0"/>
            </a:endParaRPr>
          </a:p>
          <a:p>
            <a:pPr>
              <a:defRPr/>
            </a:pPr>
            <a:r>
              <a:rPr lang="fr-CD" altLang="en-US" dirty="0" smtClean="0">
                <a:latin typeface="Arial" panose="020B0604020202020204" pitchFamily="34" charset="0"/>
              </a:rPr>
              <a:t>Cet outil nous aide à évaluer systématiquement et formellement toutes nos parties prenantes. Il présente clairement tous ceux intéressés par l’activité, expliquant en quoi consiste cet intérêt, qui peut aider et comment, qui peut nuire et comment l’information peut être exploitée pour garantir la réussite. </a:t>
            </a:r>
          </a:p>
          <a:p>
            <a:pPr>
              <a:defRPr/>
            </a:pPr>
            <a:endParaRPr lang="en-US" altLang="en-US" dirty="0" smtClean="0">
              <a:latin typeface="Arial" panose="020B0604020202020204" pitchFamily="34" charset="0"/>
            </a:endParaRPr>
          </a:p>
          <a:p>
            <a:pPr>
              <a:defRPr/>
            </a:pPr>
            <a:r>
              <a:rPr lang="fr-CD" altLang="en-US" dirty="0" smtClean="0">
                <a:latin typeface="Arial" panose="020B0604020202020204" pitchFamily="34" charset="0"/>
              </a:rPr>
              <a:t>L’outil facilite notamment les actions suivantes :</a:t>
            </a:r>
          </a:p>
          <a:p>
            <a:pP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Identifier les parties concernées, définir les rôles et les ressources</a:t>
            </a: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Déterminer la dynamique entre les parties concernées, par exemple, leur niveau d’influence, leur connaissance et leur engagement </a:t>
            </a: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Mettre sur pied un groupe optimal et spécifier comment engager chaque membre de ce groupe de parties prenantes</a:t>
            </a:r>
            <a:endParaRPr lang="en-US" altLang="en-US" dirty="0" smtClean="0">
              <a:latin typeface="Arial" panose="020B0604020202020204" pitchFamily="34" charset="0"/>
            </a:endParaRP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Définir une stratégie de suivi</a:t>
            </a:r>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9C873F5F-1385-B34E-A84F-592A36D6E0C2}" type="slidenum">
              <a:rPr lang="en-US" altLang="en-US">
                <a:ea typeface="Arial" charset="0"/>
                <a:cs typeface="Arial" charset="0"/>
              </a:rPr>
              <a:pPr>
                <a:spcBef>
                  <a:spcPct val="0"/>
                </a:spcBef>
              </a:pPr>
              <a:t>10</a:t>
            </a:fld>
            <a:endParaRPr lang="en-US" altLang="en-US">
              <a:ea typeface="Arial" charset="0"/>
              <a:cs typeface="Arial" charset="0"/>
            </a:endParaRPr>
          </a:p>
        </p:txBody>
      </p:sp>
    </p:spTree>
    <p:extLst>
      <p:ext uri="{BB962C8B-B14F-4D97-AF65-F5344CB8AC3E}">
        <p14:creationId xmlns:p14="http://schemas.microsoft.com/office/powerpoint/2010/main" val="7863949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Il est utile de déterminer quelles sont les partis prenantes importantes que vous devez inclure à votre projet et, ensuite de formuler un plan montrant comment vous allez engager les parties prenantes identifiées. </a:t>
            </a:r>
          </a:p>
          <a:p>
            <a:endParaRPr lang="en-US" altLang="en-US" dirty="0" smtClean="0"/>
          </a:p>
          <a:p>
            <a:r>
              <a:rPr lang="fr-CD" altLang="en-US" dirty="0" smtClean="0"/>
              <a:t>Non seulement, cet outil vous encourage à engager un plus grand nombre de personnes (et parfois cela peut rendre les gens nerveux de voir un grand nombre participer) mais, par ailleurs, il vous aide aussi à le faire de manière systématique. En outre, l’outil ne recommande pas d’engager toutes les parties prenantes tout le temps et dans chaque étape. </a:t>
            </a:r>
          </a:p>
          <a:p>
            <a:endParaRPr lang="en-US" altLang="en-US" dirty="0" smtClean="0"/>
          </a:p>
          <a:p>
            <a:r>
              <a:rPr lang="fr-CD" altLang="en-US" dirty="0" smtClean="0"/>
              <a:t>Autre aspect à souligner : souvent les gens pensent qu’ils connaissent déjà les parties prenantes. Ils pensent souvent aux « suspects » habituels qu’il faut contacter.</a:t>
            </a:r>
          </a:p>
          <a:p>
            <a:endParaRPr lang="en-US" altLang="en-US" dirty="0" smtClean="0"/>
          </a:p>
          <a:p>
            <a:r>
              <a:rPr lang="fr-CD" altLang="en-US" dirty="0" smtClean="0"/>
              <a:t>Ce à qui ils ne pensent pas, ce sont aux autres parties prenantes à l’arrière scène qui pourraient leur donner un coup de main OU - chose toute aussi importante  - à ceux qui risquent de leur mettre des bâtons dans les roues.</a:t>
            </a:r>
          </a:p>
          <a:p>
            <a:endParaRPr lang="en-US" altLang="en-US" dirty="0" smtClean="0"/>
          </a:p>
          <a:p>
            <a:r>
              <a:rPr lang="fr-CD" altLang="en-US" dirty="0" smtClean="0"/>
              <a:t>Cet outil dégage l’information dont vous avez besoin pour employer la pratique de leadership qui est d’Aligner et Mobiliser. En connaissant vos parties prenantes et leur influence, leurs intérêts et ressources pour soutenir le processus décisionnel, vous saurez leur parler de ce qui les intéresse le plus et leur expliquer clairement comment ils peuvent aider.</a:t>
            </a:r>
            <a:endParaRPr lang="en-US" altLang="en-US" dirty="0"/>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3FCC3CC-D4CA-8347-8069-158798F6BDC6}" type="slidenum">
              <a:rPr lang="en-US" altLang="en-US">
                <a:ea typeface="Arial" charset="0"/>
                <a:cs typeface="Arial" charset="0"/>
              </a:rPr>
              <a:pPr>
                <a:spcBef>
                  <a:spcPct val="0"/>
                </a:spcBef>
              </a:pPr>
              <a:t>11</a:t>
            </a:fld>
            <a:endParaRPr lang="en-US" altLang="en-US">
              <a:ea typeface="Arial" charset="0"/>
              <a:cs typeface="Arial" charset="0"/>
            </a:endParaRPr>
          </a:p>
        </p:txBody>
      </p:sp>
    </p:spTree>
    <p:extLst>
      <p:ext uri="{BB962C8B-B14F-4D97-AF65-F5344CB8AC3E}">
        <p14:creationId xmlns:p14="http://schemas.microsoft.com/office/powerpoint/2010/main" val="13262164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Nous n’allons pas revoir l’outil dans cet atelier pour des questions de temps. </a:t>
            </a:r>
            <a:r>
              <a:rPr lang="fr-FR" altLang="en-US" dirty="0" smtClean="0"/>
              <a:t>Vous pouvez consulter le site web de MEASURE Evaluation pour plus de détail ou </a:t>
            </a:r>
            <a:r>
              <a:rPr lang="fr-FR" altLang="en-US" i="1" dirty="0" smtClean="0"/>
              <a:t>Quick Guide Version 2</a:t>
            </a:r>
            <a:r>
              <a:rPr lang="fr-FR" altLang="en-US" dirty="0" smtClean="0"/>
              <a:t> dans le paquet de l’atelier et la clé USB</a:t>
            </a:r>
            <a:r>
              <a:rPr lang="fr-CD" altLang="en-US" dirty="0" smtClean="0"/>
              <a:t>. </a:t>
            </a:r>
            <a:endParaRPr lang="en-US" altLang="en-US" dirty="0"/>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A68A63A-8CBC-B346-986C-FB624B831DC9}" type="slidenum">
              <a:rPr lang="en-US" altLang="en-US">
                <a:ea typeface="Arial" charset="0"/>
                <a:cs typeface="Arial" charset="0"/>
              </a:rPr>
              <a:pPr>
                <a:spcBef>
                  <a:spcPct val="0"/>
                </a:spcBef>
              </a:pPr>
              <a:t>12</a:t>
            </a:fld>
            <a:endParaRPr lang="en-US" altLang="en-US">
              <a:ea typeface="Arial" charset="0"/>
              <a:cs typeface="Arial" charset="0"/>
            </a:endParaRPr>
          </a:p>
        </p:txBody>
      </p:sp>
    </p:spTree>
    <p:extLst>
      <p:ext uri="{BB962C8B-B14F-4D97-AF65-F5344CB8AC3E}">
        <p14:creationId xmlns:p14="http://schemas.microsoft.com/office/powerpoint/2010/main" val="987691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150531" name="Notes Placeholder 2"/>
          <p:cNvSpPr>
            <a:spLocks noGrp="1"/>
          </p:cNvSpPr>
          <p:nvPr>
            <p:ph type="body" idx="1"/>
          </p:nvPr>
        </p:nvSpPr>
        <p:spPr>
          <a:ln/>
          <a:extLst/>
        </p:spPr>
        <p:txBody>
          <a:bodyPr/>
          <a:lstStyle/>
          <a:p>
            <a:pPr>
              <a:defRPr/>
            </a:pPr>
            <a:r>
              <a:rPr lang="fr-CD" dirty="0" smtClean="0"/>
              <a:t>Voyons à présent le rôle des données dans le contexte de la prise de décisions. Les données dans le contexte de la prise de décisions se rapportent aux éléments suivants :</a:t>
            </a:r>
          </a:p>
          <a:p>
            <a:pPr>
              <a:defRPr/>
            </a:pPr>
            <a:endParaRPr lang="en-US" dirty="0" smtClean="0"/>
          </a:p>
          <a:p>
            <a:pPr marL="171450" indent="-171450">
              <a:buFont typeface="Arial" panose="020B0604020202020204" pitchFamily="34" charset="0"/>
              <a:buChar char="•"/>
              <a:defRPr/>
            </a:pPr>
            <a:r>
              <a:rPr lang="fr-CD" dirty="0" smtClean="0"/>
              <a:t>Promouvoir les sources de données disponibles qui répondent aux besoins d’information des éventuels utilisateurs et préciser les types d’information contenue dans chaque source de données.</a:t>
            </a:r>
          </a:p>
          <a:p>
            <a:pPr marL="171450" indent="-171450">
              <a:buFont typeface="Arial" panose="020B0604020202020204" pitchFamily="34" charset="0"/>
              <a:buChar char="•"/>
              <a:defRPr/>
            </a:pPr>
            <a:endParaRPr lang="fr-CD" dirty="0" smtClean="0"/>
          </a:p>
          <a:p>
            <a:pPr marL="171450" indent="-171450">
              <a:buFont typeface="Arial" panose="020B0604020202020204" pitchFamily="34" charset="0"/>
              <a:buChar char="•"/>
              <a:defRPr/>
            </a:pPr>
            <a:r>
              <a:rPr lang="fr-CD" dirty="0" smtClean="0"/>
              <a:t>Vérifier l’accès aux ressources de données pour pouvoir les utiliser facilement.</a:t>
            </a:r>
            <a:endParaRPr lang="en-US" dirty="0" smtClean="0"/>
          </a:p>
          <a:p>
            <a:pPr marL="171450" indent="-171450">
              <a:buFont typeface="Arial" panose="020B0604020202020204" pitchFamily="34" charset="0"/>
              <a:buChar char="•"/>
              <a:defRPr/>
            </a:pPr>
            <a:endParaRPr lang="en-US" dirty="0" smtClean="0"/>
          </a:p>
          <a:p>
            <a:pPr marL="171450" indent="-171450">
              <a:buFont typeface="Arial" panose="020B0604020202020204" pitchFamily="34" charset="0"/>
              <a:buChar char="•"/>
              <a:defRPr/>
            </a:pPr>
            <a:r>
              <a:rPr lang="fr-CD" dirty="0" smtClean="0"/>
              <a:t>Garantir un partage et feedback réguliers pour améliorer le flux d’information d’un pays. </a:t>
            </a:r>
            <a:endParaRPr lang="en-US" dirty="0" smtClean="0"/>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43E0278-5807-7342-94E3-A879E44B5F1C}" type="slidenum">
              <a:rPr lang="en-US" altLang="en-US">
                <a:ea typeface="Arial" charset="0"/>
                <a:cs typeface="Arial" charset="0"/>
              </a:rPr>
              <a:pPr>
                <a:spcBef>
                  <a:spcPct val="0"/>
                </a:spcBef>
              </a:pPr>
              <a:t>13</a:t>
            </a:fld>
            <a:endParaRPr lang="en-US" altLang="en-US">
              <a:ea typeface="Arial" charset="0"/>
              <a:cs typeface="Arial" charset="0"/>
            </a:endParaRPr>
          </a:p>
        </p:txBody>
      </p:sp>
    </p:spTree>
    <p:extLst>
      <p:ext uri="{BB962C8B-B14F-4D97-AF65-F5344CB8AC3E}">
        <p14:creationId xmlns:p14="http://schemas.microsoft.com/office/powerpoint/2010/main" val="771045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6460718-1474-444C-B2A6-EF32D4BBA604}" type="slidenum">
              <a:rPr lang="en-US" altLang="en-US">
                <a:ea typeface="Arial" charset="0"/>
                <a:cs typeface="Arial" charset="0"/>
              </a:rPr>
              <a:pPr>
                <a:spcBef>
                  <a:spcPct val="0"/>
                </a:spcBef>
              </a:pPr>
              <a:t>14</a:t>
            </a:fld>
            <a:endParaRPr lang="en-US" altLang="en-US">
              <a:ea typeface="Arial" charset="0"/>
              <a:cs typeface="Arial" charset="0"/>
            </a:endParaRPr>
          </a:p>
        </p:txBody>
      </p:sp>
      <p:sp>
        <p:nvSpPr>
          <p:cNvPr id="56323"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ln/>
        </p:spPr>
        <p:txBody>
          <a:bodyPr/>
          <a:lstStyle/>
          <a:p>
            <a:pPr>
              <a:defRPr/>
            </a:pPr>
            <a:r>
              <a:rPr lang="fr-FR" dirty="0" smtClean="0"/>
              <a:t>Comme vous le savez, il existe moult sources de données et d’informations que nous pouvons utiliser dans la prise de décisions, allant du niveau national jusqu’au poste de santé, et même de nous, comme consommateurs ou bénéficiaires des services de santé. Nous avons dressé une liste des sources les plus connues sur cette diapositive : </a:t>
            </a:r>
          </a:p>
          <a:p>
            <a:pPr>
              <a:defRPr/>
            </a:pPr>
            <a:endParaRPr lang="fr-FR" dirty="0" smtClean="0"/>
          </a:p>
          <a:p>
            <a:pPr marL="171450" indent="-171450">
              <a:buFont typeface="Arial" panose="020B0604020202020204" pitchFamily="34" charset="0"/>
              <a:buChar char="•"/>
              <a:defRPr/>
            </a:pPr>
            <a:r>
              <a:rPr lang="fr-FR" dirty="0" smtClean="0"/>
              <a:t>Recensement</a:t>
            </a:r>
            <a:r>
              <a:rPr lang="fr-FR" strike="sngStrike" dirty="0" smtClean="0"/>
              <a:t> </a:t>
            </a:r>
            <a:endParaRPr lang="fr-FR" dirty="0" smtClean="0"/>
          </a:p>
          <a:p>
            <a:pPr marL="171450" indent="-171450">
              <a:buFont typeface="Arial" panose="020B0604020202020204" pitchFamily="34" charset="0"/>
              <a:buChar char="•"/>
              <a:defRPr/>
            </a:pPr>
            <a:r>
              <a:rPr lang="fr-FR" dirty="0" smtClean="0"/>
              <a:t>Données de surveillance</a:t>
            </a:r>
          </a:p>
          <a:p>
            <a:pPr marL="171450" indent="-171450">
              <a:buFont typeface="Arial" panose="020B0604020202020204" pitchFamily="34" charset="0"/>
              <a:buChar char="•"/>
              <a:defRPr/>
            </a:pPr>
            <a:r>
              <a:rPr lang="fr-FR" dirty="0" smtClean="0"/>
              <a:t>Enquêtes auprès des ménages</a:t>
            </a:r>
          </a:p>
          <a:p>
            <a:pPr marL="171450" indent="-171450">
              <a:buFont typeface="Arial" panose="020B0604020202020204" pitchFamily="34" charset="0"/>
              <a:buChar char="•"/>
              <a:defRPr/>
            </a:pPr>
            <a:r>
              <a:rPr lang="fr-FR" dirty="0" smtClean="0"/>
              <a:t>Statistiques de services des formations sanitaires </a:t>
            </a:r>
          </a:p>
          <a:p>
            <a:pPr marL="171450" indent="-171450">
              <a:buFont typeface="Arial" panose="020B0604020202020204" pitchFamily="34" charset="0"/>
              <a:buChar char="•"/>
              <a:defRPr/>
            </a:pPr>
            <a:r>
              <a:rPr lang="fr-FR" dirty="0" smtClean="0"/>
              <a:t>Information financière et gestionnaire </a:t>
            </a:r>
          </a:p>
          <a:p>
            <a:pPr marL="171450" indent="-171450">
              <a:buFont typeface="Arial" panose="020B0604020202020204" pitchFamily="34" charset="0"/>
              <a:buChar char="•"/>
              <a:defRPr/>
            </a:pPr>
            <a:r>
              <a:rPr lang="fr-FR" altLang="en-US" dirty="0" smtClean="0"/>
              <a:t>Modélisations, estimations et projections</a:t>
            </a:r>
          </a:p>
          <a:p>
            <a:pPr marL="171450" indent="-171450">
              <a:buFont typeface="Arial" panose="020B0604020202020204" pitchFamily="34" charset="0"/>
              <a:buChar char="•"/>
              <a:defRPr/>
            </a:pPr>
            <a:r>
              <a:rPr lang="fr-FR" dirty="0" smtClean="0"/>
              <a:t>Recherche sanitaire</a:t>
            </a:r>
          </a:p>
        </p:txBody>
      </p:sp>
    </p:spTree>
    <p:extLst>
      <p:ext uri="{BB962C8B-B14F-4D97-AF65-F5344CB8AC3E}">
        <p14:creationId xmlns:p14="http://schemas.microsoft.com/office/powerpoint/2010/main" val="9637680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E8A9162E-D2E8-E84E-B678-05657F4B6267}" type="slidenum">
              <a:rPr lang="en-US" altLang="en-US">
                <a:ea typeface="Arial" charset="0"/>
                <a:cs typeface="Arial" charset="0"/>
              </a:rPr>
              <a:pPr>
                <a:spcBef>
                  <a:spcPct val="0"/>
                </a:spcBef>
              </a:pPr>
              <a:t>15</a:t>
            </a:fld>
            <a:endParaRPr lang="en-US" altLang="en-US">
              <a:ea typeface="Arial" charset="0"/>
              <a:cs typeface="Arial"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b="1" dirty="0" smtClean="0"/>
              <a:t>Le flux de données est un aspect important à envisager. </a:t>
            </a:r>
            <a:r>
              <a:rPr lang="fr-CD" altLang="en-US" dirty="0" smtClean="0"/>
              <a:t>Souvent, les données ne sont pas utilisées à cause de goulots d’étranglement dans le circuit dans lequel les données sont collectées, compilées, analysées et notifiées à chaque étape de la hiérarchie d’une organisation. </a:t>
            </a:r>
          </a:p>
          <a:p>
            <a:endParaRPr lang="en-US" altLang="en-US" dirty="0" smtClean="0"/>
          </a:p>
          <a:p>
            <a:r>
              <a:rPr lang="fr-CD" altLang="en-US" dirty="0" smtClean="0"/>
              <a:t>Souvent, les données ne sont pas utilisées localement mais plutôt compilées et notifiées au niveau supérieur, qu’il soit régional ou national. Rarement sont-elles analysées et utilisées pour faire des corrections à mi-parcours au niveau auquel elles ont été générées.</a:t>
            </a:r>
          </a:p>
          <a:p>
            <a:endParaRPr lang="en-US" altLang="en-US" dirty="0" smtClean="0"/>
          </a:p>
          <a:p>
            <a:r>
              <a:rPr lang="fr-CD" altLang="en-US" dirty="0" smtClean="0"/>
              <a:t>Dans de nombreuses situations, les données pourraient être utilisées pour examiner les tendances dans le temps, comparer différents domaines, fixer des priorités et des buts pour les années à venir, comparer les progrès par rapport aux buts escomptés et faire un plaidoyer pour un financement et l’adoption de telle ou telle politique. </a:t>
            </a:r>
          </a:p>
          <a:p>
            <a:endParaRPr lang="en-US" altLang="en-US" dirty="0" smtClean="0"/>
          </a:p>
          <a:p>
            <a:r>
              <a:rPr lang="fr-CD" altLang="en-US" dirty="0" smtClean="0"/>
              <a:t>Voici d’autres raisons pour envisager le flux d’information : </a:t>
            </a:r>
          </a:p>
          <a:p>
            <a:endParaRPr lang="en-US" altLang="en-US" dirty="0" smtClean="0"/>
          </a:p>
          <a:p>
            <a:r>
              <a:rPr lang="fr-CD" altLang="en-US" b="1" dirty="0" smtClean="0"/>
              <a:t>L’information à un niveau plus élevé ne revient pas au niveau local. </a:t>
            </a:r>
          </a:p>
          <a:p>
            <a:endParaRPr lang="fr-CD" altLang="en-US" b="1" dirty="0" smtClean="0"/>
          </a:p>
          <a:p>
            <a:r>
              <a:rPr lang="fr-CD" altLang="en-US" dirty="0" smtClean="0"/>
              <a:t>Par exemple, les responsables régionaux et locaux sont au courant, à partir des données disponibles des centres de santé locaux, que les taux de contraception sont en train de baisser mais ils ne sauront peut-être pas pourquoi. Et ainsi l’action démarre : on compile toutes les sources d’information et on réunit les parties concernées pour déterminer les causes possibles.</a:t>
            </a:r>
          </a:p>
          <a:p>
            <a:endParaRPr lang="en-US" altLang="en-US" dirty="0" smtClean="0"/>
          </a:p>
          <a:p>
            <a:r>
              <a:rPr lang="fr-CD" altLang="en-US" b="1" dirty="0" smtClean="0"/>
              <a:t>Les données locales ne sont pas évaluées dans un contexte plus général.</a:t>
            </a:r>
          </a:p>
          <a:p>
            <a:endParaRPr lang="fr-CD" altLang="en-US" b="1" dirty="0" smtClean="0"/>
          </a:p>
          <a:p>
            <a:r>
              <a:rPr lang="fr-CD" altLang="en-US" dirty="0" smtClean="0"/>
              <a:t>Supposons, par exemple, qu’une province a du mal à atteindre ses objectifs au niveau de la prestation de services. Elle n’atteint que 40 % de la population dans le besoin alors que son objectif de couverture est de 80%. En même temps, deux des six districts dans cette province atteignent leur objectif. Si les données étaient partagées entre les districts, ceux à faible performance sauraient que leurs voisins se débrouillent mieux et auront envie de copie ce qu’ils font. Ainsi l’action démarre : discussion et partage des meilleures pratiques. </a:t>
            </a:r>
          </a:p>
          <a:p>
            <a:endParaRPr lang="en-US" altLang="en-US" dirty="0" smtClean="0"/>
          </a:p>
          <a:p>
            <a:r>
              <a:rPr lang="fr-CD" altLang="en-US" b="1" dirty="0" smtClean="0"/>
              <a:t>Il n’existe que peu d’incitations à produire des données.</a:t>
            </a:r>
          </a:p>
          <a:p>
            <a:endParaRPr lang="fr-CD" altLang="en-US" b="1" dirty="0" smtClean="0"/>
          </a:p>
          <a:p>
            <a:r>
              <a:rPr lang="fr-CD" altLang="en-US" dirty="0" smtClean="0"/>
              <a:t>Souvent, les personnes qui participent aux activités de collecte de données ne connaissent pas la raison pour laquelle ces données sont recueillies. Aussi il</a:t>
            </a:r>
            <a:r>
              <a:rPr lang="fr-CD" altLang="en-US" baseline="0" dirty="0" smtClean="0"/>
              <a:t> est</a:t>
            </a:r>
            <a:r>
              <a:rPr lang="fr-CD" altLang="en-US" dirty="0" smtClean="0"/>
              <a:t> difficile pour ces personnes d’apprécier leur rôle dans la chaîne d’information de la santé. Facile dès lors de se relâcher et de consacrer moins d’énergie à la collecte de donnée et de ne faire suffisamment attention aux détails.</a:t>
            </a:r>
          </a:p>
          <a:p>
            <a:endParaRPr lang="en-US" altLang="en-US" dirty="0" smtClean="0"/>
          </a:p>
          <a:p>
            <a:r>
              <a:rPr lang="fr-CD" altLang="en-US" dirty="0" smtClean="0"/>
              <a:t>Il est important d’évaluer le flux d’information et de l’améliorer pour que les données soient disponibles pour tous les décideurs. </a:t>
            </a:r>
            <a:endParaRPr lang="fr-CD" altLang="en-US" dirty="0"/>
          </a:p>
        </p:txBody>
      </p:sp>
    </p:spTree>
    <p:extLst>
      <p:ext uri="{BB962C8B-B14F-4D97-AF65-F5344CB8AC3E}">
        <p14:creationId xmlns:p14="http://schemas.microsoft.com/office/powerpoint/2010/main" val="17272279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La </a:t>
            </a:r>
            <a:r>
              <a:rPr lang="fr-CD" altLang="en-US" b="1" dirty="0" smtClean="0">
                <a:latin typeface="Arial" panose="020B0604020202020204" pitchFamily="34" charset="0"/>
              </a:rPr>
              <a:t>Carte d’utilisation de l’information</a:t>
            </a:r>
            <a:r>
              <a:rPr lang="fr-CD" altLang="en-US" i="1" dirty="0" smtClean="0">
                <a:latin typeface="Arial" panose="020B0604020202020204" pitchFamily="34" charset="0"/>
              </a:rPr>
              <a:t> </a:t>
            </a:r>
            <a:r>
              <a:rPr lang="fr-CD" altLang="en-US" dirty="0" smtClean="0">
                <a:latin typeface="Arial" panose="020B0604020202020204" pitchFamily="34" charset="0"/>
              </a:rPr>
              <a:t>a été créée essentiellement en réponse à ces problèmes rencontrés couramment dans les services de santé. Les données sont collectées et notifiées mais ne semblent jamais être utilisées, essentiellement au niveau local, où les services sont fournis.</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Aussi l’idée, en mettant au point cet outil, est d’aider ceux au niveau de la prestation des services, qui recueillent et transmettent les données, afin qu’ils puissent voir comment les données sont traduites en information qu’ils peuvent utiliser pour améliorer leurs opérations.</a:t>
            </a:r>
          </a:p>
          <a:p>
            <a:pPr>
              <a:defRPr/>
            </a:pPr>
            <a:endParaRPr lang="en-US" altLang="en-US" dirty="0" smtClean="0">
              <a:latin typeface="Arial" panose="020B0604020202020204" pitchFamily="34" charset="0"/>
            </a:endParaRPr>
          </a:p>
          <a:p>
            <a:pPr>
              <a:defRPr/>
            </a:pPr>
            <a:r>
              <a:rPr lang="fr-CD" altLang="en-US" dirty="0" smtClean="0">
                <a:latin typeface="Arial" panose="020B0604020202020204" pitchFamily="34" charset="0"/>
              </a:rPr>
              <a:t>L’outil aide tous les groupes de parties prenantes qui collectent des données sur la prestation de services à comprendre comment ces données sont interprétées et utilisées par la suite pour procéder à des changements dans le système de soins de santé.</a:t>
            </a:r>
          </a:p>
          <a:p>
            <a:pPr>
              <a:defRPr/>
            </a:pPr>
            <a:endParaRPr lang="en-US" altLang="en-US" dirty="0" smtClean="0">
              <a:latin typeface="Arial" panose="020B0604020202020204" pitchFamily="34" charset="0"/>
            </a:endParaRPr>
          </a:p>
          <a:p>
            <a:pPr>
              <a:defRPr/>
            </a:pPr>
            <a:r>
              <a:rPr lang="fr-CD" altLang="en-US" dirty="0" smtClean="0">
                <a:latin typeface="Arial" panose="020B0604020202020204" pitchFamily="34" charset="0"/>
              </a:rPr>
              <a:t>Les établissements de santé qui collectent des données peuvent ensuite : </a:t>
            </a:r>
          </a:p>
          <a:p>
            <a:pP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Identifier les manières d’utiliser l’information pour améliorer leur prestation de services, et </a:t>
            </a: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Faire ressortir les occasions ratées de feedback d’autres parties prenantes qui font des analyses et interprétation de données.</a:t>
            </a:r>
            <a:endParaRPr lang="en-US" altLang="en-US" dirty="0" smtClean="0">
              <a:latin typeface="Arial" panose="020B0604020202020204" pitchFamily="34" charset="0"/>
            </a:endParaRPr>
          </a:p>
        </p:txBody>
      </p:sp>
      <p:sp>
        <p:nvSpPr>
          <p:cNvPr id="604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8167EBAF-ED18-D54C-A6A3-C286A694446D}" type="slidenum">
              <a:rPr lang="en-US" altLang="en-US">
                <a:ea typeface="Arial" charset="0"/>
                <a:cs typeface="Arial" charset="0"/>
              </a:rPr>
              <a:pPr>
                <a:spcBef>
                  <a:spcPct val="0"/>
                </a:spcBef>
              </a:pPr>
              <a:t>16</a:t>
            </a:fld>
            <a:endParaRPr lang="en-US" altLang="en-US">
              <a:ea typeface="Arial" charset="0"/>
              <a:cs typeface="Arial" charset="0"/>
            </a:endParaRPr>
          </a:p>
        </p:txBody>
      </p:sp>
    </p:spTree>
    <p:extLst>
      <p:ext uri="{BB962C8B-B14F-4D97-AF65-F5344CB8AC3E}">
        <p14:creationId xmlns:p14="http://schemas.microsoft.com/office/powerpoint/2010/main" val="19841193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FR" altLang="en-US" dirty="0" smtClean="0">
                <a:latin typeface="Arial" panose="020B0604020202020204" pitchFamily="34" charset="0"/>
              </a:rPr>
              <a:t>La </a:t>
            </a:r>
            <a:r>
              <a:rPr lang="fr-FR" altLang="en-US" b="1" dirty="0" smtClean="0">
                <a:latin typeface="Arial" panose="020B0604020202020204" pitchFamily="34" charset="0"/>
              </a:rPr>
              <a:t>Carte d’utilisation de l’information</a:t>
            </a:r>
            <a:r>
              <a:rPr lang="fr-FR" altLang="en-US" i="1" dirty="0" smtClean="0">
                <a:latin typeface="Arial" panose="020B0604020202020204" pitchFamily="34" charset="0"/>
              </a:rPr>
              <a:t> </a:t>
            </a:r>
            <a:r>
              <a:rPr lang="fr-FR" altLang="en-US" dirty="0" smtClean="0">
                <a:latin typeface="Arial" panose="020B0604020202020204" pitchFamily="34" charset="0"/>
              </a:rPr>
              <a:t>documente le processus allant du moment où l’information est collectée au moment où elle est notifiée et utilisée. Les buts de l’exercice sont les suivants : </a:t>
            </a:r>
          </a:p>
          <a:p>
            <a:pPr>
              <a:defRPr/>
            </a:pPr>
            <a:endParaRPr lang="fr-FR" altLang="en-US" dirty="0" smtClean="0">
              <a:latin typeface="Arial" panose="020B0604020202020204" pitchFamily="34" charset="0"/>
            </a:endParaRPr>
          </a:p>
          <a:p>
            <a:pPr marL="228600" indent="-228600">
              <a:buFont typeface="+mj-lt"/>
              <a:buAutoNum type="arabicParenR"/>
              <a:defRPr/>
            </a:pPr>
            <a:r>
              <a:rPr lang="fr-FR" altLang="en-US" dirty="0" smtClean="0">
                <a:latin typeface="Arial" panose="020B0604020202020204" pitchFamily="34" charset="0"/>
              </a:rPr>
              <a:t>Trouver les occasions d’augmenter le nombre de groups de parties prenantes qui traduisent les données en information utile ;</a:t>
            </a:r>
          </a:p>
          <a:p>
            <a:pPr marL="228600" indent="-228600">
              <a:buFont typeface="+mj-lt"/>
              <a:buAutoNum type="arabicParenR"/>
              <a:defRPr/>
            </a:pPr>
            <a:endParaRPr lang="fr-FR" altLang="en-US" dirty="0" smtClean="0">
              <a:latin typeface="Arial" panose="020B0604020202020204" pitchFamily="34" charset="0"/>
            </a:endParaRPr>
          </a:p>
          <a:p>
            <a:pPr marL="228600" indent="-228600">
              <a:buFont typeface="+mj-lt"/>
              <a:buAutoNum type="arabicParenR"/>
              <a:defRPr/>
            </a:pPr>
            <a:r>
              <a:rPr lang="fr-FR" altLang="en-US" dirty="0" smtClean="0">
                <a:latin typeface="Arial" panose="020B0604020202020204" pitchFamily="34" charset="0"/>
              </a:rPr>
              <a:t>Collaborer avec ceux qui ont l’expérience concrète de fournir les services de santé, utiliser leur connaissance et perspicacité pour interpréter les données et utiliser davantage leur interprétation pour prendre les décisions à propos de leurs programmes de santé ;</a:t>
            </a:r>
          </a:p>
          <a:p>
            <a:pPr marL="228600" indent="-228600">
              <a:buFont typeface="+mj-lt"/>
              <a:buAutoNum type="arabicParenR"/>
              <a:defRPr/>
            </a:pPr>
            <a:endParaRPr lang="fr-FR" altLang="en-US" dirty="0" smtClean="0">
              <a:latin typeface="Arial" panose="020B0604020202020204" pitchFamily="34" charset="0"/>
            </a:endParaRPr>
          </a:p>
          <a:p>
            <a:pPr marL="228600" indent="-228600">
              <a:buFont typeface="+mj-lt"/>
              <a:buAutoNum type="arabicParenR"/>
              <a:defRPr/>
            </a:pPr>
            <a:r>
              <a:rPr lang="fr-FR" altLang="en-US" dirty="0" smtClean="0">
                <a:latin typeface="Arial" panose="020B0604020202020204" pitchFamily="34" charset="0"/>
              </a:rPr>
              <a:t>Identifier les manières dont les différents acteurs peuvent utiliser l’information pour apporter un feedback constructif à d’autres personnes dans le système de santé.</a:t>
            </a:r>
          </a:p>
          <a:p>
            <a:pPr>
              <a:defRPr/>
            </a:pPr>
            <a:endParaRPr lang="fr-FR" altLang="en-US" dirty="0" smtClean="0">
              <a:latin typeface="Arial" panose="020B0604020202020204" pitchFamily="34" charset="0"/>
            </a:endParaRPr>
          </a:p>
          <a:p>
            <a:pPr>
              <a:defRPr/>
            </a:pPr>
            <a:r>
              <a:rPr lang="fr-FR" altLang="en-US" dirty="0" smtClean="0">
                <a:latin typeface="Arial" panose="020B0604020202020204" pitchFamily="34" charset="0"/>
              </a:rPr>
              <a:t>En atteignant ces trois buts, vous avez fait un grand pas en avant pour améliorer tant la qualité que la production de données dans le système de services de santé. </a:t>
            </a:r>
            <a:r>
              <a:rPr lang="fr-FR" dirty="0" smtClean="0"/>
              <a:t>Vous pouvez consulter le site web de MEASURE Evaluation pour plus de détail ou </a:t>
            </a:r>
            <a:r>
              <a:rPr lang="fr-FR" i="1" dirty="0" smtClean="0"/>
              <a:t>Quick Guide Version 2</a:t>
            </a:r>
            <a:r>
              <a:rPr lang="fr-FR" dirty="0" smtClean="0"/>
              <a:t> dans le paquet de l’atelier et la clé USB.</a:t>
            </a:r>
            <a:endParaRPr lang="fr-FR" altLang="en-US" b="1" dirty="0" smtClean="0">
              <a:latin typeface="Arial" panose="020B0604020202020204" pitchFamily="34" charset="0"/>
            </a:endParaRPr>
          </a:p>
        </p:txBody>
      </p:sp>
      <p:sp>
        <p:nvSpPr>
          <p:cNvPr id="62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6E4599F2-5EC8-6D48-A99B-029129DBCDB5}" type="slidenum">
              <a:rPr lang="en-US" altLang="en-US">
                <a:ea typeface="Arial" charset="0"/>
                <a:cs typeface="Arial" charset="0"/>
              </a:rPr>
              <a:pPr>
                <a:spcBef>
                  <a:spcPct val="0"/>
                </a:spcBef>
              </a:pPr>
              <a:t>17</a:t>
            </a:fld>
            <a:endParaRPr lang="en-US" altLang="en-US">
              <a:ea typeface="Arial" charset="0"/>
              <a:cs typeface="Arial" charset="0"/>
            </a:endParaRPr>
          </a:p>
        </p:txBody>
      </p:sp>
    </p:spTree>
    <p:extLst>
      <p:ext uri="{BB962C8B-B14F-4D97-AF65-F5344CB8AC3E}">
        <p14:creationId xmlns:p14="http://schemas.microsoft.com/office/powerpoint/2010/main" val="9674414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Nous n’allons pas revoir l’outil dans cet atelier pour des questions de temps. </a:t>
            </a:r>
            <a:r>
              <a:rPr lang="fr-FR" altLang="en-US" dirty="0" smtClean="0"/>
              <a:t>Vous pouvez consulter le site web de MEASURE Evaluation pour plus de détail ou </a:t>
            </a:r>
            <a:r>
              <a:rPr lang="fr-FR" altLang="en-US" i="1" dirty="0" smtClean="0"/>
              <a:t>Quick Guide Version 2</a:t>
            </a:r>
            <a:r>
              <a:rPr lang="fr-FR" altLang="en-US" dirty="0" smtClean="0"/>
              <a:t> dans le paquet de l’atelier et la clé USB</a:t>
            </a:r>
            <a:r>
              <a:rPr lang="fr-CD" altLang="en-US" dirty="0" smtClean="0"/>
              <a:t>. </a:t>
            </a:r>
            <a:endParaRPr lang="en-US" altLang="en-US" dirty="0"/>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A68A63A-8CBC-B346-986C-FB624B831DC9}" type="slidenum">
              <a:rPr lang="en-US" altLang="en-US">
                <a:ea typeface="Arial" charset="0"/>
                <a:cs typeface="Arial" charset="0"/>
              </a:rPr>
              <a:pPr>
                <a:spcBef>
                  <a:spcPct val="0"/>
                </a:spcBef>
              </a:pPr>
              <a:t>18</a:t>
            </a:fld>
            <a:endParaRPr lang="en-US" altLang="en-US">
              <a:ea typeface="Arial" charset="0"/>
              <a:cs typeface="Arial" charset="0"/>
            </a:endParaRPr>
          </a:p>
        </p:txBody>
      </p:sp>
    </p:spTree>
    <p:extLst>
      <p:ext uri="{BB962C8B-B14F-4D97-AF65-F5344CB8AC3E}">
        <p14:creationId xmlns:p14="http://schemas.microsoft.com/office/powerpoint/2010/main" val="2735659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Sont également importantes les questions posées par les utilisateurs de données dans le processus décisionnel. En effet, pour prendre une décision à propos d’un programme ou d’une politique, les décideurs doivent commencer par comprendre ce qui se passe dans leur programme. Ils doivent poser des questions sur ce qui passe dans leur établissement : est-ce que les taux de morbidité baissent et est-ce que les besoins des groupes ciblés sont satisfaits. Ce sont les réponses à ces questions qui les aideront à décider de ce qu’ils devraient faire.</a:t>
            </a:r>
          </a:p>
          <a:p>
            <a:endParaRPr lang="en-US" altLang="en-US" dirty="0" smtClean="0"/>
          </a:p>
          <a:p>
            <a:r>
              <a:rPr lang="fr-CD" altLang="en-US" dirty="0" smtClean="0"/>
              <a:t>CLIQUEZ SUR ANIMATION</a:t>
            </a:r>
            <a:endParaRPr lang="en-US" altLang="en-US" dirty="0" smtClean="0"/>
          </a:p>
          <a:p>
            <a:endParaRPr lang="en-US" altLang="en-US" dirty="0" smtClean="0"/>
          </a:p>
          <a:p>
            <a:r>
              <a:rPr lang="fr-CD" altLang="en-US" dirty="0" smtClean="0"/>
              <a:t>Dans le contexte de notre travail, nous ne pouvons pas prendre de décision avant d’avoir répondu à une question programmatique ou politique-clé. En effet, c’est la réponse à cette question qui va nous apporter les données prouvant que telle ou telle action est nécessaire pour soit améliorer, soit réaligner les services.</a:t>
            </a:r>
            <a:endParaRPr lang="en-US" altLang="en-US" dirty="0"/>
          </a:p>
        </p:txBody>
      </p:sp>
      <p:sp>
        <p:nvSpPr>
          <p:cNvPr id="64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D63D739-A447-434A-811E-4C4122906B21}" type="slidenum">
              <a:rPr lang="en-US" altLang="en-US">
                <a:ea typeface="Arial" charset="0"/>
                <a:cs typeface="Arial" charset="0"/>
              </a:rPr>
              <a:pPr>
                <a:spcBef>
                  <a:spcPct val="0"/>
                </a:spcBef>
              </a:pPr>
              <a:t>19</a:t>
            </a:fld>
            <a:endParaRPr lang="en-US" altLang="en-US">
              <a:ea typeface="Arial" charset="0"/>
              <a:cs typeface="Arial" charset="0"/>
            </a:endParaRPr>
          </a:p>
        </p:txBody>
      </p:sp>
    </p:spTree>
    <p:extLst>
      <p:ext uri="{BB962C8B-B14F-4D97-AF65-F5344CB8AC3E}">
        <p14:creationId xmlns:p14="http://schemas.microsoft.com/office/powerpoint/2010/main" val="11900276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Mettons au clair à présent ce que nous entendons par &lt;&lt;décision&gt;&gt;…</a:t>
            </a:r>
            <a:endParaRPr lang="en-US" altLang="en-US" dirty="0" smtClean="0">
              <a:latin typeface="Arial" panose="020B0604020202020204" pitchFamily="34" charset="0"/>
            </a:endParaRPr>
          </a:p>
          <a:p>
            <a:pPr>
              <a:defRPr/>
            </a:pPr>
            <a:endParaRPr lang="fr-CD" altLang="en-US" b="1" dirty="0" smtClean="0">
              <a:latin typeface="Arial" panose="020B0604020202020204" pitchFamily="34" charset="0"/>
            </a:endParaRPr>
          </a:p>
          <a:p>
            <a:pPr>
              <a:defRPr/>
            </a:pPr>
            <a:r>
              <a:rPr lang="fr-CD" altLang="en-US" b="1" dirty="0" smtClean="0">
                <a:latin typeface="Arial" panose="020B0604020202020204" pitchFamily="34" charset="0"/>
              </a:rPr>
              <a:t>Que sont les décisions?</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Ce sont des choix qui mènent à des actions </a:t>
            </a:r>
            <a:endParaRPr lang="en-US" altLang="en-US" dirty="0" smtClean="0">
              <a:latin typeface="Arial" panose="020B0604020202020204" pitchFamily="34" charset="0"/>
            </a:endParaRP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Toutes les décisions sont informées par des </a:t>
            </a:r>
            <a:r>
              <a:rPr lang="fr-CD" altLang="en-US" b="1" dirty="0" smtClean="0">
                <a:latin typeface="Arial" panose="020B0604020202020204" pitchFamily="34" charset="0"/>
              </a:rPr>
              <a:t>questions</a:t>
            </a:r>
            <a:endParaRPr lang="en-US" altLang="en-US" dirty="0" smtClean="0">
              <a:latin typeface="Arial" panose="020B0604020202020204" pitchFamily="34" charset="0"/>
            </a:endParaRP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Toutes les questions doivent reposer sur des données probantes.</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Par exemple, chaque jour vous prenez la décision de ce que vous allez mettre aujourd’hui comme habits. Pour prendre cette décision, vous devez vous poser des questions qui vont informer cette décision :</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Quelle est la température dehors? </a:t>
            </a:r>
            <a:endParaRPr lang="en-US" altLang="en-US" dirty="0" smtClean="0">
              <a:latin typeface="Arial" panose="020B0604020202020204" pitchFamily="34" charset="0"/>
            </a:endParaRP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Est-ce qu’il pleut ? </a:t>
            </a:r>
            <a:endParaRPr lang="en-US" altLang="en-US" dirty="0" smtClean="0">
              <a:latin typeface="Arial" panose="020B0604020202020204" pitchFamily="34" charset="0"/>
            </a:endParaRPr>
          </a:p>
          <a:p>
            <a:pPr marL="171450" indent="-171450">
              <a:buFont typeface="Arial" panose="020B0604020202020204" pitchFamily="34" charset="0"/>
              <a:buChar cha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Qu’est-ce que j’ai de prévu aujourd’hui ? </a:t>
            </a:r>
            <a:endParaRPr lang="en-US" altLang="en-US" dirty="0" smtClean="0">
              <a:latin typeface="Arial" panose="020B0604020202020204" pitchFamily="34" charset="0"/>
            </a:endParaRP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Pour répondre à ces questions, vous pouvez consulter le thermomètre ou la météo ou votre calendrier quotidien. Vous allez consulter une source de données pour informer votre décision.</a:t>
            </a: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Dans le contexte de notre travail, une décision ne peut pas être prise avant d’avoir répondu à une question programmatique ou politique-clé. En effet, c’est la réponse à cette question qui va nous apporter les données prouvant que telle ou telle action est nécessaire pour soit améliorer soit réaligner les services.</a:t>
            </a:r>
            <a:endParaRPr lang="en-US" altLang="en-US" dirty="0" smtClean="0">
              <a:latin typeface="Arial" panose="020B0604020202020204" pitchFamily="34" charset="0"/>
            </a:endParaRPr>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EF489CEA-E554-0E44-B309-AF3AB67921B3}" type="slidenum">
              <a:rPr lang="en-US" altLang="en-US">
                <a:ea typeface="Arial" charset="0"/>
                <a:cs typeface="Arial" charset="0"/>
              </a:rPr>
              <a:pPr>
                <a:spcBef>
                  <a:spcPct val="0"/>
                </a:spcBef>
              </a:pPr>
              <a:t>20</a:t>
            </a:fld>
            <a:endParaRPr lang="en-US" altLang="en-US">
              <a:ea typeface="Arial" charset="0"/>
              <a:cs typeface="Arial" charset="0"/>
            </a:endParaRPr>
          </a:p>
        </p:txBody>
      </p:sp>
    </p:spTree>
    <p:extLst>
      <p:ext uri="{BB962C8B-B14F-4D97-AF65-F5344CB8AC3E}">
        <p14:creationId xmlns:p14="http://schemas.microsoft.com/office/powerpoint/2010/main" val="12790888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FFB6CDD9-95E4-4F44-9939-65695BCCC536}" type="slidenum">
              <a:rPr lang="en-US" altLang="en-US">
                <a:ea typeface="Arial" charset="0"/>
                <a:cs typeface="Arial" charset="0"/>
              </a:rPr>
              <a:pPr>
                <a:spcBef>
                  <a:spcPct val="0"/>
                </a:spcBef>
              </a:pPr>
              <a:t>21</a:t>
            </a:fld>
            <a:endParaRPr lang="en-US" altLang="en-US">
              <a:ea typeface="Arial" charset="0"/>
              <a:cs typeface="Arial" charset="0"/>
            </a:endParaRPr>
          </a:p>
        </p:txBody>
      </p:sp>
      <p:sp>
        <p:nvSpPr>
          <p:cNvPr id="68611" name="Rectangle 2"/>
          <p:cNvSpPr>
            <a:spLocks noGrp="1" noRot="1" noChangeAspect="1" noChangeArrowheads="1" noTextEdit="1"/>
          </p:cNvSpPr>
          <p:nvPr>
            <p:ph type="sldImg"/>
          </p:nvPr>
        </p:nvSpPr>
        <p:spPr>
          <a:xfrm>
            <a:off x="1181100" y="696913"/>
            <a:ext cx="4649788" cy="3487737"/>
          </a:xfrm>
          <a:ln/>
        </p:spPr>
      </p:sp>
      <p:sp>
        <p:nvSpPr>
          <p:cNvPr id="68612" name="Rectangle 3"/>
          <p:cNvSpPr>
            <a:spLocks noGrp="1" noChangeArrowheads="1"/>
          </p:cNvSpPr>
          <p:nvPr>
            <p:ph type="body" idx="1"/>
          </p:nvPr>
        </p:nvSpPr>
        <p:spPr>
          <a:xfrm>
            <a:off x="935038" y="4416425"/>
            <a:ext cx="5140325"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b="1" dirty="0" smtClean="0"/>
              <a:t>Dans quels domaines les prestataires de soins de santé peuvent-ils prendre de meilleures décisions basées sur des données ?</a:t>
            </a:r>
          </a:p>
          <a:p>
            <a:endParaRPr lang="fr-CD" altLang="en-US" dirty="0" smtClean="0"/>
          </a:p>
          <a:p>
            <a:r>
              <a:rPr lang="fr-CD" altLang="en-US" dirty="0" smtClean="0"/>
              <a:t>Il existe quatre grands domaines de décisions dans le secteur de la santé. Ils se rapportent aux éléments suivants :</a:t>
            </a:r>
            <a:endParaRPr lang="en-US" altLang="en-US" dirty="0" smtClean="0"/>
          </a:p>
          <a:p>
            <a:endParaRPr lang="fr-CD" altLang="en-US" dirty="0" smtClean="0"/>
          </a:p>
          <a:p>
            <a:r>
              <a:rPr lang="fr-CD" altLang="en-US" dirty="0" smtClean="0"/>
              <a:t>Conception du programme qui répond aux besoins d’une population ciblée,</a:t>
            </a:r>
            <a:endParaRPr lang="en-US" altLang="en-US" dirty="0" smtClean="0"/>
          </a:p>
          <a:p>
            <a:r>
              <a:rPr lang="fr-CD" altLang="en-US" dirty="0" smtClean="0"/>
              <a:t>Gestion et amélioration de programme, </a:t>
            </a:r>
            <a:endParaRPr lang="en-US" altLang="en-US" dirty="0" smtClean="0"/>
          </a:p>
          <a:p>
            <a:r>
              <a:rPr lang="fr-CD" altLang="en-US" dirty="0" smtClean="0"/>
              <a:t>Evaluation de programme et planification stratégique, et </a:t>
            </a:r>
            <a:endParaRPr lang="en-US" altLang="en-US" dirty="0" smtClean="0"/>
          </a:p>
          <a:p>
            <a:r>
              <a:rPr lang="fr-CD" altLang="en-US" dirty="0" smtClean="0"/>
              <a:t>Plaidoyer et formulation de politiques.</a:t>
            </a:r>
            <a:endParaRPr lang="en-US" altLang="en-US" dirty="0" smtClean="0"/>
          </a:p>
          <a:p>
            <a:endParaRPr lang="en-US" altLang="en-US" dirty="0" smtClean="0"/>
          </a:p>
          <a:p>
            <a:endParaRPr lang="en-US" altLang="en-US" dirty="0"/>
          </a:p>
        </p:txBody>
      </p:sp>
    </p:spTree>
    <p:extLst>
      <p:ext uri="{BB962C8B-B14F-4D97-AF65-F5344CB8AC3E}">
        <p14:creationId xmlns:p14="http://schemas.microsoft.com/office/powerpoint/2010/main" val="13352307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035EA877-4CFD-B942-8F95-B11547161AC9}" type="slidenum">
              <a:rPr lang="en-US" altLang="en-US">
                <a:ea typeface="Arial" charset="0"/>
                <a:cs typeface="Arial" charset="0"/>
              </a:rPr>
              <a:pPr>
                <a:spcBef>
                  <a:spcPct val="0"/>
                </a:spcBef>
              </a:pPr>
              <a:t>22</a:t>
            </a:fld>
            <a:endParaRPr lang="en-US" altLang="en-US">
              <a:ea typeface="Arial" charset="0"/>
              <a:cs typeface="Arial"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Les décisions concernant la conception du programme </a:t>
            </a:r>
            <a:r>
              <a:rPr lang="fr-CD" altLang="en-US" b="1" dirty="0" smtClean="0"/>
              <a:t>pourraient </a:t>
            </a:r>
            <a:r>
              <a:rPr lang="fr-CD" altLang="en-US" dirty="0" smtClean="0"/>
              <a:t>toucher au choix de messages-clés pour une campagne de prévention qui sont pertinents pour un public ciblé donné. </a:t>
            </a:r>
          </a:p>
          <a:p>
            <a:endParaRPr lang="fr-CD" altLang="en-US" dirty="0" smtClean="0"/>
          </a:p>
          <a:p>
            <a:r>
              <a:rPr lang="fr-CD" altLang="en-US" dirty="0" smtClean="0"/>
              <a:t>Quels sont les buts réalistes ?</a:t>
            </a:r>
          </a:p>
          <a:p>
            <a:endParaRPr lang="fr-CD" altLang="en-US" dirty="0" smtClean="0"/>
          </a:p>
          <a:p>
            <a:r>
              <a:rPr lang="fr-CD" altLang="en-US" dirty="0" smtClean="0"/>
              <a:t>Quelles sont les cibles que nous nous fixons ?</a:t>
            </a:r>
            <a:endParaRPr lang="en-US" altLang="en-US" dirty="0" smtClean="0"/>
          </a:p>
          <a:p>
            <a:endParaRPr lang="en-US" altLang="en-US" dirty="0"/>
          </a:p>
        </p:txBody>
      </p:sp>
    </p:spTree>
    <p:extLst>
      <p:ext uri="{BB962C8B-B14F-4D97-AF65-F5344CB8AC3E}">
        <p14:creationId xmlns:p14="http://schemas.microsoft.com/office/powerpoint/2010/main" val="19574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Un exemple de décision touchant à la gestion du programme </a:t>
            </a:r>
            <a:r>
              <a:rPr lang="fr-CD" altLang="en-US" b="1" dirty="0" smtClean="0"/>
              <a:t>pourrait </a:t>
            </a:r>
            <a:r>
              <a:rPr lang="fr-CD" altLang="en-US" dirty="0" smtClean="0"/>
              <a:t>être de décider si un programme atteint ses objectifs du processus concernant la formation du nombre prévu d’agents de santé.</a:t>
            </a:r>
            <a:endParaRPr lang="en-US" altLang="en-US" dirty="0" smtClean="0"/>
          </a:p>
          <a:p>
            <a:endParaRPr lang="fr-CD" altLang="en-US" dirty="0" smtClean="0"/>
          </a:p>
          <a:p>
            <a:r>
              <a:rPr lang="fr-CD" altLang="en-US" dirty="0" smtClean="0"/>
              <a:t>Un autre exemple d’une décision qui se rapporte à la gestion du programme pourrait être la suivante : Comment affecter de la meilleure manière possible les ressources au sein d’un programme. </a:t>
            </a:r>
            <a:endParaRPr lang="en-US" altLang="en-US" dirty="0" smtClean="0"/>
          </a:p>
          <a:p>
            <a:endParaRPr lang="en-US" altLang="en-US" dirty="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687DF5CE-320D-0E42-B1FA-DBF34960CDF2}" type="slidenum">
              <a:rPr lang="en-US" altLang="en-US">
                <a:ea typeface="Arial" charset="0"/>
                <a:cs typeface="Arial" charset="0"/>
              </a:rPr>
              <a:pPr>
                <a:spcBef>
                  <a:spcPct val="0"/>
                </a:spcBef>
              </a:pPr>
              <a:t>23</a:t>
            </a:fld>
            <a:endParaRPr lang="en-US" altLang="en-US">
              <a:ea typeface="Arial" charset="0"/>
              <a:cs typeface="Arial" charset="0"/>
            </a:endParaRPr>
          </a:p>
        </p:txBody>
      </p:sp>
    </p:spTree>
    <p:extLst>
      <p:ext uri="{BB962C8B-B14F-4D97-AF65-F5344CB8AC3E}">
        <p14:creationId xmlns:p14="http://schemas.microsoft.com/office/powerpoint/2010/main" val="4269176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Les décisions se rapportant à l’évaluation </a:t>
            </a:r>
            <a:r>
              <a:rPr lang="fr-CD" altLang="en-US" b="1" dirty="0" smtClean="0">
                <a:latin typeface="Arial" panose="020B0604020202020204" pitchFamily="34" charset="0"/>
              </a:rPr>
              <a:t>pourraient</a:t>
            </a:r>
            <a:r>
              <a:rPr lang="fr-CD" altLang="en-US" dirty="0" smtClean="0">
                <a:latin typeface="Arial" panose="020B0604020202020204" pitchFamily="34" charset="0"/>
              </a:rPr>
              <a:t> être de déterminer si de nouvelles approches programmatiques sont nécessaires pour s’assurer que les objectifs liés à l’impact sur la santé sont atteints. </a:t>
            </a:r>
          </a:p>
          <a:p>
            <a:pPr>
              <a:defRPr/>
            </a:pPr>
            <a:endParaRPr lang="fr-CD" altLang="en-US" dirty="0" smtClean="0">
              <a:latin typeface="Arial" panose="020B0604020202020204" pitchFamily="34" charset="0"/>
            </a:endParaRPr>
          </a:p>
          <a:p>
            <a:pPr>
              <a:defRPr/>
            </a:pPr>
            <a:r>
              <a:rPr lang="fr-CD" altLang="en-US" dirty="0" smtClean="0">
                <a:latin typeface="Arial" panose="020B0604020202020204" pitchFamily="34" charset="0"/>
              </a:rPr>
              <a:t>Voici des exemples de prises de décisions dans le domaine de la planification stratégique :</a:t>
            </a:r>
          </a:p>
          <a:p>
            <a:pP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Identifier les zones géographiques ayant le plus de besoins, et </a:t>
            </a:r>
          </a:p>
          <a:p>
            <a:pPr>
              <a:buFont typeface="Arial" panose="020B0604020202020204" pitchFamily="34" charset="0"/>
              <a:buNone/>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Identifier de nouvelles collaborations ou renforcer les collaborations existantes avec d’autres organisations offrant des services analogues ou complémentaires et définir une relation professionnelle.</a:t>
            </a:r>
            <a:endParaRPr lang="en-US" altLang="en-US" dirty="0" smtClean="0">
              <a:latin typeface="Arial" panose="020B0604020202020204" pitchFamily="34" charset="0"/>
            </a:endParaRPr>
          </a:p>
          <a:p>
            <a:pPr>
              <a:defRPr/>
            </a:pPr>
            <a:endParaRPr lang="en-US" altLang="en-US" dirty="0" smtClean="0">
              <a:latin typeface="Arial" panose="020B0604020202020204" pitchFamily="34" charset="0"/>
            </a:endParaRPr>
          </a:p>
        </p:txBody>
      </p:sp>
      <p:sp>
        <p:nvSpPr>
          <p:cNvPr id="74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F4F70D0B-0769-EE4C-8AC7-827D18DA6803}" type="slidenum">
              <a:rPr lang="en-US" altLang="en-US">
                <a:ea typeface="Arial" charset="0"/>
                <a:cs typeface="Arial" charset="0"/>
              </a:rPr>
              <a:pPr>
                <a:spcBef>
                  <a:spcPct val="0"/>
                </a:spcBef>
              </a:pPr>
              <a:t>24</a:t>
            </a:fld>
            <a:endParaRPr lang="en-US" altLang="en-US">
              <a:ea typeface="Arial" charset="0"/>
              <a:cs typeface="Arial" charset="0"/>
            </a:endParaRPr>
          </a:p>
        </p:txBody>
      </p:sp>
    </p:spTree>
    <p:extLst>
      <p:ext uri="{BB962C8B-B14F-4D97-AF65-F5344CB8AC3E}">
        <p14:creationId xmlns:p14="http://schemas.microsoft.com/office/powerpoint/2010/main" val="4625999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2629A8FD-BC3C-4F44-963A-D8A6231D1FEC}" type="slidenum">
              <a:rPr lang="en-US" altLang="en-US">
                <a:ea typeface="Arial" charset="0"/>
                <a:cs typeface="Arial" charset="0"/>
              </a:rPr>
              <a:pPr>
                <a:spcBef>
                  <a:spcPct val="0"/>
                </a:spcBef>
              </a:pPr>
              <a:t>25</a:t>
            </a:fld>
            <a:endParaRPr lang="en-US" altLang="en-US">
              <a:ea typeface="Arial" charset="0"/>
              <a:cs typeface="Arial"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fr-CD" altLang="en-US" dirty="0" smtClean="0">
                <a:latin typeface="Arial" panose="020B0604020202020204" pitchFamily="34" charset="0"/>
              </a:rPr>
              <a:t>Enfin, les décisions concernant le plaidoyer et la formulation de politiques pourraient inclure :</a:t>
            </a:r>
          </a:p>
          <a:p>
            <a:pPr>
              <a:defRPr/>
            </a:pPr>
            <a:endParaRPr lang="en-US"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Identifier et quantifier les populations peu desservies pour démontrer que tel problème devrait être prioritaire parmi tant d’autres,</a:t>
            </a:r>
          </a:p>
          <a:p>
            <a:pPr marL="171450" indent="-171450">
              <a:buFont typeface="Arial" panose="020B0604020202020204" pitchFamily="34" charset="0"/>
              <a:buChar char="•"/>
              <a:defRPr/>
            </a:pPr>
            <a:endParaRPr lang="fr-CD" altLang="en-US" dirty="0" smtClean="0">
              <a:latin typeface="Arial" panose="020B0604020202020204" pitchFamily="34" charset="0"/>
            </a:endParaRPr>
          </a:p>
          <a:p>
            <a:pPr marL="171450" indent="-171450">
              <a:buFont typeface="Arial" panose="020B0604020202020204" pitchFamily="34" charset="0"/>
              <a:buChar char="•"/>
              <a:defRPr/>
            </a:pPr>
            <a:r>
              <a:rPr lang="fr-CD" altLang="en-US" dirty="0" smtClean="0">
                <a:latin typeface="Arial" panose="020B0604020202020204" pitchFamily="34" charset="0"/>
              </a:rPr>
              <a:t>Démontrer une charge de santé publique et la nécessité de se donner de nouvelles politiques</a:t>
            </a:r>
            <a:endParaRPr lang="en-US" altLang="en-US" dirty="0" smtClean="0">
              <a:latin typeface="Arial" panose="020B0604020202020204" pitchFamily="34" charset="0"/>
            </a:endParaRPr>
          </a:p>
          <a:p>
            <a:pPr>
              <a:defRPr/>
            </a:pPr>
            <a:endParaRPr lang="en-US" altLang="en-US" dirty="0" smtClean="0">
              <a:latin typeface="Arial" panose="020B0604020202020204" pitchFamily="34" charset="0"/>
            </a:endParaRPr>
          </a:p>
        </p:txBody>
      </p:sp>
    </p:spTree>
    <p:extLst>
      <p:ext uri="{BB962C8B-B14F-4D97-AF65-F5344CB8AC3E}">
        <p14:creationId xmlns:p14="http://schemas.microsoft.com/office/powerpoint/2010/main" val="10263894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Pourquoi est-ce que nous nous concentrons sur les décisions ?</a:t>
            </a:r>
          </a:p>
          <a:p>
            <a:endParaRPr lang="fr-CD" altLang="en-US" dirty="0" smtClean="0"/>
          </a:p>
          <a:p>
            <a:r>
              <a:rPr lang="fr-CD" altLang="en-US" dirty="0" smtClean="0"/>
              <a:t>Tel que nous l’avons déjà dit ce matin, souvent les décideurs sont littéralement submergés de données. Souvent ils ne savent pas comment interpréter les données dans le contexte d’un programme ou d’une politique. Ou alors ils ne savent pas quelle est la source de données qui est la plus importante pour la prise de décisions. </a:t>
            </a:r>
          </a:p>
          <a:p>
            <a:endParaRPr lang="en-US" altLang="en-US" dirty="0" smtClean="0"/>
          </a:p>
          <a:p>
            <a:r>
              <a:rPr lang="fr-CD" altLang="en-US" dirty="0" smtClean="0"/>
              <a:t>Dans un tel cas, les décideurs risquent d’agir sans consulter les données ou ils dépenseront les ressources limitées à faire une analyse et une interprétation des données qui ne se rapportent pas à l’action nécessaire ou aux besoins programmatiques. </a:t>
            </a:r>
          </a:p>
          <a:p>
            <a:endParaRPr lang="en-US" altLang="en-US" dirty="0" smtClean="0"/>
          </a:p>
          <a:p>
            <a:r>
              <a:rPr lang="fr-CD" altLang="en-US" dirty="0" smtClean="0"/>
              <a:t>En appliquant la pratique du leadership qui est de se concentrer sur les décisions prioritaires pour un domaine programmatique spécifique, les décideurs peuvent identifier leurs besoins en information. Cela les aidera à réduire le nombre de sources de données qu’ils doivent revoir et envisager. Cela leur permet de donner un ordre prioritaire aux activités d’utilisation des données pour qu’ils puissent améliorer progressivement les programmes.</a:t>
            </a:r>
            <a:endParaRPr lang="en-US" altLang="en-US" dirty="0"/>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3F9580EA-C2D9-674B-BDCA-4E932987FE73}" type="slidenum">
              <a:rPr lang="en-US" altLang="en-US">
                <a:ea typeface="Arial" charset="0"/>
                <a:cs typeface="Arial" charset="0"/>
              </a:rPr>
              <a:pPr>
                <a:spcBef>
                  <a:spcPct val="0"/>
                </a:spcBef>
              </a:pPr>
              <a:t>26</a:t>
            </a:fld>
            <a:endParaRPr lang="en-US" altLang="en-US">
              <a:ea typeface="Arial" charset="0"/>
              <a:cs typeface="Arial" charset="0"/>
            </a:endParaRPr>
          </a:p>
        </p:txBody>
      </p:sp>
    </p:spTree>
    <p:extLst>
      <p:ext uri="{BB962C8B-B14F-4D97-AF65-F5344CB8AC3E}">
        <p14:creationId xmlns:p14="http://schemas.microsoft.com/office/powerpoint/2010/main" val="19386653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dirty="0" smtClean="0"/>
              <a:t>Voyons à présent le contexte entier de la prise de décisions et des trois éléments nécessaires dont nous venons de discuter - les parties prenantes, les données, et </a:t>
            </a:r>
            <a:r>
              <a:rPr lang="fr-FR" altLang="en-US" dirty="0" smtClean="0"/>
              <a:t>les questions qui mènent à des décisions</a:t>
            </a:r>
            <a:r>
              <a:rPr lang="fr-CD" altLang="en-US" dirty="0" smtClean="0"/>
              <a:t>.</a:t>
            </a:r>
            <a:endParaRPr lang="en-US" altLang="en-US" dirty="0" smtClean="0"/>
          </a:p>
          <a:p>
            <a:endParaRPr lang="fr-CD" altLang="en-US" dirty="0" smtClean="0"/>
          </a:p>
          <a:p>
            <a:r>
              <a:rPr lang="fr-CD" altLang="en-US" dirty="0" smtClean="0"/>
              <a:t>A présent que nous avons discuté des aspects spécifiques de chaque élément, il devient évident que non seulement nous devons envisager TOUS LES TROIS éléments quand nous prenons des décisions éclairées mais aussi le fait que chaque élément contribue aux deux autres.</a:t>
            </a:r>
          </a:p>
          <a:p>
            <a:endParaRPr lang="en-US" altLang="en-US" dirty="0" smtClean="0"/>
          </a:p>
          <a:p>
            <a:r>
              <a:rPr lang="fr-CD" altLang="en-US" dirty="0" smtClean="0"/>
              <a:t>Quand nous pensons aux parties prenantes, ce sont les divers utilisateurs de données qui définissent les besoins en information et les producteurs de données qui fournissent les données nécessaires pour prendre les décisions et améliorer les programmes.</a:t>
            </a:r>
          </a:p>
          <a:p>
            <a:endParaRPr lang="en-US" altLang="en-US" dirty="0" smtClean="0"/>
          </a:p>
          <a:p>
            <a:r>
              <a:rPr lang="fr-CD" altLang="en-US" dirty="0" smtClean="0"/>
              <a:t>Quand nous pensons aux données, nous devons engager les bons producteurs de données pour qu’ils fournissent l’information pertinente à la prise de décisions.</a:t>
            </a:r>
          </a:p>
          <a:p>
            <a:endParaRPr lang="en-US" altLang="en-US" dirty="0" smtClean="0"/>
          </a:p>
          <a:p>
            <a:r>
              <a:rPr lang="fr-CD" altLang="en-US" dirty="0" smtClean="0"/>
              <a:t>Quand nous pensons aux décisions, nous devons déterminer clairement ce dont nous avons besoin pour pouvoir collecter les données pertinentes.</a:t>
            </a:r>
          </a:p>
          <a:p>
            <a:endParaRPr lang="en-US" altLang="en-US" dirty="0" smtClean="0"/>
          </a:p>
          <a:p>
            <a:r>
              <a:rPr lang="fr-CD" altLang="en-US" dirty="0" smtClean="0"/>
              <a:t>Tous ces éléments font partie d’un processus. Les décisions ne sont pas prises à un moment spécifique dans le temps. Elles s’inscrivent dans un déroulement le long duquel les besoins en information sont identifiés, les données sont collectées, analysées, synthétisées, partagées et revues </a:t>
            </a:r>
            <a:r>
              <a:rPr lang="fr-CD" altLang="en-US" b="1" dirty="0" smtClean="0"/>
              <a:t>et ensuite</a:t>
            </a:r>
            <a:r>
              <a:rPr lang="fr-CD" altLang="en-US" dirty="0" smtClean="0"/>
              <a:t> une décision est prise. Un grand nombre de parties concernées sont impliquées dans ce processus. Même si vous n’êtes pas vraiment un véritable décideur qui a le pouvoir d’octroyer des fonds et de modifier les programmes - vous n’en êtes pas moins un maillon de cette chaîne décisionnelle. </a:t>
            </a:r>
          </a:p>
          <a:p>
            <a:endParaRPr lang="en-US" altLang="en-US" dirty="0" smtClean="0"/>
          </a:p>
          <a:p>
            <a:r>
              <a:rPr lang="fr-CD" altLang="en-US" dirty="0" smtClean="0"/>
              <a:t>Notons également que ces trois éléments subissent souvent l’influence de facteurs externes. Même si vous disposez de ces trois éléments, une décision informée reposant sur des données probantes risque de ne pas être prise à cause des facteurs suivants :</a:t>
            </a:r>
          </a:p>
          <a:p>
            <a:endParaRPr lang="en-US" altLang="en-US" dirty="0" smtClean="0"/>
          </a:p>
          <a:p>
            <a:r>
              <a:rPr lang="fr-CD" altLang="en-US" dirty="0" smtClean="0"/>
              <a:t>L’idéologie politique et le favoritisme - les dirigeants peuvent prendre des décisions en santé en fonction des priorités que soutient leur partie politique et non pas des données.</a:t>
            </a:r>
          </a:p>
          <a:p>
            <a:endParaRPr lang="en-US" altLang="en-US" dirty="0" smtClean="0"/>
          </a:p>
          <a:p>
            <a:r>
              <a:rPr lang="fr-CD" altLang="en-US" dirty="0" smtClean="0"/>
              <a:t>L’opinion publique - les décideurs prêtent l’oreille à l’opinion publique plutôt qu’aux données à cause des élections qui se profilent à l’horizon.</a:t>
            </a:r>
            <a:endParaRPr lang="en-US" altLang="en-US" dirty="0" smtClean="0"/>
          </a:p>
          <a:p>
            <a:endParaRPr lang="fr-CD" altLang="en-US" dirty="0" smtClean="0"/>
          </a:p>
          <a:p>
            <a:r>
              <a:rPr lang="fr-CD" altLang="en-US" dirty="0" smtClean="0"/>
              <a:t>Telle décision sera prise parce que le décideur a l’intuition que « c’est ce qu’il faut faire »</a:t>
            </a:r>
          </a:p>
          <a:p>
            <a:endParaRPr lang="en-US" altLang="en-US" dirty="0" smtClean="0"/>
          </a:p>
          <a:p>
            <a:r>
              <a:rPr lang="fr-CD" altLang="en-US" dirty="0" smtClean="0"/>
              <a:t>D’autres facteurs économiques, sociaux et culturels qui entrent en jeu.</a:t>
            </a:r>
            <a:endParaRPr lang="en-US" altLang="en-US" dirty="0" smtClean="0"/>
          </a:p>
          <a:p>
            <a:endParaRPr lang="fr-CD" altLang="en-US" dirty="0" smtClean="0"/>
          </a:p>
          <a:p>
            <a:r>
              <a:rPr lang="fr-CD" altLang="en-US" dirty="0" smtClean="0"/>
              <a:t>Les données empiriques constituent le fondement de la discussion et influencent progressivement ces facteurs externes. </a:t>
            </a:r>
            <a:endParaRPr lang="en-US" altLang="en-US" dirty="0"/>
          </a:p>
        </p:txBody>
      </p:sp>
      <p:sp>
        <p:nvSpPr>
          <p:cNvPr id="80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723D2934-006E-5844-A21A-95C8D448C788}" type="slidenum">
              <a:rPr lang="en-US" altLang="en-US">
                <a:ea typeface="Arial" charset="0"/>
                <a:cs typeface="Arial" charset="0"/>
              </a:rPr>
              <a:pPr>
                <a:spcBef>
                  <a:spcPct val="0"/>
                </a:spcBef>
              </a:pPr>
              <a:t>27</a:t>
            </a:fld>
            <a:endParaRPr lang="en-US" altLang="en-US">
              <a:ea typeface="Arial" charset="0"/>
              <a:cs typeface="Arial" charset="0"/>
            </a:endParaRPr>
          </a:p>
        </p:txBody>
      </p:sp>
    </p:spTree>
    <p:extLst>
      <p:ext uri="{BB962C8B-B14F-4D97-AF65-F5344CB8AC3E}">
        <p14:creationId xmlns:p14="http://schemas.microsoft.com/office/powerpoint/2010/main" val="15270821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0FBE09FE-44D3-174D-93DE-000002575BBE}" type="slidenum">
              <a:rPr lang="en-US" altLang="en-US">
                <a:ea typeface="Arial" charset="0"/>
                <a:cs typeface="Arial" charset="0"/>
              </a:rPr>
              <a:pPr>
                <a:spcBef>
                  <a:spcPct val="0"/>
                </a:spcBef>
              </a:pPr>
              <a:t>28</a:t>
            </a:fld>
            <a:endParaRPr lang="en-US" altLang="en-US">
              <a:ea typeface="Arial" charset="0"/>
              <a:cs typeface="Arial"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ln/>
        </p:spPr>
        <p:txBody>
          <a:bodyPr/>
          <a:lstStyle/>
          <a:p>
            <a:pPr>
              <a:defRPr/>
            </a:pPr>
            <a:r>
              <a:rPr lang="fr-CD" dirty="0" smtClean="0"/>
              <a:t>Voyons les messages clés de cette session qui décrivent le chemin menant à une prise de décision informée reposant sur des données probantes. En voici l’essentiel : </a:t>
            </a:r>
            <a:endParaRPr lang="en-US" dirty="0" smtClean="0"/>
          </a:p>
          <a:p>
            <a:pPr>
              <a:defRPr/>
            </a:pPr>
            <a:endParaRPr lang="fr-CD" dirty="0" smtClean="0"/>
          </a:p>
          <a:p>
            <a:pPr>
              <a:defRPr/>
            </a:pPr>
            <a:r>
              <a:rPr lang="fr-CD" dirty="0" smtClean="0"/>
              <a:t>Évaluer avec un œil critique la valeur des parties prenantes et les engager dans le processus</a:t>
            </a:r>
            <a:r>
              <a:rPr lang="fr-CD" strike="sngStrike" dirty="0" smtClean="0"/>
              <a:t> </a:t>
            </a:r>
          </a:p>
          <a:p>
            <a:pPr>
              <a:defRPr/>
            </a:pPr>
            <a:endParaRPr lang="en-US" dirty="0" smtClean="0"/>
          </a:p>
          <a:p>
            <a:pPr>
              <a:defRPr/>
            </a:pPr>
            <a:r>
              <a:rPr lang="fr-CD" dirty="0" smtClean="0"/>
              <a:t>Analyser comment l’information circule dans l’organisation pour détecter les possibilités d’un meilleur accès et partage</a:t>
            </a:r>
          </a:p>
          <a:p>
            <a:pPr>
              <a:defRPr/>
            </a:pPr>
            <a:endParaRPr lang="fr-CD" dirty="0" smtClean="0"/>
          </a:p>
          <a:p>
            <a:pPr>
              <a:defRPr/>
            </a:pPr>
            <a:r>
              <a:rPr lang="fr-CD" dirty="0" smtClean="0"/>
              <a:t>Envisager en premier lieu les décisions-clés et le besoins d’information de votre organisation et, ensuite, chercher les réponses pour économiser les ressources et ne pas perdre de temps </a:t>
            </a:r>
          </a:p>
          <a:p>
            <a:pPr>
              <a:defRPr/>
            </a:pPr>
            <a:endParaRPr lang="en-US" dirty="0" smtClean="0"/>
          </a:p>
          <a:p>
            <a:pPr>
              <a:defRPr/>
            </a:pPr>
            <a:r>
              <a:rPr lang="fr-CD" dirty="0" smtClean="0"/>
              <a:t>Engager dans le processus tant les utilisateurs de données que les producteurs de données.</a:t>
            </a:r>
            <a:endParaRPr lang="en-US" dirty="0" smtClean="0"/>
          </a:p>
          <a:p>
            <a:pPr>
              <a:defRPr/>
            </a:pPr>
            <a:endParaRPr lang="en-US" dirty="0" smtClean="0"/>
          </a:p>
          <a:p>
            <a:pPr>
              <a:defRPr/>
            </a:pPr>
            <a:r>
              <a:rPr lang="fr-CD" b="1" dirty="0" smtClean="0"/>
              <a:t>ENGAGEZ LES PARTICIPANTS: </a:t>
            </a:r>
            <a:r>
              <a:rPr lang="fr-CD" dirty="0" smtClean="0"/>
              <a:t>Demandez s’il y a des questions pour mettre au clair les sujets couverts dans cette session. </a:t>
            </a:r>
            <a:endParaRPr lang="en-US" sz="1000" dirty="0" smtClean="0"/>
          </a:p>
        </p:txBody>
      </p:sp>
    </p:spTree>
    <p:extLst>
      <p:ext uri="{BB962C8B-B14F-4D97-AF65-F5344CB8AC3E}">
        <p14:creationId xmlns:p14="http://schemas.microsoft.com/office/powerpoint/2010/main" val="10925961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D" altLang="en-US"/>
              <a:t>.</a:t>
            </a:r>
            <a:endParaRPr lang="en-US" altLang="en-US" sz="1100"/>
          </a:p>
          <a:p>
            <a:endParaRPr lang="fr-CD" altLang="en-US"/>
          </a:p>
          <a:p>
            <a:endParaRPr lang="fr-CD" altLang="en-US"/>
          </a:p>
          <a:p>
            <a:endParaRPr lang="fr-CD" altLang="en-US"/>
          </a:p>
          <a:p>
            <a:endParaRPr lang="en-US" altLang="en-US"/>
          </a:p>
          <a:p>
            <a:endParaRPr lang="en-US" altLang="en-US"/>
          </a:p>
          <a:p>
            <a:endParaRPr lang="en-US" altLang="en-US"/>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defRPr>
            </a:lvl1pPr>
            <a:lvl2pPr marL="742950" indent="-285750">
              <a:spcBef>
                <a:spcPct val="30000"/>
              </a:spcBef>
              <a:defRPr sz="1200">
                <a:solidFill>
                  <a:schemeClr val="tx1"/>
                </a:solidFill>
                <a:latin typeface="Arial" charset="0"/>
              </a:defRPr>
            </a:lvl2pPr>
            <a:lvl3pPr marL="1143000" indent="-228600">
              <a:spcBef>
                <a:spcPct val="30000"/>
              </a:spcBef>
              <a:defRPr sz="1200">
                <a:solidFill>
                  <a:schemeClr val="tx1"/>
                </a:solidFill>
                <a:latin typeface="Arial" charset="0"/>
              </a:defRPr>
            </a:lvl3pPr>
            <a:lvl4pPr marL="1600200" indent="-228600">
              <a:spcBef>
                <a:spcPct val="30000"/>
              </a:spcBef>
              <a:defRPr sz="1200">
                <a:solidFill>
                  <a:schemeClr val="tx1"/>
                </a:solidFill>
                <a:latin typeface="Arial" charset="0"/>
              </a:defRPr>
            </a:lvl4pPr>
            <a:lvl5pPr marL="2057400" indent="-22860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spcBef>
                <a:spcPct val="0"/>
              </a:spcBef>
            </a:pPr>
            <a:fld id="{6A05BDFA-F7A5-5043-AA3F-2BD311BE81E7}" type="slidenum">
              <a:rPr lang="en-US" altLang="en-US">
                <a:ea typeface="Arial" charset="0"/>
                <a:cs typeface="Arial" charset="0"/>
              </a:rPr>
              <a:pPr>
                <a:spcBef>
                  <a:spcPct val="0"/>
                </a:spcBef>
              </a:pPr>
              <a:t>29</a:t>
            </a:fld>
            <a:endParaRPr lang="en-US" altLang="en-US">
              <a:ea typeface="Arial" charset="0"/>
              <a:cs typeface="Arial" charset="0"/>
            </a:endParaRPr>
          </a:p>
        </p:txBody>
      </p:sp>
    </p:spTree>
    <p:extLst>
      <p:ext uri="{BB962C8B-B14F-4D97-AF65-F5344CB8AC3E}">
        <p14:creationId xmlns:p14="http://schemas.microsoft.com/office/powerpoint/2010/main" val="1306426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5.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ea typeface="+mn-ea"/>
            </a:endParaRPr>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6588" y="5159375"/>
            <a:ext cx="1550987"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888" y="5121275"/>
            <a:ext cx="1343025"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445000" y="5219700"/>
            <a:ext cx="933450" cy="11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14"/>
          <p:cNvSpPr txBox="1">
            <a:spLocks noChangeArrowheads="1"/>
          </p:cNvSpPr>
          <p:nvPr userDrawn="1"/>
        </p:nvSpPr>
        <p:spPr bwMode="auto">
          <a:xfrm>
            <a:off x="0" y="5360988"/>
            <a:ext cx="1690688" cy="1054100"/>
          </a:xfrm>
          <a:prstGeom prst="rect">
            <a:avLst/>
          </a:prstGeom>
          <a:noFill/>
          <a:ln>
            <a:noFill/>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defRPr/>
            </a:pPr>
            <a:r>
              <a:rPr lang="en-US" b="1" smtClean="0">
                <a:solidFill>
                  <a:schemeClr val="folHlink"/>
                </a:solidFill>
                <a:ea typeface="+mn-ea"/>
              </a:rPr>
              <a:t>ADD Gov’t LOGO</a:t>
            </a:r>
          </a:p>
          <a:p>
            <a:pPr eaLnBrk="1" hangingPunct="1">
              <a:spcBef>
                <a:spcPct val="50000"/>
              </a:spcBef>
              <a:defRPr/>
            </a:pPr>
            <a:endParaRPr lang="en-US" b="1" smtClean="0">
              <a:solidFill>
                <a:schemeClr val="folHlink"/>
              </a:solidFill>
              <a:ea typeface="+mn-ea"/>
            </a:endParaRPr>
          </a:p>
        </p:txBody>
      </p:sp>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1266754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DBF1F09A-8070-3545-B3E2-D23F5D6F2F8A}"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3168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3BE947F7-841C-7542-9C01-002DBBA629F5}"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70404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3B8D5A4C-1751-7847-86F8-3B2DBC7BEB6E}"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2577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2752E52B-350F-8A41-8CBF-7EDB7176955E}" type="slidenum">
              <a:rPr lang="en-US" altLang="en-US"/>
              <a:pPr>
                <a:defRPr/>
              </a:pPr>
              <a:t>‹#›</a:t>
            </a:fld>
            <a:endParaRPr lang="en-US" altLang="en-US" sz="12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50334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97C88062-FD06-EB48-B33A-F1E57C56B86E}" type="slidenum">
              <a:rPr lang="en-US" altLang="en-US"/>
              <a:pPr>
                <a:defRPr/>
              </a:pPr>
              <a:t>‹#›</a:t>
            </a:fld>
            <a:endParaRPr lang="en-US" altLang="en-US" sz="12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46943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84D5CF34-4CC9-324F-A3FF-957DAF976666}" type="slidenum">
              <a:rPr lang="en-US" altLang="en-US"/>
              <a:pPr>
                <a:defRPr/>
              </a:pPr>
              <a:t>‹#›</a:t>
            </a:fld>
            <a:endParaRPr lang="en-US" altLang="en-US" sz="120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8779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97AF64A5-4FE5-0140-A3BF-792299A9099F}"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88961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1F2E5389-A1A2-B94E-A9BE-D0075E40FC21}"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447296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1CAD122E-0994-CA4B-A243-A970A8021344}"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49062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89D3360-56E9-2A4C-A15B-F5BB754E7CD9}"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19709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4062466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290877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0294728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3605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07721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5784498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16081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8935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634392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7343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233626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ea typeface="+mn-ea"/>
            </a:endParaRPr>
          </a:p>
        </p:txBody>
      </p:sp>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pic>
        <p:nvPicPr>
          <p:cNvPr id="8" name="Picture 5" descr="Vertical_RGB_600"/>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295603" y="5838679"/>
            <a:ext cx="996348" cy="81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logo_2004"/>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233700" y="5838679"/>
            <a:ext cx="862116" cy="816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2257163" y="5833521"/>
            <a:ext cx="1229838" cy="76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1985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p:txBody>
          <a:bodyPr/>
          <a:lstStyle>
            <a:lvl1pPr>
              <a:defRPr/>
            </a:lvl1pPr>
          </a:lstStyle>
          <a:p>
            <a:pPr>
              <a:defRPr/>
            </a:pPr>
            <a:fld id="{3A98B03B-7A69-D24F-833E-ADBC76671640}"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4937445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9"/>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841875" y="5815013"/>
            <a:ext cx="1439863"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a:lvl1pPr>
          </a:lstStyle>
          <a:p>
            <a:pPr>
              <a:defRPr/>
            </a:pPr>
            <a:fld id="{73FED056-982D-2C4F-BB11-C753923C3836}"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281087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A7170647-E8D5-FA42-A33D-CF1076B0DC39}"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327081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43923CDF-B37D-E74B-B000-9F4CA0B6A4D9}" type="slidenum">
              <a:rPr lang="en-US" altLang="en-US"/>
              <a:pPr>
                <a:defRPr/>
              </a:pPr>
              <a:t>‹#›</a:t>
            </a:fld>
            <a:endParaRPr lang="en-US" altLang="en-US" sz="120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554491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64DF54EA-86DD-5B41-8ABF-7564C85962FA}" type="slidenum">
              <a:rPr lang="en-US" altLang="en-US"/>
              <a:pPr>
                <a:defRPr/>
              </a:pPr>
              <a:t>‹#›</a:t>
            </a:fld>
            <a:endParaRPr lang="en-US" altLang="en-US" sz="120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51938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9"/>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11713" y="5786438"/>
            <a:ext cx="1501775" cy="93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5"/>
          <p:cNvSpPr>
            <a:spLocks noGrp="1" noChangeArrowheads="1"/>
          </p:cNvSpPr>
          <p:nvPr>
            <p:ph type="sldNum" sz="quarter" idx="10"/>
          </p:nvPr>
        </p:nvSpPr>
        <p:spPr/>
        <p:txBody>
          <a:bodyPr/>
          <a:lstStyle>
            <a:lvl1pPr>
              <a:defRPr/>
            </a:lvl1pPr>
          </a:lstStyle>
          <a:p>
            <a:pPr>
              <a:defRPr/>
            </a:pPr>
            <a:fld id="{3C506ED0-51C9-6A48-95C3-BC5FADFD2305}" type="slidenum">
              <a:rPr lang="en-US" altLang="en-US"/>
              <a:pPr>
                <a:defRPr/>
              </a:pPr>
              <a:t>‹#›</a:t>
            </a:fld>
            <a:endParaRPr lang="en-US" altLang="en-US" sz="1200"/>
          </a:p>
        </p:txBody>
      </p:sp>
      <p:sp>
        <p:nvSpPr>
          <p:cNvPr id="4" name="Rectangle 7"/>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5637441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8946113C-0422-F945-93E9-1E9B631E085E}"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276217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9EAC1B0-7A4F-4F48-8ABD-18E6E69D4D44}" type="slidenum">
              <a:rPr lang="en-US" altLang="en-US"/>
              <a:pPr>
                <a:defRPr/>
              </a:pPr>
              <a:t>‹#›</a:t>
            </a:fld>
            <a:endParaRPr lang="en-US" altLang="en-US" sz="120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138996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1F05BA90-A57C-1C41-A269-7EE27B592BD9}"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161491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7FC4EE63-8A48-3746-8C9A-C4A6210D4811}" type="slidenum">
              <a:rPr lang="en-US" altLang="en-US"/>
              <a:pPr>
                <a:defRPr/>
              </a:pPr>
              <a:t>‹#›</a:t>
            </a:fld>
            <a:endParaRPr lang="en-US" altLang="en-US" sz="120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17041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4150895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8356795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6736899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735219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9442314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8426901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9161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0965104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655868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40826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359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solidFill>
                <a:srgbClr val="FFFFFF"/>
              </a:solidFill>
              <a:ea typeface="+mn-ea"/>
            </a:endParaRPr>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14927175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421F562D-AA6A-D645-B8B4-20BE9697F78E}"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5494025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p:txBody>
          <a:bodyPr/>
          <a:lstStyle>
            <a:lvl1pPr>
              <a:defRPr/>
            </a:lvl1pPr>
          </a:lstStyle>
          <a:p>
            <a:pPr>
              <a:defRPr/>
            </a:pPr>
            <a:fld id="{B565F12B-5691-E64B-ABD3-7A3B96CEAF8B}"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77652662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p:txBody>
          <a:bodyPr/>
          <a:lstStyle>
            <a:lvl1pPr>
              <a:defRPr/>
            </a:lvl1pPr>
          </a:lstStyle>
          <a:p>
            <a:pPr>
              <a:defRPr/>
            </a:pPr>
            <a:fld id="{A741E284-2F46-114A-9C04-7E357D76E395}"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61784213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p:txBody>
          <a:bodyPr/>
          <a:lstStyle>
            <a:lvl1pPr>
              <a:defRPr/>
            </a:lvl1pPr>
          </a:lstStyle>
          <a:p>
            <a:pPr>
              <a:defRPr/>
            </a:pPr>
            <a:fld id="{5B30642A-B8C8-7246-98D0-EE8CD3C8976E}" type="slidenum">
              <a:rPr lang="en-US" altLang="en-US"/>
              <a:pPr>
                <a:defRPr/>
              </a:pPr>
              <a:t>‹#›</a:t>
            </a:fld>
            <a:endParaRPr lang="en-US" altLang="en-US" sz="1200"/>
          </a:p>
        </p:txBody>
      </p:sp>
      <p:sp>
        <p:nvSpPr>
          <p:cNvPr id="8"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7822914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p:txBody>
          <a:bodyPr/>
          <a:lstStyle>
            <a:lvl1pPr>
              <a:defRPr/>
            </a:lvl1pPr>
          </a:lstStyle>
          <a:p>
            <a:pPr>
              <a:defRPr/>
            </a:pPr>
            <a:fld id="{AD5B343E-25EA-AA48-A33B-F0230BF9730A}" type="slidenum">
              <a:rPr lang="en-US" altLang="en-US"/>
              <a:pPr>
                <a:defRPr/>
              </a:pPr>
              <a:t>‹#›</a:t>
            </a:fld>
            <a:endParaRPr lang="en-US" altLang="en-US" sz="1200"/>
          </a:p>
        </p:txBody>
      </p:sp>
      <p:sp>
        <p:nvSpPr>
          <p:cNvPr id="4"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8708447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p:txBody>
          <a:bodyPr/>
          <a:lstStyle>
            <a:lvl1pPr>
              <a:defRPr/>
            </a:lvl1pPr>
          </a:lstStyle>
          <a:p>
            <a:pPr>
              <a:defRPr/>
            </a:pPr>
            <a:fld id="{030B3161-BCD9-8640-8067-0DB731CA5DFE}" type="slidenum">
              <a:rPr lang="en-US" altLang="en-US"/>
              <a:pPr>
                <a:defRPr/>
              </a:pPr>
              <a:t>‹#›</a:t>
            </a:fld>
            <a:endParaRPr lang="en-US" altLang="en-US" sz="1200"/>
          </a:p>
        </p:txBody>
      </p:sp>
      <p:sp>
        <p:nvSpPr>
          <p:cNvPr id="3"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9794862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a:lvl1pPr>
          </a:lstStyle>
          <a:p>
            <a:pPr>
              <a:defRPr/>
            </a:pPr>
            <a:fld id="{CFD1EF80-3587-F642-BA27-AD60B94A2881}"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40891249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a:lvl1pPr>
          </a:lstStyle>
          <a:p>
            <a:pPr>
              <a:defRPr/>
            </a:pPr>
            <a:fld id="{D6A97FEF-AD44-AF4B-B4CB-37946BF84175}" type="slidenum">
              <a:rPr lang="en-US" altLang="en-US"/>
              <a:pPr>
                <a:defRPr/>
              </a:pPr>
              <a:t>‹#›</a:t>
            </a:fld>
            <a:endParaRPr lang="en-US" altLang="en-US" sz="1200"/>
          </a:p>
        </p:txBody>
      </p:sp>
      <p:sp>
        <p:nvSpPr>
          <p:cNvPr id="6"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64464987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EC8F80FB-C886-4342-9266-75C841C89610}"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57539958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E8C2B354-9675-C946-AF9A-67B12767115C}" type="slidenum">
              <a:rPr lang="en-US" altLang="en-US"/>
              <a:pPr>
                <a:defRPr/>
              </a:pPr>
              <a:t>‹#›</a:t>
            </a:fld>
            <a:endParaRPr lang="en-US" altLang="en-US" sz="1200"/>
          </a:p>
        </p:txBody>
      </p:sp>
      <p:sp>
        <p:nvSpPr>
          <p:cNvPr id="5"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6220298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solidFill>
                <a:srgbClr val="FFFFFF"/>
              </a:solidFill>
              <a:ea typeface="+mn-ea"/>
            </a:endParaRPr>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6588" y="5159375"/>
            <a:ext cx="1550987"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888" y="5121275"/>
            <a:ext cx="1343025"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445000" y="5219700"/>
            <a:ext cx="933450" cy="11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14"/>
          <p:cNvSpPr txBox="1">
            <a:spLocks noChangeArrowheads="1"/>
          </p:cNvSpPr>
          <p:nvPr userDrawn="1"/>
        </p:nvSpPr>
        <p:spPr bwMode="auto">
          <a:xfrm>
            <a:off x="0" y="5360988"/>
            <a:ext cx="1690688" cy="1054100"/>
          </a:xfrm>
          <a:prstGeom prst="rect">
            <a:avLst/>
          </a:prstGeom>
          <a:noFill/>
          <a:ln>
            <a:noFill/>
          </a:ln>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eaLnBrk="1" hangingPunct="1">
              <a:spcBef>
                <a:spcPct val="50000"/>
              </a:spcBef>
              <a:defRPr/>
            </a:pPr>
            <a:r>
              <a:rPr lang="en-US" b="1" smtClean="0">
                <a:solidFill>
                  <a:srgbClr val="2B3585"/>
                </a:solidFill>
                <a:ea typeface="+mn-ea"/>
              </a:rPr>
              <a:t>ADD Gov’t LOGO</a:t>
            </a:r>
          </a:p>
          <a:p>
            <a:pPr eaLnBrk="1" hangingPunct="1">
              <a:spcBef>
                <a:spcPct val="50000"/>
              </a:spcBef>
              <a:defRPr/>
            </a:pPr>
            <a:endParaRPr lang="en-US" b="1" smtClean="0">
              <a:solidFill>
                <a:srgbClr val="2B3585"/>
              </a:solidFill>
              <a:ea typeface="+mn-ea"/>
            </a:endParaRPr>
          </a:p>
        </p:txBody>
      </p:sp>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Your Name Here</a:t>
            </a:r>
          </a:p>
          <a:p>
            <a:r>
              <a:rPr lang="en-US"/>
              <a:t>MEASURE Evaluation</a:t>
            </a:r>
          </a:p>
          <a:p>
            <a:r>
              <a:rPr lang="en-US"/>
              <a:t>Date Here</a:t>
            </a:r>
          </a:p>
        </p:txBody>
      </p:sp>
    </p:spTree>
    <p:extLst>
      <p:ext uri="{BB962C8B-B14F-4D97-AF65-F5344CB8AC3E}">
        <p14:creationId xmlns:p14="http://schemas.microsoft.com/office/powerpoint/2010/main" val="50583317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B8257398-E0BE-8145-9EA6-248395BCD6D6}" type="slidenum">
              <a:rPr lang="en-US" altLang="en-US"/>
              <a:pPr>
                <a:defRPr/>
              </a:pPr>
              <a:t>‹#›</a:t>
            </a:fld>
            <a:endParaRPr lang="en-US" altLang="en-US" sz="1200"/>
          </a:p>
        </p:txBody>
      </p:sp>
      <p:sp>
        <p:nvSpPr>
          <p:cNvPr id="5" name="Rectangle 4"/>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79794782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p:txBody>
          <a:bodyPr/>
          <a:lstStyle>
            <a:lvl1pPr>
              <a:defRPr/>
            </a:lvl1pPr>
          </a:lstStyle>
          <a:p>
            <a:pPr>
              <a:defRPr/>
            </a:pPr>
            <a:fld id="{C2B29717-EE9C-9F47-B00B-38D08A679B5D}" type="slidenum">
              <a:rPr lang="en-US" altLang="en-US"/>
              <a:pPr>
                <a:defRPr/>
              </a:pPr>
              <a:t>‹#›</a:t>
            </a:fld>
            <a:endParaRPr lang="en-US" altLang="en-US" sz="1200"/>
          </a:p>
        </p:txBody>
      </p:sp>
      <p:sp>
        <p:nvSpPr>
          <p:cNvPr id="5" name="Rectangle 4"/>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8666138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p:txBody>
          <a:bodyPr/>
          <a:lstStyle>
            <a:lvl1pPr>
              <a:defRPr/>
            </a:lvl1pPr>
          </a:lstStyle>
          <a:p>
            <a:pPr>
              <a:defRPr/>
            </a:pPr>
            <a:fld id="{3319F46B-07AF-234D-B510-F4A92D03E5BF}" type="slidenum">
              <a:rPr lang="en-US" altLang="en-US"/>
              <a:pPr>
                <a:defRPr/>
              </a:pPr>
              <a:t>‹#›</a:t>
            </a:fld>
            <a:endParaRPr lang="en-US" altLang="en-US" sz="1200"/>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9440930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p:txBody>
          <a:bodyPr/>
          <a:lstStyle>
            <a:lvl1pPr>
              <a:defRPr/>
            </a:lvl1pPr>
          </a:lstStyle>
          <a:p>
            <a:pPr>
              <a:defRPr/>
            </a:pPr>
            <a:fld id="{1F337C5C-0E57-704B-9BB6-D6D1F756FB6C}" type="slidenum">
              <a:rPr lang="en-US" altLang="en-US"/>
              <a:pPr>
                <a:defRPr/>
              </a:pPr>
              <a:t>‹#›</a:t>
            </a:fld>
            <a:endParaRPr lang="en-US" altLang="en-US" sz="1200"/>
          </a:p>
        </p:txBody>
      </p:sp>
      <p:sp>
        <p:nvSpPr>
          <p:cNvPr id="8" name="Rectangle 7"/>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76299303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p:txBody>
          <a:bodyPr/>
          <a:lstStyle>
            <a:lvl1pPr>
              <a:defRPr/>
            </a:lvl1pPr>
          </a:lstStyle>
          <a:p>
            <a:pPr>
              <a:defRPr/>
            </a:pPr>
            <a:fld id="{6E5023D6-9644-5E44-AC11-E065A603C622}" type="slidenum">
              <a:rPr lang="en-US" altLang="en-US"/>
              <a:pPr>
                <a:defRPr/>
              </a:pPr>
              <a:t>‹#›</a:t>
            </a:fld>
            <a:endParaRPr lang="en-US" altLang="en-US" sz="1200"/>
          </a:p>
        </p:txBody>
      </p:sp>
      <p:sp>
        <p:nvSpPr>
          <p:cNvPr id="4" name="Rectangle 3"/>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79202797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p:txBody>
          <a:bodyPr/>
          <a:lstStyle>
            <a:lvl1pPr>
              <a:defRPr/>
            </a:lvl1pPr>
          </a:lstStyle>
          <a:p>
            <a:pPr>
              <a:defRPr/>
            </a:pPr>
            <a:fld id="{331EFC67-1420-B844-B258-DD55B4915B03}" type="slidenum">
              <a:rPr lang="en-US" altLang="en-US"/>
              <a:pPr>
                <a:defRPr/>
              </a:pPr>
              <a:t>‹#›</a:t>
            </a:fld>
            <a:endParaRPr lang="en-US" altLang="en-US" sz="1200"/>
          </a:p>
        </p:txBody>
      </p:sp>
      <p:sp>
        <p:nvSpPr>
          <p:cNvPr id="3" name="Rectangle 2"/>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5597622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a:lvl1pPr>
          </a:lstStyle>
          <a:p>
            <a:pPr>
              <a:defRPr/>
            </a:pPr>
            <a:fld id="{18733455-CA90-A44B-9110-574274C94923}" type="slidenum">
              <a:rPr lang="en-US" altLang="en-US"/>
              <a:pPr>
                <a:defRPr/>
              </a:pPr>
              <a:t>‹#›</a:t>
            </a:fld>
            <a:endParaRPr lang="en-US" altLang="en-US" sz="1200"/>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56243146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a:defRPr/>
            </a:lvl1pPr>
          </a:lstStyle>
          <a:p>
            <a:pPr>
              <a:defRPr/>
            </a:pPr>
            <a:fld id="{8D0A47CB-9C40-7E4D-ACE2-618938768D68}" type="slidenum">
              <a:rPr lang="en-US" altLang="en-US"/>
              <a:pPr>
                <a:defRPr/>
              </a:pPr>
              <a:t>‹#›</a:t>
            </a:fld>
            <a:endParaRPr lang="en-US" altLang="en-US" sz="1200"/>
          </a:p>
        </p:txBody>
      </p:sp>
      <p:sp>
        <p:nvSpPr>
          <p:cNvPr id="6" name="Rectangle 5"/>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35556312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2B39E2A9-1DD3-7647-9F42-BF0786BF5082}" type="slidenum">
              <a:rPr lang="en-US" altLang="en-US"/>
              <a:pPr>
                <a:defRPr/>
              </a:pPr>
              <a:t>‹#›</a:t>
            </a:fld>
            <a:endParaRPr lang="en-US" altLang="en-US" sz="1200"/>
          </a:p>
        </p:txBody>
      </p:sp>
      <p:sp>
        <p:nvSpPr>
          <p:cNvPr id="5" name="Rectangle 4"/>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64993592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p:txBody>
          <a:bodyPr/>
          <a:lstStyle>
            <a:lvl1pPr>
              <a:defRPr/>
            </a:lvl1pPr>
          </a:lstStyle>
          <a:p>
            <a:pPr>
              <a:defRPr/>
            </a:pPr>
            <a:fld id="{E24F2E34-01F7-5A43-9FF6-DAF9D855F462}" type="slidenum">
              <a:rPr lang="en-US" altLang="en-US"/>
              <a:pPr>
                <a:defRPr/>
              </a:pPr>
              <a:t>‹#›</a:t>
            </a:fld>
            <a:endParaRPr lang="en-US" altLang="en-US" sz="1200"/>
          </a:p>
        </p:txBody>
      </p:sp>
      <p:sp>
        <p:nvSpPr>
          <p:cNvPr id="5" name="Rectangle 4"/>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US"/>
          </a:p>
        </p:txBody>
      </p:sp>
    </p:spTree>
    <p:extLst>
      <p:ext uri="{BB962C8B-B14F-4D97-AF65-F5344CB8AC3E}">
        <p14:creationId xmlns:p14="http://schemas.microsoft.com/office/powerpoint/2010/main" val="16690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8.jpe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a:p>
        </p:txBody>
      </p:sp>
      <p:sp>
        <p:nvSpPr>
          <p:cNvPr id="1027"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a:solidFill>
                  <a:srgbClr val="969696"/>
                </a:solidFill>
                <a:latin typeface="Arial" panose="020B0604020202020204" pitchFamily="34" charset="0"/>
                <a:ea typeface="+mn-ea"/>
                <a:cs typeface="Arial" panose="020B0604020202020204" pitchFamily="34" charset="0"/>
              </a:defRPr>
            </a:lvl1pPr>
          </a:lstStyle>
          <a:p>
            <a:pPr>
              <a:defRPr/>
            </a:pPr>
            <a:fld id="{E4418C15-0C7C-F14A-BC97-D767E0433339}" type="slidenum">
              <a:rPr lang="en-US" altLang="en-US"/>
              <a:pPr>
                <a:defRPr/>
              </a:pPr>
              <a:t>‹#›</a:t>
            </a:fld>
            <a:endParaRPr lang="en-US" altLang="en-US" sz="1200"/>
          </a:p>
        </p:txBody>
      </p:sp>
      <p:sp>
        <p:nvSpPr>
          <p:cNvPr id="1029"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charset="0"/>
                <a:ea typeface="+mn-ea"/>
                <a:cs typeface="+mn-cs"/>
              </a:defRPr>
            </a:lvl1pPr>
          </a:lstStyle>
          <a:p>
            <a:pPr>
              <a:defRPr/>
            </a:pPr>
            <a:endParaRPr lang="en-US"/>
          </a:p>
        </p:txBody>
      </p:sp>
    </p:spTree>
  </p:cSld>
  <p:clrMap bg1="dk2" tx1="lt1" bg2="dk1" tx2="lt2" accent1="accent1" accent2="accent2" accent3="accent3" accent4="accent4" accent5="accent5" accent6="accent6" hlink="hlink" folHlink="folHlink"/>
  <p:sldLayoutIdLst>
    <p:sldLayoutId id="2147486219" r:id="rId1"/>
    <p:sldLayoutId id="2147486180" r:id="rId2"/>
    <p:sldLayoutId id="2147486181" r:id="rId3"/>
    <p:sldLayoutId id="2147486182" r:id="rId4"/>
    <p:sldLayoutId id="2147486183" r:id="rId5"/>
    <p:sldLayoutId id="2147486184" r:id="rId6"/>
    <p:sldLayoutId id="2147486185" r:id="rId7"/>
    <p:sldLayoutId id="2147486186" r:id="rId8"/>
    <p:sldLayoutId id="2147486187" r:id="rId9"/>
    <p:sldLayoutId id="2147486188" r:id="rId10"/>
    <p:sldLayoutId id="2147486189" r:id="rId11"/>
  </p:sldLayoutIdLst>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6190" r:id="rId1"/>
    <p:sldLayoutId id="2147486191" r:id="rId2"/>
    <p:sldLayoutId id="2147486192" r:id="rId3"/>
    <p:sldLayoutId id="2147486193" r:id="rId4"/>
    <p:sldLayoutId id="2147486194" r:id="rId5"/>
    <p:sldLayoutId id="2147486195" r:id="rId6"/>
    <p:sldLayoutId id="2147486196" r:id="rId7"/>
    <p:sldLayoutId id="2147486197" r:id="rId8"/>
    <p:sldLayoutId id="2147486198" r:id="rId9"/>
    <p:sldLayoutId id="2147486199" r:id="rId10"/>
    <p:sldLayoutId id="214748620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 name="object 3"/>
          <p:cNvSpPr/>
          <p:nvPr userDrawn="1"/>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E1860"/>
          </a:solidFill>
        </p:spPr>
        <p:txBody>
          <a:bodyPr wrap="square" lIns="0" tIns="0" rIns="0" bIns="0" rtlCol="0"/>
          <a:lstStyle/>
          <a:p>
            <a:endParaRPr dirty="0">
              <a:latin typeface="Futura Lt BT" panose="020B0402020204020303" pitchFamily="34" charset="0"/>
            </a:endParaRPr>
          </a:p>
        </p:txBody>
      </p:sp>
      <p:sp>
        <p:nvSpPr>
          <p:cNvPr id="2050"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ea typeface="+mn-ea"/>
            </a:endParaRPr>
          </a:p>
        </p:txBody>
      </p:sp>
      <p:sp>
        <p:nvSpPr>
          <p:cNvPr id="2051" name="Rectangle 3"/>
          <p:cNvSpPr>
            <a:spLocks noGrp="1" noChangeArrowheads="1"/>
          </p:cNvSpPr>
          <p:nvPr>
            <p:ph type="title"/>
          </p:nvPr>
        </p:nvSpPr>
        <p:spPr bwMode="auto">
          <a:xfrm>
            <a:off x="484538" y="23912"/>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
        <p:nvSpPr>
          <p:cNvPr id="2052" name="Rectangle 4"/>
          <p:cNvSpPr>
            <a:spLocks noGrp="1" noChangeArrowheads="1"/>
          </p:cNvSpPr>
          <p:nvPr>
            <p:ph type="body" idx="1"/>
          </p:nvPr>
        </p:nvSpPr>
        <p:spPr bwMode="auto">
          <a:xfrm>
            <a:off x="228601" y="1571825"/>
            <a:ext cx="8458200" cy="39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a:solidFill>
                  <a:srgbClr val="969696"/>
                </a:solidFill>
                <a:latin typeface="Arial" panose="020B0604020202020204" pitchFamily="34" charset="0"/>
                <a:ea typeface="+mn-ea"/>
                <a:cs typeface="Arial" panose="020B0604020202020204" pitchFamily="34" charset="0"/>
              </a:defRPr>
            </a:lvl1pPr>
          </a:lstStyle>
          <a:p>
            <a:pPr>
              <a:defRPr/>
            </a:pPr>
            <a:fld id="{E177A160-5E32-504B-B264-322BA2BB56C0}" type="slidenum">
              <a:rPr lang="en-US" altLang="en-US"/>
              <a:pPr>
                <a:defRPr/>
              </a:pPr>
              <a:t>‹#›</a:t>
            </a:fld>
            <a:endParaRPr lang="en-US" altLang="en-US" sz="1200"/>
          </a:p>
        </p:txBody>
      </p:sp>
      <p:sp>
        <p:nvSpPr>
          <p:cNvPr id="2054"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charset="0"/>
                <a:ea typeface="+mn-ea"/>
                <a:cs typeface="+mn-cs"/>
              </a:defRPr>
            </a:lvl1pPr>
          </a:lstStyle>
          <a:p>
            <a:pPr>
              <a:defRPr/>
            </a:pPr>
            <a:endParaRPr lang="en-US"/>
          </a:p>
        </p:txBody>
      </p:sp>
    </p:spTree>
  </p:cSld>
  <p:clrMap bg1="dk2" tx1="lt1" bg2="dk1" tx2="lt2" accent1="accent1" accent2="accent2" accent3="accent3" accent4="accent4" accent5="accent5" accent6="accent6" hlink="hlink" folHlink="folHlink"/>
  <p:sldLayoutIdLst>
    <p:sldLayoutId id="2147486220" r:id="rId1"/>
    <p:sldLayoutId id="2147486221" r:id="rId2"/>
    <p:sldLayoutId id="2147486222" r:id="rId3"/>
    <p:sldLayoutId id="2147486201" r:id="rId4"/>
    <p:sldLayoutId id="2147486202" r:id="rId5"/>
    <p:sldLayoutId id="2147486203" r:id="rId6"/>
    <p:sldLayoutId id="2147486223" r:id="rId7"/>
    <p:sldLayoutId id="2147486204" r:id="rId8"/>
    <p:sldLayoutId id="2147486205" r:id="rId9"/>
    <p:sldLayoutId id="2147486206" r:id="rId10"/>
    <p:sldLayoutId id="2147486207" r:id="rId11"/>
  </p:sldLayoutIdLst>
  <p:txStyles>
    <p:titleStyle>
      <a:lvl1pPr algn="l" rtl="0" eaLnBrk="0" fontAlgn="base" hangingPunct="0">
        <a:spcBef>
          <a:spcPct val="0"/>
        </a:spcBef>
        <a:spcAft>
          <a:spcPct val="0"/>
        </a:spcAft>
        <a:defRPr sz="4000" b="1" i="0">
          <a:solidFill>
            <a:schemeClr val="accent2">
              <a:lumMod val="40000"/>
              <a:lumOff val="60000"/>
            </a:schemeClr>
          </a:solidFill>
          <a:latin typeface="Century Gothic" charset="0"/>
          <a:ea typeface="Century Gothic" charset="0"/>
          <a:cs typeface="Century Gothic" charset="0"/>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accent4">
              <a:lumMod val="10000"/>
            </a:schemeClr>
          </a:solidFill>
          <a:latin typeface="Century Gothic" charset="0"/>
          <a:ea typeface="Century Gothic" charset="0"/>
          <a:cs typeface="Century Gothic" charset="0"/>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accent4">
              <a:lumMod val="10000"/>
            </a:schemeClr>
          </a:solidFill>
          <a:latin typeface="Century Gothic" charset="0"/>
          <a:ea typeface="Century Gothic" charset="0"/>
          <a:cs typeface="Century Gothic" charset="0"/>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accent4">
              <a:lumMod val="10000"/>
            </a:schemeClr>
          </a:solidFill>
          <a:latin typeface="Century Gothic" charset="0"/>
          <a:ea typeface="Century Gothic" charset="0"/>
          <a:cs typeface="Century Gothic" charset="0"/>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accent4">
              <a:lumMod val="10000"/>
            </a:schemeClr>
          </a:solidFill>
          <a:latin typeface="Century Gothic" charset="0"/>
          <a:ea typeface="Century Gothic" charset="0"/>
          <a:cs typeface="Century Gothic" charset="0"/>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accent4">
              <a:lumMod val="10000"/>
            </a:schemeClr>
          </a:solidFill>
          <a:latin typeface="Century Gothic" charset="0"/>
          <a:ea typeface="Century Gothic" charset="0"/>
          <a:cs typeface="Century Gothic" charset="0"/>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6208" r:id="rId1"/>
    <p:sldLayoutId id="2147486209" r:id="rId2"/>
    <p:sldLayoutId id="2147486210" r:id="rId3"/>
    <p:sldLayoutId id="2147486211" r:id="rId4"/>
    <p:sldLayoutId id="2147486212" r:id="rId5"/>
    <p:sldLayoutId id="2147486213" r:id="rId6"/>
    <p:sldLayoutId id="2147486214" r:id="rId7"/>
    <p:sldLayoutId id="2147486215" r:id="rId8"/>
    <p:sldLayoutId id="2147486216" r:id="rId9"/>
    <p:sldLayoutId id="2147486217" r:id="rId10"/>
    <p:sldLayoutId id="2147486218"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solidFill>
                <a:srgbClr val="FFFFFF"/>
              </a:solidFill>
              <a:ea typeface="+mn-ea"/>
            </a:endParaRPr>
          </a:p>
        </p:txBody>
      </p:sp>
      <p:sp>
        <p:nvSpPr>
          <p:cNvPr id="3075"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6"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a:solidFill>
                  <a:srgbClr val="969696"/>
                </a:solidFill>
                <a:latin typeface="Arial" panose="020B0604020202020204" pitchFamily="34" charset="0"/>
                <a:ea typeface="+mn-ea"/>
                <a:cs typeface="Arial" panose="020B0604020202020204" pitchFamily="34" charset="0"/>
              </a:defRPr>
            </a:lvl1pPr>
          </a:lstStyle>
          <a:p>
            <a:pPr>
              <a:defRPr/>
            </a:pPr>
            <a:fld id="{9235B921-8A09-7740-927C-BA3A6F48DFFF}" type="slidenum">
              <a:rPr lang="en-US" altLang="en-US"/>
              <a:pPr>
                <a:defRPr/>
              </a:pPr>
              <a:t>‹#›</a:t>
            </a:fld>
            <a:endParaRPr lang="en-US" altLang="en-US" sz="1200"/>
          </a:p>
        </p:txBody>
      </p:sp>
      <p:sp>
        <p:nvSpPr>
          <p:cNvPr id="3078"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Arial" charset="0"/>
                <a:ea typeface="+mn-ea"/>
                <a:cs typeface="+mn-cs"/>
              </a:defRPr>
            </a:lvl1pPr>
          </a:lstStyle>
          <a:p>
            <a:pPr>
              <a:defRPr/>
            </a:pPr>
            <a:endParaRPr lang="en-US"/>
          </a:p>
        </p:txBody>
      </p:sp>
      <p:pic>
        <p:nvPicPr>
          <p:cNvPr id="3080"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6224" r:id="rId1"/>
    <p:sldLayoutId id="2147486225" r:id="rId2"/>
    <p:sldLayoutId id="2147486226" r:id="rId3"/>
    <p:sldLayoutId id="2147486227" r:id="rId4"/>
    <p:sldLayoutId id="2147486228" r:id="rId5"/>
    <p:sldLayoutId id="2147486229" r:id="rId6"/>
    <p:sldLayoutId id="2147486230" r:id="rId7"/>
    <p:sldLayoutId id="2147486231" r:id="rId8"/>
    <p:sldLayoutId id="2147486232" r:id="rId9"/>
    <p:sldLayoutId id="2147486233" r:id="rId10"/>
    <p:sldLayoutId id="2147486234"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b="1">
                <a:solidFill>
                  <a:srgbClr val="969696"/>
                </a:solidFill>
                <a:latin typeface="Arial" panose="020B0604020202020204" pitchFamily="34" charset="0"/>
                <a:ea typeface="+mn-ea"/>
                <a:cs typeface="Arial" panose="020B0604020202020204" pitchFamily="34" charset="0"/>
              </a:defRPr>
            </a:lvl1pPr>
          </a:lstStyle>
          <a:p>
            <a:pPr>
              <a:defRPr/>
            </a:pPr>
            <a:fld id="{FC05ADB3-EC5A-D94C-A514-B11BAF10D9DE}" type="slidenum">
              <a:rPr lang="en-US" altLang="en-US"/>
              <a:pPr>
                <a:defRPr/>
              </a:pPr>
              <a:t>‹#›</a:t>
            </a:fld>
            <a:endParaRPr lang="en-US" altLang="en-US" sz="1200"/>
          </a:p>
        </p:txBody>
      </p:sp>
      <p:sp>
        <p:nvSpPr>
          <p:cNvPr id="4101"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1">
                <a:solidFill>
                  <a:srgbClr val="969696"/>
                </a:solidFill>
                <a:latin typeface="+mn-lt"/>
                <a:ea typeface="+mn-ea"/>
                <a:cs typeface="+mn-cs"/>
              </a:defRPr>
            </a:lvl1pPr>
          </a:lstStyle>
          <a:p>
            <a:pPr>
              <a:defRPr/>
            </a:pPr>
            <a:endParaRPr lang="en-US"/>
          </a:p>
        </p:txBody>
      </p:sp>
    </p:spTree>
  </p:cSld>
  <p:clrMap bg1="dk2" tx1="lt1" bg2="dk1" tx2="lt2" accent1="accent1" accent2="accent2" accent3="accent3" accent4="accent4" accent5="accent5" accent6="accent6" hlink="hlink" folHlink="folHlink"/>
  <p:sldLayoutIdLst>
    <p:sldLayoutId id="2147486235" r:id="rId1"/>
    <p:sldLayoutId id="2147486236" r:id="rId2"/>
    <p:sldLayoutId id="2147486237" r:id="rId3"/>
    <p:sldLayoutId id="2147486238" r:id="rId4"/>
    <p:sldLayoutId id="2147486239" r:id="rId5"/>
    <p:sldLayoutId id="2147486240" r:id="rId6"/>
    <p:sldLayoutId id="2147486241" r:id="rId7"/>
    <p:sldLayoutId id="2147486242" r:id="rId8"/>
    <p:sldLayoutId id="2147486243" r:id="rId9"/>
    <p:sldLayoutId id="2147486244" r:id="rId10"/>
    <p:sldLayoutId id="2147486245"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hyperlink" Target="http://www.measureevaluation.org/ddu-toolkit" TargetMode="External"/><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hyperlink" Target="http://www.measureevaluation.org/ddu-toolkit" TargetMode="External"/><Relationship Id="rId2" Type="http://schemas.openxmlformats.org/officeDocument/2006/relationships/notesSlide" Target="../notesSlides/notesSlide18.xml"/><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0" y="0"/>
            <a:ext cx="9144000" cy="1190824"/>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E1860"/>
          </a:solidFill>
        </p:spPr>
        <p:txBody>
          <a:bodyPr wrap="square" lIns="0" tIns="0" rIns="0" bIns="0" rtlCol="0"/>
          <a:lstStyle/>
          <a:p>
            <a:endParaRPr dirty="0">
              <a:latin typeface="Futura Lt BT" panose="020B0402020204020303" pitchFamily="34" charset="0"/>
            </a:endParaRPr>
          </a:p>
        </p:txBody>
      </p:sp>
      <p:sp>
        <p:nvSpPr>
          <p:cNvPr id="4" name="object 5"/>
          <p:cNvSpPr/>
          <p:nvPr/>
        </p:nvSpPr>
        <p:spPr>
          <a:xfrm>
            <a:off x="0" y="1190824"/>
            <a:ext cx="9144000" cy="4481555"/>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B43338"/>
          </a:solidFill>
        </p:spPr>
        <p:txBody>
          <a:bodyPr wrap="square" lIns="0" tIns="0" rIns="0" bIns="0" rtlCol="0"/>
          <a:lstStyle/>
          <a:p>
            <a:endParaRPr/>
          </a:p>
        </p:txBody>
      </p:sp>
      <p:sp>
        <p:nvSpPr>
          <p:cNvPr id="5" name="object 8"/>
          <p:cNvSpPr txBox="1"/>
          <p:nvPr/>
        </p:nvSpPr>
        <p:spPr>
          <a:xfrm>
            <a:off x="558599" y="379379"/>
            <a:ext cx="8436176" cy="4375557"/>
          </a:xfrm>
          <a:prstGeom prst="rect">
            <a:avLst/>
          </a:prstGeom>
        </p:spPr>
        <p:txBody>
          <a:bodyPr vert="horz" wrap="square" lIns="0" tIns="0" rIns="0" bIns="0" rtlCol="0">
            <a:spAutoFit/>
          </a:bodyPr>
          <a:lstStyle/>
          <a:p>
            <a:pPr marL="12700">
              <a:lnSpc>
                <a:spcPts val="6495"/>
              </a:lnSpc>
            </a:pPr>
            <a:r>
              <a:rPr lang="en-US" altLang="en-US" sz="4600" b="1" dirty="0" smtClean="0">
                <a:solidFill>
                  <a:srgbClr val="A29CC0"/>
                </a:solidFill>
                <a:latin typeface="Century Gothic" charset="0"/>
                <a:ea typeface="Century Gothic" charset="0"/>
                <a:cs typeface="Century Gothic" charset="0"/>
              </a:rPr>
              <a:t>Session 3</a:t>
            </a:r>
          </a:p>
          <a:p>
            <a:pPr marL="12700"/>
            <a:r>
              <a:rPr lang="fr-FR" altLang="en-US" sz="4600" b="1" dirty="0" smtClean="0">
                <a:latin typeface="Century Gothic" charset="0"/>
                <a:ea typeface="Century Gothic" charset="0"/>
                <a:cs typeface="Century Gothic" charset="0"/>
              </a:rPr>
              <a:t>Contexte de la prise de décisions</a:t>
            </a:r>
          </a:p>
          <a:p>
            <a:pPr marL="12700"/>
            <a:endParaRPr lang="fr-FR" altLang="en-US" sz="2800" b="0" dirty="0" smtClean="0">
              <a:latin typeface="Century Gothic" charset="0"/>
              <a:ea typeface="Century Gothic" charset="0"/>
              <a:cs typeface="Century Gothic" charset="0"/>
            </a:endParaRPr>
          </a:p>
          <a:p>
            <a:pPr marL="12700"/>
            <a:r>
              <a:rPr lang="fr-FR" altLang="en-US" sz="2800" b="0" dirty="0" smtClean="0">
                <a:latin typeface="Century Gothic" charset="0"/>
                <a:ea typeface="Century Gothic" charset="0"/>
                <a:cs typeface="Century Gothic" charset="0"/>
              </a:rPr>
              <a:t>Renforcer le leadership pour la demande et l’utilisation de données</a:t>
            </a:r>
            <a:endParaRPr lang="fr-FR" sz="2800" dirty="0" smtClean="0">
              <a:solidFill>
                <a:schemeClr val="bg1"/>
              </a:solidFill>
              <a:latin typeface="Century Gothic" charset="0"/>
              <a:ea typeface="Century Gothic" charset="0"/>
              <a:cs typeface="Century Gothic" charset="0"/>
            </a:endParaRPr>
          </a:p>
          <a:p>
            <a:pPr marL="12700">
              <a:lnSpc>
                <a:spcPts val="6495"/>
              </a:lnSpc>
            </a:pPr>
            <a:endParaRPr sz="4800" dirty="0">
              <a:solidFill>
                <a:schemeClr val="bg1"/>
              </a:solidFill>
              <a:latin typeface="Futura Lt BT" panose="020B0402020204020303" pitchFamily="34" charset="0"/>
              <a:cs typeface="Gill Sans M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68923" y="23912"/>
            <a:ext cx="10386645" cy="1143000"/>
          </a:xfrm>
        </p:spPr>
        <p:txBody>
          <a:bodyPr/>
          <a:lstStyle/>
          <a:p>
            <a:pPr eaLnBrk="1" hangingPunct="1"/>
            <a:r>
              <a:rPr lang="fr-FR" altLang="en-US" sz="3600" dirty="0" smtClean="0"/>
              <a:t>Contexte de la prise de décision</a:t>
            </a:r>
            <a:endParaRPr lang="fr-FR" altLang="en-US" sz="3600" dirty="0"/>
          </a:p>
        </p:txBody>
      </p:sp>
      <p:sp>
        <p:nvSpPr>
          <p:cNvPr id="36867" name="Content Placeholder 2"/>
          <p:cNvSpPr>
            <a:spLocks noGrp="1"/>
          </p:cNvSpPr>
          <p:nvPr>
            <p:ph idx="1"/>
          </p:nvPr>
        </p:nvSpPr>
        <p:spPr>
          <a:xfrm>
            <a:off x="288681" y="1800425"/>
            <a:ext cx="8458200" cy="3990775"/>
          </a:xfrm>
        </p:spPr>
        <p:txBody>
          <a:bodyPr/>
          <a:lstStyle/>
          <a:p>
            <a:pPr>
              <a:spcAft>
                <a:spcPts val="1872"/>
              </a:spcAft>
            </a:pPr>
            <a:r>
              <a:rPr lang="fr-CD" altLang="en-US" sz="2800" dirty="0" smtClean="0"/>
              <a:t>Qui participe à la prise de décisions?</a:t>
            </a:r>
          </a:p>
          <a:p>
            <a:pPr marL="0" indent="0">
              <a:spcAft>
                <a:spcPts val="1872"/>
              </a:spcAft>
              <a:buNone/>
            </a:pPr>
            <a:endParaRPr lang="en-US" altLang="en-US" sz="2400" dirty="0"/>
          </a:p>
          <a:p>
            <a:pPr>
              <a:spcAft>
                <a:spcPts val="1872"/>
              </a:spcAft>
            </a:pPr>
            <a:r>
              <a:rPr lang="fr-CD" altLang="en-US" sz="2800" dirty="0" smtClean="0"/>
              <a:t>Qu’est-ce qui influence la prise de décision?</a:t>
            </a:r>
          </a:p>
          <a:p>
            <a:pPr marL="0" indent="0">
              <a:spcAft>
                <a:spcPts val="1872"/>
              </a:spcAft>
              <a:buNone/>
            </a:pPr>
            <a:endParaRPr lang="en-US" altLang="en-US" sz="2400" dirty="0"/>
          </a:p>
          <a:p>
            <a:pPr>
              <a:spcAft>
                <a:spcPts val="1872"/>
              </a:spcAft>
            </a:pPr>
            <a:r>
              <a:rPr lang="fr-CD" altLang="en-US" sz="2800" dirty="0" smtClean="0"/>
              <a:t>Comment renforcer la prise de décisions pour vérifier qu’elle est fondée et reposée sur des données probantes?</a:t>
            </a:r>
            <a:endParaRPr lang="en-US" altLang="en-US"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68923" y="23912"/>
            <a:ext cx="10386645" cy="1143000"/>
          </a:xfrm>
        </p:spPr>
        <p:txBody>
          <a:bodyPr/>
          <a:lstStyle/>
          <a:p>
            <a:pPr eaLnBrk="1" hangingPunct="1"/>
            <a:r>
              <a:rPr lang="fr-FR" altLang="en-US" sz="3600" dirty="0" smtClean="0"/>
              <a:t>Session 3: Objectifs d’apprentissage</a:t>
            </a:r>
            <a:endParaRPr lang="fr-FR" altLang="en-US" sz="3600" dirty="0"/>
          </a:p>
        </p:txBody>
      </p:sp>
      <p:sp>
        <p:nvSpPr>
          <p:cNvPr id="36867" name="Content Placeholder 2"/>
          <p:cNvSpPr>
            <a:spLocks noGrp="1"/>
          </p:cNvSpPr>
          <p:nvPr>
            <p:ph idx="1"/>
          </p:nvPr>
        </p:nvSpPr>
        <p:spPr>
          <a:xfrm>
            <a:off x="345831" y="1571825"/>
            <a:ext cx="8458200" cy="3990775"/>
          </a:xfrm>
        </p:spPr>
        <p:txBody>
          <a:bodyPr/>
          <a:lstStyle/>
          <a:p>
            <a:pPr>
              <a:spcAft>
                <a:spcPts val="1872"/>
              </a:spcAft>
            </a:pPr>
            <a:r>
              <a:rPr lang="fr-CD" altLang="en-US" sz="2800" dirty="0"/>
              <a:t>Expliquer le contexte de la prise de décisions</a:t>
            </a:r>
            <a:endParaRPr lang="en-US" altLang="en-US" sz="2400" dirty="0"/>
          </a:p>
          <a:p>
            <a:pPr>
              <a:spcAft>
                <a:spcPts val="1872"/>
              </a:spcAft>
            </a:pPr>
            <a:r>
              <a:rPr lang="fr-CD" altLang="en-US" sz="2800" dirty="0"/>
              <a:t>Définir le concept des parties prenantes</a:t>
            </a:r>
            <a:endParaRPr lang="en-US" altLang="en-US" sz="2400" dirty="0"/>
          </a:p>
          <a:p>
            <a:pPr>
              <a:spcAft>
                <a:spcPts val="1872"/>
              </a:spcAft>
            </a:pPr>
            <a:r>
              <a:rPr lang="fr-CD" altLang="en-US" sz="2800" dirty="0"/>
              <a:t>Expliquer l’importance d’engager les diverses parties prenantes tout au long du cycle décisionnel</a:t>
            </a:r>
            <a:endParaRPr lang="en-US" altLang="en-US" sz="2400" dirty="0"/>
          </a:p>
          <a:p>
            <a:pPr>
              <a:spcAft>
                <a:spcPts val="1872"/>
              </a:spcAft>
            </a:pPr>
            <a:r>
              <a:rPr lang="fr-CD" altLang="en-US" sz="2800" dirty="0"/>
              <a:t>Introduire l’outil de l’analyse et de l’engagement des parties prenantes</a:t>
            </a:r>
            <a:endParaRPr lang="en-US" altLang="en-US" sz="2400" dirty="0"/>
          </a:p>
          <a:p>
            <a:pPr eaLnBrk="1" hangingPunct="1">
              <a:spcAft>
                <a:spcPts val="1872"/>
              </a:spcAft>
            </a:pPr>
            <a:endParaRPr lang="en-US" altLang="en-US" sz="2800" dirty="0"/>
          </a:p>
        </p:txBody>
      </p:sp>
    </p:spTree>
    <p:extLst>
      <p:ext uri="{BB962C8B-B14F-4D97-AF65-F5344CB8AC3E}">
        <p14:creationId xmlns:p14="http://schemas.microsoft.com/office/powerpoint/2010/main" val="30591506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a:xfrm>
            <a:off x="437646" y="47358"/>
            <a:ext cx="7762875" cy="1143000"/>
          </a:xfrm>
        </p:spPr>
        <p:txBody>
          <a:bodyPr/>
          <a:lstStyle/>
          <a:p>
            <a:pPr algn="ctr" eaLnBrk="1" hangingPunct="1"/>
            <a:r>
              <a:rPr lang="fr-FR" altLang="en-US" dirty="0" smtClean="0"/>
              <a:t>Vue d’ensemble de la session</a:t>
            </a:r>
            <a:endParaRPr lang="fr-FR" altLang="en-US" dirty="0"/>
          </a:p>
        </p:txBody>
      </p:sp>
      <p:sp>
        <p:nvSpPr>
          <p:cNvPr id="38915" name="Content Placeholder 1"/>
          <p:cNvSpPr>
            <a:spLocks noGrp="1"/>
          </p:cNvSpPr>
          <p:nvPr>
            <p:ph idx="1"/>
          </p:nvPr>
        </p:nvSpPr>
        <p:spPr>
          <a:xfrm>
            <a:off x="437645" y="1571825"/>
            <a:ext cx="8249155" cy="3990775"/>
          </a:xfrm>
        </p:spPr>
        <p:txBody>
          <a:bodyPr/>
          <a:lstStyle/>
          <a:p>
            <a:pPr eaLnBrk="1" hangingPunct="1">
              <a:spcAft>
                <a:spcPts val="1560"/>
              </a:spcAft>
            </a:pPr>
            <a:r>
              <a:rPr lang="fr-FR" altLang="en-US" sz="3600" dirty="0" smtClean="0"/>
              <a:t>Contexte de la prise de décisions</a:t>
            </a:r>
          </a:p>
          <a:p>
            <a:pPr lvl="1" eaLnBrk="1" hangingPunct="1">
              <a:spcAft>
                <a:spcPts val="1560"/>
              </a:spcAft>
            </a:pPr>
            <a:r>
              <a:rPr lang="fr-FR" altLang="en-US" sz="3600" dirty="0" smtClean="0"/>
              <a:t>Parties prenantes</a:t>
            </a:r>
          </a:p>
          <a:p>
            <a:pPr lvl="1" eaLnBrk="1" hangingPunct="1">
              <a:spcAft>
                <a:spcPts val="1560"/>
              </a:spcAft>
            </a:pPr>
            <a:r>
              <a:rPr lang="fr-FR" altLang="en-US" sz="3600" dirty="0" smtClean="0"/>
              <a:t>Décisions</a:t>
            </a:r>
          </a:p>
          <a:p>
            <a:pPr lvl="1" eaLnBrk="1" hangingPunct="1">
              <a:spcAft>
                <a:spcPts val="1560"/>
              </a:spcAft>
            </a:pPr>
            <a:r>
              <a:rPr lang="fr-FR" altLang="en-US" sz="3600" dirty="0" smtClean="0"/>
              <a:t>Données</a:t>
            </a:r>
            <a:endParaRPr lang="fr-FR" altLang="en-US" sz="3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
          <p:cNvSpPr>
            <a:spLocks noGrp="1" noChangeArrowheads="1"/>
          </p:cNvSpPr>
          <p:nvPr>
            <p:ph type="title"/>
          </p:nvPr>
        </p:nvSpPr>
        <p:spPr>
          <a:xfrm>
            <a:off x="703382" y="51412"/>
            <a:ext cx="8604739" cy="1143000"/>
          </a:xfrm>
        </p:spPr>
        <p:txBody>
          <a:bodyPr lIns="0" tIns="0" rIns="0" bIns="0"/>
          <a:lstStyle/>
          <a:p>
            <a:pPr eaLnBrk="1" hangingPunct="1">
              <a:lnSpc>
                <a:spcPct val="95000"/>
              </a:lnSpc>
            </a:pPr>
            <a:r>
              <a:rPr lang="fr-FR" altLang="en-US" sz="3800" dirty="0" smtClean="0"/>
              <a:t>Contexte de la prise de décisions</a:t>
            </a:r>
            <a:endParaRPr lang="fr-FR" altLang="en-US" sz="3800" dirty="0"/>
          </a:p>
        </p:txBody>
      </p:sp>
      <p:pic>
        <p:nvPicPr>
          <p:cNvPr id="4096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9031" y="1506294"/>
            <a:ext cx="6515100"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4" name="TextBox 2"/>
          <p:cNvSpPr txBox="1">
            <a:spLocks noChangeArrowheads="1"/>
          </p:cNvSpPr>
          <p:nvPr/>
        </p:nvSpPr>
        <p:spPr bwMode="auto">
          <a:xfrm>
            <a:off x="4687949" y="4561620"/>
            <a:ext cx="1235075" cy="9144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800">
                <a:solidFill>
                  <a:srgbClr val="FFC000"/>
                </a:solidFill>
              </a:rPr>
              <a:t>P</a:t>
            </a:r>
          </a:p>
          <a:p>
            <a:pPr eaLnBrk="1" hangingPunct="1">
              <a:spcBef>
                <a:spcPct val="0"/>
              </a:spcBef>
              <a:spcAft>
                <a:spcPct val="0"/>
              </a:spcAft>
              <a:buClrTx/>
              <a:buFontTx/>
              <a:buNone/>
            </a:pPr>
            <a:r>
              <a:rPr lang="en-US" altLang="en-US" sz="1800">
                <a:solidFill>
                  <a:srgbClr val="FFC000"/>
                </a:solidFill>
              </a:rPr>
              <a:t>P</a:t>
            </a:r>
          </a:p>
          <a:p>
            <a:pPr eaLnBrk="1" hangingPunct="1">
              <a:spcBef>
                <a:spcPct val="0"/>
              </a:spcBef>
              <a:spcAft>
                <a:spcPct val="0"/>
              </a:spcAft>
              <a:buClrTx/>
              <a:buFontTx/>
              <a:buNone/>
            </a:pPr>
            <a:endParaRPr lang="en-US" altLang="en-US" sz="1800"/>
          </a:p>
        </p:txBody>
      </p:sp>
      <p:sp>
        <p:nvSpPr>
          <p:cNvPr id="4" name="TextBox 3"/>
          <p:cNvSpPr txBox="1"/>
          <p:nvPr/>
        </p:nvSpPr>
        <p:spPr>
          <a:xfrm>
            <a:off x="4645178" y="4815620"/>
            <a:ext cx="1485900" cy="406400"/>
          </a:xfrm>
          <a:prstGeom prst="rect">
            <a:avLst/>
          </a:prstGeom>
          <a:noFill/>
        </p:spPr>
        <p:txBody>
          <a:bodyPr lIns="82296" tIns="41148" rIns="82296" bIns="41148">
            <a:spAutoFit/>
          </a:bodyPr>
          <a:lstStyle/>
          <a:p>
            <a:pPr eaLnBrk="1" hangingPunct="1">
              <a:defRPr/>
            </a:pPr>
            <a:r>
              <a:rPr lang="en-US" sz="2100" b="1" dirty="0">
                <a:solidFill>
                  <a:schemeClr val="accent4">
                    <a:lumMod val="10000"/>
                  </a:schemeClr>
                </a:solidFill>
                <a:latin typeface="Century Gothic" charset="0"/>
                <a:ea typeface="Century Gothic" charset="0"/>
                <a:cs typeface="Century Gothic" charset="0"/>
              </a:rPr>
              <a:t>Questions</a:t>
            </a:r>
          </a:p>
        </p:txBody>
      </p:sp>
      <p:sp>
        <p:nvSpPr>
          <p:cNvPr id="5" name="TextBox 4"/>
          <p:cNvSpPr txBox="1"/>
          <p:nvPr/>
        </p:nvSpPr>
        <p:spPr>
          <a:xfrm>
            <a:off x="5815334" y="1685382"/>
            <a:ext cx="2859757" cy="1200329"/>
          </a:xfrm>
          <a:prstGeom prst="rect">
            <a:avLst/>
          </a:prstGeom>
          <a:noFill/>
        </p:spPr>
        <p:txBody>
          <a:bodyPr wrap="square">
            <a:spAutoFit/>
          </a:bodyPr>
          <a:lstStyle/>
          <a:p>
            <a:pPr marL="285750" indent="-285750" eaLnBrk="1" hangingPunct="1">
              <a:buFont typeface="Arial" charset="0"/>
              <a:buChar char="•"/>
              <a:defRPr/>
            </a:pPr>
            <a:r>
              <a:rPr lang="fr-FR" dirty="0" smtClean="0">
                <a:solidFill>
                  <a:schemeClr val="accent4">
                    <a:lumMod val="10000"/>
                  </a:schemeClr>
                </a:solidFill>
                <a:latin typeface="Century Gothic" charset="0"/>
                <a:ea typeface="Century Gothic" charset="0"/>
                <a:cs typeface="Century Gothic" charset="0"/>
              </a:rPr>
              <a:t>Agence</a:t>
            </a:r>
            <a:r>
              <a:rPr lang="fr-FR" dirty="0">
                <a:solidFill>
                  <a:schemeClr val="accent4">
                    <a:lumMod val="10000"/>
                  </a:schemeClr>
                </a:solidFill>
                <a:latin typeface="Century Gothic" charset="0"/>
                <a:ea typeface="Century Gothic" charset="0"/>
                <a:cs typeface="Century Gothic" charset="0"/>
              </a:rPr>
              <a:t>, décideur, donateur, société civile ou prestataire de service,</a:t>
            </a:r>
          </a:p>
        </p:txBody>
      </p:sp>
      <p:sp>
        <p:nvSpPr>
          <p:cNvPr id="6" name="TextBox 5"/>
          <p:cNvSpPr txBox="1"/>
          <p:nvPr/>
        </p:nvSpPr>
        <p:spPr>
          <a:xfrm>
            <a:off x="6395441" y="2980125"/>
            <a:ext cx="2279650" cy="368300"/>
          </a:xfrm>
          <a:prstGeom prst="rect">
            <a:avLst/>
          </a:prstGeom>
          <a:noFill/>
        </p:spPr>
        <p:txBody>
          <a:bodyPr>
            <a:spAutoFit/>
          </a:bodyPr>
          <a:lstStyle/>
          <a:p>
            <a:pPr marL="285750" indent="-285750" eaLnBrk="1" hangingPunct="1">
              <a:buFont typeface="Arial" charset="0"/>
              <a:buChar char="•"/>
              <a:defRPr/>
            </a:pPr>
            <a:r>
              <a:rPr lang="fr-FR" dirty="0" smtClean="0">
                <a:solidFill>
                  <a:schemeClr val="accent4">
                    <a:lumMod val="10000"/>
                  </a:schemeClr>
                </a:solidFill>
                <a:latin typeface="Century Gothic" charset="0"/>
                <a:ea typeface="Century Gothic" charset="0"/>
                <a:cs typeface="Century Gothic" charset="0"/>
              </a:rPr>
              <a:t>Bénéficiaires</a:t>
            </a:r>
            <a:endParaRPr lang="fr-FR" dirty="0">
              <a:solidFill>
                <a:schemeClr val="accent4">
                  <a:lumMod val="10000"/>
                </a:schemeClr>
              </a:solidFill>
              <a:latin typeface="Century Gothic" charset="0"/>
              <a:ea typeface="Century Gothic" charset="0"/>
              <a:cs typeface="Century Gothic" charset="0"/>
            </a:endParaRPr>
          </a:p>
        </p:txBody>
      </p:sp>
      <p:sp>
        <p:nvSpPr>
          <p:cNvPr id="10" name="TextBox 9"/>
          <p:cNvSpPr txBox="1">
            <a:spLocks noChangeArrowheads="1"/>
          </p:cNvSpPr>
          <p:nvPr/>
        </p:nvSpPr>
        <p:spPr bwMode="auto">
          <a:xfrm>
            <a:off x="6793094" y="3534573"/>
            <a:ext cx="209389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marL="285750" indent="-285750" eaLnBrk="1" hangingPunct="1">
              <a:spcBef>
                <a:spcPct val="0"/>
              </a:spcBef>
              <a:spcAft>
                <a:spcPct val="0"/>
              </a:spcAft>
              <a:buClrTx/>
            </a:pPr>
            <a:r>
              <a:rPr lang="fr-FR" altLang="en-US" sz="1800" b="1" dirty="0" smtClean="0">
                <a:solidFill>
                  <a:schemeClr val="accent4">
                    <a:lumMod val="10000"/>
                  </a:schemeClr>
                </a:solidFill>
                <a:latin typeface="Century Gothic" charset="0"/>
                <a:ea typeface="Century Gothic" charset="0"/>
                <a:cs typeface="Century Gothic" charset="0"/>
              </a:rPr>
              <a:t>Utilisateurs de données &amp; Producteurs de données</a:t>
            </a:r>
            <a:endParaRPr lang="fr-FR" altLang="en-US" sz="1800" b="1" dirty="0">
              <a:solidFill>
                <a:schemeClr val="accent4">
                  <a:lumMod val="10000"/>
                </a:schemeClr>
              </a:solidFill>
              <a:latin typeface="Century Gothic" charset="0"/>
              <a:ea typeface="Century Gothic" charset="0"/>
              <a:cs typeface="Century Gothic" charset="0"/>
            </a:endParaRPr>
          </a:p>
        </p:txBody>
      </p:sp>
      <p:sp>
        <p:nvSpPr>
          <p:cNvPr id="9" name="TextBox 2"/>
          <p:cNvSpPr txBox="1">
            <a:spLocks noChangeArrowheads="1"/>
          </p:cNvSpPr>
          <p:nvPr/>
        </p:nvSpPr>
        <p:spPr bwMode="auto">
          <a:xfrm>
            <a:off x="2906071" y="4104420"/>
            <a:ext cx="1235075" cy="637097"/>
          </a:xfrm>
          <a:prstGeom prst="rect">
            <a:avLst/>
          </a:prstGeom>
          <a:solidFill>
            <a:srgbClr val="96FEFD"/>
          </a:solidFill>
          <a:ln>
            <a:noFill/>
          </a:ln>
        </p:spPr>
        <p:txBody>
          <a:bodyPr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endParaRPr lang="en-US" altLang="en-US" sz="1800" dirty="0">
              <a:solidFill>
                <a:srgbClr val="FFC000"/>
              </a:solidFill>
            </a:endParaRPr>
          </a:p>
          <a:p>
            <a:pPr eaLnBrk="1" hangingPunct="1">
              <a:spcBef>
                <a:spcPct val="0"/>
              </a:spcBef>
              <a:spcAft>
                <a:spcPct val="0"/>
              </a:spcAft>
              <a:buClrTx/>
              <a:buFontTx/>
              <a:buNone/>
            </a:pPr>
            <a:endParaRPr lang="en-US" altLang="en-US" sz="1800" dirty="0"/>
          </a:p>
        </p:txBody>
      </p:sp>
      <p:sp>
        <p:nvSpPr>
          <p:cNvPr id="11" name="TextBox 10"/>
          <p:cNvSpPr txBox="1"/>
          <p:nvPr/>
        </p:nvSpPr>
        <p:spPr>
          <a:xfrm>
            <a:off x="3061250" y="4358420"/>
            <a:ext cx="989453" cy="406265"/>
          </a:xfrm>
          <a:prstGeom prst="rect">
            <a:avLst/>
          </a:prstGeom>
          <a:noFill/>
        </p:spPr>
        <p:txBody>
          <a:bodyPr wrap="square" lIns="82296" tIns="41148" rIns="82296" bIns="41148">
            <a:spAutoFit/>
          </a:bodyPr>
          <a:lstStyle/>
          <a:p>
            <a:pPr eaLnBrk="1" hangingPunct="1">
              <a:defRPr/>
            </a:pPr>
            <a:r>
              <a:rPr lang="en-US" sz="2100" b="1" smtClean="0">
                <a:solidFill>
                  <a:schemeClr val="accent4">
                    <a:lumMod val="10000"/>
                  </a:schemeClr>
                </a:solidFill>
                <a:latin typeface="Century Gothic" charset="0"/>
                <a:ea typeface="Century Gothic" charset="0"/>
                <a:cs typeface="Century Gothic" charset="0"/>
              </a:rPr>
              <a:t>Data</a:t>
            </a:r>
            <a:endParaRPr lang="en-US" sz="2100" b="1" dirty="0">
              <a:solidFill>
                <a:schemeClr val="accent4">
                  <a:lumMod val="10000"/>
                </a:schemeClr>
              </a:solidFill>
              <a:latin typeface="Century Gothic" charset="0"/>
              <a:ea typeface="Century Gothic" charset="0"/>
              <a:cs typeface="Century Gothic" charset="0"/>
            </a:endParaRPr>
          </a:p>
        </p:txBody>
      </p:sp>
      <p:sp>
        <p:nvSpPr>
          <p:cNvPr id="12" name="TextBox 2"/>
          <p:cNvSpPr txBox="1">
            <a:spLocks noChangeArrowheads="1"/>
          </p:cNvSpPr>
          <p:nvPr/>
        </p:nvSpPr>
        <p:spPr bwMode="auto">
          <a:xfrm>
            <a:off x="3751385" y="2568251"/>
            <a:ext cx="1624849" cy="556070"/>
          </a:xfrm>
          <a:prstGeom prst="rect">
            <a:avLst/>
          </a:prstGeom>
          <a:solidFill>
            <a:srgbClr val="FFFC70"/>
          </a:solidFill>
          <a:ln>
            <a:noFill/>
          </a:ln>
        </p:spPr>
        <p:txBody>
          <a:bodyPr wrap="square"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endParaRPr lang="en-US" altLang="en-US" sz="1800" dirty="0">
              <a:solidFill>
                <a:srgbClr val="FFC000"/>
              </a:solidFill>
            </a:endParaRPr>
          </a:p>
        </p:txBody>
      </p:sp>
      <p:sp>
        <p:nvSpPr>
          <p:cNvPr id="13" name="TextBox 12"/>
          <p:cNvSpPr txBox="1"/>
          <p:nvPr/>
        </p:nvSpPr>
        <p:spPr>
          <a:xfrm>
            <a:off x="3681047" y="2601547"/>
            <a:ext cx="1969171" cy="406265"/>
          </a:xfrm>
          <a:prstGeom prst="rect">
            <a:avLst/>
          </a:prstGeom>
          <a:noFill/>
        </p:spPr>
        <p:txBody>
          <a:bodyPr wrap="square" lIns="82296" tIns="41148" rIns="82296" bIns="41148">
            <a:spAutoFit/>
          </a:bodyPr>
          <a:lstStyle/>
          <a:p>
            <a:pPr eaLnBrk="1" hangingPunct="1">
              <a:defRPr/>
            </a:pPr>
            <a:r>
              <a:rPr lang="en-US" sz="2100" b="1" dirty="0" smtClean="0">
                <a:solidFill>
                  <a:schemeClr val="accent4">
                    <a:lumMod val="10000"/>
                  </a:schemeClr>
                </a:solidFill>
                <a:latin typeface="Century Gothic" charset="0"/>
                <a:ea typeface="Century Gothic" charset="0"/>
                <a:cs typeface="Century Gothic" charset="0"/>
              </a:rPr>
              <a:t>Stakeholders</a:t>
            </a:r>
            <a:endParaRPr lang="en-US" sz="2100" b="1" dirty="0">
              <a:solidFill>
                <a:schemeClr val="accent4">
                  <a:lumMod val="10000"/>
                </a:schemeClr>
              </a:solidFill>
              <a:latin typeface="Century Gothic" charset="0"/>
              <a:ea typeface="Century Gothic" charset="0"/>
              <a:cs typeface="Century Gothic"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90195" y="152401"/>
            <a:ext cx="8084771" cy="846138"/>
          </a:xfrm>
        </p:spPr>
        <p:txBody>
          <a:bodyPr/>
          <a:lstStyle/>
          <a:p>
            <a:pPr eaLnBrk="1" hangingPunct="1"/>
            <a:r>
              <a:rPr lang="fr-FR" altLang="en-US" sz="3600" dirty="0" smtClean="0"/>
              <a:t>Définition large et restreinte de partie prenante</a:t>
            </a:r>
            <a:endParaRPr lang="fr-FR" altLang="en-US" sz="3600" dirty="0"/>
          </a:p>
        </p:txBody>
      </p:sp>
      <p:sp>
        <p:nvSpPr>
          <p:cNvPr id="52227" name="Rectangle 3"/>
          <p:cNvSpPr>
            <a:spLocks noGrp="1" noChangeArrowheads="1"/>
          </p:cNvSpPr>
          <p:nvPr>
            <p:ph idx="1"/>
          </p:nvPr>
        </p:nvSpPr>
        <p:spPr>
          <a:xfrm>
            <a:off x="445477" y="1547447"/>
            <a:ext cx="8329490" cy="5064492"/>
          </a:xfrm>
        </p:spPr>
        <p:txBody>
          <a:bodyPr/>
          <a:lstStyle/>
          <a:p>
            <a:pPr marL="0" indent="0">
              <a:spcBef>
                <a:spcPts val="0"/>
              </a:spcBef>
              <a:spcAft>
                <a:spcPts val="1200"/>
              </a:spcAft>
              <a:buNone/>
            </a:pPr>
            <a:r>
              <a:rPr lang="fr-CD" altLang="en-US" sz="2800" dirty="0" smtClean="0"/>
              <a:t>	« Tout individu ou groupe qui peut 	affecter ou être affecté par la réalisation 	des objectifs de l’organisation »</a:t>
            </a:r>
          </a:p>
          <a:p>
            <a:pPr marL="0" indent="0">
              <a:spcBef>
                <a:spcPts val="0"/>
              </a:spcBef>
              <a:spcAft>
                <a:spcPts val="1200"/>
              </a:spcAft>
              <a:buNone/>
            </a:pPr>
            <a:r>
              <a:rPr lang="fr-CD" altLang="en-US" sz="2800" dirty="0"/>
              <a:t>	</a:t>
            </a:r>
            <a:r>
              <a:rPr lang="fr-CD" altLang="en-US" sz="2800" dirty="0" smtClean="0"/>
              <a:t>			</a:t>
            </a:r>
            <a:r>
              <a:rPr lang="fr-CD" altLang="en-US" sz="2800" dirty="0"/>
              <a:t>	</a:t>
            </a:r>
            <a:r>
              <a:rPr lang="fr-CD" altLang="en-US" sz="2000" dirty="0" smtClean="0"/>
              <a:t>(Freeman, 1984)</a:t>
            </a:r>
          </a:p>
          <a:p>
            <a:pPr marL="0" indent="0">
              <a:spcBef>
                <a:spcPts val="0"/>
              </a:spcBef>
              <a:spcAft>
                <a:spcPts val="1200"/>
              </a:spcAft>
              <a:buNone/>
            </a:pPr>
            <a:endParaRPr lang="fr-CD" altLang="en-US" sz="2800" dirty="0"/>
          </a:p>
          <a:p>
            <a:pPr marL="0" indent="0">
              <a:spcBef>
                <a:spcPts val="0"/>
              </a:spcBef>
              <a:spcAft>
                <a:spcPts val="1200"/>
              </a:spcAft>
              <a:buNone/>
            </a:pPr>
            <a:r>
              <a:rPr lang="fr-CD" altLang="en-US" sz="2800" dirty="0" smtClean="0"/>
              <a:t>	« Tout groupe identifiable dont 	l’organisation dépend pour sa survie á 	long terme. »</a:t>
            </a:r>
          </a:p>
          <a:p>
            <a:pPr marL="0" indent="0">
              <a:spcBef>
                <a:spcPts val="0"/>
              </a:spcBef>
              <a:spcAft>
                <a:spcPts val="1200"/>
              </a:spcAft>
              <a:buNone/>
            </a:pPr>
            <a:r>
              <a:rPr lang="fr-CD" altLang="en-US" sz="2800" dirty="0" smtClean="0"/>
              <a:t>					</a:t>
            </a:r>
            <a:r>
              <a:rPr lang="fr-CD" altLang="en-US" sz="2000" dirty="0" smtClean="0"/>
              <a:t>(Stanford </a:t>
            </a:r>
            <a:r>
              <a:rPr lang="fr-CD" altLang="en-US" sz="2000" dirty="0" err="1" smtClean="0"/>
              <a:t>Research</a:t>
            </a:r>
            <a:r>
              <a:rPr lang="fr-CD" altLang="en-US" sz="2000" dirty="0" smtClean="0"/>
              <a:t> Institute</a:t>
            </a:r>
            <a:r>
              <a:rPr lang="fr-CD" altLang="en-US" sz="2000" dirty="0"/>
              <a:t>)</a:t>
            </a:r>
            <a:endParaRPr lang="en-US" altLang="en-US" sz="2000" dirty="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90195" y="152401"/>
            <a:ext cx="8084771" cy="846138"/>
          </a:xfrm>
        </p:spPr>
        <p:txBody>
          <a:bodyPr/>
          <a:lstStyle/>
          <a:p>
            <a:pPr eaLnBrk="1" hangingPunct="1"/>
            <a:r>
              <a:rPr lang="fr-FR" altLang="en-US" sz="3600" dirty="0" smtClean="0"/>
              <a:t>Importance de connaître vos parties prenantes</a:t>
            </a:r>
            <a:endParaRPr lang="fr-FR" altLang="en-US" sz="3600" dirty="0"/>
          </a:p>
        </p:txBody>
      </p:sp>
      <p:sp>
        <p:nvSpPr>
          <p:cNvPr id="52227" name="Rectangle 3"/>
          <p:cNvSpPr>
            <a:spLocks noGrp="1" noChangeArrowheads="1"/>
          </p:cNvSpPr>
          <p:nvPr>
            <p:ph idx="1"/>
          </p:nvPr>
        </p:nvSpPr>
        <p:spPr>
          <a:xfrm>
            <a:off x="445477" y="1547447"/>
            <a:ext cx="8329490" cy="5064492"/>
          </a:xfrm>
        </p:spPr>
        <p:txBody>
          <a:bodyPr/>
          <a:lstStyle/>
          <a:p>
            <a:pPr>
              <a:spcBef>
                <a:spcPts val="0"/>
              </a:spcBef>
              <a:spcAft>
                <a:spcPts val="1200"/>
              </a:spcAft>
            </a:pPr>
            <a:r>
              <a:rPr lang="fr-CD" altLang="en-US" sz="2800" dirty="0"/>
              <a:t>Voir les activités dans des optiques différentes</a:t>
            </a:r>
            <a:endParaRPr lang="en-US" altLang="en-US" sz="2800" dirty="0"/>
          </a:p>
          <a:p>
            <a:pPr>
              <a:spcBef>
                <a:spcPts val="0"/>
              </a:spcBef>
              <a:spcAft>
                <a:spcPts val="1200"/>
              </a:spcAft>
            </a:pPr>
            <a:r>
              <a:rPr lang="fr-CD" altLang="en-US" sz="2800" dirty="0"/>
              <a:t>Avoir différents niveaux de compréhension </a:t>
            </a:r>
            <a:endParaRPr lang="en-US" altLang="en-US" sz="2800" dirty="0"/>
          </a:p>
          <a:p>
            <a:pPr>
              <a:spcBef>
                <a:spcPts val="0"/>
              </a:spcBef>
              <a:spcAft>
                <a:spcPts val="1200"/>
              </a:spcAft>
            </a:pPr>
            <a:r>
              <a:rPr lang="fr-CD" altLang="en-US" sz="2800" dirty="0"/>
              <a:t>Besoin d’information différente </a:t>
            </a:r>
            <a:endParaRPr lang="en-US" altLang="en-US" sz="2800" dirty="0"/>
          </a:p>
          <a:p>
            <a:pPr>
              <a:spcBef>
                <a:spcPts val="0"/>
              </a:spcBef>
              <a:spcAft>
                <a:spcPts val="1200"/>
              </a:spcAft>
            </a:pPr>
            <a:r>
              <a:rPr lang="fr-CD" altLang="en-US" sz="2800" dirty="0"/>
              <a:t>Besoin d’information à différents niveaux de complexité </a:t>
            </a:r>
            <a:endParaRPr lang="en-US" altLang="en-US" sz="2800" dirty="0"/>
          </a:p>
          <a:p>
            <a:pPr>
              <a:spcBef>
                <a:spcPts val="0"/>
              </a:spcBef>
              <a:spcAft>
                <a:spcPts val="1200"/>
              </a:spcAft>
            </a:pPr>
            <a:r>
              <a:rPr lang="fr-CD" altLang="en-US" sz="2800" dirty="0"/>
              <a:t>Intérêt plus ou moins prononcé, et </a:t>
            </a:r>
            <a:endParaRPr lang="en-US" altLang="en-US" sz="2800" dirty="0"/>
          </a:p>
          <a:p>
            <a:pPr>
              <a:spcBef>
                <a:spcPts val="0"/>
              </a:spcBef>
              <a:spcAft>
                <a:spcPts val="1200"/>
              </a:spcAft>
            </a:pPr>
            <a:r>
              <a:rPr lang="fr-CD" altLang="en-US" sz="2800" dirty="0"/>
              <a:t>Rôles différents dans le processus décisionnel</a:t>
            </a:r>
            <a:r>
              <a:rPr lang="fr-CD" altLang="en-US" sz="2800" dirty="0" smtClean="0"/>
              <a:t>.</a:t>
            </a:r>
            <a:endParaRPr lang="en-US" altLang="en-US" sz="2800" dirty="0"/>
          </a:p>
        </p:txBody>
      </p:sp>
    </p:spTree>
    <p:extLst>
      <p:ext uri="{BB962C8B-B14F-4D97-AF65-F5344CB8AC3E}">
        <p14:creationId xmlns:p14="http://schemas.microsoft.com/office/powerpoint/2010/main" val="88804317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222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222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2227">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2227">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222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656492" y="261938"/>
            <a:ext cx="8487507" cy="1143000"/>
          </a:xfrm>
        </p:spPr>
        <p:txBody>
          <a:bodyPr/>
          <a:lstStyle/>
          <a:p>
            <a:pPr eaLnBrk="1" hangingPunct="1">
              <a:defRPr/>
            </a:pPr>
            <a:r>
              <a:rPr lang="fr-CD" sz="2600" kern="1200" dirty="0" smtClean="0"/>
              <a:t>Résultats de l’engagement des parties prenantes dans le processus d’utilisation des données</a:t>
            </a:r>
            <a:r>
              <a:rPr lang="en-US" sz="2600" kern="1200" dirty="0" smtClean="0"/>
              <a:t/>
            </a:r>
            <a:br>
              <a:rPr lang="en-US" sz="2600" kern="1200" dirty="0" smtClean="0"/>
            </a:br>
            <a:endParaRPr lang="en-US" sz="2600" dirty="0" smtClean="0"/>
          </a:p>
        </p:txBody>
      </p:sp>
      <p:sp>
        <p:nvSpPr>
          <p:cNvPr id="45059" name="Content Placeholder 2"/>
          <p:cNvSpPr>
            <a:spLocks noGrp="1"/>
          </p:cNvSpPr>
          <p:nvPr>
            <p:ph idx="1"/>
          </p:nvPr>
        </p:nvSpPr>
        <p:spPr>
          <a:xfrm>
            <a:off x="656493" y="1585790"/>
            <a:ext cx="5652868" cy="4394385"/>
          </a:xfrm>
        </p:spPr>
        <p:txBody>
          <a:bodyPr/>
          <a:lstStyle/>
          <a:p>
            <a:pPr eaLnBrk="1" hangingPunct="1">
              <a:spcAft>
                <a:spcPts val="2400"/>
              </a:spcAft>
              <a:buFont typeface="Wingdings" charset="2"/>
              <a:buNone/>
            </a:pPr>
            <a:r>
              <a:rPr lang="en-US" altLang="en-US" dirty="0"/>
              <a:t>     </a:t>
            </a:r>
            <a:r>
              <a:rPr lang="en-US" altLang="en-US" sz="3200" dirty="0"/>
              <a:t> </a:t>
            </a:r>
            <a:r>
              <a:rPr lang="fr-FR" altLang="en-US" sz="3200" dirty="0" smtClean="0"/>
              <a:t>Pertinence des données</a:t>
            </a:r>
          </a:p>
          <a:p>
            <a:pPr eaLnBrk="1" hangingPunct="1">
              <a:spcAft>
                <a:spcPts val="2400"/>
              </a:spcAft>
              <a:buFont typeface="Wingdings" charset="2"/>
              <a:buNone/>
            </a:pPr>
            <a:r>
              <a:rPr lang="fr-FR" altLang="en-US" sz="3200" dirty="0" smtClean="0"/>
              <a:t>	  Appartenance</a:t>
            </a:r>
          </a:p>
          <a:p>
            <a:pPr eaLnBrk="1" hangingPunct="1">
              <a:spcAft>
                <a:spcPts val="2400"/>
              </a:spcAft>
              <a:buFont typeface="Wingdings" charset="2"/>
              <a:buNone/>
            </a:pPr>
            <a:r>
              <a:rPr lang="fr-FR" altLang="en-US" sz="3200" dirty="0" smtClean="0"/>
              <a:t>	  Qualité</a:t>
            </a:r>
          </a:p>
          <a:p>
            <a:pPr eaLnBrk="1" hangingPunct="1">
              <a:spcAft>
                <a:spcPts val="2400"/>
              </a:spcAft>
              <a:buFont typeface="Wingdings" charset="2"/>
              <a:buNone/>
            </a:pPr>
            <a:r>
              <a:rPr lang="fr-FR" altLang="en-US" sz="3200" dirty="0" smtClean="0"/>
              <a:t>	  Diffusion</a:t>
            </a:r>
          </a:p>
          <a:p>
            <a:pPr eaLnBrk="1" hangingPunct="1">
              <a:spcAft>
                <a:spcPts val="2400"/>
              </a:spcAft>
              <a:buFont typeface="Wingdings" charset="2"/>
              <a:buNone/>
            </a:pPr>
            <a:r>
              <a:rPr lang="fr-FR" altLang="en-US" sz="3200" dirty="0" smtClean="0"/>
              <a:t>	  Utilisation</a:t>
            </a:r>
            <a:endParaRPr lang="fr-FR" altLang="en-US" sz="3200" dirty="0"/>
          </a:p>
        </p:txBody>
      </p:sp>
      <p:sp>
        <p:nvSpPr>
          <p:cNvPr id="4" name="Up Arrow 3"/>
          <p:cNvSpPr/>
          <p:nvPr/>
        </p:nvSpPr>
        <p:spPr>
          <a:xfrm>
            <a:off x="791429" y="2629980"/>
            <a:ext cx="384175" cy="423862"/>
          </a:xfrm>
          <a:prstGeom prst="upArrow">
            <a:avLst/>
          </a:prstGeom>
          <a:solidFill>
            <a:srgbClr val="4345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6" name="Up Arrow 5"/>
          <p:cNvSpPr/>
          <p:nvPr/>
        </p:nvSpPr>
        <p:spPr>
          <a:xfrm>
            <a:off x="791429" y="3473329"/>
            <a:ext cx="384175" cy="423863"/>
          </a:xfrm>
          <a:prstGeom prst="upArrow">
            <a:avLst/>
          </a:prstGeom>
          <a:solidFill>
            <a:srgbClr val="4345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7" name="Up Arrow 6"/>
          <p:cNvSpPr/>
          <p:nvPr/>
        </p:nvSpPr>
        <p:spPr>
          <a:xfrm>
            <a:off x="772379" y="4333754"/>
            <a:ext cx="384175" cy="423863"/>
          </a:xfrm>
          <a:prstGeom prst="upArrow">
            <a:avLst/>
          </a:prstGeom>
          <a:solidFill>
            <a:srgbClr val="4345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8" name="Up Arrow 7"/>
          <p:cNvSpPr/>
          <p:nvPr/>
        </p:nvSpPr>
        <p:spPr>
          <a:xfrm>
            <a:off x="772379" y="1675486"/>
            <a:ext cx="384175" cy="423862"/>
          </a:xfrm>
          <a:prstGeom prst="upArrow">
            <a:avLst/>
          </a:prstGeom>
          <a:solidFill>
            <a:srgbClr val="4345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9" name="Up Arrow 8"/>
          <p:cNvSpPr/>
          <p:nvPr/>
        </p:nvSpPr>
        <p:spPr>
          <a:xfrm>
            <a:off x="772378" y="5156964"/>
            <a:ext cx="384175" cy="423863"/>
          </a:xfrm>
          <a:prstGeom prst="upArrow">
            <a:avLst/>
          </a:prstGeom>
          <a:solidFill>
            <a:srgbClr val="43458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656492" y="261938"/>
            <a:ext cx="8487507" cy="1143000"/>
          </a:xfrm>
        </p:spPr>
        <p:txBody>
          <a:bodyPr/>
          <a:lstStyle/>
          <a:p>
            <a:pPr eaLnBrk="1" hangingPunct="1">
              <a:defRPr/>
            </a:pPr>
            <a:r>
              <a:rPr lang="fr-CD" sz="2600" kern="1200" dirty="0" smtClean="0"/>
              <a:t>Les gens utilisent les données pour prendre des décisions quand ils:</a:t>
            </a:r>
            <a:r>
              <a:rPr lang="en-US" sz="2600" kern="1200" dirty="0" smtClean="0"/>
              <a:t/>
            </a:r>
            <a:br>
              <a:rPr lang="en-US" sz="2600" kern="1200" dirty="0" smtClean="0"/>
            </a:br>
            <a:endParaRPr lang="en-US" sz="2600" dirty="0" smtClean="0"/>
          </a:p>
        </p:txBody>
      </p:sp>
      <p:sp>
        <p:nvSpPr>
          <p:cNvPr id="45059" name="Content Placeholder 2"/>
          <p:cNvSpPr>
            <a:spLocks noGrp="1"/>
          </p:cNvSpPr>
          <p:nvPr>
            <p:ph idx="1"/>
          </p:nvPr>
        </p:nvSpPr>
        <p:spPr>
          <a:xfrm>
            <a:off x="656492" y="1860110"/>
            <a:ext cx="7518243" cy="4394385"/>
          </a:xfrm>
        </p:spPr>
        <p:txBody>
          <a:bodyPr/>
          <a:lstStyle/>
          <a:p>
            <a:pPr eaLnBrk="1" hangingPunct="1">
              <a:spcAft>
                <a:spcPts val="2400"/>
              </a:spcAft>
            </a:pPr>
            <a:r>
              <a:rPr lang="en-US" altLang="en-US" sz="3200" dirty="0"/>
              <a:t>     </a:t>
            </a:r>
            <a:r>
              <a:rPr lang="en-US" altLang="en-US" sz="3200" dirty="0" smtClean="0"/>
              <a:t> </a:t>
            </a:r>
            <a:r>
              <a:rPr lang="fr-FR" altLang="en-US" sz="3200" dirty="0" smtClean="0"/>
              <a:t>ont été engages des le début,</a:t>
            </a:r>
          </a:p>
          <a:p>
            <a:pPr eaLnBrk="1" hangingPunct="1">
              <a:spcAft>
                <a:spcPts val="2400"/>
              </a:spcAft>
            </a:pPr>
            <a:r>
              <a:rPr lang="fr-FR" altLang="en-US" sz="3200" dirty="0" smtClean="0"/>
              <a:t>	pensent que les données sont 	de bonne qualité, et</a:t>
            </a:r>
          </a:p>
          <a:p>
            <a:pPr eaLnBrk="1" hangingPunct="1">
              <a:spcAft>
                <a:spcPts val="2400"/>
              </a:spcAft>
            </a:pPr>
            <a:r>
              <a:rPr lang="fr-FR" altLang="en-US" sz="3200" dirty="0" smtClean="0"/>
              <a:t>	trouvent que les données 	spécifiques répondent à leurs 	priorités.</a:t>
            </a:r>
          </a:p>
        </p:txBody>
      </p:sp>
    </p:spTree>
    <p:extLst>
      <p:ext uri="{BB962C8B-B14F-4D97-AF65-F5344CB8AC3E}">
        <p14:creationId xmlns:p14="http://schemas.microsoft.com/office/powerpoint/2010/main" val="15254172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0" y="5250959"/>
            <a:ext cx="9144000" cy="1032608"/>
          </a:xfrm>
          <a:prstGeom prst="rect">
            <a:avLst/>
          </a:prstGeom>
        </p:spPr>
        <p:txBody>
          <a:bodyPr/>
          <a:lstStyle/>
          <a:p>
            <a:pPr algn="ctr">
              <a:defRPr/>
            </a:pPr>
            <a:r>
              <a:rPr lang="fr-FR" b="1" dirty="0" smtClean="0">
                <a:solidFill>
                  <a:schemeClr val="accent2">
                    <a:lumMod val="40000"/>
                    <a:lumOff val="60000"/>
                  </a:schemeClr>
                </a:solidFill>
                <a:latin typeface="Century Gothic" charset="0"/>
                <a:ea typeface="Century Gothic" charset="0"/>
                <a:cs typeface="Century Gothic" charset="0"/>
              </a:rPr>
              <a:t>Outil sur les parties prenantes </a:t>
            </a:r>
            <a:endParaRPr lang="fr-FR" b="1" dirty="0">
              <a:solidFill>
                <a:schemeClr val="accent2">
                  <a:lumMod val="40000"/>
                  <a:lumOff val="60000"/>
                </a:schemeClr>
              </a:solidFill>
              <a:latin typeface="Century Gothic" charset="0"/>
              <a:ea typeface="Century Gothic" charset="0"/>
              <a:cs typeface="Century Gothic" charset="0"/>
            </a:endParaRPr>
          </a:p>
        </p:txBody>
      </p:sp>
      <p:pic>
        <p:nvPicPr>
          <p:cNvPr id="47107"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81674" y="787642"/>
            <a:ext cx="5363185" cy="4022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3"/>
          <p:cNvSpPr>
            <a:spLocks noGrp="1"/>
          </p:cNvSpPr>
          <p:nvPr>
            <p:ph type="title"/>
          </p:nvPr>
        </p:nvSpPr>
        <p:spPr/>
        <p:txBody>
          <a:bodyPr/>
          <a:lstStyle/>
          <a:p>
            <a:r>
              <a:rPr lang="en-US" altLang="en-US" sz="3200"/>
              <a:t>Matrice d’analyse et plan d’engagement des parties prenantes</a:t>
            </a:r>
          </a:p>
        </p:txBody>
      </p:sp>
      <p:sp>
        <p:nvSpPr>
          <p:cNvPr id="49155" name="Content Placeholder 4"/>
          <p:cNvSpPr>
            <a:spLocks noGrp="1"/>
          </p:cNvSpPr>
          <p:nvPr>
            <p:ph idx="1"/>
          </p:nvPr>
        </p:nvSpPr>
        <p:spPr>
          <a:xfrm>
            <a:off x="509953" y="1524933"/>
            <a:ext cx="8458200" cy="3990775"/>
          </a:xfrm>
        </p:spPr>
        <p:txBody>
          <a:bodyPr/>
          <a:lstStyle/>
          <a:p>
            <a:pPr marL="0" indent="0">
              <a:spcAft>
                <a:spcPts val="800"/>
              </a:spcAft>
              <a:buFont typeface="Wingdings" charset="2"/>
              <a:buNone/>
            </a:pPr>
            <a:r>
              <a:rPr lang="fr-FR" altLang="en-US" b="1" dirty="0" smtClean="0"/>
              <a:t>Objectif :</a:t>
            </a:r>
          </a:p>
          <a:p>
            <a:pPr lvl="1">
              <a:spcAft>
                <a:spcPts val="800"/>
              </a:spcAft>
            </a:pPr>
            <a:r>
              <a:rPr lang="fr-FR" altLang="en-US" sz="2600" dirty="0" smtClean="0"/>
              <a:t>Vérifier que les données reflètent les besoins et valeurs des parties prenantes pour renforcer l’utilisation des données appuyant la prise de décisions </a:t>
            </a:r>
          </a:p>
          <a:p>
            <a:pPr marL="0" indent="0">
              <a:spcAft>
                <a:spcPts val="800"/>
              </a:spcAft>
              <a:buFont typeface="Wingdings" charset="2"/>
              <a:buNone/>
            </a:pPr>
            <a:r>
              <a:rPr lang="fr-FR" altLang="en-US" b="1" dirty="0" smtClean="0"/>
              <a:t>Description: </a:t>
            </a:r>
          </a:p>
          <a:p>
            <a:pPr lvl="1">
              <a:spcAft>
                <a:spcPts val="800"/>
              </a:spcAft>
            </a:pPr>
            <a:r>
              <a:rPr lang="fr-FR" altLang="en-US" sz="2600" dirty="0" smtClean="0"/>
              <a:t>Identifier toutes les parties prenantes concernées</a:t>
            </a:r>
          </a:p>
          <a:p>
            <a:pPr lvl="1">
              <a:spcAft>
                <a:spcPts val="800"/>
              </a:spcAft>
            </a:pPr>
            <a:r>
              <a:rPr lang="fr-FR" altLang="en-US" sz="2600" dirty="0" smtClean="0"/>
              <a:t>Retenir les stratégies pertinentes pour engager les parties prenantes</a:t>
            </a:r>
            <a:endParaRPr lang="fr-FR" altLang="en-US" sz="2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fr-FR" altLang="en-US" sz="3200" dirty="0" smtClean="0"/>
              <a:t>Ressources sur l’engagement des parties prenantes</a:t>
            </a:r>
            <a:endParaRPr lang="fr-FR" altLang="en-US" sz="3200" dirty="0"/>
          </a:p>
        </p:txBody>
      </p:sp>
      <p:sp>
        <p:nvSpPr>
          <p:cNvPr id="51203" name="Content Placeholder 2"/>
          <p:cNvSpPr>
            <a:spLocks noGrp="1"/>
          </p:cNvSpPr>
          <p:nvPr>
            <p:ph idx="1"/>
          </p:nvPr>
        </p:nvSpPr>
        <p:spPr>
          <a:xfrm>
            <a:off x="351692" y="1526197"/>
            <a:ext cx="8399463" cy="3962400"/>
          </a:xfrm>
        </p:spPr>
        <p:txBody>
          <a:bodyPr/>
          <a:lstStyle/>
          <a:p>
            <a:pPr>
              <a:spcAft>
                <a:spcPts val="1000"/>
              </a:spcAft>
            </a:pPr>
            <a:r>
              <a:rPr lang="fr-FR" altLang="en-US" sz="2800" dirty="0" smtClean="0"/>
              <a:t>Outil disponible sur le site web de MEASURE Evaluation : </a:t>
            </a:r>
            <a:r>
              <a:rPr lang="fr-FR" altLang="en-US" sz="2800" u="sng" dirty="0" smtClean="0">
                <a:hlinkClick r:id="rId3"/>
              </a:rPr>
              <a:t>www.measureevaluation.org/ddu-toolkit</a:t>
            </a:r>
            <a:r>
              <a:rPr lang="fr-FR" altLang="en-US" sz="2800" dirty="0" smtClean="0"/>
              <a:t> </a:t>
            </a:r>
          </a:p>
          <a:p>
            <a:pPr lvl="1">
              <a:spcAft>
                <a:spcPts val="1000"/>
              </a:spcAft>
            </a:pPr>
            <a:r>
              <a:rPr lang="fr-FR" altLang="en-US" sz="2800" dirty="0" smtClean="0"/>
              <a:t>Instructions d’utilisation</a:t>
            </a:r>
          </a:p>
          <a:p>
            <a:pPr lvl="1">
              <a:spcAft>
                <a:spcPts val="1000"/>
              </a:spcAft>
            </a:pPr>
            <a:r>
              <a:rPr lang="fr-FR" altLang="en-US" sz="2800" dirty="0" smtClean="0"/>
              <a:t>Matrice de l’analyse des parties prenantes et plan d’engagement des parties prenantes</a:t>
            </a:r>
          </a:p>
          <a:p>
            <a:pPr lvl="1">
              <a:spcAft>
                <a:spcPts val="1000"/>
              </a:spcAft>
            </a:pPr>
            <a:r>
              <a:rPr lang="fr-FR" altLang="en-US" sz="2800" dirty="0" smtClean="0"/>
              <a:t>Application sur le terrain</a:t>
            </a:r>
          </a:p>
          <a:p>
            <a:pPr lvl="1">
              <a:spcAft>
                <a:spcPts val="1000"/>
              </a:spcAft>
            </a:pPr>
            <a:r>
              <a:rPr lang="fr-FR" altLang="en-US" sz="2800" dirty="0" smtClean="0"/>
              <a:t>Liste de vérification de la mise en œuvre</a:t>
            </a:r>
            <a:endParaRPr lang="fr-FR" altLang="en-US" sz="28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
          <p:cNvSpPr>
            <a:spLocks noGrp="1" noChangeArrowheads="1"/>
          </p:cNvSpPr>
          <p:nvPr>
            <p:ph type="title"/>
          </p:nvPr>
        </p:nvSpPr>
        <p:spPr>
          <a:xfrm>
            <a:off x="773723" y="54953"/>
            <a:ext cx="7882792" cy="1143000"/>
          </a:xfrm>
        </p:spPr>
        <p:txBody>
          <a:bodyPr lIns="0" tIns="0" rIns="0" bIns="0"/>
          <a:lstStyle/>
          <a:p>
            <a:pPr eaLnBrk="1" hangingPunct="1">
              <a:lnSpc>
                <a:spcPct val="95000"/>
              </a:lnSpc>
            </a:pPr>
            <a:r>
              <a:rPr lang="fr-FR" altLang="en-US" sz="3600" dirty="0" smtClean="0"/>
              <a:t>Contexte de la prise de décisions</a:t>
            </a:r>
            <a:endParaRPr lang="fr-FR" altLang="en-US" sz="3600" dirty="0"/>
          </a:p>
        </p:txBody>
      </p:sp>
      <p:sp>
        <p:nvSpPr>
          <p:cNvPr id="2" name="TextBox 1"/>
          <p:cNvSpPr txBox="1"/>
          <p:nvPr/>
        </p:nvSpPr>
        <p:spPr>
          <a:xfrm>
            <a:off x="54341" y="3127497"/>
            <a:ext cx="1843088" cy="830997"/>
          </a:xfrm>
          <a:prstGeom prst="rect">
            <a:avLst/>
          </a:prstGeom>
          <a:noFill/>
        </p:spPr>
        <p:txBody>
          <a:bodyPr wrap="square">
            <a:spAutoFit/>
          </a:bodyPr>
          <a:lstStyle/>
          <a:p>
            <a:pPr marL="285750" indent="-285750" eaLnBrk="1" hangingPunct="1">
              <a:buFont typeface="Arial" charset="0"/>
              <a:buChar char="•"/>
              <a:defRPr/>
            </a:pPr>
            <a:r>
              <a:rPr lang="fr-FR" sz="1600" b="1" dirty="0">
                <a:solidFill>
                  <a:schemeClr val="accent4">
                    <a:lumMod val="10000"/>
                  </a:schemeClr>
                </a:solidFill>
                <a:latin typeface="Century Gothic" charset="0"/>
                <a:ea typeface="Century Gothic" charset="0"/>
                <a:cs typeface="Century Gothic" charset="0"/>
              </a:rPr>
              <a:t>Promotion des sources de données</a:t>
            </a:r>
          </a:p>
        </p:txBody>
      </p:sp>
      <p:sp>
        <p:nvSpPr>
          <p:cNvPr id="5" name="TextBox 4"/>
          <p:cNvSpPr txBox="1"/>
          <p:nvPr/>
        </p:nvSpPr>
        <p:spPr>
          <a:xfrm>
            <a:off x="29796" y="4023408"/>
            <a:ext cx="1323975" cy="338138"/>
          </a:xfrm>
          <a:prstGeom prst="rect">
            <a:avLst/>
          </a:prstGeom>
          <a:noFill/>
        </p:spPr>
        <p:txBody>
          <a:bodyPr>
            <a:spAutoFit/>
          </a:bodyPr>
          <a:lstStyle/>
          <a:p>
            <a:pPr marL="285750" indent="-285750" eaLnBrk="1" hangingPunct="1">
              <a:buFont typeface="Arial" charset="0"/>
              <a:buChar char="•"/>
              <a:defRPr/>
            </a:pPr>
            <a:r>
              <a:rPr lang="fr-FR" sz="1600" b="1" dirty="0">
                <a:solidFill>
                  <a:schemeClr val="accent4">
                    <a:lumMod val="10000"/>
                  </a:schemeClr>
                </a:solidFill>
                <a:latin typeface="Century Gothic" charset="0"/>
                <a:ea typeface="Century Gothic" charset="0"/>
                <a:cs typeface="Century Gothic" charset="0"/>
              </a:rPr>
              <a:t>Accès </a:t>
            </a:r>
          </a:p>
        </p:txBody>
      </p:sp>
      <p:sp>
        <p:nvSpPr>
          <p:cNvPr id="6" name="TextBox 5"/>
          <p:cNvSpPr txBox="1"/>
          <p:nvPr/>
        </p:nvSpPr>
        <p:spPr>
          <a:xfrm>
            <a:off x="29796" y="4391708"/>
            <a:ext cx="1867633" cy="584775"/>
          </a:xfrm>
          <a:prstGeom prst="rect">
            <a:avLst/>
          </a:prstGeom>
          <a:noFill/>
        </p:spPr>
        <p:txBody>
          <a:bodyPr wrap="square">
            <a:spAutoFit/>
          </a:bodyPr>
          <a:lstStyle/>
          <a:p>
            <a:pPr marL="285750" indent="-285750" eaLnBrk="1" hangingPunct="1">
              <a:buFont typeface="Arial" charset="0"/>
              <a:buChar char="•"/>
              <a:defRPr/>
            </a:pPr>
            <a:r>
              <a:rPr lang="fr-FR" sz="1600" b="1" dirty="0">
                <a:solidFill>
                  <a:schemeClr val="accent4">
                    <a:lumMod val="10000"/>
                  </a:schemeClr>
                </a:solidFill>
                <a:latin typeface="Century Gothic" charset="0"/>
                <a:ea typeface="Century Gothic" charset="0"/>
                <a:cs typeface="Century Gothic" charset="0"/>
              </a:rPr>
              <a:t>Flux d’information</a:t>
            </a:r>
          </a:p>
        </p:txBody>
      </p:sp>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9031" y="1506294"/>
            <a:ext cx="6515100"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a:spLocks noChangeArrowheads="1"/>
          </p:cNvSpPr>
          <p:nvPr/>
        </p:nvSpPr>
        <p:spPr bwMode="auto">
          <a:xfrm>
            <a:off x="4687949" y="4561620"/>
            <a:ext cx="1235075" cy="9144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800">
                <a:solidFill>
                  <a:srgbClr val="FFC000"/>
                </a:solidFill>
              </a:rPr>
              <a:t>P</a:t>
            </a:r>
          </a:p>
          <a:p>
            <a:pPr eaLnBrk="1" hangingPunct="1">
              <a:spcBef>
                <a:spcPct val="0"/>
              </a:spcBef>
              <a:spcAft>
                <a:spcPct val="0"/>
              </a:spcAft>
              <a:buClrTx/>
              <a:buFontTx/>
              <a:buNone/>
            </a:pPr>
            <a:r>
              <a:rPr lang="en-US" altLang="en-US" sz="1800">
                <a:solidFill>
                  <a:srgbClr val="FFC000"/>
                </a:solidFill>
              </a:rPr>
              <a:t>P</a:t>
            </a:r>
          </a:p>
          <a:p>
            <a:pPr eaLnBrk="1" hangingPunct="1">
              <a:spcBef>
                <a:spcPct val="0"/>
              </a:spcBef>
              <a:spcAft>
                <a:spcPct val="0"/>
              </a:spcAft>
              <a:buClrTx/>
              <a:buFontTx/>
              <a:buNone/>
            </a:pPr>
            <a:endParaRPr lang="en-US" altLang="en-US" sz="1800"/>
          </a:p>
        </p:txBody>
      </p:sp>
      <p:sp>
        <p:nvSpPr>
          <p:cNvPr id="11" name="TextBox 10"/>
          <p:cNvSpPr txBox="1"/>
          <p:nvPr/>
        </p:nvSpPr>
        <p:spPr>
          <a:xfrm>
            <a:off x="4645178" y="4815620"/>
            <a:ext cx="1485900" cy="406400"/>
          </a:xfrm>
          <a:prstGeom prst="rect">
            <a:avLst/>
          </a:prstGeom>
          <a:noFill/>
        </p:spPr>
        <p:txBody>
          <a:bodyPr lIns="82296" tIns="41148" rIns="82296" bIns="41148">
            <a:spAutoFit/>
          </a:bodyPr>
          <a:lstStyle/>
          <a:p>
            <a:pPr eaLnBrk="1" hangingPunct="1">
              <a:defRPr/>
            </a:pPr>
            <a:r>
              <a:rPr lang="en-US" sz="2100" b="1" dirty="0">
                <a:solidFill>
                  <a:schemeClr val="accent4">
                    <a:lumMod val="10000"/>
                  </a:schemeClr>
                </a:solidFill>
                <a:latin typeface="Century Gothic" charset="0"/>
                <a:ea typeface="Century Gothic" charset="0"/>
                <a:cs typeface="Century Gothic" charset="0"/>
              </a:rPr>
              <a:t>Questions</a:t>
            </a:r>
          </a:p>
        </p:txBody>
      </p:sp>
      <p:sp>
        <p:nvSpPr>
          <p:cNvPr id="12" name="TextBox 2"/>
          <p:cNvSpPr txBox="1">
            <a:spLocks noChangeArrowheads="1"/>
          </p:cNvSpPr>
          <p:nvPr/>
        </p:nvSpPr>
        <p:spPr bwMode="auto">
          <a:xfrm>
            <a:off x="2906071" y="4104420"/>
            <a:ext cx="1235075" cy="637097"/>
          </a:xfrm>
          <a:prstGeom prst="rect">
            <a:avLst/>
          </a:prstGeom>
          <a:solidFill>
            <a:srgbClr val="96FEFD"/>
          </a:solidFill>
          <a:ln>
            <a:noFill/>
          </a:ln>
        </p:spPr>
        <p:txBody>
          <a:bodyPr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endParaRPr lang="en-US" altLang="en-US" sz="1800" dirty="0">
              <a:solidFill>
                <a:srgbClr val="FFC000"/>
              </a:solidFill>
            </a:endParaRPr>
          </a:p>
          <a:p>
            <a:pPr eaLnBrk="1" hangingPunct="1">
              <a:spcBef>
                <a:spcPct val="0"/>
              </a:spcBef>
              <a:spcAft>
                <a:spcPct val="0"/>
              </a:spcAft>
              <a:buClrTx/>
              <a:buFontTx/>
              <a:buNone/>
            </a:pPr>
            <a:endParaRPr lang="en-US" altLang="en-US" sz="1800" dirty="0"/>
          </a:p>
        </p:txBody>
      </p:sp>
      <p:sp>
        <p:nvSpPr>
          <p:cNvPr id="13" name="TextBox 12"/>
          <p:cNvSpPr txBox="1"/>
          <p:nvPr/>
        </p:nvSpPr>
        <p:spPr>
          <a:xfrm>
            <a:off x="3061250" y="4358420"/>
            <a:ext cx="989453" cy="406265"/>
          </a:xfrm>
          <a:prstGeom prst="rect">
            <a:avLst/>
          </a:prstGeom>
          <a:noFill/>
        </p:spPr>
        <p:txBody>
          <a:bodyPr wrap="square" lIns="82296" tIns="41148" rIns="82296" bIns="41148">
            <a:spAutoFit/>
          </a:bodyPr>
          <a:lstStyle/>
          <a:p>
            <a:pPr eaLnBrk="1" hangingPunct="1">
              <a:defRPr/>
            </a:pPr>
            <a:r>
              <a:rPr lang="en-US" sz="2100" b="1" smtClean="0">
                <a:solidFill>
                  <a:schemeClr val="accent4">
                    <a:lumMod val="10000"/>
                  </a:schemeClr>
                </a:solidFill>
                <a:latin typeface="Century Gothic" charset="0"/>
                <a:ea typeface="Century Gothic" charset="0"/>
                <a:cs typeface="Century Gothic" charset="0"/>
              </a:rPr>
              <a:t>Data</a:t>
            </a:r>
            <a:endParaRPr lang="en-US" sz="2100" b="1" dirty="0">
              <a:solidFill>
                <a:schemeClr val="accent4">
                  <a:lumMod val="10000"/>
                </a:schemeClr>
              </a:solidFill>
              <a:latin typeface="Century Gothic" charset="0"/>
              <a:ea typeface="Century Gothic" charset="0"/>
              <a:cs typeface="Century Gothic" charset="0"/>
            </a:endParaRPr>
          </a:p>
        </p:txBody>
      </p:sp>
      <p:sp>
        <p:nvSpPr>
          <p:cNvPr id="3" name="Rectangle 2"/>
          <p:cNvSpPr/>
          <p:nvPr/>
        </p:nvSpPr>
        <p:spPr>
          <a:xfrm>
            <a:off x="3727938" y="2625969"/>
            <a:ext cx="1660190" cy="562708"/>
          </a:xfrm>
          <a:prstGeom prst="rect">
            <a:avLst/>
          </a:prstGeom>
          <a:solidFill>
            <a:srgbClr val="FFFC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3660592" y="2643818"/>
            <a:ext cx="1969171" cy="406265"/>
          </a:xfrm>
          <a:prstGeom prst="rect">
            <a:avLst/>
          </a:prstGeom>
          <a:noFill/>
        </p:spPr>
        <p:txBody>
          <a:bodyPr wrap="square" lIns="82296" tIns="41148" rIns="82296" bIns="41148">
            <a:spAutoFit/>
          </a:bodyPr>
          <a:lstStyle/>
          <a:p>
            <a:pPr eaLnBrk="1" hangingPunct="1">
              <a:defRPr/>
            </a:pPr>
            <a:r>
              <a:rPr lang="en-US" sz="2100" b="1" dirty="0" smtClean="0">
                <a:solidFill>
                  <a:schemeClr val="accent4">
                    <a:lumMod val="10000"/>
                  </a:schemeClr>
                </a:solidFill>
                <a:latin typeface="Century Gothic" charset="0"/>
                <a:ea typeface="Century Gothic" charset="0"/>
                <a:cs typeface="Century Gothic" charset="0"/>
              </a:rPr>
              <a:t>Stakeholders</a:t>
            </a:r>
            <a:endParaRPr lang="en-US" sz="2100" b="1" dirty="0">
              <a:solidFill>
                <a:schemeClr val="accent4">
                  <a:lumMod val="10000"/>
                </a:schemeClr>
              </a:solidFill>
              <a:latin typeface="Century Gothic" charset="0"/>
              <a:ea typeface="Century Gothic" charset="0"/>
              <a:cs typeface="Century Gothic"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562709" y="47358"/>
            <a:ext cx="7473690" cy="1143000"/>
          </a:xfrm>
        </p:spPr>
        <p:txBody>
          <a:bodyPr/>
          <a:lstStyle/>
          <a:p>
            <a:pPr eaLnBrk="1" hangingPunct="1"/>
            <a:r>
              <a:rPr lang="fr-FR" altLang="en-US" dirty="0" smtClean="0"/>
              <a:t>Sources des données et information</a:t>
            </a:r>
            <a:endParaRPr lang="fr-FR" altLang="en-US" dirty="0"/>
          </a:p>
        </p:txBody>
      </p:sp>
      <p:sp>
        <p:nvSpPr>
          <p:cNvPr id="55299" name="Rectangle 3"/>
          <p:cNvSpPr>
            <a:spLocks noGrp="1" noChangeArrowheads="1"/>
          </p:cNvSpPr>
          <p:nvPr>
            <p:ph idx="1"/>
          </p:nvPr>
        </p:nvSpPr>
        <p:spPr>
          <a:xfrm>
            <a:off x="484188" y="1735015"/>
            <a:ext cx="7972425" cy="3686297"/>
          </a:xfrm>
        </p:spPr>
        <p:txBody>
          <a:bodyPr/>
          <a:lstStyle/>
          <a:p>
            <a:pPr eaLnBrk="1" hangingPunct="1">
              <a:lnSpc>
                <a:spcPct val="80000"/>
              </a:lnSpc>
              <a:spcAft>
                <a:spcPts val="1320"/>
              </a:spcAft>
            </a:pPr>
            <a:r>
              <a:rPr lang="fr-FR" altLang="en-US" sz="3000" dirty="0"/>
              <a:t>Recensement</a:t>
            </a:r>
          </a:p>
          <a:p>
            <a:pPr eaLnBrk="1" hangingPunct="1">
              <a:lnSpc>
                <a:spcPct val="80000"/>
              </a:lnSpc>
              <a:spcAft>
                <a:spcPts val="1320"/>
              </a:spcAft>
            </a:pPr>
            <a:r>
              <a:rPr lang="fr-FR" altLang="en-US" sz="3000" dirty="0"/>
              <a:t>Données de surveillance</a:t>
            </a:r>
          </a:p>
          <a:p>
            <a:pPr eaLnBrk="1" hangingPunct="1">
              <a:lnSpc>
                <a:spcPct val="80000"/>
              </a:lnSpc>
              <a:spcAft>
                <a:spcPts val="1320"/>
              </a:spcAft>
            </a:pPr>
            <a:r>
              <a:rPr lang="fr-FR" altLang="en-US" sz="3000" dirty="0"/>
              <a:t>Enquêtes auprès des ménages</a:t>
            </a:r>
          </a:p>
          <a:p>
            <a:pPr eaLnBrk="1" hangingPunct="1">
              <a:lnSpc>
                <a:spcPct val="80000"/>
              </a:lnSpc>
              <a:spcAft>
                <a:spcPts val="1320"/>
              </a:spcAft>
            </a:pPr>
            <a:r>
              <a:rPr lang="fr-FR" altLang="en-US" sz="3000" dirty="0"/>
              <a:t>Système National d’Information Sanitaire (SNIS)</a:t>
            </a:r>
          </a:p>
          <a:p>
            <a:pPr eaLnBrk="1" hangingPunct="1">
              <a:lnSpc>
                <a:spcPct val="80000"/>
              </a:lnSpc>
              <a:spcAft>
                <a:spcPts val="1320"/>
              </a:spcAft>
            </a:pPr>
            <a:r>
              <a:rPr lang="fr-FR" altLang="en-US" sz="3000" dirty="0"/>
              <a:t>Information financière et gestionnaire</a:t>
            </a:r>
          </a:p>
          <a:p>
            <a:pPr eaLnBrk="1" hangingPunct="1">
              <a:lnSpc>
                <a:spcPct val="80000"/>
              </a:lnSpc>
              <a:spcAft>
                <a:spcPts val="1320"/>
              </a:spcAft>
            </a:pPr>
            <a:r>
              <a:rPr lang="fr-FR" altLang="en-US" sz="3000" dirty="0"/>
              <a:t>Modélisations, estimations et projections</a:t>
            </a:r>
          </a:p>
          <a:p>
            <a:pPr eaLnBrk="1" hangingPunct="1">
              <a:lnSpc>
                <a:spcPct val="80000"/>
              </a:lnSpc>
              <a:spcAft>
                <a:spcPts val="1320"/>
              </a:spcAft>
            </a:pPr>
            <a:r>
              <a:rPr lang="fr-FR" altLang="en-US" sz="3000" dirty="0"/>
              <a:t>Recherche en santé</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84538" y="23912"/>
            <a:ext cx="8659462" cy="1143000"/>
          </a:xfrm>
        </p:spPr>
        <p:txBody>
          <a:bodyPr/>
          <a:lstStyle/>
          <a:p>
            <a:pPr eaLnBrk="1" hangingPunct="1"/>
            <a:r>
              <a:rPr lang="fr-FR" altLang="en-US" dirty="0" smtClean="0"/>
              <a:t>Blocage du circuit d’information</a:t>
            </a:r>
            <a:endParaRPr lang="fr-FR" altLang="en-US" dirty="0"/>
          </a:p>
        </p:txBody>
      </p:sp>
      <p:sp>
        <p:nvSpPr>
          <p:cNvPr id="57347" name="Rectangle 3"/>
          <p:cNvSpPr>
            <a:spLocks noGrp="1" noChangeArrowheads="1"/>
          </p:cNvSpPr>
          <p:nvPr>
            <p:ph idx="1"/>
          </p:nvPr>
        </p:nvSpPr>
        <p:spPr>
          <a:xfrm>
            <a:off x="367307" y="1571825"/>
            <a:ext cx="8202263" cy="3990775"/>
          </a:xfrm>
        </p:spPr>
        <p:txBody>
          <a:bodyPr/>
          <a:lstStyle/>
          <a:p>
            <a:pPr eaLnBrk="1" hangingPunct="1">
              <a:lnSpc>
                <a:spcPct val="110000"/>
              </a:lnSpc>
            </a:pPr>
            <a:r>
              <a:rPr lang="fr-FR" altLang="en-US" sz="2800" dirty="0"/>
              <a:t>Données locales ne sont pas utilisées au niveau local</a:t>
            </a:r>
          </a:p>
          <a:p>
            <a:pPr eaLnBrk="1" hangingPunct="1">
              <a:lnSpc>
                <a:spcPct val="110000"/>
              </a:lnSpc>
            </a:pPr>
            <a:r>
              <a:rPr lang="fr-FR" altLang="en-US" sz="2800" dirty="0"/>
              <a:t>Information à un niveau plus élevé ne revient pas au niveau local</a:t>
            </a:r>
          </a:p>
          <a:p>
            <a:pPr eaLnBrk="1" hangingPunct="1">
              <a:lnSpc>
                <a:spcPct val="110000"/>
              </a:lnSpc>
            </a:pPr>
            <a:r>
              <a:rPr lang="fr-FR" altLang="en-US" sz="2800" dirty="0"/>
              <a:t>Données locales ne sont pas évaluée dans un contexte plus général</a:t>
            </a:r>
          </a:p>
          <a:p>
            <a:pPr eaLnBrk="1" hangingPunct="1">
              <a:lnSpc>
                <a:spcPct val="110000"/>
              </a:lnSpc>
            </a:pPr>
            <a:r>
              <a:rPr lang="fr-FR" altLang="en-US" sz="2800" dirty="0"/>
              <a:t>Peu d’incitations à produire des données de qualité </a:t>
            </a:r>
          </a:p>
          <a:p>
            <a:pPr eaLnBrk="1" hangingPunct="1">
              <a:lnSpc>
                <a:spcPct val="110000"/>
              </a:lnSpc>
            </a:pPr>
            <a:endParaRPr lang="en-US" altLang="en-US" sz="28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3"/>
          <p:cNvSpPr>
            <a:spLocks noGrp="1"/>
          </p:cNvSpPr>
          <p:nvPr>
            <p:ph type="title"/>
          </p:nvPr>
        </p:nvSpPr>
        <p:spPr>
          <a:xfrm>
            <a:off x="484538" y="23912"/>
            <a:ext cx="8659462" cy="1143000"/>
          </a:xfrm>
        </p:spPr>
        <p:txBody>
          <a:bodyPr/>
          <a:lstStyle/>
          <a:p>
            <a:r>
              <a:rPr lang="fr-FR" altLang="en-US" sz="3600" dirty="0" smtClean="0"/>
              <a:t>Outil de cartographie de l’utilisation de l’information</a:t>
            </a:r>
            <a:endParaRPr lang="fr-FR" altLang="en-US" sz="3600" dirty="0"/>
          </a:p>
        </p:txBody>
      </p:sp>
      <p:sp>
        <p:nvSpPr>
          <p:cNvPr id="29699" name="Content Placeholder 4"/>
          <p:cNvSpPr>
            <a:spLocks noGrp="1"/>
          </p:cNvSpPr>
          <p:nvPr>
            <p:ph idx="1"/>
          </p:nvPr>
        </p:nvSpPr>
        <p:spPr>
          <a:xfrm>
            <a:off x="484537" y="1571825"/>
            <a:ext cx="8202263" cy="3990775"/>
          </a:xfrm>
        </p:spPr>
        <p:txBody>
          <a:bodyPr/>
          <a:lstStyle/>
          <a:p>
            <a:pPr marL="0" indent="0">
              <a:spcAft>
                <a:spcPts val="1272"/>
              </a:spcAft>
              <a:buFont typeface="Wingdings" panose="05000000000000000000" pitchFamily="2" charset="2"/>
              <a:buNone/>
              <a:defRPr/>
            </a:pPr>
            <a:r>
              <a:rPr lang="fr-FR" sz="2800" dirty="0" smtClean="0"/>
              <a:t>Problème d’utilisation des données</a:t>
            </a:r>
          </a:p>
          <a:p>
            <a:pPr lvl="1">
              <a:spcAft>
                <a:spcPts val="3672"/>
              </a:spcAft>
              <a:buFont typeface="Wingdings" panose="05000000000000000000" pitchFamily="2" charset="2"/>
              <a:buChar char="§"/>
              <a:defRPr/>
            </a:pPr>
            <a:r>
              <a:rPr lang="fr-FR" dirty="0" smtClean="0"/>
              <a:t>L’information est collectée mais elle n’est pas interprétée par ceux qui peuvent l’utiliser </a:t>
            </a:r>
          </a:p>
          <a:p>
            <a:pPr marL="0" indent="0">
              <a:spcAft>
                <a:spcPts val="1272"/>
              </a:spcAft>
              <a:buFont typeface="Wingdings" panose="05000000000000000000" pitchFamily="2" charset="2"/>
              <a:buNone/>
              <a:defRPr/>
            </a:pPr>
            <a:r>
              <a:rPr lang="fr-FR" sz="2800" dirty="0" smtClean="0"/>
              <a:t>Solution d’utilisation de données : </a:t>
            </a:r>
          </a:p>
          <a:p>
            <a:pPr lvl="1">
              <a:spcAft>
                <a:spcPts val="1272"/>
              </a:spcAft>
              <a:buFont typeface="Wingdings" panose="05000000000000000000" pitchFamily="2" charset="2"/>
              <a:buChar char="§"/>
              <a:defRPr/>
            </a:pPr>
            <a:r>
              <a:rPr lang="fr-FR" dirty="0" smtClean="0"/>
              <a:t>Evaluer comment les données sont traduites en information utile pour le système de santé</a:t>
            </a:r>
          </a:p>
          <a:p>
            <a:pPr lvl="1">
              <a:spcAft>
                <a:spcPts val="1272"/>
              </a:spcAft>
              <a:buFont typeface="Wingdings" panose="05000000000000000000" pitchFamily="2" charset="2"/>
              <a:buChar char="§"/>
              <a:defRPr/>
            </a:pPr>
            <a:r>
              <a:rPr lang="fr-FR" dirty="0" smtClean="0"/>
              <a:t>Déterminer comment et par qui cette information peut être utilisé pour améliorer la prestation de services de santé</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531430" y="23912"/>
            <a:ext cx="8202263" cy="1143000"/>
          </a:xfrm>
        </p:spPr>
        <p:txBody>
          <a:bodyPr/>
          <a:lstStyle/>
          <a:p>
            <a:r>
              <a:rPr lang="fr-FR" altLang="en-US" sz="3600" dirty="0" smtClean="0"/>
              <a:t>Outil de cartographie de l’utilisation de l’information</a:t>
            </a:r>
            <a:endParaRPr lang="fr-FR" altLang="en-US" sz="3600" dirty="0"/>
          </a:p>
        </p:txBody>
      </p:sp>
      <p:sp>
        <p:nvSpPr>
          <p:cNvPr id="3" name="Content Placeholder 2"/>
          <p:cNvSpPr>
            <a:spLocks noGrp="1"/>
          </p:cNvSpPr>
          <p:nvPr>
            <p:ph idx="1"/>
          </p:nvPr>
        </p:nvSpPr>
        <p:spPr>
          <a:xfrm>
            <a:off x="531429" y="1571825"/>
            <a:ext cx="8155371" cy="3990775"/>
          </a:xfrm>
        </p:spPr>
        <p:txBody>
          <a:bodyPr/>
          <a:lstStyle/>
          <a:p>
            <a:pPr marL="0" indent="0">
              <a:spcAft>
                <a:spcPts val="1800"/>
              </a:spcAft>
              <a:buFont typeface="Wingdings" panose="05000000000000000000" pitchFamily="2" charset="2"/>
              <a:buNone/>
              <a:defRPr/>
            </a:pPr>
            <a:r>
              <a:rPr lang="fr-FR" sz="2800" dirty="0" smtClean="0"/>
              <a:t>Buts:</a:t>
            </a:r>
          </a:p>
          <a:p>
            <a:pPr lvl="1" eaLnBrk="1" hangingPunct="1">
              <a:spcAft>
                <a:spcPts val="1800"/>
              </a:spcAft>
              <a:buFont typeface="Wingdings" panose="05000000000000000000" pitchFamily="2" charset="2"/>
              <a:buChar char="§"/>
              <a:defRPr/>
            </a:pPr>
            <a:r>
              <a:rPr lang="fr-FR" dirty="0" smtClean="0"/>
              <a:t>Trouver les occasions d’augmenter le nombre de </a:t>
            </a:r>
            <a:r>
              <a:rPr lang="fr-FR" u="sng" dirty="0" smtClean="0"/>
              <a:t>ceux qui </a:t>
            </a:r>
            <a:r>
              <a:rPr lang="fr-FR" dirty="0" smtClean="0"/>
              <a:t>traduisent les données en information utile</a:t>
            </a:r>
          </a:p>
          <a:p>
            <a:pPr lvl="1" eaLnBrk="1" hangingPunct="1">
              <a:spcAft>
                <a:spcPts val="1800"/>
              </a:spcAft>
              <a:buFont typeface="Wingdings" panose="05000000000000000000" pitchFamily="2" charset="2"/>
              <a:buChar char="§"/>
              <a:defRPr/>
            </a:pPr>
            <a:r>
              <a:rPr lang="fr-FR" dirty="0" smtClean="0"/>
              <a:t>Demander aux </a:t>
            </a:r>
            <a:r>
              <a:rPr lang="fr-FR" u="sng" dirty="0" smtClean="0"/>
              <a:t>experts locaux</a:t>
            </a:r>
            <a:r>
              <a:rPr lang="fr-FR" dirty="0" smtClean="0"/>
              <a:t> d’interpréter les données et d’utiliser davantage les données pour informer les décisions</a:t>
            </a:r>
          </a:p>
          <a:p>
            <a:pPr lvl="1" eaLnBrk="1" hangingPunct="1">
              <a:spcAft>
                <a:spcPts val="1800"/>
              </a:spcAft>
              <a:buFont typeface="Wingdings" panose="05000000000000000000" pitchFamily="2" charset="2"/>
              <a:buChar char="§"/>
              <a:defRPr/>
            </a:pPr>
            <a:r>
              <a:rPr lang="fr-FR" dirty="0" smtClean="0"/>
              <a:t>Trouver différentes manières de présenter l’information comme </a:t>
            </a:r>
            <a:r>
              <a:rPr lang="fr-FR" u="sng" dirty="0" smtClean="0"/>
              <a:t>feedback</a:t>
            </a:r>
            <a:r>
              <a:rPr lang="fr-FR" dirty="0" smtClean="0"/>
              <a:t> à d’autres dans le système de santé</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fr-FR" altLang="en-US" sz="3200" dirty="0" smtClean="0"/>
              <a:t>Ressources sur la carte d’utilisation de l’information</a:t>
            </a:r>
            <a:endParaRPr lang="fr-FR" altLang="en-US" sz="3200" dirty="0"/>
          </a:p>
        </p:txBody>
      </p:sp>
      <p:sp>
        <p:nvSpPr>
          <p:cNvPr id="51203" name="Content Placeholder 2"/>
          <p:cNvSpPr>
            <a:spLocks noGrp="1"/>
          </p:cNvSpPr>
          <p:nvPr>
            <p:ph idx="1"/>
          </p:nvPr>
        </p:nvSpPr>
        <p:spPr>
          <a:xfrm>
            <a:off x="351692" y="1526197"/>
            <a:ext cx="8399463" cy="3962400"/>
          </a:xfrm>
        </p:spPr>
        <p:txBody>
          <a:bodyPr/>
          <a:lstStyle/>
          <a:p>
            <a:pPr>
              <a:spcAft>
                <a:spcPts val="1000"/>
              </a:spcAft>
            </a:pPr>
            <a:r>
              <a:rPr lang="fr-FR" altLang="en-US" sz="2800" dirty="0" smtClean="0"/>
              <a:t>Outil disponible sur le site web de MEASURE Evaluation : </a:t>
            </a:r>
            <a:r>
              <a:rPr lang="fr-FR" altLang="en-US" sz="2800" u="sng" dirty="0" smtClean="0">
                <a:hlinkClick r:id="rId3"/>
              </a:rPr>
              <a:t>www.measureevaluation.org/ddu-toolkit</a:t>
            </a:r>
            <a:r>
              <a:rPr lang="fr-FR" altLang="en-US" sz="2800" dirty="0" smtClean="0"/>
              <a:t> </a:t>
            </a:r>
          </a:p>
          <a:p>
            <a:pPr lvl="1">
              <a:spcAft>
                <a:spcPts val="1000"/>
              </a:spcAft>
            </a:pPr>
            <a:r>
              <a:rPr lang="fr-FR" altLang="en-US" sz="2800" dirty="0" smtClean="0"/>
              <a:t>Instructions d’utilisation</a:t>
            </a:r>
          </a:p>
          <a:p>
            <a:pPr lvl="1">
              <a:spcAft>
                <a:spcPts val="1000"/>
              </a:spcAft>
            </a:pPr>
            <a:r>
              <a:rPr lang="fr-FR" altLang="en-US" sz="2800" dirty="0" smtClean="0"/>
              <a:t>Modelé de la carte de l’information initiale et annotée et matrice de planification</a:t>
            </a:r>
          </a:p>
          <a:p>
            <a:pPr lvl="1">
              <a:spcAft>
                <a:spcPts val="1000"/>
              </a:spcAft>
            </a:pPr>
            <a:r>
              <a:rPr lang="fr-FR" altLang="en-US" sz="2800" dirty="0" smtClean="0"/>
              <a:t>Application sur le terrain</a:t>
            </a:r>
          </a:p>
          <a:p>
            <a:pPr lvl="1">
              <a:spcAft>
                <a:spcPts val="1000"/>
              </a:spcAft>
            </a:pPr>
            <a:r>
              <a:rPr lang="fr-FR" altLang="en-US" sz="2800" dirty="0" smtClean="0"/>
              <a:t>Liste de vérification de la mise en œuvre</a:t>
            </a:r>
            <a:endParaRPr lang="fr-FR" altLang="en-US" sz="2800" dirty="0"/>
          </a:p>
        </p:txBody>
      </p:sp>
    </p:spTree>
    <p:extLst>
      <p:ext uri="{BB962C8B-B14F-4D97-AF65-F5344CB8AC3E}">
        <p14:creationId xmlns:p14="http://schemas.microsoft.com/office/powerpoint/2010/main" val="737137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9031" y="1506294"/>
            <a:ext cx="6515100"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681047" y="2601547"/>
            <a:ext cx="1758461" cy="587130"/>
          </a:xfrm>
          <a:prstGeom prst="rect">
            <a:avLst/>
          </a:prstGeom>
          <a:solidFill>
            <a:srgbClr val="FFFC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v</a:t>
            </a:r>
            <a:endParaRPr lang="en-US" dirty="0"/>
          </a:p>
        </p:txBody>
      </p:sp>
      <p:sp>
        <p:nvSpPr>
          <p:cNvPr id="63490" name="Rectangle 1"/>
          <p:cNvSpPr>
            <a:spLocks noGrp="1" noChangeArrowheads="1"/>
          </p:cNvSpPr>
          <p:nvPr>
            <p:ph type="title"/>
          </p:nvPr>
        </p:nvSpPr>
        <p:spPr>
          <a:xfrm>
            <a:off x="663820" y="51412"/>
            <a:ext cx="8362950" cy="1143000"/>
          </a:xfrm>
        </p:spPr>
        <p:txBody>
          <a:bodyPr lIns="0" tIns="0" rIns="0" bIns="0"/>
          <a:lstStyle/>
          <a:p>
            <a:pPr eaLnBrk="1" hangingPunct="1">
              <a:lnSpc>
                <a:spcPct val="95000"/>
              </a:lnSpc>
            </a:pPr>
            <a:r>
              <a:rPr lang="fr-FR" altLang="en-US" sz="3800" dirty="0" smtClean="0"/>
              <a:t>Contexte de la prise de décisions</a:t>
            </a:r>
            <a:endParaRPr lang="fr-FR" altLang="en-US" sz="3800" dirty="0"/>
          </a:p>
        </p:txBody>
      </p:sp>
      <p:cxnSp>
        <p:nvCxnSpPr>
          <p:cNvPr id="8" name="Straight Arrow Connector 7"/>
          <p:cNvCxnSpPr>
            <a:cxnSpLocks noChangeShapeType="1"/>
          </p:cNvCxnSpPr>
          <p:nvPr/>
        </p:nvCxnSpPr>
        <p:spPr bwMode="auto">
          <a:xfrm>
            <a:off x="6491899" y="5267081"/>
            <a:ext cx="628650" cy="0"/>
          </a:xfrm>
          <a:prstGeom prst="straightConnector1">
            <a:avLst/>
          </a:prstGeom>
          <a:noFill/>
          <a:ln w="38100">
            <a:solidFill>
              <a:srgbClr val="FFC000"/>
            </a:solidFill>
            <a:round/>
            <a:headEnd/>
            <a:tailEnd type="arrow" w="med" len="med"/>
          </a:ln>
          <a:effectLst>
            <a:outerShdw blurRad="40000" dist="23000" dir="5400000" rotWithShape="0">
              <a:srgbClr val="000000">
                <a:alpha val="34999"/>
              </a:srgbClr>
            </a:outerShdw>
          </a:effectLst>
          <a:extLst>
            <a:ext uri="{909E8E84-426E-40DD-AFC4-6F175D3DCCD1}">
              <a14:hiddenFill xmlns:a14="http://schemas.microsoft.com/office/drawing/2010/main">
                <a:noFill/>
              </a14:hiddenFill>
            </a:ext>
          </a:extLst>
        </p:spPr>
      </p:cxnSp>
      <p:sp>
        <p:nvSpPr>
          <p:cNvPr id="9" name="TextBox 8"/>
          <p:cNvSpPr txBox="1"/>
          <p:nvPr/>
        </p:nvSpPr>
        <p:spPr>
          <a:xfrm>
            <a:off x="7143995" y="5075083"/>
            <a:ext cx="1719263" cy="430887"/>
          </a:xfrm>
          <a:prstGeom prst="rect">
            <a:avLst/>
          </a:prstGeom>
          <a:noFill/>
        </p:spPr>
        <p:txBody>
          <a:bodyPr>
            <a:spAutoFit/>
          </a:bodyPr>
          <a:lstStyle/>
          <a:p>
            <a:pPr eaLnBrk="1" hangingPunct="1">
              <a:defRPr/>
            </a:pPr>
            <a:r>
              <a:rPr lang="en-US" sz="2200" b="1" dirty="0">
                <a:solidFill>
                  <a:srgbClr val="FFC000"/>
                </a:solidFill>
                <a:latin typeface="Century Gothic" charset="0"/>
                <a:ea typeface="Century Gothic" charset="0"/>
                <a:cs typeface="Century Gothic" charset="0"/>
              </a:rPr>
              <a:t>DECISIONS</a:t>
            </a:r>
          </a:p>
        </p:txBody>
      </p:sp>
      <p:sp>
        <p:nvSpPr>
          <p:cNvPr id="11" name="TextBox 10"/>
          <p:cNvSpPr txBox="1">
            <a:spLocks noChangeArrowheads="1"/>
          </p:cNvSpPr>
          <p:nvPr/>
        </p:nvSpPr>
        <p:spPr bwMode="auto">
          <a:xfrm>
            <a:off x="4687949" y="4561620"/>
            <a:ext cx="1235075" cy="9144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800">
                <a:solidFill>
                  <a:srgbClr val="FFC000"/>
                </a:solidFill>
              </a:rPr>
              <a:t>P</a:t>
            </a:r>
          </a:p>
          <a:p>
            <a:pPr eaLnBrk="1" hangingPunct="1">
              <a:spcBef>
                <a:spcPct val="0"/>
              </a:spcBef>
              <a:spcAft>
                <a:spcPct val="0"/>
              </a:spcAft>
              <a:buClrTx/>
              <a:buFontTx/>
              <a:buNone/>
            </a:pPr>
            <a:r>
              <a:rPr lang="en-US" altLang="en-US" sz="1800">
                <a:solidFill>
                  <a:srgbClr val="FFC000"/>
                </a:solidFill>
              </a:rPr>
              <a:t>P</a:t>
            </a:r>
          </a:p>
          <a:p>
            <a:pPr eaLnBrk="1" hangingPunct="1">
              <a:spcBef>
                <a:spcPct val="0"/>
              </a:spcBef>
              <a:spcAft>
                <a:spcPct val="0"/>
              </a:spcAft>
              <a:buClrTx/>
              <a:buFontTx/>
              <a:buNone/>
            </a:pPr>
            <a:endParaRPr lang="en-US" altLang="en-US" sz="1800"/>
          </a:p>
        </p:txBody>
      </p:sp>
      <p:sp>
        <p:nvSpPr>
          <p:cNvPr id="12" name="TextBox 11"/>
          <p:cNvSpPr txBox="1"/>
          <p:nvPr/>
        </p:nvSpPr>
        <p:spPr>
          <a:xfrm>
            <a:off x="4645178" y="4815620"/>
            <a:ext cx="1485900" cy="406400"/>
          </a:xfrm>
          <a:prstGeom prst="rect">
            <a:avLst/>
          </a:prstGeom>
          <a:noFill/>
        </p:spPr>
        <p:txBody>
          <a:bodyPr lIns="82296" tIns="41148" rIns="82296" bIns="41148">
            <a:spAutoFit/>
          </a:bodyPr>
          <a:lstStyle/>
          <a:p>
            <a:pPr eaLnBrk="1" hangingPunct="1">
              <a:defRPr/>
            </a:pPr>
            <a:r>
              <a:rPr lang="en-US" sz="2100" b="1" dirty="0">
                <a:solidFill>
                  <a:schemeClr val="accent4">
                    <a:lumMod val="10000"/>
                  </a:schemeClr>
                </a:solidFill>
                <a:latin typeface="Century Gothic" charset="0"/>
                <a:ea typeface="Century Gothic" charset="0"/>
                <a:cs typeface="Century Gothic" charset="0"/>
              </a:rPr>
              <a:t>Questions</a:t>
            </a:r>
          </a:p>
        </p:txBody>
      </p:sp>
      <p:sp>
        <p:nvSpPr>
          <p:cNvPr id="13" name="TextBox 2"/>
          <p:cNvSpPr txBox="1">
            <a:spLocks noChangeArrowheads="1"/>
          </p:cNvSpPr>
          <p:nvPr/>
        </p:nvSpPr>
        <p:spPr bwMode="auto">
          <a:xfrm>
            <a:off x="2906071" y="4104420"/>
            <a:ext cx="1235075" cy="637097"/>
          </a:xfrm>
          <a:prstGeom prst="rect">
            <a:avLst/>
          </a:prstGeom>
          <a:solidFill>
            <a:srgbClr val="96FEFD"/>
          </a:solidFill>
          <a:ln>
            <a:noFill/>
          </a:ln>
        </p:spPr>
        <p:txBody>
          <a:bodyPr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endParaRPr lang="en-US" altLang="en-US" sz="1800" dirty="0">
              <a:solidFill>
                <a:srgbClr val="FFC000"/>
              </a:solidFill>
            </a:endParaRPr>
          </a:p>
          <a:p>
            <a:pPr eaLnBrk="1" hangingPunct="1">
              <a:spcBef>
                <a:spcPct val="0"/>
              </a:spcBef>
              <a:spcAft>
                <a:spcPct val="0"/>
              </a:spcAft>
              <a:buClrTx/>
              <a:buFontTx/>
              <a:buNone/>
            </a:pPr>
            <a:endParaRPr lang="en-US" altLang="en-US" sz="1800" dirty="0"/>
          </a:p>
        </p:txBody>
      </p:sp>
      <p:sp>
        <p:nvSpPr>
          <p:cNvPr id="14" name="TextBox 13"/>
          <p:cNvSpPr txBox="1"/>
          <p:nvPr/>
        </p:nvSpPr>
        <p:spPr>
          <a:xfrm>
            <a:off x="3061250" y="4358420"/>
            <a:ext cx="989453" cy="406265"/>
          </a:xfrm>
          <a:prstGeom prst="rect">
            <a:avLst/>
          </a:prstGeom>
          <a:noFill/>
        </p:spPr>
        <p:txBody>
          <a:bodyPr wrap="square" lIns="82296" tIns="41148" rIns="82296" bIns="41148">
            <a:spAutoFit/>
          </a:bodyPr>
          <a:lstStyle/>
          <a:p>
            <a:pPr eaLnBrk="1" hangingPunct="1">
              <a:defRPr/>
            </a:pPr>
            <a:r>
              <a:rPr lang="en-US" sz="2100" b="1" smtClean="0">
                <a:solidFill>
                  <a:schemeClr val="accent4">
                    <a:lumMod val="10000"/>
                  </a:schemeClr>
                </a:solidFill>
                <a:latin typeface="Century Gothic" charset="0"/>
                <a:ea typeface="Century Gothic" charset="0"/>
                <a:cs typeface="Century Gothic" charset="0"/>
              </a:rPr>
              <a:t>Data</a:t>
            </a:r>
            <a:endParaRPr lang="en-US" sz="2100" b="1" dirty="0">
              <a:solidFill>
                <a:schemeClr val="accent4">
                  <a:lumMod val="10000"/>
                </a:schemeClr>
              </a:solidFill>
              <a:latin typeface="Century Gothic" charset="0"/>
              <a:ea typeface="Century Gothic" charset="0"/>
              <a:cs typeface="Century Gothic" charset="0"/>
            </a:endParaRPr>
          </a:p>
        </p:txBody>
      </p:sp>
      <p:sp>
        <p:nvSpPr>
          <p:cNvPr id="15" name="TextBox 14"/>
          <p:cNvSpPr txBox="1"/>
          <p:nvPr/>
        </p:nvSpPr>
        <p:spPr>
          <a:xfrm>
            <a:off x="3681047" y="2601547"/>
            <a:ext cx="1969171" cy="406265"/>
          </a:xfrm>
          <a:prstGeom prst="rect">
            <a:avLst/>
          </a:prstGeom>
          <a:noFill/>
        </p:spPr>
        <p:txBody>
          <a:bodyPr wrap="square" lIns="82296" tIns="41148" rIns="82296" bIns="41148">
            <a:spAutoFit/>
          </a:bodyPr>
          <a:lstStyle/>
          <a:p>
            <a:pPr eaLnBrk="1" hangingPunct="1">
              <a:defRPr/>
            </a:pPr>
            <a:r>
              <a:rPr lang="en-US" sz="2100" b="1" dirty="0" smtClean="0">
                <a:solidFill>
                  <a:schemeClr val="accent4">
                    <a:lumMod val="10000"/>
                  </a:schemeClr>
                </a:solidFill>
                <a:latin typeface="Century Gothic" charset="0"/>
                <a:ea typeface="Century Gothic" charset="0"/>
                <a:cs typeface="Century Gothic" charset="0"/>
              </a:rPr>
              <a:t>Stakeholders</a:t>
            </a:r>
            <a:endParaRPr lang="en-US" sz="2100" b="1" dirty="0">
              <a:solidFill>
                <a:schemeClr val="accent4">
                  <a:lumMod val="10000"/>
                </a:schemeClr>
              </a:solidFill>
              <a:latin typeface="Century Gothic" charset="0"/>
              <a:ea typeface="Century Gothic" charset="0"/>
              <a:cs typeface="Century Gothic"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562708" y="23912"/>
            <a:ext cx="7614367" cy="1143000"/>
          </a:xfrm>
        </p:spPr>
        <p:txBody>
          <a:bodyPr/>
          <a:lstStyle/>
          <a:p>
            <a:r>
              <a:rPr lang="fr-FR" altLang="en-US" dirty="0" smtClean="0"/>
              <a:t>Que sont les décisions?</a:t>
            </a:r>
            <a:endParaRPr lang="fr-FR" altLang="en-US" dirty="0"/>
          </a:p>
        </p:txBody>
      </p:sp>
      <p:sp>
        <p:nvSpPr>
          <p:cNvPr id="3" name="Content Placeholder 2"/>
          <p:cNvSpPr>
            <a:spLocks noGrp="1"/>
          </p:cNvSpPr>
          <p:nvPr>
            <p:ph idx="1"/>
          </p:nvPr>
        </p:nvSpPr>
        <p:spPr>
          <a:xfrm>
            <a:off x="345831" y="1571825"/>
            <a:ext cx="8458200" cy="3990775"/>
          </a:xfrm>
        </p:spPr>
        <p:txBody>
          <a:bodyPr/>
          <a:lstStyle/>
          <a:p>
            <a:pPr>
              <a:buFont typeface="Wingdings" panose="05000000000000000000" pitchFamily="2" charset="2"/>
              <a:buChar char="§"/>
              <a:defRPr/>
            </a:pPr>
            <a:r>
              <a:rPr lang="fr-FR" sz="2800" dirty="0" smtClean="0"/>
              <a:t>Choix qui mènent à des actions</a:t>
            </a:r>
          </a:p>
          <a:p>
            <a:pPr marL="0" indent="0">
              <a:buNone/>
              <a:defRPr/>
            </a:pPr>
            <a:endParaRPr lang="fr-FR" sz="2800" dirty="0" smtClean="0"/>
          </a:p>
          <a:p>
            <a:pPr>
              <a:buFont typeface="Wingdings" panose="05000000000000000000" pitchFamily="2" charset="2"/>
              <a:buChar char="§"/>
              <a:defRPr/>
            </a:pPr>
            <a:r>
              <a:rPr lang="fr-FR" sz="2800" dirty="0" smtClean="0"/>
              <a:t>Toutes les décisions sont informées par des  </a:t>
            </a:r>
            <a:r>
              <a:rPr lang="fr-FR" sz="2800" b="1" dirty="0" smtClean="0">
                <a:solidFill>
                  <a:srgbClr val="FFC000"/>
                </a:solidFill>
              </a:rPr>
              <a:t>questions</a:t>
            </a:r>
          </a:p>
          <a:p>
            <a:pPr marL="0" indent="0">
              <a:buNone/>
              <a:defRPr/>
            </a:pPr>
            <a:endParaRPr lang="fr-FR" sz="2800" b="1" dirty="0" smtClean="0">
              <a:solidFill>
                <a:srgbClr val="FFC000"/>
              </a:solidFill>
            </a:endParaRPr>
          </a:p>
          <a:p>
            <a:pPr>
              <a:buFont typeface="Wingdings" panose="05000000000000000000" pitchFamily="2" charset="2"/>
              <a:buChar char="§"/>
              <a:defRPr/>
            </a:pPr>
            <a:r>
              <a:rPr lang="fr-FR" sz="2800" dirty="0" smtClean="0"/>
              <a:t>Toutes les questions doivent reposer sur des données probantes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628774" y="46892"/>
            <a:ext cx="8297862" cy="1143000"/>
          </a:xfrm>
        </p:spPr>
        <p:txBody>
          <a:bodyPr/>
          <a:lstStyle/>
          <a:p>
            <a:pPr eaLnBrk="1" hangingPunct="1"/>
            <a:r>
              <a:rPr lang="fr-FR" altLang="en-US" sz="3400" dirty="0" smtClean="0"/>
              <a:t>Domaines décisionnels nécessitant des données</a:t>
            </a:r>
            <a:endParaRPr lang="fr-FR" altLang="en-US" sz="3400" dirty="0"/>
          </a:p>
        </p:txBody>
      </p:sp>
      <p:sp>
        <p:nvSpPr>
          <p:cNvPr id="67587" name="Rectangle 3"/>
          <p:cNvSpPr>
            <a:spLocks noGrp="1" noChangeArrowheads="1"/>
          </p:cNvSpPr>
          <p:nvPr>
            <p:ph idx="1"/>
          </p:nvPr>
        </p:nvSpPr>
        <p:spPr>
          <a:xfrm>
            <a:off x="375138" y="1688123"/>
            <a:ext cx="7813187" cy="3023577"/>
          </a:xfrm>
        </p:spPr>
        <p:txBody>
          <a:bodyPr/>
          <a:lstStyle/>
          <a:p>
            <a:pPr>
              <a:spcAft>
                <a:spcPts val="1872"/>
              </a:spcAft>
            </a:pPr>
            <a:r>
              <a:rPr lang="fr-CD" altLang="en-US" sz="2800" dirty="0"/>
              <a:t>Conception du programme en fonction des besoins d’une population ciblée</a:t>
            </a:r>
            <a:endParaRPr lang="en-US" altLang="en-US" sz="2800" dirty="0"/>
          </a:p>
          <a:p>
            <a:pPr>
              <a:spcAft>
                <a:spcPts val="1872"/>
              </a:spcAft>
            </a:pPr>
            <a:r>
              <a:rPr lang="fr-CD" altLang="en-US" sz="2800" dirty="0"/>
              <a:t>Gestion et amélioration de programme</a:t>
            </a:r>
            <a:endParaRPr lang="en-US" altLang="en-US" sz="2800" dirty="0"/>
          </a:p>
          <a:p>
            <a:pPr>
              <a:spcAft>
                <a:spcPts val="1872"/>
              </a:spcAft>
            </a:pPr>
            <a:r>
              <a:rPr lang="fr-CD" altLang="en-US" sz="2800" dirty="0"/>
              <a:t>Evaluation de programme et planification stratégique</a:t>
            </a:r>
            <a:endParaRPr lang="en-US" altLang="en-US" sz="2800" dirty="0"/>
          </a:p>
          <a:p>
            <a:pPr>
              <a:spcAft>
                <a:spcPts val="1872"/>
              </a:spcAft>
            </a:pPr>
            <a:r>
              <a:rPr lang="fr-CD" altLang="en-US" sz="2800" dirty="0"/>
              <a:t>Plaidoyer et formulation de politiques.</a:t>
            </a:r>
            <a:endParaRPr lang="en-US" altLang="en-US" sz="2800" dirty="0"/>
          </a:p>
          <a:p>
            <a:pPr eaLnBrk="1" hangingPunct="1">
              <a:lnSpc>
                <a:spcPct val="90000"/>
              </a:lnSpc>
              <a:spcAft>
                <a:spcPts val="1872"/>
              </a:spcAft>
              <a:buFont typeface="Wingdings" charset="2"/>
              <a:buNone/>
            </a:pPr>
            <a:endParaRPr lang="en-US" altLang="en-US" sz="2800" dirty="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633046" y="23912"/>
            <a:ext cx="7614367" cy="1143000"/>
          </a:xfrm>
        </p:spPr>
        <p:txBody>
          <a:bodyPr/>
          <a:lstStyle/>
          <a:p>
            <a:pPr eaLnBrk="1" hangingPunct="1"/>
            <a:r>
              <a:rPr lang="fr-FR" altLang="en-US" dirty="0" smtClean="0"/>
              <a:t>Conception de programme</a:t>
            </a:r>
            <a:endParaRPr lang="fr-FR" altLang="en-US" dirty="0"/>
          </a:p>
        </p:txBody>
      </p:sp>
      <p:sp>
        <p:nvSpPr>
          <p:cNvPr id="47107" name="Rectangle 3"/>
          <p:cNvSpPr>
            <a:spLocks noGrp="1" noChangeArrowheads="1"/>
          </p:cNvSpPr>
          <p:nvPr>
            <p:ph idx="1"/>
          </p:nvPr>
        </p:nvSpPr>
        <p:spPr>
          <a:xfrm>
            <a:off x="1" y="961292"/>
            <a:ext cx="8686800" cy="4218721"/>
          </a:xfrm>
        </p:spPr>
        <p:txBody>
          <a:bodyPr/>
          <a:lstStyle/>
          <a:p>
            <a:pPr marL="0" indent="0" eaLnBrk="1" hangingPunct="1">
              <a:buFont typeface="Wingdings" panose="05000000000000000000" pitchFamily="2" charset="2"/>
              <a:buNone/>
              <a:defRPr/>
            </a:pPr>
            <a:endParaRPr lang="en-US" sz="3200" dirty="0" smtClean="0"/>
          </a:p>
          <a:p>
            <a:pPr lvl="1" eaLnBrk="1" hangingPunct="1">
              <a:buFont typeface="Wingdings" panose="05000000000000000000" pitchFamily="2" charset="2"/>
              <a:buChar char="§"/>
              <a:defRPr/>
            </a:pPr>
            <a:r>
              <a:rPr lang="fr-FR" sz="3200" dirty="0" smtClean="0"/>
              <a:t>Quels sont les messages les plus pertinents pour notre public cible ?</a:t>
            </a:r>
          </a:p>
          <a:p>
            <a:pPr eaLnBrk="1" hangingPunct="1">
              <a:buFont typeface="Wingdings" panose="05000000000000000000" pitchFamily="2" charset="2"/>
              <a:buChar char="§"/>
              <a:defRPr/>
            </a:pPr>
            <a:endParaRPr lang="en-US" sz="3200" dirty="0" smtClean="0"/>
          </a:p>
          <a:p>
            <a:pPr eaLnBrk="1" hangingPunct="1">
              <a:buFont typeface="Wingdings" panose="05000000000000000000" pitchFamily="2" charset="2"/>
              <a:buChar char="§"/>
              <a:defRPr/>
            </a:pPr>
            <a:endParaRPr lang="en-US" sz="3200" dirty="0" smtClean="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xfrm>
            <a:off x="531430" y="47358"/>
            <a:ext cx="8659462" cy="1143000"/>
          </a:xfrm>
        </p:spPr>
        <p:txBody>
          <a:bodyPr/>
          <a:lstStyle/>
          <a:p>
            <a:pPr eaLnBrk="1" hangingPunct="1"/>
            <a:r>
              <a:rPr lang="fr-FR" altLang="en-US" sz="3200" dirty="0" smtClean="0"/>
              <a:t>Gestion et amélioration de programme</a:t>
            </a:r>
            <a:endParaRPr lang="fr-FR" altLang="en-US" sz="3200" dirty="0"/>
          </a:p>
        </p:txBody>
      </p:sp>
      <p:sp>
        <p:nvSpPr>
          <p:cNvPr id="71683" name="Content Placeholder 2"/>
          <p:cNvSpPr>
            <a:spLocks noGrp="1"/>
          </p:cNvSpPr>
          <p:nvPr>
            <p:ph idx="1"/>
          </p:nvPr>
        </p:nvSpPr>
        <p:spPr>
          <a:xfrm>
            <a:off x="345831" y="1571825"/>
            <a:ext cx="8458200" cy="3990775"/>
          </a:xfrm>
        </p:spPr>
        <p:txBody>
          <a:bodyPr/>
          <a:lstStyle/>
          <a:p>
            <a:pPr eaLnBrk="1" hangingPunct="1">
              <a:spcAft>
                <a:spcPts val="1920"/>
              </a:spcAft>
            </a:pPr>
            <a:r>
              <a:rPr lang="fr-FR" altLang="en-US" sz="3000" b="1" dirty="0" smtClean="0"/>
              <a:t>Exemple de gestion</a:t>
            </a:r>
          </a:p>
          <a:p>
            <a:pPr lvl="1" eaLnBrk="1" hangingPunct="1">
              <a:spcAft>
                <a:spcPts val="1920"/>
              </a:spcAft>
            </a:pPr>
            <a:r>
              <a:rPr lang="fr-FR" altLang="en-US" sz="2800" dirty="0" smtClean="0"/>
              <a:t>Sommes-nous en train d’atteindre nos objectifs du processus? Faisons-nous ce que nous avons promis de faire ?</a:t>
            </a:r>
            <a:endParaRPr lang="fr-FR" altLang="en-US" dirty="0" smtClean="0"/>
          </a:p>
          <a:p>
            <a:pPr eaLnBrk="1" hangingPunct="1">
              <a:spcAft>
                <a:spcPts val="1920"/>
              </a:spcAft>
            </a:pPr>
            <a:r>
              <a:rPr lang="fr-FR" altLang="en-US" sz="3000" b="1" dirty="0" smtClean="0"/>
              <a:t>Exemple d’amélioration </a:t>
            </a:r>
          </a:p>
          <a:p>
            <a:pPr lvl="1" eaLnBrk="1" hangingPunct="1">
              <a:spcAft>
                <a:spcPts val="1920"/>
              </a:spcAft>
            </a:pPr>
            <a:r>
              <a:rPr lang="fr-FR" altLang="en-US" sz="2800" dirty="0" smtClean="0"/>
              <a:t>Comment utiliser le mieux possible le budget de mon programme?</a:t>
            </a:r>
            <a:r>
              <a:rPr lang="fr-FR" altLang="en-US" dirty="0" smtClean="0"/>
              <a:t>  </a:t>
            </a:r>
          </a:p>
          <a:p>
            <a:pPr eaLnBrk="1" hangingPunct="1">
              <a:spcAft>
                <a:spcPts val="1920"/>
              </a:spcAft>
            </a:pPr>
            <a:endParaRPr lang="en-US"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a:xfrm>
            <a:off x="484538" y="23912"/>
            <a:ext cx="7979524" cy="1143000"/>
          </a:xfrm>
        </p:spPr>
        <p:txBody>
          <a:bodyPr/>
          <a:lstStyle/>
          <a:p>
            <a:pPr eaLnBrk="1" hangingPunct="1"/>
            <a:r>
              <a:rPr lang="fr-FR" altLang="en-US" sz="3400" dirty="0" smtClean="0"/>
              <a:t>Evaluation de programme et planification stratégique</a:t>
            </a:r>
            <a:endParaRPr lang="fr-FR" altLang="en-US" sz="3400" dirty="0"/>
          </a:p>
        </p:txBody>
      </p:sp>
      <p:sp>
        <p:nvSpPr>
          <p:cNvPr id="49155" name="Content Placeholder 2"/>
          <p:cNvSpPr>
            <a:spLocks noGrp="1"/>
          </p:cNvSpPr>
          <p:nvPr>
            <p:ph idx="1"/>
          </p:nvPr>
        </p:nvSpPr>
        <p:spPr>
          <a:xfrm>
            <a:off x="484539" y="1571825"/>
            <a:ext cx="8296046" cy="3990775"/>
          </a:xfrm>
        </p:spPr>
        <p:txBody>
          <a:bodyPr/>
          <a:lstStyle/>
          <a:p>
            <a:pPr marL="0" indent="0" eaLnBrk="1" hangingPunct="1">
              <a:spcAft>
                <a:spcPts val="1920"/>
              </a:spcAft>
              <a:buFont typeface="Wingdings" panose="05000000000000000000" pitchFamily="2" charset="2"/>
              <a:buNone/>
              <a:defRPr/>
            </a:pPr>
            <a:r>
              <a:rPr lang="fr-FR" sz="3000" b="1" dirty="0" smtClean="0"/>
              <a:t>Evaluation de programme:</a:t>
            </a:r>
          </a:p>
          <a:p>
            <a:pPr eaLnBrk="1" hangingPunct="1">
              <a:spcAft>
                <a:spcPts val="1920"/>
              </a:spcAft>
              <a:buFont typeface="Wingdings" panose="05000000000000000000" pitchFamily="2" charset="2"/>
              <a:buChar char="§"/>
              <a:defRPr/>
            </a:pPr>
            <a:r>
              <a:rPr lang="fr-FR" sz="2800" dirty="0" smtClean="0"/>
              <a:t>Faut-il une nouvelle approche pour atteindre les objectifs du programme?</a:t>
            </a:r>
          </a:p>
          <a:p>
            <a:pPr marL="0" indent="0" eaLnBrk="1" hangingPunct="1">
              <a:spcAft>
                <a:spcPts val="1920"/>
              </a:spcAft>
              <a:buFont typeface="Wingdings" panose="05000000000000000000" pitchFamily="2" charset="2"/>
              <a:buNone/>
              <a:defRPr/>
            </a:pPr>
            <a:r>
              <a:rPr lang="fr-FR" sz="3000" b="1" dirty="0" smtClean="0"/>
              <a:t>Planification stratégique:</a:t>
            </a:r>
          </a:p>
          <a:p>
            <a:pPr eaLnBrk="1" hangingPunct="1">
              <a:spcAft>
                <a:spcPts val="1920"/>
              </a:spcAft>
              <a:buFont typeface="Wingdings" panose="05000000000000000000" pitchFamily="2" charset="2"/>
              <a:buChar char="§"/>
              <a:defRPr/>
            </a:pPr>
            <a:r>
              <a:rPr lang="fr-FR" sz="2800" dirty="0" smtClean="0"/>
              <a:t>Où le besoin est-il le plus pressant?</a:t>
            </a:r>
          </a:p>
          <a:p>
            <a:pPr eaLnBrk="1" hangingPunct="1">
              <a:spcAft>
                <a:spcPts val="1920"/>
              </a:spcAft>
              <a:buFont typeface="Wingdings" panose="05000000000000000000" pitchFamily="2" charset="2"/>
              <a:buChar char="§"/>
              <a:defRPr/>
            </a:pPr>
            <a:r>
              <a:rPr lang="fr-FR" sz="2800" dirty="0" smtClean="0"/>
              <a:t>Avec qui je dois travailler pour y arriver?</a:t>
            </a:r>
            <a:endParaRPr lang="fr-FR" sz="30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484538" y="23912"/>
            <a:ext cx="8659462" cy="1143000"/>
          </a:xfrm>
        </p:spPr>
        <p:txBody>
          <a:bodyPr/>
          <a:lstStyle/>
          <a:p>
            <a:pPr eaLnBrk="1" hangingPunct="1"/>
            <a:r>
              <a:rPr lang="fr-FR" altLang="en-US" sz="3400" dirty="0" smtClean="0"/>
              <a:t>Plaidoyer et formulation de politiques</a:t>
            </a:r>
            <a:endParaRPr lang="fr-FR" altLang="en-US" sz="3400" dirty="0"/>
          </a:p>
        </p:txBody>
      </p:sp>
      <p:sp>
        <p:nvSpPr>
          <p:cNvPr id="50179" name="Rectangle 3"/>
          <p:cNvSpPr>
            <a:spLocks noGrp="1" noChangeArrowheads="1"/>
          </p:cNvSpPr>
          <p:nvPr>
            <p:ph idx="1"/>
          </p:nvPr>
        </p:nvSpPr>
        <p:spPr>
          <a:xfrm>
            <a:off x="390755" y="1617785"/>
            <a:ext cx="8202262" cy="3604969"/>
          </a:xfrm>
        </p:spPr>
        <p:txBody>
          <a:bodyPr/>
          <a:lstStyle/>
          <a:p>
            <a:pPr eaLnBrk="1" hangingPunct="1">
              <a:spcAft>
                <a:spcPts val="2160"/>
              </a:spcAft>
              <a:buFont typeface="Wingdings" panose="05000000000000000000" pitchFamily="2" charset="2"/>
              <a:buChar char="§"/>
              <a:defRPr/>
            </a:pPr>
            <a:r>
              <a:rPr lang="fr-FR" sz="3200" dirty="0" smtClean="0"/>
              <a:t>Qui n’a pas accès aux services de santé et pourquoi ?</a:t>
            </a:r>
          </a:p>
          <a:p>
            <a:pPr eaLnBrk="1" hangingPunct="1">
              <a:spcAft>
                <a:spcPts val="2160"/>
              </a:spcAft>
              <a:buFont typeface="Wingdings" panose="05000000000000000000" pitchFamily="2" charset="2"/>
              <a:buChar char="§"/>
              <a:defRPr/>
            </a:pPr>
            <a:r>
              <a:rPr lang="fr-FR" sz="3200" dirty="0" smtClean="0"/>
              <a:t>Pourquoi est-ce un problème de santé publique? Quelles sont les nouvelles politiques nécessaires pour y remédier?</a:t>
            </a:r>
          </a:p>
          <a:p>
            <a:pPr eaLnBrk="1" hangingPunct="1">
              <a:spcAft>
                <a:spcPts val="2160"/>
              </a:spcAft>
              <a:buFont typeface="Wingdings" panose="05000000000000000000" pitchFamily="2" charset="2"/>
              <a:buChar char="§"/>
              <a:defRPr/>
            </a:pPr>
            <a:endParaRPr lang="en-US" sz="4000" dirty="0" smtClean="0"/>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633046" y="47358"/>
            <a:ext cx="8581291" cy="1143000"/>
          </a:xfrm>
        </p:spPr>
        <p:txBody>
          <a:bodyPr/>
          <a:lstStyle/>
          <a:p>
            <a:r>
              <a:rPr lang="fr-FR" altLang="en-US" sz="3800" dirty="0" smtClean="0"/>
              <a:t>Pourquoi envisager les décisions?</a:t>
            </a:r>
            <a:endParaRPr lang="fr-FR" altLang="en-US" sz="3800" dirty="0"/>
          </a:p>
        </p:txBody>
      </p:sp>
      <p:sp>
        <p:nvSpPr>
          <p:cNvPr id="77827" name="Content Placeholder 2"/>
          <p:cNvSpPr>
            <a:spLocks noGrp="1"/>
          </p:cNvSpPr>
          <p:nvPr>
            <p:ph idx="1"/>
          </p:nvPr>
        </p:nvSpPr>
        <p:spPr>
          <a:xfrm>
            <a:off x="633045" y="1571825"/>
            <a:ext cx="8206155" cy="3990775"/>
          </a:xfrm>
        </p:spPr>
        <p:txBody>
          <a:bodyPr/>
          <a:lstStyle/>
          <a:p>
            <a:pPr>
              <a:spcAft>
                <a:spcPts val="1872"/>
              </a:spcAft>
            </a:pPr>
            <a:r>
              <a:rPr lang="fr-FR" altLang="en-US" sz="2800" dirty="0" smtClean="0"/>
              <a:t>Eviter le surcharge </a:t>
            </a:r>
            <a:r>
              <a:rPr lang="fr-FR" altLang="en-US" sz="2800" dirty="0"/>
              <a:t>de données</a:t>
            </a:r>
          </a:p>
          <a:p>
            <a:pPr>
              <a:spcAft>
                <a:spcPts val="1872"/>
              </a:spcAft>
            </a:pPr>
            <a:r>
              <a:rPr lang="fr-FR" altLang="en-US" sz="2800" dirty="0" smtClean="0"/>
              <a:t>Cibler la bonne information</a:t>
            </a:r>
            <a:endParaRPr lang="fr-FR" altLang="en-US" sz="2800" dirty="0"/>
          </a:p>
          <a:p>
            <a:pPr>
              <a:spcAft>
                <a:spcPts val="1872"/>
              </a:spcAft>
            </a:pPr>
            <a:r>
              <a:rPr lang="fr-FR" altLang="en-US" sz="2800" dirty="0"/>
              <a:t>En fin de compte, il ne s’agit pas de cumuler l’information mais de perfectionner l’action</a:t>
            </a:r>
          </a:p>
          <a:p>
            <a:pPr>
              <a:spcAft>
                <a:spcPts val="1872"/>
              </a:spcAft>
            </a:pPr>
            <a:endParaRPr lang="en-US" altLang="en-US" sz="28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1"/>
          <p:cNvSpPr>
            <a:spLocks noGrp="1" noChangeArrowheads="1"/>
          </p:cNvSpPr>
          <p:nvPr>
            <p:ph type="title"/>
          </p:nvPr>
        </p:nvSpPr>
        <p:spPr>
          <a:xfrm>
            <a:off x="679935" y="51412"/>
            <a:ext cx="8440615" cy="1143000"/>
          </a:xfrm>
        </p:spPr>
        <p:txBody>
          <a:bodyPr lIns="0" tIns="0" rIns="0" bIns="0"/>
          <a:lstStyle/>
          <a:p>
            <a:pPr eaLnBrk="1" hangingPunct="1">
              <a:lnSpc>
                <a:spcPct val="95000"/>
              </a:lnSpc>
            </a:pPr>
            <a:r>
              <a:rPr lang="fr-FR" altLang="en-US" sz="3800" dirty="0" smtClean="0"/>
              <a:t>Contexte de la prise de décisions</a:t>
            </a:r>
            <a:endParaRPr lang="fr-FR" altLang="en-US" sz="3800" dirty="0"/>
          </a:p>
        </p:txBody>
      </p:sp>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9031" y="1506294"/>
            <a:ext cx="6515100"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4687949" y="4561620"/>
            <a:ext cx="1235075" cy="9144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800">
                <a:solidFill>
                  <a:srgbClr val="FFC000"/>
                </a:solidFill>
              </a:rPr>
              <a:t>P</a:t>
            </a:r>
          </a:p>
          <a:p>
            <a:pPr eaLnBrk="1" hangingPunct="1">
              <a:spcBef>
                <a:spcPct val="0"/>
              </a:spcBef>
              <a:spcAft>
                <a:spcPct val="0"/>
              </a:spcAft>
              <a:buClrTx/>
              <a:buFontTx/>
              <a:buNone/>
            </a:pPr>
            <a:r>
              <a:rPr lang="en-US" altLang="en-US" sz="1800">
                <a:solidFill>
                  <a:srgbClr val="FFC000"/>
                </a:solidFill>
              </a:rPr>
              <a:t>P</a:t>
            </a:r>
          </a:p>
          <a:p>
            <a:pPr eaLnBrk="1" hangingPunct="1">
              <a:spcBef>
                <a:spcPct val="0"/>
              </a:spcBef>
              <a:spcAft>
                <a:spcPct val="0"/>
              </a:spcAft>
              <a:buClrTx/>
              <a:buFontTx/>
              <a:buNone/>
            </a:pPr>
            <a:endParaRPr lang="en-US" altLang="en-US" sz="1800"/>
          </a:p>
        </p:txBody>
      </p:sp>
      <p:sp>
        <p:nvSpPr>
          <p:cNvPr id="8" name="TextBox 7"/>
          <p:cNvSpPr txBox="1"/>
          <p:nvPr/>
        </p:nvSpPr>
        <p:spPr>
          <a:xfrm>
            <a:off x="4645178" y="4815620"/>
            <a:ext cx="1485900" cy="406400"/>
          </a:xfrm>
          <a:prstGeom prst="rect">
            <a:avLst/>
          </a:prstGeom>
          <a:noFill/>
        </p:spPr>
        <p:txBody>
          <a:bodyPr lIns="82296" tIns="41148" rIns="82296" bIns="41148">
            <a:spAutoFit/>
          </a:bodyPr>
          <a:lstStyle/>
          <a:p>
            <a:pPr eaLnBrk="1" hangingPunct="1">
              <a:defRPr/>
            </a:pPr>
            <a:r>
              <a:rPr lang="en-US" sz="2100" b="1" dirty="0">
                <a:solidFill>
                  <a:schemeClr val="accent4">
                    <a:lumMod val="10000"/>
                  </a:schemeClr>
                </a:solidFill>
                <a:latin typeface="Century Gothic" charset="0"/>
                <a:ea typeface="Century Gothic" charset="0"/>
                <a:cs typeface="Century Gothic" charset="0"/>
              </a:rPr>
              <a:t>Questions</a:t>
            </a:r>
          </a:p>
        </p:txBody>
      </p:sp>
      <p:sp>
        <p:nvSpPr>
          <p:cNvPr id="9" name="TextBox 2"/>
          <p:cNvSpPr txBox="1">
            <a:spLocks noChangeArrowheads="1"/>
          </p:cNvSpPr>
          <p:nvPr/>
        </p:nvSpPr>
        <p:spPr bwMode="auto">
          <a:xfrm>
            <a:off x="2906071" y="4104420"/>
            <a:ext cx="1235075" cy="637097"/>
          </a:xfrm>
          <a:prstGeom prst="rect">
            <a:avLst/>
          </a:prstGeom>
          <a:solidFill>
            <a:srgbClr val="96FEFD"/>
          </a:solidFill>
          <a:ln>
            <a:noFill/>
          </a:ln>
        </p:spPr>
        <p:txBody>
          <a:bodyPr lIns="82296" tIns="41148" rIns="82296" bIns="41148">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endParaRPr lang="en-US" altLang="en-US" sz="1800" dirty="0">
              <a:solidFill>
                <a:srgbClr val="FFC000"/>
              </a:solidFill>
            </a:endParaRPr>
          </a:p>
          <a:p>
            <a:pPr eaLnBrk="1" hangingPunct="1">
              <a:spcBef>
                <a:spcPct val="0"/>
              </a:spcBef>
              <a:spcAft>
                <a:spcPct val="0"/>
              </a:spcAft>
              <a:buClrTx/>
              <a:buFontTx/>
              <a:buNone/>
            </a:pPr>
            <a:endParaRPr lang="en-US" altLang="en-US" sz="1800" dirty="0"/>
          </a:p>
        </p:txBody>
      </p:sp>
      <p:sp>
        <p:nvSpPr>
          <p:cNvPr id="10" name="TextBox 9"/>
          <p:cNvSpPr txBox="1"/>
          <p:nvPr/>
        </p:nvSpPr>
        <p:spPr>
          <a:xfrm>
            <a:off x="3061250" y="4358420"/>
            <a:ext cx="989453" cy="406265"/>
          </a:xfrm>
          <a:prstGeom prst="rect">
            <a:avLst/>
          </a:prstGeom>
          <a:noFill/>
        </p:spPr>
        <p:txBody>
          <a:bodyPr wrap="square" lIns="82296" tIns="41148" rIns="82296" bIns="41148">
            <a:spAutoFit/>
          </a:bodyPr>
          <a:lstStyle/>
          <a:p>
            <a:pPr eaLnBrk="1" hangingPunct="1">
              <a:defRPr/>
            </a:pPr>
            <a:r>
              <a:rPr lang="en-US" sz="2100" b="1" smtClean="0">
                <a:solidFill>
                  <a:schemeClr val="accent4">
                    <a:lumMod val="10000"/>
                  </a:schemeClr>
                </a:solidFill>
                <a:latin typeface="Century Gothic" charset="0"/>
                <a:ea typeface="Century Gothic" charset="0"/>
                <a:cs typeface="Century Gothic" charset="0"/>
              </a:rPr>
              <a:t>Data</a:t>
            </a:r>
            <a:endParaRPr lang="en-US" sz="2100" b="1" dirty="0">
              <a:solidFill>
                <a:schemeClr val="accent4">
                  <a:lumMod val="10000"/>
                </a:schemeClr>
              </a:solidFill>
              <a:latin typeface="Century Gothic" charset="0"/>
              <a:ea typeface="Century Gothic" charset="0"/>
              <a:cs typeface="Century Gothic" charset="0"/>
            </a:endParaRPr>
          </a:p>
        </p:txBody>
      </p:sp>
      <p:sp>
        <p:nvSpPr>
          <p:cNvPr id="2" name="Rectangle 1"/>
          <p:cNvSpPr/>
          <p:nvPr/>
        </p:nvSpPr>
        <p:spPr>
          <a:xfrm>
            <a:off x="3555976" y="2602225"/>
            <a:ext cx="1832152" cy="522096"/>
          </a:xfrm>
          <a:prstGeom prst="rect">
            <a:avLst/>
          </a:prstGeom>
          <a:solidFill>
            <a:srgbClr val="FFFC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3703363" y="2703825"/>
            <a:ext cx="1969171" cy="406265"/>
          </a:xfrm>
          <a:prstGeom prst="rect">
            <a:avLst/>
          </a:prstGeom>
          <a:noFill/>
        </p:spPr>
        <p:txBody>
          <a:bodyPr wrap="square" lIns="82296" tIns="41148" rIns="82296" bIns="41148">
            <a:spAutoFit/>
          </a:bodyPr>
          <a:lstStyle/>
          <a:p>
            <a:pPr eaLnBrk="1" hangingPunct="1">
              <a:defRPr/>
            </a:pPr>
            <a:r>
              <a:rPr lang="en-US" sz="2100" b="1" dirty="0" smtClean="0">
                <a:solidFill>
                  <a:schemeClr val="accent4">
                    <a:lumMod val="10000"/>
                  </a:schemeClr>
                </a:solidFill>
                <a:latin typeface="Century Gothic" charset="0"/>
                <a:ea typeface="Century Gothic" charset="0"/>
                <a:cs typeface="Century Gothic" charset="0"/>
              </a:rPr>
              <a:t>Stakeholders</a:t>
            </a:r>
            <a:endParaRPr lang="en-US" sz="2100" b="1" dirty="0">
              <a:solidFill>
                <a:schemeClr val="accent4">
                  <a:lumMod val="10000"/>
                </a:schemeClr>
              </a:solidFill>
              <a:latin typeface="Century Gothic" charset="0"/>
              <a:ea typeface="Century Gothic" charset="0"/>
              <a:cs typeface="Century Gothic"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noChangeArrowheads="1"/>
          </p:cNvSpPr>
          <p:nvPr>
            <p:ph type="title"/>
          </p:nvPr>
        </p:nvSpPr>
        <p:spPr>
          <a:xfrm>
            <a:off x="572843" y="285873"/>
            <a:ext cx="8362706" cy="696912"/>
          </a:xfrm>
        </p:spPr>
        <p:txBody>
          <a:bodyPr/>
          <a:lstStyle/>
          <a:p>
            <a:pPr eaLnBrk="1" hangingPunct="1"/>
            <a:r>
              <a:rPr lang="fr-FR" altLang="en-US" dirty="0" smtClean="0"/>
              <a:t>Les clés à une décision éclairée</a:t>
            </a:r>
            <a:endParaRPr lang="fr-FR" altLang="en-US" dirty="0"/>
          </a:p>
        </p:txBody>
      </p:sp>
      <p:sp>
        <p:nvSpPr>
          <p:cNvPr id="56323" name="Rectangle 2"/>
          <p:cNvSpPr>
            <a:spLocks noGrp="1" noChangeArrowheads="1"/>
          </p:cNvSpPr>
          <p:nvPr>
            <p:ph idx="1"/>
          </p:nvPr>
        </p:nvSpPr>
        <p:spPr>
          <a:xfrm>
            <a:off x="398585" y="1594338"/>
            <a:ext cx="8392990" cy="4789000"/>
          </a:xfrm>
          <a:ln>
            <a:miter lim="800000"/>
            <a:headEnd/>
            <a:tailEnd/>
          </a:ln>
          <a:extLst/>
        </p:spPr>
        <p:txBody>
          <a:bodyPr/>
          <a:lstStyle/>
          <a:p>
            <a:pPr>
              <a:spcAft>
                <a:spcPts val="1872"/>
              </a:spcAft>
              <a:buFont typeface="Wingdings" panose="05000000000000000000" pitchFamily="2" charset="2"/>
              <a:buChar char="§"/>
              <a:defRPr/>
            </a:pPr>
            <a:r>
              <a:rPr lang="fr-CD" sz="2800" dirty="0" smtClean="0"/>
              <a:t>Évaluer avec un œil critique la valeur des parties prenantes </a:t>
            </a:r>
            <a:r>
              <a:rPr lang="fr-CD" sz="2800" strike="sngStrike" dirty="0" smtClean="0"/>
              <a:t> </a:t>
            </a:r>
            <a:endParaRPr lang="en-US" sz="2800" dirty="0" smtClean="0"/>
          </a:p>
          <a:p>
            <a:pPr>
              <a:spcAft>
                <a:spcPts val="1872"/>
              </a:spcAft>
              <a:buFont typeface="Wingdings" panose="05000000000000000000" pitchFamily="2" charset="2"/>
              <a:buChar char="§"/>
              <a:defRPr/>
            </a:pPr>
            <a:r>
              <a:rPr lang="fr-CD" sz="2800" dirty="0" smtClean="0"/>
              <a:t>Analyser comment l’information circule dans l’organisation </a:t>
            </a:r>
          </a:p>
          <a:p>
            <a:pPr>
              <a:spcAft>
                <a:spcPts val="1872"/>
              </a:spcAft>
              <a:buFont typeface="Wingdings" panose="05000000000000000000" pitchFamily="2" charset="2"/>
              <a:buChar char="§"/>
              <a:defRPr/>
            </a:pPr>
            <a:r>
              <a:rPr lang="fr-CD" sz="2800" dirty="0" smtClean="0"/>
              <a:t>Envisager les décisions clés et le besoins d’information</a:t>
            </a:r>
          </a:p>
          <a:p>
            <a:pPr>
              <a:spcAft>
                <a:spcPts val="1872"/>
              </a:spcAft>
              <a:buFont typeface="Wingdings" panose="05000000000000000000" pitchFamily="2" charset="2"/>
              <a:buChar char="§"/>
              <a:defRPr/>
            </a:pPr>
            <a:r>
              <a:rPr lang="fr-CD" sz="2800" dirty="0" smtClean="0"/>
              <a:t>Engager les utilisateurs et les producteurs de données</a:t>
            </a:r>
            <a:endParaRPr lang="en-US" sz="2300"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ChangeArrowheads="1"/>
          </p:cNvSpPr>
          <p:nvPr/>
        </p:nvSpPr>
        <p:spPr bwMode="auto">
          <a:xfrm>
            <a:off x="598488" y="736600"/>
            <a:ext cx="7950200" cy="441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lnSpc>
                <a:spcPct val="90000"/>
              </a:lnSpc>
              <a:spcBef>
                <a:spcPct val="0"/>
              </a:spcBef>
              <a:spcAft>
                <a:spcPct val="0"/>
              </a:spcAft>
              <a:buClrTx/>
              <a:buFontTx/>
              <a:buNone/>
            </a:pPr>
            <a:r>
              <a:rPr lang="en-US" altLang="en-US" sz="2400"/>
              <a:t>Cette recherche a bénéficié d’un soutien du Plan d’urgence du Président pour la lutte contre le SIDA (PEPFAR)  par le biais de l’Agence des Etats-Unis pour le Développement international  (USAID) aux termes de l’accord  coopératif  MEASURE Evaluation GHA-A-00-08-00003-00 , mis en oeuvre par Carolina Population Center, University of North Carolina  à Chapel Hill avec  Futures Group, ICF International, John Snow, Inc., Management Sciences for Health, et Tulane University.  Les vues exprimées ici ne sont pas forcément celles de PEPFAR, de l’USAID, ou du Gouvernement des Etats-Unis. </a:t>
            </a:r>
          </a:p>
          <a:p>
            <a:pPr eaLnBrk="1" hangingPunct="1">
              <a:lnSpc>
                <a:spcPct val="90000"/>
              </a:lnSpc>
              <a:spcBef>
                <a:spcPct val="0"/>
              </a:spcBef>
              <a:spcAft>
                <a:spcPct val="0"/>
              </a:spcAft>
              <a:buClrTx/>
              <a:buFont typeface="Wingdings" charset="2"/>
              <a:buNone/>
            </a:pPr>
            <a:endParaRPr lang="en-US" altLang="en-US" sz="2400" i="1">
              <a:solidFill>
                <a:srgbClr val="FFFFFF"/>
              </a:solidFill>
            </a:endParaRPr>
          </a:p>
        </p:txBody>
      </p:sp>
      <p:sp>
        <p:nvSpPr>
          <p:cNvPr id="3" name="object 5"/>
          <p:cNvSpPr/>
          <p:nvPr/>
        </p:nvSpPr>
        <p:spPr>
          <a:xfrm>
            <a:off x="0" y="1143001"/>
            <a:ext cx="10058400" cy="4470399"/>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B43338"/>
          </a:solidFill>
        </p:spPr>
        <p:txBody>
          <a:bodyPr wrap="square" lIns="0" tIns="0" rIns="0" bIns="0" rtlCol="0"/>
          <a:lstStyle/>
          <a:p>
            <a:endParaRPr/>
          </a:p>
        </p:txBody>
      </p:sp>
      <p:sp>
        <p:nvSpPr>
          <p:cNvPr id="4" name="object 3"/>
          <p:cNvSpPr/>
          <p:nvPr/>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1D1860"/>
          </a:solidFill>
        </p:spPr>
        <p:txBody>
          <a:bodyPr wrap="square" lIns="0" tIns="0" rIns="0" bIns="0" rtlCol="0"/>
          <a:lstStyle/>
          <a:p>
            <a:endParaRPr dirty="0">
              <a:latin typeface="Futura Lt BT" panose="020B0402020204020303" pitchFamily="34" charset="0"/>
            </a:endParaRPr>
          </a:p>
        </p:txBody>
      </p:sp>
      <p:sp>
        <p:nvSpPr>
          <p:cNvPr id="5" name="Rectangle 2"/>
          <p:cNvSpPr>
            <a:spLocks noChangeArrowheads="1"/>
          </p:cNvSpPr>
          <p:nvPr/>
        </p:nvSpPr>
        <p:spPr bwMode="auto">
          <a:xfrm>
            <a:off x="622300" y="1832452"/>
            <a:ext cx="7924800"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chemeClr val="hlink"/>
              </a:buClr>
              <a:buFont typeface="Wingdings" charset="2"/>
              <a:buChar char="§"/>
              <a:defRPr sz="2600">
                <a:solidFill>
                  <a:schemeClr val="tx1"/>
                </a:solidFill>
                <a:latin typeface="Arial" charset="0"/>
              </a:defRPr>
            </a:lvl1pPr>
            <a:lvl2pPr marL="742950" indent="-285750">
              <a:spcBef>
                <a:spcPct val="20000"/>
              </a:spcBef>
              <a:spcAft>
                <a:spcPct val="20000"/>
              </a:spcAft>
              <a:buClr>
                <a:schemeClr val="hlink"/>
              </a:buClr>
              <a:buFont typeface="Wingdings" charset="2"/>
              <a:buChar char="§"/>
              <a:defRPr sz="2400">
                <a:solidFill>
                  <a:schemeClr val="tx1"/>
                </a:solidFill>
                <a:latin typeface="Arial" charset="0"/>
              </a:defRPr>
            </a:lvl2pPr>
            <a:lvl3pPr marL="1143000" indent="-228600">
              <a:spcBef>
                <a:spcPct val="20000"/>
              </a:spcBef>
              <a:spcAft>
                <a:spcPct val="20000"/>
              </a:spcAft>
              <a:buClr>
                <a:schemeClr val="hlink"/>
              </a:buClr>
              <a:buFont typeface="Wingdings" charset="2"/>
              <a:buChar char="§"/>
              <a:defRPr sz="2200">
                <a:solidFill>
                  <a:schemeClr val="tx1"/>
                </a:solidFill>
                <a:latin typeface="Arial" charset="0"/>
              </a:defRPr>
            </a:lvl3pPr>
            <a:lvl4pPr marL="1600200" indent="-228600">
              <a:spcBef>
                <a:spcPct val="20000"/>
              </a:spcBef>
              <a:spcAft>
                <a:spcPct val="20000"/>
              </a:spcAft>
              <a:buClr>
                <a:schemeClr val="hlink"/>
              </a:buClr>
              <a:buFont typeface="Wingdings" charset="2"/>
              <a:buChar char="§"/>
              <a:defRPr sz="2200">
                <a:solidFill>
                  <a:schemeClr val="tx1"/>
                </a:solidFill>
                <a:latin typeface="Arial" charset="0"/>
              </a:defRPr>
            </a:lvl4pPr>
            <a:lvl5pPr marL="2057400" indent="-228600">
              <a:spcBef>
                <a:spcPct val="20000"/>
              </a:spcBef>
              <a:spcAft>
                <a:spcPct val="20000"/>
              </a:spcAft>
              <a:buClr>
                <a:schemeClr val="hlink"/>
              </a:buClr>
              <a:buFont typeface="Wingdings"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800" dirty="0">
                <a:latin typeface="Century Gothic" charset="0"/>
                <a:ea typeface="Century Gothic" charset="0"/>
                <a:cs typeface="Century Gothic" charset="0"/>
              </a:rPr>
              <a:t>This </a:t>
            </a:r>
            <a:r>
              <a:rPr lang="en-US" altLang="en-US" sz="1800" dirty="0" err="1">
                <a:latin typeface="Century Gothic" charset="0"/>
                <a:ea typeface="Century Gothic" charset="0"/>
                <a:cs typeface="Century Gothic" charset="0"/>
              </a:rPr>
              <a:t>Cette</a:t>
            </a:r>
            <a:r>
              <a:rPr lang="en-US" altLang="en-US" sz="1800" dirty="0">
                <a:latin typeface="Century Gothic" charset="0"/>
                <a:ea typeface="Century Gothic" charset="0"/>
                <a:cs typeface="Century Gothic" charset="0"/>
              </a:rPr>
              <a:t> </a:t>
            </a:r>
            <a:r>
              <a:rPr lang="en-US" altLang="en-US" sz="1800" dirty="0" err="1">
                <a:latin typeface="Century Gothic" charset="0"/>
                <a:ea typeface="Century Gothic" charset="0"/>
                <a:cs typeface="Century Gothic" charset="0"/>
              </a:rPr>
              <a:t>recherche</a:t>
            </a:r>
            <a:r>
              <a:rPr lang="en-US" altLang="en-US" sz="1800" dirty="0">
                <a:latin typeface="Century Gothic" charset="0"/>
                <a:ea typeface="Century Gothic" charset="0"/>
                <a:cs typeface="Century Gothic" charset="0"/>
              </a:rPr>
              <a:t> a </a:t>
            </a:r>
            <a:r>
              <a:rPr lang="en-US" altLang="en-US" sz="1800" dirty="0" err="1">
                <a:latin typeface="Century Gothic" charset="0"/>
                <a:ea typeface="Century Gothic" charset="0"/>
                <a:cs typeface="Century Gothic" charset="0"/>
              </a:rPr>
              <a:t>bénéficié</a:t>
            </a:r>
            <a:r>
              <a:rPr lang="en-US" altLang="en-US" sz="1800" dirty="0">
                <a:latin typeface="Century Gothic" charset="0"/>
                <a:ea typeface="Century Gothic" charset="0"/>
                <a:cs typeface="Century Gothic" charset="0"/>
              </a:rPr>
              <a:t> d’un </a:t>
            </a:r>
            <a:r>
              <a:rPr lang="en-US" altLang="en-US" sz="1800" dirty="0" err="1">
                <a:latin typeface="Century Gothic" charset="0"/>
                <a:ea typeface="Century Gothic" charset="0"/>
                <a:cs typeface="Century Gothic" charset="0"/>
              </a:rPr>
              <a:t>soutien</a:t>
            </a:r>
            <a:r>
              <a:rPr lang="en-US" altLang="en-US" sz="1800" dirty="0">
                <a:latin typeface="Century Gothic" charset="0"/>
                <a:ea typeface="Century Gothic" charset="0"/>
                <a:cs typeface="Century Gothic" charset="0"/>
              </a:rPr>
              <a:t> du Plan </a:t>
            </a:r>
            <a:r>
              <a:rPr lang="en-US" altLang="en-US" sz="1800" dirty="0" err="1">
                <a:latin typeface="Century Gothic" charset="0"/>
                <a:ea typeface="Century Gothic" charset="0"/>
                <a:cs typeface="Century Gothic" charset="0"/>
              </a:rPr>
              <a:t>d’urgence</a:t>
            </a:r>
            <a:r>
              <a:rPr lang="en-US" altLang="en-US" sz="1800" dirty="0">
                <a:latin typeface="Century Gothic" charset="0"/>
                <a:ea typeface="Century Gothic" charset="0"/>
                <a:cs typeface="Century Gothic" charset="0"/>
              </a:rPr>
              <a:t> du </a:t>
            </a:r>
            <a:r>
              <a:rPr lang="en-US" altLang="en-US" sz="1800" dirty="0" err="1">
                <a:latin typeface="Century Gothic" charset="0"/>
                <a:ea typeface="Century Gothic" charset="0"/>
                <a:cs typeface="Century Gothic" charset="0"/>
              </a:rPr>
              <a:t>Président</a:t>
            </a:r>
            <a:r>
              <a:rPr lang="en-US" altLang="en-US" sz="1800" dirty="0">
                <a:latin typeface="Century Gothic" charset="0"/>
                <a:ea typeface="Century Gothic" charset="0"/>
                <a:cs typeface="Century Gothic" charset="0"/>
              </a:rPr>
              <a:t> pour la </a:t>
            </a:r>
            <a:r>
              <a:rPr lang="en-US" altLang="en-US" sz="1800" dirty="0" err="1">
                <a:latin typeface="Century Gothic" charset="0"/>
                <a:ea typeface="Century Gothic" charset="0"/>
                <a:cs typeface="Century Gothic" charset="0"/>
              </a:rPr>
              <a:t>lutte</a:t>
            </a:r>
            <a:r>
              <a:rPr lang="en-US" altLang="en-US" sz="1800" dirty="0">
                <a:latin typeface="Century Gothic" charset="0"/>
                <a:ea typeface="Century Gothic" charset="0"/>
                <a:cs typeface="Century Gothic" charset="0"/>
              </a:rPr>
              <a:t> </a:t>
            </a:r>
            <a:r>
              <a:rPr lang="en-US" altLang="en-US" sz="1800" dirty="0" err="1">
                <a:latin typeface="Century Gothic" charset="0"/>
                <a:ea typeface="Century Gothic" charset="0"/>
                <a:cs typeface="Century Gothic" charset="0"/>
              </a:rPr>
              <a:t>contre</a:t>
            </a:r>
            <a:r>
              <a:rPr lang="en-US" altLang="en-US" sz="1800" dirty="0">
                <a:latin typeface="Century Gothic" charset="0"/>
                <a:ea typeface="Century Gothic" charset="0"/>
                <a:cs typeface="Century Gothic" charset="0"/>
              </a:rPr>
              <a:t> le SIDA (PEPFAR)  par le </a:t>
            </a:r>
            <a:r>
              <a:rPr lang="en-US" altLang="en-US" sz="1800" dirty="0" err="1">
                <a:latin typeface="Century Gothic" charset="0"/>
                <a:ea typeface="Century Gothic" charset="0"/>
                <a:cs typeface="Century Gothic" charset="0"/>
              </a:rPr>
              <a:t>biais</a:t>
            </a:r>
            <a:r>
              <a:rPr lang="en-US" altLang="en-US" sz="1800" dirty="0">
                <a:latin typeface="Century Gothic" charset="0"/>
                <a:ea typeface="Century Gothic" charset="0"/>
                <a:cs typeface="Century Gothic" charset="0"/>
              </a:rPr>
              <a:t> de </a:t>
            </a:r>
            <a:r>
              <a:rPr lang="en-US" altLang="en-US" sz="1800" dirty="0" err="1">
                <a:latin typeface="Century Gothic" charset="0"/>
                <a:ea typeface="Century Gothic" charset="0"/>
                <a:cs typeface="Century Gothic" charset="0"/>
              </a:rPr>
              <a:t>l’Agence</a:t>
            </a:r>
            <a:r>
              <a:rPr lang="en-US" altLang="en-US" sz="1800" dirty="0">
                <a:latin typeface="Century Gothic" charset="0"/>
                <a:ea typeface="Century Gothic" charset="0"/>
                <a:cs typeface="Century Gothic" charset="0"/>
              </a:rPr>
              <a:t> des </a:t>
            </a:r>
            <a:r>
              <a:rPr lang="en-US" altLang="en-US" sz="1800" dirty="0" err="1">
                <a:latin typeface="Century Gothic" charset="0"/>
                <a:ea typeface="Century Gothic" charset="0"/>
                <a:cs typeface="Century Gothic" charset="0"/>
              </a:rPr>
              <a:t>Etats</a:t>
            </a:r>
            <a:r>
              <a:rPr lang="en-US" altLang="en-US" sz="1800" dirty="0">
                <a:latin typeface="Century Gothic" charset="0"/>
                <a:ea typeface="Century Gothic" charset="0"/>
                <a:cs typeface="Century Gothic" charset="0"/>
              </a:rPr>
              <a:t>-Unis pour le </a:t>
            </a:r>
            <a:r>
              <a:rPr lang="en-US" altLang="en-US" sz="1800" dirty="0" err="1">
                <a:latin typeface="Century Gothic" charset="0"/>
                <a:ea typeface="Century Gothic" charset="0"/>
                <a:cs typeface="Century Gothic" charset="0"/>
              </a:rPr>
              <a:t>Développement</a:t>
            </a:r>
            <a:r>
              <a:rPr lang="en-US" altLang="en-US" sz="1800" dirty="0">
                <a:latin typeface="Century Gothic" charset="0"/>
                <a:ea typeface="Century Gothic" charset="0"/>
                <a:cs typeface="Century Gothic" charset="0"/>
              </a:rPr>
              <a:t> international  (USAID) aux </a:t>
            </a:r>
            <a:r>
              <a:rPr lang="en-US" altLang="en-US" sz="1800" dirty="0" err="1">
                <a:latin typeface="Century Gothic" charset="0"/>
                <a:ea typeface="Century Gothic" charset="0"/>
                <a:cs typeface="Century Gothic" charset="0"/>
              </a:rPr>
              <a:t>termes</a:t>
            </a:r>
            <a:r>
              <a:rPr lang="en-US" altLang="en-US" sz="1800" dirty="0">
                <a:latin typeface="Century Gothic" charset="0"/>
                <a:ea typeface="Century Gothic" charset="0"/>
                <a:cs typeface="Century Gothic" charset="0"/>
              </a:rPr>
              <a:t> de </a:t>
            </a:r>
            <a:r>
              <a:rPr lang="en-US" altLang="en-US" sz="1800" dirty="0" err="1">
                <a:latin typeface="Century Gothic" charset="0"/>
                <a:ea typeface="Century Gothic" charset="0"/>
                <a:cs typeface="Century Gothic" charset="0"/>
              </a:rPr>
              <a:t>l’accord</a:t>
            </a:r>
            <a:r>
              <a:rPr lang="en-US" altLang="en-US" sz="1800" dirty="0">
                <a:latin typeface="Century Gothic" charset="0"/>
                <a:ea typeface="Century Gothic" charset="0"/>
                <a:cs typeface="Century Gothic" charset="0"/>
              </a:rPr>
              <a:t>  </a:t>
            </a:r>
            <a:r>
              <a:rPr lang="en-US" altLang="en-US" sz="1800" dirty="0" err="1">
                <a:latin typeface="Century Gothic" charset="0"/>
                <a:ea typeface="Century Gothic" charset="0"/>
                <a:cs typeface="Century Gothic" charset="0"/>
              </a:rPr>
              <a:t>coopératif</a:t>
            </a:r>
            <a:r>
              <a:rPr lang="en-US" altLang="en-US" sz="1800" dirty="0">
                <a:latin typeface="Century Gothic" charset="0"/>
                <a:ea typeface="Century Gothic" charset="0"/>
                <a:cs typeface="Century Gothic" charset="0"/>
              </a:rPr>
              <a:t>  MEASURE Evaluation GHA-A-00-08-00003-00 , </a:t>
            </a:r>
            <a:r>
              <a:rPr lang="en-US" altLang="en-US" sz="1800" dirty="0" err="1">
                <a:latin typeface="Century Gothic" charset="0"/>
                <a:ea typeface="Century Gothic" charset="0"/>
                <a:cs typeface="Century Gothic" charset="0"/>
              </a:rPr>
              <a:t>mis</a:t>
            </a:r>
            <a:r>
              <a:rPr lang="en-US" altLang="en-US" sz="1800" dirty="0">
                <a:latin typeface="Century Gothic" charset="0"/>
                <a:ea typeface="Century Gothic" charset="0"/>
                <a:cs typeface="Century Gothic" charset="0"/>
              </a:rPr>
              <a:t> en oeuvre par Carolina Population Center, University of North Carolina  </a:t>
            </a:r>
            <a:r>
              <a:rPr lang="en-US" altLang="en-US" sz="1800" dirty="0" err="1">
                <a:latin typeface="Century Gothic" charset="0"/>
                <a:ea typeface="Century Gothic" charset="0"/>
                <a:cs typeface="Century Gothic" charset="0"/>
              </a:rPr>
              <a:t>à</a:t>
            </a:r>
            <a:r>
              <a:rPr lang="en-US" altLang="en-US" sz="1800" dirty="0">
                <a:latin typeface="Century Gothic" charset="0"/>
                <a:ea typeface="Century Gothic" charset="0"/>
                <a:cs typeface="Century Gothic" charset="0"/>
              </a:rPr>
              <a:t> Chapel Hill avec  Futures Group, ICF International, John Snow, Inc., Management Sciences for Health, et Tulane University.  Les </a:t>
            </a:r>
            <a:r>
              <a:rPr lang="en-US" altLang="en-US" sz="1800" dirty="0" err="1">
                <a:latin typeface="Century Gothic" charset="0"/>
                <a:ea typeface="Century Gothic" charset="0"/>
                <a:cs typeface="Century Gothic" charset="0"/>
              </a:rPr>
              <a:t>vues</a:t>
            </a:r>
            <a:r>
              <a:rPr lang="en-US" altLang="en-US" sz="1800" dirty="0">
                <a:latin typeface="Century Gothic" charset="0"/>
                <a:ea typeface="Century Gothic" charset="0"/>
                <a:cs typeface="Century Gothic" charset="0"/>
              </a:rPr>
              <a:t> </a:t>
            </a:r>
            <a:r>
              <a:rPr lang="en-US" altLang="en-US" sz="1800" dirty="0" err="1">
                <a:latin typeface="Century Gothic" charset="0"/>
                <a:ea typeface="Century Gothic" charset="0"/>
                <a:cs typeface="Century Gothic" charset="0"/>
              </a:rPr>
              <a:t>exprimées</a:t>
            </a:r>
            <a:r>
              <a:rPr lang="en-US" altLang="en-US" sz="1800" dirty="0">
                <a:latin typeface="Century Gothic" charset="0"/>
                <a:ea typeface="Century Gothic" charset="0"/>
                <a:cs typeface="Century Gothic" charset="0"/>
              </a:rPr>
              <a:t> </a:t>
            </a:r>
            <a:r>
              <a:rPr lang="en-US" altLang="en-US" sz="1800" dirty="0" err="1">
                <a:latin typeface="Century Gothic" charset="0"/>
                <a:ea typeface="Century Gothic" charset="0"/>
                <a:cs typeface="Century Gothic" charset="0"/>
              </a:rPr>
              <a:t>ici</a:t>
            </a:r>
            <a:r>
              <a:rPr lang="en-US" altLang="en-US" sz="1800" dirty="0">
                <a:latin typeface="Century Gothic" charset="0"/>
                <a:ea typeface="Century Gothic" charset="0"/>
                <a:cs typeface="Century Gothic" charset="0"/>
              </a:rPr>
              <a:t> ne </a:t>
            </a:r>
            <a:r>
              <a:rPr lang="en-US" altLang="en-US" sz="1800" dirty="0" err="1">
                <a:latin typeface="Century Gothic" charset="0"/>
                <a:ea typeface="Century Gothic" charset="0"/>
                <a:cs typeface="Century Gothic" charset="0"/>
              </a:rPr>
              <a:t>sont</a:t>
            </a:r>
            <a:r>
              <a:rPr lang="en-US" altLang="en-US" sz="1800" dirty="0">
                <a:latin typeface="Century Gothic" charset="0"/>
                <a:ea typeface="Century Gothic" charset="0"/>
                <a:cs typeface="Century Gothic" charset="0"/>
              </a:rPr>
              <a:t> pas </a:t>
            </a:r>
            <a:r>
              <a:rPr lang="en-US" altLang="en-US" sz="1800" dirty="0" err="1">
                <a:latin typeface="Century Gothic" charset="0"/>
                <a:ea typeface="Century Gothic" charset="0"/>
                <a:cs typeface="Century Gothic" charset="0"/>
              </a:rPr>
              <a:t>forcément</a:t>
            </a:r>
            <a:r>
              <a:rPr lang="en-US" altLang="en-US" sz="1800" dirty="0">
                <a:latin typeface="Century Gothic" charset="0"/>
                <a:ea typeface="Century Gothic" charset="0"/>
                <a:cs typeface="Century Gothic" charset="0"/>
              </a:rPr>
              <a:t> </a:t>
            </a:r>
            <a:r>
              <a:rPr lang="en-US" altLang="en-US" sz="1800" dirty="0" err="1">
                <a:latin typeface="Century Gothic" charset="0"/>
                <a:ea typeface="Century Gothic" charset="0"/>
                <a:cs typeface="Century Gothic" charset="0"/>
              </a:rPr>
              <a:t>celles</a:t>
            </a:r>
            <a:r>
              <a:rPr lang="en-US" altLang="en-US" sz="1800" dirty="0">
                <a:latin typeface="Century Gothic" charset="0"/>
                <a:ea typeface="Century Gothic" charset="0"/>
                <a:cs typeface="Century Gothic" charset="0"/>
              </a:rPr>
              <a:t> de PEPFAR, de </a:t>
            </a:r>
            <a:r>
              <a:rPr lang="en-US" altLang="en-US" sz="1800" dirty="0" err="1">
                <a:latin typeface="Century Gothic" charset="0"/>
                <a:ea typeface="Century Gothic" charset="0"/>
                <a:cs typeface="Century Gothic" charset="0"/>
              </a:rPr>
              <a:t>l’USAID</a:t>
            </a:r>
            <a:r>
              <a:rPr lang="en-US" altLang="en-US" sz="1800" dirty="0">
                <a:latin typeface="Century Gothic" charset="0"/>
                <a:ea typeface="Century Gothic" charset="0"/>
                <a:cs typeface="Century Gothic" charset="0"/>
              </a:rPr>
              <a:t>, </a:t>
            </a:r>
            <a:r>
              <a:rPr lang="en-US" altLang="en-US" sz="1800" dirty="0" err="1">
                <a:latin typeface="Century Gothic" charset="0"/>
                <a:ea typeface="Century Gothic" charset="0"/>
                <a:cs typeface="Century Gothic" charset="0"/>
              </a:rPr>
              <a:t>ou</a:t>
            </a:r>
            <a:r>
              <a:rPr lang="en-US" altLang="en-US" sz="1800" dirty="0">
                <a:latin typeface="Century Gothic" charset="0"/>
                <a:ea typeface="Century Gothic" charset="0"/>
                <a:cs typeface="Century Gothic" charset="0"/>
              </a:rPr>
              <a:t> du </a:t>
            </a:r>
            <a:r>
              <a:rPr lang="en-US" altLang="en-US" sz="1800" dirty="0" err="1">
                <a:latin typeface="Century Gothic" charset="0"/>
                <a:ea typeface="Century Gothic" charset="0"/>
                <a:cs typeface="Century Gothic" charset="0"/>
              </a:rPr>
              <a:t>Gouvernement</a:t>
            </a:r>
            <a:r>
              <a:rPr lang="en-US" altLang="en-US" sz="1800" dirty="0">
                <a:latin typeface="Century Gothic" charset="0"/>
                <a:ea typeface="Century Gothic" charset="0"/>
                <a:cs typeface="Century Gothic" charset="0"/>
              </a:rPr>
              <a:t> des </a:t>
            </a:r>
            <a:r>
              <a:rPr lang="en-US" altLang="en-US" sz="1800" dirty="0" err="1">
                <a:latin typeface="Century Gothic" charset="0"/>
                <a:ea typeface="Century Gothic" charset="0"/>
                <a:cs typeface="Century Gothic" charset="0"/>
              </a:rPr>
              <a:t>Etats</a:t>
            </a:r>
            <a:r>
              <a:rPr lang="en-US" altLang="en-US" sz="1800" dirty="0">
                <a:latin typeface="Century Gothic" charset="0"/>
                <a:ea typeface="Century Gothic" charset="0"/>
                <a:cs typeface="Century Gothic" charset="0"/>
              </a:rPr>
              <a:t>-Unis</a:t>
            </a:r>
            <a:r>
              <a:rPr lang="en-US" altLang="en-US" sz="1800" dirty="0" smtClean="0">
                <a:latin typeface="Century Gothic" charset="0"/>
                <a:ea typeface="Century Gothic" charset="0"/>
                <a:cs typeface="Century Gothic" charset="0"/>
              </a:rPr>
              <a:t>.</a:t>
            </a:r>
          </a:p>
          <a:p>
            <a:pPr eaLnBrk="1" hangingPunct="1">
              <a:spcBef>
                <a:spcPct val="0"/>
              </a:spcBef>
              <a:spcAft>
                <a:spcPct val="0"/>
              </a:spcAft>
              <a:buClrTx/>
              <a:buFontTx/>
              <a:buNone/>
            </a:pPr>
            <a:endParaRPr lang="en-US" altLang="en-US" sz="1800" dirty="0">
              <a:latin typeface="Century Gothic" charset="0"/>
              <a:ea typeface="Century Gothic" charset="0"/>
              <a:cs typeface="Century Gothic" charset="0"/>
            </a:endParaRPr>
          </a:p>
          <a:p>
            <a:pPr eaLnBrk="1" hangingPunct="1">
              <a:spcBef>
                <a:spcPct val="0"/>
              </a:spcBef>
              <a:spcAft>
                <a:spcPct val="0"/>
              </a:spcAft>
              <a:buClrTx/>
              <a:buFontTx/>
              <a:buNone/>
            </a:pPr>
            <a:r>
              <a:rPr lang="en-US" altLang="en-US" sz="1800" b="1" dirty="0" err="1" smtClean="0">
                <a:latin typeface="Century Gothic" charset="0"/>
                <a:ea typeface="Century Gothic" charset="0"/>
                <a:cs typeface="Century Gothic" charset="0"/>
              </a:rPr>
              <a:t>www.measureevaluation.org</a:t>
            </a:r>
            <a:r>
              <a:rPr lang="en-US" altLang="en-US" sz="1800" b="1" dirty="0" smtClean="0">
                <a:latin typeface="Century Gothic" charset="0"/>
                <a:ea typeface="Century Gothic" charset="0"/>
                <a:cs typeface="Century Gothic" charset="0"/>
              </a:rPr>
              <a:t>  </a:t>
            </a:r>
            <a:endParaRPr lang="en-US" altLang="en-US" sz="1800" b="1" dirty="0">
              <a:latin typeface="Century Gothic" charset="0"/>
              <a:ea typeface="Century Gothic" charset="0"/>
              <a:cs typeface="Century Gothic"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ASURE_Eval_slide_template">
  <a:themeElements>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Session 3 Slides_Lioy_EG edits" id="{C8034E23-8B9C-DF4D-AB43-7B0CA8B53E35}" vid="{A507DCE3-5B1C-7A42-BC56-7655E11EA93E}"/>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Session 3 Slides_Lioy_EG edits" id="{C8034E23-8B9C-DF4D-AB43-7B0CA8B53E35}" vid="{032E2FDE-6380-9C43-BB1B-C590345E5BC9}"/>
    </a:ext>
  </a:extLst>
</a:theme>
</file>

<file path=ppt/theme/theme3.xml><?xml version="1.0" encoding="utf-8"?>
<a:theme xmlns:a="http://schemas.openxmlformats.org/drawingml/2006/main" name="Them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Session 3 Slides_Lioy_EG edits" id="{C8034E23-8B9C-DF4D-AB43-7B0CA8B53E35}" vid="{D84CEF80-7D8D-804D-8007-BE1CB7AAAECD}"/>
    </a:ext>
  </a:extLst>
</a:theme>
</file>

<file path=ppt/theme/theme4.xml><?xml version="1.0" encoding="utf-8"?>
<a:theme xmlns:a="http://schemas.openxmlformats.org/drawingml/2006/main" name="1_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Session 3 Slides_Lioy_EG edits" id="{C8034E23-8B9C-DF4D-AB43-7B0CA8B53E35}" vid="{7E2EE422-9F59-DA49-9DC8-7B089CDC4EBA}"/>
    </a:ext>
  </a:extLst>
</a:theme>
</file>

<file path=ppt/theme/theme5.xml><?xml version="1.0" encoding="utf-8"?>
<a:theme xmlns:a="http://schemas.openxmlformats.org/drawingml/2006/main" name="1_Them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Session 3 Slides_Lioy_EG edits" id="{C8034E23-8B9C-DF4D-AB43-7B0CA8B53E35}" vid="{E20C890A-C4A5-8C44-9992-29129371E054}"/>
    </a:ext>
  </a:extLst>
</a:theme>
</file>

<file path=ppt/theme/theme6.xml><?xml version="1.0" encoding="utf-8"?>
<a:theme xmlns:a="http://schemas.openxmlformats.org/drawingml/2006/main" name="1_MEASURE_Eval_slide_template">
  <a:themeElements>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Session 3 Slides_Lioy_EG edits" id="{C8034E23-8B9C-DF4D-AB43-7B0CA8B53E35}" vid="{9E708F4A-BEB3-CF40-BDFC-AF27D9F65E6B}"/>
    </a:ext>
  </a:ext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Session 3 Slides_Lioy_EG edits_GS</Template>
  <TotalTime>146</TotalTime>
  <Words>2965</Words>
  <Application>Microsoft Office PowerPoint</Application>
  <PresentationFormat>On-screen Show (4:3)</PresentationFormat>
  <Paragraphs>471</Paragraphs>
  <Slides>29</Slides>
  <Notes>29</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29</vt:i4>
      </vt:variant>
    </vt:vector>
  </HeadingPairs>
  <TitlesOfParts>
    <vt:vector size="40" baseType="lpstr">
      <vt:lpstr>Arial</vt:lpstr>
      <vt:lpstr>Century Gothic</vt:lpstr>
      <vt:lpstr>Futura Lt BT</vt:lpstr>
      <vt:lpstr>Gill Sans MT</vt:lpstr>
      <vt:lpstr>Wingdings</vt:lpstr>
      <vt:lpstr>MEASURE_Eval_slide_template</vt:lpstr>
      <vt:lpstr>Custom Design</vt:lpstr>
      <vt:lpstr>Theme1</vt:lpstr>
      <vt:lpstr>1_Custom Design</vt:lpstr>
      <vt:lpstr>1_Theme1</vt:lpstr>
      <vt:lpstr>1_MEASURE_Eval_slide_template</vt:lpstr>
      <vt:lpstr>PowerPoint Presentation</vt:lpstr>
      <vt:lpstr>Contexte de la prise de décision</vt:lpstr>
      <vt:lpstr>Session 3: Objectifs d’apprentissage</vt:lpstr>
      <vt:lpstr>Vue d’ensemble de la session</vt:lpstr>
      <vt:lpstr>Contexte de la prise de décisions</vt:lpstr>
      <vt:lpstr>Définition large et restreinte de partie prenante</vt:lpstr>
      <vt:lpstr>Importance de connaître vos parties prenantes</vt:lpstr>
      <vt:lpstr>Résultats de l’engagement des parties prenantes dans le processus d’utilisation des données </vt:lpstr>
      <vt:lpstr>Les gens utilisent les données pour prendre des décisions quand ils: </vt:lpstr>
      <vt:lpstr>Outil sur les parties prenantes </vt:lpstr>
      <vt:lpstr>Matrice d’analyse et plan d’engagement des parties prenantes</vt:lpstr>
      <vt:lpstr>Ressources sur l’engagement des parties prenantes</vt:lpstr>
      <vt:lpstr>Contexte de la prise de décisions</vt:lpstr>
      <vt:lpstr>Sources des données et information</vt:lpstr>
      <vt:lpstr>Blocage du circuit d’information</vt:lpstr>
      <vt:lpstr>Outil de cartographie de l’utilisation de l’information</vt:lpstr>
      <vt:lpstr>Outil de cartographie de l’utilisation de l’information</vt:lpstr>
      <vt:lpstr>Ressources sur la carte d’utilisation de l’information</vt:lpstr>
      <vt:lpstr>Contexte de la prise de décisions</vt:lpstr>
      <vt:lpstr>Que sont les décisions?</vt:lpstr>
      <vt:lpstr>Domaines décisionnels nécessitant des données</vt:lpstr>
      <vt:lpstr>Conception de programme</vt:lpstr>
      <vt:lpstr>Gestion et amélioration de programme</vt:lpstr>
      <vt:lpstr>Evaluation de programme et planification stratégique</vt:lpstr>
      <vt:lpstr>Plaidoyer et formulation de politiques</vt:lpstr>
      <vt:lpstr>Pourquoi envisager les décisions?</vt:lpstr>
      <vt:lpstr>Contexte de la prise de décisions</vt:lpstr>
      <vt:lpstr>Les clés à une décision éclairée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Gwendolyn Stinger</dc:creator>
  <cp:lastModifiedBy>Geers, Eric</cp:lastModifiedBy>
  <cp:revision>22</cp:revision>
  <cp:lastPrinted>2010-09-27T20:38:36Z</cp:lastPrinted>
  <dcterms:created xsi:type="dcterms:W3CDTF">2016-10-08T05:04:54Z</dcterms:created>
  <dcterms:modified xsi:type="dcterms:W3CDTF">2017-06-06T13:39:26Z</dcterms:modified>
</cp:coreProperties>
</file>