
<file path=[Content_Types].xml><?xml version="1.0" encoding="utf-8"?>
<Types xmlns="http://schemas.openxmlformats.org/package/2006/content-types">
  <Default Extension="png" ContentType="image/png"/>
  <Default Extension="xlsm" ContentType="application/vnd.ms-excel.sheet.macroEnabled.12"/>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3.xml" ContentType="application/vnd.openxmlformats-officedocument.presentationml.notesSlide+xml"/>
  <Override PartName="/ppt/charts/chart1.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1" r:id="rId2"/>
  </p:sldMasterIdLst>
  <p:notesMasterIdLst>
    <p:notesMasterId r:id="rId67"/>
  </p:notesMasterIdLst>
  <p:handoutMasterIdLst>
    <p:handoutMasterId r:id="rId68"/>
  </p:handoutMasterIdLst>
  <p:sldIdLst>
    <p:sldId id="256" r:id="rId3"/>
    <p:sldId id="595" r:id="rId4"/>
    <p:sldId id="598" r:id="rId5"/>
    <p:sldId id="556" r:id="rId6"/>
    <p:sldId id="630" r:id="rId7"/>
    <p:sldId id="610" r:id="rId8"/>
    <p:sldId id="638" r:id="rId9"/>
    <p:sldId id="641" r:id="rId10"/>
    <p:sldId id="597" r:id="rId11"/>
    <p:sldId id="643" r:id="rId12"/>
    <p:sldId id="644" r:id="rId13"/>
    <p:sldId id="645" r:id="rId14"/>
    <p:sldId id="646" r:id="rId15"/>
    <p:sldId id="647" r:id="rId16"/>
    <p:sldId id="648" r:id="rId17"/>
    <p:sldId id="608" r:id="rId18"/>
    <p:sldId id="649" r:id="rId19"/>
    <p:sldId id="650" r:id="rId20"/>
    <p:sldId id="651" r:id="rId21"/>
    <p:sldId id="652" r:id="rId22"/>
    <p:sldId id="653" r:id="rId23"/>
    <p:sldId id="654" r:id="rId24"/>
    <p:sldId id="655" r:id="rId25"/>
    <p:sldId id="656" r:id="rId26"/>
    <p:sldId id="657" r:id="rId27"/>
    <p:sldId id="658" r:id="rId28"/>
    <p:sldId id="659" r:id="rId29"/>
    <p:sldId id="660" r:id="rId30"/>
    <p:sldId id="661" r:id="rId31"/>
    <p:sldId id="662" r:id="rId32"/>
    <p:sldId id="663" r:id="rId33"/>
    <p:sldId id="664" r:id="rId34"/>
    <p:sldId id="665" r:id="rId35"/>
    <p:sldId id="666" r:id="rId36"/>
    <p:sldId id="667" r:id="rId37"/>
    <p:sldId id="668" r:id="rId38"/>
    <p:sldId id="669" r:id="rId39"/>
    <p:sldId id="670" r:id="rId40"/>
    <p:sldId id="671" r:id="rId41"/>
    <p:sldId id="672" r:id="rId42"/>
    <p:sldId id="673" r:id="rId43"/>
    <p:sldId id="674" r:id="rId44"/>
    <p:sldId id="675" r:id="rId45"/>
    <p:sldId id="676" r:id="rId46"/>
    <p:sldId id="678" r:id="rId47"/>
    <p:sldId id="679" r:id="rId48"/>
    <p:sldId id="570" r:id="rId49"/>
    <p:sldId id="617" r:id="rId50"/>
    <p:sldId id="618" r:id="rId51"/>
    <p:sldId id="619" r:id="rId52"/>
    <p:sldId id="620" r:id="rId53"/>
    <p:sldId id="622" r:id="rId54"/>
    <p:sldId id="680" r:id="rId55"/>
    <p:sldId id="681" r:id="rId56"/>
    <p:sldId id="579" r:id="rId57"/>
    <p:sldId id="682" r:id="rId58"/>
    <p:sldId id="683" r:id="rId59"/>
    <p:sldId id="581" r:id="rId60"/>
    <p:sldId id="684" r:id="rId61"/>
    <p:sldId id="623" r:id="rId62"/>
    <p:sldId id="594" r:id="rId63"/>
    <p:sldId id="624" r:id="rId64"/>
    <p:sldId id="629" r:id="rId65"/>
    <p:sldId id="637" r:id="rId66"/>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Arial" charset="0"/>
        <a:ea typeface="Arial" charset="0"/>
        <a:cs typeface="Arial" charset="0"/>
      </a:defRPr>
    </a:lvl1pPr>
    <a:lvl2pPr marL="457200" algn="l" rtl="0" eaLnBrk="0" fontAlgn="base" hangingPunct="0">
      <a:spcBef>
        <a:spcPct val="0"/>
      </a:spcBef>
      <a:spcAft>
        <a:spcPct val="0"/>
      </a:spcAft>
      <a:defRPr kern="1200">
        <a:solidFill>
          <a:schemeClr val="tx1"/>
        </a:solidFill>
        <a:latin typeface="Arial" charset="0"/>
        <a:ea typeface="Arial" charset="0"/>
        <a:cs typeface="Arial" charset="0"/>
      </a:defRPr>
    </a:lvl2pPr>
    <a:lvl3pPr marL="914400" algn="l" rtl="0" eaLnBrk="0" fontAlgn="base" hangingPunct="0">
      <a:spcBef>
        <a:spcPct val="0"/>
      </a:spcBef>
      <a:spcAft>
        <a:spcPct val="0"/>
      </a:spcAft>
      <a:defRPr kern="1200">
        <a:solidFill>
          <a:schemeClr val="tx1"/>
        </a:solidFill>
        <a:latin typeface="Arial" charset="0"/>
        <a:ea typeface="Arial" charset="0"/>
        <a:cs typeface="Arial" charset="0"/>
      </a:defRPr>
    </a:lvl3pPr>
    <a:lvl4pPr marL="1371600" algn="l" rtl="0" eaLnBrk="0" fontAlgn="base" hangingPunct="0">
      <a:spcBef>
        <a:spcPct val="0"/>
      </a:spcBef>
      <a:spcAft>
        <a:spcPct val="0"/>
      </a:spcAft>
      <a:defRPr kern="1200">
        <a:solidFill>
          <a:schemeClr val="tx1"/>
        </a:solidFill>
        <a:latin typeface="Arial" charset="0"/>
        <a:ea typeface="Arial" charset="0"/>
        <a:cs typeface="Arial" charset="0"/>
      </a:defRPr>
    </a:lvl4pPr>
    <a:lvl5pPr marL="1828800" algn="l" rtl="0" eaLnBrk="0" fontAlgn="base" hangingPunct="0">
      <a:spcBef>
        <a:spcPct val="0"/>
      </a:spcBef>
      <a:spcAft>
        <a:spcPct val="0"/>
      </a:spcAft>
      <a:defRPr kern="1200">
        <a:solidFill>
          <a:schemeClr val="tx1"/>
        </a:solidFill>
        <a:latin typeface="Arial" charset="0"/>
        <a:ea typeface="Arial" charset="0"/>
        <a:cs typeface="Arial" charset="0"/>
      </a:defRPr>
    </a:lvl5pPr>
    <a:lvl6pPr marL="2286000" algn="l" defTabSz="914400" rtl="0" eaLnBrk="1" latinLnBrk="0" hangingPunct="1">
      <a:defRPr kern="1200">
        <a:solidFill>
          <a:schemeClr val="tx1"/>
        </a:solidFill>
        <a:latin typeface="Arial" charset="0"/>
        <a:ea typeface="Arial" charset="0"/>
        <a:cs typeface="Arial" charset="0"/>
      </a:defRPr>
    </a:lvl6pPr>
    <a:lvl7pPr marL="2743200" algn="l" defTabSz="914400" rtl="0" eaLnBrk="1" latinLnBrk="0" hangingPunct="1">
      <a:defRPr kern="1200">
        <a:solidFill>
          <a:schemeClr val="tx1"/>
        </a:solidFill>
        <a:latin typeface="Arial" charset="0"/>
        <a:ea typeface="Arial" charset="0"/>
        <a:cs typeface="Arial" charset="0"/>
      </a:defRPr>
    </a:lvl7pPr>
    <a:lvl8pPr marL="3200400" algn="l" defTabSz="914400" rtl="0" eaLnBrk="1" latinLnBrk="0" hangingPunct="1">
      <a:defRPr kern="1200">
        <a:solidFill>
          <a:schemeClr val="tx1"/>
        </a:solidFill>
        <a:latin typeface="Arial" charset="0"/>
        <a:ea typeface="Arial" charset="0"/>
        <a:cs typeface="Arial" charset="0"/>
      </a:defRPr>
    </a:lvl8pPr>
    <a:lvl9pPr marL="3657600" algn="l" defTabSz="914400" rtl="0" eaLnBrk="1" latinLnBrk="0" hangingPunct="1">
      <a:defRPr kern="1200">
        <a:solidFill>
          <a:schemeClr val="tx1"/>
        </a:solidFill>
        <a:latin typeface="Arial" charset="0"/>
        <a:ea typeface="Arial" charset="0"/>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A2552E"/>
    <a:srgbClr val="E2E2F4"/>
    <a:srgbClr val="1D1860"/>
    <a:srgbClr val="009999"/>
    <a:srgbClr val="726E9A"/>
    <a:srgbClr val="E7EAEA"/>
    <a:srgbClr val="CC99FF"/>
    <a:srgbClr val="88D4D8"/>
    <a:srgbClr val="CCFF66"/>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01" autoAdjust="0"/>
    <p:restoredTop sz="73223" autoAdjust="0"/>
  </p:normalViewPr>
  <p:slideViewPr>
    <p:cSldViewPr snapToGrid="0">
      <p:cViewPr varScale="1">
        <p:scale>
          <a:sx n="56" d="100"/>
          <a:sy n="56" d="100"/>
        </p:scale>
        <p:origin x="34" y="13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23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handoutMaster" Target="handoutMasters/handout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Macro-Enabled_Worksheet1.xlsm"/></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latin typeface="Century Gothic" charset="0"/>
                <a:ea typeface="Century Gothic" charset="0"/>
                <a:cs typeface="Century Gothic" charset="0"/>
              </a:defRPr>
            </a:pPr>
            <a:r>
              <a:rPr lang="en-US">
                <a:latin typeface="Century Gothic" charset="0"/>
                <a:ea typeface="Century Gothic" charset="0"/>
                <a:cs typeface="Century Gothic" charset="0"/>
              </a:rPr>
              <a:t>Risk of Diarrhea by Year for Health Clinic A </a:t>
            </a:r>
          </a:p>
        </c:rich>
      </c:tx>
      <c:layout/>
      <c:overlay val="0"/>
      <c:spPr>
        <a:noFill/>
        <a:ln w="25335">
          <a:noFill/>
        </a:ln>
      </c:spPr>
    </c:title>
    <c:autoTitleDeleted val="0"/>
    <c:plotArea>
      <c:layout/>
      <c:lineChart>
        <c:grouping val="standard"/>
        <c:varyColors val="0"/>
        <c:ser>
          <c:idx val="4"/>
          <c:order val="0"/>
          <c:tx>
            <c:strRef>
              <c:f>Sheet1!$G$2</c:f>
              <c:strCache>
                <c:ptCount val="1"/>
                <c:pt idx="0">
                  <c:v>Year 1</c:v>
                </c:pt>
              </c:strCache>
            </c:strRef>
          </c:tx>
          <c:spPr>
            <a:ln w="38003">
              <a:solidFill>
                <a:srgbClr val="009999"/>
              </a:solidFill>
              <a:prstDash val="solid"/>
            </a:ln>
          </c:spPr>
          <c:marker>
            <c:symbol val="none"/>
          </c:marker>
          <c:cat>
            <c:strRef>
              <c:f>Sheet1!$B$3:$B$14</c:f>
              <c:strCache>
                <c:ptCount val="12"/>
                <c:pt idx="0">
                  <c:v>Jan.</c:v>
                </c:pt>
                <c:pt idx="1">
                  <c:v>Feb.</c:v>
                </c:pt>
                <c:pt idx="2">
                  <c:v>March</c:v>
                </c:pt>
                <c:pt idx="3">
                  <c:v>April </c:v>
                </c:pt>
                <c:pt idx="4">
                  <c:v>May</c:v>
                </c:pt>
                <c:pt idx="5">
                  <c:v>June</c:v>
                </c:pt>
                <c:pt idx="6">
                  <c:v>July</c:v>
                </c:pt>
                <c:pt idx="7">
                  <c:v>Aug.</c:v>
                </c:pt>
                <c:pt idx="8">
                  <c:v>Sept.</c:v>
                </c:pt>
                <c:pt idx="9">
                  <c:v>Oct.</c:v>
                </c:pt>
                <c:pt idx="10">
                  <c:v>Nov.</c:v>
                </c:pt>
                <c:pt idx="11">
                  <c:v>Dec.</c:v>
                </c:pt>
              </c:strCache>
            </c:strRef>
          </c:cat>
          <c:val>
            <c:numRef>
              <c:f>Sheet1!$G$3:$G$14</c:f>
              <c:numCache>
                <c:formatCode>0%</c:formatCode>
                <c:ptCount val="12"/>
                <c:pt idx="0">
                  <c:v>3.0769230769230799E-2</c:v>
                </c:pt>
                <c:pt idx="1">
                  <c:v>4.6012269938650298E-2</c:v>
                </c:pt>
                <c:pt idx="2">
                  <c:v>6.13496932515337E-2</c:v>
                </c:pt>
                <c:pt idx="3">
                  <c:v>7.64525993883792E-2</c:v>
                </c:pt>
                <c:pt idx="4">
                  <c:v>9.1743119266054995E-2</c:v>
                </c:pt>
                <c:pt idx="5">
                  <c:v>7.6219512195121894E-2</c:v>
                </c:pt>
                <c:pt idx="6">
                  <c:v>4.5731707317073197E-2</c:v>
                </c:pt>
                <c:pt idx="7">
                  <c:v>1.5197568389057701E-2</c:v>
                </c:pt>
                <c:pt idx="8">
                  <c:v>3.0395136778115499E-2</c:v>
                </c:pt>
                <c:pt idx="9">
                  <c:v>4.54545454545454E-2</c:v>
                </c:pt>
                <c:pt idx="10">
                  <c:v>6.0606060606060601E-2</c:v>
                </c:pt>
                <c:pt idx="11">
                  <c:v>4.5317220543806602E-2</c:v>
                </c:pt>
              </c:numCache>
            </c:numRef>
          </c:val>
          <c:smooth val="0"/>
        </c:ser>
        <c:ser>
          <c:idx val="5"/>
          <c:order val="1"/>
          <c:tx>
            <c:strRef>
              <c:f>Sheet1!$H$2</c:f>
              <c:strCache>
                <c:ptCount val="1"/>
                <c:pt idx="0">
                  <c:v>Year 2</c:v>
                </c:pt>
              </c:strCache>
            </c:strRef>
          </c:tx>
          <c:spPr>
            <a:ln w="38003">
              <a:solidFill>
                <a:srgbClr val="A2552E"/>
              </a:solidFill>
              <a:prstDash val="solid"/>
            </a:ln>
          </c:spPr>
          <c:marker>
            <c:symbol val="none"/>
          </c:marker>
          <c:cat>
            <c:strRef>
              <c:f>Sheet1!$B$3:$B$14</c:f>
              <c:strCache>
                <c:ptCount val="12"/>
                <c:pt idx="0">
                  <c:v>Jan.</c:v>
                </c:pt>
                <c:pt idx="1">
                  <c:v>Feb.</c:v>
                </c:pt>
                <c:pt idx="2">
                  <c:v>March</c:v>
                </c:pt>
                <c:pt idx="3">
                  <c:v>April </c:v>
                </c:pt>
                <c:pt idx="4">
                  <c:v>May</c:v>
                </c:pt>
                <c:pt idx="5">
                  <c:v>June</c:v>
                </c:pt>
                <c:pt idx="6">
                  <c:v>July</c:v>
                </c:pt>
                <c:pt idx="7">
                  <c:v>Aug.</c:v>
                </c:pt>
                <c:pt idx="8">
                  <c:v>Sept.</c:v>
                </c:pt>
                <c:pt idx="9">
                  <c:v>Oct.</c:v>
                </c:pt>
                <c:pt idx="10">
                  <c:v>Nov.</c:v>
                </c:pt>
                <c:pt idx="11">
                  <c:v>Dec.</c:v>
                </c:pt>
              </c:strCache>
            </c:strRef>
          </c:cat>
          <c:val>
            <c:numRef>
              <c:f>Sheet1!$H$3:$H$14</c:f>
              <c:numCache>
                <c:formatCode>0%</c:formatCode>
                <c:ptCount val="12"/>
                <c:pt idx="0">
                  <c:v>3.0211480362537801E-2</c:v>
                </c:pt>
                <c:pt idx="1">
                  <c:v>4.51807228915663E-2</c:v>
                </c:pt>
                <c:pt idx="2">
                  <c:v>0.120481927710843</c:v>
                </c:pt>
                <c:pt idx="3">
                  <c:v>0.15015015015015001</c:v>
                </c:pt>
                <c:pt idx="4">
                  <c:v>0.18018018018018001</c:v>
                </c:pt>
                <c:pt idx="5">
                  <c:v>8.9820359281437098E-2</c:v>
                </c:pt>
                <c:pt idx="6">
                  <c:v>4.4910179640718598E-2</c:v>
                </c:pt>
                <c:pt idx="7">
                  <c:v>1.49253731343284E-2</c:v>
                </c:pt>
                <c:pt idx="8">
                  <c:v>2.9850746268656699E-2</c:v>
                </c:pt>
                <c:pt idx="9">
                  <c:v>8.9285714285714302E-2</c:v>
                </c:pt>
                <c:pt idx="10">
                  <c:v>0.119047619047619</c:v>
                </c:pt>
                <c:pt idx="11">
                  <c:v>8.9020771513353095E-2</c:v>
                </c:pt>
              </c:numCache>
            </c:numRef>
          </c:val>
          <c:smooth val="0"/>
        </c:ser>
        <c:dLbls>
          <c:showLegendKey val="0"/>
          <c:showVal val="0"/>
          <c:showCatName val="0"/>
          <c:showSerName val="0"/>
          <c:showPercent val="0"/>
          <c:showBubbleSize val="0"/>
        </c:dLbls>
        <c:smooth val="0"/>
        <c:axId val="303319272"/>
        <c:axId val="303319664"/>
      </c:lineChart>
      <c:catAx>
        <c:axId val="303319272"/>
        <c:scaling>
          <c:orientation val="minMax"/>
        </c:scaling>
        <c:delete val="0"/>
        <c:axPos val="b"/>
        <c:numFmt formatCode="General" sourceLinked="1"/>
        <c:majorTickMark val="out"/>
        <c:minorTickMark val="none"/>
        <c:tickLblPos val="nextTo"/>
        <c:spPr>
          <a:ln w="3167">
            <a:solidFill>
              <a:srgbClr val="808080"/>
            </a:solidFill>
            <a:prstDash val="solid"/>
          </a:ln>
        </c:spPr>
        <c:txPr>
          <a:bodyPr/>
          <a:lstStyle/>
          <a:p>
            <a:pPr>
              <a:defRPr>
                <a:latin typeface="Century Gothic" charset="0"/>
                <a:ea typeface="Century Gothic" charset="0"/>
                <a:cs typeface="Century Gothic" charset="0"/>
              </a:defRPr>
            </a:pPr>
            <a:endParaRPr lang="en-US"/>
          </a:p>
        </c:txPr>
        <c:crossAx val="303319664"/>
        <c:crosses val="autoZero"/>
        <c:auto val="1"/>
        <c:lblAlgn val="ctr"/>
        <c:lblOffset val="100"/>
        <c:noMultiLvlLbl val="0"/>
      </c:catAx>
      <c:valAx>
        <c:axId val="303319664"/>
        <c:scaling>
          <c:orientation val="minMax"/>
        </c:scaling>
        <c:delete val="0"/>
        <c:axPos val="l"/>
        <c:majorGridlines>
          <c:spPr>
            <a:ln w="3167">
              <a:solidFill>
                <a:srgbClr val="808080"/>
              </a:solidFill>
              <a:prstDash val="solid"/>
            </a:ln>
          </c:spPr>
        </c:majorGridlines>
        <c:title>
          <c:tx>
            <c:rich>
              <a:bodyPr rot="0" vert="horz"/>
              <a:lstStyle/>
              <a:p>
                <a:pPr algn="ctr">
                  <a:defRPr sz="991" b="0" i="0" u="none" strike="noStrike" baseline="0">
                    <a:solidFill>
                      <a:srgbClr val="000000"/>
                    </a:solidFill>
                    <a:latin typeface="Century Gothic" charset="0"/>
                    <a:ea typeface="Century Gothic" charset="0"/>
                    <a:cs typeface="Century Gothic" charset="0"/>
                  </a:defRPr>
                </a:pPr>
                <a:r>
                  <a:rPr lang="en-US" sz="997" b="1" i="0" u="none" strike="noStrike" baseline="0">
                    <a:solidFill>
                      <a:srgbClr val="000000"/>
                    </a:solidFill>
                    <a:latin typeface="Century Gothic" charset="0"/>
                    <a:ea typeface="Century Gothic" charset="0"/>
                    <a:cs typeface="Century Gothic" charset="0"/>
                  </a:rPr>
                  <a:t>Incidence </a:t>
                </a:r>
              </a:p>
              <a:p>
                <a:pPr algn="ctr">
                  <a:defRPr sz="991" b="0" i="0" u="none" strike="noStrike" baseline="0">
                    <a:solidFill>
                      <a:srgbClr val="000000"/>
                    </a:solidFill>
                    <a:latin typeface="Century Gothic" charset="0"/>
                    <a:ea typeface="Century Gothic" charset="0"/>
                    <a:cs typeface="Century Gothic" charset="0"/>
                  </a:defRPr>
                </a:pPr>
                <a:r>
                  <a:rPr lang="en-US" sz="997" b="1" i="0" u="none" strike="noStrike" baseline="0">
                    <a:solidFill>
                      <a:srgbClr val="000000"/>
                    </a:solidFill>
                    <a:latin typeface="Century Gothic" charset="0"/>
                    <a:ea typeface="Century Gothic" charset="0"/>
                    <a:cs typeface="Century Gothic" charset="0"/>
                  </a:rPr>
                  <a:t>Proportion</a:t>
                </a:r>
              </a:p>
              <a:p>
                <a:pPr algn="ctr">
                  <a:defRPr sz="991" b="0" i="0" u="none" strike="noStrike" baseline="0">
                    <a:solidFill>
                      <a:srgbClr val="000000"/>
                    </a:solidFill>
                    <a:latin typeface="Century Gothic" charset="0"/>
                    <a:ea typeface="Century Gothic" charset="0"/>
                    <a:cs typeface="Century Gothic" charset="0"/>
                  </a:defRPr>
                </a:pPr>
                <a:r>
                  <a:rPr lang="en-US" sz="997" b="1" i="0" u="none" strike="noStrike" baseline="0">
                    <a:solidFill>
                      <a:srgbClr val="000000"/>
                    </a:solidFill>
                    <a:latin typeface="Century Gothic" charset="0"/>
                    <a:ea typeface="Century Gothic" charset="0"/>
                    <a:cs typeface="Century Gothic" charset="0"/>
                  </a:rPr>
                  <a:t>for &lt;5 years</a:t>
                </a:r>
              </a:p>
            </c:rich>
          </c:tx>
          <c:layout/>
          <c:overlay val="0"/>
          <c:spPr>
            <a:noFill/>
            <a:ln w="25335">
              <a:noFill/>
            </a:ln>
          </c:spPr>
        </c:title>
        <c:numFmt formatCode="0%" sourceLinked="1"/>
        <c:majorTickMark val="out"/>
        <c:minorTickMark val="none"/>
        <c:tickLblPos val="nextTo"/>
        <c:spPr>
          <a:ln w="3167">
            <a:solidFill>
              <a:srgbClr val="808080"/>
            </a:solidFill>
            <a:prstDash val="solid"/>
          </a:ln>
        </c:spPr>
        <c:txPr>
          <a:bodyPr/>
          <a:lstStyle/>
          <a:p>
            <a:pPr>
              <a:defRPr>
                <a:latin typeface="Century Gothic" charset="0"/>
                <a:ea typeface="Century Gothic" charset="0"/>
                <a:cs typeface="Century Gothic" charset="0"/>
              </a:defRPr>
            </a:pPr>
            <a:endParaRPr lang="en-US"/>
          </a:p>
        </c:txPr>
        <c:crossAx val="303319272"/>
        <c:crosses val="autoZero"/>
        <c:crossBetween val="between"/>
      </c:valAx>
      <c:spPr>
        <a:noFill/>
        <a:ln w="25335">
          <a:noFill/>
        </a:ln>
      </c:spPr>
    </c:plotArea>
    <c:legend>
      <c:legendPos val="r"/>
      <c:layout>
        <c:manualLayout>
          <c:xMode val="edge"/>
          <c:yMode val="edge"/>
          <c:x val="0.88408644400785796"/>
          <c:y val="0.48135593220339001"/>
          <c:w val="0.115913555992141"/>
          <c:h val="0.115254237288136"/>
        </c:manualLayout>
      </c:layout>
      <c:overlay val="0"/>
      <c:spPr>
        <a:noFill/>
        <a:ln w="25335">
          <a:noFill/>
        </a:ln>
      </c:spPr>
      <c:txPr>
        <a:bodyPr/>
        <a:lstStyle/>
        <a:p>
          <a:pPr>
            <a:defRPr>
              <a:latin typeface="Century Gothic" charset="0"/>
              <a:ea typeface="Century Gothic" charset="0"/>
              <a:cs typeface="Century Gothic" charset="0"/>
            </a:defRPr>
          </a:pPr>
          <a:endParaRPr lang="en-US"/>
        </a:p>
      </c:txPr>
    </c:legend>
    <c:plotVisOnly val="1"/>
    <c:dispBlanksAs val="gap"/>
    <c:showDLblsOverMax val="0"/>
  </c:chart>
  <c:spPr>
    <a:solidFill>
      <a:srgbClr val="FFFFFF"/>
    </a:solidFill>
    <a:ln w="25335">
      <a:noFill/>
      <a:prstDash val="solid"/>
    </a:ln>
  </c:spPr>
  <c:txPr>
    <a:bodyPr/>
    <a:lstStyle/>
    <a:p>
      <a:pPr>
        <a:defRPr>
          <a:solidFill>
            <a:sysClr val="windowText" lastClr="000000"/>
          </a:solidFill>
          <a:latin typeface="+mn-lt"/>
          <a:ea typeface="+mn-ea"/>
          <a:cs typeface="+mn-cs"/>
        </a:defRPr>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014CC5-C2E7-463E-A1CE-9B3190450843}" type="doc">
      <dgm:prSet loTypeId="urn:microsoft.com/office/officeart/2005/8/layout/chevron1" loCatId="process" qsTypeId="urn:microsoft.com/office/officeart/2005/8/quickstyle/3d3" qsCatId="3D" csTypeId="urn:microsoft.com/office/officeart/2005/8/colors/accent1_2" csCatId="accent1" phldr="1"/>
      <dgm:spPr/>
      <dgm:t>
        <a:bodyPr/>
        <a:lstStyle/>
        <a:p>
          <a:endParaRPr lang="en-US"/>
        </a:p>
      </dgm:t>
    </dgm:pt>
    <dgm:pt modelId="{4E75C0EF-0717-43F5-9FDB-5F187F8ECC8C}">
      <dgm:prSet phldrT="[Text]" custT="1"/>
      <dgm:spPr>
        <a:solidFill>
          <a:srgbClr val="A2552E"/>
        </a:solidFill>
      </dgm:spPr>
      <dgm:t>
        <a:bodyPr/>
        <a:lstStyle/>
        <a:p>
          <a:r>
            <a:rPr lang="fr-FR" sz="1600" b="1" noProof="0" dirty="0" smtClean="0">
              <a:latin typeface="Century Gothic" charset="0"/>
              <a:ea typeface="Century Gothic" charset="0"/>
              <a:cs typeface="Century Gothic" charset="0"/>
            </a:rPr>
            <a:t>Pertinence des résultats</a:t>
          </a:r>
          <a:endParaRPr lang="fr-FR" sz="1600" b="1" noProof="0" dirty="0">
            <a:latin typeface="Century Gothic" charset="0"/>
            <a:ea typeface="Century Gothic" charset="0"/>
            <a:cs typeface="Century Gothic" charset="0"/>
          </a:endParaRPr>
        </a:p>
      </dgm:t>
    </dgm:pt>
    <dgm:pt modelId="{9F412AC2-2FEE-4B87-B324-55FFC8D523BC}" type="parTrans" cxnId="{8E2B4A07-1FB0-47DD-B572-2C1D7D923203}">
      <dgm:prSet/>
      <dgm:spPr/>
      <dgm:t>
        <a:bodyPr/>
        <a:lstStyle/>
        <a:p>
          <a:endParaRPr lang="en-US" sz="1600" b="1">
            <a:latin typeface="Century Gothic" charset="0"/>
            <a:ea typeface="Century Gothic" charset="0"/>
            <a:cs typeface="Century Gothic" charset="0"/>
          </a:endParaRPr>
        </a:p>
      </dgm:t>
    </dgm:pt>
    <dgm:pt modelId="{CF32AA8A-DE20-415F-85A7-7333B6D341EA}" type="sibTrans" cxnId="{8E2B4A07-1FB0-47DD-B572-2C1D7D923203}">
      <dgm:prSet/>
      <dgm:spPr/>
      <dgm:t>
        <a:bodyPr/>
        <a:lstStyle/>
        <a:p>
          <a:endParaRPr lang="en-US" sz="1600" b="1">
            <a:latin typeface="Century Gothic" charset="0"/>
            <a:ea typeface="Century Gothic" charset="0"/>
            <a:cs typeface="Century Gothic" charset="0"/>
          </a:endParaRPr>
        </a:p>
      </dgm:t>
    </dgm:pt>
    <dgm:pt modelId="{04095A7C-493A-4EA4-BC9D-E213197D1ABC}">
      <dgm:prSet phldrT="[Text]" custT="1"/>
      <dgm:spPr>
        <a:solidFill>
          <a:srgbClr val="A2552E"/>
        </a:solidFill>
      </dgm:spPr>
      <dgm:t>
        <a:bodyPr/>
        <a:lstStyle/>
        <a:p>
          <a:r>
            <a:rPr lang="fr-FR" sz="1600" b="1" noProof="0" dirty="0" smtClean="0">
              <a:latin typeface="Century Gothic" charset="0"/>
              <a:ea typeface="Century Gothic" charset="0"/>
              <a:cs typeface="Century Gothic" charset="0"/>
            </a:rPr>
            <a:t>Raisons expliquant les résultats</a:t>
          </a:r>
          <a:endParaRPr lang="fr-FR" sz="1600" b="1" noProof="0" dirty="0">
            <a:latin typeface="Century Gothic" charset="0"/>
            <a:ea typeface="Century Gothic" charset="0"/>
            <a:cs typeface="Century Gothic" charset="0"/>
          </a:endParaRPr>
        </a:p>
      </dgm:t>
    </dgm:pt>
    <dgm:pt modelId="{A4726A90-C54D-4610-A1DA-038926D4BD64}" type="parTrans" cxnId="{7452B79E-0D8F-411D-BC40-8D7EE77CAF13}">
      <dgm:prSet/>
      <dgm:spPr/>
      <dgm:t>
        <a:bodyPr/>
        <a:lstStyle/>
        <a:p>
          <a:endParaRPr lang="en-US" sz="1600" b="1">
            <a:latin typeface="Century Gothic" charset="0"/>
            <a:ea typeface="Century Gothic" charset="0"/>
            <a:cs typeface="Century Gothic" charset="0"/>
          </a:endParaRPr>
        </a:p>
      </dgm:t>
    </dgm:pt>
    <dgm:pt modelId="{EEFB7C70-4A83-47A7-854A-0D59B3098BED}" type="sibTrans" cxnId="{7452B79E-0D8F-411D-BC40-8D7EE77CAF13}">
      <dgm:prSet/>
      <dgm:spPr/>
      <dgm:t>
        <a:bodyPr/>
        <a:lstStyle/>
        <a:p>
          <a:endParaRPr lang="en-US" sz="1600" b="1">
            <a:latin typeface="Century Gothic" charset="0"/>
            <a:ea typeface="Century Gothic" charset="0"/>
            <a:cs typeface="Century Gothic" charset="0"/>
          </a:endParaRPr>
        </a:p>
      </dgm:t>
    </dgm:pt>
    <dgm:pt modelId="{4FFF9C82-4223-478B-A75A-197E48BEAC69}">
      <dgm:prSet phldrT="[Text]" custT="1"/>
      <dgm:spPr>
        <a:solidFill>
          <a:srgbClr val="A2552E"/>
        </a:solidFill>
      </dgm:spPr>
      <dgm:t>
        <a:bodyPr/>
        <a:lstStyle/>
        <a:p>
          <a:r>
            <a:rPr lang="fr-FR" sz="1600" b="1" noProof="0" dirty="0" smtClean="0">
              <a:latin typeface="Century Gothic" charset="0"/>
              <a:ea typeface="Century Gothic" charset="0"/>
              <a:cs typeface="Century Gothic" charset="0"/>
            </a:rPr>
            <a:t>Envisager d’autres données</a:t>
          </a:r>
          <a:endParaRPr lang="fr-FR" sz="1600" b="1" noProof="0" dirty="0">
            <a:latin typeface="Century Gothic" charset="0"/>
            <a:ea typeface="Century Gothic" charset="0"/>
            <a:cs typeface="Century Gothic" charset="0"/>
          </a:endParaRPr>
        </a:p>
      </dgm:t>
    </dgm:pt>
    <dgm:pt modelId="{01C5A9A0-ECFE-433E-AE1B-45B350AD3EC5}" type="parTrans" cxnId="{2AF50FA4-6D25-4A4F-96AF-7ADBF14A63DE}">
      <dgm:prSet/>
      <dgm:spPr/>
      <dgm:t>
        <a:bodyPr/>
        <a:lstStyle/>
        <a:p>
          <a:endParaRPr lang="en-US" sz="1600" b="1">
            <a:latin typeface="Century Gothic" charset="0"/>
            <a:ea typeface="Century Gothic" charset="0"/>
            <a:cs typeface="Century Gothic" charset="0"/>
          </a:endParaRPr>
        </a:p>
      </dgm:t>
    </dgm:pt>
    <dgm:pt modelId="{8DE4C282-4340-488D-AC09-3283D9455934}" type="sibTrans" cxnId="{2AF50FA4-6D25-4A4F-96AF-7ADBF14A63DE}">
      <dgm:prSet/>
      <dgm:spPr/>
      <dgm:t>
        <a:bodyPr/>
        <a:lstStyle/>
        <a:p>
          <a:endParaRPr lang="en-US" sz="1600" b="1">
            <a:latin typeface="Century Gothic" charset="0"/>
            <a:ea typeface="Century Gothic" charset="0"/>
            <a:cs typeface="Century Gothic" charset="0"/>
          </a:endParaRPr>
        </a:p>
      </dgm:t>
    </dgm:pt>
    <dgm:pt modelId="{13598995-0395-415A-B2DB-7E4D02BB9D36}">
      <dgm:prSet phldrT="[Text]" custT="1"/>
      <dgm:spPr>
        <a:solidFill>
          <a:srgbClr val="A2552E"/>
        </a:solidFill>
      </dgm:spPr>
      <dgm:t>
        <a:bodyPr/>
        <a:lstStyle/>
        <a:p>
          <a:r>
            <a:rPr lang="fr-FR" sz="1500" b="1" noProof="0" dirty="0" smtClean="0">
              <a:latin typeface="Century Gothic" charset="0"/>
              <a:ea typeface="Century Gothic" charset="0"/>
              <a:cs typeface="Century Gothic" charset="0"/>
            </a:rPr>
            <a:t>Faire recherche supplémentaire</a:t>
          </a:r>
          <a:endParaRPr lang="fr-FR" sz="1500" b="1" noProof="0" dirty="0">
            <a:latin typeface="Century Gothic" charset="0"/>
            <a:ea typeface="Century Gothic" charset="0"/>
            <a:cs typeface="Century Gothic" charset="0"/>
          </a:endParaRPr>
        </a:p>
      </dgm:t>
    </dgm:pt>
    <dgm:pt modelId="{83C3E6C2-66CD-4533-A0E3-02EA94DD1A4A}" type="parTrans" cxnId="{30EF66AD-4339-4775-BF87-5B64C40ACD50}">
      <dgm:prSet/>
      <dgm:spPr/>
      <dgm:t>
        <a:bodyPr/>
        <a:lstStyle/>
        <a:p>
          <a:endParaRPr lang="en-US" sz="1600" b="1">
            <a:latin typeface="Century Gothic" charset="0"/>
            <a:ea typeface="Century Gothic" charset="0"/>
            <a:cs typeface="Century Gothic" charset="0"/>
          </a:endParaRPr>
        </a:p>
      </dgm:t>
    </dgm:pt>
    <dgm:pt modelId="{F8C255B6-5C7F-469E-97E2-26B6B790AF5E}" type="sibTrans" cxnId="{30EF66AD-4339-4775-BF87-5B64C40ACD50}">
      <dgm:prSet/>
      <dgm:spPr/>
      <dgm:t>
        <a:bodyPr/>
        <a:lstStyle/>
        <a:p>
          <a:endParaRPr lang="en-US" sz="1600" b="1">
            <a:latin typeface="Century Gothic" charset="0"/>
            <a:ea typeface="Century Gothic" charset="0"/>
            <a:cs typeface="Century Gothic" charset="0"/>
          </a:endParaRPr>
        </a:p>
      </dgm:t>
    </dgm:pt>
    <dgm:pt modelId="{5016ACAD-C65E-4935-864D-343743304C65}" type="pres">
      <dgm:prSet presAssocID="{3D014CC5-C2E7-463E-A1CE-9B3190450843}" presName="Name0" presStyleCnt="0">
        <dgm:presLayoutVars>
          <dgm:dir/>
          <dgm:animLvl val="lvl"/>
          <dgm:resizeHandles val="exact"/>
        </dgm:presLayoutVars>
      </dgm:prSet>
      <dgm:spPr/>
      <dgm:t>
        <a:bodyPr/>
        <a:lstStyle/>
        <a:p>
          <a:endParaRPr lang="en-US"/>
        </a:p>
      </dgm:t>
    </dgm:pt>
    <dgm:pt modelId="{92BE8403-81A5-4A14-967C-E2E181D98231}" type="pres">
      <dgm:prSet presAssocID="{4E75C0EF-0717-43F5-9FDB-5F187F8ECC8C}" presName="parTxOnly" presStyleLbl="node1" presStyleIdx="0" presStyleCnt="4" custScaleY="95756">
        <dgm:presLayoutVars>
          <dgm:chMax val="0"/>
          <dgm:chPref val="0"/>
          <dgm:bulletEnabled val="1"/>
        </dgm:presLayoutVars>
      </dgm:prSet>
      <dgm:spPr/>
      <dgm:t>
        <a:bodyPr/>
        <a:lstStyle/>
        <a:p>
          <a:endParaRPr lang="en-US"/>
        </a:p>
      </dgm:t>
    </dgm:pt>
    <dgm:pt modelId="{1A78B38F-7964-43AE-B969-3C7C27AB5E0F}" type="pres">
      <dgm:prSet presAssocID="{CF32AA8A-DE20-415F-85A7-7333B6D341EA}" presName="parTxOnlySpace" presStyleCnt="0"/>
      <dgm:spPr/>
    </dgm:pt>
    <dgm:pt modelId="{B22D7CAE-DAB3-4D1E-ACEE-8F8EFC67FE4F}" type="pres">
      <dgm:prSet presAssocID="{04095A7C-493A-4EA4-BC9D-E213197D1ABC}" presName="parTxOnly" presStyleLbl="node1" presStyleIdx="1" presStyleCnt="4">
        <dgm:presLayoutVars>
          <dgm:chMax val="0"/>
          <dgm:chPref val="0"/>
          <dgm:bulletEnabled val="1"/>
        </dgm:presLayoutVars>
      </dgm:prSet>
      <dgm:spPr/>
      <dgm:t>
        <a:bodyPr/>
        <a:lstStyle/>
        <a:p>
          <a:endParaRPr lang="en-US"/>
        </a:p>
      </dgm:t>
    </dgm:pt>
    <dgm:pt modelId="{25183061-B544-43F6-B059-799D07D081DE}" type="pres">
      <dgm:prSet presAssocID="{EEFB7C70-4A83-47A7-854A-0D59B3098BED}" presName="parTxOnlySpace" presStyleCnt="0"/>
      <dgm:spPr/>
    </dgm:pt>
    <dgm:pt modelId="{9A9439F3-24D7-465F-AEE9-2F665923ED48}" type="pres">
      <dgm:prSet presAssocID="{4FFF9C82-4223-478B-A75A-197E48BEAC69}" presName="parTxOnly" presStyleLbl="node1" presStyleIdx="2" presStyleCnt="4">
        <dgm:presLayoutVars>
          <dgm:chMax val="0"/>
          <dgm:chPref val="0"/>
          <dgm:bulletEnabled val="1"/>
        </dgm:presLayoutVars>
      </dgm:prSet>
      <dgm:spPr/>
      <dgm:t>
        <a:bodyPr/>
        <a:lstStyle/>
        <a:p>
          <a:endParaRPr lang="en-US"/>
        </a:p>
      </dgm:t>
    </dgm:pt>
    <dgm:pt modelId="{D8F147BD-4F16-4A4D-80FE-C5314AAB2158}" type="pres">
      <dgm:prSet presAssocID="{8DE4C282-4340-488D-AC09-3283D9455934}" presName="parTxOnlySpace" presStyleCnt="0"/>
      <dgm:spPr/>
    </dgm:pt>
    <dgm:pt modelId="{BFC54755-41B5-46F1-8276-9C3D86471E9B}" type="pres">
      <dgm:prSet presAssocID="{13598995-0395-415A-B2DB-7E4D02BB9D36}" presName="parTxOnly" presStyleLbl="node1" presStyleIdx="3" presStyleCnt="4" custScaleX="113032">
        <dgm:presLayoutVars>
          <dgm:chMax val="0"/>
          <dgm:chPref val="0"/>
          <dgm:bulletEnabled val="1"/>
        </dgm:presLayoutVars>
      </dgm:prSet>
      <dgm:spPr/>
      <dgm:t>
        <a:bodyPr/>
        <a:lstStyle/>
        <a:p>
          <a:endParaRPr lang="en-US"/>
        </a:p>
      </dgm:t>
    </dgm:pt>
  </dgm:ptLst>
  <dgm:cxnLst>
    <dgm:cxn modelId="{98FF1DBB-5A85-4901-A837-40A0DA96F639}" type="presOf" srcId="{13598995-0395-415A-B2DB-7E4D02BB9D36}" destId="{BFC54755-41B5-46F1-8276-9C3D86471E9B}" srcOrd="0" destOrd="0" presId="urn:microsoft.com/office/officeart/2005/8/layout/chevron1"/>
    <dgm:cxn modelId="{2AF50FA4-6D25-4A4F-96AF-7ADBF14A63DE}" srcId="{3D014CC5-C2E7-463E-A1CE-9B3190450843}" destId="{4FFF9C82-4223-478B-A75A-197E48BEAC69}" srcOrd="2" destOrd="0" parTransId="{01C5A9A0-ECFE-433E-AE1B-45B350AD3EC5}" sibTransId="{8DE4C282-4340-488D-AC09-3283D9455934}"/>
    <dgm:cxn modelId="{920E41E0-A575-49C1-B807-0BD3A655C6F7}" type="presOf" srcId="{4FFF9C82-4223-478B-A75A-197E48BEAC69}" destId="{9A9439F3-24D7-465F-AEE9-2F665923ED48}" srcOrd="0" destOrd="0" presId="urn:microsoft.com/office/officeart/2005/8/layout/chevron1"/>
    <dgm:cxn modelId="{98C99B92-9543-43D7-B2BD-D23FFDC0E5FE}" type="presOf" srcId="{04095A7C-493A-4EA4-BC9D-E213197D1ABC}" destId="{B22D7CAE-DAB3-4D1E-ACEE-8F8EFC67FE4F}" srcOrd="0" destOrd="0" presId="urn:microsoft.com/office/officeart/2005/8/layout/chevron1"/>
    <dgm:cxn modelId="{8E2B4A07-1FB0-47DD-B572-2C1D7D923203}" srcId="{3D014CC5-C2E7-463E-A1CE-9B3190450843}" destId="{4E75C0EF-0717-43F5-9FDB-5F187F8ECC8C}" srcOrd="0" destOrd="0" parTransId="{9F412AC2-2FEE-4B87-B324-55FFC8D523BC}" sibTransId="{CF32AA8A-DE20-415F-85A7-7333B6D341EA}"/>
    <dgm:cxn modelId="{30EF66AD-4339-4775-BF87-5B64C40ACD50}" srcId="{3D014CC5-C2E7-463E-A1CE-9B3190450843}" destId="{13598995-0395-415A-B2DB-7E4D02BB9D36}" srcOrd="3" destOrd="0" parTransId="{83C3E6C2-66CD-4533-A0E3-02EA94DD1A4A}" sibTransId="{F8C255B6-5C7F-469E-97E2-26B6B790AF5E}"/>
    <dgm:cxn modelId="{7452B79E-0D8F-411D-BC40-8D7EE77CAF13}" srcId="{3D014CC5-C2E7-463E-A1CE-9B3190450843}" destId="{04095A7C-493A-4EA4-BC9D-E213197D1ABC}" srcOrd="1" destOrd="0" parTransId="{A4726A90-C54D-4610-A1DA-038926D4BD64}" sibTransId="{EEFB7C70-4A83-47A7-854A-0D59B3098BED}"/>
    <dgm:cxn modelId="{C8B8BBD6-EB7D-4E47-81C2-A151FF640687}" type="presOf" srcId="{3D014CC5-C2E7-463E-A1CE-9B3190450843}" destId="{5016ACAD-C65E-4935-864D-343743304C65}" srcOrd="0" destOrd="0" presId="urn:microsoft.com/office/officeart/2005/8/layout/chevron1"/>
    <dgm:cxn modelId="{57BC926F-622E-4ECA-985B-0CB93026B730}" type="presOf" srcId="{4E75C0EF-0717-43F5-9FDB-5F187F8ECC8C}" destId="{92BE8403-81A5-4A14-967C-E2E181D98231}" srcOrd="0" destOrd="0" presId="urn:microsoft.com/office/officeart/2005/8/layout/chevron1"/>
    <dgm:cxn modelId="{ECBB76E0-081A-4D50-8B19-BBFD9FAE4707}" type="presParOf" srcId="{5016ACAD-C65E-4935-864D-343743304C65}" destId="{92BE8403-81A5-4A14-967C-E2E181D98231}" srcOrd="0" destOrd="0" presId="urn:microsoft.com/office/officeart/2005/8/layout/chevron1"/>
    <dgm:cxn modelId="{85BEBE57-6196-485B-9FF7-DEF9F3D4D0D0}" type="presParOf" srcId="{5016ACAD-C65E-4935-864D-343743304C65}" destId="{1A78B38F-7964-43AE-B969-3C7C27AB5E0F}" srcOrd="1" destOrd="0" presId="urn:microsoft.com/office/officeart/2005/8/layout/chevron1"/>
    <dgm:cxn modelId="{6B74BD7A-42F1-4005-B5DB-2AAADB4F0E82}" type="presParOf" srcId="{5016ACAD-C65E-4935-864D-343743304C65}" destId="{B22D7CAE-DAB3-4D1E-ACEE-8F8EFC67FE4F}" srcOrd="2" destOrd="0" presId="urn:microsoft.com/office/officeart/2005/8/layout/chevron1"/>
    <dgm:cxn modelId="{E88D2460-03C1-4179-A57D-4F367D12A645}" type="presParOf" srcId="{5016ACAD-C65E-4935-864D-343743304C65}" destId="{25183061-B544-43F6-B059-799D07D081DE}" srcOrd="3" destOrd="0" presId="urn:microsoft.com/office/officeart/2005/8/layout/chevron1"/>
    <dgm:cxn modelId="{A63D7C8D-5151-4CB9-993B-0C8014D07D14}" type="presParOf" srcId="{5016ACAD-C65E-4935-864D-343743304C65}" destId="{9A9439F3-24D7-465F-AEE9-2F665923ED48}" srcOrd="4" destOrd="0" presId="urn:microsoft.com/office/officeart/2005/8/layout/chevron1"/>
    <dgm:cxn modelId="{939055E2-5197-4A94-AF58-3569A5D928AE}" type="presParOf" srcId="{5016ACAD-C65E-4935-864D-343743304C65}" destId="{D8F147BD-4F16-4A4D-80FE-C5314AAB2158}" srcOrd="5" destOrd="0" presId="urn:microsoft.com/office/officeart/2005/8/layout/chevron1"/>
    <dgm:cxn modelId="{E7162117-333F-495B-89D7-299D1C2DDBE2}" type="presParOf" srcId="{5016ACAD-C65E-4935-864D-343743304C65}" destId="{BFC54755-41B5-46F1-8276-9C3D86471E9B}"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D014CC5-C2E7-463E-A1CE-9B3190450843}" type="doc">
      <dgm:prSet loTypeId="urn:microsoft.com/office/officeart/2005/8/layout/chevron1" loCatId="process" qsTypeId="urn:microsoft.com/office/officeart/2005/8/quickstyle/3d3" qsCatId="3D" csTypeId="urn:microsoft.com/office/officeart/2005/8/colors/accent1_2" csCatId="accent1" phldr="1"/>
      <dgm:spPr/>
      <dgm:t>
        <a:bodyPr/>
        <a:lstStyle/>
        <a:p>
          <a:endParaRPr lang="en-US"/>
        </a:p>
      </dgm:t>
    </dgm:pt>
    <dgm:pt modelId="{4E75C0EF-0717-43F5-9FDB-5F187F8ECC8C}">
      <dgm:prSet phldrT="[Text]" custT="1"/>
      <dgm:spPr>
        <a:solidFill>
          <a:srgbClr val="A2552E"/>
        </a:solidFill>
      </dgm:spPr>
      <dgm:t>
        <a:bodyPr/>
        <a:lstStyle/>
        <a:p>
          <a:r>
            <a:rPr lang="fr-FR" sz="1600" b="1" noProof="0" dirty="0" smtClean="0">
              <a:latin typeface="Century Gothic" charset="0"/>
              <a:ea typeface="Century Gothic" charset="0"/>
              <a:cs typeface="Century Gothic" charset="0"/>
            </a:rPr>
            <a:t>Pertinence des résultats</a:t>
          </a:r>
          <a:endParaRPr lang="fr-FR" sz="1600" b="1" noProof="0" dirty="0">
            <a:latin typeface="Century Gothic" charset="0"/>
            <a:ea typeface="Century Gothic" charset="0"/>
            <a:cs typeface="Century Gothic" charset="0"/>
          </a:endParaRPr>
        </a:p>
      </dgm:t>
    </dgm:pt>
    <dgm:pt modelId="{9F412AC2-2FEE-4B87-B324-55FFC8D523BC}" type="parTrans" cxnId="{8E2B4A07-1FB0-47DD-B572-2C1D7D923203}">
      <dgm:prSet/>
      <dgm:spPr/>
      <dgm:t>
        <a:bodyPr/>
        <a:lstStyle/>
        <a:p>
          <a:endParaRPr lang="en-US" sz="1600" b="1">
            <a:latin typeface="Century Gothic" charset="0"/>
            <a:ea typeface="Century Gothic" charset="0"/>
            <a:cs typeface="Century Gothic" charset="0"/>
          </a:endParaRPr>
        </a:p>
      </dgm:t>
    </dgm:pt>
    <dgm:pt modelId="{CF32AA8A-DE20-415F-85A7-7333B6D341EA}" type="sibTrans" cxnId="{8E2B4A07-1FB0-47DD-B572-2C1D7D923203}">
      <dgm:prSet/>
      <dgm:spPr/>
      <dgm:t>
        <a:bodyPr/>
        <a:lstStyle/>
        <a:p>
          <a:endParaRPr lang="en-US" sz="1600" b="1">
            <a:latin typeface="Century Gothic" charset="0"/>
            <a:ea typeface="Century Gothic" charset="0"/>
            <a:cs typeface="Century Gothic" charset="0"/>
          </a:endParaRPr>
        </a:p>
      </dgm:t>
    </dgm:pt>
    <dgm:pt modelId="{04095A7C-493A-4EA4-BC9D-E213197D1ABC}">
      <dgm:prSet phldrT="[Text]" custT="1"/>
      <dgm:spPr>
        <a:solidFill>
          <a:srgbClr val="A2552E"/>
        </a:solidFill>
      </dgm:spPr>
      <dgm:t>
        <a:bodyPr/>
        <a:lstStyle/>
        <a:p>
          <a:r>
            <a:rPr lang="fr-FR" sz="1600" b="1" noProof="0" dirty="0" smtClean="0">
              <a:latin typeface="Century Gothic" charset="0"/>
              <a:ea typeface="Century Gothic" charset="0"/>
              <a:cs typeface="Century Gothic" charset="0"/>
            </a:rPr>
            <a:t>Raisons expliquant les résultats</a:t>
          </a:r>
          <a:endParaRPr lang="fr-FR" sz="1600" b="1" noProof="0" dirty="0">
            <a:latin typeface="Century Gothic" charset="0"/>
            <a:ea typeface="Century Gothic" charset="0"/>
            <a:cs typeface="Century Gothic" charset="0"/>
          </a:endParaRPr>
        </a:p>
      </dgm:t>
    </dgm:pt>
    <dgm:pt modelId="{A4726A90-C54D-4610-A1DA-038926D4BD64}" type="parTrans" cxnId="{7452B79E-0D8F-411D-BC40-8D7EE77CAF13}">
      <dgm:prSet/>
      <dgm:spPr/>
      <dgm:t>
        <a:bodyPr/>
        <a:lstStyle/>
        <a:p>
          <a:endParaRPr lang="en-US" sz="1600" b="1">
            <a:latin typeface="Century Gothic" charset="0"/>
            <a:ea typeface="Century Gothic" charset="0"/>
            <a:cs typeface="Century Gothic" charset="0"/>
          </a:endParaRPr>
        </a:p>
      </dgm:t>
    </dgm:pt>
    <dgm:pt modelId="{EEFB7C70-4A83-47A7-854A-0D59B3098BED}" type="sibTrans" cxnId="{7452B79E-0D8F-411D-BC40-8D7EE77CAF13}">
      <dgm:prSet/>
      <dgm:spPr/>
      <dgm:t>
        <a:bodyPr/>
        <a:lstStyle/>
        <a:p>
          <a:endParaRPr lang="en-US" sz="1600" b="1">
            <a:latin typeface="Century Gothic" charset="0"/>
            <a:ea typeface="Century Gothic" charset="0"/>
            <a:cs typeface="Century Gothic" charset="0"/>
          </a:endParaRPr>
        </a:p>
      </dgm:t>
    </dgm:pt>
    <dgm:pt modelId="{4FFF9C82-4223-478B-A75A-197E48BEAC69}">
      <dgm:prSet phldrT="[Text]" custT="1"/>
      <dgm:spPr>
        <a:solidFill>
          <a:srgbClr val="A2552E"/>
        </a:solidFill>
      </dgm:spPr>
      <dgm:t>
        <a:bodyPr/>
        <a:lstStyle/>
        <a:p>
          <a:r>
            <a:rPr lang="fr-FR" sz="1600" b="1" noProof="0" dirty="0" smtClean="0">
              <a:latin typeface="Century Gothic" charset="0"/>
              <a:ea typeface="Century Gothic" charset="0"/>
              <a:cs typeface="Century Gothic" charset="0"/>
            </a:rPr>
            <a:t>Envisager d’autres données</a:t>
          </a:r>
          <a:endParaRPr lang="fr-FR" sz="1600" b="1" noProof="0" dirty="0">
            <a:latin typeface="Century Gothic" charset="0"/>
            <a:ea typeface="Century Gothic" charset="0"/>
            <a:cs typeface="Century Gothic" charset="0"/>
          </a:endParaRPr>
        </a:p>
      </dgm:t>
    </dgm:pt>
    <dgm:pt modelId="{01C5A9A0-ECFE-433E-AE1B-45B350AD3EC5}" type="parTrans" cxnId="{2AF50FA4-6D25-4A4F-96AF-7ADBF14A63DE}">
      <dgm:prSet/>
      <dgm:spPr/>
      <dgm:t>
        <a:bodyPr/>
        <a:lstStyle/>
        <a:p>
          <a:endParaRPr lang="en-US" sz="1600" b="1">
            <a:latin typeface="Century Gothic" charset="0"/>
            <a:ea typeface="Century Gothic" charset="0"/>
            <a:cs typeface="Century Gothic" charset="0"/>
          </a:endParaRPr>
        </a:p>
      </dgm:t>
    </dgm:pt>
    <dgm:pt modelId="{8DE4C282-4340-488D-AC09-3283D9455934}" type="sibTrans" cxnId="{2AF50FA4-6D25-4A4F-96AF-7ADBF14A63DE}">
      <dgm:prSet/>
      <dgm:spPr/>
      <dgm:t>
        <a:bodyPr/>
        <a:lstStyle/>
        <a:p>
          <a:endParaRPr lang="en-US" sz="1600" b="1">
            <a:latin typeface="Century Gothic" charset="0"/>
            <a:ea typeface="Century Gothic" charset="0"/>
            <a:cs typeface="Century Gothic" charset="0"/>
          </a:endParaRPr>
        </a:p>
      </dgm:t>
    </dgm:pt>
    <dgm:pt modelId="{13598995-0395-415A-B2DB-7E4D02BB9D36}">
      <dgm:prSet phldrT="[Text]" custT="1"/>
      <dgm:spPr>
        <a:solidFill>
          <a:srgbClr val="A2552E"/>
        </a:solidFill>
      </dgm:spPr>
      <dgm:t>
        <a:bodyPr/>
        <a:lstStyle/>
        <a:p>
          <a:r>
            <a:rPr lang="fr-FR" sz="1500" b="1" noProof="0" dirty="0" smtClean="0">
              <a:latin typeface="Century Gothic" charset="0"/>
              <a:ea typeface="Century Gothic" charset="0"/>
              <a:cs typeface="Century Gothic" charset="0"/>
            </a:rPr>
            <a:t>Faire recherche supplémentaire</a:t>
          </a:r>
          <a:endParaRPr lang="fr-FR" sz="1500" b="1" noProof="0" dirty="0">
            <a:latin typeface="Century Gothic" charset="0"/>
            <a:ea typeface="Century Gothic" charset="0"/>
            <a:cs typeface="Century Gothic" charset="0"/>
          </a:endParaRPr>
        </a:p>
      </dgm:t>
    </dgm:pt>
    <dgm:pt modelId="{83C3E6C2-66CD-4533-A0E3-02EA94DD1A4A}" type="parTrans" cxnId="{30EF66AD-4339-4775-BF87-5B64C40ACD50}">
      <dgm:prSet/>
      <dgm:spPr/>
      <dgm:t>
        <a:bodyPr/>
        <a:lstStyle/>
        <a:p>
          <a:endParaRPr lang="en-US" sz="1600" b="1">
            <a:latin typeface="Century Gothic" charset="0"/>
            <a:ea typeface="Century Gothic" charset="0"/>
            <a:cs typeface="Century Gothic" charset="0"/>
          </a:endParaRPr>
        </a:p>
      </dgm:t>
    </dgm:pt>
    <dgm:pt modelId="{F8C255B6-5C7F-469E-97E2-26B6B790AF5E}" type="sibTrans" cxnId="{30EF66AD-4339-4775-BF87-5B64C40ACD50}">
      <dgm:prSet/>
      <dgm:spPr/>
      <dgm:t>
        <a:bodyPr/>
        <a:lstStyle/>
        <a:p>
          <a:endParaRPr lang="en-US" sz="1600" b="1">
            <a:latin typeface="Century Gothic" charset="0"/>
            <a:ea typeface="Century Gothic" charset="0"/>
            <a:cs typeface="Century Gothic" charset="0"/>
          </a:endParaRPr>
        </a:p>
      </dgm:t>
    </dgm:pt>
    <dgm:pt modelId="{5016ACAD-C65E-4935-864D-343743304C65}" type="pres">
      <dgm:prSet presAssocID="{3D014CC5-C2E7-463E-A1CE-9B3190450843}" presName="Name0" presStyleCnt="0">
        <dgm:presLayoutVars>
          <dgm:dir/>
          <dgm:animLvl val="lvl"/>
          <dgm:resizeHandles val="exact"/>
        </dgm:presLayoutVars>
      </dgm:prSet>
      <dgm:spPr/>
      <dgm:t>
        <a:bodyPr/>
        <a:lstStyle/>
        <a:p>
          <a:endParaRPr lang="en-US"/>
        </a:p>
      </dgm:t>
    </dgm:pt>
    <dgm:pt modelId="{92BE8403-81A5-4A14-967C-E2E181D98231}" type="pres">
      <dgm:prSet presAssocID="{4E75C0EF-0717-43F5-9FDB-5F187F8ECC8C}" presName="parTxOnly" presStyleLbl="node1" presStyleIdx="0" presStyleCnt="4" custScaleY="95756">
        <dgm:presLayoutVars>
          <dgm:chMax val="0"/>
          <dgm:chPref val="0"/>
          <dgm:bulletEnabled val="1"/>
        </dgm:presLayoutVars>
      </dgm:prSet>
      <dgm:spPr/>
      <dgm:t>
        <a:bodyPr/>
        <a:lstStyle/>
        <a:p>
          <a:endParaRPr lang="en-US"/>
        </a:p>
      </dgm:t>
    </dgm:pt>
    <dgm:pt modelId="{1A78B38F-7964-43AE-B969-3C7C27AB5E0F}" type="pres">
      <dgm:prSet presAssocID="{CF32AA8A-DE20-415F-85A7-7333B6D341EA}" presName="parTxOnlySpace" presStyleCnt="0"/>
      <dgm:spPr/>
    </dgm:pt>
    <dgm:pt modelId="{B22D7CAE-DAB3-4D1E-ACEE-8F8EFC67FE4F}" type="pres">
      <dgm:prSet presAssocID="{04095A7C-493A-4EA4-BC9D-E213197D1ABC}" presName="parTxOnly" presStyleLbl="node1" presStyleIdx="1" presStyleCnt="4">
        <dgm:presLayoutVars>
          <dgm:chMax val="0"/>
          <dgm:chPref val="0"/>
          <dgm:bulletEnabled val="1"/>
        </dgm:presLayoutVars>
      </dgm:prSet>
      <dgm:spPr/>
      <dgm:t>
        <a:bodyPr/>
        <a:lstStyle/>
        <a:p>
          <a:endParaRPr lang="en-US"/>
        </a:p>
      </dgm:t>
    </dgm:pt>
    <dgm:pt modelId="{25183061-B544-43F6-B059-799D07D081DE}" type="pres">
      <dgm:prSet presAssocID="{EEFB7C70-4A83-47A7-854A-0D59B3098BED}" presName="parTxOnlySpace" presStyleCnt="0"/>
      <dgm:spPr/>
    </dgm:pt>
    <dgm:pt modelId="{9A9439F3-24D7-465F-AEE9-2F665923ED48}" type="pres">
      <dgm:prSet presAssocID="{4FFF9C82-4223-478B-A75A-197E48BEAC69}" presName="parTxOnly" presStyleLbl="node1" presStyleIdx="2" presStyleCnt="4">
        <dgm:presLayoutVars>
          <dgm:chMax val="0"/>
          <dgm:chPref val="0"/>
          <dgm:bulletEnabled val="1"/>
        </dgm:presLayoutVars>
      </dgm:prSet>
      <dgm:spPr/>
      <dgm:t>
        <a:bodyPr/>
        <a:lstStyle/>
        <a:p>
          <a:endParaRPr lang="en-US"/>
        </a:p>
      </dgm:t>
    </dgm:pt>
    <dgm:pt modelId="{D8F147BD-4F16-4A4D-80FE-C5314AAB2158}" type="pres">
      <dgm:prSet presAssocID="{8DE4C282-4340-488D-AC09-3283D9455934}" presName="parTxOnlySpace" presStyleCnt="0"/>
      <dgm:spPr/>
    </dgm:pt>
    <dgm:pt modelId="{BFC54755-41B5-46F1-8276-9C3D86471E9B}" type="pres">
      <dgm:prSet presAssocID="{13598995-0395-415A-B2DB-7E4D02BB9D36}" presName="parTxOnly" presStyleLbl="node1" presStyleIdx="3" presStyleCnt="4" custScaleX="113032">
        <dgm:presLayoutVars>
          <dgm:chMax val="0"/>
          <dgm:chPref val="0"/>
          <dgm:bulletEnabled val="1"/>
        </dgm:presLayoutVars>
      </dgm:prSet>
      <dgm:spPr/>
      <dgm:t>
        <a:bodyPr/>
        <a:lstStyle/>
        <a:p>
          <a:endParaRPr lang="en-US"/>
        </a:p>
      </dgm:t>
    </dgm:pt>
  </dgm:ptLst>
  <dgm:cxnLst>
    <dgm:cxn modelId="{71680561-96D5-ED44-BB2F-6220F145C15B}" type="presOf" srcId="{4E75C0EF-0717-43F5-9FDB-5F187F8ECC8C}" destId="{92BE8403-81A5-4A14-967C-E2E181D98231}" srcOrd="0" destOrd="0" presId="urn:microsoft.com/office/officeart/2005/8/layout/chevron1"/>
    <dgm:cxn modelId="{2AF50FA4-6D25-4A4F-96AF-7ADBF14A63DE}" srcId="{3D014CC5-C2E7-463E-A1CE-9B3190450843}" destId="{4FFF9C82-4223-478B-A75A-197E48BEAC69}" srcOrd="2" destOrd="0" parTransId="{01C5A9A0-ECFE-433E-AE1B-45B350AD3EC5}" sibTransId="{8DE4C282-4340-488D-AC09-3283D9455934}"/>
    <dgm:cxn modelId="{F43E8E91-B97B-C746-8F34-F6CF27221BA5}" type="presOf" srcId="{4FFF9C82-4223-478B-A75A-197E48BEAC69}" destId="{9A9439F3-24D7-465F-AEE9-2F665923ED48}" srcOrd="0" destOrd="0" presId="urn:microsoft.com/office/officeart/2005/8/layout/chevron1"/>
    <dgm:cxn modelId="{8E2B4A07-1FB0-47DD-B572-2C1D7D923203}" srcId="{3D014CC5-C2E7-463E-A1CE-9B3190450843}" destId="{4E75C0EF-0717-43F5-9FDB-5F187F8ECC8C}" srcOrd="0" destOrd="0" parTransId="{9F412AC2-2FEE-4B87-B324-55FFC8D523BC}" sibTransId="{CF32AA8A-DE20-415F-85A7-7333B6D341EA}"/>
    <dgm:cxn modelId="{30EF66AD-4339-4775-BF87-5B64C40ACD50}" srcId="{3D014CC5-C2E7-463E-A1CE-9B3190450843}" destId="{13598995-0395-415A-B2DB-7E4D02BB9D36}" srcOrd="3" destOrd="0" parTransId="{83C3E6C2-66CD-4533-A0E3-02EA94DD1A4A}" sibTransId="{F8C255B6-5C7F-469E-97E2-26B6B790AF5E}"/>
    <dgm:cxn modelId="{7452B79E-0D8F-411D-BC40-8D7EE77CAF13}" srcId="{3D014CC5-C2E7-463E-A1CE-9B3190450843}" destId="{04095A7C-493A-4EA4-BC9D-E213197D1ABC}" srcOrd="1" destOrd="0" parTransId="{A4726A90-C54D-4610-A1DA-038926D4BD64}" sibTransId="{EEFB7C70-4A83-47A7-854A-0D59B3098BED}"/>
    <dgm:cxn modelId="{9E2CA14A-E0E5-0C43-8158-90A15DB1137D}" type="presOf" srcId="{13598995-0395-415A-B2DB-7E4D02BB9D36}" destId="{BFC54755-41B5-46F1-8276-9C3D86471E9B}" srcOrd="0" destOrd="0" presId="urn:microsoft.com/office/officeart/2005/8/layout/chevron1"/>
    <dgm:cxn modelId="{E8419FB1-2867-A14A-AC27-E1B7DABE34DE}" type="presOf" srcId="{3D014CC5-C2E7-463E-A1CE-9B3190450843}" destId="{5016ACAD-C65E-4935-864D-343743304C65}" srcOrd="0" destOrd="0" presId="urn:microsoft.com/office/officeart/2005/8/layout/chevron1"/>
    <dgm:cxn modelId="{B175F110-36DA-F343-AB60-14225A7C4A24}" type="presOf" srcId="{04095A7C-493A-4EA4-BC9D-E213197D1ABC}" destId="{B22D7CAE-DAB3-4D1E-ACEE-8F8EFC67FE4F}" srcOrd="0" destOrd="0" presId="urn:microsoft.com/office/officeart/2005/8/layout/chevron1"/>
    <dgm:cxn modelId="{57ED90C8-0A0F-2842-882A-8D7F005DAA3B}" type="presParOf" srcId="{5016ACAD-C65E-4935-864D-343743304C65}" destId="{92BE8403-81A5-4A14-967C-E2E181D98231}" srcOrd="0" destOrd="0" presId="urn:microsoft.com/office/officeart/2005/8/layout/chevron1"/>
    <dgm:cxn modelId="{1ACA4100-2B30-264C-81E5-8581C07DD9AF}" type="presParOf" srcId="{5016ACAD-C65E-4935-864D-343743304C65}" destId="{1A78B38F-7964-43AE-B969-3C7C27AB5E0F}" srcOrd="1" destOrd="0" presId="urn:microsoft.com/office/officeart/2005/8/layout/chevron1"/>
    <dgm:cxn modelId="{6370B517-B314-EA48-AF1E-FABBD72D7CD3}" type="presParOf" srcId="{5016ACAD-C65E-4935-864D-343743304C65}" destId="{B22D7CAE-DAB3-4D1E-ACEE-8F8EFC67FE4F}" srcOrd="2" destOrd="0" presId="urn:microsoft.com/office/officeart/2005/8/layout/chevron1"/>
    <dgm:cxn modelId="{F8F848A5-D075-9248-A685-4585CF45CBD1}" type="presParOf" srcId="{5016ACAD-C65E-4935-864D-343743304C65}" destId="{25183061-B544-43F6-B059-799D07D081DE}" srcOrd="3" destOrd="0" presId="urn:microsoft.com/office/officeart/2005/8/layout/chevron1"/>
    <dgm:cxn modelId="{CB1D4FCE-E546-2C4E-B0B0-C5E5B11C72BF}" type="presParOf" srcId="{5016ACAD-C65E-4935-864D-343743304C65}" destId="{9A9439F3-24D7-465F-AEE9-2F665923ED48}" srcOrd="4" destOrd="0" presId="urn:microsoft.com/office/officeart/2005/8/layout/chevron1"/>
    <dgm:cxn modelId="{EE9DD3E2-BC7E-5D45-B0B2-B18A08C3B365}" type="presParOf" srcId="{5016ACAD-C65E-4935-864D-343743304C65}" destId="{D8F147BD-4F16-4A4D-80FE-C5314AAB2158}" srcOrd="5" destOrd="0" presId="urn:microsoft.com/office/officeart/2005/8/layout/chevron1"/>
    <dgm:cxn modelId="{4E9EC93D-F8FC-FC45-B91F-53EF2FB00AC0}" type="presParOf" srcId="{5016ACAD-C65E-4935-864D-343743304C65}" destId="{BFC54755-41B5-46F1-8276-9C3D86471E9B}"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D014CC5-C2E7-463E-A1CE-9B3190450843}" type="doc">
      <dgm:prSet loTypeId="urn:microsoft.com/office/officeart/2005/8/layout/chevron1" loCatId="process" qsTypeId="urn:microsoft.com/office/officeart/2005/8/quickstyle/3d3" qsCatId="3D" csTypeId="urn:microsoft.com/office/officeart/2005/8/colors/accent1_2" csCatId="accent1" phldr="1"/>
      <dgm:spPr/>
      <dgm:t>
        <a:bodyPr/>
        <a:lstStyle/>
        <a:p>
          <a:endParaRPr lang="en-US"/>
        </a:p>
      </dgm:t>
    </dgm:pt>
    <dgm:pt modelId="{4E75C0EF-0717-43F5-9FDB-5F187F8ECC8C}">
      <dgm:prSet phldrT="[Text]" custT="1"/>
      <dgm:spPr>
        <a:solidFill>
          <a:srgbClr val="A2552E"/>
        </a:solidFill>
      </dgm:spPr>
      <dgm:t>
        <a:bodyPr/>
        <a:lstStyle/>
        <a:p>
          <a:r>
            <a:rPr lang="fr-FR" sz="1600" b="1" noProof="0" dirty="0" smtClean="0">
              <a:latin typeface="Century Gothic" charset="0"/>
              <a:ea typeface="Century Gothic" charset="0"/>
              <a:cs typeface="Century Gothic" charset="0"/>
            </a:rPr>
            <a:t>Pertinence des résultats</a:t>
          </a:r>
          <a:endParaRPr lang="fr-FR" sz="1600" b="1" noProof="0" dirty="0">
            <a:latin typeface="Century Gothic" charset="0"/>
            <a:ea typeface="Century Gothic" charset="0"/>
            <a:cs typeface="Century Gothic" charset="0"/>
          </a:endParaRPr>
        </a:p>
      </dgm:t>
    </dgm:pt>
    <dgm:pt modelId="{9F412AC2-2FEE-4B87-B324-55FFC8D523BC}" type="parTrans" cxnId="{8E2B4A07-1FB0-47DD-B572-2C1D7D923203}">
      <dgm:prSet/>
      <dgm:spPr/>
      <dgm:t>
        <a:bodyPr/>
        <a:lstStyle/>
        <a:p>
          <a:endParaRPr lang="en-US" sz="1600" b="1">
            <a:latin typeface="Century Gothic" charset="0"/>
            <a:ea typeface="Century Gothic" charset="0"/>
            <a:cs typeface="Century Gothic" charset="0"/>
          </a:endParaRPr>
        </a:p>
      </dgm:t>
    </dgm:pt>
    <dgm:pt modelId="{CF32AA8A-DE20-415F-85A7-7333B6D341EA}" type="sibTrans" cxnId="{8E2B4A07-1FB0-47DD-B572-2C1D7D923203}">
      <dgm:prSet/>
      <dgm:spPr/>
      <dgm:t>
        <a:bodyPr/>
        <a:lstStyle/>
        <a:p>
          <a:endParaRPr lang="en-US" sz="1600" b="1">
            <a:latin typeface="Century Gothic" charset="0"/>
            <a:ea typeface="Century Gothic" charset="0"/>
            <a:cs typeface="Century Gothic" charset="0"/>
          </a:endParaRPr>
        </a:p>
      </dgm:t>
    </dgm:pt>
    <dgm:pt modelId="{04095A7C-493A-4EA4-BC9D-E213197D1ABC}">
      <dgm:prSet phldrT="[Text]" custT="1"/>
      <dgm:spPr>
        <a:solidFill>
          <a:srgbClr val="A2552E"/>
        </a:solidFill>
      </dgm:spPr>
      <dgm:t>
        <a:bodyPr/>
        <a:lstStyle/>
        <a:p>
          <a:r>
            <a:rPr lang="fr-FR" sz="1600" b="1" noProof="0" dirty="0" smtClean="0">
              <a:latin typeface="Century Gothic" charset="0"/>
              <a:ea typeface="Century Gothic" charset="0"/>
              <a:cs typeface="Century Gothic" charset="0"/>
            </a:rPr>
            <a:t>Raisons expliquant les résultats</a:t>
          </a:r>
          <a:endParaRPr lang="fr-FR" sz="1600" b="1" noProof="0" dirty="0">
            <a:latin typeface="Century Gothic" charset="0"/>
            <a:ea typeface="Century Gothic" charset="0"/>
            <a:cs typeface="Century Gothic" charset="0"/>
          </a:endParaRPr>
        </a:p>
      </dgm:t>
    </dgm:pt>
    <dgm:pt modelId="{A4726A90-C54D-4610-A1DA-038926D4BD64}" type="parTrans" cxnId="{7452B79E-0D8F-411D-BC40-8D7EE77CAF13}">
      <dgm:prSet/>
      <dgm:spPr/>
      <dgm:t>
        <a:bodyPr/>
        <a:lstStyle/>
        <a:p>
          <a:endParaRPr lang="en-US" sz="1600" b="1">
            <a:latin typeface="Century Gothic" charset="0"/>
            <a:ea typeface="Century Gothic" charset="0"/>
            <a:cs typeface="Century Gothic" charset="0"/>
          </a:endParaRPr>
        </a:p>
      </dgm:t>
    </dgm:pt>
    <dgm:pt modelId="{EEFB7C70-4A83-47A7-854A-0D59B3098BED}" type="sibTrans" cxnId="{7452B79E-0D8F-411D-BC40-8D7EE77CAF13}">
      <dgm:prSet/>
      <dgm:spPr/>
      <dgm:t>
        <a:bodyPr/>
        <a:lstStyle/>
        <a:p>
          <a:endParaRPr lang="en-US" sz="1600" b="1">
            <a:latin typeface="Century Gothic" charset="0"/>
            <a:ea typeface="Century Gothic" charset="0"/>
            <a:cs typeface="Century Gothic" charset="0"/>
          </a:endParaRPr>
        </a:p>
      </dgm:t>
    </dgm:pt>
    <dgm:pt modelId="{4FFF9C82-4223-478B-A75A-197E48BEAC69}">
      <dgm:prSet phldrT="[Text]" custT="1"/>
      <dgm:spPr>
        <a:solidFill>
          <a:srgbClr val="A2552E"/>
        </a:solidFill>
      </dgm:spPr>
      <dgm:t>
        <a:bodyPr/>
        <a:lstStyle/>
        <a:p>
          <a:r>
            <a:rPr lang="fr-FR" sz="1600" b="1" noProof="0" dirty="0" smtClean="0">
              <a:latin typeface="Century Gothic" charset="0"/>
              <a:ea typeface="Century Gothic" charset="0"/>
              <a:cs typeface="Century Gothic" charset="0"/>
            </a:rPr>
            <a:t>Envisager d’autres données</a:t>
          </a:r>
          <a:endParaRPr lang="fr-FR" sz="1600" b="1" noProof="0" dirty="0">
            <a:latin typeface="Century Gothic" charset="0"/>
            <a:ea typeface="Century Gothic" charset="0"/>
            <a:cs typeface="Century Gothic" charset="0"/>
          </a:endParaRPr>
        </a:p>
      </dgm:t>
    </dgm:pt>
    <dgm:pt modelId="{01C5A9A0-ECFE-433E-AE1B-45B350AD3EC5}" type="parTrans" cxnId="{2AF50FA4-6D25-4A4F-96AF-7ADBF14A63DE}">
      <dgm:prSet/>
      <dgm:spPr/>
      <dgm:t>
        <a:bodyPr/>
        <a:lstStyle/>
        <a:p>
          <a:endParaRPr lang="en-US" sz="1600" b="1">
            <a:latin typeface="Century Gothic" charset="0"/>
            <a:ea typeface="Century Gothic" charset="0"/>
            <a:cs typeface="Century Gothic" charset="0"/>
          </a:endParaRPr>
        </a:p>
      </dgm:t>
    </dgm:pt>
    <dgm:pt modelId="{8DE4C282-4340-488D-AC09-3283D9455934}" type="sibTrans" cxnId="{2AF50FA4-6D25-4A4F-96AF-7ADBF14A63DE}">
      <dgm:prSet/>
      <dgm:spPr/>
      <dgm:t>
        <a:bodyPr/>
        <a:lstStyle/>
        <a:p>
          <a:endParaRPr lang="en-US" sz="1600" b="1">
            <a:latin typeface="Century Gothic" charset="0"/>
            <a:ea typeface="Century Gothic" charset="0"/>
            <a:cs typeface="Century Gothic" charset="0"/>
          </a:endParaRPr>
        </a:p>
      </dgm:t>
    </dgm:pt>
    <dgm:pt modelId="{13598995-0395-415A-B2DB-7E4D02BB9D36}">
      <dgm:prSet phldrT="[Text]" custT="1"/>
      <dgm:spPr>
        <a:solidFill>
          <a:srgbClr val="A2552E"/>
        </a:solidFill>
      </dgm:spPr>
      <dgm:t>
        <a:bodyPr/>
        <a:lstStyle/>
        <a:p>
          <a:r>
            <a:rPr lang="fr-FR" sz="1500" b="1" noProof="0" dirty="0" smtClean="0">
              <a:latin typeface="Century Gothic" charset="0"/>
              <a:ea typeface="Century Gothic" charset="0"/>
              <a:cs typeface="Century Gothic" charset="0"/>
            </a:rPr>
            <a:t>Faire recherche supplémentaire</a:t>
          </a:r>
          <a:endParaRPr lang="fr-FR" sz="1500" b="1" noProof="0" dirty="0">
            <a:latin typeface="Century Gothic" charset="0"/>
            <a:ea typeface="Century Gothic" charset="0"/>
            <a:cs typeface="Century Gothic" charset="0"/>
          </a:endParaRPr>
        </a:p>
      </dgm:t>
    </dgm:pt>
    <dgm:pt modelId="{83C3E6C2-66CD-4533-A0E3-02EA94DD1A4A}" type="parTrans" cxnId="{30EF66AD-4339-4775-BF87-5B64C40ACD50}">
      <dgm:prSet/>
      <dgm:spPr/>
      <dgm:t>
        <a:bodyPr/>
        <a:lstStyle/>
        <a:p>
          <a:endParaRPr lang="en-US" sz="1600" b="1">
            <a:latin typeface="Century Gothic" charset="0"/>
            <a:ea typeface="Century Gothic" charset="0"/>
            <a:cs typeface="Century Gothic" charset="0"/>
          </a:endParaRPr>
        </a:p>
      </dgm:t>
    </dgm:pt>
    <dgm:pt modelId="{F8C255B6-5C7F-469E-97E2-26B6B790AF5E}" type="sibTrans" cxnId="{30EF66AD-4339-4775-BF87-5B64C40ACD50}">
      <dgm:prSet/>
      <dgm:spPr/>
      <dgm:t>
        <a:bodyPr/>
        <a:lstStyle/>
        <a:p>
          <a:endParaRPr lang="en-US" sz="1600" b="1">
            <a:latin typeface="Century Gothic" charset="0"/>
            <a:ea typeface="Century Gothic" charset="0"/>
            <a:cs typeface="Century Gothic" charset="0"/>
          </a:endParaRPr>
        </a:p>
      </dgm:t>
    </dgm:pt>
    <dgm:pt modelId="{5016ACAD-C65E-4935-864D-343743304C65}" type="pres">
      <dgm:prSet presAssocID="{3D014CC5-C2E7-463E-A1CE-9B3190450843}" presName="Name0" presStyleCnt="0">
        <dgm:presLayoutVars>
          <dgm:dir/>
          <dgm:animLvl val="lvl"/>
          <dgm:resizeHandles val="exact"/>
        </dgm:presLayoutVars>
      </dgm:prSet>
      <dgm:spPr/>
      <dgm:t>
        <a:bodyPr/>
        <a:lstStyle/>
        <a:p>
          <a:endParaRPr lang="en-US"/>
        </a:p>
      </dgm:t>
    </dgm:pt>
    <dgm:pt modelId="{92BE8403-81A5-4A14-967C-E2E181D98231}" type="pres">
      <dgm:prSet presAssocID="{4E75C0EF-0717-43F5-9FDB-5F187F8ECC8C}" presName="parTxOnly" presStyleLbl="node1" presStyleIdx="0" presStyleCnt="4" custScaleY="95756">
        <dgm:presLayoutVars>
          <dgm:chMax val="0"/>
          <dgm:chPref val="0"/>
          <dgm:bulletEnabled val="1"/>
        </dgm:presLayoutVars>
      </dgm:prSet>
      <dgm:spPr/>
      <dgm:t>
        <a:bodyPr/>
        <a:lstStyle/>
        <a:p>
          <a:endParaRPr lang="en-US"/>
        </a:p>
      </dgm:t>
    </dgm:pt>
    <dgm:pt modelId="{1A78B38F-7964-43AE-B969-3C7C27AB5E0F}" type="pres">
      <dgm:prSet presAssocID="{CF32AA8A-DE20-415F-85A7-7333B6D341EA}" presName="parTxOnlySpace" presStyleCnt="0"/>
      <dgm:spPr/>
    </dgm:pt>
    <dgm:pt modelId="{B22D7CAE-DAB3-4D1E-ACEE-8F8EFC67FE4F}" type="pres">
      <dgm:prSet presAssocID="{04095A7C-493A-4EA4-BC9D-E213197D1ABC}" presName="parTxOnly" presStyleLbl="node1" presStyleIdx="1" presStyleCnt="4">
        <dgm:presLayoutVars>
          <dgm:chMax val="0"/>
          <dgm:chPref val="0"/>
          <dgm:bulletEnabled val="1"/>
        </dgm:presLayoutVars>
      </dgm:prSet>
      <dgm:spPr/>
      <dgm:t>
        <a:bodyPr/>
        <a:lstStyle/>
        <a:p>
          <a:endParaRPr lang="en-US"/>
        </a:p>
      </dgm:t>
    </dgm:pt>
    <dgm:pt modelId="{25183061-B544-43F6-B059-799D07D081DE}" type="pres">
      <dgm:prSet presAssocID="{EEFB7C70-4A83-47A7-854A-0D59B3098BED}" presName="parTxOnlySpace" presStyleCnt="0"/>
      <dgm:spPr/>
    </dgm:pt>
    <dgm:pt modelId="{9A9439F3-24D7-465F-AEE9-2F665923ED48}" type="pres">
      <dgm:prSet presAssocID="{4FFF9C82-4223-478B-A75A-197E48BEAC69}" presName="parTxOnly" presStyleLbl="node1" presStyleIdx="2" presStyleCnt="4">
        <dgm:presLayoutVars>
          <dgm:chMax val="0"/>
          <dgm:chPref val="0"/>
          <dgm:bulletEnabled val="1"/>
        </dgm:presLayoutVars>
      </dgm:prSet>
      <dgm:spPr/>
      <dgm:t>
        <a:bodyPr/>
        <a:lstStyle/>
        <a:p>
          <a:endParaRPr lang="en-US"/>
        </a:p>
      </dgm:t>
    </dgm:pt>
    <dgm:pt modelId="{D8F147BD-4F16-4A4D-80FE-C5314AAB2158}" type="pres">
      <dgm:prSet presAssocID="{8DE4C282-4340-488D-AC09-3283D9455934}" presName="parTxOnlySpace" presStyleCnt="0"/>
      <dgm:spPr/>
    </dgm:pt>
    <dgm:pt modelId="{BFC54755-41B5-46F1-8276-9C3D86471E9B}" type="pres">
      <dgm:prSet presAssocID="{13598995-0395-415A-B2DB-7E4D02BB9D36}" presName="parTxOnly" presStyleLbl="node1" presStyleIdx="3" presStyleCnt="4" custScaleX="113032">
        <dgm:presLayoutVars>
          <dgm:chMax val="0"/>
          <dgm:chPref val="0"/>
          <dgm:bulletEnabled val="1"/>
        </dgm:presLayoutVars>
      </dgm:prSet>
      <dgm:spPr/>
      <dgm:t>
        <a:bodyPr/>
        <a:lstStyle/>
        <a:p>
          <a:endParaRPr lang="en-US"/>
        </a:p>
      </dgm:t>
    </dgm:pt>
  </dgm:ptLst>
  <dgm:cxnLst>
    <dgm:cxn modelId="{2AF50FA4-6D25-4A4F-96AF-7ADBF14A63DE}" srcId="{3D014CC5-C2E7-463E-A1CE-9B3190450843}" destId="{4FFF9C82-4223-478B-A75A-197E48BEAC69}" srcOrd="2" destOrd="0" parTransId="{01C5A9A0-ECFE-433E-AE1B-45B350AD3EC5}" sibTransId="{8DE4C282-4340-488D-AC09-3283D9455934}"/>
    <dgm:cxn modelId="{35DE30C1-C6E4-054A-B788-283A3F02DB30}" type="presOf" srcId="{04095A7C-493A-4EA4-BC9D-E213197D1ABC}" destId="{B22D7CAE-DAB3-4D1E-ACEE-8F8EFC67FE4F}" srcOrd="0" destOrd="0" presId="urn:microsoft.com/office/officeart/2005/8/layout/chevron1"/>
    <dgm:cxn modelId="{59E313DC-1FF9-2549-9CC5-5670EB74E61B}" type="presOf" srcId="{3D014CC5-C2E7-463E-A1CE-9B3190450843}" destId="{5016ACAD-C65E-4935-864D-343743304C65}" srcOrd="0" destOrd="0" presId="urn:microsoft.com/office/officeart/2005/8/layout/chevron1"/>
    <dgm:cxn modelId="{8E2B4A07-1FB0-47DD-B572-2C1D7D923203}" srcId="{3D014CC5-C2E7-463E-A1CE-9B3190450843}" destId="{4E75C0EF-0717-43F5-9FDB-5F187F8ECC8C}" srcOrd="0" destOrd="0" parTransId="{9F412AC2-2FEE-4B87-B324-55FFC8D523BC}" sibTransId="{CF32AA8A-DE20-415F-85A7-7333B6D341EA}"/>
    <dgm:cxn modelId="{30EF66AD-4339-4775-BF87-5B64C40ACD50}" srcId="{3D014CC5-C2E7-463E-A1CE-9B3190450843}" destId="{13598995-0395-415A-B2DB-7E4D02BB9D36}" srcOrd="3" destOrd="0" parTransId="{83C3E6C2-66CD-4533-A0E3-02EA94DD1A4A}" sibTransId="{F8C255B6-5C7F-469E-97E2-26B6B790AF5E}"/>
    <dgm:cxn modelId="{7452B79E-0D8F-411D-BC40-8D7EE77CAF13}" srcId="{3D014CC5-C2E7-463E-A1CE-9B3190450843}" destId="{04095A7C-493A-4EA4-BC9D-E213197D1ABC}" srcOrd="1" destOrd="0" parTransId="{A4726A90-C54D-4610-A1DA-038926D4BD64}" sibTransId="{EEFB7C70-4A83-47A7-854A-0D59B3098BED}"/>
    <dgm:cxn modelId="{2111036E-5FAC-754E-AC06-994930008081}" type="presOf" srcId="{13598995-0395-415A-B2DB-7E4D02BB9D36}" destId="{BFC54755-41B5-46F1-8276-9C3D86471E9B}" srcOrd="0" destOrd="0" presId="urn:microsoft.com/office/officeart/2005/8/layout/chevron1"/>
    <dgm:cxn modelId="{DE26121B-C7AC-CF47-B130-B4B2D643ADB0}" type="presOf" srcId="{4E75C0EF-0717-43F5-9FDB-5F187F8ECC8C}" destId="{92BE8403-81A5-4A14-967C-E2E181D98231}" srcOrd="0" destOrd="0" presId="urn:microsoft.com/office/officeart/2005/8/layout/chevron1"/>
    <dgm:cxn modelId="{029725DE-1B73-6341-9970-9BAD033D01F4}" type="presOf" srcId="{4FFF9C82-4223-478B-A75A-197E48BEAC69}" destId="{9A9439F3-24D7-465F-AEE9-2F665923ED48}" srcOrd="0" destOrd="0" presId="urn:microsoft.com/office/officeart/2005/8/layout/chevron1"/>
    <dgm:cxn modelId="{16EB207F-60CC-454A-857C-5003FE811239}" type="presParOf" srcId="{5016ACAD-C65E-4935-864D-343743304C65}" destId="{92BE8403-81A5-4A14-967C-E2E181D98231}" srcOrd="0" destOrd="0" presId="urn:microsoft.com/office/officeart/2005/8/layout/chevron1"/>
    <dgm:cxn modelId="{58B6503B-3002-8E46-A720-987A6427787A}" type="presParOf" srcId="{5016ACAD-C65E-4935-864D-343743304C65}" destId="{1A78B38F-7964-43AE-B969-3C7C27AB5E0F}" srcOrd="1" destOrd="0" presId="urn:microsoft.com/office/officeart/2005/8/layout/chevron1"/>
    <dgm:cxn modelId="{8F9BBC5F-10B3-3843-89CA-CBD8F3B8C3BA}" type="presParOf" srcId="{5016ACAD-C65E-4935-864D-343743304C65}" destId="{B22D7CAE-DAB3-4D1E-ACEE-8F8EFC67FE4F}" srcOrd="2" destOrd="0" presId="urn:microsoft.com/office/officeart/2005/8/layout/chevron1"/>
    <dgm:cxn modelId="{EC20F8F8-64D8-1D48-AFEC-B24511B43D64}" type="presParOf" srcId="{5016ACAD-C65E-4935-864D-343743304C65}" destId="{25183061-B544-43F6-B059-799D07D081DE}" srcOrd="3" destOrd="0" presId="urn:microsoft.com/office/officeart/2005/8/layout/chevron1"/>
    <dgm:cxn modelId="{F9D70607-F650-BE47-AFE4-A05D82E58D61}" type="presParOf" srcId="{5016ACAD-C65E-4935-864D-343743304C65}" destId="{9A9439F3-24D7-465F-AEE9-2F665923ED48}" srcOrd="4" destOrd="0" presId="urn:microsoft.com/office/officeart/2005/8/layout/chevron1"/>
    <dgm:cxn modelId="{2DBE36C9-965C-F54B-878B-BE262BAB371E}" type="presParOf" srcId="{5016ACAD-C65E-4935-864D-343743304C65}" destId="{D8F147BD-4F16-4A4D-80FE-C5314AAB2158}" srcOrd="5" destOrd="0" presId="urn:microsoft.com/office/officeart/2005/8/layout/chevron1"/>
    <dgm:cxn modelId="{3B25F178-5E11-1747-9CC2-54030FBB754B}" type="presParOf" srcId="{5016ACAD-C65E-4935-864D-343743304C65}" destId="{BFC54755-41B5-46F1-8276-9C3D86471E9B}"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D014CC5-C2E7-463E-A1CE-9B3190450843}" type="doc">
      <dgm:prSet loTypeId="urn:microsoft.com/office/officeart/2005/8/layout/chevron1" loCatId="process" qsTypeId="urn:microsoft.com/office/officeart/2005/8/quickstyle/3d3" qsCatId="3D" csTypeId="urn:microsoft.com/office/officeart/2005/8/colors/accent1_2" csCatId="accent1" phldr="1"/>
      <dgm:spPr/>
      <dgm:t>
        <a:bodyPr/>
        <a:lstStyle/>
        <a:p>
          <a:endParaRPr lang="en-US"/>
        </a:p>
      </dgm:t>
    </dgm:pt>
    <dgm:pt modelId="{4E75C0EF-0717-43F5-9FDB-5F187F8ECC8C}">
      <dgm:prSet phldrT="[Text]" custT="1"/>
      <dgm:spPr>
        <a:solidFill>
          <a:srgbClr val="A2552E"/>
        </a:solidFill>
      </dgm:spPr>
      <dgm:t>
        <a:bodyPr/>
        <a:lstStyle/>
        <a:p>
          <a:r>
            <a:rPr lang="fr-FR" sz="1600" b="1" noProof="0" dirty="0" smtClean="0">
              <a:latin typeface="Century Gothic" charset="0"/>
              <a:ea typeface="Century Gothic" charset="0"/>
              <a:cs typeface="Century Gothic" charset="0"/>
            </a:rPr>
            <a:t>Pertinence des résultats</a:t>
          </a:r>
          <a:endParaRPr lang="fr-FR" sz="1600" b="1" noProof="0" dirty="0">
            <a:latin typeface="Century Gothic" charset="0"/>
            <a:ea typeface="Century Gothic" charset="0"/>
            <a:cs typeface="Century Gothic" charset="0"/>
          </a:endParaRPr>
        </a:p>
      </dgm:t>
    </dgm:pt>
    <dgm:pt modelId="{9F412AC2-2FEE-4B87-B324-55FFC8D523BC}" type="parTrans" cxnId="{8E2B4A07-1FB0-47DD-B572-2C1D7D923203}">
      <dgm:prSet/>
      <dgm:spPr/>
      <dgm:t>
        <a:bodyPr/>
        <a:lstStyle/>
        <a:p>
          <a:endParaRPr lang="en-US" sz="1600" b="1">
            <a:latin typeface="Century Gothic" charset="0"/>
            <a:ea typeface="Century Gothic" charset="0"/>
            <a:cs typeface="Century Gothic" charset="0"/>
          </a:endParaRPr>
        </a:p>
      </dgm:t>
    </dgm:pt>
    <dgm:pt modelId="{CF32AA8A-DE20-415F-85A7-7333B6D341EA}" type="sibTrans" cxnId="{8E2B4A07-1FB0-47DD-B572-2C1D7D923203}">
      <dgm:prSet/>
      <dgm:spPr/>
      <dgm:t>
        <a:bodyPr/>
        <a:lstStyle/>
        <a:p>
          <a:endParaRPr lang="en-US" sz="1600" b="1">
            <a:latin typeface="Century Gothic" charset="0"/>
            <a:ea typeface="Century Gothic" charset="0"/>
            <a:cs typeface="Century Gothic" charset="0"/>
          </a:endParaRPr>
        </a:p>
      </dgm:t>
    </dgm:pt>
    <dgm:pt modelId="{04095A7C-493A-4EA4-BC9D-E213197D1ABC}">
      <dgm:prSet phldrT="[Text]" custT="1"/>
      <dgm:spPr>
        <a:solidFill>
          <a:srgbClr val="A2552E"/>
        </a:solidFill>
      </dgm:spPr>
      <dgm:t>
        <a:bodyPr/>
        <a:lstStyle/>
        <a:p>
          <a:r>
            <a:rPr lang="fr-FR" sz="1600" b="1" noProof="0" dirty="0" smtClean="0">
              <a:latin typeface="Century Gothic" charset="0"/>
              <a:ea typeface="Century Gothic" charset="0"/>
              <a:cs typeface="Century Gothic" charset="0"/>
            </a:rPr>
            <a:t>Raisons expliquant les résultats</a:t>
          </a:r>
          <a:endParaRPr lang="fr-FR" sz="1600" b="1" noProof="0" dirty="0">
            <a:latin typeface="Century Gothic" charset="0"/>
            <a:ea typeface="Century Gothic" charset="0"/>
            <a:cs typeface="Century Gothic" charset="0"/>
          </a:endParaRPr>
        </a:p>
      </dgm:t>
    </dgm:pt>
    <dgm:pt modelId="{A4726A90-C54D-4610-A1DA-038926D4BD64}" type="parTrans" cxnId="{7452B79E-0D8F-411D-BC40-8D7EE77CAF13}">
      <dgm:prSet/>
      <dgm:spPr/>
      <dgm:t>
        <a:bodyPr/>
        <a:lstStyle/>
        <a:p>
          <a:endParaRPr lang="en-US" sz="1600" b="1">
            <a:latin typeface="Century Gothic" charset="0"/>
            <a:ea typeface="Century Gothic" charset="0"/>
            <a:cs typeface="Century Gothic" charset="0"/>
          </a:endParaRPr>
        </a:p>
      </dgm:t>
    </dgm:pt>
    <dgm:pt modelId="{EEFB7C70-4A83-47A7-854A-0D59B3098BED}" type="sibTrans" cxnId="{7452B79E-0D8F-411D-BC40-8D7EE77CAF13}">
      <dgm:prSet/>
      <dgm:spPr/>
      <dgm:t>
        <a:bodyPr/>
        <a:lstStyle/>
        <a:p>
          <a:endParaRPr lang="en-US" sz="1600" b="1">
            <a:latin typeface="Century Gothic" charset="0"/>
            <a:ea typeface="Century Gothic" charset="0"/>
            <a:cs typeface="Century Gothic" charset="0"/>
          </a:endParaRPr>
        </a:p>
      </dgm:t>
    </dgm:pt>
    <dgm:pt modelId="{4FFF9C82-4223-478B-A75A-197E48BEAC69}">
      <dgm:prSet phldrT="[Text]" custT="1"/>
      <dgm:spPr>
        <a:solidFill>
          <a:srgbClr val="A2552E"/>
        </a:solidFill>
      </dgm:spPr>
      <dgm:t>
        <a:bodyPr/>
        <a:lstStyle/>
        <a:p>
          <a:r>
            <a:rPr lang="fr-FR" sz="1600" b="1" noProof="0" dirty="0" smtClean="0">
              <a:latin typeface="Century Gothic" charset="0"/>
              <a:ea typeface="Century Gothic" charset="0"/>
              <a:cs typeface="Century Gothic" charset="0"/>
            </a:rPr>
            <a:t>Envisager d’autres données</a:t>
          </a:r>
          <a:endParaRPr lang="fr-FR" sz="1600" b="1" noProof="0" dirty="0">
            <a:latin typeface="Century Gothic" charset="0"/>
            <a:ea typeface="Century Gothic" charset="0"/>
            <a:cs typeface="Century Gothic" charset="0"/>
          </a:endParaRPr>
        </a:p>
      </dgm:t>
    </dgm:pt>
    <dgm:pt modelId="{01C5A9A0-ECFE-433E-AE1B-45B350AD3EC5}" type="parTrans" cxnId="{2AF50FA4-6D25-4A4F-96AF-7ADBF14A63DE}">
      <dgm:prSet/>
      <dgm:spPr/>
      <dgm:t>
        <a:bodyPr/>
        <a:lstStyle/>
        <a:p>
          <a:endParaRPr lang="en-US" sz="1600" b="1">
            <a:latin typeface="Century Gothic" charset="0"/>
            <a:ea typeface="Century Gothic" charset="0"/>
            <a:cs typeface="Century Gothic" charset="0"/>
          </a:endParaRPr>
        </a:p>
      </dgm:t>
    </dgm:pt>
    <dgm:pt modelId="{8DE4C282-4340-488D-AC09-3283D9455934}" type="sibTrans" cxnId="{2AF50FA4-6D25-4A4F-96AF-7ADBF14A63DE}">
      <dgm:prSet/>
      <dgm:spPr/>
      <dgm:t>
        <a:bodyPr/>
        <a:lstStyle/>
        <a:p>
          <a:endParaRPr lang="en-US" sz="1600" b="1">
            <a:latin typeface="Century Gothic" charset="0"/>
            <a:ea typeface="Century Gothic" charset="0"/>
            <a:cs typeface="Century Gothic" charset="0"/>
          </a:endParaRPr>
        </a:p>
      </dgm:t>
    </dgm:pt>
    <dgm:pt modelId="{13598995-0395-415A-B2DB-7E4D02BB9D36}">
      <dgm:prSet phldrT="[Text]" custT="1"/>
      <dgm:spPr>
        <a:solidFill>
          <a:srgbClr val="A2552E"/>
        </a:solidFill>
      </dgm:spPr>
      <dgm:t>
        <a:bodyPr/>
        <a:lstStyle/>
        <a:p>
          <a:r>
            <a:rPr lang="fr-FR" sz="1500" b="1" noProof="0" dirty="0" smtClean="0">
              <a:latin typeface="Century Gothic" charset="0"/>
              <a:ea typeface="Century Gothic" charset="0"/>
              <a:cs typeface="Century Gothic" charset="0"/>
            </a:rPr>
            <a:t>Faire recherche supplémentaire</a:t>
          </a:r>
          <a:endParaRPr lang="fr-FR" sz="1500" b="1" noProof="0" dirty="0">
            <a:latin typeface="Century Gothic" charset="0"/>
            <a:ea typeface="Century Gothic" charset="0"/>
            <a:cs typeface="Century Gothic" charset="0"/>
          </a:endParaRPr>
        </a:p>
      </dgm:t>
    </dgm:pt>
    <dgm:pt modelId="{83C3E6C2-66CD-4533-A0E3-02EA94DD1A4A}" type="parTrans" cxnId="{30EF66AD-4339-4775-BF87-5B64C40ACD50}">
      <dgm:prSet/>
      <dgm:spPr/>
      <dgm:t>
        <a:bodyPr/>
        <a:lstStyle/>
        <a:p>
          <a:endParaRPr lang="en-US" sz="1600" b="1">
            <a:latin typeface="Century Gothic" charset="0"/>
            <a:ea typeface="Century Gothic" charset="0"/>
            <a:cs typeface="Century Gothic" charset="0"/>
          </a:endParaRPr>
        </a:p>
      </dgm:t>
    </dgm:pt>
    <dgm:pt modelId="{F8C255B6-5C7F-469E-97E2-26B6B790AF5E}" type="sibTrans" cxnId="{30EF66AD-4339-4775-BF87-5B64C40ACD50}">
      <dgm:prSet/>
      <dgm:spPr/>
      <dgm:t>
        <a:bodyPr/>
        <a:lstStyle/>
        <a:p>
          <a:endParaRPr lang="en-US" sz="1600" b="1">
            <a:latin typeface="Century Gothic" charset="0"/>
            <a:ea typeface="Century Gothic" charset="0"/>
            <a:cs typeface="Century Gothic" charset="0"/>
          </a:endParaRPr>
        </a:p>
      </dgm:t>
    </dgm:pt>
    <dgm:pt modelId="{5016ACAD-C65E-4935-864D-343743304C65}" type="pres">
      <dgm:prSet presAssocID="{3D014CC5-C2E7-463E-A1CE-9B3190450843}" presName="Name0" presStyleCnt="0">
        <dgm:presLayoutVars>
          <dgm:dir/>
          <dgm:animLvl val="lvl"/>
          <dgm:resizeHandles val="exact"/>
        </dgm:presLayoutVars>
      </dgm:prSet>
      <dgm:spPr/>
      <dgm:t>
        <a:bodyPr/>
        <a:lstStyle/>
        <a:p>
          <a:endParaRPr lang="en-US"/>
        </a:p>
      </dgm:t>
    </dgm:pt>
    <dgm:pt modelId="{92BE8403-81A5-4A14-967C-E2E181D98231}" type="pres">
      <dgm:prSet presAssocID="{4E75C0EF-0717-43F5-9FDB-5F187F8ECC8C}" presName="parTxOnly" presStyleLbl="node1" presStyleIdx="0" presStyleCnt="4" custScaleY="95756">
        <dgm:presLayoutVars>
          <dgm:chMax val="0"/>
          <dgm:chPref val="0"/>
          <dgm:bulletEnabled val="1"/>
        </dgm:presLayoutVars>
      </dgm:prSet>
      <dgm:spPr/>
      <dgm:t>
        <a:bodyPr/>
        <a:lstStyle/>
        <a:p>
          <a:endParaRPr lang="en-US"/>
        </a:p>
      </dgm:t>
    </dgm:pt>
    <dgm:pt modelId="{1A78B38F-7964-43AE-B969-3C7C27AB5E0F}" type="pres">
      <dgm:prSet presAssocID="{CF32AA8A-DE20-415F-85A7-7333B6D341EA}" presName="parTxOnlySpace" presStyleCnt="0"/>
      <dgm:spPr/>
    </dgm:pt>
    <dgm:pt modelId="{B22D7CAE-DAB3-4D1E-ACEE-8F8EFC67FE4F}" type="pres">
      <dgm:prSet presAssocID="{04095A7C-493A-4EA4-BC9D-E213197D1ABC}" presName="parTxOnly" presStyleLbl="node1" presStyleIdx="1" presStyleCnt="4">
        <dgm:presLayoutVars>
          <dgm:chMax val="0"/>
          <dgm:chPref val="0"/>
          <dgm:bulletEnabled val="1"/>
        </dgm:presLayoutVars>
      </dgm:prSet>
      <dgm:spPr/>
      <dgm:t>
        <a:bodyPr/>
        <a:lstStyle/>
        <a:p>
          <a:endParaRPr lang="en-US"/>
        </a:p>
      </dgm:t>
    </dgm:pt>
    <dgm:pt modelId="{25183061-B544-43F6-B059-799D07D081DE}" type="pres">
      <dgm:prSet presAssocID="{EEFB7C70-4A83-47A7-854A-0D59B3098BED}" presName="parTxOnlySpace" presStyleCnt="0"/>
      <dgm:spPr/>
    </dgm:pt>
    <dgm:pt modelId="{9A9439F3-24D7-465F-AEE9-2F665923ED48}" type="pres">
      <dgm:prSet presAssocID="{4FFF9C82-4223-478B-A75A-197E48BEAC69}" presName="parTxOnly" presStyleLbl="node1" presStyleIdx="2" presStyleCnt="4">
        <dgm:presLayoutVars>
          <dgm:chMax val="0"/>
          <dgm:chPref val="0"/>
          <dgm:bulletEnabled val="1"/>
        </dgm:presLayoutVars>
      </dgm:prSet>
      <dgm:spPr/>
      <dgm:t>
        <a:bodyPr/>
        <a:lstStyle/>
        <a:p>
          <a:endParaRPr lang="en-US"/>
        </a:p>
      </dgm:t>
    </dgm:pt>
    <dgm:pt modelId="{D8F147BD-4F16-4A4D-80FE-C5314AAB2158}" type="pres">
      <dgm:prSet presAssocID="{8DE4C282-4340-488D-AC09-3283D9455934}" presName="parTxOnlySpace" presStyleCnt="0"/>
      <dgm:spPr/>
    </dgm:pt>
    <dgm:pt modelId="{BFC54755-41B5-46F1-8276-9C3D86471E9B}" type="pres">
      <dgm:prSet presAssocID="{13598995-0395-415A-B2DB-7E4D02BB9D36}" presName="parTxOnly" presStyleLbl="node1" presStyleIdx="3" presStyleCnt="4" custScaleX="113032">
        <dgm:presLayoutVars>
          <dgm:chMax val="0"/>
          <dgm:chPref val="0"/>
          <dgm:bulletEnabled val="1"/>
        </dgm:presLayoutVars>
      </dgm:prSet>
      <dgm:spPr/>
      <dgm:t>
        <a:bodyPr/>
        <a:lstStyle/>
        <a:p>
          <a:endParaRPr lang="en-US"/>
        </a:p>
      </dgm:t>
    </dgm:pt>
  </dgm:ptLst>
  <dgm:cxnLst>
    <dgm:cxn modelId="{171375AA-8323-0641-9F78-E8F5B1A96FAB}" type="presOf" srcId="{3D014CC5-C2E7-463E-A1CE-9B3190450843}" destId="{5016ACAD-C65E-4935-864D-343743304C65}" srcOrd="0" destOrd="0" presId="urn:microsoft.com/office/officeart/2005/8/layout/chevron1"/>
    <dgm:cxn modelId="{5CC93AB4-20EE-B843-B35A-ECDA0A658E4B}" type="presOf" srcId="{04095A7C-493A-4EA4-BC9D-E213197D1ABC}" destId="{B22D7CAE-DAB3-4D1E-ACEE-8F8EFC67FE4F}" srcOrd="0" destOrd="0" presId="urn:microsoft.com/office/officeart/2005/8/layout/chevron1"/>
    <dgm:cxn modelId="{2AF50FA4-6D25-4A4F-96AF-7ADBF14A63DE}" srcId="{3D014CC5-C2E7-463E-A1CE-9B3190450843}" destId="{4FFF9C82-4223-478B-A75A-197E48BEAC69}" srcOrd="2" destOrd="0" parTransId="{01C5A9A0-ECFE-433E-AE1B-45B350AD3EC5}" sibTransId="{8DE4C282-4340-488D-AC09-3283D9455934}"/>
    <dgm:cxn modelId="{EF79FB57-C754-7B44-88F0-EF0BEDA00E0C}" type="presOf" srcId="{4FFF9C82-4223-478B-A75A-197E48BEAC69}" destId="{9A9439F3-24D7-465F-AEE9-2F665923ED48}" srcOrd="0" destOrd="0" presId="urn:microsoft.com/office/officeart/2005/8/layout/chevron1"/>
    <dgm:cxn modelId="{7452B79E-0D8F-411D-BC40-8D7EE77CAF13}" srcId="{3D014CC5-C2E7-463E-A1CE-9B3190450843}" destId="{04095A7C-493A-4EA4-BC9D-E213197D1ABC}" srcOrd="1" destOrd="0" parTransId="{A4726A90-C54D-4610-A1DA-038926D4BD64}" sibTransId="{EEFB7C70-4A83-47A7-854A-0D59B3098BED}"/>
    <dgm:cxn modelId="{8E2B4A07-1FB0-47DD-B572-2C1D7D923203}" srcId="{3D014CC5-C2E7-463E-A1CE-9B3190450843}" destId="{4E75C0EF-0717-43F5-9FDB-5F187F8ECC8C}" srcOrd="0" destOrd="0" parTransId="{9F412AC2-2FEE-4B87-B324-55FFC8D523BC}" sibTransId="{CF32AA8A-DE20-415F-85A7-7333B6D341EA}"/>
    <dgm:cxn modelId="{30EF66AD-4339-4775-BF87-5B64C40ACD50}" srcId="{3D014CC5-C2E7-463E-A1CE-9B3190450843}" destId="{13598995-0395-415A-B2DB-7E4D02BB9D36}" srcOrd="3" destOrd="0" parTransId="{83C3E6C2-66CD-4533-A0E3-02EA94DD1A4A}" sibTransId="{F8C255B6-5C7F-469E-97E2-26B6B790AF5E}"/>
    <dgm:cxn modelId="{2C884FAD-7A40-894C-9BF7-771AF3BB22DD}" type="presOf" srcId="{4E75C0EF-0717-43F5-9FDB-5F187F8ECC8C}" destId="{92BE8403-81A5-4A14-967C-E2E181D98231}" srcOrd="0" destOrd="0" presId="urn:microsoft.com/office/officeart/2005/8/layout/chevron1"/>
    <dgm:cxn modelId="{B618FA34-1F8A-0F4A-A021-D9781176E1A0}" type="presOf" srcId="{13598995-0395-415A-B2DB-7E4D02BB9D36}" destId="{BFC54755-41B5-46F1-8276-9C3D86471E9B}" srcOrd="0" destOrd="0" presId="urn:microsoft.com/office/officeart/2005/8/layout/chevron1"/>
    <dgm:cxn modelId="{D5091B7E-FF3A-3D46-83A3-49E450C95FEC}" type="presParOf" srcId="{5016ACAD-C65E-4935-864D-343743304C65}" destId="{92BE8403-81A5-4A14-967C-E2E181D98231}" srcOrd="0" destOrd="0" presId="urn:microsoft.com/office/officeart/2005/8/layout/chevron1"/>
    <dgm:cxn modelId="{A4D88263-0C4F-8343-99DB-348FB21811C1}" type="presParOf" srcId="{5016ACAD-C65E-4935-864D-343743304C65}" destId="{1A78B38F-7964-43AE-B969-3C7C27AB5E0F}" srcOrd="1" destOrd="0" presId="urn:microsoft.com/office/officeart/2005/8/layout/chevron1"/>
    <dgm:cxn modelId="{3BD72808-C884-4942-B4A9-754DC978B4A8}" type="presParOf" srcId="{5016ACAD-C65E-4935-864D-343743304C65}" destId="{B22D7CAE-DAB3-4D1E-ACEE-8F8EFC67FE4F}" srcOrd="2" destOrd="0" presId="urn:microsoft.com/office/officeart/2005/8/layout/chevron1"/>
    <dgm:cxn modelId="{A66168F6-1E40-3642-B90C-1D54D475894C}" type="presParOf" srcId="{5016ACAD-C65E-4935-864D-343743304C65}" destId="{25183061-B544-43F6-B059-799D07D081DE}" srcOrd="3" destOrd="0" presId="urn:microsoft.com/office/officeart/2005/8/layout/chevron1"/>
    <dgm:cxn modelId="{3BFF5DB5-3067-7C4C-8977-F62DB2DAA12C}" type="presParOf" srcId="{5016ACAD-C65E-4935-864D-343743304C65}" destId="{9A9439F3-24D7-465F-AEE9-2F665923ED48}" srcOrd="4" destOrd="0" presId="urn:microsoft.com/office/officeart/2005/8/layout/chevron1"/>
    <dgm:cxn modelId="{C65CB849-B9DD-C14F-9956-BB25C9D2D426}" type="presParOf" srcId="{5016ACAD-C65E-4935-864D-343743304C65}" destId="{D8F147BD-4F16-4A4D-80FE-C5314AAB2158}" srcOrd="5" destOrd="0" presId="urn:microsoft.com/office/officeart/2005/8/layout/chevron1"/>
    <dgm:cxn modelId="{1CB4259D-47F5-C54C-9FFA-4B5A9C91E29E}" type="presParOf" srcId="{5016ACAD-C65E-4935-864D-343743304C65}" destId="{BFC54755-41B5-46F1-8276-9C3D86471E9B}"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E8403-81A5-4A14-967C-E2E181D98231}">
      <dsp:nvSpPr>
        <dsp:cNvPr id="0" name=""/>
        <dsp:cNvSpPr/>
      </dsp:nvSpPr>
      <dsp:spPr>
        <a:xfrm>
          <a:off x="5307" y="1464979"/>
          <a:ext cx="2172644" cy="832174"/>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fr-FR" sz="1600" b="1" kern="1200" noProof="0" dirty="0" smtClean="0">
              <a:latin typeface="Century Gothic" charset="0"/>
              <a:ea typeface="Century Gothic" charset="0"/>
              <a:cs typeface="Century Gothic" charset="0"/>
            </a:rPr>
            <a:t>Pertinence des résultats</a:t>
          </a:r>
          <a:endParaRPr lang="fr-FR" sz="1600" b="1" kern="1200" noProof="0" dirty="0">
            <a:latin typeface="Century Gothic" charset="0"/>
            <a:ea typeface="Century Gothic" charset="0"/>
            <a:cs typeface="Century Gothic" charset="0"/>
          </a:endParaRPr>
        </a:p>
      </dsp:txBody>
      <dsp:txXfrm>
        <a:off x="421394" y="1464979"/>
        <a:ext cx="1340470" cy="832174"/>
      </dsp:txXfrm>
    </dsp:sp>
    <dsp:sp modelId="{B22D7CAE-DAB3-4D1E-ACEE-8F8EFC67FE4F}">
      <dsp:nvSpPr>
        <dsp:cNvPr id="0" name=""/>
        <dsp:cNvSpPr/>
      </dsp:nvSpPr>
      <dsp:spPr>
        <a:xfrm>
          <a:off x="1960687" y="1446537"/>
          <a:ext cx="2172644" cy="869057"/>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fr-FR" sz="1600" b="1" kern="1200" noProof="0" dirty="0" smtClean="0">
              <a:latin typeface="Century Gothic" charset="0"/>
              <a:ea typeface="Century Gothic" charset="0"/>
              <a:cs typeface="Century Gothic" charset="0"/>
            </a:rPr>
            <a:t>Raisons expliquant les résultats</a:t>
          </a:r>
          <a:endParaRPr lang="fr-FR" sz="1600" b="1" kern="1200" noProof="0" dirty="0">
            <a:latin typeface="Century Gothic" charset="0"/>
            <a:ea typeface="Century Gothic" charset="0"/>
            <a:cs typeface="Century Gothic" charset="0"/>
          </a:endParaRPr>
        </a:p>
      </dsp:txBody>
      <dsp:txXfrm>
        <a:off x="2395216" y="1446537"/>
        <a:ext cx="1303587" cy="869057"/>
      </dsp:txXfrm>
    </dsp:sp>
    <dsp:sp modelId="{9A9439F3-24D7-465F-AEE9-2F665923ED48}">
      <dsp:nvSpPr>
        <dsp:cNvPr id="0" name=""/>
        <dsp:cNvSpPr/>
      </dsp:nvSpPr>
      <dsp:spPr>
        <a:xfrm>
          <a:off x="3916067" y="1446537"/>
          <a:ext cx="2172644" cy="869057"/>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fr-FR" sz="1600" b="1" kern="1200" noProof="0" dirty="0" smtClean="0">
              <a:latin typeface="Century Gothic" charset="0"/>
              <a:ea typeface="Century Gothic" charset="0"/>
              <a:cs typeface="Century Gothic" charset="0"/>
            </a:rPr>
            <a:t>Envisager d’autres données</a:t>
          </a:r>
          <a:endParaRPr lang="fr-FR" sz="1600" b="1" kern="1200" noProof="0" dirty="0">
            <a:latin typeface="Century Gothic" charset="0"/>
            <a:ea typeface="Century Gothic" charset="0"/>
            <a:cs typeface="Century Gothic" charset="0"/>
          </a:endParaRPr>
        </a:p>
      </dsp:txBody>
      <dsp:txXfrm>
        <a:off x="4350596" y="1446537"/>
        <a:ext cx="1303587" cy="869057"/>
      </dsp:txXfrm>
    </dsp:sp>
    <dsp:sp modelId="{BFC54755-41B5-46F1-8276-9C3D86471E9B}">
      <dsp:nvSpPr>
        <dsp:cNvPr id="0" name=""/>
        <dsp:cNvSpPr/>
      </dsp:nvSpPr>
      <dsp:spPr>
        <a:xfrm>
          <a:off x="5871447" y="1446537"/>
          <a:ext cx="2455783" cy="869057"/>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008" tIns="20003" rIns="20003" bIns="20003" numCol="1" spcCol="1270" anchor="ctr" anchorCtr="0">
          <a:noAutofit/>
        </a:bodyPr>
        <a:lstStyle/>
        <a:p>
          <a:pPr lvl="0" algn="ctr" defTabSz="666750">
            <a:lnSpc>
              <a:spcPct val="90000"/>
            </a:lnSpc>
            <a:spcBef>
              <a:spcPct val="0"/>
            </a:spcBef>
            <a:spcAft>
              <a:spcPct val="35000"/>
            </a:spcAft>
          </a:pPr>
          <a:r>
            <a:rPr lang="fr-FR" sz="1500" b="1" kern="1200" noProof="0" dirty="0" smtClean="0">
              <a:latin typeface="Century Gothic" charset="0"/>
              <a:ea typeface="Century Gothic" charset="0"/>
              <a:cs typeface="Century Gothic" charset="0"/>
            </a:rPr>
            <a:t>Faire recherche supplémentaire</a:t>
          </a:r>
          <a:endParaRPr lang="fr-FR" sz="1500" b="1" kern="1200" noProof="0" dirty="0">
            <a:latin typeface="Century Gothic" charset="0"/>
            <a:ea typeface="Century Gothic" charset="0"/>
            <a:cs typeface="Century Gothic" charset="0"/>
          </a:endParaRPr>
        </a:p>
      </dsp:txBody>
      <dsp:txXfrm>
        <a:off x="6305976" y="1446537"/>
        <a:ext cx="1586726" cy="8690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E8403-81A5-4A14-967C-E2E181D98231}">
      <dsp:nvSpPr>
        <dsp:cNvPr id="0" name=""/>
        <dsp:cNvSpPr/>
      </dsp:nvSpPr>
      <dsp:spPr>
        <a:xfrm>
          <a:off x="5307" y="1464979"/>
          <a:ext cx="2172644" cy="832174"/>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fr-FR" sz="1600" b="1" kern="1200" noProof="0" dirty="0" smtClean="0">
              <a:latin typeface="Century Gothic" charset="0"/>
              <a:ea typeface="Century Gothic" charset="0"/>
              <a:cs typeface="Century Gothic" charset="0"/>
            </a:rPr>
            <a:t>Pertinence des résultats</a:t>
          </a:r>
          <a:endParaRPr lang="fr-FR" sz="1600" b="1" kern="1200" noProof="0" dirty="0">
            <a:latin typeface="Century Gothic" charset="0"/>
            <a:ea typeface="Century Gothic" charset="0"/>
            <a:cs typeface="Century Gothic" charset="0"/>
          </a:endParaRPr>
        </a:p>
      </dsp:txBody>
      <dsp:txXfrm>
        <a:off x="421394" y="1464979"/>
        <a:ext cx="1340470" cy="832174"/>
      </dsp:txXfrm>
    </dsp:sp>
    <dsp:sp modelId="{B22D7CAE-DAB3-4D1E-ACEE-8F8EFC67FE4F}">
      <dsp:nvSpPr>
        <dsp:cNvPr id="0" name=""/>
        <dsp:cNvSpPr/>
      </dsp:nvSpPr>
      <dsp:spPr>
        <a:xfrm>
          <a:off x="1960687" y="1446537"/>
          <a:ext cx="2172644" cy="869057"/>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fr-FR" sz="1600" b="1" kern="1200" noProof="0" dirty="0" smtClean="0">
              <a:latin typeface="Century Gothic" charset="0"/>
              <a:ea typeface="Century Gothic" charset="0"/>
              <a:cs typeface="Century Gothic" charset="0"/>
            </a:rPr>
            <a:t>Raisons expliquant les résultats</a:t>
          </a:r>
          <a:endParaRPr lang="fr-FR" sz="1600" b="1" kern="1200" noProof="0" dirty="0">
            <a:latin typeface="Century Gothic" charset="0"/>
            <a:ea typeface="Century Gothic" charset="0"/>
            <a:cs typeface="Century Gothic" charset="0"/>
          </a:endParaRPr>
        </a:p>
      </dsp:txBody>
      <dsp:txXfrm>
        <a:off x="2395216" y="1446537"/>
        <a:ext cx="1303587" cy="869057"/>
      </dsp:txXfrm>
    </dsp:sp>
    <dsp:sp modelId="{9A9439F3-24D7-465F-AEE9-2F665923ED48}">
      <dsp:nvSpPr>
        <dsp:cNvPr id="0" name=""/>
        <dsp:cNvSpPr/>
      </dsp:nvSpPr>
      <dsp:spPr>
        <a:xfrm>
          <a:off x="3916067" y="1446537"/>
          <a:ext cx="2172644" cy="869057"/>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fr-FR" sz="1600" b="1" kern="1200" noProof="0" dirty="0" smtClean="0">
              <a:latin typeface="Century Gothic" charset="0"/>
              <a:ea typeface="Century Gothic" charset="0"/>
              <a:cs typeface="Century Gothic" charset="0"/>
            </a:rPr>
            <a:t>Envisager d’autres données</a:t>
          </a:r>
          <a:endParaRPr lang="fr-FR" sz="1600" b="1" kern="1200" noProof="0" dirty="0">
            <a:latin typeface="Century Gothic" charset="0"/>
            <a:ea typeface="Century Gothic" charset="0"/>
            <a:cs typeface="Century Gothic" charset="0"/>
          </a:endParaRPr>
        </a:p>
      </dsp:txBody>
      <dsp:txXfrm>
        <a:off x="4350596" y="1446537"/>
        <a:ext cx="1303587" cy="869057"/>
      </dsp:txXfrm>
    </dsp:sp>
    <dsp:sp modelId="{BFC54755-41B5-46F1-8276-9C3D86471E9B}">
      <dsp:nvSpPr>
        <dsp:cNvPr id="0" name=""/>
        <dsp:cNvSpPr/>
      </dsp:nvSpPr>
      <dsp:spPr>
        <a:xfrm>
          <a:off x="5871447" y="1446537"/>
          <a:ext cx="2455783" cy="869057"/>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008" tIns="20003" rIns="20003" bIns="20003" numCol="1" spcCol="1270" anchor="ctr" anchorCtr="0">
          <a:noAutofit/>
        </a:bodyPr>
        <a:lstStyle/>
        <a:p>
          <a:pPr lvl="0" algn="ctr" defTabSz="666750">
            <a:lnSpc>
              <a:spcPct val="90000"/>
            </a:lnSpc>
            <a:spcBef>
              <a:spcPct val="0"/>
            </a:spcBef>
            <a:spcAft>
              <a:spcPct val="35000"/>
            </a:spcAft>
          </a:pPr>
          <a:r>
            <a:rPr lang="fr-FR" sz="1500" b="1" kern="1200" noProof="0" dirty="0" smtClean="0">
              <a:latin typeface="Century Gothic" charset="0"/>
              <a:ea typeface="Century Gothic" charset="0"/>
              <a:cs typeface="Century Gothic" charset="0"/>
            </a:rPr>
            <a:t>Faire recherche supplémentaire</a:t>
          </a:r>
          <a:endParaRPr lang="fr-FR" sz="1500" b="1" kern="1200" noProof="0" dirty="0">
            <a:latin typeface="Century Gothic" charset="0"/>
            <a:ea typeface="Century Gothic" charset="0"/>
            <a:cs typeface="Century Gothic" charset="0"/>
          </a:endParaRPr>
        </a:p>
      </dsp:txBody>
      <dsp:txXfrm>
        <a:off x="6305976" y="1446537"/>
        <a:ext cx="1586726" cy="8690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E8403-81A5-4A14-967C-E2E181D98231}">
      <dsp:nvSpPr>
        <dsp:cNvPr id="0" name=""/>
        <dsp:cNvSpPr/>
      </dsp:nvSpPr>
      <dsp:spPr>
        <a:xfrm>
          <a:off x="5307" y="1464979"/>
          <a:ext cx="2172644" cy="832174"/>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fr-FR" sz="1600" b="1" kern="1200" noProof="0" dirty="0" smtClean="0">
              <a:latin typeface="Century Gothic" charset="0"/>
              <a:ea typeface="Century Gothic" charset="0"/>
              <a:cs typeface="Century Gothic" charset="0"/>
            </a:rPr>
            <a:t>Pertinence des résultats</a:t>
          </a:r>
          <a:endParaRPr lang="fr-FR" sz="1600" b="1" kern="1200" noProof="0" dirty="0">
            <a:latin typeface="Century Gothic" charset="0"/>
            <a:ea typeface="Century Gothic" charset="0"/>
            <a:cs typeface="Century Gothic" charset="0"/>
          </a:endParaRPr>
        </a:p>
      </dsp:txBody>
      <dsp:txXfrm>
        <a:off x="421394" y="1464979"/>
        <a:ext cx="1340470" cy="832174"/>
      </dsp:txXfrm>
    </dsp:sp>
    <dsp:sp modelId="{B22D7CAE-DAB3-4D1E-ACEE-8F8EFC67FE4F}">
      <dsp:nvSpPr>
        <dsp:cNvPr id="0" name=""/>
        <dsp:cNvSpPr/>
      </dsp:nvSpPr>
      <dsp:spPr>
        <a:xfrm>
          <a:off x="1960687" y="1446537"/>
          <a:ext cx="2172644" cy="869057"/>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fr-FR" sz="1600" b="1" kern="1200" noProof="0" dirty="0" smtClean="0">
              <a:latin typeface="Century Gothic" charset="0"/>
              <a:ea typeface="Century Gothic" charset="0"/>
              <a:cs typeface="Century Gothic" charset="0"/>
            </a:rPr>
            <a:t>Raisons expliquant les résultats</a:t>
          </a:r>
          <a:endParaRPr lang="fr-FR" sz="1600" b="1" kern="1200" noProof="0" dirty="0">
            <a:latin typeface="Century Gothic" charset="0"/>
            <a:ea typeface="Century Gothic" charset="0"/>
            <a:cs typeface="Century Gothic" charset="0"/>
          </a:endParaRPr>
        </a:p>
      </dsp:txBody>
      <dsp:txXfrm>
        <a:off x="2395216" y="1446537"/>
        <a:ext cx="1303587" cy="869057"/>
      </dsp:txXfrm>
    </dsp:sp>
    <dsp:sp modelId="{9A9439F3-24D7-465F-AEE9-2F665923ED48}">
      <dsp:nvSpPr>
        <dsp:cNvPr id="0" name=""/>
        <dsp:cNvSpPr/>
      </dsp:nvSpPr>
      <dsp:spPr>
        <a:xfrm>
          <a:off x="3916067" y="1446537"/>
          <a:ext cx="2172644" cy="869057"/>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fr-FR" sz="1600" b="1" kern="1200" noProof="0" dirty="0" smtClean="0">
              <a:latin typeface="Century Gothic" charset="0"/>
              <a:ea typeface="Century Gothic" charset="0"/>
              <a:cs typeface="Century Gothic" charset="0"/>
            </a:rPr>
            <a:t>Envisager d’autres données</a:t>
          </a:r>
          <a:endParaRPr lang="fr-FR" sz="1600" b="1" kern="1200" noProof="0" dirty="0">
            <a:latin typeface="Century Gothic" charset="0"/>
            <a:ea typeface="Century Gothic" charset="0"/>
            <a:cs typeface="Century Gothic" charset="0"/>
          </a:endParaRPr>
        </a:p>
      </dsp:txBody>
      <dsp:txXfrm>
        <a:off x="4350596" y="1446537"/>
        <a:ext cx="1303587" cy="869057"/>
      </dsp:txXfrm>
    </dsp:sp>
    <dsp:sp modelId="{BFC54755-41B5-46F1-8276-9C3D86471E9B}">
      <dsp:nvSpPr>
        <dsp:cNvPr id="0" name=""/>
        <dsp:cNvSpPr/>
      </dsp:nvSpPr>
      <dsp:spPr>
        <a:xfrm>
          <a:off x="5871447" y="1446537"/>
          <a:ext cx="2455783" cy="869057"/>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008" tIns="20003" rIns="20003" bIns="20003" numCol="1" spcCol="1270" anchor="ctr" anchorCtr="0">
          <a:noAutofit/>
        </a:bodyPr>
        <a:lstStyle/>
        <a:p>
          <a:pPr lvl="0" algn="ctr" defTabSz="666750">
            <a:lnSpc>
              <a:spcPct val="90000"/>
            </a:lnSpc>
            <a:spcBef>
              <a:spcPct val="0"/>
            </a:spcBef>
            <a:spcAft>
              <a:spcPct val="35000"/>
            </a:spcAft>
          </a:pPr>
          <a:r>
            <a:rPr lang="fr-FR" sz="1500" b="1" kern="1200" noProof="0" dirty="0" smtClean="0">
              <a:latin typeface="Century Gothic" charset="0"/>
              <a:ea typeface="Century Gothic" charset="0"/>
              <a:cs typeface="Century Gothic" charset="0"/>
            </a:rPr>
            <a:t>Faire recherche supplémentaire</a:t>
          </a:r>
          <a:endParaRPr lang="fr-FR" sz="1500" b="1" kern="1200" noProof="0" dirty="0">
            <a:latin typeface="Century Gothic" charset="0"/>
            <a:ea typeface="Century Gothic" charset="0"/>
            <a:cs typeface="Century Gothic" charset="0"/>
          </a:endParaRPr>
        </a:p>
      </dsp:txBody>
      <dsp:txXfrm>
        <a:off x="6305976" y="1446537"/>
        <a:ext cx="1586726" cy="8690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E8403-81A5-4A14-967C-E2E181D98231}">
      <dsp:nvSpPr>
        <dsp:cNvPr id="0" name=""/>
        <dsp:cNvSpPr/>
      </dsp:nvSpPr>
      <dsp:spPr>
        <a:xfrm>
          <a:off x="5307" y="1464979"/>
          <a:ext cx="2172644" cy="832174"/>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fr-FR" sz="1600" b="1" kern="1200" noProof="0" dirty="0" smtClean="0">
              <a:latin typeface="Century Gothic" charset="0"/>
              <a:ea typeface="Century Gothic" charset="0"/>
              <a:cs typeface="Century Gothic" charset="0"/>
            </a:rPr>
            <a:t>Pertinence des résultats</a:t>
          </a:r>
          <a:endParaRPr lang="fr-FR" sz="1600" b="1" kern="1200" noProof="0" dirty="0">
            <a:latin typeface="Century Gothic" charset="0"/>
            <a:ea typeface="Century Gothic" charset="0"/>
            <a:cs typeface="Century Gothic" charset="0"/>
          </a:endParaRPr>
        </a:p>
      </dsp:txBody>
      <dsp:txXfrm>
        <a:off x="421394" y="1464979"/>
        <a:ext cx="1340470" cy="832174"/>
      </dsp:txXfrm>
    </dsp:sp>
    <dsp:sp modelId="{B22D7CAE-DAB3-4D1E-ACEE-8F8EFC67FE4F}">
      <dsp:nvSpPr>
        <dsp:cNvPr id="0" name=""/>
        <dsp:cNvSpPr/>
      </dsp:nvSpPr>
      <dsp:spPr>
        <a:xfrm>
          <a:off x="1960687" y="1446537"/>
          <a:ext cx="2172644" cy="869057"/>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fr-FR" sz="1600" b="1" kern="1200" noProof="0" dirty="0" smtClean="0">
              <a:latin typeface="Century Gothic" charset="0"/>
              <a:ea typeface="Century Gothic" charset="0"/>
              <a:cs typeface="Century Gothic" charset="0"/>
            </a:rPr>
            <a:t>Raisons expliquant les résultats</a:t>
          </a:r>
          <a:endParaRPr lang="fr-FR" sz="1600" b="1" kern="1200" noProof="0" dirty="0">
            <a:latin typeface="Century Gothic" charset="0"/>
            <a:ea typeface="Century Gothic" charset="0"/>
            <a:cs typeface="Century Gothic" charset="0"/>
          </a:endParaRPr>
        </a:p>
      </dsp:txBody>
      <dsp:txXfrm>
        <a:off x="2395216" y="1446537"/>
        <a:ext cx="1303587" cy="869057"/>
      </dsp:txXfrm>
    </dsp:sp>
    <dsp:sp modelId="{9A9439F3-24D7-465F-AEE9-2F665923ED48}">
      <dsp:nvSpPr>
        <dsp:cNvPr id="0" name=""/>
        <dsp:cNvSpPr/>
      </dsp:nvSpPr>
      <dsp:spPr>
        <a:xfrm>
          <a:off x="3916067" y="1446537"/>
          <a:ext cx="2172644" cy="869057"/>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fr-FR" sz="1600" b="1" kern="1200" noProof="0" dirty="0" smtClean="0">
              <a:latin typeface="Century Gothic" charset="0"/>
              <a:ea typeface="Century Gothic" charset="0"/>
              <a:cs typeface="Century Gothic" charset="0"/>
            </a:rPr>
            <a:t>Envisager d’autres données</a:t>
          </a:r>
          <a:endParaRPr lang="fr-FR" sz="1600" b="1" kern="1200" noProof="0" dirty="0">
            <a:latin typeface="Century Gothic" charset="0"/>
            <a:ea typeface="Century Gothic" charset="0"/>
            <a:cs typeface="Century Gothic" charset="0"/>
          </a:endParaRPr>
        </a:p>
      </dsp:txBody>
      <dsp:txXfrm>
        <a:off x="4350596" y="1446537"/>
        <a:ext cx="1303587" cy="869057"/>
      </dsp:txXfrm>
    </dsp:sp>
    <dsp:sp modelId="{BFC54755-41B5-46F1-8276-9C3D86471E9B}">
      <dsp:nvSpPr>
        <dsp:cNvPr id="0" name=""/>
        <dsp:cNvSpPr/>
      </dsp:nvSpPr>
      <dsp:spPr>
        <a:xfrm>
          <a:off x="5871447" y="1446537"/>
          <a:ext cx="2455783" cy="869057"/>
        </a:xfrm>
        <a:prstGeom prst="chevron">
          <a:avLst/>
        </a:prstGeom>
        <a:solidFill>
          <a:srgbClr val="A2552E"/>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008" tIns="20003" rIns="20003" bIns="20003" numCol="1" spcCol="1270" anchor="ctr" anchorCtr="0">
          <a:noAutofit/>
        </a:bodyPr>
        <a:lstStyle/>
        <a:p>
          <a:pPr lvl="0" algn="ctr" defTabSz="666750">
            <a:lnSpc>
              <a:spcPct val="90000"/>
            </a:lnSpc>
            <a:spcBef>
              <a:spcPct val="0"/>
            </a:spcBef>
            <a:spcAft>
              <a:spcPct val="35000"/>
            </a:spcAft>
          </a:pPr>
          <a:r>
            <a:rPr lang="fr-FR" sz="1500" b="1" kern="1200" noProof="0" dirty="0" smtClean="0">
              <a:latin typeface="Century Gothic" charset="0"/>
              <a:ea typeface="Century Gothic" charset="0"/>
              <a:cs typeface="Century Gothic" charset="0"/>
            </a:rPr>
            <a:t>Faire recherche supplémentaire</a:t>
          </a:r>
          <a:endParaRPr lang="fr-FR" sz="1500" b="1" kern="1200" noProof="0" dirty="0">
            <a:latin typeface="Century Gothic" charset="0"/>
            <a:ea typeface="Century Gothic" charset="0"/>
            <a:cs typeface="Century Gothic" charset="0"/>
          </a:endParaRPr>
        </a:p>
      </dsp:txBody>
      <dsp:txXfrm>
        <a:off x="6305976" y="1446537"/>
        <a:ext cx="1586726" cy="869057"/>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82" name="Rectangle 2"/>
          <p:cNvSpPr>
            <a:spLocks noGrp="1" noChangeArrowheads="1"/>
          </p:cNvSpPr>
          <p:nvPr>
            <p:ph type="hdr" sz="quarter"/>
          </p:nvPr>
        </p:nvSpPr>
        <p:spPr bwMode="auto">
          <a:xfrm>
            <a:off x="0" y="0"/>
            <a:ext cx="2982913" cy="465138"/>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71683" name="Rectangle 3"/>
          <p:cNvSpPr>
            <a:spLocks noGrp="1" noChangeArrowheads="1"/>
          </p:cNvSpPr>
          <p:nvPr>
            <p:ph type="dt" sz="quarter" idx="1"/>
          </p:nvPr>
        </p:nvSpPr>
        <p:spPr bwMode="auto">
          <a:xfrm>
            <a:off x="3897313" y="0"/>
            <a:ext cx="2982912" cy="465138"/>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n-US"/>
          </a:p>
        </p:txBody>
      </p:sp>
      <p:sp>
        <p:nvSpPr>
          <p:cNvPr id="71684" name="Rectangle 4"/>
          <p:cNvSpPr>
            <a:spLocks noGrp="1" noChangeArrowheads="1"/>
          </p:cNvSpPr>
          <p:nvPr>
            <p:ph type="ftr" sz="quarter" idx="2"/>
          </p:nvPr>
        </p:nvSpPr>
        <p:spPr bwMode="auto">
          <a:xfrm>
            <a:off x="0" y="8829675"/>
            <a:ext cx="2982913" cy="465138"/>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71685" name="Rectangle 5"/>
          <p:cNvSpPr>
            <a:spLocks noGrp="1" noChangeArrowheads="1"/>
          </p:cNvSpPr>
          <p:nvPr>
            <p:ph type="sldNum" sz="quarter" idx="3"/>
          </p:nvPr>
        </p:nvSpPr>
        <p:spPr bwMode="auto">
          <a:xfrm>
            <a:off x="3897313" y="8829675"/>
            <a:ext cx="2982912" cy="465138"/>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lgn="r" eaLnBrk="1" hangingPunct="1">
              <a:defRPr sz="1200">
                <a:latin typeface="Arial" panose="020B0604020202020204" pitchFamily="34" charset="0"/>
                <a:ea typeface="+mn-ea"/>
                <a:cs typeface="Arial" panose="020B0604020202020204" pitchFamily="34" charset="0"/>
              </a:defRPr>
            </a:lvl1pPr>
          </a:lstStyle>
          <a:p>
            <a:pPr>
              <a:defRPr/>
            </a:pPr>
            <a:fld id="{A30B1819-A017-D54C-85F5-871864B6FC84}" type="slidenum">
              <a:rPr lang="en-US" altLang="en-US"/>
              <a:pPr>
                <a:defRPr/>
              </a:pPr>
              <a:t>‹#›</a:t>
            </a:fld>
            <a:endParaRPr lang="en-US" altLang="en-US"/>
          </a:p>
        </p:txBody>
      </p:sp>
    </p:spTree>
    <p:extLst>
      <p:ext uri="{BB962C8B-B14F-4D97-AF65-F5344CB8AC3E}">
        <p14:creationId xmlns:p14="http://schemas.microsoft.com/office/powerpoint/2010/main" val="20812566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82913" cy="465138"/>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14339" name="Rectangle 3"/>
          <p:cNvSpPr>
            <a:spLocks noGrp="1" noChangeArrowheads="1"/>
          </p:cNvSpPr>
          <p:nvPr>
            <p:ph type="dt" idx="1"/>
          </p:nvPr>
        </p:nvSpPr>
        <p:spPr bwMode="auto">
          <a:xfrm>
            <a:off x="3897313" y="0"/>
            <a:ext cx="2982912" cy="465138"/>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1117600"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4341" name="Rectangle 5"/>
          <p:cNvSpPr>
            <a:spLocks noGrp="1" noChangeArrowheads="1"/>
          </p:cNvSpPr>
          <p:nvPr>
            <p:ph type="body" sz="quarter" idx="3"/>
          </p:nvPr>
        </p:nvSpPr>
        <p:spPr bwMode="auto">
          <a:xfrm>
            <a:off x="688975" y="4416425"/>
            <a:ext cx="5505450" cy="4183063"/>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4342" name="Rectangle 6"/>
          <p:cNvSpPr>
            <a:spLocks noGrp="1" noChangeArrowheads="1"/>
          </p:cNvSpPr>
          <p:nvPr>
            <p:ph type="ftr" sz="quarter" idx="4"/>
          </p:nvPr>
        </p:nvSpPr>
        <p:spPr bwMode="auto">
          <a:xfrm>
            <a:off x="0" y="8829675"/>
            <a:ext cx="2982913" cy="465138"/>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14343" name="Rectangle 7"/>
          <p:cNvSpPr>
            <a:spLocks noGrp="1" noChangeArrowheads="1"/>
          </p:cNvSpPr>
          <p:nvPr>
            <p:ph type="sldNum" sz="quarter" idx="5"/>
          </p:nvPr>
        </p:nvSpPr>
        <p:spPr bwMode="auto">
          <a:xfrm>
            <a:off x="3897313" y="8829675"/>
            <a:ext cx="2982912" cy="465138"/>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lgn="r" eaLnBrk="1" hangingPunct="1">
              <a:defRPr sz="1200">
                <a:latin typeface="Arial" panose="020B0604020202020204" pitchFamily="34" charset="0"/>
                <a:ea typeface="+mn-ea"/>
                <a:cs typeface="Arial" panose="020B0604020202020204" pitchFamily="34" charset="0"/>
              </a:defRPr>
            </a:lvl1pPr>
          </a:lstStyle>
          <a:p>
            <a:pPr>
              <a:defRPr/>
            </a:pPr>
            <a:fld id="{CE7EA374-62EE-8145-B4C8-308B3ECF0930}" type="slidenum">
              <a:rPr lang="en-US" altLang="en-US"/>
              <a:pPr>
                <a:defRPr/>
              </a:pPr>
              <a:t>‹#›</a:t>
            </a:fld>
            <a:endParaRPr lang="en-US" altLang="en-US"/>
          </a:p>
        </p:txBody>
      </p:sp>
    </p:spTree>
    <p:extLst>
      <p:ext uri="{BB962C8B-B14F-4D97-AF65-F5344CB8AC3E}">
        <p14:creationId xmlns:p14="http://schemas.microsoft.com/office/powerpoint/2010/main" val="12088580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a:ln/>
        </p:spPr>
      </p:sp>
      <p:sp>
        <p:nvSpPr>
          <p:cNvPr id="61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p>
        </p:txBody>
      </p:sp>
      <p:sp>
        <p:nvSpPr>
          <p:cNvPr id="61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167E4C57-E9CB-CB4B-B9A0-CB359DD64DCA}" type="slidenum">
              <a:rPr lang="en-US" altLang="en-US">
                <a:ea typeface="Arial" charset="0"/>
                <a:cs typeface="Arial" charset="0"/>
              </a:rPr>
              <a:pPr>
                <a:spcBef>
                  <a:spcPct val="0"/>
                </a:spcBef>
              </a:pPr>
              <a:t>1</a:t>
            </a:fld>
            <a:endParaRPr lang="en-US" altLang="en-US">
              <a:ea typeface="Arial" charset="0"/>
              <a:cs typeface="Arial" charset="0"/>
            </a:endParaRPr>
          </a:p>
        </p:txBody>
      </p:sp>
    </p:spTree>
    <p:extLst>
      <p:ext uri="{BB962C8B-B14F-4D97-AF65-F5344CB8AC3E}">
        <p14:creationId xmlns:p14="http://schemas.microsoft.com/office/powerpoint/2010/main" val="14667565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a:ln/>
        </p:spPr>
      </p:sp>
      <p:sp>
        <p:nvSpPr>
          <p:cNvPr id="81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a:t>A la fin de cette session, vous serez en mesure de : </a:t>
            </a:r>
          </a:p>
          <a:p>
            <a:endParaRPr lang="fr-CD" altLang="en-US"/>
          </a:p>
          <a:p>
            <a:r>
              <a:rPr lang="fr-CD" altLang="en-US"/>
              <a:t>Comprendre l’approche en 7 étapes pour utiliser les données pour la prise de décisions</a:t>
            </a:r>
          </a:p>
          <a:p>
            <a:endParaRPr lang="en-US" altLang="en-US"/>
          </a:p>
          <a:p>
            <a:r>
              <a:rPr lang="fr-CD" altLang="en-US"/>
              <a:t>Appliquer les pratiques de management et de leadership à l’approche en 7 étapes</a:t>
            </a:r>
          </a:p>
          <a:p>
            <a:endParaRPr lang="en-US" altLang="en-US"/>
          </a:p>
          <a:p>
            <a:r>
              <a:rPr lang="fr-CD" altLang="en-US"/>
              <a:t>S’exercer à utiliser les 7 étapes</a:t>
            </a:r>
          </a:p>
          <a:p>
            <a:endParaRPr lang="en-US" altLang="en-US"/>
          </a:p>
          <a:p>
            <a:r>
              <a:rPr lang="fr-CD" altLang="en-US"/>
              <a:t>Créer un plan de management pour appliquer les 7 étapes à une décision concernant le programme ou la politique</a:t>
            </a:r>
          </a:p>
        </p:txBody>
      </p:sp>
      <p:sp>
        <p:nvSpPr>
          <p:cNvPr id="81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8FF75DA9-02D8-2843-A943-464A886BA43B}" type="slidenum">
              <a:rPr lang="en-US" altLang="en-US">
                <a:ea typeface="Arial" charset="0"/>
                <a:cs typeface="Arial" charset="0"/>
              </a:rPr>
              <a:pPr>
                <a:spcBef>
                  <a:spcPct val="0"/>
                </a:spcBef>
              </a:pPr>
              <a:t>2</a:t>
            </a:fld>
            <a:endParaRPr lang="en-US" altLang="en-US">
              <a:ea typeface="Arial" charset="0"/>
              <a:cs typeface="Arial" charset="0"/>
            </a:endParaRPr>
          </a:p>
        </p:txBody>
      </p:sp>
    </p:spTree>
    <p:extLst>
      <p:ext uri="{BB962C8B-B14F-4D97-AF65-F5344CB8AC3E}">
        <p14:creationId xmlns:p14="http://schemas.microsoft.com/office/powerpoint/2010/main" val="8128040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a:t>Pourquoi devrions-nous utiliser l’approche en 7 étapes ? </a:t>
            </a:r>
          </a:p>
          <a:p>
            <a:endParaRPr lang="en-US" altLang="en-US" dirty="0"/>
          </a:p>
          <a:p>
            <a:r>
              <a:rPr lang="fr-CD" altLang="en-US" dirty="0"/>
              <a:t>Parce qu’elle nous fournit des étapes concrètes qui mènent à une prise de décisions informée reposant sur des données probantes.</a:t>
            </a:r>
          </a:p>
          <a:p>
            <a:endParaRPr lang="en-US" altLang="en-US" dirty="0"/>
          </a:p>
          <a:p>
            <a:r>
              <a:rPr lang="fr-CD" altLang="en-US" dirty="0"/>
              <a:t>L’approche encourage une utilisation plus stratégique et plus efficace des données</a:t>
            </a:r>
          </a:p>
          <a:p>
            <a:endParaRPr lang="en-US" altLang="en-US" dirty="0"/>
          </a:p>
          <a:p>
            <a:r>
              <a:rPr lang="fr-CD" altLang="en-US" dirty="0"/>
              <a:t>Et en dernier lieu, elle assure l’engagement tant des utilisateurs de données que des producteurs de données.</a:t>
            </a:r>
          </a:p>
          <a:p>
            <a:endParaRPr lang="en-US" altLang="en-US" dirty="0"/>
          </a:p>
          <a:p>
            <a:r>
              <a:rPr lang="fr-CD" altLang="en-US" dirty="0"/>
              <a:t>L’approche en 7 étapes nous fournit des étapes dans </a:t>
            </a:r>
            <a:r>
              <a:rPr lang="fr-CD" altLang="en-US" b="1" dirty="0"/>
              <a:t>un processus qui est souvent mal défini</a:t>
            </a:r>
            <a:r>
              <a:rPr lang="fr-CD" altLang="en-US" dirty="0"/>
              <a:t>. Hier, nous avons parlé de ce qui fait que ce processus fonctionne bien. Aujourd’hui, nous allons discuter des étapes concrètes que vous pouvez prendre quand vous collaborez avec vos parties prenantes et des données dont vous avez besoin pour prendre les décisions.</a:t>
            </a:r>
          </a:p>
          <a:p>
            <a:endParaRPr lang="en-US" altLang="en-US" dirty="0"/>
          </a:p>
          <a:p>
            <a:r>
              <a:rPr lang="fr-CD" altLang="en-US" dirty="0"/>
              <a:t>Au fur et à mesure que je présente les 7 étapes, je vais également me rapporter aux pratiques de leadership et de management que était présentées hier pour vous rappeler de leur application pratique dans le travail avec votre équipe et surtout pour illustrer spécifiquement leur relation avec les activités et les outils de la DUD.</a:t>
            </a:r>
            <a:endParaRPr lang="en-US" altLang="en-US" dirty="0"/>
          </a:p>
        </p:txBody>
      </p:sp>
      <p:sp>
        <p:nvSpPr>
          <p:cNvPr id="102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899386D3-1E5A-B642-A917-0A46978A5A5A}" type="slidenum">
              <a:rPr lang="en-US" altLang="en-US">
                <a:ea typeface="Arial" charset="0"/>
                <a:cs typeface="Arial" charset="0"/>
              </a:rPr>
              <a:pPr>
                <a:spcBef>
                  <a:spcPct val="0"/>
                </a:spcBef>
              </a:pPr>
              <a:t>3</a:t>
            </a:fld>
            <a:endParaRPr lang="en-US" altLang="en-US">
              <a:ea typeface="Arial" charset="0"/>
              <a:cs typeface="Arial" charset="0"/>
            </a:endParaRPr>
          </a:p>
        </p:txBody>
      </p:sp>
    </p:spTree>
    <p:extLst>
      <p:ext uri="{BB962C8B-B14F-4D97-AF65-F5344CB8AC3E}">
        <p14:creationId xmlns:p14="http://schemas.microsoft.com/office/powerpoint/2010/main" val="6540553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a:ln/>
        </p:spPr>
      </p:sp>
      <p:sp>
        <p:nvSpPr>
          <p:cNvPr id="122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a:t>MEASURE Evaluation a identifié 7 étapes pour faciliter l’utilisation de l’information.</a:t>
            </a:r>
            <a:endParaRPr lang="en-US" altLang="en-US" dirty="0"/>
          </a:p>
          <a:p>
            <a:endParaRPr lang="fr-CD" altLang="en-US" b="1" dirty="0"/>
          </a:p>
          <a:p>
            <a:r>
              <a:rPr lang="fr-CD" altLang="en-US" b="1" dirty="0"/>
              <a:t>L’étape 1</a:t>
            </a:r>
            <a:r>
              <a:rPr lang="fr-CD" altLang="en-US" dirty="0"/>
              <a:t> sert à déterminer les questions qui vous intéressent. Hier, nous avons parlé des décisions. Les décisions sont des choix que vous devez faire pour mettre en œuvre les programmes de santé. Toutes les décisions sont informées par des questions. L’étape 1 est celle où vous identifiez vos questions qui vont informer votre décision.</a:t>
            </a:r>
            <a:endParaRPr lang="en-US" altLang="en-US" dirty="0"/>
          </a:p>
          <a:p>
            <a:endParaRPr lang="fr-CD" altLang="en-US" dirty="0"/>
          </a:p>
          <a:p>
            <a:r>
              <a:rPr lang="fr-CD" altLang="en-US" dirty="0"/>
              <a:t>Songez aux pratiques du leadership que nous avons présentées hier, de laquelle s’agit-il ici, à votre avis ? </a:t>
            </a:r>
            <a:endParaRPr lang="en-US" altLang="en-US" dirty="0"/>
          </a:p>
          <a:p>
            <a:endParaRPr lang="fr-CD" altLang="en-US" b="1" dirty="0"/>
          </a:p>
          <a:p>
            <a:r>
              <a:rPr lang="fr-CD" altLang="en-US" b="1" dirty="0"/>
              <a:t>Donnez aux participants un moment pour réfléchir et répondre.</a:t>
            </a:r>
            <a:endParaRPr lang="en-US" altLang="en-US" dirty="0"/>
          </a:p>
          <a:p>
            <a:endParaRPr lang="fr-CD" altLang="en-US" dirty="0"/>
          </a:p>
          <a:p>
            <a:r>
              <a:rPr lang="fr-CD" altLang="en-US" dirty="0"/>
              <a:t>C’est l’exercice qui consiste à </a:t>
            </a:r>
            <a:r>
              <a:rPr lang="fr-CD" altLang="en-US" u="sng" dirty="0"/>
              <a:t>scruter l’horizon</a:t>
            </a:r>
            <a:r>
              <a:rPr lang="fr-CD" altLang="en-US" dirty="0"/>
              <a:t>. Vous devez prendre une décision et, pour choisir votre question, vous devez scruter le contexte interne et externe dans lequel la décision doit être prise pour bien choisir votre question. </a:t>
            </a:r>
          </a:p>
          <a:p>
            <a:endParaRPr lang="en-US" altLang="en-US" dirty="0"/>
          </a:p>
          <a:p>
            <a:r>
              <a:rPr lang="fr-CD" altLang="en-US" b="1" dirty="0"/>
              <a:t>L’étape 2 </a:t>
            </a:r>
            <a:r>
              <a:rPr lang="fr-CD" altLang="en-US" dirty="0"/>
              <a:t>consiste à prioriser vos questions pour vérifier que vous dépensez judicieusement vos </a:t>
            </a:r>
            <a:r>
              <a:rPr lang="fr-CD" altLang="en-US" b="1" dirty="0"/>
              <a:t>ressources limitées </a:t>
            </a:r>
            <a:r>
              <a:rPr lang="fr-CD" altLang="en-US" dirty="0"/>
              <a:t>à répondre à une question qui a une bonne pertinence programmatique.</a:t>
            </a:r>
          </a:p>
          <a:p>
            <a:endParaRPr lang="fr-CD" altLang="en-US" dirty="0"/>
          </a:p>
          <a:p>
            <a:r>
              <a:rPr lang="fr-CD" altLang="en-US" dirty="0"/>
              <a:t>Les étapes 2 se rapportent à la pratique de leadership : </a:t>
            </a:r>
            <a:r>
              <a:rPr lang="fr-CD" altLang="en-US" u="sng" dirty="0"/>
              <a:t>Focaliser</a:t>
            </a:r>
            <a:r>
              <a:rPr lang="fr-CD" altLang="en-US" dirty="0"/>
              <a:t>. La priorisation et l’identification des données sont des activités qui entrent dans l’étape Focaliser. </a:t>
            </a:r>
          </a:p>
          <a:p>
            <a:endParaRPr lang="en-US" altLang="en-US" dirty="0"/>
          </a:p>
          <a:p>
            <a:r>
              <a:rPr lang="fr-CD" altLang="en-US" b="1" dirty="0"/>
              <a:t>L’étape 3 </a:t>
            </a:r>
            <a:r>
              <a:rPr lang="fr-CD" altLang="en-US" dirty="0"/>
              <a:t>identifie les données nécessaires pour répondre à la question. Dans certains cas, vous devez consulter de multiples sources de données existantes. Dans d’autres cas, vous tombez sur des lacunes de données, et celles dont vous avez besoin n’existent pas. Dans ce cas, vous pouvez utiliser </a:t>
            </a:r>
            <a:r>
              <a:rPr lang="fr-CD" altLang="en-US" b="1" dirty="0"/>
              <a:t>des données supplétives</a:t>
            </a:r>
            <a:r>
              <a:rPr lang="fr-CD" altLang="en-US" dirty="0"/>
              <a:t>, ou si la question est suffisamment importante, </a:t>
            </a:r>
            <a:r>
              <a:rPr lang="fr-CD" altLang="en-US" b="1" dirty="0"/>
              <a:t>déployez la recherche nécessaire</a:t>
            </a:r>
            <a:r>
              <a:rPr lang="fr-CD" altLang="en-US" dirty="0"/>
              <a:t> pour recueillir les données requises.</a:t>
            </a:r>
            <a:endParaRPr lang="en-US" altLang="en-US" dirty="0"/>
          </a:p>
          <a:p>
            <a:endParaRPr lang="fr-CD" altLang="en-US" dirty="0"/>
          </a:p>
          <a:p>
            <a:r>
              <a:rPr lang="fr-CD" altLang="en-US" dirty="0"/>
              <a:t>La pratique de management que vous pouvez utiliser pendant cette étape est celle de la  </a:t>
            </a:r>
            <a:r>
              <a:rPr lang="fr-CD" altLang="en-US" u="sng" dirty="0"/>
              <a:t>planification</a:t>
            </a:r>
            <a:r>
              <a:rPr lang="fr-CD" altLang="en-US" dirty="0"/>
              <a:t> des sources de données dans laquelle vous allez puiser et de la manière dont vous allez faire l’analyse.</a:t>
            </a:r>
            <a:endParaRPr lang="en-US" altLang="en-US" dirty="0"/>
          </a:p>
          <a:p>
            <a:endParaRPr lang="en-US" altLang="en-US" dirty="0"/>
          </a:p>
        </p:txBody>
      </p:sp>
      <p:sp>
        <p:nvSpPr>
          <p:cNvPr id="122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7FEE699B-ED89-E14A-9B04-30C8AFD2ACCE}" type="slidenum">
              <a:rPr lang="en-US" altLang="en-US">
                <a:ea typeface="Arial" charset="0"/>
                <a:cs typeface="Arial" charset="0"/>
              </a:rPr>
              <a:pPr>
                <a:spcBef>
                  <a:spcPct val="0"/>
                </a:spcBef>
              </a:pPr>
              <a:t>4</a:t>
            </a:fld>
            <a:endParaRPr lang="en-US" altLang="en-US">
              <a:ea typeface="Arial" charset="0"/>
              <a:cs typeface="Arial" charset="0"/>
            </a:endParaRPr>
          </a:p>
        </p:txBody>
      </p:sp>
    </p:spTree>
    <p:extLst>
      <p:ext uri="{BB962C8B-B14F-4D97-AF65-F5344CB8AC3E}">
        <p14:creationId xmlns:p14="http://schemas.microsoft.com/office/powerpoint/2010/main" val="18865755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ln/>
        </p:spPr>
        <p:txBody>
          <a:bodyPr/>
          <a:lstStyle/>
          <a:p>
            <a:pPr>
              <a:defRPr/>
            </a:pPr>
            <a:r>
              <a:rPr lang="fr-CD" dirty="0" smtClean="0"/>
              <a:t>Dans </a:t>
            </a:r>
            <a:r>
              <a:rPr lang="fr-CD" b="1" dirty="0" smtClean="0"/>
              <a:t>l’étape 4, </a:t>
            </a:r>
            <a:r>
              <a:rPr lang="fr-CD" dirty="0" smtClean="0"/>
              <a:t>une fois que les sources de données ont été obtenues, les données doivent être transformées en information par le biais de l’analyse. En effet, c’est grâce à l’analyse que les </a:t>
            </a:r>
            <a:r>
              <a:rPr lang="fr-CD" b="1" dirty="0" smtClean="0"/>
              <a:t>données brutes</a:t>
            </a:r>
            <a:r>
              <a:rPr lang="fr-CD" dirty="0" smtClean="0"/>
              <a:t> deviennent une </a:t>
            </a:r>
            <a:r>
              <a:rPr lang="fr-CD" b="1" dirty="0" smtClean="0"/>
              <a:t>information plus utile</a:t>
            </a:r>
            <a:r>
              <a:rPr lang="fr-CD" dirty="0" smtClean="0"/>
              <a:t>. Suivant la question, l’analyse peut être un simple calcul ou des élaborations plus sophistiquées.</a:t>
            </a:r>
          </a:p>
          <a:p>
            <a:pPr>
              <a:defRPr/>
            </a:pPr>
            <a:endParaRPr lang="fr-CD" dirty="0" smtClean="0"/>
          </a:p>
          <a:p>
            <a:pPr>
              <a:defRPr/>
            </a:pPr>
            <a:r>
              <a:rPr lang="fr-CD" dirty="0" smtClean="0"/>
              <a:t>L’information qui en résulte doit ensuite être </a:t>
            </a:r>
            <a:r>
              <a:rPr lang="fr-CD" b="1" dirty="0" smtClean="0"/>
              <a:t>présentée</a:t>
            </a:r>
            <a:r>
              <a:rPr lang="fr-CD" dirty="0" smtClean="0"/>
              <a:t> d’une manière </a:t>
            </a:r>
            <a:r>
              <a:rPr lang="fr-CD" b="1" dirty="0" smtClean="0"/>
              <a:t>clairement compréhensible</a:t>
            </a:r>
            <a:r>
              <a:rPr lang="fr-CD" dirty="0" smtClean="0"/>
              <a:t> </a:t>
            </a:r>
            <a:r>
              <a:rPr lang="fr-CD" strike="sngStrike" dirty="0" smtClean="0"/>
              <a:t>-</a:t>
            </a:r>
            <a:r>
              <a:rPr lang="fr-CD" dirty="0" smtClean="0"/>
              <a:t> par le biais de graphiques, de tableaux et autres aides visuelles. Il est important de penser à vos </a:t>
            </a:r>
            <a:r>
              <a:rPr lang="fr-CD" b="1" dirty="0" smtClean="0"/>
              <a:t>parties prenantes </a:t>
            </a:r>
            <a:r>
              <a:rPr lang="fr-CD" dirty="0" smtClean="0"/>
              <a:t>quand vous songez à la manière dont vous voulez présenter votre information:</a:t>
            </a:r>
          </a:p>
          <a:p>
            <a:pPr marL="171450" indent="-171450">
              <a:buFont typeface="Arial" panose="020B0604020202020204" pitchFamily="34" charset="0"/>
              <a:buChar char="•"/>
              <a:defRPr/>
            </a:pPr>
            <a:r>
              <a:rPr lang="fr-CD" dirty="0" smtClean="0"/>
              <a:t>Quels sont les consommateurs ciblés des données ?</a:t>
            </a:r>
          </a:p>
          <a:p>
            <a:pPr marL="171450" indent="-171450">
              <a:buFont typeface="Arial" panose="020B0604020202020204" pitchFamily="34" charset="0"/>
              <a:buChar char="•"/>
              <a:defRPr/>
            </a:pPr>
            <a:r>
              <a:rPr lang="fr-CD" dirty="0" smtClean="0"/>
              <a:t>Quelle est leur capacité d’interprétation de l’information présentée ?</a:t>
            </a:r>
          </a:p>
          <a:p>
            <a:pPr marL="171450" indent="-171450">
              <a:buFont typeface="Arial" panose="020B0604020202020204" pitchFamily="34" charset="0"/>
              <a:buChar char="•"/>
              <a:defRPr/>
            </a:pPr>
            <a:r>
              <a:rPr lang="fr-CD" dirty="0" smtClean="0"/>
              <a:t>Le format est-il suffisamment clair pour que les décideurs puissent interpréter aisément ? </a:t>
            </a:r>
            <a:endParaRPr lang="en-US" dirty="0" smtClean="0"/>
          </a:p>
          <a:p>
            <a:pPr>
              <a:defRPr/>
            </a:pPr>
            <a:r>
              <a:rPr lang="fr-CD" dirty="0" smtClean="0"/>
              <a:t> </a:t>
            </a:r>
            <a:endParaRPr lang="en-US" dirty="0" smtClean="0"/>
          </a:p>
          <a:p>
            <a:pPr>
              <a:defRPr/>
            </a:pPr>
            <a:r>
              <a:rPr lang="fr-CD" dirty="0" smtClean="0"/>
              <a:t>Les termes </a:t>
            </a:r>
            <a:r>
              <a:rPr lang="fr-CD" b="1" dirty="0" smtClean="0"/>
              <a:t>analyse</a:t>
            </a:r>
            <a:r>
              <a:rPr lang="fr-CD" dirty="0" smtClean="0"/>
              <a:t> (étape 4) et </a:t>
            </a:r>
            <a:r>
              <a:rPr lang="fr-CD" b="1" dirty="0" smtClean="0"/>
              <a:t>interprétation</a:t>
            </a:r>
            <a:r>
              <a:rPr lang="fr-CD" dirty="0" smtClean="0"/>
              <a:t> (étape 5) sont souvent considérés comme des synonymes. Ici, par contre, nous préférons les voir comme des </a:t>
            </a:r>
            <a:r>
              <a:rPr lang="fr-CD" b="1" dirty="0" smtClean="0"/>
              <a:t>étapes distinctes</a:t>
            </a:r>
            <a:r>
              <a:rPr lang="fr-CD" dirty="0" smtClean="0"/>
              <a:t>. Dans l’</a:t>
            </a:r>
            <a:r>
              <a:rPr lang="fr-CD" b="1" dirty="0" smtClean="0"/>
              <a:t>étape 5</a:t>
            </a:r>
            <a:r>
              <a:rPr lang="fr-CD" dirty="0" smtClean="0"/>
              <a:t>, nous interprétons </a:t>
            </a:r>
            <a:r>
              <a:rPr lang="fr-CD" b="1" dirty="0" smtClean="0"/>
              <a:t>l’analyse - les raisons possibles des résultats</a:t>
            </a:r>
            <a:r>
              <a:rPr lang="fr-CD" dirty="0" smtClean="0"/>
              <a:t> - </a:t>
            </a:r>
            <a:r>
              <a:rPr lang="fr-CD" b="1" dirty="0" smtClean="0"/>
              <a:t>et les éventuelles prochaines étapes</a:t>
            </a:r>
            <a:r>
              <a:rPr lang="fr-CD" dirty="0" smtClean="0"/>
              <a:t>. Dans ce processus, nous allons de “</a:t>
            </a:r>
            <a:r>
              <a:rPr lang="fr-CD" b="1" dirty="0" smtClean="0"/>
              <a:t>ce qui passe</a:t>
            </a:r>
            <a:r>
              <a:rPr lang="fr-CD" dirty="0" smtClean="0"/>
              <a:t>” dans notre programme à « </a:t>
            </a:r>
            <a:r>
              <a:rPr lang="fr-CD" b="1" dirty="0" smtClean="0"/>
              <a:t>pourquoi</a:t>
            </a:r>
            <a:r>
              <a:rPr lang="fr-CD" dirty="0" smtClean="0"/>
              <a:t> » cela se passe. </a:t>
            </a:r>
          </a:p>
          <a:p>
            <a:pPr>
              <a:defRPr/>
            </a:pPr>
            <a:endParaRPr lang="fr-CD" dirty="0" smtClean="0"/>
          </a:p>
          <a:p>
            <a:pPr>
              <a:defRPr/>
            </a:pPr>
            <a:r>
              <a:rPr lang="fr-CD" dirty="0" smtClean="0"/>
              <a:t>Quand nous appliquons les pratiques du leadership et du management à ces étapes, nous voyons que les étapes 4 et 5 demandent l’utilisation des pratiques de management qui sont l’</a:t>
            </a:r>
            <a:r>
              <a:rPr lang="fr-CD" u="sng" dirty="0" smtClean="0"/>
              <a:t>organisation</a:t>
            </a:r>
            <a:r>
              <a:rPr lang="fr-CD" dirty="0" smtClean="0"/>
              <a:t> et </a:t>
            </a:r>
            <a:r>
              <a:rPr lang="fr-CD" altLang="en-US" u="sng" dirty="0" smtClean="0">
                <a:latin typeface="Arial" panose="020B0604020202020204" pitchFamily="34" charset="0"/>
              </a:rPr>
              <a:t>inspirer</a:t>
            </a:r>
            <a:r>
              <a:rPr lang="fr-CD" altLang="en-US" dirty="0" smtClean="0">
                <a:latin typeface="Arial" panose="020B0604020202020204" pitchFamily="34" charset="0"/>
              </a:rPr>
              <a:t> les principales parties prenantes à prendre des décisions informées sur la base des données présentées</a:t>
            </a:r>
            <a:r>
              <a:rPr lang="fr-CD" dirty="0" smtClean="0"/>
              <a:t>.</a:t>
            </a:r>
            <a:endParaRPr lang="en-US" dirty="0" smtClean="0"/>
          </a:p>
          <a:p>
            <a:pPr>
              <a:defRPr/>
            </a:pPr>
            <a:r>
              <a:rPr lang="fr-CD" b="1" dirty="0" smtClean="0"/>
              <a:t> </a:t>
            </a:r>
            <a:endParaRPr lang="en-US" dirty="0" smtClean="0"/>
          </a:p>
          <a:p>
            <a:pPr>
              <a:defRPr/>
            </a:pPr>
            <a:r>
              <a:rPr lang="fr-CD" b="1" dirty="0" smtClean="0"/>
              <a:t>L’étape 6</a:t>
            </a:r>
            <a:r>
              <a:rPr lang="fr-CD" dirty="0" smtClean="0"/>
              <a:t> consiste à discuter et à se mettre d’accord sur les recommandations de changements, en fonction de vos conclusions. </a:t>
            </a:r>
          </a:p>
          <a:p>
            <a:pPr>
              <a:defRPr/>
            </a:pPr>
            <a:endParaRPr lang="fr-CD" dirty="0" smtClean="0"/>
          </a:p>
          <a:p>
            <a:pPr>
              <a:defRPr/>
            </a:pPr>
            <a:r>
              <a:rPr lang="fr-CD" b="1" dirty="0" smtClean="0"/>
              <a:t>Quels sont les types d’action que vous souhaitez que prennent les décideurs une fois qu’ils ont interprété l’analyse ?</a:t>
            </a:r>
          </a:p>
          <a:p>
            <a:pPr>
              <a:defRPr/>
            </a:pPr>
            <a:endParaRPr lang="fr-CD" dirty="0" smtClean="0"/>
          </a:p>
          <a:p>
            <a:pPr>
              <a:defRPr/>
            </a:pPr>
            <a:r>
              <a:rPr lang="fr-CD" dirty="0" smtClean="0"/>
              <a:t>N’oubliez pas de tenir compte du niveau d’autorité dont disposent les principales parties prenantes qui vont se pencher sur cette analyse:</a:t>
            </a:r>
          </a:p>
          <a:p>
            <a:pPr marL="171450" indent="-171450">
              <a:buFont typeface="Arial" panose="020B0604020202020204" pitchFamily="34" charset="0"/>
              <a:buChar char="•"/>
              <a:defRPr/>
            </a:pPr>
            <a:r>
              <a:rPr lang="fr-CD" dirty="0" smtClean="0"/>
              <a:t>Que peuvent-elles faire différemment pour améliorer la performance ?</a:t>
            </a:r>
          </a:p>
          <a:p>
            <a:pPr marL="171450" indent="-171450">
              <a:buFont typeface="Arial" panose="020B0604020202020204" pitchFamily="34" charset="0"/>
              <a:buChar char="•"/>
              <a:defRPr/>
            </a:pPr>
            <a:r>
              <a:rPr lang="fr-CD" dirty="0" smtClean="0"/>
              <a:t>Quelles sont les ressources dont elles disposent pour procéder aux changements nécessaires ?</a:t>
            </a:r>
          </a:p>
          <a:p>
            <a:pPr marL="171450" indent="-171450">
              <a:buFont typeface="Arial" panose="020B0604020202020204" pitchFamily="34" charset="0"/>
              <a:buChar char="•"/>
              <a:defRPr/>
            </a:pPr>
            <a:r>
              <a:rPr lang="fr-CD" dirty="0" smtClean="0"/>
              <a:t>Sont-elles en position d’obtenir des ressources supplémentaires si c’est nécessaire ?</a:t>
            </a:r>
            <a:endParaRPr lang="en-US" dirty="0" smtClean="0"/>
          </a:p>
          <a:p>
            <a:pPr>
              <a:defRPr/>
            </a:pPr>
            <a:r>
              <a:rPr lang="fr-CD" dirty="0" smtClean="0"/>
              <a:t> </a:t>
            </a:r>
            <a:endParaRPr lang="en-US" dirty="0" smtClean="0"/>
          </a:p>
          <a:p>
            <a:pPr>
              <a:defRPr/>
            </a:pPr>
            <a:r>
              <a:rPr lang="fr-CD" dirty="0" smtClean="0"/>
              <a:t>A votre avis, quelle est la pratique du leadership que demande l’Etape 6 ?</a:t>
            </a:r>
            <a:endParaRPr lang="en-US" dirty="0" smtClean="0"/>
          </a:p>
          <a:p>
            <a:pPr>
              <a:defRPr/>
            </a:pPr>
            <a:endParaRPr lang="fr-CD" b="1" dirty="0" smtClean="0"/>
          </a:p>
          <a:p>
            <a:pPr>
              <a:defRPr/>
            </a:pPr>
            <a:r>
              <a:rPr lang="fr-CD" b="1" dirty="0" smtClean="0"/>
              <a:t>Donnez aux participants un moment pour réfléchir et répondre.</a:t>
            </a:r>
            <a:endParaRPr lang="en-US" dirty="0" smtClean="0"/>
          </a:p>
          <a:p>
            <a:pPr>
              <a:defRPr/>
            </a:pPr>
            <a:endParaRPr lang="fr-CD" dirty="0" smtClean="0"/>
          </a:p>
          <a:p>
            <a:pPr>
              <a:defRPr/>
            </a:pPr>
            <a:r>
              <a:rPr lang="fr-CD" dirty="0" smtClean="0"/>
              <a:t>Chaque fois que vous réunissez les décideurs et les parties prenantes pour qu’ils se mettent d’accord pour prendre telle action ou adopter telle recommandation, vous utilisez la pratique du leadership qui est d’</a:t>
            </a:r>
            <a:r>
              <a:rPr lang="fr-CD" u="sng" dirty="0" smtClean="0"/>
              <a:t>aligner</a:t>
            </a:r>
            <a:r>
              <a:rPr lang="fr-CD" dirty="0" smtClean="0"/>
              <a:t> et de </a:t>
            </a:r>
            <a:r>
              <a:rPr lang="fr-CD" u="sng" dirty="0" smtClean="0"/>
              <a:t>mobiliser</a:t>
            </a:r>
            <a:r>
              <a:rPr lang="fr-CD" dirty="0" smtClean="0"/>
              <a:t>. Et comment savoir quand utiliser cette pratique ? C’est quand vous employez des mots comme &lt;&lt;plaidoyer</a:t>
            </a:r>
            <a:r>
              <a:rPr lang="fr-CD" i="1" dirty="0" smtClean="0"/>
              <a:t>&gt;&gt; </a:t>
            </a:r>
            <a:r>
              <a:rPr lang="fr-CD" dirty="0" smtClean="0"/>
              <a:t>ou &lt;&lt;appel à l’action</a:t>
            </a:r>
            <a:r>
              <a:rPr lang="fr-CD" i="1" dirty="0" smtClean="0"/>
              <a:t>&gt;&gt;.</a:t>
            </a:r>
          </a:p>
          <a:p>
            <a:pPr>
              <a:defRPr/>
            </a:pPr>
            <a:endParaRPr lang="fr-CD" i="1" dirty="0" smtClean="0"/>
          </a:p>
          <a:p>
            <a:pPr>
              <a:defRPr/>
            </a:pPr>
            <a:r>
              <a:rPr lang="fr-CD" dirty="0" smtClean="0"/>
              <a:t>La pratique de management que vous pouvez utiliser aussi avec cette étape serait celle de la </a:t>
            </a:r>
            <a:r>
              <a:rPr lang="fr-CD" u="sng" dirty="0" smtClean="0"/>
              <a:t>mise en œuvre</a:t>
            </a:r>
            <a:r>
              <a:rPr lang="fr-CD" dirty="0" smtClean="0"/>
              <a:t> : appliquer les conclusions tirées de l’information pour décider comment un programme est réalisé ou une nouvelle politique est déployée.</a:t>
            </a:r>
            <a:endParaRPr lang="en-US" dirty="0" smtClean="0"/>
          </a:p>
          <a:p>
            <a:pPr>
              <a:defRPr/>
            </a:pPr>
            <a:endParaRPr lang="fr-CD" b="1" dirty="0" smtClean="0"/>
          </a:p>
          <a:p>
            <a:pPr>
              <a:defRPr/>
            </a:pPr>
            <a:r>
              <a:rPr lang="fr-CD" b="1" dirty="0" smtClean="0"/>
              <a:t>L’étape 7 </a:t>
            </a:r>
            <a:r>
              <a:rPr lang="fr-CD" dirty="0" smtClean="0"/>
              <a:t>suppose un engagement continu dans le cycle des décisions informées par des données probantes. </a:t>
            </a:r>
            <a:r>
              <a:rPr lang="fr-CD" b="1" dirty="0" smtClean="0"/>
              <a:t>Si des changements sont pris</a:t>
            </a:r>
            <a:r>
              <a:rPr lang="fr-CD" dirty="0" smtClean="0"/>
              <a:t> en fonction de l’analyse des données, il est important de </a:t>
            </a:r>
            <a:r>
              <a:rPr lang="fr-CD" b="1" dirty="0" smtClean="0"/>
              <a:t>continuer à suivre les résultats </a:t>
            </a:r>
            <a:r>
              <a:rPr lang="fr-CD" dirty="0" smtClean="0"/>
              <a:t>de ces changements. Tel que nous l’avons vu la première journée, le processus décisionnel reposant sur des données probantes est un cycle où </a:t>
            </a:r>
            <a:r>
              <a:rPr lang="fr-CD" b="1" dirty="0" smtClean="0"/>
              <a:t>l’utilisation réussie des données mène à une plus grande demande de futures données</a:t>
            </a:r>
            <a:r>
              <a:rPr lang="fr-CD" dirty="0" smtClean="0"/>
              <a:t>.</a:t>
            </a:r>
            <a:endParaRPr lang="en-US" dirty="0" smtClean="0"/>
          </a:p>
          <a:p>
            <a:pPr>
              <a:defRPr/>
            </a:pPr>
            <a:endParaRPr lang="fr-CD" dirty="0" smtClean="0"/>
          </a:p>
          <a:p>
            <a:pPr>
              <a:defRPr/>
            </a:pPr>
            <a:r>
              <a:rPr lang="fr-CD" dirty="0" smtClean="0"/>
              <a:t>Cette étape se rapporte clairement à la pratique de management qui est celle du </a:t>
            </a:r>
            <a:r>
              <a:rPr lang="fr-CD" u="sng" dirty="0" smtClean="0"/>
              <a:t>suivi</a:t>
            </a:r>
            <a:r>
              <a:rPr lang="fr-CD" dirty="0" smtClean="0"/>
              <a:t> et l’</a:t>
            </a:r>
            <a:r>
              <a:rPr lang="fr-CD" u="sng" dirty="0" smtClean="0"/>
              <a:t>évaluation</a:t>
            </a:r>
            <a:r>
              <a:rPr lang="fr-CD" dirty="0" smtClean="0"/>
              <a:t> car elle suivra les résultats de ces changements.</a:t>
            </a:r>
          </a:p>
          <a:p>
            <a:pPr>
              <a:defRPr/>
            </a:pPr>
            <a:endParaRPr lang="en-US" dirty="0" smtClean="0"/>
          </a:p>
        </p:txBody>
      </p:sp>
      <p:sp>
        <p:nvSpPr>
          <p:cNvPr id="143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BA05646A-C8AE-C944-96D7-64F3CBEAD2DE}" type="slidenum">
              <a:rPr lang="en-US" altLang="en-US">
                <a:ea typeface="Arial" charset="0"/>
                <a:cs typeface="Arial" charset="0"/>
              </a:rPr>
              <a:pPr>
                <a:spcBef>
                  <a:spcPct val="0"/>
                </a:spcBef>
              </a:pPr>
              <a:t>5</a:t>
            </a:fld>
            <a:endParaRPr lang="en-US" altLang="en-US">
              <a:ea typeface="Arial" charset="0"/>
              <a:cs typeface="Arial" charset="0"/>
            </a:endParaRPr>
          </a:p>
        </p:txBody>
      </p:sp>
    </p:spTree>
    <p:extLst>
      <p:ext uri="{BB962C8B-B14F-4D97-AF65-F5344CB8AC3E}">
        <p14:creationId xmlns:p14="http://schemas.microsoft.com/office/powerpoint/2010/main" val="791032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a:t>Souvent, il existe des situations qui demandent l’application de toutes les 7 étapes et elles ne sont pas mutuellement exclusives :</a:t>
            </a:r>
            <a:endParaRPr lang="en-US" altLang="en-US" dirty="0"/>
          </a:p>
          <a:p>
            <a:endParaRPr lang="fr-CD" altLang="en-US" dirty="0"/>
          </a:p>
          <a:p>
            <a:r>
              <a:rPr lang="fr-CD" altLang="en-US" dirty="0"/>
              <a:t>De nouvelles données sont communiquées. Elles sont pertinentes pour votre programme et vous devez comprendre les implications de ces nouvelles données. </a:t>
            </a:r>
          </a:p>
          <a:p>
            <a:endParaRPr lang="en-US" altLang="en-US" dirty="0"/>
          </a:p>
          <a:p>
            <a:r>
              <a:rPr lang="fr-CD" altLang="en-US" dirty="0"/>
              <a:t>Une décision se profile et elle doit être prise ou alors vous avez une question spécifique à propos de votre programme ou de vos populations ciblées.</a:t>
            </a:r>
          </a:p>
          <a:p>
            <a:endParaRPr lang="en-US" altLang="en-US" dirty="0"/>
          </a:p>
          <a:p>
            <a:r>
              <a:rPr lang="fr-CD" altLang="en-US" dirty="0"/>
              <a:t>Deux types de situations pousseront votre organisation à démarrer le processus des 7 étapes.</a:t>
            </a:r>
            <a:endParaRPr lang="en-US" altLang="en-US" dirty="0"/>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83A91B0E-4280-E542-91BA-4466CF13B816}" type="slidenum">
              <a:rPr lang="en-US" altLang="en-US">
                <a:ea typeface="Arial" charset="0"/>
                <a:cs typeface="Arial" charset="0"/>
              </a:rPr>
              <a:pPr>
                <a:spcBef>
                  <a:spcPct val="0"/>
                </a:spcBef>
              </a:pPr>
              <a:t>6</a:t>
            </a:fld>
            <a:endParaRPr lang="en-US" altLang="en-US">
              <a:ea typeface="Arial" charset="0"/>
              <a:cs typeface="Arial" charset="0"/>
            </a:endParaRPr>
          </a:p>
        </p:txBody>
      </p:sp>
    </p:spTree>
    <p:extLst>
      <p:ext uri="{BB962C8B-B14F-4D97-AF65-F5344CB8AC3E}">
        <p14:creationId xmlns:p14="http://schemas.microsoft.com/office/powerpoint/2010/main" val="1958780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ln/>
        </p:spPr>
        <p:txBody>
          <a:bodyPr/>
          <a:lstStyle/>
          <a:p>
            <a:pPr>
              <a:defRPr/>
            </a:pPr>
            <a:r>
              <a:rPr lang="fr-CD" dirty="0" smtClean="0"/>
              <a:t>Le Cadre pour relier les données à l’action vous aide </a:t>
            </a:r>
            <a:r>
              <a:rPr lang="fr-CD" b="1" dirty="0" smtClean="0"/>
              <a:t>à planifier et à aligner votre équipe pour la prise d’une décision basée sur des données probantes tout en continuant à respecter les autres demandes de votre travail. </a:t>
            </a:r>
            <a:r>
              <a:rPr lang="fr-CD" dirty="0" smtClean="0"/>
              <a:t>Chaque membre de votre équipe a déjà un travail qui l’occupe pleinement dans son domaine et il n’est pas toujours facile de trouver le temps de se réunir et de collaborer à l’utilisation régulière des données. Le Cadre pour relier les données à l’action</a:t>
            </a:r>
            <a:r>
              <a:rPr lang="fr-CD" b="1" dirty="0" smtClean="0"/>
              <a:t> </a:t>
            </a:r>
            <a:r>
              <a:rPr lang="fr-CD" dirty="0" smtClean="0"/>
              <a:t>vous </a:t>
            </a:r>
            <a:r>
              <a:rPr lang="fr-CD" b="1" dirty="0" smtClean="0"/>
              <a:t>garde tous à la même page </a:t>
            </a:r>
            <a:r>
              <a:rPr lang="fr-CD" dirty="0" smtClean="0"/>
              <a:t>alors que vous gérez d’autres priorités professionnelles. C’est </a:t>
            </a:r>
            <a:r>
              <a:rPr lang="fr-CD" b="1" dirty="0" smtClean="0"/>
              <a:t>un outil de management</a:t>
            </a:r>
            <a:r>
              <a:rPr lang="fr-CD" dirty="0" smtClean="0"/>
              <a:t> - une combinaison de modèle et de processus - qui compte trois objectifs-clés :</a:t>
            </a:r>
            <a:endParaRPr lang="en-US" sz="1050" dirty="0" smtClean="0"/>
          </a:p>
          <a:p>
            <a:pPr>
              <a:defRPr/>
            </a:pPr>
            <a:endParaRPr lang="fr-CD" b="1" dirty="0" smtClean="0"/>
          </a:p>
          <a:p>
            <a:pPr marL="228600" indent="-228600">
              <a:buFontTx/>
              <a:buAutoNum type="arabicParenR"/>
              <a:defRPr/>
            </a:pPr>
            <a:r>
              <a:rPr lang="fr-CD" b="1" dirty="0" smtClean="0"/>
              <a:t>il crée un calendrier pour la prise de décisions informée </a:t>
            </a:r>
            <a:r>
              <a:rPr lang="fr-CD" dirty="0" smtClean="0"/>
              <a:t>en fixant des dates auxquelles les données devront être revues par rapport aux questions programmatiques et décisions à prendre.</a:t>
            </a:r>
          </a:p>
          <a:p>
            <a:pPr>
              <a:defRPr/>
            </a:pPr>
            <a:endParaRPr lang="en-US" sz="1050" dirty="0" smtClean="0"/>
          </a:p>
          <a:p>
            <a:pPr marL="228600" indent="-228600">
              <a:defRPr/>
            </a:pPr>
            <a:r>
              <a:rPr lang="fr-CD" b="1" dirty="0" smtClean="0"/>
              <a:t>2) il encourage une plus grande utilisation de l’information existante </a:t>
            </a:r>
            <a:r>
              <a:rPr lang="fr-CD" dirty="0" smtClean="0"/>
              <a:t>en identifiant les données existantes et en reliant cette information aux questions programmatiques qui nécessitent une réponse pour soutenir une prise de décisions reposant sur des données probantes.</a:t>
            </a:r>
          </a:p>
          <a:p>
            <a:pPr marL="228600" indent="-228600">
              <a:defRPr/>
            </a:pPr>
            <a:endParaRPr lang="en-US" sz="1050" dirty="0" smtClean="0"/>
          </a:p>
          <a:p>
            <a:pPr>
              <a:defRPr/>
            </a:pPr>
            <a:r>
              <a:rPr lang="fr-CD" b="1" dirty="0" smtClean="0"/>
              <a:t>3) il fait le compte rendu des décisions prises - </a:t>
            </a:r>
            <a:r>
              <a:rPr lang="fr-CD" dirty="0" smtClean="0"/>
              <a:t>et sert donc de calendrier - pour le suivi des analyses et l’utilisation de l’information dans la prise de décisions.</a:t>
            </a: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C449C777-67D9-6C49-A39E-C427B559C76B}" type="slidenum">
              <a:rPr lang="en-US" altLang="en-US">
                <a:ea typeface="Arial" charset="0"/>
                <a:cs typeface="Arial" charset="0"/>
              </a:rPr>
              <a:pPr>
                <a:spcBef>
                  <a:spcPct val="0"/>
                </a:spcBef>
              </a:pPr>
              <a:t>7</a:t>
            </a:fld>
            <a:endParaRPr lang="en-US" altLang="en-US">
              <a:ea typeface="Arial" charset="0"/>
              <a:cs typeface="Arial" charset="0"/>
            </a:endParaRPr>
          </a:p>
        </p:txBody>
      </p:sp>
    </p:spTree>
    <p:extLst>
      <p:ext uri="{BB962C8B-B14F-4D97-AF65-F5344CB8AC3E}">
        <p14:creationId xmlns:p14="http://schemas.microsoft.com/office/powerpoint/2010/main" val="29602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Dans vos documents, vous trouverez un </a:t>
            </a:r>
            <a:r>
              <a:rPr lang="fr-CD" altLang="en-US" dirty="0"/>
              <a:t>cadre pour relier les données à l’action</a:t>
            </a:r>
            <a:r>
              <a:rPr lang="fr-FR" altLang="en-US" dirty="0"/>
              <a:t>.  Tout au long de cette session d'aujourd'hui, chaque équipe procédera </a:t>
            </a:r>
            <a:r>
              <a:rPr lang="fr-FR" altLang="en-US" b="1" dirty="0"/>
              <a:t>une réunion </a:t>
            </a:r>
            <a:r>
              <a:rPr lang="fr-FR" altLang="en-US" dirty="0"/>
              <a:t>d'examen et d'utilisation des données par suivant les 7 étapes.  À la fin de la journée, vous saurez comment procéder une réunion d’examen et d’utilisation des données et élaborer un cadre qui explique comment prendre une décision qui est fondée sur données pour une zone spécifique de santé. </a:t>
            </a:r>
          </a:p>
          <a:p>
            <a:endParaRPr lang="en-US" altLang="en-US" dirty="0"/>
          </a:p>
          <a:p>
            <a:r>
              <a:rPr lang="fr-FR" altLang="en-US" dirty="0"/>
              <a:t>Avant de commencer la réalisation de ces cadres, je veux vous donner une idée claire de ce genre d'information est nécessaire pour chaque étape.  Je vais vous </a:t>
            </a:r>
            <a:r>
              <a:rPr lang="fr-FR" altLang="en-US" b="1" dirty="0"/>
              <a:t>présenter un exemple d'un cadre rempli </a:t>
            </a:r>
            <a:r>
              <a:rPr lang="fr-FR" altLang="en-US" dirty="0"/>
              <a:t>par suivant l’approche en 7 étapes.  </a:t>
            </a:r>
            <a:r>
              <a:rPr lang="fr-FR" altLang="en-US" b="1" dirty="0"/>
              <a:t>Après avoir présenté les premières étapes, je vais donner à chaque équipe un certain temps pour examiner comment ces étapes s'appliquent à leur secteur de la santé</a:t>
            </a:r>
            <a:r>
              <a:rPr lang="fr-FR" altLang="en-US" dirty="0"/>
              <a:t>.  Comme vous avez terminé chaque étape, votre groupe sera d'accord sur une autre section du cadre.  </a:t>
            </a:r>
          </a:p>
        </p:txBody>
      </p:sp>
      <p:sp>
        <p:nvSpPr>
          <p:cNvPr id="204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50888" indent="-287338">
              <a:spcBef>
                <a:spcPct val="30000"/>
              </a:spcBef>
              <a:defRPr sz="1200">
                <a:solidFill>
                  <a:schemeClr val="tx1"/>
                </a:solidFill>
                <a:latin typeface="Arial" charset="0"/>
              </a:defRPr>
            </a:lvl2pPr>
            <a:lvl3pPr marL="1154113" indent="-230188">
              <a:spcBef>
                <a:spcPct val="30000"/>
              </a:spcBef>
              <a:defRPr sz="1200">
                <a:solidFill>
                  <a:schemeClr val="tx1"/>
                </a:solidFill>
                <a:latin typeface="Arial" charset="0"/>
              </a:defRPr>
            </a:lvl3pPr>
            <a:lvl4pPr marL="1617663" indent="-230188">
              <a:spcBef>
                <a:spcPct val="30000"/>
              </a:spcBef>
              <a:defRPr sz="1200">
                <a:solidFill>
                  <a:schemeClr val="tx1"/>
                </a:solidFill>
                <a:latin typeface="Arial" charset="0"/>
              </a:defRPr>
            </a:lvl4pPr>
            <a:lvl5pPr marL="2079625" indent="-230188">
              <a:spcBef>
                <a:spcPct val="30000"/>
              </a:spcBef>
              <a:defRPr sz="1200">
                <a:solidFill>
                  <a:schemeClr val="tx1"/>
                </a:solidFill>
                <a:latin typeface="Arial" charset="0"/>
              </a:defRPr>
            </a:lvl5pPr>
            <a:lvl6pPr marL="2536825" indent="-230188" eaLnBrk="0" fontAlgn="base" hangingPunct="0">
              <a:spcBef>
                <a:spcPct val="30000"/>
              </a:spcBef>
              <a:spcAft>
                <a:spcPct val="0"/>
              </a:spcAft>
              <a:defRPr sz="1200">
                <a:solidFill>
                  <a:schemeClr val="tx1"/>
                </a:solidFill>
                <a:latin typeface="Arial" charset="0"/>
              </a:defRPr>
            </a:lvl6pPr>
            <a:lvl7pPr marL="2994025" indent="-230188" eaLnBrk="0" fontAlgn="base" hangingPunct="0">
              <a:spcBef>
                <a:spcPct val="30000"/>
              </a:spcBef>
              <a:spcAft>
                <a:spcPct val="0"/>
              </a:spcAft>
              <a:defRPr sz="1200">
                <a:solidFill>
                  <a:schemeClr val="tx1"/>
                </a:solidFill>
                <a:latin typeface="Arial" charset="0"/>
              </a:defRPr>
            </a:lvl7pPr>
            <a:lvl8pPr marL="3451225" indent="-230188" eaLnBrk="0" fontAlgn="base" hangingPunct="0">
              <a:spcBef>
                <a:spcPct val="30000"/>
              </a:spcBef>
              <a:spcAft>
                <a:spcPct val="0"/>
              </a:spcAft>
              <a:defRPr sz="1200">
                <a:solidFill>
                  <a:schemeClr val="tx1"/>
                </a:solidFill>
                <a:latin typeface="Arial" charset="0"/>
              </a:defRPr>
            </a:lvl8pPr>
            <a:lvl9pPr marL="3908425" indent="-230188" eaLnBrk="0" fontAlgn="base" hangingPunct="0">
              <a:spcBef>
                <a:spcPct val="30000"/>
              </a:spcBef>
              <a:spcAft>
                <a:spcPct val="0"/>
              </a:spcAft>
              <a:defRPr sz="1200">
                <a:solidFill>
                  <a:schemeClr val="tx1"/>
                </a:solidFill>
                <a:latin typeface="Arial" charset="0"/>
              </a:defRPr>
            </a:lvl9pPr>
          </a:lstStyle>
          <a:p>
            <a:pPr>
              <a:spcBef>
                <a:spcPct val="0"/>
              </a:spcBef>
            </a:pPr>
            <a:fld id="{BFD3C536-A9DA-2E43-B93A-8350906B6215}" type="slidenum">
              <a:rPr lang="en-US" altLang="en-US">
                <a:ea typeface="Arial" charset="0"/>
                <a:cs typeface="Arial" charset="0"/>
              </a:rPr>
              <a:pPr>
                <a:spcBef>
                  <a:spcPct val="0"/>
                </a:spcBef>
              </a:pPr>
              <a:t>8</a:t>
            </a:fld>
            <a:endParaRPr lang="en-US" altLang="en-US">
              <a:ea typeface="Arial" charset="0"/>
              <a:cs typeface="Arial" charset="0"/>
            </a:endParaRPr>
          </a:p>
        </p:txBody>
      </p:sp>
    </p:spTree>
    <p:extLst>
      <p:ext uri="{BB962C8B-B14F-4D97-AF65-F5344CB8AC3E}">
        <p14:creationId xmlns:p14="http://schemas.microsoft.com/office/powerpoint/2010/main" val="14613690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51203"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CD" altLang="en-US" dirty="0" smtClean="0">
                <a:latin typeface="Arial" panose="020B0604020202020204" pitchFamily="34" charset="0"/>
              </a:rPr>
              <a:t>Il existe une pléthore de données sur de nombreux sites de soins. Mais la tâche n’est pas aisée quand il faut </a:t>
            </a:r>
            <a:r>
              <a:rPr lang="fr-CD" altLang="en-US" b="1" dirty="0" smtClean="0">
                <a:latin typeface="Arial" panose="020B0604020202020204" pitchFamily="34" charset="0"/>
              </a:rPr>
              <a:t>compiler, analyser, interpréter et utiliser une quantité aussi vaste de données</a:t>
            </a:r>
            <a:r>
              <a:rPr lang="fr-CD" altLang="en-US" dirty="0" smtClean="0">
                <a:latin typeface="Arial" panose="020B0604020202020204" pitchFamily="34" charset="0"/>
              </a:rPr>
              <a:t>. Cela demande beaucoup de temps et de bonnes aptitudes. Plutôt que d’organiser une expédition de pêche au filet, l’équipe des utilisateurs de données et des producteurs de données peut mieux employer son temps et commencer par </a:t>
            </a:r>
            <a:r>
              <a:rPr lang="fr-CD" altLang="en-US" b="1" dirty="0" smtClean="0">
                <a:latin typeface="Arial" panose="020B0604020202020204" pitchFamily="34" charset="0"/>
              </a:rPr>
              <a:t>identifier puis prioriser les principales questions qui l’intéressent</a:t>
            </a:r>
            <a:r>
              <a:rPr lang="fr-CD" altLang="en-US" dirty="0" smtClean="0">
                <a:latin typeface="Arial" panose="020B0604020202020204" pitchFamily="34" charset="0"/>
              </a:rPr>
              <a:t>. Ensuite, les données disponibles peuvent </a:t>
            </a:r>
            <a:r>
              <a:rPr lang="fr-CD" altLang="en-US" b="1" dirty="0" smtClean="0">
                <a:latin typeface="Arial" panose="020B0604020202020204" pitchFamily="34" charset="0"/>
              </a:rPr>
              <a:t>être analysées de manière ciblée</a:t>
            </a:r>
            <a:r>
              <a:rPr lang="fr-CD" altLang="en-US" dirty="0" smtClean="0">
                <a:latin typeface="Arial" panose="020B0604020202020204" pitchFamily="34" charset="0"/>
              </a:rPr>
              <a:t> pour commencer à répondre à ces questions. Des questions d’intérêt programmatique sont identifiées de la manière suivante : </a:t>
            </a:r>
          </a:p>
          <a:p>
            <a:pP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Organiser des </a:t>
            </a:r>
            <a:r>
              <a:rPr lang="fr-CD" altLang="en-US" b="1" dirty="0" smtClean="0">
                <a:latin typeface="Arial" panose="020B0604020202020204" pitchFamily="34" charset="0"/>
              </a:rPr>
              <a:t>discussions participatives sur les indicateurs</a:t>
            </a:r>
            <a:r>
              <a:rPr lang="fr-CD" altLang="en-US" dirty="0" smtClean="0">
                <a:latin typeface="Arial" panose="020B0604020202020204" pitchFamily="34" charset="0"/>
              </a:rPr>
              <a:t> qui démontrent la réussite d’un programme ;</a:t>
            </a:r>
          </a:p>
          <a:p>
            <a:pPr marL="171450" indent="-171450">
              <a:buFont typeface="Arial" panose="020B0604020202020204" pitchFamily="34" charset="0"/>
              <a:buChar cha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Organiser des </a:t>
            </a:r>
            <a:r>
              <a:rPr lang="fr-CD" altLang="en-US" b="1" dirty="0" smtClean="0">
                <a:latin typeface="Arial" panose="020B0604020202020204" pitchFamily="34" charset="0"/>
              </a:rPr>
              <a:t>discussions sur les problèmes observés</a:t>
            </a:r>
            <a:r>
              <a:rPr lang="fr-CD" altLang="en-US" dirty="0" smtClean="0">
                <a:latin typeface="Arial" panose="020B0604020202020204" pitchFamily="34" charset="0"/>
              </a:rPr>
              <a:t> ou racontés auxquels se heurtent généralement les responsables d’un programme ;</a:t>
            </a:r>
          </a:p>
          <a:p>
            <a:pPr marL="171450" indent="-171450">
              <a:buFont typeface="Arial" panose="020B0604020202020204" pitchFamily="34" charset="0"/>
              <a:buChar cha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Organiser des discussions sur </a:t>
            </a:r>
            <a:r>
              <a:rPr lang="fr-CD" altLang="en-US" b="1" dirty="0" smtClean="0">
                <a:latin typeface="Arial" panose="020B0604020202020204" pitchFamily="34" charset="0"/>
              </a:rPr>
              <a:t>les futures décisions</a:t>
            </a:r>
            <a:r>
              <a:rPr lang="fr-CD" altLang="en-US" dirty="0" smtClean="0">
                <a:latin typeface="Arial" panose="020B0604020202020204" pitchFamily="34" charset="0"/>
              </a:rPr>
              <a:t> qu’il faudra prendre et poser les questions qui informent des décisions ; </a:t>
            </a:r>
          </a:p>
          <a:p>
            <a:pPr marL="171450" indent="-171450">
              <a:buFont typeface="Arial" panose="020B0604020202020204" pitchFamily="34" charset="0"/>
              <a:buChar cha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Obtenir du </a:t>
            </a:r>
            <a:r>
              <a:rPr lang="fr-CD" altLang="en-US" b="1" dirty="0" smtClean="0">
                <a:latin typeface="Arial" panose="020B0604020202020204" pitchFamily="34" charset="0"/>
              </a:rPr>
              <a:t>feedback des clients</a:t>
            </a:r>
            <a:r>
              <a:rPr lang="fr-CD" altLang="en-US" dirty="0" smtClean="0">
                <a:latin typeface="Arial" panose="020B0604020202020204" pitchFamily="34" charset="0"/>
              </a:rPr>
              <a:t> ; et</a:t>
            </a:r>
          </a:p>
          <a:p>
            <a:pPr marL="171450" indent="-171450">
              <a:buFont typeface="Arial" panose="020B0604020202020204" pitchFamily="34" charset="0"/>
              <a:buChar cha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Evaluer les </a:t>
            </a:r>
            <a:r>
              <a:rPr lang="fr-CD" altLang="en-US" b="1" dirty="0" smtClean="0">
                <a:latin typeface="Arial" panose="020B0604020202020204" pitchFamily="34" charset="0"/>
              </a:rPr>
              <a:t>facteurs externes</a:t>
            </a:r>
            <a:r>
              <a:rPr lang="fr-CD" altLang="en-US" dirty="0" smtClean="0">
                <a:latin typeface="Arial" panose="020B0604020202020204" pitchFamily="34" charset="0"/>
              </a:rPr>
              <a:t>, comme les audits, les évaluations de programmes et les questions des bailleurs de fonds.</a:t>
            </a:r>
            <a:endParaRPr lang="en-US" altLang="en-US" dirty="0" smtClean="0">
              <a:latin typeface="Arial" panose="020B0604020202020204" pitchFamily="34" charset="0"/>
            </a:endParaRPr>
          </a:p>
          <a:p>
            <a:pPr>
              <a:defRPr/>
            </a:pPr>
            <a:endParaRPr lang="fr-CD" altLang="en-US" dirty="0" smtClean="0">
              <a:latin typeface="Arial" panose="020B0604020202020204" pitchFamily="34" charset="0"/>
            </a:endParaRPr>
          </a:p>
          <a:p>
            <a:pPr>
              <a:defRPr/>
            </a:pPr>
            <a:r>
              <a:rPr lang="fr-CD" altLang="en-US" dirty="0" smtClean="0">
                <a:latin typeface="Arial" panose="020B0604020202020204" pitchFamily="34" charset="0"/>
              </a:rPr>
              <a:t>L’une quelconque de ces méthodes peut susciter des questions intéressantes et utiles. </a:t>
            </a:r>
            <a:endParaRPr lang="en-US" altLang="en-US" dirty="0" smtClean="0">
              <a:latin typeface="Arial" panose="020B0604020202020204" pitchFamily="34" charset="0"/>
            </a:endParaRPr>
          </a:p>
          <a:p>
            <a:pPr>
              <a:defRPr/>
            </a:pPr>
            <a:endParaRPr lang="fr-CD" altLang="en-US" b="1" dirty="0" smtClean="0">
              <a:latin typeface="Arial" panose="020B0604020202020204" pitchFamily="34" charset="0"/>
            </a:endParaRPr>
          </a:p>
          <a:p>
            <a:pPr>
              <a:defRPr/>
            </a:pPr>
            <a:r>
              <a:rPr lang="fr-FR" b="1" dirty="0" smtClean="0"/>
              <a:t>DEMANDEZ :	</a:t>
            </a:r>
            <a:r>
              <a:rPr lang="fr-CD" altLang="en-US" dirty="0" smtClean="0">
                <a:latin typeface="Arial" panose="020B0604020202020204" pitchFamily="34" charset="0"/>
              </a:rPr>
              <a:t>Quelle est la pratique du leadership que vous pourriez appliquer pendant cette étape ? </a:t>
            </a:r>
          </a:p>
          <a:p>
            <a:pPr>
              <a:defRPr/>
            </a:pPr>
            <a:endParaRPr lang="en-US" altLang="en-US" dirty="0" smtClean="0">
              <a:latin typeface="Arial" panose="020B0604020202020204" pitchFamily="34" charset="0"/>
            </a:endParaRPr>
          </a:p>
          <a:p>
            <a:pPr>
              <a:defRPr/>
            </a:pPr>
            <a:r>
              <a:rPr lang="fr-CD" altLang="en-US" dirty="0" smtClean="0">
                <a:latin typeface="Arial" panose="020B0604020202020204" pitchFamily="34" charset="0"/>
              </a:rPr>
              <a:t>Donnez aux participants un moment pour réfléchir et répondre.</a:t>
            </a:r>
          </a:p>
          <a:p>
            <a:pPr>
              <a:defRPr/>
            </a:pPr>
            <a:endParaRPr lang="en-US" altLang="en-US" dirty="0" smtClean="0">
              <a:latin typeface="Arial" panose="020B0604020202020204" pitchFamily="34" charset="0"/>
            </a:endParaRPr>
          </a:p>
          <a:p>
            <a:pPr>
              <a:defRPr/>
            </a:pPr>
            <a:r>
              <a:rPr lang="fr-CD" altLang="en-US" dirty="0" smtClean="0">
                <a:latin typeface="Arial" panose="020B0604020202020204" pitchFamily="34" charset="0"/>
              </a:rPr>
              <a:t>La pratique du leadership que vous pouvez utiliser lors de cette étape est celle consistant à </a:t>
            </a:r>
            <a:r>
              <a:rPr lang="fr-CD" altLang="en-US" u="sng" dirty="0" smtClean="0">
                <a:latin typeface="Arial" panose="020B0604020202020204" pitchFamily="34" charset="0"/>
              </a:rPr>
              <a:t>scruter l’horizon</a:t>
            </a:r>
            <a:r>
              <a:rPr lang="fr-CD" altLang="en-US" i="1" dirty="0" smtClean="0">
                <a:latin typeface="Arial" panose="020B0604020202020204" pitchFamily="34" charset="0"/>
              </a:rPr>
              <a:t>.</a:t>
            </a:r>
            <a:endParaRPr lang="en-US" altLang="en-US" dirty="0" smtClean="0">
              <a:latin typeface="Arial" panose="020B0604020202020204" pitchFamily="34" charset="0"/>
            </a:endParaRPr>
          </a:p>
        </p:txBody>
      </p:sp>
      <p:sp>
        <p:nvSpPr>
          <p:cNvPr id="22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D68E004A-5925-7142-A017-7D5CE4CD5626}" type="slidenum">
              <a:rPr lang="en-US" altLang="en-US">
                <a:ea typeface="Arial" charset="0"/>
                <a:cs typeface="Arial" charset="0"/>
              </a:rPr>
              <a:pPr>
                <a:spcBef>
                  <a:spcPct val="0"/>
                </a:spcBef>
              </a:pPr>
              <a:t>9</a:t>
            </a:fld>
            <a:endParaRPr lang="en-US" altLang="en-US">
              <a:ea typeface="Arial" charset="0"/>
              <a:cs typeface="Arial" charset="0"/>
            </a:endParaRPr>
          </a:p>
        </p:txBody>
      </p:sp>
    </p:spTree>
    <p:extLst>
      <p:ext uri="{BB962C8B-B14F-4D97-AF65-F5344CB8AC3E}">
        <p14:creationId xmlns:p14="http://schemas.microsoft.com/office/powerpoint/2010/main" val="4584299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Dans vos documents, vous trouverez un </a:t>
            </a:r>
            <a:r>
              <a:rPr lang="fr-CD" altLang="en-US" dirty="0"/>
              <a:t>cadre pour relier les données à l’action</a:t>
            </a:r>
            <a:r>
              <a:rPr lang="fr-FR" altLang="en-US" dirty="0"/>
              <a:t> rempli qui suit l'exemple que je présenterai.</a:t>
            </a:r>
          </a:p>
          <a:p>
            <a:endParaRPr lang="fr-FR" altLang="en-US" dirty="0"/>
          </a:p>
          <a:p>
            <a:r>
              <a:rPr lang="fr-FR" altLang="en-US" dirty="0"/>
              <a:t>Pour identifier une question, nous devons préciser la zone de la santé et l’objectif de santé que nous voulons atteindre.</a:t>
            </a:r>
          </a:p>
          <a:p>
            <a:endParaRPr lang="fr-FR" altLang="en-US" dirty="0"/>
          </a:p>
          <a:p>
            <a:r>
              <a:rPr lang="fr-FR" altLang="en-US" dirty="0"/>
              <a:t>Dans cet exemple, </a:t>
            </a:r>
            <a:r>
              <a:rPr lang="fr-FR" altLang="en-US" b="1" dirty="0"/>
              <a:t>j'ai choisi la zone de santé communautaire</a:t>
            </a:r>
            <a:r>
              <a:rPr lang="fr-FR" altLang="en-US" dirty="0"/>
              <a:t>.</a:t>
            </a:r>
          </a:p>
          <a:p>
            <a:endParaRPr lang="fr-FR" altLang="en-US" dirty="0"/>
          </a:p>
          <a:p>
            <a:r>
              <a:rPr lang="fr-FR" altLang="en-US" dirty="0"/>
              <a:t>L'objectif de santé est </a:t>
            </a:r>
            <a:r>
              <a:rPr lang="fr-FR" altLang="en-US" b="1" dirty="0"/>
              <a:t>la vision d'un futur désiré</a:t>
            </a:r>
            <a:r>
              <a:rPr lang="fr-FR" altLang="en-US" dirty="0"/>
              <a:t>.  Il décrit où nous voulons être dans l'avenir et quel impact nous souhaitons avoir.</a:t>
            </a:r>
          </a:p>
          <a:p>
            <a:endParaRPr lang="fr-FR" altLang="en-US" dirty="0"/>
          </a:p>
          <a:p>
            <a:r>
              <a:rPr lang="fr-FR" altLang="en-US" dirty="0"/>
              <a:t>Dans mon exemple, j'ai choisi l'Objectif du Millénaire pour le développement de réduire de moitié, la proportion de la population sans accès durable à l'eau potable et à l'assainissement de base.</a:t>
            </a:r>
            <a:endParaRPr lang="en-GB" altLang="en-US" dirty="0"/>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50888" indent="-287338">
              <a:spcBef>
                <a:spcPct val="30000"/>
              </a:spcBef>
              <a:defRPr sz="1200">
                <a:solidFill>
                  <a:schemeClr val="tx1"/>
                </a:solidFill>
                <a:latin typeface="Arial" charset="0"/>
              </a:defRPr>
            </a:lvl2pPr>
            <a:lvl3pPr marL="1154113" indent="-230188">
              <a:spcBef>
                <a:spcPct val="30000"/>
              </a:spcBef>
              <a:defRPr sz="1200">
                <a:solidFill>
                  <a:schemeClr val="tx1"/>
                </a:solidFill>
                <a:latin typeface="Arial" charset="0"/>
              </a:defRPr>
            </a:lvl3pPr>
            <a:lvl4pPr marL="1617663" indent="-230188">
              <a:spcBef>
                <a:spcPct val="30000"/>
              </a:spcBef>
              <a:defRPr sz="1200">
                <a:solidFill>
                  <a:schemeClr val="tx1"/>
                </a:solidFill>
                <a:latin typeface="Arial" charset="0"/>
              </a:defRPr>
            </a:lvl4pPr>
            <a:lvl5pPr marL="2079625" indent="-230188">
              <a:spcBef>
                <a:spcPct val="30000"/>
              </a:spcBef>
              <a:defRPr sz="1200">
                <a:solidFill>
                  <a:schemeClr val="tx1"/>
                </a:solidFill>
                <a:latin typeface="Arial" charset="0"/>
              </a:defRPr>
            </a:lvl5pPr>
            <a:lvl6pPr marL="2536825" indent="-230188" eaLnBrk="0" fontAlgn="base" hangingPunct="0">
              <a:spcBef>
                <a:spcPct val="30000"/>
              </a:spcBef>
              <a:spcAft>
                <a:spcPct val="0"/>
              </a:spcAft>
              <a:defRPr sz="1200">
                <a:solidFill>
                  <a:schemeClr val="tx1"/>
                </a:solidFill>
                <a:latin typeface="Arial" charset="0"/>
              </a:defRPr>
            </a:lvl6pPr>
            <a:lvl7pPr marL="2994025" indent="-230188" eaLnBrk="0" fontAlgn="base" hangingPunct="0">
              <a:spcBef>
                <a:spcPct val="30000"/>
              </a:spcBef>
              <a:spcAft>
                <a:spcPct val="0"/>
              </a:spcAft>
              <a:defRPr sz="1200">
                <a:solidFill>
                  <a:schemeClr val="tx1"/>
                </a:solidFill>
                <a:latin typeface="Arial" charset="0"/>
              </a:defRPr>
            </a:lvl7pPr>
            <a:lvl8pPr marL="3451225" indent="-230188" eaLnBrk="0" fontAlgn="base" hangingPunct="0">
              <a:spcBef>
                <a:spcPct val="30000"/>
              </a:spcBef>
              <a:spcAft>
                <a:spcPct val="0"/>
              </a:spcAft>
              <a:defRPr sz="1200">
                <a:solidFill>
                  <a:schemeClr val="tx1"/>
                </a:solidFill>
                <a:latin typeface="Arial" charset="0"/>
              </a:defRPr>
            </a:lvl8pPr>
            <a:lvl9pPr marL="3908425" indent="-230188" eaLnBrk="0" fontAlgn="base" hangingPunct="0">
              <a:spcBef>
                <a:spcPct val="30000"/>
              </a:spcBef>
              <a:spcAft>
                <a:spcPct val="0"/>
              </a:spcAft>
              <a:defRPr sz="1200">
                <a:solidFill>
                  <a:schemeClr val="tx1"/>
                </a:solidFill>
                <a:latin typeface="Arial" charset="0"/>
              </a:defRPr>
            </a:lvl9pPr>
          </a:lstStyle>
          <a:p>
            <a:pPr>
              <a:spcBef>
                <a:spcPct val="0"/>
              </a:spcBef>
            </a:pPr>
            <a:fld id="{F64E674E-CC43-DC4F-8585-1D4B71295EED}" type="slidenum">
              <a:rPr lang="en-US" altLang="en-US">
                <a:ea typeface="Arial" charset="0"/>
                <a:cs typeface="Arial" charset="0"/>
              </a:rPr>
              <a:pPr>
                <a:spcBef>
                  <a:spcPct val="0"/>
                </a:spcBef>
              </a:pPr>
              <a:t>10</a:t>
            </a:fld>
            <a:endParaRPr lang="en-US" altLang="en-US">
              <a:ea typeface="Arial" charset="0"/>
              <a:cs typeface="Arial" charset="0"/>
            </a:endParaRPr>
          </a:p>
        </p:txBody>
      </p:sp>
    </p:spTree>
    <p:extLst>
      <p:ext uri="{BB962C8B-B14F-4D97-AF65-F5344CB8AC3E}">
        <p14:creationId xmlns:p14="http://schemas.microsoft.com/office/powerpoint/2010/main" val="18076555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Pour mieux comprendre quelle question il faut répondre, nous devons identifier nos parties prenantes.</a:t>
            </a:r>
          </a:p>
          <a:p>
            <a:endParaRPr lang="fr-FR" altLang="en-US" dirty="0"/>
          </a:p>
          <a:p>
            <a:r>
              <a:rPr lang="fr-FR" altLang="en-US" dirty="0"/>
              <a:t>Dans le </a:t>
            </a:r>
            <a:r>
              <a:rPr lang="fr-CD" altLang="en-US" dirty="0"/>
              <a:t>cadre pour relier les données à l’action</a:t>
            </a:r>
            <a:r>
              <a:rPr lang="fr-FR" altLang="en-US" dirty="0"/>
              <a:t> :</a:t>
            </a:r>
          </a:p>
          <a:p>
            <a:r>
              <a:rPr lang="fr-FR" altLang="en-US" dirty="0"/>
              <a:t>La </a:t>
            </a:r>
            <a:r>
              <a:rPr lang="fr-FR" altLang="en-US" b="1" dirty="0"/>
              <a:t>4ème colonne - étiqueté comme Décideur(s) Cible(s) / Autres Acteurs est l'endroit où nous considérons qui peut être le décideur cible pour notre analyse et interprétation des données.</a:t>
            </a:r>
            <a:r>
              <a:rPr lang="fr-FR" altLang="en-US" dirty="0"/>
              <a:t>  Les autres acteurs sont les noms des individus qui seraient impliqués dans le processus d' utilisation des données.</a:t>
            </a:r>
          </a:p>
          <a:p>
            <a:endParaRPr lang="fr-FR" altLang="en-US" dirty="0"/>
          </a:p>
          <a:p>
            <a:r>
              <a:rPr lang="fr-FR" altLang="en-US" dirty="0"/>
              <a:t>Avec l'objectif de santé à l'esprit, il est bon de commencer à penser à </a:t>
            </a:r>
            <a:r>
              <a:rPr lang="fr-FR" altLang="en-US" b="1" dirty="0"/>
              <a:t>qui sont les décideurs clés</a:t>
            </a:r>
            <a:r>
              <a:rPr lang="fr-FR" altLang="en-US" dirty="0"/>
              <a:t>, </a:t>
            </a:r>
            <a:r>
              <a:rPr lang="fr-FR" altLang="en-US" b="1" dirty="0"/>
              <a:t>les consommateurs de l'information</a:t>
            </a:r>
            <a:r>
              <a:rPr lang="fr-FR" altLang="en-US" dirty="0"/>
              <a:t>, pour votre zone de santé.  Qui a le pouvoir d'agir sur l'information dans cette zone de santé?  Quels sont les autres individus ou groupes qui peuvent contribuer à cet objectif de santé?</a:t>
            </a:r>
          </a:p>
          <a:p>
            <a:endParaRPr lang="fr-FR" altLang="en-US" dirty="0"/>
          </a:p>
          <a:p>
            <a:r>
              <a:rPr lang="fr-FR" altLang="en-US" dirty="0"/>
              <a:t>Dans cet exemple, j'ai choisi de </a:t>
            </a:r>
            <a:r>
              <a:rPr lang="fr-FR" altLang="en-US" b="1" dirty="0"/>
              <a:t>concentrer mon intervention d’utilisation de données au niveau du district.</a:t>
            </a:r>
            <a:r>
              <a:rPr lang="fr-FR" altLang="en-US" dirty="0"/>
              <a:t>   </a:t>
            </a:r>
            <a:r>
              <a:rPr lang="fr-FR" altLang="en-US" b="1" dirty="0"/>
              <a:t>Le principal décideur à ce niveau est le directeur de la santé de district, et ceux qui mettent en œuvre des activités telles que des équipes de santé communautaire du district</a:t>
            </a:r>
            <a:r>
              <a:rPr lang="fr-FR" altLang="en-US" dirty="0"/>
              <a:t>.  </a:t>
            </a:r>
          </a:p>
          <a:p>
            <a:endParaRPr lang="fr-FR" altLang="en-US" dirty="0"/>
          </a:p>
          <a:p>
            <a:r>
              <a:rPr lang="fr-FR" altLang="en-US" dirty="0"/>
              <a:t>Mais je peux aussi vouloir partager mon analyse et interprétations avec d'autres organisations qui sont actifs dans le secteur de l'eau et de l'assainissement.</a:t>
            </a:r>
            <a:endParaRPr lang="en-US" altLang="en-US" dirty="0"/>
          </a:p>
        </p:txBody>
      </p:sp>
      <p:sp>
        <p:nvSpPr>
          <p:cNvPr id="26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50888" indent="-287338">
              <a:spcBef>
                <a:spcPct val="30000"/>
              </a:spcBef>
              <a:defRPr sz="1200">
                <a:solidFill>
                  <a:schemeClr val="tx1"/>
                </a:solidFill>
                <a:latin typeface="Arial" charset="0"/>
              </a:defRPr>
            </a:lvl2pPr>
            <a:lvl3pPr marL="1154113" indent="-230188">
              <a:spcBef>
                <a:spcPct val="30000"/>
              </a:spcBef>
              <a:defRPr sz="1200">
                <a:solidFill>
                  <a:schemeClr val="tx1"/>
                </a:solidFill>
                <a:latin typeface="Arial" charset="0"/>
              </a:defRPr>
            </a:lvl3pPr>
            <a:lvl4pPr marL="1617663" indent="-230188">
              <a:spcBef>
                <a:spcPct val="30000"/>
              </a:spcBef>
              <a:defRPr sz="1200">
                <a:solidFill>
                  <a:schemeClr val="tx1"/>
                </a:solidFill>
                <a:latin typeface="Arial" charset="0"/>
              </a:defRPr>
            </a:lvl4pPr>
            <a:lvl5pPr marL="2079625" indent="-230188">
              <a:spcBef>
                <a:spcPct val="30000"/>
              </a:spcBef>
              <a:defRPr sz="1200">
                <a:solidFill>
                  <a:schemeClr val="tx1"/>
                </a:solidFill>
                <a:latin typeface="Arial" charset="0"/>
              </a:defRPr>
            </a:lvl5pPr>
            <a:lvl6pPr marL="2536825" indent="-230188" eaLnBrk="0" fontAlgn="base" hangingPunct="0">
              <a:spcBef>
                <a:spcPct val="30000"/>
              </a:spcBef>
              <a:spcAft>
                <a:spcPct val="0"/>
              </a:spcAft>
              <a:defRPr sz="1200">
                <a:solidFill>
                  <a:schemeClr val="tx1"/>
                </a:solidFill>
                <a:latin typeface="Arial" charset="0"/>
              </a:defRPr>
            </a:lvl6pPr>
            <a:lvl7pPr marL="2994025" indent="-230188" eaLnBrk="0" fontAlgn="base" hangingPunct="0">
              <a:spcBef>
                <a:spcPct val="30000"/>
              </a:spcBef>
              <a:spcAft>
                <a:spcPct val="0"/>
              </a:spcAft>
              <a:defRPr sz="1200">
                <a:solidFill>
                  <a:schemeClr val="tx1"/>
                </a:solidFill>
                <a:latin typeface="Arial" charset="0"/>
              </a:defRPr>
            </a:lvl7pPr>
            <a:lvl8pPr marL="3451225" indent="-230188" eaLnBrk="0" fontAlgn="base" hangingPunct="0">
              <a:spcBef>
                <a:spcPct val="30000"/>
              </a:spcBef>
              <a:spcAft>
                <a:spcPct val="0"/>
              </a:spcAft>
              <a:defRPr sz="1200">
                <a:solidFill>
                  <a:schemeClr val="tx1"/>
                </a:solidFill>
                <a:latin typeface="Arial" charset="0"/>
              </a:defRPr>
            </a:lvl8pPr>
            <a:lvl9pPr marL="3908425" indent="-230188" eaLnBrk="0" fontAlgn="base" hangingPunct="0">
              <a:spcBef>
                <a:spcPct val="30000"/>
              </a:spcBef>
              <a:spcAft>
                <a:spcPct val="0"/>
              </a:spcAft>
              <a:defRPr sz="1200">
                <a:solidFill>
                  <a:schemeClr val="tx1"/>
                </a:solidFill>
                <a:latin typeface="Arial" charset="0"/>
              </a:defRPr>
            </a:lvl9pPr>
          </a:lstStyle>
          <a:p>
            <a:pPr>
              <a:spcBef>
                <a:spcPct val="0"/>
              </a:spcBef>
            </a:pPr>
            <a:fld id="{30C3C1E5-0EDE-774C-848C-917AD185CE4C}" type="slidenum">
              <a:rPr lang="en-US" altLang="en-US">
                <a:ea typeface="Arial" charset="0"/>
                <a:cs typeface="Arial" charset="0"/>
              </a:rPr>
              <a:pPr>
                <a:spcBef>
                  <a:spcPct val="0"/>
                </a:spcBef>
              </a:pPr>
              <a:t>11</a:t>
            </a:fld>
            <a:endParaRPr lang="en-US" altLang="en-US">
              <a:ea typeface="Arial" charset="0"/>
              <a:cs typeface="Arial" charset="0"/>
            </a:endParaRPr>
          </a:p>
        </p:txBody>
      </p:sp>
    </p:spTree>
    <p:extLst>
      <p:ext uri="{BB962C8B-B14F-4D97-AF65-F5344CB8AC3E}">
        <p14:creationId xmlns:p14="http://schemas.microsoft.com/office/powerpoint/2010/main" val="816195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Ma prochaine étape est d'identifier </a:t>
            </a:r>
            <a:r>
              <a:rPr lang="fr-FR" altLang="en-US" b="1" dirty="0"/>
              <a:t>les principales décisions de gestion que mes décideurs cibles auraient avantage à avoir des informations et des analyses de qualité.</a:t>
            </a:r>
          </a:p>
          <a:p>
            <a:endParaRPr lang="fr-FR" altLang="en-US" dirty="0"/>
          </a:p>
          <a:p>
            <a:r>
              <a:rPr lang="fr-FR" altLang="en-US" b="1" dirty="0"/>
              <a:t>Engagez les participants : </a:t>
            </a:r>
            <a:r>
              <a:rPr lang="fr-FR" altLang="en-US" dirty="0"/>
              <a:t>Imaginez que vous êtes responsable de la division de la santé communautaire dans un district.  Quels types de décisions que vous devez faire ? Quelles sont vos priorités ? Il permet de dire : «J'ai besoin de décider ... "</a:t>
            </a:r>
          </a:p>
          <a:p>
            <a:endParaRPr lang="fr-FR" altLang="en-US" dirty="0"/>
          </a:p>
          <a:p>
            <a:r>
              <a:rPr lang="fr-FR" altLang="en-US" dirty="0"/>
              <a:t>Les moments critiques quand vous prenez des décisions typiquement sont: la planification, la budgétisation, le suivi et l'évaluation, ou de supervision.</a:t>
            </a:r>
          </a:p>
          <a:p>
            <a:endParaRPr lang="fr-FR" altLang="en-US" dirty="0"/>
          </a:p>
          <a:p>
            <a:r>
              <a:rPr lang="fr-FR" altLang="en-US" dirty="0"/>
              <a:t>Voici quelques exemples (CLIQUEZ L’ANIMATION) :</a:t>
            </a:r>
          </a:p>
          <a:p>
            <a:endParaRPr lang="fr-FR" altLang="en-US" dirty="0"/>
          </a:p>
          <a:p>
            <a:r>
              <a:rPr lang="fr-FR" altLang="en-US" dirty="0"/>
              <a:t>J'ai besoin de décider où dans mon district de concentrer mes efforts.</a:t>
            </a:r>
          </a:p>
          <a:p>
            <a:endParaRPr lang="fr-FR" altLang="en-US" dirty="0"/>
          </a:p>
          <a:p>
            <a:r>
              <a:rPr lang="fr-FR" altLang="en-US" dirty="0"/>
              <a:t>J'ai besoin de décider de la meilleure façon de démontrer que je vais rencontrer mes objectifs.</a:t>
            </a:r>
          </a:p>
          <a:p>
            <a:endParaRPr lang="fr-FR" altLang="en-US" dirty="0"/>
          </a:p>
          <a:p>
            <a:r>
              <a:rPr lang="fr-FR" altLang="en-US" dirty="0">
                <a:solidFill>
                  <a:srgbClr val="FFFF00"/>
                </a:solidFill>
              </a:rPr>
              <a:t>J'ai besoin de décider dans quelle domaines de l'eau, l'assainissement, ou de la promotion d'hygiène ou j'ai besoin d'investir mes ressources</a:t>
            </a:r>
          </a:p>
          <a:p>
            <a:endParaRPr lang="fr-FR" altLang="en-US" dirty="0"/>
          </a:p>
          <a:p>
            <a:r>
              <a:rPr lang="fr-FR" altLang="en-US" dirty="0">
                <a:ea typeface="Arial" charset="0"/>
                <a:cs typeface="Arial" charset="0"/>
              </a:rPr>
              <a:t>De ces trois domaines de décision, (</a:t>
            </a:r>
            <a:r>
              <a:rPr lang="fr-FR" altLang="en-US" dirty="0"/>
              <a:t>CLIQUEZ L’ANIMATION</a:t>
            </a:r>
            <a:r>
              <a:rPr lang="fr-FR" altLang="en-US" dirty="0">
                <a:ea typeface="Arial" charset="0"/>
                <a:cs typeface="Arial" charset="0"/>
              </a:rPr>
              <a:t>) </a:t>
            </a:r>
            <a:r>
              <a:rPr lang="fr-FR" altLang="en-US" b="1" dirty="0">
                <a:ea typeface="Arial" charset="0"/>
                <a:cs typeface="Arial" charset="0"/>
              </a:rPr>
              <a:t>j'ai senti que le second</a:t>
            </a:r>
            <a:r>
              <a:rPr lang="fr-FR" altLang="en-US" dirty="0">
                <a:ea typeface="Arial" charset="0"/>
                <a:cs typeface="Arial" charset="0"/>
              </a:rPr>
              <a:t>, la meilleure façon de démontrer que </a:t>
            </a:r>
            <a:r>
              <a:rPr lang="fr-FR" altLang="en-US" b="1" dirty="0">
                <a:ea typeface="Arial" charset="0"/>
                <a:cs typeface="Arial" charset="0"/>
              </a:rPr>
              <a:t>je vais rencontrer mes objectifs était la plus appropriée parce que mon objectif de santé est écrit comme une cible.</a:t>
            </a:r>
            <a:endParaRPr lang="en-US" altLang="en-US" b="1" dirty="0"/>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50888" indent="-287338">
              <a:spcBef>
                <a:spcPct val="30000"/>
              </a:spcBef>
              <a:defRPr sz="1200">
                <a:solidFill>
                  <a:schemeClr val="tx1"/>
                </a:solidFill>
                <a:latin typeface="Arial" charset="0"/>
              </a:defRPr>
            </a:lvl2pPr>
            <a:lvl3pPr marL="1154113" indent="-230188">
              <a:spcBef>
                <a:spcPct val="30000"/>
              </a:spcBef>
              <a:defRPr sz="1200">
                <a:solidFill>
                  <a:schemeClr val="tx1"/>
                </a:solidFill>
                <a:latin typeface="Arial" charset="0"/>
              </a:defRPr>
            </a:lvl3pPr>
            <a:lvl4pPr marL="1617663" indent="-230188">
              <a:spcBef>
                <a:spcPct val="30000"/>
              </a:spcBef>
              <a:defRPr sz="1200">
                <a:solidFill>
                  <a:schemeClr val="tx1"/>
                </a:solidFill>
                <a:latin typeface="Arial" charset="0"/>
              </a:defRPr>
            </a:lvl4pPr>
            <a:lvl5pPr marL="2079625" indent="-230188">
              <a:spcBef>
                <a:spcPct val="30000"/>
              </a:spcBef>
              <a:defRPr sz="1200">
                <a:solidFill>
                  <a:schemeClr val="tx1"/>
                </a:solidFill>
                <a:latin typeface="Arial" charset="0"/>
              </a:defRPr>
            </a:lvl5pPr>
            <a:lvl6pPr marL="2536825" indent="-230188" eaLnBrk="0" fontAlgn="base" hangingPunct="0">
              <a:spcBef>
                <a:spcPct val="30000"/>
              </a:spcBef>
              <a:spcAft>
                <a:spcPct val="0"/>
              </a:spcAft>
              <a:defRPr sz="1200">
                <a:solidFill>
                  <a:schemeClr val="tx1"/>
                </a:solidFill>
                <a:latin typeface="Arial" charset="0"/>
              </a:defRPr>
            </a:lvl6pPr>
            <a:lvl7pPr marL="2994025" indent="-230188" eaLnBrk="0" fontAlgn="base" hangingPunct="0">
              <a:spcBef>
                <a:spcPct val="30000"/>
              </a:spcBef>
              <a:spcAft>
                <a:spcPct val="0"/>
              </a:spcAft>
              <a:defRPr sz="1200">
                <a:solidFill>
                  <a:schemeClr val="tx1"/>
                </a:solidFill>
                <a:latin typeface="Arial" charset="0"/>
              </a:defRPr>
            </a:lvl7pPr>
            <a:lvl8pPr marL="3451225" indent="-230188" eaLnBrk="0" fontAlgn="base" hangingPunct="0">
              <a:spcBef>
                <a:spcPct val="30000"/>
              </a:spcBef>
              <a:spcAft>
                <a:spcPct val="0"/>
              </a:spcAft>
              <a:defRPr sz="1200">
                <a:solidFill>
                  <a:schemeClr val="tx1"/>
                </a:solidFill>
                <a:latin typeface="Arial" charset="0"/>
              </a:defRPr>
            </a:lvl8pPr>
            <a:lvl9pPr marL="3908425" indent="-230188" eaLnBrk="0" fontAlgn="base" hangingPunct="0">
              <a:spcBef>
                <a:spcPct val="30000"/>
              </a:spcBef>
              <a:spcAft>
                <a:spcPct val="0"/>
              </a:spcAft>
              <a:defRPr sz="1200">
                <a:solidFill>
                  <a:schemeClr val="tx1"/>
                </a:solidFill>
                <a:latin typeface="Arial" charset="0"/>
              </a:defRPr>
            </a:lvl9pPr>
          </a:lstStyle>
          <a:p>
            <a:pPr>
              <a:spcBef>
                <a:spcPct val="0"/>
              </a:spcBef>
            </a:pPr>
            <a:fld id="{F94301C4-A796-1E4E-A48F-3AD0BF45F02D}" type="slidenum">
              <a:rPr lang="en-US" altLang="en-US">
                <a:ea typeface="Arial" charset="0"/>
                <a:cs typeface="Arial" charset="0"/>
              </a:rPr>
              <a:pPr>
                <a:spcBef>
                  <a:spcPct val="0"/>
                </a:spcBef>
              </a:pPr>
              <a:t>12</a:t>
            </a:fld>
            <a:endParaRPr lang="en-US" altLang="en-US">
              <a:ea typeface="Arial" charset="0"/>
              <a:cs typeface="Arial" charset="0"/>
            </a:endParaRPr>
          </a:p>
        </p:txBody>
      </p:sp>
    </p:spTree>
    <p:extLst>
      <p:ext uri="{BB962C8B-B14F-4D97-AF65-F5344CB8AC3E}">
        <p14:creationId xmlns:p14="http://schemas.microsoft.com/office/powerpoint/2010/main" val="18240513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Encore avec l'étape 1, je dois maintenant penser à des questions qui vont m'aider à prendre cette décision.  Comme je travaille dans le secteur de la santé communautaire dans un district, il s'agit d'une décision au niveau du district.</a:t>
            </a:r>
          </a:p>
          <a:p>
            <a:endParaRPr lang="fr-FR" altLang="en-US" dirty="0"/>
          </a:p>
          <a:p>
            <a:r>
              <a:rPr lang="fr-FR" altLang="en-US" dirty="0"/>
              <a:t>Mais </a:t>
            </a:r>
            <a:r>
              <a:rPr lang="fr-FR" altLang="en-US" b="1" dirty="0"/>
              <a:t>quelles sont les questions que je pourrais poser afin d'être mieux informés sur ma décision.</a:t>
            </a:r>
          </a:p>
          <a:p>
            <a:endParaRPr lang="fr-FR" altLang="en-US" dirty="0"/>
          </a:p>
          <a:p>
            <a:r>
              <a:rPr lang="fr-FR" altLang="en-US" dirty="0"/>
              <a:t>Ici, j'ai fait un brainstorming de plusieurs questions qui pourraient m'aider:</a:t>
            </a:r>
          </a:p>
          <a:p>
            <a:endParaRPr lang="fr-FR" altLang="en-US" b="1" dirty="0"/>
          </a:p>
          <a:p>
            <a:r>
              <a:rPr lang="fr-FR" altLang="en-US" dirty="0"/>
              <a:t>Faisons-nous les bonnes activités?</a:t>
            </a:r>
          </a:p>
          <a:p>
            <a:r>
              <a:rPr lang="fr-FR" altLang="en-US" dirty="0"/>
              <a:t>Sont nos activités efficaces?</a:t>
            </a:r>
          </a:p>
          <a:p>
            <a:r>
              <a:rPr lang="fr-FR" altLang="en-US" dirty="0"/>
              <a:t>Sont nos activités à une échelle suffisamment importante pour faire une différence?</a:t>
            </a:r>
          </a:p>
          <a:p>
            <a:r>
              <a:rPr lang="fr-FR" altLang="en-US" dirty="0"/>
              <a:t>Quelles activités sont réalisables compte tenu de mes ressources?</a:t>
            </a:r>
          </a:p>
          <a:p>
            <a:r>
              <a:rPr lang="fr-FR" altLang="en-US" dirty="0"/>
              <a:t>Quels sont les besoins «perçu» de la population?</a:t>
            </a:r>
          </a:p>
          <a:p>
            <a:r>
              <a:rPr lang="fr-FR" altLang="en-US" dirty="0"/>
              <a:t>Quels sont les besoins «réels» de la population?</a:t>
            </a:r>
          </a:p>
          <a:p>
            <a:endParaRPr lang="fr-FR" altLang="en-US" dirty="0"/>
          </a:p>
          <a:p>
            <a:r>
              <a:rPr lang="fr-FR" altLang="en-US" b="1" dirty="0"/>
              <a:t>Nous ne pouvons pas élaborer des indicateurs ou des mesures pour l'ensemble de ces questions.  </a:t>
            </a:r>
            <a:r>
              <a:rPr lang="fr-FR" altLang="en-US" dirty="0"/>
              <a:t>À l'étape 2, nous donnons la priorité à ces questions en utilisant des critères spécifiques.</a:t>
            </a:r>
          </a:p>
        </p:txBody>
      </p:sp>
      <p:sp>
        <p:nvSpPr>
          <p:cNvPr id="307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50888" indent="-287338">
              <a:spcBef>
                <a:spcPct val="30000"/>
              </a:spcBef>
              <a:defRPr sz="1200">
                <a:solidFill>
                  <a:schemeClr val="tx1"/>
                </a:solidFill>
                <a:latin typeface="Arial" charset="0"/>
              </a:defRPr>
            </a:lvl2pPr>
            <a:lvl3pPr marL="1154113" indent="-230188">
              <a:spcBef>
                <a:spcPct val="30000"/>
              </a:spcBef>
              <a:defRPr sz="1200">
                <a:solidFill>
                  <a:schemeClr val="tx1"/>
                </a:solidFill>
                <a:latin typeface="Arial" charset="0"/>
              </a:defRPr>
            </a:lvl3pPr>
            <a:lvl4pPr marL="1617663" indent="-230188">
              <a:spcBef>
                <a:spcPct val="30000"/>
              </a:spcBef>
              <a:defRPr sz="1200">
                <a:solidFill>
                  <a:schemeClr val="tx1"/>
                </a:solidFill>
                <a:latin typeface="Arial" charset="0"/>
              </a:defRPr>
            </a:lvl4pPr>
            <a:lvl5pPr marL="2079625" indent="-230188">
              <a:spcBef>
                <a:spcPct val="30000"/>
              </a:spcBef>
              <a:defRPr sz="1200">
                <a:solidFill>
                  <a:schemeClr val="tx1"/>
                </a:solidFill>
                <a:latin typeface="Arial" charset="0"/>
              </a:defRPr>
            </a:lvl5pPr>
            <a:lvl6pPr marL="2536825" indent="-230188" eaLnBrk="0" fontAlgn="base" hangingPunct="0">
              <a:spcBef>
                <a:spcPct val="30000"/>
              </a:spcBef>
              <a:spcAft>
                <a:spcPct val="0"/>
              </a:spcAft>
              <a:defRPr sz="1200">
                <a:solidFill>
                  <a:schemeClr val="tx1"/>
                </a:solidFill>
                <a:latin typeface="Arial" charset="0"/>
              </a:defRPr>
            </a:lvl6pPr>
            <a:lvl7pPr marL="2994025" indent="-230188" eaLnBrk="0" fontAlgn="base" hangingPunct="0">
              <a:spcBef>
                <a:spcPct val="30000"/>
              </a:spcBef>
              <a:spcAft>
                <a:spcPct val="0"/>
              </a:spcAft>
              <a:defRPr sz="1200">
                <a:solidFill>
                  <a:schemeClr val="tx1"/>
                </a:solidFill>
                <a:latin typeface="Arial" charset="0"/>
              </a:defRPr>
            </a:lvl7pPr>
            <a:lvl8pPr marL="3451225" indent="-230188" eaLnBrk="0" fontAlgn="base" hangingPunct="0">
              <a:spcBef>
                <a:spcPct val="30000"/>
              </a:spcBef>
              <a:spcAft>
                <a:spcPct val="0"/>
              </a:spcAft>
              <a:defRPr sz="1200">
                <a:solidFill>
                  <a:schemeClr val="tx1"/>
                </a:solidFill>
                <a:latin typeface="Arial" charset="0"/>
              </a:defRPr>
            </a:lvl8pPr>
            <a:lvl9pPr marL="3908425" indent="-230188" eaLnBrk="0" fontAlgn="base" hangingPunct="0">
              <a:spcBef>
                <a:spcPct val="30000"/>
              </a:spcBef>
              <a:spcAft>
                <a:spcPct val="0"/>
              </a:spcAft>
              <a:defRPr sz="1200">
                <a:solidFill>
                  <a:schemeClr val="tx1"/>
                </a:solidFill>
                <a:latin typeface="Arial" charset="0"/>
              </a:defRPr>
            </a:lvl9pPr>
          </a:lstStyle>
          <a:p>
            <a:pPr>
              <a:spcBef>
                <a:spcPct val="0"/>
              </a:spcBef>
            </a:pPr>
            <a:fld id="{77EC2D1B-3B95-344F-81CF-03B6495BE282}" type="slidenum">
              <a:rPr lang="en-US" altLang="en-US">
                <a:ea typeface="Arial" charset="0"/>
                <a:cs typeface="Arial" charset="0"/>
              </a:rPr>
              <a:pPr>
                <a:spcBef>
                  <a:spcPct val="0"/>
                </a:spcBef>
              </a:pPr>
              <a:t>13</a:t>
            </a:fld>
            <a:endParaRPr lang="en-US" altLang="en-US">
              <a:ea typeface="Arial" charset="0"/>
              <a:cs typeface="Arial" charset="0"/>
            </a:endParaRPr>
          </a:p>
        </p:txBody>
      </p:sp>
    </p:spTree>
    <p:extLst>
      <p:ext uri="{BB962C8B-B14F-4D97-AF65-F5344CB8AC3E}">
        <p14:creationId xmlns:p14="http://schemas.microsoft.com/office/powerpoint/2010/main" val="15014238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50888" indent="-287338">
              <a:spcBef>
                <a:spcPct val="30000"/>
              </a:spcBef>
              <a:defRPr sz="1200">
                <a:solidFill>
                  <a:schemeClr val="tx1"/>
                </a:solidFill>
                <a:latin typeface="Arial" charset="0"/>
              </a:defRPr>
            </a:lvl2pPr>
            <a:lvl3pPr marL="1154113" indent="-230188">
              <a:spcBef>
                <a:spcPct val="30000"/>
              </a:spcBef>
              <a:defRPr sz="1200">
                <a:solidFill>
                  <a:schemeClr val="tx1"/>
                </a:solidFill>
                <a:latin typeface="Arial" charset="0"/>
              </a:defRPr>
            </a:lvl3pPr>
            <a:lvl4pPr marL="1617663" indent="-230188">
              <a:spcBef>
                <a:spcPct val="30000"/>
              </a:spcBef>
              <a:defRPr sz="1200">
                <a:solidFill>
                  <a:schemeClr val="tx1"/>
                </a:solidFill>
                <a:latin typeface="Arial" charset="0"/>
              </a:defRPr>
            </a:lvl4pPr>
            <a:lvl5pPr marL="2079625" indent="-230188">
              <a:spcBef>
                <a:spcPct val="30000"/>
              </a:spcBef>
              <a:defRPr sz="1200">
                <a:solidFill>
                  <a:schemeClr val="tx1"/>
                </a:solidFill>
                <a:latin typeface="Arial" charset="0"/>
              </a:defRPr>
            </a:lvl5pPr>
            <a:lvl6pPr marL="2536825" indent="-230188" eaLnBrk="0" fontAlgn="base" hangingPunct="0">
              <a:spcBef>
                <a:spcPct val="30000"/>
              </a:spcBef>
              <a:spcAft>
                <a:spcPct val="0"/>
              </a:spcAft>
              <a:defRPr sz="1200">
                <a:solidFill>
                  <a:schemeClr val="tx1"/>
                </a:solidFill>
                <a:latin typeface="Arial" charset="0"/>
              </a:defRPr>
            </a:lvl6pPr>
            <a:lvl7pPr marL="2994025" indent="-230188" eaLnBrk="0" fontAlgn="base" hangingPunct="0">
              <a:spcBef>
                <a:spcPct val="30000"/>
              </a:spcBef>
              <a:spcAft>
                <a:spcPct val="0"/>
              </a:spcAft>
              <a:defRPr sz="1200">
                <a:solidFill>
                  <a:schemeClr val="tx1"/>
                </a:solidFill>
                <a:latin typeface="Arial" charset="0"/>
              </a:defRPr>
            </a:lvl7pPr>
            <a:lvl8pPr marL="3451225" indent="-230188" eaLnBrk="0" fontAlgn="base" hangingPunct="0">
              <a:spcBef>
                <a:spcPct val="30000"/>
              </a:spcBef>
              <a:spcAft>
                <a:spcPct val="0"/>
              </a:spcAft>
              <a:defRPr sz="1200">
                <a:solidFill>
                  <a:schemeClr val="tx1"/>
                </a:solidFill>
                <a:latin typeface="Arial" charset="0"/>
              </a:defRPr>
            </a:lvl8pPr>
            <a:lvl9pPr marL="3908425" indent="-230188" eaLnBrk="0" fontAlgn="base" hangingPunct="0">
              <a:spcBef>
                <a:spcPct val="30000"/>
              </a:spcBef>
              <a:spcAft>
                <a:spcPct val="0"/>
              </a:spcAft>
              <a:defRPr sz="1200">
                <a:solidFill>
                  <a:schemeClr val="tx1"/>
                </a:solidFill>
                <a:latin typeface="Arial" charset="0"/>
              </a:defRPr>
            </a:lvl9pPr>
          </a:lstStyle>
          <a:p>
            <a:pPr>
              <a:spcBef>
                <a:spcPct val="0"/>
              </a:spcBef>
            </a:pPr>
            <a:fld id="{1567E2BE-F55D-8D46-8383-2BDF88BD7EFE}" type="slidenum">
              <a:rPr lang="en-US" altLang="en-US">
                <a:latin typeface="Times" charset="0"/>
                <a:ea typeface="Arial" charset="0"/>
                <a:cs typeface="Arial" charset="0"/>
              </a:rPr>
              <a:pPr>
                <a:spcBef>
                  <a:spcPct val="0"/>
                </a:spcBef>
              </a:pPr>
              <a:t>14</a:t>
            </a:fld>
            <a:endParaRPr lang="en-US" altLang="en-US">
              <a:latin typeface="Times" charset="0"/>
              <a:ea typeface="Arial" charset="0"/>
              <a:cs typeface="Arial" charset="0"/>
            </a:endParaRPr>
          </a:p>
        </p:txBody>
      </p:sp>
      <p:sp>
        <p:nvSpPr>
          <p:cNvPr id="32771" name="Rectangle 2"/>
          <p:cNvSpPr>
            <a:spLocks noGrp="1" noRot="1" noChangeAspect="1" noChangeArrowheads="1" noTextEdit="1"/>
          </p:cNvSpPr>
          <p:nvPr>
            <p:ph type="sldImg"/>
          </p:nvPr>
        </p:nvSpPr>
        <p:spPr>
          <a:xfrm>
            <a:off x="74613" y="306388"/>
            <a:ext cx="6769100" cy="5078412"/>
          </a:xfrm>
          <a:ln/>
        </p:spPr>
      </p:sp>
      <p:sp>
        <p:nvSpPr>
          <p:cNvPr id="88068" name="Rectangle 3"/>
          <p:cNvSpPr>
            <a:spLocks noGrp="1" noChangeArrowheads="1"/>
          </p:cNvSpPr>
          <p:nvPr>
            <p:ph type="body" idx="1"/>
          </p:nvPr>
        </p:nvSpPr>
        <p:spPr>
          <a:xfrm>
            <a:off x="823913" y="5578475"/>
            <a:ext cx="5256212" cy="313055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CD" dirty="0" smtClean="0"/>
              <a:t>Il n’est guère facile de décider des aspects qu’un large programme de santé doit étoffer avec davantage de données. Alors que vous démarrez votre discussion de groupe sur les questions que vous avez à propos de vos programmes ou des décisions que vous devez prendre sous peu, vous pouvez consulter dans votre paquet de documents : </a:t>
            </a:r>
            <a:r>
              <a:rPr lang="fr-CD" b="1" dirty="0" smtClean="0"/>
              <a:t>Une approche aux questions de santé publique</a:t>
            </a:r>
            <a:r>
              <a:rPr lang="fr-CD" i="1" dirty="0" smtClean="0"/>
              <a:t>.</a:t>
            </a:r>
            <a:endParaRPr lang="en-US" sz="1050" dirty="0" smtClean="0"/>
          </a:p>
          <a:p>
            <a:pPr>
              <a:defRPr/>
            </a:pPr>
            <a:endParaRPr lang="fr-CD" dirty="0" smtClean="0"/>
          </a:p>
          <a:p>
            <a:pPr>
              <a:defRPr/>
            </a:pPr>
            <a:r>
              <a:rPr lang="fr-CD" dirty="0" smtClean="0"/>
              <a:t>Quand vous partez d’une situation où vous identifiez ce que vous devez savoir à propos de vos programmes, parfois c’est très clair ce que sont vos questions. Vous voyez baisser le nombre de clients qui consultent vos services ou vous avez entendu dire qu’il existait des problèmes dans tel ou tel domaine. A d’autres moments, il sera moins clair de déterminer vos questions. Autre cas encore : vous voulez revoir vos problèmes avant même qu’ils ne se présentent. Dans les deux derniers cas, vous vous demandez : </a:t>
            </a:r>
            <a:endParaRPr lang="en-US" sz="1050" dirty="0" smtClean="0"/>
          </a:p>
          <a:p>
            <a:pPr>
              <a:defRPr/>
            </a:pPr>
            <a:endParaRPr lang="fr-CD" dirty="0" smtClean="0"/>
          </a:p>
          <a:p>
            <a:pPr>
              <a:defRPr/>
            </a:pPr>
            <a:r>
              <a:rPr lang="fr-CD" dirty="0" smtClean="0"/>
              <a:t>Par où je commence ? </a:t>
            </a:r>
          </a:p>
          <a:p>
            <a:pPr>
              <a:defRPr/>
            </a:pPr>
            <a:endParaRPr lang="en-US" dirty="0" smtClean="0"/>
          </a:p>
          <a:p>
            <a:pPr>
              <a:defRPr/>
            </a:pPr>
            <a:r>
              <a:rPr lang="fr-CD" dirty="0" smtClean="0"/>
              <a:t>Comment est-ce que j’identifie une question programmatique qui présente un réel intérêt pour mon programme ?</a:t>
            </a:r>
          </a:p>
          <a:p>
            <a:pPr>
              <a:defRPr/>
            </a:pPr>
            <a:endParaRPr lang="en-US" dirty="0" smtClean="0"/>
          </a:p>
          <a:p>
            <a:pPr>
              <a:defRPr/>
            </a:pPr>
            <a:r>
              <a:rPr lang="fr-CD" dirty="0" smtClean="0"/>
              <a:t>Comment est-ce que je démontre les réussites ou les échecs de mon programme ? </a:t>
            </a:r>
          </a:p>
          <a:p>
            <a:pPr>
              <a:defRPr/>
            </a:pPr>
            <a:endParaRPr lang="en-US" dirty="0" smtClean="0"/>
          </a:p>
          <a:p>
            <a:pPr>
              <a:defRPr/>
            </a:pPr>
            <a:r>
              <a:rPr lang="fr-CD" dirty="0" smtClean="0"/>
              <a:t>Comment je peux savoir si ça marche ? </a:t>
            </a:r>
          </a:p>
          <a:p>
            <a:pPr>
              <a:defRPr/>
            </a:pPr>
            <a:endParaRPr lang="en-US" dirty="0" smtClean="0"/>
          </a:p>
          <a:p>
            <a:pPr>
              <a:defRPr/>
            </a:pPr>
            <a:r>
              <a:rPr lang="fr-CD" dirty="0" smtClean="0"/>
              <a:t>Quelles sont les décisions de planification pour lesquelles j’ai besoin de plus d’informations avant de prendre une décision ? </a:t>
            </a:r>
            <a:endParaRPr lang="en-US" dirty="0" smtClean="0"/>
          </a:p>
          <a:p>
            <a:pPr>
              <a:defRPr/>
            </a:pPr>
            <a:endParaRPr lang="fr-CD" i="1" dirty="0" smtClean="0"/>
          </a:p>
          <a:p>
            <a:pPr>
              <a:defRPr/>
            </a:pPr>
            <a:r>
              <a:rPr lang="fr-CD" b="1" dirty="0" smtClean="0"/>
              <a:t>L’approche des questions de santé publique </a:t>
            </a:r>
            <a:r>
              <a:rPr lang="fr-CD" dirty="0" smtClean="0"/>
              <a:t>a été mise au point par Deborah </a:t>
            </a:r>
            <a:r>
              <a:rPr lang="fr-CD" dirty="0" err="1" smtClean="0"/>
              <a:t>Rugg</a:t>
            </a:r>
            <a:r>
              <a:rPr lang="fr-CD" dirty="0" smtClean="0"/>
              <a:t> et ses collègues à l’ONUSIDA pour le suivi et l’évaluation des programmes de lutte contre le VIH. Cet outil aide pour la première étape du processus de 7 étapes  - identifier les questions d’intérêt. Songez aux activités de votre programme du point de vue …. </a:t>
            </a:r>
            <a:endParaRPr lang="en-US" dirty="0" smtClean="0"/>
          </a:p>
          <a:p>
            <a:pPr>
              <a:defRPr/>
            </a:pPr>
            <a:endParaRPr lang="fr-CD" dirty="0" smtClean="0"/>
          </a:p>
          <a:p>
            <a:pPr>
              <a:defRPr/>
            </a:pPr>
            <a:r>
              <a:rPr lang="fr-CD" dirty="0" smtClean="0"/>
              <a:t>CLIQUEZ POUR MONTRER L’ANIMATION</a:t>
            </a:r>
            <a:endParaRPr lang="en-US" dirty="0" smtClean="0"/>
          </a:p>
          <a:p>
            <a:pPr>
              <a:defRPr/>
            </a:pPr>
            <a:endParaRPr lang="fr-CD" b="1" dirty="0" smtClean="0"/>
          </a:p>
          <a:p>
            <a:pPr>
              <a:defRPr/>
            </a:pPr>
            <a:r>
              <a:rPr lang="fr-CD" b="1" dirty="0" smtClean="0"/>
              <a:t>Quel est le problème auquel nous nous attaquons ?</a:t>
            </a:r>
            <a:r>
              <a:rPr lang="fr-CD" dirty="0" smtClean="0"/>
              <a:t> Voyez la barre au bas du diagramme. </a:t>
            </a:r>
          </a:p>
          <a:p>
            <a:pPr>
              <a:defRPr/>
            </a:pPr>
            <a:endParaRPr lang="en-US" sz="1050" dirty="0" smtClean="0"/>
          </a:p>
          <a:p>
            <a:pPr>
              <a:defRPr/>
            </a:pPr>
            <a:r>
              <a:rPr lang="fr-CD" b="1" dirty="0" smtClean="0"/>
              <a:t>Sommes-nous sur la bonne voie ?</a:t>
            </a:r>
            <a:r>
              <a:rPr lang="fr-CD" dirty="0" smtClean="0"/>
              <a:t> Voyez les trois prochaines barres en jaune. Voici le type de questions que vous pouvez poser dans cette catégorie :</a:t>
            </a:r>
            <a:endParaRPr lang="en-US" dirty="0" smtClean="0"/>
          </a:p>
          <a:p>
            <a:pPr>
              <a:defRPr/>
            </a:pPr>
            <a:endParaRPr lang="en-US" dirty="0" smtClean="0"/>
          </a:p>
          <a:p>
            <a:pPr>
              <a:defRPr/>
            </a:pPr>
            <a:r>
              <a:rPr lang="fr-CD" dirty="0" smtClean="0"/>
              <a:t>Quelle est l’intervention et quelles sont les ressources nécessaires ? </a:t>
            </a:r>
            <a:endParaRPr lang="en-US" dirty="0" smtClean="0"/>
          </a:p>
          <a:p>
            <a:pPr>
              <a:defRPr/>
            </a:pPr>
            <a:endParaRPr lang="fr-CD" dirty="0" smtClean="0"/>
          </a:p>
          <a:p>
            <a:pPr>
              <a:defRPr/>
            </a:pPr>
            <a:r>
              <a:rPr lang="fr-CD" dirty="0" smtClean="0"/>
              <a:t>Quelles sont les interventions qui ont le plus de chance de succès (efficacité et efficience)?</a:t>
            </a:r>
            <a:endParaRPr lang="en-US" dirty="0" smtClean="0"/>
          </a:p>
          <a:p>
            <a:pPr>
              <a:defRPr/>
            </a:pPr>
            <a:endParaRPr lang="fr-CD" dirty="0" smtClean="0"/>
          </a:p>
          <a:p>
            <a:pPr>
              <a:defRPr/>
            </a:pPr>
            <a:r>
              <a:rPr lang="fr-CD" dirty="0" smtClean="0"/>
              <a:t>Quels sont les facteurs responsables du problème de santé ? </a:t>
            </a:r>
            <a:endParaRPr lang="en-US" dirty="0" smtClean="0"/>
          </a:p>
          <a:p>
            <a:pPr>
              <a:defRPr/>
            </a:pPr>
            <a:endParaRPr lang="fr-CD" dirty="0" smtClean="0"/>
          </a:p>
          <a:p>
            <a:pPr>
              <a:defRPr/>
            </a:pPr>
            <a:r>
              <a:rPr lang="fr-CD" b="1" dirty="0" smtClean="0"/>
              <a:t>Est-ce que nous prenons les bonnes actions ? </a:t>
            </a:r>
            <a:r>
              <a:rPr lang="fr-CD" dirty="0" smtClean="0"/>
              <a:t>Voyez les trois prochaines barres en violet foncé. Voici le type de questions auxquelles vous pouvez songer dans cette catégorie :</a:t>
            </a:r>
          </a:p>
          <a:p>
            <a:pPr>
              <a:defRPr/>
            </a:pPr>
            <a:endParaRPr lang="fr-CD" dirty="0" smtClean="0"/>
          </a:p>
          <a:p>
            <a:pPr>
              <a:defRPr/>
            </a:pPr>
            <a:r>
              <a:rPr lang="fr-CD" dirty="0" smtClean="0"/>
              <a:t>Les interventions réussissent-elles ou </a:t>
            </a:r>
            <a:r>
              <a:rPr lang="fr-CD" dirty="0" err="1" smtClean="0"/>
              <a:t>font-elles</a:t>
            </a:r>
            <a:r>
              <a:rPr lang="fr-CD" dirty="0" smtClean="0"/>
              <a:t> une différence ?</a:t>
            </a:r>
          </a:p>
          <a:p>
            <a:pPr>
              <a:defRPr/>
            </a:pPr>
            <a:endParaRPr lang="fr-CD" dirty="0" smtClean="0"/>
          </a:p>
          <a:p>
            <a:pPr>
              <a:defRPr/>
            </a:pPr>
            <a:r>
              <a:rPr lang="fr-CD" dirty="0" smtClean="0"/>
              <a:t>Est-ce que nous mettons en œuvre le programme comme prévu ?</a:t>
            </a:r>
          </a:p>
          <a:p>
            <a:pPr>
              <a:defRPr/>
            </a:pPr>
            <a:endParaRPr lang="fr-CD" dirty="0" smtClean="0"/>
          </a:p>
          <a:p>
            <a:pPr>
              <a:defRPr/>
            </a:pPr>
            <a:r>
              <a:rPr lang="fr-CD" dirty="0" smtClean="0"/>
              <a:t>Que faisons-nous et est-ce que le nous faisons correctement ? </a:t>
            </a:r>
            <a:endParaRPr lang="en-US" dirty="0" smtClean="0"/>
          </a:p>
          <a:p>
            <a:pPr>
              <a:defRPr/>
            </a:pPr>
            <a:endParaRPr lang="fr-CD" dirty="0" smtClean="0"/>
          </a:p>
          <a:p>
            <a:pPr>
              <a:defRPr/>
            </a:pPr>
            <a:r>
              <a:rPr lang="fr-CD" dirty="0" smtClean="0"/>
              <a:t>Et en fin de compte, </a:t>
            </a:r>
            <a:r>
              <a:rPr lang="fr-CD" b="1" dirty="0" smtClean="0"/>
              <a:t>le faisons-nous à une échelle suffisamment grande ? </a:t>
            </a:r>
            <a:r>
              <a:rPr lang="fr-CD" dirty="0" smtClean="0"/>
              <a:t>Voyez la barre du haut dans le diagramme.</a:t>
            </a:r>
          </a:p>
          <a:p>
            <a:pPr>
              <a:defRPr/>
            </a:pPr>
            <a:endParaRPr lang="fr-CD" dirty="0" smtClean="0"/>
          </a:p>
          <a:p>
            <a:pPr>
              <a:defRPr/>
            </a:pPr>
            <a:r>
              <a:rPr lang="fr-CD" b="1" dirty="0" smtClean="0"/>
              <a:t>Quand nous essayons de préciser les questions que nous avons, nous voyons les aspects du programme qui ont le plus à gagner d’un renfort d’informations qui permettra de prendre des décisions éclairées</a:t>
            </a:r>
            <a:r>
              <a:rPr lang="fr-CD" dirty="0" smtClean="0"/>
              <a:t>.</a:t>
            </a:r>
          </a:p>
          <a:p>
            <a:pPr>
              <a:defRPr/>
            </a:pPr>
            <a:endParaRPr lang="fr-CD" dirty="0" smtClean="0"/>
          </a:p>
          <a:p>
            <a:pPr>
              <a:defRPr/>
            </a:pPr>
            <a:r>
              <a:rPr lang="fr-CD" dirty="0" smtClean="0"/>
              <a:t>Quand nous avons choisi la catégorie de question qui nous intéresse, nous utilisons les questions correspondantes pour le </a:t>
            </a:r>
            <a:r>
              <a:rPr lang="fr-CD" dirty="0" err="1" smtClean="0"/>
              <a:t>brainstorm</a:t>
            </a:r>
            <a:r>
              <a:rPr lang="fr-CD" dirty="0" smtClean="0"/>
              <a:t> ou nous faisons une liste de toutes les éventuelles questions pour lesquelles une information serait utile pour prendre une décisions informée sur les services prêtés.</a:t>
            </a:r>
          </a:p>
        </p:txBody>
      </p:sp>
    </p:spTree>
    <p:extLst>
      <p:ext uri="{BB962C8B-B14F-4D97-AF65-F5344CB8AC3E}">
        <p14:creationId xmlns:p14="http://schemas.microsoft.com/office/powerpoint/2010/main" val="14985342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Je voudrais maintenant vous demander de commencer à travailler dans vos groupes et à réfléchir à certaines questions relatives au programme d'intérêt. Dans vos documents, vous avez besoin de les 7 Étapes, </a:t>
            </a:r>
            <a:r>
              <a:rPr lang="fr-CD" altLang="en-US" dirty="0"/>
              <a:t>L’Approche des questions de santé publique</a:t>
            </a:r>
            <a:r>
              <a:rPr lang="fr-FR" altLang="en-US" dirty="0"/>
              <a:t>, et le </a:t>
            </a:r>
            <a:r>
              <a:rPr lang="fr-CD" altLang="en-US" dirty="0"/>
              <a:t>Cadre pour relier les données à l’action</a:t>
            </a:r>
            <a:r>
              <a:rPr lang="fr-FR" altLang="en-US" dirty="0"/>
              <a:t>.</a:t>
            </a:r>
          </a:p>
          <a:p>
            <a:endParaRPr lang="fr-FR" altLang="en-US" dirty="0"/>
          </a:p>
          <a:p>
            <a:r>
              <a:rPr lang="fr-FR" altLang="en-US" dirty="0"/>
              <a:t>Quand vous avez sélectionné la catégorie de question qui vous intéresse dans l’</a:t>
            </a:r>
            <a:r>
              <a:rPr lang="fr-CD" altLang="en-US" dirty="0"/>
              <a:t>approche aux questions de santé publique</a:t>
            </a:r>
            <a:r>
              <a:rPr lang="fr-FR" altLang="en-US" dirty="0"/>
              <a:t>, </a:t>
            </a:r>
            <a:r>
              <a:rPr lang="fr-FR" altLang="en-US" b="1" dirty="0"/>
              <a:t>utilisez les questions correspondant à faire un brainstorming et créer</a:t>
            </a:r>
            <a:r>
              <a:rPr lang="fr-FR" altLang="en-US" dirty="0"/>
              <a:t> </a:t>
            </a:r>
            <a:r>
              <a:rPr lang="fr-FR" altLang="en-US" b="1" dirty="0"/>
              <a:t>une liste de toutes les questions potentielles qui pourraient être utiles pour votre organisation de savoir pour prendre des décisions éclairées sur la façon dont les services sont fournis.</a:t>
            </a:r>
          </a:p>
          <a:p>
            <a:endParaRPr lang="fr-FR" altLang="en-US" dirty="0"/>
          </a:p>
          <a:p>
            <a:r>
              <a:rPr lang="fr-FR" altLang="en-US" dirty="0"/>
              <a:t>Que voudriez-vous avoir plus d'informations sur afin d'évaluer ou d'améliorer les services que vous êtes en train de livrer?</a:t>
            </a:r>
          </a:p>
          <a:p>
            <a:endParaRPr lang="fr-FR" altLang="en-US" dirty="0"/>
          </a:p>
          <a:p>
            <a:r>
              <a:rPr lang="fr-FR" altLang="en-US" dirty="0"/>
              <a:t>Quelles sont les décisions clés vous faites, que si vous avez les informations appropriées, vous vous sentez plus à l'aise que vous faites la bonne décision?</a:t>
            </a:r>
          </a:p>
          <a:p>
            <a:endParaRPr lang="fr-FR" altLang="en-US" dirty="0"/>
          </a:p>
          <a:p>
            <a:r>
              <a:rPr lang="fr-FR" altLang="en-US" dirty="0"/>
              <a:t>Donnez groupes 30 minutes pour dresser une liste de questions.</a:t>
            </a:r>
          </a:p>
          <a:p>
            <a:endParaRPr lang="fr-FR" altLang="en-US" dirty="0"/>
          </a:p>
          <a:p>
            <a:r>
              <a:rPr lang="fr-FR" altLang="en-US" b="1" dirty="0"/>
              <a:t>SI DEMANDÉ: </a:t>
            </a:r>
            <a:r>
              <a:rPr lang="fr-FR" altLang="en-US" dirty="0"/>
              <a:t>L'objectif de santé est comme la vision d'un futur désiré. Il décrit où nous voulons être dans l'avenir et quel impact nous souhaitons avoir.</a:t>
            </a:r>
            <a:endParaRPr lang="en-GB" altLang="en-US" dirty="0"/>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E990D316-E7EB-3D48-8B66-E6029ED072E1}" type="slidenum">
              <a:rPr lang="en-US" altLang="en-US">
                <a:ea typeface="Arial" charset="0"/>
                <a:cs typeface="Arial" charset="0"/>
              </a:rPr>
              <a:pPr>
                <a:spcBef>
                  <a:spcPct val="0"/>
                </a:spcBef>
              </a:pPr>
              <a:t>15</a:t>
            </a:fld>
            <a:endParaRPr lang="en-US" altLang="en-US">
              <a:ea typeface="Arial" charset="0"/>
              <a:cs typeface="Arial" charset="0"/>
            </a:endParaRPr>
          </a:p>
        </p:txBody>
      </p:sp>
    </p:spTree>
    <p:extLst>
      <p:ext uri="{BB962C8B-B14F-4D97-AF65-F5344CB8AC3E}">
        <p14:creationId xmlns:p14="http://schemas.microsoft.com/office/powerpoint/2010/main" val="1762218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a:t>Une fois que vous avez une bonne idée des types de questions auxquelles il faut répondre pour définir la taille et la portée du problème, il est important de déterminer si les réponses à ces questions constituent une priorité. C’est à l’aide de critères spécifiques que votre équipe donnera un caractère prioritaire aux questions.</a:t>
            </a:r>
          </a:p>
          <a:p>
            <a:endParaRPr lang="en-US" altLang="en-US" dirty="0"/>
          </a:p>
          <a:p>
            <a:r>
              <a:rPr lang="fr-CD" altLang="en-US" b="1" dirty="0"/>
              <a:t>Est-elle pertinente pour le programme ?</a:t>
            </a:r>
            <a:r>
              <a:rPr lang="fr-CD" altLang="en-US" dirty="0"/>
              <a:t>:</a:t>
            </a:r>
          </a:p>
          <a:p>
            <a:r>
              <a:rPr lang="fr-CD" altLang="en-US" dirty="0"/>
              <a:t>La question est-elle pertinente pour le programme et/ou a-t-elle un intérêt en santé publique ?</a:t>
            </a:r>
          </a:p>
          <a:p>
            <a:endParaRPr lang="fr-CD" altLang="en-US" dirty="0"/>
          </a:p>
          <a:p>
            <a:r>
              <a:rPr lang="fr-CD" altLang="en-US" dirty="0"/>
              <a:t>D’autres personnes dans la communauté sont-elles intéressées par l’information ?</a:t>
            </a:r>
          </a:p>
          <a:p>
            <a:endParaRPr lang="fr-CD" altLang="en-US" dirty="0"/>
          </a:p>
          <a:p>
            <a:r>
              <a:rPr lang="fr-CD" altLang="en-US" dirty="0"/>
              <a:t>La question figure-elle dans votre plan stratégique national ? </a:t>
            </a:r>
          </a:p>
          <a:p>
            <a:endParaRPr lang="en-US" altLang="en-US" dirty="0"/>
          </a:p>
          <a:p>
            <a:r>
              <a:rPr lang="fr-CD" altLang="en-US" b="1" dirty="0"/>
              <a:t>Peut-on y répondre ?:</a:t>
            </a:r>
          </a:p>
          <a:p>
            <a:r>
              <a:rPr lang="fr-CD" altLang="en-US" dirty="0"/>
              <a:t>Est-il possible de répondre à cette question avec les données existantes ou faut-il collecter d’autres données ?</a:t>
            </a:r>
          </a:p>
          <a:p>
            <a:endParaRPr lang="en-US" altLang="en-US" dirty="0"/>
          </a:p>
          <a:p>
            <a:r>
              <a:rPr lang="fr-CD" altLang="en-US" b="1" dirty="0"/>
              <a:t>Peut-on la traduire en action ?:</a:t>
            </a:r>
          </a:p>
          <a:p>
            <a:r>
              <a:rPr lang="fr-CD" altLang="en-US" dirty="0"/>
              <a:t>Votre organisation est-elle en mesure de concrétiser les </a:t>
            </a:r>
            <a:r>
              <a:rPr lang="fr-CD" altLang="en-US" dirty="0" smtClean="0"/>
              <a:t>questions? </a:t>
            </a:r>
            <a:r>
              <a:rPr lang="fr-CD" altLang="en-US" dirty="0"/>
              <a:t>A savoir, si les données montrent qu’il faut changer la direction actuelle, est-ce que votre organisation a le pouvoir nécessaire pour procéder à ce changement ?</a:t>
            </a:r>
          </a:p>
          <a:p>
            <a:endParaRPr lang="fr-CD" altLang="en-US" dirty="0"/>
          </a:p>
          <a:p>
            <a:r>
              <a:rPr lang="fr-CD" altLang="en-US" dirty="0"/>
              <a:t>Dans la négative, est-ce que votre organisation peut influencer quelqu’un qui aurait le pouvoir ou la capacité de changer les choses ?</a:t>
            </a:r>
            <a:endParaRPr lang="en-US" altLang="en-US" dirty="0"/>
          </a:p>
          <a:p>
            <a:endParaRPr lang="fr-CD" altLang="en-US" b="1" dirty="0"/>
          </a:p>
          <a:p>
            <a:r>
              <a:rPr lang="fr-CD" altLang="en-US" b="1" dirty="0"/>
              <a:t>Est-elle ponctuelle ? Arrive-t-elle au bon moment?:</a:t>
            </a:r>
          </a:p>
          <a:p>
            <a:r>
              <a:rPr lang="fr-CD" altLang="en-US" dirty="0"/>
              <a:t>Faut-il y répondre maintenant ? La décision ne saurait attendre ?</a:t>
            </a:r>
          </a:p>
          <a:p>
            <a:endParaRPr lang="fr-CD" altLang="en-US" dirty="0"/>
          </a:p>
          <a:p>
            <a:r>
              <a:rPr lang="fr-CD" altLang="en-US" dirty="0"/>
              <a:t>Ou alors, certaines questions-clés peuvent être mises sur la table plus tard pour permettre au groupe de se focaliser sur celles auxquelles il faut répondre rapidement ?</a:t>
            </a:r>
          </a:p>
          <a:p>
            <a:endParaRPr lang="en-US" altLang="en-US" dirty="0"/>
          </a:p>
          <a:p>
            <a:r>
              <a:rPr lang="fr-CD" altLang="en-US" dirty="0"/>
              <a:t>Autant de questions à soupeser avant de s’embarquer dans l’analyse.</a:t>
            </a:r>
          </a:p>
          <a:p>
            <a:endParaRPr lang="en-US" altLang="en-US" dirty="0"/>
          </a:p>
          <a:p>
            <a:r>
              <a:rPr lang="fr-CD" altLang="en-US" dirty="0"/>
              <a:t>MEASURE Evaluation a une matrice qui peut être utilisée pour prioriser les questions. Une copie de cet outil, appelé </a:t>
            </a:r>
            <a:r>
              <a:rPr lang="fr-CD" altLang="en-US" b="1" dirty="0"/>
              <a:t>fiche de classement des questions prioritaires</a:t>
            </a:r>
            <a:r>
              <a:rPr lang="fr-CD" altLang="en-US" dirty="0"/>
              <a:t>, se trouve dans votre paquet de documents. Cette matrice est un outil utile pour faciliter la discussion sur chaque question et pour </a:t>
            </a:r>
            <a:r>
              <a:rPr lang="fr-CD" altLang="en-US" b="1" dirty="0"/>
              <a:t>réduire l’influence de ceux qui ont intérêt à ce que les choses se passent d’une certaine manière</a:t>
            </a:r>
            <a:r>
              <a:rPr lang="fr-CD" altLang="en-US" dirty="0"/>
              <a:t>. Les critères peuvent être définis différemment ou de nouveaux critères peuvent être ajoutés. Pas nécessaire d’ailleurs d’utiliser cet outil bien qu’il puisse s’avérer utile dans certains contextes.	</a:t>
            </a:r>
          </a:p>
          <a:p>
            <a:endParaRPr lang="en-US" altLang="en-US" dirty="0"/>
          </a:p>
          <a:p>
            <a:r>
              <a:rPr lang="fr-CD" altLang="en-US" b="1" dirty="0"/>
              <a:t>DEMANDEZ: </a:t>
            </a:r>
            <a:r>
              <a:rPr lang="fr-CD" altLang="en-US" dirty="0"/>
              <a:t>Quelles sont les pratiques de leadership que vous pouvez appliquer pendant cette étape ?</a:t>
            </a:r>
            <a:endParaRPr lang="en-US" altLang="en-US" dirty="0"/>
          </a:p>
          <a:p>
            <a:r>
              <a:rPr lang="fr-CD" altLang="en-US" dirty="0"/>
              <a:t>	</a:t>
            </a:r>
          </a:p>
          <a:p>
            <a:r>
              <a:rPr lang="fr-CD" altLang="en-US" dirty="0"/>
              <a:t>Les pratiques du leadership que vous pouvez utiliser lors de cette étape sont celles consistant à </a:t>
            </a:r>
            <a:r>
              <a:rPr lang="fr-CD" altLang="en-US" u="sng" dirty="0"/>
              <a:t>Focaliser</a:t>
            </a:r>
            <a:r>
              <a:rPr lang="fr-CD" altLang="en-US" dirty="0"/>
              <a:t>.</a:t>
            </a:r>
            <a:endParaRPr lang="en-US" altLang="en-US" dirty="0"/>
          </a:p>
          <a:p>
            <a:endParaRPr lang="en-US" altLang="en-US" dirty="0"/>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5954E442-EFD1-0140-9E71-CBEF923D36E8}" type="slidenum">
              <a:rPr lang="en-US" altLang="en-US">
                <a:ea typeface="Arial" charset="0"/>
                <a:cs typeface="Arial" charset="0"/>
              </a:rPr>
              <a:pPr>
                <a:spcBef>
                  <a:spcPct val="0"/>
                </a:spcBef>
              </a:pPr>
              <a:t>16</a:t>
            </a:fld>
            <a:endParaRPr lang="en-US" altLang="en-US">
              <a:ea typeface="Arial" charset="0"/>
              <a:cs typeface="Arial" charset="0"/>
            </a:endParaRPr>
          </a:p>
        </p:txBody>
      </p:sp>
    </p:spTree>
    <p:extLst>
      <p:ext uri="{BB962C8B-B14F-4D97-AF65-F5344CB8AC3E}">
        <p14:creationId xmlns:p14="http://schemas.microsoft.com/office/powerpoint/2010/main" val="3805156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a:t>Passez en revue la </a:t>
            </a:r>
            <a:r>
              <a:rPr lang="fr-CD" altLang="en-US"/>
              <a:t>fiche de classement des questions prioritaires</a:t>
            </a:r>
            <a:r>
              <a:rPr lang="fr-FR" altLang="en-US"/>
              <a:t>.</a:t>
            </a:r>
            <a:endParaRPr lang="en-US" altLang="en-US"/>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03949114-DF50-CA4E-AB75-2DCCACBF89C2}" type="slidenum">
              <a:rPr lang="en-US" altLang="en-US">
                <a:ea typeface="Arial" charset="0"/>
                <a:cs typeface="Arial" charset="0"/>
              </a:rPr>
              <a:pPr>
                <a:spcBef>
                  <a:spcPct val="0"/>
                </a:spcBef>
              </a:pPr>
              <a:t>17</a:t>
            </a:fld>
            <a:endParaRPr lang="en-US" altLang="en-US">
              <a:ea typeface="Arial" charset="0"/>
              <a:cs typeface="Arial" charset="0"/>
            </a:endParaRPr>
          </a:p>
        </p:txBody>
      </p:sp>
    </p:spTree>
    <p:extLst>
      <p:ext uri="{BB962C8B-B14F-4D97-AF65-F5344CB8AC3E}">
        <p14:creationId xmlns:p14="http://schemas.microsoft.com/office/powerpoint/2010/main" val="1205145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fr-FR" altLang="en-US" dirty="0">
                <a:solidFill>
                  <a:srgbClr val="FFFF00"/>
                </a:solidFill>
              </a:rPr>
              <a:t>Maintenant, revenons à l’application des 7 étapes pour utiliser l'information à notre exemple cadre pour liant les données à l'action.</a:t>
            </a:r>
          </a:p>
          <a:p>
            <a:pPr eaLnBrk="1" hangingPunct="1">
              <a:spcBef>
                <a:spcPct val="0"/>
              </a:spcBef>
            </a:pPr>
            <a:endParaRPr lang="fr-FR" altLang="en-US" dirty="0">
              <a:solidFill>
                <a:srgbClr val="FFFF00"/>
              </a:solidFill>
            </a:endParaRPr>
          </a:p>
          <a:p>
            <a:pPr eaLnBrk="1" hangingPunct="1">
              <a:spcBef>
                <a:spcPct val="0"/>
              </a:spcBef>
            </a:pPr>
            <a:r>
              <a:rPr lang="fr-FR" altLang="en-US" dirty="0">
                <a:solidFill>
                  <a:srgbClr val="FFFF00"/>
                </a:solidFill>
              </a:rPr>
              <a:t>La question de l'intérêt pour cet exemple:</a:t>
            </a:r>
          </a:p>
          <a:p>
            <a:pPr eaLnBrk="1" hangingPunct="1">
              <a:spcBef>
                <a:spcPct val="0"/>
              </a:spcBef>
            </a:pPr>
            <a:endParaRPr lang="fr-FR" altLang="en-US" dirty="0">
              <a:solidFill>
                <a:srgbClr val="FFFF00"/>
              </a:solidFill>
            </a:endParaRPr>
          </a:p>
          <a:p>
            <a:pPr eaLnBrk="1" hangingPunct="1">
              <a:spcBef>
                <a:spcPct val="0"/>
              </a:spcBef>
            </a:pPr>
            <a:r>
              <a:rPr lang="fr-FR" altLang="en-US" dirty="0">
                <a:solidFill>
                  <a:srgbClr val="FFFF00"/>
                </a:solidFill>
              </a:rPr>
              <a:t>Sont nos activités efficaces?</a:t>
            </a:r>
          </a:p>
          <a:p>
            <a:pPr eaLnBrk="1" hangingPunct="1">
              <a:spcBef>
                <a:spcPct val="0"/>
              </a:spcBef>
            </a:pPr>
            <a:endParaRPr lang="fr-FR" altLang="en-US" dirty="0">
              <a:solidFill>
                <a:srgbClr val="FFFF00"/>
              </a:solidFill>
            </a:endParaRPr>
          </a:p>
          <a:p>
            <a:pPr eaLnBrk="1" hangingPunct="1">
              <a:spcBef>
                <a:spcPct val="0"/>
              </a:spcBef>
            </a:pPr>
            <a:r>
              <a:rPr lang="fr-FR" altLang="en-US" dirty="0">
                <a:solidFill>
                  <a:srgbClr val="FFFF00"/>
                </a:solidFill>
              </a:rPr>
              <a:t>Maintenant que j'ai terminé les étapes 1 et 2: Identifier et prioriser ma question d'intérêt. Je suis prêt à passer à l'étape 3 - identifier les besoins de données et de sources éventuelles.</a:t>
            </a:r>
            <a:endParaRPr lang="en-US" altLang="en-US" dirty="0"/>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50888" indent="-287338">
              <a:spcBef>
                <a:spcPct val="30000"/>
              </a:spcBef>
              <a:defRPr sz="1200">
                <a:solidFill>
                  <a:schemeClr val="tx1"/>
                </a:solidFill>
                <a:latin typeface="Arial" charset="0"/>
              </a:defRPr>
            </a:lvl2pPr>
            <a:lvl3pPr marL="1154113" indent="-230188">
              <a:spcBef>
                <a:spcPct val="30000"/>
              </a:spcBef>
              <a:defRPr sz="1200">
                <a:solidFill>
                  <a:schemeClr val="tx1"/>
                </a:solidFill>
                <a:latin typeface="Arial" charset="0"/>
              </a:defRPr>
            </a:lvl3pPr>
            <a:lvl4pPr marL="1617663" indent="-230188">
              <a:spcBef>
                <a:spcPct val="30000"/>
              </a:spcBef>
              <a:defRPr sz="1200">
                <a:solidFill>
                  <a:schemeClr val="tx1"/>
                </a:solidFill>
                <a:latin typeface="Arial" charset="0"/>
              </a:defRPr>
            </a:lvl4pPr>
            <a:lvl5pPr marL="2079625" indent="-230188">
              <a:spcBef>
                <a:spcPct val="30000"/>
              </a:spcBef>
              <a:defRPr sz="1200">
                <a:solidFill>
                  <a:schemeClr val="tx1"/>
                </a:solidFill>
                <a:latin typeface="Arial" charset="0"/>
              </a:defRPr>
            </a:lvl5pPr>
            <a:lvl6pPr marL="2536825" indent="-230188" eaLnBrk="0" fontAlgn="base" hangingPunct="0">
              <a:spcBef>
                <a:spcPct val="30000"/>
              </a:spcBef>
              <a:spcAft>
                <a:spcPct val="0"/>
              </a:spcAft>
              <a:defRPr sz="1200">
                <a:solidFill>
                  <a:schemeClr val="tx1"/>
                </a:solidFill>
                <a:latin typeface="Arial" charset="0"/>
              </a:defRPr>
            </a:lvl6pPr>
            <a:lvl7pPr marL="2994025" indent="-230188" eaLnBrk="0" fontAlgn="base" hangingPunct="0">
              <a:spcBef>
                <a:spcPct val="30000"/>
              </a:spcBef>
              <a:spcAft>
                <a:spcPct val="0"/>
              </a:spcAft>
              <a:defRPr sz="1200">
                <a:solidFill>
                  <a:schemeClr val="tx1"/>
                </a:solidFill>
                <a:latin typeface="Arial" charset="0"/>
              </a:defRPr>
            </a:lvl7pPr>
            <a:lvl8pPr marL="3451225" indent="-230188" eaLnBrk="0" fontAlgn="base" hangingPunct="0">
              <a:spcBef>
                <a:spcPct val="30000"/>
              </a:spcBef>
              <a:spcAft>
                <a:spcPct val="0"/>
              </a:spcAft>
              <a:defRPr sz="1200">
                <a:solidFill>
                  <a:schemeClr val="tx1"/>
                </a:solidFill>
                <a:latin typeface="Arial" charset="0"/>
              </a:defRPr>
            </a:lvl8pPr>
            <a:lvl9pPr marL="3908425" indent="-230188" eaLnBrk="0" fontAlgn="base" hangingPunct="0">
              <a:spcBef>
                <a:spcPct val="30000"/>
              </a:spcBef>
              <a:spcAft>
                <a:spcPct val="0"/>
              </a:spcAft>
              <a:defRPr sz="1200">
                <a:solidFill>
                  <a:schemeClr val="tx1"/>
                </a:solidFill>
                <a:latin typeface="Arial" charset="0"/>
              </a:defRPr>
            </a:lvl9pPr>
          </a:lstStyle>
          <a:p>
            <a:pPr>
              <a:spcBef>
                <a:spcPct val="0"/>
              </a:spcBef>
            </a:pPr>
            <a:fld id="{EB60DE83-B8FA-EA4B-924A-E57FAE23A6B5}" type="slidenum">
              <a:rPr lang="en-US" altLang="en-US">
                <a:ea typeface="Arial" charset="0"/>
                <a:cs typeface="Arial" charset="0"/>
              </a:rPr>
              <a:pPr>
                <a:spcBef>
                  <a:spcPct val="0"/>
                </a:spcBef>
              </a:pPr>
              <a:t>18</a:t>
            </a:fld>
            <a:endParaRPr lang="en-US" altLang="en-US">
              <a:ea typeface="Arial" charset="0"/>
              <a:cs typeface="Arial" charset="0"/>
            </a:endParaRPr>
          </a:p>
        </p:txBody>
      </p:sp>
    </p:spTree>
    <p:extLst>
      <p:ext uri="{BB962C8B-B14F-4D97-AF65-F5344CB8AC3E}">
        <p14:creationId xmlns:p14="http://schemas.microsoft.com/office/powerpoint/2010/main" val="4101728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a:t>Nous aimerions maintenant chaque équipe pour donner une note à leur liste de questions de brainstorming et d'appliquer un score basé sur les critères. N'hésitez pas à venir avec des critères supplémentaires.</a:t>
            </a:r>
          </a:p>
          <a:p>
            <a:endParaRPr lang="fr-FR" altLang="en-US"/>
          </a:p>
          <a:p>
            <a:r>
              <a:rPr lang="fr-FR" altLang="en-US"/>
              <a:t>Donnez groupes 30 minutes pour prioriser leur liste de questions.</a:t>
            </a:r>
            <a:endParaRPr lang="en-US" altLang="en-US"/>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59267DBF-1EA2-AE4A-A1B8-61517D824BEF}" type="slidenum">
              <a:rPr lang="en-US" altLang="en-US">
                <a:ea typeface="Arial" charset="0"/>
                <a:cs typeface="Arial" charset="0"/>
              </a:rPr>
              <a:pPr>
                <a:spcBef>
                  <a:spcPct val="0"/>
                </a:spcBef>
              </a:pPr>
              <a:t>19</a:t>
            </a:fld>
            <a:endParaRPr lang="en-US" altLang="en-US">
              <a:ea typeface="Arial" charset="0"/>
              <a:cs typeface="Arial" charset="0"/>
            </a:endParaRPr>
          </a:p>
        </p:txBody>
      </p:sp>
    </p:spTree>
    <p:extLst>
      <p:ext uri="{BB962C8B-B14F-4D97-AF65-F5344CB8AC3E}">
        <p14:creationId xmlns:p14="http://schemas.microsoft.com/office/powerpoint/2010/main" val="3517427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b="1"/>
              <a:t>L’étape 3 </a:t>
            </a:r>
            <a:r>
              <a:rPr lang="fr-CD" altLang="en-US"/>
              <a:t>identifie les données nécessaires pour répondre à la question. </a:t>
            </a:r>
            <a:endParaRPr lang="en-US" altLang="en-US"/>
          </a:p>
          <a:p>
            <a:endParaRPr lang="en-US" altLang="en-US"/>
          </a:p>
          <a:p>
            <a:r>
              <a:rPr lang="fr-CD" altLang="en-US" b="1"/>
              <a:t>DEMANDEZ:</a:t>
            </a:r>
            <a:r>
              <a:rPr lang="fr-CD" altLang="en-US"/>
              <a:t> Quelle est la pratique de management que vous pourriez appliquer pendant cette étape ? </a:t>
            </a:r>
          </a:p>
          <a:p>
            <a:endParaRPr lang="en-US" altLang="en-US"/>
          </a:p>
          <a:p>
            <a:r>
              <a:rPr lang="fr-CD" altLang="en-US"/>
              <a:t>La pratique de management que vous pouvez utiliser pendant cette étape est celle de la  </a:t>
            </a:r>
            <a:r>
              <a:rPr lang="fr-CD" altLang="en-US" u="sng"/>
              <a:t>planification</a:t>
            </a:r>
            <a:r>
              <a:rPr lang="fr-CD" altLang="en-US"/>
              <a:t> des sources de données dans laquelle vous allez puiser et de la manière dont vous allez faire l’analyse.</a:t>
            </a:r>
            <a:endParaRPr lang="en-US" altLang="en-US"/>
          </a:p>
          <a:p>
            <a:endParaRPr lang="en-US" altLang="en-US"/>
          </a:p>
        </p:txBody>
      </p:sp>
      <p:sp>
        <p:nvSpPr>
          <p:cNvPr id="450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3B1C3956-FC9A-9541-8FBA-D7C6492F8A7E}" type="slidenum">
              <a:rPr lang="en-US" altLang="en-US">
                <a:ea typeface="Arial" charset="0"/>
                <a:cs typeface="Arial" charset="0"/>
              </a:rPr>
              <a:pPr>
                <a:spcBef>
                  <a:spcPct val="0"/>
                </a:spcBef>
              </a:pPr>
              <a:t>20</a:t>
            </a:fld>
            <a:endParaRPr lang="en-US" altLang="en-US">
              <a:ea typeface="Arial" charset="0"/>
              <a:cs typeface="Arial" charset="0"/>
            </a:endParaRPr>
          </a:p>
        </p:txBody>
      </p:sp>
    </p:spTree>
    <p:extLst>
      <p:ext uri="{BB962C8B-B14F-4D97-AF65-F5344CB8AC3E}">
        <p14:creationId xmlns:p14="http://schemas.microsoft.com/office/powerpoint/2010/main" val="18650665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D1A98C82-8BD7-5C4E-B165-4B23D50F7B0F}" type="slidenum">
              <a:rPr lang="en-US" altLang="en-US">
                <a:ea typeface="Arial" charset="0"/>
                <a:cs typeface="Arial" charset="0"/>
              </a:rPr>
              <a:pPr>
                <a:spcBef>
                  <a:spcPct val="0"/>
                </a:spcBef>
              </a:pPr>
              <a:t>21</a:t>
            </a:fld>
            <a:endParaRPr lang="en-US" altLang="en-US">
              <a:ea typeface="Arial" charset="0"/>
              <a:cs typeface="Arial" charset="0"/>
            </a:endParaRPr>
          </a:p>
        </p:txBody>
      </p:sp>
      <p:sp>
        <p:nvSpPr>
          <p:cNvPr id="47107"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ln/>
        </p:spPr>
        <p:txBody>
          <a:bodyPr/>
          <a:lstStyle/>
          <a:p>
            <a:pPr>
              <a:defRPr/>
            </a:pPr>
            <a:r>
              <a:rPr lang="fr-FR" dirty="0" smtClean="0"/>
              <a:t>Comme vous le savez, il existe moult sources de données et d’informations que nous pouvons utiliser dans la prise de décisions, allant du niveau national jusqu’au poste de santé, et même de nous, comme consommateurs ou bénéficiaires des services de santé. Nous avons dressé une liste des sources les plus connues sur cette diapositive : </a:t>
            </a:r>
          </a:p>
          <a:p>
            <a:pPr>
              <a:defRPr/>
            </a:pPr>
            <a:endParaRPr lang="fr-FR" dirty="0" smtClean="0"/>
          </a:p>
          <a:p>
            <a:pPr marL="171450" indent="-171450">
              <a:buFont typeface="Arial" panose="020B0604020202020204" pitchFamily="34" charset="0"/>
              <a:buChar char="•"/>
              <a:defRPr/>
            </a:pPr>
            <a:r>
              <a:rPr lang="fr-FR" dirty="0" smtClean="0"/>
              <a:t>Recensement</a:t>
            </a:r>
            <a:r>
              <a:rPr lang="fr-FR" strike="sngStrike" dirty="0" smtClean="0"/>
              <a:t> </a:t>
            </a:r>
            <a:endParaRPr lang="fr-FR" dirty="0" smtClean="0"/>
          </a:p>
          <a:p>
            <a:pPr marL="171450" indent="-171450">
              <a:buFont typeface="Arial" panose="020B0604020202020204" pitchFamily="34" charset="0"/>
              <a:buChar char="•"/>
              <a:defRPr/>
            </a:pPr>
            <a:r>
              <a:rPr lang="fr-FR" dirty="0" smtClean="0"/>
              <a:t>Données de surveillance</a:t>
            </a:r>
          </a:p>
          <a:p>
            <a:pPr marL="171450" indent="-171450">
              <a:buFont typeface="Arial" panose="020B0604020202020204" pitchFamily="34" charset="0"/>
              <a:buChar char="•"/>
              <a:defRPr/>
            </a:pPr>
            <a:r>
              <a:rPr lang="fr-FR" dirty="0" smtClean="0"/>
              <a:t>Enquêtes auprès des ménages</a:t>
            </a:r>
          </a:p>
          <a:p>
            <a:pPr marL="171450" indent="-171450">
              <a:buFont typeface="Arial" panose="020B0604020202020204" pitchFamily="34" charset="0"/>
              <a:buChar char="•"/>
              <a:defRPr/>
            </a:pPr>
            <a:r>
              <a:rPr lang="fr-FR" dirty="0" smtClean="0"/>
              <a:t>Statistiques de services d’information sanitaires </a:t>
            </a:r>
          </a:p>
          <a:p>
            <a:pPr marL="171450" indent="-171450">
              <a:buFont typeface="Arial" panose="020B0604020202020204" pitchFamily="34" charset="0"/>
              <a:buChar char="•"/>
              <a:defRPr/>
            </a:pPr>
            <a:r>
              <a:rPr lang="fr-FR" dirty="0" smtClean="0"/>
              <a:t>Information financière et gestionnaire </a:t>
            </a:r>
          </a:p>
          <a:p>
            <a:pPr marL="171450" indent="-171450">
              <a:buFont typeface="Arial" panose="020B0604020202020204" pitchFamily="34" charset="0"/>
              <a:buChar char="•"/>
              <a:defRPr/>
            </a:pPr>
            <a:r>
              <a:rPr lang="fr-FR" altLang="en-US" dirty="0" smtClean="0"/>
              <a:t>Modélisations, estimations et projections</a:t>
            </a:r>
          </a:p>
          <a:p>
            <a:pPr marL="171450" indent="-171450">
              <a:buFont typeface="Arial" panose="020B0604020202020204" pitchFamily="34" charset="0"/>
              <a:buChar char="•"/>
              <a:defRPr/>
            </a:pPr>
            <a:r>
              <a:rPr lang="fr-FR" dirty="0" smtClean="0"/>
              <a:t>Recherche sanitaire</a:t>
            </a:r>
          </a:p>
        </p:txBody>
      </p:sp>
    </p:spTree>
    <p:extLst>
      <p:ext uri="{BB962C8B-B14F-4D97-AF65-F5344CB8AC3E}">
        <p14:creationId xmlns:p14="http://schemas.microsoft.com/office/powerpoint/2010/main" val="15024631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Dans </a:t>
            </a:r>
            <a:r>
              <a:rPr lang="fr-FR" altLang="en-US" b="1" dirty="0"/>
              <a:t>la première colonne, nous aimerions préciser les indicateurs exacts de chaque source de données qui répondrait à la question</a:t>
            </a:r>
            <a:r>
              <a:rPr lang="fr-FR" altLang="en-US" dirty="0"/>
              <a:t>.</a:t>
            </a:r>
          </a:p>
          <a:p>
            <a:endParaRPr lang="fr-FR" altLang="en-US" dirty="0"/>
          </a:p>
          <a:p>
            <a:r>
              <a:rPr lang="fr-FR" altLang="en-US" dirty="0"/>
              <a:t>Pouvons-nous répondre à la question: </a:t>
            </a:r>
            <a:r>
              <a:rPr lang="fr-FR" altLang="en-US" b="1" dirty="0"/>
              <a:t>Sont nos activités efficaces en utilisant les données de routine disponibles?</a:t>
            </a:r>
          </a:p>
          <a:p>
            <a:endParaRPr lang="fr-FR" altLang="en-US" dirty="0"/>
          </a:p>
          <a:p>
            <a:r>
              <a:rPr lang="fr-FR" altLang="en-US" dirty="0"/>
              <a:t>C'est </a:t>
            </a:r>
            <a:r>
              <a:rPr lang="fr-FR" altLang="en-US" b="1" dirty="0"/>
              <a:t>peut-être possible</a:t>
            </a:r>
            <a:r>
              <a:rPr lang="fr-FR" altLang="en-US" dirty="0"/>
              <a:t> dans mon exemple, mais je vais devoir être </a:t>
            </a:r>
            <a:r>
              <a:rPr lang="fr-FR" altLang="en-US" b="1" dirty="0"/>
              <a:t>créatif</a:t>
            </a:r>
            <a:r>
              <a:rPr lang="fr-FR" altLang="en-US" dirty="0"/>
              <a:t>.  Bien que je sois en mesure de compter le nombre de nouveaux ménages ayant accès à l'eau potable, à l'assainissement de base, ou qui ont connu une campagne de promotion de l'hygiène, je </a:t>
            </a:r>
            <a:r>
              <a:rPr lang="fr-FR" altLang="en-US" b="1" dirty="0"/>
              <a:t>ne peut pas</a:t>
            </a:r>
            <a:r>
              <a:rPr lang="fr-FR" altLang="en-US" dirty="0"/>
              <a:t> avoir un recensement de la population sans eau potable ou à l'assainissement de base.  Je </a:t>
            </a:r>
            <a:r>
              <a:rPr lang="fr-FR" altLang="en-US" b="1" dirty="0"/>
              <a:t>ne peux pas savoir</a:t>
            </a:r>
            <a:r>
              <a:rPr lang="fr-FR" altLang="en-US" dirty="0"/>
              <a:t> </a:t>
            </a:r>
            <a:r>
              <a:rPr lang="fr-FR" altLang="en-US" b="1" dirty="0"/>
              <a:t>la population cible</a:t>
            </a:r>
            <a:r>
              <a:rPr lang="fr-FR" altLang="en-US" dirty="0"/>
              <a:t>.</a:t>
            </a:r>
          </a:p>
          <a:p>
            <a:endParaRPr lang="fr-FR" altLang="en-US" dirty="0"/>
          </a:p>
          <a:p>
            <a:r>
              <a:rPr lang="fr-FR" altLang="en-US" dirty="0"/>
              <a:t>Mais je sais que </a:t>
            </a:r>
            <a:r>
              <a:rPr lang="fr-FR" altLang="en-US" b="1" dirty="0"/>
              <a:t>ces activités</a:t>
            </a:r>
            <a:r>
              <a:rPr lang="fr-FR" altLang="en-US" dirty="0"/>
              <a:t>, en principe, devraient avoir </a:t>
            </a:r>
            <a:r>
              <a:rPr lang="fr-FR" altLang="en-US" b="1" dirty="0"/>
              <a:t>un impact sur ​​les maladies liées à l'assainissement</a:t>
            </a:r>
            <a:r>
              <a:rPr lang="fr-FR" altLang="en-US" dirty="0"/>
              <a:t>.  Je peux utiliser des </a:t>
            </a:r>
            <a:r>
              <a:rPr lang="fr-FR" altLang="en-US" b="1" dirty="0"/>
              <a:t>indicateurs indirects</a:t>
            </a:r>
            <a:r>
              <a:rPr lang="fr-FR" altLang="en-US" dirty="0"/>
              <a:t> à partir des données de routine liées à des maladies d’assainissement comme </a:t>
            </a:r>
            <a:r>
              <a:rPr lang="fr-FR" altLang="en-US" b="1" dirty="0"/>
              <a:t>les statistiques d'incidence de la diarrhée aiguë, la diarrhée sanglante, le choléra, les infections cutanées, les parasites intestinaux, conjonctivite, ou le trachome.</a:t>
            </a:r>
            <a:r>
              <a:rPr lang="fr-FR" altLang="en-US" dirty="0"/>
              <a:t>  Ceux-ci seraient considérés comme des indicateurs indirects.</a:t>
            </a:r>
            <a:endParaRPr lang="en-US" altLang="en-US" dirty="0"/>
          </a:p>
        </p:txBody>
      </p:sp>
      <p:sp>
        <p:nvSpPr>
          <p:cNvPr id="491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50888" indent="-287338">
              <a:spcBef>
                <a:spcPct val="30000"/>
              </a:spcBef>
              <a:defRPr sz="1200">
                <a:solidFill>
                  <a:schemeClr val="tx1"/>
                </a:solidFill>
                <a:latin typeface="Arial" charset="0"/>
              </a:defRPr>
            </a:lvl2pPr>
            <a:lvl3pPr marL="1154113" indent="-230188">
              <a:spcBef>
                <a:spcPct val="30000"/>
              </a:spcBef>
              <a:defRPr sz="1200">
                <a:solidFill>
                  <a:schemeClr val="tx1"/>
                </a:solidFill>
                <a:latin typeface="Arial" charset="0"/>
              </a:defRPr>
            </a:lvl3pPr>
            <a:lvl4pPr marL="1617663" indent="-230188">
              <a:spcBef>
                <a:spcPct val="30000"/>
              </a:spcBef>
              <a:defRPr sz="1200">
                <a:solidFill>
                  <a:schemeClr val="tx1"/>
                </a:solidFill>
                <a:latin typeface="Arial" charset="0"/>
              </a:defRPr>
            </a:lvl4pPr>
            <a:lvl5pPr marL="2079625" indent="-230188">
              <a:spcBef>
                <a:spcPct val="30000"/>
              </a:spcBef>
              <a:defRPr sz="1200">
                <a:solidFill>
                  <a:schemeClr val="tx1"/>
                </a:solidFill>
                <a:latin typeface="Arial" charset="0"/>
              </a:defRPr>
            </a:lvl5pPr>
            <a:lvl6pPr marL="2536825" indent="-230188" eaLnBrk="0" fontAlgn="base" hangingPunct="0">
              <a:spcBef>
                <a:spcPct val="30000"/>
              </a:spcBef>
              <a:spcAft>
                <a:spcPct val="0"/>
              </a:spcAft>
              <a:defRPr sz="1200">
                <a:solidFill>
                  <a:schemeClr val="tx1"/>
                </a:solidFill>
                <a:latin typeface="Arial" charset="0"/>
              </a:defRPr>
            </a:lvl6pPr>
            <a:lvl7pPr marL="2994025" indent="-230188" eaLnBrk="0" fontAlgn="base" hangingPunct="0">
              <a:spcBef>
                <a:spcPct val="30000"/>
              </a:spcBef>
              <a:spcAft>
                <a:spcPct val="0"/>
              </a:spcAft>
              <a:defRPr sz="1200">
                <a:solidFill>
                  <a:schemeClr val="tx1"/>
                </a:solidFill>
                <a:latin typeface="Arial" charset="0"/>
              </a:defRPr>
            </a:lvl7pPr>
            <a:lvl8pPr marL="3451225" indent="-230188" eaLnBrk="0" fontAlgn="base" hangingPunct="0">
              <a:spcBef>
                <a:spcPct val="30000"/>
              </a:spcBef>
              <a:spcAft>
                <a:spcPct val="0"/>
              </a:spcAft>
              <a:defRPr sz="1200">
                <a:solidFill>
                  <a:schemeClr val="tx1"/>
                </a:solidFill>
                <a:latin typeface="Arial" charset="0"/>
              </a:defRPr>
            </a:lvl8pPr>
            <a:lvl9pPr marL="3908425" indent="-230188" eaLnBrk="0" fontAlgn="base" hangingPunct="0">
              <a:spcBef>
                <a:spcPct val="30000"/>
              </a:spcBef>
              <a:spcAft>
                <a:spcPct val="0"/>
              </a:spcAft>
              <a:defRPr sz="1200">
                <a:solidFill>
                  <a:schemeClr val="tx1"/>
                </a:solidFill>
                <a:latin typeface="Arial" charset="0"/>
              </a:defRPr>
            </a:lvl9pPr>
          </a:lstStyle>
          <a:p>
            <a:pPr>
              <a:spcBef>
                <a:spcPct val="0"/>
              </a:spcBef>
            </a:pPr>
            <a:fld id="{829114EC-1274-E04E-A789-6559E0C48E14}" type="slidenum">
              <a:rPr lang="en-US" altLang="en-US">
                <a:ea typeface="Arial" charset="0"/>
                <a:cs typeface="Arial" charset="0"/>
              </a:rPr>
              <a:pPr>
                <a:spcBef>
                  <a:spcPct val="0"/>
                </a:spcBef>
              </a:pPr>
              <a:t>22</a:t>
            </a:fld>
            <a:endParaRPr lang="en-US" altLang="en-US">
              <a:ea typeface="Arial" charset="0"/>
              <a:cs typeface="Arial" charset="0"/>
            </a:endParaRPr>
          </a:p>
        </p:txBody>
      </p:sp>
    </p:spTree>
    <p:extLst>
      <p:ext uri="{BB962C8B-B14F-4D97-AF65-F5344CB8AC3E}">
        <p14:creationId xmlns:p14="http://schemas.microsoft.com/office/powerpoint/2010/main" val="17854406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512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Dans les rapports </a:t>
            </a:r>
            <a:r>
              <a:rPr lang="fr-FR" altLang="en-US" dirty="0">
                <a:solidFill>
                  <a:srgbClr val="FF0000"/>
                </a:solidFill>
              </a:rPr>
              <a:t>du </a:t>
            </a:r>
            <a:r>
              <a:rPr lang="fr-FR" altLang="en-US" dirty="0"/>
              <a:t>Système National d’Information Sanitaire (SNIS)</a:t>
            </a:r>
            <a:r>
              <a:rPr lang="fr-FR" altLang="en-US" b="1" dirty="0">
                <a:solidFill>
                  <a:srgbClr val="FF0000"/>
                </a:solidFill>
              </a:rPr>
              <a:t> </a:t>
            </a:r>
            <a:r>
              <a:rPr lang="fr-FR" altLang="en-US" dirty="0"/>
              <a:t>pour les cliniques, les dispensaires et les hôpitaux de référence, ils indiquent le nombre de cas </a:t>
            </a:r>
            <a:r>
              <a:rPr lang="fr-FR" altLang="en-US" b="1" dirty="0"/>
              <a:t>de diarrhée avec déshydratation, sans déshydratations et sanglante.</a:t>
            </a:r>
          </a:p>
          <a:p>
            <a:endParaRPr lang="fr-FR" altLang="en-US" b="1" dirty="0"/>
          </a:p>
          <a:p>
            <a:r>
              <a:rPr lang="fr-FR" altLang="en-US" dirty="0"/>
              <a:t>Les données sont également ventilées par sexe et groupe d'âge (&lt;5 ans, 5-19 ans, et 20 ans et +.).  Pour rendre plus simple pour les décideurs au niveau des équipes sanitaire aux District, je veux juste le total tous les cas de diarrhée, mais conserver les données ventilées par sexe et groupe d'âge.</a:t>
            </a:r>
          </a:p>
        </p:txBody>
      </p:sp>
      <p:sp>
        <p:nvSpPr>
          <p:cNvPr id="512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50888" indent="-287338">
              <a:spcBef>
                <a:spcPct val="30000"/>
              </a:spcBef>
              <a:defRPr sz="1200">
                <a:solidFill>
                  <a:schemeClr val="tx1"/>
                </a:solidFill>
                <a:latin typeface="Arial" charset="0"/>
              </a:defRPr>
            </a:lvl2pPr>
            <a:lvl3pPr marL="1154113" indent="-230188">
              <a:spcBef>
                <a:spcPct val="30000"/>
              </a:spcBef>
              <a:defRPr sz="1200">
                <a:solidFill>
                  <a:schemeClr val="tx1"/>
                </a:solidFill>
                <a:latin typeface="Arial" charset="0"/>
              </a:defRPr>
            </a:lvl3pPr>
            <a:lvl4pPr marL="1617663" indent="-230188">
              <a:spcBef>
                <a:spcPct val="30000"/>
              </a:spcBef>
              <a:defRPr sz="1200">
                <a:solidFill>
                  <a:schemeClr val="tx1"/>
                </a:solidFill>
                <a:latin typeface="Arial" charset="0"/>
              </a:defRPr>
            </a:lvl4pPr>
            <a:lvl5pPr marL="2079625" indent="-230188">
              <a:spcBef>
                <a:spcPct val="30000"/>
              </a:spcBef>
              <a:defRPr sz="1200">
                <a:solidFill>
                  <a:schemeClr val="tx1"/>
                </a:solidFill>
                <a:latin typeface="Arial" charset="0"/>
              </a:defRPr>
            </a:lvl5pPr>
            <a:lvl6pPr marL="2536825" indent="-230188" eaLnBrk="0" fontAlgn="base" hangingPunct="0">
              <a:spcBef>
                <a:spcPct val="30000"/>
              </a:spcBef>
              <a:spcAft>
                <a:spcPct val="0"/>
              </a:spcAft>
              <a:defRPr sz="1200">
                <a:solidFill>
                  <a:schemeClr val="tx1"/>
                </a:solidFill>
                <a:latin typeface="Arial" charset="0"/>
              </a:defRPr>
            </a:lvl6pPr>
            <a:lvl7pPr marL="2994025" indent="-230188" eaLnBrk="0" fontAlgn="base" hangingPunct="0">
              <a:spcBef>
                <a:spcPct val="30000"/>
              </a:spcBef>
              <a:spcAft>
                <a:spcPct val="0"/>
              </a:spcAft>
              <a:defRPr sz="1200">
                <a:solidFill>
                  <a:schemeClr val="tx1"/>
                </a:solidFill>
                <a:latin typeface="Arial" charset="0"/>
              </a:defRPr>
            </a:lvl7pPr>
            <a:lvl8pPr marL="3451225" indent="-230188" eaLnBrk="0" fontAlgn="base" hangingPunct="0">
              <a:spcBef>
                <a:spcPct val="30000"/>
              </a:spcBef>
              <a:spcAft>
                <a:spcPct val="0"/>
              </a:spcAft>
              <a:defRPr sz="1200">
                <a:solidFill>
                  <a:schemeClr val="tx1"/>
                </a:solidFill>
                <a:latin typeface="Arial" charset="0"/>
              </a:defRPr>
            </a:lvl8pPr>
            <a:lvl9pPr marL="3908425" indent="-230188" eaLnBrk="0" fontAlgn="base" hangingPunct="0">
              <a:spcBef>
                <a:spcPct val="30000"/>
              </a:spcBef>
              <a:spcAft>
                <a:spcPct val="0"/>
              </a:spcAft>
              <a:defRPr sz="1200">
                <a:solidFill>
                  <a:schemeClr val="tx1"/>
                </a:solidFill>
                <a:latin typeface="Arial" charset="0"/>
              </a:defRPr>
            </a:lvl9pPr>
          </a:lstStyle>
          <a:p>
            <a:pPr>
              <a:spcBef>
                <a:spcPct val="0"/>
              </a:spcBef>
            </a:pPr>
            <a:fld id="{E954E44E-637A-D445-81E4-2DA7812FB82A}" type="slidenum">
              <a:rPr lang="en-US" altLang="en-US">
                <a:ea typeface="Arial" charset="0"/>
                <a:cs typeface="Arial" charset="0"/>
              </a:rPr>
              <a:pPr>
                <a:spcBef>
                  <a:spcPct val="0"/>
                </a:spcBef>
              </a:pPr>
              <a:t>23</a:t>
            </a:fld>
            <a:endParaRPr lang="en-US" altLang="en-US">
              <a:ea typeface="Arial" charset="0"/>
              <a:cs typeface="Arial" charset="0"/>
            </a:endParaRPr>
          </a:p>
        </p:txBody>
      </p:sp>
    </p:spTree>
    <p:extLst>
      <p:ext uri="{BB962C8B-B14F-4D97-AF65-F5344CB8AC3E}">
        <p14:creationId xmlns:p14="http://schemas.microsoft.com/office/powerpoint/2010/main" val="11115680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a:t>Nous aimerions maintenant chaque équipe afin d'identifier toutes les sources de données qui pourraient être utilisées pour répondre à leur question prioritaire. Une fois les sources de données ont été identifiés, faites une liste des indicateurs spécifiques à être réexaminée dans chaque source de données.</a:t>
            </a:r>
          </a:p>
          <a:p>
            <a:endParaRPr lang="fr-FR" altLang="en-US"/>
          </a:p>
          <a:p>
            <a:r>
              <a:rPr lang="fr-FR" altLang="en-US"/>
              <a:t>Donnez groupes 30 minutes pour sélectionner les sources et les indicateurs de données.</a:t>
            </a:r>
            <a:endParaRPr lang="en-US" altLang="en-US"/>
          </a:p>
        </p:txBody>
      </p:sp>
      <p:sp>
        <p:nvSpPr>
          <p:cNvPr id="532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4ABFA890-4022-424C-8BD3-BC8F75BD652F}" type="slidenum">
              <a:rPr lang="en-US" altLang="en-US">
                <a:ea typeface="Arial" charset="0"/>
                <a:cs typeface="Arial" charset="0"/>
              </a:rPr>
              <a:pPr>
                <a:spcBef>
                  <a:spcPct val="0"/>
                </a:spcBef>
              </a:pPr>
              <a:t>24</a:t>
            </a:fld>
            <a:endParaRPr lang="en-US" altLang="en-US">
              <a:ea typeface="Arial" charset="0"/>
              <a:cs typeface="Arial" charset="0"/>
            </a:endParaRPr>
          </a:p>
        </p:txBody>
      </p:sp>
    </p:spTree>
    <p:extLst>
      <p:ext uri="{BB962C8B-B14F-4D97-AF65-F5344CB8AC3E}">
        <p14:creationId xmlns:p14="http://schemas.microsoft.com/office/powerpoint/2010/main" val="11637526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a:t>Une fois que les sources de données spécifiques ont été identifiées et obtenues pour répondre à vos questions (comme nous l’avons vu dans l’étape 3), les données peuvent être transformées en information pour faciliter la prise de décisions et l’action.</a:t>
            </a:r>
          </a:p>
          <a:p>
            <a:endParaRPr lang="fr-CD" altLang="en-US" dirty="0"/>
          </a:p>
          <a:p>
            <a:r>
              <a:rPr lang="fr-CD" altLang="en-US" dirty="0"/>
              <a:t>Diverses techniques sont disponibles pour faciliter la prise de décisions. Elles vont du simple au complexe. Elles revoient et examinent les données et les transforment en information utile, généralement une image visuelle à l’exemple d’un graphique ou d’un tableau.</a:t>
            </a:r>
          </a:p>
          <a:p>
            <a:endParaRPr lang="fr-CD" altLang="en-US" b="1" dirty="0"/>
          </a:p>
          <a:p>
            <a:r>
              <a:rPr lang="fr-FR" altLang="en-US" b="1" dirty="0"/>
              <a:t>DEMANDEZ : </a:t>
            </a:r>
            <a:r>
              <a:rPr lang="fr-CD" altLang="en-US" dirty="0"/>
              <a:t>Quelle est la pratique de management que vous pouvez appliquer pendant cette étape ? </a:t>
            </a:r>
          </a:p>
          <a:p>
            <a:endParaRPr lang="en-US" altLang="en-US" dirty="0"/>
          </a:p>
          <a:p>
            <a:r>
              <a:rPr lang="fr-CD" altLang="en-US" dirty="0"/>
              <a:t>Donnez aux participants un moment pour réfléchir et répondre. </a:t>
            </a:r>
            <a:endParaRPr lang="en-US" altLang="en-US" dirty="0"/>
          </a:p>
          <a:p>
            <a:endParaRPr lang="fr-CD" altLang="en-US" dirty="0"/>
          </a:p>
          <a:p>
            <a:r>
              <a:rPr lang="fr-CD" altLang="en-US" dirty="0"/>
              <a:t>Les pratiques de management que vous pouvez utiliser lors de cette étape consistent à </a:t>
            </a:r>
            <a:r>
              <a:rPr lang="fr-CD" altLang="en-US" u="sng" dirty="0"/>
              <a:t>organiser</a:t>
            </a:r>
            <a:r>
              <a:rPr lang="fr-CD" altLang="en-US" dirty="0"/>
              <a:t> ceux qui sont le mieux en mesure 1) de faire l’analyse et 2) de présenter les données sous forme d’information qui peut être facilement interprétée par les utilisateurs de données ciblés.</a:t>
            </a:r>
            <a:endParaRPr lang="en-US" altLang="en-US" dirty="0"/>
          </a:p>
        </p:txBody>
      </p:sp>
      <p:sp>
        <p:nvSpPr>
          <p:cNvPr id="553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6F426319-177A-6344-B2F9-A86D96C731A5}" type="slidenum">
              <a:rPr lang="en-US" altLang="en-US">
                <a:ea typeface="Arial" charset="0"/>
                <a:cs typeface="Arial" charset="0"/>
              </a:rPr>
              <a:pPr>
                <a:spcBef>
                  <a:spcPct val="0"/>
                </a:spcBef>
              </a:pPr>
              <a:t>25</a:t>
            </a:fld>
            <a:endParaRPr lang="en-US" altLang="en-US">
              <a:ea typeface="Arial" charset="0"/>
              <a:cs typeface="Arial" charset="0"/>
            </a:endParaRPr>
          </a:p>
        </p:txBody>
      </p:sp>
    </p:spTree>
    <p:extLst>
      <p:ext uri="{BB962C8B-B14F-4D97-AF65-F5344CB8AC3E}">
        <p14:creationId xmlns:p14="http://schemas.microsoft.com/office/powerpoint/2010/main" val="20564758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a:latin typeface="Calibri" charset="0"/>
              </a:rPr>
              <a:t>Il est important de noter que, bien que les termes « données et informations » sont souvent utilisés de façon </a:t>
            </a:r>
            <a:r>
              <a:rPr lang="fr-FR" altLang="en-US" b="1">
                <a:latin typeface="Calibri" charset="0"/>
              </a:rPr>
              <a:t>interchangeable</a:t>
            </a:r>
            <a:r>
              <a:rPr lang="fr-FR" altLang="en-US">
                <a:latin typeface="Calibri" charset="0"/>
              </a:rPr>
              <a:t>, il y a une distinction.</a:t>
            </a:r>
            <a:r>
              <a:rPr lang="en-US" altLang="en-US">
                <a:latin typeface="Calibri" charset="0"/>
              </a:rPr>
              <a:t> </a:t>
            </a:r>
          </a:p>
          <a:p>
            <a:endParaRPr lang="en-US" altLang="en-US">
              <a:latin typeface="Calibri" charset="0"/>
            </a:endParaRPr>
          </a:p>
          <a:p>
            <a:r>
              <a:rPr lang="fr-FR" altLang="en-US" b="1">
                <a:latin typeface="Calibri" charset="0"/>
              </a:rPr>
              <a:t>Les données</a:t>
            </a:r>
            <a:r>
              <a:rPr lang="fr-FR" altLang="en-US">
                <a:latin typeface="Calibri" charset="0"/>
              </a:rPr>
              <a:t> se réfèrent aux chiffres bruts, non transformés, les mesures, ou du texte.</a:t>
            </a:r>
            <a:endParaRPr lang="en-US" altLang="en-US">
              <a:latin typeface="Calibri" charset="0"/>
            </a:endParaRPr>
          </a:p>
          <a:p>
            <a:endParaRPr lang="en-US" altLang="en-US" i="1">
              <a:latin typeface="Calibri" charset="0"/>
            </a:endParaRPr>
          </a:p>
          <a:p>
            <a:r>
              <a:rPr lang="fr-FR" altLang="en-US" b="1">
                <a:latin typeface="Calibri" charset="0"/>
              </a:rPr>
              <a:t>L'information</a:t>
            </a:r>
            <a:r>
              <a:rPr lang="fr-FR" altLang="en-US">
                <a:latin typeface="Calibri" charset="0"/>
              </a:rPr>
              <a:t> se rapporte à des données qui sont </a:t>
            </a:r>
            <a:r>
              <a:rPr lang="fr-FR" altLang="en-US" b="1">
                <a:latin typeface="Calibri" charset="0"/>
              </a:rPr>
              <a:t>traitées, organisées, structurées</a:t>
            </a:r>
            <a:r>
              <a:rPr lang="fr-FR" altLang="en-US">
                <a:latin typeface="Calibri" charset="0"/>
              </a:rPr>
              <a:t>, ou </a:t>
            </a:r>
            <a:r>
              <a:rPr lang="fr-FR" altLang="en-US" b="1">
                <a:latin typeface="Calibri" charset="0"/>
              </a:rPr>
              <a:t>présentés</a:t>
            </a:r>
            <a:r>
              <a:rPr lang="fr-FR" altLang="en-US">
                <a:latin typeface="Calibri" charset="0"/>
              </a:rPr>
              <a:t> dans un contexte spécifique. Le processus de transformation des données en informations est l'analyse des données.</a:t>
            </a:r>
          </a:p>
        </p:txBody>
      </p:sp>
      <p:sp>
        <p:nvSpPr>
          <p:cNvPr id="573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26884219-35A7-E643-A312-2881F2219841}" type="slidenum">
              <a:rPr lang="en-US" altLang="en-US">
                <a:ea typeface="Arial" charset="0"/>
                <a:cs typeface="Arial" charset="0"/>
              </a:rPr>
              <a:pPr>
                <a:spcBef>
                  <a:spcPct val="0"/>
                </a:spcBef>
              </a:pPr>
              <a:t>26</a:t>
            </a:fld>
            <a:endParaRPr lang="en-US" altLang="en-US">
              <a:ea typeface="Arial" charset="0"/>
              <a:cs typeface="Arial" charset="0"/>
            </a:endParaRPr>
          </a:p>
        </p:txBody>
      </p:sp>
    </p:spTree>
    <p:extLst>
      <p:ext uri="{BB962C8B-B14F-4D97-AF65-F5344CB8AC3E}">
        <p14:creationId xmlns:p14="http://schemas.microsoft.com/office/powerpoint/2010/main" val="15871742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3DFBFFB5-E7E9-544D-ADDA-49343DBC7631}" type="slidenum">
              <a:rPr lang="en-US" altLang="en-US">
                <a:ea typeface="Arial" charset="0"/>
                <a:cs typeface="Arial" charset="0"/>
              </a:rPr>
              <a:pPr>
                <a:spcBef>
                  <a:spcPct val="0"/>
                </a:spcBef>
              </a:pPr>
              <a:t>27</a:t>
            </a:fld>
            <a:endParaRPr lang="en-US" altLang="en-US">
              <a:ea typeface="Arial" charset="0"/>
              <a:cs typeface="Arial"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fr-FR" altLang="en-US" dirty="0"/>
              <a:t>L'analyse des données ne signifie pas nécessairement l'aide d'un logiciel informatique complexe d'analyse. L’analyse signifie de prendre les données que vous collectez et </a:t>
            </a:r>
            <a:r>
              <a:rPr lang="fr-FR" altLang="en-US" b="1" dirty="0"/>
              <a:t>en regardez dans le contexte des questions que vous devez répondre</a:t>
            </a:r>
            <a:r>
              <a:rPr lang="fr-FR" altLang="en-US" dirty="0"/>
              <a:t>.</a:t>
            </a:r>
            <a:r>
              <a:rPr lang="en-US" altLang="en-US" dirty="0"/>
              <a:t>  </a:t>
            </a:r>
          </a:p>
          <a:p>
            <a:pPr eaLnBrk="1" hangingPunct="1"/>
            <a:endParaRPr lang="en-US" altLang="en-US" dirty="0"/>
          </a:p>
          <a:p>
            <a:pPr eaLnBrk="1" hangingPunct="1"/>
            <a:r>
              <a:rPr lang="fr-FR" altLang="en-US" dirty="0"/>
              <a:t>Cette étape consiste peut-être simplement à se rapporter à un tableau dans un rapport ou peut-être faudra-t-il revenir et puiser dans une base de données pour en extraire l’information spécifique nécessaire pour répondre à la question.</a:t>
            </a:r>
            <a:endParaRPr lang="en-US" altLang="en-US" dirty="0"/>
          </a:p>
          <a:p>
            <a:pPr eaLnBrk="1" hangingPunct="1"/>
            <a:endParaRPr lang="en-US" altLang="en-US" dirty="0"/>
          </a:p>
          <a:p>
            <a:pPr eaLnBrk="1" hangingPunct="1"/>
            <a:r>
              <a:rPr lang="fr-FR" altLang="en-US" dirty="0"/>
              <a:t>Par exemple, si vous avez besoin de savoir si votre programme atteint ses objectifs, ou si c'est sur ​​la bonne voie - vous voulez regarder vos objectifs de programmes et de les comparer à la performance réelle du programme. Ça c'est l'analyse.</a:t>
            </a:r>
          </a:p>
          <a:p>
            <a:pPr eaLnBrk="1" hangingPunct="1"/>
            <a:endParaRPr lang="en-US" altLang="en-US" dirty="0"/>
          </a:p>
          <a:p>
            <a:pPr eaLnBrk="1" hangingPunct="1"/>
            <a:r>
              <a:rPr lang="fr-FR" altLang="en-US" dirty="0"/>
              <a:t>Plus tard, nous allons prendre un peu plus loin et parler de l'interprétation. Par exemple, par l'analyse, vous constaterez que votre programme a atteint seulement 10% de son objectif. Pour l'interprétation vous voulez savoir pourquoi.</a:t>
            </a:r>
            <a:endParaRPr lang="en-US" altLang="en-US" dirty="0"/>
          </a:p>
        </p:txBody>
      </p:sp>
    </p:spTree>
    <p:extLst>
      <p:ext uri="{BB962C8B-B14F-4D97-AF65-F5344CB8AC3E}">
        <p14:creationId xmlns:p14="http://schemas.microsoft.com/office/powerpoint/2010/main" val="17436269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a:t>Nous nous </a:t>
            </a:r>
            <a:r>
              <a:rPr lang="fr-FR" altLang="en-US" b="1"/>
              <a:t>concentrons sur des analyses descriptives</a:t>
            </a:r>
            <a:r>
              <a:rPr lang="fr-FR" altLang="en-US"/>
              <a:t> qui seront les plus utiles dans le cadre de l'établissement de santé Cette diapositive </a:t>
            </a:r>
            <a:r>
              <a:rPr lang="fr-FR" altLang="en-US" b="1"/>
              <a:t>énumère les termes statistiques</a:t>
            </a:r>
            <a:r>
              <a:rPr lang="fr-FR" altLang="en-US"/>
              <a:t> de base utilisées dans l'analyse des données que nous allons couvrir dans cette session.</a:t>
            </a:r>
            <a:endParaRPr lang="en-US" altLang="en-US"/>
          </a:p>
        </p:txBody>
      </p:sp>
      <p:sp>
        <p:nvSpPr>
          <p:cNvPr id="61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EE36B3CF-1130-014B-B615-7CE09DC2F869}" type="slidenum">
              <a:rPr lang="en-US" altLang="en-US">
                <a:ea typeface="Arial" charset="0"/>
                <a:cs typeface="Arial" charset="0"/>
              </a:rPr>
              <a:pPr>
                <a:spcBef>
                  <a:spcPct val="0"/>
                </a:spcBef>
              </a:pPr>
              <a:t>28</a:t>
            </a:fld>
            <a:endParaRPr lang="en-US" altLang="en-US">
              <a:ea typeface="Arial" charset="0"/>
              <a:cs typeface="Arial" charset="0"/>
            </a:endParaRPr>
          </a:p>
        </p:txBody>
      </p:sp>
    </p:spTree>
    <p:extLst>
      <p:ext uri="{BB962C8B-B14F-4D97-AF65-F5344CB8AC3E}">
        <p14:creationId xmlns:p14="http://schemas.microsoft.com/office/powerpoint/2010/main" val="5758647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a:t>Un ratio est </a:t>
            </a:r>
            <a:r>
              <a:rPr lang="fr-FR" altLang="en-US" b="1"/>
              <a:t>une comparaison de deux nombres</a:t>
            </a:r>
            <a:r>
              <a:rPr lang="fr-FR" altLang="en-US"/>
              <a:t> et est exprimé en "a à b» ou «a par b.« Dans le secteur de la santé, nous utilisons couramment des ratios de regarder le nombre de cliniciens aux patients, ou des lits aux clients.</a:t>
            </a:r>
          </a:p>
          <a:p>
            <a:endParaRPr lang="en-US" altLang="en-US"/>
          </a:p>
          <a:p>
            <a:r>
              <a:rPr lang="fr-FR" altLang="en-US"/>
              <a:t>Pour calculer un ratio, </a:t>
            </a:r>
            <a:r>
              <a:rPr lang="fr-FR" altLang="en-US" b="1"/>
              <a:t>il faut diviser la première pièce que vous recherchez à la seconde.</a:t>
            </a:r>
            <a:r>
              <a:rPr lang="fr-FR" altLang="en-US"/>
              <a:t> Donc, si vous aviez à dire qu'il y a 3 employés par clinique, le ratio est exprimé numériquement comme 3:1. Ce n'est pas la même chose que dire de 1 à 3 ou 1:3. L'ordre des numéros sont importantes.</a:t>
            </a:r>
          </a:p>
          <a:p>
            <a:endParaRPr lang="en-US" altLang="en-US"/>
          </a:p>
          <a:p>
            <a:r>
              <a:rPr lang="fr-FR" altLang="en-US"/>
              <a:t>Notez l'exemple ici, où l'on voit dans le district de X qu'il y a 600 infirmières et 200 cliniques. Pour trouver le nombre d'infirmières dans les cliniques on divise 600 par 200 et venir avec 3 ou 3 infirmières par clinique.</a:t>
            </a:r>
            <a:endParaRPr lang="en-US" altLang="en-US"/>
          </a:p>
        </p:txBody>
      </p:sp>
      <p:sp>
        <p:nvSpPr>
          <p:cNvPr id="63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A8176DCC-438C-FD4C-98E1-B96E778F6C19}" type="slidenum">
              <a:rPr lang="en-US" altLang="en-US">
                <a:ea typeface="Arial" charset="0"/>
                <a:cs typeface="Arial" charset="0"/>
              </a:rPr>
              <a:pPr>
                <a:spcBef>
                  <a:spcPct val="0"/>
                </a:spcBef>
              </a:pPr>
              <a:t>29</a:t>
            </a:fld>
            <a:endParaRPr lang="en-US" altLang="en-US">
              <a:ea typeface="Arial" charset="0"/>
              <a:cs typeface="Arial" charset="0"/>
            </a:endParaRPr>
          </a:p>
        </p:txBody>
      </p:sp>
    </p:spTree>
    <p:extLst>
      <p:ext uri="{BB962C8B-B14F-4D97-AF65-F5344CB8AC3E}">
        <p14:creationId xmlns:p14="http://schemas.microsoft.com/office/powerpoint/2010/main" val="19968003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xfrm>
            <a:off x="695325" y="4262438"/>
            <a:ext cx="54864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a:t>Essayons maintenant d'un ensemble. Disons qu'il y a 160 infirmières et 40 cliniques dans le quartier Kwakaba. Qui veut faire du bénévolat pour calculer le ratio infirmière-clinique?</a:t>
            </a:r>
          </a:p>
          <a:p>
            <a:endParaRPr lang="en-US" altLang="en-US"/>
          </a:p>
          <a:p>
            <a:r>
              <a:rPr lang="fr-FR" altLang="en-US" b="1"/>
              <a:t>Note à facilitateur: </a:t>
            </a:r>
            <a:r>
              <a:rPr lang="fr-FR" altLang="en-US"/>
              <a:t>Attendre pour un participant de répondre avant de répondre.</a:t>
            </a:r>
          </a:p>
          <a:p>
            <a:endParaRPr lang="en-US" altLang="en-US"/>
          </a:p>
          <a:p>
            <a:r>
              <a:rPr lang="en-US" altLang="en-US"/>
              <a:t>4</a:t>
            </a:r>
          </a:p>
          <a:p>
            <a:r>
              <a:rPr lang="en-US" altLang="en-US"/>
              <a:t>4:1</a:t>
            </a:r>
          </a:p>
          <a:p>
            <a:endParaRPr lang="en-US" altLang="en-US"/>
          </a:p>
          <a:p>
            <a:r>
              <a:rPr lang="fr-FR" altLang="en-US"/>
              <a:t>4 infirmières par clinique</a:t>
            </a:r>
          </a:p>
        </p:txBody>
      </p:sp>
      <p:sp>
        <p:nvSpPr>
          <p:cNvPr id="655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4C27AE3F-F952-E349-88FF-14F56B21A0DD}" type="slidenum">
              <a:rPr lang="en-US" altLang="en-US">
                <a:ea typeface="Arial" charset="0"/>
                <a:cs typeface="Arial" charset="0"/>
              </a:rPr>
              <a:pPr>
                <a:spcBef>
                  <a:spcPct val="0"/>
                </a:spcBef>
              </a:pPr>
              <a:t>30</a:t>
            </a:fld>
            <a:endParaRPr lang="en-US" altLang="en-US">
              <a:ea typeface="Arial" charset="0"/>
              <a:cs typeface="Arial" charset="0"/>
            </a:endParaRPr>
          </a:p>
        </p:txBody>
      </p:sp>
    </p:spTree>
    <p:extLst>
      <p:ext uri="{BB962C8B-B14F-4D97-AF65-F5344CB8AC3E}">
        <p14:creationId xmlns:p14="http://schemas.microsoft.com/office/powerpoint/2010/main" val="14966988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b="1">
                <a:ea typeface="Arial" charset="0"/>
                <a:cs typeface="Arial" charset="0"/>
              </a:rPr>
              <a:t>Une proportion est un ratio dans lequel toutes les personnes incluses dans le numérateur doivent également être inclus dans le dénominateur.</a:t>
            </a:r>
          </a:p>
          <a:p>
            <a:endParaRPr lang="en-US" altLang="en-US">
              <a:latin typeface="Calibri" charset="0"/>
            </a:endParaRPr>
          </a:p>
          <a:p>
            <a:r>
              <a:rPr lang="fr-FR" altLang="en-US"/>
              <a:t>Nous utilisons souvent une proportion de comparer une partie de l'ensemble, comme la proportion de tous les clients qui cessent de prendre leurs médicaments.</a:t>
            </a:r>
            <a:br>
              <a:rPr lang="fr-FR" altLang="en-US"/>
            </a:br>
            <a:endParaRPr lang="en-US" altLang="en-US"/>
          </a:p>
          <a:p>
            <a:r>
              <a:rPr lang="fr-FR" altLang="en-US"/>
              <a:t>Par exemple: si 20 des 100 clients sur le traitement cessent de prendre leurs médicaments, </a:t>
            </a:r>
            <a:r>
              <a:rPr lang="fr-FR" altLang="en-US" b="1"/>
              <a:t>quelle est la proportion d'échecs thérapeutiques à tous les traités?</a:t>
            </a:r>
            <a:endParaRPr lang="en-US" altLang="en-US" b="1"/>
          </a:p>
          <a:p>
            <a:endParaRPr lang="en-US" altLang="en-US"/>
          </a:p>
          <a:p>
            <a:r>
              <a:rPr lang="en-US" altLang="en-US">
                <a:latin typeface="Calibri" charset="0"/>
              </a:rPr>
              <a:t>20 / 100 = 1 / 5</a:t>
            </a:r>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4AACB205-801F-B644-BEE4-FCF66521ED89}" type="slidenum">
              <a:rPr lang="en-US" altLang="en-US">
                <a:ea typeface="Arial" charset="0"/>
                <a:cs typeface="Arial" charset="0"/>
              </a:rPr>
              <a:pPr>
                <a:spcBef>
                  <a:spcPct val="0"/>
                </a:spcBef>
              </a:pPr>
              <a:t>31</a:t>
            </a:fld>
            <a:endParaRPr lang="en-US" altLang="en-US">
              <a:ea typeface="Arial" charset="0"/>
              <a:cs typeface="Arial" charset="0"/>
            </a:endParaRPr>
          </a:p>
        </p:txBody>
      </p:sp>
    </p:spTree>
    <p:extLst>
      <p:ext uri="{BB962C8B-B14F-4D97-AF65-F5344CB8AC3E}">
        <p14:creationId xmlns:p14="http://schemas.microsoft.com/office/powerpoint/2010/main" val="15416314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a:t>Essayons un ensemble. Qui veut se porter volontaire pour répondre à cette question? Si une clinique a de 12 clientes de sexe féminins et 8 clients masculins, quelle est la proportion de clients masculins?</a:t>
            </a:r>
          </a:p>
          <a:p>
            <a:endParaRPr lang="en-US" altLang="en-US"/>
          </a:p>
          <a:p>
            <a:r>
              <a:rPr lang="fr-FR" altLang="en-US" b="1"/>
              <a:t>Note à facilitateur: </a:t>
            </a:r>
            <a:r>
              <a:rPr lang="fr-FR" altLang="en-US"/>
              <a:t>Attendre pour un participant de répondre avant de répondre.</a:t>
            </a:r>
            <a:endParaRPr lang="en-US" altLang="en-US"/>
          </a:p>
          <a:p>
            <a:endParaRPr lang="en-US" altLang="en-US"/>
          </a:p>
          <a:p>
            <a:r>
              <a:rPr lang="fr-FR" altLang="en-US"/>
              <a:t>Ajouter les hommes aux femmes pour obtenir le nombre total de clients. Autrement dit, 12 + 8 = 20, donc vous avez huit vingtièmes qui sont de sexe masculin. Mais alors vous réduire cette proportion (multiple par 4) pour les deux cinquièmes. Deux des cinq clients sont des hommes.</a:t>
            </a:r>
            <a:endParaRPr lang="en-US" altLang="en-US"/>
          </a:p>
        </p:txBody>
      </p:sp>
      <p:sp>
        <p:nvSpPr>
          <p:cNvPr id="69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774C41D1-FD31-2B4F-A771-C8BC9B14595F}" type="slidenum">
              <a:rPr lang="en-US" altLang="en-US">
                <a:ea typeface="Arial" charset="0"/>
                <a:cs typeface="Arial" charset="0"/>
              </a:rPr>
              <a:pPr>
                <a:spcBef>
                  <a:spcPct val="0"/>
                </a:spcBef>
              </a:pPr>
              <a:t>32</a:t>
            </a:fld>
            <a:endParaRPr lang="en-US" altLang="en-US">
              <a:ea typeface="Arial" charset="0"/>
              <a:cs typeface="Arial" charset="0"/>
            </a:endParaRPr>
          </a:p>
        </p:txBody>
      </p:sp>
    </p:spTree>
    <p:extLst>
      <p:ext uri="{BB962C8B-B14F-4D97-AF65-F5344CB8AC3E}">
        <p14:creationId xmlns:p14="http://schemas.microsoft.com/office/powerpoint/2010/main" val="8095118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p:spPr>
      </p:sp>
      <p:sp>
        <p:nvSpPr>
          <p:cNvPr id="716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b="1">
                <a:ea typeface="Arial" charset="0"/>
                <a:cs typeface="Arial" charset="0"/>
              </a:rPr>
              <a:t>Un pourcentage est une façon d'exprimer une proportion multipliée par 100.</a:t>
            </a:r>
            <a:r>
              <a:rPr lang="fr-FR" altLang="en-US">
                <a:ea typeface="Arial" charset="0"/>
                <a:cs typeface="Arial" charset="0"/>
              </a:rPr>
              <a:t> Il exprime un nombre par rapport à l'ensemble.</a:t>
            </a:r>
          </a:p>
          <a:p>
            <a:endParaRPr lang="en-US" altLang="en-US">
              <a:ea typeface="Arial" charset="0"/>
              <a:cs typeface="Arial" charset="0"/>
            </a:endParaRPr>
          </a:p>
          <a:p>
            <a:r>
              <a:rPr lang="fr-FR" altLang="en-US">
                <a:ea typeface="Arial" charset="0"/>
                <a:cs typeface="Arial" charset="0"/>
              </a:rPr>
              <a:t>Dans l'exemple précédent, nous avons vu que les deux cinquièmes des clients sont des hommes. Pour rendre ce pourcentage, nous convertissons la fraction en nombre décimal (2 / 5 = 0,40), puis multiplier par 100 (0,40 x 100 = 40%).</a:t>
            </a:r>
            <a:r>
              <a:rPr lang="en-US" altLang="en-US">
                <a:ea typeface="Arial" charset="0"/>
                <a:cs typeface="Arial" charset="0"/>
              </a:rPr>
              <a:t>  </a:t>
            </a:r>
          </a:p>
          <a:p>
            <a:endParaRPr lang="en-US" altLang="en-US" b="1" i="1">
              <a:latin typeface="Calibri" charset="0"/>
            </a:endParaRPr>
          </a:p>
          <a:p>
            <a:r>
              <a:rPr lang="fr-FR" altLang="en-US"/>
              <a:t>Un pourcentage nous permet d'exprimer une quantité relative à une autre. Il nous permet de comparer les différents groupes, les installations ou les pays susceptibles d'avoir des dénominateurs différents - elle représente une fraction de 100.</a:t>
            </a:r>
            <a:endParaRPr lang="en-US" altLang="en-US">
              <a:latin typeface="Calibri" charset="0"/>
            </a:endParaRPr>
          </a:p>
        </p:txBody>
      </p:sp>
      <p:sp>
        <p:nvSpPr>
          <p:cNvPr id="716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A27D5FED-D9F8-7742-9250-92F680E9A58E}" type="slidenum">
              <a:rPr lang="en-US" altLang="en-US">
                <a:ea typeface="Arial" charset="0"/>
                <a:cs typeface="Arial" charset="0"/>
              </a:rPr>
              <a:pPr>
                <a:spcBef>
                  <a:spcPct val="0"/>
                </a:spcBef>
              </a:pPr>
              <a:t>33</a:t>
            </a:fld>
            <a:endParaRPr lang="en-US" altLang="en-US">
              <a:ea typeface="Arial" charset="0"/>
              <a:cs typeface="Arial" charset="0"/>
            </a:endParaRPr>
          </a:p>
        </p:txBody>
      </p:sp>
    </p:spTree>
    <p:extLst>
      <p:ext uri="{BB962C8B-B14F-4D97-AF65-F5344CB8AC3E}">
        <p14:creationId xmlns:p14="http://schemas.microsoft.com/office/powerpoint/2010/main" val="11570449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24889688-489B-BF4A-900C-65FF65CEDC07}" type="slidenum">
              <a:rPr lang="en-US" altLang="en-US">
                <a:ea typeface="Arial" charset="0"/>
                <a:cs typeface="Arial" charset="0"/>
              </a:rPr>
              <a:pPr>
                <a:spcBef>
                  <a:spcPct val="0"/>
                </a:spcBef>
              </a:pPr>
              <a:t>34</a:t>
            </a:fld>
            <a:endParaRPr lang="en-US" altLang="en-US">
              <a:ea typeface="Arial" charset="0"/>
              <a:cs typeface="Arial" charset="0"/>
            </a:endParaRPr>
          </a:p>
        </p:txBody>
      </p:sp>
      <p:sp>
        <p:nvSpPr>
          <p:cNvPr id="73732" name="Notes Placeholder 1"/>
          <p:cNvSpPr>
            <a:spLocks noGrp="1"/>
          </p:cNvSpPr>
          <p:nvPr>
            <p:ph type="body" idx="1"/>
          </p:nvPr>
        </p:nvSpPr>
        <p:spPr>
          <a:xfrm>
            <a:off x="4572000" y="6896100"/>
            <a:ext cx="1858963" cy="15621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i="1"/>
          </a:p>
        </p:txBody>
      </p:sp>
      <p:sp>
        <p:nvSpPr>
          <p:cNvPr id="73733" name="TextBox 1"/>
          <p:cNvSpPr txBox="1">
            <a:spLocks noChangeArrowheads="1"/>
          </p:cNvSpPr>
          <p:nvPr/>
        </p:nvSpPr>
        <p:spPr bwMode="auto">
          <a:xfrm>
            <a:off x="808038" y="4327525"/>
            <a:ext cx="5348287" cy="23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r>
              <a:rPr lang="en-US" altLang="en-US"/>
              <a:t>A rate is measured with respect to another measured quantity during the same time period.</a:t>
            </a:r>
          </a:p>
          <a:p>
            <a:endParaRPr lang="en-US" altLang="en-US"/>
          </a:p>
          <a:p>
            <a:r>
              <a:rPr lang="en-US" altLang="en-US"/>
              <a:t>In the health sector we frequently use rates to talk about the frequency of an event during a specific time period like a birth rate, mortality rate or fertility  rate.</a:t>
            </a:r>
          </a:p>
          <a:p>
            <a:endParaRPr lang="en-US" altLang="en-US"/>
          </a:p>
          <a:p>
            <a:r>
              <a:rPr lang="en-US" altLang="en-US"/>
              <a:t>Always remember that your numerator and denominator must be from the same time period and that a rate is often communicated as a ratio which is a comparison of 2 numbers like the number of deaths to a group of 1,000 people.</a:t>
            </a:r>
          </a:p>
        </p:txBody>
      </p:sp>
    </p:spTree>
    <p:extLst>
      <p:ext uri="{BB962C8B-B14F-4D97-AF65-F5344CB8AC3E}">
        <p14:creationId xmlns:p14="http://schemas.microsoft.com/office/powerpoint/2010/main" val="9896140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fr-FR" altLang="en-US" dirty="0"/>
              <a:t>Examinons plus particulièrement au taux de </a:t>
            </a:r>
            <a:r>
              <a:rPr lang="fr-FR" altLang="en-US" b="1" dirty="0"/>
              <a:t>mortalité infantile</a:t>
            </a:r>
            <a:r>
              <a:rPr lang="fr-FR" altLang="en-US" dirty="0"/>
              <a:t>. Le calcul d'un taux de mortalité est</a:t>
            </a:r>
          </a:p>
          <a:p>
            <a:pPr eaLnBrk="1" hangingPunct="1">
              <a:spcBef>
                <a:spcPct val="0"/>
              </a:spcBef>
            </a:pPr>
            <a:endParaRPr lang="fr-FR" altLang="en-US" dirty="0"/>
          </a:p>
          <a:p>
            <a:pPr eaLnBrk="1" hangingPunct="1">
              <a:spcBef>
                <a:spcPct val="0"/>
              </a:spcBef>
            </a:pPr>
            <a:r>
              <a:rPr lang="fr-FR" altLang="en-US" dirty="0"/>
              <a:t>le </a:t>
            </a:r>
            <a:r>
              <a:rPr lang="fr-FR" altLang="en-US" b="1" dirty="0"/>
              <a:t>nombre de décès dans la population à risque</a:t>
            </a:r>
            <a:r>
              <a:rPr lang="fr-FR" altLang="en-US" dirty="0"/>
              <a:t>,</a:t>
            </a:r>
          </a:p>
          <a:p>
            <a:pPr eaLnBrk="1" hangingPunct="1">
              <a:spcBef>
                <a:spcPct val="0"/>
              </a:spcBef>
            </a:pPr>
            <a:endParaRPr lang="fr-FR" altLang="en-US" b="1" dirty="0"/>
          </a:p>
          <a:p>
            <a:pPr eaLnBrk="1" hangingPunct="1">
              <a:spcBef>
                <a:spcPct val="0"/>
              </a:spcBef>
            </a:pPr>
            <a:r>
              <a:rPr lang="fr-FR" altLang="en-US" b="1" dirty="0"/>
              <a:t>divisé par la population à risque dans le même laps de temps</a:t>
            </a:r>
            <a:r>
              <a:rPr lang="fr-FR" altLang="en-US" dirty="0"/>
              <a:t>,</a:t>
            </a:r>
          </a:p>
          <a:p>
            <a:pPr eaLnBrk="1" hangingPunct="1">
              <a:spcBef>
                <a:spcPct val="0"/>
              </a:spcBef>
            </a:pPr>
            <a:endParaRPr lang="fr-FR" altLang="en-US" b="1" dirty="0"/>
          </a:p>
          <a:p>
            <a:pPr eaLnBrk="1" hangingPunct="1">
              <a:spcBef>
                <a:spcPct val="0"/>
              </a:spcBef>
            </a:pPr>
            <a:r>
              <a:rPr lang="fr-FR" altLang="en-US" b="1" dirty="0"/>
              <a:t>puis multiplié par 1,000</a:t>
            </a:r>
            <a:r>
              <a:rPr lang="fr-FR" altLang="en-US" dirty="0"/>
              <a:t>.</a:t>
            </a:r>
          </a:p>
          <a:p>
            <a:pPr eaLnBrk="1" hangingPunct="1">
              <a:spcBef>
                <a:spcPct val="0"/>
              </a:spcBef>
            </a:pPr>
            <a:endParaRPr lang="fr-FR" altLang="en-US" dirty="0"/>
          </a:p>
          <a:p>
            <a:pPr eaLnBrk="1" hangingPunct="1">
              <a:spcBef>
                <a:spcPct val="0"/>
              </a:spcBef>
            </a:pPr>
            <a:r>
              <a:rPr lang="fr-FR" altLang="en-US" dirty="0"/>
              <a:t>Le taux de mortalité est toujours exprimé en unités de décès pour 1.000 personnes (à l'exception de la mortalité maternelle, qui est exprimée par 100.000 naissances vivantes).</a:t>
            </a:r>
          </a:p>
          <a:p>
            <a:pPr eaLnBrk="1" hangingPunct="1">
              <a:spcBef>
                <a:spcPct val="0"/>
              </a:spcBef>
            </a:pPr>
            <a:endParaRPr lang="en-US" altLang="en-US" dirty="0"/>
          </a:p>
          <a:p>
            <a:pPr eaLnBrk="1" hangingPunct="1">
              <a:spcBef>
                <a:spcPct val="0"/>
              </a:spcBef>
            </a:pPr>
            <a:r>
              <a:rPr lang="fr-FR" altLang="en-US" dirty="0"/>
              <a:t>Exemple: En 2010, 4.000 bébés sont nés. Parmi ces enfants, 75 sont morts au cours de cette année. Donc, pour calculer ça, il faut diviser 75 par 4,000 = 0,0187 x 1,000 = 18,7. Le taux de mortalité infantile est de près de 19 (pendant la période de 2010).</a:t>
            </a:r>
            <a:endParaRPr lang="en-US" altLang="en-US" b="1" dirty="0"/>
          </a:p>
        </p:txBody>
      </p:sp>
      <p:sp>
        <p:nvSpPr>
          <p:cNvPr id="757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55A7EC6A-8812-2C4A-8C0B-A09CDD6EB675}" type="slidenum">
              <a:rPr lang="en-US" altLang="en-US">
                <a:ea typeface="Arial" charset="0"/>
                <a:cs typeface="Arial" charset="0"/>
              </a:rPr>
              <a:pPr>
                <a:spcBef>
                  <a:spcPct val="0"/>
                </a:spcBef>
              </a:pPr>
              <a:t>35</a:t>
            </a:fld>
            <a:endParaRPr lang="en-US" altLang="en-US">
              <a:ea typeface="Arial" charset="0"/>
              <a:cs typeface="Arial" charset="0"/>
            </a:endParaRPr>
          </a:p>
        </p:txBody>
      </p:sp>
    </p:spTree>
    <p:extLst>
      <p:ext uri="{BB962C8B-B14F-4D97-AF65-F5344CB8AC3E}">
        <p14:creationId xmlns:p14="http://schemas.microsoft.com/office/powerpoint/2010/main" val="1830469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a:t>Essayons un ensemble. En 2009, Aboisso clinique avait 31.155 patients sous ARV. Au cours de cette même période, 1.536 clients de ART sont morts. Combien de clients (pour 1.000 patients sous traitement antirétroviral) est mort? Qui veut faire du bénévolat pour calculer le taux de mortalité?</a:t>
            </a:r>
          </a:p>
          <a:p>
            <a:endParaRPr lang="en-US" altLang="en-US"/>
          </a:p>
          <a:p>
            <a:r>
              <a:rPr lang="fr-FR" altLang="en-US" b="1"/>
              <a:t>Note à facilitateur: </a:t>
            </a:r>
            <a:r>
              <a:rPr lang="fr-FR" altLang="en-US"/>
              <a:t>Attendre pour un participant de répondre avant de répondre.</a:t>
            </a:r>
            <a:endParaRPr lang="en-US" altLang="en-US"/>
          </a:p>
          <a:p>
            <a:endParaRPr lang="en-US" altLang="en-US"/>
          </a:p>
          <a:p>
            <a:r>
              <a:rPr lang="fr-FR" altLang="en-US" b="1"/>
              <a:t>Diviser le nombre de clients qui sont morts par le nombre total de patients sous traitement antirétroviral. </a:t>
            </a:r>
            <a:r>
              <a:rPr lang="fr-FR" altLang="en-US"/>
              <a:t>Dans ce cas, nous pouvons voir que le taux de mortalité est de 49 décès pour 1.000 patients sous traitement antirétroviral pour cette période.</a:t>
            </a:r>
            <a:endParaRPr lang="en-US" altLang="en-US"/>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A10E79AF-A00A-1B4F-8C92-9E4042B61576}" type="slidenum">
              <a:rPr lang="en-US" altLang="en-US">
                <a:ea typeface="Arial" charset="0"/>
                <a:cs typeface="Arial" charset="0"/>
              </a:rPr>
              <a:pPr>
                <a:spcBef>
                  <a:spcPct val="0"/>
                </a:spcBef>
              </a:pPr>
              <a:t>36</a:t>
            </a:fld>
            <a:endParaRPr lang="en-US" altLang="en-US">
              <a:ea typeface="Arial" charset="0"/>
              <a:cs typeface="Arial" charset="0"/>
            </a:endParaRPr>
          </a:p>
        </p:txBody>
      </p:sp>
    </p:spTree>
    <p:extLst>
      <p:ext uri="{BB962C8B-B14F-4D97-AF65-F5344CB8AC3E}">
        <p14:creationId xmlns:p14="http://schemas.microsoft.com/office/powerpoint/2010/main" val="12737750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a:t>Maintenant, regardons le taux d'accroissement. </a:t>
            </a:r>
            <a:r>
              <a:rPr lang="fr-FR" altLang="en-US" b="1"/>
              <a:t>Calcul du taux d'accroissement de la prestation des services de santé peut être un moyen utile pour évaluer les progrès.</a:t>
            </a:r>
            <a:r>
              <a:rPr lang="fr-FR" altLang="en-US"/>
              <a:t> Vous pouvez consulter le taux de croissance pour beaucoup de choses, comme l'augmentation de nouveaux clients à votre service ou l'augmentation des produits distribués.</a:t>
            </a:r>
          </a:p>
          <a:p>
            <a:endParaRPr lang="en-US" altLang="en-US"/>
          </a:p>
          <a:p>
            <a:r>
              <a:rPr lang="fr-FR" altLang="en-US"/>
              <a:t>Par exemple, Aboisso clinique distribué 200 préservatifs en Janvier et en Juin, ils avaient distribué 1.100. Le taux de croissance de 1100 - 200 = 900, divisé par 6 (le nombre de mois) = 150 préservatifs ont été distribués par mois.</a:t>
            </a:r>
            <a:endParaRPr lang="en-US" altLang="en-US"/>
          </a:p>
        </p:txBody>
      </p:sp>
      <p:sp>
        <p:nvSpPr>
          <p:cNvPr id="798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BE2D5D90-DDAF-CC43-BF1A-2601CF7A98B4}" type="slidenum">
              <a:rPr lang="en-US" altLang="en-US">
                <a:ea typeface="Arial" charset="0"/>
                <a:cs typeface="Arial" charset="0"/>
              </a:rPr>
              <a:pPr>
                <a:spcBef>
                  <a:spcPct val="0"/>
                </a:spcBef>
              </a:pPr>
              <a:t>37</a:t>
            </a:fld>
            <a:endParaRPr lang="en-US" altLang="en-US">
              <a:ea typeface="Arial" charset="0"/>
              <a:cs typeface="Arial" charset="0"/>
            </a:endParaRPr>
          </a:p>
        </p:txBody>
      </p:sp>
    </p:spTree>
    <p:extLst>
      <p:ext uri="{BB962C8B-B14F-4D97-AF65-F5344CB8AC3E}">
        <p14:creationId xmlns:p14="http://schemas.microsoft.com/office/powerpoint/2010/main" val="7292286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xfrm>
            <a:off x="1193800" y="746125"/>
            <a:ext cx="4572000" cy="3429000"/>
          </a:xfrm>
          <a:ln/>
        </p:spPr>
      </p:sp>
      <p:sp>
        <p:nvSpPr>
          <p:cNvPr id="819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Faisons un exemple ensemble. Qui veut faire du bénévolat pour calculer le taux de croissance de trimestre 1 à de trimestre 2?</a:t>
            </a:r>
          </a:p>
          <a:p>
            <a:endParaRPr lang="en-US" altLang="en-US" dirty="0"/>
          </a:p>
          <a:p>
            <a:r>
              <a:rPr lang="fr-FR" altLang="en-US" dirty="0"/>
              <a:t>Dans Aboisso clinique de planification familiale, il y avait 50 nouveaux utilisateurs au 1er trimestre (Janvier à Mars) et 75 au 2e trimestre (Avril à Juin). Quel a été le taux de croissance?</a:t>
            </a:r>
          </a:p>
          <a:p>
            <a:endParaRPr lang="en-US" altLang="en-US" dirty="0"/>
          </a:p>
          <a:p>
            <a:r>
              <a:rPr lang="fr-FR" altLang="en-US" b="1" dirty="0"/>
              <a:t>Note à facilitateur: </a:t>
            </a:r>
            <a:r>
              <a:rPr lang="fr-FR" altLang="en-US" dirty="0"/>
              <a:t>Attendre pour un participant de répondre avant de répondre.</a:t>
            </a:r>
          </a:p>
          <a:p>
            <a:endParaRPr lang="en-US" altLang="en-US" dirty="0"/>
          </a:p>
          <a:p>
            <a:r>
              <a:rPr lang="fr-FR" altLang="en-US" dirty="0"/>
              <a:t>Déterminer le nombre de nouveaux utilisateurs par rapport au trimestre 1-2, 75-50 = 25, puis diviser par 3 (le nombre de mois pendant lesquels l'augmentation qui s'est passé, ou Avril - Juin).</a:t>
            </a:r>
          </a:p>
          <a:p>
            <a:endParaRPr lang="en-US" altLang="en-US" dirty="0"/>
          </a:p>
          <a:p>
            <a:r>
              <a:rPr lang="fr-FR" altLang="en-US" dirty="0"/>
              <a:t>8,33 nouveaux clients par mois.</a:t>
            </a:r>
            <a:endParaRPr lang="en-US" altLang="en-US" dirty="0"/>
          </a:p>
        </p:txBody>
      </p:sp>
      <p:sp>
        <p:nvSpPr>
          <p:cNvPr id="819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D93EC313-3040-A347-BD36-48BD2E85A8FE}" type="slidenum">
              <a:rPr lang="en-US" altLang="en-US">
                <a:ea typeface="Arial" charset="0"/>
                <a:cs typeface="Arial" charset="0"/>
              </a:rPr>
              <a:pPr>
                <a:spcBef>
                  <a:spcPct val="0"/>
                </a:spcBef>
              </a:pPr>
              <a:t>38</a:t>
            </a:fld>
            <a:endParaRPr lang="en-US" altLang="en-US">
              <a:ea typeface="Arial" charset="0"/>
              <a:cs typeface="Arial" charset="0"/>
            </a:endParaRPr>
          </a:p>
        </p:txBody>
      </p:sp>
    </p:spTree>
    <p:extLst>
      <p:ext uri="{BB962C8B-B14F-4D97-AF65-F5344CB8AC3E}">
        <p14:creationId xmlns:p14="http://schemas.microsoft.com/office/powerpoint/2010/main" val="154887965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a:t>La moyenne est la mesure la plus fréquemment utilisée pour examiner les valeurs centrales d'une série de données. </a:t>
            </a:r>
            <a:r>
              <a:rPr lang="fr-FR" altLang="en-US" b="1"/>
              <a:t>Le moyen tient compte de la grandeur de chaque valeur, ce qui le rend sensible aux valeurs extrêmes</a:t>
            </a:r>
            <a:r>
              <a:rPr lang="fr-FR" altLang="en-US"/>
              <a:t>. S'il y a des données dans l'ensemble de données avec des valeurs extrêmes - </a:t>
            </a:r>
            <a:r>
              <a:rPr lang="fr-FR" altLang="en-US" b="1"/>
              <a:t>extrêmement basses ou élevées par rapport à la plupart des autres valeurs dans l'ensemble de données</a:t>
            </a:r>
            <a:r>
              <a:rPr lang="fr-FR" altLang="en-US"/>
              <a:t> - la moyenne ne peut pas être la méthode la plus précise à utiliser pour évaluer le point autour duquel les observations tendent à se regrouper.</a:t>
            </a:r>
          </a:p>
          <a:p>
            <a:endParaRPr lang="en-US" altLang="en-US"/>
          </a:p>
          <a:p>
            <a:r>
              <a:rPr lang="fr-FR" altLang="en-US"/>
              <a:t>Utilisez la moyenne quand les données sont distribuées normalement (symétrique).</a:t>
            </a:r>
          </a:p>
          <a:p>
            <a:endParaRPr lang="en-US" altLang="en-US"/>
          </a:p>
          <a:p>
            <a:r>
              <a:rPr lang="fr-FR" altLang="en-US" b="1"/>
              <a:t>Pour calculer la moyenne, vous additionnez tous vos chiffres et divisez par le nombre total de chiffres</a:t>
            </a:r>
            <a:r>
              <a:rPr lang="fr-FR" altLang="en-US"/>
              <a:t>. Comme dans l'exemple ici.</a:t>
            </a:r>
            <a:endParaRPr lang="en-US" altLang="en-US"/>
          </a:p>
        </p:txBody>
      </p:sp>
      <p:sp>
        <p:nvSpPr>
          <p:cNvPr id="839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7B9CE45F-987D-4142-868E-C9D51BCDC4A6}" type="slidenum">
              <a:rPr lang="en-US" altLang="en-US">
                <a:ea typeface="Arial" charset="0"/>
                <a:cs typeface="Arial" charset="0"/>
              </a:rPr>
              <a:pPr>
                <a:spcBef>
                  <a:spcPct val="0"/>
                </a:spcBef>
              </a:pPr>
              <a:t>39</a:t>
            </a:fld>
            <a:endParaRPr lang="en-US" altLang="en-US">
              <a:ea typeface="Arial" charset="0"/>
              <a:cs typeface="Arial" charset="0"/>
            </a:endParaRPr>
          </a:p>
        </p:txBody>
      </p:sp>
    </p:spTree>
    <p:extLst>
      <p:ext uri="{BB962C8B-B14F-4D97-AF65-F5344CB8AC3E}">
        <p14:creationId xmlns:p14="http://schemas.microsoft.com/office/powerpoint/2010/main" val="2235254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xfrm>
            <a:off x="625475" y="4352925"/>
            <a:ext cx="54864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a:t>Faisons une ensemble</a:t>
            </a:r>
            <a:r>
              <a:rPr lang="en-US" altLang="en-US"/>
              <a:t>. </a:t>
            </a:r>
            <a:r>
              <a:rPr lang="fr-FR" altLang="en-US"/>
              <a:t>Qui veut faire du bénévolat pour calculer le nombre moyen de clients conseillés par mois?</a:t>
            </a:r>
            <a:endParaRPr lang="en-US" altLang="en-US"/>
          </a:p>
          <a:p>
            <a:endParaRPr lang="en-US" altLang="en-US"/>
          </a:p>
          <a:p>
            <a:r>
              <a:rPr lang="fr-FR" altLang="en-US" b="1"/>
              <a:t>Note à facilitateur: </a:t>
            </a:r>
            <a:r>
              <a:rPr lang="fr-FR" altLang="en-US"/>
              <a:t>Attendre pour un participant de répondre avant de répondre.</a:t>
            </a:r>
          </a:p>
          <a:p>
            <a:endParaRPr lang="en-US" altLang="en-US"/>
          </a:p>
          <a:p>
            <a:r>
              <a:rPr lang="fr-FR" altLang="en-US"/>
              <a:t>Sur cette diapositive, vous voyez le nombre total de clients conseillés par mois de janvier à Juin.</a:t>
            </a:r>
          </a:p>
          <a:p>
            <a:endParaRPr lang="en-US" altLang="en-US"/>
          </a:p>
          <a:p>
            <a:r>
              <a:rPr lang="fr-FR" altLang="en-US"/>
              <a:t>Vous ajoutez-les ensemble et obtenez 231, puis divisez par 6 (le nombre de mois) et vous obtenez 38,5 (231 ÷ 6). Ainsi, le nombre moyen de clients conseillés par mois est de 38,5.</a:t>
            </a:r>
            <a:endParaRPr lang="en-US" altLang="en-US"/>
          </a:p>
        </p:txBody>
      </p:sp>
      <p:sp>
        <p:nvSpPr>
          <p:cNvPr id="860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C0A87D3A-3CE3-FB4D-8C42-51777961225A}" type="slidenum">
              <a:rPr lang="en-US" altLang="en-US">
                <a:ea typeface="Arial" charset="0"/>
                <a:cs typeface="Arial" charset="0"/>
              </a:rPr>
              <a:pPr>
                <a:spcBef>
                  <a:spcPct val="0"/>
                </a:spcBef>
              </a:pPr>
              <a:t>40</a:t>
            </a:fld>
            <a:endParaRPr lang="en-US" altLang="en-US">
              <a:ea typeface="Arial" charset="0"/>
              <a:cs typeface="Arial" charset="0"/>
            </a:endParaRPr>
          </a:p>
        </p:txBody>
      </p:sp>
    </p:spTree>
    <p:extLst>
      <p:ext uri="{BB962C8B-B14F-4D97-AF65-F5344CB8AC3E}">
        <p14:creationId xmlns:p14="http://schemas.microsoft.com/office/powerpoint/2010/main" val="84288575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p:txBody>
          <a:bodyPr/>
          <a:lstStyle/>
          <a:p>
            <a:pPr eaLnBrk="1" hangingPunct="1">
              <a:defRPr/>
            </a:pPr>
            <a:r>
              <a:rPr lang="fr-FR" dirty="0" smtClean="0">
                <a:latin typeface="Arial" pitchFamily="34" charset="0"/>
                <a:cs typeface="Arial" pitchFamily="34" charset="0"/>
              </a:rPr>
              <a:t>La médiane est une mesure de la tendance centrale, </a:t>
            </a:r>
            <a:r>
              <a:rPr lang="fr-FR" b="1" dirty="0" smtClean="0">
                <a:latin typeface="Arial" pitchFamily="34" charset="0"/>
                <a:cs typeface="Arial" pitchFamily="34" charset="0"/>
              </a:rPr>
              <a:t>mais il </a:t>
            </a:r>
            <a:r>
              <a:rPr lang="fr-FR" b="1" u="sng" dirty="0" smtClean="0">
                <a:latin typeface="Arial" pitchFamily="34" charset="0"/>
                <a:cs typeface="Arial" pitchFamily="34" charset="0"/>
              </a:rPr>
              <a:t>n'</a:t>
            </a:r>
            <a:r>
              <a:rPr lang="fr-FR" b="1" dirty="0" smtClean="0">
                <a:latin typeface="Arial" pitchFamily="34" charset="0"/>
                <a:cs typeface="Arial" pitchFamily="34" charset="0"/>
              </a:rPr>
              <a:t>est </a:t>
            </a:r>
            <a:r>
              <a:rPr lang="fr-FR" b="1" u="sng" dirty="0" smtClean="0">
                <a:latin typeface="Arial" pitchFamily="34" charset="0"/>
                <a:cs typeface="Arial" pitchFamily="34" charset="0"/>
              </a:rPr>
              <a:t>pas</a:t>
            </a:r>
            <a:r>
              <a:rPr lang="fr-FR" b="1" dirty="0" smtClean="0">
                <a:latin typeface="Arial" pitchFamily="34" charset="0"/>
                <a:cs typeface="Arial" pitchFamily="34" charset="0"/>
              </a:rPr>
              <a:t> aussi sensible aux valeurs extrêmes que la moyenne</a:t>
            </a:r>
            <a:r>
              <a:rPr lang="fr-FR" dirty="0" smtClean="0">
                <a:latin typeface="Arial" pitchFamily="34" charset="0"/>
                <a:cs typeface="Arial" pitchFamily="34" charset="0"/>
              </a:rPr>
              <a:t>, car il tient compte de l'ordre et l'importance relative des valeurs. Nous utilisons donc la médiane quand les données ne sont pas symétriques ou asymétrique. </a:t>
            </a:r>
            <a:r>
              <a:rPr lang="fr-FR" b="1" dirty="0" smtClean="0">
                <a:latin typeface="Arial" pitchFamily="34" charset="0"/>
                <a:cs typeface="Arial" pitchFamily="34" charset="0"/>
              </a:rPr>
              <a:t>Si une liste de valeurs est classé du plus petit au plus grand, de la moitié des valeurs est supérieure ou égale à la médiane et l'autre moitié est inférieur ou égal à elle.</a:t>
            </a:r>
          </a:p>
          <a:p>
            <a:pPr eaLnBrk="1" hangingPunct="1">
              <a:defRPr/>
            </a:pPr>
            <a:endParaRPr lang="en-US" dirty="0" smtClean="0">
              <a:latin typeface="+mn-lt"/>
            </a:endParaRPr>
          </a:p>
          <a:p>
            <a:pPr eaLnBrk="1" hangingPunct="1">
              <a:defRPr/>
            </a:pPr>
            <a:r>
              <a:rPr lang="fr-FR" dirty="0" smtClean="0"/>
              <a:t>Quand il y a un nombre impair de valeurs, la médiane est la valeur centrale. Par exemple, pour la première liste sur la diapositive (2, 4, 7), la médiane est de 4.</a:t>
            </a:r>
          </a:p>
          <a:p>
            <a:pPr eaLnBrk="1" hangingPunct="1">
              <a:defRPr/>
            </a:pPr>
            <a:endParaRPr lang="en-US" dirty="0"/>
          </a:p>
          <a:p>
            <a:pPr eaLnBrk="1" hangingPunct="1">
              <a:defRPr/>
            </a:pPr>
            <a:r>
              <a:rPr lang="fr-FR" dirty="0" smtClean="0"/>
              <a:t>Quand il y a un nombre pair de valeurs, la médiane est la moyenne des deux valeurs du point milieu. Par exemple, pour la 2ème liste (2, 4, 7, 12), vous ajoutez 4 +7 pour obtenir 11, puis diviser par 2 pour obtenir 5,5. La médiane de cette liste est de 5,5.</a:t>
            </a:r>
          </a:p>
          <a:p>
            <a:pPr eaLnBrk="1" hangingPunct="1">
              <a:defRPr/>
            </a:pPr>
            <a:endParaRPr lang="en-US" dirty="0"/>
          </a:p>
          <a:p>
            <a:pPr eaLnBrk="1" hangingPunct="1">
              <a:defRPr/>
            </a:pPr>
            <a:r>
              <a:rPr lang="fr-FR" dirty="0" smtClean="0"/>
              <a:t>Rappelez-vous: à la médiane, vous devez classer (ou ordre) les chiffres avant de pouvoir calculer.</a:t>
            </a:r>
            <a:endParaRPr lang="en-US" dirty="0" smtClean="0"/>
          </a:p>
        </p:txBody>
      </p:sp>
      <p:sp>
        <p:nvSpPr>
          <p:cNvPr id="880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7E388C1F-0553-2C49-BAEA-6CD29B297B05}" type="slidenum">
              <a:rPr lang="en-US" altLang="en-US">
                <a:ea typeface="Arial" charset="0"/>
                <a:cs typeface="Arial" charset="0"/>
              </a:rPr>
              <a:pPr>
                <a:spcBef>
                  <a:spcPct val="0"/>
                </a:spcBef>
              </a:pPr>
              <a:t>41</a:t>
            </a:fld>
            <a:endParaRPr lang="en-US" altLang="en-US">
              <a:ea typeface="Arial" charset="0"/>
              <a:cs typeface="Arial" charset="0"/>
            </a:endParaRPr>
          </a:p>
        </p:txBody>
      </p:sp>
    </p:spTree>
    <p:extLst>
      <p:ext uri="{BB962C8B-B14F-4D97-AF65-F5344CB8AC3E}">
        <p14:creationId xmlns:p14="http://schemas.microsoft.com/office/powerpoint/2010/main" val="15787990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a:t>Permet de faire un ensemble. Qui veut faire du bénévolat pour trouver le nombre moyen de clients?</a:t>
            </a:r>
          </a:p>
          <a:p>
            <a:endParaRPr lang="en-US" altLang="en-US"/>
          </a:p>
          <a:p>
            <a:r>
              <a:rPr lang="fr-FR" altLang="en-US" b="1"/>
              <a:t>Note à facilitateur: </a:t>
            </a:r>
            <a:r>
              <a:rPr lang="fr-FR" altLang="en-US"/>
              <a:t>Attendre pour un participant de répondre avant de répondre.</a:t>
            </a:r>
            <a:endParaRPr lang="en-US" altLang="en-US"/>
          </a:p>
          <a:p>
            <a:endParaRPr lang="en-US" altLang="en-US"/>
          </a:p>
          <a:p>
            <a:r>
              <a:rPr lang="fr-FR" altLang="en-US"/>
              <a:t>Ici nous avons un nombre impair de clients, donc nous avons remis en ordre les numéros (plus petit au plus grand) et sélectionnez le nombre du milieu = 67.</a:t>
            </a:r>
          </a:p>
          <a:p>
            <a:endParaRPr lang="en-US" altLang="en-US"/>
          </a:p>
          <a:p>
            <a:r>
              <a:rPr lang="fr-FR" altLang="en-US"/>
              <a:t>Que diriez-vous si nous avons un nombre pair? (Animateur - cliquez pour le premier client à disparaître). Dans ce cas, nous remettons les chiffres du plus petit au plus grand, ajouter les 2 chiffres intermédiaires (67 +134), et de diviser par 2 pour obtenir 100,5.</a:t>
            </a:r>
            <a:endParaRPr lang="en-US" altLang="en-US"/>
          </a:p>
        </p:txBody>
      </p:sp>
      <p:sp>
        <p:nvSpPr>
          <p:cNvPr id="901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AA35BBF1-9303-1341-AAB8-7F01AE1C3828}" type="slidenum">
              <a:rPr lang="en-US" altLang="en-US">
                <a:ea typeface="Arial" charset="0"/>
                <a:cs typeface="Arial" charset="0"/>
              </a:rPr>
              <a:pPr>
                <a:spcBef>
                  <a:spcPct val="0"/>
                </a:spcBef>
              </a:pPr>
              <a:t>42</a:t>
            </a:fld>
            <a:endParaRPr lang="en-US" altLang="en-US">
              <a:ea typeface="Arial" charset="0"/>
              <a:cs typeface="Arial" charset="0"/>
            </a:endParaRPr>
          </a:p>
        </p:txBody>
      </p:sp>
    </p:spTree>
    <p:extLst>
      <p:ext uri="{BB962C8B-B14F-4D97-AF65-F5344CB8AC3E}">
        <p14:creationId xmlns:p14="http://schemas.microsoft.com/office/powerpoint/2010/main" val="56843052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a:ea typeface="Arial" charset="0"/>
                <a:cs typeface="Arial" charset="0"/>
              </a:rPr>
              <a:t>Voyons maintenant à cet exemple. Devons-nous utiliser la moyenne ou de la médiane?</a:t>
            </a:r>
          </a:p>
          <a:p>
            <a:endParaRPr lang="en-US" altLang="en-US">
              <a:ea typeface="Arial" charset="0"/>
              <a:cs typeface="Arial" charset="0"/>
            </a:endParaRPr>
          </a:p>
          <a:p>
            <a:r>
              <a:rPr lang="fr-FR" altLang="en-US" b="1"/>
              <a:t>Note à facilitateur: </a:t>
            </a:r>
            <a:r>
              <a:rPr lang="fr-FR" altLang="en-US"/>
              <a:t>Attendre pour un participant de répondre avant de répondre.</a:t>
            </a:r>
            <a:endParaRPr lang="en-US" altLang="en-US"/>
          </a:p>
          <a:p>
            <a:endParaRPr lang="en-US" altLang="en-US">
              <a:ea typeface="Arial" charset="0"/>
              <a:cs typeface="Arial" charset="0"/>
            </a:endParaRPr>
          </a:p>
          <a:p>
            <a:r>
              <a:rPr lang="fr-FR" altLang="en-US">
                <a:ea typeface="Arial" charset="0"/>
                <a:cs typeface="Arial" charset="0"/>
              </a:rPr>
              <a:t>Nous pouvons voir qu'il y a quelques valeurs qui peuvent fausser les données, donc nous voulons utiliser la médiane.</a:t>
            </a:r>
          </a:p>
          <a:p>
            <a:r>
              <a:rPr lang="fr-FR" altLang="en-US">
                <a:ea typeface="Arial" charset="0"/>
                <a:cs typeface="Arial" charset="0"/>
              </a:rPr>
              <a:t>Si nous classons les valeurs de la table, nous obtenons: 9, 11, 92, 92, 95, 100, 100, 101, 104, 206</a:t>
            </a:r>
            <a:endParaRPr lang="en-US" altLang="en-US">
              <a:ea typeface="Arial" charset="0"/>
              <a:cs typeface="Arial" charset="0"/>
            </a:endParaRPr>
          </a:p>
          <a:p>
            <a:endParaRPr lang="en-US" altLang="en-US">
              <a:ea typeface="Arial" charset="0"/>
              <a:cs typeface="Arial" charset="0"/>
            </a:endParaRPr>
          </a:p>
          <a:p>
            <a:r>
              <a:rPr lang="fr-FR" altLang="en-US">
                <a:ea typeface="Arial" charset="0"/>
                <a:cs typeface="Arial" charset="0"/>
              </a:rPr>
              <a:t>Comme il y a un nombre pair d'observations, la médiane est calculée comme suit: 95 +100 = 195 / 2 = 97,5</a:t>
            </a:r>
          </a:p>
          <a:p>
            <a:endParaRPr lang="en-US" altLang="en-US"/>
          </a:p>
          <a:p>
            <a:r>
              <a:rPr lang="fr-FR" altLang="en-US"/>
              <a:t>Nous choisissons les 2 chiffres du milieu (95 et 100), les additionner pour obtenir 195, puis en divisant par 2.</a:t>
            </a:r>
            <a:endParaRPr lang="en-US" altLang="en-US"/>
          </a:p>
        </p:txBody>
      </p:sp>
      <p:sp>
        <p:nvSpPr>
          <p:cNvPr id="921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B89584E8-CA5A-474F-8871-57DEAA270064}" type="slidenum">
              <a:rPr lang="en-US" altLang="en-US">
                <a:ea typeface="Arial" charset="0"/>
                <a:cs typeface="Arial" charset="0"/>
              </a:rPr>
              <a:pPr>
                <a:spcBef>
                  <a:spcPct val="0"/>
                </a:spcBef>
              </a:pPr>
              <a:t>43</a:t>
            </a:fld>
            <a:endParaRPr lang="en-US" altLang="en-US">
              <a:ea typeface="Arial" charset="0"/>
              <a:cs typeface="Arial" charset="0"/>
            </a:endParaRPr>
          </a:p>
        </p:txBody>
      </p:sp>
    </p:spTree>
    <p:extLst>
      <p:ext uri="{BB962C8B-B14F-4D97-AF65-F5344CB8AC3E}">
        <p14:creationId xmlns:p14="http://schemas.microsoft.com/office/powerpoint/2010/main" val="160458862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Dans mon exemple, </a:t>
            </a:r>
            <a:r>
              <a:rPr lang="fr-FR" altLang="en-US" b="1" dirty="0"/>
              <a:t>j'ai identifié ma source de données - Rapports SNIS</a:t>
            </a:r>
            <a:r>
              <a:rPr lang="fr-FR" altLang="en-US" dirty="0"/>
              <a:t>.  Maintenant, j'ai besoin de compléter l'étape 4 - Transformer les données en informations grâce à l'analyse.  </a:t>
            </a:r>
          </a:p>
          <a:p>
            <a:endParaRPr lang="fr-FR" altLang="en-US" dirty="0"/>
          </a:p>
          <a:p>
            <a:r>
              <a:rPr lang="fr-FR" altLang="en-US" b="1" dirty="0"/>
              <a:t>Pour vraiment mesurer l'efficacité de mes activités sont, j'ai besoin d'un dénominateur!</a:t>
            </a:r>
            <a:r>
              <a:rPr lang="fr-FR" altLang="en-US" dirty="0"/>
              <a:t>  </a:t>
            </a:r>
            <a:r>
              <a:rPr lang="fr-FR" altLang="en-US" b="1" dirty="0"/>
              <a:t>Quelle est la population à risque?</a:t>
            </a:r>
          </a:p>
          <a:p>
            <a:endParaRPr lang="fr-FR" altLang="en-US" dirty="0"/>
          </a:p>
          <a:p>
            <a:r>
              <a:rPr lang="fr-FR" altLang="en-US" dirty="0"/>
              <a:t>C'est peut-être un peu plus délicat.  Je vais devoir utiliser toutes les données du </a:t>
            </a:r>
            <a:r>
              <a:rPr lang="fr-FR" altLang="en-US" b="1" dirty="0"/>
              <a:t>dernier recensement ou des projections de population qui sont disponibles</a:t>
            </a:r>
            <a:r>
              <a:rPr lang="fr-FR" altLang="en-US" dirty="0"/>
              <a:t>.  Il ne peut pas être parfait, mais il peut être le meilleur que je peux faire.</a:t>
            </a:r>
          </a:p>
          <a:p>
            <a:endParaRPr lang="fr-FR" altLang="en-US" dirty="0"/>
          </a:p>
          <a:p>
            <a:r>
              <a:rPr lang="fr-FR" altLang="en-US" dirty="0"/>
              <a:t>Une façon de surmonter ce défi, est de </a:t>
            </a:r>
            <a:r>
              <a:rPr lang="fr-FR" altLang="en-US" b="1" dirty="0"/>
              <a:t>suivre cette incidence au fil du temps</a:t>
            </a:r>
            <a:r>
              <a:rPr lang="fr-FR" altLang="en-US" dirty="0"/>
              <a:t>, afin que nous puissions </a:t>
            </a:r>
            <a:r>
              <a:rPr lang="fr-FR" altLang="en-US" b="1" dirty="0"/>
              <a:t>comparer mois en mois</a:t>
            </a:r>
            <a:r>
              <a:rPr lang="fr-FR" altLang="en-US" dirty="0"/>
              <a:t>, et d'année en année.  Donc, je vais ajouter </a:t>
            </a:r>
            <a:r>
              <a:rPr lang="fr-FR" altLang="en-US" b="1" dirty="0"/>
              <a:t>une note supplémentaire</a:t>
            </a:r>
            <a:r>
              <a:rPr lang="fr-FR" altLang="en-US" dirty="0"/>
              <a:t> que je veux voir les données au fil du temps dans d'autres sections de mon Cadre.</a:t>
            </a:r>
            <a:endParaRPr lang="en-US" altLang="en-US" dirty="0"/>
          </a:p>
        </p:txBody>
      </p:sp>
      <p:sp>
        <p:nvSpPr>
          <p:cNvPr id="942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50888" indent="-287338">
              <a:spcBef>
                <a:spcPct val="30000"/>
              </a:spcBef>
              <a:defRPr sz="1200">
                <a:solidFill>
                  <a:schemeClr val="tx1"/>
                </a:solidFill>
                <a:latin typeface="Arial" charset="0"/>
              </a:defRPr>
            </a:lvl2pPr>
            <a:lvl3pPr marL="1154113" indent="-230188">
              <a:spcBef>
                <a:spcPct val="30000"/>
              </a:spcBef>
              <a:defRPr sz="1200">
                <a:solidFill>
                  <a:schemeClr val="tx1"/>
                </a:solidFill>
                <a:latin typeface="Arial" charset="0"/>
              </a:defRPr>
            </a:lvl3pPr>
            <a:lvl4pPr marL="1617663" indent="-230188">
              <a:spcBef>
                <a:spcPct val="30000"/>
              </a:spcBef>
              <a:defRPr sz="1200">
                <a:solidFill>
                  <a:schemeClr val="tx1"/>
                </a:solidFill>
                <a:latin typeface="Arial" charset="0"/>
              </a:defRPr>
            </a:lvl4pPr>
            <a:lvl5pPr marL="2079625" indent="-230188">
              <a:spcBef>
                <a:spcPct val="30000"/>
              </a:spcBef>
              <a:defRPr sz="1200">
                <a:solidFill>
                  <a:schemeClr val="tx1"/>
                </a:solidFill>
                <a:latin typeface="Arial" charset="0"/>
              </a:defRPr>
            </a:lvl5pPr>
            <a:lvl6pPr marL="2536825" indent="-230188" eaLnBrk="0" fontAlgn="base" hangingPunct="0">
              <a:spcBef>
                <a:spcPct val="30000"/>
              </a:spcBef>
              <a:spcAft>
                <a:spcPct val="0"/>
              </a:spcAft>
              <a:defRPr sz="1200">
                <a:solidFill>
                  <a:schemeClr val="tx1"/>
                </a:solidFill>
                <a:latin typeface="Arial" charset="0"/>
              </a:defRPr>
            </a:lvl6pPr>
            <a:lvl7pPr marL="2994025" indent="-230188" eaLnBrk="0" fontAlgn="base" hangingPunct="0">
              <a:spcBef>
                <a:spcPct val="30000"/>
              </a:spcBef>
              <a:spcAft>
                <a:spcPct val="0"/>
              </a:spcAft>
              <a:defRPr sz="1200">
                <a:solidFill>
                  <a:schemeClr val="tx1"/>
                </a:solidFill>
                <a:latin typeface="Arial" charset="0"/>
              </a:defRPr>
            </a:lvl7pPr>
            <a:lvl8pPr marL="3451225" indent="-230188" eaLnBrk="0" fontAlgn="base" hangingPunct="0">
              <a:spcBef>
                <a:spcPct val="30000"/>
              </a:spcBef>
              <a:spcAft>
                <a:spcPct val="0"/>
              </a:spcAft>
              <a:defRPr sz="1200">
                <a:solidFill>
                  <a:schemeClr val="tx1"/>
                </a:solidFill>
                <a:latin typeface="Arial" charset="0"/>
              </a:defRPr>
            </a:lvl8pPr>
            <a:lvl9pPr marL="3908425" indent="-230188" eaLnBrk="0" fontAlgn="base" hangingPunct="0">
              <a:spcBef>
                <a:spcPct val="30000"/>
              </a:spcBef>
              <a:spcAft>
                <a:spcPct val="0"/>
              </a:spcAft>
              <a:defRPr sz="1200">
                <a:solidFill>
                  <a:schemeClr val="tx1"/>
                </a:solidFill>
                <a:latin typeface="Arial" charset="0"/>
              </a:defRPr>
            </a:lvl9pPr>
          </a:lstStyle>
          <a:p>
            <a:pPr>
              <a:spcBef>
                <a:spcPct val="0"/>
              </a:spcBef>
            </a:pPr>
            <a:fld id="{1BC1C1F1-2D97-7B48-8EC8-27BF815D0484}" type="slidenum">
              <a:rPr lang="en-US" altLang="en-US">
                <a:ea typeface="Arial" charset="0"/>
                <a:cs typeface="Arial" charset="0"/>
              </a:rPr>
              <a:pPr>
                <a:spcBef>
                  <a:spcPct val="0"/>
                </a:spcBef>
              </a:pPr>
              <a:t>44</a:t>
            </a:fld>
            <a:endParaRPr lang="en-US" altLang="en-US">
              <a:ea typeface="Arial" charset="0"/>
              <a:cs typeface="Arial" charset="0"/>
            </a:endParaRPr>
          </a:p>
        </p:txBody>
      </p:sp>
    </p:spTree>
    <p:extLst>
      <p:ext uri="{BB962C8B-B14F-4D97-AF65-F5344CB8AC3E}">
        <p14:creationId xmlns:p14="http://schemas.microsoft.com/office/powerpoint/2010/main" val="22139815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La 3ème colonne est l'endroit où nous indiquons la date où nous pourrions procéder à l'analyse, l'interprétation des données, en tirer des conclusions et prendre des décisions.</a:t>
            </a:r>
          </a:p>
          <a:p>
            <a:endParaRPr lang="fr-FR" altLang="en-US" dirty="0"/>
          </a:p>
          <a:p>
            <a:r>
              <a:rPr lang="fr-FR" altLang="en-US" dirty="0"/>
              <a:t>Maintenant, je peux commencer à remplir les autres parties de mon cadre pour relier les données à l‘action.  Je pense que j'ai simplifié l’indicateur au point que mes décideurs cibles comprendront les tendances de la maladie. Parce que je veux faire des comparaisons au fil du temps, j'ai indiqué une ligne graphique de la tendance temporelle.  </a:t>
            </a:r>
            <a:r>
              <a:rPr lang="fr-FR" altLang="en-US" b="1" dirty="0"/>
              <a:t>Comme le temps est linéaire et directionnelle, d'un graphique linéaire est le format le plus facilement interprétable.</a:t>
            </a:r>
          </a:p>
          <a:p>
            <a:endParaRPr lang="fr-FR" altLang="en-US" dirty="0"/>
          </a:p>
          <a:p>
            <a:r>
              <a:rPr lang="fr-FR" altLang="en-US" dirty="0"/>
              <a:t>Si possible, il peut être utile de savoir où dans le district que je vois l’incidence plus élevée de la diarrhée.  Il me permettrait de planifier où dans le district que je dois me concentrer mes activités de santé communautaire.  Cela peut être un défi, mais il est toujours bon de l'indiquer comme une possibilité.  Nous pourrons le faire si les données sont mis à jour trimestriellement au lieu de mensuellement, donc c'est ce que j'ai indiqué dans le scénario de la colonne de calendrier pour l’analyse et l’interprétation.</a:t>
            </a:r>
            <a:endParaRPr lang="en-US" altLang="en-US" dirty="0"/>
          </a:p>
        </p:txBody>
      </p:sp>
      <p:sp>
        <p:nvSpPr>
          <p:cNvPr id="962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50888" indent="-287338">
              <a:spcBef>
                <a:spcPct val="30000"/>
              </a:spcBef>
              <a:defRPr sz="1200">
                <a:solidFill>
                  <a:schemeClr val="tx1"/>
                </a:solidFill>
                <a:latin typeface="Arial" charset="0"/>
              </a:defRPr>
            </a:lvl2pPr>
            <a:lvl3pPr marL="1154113" indent="-230188">
              <a:spcBef>
                <a:spcPct val="30000"/>
              </a:spcBef>
              <a:defRPr sz="1200">
                <a:solidFill>
                  <a:schemeClr val="tx1"/>
                </a:solidFill>
                <a:latin typeface="Arial" charset="0"/>
              </a:defRPr>
            </a:lvl3pPr>
            <a:lvl4pPr marL="1617663" indent="-230188">
              <a:spcBef>
                <a:spcPct val="30000"/>
              </a:spcBef>
              <a:defRPr sz="1200">
                <a:solidFill>
                  <a:schemeClr val="tx1"/>
                </a:solidFill>
                <a:latin typeface="Arial" charset="0"/>
              </a:defRPr>
            </a:lvl4pPr>
            <a:lvl5pPr marL="2079625" indent="-230188">
              <a:spcBef>
                <a:spcPct val="30000"/>
              </a:spcBef>
              <a:defRPr sz="1200">
                <a:solidFill>
                  <a:schemeClr val="tx1"/>
                </a:solidFill>
                <a:latin typeface="Arial" charset="0"/>
              </a:defRPr>
            </a:lvl5pPr>
            <a:lvl6pPr marL="2536825" indent="-230188" eaLnBrk="0" fontAlgn="base" hangingPunct="0">
              <a:spcBef>
                <a:spcPct val="30000"/>
              </a:spcBef>
              <a:spcAft>
                <a:spcPct val="0"/>
              </a:spcAft>
              <a:defRPr sz="1200">
                <a:solidFill>
                  <a:schemeClr val="tx1"/>
                </a:solidFill>
                <a:latin typeface="Arial" charset="0"/>
              </a:defRPr>
            </a:lvl6pPr>
            <a:lvl7pPr marL="2994025" indent="-230188" eaLnBrk="0" fontAlgn="base" hangingPunct="0">
              <a:spcBef>
                <a:spcPct val="30000"/>
              </a:spcBef>
              <a:spcAft>
                <a:spcPct val="0"/>
              </a:spcAft>
              <a:defRPr sz="1200">
                <a:solidFill>
                  <a:schemeClr val="tx1"/>
                </a:solidFill>
                <a:latin typeface="Arial" charset="0"/>
              </a:defRPr>
            </a:lvl7pPr>
            <a:lvl8pPr marL="3451225" indent="-230188" eaLnBrk="0" fontAlgn="base" hangingPunct="0">
              <a:spcBef>
                <a:spcPct val="30000"/>
              </a:spcBef>
              <a:spcAft>
                <a:spcPct val="0"/>
              </a:spcAft>
              <a:defRPr sz="1200">
                <a:solidFill>
                  <a:schemeClr val="tx1"/>
                </a:solidFill>
                <a:latin typeface="Arial" charset="0"/>
              </a:defRPr>
            </a:lvl8pPr>
            <a:lvl9pPr marL="3908425" indent="-230188" eaLnBrk="0" fontAlgn="base" hangingPunct="0">
              <a:spcBef>
                <a:spcPct val="30000"/>
              </a:spcBef>
              <a:spcAft>
                <a:spcPct val="0"/>
              </a:spcAft>
              <a:defRPr sz="1200">
                <a:solidFill>
                  <a:schemeClr val="tx1"/>
                </a:solidFill>
                <a:latin typeface="Arial" charset="0"/>
              </a:defRPr>
            </a:lvl9pPr>
          </a:lstStyle>
          <a:p>
            <a:pPr>
              <a:spcBef>
                <a:spcPct val="0"/>
              </a:spcBef>
            </a:pPr>
            <a:fld id="{4A972C56-54CB-EA43-8EC6-6CFB7B2A8954}" type="slidenum">
              <a:rPr lang="en-US" altLang="en-US">
                <a:ea typeface="Arial" charset="0"/>
                <a:cs typeface="Arial" charset="0"/>
              </a:rPr>
              <a:pPr>
                <a:spcBef>
                  <a:spcPct val="0"/>
                </a:spcBef>
              </a:pPr>
              <a:t>45</a:t>
            </a:fld>
            <a:endParaRPr lang="en-US" altLang="en-US">
              <a:ea typeface="Arial" charset="0"/>
              <a:cs typeface="Arial" charset="0"/>
            </a:endParaRPr>
          </a:p>
        </p:txBody>
      </p:sp>
    </p:spTree>
    <p:extLst>
      <p:ext uri="{BB962C8B-B14F-4D97-AF65-F5344CB8AC3E}">
        <p14:creationId xmlns:p14="http://schemas.microsoft.com/office/powerpoint/2010/main" val="159713128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Les groupes doivent:</a:t>
            </a:r>
          </a:p>
          <a:p>
            <a:r>
              <a:rPr lang="fr-FR" altLang="en-US" dirty="0"/>
              <a:t>Identifier l'unité d'analyse</a:t>
            </a:r>
          </a:p>
          <a:p>
            <a:r>
              <a:rPr lang="fr-FR" altLang="en-US" dirty="0"/>
              <a:t>Expliquez comment l'indicateur sera analysé ou calculée</a:t>
            </a:r>
          </a:p>
          <a:p>
            <a:r>
              <a:rPr lang="fr-FR" altLang="en-US" dirty="0"/>
              <a:t>Expliquer comment les données seront présentées</a:t>
            </a:r>
          </a:p>
          <a:p>
            <a:r>
              <a:rPr lang="fr-FR" altLang="en-US" dirty="0"/>
              <a:t>Planifiez un calendrier pour l'analyse et l'interprétation</a:t>
            </a:r>
          </a:p>
          <a:p>
            <a:endParaRPr lang="fr-FR" altLang="en-US" dirty="0"/>
          </a:p>
          <a:p>
            <a:r>
              <a:rPr lang="fr-FR" altLang="en-US" dirty="0"/>
              <a:t>Donnez groupes 30 minutes pour compléter les sections pertinentes de leurs cadres pour liant les données à l'action.</a:t>
            </a:r>
          </a:p>
          <a:p>
            <a:endParaRPr lang="en-GB" altLang="en-US" dirty="0"/>
          </a:p>
        </p:txBody>
      </p:sp>
      <p:sp>
        <p:nvSpPr>
          <p:cNvPr id="983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74468208-74AA-0E4D-AF93-3458706203EA}" type="slidenum">
              <a:rPr lang="en-US" altLang="en-US">
                <a:ea typeface="Arial" charset="0"/>
                <a:cs typeface="Arial" charset="0"/>
              </a:rPr>
              <a:pPr>
                <a:spcBef>
                  <a:spcPct val="0"/>
                </a:spcBef>
              </a:pPr>
              <a:t>46</a:t>
            </a:fld>
            <a:endParaRPr lang="en-US" altLang="en-US">
              <a:ea typeface="Arial" charset="0"/>
              <a:cs typeface="Arial" charset="0"/>
            </a:endParaRPr>
          </a:p>
        </p:txBody>
      </p:sp>
    </p:spTree>
    <p:extLst>
      <p:ext uri="{BB962C8B-B14F-4D97-AF65-F5344CB8AC3E}">
        <p14:creationId xmlns:p14="http://schemas.microsoft.com/office/powerpoint/2010/main" val="158745356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a:t>La prochaine étape est l’étape 5 - interpréter l’information et tirer les conclusions.</a:t>
            </a:r>
          </a:p>
          <a:p>
            <a:endParaRPr lang="en-US" altLang="en-US" dirty="0"/>
          </a:p>
          <a:p>
            <a:r>
              <a:rPr lang="fr-CD" altLang="en-US" dirty="0"/>
              <a:t>Les termes et concepts de l’analyse et l’interprétation sont parfois synonymes et sont souvent combinés en un seul processus. Par contre, dans les 7 étapes, ces processus sont séparés en étapes distinctes (les étapes 4 et 5). La raison en est la suivante : l’analyse peut être faite par une personne ou par une équipe de personnes avec des formations et expériences différentes, mais par contre l’</a:t>
            </a:r>
            <a:r>
              <a:rPr lang="fr-CD" altLang="en-US" b="1" dirty="0"/>
              <a:t>interprétation</a:t>
            </a:r>
            <a:r>
              <a:rPr lang="fr-CD" altLang="en-US" dirty="0"/>
              <a:t> est surtout productive quand un groupe d’utilisateurs de données et de producteurs de données sont engagés.</a:t>
            </a:r>
          </a:p>
          <a:p>
            <a:endParaRPr lang="fr-CD" altLang="en-US" dirty="0"/>
          </a:p>
          <a:p>
            <a:r>
              <a:rPr lang="fr-CD" altLang="en-US" dirty="0"/>
              <a:t>L’étape 5 est un processus par le biais duquel les principales parties concernées discutent de la signification d’un résultat spécifique et tirent des conclusions sur cette information par le biais d’une discussion de groupe. Ils vont du « ce qui se passe » dans un programme à « pourquoi cela se passe ».</a:t>
            </a:r>
          </a:p>
          <a:p>
            <a:endParaRPr lang="en-US" altLang="en-US" dirty="0"/>
          </a:p>
          <a:p>
            <a:r>
              <a:rPr lang="fr-CD" altLang="en-US" b="1" dirty="0"/>
              <a:t>DEMANDEZ : </a:t>
            </a:r>
            <a:r>
              <a:rPr lang="fr-CD" altLang="en-US" dirty="0"/>
              <a:t>Quelle est la pratique du leadership que vous pouvez appliquer pendant cette étape ?</a:t>
            </a:r>
          </a:p>
          <a:p>
            <a:endParaRPr lang="en-US" altLang="en-US" dirty="0"/>
          </a:p>
          <a:p>
            <a:r>
              <a:rPr lang="fr-CD" altLang="en-US" dirty="0"/>
              <a:t>Donnez aux participants un moment pour réfléchir et répondre.</a:t>
            </a:r>
          </a:p>
          <a:p>
            <a:endParaRPr lang="en-US" altLang="en-US" dirty="0"/>
          </a:p>
          <a:p>
            <a:r>
              <a:rPr lang="fr-CD" altLang="en-US" b="1" dirty="0"/>
              <a:t>DITES</a:t>
            </a:r>
            <a:r>
              <a:rPr lang="fr-CD" altLang="en-US" dirty="0"/>
              <a:t>: La pratique du leadership que vous pouvez utiliser pendant cette étape consiste à </a:t>
            </a:r>
            <a:r>
              <a:rPr lang="fr-CD" altLang="en-US" u="sng" dirty="0"/>
              <a:t>inspirer</a:t>
            </a:r>
            <a:r>
              <a:rPr lang="fr-CD" altLang="en-US" dirty="0"/>
              <a:t> les principales parties prenantes à prendre des décisions informées sur la base des données présentées.</a:t>
            </a:r>
            <a:endParaRPr lang="en-US" altLang="en-US" dirty="0"/>
          </a:p>
          <a:p>
            <a:r>
              <a:rPr lang="fr-CD" altLang="en-US" b="1" dirty="0"/>
              <a:t>	</a:t>
            </a:r>
            <a:endParaRPr lang="en-US" altLang="en-US" dirty="0"/>
          </a:p>
        </p:txBody>
      </p:sp>
      <p:sp>
        <p:nvSpPr>
          <p:cNvPr id="1003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FD8222E9-495E-664A-ADD3-956C8DE5ADD1}" type="slidenum">
              <a:rPr lang="en-US" altLang="en-US">
                <a:ea typeface="Arial" charset="0"/>
                <a:cs typeface="Arial" charset="0"/>
              </a:rPr>
              <a:pPr>
                <a:spcBef>
                  <a:spcPct val="0"/>
                </a:spcBef>
              </a:pPr>
              <a:t>47</a:t>
            </a:fld>
            <a:endParaRPr lang="en-US" altLang="en-US">
              <a:ea typeface="Arial" charset="0"/>
              <a:cs typeface="Arial" charset="0"/>
            </a:endParaRPr>
          </a:p>
        </p:txBody>
      </p:sp>
    </p:spTree>
    <p:extLst>
      <p:ext uri="{BB962C8B-B14F-4D97-AF65-F5344CB8AC3E}">
        <p14:creationId xmlns:p14="http://schemas.microsoft.com/office/powerpoint/2010/main" val="214268666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CD" altLang="en-US" dirty="0" smtClean="0">
                <a:latin typeface="Arial" panose="020B0604020202020204" pitchFamily="34" charset="0"/>
              </a:rPr>
              <a:t>Interpréter les données, c’est voir ce que signifie l’information:</a:t>
            </a:r>
          </a:p>
          <a:p>
            <a:pPr>
              <a:defRPr/>
            </a:pPr>
            <a:endParaRPr lang="fr-CD" altLang="en-US" dirty="0" smtClean="0">
              <a:latin typeface="Arial" panose="020B0604020202020204" pitchFamily="34" charset="0"/>
            </a:endParaRPr>
          </a:p>
          <a:p>
            <a:pPr>
              <a:defRPr/>
            </a:pPr>
            <a:r>
              <a:rPr lang="fr-CD" altLang="en-US" dirty="0" smtClean="0">
                <a:latin typeface="Arial" panose="020B0604020202020204" pitchFamily="34" charset="0"/>
              </a:rPr>
              <a:t>Qu’est-ce que cette information nous dit à propos de notre programme ? </a:t>
            </a:r>
          </a:p>
          <a:p>
            <a:pPr>
              <a:defRPr/>
            </a:pPr>
            <a:endParaRPr lang="fr-CD" altLang="en-US" dirty="0" smtClean="0">
              <a:latin typeface="Arial" panose="020B0604020202020204" pitchFamily="34" charset="0"/>
            </a:endParaRPr>
          </a:p>
          <a:p>
            <a:pPr>
              <a:defRPr/>
            </a:pPr>
            <a:r>
              <a:rPr lang="fr-CD" altLang="en-US" dirty="0" smtClean="0">
                <a:latin typeface="Arial" panose="020B0604020202020204" pitchFamily="34" charset="0"/>
              </a:rPr>
              <a:t>Ici vous voyez un graphique de déroulement des étapes de l’interprétation des données. Quand vous interprétez les données, vous envisagez les éléments suivants :</a:t>
            </a:r>
            <a:endParaRPr lang="en-US" altLang="en-US" dirty="0" smtClean="0">
              <a:latin typeface="Arial" panose="020B0604020202020204" pitchFamily="34" charset="0"/>
            </a:endParaRPr>
          </a:p>
          <a:p>
            <a:pPr>
              <a:defRPr/>
            </a:pPr>
            <a:endParaRPr lang="fr-CD"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La pertinence des résultats,</a:t>
            </a: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Les raisons expliquant les résultats, </a:t>
            </a: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Les autres sources de données se rapportant aux résultats, et</a:t>
            </a: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La nécessité de faire des recherches supplémentaires.</a:t>
            </a:r>
            <a:endParaRPr lang="en-US" altLang="en-US" dirty="0" smtClean="0">
              <a:latin typeface="Arial" panose="020B0604020202020204" pitchFamily="34" charset="0"/>
            </a:endParaRPr>
          </a:p>
          <a:p>
            <a:pPr>
              <a:defRPr/>
            </a:pPr>
            <a:endParaRPr lang="fr-CD" altLang="en-US" dirty="0" smtClean="0">
              <a:latin typeface="Arial" panose="020B0604020202020204" pitchFamily="34" charset="0"/>
            </a:endParaRPr>
          </a:p>
          <a:p>
            <a:pPr>
              <a:defRPr/>
            </a:pPr>
            <a:r>
              <a:rPr lang="fr-CD" altLang="en-US" dirty="0" smtClean="0">
                <a:latin typeface="Arial" panose="020B0604020202020204" pitchFamily="34" charset="0"/>
              </a:rPr>
              <a:t>D’abord nous voulons voir la pertinence de nos résultats.</a:t>
            </a:r>
          </a:p>
          <a:p>
            <a:pPr>
              <a:defRPr/>
            </a:pPr>
            <a:endParaRPr lang="fr-CD" altLang="en-US" dirty="0" smtClean="0">
              <a:latin typeface="Arial" panose="020B0604020202020204" pitchFamily="34" charset="0"/>
            </a:endParaRPr>
          </a:p>
          <a:p>
            <a:pPr>
              <a:defRPr/>
            </a:pPr>
            <a:r>
              <a:rPr lang="fr-CD" altLang="en-US" dirty="0" smtClean="0">
                <a:latin typeface="Arial" panose="020B0604020202020204" pitchFamily="34" charset="0"/>
              </a:rPr>
              <a:t>Pour cela, nous faisons des connexions et des comparaisons de l’information et nous explorons les causes et les conséquences.</a:t>
            </a:r>
            <a:endParaRPr lang="en-US" altLang="en-US" dirty="0" smtClean="0">
              <a:latin typeface="Arial" panose="020B0604020202020204" pitchFamily="34" charset="0"/>
            </a:endParaRPr>
          </a:p>
          <a:p>
            <a:pPr>
              <a:defRPr/>
            </a:pPr>
            <a:endParaRPr lang="en-US" altLang="en-US" dirty="0" smtClean="0">
              <a:latin typeface="Arial" panose="020B0604020202020204" pitchFamily="34" charset="0"/>
            </a:endParaRPr>
          </a:p>
        </p:txBody>
      </p:sp>
      <p:sp>
        <p:nvSpPr>
          <p:cNvPr id="1024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A5CDAEF9-A9B4-3F4B-859A-C245499C3238}" type="slidenum">
              <a:rPr lang="en-US" altLang="en-US">
                <a:ea typeface="Arial" charset="0"/>
                <a:cs typeface="Arial" charset="0"/>
              </a:rPr>
              <a:pPr>
                <a:spcBef>
                  <a:spcPct val="0"/>
                </a:spcBef>
              </a:pPr>
              <a:t>48</a:t>
            </a:fld>
            <a:endParaRPr lang="en-US" altLang="en-US">
              <a:ea typeface="Arial" charset="0"/>
              <a:cs typeface="Arial" charset="0"/>
            </a:endParaRPr>
          </a:p>
        </p:txBody>
      </p:sp>
    </p:spTree>
    <p:extLst>
      <p:ext uri="{BB962C8B-B14F-4D97-AF65-F5344CB8AC3E}">
        <p14:creationId xmlns:p14="http://schemas.microsoft.com/office/powerpoint/2010/main" val="98141807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ln/>
        </p:spPr>
      </p:sp>
      <p:sp>
        <p:nvSpPr>
          <p:cNvPr id="104451" name="Notes Placeholder 2"/>
          <p:cNvSpPr>
            <a:spLocks noGrp="1"/>
          </p:cNvSpPr>
          <p:nvPr>
            <p:ph type="body" idx="1"/>
          </p:nvPr>
        </p:nvSpPr>
        <p:spPr>
          <a:xfrm>
            <a:off x="698500" y="4373563"/>
            <a:ext cx="5505450" cy="41830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a:t>Quand nous interprétons les données et examinons la pertinence de nos résultats, nous pouvons poser ces questions :</a:t>
            </a:r>
          </a:p>
          <a:p>
            <a:endParaRPr lang="en-US" altLang="en-US"/>
          </a:p>
          <a:p>
            <a:r>
              <a:rPr lang="fr-CD" altLang="en-US"/>
              <a:t>Y a-t-il quelque chose qui vous surprend dans ces données ? </a:t>
            </a:r>
            <a:endParaRPr lang="en-US" altLang="en-US"/>
          </a:p>
          <a:p>
            <a:r>
              <a:rPr lang="fr-CD" altLang="en-US"/>
              <a:t>Y a-t-il des hauts et des bas dans les données ? </a:t>
            </a:r>
            <a:endParaRPr lang="en-US" altLang="en-US"/>
          </a:p>
          <a:p>
            <a:r>
              <a:rPr lang="fr-CD" altLang="en-US"/>
              <a:t>Comment peut-on comparer l’indicateur, à d’autres moments dans le temps et dans d’autres établissements de santé ? </a:t>
            </a:r>
            <a:endParaRPr lang="en-US" altLang="en-US"/>
          </a:p>
          <a:p>
            <a:r>
              <a:rPr lang="fr-CD" altLang="en-US"/>
              <a:t>Comment peut-on comparer l’indicateur à la cible visée/l’idéal ? </a:t>
            </a:r>
            <a:endParaRPr lang="en-US" altLang="en-US"/>
          </a:p>
          <a:p>
            <a:r>
              <a:rPr lang="fr-CD" altLang="en-US"/>
              <a:t>Sommes-nous encore loin de la cible?</a:t>
            </a:r>
            <a:endParaRPr lang="en-US" altLang="en-US"/>
          </a:p>
          <a:p>
            <a:r>
              <a:rPr lang="fr-CD" altLang="en-US"/>
              <a:t>En posant ces questions, vous arrivez à situer les données dans le contexte de votre programme. </a:t>
            </a:r>
            <a:endParaRPr lang="en-US" altLang="en-US"/>
          </a:p>
          <a:p>
            <a:endParaRPr lang="en-US" altLang="en-US"/>
          </a:p>
        </p:txBody>
      </p:sp>
      <p:sp>
        <p:nvSpPr>
          <p:cNvPr id="1044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E65C9023-9414-2A41-99AD-0866EAFD1130}" type="slidenum">
              <a:rPr lang="en-US" altLang="en-US">
                <a:ea typeface="Arial" charset="0"/>
                <a:cs typeface="Arial" charset="0"/>
              </a:rPr>
              <a:pPr>
                <a:spcBef>
                  <a:spcPct val="0"/>
                </a:spcBef>
              </a:pPr>
              <a:t>49</a:t>
            </a:fld>
            <a:endParaRPr lang="en-US" altLang="en-US">
              <a:ea typeface="Arial" charset="0"/>
              <a:cs typeface="Arial" charset="0"/>
            </a:endParaRPr>
          </a:p>
        </p:txBody>
      </p:sp>
    </p:spTree>
    <p:extLst>
      <p:ext uri="{BB962C8B-B14F-4D97-AF65-F5344CB8AC3E}">
        <p14:creationId xmlns:p14="http://schemas.microsoft.com/office/powerpoint/2010/main" val="201921117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a:t>Quand nous cherchons les raisons possibles expliquant le résultat, nous avons souvent besoin d’information supplémentaire qui place nos résultats dans le contexte du programme. Une bonne manière de le faire est de compléter les résultats avec l’opinion d’un expert en la matière. Vous pouvez, par exemple, parler à d’autres personnes qui connaissent bien le programme ou la population ciblée et leur demander leur avis sur les causes possibles.</a:t>
            </a:r>
          </a:p>
          <a:p>
            <a:endParaRPr lang="fr-CD" altLang="en-US" dirty="0"/>
          </a:p>
          <a:p>
            <a:r>
              <a:rPr lang="fr-CD" altLang="en-US" dirty="0"/>
              <a:t>Si vos données vous montrent que vous n’avez pas atteint vos cibles, peut-être vous  devez savoir si : </a:t>
            </a:r>
          </a:p>
          <a:p>
            <a:endParaRPr lang="en-US" altLang="en-US" dirty="0"/>
          </a:p>
          <a:p>
            <a:r>
              <a:rPr lang="fr-CD" altLang="en-US" dirty="0"/>
              <a:t>La communauté ou la population cible est au courant du service?</a:t>
            </a:r>
          </a:p>
          <a:p>
            <a:endParaRPr lang="fr-CD" altLang="en-US" dirty="0"/>
          </a:p>
          <a:p>
            <a:r>
              <a:rPr lang="fr-CD" altLang="en-US" dirty="0"/>
              <a:t>Un nombre suffisant de campagnes de sensibilisation ont été déployées ? </a:t>
            </a:r>
            <a:endParaRPr lang="en-US" altLang="en-US" dirty="0"/>
          </a:p>
          <a:p>
            <a:endParaRPr lang="fr-CD" altLang="en-US" dirty="0"/>
          </a:p>
          <a:p>
            <a:r>
              <a:rPr lang="fr-CD" altLang="en-US" dirty="0"/>
              <a:t>Pour répondre à ces questions, vous allez demander aux leaders communautaires, aux responsables de programme, aux experts en la matière ou agents de santé ce qu’ils pensent : quel est leur avis ?</a:t>
            </a:r>
          </a:p>
          <a:p>
            <a:endParaRPr lang="fr-CD" altLang="en-US" dirty="0"/>
          </a:p>
          <a:p>
            <a:r>
              <a:rPr lang="fr-CD" altLang="en-US" dirty="0"/>
              <a:t>Mais parfois cela ne suffit pas d’avoir l’avis des experts. Il vous faudra envisager d’autres sources de données pour obtenir une explication plus exacte de vos résultats.</a:t>
            </a:r>
            <a:endParaRPr lang="en-US" altLang="en-US" dirty="0"/>
          </a:p>
          <a:p>
            <a:endParaRPr lang="en-US" altLang="en-US" dirty="0"/>
          </a:p>
          <a:p>
            <a:endParaRPr lang="en-US" altLang="en-US" dirty="0"/>
          </a:p>
        </p:txBody>
      </p:sp>
      <p:sp>
        <p:nvSpPr>
          <p:cNvPr id="1065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5F2A93EC-A7B4-5842-9220-4BD90BF04D6C}" type="slidenum">
              <a:rPr lang="en-US" altLang="en-US">
                <a:ea typeface="Arial" charset="0"/>
                <a:cs typeface="Arial" charset="0"/>
              </a:rPr>
              <a:pPr>
                <a:spcBef>
                  <a:spcPct val="0"/>
                </a:spcBef>
              </a:pPr>
              <a:t>50</a:t>
            </a:fld>
            <a:endParaRPr lang="en-US" altLang="en-US">
              <a:ea typeface="Arial" charset="0"/>
              <a:cs typeface="Arial" charset="0"/>
            </a:endParaRPr>
          </a:p>
        </p:txBody>
      </p:sp>
    </p:spTree>
    <p:extLst>
      <p:ext uri="{BB962C8B-B14F-4D97-AF65-F5344CB8AC3E}">
        <p14:creationId xmlns:p14="http://schemas.microsoft.com/office/powerpoint/2010/main" val="19821191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a:ln/>
        </p:spPr>
      </p:sp>
      <p:sp>
        <p:nvSpPr>
          <p:cNvPr id="1085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a:t>Il vous faut des données supplémentaires pour examiner les comparaisons et les cibles et répondre ainsi à vos questions d’interprétation. Ce que nous voulons dire ici, c’est qu’il est toujours bon de vérifier vos conclusions s’il existe des données supplémentaires pour le faire. Il est toujours utile d’avoir de multiples sources de données pour ajouter à la crédibilité.</a:t>
            </a:r>
          </a:p>
          <a:p>
            <a:endParaRPr lang="fr-CD" altLang="en-US"/>
          </a:p>
          <a:p>
            <a:r>
              <a:rPr lang="fr-CD" altLang="en-US"/>
              <a:t>Par exemple, si une recherche qualitative a été faite récemment et qui permettrait de mieux expliquer ou vérifier vos résultats, il serait important de l’inclure à votre interprétation.</a:t>
            </a:r>
            <a:endParaRPr lang="en-US" altLang="en-US"/>
          </a:p>
          <a:p>
            <a:endParaRPr lang="fr-CD" altLang="en-US" b="1"/>
          </a:p>
          <a:p>
            <a:endParaRPr lang="fr-CD" altLang="en-US" b="1"/>
          </a:p>
          <a:p>
            <a:endParaRPr lang="fr-CD" altLang="en-US" b="1"/>
          </a:p>
          <a:p>
            <a:endParaRPr lang="fr-CD" altLang="en-US" b="1"/>
          </a:p>
          <a:p>
            <a:endParaRPr lang="fr-CD" altLang="en-US" b="1"/>
          </a:p>
          <a:p>
            <a:endParaRPr lang="en-US" altLang="en-US">
              <a:ea typeface="Arial" charset="0"/>
              <a:cs typeface="Arial" charset="0"/>
            </a:endParaRPr>
          </a:p>
        </p:txBody>
      </p:sp>
      <p:sp>
        <p:nvSpPr>
          <p:cNvPr id="1085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264DDC8A-99D8-AD48-83F6-76349EEE8ED5}" type="slidenum">
              <a:rPr lang="en-US" altLang="en-US">
                <a:ea typeface="Arial" charset="0"/>
                <a:cs typeface="Arial" charset="0"/>
              </a:rPr>
              <a:pPr>
                <a:spcBef>
                  <a:spcPct val="0"/>
                </a:spcBef>
              </a:pPr>
              <a:t>51</a:t>
            </a:fld>
            <a:endParaRPr lang="en-US" altLang="en-US">
              <a:ea typeface="Arial" charset="0"/>
              <a:cs typeface="Arial" charset="0"/>
            </a:endParaRPr>
          </a:p>
        </p:txBody>
      </p:sp>
    </p:spTree>
    <p:extLst>
      <p:ext uri="{BB962C8B-B14F-4D97-AF65-F5344CB8AC3E}">
        <p14:creationId xmlns:p14="http://schemas.microsoft.com/office/powerpoint/2010/main" val="60046848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a:ln/>
        </p:spPr>
      </p:sp>
      <p:sp>
        <p:nvSpPr>
          <p:cNvPr id="1105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a:t>Une fois que vous avez revu vos données supplémentaires, il devient apparent que ces données ne suffisent pas à expliquer les raisons à la base de vos résultats : c’est donc qu’il existe une lacune de données. Dans ces cas, il devient nécessaire de faire des recherches complémentaires.</a:t>
            </a:r>
          </a:p>
          <a:p>
            <a:endParaRPr lang="en-US" altLang="en-US"/>
          </a:p>
          <a:p>
            <a:r>
              <a:rPr lang="fr-CD" altLang="en-US"/>
              <a:t>Les types de plans de recherche qui seront appliqués dépendent des questions auxquelles il faut répondre et ils seront également limités par la faisabilité et les dépenses à encourir pour obtenir les nouvelles données. </a:t>
            </a:r>
            <a:endParaRPr lang="en-US" altLang="en-US"/>
          </a:p>
          <a:p>
            <a:endParaRPr lang="en-US" altLang="en-US"/>
          </a:p>
          <a:p>
            <a:endParaRPr lang="en-US" altLang="en-US"/>
          </a:p>
        </p:txBody>
      </p:sp>
      <p:sp>
        <p:nvSpPr>
          <p:cNvPr id="1105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6628226C-C11F-3F44-8767-FAAD5FA556C7}" type="slidenum">
              <a:rPr lang="en-US" altLang="en-US">
                <a:ea typeface="Arial" charset="0"/>
                <a:cs typeface="Arial" charset="0"/>
              </a:rPr>
              <a:pPr>
                <a:spcBef>
                  <a:spcPct val="0"/>
                </a:spcBef>
              </a:pPr>
              <a:t>52</a:t>
            </a:fld>
            <a:endParaRPr lang="en-US" altLang="en-US">
              <a:ea typeface="Arial" charset="0"/>
              <a:cs typeface="Arial" charset="0"/>
            </a:endParaRPr>
          </a:p>
        </p:txBody>
      </p:sp>
    </p:spTree>
    <p:extLst>
      <p:ext uri="{BB962C8B-B14F-4D97-AF65-F5344CB8AC3E}">
        <p14:creationId xmlns:p14="http://schemas.microsoft.com/office/powerpoint/2010/main" val="104820375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Dans notre exemple, j'ai créé cet affichage simulé des données.  Ici, nous avons le risque de tous types de diarrhée par an pour une clinique de santé spécifique. La source de données d'hypothèse est à partir de rapports mensuels SNIS.</a:t>
            </a:r>
          </a:p>
          <a:p>
            <a:endParaRPr lang="fr-FR" altLang="en-US" dirty="0"/>
          </a:p>
          <a:p>
            <a:r>
              <a:rPr lang="fr-FR" altLang="en-US" dirty="0"/>
              <a:t>Sur l'axe horizontal, nous avons chaque mois de l'année.  Sur l'accès vertical nous avons notre indicateur, la proportion de l'incidence par mois pour les enfants de moins de 5 ans. C'est la probabilité que un enfant de 5 ans ou plus jeune peux développer diarrhée chaque mois de l'année pour 2 années différentes. Notre calcul était </a:t>
            </a:r>
            <a:r>
              <a:rPr lang="fr-FR" altLang="en-US" b="1" dirty="0"/>
              <a:t>le nombre total de nouveaux cas de diarrhée divisé par la population à risque</a:t>
            </a:r>
            <a:r>
              <a:rPr lang="fr-FR" altLang="en-US" dirty="0"/>
              <a:t>, ou dans ce cas la population totale des enfants de moins de 5 ans vivant dans le secteur de la Clinique de Santé A.</a:t>
            </a:r>
          </a:p>
          <a:p>
            <a:endParaRPr lang="fr-FR" altLang="en-US" b="1" dirty="0"/>
          </a:p>
          <a:p>
            <a:r>
              <a:rPr lang="fr-FR" altLang="en-US" dirty="0"/>
              <a:t>La ligne verte indique que le risque de diarrhée en l'an 1.  Nous voyons des </a:t>
            </a:r>
            <a:r>
              <a:rPr lang="fr-FR" altLang="en-US" b="1" dirty="0"/>
              <a:t>pics en Avril et Mai</a:t>
            </a:r>
            <a:r>
              <a:rPr lang="fr-FR" altLang="en-US" dirty="0"/>
              <a:t> quand il y a de fortes pluies, et un autre pic plus petit </a:t>
            </a:r>
            <a:r>
              <a:rPr lang="fr-FR" altLang="en-US" b="1" dirty="0"/>
              <a:t>en Novembre</a:t>
            </a:r>
            <a:r>
              <a:rPr lang="fr-FR" altLang="en-US" dirty="0"/>
              <a:t> quand il y a des pluies moins intenses. La </a:t>
            </a:r>
            <a:r>
              <a:rPr lang="fr-FR" altLang="en-US" b="1" dirty="0"/>
              <a:t>ligne rouge indique la même tendance saisonnière</a:t>
            </a:r>
            <a:r>
              <a:rPr lang="fr-FR" altLang="en-US" dirty="0"/>
              <a:t>, mais nous voyons </a:t>
            </a:r>
            <a:r>
              <a:rPr lang="fr-FR" altLang="en-US" b="1" dirty="0"/>
              <a:t>une augmentation spectaculaire du risque de diarrhée</a:t>
            </a:r>
            <a:r>
              <a:rPr lang="fr-FR" altLang="en-US" dirty="0"/>
              <a:t>.</a:t>
            </a:r>
          </a:p>
          <a:p>
            <a:endParaRPr lang="fr-FR" altLang="en-US" b="1" dirty="0"/>
          </a:p>
          <a:p>
            <a:r>
              <a:rPr lang="fr-FR" altLang="en-US" dirty="0"/>
              <a:t>Comme la gestionnaire du programme, ou le décideur, pour la santé communautaire pour cette clinique de santé, je peux être responsable de plusieurs activités telles que </a:t>
            </a:r>
            <a:r>
              <a:rPr lang="fr-FR" altLang="en-US" b="1" dirty="0"/>
              <a:t>l'implantation des zones qui ont besoin de nouvelles sources d'eau, la construction de latrines et la promotion de l'hygiène dans les écoles.</a:t>
            </a:r>
          </a:p>
          <a:p>
            <a:endParaRPr lang="fr-FR" altLang="en-US" dirty="0"/>
          </a:p>
          <a:p>
            <a:r>
              <a:rPr lang="fr-FR" altLang="en-US" dirty="0"/>
              <a:t>A partir de ce rapport, je peux voir que </a:t>
            </a:r>
            <a:r>
              <a:rPr lang="fr-FR" altLang="en-US" b="1" dirty="0"/>
              <a:t>la situation s'aggrave</a:t>
            </a:r>
            <a:r>
              <a:rPr lang="fr-FR" altLang="en-US" dirty="0"/>
              <a:t>.  Ainsi, les résultats sont très pertinents pour mon programme de santé communautaire.</a:t>
            </a:r>
          </a:p>
          <a:p>
            <a:endParaRPr lang="en-US" altLang="en-US" dirty="0"/>
          </a:p>
          <a:p>
            <a:r>
              <a:rPr lang="fr-FR" altLang="en-US" b="1" dirty="0"/>
              <a:t>Engagez les participants:</a:t>
            </a:r>
            <a:r>
              <a:rPr lang="fr-FR" altLang="en-US" dirty="0"/>
              <a:t> Pourquoi est-ce qui se passe? Quelles pourraient être les raisons possibles de ces résultats? </a:t>
            </a:r>
            <a:endParaRPr lang="en-US" altLang="en-US" dirty="0"/>
          </a:p>
        </p:txBody>
      </p:sp>
      <p:sp>
        <p:nvSpPr>
          <p:cNvPr id="1126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4000328E-3CD4-7E43-80C9-0222E837FF1F}" type="slidenum">
              <a:rPr lang="en-US" altLang="en-US">
                <a:ea typeface="Arial" charset="0"/>
                <a:cs typeface="Arial" charset="0"/>
              </a:rPr>
              <a:pPr>
                <a:spcBef>
                  <a:spcPct val="0"/>
                </a:spcBef>
              </a:pPr>
              <a:t>53</a:t>
            </a:fld>
            <a:endParaRPr lang="en-US" altLang="en-US">
              <a:ea typeface="Arial" charset="0"/>
              <a:cs typeface="Arial" charset="0"/>
            </a:endParaRPr>
          </a:p>
        </p:txBody>
      </p:sp>
    </p:spTree>
    <p:extLst>
      <p:ext uri="{BB962C8B-B14F-4D97-AF65-F5344CB8AC3E}">
        <p14:creationId xmlns:p14="http://schemas.microsoft.com/office/powerpoint/2010/main" val="135217075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Revenons à notre exemple Cadre pour relier les données à l‘action, la 5ème colonne est l'endroit où vous faites une liste des meilleures façons possible pour transmettre l'information aux décideurs ciblés et aux autres parties prenantes qui peuvent vous aider à mettre en œuvre ces solutions proposées.</a:t>
            </a:r>
          </a:p>
          <a:p>
            <a:endParaRPr lang="fr-FR" altLang="en-US" dirty="0"/>
          </a:p>
          <a:p>
            <a:r>
              <a:rPr lang="fr-FR" altLang="en-US" dirty="0"/>
              <a:t>Parce que mes décideurs cibles sont le directeur de santé du district et celles mettant en œuvre des programmes d'eau et d'assainissement dans le district, ils veulent probablement un résumé de l'information qui est concise et concrète. J'ai choisi </a:t>
            </a:r>
            <a:r>
              <a:rPr lang="fr-FR" altLang="en-US" b="1" dirty="0"/>
              <a:t>les mises à jour du graphique trimestriel du risque de diarrhée par district</a:t>
            </a:r>
            <a:r>
              <a:rPr lang="fr-FR" altLang="en-US" dirty="0"/>
              <a:t> et </a:t>
            </a:r>
            <a:r>
              <a:rPr lang="fr-FR" altLang="en-US" b="1" dirty="0"/>
              <a:t>par chaque centre de santé</a:t>
            </a:r>
            <a:r>
              <a:rPr lang="fr-FR" altLang="en-US" dirty="0"/>
              <a:t> dans un district spécifique.  Donc les gestionnaires de district peuvent comparer visuellement leurs performances avec d'autres districts dans le pays, et aussi savoir où à l'intérieur de leurs propres districts où ils doivent concentrer leurs efforts.</a:t>
            </a:r>
          </a:p>
          <a:p>
            <a:endParaRPr lang="fr-FR" altLang="en-US" dirty="0"/>
          </a:p>
          <a:p>
            <a:r>
              <a:rPr lang="fr-FR" altLang="en-US" dirty="0"/>
              <a:t>Tout ce qui reste est de prendre une décision ou une action basée sur ce que les données indiquent.  </a:t>
            </a:r>
            <a:r>
              <a:rPr lang="fr-FR" altLang="en-US" b="1" dirty="0"/>
              <a:t>La 6e colonne est l'endroit où vous indiquez la décision ou une action qui doit être prise en se basant sur ​​les solutions que votre équipe a mis au point.</a:t>
            </a:r>
            <a:endParaRPr lang="en-US" altLang="en-US" dirty="0"/>
          </a:p>
        </p:txBody>
      </p:sp>
      <p:sp>
        <p:nvSpPr>
          <p:cNvPr id="1146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50888" indent="-287338">
              <a:spcBef>
                <a:spcPct val="30000"/>
              </a:spcBef>
              <a:defRPr sz="1200">
                <a:solidFill>
                  <a:schemeClr val="tx1"/>
                </a:solidFill>
                <a:latin typeface="Arial" charset="0"/>
              </a:defRPr>
            </a:lvl2pPr>
            <a:lvl3pPr marL="1154113" indent="-230188">
              <a:spcBef>
                <a:spcPct val="30000"/>
              </a:spcBef>
              <a:defRPr sz="1200">
                <a:solidFill>
                  <a:schemeClr val="tx1"/>
                </a:solidFill>
                <a:latin typeface="Arial" charset="0"/>
              </a:defRPr>
            </a:lvl3pPr>
            <a:lvl4pPr marL="1617663" indent="-230188">
              <a:spcBef>
                <a:spcPct val="30000"/>
              </a:spcBef>
              <a:defRPr sz="1200">
                <a:solidFill>
                  <a:schemeClr val="tx1"/>
                </a:solidFill>
                <a:latin typeface="Arial" charset="0"/>
              </a:defRPr>
            </a:lvl4pPr>
            <a:lvl5pPr marL="2079625" indent="-230188">
              <a:spcBef>
                <a:spcPct val="30000"/>
              </a:spcBef>
              <a:defRPr sz="1200">
                <a:solidFill>
                  <a:schemeClr val="tx1"/>
                </a:solidFill>
                <a:latin typeface="Arial" charset="0"/>
              </a:defRPr>
            </a:lvl5pPr>
            <a:lvl6pPr marL="2536825" indent="-230188" eaLnBrk="0" fontAlgn="base" hangingPunct="0">
              <a:spcBef>
                <a:spcPct val="30000"/>
              </a:spcBef>
              <a:spcAft>
                <a:spcPct val="0"/>
              </a:spcAft>
              <a:defRPr sz="1200">
                <a:solidFill>
                  <a:schemeClr val="tx1"/>
                </a:solidFill>
                <a:latin typeface="Arial" charset="0"/>
              </a:defRPr>
            </a:lvl6pPr>
            <a:lvl7pPr marL="2994025" indent="-230188" eaLnBrk="0" fontAlgn="base" hangingPunct="0">
              <a:spcBef>
                <a:spcPct val="30000"/>
              </a:spcBef>
              <a:spcAft>
                <a:spcPct val="0"/>
              </a:spcAft>
              <a:defRPr sz="1200">
                <a:solidFill>
                  <a:schemeClr val="tx1"/>
                </a:solidFill>
                <a:latin typeface="Arial" charset="0"/>
              </a:defRPr>
            </a:lvl7pPr>
            <a:lvl8pPr marL="3451225" indent="-230188" eaLnBrk="0" fontAlgn="base" hangingPunct="0">
              <a:spcBef>
                <a:spcPct val="30000"/>
              </a:spcBef>
              <a:spcAft>
                <a:spcPct val="0"/>
              </a:spcAft>
              <a:defRPr sz="1200">
                <a:solidFill>
                  <a:schemeClr val="tx1"/>
                </a:solidFill>
                <a:latin typeface="Arial" charset="0"/>
              </a:defRPr>
            </a:lvl8pPr>
            <a:lvl9pPr marL="3908425" indent="-230188" eaLnBrk="0" fontAlgn="base" hangingPunct="0">
              <a:spcBef>
                <a:spcPct val="30000"/>
              </a:spcBef>
              <a:spcAft>
                <a:spcPct val="0"/>
              </a:spcAft>
              <a:defRPr sz="1200">
                <a:solidFill>
                  <a:schemeClr val="tx1"/>
                </a:solidFill>
                <a:latin typeface="Arial" charset="0"/>
              </a:defRPr>
            </a:lvl9pPr>
          </a:lstStyle>
          <a:p>
            <a:pPr>
              <a:spcBef>
                <a:spcPct val="0"/>
              </a:spcBef>
            </a:pPr>
            <a:fld id="{19A84EB9-50B7-3140-AB30-847BAF830291}" type="slidenum">
              <a:rPr lang="en-US" altLang="en-US">
                <a:ea typeface="Arial" charset="0"/>
                <a:cs typeface="Arial" charset="0"/>
              </a:rPr>
              <a:pPr>
                <a:spcBef>
                  <a:spcPct val="0"/>
                </a:spcBef>
              </a:pPr>
              <a:t>54</a:t>
            </a:fld>
            <a:endParaRPr lang="en-US" altLang="en-US">
              <a:ea typeface="Arial" charset="0"/>
              <a:cs typeface="Arial" charset="0"/>
            </a:endParaRPr>
          </a:p>
        </p:txBody>
      </p:sp>
    </p:spTree>
    <p:extLst>
      <p:ext uri="{BB962C8B-B14F-4D97-AF65-F5344CB8AC3E}">
        <p14:creationId xmlns:p14="http://schemas.microsoft.com/office/powerpoint/2010/main" val="126185950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TextEdit="1"/>
          </p:cNvSpPr>
          <p:nvPr>
            <p:ph type="sldImg"/>
          </p:nvPr>
        </p:nvSpPr>
        <p:spPr>
          <a:ln/>
        </p:spPr>
      </p:sp>
      <p:sp>
        <p:nvSpPr>
          <p:cNvPr id="71683" name="Notes Placeholder 2"/>
          <p:cNvSpPr>
            <a:spLocks noGrp="1"/>
          </p:cNvSpPr>
          <p:nvPr>
            <p:ph type="body" idx="1"/>
          </p:nvPr>
        </p:nvSpPr>
        <p:spPr>
          <a:ln/>
        </p:spPr>
        <p:txBody>
          <a:bodyPr/>
          <a:lstStyle/>
          <a:p>
            <a:pPr>
              <a:defRPr/>
            </a:pPr>
            <a:r>
              <a:rPr lang="fr-CD" dirty="0" smtClean="0"/>
              <a:t>Revenons à nos 7 étapes. L’Etape 6 consiste à organiser une réunion avec les utilisateurs de données et les producteurs de données pertinents pour :</a:t>
            </a:r>
            <a:endParaRPr lang="en-US" dirty="0" smtClean="0"/>
          </a:p>
          <a:p>
            <a:pPr marL="171450" indent="-171450">
              <a:buFont typeface="Arial" panose="020B0604020202020204" pitchFamily="34" charset="0"/>
              <a:buChar char="•"/>
              <a:defRPr/>
            </a:pPr>
            <a:endParaRPr lang="fr-CD" dirty="0" smtClean="0"/>
          </a:p>
          <a:p>
            <a:pPr marL="171450" indent="-171450">
              <a:buFont typeface="Arial" panose="020B0604020202020204" pitchFamily="34" charset="0"/>
              <a:buChar char="•"/>
              <a:defRPr/>
            </a:pPr>
            <a:r>
              <a:rPr lang="fr-CD" dirty="0" smtClean="0"/>
              <a:t>Utiliser les conclusions retenues dans l’étape précédente et faire un brainstorming des éventuelles solutions,</a:t>
            </a:r>
            <a:endParaRPr lang="en-US" dirty="0" smtClean="0"/>
          </a:p>
          <a:p>
            <a:pPr marL="171450" indent="-171450">
              <a:buFont typeface="Arial" panose="020B0604020202020204" pitchFamily="34" charset="0"/>
              <a:buChar char="•"/>
              <a:defRPr/>
            </a:pPr>
            <a:endParaRPr lang="en-US" dirty="0" smtClean="0"/>
          </a:p>
          <a:p>
            <a:pPr marL="171450" indent="-171450">
              <a:buFont typeface="Arial" panose="020B0604020202020204" pitchFamily="34" charset="0"/>
              <a:buChar char="•"/>
              <a:defRPr/>
            </a:pPr>
            <a:r>
              <a:rPr lang="fr-CD" dirty="0" smtClean="0"/>
              <a:t>Spécifier davantage et prioriser ces solutions pour répondre au problème, et</a:t>
            </a:r>
            <a:endParaRPr lang="en-US" dirty="0" smtClean="0"/>
          </a:p>
          <a:p>
            <a:pPr marL="171450" indent="-171450">
              <a:buFont typeface="Arial" panose="020B0604020202020204" pitchFamily="34" charset="0"/>
              <a:buChar char="•"/>
              <a:defRPr/>
            </a:pPr>
            <a:endParaRPr lang="en-US" dirty="0" smtClean="0"/>
          </a:p>
          <a:p>
            <a:pPr marL="171450" indent="-171450">
              <a:buFont typeface="Arial" panose="020B0604020202020204" pitchFamily="34" charset="0"/>
              <a:buChar char="•"/>
              <a:defRPr/>
            </a:pPr>
            <a:r>
              <a:rPr lang="fr-CD" dirty="0" smtClean="0"/>
              <a:t>Formuler un plan d’action pour mettre en œuvre chacune de ces solutions. </a:t>
            </a:r>
            <a:endParaRPr lang="en-US" dirty="0" smtClean="0"/>
          </a:p>
          <a:p>
            <a:pPr>
              <a:defRPr/>
            </a:pPr>
            <a:endParaRPr lang="fr-CD" dirty="0" smtClean="0"/>
          </a:p>
          <a:p>
            <a:pPr>
              <a:defRPr/>
            </a:pPr>
            <a:r>
              <a:rPr lang="fr-CD" dirty="0" smtClean="0"/>
              <a:t>Il est important de reconnaître qu’il arrive aussi que les programmes ont la performance souhaitée et que la seule action nécessaire est d’informer les parties prenantes des efforts réussis qui sont déployés. Il n’y a absolument rien à changer.</a:t>
            </a:r>
          </a:p>
          <a:p>
            <a:pPr>
              <a:defRPr/>
            </a:pPr>
            <a:endParaRPr lang="en-US" dirty="0" smtClean="0"/>
          </a:p>
          <a:p>
            <a:pPr>
              <a:defRPr/>
            </a:pPr>
            <a:r>
              <a:rPr lang="fr-FR" b="1" dirty="0" smtClean="0"/>
              <a:t>DEMANDEZ : </a:t>
            </a:r>
            <a:r>
              <a:rPr lang="fr-CD" dirty="0" smtClean="0"/>
              <a:t>Quelle est la pratique de management que vous pourriez appliquer pendant cette étape ? </a:t>
            </a:r>
            <a:endParaRPr lang="en-US" dirty="0" smtClean="0"/>
          </a:p>
          <a:p>
            <a:pPr>
              <a:defRPr/>
            </a:pPr>
            <a:endParaRPr lang="fr-CD" dirty="0" smtClean="0"/>
          </a:p>
          <a:p>
            <a:pPr>
              <a:defRPr/>
            </a:pPr>
            <a:r>
              <a:rPr lang="fr-CD" dirty="0" smtClean="0"/>
              <a:t>Donnez aux participants un moment pour réfléchir et répondre.</a:t>
            </a:r>
            <a:endParaRPr lang="en-US" dirty="0" smtClean="0"/>
          </a:p>
          <a:p>
            <a:pPr>
              <a:defRPr/>
            </a:pPr>
            <a:endParaRPr lang="fr-CD" b="1" dirty="0" smtClean="0"/>
          </a:p>
          <a:p>
            <a:pPr>
              <a:defRPr/>
            </a:pPr>
            <a:r>
              <a:rPr lang="fr-CD" dirty="0" smtClean="0"/>
              <a:t>Chaque fois que vous réunissez les décideurs et les parties prenantes pour qu’ils se mettent d’accord pour prendre telle action ou adopter telle recommandation, vous utilisez la pratique du leadership qui est d’</a:t>
            </a:r>
            <a:r>
              <a:rPr lang="fr-CD" u="sng" dirty="0" smtClean="0"/>
              <a:t>aligner</a:t>
            </a:r>
            <a:r>
              <a:rPr lang="fr-CD" dirty="0" smtClean="0"/>
              <a:t> et de </a:t>
            </a:r>
            <a:r>
              <a:rPr lang="fr-CD" u="sng" dirty="0" smtClean="0"/>
              <a:t>mobiliser</a:t>
            </a:r>
            <a:r>
              <a:rPr lang="fr-CD" dirty="0" smtClean="0"/>
              <a:t>. Et comment savoir quand utiliser cette pratique ? C’est quand vous employez des mots comme &lt;&lt;plaidoyer</a:t>
            </a:r>
            <a:r>
              <a:rPr lang="fr-CD" i="1" dirty="0" smtClean="0"/>
              <a:t>&gt;&gt; </a:t>
            </a:r>
            <a:r>
              <a:rPr lang="fr-CD" dirty="0" smtClean="0"/>
              <a:t>ou &lt;&lt;appel à l’action</a:t>
            </a:r>
            <a:r>
              <a:rPr lang="fr-CD" i="1" dirty="0" smtClean="0"/>
              <a:t>&gt;&gt;.</a:t>
            </a:r>
          </a:p>
          <a:p>
            <a:pPr>
              <a:defRPr/>
            </a:pPr>
            <a:endParaRPr lang="fr-CD" i="1" dirty="0" smtClean="0"/>
          </a:p>
          <a:p>
            <a:pPr>
              <a:defRPr/>
            </a:pPr>
            <a:r>
              <a:rPr lang="fr-CD" dirty="0" smtClean="0"/>
              <a:t>La pratique de management que vous pouvez utiliser aussi avec cette étape serait celle de la </a:t>
            </a:r>
            <a:r>
              <a:rPr lang="fr-CD" u="sng" dirty="0" smtClean="0"/>
              <a:t>mise en œuvre</a:t>
            </a:r>
            <a:r>
              <a:rPr lang="fr-CD" dirty="0" smtClean="0"/>
              <a:t> : appliquer les conclusions tirées de l’information pour décider comment un programme est réalisé ou une nouvelle politique est déployée.</a:t>
            </a:r>
            <a:endParaRPr lang="en-US" dirty="0" smtClean="0"/>
          </a:p>
        </p:txBody>
      </p:sp>
      <p:sp>
        <p:nvSpPr>
          <p:cNvPr id="1167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C62DDB1B-358A-4248-BEA4-FA33B0729107}" type="slidenum">
              <a:rPr lang="en-US" altLang="en-US">
                <a:ea typeface="Arial" charset="0"/>
                <a:cs typeface="Arial" charset="0"/>
              </a:rPr>
              <a:pPr>
                <a:spcBef>
                  <a:spcPct val="0"/>
                </a:spcBef>
              </a:pPr>
              <a:t>55</a:t>
            </a:fld>
            <a:endParaRPr lang="en-US" altLang="en-US">
              <a:ea typeface="Arial" charset="0"/>
              <a:cs typeface="Arial" charset="0"/>
            </a:endParaRPr>
          </a:p>
        </p:txBody>
      </p:sp>
    </p:spTree>
    <p:extLst>
      <p:ext uri="{BB962C8B-B14F-4D97-AF65-F5344CB8AC3E}">
        <p14:creationId xmlns:p14="http://schemas.microsoft.com/office/powerpoint/2010/main" val="167165279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a:ln/>
        </p:spPr>
      </p:sp>
      <p:sp>
        <p:nvSpPr>
          <p:cNvPr id="1187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Ressources - financières, humaines, matérielles?</a:t>
            </a:r>
          </a:p>
        </p:txBody>
      </p:sp>
      <p:sp>
        <p:nvSpPr>
          <p:cNvPr id="1187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35094754-BD7E-A64C-B102-68E97097FDC1}" type="slidenum">
              <a:rPr lang="en-US" altLang="en-US">
                <a:ea typeface="Arial" charset="0"/>
                <a:cs typeface="Arial" charset="0"/>
              </a:rPr>
              <a:pPr>
                <a:spcBef>
                  <a:spcPct val="0"/>
                </a:spcBef>
              </a:pPr>
              <a:t>56</a:t>
            </a:fld>
            <a:endParaRPr lang="en-US" altLang="en-US">
              <a:ea typeface="Arial" charset="0"/>
              <a:cs typeface="Arial" charset="0"/>
            </a:endParaRPr>
          </a:p>
        </p:txBody>
      </p:sp>
    </p:spTree>
    <p:extLst>
      <p:ext uri="{BB962C8B-B14F-4D97-AF65-F5344CB8AC3E}">
        <p14:creationId xmlns:p14="http://schemas.microsoft.com/office/powerpoint/2010/main" val="208747231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a:ln/>
        </p:spPr>
      </p:sp>
      <p:sp>
        <p:nvSpPr>
          <p:cNvPr id="1208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Quelle facilite l'utilisation de l'information par les décideurs?</a:t>
            </a:r>
          </a:p>
          <a:p>
            <a:endParaRPr lang="fr-FR" altLang="en-US" dirty="0"/>
          </a:p>
          <a:p>
            <a:r>
              <a:rPr lang="fr-FR" altLang="en-US" dirty="0"/>
              <a:t>Principalement les décideurs veulent l'information (CLIQUEZ L’ANIMATION) </a:t>
            </a:r>
            <a:r>
              <a:rPr lang="fr-FR" altLang="en-US" b="1" dirty="0"/>
              <a:t>pour répondre à leurs questions prioritaires et les décisions à venir</a:t>
            </a:r>
            <a:r>
              <a:rPr lang="fr-FR" altLang="en-US" dirty="0"/>
              <a:t> (CLIQUEZ L’ANIMATION). Il y a souvent de grandes quantités de données à la disposition des décideurs, mais peu de temps pour analyser, interpréter et appliquer les données à la bonne utilisation des programmes.  Gestionnaires de services de santé </a:t>
            </a:r>
            <a:r>
              <a:rPr lang="fr-FR" altLang="en-US" b="1" dirty="0"/>
              <a:t>ont besoin de réponses à leurs questions prioritaires de manière rapide et efficace</a:t>
            </a:r>
            <a:r>
              <a:rPr lang="fr-FR" altLang="en-US" dirty="0"/>
              <a:t>.  L'information doit être pertinente pour leur besoins de prise de décision.</a:t>
            </a:r>
          </a:p>
          <a:p>
            <a:endParaRPr lang="fr-FR" altLang="en-US" dirty="0"/>
          </a:p>
          <a:p>
            <a:r>
              <a:rPr lang="fr-FR" altLang="en-US" dirty="0"/>
              <a:t>Les décideurs aiment aussi toujours données simples pour les aider à répondre à des questions difficiles.  </a:t>
            </a:r>
            <a:r>
              <a:rPr lang="fr-FR" altLang="en-US" b="1" dirty="0"/>
              <a:t>Mais simplicité ne signifie pas nécessairement données brutes</a:t>
            </a:r>
            <a:r>
              <a:rPr lang="fr-FR" altLang="en-US" dirty="0"/>
              <a:t> comme le nombre de préservatifs distribués en un mois.  Relations complexes entre les 2 variables peuvent être affichées d'une manière simple.  Comme le nombre de préservatifs distribués par mois et la population cible estimée des travailleurs du sexe.</a:t>
            </a:r>
          </a:p>
          <a:p>
            <a:endParaRPr lang="fr-FR" altLang="en-US" dirty="0"/>
          </a:p>
          <a:p>
            <a:r>
              <a:rPr lang="fr-FR" altLang="en-US" dirty="0"/>
              <a:t>La </a:t>
            </a:r>
            <a:r>
              <a:rPr lang="fr-FR" altLang="en-US" b="1" dirty="0"/>
              <a:t>complexité de l'information</a:t>
            </a:r>
            <a:r>
              <a:rPr lang="fr-FR" altLang="en-US" dirty="0"/>
              <a:t> (CLIQUEZ L’ANIMATION) </a:t>
            </a:r>
            <a:r>
              <a:rPr lang="fr-FR" altLang="en-US" b="1" dirty="0"/>
              <a:t>doit correspondre à la capacité des fournisseurs de services de santé pour aider l’interprétation de la signification des données</a:t>
            </a:r>
            <a:r>
              <a:rPr lang="fr-FR" altLang="en-US" dirty="0"/>
              <a:t> (CLIQUEZ L’ANIMATION).  Les décideurs veulent les informations clairement exprimé de sorte que le sens peut être compris facilement. Cela commence par (CLIQUEZ L’ANIMATION) :</a:t>
            </a:r>
          </a:p>
          <a:p>
            <a:endParaRPr lang="fr-FR" altLang="en-US" dirty="0"/>
          </a:p>
          <a:p>
            <a:r>
              <a:rPr lang="fr-FR" altLang="en-US" b="1" dirty="0"/>
              <a:t>La présentation des données</a:t>
            </a:r>
            <a:r>
              <a:rPr lang="fr-FR" altLang="en-US" dirty="0"/>
              <a:t>, des graphiques et des tableaux, </a:t>
            </a:r>
            <a:r>
              <a:rPr lang="fr-FR" altLang="en-US" b="1" dirty="0"/>
              <a:t>dans la langue que les utilisateurs de données peuvent comprendre</a:t>
            </a:r>
            <a:r>
              <a:rPr lang="fr-FR" altLang="en-US" dirty="0"/>
              <a:t>.</a:t>
            </a:r>
          </a:p>
          <a:p>
            <a:endParaRPr lang="fr-FR" altLang="en-US" dirty="0"/>
          </a:p>
          <a:p>
            <a:r>
              <a:rPr lang="fr-FR" altLang="en-US" b="1" dirty="0"/>
              <a:t>Visuellement convivial</a:t>
            </a:r>
            <a:r>
              <a:rPr lang="fr-FR" altLang="en-US" dirty="0"/>
              <a:t>, tels que </a:t>
            </a:r>
            <a:r>
              <a:rPr lang="fr-FR" altLang="en-US" b="1" dirty="0"/>
              <a:t>les couleurs qui mettent rapidement les performances</a:t>
            </a:r>
            <a:r>
              <a:rPr lang="fr-FR" altLang="en-US" dirty="0"/>
              <a:t> comme le vert pour montrer qu'ils atteignent leurs objectifs et rouges dans les zones où ils peuvent avoir besoin d'améliorations.</a:t>
            </a:r>
          </a:p>
          <a:p>
            <a:endParaRPr lang="fr-FR" altLang="en-US" dirty="0"/>
          </a:p>
          <a:p>
            <a:r>
              <a:rPr lang="fr-FR" altLang="en-US" b="1" dirty="0"/>
              <a:t>Les décideurs veulent voir seulement les indicateurs prioritaires</a:t>
            </a:r>
            <a:r>
              <a:rPr lang="fr-FR" altLang="en-US" dirty="0"/>
              <a:t> et évaluer les changements dans le programme de santé qui reflète la performance.</a:t>
            </a:r>
          </a:p>
          <a:p>
            <a:endParaRPr lang="fr-FR" altLang="en-US" dirty="0"/>
          </a:p>
          <a:p>
            <a:r>
              <a:rPr lang="fr-FR" altLang="en-US" dirty="0"/>
              <a:t>Cela </a:t>
            </a:r>
            <a:r>
              <a:rPr lang="fr-FR" altLang="en-US" b="1" dirty="0"/>
              <a:t>implique généralement un dénominateur ou une cible</a:t>
            </a:r>
            <a:r>
              <a:rPr lang="fr-FR" altLang="en-US" dirty="0"/>
              <a:t>.  Par exemple, il est merveilleux de dire qu'une clinique de santé vacciné 372 enfants dans ce village.  Mais sans connaître le nombre d'enfants ayant besoin d'une vaccination, comment savons-nous si la clinique de santé a atteint leur cible?  La précision de la définition de le besoin de votre population, ou le dénominateur, auront une incidence sur l'utilité de l'information que vous fournissez sur un rapport.</a:t>
            </a:r>
          </a:p>
          <a:p>
            <a:endParaRPr lang="fr-FR" altLang="en-US" dirty="0"/>
          </a:p>
          <a:p>
            <a:r>
              <a:rPr lang="fr-FR" altLang="en-US" dirty="0"/>
              <a:t>4) Enfin, </a:t>
            </a:r>
            <a:r>
              <a:rPr lang="fr-FR" altLang="en-US" b="1" dirty="0"/>
              <a:t>les décideurs doivent avoir l'autorité et les ressources pour prendre une décision fondée sur les données.  </a:t>
            </a:r>
            <a:r>
              <a:rPr lang="fr-FR" altLang="en-US" dirty="0"/>
              <a:t>Si les ressources ne sont pas immédiatement disponibles pour apporter des modifications aux programmes, ils peuvent au moins servir de cette preuve pour plaider en faveur de davantage de ressources.</a:t>
            </a:r>
            <a:endParaRPr lang="en-US" altLang="en-US" dirty="0"/>
          </a:p>
        </p:txBody>
      </p:sp>
      <p:sp>
        <p:nvSpPr>
          <p:cNvPr id="1208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15D25458-0DDD-A941-9D66-44B63BC71809}" type="slidenum">
              <a:rPr lang="en-US" altLang="en-US">
                <a:ea typeface="Arial" charset="0"/>
                <a:cs typeface="Arial" charset="0"/>
              </a:rPr>
              <a:pPr>
                <a:spcBef>
                  <a:spcPct val="0"/>
                </a:spcBef>
              </a:pPr>
              <a:t>57</a:t>
            </a:fld>
            <a:endParaRPr lang="en-US" altLang="en-US">
              <a:ea typeface="Arial" charset="0"/>
              <a:cs typeface="Arial" charset="0"/>
            </a:endParaRPr>
          </a:p>
        </p:txBody>
      </p:sp>
    </p:spTree>
    <p:extLst>
      <p:ext uri="{BB962C8B-B14F-4D97-AF65-F5344CB8AC3E}">
        <p14:creationId xmlns:p14="http://schemas.microsoft.com/office/powerpoint/2010/main" val="70690758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ln/>
        </p:spPr>
        <p:txBody>
          <a:bodyPr/>
          <a:lstStyle/>
          <a:p>
            <a:pPr>
              <a:defRPr/>
            </a:pPr>
            <a:r>
              <a:rPr lang="fr-CD" dirty="0" smtClean="0"/>
              <a:t>L’étape 7 est celle du suivi des indicateurs clés. Si votre exercice d’utilisation des données pointe vers un changement programmatique, vous devez suivre l’effet de ce changement sur l’indicateur en question. </a:t>
            </a:r>
            <a:r>
              <a:rPr lang="en-US" dirty="0" smtClean="0"/>
              <a:t> </a:t>
            </a:r>
            <a:r>
              <a:rPr lang="fr-CD" dirty="0" smtClean="0"/>
              <a:t>Cette étape est de première importance pour déterminer non seulement la valeur des améliorations programmatiques basées sur l’utilisation de données mais aussi la valeur de votre programme en général sur l’impact final visé.</a:t>
            </a:r>
            <a:endParaRPr lang="en-US" dirty="0" smtClean="0"/>
          </a:p>
          <a:p>
            <a:pPr>
              <a:defRPr/>
            </a:pPr>
            <a:endParaRPr lang="fr-CD" dirty="0" smtClean="0"/>
          </a:p>
          <a:p>
            <a:pPr>
              <a:defRPr/>
            </a:pPr>
            <a:r>
              <a:rPr lang="fr-CD" dirty="0" smtClean="0"/>
              <a:t>La voie que vous allez suivre dépend de divers facteurs : quelle est la taille du programme ou de l’établissement, en quoi consistent les questions prioritaires, est-ce qu’un problème a été soulevé lors de l’interprétation (</a:t>
            </a:r>
            <a:r>
              <a:rPr lang="fr-CD" strike="sngStrike" dirty="0" smtClean="0"/>
              <a:t>é</a:t>
            </a:r>
            <a:r>
              <a:rPr lang="fr-CD" dirty="0" smtClean="0"/>
              <a:t>tape 5) ?</a:t>
            </a:r>
            <a:r>
              <a:rPr lang="en-US" dirty="0" smtClean="0"/>
              <a:t> </a:t>
            </a:r>
            <a:r>
              <a:rPr lang="fr-CD" dirty="0" smtClean="0"/>
              <a:t>Un grand nombre de programmes ont mis au point leur propre cadre d’amélioration de la qualité de leur programme ou service et ont conçu des outils comme des tableurs et des tableaux de bord pour suivre les activités de mise en œuvre des programmes ou d’amélioration des programmes. </a:t>
            </a:r>
          </a:p>
          <a:p>
            <a:pPr>
              <a:defRPr/>
            </a:pPr>
            <a:endParaRPr lang="en-US" dirty="0" smtClean="0"/>
          </a:p>
          <a:p>
            <a:pPr>
              <a:defRPr/>
            </a:pPr>
            <a:r>
              <a:rPr lang="fr-CD" dirty="0" smtClean="0"/>
              <a:t>Un simple tableau ou graphique peut être utilisé pour suivre un indicateur dans le temps.  </a:t>
            </a:r>
            <a:r>
              <a:rPr lang="fr-FR" dirty="0" smtClean="0"/>
              <a:t>Rappelez-vous, le processus de prise de décision éclairée est un cycle où l'utilisation réussie des données conduit à la demande de données futures.</a:t>
            </a:r>
          </a:p>
          <a:p>
            <a:pPr>
              <a:defRPr/>
            </a:pPr>
            <a:endParaRPr lang="fr-FR" dirty="0" smtClean="0"/>
          </a:p>
          <a:p>
            <a:pPr>
              <a:defRPr/>
            </a:pPr>
            <a:r>
              <a:rPr lang="fr-CD" dirty="0" smtClean="0"/>
              <a:t>Cette étape se rapporte clairement à la pratique de management qui est celle du </a:t>
            </a:r>
            <a:r>
              <a:rPr lang="fr-CD" u="sng" dirty="0" smtClean="0"/>
              <a:t>suivi</a:t>
            </a:r>
            <a:r>
              <a:rPr lang="fr-CD" dirty="0" smtClean="0"/>
              <a:t> et l’</a:t>
            </a:r>
            <a:r>
              <a:rPr lang="fr-CD" u="sng" dirty="0" smtClean="0"/>
              <a:t>évaluation</a:t>
            </a:r>
            <a:r>
              <a:rPr lang="fr-CD" dirty="0" smtClean="0"/>
              <a:t> car elle suivra les résultats de ces changements.</a:t>
            </a:r>
            <a:endParaRPr lang="en-US" dirty="0" smtClean="0"/>
          </a:p>
          <a:p>
            <a:pPr>
              <a:defRPr/>
            </a:pPr>
            <a:endParaRPr lang="en-US" dirty="0" smtClean="0"/>
          </a:p>
          <a:p>
            <a:pPr>
              <a:defRPr/>
            </a:pPr>
            <a:endParaRPr lang="en-US" dirty="0" smtClean="0"/>
          </a:p>
        </p:txBody>
      </p:sp>
      <p:sp>
        <p:nvSpPr>
          <p:cNvPr id="1228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139E49A2-AAD7-984C-BBDA-DBAB9FB71C0B}" type="slidenum">
              <a:rPr lang="en-US" altLang="en-US">
                <a:ea typeface="Arial" charset="0"/>
                <a:cs typeface="Arial" charset="0"/>
              </a:rPr>
              <a:pPr>
                <a:spcBef>
                  <a:spcPct val="0"/>
                </a:spcBef>
              </a:pPr>
              <a:t>58</a:t>
            </a:fld>
            <a:endParaRPr lang="en-US" altLang="en-US">
              <a:ea typeface="Arial" charset="0"/>
              <a:cs typeface="Arial" charset="0"/>
            </a:endParaRPr>
          </a:p>
        </p:txBody>
      </p:sp>
    </p:spTree>
    <p:extLst>
      <p:ext uri="{BB962C8B-B14F-4D97-AF65-F5344CB8AC3E}">
        <p14:creationId xmlns:p14="http://schemas.microsoft.com/office/powerpoint/2010/main" val="111627950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a:ln/>
        </p:spPr>
      </p:sp>
      <p:sp>
        <p:nvSpPr>
          <p:cNvPr id="1249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a:t>Donnez groupes 60 minutes pour compléter les sections pertinentes de leurs cadre relier les données à l’action.</a:t>
            </a:r>
            <a:endParaRPr lang="en-US" altLang="en-US"/>
          </a:p>
        </p:txBody>
      </p:sp>
      <p:sp>
        <p:nvSpPr>
          <p:cNvPr id="1249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50888" indent="-287338">
              <a:spcBef>
                <a:spcPct val="30000"/>
              </a:spcBef>
              <a:defRPr sz="1200">
                <a:solidFill>
                  <a:schemeClr val="tx1"/>
                </a:solidFill>
                <a:latin typeface="Arial" charset="0"/>
              </a:defRPr>
            </a:lvl2pPr>
            <a:lvl3pPr marL="1154113" indent="-230188">
              <a:spcBef>
                <a:spcPct val="30000"/>
              </a:spcBef>
              <a:defRPr sz="1200">
                <a:solidFill>
                  <a:schemeClr val="tx1"/>
                </a:solidFill>
                <a:latin typeface="Arial" charset="0"/>
              </a:defRPr>
            </a:lvl3pPr>
            <a:lvl4pPr marL="1617663" indent="-230188">
              <a:spcBef>
                <a:spcPct val="30000"/>
              </a:spcBef>
              <a:defRPr sz="1200">
                <a:solidFill>
                  <a:schemeClr val="tx1"/>
                </a:solidFill>
                <a:latin typeface="Arial" charset="0"/>
              </a:defRPr>
            </a:lvl4pPr>
            <a:lvl5pPr marL="2079625" indent="-230188">
              <a:spcBef>
                <a:spcPct val="30000"/>
              </a:spcBef>
              <a:defRPr sz="1200">
                <a:solidFill>
                  <a:schemeClr val="tx1"/>
                </a:solidFill>
                <a:latin typeface="Arial" charset="0"/>
              </a:defRPr>
            </a:lvl5pPr>
            <a:lvl6pPr marL="2536825" indent="-230188" eaLnBrk="0" fontAlgn="base" hangingPunct="0">
              <a:spcBef>
                <a:spcPct val="30000"/>
              </a:spcBef>
              <a:spcAft>
                <a:spcPct val="0"/>
              </a:spcAft>
              <a:defRPr sz="1200">
                <a:solidFill>
                  <a:schemeClr val="tx1"/>
                </a:solidFill>
                <a:latin typeface="Arial" charset="0"/>
              </a:defRPr>
            </a:lvl6pPr>
            <a:lvl7pPr marL="2994025" indent="-230188" eaLnBrk="0" fontAlgn="base" hangingPunct="0">
              <a:spcBef>
                <a:spcPct val="30000"/>
              </a:spcBef>
              <a:spcAft>
                <a:spcPct val="0"/>
              </a:spcAft>
              <a:defRPr sz="1200">
                <a:solidFill>
                  <a:schemeClr val="tx1"/>
                </a:solidFill>
                <a:latin typeface="Arial" charset="0"/>
              </a:defRPr>
            </a:lvl7pPr>
            <a:lvl8pPr marL="3451225" indent="-230188" eaLnBrk="0" fontAlgn="base" hangingPunct="0">
              <a:spcBef>
                <a:spcPct val="30000"/>
              </a:spcBef>
              <a:spcAft>
                <a:spcPct val="0"/>
              </a:spcAft>
              <a:defRPr sz="1200">
                <a:solidFill>
                  <a:schemeClr val="tx1"/>
                </a:solidFill>
                <a:latin typeface="Arial" charset="0"/>
              </a:defRPr>
            </a:lvl8pPr>
            <a:lvl9pPr marL="3908425" indent="-230188" eaLnBrk="0" fontAlgn="base" hangingPunct="0">
              <a:spcBef>
                <a:spcPct val="30000"/>
              </a:spcBef>
              <a:spcAft>
                <a:spcPct val="0"/>
              </a:spcAft>
              <a:defRPr sz="1200">
                <a:solidFill>
                  <a:schemeClr val="tx1"/>
                </a:solidFill>
                <a:latin typeface="Arial" charset="0"/>
              </a:defRPr>
            </a:lvl9pPr>
          </a:lstStyle>
          <a:p>
            <a:pPr>
              <a:spcBef>
                <a:spcPct val="0"/>
              </a:spcBef>
            </a:pPr>
            <a:fld id="{DBF3C97E-5920-754D-881D-9BEE6103AB1C}" type="slidenum">
              <a:rPr lang="en-US" altLang="en-US">
                <a:ea typeface="Arial" charset="0"/>
                <a:cs typeface="Arial" charset="0"/>
              </a:rPr>
              <a:pPr>
                <a:spcBef>
                  <a:spcPct val="0"/>
                </a:spcBef>
              </a:pPr>
              <a:t>59</a:t>
            </a:fld>
            <a:endParaRPr lang="en-US" altLang="en-US">
              <a:ea typeface="Arial" charset="0"/>
              <a:cs typeface="Arial" charset="0"/>
            </a:endParaRPr>
          </a:p>
        </p:txBody>
      </p:sp>
    </p:spTree>
    <p:extLst>
      <p:ext uri="{BB962C8B-B14F-4D97-AF65-F5344CB8AC3E}">
        <p14:creationId xmlns:p14="http://schemas.microsoft.com/office/powerpoint/2010/main" val="89250034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a:ln/>
        </p:spPr>
      </p:sp>
      <p:sp>
        <p:nvSpPr>
          <p:cNvPr id="1269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a:t>Y a-t-il des questions à propos des 7 étapes ?</a:t>
            </a:r>
            <a:endParaRPr lang="en-US" altLang="en-US"/>
          </a:p>
          <a:p>
            <a:endParaRPr lang="en-US" altLang="en-US"/>
          </a:p>
        </p:txBody>
      </p:sp>
      <p:sp>
        <p:nvSpPr>
          <p:cNvPr id="1269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7FBE8C3B-3032-8444-902F-67E1F793A13C}" type="slidenum">
              <a:rPr lang="en-US" altLang="en-US">
                <a:ea typeface="Arial" charset="0"/>
                <a:cs typeface="Arial" charset="0"/>
              </a:rPr>
              <a:pPr>
                <a:spcBef>
                  <a:spcPct val="0"/>
                </a:spcBef>
              </a:pPr>
              <a:t>60</a:t>
            </a:fld>
            <a:endParaRPr lang="en-US" altLang="en-US">
              <a:ea typeface="Arial" charset="0"/>
              <a:cs typeface="Arial" charset="0"/>
            </a:endParaRPr>
          </a:p>
        </p:txBody>
      </p:sp>
    </p:spTree>
    <p:extLst>
      <p:ext uri="{BB962C8B-B14F-4D97-AF65-F5344CB8AC3E}">
        <p14:creationId xmlns:p14="http://schemas.microsoft.com/office/powerpoint/2010/main" val="7999050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a:ln/>
        </p:spPr>
      </p:sp>
      <p:sp>
        <p:nvSpPr>
          <p:cNvPr id="1290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sz="1100" dirty="0"/>
              <a:t>Discutons à présent de l’aspect pratique de l’utilisation des données. Comment pouvez-vous intégrer l’utilisation des données à votre travail ? Comment vérifier que l’utilisation des données devienne quasiment une habitude dans les fonctions quotidiennes de votre organisation ? </a:t>
            </a:r>
          </a:p>
          <a:p>
            <a:endParaRPr lang="fr-CD" altLang="en-US" sz="1100" dirty="0"/>
          </a:p>
          <a:p>
            <a:r>
              <a:rPr lang="fr-CD" altLang="en-US" sz="1100" dirty="0"/>
              <a:t>La réponse est la suivante :  PLANIFIER en voie de conséquence. </a:t>
            </a:r>
            <a:endParaRPr lang="en-US" altLang="en-US" sz="1000" dirty="0"/>
          </a:p>
          <a:p>
            <a:r>
              <a:rPr lang="fr-CD" altLang="en-US" sz="1100" dirty="0"/>
              <a:t>	</a:t>
            </a:r>
          </a:p>
          <a:p>
            <a:r>
              <a:rPr lang="fr-CD" altLang="en-US" sz="1100" dirty="0"/>
              <a:t>La première stratégie est d’en faire une activité d’équipe. En tant que leader dans votre organisation, il est important d’inspirer, d’aligner et de mobiliser d’autres à participer. Le principal ici, c’est d’engager les utilisateurs de données et les producteurs de données pour qu’ils comprennent pleinement : </a:t>
            </a:r>
            <a:endParaRPr lang="en-US" altLang="en-US" sz="1000" dirty="0"/>
          </a:p>
          <a:p>
            <a:endParaRPr lang="fr-CD" altLang="en-US" sz="1100" dirty="0"/>
          </a:p>
          <a:p>
            <a:r>
              <a:rPr lang="fr-CD" altLang="en-US" sz="1100" dirty="0"/>
              <a:t>Les décisions qu’ils prennent, </a:t>
            </a:r>
            <a:endParaRPr lang="en-US" altLang="en-US" sz="1100" dirty="0"/>
          </a:p>
          <a:p>
            <a:endParaRPr lang="fr-CD" altLang="en-US" sz="1100" dirty="0"/>
          </a:p>
          <a:p>
            <a:r>
              <a:rPr lang="fr-CD" altLang="en-US" sz="1100" dirty="0"/>
              <a:t>L’information dont ils ont besoin, et </a:t>
            </a:r>
            <a:endParaRPr lang="en-US" altLang="en-US" sz="1100" dirty="0"/>
          </a:p>
          <a:p>
            <a:endParaRPr lang="fr-CD" altLang="en-US" sz="1100" dirty="0"/>
          </a:p>
          <a:p>
            <a:r>
              <a:rPr lang="fr-CD" altLang="en-US" sz="1100" dirty="0"/>
              <a:t>La meilleure manière de présenter cette information.</a:t>
            </a:r>
            <a:endParaRPr lang="en-US" altLang="en-US" sz="1100" dirty="0"/>
          </a:p>
          <a:p>
            <a:endParaRPr lang="en-US" altLang="en-US" sz="1100" dirty="0"/>
          </a:p>
        </p:txBody>
      </p:sp>
      <p:sp>
        <p:nvSpPr>
          <p:cNvPr id="1290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47D6D75F-E671-4F44-8CB1-8512F7C8DDB6}" type="slidenum">
              <a:rPr lang="en-US" altLang="en-US">
                <a:ea typeface="Arial" charset="0"/>
                <a:cs typeface="Arial" charset="0"/>
              </a:rPr>
              <a:pPr>
                <a:spcBef>
                  <a:spcPct val="0"/>
                </a:spcBef>
              </a:pPr>
              <a:t>61</a:t>
            </a:fld>
            <a:endParaRPr lang="en-US" altLang="en-US">
              <a:ea typeface="Arial" charset="0"/>
              <a:cs typeface="Arial" charset="0"/>
            </a:endParaRPr>
          </a:p>
        </p:txBody>
      </p:sp>
    </p:spTree>
    <p:extLst>
      <p:ext uri="{BB962C8B-B14F-4D97-AF65-F5344CB8AC3E}">
        <p14:creationId xmlns:p14="http://schemas.microsoft.com/office/powerpoint/2010/main" val="7567132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ln/>
        </p:spPr>
        <p:txBody>
          <a:bodyPr/>
          <a:lstStyle/>
          <a:p>
            <a:pPr>
              <a:defRPr/>
            </a:pPr>
            <a:r>
              <a:rPr lang="fr-CD" dirty="0" smtClean="0"/>
              <a:t>Pour instaurer une sorte de culture de l’utilisation de données dans votre organisation, vous devez intégrer cette utilisation au fonctionnement quotidien de l’organisation. En tant que leader, vous dirigez et vous démontrez un bon comportement d’utilisation des données. Cependant, vous devez mettre en place des processus pour que ce changement de culture se propage dans toute l’organisation. </a:t>
            </a:r>
          </a:p>
          <a:p>
            <a:pPr>
              <a:defRPr/>
            </a:pPr>
            <a:endParaRPr lang="fr-CD" dirty="0" smtClean="0"/>
          </a:p>
          <a:p>
            <a:pPr>
              <a:defRPr/>
            </a:pPr>
            <a:r>
              <a:rPr lang="fr-CD" dirty="0" smtClean="0"/>
              <a:t>Voici des méthodes qui peuvent vous aider à implanter la DUD dans votre organisation :</a:t>
            </a:r>
            <a:endParaRPr lang="en-US" sz="1050" dirty="0" smtClean="0"/>
          </a:p>
          <a:p>
            <a:pPr>
              <a:defRPr/>
            </a:pPr>
            <a:endParaRPr lang="en-US" sz="1050" dirty="0" smtClean="0"/>
          </a:p>
          <a:p>
            <a:pPr>
              <a:defRPr/>
            </a:pPr>
            <a:r>
              <a:rPr lang="fr-CD" dirty="0" smtClean="0"/>
              <a:t>Vous pouvez programmer des réunions régulières avec les utilisateurs de données et les producteurs de données pour discuter des données, pour les revoir, les interpréter et tirer des conclusions. Vous pouvez également utiliser ces réunions pour discuter des futures décisions pour lesquelles vous devez faire des analyses ou pour toute autre question que vous allez examiner. Il est important que ces réunions soient prévues régulièrement et que les principales parties prenantes soient encouragées à y assister.</a:t>
            </a:r>
          </a:p>
          <a:p>
            <a:pPr>
              <a:defRPr/>
            </a:pPr>
            <a:endParaRPr lang="fr-CD" dirty="0" smtClean="0"/>
          </a:p>
          <a:p>
            <a:pPr>
              <a:defRPr/>
            </a:pPr>
            <a:r>
              <a:rPr lang="fr-CD" dirty="0" smtClean="0"/>
              <a:t>Vous pouvez nommer un comité ou un champion de la DUD qui vérifie que les réunions ont lieu et que l’aide nécessaire est apportée. </a:t>
            </a:r>
          </a:p>
          <a:p>
            <a:pPr>
              <a:defRPr/>
            </a:pPr>
            <a:endParaRPr lang="fr-CD" dirty="0" smtClean="0"/>
          </a:p>
          <a:p>
            <a:pPr>
              <a:defRPr/>
            </a:pPr>
            <a:r>
              <a:rPr lang="fr-CD" dirty="0" smtClean="0"/>
              <a:t>Si vous avez l’autorité nécessaire en la matière, vous pouvez revoir les descriptions des tâches pour vérifier que les activités de la DUD entrent dans la responsabilité d’employés spécifiques.</a:t>
            </a:r>
          </a:p>
          <a:p>
            <a:pPr>
              <a:defRPr/>
            </a:pPr>
            <a:endParaRPr lang="fr-CD" dirty="0" smtClean="0"/>
          </a:p>
          <a:p>
            <a:pPr>
              <a:defRPr/>
            </a:pPr>
            <a:r>
              <a:rPr lang="fr-CD" dirty="0" smtClean="0"/>
              <a:t>Vous pouvez formuler des politiques ou préparer et distribuer des directives aux collègues qui expliquent comment faire les revues de données, le partage de données, les 7 étapes etc. S’ils mettent sur papier ces activités, les collègues s’engagent davantage à les respecter. Cela traduit également la valeur qu’accorde l’organisation à l’utilisation des données. </a:t>
            </a:r>
          </a:p>
          <a:p>
            <a:pPr>
              <a:defRPr/>
            </a:pPr>
            <a:endParaRPr lang="en-US" dirty="0" smtClean="0"/>
          </a:p>
          <a:p>
            <a:pPr>
              <a:defRPr/>
            </a:pPr>
            <a:r>
              <a:rPr lang="fr-CD" dirty="0" smtClean="0"/>
              <a:t>Ce sont là des pratiques que vous avez peut-être déjà adoptées!</a:t>
            </a:r>
            <a:endParaRPr lang="en-US" dirty="0" smtClean="0"/>
          </a:p>
        </p:txBody>
      </p:sp>
      <p:sp>
        <p:nvSpPr>
          <p:cNvPr id="1310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23CF79EF-A357-5445-AF59-5F9D081249C7}" type="slidenum">
              <a:rPr lang="en-US" altLang="en-US">
                <a:ea typeface="Arial" charset="0"/>
                <a:cs typeface="Arial" charset="0"/>
              </a:rPr>
              <a:pPr>
                <a:spcBef>
                  <a:spcPct val="0"/>
                </a:spcBef>
              </a:pPr>
              <a:t>62</a:t>
            </a:fld>
            <a:endParaRPr lang="en-US" altLang="en-US">
              <a:ea typeface="Arial" charset="0"/>
              <a:cs typeface="Arial" charset="0"/>
            </a:endParaRPr>
          </a:p>
        </p:txBody>
      </p:sp>
    </p:spTree>
    <p:extLst>
      <p:ext uri="{BB962C8B-B14F-4D97-AF65-F5344CB8AC3E}">
        <p14:creationId xmlns:p14="http://schemas.microsoft.com/office/powerpoint/2010/main" val="49755621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ln/>
        </p:spPr>
        <p:txBody>
          <a:bodyPr/>
          <a:lstStyle/>
          <a:p>
            <a:pPr>
              <a:defRPr/>
            </a:pPr>
            <a:r>
              <a:rPr lang="fr-CD" dirty="0" smtClean="0"/>
              <a:t>Nous avons discuté de quelques outils qui peuvent vous aider à réaliser les activités de la DUD. Ces outils sont conçus pour aider votre organisation à institutionnaliser l’utilisation des données pour informer vos décisions. Plus vous aurez de personnes dans l’organisation qui connaissent ces outils, plus vous aurez de demande pour l’utilisation de données de qualité informant les programmes. </a:t>
            </a:r>
          </a:p>
          <a:p>
            <a:pPr>
              <a:defRPr/>
            </a:pPr>
            <a:endParaRPr lang="en-US" sz="1050" dirty="0" smtClean="0"/>
          </a:p>
          <a:p>
            <a:pPr>
              <a:defRPr/>
            </a:pPr>
            <a:r>
              <a:rPr lang="fr-CD" dirty="0" smtClean="0"/>
              <a:t>Nous avons parlé de quelques outils disponibles comme:</a:t>
            </a:r>
          </a:p>
          <a:p>
            <a:pPr marL="171450" indent="-171450">
              <a:buFont typeface="Arial" panose="020B0604020202020204" pitchFamily="34" charset="0"/>
              <a:buChar char="•"/>
              <a:defRPr/>
            </a:pPr>
            <a:r>
              <a:rPr lang="fr-CD" b="1" dirty="0" smtClean="0"/>
              <a:t>l’Outil d’engagement des parties concernées,</a:t>
            </a:r>
          </a:p>
          <a:p>
            <a:pPr marL="171450" indent="-171450">
              <a:buFont typeface="Arial" panose="020B0604020202020204" pitchFamily="34" charset="0"/>
              <a:buChar char="•"/>
              <a:defRPr/>
            </a:pPr>
            <a:r>
              <a:rPr lang="fr-CD" b="1" dirty="0" smtClean="0"/>
              <a:t>la Carte d’utilisation de l’information,</a:t>
            </a:r>
          </a:p>
          <a:p>
            <a:pPr marL="171450" indent="-171450">
              <a:buFont typeface="Arial" panose="020B0604020202020204" pitchFamily="34" charset="0"/>
              <a:buChar char="•"/>
              <a:defRPr/>
            </a:pPr>
            <a:r>
              <a:rPr lang="fr-CD" b="1" dirty="0" smtClean="0"/>
              <a:t>la Fiche de classement des questions prioritaires et</a:t>
            </a:r>
          </a:p>
          <a:p>
            <a:pPr marL="171450" indent="-171450">
              <a:buFont typeface="Arial" panose="020B0604020202020204" pitchFamily="34" charset="0"/>
              <a:buChar char="•"/>
              <a:defRPr/>
            </a:pPr>
            <a:r>
              <a:rPr lang="fr-CD" b="1" dirty="0" smtClean="0"/>
              <a:t>les 7 étapes d’utilisation de l’information pour améliorer les programmes</a:t>
            </a:r>
            <a:r>
              <a:rPr lang="fr-CD" i="1" dirty="0" smtClean="0"/>
              <a:t>.</a:t>
            </a:r>
            <a:endParaRPr lang="en-US" sz="1050" dirty="0" smtClean="0"/>
          </a:p>
          <a:p>
            <a:pPr marL="171450" indent="-171450">
              <a:buFont typeface="Arial" panose="020B0604020202020204" pitchFamily="34" charset="0"/>
              <a:buChar char="•"/>
              <a:defRPr/>
            </a:pPr>
            <a:r>
              <a:rPr lang="en-US" sz="1050" b="1" dirty="0" smtClean="0"/>
              <a:t>le </a:t>
            </a:r>
            <a:r>
              <a:rPr lang="fr-CD" b="1" dirty="0" smtClean="0"/>
              <a:t>Cadre pour relier les données à l’action</a:t>
            </a:r>
            <a:r>
              <a:rPr lang="fr-CD" i="1" dirty="0" smtClean="0"/>
              <a:t>.</a:t>
            </a:r>
            <a:endParaRPr lang="en-US" dirty="0" smtClean="0"/>
          </a:p>
        </p:txBody>
      </p:sp>
      <p:sp>
        <p:nvSpPr>
          <p:cNvPr id="1331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797B52ED-C03E-6744-BD11-9BB8290F34AB}" type="slidenum">
              <a:rPr lang="en-US" altLang="en-US">
                <a:ea typeface="Arial" charset="0"/>
                <a:cs typeface="Arial" charset="0"/>
              </a:rPr>
              <a:pPr>
                <a:spcBef>
                  <a:spcPct val="0"/>
                </a:spcBef>
              </a:pPr>
              <a:t>63</a:t>
            </a:fld>
            <a:endParaRPr lang="en-US" altLang="en-US">
              <a:ea typeface="Arial" charset="0"/>
              <a:cs typeface="Arial" charset="0"/>
            </a:endParaRPr>
          </a:p>
        </p:txBody>
      </p:sp>
    </p:spTree>
    <p:extLst>
      <p:ext uri="{BB962C8B-B14F-4D97-AF65-F5344CB8AC3E}">
        <p14:creationId xmlns:p14="http://schemas.microsoft.com/office/powerpoint/2010/main" val="12600089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lide Image Placeholder 1"/>
          <p:cNvSpPr>
            <a:spLocks noGrp="1" noRot="1" noChangeAspect="1" noTextEdit="1"/>
          </p:cNvSpPr>
          <p:nvPr>
            <p:ph type="sldImg"/>
          </p:nvPr>
        </p:nvSpPr>
        <p:spPr>
          <a:ln/>
        </p:spPr>
      </p:sp>
      <p:sp>
        <p:nvSpPr>
          <p:cNvPr id="1351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sz="1100"/>
          </a:p>
        </p:txBody>
      </p:sp>
      <p:sp>
        <p:nvSpPr>
          <p:cNvPr id="1351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D7311BE7-9A06-8E4E-9A02-044A1D2605CF}" type="slidenum">
              <a:rPr lang="en-US" altLang="en-US">
                <a:ea typeface="Arial" charset="0"/>
                <a:cs typeface="Arial" charset="0"/>
              </a:rPr>
              <a:pPr>
                <a:spcBef>
                  <a:spcPct val="0"/>
                </a:spcBef>
              </a:pPr>
              <a:t>64</a:t>
            </a:fld>
            <a:endParaRPr lang="en-US" altLang="en-US">
              <a:ea typeface="Arial" charset="0"/>
              <a:cs typeface="Arial" charset="0"/>
            </a:endParaRPr>
          </a:p>
        </p:txBody>
      </p:sp>
    </p:spTree>
    <p:extLst>
      <p:ext uri="{BB962C8B-B14F-4D97-AF65-F5344CB8AC3E}">
        <p14:creationId xmlns:p14="http://schemas.microsoft.com/office/powerpoint/2010/main" val="27814951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mtClean="0">
              <a:ea typeface="+mn-ea"/>
            </a:endParaRPr>
          </a:p>
        </p:txBody>
      </p:sp>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a:t>Click to edit Master title style</a:t>
            </a:r>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a:t>Your Name Here</a:t>
            </a:r>
          </a:p>
          <a:p>
            <a:r>
              <a:rPr lang="en-US"/>
              <a:t>MEASURE Evaluation</a:t>
            </a:r>
          </a:p>
          <a:p>
            <a:r>
              <a:rPr lang="en-US"/>
              <a:t>Date Here</a:t>
            </a:r>
          </a:p>
        </p:txBody>
      </p:sp>
      <p:pic>
        <p:nvPicPr>
          <p:cNvPr id="8" name="Picture 5" descr="Vertical_RGB_600"/>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295603" y="5838679"/>
            <a:ext cx="996348" cy="816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logo_2004"/>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6233700" y="5838679"/>
            <a:ext cx="862116" cy="816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257163" y="5833521"/>
            <a:ext cx="1229838" cy="76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386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Ref idx="1001">
        <a:schemeClr val="bg1"/>
      </p:bgRef>
    </p:bg>
    <p:spTree>
      <p:nvGrpSpPr>
        <p:cNvPr id="1" name=""/>
        <p:cNvGrpSpPr/>
        <p:nvPr/>
      </p:nvGrpSpPr>
      <p:grpSpPr>
        <a:xfrm>
          <a:off x="0" y="0"/>
          <a:ext cx="0" cy="0"/>
          <a:chOff x="0" y="0"/>
          <a:chExt cx="0" cy="0"/>
        </a:xfrm>
      </p:grpSpPr>
      <p:sp>
        <p:nvSpPr>
          <p:cNvPr id="6" name="object 3"/>
          <p:cNvSpPr/>
          <p:nvPr userDrawn="1"/>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E1860"/>
          </a:solidFill>
        </p:spPr>
        <p:txBody>
          <a:bodyPr wrap="square" lIns="0" tIns="0" rIns="0" bIns="0" rtlCol="0"/>
          <a:lstStyle/>
          <a:p>
            <a:endParaRPr dirty="0">
              <a:latin typeface="Futura Lt BT" panose="020B0402020204020303" pitchFamily="34" charset="0"/>
            </a:endParaRPr>
          </a:p>
        </p:txBody>
      </p:sp>
      <p:sp>
        <p:nvSpPr>
          <p:cNvPr id="2" name="Title 1"/>
          <p:cNvSpPr>
            <a:spLocks noGrp="1"/>
          </p:cNvSpPr>
          <p:nvPr>
            <p:ph type="title"/>
          </p:nvPr>
        </p:nvSpPr>
        <p:spPr>
          <a:xfrm>
            <a:off x="609600" y="47825"/>
            <a:ext cx="7762875" cy="1143000"/>
          </a:xfrm>
        </p:spPr>
        <p:txBody>
          <a:bodyPr/>
          <a:lstStyle>
            <a:lvl1pPr>
              <a:defRPr sz="3800">
                <a:solidFill>
                  <a:schemeClr val="accent2">
                    <a:lumMod val="40000"/>
                    <a:lumOff val="60000"/>
                  </a:schemeClr>
                </a:solidFill>
                <a:latin typeface="Century Gothic" charset="0"/>
                <a:ea typeface="Century Gothic" charset="0"/>
                <a:cs typeface="Century Gothic"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16835" y="1647925"/>
            <a:ext cx="7762875" cy="3962400"/>
          </a:xfrm>
        </p:spPr>
        <p:txBody>
          <a:bodyPr/>
          <a:lstStyle>
            <a:lvl1pPr>
              <a:defRPr>
                <a:solidFill>
                  <a:schemeClr val="accent4">
                    <a:lumMod val="10000"/>
                  </a:schemeClr>
                </a:solidFill>
                <a:latin typeface="Century Gothic" charset="0"/>
                <a:ea typeface="Century Gothic" charset="0"/>
                <a:cs typeface="Century Gothic" charset="0"/>
              </a:defRPr>
            </a:lvl1pPr>
            <a:lvl2pPr>
              <a:defRPr>
                <a:solidFill>
                  <a:schemeClr val="accent4">
                    <a:lumMod val="10000"/>
                  </a:schemeClr>
                </a:solidFill>
                <a:latin typeface="Century Gothic" charset="0"/>
                <a:ea typeface="Century Gothic" charset="0"/>
                <a:cs typeface="Century Gothic" charset="0"/>
              </a:defRPr>
            </a:lvl2pPr>
            <a:lvl3pPr>
              <a:defRPr>
                <a:solidFill>
                  <a:schemeClr val="accent4">
                    <a:lumMod val="10000"/>
                  </a:schemeClr>
                </a:solidFill>
                <a:latin typeface="Century Gothic" charset="0"/>
                <a:ea typeface="Century Gothic" charset="0"/>
                <a:cs typeface="Century Gothic" charset="0"/>
              </a:defRPr>
            </a:lvl3pPr>
            <a:lvl4pPr>
              <a:defRPr>
                <a:solidFill>
                  <a:schemeClr val="accent4">
                    <a:lumMod val="10000"/>
                  </a:schemeClr>
                </a:solidFill>
                <a:latin typeface="Century Gothic" charset="0"/>
                <a:ea typeface="Century Gothic" charset="0"/>
                <a:cs typeface="Century Gothic" charset="0"/>
              </a:defRPr>
            </a:lvl4pPr>
            <a:lvl5pPr>
              <a:defRPr>
                <a:solidFill>
                  <a:schemeClr val="accent4">
                    <a:lumMod val="10000"/>
                  </a:schemeClr>
                </a:solidFill>
                <a:latin typeface="Century Gothic" charset="0"/>
                <a:ea typeface="Century Gothic" charset="0"/>
                <a:cs typeface="Century Gothic"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934499540"/>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B73F98F4-1746-2147-B7A7-7683E9D93D6B}"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1353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3B01B4A4-50EA-044D-BE4D-7730EC4ADA90}"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07831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BD4D378B-B6EF-994E-B6BB-4ED430B060D6}" type="slidenum">
              <a:rPr lang="en-US" altLang="en-US"/>
              <a:pPr>
                <a:defRPr/>
              </a:pPr>
              <a:t>‹#›</a:t>
            </a:fld>
            <a:endParaRPr lang="en-US" altLang="en-US" sz="1200"/>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46340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ED3BE612-849E-DA43-9EE5-69EFE807523F}" type="slidenum">
              <a:rPr lang="en-US" altLang="en-US"/>
              <a:pPr>
                <a:defRPr/>
              </a:pPr>
              <a:t>‹#›</a:t>
            </a:fld>
            <a:endParaRPr lang="en-US" altLang="en-US" sz="1200"/>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87160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Ref idx="1001">
        <a:schemeClr val="bg1"/>
      </p:bgRef>
    </p:bg>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24ACD7CD-7BDD-1647-94C4-8A8A5ABF1A55}" type="slidenum">
              <a:rPr lang="en-US" altLang="en-US"/>
              <a:pPr>
                <a:defRPr/>
              </a:pPr>
              <a:t>‹#›</a:t>
            </a:fld>
            <a:endParaRPr lang="en-US" altLang="en-US" sz="1200"/>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05197375"/>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093E1C28-BD50-244A-B16F-3ADF8B437745}"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949199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365F1A59-52F0-9145-879D-8849C2FEC61E}"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15686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01B8A8E3-B909-5C4F-B70E-FD6CDB2C2583}"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082317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74E7AC8C-6942-7543-AB2E-9125EA46ADF7}"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197995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8_Title and Content">
    <p:bg>
      <p:bgRef idx="1001">
        <a:schemeClr val="bg1"/>
      </p:bgRef>
    </p:bg>
    <p:spTree>
      <p:nvGrpSpPr>
        <p:cNvPr id="1" name=""/>
        <p:cNvGrpSpPr/>
        <p:nvPr/>
      </p:nvGrpSpPr>
      <p:grpSpPr>
        <a:xfrm>
          <a:off x="0" y="0"/>
          <a:ext cx="0" cy="0"/>
          <a:chOff x="0" y="0"/>
          <a:chExt cx="0" cy="0"/>
        </a:xfrm>
      </p:grpSpPr>
      <p:sp>
        <p:nvSpPr>
          <p:cNvPr id="8" name="object 3"/>
          <p:cNvSpPr/>
          <p:nvPr userDrawn="1"/>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E1860"/>
          </a:solidFill>
        </p:spPr>
        <p:txBody>
          <a:bodyPr wrap="square" lIns="0" tIns="0" rIns="0" bIns="0" rtlCol="0"/>
          <a:lstStyle/>
          <a:p>
            <a:endParaRPr dirty="0">
              <a:latin typeface="Futura Lt BT" panose="020B0402020204020303" pitchFamily="34" charset="0"/>
            </a:endParaRPr>
          </a:p>
        </p:txBody>
      </p:sp>
      <p:sp>
        <p:nvSpPr>
          <p:cNvPr id="2" name="Title 1"/>
          <p:cNvSpPr>
            <a:spLocks noGrp="1"/>
          </p:cNvSpPr>
          <p:nvPr>
            <p:ph type="title"/>
          </p:nvPr>
        </p:nvSpPr>
        <p:spPr>
          <a:xfrm>
            <a:off x="368753" y="0"/>
            <a:ext cx="7762875" cy="1143000"/>
          </a:xfrm>
        </p:spPr>
        <p:txBody>
          <a:bodyPr/>
          <a:lstStyle>
            <a:lvl1pPr>
              <a:defRPr>
                <a:solidFill>
                  <a:schemeClr val="accent2">
                    <a:lumMod val="40000"/>
                    <a:lumOff val="60000"/>
                  </a:schemeClr>
                </a:solidFill>
                <a:latin typeface="Century Gothic" charset="0"/>
                <a:ea typeface="Century Gothic" charset="0"/>
                <a:cs typeface="Century Gothic"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228600" y="1423987"/>
            <a:ext cx="7762875" cy="3962400"/>
          </a:xfrm>
        </p:spPr>
        <p:txBody>
          <a:bodyPr/>
          <a:lstStyle>
            <a:lvl1pPr>
              <a:defRPr>
                <a:solidFill>
                  <a:schemeClr val="accent4">
                    <a:lumMod val="10000"/>
                  </a:schemeClr>
                </a:solidFill>
                <a:latin typeface="Century Gothic" charset="0"/>
                <a:ea typeface="Century Gothic" charset="0"/>
                <a:cs typeface="Century Gothic" charset="0"/>
              </a:defRPr>
            </a:lvl1pPr>
            <a:lvl2pPr>
              <a:defRPr>
                <a:solidFill>
                  <a:schemeClr val="accent4">
                    <a:lumMod val="10000"/>
                  </a:schemeClr>
                </a:solidFill>
                <a:latin typeface="Century Gothic" charset="0"/>
                <a:ea typeface="Century Gothic" charset="0"/>
                <a:cs typeface="Century Gothic" charset="0"/>
              </a:defRPr>
            </a:lvl2pPr>
            <a:lvl3pPr>
              <a:defRPr>
                <a:solidFill>
                  <a:schemeClr val="accent4">
                    <a:lumMod val="10000"/>
                  </a:schemeClr>
                </a:solidFill>
                <a:latin typeface="Century Gothic" charset="0"/>
                <a:ea typeface="Century Gothic" charset="0"/>
                <a:cs typeface="Century Gothic" charset="0"/>
              </a:defRPr>
            </a:lvl3pPr>
            <a:lvl4pPr>
              <a:defRPr>
                <a:solidFill>
                  <a:schemeClr val="accent4">
                    <a:lumMod val="10000"/>
                  </a:schemeClr>
                </a:solidFill>
                <a:latin typeface="Century Gothic" charset="0"/>
                <a:ea typeface="Century Gothic" charset="0"/>
                <a:cs typeface="Century Gothic" charset="0"/>
              </a:defRPr>
            </a:lvl4pPr>
            <a:lvl5pPr>
              <a:defRPr>
                <a:solidFill>
                  <a:schemeClr val="accent4">
                    <a:lumMod val="10000"/>
                  </a:schemeClr>
                </a:solidFill>
                <a:latin typeface="Century Gothic" charset="0"/>
                <a:ea typeface="Century Gothic" charset="0"/>
                <a:cs typeface="Century Gothic"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381000" y="1576387"/>
            <a:ext cx="7762875" cy="3962400"/>
          </a:xfrm>
        </p:spPr>
        <p:txBody>
          <a:bodyPr/>
          <a:lstStyle>
            <a:lvl1pPr>
              <a:defRPr>
                <a:solidFill>
                  <a:schemeClr val="accent4">
                    <a:lumMod val="10000"/>
                  </a:schemeClr>
                </a:solidFill>
                <a:latin typeface="Century Gothic" charset="0"/>
                <a:ea typeface="Century Gothic" charset="0"/>
                <a:cs typeface="Century Gothic" charset="0"/>
              </a:defRPr>
            </a:lvl1pPr>
            <a:lvl2pPr>
              <a:defRPr>
                <a:solidFill>
                  <a:schemeClr val="accent4">
                    <a:lumMod val="10000"/>
                  </a:schemeClr>
                </a:solidFill>
                <a:latin typeface="Century Gothic" charset="0"/>
                <a:ea typeface="Century Gothic" charset="0"/>
                <a:cs typeface="Century Gothic" charset="0"/>
              </a:defRPr>
            </a:lvl2pPr>
            <a:lvl3pPr>
              <a:defRPr>
                <a:solidFill>
                  <a:schemeClr val="accent4">
                    <a:lumMod val="10000"/>
                  </a:schemeClr>
                </a:solidFill>
                <a:latin typeface="Century Gothic" charset="0"/>
                <a:ea typeface="Century Gothic" charset="0"/>
                <a:cs typeface="Century Gothic" charset="0"/>
              </a:defRPr>
            </a:lvl3pPr>
            <a:lvl4pPr>
              <a:defRPr>
                <a:solidFill>
                  <a:schemeClr val="accent4">
                    <a:lumMod val="10000"/>
                  </a:schemeClr>
                </a:solidFill>
                <a:latin typeface="Century Gothic" charset="0"/>
                <a:ea typeface="Century Gothic" charset="0"/>
                <a:cs typeface="Century Gothic" charset="0"/>
              </a:defRPr>
            </a:lvl4pPr>
            <a:lvl5pPr>
              <a:defRPr>
                <a:solidFill>
                  <a:schemeClr val="accent4">
                    <a:lumMod val="10000"/>
                  </a:schemeClr>
                </a:solidFill>
                <a:latin typeface="Century Gothic" charset="0"/>
                <a:ea typeface="Century Gothic" charset="0"/>
                <a:cs typeface="Century Gothic"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Rectangle 5"/>
          <p:cNvSpPr>
            <a:spLocks noGrp="1" noChangeArrowheads="1"/>
          </p:cNvSpPr>
          <p:nvPr>
            <p:ph type="sldNum" sz="quarter" idx="13"/>
          </p:nvPr>
        </p:nvSpPr>
        <p:spPr>
          <a:ln/>
        </p:spPr>
        <p:txBody>
          <a:bodyPr/>
          <a:lstStyle>
            <a:lvl1pPr>
              <a:defRPr/>
            </a:lvl1pPr>
          </a:lstStyle>
          <a:p>
            <a:pPr>
              <a:defRPr/>
            </a:pPr>
            <a:fld id="{D8D91144-2320-524C-A606-5659B3D1C1CA}" type="slidenum">
              <a:rPr lang="en-US" altLang="en-US"/>
              <a:pPr>
                <a:defRPr/>
              </a:pPr>
              <a:t>‹#›</a:t>
            </a:fld>
            <a:endParaRPr lang="en-US" altLang="en-US" sz="1200"/>
          </a:p>
        </p:txBody>
      </p:sp>
      <p:sp>
        <p:nvSpPr>
          <p:cNvPr id="7" name="Rectangle 7"/>
          <p:cNvSpPr>
            <a:spLocks noGrp="1" noChangeArrowheads="1"/>
          </p:cNvSpPr>
          <p:nvPr>
            <p:ph type="ftr" sz="quarter" idx="14"/>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12816741"/>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0590905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908444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7401315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589417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617463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7404159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07890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4695210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03758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724462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70548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b="1">
                <a:solidFill>
                  <a:srgbClr val="969696"/>
                </a:solidFill>
                <a:latin typeface="Arial" panose="020B0604020202020204" pitchFamily="34" charset="0"/>
                <a:ea typeface="+mn-ea"/>
                <a:cs typeface="Arial" panose="020B0604020202020204" pitchFamily="34" charset="0"/>
              </a:defRPr>
            </a:lvl1pPr>
          </a:lstStyle>
          <a:p>
            <a:pPr>
              <a:defRPr/>
            </a:pPr>
            <a:fld id="{D904665B-431E-6845-A042-3F874E8E3D8C}" type="slidenum">
              <a:rPr lang="en-US" altLang="en-US"/>
              <a:pPr>
                <a:defRPr/>
              </a:pPr>
              <a:t>‹#›</a:t>
            </a:fld>
            <a:endParaRPr lang="en-US" altLang="en-US" sz="1200"/>
          </a:p>
        </p:txBody>
      </p:sp>
      <p:sp>
        <p:nvSpPr>
          <p:cNvPr id="1029"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a:solidFill>
                  <a:srgbClr val="969696"/>
                </a:solidFill>
                <a:latin typeface="Arial" charset="0"/>
                <a:ea typeface="+mn-ea"/>
                <a:cs typeface="+mn-cs"/>
              </a:defRPr>
            </a:lvl1pPr>
          </a:lstStyle>
          <a:p>
            <a:pPr>
              <a:defRPr/>
            </a:pPr>
            <a:endParaRPr lang="en-US"/>
          </a:p>
        </p:txBody>
      </p:sp>
    </p:spTree>
  </p:cSld>
  <p:clrMap bg1="dk2" tx1="lt1" bg2="dk1" tx2="lt2" accent1="accent1" accent2="accent2" accent3="accent3" accent4="accent4" accent5="accent5" accent6="accent6" hlink="hlink" folHlink="folHlink"/>
  <p:sldLayoutIdLst>
    <p:sldLayoutId id="2147484318" r:id="rId1"/>
    <p:sldLayoutId id="2147484296" r:id="rId2"/>
    <p:sldLayoutId id="2147484297" r:id="rId3"/>
    <p:sldLayoutId id="2147484298" r:id="rId4"/>
    <p:sldLayoutId id="2147484299" r:id="rId5"/>
    <p:sldLayoutId id="2147484300" r:id="rId6"/>
    <p:sldLayoutId id="2147484301" r:id="rId7"/>
    <p:sldLayoutId id="2147484302" r:id="rId8"/>
    <p:sldLayoutId id="2147484303" r:id="rId9"/>
    <p:sldLayoutId id="2147484304" r:id="rId10"/>
    <p:sldLayoutId id="2147484305" r:id="rId11"/>
    <p:sldLayoutId id="2147484306" r:id="rId12"/>
  </p:sldLayoutIdLst>
  <p:txStyles>
    <p:titleStyle>
      <a:lvl1pPr algn="l" rtl="0" eaLnBrk="0" fontAlgn="base" hangingPunct="0">
        <a:spcBef>
          <a:spcPct val="0"/>
        </a:spcBef>
        <a:spcAft>
          <a:spcPct val="0"/>
        </a:spcAft>
        <a:defRPr sz="3600" b="1">
          <a:solidFill>
            <a:schemeClr val="tx1"/>
          </a:solidFill>
          <a:latin typeface="+mj-lt"/>
          <a:ea typeface="+mj-ea"/>
          <a:cs typeface="+mj-cs"/>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p:titleStyle>
    <p:bodyStyle>
      <a:lvl1pPr marL="342900" indent="-342900" algn="l" rtl="0" eaLnBrk="0" fontAlgn="base" hangingPunct="0">
        <a:spcBef>
          <a:spcPct val="20000"/>
        </a:spcBef>
        <a:spcAft>
          <a:spcPct val="20000"/>
        </a:spcAft>
        <a:buClr>
          <a:schemeClr val="hlink"/>
        </a:buClr>
        <a:buFont typeface="Wingdings" charset="2"/>
        <a:buChar char="§"/>
        <a:defRPr sz="2600">
          <a:solidFill>
            <a:schemeClr val="tx1"/>
          </a:solidFill>
          <a:latin typeface="+mn-lt"/>
          <a:ea typeface="+mn-ea"/>
          <a:cs typeface="+mn-cs"/>
        </a:defRPr>
      </a:lvl1pPr>
      <a:lvl2pPr marL="742950" indent="-285750" algn="l" rtl="0" eaLnBrk="0" fontAlgn="base" hangingPunct="0">
        <a:spcBef>
          <a:spcPct val="20000"/>
        </a:spcBef>
        <a:spcAft>
          <a:spcPct val="20000"/>
        </a:spcAft>
        <a:buClr>
          <a:schemeClr val="hlink"/>
        </a:buClr>
        <a:buFont typeface="Wingdings" charset="2"/>
        <a:buChar char="§"/>
        <a:defRPr sz="2400">
          <a:solidFill>
            <a:schemeClr val="tx1"/>
          </a:solidFill>
          <a:latin typeface="+mn-lt"/>
        </a:defRPr>
      </a:lvl2pPr>
      <a:lvl3pPr marL="11430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3pPr>
      <a:lvl4pPr marL="16002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4pPr>
      <a:lvl5pPr marL="20574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5pPr>
      <a:lvl6pPr marL="25146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4307" r:id="rId1"/>
    <p:sldLayoutId id="2147484308" r:id="rId2"/>
    <p:sldLayoutId id="2147484309" r:id="rId3"/>
    <p:sldLayoutId id="2147484310" r:id="rId4"/>
    <p:sldLayoutId id="2147484311" r:id="rId5"/>
    <p:sldLayoutId id="2147484312" r:id="rId6"/>
    <p:sldLayoutId id="2147484313" r:id="rId7"/>
    <p:sldLayoutId id="2147484314" r:id="rId8"/>
    <p:sldLayoutId id="2147484315" r:id="rId9"/>
    <p:sldLayoutId id="2147484316" r:id="rId10"/>
    <p:sldLayoutId id="2147484317"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5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4.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0" y="0"/>
            <a:ext cx="9144000" cy="1190824"/>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E1860"/>
          </a:solidFill>
        </p:spPr>
        <p:txBody>
          <a:bodyPr wrap="square" lIns="0" tIns="0" rIns="0" bIns="0" rtlCol="0"/>
          <a:lstStyle/>
          <a:p>
            <a:endParaRPr dirty="0">
              <a:latin typeface="Futura Lt BT" panose="020B0402020204020303" pitchFamily="34" charset="0"/>
            </a:endParaRPr>
          </a:p>
        </p:txBody>
      </p:sp>
      <p:sp>
        <p:nvSpPr>
          <p:cNvPr id="4" name="object 5"/>
          <p:cNvSpPr/>
          <p:nvPr/>
        </p:nvSpPr>
        <p:spPr>
          <a:xfrm>
            <a:off x="0" y="1190824"/>
            <a:ext cx="9144000" cy="4481555"/>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A1552F"/>
          </a:solidFill>
        </p:spPr>
        <p:txBody>
          <a:bodyPr wrap="square" lIns="0" tIns="0" rIns="0" bIns="0" rtlCol="0"/>
          <a:lstStyle/>
          <a:p>
            <a:endParaRPr/>
          </a:p>
        </p:txBody>
      </p:sp>
      <p:sp>
        <p:nvSpPr>
          <p:cNvPr id="5" name="object 8"/>
          <p:cNvSpPr txBox="1"/>
          <p:nvPr/>
        </p:nvSpPr>
        <p:spPr>
          <a:xfrm>
            <a:off x="621305" y="376048"/>
            <a:ext cx="8436176" cy="3698448"/>
          </a:xfrm>
          <a:prstGeom prst="rect">
            <a:avLst/>
          </a:prstGeom>
        </p:spPr>
        <p:txBody>
          <a:bodyPr vert="horz" wrap="square" lIns="0" tIns="0" rIns="0" bIns="0" rtlCol="0">
            <a:spAutoFit/>
          </a:bodyPr>
          <a:lstStyle/>
          <a:p>
            <a:pPr marL="12700">
              <a:lnSpc>
                <a:spcPts val="6495"/>
              </a:lnSpc>
            </a:pPr>
            <a:r>
              <a:rPr lang="en-US" altLang="en-US" sz="4600" b="1" dirty="0" smtClean="0">
                <a:solidFill>
                  <a:srgbClr val="A29CC0"/>
                </a:solidFill>
                <a:latin typeface="Century Gothic" charset="0"/>
                <a:ea typeface="Century Gothic" charset="0"/>
                <a:cs typeface="Century Gothic" charset="0"/>
              </a:rPr>
              <a:t>Session 4</a:t>
            </a:r>
          </a:p>
          <a:p>
            <a:pPr marL="12700"/>
            <a:r>
              <a:rPr lang="fr-FR" altLang="en-US" sz="4600" b="1" dirty="0" smtClean="0">
                <a:latin typeface="Century Gothic" charset="0"/>
                <a:ea typeface="Century Gothic" charset="0"/>
                <a:cs typeface="Century Gothic" charset="0"/>
              </a:rPr>
              <a:t>Relier les données à l’action </a:t>
            </a:r>
          </a:p>
          <a:p>
            <a:pPr marL="12700"/>
            <a:endParaRPr lang="fr-FR" altLang="en-US" sz="2800" b="0" dirty="0" smtClean="0">
              <a:latin typeface="Century Gothic" charset="0"/>
              <a:ea typeface="Century Gothic" charset="0"/>
              <a:cs typeface="Century Gothic" charset="0"/>
            </a:endParaRPr>
          </a:p>
          <a:p>
            <a:pPr marL="12700"/>
            <a:r>
              <a:rPr lang="fr-FR" altLang="en-US" sz="2800" b="0" dirty="0" smtClean="0">
                <a:latin typeface="Century Gothic" charset="0"/>
                <a:ea typeface="Century Gothic" charset="0"/>
                <a:cs typeface="Century Gothic" charset="0"/>
              </a:rPr>
              <a:t>Sept étapes de l’utilisation de l’information pour la prise de décision</a:t>
            </a:r>
            <a:endParaRPr lang="fr-FR" sz="2800" dirty="0" smtClean="0">
              <a:solidFill>
                <a:schemeClr val="bg1"/>
              </a:solidFill>
              <a:latin typeface="Century Gothic" charset="0"/>
              <a:ea typeface="Century Gothic" charset="0"/>
              <a:cs typeface="Century Gothic" charset="0"/>
            </a:endParaRPr>
          </a:p>
          <a:p>
            <a:pPr marL="12700">
              <a:lnSpc>
                <a:spcPts val="6495"/>
              </a:lnSpc>
            </a:pPr>
            <a:endParaRPr lang="fr-FR" sz="4800" dirty="0">
              <a:solidFill>
                <a:schemeClr val="bg1"/>
              </a:solidFill>
              <a:latin typeface="Futura Lt BT" panose="020B0402020204020303" pitchFamily="34" charset="0"/>
              <a:cs typeface="Gill Sans M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516835" y="47825"/>
            <a:ext cx="8627165" cy="1143000"/>
          </a:xfrm>
        </p:spPr>
        <p:txBody>
          <a:bodyPr/>
          <a:lstStyle/>
          <a:p>
            <a:pPr eaLnBrk="1" hangingPunct="1"/>
            <a:r>
              <a:rPr lang="fr-FR" altLang="en-US" sz="3700" dirty="0"/>
              <a:t>Session 4: </a:t>
            </a:r>
            <a:r>
              <a:rPr lang="fr-FR" altLang="en-US" sz="3700" dirty="0" smtClean="0"/>
              <a:t>Objectifs d’apprentissage</a:t>
            </a:r>
            <a:endParaRPr lang="fr-FR" altLang="en-US" sz="3700" dirty="0"/>
          </a:p>
        </p:txBody>
      </p:sp>
      <p:sp>
        <p:nvSpPr>
          <p:cNvPr id="7171" name="Content Placeholder 2"/>
          <p:cNvSpPr>
            <a:spLocks noGrp="1"/>
          </p:cNvSpPr>
          <p:nvPr>
            <p:ph idx="1"/>
          </p:nvPr>
        </p:nvSpPr>
        <p:spPr>
          <a:xfrm>
            <a:off x="436153" y="1479176"/>
            <a:ext cx="8089282" cy="4131149"/>
          </a:xfrm>
        </p:spPr>
        <p:txBody>
          <a:bodyPr/>
          <a:lstStyle/>
          <a:p>
            <a:pPr>
              <a:spcAft>
                <a:spcPts val="1824"/>
              </a:spcAft>
            </a:pPr>
            <a:r>
              <a:rPr lang="fr-CD" altLang="en-US" dirty="0"/>
              <a:t>Comprendre l’approche en 7 étapes pour utiliser les données pour la prise de décisions</a:t>
            </a:r>
            <a:endParaRPr lang="en-US" altLang="en-US" dirty="0"/>
          </a:p>
          <a:p>
            <a:pPr>
              <a:spcAft>
                <a:spcPts val="1824"/>
              </a:spcAft>
            </a:pPr>
            <a:r>
              <a:rPr lang="fr-CD" altLang="en-US" dirty="0"/>
              <a:t>Appliquer les pratiques de management et de leadership à l’approche en 7 étapes</a:t>
            </a:r>
            <a:endParaRPr lang="en-US" altLang="en-US" dirty="0"/>
          </a:p>
          <a:p>
            <a:pPr>
              <a:spcAft>
                <a:spcPts val="1824"/>
              </a:spcAft>
            </a:pPr>
            <a:r>
              <a:rPr lang="fr-CD" altLang="en-US" dirty="0"/>
              <a:t>S’exercer à utiliser les 7 étapes</a:t>
            </a:r>
            <a:endParaRPr lang="en-US" altLang="en-US" dirty="0"/>
          </a:p>
          <a:p>
            <a:pPr>
              <a:spcAft>
                <a:spcPts val="1824"/>
              </a:spcAft>
            </a:pPr>
            <a:r>
              <a:rPr lang="fr-CD" altLang="en-US" dirty="0"/>
              <a:t>Créer un plan de management pour appliquer les 7 étapes à une décision concernant le programme ou la politique</a:t>
            </a:r>
            <a:endParaRPr lang="en-US"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502024" y="47825"/>
            <a:ext cx="8265459" cy="1143000"/>
          </a:xfrm>
        </p:spPr>
        <p:txBody>
          <a:bodyPr/>
          <a:lstStyle/>
          <a:p>
            <a:r>
              <a:rPr lang="fr-FR" altLang="en-US" sz="3200" dirty="0" smtClean="0"/>
              <a:t>Pourquoi utiliser l’approche en 7 étapes </a:t>
            </a:r>
            <a:endParaRPr lang="fr-FR" altLang="en-US" sz="3200" dirty="0"/>
          </a:p>
        </p:txBody>
      </p:sp>
      <p:sp>
        <p:nvSpPr>
          <p:cNvPr id="9219" name="Content Placeholder 2"/>
          <p:cNvSpPr>
            <a:spLocks noGrp="1"/>
          </p:cNvSpPr>
          <p:nvPr>
            <p:ph idx="1"/>
          </p:nvPr>
        </p:nvSpPr>
        <p:spPr>
          <a:xfrm>
            <a:off x="367554" y="1586753"/>
            <a:ext cx="8211669" cy="4023572"/>
          </a:xfrm>
        </p:spPr>
        <p:txBody>
          <a:bodyPr/>
          <a:lstStyle/>
          <a:p>
            <a:pPr>
              <a:lnSpc>
                <a:spcPct val="114000"/>
              </a:lnSpc>
              <a:spcAft>
                <a:spcPts val="1872"/>
              </a:spcAft>
            </a:pPr>
            <a:r>
              <a:rPr lang="fr-FR" altLang="en-US" sz="2800" dirty="0"/>
              <a:t>Fournit des étapes concrètes à une prise de décisions informée</a:t>
            </a:r>
          </a:p>
          <a:p>
            <a:pPr>
              <a:lnSpc>
                <a:spcPct val="114000"/>
              </a:lnSpc>
              <a:spcAft>
                <a:spcPts val="1872"/>
              </a:spcAft>
            </a:pPr>
            <a:r>
              <a:rPr lang="fr-FR" altLang="en-US" sz="2800" dirty="0"/>
              <a:t>Encourage une utilisation plus stratégique et plus efficace des données</a:t>
            </a:r>
          </a:p>
          <a:p>
            <a:pPr>
              <a:lnSpc>
                <a:spcPct val="114000"/>
              </a:lnSpc>
              <a:spcAft>
                <a:spcPts val="1872"/>
              </a:spcAft>
            </a:pPr>
            <a:r>
              <a:rPr lang="fr-FR" altLang="en-US" sz="2800" dirty="0"/>
              <a:t>Assure l’engagement tant des utilisateurs que des producteurs de données.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54690" y="0"/>
            <a:ext cx="7762875" cy="1143000"/>
          </a:xfrm>
        </p:spPr>
        <p:txBody>
          <a:bodyPr/>
          <a:lstStyle/>
          <a:p>
            <a:pPr eaLnBrk="1" hangingPunct="1"/>
            <a:r>
              <a:rPr lang="fr-FR" altLang="en-US" dirty="0" smtClean="0"/>
              <a:t>Approche en 7 étapes (1/2) </a:t>
            </a:r>
            <a:endParaRPr lang="fr-FR" altLang="en-US" dirty="0"/>
          </a:p>
        </p:txBody>
      </p:sp>
      <p:sp>
        <p:nvSpPr>
          <p:cNvPr id="11267" name="Rectangle 3"/>
          <p:cNvSpPr>
            <a:spLocks noGrp="1" noChangeArrowheads="1"/>
          </p:cNvSpPr>
          <p:nvPr>
            <p:ph type="body" idx="1"/>
          </p:nvPr>
        </p:nvSpPr>
        <p:spPr>
          <a:xfrm>
            <a:off x="339538" y="1613647"/>
            <a:ext cx="8266579" cy="4333315"/>
          </a:xfrm>
        </p:spPr>
        <p:txBody>
          <a:bodyPr/>
          <a:lstStyle/>
          <a:p>
            <a:pPr marL="514350" indent="-514350" eaLnBrk="1" hangingPunct="1">
              <a:spcAft>
                <a:spcPts val="1968"/>
              </a:spcAft>
              <a:buFont typeface="+mj-lt"/>
              <a:buAutoNum type="arabicPeriod"/>
            </a:pPr>
            <a:r>
              <a:rPr lang="fr-FR" altLang="en-US" sz="3200" dirty="0" smtClean="0"/>
              <a:t>Identifier les questions qui vous intéressent</a:t>
            </a:r>
          </a:p>
          <a:p>
            <a:pPr marL="514350" indent="-514350" eaLnBrk="1" hangingPunct="1">
              <a:spcAft>
                <a:spcPts val="1968"/>
              </a:spcAft>
              <a:buFont typeface="+mj-lt"/>
              <a:buAutoNum type="arabicPeriod"/>
            </a:pPr>
            <a:r>
              <a:rPr lang="fr-FR" altLang="en-US" sz="3200" dirty="0" smtClean="0"/>
              <a:t>Prioriser les questions clés</a:t>
            </a:r>
          </a:p>
          <a:p>
            <a:pPr marL="514350" indent="-514350" eaLnBrk="1" hangingPunct="1">
              <a:spcAft>
                <a:spcPts val="1968"/>
              </a:spcAft>
              <a:buFont typeface="+mj-lt"/>
              <a:buAutoNum type="arabicPeriod"/>
            </a:pPr>
            <a:r>
              <a:rPr lang="fr-FR" altLang="en-US" sz="3200" dirty="0" smtClean="0"/>
              <a:t>Identifier les besoins en données et les sources éventuelles</a:t>
            </a:r>
          </a:p>
          <a:p>
            <a:pPr marL="514350" indent="-514350" eaLnBrk="1" hangingPunct="1">
              <a:spcAft>
                <a:spcPts val="1968"/>
              </a:spcAft>
              <a:buFont typeface="+mj-lt"/>
              <a:buAutoNum type="arabicPeriod"/>
            </a:pPr>
            <a:endParaRPr lang="en-US" alt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fr-FR" altLang="en-US" dirty="0" smtClean="0"/>
              <a:t>Approche en 7 étapes (2/2)</a:t>
            </a:r>
            <a:endParaRPr lang="fr-FR" altLang="en-US" dirty="0"/>
          </a:p>
        </p:txBody>
      </p:sp>
      <p:sp>
        <p:nvSpPr>
          <p:cNvPr id="3" name="Content Placeholder 2"/>
          <p:cNvSpPr>
            <a:spLocks noGrp="1"/>
          </p:cNvSpPr>
          <p:nvPr>
            <p:ph idx="1"/>
          </p:nvPr>
        </p:nvSpPr>
        <p:spPr>
          <a:xfrm>
            <a:off x="409259" y="1594137"/>
            <a:ext cx="8223753" cy="3962400"/>
          </a:xfrm>
        </p:spPr>
        <p:txBody>
          <a:bodyPr/>
          <a:lstStyle/>
          <a:p>
            <a:pPr marL="514350" indent="-514350" eaLnBrk="1" hangingPunct="1">
              <a:spcAft>
                <a:spcPts val="1872"/>
              </a:spcAft>
              <a:buFont typeface="+mj-lt"/>
              <a:buAutoNum type="arabicPeriod" startAt="4"/>
              <a:defRPr/>
            </a:pPr>
            <a:r>
              <a:rPr lang="fr-FR" sz="3200" dirty="0" smtClean="0"/>
              <a:t>Transformer les données en informations</a:t>
            </a:r>
          </a:p>
          <a:p>
            <a:pPr marL="514350" indent="-514350" eaLnBrk="1" hangingPunct="1">
              <a:spcAft>
                <a:spcPts val="1872"/>
              </a:spcAft>
              <a:buFont typeface="+mj-lt"/>
              <a:buAutoNum type="arabicPeriod" startAt="4"/>
              <a:defRPr/>
            </a:pPr>
            <a:r>
              <a:rPr lang="fr-FR" sz="3200" dirty="0" smtClean="0"/>
              <a:t>Interpréter l’information et tirer les conclusions</a:t>
            </a:r>
          </a:p>
          <a:p>
            <a:pPr marL="514350" indent="-514350" eaLnBrk="1" hangingPunct="1">
              <a:spcAft>
                <a:spcPts val="1872"/>
              </a:spcAft>
              <a:buFont typeface="+mj-lt"/>
              <a:buAutoNum type="arabicPeriod" startAt="4"/>
              <a:defRPr/>
            </a:pPr>
            <a:r>
              <a:rPr lang="fr-FR" sz="3200" dirty="0" smtClean="0"/>
              <a:t>Façonner les solutions et passer à l’action</a:t>
            </a:r>
          </a:p>
          <a:p>
            <a:pPr marL="514350" indent="-514350" eaLnBrk="1" hangingPunct="1">
              <a:spcAft>
                <a:spcPts val="1872"/>
              </a:spcAft>
              <a:buFont typeface="+mj-lt"/>
              <a:buAutoNum type="arabicPeriod" startAt="4"/>
              <a:defRPr/>
            </a:pPr>
            <a:r>
              <a:rPr lang="fr-FR" sz="3200" dirty="0" smtClean="0"/>
              <a:t>Continuer à suivre les indicateurs clés</a:t>
            </a:r>
            <a:endParaRPr lang="fr-FR" sz="32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555812" y="47825"/>
            <a:ext cx="7762875" cy="1143000"/>
          </a:xfrm>
        </p:spPr>
        <p:txBody>
          <a:bodyPr/>
          <a:lstStyle/>
          <a:p>
            <a:r>
              <a:rPr lang="fr-FR" altLang="en-US" dirty="0" smtClean="0"/>
              <a:t>Application des 7 étapes</a:t>
            </a:r>
            <a:endParaRPr lang="fr-FR" altLang="en-US" dirty="0"/>
          </a:p>
        </p:txBody>
      </p:sp>
      <p:sp>
        <p:nvSpPr>
          <p:cNvPr id="3" name="Content Placeholder 2"/>
          <p:cNvSpPr>
            <a:spLocks noGrp="1"/>
          </p:cNvSpPr>
          <p:nvPr>
            <p:ph idx="1"/>
          </p:nvPr>
        </p:nvSpPr>
        <p:spPr>
          <a:xfrm>
            <a:off x="355471" y="1621031"/>
            <a:ext cx="7762875" cy="3962400"/>
          </a:xfrm>
        </p:spPr>
        <p:txBody>
          <a:bodyPr/>
          <a:lstStyle/>
          <a:p>
            <a:pPr>
              <a:lnSpc>
                <a:spcPct val="114000"/>
              </a:lnSpc>
              <a:buFont typeface="Wingdings" panose="05000000000000000000" pitchFamily="2" charset="2"/>
              <a:buChar char="§"/>
              <a:defRPr/>
            </a:pPr>
            <a:r>
              <a:rPr lang="fr-FR" sz="3000" dirty="0" smtClean="0"/>
              <a:t>De nouvelles données sont communiquées. Elles sont pertinentes pour votre programme.</a:t>
            </a:r>
          </a:p>
          <a:p>
            <a:pPr>
              <a:lnSpc>
                <a:spcPct val="114000"/>
              </a:lnSpc>
              <a:buFont typeface="Wingdings" panose="05000000000000000000" pitchFamily="2" charset="2"/>
              <a:buChar char="§"/>
              <a:defRPr/>
            </a:pPr>
            <a:r>
              <a:rPr lang="fr-FR" sz="3000" dirty="0" smtClean="0"/>
              <a:t>Une décision se profile et elle doit être prise ou alors vous avez une question spécifique </a:t>
            </a:r>
          </a:p>
          <a:p>
            <a:pPr marL="0" indent="0">
              <a:buFont typeface="Wingdings" panose="05000000000000000000" pitchFamily="2" charset="2"/>
              <a:buNone/>
              <a:defRPr/>
            </a:pPr>
            <a:endParaRPr lang="en-US" sz="30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394448" y="74719"/>
            <a:ext cx="8534400" cy="1143000"/>
          </a:xfrm>
        </p:spPr>
        <p:txBody>
          <a:bodyPr/>
          <a:lstStyle/>
          <a:p>
            <a:r>
              <a:rPr lang="fr-FR" altLang="en-US" sz="3400" dirty="0"/>
              <a:t>Cadre pour relier les données à l’action</a:t>
            </a:r>
          </a:p>
        </p:txBody>
      </p:sp>
      <p:sp>
        <p:nvSpPr>
          <p:cNvPr id="17411" name="Content Placeholder 2"/>
          <p:cNvSpPr>
            <a:spLocks noGrp="1"/>
          </p:cNvSpPr>
          <p:nvPr>
            <p:ph idx="1"/>
          </p:nvPr>
        </p:nvSpPr>
        <p:spPr>
          <a:xfrm>
            <a:off x="516835" y="1647925"/>
            <a:ext cx="8062389" cy="3962400"/>
          </a:xfrm>
        </p:spPr>
        <p:txBody>
          <a:bodyPr/>
          <a:lstStyle/>
          <a:p>
            <a:pPr fontAlgn="ctr">
              <a:spcAft>
                <a:spcPts val="1920"/>
              </a:spcAft>
            </a:pPr>
            <a:r>
              <a:rPr lang="fr-FR" altLang="en-US" sz="3000" dirty="0" smtClean="0"/>
              <a:t>Calendrier pour la prise de décisions informées</a:t>
            </a:r>
          </a:p>
          <a:p>
            <a:pPr fontAlgn="ctr">
              <a:spcAft>
                <a:spcPts val="1920"/>
              </a:spcAft>
            </a:pPr>
            <a:r>
              <a:rPr lang="fr-FR" altLang="en-US" sz="3000" dirty="0" smtClean="0"/>
              <a:t>Plus grande utilisation de l’information existante</a:t>
            </a:r>
          </a:p>
          <a:p>
            <a:pPr fontAlgn="ctr">
              <a:spcAft>
                <a:spcPts val="1920"/>
              </a:spcAft>
            </a:pPr>
            <a:r>
              <a:rPr lang="fr-FR" altLang="en-US" sz="3000" dirty="0" smtClean="0"/>
              <a:t>Suivi de l’utilisation de l’information dans la prise de décisions</a:t>
            </a:r>
          </a:p>
          <a:p>
            <a:pPr fontAlgn="ctr">
              <a:spcAft>
                <a:spcPts val="1920"/>
              </a:spcAft>
            </a:pPr>
            <a:r>
              <a:rPr lang="fr-FR" altLang="en-US" sz="3000" dirty="0" smtClean="0"/>
              <a:t>Outil de gestion</a:t>
            </a:r>
          </a:p>
          <a:p>
            <a:pPr fontAlgn="ctr">
              <a:spcAft>
                <a:spcPts val="1920"/>
              </a:spcAft>
              <a:buFont typeface="Wingdings" charset="2"/>
              <a:buNone/>
            </a:pPr>
            <a:r>
              <a:rPr lang="en-US" altLang="en-US" sz="3000" dirty="0" smtClean="0"/>
              <a:t> </a:t>
            </a:r>
            <a:endParaRPr lang="en-US" altLang="en-US" sz="3000" dirty="0"/>
          </a:p>
          <a:p>
            <a:pPr>
              <a:spcAft>
                <a:spcPts val="1920"/>
              </a:spcAft>
              <a:buFont typeface="Wingdings" charset="2"/>
              <a:buNone/>
            </a:pPr>
            <a:r>
              <a:rPr lang="en-US" altLang="en-US" sz="3000" dirty="0"/>
              <a:t> </a:t>
            </a:r>
          </a:p>
          <a:p>
            <a:pPr fontAlgn="ctr">
              <a:spcAft>
                <a:spcPts val="1920"/>
              </a:spcAft>
            </a:pPr>
            <a:endParaRPr lang="en-US" altLang="en-US" sz="30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502024" y="47825"/>
            <a:ext cx="8297863" cy="1143000"/>
          </a:xfrm>
        </p:spPr>
        <p:txBody>
          <a:bodyPr/>
          <a:lstStyle/>
          <a:p>
            <a:r>
              <a:rPr lang="fr-FR" altLang="en-US" sz="3200" dirty="0"/>
              <a:t>Cadre pour relier les données à l’action</a:t>
            </a:r>
          </a:p>
        </p:txBody>
      </p:sp>
      <p:graphicFrame>
        <p:nvGraphicFramePr>
          <p:cNvPr id="6" name="Group 62"/>
          <p:cNvGraphicFramePr>
            <a:graphicFrameLocks noGrp="1"/>
          </p:cNvGraphicFramePr>
          <p:nvPr>
            <p:extLst>
              <p:ext uri="{D42A27DB-BD31-4B8C-83A1-F6EECF244321}">
                <p14:modId xmlns:p14="http://schemas.microsoft.com/office/powerpoint/2010/main" val="623245762"/>
              </p:ext>
            </p:extLst>
          </p:nvPr>
        </p:nvGraphicFramePr>
        <p:xfrm>
          <a:off x="149292" y="1586206"/>
          <a:ext cx="8845418" cy="4404048"/>
        </p:xfrm>
        <a:graphic>
          <a:graphicData uri="http://schemas.openxmlformats.org/drawingml/2006/table">
            <a:tbl>
              <a:tblPr/>
              <a:tblGrid>
                <a:gridCol w="1056870"/>
                <a:gridCol w="1435751"/>
                <a:gridCol w="1734867"/>
                <a:gridCol w="1435750"/>
                <a:gridCol w="1794690"/>
                <a:gridCol w="1387490"/>
              </a:tblGrid>
              <a:tr h="1931880">
                <a:tc gridSpan="6">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600"/>
                        </a:spcBef>
                        <a:spcAft>
                          <a:spcPts val="600"/>
                        </a:spcAft>
                        <a:buClrTx/>
                        <a:buSzTx/>
                        <a:buFontTx/>
                        <a:buNone/>
                        <a:tabLst/>
                      </a:pPr>
                      <a:r>
                        <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Domain de Santé: </a:t>
                      </a:r>
                    </a:p>
                    <a:p>
                      <a:pPr marL="0" marR="0" lvl="0" indent="0" algn="l" defTabSz="914400" rtl="0" eaLnBrk="1" fontAlgn="base" latinLnBrk="0" hangingPunct="1">
                        <a:lnSpc>
                          <a:spcPct val="114000"/>
                        </a:lnSpc>
                        <a:spcBef>
                          <a:spcPts val="600"/>
                        </a:spcBef>
                        <a:spcAft>
                          <a:spcPts val="600"/>
                        </a:spcAft>
                        <a:buClrTx/>
                        <a:buSzTx/>
                        <a:buFontTx/>
                        <a:buNone/>
                        <a:tabLst/>
                      </a:pPr>
                      <a:r>
                        <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Objectif de Santé: </a:t>
                      </a:r>
                    </a:p>
                    <a:p>
                      <a:pPr marL="0" marR="0" lvl="0" indent="0" algn="l" defTabSz="914400" rtl="0" eaLnBrk="1" fontAlgn="base" latinLnBrk="0" hangingPunct="1">
                        <a:lnSpc>
                          <a:spcPct val="114000"/>
                        </a:lnSpc>
                        <a:spcBef>
                          <a:spcPts val="600"/>
                        </a:spcBef>
                        <a:spcAft>
                          <a:spcPts val="600"/>
                        </a:spcAft>
                        <a:buClrTx/>
                        <a:buSzTx/>
                        <a:buFontTx/>
                        <a:buNone/>
                        <a:tabLst/>
                      </a:pPr>
                      <a:r>
                        <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Question prioritaire d‘intérêt:</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472168">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Source des données</a:t>
                      </a:r>
                    </a:p>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Calcul d</a:t>
                      </a:r>
                      <a:r>
                        <a:rPr kumimoji="0" lang="fr-FR" altLang="en-US" sz="16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Indicateur(s</a:t>
                      </a: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a:t>
                      </a:r>
                    </a:p>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Calendrier pour l’analyse et l‘Interprétation</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Décideur(s) Cible(s) (DC) &amp; Autres Acteurs (AA)</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Canaux de Communication </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Décision/ Action prise sur la base des données</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Content Placeholder 2"/>
          <p:cNvSpPr>
            <a:spLocks noGrp="1"/>
          </p:cNvSpPr>
          <p:nvPr>
            <p:ph idx="1"/>
          </p:nvPr>
        </p:nvSpPr>
        <p:spPr>
          <a:xfrm>
            <a:off x="5003321" y="2525783"/>
            <a:ext cx="3717986" cy="2287754"/>
          </a:xfrm>
        </p:spPr>
        <p:txBody>
          <a:bodyPr/>
          <a:lstStyle/>
          <a:p>
            <a:pPr marL="0" indent="0">
              <a:buFont typeface="Wingdings" charset="2"/>
              <a:buNone/>
            </a:pPr>
            <a:r>
              <a:rPr lang="fr-FR" altLang="en-US" sz="2400" dirty="0" smtClean="0"/>
              <a:t>Pas la peine d’aller pêcher….vaut mieux répondre à la question qui répond aux véritables besoins et priorités</a:t>
            </a:r>
            <a:endParaRPr lang="fr-FR" altLang="en-US" sz="2400" dirty="0"/>
          </a:p>
        </p:txBody>
      </p:sp>
      <p:pic>
        <p:nvPicPr>
          <p:cNvPr id="21508" name="Picture 5" descr="http://cdnimg.visualizeus.com/thumbs/53/d7/africa,african,fisherman,fishing,ghana,life,net,people,work-53d7cc6ab3c5d8be6e61ab5785a6b1d8_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842" y="2612048"/>
            <a:ext cx="4003115" cy="3564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txBox="1">
            <a:spLocks/>
          </p:cNvSpPr>
          <p:nvPr/>
        </p:nvSpPr>
        <p:spPr bwMode="auto">
          <a:xfrm>
            <a:off x="609601" y="0"/>
            <a:ext cx="8338598" cy="2219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accent2">
                    <a:lumMod val="40000"/>
                    <a:lumOff val="60000"/>
                  </a:schemeClr>
                </a:solidFill>
                <a:latin typeface="Century Gothic" charset="0"/>
                <a:ea typeface="Century Gothic" charset="0"/>
                <a:cs typeface="Century Gothic" charset="0"/>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a:lstStyle>
          <a:p>
            <a:pPr>
              <a:spcAft>
                <a:spcPts val="1200"/>
              </a:spcAft>
            </a:pPr>
            <a:r>
              <a:rPr lang="fr-FR" altLang="en-US" sz="4000" kern="0" dirty="0" smtClean="0"/>
              <a:t>Étape 1</a:t>
            </a:r>
            <a:r>
              <a:rPr lang="fr-FR" altLang="en-US" sz="1050" kern="0" dirty="0" smtClean="0"/>
              <a:t/>
            </a:r>
            <a:br>
              <a:rPr lang="fr-FR" altLang="en-US" sz="1050" kern="0" dirty="0" smtClean="0"/>
            </a:br>
            <a:r>
              <a:rPr lang="fr-FR" altLang="en-US" sz="1400" kern="0" dirty="0" smtClean="0">
                <a:solidFill>
                  <a:srgbClr val="1D1860"/>
                </a:solidFill>
              </a:rPr>
              <a:t/>
            </a:r>
            <a:br>
              <a:rPr lang="fr-FR" altLang="en-US" sz="1400" kern="0" dirty="0" smtClean="0">
                <a:solidFill>
                  <a:srgbClr val="1D1860"/>
                </a:solidFill>
              </a:rPr>
            </a:br>
            <a:r>
              <a:rPr lang="fr-FR" altLang="en-US" sz="4000" dirty="0" smtClean="0">
                <a:solidFill>
                  <a:srgbClr val="1D1860"/>
                </a:solidFill>
              </a:rPr>
              <a:t>Identifier les questions</a:t>
            </a:r>
            <a:endParaRPr lang="fr-FR" altLang="en-US" sz="4000" kern="0" dirty="0">
              <a:solidFill>
                <a:srgbClr val="1D186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609600" y="47825"/>
            <a:ext cx="8238565" cy="1143000"/>
          </a:xfrm>
        </p:spPr>
        <p:txBody>
          <a:bodyPr/>
          <a:lstStyle/>
          <a:p>
            <a:r>
              <a:rPr lang="fr-FR" altLang="en-US" sz="3200" dirty="0"/>
              <a:t>Exemple - Commencer par la question</a:t>
            </a:r>
            <a:endParaRPr lang="en-US" altLang="en-US" sz="3200" dirty="0"/>
          </a:p>
        </p:txBody>
      </p:sp>
      <p:graphicFrame>
        <p:nvGraphicFramePr>
          <p:cNvPr id="4" name="Group 62"/>
          <p:cNvGraphicFramePr>
            <a:graphicFrameLocks noGrp="1"/>
          </p:cNvGraphicFramePr>
          <p:nvPr>
            <p:extLst>
              <p:ext uri="{D42A27DB-BD31-4B8C-83A1-F6EECF244321}">
                <p14:modId xmlns:p14="http://schemas.microsoft.com/office/powerpoint/2010/main" val="2776512082"/>
              </p:ext>
            </p:extLst>
          </p:nvPr>
        </p:nvGraphicFramePr>
        <p:xfrm>
          <a:off x="149291" y="1436914"/>
          <a:ext cx="8845418" cy="4889241"/>
        </p:xfrm>
        <a:graphic>
          <a:graphicData uri="http://schemas.openxmlformats.org/drawingml/2006/table">
            <a:tbl>
              <a:tblPr/>
              <a:tblGrid>
                <a:gridCol w="1056872"/>
                <a:gridCol w="1435751"/>
                <a:gridCol w="1734866"/>
                <a:gridCol w="1435749"/>
                <a:gridCol w="1794689"/>
                <a:gridCol w="1387491"/>
              </a:tblGrid>
              <a:tr h="2542980">
                <a:tc gridSpan="6">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Domain de Santé: </a:t>
                      </a:r>
                      <a:r>
                        <a:rPr kumimoji="0" lang="fr-FR" altLang="en-US" sz="2000" b="1" i="0" u="none" strike="noStrike" cap="none" normalizeH="0" baseline="0" dirty="0" smtClean="0">
                          <a:ln>
                            <a:noFill/>
                          </a:ln>
                          <a:solidFill>
                            <a:srgbClr val="A2552E"/>
                          </a:solidFill>
                          <a:effectLst/>
                          <a:latin typeface="Century Gothic" charset="0"/>
                          <a:ea typeface="Century Gothic" charset="0"/>
                          <a:cs typeface="Century Gothic" charset="0"/>
                        </a:rPr>
                        <a:t>Santé Communautaire</a:t>
                      </a:r>
                      <a:endParaRPr kumimoji="0" lang="fr-FR" altLang="en-US" sz="2000" b="1" i="0" u="none" strike="noStrike" cap="none" normalizeH="0" baseline="0" dirty="0">
                        <a:ln>
                          <a:noFill/>
                        </a:ln>
                        <a:solidFill>
                          <a:srgbClr val="A2552E"/>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Objectif de Santé: </a:t>
                      </a:r>
                      <a:r>
                        <a:rPr kumimoji="0" lang="fr-FR" altLang="en-US" sz="2000" b="1" i="0" u="none" strike="noStrike" cap="none" normalizeH="0" baseline="0" dirty="0" smtClean="0">
                          <a:ln>
                            <a:noFill/>
                          </a:ln>
                          <a:solidFill>
                            <a:srgbClr val="A2552E"/>
                          </a:solidFill>
                          <a:effectLst/>
                          <a:latin typeface="Century Gothic" charset="0"/>
                          <a:ea typeface="Century Gothic" charset="0"/>
                          <a:cs typeface="Century Gothic" charset="0"/>
                        </a:rPr>
                        <a:t>Réduire de moitié, d'ici à 2015, la proportion de la population sans accès durable à l'eau potable et à l'assainissement de base.</a:t>
                      </a:r>
                      <a:endParaRPr kumimoji="0" lang="fr-FR" altLang="en-US" sz="2000" b="1" i="0" u="none" strike="noStrike" cap="none" normalizeH="0" baseline="0" dirty="0">
                        <a:ln>
                          <a:noFill/>
                        </a:ln>
                        <a:solidFill>
                          <a:srgbClr val="A2552E"/>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pPr>
                      <a:r>
                        <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Question prioritaire d‘intérêt:</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346261">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Source des données</a:t>
                      </a:r>
                    </a:p>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Calcul d</a:t>
                      </a:r>
                      <a:r>
                        <a:rPr kumimoji="0" lang="fr-FR" altLang="en-US" sz="16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Indicateur(s</a:t>
                      </a: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a:t>
                      </a:r>
                    </a:p>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Calendrier pour l’analyse et l‘Interprétation</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Décideur(s) Cible(s) (DC) &amp; Autres Acteurs (AA)</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Canaux de Communication </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Décision/ Action prise sur la base des données</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62"/>
          <p:cNvGraphicFramePr>
            <a:graphicFrameLocks noGrp="1"/>
          </p:cNvGraphicFramePr>
          <p:nvPr>
            <p:extLst>
              <p:ext uri="{D42A27DB-BD31-4B8C-83A1-F6EECF244321}">
                <p14:modId xmlns:p14="http://schemas.microsoft.com/office/powerpoint/2010/main" val="174269811"/>
              </p:ext>
            </p:extLst>
          </p:nvPr>
        </p:nvGraphicFramePr>
        <p:xfrm>
          <a:off x="205275" y="186611"/>
          <a:ext cx="8808096" cy="6661607"/>
        </p:xfrm>
        <a:graphic>
          <a:graphicData uri="http://schemas.openxmlformats.org/drawingml/2006/table">
            <a:tbl>
              <a:tblPr/>
              <a:tblGrid>
                <a:gridCol w="1134621"/>
                <a:gridCol w="1198833"/>
                <a:gridCol w="1788211"/>
                <a:gridCol w="2216164"/>
                <a:gridCol w="1394973"/>
                <a:gridCol w="1075294"/>
              </a:tblGrid>
              <a:tr h="2787272">
                <a:tc gridSpan="6">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Domain de Santé: </a:t>
                      </a:r>
                      <a:r>
                        <a:rPr kumimoji="0" lang="fr-FR" altLang="en-US" sz="20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Santé Communautaire</a:t>
                      </a:r>
                      <a:endPar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Objectif de Santé: </a:t>
                      </a:r>
                      <a:r>
                        <a:rPr kumimoji="0" lang="fr-FR" altLang="en-US" sz="20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Réduire de moitié, d'ici à 2015, la proportion de la population sans accès durable à l'eau potable et à l'assainissement de base.</a:t>
                      </a:r>
                      <a:endPar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pPr>
                      <a:r>
                        <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Question prioritaire d‘intérêt:</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650851">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Source des données</a:t>
                      </a:r>
                    </a:p>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Calcul d</a:t>
                      </a:r>
                      <a:r>
                        <a:rPr kumimoji="0" lang="fr-FR" altLang="en-US" sz="16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Indicateur(s</a:t>
                      </a: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a:t>
                      </a:r>
                    </a:p>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Calendrier pour l’analyse et l‘Interprétation</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Décideur(s) Cible(s) (DC) &amp; Autres Acteurs (AA</a:t>
                      </a:r>
                      <a:r>
                        <a:rPr kumimoji="0" lang="fr-FR" altLang="en-US" sz="16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t>
                      </a:r>
                    </a:p>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600" b="1" i="0" u="none" strike="noStrike" cap="none" normalizeH="0" baseline="0" dirty="0" smtClean="0">
                          <a:ln>
                            <a:noFill/>
                          </a:ln>
                          <a:solidFill>
                            <a:srgbClr val="A2552E"/>
                          </a:solidFill>
                          <a:effectLst/>
                          <a:latin typeface="Century Gothic" charset="0"/>
                          <a:ea typeface="Century Gothic" charset="0"/>
                          <a:cs typeface="Century Gothic" charset="0"/>
                        </a:rPr>
                        <a:t>Directeur de la santé de district (DC)</a:t>
                      </a:r>
                    </a:p>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600" b="1" i="0" u="none" strike="noStrike" cap="none" normalizeH="0" baseline="0" dirty="0" smtClean="0">
                          <a:ln>
                            <a:noFill/>
                          </a:ln>
                          <a:solidFill>
                            <a:srgbClr val="A2552E"/>
                          </a:solidFill>
                          <a:effectLst/>
                          <a:latin typeface="Century Gothic" charset="0"/>
                          <a:ea typeface="Century Gothic" charset="0"/>
                          <a:cs typeface="Century Gothic" charset="0"/>
                        </a:rPr>
                        <a:t>District équipes de santé communautaires (DC)</a:t>
                      </a:r>
                    </a:p>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600" b="1" i="0" u="none" strike="noStrike" cap="none" normalizeH="0" baseline="0" dirty="0" smtClean="0">
                          <a:ln>
                            <a:noFill/>
                          </a:ln>
                          <a:solidFill>
                            <a:srgbClr val="A2552E"/>
                          </a:solidFill>
                          <a:effectLst/>
                          <a:latin typeface="Century Gothic" charset="0"/>
                          <a:ea typeface="Century Gothic" charset="0"/>
                          <a:cs typeface="Century Gothic" charset="0"/>
                        </a:rPr>
                        <a:t>Cliniques avec des programmes de sensibilisation (AA)</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600" b="1" i="0" u="none" strike="noStrike" cap="none" normalizeH="0" baseline="0" dirty="0" smtClean="0">
                          <a:ln>
                            <a:noFill/>
                          </a:ln>
                          <a:solidFill>
                            <a:srgbClr val="A2552E"/>
                          </a:solidFill>
                          <a:effectLst/>
                          <a:latin typeface="Century Gothic" charset="0"/>
                          <a:ea typeface="Century Gothic" charset="0"/>
                          <a:cs typeface="Century Gothic" charset="0"/>
                        </a:rPr>
                        <a:t>Société Civile (AA)</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noProof="0" dirty="0">
                          <a:ln>
                            <a:noFill/>
                          </a:ln>
                          <a:solidFill>
                            <a:schemeClr val="accent4">
                              <a:lumMod val="10000"/>
                            </a:schemeClr>
                          </a:solidFill>
                          <a:effectLst/>
                          <a:latin typeface="Century Gothic" charset="0"/>
                          <a:ea typeface="Century Gothic" charset="0"/>
                          <a:cs typeface="Century Gothic" charset="0"/>
                        </a:rPr>
                        <a:t>Canaux de </a:t>
                      </a:r>
                      <a:r>
                        <a:rPr kumimoji="0" lang="fr-FR" altLang="en-US" sz="1600" b="0" i="0" u="none" strike="noStrike" cap="none" normalizeH="0" baseline="0" noProof="0" dirty="0" smtClean="0">
                          <a:ln>
                            <a:noFill/>
                          </a:ln>
                          <a:solidFill>
                            <a:schemeClr val="accent4">
                              <a:lumMod val="10000"/>
                            </a:schemeClr>
                          </a:solidFill>
                          <a:effectLst/>
                          <a:latin typeface="Century Gothic" charset="0"/>
                          <a:ea typeface="Century Gothic" charset="0"/>
                          <a:cs typeface="Century Gothic" charset="0"/>
                        </a:rPr>
                        <a:t>Communic-ation </a:t>
                      </a:r>
                      <a:endParaRPr kumimoji="0" lang="fr-FR" altLang="en-US" sz="1600" b="0" i="0" u="none" strike="noStrike" cap="none" normalizeH="0" baseline="0" noProof="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Décision/ </a:t>
                      </a:r>
                      <a:r>
                        <a:rPr kumimoji="0" lang="fr-FR" altLang="en-US" sz="16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Action</a:t>
                      </a:r>
                      <a:endPar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409576" y="4571534"/>
            <a:ext cx="8465484" cy="197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lnSpc>
                <a:spcPct val="114000"/>
              </a:lnSpc>
              <a:spcBef>
                <a:spcPct val="0"/>
              </a:spcBef>
              <a:spcAft>
                <a:spcPts val="1200"/>
              </a:spcAft>
              <a:buClrTx/>
              <a:buFontTx/>
              <a:buAutoNum type="arabicParenR"/>
            </a:pPr>
            <a:r>
              <a:rPr lang="fr-FR" altLang="en-US" sz="1800" dirty="0">
                <a:solidFill>
                  <a:srgbClr val="A2552E"/>
                </a:solidFill>
                <a:latin typeface="Century Gothic" charset="0"/>
                <a:ea typeface="Century Gothic" charset="0"/>
                <a:cs typeface="Century Gothic" charset="0"/>
              </a:rPr>
              <a:t>J'ai besoin de décider où dans mon district de concentrer mes efforts.</a:t>
            </a:r>
          </a:p>
          <a:p>
            <a:pPr eaLnBrk="1" hangingPunct="1">
              <a:lnSpc>
                <a:spcPct val="114000"/>
              </a:lnSpc>
              <a:spcBef>
                <a:spcPct val="0"/>
              </a:spcBef>
              <a:spcAft>
                <a:spcPts val="1200"/>
              </a:spcAft>
              <a:buClrTx/>
              <a:buFontTx/>
              <a:buAutoNum type="arabicParenR"/>
            </a:pPr>
            <a:r>
              <a:rPr lang="fr-FR" altLang="en-US" sz="1800" dirty="0" smtClean="0">
                <a:solidFill>
                  <a:srgbClr val="A2552E"/>
                </a:solidFill>
                <a:latin typeface="Century Gothic" charset="0"/>
                <a:ea typeface="Century Gothic" charset="0"/>
                <a:cs typeface="Century Gothic" charset="0"/>
              </a:rPr>
              <a:t>J'ai besoin de décider de la meilleure façon de démontrer que je vais rencontrer mes objectifs.</a:t>
            </a:r>
            <a:endParaRPr lang="fr-FR" altLang="en-US" sz="1800" dirty="0">
              <a:solidFill>
                <a:srgbClr val="A2552E"/>
              </a:solidFill>
              <a:latin typeface="Century Gothic" charset="0"/>
              <a:ea typeface="Century Gothic" charset="0"/>
              <a:cs typeface="Century Gothic" charset="0"/>
            </a:endParaRPr>
          </a:p>
          <a:p>
            <a:pPr eaLnBrk="1" hangingPunct="1">
              <a:lnSpc>
                <a:spcPct val="114000"/>
              </a:lnSpc>
              <a:spcBef>
                <a:spcPct val="0"/>
              </a:spcBef>
              <a:spcAft>
                <a:spcPts val="1200"/>
              </a:spcAft>
              <a:buClrTx/>
              <a:buFontTx/>
              <a:buAutoNum type="arabicParenR"/>
            </a:pPr>
            <a:r>
              <a:rPr lang="fr-FR" altLang="en-US" sz="1800" dirty="0">
                <a:solidFill>
                  <a:srgbClr val="A2552E"/>
                </a:solidFill>
                <a:latin typeface="Century Gothic" charset="0"/>
                <a:ea typeface="Century Gothic" charset="0"/>
                <a:cs typeface="Century Gothic" charset="0"/>
              </a:rPr>
              <a:t>J'ai besoin de décider dans quelle domaines de l'eau, l'assainissement, ou de la promotion d'hygiène ou j'ai besoin d'investir mes ressources. </a:t>
            </a:r>
          </a:p>
        </p:txBody>
      </p:sp>
      <p:sp>
        <p:nvSpPr>
          <p:cNvPr id="3" name="Oval 2"/>
          <p:cNvSpPr/>
          <p:nvPr/>
        </p:nvSpPr>
        <p:spPr>
          <a:xfrm>
            <a:off x="198624" y="4745039"/>
            <a:ext cx="8810906" cy="1219200"/>
          </a:xfrm>
          <a:prstGeom prst="ellipse">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0000"/>
              </a:solidFill>
            </a:endParaRPr>
          </a:p>
        </p:txBody>
      </p:sp>
      <p:graphicFrame>
        <p:nvGraphicFramePr>
          <p:cNvPr id="5" name="Group 62"/>
          <p:cNvGraphicFramePr>
            <a:graphicFrameLocks noGrp="1"/>
          </p:cNvGraphicFramePr>
          <p:nvPr>
            <p:extLst>
              <p:ext uri="{D42A27DB-BD31-4B8C-83A1-F6EECF244321}">
                <p14:modId xmlns:p14="http://schemas.microsoft.com/office/powerpoint/2010/main" val="2388326797"/>
              </p:ext>
            </p:extLst>
          </p:nvPr>
        </p:nvGraphicFramePr>
        <p:xfrm>
          <a:off x="198624" y="276244"/>
          <a:ext cx="8676437" cy="4102780"/>
        </p:xfrm>
        <a:graphic>
          <a:graphicData uri="http://schemas.openxmlformats.org/drawingml/2006/table">
            <a:tbl>
              <a:tblPr/>
              <a:tblGrid>
                <a:gridCol w="1117662"/>
                <a:gridCol w="1180914"/>
                <a:gridCol w="1761481"/>
                <a:gridCol w="2183037"/>
                <a:gridCol w="1374122"/>
                <a:gridCol w="1059221"/>
              </a:tblGrid>
              <a:tr h="2331565">
                <a:tc gridSpan="6">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Domain de Santé: </a:t>
                      </a:r>
                      <a:r>
                        <a:rPr kumimoji="0" lang="fr-FR" altLang="en-US" sz="20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Santé Communautaire</a:t>
                      </a:r>
                      <a:endPar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Objectif de Santé: </a:t>
                      </a:r>
                      <a:r>
                        <a:rPr kumimoji="0" lang="fr-FR" altLang="en-US" sz="20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Réduire de moitié, d'ici à 2015, la proportion de la population sans accès durable à l'eau potable et à l'assainissement de base.</a:t>
                      </a:r>
                      <a:endPar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pPr>
                      <a:r>
                        <a:rPr kumimoji="0" lang="fr-FR" altLang="en-US" sz="2000" b="1" i="0" u="none" strike="noStrike" cap="none" normalizeH="0" baseline="0" dirty="0">
                          <a:ln>
                            <a:noFill/>
                          </a:ln>
                          <a:solidFill>
                            <a:srgbClr val="A2552E"/>
                          </a:solidFill>
                          <a:effectLst/>
                          <a:latin typeface="Century Gothic" charset="0"/>
                          <a:ea typeface="Century Gothic" charset="0"/>
                          <a:cs typeface="Century Gothic" charset="0"/>
                        </a:rPr>
                        <a:t>Question prioritaire d‘intérêt:</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721595">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Source des données</a:t>
                      </a:r>
                    </a:p>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Calcul d</a:t>
                      </a:r>
                      <a:r>
                        <a:rPr kumimoji="0" lang="fr-FR" altLang="en-US" sz="16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Indicateur(s</a:t>
                      </a: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a:t>
                      </a:r>
                    </a:p>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Calendrier pour l’analyse et l‘Interprétation</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Décideur(s) Cible(s) (DC) &amp; Autres Acteurs (AA</a:t>
                      </a:r>
                      <a:r>
                        <a:rPr kumimoji="0" lang="fr-FR" altLang="en-US" sz="16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t>
                      </a:r>
                    </a:p>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600" b="1" i="0" u="none" strike="noStrike" cap="none" normalizeH="0" baseline="0" dirty="0" smtClean="0">
                          <a:ln>
                            <a:noFill/>
                          </a:ln>
                          <a:solidFill>
                            <a:srgbClr val="A2552E"/>
                          </a:solidFill>
                          <a:effectLst/>
                          <a:latin typeface="Century Gothic" charset="0"/>
                          <a:ea typeface="Century Gothic" charset="0"/>
                          <a:cs typeface="Century Gothic" charset="0"/>
                        </a:rPr>
                        <a:t>Directeur district </a:t>
                      </a:r>
                    </a:p>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600" b="1" i="0" u="none" strike="noStrike" cap="none" normalizeH="0" baseline="0" dirty="0" smtClean="0">
                          <a:ln>
                            <a:noFill/>
                          </a:ln>
                          <a:solidFill>
                            <a:srgbClr val="A2552E"/>
                          </a:solidFill>
                          <a:effectLst/>
                          <a:latin typeface="Century Gothic" charset="0"/>
                          <a:ea typeface="Century Gothic" charset="0"/>
                          <a:cs typeface="Century Gothic" charset="0"/>
                        </a:rPr>
                        <a:t>Équipes de santé communautaires </a:t>
                      </a:r>
                      <a:endParaRPr kumimoji="0" lang="fr-FR" altLang="en-US" sz="1600" b="1" i="0" u="none" strike="noStrike" cap="none" normalizeH="0" baseline="0" dirty="0">
                        <a:ln>
                          <a:noFill/>
                        </a:ln>
                        <a:solidFill>
                          <a:srgbClr val="A2552E"/>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Canaux de </a:t>
                      </a:r>
                      <a:r>
                        <a:rPr kumimoji="0" lang="fr-FR" altLang="en-US" sz="16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Communic-ation </a:t>
                      </a:r>
                      <a:endPar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Décision/ </a:t>
                      </a:r>
                      <a:r>
                        <a:rPr kumimoji="0" lang="fr-FR" altLang="en-US" sz="16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Action</a:t>
                      </a:r>
                      <a:endParaRPr kumimoji="0" lang="fr-FR" altLang="en-US" sz="16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Group 62"/>
          <p:cNvGraphicFramePr>
            <a:graphicFrameLocks noGrp="1"/>
          </p:cNvGraphicFramePr>
          <p:nvPr>
            <p:extLst>
              <p:ext uri="{D42A27DB-BD31-4B8C-83A1-F6EECF244321}">
                <p14:modId xmlns:p14="http://schemas.microsoft.com/office/powerpoint/2010/main" val="2208019003"/>
              </p:ext>
            </p:extLst>
          </p:nvPr>
        </p:nvGraphicFramePr>
        <p:xfrm>
          <a:off x="496466" y="550050"/>
          <a:ext cx="8151067" cy="6194952"/>
        </p:xfrm>
        <a:graphic>
          <a:graphicData uri="http://schemas.openxmlformats.org/drawingml/2006/table">
            <a:tbl>
              <a:tblPr/>
              <a:tblGrid>
                <a:gridCol w="8151067"/>
              </a:tblGrid>
              <a:tr h="1891226">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Domain de Santé: </a:t>
                      </a:r>
                      <a:r>
                        <a:rPr kumimoji="0" lang="fr-FR" altLang="en-US" sz="20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Santé Communautaire</a:t>
                      </a:r>
                      <a:endPar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Objectif de Santé: </a:t>
                      </a:r>
                      <a:r>
                        <a:rPr kumimoji="0" lang="fr-FR" altLang="en-US" sz="20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Réduire de moitié, d'ici à 2015, la proportion de la population sans accès durable à l'eau potable et à l'assainissement de base.</a:t>
                      </a:r>
                      <a:endParaRPr kumimoji="0" lang="fr-FR" altLang="en-US" sz="20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pPr>
                      <a:r>
                        <a:rPr kumimoji="0" lang="fr-FR" altLang="en-US" sz="2000" b="1" i="0" u="none" strike="noStrike" cap="none" normalizeH="0" baseline="0" dirty="0">
                          <a:ln>
                            <a:noFill/>
                          </a:ln>
                          <a:solidFill>
                            <a:srgbClr val="A2552E"/>
                          </a:solidFill>
                          <a:effectLst/>
                          <a:latin typeface="Century Gothic" charset="0"/>
                          <a:ea typeface="Century Gothic" charset="0"/>
                          <a:cs typeface="Century Gothic" charset="0"/>
                        </a:rPr>
                        <a:t>Question prioritaire d‘intérêt:</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r h="1538588">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ct val="0"/>
                        </a:spcBef>
                        <a:spcAft>
                          <a:spcPts val="2100"/>
                        </a:spcAft>
                        <a:buClrTx/>
                        <a:buSzTx/>
                        <a:buFontTx/>
                        <a:buNone/>
                        <a:tabLst/>
                      </a:pPr>
                      <a:r>
                        <a:rPr kumimoji="0" lang="fr-FR" altLang="en-US" sz="1800" b="0" i="0" u="none" strike="noStrike" cap="none" normalizeH="0" baseline="0" dirty="0" smtClean="0">
                          <a:ln>
                            <a:noFill/>
                          </a:ln>
                          <a:solidFill>
                            <a:srgbClr val="A2552E"/>
                          </a:solidFill>
                          <a:effectLst/>
                          <a:latin typeface="Century Gothic" charset="0"/>
                          <a:ea typeface="Century Gothic" charset="0"/>
                          <a:cs typeface="Century Gothic" charset="0"/>
                        </a:rPr>
                        <a:t>Décision de niveau district: Comment puis-je démontrer que je vais atteindre mes objectifs.</a:t>
                      </a:r>
                    </a:p>
                    <a:p>
                      <a:pPr marL="0" marR="0" lvl="0" indent="0" algn="l" defTabSz="914400" rtl="0" eaLnBrk="1" fontAlgn="base" latinLnBrk="0" hangingPunct="1">
                        <a:lnSpc>
                          <a:spcPct val="100000"/>
                        </a:lnSpc>
                        <a:spcBef>
                          <a:spcPct val="0"/>
                        </a:spcBef>
                        <a:spcAft>
                          <a:spcPts val="900"/>
                        </a:spcAft>
                        <a:buClrTx/>
                        <a:buSzTx/>
                        <a:buFontTx/>
                        <a:buNone/>
                        <a:tabLst/>
                      </a:pPr>
                      <a:r>
                        <a:rPr kumimoji="0" lang="fr-FR" altLang="en-US" sz="1800" b="1" i="0" u="none" strike="noStrike" cap="none" normalizeH="0" baseline="0" dirty="0" smtClean="0">
                          <a:ln>
                            <a:noFill/>
                          </a:ln>
                          <a:solidFill>
                            <a:srgbClr val="A2552E"/>
                          </a:solidFill>
                          <a:effectLst/>
                          <a:latin typeface="Century Gothic" charset="0"/>
                          <a:ea typeface="Century Gothic" charset="0"/>
                          <a:cs typeface="Century Gothic" charset="0"/>
                        </a:rPr>
                        <a:t>Questions de faire un brainstorming:</a:t>
                      </a:r>
                    </a:p>
                    <a:p>
                      <a:pPr marL="0" marR="0" lvl="0" indent="0" algn="l" defTabSz="914400" rtl="0" eaLnBrk="1" fontAlgn="base" latinLnBrk="0" hangingPunct="1">
                        <a:lnSpc>
                          <a:spcPct val="100000"/>
                        </a:lnSpc>
                        <a:spcBef>
                          <a:spcPct val="0"/>
                        </a:spcBef>
                        <a:spcAft>
                          <a:spcPts val="900"/>
                        </a:spcAft>
                        <a:buClrTx/>
                        <a:buSzTx/>
                        <a:buFontTx/>
                        <a:buChar char="-"/>
                        <a:tabLst/>
                      </a:pPr>
                      <a:r>
                        <a:rPr kumimoji="0" lang="fr-FR" altLang="en-US" sz="1800" b="0" i="0" u="none" strike="noStrike" cap="none" normalizeH="0" baseline="0" dirty="0" smtClean="0">
                          <a:ln>
                            <a:noFill/>
                          </a:ln>
                          <a:solidFill>
                            <a:srgbClr val="A2552E"/>
                          </a:solidFill>
                          <a:effectLst/>
                          <a:latin typeface="Century Gothic" charset="0"/>
                          <a:ea typeface="Century Gothic" charset="0"/>
                          <a:cs typeface="Century Gothic" charset="0"/>
                        </a:rPr>
                        <a:t>Sommes-nous en train de faire les bonnes activités?</a:t>
                      </a:r>
                    </a:p>
                    <a:p>
                      <a:pPr marL="0" marR="0" lvl="0" indent="0" algn="l" defTabSz="914400" rtl="0" eaLnBrk="1" fontAlgn="base" latinLnBrk="0" hangingPunct="1">
                        <a:lnSpc>
                          <a:spcPct val="100000"/>
                        </a:lnSpc>
                        <a:spcBef>
                          <a:spcPct val="0"/>
                        </a:spcBef>
                        <a:spcAft>
                          <a:spcPts val="900"/>
                        </a:spcAft>
                        <a:buClrTx/>
                        <a:buSzTx/>
                        <a:buFontTx/>
                        <a:buChar char="-"/>
                        <a:tabLst/>
                      </a:pPr>
                      <a:r>
                        <a:rPr kumimoji="0" lang="fr-FR" altLang="en-US" sz="1800" b="0" i="0" u="none" strike="noStrike" cap="none" normalizeH="0" baseline="0" dirty="0" smtClean="0">
                          <a:ln>
                            <a:noFill/>
                          </a:ln>
                          <a:solidFill>
                            <a:srgbClr val="A2552E"/>
                          </a:solidFill>
                          <a:effectLst/>
                          <a:latin typeface="Century Gothic" charset="0"/>
                          <a:ea typeface="Century Gothic" charset="0"/>
                          <a:cs typeface="Century Gothic" charset="0"/>
                        </a:rPr>
                        <a:t>Est-ce que nos activités sont efficaces?</a:t>
                      </a:r>
                    </a:p>
                    <a:p>
                      <a:pPr marL="0" marR="0" lvl="0" indent="0" algn="l" defTabSz="914400" rtl="0" eaLnBrk="1" fontAlgn="base" latinLnBrk="0" hangingPunct="1">
                        <a:lnSpc>
                          <a:spcPct val="100000"/>
                        </a:lnSpc>
                        <a:spcBef>
                          <a:spcPct val="0"/>
                        </a:spcBef>
                        <a:spcAft>
                          <a:spcPts val="900"/>
                        </a:spcAft>
                        <a:buClrTx/>
                        <a:buSzTx/>
                        <a:buFontTx/>
                        <a:buChar char="-"/>
                        <a:tabLst/>
                      </a:pPr>
                      <a:r>
                        <a:rPr kumimoji="0" lang="fr-FR" altLang="en-US" sz="1800" b="0" i="0" u="none" strike="noStrike" cap="none" normalizeH="0" baseline="0" dirty="0" smtClean="0">
                          <a:ln>
                            <a:noFill/>
                          </a:ln>
                          <a:solidFill>
                            <a:srgbClr val="A2552E"/>
                          </a:solidFill>
                          <a:effectLst/>
                          <a:latin typeface="Century Gothic" charset="0"/>
                          <a:ea typeface="Century Gothic" charset="0"/>
                          <a:cs typeface="Century Gothic" charset="0"/>
                        </a:rPr>
                        <a:t>Est-ce que nos activités sont à une échelle suffisamment importante pour faire une différence?</a:t>
                      </a:r>
                    </a:p>
                    <a:p>
                      <a:pPr marL="0" marR="0" lvl="0" indent="0" algn="l" defTabSz="914400" rtl="0" eaLnBrk="1" fontAlgn="base" latinLnBrk="0" hangingPunct="1">
                        <a:lnSpc>
                          <a:spcPct val="100000"/>
                        </a:lnSpc>
                        <a:spcBef>
                          <a:spcPct val="0"/>
                        </a:spcBef>
                        <a:spcAft>
                          <a:spcPts val="900"/>
                        </a:spcAft>
                        <a:buClrTx/>
                        <a:buSzTx/>
                        <a:buFontTx/>
                        <a:buChar char="-"/>
                        <a:tabLst/>
                      </a:pPr>
                      <a:r>
                        <a:rPr kumimoji="0" lang="fr-FR" altLang="en-US" sz="1800" b="0" i="0" u="none" strike="noStrike" cap="none" normalizeH="0" baseline="0" dirty="0" smtClean="0">
                          <a:ln>
                            <a:noFill/>
                          </a:ln>
                          <a:solidFill>
                            <a:srgbClr val="A2552E"/>
                          </a:solidFill>
                          <a:effectLst/>
                          <a:latin typeface="Century Gothic" charset="0"/>
                          <a:ea typeface="Century Gothic" charset="0"/>
                          <a:cs typeface="Century Gothic" charset="0"/>
                        </a:rPr>
                        <a:t>Quelles </a:t>
                      </a:r>
                      <a:r>
                        <a:rPr kumimoji="0" lang="fr-FR" altLang="en-US" sz="1800" b="0" i="0" u="none" strike="noStrike" cap="none" normalizeH="0" baseline="0" dirty="0" smtClean="0">
                          <a:ln>
                            <a:noFill/>
                          </a:ln>
                          <a:solidFill>
                            <a:srgbClr val="A2552E"/>
                          </a:solidFill>
                          <a:effectLst/>
                          <a:latin typeface="Century Gothic" charset="0"/>
                          <a:ea typeface="Century Gothic" charset="0"/>
                          <a:cs typeface="Century Gothic" charset="0"/>
                        </a:rPr>
                        <a:t>sont les activités </a:t>
                      </a:r>
                      <a:r>
                        <a:rPr kumimoji="0" lang="fr-FR" altLang="en-US" sz="1800" b="0" i="0" u="none" strike="noStrike" cap="none" normalizeH="0" baseline="0" dirty="0" smtClean="0">
                          <a:ln>
                            <a:noFill/>
                          </a:ln>
                          <a:solidFill>
                            <a:srgbClr val="A2552E"/>
                          </a:solidFill>
                          <a:effectLst/>
                          <a:latin typeface="Century Gothic" charset="0"/>
                          <a:ea typeface="Century Gothic" charset="0"/>
                          <a:cs typeface="Century Gothic" charset="0"/>
                        </a:rPr>
                        <a:t>sont réalisables compte tenu de mes ressources?</a:t>
                      </a:r>
                    </a:p>
                    <a:p>
                      <a:pPr marL="0" marR="0" lvl="0" indent="0" algn="l" defTabSz="914400" rtl="0" eaLnBrk="1" fontAlgn="base" latinLnBrk="0" hangingPunct="1">
                        <a:lnSpc>
                          <a:spcPct val="100000"/>
                        </a:lnSpc>
                        <a:spcBef>
                          <a:spcPct val="0"/>
                        </a:spcBef>
                        <a:spcAft>
                          <a:spcPts val="900"/>
                        </a:spcAft>
                        <a:buClrTx/>
                        <a:buSzTx/>
                        <a:buFontTx/>
                        <a:buChar char="-"/>
                        <a:tabLst/>
                      </a:pPr>
                      <a:r>
                        <a:rPr kumimoji="0" lang="fr-FR" altLang="en-US" sz="1800" b="0" i="0" u="none" strike="noStrike" cap="none" normalizeH="0" baseline="0" dirty="0" smtClean="0">
                          <a:ln>
                            <a:noFill/>
                          </a:ln>
                          <a:solidFill>
                            <a:srgbClr val="A2552E"/>
                          </a:solidFill>
                          <a:effectLst/>
                          <a:latin typeface="Century Gothic" charset="0"/>
                          <a:ea typeface="Century Gothic" charset="0"/>
                          <a:cs typeface="Century Gothic" charset="0"/>
                        </a:rPr>
                        <a:t>Quels sont les besoins «perçu» de la population?</a:t>
                      </a:r>
                    </a:p>
                    <a:p>
                      <a:pPr marL="0" marR="0" lvl="0" indent="0" algn="l" defTabSz="914400" rtl="0" eaLnBrk="1" fontAlgn="base" latinLnBrk="0" hangingPunct="1">
                        <a:lnSpc>
                          <a:spcPct val="100000"/>
                        </a:lnSpc>
                        <a:spcBef>
                          <a:spcPct val="0"/>
                        </a:spcBef>
                        <a:spcAft>
                          <a:spcPts val="900"/>
                        </a:spcAft>
                        <a:buClrTx/>
                        <a:buSzTx/>
                        <a:buFontTx/>
                        <a:buChar char="-"/>
                        <a:tabLst/>
                      </a:pPr>
                      <a:r>
                        <a:rPr kumimoji="0" lang="fr-FR" altLang="en-US" sz="1800" b="0" i="0" u="none" strike="noStrike" cap="none" normalizeH="0" baseline="0" dirty="0" smtClean="0">
                          <a:ln>
                            <a:noFill/>
                          </a:ln>
                          <a:solidFill>
                            <a:srgbClr val="A2552E"/>
                          </a:solidFill>
                          <a:effectLst/>
                          <a:latin typeface="Century Gothic" charset="0"/>
                          <a:ea typeface="Century Gothic" charset="0"/>
                          <a:cs typeface="Century Gothic" charset="0"/>
                        </a:rPr>
                        <a:t>Quels sont les besoins «réels» de la population?</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ectangle 27"/>
          <p:cNvSpPr txBox="1">
            <a:spLocks noChangeArrowheads="1"/>
          </p:cNvSpPr>
          <p:nvPr/>
        </p:nvSpPr>
        <p:spPr bwMode="auto">
          <a:xfrm>
            <a:off x="395100" y="264458"/>
            <a:ext cx="880268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600" b="1">
                <a:solidFill>
                  <a:schemeClr val="tx1"/>
                </a:solidFill>
                <a:latin typeface="+mj-lt"/>
                <a:ea typeface="+mj-ea"/>
                <a:cs typeface="+mj-cs"/>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a:lstStyle>
          <a:p>
            <a:pPr eaLnBrk="1" hangingPunct="1"/>
            <a:r>
              <a:rPr lang="en-US" altLang="en-US" sz="3000" kern="0" smtClean="0">
                <a:solidFill>
                  <a:schemeClr val="accent2">
                    <a:lumMod val="20000"/>
                    <a:lumOff val="80000"/>
                  </a:schemeClr>
                </a:solidFill>
                <a:latin typeface="Century Gothic" charset="0"/>
                <a:ea typeface="Century Gothic" charset="0"/>
                <a:cs typeface="Century Gothic" charset="0"/>
              </a:rPr>
              <a:t>Approche aux questions de santé publique </a:t>
            </a:r>
            <a:r>
              <a:rPr lang="fr-FR" altLang="en-US" sz="3200" kern="0" smtClean="0">
                <a:solidFill>
                  <a:schemeClr val="accent2">
                    <a:lumMod val="20000"/>
                    <a:lumOff val="80000"/>
                  </a:schemeClr>
                </a:solidFill>
                <a:latin typeface="Century Gothic" charset="0"/>
                <a:ea typeface="Century Gothic" charset="0"/>
                <a:cs typeface="Century Gothic" charset="0"/>
              </a:rPr>
              <a:t/>
            </a:r>
            <a:br>
              <a:rPr lang="fr-FR" altLang="en-US" sz="3200" kern="0" smtClean="0">
                <a:solidFill>
                  <a:schemeClr val="accent2">
                    <a:lumMod val="20000"/>
                    <a:lumOff val="80000"/>
                  </a:schemeClr>
                </a:solidFill>
                <a:latin typeface="Century Gothic" charset="0"/>
                <a:ea typeface="Century Gothic" charset="0"/>
                <a:cs typeface="Century Gothic" charset="0"/>
              </a:rPr>
            </a:br>
            <a:r>
              <a:rPr lang="en-US" altLang="en-US" sz="1100" kern="0" smtClean="0">
                <a:solidFill>
                  <a:schemeClr val="accent2">
                    <a:lumMod val="20000"/>
                    <a:lumOff val="80000"/>
                  </a:schemeClr>
                </a:solidFill>
                <a:latin typeface="Century Gothic" charset="0"/>
                <a:ea typeface="Century Gothic" charset="0"/>
                <a:cs typeface="Century Gothic" charset="0"/>
              </a:rPr>
              <a:t>(Rugg D, et al.  Global advances in HIV /AIDS monitoring and evaluation. New Directions for Evaluation 103, 2004)</a:t>
            </a:r>
            <a:endParaRPr lang="en-US" altLang="en-US" sz="1100" kern="0" dirty="0">
              <a:solidFill>
                <a:schemeClr val="accent2">
                  <a:lumMod val="20000"/>
                  <a:lumOff val="80000"/>
                </a:schemeClr>
              </a:solidFill>
              <a:latin typeface="Century Gothic" charset="0"/>
              <a:ea typeface="Century Gothic" charset="0"/>
              <a:cs typeface="Century Gothic" charset="0"/>
            </a:endParaRPr>
          </a:p>
        </p:txBody>
      </p:sp>
      <p:sp>
        <p:nvSpPr>
          <p:cNvPr id="42" name="Rectangle 41"/>
          <p:cNvSpPr>
            <a:spLocks noChangeArrowheads="1"/>
          </p:cNvSpPr>
          <p:nvPr/>
        </p:nvSpPr>
        <p:spPr bwMode="auto">
          <a:xfrm>
            <a:off x="1617663" y="6045200"/>
            <a:ext cx="7308850" cy="660399"/>
          </a:xfrm>
          <a:prstGeom prst="rect">
            <a:avLst/>
          </a:prstGeom>
          <a:solidFill>
            <a:srgbClr val="009999"/>
          </a:solidFill>
          <a:ln w="9525">
            <a:solidFill>
              <a:schemeClr val="bg1"/>
            </a:solidFill>
            <a:miter lim="800000"/>
            <a:headEnd/>
            <a:tailEnd/>
          </a:ln>
        </p:spPr>
        <p:txBody>
          <a:bodyPr wrap="none" anchor="ct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a:buFont typeface="Wingdings" charset="2"/>
              <a:buNone/>
            </a:pPr>
            <a:r>
              <a:rPr lang="fr-FR" altLang="en-US" sz="1300" dirty="0">
                <a:solidFill>
                  <a:schemeClr val="bg1"/>
                </a:solidFill>
                <a:latin typeface="Century Gothic" charset="0"/>
                <a:ea typeface="Century Gothic" charset="0"/>
                <a:cs typeface="Century Gothic" charset="0"/>
              </a:rPr>
              <a:t>  </a:t>
            </a:r>
            <a:r>
              <a:rPr lang="fr-FR" altLang="en-US" sz="1300" b="1" dirty="0">
                <a:solidFill>
                  <a:schemeClr val="bg1"/>
                </a:solidFill>
                <a:latin typeface="Century Gothic" charset="0"/>
                <a:ea typeface="Century Gothic" charset="0"/>
                <a:cs typeface="Century Gothic" charset="0"/>
              </a:rPr>
              <a:t>Quel est le problème? </a:t>
            </a:r>
            <a:endParaRPr lang="en-US" altLang="en-US" sz="1300" b="1" dirty="0">
              <a:solidFill>
                <a:schemeClr val="bg1"/>
              </a:solidFill>
              <a:latin typeface="Century Gothic" charset="0"/>
              <a:ea typeface="Century Gothic" charset="0"/>
              <a:cs typeface="Century Gothic" charset="0"/>
            </a:endParaRPr>
          </a:p>
        </p:txBody>
      </p:sp>
      <p:sp>
        <p:nvSpPr>
          <p:cNvPr id="43" name="Rectangle 42"/>
          <p:cNvSpPr>
            <a:spLocks noChangeArrowheads="1"/>
          </p:cNvSpPr>
          <p:nvPr/>
        </p:nvSpPr>
        <p:spPr bwMode="auto">
          <a:xfrm>
            <a:off x="2084388" y="5402262"/>
            <a:ext cx="6842125" cy="630238"/>
          </a:xfrm>
          <a:prstGeom prst="rect">
            <a:avLst/>
          </a:prstGeom>
          <a:solidFill>
            <a:srgbClr val="EACD19"/>
          </a:solidFill>
          <a:ln w="9525">
            <a:solidFill>
              <a:schemeClr val="bg1"/>
            </a:solidFill>
            <a:miter lim="800000"/>
            <a:headEnd/>
            <a:tailEnd/>
          </a:ln>
        </p:spPr>
        <p:txBody>
          <a:bodyPr wrap="none" anchor="ct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a:buFont typeface="Wingdings" charset="2"/>
              <a:buNone/>
            </a:pPr>
            <a:r>
              <a:rPr lang="fr-FR" altLang="en-US" sz="1300" dirty="0">
                <a:solidFill>
                  <a:schemeClr val="bg1"/>
                </a:solidFill>
                <a:latin typeface="Century Gothic" charset="0"/>
                <a:ea typeface="Century Gothic" charset="0"/>
                <a:cs typeface="Century Gothic" charset="0"/>
              </a:rPr>
              <a:t> </a:t>
            </a:r>
            <a:r>
              <a:rPr lang="fr-FR" altLang="en-US" sz="1300" b="1" dirty="0">
                <a:solidFill>
                  <a:schemeClr val="bg1"/>
                </a:solidFill>
                <a:latin typeface="Century Gothic" charset="0"/>
                <a:ea typeface="Century Gothic" charset="0"/>
                <a:cs typeface="Century Gothic" charset="0"/>
              </a:rPr>
              <a:t>Quels sont les facteurs contribuant? </a:t>
            </a:r>
            <a:endParaRPr lang="en-US" altLang="en-US" sz="1300" b="1" dirty="0">
              <a:solidFill>
                <a:schemeClr val="bg1"/>
              </a:solidFill>
              <a:latin typeface="Century Gothic" charset="0"/>
              <a:ea typeface="Century Gothic" charset="0"/>
              <a:cs typeface="Century Gothic" charset="0"/>
            </a:endParaRPr>
          </a:p>
        </p:txBody>
      </p:sp>
      <p:sp>
        <p:nvSpPr>
          <p:cNvPr id="44" name="Rectangle 43"/>
          <p:cNvSpPr>
            <a:spLocks noChangeArrowheads="1"/>
          </p:cNvSpPr>
          <p:nvPr/>
        </p:nvSpPr>
        <p:spPr bwMode="auto">
          <a:xfrm>
            <a:off x="2940050" y="4094162"/>
            <a:ext cx="5986463" cy="630238"/>
          </a:xfrm>
          <a:prstGeom prst="rect">
            <a:avLst/>
          </a:prstGeom>
          <a:solidFill>
            <a:srgbClr val="EACD19"/>
          </a:solidFill>
          <a:ln w="9525">
            <a:solidFill>
              <a:schemeClr val="bg1"/>
            </a:solidFill>
            <a:miter lim="800000"/>
            <a:headEnd/>
            <a:tailEnd/>
          </a:ln>
        </p:spPr>
        <p:txBody>
          <a:bodyPr wrap="none" anchor="ct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lnSpc>
                <a:spcPct val="90000"/>
              </a:lnSpc>
              <a:spcBef>
                <a:spcPct val="25000"/>
              </a:spcBef>
              <a:spcAft>
                <a:spcPct val="0"/>
              </a:spcAft>
              <a:buClr>
                <a:srgbClr val="FFFF00"/>
              </a:buClr>
              <a:buSzPct val="90000"/>
              <a:buFont typeface="Wingdings" charset="2"/>
              <a:buNone/>
            </a:pPr>
            <a:r>
              <a:rPr lang="fr-FR" altLang="en-US" sz="1300" b="1" dirty="0">
                <a:solidFill>
                  <a:schemeClr val="bg1"/>
                </a:solidFill>
                <a:latin typeface="Century Gothic" charset="0"/>
                <a:ea typeface="Century Gothic" charset="0"/>
                <a:cs typeface="Century Gothic" charset="0"/>
              </a:rPr>
              <a:t>  Quelles sont les interventions et les ressources nécessaires?</a:t>
            </a:r>
            <a:endParaRPr lang="en-US" altLang="en-US" sz="1300" b="1" dirty="0">
              <a:solidFill>
                <a:schemeClr val="bg1"/>
              </a:solidFill>
              <a:latin typeface="Century Gothic" charset="0"/>
              <a:ea typeface="Century Gothic" charset="0"/>
              <a:cs typeface="Century Gothic" charset="0"/>
            </a:endParaRPr>
          </a:p>
        </p:txBody>
      </p:sp>
      <p:sp>
        <p:nvSpPr>
          <p:cNvPr id="45" name="Rectangle 44"/>
          <p:cNvSpPr>
            <a:spLocks noChangeArrowheads="1"/>
          </p:cNvSpPr>
          <p:nvPr/>
        </p:nvSpPr>
        <p:spPr bwMode="auto">
          <a:xfrm>
            <a:off x="2395538" y="4754562"/>
            <a:ext cx="6530975" cy="630238"/>
          </a:xfrm>
          <a:prstGeom prst="rect">
            <a:avLst/>
          </a:prstGeom>
          <a:solidFill>
            <a:srgbClr val="EACD19"/>
          </a:solidFill>
          <a:ln w="9525">
            <a:solidFill>
              <a:schemeClr val="bg1"/>
            </a:solidFill>
            <a:miter lim="800000"/>
            <a:headEnd/>
            <a:tailEnd/>
          </a:ln>
        </p:spPr>
        <p:txBody>
          <a:bodyPr wrap="none" tIns="91440" anchor="ct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lnSpc>
                <a:spcPct val="90000"/>
              </a:lnSpc>
              <a:spcBef>
                <a:spcPct val="25000"/>
              </a:spcBef>
              <a:spcAft>
                <a:spcPct val="0"/>
              </a:spcAft>
              <a:buClrTx/>
              <a:buFontTx/>
              <a:buNone/>
            </a:pPr>
            <a:r>
              <a:rPr lang="fr-FR" altLang="en-US" sz="1300" b="1" dirty="0">
                <a:solidFill>
                  <a:schemeClr val="bg1"/>
                </a:solidFill>
                <a:latin typeface="Century Gothic" charset="0"/>
                <a:ea typeface="Century Gothic" charset="0"/>
                <a:cs typeface="Century Gothic" charset="0"/>
              </a:rPr>
              <a:t>  Est-ce que les interventions fonctionnent (efficacité et efficience)?</a:t>
            </a:r>
            <a:r>
              <a:rPr lang="en-US" altLang="en-US" sz="1300" b="1" dirty="0">
                <a:solidFill>
                  <a:schemeClr val="bg1"/>
                </a:solidFill>
                <a:latin typeface="Century Gothic" charset="0"/>
                <a:ea typeface="Century Gothic" charset="0"/>
                <a:cs typeface="Century Gothic" charset="0"/>
              </a:rPr>
              <a:t> </a:t>
            </a:r>
          </a:p>
        </p:txBody>
      </p:sp>
      <p:sp>
        <p:nvSpPr>
          <p:cNvPr id="46" name="Rectangle 45"/>
          <p:cNvSpPr>
            <a:spLocks noChangeArrowheads="1"/>
          </p:cNvSpPr>
          <p:nvPr/>
        </p:nvSpPr>
        <p:spPr bwMode="auto">
          <a:xfrm>
            <a:off x="4184650" y="2844800"/>
            <a:ext cx="4741863" cy="609600"/>
          </a:xfrm>
          <a:prstGeom prst="rect">
            <a:avLst/>
          </a:prstGeom>
          <a:solidFill>
            <a:srgbClr val="1D1860"/>
          </a:solidFill>
          <a:ln w="9525">
            <a:solidFill>
              <a:schemeClr val="bg1"/>
            </a:solidFill>
            <a:miter lim="800000"/>
            <a:headEnd/>
            <a:tailEnd/>
          </a:ln>
        </p:spPr>
        <p:txBody>
          <a:bodyPr wrap="none" bIns="91440" anchor="ct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lnSpc>
                <a:spcPct val="90000"/>
              </a:lnSpc>
              <a:spcBef>
                <a:spcPct val="25000"/>
              </a:spcBef>
              <a:spcAft>
                <a:spcPct val="0"/>
              </a:spcAft>
              <a:buClrTx/>
              <a:buFontTx/>
              <a:buNone/>
            </a:pPr>
            <a:r>
              <a:rPr lang="fr-FR" altLang="en-US" sz="1300" b="1" dirty="0">
                <a:solidFill>
                  <a:schemeClr val="bg1"/>
                </a:solidFill>
                <a:latin typeface="Century Gothic" charset="0"/>
                <a:ea typeface="Century Gothic" charset="0"/>
                <a:cs typeface="Century Gothic" charset="0"/>
              </a:rPr>
              <a:t>Est-ce que nous les exécutons comme planifié?</a:t>
            </a:r>
            <a:endParaRPr lang="en-US" altLang="en-US" sz="1300" b="1" dirty="0">
              <a:solidFill>
                <a:schemeClr val="bg1"/>
              </a:solidFill>
              <a:latin typeface="Century Gothic" charset="0"/>
              <a:ea typeface="Century Gothic" charset="0"/>
              <a:cs typeface="Century Gothic" charset="0"/>
            </a:endParaRPr>
          </a:p>
        </p:txBody>
      </p:sp>
      <p:sp>
        <p:nvSpPr>
          <p:cNvPr id="47" name="Rectangle 46"/>
          <p:cNvSpPr>
            <a:spLocks noChangeArrowheads="1"/>
          </p:cNvSpPr>
          <p:nvPr/>
        </p:nvSpPr>
        <p:spPr bwMode="auto">
          <a:xfrm>
            <a:off x="3795713" y="3413125"/>
            <a:ext cx="5130800" cy="650875"/>
          </a:xfrm>
          <a:prstGeom prst="rect">
            <a:avLst/>
          </a:prstGeom>
          <a:solidFill>
            <a:srgbClr val="1D1860"/>
          </a:solidFill>
          <a:ln w="9525">
            <a:solidFill>
              <a:schemeClr val="bg1"/>
            </a:solidFill>
            <a:miter lim="800000"/>
            <a:headEnd/>
            <a:tailEnd/>
          </a:ln>
        </p:spPr>
        <p:txBody>
          <a:bodyPr wrap="none" anchor="ct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a:buFont typeface="Wingdings" charset="2"/>
              <a:buNone/>
            </a:pPr>
            <a:r>
              <a:rPr lang="en-US" altLang="en-US" sz="1300" b="1" dirty="0">
                <a:solidFill>
                  <a:schemeClr val="bg1"/>
                </a:solidFill>
                <a:latin typeface="Century Gothic" charset="0"/>
                <a:ea typeface="Century Gothic" charset="0"/>
                <a:cs typeface="Century Gothic" charset="0"/>
              </a:rPr>
              <a:t> </a:t>
            </a:r>
            <a:r>
              <a:rPr lang="fr-FR" altLang="en-US" sz="1300" b="1" dirty="0">
                <a:solidFill>
                  <a:schemeClr val="bg1"/>
                </a:solidFill>
                <a:latin typeface="Century Gothic" charset="0"/>
                <a:ea typeface="Century Gothic" charset="0"/>
                <a:cs typeface="Century Gothic" charset="0"/>
              </a:rPr>
              <a:t>Que faisons-nous ? Est-ce que nous le faisons bien ?</a:t>
            </a:r>
            <a:r>
              <a:rPr lang="fr-FR" altLang="en-US" sz="1300" dirty="0">
                <a:solidFill>
                  <a:schemeClr val="bg1"/>
                </a:solidFill>
                <a:latin typeface="Century Gothic" charset="0"/>
                <a:ea typeface="Century Gothic" charset="0"/>
                <a:cs typeface="Century Gothic" charset="0"/>
              </a:rPr>
              <a:t> </a:t>
            </a:r>
            <a:r>
              <a:rPr lang="en-US" altLang="en-US" sz="1300" dirty="0">
                <a:solidFill>
                  <a:schemeClr val="bg1"/>
                </a:solidFill>
                <a:latin typeface="Century Gothic" charset="0"/>
                <a:ea typeface="Century Gothic" charset="0"/>
                <a:cs typeface="Century Gothic" charset="0"/>
              </a:rPr>
              <a:t>  </a:t>
            </a:r>
            <a:endParaRPr lang="en-US" altLang="en-US" sz="1300" b="1" dirty="0">
              <a:solidFill>
                <a:schemeClr val="bg1"/>
              </a:solidFill>
              <a:latin typeface="Century Gothic" charset="0"/>
              <a:ea typeface="Century Gothic" charset="0"/>
              <a:cs typeface="Century Gothic" charset="0"/>
            </a:endParaRPr>
          </a:p>
        </p:txBody>
      </p:sp>
      <p:sp>
        <p:nvSpPr>
          <p:cNvPr id="48" name="Rectangle 47"/>
          <p:cNvSpPr>
            <a:spLocks noChangeArrowheads="1"/>
          </p:cNvSpPr>
          <p:nvPr/>
        </p:nvSpPr>
        <p:spPr bwMode="auto">
          <a:xfrm>
            <a:off x="4495800" y="2235200"/>
            <a:ext cx="4430713" cy="609600"/>
          </a:xfrm>
          <a:prstGeom prst="rect">
            <a:avLst/>
          </a:prstGeom>
          <a:solidFill>
            <a:srgbClr val="1D1860"/>
          </a:solidFill>
          <a:ln w="9525">
            <a:solidFill>
              <a:schemeClr val="bg1"/>
            </a:solidFill>
            <a:miter lim="800000"/>
            <a:headEnd/>
            <a:tailEnd/>
          </a:ln>
        </p:spPr>
        <p:txBody>
          <a:bodyPr tIns="91440" anchor="ct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lnSpc>
                <a:spcPct val="90000"/>
              </a:lnSpc>
              <a:spcBef>
                <a:spcPct val="25000"/>
              </a:spcBef>
              <a:spcAft>
                <a:spcPct val="0"/>
              </a:spcAft>
              <a:buClr>
                <a:srgbClr val="FFFF00"/>
              </a:buClr>
              <a:buSzPct val="90000"/>
              <a:buFont typeface="Wingdings" charset="2"/>
              <a:buNone/>
            </a:pPr>
            <a:r>
              <a:rPr lang="fr-FR" altLang="en-US" sz="1300" b="1" dirty="0">
                <a:solidFill>
                  <a:schemeClr val="bg1"/>
                </a:solidFill>
                <a:latin typeface="Century Gothic" charset="0"/>
                <a:ea typeface="Century Gothic" charset="0"/>
                <a:cs typeface="Century Gothic" charset="0"/>
              </a:rPr>
              <a:t>Est-ce que les interventions font une différence?</a:t>
            </a:r>
            <a:endParaRPr lang="en-US" altLang="en-US" sz="1300" b="1" i="1" dirty="0">
              <a:solidFill>
                <a:schemeClr val="bg1"/>
              </a:solidFill>
              <a:latin typeface="Century Gothic" charset="0"/>
              <a:ea typeface="Century Gothic" charset="0"/>
              <a:cs typeface="Century Gothic" charset="0"/>
            </a:endParaRPr>
          </a:p>
        </p:txBody>
      </p:sp>
      <p:sp>
        <p:nvSpPr>
          <p:cNvPr id="49" name="Rectangle 48"/>
          <p:cNvSpPr>
            <a:spLocks noChangeArrowheads="1"/>
          </p:cNvSpPr>
          <p:nvPr/>
        </p:nvSpPr>
        <p:spPr bwMode="auto">
          <a:xfrm>
            <a:off x="4960938" y="1436688"/>
            <a:ext cx="3965575" cy="785812"/>
          </a:xfrm>
          <a:prstGeom prst="rect">
            <a:avLst/>
          </a:prstGeom>
          <a:solidFill>
            <a:srgbClr val="736E9A"/>
          </a:solidFill>
          <a:ln w="9525">
            <a:solidFill>
              <a:schemeClr val="bg1"/>
            </a:solidFill>
            <a:miter lim="800000"/>
            <a:headEnd/>
            <a:tailEnd/>
          </a:ln>
        </p:spPr>
        <p:txBody>
          <a:bodyPr tIns="91440" anchor="ct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lnSpc>
                <a:spcPct val="90000"/>
              </a:lnSpc>
              <a:spcBef>
                <a:spcPct val="25000"/>
              </a:spcBef>
              <a:spcAft>
                <a:spcPct val="0"/>
              </a:spcAft>
              <a:buClr>
                <a:srgbClr val="FFFF00"/>
              </a:buClr>
              <a:buSzPct val="90000"/>
              <a:buFont typeface="Wingdings" charset="2"/>
              <a:buNone/>
            </a:pPr>
            <a:r>
              <a:rPr lang="fr-FR" altLang="en-US" sz="1300" b="1" dirty="0">
                <a:solidFill>
                  <a:schemeClr val="bg1"/>
                </a:solidFill>
                <a:latin typeface="Century Gothic" charset="0"/>
                <a:ea typeface="Century Gothic" charset="0"/>
                <a:cs typeface="Century Gothic" charset="0"/>
              </a:rPr>
              <a:t>Est-ce que les interventions collectives sont déployées à une échelle suffisamment grande pour avoir un impact sur </a:t>
            </a:r>
            <a:r>
              <a:rPr lang="fr-FR" altLang="en-US" sz="1300" b="1" dirty="0" smtClean="0">
                <a:solidFill>
                  <a:schemeClr val="bg1"/>
                </a:solidFill>
                <a:latin typeface="Century Gothic" charset="0"/>
                <a:ea typeface="Century Gothic" charset="0"/>
                <a:cs typeface="Century Gothic" charset="0"/>
              </a:rPr>
              <a:t>l’épidémie</a:t>
            </a:r>
            <a:r>
              <a:rPr lang="fr-FR" altLang="en-US" sz="1300" b="1" dirty="0">
                <a:solidFill>
                  <a:schemeClr val="bg1"/>
                </a:solidFill>
                <a:latin typeface="Century Gothic" charset="0"/>
                <a:ea typeface="Century Gothic" charset="0"/>
                <a:cs typeface="Century Gothic" charset="0"/>
              </a:rPr>
              <a:t>?</a:t>
            </a:r>
            <a:endParaRPr lang="en-US" altLang="en-US" sz="1300" b="1" i="1" dirty="0">
              <a:solidFill>
                <a:schemeClr val="bg1"/>
              </a:solidFill>
              <a:latin typeface="Century Gothic" charset="0"/>
              <a:ea typeface="Century Gothic" charset="0"/>
              <a:cs typeface="Century Gothic" charset="0"/>
            </a:endParaRPr>
          </a:p>
        </p:txBody>
      </p:sp>
      <p:sp>
        <p:nvSpPr>
          <p:cNvPr id="50" name="Line 11"/>
          <p:cNvSpPr>
            <a:spLocks noChangeShapeType="1"/>
          </p:cNvSpPr>
          <p:nvPr/>
        </p:nvSpPr>
        <p:spPr bwMode="auto">
          <a:xfrm flipV="1">
            <a:off x="1617663" y="4102100"/>
            <a:ext cx="1322387" cy="0"/>
          </a:xfrm>
          <a:prstGeom prst="line">
            <a:avLst/>
          </a:prstGeom>
          <a:noFill/>
          <a:ln w="6350">
            <a:solidFill>
              <a:srgbClr val="736E9A"/>
            </a:solidFill>
            <a:prstDash val="lgDash"/>
            <a:round/>
            <a:headEnd/>
            <a:tailEnd/>
          </a:ln>
          <a:extLst>
            <a:ext uri="{909E8E84-426E-40DD-AFC4-6F175D3DCCD1}">
              <a14:hiddenFill xmlns:a14="http://schemas.microsoft.com/office/drawing/2010/main">
                <a:noFill/>
              </a14:hiddenFill>
            </a:ext>
          </a:extLst>
        </p:spPr>
        <p:txBody>
          <a:bodyPr anchor="ctr">
            <a:spAutoFit/>
          </a:bodyPr>
          <a:lstStyle/>
          <a:p>
            <a:endParaRPr lang="en-US"/>
          </a:p>
        </p:txBody>
      </p:sp>
      <p:sp>
        <p:nvSpPr>
          <p:cNvPr id="51" name="Text Box 12"/>
          <p:cNvSpPr txBox="1">
            <a:spLocks noChangeArrowheads="1"/>
          </p:cNvSpPr>
          <p:nvPr/>
        </p:nvSpPr>
        <p:spPr bwMode="auto">
          <a:xfrm>
            <a:off x="-1588" y="5105301"/>
            <a:ext cx="19573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ct val="20000"/>
              </a:spcAft>
              <a:buClr>
                <a:schemeClr val="hlink"/>
              </a:buClr>
              <a:buFont typeface="Wingdings" panose="05000000000000000000" pitchFamily="2" charset="2"/>
              <a:buChar char="§"/>
              <a:defRPr sz="2600">
                <a:solidFill>
                  <a:schemeClr val="tx1"/>
                </a:solidFill>
                <a:latin typeface="Arial" panose="020B0604020202020204" pitchFamily="34" charset="0"/>
              </a:defRPr>
            </a:lvl1pPr>
            <a:lvl2pPr marL="742950" indent="-285750">
              <a:spcBef>
                <a:spcPct val="20000"/>
              </a:spcBef>
              <a:spcAft>
                <a:spcPct val="20000"/>
              </a:spcAft>
              <a:buClr>
                <a:schemeClr val="hlink"/>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3pPr>
            <a:lvl4pPr marL="1600200" indent="-22860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4pPr>
            <a:lvl5pPr marL="2057400" indent="-22860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5pPr>
            <a:lvl6pPr marL="2514600" indent="-228600" eaLnBrk="0" fontAlgn="base" hangingPunct="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6pPr>
            <a:lvl7pPr marL="2971800" indent="-228600" eaLnBrk="0" fontAlgn="base" hangingPunct="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7pPr>
            <a:lvl8pPr marL="3429000" indent="-228600" eaLnBrk="0" fontAlgn="base" hangingPunct="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8pPr>
            <a:lvl9pPr marL="3886200" indent="-228600" eaLnBrk="0" fontAlgn="base" hangingPunct="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9pPr>
          </a:lstStyle>
          <a:p>
            <a:pPr algn="r" eaLnBrk="1" hangingPunct="1">
              <a:spcBef>
                <a:spcPct val="50000"/>
              </a:spcBef>
              <a:spcAft>
                <a:spcPct val="0"/>
              </a:spcAft>
              <a:buClrTx/>
              <a:buFontTx/>
              <a:buNone/>
              <a:defRPr/>
            </a:pPr>
            <a:r>
              <a:rPr lang="fr-FR" sz="1200" b="1" dirty="0" smtClean="0">
                <a:solidFill>
                  <a:srgbClr val="D29E28"/>
                </a:solidFill>
                <a:latin typeface="Century Gothic" charset="0"/>
                <a:ea typeface="Century Gothic" charset="0"/>
                <a:cs typeface="Century Gothic" charset="0"/>
              </a:rPr>
              <a:t>Comprendre les réponses éventuelles</a:t>
            </a:r>
            <a:endParaRPr lang="en-US" altLang="en-US" sz="1200" b="1" dirty="0" smtClean="0">
              <a:solidFill>
                <a:srgbClr val="D29E28"/>
              </a:solidFill>
              <a:latin typeface="Century Gothic" charset="0"/>
              <a:ea typeface="Century Gothic" charset="0"/>
              <a:cs typeface="Century Gothic" charset="0"/>
            </a:endParaRPr>
          </a:p>
        </p:txBody>
      </p:sp>
      <p:sp>
        <p:nvSpPr>
          <p:cNvPr id="52" name="Text Box 15"/>
          <p:cNvSpPr txBox="1">
            <a:spLocks noChangeArrowheads="1"/>
          </p:cNvSpPr>
          <p:nvPr/>
        </p:nvSpPr>
        <p:spPr bwMode="auto">
          <a:xfrm>
            <a:off x="1833563" y="2830513"/>
            <a:ext cx="17891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50000"/>
              </a:spcBef>
              <a:spcAft>
                <a:spcPct val="0"/>
              </a:spcAft>
              <a:buClrTx/>
              <a:buFontTx/>
              <a:buNone/>
            </a:pPr>
            <a:r>
              <a:rPr lang="fr-FR" altLang="en-US" sz="1200" b="1" dirty="0">
                <a:solidFill>
                  <a:srgbClr val="1D1860"/>
                </a:solidFill>
                <a:latin typeface="Century Gothic" charset="0"/>
                <a:ea typeface="Century Gothic" charset="0"/>
                <a:cs typeface="Century Gothic" charset="0"/>
              </a:rPr>
              <a:t>Suivi et évaluation des programmes</a:t>
            </a:r>
            <a:endParaRPr lang="en-US" altLang="en-US" sz="1200" b="1" dirty="0">
              <a:solidFill>
                <a:srgbClr val="1D1860"/>
              </a:solidFill>
              <a:latin typeface="Century Gothic" charset="0"/>
              <a:ea typeface="Century Gothic" charset="0"/>
              <a:cs typeface="Century Gothic" charset="0"/>
            </a:endParaRPr>
          </a:p>
        </p:txBody>
      </p:sp>
      <p:sp>
        <p:nvSpPr>
          <p:cNvPr id="53" name="Text Box 16"/>
          <p:cNvSpPr txBox="1">
            <a:spLocks noChangeArrowheads="1"/>
          </p:cNvSpPr>
          <p:nvPr/>
        </p:nvSpPr>
        <p:spPr bwMode="auto">
          <a:xfrm>
            <a:off x="2747962" y="1576686"/>
            <a:ext cx="20796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50000"/>
              </a:spcBef>
              <a:spcAft>
                <a:spcPct val="0"/>
              </a:spcAft>
              <a:buClrTx/>
              <a:buFontTx/>
              <a:buNone/>
            </a:pPr>
            <a:r>
              <a:rPr lang="fr-FR" altLang="en-US" sz="1200" b="1" dirty="0">
                <a:solidFill>
                  <a:srgbClr val="736E9A"/>
                </a:solidFill>
                <a:latin typeface="Century Gothic" charset="0"/>
                <a:ea typeface="Century Gothic" charset="0"/>
                <a:cs typeface="Century Gothic" charset="0"/>
              </a:rPr>
              <a:t>Déterminer l’efficacité collective</a:t>
            </a:r>
            <a:endParaRPr lang="en-US" altLang="en-US" sz="1200" b="1" dirty="0">
              <a:solidFill>
                <a:srgbClr val="736E9A"/>
              </a:solidFill>
              <a:latin typeface="Century Gothic" charset="0"/>
              <a:ea typeface="Century Gothic" charset="0"/>
              <a:cs typeface="Century Gothic" charset="0"/>
            </a:endParaRPr>
          </a:p>
        </p:txBody>
      </p:sp>
      <p:sp>
        <p:nvSpPr>
          <p:cNvPr id="54" name="Text Box 19"/>
          <p:cNvSpPr txBox="1">
            <a:spLocks noChangeArrowheads="1"/>
          </p:cNvSpPr>
          <p:nvPr/>
        </p:nvSpPr>
        <p:spPr bwMode="auto">
          <a:xfrm>
            <a:off x="668338" y="6400800"/>
            <a:ext cx="1857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endParaRPr lang="fr-FR" altLang="en-US" sz="2400">
              <a:latin typeface="Times New Roman" charset="0"/>
            </a:endParaRPr>
          </a:p>
        </p:txBody>
      </p:sp>
      <p:sp>
        <p:nvSpPr>
          <p:cNvPr id="55" name="Rectangle 25"/>
          <p:cNvSpPr>
            <a:spLocks noChangeArrowheads="1"/>
          </p:cNvSpPr>
          <p:nvPr/>
        </p:nvSpPr>
        <p:spPr bwMode="auto">
          <a:xfrm>
            <a:off x="0" y="5818188"/>
            <a:ext cx="6826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endParaRPr lang="en-US" altLang="en-US" sz="1800"/>
          </a:p>
        </p:txBody>
      </p:sp>
      <p:sp>
        <p:nvSpPr>
          <p:cNvPr id="56" name="Line 26"/>
          <p:cNvSpPr>
            <a:spLocks noChangeShapeType="1"/>
          </p:cNvSpPr>
          <p:nvPr/>
        </p:nvSpPr>
        <p:spPr bwMode="auto">
          <a:xfrm flipV="1">
            <a:off x="8058150" y="987425"/>
            <a:ext cx="0" cy="19050"/>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7" name="Text Box 28"/>
          <p:cNvSpPr txBox="1">
            <a:spLocks noChangeArrowheads="1"/>
          </p:cNvSpPr>
          <p:nvPr/>
        </p:nvSpPr>
        <p:spPr bwMode="auto">
          <a:xfrm>
            <a:off x="207370" y="4040575"/>
            <a:ext cx="12561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50000"/>
              </a:spcBef>
              <a:spcAft>
                <a:spcPct val="0"/>
              </a:spcAft>
              <a:buClrTx/>
              <a:buFontTx/>
              <a:buNone/>
            </a:pPr>
            <a:r>
              <a:rPr lang="fr-FR" altLang="en-US" sz="1200" b="1" dirty="0">
                <a:solidFill>
                  <a:schemeClr val="accent4">
                    <a:lumMod val="10000"/>
                  </a:schemeClr>
                </a:solidFill>
                <a:latin typeface="Century Gothic" charset="0"/>
                <a:ea typeface="Century Gothic" charset="0"/>
                <a:cs typeface="Century Gothic" charset="0"/>
              </a:rPr>
              <a:t>Est-ce que nous faisons ce qu’il faut ?</a:t>
            </a:r>
            <a:endParaRPr lang="en-US" altLang="en-US" sz="1200" b="1" dirty="0">
              <a:solidFill>
                <a:schemeClr val="accent4">
                  <a:lumMod val="10000"/>
                </a:schemeClr>
              </a:solidFill>
              <a:latin typeface="Century Gothic" charset="0"/>
              <a:ea typeface="Century Gothic" charset="0"/>
              <a:cs typeface="Century Gothic" charset="0"/>
            </a:endParaRPr>
          </a:p>
        </p:txBody>
      </p:sp>
      <p:sp>
        <p:nvSpPr>
          <p:cNvPr id="58" name="Text Box 29"/>
          <p:cNvSpPr txBox="1">
            <a:spLocks noChangeArrowheads="1"/>
          </p:cNvSpPr>
          <p:nvPr/>
        </p:nvSpPr>
        <p:spPr bwMode="auto">
          <a:xfrm>
            <a:off x="196055" y="2835499"/>
            <a:ext cx="14430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50000"/>
              </a:spcBef>
              <a:spcAft>
                <a:spcPct val="0"/>
              </a:spcAft>
              <a:buClrTx/>
              <a:buFontTx/>
              <a:buNone/>
            </a:pPr>
            <a:r>
              <a:rPr lang="fr-FR" altLang="en-US" sz="1200" b="1" dirty="0">
                <a:solidFill>
                  <a:schemeClr val="accent4">
                    <a:lumMod val="10000"/>
                  </a:schemeClr>
                </a:solidFill>
                <a:latin typeface="Century Gothic" charset="0"/>
                <a:ea typeface="Century Gothic" charset="0"/>
                <a:cs typeface="Century Gothic" charset="0"/>
              </a:rPr>
              <a:t>Est-ce que nous les faisons bien?</a:t>
            </a:r>
            <a:endParaRPr lang="en-US" altLang="en-US" sz="1200" b="1" dirty="0">
              <a:solidFill>
                <a:schemeClr val="accent4">
                  <a:lumMod val="10000"/>
                </a:schemeClr>
              </a:solidFill>
              <a:latin typeface="Century Gothic" charset="0"/>
              <a:ea typeface="Century Gothic" charset="0"/>
              <a:cs typeface="Century Gothic" charset="0"/>
            </a:endParaRPr>
          </a:p>
        </p:txBody>
      </p:sp>
      <p:sp>
        <p:nvSpPr>
          <p:cNvPr id="59" name="Text Box 30"/>
          <p:cNvSpPr txBox="1">
            <a:spLocks noChangeArrowheads="1"/>
          </p:cNvSpPr>
          <p:nvPr/>
        </p:nvSpPr>
        <p:spPr bwMode="auto">
          <a:xfrm>
            <a:off x="230189" y="1587899"/>
            <a:ext cx="176212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50000"/>
              </a:spcBef>
              <a:spcAft>
                <a:spcPct val="0"/>
              </a:spcAft>
              <a:buClrTx/>
              <a:buFontTx/>
              <a:buNone/>
            </a:pPr>
            <a:r>
              <a:rPr lang="fr-FR" altLang="en-US" sz="1200" b="1" dirty="0">
                <a:solidFill>
                  <a:schemeClr val="accent4">
                    <a:lumMod val="10000"/>
                  </a:schemeClr>
                </a:solidFill>
                <a:latin typeface="Century Gothic" charset="0"/>
                <a:ea typeface="Century Gothic" charset="0"/>
                <a:cs typeface="Century Gothic" charset="0"/>
              </a:rPr>
              <a:t>Est-ce que nous faisons suffisamment grand?</a:t>
            </a:r>
          </a:p>
        </p:txBody>
      </p:sp>
      <p:sp>
        <p:nvSpPr>
          <p:cNvPr id="60" name="Rectangle 31"/>
          <p:cNvSpPr>
            <a:spLocks noChangeArrowheads="1"/>
          </p:cNvSpPr>
          <p:nvPr/>
        </p:nvSpPr>
        <p:spPr bwMode="auto">
          <a:xfrm>
            <a:off x="244077" y="5987256"/>
            <a:ext cx="1245394"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91440" anchor="ctr"/>
          <a:lstStyle>
            <a:lvl1pPr>
              <a:spcBef>
                <a:spcPct val="20000"/>
              </a:spcBef>
              <a:spcAft>
                <a:spcPct val="20000"/>
              </a:spcAft>
              <a:buClr>
                <a:schemeClr val="hlink"/>
              </a:buClr>
              <a:buFont typeface="Wingdings" panose="05000000000000000000" pitchFamily="2" charset="2"/>
              <a:buChar char="§"/>
              <a:defRPr sz="2600">
                <a:solidFill>
                  <a:schemeClr val="tx1"/>
                </a:solidFill>
                <a:latin typeface="Arial" panose="020B0604020202020204" pitchFamily="34" charset="0"/>
              </a:defRPr>
            </a:lvl1pPr>
            <a:lvl2pPr marL="742950" indent="-285750">
              <a:spcBef>
                <a:spcPct val="20000"/>
              </a:spcBef>
              <a:spcAft>
                <a:spcPct val="20000"/>
              </a:spcAft>
              <a:buClr>
                <a:schemeClr val="hlink"/>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3pPr>
            <a:lvl4pPr marL="1600200" indent="-22860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4pPr>
            <a:lvl5pPr marL="2057400" indent="-22860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5pPr>
            <a:lvl6pPr marL="2514600" indent="-228600" eaLnBrk="0" fontAlgn="base" hangingPunct="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6pPr>
            <a:lvl7pPr marL="2971800" indent="-228600" eaLnBrk="0" fontAlgn="base" hangingPunct="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7pPr>
            <a:lvl8pPr marL="3429000" indent="-228600" eaLnBrk="0" fontAlgn="base" hangingPunct="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8pPr>
            <a:lvl9pPr marL="3886200" indent="-228600" eaLnBrk="0" fontAlgn="base" hangingPunct="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9pPr>
          </a:lstStyle>
          <a:p>
            <a:pPr eaLnBrk="1" hangingPunct="1">
              <a:spcAft>
                <a:spcPct val="0"/>
              </a:spcAft>
              <a:buClr>
                <a:srgbClr val="FFFF00"/>
              </a:buClr>
              <a:buSzPct val="90000"/>
              <a:buFont typeface="Wingdings" panose="05000000000000000000" pitchFamily="2" charset="2"/>
              <a:buNone/>
              <a:defRPr/>
            </a:pPr>
            <a:endParaRPr lang="en-US" altLang="en-US" sz="1200" b="1" dirty="0" smtClean="0">
              <a:solidFill>
                <a:srgbClr val="009999"/>
              </a:solidFill>
              <a:latin typeface="Century Gothic" charset="0"/>
              <a:ea typeface="Century Gothic" charset="0"/>
              <a:cs typeface="Century Gothic" charset="0"/>
            </a:endParaRPr>
          </a:p>
          <a:p>
            <a:pPr eaLnBrk="1" hangingPunct="1">
              <a:spcAft>
                <a:spcPct val="0"/>
              </a:spcAft>
              <a:buClr>
                <a:srgbClr val="FFFF00"/>
              </a:buClr>
              <a:buSzPct val="90000"/>
              <a:buFont typeface="Wingdings" panose="05000000000000000000" pitchFamily="2" charset="2"/>
              <a:buNone/>
              <a:defRPr/>
            </a:pPr>
            <a:r>
              <a:rPr lang="fr-FR" sz="1200" b="1" dirty="0" smtClean="0">
                <a:solidFill>
                  <a:srgbClr val="009999"/>
                </a:solidFill>
                <a:latin typeface="Century Gothic" charset="0"/>
                <a:ea typeface="Century Gothic" charset="0"/>
                <a:cs typeface="Century Gothic" charset="0"/>
              </a:rPr>
              <a:t>Identification du problème</a:t>
            </a:r>
            <a:endParaRPr lang="en-US" altLang="en-US" sz="1200" b="1" dirty="0" smtClean="0">
              <a:solidFill>
                <a:srgbClr val="009999"/>
              </a:solidFill>
              <a:latin typeface="Century Gothic" charset="0"/>
              <a:ea typeface="Century Gothic" charset="0"/>
              <a:cs typeface="Century Gothic" charset="0"/>
            </a:endParaRPr>
          </a:p>
        </p:txBody>
      </p:sp>
      <p:sp>
        <p:nvSpPr>
          <p:cNvPr id="61" name="Line 33"/>
          <p:cNvSpPr>
            <a:spLocks noChangeShapeType="1"/>
          </p:cNvSpPr>
          <p:nvPr/>
        </p:nvSpPr>
        <p:spPr bwMode="auto">
          <a:xfrm flipH="1">
            <a:off x="1617663" y="4102100"/>
            <a:ext cx="0" cy="927102"/>
          </a:xfrm>
          <a:prstGeom prst="line">
            <a:avLst/>
          </a:prstGeom>
          <a:noFill/>
          <a:ln w="6350">
            <a:solidFill>
              <a:srgbClr val="736E9A"/>
            </a:solidFill>
            <a:prstDash val="lgDash"/>
            <a:round/>
            <a:headEnd/>
            <a:tailEnd/>
          </a:ln>
          <a:extLst>
            <a:ext uri="{909E8E84-426E-40DD-AFC4-6F175D3DCCD1}">
              <a14:hiddenFill xmlns:a14="http://schemas.microsoft.com/office/drawing/2010/main">
                <a:noFill/>
              </a14:hiddenFill>
            </a:ext>
          </a:extLst>
        </p:spPr>
        <p:txBody>
          <a:bodyPr wrap="square" anchor="ctr">
            <a:spAutoFit/>
          </a:bodyPr>
          <a:lstStyle/>
          <a:p>
            <a:endParaRPr lang="en-US"/>
          </a:p>
        </p:txBody>
      </p:sp>
      <p:sp>
        <p:nvSpPr>
          <p:cNvPr id="62" name="Line 34"/>
          <p:cNvSpPr>
            <a:spLocks noChangeShapeType="1"/>
          </p:cNvSpPr>
          <p:nvPr/>
        </p:nvSpPr>
        <p:spPr bwMode="auto">
          <a:xfrm>
            <a:off x="1617663" y="5689600"/>
            <a:ext cx="0" cy="304799"/>
          </a:xfrm>
          <a:prstGeom prst="line">
            <a:avLst/>
          </a:prstGeom>
          <a:noFill/>
          <a:ln w="6350">
            <a:solidFill>
              <a:srgbClr val="736E9A"/>
            </a:solidFill>
            <a:prstDash val="lgDash"/>
            <a:round/>
            <a:headEnd/>
            <a:tailEnd/>
          </a:ln>
          <a:extLst>
            <a:ext uri="{909E8E84-426E-40DD-AFC4-6F175D3DCCD1}">
              <a14:hiddenFill xmlns:a14="http://schemas.microsoft.com/office/drawing/2010/main">
                <a:noFill/>
              </a14:hiddenFill>
            </a:ext>
          </a:extLst>
        </p:spPr>
        <p:txBody>
          <a:bodyPr wrap="square" anchor="ctr">
            <a:spAutoFit/>
          </a:bodyPr>
          <a:lstStyle/>
          <a:p>
            <a:endParaRPr lang="en-US"/>
          </a:p>
        </p:txBody>
      </p:sp>
      <p:sp>
        <p:nvSpPr>
          <p:cNvPr id="63" name="Line 35"/>
          <p:cNvSpPr>
            <a:spLocks noChangeShapeType="1"/>
          </p:cNvSpPr>
          <p:nvPr/>
        </p:nvSpPr>
        <p:spPr bwMode="auto">
          <a:xfrm flipV="1">
            <a:off x="218281" y="6045200"/>
            <a:ext cx="1398588" cy="0"/>
          </a:xfrm>
          <a:prstGeom prst="line">
            <a:avLst/>
          </a:prstGeom>
          <a:noFill/>
          <a:ln w="6350">
            <a:solidFill>
              <a:srgbClr val="736E9A"/>
            </a:solidFill>
            <a:prstDash val="lgDash"/>
            <a:round/>
            <a:headEnd/>
            <a:tailEnd/>
          </a:ln>
          <a:extLst>
            <a:ext uri="{909E8E84-426E-40DD-AFC4-6F175D3DCCD1}">
              <a14:hiddenFill xmlns:a14="http://schemas.microsoft.com/office/drawing/2010/main">
                <a:noFill/>
              </a14:hiddenFill>
            </a:ext>
          </a:extLst>
        </p:spPr>
        <p:txBody>
          <a:bodyPr anchor="ctr">
            <a:spAutoFit/>
          </a:bodyPr>
          <a:lstStyle/>
          <a:p>
            <a:endParaRPr lang="en-US"/>
          </a:p>
        </p:txBody>
      </p:sp>
      <p:sp>
        <p:nvSpPr>
          <p:cNvPr id="64" name="Line 36"/>
          <p:cNvSpPr>
            <a:spLocks noChangeShapeType="1"/>
          </p:cNvSpPr>
          <p:nvPr/>
        </p:nvSpPr>
        <p:spPr bwMode="auto">
          <a:xfrm flipH="1">
            <a:off x="219075" y="6070600"/>
            <a:ext cx="0" cy="762000"/>
          </a:xfrm>
          <a:prstGeom prst="line">
            <a:avLst/>
          </a:prstGeom>
          <a:noFill/>
          <a:ln w="6350">
            <a:solidFill>
              <a:srgbClr val="736E9A"/>
            </a:solidFill>
            <a:prstDash val="lgDash"/>
            <a:round/>
            <a:headEnd/>
            <a:tailEnd/>
          </a:ln>
          <a:extLst>
            <a:ext uri="{909E8E84-426E-40DD-AFC4-6F175D3DCCD1}">
              <a14:hiddenFill xmlns:a14="http://schemas.microsoft.com/office/drawing/2010/main">
                <a:noFill/>
              </a14:hiddenFill>
            </a:ext>
          </a:extLst>
        </p:spPr>
        <p:txBody>
          <a:bodyPr anchor="ctr">
            <a:spAutoFit/>
          </a:bodyPr>
          <a:lstStyle/>
          <a:p>
            <a:endParaRPr lang="en-US"/>
          </a:p>
        </p:txBody>
      </p:sp>
      <p:sp>
        <p:nvSpPr>
          <p:cNvPr id="65" name="Line 38"/>
          <p:cNvSpPr>
            <a:spLocks noChangeShapeType="1"/>
          </p:cNvSpPr>
          <p:nvPr/>
        </p:nvSpPr>
        <p:spPr bwMode="auto">
          <a:xfrm flipH="1">
            <a:off x="2084388" y="3352800"/>
            <a:ext cx="0" cy="749300"/>
          </a:xfrm>
          <a:prstGeom prst="line">
            <a:avLst/>
          </a:prstGeom>
          <a:noFill/>
          <a:ln w="6350">
            <a:solidFill>
              <a:srgbClr val="736E9A"/>
            </a:solidFill>
            <a:prstDash val="lgDash"/>
            <a:round/>
            <a:headEnd/>
            <a:tailEnd/>
          </a:ln>
          <a:extLst>
            <a:ext uri="{909E8E84-426E-40DD-AFC4-6F175D3DCCD1}">
              <a14:hiddenFill xmlns:a14="http://schemas.microsoft.com/office/drawing/2010/main">
                <a:noFill/>
              </a14:hiddenFill>
            </a:ext>
          </a:extLst>
        </p:spPr>
        <p:txBody>
          <a:bodyPr wrap="square" anchor="ctr">
            <a:spAutoFit/>
          </a:bodyPr>
          <a:lstStyle/>
          <a:p>
            <a:endParaRPr lang="en-US"/>
          </a:p>
        </p:txBody>
      </p:sp>
      <p:sp>
        <p:nvSpPr>
          <p:cNvPr id="66" name="Line 39"/>
          <p:cNvSpPr>
            <a:spLocks noChangeShapeType="1"/>
          </p:cNvSpPr>
          <p:nvPr/>
        </p:nvSpPr>
        <p:spPr bwMode="auto">
          <a:xfrm flipH="1">
            <a:off x="2084388" y="2247900"/>
            <a:ext cx="0" cy="457200"/>
          </a:xfrm>
          <a:prstGeom prst="line">
            <a:avLst/>
          </a:prstGeom>
          <a:noFill/>
          <a:ln w="6350">
            <a:solidFill>
              <a:srgbClr val="736E9A"/>
            </a:solidFill>
            <a:prstDash val="lgDash"/>
            <a:round/>
            <a:headEnd/>
            <a:tailEnd/>
          </a:ln>
          <a:extLst>
            <a:ext uri="{909E8E84-426E-40DD-AFC4-6F175D3DCCD1}">
              <a14:hiddenFill xmlns:a14="http://schemas.microsoft.com/office/drawing/2010/main">
                <a:noFill/>
              </a14:hiddenFill>
            </a:ext>
          </a:extLst>
        </p:spPr>
        <p:txBody>
          <a:bodyPr anchor="ctr">
            <a:spAutoFit/>
          </a:bodyPr>
          <a:lstStyle/>
          <a:p>
            <a:endParaRPr lang="en-US"/>
          </a:p>
        </p:txBody>
      </p:sp>
      <p:sp>
        <p:nvSpPr>
          <p:cNvPr id="67" name="Line 40"/>
          <p:cNvSpPr>
            <a:spLocks noChangeShapeType="1"/>
          </p:cNvSpPr>
          <p:nvPr/>
        </p:nvSpPr>
        <p:spPr bwMode="auto">
          <a:xfrm flipV="1">
            <a:off x="2084388" y="2247900"/>
            <a:ext cx="2411412" cy="0"/>
          </a:xfrm>
          <a:prstGeom prst="line">
            <a:avLst/>
          </a:prstGeom>
          <a:noFill/>
          <a:ln w="6350">
            <a:solidFill>
              <a:srgbClr val="736E9A"/>
            </a:solidFill>
            <a:prstDash val="lgDash"/>
            <a:round/>
            <a:headEnd/>
            <a:tailEnd/>
          </a:ln>
          <a:extLst>
            <a:ext uri="{909E8E84-426E-40DD-AFC4-6F175D3DCCD1}">
              <a14:hiddenFill xmlns:a14="http://schemas.microsoft.com/office/drawing/2010/main">
                <a:noFill/>
              </a14:hiddenFill>
            </a:ext>
          </a:extLst>
        </p:spPr>
        <p:txBody>
          <a:bodyPr anchor="ctr">
            <a:spAutoFit/>
          </a:bodyPr>
          <a:lstStyle/>
          <a:p>
            <a:endParaRPr lang="en-US"/>
          </a:p>
        </p:txBody>
      </p:sp>
      <p:sp>
        <p:nvSpPr>
          <p:cNvPr id="68" name="Line 41"/>
          <p:cNvSpPr>
            <a:spLocks noChangeShapeType="1"/>
          </p:cNvSpPr>
          <p:nvPr/>
        </p:nvSpPr>
        <p:spPr bwMode="auto">
          <a:xfrm flipV="1">
            <a:off x="3017838" y="1435100"/>
            <a:ext cx="1943100" cy="0"/>
          </a:xfrm>
          <a:prstGeom prst="line">
            <a:avLst/>
          </a:prstGeom>
          <a:noFill/>
          <a:ln w="6350">
            <a:solidFill>
              <a:srgbClr val="1D1860"/>
            </a:solidFill>
            <a:prstDash val="lgDash"/>
            <a:round/>
            <a:headEnd/>
            <a:tailEnd/>
          </a:ln>
          <a:extLst>
            <a:ext uri="{909E8E84-426E-40DD-AFC4-6F175D3DCCD1}">
              <a14:hiddenFill xmlns:a14="http://schemas.microsoft.com/office/drawing/2010/main">
                <a:noFill/>
              </a14:hiddenFill>
            </a:ext>
          </a:extLst>
        </p:spPr>
        <p:txBody>
          <a:bodyPr anchor="ctr">
            <a:spAutoFit/>
          </a:bodyPr>
          <a:lstStyle/>
          <a:p>
            <a:endParaRPr lang="en-US"/>
          </a:p>
        </p:txBody>
      </p:sp>
      <p:sp>
        <p:nvSpPr>
          <p:cNvPr id="69" name="Line 42"/>
          <p:cNvSpPr>
            <a:spLocks noChangeShapeType="1"/>
          </p:cNvSpPr>
          <p:nvPr/>
        </p:nvSpPr>
        <p:spPr bwMode="auto">
          <a:xfrm flipH="1">
            <a:off x="3017838" y="2038350"/>
            <a:ext cx="0" cy="19049"/>
          </a:xfrm>
          <a:prstGeom prst="line">
            <a:avLst/>
          </a:prstGeom>
          <a:noFill/>
          <a:ln w="6350">
            <a:solidFill>
              <a:schemeClr val="tx1"/>
            </a:solidFill>
            <a:prstDash val="lgDash"/>
            <a:round/>
            <a:headEnd/>
            <a:tailEnd/>
          </a:ln>
          <a:extLst>
            <a:ext uri="{909E8E84-426E-40DD-AFC4-6F175D3DCCD1}">
              <a14:hiddenFill xmlns:a14="http://schemas.microsoft.com/office/drawing/2010/main">
                <a:noFill/>
              </a14:hiddenFill>
            </a:ext>
          </a:extLst>
        </p:spPr>
        <p:txBody>
          <a:bodyPr wrap="square" anchor="ctr">
            <a:spAutoFit/>
          </a:bodyPr>
          <a:lstStyle/>
          <a:p>
            <a:endParaRPr lang="en-US"/>
          </a:p>
        </p:txBody>
      </p:sp>
      <p:sp>
        <p:nvSpPr>
          <p:cNvPr id="70" name="Line 44"/>
          <p:cNvSpPr>
            <a:spLocks noChangeShapeType="1"/>
          </p:cNvSpPr>
          <p:nvPr/>
        </p:nvSpPr>
        <p:spPr bwMode="auto">
          <a:xfrm flipV="1">
            <a:off x="6905625" y="1308100"/>
            <a:ext cx="2098675" cy="0"/>
          </a:xfrm>
          <a:prstGeom prst="line">
            <a:avLst/>
          </a:prstGeom>
          <a:noFill/>
          <a:ln w="6350">
            <a:solidFill>
              <a:srgbClr val="736E9A"/>
            </a:solidFill>
            <a:prstDash val="lgDash"/>
            <a:round/>
            <a:headEnd/>
            <a:tailEnd/>
          </a:ln>
          <a:extLst>
            <a:ext uri="{909E8E84-426E-40DD-AFC4-6F175D3DCCD1}">
              <a14:hiddenFill xmlns:a14="http://schemas.microsoft.com/office/drawing/2010/main">
                <a:noFill/>
              </a14:hiddenFill>
            </a:ext>
          </a:extLst>
        </p:spPr>
        <p:txBody>
          <a:bodyPr anchor="ctr">
            <a:spAutoFit/>
          </a:bodyPr>
          <a:lstStyle/>
          <a:p>
            <a:endParaRPr lang="en-US"/>
          </a:p>
        </p:txBody>
      </p:sp>
      <p:sp>
        <p:nvSpPr>
          <p:cNvPr id="71" name="Line 45"/>
          <p:cNvSpPr>
            <a:spLocks noChangeShapeType="1"/>
          </p:cNvSpPr>
          <p:nvPr/>
        </p:nvSpPr>
        <p:spPr bwMode="auto">
          <a:xfrm flipH="1">
            <a:off x="9029700" y="1308100"/>
            <a:ext cx="0" cy="5397500"/>
          </a:xfrm>
          <a:prstGeom prst="line">
            <a:avLst/>
          </a:prstGeom>
          <a:noFill/>
          <a:ln w="6350">
            <a:solidFill>
              <a:srgbClr val="736E9A"/>
            </a:solidFill>
            <a:prstDash val="lgDash"/>
            <a:round/>
            <a:headEnd/>
            <a:tailEnd/>
          </a:ln>
          <a:extLst>
            <a:ext uri="{909E8E84-426E-40DD-AFC4-6F175D3DCCD1}">
              <a14:hiddenFill xmlns:a14="http://schemas.microsoft.com/office/drawing/2010/main">
                <a:noFill/>
              </a14:hiddenFill>
            </a:ext>
          </a:extLst>
        </p:spPr>
        <p:txBody>
          <a:bodyPr wrap="square" anchor="ctr">
            <a:spAutoFit/>
          </a:bodyPr>
          <a:lstStyle/>
          <a:p>
            <a:endParaRPr lang="en-US"/>
          </a:p>
        </p:txBody>
      </p:sp>
      <p:sp>
        <p:nvSpPr>
          <p:cNvPr id="72" name="Line 46"/>
          <p:cNvSpPr>
            <a:spLocks noChangeShapeType="1"/>
          </p:cNvSpPr>
          <p:nvPr/>
        </p:nvSpPr>
        <p:spPr bwMode="auto">
          <a:xfrm flipV="1">
            <a:off x="3484563" y="6705600"/>
            <a:ext cx="5519737" cy="0"/>
          </a:xfrm>
          <a:prstGeom prst="line">
            <a:avLst/>
          </a:prstGeom>
          <a:noFill/>
          <a:ln w="6350">
            <a:solidFill>
              <a:schemeClr val="tx1"/>
            </a:solidFill>
            <a:prstDash val="lgDash"/>
            <a:round/>
            <a:headEnd/>
            <a:tailEnd/>
          </a:ln>
          <a:extLst>
            <a:ext uri="{909E8E84-426E-40DD-AFC4-6F175D3DCCD1}">
              <a14:hiddenFill xmlns:a14="http://schemas.microsoft.com/office/drawing/2010/main">
                <a:noFill/>
              </a14:hiddenFill>
            </a:ext>
          </a:extLst>
        </p:spPr>
        <p:txBody>
          <a:bodyPr anchor="ctr">
            <a:spAutoFit/>
          </a:bodyPr>
          <a:lstStyle/>
          <a:p>
            <a:endParaRPr lang="en-US"/>
          </a:p>
        </p:txBody>
      </p:sp>
      <p:sp>
        <p:nvSpPr>
          <p:cNvPr id="73" name="Line 47"/>
          <p:cNvSpPr>
            <a:spLocks noChangeShapeType="1"/>
          </p:cNvSpPr>
          <p:nvPr/>
        </p:nvSpPr>
        <p:spPr bwMode="auto">
          <a:xfrm flipH="1">
            <a:off x="3017838" y="2158030"/>
            <a:ext cx="0" cy="102570"/>
          </a:xfrm>
          <a:prstGeom prst="line">
            <a:avLst/>
          </a:prstGeom>
          <a:noFill/>
          <a:ln w="6350">
            <a:solidFill>
              <a:srgbClr val="1D1860"/>
            </a:solidFill>
            <a:prstDash val="lgDash"/>
            <a:round/>
            <a:headEnd/>
            <a:tailEnd/>
          </a:ln>
          <a:extLst>
            <a:ext uri="{909E8E84-426E-40DD-AFC4-6F175D3DCCD1}">
              <a14:hiddenFill xmlns:a14="http://schemas.microsoft.com/office/drawing/2010/main">
                <a:noFill/>
              </a14:hiddenFill>
            </a:ext>
          </a:extLst>
        </p:spPr>
        <p:txBody>
          <a:bodyPr wrap="square" anchor="ctr">
            <a:spAutoFit/>
          </a:bodyPr>
          <a:lstStyle/>
          <a:p>
            <a:endParaRPr lang="en-US"/>
          </a:p>
        </p:txBody>
      </p:sp>
      <p:sp>
        <p:nvSpPr>
          <p:cNvPr id="74" name="Line 39"/>
          <p:cNvSpPr>
            <a:spLocks noChangeShapeType="1"/>
          </p:cNvSpPr>
          <p:nvPr/>
        </p:nvSpPr>
        <p:spPr bwMode="auto">
          <a:xfrm flipH="1">
            <a:off x="3019426" y="1435101"/>
            <a:ext cx="0" cy="90786"/>
          </a:xfrm>
          <a:prstGeom prst="line">
            <a:avLst/>
          </a:prstGeom>
          <a:noFill/>
          <a:ln w="6350">
            <a:solidFill>
              <a:srgbClr val="736E9A"/>
            </a:solidFill>
            <a:prstDash val="lgDash"/>
            <a:round/>
            <a:headEnd/>
            <a:tailEnd/>
          </a:ln>
          <a:extLst>
            <a:ext uri="{909E8E84-426E-40DD-AFC4-6F175D3DCCD1}">
              <a14:hiddenFill xmlns:a14="http://schemas.microsoft.com/office/drawing/2010/main">
                <a:noFill/>
              </a14:hiddenFill>
            </a:ext>
          </a:extLst>
        </p:spPr>
        <p:txBody>
          <a:bodyPr wrap="square" anchor="ctr">
            <a:spAutoFit/>
          </a:bodyP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2"/>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9"/>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1" grpId="0"/>
      <p:bldP spid="52" grpId="0"/>
      <p:bldP spid="53" grpId="0"/>
      <p:bldP spid="57" grpId="0"/>
      <p:bldP spid="58" grpId="0"/>
      <p:bldP spid="59" grpId="0"/>
      <p:bldP spid="6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3"/>
          <p:cNvSpPr>
            <a:spLocks noGrp="1"/>
          </p:cNvSpPr>
          <p:nvPr>
            <p:ph type="title"/>
          </p:nvPr>
        </p:nvSpPr>
        <p:spPr>
          <a:xfrm>
            <a:off x="499782" y="28016"/>
            <a:ext cx="7762875" cy="1143000"/>
          </a:xfrm>
        </p:spPr>
        <p:txBody>
          <a:bodyPr/>
          <a:lstStyle/>
          <a:p>
            <a:r>
              <a:rPr lang="fr-FR" altLang="en-US"/>
              <a:t>ACTIVITÉ 1</a:t>
            </a:r>
          </a:p>
        </p:txBody>
      </p:sp>
      <p:sp>
        <p:nvSpPr>
          <p:cNvPr id="33795" name="Content Placeholder 1"/>
          <p:cNvSpPr>
            <a:spLocks noGrp="1"/>
          </p:cNvSpPr>
          <p:nvPr>
            <p:ph idx="1"/>
          </p:nvPr>
        </p:nvSpPr>
        <p:spPr>
          <a:xfrm>
            <a:off x="499783" y="1466849"/>
            <a:ext cx="8187018" cy="4799479"/>
          </a:xfrm>
        </p:spPr>
        <p:txBody>
          <a:bodyPr/>
          <a:lstStyle/>
          <a:p>
            <a:pPr>
              <a:spcAft>
                <a:spcPts val="1224"/>
              </a:spcAft>
            </a:pPr>
            <a:r>
              <a:rPr lang="fr-FR" altLang="en-US" dirty="0"/>
              <a:t>Indiquer votre domaine de santé</a:t>
            </a:r>
          </a:p>
          <a:p>
            <a:pPr>
              <a:spcAft>
                <a:spcPts val="1224"/>
              </a:spcAft>
            </a:pPr>
            <a:r>
              <a:rPr lang="fr-FR" altLang="en-US" dirty="0"/>
              <a:t>Choisissez le niveau du système de santé où vous voulez faciliter l'examen des données (centre de santé, district, province, national)</a:t>
            </a:r>
          </a:p>
          <a:p>
            <a:pPr>
              <a:spcAft>
                <a:spcPts val="1224"/>
              </a:spcAft>
            </a:pPr>
            <a:r>
              <a:rPr lang="fr-FR" altLang="en-US" dirty="0" smtClean="0"/>
              <a:t>Fixez </a:t>
            </a:r>
            <a:r>
              <a:rPr lang="fr-FR" altLang="en-US" dirty="0"/>
              <a:t>un objectif de santé </a:t>
            </a:r>
            <a:r>
              <a:rPr lang="fr-FR" altLang="en-US" dirty="0" smtClean="0"/>
              <a:t>et créez </a:t>
            </a:r>
            <a:r>
              <a:rPr lang="fr-FR" altLang="en-US" dirty="0"/>
              <a:t>vision d'avenir</a:t>
            </a:r>
          </a:p>
          <a:p>
            <a:pPr>
              <a:spcAft>
                <a:spcPts val="1224"/>
              </a:spcAft>
            </a:pPr>
            <a:r>
              <a:rPr lang="fr-FR" altLang="en-US" dirty="0"/>
              <a:t>Faites un brainstorming des questions possibles du programme</a:t>
            </a:r>
          </a:p>
          <a:p>
            <a:pPr>
              <a:spcAft>
                <a:spcPts val="1224"/>
              </a:spcAft>
            </a:pPr>
            <a:r>
              <a:rPr lang="fr-FR" altLang="en-US" dirty="0"/>
              <a:t>Liez les questions du programme aux besoins de décideurs cibles (les utilisateurs de données)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Content Placeholder 2"/>
          <p:cNvSpPr>
            <a:spLocks noGrp="1"/>
          </p:cNvSpPr>
          <p:nvPr>
            <p:ph idx="1"/>
          </p:nvPr>
        </p:nvSpPr>
        <p:spPr>
          <a:xfrm>
            <a:off x="320965" y="2363638"/>
            <a:ext cx="7762875" cy="3246687"/>
          </a:xfrm>
        </p:spPr>
        <p:txBody>
          <a:bodyPr/>
          <a:lstStyle/>
          <a:p>
            <a:pPr>
              <a:lnSpc>
                <a:spcPct val="114000"/>
              </a:lnSpc>
              <a:spcBef>
                <a:spcPts val="1800"/>
              </a:spcBef>
              <a:spcAft>
                <a:spcPts val="1800"/>
              </a:spcAft>
            </a:pPr>
            <a:r>
              <a:rPr lang="fr-FR" altLang="en-US" sz="3200" dirty="0"/>
              <a:t>Pertinence programmatique</a:t>
            </a:r>
          </a:p>
          <a:p>
            <a:pPr>
              <a:lnSpc>
                <a:spcPct val="114000"/>
              </a:lnSpc>
              <a:spcBef>
                <a:spcPts val="1800"/>
              </a:spcBef>
              <a:spcAft>
                <a:spcPts val="1800"/>
              </a:spcAft>
            </a:pPr>
            <a:r>
              <a:rPr lang="fr-FR" altLang="en-US" sz="3200" dirty="0"/>
              <a:t>Peut-on y </a:t>
            </a:r>
            <a:r>
              <a:rPr lang="fr-FR" altLang="en-US" sz="3200" dirty="0" smtClean="0"/>
              <a:t>répondre?</a:t>
            </a:r>
            <a:endParaRPr lang="fr-FR" altLang="en-US" sz="3200" dirty="0"/>
          </a:p>
          <a:p>
            <a:pPr>
              <a:lnSpc>
                <a:spcPct val="114000"/>
              </a:lnSpc>
              <a:spcBef>
                <a:spcPts val="1800"/>
              </a:spcBef>
              <a:spcAft>
                <a:spcPts val="1800"/>
              </a:spcAft>
            </a:pPr>
            <a:r>
              <a:rPr lang="fr-FR" altLang="en-US" sz="3200" dirty="0"/>
              <a:t>Peut-on traduire en </a:t>
            </a:r>
            <a:r>
              <a:rPr lang="fr-FR" altLang="en-US" sz="3200" dirty="0" smtClean="0"/>
              <a:t>action?</a:t>
            </a:r>
            <a:endParaRPr lang="fr-FR" altLang="en-US" sz="3200" dirty="0"/>
          </a:p>
          <a:p>
            <a:pPr>
              <a:lnSpc>
                <a:spcPct val="114000"/>
              </a:lnSpc>
              <a:spcBef>
                <a:spcPts val="1800"/>
              </a:spcBef>
              <a:spcAft>
                <a:spcPts val="1800"/>
              </a:spcAft>
            </a:pPr>
            <a:r>
              <a:rPr lang="fr-FR" altLang="en-US" sz="3200" dirty="0"/>
              <a:t>Est-ce le bon </a:t>
            </a:r>
            <a:r>
              <a:rPr lang="fr-FR" altLang="en-US" sz="3200" dirty="0" smtClean="0"/>
              <a:t>moment?</a:t>
            </a:r>
            <a:endParaRPr lang="fr-FR" altLang="en-US" sz="3200" dirty="0"/>
          </a:p>
          <a:p>
            <a:endParaRPr lang="en-US" altLang="en-US" sz="3200" dirty="0"/>
          </a:p>
          <a:p>
            <a:endParaRPr lang="en-US" altLang="en-US" sz="3200" dirty="0"/>
          </a:p>
        </p:txBody>
      </p:sp>
      <p:sp>
        <p:nvSpPr>
          <p:cNvPr id="4" name="Title 1"/>
          <p:cNvSpPr txBox="1">
            <a:spLocks/>
          </p:cNvSpPr>
          <p:nvPr/>
        </p:nvSpPr>
        <p:spPr bwMode="auto">
          <a:xfrm>
            <a:off x="355471" y="0"/>
            <a:ext cx="8338598" cy="2219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accent2">
                    <a:lumMod val="40000"/>
                    <a:lumOff val="60000"/>
                  </a:schemeClr>
                </a:solidFill>
                <a:latin typeface="Century Gothic" charset="0"/>
                <a:ea typeface="Century Gothic" charset="0"/>
                <a:cs typeface="Century Gothic" charset="0"/>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a:lstStyle>
          <a:p>
            <a:pPr>
              <a:spcAft>
                <a:spcPts val="1200"/>
              </a:spcAft>
            </a:pPr>
            <a:r>
              <a:rPr lang="fr-FR" altLang="en-US" sz="4000" kern="0" dirty="0" smtClean="0"/>
              <a:t>Étape 2</a:t>
            </a:r>
            <a:r>
              <a:rPr lang="fr-FR" altLang="en-US" sz="1050" kern="0" dirty="0" smtClean="0"/>
              <a:t/>
            </a:r>
            <a:br>
              <a:rPr lang="fr-FR" altLang="en-US" sz="1050" kern="0" dirty="0" smtClean="0"/>
            </a:br>
            <a:r>
              <a:rPr lang="fr-FR" altLang="en-US" sz="1400" kern="0" dirty="0" smtClean="0">
                <a:solidFill>
                  <a:srgbClr val="1D1860"/>
                </a:solidFill>
              </a:rPr>
              <a:t/>
            </a:r>
            <a:br>
              <a:rPr lang="fr-FR" altLang="en-US" sz="1400" kern="0" dirty="0" smtClean="0">
                <a:solidFill>
                  <a:srgbClr val="1D1860"/>
                </a:solidFill>
              </a:rPr>
            </a:br>
            <a:r>
              <a:rPr lang="fr-FR" altLang="en-US" sz="4000" dirty="0" smtClean="0">
                <a:solidFill>
                  <a:srgbClr val="1D1860"/>
                </a:solidFill>
              </a:rPr>
              <a:t>Prioriser les questions</a:t>
            </a:r>
            <a:endParaRPr lang="fr-FR" altLang="en-US" sz="4000" kern="0" dirty="0">
              <a:solidFill>
                <a:srgbClr val="1D186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94366775"/>
              </p:ext>
            </p:extLst>
          </p:nvPr>
        </p:nvGraphicFramePr>
        <p:xfrm>
          <a:off x="90312" y="1241779"/>
          <a:ext cx="8923060" cy="5616220"/>
        </p:xfrm>
        <a:graphic>
          <a:graphicData uri="http://schemas.openxmlformats.org/drawingml/2006/table">
            <a:tbl>
              <a:tblPr/>
              <a:tblGrid>
                <a:gridCol w="2105631"/>
                <a:gridCol w="1160379"/>
                <a:gridCol w="1921760"/>
                <a:gridCol w="1084456"/>
                <a:gridCol w="1277763"/>
                <a:gridCol w="713997"/>
                <a:gridCol w="659074"/>
              </a:tblGrid>
              <a:tr h="531476">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1" i="0" u="none" strike="noStrike" cap="none" normalizeH="0" baseline="0" dirty="0">
                          <a:ln>
                            <a:noFill/>
                          </a:ln>
                          <a:solidFill>
                            <a:schemeClr val="bg1"/>
                          </a:solidFill>
                          <a:effectLst/>
                          <a:latin typeface="Century Gothic" charset="0"/>
                          <a:ea typeface="Century Gothic" charset="0"/>
                          <a:cs typeface="Century Gothic" charset="0"/>
                        </a:rPr>
                        <a:t>Questions présentant un intérêt pour l’étude</a:t>
                      </a:r>
                    </a:p>
                  </a:txBody>
                  <a:tcPr marL="54465" marR="54465" marT="0" marB="0"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1D1860"/>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200" b="1" i="0" u="none" strike="noStrike" cap="none" normalizeH="0" baseline="0" dirty="0">
                          <a:ln>
                            <a:noFill/>
                          </a:ln>
                          <a:solidFill>
                            <a:schemeClr val="bg1"/>
                          </a:solidFill>
                          <a:effectLst/>
                          <a:latin typeface="Century Gothic" charset="0"/>
                          <a:ea typeface="Century Gothic" charset="0"/>
                          <a:cs typeface="Century Gothic" charset="0"/>
                        </a:rPr>
                        <a:t>Pertinence pour l’étude</a:t>
                      </a:r>
                    </a:p>
                  </a:txBody>
                  <a:tcPr marL="54465" marR="54465" marT="0" marB="0"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1D1860"/>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1" i="0" u="none" strike="noStrike" cap="none" normalizeH="0" baseline="0" dirty="0">
                          <a:ln>
                            <a:noFill/>
                          </a:ln>
                          <a:solidFill>
                            <a:schemeClr val="bg1"/>
                          </a:solidFill>
                          <a:effectLst/>
                          <a:latin typeface="Century Gothic" charset="0"/>
                          <a:ea typeface="Century Gothic" charset="0"/>
                          <a:cs typeface="Century Gothic" charset="0"/>
                        </a:rPr>
                        <a:t>Facilité de réponse</a:t>
                      </a:r>
                    </a:p>
                  </a:txBody>
                  <a:tcPr marL="54465" marR="54465" marT="0" marB="0"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1D1860"/>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1" i="0" u="none" strike="noStrike" cap="none" normalizeH="0" baseline="0" dirty="0">
                          <a:ln>
                            <a:noFill/>
                          </a:ln>
                          <a:solidFill>
                            <a:schemeClr val="bg1"/>
                          </a:solidFill>
                          <a:effectLst/>
                          <a:latin typeface="Century Gothic" charset="0"/>
                          <a:ea typeface="Century Gothic" charset="0"/>
                          <a:cs typeface="Century Gothic" charset="0"/>
                        </a:rPr>
                        <a:t>Facilité d’action</a:t>
                      </a:r>
                    </a:p>
                  </a:txBody>
                  <a:tcPr marL="54465" marR="54465" marT="0" marB="0"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1D1860"/>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1" i="0" u="none" strike="noStrike" cap="none" normalizeH="0" baseline="0" dirty="0">
                          <a:ln>
                            <a:noFill/>
                          </a:ln>
                          <a:solidFill>
                            <a:schemeClr val="bg1"/>
                          </a:solidFill>
                          <a:effectLst/>
                          <a:latin typeface="Century Gothic" charset="0"/>
                          <a:ea typeface="Century Gothic" charset="0"/>
                          <a:cs typeface="Century Gothic" charset="0"/>
                        </a:rPr>
                        <a:t>Ponctualité de la question</a:t>
                      </a:r>
                    </a:p>
                  </a:txBody>
                  <a:tcPr marL="54465" marR="54465" marT="0" marB="0"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1D1860"/>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1" i="0" u="none" strike="noStrike" cap="none" normalizeH="0" baseline="0" dirty="0">
                          <a:ln>
                            <a:noFill/>
                          </a:ln>
                          <a:solidFill>
                            <a:schemeClr val="bg1"/>
                          </a:solidFill>
                          <a:effectLst/>
                          <a:latin typeface="Century Gothic" charset="0"/>
                          <a:ea typeface="Century Gothic" charset="0"/>
                          <a:cs typeface="Century Gothic" charset="0"/>
                        </a:rPr>
                        <a:t>Autres Critères</a:t>
                      </a:r>
                    </a:p>
                  </a:txBody>
                  <a:tcPr marL="54465" marR="54465" marT="0" marB="0"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1D1860"/>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1" i="0" u="none" strike="noStrike" cap="none" normalizeH="0" baseline="0" dirty="0">
                          <a:ln>
                            <a:noFill/>
                          </a:ln>
                          <a:solidFill>
                            <a:schemeClr val="bg1"/>
                          </a:solidFill>
                          <a:effectLst/>
                          <a:latin typeface="Century Gothic" charset="0"/>
                          <a:ea typeface="Century Gothic" charset="0"/>
                          <a:cs typeface="Century Gothic" charset="0"/>
                        </a:rPr>
                        <a:t>Total</a:t>
                      </a:r>
                    </a:p>
                  </a:txBody>
                  <a:tcPr marL="54465" marR="54465" marT="0" marB="0"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1D1860"/>
                    </a:solidFill>
                  </a:tcPr>
                </a:tc>
              </a:tr>
              <a:tr h="2161089">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 </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 </a:t>
                      </a:r>
                    </a:p>
                  </a:txBody>
                  <a:tcPr marL="54465" marR="54465" marT="0" marB="0"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6000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Très = 4</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Plus ou moins = 3</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Peu = 2</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Aucune =1</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Facile = 4</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Facile avec données régulières = 3</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Peut demander des données régulières = 2</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Peut demander une importante collecte de données = 1</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Elevée = 4</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Barrières potentielles existent = 3</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Faible = 2</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Très peu de chance = 1</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Immédiate = 4</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Mois Prochain= 3</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Trimestre prochain  = 2</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Avenir éloigné = 1</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 4</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 3</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 2</a:t>
                      </a:r>
                    </a:p>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 1</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 </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r>
              <a:tr h="557448">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1. Sommes-nous en train de faire les bonnes activités?</a:t>
                      </a:r>
                    </a:p>
                  </a:txBody>
                  <a:tcPr marL="54465" marR="54465" marT="0" marB="0"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6000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4</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E7EAEA">
                        <a:alpha val="902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2</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E7EAEA">
                        <a:alpha val="902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3</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E7EAEA">
                        <a:alpha val="902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4</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E7EAEA">
                        <a:alpha val="902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 </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E7EAEA">
                        <a:alpha val="902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13</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E7EAEA">
                        <a:alpha val="9020"/>
                      </a:srgbClr>
                    </a:solidFill>
                  </a:tcPr>
                </a:tc>
              </a:tr>
              <a:tr h="559698">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1" i="0" u="none" strike="noStrike" cap="none" normalizeH="0" baseline="0" dirty="0">
                          <a:ln>
                            <a:noFill/>
                          </a:ln>
                          <a:solidFill>
                            <a:srgbClr val="A2552E"/>
                          </a:solidFill>
                          <a:effectLst/>
                          <a:latin typeface="Century Gothic" charset="0"/>
                          <a:ea typeface="Century Gothic" charset="0"/>
                          <a:cs typeface="Century Gothic" charset="0"/>
                        </a:rPr>
                        <a:t>2. </a:t>
                      </a:r>
                      <a:r>
                        <a:rPr kumimoji="0" lang="fr-FR" altLang="en-US" sz="1200" b="1" i="0" u="none" strike="noStrike" cap="none" normalizeH="0" baseline="0" dirty="0" smtClean="0">
                          <a:ln>
                            <a:noFill/>
                          </a:ln>
                          <a:solidFill>
                            <a:srgbClr val="A2552E"/>
                          </a:solidFill>
                          <a:effectLst/>
                          <a:latin typeface="Century Gothic" charset="0"/>
                          <a:ea typeface="Century Gothic" charset="0"/>
                          <a:cs typeface="Century Gothic" charset="0"/>
                        </a:rPr>
                        <a:t>Nos activités sont-elles efficaces</a:t>
                      </a:r>
                      <a:r>
                        <a:rPr kumimoji="0" lang="fr-FR" altLang="en-US" sz="1200" b="1" i="0" u="none" strike="noStrike" cap="none" normalizeH="0" baseline="0" dirty="0">
                          <a:ln>
                            <a:noFill/>
                          </a:ln>
                          <a:solidFill>
                            <a:srgbClr val="A2552E"/>
                          </a:solidFill>
                          <a:effectLst/>
                          <a:latin typeface="Century Gothic" charset="0"/>
                          <a:ea typeface="Century Gothic" charset="0"/>
                          <a:cs typeface="Century Gothic" charset="0"/>
                        </a:rPr>
                        <a:t>?</a:t>
                      </a:r>
                    </a:p>
                  </a:txBody>
                  <a:tcPr marL="54465" marR="54465" marT="0" marB="0"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6000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4</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4</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3</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4</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a:ln>
                            <a:noFill/>
                          </a:ln>
                          <a:solidFill>
                            <a:schemeClr val="accent4">
                              <a:lumMod val="10000"/>
                            </a:schemeClr>
                          </a:solidFill>
                          <a:effectLst/>
                          <a:latin typeface="Century Gothic" charset="0"/>
                          <a:ea typeface="Century Gothic" charset="0"/>
                          <a:cs typeface="Century Gothic" charset="0"/>
                        </a:rPr>
                        <a:t> </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15</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r>
              <a:tr h="1039440">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3. Sont nos activités conduites à une échelle suffisamment pour faire une différence?</a:t>
                      </a:r>
                    </a:p>
                  </a:txBody>
                  <a:tcPr marL="54465" marR="54465" marT="0" marB="0"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6000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2</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7843"/>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3</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7843"/>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1</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7843"/>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2</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7843"/>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 </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7843"/>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8</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7843"/>
                      </a:srgbClr>
                    </a:solidFill>
                  </a:tcPr>
                </a:tc>
              </a:tr>
              <a:tr h="767069">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4. Quelles activités sont réalisables compte tenu de mes ressources?</a:t>
                      </a:r>
                    </a:p>
                  </a:txBody>
                  <a:tcPr marL="54465" marR="54465" marT="0" marB="0"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6000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3</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4</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2</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2</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 </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ctr" defTabSz="914400" rtl="0" eaLnBrk="1" fontAlgn="base" latinLnBrk="0" hangingPunct="1">
                        <a:lnSpc>
                          <a:spcPct val="115000"/>
                        </a:lnSpc>
                        <a:spcBef>
                          <a:spcPts val="300"/>
                        </a:spcBef>
                        <a:spcAft>
                          <a:spcPts val="300"/>
                        </a:spcAft>
                        <a:buClrTx/>
                        <a:buSzTx/>
                        <a:buFontTx/>
                        <a:buNone/>
                        <a:tabLst/>
                      </a:pPr>
                      <a:r>
                        <a:rPr kumimoji="0" lang="fr-FR" altLang="en-US" sz="12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11</a:t>
                      </a:r>
                    </a:p>
                  </a:txBody>
                  <a:tcPr marL="54465" marR="54465" marT="0" marB="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804"/>
                      </a:srgbClr>
                    </a:solidFill>
                  </a:tcPr>
                </a:tc>
              </a:tr>
            </a:tbl>
          </a:graphicData>
        </a:graphic>
      </p:graphicFrame>
      <p:sp>
        <p:nvSpPr>
          <p:cNvPr id="37948" name="Rectangle 1"/>
          <p:cNvSpPr>
            <a:spLocks noChangeArrowheads="1"/>
          </p:cNvSpPr>
          <p:nvPr/>
        </p:nvSpPr>
        <p:spPr bwMode="auto">
          <a:xfrm>
            <a:off x="355471" y="341255"/>
            <a:ext cx="822372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a:spcBef>
                <a:spcPct val="0"/>
              </a:spcBef>
              <a:spcAft>
                <a:spcPct val="0"/>
              </a:spcAft>
              <a:buClrTx/>
              <a:buFontTx/>
              <a:buNone/>
            </a:pPr>
            <a:r>
              <a:rPr lang="fr-FR" altLang="en-US" sz="2800" b="1" dirty="0">
                <a:solidFill>
                  <a:schemeClr val="accent2">
                    <a:lumMod val="40000"/>
                    <a:lumOff val="60000"/>
                  </a:schemeClr>
                </a:solidFill>
                <a:latin typeface="Century Gothic" charset="0"/>
                <a:ea typeface="Century Gothic" charset="0"/>
                <a:cs typeface="Century Gothic" charset="0"/>
              </a:rPr>
              <a:t>Fiche de Classement des Questions Prioritaires</a:t>
            </a:r>
            <a:endParaRPr lang="fr-FR" altLang="en-US" sz="2000" b="1" dirty="0">
              <a:solidFill>
                <a:schemeClr val="accent2">
                  <a:lumMod val="40000"/>
                  <a:lumOff val="60000"/>
                </a:schemeClr>
              </a:solidFill>
              <a:latin typeface="Century Gothic" charset="0"/>
              <a:ea typeface="Century Gothic" charset="0"/>
              <a:cs typeface="Century Gothic"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63" name="Title 1"/>
          <p:cNvSpPr>
            <a:spLocks noGrp="1"/>
          </p:cNvSpPr>
          <p:nvPr>
            <p:ph type="title"/>
          </p:nvPr>
        </p:nvSpPr>
        <p:spPr>
          <a:xfrm>
            <a:off x="362309" y="86265"/>
            <a:ext cx="8324491" cy="1039813"/>
          </a:xfrm>
        </p:spPr>
        <p:txBody>
          <a:bodyPr/>
          <a:lstStyle/>
          <a:p>
            <a:r>
              <a:rPr lang="fr-FR" altLang="en-US" sz="2800" dirty="0"/>
              <a:t>Exemple - Commencer par la question</a:t>
            </a:r>
            <a:endParaRPr lang="en-US" altLang="en-US" sz="2800" dirty="0"/>
          </a:p>
        </p:txBody>
      </p:sp>
      <p:graphicFrame>
        <p:nvGraphicFramePr>
          <p:cNvPr id="5" name="Group 62"/>
          <p:cNvGraphicFramePr>
            <a:graphicFrameLocks noGrp="1"/>
          </p:cNvGraphicFramePr>
          <p:nvPr>
            <p:extLst>
              <p:ext uri="{D42A27DB-BD31-4B8C-83A1-F6EECF244321}">
                <p14:modId xmlns:p14="http://schemas.microsoft.com/office/powerpoint/2010/main" val="4187199160"/>
              </p:ext>
            </p:extLst>
          </p:nvPr>
        </p:nvGraphicFramePr>
        <p:xfrm>
          <a:off x="79021" y="1365957"/>
          <a:ext cx="8974668" cy="5294487"/>
        </p:xfrm>
        <a:graphic>
          <a:graphicData uri="http://schemas.openxmlformats.org/drawingml/2006/table">
            <a:tbl>
              <a:tblPr/>
              <a:tblGrid>
                <a:gridCol w="1053743"/>
                <a:gridCol w="1323841"/>
                <a:gridCol w="1822028"/>
                <a:gridCol w="2258073"/>
                <a:gridCol w="1421354"/>
                <a:gridCol w="1095629"/>
              </a:tblGrid>
              <a:tr h="1815529">
                <a:tc gridSpan="6">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Domain de Santé: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Santé Communautaire</a:t>
                      </a:r>
                      <a:endPar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Objectif de Santé: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Réduire de moitié, d'ici à 2015, la proportion de la population sans accès durable à l'eau potable et à l'assainissement de base.</a:t>
                      </a:r>
                      <a:endPar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Question prioritaire d‘intérêt</a:t>
                      </a:r>
                      <a:r>
                        <a:rPr kumimoji="0" lang="fr-FR" altLang="en-US" sz="1700" b="1"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a:t>
                      </a:r>
                      <a:r>
                        <a:rPr kumimoji="0" lang="fr-FR" altLang="en-US" sz="1700" b="1" i="0" u="none" strike="noStrike" cap="none" normalizeH="0" baseline="0" dirty="0" smtClean="0">
                          <a:ln>
                            <a:noFill/>
                          </a:ln>
                          <a:solidFill>
                            <a:srgbClr val="A2552E"/>
                          </a:solidFill>
                          <a:effectLst/>
                          <a:latin typeface="Century Gothic" charset="0"/>
                          <a:ea typeface="Century Gothic" charset="0"/>
                          <a:cs typeface="Century Gothic" charset="0"/>
                        </a:rPr>
                        <a:t>Est-ce que nos activités sont efficaces?</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856327">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Source des </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données</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Calcul d</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Indicateur(s)</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Calendrier pour l’analyse et l‘Interprétation</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Décideur(s) Cible(s) (DC) &amp; Autres Acteurs (AA</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Canaux de </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Communic-ation </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Décision/ </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Action</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r h="2622631">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Directeur de la santé de district (DC)</a:t>
                      </a:r>
                    </a:p>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District équipes de santé communautaires (DC)</a:t>
                      </a:r>
                    </a:p>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Cliniques avec des programmes de sensibilisation (AA)</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Société Civile (AA)</a:t>
                      </a:r>
                      <a:endParaRPr kumimoji="0" lang="en-US"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3"/>
          <p:cNvSpPr>
            <a:spLocks noGrp="1"/>
          </p:cNvSpPr>
          <p:nvPr>
            <p:ph type="title"/>
          </p:nvPr>
        </p:nvSpPr>
        <p:spPr>
          <a:xfrm>
            <a:off x="410473" y="0"/>
            <a:ext cx="7762875" cy="1143000"/>
          </a:xfrm>
        </p:spPr>
        <p:txBody>
          <a:bodyPr/>
          <a:lstStyle/>
          <a:p>
            <a:r>
              <a:rPr lang="fr-FR" altLang="en-US"/>
              <a:t>ACTIVITÉ 2</a:t>
            </a:r>
          </a:p>
        </p:txBody>
      </p:sp>
      <p:sp>
        <p:nvSpPr>
          <p:cNvPr id="41987" name="Content Placeholder 1"/>
          <p:cNvSpPr>
            <a:spLocks noGrp="1"/>
          </p:cNvSpPr>
          <p:nvPr>
            <p:ph idx="1"/>
          </p:nvPr>
        </p:nvSpPr>
        <p:spPr>
          <a:xfrm>
            <a:off x="410473" y="1604512"/>
            <a:ext cx="8276327" cy="3824737"/>
          </a:xfrm>
        </p:spPr>
        <p:txBody>
          <a:bodyPr/>
          <a:lstStyle/>
          <a:p>
            <a:pPr>
              <a:spcAft>
                <a:spcPts val="1824"/>
              </a:spcAft>
            </a:pPr>
            <a:r>
              <a:rPr lang="fr-FR" altLang="en-US" dirty="0"/>
              <a:t>Sélectionnez les questions à inscrire à la «Fiche de Classement des Questions Prioritaires »</a:t>
            </a:r>
          </a:p>
          <a:p>
            <a:pPr>
              <a:spcAft>
                <a:spcPts val="1824"/>
              </a:spcAft>
            </a:pPr>
            <a:r>
              <a:rPr lang="fr-FR" altLang="en-US" dirty="0"/>
              <a:t>Identifier des critères supplémentaires</a:t>
            </a:r>
          </a:p>
          <a:p>
            <a:pPr>
              <a:spcAft>
                <a:spcPts val="1824"/>
              </a:spcAft>
            </a:pPr>
            <a:r>
              <a:rPr lang="fr-FR" altLang="en-US" dirty="0"/>
              <a:t>Discuter et classer chaque question</a:t>
            </a:r>
          </a:p>
          <a:p>
            <a:pPr>
              <a:spcAft>
                <a:spcPts val="1824"/>
              </a:spcAft>
            </a:pPr>
            <a:r>
              <a:rPr lang="fr-FR" altLang="en-US" dirty="0"/>
              <a:t>Sélectionnez une question de programme comme une priorité </a:t>
            </a:r>
          </a:p>
          <a:p>
            <a:pPr>
              <a:spcAft>
                <a:spcPts val="1824"/>
              </a:spcAft>
            </a:pPr>
            <a:r>
              <a:rPr lang="fr-FR" altLang="en-US" dirty="0"/>
              <a:t>Expliquez pourquoi vous avez choisi cette question </a:t>
            </a:r>
            <a:r>
              <a:rPr lang="fr-FR" altLang="en-US" dirty="0" smtClean="0"/>
              <a:t>parmi </a:t>
            </a:r>
            <a:r>
              <a:rPr lang="fr-FR" altLang="en-US" dirty="0"/>
              <a:t>les autres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391334" y="317650"/>
            <a:ext cx="8338598" cy="2219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accent2">
                    <a:lumMod val="40000"/>
                    <a:lumOff val="60000"/>
                  </a:schemeClr>
                </a:solidFill>
                <a:latin typeface="Century Gothic" charset="0"/>
                <a:ea typeface="Century Gothic" charset="0"/>
                <a:cs typeface="Century Gothic" charset="0"/>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a:lstStyle>
          <a:p>
            <a:pPr>
              <a:spcAft>
                <a:spcPts val="1200"/>
              </a:spcAft>
            </a:pPr>
            <a:r>
              <a:rPr lang="fr-FR" altLang="en-US" sz="4000" kern="0" dirty="0" smtClean="0"/>
              <a:t>Étape 3</a:t>
            </a:r>
            <a:r>
              <a:rPr lang="fr-FR" altLang="en-US" sz="1050" kern="0" dirty="0" smtClean="0"/>
              <a:t/>
            </a:r>
            <a:br>
              <a:rPr lang="fr-FR" altLang="en-US" sz="1050" kern="0" dirty="0" smtClean="0"/>
            </a:br>
            <a:r>
              <a:rPr lang="fr-FR" altLang="en-US" sz="1400" kern="0" dirty="0" smtClean="0">
                <a:solidFill>
                  <a:srgbClr val="1D1860"/>
                </a:solidFill>
              </a:rPr>
              <a:t/>
            </a:r>
            <a:br>
              <a:rPr lang="fr-FR" altLang="en-US" sz="1400" kern="0" dirty="0" smtClean="0">
                <a:solidFill>
                  <a:srgbClr val="1D1860"/>
                </a:solidFill>
              </a:rPr>
            </a:br>
            <a:r>
              <a:rPr lang="fr-FR" altLang="en-US" sz="4000" dirty="0" smtClean="0">
                <a:solidFill>
                  <a:srgbClr val="1D1860"/>
                </a:solidFill>
              </a:rPr>
              <a:t>Identifier les besoins en données et les sources éventuelles</a:t>
            </a:r>
            <a:endParaRPr lang="fr-FR" altLang="en-US" sz="4000" kern="0" dirty="0">
              <a:solidFill>
                <a:srgbClr val="1D1860"/>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fr-FR" altLang="en-US" sz="2800" dirty="0"/>
              <a:t>Données et </a:t>
            </a:r>
            <a:r>
              <a:rPr lang="fr-FR" altLang="en-US" sz="2800" dirty="0" smtClean="0"/>
              <a:t>Information: quelles sont les sources?</a:t>
            </a:r>
            <a:endParaRPr lang="fr-FR" altLang="en-US" sz="2800" dirty="0"/>
          </a:p>
        </p:txBody>
      </p:sp>
      <p:sp>
        <p:nvSpPr>
          <p:cNvPr id="46083" name="Rectangle 3"/>
          <p:cNvSpPr>
            <a:spLocks noGrp="1" noChangeArrowheads="1"/>
          </p:cNvSpPr>
          <p:nvPr>
            <p:ph idx="1"/>
          </p:nvPr>
        </p:nvSpPr>
        <p:spPr>
          <a:xfrm>
            <a:off x="483080" y="1570007"/>
            <a:ext cx="8660920" cy="3851305"/>
          </a:xfrm>
        </p:spPr>
        <p:txBody>
          <a:bodyPr/>
          <a:lstStyle/>
          <a:p>
            <a:pPr eaLnBrk="1" hangingPunct="1">
              <a:lnSpc>
                <a:spcPct val="114000"/>
              </a:lnSpc>
              <a:spcAft>
                <a:spcPts val="1248"/>
              </a:spcAft>
            </a:pPr>
            <a:r>
              <a:rPr lang="fr-FR" altLang="en-US" sz="2700" dirty="0"/>
              <a:t>Recensement</a:t>
            </a:r>
          </a:p>
          <a:p>
            <a:pPr eaLnBrk="1" hangingPunct="1">
              <a:lnSpc>
                <a:spcPct val="114000"/>
              </a:lnSpc>
              <a:spcAft>
                <a:spcPts val="1248"/>
              </a:spcAft>
            </a:pPr>
            <a:r>
              <a:rPr lang="fr-FR" altLang="en-US" sz="2700" dirty="0"/>
              <a:t>Données de surveillance</a:t>
            </a:r>
          </a:p>
          <a:p>
            <a:pPr eaLnBrk="1" hangingPunct="1">
              <a:lnSpc>
                <a:spcPct val="114000"/>
              </a:lnSpc>
              <a:spcAft>
                <a:spcPts val="1248"/>
              </a:spcAft>
            </a:pPr>
            <a:r>
              <a:rPr lang="fr-FR" altLang="en-US" sz="2700" dirty="0"/>
              <a:t>Enquêtes auprès des ménages</a:t>
            </a:r>
          </a:p>
          <a:p>
            <a:pPr eaLnBrk="1" hangingPunct="1">
              <a:lnSpc>
                <a:spcPct val="114000"/>
              </a:lnSpc>
              <a:spcAft>
                <a:spcPts val="1248"/>
              </a:spcAft>
            </a:pPr>
            <a:r>
              <a:rPr lang="fr-FR" altLang="en-US" sz="2700" dirty="0"/>
              <a:t>Système National d’Information Sanitaire (SNIS)</a:t>
            </a:r>
          </a:p>
          <a:p>
            <a:pPr eaLnBrk="1" hangingPunct="1">
              <a:lnSpc>
                <a:spcPct val="114000"/>
              </a:lnSpc>
              <a:spcAft>
                <a:spcPts val="1248"/>
              </a:spcAft>
            </a:pPr>
            <a:r>
              <a:rPr lang="fr-FR" altLang="en-US" sz="2700" dirty="0"/>
              <a:t>Information financière et gestionnaire</a:t>
            </a:r>
          </a:p>
          <a:p>
            <a:pPr eaLnBrk="1" hangingPunct="1">
              <a:lnSpc>
                <a:spcPct val="114000"/>
              </a:lnSpc>
              <a:spcAft>
                <a:spcPts val="1248"/>
              </a:spcAft>
            </a:pPr>
            <a:r>
              <a:rPr lang="fr-FR" altLang="en-US" sz="2700" dirty="0"/>
              <a:t>Modélisations, estimations et projections</a:t>
            </a:r>
          </a:p>
          <a:p>
            <a:pPr eaLnBrk="1" hangingPunct="1">
              <a:lnSpc>
                <a:spcPct val="114000"/>
              </a:lnSpc>
              <a:spcAft>
                <a:spcPts val="1248"/>
              </a:spcAft>
            </a:pPr>
            <a:r>
              <a:rPr lang="fr-FR" altLang="en-US" sz="2700" dirty="0"/>
              <a:t>Recherche en santé</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55" name="Title 1"/>
          <p:cNvSpPr>
            <a:spLocks noGrp="1"/>
          </p:cNvSpPr>
          <p:nvPr>
            <p:ph type="title"/>
          </p:nvPr>
        </p:nvSpPr>
        <p:spPr>
          <a:xfrm>
            <a:off x="828675" y="141288"/>
            <a:ext cx="7762875" cy="1143000"/>
          </a:xfrm>
        </p:spPr>
        <p:txBody>
          <a:bodyPr/>
          <a:lstStyle/>
          <a:p>
            <a:pPr algn="ctr"/>
            <a:r>
              <a:rPr lang="fr-FR" altLang="en-US" sz="2800"/>
              <a:t>Cadre pour relier les données á l’action</a:t>
            </a:r>
          </a:p>
        </p:txBody>
      </p:sp>
      <p:graphicFrame>
        <p:nvGraphicFramePr>
          <p:cNvPr id="4" name="Group 62"/>
          <p:cNvGraphicFramePr>
            <a:graphicFrameLocks noGrp="1"/>
          </p:cNvGraphicFramePr>
          <p:nvPr>
            <p:extLst>
              <p:ext uri="{D42A27DB-BD31-4B8C-83A1-F6EECF244321}">
                <p14:modId xmlns:p14="http://schemas.microsoft.com/office/powerpoint/2010/main" val="1562354194"/>
              </p:ext>
            </p:extLst>
          </p:nvPr>
        </p:nvGraphicFramePr>
        <p:xfrm>
          <a:off x="186614" y="1284288"/>
          <a:ext cx="8770775" cy="5396430"/>
        </p:xfrm>
        <a:graphic>
          <a:graphicData uri="http://schemas.openxmlformats.org/drawingml/2006/table">
            <a:tbl>
              <a:tblPr/>
              <a:tblGrid>
                <a:gridCol w="1255595"/>
                <a:gridCol w="1067973"/>
                <a:gridCol w="1780633"/>
                <a:gridCol w="2206773"/>
                <a:gridCol w="1389063"/>
                <a:gridCol w="1070738"/>
              </a:tblGrid>
              <a:tr h="1786152">
                <a:tc gridSpan="6">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Domain de Santé: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Santé Communautaire</a:t>
                      </a:r>
                      <a:endPar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Objectif de Santé: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Réduire de moitié, d'ici à 2015, la proportion de la population sans accès durable à l'eau potable et à l'assainissement de base.</a:t>
                      </a:r>
                      <a:endPar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Question prioritaire d‘intérêt</a:t>
                      </a:r>
                      <a:r>
                        <a:rPr kumimoji="0" lang="fr-FR" altLang="en-US" sz="1700" b="1"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Sont nos activités efficaces?</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842404">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1" i="0" u="none" strike="noStrike" cap="none" normalizeH="0" baseline="0" dirty="0">
                          <a:ln>
                            <a:noFill/>
                          </a:ln>
                          <a:solidFill>
                            <a:schemeClr val="bg1"/>
                          </a:solidFill>
                          <a:effectLst/>
                          <a:latin typeface="Century Gothic" charset="0"/>
                          <a:ea typeface="Century Gothic" charset="0"/>
                          <a:cs typeface="Century Gothic" charset="0"/>
                        </a:rPr>
                        <a:t>Source des </a:t>
                      </a:r>
                      <a:r>
                        <a:rPr kumimoji="0" lang="fr-FR" altLang="en-US" sz="1400" b="1" i="0" u="none" strike="noStrike" cap="none" normalizeH="0" baseline="0" dirty="0" smtClean="0">
                          <a:ln>
                            <a:noFill/>
                          </a:ln>
                          <a:solidFill>
                            <a:schemeClr val="bg1"/>
                          </a:solidFill>
                          <a:effectLst/>
                          <a:latin typeface="Century Gothic" charset="0"/>
                          <a:ea typeface="Century Gothic" charset="0"/>
                          <a:cs typeface="Century Gothic" charset="0"/>
                        </a:rPr>
                        <a:t>données</a:t>
                      </a:r>
                      <a:endParaRPr kumimoji="0" lang="fr-FR" altLang="en-US" sz="1400" b="1" i="0" u="none" strike="noStrike" cap="none" normalizeH="0" baseline="0" dirty="0">
                        <a:ln>
                          <a:noFill/>
                        </a:ln>
                        <a:solidFill>
                          <a:schemeClr val="bg1"/>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A2552E"/>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Calcul d</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Indicateur(s)</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Calendrier pour l’analyse et l‘Interprétation</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Décideur(s) Cible(s) (DC) &amp; Autres Acteurs (AA</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Canaux de </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Communic-ation </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Décision/ </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Action</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r h="2767874">
                <a:tc>
                  <a:txBody>
                    <a:bodyPr/>
                    <a:lstStyle/>
                    <a:p>
                      <a:pPr marL="0" marR="0" lvl="0" indent="0" algn="l" defTabSz="914400" rtl="0" eaLnBrk="1" fontAlgn="base" latinLnBrk="0" hangingPunct="1">
                        <a:lnSpc>
                          <a:spcPct val="114000"/>
                        </a:lnSpc>
                        <a:spcBef>
                          <a:spcPts val="300"/>
                        </a:spcBef>
                        <a:spcAft>
                          <a:spcPts val="300"/>
                        </a:spcAft>
                        <a:buClrTx/>
                        <a:buSzTx/>
                        <a:buFontTx/>
                        <a:buNone/>
                        <a:tabLst/>
                        <a:defRPr/>
                      </a:pPr>
                      <a:r>
                        <a:rPr kumimoji="0" lang="fr-FR" altLang="en-US" sz="1400" b="1" i="0" u="none" strike="noStrike" cap="none" normalizeH="0" baseline="0" dirty="0" smtClean="0">
                          <a:ln>
                            <a:noFill/>
                          </a:ln>
                          <a:solidFill>
                            <a:srgbClr val="A2552E"/>
                          </a:solidFill>
                          <a:effectLst/>
                          <a:latin typeface="Century Gothic" charset="0"/>
                          <a:ea typeface="Century Gothic" charset="0"/>
                          <a:cs typeface="Century Gothic" charset="0"/>
                        </a:rPr>
                        <a:t>Population cible?</a:t>
                      </a:r>
                      <a:br>
                        <a:rPr kumimoji="0" lang="fr-FR" altLang="en-US" sz="1400" b="1" i="0" u="none" strike="noStrike" cap="none" normalizeH="0" baseline="0" dirty="0" smtClean="0">
                          <a:ln>
                            <a:noFill/>
                          </a:ln>
                          <a:solidFill>
                            <a:srgbClr val="A2552E"/>
                          </a:solidFill>
                          <a:effectLst/>
                          <a:latin typeface="Century Gothic" charset="0"/>
                          <a:ea typeface="Century Gothic" charset="0"/>
                          <a:cs typeface="Century Gothic" charset="0"/>
                        </a:rPr>
                      </a:br>
                      <a:r>
                        <a:rPr kumimoji="0" lang="fr-FR" altLang="en-US" sz="1400" b="1" i="0" u="none" strike="noStrike" cap="none" normalizeH="0" baseline="0" dirty="0" smtClean="0">
                          <a:ln>
                            <a:noFill/>
                          </a:ln>
                          <a:solidFill>
                            <a:srgbClr val="A2552E"/>
                          </a:solidFill>
                          <a:effectLst/>
                          <a:latin typeface="Century Gothic" charset="0"/>
                          <a:ea typeface="Century Gothic" charset="0"/>
                          <a:cs typeface="Century Gothic" charset="0"/>
                        </a:rPr>
                        <a:t/>
                      </a:r>
                      <a:br>
                        <a:rPr kumimoji="0" lang="fr-FR" altLang="en-US" sz="1400" b="1" i="0" u="none" strike="noStrike" cap="none" normalizeH="0" baseline="0" dirty="0" smtClean="0">
                          <a:ln>
                            <a:noFill/>
                          </a:ln>
                          <a:solidFill>
                            <a:srgbClr val="A2552E"/>
                          </a:solidFill>
                          <a:effectLst/>
                          <a:latin typeface="Century Gothic" charset="0"/>
                          <a:ea typeface="Century Gothic" charset="0"/>
                          <a:cs typeface="Century Gothic" charset="0"/>
                        </a:rPr>
                      </a:br>
                      <a:r>
                        <a:rPr kumimoji="0" lang="fr-FR" altLang="en-US" sz="1400" b="1" i="0" u="none" strike="noStrike" cap="none" normalizeH="0" baseline="0" dirty="0" smtClean="0">
                          <a:ln>
                            <a:noFill/>
                          </a:ln>
                          <a:solidFill>
                            <a:srgbClr val="A2552E"/>
                          </a:solidFill>
                          <a:effectLst/>
                          <a:latin typeface="Century Gothic" charset="0"/>
                          <a:ea typeface="Century Gothic" charset="0"/>
                          <a:cs typeface="Century Gothic" charset="0"/>
                        </a:rPr>
                        <a:t>Incidence des maladies liées à l'assainissement?</a:t>
                      </a:r>
                      <a:endParaRPr kumimoji="0" lang="en-US" altLang="en-US" sz="1400" b="1" i="0" u="none" strike="noStrike" cap="none" normalizeH="0" baseline="0" dirty="0" smtClean="0">
                        <a:ln>
                          <a:noFill/>
                        </a:ln>
                        <a:solidFill>
                          <a:srgbClr val="A2552E"/>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Directeur de la santé de district (DC)</a:t>
                      </a:r>
                    </a:p>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Équipes sanitaire (DC)</a:t>
                      </a:r>
                    </a:p>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Cliniques (AA)</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Société Civile (AA)</a:t>
                      </a:r>
                      <a:endParaRPr kumimoji="0" lang="en-US"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03" name="Title 1"/>
          <p:cNvSpPr>
            <a:spLocks noGrp="1"/>
          </p:cNvSpPr>
          <p:nvPr>
            <p:ph type="title"/>
          </p:nvPr>
        </p:nvSpPr>
        <p:spPr>
          <a:xfrm>
            <a:off x="396817" y="72276"/>
            <a:ext cx="8229239" cy="1143000"/>
          </a:xfrm>
        </p:spPr>
        <p:txBody>
          <a:bodyPr/>
          <a:lstStyle/>
          <a:p>
            <a:r>
              <a:rPr lang="fr-FR" altLang="en-US" sz="2800" dirty="0"/>
              <a:t>Cadre pour relier les données à l’action</a:t>
            </a:r>
          </a:p>
        </p:txBody>
      </p:sp>
      <p:graphicFrame>
        <p:nvGraphicFramePr>
          <p:cNvPr id="4" name="Group 62"/>
          <p:cNvGraphicFramePr>
            <a:graphicFrameLocks noGrp="1"/>
          </p:cNvGraphicFramePr>
          <p:nvPr>
            <p:extLst>
              <p:ext uri="{D42A27DB-BD31-4B8C-83A1-F6EECF244321}">
                <p14:modId xmlns:p14="http://schemas.microsoft.com/office/powerpoint/2010/main" val="102422931"/>
              </p:ext>
            </p:extLst>
          </p:nvPr>
        </p:nvGraphicFramePr>
        <p:xfrm>
          <a:off x="167950" y="1362270"/>
          <a:ext cx="8808099" cy="5281125"/>
        </p:xfrm>
        <a:graphic>
          <a:graphicData uri="http://schemas.openxmlformats.org/drawingml/2006/table">
            <a:tbl>
              <a:tblPr/>
              <a:tblGrid>
                <a:gridCol w="1210474"/>
                <a:gridCol w="1364776"/>
                <a:gridCol w="1588777"/>
                <a:gridCol w="2238940"/>
                <a:gridCol w="1409311"/>
                <a:gridCol w="995821"/>
              </a:tblGrid>
              <a:tr h="1833613">
                <a:tc gridSpan="6">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Domain de Santé: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Santé Communautaire</a:t>
                      </a:r>
                      <a:endPar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Objectif de Santé: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Réduire de moitié, d'ici à 2015, la proportion de la population sans accès durable à l'eau potable et à l'assainissement de base.</a:t>
                      </a:r>
                      <a:endPar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Question prioritaire d‘intérêt</a:t>
                      </a:r>
                      <a:r>
                        <a:rPr kumimoji="0" lang="fr-FR" altLang="en-US" sz="1700" b="1"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Sont nos activités efficaces?</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864788">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1" i="0" u="none" strike="noStrike" cap="none" normalizeH="0" baseline="0" dirty="0">
                          <a:ln>
                            <a:noFill/>
                          </a:ln>
                          <a:solidFill>
                            <a:schemeClr val="bg1"/>
                          </a:solidFill>
                          <a:effectLst/>
                          <a:latin typeface="Century Gothic" charset="0"/>
                          <a:ea typeface="Century Gothic" charset="0"/>
                          <a:cs typeface="Century Gothic" charset="0"/>
                        </a:rPr>
                        <a:t>Source des </a:t>
                      </a:r>
                      <a:r>
                        <a:rPr kumimoji="0" lang="fr-FR" altLang="en-US" sz="1400" b="1" i="0" u="none" strike="noStrike" cap="none" normalizeH="0" baseline="0" dirty="0" smtClean="0">
                          <a:ln>
                            <a:noFill/>
                          </a:ln>
                          <a:solidFill>
                            <a:schemeClr val="bg1"/>
                          </a:solidFill>
                          <a:effectLst/>
                          <a:latin typeface="Century Gothic" charset="0"/>
                          <a:ea typeface="Century Gothic" charset="0"/>
                          <a:cs typeface="Century Gothic" charset="0"/>
                        </a:rPr>
                        <a:t>données</a:t>
                      </a:r>
                      <a:endParaRPr kumimoji="0" lang="fr-FR" altLang="en-US" sz="1400" b="1" i="0" u="none" strike="noStrike" cap="none" normalizeH="0" baseline="0" dirty="0">
                        <a:ln>
                          <a:noFill/>
                        </a:ln>
                        <a:solidFill>
                          <a:schemeClr val="bg1"/>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A2552E"/>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Calcul d</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Indicateur(s)</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Calendrier pour l’analyse et l‘Interprétation</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Décideur(s) Cible(s) (DC) &amp; Autres Acteurs (AA</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Canaux de </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Communic-ation </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Décision/ </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Action</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r h="258272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1" i="0" u="none" strike="noStrike" cap="none" normalizeH="0" baseline="0" dirty="0" smtClean="0">
                          <a:ln>
                            <a:noFill/>
                          </a:ln>
                          <a:solidFill>
                            <a:srgbClr val="A2552E"/>
                          </a:solidFill>
                          <a:effectLst/>
                          <a:latin typeface="Century Gothic" charset="0"/>
                          <a:ea typeface="Century Gothic" charset="0"/>
                          <a:cs typeface="Century Gothic" charset="0"/>
                        </a:rPr>
                        <a:t>Les rapports mensuels du SNIS: diarrhée totale par sexe et groupe d'âge</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Directeur de la santé de district (DC)</a:t>
                      </a:r>
                    </a:p>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Équipes sanitaire (DC)</a:t>
                      </a:r>
                    </a:p>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Cliniques (AA)</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Société Civile (AA)</a:t>
                      </a:r>
                      <a:endParaRPr kumimoji="0" lang="en-US"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3"/>
          <p:cNvSpPr>
            <a:spLocks noGrp="1"/>
          </p:cNvSpPr>
          <p:nvPr>
            <p:ph type="title"/>
          </p:nvPr>
        </p:nvSpPr>
        <p:spPr>
          <a:xfrm>
            <a:off x="482328" y="17253"/>
            <a:ext cx="7762875" cy="1143000"/>
          </a:xfrm>
        </p:spPr>
        <p:txBody>
          <a:bodyPr/>
          <a:lstStyle/>
          <a:p>
            <a:r>
              <a:rPr lang="fr-FR" altLang="en-US"/>
              <a:t>ACTIVITÉ 3</a:t>
            </a:r>
          </a:p>
        </p:txBody>
      </p:sp>
      <p:sp>
        <p:nvSpPr>
          <p:cNvPr id="52227" name="Content Placeholder 1"/>
          <p:cNvSpPr>
            <a:spLocks noGrp="1"/>
          </p:cNvSpPr>
          <p:nvPr>
            <p:ph idx="1"/>
          </p:nvPr>
        </p:nvSpPr>
        <p:spPr>
          <a:xfrm>
            <a:off x="310551" y="1621766"/>
            <a:ext cx="7969159" cy="3988559"/>
          </a:xfrm>
        </p:spPr>
        <p:txBody>
          <a:bodyPr/>
          <a:lstStyle/>
          <a:p>
            <a:pPr>
              <a:lnSpc>
                <a:spcPct val="114000"/>
              </a:lnSpc>
              <a:spcAft>
                <a:spcPts val="2400"/>
              </a:spcAft>
            </a:pPr>
            <a:r>
              <a:rPr lang="fr-FR" altLang="en-US" dirty="0"/>
              <a:t>Faites une liste des sources de données potentielles qui peuvent répondre à las question prioritaire</a:t>
            </a:r>
          </a:p>
          <a:p>
            <a:pPr>
              <a:lnSpc>
                <a:spcPct val="114000"/>
              </a:lnSpc>
              <a:spcAft>
                <a:spcPts val="2400"/>
              </a:spcAft>
            </a:pPr>
            <a:r>
              <a:rPr lang="fr-FR" altLang="en-US" dirty="0"/>
              <a:t>Faites une liste des indicateurs qui doivent être examinés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443092" y="362310"/>
            <a:ext cx="7762875" cy="2219384"/>
          </a:xfrm>
        </p:spPr>
        <p:txBody>
          <a:bodyPr/>
          <a:lstStyle/>
          <a:p>
            <a:pPr>
              <a:spcAft>
                <a:spcPts val="1200"/>
              </a:spcAft>
            </a:pPr>
            <a:r>
              <a:rPr lang="fr-FR" altLang="en-US" sz="4000" dirty="0"/>
              <a:t>Étape </a:t>
            </a:r>
            <a:r>
              <a:rPr lang="fr-FR" altLang="en-US" sz="4000" dirty="0" smtClean="0"/>
              <a:t>4</a:t>
            </a:r>
            <a:r>
              <a:rPr lang="fr-FR" altLang="en-US" sz="1050" dirty="0" smtClean="0"/>
              <a:t/>
            </a:r>
            <a:br>
              <a:rPr lang="fr-FR" altLang="en-US" sz="1050" dirty="0" smtClean="0"/>
            </a:br>
            <a:r>
              <a:rPr lang="fr-FR" altLang="en-US" sz="1400" dirty="0" smtClean="0"/>
              <a:t/>
            </a:r>
            <a:br>
              <a:rPr lang="fr-FR" altLang="en-US" sz="1400" dirty="0" smtClean="0"/>
            </a:br>
            <a:r>
              <a:rPr lang="fr-FR" altLang="en-US" sz="4000" dirty="0" smtClean="0">
                <a:solidFill>
                  <a:srgbClr val="1D1860"/>
                </a:solidFill>
              </a:rPr>
              <a:t>Transformer </a:t>
            </a:r>
            <a:r>
              <a:rPr lang="fr-FR" altLang="en-US" sz="4000" dirty="0">
                <a:solidFill>
                  <a:srgbClr val="1D1860"/>
                </a:solidFill>
              </a:rPr>
              <a:t>les données en informations grâce à l’analyse</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a:xfrm>
            <a:off x="483619" y="17253"/>
            <a:ext cx="7762875" cy="1143000"/>
          </a:xfrm>
        </p:spPr>
        <p:txBody>
          <a:bodyPr/>
          <a:lstStyle/>
          <a:p>
            <a:r>
              <a:rPr lang="fr-FR" altLang="en-US" dirty="0"/>
              <a:t>Analyse des données</a:t>
            </a:r>
            <a:r>
              <a:rPr lang="en-US" altLang="en-US" dirty="0"/>
              <a:t> </a:t>
            </a:r>
          </a:p>
        </p:txBody>
      </p:sp>
      <p:sp>
        <p:nvSpPr>
          <p:cNvPr id="10243" name="Content Placeholder 2"/>
          <p:cNvSpPr>
            <a:spLocks noGrp="1"/>
          </p:cNvSpPr>
          <p:nvPr>
            <p:ph idx="1"/>
          </p:nvPr>
        </p:nvSpPr>
        <p:spPr>
          <a:xfrm>
            <a:off x="380101" y="1666965"/>
            <a:ext cx="7762875" cy="3962400"/>
          </a:xfrm>
        </p:spPr>
        <p:txBody>
          <a:bodyPr/>
          <a:lstStyle/>
          <a:p>
            <a:pPr eaLnBrk="1" hangingPunct="1">
              <a:lnSpc>
                <a:spcPct val="90000"/>
              </a:lnSpc>
              <a:spcAft>
                <a:spcPts val="2568"/>
              </a:spcAft>
              <a:buFont typeface="Wingdings" panose="05000000000000000000" pitchFamily="2" charset="2"/>
              <a:buChar char="§"/>
              <a:defRPr/>
            </a:pPr>
            <a:r>
              <a:rPr lang="fr-FR" altLang="en-US" sz="3200" dirty="0" smtClean="0"/>
              <a:t>Transformer les données </a:t>
            </a:r>
            <a:r>
              <a:rPr lang="fr-FR" altLang="en-US" sz="3200" b="1" dirty="0" smtClean="0">
                <a:solidFill>
                  <a:srgbClr val="A2552E"/>
                </a:solidFill>
              </a:rPr>
              <a:t>brutes</a:t>
            </a:r>
            <a:r>
              <a:rPr lang="fr-FR" altLang="en-US" sz="3200" dirty="0" smtClean="0"/>
              <a:t> en </a:t>
            </a:r>
            <a:r>
              <a:rPr lang="fr-FR" altLang="en-US" sz="3200" b="1" dirty="0" smtClean="0">
                <a:solidFill>
                  <a:srgbClr val="A2552E"/>
                </a:solidFill>
              </a:rPr>
              <a:t>informations </a:t>
            </a:r>
            <a:r>
              <a:rPr lang="fr-FR" altLang="en-US" sz="3200" dirty="0" smtClean="0"/>
              <a:t>utiles</a:t>
            </a:r>
          </a:p>
          <a:p>
            <a:pPr eaLnBrk="1" hangingPunct="1">
              <a:lnSpc>
                <a:spcPct val="90000"/>
              </a:lnSpc>
              <a:spcAft>
                <a:spcPts val="2568"/>
              </a:spcAft>
              <a:buFont typeface="Wingdings" panose="05000000000000000000" pitchFamily="2" charset="2"/>
              <a:buChar char="§"/>
              <a:defRPr/>
            </a:pPr>
            <a:r>
              <a:rPr lang="fr-FR" altLang="en-US" sz="3200" dirty="0" smtClean="0"/>
              <a:t>Le but est de fournir des réponses aux questions prioritaires</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pPr eaLnBrk="1" hangingPunct="1"/>
            <a:r>
              <a:rPr lang="fr-FR" altLang="en-US" dirty="0" smtClean="0"/>
              <a:t>Analyse </a:t>
            </a:r>
            <a:r>
              <a:rPr lang="fr-FR" altLang="en-US" dirty="0"/>
              <a:t>des données </a:t>
            </a:r>
          </a:p>
        </p:txBody>
      </p:sp>
      <p:sp>
        <p:nvSpPr>
          <p:cNvPr id="58371" name="Rectangle 3"/>
          <p:cNvSpPr>
            <a:spLocks noGrp="1" noChangeArrowheads="1"/>
          </p:cNvSpPr>
          <p:nvPr>
            <p:ph type="body" idx="1"/>
          </p:nvPr>
        </p:nvSpPr>
        <p:spPr>
          <a:xfrm>
            <a:off x="414068" y="1597025"/>
            <a:ext cx="8429895" cy="4576763"/>
          </a:xfrm>
        </p:spPr>
        <p:txBody>
          <a:bodyPr/>
          <a:lstStyle/>
          <a:p>
            <a:pPr eaLnBrk="1" hangingPunct="1">
              <a:lnSpc>
                <a:spcPct val="114000"/>
              </a:lnSpc>
              <a:spcAft>
                <a:spcPts val="1800"/>
              </a:spcAft>
            </a:pPr>
            <a:r>
              <a:rPr lang="fr-FR" altLang="en-US" sz="2800" dirty="0"/>
              <a:t>Analyse ne signifie pas forcement utilisation de logiciel informatique</a:t>
            </a:r>
          </a:p>
          <a:p>
            <a:pPr eaLnBrk="1" hangingPunct="1">
              <a:lnSpc>
                <a:spcPct val="114000"/>
              </a:lnSpc>
              <a:spcAft>
                <a:spcPts val="1800"/>
              </a:spcAft>
            </a:pPr>
            <a:r>
              <a:rPr lang="fr-FR" altLang="en-US" sz="2800" dirty="0"/>
              <a:t>Analyser c’est examiner les données à la lumière des questions auxquelles vous devez répondre</a:t>
            </a:r>
          </a:p>
          <a:p>
            <a:pPr eaLnBrk="1" hangingPunct="1">
              <a:lnSpc>
                <a:spcPct val="114000"/>
              </a:lnSpc>
              <a:spcAft>
                <a:spcPts val="1800"/>
              </a:spcAft>
            </a:pPr>
            <a:r>
              <a:rPr lang="fr-FR" altLang="en-US" sz="2800" dirty="0"/>
              <a:t>Comment analysez-vous les données pour </a:t>
            </a:r>
            <a:r>
              <a:rPr lang="fr-FR" altLang="en-US" sz="2800" dirty="0" smtClean="0"/>
              <a:t>déterminer si: </a:t>
            </a:r>
            <a:r>
              <a:rPr lang="fr-FR" altLang="en-US" sz="2800" dirty="0"/>
              <a:t>«Est-ce que </a:t>
            </a:r>
            <a:r>
              <a:rPr lang="fr-FR" altLang="en-US" sz="2800" dirty="0" smtClean="0"/>
              <a:t>notre </a:t>
            </a:r>
            <a:r>
              <a:rPr lang="fr-FR" altLang="en-US" sz="2800" dirty="0"/>
              <a:t>intervention atteint ses objectifs?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482329" y="17253"/>
            <a:ext cx="8686800" cy="1143000"/>
          </a:xfrm>
        </p:spPr>
        <p:txBody>
          <a:bodyPr/>
          <a:lstStyle/>
          <a:p>
            <a:pPr eaLnBrk="1" hangingPunct="1"/>
            <a:r>
              <a:rPr lang="fr-FR" altLang="en-US"/>
              <a:t>Analyse descriptive</a:t>
            </a:r>
          </a:p>
        </p:txBody>
      </p:sp>
      <p:sp>
        <p:nvSpPr>
          <p:cNvPr id="60419" name="Content Placeholder 2"/>
          <p:cNvSpPr>
            <a:spLocks noGrp="1"/>
          </p:cNvSpPr>
          <p:nvPr>
            <p:ph idx="1"/>
          </p:nvPr>
        </p:nvSpPr>
        <p:spPr>
          <a:xfrm>
            <a:off x="482329" y="1600200"/>
            <a:ext cx="7762875" cy="3962400"/>
          </a:xfrm>
        </p:spPr>
        <p:txBody>
          <a:bodyPr/>
          <a:lstStyle/>
          <a:p>
            <a:pPr marL="0" indent="0" eaLnBrk="1" hangingPunct="1">
              <a:lnSpc>
                <a:spcPct val="114000"/>
              </a:lnSpc>
              <a:spcAft>
                <a:spcPts val="1200"/>
              </a:spcAft>
              <a:buNone/>
            </a:pPr>
            <a:r>
              <a:rPr lang="fr-FR" altLang="en-US" sz="2800" b="1" dirty="0"/>
              <a:t>Termes statistiques </a:t>
            </a:r>
          </a:p>
          <a:p>
            <a:pPr lvl="1" eaLnBrk="1" hangingPunct="1">
              <a:lnSpc>
                <a:spcPct val="114000"/>
              </a:lnSpc>
              <a:spcAft>
                <a:spcPts val="1200"/>
              </a:spcAft>
            </a:pPr>
            <a:r>
              <a:rPr lang="fr-FR" altLang="en-US" sz="2500" dirty="0"/>
              <a:t>Ratio</a:t>
            </a:r>
          </a:p>
          <a:p>
            <a:pPr lvl="1" eaLnBrk="1" hangingPunct="1">
              <a:lnSpc>
                <a:spcPct val="114000"/>
              </a:lnSpc>
              <a:spcAft>
                <a:spcPts val="1200"/>
              </a:spcAft>
            </a:pPr>
            <a:r>
              <a:rPr lang="fr-FR" altLang="en-US" sz="2500" dirty="0"/>
              <a:t>Proportion</a:t>
            </a:r>
          </a:p>
          <a:p>
            <a:pPr lvl="1" eaLnBrk="1" hangingPunct="1">
              <a:lnSpc>
                <a:spcPct val="114000"/>
              </a:lnSpc>
              <a:spcAft>
                <a:spcPts val="1200"/>
              </a:spcAft>
            </a:pPr>
            <a:r>
              <a:rPr lang="fr-FR" altLang="en-US" sz="2500" dirty="0"/>
              <a:t>Pourcentage</a:t>
            </a:r>
          </a:p>
          <a:p>
            <a:pPr lvl="1" eaLnBrk="1" hangingPunct="1">
              <a:lnSpc>
                <a:spcPct val="114000"/>
              </a:lnSpc>
              <a:spcAft>
                <a:spcPts val="1200"/>
              </a:spcAft>
            </a:pPr>
            <a:r>
              <a:rPr lang="fr-FR" altLang="en-US" sz="2500" dirty="0"/>
              <a:t>Taux</a:t>
            </a:r>
          </a:p>
          <a:p>
            <a:pPr lvl="1" eaLnBrk="1" hangingPunct="1">
              <a:lnSpc>
                <a:spcPct val="114000"/>
              </a:lnSpc>
              <a:spcAft>
                <a:spcPts val="1200"/>
              </a:spcAft>
            </a:pPr>
            <a:r>
              <a:rPr lang="fr-FR" altLang="en-US" sz="2500" dirty="0"/>
              <a:t>Moyenne</a:t>
            </a:r>
          </a:p>
          <a:p>
            <a:pPr lvl="1" eaLnBrk="1" hangingPunct="1">
              <a:lnSpc>
                <a:spcPct val="114000"/>
              </a:lnSpc>
              <a:spcAft>
                <a:spcPts val="1200"/>
              </a:spcAft>
            </a:pPr>
            <a:r>
              <a:rPr lang="fr-FR" altLang="en-US" sz="2500" dirty="0"/>
              <a:t>Médiane</a:t>
            </a:r>
          </a:p>
          <a:p>
            <a:pPr eaLnBrk="1" hangingPunct="1">
              <a:buFont typeface="Arial" charset="0"/>
              <a:buNone/>
            </a:pPr>
            <a:endParaRPr lang="en-US" altLang="en-US" dirty="0"/>
          </a:p>
          <a:p>
            <a:pPr eaLnBrk="1" hangingPunct="1"/>
            <a:endParaRPr lang="en-US" altLang="en-US" dirty="0"/>
          </a:p>
        </p:txBody>
      </p:sp>
      <p:sp>
        <p:nvSpPr>
          <p:cNvPr id="60420" name="Content Placeholder 3"/>
          <p:cNvSpPr>
            <a:spLocks noGrp="1"/>
          </p:cNvSpPr>
          <p:nvPr>
            <p:ph sz="half" idx="4294967295"/>
          </p:nvPr>
        </p:nvSpPr>
        <p:spPr>
          <a:xfrm>
            <a:off x="5105400" y="1600200"/>
            <a:ext cx="4038600" cy="4525963"/>
          </a:xfrm>
        </p:spPr>
        <p:txBody>
          <a:bodyPr/>
          <a:lstStyle/>
          <a:p>
            <a:pPr eaLnBrk="1" hangingPunct="1">
              <a:buFont typeface="Wingdings" charset="2"/>
              <a:buNone/>
            </a:pPr>
            <a:endParaRPr lang="en-US" altLang="en-US"/>
          </a:p>
          <a:p>
            <a:pPr eaLnBrk="1" hangingPunct="1"/>
            <a:endParaRPr lang="en-US" alt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425450" y="300038"/>
            <a:ext cx="8277225" cy="582612"/>
          </a:xfrm>
        </p:spPr>
        <p:txBody>
          <a:bodyPr/>
          <a:lstStyle/>
          <a:p>
            <a:r>
              <a:rPr lang="en-US" altLang="en-US"/>
              <a:t>Ratio</a:t>
            </a:r>
          </a:p>
        </p:txBody>
      </p:sp>
      <p:sp>
        <p:nvSpPr>
          <p:cNvPr id="22531" name="Content Placeholder 2"/>
          <p:cNvSpPr>
            <a:spLocks noGrp="1"/>
          </p:cNvSpPr>
          <p:nvPr>
            <p:ph idx="1"/>
          </p:nvPr>
        </p:nvSpPr>
        <p:spPr>
          <a:xfrm>
            <a:off x="425450" y="1431985"/>
            <a:ext cx="8277225" cy="5016440"/>
          </a:xfrm>
        </p:spPr>
        <p:txBody>
          <a:bodyPr/>
          <a:lstStyle/>
          <a:p>
            <a:pPr>
              <a:buFont typeface="Wingdings" panose="05000000000000000000" pitchFamily="2" charset="2"/>
              <a:buChar char="§"/>
              <a:defRPr/>
            </a:pPr>
            <a:r>
              <a:rPr lang="fr-FR" altLang="en-US" sz="2300" dirty="0" smtClean="0"/>
              <a:t>Comparaison de deux nombres exprimé comme suit:</a:t>
            </a:r>
          </a:p>
          <a:p>
            <a:pPr lvl="1">
              <a:buFont typeface="Wingdings" panose="05000000000000000000" pitchFamily="2" charset="2"/>
              <a:buChar char="§"/>
              <a:defRPr/>
            </a:pPr>
            <a:r>
              <a:rPr lang="fr-FR" altLang="en-US" sz="2300" dirty="0" smtClean="0"/>
              <a:t>A à B, A pour B, A : B</a:t>
            </a:r>
          </a:p>
          <a:p>
            <a:pPr>
              <a:buFont typeface="Wingdings" panose="05000000000000000000" pitchFamily="2" charset="2"/>
              <a:buChar char="§"/>
              <a:defRPr/>
            </a:pPr>
            <a:r>
              <a:rPr lang="fr-FR" altLang="en-US" sz="2300" dirty="0" smtClean="0"/>
              <a:t>Exprimer des comparaisons comme lits par rapports aux patients</a:t>
            </a:r>
          </a:p>
          <a:p>
            <a:pPr>
              <a:buFont typeface="Wingdings" panose="05000000000000000000" pitchFamily="2" charset="2"/>
              <a:buChar char="§"/>
              <a:defRPr/>
            </a:pPr>
            <a:r>
              <a:rPr lang="fr-FR" altLang="en-US" sz="2300" dirty="0" smtClean="0"/>
              <a:t>Calcul a/b</a:t>
            </a:r>
          </a:p>
          <a:p>
            <a:pPr>
              <a:spcBef>
                <a:spcPct val="15000"/>
              </a:spcBef>
              <a:spcAft>
                <a:spcPts val="1206"/>
              </a:spcAft>
              <a:buFont typeface="Wingdings" panose="05000000000000000000" pitchFamily="2" charset="2"/>
              <a:buChar char="§"/>
              <a:defRPr/>
            </a:pPr>
            <a:r>
              <a:rPr lang="fr-FR" altLang="en-US" sz="2300" dirty="0" smtClean="0"/>
              <a:t>Dans le district, il y’a 600 infirmières et 200 cliniques. Quel est le ratio d’infirmières par clinique?</a:t>
            </a:r>
            <a:endParaRPr lang="fr-FR" altLang="en-US" dirty="0" smtClean="0"/>
          </a:p>
          <a:p>
            <a:pPr marL="0" indent="0">
              <a:spcBef>
                <a:spcPct val="15000"/>
              </a:spcBef>
              <a:spcAft>
                <a:spcPct val="5000"/>
              </a:spcAft>
              <a:buFont typeface="Wingdings" panose="05000000000000000000" pitchFamily="2" charset="2"/>
              <a:buNone/>
              <a:defRPr/>
            </a:pPr>
            <a:r>
              <a:rPr lang="fr-FR" altLang="en-US" dirty="0" smtClean="0"/>
              <a:t>         </a:t>
            </a:r>
            <a:r>
              <a:rPr lang="fr-FR" altLang="en-US" u="sng" dirty="0" smtClean="0"/>
              <a:t>600 </a:t>
            </a:r>
            <a:endParaRPr lang="fr-FR" altLang="en-US" dirty="0" smtClean="0"/>
          </a:p>
          <a:p>
            <a:pPr lvl="1">
              <a:buFont typeface="Wingdings" panose="05000000000000000000" pitchFamily="2" charset="2"/>
              <a:buNone/>
              <a:defRPr/>
            </a:pPr>
            <a:r>
              <a:rPr lang="fr-FR" altLang="en-US" dirty="0" smtClean="0"/>
              <a:t>	  200    = 3 infirmières par clinique, un ratio de 3:1</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368060" y="34506"/>
            <a:ext cx="7762875" cy="1143000"/>
          </a:xfrm>
        </p:spPr>
        <p:txBody>
          <a:bodyPr/>
          <a:lstStyle/>
          <a:p>
            <a:r>
              <a:rPr lang="fr-FR" altLang="en-US"/>
              <a:t>Calcul de ratios</a:t>
            </a:r>
          </a:p>
        </p:txBody>
      </p:sp>
      <p:sp>
        <p:nvSpPr>
          <p:cNvPr id="3" name="Content Placeholder 2"/>
          <p:cNvSpPr>
            <a:spLocks noGrp="1"/>
          </p:cNvSpPr>
          <p:nvPr>
            <p:ph idx="1"/>
          </p:nvPr>
        </p:nvSpPr>
        <p:spPr>
          <a:xfrm>
            <a:off x="368061" y="1518249"/>
            <a:ext cx="7911650" cy="4092076"/>
          </a:xfrm>
        </p:spPr>
        <p:txBody>
          <a:bodyPr/>
          <a:lstStyle/>
          <a:p>
            <a:pPr>
              <a:lnSpc>
                <a:spcPct val="114000"/>
              </a:lnSpc>
              <a:spcAft>
                <a:spcPts val="1200"/>
              </a:spcAft>
            </a:pPr>
            <a:r>
              <a:rPr lang="fr-FR" altLang="en-US" dirty="0"/>
              <a:t>Dans le district de Aboisso, il y’a 160 infirmières et  40 cliniques</a:t>
            </a:r>
          </a:p>
          <a:p>
            <a:pPr>
              <a:lnSpc>
                <a:spcPct val="114000"/>
              </a:lnSpc>
              <a:spcAft>
                <a:spcPts val="1200"/>
              </a:spcAft>
            </a:pPr>
            <a:r>
              <a:rPr lang="fr-FR" altLang="en-US" dirty="0"/>
              <a:t>Quel est le ratio d’infirmières par cliniques?</a:t>
            </a:r>
          </a:p>
          <a:p>
            <a:pPr marL="1371600" lvl="3" indent="0">
              <a:lnSpc>
                <a:spcPct val="114000"/>
              </a:lnSpc>
              <a:spcAft>
                <a:spcPts val="1200"/>
              </a:spcAft>
              <a:buFont typeface="Wingdings" charset="2"/>
              <a:buNone/>
            </a:pPr>
            <a:r>
              <a:rPr lang="fr-FR" altLang="en-US" u="sng" dirty="0"/>
              <a:t>160</a:t>
            </a:r>
          </a:p>
          <a:p>
            <a:pPr marL="1371600" lvl="3" indent="0">
              <a:lnSpc>
                <a:spcPct val="114000"/>
              </a:lnSpc>
              <a:spcAft>
                <a:spcPts val="1200"/>
              </a:spcAft>
              <a:buFont typeface="Wingdings" charset="2"/>
              <a:buNone/>
            </a:pPr>
            <a:r>
              <a:rPr lang="fr-FR" altLang="en-US" dirty="0" smtClean="0"/>
              <a:t>40</a:t>
            </a:r>
          </a:p>
          <a:p>
            <a:pPr marL="1371600" lvl="3" indent="0">
              <a:lnSpc>
                <a:spcPct val="114000"/>
              </a:lnSpc>
              <a:spcAft>
                <a:spcPts val="1200"/>
              </a:spcAft>
              <a:buFont typeface="Wingdings" charset="2"/>
              <a:buNone/>
            </a:pPr>
            <a:endParaRPr lang="fr-FR" altLang="en-US" dirty="0"/>
          </a:p>
          <a:p>
            <a:pPr marL="1371600" lvl="3" indent="0">
              <a:lnSpc>
                <a:spcPct val="114000"/>
              </a:lnSpc>
              <a:spcAft>
                <a:spcPts val="1200"/>
              </a:spcAft>
              <a:buFont typeface="Wingdings" charset="2"/>
              <a:buNone/>
            </a:pPr>
            <a:r>
              <a:rPr lang="fr-FR" altLang="en-US" dirty="0"/>
              <a:t>4:1 ou 4 infirmières pour 1 clinique</a:t>
            </a:r>
          </a:p>
        </p:txBody>
      </p:sp>
      <p:sp>
        <p:nvSpPr>
          <p:cNvPr id="4" name="TextBox 8"/>
          <p:cNvSpPr txBox="1">
            <a:spLocks noChangeArrowheads="1"/>
          </p:cNvSpPr>
          <p:nvPr/>
        </p:nvSpPr>
        <p:spPr bwMode="auto">
          <a:xfrm>
            <a:off x="3006725" y="3282950"/>
            <a:ext cx="28432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r>
              <a:rPr lang="en-US" altLang="en-US"/>
              <a:t> = 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p:txBody>
          <a:bodyPr/>
          <a:lstStyle/>
          <a:p>
            <a:r>
              <a:rPr lang="en-US" altLang="en-US"/>
              <a:t>Proportion</a:t>
            </a:r>
          </a:p>
        </p:txBody>
      </p:sp>
      <p:sp>
        <p:nvSpPr>
          <p:cNvPr id="26627" name="Content Placeholder 2"/>
          <p:cNvSpPr>
            <a:spLocks noGrp="1"/>
          </p:cNvSpPr>
          <p:nvPr>
            <p:ph idx="1"/>
          </p:nvPr>
        </p:nvSpPr>
        <p:spPr>
          <a:xfrm>
            <a:off x="457200" y="1427163"/>
            <a:ext cx="8524875" cy="4456112"/>
          </a:xfrm>
        </p:spPr>
        <p:txBody>
          <a:bodyPr/>
          <a:lstStyle/>
          <a:p>
            <a:pPr>
              <a:lnSpc>
                <a:spcPct val="114000"/>
              </a:lnSpc>
              <a:spcAft>
                <a:spcPts val="1200"/>
              </a:spcAft>
              <a:buFont typeface="Wingdings" panose="05000000000000000000" pitchFamily="2" charset="2"/>
              <a:buChar char="§"/>
              <a:defRPr/>
            </a:pPr>
            <a:r>
              <a:rPr lang="fr-FR" altLang="en-US" dirty="0" smtClean="0"/>
              <a:t>Un rapport dans lequel tous les individus dans le numérateur sont également dans le dénominateur. </a:t>
            </a:r>
            <a:endParaRPr lang="en-US" altLang="en-US" dirty="0" smtClean="0"/>
          </a:p>
          <a:p>
            <a:pPr>
              <a:lnSpc>
                <a:spcPct val="114000"/>
              </a:lnSpc>
              <a:spcAft>
                <a:spcPts val="1200"/>
              </a:spcAft>
              <a:buFont typeface="Wingdings" panose="05000000000000000000" pitchFamily="2" charset="2"/>
              <a:buChar char="§"/>
              <a:defRPr/>
            </a:pPr>
            <a:r>
              <a:rPr lang="fr-FR" altLang="en-US" dirty="0"/>
              <a:t>C</a:t>
            </a:r>
            <a:r>
              <a:rPr lang="fr-FR" altLang="en-US" dirty="0" smtClean="0"/>
              <a:t>omparer une partie de l'ensemble, telles que la proportion de tous les clients qui ont moins de 15 ans.</a:t>
            </a:r>
          </a:p>
          <a:p>
            <a:pPr>
              <a:lnSpc>
                <a:spcPct val="114000"/>
              </a:lnSpc>
              <a:spcAft>
                <a:spcPts val="1200"/>
              </a:spcAft>
              <a:buFont typeface="Wingdings" panose="05000000000000000000" pitchFamily="2" charset="2"/>
              <a:buChar char="§"/>
              <a:defRPr/>
            </a:pPr>
            <a:r>
              <a:rPr lang="fr-FR" altLang="en-US" dirty="0" smtClean="0"/>
              <a:t>Si 20 des 100 clients sous traitement ont moins de 15 ans, quelle est la proportion de jeunes patients de la clinique?</a:t>
            </a:r>
            <a:endParaRPr lang="fr-FR" altLang="en-US" dirty="0"/>
          </a:p>
          <a:p>
            <a:pPr marL="0" indent="0" algn="ctr">
              <a:lnSpc>
                <a:spcPct val="114000"/>
              </a:lnSpc>
              <a:spcAft>
                <a:spcPts val="1200"/>
              </a:spcAft>
              <a:buFont typeface="Wingdings" panose="05000000000000000000" pitchFamily="2" charset="2"/>
              <a:buNone/>
              <a:defRPr/>
            </a:pPr>
            <a:r>
              <a:rPr lang="fr-FR" altLang="en-US" dirty="0" smtClean="0"/>
              <a:t>20 / 100 = 1 / 5</a:t>
            </a:r>
            <a:endParaRPr lang="en-US" altLang="en-US" dirty="0"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a:xfrm>
            <a:off x="488829" y="30572"/>
            <a:ext cx="7762875" cy="1143000"/>
          </a:xfrm>
        </p:spPr>
        <p:txBody>
          <a:bodyPr/>
          <a:lstStyle/>
          <a:p>
            <a:r>
              <a:rPr lang="fr-FR" altLang="en-US"/>
              <a:t>Calculs de proportions</a:t>
            </a:r>
          </a:p>
        </p:txBody>
      </p:sp>
      <p:sp>
        <p:nvSpPr>
          <p:cNvPr id="3" name="Content Placeholder 2"/>
          <p:cNvSpPr>
            <a:spLocks noGrp="1"/>
          </p:cNvSpPr>
          <p:nvPr>
            <p:ph idx="1"/>
          </p:nvPr>
        </p:nvSpPr>
        <p:spPr>
          <a:xfrm>
            <a:off x="379563" y="1587260"/>
            <a:ext cx="7900148" cy="4023065"/>
          </a:xfrm>
        </p:spPr>
        <p:txBody>
          <a:bodyPr/>
          <a:lstStyle/>
          <a:p>
            <a:pPr>
              <a:lnSpc>
                <a:spcPct val="114000"/>
              </a:lnSpc>
              <a:spcAft>
                <a:spcPts val="1200"/>
              </a:spcAft>
            </a:pPr>
            <a:r>
              <a:rPr lang="fr-FR" altLang="en-US"/>
              <a:t>Si une clinique a 12 clients de sexe féminin et 8 clients masculins, alors la proportion de patients de sexe masculin est?</a:t>
            </a:r>
          </a:p>
          <a:p>
            <a:pPr>
              <a:lnSpc>
                <a:spcPct val="114000"/>
              </a:lnSpc>
              <a:spcAft>
                <a:spcPts val="1200"/>
              </a:spcAft>
            </a:pPr>
            <a:r>
              <a:rPr lang="fr-FR" altLang="en-US" dirty="0"/>
              <a:t>12 + 8 = 20</a:t>
            </a:r>
          </a:p>
          <a:p>
            <a:pPr>
              <a:lnSpc>
                <a:spcPct val="114000"/>
              </a:lnSpc>
              <a:spcAft>
                <a:spcPts val="1200"/>
              </a:spcAft>
            </a:pPr>
            <a:r>
              <a:rPr lang="fr-FR" altLang="en-US" dirty="0"/>
              <a:t>8 / 20</a:t>
            </a:r>
            <a:endParaRPr lang="en-US" altLang="en-US" dirty="0"/>
          </a:p>
          <a:p>
            <a:pPr>
              <a:lnSpc>
                <a:spcPct val="114000"/>
              </a:lnSpc>
              <a:spcAft>
                <a:spcPts val="1200"/>
              </a:spcAft>
            </a:pPr>
            <a:r>
              <a:rPr lang="fr-FR" altLang="en-US" dirty="0"/>
              <a:t>Réduit cela à un multiple de 4 = 2 / 5 sont des patients masculins</a:t>
            </a:r>
          </a:p>
          <a:p>
            <a:endParaRPr lang="en-US" alt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a:xfrm>
            <a:off x="393222" y="272422"/>
            <a:ext cx="7762875" cy="630237"/>
          </a:xfrm>
        </p:spPr>
        <p:txBody>
          <a:bodyPr/>
          <a:lstStyle/>
          <a:p>
            <a:pPr eaLnBrk="1" hangingPunct="1"/>
            <a:r>
              <a:rPr lang="fr-FR" altLang="en-US" smtClean="0"/>
              <a:t>Pourcentage</a:t>
            </a:r>
            <a:endParaRPr lang="fr-FR" altLang="en-US" dirty="0"/>
          </a:p>
        </p:txBody>
      </p:sp>
      <p:sp>
        <p:nvSpPr>
          <p:cNvPr id="70659" name="Content Placeholder 2"/>
          <p:cNvSpPr>
            <a:spLocks noGrp="1"/>
          </p:cNvSpPr>
          <p:nvPr>
            <p:ph idx="1"/>
          </p:nvPr>
        </p:nvSpPr>
        <p:spPr>
          <a:xfrm>
            <a:off x="224287" y="1535501"/>
            <a:ext cx="8919713" cy="4527161"/>
          </a:xfrm>
        </p:spPr>
        <p:txBody>
          <a:bodyPr/>
          <a:lstStyle/>
          <a:p>
            <a:pPr eaLnBrk="1" hangingPunct="1">
              <a:lnSpc>
                <a:spcPct val="114000"/>
              </a:lnSpc>
              <a:spcAft>
                <a:spcPts val="1800"/>
              </a:spcAft>
            </a:pPr>
            <a:r>
              <a:rPr lang="fr-FR" altLang="en-US" sz="2300" dirty="0"/>
              <a:t>Façon d’exprimer une proportion (c’est la proportion multipliée par 100)</a:t>
            </a:r>
          </a:p>
          <a:p>
            <a:pPr eaLnBrk="1" hangingPunct="1">
              <a:lnSpc>
                <a:spcPct val="114000"/>
              </a:lnSpc>
              <a:spcAft>
                <a:spcPts val="1800"/>
              </a:spcAft>
            </a:pPr>
            <a:r>
              <a:rPr lang="fr-FR" altLang="en-US" sz="2300" dirty="0"/>
              <a:t>Exprime un nombre en relation avec l’ensemble (le tout)</a:t>
            </a:r>
          </a:p>
          <a:p>
            <a:pPr eaLnBrk="1" hangingPunct="1">
              <a:lnSpc>
                <a:spcPct val="114000"/>
              </a:lnSpc>
              <a:spcAft>
                <a:spcPts val="1800"/>
              </a:spcAft>
            </a:pPr>
            <a:r>
              <a:rPr lang="fr-FR" altLang="en-US" sz="2300" dirty="0"/>
              <a:t>Les hommes représentent 2 patients sur 5 (2 / 5), ou 40% des patients sont des hommes (0,40 x 100)</a:t>
            </a:r>
          </a:p>
          <a:p>
            <a:pPr eaLnBrk="1" hangingPunct="1">
              <a:lnSpc>
                <a:spcPct val="114000"/>
              </a:lnSpc>
              <a:spcAft>
                <a:spcPts val="1800"/>
              </a:spcAft>
            </a:pPr>
            <a:r>
              <a:rPr lang="fr-FR" altLang="en-US" sz="2300" dirty="0"/>
              <a:t>Permet d'exprimer une quantité relativement à une autre. </a:t>
            </a:r>
          </a:p>
          <a:p>
            <a:pPr eaLnBrk="1" hangingPunct="1">
              <a:lnSpc>
                <a:spcPct val="114000"/>
              </a:lnSpc>
              <a:spcAft>
                <a:spcPts val="1800"/>
              </a:spcAft>
            </a:pPr>
            <a:r>
              <a:rPr lang="fr-FR" altLang="en-US" sz="2300" dirty="0"/>
              <a:t>Peut comparer différents groupes, institutions, ou pays pouvant avoir différents dénominateurs</a:t>
            </a:r>
          </a:p>
          <a:p>
            <a:pPr eaLnBrk="1" hangingPunct="1">
              <a:spcAft>
                <a:spcPts val="1800"/>
              </a:spcAft>
            </a:pPr>
            <a:endParaRPr lang="en-US" altLang="en-US" sz="23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a:xfrm>
            <a:off x="491706" y="205626"/>
            <a:ext cx="8229600" cy="812800"/>
          </a:xfrm>
        </p:spPr>
        <p:txBody>
          <a:bodyPr/>
          <a:lstStyle/>
          <a:p>
            <a:r>
              <a:rPr lang="fr-FR" altLang="en-US" smtClean="0"/>
              <a:t>Taux</a:t>
            </a:r>
            <a:r>
              <a:rPr lang="en-US" altLang="en-US" dirty="0" smtClean="0"/>
              <a:t> </a:t>
            </a:r>
            <a:endParaRPr lang="en-US" altLang="en-US" dirty="0"/>
          </a:p>
        </p:txBody>
      </p:sp>
      <p:sp>
        <p:nvSpPr>
          <p:cNvPr id="72707" name="Content Placeholder 2"/>
          <p:cNvSpPr>
            <a:spLocks noGrp="1"/>
          </p:cNvSpPr>
          <p:nvPr>
            <p:ph idx="1"/>
          </p:nvPr>
        </p:nvSpPr>
        <p:spPr>
          <a:xfrm>
            <a:off x="276045" y="1639018"/>
            <a:ext cx="8583793" cy="3783881"/>
          </a:xfrm>
        </p:spPr>
        <p:txBody>
          <a:bodyPr/>
          <a:lstStyle/>
          <a:p>
            <a:pPr>
              <a:lnSpc>
                <a:spcPct val="114000"/>
              </a:lnSpc>
              <a:spcAft>
                <a:spcPts val="1800"/>
              </a:spcAft>
            </a:pPr>
            <a:r>
              <a:rPr lang="fr-FR" altLang="en-US"/>
              <a:t>Mesure rapportée à une autre mesure pendant la même période</a:t>
            </a:r>
          </a:p>
          <a:p>
            <a:pPr>
              <a:lnSpc>
                <a:spcPct val="114000"/>
              </a:lnSpc>
              <a:spcAft>
                <a:spcPts val="1800"/>
              </a:spcAft>
            </a:pPr>
            <a:r>
              <a:rPr lang="fr-FR" altLang="en-US" dirty="0"/>
              <a:t>Utilisé pour exprimer la fréquence des événements spécifiques dans un certain laps de temps (taux de fécondité, taux de mortalité)</a:t>
            </a:r>
            <a:endParaRPr lang="en-US" altLang="en-US" dirty="0"/>
          </a:p>
          <a:p>
            <a:pPr lvl="1">
              <a:lnSpc>
                <a:spcPct val="114000"/>
              </a:lnSpc>
              <a:spcAft>
                <a:spcPts val="1800"/>
              </a:spcAft>
            </a:pPr>
            <a:r>
              <a:rPr lang="fr-FR" altLang="en-US" dirty="0"/>
              <a:t>Numérateur et le dénominateur doivent être de la même période</a:t>
            </a:r>
          </a:p>
          <a:p>
            <a:pPr lvl="1">
              <a:lnSpc>
                <a:spcPct val="114000"/>
              </a:lnSpc>
              <a:spcAft>
                <a:spcPts val="1800"/>
              </a:spcAft>
            </a:pPr>
            <a:r>
              <a:rPr lang="fr-FR" altLang="en-US" dirty="0"/>
              <a:t>Souvent exprimée comme un ratio (pour 1.000)</a:t>
            </a:r>
            <a:endParaRPr lang="en-US" alt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a:xfrm>
            <a:off x="575094" y="47825"/>
            <a:ext cx="7762875" cy="1143000"/>
          </a:xfrm>
        </p:spPr>
        <p:txBody>
          <a:bodyPr/>
          <a:lstStyle/>
          <a:p>
            <a:r>
              <a:rPr lang="fr-FR" altLang="en-US"/>
              <a:t>Taux de Mortalité Infantile</a:t>
            </a:r>
          </a:p>
        </p:txBody>
      </p:sp>
      <p:sp>
        <p:nvSpPr>
          <p:cNvPr id="17411" name="Content Placeholder 2"/>
          <p:cNvSpPr>
            <a:spLocks noGrp="1"/>
          </p:cNvSpPr>
          <p:nvPr>
            <p:ph idx="1"/>
          </p:nvPr>
        </p:nvSpPr>
        <p:spPr>
          <a:xfrm>
            <a:off x="362309" y="1587260"/>
            <a:ext cx="7917401" cy="4554748"/>
          </a:xfrm>
        </p:spPr>
        <p:txBody>
          <a:bodyPr/>
          <a:lstStyle/>
          <a:p>
            <a:pPr eaLnBrk="1" fontAlgn="auto" hangingPunct="1">
              <a:lnSpc>
                <a:spcPct val="114000"/>
              </a:lnSpc>
              <a:spcAft>
                <a:spcPts val="1200"/>
              </a:spcAft>
              <a:buFont typeface="Arial" pitchFamily="34" charset="0"/>
              <a:buChar char="•"/>
              <a:defRPr/>
            </a:pPr>
            <a:r>
              <a:rPr lang="fr-FR" dirty="0"/>
              <a:t>N</a:t>
            </a:r>
            <a:r>
              <a:rPr lang="fr-FR" dirty="0" smtClean="0"/>
              <a:t>ombre de décès ÷ population à risque dans la même  période x 1.000</a:t>
            </a:r>
          </a:p>
          <a:p>
            <a:pPr eaLnBrk="1" fontAlgn="auto" hangingPunct="1">
              <a:lnSpc>
                <a:spcPct val="114000"/>
              </a:lnSpc>
              <a:spcAft>
                <a:spcPts val="1200"/>
              </a:spcAft>
              <a:buFont typeface="Arial" pitchFamily="34" charset="0"/>
              <a:buChar char="•"/>
              <a:defRPr/>
            </a:pPr>
            <a:r>
              <a:rPr lang="fr-FR" dirty="0" smtClean="0"/>
              <a:t>75 infants (de moins d’un an) sont décédés  en dehors de 4.000 enfants qui était nés la même année</a:t>
            </a:r>
          </a:p>
          <a:p>
            <a:pPr eaLnBrk="1" fontAlgn="auto" hangingPunct="1">
              <a:lnSpc>
                <a:spcPct val="114000"/>
              </a:lnSpc>
              <a:spcAft>
                <a:spcPts val="1200"/>
              </a:spcAft>
              <a:buFont typeface="Arial" pitchFamily="34" charset="0"/>
              <a:buChar char="•"/>
              <a:defRPr/>
            </a:pPr>
            <a:r>
              <a:rPr lang="fr-FR" dirty="0" smtClean="0"/>
              <a:t>75 / 4000 = 0,0187 x 1000 = 18,7 </a:t>
            </a:r>
          </a:p>
          <a:p>
            <a:pPr marL="0" indent="0" algn="ctr" eaLnBrk="1" fontAlgn="auto" hangingPunct="1">
              <a:lnSpc>
                <a:spcPct val="114000"/>
              </a:lnSpc>
              <a:spcAft>
                <a:spcPts val="1200"/>
              </a:spcAft>
              <a:buFont typeface="Wingdings" panose="05000000000000000000" pitchFamily="2" charset="2"/>
              <a:buNone/>
              <a:defRPr/>
            </a:pPr>
            <a:r>
              <a:rPr lang="fr-FR" dirty="0" smtClean="0"/>
              <a:t>19 nourrissons sont décédés pour 1.000 naissances vivantes</a:t>
            </a:r>
          </a:p>
          <a:p>
            <a:pPr eaLnBrk="1" fontAlgn="auto" hangingPunct="1">
              <a:spcAft>
                <a:spcPts val="0"/>
              </a:spcAft>
              <a:buFont typeface="Arial" pitchFamily="34" charset="0"/>
              <a:buChar char="•"/>
              <a:defRPr/>
            </a:pPr>
            <a:endParaRPr lang="en-US" dirty="0"/>
          </a:p>
          <a:p>
            <a:pPr>
              <a:buFont typeface="Wingdings" panose="05000000000000000000" pitchFamily="2" charset="2"/>
              <a:buChar char="§"/>
              <a:defRPr/>
            </a:pPr>
            <a:endParaRPr lang="en-US" dirty="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a:lstStyle/>
          <a:p>
            <a:r>
              <a:rPr lang="fr-FR" altLang="en-US"/>
              <a:t>Calcul du taux de mortalité</a:t>
            </a:r>
          </a:p>
        </p:txBody>
      </p:sp>
      <p:sp>
        <p:nvSpPr>
          <p:cNvPr id="46083" name="Content Placeholder 2"/>
          <p:cNvSpPr>
            <a:spLocks noGrp="1"/>
          </p:cNvSpPr>
          <p:nvPr>
            <p:ph idx="1"/>
          </p:nvPr>
        </p:nvSpPr>
        <p:spPr>
          <a:xfrm>
            <a:off x="432340" y="1617453"/>
            <a:ext cx="8245834" cy="4154488"/>
          </a:xfrm>
        </p:spPr>
        <p:txBody>
          <a:bodyPr/>
          <a:lstStyle/>
          <a:p>
            <a:pPr marL="0" indent="0">
              <a:buNone/>
            </a:pPr>
            <a:r>
              <a:rPr lang="fr-FR" altLang="en-US" dirty="0"/>
              <a:t>En 2009, la clinique d’Aboisso avait 31.155 patients sous traitement ARV. Durant la même période, 1.536  patients ARV sont décédés</a:t>
            </a:r>
          </a:p>
          <a:p>
            <a:pPr>
              <a:buFont typeface="Arial" charset="0"/>
              <a:buNone/>
            </a:pPr>
            <a:endParaRPr lang="fr-FR" altLang="en-US" sz="900" u="sng" dirty="0"/>
          </a:p>
          <a:p>
            <a:pPr>
              <a:buFont typeface="Arial" charset="0"/>
              <a:buNone/>
            </a:pPr>
            <a:r>
              <a:rPr lang="fr-FR" altLang="en-US" u="sng" dirty="0"/>
              <a:t>1,536</a:t>
            </a:r>
            <a:r>
              <a:rPr lang="fr-FR" altLang="en-US" dirty="0"/>
              <a:t>        </a:t>
            </a:r>
            <a:r>
              <a:rPr lang="fr-FR" altLang="en-US" u="sng" dirty="0"/>
              <a:t> </a:t>
            </a:r>
          </a:p>
          <a:p>
            <a:pPr>
              <a:buFont typeface="Arial" charset="0"/>
              <a:buNone/>
            </a:pPr>
            <a:r>
              <a:rPr lang="fr-FR" altLang="en-US" dirty="0"/>
              <a:t>31,155      </a:t>
            </a:r>
          </a:p>
        </p:txBody>
      </p:sp>
      <p:sp>
        <p:nvSpPr>
          <p:cNvPr id="5" name="TextBox 4"/>
          <p:cNvSpPr txBox="1"/>
          <p:nvPr/>
        </p:nvSpPr>
        <p:spPr>
          <a:xfrm>
            <a:off x="1662862" y="3203575"/>
            <a:ext cx="342900" cy="584200"/>
          </a:xfrm>
          <a:prstGeom prst="rect">
            <a:avLst/>
          </a:prstGeom>
          <a:noFill/>
        </p:spPr>
        <p:txBody>
          <a:bodyPr>
            <a:spAutoFit/>
          </a:bodyPr>
          <a:lstStyle/>
          <a:p>
            <a:pPr eaLnBrk="1" hangingPunct="1">
              <a:defRPr/>
            </a:pPr>
            <a:r>
              <a:rPr lang="en-US" sz="3200" dirty="0">
                <a:solidFill>
                  <a:schemeClr val="accent4">
                    <a:lumMod val="10000"/>
                  </a:schemeClr>
                </a:solidFill>
                <a:latin typeface="+mn-lt"/>
                <a:ea typeface="+mn-ea"/>
                <a:cs typeface="Arial" panose="020B0604020202020204" pitchFamily="34" charset="0"/>
              </a:rPr>
              <a:t>=</a:t>
            </a:r>
          </a:p>
        </p:txBody>
      </p:sp>
      <p:sp>
        <p:nvSpPr>
          <p:cNvPr id="6" name="TextBox 5"/>
          <p:cNvSpPr txBox="1"/>
          <p:nvPr/>
        </p:nvSpPr>
        <p:spPr>
          <a:xfrm>
            <a:off x="5554784" y="3184437"/>
            <a:ext cx="3277587" cy="2522537"/>
          </a:xfrm>
          <a:prstGeom prst="rect">
            <a:avLst/>
          </a:prstGeom>
          <a:noFill/>
        </p:spPr>
        <p:txBody>
          <a:bodyPr wrap="square">
            <a:spAutoFit/>
          </a:bodyPr>
          <a:lstStyle/>
          <a:p>
            <a:pPr eaLnBrk="1" hangingPunct="1">
              <a:defRPr/>
            </a:pPr>
            <a:r>
              <a:rPr lang="fr-FR" sz="2800" i="1" dirty="0">
                <a:solidFill>
                  <a:srgbClr val="A2552E"/>
                </a:solidFill>
                <a:latin typeface="Century Gothic" charset="0"/>
                <a:ea typeface="Century Gothic" charset="0"/>
                <a:cs typeface="Century Gothic" charset="0"/>
              </a:rPr>
              <a:t>49 patients sont décédés (taux  de mortalité) pour 1.000 </a:t>
            </a:r>
            <a:r>
              <a:rPr lang="fr-FR" sz="2800" i="1" dirty="0" smtClean="0">
                <a:solidFill>
                  <a:srgbClr val="A2552E"/>
                </a:solidFill>
                <a:latin typeface="Century Gothic" charset="0"/>
                <a:ea typeface="Century Gothic" charset="0"/>
                <a:cs typeface="Century Gothic" charset="0"/>
              </a:rPr>
              <a:t>patients </a:t>
            </a:r>
            <a:r>
              <a:rPr lang="fr-FR" sz="2800" i="1" dirty="0">
                <a:solidFill>
                  <a:srgbClr val="A2552E"/>
                </a:solidFill>
                <a:latin typeface="Century Gothic" charset="0"/>
                <a:ea typeface="Century Gothic" charset="0"/>
                <a:cs typeface="Century Gothic" charset="0"/>
              </a:rPr>
              <a:t>sous </a:t>
            </a:r>
            <a:r>
              <a:rPr lang="fr-FR" sz="2800" i="1" dirty="0" smtClean="0">
                <a:solidFill>
                  <a:srgbClr val="A2552E"/>
                </a:solidFill>
                <a:latin typeface="Century Gothic" charset="0"/>
                <a:ea typeface="Century Gothic" charset="0"/>
                <a:cs typeface="Century Gothic" charset="0"/>
              </a:rPr>
              <a:t>ARV</a:t>
            </a:r>
            <a:endParaRPr lang="fr-FR" sz="2800" i="1" dirty="0">
              <a:solidFill>
                <a:srgbClr val="A2552E"/>
              </a:solidFill>
              <a:latin typeface="Century Gothic" charset="0"/>
              <a:ea typeface="Century Gothic" charset="0"/>
              <a:cs typeface="Century Gothic" charset="0"/>
            </a:endParaRPr>
          </a:p>
          <a:p>
            <a:pPr eaLnBrk="1" hangingPunct="1">
              <a:defRPr/>
            </a:pPr>
            <a:endParaRPr lang="en-US" i="1" dirty="0">
              <a:latin typeface="Arial" panose="020B0604020202020204" pitchFamily="34" charset="0"/>
              <a:ea typeface="+mn-ea"/>
              <a:cs typeface="Arial" panose="020B0604020202020204" pitchFamily="34" charset="0"/>
            </a:endParaRPr>
          </a:p>
        </p:txBody>
      </p:sp>
      <p:sp>
        <p:nvSpPr>
          <p:cNvPr id="46086" name="TextBox 6"/>
          <p:cNvSpPr txBox="1">
            <a:spLocks noChangeArrowheads="1"/>
          </p:cNvSpPr>
          <p:nvPr/>
        </p:nvSpPr>
        <p:spPr bwMode="auto">
          <a:xfrm>
            <a:off x="2159959" y="3238081"/>
            <a:ext cx="31591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r>
              <a:rPr lang="en-US" altLang="en-US" b="1" dirty="0">
                <a:solidFill>
                  <a:srgbClr val="A2552E"/>
                </a:solidFill>
                <a:latin typeface="Century Gothic" charset="0"/>
                <a:ea typeface="Century Gothic" charset="0"/>
                <a:cs typeface="Century Gothic" charset="0"/>
              </a:rPr>
              <a:t>0,049 x 1.000 = 49</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608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6083">
                                            <p:txEl>
                                              <p:pRg st="3" end="3"/>
                                            </p:txEl>
                                          </p:spTgt>
                                        </p:tgtEl>
                                        <p:attrNameLst>
                                          <p:attrName>style.visibility</p:attrName>
                                        </p:attrNameLst>
                                      </p:cBhvr>
                                      <p:to>
                                        <p:strVal val="visible"/>
                                      </p:to>
                                    </p:set>
                                  </p:childTnLst>
                                </p:cTn>
                              </p:par>
                            </p:childTnLst>
                          </p:cTn>
                        </p:par>
                        <p:par>
                          <p:cTn id="9" fill="hold" nodeType="afterGroup">
                            <p:stCondLst>
                              <p:cond delay="0"/>
                            </p:stCondLst>
                            <p:childTnLst>
                              <p:par>
                                <p:cTn id="10" presetID="1"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6086"/>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4608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a:xfrm>
            <a:off x="585756" y="213773"/>
            <a:ext cx="7762875" cy="801687"/>
          </a:xfrm>
        </p:spPr>
        <p:txBody>
          <a:bodyPr/>
          <a:lstStyle/>
          <a:p>
            <a:r>
              <a:rPr lang="fr-FR" altLang="en-US"/>
              <a:t>Taux d’accroissement</a:t>
            </a:r>
          </a:p>
        </p:txBody>
      </p:sp>
      <p:sp>
        <p:nvSpPr>
          <p:cNvPr id="38915" name="Content Placeholder 2"/>
          <p:cNvSpPr>
            <a:spLocks noGrp="1"/>
          </p:cNvSpPr>
          <p:nvPr>
            <p:ph idx="1"/>
          </p:nvPr>
        </p:nvSpPr>
        <p:spPr>
          <a:xfrm>
            <a:off x="414068" y="1449238"/>
            <a:ext cx="8264105" cy="4254650"/>
          </a:xfrm>
        </p:spPr>
        <p:txBody>
          <a:bodyPr/>
          <a:lstStyle/>
          <a:p>
            <a:pPr marL="342900" lvl="1" indent="-342900">
              <a:spcBef>
                <a:spcPts val="300"/>
              </a:spcBef>
              <a:spcAft>
                <a:spcPts val="1200"/>
              </a:spcAft>
              <a:buFont typeface="Wingdings" panose="05000000000000000000" pitchFamily="2" charset="2"/>
              <a:buChar char="§"/>
              <a:defRPr/>
            </a:pPr>
            <a:r>
              <a:rPr lang="fr-FR" altLang="en-US" sz="2600" dirty="0" smtClean="0"/>
              <a:t>Nombre total d’accroissement  ÷ sur une période considérée</a:t>
            </a:r>
          </a:p>
          <a:p>
            <a:pPr>
              <a:spcBef>
                <a:spcPts val="300"/>
              </a:spcBef>
              <a:spcAft>
                <a:spcPts val="1200"/>
              </a:spcAft>
              <a:buFont typeface="Wingdings" panose="05000000000000000000" pitchFamily="2" charset="2"/>
              <a:buChar char="§"/>
              <a:defRPr/>
            </a:pPr>
            <a:r>
              <a:rPr lang="fr-FR" altLang="en-US" dirty="0"/>
              <a:t>C</a:t>
            </a:r>
            <a:r>
              <a:rPr lang="fr-FR" altLang="en-US" dirty="0" smtClean="0"/>
              <a:t>alculer l’accroissement mensuel, trimestriel, annuel.</a:t>
            </a:r>
          </a:p>
          <a:p>
            <a:pPr>
              <a:spcBef>
                <a:spcPts val="300"/>
              </a:spcBef>
              <a:spcAft>
                <a:spcPts val="1200"/>
              </a:spcAft>
              <a:buFont typeface="Wingdings" panose="05000000000000000000" pitchFamily="2" charset="2"/>
              <a:buChar char="§"/>
              <a:defRPr/>
            </a:pPr>
            <a:r>
              <a:rPr lang="fr-FR" altLang="en-US" dirty="0"/>
              <a:t>A</a:t>
            </a:r>
            <a:r>
              <a:rPr lang="fr-FR" altLang="en-US" dirty="0" smtClean="0"/>
              <a:t>ccroissement du nombre de nouveaux clients ou produits distribués</a:t>
            </a:r>
          </a:p>
          <a:p>
            <a:pPr>
              <a:spcBef>
                <a:spcPts val="300"/>
              </a:spcBef>
              <a:spcAft>
                <a:spcPts val="1200"/>
              </a:spcAft>
              <a:buFont typeface="Wingdings" panose="05000000000000000000" pitchFamily="2" charset="2"/>
              <a:buChar char="§"/>
              <a:defRPr/>
            </a:pPr>
            <a:r>
              <a:rPr lang="fr-FR" altLang="en-US" dirty="0"/>
              <a:t>D</a:t>
            </a:r>
            <a:r>
              <a:rPr lang="fr-FR" altLang="en-US" dirty="0" smtClean="0"/>
              <a:t>istribution de préservatifs en janv. = 200; en juin = 1.100.  Quel est le taux d’accroissement?</a:t>
            </a:r>
          </a:p>
          <a:p>
            <a:pPr marL="0" indent="0" algn="ctr">
              <a:spcBef>
                <a:spcPts val="300"/>
              </a:spcBef>
              <a:spcAft>
                <a:spcPts val="1200"/>
              </a:spcAft>
              <a:buFont typeface="Wingdings" panose="05000000000000000000" pitchFamily="2" charset="2"/>
              <a:buNone/>
              <a:defRPr/>
            </a:pPr>
            <a:r>
              <a:rPr lang="fr-FR" altLang="en-US" dirty="0" smtClean="0"/>
              <a:t>1.100 - 200 = 900 / 6 = 150</a:t>
            </a:r>
          </a:p>
          <a:p>
            <a:pPr marL="0" indent="0" algn="ctr">
              <a:spcBef>
                <a:spcPts val="300"/>
              </a:spcBef>
              <a:spcAft>
                <a:spcPts val="1200"/>
              </a:spcAft>
              <a:buFont typeface="Wingdings" panose="05000000000000000000" pitchFamily="2" charset="2"/>
              <a:buNone/>
              <a:defRPr/>
            </a:pPr>
            <a:r>
              <a:rPr lang="fr-FR" altLang="en-US" dirty="0" smtClean="0"/>
              <a:t>(150 préservatifs </a:t>
            </a:r>
            <a:r>
              <a:rPr lang="en-US" altLang="en-US" dirty="0" smtClean="0"/>
              <a:t>par </a:t>
            </a:r>
            <a:r>
              <a:rPr lang="fr-FR" altLang="en-US" dirty="0" smtClean="0"/>
              <a:t>mois</a:t>
            </a:r>
            <a:r>
              <a:rPr lang="en-US" altLang="en-US" dirty="0" smtClean="0"/>
              <a:t>)</a:t>
            </a:r>
          </a:p>
          <a:p>
            <a:pPr>
              <a:spcAft>
                <a:spcPts val="1200"/>
              </a:spcAft>
              <a:buFont typeface="Wingdings" panose="05000000000000000000" pitchFamily="2" charset="2"/>
              <a:buChar char="§"/>
              <a:defRPr/>
            </a:pPr>
            <a:endParaRPr lang="en-US" altLang="en-US" dirty="0" smtClean="0"/>
          </a:p>
          <a:p>
            <a:pPr>
              <a:spcAft>
                <a:spcPts val="1200"/>
              </a:spcAft>
              <a:buFont typeface="Wingdings" panose="05000000000000000000" pitchFamily="2" charset="2"/>
              <a:buChar char="§"/>
              <a:defRPr/>
            </a:pPr>
            <a:endParaRPr lang="en-US" altLang="en-US" dirty="0" smtClean="0"/>
          </a:p>
          <a:p>
            <a:pPr>
              <a:spcAft>
                <a:spcPts val="1200"/>
              </a:spcAft>
              <a:buFont typeface="Wingdings" panose="05000000000000000000" pitchFamily="2" charset="2"/>
              <a:buChar char="§"/>
              <a:defRPr/>
            </a:pPr>
            <a:endParaRPr lang="en-US" altLang="en-US" dirty="0" smtClean="0"/>
          </a:p>
          <a:p>
            <a:pPr>
              <a:spcAft>
                <a:spcPts val="1200"/>
              </a:spcAft>
              <a:buFont typeface="Wingdings" panose="05000000000000000000" pitchFamily="2" charset="2"/>
              <a:buChar char="§"/>
              <a:defRPr/>
            </a:pPr>
            <a:endParaRPr lang="en-US" altLang="en-US" dirty="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a:xfrm>
            <a:off x="454324" y="47825"/>
            <a:ext cx="7762875" cy="1143000"/>
          </a:xfrm>
        </p:spPr>
        <p:txBody>
          <a:bodyPr/>
          <a:lstStyle/>
          <a:p>
            <a:r>
              <a:rPr lang="fr-FR" altLang="en-US"/>
              <a:t>Calcul du taux d’accroissement</a:t>
            </a:r>
          </a:p>
        </p:txBody>
      </p:sp>
      <p:sp>
        <p:nvSpPr>
          <p:cNvPr id="80899" name="Content Placeholder 2"/>
          <p:cNvSpPr>
            <a:spLocks noGrp="1"/>
          </p:cNvSpPr>
          <p:nvPr>
            <p:ph idx="1"/>
          </p:nvPr>
        </p:nvSpPr>
        <p:spPr>
          <a:xfrm>
            <a:off x="454325" y="1570008"/>
            <a:ext cx="8232476" cy="3992592"/>
          </a:xfrm>
        </p:spPr>
        <p:txBody>
          <a:bodyPr/>
          <a:lstStyle/>
          <a:p>
            <a:pPr marL="0" indent="0">
              <a:lnSpc>
                <a:spcPct val="114000"/>
              </a:lnSpc>
              <a:spcAft>
                <a:spcPts val="1200"/>
              </a:spcAft>
              <a:buFont typeface="Wingdings" charset="2"/>
              <a:buNone/>
            </a:pPr>
            <a:r>
              <a:rPr lang="fr-FR" altLang="en-US" dirty="0"/>
              <a:t>Au 1er trimestre (T1), il y avait 50 nouveaux utilisateurs des services, et 2</a:t>
            </a:r>
            <a:r>
              <a:rPr lang="fr-FR" altLang="en-US" baseline="30000" dirty="0"/>
              <a:t>ème</a:t>
            </a:r>
            <a:r>
              <a:rPr lang="fr-FR" altLang="en-US" dirty="0"/>
              <a:t> trimestre (T2), il y en avait 75. </a:t>
            </a:r>
          </a:p>
          <a:p>
            <a:pPr marL="0" indent="0">
              <a:lnSpc>
                <a:spcPct val="114000"/>
              </a:lnSpc>
              <a:spcAft>
                <a:spcPts val="1200"/>
              </a:spcAft>
              <a:buFont typeface="Wingdings" charset="2"/>
              <a:buNone/>
            </a:pPr>
            <a:r>
              <a:rPr lang="fr-FR" altLang="en-US" dirty="0"/>
              <a:t>Quel est le taux d‘accroissement de T1 à T2?</a:t>
            </a:r>
            <a:r>
              <a:rPr lang="en-US" altLang="en-US" dirty="0"/>
              <a:t>. </a:t>
            </a:r>
          </a:p>
          <a:p>
            <a:pPr marL="0" indent="0">
              <a:lnSpc>
                <a:spcPct val="114000"/>
              </a:lnSpc>
              <a:spcAft>
                <a:spcPts val="1200"/>
              </a:spcAft>
              <a:buFont typeface="Wingdings" charset="2"/>
              <a:buNone/>
            </a:pPr>
            <a:endParaRPr lang="en-US" altLang="en-US" dirty="0"/>
          </a:p>
          <a:p>
            <a:pPr marL="0" indent="0">
              <a:lnSpc>
                <a:spcPct val="114000"/>
              </a:lnSpc>
              <a:spcAft>
                <a:spcPts val="1200"/>
              </a:spcAft>
              <a:buFont typeface="Wingdings" charset="2"/>
              <a:buNone/>
            </a:pPr>
            <a:endParaRPr lang="en-US" altLang="en-US" dirty="0"/>
          </a:p>
          <a:p>
            <a:pPr marL="0" indent="0">
              <a:buFont typeface="Wingdings" charset="2"/>
              <a:buNone/>
            </a:pPr>
            <a:endParaRPr lang="en-US" altLang="en-US" dirty="0"/>
          </a:p>
          <a:p>
            <a:pPr marL="0" indent="0">
              <a:buFont typeface="Wingdings" charset="2"/>
              <a:buNone/>
            </a:pPr>
            <a:r>
              <a:rPr lang="en-US" altLang="en-US" dirty="0"/>
              <a:t>					</a:t>
            </a:r>
          </a:p>
          <a:p>
            <a:pPr marL="0" indent="0">
              <a:buFont typeface="Wingdings" charset="2"/>
              <a:buNone/>
            </a:pPr>
            <a:endParaRPr lang="en-US" altLang="en-US" dirty="0"/>
          </a:p>
        </p:txBody>
      </p:sp>
      <p:sp>
        <p:nvSpPr>
          <p:cNvPr id="59396" name="TextBox 4"/>
          <p:cNvSpPr txBox="1">
            <a:spLocks noChangeArrowheads="1"/>
          </p:cNvSpPr>
          <p:nvPr/>
        </p:nvSpPr>
        <p:spPr bwMode="auto">
          <a:xfrm>
            <a:off x="517525" y="4043032"/>
            <a:ext cx="7518400" cy="1004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lnSpc>
                <a:spcPct val="114000"/>
              </a:lnSpc>
              <a:spcBef>
                <a:spcPct val="0"/>
              </a:spcBef>
              <a:spcAft>
                <a:spcPts val="600"/>
              </a:spcAft>
              <a:buClrTx/>
              <a:buFontTx/>
              <a:buNone/>
            </a:pPr>
            <a:r>
              <a:rPr lang="fr-FR" altLang="en-US" b="1" dirty="0">
                <a:solidFill>
                  <a:srgbClr val="A2552E"/>
                </a:solidFill>
                <a:latin typeface="Century Gothic" charset="0"/>
                <a:ea typeface="Century Gothic" charset="0"/>
                <a:cs typeface="Century Gothic" charset="0"/>
              </a:rPr>
              <a:t>Exemple: 75 - 50 = 25 / 3 = 8.33 nouveaux patients / mois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93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p:cNvSpPr>
            <a:spLocks noGrp="1"/>
          </p:cNvSpPr>
          <p:nvPr>
            <p:ph type="title"/>
          </p:nvPr>
        </p:nvSpPr>
        <p:spPr>
          <a:xfrm>
            <a:off x="506082" y="47825"/>
            <a:ext cx="7762875" cy="1143000"/>
          </a:xfrm>
        </p:spPr>
        <p:txBody>
          <a:bodyPr/>
          <a:lstStyle/>
          <a:p>
            <a:pPr eaLnBrk="1" hangingPunct="1"/>
            <a:r>
              <a:rPr lang="fr-FR" altLang="en-US"/>
              <a:t>Moyenne</a:t>
            </a:r>
          </a:p>
        </p:txBody>
      </p:sp>
      <p:sp>
        <p:nvSpPr>
          <p:cNvPr id="45059" name="Content Placeholder 2"/>
          <p:cNvSpPr>
            <a:spLocks noGrp="1"/>
          </p:cNvSpPr>
          <p:nvPr>
            <p:ph idx="1"/>
          </p:nvPr>
        </p:nvSpPr>
        <p:spPr>
          <a:xfrm>
            <a:off x="358326" y="1607419"/>
            <a:ext cx="7762875" cy="3962400"/>
          </a:xfrm>
        </p:spPr>
        <p:txBody>
          <a:bodyPr/>
          <a:lstStyle/>
          <a:p>
            <a:pPr>
              <a:spcAft>
                <a:spcPts val="1824"/>
              </a:spcAft>
              <a:buFont typeface="Wingdings" panose="05000000000000000000" pitchFamily="2" charset="2"/>
              <a:buChar char="§"/>
              <a:defRPr/>
            </a:pPr>
            <a:r>
              <a:rPr lang="fr-FR" altLang="en-US" dirty="0" smtClean="0"/>
              <a:t>La valeur obtenue en divisant la somme d'un ensemble de valeurs par le nombre des valeurs dans l'ensemble</a:t>
            </a:r>
          </a:p>
          <a:p>
            <a:pPr>
              <a:spcAft>
                <a:spcPts val="1824"/>
              </a:spcAft>
              <a:buFont typeface="Wingdings" panose="05000000000000000000" pitchFamily="2" charset="2"/>
              <a:buChar char="§"/>
              <a:defRPr/>
            </a:pPr>
            <a:r>
              <a:rPr lang="fr-FR" altLang="en-US" dirty="0" smtClean="0"/>
              <a:t>Exemple: (22 +18 +30 +19 +37 +33) = 159 ÷ 6 = 26,5</a:t>
            </a:r>
          </a:p>
          <a:p>
            <a:pPr>
              <a:spcAft>
                <a:spcPts val="1824"/>
              </a:spcAft>
              <a:buFont typeface="Wingdings" panose="05000000000000000000" pitchFamily="2" charset="2"/>
              <a:buChar char="§"/>
              <a:defRPr/>
            </a:pPr>
            <a:r>
              <a:rPr lang="fr-FR" altLang="en-US" dirty="0" smtClean="0"/>
              <a:t>La moyenne est sensible aux valeurs extrêmes</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p:cNvSpPr>
            <a:spLocks noGrp="1"/>
          </p:cNvSpPr>
          <p:nvPr>
            <p:ph type="title"/>
          </p:nvPr>
        </p:nvSpPr>
        <p:spPr>
          <a:xfrm>
            <a:off x="437070" y="30572"/>
            <a:ext cx="7762875" cy="1143000"/>
          </a:xfrm>
        </p:spPr>
        <p:txBody>
          <a:bodyPr/>
          <a:lstStyle/>
          <a:p>
            <a:r>
              <a:rPr lang="fr-FR" altLang="en-US"/>
              <a:t>Calcul de la moyenne</a:t>
            </a:r>
          </a:p>
        </p:txBody>
      </p:sp>
      <p:sp>
        <p:nvSpPr>
          <p:cNvPr id="84995" name="Content Placeholder 2"/>
          <p:cNvSpPr>
            <a:spLocks noGrp="1"/>
          </p:cNvSpPr>
          <p:nvPr>
            <p:ph idx="1"/>
          </p:nvPr>
        </p:nvSpPr>
        <p:spPr>
          <a:xfrm>
            <a:off x="366713" y="1568450"/>
            <a:ext cx="8229600" cy="914400"/>
          </a:xfrm>
        </p:spPr>
        <p:txBody>
          <a:bodyPr/>
          <a:lstStyle/>
          <a:p>
            <a:r>
              <a:rPr lang="fr-FR" altLang="en-US" dirty="0"/>
              <a:t>Nombre moyen de patients conseillés par mois</a:t>
            </a:r>
          </a:p>
        </p:txBody>
      </p:sp>
      <p:sp>
        <p:nvSpPr>
          <p:cNvPr id="4" name="Content Placeholder 2"/>
          <p:cNvSpPr txBox="1">
            <a:spLocks/>
          </p:cNvSpPr>
          <p:nvPr/>
        </p:nvSpPr>
        <p:spPr bwMode="auto">
          <a:xfrm>
            <a:off x="366713" y="2482850"/>
            <a:ext cx="2971800" cy="4221163"/>
          </a:xfrm>
          <a:prstGeom prst="rect">
            <a:avLst/>
          </a:prstGeom>
          <a:noFill/>
          <a:ln w="9525">
            <a:noFill/>
            <a:miter lim="800000"/>
            <a:headEnd/>
            <a:tailEnd/>
          </a:ln>
        </p:spPr>
        <p:txBody>
          <a:bodyPr/>
          <a:lstStyle/>
          <a:p>
            <a:pPr marL="742950" lvl="1" indent="-285750">
              <a:spcBef>
                <a:spcPct val="20000"/>
              </a:spcBef>
              <a:buFont typeface="Arial" charset="0"/>
              <a:buChar char="–"/>
              <a:defRPr/>
            </a:pPr>
            <a:r>
              <a:rPr lang="fr-FR" sz="2600" b="1" dirty="0">
                <a:solidFill>
                  <a:srgbClr val="A2552E"/>
                </a:solidFill>
                <a:latin typeface="Century Gothic" charset="0"/>
                <a:ea typeface="Century Gothic" charset="0"/>
                <a:cs typeface="Century Gothic" charset="0"/>
              </a:rPr>
              <a:t>Janvier : 30</a:t>
            </a:r>
          </a:p>
          <a:p>
            <a:pPr marL="742950" lvl="1" indent="-285750">
              <a:spcBef>
                <a:spcPct val="20000"/>
              </a:spcBef>
              <a:buFont typeface="Arial" charset="0"/>
              <a:buChar char="–"/>
              <a:defRPr/>
            </a:pPr>
            <a:r>
              <a:rPr lang="fr-FR" sz="2600" b="1" dirty="0">
                <a:solidFill>
                  <a:srgbClr val="A2552E"/>
                </a:solidFill>
                <a:latin typeface="Century Gothic" charset="0"/>
                <a:ea typeface="Century Gothic" charset="0"/>
                <a:cs typeface="Century Gothic" charset="0"/>
              </a:rPr>
              <a:t>Février: 45</a:t>
            </a:r>
          </a:p>
          <a:p>
            <a:pPr marL="742950" lvl="1" indent="-285750">
              <a:spcBef>
                <a:spcPct val="20000"/>
              </a:spcBef>
              <a:buFont typeface="Arial" charset="0"/>
              <a:buChar char="–"/>
              <a:defRPr/>
            </a:pPr>
            <a:r>
              <a:rPr lang="fr-FR" sz="2600" b="1" dirty="0">
                <a:solidFill>
                  <a:srgbClr val="A2552E"/>
                </a:solidFill>
                <a:latin typeface="Century Gothic" charset="0"/>
                <a:ea typeface="Century Gothic" charset="0"/>
                <a:cs typeface="Century Gothic" charset="0"/>
              </a:rPr>
              <a:t>Mars: 38</a:t>
            </a:r>
          </a:p>
          <a:p>
            <a:pPr marL="742950" lvl="1" indent="-285750">
              <a:spcBef>
                <a:spcPct val="20000"/>
              </a:spcBef>
              <a:buFont typeface="Arial" charset="0"/>
              <a:buChar char="–"/>
              <a:defRPr/>
            </a:pPr>
            <a:r>
              <a:rPr lang="fr-FR" sz="2600" b="1" dirty="0">
                <a:solidFill>
                  <a:srgbClr val="A2552E"/>
                </a:solidFill>
                <a:latin typeface="Century Gothic" charset="0"/>
                <a:ea typeface="Century Gothic" charset="0"/>
                <a:cs typeface="Century Gothic" charset="0"/>
              </a:rPr>
              <a:t>Avril: 41</a:t>
            </a:r>
          </a:p>
          <a:p>
            <a:pPr marL="742950" lvl="1" indent="-285750">
              <a:spcBef>
                <a:spcPct val="20000"/>
              </a:spcBef>
              <a:buFont typeface="Arial" charset="0"/>
              <a:buChar char="–"/>
              <a:defRPr/>
            </a:pPr>
            <a:r>
              <a:rPr lang="fr-FR" sz="2600" b="1" dirty="0">
                <a:solidFill>
                  <a:srgbClr val="A2552E"/>
                </a:solidFill>
                <a:latin typeface="Century Gothic" charset="0"/>
                <a:ea typeface="Century Gothic" charset="0"/>
                <a:cs typeface="Century Gothic" charset="0"/>
              </a:rPr>
              <a:t>Mai: 37</a:t>
            </a:r>
          </a:p>
          <a:p>
            <a:pPr marL="742950" lvl="1" indent="-285750">
              <a:spcBef>
                <a:spcPct val="20000"/>
              </a:spcBef>
              <a:buFont typeface="Arial" charset="0"/>
              <a:buChar char="–"/>
              <a:defRPr/>
            </a:pPr>
            <a:r>
              <a:rPr lang="fr-FR" sz="2600" b="1" dirty="0">
                <a:solidFill>
                  <a:srgbClr val="A2552E"/>
                </a:solidFill>
                <a:latin typeface="Century Gothic" charset="0"/>
                <a:ea typeface="Century Gothic" charset="0"/>
                <a:cs typeface="Century Gothic" charset="0"/>
              </a:rPr>
              <a:t>Juin: 40</a:t>
            </a:r>
          </a:p>
        </p:txBody>
      </p:sp>
      <p:sp>
        <p:nvSpPr>
          <p:cNvPr id="5" name="Content Placeholder 2"/>
          <p:cNvSpPr txBox="1">
            <a:spLocks/>
          </p:cNvSpPr>
          <p:nvPr/>
        </p:nvSpPr>
        <p:spPr bwMode="auto">
          <a:xfrm>
            <a:off x="3527425" y="2482850"/>
            <a:ext cx="4873925" cy="1295400"/>
          </a:xfrm>
          <a:prstGeom prst="rect">
            <a:avLst/>
          </a:prstGeom>
          <a:noFill/>
          <a:ln w="9525">
            <a:noFill/>
            <a:miter lim="800000"/>
            <a:headEnd/>
            <a:tailEnd/>
          </a:ln>
        </p:spPr>
        <p:txBody>
          <a:bodyPr/>
          <a:lstStyle>
            <a:lvl1pPr marL="342900" indent="-342900">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lvl="1">
              <a:spcBef>
                <a:spcPct val="20000"/>
              </a:spcBef>
            </a:pPr>
            <a:r>
              <a:rPr lang="en-US" altLang="en-US" sz="2600" b="1" dirty="0">
                <a:solidFill>
                  <a:srgbClr val="A2552E"/>
                </a:solidFill>
                <a:latin typeface="Century Gothic" charset="0"/>
                <a:ea typeface="Century Gothic" charset="0"/>
                <a:cs typeface="Century Gothic" charset="0"/>
              </a:rPr>
              <a:t>(30+45+38+41+37+40) = 231÷ 6 =</a:t>
            </a:r>
            <a:endParaRPr lang="en-US" altLang="en-US" sz="2800" b="1" dirty="0">
              <a:solidFill>
                <a:srgbClr val="A2552E"/>
              </a:solidFill>
              <a:latin typeface="Century Gothic" charset="0"/>
              <a:ea typeface="Century Gothic" charset="0"/>
              <a:cs typeface="Century Gothic" charset="0"/>
            </a:endParaRPr>
          </a:p>
          <a:p>
            <a:pPr lvl="1">
              <a:spcBef>
                <a:spcPct val="20000"/>
              </a:spcBef>
            </a:pPr>
            <a:endParaRPr lang="en-US" altLang="en-US" sz="2800" b="1" dirty="0">
              <a:solidFill>
                <a:srgbClr val="A2552E"/>
              </a:solidFill>
              <a:latin typeface="Century Gothic" charset="0"/>
              <a:ea typeface="Century Gothic" charset="0"/>
              <a:cs typeface="Century Gothic" charset="0"/>
            </a:endParaRPr>
          </a:p>
        </p:txBody>
      </p:sp>
      <p:sp>
        <p:nvSpPr>
          <p:cNvPr id="6" name="Content Placeholder 2"/>
          <p:cNvSpPr txBox="1">
            <a:spLocks/>
          </p:cNvSpPr>
          <p:nvPr/>
        </p:nvSpPr>
        <p:spPr bwMode="auto">
          <a:xfrm>
            <a:off x="3527425" y="3656162"/>
            <a:ext cx="5311775" cy="1295400"/>
          </a:xfrm>
          <a:prstGeom prst="rect">
            <a:avLst/>
          </a:prstGeom>
          <a:noFill/>
          <a:ln w="9525">
            <a:noFill/>
            <a:miter lim="800000"/>
            <a:headEnd/>
            <a:tailEnd/>
          </a:ln>
        </p:spPr>
        <p:txBody>
          <a:bodyPr/>
          <a:lstStyle/>
          <a:p>
            <a:pPr marL="742950" lvl="1" indent="-285750">
              <a:spcBef>
                <a:spcPct val="20000"/>
              </a:spcBef>
              <a:defRPr/>
            </a:pPr>
            <a:r>
              <a:rPr lang="fr-FR" sz="2600" b="1" dirty="0">
                <a:solidFill>
                  <a:srgbClr val="A2552E"/>
                </a:solidFill>
                <a:latin typeface="Century Gothic" charset="0"/>
                <a:ea typeface="Century Gothic" charset="0"/>
                <a:cs typeface="Century Gothic" charset="0"/>
              </a:rPr>
              <a:t>Moyenne = 38.5</a:t>
            </a:r>
          </a:p>
          <a:p>
            <a:pPr marL="742950" lvl="1" indent="-285750">
              <a:spcBef>
                <a:spcPct val="20000"/>
              </a:spcBef>
              <a:defRPr/>
            </a:pPr>
            <a:endParaRPr lang="en-US" sz="2800" b="1" dirty="0">
              <a:solidFill>
                <a:srgbClr val="A2552E"/>
              </a:solidFill>
              <a:latin typeface="Century Gothic" charset="0"/>
              <a:ea typeface="Century Gothic" charset="0"/>
              <a:cs typeface="Century Gothic" charset="0"/>
            </a:endParaRPr>
          </a:p>
          <a:p>
            <a:pPr marL="742950" lvl="1" indent="-285750">
              <a:spcBef>
                <a:spcPct val="20000"/>
              </a:spcBef>
              <a:defRPr/>
            </a:pPr>
            <a:endParaRPr lang="en-US" sz="2800" b="1" dirty="0">
              <a:solidFill>
                <a:srgbClr val="A2552E"/>
              </a:solidFill>
              <a:latin typeface="Century Gothic" charset="0"/>
              <a:ea typeface="Century Gothic" charset="0"/>
              <a:cs typeface="Century Gothic"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2"/>
          <p:cNvSpPr>
            <a:spLocks noGrp="1"/>
          </p:cNvSpPr>
          <p:nvPr>
            <p:ph type="title"/>
          </p:nvPr>
        </p:nvSpPr>
        <p:spPr/>
        <p:txBody>
          <a:bodyPr/>
          <a:lstStyle/>
          <a:p>
            <a:pPr eaLnBrk="1" hangingPunct="1"/>
            <a:r>
              <a:rPr lang="fr-FR" altLang="en-US"/>
              <a:t>Médiane</a:t>
            </a:r>
          </a:p>
        </p:txBody>
      </p:sp>
      <p:sp>
        <p:nvSpPr>
          <p:cNvPr id="32771" name="Content Placeholder 1"/>
          <p:cNvSpPr>
            <a:spLocks noGrp="1"/>
          </p:cNvSpPr>
          <p:nvPr>
            <p:ph idx="1"/>
          </p:nvPr>
        </p:nvSpPr>
        <p:spPr>
          <a:xfrm>
            <a:off x="293688" y="1417638"/>
            <a:ext cx="8561387" cy="4170362"/>
          </a:xfrm>
        </p:spPr>
        <p:txBody>
          <a:bodyPr>
            <a:noAutofit/>
          </a:bodyPr>
          <a:lstStyle/>
          <a:p>
            <a:pPr>
              <a:buFont typeface="Wingdings" panose="05000000000000000000" pitchFamily="2" charset="2"/>
              <a:buChar char="§"/>
              <a:defRPr/>
            </a:pPr>
            <a:r>
              <a:rPr lang="fr-FR" sz="2500" dirty="0" smtClean="0"/>
              <a:t>Le milieu quand </a:t>
            </a:r>
            <a:r>
              <a:rPr lang="fr-FR" sz="2500" b="1" dirty="0" smtClean="0">
                <a:solidFill>
                  <a:srgbClr val="A2552E"/>
                </a:solidFill>
              </a:rPr>
              <a:t>les effectifs sont dans l'ordre: </a:t>
            </a:r>
            <a:r>
              <a:rPr lang="fr-FR" sz="2500" dirty="0" smtClean="0"/>
              <a:t>la moitié des chiffres sont supérieurs à la médiane et la moitié sont en dessous de la </a:t>
            </a:r>
            <a:r>
              <a:rPr lang="fr-FR" sz="2500" dirty="0" smtClean="0"/>
              <a:t>médiane</a:t>
            </a:r>
            <a:endParaRPr lang="fr-FR" sz="2500" dirty="0" smtClean="0"/>
          </a:p>
          <a:p>
            <a:pPr>
              <a:buFont typeface="Wingdings" panose="05000000000000000000" pitchFamily="2" charset="2"/>
              <a:buChar char="§"/>
              <a:defRPr/>
            </a:pPr>
            <a:r>
              <a:rPr lang="fr-FR" sz="2500" dirty="0"/>
              <a:t>N</a:t>
            </a:r>
            <a:r>
              <a:rPr lang="fr-FR" sz="2500" dirty="0" smtClean="0"/>
              <a:t>'est pas sensible aux valeurs extrêmes que la moyenne</a:t>
            </a:r>
          </a:p>
          <a:p>
            <a:pPr>
              <a:buFont typeface="Wingdings" panose="05000000000000000000" pitchFamily="2" charset="2"/>
              <a:buChar char="§"/>
              <a:defRPr/>
            </a:pPr>
            <a:r>
              <a:rPr lang="fr-FR" sz="2500" dirty="0" smtClean="0"/>
              <a:t>Nombre impair de chiffres, médiane = le nombre du milieu</a:t>
            </a:r>
            <a:endParaRPr lang="fr-FR" sz="2500" dirty="0"/>
          </a:p>
          <a:p>
            <a:pPr marL="0" indent="0">
              <a:buFont typeface="Wingdings" panose="05000000000000000000" pitchFamily="2" charset="2"/>
              <a:buNone/>
              <a:defRPr/>
            </a:pPr>
            <a:r>
              <a:rPr lang="fr-FR" sz="2500" dirty="0" smtClean="0"/>
              <a:t>	Médiane de 2, 4, 7 = 4</a:t>
            </a:r>
          </a:p>
          <a:p>
            <a:pPr>
              <a:buFont typeface="Wingdings" panose="05000000000000000000" pitchFamily="2" charset="2"/>
              <a:buChar char="§"/>
              <a:defRPr/>
            </a:pPr>
            <a:r>
              <a:rPr lang="fr-FR" sz="2500" dirty="0" smtClean="0"/>
              <a:t>Même nombre de numéros, = médiane moyenne des deux nombres du milieu</a:t>
            </a:r>
          </a:p>
          <a:p>
            <a:pPr marL="0" indent="0">
              <a:buFont typeface="Wingdings" panose="05000000000000000000" pitchFamily="2" charset="2"/>
              <a:buNone/>
              <a:defRPr/>
            </a:pPr>
            <a:r>
              <a:rPr lang="fr-FR" sz="2500" dirty="0"/>
              <a:t>	</a:t>
            </a:r>
            <a:r>
              <a:rPr lang="fr-FR" sz="2500" dirty="0" smtClean="0"/>
              <a:t>Médiane de 2, 4, 7, 12 = (4 7) / 2 = 5,5</a:t>
            </a:r>
            <a:endParaRPr lang="en-US" sz="2500" dirty="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p:cNvSpPr>
            <a:spLocks noGrp="1"/>
          </p:cNvSpPr>
          <p:nvPr>
            <p:ph type="title"/>
          </p:nvPr>
        </p:nvSpPr>
        <p:spPr/>
        <p:txBody>
          <a:bodyPr/>
          <a:lstStyle/>
          <a:p>
            <a:r>
              <a:rPr lang="fr-FR" altLang="en-US"/>
              <a:t>Calcul de la médiane</a:t>
            </a:r>
          </a:p>
        </p:txBody>
      </p:sp>
      <p:sp>
        <p:nvSpPr>
          <p:cNvPr id="3" name="Content Placeholder 2"/>
          <p:cNvSpPr>
            <a:spLocks noGrp="1"/>
          </p:cNvSpPr>
          <p:nvPr>
            <p:ph idx="1"/>
          </p:nvPr>
        </p:nvSpPr>
        <p:spPr/>
        <p:txBody>
          <a:bodyPr/>
          <a:lstStyle/>
          <a:p>
            <a:r>
              <a:rPr lang="en-US" altLang="en-US" dirty="0"/>
              <a:t>Patient 1 –  2</a:t>
            </a:r>
          </a:p>
          <a:p>
            <a:r>
              <a:rPr lang="en-US" altLang="en-US" dirty="0"/>
              <a:t>Patient 2 – 134</a:t>
            </a:r>
          </a:p>
          <a:p>
            <a:r>
              <a:rPr lang="en-US" altLang="en-US" dirty="0"/>
              <a:t>Patient 3 – 67</a:t>
            </a:r>
          </a:p>
          <a:p>
            <a:r>
              <a:rPr lang="en-US" altLang="en-US" dirty="0"/>
              <a:t>Patient 4 – 10</a:t>
            </a:r>
          </a:p>
          <a:p>
            <a:pPr>
              <a:spcAft>
                <a:spcPts val="1824"/>
              </a:spcAft>
            </a:pPr>
            <a:r>
              <a:rPr lang="en-US" altLang="en-US" dirty="0"/>
              <a:t>Patient 5 – 221</a:t>
            </a:r>
          </a:p>
          <a:p>
            <a:pPr marL="400050" lvl="1" indent="0">
              <a:buNone/>
            </a:pPr>
            <a:r>
              <a:rPr lang="en-US" altLang="en-US" dirty="0"/>
              <a:t>= 67</a:t>
            </a:r>
          </a:p>
          <a:p>
            <a:pPr marL="400050" lvl="1" indent="0">
              <a:buNone/>
            </a:pPr>
            <a:r>
              <a:rPr lang="en-US" altLang="en-US" dirty="0"/>
              <a:t>= 67+134 = 201 / 2 = 100.5</a:t>
            </a:r>
          </a:p>
          <a:p>
            <a:endParaRPr lang="en-US" alt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a:xfrm>
            <a:off x="609600" y="47825"/>
            <a:ext cx="8534400" cy="1143000"/>
          </a:xfrm>
        </p:spPr>
        <p:txBody>
          <a:bodyPr/>
          <a:lstStyle/>
          <a:p>
            <a:r>
              <a:rPr lang="fr-FR" altLang="en-US" sz="3700" dirty="0"/>
              <a:t>Utiliser la moyenne ou la médiane?</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1389662"/>
              </p:ext>
            </p:extLst>
          </p:nvPr>
        </p:nvGraphicFramePr>
        <p:xfrm>
          <a:off x="609600" y="1578814"/>
          <a:ext cx="5520966" cy="4846325"/>
        </p:xfrm>
        <a:graphic>
          <a:graphicData uri="http://schemas.openxmlformats.org/drawingml/2006/table">
            <a:tbl>
              <a:tblPr/>
              <a:tblGrid>
                <a:gridCol w="2822610"/>
                <a:gridCol w="2698356"/>
              </a:tblGrid>
              <a:tr h="440575">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en-US" altLang="en-US" sz="2000" b="1" i="0" u="none" strike="noStrike" cap="none" normalizeH="0" baseline="0" dirty="0">
                        <a:ln>
                          <a:noFill/>
                        </a:ln>
                        <a:solidFill>
                          <a:schemeClr val="bg1"/>
                        </a:solidFill>
                        <a:effectLst/>
                        <a:latin typeface="Century Gothic" charset="0"/>
                        <a:ea typeface="Century Gothic" charset="0"/>
                        <a:cs typeface="Century Gothic" charset="0"/>
                      </a:endParaRP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1D1860"/>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fr-FR" altLang="en-US" sz="2000" b="1" i="0" u="none" strike="noStrike" cap="none" normalizeH="0" baseline="0" dirty="0">
                          <a:ln>
                            <a:noFill/>
                          </a:ln>
                          <a:solidFill>
                            <a:schemeClr val="bg1"/>
                          </a:solidFill>
                          <a:effectLst/>
                          <a:latin typeface="Century Gothic" charset="0"/>
                          <a:ea typeface="Century Gothic" charset="0"/>
                          <a:cs typeface="Century Gothic" charset="0"/>
                        </a:rPr>
                        <a:t>Compteur d</a:t>
                      </a:r>
                      <a:r>
                        <a:rPr kumimoji="0" lang="en-US" altLang="en-US" sz="2000" b="1" i="0" u="none" strike="noStrike" cap="none" normalizeH="0" baseline="0" dirty="0">
                          <a:ln>
                            <a:noFill/>
                          </a:ln>
                          <a:solidFill>
                            <a:schemeClr val="bg1"/>
                          </a:solidFill>
                          <a:effectLst/>
                          <a:latin typeface="Century Gothic" charset="0"/>
                          <a:ea typeface="Century Gothic" charset="0"/>
                          <a:cs typeface="Century Gothic" charset="0"/>
                        </a:rPr>
                        <a:t>e CD4</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1D1860"/>
                    </a:solidFill>
                  </a:tcPr>
                </a:tc>
              </a:tr>
              <a:tr h="440575">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Patient 1</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902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9</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9020"/>
                      </a:srgbClr>
                    </a:solidFill>
                  </a:tcPr>
                </a:tc>
              </a:tr>
              <a:tr h="440575">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Patient 2</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5098"/>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11</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5098"/>
                      </a:srgbClr>
                    </a:solidFill>
                  </a:tcPr>
                </a:tc>
              </a:tr>
              <a:tr h="440575">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Patient 3</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902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100</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9020"/>
                      </a:srgbClr>
                    </a:solidFill>
                  </a:tcPr>
                </a:tc>
              </a:tr>
              <a:tr h="440575">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Patient 4</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02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95</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9020"/>
                      </a:srgbClr>
                    </a:solidFill>
                  </a:tcPr>
                </a:tc>
              </a:tr>
              <a:tr h="440575">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Patient 5</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902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92</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9020"/>
                      </a:srgbClr>
                    </a:solidFill>
                  </a:tcPr>
                </a:tc>
              </a:tr>
              <a:tr h="440575">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Patient 6</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5098"/>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206</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5098"/>
                      </a:srgbClr>
                    </a:solidFill>
                  </a:tcPr>
                </a:tc>
              </a:tr>
              <a:tr h="440575">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a:ln>
                            <a:noFill/>
                          </a:ln>
                          <a:solidFill>
                            <a:schemeClr val="accent4">
                              <a:lumMod val="10000"/>
                            </a:schemeClr>
                          </a:solidFill>
                          <a:effectLst/>
                          <a:latin typeface="Century Gothic" charset="0"/>
                          <a:ea typeface="Century Gothic" charset="0"/>
                          <a:cs typeface="Century Gothic" charset="0"/>
                        </a:rPr>
                        <a:t>Patient 7</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902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104</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9020"/>
                      </a:srgbClr>
                    </a:solidFill>
                  </a:tcPr>
                </a:tc>
              </a:tr>
              <a:tr h="440575">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Patient 8</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5098"/>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100</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5098"/>
                      </a:srgbClr>
                    </a:solidFill>
                  </a:tcPr>
                </a:tc>
              </a:tr>
              <a:tr h="440575">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a:ln>
                            <a:noFill/>
                          </a:ln>
                          <a:solidFill>
                            <a:schemeClr val="accent4">
                              <a:lumMod val="10000"/>
                            </a:schemeClr>
                          </a:solidFill>
                          <a:effectLst/>
                          <a:latin typeface="Century Gothic" charset="0"/>
                          <a:ea typeface="Century Gothic" charset="0"/>
                          <a:cs typeface="Century Gothic" charset="0"/>
                        </a:rPr>
                        <a:t>Patient 9</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9020"/>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101</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9020"/>
                      </a:srgbClr>
                    </a:solidFill>
                  </a:tcPr>
                </a:tc>
              </a:tr>
              <a:tr h="440575">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Patient 10</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5098"/>
                      </a:srgb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300"/>
                        </a:spcBef>
                        <a:spcAft>
                          <a:spcPts val="300"/>
                        </a:spcAft>
                        <a:buClrTx/>
                        <a:buSzTx/>
                        <a:buFontTx/>
                        <a:buNone/>
                        <a:tabLst/>
                      </a:pPr>
                      <a:r>
                        <a:rPr kumimoji="0" lang="en-US" altLang="en-US" sz="20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92</a:t>
                      </a:r>
                    </a:p>
                  </a:txBody>
                  <a:tcPr marL="173510" marR="173510" marT="45730" marB="45730"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726E9A">
                        <a:alpha val="25098"/>
                      </a:srgbClr>
                    </a:solidFill>
                  </a:tcPr>
                </a:tc>
              </a:tr>
            </a:tbl>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211" name="Title 1"/>
          <p:cNvSpPr>
            <a:spLocks noGrp="1"/>
          </p:cNvSpPr>
          <p:nvPr>
            <p:ph type="title"/>
          </p:nvPr>
        </p:nvSpPr>
        <p:spPr>
          <a:xfrm>
            <a:off x="483080" y="72275"/>
            <a:ext cx="7762875" cy="1143000"/>
          </a:xfrm>
        </p:spPr>
        <p:txBody>
          <a:bodyPr/>
          <a:lstStyle/>
          <a:p>
            <a:r>
              <a:rPr lang="fr-FR" altLang="en-US" sz="2800" dirty="0"/>
              <a:t>Cadre pour relier les données à l’action</a:t>
            </a:r>
          </a:p>
        </p:txBody>
      </p:sp>
      <p:graphicFrame>
        <p:nvGraphicFramePr>
          <p:cNvPr id="4" name="Group 62"/>
          <p:cNvGraphicFramePr>
            <a:graphicFrameLocks noGrp="1"/>
          </p:cNvGraphicFramePr>
          <p:nvPr>
            <p:extLst>
              <p:ext uri="{D42A27DB-BD31-4B8C-83A1-F6EECF244321}">
                <p14:modId xmlns:p14="http://schemas.microsoft.com/office/powerpoint/2010/main" val="166880959"/>
              </p:ext>
            </p:extLst>
          </p:nvPr>
        </p:nvGraphicFramePr>
        <p:xfrm>
          <a:off x="149289" y="1362268"/>
          <a:ext cx="8864083" cy="5318450"/>
        </p:xfrm>
        <a:graphic>
          <a:graphicData uri="http://schemas.openxmlformats.org/drawingml/2006/table">
            <a:tbl>
              <a:tblPr/>
              <a:tblGrid>
                <a:gridCol w="1043911"/>
                <a:gridCol w="2124449"/>
                <a:gridCol w="1629966"/>
                <a:gridCol w="1776479"/>
                <a:gridCol w="1287127"/>
                <a:gridCol w="1002151"/>
              </a:tblGrid>
              <a:tr h="1871182">
                <a:tc gridSpan="6">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Domain de Santé: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Santé Communautaire</a:t>
                      </a:r>
                      <a:endPar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Objectif de Santé: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Réduire de moitié, d'ici à 2015, la proportion de la population sans accès durable à l'eau potable et à l'assainissement de base.</a:t>
                      </a:r>
                      <a:endPar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Question prioritaire d‘intérêt</a:t>
                      </a:r>
                      <a:r>
                        <a:rPr kumimoji="0" lang="fr-FR" altLang="en-US" sz="1700" b="1"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Sont nos activités efficaces?</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053861">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Source des </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données</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E2E2F4"/>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1" i="0" u="none" strike="noStrike" cap="none" normalizeH="0" baseline="0" dirty="0">
                          <a:ln>
                            <a:noFill/>
                          </a:ln>
                          <a:solidFill>
                            <a:schemeClr val="bg1"/>
                          </a:solidFill>
                          <a:effectLst/>
                          <a:latin typeface="Century Gothic" charset="0"/>
                          <a:ea typeface="Century Gothic" charset="0"/>
                          <a:cs typeface="Century Gothic" charset="0"/>
                        </a:rPr>
                        <a:t>Calcul d’Indicateur(s</a:t>
                      </a:r>
                      <a:r>
                        <a:rPr kumimoji="0" lang="fr-FR" altLang="en-US" sz="1400" b="1" i="0" u="none" strike="noStrike" cap="none" normalizeH="0" baseline="0" dirty="0" smtClean="0">
                          <a:ln>
                            <a:noFill/>
                          </a:ln>
                          <a:solidFill>
                            <a:schemeClr val="bg1"/>
                          </a:solidFill>
                          <a:effectLst/>
                          <a:latin typeface="Century Gothic" charset="0"/>
                          <a:ea typeface="Century Gothic" charset="0"/>
                          <a:cs typeface="Century Gothic" charset="0"/>
                        </a:rPr>
                        <a:t>)</a:t>
                      </a:r>
                      <a:endParaRPr kumimoji="0" lang="fr-FR" altLang="en-US" sz="1400" b="1" i="0" u="none" strike="noStrike" cap="none" normalizeH="0" baseline="0" dirty="0">
                        <a:ln>
                          <a:noFill/>
                        </a:ln>
                        <a:solidFill>
                          <a:schemeClr val="bg1"/>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A2552E"/>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Calendrier pour l’analyse et l‘Interprétation</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Décideur(s) Cible(s) (DC) &amp; Autres Acteurs (AA</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Canaux de </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Communic-ation </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Décision/ </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Action</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r h="239340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Les rapports SNIS</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1"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total de nouveaux cas de diarrhée ventilées par sexe et groupe d'âge pour le mois</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1" i="0" u="sng"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Calcul</a:t>
                      </a:r>
                      <a:r>
                        <a:rPr kumimoji="0" lang="fr-FR" altLang="en-US" sz="1400" b="1"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 total de nouveaux cas de diarrhée / populations à risque</a:t>
                      </a:r>
                      <a:endParaRPr kumimoji="0" lang="en-US" altLang="en-US" sz="1400" b="1"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Directeur de la santé de district (DC)</a:t>
                      </a:r>
                    </a:p>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Équipes sanitaire (DC)</a:t>
                      </a:r>
                    </a:p>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Cliniques (AA)</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Société Civile (AA)</a:t>
                      </a:r>
                      <a:endParaRPr kumimoji="0" lang="en-US"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59" name="Title 1"/>
          <p:cNvSpPr>
            <a:spLocks noGrp="1"/>
          </p:cNvSpPr>
          <p:nvPr>
            <p:ph type="title"/>
          </p:nvPr>
        </p:nvSpPr>
        <p:spPr>
          <a:xfrm>
            <a:off x="431860" y="72276"/>
            <a:ext cx="7762875" cy="1143000"/>
          </a:xfrm>
        </p:spPr>
        <p:txBody>
          <a:bodyPr/>
          <a:lstStyle/>
          <a:p>
            <a:r>
              <a:rPr lang="fr-FR" altLang="en-US" sz="2800"/>
              <a:t>Cadre pour relier les données à l’action</a:t>
            </a:r>
          </a:p>
        </p:txBody>
      </p:sp>
      <p:graphicFrame>
        <p:nvGraphicFramePr>
          <p:cNvPr id="4" name="Group 62"/>
          <p:cNvGraphicFramePr>
            <a:graphicFrameLocks noGrp="1"/>
          </p:cNvGraphicFramePr>
          <p:nvPr>
            <p:extLst>
              <p:ext uri="{D42A27DB-BD31-4B8C-83A1-F6EECF244321}">
                <p14:modId xmlns:p14="http://schemas.microsoft.com/office/powerpoint/2010/main" val="2194616374"/>
              </p:ext>
            </p:extLst>
          </p:nvPr>
        </p:nvGraphicFramePr>
        <p:xfrm>
          <a:off x="0" y="1380931"/>
          <a:ext cx="9013370" cy="5225142"/>
        </p:xfrm>
        <a:graphic>
          <a:graphicData uri="http://schemas.openxmlformats.org/drawingml/2006/table">
            <a:tbl>
              <a:tblPr/>
              <a:tblGrid>
                <a:gridCol w="1061492"/>
                <a:gridCol w="2011636"/>
                <a:gridCol w="1806011"/>
                <a:gridCol w="1806398"/>
                <a:gridCol w="1308804"/>
                <a:gridCol w="1019029"/>
              </a:tblGrid>
              <a:tr h="1808315">
                <a:tc gridSpan="6">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Domain de Santé: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Santé Communautaire</a:t>
                      </a:r>
                      <a:endPar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Objectif de Santé: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Réduire de moitié, d'ici à 2015, la proportion de la population sans accès durable à l'eau potable et à l'assainissement de base.</a:t>
                      </a:r>
                      <a:endPar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Question prioritaire d‘intérêt</a:t>
                      </a:r>
                      <a:r>
                        <a:rPr kumimoji="0" lang="fr-FR" altLang="en-US" sz="1700" b="1"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Sont nos activités efficaces?</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018454">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Source des </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données</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E2E2F4"/>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Calcul d’Indicateur(s</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E2E2F4"/>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1" i="0" u="none" strike="noStrike" cap="none" normalizeH="0" baseline="0" dirty="0">
                          <a:ln>
                            <a:noFill/>
                          </a:ln>
                          <a:solidFill>
                            <a:schemeClr val="bg1"/>
                          </a:solidFill>
                          <a:effectLst/>
                          <a:latin typeface="Century Gothic" charset="0"/>
                          <a:ea typeface="Century Gothic" charset="0"/>
                          <a:cs typeface="Century Gothic" charset="0"/>
                        </a:rPr>
                        <a:t>Calendrier pour l’analyse et l‘Interprétation</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A2552E"/>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Décideur(s) Cible(s) (DC) &amp; Autres Acteurs (AA</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Canaux de </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Communic-ation </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Décision/ </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Action</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r h="239837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Les rapports SNIS</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total de nouveaux cas de diarrhée ventilées par sexe et groupe d'âge pour le mois</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sng"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Calcul</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 total de nouveaux cas de diarrhée / populations à risque</a:t>
                      </a:r>
                      <a:endParaRPr kumimoji="0" lang="en-US"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defRPr/>
                      </a:pPr>
                      <a:r>
                        <a:rPr kumimoji="0" lang="fr-FR" altLang="en-US" sz="1400" b="1"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Analyse trimestrielle en utilisant la ligne graphique de la tendance temporelle pour les centres de santé et districts</a:t>
                      </a:r>
                      <a:endParaRPr kumimoji="0" lang="en-US" altLang="en-US" sz="1400" b="1" i="0" u="sng" strike="noStrike" cap="none" normalizeH="0" baseline="0" dirty="0" smtClean="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Directeur de la santé de district (DC)</a:t>
                      </a:r>
                    </a:p>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Équipes sanitaire (DC)</a:t>
                      </a:r>
                    </a:p>
                    <a:p>
                      <a:pPr marL="0" marR="0" lvl="0" indent="0" algn="l" defTabSz="914400" rtl="0" eaLnBrk="1" fontAlgn="base" latinLnBrk="0" hangingPunct="1">
                        <a:lnSpc>
                          <a:spcPct val="100000"/>
                        </a:lnSpc>
                        <a:spcBef>
                          <a:spcPct val="0"/>
                        </a:spcBef>
                        <a:spcAft>
                          <a:spcPts val="60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Cliniques (AA)</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Société Civile (AA)</a:t>
                      </a:r>
                      <a:endParaRPr kumimoji="0" lang="en-US"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le 3"/>
          <p:cNvSpPr>
            <a:spLocks noGrp="1"/>
          </p:cNvSpPr>
          <p:nvPr>
            <p:ph type="title"/>
          </p:nvPr>
        </p:nvSpPr>
        <p:spPr>
          <a:xfrm>
            <a:off x="539598" y="34506"/>
            <a:ext cx="7762875" cy="1143000"/>
          </a:xfrm>
        </p:spPr>
        <p:txBody>
          <a:bodyPr/>
          <a:lstStyle/>
          <a:p>
            <a:r>
              <a:rPr lang="fr-FR" altLang="en-US"/>
              <a:t>ACTIVITÉ 4</a:t>
            </a:r>
          </a:p>
        </p:txBody>
      </p:sp>
      <p:sp>
        <p:nvSpPr>
          <p:cNvPr id="97283" name="Content Placeholder 1"/>
          <p:cNvSpPr>
            <a:spLocks noGrp="1"/>
          </p:cNvSpPr>
          <p:nvPr>
            <p:ph idx="1"/>
          </p:nvPr>
        </p:nvSpPr>
        <p:spPr>
          <a:xfrm>
            <a:off x="431321" y="1625721"/>
            <a:ext cx="8255479" cy="3962400"/>
          </a:xfrm>
        </p:spPr>
        <p:txBody>
          <a:bodyPr/>
          <a:lstStyle/>
          <a:p>
            <a:pPr>
              <a:spcAft>
                <a:spcPts val="1824"/>
              </a:spcAft>
            </a:pPr>
            <a:r>
              <a:rPr lang="fr-FR" altLang="en-US" dirty="0"/>
              <a:t>Identifier l'unité d'analyse (par exemple, personne, ménage, centre de santé, etc.)</a:t>
            </a:r>
          </a:p>
          <a:p>
            <a:pPr>
              <a:spcAft>
                <a:spcPts val="1824"/>
              </a:spcAft>
            </a:pPr>
            <a:r>
              <a:rPr lang="fr-FR" altLang="en-US" dirty="0"/>
              <a:t>Expliquez comment l'indicateur sera calculé</a:t>
            </a:r>
          </a:p>
          <a:p>
            <a:pPr>
              <a:spcAft>
                <a:spcPts val="1824"/>
              </a:spcAft>
            </a:pPr>
            <a:r>
              <a:rPr lang="fr-FR" altLang="en-US" dirty="0"/>
              <a:t>Expliquer comment les données seront affichées (c.a. table, en ligne ou graphique à barres, pie chart, </a:t>
            </a:r>
            <a:r>
              <a:rPr lang="fr-FR" altLang="en-US" dirty="0" smtClean="0"/>
              <a:t>géo spatiale, </a:t>
            </a:r>
            <a:r>
              <a:rPr lang="fr-FR" altLang="en-US" dirty="0"/>
              <a:t>etc.)</a:t>
            </a:r>
          </a:p>
          <a:p>
            <a:pPr>
              <a:spcAft>
                <a:spcPts val="1824"/>
              </a:spcAft>
            </a:pPr>
            <a:r>
              <a:rPr lang="fr-FR" altLang="en-US" dirty="0"/>
              <a:t>Calendrier pour l'analyse et l’interprétation</a:t>
            </a:r>
          </a:p>
          <a:p>
            <a:pPr>
              <a:spcAft>
                <a:spcPts val="1824"/>
              </a:spcAft>
            </a:pPr>
            <a:r>
              <a:rPr lang="fr-FR" altLang="en-US" dirty="0"/>
              <a:t>Combien de fois les données des diagrammes actualisés et diffusés</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Content Placeholder 2"/>
          <p:cNvSpPr>
            <a:spLocks noGrp="1"/>
          </p:cNvSpPr>
          <p:nvPr>
            <p:ph idx="1"/>
          </p:nvPr>
        </p:nvSpPr>
        <p:spPr>
          <a:xfrm>
            <a:off x="327803" y="2730526"/>
            <a:ext cx="8358997" cy="3002172"/>
          </a:xfrm>
        </p:spPr>
        <p:txBody>
          <a:bodyPr/>
          <a:lstStyle/>
          <a:p>
            <a:pPr>
              <a:lnSpc>
                <a:spcPct val="114000"/>
              </a:lnSpc>
              <a:spcAft>
                <a:spcPts val="1800"/>
              </a:spcAft>
            </a:pPr>
            <a:r>
              <a:rPr lang="fr-FR" altLang="en-US" sz="2700" dirty="0"/>
              <a:t>Rassembler  un groupe d’utilisateurs et de producteurs de données</a:t>
            </a:r>
          </a:p>
          <a:p>
            <a:pPr>
              <a:lnSpc>
                <a:spcPct val="114000"/>
              </a:lnSpc>
              <a:spcAft>
                <a:spcPts val="1800"/>
              </a:spcAft>
            </a:pPr>
            <a:r>
              <a:rPr lang="fr-FR" altLang="en-US" sz="2700" dirty="0"/>
              <a:t>Revoir les graphiques, tableaux et information</a:t>
            </a:r>
          </a:p>
          <a:p>
            <a:pPr>
              <a:lnSpc>
                <a:spcPct val="114000"/>
              </a:lnSpc>
              <a:spcAft>
                <a:spcPts val="1800"/>
              </a:spcAft>
            </a:pPr>
            <a:r>
              <a:rPr lang="fr-FR" altLang="en-US" sz="2700" dirty="0"/>
              <a:t>Discuter de la signification des ces analyses pour les organisations, les programmes et les établissements</a:t>
            </a:r>
          </a:p>
        </p:txBody>
      </p:sp>
      <p:sp>
        <p:nvSpPr>
          <p:cNvPr id="4" name="Title 1"/>
          <p:cNvSpPr txBox="1">
            <a:spLocks/>
          </p:cNvSpPr>
          <p:nvPr/>
        </p:nvSpPr>
        <p:spPr bwMode="auto">
          <a:xfrm>
            <a:off x="327803" y="293298"/>
            <a:ext cx="7762875" cy="2219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accent2">
                    <a:lumMod val="40000"/>
                    <a:lumOff val="60000"/>
                  </a:schemeClr>
                </a:solidFill>
                <a:latin typeface="Century Gothic" charset="0"/>
                <a:ea typeface="Century Gothic" charset="0"/>
                <a:cs typeface="Century Gothic" charset="0"/>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a:lstStyle>
          <a:p>
            <a:pPr>
              <a:spcAft>
                <a:spcPts val="1200"/>
              </a:spcAft>
            </a:pPr>
            <a:r>
              <a:rPr lang="fr-FR" altLang="en-US" sz="4000" kern="0" dirty="0" smtClean="0"/>
              <a:t>Étape 5</a:t>
            </a:r>
            <a:r>
              <a:rPr lang="fr-FR" altLang="en-US" sz="1050" kern="0" dirty="0" smtClean="0"/>
              <a:t/>
            </a:r>
            <a:br>
              <a:rPr lang="fr-FR" altLang="en-US" sz="1050" kern="0" dirty="0" smtClean="0"/>
            </a:br>
            <a:r>
              <a:rPr lang="fr-FR" altLang="en-US" sz="1400" kern="0" dirty="0" smtClean="0"/>
              <a:t/>
            </a:r>
            <a:br>
              <a:rPr lang="fr-FR" altLang="en-US" sz="1400" kern="0" dirty="0" smtClean="0"/>
            </a:br>
            <a:r>
              <a:rPr lang="fr-FR" altLang="en-US" sz="4000" dirty="0" smtClean="0">
                <a:solidFill>
                  <a:schemeClr val="accent4">
                    <a:lumMod val="10000"/>
                  </a:schemeClr>
                </a:solidFill>
              </a:rPr>
              <a:t>Interpréter l’information et tirer les conclusions</a:t>
            </a:r>
            <a:endParaRPr lang="fr-FR" altLang="en-US" sz="4000" kern="0" dirty="0">
              <a:solidFill>
                <a:schemeClr val="accent4">
                  <a:lumMod val="10000"/>
                </a:schemeClr>
              </a:solidFill>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1184221049"/>
              </p:ext>
            </p:extLst>
          </p:nvPr>
        </p:nvGraphicFramePr>
        <p:xfrm>
          <a:off x="414648" y="2560591"/>
          <a:ext cx="8332538" cy="37621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1378" name="Title 1"/>
          <p:cNvSpPr>
            <a:spLocks noGrp="1"/>
          </p:cNvSpPr>
          <p:nvPr>
            <p:ph type="title"/>
          </p:nvPr>
        </p:nvSpPr>
        <p:spPr>
          <a:xfrm>
            <a:off x="429820" y="34506"/>
            <a:ext cx="9559086" cy="1143000"/>
          </a:xfrm>
        </p:spPr>
        <p:txBody>
          <a:bodyPr/>
          <a:lstStyle/>
          <a:p>
            <a:r>
              <a:rPr lang="fr-FR" altLang="en-US" sz="3300" dirty="0"/>
              <a:t>Interprétation – pertinence des résultats</a:t>
            </a:r>
          </a:p>
        </p:txBody>
      </p:sp>
      <p:sp>
        <p:nvSpPr>
          <p:cNvPr id="101379" name="Content Placeholder 2"/>
          <p:cNvSpPr>
            <a:spLocks noGrp="1"/>
          </p:cNvSpPr>
          <p:nvPr>
            <p:ph idx="1"/>
          </p:nvPr>
        </p:nvSpPr>
        <p:spPr>
          <a:xfrm>
            <a:off x="429820" y="1679385"/>
            <a:ext cx="7762875" cy="1608826"/>
          </a:xfrm>
        </p:spPr>
        <p:txBody>
          <a:bodyPr/>
          <a:lstStyle/>
          <a:p>
            <a:pPr marL="0" indent="0">
              <a:buFont typeface="Wingdings" panose="05000000000000000000" pitchFamily="2" charset="2"/>
              <a:buNone/>
              <a:defRPr/>
            </a:pPr>
            <a:r>
              <a:rPr lang="fr-FR" altLang="en-US" dirty="0" smtClean="0"/>
              <a:t>Donner un sens à l’information en faisant des rapprochements et des comparaisons et en explorant les causes et les conséquences</a:t>
            </a:r>
          </a:p>
          <a:p>
            <a:pPr>
              <a:buFont typeface="Wingdings" panose="05000000000000000000" pitchFamily="2" charset="2"/>
              <a:buChar char="§"/>
              <a:defRPr/>
            </a:pPr>
            <a:endParaRPr lang="en-US" altLang="en-US" dirty="0" smtClean="0"/>
          </a:p>
        </p:txBody>
      </p:sp>
      <p:sp>
        <p:nvSpPr>
          <p:cNvPr id="2" name="Oval 1"/>
          <p:cNvSpPr/>
          <p:nvPr/>
        </p:nvSpPr>
        <p:spPr>
          <a:xfrm>
            <a:off x="483660" y="3647926"/>
            <a:ext cx="1971781" cy="1510670"/>
          </a:xfrm>
          <a:prstGeom prst="ellipse">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600"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p:cNvSpPr>
            <a:spLocks noGrp="1"/>
          </p:cNvSpPr>
          <p:nvPr>
            <p:ph type="title"/>
          </p:nvPr>
        </p:nvSpPr>
        <p:spPr>
          <a:xfrm>
            <a:off x="447823" y="17253"/>
            <a:ext cx="8061325" cy="1143000"/>
          </a:xfrm>
        </p:spPr>
        <p:txBody>
          <a:bodyPr/>
          <a:lstStyle/>
          <a:p>
            <a:pPr eaLnBrk="1" hangingPunct="1"/>
            <a:r>
              <a:rPr lang="fr-FR" altLang="en-US" sz="3200" dirty="0"/>
              <a:t>Interprétation – Pertinence des résultats</a:t>
            </a:r>
          </a:p>
        </p:txBody>
      </p:sp>
      <p:sp>
        <p:nvSpPr>
          <p:cNvPr id="103427" name="Content Placeholder 2"/>
          <p:cNvSpPr>
            <a:spLocks noGrp="1"/>
          </p:cNvSpPr>
          <p:nvPr>
            <p:ph idx="1"/>
          </p:nvPr>
        </p:nvSpPr>
        <p:spPr>
          <a:xfrm>
            <a:off x="313304" y="1431985"/>
            <a:ext cx="8264856" cy="4074823"/>
          </a:xfrm>
        </p:spPr>
        <p:txBody>
          <a:bodyPr/>
          <a:lstStyle/>
          <a:p>
            <a:pPr>
              <a:lnSpc>
                <a:spcPct val="114000"/>
              </a:lnSpc>
              <a:spcAft>
                <a:spcPts val="1224"/>
              </a:spcAft>
            </a:pPr>
            <a:r>
              <a:rPr lang="fr-FR" altLang="en-US" dirty="0"/>
              <a:t>Y a-t-il quelque chose qui vous surprend dans ces données ? </a:t>
            </a:r>
          </a:p>
          <a:p>
            <a:pPr>
              <a:lnSpc>
                <a:spcPct val="114000"/>
              </a:lnSpc>
              <a:spcAft>
                <a:spcPts val="1224"/>
              </a:spcAft>
            </a:pPr>
            <a:r>
              <a:rPr lang="fr-FR" altLang="en-US" dirty="0"/>
              <a:t>Y a-t-il des hauts et des bas dans les données ? </a:t>
            </a:r>
          </a:p>
          <a:p>
            <a:pPr>
              <a:lnSpc>
                <a:spcPct val="114000"/>
              </a:lnSpc>
              <a:spcAft>
                <a:spcPts val="1224"/>
              </a:spcAft>
            </a:pPr>
            <a:r>
              <a:rPr lang="fr-FR" altLang="en-US" dirty="0"/>
              <a:t>Comment peut-on comparer l’indicateur, à d’autres moments dans le temps et dans d’autres établissements de santé ? </a:t>
            </a:r>
          </a:p>
          <a:p>
            <a:pPr>
              <a:lnSpc>
                <a:spcPct val="114000"/>
              </a:lnSpc>
              <a:spcAft>
                <a:spcPts val="1224"/>
              </a:spcAft>
            </a:pPr>
            <a:r>
              <a:rPr lang="fr-FR" altLang="en-US" dirty="0"/>
              <a:t>Comment peut-on comparer l’indicateur à la cible visée / l’idéal ? </a:t>
            </a:r>
          </a:p>
          <a:p>
            <a:pPr>
              <a:lnSpc>
                <a:spcPct val="114000"/>
              </a:lnSpc>
              <a:spcAft>
                <a:spcPts val="1224"/>
              </a:spcAft>
            </a:pPr>
            <a:r>
              <a:rPr lang="fr-FR" altLang="en-US" dirty="0"/>
              <a:t>Sommes-nous encore loin de la cible?</a:t>
            </a:r>
          </a:p>
          <a:p>
            <a:pPr eaLnBrk="1" hangingPunct="1">
              <a:spcAft>
                <a:spcPts val="1224"/>
              </a:spcAft>
            </a:pPr>
            <a:endParaRPr lang="en-US" altLang="en-US" dirty="0"/>
          </a:p>
          <a:p>
            <a:pPr eaLnBrk="1" hangingPunct="1">
              <a:spcAft>
                <a:spcPts val="1224"/>
              </a:spcAft>
            </a:pPr>
            <a:endParaRPr lang="en-US" altLang="en-US" dirty="0"/>
          </a:p>
          <a:p>
            <a:pPr eaLnBrk="1" hangingPunct="1">
              <a:spcAft>
                <a:spcPts val="1224"/>
              </a:spcAft>
            </a:pPr>
            <a:endParaRPr lang="en-US" altLang="en-US"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1077274495"/>
              </p:ext>
            </p:extLst>
          </p:nvPr>
        </p:nvGraphicFramePr>
        <p:xfrm>
          <a:off x="414648" y="2560591"/>
          <a:ext cx="8332538" cy="37621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5474" name="Title 5"/>
          <p:cNvSpPr>
            <a:spLocks noGrp="1"/>
          </p:cNvSpPr>
          <p:nvPr>
            <p:ph type="title"/>
          </p:nvPr>
        </p:nvSpPr>
        <p:spPr>
          <a:xfrm>
            <a:off x="414648" y="47825"/>
            <a:ext cx="8574077" cy="1143000"/>
          </a:xfrm>
        </p:spPr>
        <p:txBody>
          <a:bodyPr/>
          <a:lstStyle/>
          <a:p>
            <a:r>
              <a:rPr lang="fr-FR" altLang="en-US"/>
              <a:t>Interprétation – causes possibles?</a:t>
            </a:r>
          </a:p>
        </p:txBody>
      </p:sp>
      <p:sp>
        <p:nvSpPr>
          <p:cNvPr id="105475" name="TextBox 3"/>
          <p:cNvSpPr txBox="1">
            <a:spLocks noChangeArrowheads="1"/>
          </p:cNvSpPr>
          <p:nvPr/>
        </p:nvSpPr>
        <p:spPr bwMode="auto">
          <a:xfrm>
            <a:off x="414648" y="1581899"/>
            <a:ext cx="7693025" cy="232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spcAft>
                <a:spcPct val="20000"/>
              </a:spcAft>
              <a:buClr>
                <a:schemeClr val="hlink"/>
              </a:buClr>
              <a:buFont typeface="Wingdings" panose="05000000000000000000" pitchFamily="2" charset="2"/>
              <a:buChar char="§"/>
              <a:defRPr sz="2600">
                <a:solidFill>
                  <a:schemeClr val="tx1"/>
                </a:solidFill>
                <a:latin typeface="Arial" panose="020B0604020202020204" pitchFamily="34" charset="0"/>
              </a:defRPr>
            </a:lvl1pPr>
            <a:lvl2pPr marL="742950" indent="-285750">
              <a:spcBef>
                <a:spcPct val="20000"/>
              </a:spcBef>
              <a:spcAft>
                <a:spcPct val="20000"/>
              </a:spcAft>
              <a:buClr>
                <a:schemeClr val="hlink"/>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3pPr>
            <a:lvl4pPr marL="1600200" indent="-22860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4pPr>
            <a:lvl5pPr marL="2057400" indent="-22860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5pPr>
            <a:lvl6pPr marL="2514600" indent="-228600" eaLnBrk="0" fontAlgn="base" hangingPunct="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6pPr>
            <a:lvl7pPr marL="2971800" indent="-228600" eaLnBrk="0" fontAlgn="base" hangingPunct="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7pPr>
            <a:lvl8pPr marL="3429000" indent="-228600" eaLnBrk="0" fontAlgn="base" hangingPunct="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8pPr>
            <a:lvl9pPr marL="3886200" indent="-228600" eaLnBrk="0" fontAlgn="base" hangingPunct="0">
              <a:spcBef>
                <a:spcPct val="20000"/>
              </a:spcBef>
              <a:spcAft>
                <a:spcPct val="20000"/>
              </a:spcAft>
              <a:buClr>
                <a:schemeClr val="hlink"/>
              </a:buClr>
              <a:buFont typeface="Wingdings" panose="05000000000000000000" pitchFamily="2" charset="2"/>
              <a:buChar char="§"/>
              <a:defRPr sz="2200">
                <a:solidFill>
                  <a:schemeClr val="tx1"/>
                </a:solidFill>
                <a:latin typeface="Arial" panose="020B0604020202020204" pitchFamily="34" charset="0"/>
              </a:defRPr>
            </a:lvl9pPr>
          </a:lstStyle>
          <a:p>
            <a:pPr marL="0" indent="0" eaLnBrk="1" hangingPunct="1">
              <a:lnSpc>
                <a:spcPct val="114000"/>
              </a:lnSpc>
              <a:spcBef>
                <a:spcPts val="1200"/>
              </a:spcBef>
              <a:spcAft>
                <a:spcPts val="1200"/>
              </a:spcAft>
              <a:buClrTx/>
              <a:buFont typeface="Wingdings" panose="05000000000000000000" pitchFamily="2" charset="2"/>
              <a:buNone/>
              <a:defRPr/>
            </a:pPr>
            <a:r>
              <a:rPr lang="fr-FR" altLang="en-US" dirty="0" smtClean="0">
                <a:solidFill>
                  <a:schemeClr val="accent4">
                    <a:lumMod val="10000"/>
                  </a:schemeClr>
                </a:solidFill>
                <a:latin typeface="Century Gothic" charset="0"/>
                <a:ea typeface="Century Gothic" charset="0"/>
                <a:cs typeface="Century Gothic" charset="0"/>
              </a:rPr>
              <a:t>Demandez le point de vue de l’expert</a:t>
            </a:r>
          </a:p>
          <a:p>
            <a:pPr marL="0" indent="0" eaLnBrk="1" hangingPunct="1">
              <a:lnSpc>
                <a:spcPct val="114000"/>
              </a:lnSpc>
              <a:spcBef>
                <a:spcPts val="1200"/>
              </a:spcBef>
              <a:spcAft>
                <a:spcPts val="1200"/>
              </a:spcAft>
              <a:buClrTx/>
              <a:buFont typeface="Wingdings" panose="05000000000000000000" pitchFamily="2" charset="2"/>
              <a:buNone/>
              <a:defRPr/>
            </a:pPr>
            <a:r>
              <a:rPr lang="fr-FR" altLang="en-US" dirty="0" smtClean="0">
                <a:solidFill>
                  <a:schemeClr val="accent4">
                    <a:lumMod val="10000"/>
                  </a:schemeClr>
                </a:solidFill>
                <a:latin typeface="Century Gothic" charset="0"/>
                <a:ea typeface="Century Gothic" charset="0"/>
                <a:cs typeface="Century Gothic" charset="0"/>
              </a:rPr>
              <a:t>D’autres connaissant bien le programme ou la population cible  </a:t>
            </a:r>
          </a:p>
          <a:p>
            <a:pPr eaLnBrk="1" hangingPunct="1">
              <a:spcBef>
                <a:spcPct val="0"/>
              </a:spcBef>
              <a:spcAft>
                <a:spcPct val="0"/>
              </a:spcAft>
              <a:buClrTx/>
              <a:buFont typeface="Arial" panose="020B0604020202020204" pitchFamily="34" charset="0"/>
              <a:buChar char="•"/>
              <a:defRPr/>
            </a:pPr>
            <a:endParaRPr lang="en-US" altLang="en-US" dirty="0" smtClean="0">
              <a:solidFill>
                <a:schemeClr val="accent4">
                  <a:lumMod val="10000"/>
                </a:schemeClr>
              </a:solidFill>
              <a:latin typeface="Century Gothic" charset="0"/>
              <a:ea typeface="Century Gothic" charset="0"/>
              <a:cs typeface="Century Gothic" charset="0"/>
            </a:endParaRPr>
          </a:p>
        </p:txBody>
      </p:sp>
      <p:sp>
        <p:nvSpPr>
          <p:cNvPr id="8" name="Oval 7"/>
          <p:cNvSpPr/>
          <p:nvPr/>
        </p:nvSpPr>
        <p:spPr>
          <a:xfrm>
            <a:off x="2608156" y="3711582"/>
            <a:ext cx="1971781" cy="1510670"/>
          </a:xfrm>
          <a:prstGeom prst="ellipse">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600"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5"/>
          <p:cNvSpPr>
            <a:spLocks noGrp="1"/>
          </p:cNvSpPr>
          <p:nvPr>
            <p:ph type="title"/>
          </p:nvPr>
        </p:nvSpPr>
        <p:spPr/>
        <p:txBody>
          <a:bodyPr/>
          <a:lstStyle/>
          <a:p>
            <a:r>
              <a:rPr lang="fr-FR" altLang="en-US"/>
              <a:t>Interprétation – envisager d’autres données</a:t>
            </a:r>
          </a:p>
        </p:txBody>
      </p:sp>
      <p:sp>
        <p:nvSpPr>
          <p:cNvPr id="107523" name="TextBox 3"/>
          <p:cNvSpPr txBox="1">
            <a:spLocks noChangeArrowheads="1"/>
          </p:cNvSpPr>
          <p:nvPr/>
        </p:nvSpPr>
        <p:spPr bwMode="auto">
          <a:xfrm>
            <a:off x="397982" y="1624012"/>
            <a:ext cx="8366455"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34290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ts val="1200"/>
              </a:spcBef>
              <a:spcAft>
                <a:spcPts val="1200"/>
              </a:spcAft>
              <a:buClrTx/>
              <a:buFontTx/>
              <a:buNone/>
            </a:pPr>
            <a:r>
              <a:rPr lang="fr-FR" altLang="en-US" sz="2400" dirty="0">
                <a:solidFill>
                  <a:schemeClr val="accent4">
                    <a:lumMod val="10000"/>
                  </a:schemeClr>
                </a:solidFill>
                <a:latin typeface="Century Gothic" charset="0"/>
                <a:ea typeface="Century Gothic" charset="0"/>
                <a:cs typeface="Century Gothic" charset="0"/>
              </a:rPr>
              <a:t>Utiliser les données existantes pour mettre au clair les questions</a:t>
            </a:r>
          </a:p>
          <a:p>
            <a:pPr lvl="1" eaLnBrk="1" hangingPunct="1">
              <a:spcBef>
                <a:spcPct val="0"/>
              </a:spcBef>
              <a:spcAft>
                <a:spcPts val="1200"/>
              </a:spcAft>
              <a:buClrTx/>
              <a:buFont typeface="Arial" charset="0"/>
              <a:buChar char="•"/>
            </a:pPr>
            <a:r>
              <a:rPr lang="fr-FR" altLang="en-US" sz="2300" dirty="0">
                <a:solidFill>
                  <a:schemeClr val="accent4">
                    <a:lumMod val="10000"/>
                  </a:schemeClr>
                </a:solidFill>
                <a:latin typeface="Century Gothic" charset="0"/>
                <a:ea typeface="Century Gothic" charset="0"/>
                <a:cs typeface="Century Gothic" charset="0"/>
              </a:rPr>
              <a:t>SNIS, EDS, enquêtes, recensement, surveillance etc. </a:t>
            </a:r>
          </a:p>
          <a:p>
            <a:pPr lvl="1" eaLnBrk="1" hangingPunct="1">
              <a:spcBef>
                <a:spcPct val="0"/>
              </a:spcBef>
              <a:spcAft>
                <a:spcPts val="1200"/>
              </a:spcAft>
              <a:buClrTx/>
              <a:buFont typeface="Arial" charset="0"/>
              <a:buChar char="•"/>
            </a:pPr>
            <a:r>
              <a:rPr lang="fr-FR" altLang="en-US" sz="2300" dirty="0">
                <a:solidFill>
                  <a:schemeClr val="accent4">
                    <a:lumMod val="10000"/>
                  </a:schemeClr>
                </a:solidFill>
                <a:latin typeface="Century Gothic" charset="0"/>
                <a:ea typeface="Century Gothic" charset="0"/>
                <a:cs typeface="Century Gothic" charset="0"/>
              </a:rPr>
              <a:t>Calculer  ratio infirmiers à client, revoir les données sur les produits par rapport au nombre de clients, etc.</a:t>
            </a:r>
          </a:p>
        </p:txBody>
      </p:sp>
      <p:graphicFrame>
        <p:nvGraphicFramePr>
          <p:cNvPr id="8" name="Diagram 7"/>
          <p:cNvGraphicFramePr/>
          <p:nvPr>
            <p:extLst>
              <p:ext uri="{D42A27DB-BD31-4B8C-83A1-F6EECF244321}">
                <p14:modId xmlns:p14="http://schemas.microsoft.com/office/powerpoint/2010/main" val="2048113451"/>
              </p:ext>
            </p:extLst>
          </p:nvPr>
        </p:nvGraphicFramePr>
        <p:xfrm>
          <a:off x="431899" y="3522051"/>
          <a:ext cx="8332538" cy="37621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Oval 8"/>
          <p:cNvSpPr/>
          <p:nvPr/>
        </p:nvSpPr>
        <p:spPr>
          <a:xfrm>
            <a:off x="4454206" y="4598220"/>
            <a:ext cx="1971781" cy="1510670"/>
          </a:xfrm>
          <a:prstGeom prst="ellipse">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600"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itle 1"/>
          <p:cNvSpPr>
            <a:spLocks noGrp="1"/>
          </p:cNvSpPr>
          <p:nvPr>
            <p:ph type="title"/>
          </p:nvPr>
        </p:nvSpPr>
        <p:spPr>
          <a:xfrm>
            <a:off x="544043" y="34506"/>
            <a:ext cx="7980362" cy="1143000"/>
          </a:xfrm>
        </p:spPr>
        <p:txBody>
          <a:bodyPr/>
          <a:lstStyle/>
          <a:p>
            <a:pPr eaLnBrk="1" hangingPunct="1"/>
            <a:r>
              <a:rPr lang="fr-FR" altLang="en-US" sz="3400" dirty="0"/>
              <a:t>Interprétation – faire une recherche supplémentaire</a:t>
            </a:r>
          </a:p>
        </p:txBody>
      </p:sp>
      <p:sp>
        <p:nvSpPr>
          <p:cNvPr id="109571" name="Content Placeholder 1"/>
          <p:cNvSpPr>
            <a:spLocks noGrp="1"/>
          </p:cNvSpPr>
          <p:nvPr>
            <p:ph idx="1"/>
          </p:nvPr>
        </p:nvSpPr>
        <p:spPr>
          <a:xfrm>
            <a:off x="438150" y="1626736"/>
            <a:ext cx="8421178" cy="2278063"/>
          </a:xfrm>
        </p:spPr>
        <p:txBody>
          <a:bodyPr/>
          <a:lstStyle/>
          <a:p>
            <a:pPr>
              <a:lnSpc>
                <a:spcPct val="114000"/>
              </a:lnSpc>
              <a:spcAft>
                <a:spcPts val="1200"/>
              </a:spcAft>
            </a:pPr>
            <a:r>
              <a:rPr lang="fr-FR" altLang="en-US" dirty="0"/>
              <a:t>Lacune de données	       </a:t>
            </a:r>
            <a:r>
              <a:rPr lang="fr-FR" altLang="en-US" dirty="0" smtClean="0"/>
              <a:t>   	faire </a:t>
            </a:r>
            <a:r>
              <a:rPr lang="fr-FR" altLang="en-US" dirty="0"/>
              <a:t>des </a:t>
            </a:r>
            <a:r>
              <a:rPr lang="fr-FR" altLang="en-US" dirty="0" smtClean="0"/>
              <a:t>  								recherches 							supplémentaires</a:t>
            </a:r>
            <a:endParaRPr lang="fr-FR" altLang="en-US" dirty="0"/>
          </a:p>
          <a:p>
            <a:pPr>
              <a:lnSpc>
                <a:spcPct val="114000"/>
              </a:lnSpc>
              <a:spcAft>
                <a:spcPts val="1200"/>
              </a:spcAft>
            </a:pPr>
            <a:r>
              <a:rPr lang="fr-FR" altLang="en-US" dirty="0"/>
              <a:t>La méthodologie dépend des questions posées et des ressources disponibles</a:t>
            </a:r>
          </a:p>
        </p:txBody>
      </p:sp>
      <p:sp>
        <p:nvSpPr>
          <p:cNvPr id="7" name="Notched Right Arrow 6"/>
          <p:cNvSpPr/>
          <p:nvPr/>
        </p:nvSpPr>
        <p:spPr>
          <a:xfrm>
            <a:off x="4433977" y="1713001"/>
            <a:ext cx="1186312" cy="374589"/>
          </a:xfrm>
          <a:prstGeom prst="notchedRightArrow">
            <a:avLst/>
          </a:prstGeom>
          <a:solidFill>
            <a:srgbClr val="A2552E"/>
          </a:solidFill>
          <a:ln>
            <a:solidFill>
              <a:srgbClr val="A2552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dirty="0"/>
          </a:p>
        </p:txBody>
      </p:sp>
      <p:graphicFrame>
        <p:nvGraphicFramePr>
          <p:cNvPr id="8" name="Diagram 7"/>
          <p:cNvGraphicFramePr/>
          <p:nvPr>
            <p:extLst>
              <p:ext uri="{D42A27DB-BD31-4B8C-83A1-F6EECF244321}">
                <p14:modId xmlns:p14="http://schemas.microsoft.com/office/powerpoint/2010/main" val="2033680187"/>
              </p:ext>
            </p:extLst>
          </p:nvPr>
        </p:nvGraphicFramePr>
        <p:xfrm>
          <a:off x="526790" y="3492241"/>
          <a:ext cx="8332538" cy="37621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Oval 8"/>
          <p:cNvSpPr/>
          <p:nvPr/>
        </p:nvSpPr>
        <p:spPr>
          <a:xfrm>
            <a:off x="6646007" y="4647080"/>
            <a:ext cx="1971781" cy="1510670"/>
          </a:xfrm>
          <a:prstGeom prst="ellipse">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600"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3"/>
          <p:cNvSpPr>
            <a:spLocks noGrp="1"/>
          </p:cNvSpPr>
          <p:nvPr>
            <p:ph type="title"/>
          </p:nvPr>
        </p:nvSpPr>
        <p:spPr>
          <a:xfrm>
            <a:off x="500333" y="274638"/>
            <a:ext cx="8186468" cy="639762"/>
          </a:xfrm>
        </p:spPr>
        <p:txBody>
          <a:bodyPr/>
          <a:lstStyle/>
          <a:p>
            <a:r>
              <a:rPr lang="fr-FR" altLang="en-US" dirty="0"/>
              <a:t>Interprétation des données</a:t>
            </a:r>
          </a:p>
        </p:txBody>
      </p:sp>
      <p:graphicFrame>
        <p:nvGraphicFramePr>
          <p:cNvPr id="2" name="Chart 6"/>
          <p:cNvGraphicFramePr>
            <a:graphicFrameLocks/>
          </p:cNvGraphicFramePr>
          <p:nvPr>
            <p:extLst>
              <p:ext uri="{D42A27DB-BD31-4B8C-83A1-F6EECF244321}">
                <p14:modId xmlns:p14="http://schemas.microsoft.com/office/powerpoint/2010/main" val="442324812"/>
              </p:ext>
            </p:extLst>
          </p:nvPr>
        </p:nvGraphicFramePr>
        <p:xfrm>
          <a:off x="642938" y="1684517"/>
          <a:ext cx="7993062" cy="460216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Group 62"/>
          <p:cNvGraphicFramePr>
            <a:graphicFrameLocks noGrp="1"/>
          </p:cNvGraphicFramePr>
          <p:nvPr>
            <p:extLst>
              <p:ext uri="{D42A27DB-BD31-4B8C-83A1-F6EECF244321}">
                <p14:modId xmlns:p14="http://schemas.microsoft.com/office/powerpoint/2010/main" val="645209218"/>
              </p:ext>
            </p:extLst>
          </p:nvPr>
        </p:nvGraphicFramePr>
        <p:xfrm>
          <a:off x="380102" y="403646"/>
          <a:ext cx="8350369" cy="6066165"/>
        </p:xfrm>
        <a:graphic>
          <a:graphicData uri="http://schemas.openxmlformats.org/drawingml/2006/table">
            <a:tbl>
              <a:tblPr/>
              <a:tblGrid>
                <a:gridCol w="983411"/>
                <a:gridCol w="1569468"/>
                <a:gridCol w="1552755"/>
                <a:gridCol w="1725283"/>
                <a:gridCol w="1575380"/>
                <a:gridCol w="944072"/>
              </a:tblGrid>
              <a:tr h="1844253">
                <a:tc gridSpan="6">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Domain de Santé: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Santé Communautaire</a:t>
                      </a:r>
                      <a:endPar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Objectif de Santé: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Réduire de moitié, d'ici à 2015, la proportion de la population sans accès durable à l'eau potable et à l'assainissement de base.</a:t>
                      </a:r>
                      <a:endPar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p>
                      <a:pPr marL="0" marR="0" lvl="0" indent="0" algn="l" defTabSz="914400" rtl="0" eaLnBrk="1" fontAlgn="base" latinLnBrk="0" hangingPunct="1">
                        <a:lnSpc>
                          <a:spcPct val="114000"/>
                        </a:lnSpc>
                        <a:spcBef>
                          <a:spcPts val="600"/>
                        </a:spcBef>
                        <a:spcAft>
                          <a:spcPts val="600"/>
                        </a:spcAft>
                        <a:buClrTx/>
                        <a:buSzTx/>
                        <a:buFontTx/>
                        <a:buNone/>
                        <a:tabLst/>
                        <a:defRPr/>
                      </a:pPr>
                      <a:r>
                        <a:rPr kumimoji="0" lang="fr-FR" altLang="en-US" sz="1700" b="1" i="0" u="none" strike="noStrike" cap="none" normalizeH="0" baseline="0" dirty="0">
                          <a:ln>
                            <a:noFill/>
                          </a:ln>
                          <a:solidFill>
                            <a:schemeClr val="accent4">
                              <a:lumMod val="10000"/>
                            </a:schemeClr>
                          </a:solidFill>
                          <a:effectLst/>
                          <a:latin typeface="Century Gothic" charset="0"/>
                          <a:ea typeface="Century Gothic" charset="0"/>
                          <a:cs typeface="Century Gothic" charset="0"/>
                        </a:rPr>
                        <a:t>Question prioritaire d‘intérêt</a:t>
                      </a:r>
                      <a:r>
                        <a:rPr kumimoji="0" lang="fr-FR" altLang="en-US" sz="1700" b="1"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a:t>
                      </a:r>
                      <a:r>
                        <a:rPr kumimoji="0" lang="fr-FR" altLang="en-US" sz="17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Sont nos activités efficaces?</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038694">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Source des </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données</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E2E2F4"/>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Calcul d</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Indicateur(s)</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E2E2F4"/>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Calendrier pour l’analyse et l‘Interprétation</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E2E2F4"/>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Décideur(s) Cible(s) (DC) &amp; Autres Acteurs (AA</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t>
                      </a: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1" i="0" u="none" strike="noStrike" cap="none" normalizeH="0" baseline="0" dirty="0">
                          <a:ln>
                            <a:noFill/>
                          </a:ln>
                          <a:solidFill>
                            <a:schemeClr val="bg1"/>
                          </a:solidFill>
                          <a:effectLst/>
                          <a:latin typeface="Century Gothic" charset="0"/>
                          <a:ea typeface="Century Gothic" charset="0"/>
                          <a:cs typeface="Century Gothic" charset="0"/>
                        </a:rPr>
                        <a:t>Canaux de </a:t>
                      </a:r>
                      <a:r>
                        <a:rPr kumimoji="0" lang="fr-FR" altLang="en-US" sz="1400" b="1" i="0" u="none" strike="noStrike" cap="none" normalizeH="0" baseline="0" dirty="0" smtClean="0">
                          <a:ln>
                            <a:noFill/>
                          </a:ln>
                          <a:solidFill>
                            <a:schemeClr val="bg1"/>
                          </a:solidFill>
                          <a:effectLst/>
                          <a:latin typeface="Century Gothic" charset="0"/>
                          <a:ea typeface="Century Gothic" charset="0"/>
                          <a:cs typeface="Century Gothic" charset="0"/>
                        </a:rPr>
                        <a:t>Communication </a:t>
                      </a:r>
                      <a:endParaRPr kumimoji="0" lang="fr-FR" altLang="en-US" sz="1400" b="1" i="0" u="none" strike="noStrike" cap="none" normalizeH="0" baseline="0" dirty="0">
                        <a:ln>
                          <a:noFill/>
                        </a:ln>
                        <a:solidFill>
                          <a:schemeClr val="bg1"/>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A2552E"/>
                    </a:solidFill>
                  </a:tcPr>
                </a:tc>
                <a:tc>
                  <a:txBody>
                    <a:bodyPr/>
                    <a:lstStyle>
                      <a:lvl1pPr>
                        <a:spcBef>
                          <a:spcPct val="20000"/>
                        </a:spcBef>
                        <a:spcAft>
                          <a:spcPct val="20000"/>
                        </a:spcAft>
                        <a:buClr>
                          <a:schemeClr val="hlink"/>
                        </a:buClr>
                        <a:buFont typeface="Wingdings" charset="2"/>
                        <a:defRPr sz="2200">
                          <a:solidFill>
                            <a:schemeClr val="tx1"/>
                          </a:solidFill>
                          <a:latin typeface="Arial" charset="0"/>
                        </a:defRPr>
                      </a:lvl1pPr>
                      <a:lvl2pPr marL="742950" indent="-285750">
                        <a:spcBef>
                          <a:spcPct val="20000"/>
                        </a:spcBef>
                        <a:spcAft>
                          <a:spcPct val="20000"/>
                        </a:spcAft>
                        <a:buClr>
                          <a:schemeClr val="hlink"/>
                        </a:buClr>
                        <a:buFont typeface="Wingdings" charset="2"/>
                        <a:defRPr sz="2000">
                          <a:solidFill>
                            <a:schemeClr val="tx1"/>
                          </a:solidFill>
                          <a:latin typeface="Arial" charset="0"/>
                        </a:defRPr>
                      </a:lvl2pPr>
                      <a:lvl3pPr marL="1143000" indent="-228600">
                        <a:spcBef>
                          <a:spcPct val="20000"/>
                        </a:spcBef>
                        <a:spcAft>
                          <a:spcPct val="20000"/>
                        </a:spcAft>
                        <a:buClr>
                          <a:schemeClr val="hlink"/>
                        </a:buClr>
                        <a:buFont typeface="Wingdings" charset="2"/>
                        <a:defRPr sz="2000">
                          <a:solidFill>
                            <a:schemeClr val="tx1"/>
                          </a:solidFill>
                          <a:latin typeface="Arial" charset="0"/>
                        </a:defRPr>
                      </a:lvl3pPr>
                      <a:lvl4pPr marL="1600200" indent="-228600">
                        <a:spcBef>
                          <a:spcPct val="20000"/>
                        </a:spcBef>
                        <a:spcAft>
                          <a:spcPct val="20000"/>
                        </a:spcAft>
                        <a:buClr>
                          <a:schemeClr val="hlink"/>
                        </a:buClr>
                        <a:buFont typeface="Wingdings" charset="2"/>
                        <a:defRPr sz="2000">
                          <a:solidFill>
                            <a:schemeClr val="tx1"/>
                          </a:solidFill>
                          <a:latin typeface="Arial" charset="0"/>
                        </a:defRPr>
                      </a:lvl4pPr>
                      <a:lvl5pPr marL="2057400" indent="-228600">
                        <a:spcBef>
                          <a:spcPct val="20000"/>
                        </a:spcBef>
                        <a:spcAft>
                          <a:spcPct val="20000"/>
                        </a:spcAft>
                        <a:buClr>
                          <a:schemeClr val="hlink"/>
                        </a:buClr>
                        <a:buFont typeface="Wingdings" charset="2"/>
                        <a:defRPr sz="20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defRPr sz="2000">
                          <a:solidFill>
                            <a:schemeClr val="tx1"/>
                          </a:solidFill>
                          <a:latin typeface="Arial" charset="0"/>
                        </a:defRPr>
                      </a:lvl9pPr>
                    </a:lstStyle>
                    <a:p>
                      <a:pPr marL="0" marR="0" lvl="0" indent="0" algn="l" defTabSz="914400" rtl="0" eaLnBrk="1" fontAlgn="base" latinLnBrk="0" hangingPunct="1">
                        <a:lnSpc>
                          <a:spcPct val="100000"/>
                        </a:lnSpc>
                        <a:spcBef>
                          <a:spcPts val="300"/>
                        </a:spcBef>
                        <a:spcAft>
                          <a:spcPts val="300"/>
                        </a:spcAft>
                        <a:buClrTx/>
                        <a:buSzTx/>
                        <a:buFontTx/>
                        <a:buNone/>
                        <a:tabLst/>
                      </a:pPr>
                      <a:r>
                        <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rPr>
                        <a:t>Décision/ </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Action</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r h="318321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Les rapports SNIS</a:t>
                      </a: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total de nouveaux cas de diarrhée ventilées par sexe et groupe d'âge pour le mois</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en-US" sz="1400" b="0" i="0" u="sng"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Calcul</a:t>
                      </a: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 # total de nouveaux cas de diarrhée / populations à risque</a:t>
                      </a:r>
                      <a:endParaRPr kumimoji="0" lang="en-US"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 typeface="Arial" charset="0"/>
                        <a:buNone/>
                        <a:tabLst/>
                        <a:defRPr/>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Analyse trimestrielle en utilisant la ligne graphique de la tendance temporelle pour les centres de santé et districts</a:t>
                      </a:r>
                      <a:endParaRPr kumimoji="0" lang="en-US" altLang="en-US" sz="1400" b="0" i="0" u="sng" strike="noStrike" cap="none" normalizeH="0" baseline="0" dirty="0" smtClean="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Directeur de la santé de district (DC)</a:t>
                      </a:r>
                    </a:p>
                    <a:p>
                      <a:pPr marL="0" marR="0" lvl="0" indent="0" algn="l" defTabSz="914400" rtl="0" eaLnBrk="1" fontAlgn="base" latinLnBrk="0" hangingPunct="1">
                        <a:lnSpc>
                          <a:spcPct val="100000"/>
                        </a:lnSpc>
                        <a:spcBef>
                          <a:spcPct val="0"/>
                        </a:spcBef>
                        <a:spcAft>
                          <a:spcPts val="600"/>
                        </a:spcAft>
                        <a:buClrTx/>
                        <a:buSzTx/>
                        <a:buFont typeface="Arial" charset="0"/>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Équipes sanitaire (DC)</a:t>
                      </a:r>
                    </a:p>
                    <a:p>
                      <a:pPr marL="0" marR="0" lvl="0" indent="0" algn="l" defTabSz="914400" rtl="0" eaLnBrk="1" fontAlgn="base" latinLnBrk="0" hangingPunct="1">
                        <a:lnSpc>
                          <a:spcPct val="100000"/>
                        </a:lnSpc>
                        <a:spcBef>
                          <a:spcPct val="0"/>
                        </a:spcBef>
                        <a:spcAft>
                          <a:spcPts val="600"/>
                        </a:spcAft>
                        <a:buClrTx/>
                        <a:buSzTx/>
                        <a:buFont typeface="Arial" charset="0"/>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Cliniques (AA)</a:t>
                      </a: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Société Civile (AA)</a:t>
                      </a:r>
                      <a:endParaRPr kumimoji="0" lang="en-US"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285750" marR="0" lvl="0" indent="-285750" algn="l" defTabSz="914400" rtl="0" eaLnBrk="1" fontAlgn="base" latinLnBrk="0" hangingPunct="1">
                        <a:lnSpc>
                          <a:spcPct val="100000"/>
                        </a:lnSpc>
                        <a:spcBef>
                          <a:spcPts val="300"/>
                        </a:spcBef>
                        <a:spcAft>
                          <a:spcPts val="1500"/>
                        </a:spcAft>
                        <a:buClrTx/>
                        <a:buSzTx/>
                        <a:buFont typeface="Arial" charset="0"/>
                        <a:buChar char="•"/>
                        <a:tabLst/>
                        <a:defRPr/>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Mises à jour du graphique trimestriels:</a:t>
                      </a:r>
                    </a:p>
                    <a:p>
                      <a:pPr marL="285750" marR="0" lvl="0" indent="-285750" algn="l" defTabSz="914400" rtl="0" eaLnBrk="1" fontAlgn="base" latinLnBrk="0" hangingPunct="1">
                        <a:lnSpc>
                          <a:spcPct val="100000"/>
                        </a:lnSpc>
                        <a:spcBef>
                          <a:spcPts val="300"/>
                        </a:spcBef>
                        <a:spcAft>
                          <a:spcPts val="1500"/>
                        </a:spcAft>
                        <a:buClrTx/>
                        <a:buSzTx/>
                        <a:buFont typeface="Arial" charset="0"/>
                        <a:buChar char="•"/>
                        <a:tabLst/>
                        <a:defRPr/>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Risque de diarrhée par le district</a:t>
                      </a:r>
                    </a:p>
                    <a:p>
                      <a:pPr marL="285750" marR="0" lvl="0" indent="-285750" algn="l" defTabSz="914400" rtl="0" eaLnBrk="1" fontAlgn="base" latinLnBrk="0" hangingPunct="1">
                        <a:lnSpc>
                          <a:spcPct val="100000"/>
                        </a:lnSpc>
                        <a:spcBef>
                          <a:spcPts val="300"/>
                        </a:spcBef>
                        <a:spcAft>
                          <a:spcPts val="1500"/>
                        </a:spcAft>
                        <a:buClrTx/>
                        <a:buSzTx/>
                        <a:buFont typeface="Arial" charset="0"/>
                        <a:buChar char="•"/>
                        <a:tabLst/>
                        <a:defRPr/>
                      </a:pPr>
                      <a:r>
                        <a:rPr kumimoji="0" lang="fr-FR"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rPr>
                        <a:t>Risque de diarrhée par Clinique Santé</a:t>
                      </a:r>
                      <a:endParaRPr kumimoji="0" lang="en-US" altLang="en-US" sz="1400" b="0" i="0" u="none" strike="noStrike" cap="none" normalizeH="0" baseline="0" dirty="0" smtClean="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14000"/>
                        </a:lnSpc>
                        <a:spcBef>
                          <a:spcPts val="300"/>
                        </a:spcBef>
                        <a:spcAft>
                          <a:spcPts val="300"/>
                        </a:spcAft>
                        <a:buClrTx/>
                        <a:buSzTx/>
                        <a:buFontTx/>
                        <a:buNone/>
                        <a:tabLst/>
                      </a:pPr>
                      <a:endParaRPr kumimoji="0" lang="fr-FR" altLang="en-US" sz="1400" b="0" i="0" u="none" strike="noStrike" cap="none" normalizeH="0" baseline="0" dirty="0">
                        <a:ln>
                          <a:noFill/>
                        </a:ln>
                        <a:solidFill>
                          <a:schemeClr val="accent4">
                            <a:lumMod val="10000"/>
                          </a:schemeClr>
                        </a:solidFill>
                        <a:effectLst/>
                        <a:latin typeface="Century Gothic" charset="0"/>
                        <a:ea typeface="Century Gothic" charset="0"/>
                        <a:cs typeface="Century Gothic" charset="0"/>
                      </a:endParaRPr>
                    </a:p>
                  </a:txBody>
                  <a:tcPr marL="91430" marR="91430" marT="45693" marB="45693"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5" name="Content Placeholder 2"/>
          <p:cNvSpPr>
            <a:spLocks noGrp="1"/>
          </p:cNvSpPr>
          <p:nvPr>
            <p:ph idx="1"/>
          </p:nvPr>
        </p:nvSpPr>
        <p:spPr>
          <a:xfrm>
            <a:off x="458099" y="2846716"/>
            <a:ext cx="8228701" cy="2715883"/>
          </a:xfrm>
        </p:spPr>
        <p:txBody>
          <a:bodyPr/>
          <a:lstStyle/>
          <a:p>
            <a:pPr>
              <a:lnSpc>
                <a:spcPct val="114000"/>
              </a:lnSpc>
              <a:spcAft>
                <a:spcPts val="1200"/>
              </a:spcAft>
            </a:pPr>
            <a:r>
              <a:rPr lang="fr-FR" altLang="en-US" dirty="0"/>
              <a:t>Engager diverses parties prenantes</a:t>
            </a:r>
          </a:p>
          <a:p>
            <a:pPr>
              <a:lnSpc>
                <a:spcPct val="114000"/>
              </a:lnSpc>
              <a:spcAft>
                <a:spcPts val="1200"/>
              </a:spcAft>
            </a:pPr>
            <a:r>
              <a:rPr lang="fr-FR" altLang="en-US" dirty="0"/>
              <a:t>Discuter les conclusions de l’interprétation</a:t>
            </a:r>
          </a:p>
          <a:p>
            <a:pPr>
              <a:lnSpc>
                <a:spcPct val="114000"/>
              </a:lnSpc>
              <a:spcAft>
                <a:spcPts val="1200"/>
              </a:spcAft>
            </a:pPr>
            <a:r>
              <a:rPr lang="fr-FR" altLang="en-US" dirty="0"/>
              <a:t>Passer en revue les solutions possibles</a:t>
            </a:r>
          </a:p>
          <a:p>
            <a:pPr>
              <a:lnSpc>
                <a:spcPct val="114000"/>
              </a:lnSpc>
              <a:spcAft>
                <a:spcPts val="1200"/>
              </a:spcAft>
            </a:pPr>
            <a:r>
              <a:rPr lang="fr-FR" altLang="en-US" dirty="0"/>
              <a:t>Peaufiner et prioriser ces solutions</a:t>
            </a:r>
          </a:p>
          <a:p>
            <a:pPr>
              <a:lnSpc>
                <a:spcPct val="114000"/>
              </a:lnSpc>
              <a:spcAft>
                <a:spcPts val="1200"/>
              </a:spcAft>
            </a:pPr>
            <a:r>
              <a:rPr lang="fr-FR" altLang="en-US" dirty="0"/>
              <a:t>Formuler un plan d’action</a:t>
            </a:r>
          </a:p>
        </p:txBody>
      </p:sp>
      <p:sp>
        <p:nvSpPr>
          <p:cNvPr id="4" name="Title 1"/>
          <p:cNvSpPr txBox="1">
            <a:spLocks/>
          </p:cNvSpPr>
          <p:nvPr/>
        </p:nvSpPr>
        <p:spPr bwMode="auto">
          <a:xfrm>
            <a:off x="458099" y="276044"/>
            <a:ext cx="7762875" cy="2219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accent2">
                    <a:lumMod val="40000"/>
                    <a:lumOff val="60000"/>
                  </a:schemeClr>
                </a:solidFill>
                <a:latin typeface="Century Gothic" charset="0"/>
                <a:ea typeface="Century Gothic" charset="0"/>
                <a:cs typeface="Century Gothic" charset="0"/>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a:lstStyle>
          <a:p>
            <a:pPr>
              <a:spcAft>
                <a:spcPts val="1200"/>
              </a:spcAft>
            </a:pPr>
            <a:r>
              <a:rPr lang="fr-FR" altLang="en-US" sz="4000" kern="0" dirty="0" smtClean="0"/>
              <a:t>Étape 6</a:t>
            </a:r>
            <a:r>
              <a:rPr lang="fr-FR" altLang="en-US" sz="1050" kern="0" dirty="0" smtClean="0"/>
              <a:t/>
            </a:r>
            <a:br>
              <a:rPr lang="fr-FR" altLang="en-US" sz="1050" kern="0" dirty="0" smtClean="0"/>
            </a:br>
            <a:r>
              <a:rPr lang="fr-FR" altLang="en-US" sz="1400" kern="0" dirty="0" smtClean="0"/>
              <a:t/>
            </a:r>
            <a:br>
              <a:rPr lang="fr-FR" altLang="en-US" sz="1400" kern="0" dirty="0" smtClean="0"/>
            </a:br>
            <a:r>
              <a:rPr lang="fr-FR" altLang="en-US" sz="4000" dirty="0" smtClean="0">
                <a:solidFill>
                  <a:srgbClr val="1D1860"/>
                </a:solidFill>
              </a:rPr>
              <a:t>Façonner les solutions et passer à l’action</a:t>
            </a:r>
            <a:endParaRPr lang="fr-FR" altLang="en-US" sz="4000" kern="0" dirty="0">
              <a:solidFill>
                <a:srgbClr val="1D1860"/>
              </a:solidFill>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itle 1"/>
          <p:cNvSpPr>
            <a:spLocks noGrp="1"/>
          </p:cNvSpPr>
          <p:nvPr>
            <p:ph type="title"/>
          </p:nvPr>
        </p:nvSpPr>
        <p:spPr>
          <a:xfrm>
            <a:off x="557213" y="0"/>
            <a:ext cx="8129587" cy="1143000"/>
          </a:xfrm>
        </p:spPr>
        <p:txBody>
          <a:bodyPr/>
          <a:lstStyle/>
          <a:p>
            <a:r>
              <a:rPr lang="fr-FR" altLang="en-US" sz="3400" dirty="0"/>
              <a:t>Considérations pour hiérarchiser recommandations</a:t>
            </a:r>
          </a:p>
        </p:txBody>
      </p:sp>
      <p:sp>
        <p:nvSpPr>
          <p:cNvPr id="117763" name="Content Placeholder 2"/>
          <p:cNvSpPr>
            <a:spLocks noGrp="1"/>
          </p:cNvSpPr>
          <p:nvPr>
            <p:ph idx="1"/>
          </p:nvPr>
        </p:nvSpPr>
        <p:spPr>
          <a:xfrm>
            <a:off x="1" y="1660525"/>
            <a:ext cx="8985250" cy="4003675"/>
          </a:xfrm>
        </p:spPr>
        <p:txBody>
          <a:bodyPr/>
          <a:lstStyle/>
          <a:p>
            <a:pPr lvl="1">
              <a:lnSpc>
                <a:spcPct val="114000"/>
              </a:lnSpc>
              <a:spcAft>
                <a:spcPts val="1800"/>
              </a:spcAft>
            </a:pPr>
            <a:r>
              <a:rPr lang="fr-FR" altLang="en-US" sz="2200" b="1" dirty="0"/>
              <a:t>Impact - </a:t>
            </a:r>
            <a:r>
              <a:rPr lang="fr-FR" altLang="en-US" sz="2200" dirty="0"/>
              <a:t>Quel sera l'impact sur ​​les programmes de santé à la fois à long terme et à court terme?</a:t>
            </a:r>
          </a:p>
          <a:p>
            <a:pPr lvl="1">
              <a:lnSpc>
                <a:spcPct val="114000"/>
              </a:lnSpc>
              <a:spcAft>
                <a:spcPts val="1800"/>
              </a:spcAft>
            </a:pPr>
            <a:r>
              <a:rPr lang="fr-FR" altLang="en-US" sz="2200" b="1" dirty="0"/>
              <a:t>Ressources - </a:t>
            </a:r>
            <a:r>
              <a:rPr lang="fr-FR" altLang="en-US" sz="2200" dirty="0"/>
              <a:t>des ressources supplémentaires nécessaires?</a:t>
            </a:r>
          </a:p>
          <a:p>
            <a:pPr lvl="1">
              <a:lnSpc>
                <a:spcPct val="114000"/>
              </a:lnSpc>
              <a:spcAft>
                <a:spcPts val="1800"/>
              </a:spcAft>
            </a:pPr>
            <a:r>
              <a:rPr lang="fr-FR" altLang="en-US" sz="2200" b="1" dirty="0"/>
              <a:t>Facteurs de soutien - </a:t>
            </a:r>
            <a:r>
              <a:rPr lang="fr-FR" altLang="en-US" sz="2200" dirty="0"/>
              <a:t>des modifications politiques, opérationnelles ou de gestion nécessaires?</a:t>
            </a:r>
          </a:p>
          <a:p>
            <a:pPr lvl="1">
              <a:lnSpc>
                <a:spcPct val="114000"/>
              </a:lnSpc>
              <a:spcAft>
                <a:spcPts val="1800"/>
              </a:spcAft>
            </a:pPr>
            <a:r>
              <a:rPr lang="fr-FR" altLang="en-US" sz="2200" b="1" dirty="0"/>
              <a:t>Acceptabilité - </a:t>
            </a:r>
            <a:r>
              <a:rPr lang="fr-FR" altLang="en-US" sz="2200" dirty="0"/>
              <a:t>politiquement et culturellement acceptable?</a:t>
            </a:r>
          </a:p>
          <a:p>
            <a:pPr lvl="1">
              <a:lnSpc>
                <a:spcPct val="114000"/>
              </a:lnSpc>
              <a:spcAft>
                <a:spcPts val="1800"/>
              </a:spcAft>
            </a:pPr>
            <a:r>
              <a:rPr lang="fr-FR" altLang="en-US" sz="2200" b="1" dirty="0"/>
              <a:t>Rapidité - </a:t>
            </a:r>
            <a:r>
              <a:rPr lang="fr-FR" altLang="en-US" sz="2200" dirty="0"/>
              <a:t>peut être mise en œuvre en temps opportun?</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Title 1"/>
          <p:cNvSpPr>
            <a:spLocks noGrp="1"/>
          </p:cNvSpPr>
          <p:nvPr>
            <p:ph type="title"/>
          </p:nvPr>
        </p:nvSpPr>
        <p:spPr>
          <a:xfrm>
            <a:off x="518660" y="54396"/>
            <a:ext cx="7762875" cy="1143000"/>
          </a:xfrm>
        </p:spPr>
        <p:txBody>
          <a:bodyPr/>
          <a:lstStyle/>
          <a:p>
            <a:r>
              <a:rPr lang="fr-FR" altLang="en-US" sz="3400" dirty="0"/>
              <a:t>Quel facilite l'utilisation de l'information par les décideurs?</a:t>
            </a:r>
          </a:p>
        </p:txBody>
      </p:sp>
      <p:sp>
        <p:nvSpPr>
          <p:cNvPr id="4" name="TextBox 3"/>
          <p:cNvSpPr txBox="1">
            <a:spLocks noChangeArrowheads="1"/>
          </p:cNvSpPr>
          <p:nvPr/>
        </p:nvSpPr>
        <p:spPr bwMode="auto">
          <a:xfrm>
            <a:off x="396815" y="2444210"/>
            <a:ext cx="368210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r>
              <a:rPr lang="fr-FR" altLang="en-US" sz="2000" b="1" dirty="0">
                <a:solidFill>
                  <a:srgbClr val="1D1860"/>
                </a:solidFill>
                <a:latin typeface="Century Gothic" charset="0"/>
                <a:ea typeface="Century Gothic" charset="0"/>
                <a:cs typeface="Century Gothic" charset="0"/>
              </a:rPr>
              <a:t>Complexité de l'information</a:t>
            </a:r>
          </a:p>
        </p:txBody>
      </p:sp>
      <p:sp>
        <p:nvSpPr>
          <p:cNvPr id="6" name="TextBox 5"/>
          <p:cNvSpPr txBox="1">
            <a:spLocks noChangeArrowheads="1"/>
          </p:cNvSpPr>
          <p:nvPr/>
        </p:nvSpPr>
        <p:spPr bwMode="auto">
          <a:xfrm>
            <a:off x="4934310" y="2444210"/>
            <a:ext cx="31673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r>
              <a:rPr lang="fr-FR" altLang="en-US" sz="2000" b="1" dirty="0">
                <a:solidFill>
                  <a:srgbClr val="1D1860"/>
                </a:solidFill>
                <a:latin typeface="Century Gothic" charset="0"/>
                <a:ea typeface="Century Gothic" charset="0"/>
                <a:cs typeface="Century Gothic" charset="0"/>
              </a:rPr>
              <a:t>Capacité à interpréter</a:t>
            </a:r>
            <a:endParaRPr lang="fr-FR" altLang="en-US" sz="1800" b="1" dirty="0">
              <a:solidFill>
                <a:srgbClr val="1D1860"/>
              </a:solidFill>
              <a:latin typeface="Century Gothic" charset="0"/>
              <a:ea typeface="Century Gothic" charset="0"/>
              <a:cs typeface="Century Gothic" charset="0"/>
            </a:endParaRPr>
          </a:p>
        </p:txBody>
      </p:sp>
      <p:sp>
        <p:nvSpPr>
          <p:cNvPr id="7" name="TextBox 6"/>
          <p:cNvSpPr txBox="1">
            <a:spLocks noChangeArrowheads="1"/>
          </p:cNvSpPr>
          <p:nvPr/>
        </p:nvSpPr>
        <p:spPr bwMode="auto">
          <a:xfrm>
            <a:off x="518660" y="3536828"/>
            <a:ext cx="8168139"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AutoNum type="arabicParenR"/>
            </a:pPr>
            <a:r>
              <a:rPr lang="fr-FR" altLang="en-US" sz="2000" dirty="0">
                <a:solidFill>
                  <a:srgbClr val="1D1860"/>
                </a:solidFill>
                <a:latin typeface="Century Gothic" charset="0"/>
                <a:ea typeface="Century Gothic" charset="0"/>
                <a:cs typeface="Century Gothic" charset="0"/>
              </a:rPr>
              <a:t>Présent dans la langue des utilisateurs de données</a:t>
            </a:r>
          </a:p>
          <a:p>
            <a:pPr eaLnBrk="1" hangingPunct="1">
              <a:spcBef>
                <a:spcPct val="0"/>
              </a:spcBef>
              <a:spcAft>
                <a:spcPct val="0"/>
              </a:spcAft>
              <a:buClrTx/>
              <a:buFontTx/>
              <a:buAutoNum type="arabicParenR"/>
            </a:pPr>
            <a:endParaRPr lang="fr-FR" altLang="en-US" sz="2000" dirty="0">
              <a:solidFill>
                <a:srgbClr val="1D1860"/>
              </a:solidFill>
              <a:latin typeface="Century Gothic" charset="0"/>
              <a:ea typeface="Century Gothic" charset="0"/>
              <a:cs typeface="Century Gothic" charset="0"/>
            </a:endParaRPr>
          </a:p>
          <a:p>
            <a:pPr eaLnBrk="1" hangingPunct="1">
              <a:spcBef>
                <a:spcPct val="0"/>
              </a:spcBef>
              <a:spcAft>
                <a:spcPct val="0"/>
              </a:spcAft>
              <a:buClrTx/>
              <a:buFontTx/>
              <a:buAutoNum type="arabicParenR"/>
            </a:pPr>
            <a:r>
              <a:rPr lang="fr-FR" altLang="en-US" sz="2000" dirty="0">
                <a:solidFill>
                  <a:srgbClr val="1D1860"/>
                </a:solidFill>
                <a:latin typeface="Century Gothic" charset="0"/>
                <a:ea typeface="Century Gothic" charset="0"/>
                <a:cs typeface="Century Gothic" charset="0"/>
              </a:rPr>
              <a:t>Visuellement convivial</a:t>
            </a:r>
          </a:p>
          <a:p>
            <a:pPr eaLnBrk="1" hangingPunct="1">
              <a:spcBef>
                <a:spcPct val="0"/>
              </a:spcBef>
              <a:spcAft>
                <a:spcPct val="0"/>
              </a:spcAft>
              <a:buClrTx/>
              <a:buFontTx/>
              <a:buAutoNum type="arabicParenR"/>
            </a:pPr>
            <a:endParaRPr lang="fr-FR" altLang="en-US" sz="2000" dirty="0">
              <a:solidFill>
                <a:srgbClr val="1D1860"/>
              </a:solidFill>
              <a:latin typeface="Century Gothic" charset="0"/>
              <a:ea typeface="Century Gothic" charset="0"/>
              <a:cs typeface="Century Gothic" charset="0"/>
            </a:endParaRPr>
          </a:p>
          <a:p>
            <a:pPr eaLnBrk="1" hangingPunct="1">
              <a:spcBef>
                <a:spcPct val="0"/>
              </a:spcBef>
              <a:spcAft>
                <a:spcPct val="0"/>
              </a:spcAft>
              <a:buClrTx/>
              <a:buFontTx/>
              <a:buAutoNum type="arabicParenR"/>
            </a:pPr>
            <a:r>
              <a:rPr lang="fr-FR" altLang="en-US" sz="2000" dirty="0">
                <a:solidFill>
                  <a:srgbClr val="1D1860"/>
                </a:solidFill>
                <a:latin typeface="Century Gothic" charset="0"/>
                <a:ea typeface="Century Gothic" charset="0"/>
                <a:cs typeface="Century Gothic" charset="0"/>
              </a:rPr>
              <a:t>Performance des indicateurs prioritaires reflète dans les données</a:t>
            </a:r>
          </a:p>
          <a:p>
            <a:pPr eaLnBrk="1" hangingPunct="1">
              <a:spcBef>
                <a:spcPct val="0"/>
              </a:spcBef>
              <a:spcAft>
                <a:spcPct val="0"/>
              </a:spcAft>
              <a:buClrTx/>
              <a:buFontTx/>
              <a:buAutoNum type="arabicParenR"/>
            </a:pPr>
            <a:endParaRPr lang="fr-FR" altLang="en-US" sz="2000" dirty="0">
              <a:solidFill>
                <a:srgbClr val="1D1860"/>
              </a:solidFill>
              <a:latin typeface="Century Gothic" charset="0"/>
              <a:ea typeface="Century Gothic" charset="0"/>
              <a:cs typeface="Century Gothic" charset="0"/>
            </a:endParaRPr>
          </a:p>
          <a:p>
            <a:pPr eaLnBrk="1" hangingPunct="1">
              <a:spcBef>
                <a:spcPct val="0"/>
              </a:spcBef>
              <a:spcAft>
                <a:spcPct val="0"/>
              </a:spcAft>
              <a:buClrTx/>
              <a:buFontTx/>
              <a:buAutoNum type="arabicParenR"/>
            </a:pPr>
            <a:r>
              <a:rPr lang="fr-FR" altLang="en-US" sz="2000" dirty="0">
                <a:solidFill>
                  <a:srgbClr val="1D1860"/>
                </a:solidFill>
                <a:latin typeface="Century Gothic" charset="0"/>
                <a:ea typeface="Century Gothic" charset="0"/>
                <a:cs typeface="Century Gothic" charset="0"/>
              </a:rPr>
              <a:t>Les indicateurs reflètent le niveau approprié de prise de décision au sein du système de santé</a:t>
            </a:r>
          </a:p>
        </p:txBody>
      </p:sp>
      <p:sp>
        <p:nvSpPr>
          <p:cNvPr id="9" name="TextBox 8"/>
          <p:cNvSpPr txBox="1">
            <a:spLocks noChangeArrowheads="1"/>
          </p:cNvSpPr>
          <p:nvPr/>
        </p:nvSpPr>
        <p:spPr bwMode="auto">
          <a:xfrm>
            <a:off x="587673" y="1791957"/>
            <a:ext cx="3387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algn="r" eaLnBrk="1" hangingPunct="1">
              <a:spcBef>
                <a:spcPct val="0"/>
              </a:spcBef>
              <a:spcAft>
                <a:spcPct val="0"/>
              </a:spcAft>
              <a:buClrTx/>
              <a:buFontTx/>
              <a:buNone/>
            </a:pPr>
            <a:r>
              <a:rPr lang="fr-FR" altLang="en-US" sz="2000" b="1" dirty="0">
                <a:solidFill>
                  <a:srgbClr val="1D1860"/>
                </a:solidFill>
                <a:latin typeface="Century Gothic" charset="0"/>
                <a:ea typeface="Century Gothic" charset="0"/>
                <a:cs typeface="Century Gothic" charset="0"/>
              </a:rPr>
              <a:t>Besoins d'information</a:t>
            </a:r>
          </a:p>
        </p:txBody>
      </p:sp>
      <p:sp>
        <p:nvSpPr>
          <p:cNvPr id="10" name="Equal 9"/>
          <p:cNvSpPr/>
          <p:nvPr/>
        </p:nvSpPr>
        <p:spPr>
          <a:xfrm>
            <a:off x="4078916" y="1682001"/>
            <a:ext cx="751876" cy="634999"/>
          </a:xfrm>
          <a:prstGeom prst="mathEqual">
            <a:avLst/>
          </a:prstGeom>
          <a:solidFill>
            <a:srgbClr val="A2552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000">
              <a:solidFill>
                <a:srgbClr val="FFFF00"/>
              </a:solidFill>
            </a:endParaRPr>
          </a:p>
        </p:txBody>
      </p:sp>
      <p:sp>
        <p:nvSpPr>
          <p:cNvPr id="11" name="TextBox 10"/>
          <p:cNvSpPr txBox="1">
            <a:spLocks noChangeArrowheads="1"/>
          </p:cNvSpPr>
          <p:nvPr/>
        </p:nvSpPr>
        <p:spPr bwMode="auto">
          <a:xfrm>
            <a:off x="4934310" y="1792795"/>
            <a:ext cx="30941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r>
              <a:rPr lang="fr-FR" altLang="en-US" sz="2000" b="1" dirty="0">
                <a:solidFill>
                  <a:srgbClr val="1D1860"/>
                </a:solidFill>
                <a:latin typeface="Century Gothic" charset="0"/>
                <a:ea typeface="Century Gothic" charset="0"/>
                <a:cs typeface="Century Gothic" charset="0"/>
              </a:rPr>
              <a:t>Questions prioritaires</a:t>
            </a:r>
            <a:endParaRPr lang="fr-FR" altLang="en-US" sz="1800" b="1" dirty="0">
              <a:solidFill>
                <a:srgbClr val="1D1860"/>
              </a:solidFill>
              <a:latin typeface="Century Gothic" charset="0"/>
              <a:ea typeface="Century Gothic" charset="0"/>
              <a:cs typeface="Century Gothic" charset="0"/>
            </a:endParaRPr>
          </a:p>
        </p:txBody>
      </p:sp>
      <p:sp>
        <p:nvSpPr>
          <p:cNvPr id="12" name="Equal 11"/>
          <p:cNvSpPr/>
          <p:nvPr/>
        </p:nvSpPr>
        <p:spPr>
          <a:xfrm>
            <a:off x="4078916" y="2335677"/>
            <a:ext cx="751876" cy="634999"/>
          </a:xfrm>
          <a:prstGeom prst="mathEqual">
            <a:avLst/>
          </a:prstGeom>
          <a:solidFill>
            <a:srgbClr val="A2552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00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9" grpId="0"/>
      <p:bldP spid="1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Content Placeholder 2"/>
          <p:cNvSpPr>
            <a:spLocks noGrp="1"/>
          </p:cNvSpPr>
          <p:nvPr>
            <p:ph idx="1"/>
          </p:nvPr>
        </p:nvSpPr>
        <p:spPr>
          <a:xfrm>
            <a:off x="414068" y="2984740"/>
            <a:ext cx="8312629" cy="1828800"/>
          </a:xfrm>
        </p:spPr>
        <p:txBody>
          <a:bodyPr/>
          <a:lstStyle/>
          <a:p>
            <a:pPr>
              <a:lnSpc>
                <a:spcPct val="114000"/>
              </a:lnSpc>
              <a:spcAft>
                <a:spcPts val="1800"/>
              </a:spcAft>
            </a:pPr>
            <a:r>
              <a:rPr lang="fr-FR" altLang="en-US" sz="2800" dirty="0"/>
              <a:t>Suivre la mise en œuvre du plan d’action</a:t>
            </a:r>
          </a:p>
          <a:p>
            <a:pPr>
              <a:lnSpc>
                <a:spcPct val="114000"/>
              </a:lnSpc>
              <a:spcAft>
                <a:spcPts val="1800"/>
              </a:spcAft>
            </a:pPr>
            <a:r>
              <a:rPr lang="fr-FR" altLang="en-US" sz="2800" dirty="0"/>
              <a:t>Envisager la fréquence et la durée du suivi</a:t>
            </a:r>
          </a:p>
          <a:p>
            <a:pPr>
              <a:lnSpc>
                <a:spcPct val="114000"/>
              </a:lnSpc>
              <a:spcAft>
                <a:spcPts val="1800"/>
              </a:spcAft>
            </a:pPr>
            <a:r>
              <a:rPr lang="fr-FR" altLang="en-US" sz="2800" dirty="0"/>
              <a:t>Mettre au point un outil du suivi</a:t>
            </a:r>
          </a:p>
        </p:txBody>
      </p:sp>
      <p:sp>
        <p:nvSpPr>
          <p:cNvPr id="5" name="Title 1"/>
          <p:cNvSpPr txBox="1">
            <a:spLocks/>
          </p:cNvSpPr>
          <p:nvPr/>
        </p:nvSpPr>
        <p:spPr bwMode="auto">
          <a:xfrm>
            <a:off x="458099" y="276044"/>
            <a:ext cx="7806007" cy="2219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accent2">
                    <a:lumMod val="40000"/>
                    <a:lumOff val="60000"/>
                  </a:schemeClr>
                </a:solidFill>
                <a:latin typeface="Century Gothic" charset="0"/>
                <a:ea typeface="Century Gothic" charset="0"/>
                <a:cs typeface="Century Gothic" charset="0"/>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a:lstStyle>
          <a:p>
            <a:pPr>
              <a:spcAft>
                <a:spcPts val="1200"/>
              </a:spcAft>
            </a:pPr>
            <a:r>
              <a:rPr lang="fr-FR" altLang="en-US" sz="4000" kern="0" dirty="0" smtClean="0"/>
              <a:t>Étape 7</a:t>
            </a:r>
            <a:r>
              <a:rPr lang="fr-FR" altLang="en-US" sz="1050" kern="0" dirty="0" smtClean="0"/>
              <a:t/>
            </a:r>
            <a:br>
              <a:rPr lang="fr-FR" altLang="en-US" sz="1050" kern="0" dirty="0" smtClean="0"/>
            </a:br>
            <a:r>
              <a:rPr lang="fr-FR" altLang="en-US" sz="1400" kern="0" dirty="0" smtClean="0"/>
              <a:t/>
            </a:r>
            <a:br>
              <a:rPr lang="fr-FR" altLang="en-US" sz="1400" kern="0" dirty="0" smtClean="0"/>
            </a:br>
            <a:r>
              <a:rPr lang="fr-FR" altLang="en-US" sz="4000" dirty="0" smtClean="0">
                <a:solidFill>
                  <a:srgbClr val="1D1860"/>
                </a:solidFill>
              </a:rPr>
              <a:t>Continuer à suivre les indicateurs clés</a:t>
            </a:r>
            <a:endParaRPr lang="fr-FR" altLang="en-US" sz="4000" kern="0" dirty="0">
              <a:solidFill>
                <a:srgbClr val="1D1860"/>
              </a:solidFill>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itle 1"/>
          <p:cNvSpPr>
            <a:spLocks noGrp="1"/>
          </p:cNvSpPr>
          <p:nvPr>
            <p:ph type="title"/>
          </p:nvPr>
        </p:nvSpPr>
        <p:spPr>
          <a:xfrm>
            <a:off x="497847" y="0"/>
            <a:ext cx="8202612" cy="1143000"/>
          </a:xfrm>
        </p:spPr>
        <p:txBody>
          <a:bodyPr/>
          <a:lstStyle/>
          <a:p>
            <a:r>
              <a:rPr lang="fr-FR" altLang="en-US"/>
              <a:t>ACTIVITÉ 5</a:t>
            </a:r>
          </a:p>
        </p:txBody>
      </p:sp>
      <p:sp>
        <p:nvSpPr>
          <p:cNvPr id="123907" name="Content Placeholder 2"/>
          <p:cNvSpPr>
            <a:spLocks noGrp="1"/>
          </p:cNvSpPr>
          <p:nvPr>
            <p:ph idx="1"/>
          </p:nvPr>
        </p:nvSpPr>
        <p:spPr>
          <a:xfrm>
            <a:off x="411582" y="1449236"/>
            <a:ext cx="8150853" cy="3701451"/>
          </a:xfrm>
        </p:spPr>
        <p:txBody>
          <a:bodyPr/>
          <a:lstStyle/>
          <a:p>
            <a:pPr>
              <a:lnSpc>
                <a:spcPct val="114000"/>
              </a:lnSpc>
              <a:spcAft>
                <a:spcPts val="900"/>
              </a:spcAft>
            </a:pPr>
            <a:r>
              <a:rPr lang="fr-FR" altLang="en-US" sz="2300" dirty="0"/>
              <a:t>Effectuer des analyses pour au moins 3 scénarios différents</a:t>
            </a:r>
          </a:p>
          <a:p>
            <a:pPr>
              <a:lnSpc>
                <a:spcPct val="114000"/>
              </a:lnSpc>
              <a:spcAft>
                <a:spcPts val="900"/>
              </a:spcAft>
            </a:pPr>
            <a:r>
              <a:rPr lang="fr-FR" altLang="en-US" sz="2300" dirty="0"/>
              <a:t>Interpréter les causes ou les conséquences de chaque scénario</a:t>
            </a:r>
          </a:p>
          <a:p>
            <a:pPr>
              <a:lnSpc>
                <a:spcPct val="114000"/>
              </a:lnSpc>
              <a:spcAft>
                <a:spcPts val="900"/>
              </a:spcAft>
            </a:pPr>
            <a:r>
              <a:rPr lang="fr-FR" altLang="en-US" sz="2300" dirty="0"/>
              <a:t>Développer et prioriser les recommandations pour chaque scénario</a:t>
            </a:r>
          </a:p>
          <a:p>
            <a:pPr>
              <a:lnSpc>
                <a:spcPct val="114000"/>
              </a:lnSpc>
              <a:spcAft>
                <a:spcPts val="900"/>
              </a:spcAft>
            </a:pPr>
            <a:r>
              <a:rPr lang="fr-FR" altLang="en-US" sz="2300" dirty="0"/>
              <a:t>Identifier les canaux de communication</a:t>
            </a:r>
          </a:p>
          <a:p>
            <a:pPr>
              <a:lnSpc>
                <a:spcPct val="114000"/>
              </a:lnSpc>
              <a:spcAft>
                <a:spcPts val="900"/>
              </a:spcAft>
            </a:pPr>
            <a:r>
              <a:rPr lang="fr-FR" altLang="en-US" sz="2300" dirty="0"/>
              <a:t>Se proposer une méthode pour suivre les modifications aux services de santé</a:t>
            </a:r>
          </a:p>
          <a:p>
            <a:pPr>
              <a:lnSpc>
                <a:spcPct val="114000"/>
              </a:lnSpc>
              <a:spcAft>
                <a:spcPts val="900"/>
              </a:spcAft>
            </a:pPr>
            <a:r>
              <a:rPr lang="fr-FR" altLang="en-US" sz="2300" dirty="0"/>
              <a:t>Remplir le cadre relier les données à l’action</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xfrm>
            <a:off x="484157" y="0"/>
            <a:ext cx="7762875" cy="1143000"/>
          </a:xfrm>
        </p:spPr>
        <p:txBody>
          <a:bodyPr/>
          <a:lstStyle/>
          <a:p>
            <a:pPr eaLnBrk="1" hangingPunct="1"/>
            <a:r>
              <a:rPr lang="fr-FR" altLang="en-US" dirty="0"/>
              <a:t>Approche en 7 étapes</a:t>
            </a:r>
          </a:p>
        </p:txBody>
      </p:sp>
      <p:sp>
        <p:nvSpPr>
          <p:cNvPr id="125955" name="Rectangle 3"/>
          <p:cNvSpPr>
            <a:spLocks noGrp="1" noChangeArrowheads="1"/>
          </p:cNvSpPr>
          <p:nvPr>
            <p:ph type="body" idx="1"/>
          </p:nvPr>
        </p:nvSpPr>
        <p:spPr>
          <a:xfrm>
            <a:off x="484157" y="1617904"/>
            <a:ext cx="8341743" cy="4624387"/>
          </a:xfrm>
        </p:spPr>
        <p:txBody>
          <a:bodyPr/>
          <a:lstStyle/>
          <a:p>
            <a:pPr>
              <a:lnSpc>
                <a:spcPct val="114000"/>
              </a:lnSpc>
              <a:spcAft>
                <a:spcPts val="900"/>
              </a:spcAft>
            </a:pPr>
            <a:r>
              <a:rPr lang="en-US" altLang="en-US" dirty="0"/>
              <a:t>Identifier les questions</a:t>
            </a:r>
          </a:p>
          <a:p>
            <a:pPr>
              <a:lnSpc>
                <a:spcPct val="114000"/>
              </a:lnSpc>
              <a:spcAft>
                <a:spcPts val="900"/>
              </a:spcAft>
            </a:pPr>
            <a:r>
              <a:rPr lang="fr-FR" altLang="en-US" dirty="0"/>
              <a:t>Classer par ordre prioritaire les questions</a:t>
            </a:r>
            <a:endParaRPr lang="en-US" altLang="en-US" dirty="0"/>
          </a:p>
          <a:p>
            <a:pPr>
              <a:lnSpc>
                <a:spcPct val="114000"/>
              </a:lnSpc>
              <a:spcAft>
                <a:spcPts val="900"/>
              </a:spcAft>
            </a:pPr>
            <a:r>
              <a:rPr lang="fr-FR" altLang="en-US" dirty="0"/>
              <a:t>Identifier les besoins en données et les sources éventuelles</a:t>
            </a:r>
            <a:endParaRPr lang="en-US" altLang="en-US" dirty="0"/>
          </a:p>
          <a:p>
            <a:pPr>
              <a:lnSpc>
                <a:spcPct val="114000"/>
              </a:lnSpc>
              <a:spcAft>
                <a:spcPts val="900"/>
              </a:spcAft>
            </a:pPr>
            <a:r>
              <a:rPr lang="en-US" altLang="en-US" dirty="0"/>
              <a:t>Transformer les </a:t>
            </a:r>
            <a:r>
              <a:rPr lang="fr-FR" altLang="en-US" dirty="0"/>
              <a:t>données en information</a:t>
            </a:r>
            <a:endParaRPr lang="en-US" altLang="en-US" dirty="0"/>
          </a:p>
          <a:p>
            <a:pPr>
              <a:lnSpc>
                <a:spcPct val="114000"/>
              </a:lnSpc>
              <a:spcAft>
                <a:spcPts val="900"/>
              </a:spcAft>
            </a:pPr>
            <a:r>
              <a:rPr lang="fr-FR" altLang="en-US" dirty="0"/>
              <a:t>Interpréter l’information et tirer les conclusions</a:t>
            </a:r>
            <a:endParaRPr lang="en-US" altLang="en-US" dirty="0"/>
          </a:p>
          <a:p>
            <a:pPr>
              <a:lnSpc>
                <a:spcPct val="114000"/>
              </a:lnSpc>
              <a:spcAft>
                <a:spcPts val="900"/>
              </a:spcAft>
            </a:pPr>
            <a:r>
              <a:rPr lang="fr-FR" altLang="en-US" dirty="0"/>
              <a:t>Façonner les solutions et passer à l’action</a:t>
            </a:r>
            <a:endParaRPr lang="en-US" altLang="en-US" dirty="0"/>
          </a:p>
          <a:p>
            <a:pPr>
              <a:lnSpc>
                <a:spcPct val="114000"/>
              </a:lnSpc>
              <a:spcAft>
                <a:spcPts val="900"/>
              </a:spcAft>
            </a:pPr>
            <a:r>
              <a:rPr lang="fr-FR" altLang="en-US" dirty="0"/>
              <a:t>Continuer de suivre les indicateurs clés</a:t>
            </a:r>
            <a:endParaRPr lang="en-US" altLang="en-US" dirty="0"/>
          </a:p>
          <a:p>
            <a:pPr eaLnBrk="1" hangingPunct="1">
              <a:spcAft>
                <a:spcPts val="900"/>
              </a:spcAft>
              <a:buFont typeface="Wingdings" charset="2"/>
              <a:buNone/>
            </a:pPr>
            <a:endParaRPr lang="en-US" altLang="en-US"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544363" y="126221"/>
            <a:ext cx="7762875" cy="1000125"/>
          </a:xfrm>
        </p:spPr>
        <p:txBody>
          <a:bodyPr/>
          <a:lstStyle/>
          <a:p>
            <a:pPr>
              <a:defRPr/>
            </a:pPr>
            <a:r>
              <a:rPr lang="fr-CD" kern="1200" dirty="0" smtClean="0"/>
              <a:t>Intégrer l’utilisation des données à </a:t>
            </a:r>
            <a:r>
              <a:rPr lang="fr-CD" kern="1200" smtClean="0"/>
              <a:t>votre travail</a:t>
            </a:r>
            <a:endParaRPr lang="en-US" dirty="0" smtClean="0"/>
          </a:p>
        </p:txBody>
      </p:sp>
      <p:sp>
        <p:nvSpPr>
          <p:cNvPr id="68611" name="Content Placeholder 2"/>
          <p:cNvSpPr>
            <a:spLocks noGrp="1"/>
          </p:cNvSpPr>
          <p:nvPr>
            <p:ph idx="1"/>
          </p:nvPr>
        </p:nvSpPr>
        <p:spPr>
          <a:xfrm>
            <a:off x="544363" y="1570008"/>
            <a:ext cx="8142437" cy="4332317"/>
          </a:xfrm>
        </p:spPr>
        <p:txBody>
          <a:bodyPr/>
          <a:lstStyle/>
          <a:p>
            <a:pPr marL="0" indent="0">
              <a:lnSpc>
                <a:spcPct val="114000"/>
              </a:lnSpc>
              <a:buNone/>
              <a:defRPr/>
            </a:pPr>
            <a:r>
              <a:rPr lang="fr-FR" altLang="en-US" b="1" dirty="0" smtClean="0">
                <a:solidFill>
                  <a:srgbClr val="A2552E"/>
                </a:solidFill>
              </a:rPr>
              <a:t>PLANIFIER   PLANIFIER   PLANIFIER </a:t>
            </a:r>
          </a:p>
          <a:p>
            <a:pPr>
              <a:lnSpc>
                <a:spcPct val="114000"/>
              </a:lnSpc>
              <a:buFont typeface="Wingdings" panose="05000000000000000000" pitchFamily="2" charset="2"/>
              <a:buChar char="§"/>
              <a:defRPr/>
            </a:pPr>
            <a:r>
              <a:rPr lang="fr-FR" altLang="en-US" dirty="0" smtClean="0"/>
              <a:t>Engager les utilisateurs de données et les producteurs de données pour qu’ils comprennent pleinement : </a:t>
            </a:r>
          </a:p>
          <a:p>
            <a:pPr lvl="1">
              <a:lnSpc>
                <a:spcPct val="114000"/>
              </a:lnSpc>
              <a:buFont typeface="Wingdings" panose="05000000000000000000" pitchFamily="2" charset="2"/>
              <a:buChar char="§"/>
              <a:defRPr/>
            </a:pPr>
            <a:r>
              <a:rPr lang="fr-FR" altLang="en-US" sz="2600" dirty="0" smtClean="0"/>
              <a:t>Les décisions qu’ils prennent, </a:t>
            </a:r>
          </a:p>
          <a:p>
            <a:pPr lvl="1">
              <a:lnSpc>
                <a:spcPct val="114000"/>
              </a:lnSpc>
              <a:buFont typeface="Wingdings" panose="05000000000000000000" pitchFamily="2" charset="2"/>
              <a:buChar char="§"/>
              <a:defRPr/>
            </a:pPr>
            <a:r>
              <a:rPr lang="fr-FR" altLang="en-US" sz="2600" dirty="0" smtClean="0"/>
              <a:t>L’information dont ils ont besoin, et </a:t>
            </a:r>
          </a:p>
          <a:p>
            <a:pPr lvl="1">
              <a:lnSpc>
                <a:spcPct val="114000"/>
              </a:lnSpc>
              <a:buFont typeface="Wingdings" panose="05000000000000000000" pitchFamily="2" charset="2"/>
              <a:buChar char="§"/>
              <a:defRPr/>
            </a:pPr>
            <a:r>
              <a:rPr lang="fr-FR" altLang="en-US" sz="2600" dirty="0" smtClean="0"/>
              <a:t>La meilleure manière de présenter cette information.</a:t>
            </a:r>
          </a:p>
          <a:p>
            <a:pPr>
              <a:lnSpc>
                <a:spcPct val="90000"/>
              </a:lnSpc>
              <a:spcBef>
                <a:spcPct val="30000"/>
              </a:spcBef>
              <a:buFont typeface="Wingdings" panose="05000000000000000000" pitchFamily="2" charset="2"/>
              <a:buChar char="§"/>
              <a:defRPr/>
            </a:pPr>
            <a:endParaRPr lang="en-US" altLang="en-US" dirty="0" smtClean="0"/>
          </a:p>
          <a:p>
            <a:pPr marL="400050" lvl="1" indent="0">
              <a:lnSpc>
                <a:spcPct val="90000"/>
              </a:lnSpc>
              <a:spcBef>
                <a:spcPct val="45000"/>
              </a:spcBef>
              <a:buFont typeface="Wingdings" panose="05000000000000000000" pitchFamily="2" charset="2"/>
              <a:buChar char="§"/>
              <a:defRPr/>
            </a:pPr>
            <a:endParaRPr lang="en-US" altLang="en-US" dirty="0" smtClean="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itle 1"/>
          <p:cNvSpPr>
            <a:spLocks noGrp="1"/>
          </p:cNvSpPr>
          <p:nvPr>
            <p:ph type="title"/>
          </p:nvPr>
        </p:nvSpPr>
        <p:spPr/>
        <p:txBody>
          <a:bodyPr/>
          <a:lstStyle/>
          <a:p>
            <a:r>
              <a:rPr lang="fr-FR" altLang="en-US"/>
              <a:t>Intégrer l’utilisation des données à votre travail </a:t>
            </a:r>
          </a:p>
        </p:txBody>
      </p:sp>
      <p:sp>
        <p:nvSpPr>
          <p:cNvPr id="3" name="Content Placeholder 2"/>
          <p:cNvSpPr>
            <a:spLocks noGrp="1"/>
          </p:cNvSpPr>
          <p:nvPr>
            <p:ph idx="1"/>
          </p:nvPr>
        </p:nvSpPr>
        <p:spPr>
          <a:xfrm>
            <a:off x="368753" y="1552755"/>
            <a:ext cx="8637135" cy="4009845"/>
          </a:xfrm>
        </p:spPr>
        <p:txBody>
          <a:bodyPr/>
          <a:lstStyle/>
          <a:p>
            <a:pPr marL="0" indent="0">
              <a:spcAft>
                <a:spcPts val="1200"/>
              </a:spcAft>
              <a:buFont typeface="Wingdings" panose="05000000000000000000" pitchFamily="2" charset="2"/>
              <a:buNone/>
              <a:defRPr/>
            </a:pPr>
            <a:r>
              <a:rPr lang="fr-FR" sz="3200" dirty="0" smtClean="0"/>
              <a:t>Mettre en place des soutiens organisationnels :</a:t>
            </a:r>
          </a:p>
          <a:p>
            <a:pPr lvl="1">
              <a:spcAft>
                <a:spcPts val="1200"/>
              </a:spcAft>
              <a:buFont typeface="Wingdings" panose="05000000000000000000" pitchFamily="2" charset="2"/>
              <a:buChar char="§"/>
              <a:defRPr/>
            </a:pPr>
            <a:r>
              <a:rPr lang="fr-FR" sz="2800" dirty="0" smtClean="0"/>
              <a:t>Organiser des réunions régulières</a:t>
            </a:r>
          </a:p>
          <a:p>
            <a:pPr lvl="1">
              <a:spcAft>
                <a:spcPts val="1200"/>
              </a:spcAft>
              <a:buFont typeface="Wingdings" panose="05000000000000000000" pitchFamily="2" charset="2"/>
              <a:buChar char="§"/>
              <a:defRPr/>
            </a:pPr>
            <a:r>
              <a:rPr lang="fr-FR" sz="2800" dirty="0" smtClean="0"/>
              <a:t>Nommer un comité ou un champion</a:t>
            </a:r>
          </a:p>
          <a:p>
            <a:pPr lvl="1">
              <a:spcAft>
                <a:spcPts val="1200"/>
              </a:spcAft>
              <a:buFont typeface="Wingdings" panose="05000000000000000000" pitchFamily="2" charset="2"/>
              <a:buChar char="§"/>
              <a:defRPr/>
            </a:pPr>
            <a:r>
              <a:rPr lang="fr-FR" sz="2800" dirty="0" smtClean="0"/>
              <a:t>Revoir les descriptions des tâches</a:t>
            </a:r>
          </a:p>
          <a:p>
            <a:pPr lvl="1">
              <a:spcAft>
                <a:spcPts val="1200"/>
              </a:spcAft>
              <a:buFont typeface="Wingdings" panose="05000000000000000000" pitchFamily="2" charset="2"/>
              <a:buChar char="§"/>
              <a:defRPr/>
            </a:pPr>
            <a:r>
              <a:rPr lang="fr-FR" sz="2800" dirty="0" smtClean="0"/>
              <a:t>Formuler des politiques ou directives</a:t>
            </a:r>
          </a:p>
          <a:p>
            <a:pPr>
              <a:buFont typeface="Wingdings" panose="05000000000000000000" pitchFamily="2" charset="2"/>
              <a:buChar char="§"/>
              <a:defRPr/>
            </a:pPr>
            <a:endParaRPr lang="en-US"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itle 1"/>
          <p:cNvSpPr>
            <a:spLocks noGrp="1"/>
          </p:cNvSpPr>
          <p:nvPr>
            <p:ph type="title"/>
          </p:nvPr>
        </p:nvSpPr>
        <p:spPr/>
        <p:txBody>
          <a:bodyPr/>
          <a:lstStyle/>
          <a:p>
            <a:r>
              <a:rPr lang="en-US" altLang="en-US"/>
              <a:t>Intégrer l’utilisation des données à votre travail </a:t>
            </a:r>
          </a:p>
        </p:txBody>
      </p:sp>
      <p:sp>
        <p:nvSpPr>
          <p:cNvPr id="132099" name="Content Placeholder 2"/>
          <p:cNvSpPr>
            <a:spLocks noGrp="1"/>
          </p:cNvSpPr>
          <p:nvPr>
            <p:ph idx="1"/>
          </p:nvPr>
        </p:nvSpPr>
        <p:spPr>
          <a:xfrm>
            <a:off x="368753" y="1478801"/>
            <a:ext cx="8447443" cy="3962400"/>
          </a:xfrm>
        </p:spPr>
        <p:txBody>
          <a:bodyPr/>
          <a:lstStyle/>
          <a:p>
            <a:pPr marL="0" indent="0">
              <a:spcAft>
                <a:spcPts val="1200"/>
              </a:spcAft>
              <a:buFont typeface="Wingdings" charset="2"/>
              <a:buNone/>
            </a:pPr>
            <a:r>
              <a:rPr lang="fr-FR" altLang="en-US" sz="3200" dirty="0"/>
              <a:t>Utiliser et institutionnaliser les outils et approches de la DUD</a:t>
            </a:r>
            <a:r>
              <a:rPr lang="fr-FR" altLang="en-US" dirty="0"/>
              <a:t> </a:t>
            </a:r>
          </a:p>
          <a:p>
            <a:pPr lvl="1">
              <a:spcAft>
                <a:spcPts val="1200"/>
              </a:spcAft>
            </a:pPr>
            <a:r>
              <a:rPr lang="fr-FR" altLang="en-US" sz="2700" dirty="0"/>
              <a:t>Engagement des parties concernées, Carte d’utilisation de l’information,</a:t>
            </a:r>
          </a:p>
          <a:p>
            <a:pPr lvl="1">
              <a:spcAft>
                <a:spcPts val="1200"/>
              </a:spcAft>
            </a:pPr>
            <a:r>
              <a:rPr lang="fr-FR" altLang="en-US" sz="2700" dirty="0"/>
              <a:t>Fiche de classement des questions prioritaires</a:t>
            </a:r>
          </a:p>
          <a:p>
            <a:pPr lvl="1">
              <a:spcAft>
                <a:spcPts val="1200"/>
              </a:spcAft>
            </a:pPr>
            <a:r>
              <a:rPr lang="fr-FR" altLang="en-US" sz="2700" dirty="0"/>
              <a:t>7 étapes d’utilisation de l’information pour améliorer les programmes.</a:t>
            </a:r>
          </a:p>
          <a:p>
            <a:pPr lvl="1">
              <a:spcAft>
                <a:spcPts val="1200"/>
              </a:spcAft>
            </a:pPr>
            <a:r>
              <a:rPr lang="fr-FR" altLang="en-US" sz="2700" dirty="0"/>
              <a:t>Cadre pour relier les données à l’action</a:t>
            </a:r>
          </a:p>
          <a:p>
            <a:pPr marL="0" indent="0">
              <a:buFont typeface="Wingdings" charset="2"/>
              <a:buNone/>
            </a:pPr>
            <a:endParaRPr lang="en-US" altLang="en-US"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ChangeArrowheads="1"/>
          </p:cNvSpPr>
          <p:nvPr/>
        </p:nvSpPr>
        <p:spPr bwMode="auto">
          <a:xfrm>
            <a:off x="620713" y="704850"/>
            <a:ext cx="7913687"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r>
              <a:rPr lang="en-US" altLang="en-US" sz="2400">
                <a:solidFill>
                  <a:srgbClr val="FFFFFF"/>
                </a:solidFill>
              </a:rPr>
              <a:t>This </a:t>
            </a:r>
            <a:r>
              <a:rPr lang="en-US" altLang="en-US" sz="2400"/>
              <a:t>Cette recherche a bénéficié d’un soutien du Plan d’urgence du Président pour la lutte contre le SIDA (PEPFAR)  par le biais de l’Agence des Etats-Unis pour le Développement international  (USAID) aux termes de l’accord  coopératif  MEASURE Evaluation GHA-A-00-08-00003-00 , mis en oeuvre par Carolina Population Center, University of North Carolina  à Chapel Hill avec  Futures Group, ICF International, John Snow, Inc., Management Sciences for Health, et Tulane University.  Les vues exprimées ici ne sont pas forcément celles de PEPFAR, de l’USAID, ou du Gouvernement des Etats-Unis. </a:t>
            </a:r>
            <a:r>
              <a:rPr lang="en-US" altLang="en-US" sz="2400">
                <a:solidFill>
                  <a:srgbClr val="FFFFFF"/>
                </a:solidFill>
              </a:rPr>
              <a:t> </a:t>
            </a:r>
            <a:endParaRPr lang="en-US" altLang="en-US" sz="2400" b="1"/>
          </a:p>
        </p:txBody>
      </p:sp>
      <p:sp>
        <p:nvSpPr>
          <p:cNvPr id="3" name="object 5"/>
          <p:cNvSpPr/>
          <p:nvPr/>
        </p:nvSpPr>
        <p:spPr>
          <a:xfrm>
            <a:off x="0" y="1143001"/>
            <a:ext cx="10058400" cy="4470399"/>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A1552F"/>
          </a:solidFill>
        </p:spPr>
        <p:txBody>
          <a:bodyPr wrap="square" lIns="0" tIns="0" rIns="0" bIns="0" rtlCol="0"/>
          <a:lstStyle/>
          <a:p>
            <a:endParaRPr/>
          </a:p>
        </p:txBody>
      </p:sp>
      <p:sp>
        <p:nvSpPr>
          <p:cNvPr id="4"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D1860"/>
          </a:solidFill>
        </p:spPr>
        <p:txBody>
          <a:bodyPr wrap="square" lIns="0" tIns="0" rIns="0" bIns="0" rtlCol="0"/>
          <a:lstStyle/>
          <a:p>
            <a:endParaRPr dirty="0">
              <a:latin typeface="Futura Lt BT" panose="020B0402020204020303" pitchFamily="34" charset="0"/>
            </a:endParaRPr>
          </a:p>
        </p:txBody>
      </p:sp>
      <p:sp>
        <p:nvSpPr>
          <p:cNvPr id="5" name="Rectangle 2"/>
          <p:cNvSpPr>
            <a:spLocks noChangeArrowheads="1"/>
          </p:cNvSpPr>
          <p:nvPr/>
        </p:nvSpPr>
        <p:spPr bwMode="auto">
          <a:xfrm>
            <a:off x="622300" y="1832452"/>
            <a:ext cx="7924800"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r>
              <a:rPr lang="en-US" altLang="en-US" sz="1800" dirty="0">
                <a:solidFill>
                  <a:schemeClr val="bg1"/>
                </a:solidFill>
                <a:latin typeface="Century Gothic" charset="0"/>
                <a:ea typeface="Century Gothic" charset="0"/>
                <a:cs typeface="Century Gothic" charset="0"/>
              </a:rPr>
              <a:t>This </a:t>
            </a:r>
            <a:r>
              <a:rPr lang="en-US" altLang="en-US" sz="1800" dirty="0" err="1">
                <a:solidFill>
                  <a:schemeClr val="bg1"/>
                </a:solidFill>
                <a:latin typeface="Century Gothic" charset="0"/>
                <a:ea typeface="Century Gothic" charset="0"/>
                <a:cs typeface="Century Gothic" charset="0"/>
              </a:rPr>
              <a:t>Cette</a:t>
            </a:r>
            <a:r>
              <a:rPr lang="en-US" altLang="en-US" sz="1800" dirty="0">
                <a:solidFill>
                  <a:schemeClr val="bg1"/>
                </a:solidFill>
                <a:latin typeface="Century Gothic" charset="0"/>
                <a:ea typeface="Century Gothic" charset="0"/>
                <a:cs typeface="Century Gothic" charset="0"/>
              </a:rPr>
              <a:t> </a:t>
            </a:r>
            <a:r>
              <a:rPr lang="en-US" altLang="en-US" sz="1800" dirty="0" err="1">
                <a:solidFill>
                  <a:schemeClr val="bg1"/>
                </a:solidFill>
                <a:latin typeface="Century Gothic" charset="0"/>
                <a:ea typeface="Century Gothic" charset="0"/>
                <a:cs typeface="Century Gothic" charset="0"/>
              </a:rPr>
              <a:t>recherche</a:t>
            </a:r>
            <a:r>
              <a:rPr lang="en-US" altLang="en-US" sz="1800" dirty="0">
                <a:solidFill>
                  <a:schemeClr val="bg1"/>
                </a:solidFill>
                <a:latin typeface="Century Gothic" charset="0"/>
                <a:ea typeface="Century Gothic" charset="0"/>
                <a:cs typeface="Century Gothic" charset="0"/>
              </a:rPr>
              <a:t> a </a:t>
            </a:r>
            <a:r>
              <a:rPr lang="en-US" altLang="en-US" sz="1800" dirty="0" err="1">
                <a:solidFill>
                  <a:schemeClr val="bg1"/>
                </a:solidFill>
                <a:latin typeface="Century Gothic" charset="0"/>
                <a:ea typeface="Century Gothic" charset="0"/>
                <a:cs typeface="Century Gothic" charset="0"/>
              </a:rPr>
              <a:t>bénéficié</a:t>
            </a:r>
            <a:r>
              <a:rPr lang="en-US" altLang="en-US" sz="1800" dirty="0">
                <a:solidFill>
                  <a:schemeClr val="bg1"/>
                </a:solidFill>
                <a:latin typeface="Century Gothic" charset="0"/>
                <a:ea typeface="Century Gothic" charset="0"/>
                <a:cs typeface="Century Gothic" charset="0"/>
              </a:rPr>
              <a:t> d’un </a:t>
            </a:r>
            <a:r>
              <a:rPr lang="en-US" altLang="en-US" sz="1800" dirty="0" err="1">
                <a:solidFill>
                  <a:schemeClr val="bg1"/>
                </a:solidFill>
                <a:latin typeface="Century Gothic" charset="0"/>
                <a:ea typeface="Century Gothic" charset="0"/>
                <a:cs typeface="Century Gothic" charset="0"/>
              </a:rPr>
              <a:t>soutien</a:t>
            </a:r>
            <a:r>
              <a:rPr lang="en-US" altLang="en-US" sz="1800" dirty="0">
                <a:solidFill>
                  <a:schemeClr val="bg1"/>
                </a:solidFill>
                <a:latin typeface="Century Gothic" charset="0"/>
                <a:ea typeface="Century Gothic" charset="0"/>
                <a:cs typeface="Century Gothic" charset="0"/>
              </a:rPr>
              <a:t> du Plan </a:t>
            </a:r>
            <a:r>
              <a:rPr lang="en-US" altLang="en-US" sz="1800" dirty="0" err="1">
                <a:solidFill>
                  <a:schemeClr val="bg1"/>
                </a:solidFill>
                <a:latin typeface="Century Gothic" charset="0"/>
                <a:ea typeface="Century Gothic" charset="0"/>
                <a:cs typeface="Century Gothic" charset="0"/>
              </a:rPr>
              <a:t>d’urgence</a:t>
            </a:r>
            <a:r>
              <a:rPr lang="en-US" altLang="en-US" sz="1800" dirty="0">
                <a:solidFill>
                  <a:schemeClr val="bg1"/>
                </a:solidFill>
                <a:latin typeface="Century Gothic" charset="0"/>
                <a:ea typeface="Century Gothic" charset="0"/>
                <a:cs typeface="Century Gothic" charset="0"/>
              </a:rPr>
              <a:t> du </a:t>
            </a:r>
            <a:r>
              <a:rPr lang="en-US" altLang="en-US" sz="1800" dirty="0" err="1">
                <a:solidFill>
                  <a:schemeClr val="bg1"/>
                </a:solidFill>
                <a:latin typeface="Century Gothic" charset="0"/>
                <a:ea typeface="Century Gothic" charset="0"/>
                <a:cs typeface="Century Gothic" charset="0"/>
              </a:rPr>
              <a:t>Président</a:t>
            </a:r>
            <a:r>
              <a:rPr lang="en-US" altLang="en-US" sz="1800" dirty="0">
                <a:solidFill>
                  <a:schemeClr val="bg1"/>
                </a:solidFill>
                <a:latin typeface="Century Gothic" charset="0"/>
                <a:ea typeface="Century Gothic" charset="0"/>
                <a:cs typeface="Century Gothic" charset="0"/>
              </a:rPr>
              <a:t> pour la </a:t>
            </a:r>
            <a:r>
              <a:rPr lang="en-US" altLang="en-US" sz="1800" dirty="0" err="1">
                <a:solidFill>
                  <a:schemeClr val="bg1"/>
                </a:solidFill>
                <a:latin typeface="Century Gothic" charset="0"/>
                <a:ea typeface="Century Gothic" charset="0"/>
                <a:cs typeface="Century Gothic" charset="0"/>
              </a:rPr>
              <a:t>lutte</a:t>
            </a:r>
            <a:r>
              <a:rPr lang="en-US" altLang="en-US" sz="1800" dirty="0">
                <a:solidFill>
                  <a:schemeClr val="bg1"/>
                </a:solidFill>
                <a:latin typeface="Century Gothic" charset="0"/>
                <a:ea typeface="Century Gothic" charset="0"/>
                <a:cs typeface="Century Gothic" charset="0"/>
              </a:rPr>
              <a:t> </a:t>
            </a:r>
            <a:r>
              <a:rPr lang="en-US" altLang="en-US" sz="1800" dirty="0" err="1">
                <a:solidFill>
                  <a:schemeClr val="bg1"/>
                </a:solidFill>
                <a:latin typeface="Century Gothic" charset="0"/>
                <a:ea typeface="Century Gothic" charset="0"/>
                <a:cs typeface="Century Gothic" charset="0"/>
              </a:rPr>
              <a:t>contre</a:t>
            </a:r>
            <a:r>
              <a:rPr lang="en-US" altLang="en-US" sz="1800" dirty="0">
                <a:solidFill>
                  <a:schemeClr val="bg1"/>
                </a:solidFill>
                <a:latin typeface="Century Gothic" charset="0"/>
                <a:ea typeface="Century Gothic" charset="0"/>
                <a:cs typeface="Century Gothic" charset="0"/>
              </a:rPr>
              <a:t> le SIDA (PEPFAR)  par le </a:t>
            </a:r>
            <a:r>
              <a:rPr lang="en-US" altLang="en-US" sz="1800" dirty="0" err="1">
                <a:solidFill>
                  <a:schemeClr val="bg1"/>
                </a:solidFill>
                <a:latin typeface="Century Gothic" charset="0"/>
                <a:ea typeface="Century Gothic" charset="0"/>
                <a:cs typeface="Century Gothic" charset="0"/>
              </a:rPr>
              <a:t>biais</a:t>
            </a:r>
            <a:r>
              <a:rPr lang="en-US" altLang="en-US" sz="1800" dirty="0">
                <a:solidFill>
                  <a:schemeClr val="bg1"/>
                </a:solidFill>
                <a:latin typeface="Century Gothic" charset="0"/>
                <a:ea typeface="Century Gothic" charset="0"/>
                <a:cs typeface="Century Gothic" charset="0"/>
              </a:rPr>
              <a:t> de </a:t>
            </a:r>
            <a:r>
              <a:rPr lang="en-US" altLang="en-US" sz="1800" dirty="0" err="1">
                <a:solidFill>
                  <a:schemeClr val="bg1"/>
                </a:solidFill>
                <a:latin typeface="Century Gothic" charset="0"/>
                <a:ea typeface="Century Gothic" charset="0"/>
                <a:cs typeface="Century Gothic" charset="0"/>
              </a:rPr>
              <a:t>l’Agence</a:t>
            </a:r>
            <a:r>
              <a:rPr lang="en-US" altLang="en-US" sz="1800" dirty="0">
                <a:solidFill>
                  <a:schemeClr val="bg1"/>
                </a:solidFill>
                <a:latin typeface="Century Gothic" charset="0"/>
                <a:ea typeface="Century Gothic" charset="0"/>
                <a:cs typeface="Century Gothic" charset="0"/>
              </a:rPr>
              <a:t> des </a:t>
            </a:r>
            <a:r>
              <a:rPr lang="en-US" altLang="en-US" sz="1800" dirty="0" err="1">
                <a:solidFill>
                  <a:schemeClr val="bg1"/>
                </a:solidFill>
                <a:latin typeface="Century Gothic" charset="0"/>
                <a:ea typeface="Century Gothic" charset="0"/>
                <a:cs typeface="Century Gothic" charset="0"/>
              </a:rPr>
              <a:t>Etats</a:t>
            </a:r>
            <a:r>
              <a:rPr lang="en-US" altLang="en-US" sz="1800" dirty="0">
                <a:solidFill>
                  <a:schemeClr val="bg1"/>
                </a:solidFill>
                <a:latin typeface="Century Gothic" charset="0"/>
                <a:ea typeface="Century Gothic" charset="0"/>
                <a:cs typeface="Century Gothic" charset="0"/>
              </a:rPr>
              <a:t>-Unis pour le </a:t>
            </a:r>
            <a:r>
              <a:rPr lang="en-US" altLang="en-US" sz="1800" dirty="0" err="1">
                <a:solidFill>
                  <a:schemeClr val="bg1"/>
                </a:solidFill>
                <a:latin typeface="Century Gothic" charset="0"/>
                <a:ea typeface="Century Gothic" charset="0"/>
                <a:cs typeface="Century Gothic" charset="0"/>
              </a:rPr>
              <a:t>Développement</a:t>
            </a:r>
            <a:r>
              <a:rPr lang="en-US" altLang="en-US" sz="1800" dirty="0">
                <a:solidFill>
                  <a:schemeClr val="bg1"/>
                </a:solidFill>
                <a:latin typeface="Century Gothic" charset="0"/>
                <a:ea typeface="Century Gothic" charset="0"/>
                <a:cs typeface="Century Gothic" charset="0"/>
              </a:rPr>
              <a:t> international  (USAID) aux </a:t>
            </a:r>
            <a:r>
              <a:rPr lang="en-US" altLang="en-US" sz="1800" dirty="0" err="1">
                <a:solidFill>
                  <a:schemeClr val="bg1"/>
                </a:solidFill>
                <a:latin typeface="Century Gothic" charset="0"/>
                <a:ea typeface="Century Gothic" charset="0"/>
                <a:cs typeface="Century Gothic" charset="0"/>
              </a:rPr>
              <a:t>termes</a:t>
            </a:r>
            <a:r>
              <a:rPr lang="en-US" altLang="en-US" sz="1800" dirty="0">
                <a:solidFill>
                  <a:schemeClr val="bg1"/>
                </a:solidFill>
                <a:latin typeface="Century Gothic" charset="0"/>
                <a:ea typeface="Century Gothic" charset="0"/>
                <a:cs typeface="Century Gothic" charset="0"/>
              </a:rPr>
              <a:t> de </a:t>
            </a:r>
            <a:r>
              <a:rPr lang="en-US" altLang="en-US" sz="1800" dirty="0" err="1">
                <a:solidFill>
                  <a:schemeClr val="bg1"/>
                </a:solidFill>
                <a:latin typeface="Century Gothic" charset="0"/>
                <a:ea typeface="Century Gothic" charset="0"/>
                <a:cs typeface="Century Gothic" charset="0"/>
              </a:rPr>
              <a:t>l’accord</a:t>
            </a:r>
            <a:r>
              <a:rPr lang="en-US" altLang="en-US" sz="1800" dirty="0">
                <a:solidFill>
                  <a:schemeClr val="bg1"/>
                </a:solidFill>
                <a:latin typeface="Century Gothic" charset="0"/>
                <a:ea typeface="Century Gothic" charset="0"/>
                <a:cs typeface="Century Gothic" charset="0"/>
              </a:rPr>
              <a:t>  </a:t>
            </a:r>
            <a:r>
              <a:rPr lang="en-US" altLang="en-US" sz="1800" dirty="0" err="1">
                <a:solidFill>
                  <a:schemeClr val="bg1"/>
                </a:solidFill>
                <a:latin typeface="Century Gothic" charset="0"/>
                <a:ea typeface="Century Gothic" charset="0"/>
                <a:cs typeface="Century Gothic" charset="0"/>
              </a:rPr>
              <a:t>coopératif</a:t>
            </a:r>
            <a:r>
              <a:rPr lang="en-US" altLang="en-US" sz="1800" dirty="0">
                <a:solidFill>
                  <a:schemeClr val="bg1"/>
                </a:solidFill>
                <a:latin typeface="Century Gothic" charset="0"/>
                <a:ea typeface="Century Gothic" charset="0"/>
                <a:cs typeface="Century Gothic" charset="0"/>
              </a:rPr>
              <a:t>  MEASURE Evaluation GHA-A-00-08-00003-00 , </a:t>
            </a:r>
            <a:r>
              <a:rPr lang="en-US" altLang="en-US" sz="1800" dirty="0" err="1">
                <a:solidFill>
                  <a:schemeClr val="bg1"/>
                </a:solidFill>
                <a:latin typeface="Century Gothic" charset="0"/>
                <a:ea typeface="Century Gothic" charset="0"/>
                <a:cs typeface="Century Gothic" charset="0"/>
              </a:rPr>
              <a:t>mis</a:t>
            </a:r>
            <a:r>
              <a:rPr lang="en-US" altLang="en-US" sz="1800" dirty="0">
                <a:solidFill>
                  <a:schemeClr val="bg1"/>
                </a:solidFill>
                <a:latin typeface="Century Gothic" charset="0"/>
                <a:ea typeface="Century Gothic" charset="0"/>
                <a:cs typeface="Century Gothic" charset="0"/>
              </a:rPr>
              <a:t> en oeuvre par Carolina Population Center, University of North Carolina  </a:t>
            </a:r>
            <a:r>
              <a:rPr lang="en-US" altLang="en-US" sz="1800" dirty="0" err="1">
                <a:solidFill>
                  <a:schemeClr val="bg1"/>
                </a:solidFill>
                <a:latin typeface="Century Gothic" charset="0"/>
                <a:ea typeface="Century Gothic" charset="0"/>
                <a:cs typeface="Century Gothic" charset="0"/>
              </a:rPr>
              <a:t>à</a:t>
            </a:r>
            <a:r>
              <a:rPr lang="en-US" altLang="en-US" sz="1800" dirty="0">
                <a:solidFill>
                  <a:schemeClr val="bg1"/>
                </a:solidFill>
                <a:latin typeface="Century Gothic" charset="0"/>
                <a:ea typeface="Century Gothic" charset="0"/>
                <a:cs typeface="Century Gothic" charset="0"/>
              </a:rPr>
              <a:t> Chapel Hill avec  Futures Group, ICF International, John Snow, Inc., Management Sciences for Health, et Tulane University.  Les </a:t>
            </a:r>
            <a:r>
              <a:rPr lang="en-US" altLang="en-US" sz="1800" dirty="0" err="1">
                <a:solidFill>
                  <a:schemeClr val="bg1"/>
                </a:solidFill>
                <a:latin typeface="Century Gothic" charset="0"/>
                <a:ea typeface="Century Gothic" charset="0"/>
                <a:cs typeface="Century Gothic" charset="0"/>
              </a:rPr>
              <a:t>vues</a:t>
            </a:r>
            <a:r>
              <a:rPr lang="en-US" altLang="en-US" sz="1800" dirty="0">
                <a:solidFill>
                  <a:schemeClr val="bg1"/>
                </a:solidFill>
                <a:latin typeface="Century Gothic" charset="0"/>
                <a:ea typeface="Century Gothic" charset="0"/>
                <a:cs typeface="Century Gothic" charset="0"/>
              </a:rPr>
              <a:t> </a:t>
            </a:r>
            <a:r>
              <a:rPr lang="en-US" altLang="en-US" sz="1800" dirty="0" err="1">
                <a:solidFill>
                  <a:schemeClr val="bg1"/>
                </a:solidFill>
                <a:latin typeface="Century Gothic" charset="0"/>
                <a:ea typeface="Century Gothic" charset="0"/>
                <a:cs typeface="Century Gothic" charset="0"/>
              </a:rPr>
              <a:t>exprimées</a:t>
            </a:r>
            <a:r>
              <a:rPr lang="en-US" altLang="en-US" sz="1800" dirty="0">
                <a:solidFill>
                  <a:schemeClr val="bg1"/>
                </a:solidFill>
                <a:latin typeface="Century Gothic" charset="0"/>
                <a:ea typeface="Century Gothic" charset="0"/>
                <a:cs typeface="Century Gothic" charset="0"/>
              </a:rPr>
              <a:t> </a:t>
            </a:r>
            <a:r>
              <a:rPr lang="en-US" altLang="en-US" sz="1800" dirty="0" err="1">
                <a:solidFill>
                  <a:schemeClr val="bg1"/>
                </a:solidFill>
                <a:latin typeface="Century Gothic" charset="0"/>
                <a:ea typeface="Century Gothic" charset="0"/>
                <a:cs typeface="Century Gothic" charset="0"/>
              </a:rPr>
              <a:t>ici</a:t>
            </a:r>
            <a:r>
              <a:rPr lang="en-US" altLang="en-US" sz="1800" dirty="0">
                <a:solidFill>
                  <a:schemeClr val="bg1"/>
                </a:solidFill>
                <a:latin typeface="Century Gothic" charset="0"/>
                <a:ea typeface="Century Gothic" charset="0"/>
                <a:cs typeface="Century Gothic" charset="0"/>
              </a:rPr>
              <a:t> ne </a:t>
            </a:r>
            <a:r>
              <a:rPr lang="en-US" altLang="en-US" sz="1800" dirty="0" err="1">
                <a:solidFill>
                  <a:schemeClr val="bg1"/>
                </a:solidFill>
                <a:latin typeface="Century Gothic" charset="0"/>
                <a:ea typeface="Century Gothic" charset="0"/>
                <a:cs typeface="Century Gothic" charset="0"/>
              </a:rPr>
              <a:t>sont</a:t>
            </a:r>
            <a:r>
              <a:rPr lang="en-US" altLang="en-US" sz="1800" dirty="0">
                <a:solidFill>
                  <a:schemeClr val="bg1"/>
                </a:solidFill>
                <a:latin typeface="Century Gothic" charset="0"/>
                <a:ea typeface="Century Gothic" charset="0"/>
                <a:cs typeface="Century Gothic" charset="0"/>
              </a:rPr>
              <a:t> pas </a:t>
            </a:r>
            <a:r>
              <a:rPr lang="en-US" altLang="en-US" sz="1800" dirty="0" err="1">
                <a:solidFill>
                  <a:schemeClr val="bg1"/>
                </a:solidFill>
                <a:latin typeface="Century Gothic" charset="0"/>
                <a:ea typeface="Century Gothic" charset="0"/>
                <a:cs typeface="Century Gothic" charset="0"/>
              </a:rPr>
              <a:t>forcément</a:t>
            </a:r>
            <a:r>
              <a:rPr lang="en-US" altLang="en-US" sz="1800" dirty="0">
                <a:solidFill>
                  <a:schemeClr val="bg1"/>
                </a:solidFill>
                <a:latin typeface="Century Gothic" charset="0"/>
                <a:ea typeface="Century Gothic" charset="0"/>
                <a:cs typeface="Century Gothic" charset="0"/>
              </a:rPr>
              <a:t> </a:t>
            </a:r>
            <a:r>
              <a:rPr lang="en-US" altLang="en-US" sz="1800" dirty="0" err="1">
                <a:solidFill>
                  <a:schemeClr val="bg1"/>
                </a:solidFill>
                <a:latin typeface="Century Gothic" charset="0"/>
                <a:ea typeface="Century Gothic" charset="0"/>
                <a:cs typeface="Century Gothic" charset="0"/>
              </a:rPr>
              <a:t>celles</a:t>
            </a:r>
            <a:r>
              <a:rPr lang="en-US" altLang="en-US" sz="1800" dirty="0">
                <a:solidFill>
                  <a:schemeClr val="bg1"/>
                </a:solidFill>
                <a:latin typeface="Century Gothic" charset="0"/>
                <a:ea typeface="Century Gothic" charset="0"/>
                <a:cs typeface="Century Gothic" charset="0"/>
              </a:rPr>
              <a:t> de PEPFAR, de </a:t>
            </a:r>
            <a:r>
              <a:rPr lang="en-US" altLang="en-US" sz="1800" dirty="0" err="1">
                <a:solidFill>
                  <a:schemeClr val="bg1"/>
                </a:solidFill>
                <a:latin typeface="Century Gothic" charset="0"/>
                <a:ea typeface="Century Gothic" charset="0"/>
                <a:cs typeface="Century Gothic" charset="0"/>
              </a:rPr>
              <a:t>l’USAID</a:t>
            </a:r>
            <a:r>
              <a:rPr lang="en-US" altLang="en-US" sz="1800" dirty="0">
                <a:solidFill>
                  <a:schemeClr val="bg1"/>
                </a:solidFill>
                <a:latin typeface="Century Gothic" charset="0"/>
                <a:ea typeface="Century Gothic" charset="0"/>
                <a:cs typeface="Century Gothic" charset="0"/>
              </a:rPr>
              <a:t>, </a:t>
            </a:r>
            <a:r>
              <a:rPr lang="en-US" altLang="en-US" sz="1800" dirty="0" err="1">
                <a:solidFill>
                  <a:schemeClr val="bg1"/>
                </a:solidFill>
                <a:latin typeface="Century Gothic" charset="0"/>
                <a:ea typeface="Century Gothic" charset="0"/>
                <a:cs typeface="Century Gothic" charset="0"/>
              </a:rPr>
              <a:t>ou</a:t>
            </a:r>
            <a:r>
              <a:rPr lang="en-US" altLang="en-US" sz="1800" dirty="0">
                <a:solidFill>
                  <a:schemeClr val="bg1"/>
                </a:solidFill>
                <a:latin typeface="Century Gothic" charset="0"/>
                <a:ea typeface="Century Gothic" charset="0"/>
                <a:cs typeface="Century Gothic" charset="0"/>
              </a:rPr>
              <a:t> du </a:t>
            </a:r>
            <a:r>
              <a:rPr lang="en-US" altLang="en-US" sz="1800" dirty="0" err="1">
                <a:solidFill>
                  <a:schemeClr val="bg1"/>
                </a:solidFill>
                <a:latin typeface="Century Gothic" charset="0"/>
                <a:ea typeface="Century Gothic" charset="0"/>
                <a:cs typeface="Century Gothic" charset="0"/>
              </a:rPr>
              <a:t>Gouvernement</a:t>
            </a:r>
            <a:r>
              <a:rPr lang="en-US" altLang="en-US" sz="1800" dirty="0">
                <a:solidFill>
                  <a:schemeClr val="bg1"/>
                </a:solidFill>
                <a:latin typeface="Century Gothic" charset="0"/>
                <a:ea typeface="Century Gothic" charset="0"/>
                <a:cs typeface="Century Gothic" charset="0"/>
              </a:rPr>
              <a:t> des </a:t>
            </a:r>
            <a:r>
              <a:rPr lang="en-US" altLang="en-US" sz="1800" dirty="0" err="1">
                <a:solidFill>
                  <a:schemeClr val="bg1"/>
                </a:solidFill>
                <a:latin typeface="Century Gothic" charset="0"/>
                <a:ea typeface="Century Gothic" charset="0"/>
                <a:cs typeface="Century Gothic" charset="0"/>
              </a:rPr>
              <a:t>Etats</a:t>
            </a:r>
            <a:r>
              <a:rPr lang="en-US" altLang="en-US" sz="1800" dirty="0">
                <a:solidFill>
                  <a:schemeClr val="bg1"/>
                </a:solidFill>
                <a:latin typeface="Century Gothic" charset="0"/>
                <a:ea typeface="Century Gothic" charset="0"/>
                <a:cs typeface="Century Gothic" charset="0"/>
              </a:rPr>
              <a:t>-Unis</a:t>
            </a:r>
            <a:r>
              <a:rPr lang="en-US" altLang="en-US" sz="1800" dirty="0" smtClean="0">
                <a:solidFill>
                  <a:schemeClr val="bg1"/>
                </a:solidFill>
                <a:latin typeface="Century Gothic" charset="0"/>
                <a:ea typeface="Century Gothic" charset="0"/>
                <a:cs typeface="Century Gothic" charset="0"/>
              </a:rPr>
              <a:t>.</a:t>
            </a:r>
          </a:p>
          <a:p>
            <a:pPr eaLnBrk="1" hangingPunct="1">
              <a:spcBef>
                <a:spcPct val="0"/>
              </a:spcBef>
              <a:spcAft>
                <a:spcPct val="0"/>
              </a:spcAft>
              <a:buClrTx/>
              <a:buFontTx/>
              <a:buNone/>
            </a:pPr>
            <a:endParaRPr lang="en-US" altLang="en-US" sz="1800" dirty="0">
              <a:solidFill>
                <a:schemeClr val="bg1"/>
              </a:solidFill>
              <a:latin typeface="Century Gothic" charset="0"/>
              <a:ea typeface="Century Gothic" charset="0"/>
              <a:cs typeface="Century Gothic" charset="0"/>
            </a:endParaRPr>
          </a:p>
          <a:p>
            <a:pPr eaLnBrk="1" hangingPunct="1">
              <a:spcBef>
                <a:spcPct val="0"/>
              </a:spcBef>
              <a:spcAft>
                <a:spcPct val="0"/>
              </a:spcAft>
              <a:buClrTx/>
              <a:buFontTx/>
              <a:buNone/>
            </a:pPr>
            <a:r>
              <a:rPr lang="en-US" altLang="en-US" sz="1800" b="1" dirty="0" err="1" smtClean="0">
                <a:solidFill>
                  <a:schemeClr val="bg1"/>
                </a:solidFill>
                <a:latin typeface="Century Gothic" charset="0"/>
                <a:ea typeface="Century Gothic" charset="0"/>
                <a:cs typeface="Century Gothic" charset="0"/>
              </a:rPr>
              <a:t>www.measureevaluation.org</a:t>
            </a:r>
            <a:r>
              <a:rPr lang="en-US" altLang="en-US" sz="1800" b="1" dirty="0" smtClean="0">
                <a:solidFill>
                  <a:schemeClr val="bg1"/>
                </a:solidFill>
                <a:latin typeface="Century Gothic" charset="0"/>
                <a:ea typeface="Century Gothic" charset="0"/>
                <a:cs typeface="Century Gothic" charset="0"/>
              </a:rPr>
              <a:t>  </a:t>
            </a:r>
            <a:endParaRPr lang="en-US" altLang="en-US" sz="1800" b="1" dirty="0">
              <a:solidFill>
                <a:schemeClr val="bg1"/>
              </a:solidFill>
              <a:latin typeface="Century Gothic" charset="0"/>
              <a:ea typeface="Century Gothic" charset="0"/>
              <a:cs typeface="Century Gothic" charset="0"/>
            </a:endParaRPr>
          </a:p>
        </p:txBody>
      </p:sp>
      <p:pic>
        <p:nvPicPr>
          <p:cNvPr id="6" name="Picture 5" descr="Vertical_RGB_60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95603" y="5838679"/>
            <a:ext cx="996348" cy="816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logo_200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33700" y="5838679"/>
            <a:ext cx="862116" cy="816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9"/>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57163" y="5833521"/>
            <a:ext cx="1229838" cy="76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MEASURE_Eval_slide_template">
  <a:themeElements>
    <a:clrScheme name="MEASURE_Eval_slide_template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5_Session 4_Link Data to Action_Change_16.10.5" id="{0122411A-09C3-944F-8061-9BA804627E78}" vid="{4289EE5B-010D-9144-8A6A-88B773BF22B9}"/>
    </a:ext>
  </a:ext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5_Session 4_Link Data to Action_Change_16.10.5" id="{0122411A-09C3-944F-8061-9BA804627E78}" vid="{0E0460EF-5283-5242-B957-30C672EAB0A4}"/>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698</TotalTime>
  <Words>10336</Words>
  <Application>Microsoft Office PowerPoint</Application>
  <PresentationFormat>On-screen Show (4:3)</PresentationFormat>
  <Paragraphs>1166</Paragraphs>
  <Slides>64</Slides>
  <Notes>64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64</vt:i4>
      </vt:variant>
    </vt:vector>
  </HeadingPairs>
  <TitlesOfParts>
    <vt:vector size="74" baseType="lpstr">
      <vt:lpstr>Arial</vt:lpstr>
      <vt:lpstr>Calibri</vt:lpstr>
      <vt:lpstr>Century Gothic</vt:lpstr>
      <vt:lpstr>Futura Lt BT</vt:lpstr>
      <vt:lpstr>Gill Sans MT</vt:lpstr>
      <vt:lpstr>Times</vt:lpstr>
      <vt:lpstr>Times New Roman</vt:lpstr>
      <vt:lpstr>Wingdings</vt:lpstr>
      <vt:lpstr>MEASURE_Eval_slide_template</vt:lpstr>
      <vt:lpstr>Custom Design</vt:lpstr>
      <vt:lpstr>PowerPoint Presentation</vt:lpstr>
      <vt:lpstr>Session 4: Objectifs d’apprentissage</vt:lpstr>
      <vt:lpstr>Pourquoi utiliser l’approche en 7 étapes </vt:lpstr>
      <vt:lpstr>Approche en 7 étapes (1/2) </vt:lpstr>
      <vt:lpstr>Approche en 7 étapes (2/2)</vt:lpstr>
      <vt:lpstr>Application des 7 étapes</vt:lpstr>
      <vt:lpstr>Cadre pour relier les données à l’action</vt:lpstr>
      <vt:lpstr>Cadre pour relier les données à l’action</vt:lpstr>
      <vt:lpstr>PowerPoint Presentation</vt:lpstr>
      <vt:lpstr>Exemple - Commencer par la question</vt:lpstr>
      <vt:lpstr>PowerPoint Presentation</vt:lpstr>
      <vt:lpstr>PowerPoint Presentation</vt:lpstr>
      <vt:lpstr>PowerPoint Presentation</vt:lpstr>
      <vt:lpstr>PowerPoint Presentation</vt:lpstr>
      <vt:lpstr>ACTIVITÉ 1</vt:lpstr>
      <vt:lpstr>PowerPoint Presentation</vt:lpstr>
      <vt:lpstr>PowerPoint Presentation</vt:lpstr>
      <vt:lpstr>Exemple - Commencer par la question</vt:lpstr>
      <vt:lpstr>ACTIVITÉ 2</vt:lpstr>
      <vt:lpstr>PowerPoint Presentation</vt:lpstr>
      <vt:lpstr>Données et Information: quelles sont les sources?</vt:lpstr>
      <vt:lpstr>Cadre pour relier les données á l’action</vt:lpstr>
      <vt:lpstr>Cadre pour relier les données à l’action</vt:lpstr>
      <vt:lpstr>ACTIVITÉ 3</vt:lpstr>
      <vt:lpstr>Étape 4  Transformer les données en informations grâce à l’analyse</vt:lpstr>
      <vt:lpstr>Analyse des données </vt:lpstr>
      <vt:lpstr>Analyse des données </vt:lpstr>
      <vt:lpstr>Analyse descriptive</vt:lpstr>
      <vt:lpstr>Ratio</vt:lpstr>
      <vt:lpstr>Calcul de ratios</vt:lpstr>
      <vt:lpstr>Proportion</vt:lpstr>
      <vt:lpstr>Calculs de proportions</vt:lpstr>
      <vt:lpstr>Pourcentage</vt:lpstr>
      <vt:lpstr>Taux </vt:lpstr>
      <vt:lpstr>Taux de Mortalité Infantile</vt:lpstr>
      <vt:lpstr>Calcul du taux de mortalité</vt:lpstr>
      <vt:lpstr>Taux d’accroissement</vt:lpstr>
      <vt:lpstr>Calcul du taux d’accroissement</vt:lpstr>
      <vt:lpstr>Moyenne</vt:lpstr>
      <vt:lpstr>Calcul de la moyenne</vt:lpstr>
      <vt:lpstr>Médiane</vt:lpstr>
      <vt:lpstr>Calcul de la médiane</vt:lpstr>
      <vt:lpstr>Utiliser la moyenne ou la médiane?</vt:lpstr>
      <vt:lpstr>Cadre pour relier les données à l’action</vt:lpstr>
      <vt:lpstr>Cadre pour relier les données à l’action</vt:lpstr>
      <vt:lpstr>ACTIVITÉ 4</vt:lpstr>
      <vt:lpstr>PowerPoint Presentation</vt:lpstr>
      <vt:lpstr>Interprétation – pertinence des résultats</vt:lpstr>
      <vt:lpstr>Interprétation – Pertinence des résultats</vt:lpstr>
      <vt:lpstr>Interprétation – causes possibles?</vt:lpstr>
      <vt:lpstr>Interprétation – envisager d’autres données</vt:lpstr>
      <vt:lpstr>Interprétation – faire une recherche supplémentaire</vt:lpstr>
      <vt:lpstr>Interprétation des données</vt:lpstr>
      <vt:lpstr>PowerPoint Presentation</vt:lpstr>
      <vt:lpstr>PowerPoint Presentation</vt:lpstr>
      <vt:lpstr>Considérations pour hiérarchiser recommandations</vt:lpstr>
      <vt:lpstr>Quel facilite l'utilisation de l'information par les décideurs?</vt:lpstr>
      <vt:lpstr>PowerPoint Presentation</vt:lpstr>
      <vt:lpstr>ACTIVITÉ 5</vt:lpstr>
      <vt:lpstr>Approche en 7 étapes</vt:lpstr>
      <vt:lpstr>Intégrer l’utilisation des données à votre travail</vt:lpstr>
      <vt:lpstr>Intégrer l’utilisation des données à votre travail </vt:lpstr>
      <vt:lpstr>Intégrer l’utilisation des données à votre travail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Gwendolyn Stinger</dc:creator>
  <cp:lastModifiedBy>Geers, Eric</cp:lastModifiedBy>
  <cp:revision>29</cp:revision>
  <cp:lastPrinted>2012-03-14T13:42:26Z</cp:lastPrinted>
  <dcterms:created xsi:type="dcterms:W3CDTF">2016-10-11T07:03:44Z</dcterms:created>
  <dcterms:modified xsi:type="dcterms:W3CDTF">2017-06-07T19:30:28Z</dcterms:modified>
</cp:coreProperties>
</file>