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 id="2147483722" r:id="rId3"/>
    <p:sldMasterId id="2147483735" r:id="rId4"/>
    <p:sldMasterId id="2147483747" r:id="rId5"/>
    <p:sldMasterId id="2147483819" r:id="rId6"/>
    <p:sldMasterId id="2147483832" r:id="rId7"/>
  </p:sldMasterIdLst>
  <p:notesMasterIdLst>
    <p:notesMasterId r:id="rId21"/>
  </p:notesMasterIdLst>
  <p:handoutMasterIdLst>
    <p:handoutMasterId r:id="rId22"/>
  </p:handoutMasterIdLst>
  <p:sldIdLst>
    <p:sldId id="556" r:id="rId8"/>
    <p:sldId id="558" r:id="rId9"/>
    <p:sldId id="550" r:id="rId10"/>
    <p:sldId id="294" r:id="rId11"/>
    <p:sldId id="561" r:id="rId12"/>
    <p:sldId id="517" r:id="rId13"/>
    <p:sldId id="518" r:id="rId14"/>
    <p:sldId id="519" r:id="rId15"/>
    <p:sldId id="563" r:id="rId16"/>
    <p:sldId id="560" r:id="rId17"/>
    <p:sldId id="463" r:id="rId18"/>
    <p:sldId id="553" r:id="rId19"/>
    <p:sldId id="562" r:id="rId20"/>
  </p:sldIdLst>
  <p:sldSz cx="9144000" cy="6858000" type="screen4x3"/>
  <p:notesSz cx="7077075" cy="9004300"/>
  <p:defaultTextStyle>
    <a:defPPr>
      <a:defRPr lang="en-US"/>
    </a:defPPr>
    <a:lvl1pPr algn="l" rtl="0" eaLnBrk="0" fontAlgn="base" hangingPunct="0">
      <a:spcBef>
        <a:spcPct val="0"/>
      </a:spcBef>
      <a:spcAft>
        <a:spcPct val="0"/>
      </a:spcAft>
      <a:defRPr kern="1200">
        <a:solidFill>
          <a:schemeClr val="tx1"/>
        </a:solidFill>
        <a:latin typeface="Arial" charset="0"/>
        <a:ea typeface="Arial" charset="0"/>
        <a:cs typeface="Arial" charset="0"/>
      </a:defRPr>
    </a:lvl1pPr>
    <a:lvl2pPr marL="457200" algn="l" rtl="0" eaLnBrk="0" fontAlgn="base" hangingPunct="0">
      <a:spcBef>
        <a:spcPct val="0"/>
      </a:spcBef>
      <a:spcAft>
        <a:spcPct val="0"/>
      </a:spcAft>
      <a:defRPr kern="1200">
        <a:solidFill>
          <a:schemeClr val="tx1"/>
        </a:solidFill>
        <a:latin typeface="Arial" charset="0"/>
        <a:ea typeface="Arial" charset="0"/>
        <a:cs typeface="Arial" charset="0"/>
      </a:defRPr>
    </a:lvl2pPr>
    <a:lvl3pPr marL="914400" algn="l" rtl="0" eaLnBrk="0" fontAlgn="base" hangingPunct="0">
      <a:spcBef>
        <a:spcPct val="0"/>
      </a:spcBef>
      <a:spcAft>
        <a:spcPct val="0"/>
      </a:spcAft>
      <a:defRPr kern="1200">
        <a:solidFill>
          <a:schemeClr val="tx1"/>
        </a:solidFill>
        <a:latin typeface="Arial" charset="0"/>
        <a:ea typeface="Arial" charset="0"/>
        <a:cs typeface="Arial" charset="0"/>
      </a:defRPr>
    </a:lvl3pPr>
    <a:lvl4pPr marL="1371600" algn="l" rtl="0" eaLnBrk="0" fontAlgn="base" hangingPunct="0">
      <a:spcBef>
        <a:spcPct val="0"/>
      </a:spcBef>
      <a:spcAft>
        <a:spcPct val="0"/>
      </a:spcAft>
      <a:defRPr kern="1200">
        <a:solidFill>
          <a:schemeClr val="tx1"/>
        </a:solidFill>
        <a:latin typeface="Arial" charset="0"/>
        <a:ea typeface="Arial" charset="0"/>
        <a:cs typeface="Arial" charset="0"/>
      </a:defRPr>
    </a:lvl4pPr>
    <a:lvl5pPr marL="1828800" algn="l" rtl="0" eaLnBrk="0" fontAlgn="base" hangingPunct="0">
      <a:spcBef>
        <a:spcPct val="0"/>
      </a:spcBef>
      <a:spcAft>
        <a:spcPct val="0"/>
      </a:spcAft>
      <a:defRPr kern="1200">
        <a:solidFill>
          <a:schemeClr val="tx1"/>
        </a:solidFill>
        <a:latin typeface="Arial" charset="0"/>
        <a:ea typeface="Arial" charset="0"/>
        <a:cs typeface="Arial" charset="0"/>
      </a:defRPr>
    </a:lvl5pPr>
    <a:lvl6pPr marL="2286000" algn="l" defTabSz="914400" rtl="0" eaLnBrk="1" latinLnBrk="0" hangingPunct="1">
      <a:defRPr kern="1200">
        <a:solidFill>
          <a:schemeClr val="tx1"/>
        </a:solidFill>
        <a:latin typeface="Arial" charset="0"/>
        <a:ea typeface="Arial" charset="0"/>
        <a:cs typeface="Arial" charset="0"/>
      </a:defRPr>
    </a:lvl6pPr>
    <a:lvl7pPr marL="2743200" algn="l" defTabSz="914400" rtl="0" eaLnBrk="1" latinLnBrk="0" hangingPunct="1">
      <a:defRPr kern="1200">
        <a:solidFill>
          <a:schemeClr val="tx1"/>
        </a:solidFill>
        <a:latin typeface="Arial" charset="0"/>
        <a:ea typeface="Arial" charset="0"/>
        <a:cs typeface="Arial" charset="0"/>
      </a:defRPr>
    </a:lvl7pPr>
    <a:lvl8pPr marL="3200400" algn="l" defTabSz="914400" rtl="0" eaLnBrk="1" latinLnBrk="0" hangingPunct="1">
      <a:defRPr kern="1200">
        <a:solidFill>
          <a:schemeClr val="tx1"/>
        </a:solidFill>
        <a:latin typeface="Arial" charset="0"/>
        <a:ea typeface="Arial" charset="0"/>
        <a:cs typeface="Arial" charset="0"/>
      </a:defRPr>
    </a:lvl8pPr>
    <a:lvl9pPr marL="3657600" algn="l" defTabSz="914400" rtl="0" eaLnBrk="1" latinLnBrk="0" hangingPunct="1">
      <a:defRPr kern="1200">
        <a:solidFill>
          <a:schemeClr val="tx1"/>
        </a:solidFill>
        <a:latin typeface="Arial" charset="0"/>
        <a:ea typeface="Arial" charset="0"/>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36">
          <p15:clr>
            <a:srgbClr val="A4A3A4"/>
          </p15:clr>
        </p15:guide>
        <p15:guide id="2" pos="222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7448"/>
    <a:srgbClr val="693626"/>
    <a:srgbClr val="C2B7B2"/>
    <a:srgbClr val="A9A9C8"/>
    <a:srgbClr val="AEE1E4"/>
    <a:srgbClr val="88D4D8"/>
    <a:srgbClr val="68C2CC"/>
    <a:srgbClr val="67C8CD"/>
    <a:srgbClr val="6497D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18" autoAdjust="0"/>
    <p:restoredTop sz="62563" autoAdjust="0"/>
  </p:normalViewPr>
  <p:slideViewPr>
    <p:cSldViewPr snapToGrid="0">
      <p:cViewPr varScale="1">
        <p:scale>
          <a:sx n="51" d="100"/>
          <a:sy n="51" d="100"/>
        </p:scale>
        <p:origin x="29" y="3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836"/>
    </p:cViewPr>
  </p:sorterViewPr>
  <p:notesViewPr>
    <p:cSldViewPr snapToGrid="0">
      <p:cViewPr varScale="1">
        <p:scale>
          <a:sx n="58" d="100"/>
          <a:sy n="58" d="100"/>
        </p:scale>
        <p:origin x="-2508" y="-96"/>
      </p:cViewPr>
      <p:guideLst>
        <p:guide orient="horz" pos="2836"/>
        <p:guide pos="222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3065463" cy="449263"/>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eaLnBrk="1" hangingPunct="1">
              <a:defRPr sz="1200">
                <a:latin typeface="Arial" pitchFamily="34" charset="0"/>
                <a:ea typeface="+mn-ea"/>
                <a:cs typeface="+mn-cs"/>
              </a:defRPr>
            </a:lvl1pPr>
          </a:lstStyle>
          <a:p>
            <a:pPr>
              <a:defRPr/>
            </a:pPr>
            <a:endParaRPr lang="en-US"/>
          </a:p>
        </p:txBody>
      </p:sp>
      <p:sp>
        <p:nvSpPr>
          <p:cNvPr id="71683" name="Rectangle 3"/>
          <p:cNvSpPr>
            <a:spLocks noGrp="1" noChangeArrowheads="1"/>
          </p:cNvSpPr>
          <p:nvPr>
            <p:ph type="dt" sz="quarter" idx="1"/>
          </p:nvPr>
        </p:nvSpPr>
        <p:spPr bwMode="auto">
          <a:xfrm>
            <a:off x="4010025" y="0"/>
            <a:ext cx="3065463" cy="449263"/>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algn="r" eaLnBrk="1" hangingPunct="1">
              <a:defRPr sz="1200">
                <a:latin typeface="Arial" pitchFamily="34" charset="0"/>
                <a:ea typeface="+mn-ea"/>
                <a:cs typeface="+mn-cs"/>
              </a:defRPr>
            </a:lvl1pPr>
          </a:lstStyle>
          <a:p>
            <a:pPr>
              <a:defRPr/>
            </a:pPr>
            <a:endParaRPr lang="en-US"/>
          </a:p>
        </p:txBody>
      </p:sp>
      <p:sp>
        <p:nvSpPr>
          <p:cNvPr id="71684" name="Rectangle 4"/>
          <p:cNvSpPr>
            <a:spLocks noGrp="1" noChangeArrowheads="1"/>
          </p:cNvSpPr>
          <p:nvPr>
            <p:ph type="ftr" sz="quarter" idx="2"/>
          </p:nvPr>
        </p:nvSpPr>
        <p:spPr bwMode="auto">
          <a:xfrm>
            <a:off x="0" y="8553450"/>
            <a:ext cx="3065463" cy="449263"/>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eaLnBrk="1" hangingPunct="1">
              <a:defRPr sz="1200">
                <a:latin typeface="Arial" pitchFamily="34" charset="0"/>
                <a:ea typeface="+mn-ea"/>
                <a:cs typeface="+mn-cs"/>
              </a:defRPr>
            </a:lvl1pPr>
          </a:lstStyle>
          <a:p>
            <a:pPr>
              <a:defRPr/>
            </a:pPr>
            <a:endParaRPr lang="en-US"/>
          </a:p>
        </p:txBody>
      </p:sp>
      <p:sp>
        <p:nvSpPr>
          <p:cNvPr id="71685" name="Rectangle 5"/>
          <p:cNvSpPr>
            <a:spLocks noGrp="1" noChangeArrowheads="1"/>
          </p:cNvSpPr>
          <p:nvPr>
            <p:ph type="sldNum" sz="quarter" idx="3"/>
          </p:nvPr>
        </p:nvSpPr>
        <p:spPr bwMode="auto">
          <a:xfrm>
            <a:off x="4010025" y="8553450"/>
            <a:ext cx="3065463" cy="449263"/>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algn="r" eaLnBrk="1" hangingPunct="1">
              <a:defRPr sz="1200" smtClean="0">
                <a:latin typeface="Arial" panose="020B0604020202020204" pitchFamily="34" charset="0"/>
                <a:ea typeface="+mn-ea"/>
                <a:cs typeface="Arial" panose="020B0604020202020204" pitchFamily="34" charset="0"/>
              </a:defRPr>
            </a:lvl1pPr>
          </a:lstStyle>
          <a:p>
            <a:pPr>
              <a:defRPr/>
            </a:pPr>
            <a:fld id="{5B7B1E49-E20B-FA45-9C97-91E517CC08B0}" type="slidenum">
              <a:rPr lang="en-US" altLang="en-US"/>
              <a:pPr>
                <a:defRPr/>
              </a:pPr>
              <a:t>‹#›</a:t>
            </a:fld>
            <a:endParaRPr lang="en-US" altLang="en-US"/>
          </a:p>
        </p:txBody>
      </p:sp>
    </p:spTree>
    <p:extLst>
      <p:ext uri="{BB962C8B-B14F-4D97-AF65-F5344CB8AC3E}">
        <p14:creationId xmlns:p14="http://schemas.microsoft.com/office/powerpoint/2010/main" val="936985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65463" cy="449263"/>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eaLnBrk="1" hangingPunct="1">
              <a:defRPr sz="1200">
                <a:latin typeface="Arial" pitchFamily="34" charset="0"/>
                <a:ea typeface="+mn-ea"/>
                <a:cs typeface="+mn-cs"/>
              </a:defRPr>
            </a:lvl1pPr>
          </a:lstStyle>
          <a:p>
            <a:pPr>
              <a:defRPr/>
            </a:pPr>
            <a:endParaRPr lang="en-US"/>
          </a:p>
        </p:txBody>
      </p:sp>
      <p:sp>
        <p:nvSpPr>
          <p:cNvPr id="14339" name="Rectangle 3"/>
          <p:cNvSpPr>
            <a:spLocks noGrp="1" noChangeArrowheads="1"/>
          </p:cNvSpPr>
          <p:nvPr>
            <p:ph type="dt" idx="1"/>
          </p:nvPr>
        </p:nvSpPr>
        <p:spPr bwMode="auto">
          <a:xfrm>
            <a:off x="4010025" y="0"/>
            <a:ext cx="3065463" cy="449263"/>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algn="r" eaLnBrk="1" hangingPunct="1">
              <a:defRPr sz="1200">
                <a:latin typeface="Arial" pitchFamily="34" charset="0"/>
                <a:ea typeface="+mn-ea"/>
                <a:cs typeface="+mn-cs"/>
              </a:defRPr>
            </a:lvl1pPr>
          </a:lstStyle>
          <a:p>
            <a:pPr>
              <a:defRPr/>
            </a:pPr>
            <a:endParaRPr lang="en-US"/>
          </a:p>
        </p:txBody>
      </p:sp>
      <p:sp>
        <p:nvSpPr>
          <p:cNvPr id="35844" name="Rectangle 4"/>
          <p:cNvSpPr>
            <a:spLocks noGrp="1" noRot="1" noChangeAspect="1" noChangeArrowheads="1" noTextEdit="1"/>
          </p:cNvSpPr>
          <p:nvPr>
            <p:ph type="sldImg" idx="2"/>
          </p:nvPr>
        </p:nvSpPr>
        <p:spPr bwMode="auto">
          <a:xfrm>
            <a:off x="1287463" y="676275"/>
            <a:ext cx="4502150" cy="33766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41" name="Rectangle 5"/>
          <p:cNvSpPr>
            <a:spLocks noGrp="1" noChangeArrowheads="1"/>
          </p:cNvSpPr>
          <p:nvPr>
            <p:ph type="body" sz="quarter" idx="3"/>
          </p:nvPr>
        </p:nvSpPr>
        <p:spPr bwMode="auto">
          <a:xfrm>
            <a:off x="708025" y="4278313"/>
            <a:ext cx="5661025" cy="4049712"/>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553450"/>
            <a:ext cx="3065463" cy="449263"/>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eaLnBrk="1" hangingPunct="1">
              <a:defRPr sz="1200">
                <a:latin typeface="Arial" pitchFamily="34" charset="0"/>
                <a:ea typeface="+mn-ea"/>
                <a:cs typeface="+mn-cs"/>
              </a:defRPr>
            </a:lvl1pPr>
          </a:lstStyle>
          <a:p>
            <a:pPr>
              <a:defRPr/>
            </a:pPr>
            <a:endParaRPr lang="en-US"/>
          </a:p>
        </p:txBody>
      </p:sp>
      <p:sp>
        <p:nvSpPr>
          <p:cNvPr id="14343" name="Rectangle 7"/>
          <p:cNvSpPr>
            <a:spLocks noGrp="1" noChangeArrowheads="1"/>
          </p:cNvSpPr>
          <p:nvPr>
            <p:ph type="sldNum" sz="quarter" idx="5"/>
          </p:nvPr>
        </p:nvSpPr>
        <p:spPr bwMode="auto">
          <a:xfrm>
            <a:off x="4010025" y="8553450"/>
            <a:ext cx="3065463" cy="449263"/>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algn="r" eaLnBrk="1" hangingPunct="1">
              <a:defRPr sz="1200" smtClean="0">
                <a:latin typeface="Arial" panose="020B0604020202020204" pitchFamily="34" charset="0"/>
                <a:ea typeface="+mn-ea"/>
                <a:cs typeface="Arial" panose="020B0604020202020204" pitchFamily="34" charset="0"/>
              </a:defRPr>
            </a:lvl1pPr>
          </a:lstStyle>
          <a:p>
            <a:pPr>
              <a:defRPr/>
            </a:pPr>
            <a:fld id="{473F303C-3C54-D242-BAAA-73D8E679381D}" type="slidenum">
              <a:rPr lang="en-US" altLang="en-US"/>
              <a:pPr>
                <a:defRPr/>
              </a:pPr>
              <a:t>‹#›</a:t>
            </a:fld>
            <a:endParaRPr lang="en-US" altLang="en-US"/>
          </a:p>
        </p:txBody>
      </p:sp>
    </p:spTree>
    <p:extLst>
      <p:ext uri="{BB962C8B-B14F-4D97-AF65-F5344CB8AC3E}">
        <p14:creationId xmlns:p14="http://schemas.microsoft.com/office/powerpoint/2010/main" val="17138772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17CB9144-F658-0E4E-B224-9BEE475D97E1}" type="slidenum">
              <a:rPr lang="en-US" altLang="en-US">
                <a:ea typeface="Arial" charset="0"/>
                <a:cs typeface="Arial" charset="0"/>
              </a:rPr>
              <a:pPr>
                <a:spcBef>
                  <a:spcPct val="0"/>
                </a:spcBef>
              </a:pPr>
              <a:t>1</a:t>
            </a:fld>
            <a:endParaRPr lang="en-US" altLang="en-US">
              <a:ea typeface="Arial" charset="0"/>
              <a:cs typeface="Arial"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FR" altLang="en-US" dirty="0" smtClean="0">
                <a:latin typeface="Arial" charset="0"/>
              </a:rPr>
              <a:t>Dans la Session 5, nous allons discuter des déterminants de l’utilisation de données et des éventuelles barrières qui les entravent. </a:t>
            </a:r>
            <a:endParaRPr lang="fr-FR" altLang="en-US" dirty="0">
              <a:latin typeface="Arial" charset="0"/>
            </a:endParaRPr>
          </a:p>
        </p:txBody>
      </p:sp>
    </p:spTree>
    <p:extLst>
      <p:ext uri="{BB962C8B-B14F-4D97-AF65-F5344CB8AC3E}">
        <p14:creationId xmlns:p14="http://schemas.microsoft.com/office/powerpoint/2010/main" val="413059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smtClean="0">
                <a:latin typeface="Arial" charset="0"/>
              </a:rPr>
              <a:t>A la fin de cette session, vous serez en mesure de : </a:t>
            </a:r>
          </a:p>
          <a:p>
            <a:endParaRPr lang="fr-FR" altLang="en-US" sz="1100" dirty="0" smtClean="0">
              <a:latin typeface="Arial" charset="0"/>
            </a:endParaRPr>
          </a:p>
          <a:p>
            <a:r>
              <a:rPr lang="fr-FR" altLang="en-US" dirty="0" smtClean="0">
                <a:latin typeface="Arial" charset="0"/>
              </a:rPr>
              <a:t>Expliquer les déterminants qui influencent l’utilisation des données</a:t>
            </a:r>
            <a:endParaRPr lang="fr-FR" altLang="en-US" sz="1100" dirty="0" smtClean="0">
              <a:latin typeface="Arial" charset="0"/>
            </a:endParaRPr>
          </a:p>
          <a:p>
            <a:r>
              <a:rPr lang="fr-FR" altLang="en-US" dirty="0" smtClean="0">
                <a:latin typeface="Arial" charset="0"/>
              </a:rPr>
              <a:t>Faire une liste des </a:t>
            </a:r>
            <a:r>
              <a:rPr lang="fr-FR" altLang="en-US" sz="1100" dirty="0" smtClean="0">
                <a:latin typeface="Arial" charset="0"/>
              </a:rPr>
              <a:t>éventuelles barrières à l’utilisation des données, et</a:t>
            </a:r>
          </a:p>
          <a:p>
            <a:r>
              <a:rPr lang="fr-FR" altLang="en-US" dirty="0" smtClean="0">
                <a:latin typeface="Arial" charset="0"/>
              </a:rPr>
              <a:t>Convertir les barrières en défis et formuler des plans d’actions pour relever les </a:t>
            </a:r>
            <a:r>
              <a:rPr lang="fr-FR" altLang="en-US" sz="1100" dirty="0" smtClean="0">
                <a:latin typeface="Arial" charset="0"/>
              </a:rPr>
              <a:t>défis.</a:t>
            </a:r>
          </a:p>
          <a:p>
            <a:endParaRPr lang="en-US" altLang="en-US" dirty="0">
              <a:latin typeface="Arial"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CCD88DE-2317-7B46-803F-644D270F50A0}" type="slidenum">
              <a:rPr lang="en-US" altLang="en-US">
                <a:ea typeface="Arial" charset="0"/>
                <a:cs typeface="Arial" charset="0"/>
              </a:rPr>
              <a:pPr>
                <a:spcBef>
                  <a:spcPct val="0"/>
                </a:spcBef>
              </a:pPr>
              <a:t>2</a:t>
            </a:fld>
            <a:endParaRPr lang="en-US" altLang="en-US">
              <a:ea typeface="Arial" charset="0"/>
              <a:cs typeface="Arial" charset="0"/>
            </a:endParaRPr>
          </a:p>
        </p:txBody>
      </p:sp>
    </p:spTree>
    <p:extLst>
      <p:ext uri="{BB962C8B-B14F-4D97-AF65-F5344CB8AC3E}">
        <p14:creationId xmlns:p14="http://schemas.microsoft.com/office/powerpoint/2010/main" val="1624037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latin typeface="Arial" charset="0"/>
              </a:rPr>
              <a:t>De manière plus spécifique, nous allons :</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Discuter des déterminants de l’utilisation des données</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Réaliser une activité en petits groupes qui va évaluer les barrières à l’utilisation des données</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Identifier les causes profondes de ces barrières </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Formuler un plan d’action pour:</a:t>
            </a:r>
          </a:p>
          <a:p>
            <a:pPr marL="628650" lvl="1" indent="-171450">
              <a:buFontTx/>
              <a:buChar char="•"/>
            </a:pPr>
            <a:r>
              <a:rPr lang="fr-CD" altLang="en-US" dirty="0" smtClean="0">
                <a:latin typeface="Arial" charset="0"/>
              </a:rPr>
              <a:t>Remédier à ces causes profondes et surmonter les obstacles entravant l’utilisation des données, et</a:t>
            </a:r>
            <a:endParaRPr lang="en-US" altLang="en-US" dirty="0" smtClean="0">
              <a:latin typeface="Arial" charset="0"/>
            </a:endParaRPr>
          </a:p>
          <a:p>
            <a:pPr marL="628650" lvl="1" indent="-171450">
              <a:buFontTx/>
              <a:buChar char="•"/>
            </a:pPr>
            <a:endParaRPr lang="en-US" altLang="en-US" dirty="0" smtClean="0">
              <a:latin typeface="Arial" charset="0"/>
            </a:endParaRPr>
          </a:p>
          <a:p>
            <a:pPr marL="628650" lvl="1" indent="-171450">
              <a:buFontTx/>
              <a:buChar char="•"/>
            </a:pPr>
            <a:r>
              <a:rPr lang="fr-CD" altLang="en-US" dirty="0" smtClean="0">
                <a:latin typeface="Arial" charset="0"/>
              </a:rPr>
              <a:t>Guider l’utilisation des données pour la prise de décisions dans votre organisation.</a:t>
            </a:r>
            <a:endParaRPr lang="en-US" altLang="en-US" dirty="0">
              <a:latin typeface="Arial"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52EF29C-68D7-A248-9163-CF2EF37F4DDF}" type="slidenum">
              <a:rPr lang="en-US" altLang="en-US">
                <a:ea typeface="Arial" charset="0"/>
                <a:cs typeface="Arial" charset="0"/>
              </a:rPr>
              <a:pPr>
                <a:spcBef>
                  <a:spcPct val="0"/>
                </a:spcBef>
              </a:pPr>
              <a:t>3</a:t>
            </a:fld>
            <a:endParaRPr lang="en-US" altLang="en-US">
              <a:ea typeface="Arial" charset="0"/>
              <a:cs typeface="Arial" charset="0"/>
            </a:endParaRPr>
          </a:p>
        </p:txBody>
      </p:sp>
    </p:spTree>
    <p:extLst>
      <p:ext uri="{BB962C8B-B14F-4D97-AF65-F5344CB8AC3E}">
        <p14:creationId xmlns:p14="http://schemas.microsoft.com/office/powerpoint/2010/main" val="680537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9F3F2AB6-3130-F64D-A314-1EB2202BD894}" type="slidenum">
              <a:rPr lang="en-US" altLang="en-US">
                <a:ea typeface="Arial" charset="0"/>
                <a:cs typeface="Arial" charset="0"/>
              </a:rPr>
              <a:pPr>
                <a:spcBef>
                  <a:spcPct val="0"/>
                </a:spcBef>
              </a:pPr>
              <a:t>4</a:t>
            </a:fld>
            <a:endParaRPr lang="en-US" altLang="en-US">
              <a:ea typeface="Arial" charset="0"/>
              <a:cs typeface="Arial"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latin typeface="Arial" charset="0"/>
              </a:rPr>
              <a:t>Lors du premier jour de notre atelier, nous avons discuté des éléments-clés du contexte décisionnel sous forme d’interaction des parties prenantes, des données et des décisions. Nous avons parlé de la manière dont les pratiques du leadership et du management peuvent être appliquées pour vérifier que ces trois éléments fonctionnent ensemble dans le cadre d’un processus soutenant une vision de l’utilisation améliorée des données. Nous avons discuté de certains outils qui peuvent être appliqués pour faciliter le leadership de l’utilisation améliorée de données.</a:t>
            </a:r>
          </a:p>
          <a:p>
            <a:endParaRPr lang="en-US" altLang="en-US" dirty="0" smtClean="0">
              <a:latin typeface="Arial" charset="0"/>
            </a:endParaRPr>
          </a:p>
          <a:p>
            <a:r>
              <a:rPr lang="fr-CD" altLang="en-US" dirty="0" smtClean="0">
                <a:latin typeface="Arial" charset="0"/>
              </a:rPr>
              <a:t>Toutes ces stratégies et tous ces outils dont nous avons discuté nous rapprochent d’un cycle fonctionnel de prise de décisions qui reposent sur des données probantes. Le cadre que vous voyez sur cette diapositive décrit un cycle de la demande à l’utilisation des données, que nous nous efforçons d’atteindre. Ce cycle renferme le processus décisionnel. </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Le cadre repose sur le principe fondamental que la prise de décisions informée se traduit par des améliorations au niveau de la santé. </a:t>
            </a:r>
          </a:p>
          <a:p>
            <a:endParaRPr lang="fr-CD" altLang="en-US" dirty="0" smtClean="0">
              <a:latin typeface="Arial" charset="0"/>
            </a:endParaRPr>
          </a:p>
          <a:p>
            <a:r>
              <a:rPr lang="fr-CD" altLang="en-US" dirty="0" smtClean="0">
                <a:latin typeface="Arial" charset="0"/>
              </a:rPr>
              <a:t>Commençons par le bas du diagramme en cercle. La demande de données part de nos décisions : notre besoin en information. C’est à ce stade que les parties prenantes demandent ouvertement et activement des données et une information de qualité sur le plan de la santé.</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La case suivante, à gauche du diagramme : la collecte de données- représente la réponse à la demande de données. L’information est recherchée pour combler la lacune de données. Il peut s’agir de données du SNIS ou alors de nouvelles recherches devront être faites.</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La case suivante en haut du diagramme montre la disponibilité des données qui viennent d’être collectées. Ici les données sont transformées en un format qui est facilement compris par l’utilisateur et diffusé à l’utilisateur final. C’est là que les données sont transformées en information et partagées  - analyse, interprétation, synthèse et diffusion de données. </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En dernier lieu, la case à droite du diagramme – utilisation - représente l’utilisation de l’information dans le processus décisionnel. C’est là que le décideur revoit les données pour informer la mise au point d’un plan stratégique, pour procéder à des changements dans le programme ou adopter une nouvelle politique. </a:t>
            </a:r>
          </a:p>
          <a:p>
            <a:endParaRPr lang="en-US" altLang="en-US" dirty="0" smtClean="0">
              <a:latin typeface="Arial" charset="0"/>
            </a:endParaRPr>
          </a:p>
          <a:p>
            <a:r>
              <a:rPr lang="fr-CD" altLang="en-US" dirty="0" smtClean="0">
                <a:latin typeface="Arial" charset="0"/>
              </a:rPr>
              <a:t>Vous allez noter que le cycle continue ensuite et revient à la demande de données. Au fur et à mesure que les décideurs ont des expériences positives en utilisant les données, ils demanderont de plus en plus de données à l’avenir pour informer leurs décisions et renforcer ainsi le cycle et créer une culture d’utilisation des données.</a:t>
            </a:r>
          </a:p>
          <a:p>
            <a:endParaRPr lang="en-US" altLang="en-US" dirty="0" smtClean="0">
              <a:latin typeface="Arial" charset="0"/>
            </a:endParaRPr>
          </a:p>
          <a:p>
            <a:r>
              <a:rPr lang="fr-CD" altLang="en-US" dirty="0" smtClean="0">
                <a:latin typeface="Arial" charset="0"/>
              </a:rPr>
              <a:t>Il est important de noter que ce cycle représente l’idéal. De NOMBREUX facteurs interfèrent avec son fonctionnement correct.</a:t>
            </a:r>
            <a:endParaRPr lang="en-US" altLang="en-US" dirty="0">
              <a:latin typeface="Arial" charset="0"/>
            </a:endParaRPr>
          </a:p>
        </p:txBody>
      </p:sp>
    </p:spTree>
    <p:extLst>
      <p:ext uri="{BB962C8B-B14F-4D97-AF65-F5344CB8AC3E}">
        <p14:creationId xmlns:p14="http://schemas.microsoft.com/office/powerpoint/2010/main" val="299085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B03C1C5-1F6F-464A-8D12-45B7662F831F}" type="slidenum">
              <a:rPr lang="en-US" altLang="en-US">
                <a:ea typeface="Arial" charset="0"/>
                <a:cs typeface="Arial" charset="0"/>
              </a:rPr>
              <a:pPr>
                <a:spcBef>
                  <a:spcPct val="0"/>
                </a:spcBef>
              </a:pPr>
              <a:t>5</a:t>
            </a:fld>
            <a:endParaRPr lang="en-US" altLang="en-US">
              <a:ea typeface="Arial" charset="0"/>
              <a:cs typeface="Arial"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944563" y="4278313"/>
            <a:ext cx="5187950" cy="4051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latin typeface="Arial" charset="0"/>
              </a:rPr>
              <a:t>Il est très important de comprendre ce qui peut freiner le fonctionnement du cycle de l’utilisation des données. Il existe trois grands déterminants de l’utilisation des données. Nous définissons </a:t>
            </a:r>
            <a:r>
              <a:rPr lang="fr-CD" altLang="en-US" b="1" dirty="0" smtClean="0">
                <a:latin typeface="Arial" charset="0"/>
              </a:rPr>
              <a:t>déterminants</a:t>
            </a:r>
            <a:r>
              <a:rPr lang="fr-CD" altLang="en-US" dirty="0" smtClean="0">
                <a:latin typeface="Arial" charset="0"/>
              </a:rPr>
              <a:t> comme un élément causatif ou un facteur relié directement à l’utilisation de données </a:t>
            </a:r>
          </a:p>
          <a:p>
            <a:endParaRPr lang="fr-CD" altLang="en-US" dirty="0" smtClean="0">
              <a:latin typeface="Arial" charset="0"/>
            </a:endParaRPr>
          </a:p>
          <a:p>
            <a:r>
              <a:rPr lang="fr-CD" altLang="en-US" dirty="0" smtClean="0">
                <a:latin typeface="Arial" charset="0"/>
              </a:rPr>
              <a:t>Les trois déterminants mis en évidence ici sont - </a:t>
            </a:r>
            <a:r>
              <a:rPr lang="fr-CD" altLang="en-US" b="1" dirty="0" smtClean="0">
                <a:latin typeface="Arial" charset="0"/>
              </a:rPr>
              <a:t>organisationnels, techniques et comportementaux</a:t>
            </a:r>
            <a:r>
              <a:rPr lang="fr-CD" altLang="en-US" i="1" dirty="0" smtClean="0">
                <a:latin typeface="Arial" charset="0"/>
              </a:rPr>
              <a:t>. </a:t>
            </a:r>
            <a:r>
              <a:rPr lang="fr-CD" altLang="en-US" dirty="0" smtClean="0">
                <a:latin typeface="Arial" charset="0"/>
              </a:rPr>
              <a:t>Ces trois éléments peuvent soit faciliter soit entraver l’utilisation de l’information dans la prise de décisions. Voyons un peu pourquoi c’est ainsi.</a:t>
            </a:r>
            <a:endParaRPr lang="en-US" altLang="en-US" dirty="0" smtClean="0">
              <a:latin typeface="Arial" charset="0"/>
            </a:endParaRPr>
          </a:p>
          <a:p>
            <a:endParaRPr lang="en-US" altLang="en-US" dirty="0">
              <a:latin typeface="Arial" charset="0"/>
            </a:endParaRPr>
          </a:p>
        </p:txBody>
      </p:sp>
    </p:spTree>
    <p:extLst>
      <p:ext uri="{BB962C8B-B14F-4D97-AF65-F5344CB8AC3E}">
        <p14:creationId xmlns:p14="http://schemas.microsoft.com/office/powerpoint/2010/main" val="1618634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37475ED-2D2B-7C4A-97CE-666F297A2855}" type="slidenum">
              <a:rPr lang="en-US" altLang="en-US">
                <a:ea typeface="Arial" charset="0"/>
                <a:cs typeface="Arial" charset="0"/>
              </a:rPr>
              <a:pPr>
                <a:spcBef>
                  <a:spcPct val="0"/>
                </a:spcBef>
              </a:pPr>
              <a:t>6</a:t>
            </a:fld>
            <a:endParaRPr lang="en-US" altLang="en-US">
              <a:ea typeface="Arial" charset="0"/>
              <a:cs typeface="Arial" charset="0"/>
            </a:endParaRPr>
          </a:p>
        </p:txBody>
      </p:sp>
      <p:sp>
        <p:nvSpPr>
          <p:cNvPr id="4915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xfrm>
            <a:off x="0" y="4265613"/>
            <a:ext cx="6767513" cy="4049712"/>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b="1" dirty="0" smtClean="0"/>
              <a:t>Les déterminants techniques </a:t>
            </a:r>
            <a:r>
              <a:rPr lang="fr-CD" altLang="en-US" dirty="0" smtClean="0"/>
              <a:t>concernent les aspects de la collecte de données comme les processus, les outils, les formulaires, l’infrastructure et la capacité du personnel en matière de S&amp;E. Les éléments suivants par exemple sont d’importance critique pour vérifier l’utilisation de données :</a:t>
            </a:r>
            <a:endParaRPr lang="en-US" altLang="en-US" dirty="0" smtClean="0"/>
          </a:p>
          <a:p>
            <a:pPr>
              <a:defRPr/>
            </a:pPr>
            <a:endParaRPr lang="fr-CD" altLang="en-US" dirty="0" smtClean="0"/>
          </a:p>
          <a:p>
            <a:pPr marL="171450" indent="-171450">
              <a:buFont typeface="Arial" panose="020B0604020202020204" pitchFamily="34" charset="0"/>
              <a:buChar char="•"/>
              <a:defRPr/>
            </a:pPr>
            <a:r>
              <a:rPr lang="fr-CD" altLang="en-US" dirty="0" smtClean="0"/>
              <a:t>Aptitudes à l’analyse de données ou compétences informatiques,</a:t>
            </a:r>
            <a:endParaRPr lang="en-US" altLang="en-US" dirty="0" smtClean="0"/>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Existence de l’infrastructure du S et E comme les ordinateurs, et </a:t>
            </a:r>
            <a:endParaRPr lang="en-US" altLang="en-US" dirty="0" smtClean="0"/>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Solidité des systèmes de données qui sont les fondements de la prise de décisions informée par des données, Par exemple, les indicateurs doivent être pertinents et bien définis pour l’utilisation. Des protocoles d’assurance de la qualité des données doivent également être mis en place. En effet, sans ces protocoles les parties prenantes ne feront pas confiance aux données et ne les utiliseront pas.</a:t>
            </a:r>
            <a:endParaRPr lang="en-US" altLang="en-US" dirty="0" smtClean="0"/>
          </a:p>
          <a:p>
            <a:pPr>
              <a:defRPr/>
            </a:pPr>
            <a:endParaRPr lang="fr-CD" altLang="en-US" dirty="0" smtClean="0"/>
          </a:p>
          <a:p>
            <a:pPr>
              <a:defRPr/>
            </a:pPr>
            <a:r>
              <a:rPr lang="fr-CD" altLang="en-US" dirty="0" smtClean="0"/>
              <a:t>Quand nous pensons à tout ce qui peut influencer l’utilisation de l’information, la plupart d’entre nous pensons à des aspects entrant dans cette catégorie technique des déterminants de l’utilisation des données.</a:t>
            </a:r>
            <a:endParaRPr lang="en-US" altLang="en-US" dirty="0" smtClean="0"/>
          </a:p>
          <a:p>
            <a:pPr>
              <a:defRPr/>
            </a:pPr>
            <a:endParaRPr lang="en-US" altLang="en-US" dirty="0" smtClean="0"/>
          </a:p>
        </p:txBody>
      </p:sp>
    </p:spTree>
    <p:extLst>
      <p:ext uri="{BB962C8B-B14F-4D97-AF65-F5344CB8AC3E}">
        <p14:creationId xmlns:p14="http://schemas.microsoft.com/office/powerpoint/2010/main" val="63402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AFB5E13E-7CC1-7541-BF21-3E78DC7AF887}" type="slidenum">
              <a:rPr lang="en-US" altLang="en-US">
                <a:ea typeface="Arial" charset="0"/>
                <a:cs typeface="Arial" charset="0"/>
              </a:rPr>
              <a:pPr>
                <a:spcBef>
                  <a:spcPct val="0"/>
                </a:spcBef>
              </a:pPr>
              <a:t>7</a:t>
            </a:fld>
            <a:endParaRPr lang="en-US" altLang="en-US">
              <a:ea typeface="Arial" charset="0"/>
              <a:cs typeface="Arial" charset="0"/>
            </a:endParaRPr>
          </a:p>
        </p:txBody>
      </p:sp>
      <p:sp>
        <p:nvSpPr>
          <p:cNvPr id="51203"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xfrm>
            <a:off x="0" y="4265613"/>
            <a:ext cx="6767513" cy="4049712"/>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t>Les </a:t>
            </a:r>
            <a:r>
              <a:rPr lang="fr-CD" altLang="en-US" b="1" dirty="0" smtClean="0"/>
              <a:t>déterminants organisationnels </a:t>
            </a:r>
            <a:r>
              <a:rPr lang="fr-CD" altLang="en-US" dirty="0" smtClean="0"/>
              <a:t>se rapportent aux soutiens organisationnels qui contribuent à la collecte, à la disponibilité et à l’utilisation des données. Comme nous l’avons souligné à maintes fois pendant cet atelier, il est essentiel d’avoir de bons leaders à tous les niveaux de l’organisation pour encourager le personnel à assumer la responsabilité de venir à bout de l’obstacle, de relever les défis et d’aider l’équipe à obtenir les résultats souhaités. Voici d’autres exemples de soutien organisationnel :</a:t>
            </a:r>
            <a:endParaRPr lang="en-US" altLang="en-US" dirty="0" smtClean="0"/>
          </a:p>
          <a:p>
            <a:pPr>
              <a:defRPr/>
            </a:pPr>
            <a:endParaRPr lang="fr-CD" altLang="en-US" dirty="0" smtClean="0"/>
          </a:p>
          <a:p>
            <a:pPr marL="171450" indent="-171450">
              <a:buFont typeface="Arial" panose="020B0604020202020204" pitchFamily="34" charset="0"/>
              <a:buChar char="•"/>
              <a:defRPr/>
            </a:pPr>
            <a:r>
              <a:rPr lang="fr-CD" altLang="en-US" dirty="0" smtClean="0"/>
              <a:t>Un plan de suivi et d’évaluation lié à un plan de programme avec cibles bien définies et précisant les augmentations souhaitées et progrès revus régulièrement,</a:t>
            </a:r>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Une mission, une vision ou un plan stratégique soutenant une prise de décisions informée reposant sur des données probantes, </a:t>
            </a:r>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Des politiques ou procédures organisationnelles pour l’utilisation de données, la gestion de donnés, la qualité de données ou le partage de données ;</a:t>
            </a:r>
            <a:endParaRPr lang="en-US" altLang="en-US" dirty="0" smtClean="0"/>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Des directives pour enregistrer de nouvelles recherches :</a:t>
            </a:r>
          </a:p>
          <a:p>
            <a:pPr marL="171450" indent="-171450">
              <a:buFont typeface="Arial" panose="020B0604020202020204" pitchFamily="34" charset="0"/>
              <a:buChar char="•"/>
              <a:defRPr/>
            </a:pPr>
            <a:endParaRPr lang="fr-CD" altLang="en-US" dirty="0" smtClean="0"/>
          </a:p>
          <a:p>
            <a:pPr marL="171450" indent="-171450">
              <a:buFont typeface="Arial" panose="020B0604020202020204" pitchFamily="34" charset="0"/>
              <a:buChar char="•"/>
              <a:defRPr/>
            </a:pPr>
            <a:r>
              <a:rPr lang="fr-CD" altLang="en-US" dirty="0" smtClean="0"/>
              <a:t>Des rôles et responsabilités bien définis pour ceux qui collectent, analysent, diffusent et utilisent des données ; et</a:t>
            </a:r>
            <a:endParaRPr lang="en-US" altLang="en-US" dirty="0" smtClean="0"/>
          </a:p>
          <a:p>
            <a:pPr marL="171450" indent="-171450">
              <a:buFont typeface="Arial" panose="020B0604020202020204" pitchFamily="34" charset="0"/>
              <a:buChar char="•"/>
              <a:defRPr/>
            </a:pPr>
            <a:endParaRPr lang="en-US" altLang="en-US" dirty="0" smtClean="0"/>
          </a:p>
          <a:p>
            <a:pPr marL="171450" indent="-171450">
              <a:buFont typeface="Arial" panose="020B0604020202020204" pitchFamily="34" charset="0"/>
              <a:buChar char="•"/>
              <a:defRPr/>
            </a:pPr>
            <a:r>
              <a:rPr lang="fr-CD" altLang="en-US" dirty="0" smtClean="0"/>
              <a:t>Des forums ou réunions tenus régulièrement pour que les utilisateurs de données et les producteurs de données restent en contact constant.</a:t>
            </a:r>
            <a:endParaRPr lang="en-US" altLang="en-US" dirty="0" smtClean="0"/>
          </a:p>
          <a:p>
            <a:pPr>
              <a:defRPr/>
            </a:pPr>
            <a:endParaRPr lang="fr-CD" altLang="en-US" dirty="0" smtClean="0"/>
          </a:p>
          <a:p>
            <a:pPr>
              <a:defRPr/>
            </a:pPr>
            <a:r>
              <a:rPr lang="fr-CD" altLang="en-US" dirty="0" smtClean="0"/>
              <a:t>Ces types de soutiens organisationnels influent grandement sur l’utilisation de l’information et, pourtant, ils sont souvent ignorés quand on cherche à améliorer la demande et l’utilisation de</a:t>
            </a:r>
            <a:r>
              <a:rPr lang="fr-CD" altLang="en-US" u="sng" dirty="0" smtClean="0"/>
              <a:t>s</a:t>
            </a:r>
            <a:r>
              <a:rPr lang="fr-CD" altLang="en-US" dirty="0" smtClean="0"/>
              <a:t> données. </a:t>
            </a:r>
            <a:endParaRPr lang="en-US" altLang="en-US" dirty="0" smtClean="0"/>
          </a:p>
        </p:txBody>
      </p:sp>
    </p:spTree>
    <p:extLst>
      <p:ext uri="{BB962C8B-B14F-4D97-AF65-F5344CB8AC3E}">
        <p14:creationId xmlns:p14="http://schemas.microsoft.com/office/powerpoint/2010/main" val="461021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B1420BA7-631B-CD45-8F9D-ADBAE2EAA560}" type="slidenum">
              <a:rPr lang="en-US" altLang="en-US">
                <a:ea typeface="Arial" charset="0"/>
                <a:cs typeface="Arial" charset="0"/>
              </a:rPr>
              <a:pPr>
                <a:spcBef>
                  <a:spcPct val="0"/>
                </a:spcBef>
              </a:pPr>
              <a:t>8</a:t>
            </a:fld>
            <a:endParaRPr lang="en-US" altLang="en-US">
              <a:ea typeface="Arial" charset="0"/>
              <a:cs typeface="Arial" charset="0"/>
            </a:endParaRPr>
          </a:p>
        </p:txBody>
      </p:sp>
      <p:sp>
        <p:nvSpPr>
          <p:cNvPr id="53251"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xfrm>
            <a:off x="0" y="4265613"/>
            <a:ext cx="6767513" cy="4049712"/>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t>En dernier lieu, les </a:t>
            </a:r>
            <a:r>
              <a:rPr lang="fr-CD" altLang="en-US" b="1" dirty="0" smtClean="0"/>
              <a:t>déterminants comportementaux </a:t>
            </a:r>
            <a:r>
              <a:rPr lang="fr-CD" altLang="en-US" dirty="0" smtClean="0"/>
              <a:t>se rapportent au comportement des personnes qui produisent et utilisent les données. Il s’agit des aptitudes, des attitudes, des valeurs et motivations des personnes au sein d’une organisation.</a:t>
            </a:r>
            <a:endParaRPr lang="en-US" altLang="en-US" dirty="0" smtClean="0"/>
          </a:p>
          <a:p>
            <a:pPr>
              <a:defRPr/>
            </a:pPr>
            <a:endParaRPr lang="fr-CD" altLang="en-US" dirty="0" smtClean="0"/>
          </a:p>
          <a:p>
            <a:pPr>
              <a:defRPr/>
            </a:pPr>
            <a:r>
              <a:rPr lang="fr-CD" altLang="en-US" dirty="0" smtClean="0"/>
              <a:t>Voici ce qui détermine en grande partie si les données et l’information sont utilisées :</a:t>
            </a:r>
            <a:endParaRPr lang="en-US" altLang="en-US" dirty="0" smtClean="0"/>
          </a:p>
          <a:p>
            <a:pPr>
              <a:defRPr/>
            </a:pPr>
            <a:endParaRPr lang="fr-CD" altLang="en-US" dirty="0" smtClean="0"/>
          </a:p>
          <a:p>
            <a:pPr>
              <a:defRPr/>
            </a:pPr>
            <a:r>
              <a:rPr lang="fr-CD" altLang="en-US" dirty="0" smtClean="0"/>
              <a:t>L’attitude des décideurs - si les décideurs ne sont pas intéressés par les données, ils prendront leurs décisions en fonction d’autres facteurs.</a:t>
            </a:r>
            <a:endParaRPr lang="en-US" altLang="en-US" dirty="0" smtClean="0"/>
          </a:p>
          <a:p>
            <a:pPr>
              <a:defRPr/>
            </a:pPr>
            <a:endParaRPr lang="fr-CD" altLang="en-US" dirty="0" smtClean="0"/>
          </a:p>
          <a:p>
            <a:pPr>
              <a:defRPr/>
            </a:pPr>
            <a:r>
              <a:rPr lang="fr-CD" altLang="en-US" dirty="0" smtClean="0"/>
              <a:t>La motivation du personnel à collecter les données, à les analyser et ensuite à les utiliser.</a:t>
            </a:r>
            <a:endParaRPr lang="en-US" altLang="en-US" dirty="0" smtClean="0"/>
          </a:p>
          <a:p>
            <a:pPr>
              <a:defRPr/>
            </a:pPr>
            <a:endParaRPr lang="fr-CD" altLang="en-US" dirty="0" smtClean="0"/>
          </a:p>
          <a:p>
            <a:pPr>
              <a:defRPr/>
            </a:pPr>
            <a:r>
              <a:rPr lang="fr-CD" altLang="en-US" dirty="0" smtClean="0"/>
              <a:t>L’absence d’une culture de </a:t>
            </a:r>
            <a:r>
              <a:rPr lang="fr-CD" altLang="en-US" dirty="0" smtClean="0"/>
              <a:t>données</a:t>
            </a:r>
            <a:endParaRPr lang="en-US" altLang="en-US" dirty="0" smtClean="0"/>
          </a:p>
        </p:txBody>
      </p:sp>
    </p:spTree>
    <p:extLst>
      <p:ext uri="{BB962C8B-B14F-4D97-AF65-F5344CB8AC3E}">
        <p14:creationId xmlns:p14="http://schemas.microsoft.com/office/powerpoint/2010/main" val="261335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fr-CD" altLang="en-US" dirty="0" smtClean="0"/>
              <a:t>Par culture nous entendons un contexte où tout le monde:</a:t>
            </a:r>
          </a:p>
          <a:p>
            <a:pPr>
              <a:defRPr/>
            </a:pPr>
            <a:endParaRPr lang="fr-CD" altLang="en-US" dirty="0" smtClean="0"/>
          </a:p>
          <a:p>
            <a:pPr marL="228600" indent="-228600">
              <a:buFontTx/>
              <a:buAutoNum type="arabicParenR"/>
              <a:defRPr/>
            </a:pPr>
            <a:r>
              <a:rPr lang="fr-CD" altLang="en-US" dirty="0" smtClean="0"/>
              <a:t>comprend son rôle dans le processus d’utilisation des données,</a:t>
            </a:r>
          </a:p>
          <a:p>
            <a:pPr marL="228600" indent="-228600">
              <a:buFontTx/>
              <a:buAutoNum type="arabicParenR"/>
              <a:defRPr/>
            </a:pPr>
            <a:endParaRPr lang="fr-CD" altLang="en-US" dirty="0" smtClean="0"/>
          </a:p>
          <a:p>
            <a:pPr marL="228600" indent="-228600">
              <a:buFontTx/>
              <a:buAutoNum type="arabicParenR"/>
              <a:defRPr/>
            </a:pPr>
            <a:r>
              <a:rPr lang="fr-CD" altLang="en-US" dirty="0" smtClean="0"/>
              <a:t>reconnaît à sa juste valeur ce même rôle, et</a:t>
            </a:r>
          </a:p>
          <a:p>
            <a:pPr marL="228600" indent="-228600">
              <a:buFontTx/>
              <a:buAutoNum type="arabicParenR"/>
              <a:defRPr/>
            </a:pPr>
            <a:endParaRPr lang="fr-CD" altLang="en-US" dirty="0" smtClean="0"/>
          </a:p>
          <a:p>
            <a:pPr marL="228600" indent="-228600">
              <a:buFontTx/>
              <a:buAutoNum type="arabicParenR"/>
              <a:defRPr/>
            </a:pPr>
            <a:r>
              <a:rPr lang="fr-CD" altLang="en-US" dirty="0" smtClean="0"/>
              <a:t>fait son possible pour soutenir le fonctionnement de la culture d’utilisation des données.</a:t>
            </a:r>
            <a:endParaRPr lang="en-US" altLang="en-US" dirty="0" smtClean="0"/>
          </a:p>
        </p:txBody>
      </p:sp>
      <p:sp>
        <p:nvSpPr>
          <p:cNvPr id="4" name="Slide Number Placeholder 3"/>
          <p:cNvSpPr>
            <a:spLocks noGrp="1"/>
          </p:cNvSpPr>
          <p:nvPr>
            <p:ph type="sldNum" sz="quarter" idx="10"/>
          </p:nvPr>
        </p:nvSpPr>
        <p:spPr/>
        <p:txBody>
          <a:bodyPr/>
          <a:lstStyle/>
          <a:p>
            <a:pPr>
              <a:defRPr/>
            </a:pPr>
            <a:fld id="{473F303C-3C54-D242-BAAA-73D8E679381D}" type="slidenum">
              <a:rPr lang="en-US" altLang="en-US" smtClean="0"/>
              <a:pPr>
                <a:defRPr/>
              </a:pPr>
              <a:t>9</a:t>
            </a:fld>
            <a:endParaRPr lang="en-US" altLang="en-US"/>
          </a:p>
        </p:txBody>
      </p:sp>
    </p:spTree>
    <p:extLst>
      <p:ext uri="{BB962C8B-B14F-4D97-AF65-F5344CB8AC3E}">
        <p14:creationId xmlns:p14="http://schemas.microsoft.com/office/powerpoint/2010/main" val="3911770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285F2AF-F791-E446-B2DB-2A4E06A5402C}" type="slidenum">
              <a:rPr lang="en-US" altLang="en-US">
                <a:solidFill>
                  <a:srgbClr val="000000"/>
                </a:solidFill>
                <a:ea typeface="Arial" charset="0"/>
                <a:cs typeface="Arial" charset="0"/>
              </a:rPr>
              <a:pPr>
                <a:spcBef>
                  <a:spcPct val="0"/>
                </a:spcBef>
              </a:pPr>
              <a:t>10</a:t>
            </a:fld>
            <a:endParaRPr lang="en-US" altLang="en-US">
              <a:solidFill>
                <a:srgbClr val="000000"/>
              </a:solidFill>
              <a:ea typeface="Arial" charset="0"/>
              <a:cs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xfrm>
            <a:off x="944563" y="4278313"/>
            <a:ext cx="5187950" cy="4051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latin typeface="Arial" charset="0"/>
              </a:rPr>
              <a:t>Outre les déterminants organisationnels, techniques et comportementaux, nous devons également tenir compte de l’environnement externe : les facteurs politiques, culturels et sociaux qui influent sur la demande et l’utilisation des données. Bien que ces facteurs ne soient pas forcément des domaines qui peuvent être modifiés, il n’en reste pas moins important de comprendre leur impact sur l’utilisation de l’information dans le processus décisionnel.</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Il est donc utile de faire une évaluation de ces domaines quand on formule une stratégie pour améliorer l’utilisation des données. Cela nous aide à détecter les éventuelles barrières à l’utilisation des données dans l’organisation. Si vous disposez du temps et du budget nécessaire, vous pouvez faire une évaluation complète du système d’information en santé en utilisant un outil que MEASURE Evaluation a mis au point à cet effet, appelé </a:t>
            </a:r>
            <a:r>
              <a:rPr lang="fr-CD" altLang="en-US" b="1" dirty="0" smtClean="0">
                <a:latin typeface="Arial" charset="0"/>
              </a:rPr>
              <a:t>Performance of Routine Information </a:t>
            </a:r>
            <a:r>
              <a:rPr lang="fr-CD" altLang="en-US" b="1" dirty="0" err="1" smtClean="0">
                <a:latin typeface="Arial" charset="0"/>
              </a:rPr>
              <a:t>Systems</a:t>
            </a:r>
            <a:r>
              <a:rPr lang="fr-CD" altLang="en-US" b="1" dirty="0" smtClean="0">
                <a:latin typeface="Arial" charset="0"/>
              </a:rPr>
              <a:t> Management (Performance de la Gestion des Systèmes d’Information de Routine) ou outil PRISM.</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Ou alors vous pouvez faire une évaluation plus rapide, moins complète et moins rigoureuse, en utilisant un autre outil de MEASURE Evaluation, appelé </a:t>
            </a:r>
            <a:r>
              <a:rPr lang="fr-CD" altLang="en-US" b="1" dirty="0" smtClean="0">
                <a:latin typeface="Arial" charset="0"/>
              </a:rPr>
              <a:t>Evaluation rapide des contraintes à l’utilisation des données</a:t>
            </a:r>
            <a:r>
              <a:rPr lang="fr-CD" altLang="en-US" dirty="0" smtClean="0">
                <a:latin typeface="Arial" charset="0"/>
              </a:rPr>
              <a:t>.  Ces deux outils se trouvent dans votre paquet de document ou sur le site web de MEASURE.</a:t>
            </a:r>
            <a:endParaRPr lang="en-US" altLang="en-US" dirty="0">
              <a:latin typeface="Arial" charset="0"/>
            </a:endParaRPr>
          </a:p>
        </p:txBody>
      </p:sp>
    </p:spTree>
    <p:extLst>
      <p:ext uri="{BB962C8B-B14F-4D97-AF65-F5344CB8AC3E}">
        <p14:creationId xmlns:p14="http://schemas.microsoft.com/office/powerpoint/2010/main" val="656950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C66097B-CC59-AD42-A9E2-CB6167A7349E}" type="slidenum">
              <a:rPr lang="en-US" altLang="en-US">
                <a:ea typeface="Arial" charset="0"/>
                <a:cs typeface="Arial" charset="0"/>
              </a:rPr>
              <a:pPr>
                <a:spcBef>
                  <a:spcPct val="0"/>
                </a:spcBef>
              </a:pPr>
              <a:t>11</a:t>
            </a:fld>
            <a:endParaRPr lang="en-US" altLang="en-US">
              <a:ea typeface="Arial" charset="0"/>
              <a:cs typeface="Arial"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b="1" dirty="0" smtClean="0">
                <a:latin typeface="Arial" charset="0"/>
              </a:rPr>
              <a:t>Rapportez-vous  </a:t>
            </a:r>
            <a:r>
              <a:rPr lang="fr-CD" altLang="en-US" dirty="0" smtClean="0">
                <a:latin typeface="Arial" charset="0"/>
              </a:rPr>
              <a:t>aux grandes fiches préparées par les équipes où figurent les questions programmatiques et de politiques que nous avons formulées lors de la session 4. </a:t>
            </a:r>
          </a:p>
          <a:p>
            <a:endParaRPr lang="en-US" altLang="en-US" sz="1100" dirty="0" smtClean="0">
              <a:latin typeface="Arial" charset="0"/>
            </a:endParaRPr>
          </a:p>
          <a:p>
            <a:r>
              <a:rPr lang="fr-CD" altLang="en-US" b="1" dirty="0" smtClean="0">
                <a:latin typeface="Arial" charset="0"/>
              </a:rPr>
              <a:t>DITES : </a:t>
            </a:r>
            <a:r>
              <a:rPr lang="fr-CD" altLang="en-US" dirty="0" smtClean="0">
                <a:latin typeface="Arial" charset="0"/>
              </a:rPr>
              <a:t>Revenons aux questions programmatiques et de politiques que nous avons formulées hier. Ce sont des choses que nous devons savoir à propos du travail que nous faisons. </a:t>
            </a:r>
          </a:p>
          <a:p>
            <a:endParaRPr lang="en-US" altLang="en-US" dirty="0" smtClean="0">
              <a:latin typeface="Arial" charset="0"/>
            </a:endParaRPr>
          </a:p>
          <a:p>
            <a:r>
              <a:rPr lang="fr-CD" altLang="en-US" b="1" dirty="0" smtClean="0">
                <a:latin typeface="Arial" charset="0"/>
              </a:rPr>
              <a:t>DEMANDEZ : 	</a:t>
            </a:r>
            <a:r>
              <a:rPr lang="fr-CD" altLang="en-US" dirty="0" smtClean="0">
                <a:latin typeface="Arial" charset="0"/>
              </a:rPr>
              <a:t>Pourquoi est-ce que nous ne connaissons pas la réponse à ces questions ? Qu’est-ce qui bloque pour obtenir la réponse - quels sont les obstacles ?</a:t>
            </a:r>
          </a:p>
          <a:p>
            <a:endParaRPr lang="en-US" altLang="en-US" dirty="0" smtClean="0">
              <a:latin typeface="Arial" charset="0"/>
            </a:endParaRPr>
          </a:p>
          <a:p>
            <a:r>
              <a:rPr lang="fr-CD" altLang="en-US" b="1" dirty="0" smtClean="0">
                <a:latin typeface="Arial" charset="0"/>
              </a:rPr>
              <a:t>DITES: </a:t>
            </a:r>
            <a:r>
              <a:rPr lang="fr-CD" altLang="en-US" dirty="0" smtClean="0">
                <a:latin typeface="Arial" charset="0"/>
              </a:rPr>
              <a:t>Prenons un moment pour discuter des types de barrières auxquelles vous vous êtes heurté quand vous vouliez utiliser l’information ou que d’autres personnes dans votre organisation ont rencontré quand elles voulaient utiliser les données pour prendre des décisions. </a:t>
            </a:r>
          </a:p>
          <a:p>
            <a:endParaRPr lang="en-US" altLang="en-US" dirty="0" smtClean="0">
              <a:latin typeface="Arial" charset="0"/>
            </a:endParaRPr>
          </a:p>
          <a:p>
            <a:r>
              <a:rPr lang="fr-CD" altLang="en-US" b="1" dirty="0" smtClean="0">
                <a:latin typeface="Arial" charset="0"/>
              </a:rPr>
              <a:t>ENGAGEZ LES PARTICIPANTS</a:t>
            </a:r>
            <a:r>
              <a:rPr lang="fr-CD" altLang="en-US" dirty="0" smtClean="0">
                <a:latin typeface="Arial" charset="0"/>
              </a:rPr>
              <a:t> : Encouragez les participants à répondre à la question. Obtenez du feedback de trois personnes environ. Notez les réponses des participants sur une grande fiche. Demandez-leur comment ils sont venus à bout des barrières. S’ils sont toujours en prise avec ces obstacles, donnez-leur des suggestions. Notez les aspects communs dans leurs réponses.</a:t>
            </a:r>
            <a:endParaRPr lang="en-US" altLang="en-US" dirty="0">
              <a:latin typeface="Arial" charset="0"/>
            </a:endParaRPr>
          </a:p>
        </p:txBody>
      </p:sp>
    </p:spTree>
    <p:extLst>
      <p:ext uri="{BB962C8B-B14F-4D97-AF65-F5344CB8AC3E}">
        <p14:creationId xmlns:p14="http://schemas.microsoft.com/office/powerpoint/2010/main" val="1158851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latin typeface="Arial" charset="0"/>
              </a:rPr>
              <a:t>A présent que nous avons présenté les concepts de l’identification de nos barrières à l’utilisation des données dans la prise de décisions, prenons le temps d’engager nos groupes et d’identifier réellement ce qui bloque notre utilisation des données dans chacun de nos contextes de travail spécifiques. </a:t>
            </a:r>
          </a:p>
          <a:p>
            <a:endParaRPr lang="fr-CD" altLang="en-US" dirty="0" smtClean="0">
              <a:latin typeface="Arial" charset="0"/>
            </a:endParaRPr>
          </a:p>
          <a:p>
            <a:r>
              <a:rPr lang="fr-CD" altLang="en-US" dirty="0" smtClean="0">
                <a:latin typeface="Arial" charset="0"/>
              </a:rPr>
              <a:t>Dans ce prochain exercice en petits groupes, nous allons poursuivre la discussion que nous venons d’avoir. Nous allons passer </a:t>
            </a:r>
            <a:r>
              <a:rPr lang="fr-CD" altLang="en-US" b="1" dirty="0" smtClean="0">
                <a:latin typeface="Arial" charset="0"/>
              </a:rPr>
              <a:t>30 minutes</a:t>
            </a:r>
            <a:r>
              <a:rPr lang="fr-CD" altLang="en-US" dirty="0" smtClean="0">
                <a:latin typeface="Arial" charset="0"/>
              </a:rPr>
              <a:t> dans le groupe pour discuter des barrières auxquelles nous nous heurtons actuellement dans notre travail et qui nous empêchent d’utiliser les données. Ensuite, nous aurons </a:t>
            </a:r>
            <a:r>
              <a:rPr lang="fr-CD" altLang="en-US" b="1" dirty="0" smtClean="0">
                <a:latin typeface="Arial" charset="0"/>
              </a:rPr>
              <a:t>15 minutes</a:t>
            </a:r>
            <a:r>
              <a:rPr lang="fr-CD" altLang="en-US" dirty="0" smtClean="0">
                <a:latin typeface="Arial" charset="0"/>
              </a:rPr>
              <a:t> pour partager les résultats des discussions en groupe.</a:t>
            </a:r>
            <a:endParaRPr lang="en-US" altLang="en-US" dirty="0" smtClean="0">
              <a:latin typeface="Arial" charset="0"/>
            </a:endParaRPr>
          </a:p>
          <a:p>
            <a:r>
              <a:rPr lang="fr-CD" altLang="en-US" b="1" dirty="0" smtClean="0">
                <a:latin typeface="Arial" charset="0"/>
              </a:rPr>
              <a:t>	</a:t>
            </a:r>
          </a:p>
          <a:p>
            <a:r>
              <a:rPr lang="fr-CD" altLang="en-US" dirty="0" smtClean="0">
                <a:latin typeface="Arial" charset="0"/>
              </a:rPr>
              <a:t>Les questions qui figurent sur cette diapositive aident à démarrer votre discussion. Elles s’inspirent de l’outil </a:t>
            </a:r>
            <a:r>
              <a:rPr lang="fr-CD" altLang="en-US" b="1" dirty="0" smtClean="0">
                <a:latin typeface="Arial" charset="0"/>
              </a:rPr>
              <a:t>Evaluation rapide des contraintes à l’utilisation des données</a:t>
            </a:r>
            <a:r>
              <a:rPr lang="fr-CD" altLang="en-US" i="1" dirty="0" smtClean="0">
                <a:latin typeface="Arial" charset="0"/>
              </a:rPr>
              <a:t>.</a:t>
            </a:r>
            <a:r>
              <a:rPr lang="fr-CD" altLang="en-US" dirty="0" smtClean="0">
                <a:latin typeface="Arial" charset="0"/>
              </a:rPr>
              <a:t> Vous pouvez également vous rapporter au document qui récapitule les trois déterminants de l’utilisation des données. En organisant votre discussion autour de chacun des domaines de déterminants, vous aurez une vue complète des barrières qui se dressent devant vous.</a:t>
            </a:r>
            <a:endParaRPr lang="en-US" altLang="en-US" dirty="0" smtClean="0">
              <a:latin typeface="Arial" charset="0"/>
            </a:endParaRPr>
          </a:p>
          <a:p>
            <a:endParaRPr lang="fr-CD" altLang="en-US" dirty="0" smtClean="0">
              <a:latin typeface="Arial" charset="0"/>
            </a:endParaRPr>
          </a:p>
          <a:p>
            <a:r>
              <a:rPr lang="fr-CD" altLang="en-US" dirty="0" smtClean="0">
                <a:latin typeface="Arial" charset="0"/>
              </a:rPr>
              <a:t>Ces détails peuvent vous embrouiller. Allez plus profondément pour mieux comprendre ce que vous voyez.</a:t>
            </a:r>
            <a:endParaRPr lang="en-US" altLang="en-US" i="1" dirty="0">
              <a:latin typeface="Arial" charset="0"/>
            </a:endParaRP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4941F787-A4AB-0B48-93F9-6419436AF6DD}" type="slidenum">
              <a:rPr lang="en-US" altLang="en-US">
                <a:ea typeface="Arial" charset="0"/>
                <a:cs typeface="Arial" charset="0"/>
              </a:rPr>
              <a:pPr>
                <a:spcBef>
                  <a:spcPct val="0"/>
                </a:spcBef>
              </a:pPr>
              <a:t>12</a:t>
            </a:fld>
            <a:endParaRPr lang="en-US" altLang="en-US">
              <a:ea typeface="Arial" charset="0"/>
              <a:cs typeface="Arial" charset="0"/>
            </a:endParaRPr>
          </a:p>
        </p:txBody>
      </p:sp>
    </p:spTree>
    <p:extLst>
      <p:ext uri="{BB962C8B-B14F-4D97-AF65-F5344CB8AC3E}">
        <p14:creationId xmlns:p14="http://schemas.microsoft.com/office/powerpoint/2010/main" val="1283764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ln/>
        </p:spPr>
        <p:txBody>
          <a:bodyPr/>
          <a:lstStyle/>
          <a:p>
            <a:pPr>
              <a:defRPr/>
            </a:pPr>
            <a:endParaRPr lang="en-US" sz="1300" b="1" cap="all" dirty="0" smtClean="0"/>
          </a:p>
          <a:p>
            <a:pPr>
              <a:defRPr/>
            </a:pPr>
            <a:r>
              <a:rPr lang="fr-CD" sz="1800" b="1" dirty="0" smtClean="0"/>
              <a:t/>
            </a:r>
            <a:br>
              <a:rPr lang="fr-CD" sz="1800" b="1" dirty="0" smtClean="0"/>
            </a:br>
            <a:endParaRPr lang="en-US" dirty="0" smtClean="0"/>
          </a:p>
          <a:p>
            <a:pPr>
              <a:defRPr/>
            </a:pPr>
            <a:endParaRPr lang="en-US" dirty="0" smtClean="0">
              <a:latin typeface="Arial" charset="0"/>
            </a:endParaRP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9037FB3C-796A-A74E-88DB-1DE0D0DB07CC}" type="slidenum">
              <a:rPr lang="en-US" altLang="en-US">
                <a:ea typeface="Arial" charset="0"/>
                <a:cs typeface="Arial" charset="0"/>
              </a:rPr>
              <a:pPr>
                <a:spcBef>
                  <a:spcPct val="0"/>
                </a:spcBef>
              </a:pPr>
              <a:t>13</a:t>
            </a:fld>
            <a:endParaRPr lang="en-US" altLang="en-US">
              <a:ea typeface="Arial" charset="0"/>
              <a:cs typeface="Arial" charset="0"/>
            </a:endParaRPr>
          </a:p>
        </p:txBody>
      </p:sp>
    </p:spTree>
    <p:extLst>
      <p:ext uri="{BB962C8B-B14F-4D97-AF65-F5344CB8AC3E}">
        <p14:creationId xmlns:p14="http://schemas.microsoft.com/office/powerpoint/2010/main" val="4551449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5638" y="5005388"/>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4113" y="5021263"/>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871663" y="5295900"/>
            <a:ext cx="758825"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4"/>
          <p:cNvSpPr txBox="1">
            <a:spLocks noChangeArrowheads="1"/>
          </p:cNvSpPr>
          <p:nvPr userDrawn="1"/>
        </p:nvSpPr>
        <p:spPr bwMode="auto">
          <a:xfrm>
            <a:off x="276225" y="5335588"/>
            <a:ext cx="1101725" cy="915987"/>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b="1" smtClean="0">
                <a:solidFill>
                  <a:schemeClr val="folHlink"/>
                </a:solidFill>
                <a:ea typeface="+mn-ea"/>
              </a:rPr>
              <a:t>Add gov’t logo</a:t>
            </a:r>
          </a:p>
        </p:txBody>
      </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spTree>
    <p:extLst>
      <p:ext uri="{BB962C8B-B14F-4D97-AF65-F5344CB8AC3E}">
        <p14:creationId xmlns:p14="http://schemas.microsoft.com/office/powerpoint/2010/main" val="752243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3704A2A-D83E-BF48-967A-3575942EE485}"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4255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67F5233A-DC7D-5348-9FF2-626AD224AF3E}"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86389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D5A40474-E6DA-AB4D-B132-5A42D7F49C89}"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3313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67570198-1B66-7848-9030-DCF82BE8403A}"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6492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E68D5475-17D6-B04A-BCA8-C45805338323}"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5697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236CD194-53D4-0446-8438-DCEF4C45FC77}" type="slidenum">
              <a:rPr lang="en-US" altLang="en-US"/>
              <a:pPr>
                <a:defRPr/>
              </a:pPr>
              <a:t>‹#›</a:t>
            </a:fld>
            <a:endParaRPr lang="en-US" alt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54235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C745F35E-3E46-3042-92DB-F3C28DACC1FA}"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2109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2D0AB884-D7C6-3141-9C35-2B04D1E91BAD}"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76286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C3AE4D0-6070-724B-99D3-898377E3783D}"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8274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72DE1FD8-D573-764D-B8B3-A29ABC81F8FA}"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8936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05221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73498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85036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8711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48783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5322746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408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76279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685792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69650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08194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636356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562600"/>
            <a:ext cx="9144000" cy="12954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solidFill>
                <a:srgbClr val="FFFFFF"/>
              </a:solidFill>
            </a:endParaRPr>
          </a:p>
        </p:txBody>
      </p:sp>
      <p:pic>
        <p:nvPicPr>
          <p:cNvPr id="5" name="Picture 6" descr="logo_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53388" y="5762625"/>
            <a:ext cx="920750"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Nicole Judice</a:t>
            </a:r>
          </a:p>
          <a:p>
            <a:r>
              <a:rPr lang="en-US"/>
              <a:t>Constella Futures</a:t>
            </a:r>
          </a:p>
          <a:p>
            <a:r>
              <a:rPr lang="en-US"/>
              <a:t>August 14, 2007</a:t>
            </a:r>
          </a:p>
        </p:txBody>
      </p:sp>
    </p:spTree>
    <p:extLst>
      <p:ext uri="{BB962C8B-B14F-4D97-AF65-F5344CB8AC3E}">
        <p14:creationId xmlns:p14="http://schemas.microsoft.com/office/powerpoint/2010/main" val="7204426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a:ln/>
        </p:spPr>
        <p:txBody>
          <a:bodyPr/>
          <a:lstStyle>
            <a:lvl1pPr>
              <a:defRPr/>
            </a:lvl1pPr>
          </a:lstStyle>
          <a:p>
            <a:pPr>
              <a:defRPr/>
            </a:pPr>
            <a:fld id="{FF04109E-F02D-5741-AB1A-3C8E5F540DEF}" type="slidenum">
              <a:rPr lang="en-US" altLang="en-US"/>
              <a:pPr>
                <a:defRPr/>
              </a:pPr>
              <a:t>‹#›</a:t>
            </a:fld>
            <a:endParaRPr lang="en-US" altLang="en-US" sz="1200"/>
          </a:p>
        </p:txBody>
      </p:sp>
      <p:sp>
        <p:nvSpPr>
          <p:cNvPr id="7" name="Rectangle 7"/>
          <p:cNvSpPr>
            <a:spLocks noGrp="1" noChangeArrowheads="1"/>
          </p:cNvSpPr>
          <p:nvPr>
            <p:ph type="ftr" sz="quarter" idx="14"/>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63167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E50145FE-1517-834C-B0CB-1AD380D9A357}"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16989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6B8016-841A-1F4D-945E-81FDE27CD849}"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110624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B1F82318-AAE4-F14F-AB31-F303F0A18E4C}"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441100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4221C83B-55B5-5A44-8951-E4BFD031D3D6}"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30790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2422A06E-54DF-BC47-8D66-7CB708D1D684}" type="slidenum">
              <a:rPr lang="en-US" altLang="en-US"/>
              <a:pPr>
                <a:defRPr/>
              </a:pPr>
              <a:t>‹#›</a:t>
            </a:fld>
            <a:endParaRPr lang="en-US" alt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476401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8ABE0F6-BBAD-E048-A53F-1B66CF5F0BEA}"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74263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5A4E6EA9-DA50-E141-88AF-996B1064FA9A}"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5738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3FA70D1F-7FBC-744B-AB55-FACB1FAA117A}"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620785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CE48A073-0842-774C-8AE3-F1C055EDBD55}"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75315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12C2EC6-10AD-D447-BBBC-0A6D560E0E92}"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61769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4104" name="Rectangle 8"/>
          <p:cNvSpPr>
            <a:spLocks noGrp="1" noChangeArrowheads="1"/>
          </p:cNvSpPr>
          <p:nvPr>
            <p:ph type="ctrTitle" sz="quarter"/>
          </p:nvPr>
        </p:nvSpPr>
        <p:spPr>
          <a:xfrm>
            <a:off x="685800" y="549275"/>
            <a:ext cx="7772400" cy="2184400"/>
          </a:xfrm>
        </p:spPr>
        <p:txBody>
          <a:bodyPr/>
          <a:lstStyle>
            <a:lvl1pPr algn="ctr">
              <a:defRPr sz="4000">
                <a:latin typeface="Century Gothic" charset="0"/>
                <a:ea typeface="Century Gothic" charset="0"/>
                <a:cs typeface="Century Gothic" charset="0"/>
              </a:defRPr>
            </a:lvl1pPr>
          </a:lstStyle>
          <a:p>
            <a:r>
              <a:rPr lang="en-US" dirty="0" smtClean="0"/>
              <a:t>Click to edit Master title style</a:t>
            </a:r>
            <a:endParaRPr lang="en-US" dirty="0"/>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l">
              <a:spcBef>
                <a:spcPct val="0"/>
              </a:spcBef>
              <a:spcAft>
                <a:spcPct val="0"/>
              </a:spcAft>
              <a:buClrTx/>
              <a:buFontTx/>
              <a:buNone/>
              <a:defRPr sz="2400">
                <a:solidFill>
                  <a:schemeClr val="accent4">
                    <a:lumMod val="10000"/>
                  </a:schemeClr>
                </a:solidFill>
                <a:latin typeface="Century Gothic" charset="0"/>
                <a:ea typeface="Century Gothic" charset="0"/>
                <a:cs typeface="Century Gothic" charset="0"/>
              </a:defRPr>
            </a:lvl1pPr>
          </a:lstStyle>
          <a:p>
            <a:r>
              <a:rPr lang="en-US" dirty="0" smtClean="0"/>
              <a:t>Click to edit Master subtitle style</a:t>
            </a:r>
            <a:endParaRPr lang="en-US" dirty="0"/>
          </a:p>
        </p:txBody>
      </p:sp>
      <p:pic>
        <p:nvPicPr>
          <p:cNvPr id="8" name="Picture 5" descr="Vertical_RGB_60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295603" y="5838679"/>
            <a:ext cx="996348"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logo_200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233700" y="5838679"/>
            <a:ext cx="862116"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7163" y="5833521"/>
            <a:ext cx="1229838" cy="76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7337781"/>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bg>
      <p:bgRef idx="1001">
        <a:schemeClr val="bg1"/>
      </p:bgRef>
    </p:bg>
    <p:spTree>
      <p:nvGrpSpPr>
        <p:cNvPr id="1" name=""/>
        <p:cNvGrpSpPr/>
        <p:nvPr/>
      </p:nvGrpSpPr>
      <p:grpSpPr>
        <a:xfrm>
          <a:off x="0" y="0"/>
          <a:ext cx="0" cy="0"/>
          <a:chOff x="0" y="0"/>
          <a:chExt cx="0" cy="0"/>
        </a:xfrm>
      </p:grpSpPr>
      <p:sp>
        <p:nvSpPr>
          <p:cNvPr id="8"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3" name="Content Placeholder 2"/>
          <p:cNvSpPr>
            <a:spLocks noGrp="1"/>
          </p:cNvSpPr>
          <p:nvPr>
            <p:ph idx="1"/>
          </p:nvPr>
        </p:nvSpPr>
        <p:spPr>
          <a:xfrm>
            <a:off x="356839" y="1616926"/>
            <a:ext cx="8329961" cy="3945673"/>
          </a:xfrm>
        </p:spPr>
        <p:txBody>
          <a:bodyPr/>
          <a:lstStyle>
            <a:lvl1pPr>
              <a:defRPr>
                <a:solidFill>
                  <a:schemeClr val="accent4">
                    <a:lumMod val="10000"/>
                  </a:schemeClr>
                </a:solidFill>
                <a:latin typeface="Century Gothic" charset="0"/>
                <a:ea typeface="Century Gothic" charset="0"/>
                <a:cs typeface="Century Gothic" charset="0"/>
              </a:defRPr>
            </a:lvl1pPr>
            <a:lvl2pPr>
              <a:defRPr>
                <a:solidFill>
                  <a:schemeClr val="accent4">
                    <a:lumMod val="10000"/>
                  </a:schemeClr>
                </a:solidFill>
                <a:latin typeface="Century Gothic" charset="0"/>
                <a:ea typeface="Century Gothic" charset="0"/>
                <a:cs typeface="Century Gothic" charset="0"/>
              </a:defRPr>
            </a:lvl2pPr>
            <a:lvl3pPr>
              <a:defRPr>
                <a:solidFill>
                  <a:schemeClr val="accent4">
                    <a:lumMod val="10000"/>
                  </a:schemeClr>
                </a:solidFill>
                <a:latin typeface="Century Gothic" charset="0"/>
                <a:ea typeface="Century Gothic" charset="0"/>
                <a:cs typeface="Century Gothic" charset="0"/>
              </a:defRPr>
            </a:lvl3pPr>
            <a:lvl4pPr>
              <a:defRPr>
                <a:solidFill>
                  <a:schemeClr val="accent4">
                    <a:lumMod val="10000"/>
                  </a:schemeClr>
                </a:solidFill>
                <a:latin typeface="Century Gothic" charset="0"/>
                <a:ea typeface="Century Gothic" charset="0"/>
                <a:cs typeface="Century Gothic" charset="0"/>
              </a:defRPr>
            </a:lvl4pPr>
            <a:lvl5pPr>
              <a:defRPr>
                <a:solidFill>
                  <a:schemeClr val="accent4">
                    <a:lumMod val="10000"/>
                  </a:schemeClr>
                </a:solidFill>
                <a:latin typeface="Century Gothic" charset="0"/>
                <a:ea typeface="Century Gothic" charset="0"/>
                <a:cs typeface="Century Gothic"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Title 9"/>
          <p:cNvSpPr>
            <a:spLocks noGrp="1"/>
          </p:cNvSpPr>
          <p:nvPr>
            <p:ph type="title"/>
          </p:nvPr>
        </p:nvSpPr>
        <p:spPr>
          <a:xfrm>
            <a:off x="356839" y="47825"/>
            <a:ext cx="8329961" cy="1143000"/>
          </a:xfrm>
        </p:spPr>
        <p:txBody>
          <a:bodyPr/>
          <a:lstStyle>
            <a:lvl1pPr>
              <a:defRPr b="1" i="0">
                <a:solidFill>
                  <a:schemeClr val="accent2">
                    <a:lumMod val="60000"/>
                    <a:lumOff val="40000"/>
                  </a:schemeClr>
                </a:solidFill>
                <a:latin typeface="Century Gothic" charset="0"/>
                <a:ea typeface="Century Gothic" charset="0"/>
                <a:cs typeface="Century Gothic" charset="0"/>
              </a:defRPr>
            </a:lvl1pPr>
          </a:lstStyle>
          <a:p>
            <a:r>
              <a:rPr lang="en-US" dirty="0" smtClean="0"/>
              <a:t>Click to edit Master title style</a:t>
            </a:r>
            <a:endParaRPr lang="en-US" dirty="0"/>
          </a:p>
        </p:txBody>
      </p:sp>
    </p:spTree>
    <p:extLst>
      <p:ext uri="{BB962C8B-B14F-4D97-AF65-F5344CB8AC3E}">
        <p14:creationId xmlns:p14="http://schemas.microsoft.com/office/powerpoint/2010/main" val="1594877477"/>
      </p:ext>
    </p:extLst>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61DE04C4-CD74-0E42-A6A9-C607BE44F008}"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231282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988C856B-3552-644E-9DEB-692132DECF74}"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8093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849F7821-9660-584B-A4E8-C823704A47BF}"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1291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57401A8E-DD13-D044-A877-43E8E7CCB74A}"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90960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9"/>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776788" y="5794375"/>
            <a:ext cx="1473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5"/>
          <p:cNvSpPr>
            <a:spLocks noGrp="1" noChangeArrowheads="1"/>
          </p:cNvSpPr>
          <p:nvPr>
            <p:ph type="sldNum" sz="quarter" idx="10"/>
          </p:nvPr>
        </p:nvSpPr>
        <p:spPr/>
        <p:txBody>
          <a:bodyPr/>
          <a:lstStyle>
            <a:lvl1pPr>
              <a:defRPr smtClean="0"/>
            </a:lvl1pPr>
          </a:lstStyle>
          <a:p>
            <a:pPr>
              <a:defRPr/>
            </a:pPr>
            <a:fld id="{E665DBF1-68D7-3F49-B591-3CB808D953CD}" type="slidenum">
              <a:rPr lang="en-US" altLang="en-US"/>
              <a:pPr>
                <a:defRPr/>
              </a:pPr>
              <a:t>‹#›</a:t>
            </a:fld>
            <a:endParaRPr lang="en-US" altLang="en-US" sz="1200"/>
          </a:p>
        </p:txBody>
      </p:sp>
      <p:sp>
        <p:nvSpPr>
          <p:cNvPr id="4"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148740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25C484A-8E13-A845-8660-E01865BD81C1}"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234070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95144BE-EA24-D64F-86D1-E525215C8496}"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88510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C5E79450-7B66-F84E-8A25-905C7B5D28B7}"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8833033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2EDBFB0-104F-9C42-B486-4988478437F7}"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412547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4154090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135594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7088772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208977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899579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8728931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66016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8845839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671795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74824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486565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solidFill>
                <a:srgbClr val="FFFFFF"/>
              </a:solidFill>
            </a:endParaRPr>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14687359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A403BFDE-EDB7-2343-8F22-208730F6C63B}"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8687116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a:defRPr smtClean="0"/>
            </a:lvl1pPr>
          </a:lstStyle>
          <a:p>
            <a:pPr>
              <a:defRPr/>
            </a:pPr>
            <a:fld id="{5A5DCCD5-EED4-EF40-8E6A-A77D212CB2FB}"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4891709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p:txBody>
          <a:bodyPr/>
          <a:lstStyle>
            <a:lvl1pPr>
              <a:defRPr smtClean="0"/>
            </a:lvl1pPr>
          </a:lstStyle>
          <a:p>
            <a:pPr>
              <a:defRPr/>
            </a:pPr>
            <a:fld id="{D246A898-C27C-0840-A037-1A0FE4DCD598}"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92810046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p:txBody>
          <a:bodyPr/>
          <a:lstStyle>
            <a:lvl1pPr>
              <a:defRPr smtClean="0"/>
            </a:lvl1pPr>
          </a:lstStyle>
          <a:p>
            <a:pPr>
              <a:defRPr/>
            </a:pPr>
            <a:fld id="{EB4209B1-3F07-3B40-9567-22508C716FFE}" type="slidenum">
              <a:rPr lang="en-US" altLang="en-US"/>
              <a:pPr>
                <a:defRPr/>
              </a:pPr>
              <a:t>‹#›</a:t>
            </a:fld>
            <a:endParaRPr lang="en-US" altLang="en-US" sz="1200"/>
          </a:p>
        </p:txBody>
      </p:sp>
      <p:sp>
        <p:nvSpPr>
          <p:cNvPr id="8"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41071986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p:txBody>
          <a:bodyPr/>
          <a:lstStyle>
            <a:lvl1pPr>
              <a:defRPr smtClean="0"/>
            </a:lvl1pPr>
          </a:lstStyle>
          <a:p>
            <a:pPr>
              <a:defRPr/>
            </a:pPr>
            <a:fld id="{B8722203-70D1-5441-A20C-9634A7D5CEDF}" type="slidenum">
              <a:rPr lang="en-US" altLang="en-US"/>
              <a:pPr>
                <a:defRPr/>
              </a:pPr>
              <a:t>‹#›</a:t>
            </a:fld>
            <a:endParaRPr lang="en-US" altLang="en-US" sz="1200"/>
          </a:p>
        </p:txBody>
      </p:sp>
      <p:sp>
        <p:nvSpPr>
          <p:cNvPr id="4"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7493249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a:defRPr smtClean="0"/>
            </a:lvl1pPr>
          </a:lstStyle>
          <a:p>
            <a:pPr>
              <a:defRPr/>
            </a:pPr>
            <a:fld id="{F67A46D0-8A9C-1C45-8144-F1EF7BF80E56}" type="slidenum">
              <a:rPr lang="en-US" altLang="en-US"/>
              <a:pPr>
                <a:defRPr/>
              </a:pPr>
              <a:t>‹#›</a:t>
            </a:fld>
            <a:endParaRPr lang="en-US" altLang="en-US" sz="1200"/>
          </a:p>
        </p:txBody>
      </p:sp>
      <p:sp>
        <p:nvSpPr>
          <p:cNvPr id="3"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8538450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smtClean="0"/>
            </a:lvl1pPr>
          </a:lstStyle>
          <a:p>
            <a:pPr>
              <a:defRPr/>
            </a:pPr>
            <a:fld id="{56353610-34F0-0C41-92B6-F99372384AE0}"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88090383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smtClean="0"/>
            </a:lvl1pPr>
          </a:lstStyle>
          <a:p>
            <a:pPr>
              <a:defRPr/>
            </a:pPr>
            <a:fld id="{02BC536C-7EAE-094B-96BC-7BC70920E221}"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3914205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18DE3C6C-C4B7-2149-8243-1E9139C9B5A0}"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65632310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1F0D4FA9-C2D8-C340-9BD4-4F82BA89D19D}"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213939332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648443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solidFill>
                <a:srgbClr val="FFFFFF"/>
              </a:solidFill>
            </a:endParaRPr>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8860578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AD4F45F9-F3DA-B044-A570-C2CEB8FC05AC}"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3230800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a:defRPr smtClean="0"/>
            </a:lvl1pPr>
          </a:lstStyle>
          <a:p>
            <a:pPr>
              <a:defRPr/>
            </a:pPr>
            <a:fld id="{FC43E84A-FC33-D145-AF7A-3AF99AD4834B}"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96021510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p:txBody>
          <a:bodyPr/>
          <a:lstStyle>
            <a:lvl1pPr>
              <a:defRPr smtClean="0"/>
            </a:lvl1pPr>
          </a:lstStyle>
          <a:p>
            <a:pPr>
              <a:defRPr/>
            </a:pPr>
            <a:fld id="{55669AC8-0EA1-8D45-B7EB-8A007581F892}"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78859068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p:txBody>
          <a:bodyPr/>
          <a:lstStyle>
            <a:lvl1pPr>
              <a:defRPr smtClean="0"/>
            </a:lvl1pPr>
          </a:lstStyle>
          <a:p>
            <a:pPr>
              <a:defRPr/>
            </a:pPr>
            <a:fld id="{910F5FE1-C392-804D-ABF3-08FDFC4D75FF}" type="slidenum">
              <a:rPr lang="en-US" altLang="en-US"/>
              <a:pPr>
                <a:defRPr/>
              </a:pPr>
              <a:t>‹#›</a:t>
            </a:fld>
            <a:endParaRPr lang="en-US" altLang="en-US" sz="1200"/>
          </a:p>
        </p:txBody>
      </p:sp>
      <p:sp>
        <p:nvSpPr>
          <p:cNvPr id="8"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7220907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p:txBody>
          <a:bodyPr/>
          <a:lstStyle>
            <a:lvl1pPr>
              <a:defRPr smtClean="0"/>
            </a:lvl1pPr>
          </a:lstStyle>
          <a:p>
            <a:pPr>
              <a:defRPr/>
            </a:pPr>
            <a:fld id="{DAD65B40-B6C3-9543-8A77-2F2AF1C95B2C}" type="slidenum">
              <a:rPr lang="en-US" altLang="en-US"/>
              <a:pPr>
                <a:defRPr/>
              </a:pPr>
              <a:t>‹#›</a:t>
            </a:fld>
            <a:endParaRPr lang="en-US" altLang="en-US" sz="1200"/>
          </a:p>
        </p:txBody>
      </p:sp>
      <p:sp>
        <p:nvSpPr>
          <p:cNvPr id="4"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54249438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a:defRPr smtClean="0"/>
            </a:lvl1pPr>
          </a:lstStyle>
          <a:p>
            <a:pPr>
              <a:defRPr/>
            </a:pPr>
            <a:fld id="{9D0CC6B0-5977-A345-8A2A-870A394AF8B4}" type="slidenum">
              <a:rPr lang="en-US" altLang="en-US"/>
              <a:pPr>
                <a:defRPr/>
              </a:pPr>
              <a:t>‹#›</a:t>
            </a:fld>
            <a:endParaRPr lang="en-US" altLang="en-US" sz="1200"/>
          </a:p>
        </p:txBody>
      </p:sp>
      <p:sp>
        <p:nvSpPr>
          <p:cNvPr id="3"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28054211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smtClean="0"/>
            </a:lvl1pPr>
          </a:lstStyle>
          <a:p>
            <a:pPr>
              <a:defRPr/>
            </a:pPr>
            <a:fld id="{5CAE5A14-8D14-214D-BB00-90A3343BD2DC}"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34465441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smtClean="0"/>
            </a:lvl1pPr>
          </a:lstStyle>
          <a:p>
            <a:pPr>
              <a:defRPr/>
            </a:pPr>
            <a:fld id="{90E72B49-E3D1-5942-884E-0BD1508764CF}"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163628510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2EA44634-78F9-5A4B-A932-1B1998EF9372}"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36814263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smtClean="0"/>
            </a:lvl1pPr>
          </a:lstStyle>
          <a:p>
            <a:pPr>
              <a:defRPr/>
            </a:pPr>
            <a:fld id="{3E349D6E-2DE2-BC43-B3D8-2F1DC5BD086F}"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a:defRPr>
                <a:cs typeface="Arial" charset="0"/>
              </a:defRPr>
            </a:lvl1pPr>
          </a:lstStyle>
          <a:p>
            <a:pPr>
              <a:defRPr/>
            </a:pPr>
            <a:endParaRPr lang="en-US"/>
          </a:p>
        </p:txBody>
      </p:sp>
    </p:spTree>
    <p:extLst>
      <p:ext uri="{BB962C8B-B14F-4D97-AF65-F5344CB8AC3E}">
        <p14:creationId xmlns:p14="http://schemas.microsoft.com/office/powerpoint/2010/main" val="47294666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7637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pn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5.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theme" Target="../theme/theme6.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image" Target="../media/image5.jpeg"/><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theme" Target="../theme/theme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5.jpe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rgbClr val="969696"/>
                </a:solidFill>
                <a:latin typeface="Arial" panose="020B0604020202020204" pitchFamily="34" charset="0"/>
                <a:ea typeface="+mn-ea"/>
                <a:cs typeface="Arial" panose="020B0604020202020204" pitchFamily="34" charset="0"/>
              </a:defRPr>
            </a:lvl1pPr>
          </a:lstStyle>
          <a:p>
            <a:pPr>
              <a:defRPr/>
            </a:pPr>
            <a:fld id="{D276CB82-5E39-634E-9D51-F28A5A2EAAE1}" type="slidenum">
              <a:rPr lang="en-US" altLang="en-US"/>
              <a:pPr>
                <a:defRPr/>
              </a:pPr>
              <a:t>‹#›</a:t>
            </a:fld>
            <a:endParaRPr lang="en-US" altLang="en-US" sz="1200"/>
          </a:p>
        </p:txBody>
      </p:sp>
      <p:sp>
        <p:nvSpPr>
          <p:cNvPr id="1029"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pitchFamily="34" charset="0"/>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6640" r:id="rId1"/>
    <p:sldLayoutId id="2147486588" r:id="rId2"/>
    <p:sldLayoutId id="2147486589" r:id="rId3"/>
    <p:sldLayoutId id="2147486590" r:id="rId4"/>
    <p:sldLayoutId id="2147486591" r:id="rId5"/>
    <p:sldLayoutId id="2147486592" r:id="rId6"/>
    <p:sldLayoutId id="2147486593" r:id="rId7"/>
    <p:sldLayoutId id="2147486594" r:id="rId8"/>
    <p:sldLayoutId id="2147486595" r:id="rId9"/>
    <p:sldLayoutId id="2147486596" r:id="rId10"/>
    <p:sldLayoutId id="2147486597"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pitchFamily="34" charset="0"/>
        </a:defRPr>
      </a:lvl2pPr>
      <a:lvl3pPr algn="l" rtl="0" eaLnBrk="0" fontAlgn="base" hangingPunct="0">
        <a:spcBef>
          <a:spcPct val="0"/>
        </a:spcBef>
        <a:spcAft>
          <a:spcPct val="0"/>
        </a:spcAft>
        <a:defRPr sz="3600" b="1">
          <a:solidFill>
            <a:schemeClr val="tx1"/>
          </a:solidFill>
          <a:latin typeface="Arial" pitchFamily="34" charset="0"/>
        </a:defRPr>
      </a:lvl3pPr>
      <a:lvl4pPr algn="l" rtl="0" eaLnBrk="0" fontAlgn="base" hangingPunct="0">
        <a:spcBef>
          <a:spcPct val="0"/>
        </a:spcBef>
        <a:spcAft>
          <a:spcPct val="0"/>
        </a:spcAft>
        <a:defRPr sz="3600" b="1">
          <a:solidFill>
            <a:schemeClr val="tx1"/>
          </a:solidFill>
          <a:latin typeface="Arial" pitchFamily="34" charset="0"/>
        </a:defRPr>
      </a:lvl4pPr>
      <a:lvl5pPr algn="l" rtl="0" eaLnBrk="0" fontAlgn="base" hangingPunct="0">
        <a:spcBef>
          <a:spcPct val="0"/>
        </a:spcBef>
        <a:spcAft>
          <a:spcPct val="0"/>
        </a:spcAft>
        <a:defRPr sz="3600" b="1">
          <a:solidFill>
            <a:schemeClr val="tx1"/>
          </a:solidFill>
          <a:latin typeface="Arial" pitchFamily="34" charset="0"/>
        </a:defRPr>
      </a:lvl5pPr>
      <a:lvl6pPr marL="457200" algn="l" rtl="0" fontAlgn="base">
        <a:spcBef>
          <a:spcPct val="0"/>
        </a:spcBef>
        <a:spcAft>
          <a:spcPct val="0"/>
        </a:spcAft>
        <a:defRPr sz="3600" b="1">
          <a:solidFill>
            <a:schemeClr val="tx1"/>
          </a:solidFill>
          <a:latin typeface="Arial" pitchFamily="34" charset="0"/>
        </a:defRPr>
      </a:lvl6pPr>
      <a:lvl7pPr marL="914400" algn="l" rtl="0" fontAlgn="base">
        <a:spcBef>
          <a:spcPct val="0"/>
        </a:spcBef>
        <a:spcAft>
          <a:spcPct val="0"/>
        </a:spcAft>
        <a:defRPr sz="3600" b="1">
          <a:solidFill>
            <a:schemeClr val="tx1"/>
          </a:solidFill>
          <a:latin typeface="Arial" pitchFamily="34" charset="0"/>
        </a:defRPr>
      </a:lvl7pPr>
      <a:lvl8pPr marL="1371600" algn="l" rtl="0" fontAlgn="base">
        <a:spcBef>
          <a:spcPct val="0"/>
        </a:spcBef>
        <a:spcAft>
          <a:spcPct val="0"/>
        </a:spcAft>
        <a:defRPr sz="3600" b="1">
          <a:solidFill>
            <a:schemeClr val="tx1"/>
          </a:solidFill>
          <a:latin typeface="Arial" pitchFamily="34" charset="0"/>
        </a:defRPr>
      </a:lvl8pPr>
      <a:lvl9pPr marL="1828800" algn="l" rtl="0" fontAlgn="base">
        <a:spcBef>
          <a:spcPct val="0"/>
        </a:spcBef>
        <a:spcAft>
          <a:spcPct val="0"/>
        </a:spcAft>
        <a:defRPr sz="3600" b="1">
          <a:solidFill>
            <a:schemeClr val="tx1"/>
          </a:solidFill>
          <a:latin typeface="Arial" pitchFamily="34"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6598" r:id="rId1"/>
    <p:sldLayoutId id="2147486599" r:id="rId2"/>
    <p:sldLayoutId id="2147486600" r:id="rId3"/>
    <p:sldLayoutId id="2147486601" r:id="rId4"/>
    <p:sldLayoutId id="2147486602" r:id="rId5"/>
    <p:sldLayoutId id="2147486603" r:id="rId6"/>
    <p:sldLayoutId id="2147486604" r:id="rId7"/>
    <p:sldLayoutId id="2147486605" r:id="rId8"/>
    <p:sldLayoutId id="2147486606" r:id="rId9"/>
    <p:sldLayoutId id="2147486607" r:id="rId10"/>
    <p:sldLayoutId id="2147486608" r:id="rId11"/>
    <p:sldLayoutId id="214748660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rgbClr val="969696"/>
                </a:solidFill>
                <a:latin typeface="Arial" panose="020B0604020202020204" pitchFamily="34" charset="0"/>
                <a:ea typeface="+mn-ea"/>
                <a:cs typeface="Arial" panose="020B0604020202020204" pitchFamily="34" charset="0"/>
              </a:defRPr>
            </a:lvl1pPr>
          </a:lstStyle>
          <a:p>
            <a:pPr>
              <a:defRPr/>
            </a:pPr>
            <a:fld id="{9E8B74AB-7399-C640-A43E-6C4D039957D1}" type="slidenum">
              <a:rPr lang="en-US" altLang="en-US"/>
              <a:pPr>
                <a:defRPr/>
              </a:pPr>
              <a:t>‹#›</a:t>
            </a:fld>
            <a:endParaRPr lang="en-US" altLang="en-US" sz="1200"/>
          </a:p>
        </p:txBody>
      </p:sp>
      <p:sp>
        <p:nvSpPr>
          <p:cNvPr id="2053"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pitchFamily="34" charset="0"/>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6641" r:id="rId1"/>
    <p:sldLayoutId id="2147486610" r:id="rId2"/>
    <p:sldLayoutId id="2147486611" r:id="rId3"/>
    <p:sldLayoutId id="2147486612" r:id="rId4"/>
    <p:sldLayoutId id="2147486613" r:id="rId5"/>
    <p:sldLayoutId id="2147486614" r:id="rId6"/>
    <p:sldLayoutId id="2147486615" r:id="rId7"/>
    <p:sldLayoutId id="2147486616" r:id="rId8"/>
    <p:sldLayoutId id="2147486617" r:id="rId9"/>
    <p:sldLayoutId id="2147486618" r:id="rId10"/>
    <p:sldLayoutId id="2147486619" r:id="rId11"/>
    <p:sldLayoutId id="2147486620" r:id="rId12"/>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pitchFamily="34" charset="0"/>
        </a:defRPr>
      </a:lvl2pPr>
      <a:lvl3pPr algn="l" rtl="0" eaLnBrk="0" fontAlgn="base" hangingPunct="0">
        <a:spcBef>
          <a:spcPct val="0"/>
        </a:spcBef>
        <a:spcAft>
          <a:spcPct val="0"/>
        </a:spcAft>
        <a:defRPr sz="3600" b="1">
          <a:solidFill>
            <a:schemeClr val="tx1"/>
          </a:solidFill>
          <a:latin typeface="Arial" pitchFamily="34" charset="0"/>
        </a:defRPr>
      </a:lvl3pPr>
      <a:lvl4pPr algn="l" rtl="0" eaLnBrk="0" fontAlgn="base" hangingPunct="0">
        <a:spcBef>
          <a:spcPct val="0"/>
        </a:spcBef>
        <a:spcAft>
          <a:spcPct val="0"/>
        </a:spcAft>
        <a:defRPr sz="3600" b="1">
          <a:solidFill>
            <a:schemeClr val="tx1"/>
          </a:solidFill>
          <a:latin typeface="Arial" pitchFamily="34" charset="0"/>
        </a:defRPr>
      </a:lvl4pPr>
      <a:lvl5pPr algn="l" rtl="0" eaLnBrk="0" fontAlgn="base" hangingPunct="0">
        <a:spcBef>
          <a:spcPct val="0"/>
        </a:spcBef>
        <a:spcAft>
          <a:spcPct val="0"/>
        </a:spcAft>
        <a:defRPr sz="3600" b="1">
          <a:solidFill>
            <a:schemeClr val="tx1"/>
          </a:solidFill>
          <a:latin typeface="Arial" pitchFamily="34" charset="0"/>
        </a:defRPr>
      </a:lvl5pPr>
      <a:lvl6pPr marL="457200" algn="l" rtl="0" fontAlgn="base">
        <a:spcBef>
          <a:spcPct val="0"/>
        </a:spcBef>
        <a:spcAft>
          <a:spcPct val="0"/>
        </a:spcAft>
        <a:defRPr sz="3600" b="1">
          <a:solidFill>
            <a:schemeClr val="tx1"/>
          </a:solidFill>
          <a:latin typeface="Arial" pitchFamily="34" charset="0"/>
        </a:defRPr>
      </a:lvl6pPr>
      <a:lvl7pPr marL="914400" algn="l" rtl="0" fontAlgn="base">
        <a:spcBef>
          <a:spcPct val="0"/>
        </a:spcBef>
        <a:spcAft>
          <a:spcPct val="0"/>
        </a:spcAft>
        <a:defRPr sz="3600" b="1">
          <a:solidFill>
            <a:schemeClr val="tx1"/>
          </a:solidFill>
          <a:latin typeface="Arial" pitchFamily="34" charset="0"/>
        </a:defRPr>
      </a:lvl7pPr>
      <a:lvl8pPr marL="1371600" algn="l" rtl="0" fontAlgn="base">
        <a:spcBef>
          <a:spcPct val="0"/>
        </a:spcBef>
        <a:spcAft>
          <a:spcPct val="0"/>
        </a:spcAft>
        <a:defRPr sz="3600" b="1">
          <a:solidFill>
            <a:schemeClr val="tx1"/>
          </a:solidFill>
          <a:latin typeface="Arial" pitchFamily="34" charset="0"/>
        </a:defRPr>
      </a:lvl8pPr>
      <a:lvl9pPr marL="1828800" algn="l" rtl="0" fontAlgn="base">
        <a:spcBef>
          <a:spcPct val="0"/>
        </a:spcBef>
        <a:spcAft>
          <a:spcPct val="0"/>
        </a:spcAft>
        <a:defRPr sz="3600" b="1">
          <a:solidFill>
            <a:schemeClr val="tx1"/>
          </a:solidFill>
          <a:latin typeface="Arial" pitchFamily="34"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p>
        </p:txBody>
      </p:sp>
      <p:sp>
        <p:nvSpPr>
          <p:cNvPr id="3075"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6"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rgbClr val="969696"/>
                </a:solidFill>
                <a:latin typeface="Arial" panose="020B0604020202020204" pitchFamily="34" charset="0"/>
                <a:ea typeface="+mn-ea"/>
                <a:cs typeface="Arial" panose="020B0604020202020204" pitchFamily="34" charset="0"/>
              </a:defRPr>
            </a:lvl1pPr>
          </a:lstStyle>
          <a:p>
            <a:pPr>
              <a:defRPr/>
            </a:pPr>
            <a:fld id="{69D6E790-46D0-AF4C-9DBF-7F29DACED830}" type="slidenum">
              <a:rPr lang="en-US" altLang="en-US"/>
              <a:pPr>
                <a:defRPr/>
              </a:pPr>
              <a:t>‹#›</a:t>
            </a:fld>
            <a:endParaRPr lang="en-US" altLang="en-US" sz="120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pic>
        <p:nvPicPr>
          <p:cNvPr id="3080"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6642" r:id="rId1"/>
    <p:sldLayoutId id="2147486643" r:id="rId2"/>
    <p:sldLayoutId id="2147486621" r:id="rId3"/>
    <p:sldLayoutId id="2147486622" r:id="rId4"/>
    <p:sldLayoutId id="2147486623" r:id="rId5"/>
    <p:sldLayoutId id="2147486624" r:id="rId6"/>
    <p:sldLayoutId id="2147486644" r:id="rId7"/>
    <p:sldLayoutId id="2147486625" r:id="rId8"/>
    <p:sldLayoutId id="2147486626" r:id="rId9"/>
    <p:sldLayoutId id="2147486627" r:id="rId10"/>
    <p:sldLayoutId id="2147486628"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6629" r:id="rId1"/>
    <p:sldLayoutId id="2147486630" r:id="rId2"/>
    <p:sldLayoutId id="2147486631" r:id="rId3"/>
    <p:sldLayoutId id="2147486632" r:id="rId4"/>
    <p:sldLayoutId id="2147486633" r:id="rId5"/>
    <p:sldLayoutId id="2147486634" r:id="rId6"/>
    <p:sldLayoutId id="2147486635" r:id="rId7"/>
    <p:sldLayoutId id="2147486636" r:id="rId8"/>
    <p:sldLayoutId id="2147486637" r:id="rId9"/>
    <p:sldLayoutId id="2147486638" r:id="rId10"/>
    <p:sldLayoutId id="214748663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solidFill>
                <a:srgbClr val="FFFFFF"/>
              </a:solidFill>
            </a:endParaRPr>
          </a:p>
        </p:txBody>
      </p:sp>
      <p:sp>
        <p:nvSpPr>
          <p:cNvPr id="4099"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100"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rgbClr val="969696"/>
                </a:solidFill>
                <a:latin typeface="Arial" panose="020B0604020202020204" pitchFamily="34" charset="0"/>
                <a:ea typeface="+mn-ea"/>
                <a:cs typeface="Arial" panose="020B0604020202020204" pitchFamily="34" charset="0"/>
              </a:defRPr>
            </a:lvl1pPr>
          </a:lstStyle>
          <a:p>
            <a:pPr>
              <a:defRPr/>
            </a:pPr>
            <a:fld id="{916C4624-0C40-FD41-B604-E93A748D18BB}" type="slidenum">
              <a:rPr lang="en-US" altLang="en-US"/>
              <a:pPr>
                <a:defRPr/>
              </a:pPr>
              <a:t>‹#›</a:t>
            </a:fld>
            <a:endParaRPr lang="en-US" altLang="en-US" sz="1200"/>
          </a:p>
        </p:txBody>
      </p:sp>
      <p:sp>
        <p:nvSpPr>
          <p:cNvPr id="4102"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pic>
        <p:nvPicPr>
          <p:cNvPr id="4104" name="Picture 8" descr="Vertical_RGB_6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9" descr="logo_200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6645" r:id="rId1"/>
    <p:sldLayoutId id="2147486646" r:id="rId2"/>
    <p:sldLayoutId id="2147486647" r:id="rId3"/>
    <p:sldLayoutId id="2147486648" r:id="rId4"/>
    <p:sldLayoutId id="2147486649" r:id="rId5"/>
    <p:sldLayoutId id="2147486650" r:id="rId6"/>
    <p:sldLayoutId id="2147486651" r:id="rId7"/>
    <p:sldLayoutId id="2147486652" r:id="rId8"/>
    <p:sldLayoutId id="2147486653" r:id="rId9"/>
    <p:sldLayoutId id="2147486654" r:id="rId10"/>
    <p:sldLayoutId id="2147486655" r:id="rId11"/>
    <p:sldLayoutId id="2147486656" r:id="rId12"/>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5122"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endParaRPr lang="en-US" altLang="en-US">
              <a:solidFill>
                <a:srgbClr val="FFFFFF"/>
              </a:solidFill>
            </a:endParaRPr>
          </a:p>
        </p:txBody>
      </p:sp>
      <p:sp>
        <p:nvSpPr>
          <p:cNvPr id="5123"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4"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rgbClr val="969696"/>
                </a:solidFill>
                <a:latin typeface="Arial" panose="020B0604020202020204" pitchFamily="34" charset="0"/>
                <a:ea typeface="+mn-ea"/>
                <a:cs typeface="Arial" panose="020B0604020202020204" pitchFamily="34" charset="0"/>
              </a:defRPr>
            </a:lvl1pPr>
          </a:lstStyle>
          <a:p>
            <a:pPr>
              <a:defRPr/>
            </a:pPr>
            <a:fld id="{F801F0A3-7095-A74E-8536-1CE671943D00}" type="slidenum">
              <a:rPr lang="en-US" altLang="en-US"/>
              <a:pPr>
                <a:defRPr/>
              </a:pPr>
              <a:t>‹#›</a:t>
            </a:fld>
            <a:endParaRPr lang="en-US" altLang="en-US" sz="1200"/>
          </a:p>
        </p:txBody>
      </p:sp>
      <p:sp>
        <p:nvSpPr>
          <p:cNvPr id="5126"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pic>
        <p:nvPicPr>
          <p:cNvPr id="5128" name="Picture 8" descr="Vertical_RGB_6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descr="logo_200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6657" r:id="rId1"/>
    <p:sldLayoutId id="2147486658" r:id="rId2"/>
    <p:sldLayoutId id="2147486659" r:id="rId3"/>
    <p:sldLayoutId id="2147486660" r:id="rId4"/>
    <p:sldLayoutId id="2147486661" r:id="rId5"/>
    <p:sldLayoutId id="2147486662" r:id="rId6"/>
    <p:sldLayoutId id="2147486663" r:id="rId7"/>
    <p:sldLayoutId id="2147486664" r:id="rId8"/>
    <p:sldLayoutId id="2147486665" r:id="rId9"/>
    <p:sldLayoutId id="2147486666" r:id="rId10"/>
    <p:sldLayoutId id="2147486667" r:id="rId11"/>
    <p:sldLayoutId id="2147486668" r:id="rId12"/>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3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3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3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p:cNvSpPr/>
          <p:nvPr/>
        </p:nvSpPr>
        <p:spPr>
          <a:xfrm>
            <a:off x="0" y="1190824"/>
            <a:ext cx="9144000" cy="44815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637448"/>
          </a:solidFill>
        </p:spPr>
        <p:txBody>
          <a:bodyPr wrap="square" lIns="0" tIns="0" rIns="0" bIns="0" rtlCol="0"/>
          <a:lstStyle/>
          <a:p>
            <a:endParaRPr/>
          </a:p>
        </p:txBody>
      </p:sp>
      <p:sp>
        <p:nvSpPr>
          <p:cNvPr id="3" name="object 3"/>
          <p:cNvSpPr/>
          <p:nvPr/>
        </p:nvSpPr>
        <p:spPr>
          <a:xfrm>
            <a:off x="0" y="0"/>
            <a:ext cx="9144000" cy="1190824"/>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5" name="object 8"/>
          <p:cNvSpPr txBox="1"/>
          <p:nvPr/>
        </p:nvSpPr>
        <p:spPr>
          <a:xfrm>
            <a:off x="558598" y="379379"/>
            <a:ext cx="8273167" cy="4775666"/>
          </a:xfrm>
          <a:prstGeom prst="rect">
            <a:avLst/>
          </a:prstGeom>
        </p:spPr>
        <p:txBody>
          <a:bodyPr vert="horz" wrap="square" lIns="0" tIns="0" rIns="0" bIns="0" rtlCol="0">
            <a:spAutoFit/>
          </a:bodyPr>
          <a:lstStyle/>
          <a:p>
            <a:pPr marL="12700">
              <a:lnSpc>
                <a:spcPts val="6495"/>
              </a:lnSpc>
            </a:pPr>
            <a:r>
              <a:rPr lang="en-US" altLang="en-US" sz="4600" b="1" dirty="0" smtClean="0">
                <a:solidFill>
                  <a:srgbClr val="A29CC0"/>
                </a:solidFill>
                <a:latin typeface="Century Gothic" charset="0"/>
                <a:ea typeface="Century Gothic" charset="0"/>
                <a:cs typeface="Century Gothic" charset="0"/>
              </a:rPr>
              <a:t>Session 5</a:t>
            </a:r>
          </a:p>
          <a:p>
            <a:pPr marL="12700">
              <a:spcAft>
                <a:spcPts val="2400"/>
              </a:spcAft>
            </a:pPr>
            <a:r>
              <a:rPr lang="fr-FR" sz="4200" b="1" dirty="0" smtClean="0">
                <a:solidFill>
                  <a:schemeClr val="bg1"/>
                </a:solidFill>
                <a:latin typeface="Century Gothic" charset="0"/>
                <a:ea typeface="Century Gothic" charset="0"/>
                <a:cs typeface="Century Gothic" charset="0"/>
              </a:rPr>
              <a:t>Facteurs favorisant ou freinant  </a:t>
            </a:r>
            <a:r>
              <a:rPr lang="fr-FR" sz="4200" b="1" dirty="0">
                <a:solidFill>
                  <a:schemeClr val="bg1"/>
                </a:solidFill>
                <a:latin typeface="Century Gothic" charset="0"/>
                <a:ea typeface="Century Gothic" charset="0"/>
                <a:cs typeface="Century Gothic" charset="0"/>
              </a:rPr>
              <a:t>une meilleure utilisation des données</a:t>
            </a:r>
            <a:endParaRPr lang="en-US" altLang="en-US" sz="4200" b="1" dirty="0" smtClean="0">
              <a:solidFill>
                <a:schemeClr val="bg1"/>
              </a:solidFill>
              <a:latin typeface="Century Gothic" charset="0"/>
              <a:ea typeface="Century Gothic" charset="0"/>
              <a:cs typeface="Century Gothic" charset="0"/>
            </a:endParaRPr>
          </a:p>
          <a:p>
            <a:pPr marL="12700"/>
            <a:r>
              <a:rPr lang="fr-FR" altLang="en-US" sz="2800" b="0" dirty="0" smtClean="0">
                <a:solidFill>
                  <a:schemeClr val="bg1"/>
                </a:solidFill>
                <a:latin typeface="Century Gothic" charset="0"/>
                <a:ea typeface="Century Gothic" charset="0"/>
                <a:cs typeface="Century Gothic" charset="0"/>
              </a:rPr>
              <a:t>Renforcer le leadership pour la demande et l’utilisation de données</a:t>
            </a:r>
            <a:endParaRPr lang="fr-FR" sz="2800" dirty="0" smtClean="0">
              <a:solidFill>
                <a:schemeClr val="bg1"/>
              </a:solidFill>
              <a:latin typeface="Century Gothic" charset="0"/>
              <a:ea typeface="Century Gothic" charset="0"/>
              <a:cs typeface="Century Gothic" charset="0"/>
            </a:endParaRPr>
          </a:p>
          <a:p>
            <a:pPr marL="12700">
              <a:lnSpc>
                <a:spcPts val="6495"/>
              </a:lnSpc>
            </a:pPr>
            <a:endParaRPr lang="fr-FR" sz="4800" dirty="0">
              <a:solidFill>
                <a:schemeClr val="bg1"/>
              </a:solidFill>
              <a:latin typeface="Futura Lt BT" panose="020B0402020204020303" pitchFamily="34" charset="0"/>
              <a:cs typeface="Gill Sans M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68349" y="0"/>
            <a:ext cx="8329961" cy="1143000"/>
          </a:xfrm>
        </p:spPr>
        <p:txBody>
          <a:bodyPr/>
          <a:lstStyle/>
          <a:p>
            <a:pPr eaLnBrk="1" hangingPunct="1"/>
            <a:r>
              <a:rPr lang="fr-FR" altLang="en-US" dirty="0" smtClean="0">
                <a:solidFill>
                  <a:schemeClr val="accent2">
                    <a:lumMod val="60000"/>
                    <a:lumOff val="40000"/>
                  </a:schemeClr>
                </a:solidFill>
                <a:latin typeface="Century Gothic" charset="0"/>
                <a:ea typeface="Century Gothic" charset="0"/>
                <a:cs typeface="Century Gothic" charset="0"/>
              </a:rPr>
              <a:t>Session 5: Objectifs d’apprentissage</a:t>
            </a:r>
            <a:endParaRPr lang="fr-FR" altLang="en-US" dirty="0">
              <a:solidFill>
                <a:schemeClr val="accent2">
                  <a:lumMod val="60000"/>
                  <a:lumOff val="40000"/>
                </a:schemeClr>
              </a:solidFill>
              <a:latin typeface="Century Gothic" charset="0"/>
              <a:ea typeface="Century Gothic" charset="0"/>
              <a:cs typeface="Century Gothic" charset="0"/>
            </a:endParaRPr>
          </a:p>
        </p:txBody>
      </p:sp>
      <p:sp>
        <p:nvSpPr>
          <p:cNvPr id="36867" name="Content Placeholder 2"/>
          <p:cNvSpPr>
            <a:spLocks noGrp="1"/>
          </p:cNvSpPr>
          <p:nvPr>
            <p:ph idx="1"/>
          </p:nvPr>
        </p:nvSpPr>
        <p:spPr/>
        <p:txBody>
          <a:bodyPr/>
          <a:lstStyle/>
          <a:p>
            <a:pPr>
              <a:spcAft>
                <a:spcPts val="2472"/>
              </a:spcAft>
              <a:buFont typeface="Wingdings" panose="05000000000000000000" pitchFamily="2" charset="2"/>
              <a:buChar char="§"/>
              <a:defRPr/>
            </a:pPr>
            <a:r>
              <a:rPr lang="fr-CD" sz="2800" kern="1200" dirty="0"/>
              <a:t>Expliquer les déterminants de l’utilisation des données</a:t>
            </a:r>
            <a:endParaRPr lang="en-US" sz="2400" kern="1200" dirty="0"/>
          </a:p>
          <a:p>
            <a:pPr>
              <a:spcAft>
                <a:spcPts val="2472"/>
              </a:spcAft>
              <a:buFont typeface="Wingdings" panose="05000000000000000000" pitchFamily="2" charset="2"/>
              <a:buChar char="§"/>
              <a:defRPr/>
            </a:pPr>
            <a:r>
              <a:rPr lang="fr-CD" sz="2800" kern="1200" dirty="0"/>
              <a:t>Faire une liste des barrières à l’utilisation des données </a:t>
            </a:r>
            <a:endParaRPr lang="en-US" sz="2400" kern="1200" dirty="0"/>
          </a:p>
          <a:p>
            <a:pPr>
              <a:spcAft>
                <a:spcPts val="2472"/>
              </a:spcAft>
              <a:buFont typeface="Wingdings" panose="05000000000000000000" pitchFamily="2" charset="2"/>
              <a:buChar char="§"/>
              <a:defRPr/>
            </a:pPr>
            <a:r>
              <a:rPr lang="fr-CD" sz="2800" kern="1200" dirty="0"/>
              <a:t>Convertir les barrières et formuler des plans d’actions pour relever les défis</a:t>
            </a:r>
            <a:endParaRPr lang="en-US" sz="2400" kern="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67088" y="22302"/>
            <a:ext cx="7762875" cy="1143000"/>
          </a:xfrm>
        </p:spPr>
        <p:txBody>
          <a:bodyPr/>
          <a:lstStyle/>
          <a:p>
            <a:pPr eaLnBrk="1" hangingPunct="1"/>
            <a:r>
              <a:rPr lang="fr-FR" altLang="en-US" sz="3800" dirty="0" smtClean="0"/>
              <a:t>Vue d’ensemble de la session</a:t>
            </a:r>
            <a:endParaRPr lang="fr-FR" altLang="en-US" sz="3800" dirty="0"/>
          </a:p>
        </p:txBody>
      </p:sp>
      <p:sp>
        <p:nvSpPr>
          <p:cNvPr id="41987" name="Content Placeholder 2"/>
          <p:cNvSpPr>
            <a:spLocks noGrp="1"/>
          </p:cNvSpPr>
          <p:nvPr>
            <p:ph idx="1"/>
          </p:nvPr>
        </p:nvSpPr>
        <p:spPr>
          <a:xfrm>
            <a:off x="433277" y="1551450"/>
            <a:ext cx="8130860" cy="4849350"/>
          </a:xfrm>
        </p:spPr>
        <p:txBody>
          <a:bodyPr/>
          <a:lstStyle/>
          <a:p>
            <a:pPr eaLnBrk="1" hangingPunct="1">
              <a:lnSpc>
                <a:spcPct val="110000"/>
              </a:lnSpc>
              <a:spcAft>
                <a:spcPts val="900"/>
              </a:spcAft>
            </a:pPr>
            <a:r>
              <a:rPr lang="fr-HT" altLang="en-US" dirty="0"/>
              <a:t>Déterminants de l’utilisation des données</a:t>
            </a:r>
          </a:p>
          <a:p>
            <a:pPr eaLnBrk="1" hangingPunct="1">
              <a:lnSpc>
                <a:spcPct val="110000"/>
              </a:lnSpc>
              <a:spcAft>
                <a:spcPts val="900"/>
              </a:spcAft>
            </a:pPr>
            <a:r>
              <a:rPr lang="fr-HT" altLang="en-US" dirty="0"/>
              <a:t>Activité en petits groupes : Evaluer les barrières à l’utilisation des données</a:t>
            </a:r>
          </a:p>
          <a:p>
            <a:pPr eaLnBrk="1" hangingPunct="1">
              <a:lnSpc>
                <a:spcPct val="110000"/>
              </a:lnSpc>
              <a:spcAft>
                <a:spcPts val="900"/>
              </a:spcAft>
            </a:pPr>
            <a:r>
              <a:rPr lang="fr-HT" altLang="en-US" dirty="0"/>
              <a:t>Identifier les causes profondes</a:t>
            </a:r>
          </a:p>
          <a:p>
            <a:pPr eaLnBrk="1" hangingPunct="1">
              <a:lnSpc>
                <a:spcPct val="110000"/>
              </a:lnSpc>
              <a:spcAft>
                <a:spcPts val="900"/>
              </a:spcAft>
            </a:pPr>
            <a:r>
              <a:rPr lang="fr-HT" altLang="en-US" dirty="0"/>
              <a:t>Plan d’action pour :</a:t>
            </a:r>
          </a:p>
          <a:p>
            <a:pPr lvl="1" eaLnBrk="1" hangingPunct="1">
              <a:lnSpc>
                <a:spcPct val="110000"/>
              </a:lnSpc>
              <a:spcAft>
                <a:spcPts val="900"/>
              </a:spcAft>
            </a:pPr>
            <a:r>
              <a:rPr lang="fr-HT" altLang="en-US" sz="2600" dirty="0" smtClean="0"/>
              <a:t>remédier </a:t>
            </a:r>
            <a:r>
              <a:rPr lang="fr-HT" altLang="en-US" sz="2600" dirty="0"/>
              <a:t>aux causes profondes entravant l’utilisation de données</a:t>
            </a:r>
          </a:p>
          <a:p>
            <a:pPr lvl="1" eaLnBrk="1" hangingPunct="1">
              <a:lnSpc>
                <a:spcPct val="110000"/>
              </a:lnSpc>
              <a:spcAft>
                <a:spcPts val="900"/>
              </a:spcAft>
            </a:pPr>
            <a:r>
              <a:rPr lang="fr-HT" altLang="en-US" sz="2600" dirty="0" smtClean="0"/>
              <a:t>guider </a:t>
            </a:r>
            <a:r>
              <a:rPr lang="fr-HT" altLang="en-US" sz="2600" dirty="0"/>
              <a:t>l’utilisation de données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602167" y="0"/>
            <a:ext cx="8497229" cy="1143000"/>
          </a:xfrm>
        </p:spPr>
        <p:txBody>
          <a:bodyPr/>
          <a:lstStyle/>
          <a:p>
            <a:pPr eaLnBrk="1" hangingPunct="1"/>
            <a:r>
              <a:rPr lang="fr-FR" altLang="en-US" dirty="0"/>
              <a:t>Demande et Utilisation des Données </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13984"/>
          <a:stretch/>
        </p:blipFill>
        <p:spPr>
          <a:xfrm>
            <a:off x="869794" y="1561170"/>
            <a:ext cx="7181384" cy="4906411"/>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7236"/>
          <a:stretch/>
        </p:blipFill>
        <p:spPr>
          <a:xfrm>
            <a:off x="1563878" y="1445941"/>
            <a:ext cx="5915881" cy="5263377"/>
          </a:xfrm>
          <a:prstGeom prst="rect">
            <a:avLst/>
          </a:prstGeom>
        </p:spPr>
      </p:pic>
      <p:sp>
        <p:nvSpPr>
          <p:cNvPr id="433155" name="Rectangle 3"/>
          <p:cNvSpPr>
            <a:spLocks noGrp="1" noChangeArrowheads="1"/>
          </p:cNvSpPr>
          <p:nvPr>
            <p:ph type="title"/>
          </p:nvPr>
        </p:nvSpPr>
        <p:spPr>
          <a:xfrm>
            <a:off x="356839" y="25523"/>
            <a:ext cx="8329961" cy="1143000"/>
          </a:xfrm>
        </p:spPr>
        <p:txBody>
          <a:bodyPr/>
          <a:lstStyle/>
          <a:p>
            <a:pPr eaLnBrk="1" hangingPunct="1">
              <a:defRPr/>
            </a:pPr>
            <a:r>
              <a:rPr lang="fr-CD" dirty="0" smtClean="0"/>
              <a:t>Qu’est-ce qui détermine la demande et l’utilisation de données</a:t>
            </a:r>
            <a:r>
              <a:rPr lang="fr-CD" smtClean="0"/>
              <a:t> </a:t>
            </a:r>
            <a:endParaRPr lang="en-US" b="0" dirty="0" smtClean="0">
              <a:effectLst>
                <a:outerShdw blurRad="38100" dist="38100" dir="2700000" algn="tl">
                  <a:srgbClr val="000000"/>
                </a:outerShdw>
              </a:effectLst>
            </a:endParaRPr>
          </a:p>
        </p:txBody>
      </p:sp>
      <p:sp>
        <p:nvSpPr>
          <p:cNvPr id="5" name="Rectangle 4"/>
          <p:cNvSpPr/>
          <p:nvPr/>
        </p:nvSpPr>
        <p:spPr>
          <a:xfrm>
            <a:off x="3902927" y="1895707"/>
            <a:ext cx="1137424" cy="401444"/>
          </a:xfrm>
          <a:prstGeom prst="rect">
            <a:avLst/>
          </a:prstGeom>
          <a:solidFill>
            <a:srgbClr val="A9A9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2587083" y="3876907"/>
            <a:ext cx="1315844" cy="449766"/>
          </a:xfrm>
          <a:prstGeom prst="rect">
            <a:avLst/>
          </a:prstGeom>
          <a:solidFill>
            <a:srgbClr val="A9A9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5241073" y="3806283"/>
            <a:ext cx="1063587" cy="498088"/>
          </a:xfrm>
          <a:prstGeom prst="rect">
            <a:avLst/>
          </a:prstGeom>
          <a:solidFill>
            <a:srgbClr val="A9A9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87142" y="0"/>
            <a:ext cx="7762875" cy="1143000"/>
          </a:xfrm>
        </p:spPr>
        <p:txBody>
          <a:bodyPr/>
          <a:lstStyle/>
          <a:p>
            <a:pPr eaLnBrk="1" hangingPunct="1"/>
            <a:r>
              <a:rPr lang="fr-FR" altLang="en-US" dirty="0" smtClean="0"/>
              <a:t>Déterminants techniques</a:t>
            </a:r>
            <a:endParaRPr lang="fr-FR" altLang="en-US" dirty="0"/>
          </a:p>
        </p:txBody>
      </p:sp>
      <p:sp>
        <p:nvSpPr>
          <p:cNvPr id="48131" name="Rectangle 3"/>
          <p:cNvSpPr>
            <a:spLocks noGrp="1" noChangeArrowheads="1"/>
          </p:cNvSpPr>
          <p:nvPr>
            <p:ph idx="1"/>
          </p:nvPr>
        </p:nvSpPr>
        <p:spPr>
          <a:xfrm>
            <a:off x="0" y="1524001"/>
            <a:ext cx="8504238" cy="4533900"/>
          </a:xfrm>
        </p:spPr>
        <p:txBody>
          <a:bodyPr/>
          <a:lstStyle/>
          <a:p>
            <a:pPr lvl="1" eaLnBrk="1" hangingPunct="1">
              <a:spcBef>
                <a:spcPct val="0"/>
              </a:spcBef>
              <a:spcAft>
                <a:spcPts val="3000"/>
              </a:spcAft>
            </a:pPr>
            <a:r>
              <a:rPr lang="fr-FR" altLang="en-US" sz="3000" dirty="0" smtClean="0"/>
              <a:t>Compétences individuelles </a:t>
            </a:r>
          </a:p>
          <a:p>
            <a:pPr lvl="1" eaLnBrk="1" hangingPunct="1">
              <a:spcBef>
                <a:spcPct val="0"/>
              </a:spcBef>
              <a:spcAft>
                <a:spcPts val="3000"/>
              </a:spcAft>
            </a:pPr>
            <a:r>
              <a:rPr lang="fr-FR" altLang="en-US" sz="3000" dirty="0" smtClean="0"/>
              <a:t>Disponibilité de l’infrastructure S&amp;E</a:t>
            </a:r>
          </a:p>
          <a:p>
            <a:pPr lvl="1" eaLnBrk="1" hangingPunct="1">
              <a:spcBef>
                <a:spcPct val="0"/>
              </a:spcBef>
              <a:spcAft>
                <a:spcPts val="3000"/>
              </a:spcAft>
            </a:pPr>
            <a:r>
              <a:rPr lang="fr-FR" altLang="en-US" sz="3000" dirty="0" smtClean="0"/>
              <a:t>Conception des systèmes de données</a:t>
            </a:r>
          </a:p>
          <a:p>
            <a:pPr marL="0" indent="0" eaLnBrk="1" hangingPunct="1">
              <a:spcBef>
                <a:spcPct val="0"/>
              </a:spcBef>
              <a:spcAft>
                <a:spcPts val="3000"/>
              </a:spcAft>
            </a:pPr>
            <a:endParaRPr lang="en-US" altLang="en-US" sz="30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515918" y="0"/>
            <a:ext cx="8240751" cy="1143000"/>
          </a:xfrm>
        </p:spPr>
        <p:txBody>
          <a:bodyPr/>
          <a:lstStyle/>
          <a:p>
            <a:pPr eaLnBrk="1" hangingPunct="1"/>
            <a:r>
              <a:rPr lang="fr-CD" altLang="en-US"/>
              <a:t>Déterminants </a:t>
            </a:r>
            <a:r>
              <a:rPr lang="fr-CD" altLang="en-US" smtClean="0"/>
              <a:t>organisationnels</a:t>
            </a:r>
            <a:endParaRPr lang="en-US" altLang="en-US" dirty="0"/>
          </a:p>
        </p:txBody>
      </p:sp>
      <p:sp>
        <p:nvSpPr>
          <p:cNvPr id="50179" name="Rectangle 3"/>
          <p:cNvSpPr>
            <a:spLocks noGrp="1" noChangeArrowheads="1"/>
          </p:cNvSpPr>
          <p:nvPr>
            <p:ph idx="1"/>
          </p:nvPr>
        </p:nvSpPr>
        <p:spPr>
          <a:xfrm>
            <a:off x="0" y="1561171"/>
            <a:ext cx="8504238" cy="3868079"/>
          </a:xfrm>
        </p:spPr>
        <p:txBody>
          <a:bodyPr/>
          <a:lstStyle/>
          <a:p>
            <a:pPr lvl="1" eaLnBrk="1" hangingPunct="1">
              <a:spcBef>
                <a:spcPct val="0"/>
              </a:spcBef>
              <a:spcAft>
                <a:spcPts val="2880"/>
              </a:spcAft>
            </a:pPr>
            <a:r>
              <a:rPr lang="fr-FR" altLang="en-US" sz="3000" dirty="0" smtClean="0"/>
              <a:t>Rôles et responsabilités bien définis</a:t>
            </a:r>
          </a:p>
          <a:p>
            <a:pPr lvl="1" eaLnBrk="1" hangingPunct="1">
              <a:spcBef>
                <a:spcPct val="0"/>
              </a:spcBef>
              <a:spcAft>
                <a:spcPts val="2880"/>
              </a:spcAft>
            </a:pPr>
            <a:r>
              <a:rPr lang="fr-FR" altLang="en-US" sz="3000" dirty="0" smtClean="0"/>
              <a:t>Soutien management</a:t>
            </a:r>
          </a:p>
          <a:p>
            <a:pPr lvl="1" eaLnBrk="1" hangingPunct="1">
              <a:spcBef>
                <a:spcPct val="0"/>
              </a:spcBef>
              <a:spcAft>
                <a:spcPts val="2880"/>
              </a:spcAft>
            </a:pPr>
            <a:r>
              <a:rPr lang="fr-FR" altLang="en-US" sz="3000" dirty="0" smtClean="0"/>
              <a:t>Flux d’information</a:t>
            </a:r>
            <a:endParaRPr lang="fr-FR" altLang="en-US" sz="3000"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379143" y="0"/>
            <a:ext cx="7762875" cy="1143000"/>
          </a:xfrm>
        </p:spPr>
        <p:txBody>
          <a:bodyPr/>
          <a:lstStyle/>
          <a:p>
            <a:pPr eaLnBrk="1" hangingPunct="1"/>
            <a:r>
              <a:rPr lang="fr-FR" altLang="en-US" dirty="0" smtClean="0"/>
              <a:t>Déterminants comportementaux</a:t>
            </a:r>
            <a:endParaRPr lang="fr-FR" altLang="en-US" dirty="0"/>
          </a:p>
        </p:txBody>
      </p:sp>
      <p:sp>
        <p:nvSpPr>
          <p:cNvPr id="52227" name="Rectangle 3"/>
          <p:cNvSpPr>
            <a:spLocks noGrp="1" noChangeArrowheads="1"/>
          </p:cNvSpPr>
          <p:nvPr>
            <p:ph idx="1"/>
          </p:nvPr>
        </p:nvSpPr>
        <p:spPr>
          <a:xfrm>
            <a:off x="423747" y="1524308"/>
            <a:ext cx="8058189" cy="3851275"/>
          </a:xfrm>
        </p:spPr>
        <p:txBody>
          <a:bodyPr/>
          <a:lstStyle/>
          <a:p>
            <a:pPr marL="0" indent="0" eaLnBrk="1" hangingPunct="1">
              <a:spcBef>
                <a:spcPct val="0"/>
              </a:spcBef>
              <a:spcAft>
                <a:spcPct val="50000"/>
              </a:spcAft>
              <a:buFont typeface="Wingdings" charset="2"/>
              <a:buNone/>
            </a:pPr>
            <a:r>
              <a:rPr lang="fr-FR" altLang="en-US" sz="3000" dirty="0" smtClean="0"/>
              <a:t>Individuels</a:t>
            </a:r>
          </a:p>
          <a:p>
            <a:pPr lvl="1" eaLnBrk="1" hangingPunct="1">
              <a:spcBef>
                <a:spcPct val="0"/>
              </a:spcBef>
              <a:spcAft>
                <a:spcPct val="50000"/>
              </a:spcAft>
            </a:pPr>
            <a:r>
              <a:rPr lang="fr-FR" altLang="en-US" sz="3000" dirty="0" smtClean="0"/>
              <a:t>Attitudes des décideurs </a:t>
            </a:r>
          </a:p>
          <a:p>
            <a:pPr lvl="1" eaLnBrk="1" hangingPunct="1">
              <a:spcBef>
                <a:spcPct val="0"/>
              </a:spcBef>
              <a:spcAft>
                <a:spcPct val="50000"/>
              </a:spcAft>
            </a:pPr>
            <a:r>
              <a:rPr lang="fr-FR" altLang="en-US" sz="3000" dirty="0" smtClean="0"/>
              <a:t>Motivation du personnel</a:t>
            </a:r>
          </a:p>
          <a:p>
            <a:pPr lvl="1" eaLnBrk="1" hangingPunct="1">
              <a:spcBef>
                <a:spcPct val="0"/>
              </a:spcBef>
              <a:spcAft>
                <a:spcPct val="50000"/>
              </a:spcAft>
            </a:pPr>
            <a:r>
              <a:rPr lang="fr-FR" altLang="en-US" sz="3000" dirty="0" smtClean="0"/>
              <a:t>Absence d’une “culture de données”</a:t>
            </a:r>
            <a:endParaRPr lang="fr-FR" altLang="en-US" sz="3000"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 y="1616926"/>
            <a:ext cx="8925338" cy="5241074"/>
          </a:xfrm>
        </p:spPr>
        <p:txBody>
          <a:bodyPr/>
          <a:lstStyle/>
          <a:p>
            <a:pPr marL="0" indent="0">
              <a:buNone/>
              <a:defRPr/>
            </a:pPr>
            <a:r>
              <a:rPr lang="fr-CD" altLang="en-US" sz="2400" dirty="0" smtClean="0"/>
              <a:t>Nous entendons par culture de données, un </a:t>
            </a:r>
            <a:r>
              <a:rPr lang="fr-CD" altLang="en-US" sz="2400" dirty="0"/>
              <a:t>contexte où tout le monde:</a:t>
            </a:r>
          </a:p>
          <a:p>
            <a:pPr>
              <a:defRPr/>
            </a:pPr>
            <a:endParaRPr lang="fr-CD" altLang="en-US" dirty="0"/>
          </a:p>
          <a:p>
            <a:pPr lvl="1">
              <a:buFont typeface="Wingdings" panose="05000000000000000000" pitchFamily="2" charset="2"/>
              <a:buChar char="Ø"/>
              <a:defRPr/>
            </a:pPr>
            <a:r>
              <a:rPr lang="fr-CD" altLang="en-US" sz="2000" dirty="0"/>
              <a:t>comprend son rôle dans le processus d’utilisation des données,</a:t>
            </a:r>
          </a:p>
          <a:p>
            <a:pPr>
              <a:buFont typeface="Wingdings" panose="05000000000000000000" pitchFamily="2" charset="2"/>
              <a:buChar char="Ø"/>
              <a:defRPr/>
            </a:pPr>
            <a:endParaRPr lang="fr-CD" altLang="en-US" sz="2000" dirty="0"/>
          </a:p>
          <a:p>
            <a:pPr lvl="1">
              <a:buFont typeface="Wingdings" panose="05000000000000000000" pitchFamily="2" charset="2"/>
              <a:buChar char="Ø"/>
              <a:defRPr/>
            </a:pPr>
            <a:r>
              <a:rPr lang="fr-CD" altLang="en-US" sz="2000" dirty="0"/>
              <a:t>reconnaît à sa juste valeur ce même </a:t>
            </a:r>
            <a:r>
              <a:rPr lang="fr-CD" altLang="en-US" sz="2000" dirty="0" smtClean="0"/>
              <a:t>rôle; </a:t>
            </a:r>
            <a:r>
              <a:rPr lang="fr-CD" altLang="en-US" sz="2000" dirty="0"/>
              <a:t>et</a:t>
            </a:r>
          </a:p>
          <a:p>
            <a:pPr>
              <a:buFont typeface="Wingdings" panose="05000000000000000000" pitchFamily="2" charset="2"/>
              <a:buChar char="Ø"/>
              <a:defRPr/>
            </a:pPr>
            <a:endParaRPr lang="fr-CD" altLang="en-US" sz="2000" dirty="0"/>
          </a:p>
          <a:p>
            <a:pPr lvl="1">
              <a:buFont typeface="Wingdings" panose="05000000000000000000" pitchFamily="2" charset="2"/>
              <a:buChar char="Ø"/>
              <a:defRPr/>
            </a:pPr>
            <a:r>
              <a:rPr lang="fr-CD" altLang="en-US" sz="2000" dirty="0"/>
              <a:t>fait son possible pour soutenir le fonctionnement de la culture d’utilisation des données.</a:t>
            </a:r>
            <a:endParaRPr lang="en-US" sz="2000" dirty="0"/>
          </a:p>
        </p:txBody>
      </p:sp>
      <p:sp>
        <p:nvSpPr>
          <p:cNvPr id="3" name="Title 2"/>
          <p:cNvSpPr>
            <a:spLocks noGrp="1"/>
          </p:cNvSpPr>
          <p:nvPr>
            <p:ph type="title"/>
          </p:nvPr>
        </p:nvSpPr>
        <p:spPr>
          <a:xfrm>
            <a:off x="1" y="47825"/>
            <a:ext cx="8686799" cy="1143000"/>
          </a:xfrm>
        </p:spPr>
        <p:txBody>
          <a:bodyPr/>
          <a:lstStyle/>
          <a:p>
            <a:r>
              <a:rPr lang="fr-CD" altLang="en-US" dirty="0"/>
              <a:t>Qu’entendons-nous </a:t>
            </a:r>
            <a:r>
              <a:rPr lang="fr-CD" altLang="en-US" dirty="0" smtClean="0"/>
              <a:t>par </a:t>
            </a:r>
            <a:r>
              <a:rPr lang="fr-CD" altLang="en-US" dirty="0"/>
              <a:t>culture de </a:t>
            </a:r>
            <a:r>
              <a:rPr lang="fr-CD" altLang="en-US" dirty="0" smtClean="0"/>
              <a:t>données?</a:t>
            </a:r>
            <a:endParaRPr lang="en-US" dirty="0"/>
          </a:p>
        </p:txBody>
      </p:sp>
    </p:spTree>
    <p:extLst>
      <p:ext uri="{BB962C8B-B14F-4D97-AF65-F5344CB8AC3E}">
        <p14:creationId xmlns:p14="http://schemas.microsoft.com/office/powerpoint/2010/main" val="83465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p:cTn id="2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2">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p:cTn id="29"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0"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31"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32" dur="1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5" name="Rectangle 3"/>
          <p:cNvSpPr>
            <a:spLocks noGrp="1" noChangeArrowheads="1"/>
          </p:cNvSpPr>
          <p:nvPr>
            <p:ph type="title"/>
          </p:nvPr>
        </p:nvSpPr>
        <p:spPr/>
        <p:txBody>
          <a:bodyPr/>
          <a:lstStyle/>
          <a:p>
            <a:pPr eaLnBrk="1" hangingPunct="1">
              <a:defRPr/>
            </a:pPr>
            <a:r>
              <a:rPr lang="fr-CD" sz="3400" dirty="0" smtClean="0"/>
              <a:t>Qu’est-ce qui détermine la demande et l’utilisation de données?</a:t>
            </a:r>
            <a:endParaRPr lang="en-US" sz="3400" b="0" dirty="0" smtClean="0">
              <a:effectLst>
                <a:outerShdw blurRad="38100" dist="38100" dir="2700000" algn="tl">
                  <a:srgbClr val="000000"/>
                </a:outerShdw>
              </a:effectLst>
            </a:endParaRPr>
          </a:p>
        </p:txBody>
      </p:sp>
      <p:sp>
        <p:nvSpPr>
          <p:cNvPr id="54276" name="Rectangle 4"/>
          <p:cNvSpPr>
            <a:spLocks noChangeArrowheads="1"/>
          </p:cNvSpPr>
          <p:nvPr/>
        </p:nvSpPr>
        <p:spPr bwMode="auto">
          <a:xfrm>
            <a:off x="990600" y="3352800"/>
            <a:ext cx="7391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a:spcBef>
                <a:spcPct val="0"/>
              </a:spcBef>
              <a:spcAft>
                <a:spcPct val="0"/>
              </a:spcAft>
              <a:buClrTx/>
              <a:buFontTx/>
              <a:buNone/>
            </a:pPr>
            <a:endParaRPr lang="en-US" altLang="en-US" sz="4000" b="1">
              <a:solidFill>
                <a:srgbClr val="FFFF99"/>
              </a:solidFill>
              <a:latin typeface="Times New Roman" charset="0"/>
            </a:endParaRPr>
          </a:p>
        </p:txBody>
      </p:sp>
      <p:pic>
        <p:nvPicPr>
          <p:cNvPr id="21" name="Picture 20"/>
          <p:cNvPicPr>
            <a:picLocks noChangeAspect="1"/>
          </p:cNvPicPr>
          <p:nvPr/>
        </p:nvPicPr>
        <p:blipFill rotWithShape="1">
          <a:blip r:embed="rId3" cstate="print">
            <a:extLst>
              <a:ext uri="{28A0092B-C50C-407E-A947-70E740481C1C}">
                <a14:useLocalDpi xmlns:a14="http://schemas.microsoft.com/office/drawing/2010/main" val="0"/>
              </a:ext>
            </a:extLst>
          </a:blip>
          <a:srcRect t="17236"/>
          <a:stretch/>
        </p:blipFill>
        <p:spPr>
          <a:xfrm>
            <a:off x="1563878" y="1445941"/>
            <a:ext cx="5915881" cy="5263377"/>
          </a:xfrm>
          <a:prstGeom prst="rect">
            <a:avLst/>
          </a:prstGeo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idx="1"/>
          </p:nvPr>
        </p:nvSpPr>
        <p:spPr>
          <a:xfrm>
            <a:off x="552604" y="1211230"/>
            <a:ext cx="7409366" cy="3486150"/>
          </a:xfrm>
        </p:spPr>
        <p:txBody>
          <a:bodyPr/>
          <a:lstStyle/>
          <a:p>
            <a:pPr marL="0" indent="0" eaLnBrk="1" hangingPunct="1">
              <a:buNone/>
            </a:pPr>
            <a:endParaRPr lang="en-US" altLang="en-US" sz="3800" dirty="0"/>
          </a:p>
          <a:p>
            <a:pPr marL="0" indent="0" eaLnBrk="1" hangingPunct="1">
              <a:buNone/>
            </a:pPr>
            <a:r>
              <a:rPr lang="fr-FR" altLang="en-US" sz="3800" dirty="0" smtClean="0"/>
              <a:t>Quelles sont les barrières qui vous ont empêché d’utiliser les données et </a:t>
            </a:r>
            <a:r>
              <a:rPr lang="fr-FR" altLang="en-US" sz="3800" dirty="0" smtClean="0"/>
              <a:t>l’information dans votre organisation/district ou hôpital?</a:t>
            </a:r>
            <a:endParaRPr lang="fr-FR" altLang="en-US" sz="3800" dirty="0" smtClean="0"/>
          </a:p>
          <a:p>
            <a:pPr marL="0" indent="0" eaLnBrk="1" hangingPunct="1">
              <a:lnSpc>
                <a:spcPct val="130000"/>
              </a:lnSpc>
              <a:spcBef>
                <a:spcPct val="0"/>
              </a:spcBef>
              <a:spcAft>
                <a:spcPct val="0"/>
              </a:spcAft>
              <a:buNone/>
            </a:pPr>
            <a:endParaRPr lang="en-US" altLang="en-US" sz="3800" dirty="0"/>
          </a:p>
        </p:txBody>
      </p:sp>
      <p:sp>
        <p:nvSpPr>
          <p:cNvPr id="18435" name="Rectangle 3"/>
          <p:cNvSpPr>
            <a:spLocks noChangeArrowheads="1"/>
          </p:cNvSpPr>
          <p:nvPr/>
        </p:nvSpPr>
        <p:spPr bwMode="auto">
          <a:xfrm>
            <a:off x="552604" y="0"/>
            <a:ext cx="8320088" cy="1152525"/>
          </a:xfrm>
          <a:prstGeom prst="rect">
            <a:avLst/>
          </a:prstGeom>
          <a:noFill/>
          <a:ln w="9525">
            <a:noFill/>
            <a:miter lim="800000"/>
            <a:headEnd/>
            <a:tailEnd/>
          </a:ln>
        </p:spPr>
        <p:txBody>
          <a:bodyPr anchor="ctr"/>
          <a:lstStyle/>
          <a:p>
            <a:pPr eaLnBrk="1" hangingPunct="1">
              <a:defRPr/>
            </a:pPr>
            <a:r>
              <a:rPr lang="fr-FR" sz="3800" b="1" dirty="0">
                <a:solidFill>
                  <a:schemeClr val="accent2">
                    <a:lumMod val="60000"/>
                    <a:lumOff val="40000"/>
                  </a:schemeClr>
                </a:solidFill>
                <a:latin typeface="Century Gothic" charset="0"/>
                <a:ea typeface="Century Gothic" charset="0"/>
                <a:cs typeface="Century Gothic" charset="0"/>
              </a:rPr>
              <a:t>Discussion ouverte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9"/>
          <p:cNvSpPr>
            <a:spLocks noGrp="1" noChangeArrowheads="1"/>
          </p:cNvSpPr>
          <p:nvPr>
            <p:ph type="title"/>
          </p:nvPr>
        </p:nvSpPr>
        <p:spPr>
          <a:xfrm>
            <a:off x="579865" y="166688"/>
            <a:ext cx="8098690" cy="873125"/>
          </a:xfrm>
        </p:spPr>
        <p:txBody>
          <a:bodyPr/>
          <a:lstStyle/>
          <a:p>
            <a:pPr eaLnBrk="1" hangingPunct="1"/>
            <a:r>
              <a:rPr lang="fr-FR" altLang="en-US" dirty="0" smtClean="0"/>
              <a:t>Activité en petits groupes</a:t>
            </a:r>
            <a:endParaRPr lang="fr-FR" altLang="en-US" dirty="0"/>
          </a:p>
        </p:txBody>
      </p:sp>
      <p:sp>
        <p:nvSpPr>
          <p:cNvPr id="58371" name="Rectangle 10"/>
          <p:cNvSpPr>
            <a:spLocks noGrp="1" noChangeArrowheads="1"/>
          </p:cNvSpPr>
          <p:nvPr>
            <p:ph idx="1"/>
          </p:nvPr>
        </p:nvSpPr>
        <p:spPr>
          <a:xfrm>
            <a:off x="602165" y="1605776"/>
            <a:ext cx="7874388" cy="5252224"/>
          </a:xfrm>
        </p:spPr>
        <p:txBody>
          <a:bodyPr/>
          <a:lstStyle/>
          <a:p>
            <a:pPr marL="0" indent="0" eaLnBrk="1" hangingPunct="1">
              <a:lnSpc>
                <a:spcPct val="90000"/>
              </a:lnSpc>
              <a:buFont typeface="Wingdings" charset="2"/>
              <a:buNone/>
            </a:pPr>
            <a:r>
              <a:rPr lang="fr-FR" altLang="en-US" sz="2400" dirty="0" smtClean="0"/>
              <a:t>Choisir un rapporteur</a:t>
            </a:r>
          </a:p>
          <a:p>
            <a:pPr marL="0" indent="0" eaLnBrk="1" hangingPunct="1">
              <a:lnSpc>
                <a:spcPct val="90000"/>
              </a:lnSpc>
              <a:buFont typeface="Wingdings" charset="2"/>
              <a:buNone/>
            </a:pPr>
            <a:r>
              <a:rPr lang="fr-FR" altLang="en-US" sz="2400" dirty="0" smtClean="0"/>
              <a:t>Discuter des barrières entravant l’utilisation de données dans votre travail: </a:t>
            </a:r>
          </a:p>
          <a:p>
            <a:pPr lvl="1" eaLnBrk="1" hangingPunct="1">
              <a:lnSpc>
                <a:spcPct val="90000"/>
              </a:lnSpc>
            </a:pPr>
            <a:r>
              <a:rPr lang="fr-FR" altLang="en-US" sz="2000" dirty="0" smtClean="0"/>
              <a:t>Avez-vous jamais pris une décision pour votre programme sur la base de données dont la qualité vous préoccupait ?</a:t>
            </a:r>
          </a:p>
          <a:p>
            <a:pPr lvl="1" eaLnBrk="1" hangingPunct="1">
              <a:lnSpc>
                <a:spcPct val="90000"/>
              </a:lnSpc>
            </a:pPr>
            <a:r>
              <a:rPr lang="fr-FR" altLang="en-US" sz="2000" dirty="0" smtClean="0"/>
              <a:t>Est-ce que votre organisation a la capacité technique de vérifier la disponibilité et fiabilité de données ?</a:t>
            </a:r>
          </a:p>
          <a:p>
            <a:pPr lvl="1" eaLnBrk="1" hangingPunct="1">
              <a:lnSpc>
                <a:spcPct val="90000"/>
              </a:lnSpc>
            </a:pPr>
            <a:r>
              <a:rPr lang="fr-FR" altLang="en-US" sz="2000" dirty="0" smtClean="0"/>
              <a:t>Quels sont les obstacles qui se dressent au sein de votre personnel en ce qui concerne l’utilisation de données ?</a:t>
            </a:r>
          </a:p>
          <a:p>
            <a:pPr lvl="1" eaLnBrk="1" hangingPunct="1">
              <a:lnSpc>
                <a:spcPct val="90000"/>
              </a:lnSpc>
              <a:spcAft>
                <a:spcPts val="1080"/>
              </a:spcAft>
            </a:pPr>
            <a:r>
              <a:rPr lang="fr-FR" altLang="en-US" sz="2000" dirty="0" smtClean="0"/>
              <a:t>Comment votre organisation s’assure-t-elle qu’elle dispose de l’information nécessaire ?</a:t>
            </a:r>
          </a:p>
          <a:p>
            <a:pPr marL="0" indent="0" eaLnBrk="1" hangingPunct="1">
              <a:lnSpc>
                <a:spcPct val="90000"/>
              </a:lnSpc>
              <a:buFont typeface="Wingdings" charset="2"/>
              <a:buNone/>
            </a:pPr>
            <a:r>
              <a:rPr lang="fr-FR" altLang="en-US" sz="2400" dirty="0" smtClean="0"/>
              <a:t>Durée de l’activité : 45 minutes</a:t>
            </a:r>
            <a:endParaRPr lang="fr-FR" alt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566738" y="838200"/>
            <a:ext cx="7802562"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0"/>
              </a:spcBef>
              <a:spcAft>
                <a:spcPct val="0"/>
              </a:spcAft>
              <a:buClrTx/>
              <a:buFont typeface="Wingdings" charset="2"/>
              <a:buNone/>
            </a:pPr>
            <a:r>
              <a:rPr lang="en-US" altLang="en-US" sz="2400"/>
              <a:t> </a:t>
            </a:r>
            <a:endParaRPr lang="en-US" altLang="en-US" sz="2400" i="1">
              <a:solidFill>
                <a:srgbClr val="FFFFFF"/>
              </a:solidFill>
            </a:endParaRPr>
          </a:p>
        </p:txBody>
      </p:sp>
      <p:sp>
        <p:nvSpPr>
          <p:cNvPr id="6" name="object 5"/>
          <p:cNvSpPr/>
          <p:nvPr/>
        </p:nvSpPr>
        <p:spPr>
          <a:xfrm>
            <a:off x="0" y="1143001"/>
            <a:ext cx="10058400" cy="4470399"/>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637448"/>
          </a:solidFill>
        </p:spPr>
        <p:txBody>
          <a:bodyPr wrap="square" lIns="0" tIns="0" rIns="0" bIns="0" rtlCol="0"/>
          <a:lstStyle/>
          <a:p>
            <a:endParaRPr/>
          </a:p>
        </p:txBody>
      </p:sp>
      <p:sp>
        <p:nvSpPr>
          <p:cNvPr id="7"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D1860"/>
          </a:solidFill>
        </p:spPr>
        <p:txBody>
          <a:bodyPr wrap="square" lIns="0" tIns="0" rIns="0" bIns="0" rtlCol="0"/>
          <a:lstStyle/>
          <a:p>
            <a:endParaRPr dirty="0">
              <a:latin typeface="Futura Lt BT" panose="020B0402020204020303" pitchFamily="34" charset="0"/>
            </a:endParaRPr>
          </a:p>
        </p:txBody>
      </p:sp>
      <p:sp>
        <p:nvSpPr>
          <p:cNvPr id="8" name="Rectangle 2"/>
          <p:cNvSpPr>
            <a:spLocks noChangeArrowheads="1"/>
          </p:cNvSpPr>
          <p:nvPr/>
        </p:nvSpPr>
        <p:spPr bwMode="auto">
          <a:xfrm>
            <a:off x="622300" y="1832452"/>
            <a:ext cx="792480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fr-FR" altLang="en-US" sz="1800" dirty="0" smtClean="0">
                <a:solidFill>
                  <a:schemeClr val="bg1"/>
                </a:solidFill>
                <a:latin typeface="Century Gothic" charset="0"/>
                <a:ea typeface="Century Gothic" charset="0"/>
                <a:cs typeface="Century Gothic" charset="0"/>
              </a:rPr>
              <a:t>This Cette recherche a bénéficié d’un soutien du Plan d’urgence du Président pour la lutte contre le SIDA (PEPFAR)  par le biais de l’Agence des Etats-Unis pour le Développement international  (USAID) aux termes de l’accord  coopératif  MEASURE Evaluation GHA-A-00-08-00003-00 , mis en </a:t>
            </a:r>
            <a:r>
              <a:rPr lang="fr-FR" altLang="en-US" sz="1800" dirty="0" err="1" smtClean="0">
                <a:solidFill>
                  <a:schemeClr val="bg1"/>
                </a:solidFill>
                <a:latin typeface="Century Gothic" charset="0"/>
                <a:ea typeface="Century Gothic" charset="0"/>
                <a:cs typeface="Century Gothic" charset="0"/>
              </a:rPr>
              <a:t>oeuvre</a:t>
            </a:r>
            <a:r>
              <a:rPr lang="fr-FR" altLang="en-US" sz="1800" dirty="0" smtClean="0">
                <a:solidFill>
                  <a:schemeClr val="bg1"/>
                </a:solidFill>
                <a:latin typeface="Century Gothic" charset="0"/>
                <a:ea typeface="Century Gothic" charset="0"/>
                <a:cs typeface="Century Gothic" charset="0"/>
              </a:rPr>
              <a:t> par Carolina Population Center, </a:t>
            </a:r>
            <a:r>
              <a:rPr lang="fr-FR" altLang="en-US" sz="1800" dirty="0" err="1" smtClean="0">
                <a:solidFill>
                  <a:schemeClr val="bg1"/>
                </a:solidFill>
                <a:latin typeface="Century Gothic" charset="0"/>
                <a:ea typeface="Century Gothic" charset="0"/>
                <a:cs typeface="Century Gothic" charset="0"/>
              </a:rPr>
              <a:t>University</a:t>
            </a:r>
            <a:r>
              <a:rPr lang="fr-FR" altLang="en-US" sz="1800" dirty="0" smtClean="0">
                <a:solidFill>
                  <a:schemeClr val="bg1"/>
                </a:solidFill>
                <a:latin typeface="Century Gothic" charset="0"/>
                <a:ea typeface="Century Gothic" charset="0"/>
                <a:cs typeface="Century Gothic" charset="0"/>
              </a:rPr>
              <a:t> of </a:t>
            </a:r>
            <a:r>
              <a:rPr lang="fr-FR" altLang="en-US" sz="1800" dirty="0" err="1" smtClean="0">
                <a:solidFill>
                  <a:schemeClr val="bg1"/>
                </a:solidFill>
                <a:latin typeface="Century Gothic" charset="0"/>
                <a:ea typeface="Century Gothic" charset="0"/>
                <a:cs typeface="Century Gothic" charset="0"/>
              </a:rPr>
              <a:t>North</a:t>
            </a:r>
            <a:r>
              <a:rPr lang="fr-FR" altLang="en-US" sz="1800" dirty="0" smtClean="0">
                <a:solidFill>
                  <a:schemeClr val="bg1"/>
                </a:solidFill>
                <a:latin typeface="Century Gothic" charset="0"/>
                <a:ea typeface="Century Gothic" charset="0"/>
                <a:cs typeface="Century Gothic" charset="0"/>
              </a:rPr>
              <a:t> Carolina  à Chapel Hill avec  Futures Group, ICF International, John Snow, Inc., Management Sciences for </a:t>
            </a:r>
            <a:r>
              <a:rPr lang="fr-FR" altLang="en-US" sz="1800" dirty="0" err="1" smtClean="0">
                <a:solidFill>
                  <a:schemeClr val="bg1"/>
                </a:solidFill>
                <a:latin typeface="Century Gothic" charset="0"/>
                <a:ea typeface="Century Gothic" charset="0"/>
                <a:cs typeface="Century Gothic" charset="0"/>
              </a:rPr>
              <a:t>Health</a:t>
            </a:r>
            <a:r>
              <a:rPr lang="fr-FR" altLang="en-US" sz="1800" dirty="0" smtClean="0">
                <a:solidFill>
                  <a:schemeClr val="bg1"/>
                </a:solidFill>
                <a:latin typeface="Century Gothic" charset="0"/>
                <a:ea typeface="Century Gothic" charset="0"/>
                <a:cs typeface="Century Gothic" charset="0"/>
              </a:rPr>
              <a:t>, et </a:t>
            </a:r>
            <a:r>
              <a:rPr lang="fr-FR" altLang="en-US" sz="1800" dirty="0" err="1" smtClean="0">
                <a:solidFill>
                  <a:schemeClr val="bg1"/>
                </a:solidFill>
                <a:latin typeface="Century Gothic" charset="0"/>
                <a:ea typeface="Century Gothic" charset="0"/>
                <a:cs typeface="Century Gothic" charset="0"/>
              </a:rPr>
              <a:t>Tulane</a:t>
            </a:r>
            <a:r>
              <a:rPr lang="fr-FR" altLang="en-US" sz="1800" dirty="0" smtClean="0">
                <a:solidFill>
                  <a:schemeClr val="bg1"/>
                </a:solidFill>
                <a:latin typeface="Century Gothic" charset="0"/>
                <a:ea typeface="Century Gothic" charset="0"/>
                <a:cs typeface="Century Gothic" charset="0"/>
              </a:rPr>
              <a:t> </a:t>
            </a:r>
            <a:r>
              <a:rPr lang="fr-FR" altLang="en-US" sz="1800" dirty="0" err="1" smtClean="0">
                <a:solidFill>
                  <a:schemeClr val="bg1"/>
                </a:solidFill>
                <a:latin typeface="Century Gothic" charset="0"/>
                <a:ea typeface="Century Gothic" charset="0"/>
                <a:cs typeface="Century Gothic" charset="0"/>
              </a:rPr>
              <a:t>University</a:t>
            </a:r>
            <a:r>
              <a:rPr lang="fr-FR" altLang="en-US" sz="1800" dirty="0" smtClean="0">
                <a:solidFill>
                  <a:schemeClr val="bg1"/>
                </a:solidFill>
                <a:latin typeface="Century Gothic" charset="0"/>
                <a:ea typeface="Century Gothic" charset="0"/>
                <a:cs typeface="Century Gothic" charset="0"/>
              </a:rPr>
              <a:t>.  Les vues exprimées ici ne sont pas forcément celles de PEPFAR, de l’USAID, ou du Gouvernement des Etats-Unis.</a:t>
            </a:r>
          </a:p>
          <a:p>
            <a:pPr eaLnBrk="1" hangingPunct="1">
              <a:spcBef>
                <a:spcPct val="0"/>
              </a:spcBef>
              <a:spcAft>
                <a:spcPct val="0"/>
              </a:spcAft>
              <a:buClrTx/>
              <a:buFontTx/>
              <a:buNone/>
            </a:pPr>
            <a:endParaRPr lang="fr-FR" altLang="en-US" sz="1800" dirty="0" smtClean="0">
              <a:solidFill>
                <a:schemeClr val="bg1"/>
              </a:solidFill>
              <a:latin typeface="Century Gothic" charset="0"/>
              <a:ea typeface="Century Gothic" charset="0"/>
              <a:cs typeface="Century Gothic" charset="0"/>
            </a:endParaRPr>
          </a:p>
          <a:p>
            <a:pPr eaLnBrk="1" hangingPunct="1">
              <a:spcBef>
                <a:spcPct val="0"/>
              </a:spcBef>
              <a:spcAft>
                <a:spcPct val="0"/>
              </a:spcAft>
              <a:buClrTx/>
              <a:buFontTx/>
              <a:buNone/>
            </a:pPr>
            <a:r>
              <a:rPr lang="fr-FR" altLang="en-US" sz="1800" b="1" dirty="0" smtClean="0">
                <a:solidFill>
                  <a:schemeClr val="bg1"/>
                </a:solidFill>
                <a:latin typeface="Century Gothic" charset="0"/>
                <a:ea typeface="Century Gothic" charset="0"/>
                <a:cs typeface="Century Gothic" charset="0"/>
              </a:rPr>
              <a:t>www.measureevaluation.org  </a:t>
            </a:r>
            <a:endParaRPr lang="fr-FR" altLang="en-US" sz="1800" b="1" dirty="0">
              <a:solidFill>
                <a:schemeClr val="bg1"/>
              </a:solidFill>
              <a:latin typeface="Century Gothic" charset="0"/>
              <a:ea typeface="Century Gothic" charset="0"/>
              <a:cs typeface="Century Gothic"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hem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Them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Them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Template>
  <TotalTime>72</TotalTime>
  <Words>1702</Words>
  <Application>Microsoft Office PowerPoint</Application>
  <PresentationFormat>On-screen Show (4:3)</PresentationFormat>
  <Paragraphs>167</Paragraphs>
  <Slides>13</Slides>
  <Notes>13</Notes>
  <HiddenSlides>0</HiddenSlides>
  <MMClips>0</MMClips>
  <ScaleCrop>false</ScaleCrop>
  <HeadingPairs>
    <vt:vector size="6" baseType="variant">
      <vt:variant>
        <vt:lpstr>Fonts Used</vt:lpstr>
      </vt:variant>
      <vt:variant>
        <vt:i4>6</vt:i4>
      </vt:variant>
      <vt:variant>
        <vt:lpstr>Theme</vt:lpstr>
      </vt:variant>
      <vt:variant>
        <vt:i4>7</vt:i4>
      </vt:variant>
      <vt:variant>
        <vt:lpstr>Slide Titles</vt:lpstr>
      </vt:variant>
      <vt:variant>
        <vt:i4>13</vt:i4>
      </vt:variant>
    </vt:vector>
  </HeadingPairs>
  <TitlesOfParts>
    <vt:vector size="26" baseType="lpstr">
      <vt:lpstr>Arial</vt:lpstr>
      <vt:lpstr>Century Gothic</vt:lpstr>
      <vt:lpstr>Futura Lt BT</vt:lpstr>
      <vt:lpstr>Gill Sans MT</vt:lpstr>
      <vt:lpstr>Times New Roman</vt:lpstr>
      <vt:lpstr>Wingdings</vt:lpstr>
      <vt:lpstr>MEASURE_Eval_slide_template</vt:lpstr>
      <vt:lpstr>Custom Design</vt:lpstr>
      <vt:lpstr>1_MEASURE_Eval_slide_template</vt:lpstr>
      <vt:lpstr>Theme1</vt:lpstr>
      <vt:lpstr>1_Custom Design</vt:lpstr>
      <vt:lpstr>1_Theme1</vt:lpstr>
      <vt:lpstr>2_Theme1</vt:lpstr>
      <vt:lpstr>PowerPoint Presentation</vt:lpstr>
      <vt:lpstr>Session 5: Objectifs d’apprentissage</vt:lpstr>
      <vt:lpstr>Vue d’ensemble de la session</vt:lpstr>
      <vt:lpstr>Demande et Utilisation des Données </vt:lpstr>
      <vt:lpstr>Qu’est-ce qui détermine la demande et l’utilisation de données </vt:lpstr>
      <vt:lpstr>Déterminants techniques</vt:lpstr>
      <vt:lpstr>Déterminants organisationnels</vt:lpstr>
      <vt:lpstr>Déterminants comportementaux</vt:lpstr>
      <vt:lpstr>Qu’entendons-nous par culture de données?</vt:lpstr>
      <vt:lpstr>Qu’est-ce qui détermine la demande et l’utilisation de données?</vt:lpstr>
      <vt:lpstr>PowerPoint Presentation</vt:lpstr>
      <vt:lpstr>Activité en petits groupes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Gwendolyn Stinger</dc:creator>
  <cp:lastModifiedBy>Geers, Eric</cp:lastModifiedBy>
  <cp:revision>11</cp:revision>
  <cp:lastPrinted>2010-09-27T20:41:11Z</cp:lastPrinted>
  <dcterms:created xsi:type="dcterms:W3CDTF">2016-10-11T03:20:43Z</dcterms:created>
  <dcterms:modified xsi:type="dcterms:W3CDTF">2017-06-07T19:36:01Z</dcterms:modified>
</cp:coreProperties>
</file>