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91" r:id="rId2"/>
    <p:sldId id="259" r:id="rId3"/>
    <p:sldId id="270" r:id="rId4"/>
    <p:sldId id="284" r:id="rId5"/>
    <p:sldId id="260" r:id="rId6"/>
    <p:sldId id="262" r:id="rId7"/>
    <p:sldId id="263" r:id="rId8"/>
    <p:sldId id="264" r:id="rId9"/>
    <p:sldId id="265" r:id="rId10"/>
    <p:sldId id="266" r:id="rId11"/>
    <p:sldId id="267" r:id="rId12"/>
    <p:sldId id="268" r:id="rId13"/>
    <p:sldId id="269" r:id="rId14"/>
    <p:sldId id="286" r:id="rId15"/>
    <p:sldId id="271" r:id="rId16"/>
    <p:sldId id="285" r:id="rId17"/>
    <p:sldId id="276" r:id="rId18"/>
    <p:sldId id="272" r:id="rId19"/>
    <p:sldId id="274" r:id="rId20"/>
    <p:sldId id="275" r:id="rId21"/>
    <p:sldId id="279" r:id="rId22"/>
    <p:sldId id="281" r:id="rId23"/>
    <p:sldId id="280" r:id="rId24"/>
    <p:sldId id="282" r:id="rId25"/>
    <p:sldId id="277" r:id="rId26"/>
    <p:sldId id="278" r:id="rId27"/>
    <p:sldId id="283" r:id="rId28"/>
    <p:sldId id="288" r:id="rId29"/>
    <p:sldId id="290" r:id="rId30"/>
    <p:sldId id="292" r:id="rId31"/>
  </p:sldIdLst>
  <p:sldSz cx="9144000" cy="6858000" type="screen4x3"/>
  <p:notesSz cx="6858000" cy="9144000"/>
  <p:defaultTextStyle>
    <a:defPPr>
      <a:defRPr lang="en-US"/>
    </a:defPPr>
    <a:lvl1pPr marL="0" algn="l" defTabSz="914293" rtl="0" eaLnBrk="1" latinLnBrk="0" hangingPunct="1">
      <a:defRPr sz="1800" kern="1200">
        <a:solidFill>
          <a:schemeClr val="tx1"/>
        </a:solidFill>
        <a:latin typeface="+mn-lt"/>
        <a:ea typeface="+mn-ea"/>
        <a:cs typeface="+mn-cs"/>
      </a:defRPr>
    </a:lvl1pPr>
    <a:lvl2pPr marL="457146" algn="l" defTabSz="914293" rtl="0" eaLnBrk="1" latinLnBrk="0" hangingPunct="1">
      <a:defRPr sz="1800" kern="1200">
        <a:solidFill>
          <a:schemeClr val="tx1"/>
        </a:solidFill>
        <a:latin typeface="+mn-lt"/>
        <a:ea typeface="+mn-ea"/>
        <a:cs typeface="+mn-cs"/>
      </a:defRPr>
    </a:lvl2pPr>
    <a:lvl3pPr marL="914293" algn="l" defTabSz="914293" rtl="0" eaLnBrk="1" latinLnBrk="0" hangingPunct="1">
      <a:defRPr sz="1800" kern="1200">
        <a:solidFill>
          <a:schemeClr val="tx1"/>
        </a:solidFill>
        <a:latin typeface="+mn-lt"/>
        <a:ea typeface="+mn-ea"/>
        <a:cs typeface="+mn-cs"/>
      </a:defRPr>
    </a:lvl3pPr>
    <a:lvl4pPr marL="1371440" algn="l" defTabSz="914293" rtl="0" eaLnBrk="1" latinLnBrk="0" hangingPunct="1">
      <a:defRPr sz="1800" kern="1200">
        <a:solidFill>
          <a:schemeClr val="tx1"/>
        </a:solidFill>
        <a:latin typeface="+mn-lt"/>
        <a:ea typeface="+mn-ea"/>
        <a:cs typeface="+mn-cs"/>
      </a:defRPr>
    </a:lvl4pPr>
    <a:lvl5pPr marL="1828586" algn="l" defTabSz="914293" rtl="0" eaLnBrk="1" latinLnBrk="0" hangingPunct="1">
      <a:defRPr sz="1800" kern="1200">
        <a:solidFill>
          <a:schemeClr val="tx1"/>
        </a:solidFill>
        <a:latin typeface="+mn-lt"/>
        <a:ea typeface="+mn-ea"/>
        <a:cs typeface="+mn-cs"/>
      </a:defRPr>
    </a:lvl5pPr>
    <a:lvl6pPr marL="2285733" algn="l" defTabSz="914293" rtl="0" eaLnBrk="1" latinLnBrk="0" hangingPunct="1">
      <a:defRPr sz="1800" kern="1200">
        <a:solidFill>
          <a:schemeClr val="tx1"/>
        </a:solidFill>
        <a:latin typeface="+mn-lt"/>
        <a:ea typeface="+mn-ea"/>
        <a:cs typeface="+mn-cs"/>
      </a:defRPr>
    </a:lvl6pPr>
    <a:lvl7pPr marL="2742879" algn="l" defTabSz="914293" rtl="0" eaLnBrk="1" latinLnBrk="0" hangingPunct="1">
      <a:defRPr sz="1800" kern="1200">
        <a:solidFill>
          <a:schemeClr val="tx1"/>
        </a:solidFill>
        <a:latin typeface="+mn-lt"/>
        <a:ea typeface="+mn-ea"/>
        <a:cs typeface="+mn-cs"/>
      </a:defRPr>
    </a:lvl7pPr>
    <a:lvl8pPr marL="3200026" algn="l" defTabSz="914293" rtl="0" eaLnBrk="1" latinLnBrk="0" hangingPunct="1">
      <a:defRPr sz="1800" kern="1200">
        <a:solidFill>
          <a:schemeClr val="tx1"/>
        </a:solidFill>
        <a:latin typeface="+mn-lt"/>
        <a:ea typeface="+mn-ea"/>
        <a:cs typeface="+mn-cs"/>
      </a:defRPr>
    </a:lvl8pPr>
    <a:lvl9pPr marL="3657172" algn="l" defTabSz="914293"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lly Cannon" initials="MC" lastIdx="2" clrIdx="0"/>
  <p:cmAuthor id="1" name="Margo" initials="M" lastIdx="4" clrIdx="1"/>
  <p:cmAuthor id="2" name="McGill, Debbie" initials="MD" lastIdx="1" clrIdx="2">
    <p:extLst>
      <p:ext uri="{19B8F6BF-5375-455C-9EA6-DF929625EA0E}">
        <p15:presenceInfo xmlns:p15="http://schemas.microsoft.com/office/powerpoint/2012/main" userId="S-1-5-21-344340502-4252695000-2390403120-132533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47" autoAdjust="0"/>
    <p:restoredTop sz="77934" autoAdjust="0"/>
  </p:normalViewPr>
  <p:slideViewPr>
    <p:cSldViewPr>
      <p:cViewPr varScale="1">
        <p:scale>
          <a:sx n="64" d="100"/>
          <a:sy n="64" d="100"/>
        </p:scale>
        <p:origin x="1925"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6CAE43-1068-4AF1-95AB-6CAC6EA65EA4}" type="datetimeFigureOut">
              <a:rPr lang="en-US" smtClean="0"/>
              <a:pPr/>
              <a:t>9/28/2017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F3CFDD-EEB1-4081-9C87-C7178C084B51}" type="slidenum">
              <a:rPr lang="en-US" smtClean="0"/>
              <a:pPr/>
              <a:t>‹#›</a:t>
            </a:fld>
            <a:endParaRPr lang="en-US"/>
          </a:p>
        </p:txBody>
      </p:sp>
    </p:spTree>
    <p:extLst>
      <p:ext uri="{BB962C8B-B14F-4D97-AF65-F5344CB8AC3E}">
        <p14:creationId xmlns:p14="http://schemas.microsoft.com/office/powerpoint/2010/main" val="4201664847"/>
      </p:ext>
    </p:extLst>
  </p:cSld>
  <p:clrMap bg1="lt1" tx1="dk1" bg2="lt2" tx2="dk2" accent1="accent1" accent2="accent2" accent3="accent3" accent4="accent4" accent5="accent5" accent6="accent6" hlink="hlink" folHlink="folHlink"/>
  <p:notesStyle>
    <a:lvl1pPr marL="0" algn="l" defTabSz="914293" rtl="0" eaLnBrk="1" latinLnBrk="0" hangingPunct="1">
      <a:defRPr sz="1200" kern="1200">
        <a:solidFill>
          <a:schemeClr val="tx1"/>
        </a:solidFill>
        <a:latin typeface="+mn-lt"/>
        <a:ea typeface="+mn-ea"/>
        <a:cs typeface="+mn-cs"/>
      </a:defRPr>
    </a:lvl1pPr>
    <a:lvl2pPr marL="457146" algn="l" defTabSz="914293" rtl="0" eaLnBrk="1" latinLnBrk="0" hangingPunct="1">
      <a:defRPr sz="1200" kern="1200">
        <a:solidFill>
          <a:schemeClr val="tx1"/>
        </a:solidFill>
        <a:latin typeface="+mn-lt"/>
        <a:ea typeface="+mn-ea"/>
        <a:cs typeface="+mn-cs"/>
      </a:defRPr>
    </a:lvl2pPr>
    <a:lvl3pPr marL="914293" algn="l" defTabSz="914293" rtl="0" eaLnBrk="1" latinLnBrk="0" hangingPunct="1">
      <a:defRPr sz="1200" kern="1200">
        <a:solidFill>
          <a:schemeClr val="tx1"/>
        </a:solidFill>
        <a:latin typeface="+mn-lt"/>
        <a:ea typeface="+mn-ea"/>
        <a:cs typeface="+mn-cs"/>
      </a:defRPr>
    </a:lvl3pPr>
    <a:lvl4pPr marL="1371440" algn="l" defTabSz="914293" rtl="0" eaLnBrk="1" latinLnBrk="0" hangingPunct="1">
      <a:defRPr sz="1200" kern="1200">
        <a:solidFill>
          <a:schemeClr val="tx1"/>
        </a:solidFill>
        <a:latin typeface="+mn-lt"/>
        <a:ea typeface="+mn-ea"/>
        <a:cs typeface="+mn-cs"/>
      </a:defRPr>
    </a:lvl4pPr>
    <a:lvl5pPr marL="1828586" algn="l" defTabSz="914293" rtl="0" eaLnBrk="1" latinLnBrk="0" hangingPunct="1">
      <a:defRPr sz="1200" kern="1200">
        <a:solidFill>
          <a:schemeClr val="tx1"/>
        </a:solidFill>
        <a:latin typeface="+mn-lt"/>
        <a:ea typeface="+mn-ea"/>
        <a:cs typeface="+mn-cs"/>
      </a:defRPr>
    </a:lvl5pPr>
    <a:lvl6pPr marL="2285733" algn="l" defTabSz="914293" rtl="0" eaLnBrk="1" latinLnBrk="0" hangingPunct="1">
      <a:defRPr sz="1200" kern="1200">
        <a:solidFill>
          <a:schemeClr val="tx1"/>
        </a:solidFill>
        <a:latin typeface="+mn-lt"/>
        <a:ea typeface="+mn-ea"/>
        <a:cs typeface="+mn-cs"/>
      </a:defRPr>
    </a:lvl6pPr>
    <a:lvl7pPr marL="2742879" algn="l" defTabSz="914293" rtl="0" eaLnBrk="1" latinLnBrk="0" hangingPunct="1">
      <a:defRPr sz="1200" kern="1200">
        <a:solidFill>
          <a:schemeClr val="tx1"/>
        </a:solidFill>
        <a:latin typeface="+mn-lt"/>
        <a:ea typeface="+mn-ea"/>
        <a:cs typeface="+mn-cs"/>
      </a:defRPr>
    </a:lvl7pPr>
    <a:lvl8pPr marL="3200026" algn="l" defTabSz="914293" rtl="0" eaLnBrk="1" latinLnBrk="0" hangingPunct="1">
      <a:defRPr sz="1200" kern="1200">
        <a:solidFill>
          <a:schemeClr val="tx1"/>
        </a:solidFill>
        <a:latin typeface="+mn-lt"/>
        <a:ea typeface="+mn-ea"/>
        <a:cs typeface="+mn-cs"/>
      </a:defRPr>
    </a:lvl8pPr>
    <a:lvl9pPr marL="3657172" algn="l" defTabSz="914293"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686233" y="4344148"/>
            <a:ext cx="5485534" cy="4114427"/>
          </a:xfrm>
          <a:prstGeom prst="rect">
            <a:avLst/>
          </a:prstGeom>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dirty="0"/>
          </a:p>
        </p:txBody>
      </p:sp>
    </p:spTree>
    <p:extLst>
      <p:ext uri="{BB962C8B-B14F-4D97-AF65-F5344CB8AC3E}">
        <p14:creationId xmlns:p14="http://schemas.microsoft.com/office/powerpoint/2010/main" val="34090684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a:prstGeom prst="rect">
            <a:avLst/>
          </a:prstGeom>
          <a:noFill/>
          <a:ln w="12700">
            <a:solidFill>
              <a:prstClr val="black"/>
            </a:solidFill>
          </a:ln>
        </p:spPr>
      </p:sp>
      <p:sp>
        <p:nvSpPr>
          <p:cNvPr id="3" name="Notes Placeholder 2"/>
          <p:cNvSpPr>
            <a:spLocks noGrp="1"/>
          </p:cNvSpPr>
          <p:nvPr>
            <p:ph type="body" idx="1"/>
          </p:nvPr>
        </p:nvSpPr>
        <p:spPr>
          <a:xfrm>
            <a:off x="686233" y="4344148"/>
            <a:ext cx="5485534" cy="4114427"/>
          </a:xfrm>
          <a:prstGeom prst="rect">
            <a:avLst/>
          </a:prstGeom>
        </p:spPr>
        <p:txBody>
          <a:bodyPr/>
          <a:lstStyle/>
          <a:p>
            <a:r>
              <a:rPr lang="en-US" dirty="0"/>
              <a:t>Review</a:t>
            </a:r>
            <a:r>
              <a:rPr lang="en-US" baseline="0" dirty="0"/>
              <a:t> the day ahead.</a:t>
            </a:r>
            <a:endParaRPr lang="en-US" dirty="0"/>
          </a:p>
        </p:txBody>
      </p:sp>
    </p:spTree>
    <p:extLst>
      <p:ext uri="{BB962C8B-B14F-4D97-AF65-F5344CB8AC3E}">
        <p14:creationId xmlns:p14="http://schemas.microsoft.com/office/powerpoint/2010/main" val="664856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a:t>
            </a:r>
            <a:r>
              <a:rPr lang="en-US" baseline="0" dirty="0"/>
              <a:t> ask participants to go to this tab and ask them what they see. Then click to get the answer on the slide. </a:t>
            </a:r>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7</a:t>
            </a:fld>
            <a:endParaRPr lang="en-US"/>
          </a:p>
        </p:txBody>
      </p:sp>
    </p:spTree>
    <p:extLst>
      <p:ext uri="{BB962C8B-B14F-4D97-AF65-F5344CB8AC3E}">
        <p14:creationId xmlns:p14="http://schemas.microsoft.com/office/powerpoint/2010/main" val="1414818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8</a:t>
            </a:fld>
            <a:endParaRPr lang="en-US"/>
          </a:p>
        </p:txBody>
      </p:sp>
    </p:spTree>
    <p:extLst>
      <p:ext uri="{BB962C8B-B14F-4D97-AF65-F5344CB8AC3E}">
        <p14:creationId xmlns:p14="http://schemas.microsoft.com/office/powerpoint/2010/main" val="3555749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it will be important to explain that this was deemed</a:t>
            </a:r>
            <a:r>
              <a:rPr lang="en-US" baseline="0" dirty="0"/>
              <a:t> the number one priority area for support to children and families. That’s why households with these characteristics are selected first.  </a:t>
            </a:r>
          </a:p>
          <a:p>
            <a:endParaRPr lang="en-US" baseline="0" dirty="0"/>
          </a:p>
          <a:p>
            <a:r>
              <a:rPr lang="en-US" baseline="0" dirty="0"/>
              <a:t>Background: </a:t>
            </a:r>
            <a:r>
              <a:rPr lang="en-US" sz="1200" b="0" i="0" u="none" strike="noStrike" kern="1200" baseline="0" dirty="0">
                <a:solidFill>
                  <a:schemeClr val="tx1"/>
                </a:solidFill>
                <a:latin typeface="+mn-lt"/>
                <a:ea typeface="+mn-ea"/>
                <a:cs typeface="+mn-cs"/>
              </a:rPr>
              <a:t>Question 14 refers to several different types of child protection situations. A household experiencing any of these will be prioritized first, and households will be listed in the order of the number of child protection issues to which they responded “yes.”</a:t>
            </a:r>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9</a:t>
            </a:fld>
            <a:endParaRPr lang="en-US"/>
          </a:p>
        </p:txBody>
      </p:sp>
    </p:spTree>
    <p:extLst>
      <p:ext uri="{BB962C8B-B14F-4D97-AF65-F5344CB8AC3E}">
        <p14:creationId xmlns:p14="http://schemas.microsoft.com/office/powerpoint/2010/main" val="10399087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Background:</a:t>
            </a:r>
            <a:r>
              <a:rPr lang="en-US" sz="1200" kern="1200" baseline="0" dirty="0">
                <a:solidFill>
                  <a:schemeClr val="tx1"/>
                </a:solidFill>
                <a:effectLst/>
                <a:latin typeface="+mn-lt"/>
                <a:ea typeface="+mn-ea"/>
                <a:cs typeface="+mn-cs"/>
              </a:rPr>
              <a:t> </a:t>
            </a:r>
            <a:r>
              <a:rPr lang="en-US" sz="1200" b="0" i="0" u="none" strike="noStrike" kern="1200" baseline="0" dirty="0">
                <a:solidFill>
                  <a:schemeClr val="tx1"/>
                </a:solidFill>
                <a:latin typeface="+mn-lt"/>
                <a:ea typeface="+mn-ea"/>
                <a:cs typeface="+mn-cs"/>
              </a:rPr>
              <a:t>Child-headed households (“yes” response to question 1); households where any child went a whole day in the past month without eating anything, because there wasn’t enough to eat (“yes” response to question 6); households that have someone living there who is HIV+ (“yes” response to question 9); and households that have any children ages 5 to 17 years not enrolled in school (“yes” response to question 11) indicate a “highly vulnerable” situation and will be prioritized next.</a:t>
            </a:r>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10</a:t>
            </a:fld>
            <a:endParaRPr lang="en-US"/>
          </a:p>
        </p:txBody>
      </p:sp>
    </p:spTree>
    <p:extLst>
      <p:ext uri="{BB962C8B-B14F-4D97-AF65-F5344CB8AC3E}">
        <p14:creationId xmlns:p14="http://schemas.microsoft.com/office/powerpoint/2010/main" val="2911626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Background: </a:t>
            </a:r>
            <a:r>
              <a:rPr lang="en-US" sz="1200" b="0" i="0" u="none" strike="noStrike" kern="1200" baseline="0" dirty="0">
                <a:solidFill>
                  <a:schemeClr val="tx1"/>
                </a:solidFill>
                <a:latin typeface="+mn-lt"/>
                <a:ea typeface="+mn-ea"/>
                <a:cs typeface="+mn-cs"/>
              </a:rPr>
              <a:t>After prioritizing the households with child protection issues (a response of “yes” to any of the items in question 14) and high vulnerability indicators, the remaining households will be prioritized based on the number of core program areas for which a household has vulnerability. For example, if economic strengthening; health, water, shelter, and sanitation; and child protection are identified as “yes” (indicating vulnerability), then that indicates three vulnerability areas as “yes.” If another household has economic strengthening and psychosocial support as “yes,” then that indicates two vulnerability thematic areas as “yes.” Households with three vulnerabilities would be prioritized over households with two vulnerability areas. A program will also have to keep in mind what it is able to address with its program services.</a:t>
            </a:r>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11</a:t>
            </a:fld>
            <a:endParaRPr lang="en-US"/>
          </a:p>
        </p:txBody>
      </p:sp>
    </p:spTree>
    <p:extLst>
      <p:ext uri="{BB962C8B-B14F-4D97-AF65-F5344CB8AC3E}">
        <p14:creationId xmlns:p14="http://schemas.microsoft.com/office/powerpoint/2010/main" val="8624822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will practice</a:t>
            </a:r>
            <a:r>
              <a:rPr lang="en-US" baseline="0" dirty="0"/>
              <a:t> all of this functionality shortly.</a:t>
            </a:r>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12</a:t>
            </a:fld>
            <a:endParaRPr lang="en-US"/>
          </a:p>
        </p:txBody>
      </p:sp>
    </p:spTree>
    <p:extLst>
      <p:ext uri="{BB962C8B-B14F-4D97-AF65-F5344CB8AC3E}">
        <p14:creationId xmlns:p14="http://schemas.microsoft.com/office/powerpoint/2010/main" val="25643125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13</a:t>
            </a:fld>
            <a:endParaRPr lang="en-US"/>
          </a:p>
        </p:txBody>
      </p:sp>
    </p:spTree>
    <p:extLst>
      <p:ext uri="{BB962C8B-B14F-4D97-AF65-F5344CB8AC3E}">
        <p14:creationId xmlns:p14="http://schemas.microsoft.com/office/powerpoint/2010/main" val="1328285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293"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Allow time at the end of the session to discuss challenges encountered during the practice session with demonstrations walking through how to solve them. You can also solicit demonstrations from participants to show the group what they did in specific instances. </a:t>
            </a:r>
          </a:p>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14</a:t>
            </a:fld>
            <a:endParaRPr lang="en-US"/>
          </a:p>
        </p:txBody>
      </p:sp>
    </p:spTree>
    <p:extLst>
      <p:ext uri="{BB962C8B-B14F-4D97-AF65-F5344CB8AC3E}">
        <p14:creationId xmlns:p14="http://schemas.microsoft.com/office/powerpoint/2010/main" val="4146674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solidFill>
                  <a:srgbClr val="FF0000"/>
                </a:solidFill>
              </a:rPr>
              <a:t>Ask several participants to report back on the exercise and write down the qualified households on the flip chart. Ask other participants to note if they had the same response or not. If not, discuss with the group what went wrong and which version is correct and why. </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94F3CFDD-EEB1-4081-9C87-C7178C084B51}" type="slidenum">
              <a:rPr lang="en-US" smtClean="0"/>
              <a:pPr/>
              <a:t>15</a:t>
            </a:fld>
            <a:endParaRPr lang="en-US"/>
          </a:p>
        </p:txBody>
      </p:sp>
    </p:spTree>
    <p:extLst>
      <p:ext uri="{BB962C8B-B14F-4D97-AF65-F5344CB8AC3E}">
        <p14:creationId xmlns:p14="http://schemas.microsoft.com/office/powerpoint/2010/main" val="1579496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problem-solve and discuss feedback</a:t>
            </a:r>
            <a:r>
              <a:rPr lang="en-US" baseline="0" dirty="0"/>
              <a:t> from the practice </a:t>
            </a:r>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16</a:t>
            </a:fld>
            <a:endParaRPr lang="en-US"/>
          </a:p>
        </p:txBody>
      </p:sp>
    </p:spTree>
    <p:extLst>
      <p:ext uri="{BB962C8B-B14F-4D97-AF65-F5344CB8AC3E}">
        <p14:creationId xmlns:p14="http://schemas.microsoft.com/office/powerpoint/2010/main" val="24234517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293" rtl="0" eaLnBrk="1" fontAlgn="auto" latinLnBrk="0" hangingPunct="1">
              <a:lnSpc>
                <a:spcPct val="100000"/>
              </a:lnSpc>
              <a:spcBef>
                <a:spcPts val="0"/>
              </a:spcBef>
              <a:spcAft>
                <a:spcPts val="0"/>
              </a:spcAft>
              <a:buClrTx/>
              <a:buSzTx/>
              <a:buFontTx/>
              <a:buNone/>
              <a:tabLst/>
              <a:defRPr/>
            </a:pPr>
            <a:r>
              <a:rPr lang="en-ZA" dirty="0"/>
              <a:t>Do not change the layout of the columns on any of the spreadsheets. (Removing, adding, or editing column layouts will cause the tool to relay incorrectly filtered information.)</a:t>
            </a:r>
            <a:endParaRPr lang="en-US" dirty="0"/>
          </a:p>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23</a:t>
            </a:fld>
            <a:endParaRPr lang="en-US"/>
          </a:p>
        </p:txBody>
      </p:sp>
    </p:spTree>
    <p:extLst>
      <p:ext uri="{BB962C8B-B14F-4D97-AF65-F5344CB8AC3E}">
        <p14:creationId xmlns:p14="http://schemas.microsoft.com/office/powerpoint/2010/main" val="16362419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Refer back to the exercise done in Session 2B (slide 12). From this exercise participants should have generated a list of prioritized households. Divide participants into groups of three and have them work together for 10 minutes to understand how the households were prioritized for enrollment. Tell them they can refer to the Guidelines for Administering the HVPT and the slide deck.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Ask a group to volunteer to explain the three-step process for prioritizing households. Refer to the “Prioritization Process” on pages 4-7 of the guidelines to make sure it is clear to all participants. </a:t>
            </a:r>
          </a:p>
          <a:p>
            <a:endParaRPr lang="en-US" dirty="0"/>
          </a:p>
        </p:txBody>
      </p:sp>
      <p:sp>
        <p:nvSpPr>
          <p:cNvPr id="4" name="Slide Number Placeholder 3"/>
          <p:cNvSpPr>
            <a:spLocks noGrp="1"/>
          </p:cNvSpPr>
          <p:nvPr>
            <p:ph type="sldNum" sz="quarter" idx="10"/>
          </p:nvPr>
        </p:nvSpPr>
        <p:spPr/>
        <p:txBody>
          <a:bodyPr/>
          <a:lstStyle/>
          <a:p>
            <a:fld id="{94F3CFDD-EEB1-4081-9C87-C7178C084B51}" type="slidenum">
              <a:rPr lang="en-US" smtClean="0"/>
              <a:pPr/>
              <a:t>24</a:t>
            </a:fld>
            <a:endParaRPr lang="en-US"/>
          </a:p>
        </p:txBody>
      </p:sp>
    </p:spTree>
    <p:extLst>
      <p:ext uri="{BB962C8B-B14F-4D97-AF65-F5344CB8AC3E}">
        <p14:creationId xmlns:p14="http://schemas.microsoft.com/office/powerpoint/2010/main" val="3973693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Show this slide after conducting the exercise below: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Ask a group to volunteer to explain the three-step process for prioritizing households. Refer to the “Prioritization Process” on pages 4-7 of the guidelines to make sure it is clear to all participants. Emphasize that in addition to the three-step process (prioritization by any child protection issue, by high vulnerability indicators, and by number of thematic areas), prioritization occurs based on the services an organization can provide and the numbers of households they can enroll at a given time. </a:t>
            </a:r>
          </a:p>
        </p:txBody>
      </p:sp>
      <p:sp>
        <p:nvSpPr>
          <p:cNvPr id="4" name="Slide Number Placeholder 3"/>
          <p:cNvSpPr>
            <a:spLocks noGrp="1"/>
          </p:cNvSpPr>
          <p:nvPr>
            <p:ph type="sldNum" sz="quarter" idx="10"/>
          </p:nvPr>
        </p:nvSpPr>
        <p:spPr/>
        <p:txBody>
          <a:bodyPr/>
          <a:lstStyle/>
          <a:p>
            <a:fld id="{94F3CFDD-EEB1-4081-9C87-C7178C084B51}" type="slidenum">
              <a:rPr lang="en-US" smtClean="0"/>
              <a:pPr/>
              <a:t>25</a:t>
            </a:fld>
            <a:endParaRPr lang="en-US"/>
          </a:p>
        </p:txBody>
      </p:sp>
    </p:spTree>
    <p:extLst>
      <p:ext uri="{BB962C8B-B14F-4D97-AF65-F5344CB8AC3E}">
        <p14:creationId xmlns:p14="http://schemas.microsoft.com/office/powerpoint/2010/main" val="11924377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Discussion</a:t>
            </a:r>
          </a:p>
        </p:txBody>
      </p:sp>
      <p:sp>
        <p:nvSpPr>
          <p:cNvPr id="4" name="Slide Number Placeholder 3"/>
          <p:cNvSpPr>
            <a:spLocks noGrp="1"/>
          </p:cNvSpPr>
          <p:nvPr>
            <p:ph type="sldNum" sz="quarter" idx="10"/>
          </p:nvPr>
        </p:nvSpPr>
        <p:spPr/>
        <p:txBody>
          <a:bodyPr/>
          <a:lstStyle/>
          <a:p>
            <a:fld id="{94F3CFDD-EEB1-4081-9C87-C7178C084B51}" type="slidenum">
              <a:rPr lang="en-US" smtClean="0"/>
              <a:pPr/>
              <a:t>26</a:t>
            </a:fld>
            <a:endParaRPr lang="en-US"/>
          </a:p>
        </p:txBody>
      </p:sp>
    </p:spTree>
    <p:extLst>
      <p:ext uri="{BB962C8B-B14F-4D97-AF65-F5344CB8AC3E}">
        <p14:creationId xmlns:p14="http://schemas.microsoft.com/office/powerpoint/2010/main" val="34623020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a:prstGeom prst="rect">
            <a:avLst/>
          </a:prstGeom>
          <a:noFill/>
          <a:ln w="12700">
            <a:solidFill>
              <a:prstClr val="black"/>
            </a:solidFill>
          </a:ln>
        </p:spPr>
      </p:sp>
      <p:sp>
        <p:nvSpPr>
          <p:cNvPr id="3" name="Notes Placeholder 2"/>
          <p:cNvSpPr>
            <a:spLocks noGrp="1"/>
          </p:cNvSpPr>
          <p:nvPr>
            <p:ph type="body" idx="1"/>
          </p:nvPr>
        </p:nvSpPr>
        <p:spPr>
          <a:xfrm>
            <a:off x="686233" y="4344149"/>
            <a:ext cx="5485534" cy="4114427"/>
          </a:xfrm>
          <a:prstGeom prst="rect">
            <a:avLst/>
          </a:prstGeom>
        </p:spPr>
        <p:txBody>
          <a:bodyPr/>
          <a:lstStyle/>
          <a:p>
            <a:r>
              <a:rPr lang="en-US" dirty="0"/>
              <a:t>(This slide is reserved for time</a:t>
            </a:r>
            <a:r>
              <a:rPr lang="en-US" baseline="0" dirty="0"/>
              <a:t> for any questions that might have come up during the training but were “parked” for responses later on, either to allow time for facilitators to gather more information, or because it diverged from the content of a particular session.)</a:t>
            </a:r>
            <a:endParaRPr lang="en-US" dirty="0"/>
          </a:p>
        </p:txBody>
      </p:sp>
    </p:spTree>
    <p:extLst>
      <p:ext uri="{BB962C8B-B14F-4D97-AF65-F5344CB8AC3E}">
        <p14:creationId xmlns:p14="http://schemas.microsoft.com/office/powerpoint/2010/main" val="40299479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a:bodyPr>
          <a:lstStyle/>
          <a:p>
            <a:endParaRPr dirty="0"/>
          </a:p>
        </p:txBody>
      </p:sp>
    </p:spTree>
    <p:extLst>
      <p:ext uri="{BB962C8B-B14F-4D97-AF65-F5344CB8AC3E}">
        <p14:creationId xmlns:p14="http://schemas.microsoft.com/office/powerpoint/2010/main" val="2308243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1"/>
            <a:ext cx="7772400" cy="73866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1" y="3840480"/>
            <a:ext cx="6400799"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rPr>
              <a:pPr/>
              <a:t>9/28/2017</a:t>
            </a:fld>
            <a:endParaRPr lang="en-US">
              <a:solidFill>
                <a:prstClr val="black">
                  <a:tint val="75000"/>
                </a:prstClr>
              </a:solidFill>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3137296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9144000" cy="1223682"/>
          </a:xfrm>
          <a:custGeom>
            <a:avLst/>
            <a:gdLst/>
            <a:ahLst/>
            <a:cxnLst/>
            <a:rect l="l" t="t" r="r" b="b"/>
            <a:pathLst>
              <a:path w="10058400" h="1386840">
                <a:moveTo>
                  <a:pt x="0" y="1386281"/>
                </a:moveTo>
                <a:lnTo>
                  <a:pt x="10058400" y="1386281"/>
                </a:lnTo>
                <a:lnTo>
                  <a:pt x="10058400" y="0"/>
                </a:lnTo>
                <a:lnTo>
                  <a:pt x="0" y="0"/>
                </a:lnTo>
                <a:lnTo>
                  <a:pt x="0" y="1386281"/>
                </a:lnTo>
                <a:close/>
              </a:path>
            </a:pathLst>
          </a:custGeom>
          <a:solidFill>
            <a:srgbClr val="D8A31F"/>
          </a:solidFill>
        </p:spPr>
        <p:txBody>
          <a:bodyPr wrap="square" lIns="0" tIns="0" rIns="0" bIns="0" rtlCol="0"/>
          <a:lstStyle/>
          <a:p>
            <a:pPr defTabSz="820583"/>
            <a:endParaRPr sz="1600">
              <a:solidFill>
                <a:prstClr val="black"/>
              </a:solidFill>
            </a:endParaRPr>
          </a:p>
        </p:txBody>
      </p:sp>
      <p:sp>
        <p:nvSpPr>
          <p:cNvPr id="2" name="Holder 2"/>
          <p:cNvSpPr>
            <a:spLocks noGrp="1"/>
          </p:cNvSpPr>
          <p:nvPr>
            <p:ph type="title"/>
          </p:nvPr>
        </p:nvSpPr>
        <p:spPr>
          <a:xfrm>
            <a:off x="971733" y="714161"/>
            <a:ext cx="7200533" cy="661720"/>
          </a:xfrm>
        </p:spPr>
        <p:txBody>
          <a:bodyPr lIns="0" tIns="0" rIns="0" bIns="0"/>
          <a:lstStyle>
            <a:lvl1pPr>
              <a:defRPr sz="4300" b="1" i="0">
                <a:solidFill>
                  <a:srgbClr val="7A1E02"/>
                </a:solidFill>
                <a:latin typeface="Futura LT Pro Book"/>
                <a:cs typeface="Futura LT Pro Book"/>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rPr>
              <a:pPr/>
              <a:t>9/28/2017</a:t>
            </a:fld>
            <a:endParaRPr lang="en-US">
              <a:solidFill>
                <a:prstClr val="black">
                  <a:tint val="75000"/>
                </a:prstClr>
              </a:solidFill>
            </a:endParaRPr>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1531254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a:xfrm>
            <a:off x="971733" y="714161"/>
            <a:ext cx="7200533" cy="661720"/>
          </a:xfrm>
        </p:spPr>
        <p:txBody>
          <a:bodyPr lIns="0" tIns="0" rIns="0" bIns="0"/>
          <a:lstStyle>
            <a:lvl1pPr>
              <a:defRPr sz="4300" b="1" i="0">
                <a:solidFill>
                  <a:srgbClr val="7A1E02"/>
                </a:solidFill>
                <a:latin typeface="Futura LT Pro Book"/>
                <a:cs typeface="Futura LT Pro Book"/>
              </a:defRPr>
            </a:lvl1pPr>
          </a:lstStyle>
          <a:p>
            <a:endParaRPr/>
          </a:p>
        </p:txBody>
      </p:sp>
      <p:sp>
        <p:nvSpPr>
          <p:cNvPr id="3" name="Holder 3"/>
          <p:cNvSpPr>
            <a:spLocks noGrp="1"/>
          </p:cNvSpPr>
          <p:nvPr>
            <p:ph sz="half" idx="2"/>
          </p:nvPr>
        </p:nvSpPr>
        <p:spPr>
          <a:xfrm>
            <a:off x="457200" y="1577340"/>
            <a:ext cx="3977640"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59" y="1577340"/>
            <a:ext cx="3977640" cy="276999"/>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rPr>
              <a:pPr/>
              <a:t>9/28/2017</a:t>
            </a:fld>
            <a:endParaRPr lang="en-US">
              <a:solidFill>
                <a:prstClr val="black">
                  <a:tint val="75000"/>
                </a:prstClr>
              </a:solidFill>
            </a:endParaRPr>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13992908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a:xfrm>
            <a:off x="971733" y="714161"/>
            <a:ext cx="7200533" cy="661720"/>
          </a:xfrm>
        </p:spPr>
        <p:txBody>
          <a:bodyPr lIns="0" tIns="0" rIns="0" bIns="0"/>
          <a:lstStyle>
            <a:lvl1pPr>
              <a:defRPr sz="4300" b="1" i="0">
                <a:solidFill>
                  <a:srgbClr val="7A1E02"/>
                </a:solidFill>
                <a:latin typeface="Futura LT Pro Book"/>
                <a:cs typeface="Futura LT Pro Boo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rPr>
              <a:pPr/>
              <a:t>9/28/2017</a:t>
            </a:fld>
            <a:endParaRPr lang="en-US">
              <a:solidFill>
                <a:prstClr val="black">
                  <a:tint val="75000"/>
                </a:prstClr>
              </a:solidFill>
            </a:endParaRPr>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42784790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476" y="0"/>
            <a:ext cx="0" cy="1223682"/>
          </a:xfrm>
          <a:custGeom>
            <a:avLst/>
            <a:gdLst/>
            <a:ahLst/>
            <a:cxnLst/>
            <a:rect l="l" t="t" r="r" b="b"/>
            <a:pathLst>
              <a:path h="1386840">
                <a:moveTo>
                  <a:pt x="0" y="0"/>
                </a:moveTo>
                <a:lnTo>
                  <a:pt x="0" y="1386281"/>
                </a:lnTo>
              </a:path>
            </a:pathLst>
          </a:custGeom>
          <a:ln w="15519">
            <a:solidFill>
              <a:srgbClr val="D8A31F"/>
            </a:solidFill>
          </a:ln>
        </p:spPr>
        <p:txBody>
          <a:bodyPr wrap="square" lIns="0" tIns="0" rIns="0" bIns="0" rtlCol="0"/>
          <a:lstStyle/>
          <a:p>
            <a:pPr defTabSz="820583"/>
            <a:endParaRPr sz="1600">
              <a:solidFill>
                <a:prstClr val="black"/>
              </a:solidFill>
            </a:endParaRPr>
          </a:p>
        </p:txBody>
      </p:sp>
      <p:sp>
        <p:nvSpPr>
          <p:cNvPr id="17" name="bk object 17"/>
          <p:cNvSpPr/>
          <p:nvPr/>
        </p:nvSpPr>
        <p:spPr>
          <a:xfrm>
            <a:off x="0" y="1220377"/>
            <a:ext cx="9142845" cy="4441451"/>
          </a:xfrm>
          <a:custGeom>
            <a:avLst/>
            <a:gdLst/>
            <a:ahLst/>
            <a:cxnLst/>
            <a:rect l="l" t="t" r="r" b="b"/>
            <a:pathLst>
              <a:path w="10057130" h="5033645">
                <a:moveTo>
                  <a:pt x="0" y="5033543"/>
                </a:moveTo>
                <a:lnTo>
                  <a:pt x="10056545" y="5033543"/>
                </a:lnTo>
                <a:lnTo>
                  <a:pt x="10056545" y="0"/>
                </a:lnTo>
                <a:lnTo>
                  <a:pt x="0" y="0"/>
                </a:lnTo>
                <a:lnTo>
                  <a:pt x="0" y="5033543"/>
                </a:lnTo>
                <a:close/>
              </a:path>
            </a:pathLst>
          </a:custGeom>
          <a:solidFill>
            <a:srgbClr val="5EA19B"/>
          </a:solidFill>
        </p:spPr>
        <p:txBody>
          <a:bodyPr wrap="square" lIns="0" tIns="0" rIns="0" bIns="0" rtlCol="0"/>
          <a:lstStyle/>
          <a:p>
            <a:pPr defTabSz="820583"/>
            <a:endParaRPr sz="1600">
              <a:solidFill>
                <a:prstClr val="black"/>
              </a:solidFill>
            </a:endParaRPr>
          </a:p>
        </p:txBody>
      </p:sp>
      <p:sp>
        <p:nvSpPr>
          <p:cNvPr id="18" name="bk object 18"/>
          <p:cNvSpPr/>
          <p:nvPr/>
        </p:nvSpPr>
        <p:spPr>
          <a:xfrm>
            <a:off x="0" y="0"/>
            <a:ext cx="9144000" cy="1220881"/>
          </a:xfrm>
          <a:custGeom>
            <a:avLst/>
            <a:gdLst/>
            <a:ahLst/>
            <a:cxnLst/>
            <a:rect l="l" t="t" r="r" b="b"/>
            <a:pathLst>
              <a:path w="10058400" h="1383665">
                <a:moveTo>
                  <a:pt x="0" y="1383093"/>
                </a:moveTo>
                <a:lnTo>
                  <a:pt x="10058400" y="1383093"/>
                </a:lnTo>
                <a:lnTo>
                  <a:pt x="10058400" y="0"/>
                </a:lnTo>
                <a:lnTo>
                  <a:pt x="0" y="0"/>
                </a:lnTo>
                <a:lnTo>
                  <a:pt x="0" y="1383093"/>
                </a:lnTo>
                <a:close/>
              </a:path>
            </a:pathLst>
          </a:custGeom>
          <a:solidFill>
            <a:srgbClr val="D8A31F"/>
          </a:solidFill>
        </p:spPr>
        <p:txBody>
          <a:bodyPr wrap="square" lIns="0" tIns="0" rIns="0" bIns="0" rtlCol="0"/>
          <a:lstStyle/>
          <a:p>
            <a:pPr defTabSz="820583"/>
            <a:endParaRPr sz="1600">
              <a:solidFill>
                <a:prstClr val="black"/>
              </a:solidFill>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solidFill>
                <a:prstClr val="black">
                  <a:tint val="75000"/>
                </a:prstClr>
              </a:solidFill>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solidFill>
                  <a:prstClr val="black">
                    <a:tint val="75000"/>
                  </a:prstClr>
                </a:solidFill>
              </a:rPr>
              <a:pPr/>
              <a:t>9/28/2017</a:t>
            </a:fld>
            <a:endParaRPr lang="en-US">
              <a:solidFill>
                <a:prstClr val="black">
                  <a:tint val="75000"/>
                </a:prstClr>
              </a:solidFill>
            </a:endParaRPr>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solidFill>
                  <a:prstClr val="black">
                    <a:tint val="75000"/>
                  </a:prstClr>
                </a:solidFill>
              </a:rPr>
              <a:pPr/>
              <a:t>‹#›</a:t>
            </a:fld>
            <a:endParaRPr>
              <a:solidFill>
                <a:prstClr val="black">
                  <a:tint val="75000"/>
                </a:prstClr>
              </a:solidFill>
            </a:endParaRPr>
          </a:p>
        </p:txBody>
      </p:sp>
    </p:spTree>
    <p:extLst>
      <p:ext uri="{BB962C8B-B14F-4D97-AF65-F5344CB8AC3E}">
        <p14:creationId xmlns:p14="http://schemas.microsoft.com/office/powerpoint/2010/main" val="488078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1_Title and Content">
    <p:bg>
      <p:bgPr>
        <a:solidFill>
          <a:schemeClr val="bg1"/>
        </a:solidFill>
        <a:effectLst/>
      </p:bgPr>
    </p:bg>
    <p:spTree>
      <p:nvGrpSpPr>
        <p:cNvPr id="1" name=""/>
        <p:cNvGrpSpPr/>
        <p:nvPr/>
      </p:nvGrpSpPr>
      <p:grpSpPr>
        <a:xfrm>
          <a:off x="0" y="0"/>
          <a:ext cx="0" cy="0"/>
          <a:chOff x="0" y="0"/>
          <a:chExt cx="0" cy="0"/>
        </a:xfrm>
      </p:grpSpPr>
      <p:sp>
        <p:nvSpPr>
          <p:cNvPr id="13" name="object 3"/>
          <p:cNvSpPr/>
          <p:nvPr userDrawn="1"/>
        </p:nvSpPr>
        <p:spPr>
          <a:xfrm>
            <a:off x="0" y="0"/>
            <a:ext cx="9144000" cy="1050728"/>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sz="1588" dirty="0">
              <a:latin typeface="Futura Lt BT" panose="020B0402020204020303" pitchFamily="34" charset="0"/>
            </a:endParaRPr>
          </a:p>
        </p:txBody>
      </p:sp>
      <p:sp>
        <p:nvSpPr>
          <p:cNvPr id="16" name="bk object 16"/>
          <p:cNvSpPr/>
          <p:nvPr/>
        </p:nvSpPr>
        <p:spPr>
          <a:xfrm>
            <a:off x="9144000" y="1193427"/>
            <a:ext cx="0" cy="4471147"/>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sz="1588"/>
          </a:p>
        </p:txBody>
      </p:sp>
      <p:sp>
        <p:nvSpPr>
          <p:cNvPr id="12" name="Title 11"/>
          <p:cNvSpPr>
            <a:spLocks noGrp="1"/>
          </p:cNvSpPr>
          <p:nvPr>
            <p:ph type="title" hasCustomPrompt="1"/>
          </p:nvPr>
        </p:nvSpPr>
        <p:spPr>
          <a:xfrm>
            <a:off x="556154" y="323658"/>
            <a:ext cx="7885545" cy="1303690"/>
          </a:xfrm>
          <a:prstGeom prst="rect">
            <a:avLst/>
          </a:prstGeom>
        </p:spPr>
        <p:txBody>
          <a:bodyPr/>
          <a:lstStyle>
            <a:lvl1pPr>
              <a:defRPr sz="4236" b="1">
                <a:solidFill>
                  <a:srgbClr val="662118"/>
                </a:solidFill>
                <a:latin typeface="Century Gothic" panose="020B0502020202020204" pitchFamily="34" charset="0"/>
              </a:defRPr>
            </a:lvl1pPr>
          </a:lstStyle>
          <a:p>
            <a:r>
              <a:rPr lang="en-US" dirty="0"/>
              <a:t>Headline goes here</a:t>
            </a:r>
            <a:br>
              <a:rPr lang="en-US" dirty="0"/>
            </a:br>
            <a:endParaRPr lang="en-US" dirty="0"/>
          </a:p>
        </p:txBody>
      </p:sp>
      <p:sp>
        <p:nvSpPr>
          <p:cNvPr id="23" name="Text Placeholder 22"/>
          <p:cNvSpPr>
            <a:spLocks noGrp="1"/>
          </p:cNvSpPr>
          <p:nvPr>
            <p:ph type="body" sz="quarter" idx="10"/>
          </p:nvPr>
        </p:nvSpPr>
        <p:spPr>
          <a:xfrm>
            <a:off x="623455" y="2384657"/>
            <a:ext cx="7550727" cy="1254767"/>
          </a:xfrm>
          <a:prstGeom prst="rect">
            <a:avLst/>
          </a:prstGeom>
        </p:spPr>
        <p:txBody>
          <a:bodyPr/>
          <a:lstStyle>
            <a:lvl1pPr>
              <a:defRPr sz="2471">
                <a:solidFill>
                  <a:schemeClr val="tx1"/>
                </a:solidFill>
                <a:latin typeface="Futura LT Pro Book" panose="020B0502020204020303" pitchFamily="34" charset="0"/>
              </a:defRPr>
            </a:lvl1pPr>
            <a:lvl2pPr>
              <a:defRPr sz="2118">
                <a:solidFill>
                  <a:schemeClr val="tx1"/>
                </a:solidFill>
                <a:latin typeface="Futura LT Pro Book" panose="020B0502020204020303" pitchFamily="34" charset="0"/>
              </a:defRPr>
            </a:lvl2pPr>
            <a:lvl3pPr>
              <a:defRPr sz="1765">
                <a:solidFill>
                  <a:schemeClr val="tx1"/>
                </a:solidFill>
                <a:latin typeface="Futura LT Pro Book" panose="020B0502020204020303" pitchFamily="34" charset="0"/>
              </a:defRPr>
            </a:lvl3pPr>
            <a:lvl4pPr>
              <a:defRPr>
                <a:solidFill>
                  <a:schemeClr val="tx1"/>
                </a:solidFill>
                <a:latin typeface="Futura LT Pro Book" panose="020B0502020204020303" pitchFamily="34" charset="0"/>
              </a:defRPr>
            </a:lvl4pPr>
            <a:lvl5pPr>
              <a:defRPr>
                <a:solidFill>
                  <a:schemeClr val="tx1"/>
                </a:solidFill>
                <a:latin typeface="Futura LT Pro Book" panose="020B0502020204020303" pitchFamily="34" charset="0"/>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25" name="Text Placeholder 24"/>
          <p:cNvSpPr>
            <a:spLocks noGrp="1"/>
          </p:cNvSpPr>
          <p:nvPr>
            <p:ph type="body" sz="quarter" idx="11" hasCustomPrompt="1"/>
          </p:nvPr>
        </p:nvSpPr>
        <p:spPr>
          <a:xfrm>
            <a:off x="556154" y="917127"/>
            <a:ext cx="6026727" cy="597536"/>
          </a:xfrm>
          <a:prstGeom prst="rect">
            <a:avLst/>
          </a:prstGeom>
        </p:spPr>
        <p:txBody>
          <a:bodyPr/>
          <a:lstStyle>
            <a:lvl1pPr>
              <a:defRPr sz="3883">
                <a:solidFill>
                  <a:srgbClr val="171746"/>
                </a:solidFill>
                <a:latin typeface="Century Gothic" panose="020B0502020202020204" pitchFamily="34" charset="0"/>
              </a:defRPr>
            </a:lvl1pPr>
          </a:lstStyle>
          <a:p>
            <a:pPr lvl="0"/>
            <a:r>
              <a:rPr lang="en-US" dirty="0"/>
              <a:t>Subtitle goes here</a:t>
            </a:r>
          </a:p>
        </p:txBody>
      </p:sp>
    </p:spTree>
    <p:extLst>
      <p:ext uri="{BB962C8B-B14F-4D97-AF65-F5344CB8AC3E}">
        <p14:creationId xmlns:p14="http://schemas.microsoft.com/office/powerpoint/2010/main" val="386229197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971733" y="714161"/>
            <a:ext cx="7200533" cy="738664"/>
          </a:xfrm>
          <a:prstGeom prst="rect">
            <a:avLst/>
          </a:prstGeom>
        </p:spPr>
        <p:txBody>
          <a:bodyPr wrap="square" lIns="0" tIns="0" rIns="0" bIns="0">
            <a:spAutoFit/>
          </a:bodyPr>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type="body" idx="1"/>
          </p:nvPr>
        </p:nvSpPr>
        <p:spPr>
          <a:xfrm>
            <a:off x="1027129" y="3096696"/>
            <a:ext cx="7089740" cy="27699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108961" y="6377940"/>
            <a:ext cx="2926079" cy="246221"/>
          </a:xfrm>
          <a:prstGeom prst="rect">
            <a:avLst/>
          </a:prstGeom>
        </p:spPr>
        <p:txBody>
          <a:bodyPr wrap="square" lIns="0" tIns="0" rIns="0" bIns="0">
            <a:spAutoFit/>
          </a:bodyPr>
          <a:lstStyle>
            <a:lvl1pPr algn="ctr">
              <a:defRPr>
                <a:solidFill>
                  <a:schemeClr val="tx1">
                    <a:tint val="75000"/>
                  </a:schemeClr>
                </a:solidFill>
              </a:defRPr>
            </a:lvl1pPr>
          </a:lstStyle>
          <a:p>
            <a:pPr defTabSz="820583"/>
            <a:endParaRPr sz="1600">
              <a:solidFill>
                <a:prstClr val="black">
                  <a:tint val="75000"/>
                </a:prstClr>
              </a:solidFill>
            </a:endParaRPr>
          </a:p>
        </p:txBody>
      </p:sp>
      <p:sp>
        <p:nvSpPr>
          <p:cNvPr id="5" name="Holder 5"/>
          <p:cNvSpPr>
            <a:spLocks noGrp="1"/>
          </p:cNvSpPr>
          <p:nvPr>
            <p:ph type="dt" sz="half" idx="6"/>
          </p:nvPr>
        </p:nvSpPr>
        <p:spPr>
          <a:xfrm>
            <a:off x="457200" y="6377940"/>
            <a:ext cx="2103120" cy="246221"/>
          </a:xfrm>
          <a:prstGeom prst="rect">
            <a:avLst/>
          </a:prstGeom>
        </p:spPr>
        <p:txBody>
          <a:bodyPr wrap="square" lIns="0" tIns="0" rIns="0" bIns="0">
            <a:spAutoFit/>
          </a:bodyPr>
          <a:lstStyle>
            <a:lvl1pPr algn="l">
              <a:defRPr>
                <a:solidFill>
                  <a:schemeClr val="tx1">
                    <a:tint val="75000"/>
                  </a:schemeClr>
                </a:solidFill>
              </a:defRPr>
            </a:lvl1pPr>
          </a:lstStyle>
          <a:p>
            <a:pPr defTabSz="820583"/>
            <a:fld id="{1D8BD707-D9CF-40AE-B4C6-C98DA3205C09}" type="datetimeFigureOut">
              <a:rPr lang="en-US" sz="1600">
                <a:solidFill>
                  <a:prstClr val="black">
                    <a:tint val="75000"/>
                  </a:prstClr>
                </a:solidFill>
              </a:rPr>
              <a:pPr defTabSz="820583"/>
              <a:t>9/28/2017</a:t>
            </a:fld>
            <a:endParaRPr lang="en-US" sz="1600">
              <a:solidFill>
                <a:prstClr val="black">
                  <a:tint val="75000"/>
                </a:prstClr>
              </a:solidFill>
            </a:endParaRPr>
          </a:p>
        </p:txBody>
      </p:sp>
      <p:sp>
        <p:nvSpPr>
          <p:cNvPr id="6" name="Holder 6"/>
          <p:cNvSpPr>
            <a:spLocks noGrp="1"/>
          </p:cNvSpPr>
          <p:nvPr>
            <p:ph type="sldNum" sz="quarter" idx="7"/>
          </p:nvPr>
        </p:nvSpPr>
        <p:spPr>
          <a:xfrm>
            <a:off x="6583680" y="6377940"/>
            <a:ext cx="2103120" cy="246221"/>
          </a:xfrm>
          <a:prstGeom prst="rect">
            <a:avLst/>
          </a:prstGeom>
        </p:spPr>
        <p:txBody>
          <a:bodyPr wrap="square" lIns="0" tIns="0" rIns="0" bIns="0">
            <a:spAutoFit/>
          </a:bodyPr>
          <a:lstStyle>
            <a:lvl1pPr algn="r">
              <a:defRPr>
                <a:solidFill>
                  <a:schemeClr val="tx1">
                    <a:tint val="75000"/>
                  </a:schemeClr>
                </a:solidFill>
              </a:defRPr>
            </a:lvl1pPr>
          </a:lstStyle>
          <a:p>
            <a:pPr defTabSz="820583"/>
            <a:fld id="{B6F15528-21DE-4FAA-801E-634DDDAF4B2B}" type="slidenum">
              <a:rPr sz="1600">
                <a:solidFill>
                  <a:prstClr val="black">
                    <a:tint val="75000"/>
                  </a:prstClr>
                </a:solidFill>
              </a:rPr>
              <a:pPr defTabSz="820583"/>
              <a:t>‹#›</a:t>
            </a:fld>
            <a:endParaRPr sz="1600">
              <a:solidFill>
                <a:prstClr val="black">
                  <a:tint val="75000"/>
                </a:prstClr>
              </a:solidFill>
            </a:endParaRPr>
          </a:p>
        </p:txBody>
      </p:sp>
    </p:spTree>
    <p:extLst>
      <p:ext uri="{BB962C8B-B14F-4D97-AF65-F5344CB8AC3E}">
        <p14:creationId xmlns:p14="http://schemas.microsoft.com/office/powerpoint/2010/main" val="40358082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10291">
        <a:defRPr>
          <a:latin typeface="+mn-lt"/>
          <a:ea typeface="+mn-ea"/>
          <a:cs typeface="+mn-cs"/>
        </a:defRPr>
      </a:lvl2pPr>
      <a:lvl3pPr marL="820583">
        <a:defRPr>
          <a:latin typeface="+mn-lt"/>
          <a:ea typeface="+mn-ea"/>
          <a:cs typeface="+mn-cs"/>
        </a:defRPr>
      </a:lvl3pPr>
      <a:lvl4pPr marL="1230874">
        <a:defRPr>
          <a:latin typeface="+mn-lt"/>
          <a:ea typeface="+mn-ea"/>
          <a:cs typeface="+mn-cs"/>
        </a:defRPr>
      </a:lvl4pPr>
      <a:lvl5pPr marL="1641165">
        <a:defRPr>
          <a:latin typeface="+mn-lt"/>
          <a:ea typeface="+mn-ea"/>
          <a:cs typeface="+mn-cs"/>
        </a:defRPr>
      </a:lvl5pPr>
      <a:lvl6pPr marL="2051456">
        <a:defRPr>
          <a:latin typeface="+mn-lt"/>
          <a:ea typeface="+mn-ea"/>
          <a:cs typeface="+mn-cs"/>
        </a:defRPr>
      </a:lvl6pPr>
      <a:lvl7pPr marL="2461748">
        <a:defRPr>
          <a:latin typeface="+mn-lt"/>
          <a:ea typeface="+mn-ea"/>
          <a:cs typeface="+mn-cs"/>
        </a:defRPr>
      </a:lvl7pPr>
      <a:lvl8pPr marL="2872039">
        <a:defRPr>
          <a:latin typeface="+mn-lt"/>
          <a:ea typeface="+mn-ea"/>
          <a:cs typeface="+mn-cs"/>
        </a:defRPr>
      </a:lvl8pPr>
      <a:lvl9pPr marL="3282330">
        <a:defRPr>
          <a:latin typeface="+mn-lt"/>
          <a:ea typeface="+mn-ea"/>
          <a:cs typeface="+mn-cs"/>
        </a:defRPr>
      </a:lvl9pPr>
    </p:bodyStyle>
    <p:otherStyle>
      <a:lvl1pPr marL="0">
        <a:defRPr>
          <a:latin typeface="+mn-lt"/>
          <a:ea typeface="+mn-ea"/>
          <a:cs typeface="+mn-cs"/>
        </a:defRPr>
      </a:lvl1pPr>
      <a:lvl2pPr marL="410291">
        <a:defRPr>
          <a:latin typeface="+mn-lt"/>
          <a:ea typeface="+mn-ea"/>
          <a:cs typeface="+mn-cs"/>
        </a:defRPr>
      </a:lvl2pPr>
      <a:lvl3pPr marL="820583">
        <a:defRPr>
          <a:latin typeface="+mn-lt"/>
          <a:ea typeface="+mn-ea"/>
          <a:cs typeface="+mn-cs"/>
        </a:defRPr>
      </a:lvl3pPr>
      <a:lvl4pPr marL="1230874">
        <a:defRPr>
          <a:latin typeface="+mn-lt"/>
          <a:ea typeface="+mn-ea"/>
          <a:cs typeface="+mn-cs"/>
        </a:defRPr>
      </a:lvl4pPr>
      <a:lvl5pPr marL="1641165">
        <a:defRPr>
          <a:latin typeface="+mn-lt"/>
          <a:ea typeface="+mn-ea"/>
          <a:cs typeface="+mn-cs"/>
        </a:defRPr>
      </a:lvl5pPr>
      <a:lvl6pPr marL="2051456">
        <a:defRPr>
          <a:latin typeface="+mn-lt"/>
          <a:ea typeface="+mn-ea"/>
          <a:cs typeface="+mn-cs"/>
        </a:defRPr>
      </a:lvl6pPr>
      <a:lvl7pPr marL="2461748">
        <a:defRPr>
          <a:latin typeface="+mn-lt"/>
          <a:ea typeface="+mn-ea"/>
          <a:cs typeface="+mn-cs"/>
        </a:defRPr>
      </a:lvl7pPr>
      <a:lvl8pPr marL="2872039">
        <a:defRPr>
          <a:latin typeface="+mn-lt"/>
          <a:ea typeface="+mn-ea"/>
          <a:cs typeface="+mn-cs"/>
        </a:defRPr>
      </a:lvl8pPr>
      <a:lvl9pPr marL="328233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22.xml"/><Relationship Id="rId1" Type="http://schemas.openxmlformats.org/officeDocument/2006/relationships/slideLayout" Target="../slideLayouts/slideLayout6.xml"/><Relationship Id="rId5" Type="http://schemas.openxmlformats.org/officeDocument/2006/relationships/image" Target="../media/image21.jpeg"/><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9144000" cy="1158128"/>
          </a:xfrm>
          <a:custGeom>
            <a:avLst/>
            <a:gdLst/>
            <a:ahLst/>
            <a:cxnLst/>
            <a:rect l="l" t="t" r="r" b="b"/>
            <a:pathLst>
              <a:path w="10058400" h="1312545">
                <a:moveTo>
                  <a:pt x="0" y="1312405"/>
                </a:moveTo>
                <a:lnTo>
                  <a:pt x="10058400" y="1312405"/>
                </a:lnTo>
                <a:lnTo>
                  <a:pt x="10058400" y="0"/>
                </a:lnTo>
                <a:lnTo>
                  <a:pt x="0" y="0"/>
                </a:lnTo>
                <a:lnTo>
                  <a:pt x="0" y="1312405"/>
                </a:lnTo>
                <a:close/>
              </a:path>
            </a:pathLst>
          </a:custGeom>
          <a:solidFill>
            <a:srgbClr val="D8A31F"/>
          </a:solidFill>
        </p:spPr>
        <p:txBody>
          <a:bodyPr wrap="square" lIns="0" tIns="0" rIns="0" bIns="0" rtlCol="0"/>
          <a:lstStyle/>
          <a:p>
            <a:pPr defTabSz="820487"/>
            <a:endParaRPr>
              <a:solidFill>
                <a:prstClr val="black"/>
              </a:solidFill>
            </a:endParaRPr>
          </a:p>
        </p:txBody>
      </p:sp>
      <p:sp>
        <p:nvSpPr>
          <p:cNvPr id="4" name="object 4"/>
          <p:cNvSpPr/>
          <p:nvPr/>
        </p:nvSpPr>
        <p:spPr>
          <a:xfrm>
            <a:off x="693" y="1137401"/>
            <a:ext cx="9143423" cy="4652682"/>
          </a:xfrm>
          <a:custGeom>
            <a:avLst/>
            <a:gdLst/>
            <a:ahLst/>
            <a:cxnLst/>
            <a:rect l="l" t="t" r="r" b="b"/>
            <a:pathLst>
              <a:path w="10057765" h="5273040">
                <a:moveTo>
                  <a:pt x="0" y="5272455"/>
                </a:moveTo>
                <a:lnTo>
                  <a:pt x="10057638" y="5272455"/>
                </a:lnTo>
                <a:lnTo>
                  <a:pt x="10057638" y="0"/>
                </a:lnTo>
                <a:lnTo>
                  <a:pt x="0" y="0"/>
                </a:lnTo>
                <a:lnTo>
                  <a:pt x="0" y="5272455"/>
                </a:lnTo>
                <a:close/>
              </a:path>
            </a:pathLst>
          </a:custGeom>
          <a:solidFill>
            <a:srgbClr val="5EA19B"/>
          </a:solidFill>
        </p:spPr>
        <p:txBody>
          <a:bodyPr wrap="square" lIns="0" tIns="0" rIns="0" bIns="0" rtlCol="0"/>
          <a:lstStyle/>
          <a:p>
            <a:pPr defTabSz="820487"/>
            <a:endParaRPr>
              <a:solidFill>
                <a:prstClr val="black"/>
              </a:solidFill>
            </a:endParaRPr>
          </a:p>
        </p:txBody>
      </p:sp>
      <p:sp>
        <p:nvSpPr>
          <p:cNvPr id="6" name="object 6"/>
          <p:cNvSpPr txBox="1"/>
          <p:nvPr/>
        </p:nvSpPr>
        <p:spPr>
          <a:xfrm>
            <a:off x="990600" y="228600"/>
            <a:ext cx="6311900" cy="815608"/>
          </a:xfrm>
          <a:prstGeom prst="rect">
            <a:avLst/>
          </a:prstGeom>
        </p:spPr>
        <p:txBody>
          <a:bodyPr vert="horz" wrap="square" lIns="0" tIns="0" rIns="0" bIns="0" rtlCol="0">
            <a:spAutoFit/>
          </a:bodyPr>
          <a:lstStyle/>
          <a:p>
            <a:pPr marL="11396" defTabSz="820487"/>
            <a:r>
              <a:rPr lang="en-US" sz="5300" b="1" spc="-215" dirty="0">
                <a:solidFill>
                  <a:srgbClr val="7A1E02"/>
                </a:solidFill>
                <a:latin typeface="Century Gothic" panose="020B0502020202020204" pitchFamily="34" charset="0"/>
                <a:cs typeface="Futura LT Pro Book"/>
              </a:rPr>
              <a:t>Module 2 </a:t>
            </a:r>
            <a:endParaRPr sz="5300" dirty="0">
              <a:solidFill>
                <a:prstClr val="black"/>
              </a:solidFill>
              <a:latin typeface="Century Gothic" panose="020B0502020202020204" pitchFamily="34" charset="0"/>
              <a:cs typeface="Futura LT Pro Book"/>
            </a:endParaRPr>
          </a:p>
        </p:txBody>
      </p:sp>
      <p:sp>
        <p:nvSpPr>
          <p:cNvPr id="7" name="object 7"/>
          <p:cNvSpPr txBox="1"/>
          <p:nvPr/>
        </p:nvSpPr>
        <p:spPr>
          <a:xfrm>
            <a:off x="945421" y="1233192"/>
            <a:ext cx="6800273" cy="966227"/>
          </a:xfrm>
          <a:prstGeom prst="rect">
            <a:avLst/>
          </a:prstGeom>
        </p:spPr>
        <p:txBody>
          <a:bodyPr vert="horz" wrap="square" lIns="0" tIns="0" rIns="0" bIns="0" rtlCol="0">
            <a:spAutoFit/>
          </a:bodyPr>
          <a:lstStyle/>
          <a:p>
            <a:pPr marL="11396" defTabSz="820487">
              <a:lnSpc>
                <a:spcPts val="3900"/>
              </a:lnSpc>
            </a:pPr>
            <a:r>
              <a:rPr lang="en-US" sz="3200" spc="-233" dirty="0">
                <a:solidFill>
                  <a:srgbClr val="FFFFFF"/>
                </a:solidFill>
                <a:latin typeface="Century Gothic" panose="020B0502020202020204" pitchFamily="34" charset="0"/>
                <a:cs typeface="Gill Sans MT"/>
              </a:rPr>
              <a:t>Household  Vulnerability Prioritization Tool Database</a:t>
            </a:r>
            <a:endParaRPr sz="3200" dirty="0">
              <a:solidFill>
                <a:prstClr val="black"/>
              </a:solidFill>
              <a:latin typeface="Century Gothic" panose="020B0502020202020204" pitchFamily="34" charset="0"/>
              <a:cs typeface="Gill Sans MT"/>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0600" y="2420167"/>
            <a:ext cx="4710545" cy="3369915"/>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67600" y="5843268"/>
            <a:ext cx="841248" cy="912243"/>
          </a:xfrm>
          <a:prstGeom prst="rect">
            <a:avLst/>
          </a:prstGeom>
        </p:spPr>
      </p:pic>
    </p:spTree>
    <p:extLst>
      <p:ext uri="{BB962C8B-B14F-4D97-AF65-F5344CB8AC3E}">
        <p14:creationId xmlns:p14="http://schemas.microsoft.com/office/powerpoint/2010/main" val="4014893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7228242" cy="661720"/>
          </a:xfrm>
        </p:spPr>
        <p:txBody>
          <a:bodyPr/>
          <a:lstStyle/>
          <a:p>
            <a:r>
              <a:rPr lang="en-US" dirty="0">
                <a:latin typeface="Century Gothic" panose="020B0502020202020204" pitchFamily="34" charset="0"/>
              </a:rPr>
              <a:t> Training Agenda </a:t>
            </a:r>
          </a:p>
        </p:txBody>
      </p:sp>
      <p:pic>
        <p:nvPicPr>
          <p:cNvPr id="5123" name="Picture 3" descr="C:\Users\NdoNascimento\AppData\Local\Microsoft\Windows\Temporary Internet Files\Content.IE5\BKX8EMK0\clock-163199_64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927" y="1752600"/>
            <a:ext cx="7079673" cy="4852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662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7200533" cy="661720"/>
          </a:xfrm>
        </p:spPr>
        <p:txBody>
          <a:bodyPr/>
          <a:lstStyle/>
          <a:p>
            <a:r>
              <a:rPr lang="en-US" dirty="0">
                <a:latin typeface="Century Gothic" panose="020B0502020202020204" pitchFamily="34" charset="0"/>
              </a:rPr>
              <a:t>Objectives</a:t>
            </a:r>
          </a:p>
        </p:txBody>
      </p:sp>
      <p:sp>
        <p:nvSpPr>
          <p:cNvPr id="3" name="Text Placeholder 2"/>
          <p:cNvSpPr>
            <a:spLocks noGrp="1"/>
          </p:cNvSpPr>
          <p:nvPr>
            <p:ph type="body" idx="1"/>
          </p:nvPr>
        </p:nvSpPr>
        <p:spPr>
          <a:xfrm>
            <a:off x="678828" y="1600200"/>
            <a:ext cx="7931771" cy="5078313"/>
          </a:xfrm>
        </p:spPr>
        <p:txBody>
          <a:bodyPr/>
          <a:lstStyle/>
          <a:p>
            <a:pPr marL="457200" lvl="0" indent="-457200">
              <a:spcAft>
                <a:spcPts val="1200"/>
              </a:spcAft>
              <a:buFont typeface="+mj-lt"/>
              <a:buAutoNum type="arabicPeriod"/>
              <a:tabLst>
                <a:tab pos="1198563" algn="l"/>
              </a:tabLst>
            </a:pPr>
            <a:r>
              <a:rPr lang="en-US" sz="2800" dirty="0">
                <a:latin typeface="Century Gothic" panose="020B0502020202020204" pitchFamily="34" charset="0"/>
              </a:rPr>
              <a:t>Become familiar with the Household Vulnerability Prioritization Tool (HVPT) database </a:t>
            </a:r>
          </a:p>
          <a:p>
            <a:pPr marL="457200" lvl="0" indent="-457200">
              <a:spcAft>
                <a:spcPts val="1200"/>
              </a:spcAft>
              <a:buFont typeface="+mj-lt"/>
              <a:buAutoNum type="arabicPeriod"/>
              <a:tabLst>
                <a:tab pos="1198563" algn="l"/>
              </a:tabLst>
            </a:pPr>
            <a:r>
              <a:rPr lang="en-US" sz="2800" dirty="0">
                <a:latin typeface="Century Gothic" panose="020B0502020202020204" pitchFamily="34" charset="0"/>
              </a:rPr>
              <a:t>Practice using the HVPT database</a:t>
            </a:r>
          </a:p>
          <a:p>
            <a:pPr marL="457200" lvl="0" indent="-457200">
              <a:spcAft>
                <a:spcPts val="1200"/>
              </a:spcAft>
              <a:buFont typeface="+mj-lt"/>
              <a:buAutoNum type="arabicPeriod"/>
              <a:tabLst>
                <a:tab pos="1198563" algn="l"/>
              </a:tabLst>
            </a:pPr>
            <a:r>
              <a:rPr lang="en-US" sz="2800" dirty="0">
                <a:latin typeface="Century Gothic" panose="020B0502020202020204" pitchFamily="34" charset="0"/>
              </a:rPr>
              <a:t>Use advanced functions of HVPT database </a:t>
            </a:r>
          </a:p>
          <a:p>
            <a:pPr marL="457200" lvl="0" indent="-457200">
              <a:spcAft>
                <a:spcPts val="1200"/>
              </a:spcAft>
              <a:buFont typeface="+mj-lt"/>
              <a:buAutoNum type="arabicPeriod"/>
              <a:tabLst>
                <a:tab pos="1198563" algn="l"/>
              </a:tabLst>
            </a:pPr>
            <a:r>
              <a:rPr lang="en-US" sz="2800" dirty="0">
                <a:latin typeface="Century Gothic" panose="020B0502020202020204" pitchFamily="34" charset="0"/>
              </a:rPr>
              <a:t>Prioritize households for enrollment</a:t>
            </a:r>
          </a:p>
          <a:p>
            <a:pPr marL="457200" lvl="0" indent="-457200">
              <a:spcAft>
                <a:spcPts val="1200"/>
              </a:spcAft>
              <a:buFont typeface="+mj-lt"/>
              <a:buAutoNum type="arabicPeriod"/>
              <a:tabLst>
                <a:tab pos="1198563" algn="l"/>
              </a:tabLst>
            </a:pPr>
            <a:r>
              <a:rPr lang="en-US" sz="2800" dirty="0">
                <a:latin typeface="Century Gothic" panose="020B0502020202020204" pitchFamily="34" charset="0"/>
              </a:rPr>
              <a:t>Generate a list of households needing referrals</a:t>
            </a:r>
          </a:p>
          <a:p>
            <a:pPr marL="457200" lvl="0" indent="-457200">
              <a:spcAft>
                <a:spcPts val="1200"/>
              </a:spcAft>
              <a:buFont typeface="+mj-lt"/>
              <a:buAutoNum type="arabicPeriod"/>
              <a:tabLst>
                <a:tab pos="1198563" algn="l"/>
              </a:tabLst>
            </a:pPr>
            <a:r>
              <a:rPr lang="en-US" sz="2800" dirty="0">
                <a:latin typeface="Century Gothic" panose="020B0502020202020204" pitchFamily="34" charset="0"/>
              </a:rPr>
              <a:t>Know how to use the database for future rounds of enrollment</a:t>
            </a:r>
          </a:p>
        </p:txBody>
      </p:sp>
    </p:spTree>
    <p:extLst>
      <p:ext uri="{BB962C8B-B14F-4D97-AF65-F5344CB8AC3E}">
        <p14:creationId xmlns:p14="http://schemas.microsoft.com/office/powerpoint/2010/main" val="38008292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81000"/>
            <a:ext cx="7200533" cy="661720"/>
          </a:xfrm>
        </p:spPr>
        <p:txBody>
          <a:bodyPr/>
          <a:lstStyle/>
          <a:p>
            <a:r>
              <a:rPr lang="en-US" dirty="0">
                <a:latin typeface="Century Gothic" panose="020B0502020202020204" pitchFamily="34" charset="0"/>
              </a:rPr>
              <a:t>HVPT Database’s Purpose </a:t>
            </a:r>
          </a:p>
        </p:txBody>
      </p:sp>
      <p:sp>
        <p:nvSpPr>
          <p:cNvPr id="3" name="Text Placeholder 2"/>
          <p:cNvSpPr>
            <a:spLocks noGrp="1"/>
          </p:cNvSpPr>
          <p:nvPr>
            <p:ph type="body" idx="1"/>
          </p:nvPr>
        </p:nvSpPr>
        <p:spPr>
          <a:xfrm>
            <a:off x="942109" y="1828800"/>
            <a:ext cx="7315200" cy="3046988"/>
          </a:xfrm>
        </p:spPr>
        <p:txBody>
          <a:bodyPr/>
          <a:lstStyle/>
          <a:p>
            <a:pPr marL="285750" indent="-285750">
              <a:spcBef>
                <a:spcPts val="1200"/>
              </a:spcBef>
              <a:buFont typeface="Arial" panose="020B0604020202020204" pitchFamily="34" charset="0"/>
              <a:buChar char="•"/>
            </a:pPr>
            <a:r>
              <a:rPr lang="en-US" sz="2800" dirty="0">
                <a:latin typeface="Century Gothic" panose="020B0502020202020204" pitchFamily="34" charset="0"/>
              </a:rPr>
              <a:t>Collects data on households assessed </a:t>
            </a:r>
          </a:p>
          <a:p>
            <a:pPr marL="285750" indent="-285750">
              <a:spcBef>
                <a:spcPts val="1200"/>
              </a:spcBef>
              <a:buFont typeface="Arial" panose="020B0604020202020204" pitchFamily="34" charset="0"/>
              <a:buChar char="•"/>
            </a:pPr>
            <a:r>
              <a:rPr lang="en-US" sz="2800" dirty="0">
                <a:latin typeface="Century Gothic" panose="020B0502020202020204" pitchFamily="34" charset="0"/>
              </a:rPr>
              <a:t>Prioritizes households based on predetermined criteria </a:t>
            </a:r>
          </a:p>
          <a:p>
            <a:pPr marL="285750" indent="-285750">
              <a:spcBef>
                <a:spcPts val="1200"/>
              </a:spcBef>
              <a:buFont typeface="Arial" panose="020B0604020202020204" pitchFamily="34" charset="0"/>
              <a:buChar char="•"/>
            </a:pPr>
            <a:r>
              <a:rPr lang="en-US" sz="2800" dirty="0">
                <a:latin typeface="Century Gothic" panose="020B0502020202020204" pitchFamily="34" charset="0"/>
              </a:rPr>
              <a:t>Creates list of qualified households </a:t>
            </a:r>
          </a:p>
          <a:p>
            <a:pPr marL="285750" indent="-285750">
              <a:spcBef>
                <a:spcPts val="1200"/>
              </a:spcBef>
              <a:buFont typeface="Arial" panose="020B0604020202020204" pitchFamily="34" charset="0"/>
              <a:buChar char="•"/>
            </a:pPr>
            <a:r>
              <a:rPr lang="en-US" sz="2800" dirty="0">
                <a:latin typeface="Century Gothic" panose="020B0502020202020204" pitchFamily="34" charset="0"/>
              </a:rPr>
              <a:t>Creates list of households requiring referrals </a:t>
            </a:r>
          </a:p>
        </p:txBody>
      </p:sp>
    </p:spTree>
    <p:extLst>
      <p:ext uri="{BB962C8B-B14F-4D97-AF65-F5344CB8AC3E}">
        <p14:creationId xmlns:p14="http://schemas.microsoft.com/office/powerpoint/2010/main" val="10917675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458200" cy="661720"/>
          </a:xfrm>
        </p:spPr>
        <p:txBody>
          <a:bodyPr/>
          <a:lstStyle/>
          <a:p>
            <a:r>
              <a:rPr lang="en-US" dirty="0">
                <a:latin typeface="Century Gothic" panose="020B0502020202020204" pitchFamily="34" charset="0"/>
              </a:rPr>
              <a:t>2A. What Is the HVPT Database?</a:t>
            </a:r>
          </a:p>
        </p:txBody>
      </p:sp>
      <p:sp>
        <p:nvSpPr>
          <p:cNvPr id="3" name="Text Placeholder 2"/>
          <p:cNvSpPr>
            <a:spLocks noGrp="1"/>
          </p:cNvSpPr>
          <p:nvPr>
            <p:ph type="body" idx="1"/>
          </p:nvPr>
        </p:nvSpPr>
        <p:spPr>
          <a:xfrm>
            <a:off x="498764" y="2057400"/>
            <a:ext cx="5373671" cy="4062651"/>
          </a:xfrm>
        </p:spPr>
        <p:txBody>
          <a:bodyPr/>
          <a:lstStyle/>
          <a:p>
            <a:pPr marL="342900" indent="-342900">
              <a:spcAft>
                <a:spcPts val="1200"/>
              </a:spcAft>
              <a:buAutoNum type="arabicPeriod"/>
            </a:pPr>
            <a:r>
              <a:rPr lang="en-US" sz="2800" dirty="0">
                <a:latin typeface="Century Gothic" panose="020B0502020202020204" pitchFamily="34" charset="0"/>
              </a:rPr>
              <a:t>Upload the file onto your computer.</a:t>
            </a:r>
          </a:p>
          <a:p>
            <a:pPr marL="342900" indent="-342900">
              <a:spcAft>
                <a:spcPts val="1200"/>
              </a:spcAft>
              <a:buAutoNum type="arabicPeriod"/>
            </a:pPr>
            <a:r>
              <a:rPr lang="en-US" sz="2800" dirty="0">
                <a:latin typeface="Century Gothic" panose="020B0502020202020204" pitchFamily="34" charset="0"/>
              </a:rPr>
              <a:t>Open the database file. </a:t>
            </a:r>
          </a:p>
          <a:p>
            <a:pPr marL="342900" indent="-342900">
              <a:spcAft>
                <a:spcPts val="1200"/>
              </a:spcAft>
              <a:buAutoNum type="arabicPeriod"/>
            </a:pPr>
            <a:r>
              <a:rPr lang="en-US" sz="2800" dirty="0">
                <a:latin typeface="Century Gothic" panose="020B0502020202020204" pitchFamily="34" charset="0"/>
              </a:rPr>
              <a:t>Enter the password for the database (</a:t>
            </a:r>
            <a:r>
              <a:rPr lang="en-US" sz="2800" dirty="0" err="1">
                <a:latin typeface="Century Gothic" panose="020B0502020202020204" pitchFamily="34" charset="0"/>
              </a:rPr>
              <a:t>OVC_Developer</a:t>
            </a:r>
            <a:r>
              <a:rPr lang="en-US" sz="2800" dirty="0">
                <a:latin typeface="Century Gothic" panose="020B0502020202020204" pitchFamily="34" charset="0"/>
              </a:rPr>
              <a:t>). </a:t>
            </a:r>
          </a:p>
          <a:p>
            <a:pPr marL="342900" indent="-342900">
              <a:spcAft>
                <a:spcPts val="1200"/>
              </a:spcAft>
              <a:buFontTx/>
              <a:buAutoNum type="arabicPeriod"/>
            </a:pPr>
            <a:r>
              <a:rPr lang="en-US" sz="2800" dirty="0">
                <a:latin typeface="Century Gothic" panose="020B0502020202020204" pitchFamily="34" charset="0"/>
              </a:rPr>
              <a:t>Click through the tabs. What do you see? </a:t>
            </a:r>
          </a:p>
          <a:p>
            <a:pPr marL="342900" indent="-342900">
              <a:spcAft>
                <a:spcPts val="1200"/>
              </a:spcAft>
              <a:buAutoNum type="arabicPeriod"/>
            </a:pPr>
            <a:endParaRPr lang="en-US" sz="2800" dirty="0">
              <a:latin typeface="Century Gothic" panose="020B0502020202020204" pitchFamily="34" charset="0"/>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872435" y="1524000"/>
            <a:ext cx="2919549" cy="3999383"/>
          </a:xfrm>
          <a:prstGeom prst="rect">
            <a:avLst/>
          </a:prstGeom>
        </p:spPr>
      </p:pic>
      <p:sp>
        <p:nvSpPr>
          <p:cNvPr id="6" name="TextBox 5"/>
          <p:cNvSpPr txBox="1"/>
          <p:nvPr/>
        </p:nvSpPr>
        <p:spPr>
          <a:xfrm>
            <a:off x="6096000" y="5788967"/>
            <a:ext cx="2895600" cy="415498"/>
          </a:xfrm>
          <a:prstGeom prst="rect">
            <a:avLst/>
          </a:prstGeom>
          <a:noFill/>
        </p:spPr>
        <p:txBody>
          <a:bodyPr wrap="square" rtlCol="0">
            <a:spAutoFit/>
          </a:bodyPr>
          <a:lstStyle/>
          <a:p>
            <a:r>
              <a:rPr lang="en-US" sz="700" dirty="0">
                <a:latin typeface="Century Gothic" panose="020B0502020202020204" pitchFamily="34" charset="0"/>
              </a:rPr>
              <a:t>Source: http://www.123rf.com/photo_29117927_stock-vector-cartoon-illustration-of-a-african-boy-dressed-as-an-explorer.html</a:t>
            </a:r>
          </a:p>
        </p:txBody>
      </p:sp>
    </p:spTree>
    <p:extLst>
      <p:ext uri="{BB962C8B-B14F-4D97-AF65-F5344CB8AC3E}">
        <p14:creationId xmlns:p14="http://schemas.microsoft.com/office/powerpoint/2010/main" val="1162849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04800"/>
            <a:ext cx="7200533" cy="661720"/>
          </a:xfrm>
        </p:spPr>
        <p:txBody>
          <a:bodyPr/>
          <a:lstStyle/>
          <a:p>
            <a:r>
              <a:rPr lang="en-US" dirty="0">
                <a:latin typeface="Century Gothic" panose="020B0502020202020204" pitchFamily="34" charset="0"/>
              </a:rPr>
              <a:t>Tabs in Database </a:t>
            </a:r>
          </a:p>
        </p:txBody>
      </p:sp>
      <p:sp>
        <p:nvSpPr>
          <p:cNvPr id="3" name="Text Placeholder 2"/>
          <p:cNvSpPr>
            <a:spLocks noGrp="1"/>
          </p:cNvSpPr>
          <p:nvPr>
            <p:ph type="body" idx="1"/>
          </p:nvPr>
        </p:nvSpPr>
        <p:spPr/>
        <p:txBody>
          <a:bodyPr/>
          <a:lstStyle/>
          <a:p>
            <a:endParaRPr lang="en-US"/>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371600"/>
            <a:ext cx="9092874" cy="465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152400" y="5492750"/>
            <a:ext cx="5715000" cy="5334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46585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33400"/>
            <a:ext cx="7200533" cy="661720"/>
          </a:xfrm>
        </p:spPr>
        <p:txBody>
          <a:bodyPr/>
          <a:lstStyle/>
          <a:p>
            <a:r>
              <a:rPr lang="en-US" dirty="0">
                <a:latin typeface="Century Gothic" panose="020B0502020202020204" pitchFamily="34" charset="0"/>
              </a:rPr>
              <a:t>“Intro” Tab </a:t>
            </a:r>
          </a:p>
        </p:txBody>
      </p:sp>
      <p:sp>
        <p:nvSpPr>
          <p:cNvPr id="3" name="Text Placeholder 2"/>
          <p:cNvSpPr>
            <a:spLocks noGrp="1"/>
          </p:cNvSpPr>
          <p:nvPr>
            <p:ph type="body" idx="1"/>
          </p:nvPr>
        </p:nvSpPr>
        <p:spPr>
          <a:xfrm>
            <a:off x="990600" y="2362200"/>
            <a:ext cx="7089740" cy="2585323"/>
          </a:xfrm>
        </p:spPr>
        <p:txBody>
          <a:bodyPr/>
          <a:lstStyle/>
          <a:p>
            <a:pPr marL="285750" indent="-285750">
              <a:buFont typeface="Arial" panose="020B0604020202020204" pitchFamily="34" charset="0"/>
              <a:buChar char="•"/>
            </a:pPr>
            <a:r>
              <a:rPr lang="en-US" sz="2800" dirty="0">
                <a:latin typeface="Century Gothic" panose="020B0502020202020204" pitchFamily="34" charset="0"/>
              </a:rPr>
              <a:t>Gives instructions on how to use the database</a:t>
            </a:r>
          </a:p>
          <a:p>
            <a:endParaRPr lang="en-US" sz="2800" dirty="0">
              <a:latin typeface="Century Gothic" panose="020B0502020202020204" pitchFamily="34" charset="0"/>
            </a:endParaRPr>
          </a:p>
          <a:p>
            <a:r>
              <a:rPr lang="en-US" sz="2800" dirty="0">
                <a:latin typeface="Century Gothic" panose="020B0502020202020204" pitchFamily="34" charset="0"/>
              </a:rPr>
              <a:t>Note: It is important that you use the databases in the order of the tabs in the spreadsheet.  </a:t>
            </a:r>
          </a:p>
        </p:txBody>
      </p:sp>
    </p:spTree>
    <p:extLst>
      <p:ext uri="{BB962C8B-B14F-4D97-AF65-F5344CB8AC3E}">
        <p14:creationId xmlns:p14="http://schemas.microsoft.com/office/powerpoint/2010/main" val="132947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533400"/>
            <a:ext cx="7200533" cy="661720"/>
          </a:xfrm>
        </p:spPr>
        <p:txBody>
          <a:bodyPr/>
          <a:lstStyle/>
          <a:p>
            <a:r>
              <a:rPr lang="en-US" dirty="0">
                <a:latin typeface="Century Gothic" panose="020B0502020202020204" pitchFamily="34" charset="0"/>
              </a:rPr>
              <a:t>“Data Capture”</a:t>
            </a:r>
          </a:p>
        </p:txBody>
      </p:sp>
      <p:sp>
        <p:nvSpPr>
          <p:cNvPr id="3" name="Text Placeholder 2"/>
          <p:cNvSpPr>
            <a:spLocks noGrp="1"/>
          </p:cNvSpPr>
          <p:nvPr>
            <p:ph type="body" idx="1"/>
          </p:nvPr>
        </p:nvSpPr>
        <p:spPr>
          <a:xfrm>
            <a:off x="914400" y="1676400"/>
            <a:ext cx="7089740" cy="2215991"/>
          </a:xfrm>
        </p:spPr>
        <p:txBody>
          <a:bodyPr/>
          <a:lstStyle/>
          <a:p>
            <a:pPr marL="285750" indent="-285750">
              <a:spcAft>
                <a:spcPts val="1200"/>
              </a:spcAft>
              <a:buFont typeface="Arial" panose="020B0604020202020204" pitchFamily="34" charset="0"/>
              <a:buChar char="•"/>
            </a:pPr>
            <a:r>
              <a:rPr lang="en-US" sz="2400" dirty="0">
                <a:latin typeface="Century Gothic" panose="020B0502020202020204" pitchFamily="34" charset="0"/>
              </a:rPr>
              <a:t>Completed HVPT forms are entered here. </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There is one column for each question on the HVPT. </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Manually enter data from forms here. </a:t>
            </a:r>
          </a:p>
          <a:p>
            <a:pPr marL="285750" indent="-285750">
              <a:spcAft>
                <a:spcPts val="1200"/>
              </a:spcAft>
              <a:buFont typeface="Arial" panose="020B0604020202020204" pitchFamily="34" charset="0"/>
              <a:buChar char="•"/>
            </a:pPr>
            <a:endParaRPr lang="en-US" dirty="0">
              <a:latin typeface="Century Gothic" panose="020B0502020202020204" pitchFamily="34" charset="0"/>
            </a:endParaRPr>
          </a:p>
        </p:txBody>
      </p:sp>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38600" y="3581400"/>
            <a:ext cx="4886324" cy="3131450"/>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31522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86393"/>
            <a:ext cx="7486467" cy="661720"/>
          </a:xfrm>
        </p:spPr>
        <p:txBody>
          <a:bodyPr/>
          <a:lstStyle/>
          <a:p>
            <a:r>
              <a:rPr lang="en-US" dirty="0">
                <a:latin typeface="Century Gothic" panose="020B0502020202020204" pitchFamily="34" charset="0"/>
              </a:rPr>
              <a:t>1. “Child Protection Issues”</a:t>
            </a:r>
          </a:p>
        </p:txBody>
      </p:sp>
      <p:sp>
        <p:nvSpPr>
          <p:cNvPr id="3" name="Text Placeholder 2"/>
          <p:cNvSpPr>
            <a:spLocks noGrp="1"/>
          </p:cNvSpPr>
          <p:nvPr>
            <p:ph type="body" idx="1"/>
          </p:nvPr>
        </p:nvSpPr>
        <p:spPr>
          <a:xfrm>
            <a:off x="762000" y="1779711"/>
            <a:ext cx="7089740" cy="3416320"/>
          </a:xfrm>
        </p:spPr>
        <p:txBody>
          <a:bodyPr/>
          <a:lstStyle/>
          <a:p>
            <a:pPr marL="285750" indent="-285750">
              <a:spcAft>
                <a:spcPts val="1200"/>
              </a:spcAft>
              <a:buFont typeface="Arial" panose="020B0604020202020204" pitchFamily="34" charset="0"/>
              <a:buChar char="•"/>
            </a:pPr>
            <a:r>
              <a:rPr lang="en-US" sz="2400" dirty="0">
                <a:latin typeface="Century Gothic" panose="020B0502020202020204" pitchFamily="34" charset="0"/>
              </a:rPr>
              <a:t>No data are entered here except under column “M” (“Is our program able to address this household’s issues”). </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There is a “process” button you can use to pull households based on the data entry tab. </a:t>
            </a:r>
          </a:p>
          <a:p>
            <a:pPr>
              <a:spcAft>
                <a:spcPts val="1200"/>
              </a:spcAft>
            </a:pPr>
            <a:endParaRPr lang="en-US" sz="2400" dirty="0">
              <a:latin typeface="Century Gothic" panose="020B0502020202020204" pitchFamily="34" charset="0"/>
            </a:endParaRPr>
          </a:p>
          <a:p>
            <a:pPr>
              <a:spcAft>
                <a:spcPts val="1200"/>
              </a:spcAft>
            </a:pPr>
            <a:r>
              <a:rPr lang="en-US" sz="2400" dirty="0">
                <a:latin typeface="Century Gothic" panose="020B0502020202020204" pitchFamily="34" charset="0"/>
              </a:rPr>
              <a:t>** Households with child protection issues are considered highest priority by the HVPT. </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4940" y="5155663"/>
            <a:ext cx="2133600" cy="1628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1027" idx="2"/>
          </p:cNvCxnSpPr>
          <p:nvPr/>
        </p:nvCxnSpPr>
        <p:spPr>
          <a:xfrm>
            <a:off x="8385140" y="4326391"/>
            <a:ext cx="243873" cy="93254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1027"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3166" r="28078" b="38417"/>
          <a:stretch/>
        </p:blipFill>
        <p:spPr bwMode="auto">
          <a:xfrm>
            <a:off x="7987811" y="4055609"/>
            <a:ext cx="794657" cy="2707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1403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610600" cy="661720"/>
          </a:xfrm>
        </p:spPr>
        <p:txBody>
          <a:bodyPr/>
          <a:lstStyle/>
          <a:p>
            <a:r>
              <a:rPr lang="en-US" dirty="0">
                <a:latin typeface="Century Gothic" panose="020B0502020202020204" pitchFamily="34" charset="0"/>
              </a:rPr>
              <a:t>2. “High Vulnerability Indicators”</a:t>
            </a:r>
          </a:p>
        </p:txBody>
      </p:sp>
      <p:sp>
        <p:nvSpPr>
          <p:cNvPr id="3" name="Text Placeholder 2"/>
          <p:cNvSpPr>
            <a:spLocks noGrp="1"/>
          </p:cNvSpPr>
          <p:nvPr>
            <p:ph type="body" idx="1"/>
          </p:nvPr>
        </p:nvSpPr>
        <p:spPr>
          <a:xfrm>
            <a:off x="533400" y="1574376"/>
            <a:ext cx="7089740" cy="4524315"/>
          </a:xfrm>
        </p:spPr>
        <p:txBody>
          <a:bodyPr/>
          <a:lstStyle/>
          <a:p>
            <a:pPr marL="285750" indent="-285750">
              <a:spcAft>
                <a:spcPts val="1200"/>
              </a:spcAft>
              <a:buFont typeface="Arial" panose="020B0604020202020204" pitchFamily="34" charset="0"/>
              <a:buChar char="•"/>
            </a:pPr>
            <a:r>
              <a:rPr lang="en-US" sz="2400" dirty="0">
                <a:latin typeface="Century Gothic" panose="020B0502020202020204" pitchFamily="34" charset="0"/>
              </a:rPr>
              <a:t>No data are entered here except under column “L” (“Is our program able to address this household’s issues”).</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There is a “process” button you can use to pull households based on the data entry tab </a:t>
            </a:r>
          </a:p>
          <a:p>
            <a:pPr marL="285750" indent="-285750">
              <a:spcAft>
                <a:spcPts val="1200"/>
              </a:spcAft>
              <a:buFont typeface="Arial" panose="020B0604020202020204" pitchFamily="34" charset="0"/>
              <a:buChar char="•"/>
            </a:pPr>
            <a:endParaRPr lang="en-US" sz="2400" dirty="0">
              <a:latin typeface="Century Gothic" panose="020B0502020202020204" pitchFamily="34" charset="0"/>
            </a:endParaRPr>
          </a:p>
          <a:p>
            <a:pPr marL="285750" indent="-285750">
              <a:spcAft>
                <a:spcPts val="1200"/>
              </a:spcAft>
              <a:buFont typeface="Arial" panose="020B0604020202020204" pitchFamily="34" charset="0"/>
              <a:buChar char="•"/>
            </a:pPr>
            <a:endParaRPr lang="en-US" sz="2400" dirty="0">
              <a:latin typeface="Century Gothic" panose="020B0502020202020204" pitchFamily="34" charset="0"/>
            </a:endParaRPr>
          </a:p>
          <a:p>
            <a:pPr>
              <a:spcAft>
                <a:spcPts val="1200"/>
              </a:spcAft>
            </a:pPr>
            <a:r>
              <a:rPr lang="en-US" sz="2400" dirty="0">
                <a:latin typeface="Century Gothic" panose="020B0502020202020204" pitchFamily="34" charset="0"/>
              </a:rPr>
              <a:t>** Households with these characteristics are</a:t>
            </a:r>
          </a:p>
          <a:p>
            <a:pPr>
              <a:spcAft>
                <a:spcPts val="1200"/>
              </a:spcAft>
            </a:pPr>
            <a:r>
              <a:rPr lang="en-US" sz="2400" dirty="0">
                <a:latin typeface="Century Gothic" panose="020B0502020202020204" pitchFamily="34" charset="0"/>
              </a:rPr>
              <a:t>prioritized second.</a:t>
            </a:r>
          </a:p>
          <a:p>
            <a:pPr>
              <a:spcAft>
                <a:spcPts val="1200"/>
              </a:spcAft>
            </a:pPr>
            <a:endParaRPr lang="en-US" dirty="0">
              <a:latin typeface="Century Gothic" panose="020B0502020202020204" pitchFamily="34" charset="0"/>
            </a:endParaRPr>
          </a:p>
        </p:txBody>
      </p:sp>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8085" b="12714"/>
          <a:stretch/>
        </p:blipFill>
        <p:spPr bwMode="auto">
          <a:xfrm>
            <a:off x="6877051" y="5437724"/>
            <a:ext cx="2057400" cy="13219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8098687" y="4476720"/>
            <a:ext cx="266700" cy="96100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8" name="Picture 3"/>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3166" r="28078" b="38417"/>
          <a:stretch/>
        </p:blipFill>
        <p:spPr bwMode="auto">
          <a:xfrm>
            <a:off x="7458162" y="4151701"/>
            <a:ext cx="794657" cy="2707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31327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967" y="487950"/>
            <a:ext cx="7200533" cy="661720"/>
          </a:xfrm>
        </p:spPr>
        <p:txBody>
          <a:bodyPr/>
          <a:lstStyle/>
          <a:p>
            <a:r>
              <a:rPr lang="en-US" dirty="0">
                <a:latin typeface="Century Gothic" panose="020B0502020202020204" pitchFamily="34" charset="0"/>
              </a:rPr>
              <a:t>3. “Thematic Areas”</a:t>
            </a:r>
          </a:p>
        </p:txBody>
      </p:sp>
      <p:sp>
        <p:nvSpPr>
          <p:cNvPr id="3" name="Text Placeholder 2"/>
          <p:cNvSpPr>
            <a:spLocks noGrp="1"/>
          </p:cNvSpPr>
          <p:nvPr>
            <p:ph type="body" idx="1"/>
          </p:nvPr>
        </p:nvSpPr>
        <p:spPr>
          <a:xfrm>
            <a:off x="990967" y="1524000"/>
            <a:ext cx="6636144" cy="4124206"/>
          </a:xfrm>
        </p:spPr>
        <p:txBody>
          <a:bodyPr/>
          <a:lstStyle/>
          <a:p>
            <a:pPr marL="285750" indent="-285750">
              <a:spcAft>
                <a:spcPts val="1200"/>
              </a:spcAft>
              <a:buFont typeface="Arial" panose="020B0604020202020204" pitchFamily="34" charset="0"/>
              <a:buChar char="•"/>
            </a:pPr>
            <a:r>
              <a:rPr lang="en-US" sz="2400" dirty="0">
                <a:latin typeface="Century Gothic" panose="020B0502020202020204" pitchFamily="34" charset="0"/>
              </a:rPr>
              <a:t>No data are entered here except under column “J” (“Is our program able to address this household’s issues”). </a:t>
            </a:r>
          </a:p>
          <a:p>
            <a:pPr marL="285750" indent="-285750">
              <a:buFont typeface="Arial" panose="020B0604020202020204" pitchFamily="34" charset="0"/>
              <a:buChar char="•"/>
            </a:pPr>
            <a:r>
              <a:rPr lang="en-US" sz="2400" dirty="0">
                <a:latin typeface="Century Gothic" panose="020B0502020202020204" pitchFamily="34" charset="0"/>
              </a:rPr>
              <a:t>There is a “process” button you can use to pull households based on the data entry tab.</a:t>
            </a:r>
          </a:p>
          <a:p>
            <a:pPr marL="285750" indent="-285750">
              <a:buFont typeface="Arial" panose="020B0604020202020204" pitchFamily="34" charset="0"/>
              <a:buChar char="•"/>
            </a:pPr>
            <a:endParaRPr lang="en-US" sz="2400" dirty="0">
              <a:latin typeface="Century Gothic" panose="020B0502020202020204" pitchFamily="34" charset="0"/>
            </a:endParaRPr>
          </a:p>
          <a:p>
            <a:pPr marL="285750" indent="-285750">
              <a:buFont typeface="Arial" panose="020B0604020202020204" pitchFamily="34" charset="0"/>
              <a:buChar char="•"/>
            </a:pPr>
            <a:endParaRPr lang="en-US" sz="2400" dirty="0">
              <a:latin typeface="Century Gothic" panose="020B0502020202020204" pitchFamily="34" charset="0"/>
            </a:endParaRPr>
          </a:p>
          <a:p>
            <a:r>
              <a:rPr lang="en-US" sz="2400" dirty="0">
                <a:latin typeface="Century Gothic" panose="020B0502020202020204" pitchFamily="34" charset="0"/>
              </a:rPr>
              <a:t>**The remaining households are prioritized based on the number of core program areas for which a household has vulnerability.</a:t>
            </a:r>
          </a:p>
          <a:p>
            <a:endParaRPr lang="en-US" dirty="0">
              <a:latin typeface="Century Gothic" panose="020B0502020202020204" pitchFamily="34" charset="0"/>
            </a:endParaRPr>
          </a:p>
        </p:txBody>
      </p:sp>
      <p:pic>
        <p:nvPicPr>
          <p:cNvPr id="6"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23166" r="28078" b="38417"/>
          <a:stretch/>
        </p:blipFill>
        <p:spPr bwMode="auto">
          <a:xfrm>
            <a:off x="7070271" y="6248400"/>
            <a:ext cx="794657" cy="2707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8085" b="12714"/>
          <a:stretch/>
        </p:blipFill>
        <p:spPr bwMode="auto">
          <a:xfrm>
            <a:off x="7462991" y="4678638"/>
            <a:ext cx="1457017" cy="9361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V="1">
            <a:off x="7612083" y="5648206"/>
            <a:ext cx="228600"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8042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4430" y="397064"/>
            <a:ext cx="7200533" cy="661720"/>
          </a:xfrm>
        </p:spPr>
        <p:txBody>
          <a:bodyPr/>
          <a:lstStyle/>
          <a:p>
            <a:r>
              <a:rPr lang="en-US" dirty="0">
                <a:latin typeface="Century Gothic" panose="020B0502020202020204" pitchFamily="34" charset="0"/>
              </a:rPr>
              <a:t>“Qualified Households”</a:t>
            </a:r>
          </a:p>
        </p:txBody>
      </p:sp>
      <p:sp>
        <p:nvSpPr>
          <p:cNvPr id="3" name="Text Placeholder 2"/>
          <p:cNvSpPr>
            <a:spLocks noGrp="1"/>
          </p:cNvSpPr>
          <p:nvPr>
            <p:ph type="body" idx="1"/>
          </p:nvPr>
        </p:nvSpPr>
        <p:spPr>
          <a:xfrm>
            <a:off x="1014430" y="1600200"/>
            <a:ext cx="7089740" cy="3847207"/>
          </a:xfrm>
        </p:spPr>
        <p:txBody>
          <a:bodyPr/>
          <a:lstStyle/>
          <a:p>
            <a:pPr marL="285750" indent="-285750">
              <a:spcAft>
                <a:spcPts val="1200"/>
              </a:spcAft>
              <a:buFont typeface="Arial" panose="020B0604020202020204" pitchFamily="34" charset="0"/>
              <a:buChar char="•"/>
            </a:pPr>
            <a:r>
              <a:rPr lang="en-US" sz="2400" dirty="0">
                <a:latin typeface="Century Gothic" panose="020B0502020202020204" pitchFamily="34" charset="0"/>
              </a:rPr>
              <a:t>The final list of qualified households is generated here. </a:t>
            </a:r>
          </a:p>
          <a:p>
            <a:pPr marL="285750" indent="-285750">
              <a:buFont typeface="Arial" panose="020B0604020202020204" pitchFamily="34" charset="0"/>
              <a:buChar char="•"/>
            </a:pPr>
            <a:r>
              <a:rPr lang="en-US" sz="2400" dirty="0">
                <a:latin typeface="Century Gothic" panose="020B0502020202020204" pitchFamily="34" charset="0"/>
              </a:rPr>
              <a:t>You have to specify how many households you can enroll by entering a number. </a:t>
            </a:r>
          </a:p>
          <a:p>
            <a:pPr marL="285750" indent="-285750">
              <a:buFont typeface="Arial" panose="020B0604020202020204" pitchFamily="34" charset="0"/>
              <a:buChar char="•"/>
            </a:pPr>
            <a:r>
              <a:rPr lang="en-US" sz="2400" dirty="0">
                <a:latin typeface="Century Gothic" panose="020B0502020202020204" pitchFamily="34" charset="0"/>
              </a:rPr>
              <a:t>“Process Qualified HHs” will generate a list based on the data capture tab. </a:t>
            </a:r>
          </a:p>
          <a:p>
            <a:pPr marL="285750" indent="-285750">
              <a:buFont typeface="Arial" panose="020B0604020202020204" pitchFamily="34" charset="0"/>
              <a:buChar char="•"/>
            </a:pPr>
            <a:r>
              <a:rPr lang="en-US" sz="2400" dirty="0">
                <a:latin typeface="Century Gothic" panose="020B0502020202020204" pitchFamily="34" charset="0"/>
              </a:rPr>
              <a:t>“Enroll &amp; Lock HH’s” will move the qualified households list to a separate tab. </a:t>
            </a:r>
          </a:p>
          <a:p>
            <a:pPr lvl="1"/>
            <a:r>
              <a:rPr lang="en-US" sz="2400" dirty="0">
                <a:latin typeface="Century Gothic" panose="020B0502020202020204" pitchFamily="34" charset="0"/>
                <a:sym typeface="Wingdings" panose="05000000000000000000" pitchFamily="2" charset="2"/>
              </a:rPr>
              <a:t> These households will not appear on future lists. </a:t>
            </a:r>
            <a:endParaRPr lang="en-US" sz="2400" dirty="0">
              <a:latin typeface="Century Gothic" panose="020B0502020202020204" pitchFamily="34" charset="0"/>
            </a:endParaRPr>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4658" y="5978628"/>
            <a:ext cx="8220075" cy="5619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5951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200533" cy="661720"/>
          </a:xfrm>
        </p:spPr>
        <p:txBody>
          <a:bodyPr/>
          <a:lstStyle/>
          <a:p>
            <a:r>
              <a:rPr lang="en-US" dirty="0">
                <a:latin typeface="Century Gothic" panose="020B0502020202020204" pitchFamily="34" charset="0"/>
              </a:rPr>
              <a:t>“Referrals” </a:t>
            </a:r>
          </a:p>
        </p:txBody>
      </p:sp>
      <p:sp>
        <p:nvSpPr>
          <p:cNvPr id="3" name="Text Placeholder 2"/>
          <p:cNvSpPr>
            <a:spLocks noGrp="1"/>
          </p:cNvSpPr>
          <p:nvPr>
            <p:ph type="body" idx="1"/>
          </p:nvPr>
        </p:nvSpPr>
        <p:spPr>
          <a:xfrm>
            <a:off x="914400" y="1676400"/>
            <a:ext cx="7089740" cy="4678204"/>
          </a:xfrm>
        </p:spPr>
        <p:txBody>
          <a:bodyPr/>
          <a:lstStyle/>
          <a:p>
            <a:pPr marL="285750" indent="-285750">
              <a:spcAft>
                <a:spcPts val="1200"/>
              </a:spcAft>
              <a:buFont typeface="Arial" panose="020B0604020202020204" pitchFamily="34" charset="0"/>
              <a:buChar char="•"/>
            </a:pPr>
            <a:r>
              <a:rPr lang="en-ZA" sz="2400" dirty="0">
                <a:latin typeface="Century Gothic" panose="020B0502020202020204" pitchFamily="34" charset="0"/>
              </a:rPr>
              <a:t>This will present a list of ALL households referred for services during the VPT administration process (regardless of enrollment). </a:t>
            </a:r>
          </a:p>
          <a:p>
            <a:pPr marL="285750" indent="-285750">
              <a:spcAft>
                <a:spcPts val="1200"/>
              </a:spcAft>
              <a:buFont typeface="Arial" panose="020B0604020202020204" pitchFamily="34" charset="0"/>
              <a:buChar char="•"/>
            </a:pPr>
            <a:r>
              <a:rPr lang="en-ZA" sz="2400" dirty="0">
                <a:latin typeface="Century Gothic" panose="020B0502020202020204" pitchFamily="34" charset="0"/>
              </a:rPr>
              <a:t>Click “Process </a:t>
            </a:r>
            <a:r>
              <a:rPr lang="en-ZA" sz="2400" b="1" dirty="0">
                <a:latin typeface="Century Gothic" panose="020B0502020202020204" pitchFamily="34" charset="0"/>
              </a:rPr>
              <a:t>”</a:t>
            </a:r>
            <a:r>
              <a:rPr lang="en-ZA" sz="2400" dirty="0">
                <a:latin typeface="Century Gothic" panose="020B0502020202020204" pitchFamily="34" charset="0"/>
              </a:rPr>
              <a:t> button to generate the list. </a:t>
            </a:r>
          </a:p>
          <a:p>
            <a:pPr marL="285750" indent="-285750">
              <a:spcAft>
                <a:spcPts val="1200"/>
              </a:spcAft>
              <a:buFont typeface="Arial" panose="020B0604020202020204" pitchFamily="34" charset="0"/>
              <a:buChar char="•"/>
            </a:pPr>
            <a:r>
              <a:rPr lang="en-ZA" sz="2400" dirty="0">
                <a:latin typeface="Century Gothic" panose="020B0502020202020204" pitchFamily="34" charset="0"/>
              </a:rPr>
              <a:t>This can be printed and provided to a district officer for follow-up.</a:t>
            </a:r>
            <a:r>
              <a:rPr lang="en-US" sz="2400" dirty="0">
                <a:latin typeface="Century Gothic" panose="020B0502020202020204" pitchFamily="34" charset="0"/>
              </a:rPr>
              <a:t> </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“Enroll &amp; Lock HHs” will move referred households list to a separate tab. </a:t>
            </a:r>
          </a:p>
          <a:p>
            <a:pPr lvl="1">
              <a:spcAft>
                <a:spcPts val="1200"/>
              </a:spcAft>
            </a:pPr>
            <a:r>
              <a:rPr lang="en-US" sz="2400" dirty="0">
                <a:latin typeface="Century Gothic" panose="020B0502020202020204" pitchFamily="34" charset="0"/>
                <a:sym typeface="Wingdings" panose="05000000000000000000" pitchFamily="2" charset="2"/>
              </a:rPr>
              <a:t> These households will </a:t>
            </a:r>
            <a:r>
              <a:rPr lang="en-US" sz="2400" dirty="0">
                <a:latin typeface="Century Gothic" panose="020B0502020202020204" pitchFamily="34" charset="0"/>
              </a:rPr>
              <a:t>not appear on future referral lists.</a:t>
            </a:r>
          </a:p>
        </p:txBody>
      </p:sp>
    </p:spTree>
    <p:extLst>
      <p:ext uri="{BB962C8B-B14F-4D97-AF65-F5344CB8AC3E}">
        <p14:creationId xmlns:p14="http://schemas.microsoft.com/office/powerpoint/2010/main" val="1355074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NdoNascimento\AppData\Local\Microsoft\Windows\Temporary Internet Files\Content.IE5\BKX8EMK0\review[1].png"/>
          <p:cNvPicPr>
            <a:picLocks noChangeAspect="1" noChangeArrowheads="1"/>
          </p:cNvPicPr>
          <p:nvPr/>
        </p:nvPicPr>
        <p:blipFill>
          <a:blip r:embed="rId3" cstate="print">
            <a:clrChange>
              <a:clrFrom>
                <a:srgbClr val="FCFCFC"/>
              </a:clrFrom>
              <a:clrTo>
                <a:srgbClr val="FCFCFC">
                  <a:alpha val="0"/>
                </a:srgbClr>
              </a:clrTo>
            </a:clrChange>
            <a:extLst>
              <a:ext uri="{28A0092B-C50C-407E-A947-70E740481C1C}">
                <a14:useLocalDpi xmlns:a14="http://schemas.microsoft.com/office/drawing/2010/main" val="0"/>
              </a:ext>
            </a:extLst>
          </a:blip>
          <a:srcRect/>
          <a:stretch>
            <a:fillRect/>
          </a:stretch>
        </p:blipFill>
        <p:spPr bwMode="auto">
          <a:xfrm>
            <a:off x="27709" y="1524000"/>
            <a:ext cx="9144000" cy="388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79147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4291" y="609600"/>
            <a:ext cx="8382000" cy="553998"/>
          </a:xfrm>
        </p:spPr>
        <p:txBody>
          <a:bodyPr/>
          <a:lstStyle/>
          <a:p>
            <a:r>
              <a:rPr lang="en-US" sz="3600" dirty="0">
                <a:latin typeface="Century Gothic" panose="020B0502020202020204" pitchFamily="34" charset="0"/>
              </a:rPr>
              <a:t>2B. Practice Using the HVPT Database</a:t>
            </a:r>
          </a:p>
        </p:txBody>
      </p:sp>
      <p:sp>
        <p:nvSpPr>
          <p:cNvPr id="3" name="Text Placeholder 2"/>
          <p:cNvSpPr>
            <a:spLocks noGrp="1"/>
          </p:cNvSpPr>
          <p:nvPr>
            <p:ph type="body" idx="1"/>
          </p:nvPr>
        </p:nvSpPr>
        <p:spPr>
          <a:xfrm>
            <a:off x="748146" y="1524000"/>
            <a:ext cx="8091054" cy="5155257"/>
          </a:xfrm>
        </p:spPr>
        <p:txBody>
          <a:bodyPr/>
          <a:lstStyle/>
          <a:p>
            <a:pPr>
              <a:spcAft>
                <a:spcPts val="600"/>
              </a:spcAft>
            </a:pPr>
            <a:r>
              <a:rPr lang="en-US" sz="2000" dirty="0">
                <a:latin typeface="Century Gothic" panose="020B0502020202020204" pitchFamily="34" charset="0"/>
              </a:rPr>
              <a:t>Enter in the HVPT forms (generated for this activity). </a:t>
            </a:r>
          </a:p>
          <a:p>
            <a:pPr>
              <a:spcAft>
                <a:spcPts val="600"/>
              </a:spcAft>
            </a:pPr>
            <a:endParaRPr lang="en-US" sz="2000" dirty="0">
              <a:latin typeface="Century Gothic" panose="020B0502020202020204" pitchFamily="34" charset="0"/>
            </a:endParaRPr>
          </a:p>
          <a:p>
            <a:pPr>
              <a:spcAft>
                <a:spcPts val="600"/>
              </a:spcAft>
            </a:pPr>
            <a:r>
              <a:rPr lang="en-US" sz="2000" dirty="0">
                <a:latin typeface="Century Gothic" panose="020B0502020202020204" pitchFamily="34" charset="0"/>
              </a:rPr>
              <a:t>Practice following the instructions provided on the “Intro” sheet. </a:t>
            </a:r>
          </a:p>
          <a:p>
            <a:pPr>
              <a:spcAft>
                <a:spcPts val="600"/>
              </a:spcAft>
            </a:pPr>
            <a:endParaRPr lang="en-US" sz="2000" dirty="0">
              <a:latin typeface="Century Gothic" panose="020B0502020202020204" pitchFamily="34" charset="0"/>
            </a:endParaRPr>
          </a:p>
          <a:p>
            <a:pPr marL="285750" indent="-285750">
              <a:spcAft>
                <a:spcPts val="1200"/>
              </a:spcAft>
              <a:buFont typeface="Arial" panose="020B0604020202020204" pitchFamily="34" charset="0"/>
              <a:buChar char="•"/>
            </a:pPr>
            <a:r>
              <a:rPr lang="en-US" sz="2000" dirty="0">
                <a:latin typeface="Century Gothic" panose="020B0502020202020204" pitchFamily="34" charset="0"/>
              </a:rPr>
              <a:t>Start with the data capture sheet and data entry. </a:t>
            </a:r>
          </a:p>
          <a:p>
            <a:pPr marL="285750" indent="-285750">
              <a:spcAft>
                <a:spcPts val="1200"/>
              </a:spcAft>
              <a:buFont typeface="Arial" panose="020B0604020202020204" pitchFamily="34" charset="0"/>
              <a:buChar char="•"/>
            </a:pPr>
            <a:r>
              <a:rPr lang="en-US" sz="2000" dirty="0">
                <a:latin typeface="Century Gothic" panose="020B0502020202020204" pitchFamily="34" charset="0"/>
              </a:rPr>
              <a:t>Then move tab by tab based on the instructions. </a:t>
            </a:r>
          </a:p>
          <a:p>
            <a:pPr marL="285750" indent="-285750">
              <a:spcAft>
                <a:spcPts val="1200"/>
              </a:spcAft>
              <a:buFont typeface="Arial" panose="020B0604020202020204" pitchFamily="34" charset="0"/>
              <a:buChar char="•"/>
            </a:pPr>
            <a:r>
              <a:rPr lang="en-US" sz="2000" dirty="0">
                <a:latin typeface="Century Gothic" panose="020B0502020202020204" pitchFamily="34" charset="0"/>
              </a:rPr>
              <a:t>Assume you can address the following issues: child protection, economic strengthening, and education.</a:t>
            </a:r>
          </a:p>
          <a:p>
            <a:pPr marL="285750" indent="-285750">
              <a:spcAft>
                <a:spcPts val="1200"/>
              </a:spcAft>
              <a:buFont typeface="Arial" panose="020B0604020202020204" pitchFamily="34" charset="0"/>
              <a:buChar char="•"/>
            </a:pPr>
            <a:r>
              <a:rPr lang="en-US" sz="2000" dirty="0">
                <a:latin typeface="Century Gothic" panose="020B0502020202020204" pitchFamily="34" charset="0"/>
              </a:rPr>
              <a:t>Assume you can enroll 5 households. </a:t>
            </a:r>
          </a:p>
          <a:p>
            <a:pPr>
              <a:spcAft>
                <a:spcPts val="1200"/>
              </a:spcAft>
            </a:pPr>
            <a:endParaRPr lang="en-US" sz="2000" dirty="0">
              <a:latin typeface="Century Gothic" panose="020B0502020202020204" pitchFamily="34" charset="0"/>
            </a:endParaRPr>
          </a:p>
          <a:p>
            <a:pPr marL="342900" indent="-342900">
              <a:spcAft>
                <a:spcPts val="600"/>
              </a:spcAft>
              <a:buFont typeface="Wingdings"/>
              <a:buChar char="à"/>
            </a:pPr>
            <a:r>
              <a:rPr lang="en-US" sz="2000" dirty="0">
                <a:latin typeface="Century Gothic" panose="020B0502020202020204" pitchFamily="34" charset="0"/>
              </a:rPr>
              <a:t>What households do you have in the “qualified households tab”?</a:t>
            </a:r>
          </a:p>
          <a:p>
            <a:pPr marL="342900" indent="-342900">
              <a:spcAft>
                <a:spcPts val="1200"/>
              </a:spcAft>
              <a:buFont typeface="Wingdings"/>
              <a:buChar char="à"/>
            </a:pPr>
            <a:r>
              <a:rPr lang="en-US" sz="2000" dirty="0">
                <a:latin typeface="Century Gothic" panose="020B0502020202020204" pitchFamily="34" charset="0"/>
              </a:rPr>
              <a:t>What households are in the referrals tab? </a:t>
            </a:r>
          </a:p>
        </p:txBody>
      </p:sp>
    </p:spTree>
    <p:extLst>
      <p:ext uri="{BB962C8B-B14F-4D97-AF65-F5344CB8AC3E}">
        <p14:creationId xmlns:p14="http://schemas.microsoft.com/office/powerpoint/2010/main" val="3771351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57200"/>
            <a:ext cx="8991600" cy="615553"/>
          </a:xfrm>
        </p:spPr>
        <p:txBody>
          <a:bodyPr/>
          <a:lstStyle/>
          <a:p>
            <a:r>
              <a:rPr lang="en-US" sz="4000" dirty="0">
                <a:latin typeface="Century Gothic" panose="020B0502020202020204" pitchFamily="34" charset="0"/>
              </a:rPr>
              <a:t>Practice Using the HVPT Database</a:t>
            </a:r>
          </a:p>
        </p:txBody>
      </p:sp>
      <p:sp>
        <p:nvSpPr>
          <p:cNvPr id="3" name="Text Placeholder 2"/>
          <p:cNvSpPr>
            <a:spLocks noGrp="1"/>
          </p:cNvSpPr>
          <p:nvPr>
            <p:ph type="body" idx="1"/>
          </p:nvPr>
        </p:nvSpPr>
        <p:spPr>
          <a:xfrm>
            <a:off x="5867400" y="3442037"/>
            <a:ext cx="2935271" cy="1477328"/>
          </a:xfrm>
        </p:spPr>
        <p:txBody>
          <a:bodyPr/>
          <a:lstStyle/>
          <a:p>
            <a:r>
              <a:rPr lang="en-US" sz="3200" dirty="0">
                <a:latin typeface="Century Gothic" panose="020B0502020202020204" pitchFamily="34" charset="0"/>
              </a:rPr>
              <a:t>How did it go? </a:t>
            </a:r>
          </a:p>
          <a:p>
            <a:endParaRPr lang="en-US" sz="3200" dirty="0">
              <a:latin typeface="Century Gothic" panose="020B0502020202020204" pitchFamily="34" charset="0"/>
            </a:endParaRPr>
          </a:p>
          <a:p>
            <a:endParaRPr lang="en-US" sz="3200" dirty="0">
              <a:latin typeface="Century Gothic" panose="020B0502020202020204" pitchFamily="34" charset="0"/>
            </a:endParaRPr>
          </a:p>
        </p:txBody>
      </p:sp>
      <p:pic>
        <p:nvPicPr>
          <p:cNvPr id="1027" name="Picture 3" descr="C:\Program Files (x86)\Microsoft Office\MEDIA\CAGCAT10\j0195384.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1000" y="1143000"/>
            <a:ext cx="5951169" cy="6075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30619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152400"/>
            <a:ext cx="7200533" cy="1107996"/>
          </a:xfrm>
        </p:spPr>
        <p:txBody>
          <a:bodyPr/>
          <a:lstStyle/>
          <a:p>
            <a:r>
              <a:rPr lang="en-US" sz="3600" dirty="0">
                <a:latin typeface="Century Gothic" panose="020B0502020202020204" pitchFamily="34" charset="0"/>
              </a:rPr>
              <a:t>2C. Advanced Functions of the HVPT Database   </a:t>
            </a:r>
          </a:p>
        </p:txBody>
      </p:sp>
      <p:sp>
        <p:nvSpPr>
          <p:cNvPr id="3" name="Text Placeholder 2"/>
          <p:cNvSpPr>
            <a:spLocks noGrp="1"/>
          </p:cNvSpPr>
          <p:nvPr>
            <p:ph type="body" idx="1"/>
          </p:nvPr>
        </p:nvSpPr>
        <p:spPr>
          <a:xfrm>
            <a:off x="990600" y="1600200"/>
            <a:ext cx="7543800" cy="3631763"/>
          </a:xfrm>
        </p:spPr>
        <p:txBody>
          <a:bodyPr/>
          <a:lstStyle/>
          <a:p>
            <a:pPr marL="457200" indent="-457200">
              <a:spcAft>
                <a:spcPts val="1200"/>
              </a:spcAft>
              <a:buFont typeface="Arial" panose="020B0604020202020204" pitchFamily="34" charset="0"/>
              <a:buChar char="•"/>
            </a:pPr>
            <a:r>
              <a:rPr lang="en-US" sz="2800" dirty="0">
                <a:latin typeface="Century Gothic" panose="020B0502020202020204" pitchFamily="34" charset="0"/>
              </a:rPr>
              <a:t>“Is our program able to address this household’s issue?” </a:t>
            </a:r>
          </a:p>
          <a:p>
            <a:pPr marL="457200" indent="-457200">
              <a:spcAft>
                <a:spcPts val="1200"/>
              </a:spcAft>
              <a:buFont typeface="Arial" panose="020B0604020202020204" pitchFamily="34" charset="0"/>
              <a:buChar char="•"/>
            </a:pPr>
            <a:r>
              <a:rPr lang="en-US" sz="2800" dirty="0">
                <a:latin typeface="Century Gothic" panose="020B0502020202020204" pitchFamily="34" charset="0"/>
              </a:rPr>
              <a:t>“Total Households Limit” </a:t>
            </a:r>
          </a:p>
          <a:p>
            <a:pPr marL="457200" indent="-457200">
              <a:spcAft>
                <a:spcPts val="1200"/>
              </a:spcAft>
              <a:buFont typeface="Arial" panose="020B0604020202020204" pitchFamily="34" charset="0"/>
              <a:buChar char="•"/>
            </a:pPr>
            <a:r>
              <a:rPr lang="en-US" sz="2800" dirty="0">
                <a:latin typeface="Century Gothic" panose="020B0502020202020204" pitchFamily="34" charset="0"/>
              </a:rPr>
              <a:t>“Enroll &amp; Lock HHs”</a:t>
            </a:r>
          </a:p>
          <a:p>
            <a:pPr marL="457200" indent="-457200">
              <a:spcAft>
                <a:spcPts val="1200"/>
              </a:spcAft>
              <a:buFont typeface="Arial" panose="020B0604020202020204" pitchFamily="34" charset="0"/>
              <a:buChar char="•"/>
            </a:pPr>
            <a:r>
              <a:rPr lang="en-US" sz="2800" dirty="0">
                <a:latin typeface="Century Gothic" panose="020B0502020202020204" pitchFamily="34" charset="0"/>
              </a:rPr>
              <a:t>Data Storage and Security </a:t>
            </a:r>
          </a:p>
          <a:p>
            <a:pPr marL="457200" indent="-457200">
              <a:spcAft>
                <a:spcPts val="1200"/>
              </a:spcAft>
              <a:buFont typeface="Arial" panose="020B0604020202020204" pitchFamily="34" charset="0"/>
              <a:buChar char="•"/>
            </a:pPr>
            <a:r>
              <a:rPr lang="en-US" sz="2800" dirty="0">
                <a:latin typeface="Century Gothic" panose="020B0502020202020204" pitchFamily="34" charset="0"/>
              </a:rPr>
              <a:t>Important Notes </a:t>
            </a:r>
          </a:p>
          <a:p>
            <a:pPr>
              <a:spcAft>
                <a:spcPts val="1200"/>
              </a:spcAft>
            </a:pPr>
            <a:endParaRPr lang="en-US" dirty="0">
              <a:latin typeface="Century Gothic" panose="020B0502020202020204" pitchFamily="34" charset="0"/>
            </a:endParaRPr>
          </a:p>
        </p:txBody>
      </p:sp>
    </p:spTree>
    <p:extLst>
      <p:ext uri="{BB962C8B-B14F-4D97-AF65-F5344CB8AC3E}">
        <p14:creationId xmlns:p14="http://schemas.microsoft.com/office/powerpoint/2010/main" val="3845480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
            <a:ext cx="8229600" cy="1107996"/>
          </a:xfrm>
        </p:spPr>
        <p:txBody>
          <a:bodyPr/>
          <a:lstStyle/>
          <a:p>
            <a:r>
              <a:rPr lang="en-US" sz="3600" dirty="0">
                <a:latin typeface="Century Gothic" panose="020B0502020202020204" pitchFamily="34" charset="0"/>
              </a:rPr>
              <a:t>“Is Our Program Able to Address the Household’s Issue?”</a:t>
            </a:r>
          </a:p>
        </p:txBody>
      </p:sp>
      <p:sp>
        <p:nvSpPr>
          <p:cNvPr id="3" name="Text Placeholder 2"/>
          <p:cNvSpPr>
            <a:spLocks noGrp="1"/>
          </p:cNvSpPr>
          <p:nvPr>
            <p:ph type="body" idx="1"/>
          </p:nvPr>
        </p:nvSpPr>
        <p:spPr>
          <a:xfrm>
            <a:off x="762000" y="1676400"/>
            <a:ext cx="7089740" cy="1261884"/>
          </a:xfrm>
        </p:spPr>
        <p:txBody>
          <a:bodyPr/>
          <a:lstStyle/>
          <a:p>
            <a:pPr marL="285750" indent="-285750">
              <a:spcAft>
                <a:spcPts val="1200"/>
              </a:spcAft>
              <a:buFont typeface="Arial" panose="020B0604020202020204" pitchFamily="34" charset="0"/>
              <a:buChar char="•"/>
            </a:pPr>
            <a:r>
              <a:rPr lang="en-US" sz="2400" dirty="0">
                <a:latin typeface="Century Gothic" panose="020B0502020202020204" pitchFamily="34" charset="0"/>
              </a:rPr>
              <a:t>Based on what services are provided by your organization </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Important to be honest and realistic </a:t>
            </a:r>
          </a:p>
        </p:txBody>
      </p:sp>
    </p:spTree>
    <p:extLst>
      <p:ext uri="{BB962C8B-B14F-4D97-AF65-F5344CB8AC3E}">
        <p14:creationId xmlns:p14="http://schemas.microsoft.com/office/powerpoint/2010/main" val="13431313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7129" y="304800"/>
            <a:ext cx="7200533" cy="677108"/>
          </a:xfrm>
        </p:spPr>
        <p:txBody>
          <a:bodyPr/>
          <a:lstStyle/>
          <a:p>
            <a:r>
              <a:rPr lang="en-US" sz="4400" dirty="0">
                <a:latin typeface="Century Gothic" panose="020B0502020202020204" pitchFamily="34" charset="0"/>
              </a:rPr>
              <a:t>“Total Households Limit” </a:t>
            </a:r>
            <a:r>
              <a:rPr lang="en-US" dirty="0">
                <a:latin typeface="Century Gothic" panose="020B0502020202020204" pitchFamily="34" charset="0"/>
              </a:rPr>
              <a:t> </a:t>
            </a:r>
          </a:p>
        </p:txBody>
      </p:sp>
      <p:sp>
        <p:nvSpPr>
          <p:cNvPr id="3" name="Text Placeholder 2"/>
          <p:cNvSpPr>
            <a:spLocks noGrp="1"/>
          </p:cNvSpPr>
          <p:nvPr>
            <p:ph type="body" idx="1"/>
          </p:nvPr>
        </p:nvSpPr>
        <p:spPr>
          <a:xfrm>
            <a:off x="1027129" y="2057400"/>
            <a:ext cx="7089740" cy="1908215"/>
          </a:xfrm>
        </p:spPr>
        <p:txBody>
          <a:bodyPr/>
          <a:lstStyle/>
          <a:p>
            <a:pPr marL="285750" indent="-285750">
              <a:spcAft>
                <a:spcPts val="1200"/>
              </a:spcAft>
              <a:buFont typeface="Arial" panose="020B0604020202020204" pitchFamily="34" charset="0"/>
              <a:buChar char="•"/>
            </a:pPr>
            <a:r>
              <a:rPr lang="en-US" sz="2800" dirty="0">
                <a:latin typeface="Century Gothic" panose="020B0502020202020204" pitchFamily="34" charset="0"/>
              </a:rPr>
              <a:t>Based on the capacity of your organization</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Important to be honest and realistic </a:t>
            </a:r>
          </a:p>
          <a:p>
            <a:pPr>
              <a:spcAft>
                <a:spcPts val="1200"/>
              </a:spcAft>
            </a:pPr>
            <a:endParaRPr lang="en-US" sz="2000" dirty="0">
              <a:latin typeface="Century Gothic" panose="020B0502020202020204" pitchFamily="34" charset="0"/>
            </a:endParaRPr>
          </a:p>
        </p:txBody>
      </p:sp>
    </p:spTree>
    <p:extLst>
      <p:ext uri="{BB962C8B-B14F-4D97-AF65-F5344CB8AC3E}">
        <p14:creationId xmlns:p14="http://schemas.microsoft.com/office/powerpoint/2010/main" val="19780831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33401"/>
            <a:ext cx="8077200" cy="914400"/>
          </a:xfrm>
        </p:spPr>
        <p:txBody>
          <a:bodyPr/>
          <a:lstStyle/>
          <a:p>
            <a:r>
              <a:rPr lang="en-US" sz="4400" dirty="0">
                <a:latin typeface="Century Gothic" panose="020B0502020202020204" pitchFamily="34" charset="0"/>
              </a:rPr>
              <a:t>“Enroll and Lock Households” </a:t>
            </a:r>
          </a:p>
        </p:txBody>
      </p:sp>
      <p:sp>
        <p:nvSpPr>
          <p:cNvPr id="3" name="Text Placeholder 2"/>
          <p:cNvSpPr>
            <a:spLocks noGrp="1"/>
          </p:cNvSpPr>
          <p:nvPr>
            <p:ph type="body" idx="1"/>
          </p:nvPr>
        </p:nvSpPr>
        <p:spPr>
          <a:xfrm>
            <a:off x="990600" y="1905000"/>
            <a:ext cx="7772400" cy="3323987"/>
          </a:xfrm>
        </p:spPr>
        <p:txBody>
          <a:bodyPr/>
          <a:lstStyle/>
          <a:p>
            <a:pPr marL="285750" indent="-285750">
              <a:spcAft>
                <a:spcPts val="1200"/>
              </a:spcAft>
              <a:buFont typeface="Arial" panose="020B0604020202020204" pitchFamily="34" charset="0"/>
              <a:buChar char="•"/>
            </a:pPr>
            <a:r>
              <a:rPr lang="en-US" sz="2800" dirty="0">
                <a:latin typeface="Century Gothic" panose="020B0502020202020204" pitchFamily="34" charset="0"/>
              </a:rPr>
              <a:t>Write date on enrollment.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Clicking the button will remove households from all future processing of households.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It is important to confirm that households will be enrolled before clicking this button. </a:t>
            </a:r>
          </a:p>
        </p:txBody>
      </p:sp>
    </p:spTree>
    <p:extLst>
      <p:ext uri="{BB962C8B-B14F-4D97-AF65-F5344CB8AC3E}">
        <p14:creationId xmlns:p14="http://schemas.microsoft.com/office/powerpoint/2010/main" val="1325738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21" y="457200"/>
            <a:ext cx="7242098" cy="661720"/>
          </a:xfrm>
        </p:spPr>
        <p:txBody>
          <a:bodyPr/>
          <a:lstStyle/>
          <a:p>
            <a:r>
              <a:rPr lang="en-US" dirty="0">
                <a:latin typeface="Century Gothic" panose="020B0502020202020204" pitchFamily="34" charset="0"/>
              </a:rPr>
              <a:t>Adding New Households </a:t>
            </a:r>
          </a:p>
        </p:txBody>
      </p:sp>
      <p:sp>
        <p:nvSpPr>
          <p:cNvPr id="3" name="Text Placeholder 2"/>
          <p:cNvSpPr>
            <a:spLocks noGrp="1"/>
          </p:cNvSpPr>
          <p:nvPr>
            <p:ph type="body" idx="1"/>
          </p:nvPr>
        </p:nvSpPr>
        <p:spPr>
          <a:xfrm>
            <a:off x="914421" y="1731630"/>
            <a:ext cx="7089740" cy="2154436"/>
          </a:xfrm>
        </p:spPr>
        <p:txBody>
          <a:bodyPr/>
          <a:lstStyle/>
          <a:p>
            <a:pPr marL="285750" indent="-285750">
              <a:spcAft>
                <a:spcPts val="1200"/>
              </a:spcAft>
              <a:buFont typeface="Arial" panose="020B0604020202020204" pitchFamily="34" charset="0"/>
              <a:buChar char="•"/>
            </a:pPr>
            <a:r>
              <a:rPr lang="en-US" sz="2400" dirty="0">
                <a:latin typeface="Century Gothic" panose="020B0502020202020204" pitchFamily="34" charset="0"/>
              </a:rPr>
              <a:t>Add to the original Data Capture Tab. </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Follow the same steps.</a:t>
            </a:r>
          </a:p>
          <a:p>
            <a:pPr marL="285750" indent="-285750">
              <a:spcAft>
                <a:spcPts val="1200"/>
              </a:spcAft>
              <a:buFont typeface="Arial" panose="020B0604020202020204" pitchFamily="34" charset="0"/>
              <a:buChar char="•"/>
            </a:pPr>
            <a:r>
              <a:rPr lang="en-US" sz="2400" dirty="0">
                <a:latin typeface="Century Gothic" panose="020B0502020202020204" pitchFamily="34" charset="0"/>
              </a:rPr>
              <a:t>Recognize that original households not enrolled (and locked) will be included in analysis. </a:t>
            </a:r>
          </a:p>
        </p:txBody>
      </p:sp>
      <p:pic>
        <p:nvPicPr>
          <p:cNvPr id="8194" name="Picture 2" descr="C:\Users\NdoNascimento\AppData\Local\Microsoft\Windows\Temporary Internet Files\Content.IE5\B9TR2YQ5\large-home-house-icon-166.6-16269[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58726" y="4343400"/>
            <a:ext cx="2308073" cy="2227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4275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091" y="457200"/>
            <a:ext cx="7200533" cy="661720"/>
          </a:xfrm>
        </p:spPr>
        <p:txBody>
          <a:bodyPr/>
          <a:lstStyle/>
          <a:p>
            <a:r>
              <a:rPr lang="en-US" dirty="0">
                <a:latin typeface="Century Gothic" panose="020B0502020202020204" pitchFamily="34" charset="0"/>
              </a:rPr>
              <a:t>Data Storage and Security</a:t>
            </a:r>
          </a:p>
        </p:txBody>
      </p:sp>
      <p:sp>
        <p:nvSpPr>
          <p:cNvPr id="3" name="Text Placeholder 2"/>
          <p:cNvSpPr>
            <a:spLocks noGrp="1"/>
          </p:cNvSpPr>
          <p:nvPr>
            <p:ph type="body" idx="1"/>
          </p:nvPr>
        </p:nvSpPr>
        <p:spPr>
          <a:xfrm>
            <a:off x="1039091" y="1752600"/>
            <a:ext cx="7089740" cy="2585323"/>
          </a:xfrm>
        </p:spPr>
        <p:txBody>
          <a:bodyPr/>
          <a:lstStyle/>
          <a:p>
            <a:pPr marL="342900" indent="-342900">
              <a:buFont typeface="Arial" panose="020B0604020202020204" pitchFamily="34" charset="0"/>
              <a:buChar char="•"/>
            </a:pPr>
            <a:r>
              <a:rPr lang="en-US" sz="2400" dirty="0">
                <a:latin typeface="Century Gothic" panose="020B0502020202020204" pitchFamily="34" charset="0"/>
              </a:rPr>
              <a:t>All HVPT forms must be stored in a locked cabinet and protected according to the National Data Protection Act.</a:t>
            </a:r>
          </a:p>
          <a:p>
            <a:endParaRPr lang="en-US" sz="2400" dirty="0">
              <a:latin typeface="Century Gothic" panose="020B0502020202020204" pitchFamily="34" charset="0"/>
            </a:endParaRPr>
          </a:p>
          <a:p>
            <a:pPr marL="342900" indent="-342900">
              <a:buFont typeface="Arial" panose="020B0604020202020204" pitchFamily="34" charset="0"/>
              <a:buChar char="•"/>
            </a:pPr>
            <a:r>
              <a:rPr lang="en-US" sz="2400" dirty="0">
                <a:latin typeface="Century Gothic" panose="020B0502020202020204" pitchFamily="34" charset="0"/>
              </a:rPr>
              <a:t>The database storing this information should be password-protected and access allowed only by designated officers.</a:t>
            </a:r>
          </a:p>
        </p:txBody>
      </p:sp>
    </p:spTree>
    <p:extLst>
      <p:ext uri="{BB962C8B-B14F-4D97-AF65-F5344CB8AC3E}">
        <p14:creationId xmlns:p14="http://schemas.microsoft.com/office/powerpoint/2010/main" val="106067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8982" y="457200"/>
            <a:ext cx="7200533" cy="661720"/>
          </a:xfrm>
        </p:spPr>
        <p:txBody>
          <a:bodyPr/>
          <a:lstStyle/>
          <a:p>
            <a:r>
              <a:rPr lang="en-US" dirty="0">
                <a:latin typeface="Century Gothic" panose="020B0502020202020204" pitchFamily="34" charset="0"/>
              </a:rPr>
              <a:t>Important Notes </a:t>
            </a:r>
          </a:p>
        </p:txBody>
      </p:sp>
      <p:sp>
        <p:nvSpPr>
          <p:cNvPr id="3" name="Text Placeholder 2"/>
          <p:cNvSpPr>
            <a:spLocks noGrp="1"/>
          </p:cNvSpPr>
          <p:nvPr>
            <p:ph type="body" idx="1"/>
          </p:nvPr>
        </p:nvSpPr>
        <p:spPr>
          <a:xfrm>
            <a:off x="858982" y="1752600"/>
            <a:ext cx="7089740" cy="4216539"/>
          </a:xfrm>
        </p:spPr>
        <p:txBody>
          <a:bodyPr/>
          <a:lstStyle/>
          <a:p>
            <a:pPr marL="285750" lvl="0" indent="-285750">
              <a:spcAft>
                <a:spcPts val="1200"/>
              </a:spcAft>
              <a:buFont typeface="Arial" panose="020B0604020202020204" pitchFamily="34" charset="0"/>
              <a:buChar char="•"/>
            </a:pPr>
            <a:r>
              <a:rPr lang="en-ZA" sz="2400" dirty="0">
                <a:latin typeface="Century Gothic" panose="020B0502020202020204" pitchFamily="34" charset="0"/>
              </a:rPr>
              <a:t>Do not change the naming schema of the spreadsheets. </a:t>
            </a:r>
            <a:endParaRPr lang="en-US" sz="2400" dirty="0">
              <a:latin typeface="Century Gothic" panose="020B0502020202020204" pitchFamily="34" charset="0"/>
            </a:endParaRPr>
          </a:p>
          <a:p>
            <a:pPr marL="285750" lvl="0" indent="-285750">
              <a:spcAft>
                <a:spcPts val="1200"/>
              </a:spcAft>
              <a:buFont typeface="Arial" panose="020B0604020202020204" pitchFamily="34" charset="0"/>
              <a:buChar char="•"/>
            </a:pPr>
            <a:r>
              <a:rPr lang="en-ZA" sz="2400" dirty="0">
                <a:latin typeface="Century Gothic" panose="020B0502020202020204" pitchFamily="34" charset="0"/>
              </a:rPr>
              <a:t>Do not change the layout of the columns on any of the spreadsheets.</a:t>
            </a:r>
          </a:p>
          <a:p>
            <a:pPr marL="285750" lvl="0" indent="-285750">
              <a:spcAft>
                <a:spcPts val="1200"/>
              </a:spcAft>
              <a:buFont typeface="Arial" panose="020B0604020202020204" pitchFamily="34" charset="0"/>
              <a:buChar char="•"/>
            </a:pPr>
            <a:r>
              <a:rPr lang="en-ZA" sz="2400" dirty="0">
                <a:latin typeface="Century Gothic" panose="020B0502020202020204" pitchFamily="34" charset="0"/>
              </a:rPr>
              <a:t>Households that do not have a Household Number do not get processed.</a:t>
            </a:r>
          </a:p>
          <a:p>
            <a:pPr marL="696041" lvl="1" indent="-285750">
              <a:spcAft>
                <a:spcPts val="1200"/>
              </a:spcAft>
              <a:buFont typeface="Arial" panose="020B0604020202020204" pitchFamily="34" charset="0"/>
              <a:buChar char="•"/>
            </a:pPr>
            <a:r>
              <a:rPr lang="en-ZA" sz="2400" dirty="0">
                <a:latin typeface="Century Gothic" panose="020B0502020202020204" pitchFamily="34" charset="0"/>
              </a:rPr>
              <a:t>If there is no household number scheme, insert another way to identify a unique household.</a:t>
            </a:r>
            <a:endParaRPr lang="en-US" sz="2400" dirty="0">
              <a:latin typeface="Century Gothic" panose="020B0502020202020204" pitchFamily="34" charset="0"/>
            </a:endParaRPr>
          </a:p>
          <a:p>
            <a:pPr>
              <a:spcAft>
                <a:spcPts val="1200"/>
              </a:spcAft>
            </a:pPr>
            <a:endParaRPr lang="en-US" dirty="0">
              <a:latin typeface="Century Gothic" panose="020B0502020202020204" pitchFamily="34" charset="0"/>
            </a:endParaRPr>
          </a:p>
        </p:txBody>
      </p:sp>
    </p:spTree>
    <p:extLst>
      <p:ext uri="{BB962C8B-B14F-4D97-AF65-F5344CB8AC3E}">
        <p14:creationId xmlns:p14="http://schemas.microsoft.com/office/powerpoint/2010/main" val="17095922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81000"/>
            <a:ext cx="7200533" cy="661720"/>
          </a:xfrm>
        </p:spPr>
        <p:txBody>
          <a:bodyPr/>
          <a:lstStyle/>
          <a:p>
            <a:r>
              <a:rPr lang="en-US" dirty="0">
                <a:latin typeface="Century Gothic" panose="020B0502020202020204" pitchFamily="34" charset="0"/>
              </a:rPr>
              <a:t>2D. Prioritizing Households </a:t>
            </a:r>
          </a:p>
        </p:txBody>
      </p:sp>
      <p:sp>
        <p:nvSpPr>
          <p:cNvPr id="3" name="Text Placeholder 2"/>
          <p:cNvSpPr>
            <a:spLocks noGrp="1"/>
          </p:cNvSpPr>
          <p:nvPr>
            <p:ph type="body" idx="1"/>
          </p:nvPr>
        </p:nvSpPr>
        <p:spPr>
          <a:xfrm>
            <a:off x="685800" y="2514600"/>
            <a:ext cx="7089740" cy="861774"/>
          </a:xfrm>
        </p:spPr>
        <p:txBody>
          <a:bodyPr/>
          <a:lstStyle/>
          <a:p>
            <a:r>
              <a:rPr lang="en-US" sz="2800" dirty="0">
                <a:latin typeface="Century Gothic" panose="020B0502020202020204" pitchFamily="34" charset="0"/>
              </a:rPr>
              <a:t>Can you explain how the households were prioritized? </a:t>
            </a: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4950" y="3886200"/>
            <a:ext cx="8674100" cy="2463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89376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98288"/>
            <a:ext cx="7200533" cy="661720"/>
          </a:xfrm>
        </p:spPr>
        <p:txBody>
          <a:bodyPr/>
          <a:lstStyle/>
          <a:p>
            <a:r>
              <a:rPr lang="en-US" dirty="0">
                <a:latin typeface="Century Gothic" panose="020B0502020202020204" pitchFamily="34" charset="0"/>
              </a:rPr>
              <a:t>Prioritizing Households</a:t>
            </a:r>
          </a:p>
        </p:txBody>
      </p:sp>
      <p:sp>
        <p:nvSpPr>
          <p:cNvPr id="3" name="Text Placeholder 2"/>
          <p:cNvSpPr>
            <a:spLocks noGrp="1"/>
          </p:cNvSpPr>
          <p:nvPr>
            <p:ph type="body" idx="1"/>
          </p:nvPr>
        </p:nvSpPr>
        <p:spPr>
          <a:xfrm>
            <a:off x="665018" y="1477013"/>
            <a:ext cx="6650182" cy="5509200"/>
          </a:xfrm>
        </p:spPr>
        <p:txBody>
          <a:bodyPr/>
          <a:lstStyle/>
          <a:p>
            <a:pPr marL="514350" indent="-514350">
              <a:spcAft>
                <a:spcPts val="1200"/>
              </a:spcAft>
              <a:buFont typeface="+mj-lt"/>
              <a:buAutoNum type="arabicPeriod"/>
            </a:pPr>
            <a:r>
              <a:rPr lang="en-US" sz="2800" b="1" dirty="0">
                <a:latin typeface="Century Gothic" panose="020B0502020202020204" pitchFamily="34" charset="0"/>
              </a:rPr>
              <a:t>Prioritize Households with Any Child Protection Issue</a:t>
            </a:r>
          </a:p>
          <a:p>
            <a:pPr marL="514350" indent="-514350">
              <a:spcAft>
                <a:spcPts val="1200"/>
              </a:spcAft>
              <a:buFont typeface="+mj-lt"/>
              <a:buAutoNum type="arabicPeriod"/>
            </a:pPr>
            <a:r>
              <a:rPr lang="en-US" sz="2800" b="1" dirty="0">
                <a:latin typeface="Century Gothic" panose="020B0502020202020204" pitchFamily="34" charset="0"/>
              </a:rPr>
              <a:t>Prioritize Households with High Vulnerability Indicators</a:t>
            </a:r>
          </a:p>
          <a:p>
            <a:pPr marL="514350" indent="-514350">
              <a:spcAft>
                <a:spcPts val="1200"/>
              </a:spcAft>
              <a:buFont typeface="+mj-lt"/>
              <a:buAutoNum type="arabicPeriod"/>
            </a:pPr>
            <a:r>
              <a:rPr lang="en-US" sz="2800" b="1" dirty="0">
                <a:latin typeface="Century Gothic" panose="020B0502020202020204" pitchFamily="34" charset="0"/>
              </a:rPr>
              <a:t>Prioritize Number of Thematic Areas</a:t>
            </a:r>
            <a:endParaRPr lang="en-US" sz="2800" dirty="0">
              <a:latin typeface="Century Gothic" panose="020B0502020202020204" pitchFamily="34" charset="0"/>
            </a:endParaRPr>
          </a:p>
          <a:p>
            <a:pPr>
              <a:spcAft>
                <a:spcPts val="1200"/>
              </a:spcAft>
            </a:pPr>
            <a:endParaRPr lang="en-US" sz="2800" dirty="0">
              <a:latin typeface="Century Gothic" panose="020B0502020202020204" pitchFamily="34" charset="0"/>
            </a:endParaRPr>
          </a:p>
          <a:p>
            <a:pPr marL="457200" indent="-457200">
              <a:spcAft>
                <a:spcPts val="1200"/>
              </a:spcAft>
              <a:buFont typeface="Wingdings"/>
              <a:buChar char="à"/>
            </a:pPr>
            <a:r>
              <a:rPr lang="en-US" sz="2800" dirty="0">
                <a:latin typeface="Century Gothic" panose="020B0502020202020204" pitchFamily="34" charset="0"/>
                <a:sym typeface="Wingdings" panose="05000000000000000000" pitchFamily="2" charset="2"/>
              </a:rPr>
              <a:t>Numbers enrolled depend on organizational capacity </a:t>
            </a:r>
          </a:p>
          <a:p>
            <a:pPr marL="457200" indent="-457200">
              <a:spcAft>
                <a:spcPts val="1200"/>
              </a:spcAft>
              <a:buFont typeface="Wingdings"/>
              <a:buChar char="à"/>
            </a:pPr>
            <a:r>
              <a:rPr lang="en-US" sz="2800" dirty="0">
                <a:latin typeface="Century Gothic" panose="020B0502020202020204" pitchFamily="34" charset="0"/>
                <a:sym typeface="Wingdings" panose="05000000000000000000" pitchFamily="2" charset="2"/>
              </a:rPr>
              <a:t>Depends on what services an organization can provide </a:t>
            </a:r>
            <a:endParaRPr lang="en-US" sz="2800" dirty="0">
              <a:latin typeface="Century Gothic" panose="020B0502020202020204" pitchFamily="34" charset="0"/>
            </a:endParaRPr>
          </a:p>
        </p:txBody>
      </p:sp>
      <p:pic>
        <p:nvPicPr>
          <p:cNvPr id="7170" name="Picture 2" descr="C:\Users\NdoNascimento\AppData\Local\Microsoft\Windows\Temporary Internet Files\Content.IE5\L3RCKZ18\large-Question-Mark-0-15073[1].gif"/>
          <p:cNvPicPr>
            <a:picLocks noChangeAspect="1" noChangeArrowheads="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391400" y="2514600"/>
            <a:ext cx="1557564" cy="2928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63257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200533" cy="661720"/>
          </a:xfrm>
        </p:spPr>
        <p:txBody>
          <a:bodyPr/>
          <a:lstStyle/>
          <a:p>
            <a:r>
              <a:rPr lang="en-US" dirty="0">
                <a:latin typeface="Century Gothic" panose="020B0502020202020204" pitchFamily="34" charset="0"/>
              </a:rPr>
              <a:t>2E. Referrals</a:t>
            </a:r>
          </a:p>
        </p:txBody>
      </p:sp>
      <p:sp>
        <p:nvSpPr>
          <p:cNvPr id="3" name="Text Placeholder 2"/>
          <p:cNvSpPr>
            <a:spLocks noGrp="1"/>
          </p:cNvSpPr>
          <p:nvPr>
            <p:ph type="body" idx="1"/>
          </p:nvPr>
        </p:nvSpPr>
        <p:spPr>
          <a:xfrm>
            <a:off x="685800" y="1752600"/>
            <a:ext cx="7089740" cy="800219"/>
          </a:xfrm>
        </p:spPr>
        <p:txBody>
          <a:bodyPr/>
          <a:lstStyle/>
          <a:p>
            <a:r>
              <a:rPr lang="en-US" sz="3200" dirty="0">
                <a:latin typeface="Century Gothic" panose="020B0502020202020204" pitchFamily="34" charset="0"/>
              </a:rPr>
              <a:t>What does the referrals tab tell us? </a:t>
            </a:r>
          </a:p>
          <a:p>
            <a:endParaRPr lang="en-US" sz="2000" dirty="0">
              <a:latin typeface="Century Gothic" panose="020B0502020202020204" pitchFamily="34" charset="0"/>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997" y="4191000"/>
            <a:ext cx="8959850" cy="215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1739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
            <a:ext cx="7200533" cy="661720"/>
          </a:xfrm>
        </p:spPr>
        <p:txBody>
          <a:bodyPr/>
          <a:lstStyle/>
          <a:p>
            <a:r>
              <a:rPr lang="en-US" dirty="0">
                <a:latin typeface="Century Gothic" panose="020B0502020202020204" pitchFamily="34" charset="0"/>
              </a:rPr>
              <a:t>Referrals </a:t>
            </a:r>
          </a:p>
        </p:txBody>
      </p:sp>
      <p:sp>
        <p:nvSpPr>
          <p:cNvPr id="3" name="Text Placeholder 2"/>
          <p:cNvSpPr>
            <a:spLocks noGrp="1"/>
          </p:cNvSpPr>
          <p:nvPr>
            <p:ph type="body" idx="1"/>
          </p:nvPr>
        </p:nvSpPr>
        <p:spPr>
          <a:xfrm>
            <a:off x="762000" y="1749584"/>
            <a:ext cx="7812071" cy="861774"/>
          </a:xfrm>
        </p:spPr>
        <p:txBody>
          <a:bodyPr/>
          <a:lstStyle/>
          <a:p>
            <a:r>
              <a:rPr lang="en-US" sz="2800" dirty="0">
                <a:latin typeface="Century Gothic" panose="020B0502020202020204" pitchFamily="34" charset="0"/>
              </a:rPr>
              <a:t>This is a reminder of where the referrals come from.</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0" y="3810000"/>
            <a:ext cx="7315200" cy="2120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7239000" y="3824785"/>
            <a:ext cx="990600" cy="914400"/>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5245795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5450" y="543197"/>
            <a:ext cx="7200533" cy="661720"/>
          </a:xfrm>
        </p:spPr>
        <p:txBody>
          <a:bodyPr/>
          <a:lstStyle/>
          <a:p>
            <a:r>
              <a:rPr lang="en-US" dirty="0">
                <a:latin typeface="Century Gothic" panose="020B0502020202020204" pitchFamily="34" charset="0"/>
              </a:rPr>
              <a:t>Parking</a:t>
            </a:r>
            <a:r>
              <a:rPr lang="en-US" dirty="0"/>
              <a:t> Lot</a:t>
            </a:r>
          </a:p>
        </p:txBody>
      </p:sp>
      <p:pic>
        <p:nvPicPr>
          <p:cNvPr id="1026" name="Picture 2" descr="http://www.monitor.co.ug/image/view/-/1461238/highRes/382008/-/maxw/600/-/yd79npz/-/Prosper06pix.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29305" y="1524000"/>
            <a:ext cx="7200533" cy="4698322"/>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1177636" y="6387354"/>
            <a:ext cx="7089740" cy="122205"/>
          </a:xfrm>
        </p:spPr>
        <p:txBody>
          <a:bodyPr/>
          <a:lstStyle/>
          <a:p>
            <a:r>
              <a:rPr lang="en-US" sz="800" dirty="0">
                <a:latin typeface="Century Gothic" panose="020B0502020202020204" pitchFamily="34" charset="0"/>
              </a:rPr>
              <a:t>Image</a:t>
            </a:r>
            <a:r>
              <a:rPr lang="en-US" sz="800" dirty="0"/>
              <a:t> from: http://www.monitor.co.ug/Business/Prosper/Used-vehicles--age-limit-the-only-reliable-criterion/-/688616/1461230/-/qqqugfz/-/index.html</a:t>
            </a:r>
          </a:p>
        </p:txBody>
      </p:sp>
    </p:spTree>
    <p:extLst>
      <p:ext uri="{BB962C8B-B14F-4D97-AF65-F5344CB8AC3E}">
        <p14:creationId xmlns:p14="http://schemas.microsoft.com/office/powerpoint/2010/main" val="491428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400" y="381000"/>
            <a:ext cx="6019800" cy="830997"/>
          </a:xfrm>
          <a:prstGeom prst="rect">
            <a:avLst/>
          </a:prstGeom>
        </p:spPr>
        <p:txBody>
          <a:bodyPr wrap="square">
            <a:spAutoFit/>
          </a:bodyPr>
          <a:lstStyle/>
          <a:p>
            <a:pPr lvl="0" defTabSz="914400">
              <a:defRPr/>
            </a:pPr>
            <a:r>
              <a:rPr lang="en-US" sz="4800" b="1" kern="0" dirty="0">
                <a:solidFill>
                  <a:schemeClr val="accent6">
                    <a:lumMod val="50000"/>
                  </a:schemeClr>
                </a:solidFill>
                <a:latin typeface="Century Gothic" panose="020B0502020202020204" pitchFamily="34" charset="0"/>
              </a:rPr>
              <a:t>Acknowledgments</a:t>
            </a:r>
          </a:p>
        </p:txBody>
      </p:sp>
      <p:sp>
        <p:nvSpPr>
          <p:cNvPr id="3" name="Rectangle 2"/>
          <p:cNvSpPr/>
          <p:nvPr/>
        </p:nvSpPr>
        <p:spPr>
          <a:xfrm>
            <a:off x="914400" y="1447800"/>
            <a:ext cx="7848600" cy="1200329"/>
          </a:xfrm>
          <a:prstGeom prst="rect">
            <a:avLst/>
          </a:prstGeom>
        </p:spPr>
        <p:txBody>
          <a:bodyPr wrap="square">
            <a:spAutoFit/>
          </a:bodyPr>
          <a:lstStyle/>
          <a:p>
            <a:r>
              <a:rPr lang="en-US" sz="2400" spc="-20" dirty="0">
                <a:solidFill>
                  <a:srgbClr val="FFFFFF"/>
                </a:solidFill>
                <a:latin typeface="Century Gothic" panose="020B0502020202020204" pitchFamily="34" charset="0"/>
                <a:cs typeface="Futura LT Pro Book"/>
              </a:rPr>
              <a:t>The Government of Uganda wishes to thank the USAID- and PEPFAR-funded MEASURE Evaluation project for leading the development of this work. </a:t>
            </a:r>
            <a:endParaRPr lang="en-US" sz="2400" dirty="0">
              <a:latin typeface="Century Gothic" panose="020B0502020202020204" pitchFamily="34" charset="0"/>
            </a:endParaRPr>
          </a:p>
        </p:txBody>
      </p:sp>
    </p:spTree>
    <p:extLst>
      <p:ext uri="{BB962C8B-B14F-4D97-AF65-F5344CB8AC3E}">
        <p14:creationId xmlns:p14="http://schemas.microsoft.com/office/powerpoint/2010/main" val="3352982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34471" y="1143000"/>
            <a:ext cx="0" cy="4670612"/>
          </a:xfrm>
          <a:custGeom>
            <a:avLst/>
            <a:gdLst/>
            <a:ahLst/>
            <a:cxnLst/>
            <a:rect l="l" t="t" r="r" b="b"/>
            <a:pathLst>
              <a:path h="5293359">
                <a:moveTo>
                  <a:pt x="0" y="0"/>
                </a:moveTo>
                <a:lnTo>
                  <a:pt x="0" y="5292852"/>
                </a:lnTo>
              </a:path>
            </a:pathLst>
          </a:custGeom>
          <a:ln w="23495">
            <a:solidFill>
              <a:srgbClr val="D8A31F"/>
            </a:solidFill>
          </a:ln>
        </p:spPr>
        <p:txBody>
          <a:bodyPr wrap="square" lIns="0" tIns="0" rIns="0" bIns="0" rtlCol="0"/>
          <a:lstStyle/>
          <a:p>
            <a:endParaRPr sz="1588"/>
          </a:p>
        </p:txBody>
      </p:sp>
      <p:sp>
        <p:nvSpPr>
          <p:cNvPr id="5" name="object 5"/>
          <p:cNvSpPr/>
          <p:nvPr/>
        </p:nvSpPr>
        <p:spPr>
          <a:xfrm>
            <a:off x="0" y="1018873"/>
            <a:ext cx="9144000" cy="4794739"/>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5E9A8F"/>
          </a:solidFill>
        </p:spPr>
        <p:txBody>
          <a:bodyPr wrap="square" lIns="0" tIns="0" rIns="0" bIns="0" rtlCol="0"/>
          <a:lstStyle/>
          <a:p>
            <a:endParaRPr sz="1588"/>
          </a:p>
        </p:txBody>
      </p:sp>
      <p:sp>
        <p:nvSpPr>
          <p:cNvPr id="8" name="object 8"/>
          <p:cNvSpPr txBox="1"/>
          <p:nvPr/>
        </p:nvSpPr>
        <p:spPr>
          <a:xfrm>
            <a:off x="874059" y="2080005"/>
            <a:ext cx="7395882" cy="2762808"/>
          </a:xfrm>
          <a:prstGeom prst="rect">
            <a:avLst/>
          </a:prstGeom>
        </p:spPr>
        <p:txBody>
          <a:bodyPr vert="horz" wrap="square" lIns="0" tIns="0" rIns="0" bIns="0" rtlCol="0">
            <a:spAutoFit/>
          </a:bodyPr>
          <a:lstStyle/>
          <a:p>
            <a:r>
              <a:rPr lang="en-US" sz="1765" spc="-88" dirty="0">
                <a:solidFill>
                  <a:schemeClr val="bg1"/>
                </a:solidFill>
                <a:latin typeface="Century Gothic" panose="020B0502020202020204" pitchFamily="34" charset="0"/>
              </a:rPr>
              <a:t>This presentation was produced with the support of the United States Agency for International Development (USAID) under the terms of MEASURE Evaluation cooperative agreement 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a:t>
            </a:r>
            <a:r>
              <a:rPr lang="en-US" sz="1765" spc="-88">
                <a:solidFill>
                  <a:schemeClr val="bg1"/>
                </a:solidFill>
                <a:latin typeface="Century Gothic" panose="020B0502020202020204" pitchFamily="34" charset="0"/>
              </a:rPr>
              <a:t>States government. </a:t>
            </a:r>
            <a:endParaRPr lang="en-US" sz="1765" spc="-88" dirty="0">
              <a:solidFill>
                <a:schemeClr val="bg1"/>
              </a:solidFill>
              <a:latin typeface="Century Gothic" panose="020B0502020202020204" pitchFamily="34" charset="0"/>
            </a:endParaRPr>
          </a:p>
          <a:p>
            <a:pPr marL="11206" marR="722818">
              <a:lnSpc>
                <a:spcPts val="4588"/>
              </a:lnSpc>
            </a:pPr>
            <a:r>
              <a:rPr lang="en-US" sz="1765" b="1" spc="-88" dirty="0">
                <a:solidFill>
                  <a:srgbClr val="171746"/>
                </a:solidFill>
                <a:latin typeface="Century Gothic" panose="020B0502020202020204" pitchFamily="34" charset="0"/>
                <a:cs typeface="Futura LT Pro Book"/>
              </a:rPr>
              <a:t>www.measureevaluation.org</a:t>
            </a:r>
          </a:p>
        </p:txBody>
      </p:sp>
      <p:sp>
        <p:nvSpPr>
          <p:cNvPr id="10" name="Rectangle 9"/>
          <p:cNvSpPr>
            <a:spLocks noChangeArrowheads="1"/>
          </p:cNvSpPr>
          <p:nvPr/>
        </p:nvSpPr>
        <p:spPr bwMode="auto">
          <a:xfrm>
            <a:off x="-787151" y="6422481"/>
            <a:ext cx="65" cy="2443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06867" eaLnBrk="0" fontAlgn="base" hangingPunct="0">
              <a:spcBef>
                <a:spcPct val="0"/>
              </a:spcBef>
              <a:spcAft>
                <a:spcPct val="0"/>
              </a:spcAft>
            </a:pPr>
            <a:endParaRPr lang="fr-FR" altLang="en-US" sz="1588" dirty="0">
              <a:latin typeface="Arial" panose="020B0604020202020204" pitchFamily="34" charset="0"/>
            </a:endParaRPr>
          </a:p>
        </p:txBody>
      </p:sp>
      <p:grpSp>
        <p:nvGrpSpPr>
          <p:cNvPr id="14" name="Group 13"/>
          <p:cNvGrpSpPr/>
          <p:nvPr/>
        </p:nvGrpSpPr>
        <p:grpSpPr>
          <a:xfrm>
            <a:off x="6629400" y="6003198"/>
            <a:ext cx="1990574" cy="710418"/>
            <a:chOff x="7500479" y="6873004"/>
            <a:chExt cx="1990574" cy="710418"/>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1034" y="6873004"/>
              <a:ext cx="740019" cy="710418"/>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479" y="6915875"/>
              <a:ext cx="1061416" cy="624677"/>
            </a:xfrm>
            <a:prstGeom prst="rect">
              <a:avLst/>
            </a:prstGeom>
          </p:spPr>
        </p:pic>
      </p:gr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299159" y="5813612"/>
            <a:ext cx="1274374" cy="1089590"/>
          </a:xfrm>
          <a:prstGeom prst="rect">
            <a:avLst/>
          </a:prstGeom>
        </p:spPr>
      </p:pic>
    </p:spTree>
    <p:extLst>
      <p:ext uri="{BB962C8B-B14F-4D97-AF65-F5344CB8AC3E}">
        <p14:creationId xmlns:p14="http://schemas.microsoft.com/office/powerpoint/2010/main" val="125909570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2976</TotalTime>
  <Words>1805</Words>
  <Application>Microsoft Office PowerPoint</Application>
  <PresentationFormat>On-screen Show (4:3)</PresentationFormat>
  <Paragraphs>160</Paragraphs>
  <Slides>30</Slides>
  <Notes>22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Century Gothic</vt:lpstr>
      <vt:lpstr>Futura Lt BT</vt:lpstr>
      <vt:lpstr>Futura LT Pro Book</vt:lpstr>
      <vt:lpstr>Gill Sans MT</vt:lpstr>
      <vt:lpstr>Wingdings</vt:lpstr>
      <vt:lpstr>1_Office Theme</vt:lpstr>
      <vt:lpstr>PowerPoint Presentation</vt:lpstr>
      <vt:lpstr> Training Agenda </vt:lpstr>
      <vt:lpstr>Objectives</vt:lpstr>
      <vt:lpstr>HVPT Database’s Purpose </vt:lpstr>
      <vt:lpstr>2A. What Is the HVPT Database?</vt:lpstr>
      <vt:lpstr>Tabs in Database </vt:lpstr>
      <vt:lpstr>“Intro” Tab </vt:lpstr>
      <vt:lpstr>“Data Capture”</vt:lpstr>
      <vt:lpstr>1. “Child Protection Issues”</vt:lpstr>
      <vt:lpstr>2. “High Vulnerability Indicators”</vt:lpstr>
      <vt:lpstr>3. “Thematic Areas”</vt:lpstr>
      <vt:lpstr>“Qualified Households”</vt:lpstr>
      <vt:lpstr>“Referrals” </vt:lpstr>
      <vt:lpstr>PowerPoint Presentation</vt:lpstr>
      <vt:lpstr>2B. Practice Using the HVPT Database</vt:lpstr>
      <vt:lpstr>Practice Using the HVPT Database</vt:lpstr>
      <vt:lpstr>2C. Advanced Functions of the HVPT Database   </vt:lpstr>
      <vt:lpstr>“Is Our Program Able to Address the Household’s Issue?”</vt:lpstr>
      <vt:lpstr>“Total Households Limit”  </vt:lpstr>
      <vt:lpstr>“Enroll and Lock Households” </vt:lpstr>
      <vt:lpstr>Adding New Households </vt:lpstr>
      <vt:lpstr>Data Storage and Security</vt:lpstr>
      <vt:lpstr>Important Notes </vt:lpstr>
      <vt:lpstr>2D. Prioritizing Households </vt:lpstr>
      <vt:lpstr>Prioritizing Households</vt:lpstr>
      <vt:lpstr>2E. Referrals</vt:lpstr>
      <vt:lpstr>Referrals </vt:lpstr>
      <vt:lpstr>Parking Lot</vt:lpstr>
      <vt:lpstr>PowerPoint Presentation</vt:lpstr>
      <vt:lpstr>PowerPoint Presentation</vt:lpstr>
    </vt:vector>
  </TitlesOfParts>
  <Company>Futures Group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Nena do Nascimento</dc:creator>
  <cp:lastModifiedBy>Hoover, Donald Wayne</cp:lastModifiedBy>
  <cp:revision>194</cp:revision>
  <dcterms:created xsi:type="dcterms:W3CDTF">2015-11-17T11:19:14Z</dcterms:created>
  <dcterms:modified xsi:type="dcterms:W3CDTF">2017-09-28T14:28:13Z</dcterms:modified>
</cp:coreProperties>
</file>