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322" r:id="rId2"/>
    <p:sldId id="257" r:id="rId3"/>
    <p:sldId id="259" r:id="rId4"/>
    <p:sldId id="280" r:id="rId5"/>
    <p:sldId id="281" r:id="rId6"/>
    <p:sldId id="282" r:id="rId7"/>
    <p:sldId id="293" r:id="rId8"/>
    <p:sldId id="283" r:id="rId9"/>
    <p:sldId id="284" r:id="rId10"/>
    <p:sldId id="301" r:id="rId11"/>
    <p:sldId id="306" r:id="rId12"/>
    <p:sldId id="330" r:id="rId13"/>
    <p:sldId id="307" r:id="rId14"/>
    <p:sldId id="296" r:id="rId15"/>
    <p:sldId id="320" r:id="rId16"/>
    <p:sldId id="312" r:id="rId17"/>
    <p:sldId id="313" r:id="rId18"/>
    <p:sldId id="314" r:id="rId19"/>
    <p:sldId id="315" r:id="rId20"/>
    <p:sldId id="316" r:id="rId21"/>
    <p:sldId id="317" r:id="rId22"/>
    <p:sldId id="318" r:id="rId23"/>
    <p:sldId id="327" r:id="rId24"/>
    <p:sldId id="324" r:id="rId25"/>
    <p:sldId id="325" r:id="rId26"/>
    <p:sldId id="328" r:id="rId27"/>
    <p:sldId id="326" r:id="rId28"/>
    <p:sldId id="289" r:id="rId29"/>
    <p:sldId id="329" r:id="rId30"/>
    <p:sldId id="331" r:id="rId31"/>
  </p:sldIdLst>
  <p:sldSz cx="10058400" cy="7772400"/>
  <p:notesSz cx="10058400" cy="7772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Molly Cannon" initials="MC" lastIdx="5" clrIdx="0"/>
  <p:cmAuthor id="1" name="Margo" initials="M" lastIdx="5" clrIdx="1"/>
  <p:cmAuthor id="2" name="McGill, Debbie" initials="MD" lastIdx="1" clrIdx="2">
    <p:extLst>
      <p:ext uri="{19B8F6BF-5375-455C-9EA6-DF929625EA0E}">
        <p15:presenceInfo xmlns:p15="http://schemas.microsoft.com/office/powerpoint/2012/main" userId="S-1-5-21-344340502-4252695000-2390403120-1325334"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6682" autoAdjust="0"/>
  </p:normalViewPr>
  <p:slideViewPr>
    <p:cSldViewPr>
      <p:cViewPr varScale="1">
        <p:scale>
          <a:sx n="57" d="100"/>
          <a:sy n="57" d="100"/>
        </p:scale>
        <p:origin x="1614" y="72"/>
      </p:cViewPr>
      <p:guideLst>
        <p:guide orient="horz" pos="2880"/>
        <p:guide pos="2160"/>
      </p:guideLst>
    </p:cSldViewPr>
  </p:slideViewPr>
  <p:notesTextViewPr>
    <p:cViewPr>
      <p:scale>
        <a:sx n="100" d="100"/>
        <a:sy n="100" d="100"/>
      </p:scale>
      <p:origin x="0" y="0"/>
    </p:cViewPr>
  </p:notesTextViewPr>
  <p:notesViewPr>
    <p:cSldViewPr>
      <p:cViewPr varScale="1">
        <p:scale>
          <a:sx n="76" d="100"/>
          <a:sy n="76" d="100"/>
        </p:scale>
        <p:origin x="1674" y="78"/>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commentAuthors" Target="commentAuthors.xml"/><Relationship Id="rId38"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038267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p:cNvSpPr>
            <a:spLocks noGrp="1"/>
          </p:cNvSpPr>
          <p:nvPr>
            <p:ph type="body" idx="1"/>
          </p:nvPr>
        </p:nvSpPr>
        <p:spPr>
          <a:xfrm>
            <a:off x="1006475" y="3692525"/>
            <a:ext cx="8045450" cy="3497263"/>
          </a:xfrm>
          <a:prstGeom prst="rect">
            <a:avLst/>
          </a:prstGeom>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endParaRPr dirty="0"/>
          </a:p>
        </p:txBody>
      </p:sp>
    </p:spTree>
    <p:extLst>
      <p:ext uri="{BB962C8B-B14F-4D97-AF65-F5344CB8AC3E}">
        <p14:creationId xmlns:p14="http://schemas.microsoft.com/office/powerpoint/2010/main" val="2891396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p:cNvSpPr>
            <a:spLocks noGrp="1"/>
          </p:cNvSpPr>
          <p:nvPr>
            <p:ph type="body" idx="1"/>
          </p:nvPr>
        </p:nvSpPr>
        <p:spPr/>
        <p:txBody>
          <a:bodyPr>
            <a:normAutofit fontScale="25000" lnSpcReduction="20000"/>
          </a:bodyPr>
          <a:lstStyle/>
          <a:p>
            <a:r>
              <a:rPr lang="en-US" i="0" dirty="0"/>
              <a:t>Facilitators</a:t>
            </a:r>
            <a:r>
              <a:rPr lang="en-US" i="0" baseline="0" dirty="0"/>
              <a:t> introduce themselves, their expertise, and how they became involved in the workshop. </a:t>
            </a:r>
            <a:endParaRPr lang="en-US" i="0" dirty="0"/>
          </a:p>
          <a:p>
            <a:endParaRPr lang="en-US" i="0" dirty="0"/>
          </a:p>
          <a:p>
            <a:r>
              <a:rPr lang="en-US" i="0" dirty="0"/>
              <a:t>Then ask participants to introduce themselves</a:t>
            </a:r>
            <a:r>
              <a:rPr lang="en-US" i="0" baseline="0" dirty="0"/>
              <a:t> through icebreakers. Here are a few examples: </a:t>
            </a:r>
          </a:p>
          <a:p>
            <a:pPr marL="171450" indent="-171450">
              <a:buFontTx/>
              <a:buChar char="-"/>
            </a:pPr>
            <a:r>
              <a:rPr lang="en-US" i="0" baseline="0" dirty="0"/>
              <a:t>Introduce name, title, and favorite food </a:t>
            </a:r>
          </a:p>
          <a:p>
            <a:pPr marL="171450" indent="-171450">
              <a:buFontTx/>
              <a:buChar char="-"/>
            </a:pPr>
            <a:r>
              <a:rPr lang="en-US" i="0" baseline="0" dirty="0"/>
              <a:t>Introduce name, title, organization, and the three things you would want on a deserted island</a:t>
            </a:r>
          </a:p>
          <a:p>
            <a:pPr marL="171450" indent="-171450">
              <a:buFontTx/>
              <a:buChar char="-"/>
            </a:pPr>
            <a:r>
              <a:rPr lang="en-US" i="0" baseline="0" dirty="0"/>
              <a:t>Instead of introducing themselves to the whole class, ask participants to introduce themselves to the person next to them and have their partner introduce them</a:t>
            </a:r>
          </a:p>
          <a:p>
            <a:pPr marL="171450" indent="-171450">
              <a:buFontTx/>
              <a:buChar char="-"/>
            </a:pPr>
            <a:endParaRPr lang="en-US" baseline="0" dirty="0"/>
          </a:p>
          <a:p>
            <a:pPr marL="0" indent="0">
              <a:buFontTx/>
              <a:buNone/>
            </a:pPr>
            <a:r>
              <a:rPr lang="en-US" baseline="0" dirty="0"/>
              <a:t>(If you would like to, now is a good to time to also set the rules of the workshop: for example, no talking on cell phones, arriving on time.)</a:t>
            </a:r>
            <a:endParaRPr dirty="0"/>
          </a:p>
        </p:txBody>
      </p:sp>
    </p:spTree>
    <p:extLst>
      <p:ext uri="{BB962C8B-B14F-4D97-AF65-F5344CB8AC3E}">
        <p14:creationId xmlns:p14="http://schemas.microsoft.com/office/powerpoint/2010/main" val="24171002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43250" y="582613"/>
            <a:ext cx="3771900" cy="2914650"/>
          </a:xfrm>
          <a:prstGeom prst="rect">
            <a:avLst/>
          </a:prstGeom>
          <a:noFill/>
          <a:ln w="12700">
            <a:solidFill>
              <a:prstClr val="black"/>
            </a:solidFill>
          </a:ln>
        </p:spPr>
      </p:sp>
      <p:sp>
        <p:nvSpPr>
          <p:cNvPr id="3" name="Notes Placeholder 2"/>
          <p:cNvSpPr>
            <a:spLocks noGrp="1"/>
          </p:cNvSpPr>
          <p:nvPr>
            <p:ph type="body" idx="1"/>
          </p:nvPr>
        </p:nvSpPr>
        <p:spPr>
          <a:xfrm>
            <a:off x="1006475" y="3692525"/>
            <a:ext cx="8045450" cy="3497263"/>
          </a:xfrm>
          <a:prstGeom prst="rect">
            <a:avLst/>
          </a:prstGeom>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i="0" dirty="0"/>
              <a:t>Insert and/or review paper version of agenda for full training </a:t>
            </a:r>
          </a:p>
          <a:p>
            <a:endParaRPr lang="en-US" dirty="0"/>
          </a:p>
        </p:txBody>
      </p:sp>
    </p:spTree>
    <p:extLst>
      <p:ext uri="{BB962C8B-B14F-4D97-AF65-F5344CB8AC3E}">
        <p14:creationId xmlns:p14="http://schemas.microsoft.com/office/powerpoint/2010/main" val="6648560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43250" y="582613"/>
            <a:ext cx="3771900" cy="2914650"/>
          </a:xfrm>
          <a:prstGeom prst="rect">
            <a:avLst/>
          </a:prstGeom>
          <a:noFill/>
          <a:ln w="12700">
            <a:solidFill>
              <a:prstClr val="black"/>
            </a:solidFill>
          </a:ln>
        </p:spPr>
      </p:sp>
      <p:sp>
        <p:nvSpPr>
          <p:cNvPr id="3" name="Notes Placeholder 2"/>
          <p:cNvSpPr>
            <a:spLocks noGrp="1"/>
          </p:cNvSpPr>
          <p:nvPr>
            <p:ph type="body" idx="1"/>
          </p:nvPr>
        </p:nvSpPr>
        <p:spPr>
          <a:xfrm>
            <a:off x="1006475" y="3692525"/>
            <a:ext cx="8045450" cy="3497263"/>
          </a:xfrm>
          <a:prstGeom prst="rect">
            <a:avLst/>
          </a:prstGeom>
        </p:spPr>
        <p:txBody>
          <a:bodyPr/>
          <a:lstStyle/>
          <a:p>
            <a:endParaRPr lang="en-US" dirty="0"/>
          </a:p>
        </p:txBody>
      </p:sp>
    </p:spTree>
    <p:extLst>
      <p:ext uri="{BB962C8B-B14F-4D97-AF65-F5344CB8AC3E}">
        <p14:creationId xmlns:p14="http://schemas.microsoft.com/office/powerpoint/2010/main" val="26546749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p:cNvSpPr>
            <a:spLocks noGrp="1"/>
          </p:cNvSpPr>
          <p:nvPr>
            <p:ph type="body" idx="1"/>
          </p:nvPr>
        </p:nvSpPr>
        <p:spPr>
          <a:xfrm>
            <a:off x="1005840" y="3691890"/>
            <a:ext cx="8046720" cy="3497580"/>
          </a:xfrm>
          <a:prstGeom prst="rect">
            <a:avLst/>
          </a:prstGeom>
        </p:spPr>
        <p:txBody>
          <a:bodyPr>
            <a:normAutofit/>
          </a:bodyPr>
          <a:lstStyle/>
          <a:p>
            <a:r>
              <a:rPr lang="en-US" sz="1200" kern="1200" dirty="0">
                <a:solidFill>
                  <a:schemeClr val="tx1"/>
                </a:solidFill>
                <a:effectLst/>
                <a:latin typeface="+mn-lt"/>
                <a:ea typeface="+mn-ea"/>
                <a:cs typeface="+mn-cs"/>
              </a:rPr>
              <a:t>Ask</a:t>
            </a:r>
            <a:r>
              <a:rPr lang="en-US" sz="1200" kern="1200" baseline="0" dirty="0">
                <a:solidFill>
                  <a:schemeClr val="tx1"/>
                </a:solidFill>
                <a:effectLst/>
                <a:latin typeface="+mn-lt"/>
                <a:ea typeface="+mn-ea"/>
                <a:cs typeface="+mn-cs"/>
              </a:rPr>
              <a:t> participants: </a:t>
            </a:r>
            <a:r>
              <a:rPr lang="en-US" sz="1200" kern="1200" dirty="0">
                <a:solidFill>
                  <a:schemeClr val="tx1"/>
                </a:solidFill>
                <a:effectLst/>
                <a:latin typeface="+mn-lt"/>
                <a:ea typeface="+mn-ea"/>
                <a:cs typeface="+mn-cs"/>
              </a:rPr>
              <a:t>Is anyone familiar with the vulnerability index,</a:t>
            </a:r>
            <a:r>
              <a:rPr lang="en-US" sz="1200" kern="1200" baseline="0" dirty="0">
                <a:solidFill>
                  <a:schemeClr val="tx1"/>
                </a:solidFill>
                <a:effectLst/>
                <a:latin typeface="+mn-lt"/>
                <a:ea typeface="+mn-ea"/>
                <a:cs typeface="+mn-cs"/>
              </a:rPr>
              <a:t> or </a:t>
            </a:r>
            <a:r>
              <a:rPr lang="en-US" sz="1200" kern="1200" dirty="0">
                <a:solidFill>
                  <a:schemeClr val="tx1"/>
                </a:solidFill>
                <a:effectLst/>
                <a:latin typeface="+mn-lt"/>
                <a:ea typeface="+mn-ea"/>
                <a:cs typeface="+mn-cs"/>
              </a:rPr>
              <a:t>VI? Has</a:t>
            </a:r>
            <a:r>
              <a:rPr lang="en-US" sz="1200" kern="1200" baseline="0" dirty="0">
                <a:solidFill>
                  <a:schemeClr val="tx1"/>
                </a:solidFill>
                <a:effectLst/>
                <a:latin typeface="+mn-lt"/>
                <a:ea typeface="+mn-ea"/>
                <a:cs typeface="+mn-cs"/>
              </a:rPr>
              <a:t> anyone ever seen it used in the program? A </a:t>
            </a:r>
            <a:r>
              <a:rPr lang="en-US" dirty="0">
                <a:effectLst/>
              </a:rPr>
              <a:t>MEASURE Evaluation assessment of the tool in 2013-2014</a:t>
            </a:r>
            <a:r>
              <a:rPr lang="en-US" baseline="0" dirty="0">
                <a:effectLst/>
              </a:rPr>
              <a:t> </a:t>
            </a:r>
            <a:r>
              <a:rPr lang="en-US" dirty="0">
                <a:effectLst/>
              </a:rPr>
              <a:t> documented shortcomings, including concerns that the tool was not reliably capturing the most vulnerable. In addition, the tool took a long time to administer and asked dozens of detailed personal questions, even though the answers were no guarantee that families would receive services.</a:t>
            </a:r>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Based on that report, the Ministry of Gender, Labour,</a:t>
            </a:r>
            <a:r>
              <a:rPr lang="en-US" sz="1200" kern="1200" baseline="0" dirty="0">
                <a:solidFill>
                  <a:schemeClr val="tx1"/>
                </a:solidFill>
                <a:effectLst/>
                <a:latin typeface="+mn-lt"/>
                <a:ea typeface="+mn-ea"/>
                <a:cs typeface="+mn-cs"/>
              </a:rPr>
              <a:t> and </a:t>
            </a:r>
            <a:r>
              <a:rPr lang="en-US" sz="1200" kern="1200" dirty="0">
                <a:solidFill>
                  <a:schemeClr val="tx1"/>
                </a:solidFill>
                <a:effectLst/>
                <a:latin typeface="+mn-lt"/>
                <a:ea typeface="+mn-ea"/>
                <a:cs typeface="+mn-cs"/>
              </a:rPr>
              <a:t>Social Development (MGLSD) convened a VI technical working group meeting in June 2015 in Kampala to clarify the purpose of the VI and the most critical types of household vulnerability that would lead a program to enroll a household. From this meeting, the tool has been revised and renamed the OVC Vulnerability Identification and Prioritization Tool to better reflect its clarified purpose. </a:t>
            </a:r>
            <a:endParaRPr dirty="0"/>
          </a:p>
        </p:txBody>
      </p:sp>
    </p:spTree>
    <p:extLst>
      <p:ext uri="{BB962C8B-B14F-4D97-AF65-F5344CB8AC3E}">
        <p14:creationId xmlns:p14="http://schemas.microsoft.com/office/powerpoint/2010/main" val="24171002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43250" y="582613"/>
            <a:ext cx="3771900" cy="2914650"/>
          </a:xfrm>
          <a:prstGeom prst="rect">
            <a:avLst/>
          </a:prstGeom>
        </p:spPr>
      </p:sp>
      <p:sp>
        <p:nvSpPr>
          <p:cNvPr id="3" name="Notes Placeholder 2"/>
          <p:cNvSpPr>
            <a:spLocks noGrp="1"/>
          </p:cNvSpPr>
          <p:nvPr>
            <p:ph type="body" idx="1"/>
          </p:nvPr>
        </p:nvSpPr>
        <p:spPr>
          <a:xfrm>
            <a:off x="1005840" y="3691890"/>
            <a:ext cx="8046720" cy="3851910"/>
          </a:xfrm>
          <a:prstGeom prst="rect">
            <a:avLst/>
          </a:prstGeom>
        </p:spPr>
        <p:txBody>
          <a:bodyPr/>
          <a:lstStyle/>
          <a:p>
            <a:r>
              <a:rPr lang="en-US" dirty="0">
                <a:effectLst/>
              </a:rPr>
              <a:t>Ask</a:t>
            </a:r>
            <a:r>
              <a:rPr lang="en-US" baseline="0" dirty="0">
                <a:effectLst/>
              </a:rPr>
              <a:t> participants</a:t>
            </a:r>
            <a:r>
              <a:rPr lang="en-US" dirty="0">
                <a:effectLst/>
              </a:rPr>
              <a:t>: So what is the purpose of this tool?</a:t>
            </a:r>
            <a:r>
              <a:rPr lang="en-US" baseline="0" dirty="0">
                <a:effectLst/>
              </a:rPr>
              <a:t> </a:t>
            </a:r>
          </a:p>
          <a:p>
            <a:endParaRPr lang="en-US" baseline="0" dirty="0">
              <a:effectLst/>
            </a:endParaRPr>
          </a:p>
          <a:p>
            <a:r>
              <a:rPr lang="en-US" baseline="0" dirty="0">
                <a:effectLst/>
              </a:rPr>
              <a:t>As you know, o</a:t>
            </a:r>
            <a:r>
              <a:rPr lang="en-US" dirty="0">
                <a:effectLst/>
              </a:rPr>
              <a:t>rphans and other vulnerable children and the households in which they live typically have multiple issues that have led to, or are a result of, their vulnerability. They may have an insufficient source of income, or not enough food to eat. They may be headed by a child, and they or a family member may be HIV-positive. Often, children in these households are not attending school, are lacking in basic water and sanitation where they live, and may be in danger of violence or exploitation. </a:t>
            </a:r>
          </a:p>
          <a:p>
            <a:endParaRPr lang="en-US" sz="1200" kern="1200" dirty="0">
              <a:solidFill>
                <a:schemeClr val="tx1"/>
              </a:solidFill>
              <a:effectLst/>
              <a:latin typeface="+mn-lt"/>
              <a:ea typeface="+mn-ea"/>
              <a:cs typeface="+mn-cs"/>
            </a:endParaRPr>
          </a:p>
          <a:p>
            <a:r>
              <a:rPr lang="en-US" dirty="0">
                <a:effectLst/>
              </a:rPr>
              <a:t>A difficulty arises, however, in determining who should be enrolled in services, because—in most instances—there are more families who need services than there are funds to provide for them. Each country and program must first identify whom to target and enroll in services, with some level of confidence that the neediest households will be the ones identified. This is complex, given the integrated nature of OVC programming, and there is no global standardized approach.</a:t>
            </a:r>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a:t>
            </a:r>
            <a:r>
              <a:rPr lang="en-US" sz="1200" kern="1200" baseline="0" dirty="0">
                <a:solidFill>
                  <a:schemeClr val="tx1"/>
                </a:solidFill>
                <a:effectLst/>
                <a:latin typeface="+mn-lt"/>
                <a:ea typeface="+mn-ea"/>
                <a:cs typeface="+mn-cs"/>
              </a:rPr>
              <a:t> HVPT was developed to assist programs and government in prioritizing households for enrollment in OVC programs (or to receive OVC services). </a:t>
            </a:r>
            <a:r>
              <a:rPr lang="en-US" sz="1200" kern="1200" dirty="0">
                <a:solidFill>
                  <a:schemeClr val="tx1"/>
                </a:solidFill>
                <a:effectLst/>
                <a:latin typeface="+mn-lt"/>
                <a:ea typeface="+mn-ea"/>
                <a:cs typeface="+mn-cs"/>
              </a:rPr>
              <a:t>The Uganda HVPT is intended to assist programs and districts in prioritizing households for enrollment in OVC programs. This tool should be applied to all households listed as potentially vulnerable and in need of OVC program services from a) referrals from health facilities, schools, social services, police or other institutions; b) a list of households generated by community leaders using the four factor criteria (orphanhood, disability, out of school, and chronically ill); or c) the community mapping process. It is intentionally designed to be a short tool, as it will be administered to people who may or may not be enrolled in the program. Spending a long time in a household and asking many detailed questions can create expectations among household members that may not be fulfilled if you find they do not qualify.</a:t>
            </a:r>
          </a:p>
          <a:p>
            <a:r>
              <a:rPr lang="en-US" sz="1200" kern="1200" dirty="0">
                <a:solidFill>
                  <a:schemeClr val="tx1"/>
                </a:solidFill>
                <a:effectLst/>
                <a:latin typeface="+mn-lt"/>
                <a:ea typeface="+mn-ea"/>
                <a:cs typeface="+mn-cs"/>
              </a:rPr>
              <a:t> </a:t>
            </a:r>
          </a:p>
        </p:txBody>
      </p:sp>
      <p:sp>
        <p:nvSpPr>
          <p:cNvPr id="4" name="Slide Number Placeholder 3"/>
          <p:cNvSpPr>
            <a:spLocks noGrp="1"/>
          </p:cNvSpPr>
          <p:nvPr>
            <p:ph type="sldNum" sz="quarter" idx="10"/>
          </p:nvPr>
        </p:nvSpPr>
        <p:spPr>
          <a:xfrm>
            <a:off x="5697432" y="7382431"/>
            <a:ext cx="4358640" cy="388620"/>
          </a:xfrm>
          <a:prstGeom prst="rect">
            <a:avLst/>
          </a:prstGeom>
        </p:spPr>
        <p:txBody>
          <a:bodyPr/>
          <a:lstStyle/>
          <a:p>
            <a:fld id="{E7CEE64E-8E73-497A-B462-AA88437E6BEB}" type="slidenum">
              <a:rPr lang="en-US" smtClean="0"/>
              <a:pPr/>
              <a:t>6</a:t>
            </a:fld>
            <a:endParaRPr lang="en-US"/>
          </a:p>
        </p:txBody>
      </p:sp>
    </p:spTree>
    <p:extLst>
      <p:ext uri="{BB962C8B-B14F-4D97-AF65-F5344CB8AC3E}">
        <p14:creationId xmlns:p14="http://schemas.microsoft.com/office/powerpoint/2010/main" val="18821950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43250" y="582613"/>
            <a:ext cx="3771900" cy="2914650"/>
          </a:xfrm>
          <a:prstGeom prst="rect">
            <a:avLst/>
          </a:prstGeom>
          <a:noFill/>
          <a:ln w="12700">
            <a:solidFill>
              <a:prstClr val="black"/>
            </a:solidFill>
          </a:ln>
        </p:spPr>
      </p:sp>
      <p:sp>
        <p:nvSpPr>
          <p:cNvPr id="3" name="Notes Placeholder 2"/>
          <p:cNvSpPr>
            <a:spLocks noGrp="1"/>
          </p:cNvSpPr>
          <p:nvPr>
            <p:ph type="body" idx="1"/>
          </p:nvPr>
        </p:nvSpPr>
        <p:spPr>
          <a:xfrm>
            <a:off x="1006475" y="3692525"/>
            <a:ext cx="8045450" cy="3497263"/>
          </a:xfrm>
          <a:prstGeom prst="rect">
            <a:avLst/>
          </a:prstGeom>
        </p:spPr>
        <p:txBody>
          <a:bodyPr/>
          <a:lstStyle/>
          <a:p>
            <a:r>
              <a:rPr lang="en-US" dirty="0">
                <a:effectLst/>
              </a:rPr>
              <a:t>A community may identify, for example, 100 households that need support, but there may be funds to support only 25 of them. The tool assists community-based organizations to figure out which 25 of the 100 families should be enrolled, based on priority vulnerability indicators. </a:t>
            </a:r>
            <a:endParaRPr lang="en-US" dirty="0"/>
          </a:p>
        </p:txBody>
      </p:sp>
    </p:spTree>
    <p:extLst>
      <p:ext uri="{BB962C8B-B14F-4D97-AF65-F5344CB8AC3E}">
        <p14:creationId xmlns:p14="http://schemas.microsoft.com/office/powerpoint/2010/main" val="13188852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43250" y="582613"/>
            <a:ext cx="3771900" cy="2914650"/>
          </a:xfrm>
          <a:prstGeom prst="rect">
            <a:avLst/>
          </a:prstGeom>
        </p:spPr>
      </p:sp>
      <p:sp>
        <p:nvSpPr>
          <p:cNvPr id="3" name="Notes Placeholder 2"/>
          <p:cNvSpPr>
            <a:spLocks noGrp="1"/>
          </p:cNvSpPr>
          <p:nvPr>
            <p:ph type="body" idx="1"/>
          </p:nvPr>
        </p:nvSpPr>
        <p:spPr>
          <a:xfrm>
            <a:off x="1005840" y="3691890"/>
            <a:ext cx="8046720" cy="3497580"/>
          </a:xfrm>
          <a:prstGeom prst="rect">
            <a:avLst/>
          </a:prstGeom>
        </p:spPr>
        <p:txBody>
          <a:bodyPr/>
          <a:lstStyle/>
          <a:p>
            <a:r>
              <a:rPr lang="en-US" sz="1200" kern="1200" dirty="0">
                <a:solidFill>
                  <a:schemeClr val="tx1"/>
                </a:solidFill>
                <a:effectLst/>
                <a:latin typeface="+mn-lt"/>
                <a:ea typeface="+mn-ea"/>
                <a:cs typeface="+mn-cs"/>
              </a:rPr>
              <a:t>This tool is </a:t>
            </a:r>
            <a:r>
              <a:rPr lang="en-US" sz="1200" u="sng" kern="1200" dirty="0">
                <a:solidFill>
                  <a:schemeClr val="tx1"/>
                </a:solidFill>
                <a:effectLst/>
                <a:latin typeface="+mn-lt"/>
                <a:ea typeface="+mn-ea"/>
                <a:cs typeface="+mn-cs"/>
              </a:rPr>
              <a:t>not appropriate</a:t>
            </a:r>
            <a:r>
              <a:rPr lang="en-US" sz="1200" kern="1200" dirty="0">
                <a:solidFill>
                  <a:schemeClr val="tx1"/>
                </a:solidFill>
                <a:effectLst/>
                <a:latin typeface="+mn-lt"/>
                <a:ea typeface="+mn-ea"/>
                <a:cs typeface="+mn-cs"/>
              </a:rPr>
              <a:t> for the following purposes:</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The OVC Household Vulnerability and Prioritization Tool alone is </a:t>
            </a:r>
            <a:r>
              <a:rPr lang="en-US" sz="1200" b="1" kern="1200" dirty="0">
                <a:solidFill>
                  <a:schemeClr val="tx1"/>
                </a:solidFill>
                <a:effectLst/>
                <a:latin typeface="+mn-lt"/>
                <a:ea typeface="+mn-ea"/>
                <a:cs typeface="+mn-cs"/>
              </a:rPr>
              <a:t>not appropriate for determining which services to provide to a household or children within the household.</a:t>
            </a:r>
            <a:r>
              <a:rPr lang="en-US" sz="1200" kern="1200" dirty="0">
                <a:solidFill>
                  <a:schemeClr val="tx1"/>
                </a:solidFill>
                <a:effectLst/>
                <a:latin typeface="+mn-lt"/>
                <a:ea typeface="+mn-ea"/>
                <a:cs typeface="+mn-cs"/>
              </a:rPr>
              <a:t> While this tool can provide</a:t>
            </a:r>
            <a:r>
              <a:rPr lang="en-US" sz="1200" kern="1200" baseline="0" dirty="0">
                <a:solidFill>
                  <a:schemeClr val="tx1"/>
                </a:solidFill>
                <a:effectLst/>
                <a:latin typeface="+mn-lt"/>
                <a:ea typeface="+mn-ea"/>
                <a:cs typeface="+mn-cs"/>
              </a:rPr>
              <a:t> input in decisions about </a:t>
            </a:r>
            <a:r>
              <a:rPr lang="en-US" sz="1200" kern="1200" dirty="0">
                <a:solidFill>
                  <a:schemeClr val="tx1"/>
                </a:solidFill>
                <a:effectLst/>
                <a:latin typeface="+mn-lt"/>
                <a:ea typeface="+mn-ea"/>
                <a:cs typeface="+mn-cs"/>
              </a:rPr>
              <a:t>what services a household may need, additional types of assessment will likely be needed to tailor services to specific households and children within the household. </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The OVC Household Vulnerability and Prioritization Tool is </a:t>
            </a:r>
            <a:r>
              <a:rPr lang="en-US" sz="1200" b="1" kern="1200" dirty="0">
                <a:solidFill>
                  <a:schemeClr val="tx1"/>
                </a:solidFill>
                <a:effectLst/>
                <a:latin typeface="+mn-lt"/>
                <a:ea typeface="+mn-ea"/>
                <a:cs typeface="+mn-cs"/>
              </a:rPr>
              <a:t>not appropriate for monitoring the well-being of children in the household over time.</a:t>
            </a:r>
            <a:r>
              <a:rPr lang="en-US" sz="1200" kern="1200" dirty="0">
                <a:solidFill>
                  <a:schemeClr val="tx1"/>
                </a:solidFill>
                <a:effectLst/>
                <a:latin typeface="+mn-lt"/>
                <a:ea typeface="+mn-ea"/>
                <a:cs typeface="+mn-cs"/>
              </a:rPr>
              <a:t> To adequately assess whether children are faring better or have other issues that need to be addressed, case management tools and regular home visitation are needed t</a:t>
            </a:r>
            <a:r>
              <a:rPr lang="en-US" sz="1200" kern="1200" baseline="0" dirty="0">
                <a:solidFill>
                  <a:schemeClr val="tx1"/>
                </a:solidFill>
                <a:effectLst/>
                <a:latin typeface="+mn-lt"/>
                <a:ea typeface="+mn-ea"/>
                <a:cs typeface="+mn-cs"/>
              </a:rPr>
              <a:t>o track progress for individual children in the household. </a:t>
            </a:r>
            <a:endParaRPr lang="en-US" sz="1200" kern="1200" dirty="0">
              <a:solidFill>
                <a:schemeClr val="tx1"/>
              </a:solidFill>
              <a:effectLst/>
              <a:latin typeface="+mn-lt"/>
              <a:ea typeface="+mn-ea"/>
              <a:cs typeface="+mn-cs"/>
            </a:endParaRP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The OVC Household Vulnerability and Prioritization Tool is </a:t>
            </a:r>
            <a:r>
              <a:rPr lang="en-US" sz="1200" b="1" kern="1200" dirty="0">
                <a:solidFill>
                  <a:schemeClr val="tx1"/>
                </a:solidFill>
                <a:effectLst/>
                <a:latin typeface="+mn-lt"/>
                <a:ea typeface="+mn-ea"/>
                <a:cs typeface="+mn-cs"/>
              </a:rPr>
              <a:t>not appropriate for evaluating outcomes or overall program performance. </a:t>
            </a:r>
            <a:r>
              <a:rPr lang="en-US" sz="1200" b="0" kern="1200" dirty="0">
                <a:solidFill>
                  <a:schemeClr val="tx1"/>
                </a:solidFill>
                <a:effectLst/>
                <a:latin typeface="+mn-lt"/>
                <a:ea typeface="+mn-ea"/>
                <a:cs typeface="+mn-cs"/>
              </a:rPr>
              <a:t>E</a:t>
            </a:r>
            <a:r>
              <a:rPr lang="en-US" sz="1200" kern="1200" dirty="0">
                <a:solidFill>
                  <a:schemeClr val="tx1"/>
                </a:solidFill>
                <a:effectLst/>
                <a:latin typeface="+mn-lt"/>
                <a:ea typeface="+mn-ea"/>
                <a:cs typeface="+mn-cs"/>
              </a:rPr>
              <a:t>valuation of OVC programs should not include the use of this tool for several reasons: evaluation should use a standardized research tool and formal protocol; evaluation should be administered by professional data collectors (direct service providers may be biased); and evaluation should involve sampling households and select beneficiaries at intervention and comparison groups to assess program attribution. PEPFAR has developed standard evaluation guidelines and tools that can be adapted for local contexts.</a:t>
            </a:r>
          </a:p>
        </p:txBody>
      </p:sp>
      <p:sp>
        <p:nvSpPr>
          <p:cNvPr id="4" name="Slide Number Placeholder 3"/>
          <p:cNvSpPr>
            <a:spLocks noGrp="1"/>
          </p:cNvSpPr>
          <p:nvPr>
            <p:ph type="sldNum" sz="quarter" idx="10"/>
          </p:nvPr>
        </p:nvSpPr>
        <p:spPr>
          <a:xfrm>
            <a:off x="5697432" y="7382431"/>
            <a:ext cx="4358640" cy="388620"/>
          </a:xfrm>
          <a:prstGeom prst="rect">
            <a:avLst/>
          </a:prstGeom>
        </p:spPr>
        <p:txBody>
          <a:bodyPr/>
          <a:lstStyle/>
          <a:p>
            <a:fld id="{E7CEE64E-8E73-497A-B462-AA88437E6BEB}" type="slidenum">
              <a:rPr lang="en-US" smtClean="0"/>
              <a:pPr/>
              <a:t>8</a:t>
            </a:fld>
            <a:endParaRPr lang="en-US"/>
          </a:p>
        </p:txBody>
      </p:sp>
    </p:spTree>
    <p:extLst>
      <p:ext uri="{BB962C8B-B14F-4D97-AF65-F5344CB8AC3E}">
        <p14:creationId xmlns:p14="http://schemas.microsoft.com/office/powerpoint/2010/main" val="41261791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43250" y="582613"/>
            <a:ext cx="3771900" cy="2914650"/>
          </a:xfrm>
          <a:prstGeom prst="rect">
            <a:avLst/>
          </a:prstGeom>
        </p:spPr>
      </p:sp>
      <p:sp>
        <p:nvSpPr>
          <p:cNvPr id="3" name="Notes Placeholder 2"/>
          <p:cNvSpPr>
            <a:spLocks noGrp="1"/>
          </p:cNvSpPr>
          <p:nvPr>
            <p:ph type="body" idx="1"/>
          </p:nvPr>
        </p:nvSpPr>
        <p:spPr>
          <a:xfrm>
            <a:off x="1005840" y="3691890"/>
            <a:ext cx="8046720" cy="3497580"/>
          </a:xfrm>
          <a:prstGeom prst="rect">
            <a:avLst/>
          </a:prstGeom>
        </p:spPr>
        <p:txBody>
          <a:bodyPr/>
          <a:lstStyle/>
          <a:p>
            <a:r>
              <a:rPr lang="en-US" sz="1200" u="none" kern="1200" dirty="0">
                <a:solidFill>
                  <a:schemeClr val="tx1"/>
                </a:solidFill>
                <a:effectLst/>
                <a:latin typeface="+mn-lt"/>
                <a:ea typeface="+mn-ea"/>
                <a:cs typeface="+mn-cs"/>
              </a:rPr>
              <a:t>This tool should be applied to all households listed by village leaders (LCs, VHT members, parasocial workers or CPCs) on the household identification register as potentially vulnerable and in need of OVC program services from either: a) referrals from health facilities, schools, social services, police, or other institutions; b) a list of households generated by community leaders using the four factor criteria (orphanhood, disability, out of school, and chronically ill); or c) the community mapping process. Once an organization or district uses this tool, it will generate a list of prioritized households for enrollment, based on the enrollment targets. </a:t>
            </a:r>
          </a:p>
          <a:p>
            <a:endParaRPr lang="en-US" sz="1200" u="none" kern="1200" dirty="0">
              <a:solidFill>
                <a:schemeClr val="tx1"/>
              </a:solidFill>
              <a:effectLst/>
              <a:latin typeface="+mn-lt"/>
              <a:ea typeface="+mn-ea"/>
              <a:cs typeface="+mn-cs"/>
            </a:endParaRPr>
          </a:p>
          <a:p>
            <a:r>
              <a:rPr lang="en-US" sz="1200" u="none" kern="1200" dirty="0">
                <a:solidFill>
                  <a:schemeClr val="tx1"/>
                </a:solidFill>
                <a:effectLst/>
                <a:latin typeface="+mn-lt"/>
                <a:ea typeface="+mn-ea"/>
                <a:cs typeface="+mn-cs"/>
              </a:rPr>
              <a:t>In Module 3 we will talk about the enrollment</a:t>
            </a:r>
            <a:r>
              <a:rPr lang="en-US" sz="1200" u="none" kern="1200" baseline="0" dirty="0">
                <a:solidFill>
                  <a:schemeClr val="tx1"/>
                </a:solidFill>
                <a:effectLst/>
                <a:latin typeface="+mn-lt"/>
                <a:ea typeface="+mn-ea"/>
                <a:cs typeface="+mn-cs"/>
              </a:rPr>
              <a:t> process. What we can say now is that o</a:t>
            </a:r>
            <a:r>
              <a:rPr lang="en-US" sz="1200" u="none" kern="1200" dirty="0">
                <a:solidFill>
                  <a:schemeClr val="tx1"/>
                </a:solidFill>
                <a:effectLst/>
                <a:latin typeface="+mn-lt"/>
                <a:ea typeface="+mn-ea"/>
                <a:cs typeface="+mn-cs"/>
              </a:rPr>
              <a:t>nce a household is enrolled, household assessment and the case management process will begin to ensure the family receives the support it needs, and that individual children will be supported by parasocial workers and others.</a:t>
            </a: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a:xfrm>
            <a:off x="5697432" y="7382431"/>
            <a:ext cx="4358640" cy="388620"/>
          </a:xfrm>
          <a:prstGeom prst="rect">
            <a:avLst/>
          </a:prstGeom>
        </p:spPr>
        <p:txBody>
          <a:bodyPr/>
          <a:lstStyle/>
          <a:p>
            <a:fld id="{E7CEE64E-8E73-497A-B462-AA88437E6BEB}" type="slidenum">
              <a:rPr lang="en-US" smtClean="0"/>
              <a:pPr/>
              <a:t>9</a:t>
            </a:fld>
            <a:endParaRPr lang="en-US"/>
          </a:p>
        </p:txBody>
      </p:sp>
    </p:spTree>
    <p:extLst>
      <p:ext uri="{BB962C8B-B14F-4D97-AF65-F5344CB8AC3E}">
        <p14:creationId xmlns:p14="http://schemas.microsoft.com/office/powerpoint/2010/main" val="15825336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43250" y="582613"/>
            <a:ext cx="3771900" cy="2914650"/>
          </a:xfrm>
          <a:prstGeom prst="rect">
            <a:avLst/>
          </a:prstGeom>
        </p:spPr>
      </p:sp>
      <p:sp>
        <p:nvSpPr>
          <p:cNvPr id="3" name="Notes Placeholder 2"/>
          <p:cNvSpPr>
            <a:spLocks noGrp="1"/>
          </p:cNvSpPr>
          <p:nvPr>
            <p:ph type="body" idx="1"/>
          </p:nvPr>
        </p:nvSpPr>
        <p:spPr>
          <a:xfrm>
            <a:off x="1005840" y="3691890"/>
            <a:ext cx="8046720" cy="3497580"/>
          </a:xfrm>
          <a:prstGeom prst="rect">
            <a:avLst/>
          </a:prstGeom>
        </p:spPr>
        <p:txBody>
          <a:bodyPr/>
          <a:lstStyle/>
          <a:p>
            <a:r>
              <a:rPr lang="en-US" sz="1200" kern="1200" dirty="0">
                <a:solidFill>
                  <a:schemeClr val="tx1"/>
                </a:solidFill>
                <a:effectLst/>
                <a:latin typeface="+mn-lt"/>
                <a:ea typeface="+mn-ea"/>
                <a:cs typeface="+mn-cs"/>
              </a:rPr>
              <a:t>When starting enrollment for programs or expanding program reach, staff should contact the local government authorities, starting with the Chief Administrative Officer, the District Community Development Officer (DCDO), the probation and social welfare officer (PSWO), and the subcounty Community Development Officers (CDOs) to inform and involve them in the process.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This is an important step, particularly if there are multiple implementing partners delivering services in the same location; local government is there to coordinate the exercise among implementing partners. Local government staff have been trained on the tool and will be able to provide technical support to programs in administration of the tool. </a:t>
            </a:r>
          </a:p>
          <a:p>
            <a:endParaRPr lang="en-US" dirty="0"/>
          </a:p>
        </p:txBody>
      </p:sp>
      <p:sp>
        <p:nvSpPr>
          <p:cNvPr id="4" name="Slide Number Placeholder 3"/>
          <p:cNvSpPr>
            <a:spLocks noGrp="1"/>
          </p:cNvSpPr>
          <p:nvPr>
            <p:ph type="sldNum" sz="quarter" idx="10"/>
          </p:nvPr>
        </p:nvSpPr>
        <p:spPr>
          <a:xfrm>
            <a:off x="5697432" y="7382431"/>
            <a:ext cx="4358640" cy="388620"/>
          </a:xfrm>
          <a:prstGeom prst="rect">
            <a:avLst/>
          </a:prstGeom>
        </p:spPr>
        <p:txBody>
          <a:bodyPr/>
          <a:lstStyle/>
          <a:p>
            <a:fld id="{E7CEE64E-8E73-497A-B462-AA88437E6BEB}" type="slidenum">
              <a:rPr lang="en-US" smtClean="0"/>
              <a:pPr/>
              <a:t>10</a:t>
            </a:fld>
            <a:endParaRPr lang="en-US"/>
          </a:p>
        </p:txBody>
      </p:sp>
    </p:spTree>
    <p:extLst>
      <p:ext uri="{BB962C8B-B14F-4D97-AF65-F5344CB8AC3E}">
        <p14:creationId xmlns:p14="http://schemas.microsoft.com/office/powerpoint/2010/main" val="15825336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43250" y="582613"/>
            <a:ext cx="3771900" cy="2914650"/>
          </a:xfrm>
          <a:prstGeom prst="rect">
            <a:avLst/>
          </a:prstGeom>
        </p:spPr>
      </p:sp>
      <p:sp>
        <p:nvSpPr>
          <p:cNvPr id="3" name="Notes Placeholder 2"/>
          <p:cNvSpPr>
            <a:spLocks noGrp="1"/>
          </p:cNvSpPr>
          <p:nvPr>
            <p:ph type="body" idx="1"/>
          </p:nvPr>
        </p:nvSpPr>
        <p:spPr>
          <a:xfrm>
            <a:off x="1005840" y="3691890"/>
            <a:ext cx="8046720" cy="3497580"/>
          </a:xfrm>
          <a:prstGeom prst="rect">
            <a:avLst/>
          </a:prstGeom>
        </p:spPr>
        <p:txBody>
          <a:bodyPr/>
          <a:lstStyle/>
          <a:p>
            <a:pPr lvl="0"/>
            <a:r>
              <a:rPr lang="en-US" sz="1200" b="0" i="0" kern="1200" baseline="0" dirty="0">
                <a:solidFill>
                  <a:schemeClr val="tx1"/>
                </a:solidFill>
                <a:effectLst/>
                <a:latin typeface="+mn-lt"/>
                <a:ea typeface="+mn-ea"/>
                <a:cs typeface="+mn-cs"/>
              </a:rPr>
              <a:t>W</a:t>
            </a:r>
            <a:r>
              <a:rPr lang="en-US" sz="1200" kern="1200" dirty="0">
                <a:solidFill>
                  <a:schemeClr val="tx1"/>
                </a:solidFill>
                <a:effectLst/>
                <a:latin typeface="+mn-lt"/>
                <a:ea typeface="+mn-ea"/>
                <a:cs typeface="+mn-cs"/>
              </a:rPr>
              <a:t>ork with community members (e.g., village health teams, community health workers, local councils, opinion leaders, parasocial workers) to develop a list of all potentially vulnerable households (i.e., through mapping, use of four criteria selection, or referrals from entities previously mentioned). This should be under the guidance of the Sub CDO and program staff and must be entered in the </a:t>
            </a:r>
            <a:r>
              <a:rPr lang="en-US" sz="1200" b="1" kern="1200" dirty="0">
                <a:solidFill>
                  <a:schemeClr val="tx1"/>
                </a:solidFill>
                <a:effectLst/>
                <a:latin typeface="+mn-lt"/>
                <a:ea typeface="+mn-ea"/>
                <a:cs typeface="+mn-cs"/>
              </a:rPr>
              <a:t>National OVC pre-identification register and registration form</a:t>
            </a:r>
            <a:r>
              <a:rPr lang="en-US" sz="1200" kern="1200" dirty="0">
                <a:solidFill>
                  <a:schemeClr val="tx1"/>
                </a:solidFill>
                <a:effectLst/>
                <a:latin typeface="+mn-lt"/>
                <a:ea typeface="+mn-ea"/>
                <a:cs typeface="+mn-cs"/>
              </a:rPr>
              <a:t> (see next slide). This tool can be sent ahead of the exercise to save time. Once the list is developed, items A through M on the cover sheet of the VPT should be completed for each household on the community list.  </a:t>
            </a:r>
          </a:p>
          <a:p>
            <a:pPr lvl="0"/>
            <a:endParaRPr lang="en-US"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Depending on the program, parasocial workers, community service organization (CSO) staff, community health workers, village health teams, community resource personnel, and/or local government staff such as CDOs who have been trained to administer the HVPT will administer the tool to households. All individuals administering the tool should be thoroughly familiar with the HVPT, the definitions for each of the questions of the tool, and guidance on how to administer it. </a:t>
            </a:r>
          </a:p>
          <a:p>
            <a:pPr lvl="0"/>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a:xfrm>
            <a:off x="5697432" y="7382431"/>
            <a:ext cx="4358640" cy="388620"/>
          </a:xfrm>
          <a:prstGeom prst="rect">
            <a:avLst/>
          </a:prstGeom>
        </p:spPr>
        <p:txBody>
          <a:bodyPr/>
          <a:lstStyle/>
          <a:p>
            <a:fld id="{E7CEE64E-8E73-497A-B462-AA88437E6BEB}" type="slidenum">
              <a:rPr lang="en-US" smtClean="0"/>
              <a:pPr/>
              <a:t>11</a:t>
            </a:fld>
            <a:endParaRPr lang="en-US"/>
          </a:p>
        </p:txBody>
      </p:sp>
    </p:spTree>
    <p:extLst>
      <p:ext uri="{BB962C8B-B14F-4D97-AF65-F5344CB8AC3E}">
        <p14:creationId xmlns:p14="http://schemas.microsoft.com/office/powerpoint/2010/main" val="15825336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332163" y="971550"/>
            <a:ext cx="3394075" cy="2622550"/>
          </a:xfrm>
          <a:prstGeom prst="rect">
            <a:avLst/>
          </a:prstGeom>
          <a:noFill/>
          <a:ln w="12700">
            <a:solidFill>
              <a:prstClr val="black"/>
            </a:solidFill>
          </a:ln>
        </p:spPr>
      </p:sp>
      <p:sp>
        <p:nvSpPr>
          <p:cNvPr id="3" name="Notes Placeholder 2"/>
          <p:cNvSpPr>
            <a:spLocks noGrp="1"/>
          </p:cNvSpPr>
          <p:nvPr>
            <p:ph type="body" idx="1"/>
          </p:nvPr>
        </p:nvSpPr>
        <p:spPr>
          <a:xfrm>
            <a:off x="1006475" y="3740150"/>
            <a:ext cx="8045450" cy="306070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Here is a copy of the OVC</a:t>
            </a:r>
            <a:r>
              <a:rPr lang="en-US" baseline="0" dirty="0"/>
              <a:t> pre-identification and registration form discussed in the previous slide. </a:t>
            </a:r>
            <a:endParaRPr lang="en-US" dirty="0"/>
          </a:p>
          <a:p>
            <a:endParaRPr lang="en-US" dirty="0"/>
          </a:p>
        </p:txBody>
      </p:sp>
    </p:spTree>
    <p:extLst>
      <p:ext uri="{BB962C8B-B14F-4D97-AF65-F5344CB8AC3E}">
        <p14:creationId xmlns:p14="http://schemas.microsoft.com/office/powerpoint/2010/main" val="30617017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43250" y="582613"/>
            <a:ext cx="3771900" cy="2914650"/>
          </a:xfrm>
          <a:prstGeom prst="rect">
            <a:avLst/>
          </a:prstGeom>
        </p:spPr>
      </p:sp>
      <p:sp>
        <p:nvSpPr>
          <p:cNvPr id="3" name="Notes Placeholder 2"/>
          <p:cNvSpPr>
            <a:spLocks noGrp="1"/>
          </p:cNvSpPr>
          <p:nvPr>
            <p:ph type="body" idx="1"/>
          </p:nvPr>
        </p:nvSpPr>
        <p:spPr>
          <a:xfrm>
            <a:off x="1005840" y="3691890"/>
            <a:ext cx="8046720" cy="3497580"/>
          </a:xfrm>
          <a:prstGeom prst="rect">
            <a:avLst/>
          </a:prstGeom>
        </p:spPr>
        <p:txBody>
          <a:bodyPr/>
          <a:lstStyle/>
          <a:p>
            <a:pPr lvl="0"/>
            <a:r>
              <a:rPr lang="en-US" sz="1200" kern="1200" dirty="0">
                <a:solidFill>
                  <a:schemeClr val="tx1"/>
                </a:solidFill>
                <a:effectLst/>
                <a:latin typeface="+mn-lt"/>
                <a:ea typeface="+mn-ea"/>
                <a:cs typeface="+mn-cs"/>
              </a:rPr>
              <a:t>The trained individual will administer the OVC Vulnerability Prioritization Tool to the head of household or his/her designee.</a:t>
            </a:r>
          </a:p>
          <a:p>
            <a:pPr lvl="0"/>
            <a:r>
              <a:rPr lang="en-US" sz="1200" kern="1200" dirty="0">
                <a:solidFill>
                  <a:schemeClr val="tx1"/>
                </a:solidFill>
                <a:effectLst/>
                <a:latin typeface="+mn-lt"/>
                <a:ea typeface="+mn-ea"/>
                <a:cs typeface="+mn-cs"/>
              </a:rPr>
              <a:t>The tool should be administered in the household and out of earshot of other community members, workers, and minors to protect the confidentiality of respondents. </a:t>
            </a:r>
          </a:p>
          <a:p>
            <a:pPr lvl="0"/>
            <a:endParaRPr lang="en-US"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When starting, the purpose of the tool should be explained and the person administering the tool should indicate in a sensitive way that participating in this brief assessment does not mean their household will automatically receive services.</a:t>
            </a:r>
          </a:p>
          <a:p>
            <a:pPr lvl="0"/>
            <a:endParaRPr lang="en-US"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After completing the tool, the person administering it will check that all questions have been answered and correct any errors in documentation. They will also be certain to note on the form where a referral is needed. In the case of severe issues (e.g., a child in danger or who has experienced a child protection issue such as severe physical abuse or sexual abuse), the situation should be reported immediately to appropriate authorities (e.g., local organization, local council, or in the case of child protection, reporting to a legal entity or to the toll free national child help line: 116). </a:t>
            </a:r>
          </a:p>
          <a:p>
            <a:pPr lvl="0"/>
            <a:endParaRPr lang="en-US"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Completed VPT forms will then be returned to designated officers (e.g., civil society organization [CSO] staff or, where CDOs are directly carrying out the activity, CDOs) where the prioritization of households will occur. People who directly administer the tool should NOT make decisions about enrollment.</a:t>
            </a:r>
          </a:p>
          <a:p>
            <a:pPr lvl="0"/>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Note: The respondent’s answer should not be challenged unless there is good reason to; if this happens please make a note in the space</a:t>
            </a:r>
            <a:r>
              <a:rPr lang="en-GB" sz="1200" kern="1200" baseline="0" dirty="0">
                <a:solidFill>
                  <a:schemeClr val="tx1"/>
                </a:solidFill>
                <a:effectLst/>
                <a:latin typeface="+mn-lt"/>
                <a:ea typeface="+mn-ea"/>
                <a:cs typeface="+mn-cs"/>
              </a:rPr>
              <a:t> provided on the form.</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a:xfrm>
            <a:off x="5697432" y="7382431"/>
            <a:ext cx="4358640" cy="388620"/>
          </a:xfrm>
          <a:prstGeom prst="rect">
            <a:avLst/>
          </a:prstGeom>
        </p:spPr>
        <p:txBody>
          <a:bodyPr/>
          <a:lstStyle/>
          <a:p>
            <a:fld id="{E7CEE64E-8E73-497A-B462-AA88437E6BEB}" type="slidenum">
              <a:rPr lang="en-US" smtClean="0"/>
              <a:pPr/>
              <a:t>13</a:t>
            </a:fld>
            <a:endParaRPr lang="en-US"/>
          </a:p>
        </p:txBody>
      </p:sp>
    </p:spTree>
    <p:extLst>
      <p:ext uri="{BB962C8B-B14F-4D97-AF65-F5344CB8AC3E}">
        <p14:creationId xmlns:p14="http://schemas.microsoft.com/office/powerpoint/2010/main" val="158253367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43250" y="582613"/>
            <a:ext cx="3771900" cy="2914650"/>
          </a:xfrm>
          <a:prstGeom prst="rect">
            <a:avLst/>
          </a:prstGeom>
          <a:noFill/>
          <a:ln w="12700">
            <a:solidFill>
              <a:prstClr val="black"/>
            </a:solidFill>
          </a:ln>
        </p:spPr>
      </p:sp>
      <p:sp>
        <p:nvSpPr>
          <p:cNvPr id="3" name="Notes Placeholder 2"/>
          <p:cNvSpPr>
            <a:spLocks noGrp="1"/>
          </p:cNvSpPr>
          <p:nvPr>
            <p:ph type="body" idx="1"/>
          </p:nvPr>
        </p:nvSpPr>
        <p:spPr>
          <a:xfrm>
            <a:off x="1006475" y="3692525"/>
            <a:ext cx="8045450" cy="3497263"/>
          </a:xfrm>
          <a:prstGeom prst="rect">
            <a:avLst/>
          </a:prstGeom>
        </p:spPr>
        <p:txBody>
          <a:bodyPr/>
          <a:lstStyle/>
          <a:p>
            <a:r>
              <a:rPr lang="en-US" dirty="0"/>
              <a:t>Hand out copies of the HVPT</a:t>
            </a:r>
            <a:r>
              <a:rPr lang="en-US" baseline="0" dirty="0"/>
              <a:t> and the accompanying Reference Guide. </a:t>
            </a:r>
            <a:endParaRPr lang="en-US" dirty="0"/>
          </a:p>
          <a:p>
            <a:endParaRPr lang="en-US" dirty="0"/>
          </a:p>
          <a:p>
            <a:r>
              <a:rPr lang="en-US" dirty="0"/>
              <a:t>Then,</a:t>
            </a:r>
            <a:r>
              <a:rPr lang="en-US" baseline="0" dirty="0"/>
              <a:t> t</a:t>
            </a:r>
            <a:r>
              <a:rPr lang="en-US" dirty="0"/>
              <a:t>alk</a:t>
            </a:r>
            <a:r>
              <a:rPr lang="en-US" baseline="0" dirty="0"/>
              <a:t> through each section. Ask participants to read questions out loud and interpret them. (Please see training manual for suggested ways to engage participants.) Clarify any uncertainty and ask them to refer to the reference guide. </a:t>
            </a:r>
            <a:endParaRPr lang="en-US" dirty="0"/>
          </a:p>
        </p:txBody>
      </p:sp>
    </p:spTree>
    <p:extLst>
      <p:ext uri="{BB962C8B-B14F-4D97-AF65-F5344CB8AC3E}">
        <p14:creationId xmlns:p14="http://schemas.microsoft.com/office/powerpoint/2010/main" val="12600690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43250" y="582613"/>
            <a:ext cx="3771900" cy="2914650"/>
          </a:xfrm>
          <a:prstGeom prst="rect">
            <a:avLst/>
          </a:prstGeom>
          <a:noFill/>
          <a:ln w="12700">
            <a:solidFill>
              <a:prstClr val="black"/>
            </a:solidFill>
          </a:ln>
        </p:spPr>
      </p:sp>
      <p:sp>
        <p:nvSpPr>
          <p:cNvPr id="3" name="Notes Placeholder 2"/>
          <p:cNvSpPr>
            <a:spLocks noGrp="1"/>
          </p:cNvSpPr>
          <p:nvPr>
            <p:ph type="body" idx="1"/>
          </p:nvPr>
        </p:nvSpPr>
        <p:spPr>
          <a:xfrm>
            <a:off x="1006475" y="3692525"/>
            <a:ext cx="8045450" cy="3497263"/>
          </a:xfrm>
          <a:prstGeom prst="rect">
            <a:avLst/>
          </a:prstGeom>
        </p:spPr>
        <p:txBody>
          <a:bodyPr/>
          <a:lstStyle/>
          <a:p>
            <a:r>
              <a:rPr lang="en-US" dirty="0"/>
              <a:t>Talk</a:t>
            </a:r>
            <a:r>
              <a:rPr lang="en-US" baseline="0" dirty="0"/>
              <a:t> through each section. Ask participants to read questions out loud and interpret them. (Please see training manual for suggested ways to engage participants.) Clarify any uncertainty and ask them to refer to the reference guide. </a:t>
            </a:r>
            <a:endParaRPr lang="en-US" dirty="0"/>
          </a:p>
        </p:txBody>
      </p:sp>
    </p:spTree>
    <p:extLst>
      <p:ext uri="{BB962C8B-B14F-4D97-AF65-F5344CB8AC3E}">
        <p14:creationId xmlns:p14="http://schemas.microsoft.com/office/powerpoint/2010/main" val="139452391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43250" y="582613"/>
            <a:ext cx="3771900" cy="2914650"/>
          </a:xfrm>
          <a:prstGeom prst="rect">
            <a:avLst/>
          </a:prstGeom>
          <a:noFill/>
          <a:ln w="12700">
            <a:solidFill>
              <a:prstClr val="black"/>
            </a:solidFill>
          </a:ln>
        </p:spPr>
      </p:sp>
      <p:sp>
        <p:nvSpPr>
          <p:cNvPr id="3" name="Notes Placeholder 2"/>
          <p:cNvSpPr>
            <a:spLocks noGrp="1"/>
          </p:cNvSpPr>
          <p:nvPr>
            <p:ph type="body" idx="1"/>
          </p:nvPr>
        </p:nvSpPr>
        <p:spPr>
          <a:xfrm>
            <a:off x="1006475" y="3692525"/>
            <a:ext cx="8045450" cy="3497263"/>
          </a:xfrm>
          <a:prstGeom prst="rect">
            <a:avLst/>
          </a:prstGeom>
        </p:spPr>
        <p:txBody>
          <a:bodyPr/>
          <a:lstStyle/>
          <a:p>
            <a:r>
              <a:rPr lang="en-US" dirty="0"/>
              <a:t>Talk</a:t>
            </a:r>
            <a:r>
              <a:rPr lang="en-US" baseline="0" dirty="0"/>
              <a:t> through each section. Ask participants to read questions out loud and interpret them. (Please see training manual for suggested ways to engage participants.) Clarify any uncertainty and ask them to refer to the reference guide. </a:t>
            </a:r>
            <a:endParaRPr lang="en-US" dirty="0"/>
          </a:p>
          <a:p>
            <a:endParaRPr lang="en-US" dirty="0"/>
          </a:p>
        </p:txBody>
      </p:sp>
    </p:spTree>
    <p:extLst>
      <p:ext uri="{BB962C8B-B14F-4D97-AF65-F5344CB8AC3E}">
        <p14:creationId xmlns:p14="http://schemas.microsoft.com/office/powerpoint/2010/main" val="16317786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43250" y="582613"/>
            <a:ext cx="3771900" cy="2914650"/>
          </a:xfrm>
          <a:prstGeom prst="rect">
            <a:avLst/>
          </a:prstGeom>
          <a:noFill/>
          <a:ln w="12700">
            <a:solidFill>
              <a:prstClr val="black"/>
            </a:solidFill>
          </a:ln>
        </p:spPr>
      </p:sp>
      <p:sp>
        <p:nvSpPr>
          <p:cNvPr id="3" name="Notes Placeholder 2"/>
          <p:cNvSpPr>
            <a:spLocks noGrp="1"/>
          </p:cNvSpPr>
          <p:nvPr>
            <p:ph type="body" idx="1"/>
          </p:nvPr>
        </p:nvSpPr>
        <p:spPr>
          <a:xfrm>
            <a:off x="1006475" y="3692525"/>
            <a:ext cx="8045450" cy="3497263"/>
          </a:xfrm>
          <a:prstGeom prst="rect">
            <a:avLst/>
          </a:prstGeom>
        </p:spPr>
        <p:txBody>
          <a:bodyPr/>
          <a:lstStyle/>
          <a:p>
            <a:r>
              <a:rPr lang="en-US" dirty="0"/>
              <a:t>Talk</a:t>
            </a:r>
            <a:r>
              <a:rPr lang="en-US" baseline="0" dirty="0"/>
              <a:t> through each section. Ask participants to read questions out loud and interpret them. (Please see training manual for suggested ways to engage participants.) Clarify any uncertainty and ask them to refer to the reference guide. </a:t>
            </a:r>
            <a:endParaRPr lang="en-US" dirty="0"/>
          </a:p>
          <a:p>
            <a:endParaRPr lang="en-US" dirty="0"/>
          </a:p>
        </p:txBody>
      </p:sp>
    </p:spTree>
    <p:extLst>
      <p:ext uri="{BB962C8B-B14F-4D97-AF65-F5344CB8AC3E}">
        <p14:creationId xmlns:p14="http://schemas.microsoft.com/office/powerpoint/2010/main" val="55770883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43250" y="582613"/>
            <a:ext cx="3771900" cy="2914650"/>
          </a:xfrm>
          <a:prstGeom prst="rect">
            <a:avLst/>
          </a:prstGeom>
          <a:noFill/>
          <a:ln w="12700">
            <a:solidFill>
              <a:prstClr val="black"/>
            </a:solidFill>
          </a:ln>
        </p:spPr>
      </p:sp>
      <p:sp>
        <p:nvSpPr>
          <p:cNvPr id="3" name="Notes Placeholder 2"/>
          <p:cNvSpPr>
            <a:spLocks noGrp="1"/>
          </p:cNvSpPr>
          <p:nvPr>
            <p:ph type="body" idx="1"/>
          </p:nvPr>
        </p:nvSpPr>
        <p:spPr>
          <a:xfrm>
            <a:off x="1006475" y="3692525"/>
            <a:ext cx="8045450" cy="3497263"/>
          </a:xfrm>
          <a:prstGeom prst="rect">
            <a:avLst/>
          </a:prstGeom>
        </p:spPr>
        <p:txBody>
          <a:bodyPr/>
          <a:lstStyle/>
          <a:p>
            <a:r>
              <a:rPr lang="en-US" dirty="0"/>
              <a:t>Talk</a:t>
            </a:r>
            <a:r>
              <a:rPr lang="en-US" baseline="0" dirty="0"/>
              <a:t> through each section. Ask participants to read questions out loud and interpret them. (Please see training manual for suggested ways to engage participants.) Clarify any uncertainty and ask them to refer to the reference guide. </a:t>
            </a:r>
            <a:endParaRPr lang="en-US" dirty="0"/>
          </a:p>
        </p:txBody>
      </p:sp>
    </p:spTree>
    <p:extLst>
      <p:ext uri="{BB962C8B-B14F-4D97-AF65-F5344CB8AC3E}">
        <p14:creationId xmlns:p14="http://schemas.microsoft.com/office/powerpoint/2010/main" val="26598925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43250" y="582613"/>
            <a:ext cx="3771900" cy="2914650"/>
          </a:xfrm>
          <a:prstGeom prst="rect">
            <a:avLst/>
          </a:prstGeom>
          <a:noFill/>
          <a:ln w="12700">
            <a:solidFill>
              <a:prstClr val="black"/>
            </a:solidFill>
          </a:ln>
        </p:spPr>
      </p:sp>
      <p:sp>
        <p:nvSpPr>
          <p:cNvPr id="3" name="Notes Placeholder 2"/>
          <p:cNvSpPr>
            <a:spLocks noGrp="1"/>
          </p:cNvSpPr>
          <p:nvPr>
            <p:ph type="body" idx="1"/>
          </p:nvPr>
        </p:nvSpPr>
        <p:spPr>
          <a:xfrm>
            <a:off x="1006475" y="3692525"/>
            <a:ext cx="8045450" cy="3497263"/>
          </a:xfrm>
          <a:prstGeom prst="rect">
            <a:avLst/>
          </a:prstGeom>
        </p:spPr>
        <p:txBody>
          <a:bodyPr/>
          <a:lstStyle/>
          <a:p>
            <a:r>
              <a:rPr lang="en-US" dirty="0"/>
              <a:t>Talk</a:t>
            </a:r>
            <a:r>
              <a:rPr lang="en-US" baseline="0" dirty="0"/>
              <a:t> through each section. Ask participants to read questions out loud and interpret them. (Please see training manual for suggested ways to engage participants.) Clarify any uncertainty and ask them to refer to the reference guide. </a:t>
            </a:r>
            <a:endParaRPr lang="en-US" dirty="0"/>
          </a:p>
        </p:txBody>
      </p:sp>
    </p:spTree>
    <p:extLst>
      <p:ext uri="{BB962C8B-B14F-4D97-AF65-F5344CB8AC3E}">
        <p14:creationId xmlns:p14="http://schemas.microsoft.com/office/powerpoint/2010/main" val="115504631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43250" y="582613"/>
            <a:ext cx="3771900" cy="2914650"/>
          </a:xfrm>
          <a:prstGeom prst="rect">
            <a:avLst/>
          </a:prstGeom>
          <a:noFill/>
          <a:ln w="12700">
            <a:solidFill>
              <a:prstClr val="black"/>
            </a:solidFill>
          </a:ln>
        </p:spPr>
      </p:sp>
      <p:sp>
        <p:nvSpPr>
          <p:cNvPr id="3" name="Notes Placeholder 2"/>
          <p:cNvSpPr>
            <a:spLocks noGrp="1"/>
          </p:cNvSpPr>
          <p:nvPr>
            <p:ph type="body" idx="1"/>
          </p:nvPr>
        </p:nvSpPr>
        <p:spPr>
          <a:xfrm>
            <a:off x="1006475" y="3692525"/>
            <a:ext cx="8045450" cy="3497263"/>
          </a:xfrm>
          <a:prstGeom prst="rect">
            <a:avLst/>
          </a:prstGeom>
        </p:spPr>
        <p:txBody>
          <a:bodyPr/>
          <a:lstStyle/>
          <a:p>
            <a:r>
              <a:rPr lang="en-US" dirty="0"/>
              <a:t>Talk</a:t>
            </a:r>
            <a:r>
              <a:rPr lang="en-US" baseline="0" dirty="0"/>
              <a:t> through each section. Ask participants to read questions out loud and interpret them. (Please see training manual for suggested ways to engage participants.) Clarify any uncertainty and ask them to refer to the reference guide. </a:t>
            </a:r>
            <a:endParaRPr lang="en-US" dirty="0"/>
          </a:p>
        </p:txBody>
      </p:sp>
    </p:spTree>
    <p:extLst>
      <p:ext uri="{BB962C8B-B14F-4D97-AF65-F5344CB8AC3E}">
        <p14:creationId xmlns:p14="http://schemas.microsoft.com/office/powerpoint/2010/main" val="388763991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43250" y="582613"/>
            <a:ext cx="3771900" cy="2914650"/>
          </a:xfrm>
          <a:prstGeom prst="rect">
            <a:avLst/>
          </a:prstGeom>
          <a:noFill/>
          <a:ln w="12700">
            <a:solidFill>
              <a:prstClr val="black"/>
            </a:solidFill>
          </a:ln>
        </p:spPr>
      </p:sp>
      <p:sp>
        <p:nvSpPr>
          <p:cNvPr id="3" name="Notes Placeholder 2"/>
          <p:cNvSpPr>
            <a:spLocks noGrp="1"/>
          </p:cNvSpPr>
          <p:nvPr>
            <p:ph type="body" idx="1"/>
          </p:nvPr>
        </p:nvSpPr>
        <p:spPr>
          <a:xfrm>
            <a:off x="1006475" y="3692525"/>
            <a:ext cx="8045450" cy="3497263"/>
          </a:xfrm>
          <a:prstGeom prst="rect">
            <a:avLst/>
          </a:prstGeom>
        </p:spPr>
        <p:txBody>
          <a:bodyPr/>
          <a:lstStyle/>
          <a:p>
            <a:r>
              <a:rPr lang="en-US" dirty="0"/>
              <a:t>Talk</a:t>
            </a:r>
            <a:r>
              <a:rPr lang="en-US" baseline="0" dirty="0"/>
              <a:t> through each section. Ask participants to read questions out loud and interpret them. (Please see training manual for suggested ways to engage participants.) Clarify any uncertainty and ask them to refer to the reference guide. </a:t>
            </a:r>
            <a:endParaRPr lang="en-US" dirty="0"/>
          </a:p>
          <a:p>
            <a:endParaRPr lang="en-US" dirty="0"/>
          </a:p>
        </p:txBody>
      </p:sp>
    </p:spTree>
    <p:extLst>
      <p:ext uri="{BB962C8B-B14F-4D97-AF65-F5344CB8AC3E}">
        <p14:creationId xmlns:p14="http://schemas.microsoft.com/office/powerpoint/2010/main" val="365757252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43250" y="582613"/>
            <a:ext cx="3771900" cy="2914650"/>
          </a:xfrm>
          <a:prstGeom prst="rect">
            <a:avLst/>
          </a:prstGeom>
          <a:noFill/>
          <a:ln w="12700">
            <a:solidFill>
              <a:prstClr val="black"/>
            </a:solidFill>
          </a:ln>
        </p:spPr>
      </p:sp>
      <p:sp>
        <p:nvSpPr>
          <p:cNvPr id="3" name="Notes Placeholder 2"/>
          <p:cNvSpPr>
            <a:spLocks noGrp="1"/>
          </p:cNvSpPr>
          <p:nvPr>
            <p:ph type="body" idx="1"/>
          </p:nvPr>
        </p:nvSpPr>
        <p:spPr>
          <a:xfrm>
            <a:off x="1006475" y="3692525"/>
            <a:ext cx="8045450" cy="3497263"/>
          </a:xfrm>
          <a:prstGeom prst="rect">
            <a:avLst/>
          </a:prstGeom>
        </p:spPr>
        <p:txBody>
          <a:bodyPr/>
          <a:lstStyle/>
          <a:p>
            <a:r>
              <a:rPr lang="en-US" dirty="0"/>
              <a:t>Talk</a:t>
            </a:r>
            <a:r>
              <a:rPr lang="en-US" baseline="0" dirty="0"/>
              <a:t> through each section. Ask participants to read questions out loud and interpret them. (Please see training manual for suggested ways to engage participants.) Clarify any uncertainty and ask them to refer to the reference guide. </a:t>
            </a:r>
            <a:endParaRPr lang="en-US" dirty="0"/>
          </a:p>
          <a:p>
            <a:endParaRPr lang="en-US" dirty="0"/>
          </a:p>
        </p:txBody>
      </p:sp>
    </p:spTree>
    <p:extLst>
      <p:ext uri="{BB962C8B-B14F-4D97-AF65-F5344CB8AC3E}">
        <p14:creationId xmlns:p14="http://schemas.microsoft.com/office/powerpoint/2010/main" val="205282291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43250" y="582613"/>
            <a:ext cx="3771900" cy="2914650"/>
          </a:xfrm>
          <a:prstGeom prst="rect">
            <a:avLst/>
          </a:prstGeom>
          <a:noFill/>
          <a:ln w="12700">
            <a:solidFill>
              <a:prstClr val="black"/>
            </a:solidFill>
          </a:ln>
        </p:spPr>
      </p:sp>
      <p:sp>
        <p:nvSpPr>
          <p:cNvPr id="3" name="Notes Placeholder 2"/>
          <p:cNvSpPr>
            <a:spLocks noGrp="1"/>
          </p:cNvSpPr>
          <p:nvPr>
            <p:ph type="body" idx="1"/>
          </p:nvPr>
        </p:nvSpPr>
        <p:spPr>
          <a:xfrm>
            <a:off x="1006475" y="3692525"/>
            <a:ext cx="8045450" cy="3497263"/>
          </a:xfrm>
          <a:prstGeom prst="rect">
            <a:avLst/>
          </a:prstGeom>
        </p:spPr>
        <p:txBody>
          <a:bodyPr/>
          <a:lstStyle/>
          <a:p>
            <a:r>
              <a:rPr lang="en-US" sz="1200" kern="1200" dirty="0">
                <a:solidFill>
                  <a:schemeClr val="tx1"/>
                </a:solidFill>
                <a:effectLst/>
                <a:latin typeface="+mn-lt"/>
                <a:ea typeface="+mn-ea"/>
                <a:cs typeface="+mn-cs"/>
              </a:rPr>
              <a:t>Referrals</a:t>
            </a:r>
            <a:r>
              <a:rPr lang="en-US" sz="1200" kern="1200" baseline="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During the process of meeting with a head of household and administering the HVPT, community workers may come across situations where they judge─based on their own training and understanding of services provided in the </a:t>
            </a:r>
            <a:r>
              <a:rPr lang="en-US" sz="1200" kern="1200" dirty="0" err="1">
                <a:solidFill>
                  <a:schemeClr val="tx1"/>
                </a:solidFill>
                <a:effectLst/>
                <a:latin typeface="+mn-lt"/>
                <a:ea typeface="+mn-ea"/>
                <a:cs typeface="+mn-cs"/>
              </a:rPr>
              <a:t>community─that</a:t>
            </a:r>
            <a:r>
              <a:rPr lang="en-US" sz="1200" kern="1200" dirty="0">
                <a:solidFill>
                  <a:schemeClr val="tx1"/>
                </a:solidFill>
                <a:effectLst/>
                <a:latin typeface="+mn-lt"/>
                <a:ea typeface="+mn-ea"/>
                <a:cs typeface="+mn-cs"/>
              </a:rPr>
              <a:t> a household requires follow-up on a specific condition or issue. After each question, the HVPT allows for the community worker to check a box on whether a referral is needed. By checking this box, this </a:t>
            </a:r>
            <a:r>
              <a:rPr lang="en-US" dirty="0" err="1"/>
              <a:t>household─regardless</a:t>
            </a:r>
            <a:r>
              <a:rPr lang="en-US" dirty="0"/>
              <a:t> </a:t>
            </a:r>
            <a:r>
              <a:rPr lang="en-US" sz="1200" kern="1200" dirty="0">
                <a:solidFill>
                  <a:schemeClr val="tx1"/>
                </a:solidFill>
                <a:effectLst/>
                <a:latin typeface="+mn-lt"/>
                <a:ea typeface="+mn-ea"/>
                <a:cs typeface="+mn-cs"/>
              </a:rPr>
              <a:t>of whether it is enrolled to receive </a:t>
            </a:r>
            <a:r>
              <a:rPr lang="en-US" sz="1200" kern="1200" dirty="0" err="1">
                <a:solidFill>
                  <a:schemeClr val="tx1"/>
                </a:solidFill>
                <a:effectLst/>
                <a:latin typeface="+mn-lt"/>
                <a:ea typeface="+mn-ea"/>
                <a:cs typeface="+mn-cs"/>
              </a:rPr>
              <a:t>services─will</a:t>
            </a:r>
            <a:r>
              <a:rPr lang="en-US" sz="1200" kern="1200" dirty="0">
                <a:solidFill>
                  <a:schemeClr val="tx1"/>
                </a:solidFill>
                <a:effectLst/>
                <a:latin typeface="+mn-lt"/>
                <a:ea typeface="+mn-ea"/>
                <a:cs typeface="+mn-cs"/>
              </a:rPr>
              <a:t> be included on a list of households generated through the HVPT database. This list will be provided to local government officials who can then follow up with the households on the list.</a:t>
            </a:r>
          </a:p>
          <a:p>
            <a:r>
              <a:rPr lang="en-US" sz="1200" kern="1200" dirty="0">
                <a:solidFill>
                  <a:schemeClr val="tx1"/>
                </a:solidFill>
                <a:effectLst/>
                <a:latin typeface="+mn-lt"/>
                <a:ea typeface="+mn-ea"/>
                <a:cs typeface="+mn-cs"/>
              </a:rPr>
              <a:t> </a:t>
            </a:r>
          </a:p>
          <a:p>
            <a:r>
              <a:rPr lang="en-US" sz="1200" i="0" kern="1200" dirty="0">
                <a:solidFill>
                  <a:schemeClr val="tx1"/>
                </a:solidFill>
                <a:effectLst/>
                <a:latin typeface="+mn-lt"/>
                <a:ea typeface="+mn-ea"/>
                <a:cs typeface="+mn-cs"/>
              </a:rPr>
              <a:t>Urgent situations:</a:t>
            </a:r>
            <a:r>
              <a:rPr lang="en-US" sz="1200" i="0" kern="1200" baseline="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In the case of severe issues (e.g., a child in danger or who has experienced a child protection issue such as severe physical abuse or sexual abuse), the situation should be reported immediately to the appropriate authorities (e.g., a local organization, a local council, or in the case of child protection, a legal entity or to the toll-free national child help line: 116). A note should also be made on the HVPT form. </a:t>
            </a:r>
          </a:p>
          <a:p>
            <a:r>
              <a:rPr lang="en-US" sz="1200" u="none" strike="noStrike" kern="1200" dirty="0">
                <a:solidFill>
                  <a:schemeClr val="tx1"/>
                </a:solidFill>
                <a:effectLst/>
                <a:latin typeface="+mn-lt"/>
                <a:ea typeface="+mn-ea"/>
                <a:cs typeface="+mn-cs"/>
              </a:rPr>
              <a:t> </a:t>
            </a:r>
            <a:endParaRPr lang="en-US" sz="1200" kern="1200" dirty="0">
              <a:solidFill>
                <a:schemeClr val="tx1"/>
              </a:solidFill>
              <a:effectLst/>
              <a:latin typeface="+mn-lt"/>
              <a:ea typeface="+mn-ea"/>
              <a:cs typeface="+mn-cs"/>
            </a:endParaRPr>
          </a:p>
          <a:p>
            <a:endParaRPr lang="en-US" dirty="0"/>
          </a:p>
        </p:txBody>
      </p:sp>
    </p:spTree>
    <p:extLst>
      <p:ext uri="{BB962C8B-B14F-4D97-AF65-F5344CB8AC3E}">
        <p14:creationId xmlns:p14="http://schemas.microsoft.com/office/powerpoint/2010/main" val="8347105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43250" y="582613"/>
            <a:ext cx="3771900" cy="2914650"/>
          </a:xfrm>
          <a:prstGeom prst="rect">
            <a:avLst/>
          </a:prstGeom>
        </p:spPr>
      </p:sp>
      <p:sp>
        <p:nvSpPr>
          <p:cNvPr id="3" name="Notes Placeholder 2"/>
          <p:cNvSpPr>
            <a:spLocks noGrp="1"/>
          </p:cNvSpPr>
          <p:nvPr>
            <p:ph type="body" idx="1"/>
          </p:nvPr>
        </p:nvSpPr>
        <p:spPr>
          <a:xfrm>
            <a:off x="1005840" y="3691890"/>
            <a:ext cx="8046720" cy="3497580"/>
          </a:xfrm>
          <a:prstGeom prst="rect">
            <a:avLst/>
          </a:prstGeom>
        </p:spPr>
        <p:txBody>
          <a:bodyPr/>
          <a:lstStyle/>
          <a:p>
            <a:r>
              <a:rPr lang="en-US" dirty="0"/>
              <a:t>Think of</a:t>
            </a:r>
            <a:r>
              <a:rPr lang="en-US" baseline="0" dirty="0"/>
              <a:t> how best to divide class into two groups (based on birthdate, counting off, etc.). Give them 10 minutes of individual time to prepare, then 15-20 minutes to administer the HVPT. Make sure they note all questions they have and be prepared to share these as a group. </a:t>
            </a:r>
            <a:endParaRPr lang="en-US" dirty="0"/>
          </a:p>
        </p:txBody>
      </p:sp>
      <p:sp>
        <p:nvSpPr>
          <p:cNvPr id="4" name="Slide Number Placeholder 3"/>
          <p:cNvSpPr>
            <a:spLocks noGrp="1"/>
          </p:cNvSpPr>
          <p:nvPr>
            <p:ph type="sldNum" sz="quarter" idx="10"/>
          </p:nvPr>
        </p:nvSpPr>
        <p:spPr>
          <a:xfrm>
            <a:off x="5697432" y="7382431"/>
            <a:ext cx="4358640" cy="388620"/>
          </a:xfrm>
          <a:prstGeom prst="rect">
            <a:avLst/>
          </a:prstGeom>
        </p:spPr>
        <p:txBody>
          <a:bodyPr/>
          <a:lstStyle/>
          <a:p>
            <a:fld id="{E7CEE64E-8E73-497A-B462-AA88437E6BEB}" type="slidenum">
              <a:rPr lang="en-US" smtClean="0"/>
              <a:pPr/>
              <a:t>24</a:t>
            </a:fld>
            <a:endParaRPr lang="en-US"/>
          </a:p>
        </p:txBody>
      </p:sp>
    </p:spTree>
    <p:extLst>
      <p:ext uri="{BB962C8B-B14F-4D97-AF65-F5344CB8AC3E}">
        <p14:creationId xmlns:p14="http://schemas.microsoft.com/office/powerpoint/2010/main" val="364162995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43250" y="582613"/>
            <a:ext cx="3771900" cy="2914650"/>
          </a:xfrm>
          <a:prstGeom prst="rect">
            <a:avLst/>
          </a:prstGeom>
        </p:spPr>
      </p:sp>
      <p:sp>
        <p:nvSpPr>
          <p:cNvPr id="3" name="Notes Placeholder 2"/>
          <p:cNvSpPr>
            <a:spLocks noGrp="1"/>
          </p:cNvSpPr>
          <p:nvPr>
            <p:ph type="body" idx="1"/>
          </p:nvPr>
        </p:nvSpPr>
        <p:spPr>
          <a:xfrm>
            <a:off x="1005840" y="3691890"/>
            <a:ext cx="8046720" cy="3497580"/>
          </a:xfrm>
          <a:prstGeom prst="rect">
            <a:avLst/>
          </a:prstGeom>
        </p:spPr>
        <p:txBody>
          <a:bodyPr/>
          <a:lstStyle/>
          <a:p>
            <a:r>
              <a:rPr lang="en-US" dirty="0"/>
              <a:t>Time</a:t>
            </a:r>
            <a:r>
              <a:rPr lang="en-US" baseline="0" dirty="0"/>
              <a:t> to report back and answer all questions on the tool. Plan to go linearly through the tool. You can ask someone from the group to read sections as needed. </a:t>
            </a:r>
          </a:p>
          <a:p>
            <a:endParaRPr lang="en-US" baseline="0" dirty="0"/>
          </a:p>
          <a:p>
            <a:r>
              <a:rPr lang="en-US" baseline="0" dirty="0"/>
              <a:t>Time allowing, you can discuss how it felt as a beneficiary to be interviewed or as a parasocial worker doing the interviewing. </a:t>
            </a:r>
            <a:endParaRPr lang="en-US" dirty="0"/>
          </a:p>
        </p:txBody>
      </p:sp>
      <p:sp>
        <p:nvSpPr>
          <p:cNvPr id="4" name="Slide Number Placeholder 3"/>
          <p:cNvSpPr>
            <a:spLocks noGrp="1"/>
          </p:cNvSpPr>
          <p:nvPr>
            <p:ph type="sldNum" sz="quarter" idx="10"/>
          </p:nvPr>
        </p:nvSpPr>
        <p:spPr>
          <a:xfrm>
            <a:off x="5697432" y="7382431"/>
            <a:ext cx="4358640" cy="388620"/>
          </a:xfrm>
          <a:prstGeom prst="rect">
            <a:avLst/>
          </a:prstGeom>
        </p:spPr>
        <p:txBody>
          <a:bodyPr/>
          <a:lstStyle/>
          <a:p>
            <a:fld id="{E7CEE64E-8E73-497A-B462-AA88437E6BEB}" type="slidenum">
              <a:rPr lang="en-US" smtClean="0"/>
              <a:pPr/>
              <a:t>25</a:t>
            </a:fld>
            <a:endParaRPr lang="en-US"/>
          </a:p>
        </p:txBody>
      </p:sp>
    </p:spTree>
    <p:extLst>
      <p:ext uri="{BB962C8B-B14F-4D97-AF65-F5344CB8AC3E}">
        <p14:creationId xmlns:p14="http://schemas.microsoft.com/office/powerpoint/2010/main" val="276940897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43250" y="38100"/>
            <a:ext cx="3771900" cy="2914650"/>
          </a:xfrm>
          <a:prstGeom prst="rect">
            <a:avLst/>
          </a:prstGeom>
          <a:noFill/>
          <a:ln w="12700">
            <a:solidFill>
              <a:prstClr val="black"/>
            </a:solidFill>
          </a:ln>
        </p:spPr>
      </p:sp>
      <p:sp>
        <p:nvSpPr>
          <p:cNvPr id="3" name="Notes Placeholder 2"/>
          <p:cNvSpPr>
            <a:spLocks noGrp="1"/>
          </p:cNvSpPr>
          <p:nvPr>
            <p:ph type="body" idx="1"/>
          </p:nvPr>
        </p:nvSpPr>
        <p:spPr>
          <a:xfrm>
            <a:off x="1006475" y="3048000"/>
            <a:ext cx="8045450" cy="4571999"/>
          </a:xfrm>
          <a:prstGeom prst="rect">
            <a:avLst/>
          </a:prstGeom>
        </p:spPr>
        <p:txBody>
          <a:bodyPr/>
          <a:lstStyle/>
          <a:p>
            <a:pPr lvl="0"/>
            <a:r>
              <a:rPr lang="en-US" sz="1200" b="1" kern="1200" dirty="0">
                <a:solidFill>
                  <a:schemeClr val="tx1"/>
                </a:solidFill>
                <a:effectLst/>
                <a:latin typeface="+mn-lt"/>
                <a:ea typeface="+mn-ea"/>
                <a:cs typeface="+mn-cs"/>
              </a:rPr>
              <a:t>Beneficiary cannot answer a question </a:t>
            </a:r>
          </a:p>
          <a:p>
            <a:r>
              <a:rPr lang="en-US" sz="1200" kern="1200" dirty="0">
                <a:solidFill>
                  <a:schemeClr val="tx1"/>
                </a:solidFill>
                <a:effectLst/>
                <a:latin typeface="+mn-lt"/>
                <a:ea typeface="+mn-ea"/>
                <a:cs typeface="+mn-cs"/>
              </a:rPr>
              <a:t> If a beneficiary cannot answer a question, leaving it blank is okay. Before you leave it blank, try to rephrase the question, make sure the beneficiary understands the meaning of all of the words, and provide definitions if the beneficiary does not understand. If they still cannot answer a question, then leave blank and move onto the next question. </a:t>
            </a:r>
          </a:p>
          <a:p>
            <a:r>
              <a:rPr lang="en-US" sz="1200" kern="1200" dirty="0">
                <a:solidFill>
                  <a:schemeClr val="tx1"/>
                </a:solidFill>
                <a:effectLst/>
                <a:latin typeface="+mn-lt"/>
                <a:ea typeface="+mn-ea"/>
                <a:cs typeface="+mn-cs"/>
              </a:rPr>
              <a:t> </a:t>
            </a:r>
          </a:p>
          <a:p>
            <a:pPr lvl="0"/>
            <a:r>
              <a:rPr lang="en-US" sz="1200" b="1" kern="1200" dirty="0">
                <a:solidFill>
                  <a:schemeClr val="tx1"/>
                </a:solidFill>
                <a:effectLst/>
                <a:latin typeface="+mn-lt"/>
                <a:ea typeface="+mn-ea"/>
                <a:cs typeface="+mn-cs"/>
              </a:rPr>
              <a:t>Beneficiary answers question in one way, but there is evidence to suggest the opposite is true</a:t>
            </a:r>
          </a:p>
          <a:p>
            <a:r>
              <a:rPr lang="en-US" sz="1200" kern="1200" dirty="0">
                <a:solidFill>
                  <a:schemeClr val="tx1"/>
                </a:solidFill>
                <a:effectLst/>
                <a:latin typeface="+mn-lt"/>
                <a:ea typeface="+mn-ea"/>
                <a:cs typeface="+mn-cs"/>
              </a:rPr>
              <a:t> There may be situations when a beneficiary answers a question a certain way but there may be visible evidence to suggest otherwise. For instance, Question 4 asks about severe disabilities of the head of household; these can be a physical, speech, visual, hearing, or mental handicap. When you are interviewing the head of household or his/her designee, he/she may say that he/she has no disabilities. However, if there are clear signs of a disability it is in the best interest of the family to mark the answer as yes, so they will be recognized as vulnerable and prioritized as such. </a:t>
            </a:r>
          </a:p>
          <a:p>
            <a:r>
              <a:rPr lang="en-US" sz="1200" kern="1200" dirty="0">
                <a:solidFill>
                  <a:schemeClr val="tx1"/>
                </a:solidFill>
                <a:effectLst/>
                <a:latin typeface="+mn-lt"/>
                <a:ea typeface="+mn-ea"/>
                <a:cs typeface="+mn-cs"/>
              </a:rPr>
              <a:t> </a:t>
            </a:r>
          </a:p>
          <a:p>
            <a:pPr lvl="0"/>
            <a:r>
              <a:rPr lang="en-US" sz="1200" b="1" kern="1200" dirty="0">
                <a:solidFill>
                  <a:schemeClr val="tx1"/>
                </a:solidFill>
                <a:effectLst/>
                <a:latin typeface="+mn-lt"/>
                <a:ea typeface="+mn-ea"/>
                <a:cs typeface="+mn-cs"/>
              </a:rPr>
              <a:t>Beneficiary provides an unclear answer </a:t>
            </a:r>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 When speaking with a head of household or his/her designee, you may find that his/her answers are not as clear-cut as the tool requires. For example, for a question like Question 5 (“</a:t>
            </a:r>
            <a:r>
              <a:rPr lang="en-US" sz="1200" i="1" kern="1200" dirty="0">
                <a:solidFill>
                  <a:schemeClr val="tx1"/>
                </a:solidFill>
                <a:effectLst/>
                <a:latin typeface="+mn-lt"/>
                <a:ea typeface="+mn-ea"/>
                <a:cs typeface="+mn-cs"/>
              </a:rPr>
              <a:t>Have all children in the household eaten at least 2 meals a day, every day, for the past month</a:t>
            </a:r>
            <a:r>
              <a:rPr lang="en-US" sz="1200" kern="1200" dirty="0">
                <a:solidFill>
                  <a:schemeClr val="tx1"/>
                </a:solidFill>
                <a:effectLst/>
                <a:latin typeface="+mn-lt"/>
                <a:ea typeface="+mn-ea"/>
                <a:cs typeface="+mn-cs"/>
              </a:rPr>
              <a:t>?”), a household head may have trouble answering the question. For example, they may struggle to conceive of the time frame of the past month or perhaps they were travelling outside of the home during the past month. That can lead to answers like “maybe” or “I don’t remember.” When receiving responses like this, it is the role of the interviewer to discuss what the most probable response to this would be, supporting the household head in answering the question. For example, help them conceive of the past month by thinking about the cycle of the moon, or thinking back to something that happened in the news in the past month. If they were travelling during the past month, ask them about the weeks they were home and what their best guess is. Essentially, guide them in answering the question and then use your best judgment based on their answers to record your response. </a:t>
            </a:r>
          </a:p>
          <a:p>
            <a:endParaRPr lang="en-US" dirty="0"/>
          </a:p>
        </p:txBody>
      </p:sp>
    </p:spTree>
    <p:extLst>
      <p:ext uri="{BB962C8B-B14F-4D97-AF65-F5344CB8AC3E}">
        <p14:creationId xmlns:p14="http://schemas.microsoft.com/office/powerpoint/2010/main" val="217037009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43250" y="582613"/>
            <a:ext cx="3771900" cy="2914650"/>
          </a:xfrm>
          <a:prstGeom prst="rect">
            <a:avLst/>
          </a:prstGeom>
        </p:spPr>
      </p:sp>
      <p:sp>
        <p:nvSpPr>
          <p:cNvPr id="3" name="Notes Placeholder 2"/>
          <p:cNvSpPr>
            <a:spLocks noGrp="1"/>
          </p:cNvSpPr>
          <p:nvPr>
            <p:ph type="body" idx="1"/>
          </p:nvPr>
        </p:nvSpPr>
        <p:spPr>
          <a:xfrm>
            <a:off x="1005840" y="3691890"/>
            <a:ext cx="8046720" cy="3497580"/>
          </a:xfrm>
          <a:prstGeom prst="rect">
            <a:avLst/>
          </a:prstGeom>
        </p:spPr>
        <p:txBody>
          <a:bodyPr/>
          <a:lstStyle/>
          <a:p>
            <a:r>
              <a:rPr lang="en-US" sz="1200" b="1" i="1" kern="1200" dirty="0">
                <a:solidFill>
                  <a:schemeClr val="tx1"/>
                </a:solidFill>
                <a:effectLst/>
                <a:latin typeface="+mn-lt"/>
                <a:ea typeface="+mn-ea"/>
                <a:cs typeface="+mn-cs"/>
              </a:rPr>
              <a:t>Information provided is confidential: </a:t>
            </a:r>
            <a:r>
              <a:rPr lang="en-US" sz="1200" kern="1200" dirty="0">
                <a:solidFill>
                  <a:schemeClr val="tx1"/>
                </a:solidFill>
                <a:effectLst/>
                <a:latin typeface="+mn-lt"/>
                <a:ea typeface="+mn-ea"/>
                <a:cs typeface="+mn-cs"/>
              </a:rPr>
              <a:t>Confidentiality entails not disclosing any of the information you learn about a family you interview for the HVPT to anyone for purposes other than direct delivery of services (i.e., through referrals). </a:t>
            </a:r>
          </a:p>
          <a:p>
            <a:endParaRPr lang="en-US" sz="1200" i="1" kern="1200" dirty="0">
              <a:solidFill>
                <a:schemeClr val="tx1"/>
              </a:solidFill>
              <a:effectLst/>
              <a:latin typeface="+mn-lt"/>
              <a:ea typeface="+mn-ea"/>
              <a:cs typeface="+mn-cs"/>
            </a:endParaRPr>
          </a:p>
          <a:p>
            <a:r>
              <a:rPr lang="en-US" sz="1200" b="1" i="1" kern="1200" dirty="0">
                <a:solidFill>
                  <a:schemeClr val="tx1"/>
                </a:solidFill>
                <a:effectLst/>
                <a:latin typeface="+mn-lt"/>
                <a:ea typeface="+mn-ea"/>
                <a:cs typeface="+mn-cs"/>
              </a:rPr>
              <a:t>Conduct interviews privately</a:t>
            </a:r>
            <a:r>
              <a:rPr lang="en-US" sz="1200" b="1"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Interviews are considered private when they are out of earshot of other family members, neighbors, or others in the community. This ensures that the information they provide will be truthful and that the interviewee will have confidence that their information will also be treated confidentially. </a:t>
            </a:r>
          </a:p>
          <a:p>
            <a:endParaRPr lang="en-US" sz="1200" b="1" i="1" kern="1200" dirty="0">
              <a:solidFill>
                <a:schemeClr val="tx1"/>
              </a:solidFill>
              <a:effectLst/>
              <a:latin typeface="+mn-lt"/>
              <a:ea typeface="+mn-ea"/>
              <a:cs typeface="+mn-cs"/>
            </a:endParaRPr>
          </a:p>
          <a:p>
            <a:r>
              <a:rPr lang="en-US" sz="1200" b="1" i="1" kern="1200" dirty="0">
                <a:solidFill>
                  <a:schemeClr val="tx1"/>
                </a:solidFill>
                <a:effectLst/>
                <a:latin typeface="+mn-lt"/>
                <a:ea typeface="+mn-ea"/>
                <a:cs typeface="+mn-cs"/>
              </a:rPr>
              <a:t>Safely store HVPT forms</a:t>
            </a:r>
            <a:r>
              <a:rPr lang="en-US" sz="1200" b="1"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Because household personal information is stored on the HVPT forms and we are committed to keeping their information confidential, it is important to store these forms away from others who should not have access to them. </a:t>
            </a:r>
          </a:p>
          <a:p>
            <a:endParaRPr lang="en-US" sz="1200" i="1" kern="1200" dirty="0">
              <a:solidFill>
                <a:schemeClr val="tx1"/>
              </a:solidFill>
              <a:effectLst/>
              <a:latin typeface="+mn-lt"/>
              <a:ea typeface="+mn-ea"/>
              <a:cs typeface="+mn-cs"/>
            </a:endParaRPr>
          </a:p>
          <a:p>
            <a:r>
              <a:rPr lang="en-US" sz="1200" b="1" i="1" kern="1200" dirty="0">
                <a:solidFill>
                  <a:schemeClr val="tx1"/>
                </a:solidFill>
                <a:effectLst/>
                <a:latin typeface="+mn-lt"/>
                <a:ea typeface="+mn-ea"/>
                <a:cs typeface="+mn-cs"/>
              </a:rPr>
              <a:t>An interview does not guarantee service delivery</a:t>
            </a:r>
            <a:r>
              <a:rPr lang="en-US" sz="1200" b="1"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The HVPT was intentionally designed to be short, as long interviews tend to build up expectations among potential beneficiaries about future receipt of services. It is also important to make clear to the households you interview that an interview does not guarantee immediate service provision. </a:t>
            </a:r>
          </a:p>
        </p:txBody>
      </p:sp>
      <p:sp>
        <p:nvSpPr>
          <p:cNvPr id="4" name="Slide Number Placeholder 3"/>
          <p:cNvSpPr>
            <a:spLocks noGrp="1"/>
          </p:cNvSpPr>
          <p:nvPr>
            <p:ph type="sldNum" sz="quarter" idx="10"/>
          </p:nvPr>
        </p:nvSpPr>
        <p:spPr>
          <a:xfrm>
            <a:off x="5697432" y="7382431"/>
            <a:ext cx="4358640" cy="388620"/>
          </a:xfrm>
          <a:prstGeom prst="rect">
            <a:avLst/>
          </a:prstGeom>
        </p:spPr>
        <p:txBody>
          <a:bodyPr/>
          <a:lstStyle/>
          <a:p>
            <a:fld id="{E7CEE64E-8E73-497A-B462-AA88437E6BEB}" type="slidenum">
              <a:rPr lang="en-US" smtClean="0"/>
              <a:pPr/>
              <a:t>27</a:t>
            </a:fld>
            <a:endParaRPr lang="en-US"/>
          </a:p>
        </p:txBody>
      </p:sp>
    </p:spTree>
    <p:extLst>
      <p:ext uri="{BB962C8B-B14F-4D97-AF65-F5344CB8AC3E}">
        <p14:creationId xmlns:p14="http://schemas.microsoft.com/office/powerpoint/2010/main" val="286587588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43250" y="582613"/>
            <a:ext cx="3771900" cy="2914650"/>
          </a:xfrm>
          <a:prstGeom prst="rect">
            <a:avLst/>
          </a:prstGeom>
          <a:noFill/>
          <a:ln w="12700">
            <a:solidFill>
              <a:prstClr val="black"/>
            </a:solidFill>
          </a:ln>
        </p:spPr>
      </p:sp>
      <p:sp>
        <p:nvSpPr>
          <p:cNvPr id="3" name="Notes Placeholder 2"/>
          <p:cNvSpPr>
            <a:spLocks noGrp="1"/>
          </p:cNvSpPr>
          <p:nvPr>
            <p:ph type="body" idx="1"/>
          </p:nvPr>
        </p:nvSpPr>
        <p:spPr>
          <a:xfrm>
            <a:off x="1006475" y="3692526"/>
            <a:ext cx="8045450" cy="3497263"/>
          </a:xfrm>
          <a:prstGeom prst="rect">
            <a:avLst/>
          </a:prstGeom>
        </p:spPr>
        <p:txBody>
          <a:bodyPr/>
          <a:lstStyle/>
          <a:p>
            <a:r>
              <a:rPr lang="en-US" dirty="0"/>
              <a:t>This slide is reserved for time</a:t>
            </a:r>
            <a:r>
              <a:rPr lang="en-US" baseline="0" dirty="0"/>
              <a:t> for any questions that might have come up during the training but were “parked” for responses later on–either to allow time for facilitators to gather more information or because the question diverged from the content of a particular session.</a:t>
            </a:r>
            <a:endParaRPr lang="en-US" dirty="0"/>
          </a:p>
        </p:txBody>
      </p:sp>
    </p:spTree>
    <p:extLst>
      <p:ext uri="{BB962C8B-B14F-4D97-AF65-F5344CB8AC3E}">
        <p14:creationId xmlns:p14="http://schemas.microsoft.com/office/powerpoint/2010/main" val="402994799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p:cNvSpPr>
            <a:spLocks noGrp="1"/>
          </p:cNvSpPr>
          <p:nvPr>
            <p:ph type="body" idx="1"/>
          </p:nvPr>
        </p:nvSpPr>
        <p:spPr/>
        <p:txBody>
          <a:bodyPr>
            <a:normAutofit fontScale="25000" lnSpcReduction="20000"/>
          </a:bodyPr>
          <a:lstStyle/>
          <a:p>
            <a:endParaRPr dirty="0"/>
          </a:p>
        </p:txBody>
      </p:sp>
    </p:spTree>
    <p:extLst>
      <p:ext uri="{BB962C8B-B14F-4D97-AF65-F5344CB8AC3E}">
        <p14:creationId xmlns:p14="http://schemas.microsoft.com/office/powerpoint/2010/main" val="25923836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754380" y="2409444"/>
            <a:ext cx="8549640" cy="1632203"/>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508760" y="4352544"/>
            <a:ext cx="7040879" cy="194310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pPr/>
              <a:t>5/5/2017</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pPr/>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0"/>
            <a:ext cx="10058400" cy="1386840"/>
          </a:xfrm>
          <a:custGeom>
            <a:avLst/>
            <a:gdLst/>
            <a:ahLst/>
            <a:cxnLst/>
            <a:rect l="l" t="t" r="r" b="b"/>
            <a:pathLst>
              <a:path w="10058400" h="1386840">
                <a:moveTo>
                  <a:pt x="0" y="1386281"/>
                </a:moveTo>
                <a:lnTo>
                  <a:pt x="10058400" y="1386281"/>
                </a:lnTo>
                <a:lnTo>
                  <a:pt x="10058400" y="0"/>
                </a:lnTo>
                <a:lnTo>
                  <a:pt x="0" y="0"/>
                </a:lnTo>
                <a:lnTo>
                  <a:pt x="0" y="1386281"/>
                </a:lnTo>
                <a:close/>
              </a:path>
            </a:pathLst>
          </a:custGeom>
          <a:solidFill>
            <a:srgbClr val="D8A31F"/>
          </a:solidFill>
        </p:spPr>
        <p:txBody>
          <a:bodyPr wrap="square" lIns="0" tIns="0" rIns="0" bIns="0" rtlCol="0"/>
          <a:lstStyle/>
          <a:p>
            <a:endParaRPr/>
          </a:p>
        </p:txBody>
      </p:sp>
      <p:sp>
        <p:nvSpPr>
          <p:cNvPr id="2" name="Holder 2"/>
          <p:cNvSpPr>
            <a:spLocks noGrp="1"/>
          </p:cNvSpPr>
          <p:nvPr>
            <p:ph type="title"/>
          </p:nvPr>
        </p:nvSpPr>
        <p:spPr/>
        <p:txBody>
          <a:bodyPr lIns="0" tIns="0" rIns="0" bIns="0"/>
          <a:lstStyle>
            <a:lvl1pPr>
              <a:defRPr sz="4800" b="1" i="0">
                <a:solidFill>
                  <a:srgbClr val="7A1E02"/>
                </a:solidFill>
                <a:latin typeface="Futura LT Pro Book"/>
                <a:cs typeface="Futura LT Pro Book"/>
              </a:defRPr>
            </a:lvl1pPr>
          </a:lstStyle>
          <a:p>
            <a:endParaRPr/>
          </a:p>
        </p:txBody>
      </p:sp>
      <p:sp>
        <p:nvSpPr>
          <p:cNvPr id="3" name="Holder 3"/>
          <p:cNvSpPr>
            <a:spLocks noGrp="1"/>
          </p:cNvSpPr>
          <p:nvPr>
            <p:ph type="body" idx="1"/>
          </p:nvPr>
        </p:nvSpPr>
        <p:spPr/>
        <p:txBody>
          <a:bodyPr lIns="0" tIns="0" rIns="0" bIns="0"/>
          <a:lstStyle>
            <a:lvl1pPr>
              <a:defRPr b="0" i="0">
                <a:solidFill>
                  <a:schemeClr val="tx1"/>
                </a:solidFil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pPr/>
              <a:t>5/5/2017</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pPr/>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4800" b="1" i="0">
                <a:solidFill>
                  <a:srgbClr val="7A1E02"/>
                </a:solidFill>
                <a:latin typeface="Futura LT Pro Book"/>
                <a:cs typeface="Futura LT Pro Book"/>
              </a:defRPr>
            </a:lvl1pPr>
          </a:lstStyle>
          <a:p>
            <a:endParaRPr/>
          </a:p>
        </p:txBody>
      </p:sp>
      <p:sp>
        <p:nvSpPr>
          <p:cNvPr id="3" name="Holder 3"/>
          <p:cNvSpPr>
            <a:spLocks noGrp="1"/>
          </p:cNvSpPr>
          <p:nvPr>
            <p:ph sz="half" idx="2"/>
          </p:nvPr>
        </p:nvSpPr>
        <p:spPr>
          <a:xfrm>
            <a:off x="502920" y="1787652"/>
            <a:ext cx="4375404" cy="5129784"/>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5180075" y="1787652"/>
            <a:ext cx="4375404" cy="5129784"/>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pPr/>
              <a:t>5/5/2017</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pPr/>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4800" b="1" i="0">
                <a:solidFill>
                  <a:srgbClr val="7A1E02"/>
                </a:solidFill>
                <a:latin typeface="Futura LT Pro Book"/>
                <a:cs typeface="Futura LT Pro Book"/>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pPr/>
              <a:t>5/5/2017</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pPr/>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obj" preserve="1">
  <p:cSld name="Blank">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7124" y="0"/>
            <a:ext cx="0" cy="1386840"/>
          </a:xfrm>
          <a:custGeom>
            <a:avLst/>
            <a:gdLst/>
            <a:ahLst/>
            <a:cxnLst/>
            <a:rect l="l" t="t" r="r" b="b"/>
            <a:pathLst>
              <a:path h="1386840">
                <a:moveTo>
                  <a:pt x="0" y="0"/>
                </a:moveTo>
                <a:lnTo>
                  <a:pt x="0" y="1386281"/>
                </a:lnTo>
              </a:path>
            </a:pathLst>
          </a:custGeom>
          <a:ln w="15519">
            <a:solidFill>
              <a:srgbClr val="D8A31F"/>
            </a:solidFill>
          </a:ln>
        </p:spPr>
        <p:txBody>
          <a:bodyPr wrap="square" lIns="0" tIns="0" rIns="0" bIns="0" rtlCol="0"/>
          <a:lstStyle/>
          <a:p>
            <a:endParaRPr/>
          </a:p>
        </p:txBody>
      </p:sp>
      <p:sp>
        <p:nvSpPr>
          <p:cNvPr id="17" name="bk object 17"/>
          <p:cNvSpPr/>
          <p:nvPr/>
        </p:nvSpPr>
        <p:spPr>
          <a:xfrm>
            <a:off x="0" y="1383093"/>
            <a:ext cx="10057130" cy="5033645"/>
          </a:xfrm>
          <a:custGeom>
            <a:avLst/>
            <a:gdLst/>
            <a:ahLst/>
            <a:cxnLst/>
            <a:rect l="l" t="t" r="r" b="b"/>
            <a:pathLst>
              <a:path w="10057130" h="5033645">
                <a:moveTo>
                  <a:pt x="0" y="5033543"/>
                </a:moveTo>
                <a:lnTo>
                  <a:pt x="10056545" y="5033543"/>
                </a:lnTo>
                <a:lnTo>
                  <a:pt x="10056545" y="0"/>
                </a:lnTo>
                <a:lnTo>
                  <a:pt x="0" y="0"/>
                </a:lnTo>
                <a:lnTo>
                  <a:pt x="0" y="5033543"/>
                </a:lnTo>
                <a:close/>
              </a:path>
            </a:pathLst>
          </a:custGeom>
          <a:solidFill>
            <a:srgbClr val="5EA19B"/>
          </a:solidFill>
        </p:spPr>
        <p:txBody>
          <a:bodyPr wrap="square" lIns="0" tIns="0" rIns="0" bIns="0" rtlCol="0"/>
          <a:lstStyle/>
          <a:p>
            <a:endParaRPr/>
          </a:p>
        </p:txBody>
      </p:sp>
      <p:sp>
        <p:nvSpPr>
          <p:cNvPr id="18" name="bk object 18"/>
          <p:cNvSpPr/>
          <p:nvPr/>
        </p:nvSpPr>
        <p:spPr>
          <a:xfrm>
            <a:off x="0" y="0"/>
            <a:ext cx="10058400" cy="1383665"/>
          </a:xfrm>
          <a:custGeom>
            <a:avLst/>
            <a:gdLst/>
            <a:ahLst/>
            <a:cxnLst/>
            <a:rect l="l" t="t" r="r" b="b"/>
            <a:pathLst>
              <a:path w="10058400" h="1383665">
                <a:moveTo>
                  <a:pt x="0" y="1383093"/>
                </a:moveTo>
                <a:lnTo>
                  <a:pt x="10058400" y="1383093"/>
                </a:lnTo>
                <a:lnTo>
                  <a:pt x="10058400" y="0"/>
                </a:lnTo>
                <a:lnTo>
                  <a:pt x="0" y="0"/>
                </a:lnTo>
                <a:lnTo>
                  <a:pt x="0" y="1383093"/>
                </a:lnTo>
                <a:close/>
              </a:path>
            </a:pathLst>
          </a:custGeom>
          <a:solidFill>
            <a:srgbClr val="D8A31F"/>
          </a:solidFill>
        </p:spPr>
        <p:txBody>
          <a:bodyPr wrap="square" lIns="0" tIns="0" rIns="0" bIns="0" rtlCol="0"/>
          <a:lstStyle/>
          <a:p>
            <a:endParaRPr/>
          </a:p>
        </p:txBody>
      </p:sp>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pPr/>
              <a:t>5/5/2017</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pPr/>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userDrawn="1">
  <p:cSld name="1_Title and Content">
    <p:bg>
      <p:bgPr>
        <a:solidFill>
          <a:schemeClr val="bg1"/>
        </a:solidFill>
        <a:effectLst/>
      </p:bgPr>
    </p:bg>
    <p:spTree>
      <p:nvGrpSpPr>
        <p:cNvPr id="1" name=""/>
        <p:cNvGrpSpPr/>
        <p:nvPr/>
      </p:nvGrpSpPr>
      <p:grpSpPr>
        <a:xfrm>
          <a:off x="0" y="0"/>
          <a:ext cx="0" cy="0"/>
          <a:chOff x="0" y="0"/>
          <a:chExt cx="0" cy="0"/>
        </a:xfrm>
      </p:grpSpPr>
      <p:sp>
        <p:nvSpPr>
          <p:cNvPr id="13" name="object 3"/>
          <p:cNvSpPr/>
          <p:nvPr userDrawn="1"/>
        </p:nvSpPr>
        <p:spPr>
          <a:xfrm>
            <a:off x="0" y="0"/>
            <a:ext cx="10058400" cy="1190825"/>
          </a:xfrm>
          <a:custGeom>
            <a:avLst/>
            <a:gdLst/>
            <a:ahLst/>
            <a:cxnLst/>
            <a:rect l="l" t="t" r="r" b="b"/>
            <a:pathLst>
              <a:path w="10058400" h="1313180">
                <a:moveTo>
                  <a:pt x="0" y="1312926"/>
                </a:moveTo>
                <a:lnTo>
                  <a:pt x="10058400" y="1312926"/>
                </a:lnTo>
                <a:lnTo>
                  <a:pt x="10058400" y="0"/>
                </a:lnTo>
                <a:lnTo>
                  <a:pt x="0" y="0"/>
                </a:lnTo>
                <a:lnTo>
                  <a:pt x="0" y="1312926"/>
                </a:lnTo>
                <a:close/>
              </a:path>
            </a:pathLst>
          </a:custGeom>
          <a:solidFill>
            <a:srgbClr val="D19F2A"/>
          </a:solidFill>
        </p:spPr>
        <p:txBody>
          <a:bodyPr wrap="square" lIns="0" tIns="0" rIns="0" bIns="0" rtlCol="0"/>
          <a:lstStyle/>
          <a:p>
            <a:endParaRPr sz="1747" dirty="0">
              <a:latin typeface="Futura Lt BT" panose="020B0402020204020303" pitchFamily="34" charset="0"/>
            </a:endParaRPr>
          </a:p>
        </p:txBody>
      </p:sp>
      <p:sp>
        <p:nvSpPr>
          <p:cNvPr id="16" name="bk object 16"/>
          <p:cNvSpPr/>
          <p:nvPr/>
        </p:nvSpPr>
        <p:spPr>
          <a:xfrm>
            <a:off x="10058400" y="1352551"/>
            <a:ext cx="0" cy="5067300"/>
          </a:xfrm>
          <a:custGeom>
            <a:avLst/>
            <a:gdLst/>
            <a:ahLst/>
            <a:cxnLst/>
            <a:rect l="l" t="t" r="r" b="b"/>
            <a:pathLst>
              <a:path h="5067300">
                <a:moveTo>
                  <a:pt x="0" y="0"/>
                </a:moveTo>
                <a:lnTo>
                  <a:pt x="0" y="5067300"/>
                </a:lnTo>
              </a:path>
            </a:pathLst>
          </a:custGeom>
          <a:ln w="3175">
            <a:solidFill>
              <a:srgbClr val="A7BF39"/>
            </a:solidFill>
          </a:ln>
        </p:spPr>
        <p:txBody>
          <a:bodyPr wrap="square" lIns="0" tIns="0" rIns="0" bIns="0" rtlCol="0"/>
          <a:lstStyle/>
          <a:p>
            <a:endParaRPr sz="1747"/>
          </a:p>
        </p:txBody>
      </p:sp>
      <p:sp>
        <p:nvSpPr>
          <p:cNvPr id="12" name="Title 11"/>
          <p:cNvSpPr>
            <a:spLocks noGrp="1"/>
          </p:cNvSpPr>
          <p:nvPr>
            <p:ph type="title" hasCustomPrompt="1"/>
          </p:nvPr>
        </p:nvSpPr>
        <p:spPr>
          <a:xfrm>
            <a:off x="611770" y="366813"/>
            <a:ext cx="8674100" cy="1477515"/>
          </a:xfrm>
          <a:prstGeom prst="rect">
            <a:avLst/>
          </a:prstGeom>
        </p:spPr>
        <p:txBody>
          <a:bodyPr/>
          <a:lstStyle>
            <a:lvl1pPr>
              <a:defRPr sz="4660" b="1">
                <a:solidFill>
                  <a:srgbClr val="662118"/>
                </a:solidFill>
                <a:latin typeface="Century Gothic" panose="020B0502020202020204" pitchFamily="34" charset="0"/>
              </a:defRPr>
            </a:lvl1pPr>
          </a:lstStyle>
          <a:p>
            <a:r>
              <a:rPr lang="en-US" dirty="0"/>
              <a:t>Headline goes here</a:t>
            </a:r>
            <a:br>
              <a:rPr lang="en-US" dirty="0"/>
            </a:br>
            <a:endParaRPr lang="en-US" dirty="0"/>
          </a:p>
        </p:txBody>
      </p:sp>
      <p:sp>
        <p:nvSpPr>
          <p:cNvPr id="23" name="Text Placeholder 22"/>
          <p:cNvSpPr>
            <a:spLocks noGrp="1"/>
          </p:cNvSpPr>
          <p:nvPr>
            <p:ph type="body" sz="quarter" idx="10"/>
          </p:nvPr>
        </p:nvSpPr>
        <p:spPr>
          <a:xfrm>
            <a:off x="685801" y="2702612"/>
            <a:ext cx="8305800" cy="1352486"/>
          </a:xfrm>
          <a:prstGeom prst="rect">
            <a:avLst/>
          </a:prstGeom>
        </p:spPr>
        <p:txBody>
          <a:bodyPr/>
          <a:lstStyle>
            <a:lvl1pPr>
              <a:defRPr sz="2718">
                <a:solidFill>
                  <a:schemeClr val="tx1"/>
                </a:solidFill>
                <a:latin typeface="Futura LT Pro Book" panose="020B0502020204020303" pitchFamily="34" charset="0"/>
              </a:defRPr>
            </a:lvl1pPr>
            <a:lvl2pPr>
              <a:defRPr sz="2330">
                <a:solidFill>
                  <a:schemeClr val="tx1"/>
                </a:solidFill>
                <a:latin typeface="Futura LT Pro Book" panose="020B0502020204020303" pitchFamily="34" charset="0"/>
              </a:defRPr>
            </a:lvl2pPr>
            <a:lvl3pPr>
              <a:defRPr sz="1941">
                <a:solidFill>
                  <a:schemeClr val="tx1"/>
                </a:solidFill>
                <a:latin typeface="Futura LT Pro Book" panose="020B0502020204020303" pitchFamily="34" charset="0"/>
              </a:defRPr>
            </a:lvl3pPr>
            <a:lvl4pPr>
              <a:defRPr>
                <a:solidFill>
                  <a:schemeClr val="tx1"/>
                </a:solidFill>
                <a:latin typeface="Futura LT Pro Book" panose="020B0502020204020303" pitchFamily="34" charset="0"/>
              </a:defRPr>
            </a:lvl4pPr>
            <a:lvl5pPr>
              <a:defRPr>
                <a:solidFill>
                  <a:schemeClr val="tx1"/>
                </a:solidFill>
                <a:latin typeface="Futura LT Pro Book" panose="020B0502020204020303" pitchFamily="34" charset="0"/>
              </a:defRPr>
            </a:lvl5pPr>
          </a:lstStyle>
          <a:p>
            <a:pPr lvl="0"/>
            <a:r>
              <a:rPr lang="en-US"/>
              <a:t>Edit Master text styles</a:t>
            </a:r>
          </a:p>
          <a:p>
            <a:pPr lvl="1"/>
            <a:r>
              <a:rPr lang="en-US"/>
              <a:t>Second level</a:t>
            </a:r>
          </a:p>
          <a:p>
            <a:pPr lvl="2"/>
            <a:r>
              <a:rPr lang="en-US"/>
              <a:t>Third level</a:t>
            </a:r>
          </a:p>
          <a:p>
            <a:pPr lvl="3"/>
            <a:r>
              <a:rPr lang="en-US"/>
              <a:t>Fourth level</a:t>
            </a:r>
          </a:p>
        </p:txBody>
      </p:sp>
      <p:sp>
        <p:nvSpPr>
          <p:cNvPr id="25" name="Text Placeholder 24"/>
          <p:cNvSpPr>
            <a:spLocks noGrp="1"/>
          </p:cNvSpPr>
          <p:nvPr>
            <p:ph type="body" sz="quarter" idx="11" hasCustomPrompt="1"/>
          </p:nvPr>
        </p:nvSpPr>
        <p:spPr>
          <a:xfrm>
            <a:off x="611770" y="1039411"/>
            <a:ext cx="6629400" cy="677207"/>
          </a:xfrm>
          <a:prstGeom prst="rect">
            <a:avLst/>
          </a:prstGeom>
        </p:spPr>
        <p:txBody>
          <a:bodyPr/>
          <a:lstStyle>
            <a:lvl1pPr>
              <a:defRPr sz="4271">
                <a:solidFill>
                  <a:srgbClr val="171746"/>
                </a:solidFill>
                <a:latin typeface="Century Gothic" panose="020B0502020202020204" pitchFamily="34" charset="0"/>
              </a:defRPr>
            </a:lvl1pPr>
          </a:lstStyle>
          <a:p>
            <a:pPr lvl="0"/>
            <a:r>
              <a:rPr lang="en-US" dirty="0"/>
              <a:t>Subtitle goes here</a:t>
            </a:r>
          </a:p>
        </p:txBody>
      </p:sp>
    </p:spTree>
    <p:extLst>
      <p:ext uri="{BB962C8B-B14F-4D97-AF65-F5344CB8AC3E}">
        <p14:creationId xmlns:p14="http://schemas.microsoft.com/office/powerpoint/2010/main" val="162239681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1068906" y="809382"/>
            <a:ext cx="7920586" cy="635000"/>
          </a:xfrm>
          <a:prstGeom prst="rect">
            <a:avLst/>
          </a:prstGeom>
        </p:spPr>
        <p:txBody>
          <a:bodyPr wrap="square" lIns="0" tIns="0" rIns="0" bIns="0">
            <a:spAutoFit/>
          </a:bodyPr>
          <a:lstStyle>
            <a:lvl1pPr>
              <a:defRPr sz="4800" b="1" i="0">
                <a:solidFill>
                  <a:srgbClr val="7A1E02"/>
                </a:solidFill>
                <a:latin typeface="Futura LT Pro Book"/>
                <a:cs typeface="Futura LT Pro Book"/>
              </a:defRPr>
            </a:lvl1pPr>
          </a:lstStyle>
          <a:p>
            <a:endParaRPr/>
          </a:p>
        </p:txBody>
      </p:sp>
      <p:sp>
        <p:nvSpPr>
          <p:cNvPr id="3" name="Holder 3"/>
          <p:cNvSpPr>
            <a:spLocks noGrp="1"/>
          </p:cNvSpPr>
          <p:nvPr>
            <p:ph type="body" idx="1"/>
          </p:nvPr>
        </p:nvSpPr>
        <p:spPr>
          <a:xfrm>
            <a:off x="1129842" y="3509589"/>
            <a:ext cx="7798714" cy="2175510"/>
          </a:xfrm>
          <a:prstGeom prst="rect">
            <a:avLst/>
          </a:prstGeom>
        </p:spPr>
        <p:txBody>
          <a:bodyPr wrap="square" lIns="0" tIns="0" rIns="0" bIns="0">
            <a:spAutoFit/>
          </a:bodyPr>
          <a:lstStyle>
            <a:lvl1pPr>
              <a:defRPr b="0" i="0">
                <a:solidFill>
                  <a:schemeClr val="tx1"/>
                </a:solidFill>
              </a:defRPr>
            </a:lvl1pPr>
          </a:lstStyle>
          <a:p>
            <a:endParaRPr/>
          </a:p>
        </p:txBody>
      </p:sp>
      <p:sp>
        <p:nvSpPr>
          <p:cNvPr id="4" name="Holder 4"/>
          <p:cNvSpPr>
            <a:spLocks noGrp="1"/>
          </p:cNvSpPr>
          <p:nvPr>
            <p:ph type="ftr" sz="quarter" idx="5"/>
          </p:nvPr>
        </p:nvSpPr>
        <p:spPr>
          <a:xfrm>
            <a:off x="3419856" y="7228332"/>
            <a:ext cx="3218687" cy="38862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502920" y="7228332"/>
            <a:ext cx="2313432" cy="38862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pPr/>
              <a:t>5/5/2017</a:t>
            </a:fld>
            <a:endParaRPr lang="en-US"/>
          </a:p>
        </p:txBody>
      </p:sp>
      <p:sp>
        <p:nvSpPr>
          <p:cNvPr id="6" name="Holder 6"/>
          <p:cNvSpPr>
            <a:spLocks noGrp="1"/>
          </p:cNvSpPr>
          <p:nvPr>
            <p:ph type="sldNum" sz="quarter" idx="7"/>
          </p:nvPr>
        </p:nvSpPr>
        <p:spPr>
          <a:xfrm>
            <a:off x="7242048" y="7228332"/>
            <a:ext cx="2313432" cy="38862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rPr/>
              <a:pPr/>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notesSlide" Target="../notesSlides/notesSlide29.xml"/><Relationship Id="rId1" Type="http://schemas.openxmlformats.org/officeDocument/2006/relationships/slideLayout" Target="../slideLayouts/slideLayout6.xml"/><Relationship Id="rId5" Type="http://schemas.openxmlformats.org/officeDocument/2006/relationships/image" Target="../media/image16.jpeg"/><Relationship Id="rId4" Type="http://schemas.openxmlformats.org/officeDocument/2006/relationships/image" Target="../media/image1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0" y="0"/>
            <a:ext cx="10058400" cy="1312545"/>
          </a:xfrm>
          <a:custGeom>
            <a:avLst/>
            <a:gdLst/>
            <a:ahLst/>
            <a:cxnLst/>
            <a:rect l="l" t="t" r="r" b="b"/>
            <a:pathLst>
              <a:path w="10058400" h="1312545">
                <a:moveTo>
                  <a:pt x="0" y="1312405"/>
                </a:moveTo>
                <a:lnTo>
                  <a:pt x="10058400" y="1312405"/>
                </a:lnTo>
                <a:lnTo>
                  <a:pt x="10058400" y="0"/>
                </a:lnTo>
                <a:lnTo>
                  <a:pt x="0" y="0"/>
                </a:lnTo>
                <a:lnTo>
                  <a:pt x="0" y="1312405"/>
                </a:lnTo>
                <a:close/>
              </a:path>
            </a:pathLst>
          </a:custGeom>
          <a:solidFill>
            <a:srgbClr val="D8A31F"/>
          </a:solidFill>
        </p:spPr>
        <p:txBody>
          <a:bodyPr wrap="square" lIns="0" tIns="0" rIns="0" bIns="0" rtlCol="0"/>
          <a:lstStyle/>
          <a:p>
            <a:endParaRPr/>
          </a:p>
        </p:txBody>
      </p:sp>
      <p:sp>
        <p:nvSpPr>
          <p:cNvPr id="4" name="object 4"/>
          <p:cNvSpPr/>
          <p:nvPr/>
        </p:nvSpPr>
        <p:spPr>
          <a:xfrm>
            <a:off x="761" y="1289054"/>
            <a:ext cx="10057765" cy="5273040"/>
          </a:xfrm>
          <a:custGeom>
            <a:avLst/>
            <a:gdLst/>
            <a:ahLst/>
            <a:cxnLst/>
            <a:rect l="l" t="t" r="r" b="b"/>
            <a:pathLst>
              <a:path w="10057765" h="5273040">
                <a:moveTo>
                  <a:pt x="0" y="5272455"/>
                </a:moveTo>
                <a:lnTo>
                  <a:pt x="10057638" y="5272455"/>
                </a:lnTo>
                <a:lnTo>
                  <a:pt x="10057638" y="0"/>
                </a:lnTo>
                <a:lnTo>
                  <a:pt x="0" y="0"/>
                </a:lnTo>
                <a:lnTo>
                  <a:pt x="0" y="5272455"/>
                </a:lnTo>
                <a:close/>
              </a:path>
            </a:pathLst>
          </a:custGeom>
          <a:solidFill>
            <a:srgbClr val="5EA19B"/>
          </a:solidFill>
        </p:spPr>
        <p:txBody>
          <a:bodyPr wrap="square" lIns="0" tIns="0" rIns="0" bIns="0" rtlCol="0"/>
          <a:lstStyle/>
          <a:p>
            <a:endParaRPr/>
          </a:p>
        </p:txBody>
      </p:sp>
      <p:sp>
        <p:nvSpPr>
          <p:cNvPr id="6" name="object 6"/>
          <p:cNvSpPr txBox="1"/>
          <p:nvPr/>
        </p:nvSpPr>
        <p:spPr>
          <a:xfrm>
            <a:off x="990600" y="304800"/>
            <a:ext cx="6943090" cy="907941"/>
          </a:xfrm>
          <a:prstGeom prst="rect">
            <a:avLst/>
          </a:prstGeom>
        </p:spPr>
        <p:txBody>
          <a:bodyPr vert="horz" wrap="square" lIns="0" tIns="0" rIns="0" bIns="0" rtlCol="0">
            <a:spAutoFit/>
          </a:bodyPr>
          <a:lstStyle/>
          <a:p>
            <a:pPr marL="12700">
              <a:lnSpc>
                <a:spcPct val="100000"/>
              </a:lnSpc>
            </a:pPr>
            <a:r>
              <a:rPr lang="en-US" sz="5900" b="1" spc="-240" dirty="0">
                <a:solidFill>
                  <a:srgbClr val="7A1E02"/>
                </a:solidFill>
                <a:latin typeface="Century Gothic" panose="020B0502020202020204" pitchFamily="34" charset="0"/>
                <a:cs typeface="Futura LT Pro Book"/>
              </a:rPr>
              <a:t>Module 1 </a:t>
            </a:r>
            <a:endParaRPr sz="5900" dirty="0">
              <a:latin typeface="Century Gothic" panose="020B0502020202020204" pitchFamily="34" charset="0"/>
              <a:cs typeface="Futura LT Pro Book"/>
            </a:endParaRPr>
          </a:p>
        </p:txBody>
      </p:sp>
      <p:sp>
        <p:nvSpPr>
          <p:cNvPr id="7" name="object 7"/>
          <p:cNvSpPr txBox="1"/>
          <p:nvPr/>
        </p:nvSpPr>
        <p:spPr>
          <a:xfrm>
            <a:off x="1039962" y="1397616"/>
            <a:ext cx="8640314" cy="1667123"/>
          </a:xfrm>
          <a:prstGeom prst="rect">
            <a:avLst/>
          </a:prstGeom>
        </p:spPr>
        <p:txBody>
          <a:bodyPr vert="horz" wrap="square" lIns="0" tIns="0" rIns="0" bIns="0" rtlCol="0">
            <a:spAutoFit/>
          </a:bodyPr>
          <a:lstStyle/>
          <a:p>
            <a:pPr marL="12700">
              <a:lnSpc>
                <a:spcPts val="6495"/>
              </a:lnSpc>
            </a:pPr>
            <a:r>
              <a:rPr lang="en-US" sz="4800" spc="-260" dirty="0">
                <a:solidFill>
                  <a:srgbClr val="FFFFFF"/>
                </a:solidFill>
                <a:latin typeface="Century Gothic" panose="020B0502020202020204" pitchFamily="34" charset="0"/>
                <a:cs typeface="Gill Sans MT"/>
              </a:rPr>
              <a:t>Training on the OVC Household Vulnerability Prioritization Tool</a:t>
            </a:r>
            <a:endParaRPr sz="4800" dirty="0">
              <a:latin typeface="Century Gothic" panose="020B0502020202020204" pitchFamily="34" charset="0"/>
              <a:cs typeface="Gill Sans MT"/>
            </a:endParaRPr>
          </a:p>
        </p:txBody>
      </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39962" y="3487567"/>
            <a:ext cx="3992892" cy="3074527"/>
          </a:xfrm>
          <a:prstGeom prst="rect">
            <a:avLst/>
          </a:prstGeom>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534400" y="6705600"/>
            <a:ext cx="841248" cy="912243"/>
          </a:xfrm>
          <a:prstGeom prst="rect">
            <a:avLst/>
          </a:prstGeom>
        </p:spPr>
      </p:pic>
    </p:spTree>
    <p:extLst>
      <p:ext uri="{BB962C8B-B14F-4D97-AF65-F5344CB8AC3E}">
        <p14:creationId xmlns:p14="http://schemas.microsoft.com/office/powerpoint/2010/main" val="26955568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819140" y="605191"/>
            <a:ext cx="7920586" cy="738664"/>
          </a:xfrm>
          <a:prstGeom prst="rect">
            <a:avLst/>
          </a:prstGeom>
        </p:spPr>
        <p:txBody>
          <a:bodyPr vert="horz" wrap="square" lIns="0" tIns="0" rIns="0" bIns="0" rtlCol="0">
            <a:spAutoFit/>
          </a:bodyPr>
          <a:lstStyle/>
          <a:p>
            <a:pPr marL="12700">
              <a:lnSpc>
                <a:spcPct val="100000"/>
              </a:lnSpc>
            </a:pPr>
            <a:r>
              <a:rPr lang="en-US" spc="-229" dirty="0">
                <a:latin typeface="Century Gothic" panose="020B0502020202020204" pitchFamily="34" charset="0"/>
              </a:rPr>
              <a:t>Introductions </a:t>
            </a:r>
            <a:endParaRPr spc="-225" dirty="0">
              <a:solidFill>
                <a:srgbClr val="F4E5CA"/>
              </a:solidFill>
              <a:latin typeface="Century Gothic" panose="020B0502020202020204" pitchFamily="34" charset="0"/>
            </a:endParaRPr>
          </a:p>
        </p:txBody>
      </p:sp>
      <p:sp>
        <p:nvSpPr>
          <p:cNvPr id="5" name="object 5"/>
          <p:cNvSpPr/>
          <p:nvPr/>
        </p:nvSpPr>
        <p:spPr>
          <a:xfrm>
            <a:off x="10058400" y="1351876"/>
            <a:ext cx="0" cy="5064760"/>
          </a:xfrm>
          <a:custGeom>
            <a:avLst/>
            <a:gdLst/>
            <a:ahLst/>
            <a:cxnLst/>
            <a:rect l="l" t="t" r="r" b="b"/>
            <a:pathLst>
              <a:path h="5064760">
                <a:moveTo>
                  <a:pt x="0" y="0"/>
                </a:moveTo>
                <a:lnTo>
                  <a:pt x="0" y="5064772"/>
                </a:lnTo>
              </a:path>
            </a:pathLst>
          </a:custGeom>
          <a:ln w="3175">
            <a:solidFill>
              <a:srgbClr val="5EA19B"/>
            </a:solidFill>
          </a:ln>
        </p:spPr>
        <p:txBody>
          <a:bodyPr wrap="square" lIns="0" tIns="0" rIns="0" bIns="0" rtlCol="0"/>
          <a:lstStyle/>
          <a:p>
            <a:endParaRPr/>
          </a:p>
        </p:txBody>
      </p:sp>
      <p:pic>
        <p:nvPicPr>
          <p:cNvPr id="4098" name="Picture 2" descr="C:\Users\NdoNascimento\AppData\Local\Microsoft\Windows\Temporary Internet Files\Content.IE5\L2IVUWQU\who_are_you[1].gi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895599" y="2438400"/>
            <a:ext cx="3767667" cy="33909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7920586" cy="738664"/>
          </a:xfrm>
        </p:spPr>
        <p:txBody>
          <a:bodyPr/>
          <a:lstStyle/>
          <a:p>
            <a:r>
              <a:rPr lang="en-US" dirty="0">
                <a:latin typeface="Century Gothic" panose="020B0502020202020204" pitchFamily="34" charset="0"/>
              </a:rPr>
              <a:t> Training Agenda </a:t>
            </a:r>
          </a:p>
        </p:txBody>
      </p:sp>
      <p:pic>
        <p:nvPicPr>
          <p:cNvPr id="5123" name="Picture 3" descr="C:\Users\NdoNascimento\AppData\Local\Microsoft\Windows\Temporary Internet Files\Content.IE5\BKX8EMK0\clock-163199_640[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2386" y="2164080"/>
            <a:ext cx="5675214" cy="40081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82161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0600" y="609600"/>
            <a:ext cx="7920586" cy="738664"/>
          </a:xfrm>
        </p:spPr>
        <p:txBody>
          <a:bodyPr/>
          <a:lstStyle/>
          <a:p>
            <a:r>
              <a:rPr lang="en-US" dirty="0">
                <a:latin typeface="Century Gothic" panose="020B0502020202020204" pitchFamily="34" charset="0"/>
              </a:rPr>
              <a:t>Objectives: Module 1 </a:t>
            </a:r>
          </a:p>
        </p:txBody>
      </p:sp>
      <p:sp>
        <p:nvSpPr>
          <p:cNvPr id="3" name="Text Placeholder 2"/>
          <p:cNvSpPr>
            <a:spLocks noGrp="1"/>
          </p:cNvSpPr>
          <p:nvPr>
            <p:ph type="body" idx="1"/>
          </p:nvPr>
        </p:nvSpPr>
        <p:spPr>
          <a:xfrm>
            <a:off x="990600" y="2286000"/>
            <a:ext cx="8610600" cy="4370427"/>
          </a:xfrm>
        </p:spPr>
        <p:txBody>
          <a:bodyPr/>
          <a:lstStyle/>
          <a:p>
            <a:pPr marL="457200" lvl="0" indent="-457200">
              <a:spcAft>
                <a:spcPts val="1200"/>
              </a:spcAft>
              <a:buFont typeface="Arial" panose="020B0604020202020204" pitchFamily="34" charset="0"/>
              <a:buChar char="•"/>
            </a:pPr>
            <a:r>
              <a:rPr lang="en-US" sz="3200" dirty="0">
                <a:latin typeface="Century Gothic" panose="020B0502020202020204" pitchFamily="34" charset="0"/>
              </a:rPr>
              <a:t>Articulate the purpose of the orphans and vulnerable children (OVC) Household Vulnerability Prioritization Tool (HVPT)</a:t>
            </a:r>
          </a:p>
          <a:p>
            <a:pPr marL="457200" lvl="0" indent="-457200">
              <a:spcAft>
                <a:spcPts val="1200"/>
              </a:spcAft>
              <a:buFont typeface="Arial" panose="020B0604020202020204" pitchFamily="34" charset="0"/>
              <a:buChar char="•"/>
            </a:pPr>
            <a:r>
              <a:rPr lang="en-US" sz="3200" dirty="0">
                <a:latin typeface="Century Gothic" panose="020B0502020202020204" pitchFamily="34" charset="0"/>
              </a:rPr>
              <a:t>Understand the pre-identification process</a:t>
            </a:r>
          </a:p>
          <a:p>
            <a:pPr marL="457200" lvl="0" indent="-457200">
              <a:spcAft>
                <a:spcPts val="1200"/>
              </a:spcAft>
              <a:buFont typeface="Arial" panose="020B0604020202020204" pitchFamily="34" charset="0"/>
              <a:buChar char="•"/>
            </a:pPr>
            <a:r>
              <a:rPr lang="en-US" sz="3200" dirty="0">
                <a:latin typeface="Century Gothic" panose="020B0502020202020204" pitchFamily="34" charset="0"/>
              </a:rPr>
              <a:t>Effectively administer the HVPT</a:t>
            </a:r>
          </a:p>
          <a:p>
            <a:pPr marL="457200" lvl="0" indent="-457200">
              <a:spcAft>
                <a:spcPts val="1200"/>
              </a:spcAft>
              <a:buFont typeface="Arial" panose="020B0604020202020204" pitchFamily="34" charset="0"/>
              <a:buChar char="•"/>
            </a:pPr>
            <a:r>
              <a:rPr lang="en-US" sz="3200" dirty="0">
                <a:latin typeface="Century Gothic" panose="020B0502020202020204" pitchFamily="34" charset="0"/>
              </a:rPr>
              <a:t>Administer the tool in an ethical manner</a:t>
            </a:r>
          </a:p>
          <a:p>
            <a:pPr>
              <a:spcAft>
                <a:spcPts val="1200"/>
              </a:spcAft>
            </a:pPr>
            <a:endParaRPr lang="en-US" sz="2000" dirty="0">
              <a:latin typeface="Century Gothic" panose="020B0502020202020204" pitchFamily="34" charset="0"/>
            </a:endParaRPr>
          </a:p>
        </p:txBody>
      </p:sp>
    </p:spTree>
    <p:extLst>
      <p:ext uri="{BB962C8B-B14F-4D97-AF65-F5344CB8AC3E}">
        <p14:creationId xmlns:p14="http://schemas.microsoft.com/office/powerpoint/2010/main" val="32191995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066800" y="601927"/>
            <a:ext cx="7920586" cy="749949"/>
          </a:xfrm>
          <a:prstGeom prst="rect">
            <a:avLst/>
          </a:prstGeom>
        </p:spPr>
        <p:txBody>
          <a:bodyPr vert="horz" wrap="square" lIns="0" tIns="0" rIns="0" bIns="0" rtlCol="0">
            <a:spAutoFit/>
          </a:bodyPr>
          <a:lstStyle/>
          <a:p>
            <a:pPr marL="12697"/>
            <a:r>
              <a:rPr lang="en-US" spc="-230" dirty="0">
                <a:latin typeface="Century Gothic" panose="020B0502020202020204" pitchFamily="34" charset="0"/>
              </a:rPr>
              <a:t>1A. Introducing the HVPT</a:t>
            </a:r>
            <a:endParaRPr spc="-225" dirty="0">
              <a:solidFill>
                <a:srgbClr val="F4E5CA"/>
              </a:solidFill>
              <a:latin typeface="Century Gothic" panose="020B0502020202020204" pitchFamily="34" charset="0"/>
            </a:endParaRPr>
          </a:p>
        </p:txBody>
      </p:sp>
      <p:sp>
        <p:nvSpPr>
          <p:cNvPr id="5" name="object 5"/>
          <p:cNvSpPr/>
          <p:nvPr/>
        </p:nvSpPr>
        <p:spPr>
          <a:xfrm>
            <a:off x="10058400" y="1351876"/>
            <a:ext cx="0" cy="5064760"/>
          </a:xfrm>
          <a:custGeom>
            <a:avLst/>
            <a:gdLst/>
            <a:ahLst/>
            <a:cxnLst/>
            <a:rect l="l" t="t" r="r" b="b"/>
            <a:pathLst>
              <a:path h="5064760">
                <a:moveTo>
                  <a:pt x="0" y="0"/>
                </a:moveTo>
                <a:lnTo>
                  <a:pt x="0" y="5064772"/>
                </a:lnTo>
              </a:path>
            </a:pathLst>
          </a:custGeom>
          <a:ln w="3175">
            <a:solidFill>
              <a:srgbClr val="5EA19B"/>
            </a:solidFill>
          </a:ln>
        </p:spPr>
        <p:txBody>
          <a:bodyPr wrap="square" lIns="0" tIns="0" rIns="0" bIns="0" rtlCol="0"/>
          <a:lstStyle/>
          <a:p>
            <a:pPr defTabSz="914187"/>
            <a:endParaRPr>
              <a:solidFill>
                <a:prstClr val="black"/>
              </a:solidFill>
            </a:endParaRPr>
          </a:p>
        </p:txBody>
      </p:sp>
      <p:sp>
        <p:nvSpPr>
          <p:cNvPr id="6" name="Text Placeholder 2"/>
          <p:cNvSpPr>
            <a:spLocks noGrp="1"/>
          </p:cNvSpPr>
          <p:nvPr>
            <p:ph type="body" idx="1"/>
          </p:nvPr>
        </p:nvSpPr>
        <p:spPr>
          <a:xfrm>
            <a:off x="1066800" y="1923098"/>
            <a:ext cx="4486098" cy="4493538"/>
          </a:xfrm>
        </p:spPr>
        <p:txBody>
          <a:bodyPr/>
          <a:lstStyle/>
          <a:p>
            <a:pPr marL="318383" indent="-318383">
              <a:buFont typeface="Arial" panose="020B0604020202020204" pitchFamily="34" charset="0"/>
              <a:buChar char="•"/>
            </a:pPr>
            <a:r>
              <a:rPr lang="en-US" sz="2700" dirty="0">
                <a:latin typeface="Century Gothic" panose="020B0502020202020204" pitchFamily="34" charset="0"/>
              </a:rPr>
              <a:t>Vulnerability Index (VI) created in 2012 </a:t>
            </a:r>
          </a:p>
          <a:p>
            <a:pPr marL="318383" indent="-318383">
              <a:buFont typeface="Arial" panose="020B0604020202020204" pitchFamily="34" charset="0"/>
              <a:buChar char="•"/>
            </a:pPr>
            <a:endParaRPr lang="en-US" sz="2700" dirty="0">
              <a:latin typeface="Century Gothic" panose="020B0502020202020204" pitchFamily="34" charset="0"/>
            </a:endParaRPr>
          </a:p>
          <a:p>
            <a:pPr marL="318383" indent="-318383">
              <a:buFont typeface="Arial" panose="020B0604020202020204" pitchFamily="34" charset="0"/>
              <a:buChar char="•"/>
            </a:pPr>
            <a:r>
              <a:rPr lang="en-US" sz="2700" dirty="0">
                <a:latin typeface="Century Gothic" panose="020B0502020202020204" pitchFamily="34" charset="0"/>
              </a:rPr>
              <a:t>2013-2014 MEASURE Evaluation assessment of VI </a:t>
            </a:r>
          </a:p>
          <a:p>
            <a:endParaRPr lang="en-US" sz="2700" dirty="0">
              <a:latin typeface="Century Gothic" panose="020B0502020202020204" pitchFamily="34" charset="0"/>
            </a:endParaRPr>
          </a:p>
          <a:p>
            <a:pPr marL="318383" indent="-318383">
              <a:buFont typeface="Arial" panose="020B0604020202020204" pitchFamily="34" charset="0"/>
              <a:buChar char="•"/>
            </a:pPr>
            <a:r>
              <a:rPr lang="en-US" sz="2700" dirty="0">
                <a:latin typeface="Century Gothic" panose="020B0502020202020204" pitchFamily="34" charset="0"/>
              </a:rPr>
              <a:t>Technical Working Group redesigned the tool and its purpose </a:t>
            </a:r>
          </a:p>
          <a:p>
            <a:pPr marL="318383" indent="-318383">
              <a:buFont typeface="Arial" panose="020B0604020202020204" pitchFamily="34" charset="0"/>
              <a:buChar char="•"/>
            </a:pPr>
            <a:endParaRPr lang="en-US" sz="2200" dirty="0">
              <a:latin typeface="Century Gothic" panose="020B0502020202020204" pitchFamily="34" charset="0"/>
            </a:endParaRPr>
          </a:p>
        </p:txBody>
      </p:sp>
      <p:pic>
        <p:nvPicPr>
          <p:cNvPr id="1026"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4901" r="5521"/>
          <a:stretch/>
        </p:blipFill>
        <p:spPr bwMode="auto">
          <a:xfrm>
            <a:off x="6035041" y="1813560"/>
            <a:ext cx="3754191" cy="5253567"/>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30559514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42211" y="533400"/>
            <a:ext cx="7920586" cy="738664"/>
          </a:xfrm>
        </p:spPr>
        <p:txBody>
          <a:bodyPr/>
          <a:lstStyle/>
          <a:p>
            <a:r>
              <a:rPr lang="en-US" dirty="0">
                <a:latin typeface="Century Gothic" panose="020B0502020202020204" pitchFamily="34" charset="0"/>
              </a:rPr>
              <a:t>Purpose of the HVPT </a:t>
            </a:r>
          </a:p>
        </p:txBody>
      </p:sp>
      <p:sp>
        <p:nvSpPr>
          <p:cNvPr id="3" name="Text Placeholder 2"/>
          <p:cNvSpPr>
            <a:spLocks noGrp="1"/>
          </p:cNvSpPr>
          <p:nvPr>
            <p:ph type="body" idx="1"/>
          </p:nvPr>
        </p:nvSpPr>
        <p:spPr>
          <a:xfrm>
            <a:off x="838200" y="2072640"/>
            <a:ext cx="8801100" cy="1499898"/>
          </a:xfrm>
        </p:spPr>
        <p:txBody>
          <a:bodyPr/>
          <a:lstStyle/>
          <a:p>
            <a:r>
              <a:rPr lang="en-US" sz="3600" dirty="0">
                <a:latin typeface="Century Gothic" panose="020B0502020202020204" pitchFamily="34" charset="0"/>
                <a:sym typeface="Wingdings" panose="05000000000000000000" pitchFamily="2" charset="2"/>
              </a:rPr>
              <a:t> Assist in prioritizing households for enrollment in OVC programs</a:t>
            </a:r>
          </a:p>
          <a:p>
            <a:endParaRPr lang="en-US" sz="2500" dirty="0">
              <a:latin typeface="Century Gothic" panose="020B0502020202020204" pitchFamily="34" charset="0"/>
            </a:endParaRPr>
          </a:p>
        </p:txBody>
      </p:sp>
      <p:pic>
        <p:nvPicPr>
          <p:cNvPr id="8" name="Picture 5" descr="C:\Users\NdoNascimento\AppData\Local\Microsoft\Windows\Temporary Internet Files\Content.IE5\L3RCKZ18\familyfriends[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28800" y="3276600"/>
            <a:ext cx="6553200" cy="42945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743373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8907" y="507786"/>
            <a:ext cx="7920586" cy="738664"/>
          </a:xfrm>
        </p:spPr>
        <p:txBody>
          <a:bodyPr/>
          <a:lstStyle/>
          <a:p>
            <a:r>
              <a:rPr lang="en-US" dirty="0">
                <a:latin typeface="Century Gothic" panose="020B0502020202020204" pitchFamily="34" charset="0"/>
              </a:rPr>
              <a:t>Why Prioritization?</a:t>
            </a:r>
          </a:p>
        </p:txBody>
      </p:sp>
      <p:pic>
        <p:nvPicPr>
          <p:cNvPr id="4" name="Picture 5" descr="C:\Users\NdoNascimento\AppData\Local\Microsoft\Windows\Temporary Internet Files\Content.IE5\L3RCKZ18\familyfriends[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62100" y="2577125"/>
            <a:ext cx="6553200" cy="4294549"/>
          </a:xfrm>
          <a:prstGeom prst="rect">
            <a:avLst/>
          </a:prstGeom>
          <a:noFill/>
          <a:extLst>
            <a:ext uri="{909E8E84-426E-40DD-AFC4-6F175D3DCCD1}">
              <a14:hiddenFill xmlns:a14="http://schemas.microsoft.com/office/drawing/2010/main">
                <a:solidFill>
                  <a:srgbClr val="FFFFFF"/>
                </a:solidFill>
              </a14:hiddenFill>
            </a:ext>
          </a:extLst>
        </p:spPr>
      </p:pic>
      <p:sp>
        <p:nvSpPr>
          <p:cNvPr id="7" name="Oval 6"/>
          <p:cNvSpPr/>
          <p:nvPr/>
        </p:nvSpPr>
        <p:spPr>
          <a:xfrm>
            <a:off x="3124200" y="2577124"/>
            <a:ext cx="1905000" cy="1537676"/>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a:off x="6019800" y="4572000"/>
            <a:ext cx="2095500" cy="1524000"/>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p:cNvSpPr/>
          <p:nvPr/>
        </p:nvSpPr>
        <p:spPr>
          <a:xfrm>
            <a:off x="1371600" y="4596424"/>
            <a:ext cx="1600200" cy="1537676"/>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620383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5544" y="533401"/>
            <a:ext cx="8593656" cy="685800"/>
          </a:xfrm>
        </p:spPr>
        <p:txBody>
          <a:bodyPr/>
          <a:lstStyle/>
          <a:p>
            <a:r>
              <a:rPr lang="en-US" sz="3800" dirty="0"/>
              <a:t>When HVPT </a:t>
            </a:r>
            <a:r>
              <a:rPr lang="en-US" sz="4400" dirty="0"/>
              <a:t>Should</a:t>
            </a:r>
            <a:r>
              <a:rPr lang="en-US" sz="3800" dirty="0"/>
              <a:t>  NOT Be Used</a:t>
            </a:r>
            <a:endParaRPr lang="en-US" dirty="0"/>
          </a:p>
        </p:txBody>
      </p:sp>
      <p:sp>
        <p:nvSpPr>
          <p:cNvPr id="3" name="Text Placeholder 2"/>
          <p:cNvSpPr>
            <a:spLocks noGrp="1"/>
          </p:cNvSpPr>
          <p:nvPr>
            <p:ph type="body" idx="1"/>
          </p:nvPr>
        </p:nvSpPr>
        <p:spPr>
          <a:xfrm>
            <a:off x="555207" y="1371600"/>
            <a:ext cx="6531393" cy="5920917"/>
          </a:xfrm>
        </p:spPr>
        <p:txBody>
          <a:bodyPr/>
          <a:lstStyle/>
          <a:p>
            <a:pPr>
              <a:spcAft>
                <a:spcPts val="1200"/>
              </a:spcAft>
            </a:pPr>
            <a:endParaRPr lang="en-US" sz="3100" b="1" dirty="0">
              <a:latin typeface="Century Gothic" panose="020B0502020202020204" pitchFamily="34" charset="0"/>
            </a:endParaRPr>
          </a:p>
          <a:p>
            <a:pPr marL="509412" indent="-509412">
              <a:spcAft>
                <a:spcPts val="1200"/>
              </a:spcAft>
              <a:buAutoNum type="arabicPeriod"/>
            </a:pPr>
            <a:r>
              <a:rPr lang="en-US" sz="3100" dirty="0">
                <a:latin typeface="Century Gothic" panose="020B0502020202020204" pitchFamily="34" charset="0"/>
              </a:rPr>
              <a:t>Determine</a:t>
            </a:r>
            <a:r>
              <a:rPr lang="en-US" sz="3100" b="1" dirty="0">
                <a:latin typeface="Century Gothic" panose="020B0502020202020204" pitchFamily="34" charset="0"/>
              </a:rPr>
              <a:t> </a:t>
            </a:r>
            <a:r>
              <a:rPr lang="en-US" sz="3100" b="1" u="sng" dirty="0">
                <a:latin typeface="Century Gothic" panose="020B0502020202020204" pitchFamily="34" charset="0"/>
              </a:rPr>
              <a:t>which services to provide </a:t>
            </a:r>
            <a:r>
              <a:rPr lang="en-US" sz="3100" dirty="0">
                <a:latin typeface="Century Gothic" panose="020B0502020202020204" pitchFamily="34" charset="0"/>
              </a:rPr>
              <a:t>to a household or children within the household </a:t>
            </a:r>
          </a:p>
          <a:p>
            <a:pPr marL="509412" indent="-509412">
              <a:spcAft>
                <a:spcPts val="1200"/>
              </a:spcAft>
              <a:buAutoNum type="arabicPeriod"/>
            </a:pPr>
            <a:r>
              <a:rPr lang="en-US" sz="3100" b="1" u="sng" dirty="0">
                <a:latin typeface="Century Gothic" panose="020B0502020202020204" pitchFamily="34" charset="0"/>
              </a:rPr>
              <a:t>Monitor the well-being of children </a:t>
            </a:r>
            <a:r>
              <a:rPr lang="en-US" sz="3100" dirty="0">
                <a:latin typeface="Century Gothic" panose="020B0502020202020204" pitchFamily="34" charset="0"/>
              </a:rPr>
              <a:t>in the household over time</a:t>
            </a:r>
          </a:p>
          <a:p>
            <a:pPr marL="509412" indent="-509412">
              <a:spcAft>
                <a:spcPts val="1200"/>
              </a:spcAft>
              <a:buAutoNum type="arabicPeriod"/>
            </a:pPr>
            <a:r>
              <a:rPr lang="en-US" sz="3100" b="1" u="sng" kern="1200" dirty="0">
                <a:latin typeface="Century Gothic" panose="020B0502020202020204" pitchFamily="34" charset="0"/>
              </a:rPr>
              <a:t>Evaluate outcomes </a:t>
            </a:r>
            <a:r>
              <a:rPr lang="en-US" sz="3100" kern="1200" dirty="0">
                <a:latin typeface="Century Gothic" panose="020B0502020202020204" pitchFamily="34" charset="0"/>
              </a:rPr>
              <a:t>or overall program performance </a:t>
            </a:r>
          </a:p>
          <a:p>
            <a:pPr marL="509412" indent="-509412">
              <a:spcAft>
                <a:spcPts val="1200"/>
              </a:spcAft>
              <a:buAutoNum type="arabicPeriod"/>
            </a:pPr>
            <a:endParaRPr lang="en-US" sz="2200" dirty="0">
              <a:latin typeface="Century Gothic" panose="020B0502020202020204" pitchFamily="34" charset="0"/>
            </a:endParaRPr>
          </a:p>
          <a:p>
            <a:pPr marL="509412" indent="-509412">
              <a:spcAft>
                <a:spcPts val="1200"/>
              </a:spcAft>
              <a:buAutoNum type="arabicPeriod"/>
            </a:pPr>
            <a:endParaRPr lang="en-US" sz="2200" dirty="0">
              <a:latin typeface="Century Gothic" panose="020B0502020202020204" pitchFamily="34" charset="0"/>
            </a:endParaRPr>
          </a:p>
        </p:txBody>
      </p:sp>
      <p:pic>
        <p:nvPicPr>
          <p:cNvPr id="3078" name="Picture 6" descr="C:\Users\NdoNascimento\AppData\Local\Microsoft\Windows\Temporary Internet Files\Content.IE5\YK6LO6WQ\skotan-No-sign-X[1].png"/>
          <p:cNvPicPr>
            <a:picLocks noChangeAspect="1" noChangeArrowheads="1"/>
          </p:cNvPicPr>
          <p:nvPr/>
        </p:nvPicPr>
        <p:blipFill>
          <a:blip r:embed="rId3" cstate="print">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6934200" y="1151469"/>
            <a:ext cx="2602230" cy="26810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98096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609600"/>
            <a:ext cx="7920586" cy="738664"/>
          </a:xfrm>
        </p:spPr>
        <p:txBody>
          <a:bodyPr/>
          <a:lstStyle/>
          <a:p>
            <a:r>
              <a:rPr lang="en-US" dirty="0">
                <a:latin typeface="Century Gothic" panose="020B0502020202020204" pitchFamily="34" charset="0"/>
              </a:rPr>
              <a:t>The HVPT Process</a:t>
            </a:r>
          </a:p>
        </p:txBody>
      </p:sp>
      <p:sp>
        <p:nvSpPr>
          <p:cNvPr id="3" name="Text Placeholder 2"/>
          <p:cNvSpPr>
            <a:spLocks noGrp="1"/>
          </p:cNvSpPr>
          <p:nvPr>
            <p:ph type="body" idx="1"/>
          </p:nvPr>
        </p:nvSpPr>
        <p:spPr>
          <a:xfrm>
            <a:off x="1066800" y="2057400"/>
            <a:ext cx="7798714" cy="3662541"/>
          </a:xfrm>
        </p:spPr>
        <p:txBody>
          <a:bodyPr/>
          <a:lstStyle/>
          <a:p>
            <a:pPr marL="573089" indent="-573089">
              <a:spcAft>
                <a:spcPts val="1200"/>
              </a:spcAft>
              <a:buFont typeface="+mj-lt"/>
              <a:buAutoNum type="arabicPeriod"/>
            </a:pPr>
            <a:r>
              <a:rPr lang="en-US" sz="3600" dirty="0">
                <a:latin typeface="Century Gothic" panose="020B0502020202020204" pitchFamily="34" charset="0"/>
              </a:rPr>
              <a:t>Engage district government </a:t>
            </a:r>
          </a:p>
          <a:p>
            <a:pPr marL="573089" indent="-573089">
              <a:spcAft>
                <a:spcPts val="1200"/>
              </a:spcAft>
              <a:buFont typeface="+mj-lt"/>
              <a:buAutoNum type="arabicPeriod"/>
            </a:pPr>
            <a:r>
              <a:rPr lang="en-US" sz="3600" dirty="0">
                <a:latin typeface="Century Gothic" panose="020B0502020202020204" pitchFamily="34" charset="0"/>
              </a:rPr>
              <a:t>Community preselection process </a:t>
            </a:r>
          </a:p>
          <a:p>
            <a:pPr marL="573089" indent="-573089">
              <a:spcAft>
                <a:spcPts val="1200"/>
              </a:spcAft>
              <a:buFont typeface="+mj-lt"/>
              <a:buAutoNum type="arabicPeriod"/>
            </a:pPr>
            <a:r>
              <a:rPr lang="en-US" sz="3600" dirty="0">
                <a:latin typeface="Century Gothic" panose="020B0502020202020204" pitchFamily="34" charset="0"/>
              </a:rPr>
              <a:t>Household visit </a:t>
            </a:r>
          </a:p>
          <a:p>
            <a:pPr>
              <a:spcAft>
                <a:spcPts val="1200"/>
              </a:spcAft>
            </a:pPr>
            <a:endParaRPr lang="en-US" sz="3600" dirty="0">
              <a:latin typeface="Century Gothic" panose="020B0502020202020204" pitchFamily="34" charset="0"/>
            </a:endParaRPr>
          </a:p>
          <a:p>
            <a:pPr marL="318383" indent="-318383">
              <a:spcAft>
                <a:spcPts val="1200"/>
              </a:spcAft>
              <a:buFont typeface="Arial" panose="020B0604020202020204" pitchFamily="34" charset="0"/>
              <a:buChar char="•"/>
            </a:pPr>
            <a:endParaRPr lang="en-US" dirty="0">
              <a:latin typeface="Century Gothic" panose="020B0502020202020204" pitchFamily="34" charset="0"/>
            </a:endParaRPr>
          </a:p>
        </p:txBody>
      </p:sp>
    </p:spTree>
    <p:extLst>
      <p:ext uri="{BB962C8B-B14F-4D97-AF65-F5344CB8AC3E}">
        <p14:creationId xmlns:p14="http://schemas.microsoft.com/office/powerpoint/2010/main" val="31721573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0600" y="381000"/>
            <a:ext cx="7920586" cy="738664"/>
          </a:xfrm>
        </p:spPr>
        <p:txBody>
          <a:bodyPr/>
          <a:lstStyle/>
          <a:p>
            <a:r>
              <a:rPr lang="en-US" dirty="0">
                <a:latin typeface="Century Gothic" panose="020B0502020202020204" pitchFamily="34" charset="0"/>
              </a:rPr>
              <a:t>The HVPT Process</a:t>
            </a:r>
          </a:p>
        </p:txBody>
      </p:sp>
      <p:sp>
        <p:nvSpPr>
          <p:cNvPr id="3" name="Text Placeholder 2"/>
          <p:cNvSpPr>
            <a:spLocks noGrp="1"/>
          </p:cNvSpPr>
          <p:nvPr>
            <p:ph type="body" idx="1"/>
          </p:nvPr>
        </p:nvSpPr>
        <p:spPr>
          <a:xfrm>
            <a:off x="1129841" y="2438401"/>
            <a:ext cx="5976811" cy="4216539"/>
          </a:xfrm>
        </p:spPr>
        <p:txBody>
          <a:bodyPr/>
          <a:lstStyle/>
          <a:p>
            <a:pPr marL="573089" indent="-573089">
              <a:spcAft>
                <a:spcPts val="1200"/>
              </a:spcAft>
              <a:buFont typeface="+mj-lt"/>
              <a:buAutoNum type="arabicPeriod"/>
            </a:pPr>
            <a:r>
              <a:rPr lang="en-US" sz="3600" dirty="0">
                <a:latin typeface="Century Gothic" panose="020B0502020202020204" pitchFamily="34" charset="0"/>
              </a:rPr>
              <a:t>Engage district government </a:t>
            </a:r>
          </a:p>
          <a:p>
            <a:pPr marL="573089" indent="-573089">
              <a:spcAft>
                <a:spcPts val="1200"/>
              </a:spcAft>
              <a:buFont typeface="+mj-lt"/>
              <a:buAutoNum type="arabicPeriod"/>
            </a:pPr>
            <a:r>
              <a:rPr lang="en-US" sz="3600" dirty="0">
                <a:solidFill>
                  <a:schemeClr val="bg1">
                    <a:lumMod val="75000"/>
                  </a:schemeClr>
                </a:solidFill>
                <a:latin typeface="Century Gothic" panose="020B0502020202020204" pitchFamily="34" charset="0"/>
              </a:rPr>
              <a:t>Community preselection process </a:t>
            </a:r>
          </a:p>
          <a:p>
            <a:pPr marL="573089" indent="-573089">
              <a:spcAft>
                <a:spcPts val="1200"/>
              </a:spcAft>
              <a:buFont typeface="+mj-lt"/>
              <a:buAutoNum type="arabicPeriod"/>
            </a:pPr>
            <a:r>
              <a:rPr lang="en-US" sz="3600" dirty="0">
                <a:solidFill>
                  <a:schemeClr val="bg1">
                    <a:lumMod val="75000"/>
                  </a:schemeClr>
                </a:solidFill>
                <a:latin typeface="Century Gothic" panose="020B0502020202020204" pitchFamily="34" charset="0"/>
              </a:rPr>
              <a:t>Household visit </a:t>
            </a:r>
          </a:p>
          <a:p>
            <a:pPr marL="318383" indent="-318383">
              <a:spcAft>
                <a:spcPts val="1200"/>
              </a:spcAft>
              <a:buFont typeface="Arial" panose="020B0604020202020204" pitchFamily="34" charset="0"/>
              <a:buChar char="•"/>
            </a:pPr>
            <a:endParaRPr lang="en-US" sz="3600" dirty="0">
              <a:latin typeface="Century Gothic" panose="020B0502020202020204" pitchFamily="34" charset="0"/>
            </a:endParaRPr>
          </a:p>
          <a:p>
            <a:pPr marL="318383" indent="-318383">
              <a:spcAft>
                <a:spcPts val="1200"/>
              </a:spcAft>
              <a:buFont typeface="Arial" panose="020B0604020202020204" pitchFamily="34" charset="0"/>
              <a:buChar char="•"/>
            </a:pPr>
            <a:endParaRPr lang="en-US" dirty="0">
              <a:latin typeface="Century Gothic" panose="020B0502020202020204" pitchFamily="34" charset="0"/>
            </a:endParaRPr>
          </a:p>
        </p:txBody>
      </p:sp>
      <p:pic>
        <p:nvPicPr>
          <p:cNvPr id="8194" name="Picture 2" descr="C:\Program Files (x86)\Microsoft Office\MEDIA\CAGCAT10\j0233018.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06652" y="4724400"/>
            <a:ext cx="2775474" cy="2819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286048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57200"/>
            <a:ext cx="7920586" cy="738664"/>
          </a:xfrm>
        </p:spPr>
        <p:txBody>
          <a:bodyPr/>
          <a:lstStyle/>
          <a:p>
            <a:r>
              <a:rPr lang="en-US" dirty="0">
                <a:latin typeface="Century Gothic" panose="020B0502020202020204" pitchFamily="34" charset="0"/>
              </a:rPr>
              <a:t>How Will It Be Used? </a:t>
            </a:r>
          </a:p>
        </p:txBody>
      </p:sp>
      <p:sp>
        <p:nvSpPr>
          <p:cNvPr id="3" name="Text Placeholder 2"/>
          <p:cNvSpPr>
            <a:spLocks noGrp="1"/>
          </p:cNvSpPr>
          <p:nvPr>
            <p:ph type="body" idx="1"/>
          </p:nvPr>
        </p:nvSpPr>
        <p:spPr>
          <a:xfrm>
            <a:off x="1129842" y="2057400"/>
            <a:ext cx="5880558" cy="3600986"/>
          </a:xfrm>
        </p:spPr>
        <p:txBody>
          <a:bodyPr/>
          <a:lstStyle/>
          <a:p>
            <a:pPr marL="573089" indent="-573089">
              <a:buFont typeface="+mj-lt"/>
              <a:buAutoNum type="arabicPeriod"/>
            </a:pPr>
            <a:r>
              <a:rPr lang="en-US" sz="3600" dirty="0">
                <a:solidFill>
                  <a:schemeClr val="bg1">
                    <a:lumMod val="75000"/>
                  </a:schemeClr>
                </a:solidFill>
                <a:latin typeface="Century Gothic" panose="020B0502020202020204" pitchFamily="34" charset="0"/>
              </a:rPr>
              <a:t>Engage district government </a:t>
            </a:r>
          </a:p>
          <a:p>
            <a:pPr marL="573089" indent="-573089">
              <a:buFont typeface="+mj-lt"/>
              <a:buAutoNum type="arabicPeriod"/>
            </a:pPr>
            <a:r>
              <a:rPr lang="en-US" sz="3600" dirty="0">
                <a:latin typeface="Century Gothic" panose="020B0502020202020204" pitchFamily="34" charset="0"/>
              </a:rPr>
              <a:t>Community preselection process </a:t>
            </a:r>
          </a:p>
          <a:p>
            <a:pPr marL="573089" indent="-573089">
              <a:buFont typeface="+mj-lt"/>
              <a:buAutoNum type="arabicPeriod"/>
            </a:pPr>
            <a:r>
              <a:rPr lang="en-US" sz="3600" dirty="0">
                <a:solidFill>
                  <a:schemeClr val="bg1">
                    <a:lumMod val="75000"/>
                  </a:schemeClr>
                </a:solidFill>
                <a:latin typeface="Century Gothic" panose="020B0502020202020204" pitchFamily="34" charset="0"/>
              </a:rPr>
              <a:t>Household visit </a:t>
            </a:r>
          </a:p>
          <a:p>
            <a:pPr marL="318383" indent="-318383">
              <a:buFont typeface="Arial" panose="020B0604020202020204" pitchFamily="34" charset="0"/>
              <a:buChar char="•"/>
            </a:pPr>
            <a:endParaRPr lang="en-US" sz="3600" dirty="0">
              <a:latin typeface="Century Gothic" panose="020B0502020202020204" pitchFamily="34" charset="0"/>
            </a:endParaRPr>
          </a:p>
          <a:p>
            <a:pPr marL="318383" indent="-318383">
              <a:buFont typeface="Arial" panose="020B0604020202020204" pitchFamily="34" charset="0"/>
              <a:buChar char="•"/>
            </a:pPr>
            <a:endParaRPr lang="en-US" dirty="0">
              <a:latin typeface="Century Gothic" panose="020B0502020202020204" pitchFamily="34" charset="0"/>
            </a:endParaRPr>
          </a:p>
        </p:txBody>
      </p:sp>
      <p:pic>
        <p:nvPicPr>
          <p:cNvPr id="5" name="Picture 4" descr="C:\Users\NdoNascimento\AppData\Local\Microsoft\Windows\Temporary Internet Files\Content.IE5\DL7B5X44\meeting[1].jpg"/>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324600" y="4477287"/>
            <a:ext cx="3879215" cy="3124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88845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152400"/>
            <a:ext cx="9766613" cy="711467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892683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533400"/>
            <a:ext cx="7920586" cy="738664"/>
          </a:xfrm>
        </p:spPr>
        <p:txBody>
          <a:bodyPr/>
          <a:lstStyle/>
          <a:p>
            <a:r>
              <a:rPr lang="en-US" dirty="0">
                <a:latin typeface="Century Gothic" panose="020B0502020202020204" pitchFamily="34" charset="0"/>
              </a:rPr>
              <a:t>The HVPT Process</a:t>
            </a:r>
          </a:p>
        </p:txBody>
      </p:sp>
      <p:sp>
        <p:nvSpPr>
          <p:cNvPr id="3" name="Text Placeholder 2"/>
          <p:cNvSpPr>
            <a:spLocks noGrp="1"/>
          </p:cNvSpPr>
          <p:nvPr>
            <p:ph type="body" idx="1"/>
          </p:nvPr>
        </p:nvSpPr>
        <p:spPr>
          <a:xfrm>
            <a:off x="1219200" y="1905000"/>
            <a:ext cx="6019800" cy="4216539"/>
          </a:xfrm>
        </p:spPr>
        <p:txBody>
          <a:bodyPr/>
          <a:lstStyle/>
          <a:p>
            <a:pPr marL="573089" indent="-573089">
              <a:spcAft>
                <a:spcPts val="1200"/>
              </a:spcAft>
              <a:buFont typeface="+mj-lt"/>
              <a:buAutoNum type="arabicPeriod"/>
            </a:pPr>
            <a:r>
              <a:rPr lang="en-US" sz="3600" dirty="0">
                <a:solidFill>
                  <a:schemeClr val="bg1">
                    <a:lumMod val="75000"/>
                  </a:schemeClr>
                </a:solidFill>
                <a:latin typeface="Century Gothic" panose="020B0502020202020204" pitchFamily="34" charset="0"/>
              </a:rPr>
              <a:t>Engage district government </a:t>
            </a:r>
          </a:p>
          <a:p>
            <a:pPr marL="573089" indent="-573089">
              <a:spcAft>
                <a:spcPts val="1200"/>
              </a:spcAft>
              <a:buFont typeface="+mj-lt"/>
              <a:buAutoNum type="arabicPeriod"/>
            </a:pPr>
            <a:r>
              <a:rPr lang="en-US" sz="3600" dirty="0">
                <a:solidFill>
                  <a:schemeClr val="bg1">
                    <a:lumMod val="75000"/>
                  </a:schemeClr>
                </a:solidFill>
                <a:latin typeface="Century Gothic" panose="020B0502020202020204" pitchFamily="34" charset="0"/>
              </a:rPr>
              <a:t>Community pre-selection process </a:t>
            </a:r>
          </a:p>
          <a:p>
            <a:pPr marL="573089" indent="-573089">
              <a:spcAft>
                <a:spcPts val="1200"/>
              </a:spcAft>
              <a:buFont typeface="+mj-lt"/>
              <a:buAutoNum type="arabicPeriod"/>
            </a:pPr>
            <a:r>
              <a:rPr lang="en-US" sz="3600" dirty="0">
                <a:latin typeface="Century Gothic" panose="020B0502020202020204" pitchFamily="34" charset="0"/>
              </a:rPr>
              <a:t>Household visit </a:t>
            </a:r>
          </a:p>
          <a:p>
            <a:pPr marL="318383" indent="-318383">
              <a:spcAft>
                <a:spcPts val="1200"/>
              </a:spcAft>
              <a:buFont typeface="Arial" panose="020B0604020202020204" pitchFamily="34" charset="0"/>
              <a:buChar char="•"/>
            </a:pPr>
            <a:endParaRPr lang="en-US" sz="3600" dirty="0">
              <a:latin typeface="Century Gothic" panose="020B0502020202020204" pitchFamily="34" charset="0"/>
            </a:endParaRPr>
          </a:p>
          <a:p>
            <a:pPr marL="318383" indent="-318383">
              <a:spcAft>
                <a:spcPts val="1200"/>
              </a:spcAft>
              <a:buFont typeface="Arial" panose="020B0604020202020204" pitchFamily="34" charset="0"/>
              <a:buChar char="•"/>
            </a:pPr>
            <a:endParaRPr lang="en-US" dirty="0">
              <a:latin typeface="Century Gothic" panose="020B0502020202020204" pitchFamily="34" charset="0"/>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4900" y="4343400"/>
            <a:ext cx="3556000" cy="2667000"/>
          </a:xfrm>
          <a:prstGeom prst="rect">
            <a:avLst/>
          </a:prstGeom>
          <a:ln>
            <a:solidFill>
              <a:schemeClr val="tx1"/>
            </a:solidFill>
          </a:ln>
        </p:spPr>
      </p:pic>
      <p:sp>
        <p:nvSpPr>
          <p:cNvPr id="5" name="TextBox 4"/>
          <p:cNvSpPr txBox="1"/>
          <p:nvPr/>
        </p:nvSpPr>
        <p:spPr>
          <a:xfrm>
            <a:off x="6184900" y="7010400"/>
            <a:ext cx="3797300" cy="415498"/>
          </a:xfrm>
          <a:prstGeom prst="rect">
            <a:avLst/>
          </a:prstGeom>
          <a:noFill/>
        </p:spPr>
        <p:txBody>
          <a:bodyPr wrap="square" rtlCol="0">
            <a:spAutoFit/>
          </a:bodyPr>
          <a:lstStyle/>
          <a:p>
            <a:r>
              <a:rPr lang="en-US" sz="1050" dirty="0">
                <a:latin typeface="Century Gothic" panose="020B0502020202020204" pitchFamily="34" charset="0"/>
              </a:rPr>
              <a:t>Source: https://www.flickr.com/photos/colalife/8633875141</a:t>
            </a:r>
          </a:p>
        </p:txBody>
      </p:sp>
    </p:spTree>
    <p:extLst>
      <p:ext uri="{BB962C8B-B14F-4D97-AF65-F5344CB8AC3E}">
        <p14:creationId xmlns:p14="http://schemas.microsoft.com/office/powerpoint/2010/main" val="19688845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381000"/>
            <a:ext cx="8839200" cy="738664"/>
          </a:xfrm>
        </p:spPr>
        <p:txBody>
          <a:bodyPr/>
          <a:lstStyle/>
          <a:p>
            <a:r>
              <a:rPr lang="en-US" dirty="0">
                <a:latin typeface="Century Gothic" panose="020B0502020202020204" pitchFamily="34" charset="0"/>
              </a:rPr>
              <a:t>1B. Getting to Know the HVPT </a:t>
            </a:r>
          </a:p>
        </p:txBody>
      </p:sp>
      <p:sp>
        <p:nvSpPr>
          <p:cNvPr id="3" name="Text Placeholder 2"/>
          <p:cNvSpPr>
            <a:spLocks noGrp="1"/>
          </p:cNvSpPr>
          <p:nvPr>
            <p:ph type="body" idx="1"/>
          </p:nvPr>
        </p:nvSpPr>
        <p:spPr>
          <a:xfrm>
            <a:off x="685800" y="1981200"/>
            <a:ext cx="7798714" cy="4524315"/>
          </a:xfrm>
        </p:spPr>
        <p:txBody>
          <a:bodyPr/>
          <a:lstStyle/>
          <a:p>
            <a:pPr marL="285750" indent="-285750">
              <a:spcAft>
                <a:spcPts val="1200"/>
              </a:spcAft>
              <a:buFont typeface="Arial" panose="020B0604020202020204" pitchFamily="34" charset="0"/>
              <a:buChar char="•"/>
            </a:pPr>
            <a:r>
              <a:rPr lang="en-US" sz="2800" dirty="0">
                <a:latin typeface="Century Gothic" panose="020B0502020202020204" pitchFamily="34" charset="0"/>
              </a:rPr>
              <a:t>Instructions </a:t>
            </a:r>
          </a:p>
          <a:p>
            <a:pPr marL="285750" indent="-285750">
              <a:spcAft>
                <a:spcPts val="1200"/>
              </a:spcAft>
              <a:buFont typeface="Arial" panose="020B0604020202020204" pitchFamily="34" charset="0"/>
              <a:buChar char="•"/>
            </a:pPr>
            <a:r>
              <a:rPr lang="en-US" sz="2800" dirty="0">
                <a:latin typeface="Century Gothic" panose="020B0502020202020204" pitchFamily="34" charset="0"/>
              </a:rPr>
              <a:t>Household Information </a:t>
            </a:r>
          </a:p>
          <a:p>
            <a:pPr marL="285750" indent="-285750">
              <a:spcAft>
                <a:spcPts val="1200"/>
              </a:spcAft>
              <a:buFont typeface="Arial" panose="020B0604020202020204" pitchFamily="34" charset="0"/>
              <a:buChar char="•"/>
            </a:pPr>
            <a:r>
              <a:rPr lang="en-US" sz="2800" dirty="0">
                <a:latin typeface="Century Gothic" panose="020B0502020202020204" pitchFamily="34" charset="0"/>
              </a:rPr>
              <a:t>Economic Strengthening </a:t>
            </a:r>
          </a:p>
          <a:p>
            <a:pPr marL="285750" indent="-285750">
              <a:spcAft>
                <a:spcPts val="1200"/>
              </a:spcAft>
              <a:buFont typeface="Arial" panose="020B0604020202020204" pitchFamily="34" charset="0"/>
              <a:buChar char="•"/>
            </a:pPr>
            <a:r>
              <a:rPr lang="en-US" sz="2800" dirty="0">
                <a:latin typeface="Century Gothic" panose="020B0502020202020204" pitchFamily="34" charset="0"/>
              </a:rPr>
              <a:t>Food Security and Nutrition </a:t>
            </a:r>
          </a:p>
          <a:p>
            <a:pPr marL="285750" indent="-285750">
              <a:spcAft>
                <a:spcPts val="1200"/>
              </a:spcAft>
              <a:buFont typeface="Arial" panose="020B0604020202020204" pitchFamily="34" charset="0"/>
              <a:buChar char="•"/>
            </a:pPr>
            <a:r>
              <a:rPr lang="en-US" sz="2800" dirty="0">
                <a:latin typeface="Century Gothic" panose="020B0502020202020204" pitchFamily="34" charset="0"/>
              </a:rPr>
              <a:t>Health, Water, Sanitation, and Shelter </a:t>
            </a:r>
          </a:p>
          <a:p>
            <a:pPr marL="285750" indent="-285750">
              <a:spcAft>
                <a:spcPts val="1200"/>
              </a:spcAft>
              <a:buFont typeface="Arial" panose="020B0604020202020204" pitchFamily="34" charset="0"/>
              <a:buChar char="•"/>
            </a:pPr>
            <a:r>
              <a:rPr lang="en-US" sz="2800" dirty="0">
                <a:latin typeface="Century Gothic" panose="020B0502020202020204" pitchFamily="34" charset="0"/>
              </a:rPr>
              <a:t>Education </a:t>
            </a:r>
          </a:p>
          <a:p>
            <a:pPr marL="285750" indent="-285750">
              <a:spcAft>
                <a:spcPts val="1200"/>
              </a:spcAft>
              <a:buFont typeface="Arial" panose="020B0604020202020204" pitchFamily="34" charset="0"/>
              <a:buChar char="•"/>
            </a:pPr>
            <a:r>
              <a:rPr lang="en-US" sz="2800" dirty="0">
                <a:latin typeface="Century Gothic" panose="020B0502020202020204" pitchFamily="34" charset="0"/>
              </a:rPr>
              <a:t>Psychosocial Support and Basic Care </a:t>
            </a:r>
          </a:p>
          <a:p>
            <a:pPr marL="285750" indent="-285750">
              <a:spcAft>
                <a:spcPts val="1200"/>
              </a:spcAft>
              <a:buFont typeface="Arial" panose="020B0604020202020204" pitchFamily="34" charset="0"/>
              <a:buChar char="•"/>
            </a:pPr>
            <a:r>
              <a:rPr lang="en-US" sz="2800" dirty="0">
                <a:latin typeface="Century Gothic" panose="020B0502020202020204" pitchFamily="34" charset="0"/>
              </a:rPr>
              <a:t>Child Protection </a:t>
            </a:r>
          </a:p>
        </p:txBody>
      </p:sp>
    </p:spTree>
    <p:extLst>
      <p:ext uri="{BB962C8B-B14F-4D97-AF65-F5344CB8AC3E}">
        <p14:creationId xmlns:p14="http://schemas.microsoft.com/office/powerpoint/2010/main" val="7594567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609600"/>
            <a:ext cx="7920586" cy="738664"/>
          </a:xfrm>
        </p:spPr>
        <p:txBody>
          <a:bodyPr/>
          <a:lstStyle/>
          <a:p>
            <a:r>
              <a:rPr lang="en-US" dirty="0">
                <a:latin typeface="Century Gothic" panose="020B0502020202020204" pitchFamily="34" charset="0"/>
              </a:rPr>
              <a:t>Getting to Know the HVPT </a:t>
            </a:r>
          </a:p>
        </p:txBody>
      </p:sp>
      <p:sp>
        <p:nvSpPr>
          <p:cNvPr id="3" name="Text Placeholder 2"/>
          <p:cNvSpPr>
            <a:spLocks noGrp="1"/>
          </p:cNvSpPr>
          <p:nvPr>
            <p:ph type="body" idx="1"/>
          </p:nvPr>
        </p:nvSpPr>
        <p:spPr>
          <a:xfrm>
            <a:off x="1066800" y="1981200"/>
            <a:ext cx="7798714" cy="4524315"/>
          </a:xfrm>
        </p:spPr>
        <p:txBody>
          <a:bodyPr/>
          <a:lstStyle/>
          <a:p>
            <a:pPr marL="285750" indent="-285750">
              <a:spcAft>
                <a:spcPts val="1200"/>
              </a:spcAft>
              <a:buFont typeface="Arial" panose="020B0604020202020204" pitchFamily="34" charset="0"/>
              <a:buChar char="•"/>
            </a:pPr>
            <a:r>
              <a:rPr lang="en-US" sz="2800" dirty="0">
                <a:latin typeface="Century Gothic" panose="020B0502020202020204" pitchFamily="34" charset="0"/>
              </a:rPr>
              <a:t>Instructions </a:t>
            </a:r>
          </a:p>
          <a:p>
            <a:pPr marL="285750" indent="-285750">
              <a:spcAft>
                <a:spcPts val="1200"/>
              </a:spcAft>
              <a:buFont typeface="Arial" panose="020B0604020202020204" pitchFamily="34" charset="0"/>
              <a:buChar char="•"/>
            </a:pPr>
            <a:r>
              <a:rPr lang="en-US" sz="2800" dirty="0">
                <a:solidFill>
                  <a:schemeClr val="bg1">
                    <a:lumMod val="85000"/>
                  </a:schemeClr>
                </a:solidFill>
                <a:latin typeface="Century Gothic" panose="020B0502020202020204" pitchFamily="34" charset="0"/>
              </a:rPr>
              <a:t>Household Information </a:t>
            </a:r>
          </a:p>
          <a:p>
            <a:pPr marL="285750" indent="-285750">
              <a:spcAft>
                <a:spcPts val="1200"/>
              </a:spcAft>
              <a:buFont typeface="Arial" panose="020B0604020202020204" pitchFamily="34" charset="0"/>
              <a:buChar char="•"/>
            </a:pPr>
            <a:r>
              <a:rPr lang="en-US" sz="2800" dirty="0">
                <a:solidFill>
                  <a:schemeClr val="bg1">
                    <a:lumMod val="85000"/>
                  </a:schemeClr>
                </a:solidFill>
                <a:latin typeface="Century Gothic" panose="020B0502020202020204" pitchFamily="34" charset="0"/>
              </a:rPr>
              <a:t>Economic Strengthening </a:t>
            </a:r>
          </a:p>
          <a:p>
            <a:pPr marL="285750" indent="-285750">
              <a:spcAft>
                <a:spcPts val="1200"/>
              </a:spcAft>
              <a:buFont typeface="Arial" panose="020B0604020202020204" pitchFamily="34" charset="0"/>
              <a:buChar char="•"/>
            </a:pPr>
            <a:r>
              <a:rPr lang="en-US" sz="2800" dirty="0">
                <a:solidFill>
                  <a:schemeClr val="bg1">
                    <a:lumMod val="85000"/>
                  </a:schemeClr>
                </a:solidFill>
                <a:latin typeface="Century Gothic" panose="020B0502020202020204" pitchFamily="34" charset="0"/>
              </a:rPr>
              <a:t>Food Security and Nutrition </a:t>
            </a:r>
          </a:p>
          <a:p>
            <a:pPr marL="285750" indent="-285750">
              <a:spcAft>
                <a:spcPts val="1200"/>
              </a:spcAft>
              <a:buFont typeface="Arial" panose="020B0604020202020204" pitchFamily="34" charset="0"/>
              <a:buChar char="•"/>
            </a:pPr>
            <a:r>
              <a:rPr lang="en-US" sz="2800" dirty="0">
                <a:solidFill>
                  <a:schemeClr val="bg1">
                    <a:lumMod val="85000"/>
                  </a:schemeClr>
                </a:solidFill>
                <a:latin typeface="Century Gothic" panose="020B0502020202020204" pitchFamily="34" charset="0"/>
              </a:rPr>
              <a:t>Health, Water, Sanitation and Shelter </a:t>
            </a:r>
          </a:p>
          <a:p>
            <a:pPr marL="285750" indent="-285750">
              <a:spcAft>
                <a:spcPts val="1200"/>
              </a:spcAft>
              <a:buFont typeface="Arial" panose="020B0604020202020204" pitchFamily="34" charset="0"/>
              <a:buChar char="•"/>
            </a:pPr>
            <a:r>
              <a:rPr lang="en-US" sz="2800" dirty="0">
                <a:solidFill>
                  <a:schemeClr val="bg1">
                    <a:lumMod val="85000"/>
                  </a:schemeClr>
                </a:solidFill>
                <a:latin typeface="Century Gothic" panose="020B0502020202020204" pitchFamily="34" charset="0"/>
              </a:rPr>
              <a:t>Education </a:t>
            </a:r>
          </a:p>
          <a:p>
            <a:pPr marL="285750" indent="-285750">
              <a:spcAft>
                <a:spcPts val="1200"/>
              </a:spcAft>
              <a:buFont typeface="Arial" panose="020B0604020202020204" pitchFamily="34" charset="0"/>
              <a:buChar char="•"/>
            </a:pPr>
            <a:r>
              <a:rPr lang="en-US" sz="2800" dirty="0">
                <a:solidFill>
                  <a:schemeClr val="bg1">
                    <a:lumMod val="85000"/>
                  </a:schemeClr>
                </a:solidFill>
                <a:latin typeface="Century Gothic" panose="020B0502020202020204" pitchFamily="34" charset="0"/>
              </a:rPr>
              <a:t>Psychosocial Support and Basic Care </a:t>
            </a:r>
          </a:p>
          <a:p>
            <a:pPr marL="285750" indent="-285750">
              <a:spcAft>
                <a:spcPts val="1200"/>
              </a:spcAft>
              <a:buFont typeface="Arial" panose="020B0604020202020204" pitchFamily="34" charset="0"/>
              <a:buChar char="•"/>
            </a:pPr>
            <a:r>
              <a:rPr lang="en-US" sz="2800" dirty="0">
                <a:solidFill>
                  <a:schemeClr val="bg1">
                    <a:lumMod val="85000"/>
                  </a:schemeClr>
                </a:solidFill>
                <a:latin typeface="Century Gothic" panose="020B0502020202020204" pitchFamily="34" charset="0"/>
              </a:rPr>
              <a:t>Child Protection </a:t>
            </a:r>
          </a:p>
        </p:txBody>
      </p:sp>
    </p:spTree>
    <p:extLst>
      <p:ext uri="{BB962C8B-B14F-4D97-AF65-F5344CB8AC3E}">
        <p14:creationId xmlns:p14="http://schemas.microsoft.com/office/powerpoint/2010/main" val="33515588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82842" y="609600"/>
            <a:ext cx="7920586" cy="738664"/>
          </a:xfrm>
        </p:spPr>
        <p:txBody>
          <a:bodyPr/>
          <a:lstStyle/>
          <a:p>
            <a:r>
              <a:rPr lang="en-US" dirty="0">
                <a:latin typeface="Century Gothic" panose="020B0502020202020204" pitchFamily="34" charset="0"/>
              </a:rPr>
              <a:t>Getting to Know the HVPT </a:t>
            </a:r>
          </a:p>
        </p:txBody>
      </p:sp>
      <p:sp>
        <p:nvSpPr>
          <p:cNvPr id="3" name="Text Placeholder 2"/>
          <p:cNvSpPr>
            <a:spLocks noGrp="1"/>
          </p:cNvSpPr>
          <p:nvPr>
            <p:ph type="body" idx="1"/>
          </p:nvPr>
        </p:nvSpPr>
        <p:spPr>
          <a:xfrm>
            <a:off x="1082842" y="1828800"/>
            <a:ext cx="7798714" cy="4524315"/>
          </a:xfrm>
        </p:spPr>
        <p:txBody>
          <a:bodyPr/>
          <a:lstStyle/>
          <a:p>
            <a:pPr marL="285750" indent="-285750">
              <a:spcAft>
                <a:spcPts val="1200"/>
              </a:spcAft>
              <a:buFont typeface="Arial" panose="020B0604020202020204" pitchFamily="34" charset="0"/>
              <a:buChar char="•"/>
            </a:pPr>
            <a:r>
              <a:rPr lang="en-US" sz="2800" dirty="0">
                <a:solidFill>
                  <a:schemeClr val="bg1">
                    <a:lumMod val="85000"/>
                  </a:schemeClr>
                </a:solidFill>
                <a:latin typeface="Century Gothic" panose="020B0502020202020204" pitchFamily="34" charset="0"/>
              </a:rPr>
              <a:t>Instructions </a:t>
            </a:r>
          </a:p>
          <a:p>
            <a:pPr marL="285750" indent="-285750">
              <a:spcAft>
                <a:spcPts val="1200"/>
              </a:spcAft>
              <a:buFont typeface="Arial" panose="020B0604020202020204" pitchFamily="34" charset="0"/>
              <a:buChar char="•"/>
            </a:pPr>
            <a:r>
              <a:rPr lang="en-US" sz="2800" dirty="0">
                <a:latin typeface="Century Gothic" panose="020B0502020202020204" pitchFamily="34" charset="0"/>
              </a:rPr>
              <a:t>Household Information </a:t>
            </a:r>
          </a:p>
          <a:p>
            <a:pPr marL="285750" indent="-285750">
              <a:spcAft>
                <a:spcPts val="1200"/>
              </a:spcAft>
              <a:buFont typeface="Arial" panose="020B0604020202020204" pitchFamily="34" charset="0"/>
              <a:buChar char="•"/>
            </a:pPr>
            <a:r>
              <a:rPr lang="en-US" sz="2800" dirty="0">
                <a:solidFill>
                  <a:schemeClr val="bg1">
                    <a:lumMod val="85000"/>
                  </a:schemeClr>
                </a:solidFill>
                <a:latin typeface="Century Gothic" panose="020B0502020202020204" pitchFamily="34" charset="0"/>
              </a:rPr>
              <a:t>Economic Strengthening </a:t>
            </a:r>
          </a:p>
          <a:p>
            <a:pPr marL="285750" indent="-285750">
              <a:spcAft>
                <a:spcPts val="1200"/>
              </a:spcAft>
              <a:buFont typeface="Arial" panose="020B0604020202020204" pitchFamily="34" charset="0"/>
              <a:buChar char="•"/>
            </a:pPr>
            <a:r>
              <a:rPr lang="en-US" sz="2800" dirty="0">
                <a:solidFill>
                  <a:schemeClr val="bg1">
                    <a:lumMod val="85000"/>
                  </a:schemeClr>
                </a:solidFill>
                <a:latin typeface="Century Gothic" panose="020B0502020202020204" pitchFamily="34" charset="0"/>
              </a:rPr>
              <a:t>Food Security and Nutrition </a:t>
            </a:r>
          </a:p>
          <a:p>
            <a:pPr marL="285750" indent="-285750">
              <a:spcAft>
                <a:spcPts val="1200"/>
              </a:spcAft>
              <a:buFont typeface="Arial" panose="020B0604020202020204" pitchFamily="34" charset="0"/>
              <a:buChar char="•"/>
            </a:pPr>
            <a:r>
              <a:rPr lang="en-US" sz="2800" dirty="0">
                <a:solidFill>
                  <a:schemeClr val="bg1">
                    <a:lumMod val="85000"/>
                  </a:schemeClr>
                </a:solidFill>
                <a:latin typeface="Century Gothic" panose="020B0502020202020204" pitchFamily="34" charset="0"/>
              </a:rPr>
              <a:t>Health, Water, Sanitation and Shelter </a:t>
            </a:r>
          </a:p>
          <a:p>
            <a:pPr marL="285750" indent="-285750">
              <a:spcAft>
                <a:spcPts val="1200"/>
              </a:spcAft>
              <a:buFont typeface="Arial" panose="020B0604020202020204" pitchFamily="34" charset="0"/>
              <a:buChar char="•"/>
            </a:pPr>
            <a:r>
              <a:rPr lang="en-US" sz="2800" dirty="0">
                <a:solidFill>
                  <a:schemeClr val="bg1">
                    <a:lumMod val="85000"/>
                  </a:schemeClr>
                </a:solidFill>
                <a:latin typeface="Century Gothic" panose="020B0502020202020204" pitchFamily="34" charset="0"/>
              </a:rPr>
              <a:t>Education </a:t>
            </a:r>
          </a:p>
          <a:p>
            <a:pPr marL="285750" indent="-285750">
              <a:spcAft>
                <a:spcPts val="1200"/>
              </a:spcAft>
              <a:buFont typeface="Arial" panose="020B0604020202020204" pitchFamily="34" charset="0"/>
              <a:buChar char="•"/>
            </a:pPr>
            <a:r>
              <a:rPr lang="en-US" sz="2800" dirty="0">
                <a:solidFill>
                  <a:schemeClr val="bg1">
                    <a:lumMod val="85000"/>
                  </a:schemeClr>
                </a:solidFill>
                <a:latin typeface="Century Gothic" panose="020B0502020202020204" pitchFamily="34" charset="0"/>
              </a:rPr>
              <a:t>Psychosocial Support and Basic Care </a:t>
            </a:r>
          </a:p>
          <a:p>
            <a:pPr marL="285750" indent="-285750">
              <a:spcAft>
                <a:spcPts val="1200"/>
              </a:spcAft>
              <a:buFont typeface="Arial" panose="020B0604020202020204" pitchFamily="34" charset="0"/>
              <a:buChar char="•"/>
            </a:pPr>
            <a:r>
              <a:rPr lang="en-US" sz="2800" dirty="0">
                <a:solidFill>
                  <a:schemeClr val="bg1">
                    <a:lumMod val="85000"/>
                  </a:schemeClr>
                </a:solidFill>
                <a:latin typeface="Century Gothic" panose="020B0502020202020204" pitchFamily="34" charset="0"/>
              </a:rPr>
              <a:t>Child Protection </a:t>
            </a:r>
          </a:p>
        </p:txBody>
      </p:sp>
    </p:spTree>
    <p:extLst>
      <p:ext uri="{BB962C8B-B14F-4D97-AF65-F5344CB8AC3E}">
        <p14:creationId xmlns:p14="http://schemas.microsoft.com/office/powerpoint/2010/main" val="26882126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609600"/>
            <a:ext cx="7920586" cy="738664"/>
          </a:xfrm>
        </p:spPr>
        <p:txBody>
          <a:bodyPr/>
          <a:lstStyle/>
          <a:p>
            <a:r>
              <a:rPr lang="en-US" dirty="0">
                <a:latin typeface="Century Gothic" panose="020B0502020202020204" pitchFamily="34" charset="0"/>
              </a:rPr>
              <a:t>Getting to Know the HVPT </a:t>
            </a:r>
          </a:p>
        </p:txBody>
      </p:sp>
      <p:sp>
        <p:nvSpPr>
          <p:cNvPr id="3" name="Text Placeholder 2"/>
          <p:cNvSpPr>
            <a:spLocks noGrp="1"/>
          </p:cNvSpPr>
          <p:nvPr>
            <p:ph type="body" idx="1"/>
          </p:nvPr>
        </p:nvSpPr>
        <p:spPr>
          <a:xfrm>
            <a:off x="1066800" y="1752600"/>
            <a:ext cx="7798714" cy="4524315"/>
          </a:xfrm>
        </p:spPr>
        <p:txBody>
          <a:bodyPr/>
          <a:lstStyle/>
          <a:p>
            <a:pPr marL="285750" indent="-285750">
              <a:spcAft>
                <a:spcPts val="1200"/>
              </a:spcAft>
              <a:buFont typeface="Arial" panose="020B0604020202020204" pitchFamily="34" charset="0"/>
              <a:buChar char="•"/>
            </a:pPr>
            <a:r>
              <a:rPr lang="en-US" sz="2800" dirty="0">
                <a:solidFill>
                  <a:schemeClr val="bg1">
                    <a:lumMod val="85000"/>
                  </a:schemeClr>
                </a:solidFill>
                <a:latin typeface="Century Gothic" panose="020B0502020202020204" pitchFamily="34" charset="0"/>
              </a:rPr>
              <a:t>Instructions </a:t>
            </a:r>
          </a:p>
          <a:p>
            <a:pPr marL="285750" indent="-285750">
              <a:spcAft>
                <a:spcPts val="1200"/>
              </a:spcAft>
              <a:buFont typeface="Arial" panose="020B0604020202020204" pitchFamily="34" charset="0"/>
              <a:buChar char="•"/>
            </a:pPr>
            <a:r>
              <a:rPr lang="en-US" sz="2800" dirty="0">
                <a:solidFill>
                  <a:schemeClr val="bg1">
                    <a:lumMod val="85000"/>
                  </a:schemeClr>
                </a:solidFill>
                <a:latin typeface="Century Gothic" panose="020B0502020202020204" pitchFamily="34" charset="0"/>
              </a:rPr>
              <a:t>Household Information </a:t>
            </a:r>
          </a:p>
          <a:p>
            <a:pPr marL="285750" indent="-285750">
              <a:spcAft>
                <a:spcPts val="1200"/>
              </a:spcAft>
              <a:buFont typeface="Arial" panose="020B0604020202020204" pitchFamily="34" charset="0"/>
              <a:buChar char="•"/>
            </a:pPr>
            <a:r>
              <a:rPr lang="en-US" sz="2800" dirty="0">
                <a:latin typeface="Century Gothic" panose="020B0502020202020204" pitchFamily="34" charset="0"/>
              </a:rPr>
              <a:t>Economic Strengthening </a:t>
            </a:r>
          </a:p>
          <a:p>
            <a:pPr marL="285750" indent="-285750">
              <a:spcAft>
                <a:spcPts val="1200"/>
              </a:spcAft>
              <a:buFont typeface="Arial" panose="020B0604020202020204" pitchFamily="34" charset="0"/>
              <a:buChar char="•"/>
            </a:pPr>
            <a:r>
              <a:rPr lang="en-US" sz="2800" dirty="0">
                <a:solidFill>
                  <a:schemeClr val="bg1">
                    <a:lumMod val="85000"/>
                  </a:schemeClr>
                </a:solidFill>
                <a:latin typeface="Century Gothic" panose="020B0502020202020204" pitchFamily="34" charset="0"/>
              </a:rPr>
              <a:t>Food Security and Nutrition </a:t>
            </a:r>
          </a:p>
          <a:p>
            <a:pPr marL="285750" indent="-285750">
              <a:spcAft>
                <a:spcPts val="1200"/>
              </a:spcAft>
              <a:buFont typeface="Arial" panose="020B0604020202020204" pitchFamily="34" charset="0"/>
              <a:buChar char="•"/>
            </a:pPr>
            <a:r>
              <a:rPr lang="en-US" sz="2800" dirty="0">
                <a:solidFill>
                  <a:schemeClr val="bg1">
                    <a:lumMod val="85000"/>
                  </a:schemeClr>
                </a:solidFill>
                <a:latin typeface="Century Gothic" panose="020B0502020202020204" pitchFamily="34" charset="0"/>
              </a:rPr>
              <a:t>Health, Water, Sanitation and Shelter </a:t>
            </a:r>
          </a:p>
          <a:p>
            <a:pPr marL="285750" indent="-285750">
              <a:spcAft>
                <a:spcPts val="1200"/>
              </a:spcAft>
              <a:buFont typeface="Arial" panose="020B0604020202020204" pitchFamily="34" charset="0"/>
              <a:buChar char="•"/>
            </a:pPr>
            <a:r>
              <a:rPr lang="en-US" sz="2800" dirty="0">
                <a:solidFill>
                  <a:schemeClr val="bg1">
                    <a:lumMod val="85000"/>
                  </a:schemeClr>
                </a:solidFill>
                <a:latin typeface="Century Gothic" panose="020B0502020202020204" pitchFamily="34" charset="0"/>
              </a:rPr>
              <a:t>Education </a:t>
            </a:r>
          </a:p>
          <a:p>
            <a:pPr marL="285750" indent="-285750">
              <a:spcAft>
                <a:spcPts val="1200"/>
              </a:spcAft>
              <a:buFont typeface="Arial" panose="020B0604020202020204" pitchFamily="34" charset="0"/>
              <a:buChar char="•"/>
            </a:pPr>
            <a:r>
              <a:rPr lang="en-US" sz="2800" dirty="0">
                <a:solidFill>
                  <a:schemeClr val="bg1">
                    <a:lumMod val="85000"/>
                  </a:schemeClr>
                </a:solidFill>
                <a:latin typeface="Century Gothic" panose="020B0502020202020204" pitchFamily="34" charset="0"/>
              </a:rPr>
              <a:t>Psychosocial Support and Basic Care </a:t>
            </a:r>
          </a:p>
          <a:p>
            <a:pPr marL="285750" indent="-285750">
              <a:spcAft>
                <a:spcPts val="1200"/>
              </a:spcAft>
              <a:buFont typeface="Arial" panose="020B0604020202020204" pitchFamily="34" charset="0"/>
              <a:buChar char="•"/>
            </a:pPr>
            <a:r>
              <a:rPr lang="en-US" sz="2800" dirty="0">
                <a:solidFill>
                  <a:schemeClr val="bg1">
                    <a:lumMod val="85000"/>
                  </a:schemeClr>
                </a:solidFill>
                <a:latin typeface="Century Gothic" panose="020B0502020202020204" pitchFamily="34" charset="0"/>
              </a:rPr>
              <a:t>Child Protection </a:t>
            </a:r>
          </a:p>
        </p:txBody>
      </p:sp>
    </p:spTree>
    <p:extLst>
      <p:ext uri="{BB962C8B-B14F-4D97-AF65-F5344CB8AC3E}">
        <p14:creationId xmlns:p14="http://schemas.microsoft.com/office/powerpoint/2010/main" val="26882126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609600"/>
            <a:ext cx="7920586" cy="738664"/>
          </a:xfrm>
        </p:spPr>
        <p:txBody>
          <a:bodyPr/>
          <a:lstStyle/>
          <a:p>
            <a:r>
              <a:rPr lang="en-US" dirty="0">
                <a:latin typeface="Century Gothic" panose="020B0502020202020204" pitchFamily="34" charset="0"/>
              </a:rPr>
              <a:t>Getting to Know the HVPT </a:t>
            </a:r>
          </a:p>
        </p:txBody>
      </p:sp>
      <p:sp>
        <p:nvSpPr>
          <p:cNvPr id="3" name="Text Placeholder 2"/>
          <p:cNvSpPr>
            <a:spLocks noGrp="1"/>
          </p:cNvSpPr>
          <p:nvPr>
            <p:ph type="body" idx="1"/>
          </p:nvPr>
        </p:nvSpPr>
        <p:spPr>
          <a:xfrm>
            <a:off x="1066800" y="1905000"/>
            <a:ext cx="7798714" cy="4524315"/>
          </a:xfrm>
        </p:spPr>
        <p:txBody>
          <a:bodyPr/>
          <a:lstStyle/>
          <a:p>
            <a:pPr marL="285750" indent="-285750">
              <a:spcAft>
                <a:spcPts val="1200"/>
              </a:spcAft>
              <a:buFont typeface="Arial" panose="020B0604020202020204" pitchFamily="34" charset="0"/>
              <a:buChar char="•"/>
            </a:pPr>
            <a:r>
              <a:rPr lang="en-US" sz="2800" dirty="0">
                <a:solidFill>
                  <a:schemeClr val="bg1">
                    <a:lumMod val="85000"/>
                  </a:schemeClr>
                </a:solidFill>
                <a:latin typeface="Century Gothic" panose="020B0502020202020204" pitchFamily="34" charset="0"/>
              </a:rPr>
              <a:t>Instructions </a:t>
            </a:r>
          </a:p>
          <a:p>
            <a:pPr marL="285750" indent="-285750">
              <a:spcAft>
                <a:spcPts val="1200"/>
              </a:spcAft>
              <a:buFont typeface="Arial" panose="020B0604020202020204" pitchFamily="34" charset="0"/>
              <a:buChar char="•"/>
            </a:pPr>
            <a:r>
              <a:rPr lang="en-US" sz="2800" dirty="0">
                <a:solidFill>
                  <a:schemeClr val="bg1">
                    <a:lumMod val="85000"/>
                  </a:schemeClr>
                </a:solidFill>
                <a:latin typeface="Century Gothic" panose="020B0502020202020204" pitchFamily="34" charset="0"/>
              </a:rPr>
              <a:t>Household Information </a:t>
            </a:r>
          </a:p>
          <a:p>
            <a:pPr marL="285750" indent="-285750">
              <a:spcAft>
                <a:spcPts val="1200"/>
              </a:spcAft>
              <a:buFont typeface="Arial" panose="020B0604020202020204" pitchFamily="34" charset="0"/>
              <a:buChar char="•"/>
            </a:pPr>
            <a:r>
              <a:rPr lang="en-US" sz="2800" dirty="0">
                <a:solidFill>
                  <a:schemeClr val="bg1">
                    <a:lumMod val="85000"/>
                  </a:schemeClr>
                </a:solidFill>
                <a:latin typeface="Century Gothic" panose="020B0502020202020204" pitchFamily="34" charset="0"/>
              </a:rPr>
              <a:t>Economic Strengthening </a:t>
            </a:r>
          </a:p>
          <a:p>
            <a:pPr marL="285750" indent="-285750">
              <a:spcAft>
                <a:spcPts val="1200"/>
              </a:spcAft>
              <a:buFont typeface="Arial" panose="020B0604020202020204" pitchFamily="34" charset="0"/>
              <a:buChar char="•"/>
            </a:pPr>
            <a:r>
              <a:rPr lang="en-US" sz="2800" dirty="0">
                <a:latin typeface="Century Gothic" panose="020B0502020202020204" pitchFamily="34" charset="0"/>
              </a:rPr>
              <a:t>Food Security and Nutrition </a:t>
            </a:r>
          </a:p>
          <a:p>
            <a:pPr marL="285750" indent="-285750">
              <a:spcAft>
                <a:spcPts val="1200"/>
              </a:spcAft>
              <a:buFont typeface="Arial" panose="020B0604020202020204" pitchFamily="34" charset="0"/>
              <a:buChar char="•"/>
            </a:pPr>
            <a:r>
              <a:rPr lang="en-US" sz="2800" dirty="0">
                <a:solidFill>
                  <a:schemeClr val="bg1">
                    <a:lumMod val="85000"/>
                  </a:schemeClr>
                </a:solidFill>
                <a:latin typeface="Century Gothic" panose="020B0502020202020204" pitchFamily="34" charset="0"/>
              </a:rPr>
              <a:t>Health, Water, Sanitation and Shelter </a:t>
            </a:r>
          </a:p>
          <a:p>
            <a:pPr marL="285750" indent="-285750">
              <a:spcAft>
                <a:spcPts val="1200"/>
              </a:spcAft>
              <a:buFont typeface="Arial" panose="020B0604020202020204" pitchFamily="34" charset="0"/>
              <a:buChar char="•"/>
            </a:pPr>
            <a:r>
              <a:rPr lang="en-US" sz="2800" dirty="0">
                <a:solidFill>
                  <a:schemeClr val="bg1">
                    <a:lumMod val="85000"/>
                  </a:schemeClr>
                </a:solidFill>
                <a:latin typeface="Century Gothic" panose="020B0502020202020204" pitchFamily="34" charset="0"/>
              </a:rPr>
              <a:t>Education </a:t>
            </a:r>
          </a:p>
          <a:p>
            <a:pPr marL="285750" indent="-285750">
              <a:spcAft>
                <a:spcPts val="1200"/>
              </a:spcAft>
              <a:buFont typeface="Arial" panose="020B0604020202020204" pitchFamily="34" charset="0"/>
              <a:buChar char="•"/>
            </a:pPr>
            <a:r>
              <a:rPr lang="en-US" sz="2800" dirty="0">
                <a:solidFill>
                  <a:schemeClr val="bg1">
                    <a:lumMod val="85000"/>
                  </a:schemeClr>
                </a:solidFill>
                <a:latin typeface="Century Gothic" panose="020B0502020202020204" pitchFamily="34" charset="0"/>
              </a:rPr>
              <a:t>Psychosocial Support and Basic Care </a:t>
            </a:r>
          </a:p>
          <a:p>
            <a:pPr marL="285750" indent="-285750">
              <a:spcAft>
                <a:spcPts val="1200"/>
              </a:spcAft>
              <a:buFont typeface="Arial" panose="020B0604020202020204" pitchFamily="34" charset="0"/>
              <a:buChar char="•"/>
            </a:pPr>
            <a:r>
              <a:rPr lang="en-US" sz="2800" dirty="0">
                <a:solidFill>
                  <a:schemeClr val="bg1">
                    <a:lumMod val="85000"/>
                  </a:schemeClr>
                </a:solidFill>
                <a:latin typeface="Century Gothic" panose="020B0502020202020204" pitchFamily="34" charset="0"/>
              </a:rPr>
              <a:t>Child Protection </a:t>
            </a:r>
          </a:p>
        </p:txBody>
      </p:sp>
    </p:spTree>
    <p:extLst>
      <p:ext uri="{BB962C8B-B14F-4D97-AF65-F5344CB8AC3E}">
        <p14:creationId xmlns:p14="http://schemas.microsoft.com/office/powerpoint/2010/main" val="26882126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609600"/>
            <a:ext cx="7920586" cy="738664"/>
          </a:xfrm>
        </p:spPr>
        <p:txBody>
          <a:bodyPr/>
          <a:lstStyle/>
          <a:p>
            <a:r>
              <a:rPr lang="en-US" dirty="0">
                <a:latin typeface="Century Gothic" panose="020B0502020202020204" pitchFamily="34" charset="0"/>
              </a:rPr>
              <a:t>Getting to Know the HVPT </a:t>
            </a:r>
          </a:p>
        </p:txBody>
      </p:sp>
      <p:sp>
        <p:nvSpPr>
          <p:cNvPr id="3" name="Text Placeholder 2"/>
          <p:cNvSpPr>
            <a:spLocks noGrp="1"/>
          </p:cNvSpPr>
          <p:nvPr>
            <p:ph type="body" idx="1"/>
          </p:nvPr>
        </p:nvSpPr>
        <p:spPr>
          <a:xfrm>
            <a:off x="1066800" y="1981200"/>
            <a:ext cx="7798714" cy="4524315"/>
          </a:xfrm>
        </p:spPr>
        <p:txBody>
          <a:bodyPr/>
          <a:lstStyle/>
          <a:p>
            <a:pPr marL="285750" indent="-285750">
              <a:spcAft>
                <a:spcPts val="1200"/>
              </a:spcAft>
              <a:buFont typeface="Arial" panose="020B0604020202020204" pitchFamily="34" charset="0"/>
              <a:buChar char="•"/>
            </a:pPr>
            <a:r>
              <a:rPr lang="en-US" sz="2800" dirty="0">
                <a:solidFill>
                  <a:schemeClr val="bg1">
                    <a:lumMod val="85000"/>
                  </a:schemeClr>
                </a:solidFill>
                <a:latin typeface="Century Gothic" panose="020B0502020202020204" pitchFamily="34" charset="0"/>
              </a:rPr>
              <a:t>Instructions </a:t>
            </a:r>
          </a:p>
          <a:p>
            <a:pPr marL="285750" indent="-285750">
              <a:spcAft>
                <a:spcPts val="1200"/>
              </a:spcAft>
              <a:buFont typeface="Arial" panose="020B0604020202020204" pitchFamily="34" charset="0"/>
              <a:buChar char="•"/>
            </a:pPr>
            <a:r>
              <a:rPr lang="en-US" sz="2800" dirty="0">
                <a:solidFill>
                  <a:schemeClr val="bg1">
                    <a:lumMod val="85000"/>
                  </a:schemeClr>
                </a:solidFill>
                <a:latin typeface="Century Gothic" panose="020B0502020202020204" pitchFamily="34" charset="0"/>
              </a:rPr>
              <a:t>Household Information </a:t>
            </a:r>
          </a:p>
          <a:p>
            <a:pPr marL="285750" indent="-285750">
              <a:spcAft>
                <a:spcPts val="1200"/>
              </a:spcAft>
              <a:buFont typeface="Arial" panose="020B0604020202020204" pitchFamily="34" charset="0"/>
              <a:buChar char="•"/>
            </a:pPr>
            <a:r>
              <a:rPr lang="en-US" sz="2800" dirty="0">
                <a:solidFill>
                  <a:schemeClr val="bg1">
                    <a:lumMod val="85000"/>
                  </a:schemeClr>
                </a:solidFill>
                <a:latin typeface="Century Gothic" panose="020B0502020202020204" pitchFamily="34" charset="0"/>
              </a:rPr>
              <a:t>Economic Strengthening </a:t>
            </a:r>
          </a:p>
          <a:p>
            <a:pPr marL="285750" indent="-285750">
              <a:spcAft>
                <a:spcPts val="1200"/>
              </a:spcAft>
              <a:buFont typeface="Arial" panose="020B0604020202020204" pitchFamily="34" charset="0"/>
              <a:buChar char="•"/>
            </a:pPr>
            <a:r>
              <a:rPr lang="en-US" sz="2800" dirty="0">
                <a:solidFill>
                  <a:schemeClr val="bg1">
                    <a:lumMod val="85000"/>
                  </a:schemeClr>
                </a:solidFill>
                <a:latin typeface="Century Gothic" panose="020B0502020202020204" pitchFamily="34" charset="0"/>
              </a:rPr>
              <a:t>Food Security and Nutrition </a:t>
            </a:r>
          </a:p>
          <a:p>
            <a:pPr marL="285750" indent="-285750">
              <a:spcAft>
                <a:spcPts val="1200"/>
              </a:spcAft>
              <a:buFont typeface="Arial" panose="020B0604020202020204" pitchFamily="34" charset="0"/>
              <a:buChar char="•"/>
            </a:pPr>
            <a:r>
              <a:rPr lang="en-US" sz="2800" dirty="0">
                <a:latin typeface="Century Gothic" panose="020B0502020202020204" pitchFamily="34" charset="0"/>
              </a:rPr>
              <a:t>Health, Water, Sanitation and Shelter </a:t>
            </a:r>
          </a:p>
          <a:p>
            <a:pPr marL="285750" indent="-285750">
              <a:spcAft>
                <a:spcPts val="1200"/>
              </a:spcAft>
              <a:buFont typeface="Arial" panose="020B0604020202020204" pitchFamily="34" charset="0"/>
              <a:buChar char="•"/>
            </a:pPr>
            <a:r>
              <a:rPr lang="en-US" sz="2800" dirty="0">
                <a:solidFill>
                  <a:schemeClr val="bg1">
                    <a:lumMod val="85000"/>
                  </a:schemeClr>
                </a:solidFill>
                <a:latin typeface="Century Gothic" panose="020B0502020202020204" pitchFamily="34" charset="0"/>
              </a:rPr>
              <a:t>Education </a:t>
            </a:r>
          </a:p>
          <a:p>
            <a:pPr marL="285750" indent="-285750">
              <a:spcAft>
                <a:spcPts val="1200"/>
              </a:spcAft>
              <a:buFont typeface="Arial" panose="020B0604020202020204" pitchFamily="34" charset="0"/>
              <a:buChar char="•"/>
            </a:pPr>
            <a:r>
              <a:rPr lang="en-US" sz="2800" dirty="0">
                <a:solidFill>
                  <a:schemeClr val="bg1">
                    <a:lumMod val="85000"/>
                  </a:schemeClr>
                </a:solidFill>
                <a:latin typeface="Century Gothic" panose="020B0502020202020204" pitchFamily="34" charset="0"/>
              </a:rPr>
              <a:t>Psychosocial Support and Basic Care </a:t>
            </a:r>
          </a:p>
          <a:p>
            <a:pPr marL="285750" indent="-285750">
              <a:spcAft>
                <a:spcPts val="1200"/>
              </a:spcAft>
              <a:buFont typeface="Arial" panose="020B0604020202020204" pitchFamily="34" charset="0"/>
              <a:buChar char="•"/>
            </a:pPr>
            <a:r>
              <a:rPr lang="en-US" sz="2800" dirty="0">
                <a:solidFill>
                  <a:schemeClr val="bg1">
                    <a:lumMod val="85000"/>
                  </a:schemeClr>
                </a:solidFill>
                <a:latin typeface="Century Gothic" panose="020B0502020202020204" pitchFamily="34" charset="0"/>
              </a:rPr>
              <a:t>Child Protection </a:t>
            </a:r>
          </a:p>
        </p:txBody>
      </p:sp>
    </p:spTree>
    <p:extLst>
      <p:ext uri="{BB962C8B-B14F-4D97-AF65-F5344CB8AC3E}">
        <p14:creationId xmlns:p14="http://schemas.microsoft.com/office/powerpoint/2010/main" val="26882126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609600"/>
            <a:ext cx="7920586" cy="738664"/>
          </a:xfrm>
        </p:spPr>
        <p:txBody>
          <a:bodyPr/>
          <a:lstStyle/>
          <a:p>
            <a:r>
              <a:rPr lang="en-US" dirty="0">
                <a:latin typeface="Century Gothic" panose="020B0502020202020204" pitchFamily="34" charset="0"/>
              </a:rPr>
              <a:t>Getting to Know the HVPT </a:t>
            </a:r>
          </a:p>
        </p:txBody>
      </p:sp>
      <p:sp>
        <p:nvSpPr>
          <p:cNvPr id="3" name="Text Placeholder 2"/>
          <p:cNvSpPr>
            <a:spLocks noGrp="1"/>
          </p:cNvSpPr>
          <p:nvPr>
            <p:ph type="body" idx="1"/>
          </p:nvPr>
        </p:nvSpPr>
        <p:spPr>
          <a:xfrm>
            <a:off x="1058779" y="1981200"/>
            <a:ext cx="7798714" cy="4524315"/>
          </a:xfrm>
        </p:spPr>
        <p:txBody>
          <a:bodyPr/>
          <a:lstStyle/>
          <a:p>
            <a:pPr marL="285750" indent="-285750">
              <a:spcAft>
                <a:spcPts val="1200"/>
              </a:spcAft>
              <a:buFont typeface="Arial" panose="020B0604020202020204" pitchFamily="34" charset="0"/>
              <a:buChar char="•"/>
            </a:pPr>
            <a:r>
              <a:rPr lang="en-US" sz="2800" dirty="0">
                <a:solidFill>
                  <a:schemeClr val="bg1">
                    <a:lumMod val="85000"/>
                  </a:schemeClr>
                </a:solidFill>
                <a:latin typeface="Century Gothic" panose="020B0502020202020204" pitchFamily="34" charset="0"/>
              </a:rPr>
              <a:t>Instructions </a:t>
            </a:r>
          </a:p>
          <a:p>
            <a:pPr marL="285750" indent="-285750">
              <a:spcAft>
                <a:spcPts val="1200"/>
              </a:spcAft>
              <a:buFont typeface="Arial" panose="020B0604020202020204" pitchFamily="34" charset="0"/>
              <a:buChar char="•"/>
            </a:pPr>
            <a:r>
              <a:rPr lang="en-US" sz="2800" dirty="0">
                <a:solidFill>
                  <a:schemeClr val="bg1">
                    <a:lumMod val="85000"/>
                  </a:schemeClr>
                </a:solidFill>
                <a:latin typeface="Century Gothic" panose="020B0502020202020204" pitchFamily="34" charset="0"/>
              </a:rPr>
              <a:t>Household Information </a:t>
            </a:r>
          </a:p>
          <a:p>
            <a:pPr marL="285750" indent="-285750">
              <a:spcAft>
                <a:spcPts val="1200"/>
              </a:spcAft>
              <a:buFont typeface="Arial" panose="020B0604020202020204" pitchFamily="34" charset="0"/>
              <a:buChar char="•"/>
            </a:pPr>
            <a:r>
              <a:rPr lang="en-US" sz="2800" dirty="0">
                <a:solidFill>
                  <a:schemeClr val="bg1">
                    <a:lumMod val="85000"/>
                  </a:schemeClr>
                </a:solidFill>
                <a:latin typeface="Century Gothic" panose="020B0502020202020204" pitchFamily="34" charset="0"/>
              </a:rPr>
              <a:t>Economic Strengthening </a:t>
            </a:r>
          </a:p>
          <a:p>
            <a:pPr marL="285750" indent="-285750">
              <a:spcAft>
                <a:spcPts val="1200"/>
              </a:spcAft>
              <a:buFont typeface="Arial" panose="020B0604020202020204" pitchFamily="34" charset="0"/>
              <a:buChar char="•"/>
            </a:pPr>
            <a:r>
              <a:rPr lang="en-US" sz="2800" dirty="0">
                <a:solidFill>
                  <a:schemeClr val="bg1">
                    <a:lumMod val="85000"/>
                  </a:schemeClr>
                </a:solidFill>
                <a:latin typeface="Century Gothic" panose="020B0502020202020204" pitchFamily="34" charset="0"/>
              </a:rPr>
              <a:t>Food Security and Nutrition </a:t>
            </a:r>
          </a:p>
          <a:p>
            <a:pPr marL="285750" indent="-285750">
              <a:spcAft>
                <a:spcPts val="1200"/>
              </a:spcAft>
              <a:buFont typeface="Arial" panose="020B0604020202020204" pitchFamily="34" charset="0"/>
              <a:buChar char="•"/>
            </a:pPr>
            <a:r>
              <a:rPr lang="en-US" sz="2800" dirty="0">
                <a:solidFill>
                  <a:schemeClr val="bg1">
                    <a:lumMod val="85000"/>
                  </a:schemeClr>
                </a:solidFill>
                <a:latin typeface="Century Gothic" panose="020B0502020202020204" pitchFamily="34" charset="0"/>
              </a:rPr>
              <a:t>Health, Water, Sanitation and Shelter </a:t>
            </a:r>
          </a:p>
          <a:p>
            <a:pPr marL="285750" indent="-285750">
              <a:spcAft>
                <a:spcPts val="1200"/>
              </a:spcAft>
              <a:buFont typeface="Arial" panose="020B0604020202020204" pitchFamily="34" charset="0"/>
              <a:buChar char="•"/>
            </a:pPr>
            <a:r>
              <a:rPr lang="en-US" sz="2800" dirty="0">
                <a:latin typeface="Century Gothic" panose="020B0502020202020204" pitchFamily="34" charset="0"/>
              </a:rPr>
              <a:t>Education </a:t>
            </a:r>
          </a:p>
          <a:p>
            <a:pPr marL="285750" indent="-285750">
              <a:spcAft>
                <a:spcPts val="1200"/>
              </a:spcAft>
              <a:buFont typeface="Arial" panose="020B0604020202020204" pitchFamily="34" charset="0"/>
              <a:buChar char="•"/>
            </a:pPr>
            <a:r>
              <a:rPr lang="en-US" sz="2800" dirty="0">
                <a:solidFill>
                  <a:schemeClr val="bg1">
                    <a:lumMod val="85000"/>
                  </a:schemeClr>
                </a:solidFill>
                <a:latin typeface="Century Gothic" panose="020B0502020202020204" pitchFamily="34" charset="0"/>
              </a:rPr>
              <a:t>Psychosocial Support and Basic Care </a:t>
            </a:r>
          </a:p>
          <a:p>
            <a:pPr marL="285750" indent="-285750">
              <a:spcAft>
                <a:spcPts val="1200"/>
              </a:spcAft>
              <a:buFont typeface="Arial" panose="020B0604020202020204" pitchFamily="34" charset="0"/>
              <a:buChar char="•"/>
            </a:pPr>
            <a:r>
              <a:rPr lang="en-US" sz="2800" dirty="0">
                <a:solidFill>
                  <a:schemeClr val="bg1">
                    <a:lumMod val="85000"/>
                  </a:schemeClr>
                </a:solidFill>
                <a:latin typeface="Century Gothic" panose="020B0502020202020204" pitchFamily="34" charset="0"/>
              </a:rPr>
              <a:t>Child Protection </a:t>
            </a:r>
          </a:p>
        </p:txBody>
      </p:sp>
    </p:spTree>
    <p:extLst>
      <p:ext uri="{BB962C8B-B14F-4D97-AF65-F5344CB8AC3E}">
        <p14:creationId xmlns:p14="http://schemas.microsoft.com/office/powerpoint/2010/main" val="26882126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609600"/>
            <a:ext cx="7920586" cy="738664"/>
          </a:xfrm>
        </p:spPr>
        <p:txBody>
          <a:bodyPr/>
          <a:lstStyle/>
          <a:p>
            <a:r>
              <a:rPr lang="en-US" dirty="0">
                <a:latin typeface="Century Gothic" panose="020B0502020202020204" pitchFamily="34" charset="0"/>
              </a:rPr>
              <a:t>Getting to Know the HVPT </a:t>
            </a:r>
          </a:p>
        </p:txBody>
      </p:sp>
      <p:sp>
        <p:nvSpPr>
          <p:cNvPr id="3" name="Text Placeholder 2"/>
          <p:cNvSpPr>
            <a:spLocks noGrp="1"/>
          </p:cNvSpPr>
          <p:nvPr>
            <p:ph type="body" idx="1"/>
          </p:nvPr>
        </p:nvSpPr>
        <p:spPr>
          <a:xfrm>
            <a:off x="1066800" y="1981200"/>
            <a:ext cx="7798714" cy="4524315"/>
          </a:xfrm>
        </p:spPr>
        <p:txBody>
          <a:bodyPr/>
          <a:lstStyle/>
          <a:p>
            <a:pPr marL="285750" indent="-285750">
              <a:spcAft>
                <a:spcPts val="1200"/>
              </a:spcAft>
              <a:buFont typeface="Arial" panose="020B0604020202020204" pitchFamily="34" charset="0"/>
              <a:buChar char="•"/>
            </a:pPr>
            <a:r>
              <a:rPr lang="en-US" sz="2800" dirty="0">
                <a:solidFill>
                  <a:schemeClr val="bg1">
                    <a:lumMod val="85000"/>
                  </a:schemeClr>
                </a:solidFill>
                <a:latin typeface="Century Gothic" panose="020B0502020202020204" pitchFamily="34" charset="0"/>
              </a:rPr>
              <a:t>Instructions </a:t>
            </a:r>
          </a:p>
          <a:p>
            <a:pPr marL="285750" indent="-285750">
              <a:spcAft>
                <a:spcPts val="1200"/>
              </a:spcAft>
              <a:buFont typeface="Arial" panose="020B0604020202020204" pitchFamily="34" charset="0"/>
              <a:buChar char="•"/>
            </a:pPr>
            <a:r>
              <a:rPr lang="en-US" sz="2800" dirty="0">
                <a:solidFill>
                  <a:schemeClr val="bg1">
                    <a:lumMod val="85000"/>
                  </a:schemeClr>
                </a:solidFill>
                <a:latin typeface="Century Gothic" panose="020B0502020202020204" pitchFamily="34" charset="0"/>
              </a:rPr>
              <a:t>Household Information </a:t>
            </a:r>
          </a:p>
          <a:p>
            <a:pPr marL="285750" indent="-285750">
              <a:spcAft>
                <a:spcPts val="1200"/>
              </a:spcAft>
              <a:buFont typeface="Arial" panose="020B0604020202020204" pitchFamily="34" charset="0"/>
              <a:buChar char="•"/>
            </a:pPr>
            <a:r>
              <a:rPr lang="en-US" sz="2800" dirty="0">
                <a:solidFill>
                  <a:schemeClr val="bg1">
                    <a:lumMod val="85000"/>
                  </a:schemeClr>
                </a:solidFill>
                <a:latin typeface="Century Gothic" panose="020B0502020202020204" pitchFamily="34" charset="0"/>
              </a:rPr>
              <a:t>Economic Strengthening </a:t>
            </a:r>
          </a:p>
          <a:p>
            <a:pPr marL="285750" indent="-285750">
              <a:spcAft>
                <a:spcPts val="1200"/>
              </a:spcAft>
              <a:buFont typeface="Arial" panose="020B0604020202020204" pitchFamily="34" charset="0"/>
              <a:buChar char="•"/>
            </a:pPr>
            <a:r>
              <a:rPr lang="en-US" sz="2800" dirty="0">
                <a:solidFill>
                  <a:schemeClr val="bg1">
                    <a:lumMod val="85000"/>
                  </a:schemeClr>
                </a:solidFill>
                <a:latin typeface="Century Gothic" panose="020B0502020202020204" pitchFamily="34" charset="0"/>
              </a:rPr>
              <a:t>Food Security and Nutrition </a:t>
            </a:r>
          </a:p>
          <a:p>
            <a:pPr marL="285750" indent="-285750">
              <a:spcAft>
                <a:spcPts val="1200"/>
              </a:spcAft>
              <a:buFont typeface="Arial" panose="020B0604020202020204" pitchFamily="34" charset="0"/>
              <a:buChar char="•"/>
            </a:pPr>
            <a:r>
              <a:rPr lang="en-US" sz="2800" dirty="0">
                <a:solidFill>
                  <a:schemeClr val="bg1">
                    <a:lumMod val="85000"/>
                  </a:schemeClr>
                </a:solidFill>
                <a:latin typeface="Century Gothic" panose="020B0502020202020204" pitchFamily="34" charset="0"/>
              </a:rPr>
              <a:t>Health, Water, Sanitation and Shelter </a:t>
            </a:r>
          </a:p>
          <a:p>
            <a:pPr marL="285750" indent="-285750">
              <a:spcAft>
                <a:spcPts val="1200"/>
              </a:spcAft>
              <a:buFont typeface="Arial" panose="020B0604020202020204" pitchFamily="34" charset="0"/>
              <a:buChar char="•"/>
            </a:pPr>
            <a:r>
              <a:rPr lang="en-US" sz="2800" dirty="0">
                <a:solidFill>
                  <a:schemeClr val="bg1">
                    <a:lumMod val="85000"/>
                  </a:schemeClr>
                </a:solidFill>
                <a:latin typeface="Century Gothic" panose="020B0502020202020204" pitchFamily="34" charset="0"/>
              </a:rPr>
              <a:t>Education </a:t>
            </a:r>
          </a:p>
          <a:p>
            <a:pPr marL="285750" indent="-285750">
              <a:spcAft>
                <a:spcPts val="1200"/>
              </a:spcAft>
              <a:buFont typeface="Arial" panose="020B0604020202020204" pitchFamily="34" charset="0"/>
              <a:buChar char="•"/>
            </a:pPr>
            <a:r>
              <a:rPr lang="en-US" sz="2800" dirty="0">
                <a:latin typeface="Century Gothic" panose="020B0502020202020204" pitchFamily="34" charset="0"/>
              </a:rPr>
              <a:t>Psychosocial Support and Basic Care </a:t>
            </a:r>
          </a:p>
          <a:p>
            <a:pPr marL="285750" indent="-285750">
              <a:spcAft>
                <a:spcPts val="1200"/>
              </a:spcAft>
              <a:buFont typeface="Arial" panose="020B0604020202020204" pitchFamily="34" charset="0"/>
              <a:buChar char="•"/>
            </a:pPr>
            <a:r>
              <a:rPr lang="en-US" sz="2800" dirty="0">
                <a:solidFill>
                  <a:schemeClr val="bg1">
                    <a:lumMod val="85000"/>
                  </a:schemeClr>
                </a:solidFill>
                <a:latin typeface="Century Gothic" panose="020B0502020202020204" pitchFamily="34" charset="0"/>
              </a:rPr>
              <a:t>Child Protection </a:t>
            </a:r>
          </a:p>
        </p:txBody>
      </p:sp>
    </p:spTree>
    <p:extLst>
      <p:ext uri="{BB962C8B-B14F-4D97-AF65-F5344CB8AC3E}">
        <p14:creationId xmlns:p14="http://schemas.microsoft.com/office/powerpoint/2010/main" val="268821261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609600"/>
            <a:ext cx="7920586" cy="738664"/>
          </a:xfrm>
        </p:spPr>
        <p:txBody>
          <a:bodyPr/>
          <a:lstStyle/>
          <a:p>
            <a:r>
              <a:rPr lang="en-US" dirty="0">
                <a:latin typeface="Century Gothic" panose="020B0502020202020204" pitchFamily="34" charset="0"/>
              </a:rPr>
              <a:t>Getting to Know the HVPT </a:t>
            </a:r>
          </a:p>
        </p:txBody>
      </p:sp>
      <p:sp>
        <p:nvSpPr>
          <p:cNvPr id="3" name="Text Placeholder 2"/>
          <p:cNvSpPr>
            <a:spLocks noGrp="1"/>
          </p:cNvSpPr>
          <p:nvPr>
            <p:ph type="body" idx="1"/>
          </p:nvPr>
        </p:nvSpPr>
        <p:spPr>
          <a:xfrm>
            <a:off x="1066800" y="1752600"/>
            <a:ext cx="7798714" cy="4524315"/>
          </a:xfrm>
        </p:spPr>
        <p:txBody>
          <a:bodyPr/>
          <a:lstStyle/>
          <a:p>
            <a:pPr marL="285750" indent="-285750">
              <a:spcAft>
                <a:spcPts val="1200"/>
              </a:spcAft>
              <a:buFont typeface="Arial" panose="020B0604020202020204" pitchFamily="34" charset="0"/>
              <a:buChar char="•"/>
            </a:pPr>
            <a:r>
              <a:rPr lang="en-US" sz="2800" dirty="0">
                <a:solidFill>
                  <a:schemeClr val="bg1">
                    <a:lumMod val="85000"/>
                  </a:schemeClr>
                </a:solidFill>
                <a:latin typeface="Century Gothic" panose="020B0502020202020204" pitchFamily="34" charset="0"/>
              </a:rPr>
              <a:t>Instructions </a:t>
            </a:r>
          </a:p>
          <a:p>
            <a:pPr marL="285750" indent="-285750">
              <a:spcAft>
                <a:spcPts val="1200"/>
              </a:spcAft>
              <a:buFont typeface="Arial" panose="020B0604020202020204" pitchFamily="34" charset="0"/>
              <a:buChar char="•"/>
            </a:pPr>
            <a:r>
              <a:rPr lang="en-US" sz="2800" dirty="0">
                <a:solidFill>
                  <a:schemeClr val="bg1">
                    <a:lumMod val="85000"/>
                  </a:schemeClr>
                </a:solidFill>
                <a:latin typeface="Century Gothic" panose="020B0502020202020204" pitchFamily="34" charset="0"/>
              </a:rPr>
              <a:t>Household Information </a:t>
            </a:r>
          </a:p>
          <a:p>
            <a:pPr marL="285750" indent="-285750">
              <a:spcAft>
                <a:spcPts val="1200"/>
              </a:spcAft>
              <a:buFont typeface="Arial" panose="020B0604020202020204" pitchFamily="34" charset="0"/>
              <a:buChar char="•"/>
            </a:pPr>
            <a:r>
              <a:rPr lang="en-US" sz="2800" dirty="0">
                <a:solidFill>
                  <a:schemeClr val="bg1">
                    <a:lumMod val="85000"/>
                  </a:schemeClr>
                </a:solidFill>
                <a:latin typeface="Century Gothic" panose="020B0502020202020204" pitchFamily="34" charset="0"/>
              </a:rPr>
              <a:t>Economic Strengthening </a:t>
            </a:r>
          </a:p>
          <a:p>
            <a:pPr marL="285750" indent="-285750">
              <a:spcAft>
                <a:spcPts val="1200"/>
              </a:spcAft>
              <a:buFont typeface="Arial" panose="020B0604020202020204" pitchFamily="34" charset="0"/>
              <a:buChar char="•"/>
            </a:pPr>
            <a:r>
              <a:rPr lang="en-US" sz="2800" dirty="0">
                <a:solidFill>
                  <a:schemeClr val="bg1">
                    <a:lumMod val="85000"/>
                  </a:schemeClr>
                </a:solidFill>
                <a:latin typeface="Century Gothic" panose="020B0502020202020204" pitchFamily="34" charset="0"/>
              </a:rPr>
              <a:t>Food Security and Nutrition </a:t>
            </a:r>
          </a:p>
          <a:p>
            <a:pPr marL="285750" indent="-285750">
              <a:spcAft>
                <a:spcPts val="1200"/>
              </a:spcAft>
              <a:buFont typeface="Arial" panose="020B0604020202020204" pitchFamily="34" charset="0"/>
              <a:buChar char="•"/>
            </a:pPr>
            <a:r>
              <a:rPr lang="en-US" sz="2800" dirty="0">
                <a:solidFill>
                  <a:schemeClr val="bg1">
                    <a:lumMod val="85000"/>
                  </a:schemeClr>
                </a:solidFill>
                <a:latin typeface="Century Gothic" panose="020B0502020202020204" pitchFamily="34" charset="0"/>
              </a:rPr>
              <a:t>Health, Water, Sanitation and Shelter </a:t>
            </a:r>
          </a:p>
          <a:p>
            <a:pPr marL="285750" indent="-285750">
              <a:spcAft>
                <a:spcPts val="1200"/>
              </a:spcAft>
              <a:buFont typeface="Arial" panose="020B0604020202020204" pitchFamily="34" charset="0"/>
              <a:buChar char="•"/>
            </a:pPr>
            <a:r>
              <a:rPr lang="en-US" sz="2800" dirty="0">
                <a:solidFill>
                  <a:schemeClr val="bg1">
                    <a:lumMod val="85000"/>
                  </a:schemeClr>
                </a:solidFill>
                <a:latin typeface="Century Gothic" panose="020B0502020202020204" pitchFamily="34" charset="0"/>
              </a:rPr>
              <a:t>Education </a:t>
            </a:r>
          </a:p>
          <a:p>
            <a:pPr marL="285750" indent="-285750">
              <a:spcAft>
                <a:spcPts val="1200"/>
              </a:spcAft>
              <a:buFont typeface="Arial" panose="020B0604020202020204" pitchFamily="34" charset="0"/>
              <a:buChar char="•"/>
            </a:pPr>
            <a:r>
              <a:rPr lang="en-US" sz="2800" dirty="0">
                <a:solidFill>
                  <a:schemeClr val="bg1">
                    <a:lumMod val="85000"/>
                  </a:schemeClr>
                </a:solidFill>
                <a:latin typeface="Century Gothic" panose="020B0502020202020204" pitchFamily="34" charset="0"/>
              </a:rPr>
              <a:t>Psychosocial Support and Basic Care </a:t>
            </a:r>
          </a:p>
          <a:p>
            <a:pPr marL="285750" indent="-285750">
              <a:spcAft>
                <a:spcPts val="1200"/>
              </a:spcAft>
              <a:buFont typeface="Arial" panose="020B0604020202020204" pitchFamily="34" charset="0"/>
              <a:buChar char="•"/>
            </a:pPr>
            <a:r>
              <a:rPr lang="en-US" sz="2800" dirty="0">
                <a:latin typeface="Century Gothic" panose="020B0502020202020204" pitchFamily="34" charset="0"/>
              </a:rPr>
              <a:t>Child Protection </a:t>
            </a:r>
          </a:p>
        </p:txBody>
      </p:sp>
    </p:spTree>
    <p:extLst>
      <p:ext uri="{BB962C8B-B14F-4D97-AF65-F5344CB8AC3E}">
        <p14:creationId xmlns:p14="http://schemas.microsoft.com/office/powerpoint/2010/main" val="26882126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304800"/>
            <a:ext cx="8610600" cy="738664"/>
          </a:xfrm>
        </p:spPr>
        <p:txBody>
          <a:bodyPr/>
          <a:lstStyle/>
          <a:p>
            <a:r>
              <a:rPr lang="en-US" dirty="0">
                <a:latin typeface="Century Gothic" panose="020B0502020202020204" pitchFamily="34" charset="0"/>
              </a:rPr>
              <a:t>Referrals &amp; Urgent Situations </a:t>
            </a:r>
          </a:p>
        </p:txBody>
      </p:sp>
      <p:sp>
        <p:nvSpPr>
          <p:cNvPr id="3" name="Text Placeholder 2"/>
          <p:cNvSpPr>
            <a:spLocks noGrp="1"/>
          </p:cNvSpPr>
          <p:nvPr>
            <p:ph type="body" idx="1"/>
          </p:nvPr>
        </p:nvSpPr>
        <p:spPr>
          <a:xfrm>
            <a:off x="914400" y="1676400"/>
            <a:ext cx="7798714" cy="5170646"/>
          </a:xfrm>
        </p:spPr>
        <p:txBody>
          <a:bodyPr/>
          <a:lstStyle/>
          <a:p>
            <a:pPr marL="285750" indent="-285750">
              <a:buFont typeface="Arial" panose="020B0604020202020204" pitchFamily="34" charset="0"/>
              <a:buChar char="•"/>
            </a:pPr>
            <a:r>
              <a:rPr lang="en-US" sz="2800" b="1" dirty="0">
                <a:latin typeface="Century Gothic" panose="020B0502020202020204" pitchFamily="34" charset="0"/>
              </a:rPr>
              <a:t>Referrals: </a:t>
            </a:r>
            <a:r>
              <a:rPr lang="en-US" sz="2800" dirty="0">
                <a:latin typeface="Century Gothic" panose="020B0502020202020204" pitchFamily="34" charset="0"/>
              </a:rPr>
              <a:t>determined based on training and available services </a:t>
            </a:r>
          </a:p>
          <a:p>
            <a:pPr marL="285750" indent="-285750">
              <a:buFont typeface="Arial" panose="020B0604020202020204" pitchFamily="34" charset="0"/>
              <a:buChar char="•"/>
            </a:pPr>
            <a:endParaRPr lang="en-US" sz="2800" dirty="0">
              <a:latin typeface="Century Gothic" panose="020B0502020202020204" pitchFamily="34" charset="0"/>
            </a:endParaRPr>
          </a:p>
          <a:p>
            <a:pPr marL="285750" indent="-285750">
              <a:buFont typeface="Arial" panose="020B0604020202020204" pitchFamily="34" charset="0"/>
              <a:buChar char="•"/>
            </a:pPr>
            <a:r>
              <a:rPr lang="en-US" sz="2800" b="1" dirty="0">
                <a:latin typeface="Century Gothic" panose="020B0502020202020204" pitchFamily="34" charset="0"/>
              </a:rPr>
              <a:t>Urgent situations: </a:t>
            </a:r>
            <a:r>
              <a:rPr lang="en-US" sz="2800" dirty="0">
                <a:latin typeface="Century Gothic" panose="020B0502020202020204" pitchFamily="34" charset="0"/>
              </a:rPr>
              <a:t>child is in danger or has experienced severe physical abuse or sexual abuse </a:t>
            </a:r>
          </a:p>
          <a:p>
            <a:endParaRPr lang="en-US" sz="2800" dirty="0">
              <a:latin typeface="Century Gothic" panose="020B0502020202020204" pitchFamily="34" charset="0"/>
            </a:endParaRPr>
          </a:p>
          <a:p>
            <a:r>
              <a:rPr lang="en-US" sz="2800" dirty="0">
                <a:latin typeface="Century Gothic" panose="020B0502020202020204" pitchFamily="34" charset="0"/>
                <a:sym typeface="Wingdings" panose="05000000000000000000" pitchFamily="2" charset="2"/>
              </a:rPr>
              <a:t> Report immediately to appropriate authorities </a:t>
            </a:r>
            <a:r>
              <a:rPr lang="en-US" sz="2800" kern="1200" dirty="0">
                <a:latin typeface="Century Gothic" panose="020B0502020202020204" pitchFamily="34" charset="0"/>
              </a:rPr>
              <a:t>(e.g., a local organization, a local council, or in the case of child protection, a legal entity or to the toll-free national child help line: 116)</a:t>
            </a:r>
            <a:endParaRPr lang="en-US" sz="2800" dirty="0">
              <a:latin typeface="Century Gothic" panose="020B0502020202020204" pitchFamily="34" charset="0"/>
            </a:endParaRPr>
          </a:p>
        </p:txBody>
      </p:sp>
    </p:spTree>
    <p:extLst>
      <p:ext uri="{BB962C8B-B14F-4D97-AF65-F5344CB8AC3E}">
        <p14:creationId xmlns:p14="http://schemas.microsoft.com/office/powerpoint/2010/main" val="24905778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0600" y="533400"/>
            <a:ext cx="8534400" cy="738664"/>
          </a:xfrm>
        </p:spPr>
        <p:txBody>
          <a:bodyPr/>
          <a:lstStyle/>
          <a:p>
            <a:r>
              <a:rPr lang="en-US" dirty="0">
                <a:latin typeface="Century Gothic" panose="020B0502020202020204" pitchFamily="34" charset="0"/>
              </a:rPr>
              <a:t>1C. Practice Using the HVPT </a:t>
            </a:r>
          </a:p>
        </p:txBody>
      </p:sp>
      <p:sp>
        <p:nvSpPr>
          <p:cNvPr id="3" name="Text Placeholder 2"/>
          <p:cNvSpPr>
            <a:spLocks noGrp="1"/>
          </p:cNvSpPr>
          <p:nvPr>
            <p:ph type="body" idx="1"/>
          </p:nvPr>
        </p:nvSpPr>
        <p:spPr>
          <a:xfrm>
            <a:off x="922020" y="1600200"/>
            <a:ext cx="8983980" cy="6894195"/>
          </a:xfrm>
        </p:spPr>
        <p:txBody>
          <a:bodyPr/>
          <a:lstStyle/>
          <a:p>
            <a:pPr marL="318346" indent="-318346">
              <a:spcAft>
                <a:spcPts val="1200"/>
              </a:spcAft>
              <a:buFont typeface="Arial" panose="020B0604020202020204" pitchFamily="34" charset="0"/>
              <a:buChar char="•"/>
            </a:pPr>
            <a:r>
              <a:rPr lang="en-US" sz="2700" dirty="0">
                <a:latin typeface="Century Gothic" panose="020B0502020202020204" pitchFamily="34" charset="0"/>
              </a:rPr>
              <a:t>Break into pairs: one will be the beneficiary, one will be the interviewer</a:t>
            </a:r>
          </a:p>
          <a:p>
            <a:pPr marL="318346" indent="-318346">
              <a:spcAft>
                <a:spcPts val="1200"/>
              </a:spcAft>
              <a:buFont typeface="Arial" panose="020B0604020202020204" pitchFamily="34" charset="0"/>
              <a:buChar char="•"/>
            </a:pPr>
            <a:r>
              <a:rPr lang="en-US" sz="2700" dirty="0">
                <a:latin typeface="Century Gothic" panose="020B0502020202020204" pitchFamily="34" charset="0"/>
              </a:rPr>
              <a:t>Prepare for 10 minutes </a:t>
            </a:r>
          </a:p>
          <a:p>
            <a:pPr marL="775439" lvl="1" indent="-318346">
              <a:spcAft>
                <a:spcPts val="1200"/>
              </a:spcAft>
              <a:buFont typeface="Arial" panose="020B0604020202020204" pitchFamily="34" charset="0"/>
              <a:buChar char="•"/>
            </a:pPr>
            <a:r>
              <a:rPr lang="en-US" sz="2700" dirty="0">
                <a:latin typeface="Century Gothic" panose="020B0502020202020204" pitchFamily="34" charset="0"/>
              </a:rPr>
              <a:t>Interviewer can review the tool in detail and prepare </a:t>
            </a:r>
          </a:p>
          <a:p>
            <a:pPr marL="775439" lvl="1" indent="-318346">
              <a:spcAft>
                <a:spcPts val="1200"/>
              </a:spcAft>
              <a:buFont typeface="Arial" panose="020B0604020202020204" pitchFamily="34" charset="0"/>
              <a:buChar char="•"/>
            </a:pPr>
            <a:r>
              <a:rPr lang="en-US" sz="2700" dirty="0">
                <a:latin typeface="Century Gothic" panose="020B0502020202020204" pitchFamily="34" charset="0"/>
              </a:rPr>
              <a:t>Beneficiaries should think through their family profile </a:t>
            </a:r>
          </a:p>
          <a:p>
            <a:pPr marL="318346" indent="-318346">
              <a:spcAft>
                <a:spcPts val="1200"/>
              </a:spcAft>
              <a:buFont typeface="Arial" panose="020B0604020202020204" pitchFamily="34" charset="0"/>
              <a:buChar char="•"/>
            </a:pPr>
            <a:r>
              <a:rPr lang="en-US" sz="2700" dirty="0">
                <a:latin typeface="Century Gothic" panose="020B0502020202020204" pitchFamily="34" charset="0"/>
              </a:rPr>
              <a:t>Interviewer will ask beneficiary all questions on the HVPT form and record responses (15 minutes) </a:t>
            </a:r>
          </a:p>
          <a:p>
            <a:pPr marL="318346" indent="-318346">
              <a:spcAft>
                <a:spcPts val="1200"/>
              </a:spcAft>
              <a:buFont typeface="Arial" panose="020B0604020202020204" pitchFamily="34" charset="0"/>
              <a:buChar char="•"/>
            </a:pPr>
            <a:r>
              <a:rPr lang="en-US" sz="2700" dirty="0">
                <a:latin typeface="Century Gothic" panose="020B0502020202020204" pitchFamily="34" charset="0"/>
              </a:rPr>
              <a:t>Switch roles and conduct interview again</a:t>
            </a:r>
          </a:p>
          <a:p>
            <a:pPr>
              <a:spcAft>
                <a:spcPts val="1200"/>
              </a:spcAft>
            </a:pPr>
            <a:r>
              <a:rPr lang="en-US" sz="2700" dirty="0">
                <a:latin typeface="Century Gothic" panose="020B0502020202020204" pitchFamily="34" charset="0"/>
              </a:rPr>
              <a:t>** Note all questions you have on the tool and we will discuss together </a:t>
            </a:r>
          </a:p>
          <a:p>
            <a:pPr marL="382059" indent="-382059">
              <a:spcAft>
                <a:spcPts val="1200"/>
              </a:spcAft>
              <a:buFont typeface="Arial" panose="020B0604020202020204" pitchFamily="34" charset="0"/>
              <a:buChar char="•"/>
            </a:pPr>
            <a:endParaRPr lang="en-US" sz="2700" dirty="0">
              <a:latin typeface="Century Gothic" panose="020B0502020202020204" pitchFamily="34" charset="0"/>
            </a:endParaRPr>
          </a:p>
        </p:txBody>
      </p:sp>
    </p:spTree>
    <p:extLst>
      <p:ext uri="{BB962C8B-B14F-4D97-AF65-F5344CB8AC3E}">
        <p14:creationId xmlns:p14="http://schemas.microsoft.com/office/powerpoint/2010/main" val="18922067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0600" y="533400"/>
            <a:ext cx="8382000" cy="738664"/>
          </a:xfrm>
        </p:spPr>
        <p:txBody>
          <a:bodyPr/>
          <a:lstStyle/>
          <a:p>
            <a:r>
              <a:rPr lang="en-US" dirty="0"/>
              <a:t>1D. </a:t>
            </a:r>
            <a:r>
              <a:rPr lang="en-US" dirty="0">
                <a:latin typeface="Century Gothic" panose="020B0502020202020204" pitchFamily="34" charset="0"/>
              </a:rPr>
              <a:t>Report</a:t>
            </a:r>
            <a:r>
              <a:rPr lang="en-US" dirty="0"/>
              <a:t> Back on Practice</a:t>
            </a:r>
          </a:p>
        </p:txBody>
      </p:sp>
      <p:pic>
        <p:nvPicPr>
          <p:cNvPr id="1026" name="Picture 2" descr="C:\Users\NdoNascimento\AppData\Local\Microsoft\Windows\Temporary Internet Files\Content.IE5\BKX8EMK0\talk-341447_640[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94460" y="1951631"/>
            <a:ext cx="7574280" cy="58528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0247387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0600" y="0"/>
            <a:ext cx="7920586" cy="1477328"/>
          </a:xfrm>
        </p:spPr>
        <p:txBody>
          <a:bodyPr/>
          <a:lstStyle/>
          <a:p>
            <a:r>
              <a:rPr lang="en-US" dirty="0">
                <a:latin typeface="Century Gothic" panose="020B0502020202020204" pitchFamily="34" charset="0"/>
              </a:rPr>
              <a:t>Potential Situations and How to Deal with Them </a:t>
            </a:r>
          </a:p>
        </p:txBody>
      </p:sp>
      <p:sp>
        <p:nvSpPr>
          <p:cNvPr id="3" name="Text Placeholder 2"/>
          <p:cNvSpPr>
            <a:spLocks noGrp="1"/>
          </p:cNvSpPr>
          <p:nvPr>
            <p:ph type="body" idx="1"/>
          </p:nvPr>
        </p:nvSpPr>
        <p:spPr>
          <a:xfrm>
            <a:off x="990600" y="2057400"/>
            <a:ext cx="7798714" cy="4216539"/>
          </a:xfrm>
        </p:spPr>
        <p:txBody>
          <a:bodyPr/>
          <a:lstStyle/>
          <a:p>
            <a:pPr marL="285750" lvl="0" indent="-285750">
              <a:buFont typeface="Arial" panose="020B0604020202020204" pitchFamily="34" charset="0"/>
              <a:buChar char="•"/>
            </a:pPr>
            <a:r>
              <a:rPr lang="en-US" sz="3200" dirty="0">
                <a:latin typeface="Century Gothic" panose="020B0502020202020204" pitchFamily="34" charset="0"/>
              </a:rPr>
              <a:t>Beneficiary cannot answer a question </a:t>
            </a:r>
          </a:p>
          <a:p>
            <a:pPr lvl="0"/>
            <a:endParaRPr lang="en-US" sz="3200" dirty="0">
              <a:latin typeface="Century Gothic" panose="020B0502020202020204" pitchFamily="34" charset="0"/>
            </a:endParaRPr>
          </a:p>
          <a:p>
            <a:pPr marL="285750" indent="-285750">
              <a:buFont typeface="Arial" panose="020B0604020202020204" pitchFamily="34" charset="0"/>
              <a:buChar char="•"/>
            </a:pPr>
            <a:r>
              <a:rPr lang="en-US" sz="3200" dirty="0">
                <a:latin typeface="Century Gothic" panose="020B0502020202020204" pitchFamily="34" charset="0"/>
              </a:rPr>
              <a:t>Beneficiary answers question in one way, but there is evidence to suggest the opposite is true</a:t>
            </a:r>
          </a:p>
          <a:p>
            <a:endParaRPr lang="en-US" sz="3200" dirty="0">
              <a:latin typeface="Century Gothic" panose="020B0502020202020204" pitchFamily="34" charset="0"/>
            </a:endParaRPr>
          </a:p>
          <a:p>
            <a:pPr marL="285750" lvl="0" indent="-285750">
              <a:buFont typeface="Arial" panose="020B0604020202020204" pitchFamily="34" charset="0"/>
              <a:buChar char="•"/>
            </a:pPr>
            <a:r>
              <a:rPr lang="en-US" sz="3200" dirty="0">
                <a:latin typeface="Century Gothic" panose="020B0502020202020204" pitchFamily="34" charset="0"/>
              </a:rPr>
              <a:t>Beneficiary provides an unclear answer</a:t>
            </a:r>
          </a:p>
          <a:p>
            <a:endParaRPr lang="en-US" dirty="0">
              <a:latin typeface="Century Gothic" panose="020B0502020202020204" pitchFamily="34" charset="0"/>
            </a:endParaRPr>
          </a:p>
        </p:txBody>
      </p:sp>
    </p:spTree>
    <p:extLst>
      <p:ext uri="{BB962C8B-B14F-4D97-AF65-F5344CB8AC3E}">
        <p14:creationId xmlns:p14="http://schemas.microsoft.com/office/powerpoint/2010/main" val="286442630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457200"/>
            <a:ext cx="8305800" cy="738664"/>
          </a:xfrm>
        </p:spPr>
        <p:txBody>
          <a:bodyPr/>
          <a:lstStyle/>
          <a:p>
            <a:pPr>
              <a:spcAft>
                <a:spcPts val="1200"/>
              </a:spcAft>
            </a:pPr>
            <a:r>
              <a:rPr lang="en-US" dirty="0">
                <a:latin typeface="Century Gothic" panose="020B0502020202020204" pitchFamily="34" charset="0"/>
              </a:rPr>
              <a:t>1E. Ethical Use of the HVPT </a:t>
            </a:r>
          </a:p>
        </p:txBody>
      </p:sp>
      <p:sp>
        <p:nvSpPr>
          <p:cNvPr id="3" name="Text Placeholder 2"/>
          <p:cNvSpPr>
            <a:spLocks noGrp="1"/>
          </p:cNvSpPr>
          <p:nvPr>
            <p:ph type="body" idx="1"/>
          </p:nvPr>
        </p:nvSpPr>
        <p:spPr>
          <a:xfrm>
            <a:off x="1066800" y="2438400"/>
            <a:ext cx="7798714" cy="4216539"/>
          </a:xfrm>
        </p:spPr>
        <p:txBody>
          <a:bodyPr/>
          <a:lstStyle/>
          <a:p>
            <a:pPr marL="318346" indent="-318346">
              <a:spcAft>
                <a:spcPts val="1200"/>
              </a:spcAft>
              <a:buFont typeface="Arial" panose="020B0604020202020204" pitchFamily="34" charset="0"/>
              <a:buChar char="•"/>
            </a:pPr>
            <a:r>
              <a:rPr lang="en-US" sz="3200" dirty="0">
                <a:latin typeface="Century Gothic" panose="020B0502020202020204" pitchFamily="34" charset="0"/>
              </a:rPr>
              <a:t>Information provided is confidential </a:t>
            </a:r>
          </a:p>
          <a:p>
            <a:pPr marL="318346" indent="-318346">
              <a:spcAft>
                <a:spcPts val="1200"/>
              </a:spcAft>
              <a:buFont typeface="Arial" panose="020B0604020202020204" pitchFamily="34" charset="0"/>
              <a:buChar char="•"/>
            </a:pPr>
            <a:r>
              <a:rPr lang="en-US" sz="3200" dirty="0">
                <a:latin typeface="Century Gothic" panose="020B0502020202020204" pitchFamily="34" charset="0"/>
              </a:rPr>
              <a:t>Conduct interviews privately </a:t>
            </a:r>
          </a:p>
          <a:p>
            <a:pPr marL="318346" indent="-318346">
              <a:spcAft>
                <a:spcPts val="1200"/>
              </a:spcAft>
              <a:buFont typeface="Arial" panose="020B0604020202020204" pitchFamily="34" charset="0"/>
              <a:buChar char="•"/>
            </a:pPr>
            <a:r>
              <a:rPr lang="en-US" sz="3200" dirty="0">
                <a:latin typeface="Century Gothic" panose="020B0502020202020204" pitchFamily="34" charset="0"/>
              </a:rPr>
              <a:t>Safely store HVPT forms </a:t>
            </a:r>
          </a:p>
          <a:p>
            <a:pPr marL="318346" indent="-318346">
              <a:spcAft>
                <a:spcPts val="1200"/>
              </a:spcAft>
              <a:buFont typeface="Arial" panose="020B0604020202020204" pitchFamily="34" charset="0"/>
              <a:buChar char="•"/>
            </a:pPr>
            <a:r>
              <a:rPr lang="en-US" sz="3200" dirty="0">
                <a:latin typeface="Century Gothic" panose="020B0502020202020204" pitchFamily="34" charset="0"/>
              </a:rPr>
              <a:t>An interview does not guarantee service delivery </a:t>
            </a:r>
          </a:p>
          <a:p>
            <a:pPr>
              <a:spcAft>
                <a:spcPts val="1200"/>
              </a:spcAft>
            </a:pPr>
            <a:endParaRPr lang="en-US" sz="3200" dirty="0">
              <a:latin typeface="Century Gothic" panose="020B0502020202020204" pitchFamily="34" charset="0"/>
            </a:endParaRPr>
          </a:p>
          <a:p>
            <a:pPr marL="318346" indent="-318346">
              <a:spcAft>
                <a:spcPts val="1200"/>
              </a:spcAft>
              <a:buFont typeface="Arial" panose="020B0604020202020204" pitchFamily="34" charset="0"/>
              <a:buChar char="•"/>
            </a:pPr>
            <a:endParaRPr lang="en-US" sz="3200" dirty="0">
              <a:latin typeface="Century Gothic" panose="020B0502020202020204" pitchFamily="34" charset="0"/>
            </a:endParaRPr>
          </a:p>
        </p:txBody>
      </p:sp>
    </p:spTree>
    <p:extLst>
      <p:ext uri="{BB962C8B-B14F-4D97-AF65-F5344CB8AC3E}">
        <p14:creationId xmlns:p14="http://schemas.microsoft.com/office/powerpoint/2010/main" val="25642787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34464" y="615624"/>
            <a:ext cx="7920586" cy="749949"/>
          </a:xfrm>
        </p:spPr>
        <p:txBody>
          <a:bodyPr/>
          <a:lstStyle/>
          <a:p>
            <a:r>
              <a:rPr lang="en-US" dirty="0">
                <a:latin typeface="Century Gothic" panose="020B0502020202020204" pitchFamily="34" charset="0"/>
              </a:rPr>
              <a:t>Parking Lot</a:t>
            </a:r>
          </a:p>
        </p:txBody>
      </p:sp>
      <p:pic>
        <p:nvPicPr>
          <p:cNvPr id="1026" name="Picture 2" descr="http://www.monitor.co.ug/image/view/-/1461238/highRes/382008/-/maxw/600/-/yd79npz/-/Prosper06pix.gi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33601" y="2209800"/>
            <a:ext cx="5667375" cy="3810000"/>
          </a:xfrm>
          <a:prstGeom prst="rect">
            <a:avLst/>
          </a:prstGeom>
          <a:noFill/>
          <a:extLst>
            <a:ext uri="{909E8E84-426E-40DD-AFC4-6F175D3DCCD1}">
              <a14:hiddenFill xmlns:a14="http://schemas.microsoft.com/office/drawing/2010/main">
                <a:solidFill>
                  <a:srgbClr val="FFFFFF"/>
                </a:solidFill>
              </a14:hiddenFill>
            </a:ext>
          </a:extLst>
        </p:spPr>
      </p:pic>
      <p:sp>
        <p:nvSpPr>
          <p:cNvPr id="4" name="Text Placeholder 3"/>
          <p:cNvSpPr>
            <a:spLocks noGrp="1"/>
          </p:cNvSpPr>
          <p:nvPr>
            <p:ph type="body" idx="1"/>
          </p:nvPr>
        </p:nvSpPr>
        <p:spPr>
          <a:xfrm>
            <a:off x="1295400" y="7239001"/>
            <a:ext cx="7798714" cy="138499"/>
          </a:xfrm>
        </p:spPr>
        <p:txBody>
          <a:bodyPr/>
          <a:lstStyle/>
          <a:p>
            <a:r>
              <a:rPr lang="en-US" sz="900" dirty="0"/>
              <a:t>Image from: http://www.monitor.co.ug/Business/Prosper/Used-vehicles--age-limit-the-only-reliable-criterion/-/688616/1461230/-/qqqugfz/-/index.html</a:t>
            </a:r>
          </a:p>
        </p:txBody>
      </p:sp>
    </p:spTree>
    <p:extLst>
      <p:ext uri="{BB962C8B-B14F-4D97-AF65-F5344CB8AC3E}">
        <p14:creationId xmlns:p14="http://schemas.microsoft.com/office/powerpoint/2010/main" val="378087389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0" y="609600"/>
            <a:ext cx="7010400" cy="830997"/>
          </a:xfrm>
          <a:prstGeom prst="rect">
            <a:avLst/>
          </a:prstGeom>
        </p:spPr>
        <p:txBody>
          <a:bodyPr wrap="square">
            <a:spAutoFit/>
          </a:bodyPr>
          <a:lstStyle/>
          <a:p>
            <a:pPr lvl="0">
              <a:defRPr/>
            </a:pPr>
            <a:r>
              <a:rPr lang="en-US" sz="4800" b="1" kern="0" dirty="0">
                <a:solidFill>
                  <a:schemeClr val="accent6">
                    <a:lumMod val="50000"/>
                  </a:schemeClr>
                </a:solidFill>
                <a:latin typeface="Century Gothic" panose="020B0502020202020204" pitchFamily="34" charset="0"/>
              </a:rPr>
              <a:t>Acknowledgments</a:t>
            </a:r>
          </a:p>
        </p:txBody>
      </p:sp>
      <p:sp>
        <p:nvSpPr>
          <p:cNvPr id="3" name="Rectangle 2"/>
          <p:cNvSpPr/>
          <p:nvPr/>
        </p:nvSpPr>
        <p:spPr>
          <a:xfrm>
            <a:off x="762000" y="1752600"/>
            <a:ext cx="8839200" cy="1200329"/>
          </a:xfrm>
          <a:prstGeom prst="rect">
            <a:avLst/>
          </a:prstGeom>
        </p:spPr>
        <p:txBody>
          <a:bodyPr wrap="square">
            <a:spAutoFit/>
          </a:bodyPr>
          <a:lstStyle/>
          <a:p>
            <a:r>
              <a:rPr lang="en-US" sz="2400" spc="-20" dirty="0">
                <a:solidFill>
                  <a:srgbClr val="FFFFFF"/>
                </a:solidFill>
                <a:latin typeface="Century Gothic" panose="020B0502020202020204" pitchFamily="34" charset="0"/>
                <a:cs typeface="Futura LT Pro Book"/>
              </a:rPr>
              <a:t>The Government of Uganda wishes to thank the USAID- and PEPFAR-funded MEASURE Evaluation project for leading the development of this work. </a:t>
            </a:r>
            <a:endParaRPr lang="en-US" sz="2400" dirty="0">
              <a:latin typeface="Century Gothic" panose="020B0502020202020204" pitchFamily="34" charset="0"/>
            </a:endParaRPr>
          </a:p>
        </p:txBody>
      </p:sp>
    </p:spTree>
    <p:extLst>
      <p:ext uri="{BB962C8B-B14F-4D97-AF65-F5344CB8AC3E}">
        <p14:creationId xmlns:p14="http://schemas.microsoft.com/office/powerpoint/2010/main" val="308517032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47918" y="1371600"/>
            <a:ext cx="0" cy="5137673"/>
          </a:xfrm>
          <a:custGeom>
            <a:avLst/>
            <a:gdLst/>
            <a:ahLst/>
            <a:cxnLst/>
            <a:rect l="l" t="t" r="r" b="b"/>
            <a:pathLst>
              <a:path h="5293359">
                <a:moveTo>
                  <a:pt x="0" y="0"/>
                </a:moveTo>
                <a:lnTo>
                  <a:pt x="0" y="5292852"/>
                </a:lnTo>
              </a:path>
            </a:pathLst>
          </a:custGeom>
          <a:ln w="23495">
            <a:solidFill>
              <a:srgbClr val="D8A31F"/>
            </a:solidFill>
          </a:ln>
        </p:spPr>
        <p:txBody>
          <a:bodyPr wrap="square" lIns="0" tIns="0" rIns="0" bIns="0" rtlCol="0"/>
          <a:lstStyle/>
          <a:p>
            <a:endParaRPr sz="1747"/>
          </a:p>
        </p:txBody>
      </p:sp>
      <p:sp>
        <p:nvSpPr>
          <p:cNvPr id="5" name="object 5"/>
          <p:cNvSpPr/>
          <p:nvPr/>
        </p:nvSpPr>
        <p:spPr>
          <a:xfrm>
            <a:off x="0" y="1235061"/>
            <a:ext cx="10058400" cy="5274213"/>
          </a:xfrm>
          <a:custGeom>
            <a:avLst/>
            <a:gdLst/>
            <a:ahLst/>
            <a:cxnLst/>
            <a:rect l="l" t="t" r="r" b="b"/>
            <a:pathLst>
              <a:path w="10058400" h="5274945">
                <a:moveTo>
                  <a:pt x="0" y="5274564"/>
                </a:moveTo>
                <a:lnTo>
                  <a:pt x="10058400" y="5274564"/>
                </a:lnTo>
                <a:lnTo>
                  <a:pt x="10058400" y="0"/>
                </a:lnTo>
                <a:lnTo>
                  <a:pt x="0" y="0"/>
                </a:lnTo>
                <a:lnTo>
                  <a:pt x="0" y="5274564"/>
                </a:lnTo>
                <a:close/>
              </a:path>
            </a:pathLst>
          </a:custGeom>
          <a:solidFill>
            <a:srgbClr val="5E9A8F"/>
          </a:solidFill>
        </p:spPr>
        <p:txBody>
          <a:bodyPr wrap="square" lIns="0" tIns="0" rIns="0" bIns="0" rtlCol="0"/>
          <a:lstStyle/>
          <a:p>
            <a:endParaRPr sz="1747"/>
          </a:p>
        </p:txBody>
      </p:sp>
      <p:sp>
        <p:nvSpPr>
          <p:cNvPr id="8" name="object 8"/>
          <p:cNvSpPr txBox="1"/>
          <p:nvPr/>
        </p:nvSpPr>
        <p:spPr>
          <a:xfrm>
            <a:off x="961465" y="2402306"/>
            <a:ext cx="8135470" cy="3030573"/>
          </a:xfrm>
          <a:prstGeom prst="rect">
            <a:avLst/>
          </a:prstGeom>
        </p:spPr>
        <p:txBody>
          <a:bodyPr vert="horz" wrap="square" lIns="0" tIns="0" rIns="0" bIns="0" rtlCol="0">
            <a:spAutoFit/>
          </a:bodyPr>
          <a:lstStyle/>
          <a:p>
            <a:r>
              <a:rPr lang="en-US" sz="1941" spc="-97" dirty="0">
                <a:solidFill>
                  <a:schemeClr val="bg1"/>
                </a:solidFill>
                <a:latin typeface="Century Gothic" panose="020B0502020202020204" pitchFamily="34" charset="0"/>
              </a:rPr>
              <a:t>This presentation was produced with the support of the United States Agency for International Development (USAID) under the terms of MEASURE Evaluation cooperative agreement AID-OAA-L-14-00004. MEASURE Evaluation is implemented by the Carolina Population Center, University of North Carolina at Chapel Hill in partnership with ICF International; John Snow, Inc.; Management Sciences for Health; Palladium; and Tulane University. Views expressed are not necessarily those of USAID or the United States government. </a:t>
            </a:r>
          </a:p>
          <a:p>
            <a:pPr marL="12327" marR="795100">
              <a:lnSpc>
                <a:spcPts val="5047"/>
              </a:lnSpc>
            </a:pPr>
            <a:r>
              <a:rPr lang="en-US" sz="1941" b="1" spc="-97" dirty="0">
                <a:solidFill>
                  <a:srgbClr val="171746"/>
                </a:solidFill>
                <a:latin typeface="Century Gothic" panose="020B0502020202020204" pitchFamily="34" charset="0"/>
                <a:cs typeface="Futura LT Pro Book"/>
              </a:rPr>
              <a:t>www.measureevaluation.org</a:t>
            </a:r>
          </a:p>
        </p:txBody>
      </p:sp>
      <p:sp>
        <p:nvSpPr>
          <p:cNvPr id="10" name="Rectangle 9"/>
          <p:cNvSpPr>
            <a:spLocks noChangeArrowheads="1"/>
          </p:cNvSpPr>
          <p:nvPr/>
        </p:nvSpPr>
        <p:spPr bwMode="auto">
          <a:xfrm>
            <a:off x="-865867" y="7179000"/>
            <a:ext cx="65" cy="268856"/>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87554" eaLnBrk="0" fontAlgn="base" hangingPunct="0">
              <a:spcBef>
                <a:spcPct val="0"/>
              </a:spcBef>
              <a:spcAft>
                <a:spcPct val="0"/>
              </a:spcAft>
            </a:pPr>
            <a:endParaRPr lang="fr-FR" altLang="en-US" sz="1747" dirty="0">
              <a:latin typeface="Arial" panose="020B0604020202020204" pitchFamily="34" charset="0"/>
            </a:endParaRPr>
          </a:p>
        </p:txBody>
      </p:sp>
      <p:grpSp>
        <p:nvGrpSpPr>
          <p:cNvPr id="14" name="Group 13"/>
          <p:cNvGrpSpPr/>
          <p:nvPr/>
        </p:nvGrpSpPr>
        <p:grpSpPr>
          <a:xfrm>
            <a:off x="7239000" y="6717818"/>
            <a:ext cx="2189631" cy="781460"/>
            <a:chOff x="7500479" y="6873004"/>
            <a:chExt cx="1990574" cy="710418"/>
          </a:xfrm>
        </p:grpSpPr>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51034" y="6873004"/>
              <a:ext cx="740019" cy="710418"/>
            </a:xfrm>
            <a:prstGeom prst="rect">
              <a:avLst/>
            </a:prstGeom>
          </p:spPr>
        </p:pic>
        <p:pic>
          <p:nvPicPr>
            <p:cNvPr id="16" name="Picture 1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500479" y="6915875"/>
              <a:ext cx="1061416" cy="624677"/>
            </a:xfrm>
            <a:prstGeom prst="rect">
              <a:avLst/>
            </a:prstGeom>
          </p:spPr>
        </p:pic>
      </p:grpSp>
      <p:pic>
        <p:nvPicPr>
          <p:cNvPr id="20" name="Picture 1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733162" y="6532099"/>
            <a:ext cx="1401811" cy="1198549"/>
          </a:xfrm>
          <a:prstGeom prst="rect">
            <a:avLst/>
          </a:prstGeom>
        </p:spPr>
      </p:pic>
    </p:spTree>
    <p:extLst>
      <p:ext uri="{BB962C8B-B14F-4D97-AF65-F5344CB8AC3E}">
        <p14:creationId xmlns:p14="http://schemas.microsoft.com/office/powerpoint/2010/main" val="324070599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1E185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3446</TotalTime>
  <Words>3449</Words>
  <Application>Microsoft Office PowerPoint</Application>
  <PresentationFormat>Custom</PresentationFormat>
  <Paragraphs>242</Paragraphs>
  <Slides>30</Slides>
  <Notes>29</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30</vt:i4>
      </vt:variant>
    </vt:vector>
  </HeadingPairs>
  <TitlesOfParts>
    <vt:vector size="38" baseType="lpstr">
      <vt:lpstr>Arial</vt:lpstr>
      <vt:lpstr>Calibri</vt:lpstr>
      <vt:lpstr>Century Gothic</vt:lpstr>
      <vt:lpstr>Futura Lt BT</vt:lpstr>
      <vt:lpstr>Futura LT Pro Book</vt:lpstr>
      <vt:lpstr>Gill Sans MT</vt:lpstr>
      <vt:lpstr>Wingdings</vt:lpstr>
      <vt:lpstr>Office Theme</vt:lpstr>
      <vt:lpstr>PowerPoint Presentation</vt:lpstr>
      <vt:lpstr>Introductions </vt:lpstr>
      <vt:lpstr> Training Agenda </vt:lpstr>
      <vt:lpstr>Objectives: Module 1 </vt:lpstr>
      <vt:lpstr>1A. Introducing the HVPT</vt:lpstr>
      <vt:lpstr>Purpose of the HVPT </vt:lpstr>
      <vt:lpstr>Why Prioritization?</vt:lpstr>
      <vt:lpstr>When HVPT Should  NOT Be Used</vt:lpstr>
      <vt:lpstr>The HVPT Process</vt:lpstr>
      <vt:lpstr>The HVPT Process</vt:lpstr>
      <vt:lpstr>How Will It Be Used? </vt:lpstr>
      <vt:lpstr>PowerPoint Presentation</vt:lpstr>
      <vt:lpstr>The HVPT Process</vt:lpstr>
      <vt:lpstr>1B. Getting to Know the HVPT </vt:lpstr>
      <vt:lpstr>Getting to Know the HVPT </vt:lpstr>
      <vt:lpstr>Getting to Know the HVPT </vt:lpstr>
      <vt:lpstr>Getting to Know the HVPT </vt:lpstr>
      <vt:lpstr>Getting to Know the HVPT </vt:lpstr>
      <vt:lpstr>Getting to Know the HVPT </vt:lpstr>
      <vt:lpstr>Getting to Know the HVPT </vt:lpstr>
      <vt:lpstr>Getting to Know the HVPT </vt:lpstr>
      <vt:lpstr>Getting to Know the HVPT </vt:lpstr>
      <vt:lpstr>Referrals &amp; Urgent Situations </vt:lpstr>
      <vt:lpstr>1C. Practice Using the HVPT </vt:lpstr>
      <vt:lpstr>1D. Report Back on Practice</vt:lpstr>
      <vt:lpstr>Potential Situations and How to Deal with Them </vt:lpstr>
      <vt:lpstr>1E. Ethical Use of the HVPT </vt:lpstr>
      <vt:lpstr>Parking Lot</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Todloski, Denise Brame</dc:creator>
  <cp:lastModifiedBy>McGill, Debbie</cp:lastModifiedBy>
  <cp:revision>185</cp:revision>
  <dcterms:created xsi:type="dcterms:W3CDTF">2015-03-04T15:59:39Z</dcterms:created>
  <dcterms:modified xsi:type="dcterms:W3CDTF">2017-05-05T21:20:57Z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2015-03-04T00:00:00Z</vt:filetime>
  </property>
  <property fmtid="{D5CDD505-2E9C-101B-9397-08002B2CF9AE}" pid="3" name="LastSaved">
    <vt:filetime>2015-03-04T00:00:00Z</vt:filetime>
  </property>
</Properties>
</file>