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300" r:id="rId2"/>
    <p:sldId id="297" r:id="rId3"/>
    <p:sldId id="299" r:id="rId4"/>
    <p:sldId id="276" r:id="rId5"/>
    <p:sldId id="301" r:id="rId6"/>
    <p:sldId id="302" r:id="rId7"/>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olly Cannon" initials="MC" lastIdx="3" clrIdx="0"/>
  <p:cmAuthor id="1" name="Margo" initials="M" lastIdx="1" clrIdx="1"/>
  <p:cmAuthor id="2" name="McGill, Debbie" initials="MD" lastIdx="1" clrIdx="2">
    <p:extLst>
      <p:ext uri="{19B8F6BF-5375-455C-9EA6-DF929625EA0E}">
        <p15:presenceInfo xmlns:p15="http://schemas.microsoft.com/office/powerpoint/2012/main" userId="S-1-5-21-344340502-4252695000-2390403120-132533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038" autoAdjust="0"/>
  </p:normalViewPr>
  <p:slideViewPr>
    <p:cSldViewPr>
      <p:cViewPr varScale="1">
        <p:scale>
          <a:sx n="62" d="100"/>
          <a:sy n="62" d="100"/>
        </p:scale>
        <p:origin x="1446" y="7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3826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1006475" y="3692525"/>
            <a:ext cx="8045450" cy="3497263"/>
          </a:xfrm>
          <a:prstGeom prst="rect">
            <a:avLst/>
          </a:prstGeom>
        </p:spPr>
        <p:txBody>
          <a:bodyPr>
            <a:normAutofit/>
          </a:bodyPr>
          <a:lstStyle/>
          <a:p>
            <a:endParaRPr dirty="0"/>
          </a:p>
        </p:txBody>
      </p:sp>
    </p:spTree>
    <p:extLst>
      <p:ext uri="{BB962C8B-B14F-4D97-AF65-F5344CB8AC3E}">
        <p14:creationId xmlns:p14="http://schemas.microsoft.com/office/powerpoint/2010/main" val="2891396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These are the objectives of the full training of trainers (TOT). </a:t>
            </a:r>
            <a:r>
              <a:rPr lang="en-US" baseline="0" dirty="0"/>
              <a:t> </a:t>
            </a:r>
            <a:endParaRPr lang="en-US" dirty="0"/>
          </a:p>
        </p:txBody>
      </p:sp>
    </p:spTree>
    <p:extLst>
      <p:ext uri="{BB962C8B-B14F-4D97-AF65-F5344CB8AC3E}">
        <p14:creationId xmlns:p14="http://schemas.microsoft.com/office/powerpoint/2010/main" val="26175429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sz="1200" kern="1200" dirty="0">
                <a:solidFill>
                  <a:schemeClr val="tx1"/>
                </a:solidFill>
                <a:effectLst/>
                <a:latin typeface="+mn-lt"/>
                <a:ea typeface="+mn-ea"/>
                <a:cs typeface="+mn-cs"/>
              </a:rPr>
              <a:t>This training manual has two primary modules and one optional module, presented in the table here. Module 1 presents information on how to administer the VPT. It is designed for community workers and others who administer the HVPT at the household level, or supervise those administering the tool. Optional Module 1a provides an opportunity for participants to practice using the HVPT with households in the field. It is recommended but not required for those attending Module 1. It is not required because some of trainees may already be well-versed in administering household-level instruments and do not require such practice.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Module 2 focuses on how to use the HVPT database and prioritize households for program enrollment. This module is designed for data entry clerks and their supervisors. Individuals who are responsible for administering the HVPT at the household level should not participate in this module. The household prioritization is an independent process to avoid community worker bias in household selection. </a:t>
            </a:r>
          </a:p>
        </p:txBody>
      </p:sp>
    </p:spTree>
    <p:extLst>
      <p:ext uri="{BB962C8B-B14F-4D97-AF65-F5344CB8AC3E}">
        <p14:creationId xmlns:p14="http://schemas.microsoft.com/office/powerpoint/2010/main" val="15087024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sz="1200" kern="1200" dirty="0">
                <a:solidFill>
                  <a:schemeClr val="tx1"/>
                </a:solidFill>
                <a:effectLst/>
                <a:latin typeface="+mn-lt"/>
                <a:ea typeface="+mn-ea"/>
                <a:cs typeface="+mn-cs"/>
              </a:rPr>
              <a:t>This manual suggests a cascade approach for the TOT whereby national and subnational government and project staff implement the TOT that will then be cascaded down to the target participants, as shown</a:t>
            </a:r>
            <a:r>
              <a:rPr lang="en-US" sz="1200" kern="1200" baseline="0" dirty="0">
                <a:solidFill>
                  <a:schemeClr val="tx1"/>
                </a:solidFill>
                <a:effectLst/>
                <a:latin typeface="+mn-lt"/>
                <a:ea typeface="+mn-ea"/>
                <a:cs typeface="+mn-cs"/>
              </a:rPr>
              <a:t> in the table here</a:t>
            </a:r>
            <a:r>
              <a:rPr lang="en-US" sz="1200" kern="1200" dirty="0">
                <a:solidFill>
                  <a:schemeClr val="tx1"/>
                </a:solidFill>
                <a:effectLst/>
                <a:latin typeface="+mn-lt"/>
                <a:ea typeface="+mn-ea"/>
                <a:cs typeface="+mn-cs"/>
              </a:rPr>
              <a:t>. A separate slide deck for TOT trainings is included. The TOT can last up to 2.5 days, as these trainers will be trained in both Module 1 and Module 2.  When the trainers roll the training out to the target participants, the training will be split as follows:</a:t>
            </a:r>
          </a:p>
          <a:p>
            <a:pPr lvl="0"/>
            <a:r>
              <a:rPr lang="en-US" sz="1200" kern="1200" dirty="0">
                <a:solidFill>
                  <a:schemeClr val="tx1"/>
                </a:solidFill>
                <a:effectLst/>
                <a:latin typeface="+mn-lt"/>
                <a:ea typeface="+mn-ea"/>
                <a:cs typeface="+mn-cs"/>
              </a:rPr>
              <a:t>- Up to two day training on administering the tool (Module 1 and 1a); </a:t>
            </a:r>
          </a:p>
          <a:p>
            <a:pPr lvl="0"/>
            <a:r>
              <a:rPr lang="en-US" sz="1200" kern="1200" dirty="0">
                <a:solidFill>
                  <a:schemeClr val="tx1"/>
                </a:solidFill>
                <a:effectLst/>
                <a:latin typeface="+mn-lt"/>
                <a:ea typeface="+mn-ea"/>
                <a:cs typeface="+mn-cs"/>
              </a:rPr>
              <a:t>- Half day training on entering data in the HVPT database and using the database functions to prioritize households for enrollment (Module 2).  </a:t>
            </a:r>
          </a:p>
        </p:txBody>
      </p:sp>
    </p:spTree>
    <p:extLst>
      <p:ext uri="{BB962C8B-B14F-4D97-AF65-F5344CB8AC3E}">
        <p14:creationId xmlns:p14="http://schemas.microsoft.com/office/powerpoint/2010/main" val="2719562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dirty="0"/>
          </a:p>
        </p:txBody>
      </p:sp>
    </p:spTree>
    <p:extLst>
      <p:ext uri="{BB962C8B-B14F-4D97-AF65-F5344CB8AC3E}">
        <p14:creationId xmlns:p14="http://schemas.microsoft.com/office/powerpoint/2010/main" val="3237557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79"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0058400" cy="1386840"/>
          </a:xfrm>
          <a:custGeom>
            <a:avLst/>
            <a:gdLst/>
            <a:ahLst/>
            <a:cxnLst/>
            <a:rect l="l" t="t" r="r" b="b"/>
            <a:pathLst>
              <a:path w="10058400" h="1386840">
                <a:moveTo>
                  <a:pt x="0" y="1386281"/>
                </a:moveTo>
                <a:lnTo>
                  <a:pt x="10058400" y="1386281"/>
                </a:lnTo>
                <a:lnTo>
                  <a:pt x="10058400" y="0"/>
                </a:lnTo>
                <a:lnTo>
                  <a:pt x="0" y="0"/>
                </a:lnTo>
                <a:lnTo>
                  <a:pt x="0" y="1386281"/>
                </a:lnTo>
                <a:close/>
              </a:path>
            </a:pathLst>
          </a:custGeom>
          <a:solidFill>
            <a:srgbClr val="D8A31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800" b="1" i="0">
                <a:solidFill>
                  <a:srgbClr val="7A1E02"/>
                </a:solidFill>
                <a:latin typeface="Futura LT Pro Book"/>
                <a:cs typeface="Futura LT Pro Book"/>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a:solidFill>
                  <a:srgbClr val="7A1E02"/>
                </a:solidFill>
                <a:latin typeface="Futura LT Pro Book"/>
                <a:cs typeface="Futura LT Pro Book"/>
              </a:defRPr>
            </a:lvl1pPr>
          </a:lstStyle>
          <a:p>
            <a:endParaRPr/>
          </a:p>
        </p:txBody>
      </p:sp>
      <p:sp>
        <p:nvSpPr>
          <p:cNvPr id="3" name="Holder 3"/>
          <p:cNvSpPr>
            <a:spLocks noGrp="1"/>
          </p:cNvSpPr>
          <p:nvPr>
            <p:ph sz="half" idx="2"/>
          </p:nvPr>
        </p:nvSpPr>
        <p:spPr>
          <a:xfrm>
            <a:off x="502920" y="1787652"/>
            <a:ext cx="4375404" cy="512978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80075" y="1787652"/>
            <a:ext cx="4375404" cy="512978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a:solidFill>
                  <a:srgbClr val="7A1E02"/>
                </a:solidFill>
                <a:latin typeface="Futura LT Pro Book"/>
                <a:cs typeface="Futura LT Pro Boo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7124" y="0"/>
            <a:ext cx="0" cy="1386840"/>
          </a:xfrm>
          <a:custGeom>
            <a:avLst/>
            <a:gdLst/>
            <a:ahLst/>
            <a:cxnLst/>
            <a:rect l="l" t="t" r="r" b="b"/>
            <a:pathLst>
              <a:path h="1386840">
                <a:moveTo>
                  <a:pt x="0" y="0"/>
                </a:moveTo>
                <a:lnTo>
                  <a:pt x="0" y="1386281"/>
                </a:lnTo>
              </a:path>
            </a:pathLst>
          </a:custGeom>
          <a:ln w="15519">
            <a:solidFill>
              <a:srgbClr val="D8A31F"/>
            </a:solidFill>
          </a:ln>
        </p:spPr>
        <p:txBody>
          <a:bodyPr wrap="square" lIns="0" tIns="0" rIns="0" bIns="0" rtlCol="0"/>
          <a:lstStyle/>
          <a:p>
            <a:endParaRPr/>
          </a:p>
        </p:txBody>
      </p:sp>
      <p:sp>
        <p:nvSpPr>
          <p:cNvPr id="17" name="bk object 17"/>
          <p:cNvSpPr/>
          <p:nvPr/>
        </p:nvSpPr>
        <p:spPr>
          <a:xfrm>
            <a:off x="0" y="1383093"/>
            <a:ext cx="10057130" cy="5033645"/>
          </a:xfrm>
          <a:custGeom>
            <a:avLst/>
            <a:gdLst/>
            <a:ahLst/>
            <a:cxnLst/>
            <a:rect l="l" t="t" r="r" b="b"/>
            <a:pathLst>
              <a:path w="10057130" h="5033645">
                <a:moveTo>
                  <a:pt x="0" y="5033543"/>
                </a:moveTo>
                <a:lnTo>
                  <a:pt x="10056545" y="5033543"/>
                </a:lnTo>
                <a:lnTo>
                  <a:pt x="10056545" y="0"/>
                </a:lnTo>
                <a:lnTo>
                  <a:pt x="0" y="0"/>
                </a:lnTo>
                <a:lnTo>
                  <a:pt x="0" y="5033543"/>
                </a:lnTo>
                <a:close/>
              </a:path>
            </a:pathLst>
          </a:custGeom>
          <a:solidFill>
            <a:srgbClr val="5EA19B"/>
          </a:solidFill>
        </p:spPr>
        <p:txBody>
          <a:bodyPr wrap="square" lIns="0" tIns="0" rIns="0" bIns="0" rtlCol="0"/>
          <a:lstStyle/>
          <a:p>
            <a:endParaRPr/>
          </a:p>
        </p:txBody>
      </p:sp>
      <p:sp>
        <p:nvSpPr>
          <p:cNvPr id="18" name="bk object 18"/>
          <p:cNvSpPr/>
          <p:nvPr/>
        </p:nvSpPr>
        <p:spPr>
          <a:xfrm>
            <a:off x="0" y="0"/>
            <a:ext cx="10058400" cy="1383665"/>
          </a:xfrm>
          <a:custGeom>
            <a:avLst/>
            <a:gdLst/>
            <a:ahLst/>
            <a:cxnLst/>
            <a:rect l="l" t="t" r="r" b="b"/>
            <a:pathLst>
              <a:path w="10058400" h="1383665">
                <a:moveTo>
                  <a:pt x="0" y="1383093"/>
                </a:moveTo>
                <a:lnTo>
                  <a:pt x="10058400" y="1383093"/>
                </a:lnTo>
                <a:lnTo>
                  <a:pt x="10058400" y="0"/>
                </a:lnTo>
                <a:lnTo>
                  <a:pt x="0" y="0"/>
                </a:lnTo>
                <a:lnTo>
                  <a:pt x="0" y="1383093"/>
                </a:lnTo>
                <a:close/>
              </a:path>
            </a:pathLst>
          </a:custGeom>
          <a:solidFill>
            <a:srgbClr val="D8A31F"/>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1_Title and Content">
    <p:bg>
      <p:bgPr>
        <a:solidFill>
          <a:schemeClr val="bg1"/>
        </a:solidFill>
        <a:effectLst/>
      </p:bgPr>
    </p:bg>
    <p:spTree>
      <p:nvGrpSpPr>
        <p:cNvPr id="1" name=""/>
        <p:cNvGrpSpPr/>
        <p:nvPr/>
      </p:nvGrpSpPr>
      <p:grpSpPr>
        <a:xfrm>
          <a:off x="0" y="0"/>
          <a:ext cx="0" cy="0"/>
          <a:chOff x="0" y="0"/>
          <a:chExt cx="0" cy="0"/>
        </a:xfrm>
      </p:grpSpPr>
      <p:sp>
        <p:nvSpPr>
          <p:cNvPr id="13" name="object 3"/>
          <p:cNvSpPr/>
          <p:nvPr userDrawn="1"/>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sz="1747" dirty="0">
              <a:latin typeface="Futura Lt BT" panose="020B0402020204020303" pitchFamily="34" charset="0"/>
            </a:endParaRPr>
          </a:p>
        </p:txBody>
      </p:sp>
      <p:sp>
        <p:nvSpPr>
          <p:cNvPr id="16" name="bk object 16"/>
          <p:cNvSpPr/>
          <p:nvPr/>
        </p:nvSpPr>
        <p:spPr>
          <a:xfrm>
            <a:off x="10058400" y="1352551"/>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sz="1747"/>
          </a:p>
        </p:txBody>
      </p:sp>
      <p:sp>
        <p:nvSpPr>
          <p:cNvPr id="12" name="Title 11"/>
          <p:cNvSpPr>
            <a:spLocks noGrp="1"/>
          </p:cNvSpPr>
          <p:nvPr>
            <p:ph type="title" hasCustomPrompt="1"/>
          </p:nvPr>
        </p:nvSpPr>
        <p:spPr>
          <a:xfrm>
            <a:off x="611770" y="366813"/>
            <a:ext cx="8674100" cy="1477515"/>
          </a:xfrm>
          <a:prstGeom prst="rect">
            <a:avLst/>
          </a:prstGeom>
        </p:spPr>
        <p:txBody>
          <a:bodyPr/>
          <a:lstStyle>
            <a:lvl1pPr>
              <a:defRPr sz="4660" b="1">
                <a:solidFill>
                  <a:srgbClr val="662118"/>
                </a:solidFill>
                <a:latin typeface="Century Gothic" panose="020B0502020202020204" pitchFamily="34" charset="0"/>
              </a:defRPr>
            </a:lvl1pPr>
          </a:lstStyle>
          <a:p>
            <a:r>
              <a:rPr lang="en-US" dirty="0"/>
              <a:t>Headline goes here</a:t>
            </a:r>
            <a:br>
              <a:rPr lang="en-US" dirty="0"/>
            </a:br>
            <a:endParaRPr lang="en-US" dirty="0"/>
          </a:p>
        </p:txBody>
      </p:sp>
      <p:sp>
        <p:nvSpPr>
          <p:cNvPr id="23" name="Text Placeholder 22"/>
          <p:cNvSpPr>
            <a:spLocks noGrp="1"/>
          </p:cNvSpPr>
          <p:nvPr>
            <p:ph type="body" sz="quarter" idx="10"/>
          </p:nvPr>
        </p:nvSpPr>
        <p:spPr>
          <a:xfrm>
            <a:off x="685801" y="2702612"/>
            <a:ext cx="8305800" cy="1352486"/>
          </a:xfrm>
          <a:prstGeom prst="rect">
            <a:avLst/>
          </a:prstGeom>
        </p:spPr>
        <p:txBody>
          <a:bodyPr/>
          <a:lstStyle>
            <a:lvl1pPr>
              <a:defRPr sz="2718">
                <a:solidFill>
                  <a:schemeClr val="tx1"/>
                </a:solidFill>
                <a:latin typeface="Futura LT Pro Book" panose="020B0502020204020303" pitchFamily="34" charset="0"/>
              </a:defRPr>
            </a:lvl1pPr>
            <a:lvl2pPr>
              <a:defRPr sz="2330">
                <a:solidFill>
                  <a:schemeClr val="tx1"/>
                </a:solidFill>
                <a:latin typeface="Futura LT Pro Book" panose="020B0502020204020303" pitchFamily="34" charset="0"/>
              </a:defRPr>
            </a:lvl2pPr>
            <a:lvl3pPr>
              <a:defRPr sz="1941">
                <a:solidFill>
                  <a:schemeClr val="tx1"/>
                </a:solidFill>
                <a:latin typeface="Futura LT Pro Book" panose="020B0502020204020303" pitchFamily="34" charset="0"/>
              </a:defRPr>
            </a:lvl3pPr>
            <a:lvl4pPr>
              <a:defRPr>
                <a:solidFill>
                  <a:schemeClr val="tx1"/>
                </a:solidFill>
                <a:latin typeface="Futura LT Pro Book" panose="020B0502020204020303" pitchFamily="34" charset="0"/>
              </a:defRPr>
            </a:lvl4pPr>
            <a:lvl5pPr>
              <a:defRPr>
                <a:solidFill>
                  <a:schemeClr val="tx1"/>
                </a:solidFill>
                <a:latin typeface="Futura LT Pro Book" panose="020B0502020204020303" pitchFamily="34" charset="0"/>
              </a:defRPr>
            </a:lvl5pPr>
          </a:lstStyle>
          <a:p>
            <a:pPr lvl="0"/>
            <a:r>
              <a:rPr lang="en-US"/>
              <a:t>Edit Master text styles</a:t>
            </a:r>
          </a:p>
          <a:p>
            <a:pPr lvl="1"/>
            <a:r>
              <a:rPr lang="en-US"/>
              <a:t>Second level</a:t>
            </a:r>
          </a:p>
          <a:p>
            <a:pPr lvl="2"/>
            <a:r>
              <a:rPr lang="en-US"/>
              <a:t>Third level</a:t>
            </a:r>
          </a:p>
          <a:p>
            <a:pPr lvl="3"/>
            <a:r>
              <a:rPr lang="en-US"/>
              <a:t>Fourth level</a:t>
            </a:r>
          </a:p>
        </p:txBody>
      </p:sp>
      <p:sp>
        <p:nvSpPr>
          <p:cNvPr id="25" name="Text Placeholder 24"/>
          <p:cNvSpPr>
            <a:spLocks noGrp="1"/>
          </p:cNvSpPr>
          <p:nvPr>
            <p:ph type="body" sz="quarter" idx="11" hasCustomPrompt="1"/>
          </p:nvPr>
        </p:nvSpPr>
        <p:spPr>
          <a:xfrm>
            <a:off x="611770" y="1039411"/>
            <a:ext cx="6629400" cy="677207"/>
          </a:xfrm>
          <a:prstGeom prst="rect">
            <a:avLst/>
          </a:prstGeom>
        </p:spPr>
        <p:txBody>
          <a:bodyPr/>
          <a:lstStyle>
            <a:lvl1pPr>
              <a:defRPr sz="4271">
                <a:solidFill>
                  <a:srgbClr val="171746"/>
                </a:solidFill>
                <a:latin typeface="Century Gothic" panose="020B0502020202020204" pitchFamily="34" charset="0"/>
              </a:defRPr>
            </a:lvl1pPr>
          </a:lstStyle>
          <a:p>
            <a:pPr lvl="0"/>
            <a:r>
              <a:rPr lang="en-US" dirty="0"/>
              <a:t>Subtitle goes here</a:t>
            </a:r>
          </a:p>
        </p:txBody>
      </p:sp>
    </p:spTree>
    <p:extLst>
      <p:ext uri="{BB962C8B-B14F-4D97-AF65-F5344CB8AC3E}">
        <p14:creationId xmlns:p14="http://schemas.microsoft.com/office/powerpoint/2010/main" val="15056299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68906" y="809382"/>
            <a:ext cx="7920586" cy="635000"/>
          </a:xfrm>
          <a:prstGeom prst="rect">
            <a:avLst/>
          </a:prstGeom>
        </p:spPr>
        <p:txBody>
          <a:bodyPr wrap="square" lIns="0" tIns="0" rIns="0" bIns="0">
            <a:spAutoFit/>
          </a:bodyPr>
          <a:lstStyle>
            <a:lvl1pPr>
              <a:defRPr sz="4800" b="1" i="0">
                <a:solidFill>
                  <a:srgbClr val="7A1E02"/>
                </a:solidFill>
                <a:latin typeface="Futura LT Pro Book"/>
                <a:cs typeface="Futura LT Pro Book"/>
              </a:defRPr>
            </a:lvl1pPr>
          </a:lstStyle>
          <a:p>
            <a:endParaRPr/>
          </a:p>
        </p:txBody>
      </p:sp>
      <p:sp>
        <p:nvSpPr>
          <p:cNvPr id="3" name="Holder 3"/>
          <p:cNvSpPr>
            <a:spLocks noGrp="1"/>
          </p:cNvSpPr>
          <p:nvPr>
            <p:ph type="body" idx="1"/>
          </p:nvPr>
        </p:nvSpPr>
        <p:spPr>
          <a:xfrm>
            <a:off x="1129842" y="3509589"/>
            <a:ext cx="7798714" cy="217551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419856" y="7228332"/>
            <a:ext cx="3218687"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6" name="Holder 6"/>
          <p:cNvSpPr>
            <a:spLocks noGrp="1"/>
          </p:cNvSpPr>
          <p:nvPr>
            <p:ph type="sldNum" sz="quarter" idx="7"/>
          </p:nvPr>
        </p:nvSpPr>
        <p:spPr>
          <a:xfrm>
            <a:off x="7242048" y="7228332"/>
            <a:ext cx="2313432" cy="3886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p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0058400" cy="1312545"/>
          </a:xfrm>
          <a:custGeom>
            <a:avLst/>
            <a:gdLst/>
            <a:ahLst/>
            <a:cxnLst/>
            <a:rect l="l" t="t" r="r" b="b"/>
            <a:pathLst>
              <a:path w="10058400" h="1312545">
                <a:moveTo>
                  <a:pt x="0" y="1312405"/>
                </a:moveTo>
                <a:lnTo>
                  <a:pt x="10058400" y="1312405"/>
                </a:lnTo>
                <a:lnTo>
                  <a:pt x="10058400" y="0"/>
                </a:lnTo>
                <a:lnTo>
                  <a:pt x="0" y="0"/>
                </a:lnTo>
                <a:lnTo>
                  <a:pt x="0" y="1312405"/>
                </a:lnTo>
                <a:close/>
              </a:path>
            </a:pathLst>
          </a:custGeom>
          <a:solidFill>
            <a:srgbClr val="D8A31F"/>
          </a:solidFill>
        </p:spPr>
        <p:txBody>
          <a:bodyPr wrap="square" lIns="0" tIns="0" rIns="0" bIns="0" rtlCol="0"/>
          <a:lstStyle/>
          <a:p>
            <a:endParaRPr/>
          </a:p>
        </p:txBody>
      </p:sp>
      <p:sp>
        <p:nvSpPr>
          <p:cNvPr id="4" name="object 4"/>
          <p:cNvSpPr/>
          <p:nvPr/>
        </p:nvSpPr>
        <p:spPr>
          <a:xfrm>
            <a:off x="761" y="1289054"/>
            <a:ext cx="10057765" cy="5273040"/>
          </a:xfrm>
          <a:custGeom>
            <a:avLst/>
            <a:gdLst/>
            <a:ahLst/>
            <a:cxnLst/>
            <a:rect l="l" t="t" r="r" b="b"/>
            <a:pathLst>
              <a:path w="10057765" h="5273040">
                <a:moveTo>
                  <a:pt x="0" y="5272455"/>
                </a:moveTo>
                <a:lnTo>
                  <a:pt x="10057638" y="5272455"/>
                </a:lnTo>
                <a:lnTo>
                  <a:pt x="10057638" y="0"/>
                </a:lnTo>
                <a:lnTo>
                  <a:pt x="0" y="0"/>
                </a:lnTo>
                <a:lnTo>
                  <a:pt x="0" y="5272455"/>
                </a:lnTo>
                <a:close/>
              </a:path>
            </a:pathLst>
          </a:custGeom>
          <a:solidFill>
            <a:srgbClr val="5EA19B"/>
          </a:solidFill>
        </p:spPr>
        <p:txBody>
          <a:bodyPr wrap="square" lIns="0" tIns="0" rIns="0" bIns="0" rtlCol="0"/>
          <a:lstStyle/>
          <a:p>
            <a:endParaRPr/>
          </a:p>
        </p:txBody>
      </p:sp>
      <p:sp>
        <p:nvSpPr>
          <p:cNvPr id="6" name="object 6"/>
          <p:cNvSpPr txBox="1"/>
          <p:nvPr/>
        </p:nvSpPr>
        <p:spPr>
          <a:xfrm>
            <a:off x="990599" y="304800"/>
            <a:ext cx="7168395" cy="907941"/>
          </a:xfrm>
          <a:prstGeom prst="rect">
            <a:avLst/>
          </a:prstGeom>
        </p:spPr>
        <p:txBody>
          <a:bodyPr vert="horz" wrap="square" lIns="0" tIns="0" rIns="0" bIns="0" rtlCol="0">
            <a:spAutoFit/>
          </a:bodyPr>
          <a:lstStyle/>
          <a:p>
            <a:pPr marL="12700">
              <a:lnSpc>
                <a:spcPct val="100000"/>
              </a:lnSpc>
            </a:pPr>
            <a:r>
              <a:rPr lang="en-US" sz="5900" b="1" spc="-240" dirty="0">
                <a:solidFill>
                  <a:srgbClr val="7A1E02"/>
                </a:solidFill>
                <a:latin typeface="Century Gothic" panose="020B0502020202020204" pitchFamily="34" charset="0"/>
                <a:cs typeface="Futura LT Pro Book"/>
              </a:rPr>
              <a:t>Training of Trainers</a:t>
            </a:r>
            <a:endParaRPr sz="5900" dirty="0">
              <a:latin typeface="Century Gothic" panose="020B0502020202020204" pitchFamily="34" charset="0"/>
              <a:cs typeface="Futura LT Pro Book"/>
            </a:endParaRPr>
          </a:p>
        </p:txBody>
      </p:sp>
      <p:sp>
        <p:nvSpPr>
          <p:cNvPr id="7" name="object 7"/>
          <p:cNvSpPr txBox="1"/>
          <p:nvPr/>
        </p:nvSpPr>
        <p:spPr>
          <a:xfrm>
            <a:off x="1039962" y="1397616"/>
            <a:ext cx="7723038" cy="1595245"/>
          </a:xfrm>
          <a:prstGeom prst="rect">
            <a:avLst/>
          </a:prstGeom>
        </p:spPr>
        <p:txBody>
          <a:bodyPr vert="horz" wrap="square" lIns="0" tIns="0" rIns="0" bIns="0" rtlCol="0">
            <a:spAutoFit/>
          </a:bodyPr>
          <a:lstStyle/>
          <a:p>
            <a:pPr marL="12700">
              <a:lnSpc>
                <a:spcPts val="6495"/>
              </a:lnSpc>
            </a:pPr>
            <a:r>
              <a:rPr lang="en-US" sz="4800" spc="-260" dirty="0">
                <a:solidFill>
                  <a:srgbClr val="FFFFFF"/>
                </a:solidFill>
                <a:latin typeface="Century Gothic" panose="020B0502020202020204" pitchFamily="34" charset="0"/>
                <a:cs typeface="Gill Sans MT"/>
              </a:rPr>
              <a:t>on the OVC Household Vulnerability Prioritization Tool</a:t>
            </a:r>
            <a:endParaRPr sz="4800" dirty="0">
              <a:latin typeface="Century Gothic" panose="020B0502020202020204" pitchFamily="34" charset="0"/>
              <a:cs typeface="Gill Sans MT"/>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9962" y="4087875"/>
            <a:ext cx="3033901" cy="2336104"/>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34400" y="6705600"/>
            <a:ext cx="841248" cy="910498"/>
          </a:xfrm>
          <a:prstGeom prst="rect">
            <a:avLst/>
          </a:prstGeom>
        </p:spPr>
      </p:pic>
    </p:spTree>
    <p:extLst>
      <p:ext uri="{BB962C8B-B14F-4D97-AF65-F5344CB8AC3E}">
        <p14:creationId xmlns:p14="http://schemas.microsoft.com/office/powerpoint/2010/main" val="18006977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609600"/>
            <a:ext cx="9144000" cy="738664"/>
          </a:xfrm>
        </p:spPr>
        <p:txBody>
          <a:bodyPr/>
          <a:lstStyle/>
          <a:p>
            <a:r>
              <a:rPr lang="en-US" dirty="0">
                <a:latin typeface="Century Gothic" panose="020B0502020202020204" pitchFamily="34" charset="0"/>
              </a:rPr>
              <a:t>Training of Trainers Objectives </a:t>
            </a:r>
          </a:p>
        </p:txBody>
      </p:sp>
      <p:sp>
        <p:nvSpPr>
          <p:cNvPr id="3" name="Text Placeholder 2"/>
          <p:cNvSpPr>
            <a:spLocks noGrp="1"/>
          </p:cNvSpPr>
          <p:nvPr>
            <p:ph type="body" idx="1"/>
          </p:nvPr>
        </p:nvSpPr>
        <p:spPr>
          <a:xfrm>
            <a:off x="770906" y="1676400"/>
            <a:ext cx="7798714" cy="3908762"/>
          </a:xfrm>
        </p:spPr>
        <p:txBody>
          <a:bodyPr/>
          <a:lstStyle/>
          <a:p>
            <a:pPr>
              <a:spcAft>
                <a:spcPts val="1200"/>
              </a:spcAft>
            </a:pPr>
            <a:r>
              <a:rPr lang="en-US" sz="2800" dirty="0">
                <a:latin typeface="Century Gothic" panose="020B0502020202020204" pitchFamily="34" charset="0"/>
                <a:sym typeface="Wingdings" panose="05000000000000000000" pitchFamily="2" charset="2"/>
              </a:rPr>
              <a:t> </a:t>
            </a:r>
            <a:r>
              <a:rPr lang="en-US" sz="2800" dirty="0">
                <a:latin typeface="Century Gothic" panose="020B0502020202020204" pitchFamily="34" charset="0"/>
              </a:rPr>
              <a:t>Be prepared to conduct a training on all aspects of the use of the Household Vulnerability Prioritization Tool (HVPT), including: </a:t>
            </a:r>
          </a:p>
          <a:p>
            <a:pPr marL="914400" lvl="1" indent="-457200">
              <a:spcAft>
                <a:spcPts val="1200"/>
              </a:spcAft>
              <a:buFont typeface="+mj-lt"/>
              <a:buAutoNum type="arabicPeriod"/>
            </a:pPr>
            <a:r>
              <a:rPr lang="en-US" sz="2800" dirty="0">
                <a:latin typeface="Century Gothic" panose="020B0502020202020204" pitchFamily="34" charset="0"/>
              </a:rPr>
              <a:t>Administering the tool </a:t>
            </a:r>
          </a:p>
          <a:p>
            <a:pPr marL="914400" lvl="1" indent="-457200">
              <a:spcAft>
                <a:spcPts val="1200"/>
              </a:spcAft>
              <a:buFont typeface="+mj-lt"/>
              <a:buAutoNum type="arabicPeriod"/>
            </a:pPr>
            <a:r>
              <a:rPr lang="en-US" sz="2800" dirty="0">
                <a:latin typeface="Century Gothic" panose="020B0502020202020204" pitchFamily="34" charset="0"/>
              </a:rPr>
              <a:t>Entering data from the tool </a:t>
            </a:r>
          </a:p>
          <a:p>
            <a:pPr marL="914400" lvl="1" indent="-457200">
              <a:spcAft>
                <a:spcPts val="1200"/>
              </a:spcAft>
              <a:buFont typeface="+mj-lt"/>
              <a:buAutoNum type="arabicPeriod"/>
            </a:pPr>
            <a:r>
              <a:rPr lang="en-US" sz="2800" dirty="0">
                <a:latin typeface="Century Gothic" panose="020B0502020202020204" pitchFamily="34" charset="0"/>
              </a:rPr>
              <a:t>Using the HVPT database to prioritize households during an enrollment period</a:t>
            </a:r>
          </a:p>
        </p:txBody>
      </p:sp>
    </p:spTree>
    <p:extLst>
      <p:ext uri="{BB962C8B-B14F-4D97-AF65-F5344CB8AC3E}">
        <p14:creationId xmlns:p14="http://schemas.microsoft.com/office/powerpoint/2010/main" val="2561700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57200"/>
            <a:ext cx="7920586" cy="738664"/>
          </a:xfrm>
        </p:spPr>
        <p:txBody>
          <a:bodyPr/>
          <a:lstStyle/>
          <a:p>
            <a:r>
              <a:rPr lang="en-US" dirty="0">
                <a:latin typeface="Century Gothic" panose="020B0502020202020204" pitchFamily="34" charset="0"/>
              </a:rPr>
              <a:t>HVPT TOT Curriculum</a:t>
            </a:r>
          </a:p>
        </p:txBody>
      </p:sp>
      <p:graphicFrame>
        <p:nvGraphicFramePr>
          <p:cNvPr id="3" name="Table 2"/>
          <p:cNvGraphicFramePr>
            <a:graphicFrameLocks noGrp="1"/>
          </p:cNvGraphicFramePr>
          <p:nvPr>
            <p:extLst>
              <p:ext uri="{D42A27DB-BD31-4B8C-83A1-F6EECF244321}">
                <p14:modId xmlns:p14="http://schemas.microsoft.com/office/powerpoint/2010/main" val="637704735"/>
              </p:ext>
            </p:extLst>
          </p:nvPr>
        </p:nvGraphicFramePr>
        <p:xfrm>
          <a:off x="914400" y="1676400"/>
          <a:ext cx="8305801" cy="5715000"/>
        </p:xfrm>
        <a:graphic>
          <a:graphicData uri="http://schemas.openxmlformats.org/drawingml/2006/table">
            <a:tbl>
              <a:tblPr firstRow="1" firstCol="1" bandRow="1">
                <a:tableStyleId>{5C22544A-7EE6-4342-B048-85BDC9FD1C3A}</a:tableStyleId>
              </a:tblPr>
              <a:tblGrid>
                <a:gridCol w="2215913">
                  <a:extLst>
                    <a:ext uri="{9D8B030D-6E8A-4147-A177-3AD203B41FA5}">
                      <a16:colId xmlns:a16="http://schemas.microsoft.com/office/drawing/2014/main" val="20000"/>
                    </a:ext>
                  </a:extLst>
                </a:gridCol>
                <a:gridCol w="3951453">
                  <a:extLst>
                    <a:ext uri="{9D8B030D-6E8A-4147-A177-3AD203B41FA5}">
                      <a16:colId xmlns:a16="http://schemas.microsoft.com/office/drawing/2014/main" val="20001"/>
                    </a:ext>
                  </a:extLst>
                </a:gridCol>
                <a:gridCol w="2138435">
                  <a:extLst>
                    <a:ext uri="{9D8B030D-6E8A-4147-A177-3AD203B41FA5}">
                      <a16:colId xmlns:a16="http://schemas.microsoft.com/office/drawing/2014/main" val="20002"/>
                    </a:ext>
                  </a:extLst>
                </a:gridCol>
              </a:tblGrid>
              <a:tr h="272143">
                <a:tc>
                  <a:txBody>
                    <a:bodyPr/>
                    <a:lstStyle/>
                    <a:p>
                      <a:pPr marL="0" marR="0" algn="ctr">
                        <a:spcBef>
                          <a:spcPts val="0"/>
                        </a:spcBef>
                        <a:spcAft>
                          <a:spcPts val="0"/>
                        </a:spcAft>
                      </a:pPr>
                      <a:r>
                        <a:rPr lang="en-US" sz="1600" dirty="0">
                          <a:effectLst/>
                          <a:latin typeface="Century Gothic" panose="020B0502020202020204" pitchFamily="34" charset="0"/>
                        </a:rPr>
                        <a:t>Training Module</a:t>
                      </a:r>
                      <a:endParaRPr lang="en-US" sz="1600" dirty="0">
                        <a:effectLst/>
                        <a:latin typeface="Century Gothic" panose="020B0502020202020204" pitchFamily="34" charset="0"/>
                        <a:ea typeface="Times New Roman"/>
                      </a:endParaRPr>
                    </a:p>
                  </a:txBody>
                  <a:tcPr marL="40779" marR="40779" marT="0" marB="0"/>
                </a:tc>
                <a:tc>
                  <a:txBody>
                    <a:bodyPr/>
                    <a:lstStyle/>
                    <a:p>
                      <a:pPr marL="0" marR="0" algn="ctr">
                        <a:spcBef>
                          <a:spcPts val="0"/>
                        </a:spcBef>
                        <a:spcAft>
                          <a:spcPts val="0"/>
                        </a:spcAft>
                      </a:pPr>
                      <a:r>
                        <a:rPr lang="en-US" sz="1600" dirty="0">
                          <a:effectLst/>
                          <a:latin typeface="Century Gothic" panose="020B0502020202020204" pitchFamily="34" charset="0"/>
                        </a:rPr>
                        <a:t>Learning Objectives </a:t>
                      </a:r>
                      <a:endParaRPr lang="en-US" sz="1600" dirty="0">
                        <a:effectLst/>
                        <a:latin typeface="Century Gothic" panose="020B0502020202020204" pitchFamily="34" charset="0"/>
                        <a:ea typeface="Times New Roman"/>
                      </a:endParaRPr>
                    </a:p>
                  </a:txBody>
                  <a:tcPr marL="40779" marR="40779" marT="0" marB="0"/>
                </a:tc>
                <a:tc>
                  <a:txBody>
                    <a:bodyPr/>
                    <a:lstStyle/>
                    <a:p>
                      <a:pPr marL="0" marR="0" algn="ctr">
                        <a:spcBef>
                          <a:spcPts val="0"/>
                        </a:spcBef>
                        <a:spcAft>
                          <a:spcPts val="0"/>
                        </a:spcAft>
                      </a:pPr>
                      <a:r>
                        <a:rPr lang="en-US" sz="1600">
                          <a:effectLst/>
                          <a:latin typeface="Century Gothic" panose="020B0502020202020204" pitchFamily="34" charset="0"/>
                        </a:rPr>
                        <a:t>Target Audience</a:t>
                      </a:r>
                      <a:endParaRPr lang="en-US" sz="1600">
                        <a:effectLst/>
                        <a:latin typeface="Century Gothic" panose="020B0502020202020204" pitchFamily="34" charset="0"/>
                        <a:ea typeface="Times New Roman"/>
                      </a:endParaRPr>
                    </a:p>
                  </a:txBody>
                  <a:tcPr marL="40779" marR="40779" marT="0" marB="0"/>
                </a:tc>
                <a:extLst>
                  <a:ext uri="{0D108BD9-81ED-4DB2-BD59-A6C34878D82A}">
                    <a16:rowId xmlns:a16="http://schemas.microsoft.com/office/drawing/2014/main" val="10000"/>
                  </a:ext>
                </a:extLst>
              </a:tr>
              <a:tr h="1632857">
                <a:tc>
                  <a:txBody>
                    <a:bodyPr/>
                    <a:lstStyle/>
                    <a:p>
                      <a:pPr marL="0" marR="0">
                        <a:spcBef>
                          <a:spcPts val="0"/>
                        </a:spcBef>
                        <a:spcAft>
                          <a:spcPts val="0"/>
                        </a:spcAft>
                      </a:pPr>
                      <a:r>
                        <a:rPr lang="en-US" sz="1600" dirty="0">
                          <a:effectLst/>
                          <a:latin typeface="Century Gothic" panose="020B0502020202020204" pitchFamily="34" charset="0"/>
                        </a:rPr>
                        <a:t>1. Administering the HVPT</a:t>
                      </a:r>
                      <a:endParaRPr lang="en-US" sz="1600" dirty="0">
                        <a:effectLst/>
                        <a:latin typeface="Century Gothic" panose="020B0502020202020204" pitchFamily="34" charset="0"/>
                        <a:ea typeface="Times New Roman"/>
                      </a:endParaRPr>
                    </a:p>
                  </a:txBody>
                  <a:tcPr marL="40779" marR="40779" marT="0" marB="0"/>
                </a:tc>
                <a:tc>
                  <a:txBody>
                    <a:bodyPr/>
                    <a:lstStyle/>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Articulate the purpose of the HVPT</a:t>
                      </a:r>
                    </a:p>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Understand the pre-identification process</a:t>
                      </a:r>
                    </a:p>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Effectively administer the HVPT</a:t>
                      </a:r>
                    </a:p>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Administer the tool in an ethical manner</a:t>
                      </a:r>
                      <a:endParaRPr lang="en-US" sz="1600" dirty="0">
                        <a:effectLst/>
                        <a:latin typeface="Century Gothic" panose="020B0502020202020204" pitchFamily="34" charset="0"/>
                        <a:ea typeface="Times New Roman"/>
                      </a:endParaRPr>
                    </a:p>
                  </a:txBody>
                  <a:tcPr marL="40779" marR="40779" marT="0" marB="0"/>
                </a:tc>
                <a:tc rowSpan="2">
                  <a:txBody>
                    <a:bodyPr/>
                    <a:lstStyle/>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Volunteers, para-social workers, village health teams staff</a:t>
                      </a:r>
                      <a:endParaRPr lang="en-US" sz="1600" dirty="0">
                        <a:effectLst/>
                        <a:latin typeface="Century Gothic" panose="020B0502020202020204" pitchFamily="34" charset="0"/>
                        <a:ea typeface="Times New Roman"/>
                      </a:endParaRPr>
                    </a:p>
                  </a:txBody>
                  <a:tcPr marL="40779" marR="40779" marT="0" marB="0"/>
                </a:tc>
                <a:extLst>
                  <a:ext uri="{0D108BD9-81ED-4DB2-BD59-A6C34878D82A}">
                    <a16:rowId xmlns:a16="http://schemas.microsoft.com/office/drawing/2014/main" val="10001"/>
                  </a:ext>
                </a:extLst>
              </a:tr>
              <a:tr h="1088572">
                <a:tc>
                  <a:txBody>
                    <a:bodyPr/>
                    <a:lstStyle/>
                    <a:p>
                      <a:pPr marL="0" marR="0">
                        <a:spcBef>
                          <a:spcPts val="0"/>
                        </a:spcBef>
                        <a:spcAft>
                          <a:spcPts val="0"/>
                        </a:spcAft>
                      </a:pPr>
                      <a:r>
                        <a:rPr lang="en-US" sz="1600" dirty="0">
                          <a:effectLst/>
                          <a:latin typeface="Century Gothic" panose="020B0502020202020204" pitchFamily="34" charset="0"/>
                        </a:rPr>
                        <a:t>1a. Field Practice (optional)</a:t>
                      </a:r>
                      <a:endParaRPr lang="en-US" sz="1600" dirty="0">
                        <a:effectLst/>
                        <a:latin typeface="Century Gothic" panose="020B0502020202020204" pitchFamily="34" charset="0"/>
                        <a:ea typeface="Times New Roman"/>
                      </a:endParaRPr>
                    </a:p>
                  </a:txBody>
                  <a:tcPr marL="40779" marR="40779" marT="0" marB="0"/>
                </a:tc>
                <a:tc>
                  <a:txBody>
                    <a:bodyPr/>
                    <a:lstStyle/>
                    <a:p>
                      <a:pPr marL="285750" marR="0" lvl="0" indent="-285750">
                        <a:spcBef>
                          <a:spcPts val="0"/>
                        </a:spcBef>
                        <a:spcAft>
                          <a:spcPts val="0"/>
                        </a:spcAft>
                        <a:buFont typeface="Arial" panose="020B0604020202020204" pitchFamily="34" charset="0"/>
                        <a:buChar char="•"/>
                      </a:pPr>
                      <a:r>
                        <a:rPr lang="en-US" sz="1600" dirty="0">
                          <a:effectLst/>
                          <a:latin typeface="Century Gothic" panose="020B0502020202020204" pitchFamily="34" charset="0"/>
                        </a:rPr>
                        <a:t>Administer the HVPT to beneficiaries </a:t>
                      </a:r>
                    </a:p>
                    <a:p>
                      <a:pPr marL="285750" marR="0" lvl="0" indent="-285750">
                        <a:spcBef>
                          <a:spcPts val="0"/>
                        </a:spcBef>
                        <a:spcAft>
                          <a:spcPts val="0"/>
                        </a:spcAft>
                        <a:buFont typeface="Arial" panose="020B0604020202020204" pitchFamily="34" charset="0"/>
                        <a:buChar char="•"/>
                      </a:pPr>
                      <a:r>
                        <a:rPr lang="en-US" sz="1600" dirty="0">
                          <a:effectLst/>
                          <a:latin typeface="Century Gothic" panose="020B0502020202020204" pitchFamily="34" charset="0"/>
                        </a:rPr>
                        <a:t>Respond to different challenges in the field when administering the HVPT</a:t>
                      </a:r>
                      <a:endParaRPr lang="en-US" sz="1600" dirty="0">
                        <a:effectLst/>
                        <a:latin typeface="Century Gothic" panose="020B0502020202020204" pitchFamily="34" charset="0"/>
                        <a:ea typeface="Times New Roman"/>
                      </a:endParaRPr>
                    </a:p>
                  </a:txBody>
                  <a:tcPr marL="40779" marR="40779" marT="0" marB="0"/>
                </a:tc>
                <a:tc vMerge="1">
                  <a:txBody>
                    <a:bodyPr/>
                    <a:lstStyle/>
                    <a:p>
                      <a:endParaRPr lang="en-US"/>
                    </a:p>
                  </a:txBody>
                  <a:tcPr/>
                </a:tc>
                <a:extLst>
                  <a:ext uri="{0D108BD9-81ED-4DB2-BD59-A6C34878D82A}">
                    <a16:rowId xmlns:a16="http://schemas.microsoft.com/office/drawing/2014/main" val="10002"/>
                  </a:ext>
                </a:extLst>
              </a:tr>
              <a:tr h="2721428">
                <a:tc>
                  <a:txBody>
                    <a:bodyPr/>
                    <a:lstStyle/>
                    <a:p>
                      <a:pPr marL="0" marR="0">
                        <a:spcBef>
                          <a:spcPts val="0"/>
                        </a:spcBef>
                        <a:spcAft>
                          <a:spcPts val="0"/>
                        </a:spcAft>
                      </a:pPr>
                      <a:r>
                        <a:rPr lang="en-US" sz="1600" dirty="0">
                          <a:effectLst/>
                          <a:latin typeface="Century Gothic" panose="020B0502020202020204" pitchFamily="34" charset="0"/>
                        </a:rPr>
                        <a:t>2. HVPT Database  </a:t>
                      </a:r>
                      <a:endParaRPr lang="en-US" sz="1600" dirty="0">
                        <a:effectLst/>
                        <a:latin typeface="Century Gothic" panose="020B0502020202020204" pitchFamily="34" charset="0"/>
                        <a:ea typeface="Times New Roman"/>
                      </a:endParaRPr>
                    </a:p>
                  </a:txBody>
                  <a:tcPr marL="40779" marR="40779" marT="0" marB="0"/>
                </a:tc>
                <a:tc>
                  <a:txBody>
                    <a:bodyPr/>
                    <a:lstStyle/>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Become familiar with the HVPT Database </a:t>
                      </a:r>
                    </a:p>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Practice using the HVPT Database</a:t>
                      </a:r>
                    </a:p>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Use advanced functions of HVPT Database </a:t>
                      </a:r>
                    </a:p>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Prioritize households for enrollment</a:t>
                      </a:r>
                    </a:p>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Generate a list of households needing referrals</a:t>
                      </a:r>
                    </a:p>
                    <a:p>
                      <a:pPr marL="342900" marR="0" lvl="0" indent="-342900">
                        <a:spcBef>
                          <a:spcPts val="0"/>
                        </a:spcBef>
                        <a:spcAft>
                          <a:spcPts val="0"/>
                        </a:spcAft>
                        <a:buSzPts val="1200"/>
                        <a:buFont typeface="Symbol"/>
                        <a:buChar char=""/>
                      </a:pPr>
                      <a:r>
                        <a:rPr lang="en-US" sz="1600" dirty="0">
                          <a:effectLst/>
                          <a:latin typeface="Century Gothic" panose="020B0502020202020204" pitchFamily="34" charset="0"/>
                        </a:rPr>
                        <a:t>Know how to use the database for future rounds of enrollment</a:t>
                      </a:r>
                      <a:endParaRPr lang="en-US" sz="1600" dirty="0">
                        <a:effectLst/>
                        <a:latin typeface="Century Gothic" panose="020B0502020202020204" pitchFamily="34" charset="0"/>
                        <a:ea typeface="Times New Roman"/>
                      </a:endParaRPr>
                    </a:p>
                  </a:txBody>
                  <a:tcPr marL="40779" marR="40779" marT="0" marB="0"/>
                </a:tc>
                <a:tc>
                  <a:txBody>
                    <a:bodyPr/>
                    <a:lstStyle/>
                    <a:p>
                      <a:pPr marL="285750" marR="0" lvl="0" indent="-285750">
                        <a:spcBef>
                          <a:spcPts val="0"/>
                        </a:spcBef>
                        <a:spcAft>
                          <a:spcPts val="0"/>
                        </a:spcAft>
                        <a:buFont typeface="Arial" panose="020B0604020202020204" pitchFamily="34" charset="0"/>
                        <a:buChar char="•"/>
                      </a:pPr>
                      <a:r>
                        <a:rPr lang="en-US" sz="1600" dirty="0">
                          <a:effectLst/>
                          <a:latin typeface="Century Gothic" panose="020B0502020202020204" pitchFamily="34" charset="0"/>
                        </a:rPr>
                        <a:t>Data entry clerks;  local government and civil</a:t>
                      </a:r>
                      <a:r>
                        <a:rPr lang="en-US" sz="1600" baseline="0" dirty="0">
                          <a:effectLst/>
                          <a:latin typeface="Century Gothic" panose="020B0502020202020204" pitchFamily="34" charset="0"/>
                        </a:rPr>
                        <a:t> society organization (CSO)</a:t>
                      </a:r>
                      <a:r>
                        <a:rPr lang="en-US" sz="1600" dirty="0">
                          <a:effectLst/>
                          <a:latin typeface="Century Gothic" panose="020B0502020202020204" pitchFamily="34" charset="0"/>
                        </a:rPr>
                        <a:t> leadership  </a:t>
                      </a:r>
                      <a:endParaRPr lang="en-US" sz="1600" dirty="0">
                        <a:effectLst/>
                        <a:latin typeface="Century Gothic" panose="020B0502020202020204" pitchFamily="34" charset="0"/>
                        <a:ea typeface="Times New Roman"/>
                      </a:endParaRPr>
                    </a:p>
                  </a:txBody>
                  <a:tcPr marL="40779" marR="40779"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935925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3617" y="533400"/>
            <a:ext cx="7920586" cy="738664"/>
          </a:xfrm>
        </p:spPr>
        <p:txBody>
          <a:bodyPr/>
          <a:lstStyle/>
          <a:p>
            <a:r>
              <a:rPr lang="en-US" dirty="0">
                <a:latin typeface="Century Gothic" panose="020B0502020202020204" pitchFamily="34" charset="0"/>
              </a:rPr>
              <a:t>HVPT TOT Curriculum </a:t>
            </a:r>
          </a:p>
        </p:txBody>
      </p:sp>
      <p:graphicFrame>
        <p:nvGraphicFramePr>
          <p:cNvPr id="4" name="Table 3"/>
          <p:cNvGraphicFramePr>
            <a:graphicFrameLocks noGrp="1"/>
          </p:cNvGraphicFramePr>
          <p:nvPr>
            <p:extLst>
              <p:ext uri="{D42A27DB-BD31-4B8C-83A1-F6EECF244321}">
                <p14:modId xmlns:p14="http://schemas.microsoft.com/office/powerpoint/2010/main" val="2117604749"/>
              </p:ext>
            </p:extLst>
          </p:nvPr>
        </p:nvGraphicFramePr>
        <p:xfrm>
          <a:off x="990600" y="2590800"/>
          <a:ext cx="7924800" cy="4213859"/>
        </p:xfrm>
        <a:graphic>
          <a:graphicData uri="http://schemas.openxmlformats.org/drawingml/2006/table">
            <a:tbl>
              <a:tblPr firstRow="1" firstCol="1" bandRow="1">
                <a:tableStyleId>{5C22544A-7EE6-4342-B048-85BDC9FD1C3A}</a:tableStyleId>
              </a:tblPr>
              <a:tblGrid>
                <a:gridCol w="2301294">
                  <a:extLst>
                    <a:ext uri="{9D8B030D-6E8A-4147-A177-3AD203B41FA5}">
                      <a16:colId xmlns:a16="http://schemas.microsoft.com/office/drawing/2014/main" val="20000"/>
                    </a:ext>
                  </a:extLst>
                </a:gridCol>
                <a:gridCol w="1692128">
                  <a:extLst>
                    <a:ext uri="{9D8B030D-6E8A-4147-A177-3AD203B41FA5}">
                      <a16:colId xmlns:a16="http://schemas.microsoft.com/office/drawing/2014/main" val="20001"/>
                    </a:ext>
                  </a:extLst>
                </a:gridCol>
                <a:gridCol w="1807757">
                  <a:extLst>
                    <a:ext uri="{9D8B030D-6E8A-4147-A177-3AD203B41FA5}">
                      <a16:colId xmlns:a16="http://schemas.microsoft.com/office/drawing/2014/main" val="20002"/>
                    </a:ext>
                  </a:extLst>
                </a:gridCol>
                <a:gridCol w="2123621">
                  <a:extLst>
                    <a:ext uri="{9D8B030D-6E8A-4147-A177-3AD203B41FA5}">
                      <a16:colId xmlns:a16="http://schemas.microsoft.com/office/drawing/2014/main" val="20003"/>
                    </a:ext>
                  </a:extLst>
                </a:gridCol>
              </a:tblGrid>
              <a:tr h="673099">
                <a:tc>
                  <a:txBody>
                    <a:bodyPr/>
                    <a:lstStyle/>
                    <a:p>
                      <a:pPr marL="0" marR="0" algn="l">
                        <a:spcBef>
                          <a:spcPts val="0"/>
                        </a:spcBef>
                        <a:spcAft>
                          <a:spcPts val="0"/>
                        </a:spcAft>
                      </a:pPr>
                      <a:r>
                        <a:rPr lang="en-US" sz="1800" dirty="0">
                          <a:effectLst/>
                          <a:latin typeface="Century Gothic" panose="020B0502020202020204" pitchFamily="34" charset="0"/>
                        </a:rPr>
                        <a:t>Type of Training</a:t>
                      </a:r>
                      <a:endParaRPr lang="en-US" sz="1600" dirty="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dirty="0">
                          <a:effectLst/>
                          <a:latin typeface="Century Gothic" panose="020B0502020202020204" pitchFamily="34" charset="0"/>
                        </a:rPr>
                        <a:t>Number of Days</a:t>
                      </a:r>
                      <a:endParaRPr lang="en-US" sz="1600" dirty="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a:effectLst/>
                          <a:latin typeface="Century Gothic" panose="020B0502020202020204" pitchFamily="34" charset="0"/>
                        </a:rPr>
                        <a:t>Modules </a:t>
                      </a:r>
                      <a:endParaRPr lang="en-US" sz="160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a:effectLst/>
                          <a:latin typeface="Century Gothic" panose="020B0502020202020204" pitchFamily="34" charset="0"/>
                        </a:rPr>
                        <a:t>Potential Participants </a:t>
                      </a:r>
                      <a:endParaRPr lang="en-US" sz="1600">
                        <a:effectLst/>
                        <a:latin typeface="Century Gothic" panose="020B0502020202020204" pitchFamily="34" charset="0"/>
                        <a:ea typeface="Times New Roman"/>
                      </a:endParaRPr>
                    </a:p>
                  </a:txBody>
                  <a:tcPr marL="67965" marR="67965" marT="0" marB="0"/>
                </a:tc>
                <a:extLst>
                  <a:ext uri="{0D108BD9-81ED-4DB2-BD59-A6C34878D82A}">
                    <a16:rowId xmlns:a16="http://schemas.microsoft.com/office/drawing/2014/main" val="10000"/>
                  </a:ext>
                </a:extLst>
              </a:tr>
              <a:tr h="1009650">
                <a:tc>
                  <a:txBody>
                    <a:bodyPr/>
                    <a:lstStyle/>
                    <a:p>
                      <a:pPr marL="0" marR="0" algn="l">
                        <a:spcBef>
                          <a:spcPts val="0"/>
                        </a:spcBef>
                        <a:spcAft>
                          <a:spcPts val="0"/>
                        </a:spcAft>
                      </a:pPr>
                      <a:r>
                        <a:rPr lang="en-US" sz="1800" dirty="0">
                          <a:effectLst/>
                          <a:latin typeface="Century Gothic" panose="020B0502020202020204" pitchFamily="34" charset="0"/>
                        </a:rPr>
                        <a:t>National/</a:t>
                      </a:r>
                    </a:p>
                    <a:p>
                      <a:pPr marL="0" marR="0" algn="l">
                        <a:spcBef>
                          <a:spcPts val="0"/>
                        </a:spcBef>
                        <a:spcAft>
                          <a:spcPts val="0"/>
                        </a:spcAft>
                      </a:pPr>
                      <a:r>
                        <a:rPr lang="en-US" sz="1800" dirty="0">
                          <a:effectLst/>
                          <a:latin typeface="Century Gothic" panose="020B0502020202020204" pitchFamily="34" charset="0"/>
                        </a:rPr>
                        <a:t>Subnational Training of Trainers  (TOT)</a:t>
                      </a:r>
                      <a:endParaRPr lang="en-US" sz="1600" dirty="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a:effectLst/>
                          <a:latin typeface="Century Gothic" panose="020B0502020202020204" pitchFamily="34" charset="0"/>
                        </a:rPr>
                        <a:t>1.5 days or</a:t>
                      </a:r>
                      <a:endParaRPr lang="en-US" sz="1600">
                        <a:effectLst/>
                        <a:latin typeface="Century Gothic" panose="020B0502020202020204" pitchFamily="34" charset="0"/>
                      </a:endParaRPr>
                    </a:p>
                    <a:p>
                      <a:pPr marL="0" marR="0" algn="l">
                        <a:spcBef>
                          <a:spcPts val="0"/>
                        </a:spcBef>
                        <a:spcAft>
                          <a:spcPts val="0"/>
                        </a:spcAft>
                      </a:pPr>
                      <a:r>
                        <a:rPr lang="en-US" sz="1800">
                          <a:effectLst/>
                          <a:latin typeface="Century Gothic" panose="020B0502020202020204" pitchFamily="34" charset="0"/>
                        </a:rPr>
                        <a:t>2.5 days</a:t>
                      </a:r>
                      <a:endParaRPr lang="en-US" sz="1600">
                        <a:effectLst/>
                        <a:latin typeface="Century Gothic" panose="020B0502020202020204" pitchFamily="34" charset="0"/>
                      </a:endParaRPr>
                    </a:p>
                    <a:p>
                      <a:pPr marL="0" marR="0" algn="l">
                        <a:spcBef>
                          <a:spcPts val="0"/>
                        </a:spcBef>
                        <a:spcAft>
                          <a:spcPts val="0"/>
                        </a:spcAft>
                      </a:pPr>
                      <a:r>
                        <a:rPr lang="en-US" sz="1800">
                          <a:effectLst/>
                          <a:latin typeface="Century Gothic" panose="020B0502020202020204" pitchFamily="34" charset="0"/>
                        </a:rPr>
                        <a:t> </a:t>
                      </a:r>
                      <a:endParaRPr lang="en-US" sz="160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dirty="0">
                          <a:effectLst/>
                          <a:latin typeface="Century Gothic" panose="020B0502020202020204" pitchFamily="34" charset="0"/>
                        </a:rPr>
                        <a:t>Modules 1, 2 </a:t>
                      </a:r>
                      <a:endParaRPr lang="en-US" sz="1600" dirty="0">
                        <a:effectLst/>
                        <a:latin typeface="Century Gothic" panose="020B0502020202020204" pitchFamily="34" charset="0"/>
                      </a:endParaRPr>
                    </a:p>
                    <a:p>
                      <a:pPr marL="0" marR="0" algn="l">
                        <a:spcBef>
                          <a:spcPts val="0"/>
                        </a:spcBef>
                        <a:spcAft>
                          <a:spcPts val="0"/>
                        </a:spcAft>
                      </a:pPr>
                      <a:r>
                        <a:rPr lang="en-US" sz="1800" dirty="0">
                          <a:effectLst/>
                          <a:latin typeface="Century Gothic" panose="020B0502020202020204" pitchFamily="34" charset="0"/>
                        </a:rPr>
                        <a:t>Modules 1, 1a, 2</a:t>
                      </a:r>
                      <a:endParaRPr lang="en-US" sz="1600" dirty="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dirty="0">
                          <a:effectLst/>
                          <a:latin typeface="Century Gothic" panose="020B0502020202020204" pitchFamily="34" charset="0"/>
                        </a:rPr>
                        <a:t>Implementing partners staff; government trainers </a:t>
                      </a:r>
                      <a:endParaRPr lang="en-US" sz="1600" dirty="0">
                        <a:effectLst/>
                        <a:latin typeface="Century Gothic" panose="020B0502020202020204" pitchFamily="34" charset="0"/>
                        <a:ea typeface="Times New Roman"/>
                      </a:endParaRPr>
                    </a:p>
                  </a:txBody>
                  <a:tcPr marL="67965" marR="67965" marT="0" marB="0"/>
                </a:tc>
                <a:extLst>
                  <a:ext uri="{0D108BD9-81ED-4DB2-BD59-A6C34878D82A}">
                    <a16:rowId xmlns:a16="http://schemas.microsoft.com/office/drawing/2014/main" val="10001"/>
                  </a:ext>
                </a:extLst>
              </a:tr>
              <a:tr h="1346200">
                <a:tc>
                  <a:txBody>
                    <a:bodyPr/>
                    <a:lstStyle/>
                    <a:p>
                      <a:pPr marL="0" marR="0" algn="l">
                        <a:spcBef>
                          <a:spcPts val="0"/>
                        </a:spcBef>
                        <a:spcAft>
                          <a:spcPts val="0"/>
                        </a:spcAft>
                      </a:pPr>
                      <a:r>
                        <a:rPr lang="en-US" sz="1800" dirty="0">
                          <a:effectLst/>
                          <a:latin typeface="Century Gothic" panose="020B0502020202020204" pitchFamily="34" charset="0"/>
                        </a:rPr>
                        <a:t>Administering the HVPT Training</a:t>
                      </a:r>
                      <a:endParaRPr lang="en-US" sz="1600" dirty="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a:effectLst/>
                          <a:latin typeface="Century Gothic" panose="020B0502020202020204" pitchFamily="34" charset="0"/>
                        </a:rPr>
                        <a:t>1 day or</a:t>
                      </a:r>
                      <a:endParaRPr lang="en-US" sz="1600">
                        <a:effectLst/>
                        <a:latin typeface="Century Gothic" panose="020B0502020202020204" pitchFamily="34" charset="0"/>
                      </a:endParaRPr>
                    </a:p>
                    <a:p>
                      <a:pPr marL="0" marR="0" algn="l">
                        <a:spcBef>
                          <a:spcPts val="0"/>
                        </a:spcBef>
                        <a:spcAft>
                          <a:spcPts val="0"/>
                        </a:spcAft>
                      </a:pPr>
                      <a:r>
                        <a:rPr lang="en-US" sz="1800">
                          <a:effectLst/>
                          <a:latin typeface="Century Gothic" panose="020B0502020202020204" pitchFamily="34" charset="0"/>
                        </a:rPr>
                        <a:t>2 days</a:t>
                      </a:r>
                      <a:endParaRPr lang="en-US" sz="1600">
                        <a:effectLst/>
                        <a:latin typeface="Century Gothic" panose="020B0502020202020204" pitchFamily="34" charset="0"/>
                      </a:endParaRPr>
                    </a:p>
                    <a:p>
                      <a:pPr marL="0" marR="0" algn="l">
                        <a:spcBef>
                          <a:spcPts val="0"/>
                        </a:spcBef>
                        <a:spcAft>
                          <a:spcPts val="0"/>
                        </a:spcAft>
                      </a:pPr>
                      <a:r>
                        <a:rPr lang="en-US" sz="1800">
                          <a:effectLst/>
                          <a:latin typeface="Century Gothic" panose="020B0502020202020204" pitchFamily="34" charset="0"/>
                        </a:rPr>
                        <a:t> </a:t>
                      </a:r>
                      <a:endParaRPr lang="en-US" sz="160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a:effectLst/>
                          <a:latin typeface="Century Gothic" panose="020B0502020202020204" pitchFamily="34" charset="0"/>
                        </a:rPr>
                        <a:t>Module 1</a:t>
                      </a:r>
                      <a:endParaRPr lang="en-US" sz="1600">
                        <a:effectLst/>
                        <a:latin typeface="Century Gothic" panose="020B0502020202020204" pitchFamily="34" charset="0"/>
                      </a:endParaRPr>
                    </a:p>
                    <a:p>
                      <a:pPr marL="0" marR="0" algn="l">
                        <a:spcBef>
                          <a:spcPts val="0"/>
                        </a:spcBef>
                        <a:spcAft>
                          <a:spcPts val="0"/>
                        </a:spcAft>
                      </a:pPr>
                      <a:r>
                        <a:rPr lang="en-US" sz="1800">
                          <a:effectLst/>
                          <a:latin typeface="Century Gothic" panose="020B0502020202020204" pitchFamily="34" charset="0"/>
                        </a:rPr>
                        <a:t>Modules 1, 1a</a:t>
                      </a:r>
                      <a:endParaRPr lang="en-US" sz="160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dirty="0">
                          <a:effectLst/>
                          <a:latin typeface="Century Gothic" panose="020B0502020202020204" pitchFamily="34" charset="0"/>
                        </a:rPr>
                        <a:t>Volunteers; parasocial workers; village health teams staff</a:t>
                      </a:r>
                      <a:endParaRPr lang="en-US" sz="1600" dirty="0">
                        <a:effectLst/>
                        <a:latin typeface="Century Gothic" panose="020B0502020202020204" pitchFamily="34" charset="0"/>
                        <a:ea typeface="Times New Roman"/>
                      </a:endParaRPr>
                    </a:p>
                  </a:txBody>
                  <a:tcPr marL="67965" marR="67965" marT="0" marB="0"/>
                </a:tc>
                <a:extLst>
                  <a:ext uri="{0D108BD9-81ED-4DB2-BD59-A6C34878D82A}">
                    <a16:rowId xmlns:a16="http://schemas.microsoft.com/office/drawing/2014/main" val="10002"/>
                  </a:ext>
                </a:extLst>
              </a:tr>
              <a:tr h="1009650">
                <a:tc>
                  <a:txBody>
                    <a:bodyPr/>
                    <a:lstStyle/>
                    <a:p>
                      <a:pPr marL="0" marR="0" algn="l">
                        <a:spcBef>
                          <a:spcPts val="0"/>
                        </a:spcBef>
                        <a:spcAft>
                          <a:spcPts val="0"/>
                        </a:spcAft>
                      </a:pPr>
                      <a:r>
                        <a:rPr lang="en-US" sz="1800" dirty="0">
                          <a:effectLst/>
                          <a:latin typeface="Century Gothic" panose="020B0502020202020204" pitchFamily="34" charset="0"/>
                        </a:rPr>
                        <a:t>HVPT Database</a:t>
                      </a:r>
                      <a:endParaRPr lang="en-US" sz="1600" dirty="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a:effectLst/>
                          <a:latin typeface="Century Gothic" panose="020B0502020202020204" pitchFamily="34" charset="0"/>
                        </a:rPr>
                        <a:t>0.5 days</a:t>
                      </a:r>
                      <a:endParaRPr lang="en-US" sz="160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a:effectLst/>
                          <a:latin typeface="Century Gothic" panose="020B0502020202020204" pitchFamily="34" charset="0"/>
                        </a:rPr>
                        <a:t>Module 2</a:t>
                      </a:r>
                      <a:endParaRPr lang="en-US" sz="1600">
                        <a:effectLst/>
                        <a:latin typeface="Century Gothic" panose="020B0502020202020204" pitchFamily="34" charset="0"/>
                        <a:ea typeface="Times New Roman"/>
                      </a:endParaRPr>
                    </a:p>
                  </a:txBody>
                  <a:tcPr marL="67965" marR="67965" marT="0" marB="0"/>
                </a:tc>
                <a:tc>
                  <a:txBody>
                    <a:bodyPr/>
                    <a:lstStyle/>
                    <a:p>
                      <a:pPr marL="0" marR="0" algn="l">
                        <a:spcBef>
                          <a:spcPts val="0"/>
                        </a:spcBef>
                        <a:spcAft>
                          <a:spcPts val="0"/>
                        </a:spcAft>
                      </a:pPr>
                      <a:r>
                        <a:rPr lang="en-US" sz="1800" dirty="0">
                          <a:effectLst/>
                          <a:latin typeface="Century Gothic" panose="020B0502020202020204" pitchFamily="34" charset="0"/>
                        </a:rPr>
                        <a:t>Data entry clerks;  local government and CSO leadership  </a:t>
                      </a:r>
                      <a:endParaRPr lang="en-US" sz="1600" dirty="0">
                        <a:effectLst/>
                        <a:latin typeface="Century Gothic" panose="020B0502020202020204" pitchFamily="34" charset="0"/>
                        <a:ea typeface="Times New Roman"/>
                      </a:endParaRPr>
                    </a:p>
                  </a:txBody>
                  <a:tcPr marL="67965" marR="67965"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596275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381000"/>
            <a:ext cx="6858000" cy="830997"/>
          </a:xfrm>
          <a:prstGeom prst="rect">
            <a:avLst/>
          </a:prstGeom>
        </p:spPr>
        <p:txBody>
          <a:bodyPr wrap="square">
            <a:spAutoFit/>
          </a:bodyPr>
          <a:lstStyle/>
          <a:p>
            <a:pPr lvl="0">
              <a:defRPr/>
            </a:pPr>
            <a:r>
              <a:rPr lang="en-US" sz="4800" b="1" kern="0" dirty="0">
                <a:solidFill>
                  <a:schemeClr val="accent6">
                    <a:lumMod val="50000"/>
                  </a:schemeClr>
                </a:solidFill>
                <a:latin typeface="Century Gothic" panose="020B0502020202020204" pitchFamily="34" charset="0"/>
              </a:rPr>
              <a:t>Acknowledgments</a:t>
            </a:r>
          </a:p>
        </p:txBody>
      </p:sp>
      <p:sp>
        <p:nvSpPr>
          <p:cNvPr id="3" name="Rectangle 2"/>
          <p:cNvSpPr/>
          <p:nvPr/>
        </p:nvSpPr>
        <p:spPr>
          <a:xfrm>
            <a:off x="990600" y="1828800"/>
            <a:ext cx="8534400" cy="1324402"/>
          </a:xfrm>
          <a:prstGeom prst="rect">
            <a:avLst/>
          </a:prstGeom>
        </p:spPr>
        <p:txBody>
          <a:bodyPr wrap="square">
            <a:spAutoFit/>
          </a:bodyPr>
          <a:lstStyle/>
          <a:p>
            <a:pPr>
              <a:lnSpc>
                <a:spcPts val="3300"/>
              </a:lnSpc>
              <a:spcAft>
                <a:spcPts val="600"/>
              </a:spcAft>
            </a:pPr>
            <a:r>
              <a:rPr lang="en-US" sz="2400" spc="-20" dirty="0">
                <a:solidFill>
                  <a:srgbClr val="FFFFFF"/>
                </a:solidFill>
                <a:latin typeface="Century Gothic" panose="020B0502020202020204" pitchFamily="34" charset="0"/>
                <a:cs typeface="Futura LT Pro Book"/>
              </a:rPr>
              <a:t>The Government of Uganda wishes to thank the USAID- and PEPFAR-funded MEASURE Evaluation project for leading the development of this work. </a:t>
            </a:r>
            <a:endParaRPr lang="en-US" sz="2400" dirty="0">
              <a:latin typeface="Century Gothic" panose="020B0502020202020204" pitchFamily="34" charset="0"/>
            </a:endParaRPr>
          </a:p>
        </p:txBody>
      </p:sp>
    </p:spTree>
    <p:extLst>
      <p:ext uri="{BB962C8B-B14F-4D97-AF65-F5344CB8AC3E}">
        <p14:creationId xmlns:p14="http://schemas.microsoft.com/office/powerpoint/2010/main" val="2281395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47918" y="1371600"/>
            <a:ext cx="0" cy="5137673"/>
          </a:xfrm>
          <a:custGeom>
            <a:avLst/>
            <a:gdLst/>
            <a:ahLst/>
            <a:cxnLst/>
            <a:rect l="l" t="t" r="r" b="b"/>
            <a:pathLst>
              <a:path h="5293359">
                <a:moveTo>
                  <a:pt x="0" y="0"/>
                </a:moveTo>
                <a:lnTo>
                  <a:pt x="0" y="5292852"/>
                </a:lnTo>
              </a:path>
            </a:pathLst>
          </a:custGeom>
          <a:ln w="23495">
            <a:solidFill>
              <a:srgbClr val="D8A31F"/>
            </a:solidFill>
          </a:ln>
        </p:spPr>
        <p:txBody>
          <a:bodyPr wrap="square" lIns="0" tIns="0" rIns="0" bIns="0" rtlCol="0"/>
          <a:lstStyle/>
          <a:p>
            <a:endParaRPr sz="1747"/>
          </a:p>
        </p:txBody>
      </p:sp>
      <p:sp>
        <p:nvSpPr>
          <p:cNvPr id="5" name="object 5"/>
          <p:cNvSpPr/>
          <p:nvPr/>
        </p:nvSpPr>
        <p:spPr>
          <a:xfrm>
            <a:off x="0" y="1235061"/>
            <a:ext cx="10058400" cy="5274213"/>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5E9A8F"/>
          </a:solidFill>
        </p:spPr>
        <p:txBody>
          <a:bodyPr wrap="square" lIns="0" tIns="0" rIns="0" bIns="0" rtlCol="0"/>
          <a:lstStyle/>
          <a:p>
            <a:endParaRPr sz="1747"/>
          </a:p>
        </p:txBody>
      </p:sp>
      <p:sp>
        <p:nvSpPr>
          <p:cNvPr id="8" name="object 8"/>
          <p:cNvSpPr txBox="1"/>
          <p:nvPr/>
        </p:nvSpPr>
        <p:spPr>
          <a:xfrm>
            <a:off x="961465" y="2402306"/>
            <a:ext cx="8135470" cy="3030573"/>
          </a:xfrm>
          <a:prstGeom prst="rect">
            <a:avLst/>
          </a:prstGeom>
        </p:spPr>
        <p:txBody>
          <a:bodyPr vert="horz" wrap="square" lIns="0" tIns="0" rIns="0" bIns="0" rtlCol="0">
            <a:spAutoFit/>
          </a:bodyPr>
          <a:lstStyle/>
          <a:p>
            <a:r>
              <a:rPr lang="en-US" sz="1941" spc="-97" dirty="0">
                <a:solidFill>
                  <a:schemeClr val="bg1"/>
                </a:solidFill>
                <a:latin typeface="Century Gothic" panose="020B0502020202020204" pitchFamily="34" charset="0"/>
              </a:rPr>
              <a:t>This presentation was produced with the support of the United States Agency for International Development (USAID) under the terms of MEASURE Evaluation cooperative agreement AID-OAA-L-14-00004. MEASURE Evaluation is implemented by the Carolina Population Center, University of North Carolina at Chapel Hill in partnership with ICF International; John Snow, Inc.; Management Sciences for Health; Palladium; and Tulane University. Views expressed are not necessarily those of USAID or the United </a:t>
            </a:r>
            <a:r>
              <a:rPr lang="en-US" sz="1941" spc="-97">
                <a:solidFill>
                  <a:schemeClr val="bg1"/>
                </a:solidFill>
                <a:latin typeface="Century Gothic" panose="020B0502020202020204" pitchFamily="34" charset="0"/>
              </a:rPr>
              <a:t>States government. </a:t>
            </a:r>
            <a:endParaRPr lang="en-US" sz="1941" spc="-97" dirty="0">
              <a:solidFill>
                <a:schemeClr val="bg1"/>
              </a:solidFill>
              <a:latin typeface="Century Gothic" panose="020B0502020202020204" pitchFamily="34" charset="0"/>
            </a:endParaRPr>
          </a:p>
          <a:p>
            <a:pPr marL="12327" marR="795100">
              <a:lnSpc>
                <a:spcPts val="5047"/>
              </a:lnSpc>
            </a:pPr>
            <a:r>
              <a:rPr lang="en-US" sz="1941" b="1" spc="-97" dirty="0">
                <a:solidFill>
                  <a:srgbClr val="171746"/>
                </a:solidFill>
                <a:latin typeface="Century Gothic" panose="020B0502020202020204" pitchFamily="34" charset="0"/>
                <a:cs typeface="Futura LT Pro Book"/>
              </a:rPr>
              <a:t>www.measureevaluation.org</a:t>
            </a:r>
          </a:p>
        </p:txBody>
      </p:sp>
      <p:sp>
        <p:nvSpPr>
          <p:cNvPr id="10" name="Rectangle 9"/>
          <p:cNvSpPr>
            <a:spLocks noChangeArrowheads="1"/>
          </p:cNvSpPr>
          <p:nvPr/>
        </p:nvSpPr>
        <p:spPr bwMode="auto">
          <a:xfrm>
            <a:off x="-865867" y="7179000"/>
            <a:ext cx="65" cy="26885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87554" eaLnBrk="0" fontAlgn="base" hangingPunct="0">
              <a:spcBef>
                <a:spcPct val="0"/>
              </a:spcBef>
              <a:spcAft>
                <a:spcPct val="0"/>
              </a:spcAft>
            </a:pPr>
            <a:endParaRPr lang="fr-FR" altLang="en-US" sz="1747" dirty="0">
              <a:latin typeface="Arial" panose="020B0604020202020204" pitchFamily="34" charset="0"/>
            </a:endParaRPr>
          </a:p>
        </p:txBody>
      </p:sp>
      <p:grpSp>
        <p:nvGrpSpPr>
          <p:cNvPr id="14" name="Group 13"/>
          <p:cNvGrpSpPr/>
          <p:nvPr/>
        </p:nvGrpSpPr>
        <p:grpSpPr>
          <a:xfrm>
            <a:off x="7409960" y="6732727"/>
            <a:ext cx="2189631" cy="781460"/>
            <a:chOff x="7500479" y="6873004"/>
            <a:chExt cx="1990574" cy="710418"/>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1034" y="6873004"/>
              <a:ext cx="740019" cy="710418"/>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00479" y="6915875"/>
              <a:ext cx="1061416" cy="624677"/>
            </a:xfrm>
            <a:prstGeom prst="rect">
              <a:avLst/>
            </a:prstGeom>
          </p:spPr>
        </p:pic>
      </p:gr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67853" y="6524183"/>
            <a:ext cx="1401811" cy="1198549"/>
          </a:xfrm>
          <a:prstGeom prst="rect">
            <a:avLst/>
          </a:prstGeom>
        </p:spPr>
      </p:pic>
    </p:spTree>
    <p:extLst>
      <p:ext uri="{BB962C8B-B14F-4D97-AF65-F5344CB8AC3E}">
        <p14:creationId xmlns:p14="http://schemas.microsoft.com/office/powerpoint/2010/main" val="33227812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E185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2100</TotalTime>
  <Words>687</Words>
  <Application>Microsoft Office PowerPoint</Application>
  <PresentationFormat>Custom</PresentationFormat>
  <Paragraphs>63</Paragraphs>
  <Slides>6</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vt:i4>
      </vt:variant>
    </vt:vector>
  </HeadingPairs>
  <TitlesOfParts>
    <vt:vector size="16" baseType="lpstr">
      <vt:lpstr>Arial</vt:lpstr>
      <vt:lpstr>Calibri</vt:lpstr>
      <vt:lpstr>Century Gothic</vt:lpstr>
      <vt:lpstr>Futura Lt BT</vt:lpstr>
      <vt:lpstr>Futura LT Pro Book</vt:lpstr>
      <vt:lpstr>Gill Sans MT</vt:lpstr>
      <vt:lpstr>Symbol</vt:lpstr>
      <vt:lpstr>Times New Roman</vt:lpstr>
      <vt:lpstr>Wingdings</vt:lpstr>
      <vt:lpstr>Office Theme</vt:lpstr>
      <vt:lpstr>PowerPoint Presentation</vt:lpstr>
      <vt:lpstr>Training of Trainers Objectives </vt:lpstr>
      <vt:lpstr>HVPT TOT Curriculum</vt:lpstr>
      <vt:lpstr>HVPT TOT Curriculum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Todloski, Denise Brame</dc:creator>
  <cp:lastModifiedBy>McGill, Debbie</cp:lastModifiedBy>
  <cp:revision>138</cp:revision>
  <dcterms:created xsi:type="dcterms:W3CDTF">2015-03-04T15:59:39Z</dcterms:created>
  <dcterms:modified xsi:type="dcterms:W3CDTF">2017-05-05T21:21:46Z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2015-03-04T00:00:00Z</vt:filetime>
  </property>
  <property fmtid="{D5CDD505-2E9C-101B-9397-08002B2CF9AE}" pid="3" name="LastSaved">
    <vt:filetime>2015-03-04T00:00:00Z</vt:filetime>
  </property>
</Properties>
</file>