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7" r:id="rId5"/>
  </p:sldMasterIdLst>
  <p:notesMasterIdLst>
    <p:notesMasterId r:id="rId11"/>
  </p:notesMasterIdLst>
  <p:sldIdLst>
    <p:sldId id="322" r:id="rId6"/>
    <p:sldId id="331" r:id="rId7"/>
    <p:sldId id="289" r:id="rId8"/>
    <p:sldId id="332" r:id="rId9"/>
    <p:sldId id="323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I" initials="UK" lastIdx="1" clrIdx="0"/>
  <p:cmAuthor id="1" name="VISWANATHAN, Kavitha" initials="VK" lastIdx="1" clrIdx="1"/>
  <p:cmAuthor id="2" name="McGill, Debbie" initials="MD" lastIdx="1" clrIdx="2">
    <p:extLst>
      <p:ext uri="{19B8F6BF-5375-455C-9EA6-DF929625EA0E}">
        <p15:presenceInfo xmlns:p15="http://schemas.microsoft.com/office/powerpoint/2012/main" userId="S-1-5-21-344340502-4252695000-2390403120-1325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67"/>
    <a:srgbClr val="138D84"/>
    <a:srgbClr val="DAA51C"/>
    <a:srgbClr val="B05A2A"/>
    <a:srgbClr val="A09BBB"/>
    <a:srgbClr val="A0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3" autoAdjust="0"/>
    <p:restoredTop sz="98983" autoAdjust="0"/>
  </p:normalViewPr>
  <p:slideViewPr>
    <p:cSldViewPr>
      <p:cViewPr varScale="1">
        <p:scale>
          <a:sx n="75" d="100"/>
          <a:sy n="75" d="100"/>
        </p:scale>
        <p:origin x="1363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-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1716" y="-54"/>
      </p:cViewPr>
      <p:guideLst>
        <p:guide orient="horz" pos="2448"/>
        <p:guide pos="3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97432" y="7382431"/>
            <a:ext cx="4358640" cy="3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075" indent="-2794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18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6863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453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7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89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61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33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56AD4A-38E5-4EAD-B01B-255CA3E1CD55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85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43250" y="582613"/>
            <a:ext cx="3771900" cy="29146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005840" y="3691890"/>
            <a:ext cx="8046720" cy="34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5697432" y="7382431"/>
            <a:ext cx="4358640" cy="3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075" indent="-2794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918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6863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4538" indent="-223838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7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89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61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3338" indent="-223838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56AD4A-38E5-4EAD-B01B-255CA3E1CD55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85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92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511675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16E6-8A4C-4557-8CEB-51E5E9E520F0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0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8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801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40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3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5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1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18" y="311256"/>
            <a:ext cx="8539163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16318" y="1813560"/>
            <a:ext cx="8539163" cy="449072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85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8000" y="559713"/>
            <a:ext cx="795020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060" y="3510998"/>
            <a:ext cx="7828279" cy="276999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34F4-B0D6-4D2B-AC2E-FF65873110D9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6E7E-0956-4CEC-BAEF-596B2AB45AF6}" type="datetime1">
              <a:rPr lang="en-US" smtClean="0"/>
              <a:t>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68EA-ABDF-4D71-A925-6A75DBF0C775}" type="datetime1">
              <a:rPr lang="en-US" smtClean="0"/>
              <a:t>2/7/2017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83791"/>
            <a:ext cx="10058400" cy="5036185"/>
          </a:xfrm>
          <a:custGeom>
            <a:avLst/>
            <a:gdLst/>
            <a:ahLst/>
            <a:cxnLst/>
            <a:rect l="l" t="t" r="r" b="b"/>
            <a:pathLst>
              <a:path w="10058400" h="5036185">
                <a:moveTo>
                  <a:pt x="0" y="5036058"/>
                </a:moveTo>
                <a:lnTo>
                  <a:pt x="10058400" y="5036058"/>
                </a:lnTo>
                <a:lnTo>
                  <a:pt x="10058400" y="0"/>
                </a:lnTo>
                <a:lnTo>
                  <a:pt x="0" y="0"/>
                </a:lnTo>
                <a:lnTo>
                  <a:pt x="0" y="5036058"/>
                </a:lnTo>
                <a:close/>
              </a:path>
            </a:pathLst>
          </a:custGeom>
          <a:solidFill>
            <a:srgbClr val="A7B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58400" cy="1384300"/>
          </a:xfrm>
          <a:custGeom>
            <a:avLst/>
            <a:gdLst/>
            <a:ahLst/>
            <a:cxnLst/>
            <a:rect l="l" t="t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91C7-B921-4A05-9008-A13AC765AD4C}" type="datetime1">
              <a:rPr lang="en-US" smtClean="0"/>
              <a:t>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733" y="6090180"/>
            <a:ext cx="1145540" cy="96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6097377"/>
            <a:ext cx="1005840" cy="98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490" y="6178339"/>
            <a:ext cx="2998312" cy="101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07" y="6032607"/>
            <a:ext cx="832961" cy="10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2"/>
            <a:ext cx="8549640" cy="2475653"/>
          </a:xfrm>
        </p:spPr>
        <p:txBody>
          <a:bodyPr/>
          <a:lstStyle>
            <a:lvl1pPr algn="ctr">
              <a:defRPr sz="4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700"/>
            </a:lvl1pPr>
          </a:lstStyle>
          <a:p>
            <a:pPr lvl="0"/>
            <a:r>
              <a:rPr lang="en-US" altLang="en-US" noProof="0" smtClean="0"/>
              <a:t>Your Name Here</a:t>
            </a:r>
          </a:p>
          <a:p>
            <a:pPr lvl="0"/>
            <a:r>
              <a:rPr lang="en-US" altLang="en-US" noProof="0" smtClean="0"/>
              <a:t>MEASURE Evaluation</a:t>
            </a:r>
          </a:p>
          <a:p>
            <a:pPr lvl="0"/>
            <a:r>
              <a:rPr lang="en-US" altLang="en-US" noProof="0" smtClean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66768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58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2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7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4100" y="809711"/>
            <a:ext cx="79502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060" y="3510998"/>
            <a:ext cx="7828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3670-5723-4F57-927A-6C7100C8113D}" type="datetime1">
              <a:rPr lang="en-US" smtClean="0"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Century Gothic" charset="0"/>
          <a:ea typeface="Century Gothic" charset="0"/>
          <a:cs typeface="Century Gothic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030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unc.edu/measure/tools/monitoring-evaluation-systems/pris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Downloads\www.cpc.unc.edu\measure\publications\ms-15-99" TargetMode="External"/><Relationship Id="rId4" Type="http://schemas.openxmlformats.org/officeDocument/2006/relationships/hyperlink" Target="http://www.cpc.unc.edu/measure/tools/monitoring-evaluation-systems/data-quality-assurance-too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14300"/>
            <a:ext cx="10058401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05729" y="5121912"/>
            <a:ext cx="10240330" cy="255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96290" y="18381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4: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24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Data Quality</a:t>
            </a:r>
            <a:endParaRPr lang="en-US" altLang="en-US" sz="24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94545" y="3662927"/>
            <a:ext cx="8848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94545" y="4468627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8901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9464675" cy="430887"/>
          </a:xfrm>
        </p:spPr>
        <p:txBody>
          <a:bodyPr/>
          <a:lstStyle/>
          <a:p>
            <a:r>
              <a:rPr lang="en-US" altLang="en-US" dirty="0" smtClean="0"/>
              <a:t>Module 4: 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650"/>
            <a:ext cx="9144000" cy="62196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By </a:t>
            </a:r>
            <a:r>
              <a:rPr lang="en-US" sz="2000" b="1" dirty="0"/>
              <a:t>the end of this module, participants will be able to:  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Identify the main causes of poor data quality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Understand the data-quality conceptual framework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 smtClean="0">
                <a:latin typeface="Century Gothic" panose="020B0502020202020204" pitchFamily="34" charset="0"/>
                <a:ea typeface="+mn-ea"/>
                <a:cs typeface="+mn-cs"/>
              </a:rPr>
              <a:t>Explain different </a:t>
            </a: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dimensions of data quality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Identify the roles and responsibilities of the three RHIS management levels in maintaining data quality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Define, calculate, and interpret data-quality metrics 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Understand what data triangulation is and how it can strengthen analysis and information use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Differentiate the commonly used tools and methods for assessing data quality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Understand how to integrate data-quality assurance into routine supportive supervision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Understand the value of monitoring and using </a:t>
            </a:r>
            <a:r>
              <a:rPr lang="en-US" sz="2000" kern="1200" dirty="0" smtClean="0">
                <a:latin typeface="Century Gothic" panose="020B0502020202020204" pitchFamily="34" charset="0"/>
                <a:ea typeface="+mn-ea"/>
                <a:cs typeface="+mn-cs"/>
              </a:rPr>
              <a:t>data-quality </a:t>
            </a:r>
            <a:r>
              <a:rPr lang="en-US" sz="2000" kern="1200" dirty="0">
                <a:latin typeface="Century Gothic" panose="020B0502020202020204" pitchFamily="34" charset="0"/>
                <a:ea typeface="+mn-ea"/>
                <a:cs typeface="+mn-cs"/>
              </a:rPr>
              <a:t>assessment results over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9464675" cy="430887"/>
          </a:xfrm>
        </p:spPr>
        <p:txBody>
          <a:bodyPr/>
          <a:lstStyle/>
          <a:p>
            <a:r>
              <a:rPr lang="en-US" altLang="en-US" dirty="0" smtClean="0"/>
              <a:t>Module 4: Structure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5517" y="1732180"/>
            <a:ext cx="8829675" cy="3068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Duration: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3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Number of sessions: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3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1:</a:t>
            </a:r>
            <a:r>
              <a:rPr lang="en-US" sz="2400" dirty="0">
                <a:latin typeface="Century Gothic" panose="020B0502020202020204" pitchFamily="34" charset="0"/>
              </a:rPr>
              <a:t> Introduction to </a:t>
            </a:r>
            <a:r>
              <a:rPr lang="en-US" sz="2400" dirty="0" smtClean="0">
                <a:latin typeface="Century Gothic" panose="020B0502020202020204" pitchFamily="34" charset="0"/>
              </a:rPr>
              <a:t>Data Quality (40 minutes)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2: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Data Quality Metrics (1hour, 30 minutes)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Session 3: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Data Quality Assurance (50 minutes)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5250" y="1847850"/>
            <a:ext cx="9829800" cy="5355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World Health Organization (WHO). </a:t>
            </a:r>
            <a:r>
              <a:rPr lang="en-US" sz="2000" kern="0" dirty="0"/>
              <a:t>(2015). Data quality review (DQR): </a:t>
            </a:r>
            <a:r>
              <a:rPr lang="en-US" sz="2000" kern="0" dirty="0" smtClean="0"/>
              <a:t>A toolkit for facility data quality assessment, version 1.0. Geneva, Switzerland: WHO.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MEASURE Evaluation. (n.d.) PRISM: Performance of routine information system management framework [Website]. Retrieved from </a:t>
            </a:r>
            <a:r>
              <a:rPr lang="en-US" sz="2000" u="sng" kern="0" dirty="0" smtClean="0">
                <a:hlinkClick r:id="rId3"/>
              </a:rPr>
              <a:t>http://www.cpc.unc.edu/measure/tools/monitoring-evaluation-systems/prism</a:t>
            </a:r>
            <a:r>
              <a:rPr lang="en-US" sz="2000" u="sng" kern="0" dirty="0" smtClean="0"/>
              <a:t>.</a:t>
            </a:r>
            <a:r>
              <a:rPr lang="en-US" sz="2000" kern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MEASURE Evaluation. Routine </a:t>
            </a:r>
            <a:r>
              <a:rPr lang="en-US" sz="2000" dirty="0" smtClean="0"/>
              <a:t>data quality assessment tool (</a:t>
            </a:r>
            <a:r>
              <a:rPr lang="en-US" sz="2000" dirty="0"/>
              <a:t>RDQA) [Website]. Retrieved from </a:t>
            </a:r>
            <a:r>
              <a:rPr lang="en-US" sz="2000" dirty="0">
                <a:hlinkClick r:id="rId4"/>
              </a:rPr>
              <a:t>http://www.cpc.unc.edu/measure/tools/monitoring-evaluation-systems/data-quality-assurance-tools</a:t>
            </a:r>
            <a:r>
              <a:rPr lang="en-US" sz="2000" dirty="0"/>
              <a:t>.</a:t>
            </a:r>
            <a:r>
              <a:rPr lang="en-US" dirty="0"/>
              <a:t> </a:t>
            </a:r>
            <a:r>
              <a:rPr lang="en-US" sz="2400" dirty="0"/>
              <a:t> </a:t>
            </a:r>
            <a:r>
              <a:rPr lang="en-US" dirty="0"/>
              <a:t> </a:t>
            </a:r>
            <a:endParaRPr lang="en-US" sz="22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Heywood, A. &amp; Boone, D. (2015). Guidelines for data management standards in routine health information systems. Chapel Hill, NC, USA: MEASURE Evaluation, University of North Carolina. Retrieved from </a:t>
            </a:r>
            <a:r>
              <a:rPr lang="en-US" sz="2000" u="sng" kern="0" dirty="0" smtClean="0">
                <a:hlinkClick r:id="rId5" action="ppaction://hlinkfile"/>
              </a:rPr>
              <a:t>www.cpc.unc.edu/measure/publications/ms-15-99</a:t>
            </a:r>
            <a:r>
              <a:rPr lang="en-US" sz="2000" u="sng" kern="0" dirty="0" smtClean="0"/>
              <a:t>.</a:t>
            </a:r>
            <a:endParaRPr lang="en-US" sz="2000" kern="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9464676" cy="55399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Module 4: Suggested References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"/>
            <a:ext cx="10058400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B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ASURE_Eval_slide_template">
  <a:themeElements>
    <a:clrScheme name="MEASURE_Eval_slide_template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57CE5D-2817-47F9-A9C1-7E580C7B11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C4C665-4557-42D5-9BAF-F30A1625E77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5971BC-497A-49FB-868D-E0FA512394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366</Words>
  <Application>Microsoft Office PowerPoint</Application>
  <PresentationFormat>Custom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Futura LT Pro Book</vt:lpstr>
      <vt:lpstr>Wingdings</vt:lpstr>
      <vt:lpstr>Office Theme</vt:lpstr>
      <vt:lpstr>MEASURE_Eval_slide_template</vt:lpstr>
      <vt:lpstr>PowerPoint Presentation</vt:lpstr>
      <vt:lpstr>Module 4: Learning Objectives </vt:lpstr>
      <vt:lpstr>Module 4: Structure </vt:lpstr>
      <vt:lpstr>Module 4: Suggested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120</cp:revision>
  <dcterms:created xsi:type="dcterms:W3CDTF">2015-03-02T15:42:03Z</dcterms:created>
  <dcterms:modified xsi:type="dcterms:W3CDTF">2017-02-08T00:15:43Z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0x010100BC83303621329D4DAFC578165ED47C26</vt:lpwstr>
  </property>
</Properties>
</file>