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  <p:sldMasterId id="2147483679" r:id="rId6"/>
  </p:sldMasterIdLst>
  <p:notesMasterIdLst>
    <p:notesMasterId r:id="rId13"/>
  </p:notesMasterIdLst>
  <p:handoutMasterIdLst>
    <p:handoutMasterId r:id="rId14"/>
  </p:handoutMasterIdLst>
  <p:sldIdLst>
    <p:sldId id="297" r:id="rId7"/>
    <p:sldId id="260" r:id="rId8"/>
    <p:sldId id="300" r:id="rId9"/>
    <p:sldId id="301" r:id="rId10"/>
    <p:sldId id="302" r:id="rId11"/>
    <p:sldId id="298" r:id="rId12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mar, Manish" initials="K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61F"/>
    <a:srgbClr val="1E1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849" autoAdjust="0"/>
  </p:normalViewPr>
  <p:slideViewPr>
    <p:cSldViewPr>
      <p:cViewPr varScale="1">
        <p:scale>
          <a:sx n="70" d="100"/>
          <a:sy n="70" d="100"/>
        </p:scale>
        <p:origin x="869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1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97899-D241-4B69-B5C3-46964D67CF6F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3B051-16B9-4B91-BC28-6C64083C1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 fontScale="25000" lnSpcReduction="20000"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960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960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511675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2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1E33-BE20-4E37-810D-68DA0F02031D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6AB8-79C8-4861-87AB-2BFC4DE8D55B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6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152-0EE7-4D66-AA47-FFF6E8B1FB9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6488-F69C-40B6-B2F5-2FFD0DC9443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0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1AB8-9CA1-42F2-A919-DAA2E0D3E7C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43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9FA6-866D-4436-96BB-6254A739C53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F2D6-8CDF-4323-9D8C-A16108BE5640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5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5B4E-54C7-45B9-8C41-11BFCE4E39B5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3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431389" y="3886200"/>
            <a:ext cx="2553931" cy="31161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31389" y="7261437"/>
            <a:ext cx="7412666" cy="510963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8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596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58" y="5678170"/>
            <a:ext cx="1840548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5678170"/>
            <a:ext cx="159258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64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776834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BFCA-73DB-44AA-AEFD-606426DDB782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7515-96E9-4981-8CBA-F13DFD1DDF55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EC34-15FB-4A98-9CE4-ED6C4104A629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D7B8-88FB-4CA5-9696-2D77C7EBA681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0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6AB8-79C8-4861-87AB-2BFC4DE8D55B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40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152-0EE7-4D66-AA47-FFF6E8B1FB9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02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6488-F69C-40B6-B2F5-2FFD0DC9443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33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1AB8-9CA1-42F2-A919-DAA2E0D3E7C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9FA6-866D-4436-96BB-6254A739C53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76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F2D6-8CDF-4323-9D8C-A16108BE5640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5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5B4E-54C7-45B9-8C41-11BFCE4E39B5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1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431389" y="3886200"/>
            <a:ext cx="2553931" cy="31161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31389" y="7261437"/>
            <a:ext cx="7412666" cy="510963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8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57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 userDrawn="1"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8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476388"/>
            <a:ext cx="7920586" cy="430887"/>
          </a:xfrm>
        </p:spPr>
        <p:txBody>
          <a:bodyPr lIns="0" tIns="0" rIns="0" bIns="0"/>
          <a:lstStyle>
            <a:lvl1pPr>
              <a:defRPr sz="2800" b="1" i="0" baseline="0">
                <a:solidFill>
                  <a:schemeClr val="bg1"/>
                </a:solidFill>
                <a:latin typeface="Century Gothic Bold" charset="0"/>
                <a:cs typeface="Futura LT Pro Book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7DB0-B06E-4DF2-94F5-A51B39BF315D}" type="datetime1">
              <a:rPr lang="en-US" smtClean="0"/>
              <a:t>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4572-E7BD-4E85-AD4F-1831BD0293F6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8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6FEE-BAEC-4FFF-9010-8B57792E5DD4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58" y="5678170"/>
            <a:ext cx="1840548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5678170"/>
            <a:ext cx="159258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64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42383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BFCA-73DB-44AA-AEFD-606426DDB782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EC34-15FB-4A98-9CE4-ED6C4104A629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D7B8-88FB-4CA5-9696-2D77C7EBA681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6" y="809382"/>
            <a:ext cx="792058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9842" y="3509589"/>
            <a:ext cx="77987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7690-2DB5-4EAD-9939-F779F68DA58F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Century Gothic" charset="0"/>
          <a:ea typeface="Century Gothic" charset="0"/>
          <a:cs typeface="Century Gothic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10058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" y="6941185"/>
            <a:ext cx="117348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EB515-A086-4B92-809D-E05BB76FC31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0" smtClean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" y="6908800"/>
            <a:ext cx="4610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20" b="1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1032" name="Picture 8" descr="Vertical_RGB_6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7" y="6606540"/>
            <a:ext cx="1227613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_200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220" y="6606540"/>
            <a:ext cx="106172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104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86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817245" indent="-314325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4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25730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76022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26314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76606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10058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" y="6941185"/>
            <a:ext cx="117348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EB515-A086-4B92-809D-E05BB76FC31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0" smtClean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" y="6908800"/>
            <a:ext cx="4610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20" b="1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1032" name="Picture 8" descr="Vertical_RGB_6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7" y="6606540"/>
            <a:ext cx="1227613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_200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220" y="6606540"/>
            <a:ext cx="106172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9195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86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40">
          <a:solidFill>
            <a:schemeClr val="tx1"/>
          </a:solidFill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3.amazonaws.com/rdcms-himss/files/production/public/FileDownloads/2014-02-11-InteroperabilityDefinitionPage.pdf" TargetMode="External"/><Relationship Id="rId2" Type="http://schemas.openxmlformats.org/officeDocument/2006/relationships/hyperlink" Target="http://digitalprinciples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lideshare.net/rohansandeep/anintroductiontoucd" TargetMode="External"/><Relationship Id="rId5" Type="http://schemas.openxmlformats.org/officeDocument/2006/relationships/hyperlink" Target="http://www.jointlearningnetwork.org/resources/connecting-health-information-systems-for-better-health" TargetMode="External"/><Relationship Id="rId4" Type="http://schemas.openxmlformats.org/officeDocument/2006/relationships/hyperlink" Target="http://www.himss.org/ResourceLibrary/genResourceFAQReg.aspx?ItemNumber=239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bilityfirst.com/about-usability/introduction-to-user-centered-design/" TargetMode="External"/><Relationship Id="rId2" Type="http://schemas.openxmlformats.org/officeDocument/2006/relationships/hyperlink" Target="https://www.hingx.org/Share/Details/986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w3.org/WAI/redesign/project.html" TargetMode="External"/><Relationship Id="rId4" Type="http://schemas.openxmlformats.org/officeDocument/2006/relationships/hyperlink" Target="http://www.usability.gov/what-and-why/user-centered-desig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E76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96290" y="1838164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8:</a:t>
            </a:r>
          </a:p>
          <a:p>
            <a:r>
              <a:rPr lang="en-US" sz="242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Information and Communication Technology for RHIS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9" y="5144696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95417" y="3682777"/>
            <a:ext cx="8848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94545" y="4468627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6477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92159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MODULE 8: Learning Objectives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85800" y="1752600"/>
            <a:ext cx="8382000" cy="3898503"/>
          </a:xfrm>
        </p:spPr>
        <p:txBody>
          <a:bodyPr/>
          <a:lstStyle/>
          <a:p>
            <a:r>
              <a:rPr lang="en-US" sz="2000" b="1" dirty="0" smtClean="0"/>
              <a:t>By the </a:t>
            </a:r>
            <a:r>
              <a:rPr lang="en-US" sz="2000" b="1" dirty="0"/>
              <a:t>end of this module, participants will be able to: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 smtClean="0">
                <a:latin typeface="Century Gothic" panose="020B0502020202020204" pitchFamily="34" charset="0"/>
                <a:ea typeface="+mn-ea"/>
                <a:cs typeface="+mn-cs"/>
              </a:rPr>
              <a:t>Explain </a:t>
            </a: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key terms used in eHealth and </a:t>
            </a:r>
            <a:r>
              <a:rPr lang="en-US" sz="2000" kern="1200" dirty="0" err="1">
                <a:latin typeface="Century Gothic" panose="020B0502020202020204" pitchFamily="34" charset="0"/>
                <a:ea typeface="+mn-ea"/>
                <a:cs typeface="+mn-cs"/>
              </a:rPr>
              <a:t>mHealth</a:t>
            </a: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 (the use of ICT in health systems) 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Discuss how application architecture fits in the overall enterprise architecture (EA)</a:t>
            </a:r>
          </a:p>
          <a:p>
            <a:pPr marL="342900" lvl="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Describe the role of ICT in integration and interoperability of RHIS</a:t>
            </a:r>
          </a:p>
          <a:p>
            <a:pPr marL="342900" lvl="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Explain the importance and application of patient-centered information systems</a:t>
            </a:r>
          </a:p>
          <a:p>
            <a:pPr marL="342900" lvl="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Explain definitions and concepts of data repositories and data </a:t>
            </a:r>
            <a:r>
              <a:rPr lang="en-US" sz="2000" kern="1200" dirty="0" smtClean="0">
                <a:latin typeface="Century Gothic" panose="020B0502020202020204" pitchFamily="34" charset="0"/>
                <a:ea typeface="+mn-ea"/>
                <a:cs typeface="+mn-cs"/>
              </a:rPr>
              <a:t>warehousing</a:t>
            </a:r>
            <a:endParaRPr lang="en-US" sz="2000" kern="1200" dirty="0"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685800"/>
            <a:ext cx="92159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MODULE 8: Structure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1450" y="1788756"/>
            <a:ext cx="98298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Duration: </a:t>
            </a:r>
            <a:r>
              <a:rPr lang="en-US" altLang="en-US" sz="2800" dirty="0">
                <a:latin typeface="Century Gothic" panose="020B0502020202020204" pitchFamily="34" charset="0"/>
              </a:rPr>
              <a:t>6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Number of sessions: </a:t>
            </a:r>
            <a:r>
              <a:rPr lang="en-US" altLang="en-US" sz="2800" dirty="0">
                <a:latin typeface="Century Gothic" panose="020B0502020202020204" pitchFamily="34" charset="0"/>
              </a:rPr>
              <a:t>4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1: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eHealth, mHealth, and HIS Enterprise Architecture (2h)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2: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RHIS Integration and Interoperability (1h30min)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Session 3</a:t>
            </a:r>
            <a:r>
              <a:rPr lang="en-US" sz="2400" b="1">
                <a:latin typeface="Century Gothic" panose="020B0502020202020204" pitchFamily="34" charset="0"/>
              </a:rPr>
              <a:t>: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smtClean="0">
                <a:latin typeface="Century Gothic" panose="020B0502020202020204" pitchFamily="34" charset="0"/>
              </a:rPr>
              <a:t>Patient-Centered </a:t>
            </a:r>
            <a:r>
              <a:rPr lang="en-US" sz="2400" dirty="0" smtClean="0">
                <a:latin typeface="Century Gothic" panose="020B0502020202020204" pitchFamily="34" charset="0"/>
              </a:rPr>
              <a:t>Information Systems (1h)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4: </a:t>
            </a:r>
            <a:r>
              <a:rPr lang="en-US" sz="2400" dirty="0" smtClean="0">
                <a:latin typeface="Century Gothic" panose="020B0502020202020204" pitchFamily="34" charset="0"/>
              </a:rPr>
              <a:t>Data Repository/Data Warehouse (1h30min)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227888" cy="430887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Futura LT Pro Book"/>
              </a:rPr>
              <a:t>Module 8: Suggested 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90650"/>
            <a:ext cx="10058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Digital </a:t>
            </a:r>
            <a:r>
              <a:rPr lang="en-US" sz="2000" dirty="0">
                <a:latin typeface="Century Gothic" panose="020B0502020202020204" pitchFamily="34" charset="0"/>
              </a:rPr>
              <a:t>Development Principles Working Group. (</a:t>
            </a:r>
            <a:r>
              <a:rPr lang="en-US" sz="2000" dirty="0" err="1">
                <a:latin typeface="Century Gothic" panose="020B0502020202020204" pitchFamily="34" charset="0"/>
              </a:rPr>
              <a:t>n.d.</a:t>
            </a:r>
            <a:r>
              <a:rPr lang="en-US" sz="2000" dirty="0">
                <a:latin typeface="Century Gothic" panose="020B0502020202020204" pitchFamily="34" charset="0"/>
              </a:rPr>
              <a:t>) Principles of digital development (Website). Retrieved from </a:t>
            </a:r>
            <a:r>
              <a:rPr lang="en-US" sz="2000" u="sng" dirty="0">
                <a:latin typeface="Century Gothic" panose="020B0502020202020204" pitchFamily="34" charset="0"/>
                <a:hlinkClick r:id="rId2"/>
              </a:rPr>
              <a:t>http://digitalprinciples.org/</a:t>
            </a:r>
            <a:r>
              <a:rPr lang="en-US" sz="2000" u="sng" dirty="0">
                <a:latin typeface="Century Gothic" panose="020B0502020202020204" pitchFamily="34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HIMSS. (2013). </a:t>
            </a:r>
            <a:r>
              <a:rPr lang="en-US" sz="2000" u="sng" dirty="0">
                <a:latin typeface="Century Gothic" panose="020B0502020202020204" pitchFamily="34" charset="0"/>
                <a:hlinkClick r:id="rId3" tooltip="HIMSS Board Approved Definition of Interoperability"/>
              </a:rPr>
              <a:t>HIMSS board-approved definition of interoperability</a:t>
            </a:r>
            <a:r>
              <a:rPr lang="en-US" sz="2000" dirty="0">
                <a:latin typeface="Century Gothic" panose="020B0502020202020204" pitchFamily="34" charset="0"/>
              </a:rPr>
              <a:t> [Website]. Retrieved from </a:t>
            </a:r>
            <a:r>
              <a:rPr lang="en-US" sz="2000" u="sng" dirty="0">
                <a:latin typeface="Century Gothic" panose="020B0502020202020204" pitchFamily="34" charset="0"/>
                <a:hlinkClick r:id="rId4"/>
              </a:rPr>
              <a:t>http://</a:t>
            </a:r>
            <a:r>
              <a:rPr lang="en-US" sz="2000" u="sng" dirty="0" smtClean="0">
                <a:latin typeface="Century Gothic" panose="020B0502020202020204" pitchFamily="34" charset="0"/>
                <a:hlinkClick r:id="rId4"/>
              </a:rPr>
              <a:t>www.himss.org/ResourceLibrary/genResourceFAQReg.aspx?ItemNumber=23990</a:t>
            </a:r>
            <a:endParaRPr lang="en-US" sz="2000" u="sng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Ritz, D., </a:t>
            </a:r>
            <a:r>
              <a:rPr lang="en-US" sz="2000" dirty="0" err="1">
                <a:latin typeface="Century Gothic" panose="020B0502020202020204" pitchFamily="34" charset="0"/>
              </a:rPr>
              <a:t>Althauser</a:t>
            </a:r>
            <a:r>
              <a:rPr lang="en-US" sz="2000" dirty="0">
                <a:latin typeface="Century Gothic" panose="020B0502020202020204" pitchFamily="34" charset="0"/>
              </a:rPr>
              <a:t>, C., &amp; Wilson, K. (2014). Connecting health information systems for better health: leveraging interoperability standards to link patient, provider, payer, and policymaker data. Seattle, WA: PATH and Joint Learning Network for Universal Health Coverage. Retrieved from </a:t>
            </a:r>
            <a:r>
              <a:rPr lang="en-US" sz="2000" u="sng" dirty="0">
                <a:latin typeface="Century Gothic" panose="020B0502020202020204" pitchFamily="34" charset="0"/>
                <a:hlinkClick r:id="rId5"/>
              </a:rPr>
              <a:t>http://www.jointlearningnetwork.org/resources/connecting-health-information-systems-for-better-health</a:t>
            </a:r>
            <a:r>
              <a:rPr lang="en-US" sz="2000" dirty="0">
                <a:latin typeface="Century Gothic" panose="020B0502020202020204" pitchFamily="34" charset="0"/>
              </a:rPr>
              <a:t>.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Sandeep, R. (2016). An introduction to user centered design (Website). Retrieved from </a:t>
            </a:r>
            <a:r>
              <a:rPr lang="en-US" sz="2000" u="sng" dirty="0">
                <a:latin typeface="Century Gothic" panose="020B0502020202020204" pitchFamily="34" charset="0"/>
                <a:hlinkClick r:id="rId6"/>
              </a:rPr>
              <a:t>http://www.slideshare.net/rohansandeep/anintroductiontoucd</a:t>
            </a:r>
            <a:r>
              <a:rPr lang="en-US" sz="2000" dirty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227888" cy="430887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Futura LT Pro Book"/>
              </a:rPr>
              <a:t>Module 8: Suggested 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90650"/>
            <a:ext cx="10058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Stansfield, S., </a:t>
            </a:r>
            <a:r>
              <a:rPr lang="en-US" sz="2000" dirty="0" err="1">
                <a:latin typeface="Century Gothic" panose="020B0502020202020204" pitchFamily="34" charset="0"/>
              </a:rPr>
              <a:t>Orobaton</a:t>
            </a:r>
            <a:r>
              <a:rPr lang="en-US" sz="2000" dirty="0">
                <a:latin typeface="Century Gothic" panose="020B0502020202020204" pitchFamily="34" charset="0"/>
              </a:rPr>
              <a:t>, N., </a:t>
            </a:r>
            <a:r>
              <a:rPr lang="en-US" sz="2000" dirty="0" err="1">
                <a:latin typeface="Century Gothic" panose="020B0502020202020204" pitchFamily="34" charset="0"/>
              </a:rPr>
              <a:t>Lubinski</a:t>
            </a:r>
            <a:r>
              <a:rPr lang="en-US" sz="2000" dirty="0">
                <a:latin typeface="Century Gothic" panose="020B0502020202020204" pitchFamily="34" charset="0"/>
              </a:rPr>
              <a:t>, D., </a:t>
            </a:r>
            <a:r>
              <a:rPr lang="en-US" sz="2000" dirty="0" err="1">
                <a:latin typeface="Century Gothic" panose="020B0502020202020204" pitchFamily="34" charset="0"/>
              </a:rPr>
              <a:t>Uggowitzer</a:t>
            </a:r>
            <a:r>
              <a:rPr lang="en-US" sz="2000" dirty="0">
                <a:latin typeface="Century Gothic" panose="020B0502020202020204" pitchFamily="34" charset="0"/>
              </a:rPr>
              <a:t>, S., &amp; </a:t>
            </a:r>
            <a:r>
              <a:rPr lang="en-US" sz="2000" dirty="0" err="1">
                <a:latin typeface="Century Gothic" panose="020B0502020202020204" pitchFamily="34" charset="0"/>
              </a:rPr>
              <a:t>Mwanyika</a:t>
            </a:r>
            <a:r>
              <a:rPr lang="en-US" sz="2000" dirty="0">
                <a:latin typeface="Century Gothic" panose="020B0502020202020204" pitchFamily="34" charset="0"/>
              </a:rPr>
              <a:t>, H. The case for a national health information system architecture: a missing link to guiding national development and implementation. Retrieved from </a:t>
            </a:r>
            <a:r>
              <a:rPr lang="en-US" sz="2000" u="sng" dirty="0">
                <a:latin typeface="Century Gothic" panose="020B0502020202020204" pitchFamily="34" charset="0"/>
                <a:hlinkClick r:id="rId2"/>
              </a:rPr>
              <a:t>https://www.hingx.org/Share/Details/986</a:t>
            </a:r>
            <a:r>
              <a:rPr lang="en-US" sz="2000" dirty="0">
                <a:latin typeface="Century Gothic" panose="020B0502020202020204" pitchFamily="34" charset="0"/>
              </a:rPr>
              <a:t>.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Usability First. (</a:t>
            </a:r>
            <a:r>
              <a:rPr lang="en-US" sz="2000" dirty="0" err="1">
                <a:latin typeface="Century Gothic" panose="020B0502020202020204" pitchFamily="34" charset="0"/>
              </a:rPr>
              <a:t>n.d.</a:t>
            </a:r>
            <a:r>
              <a:rPr lang="en-US" sz="2000" dirty="0">
                <a:latin typeface="Century Gothic" panose="020B0502020202020204" pitchFamily="34" charset="0"/>
              </a:rPr>
              <a:t>) Introduction to user-centered design (Website). Retrieved from </a:t>
            </a:r>
            <a:r>
              <a:rPr lang="en-US" sz="2000" u="sng" dirty="0">
                <a:latin typeface="Century Gothic" panose="020B0502020202020204" pitchFamily="34" charset="0"/>
                <a:hlinkClick r:id="rId3"/>
              </a:rPr>
              <a:t>http://www.usabilityfirst.com/about-usability/introduction-to-user-centered-design</a:t>
            </a:r>
            <a:r>
              <a:rPr lang="en-US" sz="2000" u="sng" dirty="0" smtClean="0">
                <a:latin typeface="Century Gothic" panose="020B0502020202020204" pitchFamily="34" charset="0"/>
                <a:hlinkClick r:id="rId3"/>
              </a:rPr>
              <a:t>/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Usability.gov. (2016). What and why of usability: user-centered design basics. Retrieved from </a:t>
            </a:r>
            <a:r>
              <a:rPr lang="en-US" sz="2000" u="sng" dirty="0">
                <a:latin typeface="Century Gothic" panose="020B0502020202020204" pitchFamily="34" charset="0"/>
                <a:hlinkClick r:id="rId4"/>
              </a:rPr>
              <a:t>http://www.usability.gov/what-and-why/user-centered-design.html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Web Accessibility Initiative. (</a:t>
            </a:r>
            <a:r>
              <a:rPr lang="en-US" sz="2000" dirty="0" err="1">
                <a:latin typeface="Century Gothic" panose="020B0502020202020204" pitchFamily="34" charset="0"/>
              </a:rPr>
              <a:t>n.d.</a:t>
            </a:r>
            <a:r>
              <a:rPr lang="en-US" sz="2000" dirty="0">
                <a:latin typeface="Century Gothic" panose="020B0502020202020204" pitchFamily="34" charset="0"/>
              </a:rPr>
              <a:t>) WAI website redesign project. Retrieved from </a:t>
            </a:r>
            <a:r>
              <a:rPr lang="en-US" sz="2000" u="sng" dirty="0">
                <a:latin typeface="Century Gothic" panose="020B0502020202020204" pitchFamily="34" charset="0"/>
                <a:hlinkClick r:id="rId5"/>
              </a:rPr>
              <a:t>https://www.w3.org/WAI/redesign/project.html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E76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DF8D8-1A82-4A6F-A081-CEDDDB53A2C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CDFE77-7B2D-49F7-9915-3838FC53D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924E67-73F6-4444-828E-3141693D6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7523</TotalTime>
  <Words>507</Words>
  <Application>Microsoft Office PowerPoint</Application>
  <PresentationFormat>Custom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Century Gothic Bold</vt:lpstr>
      <vt:lpstr>Futura LT Pro Book</vt:lpstr>
      <vt:lpstr>Wingdings</vt:lpstr>
      <vt:lpstr>Office Theme</vt:lpstr>
      <vt:lpstr>MEASURE_Eval_slide_template-1</vt:lpstr>
      <vt:lpstr>1_MEASURE_Eval_slide_template-1</vt:lpstr>
      <vt:lpstr>PowerPoint Presentation</vt:lpstr>
      <vt:lpstr>MODULE 8: Learning Objectives</vt:lpstr>
      <vt:lpstr>MODULE 8: Structure</vt:lpstr>
      <vt:lpstr>Module 8: Suggested References</vt:lpstr>
      <vt:lpstr>Module 8: Suggested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246</cp:revision>
  <cp:lastPrinted>2015-10-05T14:56:23Z</cp:lastPrinted>
  <dcterms:created xsi:type="dcterms:W3CDTF">2015-03-04T15:52:39Z</dcterms:created>
  <dcterms:modified xsi:type="dcterms:W3CDTF">2017-02-08T14:25:27Z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2015-03-04T00:00:00Z</vt:filetime>
  </property>
  <property fmtid="{D5CDD505-2E9C-101B-9397-08002B2CF9AE}" pid="3" name="LastSaved">
    <vt:filetime>2015-03-04T00:00:00Z</vt:filetime>
  </property>
  <property fmtid="{D5CDD505-2E9C-101B-9397-08002B2CF9AE}" pid="4" name="ContentTypeId">
    <vt:lpwstr>0x010100BC83303621329D4DAFC578165ED47C26</vt:lpwstr>
  </property>
</Properties>
</file>