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56" r:id="rId2"/>
    <p:sldId id="259" r:id="rId3"/>
    <p:sldId id="260" r:id="rId4"/>
    <p:sldId id="261" r:id="rId5"/>
    <p:sldId id="262" r:id="rId6"/>
    <p:sldId id="263" r:id="rId7"/>
    <p:sldId id="264" r:id="rId8"/>
    <p:sldId id="265" r:id="rId9"/>
    <p:sldId id="266" r:id="rId10"/>
    <p:sldId id="267" r:id="rId11"/>
    <p:sldId id="268" r:id="rId12"/>
    <p:sldId id="269" r:id="rId13"/>
    <p:sldId id="270" r:id="rId14"/>
    <p:sldId id="271" r:id="rId15"/>
    <p:sldId id="272" r:id="rId16"/>
    <p:sldId id="258" r:id="rId17"/>
  </p:sldIdLst>
  <p:sldSz cx="10058400" cy="7772400"/>
  <p:notesSz cx="10058400" cy="7772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2487" autoAdjust="0"/>
    <p:restoredTop sz="94660"/>
  </p:normalViewPr>
  <p:slideViewPr>
    <p:cSldViewPr>
      <p:cViewPr varScale="1">
        <p:scale>
          <a:sx n="91" d="100"/>
          <a:sy n="91" d="100"/>
        </p:scale>
        <p:origin x="1392" y="84"/>
      </p:cViewPr>
      <p:guideLst>
        <p:guide orient="horz" pos="2880"/>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0652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p:cNvSpPr>
            <a:spLocks noGrp="1"/>
          </p:cNvSpPr>
          <p:nvPr>
            <p:ph type="body" idx="1"/>
          </p:nvPr>
        </p:nvSpPr>
        <p:spPr/>
        <p:txBody>
          <a:bodyPr>
            <a:normAutofit fontScale="25000" lnSpcReduction="20000"/>
          </a:bodyPr>
          <a:lstStyle/>
          <a:p>
            <a:endParaRPr/>
          </a:p>
        </p:txBody>
      </p:sp>
    </p:spTree>
    <p:extLst>
      <p:ext uri="{BB962C8B-B14F-4D97-AF65-F5344CB8AC3E}">
        <p14:creationId xmlns:p14="http://schemas.microsoft.com/office/powerpoint/2010/main" val="18081054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332163" y="971550"/>
            <a:ext cx="3394075" cy="2622550"/>
          </a:xfrm>
          <a:prstGeom prst="rect">
            <a:avLst/>
          </a:prstGeom>
          <a:noFill/>
          <a:ln w="12700">
            <a:solidFill>
              <a:prstClr val="black"/>
            </a:solidFill>
          </a:ln>
        </p:spPr>
      </p:sp>
      <p:sp>
        <p:nvSpPr>
          <p:cNvPr id="3" name="Notes Placeholder 2"/>
          <p:cNvSpPr>
            <a:spLocks noGrp="1"/>
          </p:cNvSpPr>
          <p:nvPr>
            <p:ph type="body" idx="1"/>
          </p:nvPr>
        </p:nvSpPr>
        <p:spPr>
          <a:xfrm>
            <a:off x="1006475" y="3740150"/>
            <a:ext cx="8045450" cy="3060700"/>
          </a:xfrm>
          <a:prstGeom prst="rect">
            <a:avLst/>
          </a:prstGeom>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Barbara Hughes ,  USAID Health Population and Nutrition Office Chief giving a speech during the launch</a:t>
            </a:r>
          </a:p>
          <a:p>
            <a:pPr algn="l"/>
            <a:endParaRPr lang="en-US" dirty="0"/>
          </a:p>
        </p:txBody>
      </p:sp>
    </p:spTree>
    <p:extLst>
      <p:ext uri="{BB962C8B-B14F-4D97-AF65-F5344CB8AC3E}">
        <p14:creationId xmlns:p14="http://schemas.microsoft.com/office/powerpoint/2010/main" val="6779999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332163" y="971550"/>
            <a:ext cx="3394075" cy="2622550"/>
          </a:xfrm>
          <a:prstGeom prst="rect">
            <a:avLst/>
          </a:prstGeom>
          <a:noFill/>
          <a:ln w="12700">
            <a:solidFill>
              <a:prstClr val="black"/>
            </a:solidFill>
          </a:ln>
        </p:spPr>
      </p:sp>
      <p:sp>
        <p:nvSpPr>
          <p:cNvPr id="3" name="Notes Placeholder 2"/>
          <p:cNvSpPr>
            <a:spLocks noGrp="1"/>
          </p:cNvSpPr>
          <p:nvPr>
            <p:ph type="body" idx="1"/>
          </p:nvPr>
        </p:nvSpPr>
        <p:spPr>
          <a:xfrm>
            <a:off x="1006475" y="3740150"/>
            <a:ext cx="8045450" cy="3060700"/>
          </a:xfrm>
          <a:prstGeom prst="rect">
            <a:avLst/>
          </a:prstGeom>
        </p:spPr>
        <p:txBody>
          <a:bodyPr/>
          <a:lstStyle/>
          <a:p>
            <a:r>
              <a:rPr lang="en-US" sz="1200" kern="1200" dirty="0" smtClean="0">
                <a:solidFill>
                  <a:schemeClr val="tx1"/>
                </a:solidFill>
                <a:effectLst/>
                <a:latin typeface="+mn-lt"/>
                <a:ea typeface="+mn-ea"/>
                <a:cs typeface="+mn-cs"/>
              </a:rPr>
              <a:t>Dr. Nathan </a:t>
            </a:r>
            <a:r>
              <a:rPr lang="en-US" sz="1200" kern="1200" dirty="0" err="1" smtClean="0">
                <a:solidFill>
                  <a:schemeClr val="tx1"/>
                </a:solidFill>
                <a:effectLst/>
                <a:latin typeface="+mn-lt"/>
                <a:ea typeface="+mn-ea"/>
                <a:cs typeface="+mn-cs"/>
              </a:rPr>
              <a:t>Bakyaita</a:t>
            </a:r>
            <a:endParaRPr lang="en-US" dirty="0"/>
          </a:p>
        </p:txBody>
      </p:sp>
    </p:spTree>
    <p:extLst>
      <p:ext uri="{BB962C8B-B14F-4D97-AF65-F5344CB8AC3E}">
        <p14:creationId xmlns:p14="http://schemas.microsoft.com/office/powerpoint/2010/main" val="7565709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332163" y="971550"/>
            <a:ext cx="3394075" cy="2622550"/>
          </a:xfrm>
          <a:prstGeom prst="rect">
            <a:avLst/>
          </a:prstGeom>
          <a:noFill/>
          <a:ln w="12700">
            <a:solidFill>
              <a:prstClr val="black"/>
            </a:solidFill>
          </a:ln>
        </p:spPr>
      </p:sp>
      <p:sp>
        <p:nvSpPr>
          <p:cNvPr id="3" name="Notes Placeholder 2"/>
          <p:cNvSpPr>
            <a:spLocks noGrp="1"/>
          </p:cNvSpPr>
          <p:nvPr>
            <p:ph type="body" idx="1"/>
          </p:nvPr>
        </p:nvSpPr>
        <p:spPr>
          <a:xfrm>
            <a:off x="1006475" y="3740150"/>
            <a:ext cx="8045450" cy="3060700"/>
          </a:xfrm>
          <a:prstGeom prst="rect">
            <a:avLst/>
          </a:prstGeom>
        </p:spPr>
        <p:txBody>
          <a:bodyPr/>
          <a:lstStyle/>
          <a:p>
            <a:endParaRPr lang="en-US" dirty="0"/>
          </a:p>
        </p:txBody>
      </p:sp>
    </p:spTree>
    <p:extLst>
      <p:ext uri="{BB962C8B-B14F-4D97-AF65-F5344CB8AC3E}">
        <p14:creationId xmlns:p14="http://schemas.microsoft.com/office/powerpoint/2010/main" val="370762411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332163" y="971550"/>
            <a:ext cx="3394075" cy="2622550"/>
          </a:xfrm>
          <a:prstGeom prst="rect">
            <a:avLst/>
          </a:prstGeom>
          <a:noFill/>
          <a:ln w="12700">
            <a:solidFill>
              <a:prstClr val="black"/>
            </a:solidFill>
          </a:ln>
        </p:spPr>
      </p:sp>
      <p:sp>
        <p:nvSpPr>
          <p:cNvPr id="3" name="Notes Placeholder 2"/>
          <p:cNvSpPr>
            <a:spLocks noGrp="1"/>
          </p:cNvSpPr>
          <p:nvPr>
            <p:ph type="body" idx="1"/>
          </p:nvPr>
        </p:nvSpPr>
        <p:spPr>
          <a:xfrm>
            <a:off x="1006475" y="3740150"/>
            <a:ext cx="8045450" cy="3060700"/>
          </a:xfrm>
          <a:prstGeom prst="rect">
            <a:avLst/>
          </a:prstGeom>
        </p:spPr>
        <p:txBody>
          <a:bodyPr/>
          <a:lstStyle/>
          <a:p>
            <a:r>
              <a:rPr lang="en-US" b="0" kern="0" dirty="0" smtClean="0">
                <a:solidFill>
                  <a:schemeClr val="accent3"/>
                </a:solidFill>
                <a:latin typeface="Garamond" panose="02020404030301010803" pitchFamily="18" charset="0"/>
              </a:rPr>
              <a:t>MEASURE Evaluation PIMA Chief of Party, Edward </a:t>
            </a:r>
            <a:r>
              <a:rPr lang="en-US" b="0" kern="0" dirty="0" err="1" smtClean="0">
                <a:solidFill>
                  <a:schemeClr val="accent3"/>
                </a:solidFill>
                <a:latin typeface="Garamond" panose="02020404030301010803" pitchFamily="18" charset="0"/>
              </a:rPr>
              <a:t>Kunyanga</a:t>
            </a:r>
            <a:r>
              <a:rPr lang="en-US" sz="1200" b="0" kern="1200" dirty="0" err="1" smtClean="0">
                <a:solidFill>
                  <a:schemeClr val="tx1"/>
                </a:solidFill>
                <a:effectLst/>
                <a:latin typeface="+mn-lt"/>
                <a:ea typeface="+mn-ea"/>
                <a:cs typeface="+mn-cs"/>
              </a:rPr>
              <a:t>Edward</a:t>
            </a:r>
            <a:r>
              <a:rPr lang="en-US" sz="1200" b="0" kern="1200" dirty="0" smtClean="0">
                <a:solidFill>
                  <a:schemeClr val="tx1"/>
                </a:solidFill>
                <a:effectLst/>
                <a:latin typeface="+mn-lt"/>
                <a:ea typeface="+mn-ea"/>
                <a:cs typeface="+mn-cs"/>
              </a:rPr>
              <a:t> Kunyanga and Dr. Andrew </a:t>
            </a:r>
            <a:r>
              <a:rPr lang="en-US" sz="1200" b="0" kern="1200" dirty="0" err="1" smtClean="0">
                <a:solidFill>
                  <a:schemeClr val="tx1"/>
                </a:solidFill>
                <a:effectLst/>
                <a:latin typeface="+mn-lt"/>
                <a:ea typeface="+mn-ea"/>
                <a:cs typeface="+mn-cs"/>
              </a:rPr>
              <a:t>Mulwa</a:t>
            </a:r>
            <a:r>
              <a:rPr lang="en-US" sz="1200" b="0" kern="1200" dirty="0" smtClean="0">
                <a:solidFill>
                  <a:schemeClr val="tx1"/>
                </a:solidFill>
                <a:effectLst/>
                <a:latin typeface="+mn-lt"/>
                <a:ea typeface="+mn-ea"/>
                <a:cs typeface="+mn-cs"/>
              </a:rPr>
              <a:t> – the Chairman of Council of Health Ministers and CEC of Health - </a:t>
            </a:r>
            <a:r>
              <a:rPr lang="en-US" sz="1200" b="0" kern="1200" dirty="0" err="1" smtClean="0">
                <a:solidFill>
                  <a:schemeClr val="tx1"/>
                </a:solidFill>
                <a:effectLst/>
                <a:latin typeface="+mn-lt"/>
                <a:ea typeface="+mn-ea"/>
                <a:cs typeface="+mn-cs"/>
              </a:rPr>
              <a:t>Makueni</a:t>
            </a:r>
            <a:r>
              <a:rPr lang="en-US" sz="1200" b="0" kern="1200" dirty="0" smtClean="0">
                <a:solidFill>
                  <a:schemeClr val="tx1"/>
                </a:solidFill>
                <a:effectLst/>
                <a:latin typeface="+mn-lt"/>
                <a:ea typeface="+mn-ea"/>
                <a:cs typeface="+mn-cs"/>
              </a:rPr>
              <a:t>. </a:t>
            </a:r>
          </a:p>
          <a:p>
            <a:r>
              <a:rPr lang="en-US" sz="1200" kern="1200" dirty="0" smtClean="0">
                <a:solidFill>
                  <a:schemeClr val="tx1"/>
                </a:solidFill>
                <a:effectLst/>
                <a:latin typeface="+mn-lt"/>
                <a:ea typeface="+mn-ea"/>
                <a:cs typeface="+mn-cs"/>
              </a:rPr>
              <a:t> </a:t>
            </a:r>
          </a:p>
          <a:p>
            <a:endParaRPr lang="en-US" dirty="0"/>
          </a:p>
        </p:txBody>
      </p:sp>
    </p:spTree>
    <p:extLst>
      <p:ext uri="{BB962C8B-B14F-4D97-AF65-F5344CB8AC3E}">
        <p14:creationId xmlns:p14="http://schemas.microsoft.com/office/powerpoint/2010/main" val="343222957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p:cNvSpPr>
            <a:spLocks noGrp="1"/>
          </p:cNvSpPr>
          <p:nvPr>
            <p:ph type="body" idx="1"/>
          </p:nvPr>
        </p:nvSpPr>
        <p:spPr/>
        <p:txBody>
          <a:bodyPr>
            <a:normAutofit fontScale="25000" lnSpcReduction="20000"/>
          </a:bodyPr>
          <a:lstStyle/>
          <a:p>
            <a:endParaRPr dirty="0"/>
          </a:p>
        </p:txBody>
      </p:sp>
    </p:spTree>
    <p:extLst>
      <p:ext uri="{BB962C8B-B14F-4D97-AF65-F5344CB8AC3E}">
        <p14:creationId xmlns:p14="http://schemas.microsoft.com/office/powerpoint/2010/main" val="24765999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754380" y="2409444"/>
            <a:ext cx="8549640" cy="1632203"/>
          </a:xfrm>
          <a:prstGeom prst="rect">
            <a:avLst/>
          </a:prstGeom>
        </p:spPr>
        <p:txBody>
          <a:bodyPr wrap="square" lIns="0" tIns="0" rIns="0" bIns="0">
            <a:spAutoFit/>
          </a:bodyPr>
          <a:lstStyle>
            <a:lvl1pPr>
              <a:defRPr/>
            </a:lvl1pPr>
          </a:lstStyle>
          <a:p>
            <a:endParaRPr/>
          </a:p>
        </p:txBody>
      </p:sp>
      <p:sp>
        <p:nvSpPr>
          <p:cNvPr id="3" name="Holder 3"/>
          <p:cNvSpPr>
            <a:spLocks noGrp="1"/>
          </p:cNvSpPr>
          <p:nvPr>
            <p:ph type="subTitle" idx="4"/>
          </p:nvPr>
        </p:nvSpPr>
        <p:spPr>
          <a:xfrm>
            <a:off x="1508760" y="4352544"/>
            <a:ext cx="7040879" cy="1943100"/>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10/21/2015</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10058400" y="1352550"/>
            <a:ext cx="0" cy="5067300"/>
          </a:xfrm>
          <a:custGeom>
            <a:avLst/>
            <a:gdLst/>
            <a:ahLst/>
            <a:cxnLst/>
            <a:rect l="l" t="t" r="r" b="b"/>
            <a:pathLst>
              <a:path h="5067300">
                <a:moveTo>
                  <a:pt x="0" y="0"/>
                </a:moveTo>
                <a:lnTo>
                  <a:pt x="0" y="5067300"/>
                </a:lnTo>
              </a:path>
            </a:pathLst>
          </a:custGeom>
          <a:ln w="3175">
            <a:solidFill>
              <a:srgbClr val="A7BF39"/>
            </a:solidFill>
          </a:ln>
        </p:spPr>
        <p:txBody>
          <a:bodyPr wrap="square" lIns="0" tIns="0" rIns="0" bIns="0" rtlCol="0"/>
          <a:lstStyle/>
          <a:p>
            <a:endParaRPr/>
          </a:p>
        </p:txBody>
      </p:sp>
      <p:sp>
        <p:nvSpPr>
          <p:cNvPr id="17" name="bk object 17"/>
          <p:cNvSpPr/>
          <p:nvPr/>
        </p:nvSpPr>
        <p:spPr>
          <a:xfrm>
            <a:off x="0" y="0"/>
            <a:ext cx="10058400" cy="1386840"/>
          </a:xfrm>
          <a:custGeom>
            <a:avLst/>
            <a:gdLst/>
            <a:ahLst/>
            <a:cxnLst/>
            <a:rect l="l" t="t" r="r" b="b"/>
            <a:pathLst>
              <a:path w="10058400" h="1386840">
                <a:moveTo>
                  <a:pt x="0" y="1386839"/>
                </a:moveTo>
                <a:lnTo>
                  <a:pt x="10058400" y="1386839"/>
                </a:lnTo>
                <a:lnTo>
                  <a:pt x="10058400" y="0"/>
                </a:lnTo>
                <a:lnTo>
                  <a:pt x="0" y="0"/>
                </a:lnTo>
                <a:lnTo>
                  <a:pt x="0" y="1386839"/>
                </a:lnTo>
                <a:close/>
              </a:path>
            </a:pathLst>
          </a:custGeom>
          <a:solidFill>
            <a:srgbClr val="1E185F"/>
          </a:solidFill>
        </p:spPr>
        <p:txBody>
          <a:bodyPr wrap="square" lIns="0" tIns="0" rIns="0" bIns="0" rtlCol="0"/>
          <a:lstStyle/>
          <a:p>
            <a:endParaRPr/>
          </a:p>
        </p:txBody>
      </p:sp>
      <p:sp>
        <p:nvSpPr>
          <p:cNvPr id="2" name="Holder 2"/>
          <p:cNvSpPr>
            <a:spLocks noGrp="1"/>
          </p:cNvSpPr>
          <p:nvPr>
            <p:ph type="title"/>
          </p:nvPr>
        </p:nvSpPr>
        <p:spPr/>
        <p:txBody>
          <a:bodyPr lIns="0" tIns="0" rIns="0" bIns="0"/>
          <a:lstStyle>
            <a:lvl1pPr>
              <a:defRPr sz="4800" b="1" i="0">
                <a:solidFill>
                  <a:srgbClr val="A09BBB"/>
                </a:solidFill>
                <a:latin typeface="Futura LT Pro Book"/>
                <a:cs typeface="Futura LT Pro Book"/>
              </a:defRPr>
            </a:lvl1pPr>
          </a:lstStyle>
          <a:p>
            <a:endParaRPr/>
          </a:p>
        </p:txBody>
      </p:sp>
      <p:sp>
        <p:nvSpPr>
          <p:cNvPr id="3" name="Holder 3"/>
          <p:cNvSpPr>
            <a:spLocks noGrp="1"/>
          </p:cNvSpPr>
          <p:nvPr>
            <p:ph type="body" idx="1"/>
          </p:nvPr>
        </p:nvSpPr>
        <p:spPr/>
        <p:txBody>
          <a:bodyPr lIns="0" tIns="0" rIns="0" bIns="0"/>
          <a:lstStyle>
            <a:lvl1pPr>
              <a:defRPr b="0" i="0">
                <a:solidFill>
                  <a:schemeClr val="tx1"/>
                </a:solidFill>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10/21/2015</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4800" b="1" i="0">
                <a:solidFill>
                  <a:srgbClr val="A09BBB"/>
                </a:solidFill>
                <a:latin typeface="Futura LT Pro Book"/>
                <a:cs typeface="Futura LT Pro Book"/>
              </a:defRPr>
            </a:lvl1pPr>
          </a:lstStyle>
          <a:p>
            <a:endParaRPr/>
          </a:p>
        </p:txBody>
      </p:sp>
      <p:sp>
        <p:nvSpPr>
          <p:cNvPr id="3" name="Holder 3"/>
          <p:cNvSpPr>
            <a:spLocks noGrp="1"/>
          </p:cNvSpPr>
          <p:nvPr>
            <p:ph sz="half" idx="2"/>
          </p:nvPr>
        </p:nvSpPr>
        <p:spPr>
          <a:xfrm>
            <a:off x="502920" y="1787652"/>
            <a:ext cx="4375404" cy="5129784"/>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5180075" y="1787652"/>
            <a:ext cx="4375404" cy="5129784"/>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10/21/2015</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4800" b="1" i="0">
                <a:solidFill>
                  <a:srgbClr val="A09BBB"/>
                </a:solidFill>
                <a:latin typeface="Futura LT Pro Book"/>
                <a:cs typeface="Futura LT Pro Book"/>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10/21/2015</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obj" preserve="1">
  <p:cSld name="Blank">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0" y="1383791"/>
            <a:ext cx="10058400" cy="5036185"/>
          </a:xfrm>
          <a:custGeom>
            <a:avLst/>
            <a:gdLst/>
            <a:ahLst/>
            <a:cxnLst/>
            <a:rect l="l" t="t" r="r" b="b"/>
            <a:pathLst>
              <a:path w="10058400" h="5036185">
                <a:moveTo>
                  <a:pt x="0" y="5036058"/>
                </a:moveTo>
                <a:lnTo>
                  <a:pt x="10058400" y="5036058"/>
                </a:lnTo>
                <a:lnTo>
                  <a:pt x="10058400" y="0"/>
                </a:lnTo>
                <a:lnTo>
                  <a:pt x="0" y="0"/>
                </a:lnTo>
                <a:lnTo>
                  <a:pt x="0" y="5036058"/>
                </a:lnTo>
                <a:close/>
              </a:path>
            </a:pathLst>
          </a:custGeom>
          <a:solidFill>
            <a:srgbClr val="A7BF39"/>
          </a:solidFill>
        </p:spPr>
        <p:txBody>
          <a:bodyPr wrap="square" lIns="0" tIns="0" rIns="0" bIns="0" rtlCol="0"/>
          <a:lstStyle/>
          <a:p>
            <a:endParaRPr/>
          </a:p>
        </p:txBody>
      </p:sp>
      <p:sp>
        <p:nvSpPr>
          <p:cNvPr id="17" name="bk object 17"/>
          <p:cNvSpPr/>
          <p:nvPr/>
        </p:nvSpPr>
        <p:spPr>
          <a:xfrm>
            <a:off x="1523" y="0"/>
            <a:ext cx="0" cy="1386840"/>
          </a:xfrm>
          <a:custGeom>
            <a:avLst/>
            <a:gdLst/>
            <a:ahLst/>
            <a:cxnLst/>
            <a:rect l="l" t="t" r="r" b="b"/>
            <a:pathLst>
              <a:path h="1386840">
                <a:moveTo>
                  <a:pt x="0" y="0"/>
                </a:moveTo>
                <a:lnTo>
                  <a:pt x="0" y="1386839"/>
                </a:lnTo>
              </a:path>
            </a:pathLst>
          </a:custGeom>
          <a:ln w="4318">
            <a:solidFill>
              <a:srgbClr val="1E185F"/>
            </a:solidFill>
          </a:ln>
        </p:spPr>
        <p:txBody>
          <a:bodyPr wrap="square" lIns="0" tIns="0" rIns="0" bIns="0" rtlCol="0"/>
          <a:lstStyle/>
          <a:p>
            <a:endParaRPr/>
          </a:p>
        </p:txBody>
      </p:sp>
      <p:sp>
        <p:nvSpPr>
          <p:cNvPr id="18" name="bk object 18"/>
          <p:cNvSpPr/>
          <p:nvPr/>
        </p:nvSpPr>
        <p:spPr>
          <a:xfrm>
            <a:off x="0" y="0"/>
            <a:ext cx="10058400" cy="1384300"/>
          </a:xfrm>
          <a:custGeom>
            <a:avLst/>
            <a:gdLst/>
            <a:ahLst/>
            <a:cxnLst/>
            <a:rect l="l" t="t" r="r" b="b"/>
            <a:pathLst>
              <a:path w="10058400" h="1384300">
                <a:moveTo>
                  <a:pt x="0" y="1383791"/>
                </a:moveTo>
                <a:lnTo>
                  <a:pt x="10058400" y="1383791"/>
                </a:lnTo>
                <a:lnTo>
                  <a:pt x="10058400" y="0"/>
                </a:lnTo>
                <a:lnTo>
                  <a:pt x="0" y="0"/>
                </a:lnTo>
                <a:lnTo>
                  <a:pt x="0" y="1383791"/>
                </a:lnTo>
                <a:close/>
              </a:path>
            </a:pathLst>
          </a:custGeom>
          <a:solidFill>
            <a:srgbClr val="1E185F"/>
          </a:solidFill>
        </p:spPr>
        <p:txBody>
          <a:bodyPr wrap="square" lIns="0" tIns="0" rIns="0" bIns="0" rtlCol="0"/>
          <a:lstStyle/>
          <a:p>
            <a:endParaRPr/>
          </a:p>
        </p:txBody>
      </p:sp>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10/21/2015</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older 2"/>
          <p:cNvSpPr>
            <a:spLocks noGrp="1"/>
          </p:cNvSpPr>
          <p:nvPr>
            <p:ph type="title"/>
          </p:nvPr>
        </p:nvSpPr>
        <p:spPr>
          <a:xfrm>
            <a:off x="1054100" y="809711"/>
            <a:ext cx="7950200" cy="635000"/>
          </a:xfrm>
          <a:prstGeom prst="rect">
            <a:avLst/>
          </a:prstGeom>
        </p:spPr>
        <p:txBody>
          <a:bodyPr wrap="square" lIns="0" tIns="0" rIns="0" bIns="0">
            <a:spAutoFit/>
          </a:bodyPr>
          <a:lstStyle>
            <a:lvl1pPr>
              <a:defRPr sz="4800" b="1" i="0">
                <a:solidFill>
                  <a:srgbClr val="A09BBB"/>
                </a:solidFill>
                <a:latin typeface="Futura LT Pro Book"/>
                <a:cs typeface="Futura LT Pro Book"/>
              </a:defRPr>
            </a:lvl1pPr>
          </a:lstStyle>
          <a:p>
            <a:endParaRPr/>
          </a:p>
        </p:txBody>
      </p:sp>
      <p:sp>
        <p:nvSpPr>
          <p:cNvPr id="3" name="Holder 3"/>
          <p:cNvSpPr>
            <a:spLocks noGrp="1"/>
          </p:cNvSpPr>
          <p:nvPr>
            <p:ph type="body" idx="1"/>
          </p:nvPr>
        </p:nvSpPr>
        <p:spPr>
          <a:xfrm>
            <a:off x="1115060" y="3510998"/>
            <a:ext cx="7828279" cy="2176779"/>
          </a:xfrm>
          <a:prstGeom prst="rect">
            <a:avLst/>
          </a:prstGeom>
        </p:spPr>
        <p:txBody>
          <a:bodyPr wrap="square" lIns="0" tIns="0" rIns="0" bIns="0">
            <a:spAutoFit/>
          </a:bodyPr>
          <a:lstStyle>
            <a:lvl1pPr>
              <a:defRPr b="0" i="0">
                <a:solidFill>
                  <a:schemeClr val="tx1"/>
                </a:solidFill>
              </a:defRPr>
            </a:lvl1pPr>
          </a:lstStyle>
          <a:p>
            <a:endParaRPr/>
          </a:p>
        </p:txBody>
      </p:sp>
      <p:sp>
        <p:nvSpPr>
          <p:cNvPr id="4" name="Holder 4"/>
          <p:cNvSpPr>
            <a:spLocks noGrp="1"/>
          </p:cNvSpPr>
          <p:nvPr>
            <p:ph type="ftr" sz="quarter" idx="5"/>
          </p:nvPr>
        </p:nvSpPr>
        <p:spPr>
          <a:xfrm>
            <a:off x="3419856" y="7228332"/>
            <a:ext cx="3218687" cy="388620"/>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502920" y="7228332"/>
            <a:ext cx="2313432" cy="388620"/>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10/21/2015</a:t>
            </a:fld>
            <a:endParaRPr lang="en-US"/>
          </a:p>
        </p:txBody>
      </p:sp>
      <p:sp>
        <p:nvSpPr>
          <p:cNvPr id="6" name="Holder 6"/>
          <p:cNvSpPr>
            <a:spLocks noGrp="1"/>
          </p:cNvSpPr>
          <p:nvPr>
            <p:ph type="sldNum" sz="quarter" idx="7"/>
          </p:nvPr>
        </p:nvSpPr>
        <p:spPr>
          <a:xfrm>
            <a:off x="7242048" y="7228332"/>
            <a:ext cx="2313432" cy="388620"/>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a:t>
            </a:fld>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http://www.nmcp.or.ke/" TargetMode="Externa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www.measureevaluation.org/" TargetMode="External"/><Relationship Id="rId2" Type="http://schemas.openxmlformats.org/officeDocument/2006/relationships/notesSlide" Target="../notesSlides/notesSlide6.xml"/><Relationship Id="rId1" Type="http://schemas.openxmlformats.org/officeDocument/2006/relationships/slideLayout" Target="../slideLayouts/slideLayout5.xml"/><Relationship Id="rId5" Type="http://schemas.openxmlformats.org/officeDocument/2006/relationships/image" Target="../media/image2.jpg"/><Relationship Id="rId4" Type="http://schemas.openxmlformats.org/officeDocument/2006/relationships/image" Target="../media/image1.jpe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0" y="1295400"/>
            <a:ext cx="0" cy="5293360"/>
          </a:xfrm>
          <a:custGeom>
            <a:avLst/>
            <a:gdLst/>
            <a:ahLst/>
            <a:cxnLst/>
            <a:rect l="l" t="t" r="r" b="b"/>
            <a:pathLst>
              <a:path h="5293359">
                <a:moveTo>
                  <a:pt x="0" y="0"/>
                </a:moveTo>
                <a:lnTo>
                  <a:pt x="0" y="5292852"/>
                </a:lnTo>
              </a:path>
            </a:pathLst>
          </a:custGeom>
          <a:ln w="23495">
            <a:solidFill>
              <a:srgbClr val="D8A31F"/>
            </a:solidFill>
          </a:ln>
        </p:spPr>
        <p:txBody>
          <a:bodyPr wrap="square" lIns="0" tIns="0" rIns="0" bIns="0" rtlCol="0"/>
          <a:lstStyle/>
          <a:p>
            <a:endParaRPr/>
          </a:p>
        </p:txBody>
      </p:sp>
      <p:sp>
        <p:nvSpPr>
          <p:cNvPr id="3" name="object 3"/>
          <p:cNvSpPr/>
          <p:nvPr/>
        </p:nvSpPr>
        <p:spPr>
          <a:xfrm>
            <a:off x="0" y="0"/>
            <a:ext cx="10058400" cy="1313180"/>
          </a:xfrm>
          <a:custGeom>
            <a:avLst/>
            <a:gdLst/>
            <a:ahLst/>
            <a:cxnLst/>
            <a:rect l="l" t="t" r="r" b="b"/>
            <a:pathLst>
              <a:path w="10058400" h="1313180">
                <a:moveTo>
                  <a:pt x="0" y="1312926"/>
                </a:moveTo>
                <a:lnTo>
                  <a:pt x="10058400" y="1312926"/>
                </a:lnTo>
                <a:lnTo>
                  <a:pt x="10058400" y="0"/>
                </a:lnTo>
                <a:lnTo>
                  <a:pt x="0" y="0"/>
                </a:lnTo>
                <a:lnTo>
                  <a:pt x="0" y="1312926"/>
                </a:lnTo>
                <a:close/>
              </a:path>
            </a:pathLst>
          </a:custGeom>
          <a:solidFill>
            <a:srgbClr val="1E185F"/>
          </a:solidFill>
        </p:spPr>
        <p:txBody>
          <a:bodyPr wrap="square" lIns="0" tIns="0" rIns="0" bIns="0" rtlCol="0"/>
          <a:lstStyle/>
          <a:p>
            <a:endParaRPr/>
          </a:p>
        </p:txBody>
      </p:sp>
      <p:sp>
        <p:nvSpPr>
          <p:cNvPr id="5" name="object 5"/>
          <p:cNvSpPr/>
          <p:nvPr/>
        </p:nvSpPr>
        <p:spPr>
          <a:xfrm>
            <a:off x="27039" y="1313180"/>
            <a:ext cx="10058400" cy="5274945"/>
          </a:xfrm>
          <a:custGeom>
            <a:avLst/>
            <a:gdLst/>
            <a:ahLst/>
            <a:cxnLst/>
            <a:rect l="l" t="t" r="r" b="b"/>
            <a:pathLst>
              <a:path w="10058400" h="5274945">
                <a:moveTo>
                  <a:pt x="0" y="5274564"/>
                </a:moveTo>
                <a:lnTo>
                  <a:pt x="10058400" y="5274564"/>
                </a:lnTo>
                <a:lnTo>
                  <a:pt x="10058400" y="0"/>
                </a:lnTo>
                <a:lnTo>
                  <a:pt x="0" y="0"/>
                </a:lnTo>
                <a:lnTo>
                  <a:pt x="0" y="5274564"/>
                </a:lnTo>
                <a:close/>
              </a:path>
            </a:pathLst>
          </a:custGeom>
          <a:solidFill>
            <a:srgbClr val="A7BF39"/>
          </a:solidFill>
        </p:spPr>
        <p:txBody>
          <a:bodyPr wrap="square" lIns="0" tIns="0" rIns="0" bIns="0" rtlCol="0"/>
          <a:lstStyle/>
          <a:p>
            <a:endParaRPr/>
          </a:p>
        </p:txBody>
      </p:sp>
      <p:sp>
        <p:nvSpPr>
          <p:cNvPr id="7" name="object 7"/>
          <p:cNvSpPr txBox="1"/>
          <p:nvPr/>
        </p:nvSpPr>
        <p:spPr>
          <a:xfrm>
            <a:off x="649212" y="452780"/>
            <a:ext cx="8486140" cy="738664"/>
          </a:xfrm>
          <a:prstGeom prst="rect">
            <a:avLst/>
          </a:prstGeom>
        </p:spPr>
        <p:txBody>
          <a:bodyPr vert="horz" wrap="square" lIns="0" tIns="0" rIns="0" bIns="0" rtlCol="0">
            <a:spAutoFit/>
          </a:bodyPr>
          <a:lstStyle/>
          <a:p>
            <a:pPr marL="12700">
              <a:lnSpc>
                <a:spcPct val="100000"/>
              </a:lnSpc>
            </a:pPr>
            <a:r>
              <a:rPr lang="en-US" sz="4800" b="1" spc="-229" dirty="0" smtClean="0">
                <a:solidFill>
                  <a:srgbClr val="A09BBB"/>
                </a:solidFill>
                <a:latin typeface="Futura LT Pro Book"/>
                <a:cs typeface="Futura LT Pro Book"/>
              </a:rPr>
              <a:t>Launch of the</a:t>
            </a:r>
            <a:endParaRPr sz="4800" dirty="0">
              <a:latin typeface="Futura LT Pro Book"/>
              <a:cs typeface="Futura LT Pro Book"/>
            </a:endParaRPr>
          </a:p>
        </p:txBody>
      </p:sp>
      <p:sp>
        <p:nvSpPr>
          <p:cNvPr id="8" name="object 8"/>
          <p:cNvSpPr txBox="1"/>
          <p:nvPr/>
        </p:nvSpPr>
        <p:spPr>
          <a:xfrm>
            <a:off x="671830" y="1497112"/>
            <a:ext cx="8714740" cy="4167808"/>
          </a:xfrm>
          <a:prstGeom prst="rect">
            <a:avLst/>
          </a:prstGeom>
        </p:spPr>
        <p:txBody>
          <a:bodyPr vert="horz" wrap="square" lIns="0" tIns="0" rIns="0" bIns="0" rtlCol="0">
            <a:spAutoFit/>
          </a:bodyPr>
          <a:lstStyle/>
          <a:p>
            <a:pPr marL="12700">
              <a:lnSpc>
                <a:spcPts val="6495"/>
              </a:lnSpc>
            </a:pPr>
            <a:r>
              <a:rPr lang="en-US" sz="4800" b="1" spc="-265" dirty="0" smtClean="0">
                <a:solidFill>
                  <a:srgbClr val="1E185F"/>
                </a:solidFill>
                <a:latin typeface="Gill Sans MT"/>
                <a:cs typeface="Gill Sans MT"/>
              </a:rPr>
              <a:t>REVISED Kenya Malaria Strategy</a:t>
            </a:r>
            <a:endParaRPr sz="4800" dirty="0">
              <a:latin typeface="Gill Sans MT"/>
              <a:cs typeface="Gill Sans MT"/>
            </a:endParaRPr>
          </a:p>
          <a:p>
            <a:pPr marL="12700" algn="ctr">
              <a:lnSpc>
                <a:spcPts val="6495"/>
              </a:lnSpc>
            </a:pPr>
            <a:r>
              <a:rPr lang="en-US" sz="5400" b="1" spc="-265" dirty="0">
                <a:solidFill>
                  <a:srgbClr val="1E185F"/>
                </a:solidFill>
                <a:latin typeface="Gill Sans MT"/>
              </a:rPr>
              <a:t>and </a:t>
            </a:r>
            <a:r>
              <a:rPr lang="en-US" sz="4800" b="1" spc="-265" dirty="0" smtClean="0">
                <a:solidFill>
                  <a:srgbClr val="1E185F"/>
                </a:solidFill>
                <a:latin typeface="Gill Sans MT"/>
              </a:rPr>
              <a:t>Kenya Malaria Monitoring and Evaluation Plan 2009-2018</a:t>
            </a:r>
          </a:p>
          <a:p>
            <a:pPr marL="12700" algn="r">
              <a:lnSpc>
                <a:spcPts val="6495"/>
              </a:lnSpc>
            </a:pPr>
            <a:endParaRPr lang="en-US" sz="3200" b="1" spc="-265" dirty="0" smtClean="0">
              <a:solidFill>
                <a:srgbClr val="1E185F"/>
              </a:solidFill>
              <a:latin typeface="Gill Sans MT"/>
            </a:endParaRPr>
          </a:p>
          <a:p>
            <a:pPr marL="12700" algn="r">
              <a:lnSpc>
                <a:spcPts val="6495"/>
              </a:lnSpc>
            </a:pPr>
            <a:r>
              <a:rPr lang="en-US" sz="3200" b="1" spc="-265" dirty="0" smtClean="0">
                <a:solidFill>
                  <a:srgbClr val="1E185F"/>
                </a:solidFill>
                <a:latin typeface="Gill Sans MT"/>
              </a:rPr>
              <a:t>Nairobi, October 8, 2015</a:t>
            </a:r>
          </a:p>
        </p:txBody>
      </p:sp>
      <p:grpSp>
        <p:nvGrpSpPr>
          <p:cNvPr id="11" name="Group 10"/>
          <p:cNvGrpSpPr/>
          <p:nvPr/>
        </p:nvGrpSpPr>
        <p:grpSpPr>
          <a:xfrm>
            <a:off x="6553200" y="6781800"/>
            <a:ext cx="2582152" cy="796283"/>
            <a:chOff x="4780597" y="6661599"/>
            <a:chExt cx="2926439" cy="947632"/>
          </a:xfrm>
        </p:grpSpPr>
        <p:pic>
          <p:nvPicPr>
            <p:cNvPr id="12" name="Picture 1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347418" y="6765625"/>
              <a:ext cx="1359618" cy="843606"/>
            </a:xfrm>
            <a:prstGeom prst="rect">
              <a:avLst/>
            </a:prstGeom>
          </p:spPr>
        </p:pic>
        <p:pic>
          <p:nvPicPr>
            <p:cNvPr id="13" name="Picture 1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80597" y="6661599"/>
              <a:ext cx="1163003" cy="947632"/>
            </a:xfrm>
            <a:prstGeom prst="rect">
              <a:avLst/>
            </a:prstGeom>
          </p:spPr>
        </p:pic>
      </p:gr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914400" y="2286000"/>
            <a:ext cx="8028939" cy="4985980"/>
          </a:xfrm>
        </p:spPr>
        <p:txBody>
          <a:bodyPr/>
          <a:lstStyle/>
          <a:p>
            <a:pPr algn="ctr"/>
            <a:r>
              <a:rPr lang="en-GB" sz="2800" b="1" dirty="0" smtClean="0">
                <a:solidFill>
                  <a:schemeClr val="accent3"/>
                </a:solidFill>
                <a:latin typeface="Futura LT Pro Book"/>
              </a:rPr>
              <a:t>It </a:t>
            </a:r>
            <a:r>
              <a:rPr lang="en-GB" sz="2800" b="1" dirty="0">
                <a:solidFill>
                  <a:schemeClr val="accent3"/>
                </a:solidFill>
                <a:latin typeface="Futura LT Pro Book"/>
              </a:rPr>
              <a:t>is important to remind ourselves that </a:t>
            </a:r>
            <a:r>
              <a:rPr lang="en-GB" sz="2800" b="1" dirty="0" smtClean="0">
                <a:solidFill>
                  <a:schemeClr val="accent3"/>
                </a:solidFill>
                <a:latin typeface="Futura LT Pro Book"/>
              </a:rPr>
              <a:t>malaria</a:t>
            </a:r>
            <a:r>
              <a:rPr lang="en-ZA" sz="2800" b="1" dirty="0" smtClean="0">
                <a:solidFill>
                  <a:schemeClr val="accent3"/>
                </a:solidFill>
                <a:latin typeface="Futura LT Pro Book"/>
              </a:rPr>
              <a:t> </a:t>
            </a:r>
            <a:r>
              <a:rPr lang="en-ZA" sz="2800" b="1" dirty="0">
                <a:solidFill>
                  <a:schemeClr val="accent3"/>
                </a:solidFill>
                <a:latin typeface="Futura LT Pro Book"/>
              </a:rPr>
              <a:t>is still a major public health problem in the African region and also a significant impediment to socio-economic development. </a:t>
            </a:r>
            <a:r>
              <a:rPr lang="en-GB" sz="2800" b="1" dirty="0">
                <a:solidFill>
                  <a:schemeClr val="accent3"/>
                </a:solidFill>
                <a:latin typeface="Futura LT Pro Book"/>
              </a:rPr>
              <a:t> It is the leading cause of morbidity and mortality in Africa, especially among children under five. Data from a 2013 report estimated that malaria was responsible for 430,000 deaths among children under five in Africa.</a:t>
            </a:r>
            <a:endParaRPr lang="en-US" sz="2800" b="1" dirty="0">
              <a:solidFill>
                <a:schemeClr val="accent3"/>
              </a:solidFill>
              <a:latin typeface="Futura LT Pro Book"/>
            </a:endParaRPr>
          </a:p>
          <a:p>
            <a:pPr algn="r"/>
            <a:r>
              <a:rPr lang="en-GB" b="1" dirty="0">
                <a:solidFill>
                  <a:srgbClr val="002060"/>
                </a:solidFill>
                <a:latin typeface="Futura LT Pro Book"/>
              </a:rPr>
              <a:t>		</a:t>
            </a:r>
            <a:endParaRPr lang="en-GB" b="1" dirty="0" smtClean="0">
              <a:solidFill>
                <a:srgbClr val="002060"/>
              </a:solidFill>
              <a:latin typeface="Futura LT Pro Book"/>
            </a:endParaRPr>
          </a:p>
          <a:p>
            <a:pPr algn="r"/>
            <a:r>
              <a:rPr lang="en-GB" b="1" dirty="0" err="1" smtClean="0">
                <a:solidFill>
                  <a:srgbClr val="002060"/>
                </a:solidFill>
                <a:latin typeface="Garamond" panose="02020404030301010803" pitchFamily="18" charset="0"/>
              </a:rPr>
              <a:t>Dr.</a:t>
            </a:r>
            <a:r>
              <a:rPr lang="en-GB" b="1" dirty="0" smtClean="0">
                <a:solidFill>
                  <a:srgbClr val="002060"/>
                </a:solidFill>
                <a:latin typeface="Garamond" panose="02020404030301010803" pitchFamily="18" charset="0"/>
              </a:rPr>
              <a:t> </a:t>
            </a:r>
            <a:r>
              <a:rPr lang="en-GB" b="1" dirty="0" err="1">
                <a:solidFill>
                  <a:srgbClr val="002060"/>
                </a:solidFill>
                <a:latin typeface="Garamond" panose="02020404030301010803" pitchFamily="18" charset="0"/>
              </a:rPr>
              <a:t>Custodia</a:t>
            </a:r>
            <a:r>
              <a:rPr lang="en-GB" b="1" dirty="0">
                <a:solidFill>
                  <a:srgbClr val="002060"/>
                </a:solidFill>
                <a:latin typeface="Garamond" panose="02020404030301010803" pitchFamily="18" charset="0"/>
              </a:rPr>
              <a:t> </a:t>
            </a:r>
            <a:r>
              <a:rPr lang="en-GB" b="1" dirty="0" err="1" smtClean="0">
                <a:solidFill>
                  <a:srgbClr val="002060"/>
                </a:solidFill>
                <a:latin typeface="Garamond" panose="02020404030301010803" pitchFamily="18" charset="0"/>
              </a:rPr>
              <a:t>Mandlhate</a:t>
            </a:r>
            <a:endParaRPr lang="en-GB" b="1" dirty="0" smtClean="0">
              <a:solidFill>
                <a:srgbClr val="002060"/>
              </a:solidFill>
              <a:latin typeface="Garamond" panose="02020404030301010803" pitchFamily="18" charset="0"/>
            </a:endParaRPr>
          </a:p>
          <a:p>
            <a:pPr algn="r"/>
            <a:r>
              <a:rPr lang="en-GB" b="1" dirty="0" smtClean="0">
                <a:solidFill>
                  <a:srgbClr val="002060"/>
                </a:solidFill>
                <a:latin typeface="Garamond" panose="02020404030301010803" pitchFamily="18" charset="0"/>
              </a:rPr>
              <a:t>WHO </a:t>
            </a:r>
            <a:r>
              <a:rPr lang="en-GB" b="1" dirty="0">
                <a:solidFill>
                  <a:srgbClr val="002060"/>
                </a:solidFill>
                <a:latin typeface="Garamond" panose="02020404030301010803" pitchFamily="18" charset="0"/>
              </a:rPr>
              <a:t>Country Representative</a:t>
            </a:r>
            <a:endParaRPr lang="en-US" dirty="0">
              <a:latin typeface="Garamond" panose="02020404030301010803" pitchFamily="18" charset="0"/>
            </a:endParaRPr>
          </a:p>
          <a:p>
            <a:endParaRPr lang="en-US" dirty="0"/>
          </a:p>
        </p:txBody>
      </p:sp>
      <p:sp>
        <p:nvSpPr>
          <p:cNvPr id="4" name="Text Placeholder 2"/>
          <p:cNvSpPr txBox="1">
            <a:spLocks/>
          </p:cNvSpPr>
          <p:nvPr/>
        </p:nvSpPr>
        <p:spPr>
          <a:xfrm>
            <a:off x="353061" y="2133600"/>
            <a:ext cx="561339" cy="677108"/>
          </a:xfrm>
          <a:prstGeom prst="rect">
            <a:avLst/>
          </a:prstGeom>
        </p:spPr>
        <p:txBody>
          <a:bodyPr wrap="square" lIns="0" tIns="0" rIns="0" bIns="0">
            <a:spAutoFit/>
          </a:bodyPr>
          <a:lstStyle>
            <a:lvl1pPr marL="0">
              <a:defRPr b="0" i="0">
                <a:solidFill>
                  <a:schemeClr val="tx1"/>
                </a:solidFill>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algn="r"/>
            <a:r>
              <a:rPr lang="en-GB" sz="4400" b="1" kern="0" dirty="0" smtClean="0">
                <a:solidFill>
                  <a:srgbClr val="002060"/>
                </a:solidFill>
                <a:latin typeface="Futura LT Pro Book"/>
              </a:rPr>
              <a:t>“</a:t>
            </a:r>
            <a:endParaRPr lang="en-US" kern="0" dirty="0">
              <a:latin typeface="Futura LT Pro Book"/>
            </a:endParaRPr>
          </a:p>
        </p:txBody>
      </p:sp>
      <p:sp>
        <p:nvSpPr>
          <p:cNvPr id="5" name="Text Placeholder 2"/>
          <p:cNvSpPr txBox="1">
            <a:spLocks/>
          </p:cNvSpPr>
          <p:nvPr/>
        </p:nvSpPr>
        <p:spPr>
          <a:xfrm>
            <a:off x="8495414" y="5495091"/>
            <a:ext cx="496186" cy="693057"/>
          </a:xfrm>
          <a:prstGeom prst="rect">
            <a:avLst/>
          </a:prstGeom>
        </p:spPr>
        <p:txBody>
          <a:bodyPr wrap="square" lIns="0" tIns="0" rIns="0" bIns="0">
            <a:spAutoFit/>
          </a:bodyPr>
          <a:lstStyle>
            <a:lvl1pPr marL="0">
              <a:defRPr b="0" i="0">
                <a:solidFill>
                  <a:schemeClr val="tx1"/>
                </a:solidFill>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algn="r"/>
            <a:r>
              <a:rPr lang="en-GB" sz="4400" b="1" kern="0" dirty="0" smtClean="0">
                <a:solidFill>
                  <a:srgbClr val="002060"/>
                </a:solidFill>
                <a:latin typeface="Futura LT Pro Book"/>
              </a:rPr>
              <a:t>”</a:t>
            </a:r>
            <a:endParaRPr lang="en-US" kern="0" dirty="0">
              <a:latin typeface="Futura LT Pro Book"/>
            </a:endParaRPr>
          </a:p>
        </p:txBody>
      </p:sp>
    </p:spTree>
    <p:extLst>
      <p:ext uri="{BB962C8B-B14F-4D97-AF65-F5344CB8AC3E}">
        <p14:creationId xmlns:p14="http://schemas.microsoft.com/office/powerpoint/2010/main" val="334232087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914400" y="2286000"/>
            <a:ext cx="8028939" cy="4832092"/>
          </a:xfrm>
        </p:spPr>
        <p:txBody>
          <a:bodyPr/>
          <a:lstStyle/>
          <a:p>
            <a:pPr algn="ctr"/>
            <a:r>
              <a:rPr lang="en-US" sz="2800" b="1" dirty="0">
                <a:solidFill>
                  <a:schemeClr val="accent3"/>
                </a:solidFill>
                <a:latin typeface="Futura LT Pro Book"/>
              </a:rPr>
              <a:t>This launch is timely, as it comes just days after the new Sustainable Development Goals (SGDs) were launched by the United Nations, in which ensuring healthy lives and revitalizing the global partnership for sustainable development are priority goals. </a:t>
            </a:r>
            <a:r>
              <a:rPr lang="en-US" sz="2800" b="1" dirty="0" smtClean="0">
                <a:solidFill>
                  <a:schemeClr val="accent3"/>
                </a:solidFill>
                <a:latin typeface="Futura LT Pro Book"/>
              </a:rPr>
              <a:t>The </a:t>
            </a:r>
            <a:r>
              <a:rPr lang="en-US" sz="2800" b="1" dirty="0">
                <a:solidFill>
                  <a:schemeClr val="accent3"/>
                </a:solidFill>
                <a:latin typeface="Futura LT Pro Book"/>
              </a:rPr>
              <a:t>revisions made in the Kenya Malaria Strategy also align with the SDGs. </a:t>
            </a:r>
            <a:endParaRPr lang="en-US" sz="2800" b="1" dirty="0" smtClean="0">
              <a:solidFill>
                <a:schemeClr val="accent3"/>
              </a:solidFill>
              <a:latin typeface="Futura LT Pro Book"/>
            </a:endParaRPr>
          </a:p>
          <a:p>
            <a:pPr algn="r"/>
            <a:r>
              <a:rPr lang="en-GB" b="1" dirty="0">
                <a:solidFill>
                  <a:srgbClr val="002060"/>
                </a:solidFill>
                <a:latin typeface="Futura LT Pro Book"/>
              </a:rPr>
              <a:t>		</a:t>
            </a:r>
            <a:endParaRPr lang="en-GB" b="1" dirty="0" smtClean="0">
              <a:solidFill>
                <a:srgbClr val="002060"/>
              </a:solidFill>
              <a:latin typeface="Futura LT Pro Book"/>
            </a:endParaRPr>
          </a:p>
          <a:p>
            <a:pPr algn="r"/>
            <a:r>
              <a:rPr lang="en-US" b="1" dirty="0">
                <a:solidFill>
                  <a:srgbClr val="002060"/>
                </a:solidFill>
                <a:latin typeface="Garamond" panose="02020404030301010803" pitchFamily="18" charset="0"/>
              </a:rPr>
              <a:t>Barbara Hughes</a:t>
            </a:r>
          </a:p>
          <a:p>
            <a:pPr algn="r"/>
            <a:r>
              <a:rPr lang="en-US" b="1" dirty="0">
                <a:solidFill>
                  <a:srgbClr val="002060"/>
                </a:solidFill>
                <a:latin typeface="Garamond" panose="02020404030301010803" pitchFamily="18" charset="0"/>
              </a:rPr>
              <a:t>                                           USAID Health Population and</a:t>
            </a:r>
          </a:p>
          <a:p>
            <a:pPr algn="r"/>
            <a:r>
              <a:rPr lang="en-US" b="1" dirty="0">
                <a:solidFill>
                  <a:srgbClr val="002060"/>
                </a:solidFill>
                <a:latin typeface="Garamond" panose="02020404030301010803" pitchFamily="18" charset="0"/>
              </a:rPr>
              <a:t>                              Nutrition Office Chief</a:t>
            </a:r>
          </a:p>
          <a:p>
            <a:endParaRPr lang="en-US" dirty="0"/>
          </a:p>
        </p:txBody>
      </p:sp>
      <p:sp>
        <p:nvSpPr>
          <p:cNvPr id="4" name="Text Placeholder 2"/>
          <p:cNvSpPr txBox="1">
            <a:spLocks/>
          </p:cNvSpPr>
          <p:nvPr/>
        </p:nvSpPr>
        <p:spPr>
          <a:xfrm>
            <a:off x="609600" y="2133600"/>
            <a:ext cx="561339" cy="677108"/>
          </a:xfrm>
          <a:prstGeom prst="rect">
            <a:avLst/>
          </a:prstGeom>
        </p:spPr>
        <p:txBody>
          <a:bodyPr wrap="square" lIns="0" tIns="0" rIns="0" bIns="0">
            <a:spAutoFit/>
          </a:bodyPr>
          <a:lstStyle>
            <a:lvl1pPr marL="0">
              <a:defRPr b="0" i="0">
                <a:solidFill>
                  <a:schemeClr val="tx1"/>
                </a:solidFill>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algn="r"/>
            <a:r>
              <a:rPr lang="en-GB" sz="4400" b="1" kern="0" dirty="0" smtClean="0">
                <a:solidFill>
                  <a:srgbClr val="002060"/>
                </a:solidFill>
                <a:latin typeface="Futura LT Pro Book"/>
              </a:rPr>
              <a:t>“</a:t>
            </a:r>
            <a:endParaRPr lang="en-US" kern="0" dirty="0">
              <a:latin typeface="Futura LT Pro Book"/>
            </a:endParaRPr>
          </a:p>
        </p:txBody>
      </p:sp>
      <p:sp>
        <p:nvSpPr>
          <p:cNvPr id="5" name="Text Placeholder 2"/>
          <p:cNvSpPr txBox="1">
            <a:spLocks/>
          </p:cNvSpPr>
          <p:nvPr/>
        </p:nvSpPr>
        <p:spPr>
          <a:xfrm>
            <a:off x="6172200" y="5250543"/>
            <a:ext cx="496186" cy="693057"/>
          </a:xfrm>
          <a:prstGeom prst="rect">
            <a:avLst/>
          </a:prstGeom>
        </p:spPr>
        <p:txBody>
          <a:bodyPr wrap="square" lIns="0" tIns="0" rIns="0" bIns="0">
            <a:spAutoFit/>
          </a:bodyPr>
          <a:lstStyle>
            <a:lvl1pPr marL="0">
              <a:defRPr b="0" i="0">
                <a:solidFill>
                  <a:schemeClr val="tx1"/>
                </a:solidFill>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algn="r"/>
            <a:r>
              <a:rPr lang="en-GB" sz="4400" b="1" kern="0" dirty="0" smtClean="0">
                <a:solidFill>
                  <a:srgbClr val="002060"/>
                </a:solidFill>
                <a:latin typeface="Futura LT Pro Book"/>
              </a:rPr>
              <a:t>”</a:t>
            </a:r>
            <a:endParaRPr lang="en-US" kern="0" dirty="0">
              <a:latin typeface="Futura LT Pro Book"/>
            </a:endParaRPr>
          </a:p>
        </p:txBody>
      </p:sp>
    </p:spTree>
    <p:extLst>
      <p:ext uri="{BB962C8B-B14F-4D97-AF65-F5344CB8AC3E}">
        <p14:creationId xmlns:p14="http://schemas.microsoft.com/office/powerpoint/2010/main" val="168910041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342900" y="381000"/>
            <a:ext cx="9372599" cy="6248400"/>
          </a:xfrm>
          <a:prstGeom prst="rect">
            <a:avLst/>
          </a:prstGeom>
          <a:solidFill>
            <a:srgbClr val="FFFFFF">
              <a:shade val="85000"/>
            </a:srgbClr>
          </a:solidFill>
          <a:ln w="88900" cap="sq">
            <a:solidFill>
              <a:srgbClr val="00206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TextBox 1"/>
          <p:cNvSpPr txBox="1"/>
          <p:nvPr/>
        </p:nvSpPr>
        <p:spPr>
          <a:xfrm>
            <a:off x="609599" y="6781800"/>
            <a:ext cx="8839200" cy="646331"/>
          </a:xfrm>
          <a:prstGeom prst="rect">
            <a:avLst/>
          </a:prstGeom>
          <a:noFill/>
        </p:spPr>
        <p:txBody>
          <a:bodyPr wrap="square" rtlCol="0">
            <a:spAutoFit/>
          </a:bodyPr>
          <a:lstStyle/>
          <a:p>
            <a:r>
              <a:rPr lang="en-US" b="1" kern="0" dirty="0" smtClean="0">
                <a:solidFill>
                  <a:schemeClr val="accent3"/>
                </a:solidFill>
                <a:latin typeface="Garamond" panose="02020404030301010803" pitchFamily="18" charset="0"/>
              </a:rPr>
              <a:t>Barbara Hughes, USAID Health Population and Nutrition Office Chief giving a speech during the launch</a:t>
            </a:r>
            <a:endParaRPr lang="en-US" dirty="0"/>
          </a:p>
        </p:txBody>
      </p:sp>
    </p:spTree>
    <p:extLst>
      <p:ext uri="{BB962C8B-B14F-4D97-AF65-F5344CB8AC3E}">
        <p14:creationId xmlns:p14="http://schemas.microsoft.com/office/powerpoint/2010/main" val="135527927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2524163"/>
            <a:ext cx="8028939" cy="3539430"/>
          </a:xfrm>
        </p:spPr>
        <p:txBody>
          <a:bodyPr/>
          <a:lstStyle/>
          <a:p>
            <a:pPr algn="ctr"/>
            <a:r>
              <a:rPr lang="en-US" sz="2800" b="1" dirty="0">
                <a:solidFill>
                  <a:schemeClr val="accent3"/>
                </a:solidFill>
                <a:latin typeface="Futura LT Pro Book"/>
              </a:rPr>
              <a:t>This national strategic plan and other documents being launched today are excellent examples of a positive collaborative process for working together under a common goal, to fight </a:t>
            </a:r>
            <a:r>
              <a:rPr lang="en-US" sz="2800" b="1" dirty="0" smtClean="0">
                <a:solidFill>
                  <a:schemeClr val="accent3"/>
                </a:solidFill>
                <a:latin typeface="Futura LT Pro Book"/>
              </a:rPr>
              <a:t>malaria.</a:t>
            </a:r>
            <a:endParaRPr lang="en-US" sz="2800" b="1" dirty="0">
              <a:solidFill>
                <a:schemeClr val="accent3"/>
              </a:solidFill>
              <a:latin typeface="Futura LT Pro Book"/>
            </a:endParaRPr>
          </a:p>
          <a:p>
            <a:pPr algn="r"/>
            <a:r>
              <a:rPr lang="en-GB" b="1" dirty="0">
                <a:solidFill>
                  <a:srgbClr val="002060"/>
                </a:solidFill>
                <a:latin typeface="Futura LT Pro Book"/>
              </a:rPr>
              <a:t>		</a:t>
            </a:r>
            <a:endParaRPr lang="en-GB" b="1" dirty="0" smtClean="0">
              <a:solidFill>
                <a:srgbClr val="002060"/>
              </a:solidFill>
              <a:latin typeface="Futura LT Pro Book"/>
            </a:endParaRPr>
          </a:p>
          <a:p>
            <a:pPr algn="r"/>
            <a:r>
              <a:rPr lang="en-US" b="1" dirty="0">
                <a:solidFill>
                  <a:srgbClr val="002060"/>
                </a:solidFill>
                <a:latin typeface="Garamond" panose="02020404030301010803" pitchFamily="18" charset="0"/>
              </a:rPr>
              <a:t>Barbara </a:t>
            </a:r>
            <a:r>
              <a:rPr lang="en-US" b="1" dirty="0" smtClean="0">
                <a:solidFill>
                  <a:srgbClr val="002060"/>
                </a:solidFill>
                <a:latin typeface="Garamond" panose="02020404030301010803" pitchFamily="18" charset="0"/>
              </a:rPr>
              <a:t>Hughes </a:t>
            </a:r>
            <a:endParaRPr lang="en-US" b="1" dirty="0">
              <a:solidFill>
                <a:srgbClr val="002060"/>
              </a:solidFill>
              <a:latin typeface="Garamond" panose="02020404030301010803" pitchFamily="18" charset="0"/>
            </a:endParaRPr>
          </a:p>
          <a:p>
            <a:pPr algn="r"/>
            <a:r>
              <a:rPr lang="en-US" b="1" dirty="0">
                <a:solidFill>
                  <a:srgbClr val="002060"/>
                </a:solidFill>
                <a:latin typeface="Garamond" panose="02020404030301010803" pitchFamily="18" charset="0"/>
              </a:rPr>
              <a:t>			USAID Health Population and</a:t>
            </a:r>
          </a:p>
          <a:p>
            <a:pPr algn="r"/>
            <a:r>
              <a:rPr lang="en-US" b="1" dirty="0">
                <a:solidFill>
                  <a:srgbClr val="002060"/>
                </a:solidFill>
                <a:latin typeface="Garamond" panose="02020404030301010803" pitchFamily="18" charset="0"/>
              </a:rPr>
              <a:t>                           Nutrition Office Chief</a:t>
            </a:r>
          </a:p>
          <a:p>
            <a:endParaRPr lang="en-US" dirty="0"/>
          </a:p>
        </p:txBody>
      </p:sp>
      <p:sp>
        <p:nvSpPr>
          <p:cNvPr id="4" name="Text Placeholder 2"/>
          <p:cNvSpPr txBox="1">
            <a:spLocks/>
          </p:cNvSpPr>
          <p:nvPr/>
        </p:nvSpPr>
        <p:spPr>
          <a:xfrm>
            <a:off x="1371600" y="2362200"/>
            <a:ext cx="561339" cy="677108"/>
          </a:xfrm>
          <a:prstGeom prst="rect">
            <a:avLst/>
          </a:prstGeom>
        </p:spPr>
        <p:txBody>
          <a:bodyPr wrap="square" lIns="0" tIns="0" rIns="0" bIns="0">
            <a:spAutoFit/>
          </a:bodyPr>
          <a:lstStyle>
            <a:lvl1pPr marL="0">
              <a:defRPr b="0" i="0">
                <a:solidFill>
                  <a:schemeClr val="tx1"/>
                </a:solidFill>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algn="r"/>
            <a:r>
              <a:rPr lang="en-GB" sz="4400" b="1" kern="0" dirty="0" smtClean="0">
                <a:solidFill>
                  <a:srgbClr val="002060"/>
                </a:solidFill>
                <a:latin typeface="Futura LT Pro Book"/>
              </a:rPr>
              <a:t>“</a:t>
            </a:r>
            <a:endParaRPr lang="en-US" kern="0" dirty="0">
              <a:latin typeface="Futura LT Pro Book"/>
            </a:endParaRPr>
          </a:p>
        </p:txBody>
      </p:sp>
      <p:sp>
        <p:nvSpPr>
          <p:cNvPr id="5" name="Text Placeholder 2"/>
          <p:cNvSpPr txBox="1">
            <a:spLocks/>
          </p:cNvSpPr>
          <p:nvPr/>
        </p:nvSpPr>
        <p:spPr>
          <a:xfrm>
            <a:off x="6096000" y="4114800"/>
            <a:ext cx="496186" cy="693057"/>
          </a:xfrm>
          <a:prstGeom prst="rect">
            <a:avLst/>
          </a:prstGeom>
        </p:spPr>
        <p:txBody>
          <a:bodyPr wrap="square" lIns="0" tIns="0" rIns="0" bIns="0">
            <a:spAutoFit/>
          </a:bodyPr>
          <a:lstStyle>
            <a:lvl1pPr marL="0">
              <a:defRPr b="0" i="0">
                <a:solidFill>
                  <a:schemeClr val="tx1"/>
                </a:solidFill>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algn="r"/>
            <a:r>
              <a:rPr lang="en-GB" sz="4400" b="1" kern="0" dirty="0" smtClean="0">
                <a:solidFill>
                  <a:srgbClr val="002060"/>
                </a:solidFill>
                <a:latin typeface="Futura LT Pro Book"/>
              </a:rPr>
              <a:t>”</a:t>
            </a:r>
            <a:endParaRPr lang="en-US" kern="0" dirty="0">
              <a:latin typeface="Futura LT Pro Book"/>
            </a:endParaRPr>
          </a:p>
        </p:txBody>
      </p:sp>
    </p:spTree>
    <p:extLst>
      <p:ext uri="{BB962C8B-B14F-4D97-AF65-F5344CB8AC3E}">
        <p14:creationId xmlns:p14="http://schemas.microsoft.com/office/powerpoint/2010/main" val="415336155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33400" y="304800"/>
            <a:ext cx="9144000" cy="6096001"/>
          </a:xfrm>
          <a:prstGeom prst="rect">
            <a:avLst/>
          </a:prstGeom>
          <a:solidFill>
            <a:srgbClr val="FFFFFF">
              <a:shade val="85000"/>
            </a:srgbClr>
          </a:solidFill>
          <a:ln w="88900" cap="sq">
            <a:solidFill>
              <a:srgbClr val="00206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Text Placeholder 2"/>
          <p:cNvSpPr txBox="1">
            <a:spLocks/>
          </p:cNvSpPr>
          <p:nvPr/>
        </p:nvSpPr>
        <p:spPr>
          <a:xfrm>
            <a:off x="621665" y="6562763"/>
            <a:ext cx="8967470" cy="1209637"/>
          </a:xfrm>
          <a:prstGeom prst="rect">
            <a:avLst/>
          </a:prstGeom>
        </p:spPr>
        <p:txBody>
          <a:bodyPr/>
          <a:lst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r>
              <a:rPr lang="en-US" b="1" kern="0" dirty="0">
                <a:solidFill>
                  <a:schemeClr val="accent3"/>
                </a:solidFill>
                <a:latin typeface="Garamond" panose="02020404030301010803" pitchFamily="18" charset="0"/>
              </a:rPr>
              <a:t>Dr. </a:t>
            </a:r>
            <a:r>
              <a:rPr lang="en-US" b="1" kern="0" dirty="0" err="1">
                <a:solidFill>
                  <a:schemeClr val="accent3"/>
                </a:solidFill>
                <a:latin typeface="Garamond" panose="02020404030301010803" pitchFamily="18" charset="0"/>
              </a:rPr>
              <a:t>Custodia</a:t>
            </a:r>
            <a:r>
              <a:rPr lang="en-US" b="1" kern="0" dirty="0">
                <a:solidFill>
                  <a:schemeClr val="accent3"/>
                </a:solidFill>
                <a:latin typeface="Garamond" panose="02020404030301010803" pitchFamily="18" charset="0"/>
              </a:rPr>
              <a:t> </a:t>
            </a:r>
            <a:r>
              <a:rPr lang="en-US" b="1" kern="0" dirty="0" err="1" smtClean="0">
                <a:solidFill>
                  <a:schemeClr val="accent3"/>
                </a:solidFill>
                <a:latin typeface="Garamond" panose="02020404030301010803" pitchFamily="18" charset="0"/>
              </a:rPr>
              <a:t>Mandlhate</a:t>
            </a:r>
            <a:r>
              <a:rPr lang="en-US" b="1" kern="0" dirty="0" smtClean="0">
                <a:solidFill>
                  <a:schemeClr val="accent3"/>
                </a:solidFill>
                <a:latin typeface="Garamond" panose="02020404030301010803" pitchFamily="18" charset="0"/>
              </a:rPr>
              <a:t>, </a:t>
            </a:r>
            <a:r>
              <a:rPr lang="en-US" b="1" kern="0" dirty="0">
                <a:solidFill>
                  <a:schemeClr val="accent3"/>
                </a:solidFill>
                <a:latin typeface="Garamond" panose="02020404030301010803" pitchFamily="18" charset="0"/>
              </a:rPr>
              <a:t>WHO Country Representation and  Dr. Elizabeth </a:t>
            </a:r>
            <a:r>
              <a:rPr lang="en-US" b="1" kern="0" dirty="0" err="1">
                <a:solidFill>
                  <a:schemeClr val="accent3"/>
                </a:solidFill>
                <a:latin typeface="Garamond" panose="02020404030301010803" pitchFamily="18" charset="0"/>
              </a:rPr>
              <a:t>Ogaja</a:t>
            </a:r>
            <a:r>
              <a:rPr lang="en-US" b="1" kern="0" dirty="0">
                <a:solidFill>
                  <a:schemeClr val="accent3"/>
                </a:solidFill>
                <a:latin typeface="Garamond" panose="02020404030301010803" pitchFamily="18" charset="0"/>
              </a:rPr>
              <a:t>, Kisumu County Chief Executive Committee member of Health (second from the right), celebrating the launch of the two documents. The process of the development of the strategy and the plan involved consultation of all stakeholders including the counties.</a:t>
            </a:r>
          </a:p>
          <a:p>
            <a:endParaRPr lang="en-US" kern="0" dirty="0">
              <a:solidFill>
                <a:schemeClr val="accent3"/>
              </a:solidFill>
            </a:endParaRPr>
          </a:p>
        </p:txBody>
      </p:sp>
    </p:spTree>
    <p:extLst>
      <p:ext uri="{BB962C8B-B14F-4D97-AF65-F5344CB8AC3E}">
        <p14:creationId xmlns:p14="http://schemas.microsoft.com/office/powerpoint/2010/main" val="86525565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2"/>
          <p:cNvSpPr txBox="1">
            <a:spLocks/>
          </p:cNvSpPr>
          <p:nvPr/>
        </p:nvSpPr>
        <p:spPr>
          <a:xfrm>
            <a:off x="564515" y="6858000"/>
            <a:ext cx="8967470" cy="685800"/>
          </a:xfrm>
          <a:prstGeom prst="rect">
            <a:avLst/>
          </a:prstGeom>
        </p:spPr>
        <p:txBody>
          <a:bodyPr/>
          <a:lst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r>
              <a:rPr lang="en-US" b="1" kern="0" dirty="0">
                <a:solidFill>
                  <a:schemeClr val="accent3"/>
                </a:solidFill>
                <a:latin typeface="Garamond" panose="02020404030301010803" pitchFamily="18" charset="0"/>
              </a:rPr>
              <a:t>The Principal Secretary of Health, Dr. Khadijah </a:t>
            </a:r>
            <a:r>
              <a:rPr lang="en-US" b="1" kern="0" dirty="0" err="1">
                <a:solidFill>
                  <a:schemeClr val="accent3"/>
                </a:solidFill>
                <a:latin typeface="Garamond" panose="02020404030301010803" pitchFamily="18" charset="0"/>
              </a:rPr>
              <a:t>Kasaachoni</a:t>
            </a:r>
            <a:r>
              <a:rPr lang="en-US" b="1" kern="0" dirty="0">
                <a:solidFill>
                  <a:schemeClr val="accent3"/>
                </a:solidFill>
                <a:latin typeface="Garamond" panose="02020404030301010803" pitchFamily="18" charset="0"/>
              </a:rPr>
              <a:t>, gives a copy of the launched documents to MEASURE Evaluation PIMA Chief of Party, Edward </a:t>
            </a:r>
            <a:r>
              <a:rPr lang="en-US" b="1" kern="0" dirty="0" smtClean="0">
                <a:solidFill>
                  <a:schemeClr val="accent3"/>
                </a:solidFill>
                <a:latin typeface="Garamond" panose="02020404030301010803" pitchFamily="18" charset="0"/>
              </a:rPr>
              <a:t>Kunyanga.</a:t>
            </a:r>
            <a:endParaRPr lang="en-US" b="1" kern="0" dirty="0">
              <a:solidFill>
                <a:schemeClr val="accent3"/>
              </a:solidFill>
              <a:latin typeface="Garamond" panose="02020404030301010803" pitchFamily="18" charset="0"/>
            </a:endParaRPr>
          </a:p>
          <a:p>
            <a:endParaRPr lang="en-US" kern="0" dirty="0">
              <a:solidFill>
                <a:schemeClr val="accent3"/>
              </a:solidFill>
            </a:endParaRPr>
          </a:p>
        </p:txBody>
      </p:sp>
      <p:pic>
        <p:nvPicPr>
          <p:cNvPr id="5" name="Content Placeholder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19100" y="510365"/>
            <a:ext cx="9258300" cy="6172200"/>
          </a:xfrm>
          <a:prstGeom prst="rect">
            <a:avLst/>
          </a:prstGeom>
          <a:solidFill>
            <a:srgbClr val="FFFFFF">
              <a:shade val="85000"/>
            </a:srgbClr>
          </a:solidFill>
          <a:ln w="88900" cap="sq">
            <a:solidFill>
              <a:srgbClr val="00206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83201655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2524163"/>
            <a:ext cx="8043530" cy="3539430"/>
          </a:xfrm>
        </p:spPr>
        <p:txBody>
          <a:bodyPr/>
          <a:lstStyle/>
          <a:p>
            <a:pPr algn="ctr"/>
            <a:r>
              <a:rPr lang="en-US" sz="2800" b="1" dirty="0">
                <a:solidFill>
                  <a:schemeClr val="accent3"/>
                </a:solidFill>
                <a:latin typeface="Futura LT Pro Book"/>
              </a:rPr>
              <a:t>The revised strategy recognized previous achievements, has suggested new approaches that acknowledge the important role of the private sector, need for commodity </a:t>
            </a:r>
            <a:r>
              <a:rPr lang="en-US" sz="2800" b="1" dirty="0" smtClean="0">
                <a:solidFill>
                  <a:schemeClr val="accent3"/>
                </a:solidFill>
                <a:latin typeface="Futura LT Pro Book"/>
              </a:rPr>
              <a:t>security, and </a:t>
            </a:r>
            <a:r>
              <a:rPr lang="en-US" sz="2800" b="1" dirty="0">
                <a:solidFill>
                  <a:schemeClr val="accent3"/>
                </a:solidFill>
                <a:latin typeface="Futura LT Pro Book"/>
              </a:rPr>
              <a:t>strengthening health </a:t>
            </a:r>
            <a:r>
              <a:rPr lang="en-US" sz="2800" b="1" dirty="0" smtClean="0">
                <a:solidFill>
                  <a:schemeClr val="accent3"/>
                </a:solidFill>
                <a:latin typeface="Futura LT Pro Book"/>
              </a:rPr>
              <a:t>systems.</a:t>
            </a:r>
            <a:r>
              <a:rPr lang="en-GB" b="1" dirty="0" smtClean="0">
                <a:solidFill>
                  <a:srgbClr val="002060"/>
                </a:solidFill>
                <a:latin typeface="Futura LT Pro Book"/>
              </a:rPr>
              <a:t>		</a:t>
            </a:r>
          </a:p>
          <a:p>
            <a:pPr algn="r"/>
            <a:r>
              <a:rPr lang="en-US" b="1" dirty="0">
                <a:solidFill>
                  <a:srgbClr val="002060"/>
                </a:solidFill>
                <a:latin typeface="Garamond" panose="02020404030301010803" pitchFamily="18" charset="0"/>
              </a:rPr>
              <a:t>Nathan </a:t>
            </a:r>
            <a:r>
              <a:rPr lang="en-US" b="1" dirty="0" err="1" smtClean="0">
                <a:solidFill>
                  <a:srgbClr val="002060"/>
                </a:solidFill>
                <a:latin typeface="Garamond" panose="02020404030301010803" pitchFamily="18" charset="0"/>
              </a:rPr>
              <a:t>Bakyaita</a:t>
            </a:r>
            <a:endParaRPr lang="en-US" b="1" dirty="0" smtClean="0">
              <a:solidFill>
                <a:srgbClr val="002060"/>
              </a:solidFill>
              <a:latin typeface="Garamond" panose="02020404030301010803" pitchFamily="18" charset="0"/>
            </a:endParaRPr>
          </a:p>
          <a:p>
            <a:pPr algn="r"/>
            <a:r>
              <a:rPr lang="en-US" b="1" dirty="0" smtClean="0">
                <a:solidFill>
                  <a:srgbClr val="002060"/>
                </a:solidFill>
                <a:latin typeface="Garamond" panose="02020404030301010803" pitchFamily="18" charset="0"/>
              </a:rPr>
              <a:t>Malaria Advisor</a:t>
            </a:r>
          </a:p>
          <a:p>
            <a:pPr algn="r"/>
            <a:r>
              <a:rPr lang="en-US" b="1" dirty="0" smtClean="0">
                <a:solidFill>
                  <a:srgbClr val="002060"/>
                </a:solidFill>
                <a:latin typeface="Garamond" panose="02020404030301010803" pitchFamily="18" charset="0"/>
              </a:rPr>
              <a:t>WHO </a:t>
            </a:r>
            <a:r>
              <a:rPr lang="en-US" b="1" dirty="0">
                <a:solidFill>
                  <a:srgbClr val="002060"/>
                </a:solidFill>
                <a:latin typeface="Garamond" panose="02020404030301010803" pitchFamily="18" charset="0"/>
              </a:rPr>
              <a:t>Kenya  </a:t>
            </a:r>
          </a:p>
          <a:p>
            <a:pPr algn="r"/>
            <a:endParaRPr lang="en-US" b="1" dirty="0">
              <a:solidFill>
                <a:srgbClr val="002060"/>
              </a:solidFill>
              <a:latin typeface="Garamond" panose="02020404030301010803" pitchFamily="18" charset="0"/>
            </a:endParaRPr>
          </a:p>
          <a:p>
            <a:endParaRPr lang="en-US" dirty="0"/>
          </a:p>
        </p:txBody>
      </p:sp>
      <p:sp>
        <p:nvSpPr>
          <p:cNvPr id="4" name="Text Placeholder 2"/>
          <p:cNvSpPr txBox="1">
            <a:spLocks/>
          </p:cNvSpPr>
          <p:nvPr/>
        </p:nvSpPr>
        <p:spPr>
          <a:xfrm>
            <a:off x="1066800" y="2362200"/>
            <a:ext cx="561339" cy="677108"/>
          </a:xfrm>
          <a:prstGeom prst="rect">
            <a:avLst/>
          </a:prstGeom>
        </p:spPr>
        <p:txBody>
          <a:bodyPr wrap="square" lIns="0" tIns="0" rIns="0" bIns="0">
            <a:spAutoFit/>
          </a:bodyPr>
          <a:lstStyle>
            <a:lvl1pPr marL="0">
              <a:defRPr b="0" i="0">
                <a:solidFill>
                  <a:schemeClr val="tx1"/>
                </a:solidFill>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algn="r"/>
            <a:r>
              <a:rPr lang="en-GB" sz="4400" b="1" kern="0" dirty="0" smtClean="0">
                <a:solidFill>
                  <a:srgbClr val="002060"/>
                </a:solidFill>
                <a:latin typeface="Futura LT Pro Book"/>
              </a:rPr>
              <a:t>“</a:t>
            </a:r>
            <a:endParaRPr lang="en-US" kern="0" dirty="0">
              <a:latin typeface="Futura LT Pro Book"/>
            </a:endParaRPr>
          </a:p>
        </p:txBody>
      </p:sp>
      <p:sp>
        <p:nvSpPr>
          <p:cNvPr id="5" name="Text Placeholder 2"/>
          <p:cNvSpPr txBox="1">
            <a:spLocks/>
          </p:cNvSpPr>
          <p:nvPr/>
        </p:nvSpPr>
        <p:spPr>
          <a:xfrm>
            <a:off x="7162800" y="4183743"/>
            <a:ext cx="496186" cy="693057"/>
          </a:xfrm>
          <a:prstGeom prst="rect">
            <a:avLst/>
          </a:prstGeom>
        </p:spPr>
        <p:txBody>
          <a:bodyPr wrap="square" lIns="0" tIns="0" rIns="0" bIns="0">
            <a:spAutoFit/>
          </a:bodyPr>
          <a:lstStyle>
            <a:lvl1pPr marL="0">
              <a:defRPr b="0" i="0">
                <a:solidFill>
                  <a:schemeClr val="tx1"/>
                </a:solidFill>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algn="r"/>
            <a:r>
              <a:rPr lang="en-GB" sz="4400" b="1" kern="0" dirty="0" smtClean="0">
                <a:solidFill>
                  <a:srgbClr val="002060"/>
                </a:solidFill>
                <a:latin typeface="Futura LT Pro Book"/>
              </a:rPr>
              <a:t>”</a:t>
            </a:r>
            <a:endParaRPr lang="en-US" kern="0" dirty="0">
              <a:latin typeface="Futura LT Pro Book"/>
            </a:endParaRPr>
          </a:p>
        </p:txBody>
      </p:sp>
    </p:spTree>
    <p:extLst>
      <p:ext uri="{BB962C8B-B14F-4D97-AF65-F5344CB8AC3E}">
        <p14:creationId xmlns:p14="http://schemas.microsoft.com/office/powerpoint/2010/main" val="323735968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5800" y="838200"/>
            <a:ext cx="8763000" cy="5841999"/>
          </a:xfrm>
          <a:prstGeom prst="rect">
            <a:avLst/>
          </a:prstGeom>
          <a:solidFill>
            <a:srgbClr val="FFFFFF">
              <a:shade val="85000"/>
            </a:srgbClr>
          </a:solidFill>
          <a:ln w="88900" cap="sq">
            <a:solidFill>
              <a:srgbClr val="00206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TextBox 1"/>
          <p:cNvSpPr txBox="1"/>
          <p:nvPr/>
        </p:nvSpPr>
        <p:spPr>
          <a:xfrm>
            <a:off x="1905000" y="7010400"/>
            <a:ext cx="8153400" cy="646331"/>
          </a:xfrm>
          <a:prstGeom prst="rect">
            <a:avLst/>
          </a:prstGeom>
          <a:noFill/>
        </p:spPr>
        <p:txBody>
          <a:bodyPr wrap="square" rtlCol="0">
            <a:spAutoFit/>
          </a:bodyPr>
          <a:lstStyle/>
          <a:p>
            <a:r>
              <a:rPr lang="en-US" b="1" kern="0" dirty="0">
                <a:solidFill>
                  <a:schemeClr val="accent3"/>
                </a:solidFill>
                <a:latin typeface="Garamond" panose="02020404030301010803" pitchFamily="18" charset="0"/>
              </a:rPr>
              <a:t>Dr. Nathan </a:t>
            </a:r>
            <a:r>
              <a:rPr lang="en-US" b="1" kern="0" dirty="0" err="1">
                <a:solidFill>
                  <a:schemeClr val="accent3"/>
                </a:solidFill>
                <a:latin typeface="Garamond" panose="02020404030301010803" pitchFamily="18" charset="0"/>
              </a:rPr>
              <a:t>Bakyaita</a:t>
            </a:r>
            <a:r>
              <a:rPr lang="en-US" b="1" kern="0" dirty="0">
                <a:solidFill>
                  <a:schemeClr val="accent3"/>
                </a:solidFill>
                <a:latin typeface="Garamond" panose="02020404030301010803" pitchFamily="18" charset="0"/>
              </a:rPr>
              <a:t> Malaria Advisor WHO Kenya</a:t>
            </a:r>
          </a:p>
          <a:p>
            <a:endParaRPr lang="en-US" dirty="0">
              <a:latin typeface="Garamond" panose="02020404030301010803" pitchFamily="18" charset="0"/>
            </a:endParaRPr>
          </a:p>
        </p:txBody>
      </p:sp>
    </p:spTree>
    <p:extLst>
      <p:ext uri="{BB962C8B-B14F-4D97-AF65-F5344CB8AC3E}">
        <p14:creationId xmlns:p14="http://schemas.microsoft.com/office/powerpoint/2010/main" val="199433890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2000" y="533400"/>
            <a:ext cx="8686800" cy="5791200"/>
          </a:xfrm>
          <a:prstGeom prst="rect">
            <a:avLst/>
          </a:prstGeom>
          <a:solidFill>
            <a:srgbClr val="FFFFFF">
              <a:shade val="85000"/>
            </a:srgbClr>
          </a:solidFill>
          <a:ln w="88900" cap="sq">
            <a:solidFill>
              <a:srgbClr val="00206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TextBox 1"/>
          <p:cNvSpPr txBox="1"/>
          <p:nvPr/>
        </p:nvSpPr>
        <p:spPr>
          <a:xfrm>
            <a:off x="1447800" y="6705600"/>
            <a:ext cx="7543800" cy="923330"/>
          </a:xfrm>
          <a:prstGeom prst="rect">
            <a:avLst/>
          </a:prstGeom>
          <a:noFill/>
        </p:spPr>
        <p:txBody>
          <a:bodyPr wrap="square" rtlCol="0">
            <a:spAutoFit/>
          </a:bodyPr>
          <a:lstStyle/>
          <a:p>
            <a:r>
              <a:rPr lang="en-US" b="1" kern="0" dirty="0">
                <a:solidFill>
                  <a:schemeClr val="accent3"/>
                </a:solidFill>
                <a:latin typeface="Garamond" panose="02020404030301010803" pitchFamily="18" charset="0"/>
              </a:rPr>
              <a:t>Dr. Mildred </a:t>
            </a:r>
            <a:r>
              <a:rPr lang="en-US" b="1" kern="0" dirty="0" err="1">
                <a:solidFill>
                  <a:schemeClr val="accent3"/>
                </a:solidFill>
                <a:latin typeface="Garamond" panose="02020404030301010803" pitchFamily="18" charset="0"/>
              </a:rPr>
              <a:t>Shieshia</a:t>
            </a:r>
            <a:r>
              <a:rPr lang="en-US" b="1" kern="0" dirty="0">
                <a:solidFill>
                  <a:schemeClr val="accent3"/>
                </a:solidFill>
                <a:latin typeface="Garamond" panose="02020404030301010803" pitchFamily="18" charset="0"/>
              </a:rPr>
              <a:t>, PMI Resident Advisor USAID Kenya </a:t>
            </a:r>
            <a:r>
              <a:rPr lang="en-US" b="1" kern="0" dirty="0" smtClean="0">
                <a:solidFill>
                  <a:schemeClr val="accent3"/>
                </a:solidFill>
                <a:latin typeface="Garamond" panose="02020404030301010803" pitchFamily="18" charset="0"/>
              </a:rPr>
              <a:t> </a:t>
            </a:r>
            <a:r>
              <a:rPr lang="en-US" b="1" kern="0" dirty="0">
                <a:solidFill>
                  <a:schemeClr val="accent3"/>
                </a:solidFill>
                <a:latin typeface="Garamond" panose="02020404030301010803" pitchFamily="18" charset="0"/>
              </a:rPr>
              <a:t>and  Margaret </a:t>
            </a:r>
            <a:r>
              <a:rPr lang="en-US" b="1" kern="0" dirty="0" err="1">
                <a:solidFill>
                  <a:schemeClr val="accent3"/>
                </a:solidFill>
                <a:latin typeface="Garamond" panose="02020404030301010803" pitchFamily="18" charset="0"/>
              </a:rPr>
              <a:t>Mungai</a:t>
            </a:r>
            <a:r>
              <a:rPr lang="en-US" b="1" kern="0" dirty="0">
                <a:solidFill>
                  <a:schemeClr val="accent3"/>
                </a:solidFill>
                <a:latin typeface="Garamond" panose="02020404030301010803" pitchFamily="18" charset="0"/>
              </a:rPr>
              <a:t> , AMREF Health Africa join the celebrations</a:t>
            </a:r>
          </a:p>
          <a:p>
            <a:endParaRPr lang="en-US" dirty="0"/>
          </a:p>
        </p:txBody>
      </p:sp>
    </p:spTree>
    <p:extLst>
      <p:ext uri="{BB962C8B-B14F-4D97-AF65-F5344CB8AC3E}">
        <p14:creationId xmlns:p14="http://schemas.microsoft.com/office/powerpoint/2010/main" val="141818920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2"/>
          <p:cNvSpPr txBox="1">
            <a:spLocks/>
          </p:cNvSpPr>
          <p:nvPr/>
        </p:nvSpPr>
        <p:spPr>
          <a:xfrm>
            <a:off x="6470015" y="2095498"/>
            <a:ext cx="3359785" cy="2764835"/>
          </a:xfrm>
          <a:prstGeom prst="rect">
            <a:avLst/>
          </a:prstGeom>
        </p:spPr>
        <p:txBody>
          <a:bodyPr/>
          <a:lst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r>
              <a:rPr lang="en-US" b="1" kern="0" dirty="0" smtClean="0">
                <a:solidFill>
                  <a:schemeClr val="accent3"/>
                </a:solidFill>
                <a:latin typeface="Garamond" panose="02020404030301010803" pitchFamily="18" charset="0"/>
              </a:rPr>
              <a:t>Foreground, left </a:t>
            </a:r>
            <a:r>
              <a:rPr lang="en-US" b="1" kern="0" dirty="0" smtClean="0">
                <a:solidFill>
                  <a:schemeClr val="accent3"/>
                </a:solidFill>
                <a:latin typeface="Garamond" panose="02020404030301010803" pitchFamily="18" charset="0"/>
              </a:rPr>
              <a:t>to right: Margaret </a:t>
            </a:r>
            <a:r>
              <a:rPr lang="en-US" b="1" kern="0" dirty="0" err="1" smtClean="0">
                <a:solidFill>
                  <a:schemeClr val="accent3"/>
                </a:solidFill>
                <a:latin typeface="Garamond" panose="02020404030301010803" pitchFamily="18" charset="0"/>
              </a:rPr>
              <a:t>Mungai</a:t>
            </a:r>
            <a:r>
              <a:rPr lang="en-US" b="1" kern="0" dirty="0" smtClean="0">
                <a:solidFill>
                  <a:schemeClr val="accent3"/>
                </a:solidFill>
                <a:latin typeface="Garamond" panose="02020404030301010803" pitchFamily="18" charset="0"/>
              </a:rPr>
              <a:t> of AMREF </a:t>
            </a:r>
            <a:r>
              <a:rPr lang="en-US" b="1" kern="0" dirty="0">
                <a:solidFill>
                  <a:schemeClr val="accent3"/>
                </a:solidFill>
                <a:latin typeface="Garamond" panose="02020404030301010803" pitchFamily="18" charset="0"/>
              </a:rPr>
              <a:t>Health Africa, Edward </a:t>
            </a:r>
            <a:r>
              <a:rPr lang="en-US" b="1" kern="0" dirty="0" err="1">
                <a:solidFill>
                  <a:srgbClr val="9BBB59"/>
                </a:solidFill>
                <a:latin typeface="Garamond" panose="02020404030301010803" pitchFamily="18" charset="0"/>
              </a:rPr>
              <a:t>Kunyanga</a:t>
            </a:r>
            <a:r>
              <a:rPr lang="en-US" b="1" kern="0" dirty="0">
                <a:solidFill>
                  <a:srgbClr val="9BBB59"/>
                </a:solidFill>
                <a:latin typeface="Garamond" panose="02020404030301010803" pitchFamily="18" charset="0"/>
              </a:rPr>
              <a:t> </a:t>
            </a:r>
            <a:r>
              <a:rPr lang="en-US" b="1" kern="0" dirty="0" smtClean="0">
                <a:solidFill>
                  <a:srgbClr val="9BBB59"/>
                </a:solidFill>
                <a:latin typeface="Garamond" panose="02020404030301010803" pitchFamily="18" charset="0"/>
              </a:rPr>
              <a:t>of MEASURE Evaluation PIMA, </a:t>
            </a:r>
            <a:r>
              <a:rPr lang="en-US" b="1" kern="0" dirty="0" smtClean="0">
                <a:solidFill>
                  <a:schemeClr val="accent3"/>
                </a:solidFill>
                <a:latin typeface="Garamond" panose="02020404030301010803" pitchFamily="18" charset="0"/>
              </a:rPr>
              <a:t>Dr</a:t>
            </a:r>
            <a:r>
              <a:rPr lang="en-US" b="1" kern="0" dirty="0">
                <a:solidFill>
                  <a:schemeClr val="accent3"/>
                </a:solidFill>
                <a:latin typeface="Garamond" panose="02020404030301010803" pitchFamily="18" charset="0"/>
              </a:rPr>
              <a:t>. Andrew </a:t>
            </a:r>
            <a:r>
              <a:rPr lang="en-US" b="1" kern="0" dirty="0" err="1" smtClean="0">
                <a:solidFill>
                  <a:schemeClr val="accent3"/>
                </a:solidFill>
                <a:latin typeface="Garamond" panose="02020404030301010803" pitchFamily="18" charset="0"/>
              </a:rPr>
              <a:t>Mulwa</a:t>
            </a:r>
            <a:r>
              <a:rPr lang="en-US" b="1" kern="0" dirty="0" smtClean="0">
                <a:solidFill>
                  <a:schemeClr val="accent3"/>
                </a:solidFill>
                <a:latin typeface="Garamond" panose="02020404030301010803" pitchFamily="18" charset="0"/>
              </a:rPr>
              <a:t>, </a:t>
            </a:r>
            <a:r>
              <a:rPr lang="en-US" b="1" kern="0" dirty="0">
                <a:solidFill>
                  <a:schemeClr val="accent3"/>
                </a:solidFill>
                <a:latin typeface="Garamond" panose="02020404030301010803" pitchFamily="18" charset="0"/>
              </a:rPr>
              <a:t>the Chairman of Council of Health </a:t>
            </a:r>
            <a:r>
              <a:rPr lang="en-US" b="1" kern="0" dirty="0" smtClean="0">
                <a:solidFill>
                  <a:schemeClr val="accent3"/>
                </a:solidFill>
                <a:latin typeface="Garamond" panose="02020404030301010803" pitchFamily="18" charset="0"/>
              </a:rPr>
              <a:t>Ministers, </a:t>
            </a:r>
            <a:r>
              <a:rPr lang="en-US" b="1" kern="0" dirty="0">
                <a:solidFill>
                  <a:schemeClr val="accent3"/>
                </a:solidFill>
                <a:latin typeface="Garamond" panose="02020404030301010803" pitchFamily="18" charset="0"/>
              </a:rPr>
              <a:t>and CEC of </a:t>
            </a:r>
            <a:r>
              <a:rPr lang="en-US" b="1" kern="0" dirty="0" smtClean="0">
                <a:solidFill>
                  <a:schemeClr val="accent3"/>
                </a:solidFill>
                <a:latin typeface="Garamond" panose="02020404030301010803" pitchFamily="18" charset="0"/>
              </a:rPr>
              <a:t>Health-</a:t>
            </a:r>
            <a:r>
              <a:rPr lang="en-US" b="1" kern="0" dirty="0" err="1" smtClean="0">
                <a:solidFill>
                  <a:schemeClr val="accent3"/>
                </a:solidFill>
                <a:latin typeface="Garamond" panose="02020404030301010803" pitchFamily="18" charset="0"/>
              </a:rPr>
              <a:t>Makueni</a:t>
            </a:r>
            <a:endParaRPr lang="en-US" kern="0" dirty="0">
              <a:solidFill>
                <a:schemeClr val="accent3"/>
              </a:solidFill>
              <a:latin typeface="Garamond" panose="02020404030301010803" pitchFamily="18" charset="0"/>
            </a:endParaRPr>
          </a:p>
        </p:txBody>
      </p:sp>
      <p:pic>
        <p:nvPicPr>
          <p:cNvPr id="2" name="Picture 1"/>
          <p:cNvPicPr>
            <a:picLocks noChangeAspect="1"/>
          </p:cNvPicPr>
          <p:nvPr/>
        </p:nvPicPr>
        <p:blipFill>
          <a:blip r:embed="rId3"/>
          <a:stretch>
            <a:fillRect/>
          </a:stretch>
        </p:blipFill>
        <p:spPr>
          <a:xfrm>
            <a:off x="304800" y="1496716"/>
            <a:ext cx="5950601" cy="3962400"/>
          </a:xfrm>
          <a:prstGeom prst="rect">
            <a:avLst/>
          </a:prstGeom>
          <a:solidFill>
            <a:srgbClr val="FFFFFF">
              <a:shade val="85000"/>
            </a:srgbClr>
          </a:solidFill>
          <a:ln w="88900" cap="sq">
            <a:solidFill>
              <a:srgbClr val="00206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48593702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2524163"/>
            <a:ext cx="8043530" cy="3662541"/>
          </a:xfrm>
        </p:spPr>
        <p:txBody>
          <a:bodyPr/>
          <a:lstStyle/>
          <a:p>
            <a:pPr algn="ctr"/>
            <a:r>
              <a:rPr lang="en-US" sz="2800" b="1" dirty="0">
                <a:solidFill>
                  <a:schemeClr val="accent3"/>
                </a:solidFill>
                <a:latin typeface="Futura LT Pro Book"/>
              </a:rPr>
              <a:t>Anyone involved in </a:t>
            </a:r>
            <a:r>
              <a:rPr lang="en-US" sz="2800" b="1" dirty="0" smtClean="0">
                <a:solidFill>
                  <a:schemeClr val="accent3"/>
                </a:solidFill>
                <a:latin typeface="Futura LT Pro Book"/>
              </a:rPr>
              <a:t>malaria </a:t>
            </a:r>
            <a:r>
              <a:rPr lang="en-US" sz="2800" b="1" dirty="0">
                <a:solidFill>
                  <a:schemeClr val="accent3"/>
                </a:solidFill>
                <a:latin typeface="Futura LT Pro Book"/>
              </a:rPr>
              <a:t>e</a:t>
            </a:r>
            <a:r>
              <a:rPr lang="en-US" sz="2800" b="1" dirty="0" smtClean="0">
                <a:solidFill>
                  <a:schemeClr val="accent3"/>
                </a:solidFill>
                <a:latin typeface="Futura LT Pro Book"/>
              </a:rPr>
              <a:t>limination </a:t>
            </a:r>
            <a:r>
              <a:rPr lang="en-US" sz="2800" b="1" dirty="0">
                <a:solidFill>
                  <a:schemeClr val="accent3"/>
                </a:solidFill>
                <a:latin typeface="Futura LT Pro Book"/>
              </a:rPr>
              <a:t>must borrow from three key documents – </a:t>
            </a:r>
            <a:r>
              <a:rPr lang="en-US" sz="2800" b="1" dirty="0" smtClean="0">
                <a:solidFill>
                  <a:schemeClr val="accent3"/>
                </a:solidFill>
                <a:latin typeface="Futura LT Pro Book"/>
              </a:rPr>
              <a:t>the </a:t>
            </a:r>
            <a:r>
              <a:rPr lang="en-US" sz="2800" b="1" dirty="0">
                <a:solidFill>
                  <a:schemeClr val="accent3"/>
                </a:solidFill>
                <a:latin typeface="Futura LT Pro Book"/>
              </a:rPr>
              <a:t>National Malaria Policy, Kenya Malaria </a:t>
            </a:r>
            <a:r>
              <a:rPr lang="en-US" sz="2800" b="1" dirty="0" smtClean="0">
                <a:solidFill>
                  <a:schemeClr val="accent3"/>
                </a:solidFill>
                <a:latin typeface="Futura LT Pro Book"/>
              </a:rPr>
              <a:t>Strategy </a:t>
            </a:r>
            <a:r>
              <a:rPr lang="en-US" sz="2800" b="1" dirty="0">
                <a:solidFill>
                  <a:schemeClr val="accent3"/>
                </a:solidFill>
                <a:latin typeface="Futura LT Pro Book"/>
              </a:rPr>
              <a:t>and Kenya Malaria M&amp;E </a:t>
            </a:r>
            <a:r>
              <a:rPr lang="en-US" sz="2800" b="1" dirty="0" smtClean="0">
                <a:solidFill>
                  <a:schemeClr val="accent3"/>
                </a:solidFill>
                <a:latin typeface="Futura LT Pro Book"/>
              </a:rPr>
              <a:t>plan. </a:t>
            </a:r>
            <a:endParaRPr lang="en-US" sz="2800" b="1" dirty="0">
              <a:solidFill>
                <a:schemeClr val="accent3"/>
              </a:solidFill>
              <a:latin typeface="Futura LT Pro Book"/>
            </a:endParaRPr>
          </a:p>
          <a:p>
            <a:pPr algn="ctr"/>
            <a:r>
              <a:rPr lang="en-GB" b="1" dirty="0" smtClean="0">
                <a:solidFill>
                  <a:srgbClr val="002060"/>
                </a:solidFill>
                <a:latin typeface="Futura LT Pro Book"/>
              </a:rPr>
              <a:t>		</a:t>
            </a:r>
          </a:p>
          <a:p>
            <a:pPr algn="r"/>
            <a:r>
              <a:rPr lang="en-US" b="1" dirty="0">
                <a:solidFill>
                  <a:srgbClr val="002060"/>
                </a:solidFill>
                <a:latin typeface="Garamond" panose="02020404030301010803" pitchFamily="18" charset="0"/>
              </a:rPr>
              <a:t>Dr. </a:t>
            </a:r>
            <a:r>
              <a:rPr lang="en-US" b="1" dirty="0" err="1">
                <a:solidFill>
                  <a:srgbClr val="002060"/>
                </a:solidFill>
                <a:latin typeface="Garamond" panose="02020404030301010803" pitchFamily="18" charset="0"/>
              </a:rPr>
              <a:t>Erjesa</a:t>
            </a:r>
            <a:r>
              <a:rPr lang="en-US" b="1" dirty="0">
                <a:solidFill>
                  <a:srgbClr val="002060"/>
                </a:solidFill>
                <a:latin typeface="Garamond" panose="02020404030301010803" pitchFamily="18" charset="0"/>
              </a:rPr>
              <a:t> </a:t>
            </a:r>
            <a:r>
              <a:rPr lang="en-US" b="1" dirty="0" smtClean="0">
                <a:solidFill>
                  <a:srgbClr val="002060"/>
                </a:solidFill>
                <a:latin typeface="Garamond" panose="02020404030301010803" pitchFamily="18" charset="0"/>
              </a:rPr>
              <a:t>Wako</a:t>
            </a:r>
          </a:p>
          <a:p>
            <a:pPr algn="r"/>
            <a:r>
              <a:rPr lang="en-US" b="1" dirty="0" smtClean="0">
                <a:solidFill>
                  <a:srgbClr val="002060"/>
                </a:solidFill>
                <a:latin typeface="Garamond" panose="02020404030301010803" pitchFamily="18" charset="0"/>
              </a:rPr>
              <a:t>Director</a:t>
            </a:r>
          </a:p>
          <a:p>
            <a:pPr algn="r"/>
            <a:r>
              <a:rPr lang="en-US" b="1" dirty="0" smtClean="0">
                <a:solidFill>
                  <a:srgbClr val="002060"/>
                </a:solidFill>
                <a:latin typeface="Garamond" panose="02020404030301010803" pitchFamily="18" charset="0"/>
              </a:rPr>
              <a:t>National </a:t>
            </a:r>
            <a:r>
              <a:rPr lang="en-US" b="1" dirty="0">
                <a:solidFill>
                  <a:srgbClr val="002060"/>
                </a:solidFill>
                <a:latin typeface="Garamond" panose="02020404030301010803" pitchFamily="18" charset="0"/>
              </a:rPr>
              <a:t>Malaria Control </a:t>
            </a:r>
            <a:r>
              <a:rPr lang="en-US" b="1" dirty="0" err="1">
                <a:solidFill>
                  <a:srgbClr val="002060"/>
                </a:solidFill>
                <a:latin typeface="Garamond" panose="02020404030301010803" pitchFamily="18" charset="0"/>
              </a:rPr>
              <a:t>Programme</a:t>
            </a:r>
            <a:endParaRPr lang="en-US" b="1" dirty="0">
              <a:solidFill>
                <a:srgbClr val="002060"/>
              </a:solidFill>
              <a:latin typeface="Garamond" panose="02020404030301010803" pitchFamily="18" charset="0"/>
            </a:endParaRPr>
          </a:p>
          <a:p>
            <a:pPr algn="r"/>
            <a:endParaRPr lang="en-US" b="1" dirty="0">
              <a:solidFill>
                <a:srgbClr val="002060"/>
              </a:solidFill>
              <a:latin typeface="Garamond" panose="02020404030301010803" pitchFamily="18" charset="0"/>
            </a:endParaRPr>
          </a:p>
          <a:p>
            <a:pPr algn="r"/>
            <a:endParaRPr lang="en-US" b="1" dirty="0">
              <a:solidFill>
                <a:srgbClr val="002060"/>
              </a:solidFill>
              <a:latin typeface="Garamond" panose="02020404030301010803" pitchFamily="18" charset="0"/>
            </a:endParaRPr>
          </a:p>
          <a:p>
            <a:endParaRPr lang="en-US" dirty="0"/>
          </a:p>
        </p:txBody>
      </p:sp>
      <p:sp>
        <p:nvSpPr>
          <p:cNvPr id="4" name="Text Placeholder 2"/>
          <p:cNvSpPr txBox="1">
            <a:spLocks/>
          </p:cNvSpPr>
          <p:nvPr/>
        </p:nvSpPr>
        <p:spPr>
          <a:xfrm>
            <a:off x="762000" y="2438400"/>
            <a:ext cx="561339" cy="677108"/>
          </a:xfrm>
          <a:prstGeom prst="rect">
            <a:avLst/>
          </a:prstGeom>
        </p:spPr>
        <p:txBody>
          <a:bodyPr wrap="square" lIns="0" tIns="0" rIns="0" bIns="0">
            <a:spAutoFit/>
          </a:bodyPr>
          <a:lstStyle>
            <a:lvl1pPr marL="0">
              <a:defRPr b="0" i="0">
                <a:solidFill>
                  <a:schemeClr val="tx1"/>
                </a:solidFill>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algn="r"/>
            <a:r>
              <a:rPr lang="en-GB" sz="4400" b="1" kern="0" dirty="0" smtClean="0">
                <a:solidFill>
                  <a:srgbClr val="002060"/>
                </a:solidFill>
                <a:latin typeface="Futura LT Pro Book"/>
              </a:rPr>
              <a:t>“</a:t>
            </a:r>
            <a:endParaRPr lang="en-US" kern="0" dirty="0">
              <a:latin typeface="Futura LT Pro Book"/>
            </a:endParaRPr>
          </a:p>
        </p:txBody>
      </p:sp>
      <p:sp>
        <p:nvSpPr>
          <p:cNvPr id="5" name="Text Placeholder 2"/>
          <p:cNvSpPr txBox="1">
            <a:spLocks/>
          </p:cNvSpPr>
          <p:nvPr/>
        </p:nvSpPr>
        <p:spPr>
          <a:xfrm>
            <a:off x="7467600" y="3733800"/>
            <a:ext cx="496186" cy="693057"/>
          </a:xfrm>
          <a:prstGeom prst="rect">
            <a:avLst/>
          </a:prstGeom>
        </p:spPr>
        <p:txBody>
          <a:bodyPr wrap="square" lIns="0" tIns="0" rIns="0" bIns="0">
            <a:spAutoFit/>
          </a:bodyPr>
          <a:lstStyle>
            <a:lvl1pPr marL="0">
              <a:defRPr b="0" i="0">
                <a:solidFill>
                  <a:schemeClr val="tx1"/>
                </a:solidFill>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algn="r"/>
            <a:r>
              <a:rPr lang="en-GB" sz="4400" b="1" kern="0" dirty="0" smtClean="0">
                <a:solidFill>
                  <a:srgbClr val="002060"/>
                </a:solidFill>
                <a:latin typeface="Futura LT Pro Book"/>
              </a:rPr>
              <a:t>”</a:t>
            </a:r>
            <a:endParaRPr lang="en-US" kern="0" dirty="0">
              <a:latin typeface="Futura LT Pro Book"/>
            </a:endParaRPr>
          </a:p>
        </p:txBody>
      </p:sp>
    </p:spTree>
    <p:extLst>
      <p:ext uri="{BB962C8B-B14F-4D97-AF65-F5344CB8AC3E}">
        <p14:creationId xmlns:p14="http://schemas.microsoft.com/office/powerpoint/2010/main" val="257145626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2524163"/>
            <a:ext cx="8043530" cy="4093428"/>
          </a:xfrm>
        </p:spPr>
        <p:txBody>
          <a:bodyPr/>
          <a:lstStyle/>
          <a:p>
            <a:pPr algn="ctr"/>
            <a:r>
              <a:rPr lang="en-US" sz="2800" b="1" dirty="0">
                <a:solidFill>
                  <a:schemeClr val="accent3"/>
                </a:solidFill>
                <a:latin typeface="Futura LT Pro Book"/>
              </a:rPr>
              <a:t>The elimination of malaria in our lifetime is within our reach, but cannot be achieved without a strong joint commitment among governments, donors, civil society, and health workers on the ground.</a:t>
            </a:r>
          </a:p>
          <a:p>
            <a:pPr algn="ctr"/>
            <a:r>
              <a:rPr lang="en-GB" b="1" dirty="0" smtClean="0">
                <a:solidFill>
                  <a:srgbClr val="002060"/>
                </a:solidFill>
                <a:latin typeface="Futura LT Pro Book"/>
              </a:rPr>
              <a:t>		</a:t>
            </a:r>
          </a:p>
          <a:p>
            <a:pPr algn="r"/>
            <a:r>
              <a:rPr lang="en-US" b="1" dirty="0">
                <a:solidFill>
                  <a:srgbClr val="002060"/>
                </a:solidFill>
                <a:latin typeface="Garamond" panose="02020404030301010803" pitchFamily="18" charset="0"/>
              </a:rPr>
              <a:t>Barbara </a:t>
            </a:r>
            <a:r>
              <a:rPr lang="en-US" b="1" dirty="0" smtClean="0">
                <a:solidFill>
                  <a:srgbClr val="002060"/>
                </a:solidFill>
                <a:latin typeface="Garamond" panose="02020404030301010803" pitchFamily="18" charset="0"/>
              </a:rPr>
              <a:t>Hughes</a:t>
            </a:r>
            <a:endParaRPr lang="en-US" b="1" dirty="0">
              <a:solidFill>
                <a:srgbClr val="002060"/>
              </a:solidFill>
              <a:latin typeface="Garamond" panose="02020404030301010803" pitchFamily="18" charset="0"/>
            </a:endParaRPr>
          </a:p>
          <a:p>
            <a:pPr algn="r"/>
            <a:r>
              <a:rPr lang="en-US" b="1" dirty="0">
                <a:solidFill>
                  <a:srgbClr val="002060"/>
                </a:solidFill>
                <a:latin typeface="Garamond" panose="02020404030301010803" pitchFamily="18" charset="0"/>
              </a:rPr>
              <a:t>                                           USAID Health Population and</a:t>
            </a:r>
          </a:p>
          <a:p>
            <a:pPr algn="r"/>
            <a:r>
              <a:rPr lang="en-US" b="1" dirty="0">
                <a:solidFill>
                  <a:srgbClr val="002060"/>
                </a:solidFill>
                <a:latin typeface="Garamond" panose="02020404030301010803" pitchFamily="18" charset="0"/>
              </a:rPr>
              <a:t>                               Nutrition Office Chief</a:t>
            </a:r>
          </a:p>
          <a:p>
            <a:pPr algn="r"/>
            <a:endParaRPr lang="en-US" b="1" dirty="0">
              <a:solidFill>
                <a:srgbClr val="002060"/>
              </a:solidFill>
              <a:latin typeface="Garamond" panose="02020404030301010803" pitchFamily="18" charset="0"/>
            </a:endParaRPr>
          </a:p>
          <a:p>
            <a:pPr algn="r"/>
            <a:endParaRPr lang="en-US" b="1" dirty="0">
              <a:solidFill>
                <a:srgbClr val="002060"/>
              </a:solidFill>
              <a:latin typeface="Garamond" panose="02020404030301010803" pitchFamily="18" charset="0"/>
            </a:endParaRPr>
          </a:p>
          <a:p>
            <a:endParaRPr lang="en-US" dirty="0"/>
          </a:p>
        </p:txBody>
      </p:sp>
      <p:sp>
        <p:nvSpPr>
          <p:cNvPr id="4" name="Text Placeholder 2"/>
          <p:cNvSpPr txBox="1">
            <a:spLocks/>
          </p:cNvSpPr>
          <p:nvPr/>
        </p:nvSpPr>
        <p:spPr>
          <a:xfrm>
            <a:off x="990600" y="2438400"/>
            <a:ext cx="561339" cy="677108"/>
          </a:xfrm>
          <a:prstGeom prst="rect">
            <a:avLst/>
          </a:prstGeom>
        </p:spPr>
        <p:txBody>
          <a:bodyPr wrap="square" lIns="0" tIns="0" rIns="0" bIns="0">
            <a:spAutoFit/>
          </a:bodyPr>
          <a:lstStyle>
            <a:lvl1pPr marL="0">
              <a:defRPr b="0" i="0">
                <a:solidFill>
                  <a:schemeClr val="tx1"/>
                </a:solidFill>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algn="r"/>
            <a:r>
              <a:rPr lang="en-GB" sz="4400" b="1" kern="0" dirty="0" smtClean="0">
                <a:solidFill>
                  <a:srgbClr val="002060"/>
                </a:solidFill>
                <a:latin typeface="Futura LT Pro Book"/>
              </a:rPr>
              <a:t>“</a:t>
            </a:r>
            <a:endParaRPr lang="en-US" kern="0" dirty="0">
              <a:latin typeface="Futura LT Pro Book"/>
            </a:endParaRPr>
          </a:p>
        </p:txBody>
      </p:sp>
      <p:sp>
        <p:nvSpPr>
          <p:cNvPr id="5" name="Text Placeholder 2"/>
          <p:cNvSpPr txBox="1">
            <a:spLocks/>
          </p:cNvSpPr>
          <p:nvPr/>
        </p:nvSpPr>
        <p:spPr>
          <a:xfrm>
            <a:off x="6934200" y="4114800"/>
            <a:ext cx="496186" cy="693057"/>
          </a:xfrm>
          <a:prstGeom prst="rect">
            <a:avLst/>
          </a:prstGeom>
        </p:spPr>
        <p:txBody>
          <a:bodyPr wrap="square" lIns="0" tIns="0" rIns="0" bIns="0">
            <a:spAutoFit/>
          </a:bodyPr>
          <a:lstStyle>
            <a:lvl1pPr marL="0">
              <a:defRPr b="0" i="0">
                <a:solidFill>
                  <a:schemeClr val="tx1"/>
                </a:solidFill>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algn="r"/>
            <a:r>
              <a:rPr lang="en-GB" sz="4400" b="1" kern="0" dirty="0" smtClean="0">
                <a:solidFill>
                  <a:srgbClr val="002060"/>
                </a:solidFill>
                <a:latin typeface="Futura LT Pro Book"/>
              </a:rPr>
              <a:t>”</a:t>
            </a:r>
            <a:endParaRPr lang="en-US" kern="0" dirty="0">
              <a:latin typeface="Futura LT Pro Book"/>
            </a:endParaRPr>
          </a:p>
        </p:txBody>
      </p:sp>
    </p:spTree>
    <p:extLst>
      <p:ext uri="{BB962C8B-B14F-4D97-AF65-F5344CB8AC3E}">
        <p14:creationId xmlns:p14="http://schemas.microsoft.com/office/powerpoint/2010/main" val="425842610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2"/>
          <p:cNvSpPr txBox="1">
            <a:spLocks/>
          </p:cNvSpPr>
          <p:nvPr/>
        </p:nvSpPr>
        <p:spPr>
          <a:xfrm>
            <a:off x="522921" y="6858000"/>
            <a:ext cx="8967470" cy="685800"/>
          </a:xfrm>
          <a:prstGeom prst="rect">
            <a:avLst/>
          </a:prstGeom>
        </p:spPr>
        <p:txBody>
          <a:bodyPr/>
          <a:lst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algn="ctr"/>
            <a:r>
              <a:rPr lang="en-US" sz="2400" kern="0" dirty="0">
                <a:solidFill>
                  <a:schemeClr val="accent3"/>
                </a:solidFill>
                <a:latin typeface="Garamond" panose="02020404030301010803" pitchFamily="18" charset="0"/>
              </a:rPr>
              <a:t>Check out </a:t>
            </a:r>
            <a:r>
              <a:rPr lang="en-US" sz="2400" kern="0" dirty="0" smtClean="0">
                <a:solidFill>
                  <a:schemeClr val="accent3"/>
                </a:solidFill>
                <a:latin typeface="Garamond" panose="02020404030301010803" pitchFamily="18" charset="0"/>
              </a:rPr>
              <a:t>the NMCP </a:t>
            </a:r>
            <a:r>
              <a:rPr lang="en-US" sz="2400" kern="0" dirty="0">
                <a:solidFill>
                  <a:schemeClr val="accent3"/>
                </a:solidFill>
                <a:latin typeface="Garamond" panose="02020404030301010803" pitchFamily="18" charset="0"/>
              </a:rPr>
              <a:t>Website </a:t>
            </a:r>
            <a:r>
              <a:rPr lang="en-US" sz="2400" kern="0" dirty="0">
                <a:solidFill>
                  <a:schemeClr val="accent3"/>
                </a:solidFill>
                <a:latin typeface="Garamond" panose="02020404030301010803" pitchFamily="18" charset="0"/>
                <a:hlinkClick r:id="rId2"/>
              </a:rPr>
              <a:t>http://www.nmcp.or.ke</a:t>
            </a:r>
            <a:r>
              <a:rPr lang="en-US" sz="2400" kern="0" dirty="0" smtClean="0">
                <a:solidFill>
                  <a:schemeClr val="accent3"/>
                </a:solidFill>
                <a:latin typeface="Garamond" panose="02020404030301010803" pitchFamily="18" charset="0"/>
                <a:hlinkClick r:id="rId2"/>
              </a:rPr>
              <a:t>/</a:t>
            </a:r>
            <a:r>
              <a:rPr lang="en-US" sz="2400" kern="0" dirty="0" smtClean="0">
                <a:solidFill>
                  <a:schemeClr val="accent3"/>
                </a:solidFill>
                <a:latin typeface="Garamond" panose="02020404030301010803" pitchFamily="18" charset="0"/>
              </a:rPr>
              <a:t> </a:t>
            </a:r>
            <a:endParaRPr lang="en-US" sz="2400" kern="0" dirty="0">
              <a:solidFill>
                <a:schemeClr val="accent3"/>
              </a:solidFill>
            </a:endParaRPr>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64513" y="457200"/>
            <a:ext cx="8884285" cy="5922857"/>
          </a:xfrm>
          <a:prstGeom prst="rect">
            <a:avLst/>
          </a:prstGeom>
          <a:solidFill>
            <a:srgbClr val="FFFFFF">
              <a:shade val="85000"/>
            </a:srgbClr>
          </a:solidFill>
          <a:ln w="88900" cap="sq">
            <a:solidFill>
              <a:srgbClr val="00206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41682348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295400" y="3200400"/>
            <a:ext cx="7772400" cy="1846659"/>
          </a:xfrm>
        </p:spPr>
        <p:txBody>
          <a:bodyPr/>
          <a:lstStyle/>
          <a:p>
            <a:pPr algn="ctr"/>
            <a:r>
              <a:rPr lang="en-US" sz="2800" b="1" dirty="0">
                <a:solidFill>
                  <a:schemeClr val="accent3"/>
                </a:solidFill>
                <a:latin typeface="Futura LT Pro Book"/>
              </a:rPr>
              <a:t>We should all rally around  the revised </a:t>
            </a:r>
            <a:r>
              <a:rPr lang="en-US" sz="2800" b="1" dirty="0" smtClean="0">
                <a:solidFill>
                  <a:schemeClr val="accent3"/>
                </a:solidFill>
                <a:latin typeface="Futura LT Pro Book"/>
              </a:rPr>
              <a:t>Kenya malaria </a:t>
            </a:r>
            <a:r>
              <a:rPr lang="en-US" sz="2800" b="1" dirty="0">
                <a:solidFill>
                  <a:schemeClr val="accent3"/>
                </a:solidFill>
                <a:latin typeface="Futura LT Pro Book"/>
              </a:rPr>
              <a:t>strategy as we march towards </a:t>
            </a:r>
            <a:r>
              <a:rPr lang="en-US" sz="2800" b="1" dirty="0" smtClean="0">
                <a:solidFill>
                  <a:schemeClr val="accent3"/>
                </a:solidFill>
                <a:latin typeface="Futura LT Pro Book"/>
              </a:rPr>
              <a:t>a </a:t>
            </a:r>
          </a:p>
          <a:p>
            <a:pPr algn="ctr"/>
            <a:r>
              <a:rPr lang="en-US" sz="2800" b="1" dirty="0" smtClean="0">
                <a:solidFill>
                  <a:schemeClr val="accent3"/>
                </a:solidFill>
                <a:latin typeface="Futura LT Pro Book"/>
              </a:rPr>
              <a:t>malaria-free Kenya.</a:t>
            </a:r>
            <a:r>
              <a:rPr lang="en-GB" b="1" dirty="0" smtClean="0">
                <a:solidFill>
                  <a:srgbClr val="002060"/>
                </a:solidFill>
                <a:latin typeface="Futura LT Pro Book"/>
              </a:rPr>
              <a:t>	</a:t>
            </a:r>
          </a:p>
          <a:p>
            <a:pPr algn="r"/>
            <a:endParaRPr lang="en-US" b="1" dirty="0">
              <a:solidFill>
                <a:srgbClr val="002060"/>
              </a:solidFill>
              <a:latin typeface="Garamond" panose="02020404030301010803" pitchFamily="18" charset="0"/>
            </a:endParaRPr>
          </a:p>
          <a:p>
            <a:endParaRPr lang="en-US" dirty="0"/>
          </a:p>
        </p:txBody>
      </p:sp>
    </p:spTree>
    <p:extLst>
      <p:ext uri="{BB962C8B-B14F-4D97-AF65-F5344CB8AC3E}">
        <p14:creationId xmlns:p14="http://schemas.microsoft.com/office/powerpoint/2010/main" val="309679411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838200" y="2057400"/>
            <a:ext cx="8686800" cy="3447098"/>
          </a:xfrm>
          <a:prstGeom prst="rect">
            <a:avLst/>
          </a:prstGeom>
        </p:spPr>
        <p:txBody>
          <a:bodyPr vert="horz" wrap="square" lIns="0" tIns="0" rIns="0" bIns="0" rtlCol="0">
            <a:spAutoFit/>
          </a:bodyPr>
          <a:lstStyle/>
          <a:p>
            <a:pPr marL="12700" marR="818515">
              <a:lnSpc>
                <a:spcPct val="100000"/>
              </a:lnSpc>
            </a:pPr>
            <a:r>
              <a:rPr lang="en-US" sz="2800" spc="-20" dirty="0">
                <a:solidFill>
                  <a:srgbClr val="FFFFFF"/>
                </a:solidFill>
                <a:latin typeface="Futura LT Pro Book"/>
                <a:cs typeface="Futura LT Pro Book"/>
              </a:rPr>
              <a:t>This </a:t>
            </a:r>
            <a:r>
              <a:rPr lang="en-US" sz="2800" spc="-20" dirty="0" err="1" smtClean="0">
                <a:solidFill>
                  <a:srgbClr val="FFFFFF"/>
                </a:solidFill>
                <a:latin typeface="Futura LT Pro Book"/>
                <a:cs typeface="Futura LT Pro Book"/>
              </a:rPr>
              <a:t>powerpoint</a:t>
            </a:r>
            <a:r>
              <a:rPr lang="en-US" sz="2800" spc="-20" dirty="0" smtClean="0">
                <a:solidFill>
                  <a:srgbClr val="FFFFFF"/>
                </a:solidFill>
                <a:latin typeface="Futura LT Pro Book"/>
                <a:cs typeface="Futura LT Pro Book"/>
              </a:rPr>
              <a:t> </a:t>
            </a:r>
            <a:r>
              <a:rPr lang="en-US" sz="2800" spc="-20" dirty="0">
                <a:solidFill>
                  <a:srgbClr val="FFFFFF"/>
                </a:solidFill>
                <a:latin typeface="Futura LT Pro Book"/>
                <a:cs typeface="Futura LT Pro Book"/>
              </a:rPr>
              <a:t>has been supported by the United States Agency </a:t>
            </a:r>
            <a:r>
              <a:rPr lang="en-US" sz="2800" spc="-20" dirty="0" smtClean="0">
                <a:solidFill>
                  <a:srgbClr val="FFFFFF"/>
                </a:solidFill>
                <a:latin typeface="Futura LT Pro Book"/>
                <a:cs typeface="Futura LT Pro Book"/>
              </a:rPr>
              <a:t>for International </a:t>
            </a:r>
            <a:r>
              <a:rPr lang="en-US" sz="2800" spc="-20" dirty="0">
                <a:solidFill>
                  <a:srgbClr val="FFFFFF"/>
                </a:solidFill>
                <a:latin typeface="Futura LT Pro Book"/>
                <a:cs typeface="Futura LT Pro Book"/>
              </a:rPr>
              <a:t>Development (USAID) under the terms of </a:t>
            </a:r>
            <a:r>
              <a:rPr lang="en-US" sz="2800" spc="-20" dirty="0" smtClean="0">
                <a:solidFill>
                  <a:srgbClr val="FFFFFF"/>
                </a:solidFill>
                <a:latin typeface="Futura LT Pro Book"/>
                <a:cs typeface="Futura LT Pro Book"/>
              </a:rPr>
              <a:t>MEASURE Evaluation </a:t>
            </a:r>
            <a:r>
              <a:rPr lang="en-US" sz="2800" spc="-20" dirty="0">
                <a:solidFill>
                  <a:srgbClr val="FFFFFF"/>
                </a:solidFill>
                <a:latin typeface="Futura LT Pro Book"/>
                <a:cs typeface="Futura LT Pro Book"/>
              </a:rPr>
              <a:t>PIMA Associate Award 623-12-000002. The views</a:t>
            </a:r>
          </a:p>
          <a:p>
            <a:pPr marL="12700" marR="818515">
              <a:lnSpc>
                <a:spcPct val="100000"/>
              </a:lnSpc>
            </a:pPr>
            <a:r>
              <a:rPr lang="en-US" sz="2800" spc="-20" dirty="0">
                <a:solidFill>
                  <a:srgbClr val="FFFFFF"/>
                </a:solidFill>
                <a:latin typeface="Futura LT Pro Book"/>
                <a:cs typeface="Futura LT Pro Book"/>
              </a:rPr>
              <a:t>expressed are not necessarily those of USAID or the United </a:t>
            </a:r>
            <a:r>
              <a:rPr lang="en-US" sz="2800" spc="-20" dirty="0" smtClean="0">
                <a:solidFill>
                  <a:srgbClr val="FFFFFF"/>
                </a:solidFill>
                <a:latin typeface="Futura LT Pro Book"/>
                <a:cs typeface="Futura LT Pro Book"/>
              </a:rPr>
              <a:t>States Government</a:t>
            </a:r>
            <a:r>
              <a:rPr lang="en-US" sz="2800" spc="-20" dirty="0">
                <a:solidFill>
                  <a:srgbClr val="FFFFFF"/>
                </a:solidFill>
                <a:latin typeface="Futura LT Pro Book"/>
                <a:cs typeface="Futura LT Pro Book"/>
              </a:rPr>
              <a:t>. FS-14-116 (Revised February 2015</a:t>
            </a:r>
            <a:r>
              <a:rPr lang="en-US" sz="2800" spc="-20" dirty="0" smtClean="0">
                <a:solidFill>
                  <a:srgbClr val="FFFFFF"/>
                </a:solidFill>
                <a:latin typeface="Futura LT Pro Book"/>
                <a:cs typeface="Futura LT Pro Book"/>
              </a:rPr>
              <a:t>) </a:t>
            </a:r>
            <a:r>
              <a:rPr lang="en-US" sz="2800" b="1" spc="-25" dirty="0" smtClean="0">
                <a:solidFill>
                  <a:srgbClr val="1E185F"/>
                </a:solidFill>
                <a:latin typeface="Futura LT Pro Book"/>
                <a:cs typeface="Futura LT Pro Book"/>
                <a:hlinkClick r:id="rId3"/>
              </a:rPr>
              <a:t>ww</a:t>
            </a:r>
            <a:r>
              <a:rPr lang="en-US" sz="2800" b="1" spc="-170" dirty="0" smtClean="0">
                <a:solidFill>
                  <a:srgbClr val="1E185F"/>
                </a:solidFill>
                <a:latin typeface="Futura LT Pro Book"/>
                <a:cs typeface="Futura LT Pro Book"/>
                <a:hlinkClick r:id="rId3"/>
              </a:rPr>
              <a:t>w</a:t>
            </a:r>
            <a:r>
              <a:rPr lang="en-US" sz="2800" b="1" spc="-20" dirty="0" smtClean="0">
                <a:solidFill>
                  <a:srgbClr val="1E185F"/>
                </a:solidFill>
                <a:latin typeface="Futura LT Pro Book"/>
                <a:cs typeface="Futura LT Pro Book"/>
                <a:hlinkClick r:id="rId3"/>
              </a:rPr>
              <a:t>.measu</a:t>
            </a:r>
            <a:r>
              <a:rPr lang="en-US" sz="2800" b="1" spc="-30" dirty="0" smtClean="0">
                <a:solidFill>
                  <a:srgbClr val="1E185F"/>
                </a:solidFill>
                <a:latin typeface="Futura LT Pro Book"/>
                <a:cs typeface="Futura LT Pro Book"/>
                <a:hlinkClick r:id="rId3"/>
              </a:rPr>
              <a:t>r</a:t>
            </a:r>
            <a:r>
              <a:rPr lang="en-US" sz="2800" b="1" spc="-15" dirty="0" smtClean="0">
                <a:solidFill>
                  <a:srgbClr val="1E185F"/>
                </a:solidFill>
                <a:latin typeface="Futura LT Pro Book"/>
                <a:cs typeface="Futura LT Pro Book"/>
                <a:hlinkClick r:id="rId3"/>
              </a:rPr>
              <a:t>eevaluation.o</a:t>
            </a:r>
            <a:r>
              <a:rPr lang="en-US" sz="2800" b="1" spc="-30" dirty="0" smtClean="0">
                <a:solidFill>
                  <a:srgbClr val="1E185F"/>
                </a:solidFill>
                <a:latin typeface="Futura LT Pro Book"/>
                <a:cs typeface="Futura LT Pro Book"/>
                <a:hlinkClick r:id="rId3"/>
              </a:rPr>
              <a:t>r</a:t>
            </a:r>
            <a:r>
              <a:rPr lang="en-US" sz="2800" b="1" spc="-20" dirty="0" smtClean="0">
                <a:solidFill>
                  <a:srgbClr val="1E185F"/>
                </a:solidFill>
                <a:latin typeface="Futura LT Pro Book"/>
                <a:cs typeface="Futura LT Pro Book"/>
                <a:hlinkClick r:id="rId3"/>
              </a:rPr>
              <a:t>g</a:t>
            </a:r>
            <a:endParaRPr lang="en-US" sz="2800" dirty="0">
              <a:latin typeface="Futura LT Pro Book"/>
              <a:cs typeface="Futura LT Pro Book"/>
            </a:endParaRPr>
          </a:p>
        </p:txBody>
      </p:sp>
      <p:grpSp>
        <p:nvGrpSpPr>
          <p:cNvPr id="6" name="Group 5"/>
          <p:cNvGrpSpPr/>
          <p:nvPr/>
        </p:nvGrpSpPr>
        <p:grpSpPr>
          <a:xfrm>
            <a:off x="6553200" y="6781800"/>
            <a:ext cx="2582152" cy="796283"/>
            <a:chOff x="4780597" y="6661599"/>
            <a:chExt cx="2926439" cy="947632"/>
          </a:xfrm>
        </p:grpSpPr>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347418" y="6765625"/>
              <a:ext cx="1359618" cy="843606"/>
            </a:xfrm>
            <a:prstGeom prst="rect">
              <a:avLst/>
            </a:prstGeom>
          </p:spPr>
        </p:pic>
        <p:pic>
          <p:nvPicPr>
            <p:cNvPr id="8" name="Picture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780597" y="6661599"/>
              <a:ext cx="1163003" cy="947632"/>
            </a:xfrm>
            <a:prstGeom prst="rect">
              <a:avLst/>
            </a:prstGeom>
          </p:spPr>
        </p:pic>
      </p:gr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1E185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242</TotalTime>
  <Words>571</Words>
  <Application>Microsoft Office PowerPoint</Application>
  <PresentationFormat>Custom</PresentationFormat>
  <Paragraphs>62</Paragraphs>
  <Slides>16</Slides>
  <Notes>6</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16</vt:i4>
      </vt:variant>
    </vt:vector>
  </HeadingPairs>
  <TitlesOfParts>
    <vt:vector size="21" baseType="lpstr">
      <vt:lpstr>Calibri</vt:lpstr>
      <vt:lpstr>Futura LT Pro Book</vt:lpstr>
      <vt:lpstr>Garamond</vt:lpstr>
      <vt:lpstr>Gill Sans MT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Robinson, Beth</dc:creator>
  <cp:lastModifiedBy>Doherty, Kathy</cp:lastModifiedBy>
  <cp:revision>34</cp:revision>
  <dcterms:created xsi:type="dcterms:W3CDTF">2015-03-02T15:42:03Z</dcterms:created>
  <dcterms:modified xsi:type="dcterms:W3CDTF">2015-10-21T14:27:28Z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2015-03-02T00:00:00Z</vt:filetime>
  </property>
  <property fmtid="{D5CDD505-2E9C-101B-9397-08002B2CF9AE}" pid="3" name="LastSaved">
    <vt:filetime>2015-03-02T00:00:00Z</vt:filetime>
  </property>
</Properties>
</file>