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xml" ContentType="application/vnd.openxmlformats-officedocument.presentationml.tags+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46"/>
  </p:notesMasterIdLst>
  <p:handoutMasterIdLst>
    <p:handoutMasterId r:id="rId47"/>
  </p:handoutMasterIdLst>
  <p:sldIdLst>
    <p:sldId id="277" r:id="rId5"/>
    <p:sldId id="329" r:id="rId6"/>
    <p:sldId id="330" r:id="rId7"/>
    <p:sldId id="331" r:id="rId8"/>
    <p:sldId id="306" r:id="rId9"/>
    <p:sldId id="327" r:id="rId10"/>
    <p:sldId id="326" r:id="rId11"/>
    <p:sldId id="321" r:id="rId12"/>
    <p:sldId id="322" r:id="rId13"/>
    <p:sldId id="323" r:id="rId14"/>
    <p:sldId id="333" r:id="rId15"/>
    <p:sldId id="334" r:id="rId16"/>
    <p:sldId id="335" r:id="rId17"/>
    <p:sldId id="336" r:id="rId18"/>
    <p:sldId id="325" r:id="rId19"/>
    <p:sldId id="319" r:id="rId20"/>
    <p:sldId id="320" r:id="rId21"/>
    <p:sldId id="309" r:id="rId22"/>
    <p:sldId id="304" r:id="rId23"/>
    <p:sldId id="257" r:id="rId24"/>
    <p:sldId id="258" r:id="rId25"/>
    <p:sldId id="269" r:id="rId26"/>
    <p:sldId id="261" r:id="rId27"/>
    <p:sldId id="273" r:id="rId28"/>
    <p:sldId id="337" r:id="rId29"/>
    <p:sldId id="328" r:id="rId30"/>
    <p:sldId id="275" r:id="rId31"/>
    <p:sldId id="276" r:id="rId32"/>
    <p:sldId id="285" r:id="rId33"/>
    <p:sldId id="305" r:id="rId34"/>
    <p:sldId id="296" r:id="rId35"/>
    <p:sldId id="317" r:id="rId36"/>
    <p:sldId id="297" r:id="rId37"/>
    <p:sldId id="318" r:id="rId38"/>
    <p:sldId id="298" r:id="rId39"/>
    <p:sldId id="303" r:id="rId40"/>
    <p:sldId id="332" r:id="rId41"/>
    <p:sldId id="264" r:id="rId42"/>
    <p:sldId id="267" r:id="rId43"/>
    <p:sldId id="293" r:id="rId44"/>
    <p:sldId id="302" r:id="rId45"/>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72" userDrawn="1">
          <p15:clr>
            <a:srgbClr val="A4A3A4"/>
          </p15:clr>
        </p15:guide>
        <p15:guide id="2" pos="6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12" clrIdx="0"/>
  <p:cmAuthor id="2" name="McGill, Deborah" initials="MD" lastIdx="1" clrIdx="1"/>
  <p:cmAuthor id="3" name="Gwendolyn Stinger" initials="G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8477"/>
    <a:srgbClr val="08716B"/>
    <a:srgbClr val="A29CC0"/>
    <a:srgbClr val="00B050"/>
    <a:srgbClr val="1E1860"/>
    <a:srgbClr val="555276"/>
    <a:srgbClr val="A6C038"/>
    <a:srgbClr val="ECCE18"/>
    <a:srgbClr val="E6661F"/>
    <a:srgbClr val="C835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EA9231-81F3-4D73-BCFE-8E7368E70360}" v="6" dt="2020-03-20T17:33:22.396"/>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showOutlineIcons="0">
    <p:restoredLeft sz="34603" autoAdjust="0"/>
    <p:restoredTop sz="86458" autoAdjust="0"/>
  </p:normalViewPr>
  <p:slideViewPr>
    <p:cSldViewPr snapToGrid="0">
      <p:cViewPr varScale="1">
        <p:scale>
          <a:sx n="69" d="100"/>
          <a:sy n="69" d="100"/>
        </p:scale>
        <p:origin x="588" y="60"/>
      </p:cViewPr>
      <p:guideLst>
        <p:guide orient="horz" pos="1272"/>
        <p:guide pos="6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9" d="100"/>
          <a:sy n="89" d="100"/>
        </p:scale>
        <p:origin x="168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ung-Turner, Cindy" userId="c16b9d50-a275-4a29-b3ff-cd1d589d2ec7" providerId="ADAL" clId="{7715F169-ECB8-4336-A827-5FAAD2BA9217}"/>
    <pc:docChg chg="modSld">
      <pc:chgData name="Young-Turner, Cindy" userId="c16b9d50-a275-4a29-b3ff-cd1d589d2ec7" providerId="ADAL" clId="{7715F169-ECB8-4336-A827-5FAAD2BA9217}" dt="2020-03-20T17:33:15.831" v="127"/>
      <pc:docMkLst>
        <pc:docMk/>
      </pc:docMkLst>
      <pc:sldChg chg="modNotesTx">
        <pc:chgData name="Young-Turner, Cindy" userId="c16b9d50-a275-4a29-b3ff-cd1d589d2ec7" providerId="ADAL" clId="{7715F169-ECB8-4336-A827-5FAAD2BA9217}" dt="2020-03-20T17:32:01.086" v="97" actId="20577"/>
        <pc:sldMkLst>
          <pc:docMk/>
          <pc:sldMk cId="591051809" sldId="264"/>
        </pc:sldMkLst>
      </pc:sldChg>
      <pc:sldChg chg="modNotes">
        <pc:chgData name="Young-Turner, Cindy" userId="c16b9d50-a275-4a29-b3ff-cd1d589d2ec7" providerId="ADAL" clId="{7715F169-ECB8-4336-A827-5FAAD2BA9217}" dt="2020-03-20T17:33:15.831" v="127"/>
        <pc:sldMkLst>
          <pc:docMk/>
          <pc:sldMk cId="3552341442" sldId="277"/>
        </pc:sldMkLst>
      </pc:sldChg>
      <pc:sldChg chg="modNotesTx">
        <pc:chgData name="Young-Turner, Cindy" userId="c16b9d50-a275-4a29-b3ff-cd1d589d2ec7" providerId="ADAL" clId="{7715F169-ECB8-4336-A827-5FAAD2BA9217}" dt="2020-03-20T17:27:30.838" v="36" actId="20577"/>
        <pc:sldMkLst>
          <pc:docMk/>
          <pc:sldMk cId="505394084" sldId="285"/>
        </pc:sldMkLst>
      </pc:sldChg>
      <pc:sldChg chg="modNotesTx">
        <pc:chgData name="Young-Turner, Cindy" userId="c16b9d50-a275-4a29-b3ff-cd1d589d2ec7" providerId="ADAL" clId="{7715F169-ECB8-4336-A827-5FAAD2BA9217}" dt="2020-03-20T17:28:48.200" v="51" actId="20577"/>
        <pc:sldMkLst>
          <pc:docMk/>
          <pc:sldMk cId="3133579273" sldId="296"/>
        </pc:sldMkLst>
      </pc:sldChg>
      <pc:sldChg chg="modNotesTx">
        <pc:chgData name="Young-Turner, Cindy" userId="c16b9d50-a275-4a29-b3ff-cd1d589d2ec7" providerId="ADAL" clId="{7715F169-ECB8-4336-A827-5FAAD2BA9217}" dt="2020-03-20T17:30:11.265" v="66" actId="20577"/>
        <pc:sldMkLst>
          <pc:docMk/>
          <pc:sldMk cId="612747252" sldId="297"/>
        </pc:sldMkLst>
      </pc:sldChg>
      <pc:sldChg chg="modNotesTx">
        <pc:chgData name="Young-Turner, Cindy" userId="c16b9d50-a275-4a29-b3ff-cd1d589d2ec7" providerId="ADAL" clId="{7715F169-ECB8-4336-A827-5FAAD2BA9217}" dt="2020-03-20T17:31:38.544" v="92" actId="20577"/>
        <pc:sldMkLst>
          <pc:docMk/>
          <pc:sldMk cId="1887310109" sldId="298"/>
        </pc:sldMkLst>
      </pc:sldChg>
      <pc:sldChg chg="modNotesTx">
        <pc:chgData name="Young-Turner, Cindy" userId="c16b9d50-a275-4a29-b3ff-cd1d589d2ec7" providerId="ADAL" clId="{7715F169-ECB8-4336-A827-5FAAD2BA9217}" dt="2020-03-20T17:33:07.112" v="126" actId="20577"/>
        <pc:sldMkLst>
          <pc:docMk/>
          <pc:sldMk cId="4209467804" sldId="303"/>
        </pc:sldMkLst>
      </pc:sldChg>
      <pc:sldChg chg="modNotesTx">
        <pc:chgData name="Young-Turner, Cindy" userId="c16b9d50-a275-4a29-b3ff-cd1d589d2ec7" providerId="ADAL" clId="{7715F169-ECB8-4336-A827-5FAAD2BA9217}" dt="2020-03-20T17:25:26.742" v="32" actId="20577"/>
        <pc:sldMkLst>
          <pc:docMk/>
          <pc:sldMk cId="1164574511" sldId="306"/>
        </pc:sldMkLst>
      </pc:sldChg>
    </pc:docChg>
  </pc:docChgLst>
  <pc:docChgLst>
    <pc:chgData name="Villella, Christina" userId="910bba07-b9e3-4583-91f1-8ceacf5af36d" providerId="ADAL" clId="{E3CB932A-DF3D-46D3-B7D9-91D5F2C53C67}"/>
    <pc:docChg chg="modSld">
      <pc:chgData name="Villella, Christina" userId="910bba07-b9e3-4583-91f1-8ceacf5af36d" providerId="ADAL" clId="{E3CB932A-DF3D-46D3-B7D9-91D5F2C53C67}" dt="2020-03-20T20:14:43.274" v="1" actId="1076"/>
      <pc:docMkLst>
        <pc:docMk/>
      </pc:docMkLst>
      <pc:sldChg chg="modNotes">
        <pc:chgData name="Villella, Christina" userId="910bba07-b9e3-4583-91f1-8ceacf5af36d" providerId="ADAL" clId="{E3CB932A-DF3D-46D3-B7D9-91D5F2C53C67}" dt="2020-03-20T20:14:43.274" v="1" actId="1076"/>
        <pc:sldMkLst>
          <pc:docMk/>
          <pc:sldMk cId="2256608018" sldId="32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D30974-5FB3-43D5-B50C-FD731F87CF3F}" type="doc">
      <dgm:prSet loTypeId="urn:microsoft.com/office/officeart/2005/8/layout/vList6" loCatId="list" qsTypeId="urn:microsoft.com/office/officeart/2005/8/quickstyle/simple1" qsCatId="simple" csTypeId="urn:microsoft.com/office/officeart/2005/8/colors/accent3_2" csCatId="accent3" phldr="1"/>
      <dgm:spPr/>
      <dgm:t>
        <a:bodyPr/>
        <a:lstStyle/>
        <a:p>
          <a:endParaRPr lang="en-US"/>
        </a:p>
      </dgm:t>
    </dgm:pt>
    <dgm:pt modelId="{13E2F58F-ADDD-4983-ABC3-599B53E99175}">
      <dgm:prSet phldrT="[Text]"/>
      <dgm:spPr>
        <a:solidFill>
          <a:srgbClr val="1C8477"/>
        </a:solidFill>
      </dgm:spPr>
      <dgm:t>
        <a:bodyPr/>
        <a:lstStyle/>
        <a:p>
          <a:r>
            <a:rPr lang="en-US" dirty="0">
              <a:latin typeface="Century Gothic" panose="020B0502020202020204" pitchFamily="34" charset="0"/>
            </a:rPr>
            <a:t>Joint Training</a:t>
          </a:r>
        </a:p>
      </dgm:t>
    </dgm:pt>
    <dgm:pt modelId="{AB30F54E-0750-4261-B0A9-9C44977D20A5}" type="parTrans" cxnId="{6FAAEA07-FE74-41D2-B943-530C5AB36021}">
      <dgm:prSet/>
      <dgm:spPr/>
      <dgm:t>
        <a:bodyPr/>
        <a:lstStyle/>
        <a:p>
          <a:endParaRPr lang="en-US">
            <a:latin typeface="Century Gothic" panose="020B0502020202020204" pitchFamily="34" charset="0"/>
          </a:endParaRPr>
        </a:p>
      </dgm:t>
    </dgm:pt>
    <dgm:pt modelId="{F562E88F-7603-4E77-BE0A-3E00B3D5D875}" type="sibTrans" cxnId="{6FAAEA07-FE74-41D2-B943-530C5AB36021}">
      <dgm:prSet/>
      <dgm:spPr/>
      <dgm:t>
        <a:bodyPr/>
        <a:lstStyle/>
        <a:p>
          <a:endParaRPr lang="en-US">
            <a:latin typeface="Century Gothic" panose="020B0502020202020204" pitchFamily="34" charset="0"/>
          </a:endParaRPr>
        </a:p>
      </dgm:t>
    </dgm:pt>
    <dgm:pt modelId="{DB1593FB-8C58-48D3-9264-0F0BDAEE066D}">
      <dgm:prSet/>
      <dgm:spPr/>
      <dgm:t>
        <a:bodyPr/>
        <a:lstStyle/>
        <a:p>
          <a:r>
            <a:rPr lang="en-US" dirty="0">
              <a:latin typeface="Century Gothic" panose="020B0502020202020204" pitchFamily="34" charset="0"/>
            </a:rPr>
            <a:t>Impact evaluation workshop</a:t>
          </a:r>
        </a:p>
      </dgm:t>
    </dgm:pt>
    <dgm:pt modelId="{344027AC-4CDA-47AB-8424-DB40135A956B}" type="parTrans" cxnId="{C996CCC7-6F83-4768-A9DF-6B092FD8F668}">
      <dgm:prSet/>
      <dgm:spPr/>
      <dgm:t>
        <a:bodyPr/>
        <a:lstStyle/>
        <a:p>
          <a:endParaRPr lang="en-US">
            <a:latin typeface="Century Gothic" panose="020B0502020202020204" pitchFamily="34" charset="0"/>
          </a:endParaRPr>
        </a:p>
      </dgm:t>
    </dgm:pt>
    <dgm:pt modelId="{9DB3ED68-3702-4F6F-93D2-38F88CAF9302}" type="sibTrans" cxnId="{C996CCC7-6F83-4768-A9DF-6B092FD8F668}">
      <dgm:prSet/>
      <dgm:spPr/>
      <dgm:t>
        <a:bodyPr/>
        <a:lstStyle/>
        <a:p>
          <a:endParaRPr lang="en-US">
            <a:latin typeface="Century Gothic" panose="020B0502020202020204" pitchFamily="34" charset="0"/>
          </a:endParaRPr>
        </a:p>
      </dgm:t>
    </dgm:pt>
    <dgm:pt modelId="{307F6005-EA89-4C8A-9689-66556C8396F2}">
      <dgm:prSet/>
      <dgm:spPr/>
      <dgm:t>
        <a:bodyPr/>
        <a:lstStyle/>
        <a:p>
          <a:r>
            <a:rPr lang="en-US" dirty="0">
              <a:latin typeface="Century Gothic" panose="020B0502020202020204" pitchFamily="34" charset="0"/>
            </a:rPr>
            <a:t>Qualitative evaluation ToT</a:t>
          </a:r>
        </a:p>
      </dgm:t>
    </dgm:pt>
    <dgm:pt modelId="{85C3DEA4-2D82-4D8D-8445-1B3D68C26D5E}" type="parTrans" cxnId="{4515053A-5E7A-4FC9-AF16-2706C4159BBA}">
      <dgm:prSet/>
      <dgm:spPr/>
      <dgm:t>
        <a:bodyPr/>
        <a:lstStyle/>
        <a:p>
          <a:endParaRPr lang="en-US">
            <a:latin typeface="Century Gothic" panose="020B0502020202020204" pitchFamily="34" charset="0"/>
          </a:endParaRPr>
        </a:p>
      </dgm:t>
    </dgm:pt>
    <dgm:pt modelId="{63C3CD28-5DF0-4962-8553-E0BB717937BF}" type="sibTrans" cxnId="{4515053A-5E7A-4FC9-AF16-2706C4159BBA}">
      <dgm:prSet/>
      <dgm:spPr/>
      <dgm:t>
        <a:bodyPr/>
        <a:lstStyle/>
        <a:p>
          <a:endParaRPr lang="en-US">
            <a:latin typeface="Century Gothic" panose="020B0502020202020204" pitchFamily="34" charset="0"/>
          </a:endParaRPr>
        </a:p>
      </dgm:t>
    </dgm:pt>
    <dgm:pt modelId="{853D6C7C-EC45-4E23-8276-52A4215C71E3}">
      <dgm:prSet/>
      <dgm:spPr>
        <a:solidFill>
          <a:srgbClr val="1C8477"/>
        </a:solidFill>
      </dgm:spPr>
      <dgm:t>
        <a:bodyPr/>
        <a:lstStyle/>
        <a:p>
          <a:r>
            <a:rPr lang="en-US" b="0" dirty="0">
              <a:solidFill>
                <a:schemeClr val="bg1"/>
              </a:solidFill>
              <a:latin typeface="Century Gothic" panose="020B0502020202020204" pitchFamily="34" charset="0"/>
            </a:rPr>
            <a:t>Links with External Stakeholders</a:t>
          </a:r>
        </a:p>
      </dgm:t>
    </dgm:pt>
    <dgm:pt modelId="{DEAF36FD-4EB5-4840-B037-58F610835822}" type="parTrans" cxnId="{C89D1B69-BA68-4A4B-AE2D-1CA93193B124}">
      <dgm:prSet/>
      <dgm:spPr/>
      <dgm:t>
        <a:bodyPr/>
        <a:lstStyle/>
        <a:p>
          <a:endParaRPr lang="en-US">
            <a:latin typeface="Century Gothic" panose="020B0502020202020204" pitchFamily="34" charset="0"/>
          </a:endParaRPr>
        </a:p>
      </dgm:t>
    </dgm:pt>
    <dgm:pt modelId="{A9414144-C1DB-420A-9B1F-241ECA8D84CB}" type="sibTrans" cxnId="{C89D1B69-BA68-4A4B-AE2D-1CA93193B124}">
      <dgm:prSet/>
      <dgm:spPr/>
      <dgm:t>
        <a:bodyPr/>
        <a:lstStyle/>
        <a:p>
          <a:endParaRPr lang="en-US">
            <a:latin typeface="Century Gothic" panose="020B0502020202020204" pitchFamily="34" charset="0"/>
          </a:endParaRPr>
        </a:p>
      </dgm:t>
    </dgm:pt>
    <dgm:pt modelId="{49147E71-8AB8-4381-82A6-82A93E1D4218}">
      <dgm:prSet/>
      <dgm:spPr/>
      <dgm:t>
        <a:bodyPr/>
        <a:lstStyle/>
        <a:p>
          <a:r>
            <a:rPr lang="en-US" dirty="0">
              <a:latin typeface="Century Gothic" panose="020B0502020202020204" pitchFamily="34" charset="0"/>
            </a:rPr>
            <a:t>Formal</a:t>
          </a:r>
        </a:p>
      </dgm:t>
    </dgm:pt>
    <dgm:pt modelId="{DCFA188A-6744-469D-B667-04DE16838514}" type="parTrans" cxnId="{42DBC7E2-387D-472A-AFBD-33283A579081}">
      <dgm:prSet/>
      <dgm:spPr/>
      <dgm:t>
        <a:bodyPr/>
        <a:lstStyle/>
        <a:p>
          <a:endParaRPr lang="en-US">
            <a:latin typeface="Century Gothic" panose="020B0502020202020204" pitchFamily="34" charset="0"/>
          </a:endParaRPr>
        </a:p>
      </dgm:t>
    </dgm:pt>
    <dgm:pt modelId="{58860779-644C-4646-9AC7-9AB6BF2D944B}" type="sibTrans" cxnId="{42DBC7E2-387D-472A-AFBD-33283A579081}">
      <dgm:prSet/>
      <dgm:spPr/>
      <dgm:t>
        <a:bodyPr/>
        <a:lstStyle/>
        <a:p>
          <a:endParaRPr lang="en-US">
            <a:latin typeface="Century Gothic" panose="020B0502020202020204" pitchFamily="34" charset="0"/>
          </a:endParaRPr>
        </a:p>
      </dgm:t>
    </dgm:pt>
    <dgm:pt modelId="{A6DD3E8E-464B-4437-8419-3288D40D9FC0}">
      <dgm:prSet/>
      <dgm:spPr/>
      <dgm:t>
        <a:bodyPr/>
        <a:lstStyle/>
        <a:p>
          <a:r>
            <a:rPr lang="en-US" dirty="0">
              <a:latin typeface="Century Gothic" panose="020B0502020202020204" pitchFamily="34" charset="0"/>
            </a:rPr>
            <a:t>Informal</a:t>
          </a:r>
        </a:p>
      </dgm:t>
    </dgm:pt>
    <dgm:pt modelId="{9F9A4877-12F2-445D-84F1-E8C2E6669EBD}" type="parTrans" cxnId="{936E293C-FEAF-4DB4-A409-9404A683E1C2}">
      <dgm:prSet/>
      <dgm:spPr/>
      <dgm:t>
        <a:bodyPr/>
        <a:lstStyle/>
        <a:p>
          <a:endParaRPr lang="en-US">
            <a:latin typeface="Century Gothic" panose="020B0502020202020204" pitchFamily="34" charset="0"/>
          </a:endParaRPr>
        </a:p>
      </dgm:t>
    </dgm:pt>
    <dgm:pt modelId="{98407BFE-34E7-4595-968E-EED90F24B5ED}" type="sibTrans" cxnId="{936E293C-FEAF-4DB4-A409-9404A683E1C2}">
      <dgm:prSet/>
      <dgm:spPr/>
      <dgm:t>
        <a:bodyPr/>
        <a:lstStyle/>
        <a:p>
          <a:endParaRPr lang="en-US">
            <a:latin typeface="Century Gothic" panose="020B0502020202020204" pitchFamily="34" charset="0"/>
          </a:endParaRPr>
        </a:p>
      </dgm:t>
    </dgm:pt>
    <dgm:pt modelId="{C89E28CB-DBAD-4C99-8F11-F482A19A8BFB}">
      <dgm:prSet/>
      <dgm:spPr/>
      <dgm:t>
        <a:bodyPr/>
        <a:lstStyle/>
        <a:p>
          <a:r>
            <a:rPr lang="en-US" dirty="0">
              <a:latin typeface="Century Gothic" panose="020B0502020202020204" pitchFamily="34" charset="0"/>
            </a:rPr>
            <a:t>CLEAR</a:t>
          </a:r>
        </a:p>
      </dgm:t>
    </dgm:pt>
    <dgm:pt modelId="{FB300B48-0A18-4E81-BF70-E0A52EFAC82C}" type="parTrans" cxnId="{2C23FC99-7230-48E8-A5CE-EF03BF62E9E8}">
      <dgm:prSet/>
      <dgm:spPr/>
      <dgm:t>
        <a:bodyPr/>
        <a:lstStyle/>
        <a:p>
          <a:endParaRPr lang="en-US"/>
        </a:p>
      </dgm:t>
    </dgm:pt>
    <dgm:pt modelId="{63C09FE8-CBCB-4F8D-A538-3C6B3DDFAF82}" type="sibTrans" cxnId="{2C23FC99-7230-48E8-A5CE-EF03BF62E9E8}">
      <dgm:prSet/>
      <dgm:spPr/>
      <dgm:t>
        <a:bodyPr/>
        <a:lstStyle/>
        <a:p>
          <a:endParaRPr lang="en-US"/>
        </a:p>
      </dgm:t>
    </dgm:pt>
    <dgm:pt modelId="{945DB519-2F4F-4083-BA7F-7D12A6B8F88A}">
      <dgm:prSet/>
      <dgm:spPr/>
      <dgm:t>
        <a:bodyPr/>
        <a:lstStyle/>
        <a:p>
          <a:r>
            <a:rPr lang="en-US" dirty="0">
              <a:latin typeface="Century Gothic" panose="020B0502020202020204" pitchFamily="34" charset="0"/>
            </a:rPr>
            <a:t>3ie </a:t>
          </a:r>
        </a:p>
      </dgm:t>
    </dgm:pt>
    <dgm:pt modelId="{A8600D6B-56A2-4EF2-9D69-4FD8AB0D74AB}" type="parTrans" cxnId="{30EA8122-DAB8-4906-A6A3-258AE0CC6BE6}">
      <dgm:prSet/>
      <dgm:spPr/>
      <dgm:t>
        <a:bodyPr/>
        <a:lstStyle/>
        <a:p>
          <a:endParaRPr lang="en-US"/>
        </a:p>
      </dgm:t>
    </dgm:pt>
    <dgm:pt modelId="{94D2F3B1-1B0C-47A9-8C53-3B463C45102A}" type="sibTrans" cxnId="{30EA8122-DAB8-4906-A6A3-258AE0CC6BE6}">
      <dgm:prSet/>
      <dgm:spPr/>
      <dgm:t>
        <a:bodyPr/>
        <a:lstStyle/>
        <a:p>
          <a:endParaRPr lang="en-US"/>
        </a:p>
      </dgm:t>
    </dgm:pt>
    <dgm:pt modelId="{42733C09-7731-4B59-A086-BA6E5794981A}">
      <dgm:prSet/>
      <dgm:spPr/>
      <dgm:t>
        <a:bodyPr/>
        <a:lstStyle/>
        <a:p>
          <a:r>
            <a:rPr lang="en-US" dirty="0">
              <a:latin typeface="Century Gothic" panose="020B0502020202020204" pitchFamily="34" charset="0"/>
            </a:rPr>
            <a:t>Competency development</a:t>
          </a:r>
        </a:p>
      </dgm:t>
    </dgm:pt>
    <dgm:pt modelId="{9D2CDEF6-6ABE-4369-B1E9-4566AEB7D565}" type="parTrans" cxnId="{6E3C9EAA-14A3-48C0-AE58-F601F5F4B710}">
      <dgm:prSet/>
      <dgm:spPr/>
      <dgm:t>
        <a:bodyPr/>
        <a:lstStyle/>
        <a:p>
          <a:endParaRPr lang="en-US"/>
        </a:p>
      </dgm:t>
    </dgm:pt>
    <dgm:pt modelId="{CD59A3B8-9C58-4294-8145-4F4809BDD54F}" type="sibTrans" cxnId="{6E3C9EAA-14A3-48C0-AE58-F601F5F4B710}">
      <dgm:prSet/>
      <dgm:spPr/>
      <dgm:t>
        <a:bodyPr/>
        <a:lstStyle/>
        <a:p>
          <a:endParaRPr lang="en-US"/>
        </a:p>
      </dgm:t>
    </dgm:pt>
    <dgm:pt modelId="{1E1013E0-EF93-4A45-B7E3-AA7CE0B5AF1D}">
      <dgm:prSet/>
      <dgm:spPr/>
      <dgm:t>
        <a:bodyPr/>
        <a:lstStyle/>
        <a:p>
          <a:r>
            <a:rPr lang="en-US" dirty="0">
              <a:latin typeface="Century Gothic" panose="020B0502020202020204" pitchFamily="34" charset="0"/>
            </a:rPr>
            <a:t>Mapping existing curricula</a:t>
          </a:r>
        </a:p>
      </dgm:t>
    </dgm:pt>
    <dgm:pt modelId="{86BAF558-7240-4C73-96B0-1FD3DCC4D7EC}" type="parTrans" cxnId="{01AD8DA9-F50F-4E86-B442-29C2EC210898}">
      <dgm:prSet/>
      <dgm:spPr/>
      <dgm:t>
        <a:bodyPr/>
        <a:lstStyle/>
        <a:p>
          <a:endParaRPr lang="en-US"/>
        </a:p>
      </dgm:t>
    </dgm:pt>
    <dgm:pt modelId="{CE1790E3-5797-48D3-BA01-15CD55F26791}" type="sibTrans" cxnId="{01AD8DA9-F50F-4E86-B442-29C2EC210898}">
      <dgm:prSet/>
      <dgm:spPr/>
      <dgm:t>
        <a:bodyPr/>
        <a:lstStyle/>
        <a:p>
          <a:endParaRPr lang="en-US"/>
        </a:p>
      </dgm:t>
    </dgm:pt>
    <dgm:pt modelId="{C9A840AE-7057-4544-894D-45C1895E499C}">
      <dgm:prSet/>
      <dgm:spPr>
        <a:solidFill>
          <a:srgbClr val="1C8477"/>
        </a:solidFill>
      </dgm:spPr>
      <dgm:t>
        <a:bodyPr/>
        <a:lstStyle/>
        <a:p>
          <a:r>
            <a:rPr lang="en-US" b="0" dirty="0">
              <a:solidFill>
                <a:schemeClr val="bg1"/>
              </a:solidFill>
              <a:latin typeface="Century Gothic" panose="020B0502020202020204" pitchFamily="34" charset="0"/>
            </a:rPr>
            <a:t>Curriculum Harmonization</a:t>
          </a:r>
          <a:endParaRPr lang="en-US" b="0" dirty="0">
            <a:solidFill>
              <a:schemeClr val="bg1"/>
            </a:solidFill>
          </a:endParaRPr>
        </a:p>
      </dgm:t>
    </dgm:pt>
    <dgm:pt modelId="{F52B47FB-2DEE-4072-B5DF-5C37D50D5910}" type="sibTrans" cxnId="{7FC9D25C-D256-4911-919D-F45261E3CDBB}">
      <dgm:prSet/>
      <dgm:spPr/>
      <dgm:t>
        <a:bodyPr/>
        <a:lstStyle/>
        <a:p>
          <a:endParaRPr lang="en-US"/>
        </a:p>
      </dgm:t>
    </dgm:pt>
    <dgm:pt modelId="{0EA51026-E004-4803-ADFD-DD3151A84E7F}" type="parTrans" cxnId="{7FC9D25C-D256-4911-919D-F45261E3CDBB}">
      <dgm:prSet/>
      <dgm:spPr/>
      <dgm:t>
        <a:bodyPr/>
        <a:lstStyle/>
        <a:p>
          <a:endParaRPr lang="en-US"/>
        </a:p>
      </dgm:t>
    </dgm:pt>
    <dgm:pt modelId="{C2E79E8C-1024-4DD7-A537-FF9945676113}">
      <dgm:prSet/>
      <dgm:spPr>
        <a:solidFill>
          <a:srgbClr val="1C8477"/>
        </a:solidFill>
      </dgm:spPr>
      <dgm:t>
        <a:bodyPr/>
        <a:lstStyle/>
        <a:p>
          <a:r>
            <a:rPr lang="en-US" b="0" dirty="0">
              <a:solidFill>
                <a:schemeClr val="bg1"/>
              </a:solidFill>
              <a:latin typeface="Century Gothic" panose="020B0502020202020204" pitchFamily="34" charset="0"/>
            </a:rPr>
            <a:t>Coordination and Collaboration</a:t>
          </a:r>
        </a:p>
      </dgm:t>
    </dgm:pt>
    <dgm:pt modelId="{0C7ECF7C-7AF5-48FF-9652-D6D544AAE900}" type="sibTrans" cxnId="{235B4B87-0611-4D5C-B087-AAA0CA4DA6F8}">
      <dgm:prSet/>
      <dgm:spPr/>
      <dgm:t>
        <a:bodyPr/>
        <a:lstStyle/>
        <a:p>
          <a:endParaRPr lang="en-US"/>
        </a:p>
      </dgm:t>
    </dgm:pt>
    <dgm:pt modelId="{AF3ECA34-CB54-4E2B-90A9-52D32C279490}" type="parTrans" cxnId="{235B4B87-0611-4D5C-B087-AAA0CA4DA6F8}">
      <dgm:prSet/>
      <dgm:spPr/>
      <dgm:t>
        <a:bodyPr/>
        <a:lstStyle/>
        <a:p>
          <a:endParaRPr lang="en-US"/>
        </a:p>
      </dgm:t>
    </dgm:pt>
    <dgm:pt modelId="{43E4D4AD-2B0B-418F-9611-6FCC35C47B93}" type="pres">
      <dgm:prSet presAssocID="{19D30974-5FB3-43D5-B50C-FD731F87CF3F}" presName="Name0" presStyleCnt="0">
        <dgm:presLayoutVars>
          <dgm:dir/>
          <dgm:animLvl val="lvl"/>
          <dgm:resizeHandles/>
        </dgm:presLayoutVars>
      </dgm:prSet>
      <dgm:spPr/>
    </dgm:pt>
    <dgm:pt modelId="{F504B4BA-7E98-4133-BABC-8D7EE3DEEBE7}" type="pres">
      <dgm:prSet presAssocID="{13E2F58F-ADDD-4983-ABC3-599B53E99175}" presName="linNode" presStyleCnt="0"/>
      <dgm:spPr/>
    </dgm:pt>
    <dgm:pt modelId="{D83FF659-0186-4F55-A5B9-AF9AB8A2EC23}" type="pres">
      <dgm:prSet presAssocID="{13E2F58F-ADDD-4983-ABC3-599B53E99175}" presName="parentShp" presStyleLbl="node1" presStyleIdx="0" presStyleCnt="4">
        <dgm:presLayoutVars>
          <dgm:bulletEnabled val="1"/>
        </dgm:presLayoutVars>
      </dgm:prSet>
      <dgm:spPr/>
    </dgm:pt>
    <dgm:pt modelId="{7B502C4D-EA2A-4FB5-B772-FA5DA1DBB28C}" type="pres">
      <dgm:prSet presAssocID="{13E2F58F-ADDD-4983-ABC3-599B53E99175}" presName="childShp" presStyleLbl="bgAccFollowNode1" presStyleIdx="0" presStyleCnt="4">
        <dgm:presLayoutVars>
          <dgm:bulletEnabled val="1"/>
        </dgm:presLayoutVars>
      </dgm:prSet>
      <dgm:spPr/>
    </dgm:pt>
    <dgm:pt modelId="{57080F53-8E9C-440F-8F76-E24912D4B6E8}" type="pres">
      <dgm:prSet presAssocID="{F562E88F-7603-4E77-BE0A-3E00B3D5D875}" presName="spacing" presStyleCnt="0"/>
      <dgm:spPr/>
    </dgm:pt>
    <dgm:pt modelId="{91F62C4B-2F00-4129-8BE7-B64AA03E3FA8}" type="pres">
      <dgm:prSet presAssocID="{853D6C7C-EC45-4E23-8276-52A4215C71E3}" presName="linNode" presStyleCnt="0"/>
      <dgm:spPr/>
    </dgm:pt>
    <dgm:pt modelId="{5156EF57-6BB7-45AA-A8F5-5AE12FBF23CA}" type="pres">
      <dgm:prSet presAssocID="{853D6C7C-EC45-4E23-8276-52A4215C71E3}" presName="parentShp" presStyleLbl="node1" presStyleIdx="1" presStyleCnt="4">
        <dgm:presLayoutVars>
          <dgm:bulletEnabled val="1"/>
        </dgm:presLayoutVars>
      </dgm:prSet>
      <dgm:spPr/>
    </dgm:pt>
    <dgm:pt modelId="{412E7161-47A4-4B29-9780-F618CE48E6FC}" type="pres">
      <dgm:prSet presAssocID="{853D6C7C-EC45-4E23-8276-52A4215C71E3}" presName="childShp" presStyleLbl="bgAccFollowNode1" presStyleIdx="1" presStyleCnt="4">
        <dgm:presLayoutVars>
          <dgm:bulletEnabled val="1"/>
        </dgm:presLayoutVars>
      </dgm:prSet>
      <dgm:spPr/>
    </dgm:pt>
    <dgm:pt modelId="{EB047253-EABB-456E-983D-51DF40169188}" type="pres">
      <dgm:prSet presAssocID="{A9414144-C1DB-420A-9B1F-241ECA8D84CB}" presName="spacing" presStyleCnt="0"/>
      <dgm:spPr/>
    </dgm:pt>
    <dgm:pt modelId="{7E617CC1-23AA-4BEE-81B7-6775ED4B25EC}" type="pres">
      <dgm:prSet presAssocID="{C2E79E8C-1024-4DD7-A537-FF9945676113}" presName="linNode" presStyleCnt="0"/>
      <dgm:spPr/>
    </dgm:pt>
    <dgm:pt modelId="{FA5B75A0-034E-4083-891F-948D9AFABFB1}" type="pres">
      <dgm:prSet presAssocID="{C2E79E8C-1024-4DD7-A537-FF9945676113}" presName="parentShp" presStyleLbl="node1" presStyleIdx="2" presStyleCnt="4">
        <dgm:presLayoutVars>
          <dgm:bulletEnabled val="1"/>
        </dgm:presLayoutVars>
      </dgm:prSet>
      <dgm:spPr/>
    </dgm:pt>
    <dgm:pt modelId="{9B4FF0A1-1400-4BBD-B34C-6AD2A3D8F17C}" type="pres">
      <dgm:prSet presAssocID="{C2E79E8C-1024-4DD7-A537-FF9945676113}" presName="childShp" presStyleLbl="bgAccFollowNode1" presStyleIdx="2" presStyleCnt="4">
        <dgm:presLayoutVars>
          <dgm:bulletEnabled val="1"/>
        </dgm:presLayoutVars>
      </dgm:prSet>
      <dgm:spPr/>
    </dgm:pt>
    <dgm:pt modelId="{7D550A92-CD5D-4F78-B81F-D0B9163F0B2A}" type="pres">
      <dgm:prSet presAssocID="{0C7ECF7C-7AF5-48FF-9652-D6D544AAE900}" presName="spacing" presStyleCnt="0"/>
      <dgm:spPr/>
    </dgm:pt>
    <dgm:pt modelId="{6D87B14F-FEB6-4588-93D3-AC19D79C93AB}" type="pres">
      <dgm:prSet presAssocID="{C9A840AE-7057-4544-894D-45C1895E499C}" presName="linNode" presStyleCnt="0"/>
      <dgm:spPr/>
    </dgm:pt>
    <dgm:pt modelId="{8F846FE2-3EBB-4093-9945-2E335E74D14A}" type="pres">
      <dgm:prSet presAssocID="{C9A840AE-7057-4544-894D-45C1895E499C}" presName="parentShp" presStyleLbl="node1" presStyleIdx="3" presStyleCnt="4">
        <dgm:presLayoutVars>
          <dgm:bulletEnabled val="1"/>
        </dgm:presLayoutVars>
      </dgm:prSet>
      <dgm:spPr/>
    </dgm:pt>
    <dgm:pt modelId="{D729A46A-4627-4CC0-8125-5441F3C5B175}" type="pres">
      <dgm:prSet presAssocID="{C9A840AE-7057-4544-894D-45C1895E499C}" presName="childShp" presStyleLbl="bgAccFollowNode1" presStyleIdx="3" presStyleCnt="4">
        <dgm:presLayoutVars>
          <dgm:bulletEnabled val="1"/>
        </dgm:presLayoutVars>
      </dgm:prSet>
      <dgm:spPr/>
    </dgm:pt>
  </dgm:ptLst>
  <dgm:cxnLst>
    <dgm:cxn modelId="{E85FC201-E515-4A13-8D15-0690E42DE99A}" type="presOf" srcId="{49147E71-8AB8-4381-82A6-82A93E1D4218}" destId="{9B4FF0A1-1400-4BBD-B34C-6AD2A3D8F17C}" srcOrd="0" destOrd="0" presId="urn:microsoft.com/office/officeart/2005/8/layout/vList6"/>
    <dgm:cxn modelId="{6FAAEA07-FE74-41D2-B943-530C5AB36021}" srcId="{19D30974-5FB3-43D5-B50C-FD731F87CF3F}" destId="{13E2F58F-ADDD-4983-ABC3-599B53E99175}" srcOrd="0" destOrd="0" parTransId="{AB30F54E-0750-4261-B0A9-9C44977D20A5}" sibTransId="{F562E88F-7603-4E77-BE0A-3E00B3D5D875}"/>
    <dgm:cxn modelId="{30EA8122-DAB8-4906-A6A3-258AE0CC6BE6}" srcId="{853D6C7C-EC45-4E23-8276-52A4215C71E3}" destId="{945DB519-2F4F-4083-BA7F-7D12A6B8F88A}" srcOrd="1" destOrd="0" parTransId="{A8600D6B-56A2-4EF2-9D69-4FD8AB0D74AB}" sibTransId="{94D2F3B1-1B0C-47A9-8C53-3B463C45102A}"/>
    <dgm:cxn modelId="{CB700424-574F-4F41-9F09-92A620BEFD9A}" type="presOf" srcId="{42733C09-7731-4B59-A086-BA6E5794981A}" destId="{D729A46A-4627-4CC0-8125-5441F3C5B175}" srcOrd="0" destOrd="0" presId="urn:microsoft.com/office/officeart/2005/8/layout/vList6"/>
    <dgm:cxn modelId="{DDD08C33-F35B-4215-9350-0DC08918E386}" type="presOf" srcId="{DB1593FB-8C58-48D3-9264-0F0BDAEE066D}" destId="{7B502C4D-EA2A-4FB5-B772-FA5DA1DBB28C}" srcOrd="0" destOrd="0" presId="urn:microsoft.com/office/officeart/2005/8/layout/vList6"/>
    <dgm:cxn modelId="{4515053A-5E7A-4FC9-AF16-2706C4159BBA}" srcId="{13E2F58F-ADDD-4983-ABC3-599B53E99175}" destId="{307F6005-EA89-4C8A-9689-66556C8396F2}" srcOrd="1" destOrd="0" parTransId="{85C3DEA4-2D82-4D8D-8445-1B3D68C26D5E}" sibTransId="{63C3CD28-5DF0-4962-8553-E0BB717937BF}"/>
    <dgm:cxn modelId="{212A2D3B-1ACA-4595-A0BE-202FEE572085}" type="presOf" srcId="{C89E28CB-DBAD-4C99-8F11-F482A19A8BFB}" destId="{412E7161-47A4-4B29-9780-F618CE48E6FC}" srcOrd="0" destOrd="0" presId="urn:microsoft.com/office/officeart/2005/8/layout/vList6"/>
    <dgm:cxn modelId="{936E293C-FEAF-4DB4-A409-9404A683E1C2}" srcId="{C2E79E8C-1024-4DD7-A537-FF9945676113}" destId="{A6DD3E8E-464B-4437-8419-3288D40D9FC0}" srcOrd="1" destOrd="0" parTransId="{9F9A4877-12F2-445D-84F1-E8C2E6669EBD}" sibTransId="{98407BFE-34E7-4595-968E-EED90F24B5ED}"/>
    <dgm:cxn modelId="{7FC9D25C-D256-4911-919D-F45261E3CDBB}" srcId="{19D30974-5FB3-43D5-B50C-FD731F87CF3F}" destId="{C9A840AE-7057-4544-894D-45C1895E499C}" srcOrd="3" destOrd="0" parTransId="{0EA51026-E004-4803-ADFD-DD3151A84E7F}" sibTransId="{F52B47FB-2DEE-4072-B5DF-5C37D50D5910}"/>
    <dgm:cxn modelId="{D007205E-A847-420D-9414-262F92F4CAA0}" type="presOf" srcId="{1E1013E0-EF93-4A45-B7E3-AA7CE0B5AF1D}" destId="{D729A46A-4627-4CC0-8125-5441F3C5B175}" srcOrd="0" destOrd="1" presId="urn:microsoft.com/office/officeart/2005/8/layout/vList6"/>
    <dgm:cxn modelId="{23086460-63F9-466D-9541-3220301DABD5}" type="presOf" srcId="{13E2F58F-ADDD-4983-ABC3-599B53E99175}" destId="{D83FF659-0186-4F55-A5B9-AF9AB8A2EC23}" srcOrd="0" destOrd="0" presId="urn:microsoft.com/office/officeart/2005/8/layout/vList6"/>
    <dgm:cxn modelId="{E2DAAA43-A7BA-404A-BBB4-B5D95A6E8519}" type="presOf" srcId="{945DB519-2F4F-4083-BA7F-7D12A6B8F88A}" destId="{412E7161-47A4-4B29-9780-F618CE48E6FC}" srcOrd="0" destOrd="1" presId="urn:microsoft.com/office/officeart/2005/8/layout/vList6"/>
    <dgm:cxn modelId="{C89D1B69-BA68-4A4B-AE2D-1CA93193B124}" srcId="{19D30974-5FB3-43D5-B50C-FD731F87CF3F}" destId="{853D6C7C-EC45-4E23-8276-52A4215C71E3}" srcOrd="1" destOrd="0" parTransId="{DEAF36FD-4EB5-4840-B037-58F610835822}" sibTransId="{A9414144-C1DB-420A-9B1F-241ECA8D84CB}"/>
    <dgm:cxn modelId="{235B4B87-0611-4D5C-B087-AAA0CA4DA6F8}" srcId="{19D30974-5FB3-43D5-B50C-FD731F87CF3F}" destId="{C2E79E8C-1024-4DD7-A537-FF9945676113}" srcOrd="2" destOrd="0" parTransId="{AF3ECA34-CB54-4E2B-90A9-52D32C279490}" sibTransId="{0C7ECF7C-7AF5-48FF-9652-D6D544AAE900}"/>
    <dgm:cxn modelId="{2C23FC99-7230-48E8-A5CE-EF03BF62E9E8}" srcId="{853D6C7C-EC45-4E23-8276-52A4215C71E3}" destId="{C89E28CB-DBAD-4C99-8F11-F482A19A8BFB}" srcOrd="0" destOrd="0" parTransId="{FB300B48-0A18-4E81-BF70-E0A52EFAC82C}" sibTransId="{63C09FE8-CBCB-4F8D-A538-3C6B3DDFAF82}"/>
    <dgm:cxn modelId="{3E7DB3A5-772E-4509-AB8E-6A21F0050F65}" type="presOf" srcId="{A6DD3E8E-464B-4437-8419-3288D40D9FC0}" destId="{9B4FF0A1-1400-4BBD-B34C-6AD2A3D8F17C}" srcOrd="0" destOrd="1" presId="urn:microsoft.com/office/officeart/2005/8/layout/vList6"/>
    <dgm:cxn modelId="{01AD8DA9-F50F-4E86-B442-29C2EC210898}" srcId="{C9A840AE-7057-4544-894D-45C1895E499C}" destId="{1E1013E0-EF93-4A45-B7E3-AA7CE0B5AF1D}" srcOrd="1" destOrd="0" parTransId="{86BAF558-7240-4C73-96B0-1FD3DCC4D7EC}" sibTransId="{CE1790E3-5797-48D3-BA01-15CD55F26791}"/>
    <dgm:cxn modelId="{6E3C9EAA-14A3-48C0-AE58-F601F5F4B710}" srcId="{C9A840AE-7057-4544-894D-45C1895E499C}" destId="{42733C09-7731-4B59-A086-BA6E5794981A}" srcOrd="0" destOrd="0" parTransId="{9D2CDEF6-6ABE-4369-B1E9-4566AEB7D565}" sibTransId="{CD59A3B8-9C58-4294-8145-4F4809BDD54F}"/>
    <dgm:cxn modelId="{B41873B0-B22C-466C-B16B-C26DFFCCD91B}" type="presOf" srcId="{C9A840AE-7057-4544-894D-45C1895E499C}" destId="{8F846FE2-3EBB-4093-9945-2E335E74D14A}" srcOrd="0" destOrd="0" presId="urn:microsoft.com/office/officeart/2005/8/layout/vList6"/>
    <dgm:cxn modelId="{C996CCC7-6F83-4768-A9DF-6B092FD8F668}" srcId="{13E2F58F-ADDD-4983-ABC3-599B53E99175}" destId="{DB1593FB-8C58-48D3-9264-0F0BDAEE066D}" srcOrd="0" destOrd="0" parTransId="{344027AC-4CDA-47AB-8424-DB40135A956B}" sibTransId="{9DB3ED68-3702-4F6F-93D2-38F88CAF9302}"/>
    <dgm:cxn modelId="{5B6618D7-5993-4A57-8114-85446CC942DC}" type="presOf" srcId="{C2E79E8C-1024-4DD7-A537-FF9945676113}" destId="{FA5B75A0-034E-4083-891F-948D9AFABFB1}" srcOrd="0" destOrd="0" presId="urn:microsoft.com/office/officeart/2005/8/layout/vList6"/>
    <dgm:cxn modelId="{775F8ADF-B156-490A-88CB-E87729A14669}" type="presOf" srcId="{19D30974-5FB3-43D5-B50C-FD731F87CF3F}" destId="{43E4D4AD-2B0B-418F-9611-6FCC35C47B93}" srcOrd="0" destOrd="0" presId="urn:microsoft.com/office/officeart/2005/8/layout/vList6"/>
    <dgm:cxn modelId="{42DBC7E2-387D-472A-AFBD-33283A579081}" srcId="{C2E79E8C-1024-4DD7-A537-FF9945676113}" destId="{49147E71-8AB8-4381-82A6-82A93E1D4218}" srcOrd="0" destOrd="0" parTransId="{DCFA188A-6744-469D-B667-04DE16838514}" sibTransId="{58860779-644C-4646-9AC7-9AB6BF2D944B}"/>
    <dgm:cxn modelId="{F228CAF2-5982-4B51-B7DB-EC19A0C7CE90}" type="presOf" srcId="{853D6C7C-EC45-4E23-8276-52A4215C71E3}" destId="{5156EF57-6BB7-45AA-A8F5-5AE12FBF23CA}" srcOrd="0" destOrd="0" presId="urn:microsoft.com/office/officeart/2005/8/layout/vList6"/>
    <dgm:cxn modelId="{FC25E4F8-7BAF-4982-94BB-E117746EF29C}" type="presOf" srcId="{307F6005-EA89-4C8A-9689-66556C8396F2}" destId="{7B502C4D-EA2A-4FB5-B772-FA5DA1DBB28C}" srcOrd="0" destOrd="1" presId="urn:microsoft.com/office/officeart/2005/8/layout/vList6"/>
    <dgm:cxn modelId="{B2214DD0-8795-44BB-AA6C-23A74AE7CA40}" type="presParOf" srcId="{43E4D4AD-2B0B-418F-9611-6FCC35C47B93}" destId="{F504B4BA-7E98-4133-BABC-8D7EE3DEEBE7}" srcOrd="0" destOrd="0" presId="urn:microsoft.com/office/officeart/2005/8/layout/vList6"/>
    <dgm:cxn modelId="{972D9D3C-3C9D-44B1-A56C-C038DAA6BFFD}" type="presParOf" srcId="{F504B4BA-7E98-4133-BABC-8D7EE3DEEBE7}" destId="{D83FF659-0186-4F55-A5B9-AF9AB8A2EC23}" srcOrd="0" destOrd="0" presId="urn:microsoft.com/office/officeart/2005/8/layout/vList6"/>
    <dgm:cxn modelId="{ABFCCDFE-ED07-4F4A-A4B9-C5DFDA688C1D}" type="presParOf" srcId="{F504B4BA-7E98-4133-BABC-8D7EE3DEEBE7}" destId="{7B502C4D-EA2A-4FB5-B772-FA5DA1DBB28C}" srcOrd="1" destOrd="0" presId="urn:microsoft.com/office/officeart/2005/8/layout/vList6"/>
    <dgm:cxn modelId="{D9D03810-3648-465F-9885-0B4D127384FD}" type="presParOf" srcId="{43E4D4AD-2B0B-418F-9611-6FCC35C47B93}" destId="{57080F53-8E9C-440F-8F76-E24912D4B6E8}" srcOrd="1" destOrd="0" presId="urn:microsoft.com/office/officeart/2005/8/layout/vList6"/>
    <dgm:cxn modelId="{80279865-B3FF-4513-8396-28BAB3037E2A}" type="presParOf" srcId="{43E4D4AD-2B0B-418F-9611-6FCC35C47B93}" destId="{91F62C4B-2F00-4129-8BE7-B64AA03E3FA8}" srcOrd="2" destOrd="0" presId="urn:microsoft.com/office/officeart/2005/8/layout/vList6"/>
    <dgm:cxn modelId="{956139D1-230D-41A7-B601-08739C24A47B}" type="presParOf" srcId="{91F62C4B-2F00-4129-8BE7-B64AA03E3FA8}" destId="{5156EF57-6BB7-45AA-A8F5-5AE12FBF23CA}" srcOrd="0" destOrd="0" presId="urn:microsoft.com/office/officeart/2005/8/layout/vList6"/>
    <dgm:cxn modelId="{3FAE55FC-8153-4020-A86A-CC9957DE4596}" type="presParOf" srcId="{91F62C4B-2F00-4129-8BE7-B64AA03E3FA8}" destId="{412E7161-47A4-4B29-9780-F618CE48E6FC}" srcOrd="1" destOrd="0" presId="urn:microsoft.com/office/officeart/2005/8/layout/vList6"/>
    <dgm:cxn modelId="{481EFC56-9C9B-4D90-81D3-B984847CE1CA}" type="presParOf" srcId="{43E4D4AD-2B0B-418F-9611-6FCC35C47B93}" destId="{EB047253-EABB-456E-983D-51DF40169188}" srcOrd="3" destOrd="0" presId="urn:microsoft.com/office/officeart/2005/8/layout/vList6"/>
    <dgm:cxn modelId="{46C6252C-592F-4045-BCE9-9784A9150C91}" type="presParOf" srcId="{43E4D4AD-2B0B-418F-9611-6FCC35C47B93}" destId="{7E617CC1-23AA-4BEE-81B7-6775ED4B25EC}" srcOrd="4" destOrd="0" presId="urn:microsoft.com/office/officeart/2005/8/layout/vList6"/>
    <dgm:cxn modelId="{23308E5E-8963-41DB-B3EE-4CE7C4A964EF}" type="presParOf" srcId="{7E617CC1-23AA-4BEE-81B7-6775ED4B25EC}" destId="{FA5B75A0-034E-4083-891F-948D9AFABFB1}" srcOrd="0" destOrd="0" presId="urn:microsoft.com/office/officeart/2005/8/layout/vList6"/>
    <dgm:cxn modelId="{3B31E922-F911-43B9-BA8A-FEE33DE356E5}" type="presParOf" srcId="{7E617CC1-23AA-4BEE-81B7-6775ED4B25EC}" destId="{9B4FF0A1-1400-4BBD-B34C-6AD2A3D8F17C}" srcOrd="1" destOrd="0" presId="urn:microsoft.com/office/officeart/2005/8/layout/vList6"/>
    <dgm:cxn modelId="{39DDAA45-B06C-46B4-A059-1AC7D8F0F6BE}" type="presParOf" srcId="{43E4D4AD-2B0B-418F-9611-6FCC35C47B93}" destId="{7D550A92-CD5D-4F78-B81F-D0B9163F0B2A}" srcOrd="5" destOrd="0" presId="urn:microsoft.com/office/officeart/2005/8/layout/vList6"/>
    <dgm:cxn modelId="{ABE1C8E1-291C-4DD0-BC1A-2DDF88F93D1A}" type="presParOf" srcId="{43E4D4AD-2B0B-418F-9611-6FCC35C47B93}" destId="{6D87B14F-FEB6-4588-93D3-AC19D79C93AB}" srcOrd="6" destOrd="0" presId="urn:microsoft.com/office/officeart/2005/8/layout/vList6"/>
    <dgm:cxn modelId="{728F752D-3C03-475D-A582-81AC11EFFDDC}" type="presParOf" srcId="{6D87B14F-FEB6-4588-93D3-AC19D79C93AB}" destId="{8F846FE2-3EBB-4093-9945-2E335E74D14A}" srcOrd="0" destOrd="0" presId="urn:microsoft.com/office/officeart/2005/8/layout/vList6"/>
    <dgm:cxn modelId="{5BD94AAB-8E64-4776-BB23-A16DE9470985}" type="presParOf" srcId="{6D87B14F-FEB6-4588-93D3-AC19D79C93AB}" destId="{D729A46A-4627-4CC0-8125-5441F3C5B175}" srcOrd="1" destOrd="0" presId="urn:microsoft.com/office/officeart/2005/8/layout/vList6"/>
  </dgm:cxnLst>
  <dgm:bg>
    <a:noFill/>
  </dgm:bg>
  <dgm:whole>
    <a:ln>
      <a:noFill/>
    </a:ln>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C81DF5F2-D3E0-4B8A-807E-3CCCEF73DB02}" type="doc">
      <dgm:prSet loTypeId="urn:microsoft.com/office/officeart/2011/layout/CircleProcess" loCatId="process" qsTypeId="urn:microsoft.com/office/officeart/2005/8/quickstyle/simple1" qsCatId="simple" csTypeId="urn:microsoft.com/office/officeart/2005/8/colors/colorful1" csCatId="colorful" phldr="1"/>
      <dgm:spPr/>
    </dgm:pt>
    <dgm:pt modelId="{6F4CF0B1-CFA2-4A59-96C2-E69F3B4E0FA0}">
      <dgm:prSet phldrT="[Text]"/>
      <dgm:spPr/>
      <dgm:t>
        <a:bodyPr/>
        <a:lstStyle/>
        <a:p>
          <a:r>
            <a:rPr lang="en-US" dirty="0">
              <a:latin typeface="Century Gothic" panose="020B0502020202020204" pitchFamily="34" charset="0"/>
            </a:rPr>
            <a:t>Strong health information system</a:t>
          </a:r>
        </a:p>
      </dgm:t>
    </dgm:pt>
    <dgm:pt modelId="{E4BB99F7-C7E9-4E3E-9680-92CC42AAF8FA}" type="parTrans" cxnId="{C83CB4BE-68EF-4F1D-85A3-B529AF23DC6A}">
      <dgm:prSet/>
      <dgm:spPr/>
      <dgm:t>
        <a:bodyPr/>
        <a:lstStyle/>
        <a:p>
          <a:endParaRPr lang="en-US"/>
        </a:p>
      </dgm:t>
    </dgm:pt>
    <dgm:pt modelId="{43DFF739-C5E9-430B-B1B0-2F8ACED34ED8}" type="sibTrans" cxnId="{C83CB4BE-68EF-4F1D-85A3-B529AF23DC6A}">
      <dgm:prSet/>
      <dgm:spPr/>
      <dgm:t>
        <a:bodyPr/>
        <a:lstStyle/>
        <a:p>
          <a:endParaRPr lang="en-US"/>
        </a:p>
      </dgm:t>
    </dgm:pt>
    <dgm:pt modelId="{E47F5116-433D-454E-8D62-06DE4DE65B19}">
      <dgm:prSet phldrT="[Text]"/>
      <dgm:spPr/>
      <dgm:t>
        <a:bodyPr/>
        <a:lstStyle/>
        <a:p>
          <a:r>
            <a:rPr lang="en-US" dirty="0">
              <a:latin typeface="Century Gothic" panose="020B0502020202020204" pitchFamily="34" charset="0"/>
            </a:rPr>
            <a:t>Improved health system</a:t>
          </a:r>
        </a:p>
      </dgm:t>
    </dgm:pt>
    <dgm:pt modelId="{BB5C151C-5730-488B-B3FD-0E225B08388A}" type="parTrans" cxnId="{FE7740B7-4CBF-47C7-94F1-6C6EDACD68CF}">
      <dgm:prSet/>
      <dgm:spPr/>
      <dgm:t>
        <a:bodyPr/>
        <a:lstStyle/>
        <a:p>
          <a:endParaRPr lang="en-US"/>
        </a:p>
      </dgm:t>
    </dgm:pt>
    <dgm:pt modelId="{982A57E1-D11A-457F-BE0C-F0B839298B8F}" type="sibTrans" cxnId="{FE7740B7-4CBF-47C7-94F1-6C6EDACD68CF}">
      <dgm:prSet/>
      <dgm:spPr/>
      <dgm:t>
        <a:bodyPr/>
        <a:lstStyle/>
        <a:p>
          <a:endParaRPr lang="en-US"/>
        </a:p>
      </dgm:t>
    </dgm:pt>
    <dgm:pt modelId="{04019FD1-3EED-4F68-9EC5-CABEB2CA8CA3}">
      <dgm:prSet phldrT="[Text]"/>
      <dgm:spPr/>
      <dgm:t>
        <a:bodyPr/>
        <a:lstStyle/>
        <a:p>
          <a:r>
            <a:rPr lang="en-US" dirty="0">
              <a:latin typeface="Century Gothic" panose="020B0502020202020204" pitchFamily="34" charset="0"/>
            </a:rPr>
            <a:t>Better health outcomes</a:t>
          </a:r>
        </a:p>
      </dgm:t>
    </dgm:pt>
    <dgm:pt modelId="{A73FEB7B-7CA2-40FF-A8E2-1B86747330C9}" type="parTrans" cxnId="{9F78D916-AE56-4E9E-84E8-EA0FAA88A198}">
      <dgm:prSet/>
      <dgm:spPr/>
      <dgm:t>
        <a:bodyPr/>
        <a:lstStyle/>
        <a:p>
          <a:endParaRPr lang="en-US"/>
        </a:p>
      </dgm:t>
    </dgm:pt>
    <dgm:pt modelId="{C4BBF2E9-C6C1-4979-81DA-A1A83E38331C}" type="sibTrans" cxnId="{9F78D916-AE56-4E9E-84E8-EA0FAA88A198}">
      <dgm:prSet/>
      <dgm:spPr/>
      <dgm:t>
        <a:bodyPr/>
        <a:lstStyle/>
        <a:p>
          <a:endParaRPr lang="en-US"/>
        </a:p>
      </dgm:t>
    </dgm:pt>
    <dgm:pt modelId="{3884C5FB-EF76-45BB-8C7C-0EE64AB529B6}" type="pres">
      <dgm:prSet presAssocID="{C81DF5F2-D3E0-4B8A-807E-3CCCEF73DB02}" presName="Name0" presStyleCnt="0">
        <dgm:presLayoutVars>
          <dgm:chMax val="11"/>
          <dgm:chPref val="11"/>
          <dgm:dir/>
          <dgm:resizeHandles/>
        </dgm:presLayoutVars>
      </dgm:prSet>
      <dgm:spPr/>
    </dgm:pt>
    <dgm:pt modelId="{00094347-5588-41AA-9225-2FFD722E2E59}" type="pres">
      <dgm:prSet presAssocID="{04019FD1-3EED-4F68-9EC5-CABEB2CA8CA3}" presName="Accent3" presStyleCnt="0"/>
      <dgm:spPr/>
    </dgm:pt>
    <dgm:pt modelId="{A240DD74-48C8-475C-B39E-3E8D93C26F15}" type="pres">
      <dgm:prSet presAssocID="{04019FD1-3EED-4F68-9EC5-CABEB2CA8CA3}" presName="Accent" presStyleLbl="node1" presStyleIdx="0" presStyleCnt="3"/>
      <dgm:spPr/>
    </dgm:pt>
    <dgm:pt modelId="{BBE6D792-8A74-4D05-8B21-4E19BD775340}" type="pres">
      <dgm:prSet presAssocID="{04019FD1-3EED-4F68-9EC5-CABEB2CA8CA3}" presName="ParentBackground3" presStyleCnt="0"/>
      <dgm:spPr/>
    </dgm:pt>
    <dgm:pt modelId="{A5001C45-AE6A-495A-9563-65175E596781}" type="pres">
      <dgm:prSet presAssocID="{04019FD1-3EED-4F68-9EC5-CABEB2CA8CA3}" presName="ParentBackground" presStyleLbl="fgAcc1" presStyleIdx="0" presStyleCnt="3"/>
      <dgm:spPr/>
    </dgm:pt>
    <dgm:pt modelId="{8DE3CD55-4518-43B6-ADC9-5B3ED9B509AE}" type="pres">
      <dgm:prSet presAssocID="{04019FD1-3EED-4F68-9EC5-CABEB2CA8CA3}" presName="Parent3" presStyleLbl="revTx" presStyleIdx="0" presStyleCnt="0">
        <dgm:presLayoutVars>
          <dgm:chMax val="1"/>
          <dgm:chPref val="1"/>
          <dgm:bulletEnabled val="1"/>
        </dgm:presLayoutVars>
      </dgm:prSet>
      <dgm:spPr/>
    </dgm:pt>
    <dgm:pt modelId="{8CABD493-7DF3-4875-A63A-FBCAD921678E}" type="pres">
      <dgm:prSet presAssocID="{E47F5116-433D-454E-8D62-06DE4DE65B19}" presName="Accent2" presStyleCnt="0"/>
      <dgm:spPr/>
    </dgm:pt>
    <dgm:pt modelId="{E6EE8D31-5FBA-49EE-8989-96FAA8113209}" type="pres">
      <dgm:prSet presAssocID="{E47F5116-433D-454E-8D62-06DE4DE65B19}" presName="Accent" presStyleLbl="node1" presStyleIdx="1" presStyleCnt="3"/>
      <dgm:spPr/>
    </dgm:pt>
    <dgm:pt modelId="{5018D06D-0AA6-485F-A57A-1D14221652DD}" type="pres">
      <dgm:prSet presAssocID="{E47F5116-433D-454E-8D62-06DE4DE65B19}" presName="ParentBackground2" presStyleCnt="0"/>
      <dgm:spPr/>
    </dgm:pt>
    <dgm:pt modelId="{FD1BEFF1-5AF6-46EF-B38C-C6EBB189243F}" type="pres">
      <dgm:prSet presAssocID="{E47F5116-433D-454E-8D62-06DE4DE65B19}" presName="ParentBackground" presStyleLbl="fgAcc1" presStyleIdx="1" presStyleCnt="3"/>
      <dgm:spPr/>
    </dgm:pt>
    <dgm:pt modelId="{1EEFFFA5-D1FA-4601-A82D-1B49A599A3FB}" type="pres">
      <dgm:prSet presAssocID="{E47F5116-433D-454E-8D62-06DE4DE65B19}" presName="Parent2" presStyleLbl="revTx" presStyleIdx="0" presStyleCnt="0">
        <dgm:presLayoutVars>
          <dgm:chMax val="1"/>
          <dgm:chPref val="1"/>
          <dgm:bulletEnabled val="1"/>
        </dgm:presLayoutVars>
      </dgm:prSet>
      <dgm:spPr/>
    </dgm:pt>
    <dgm:pt modelId="{241D9A8A-3AB5-4D60-8195-A6DA89C69BCA}" type="pres">
      <dgm:prSet presAssocID="{6F4CF0B1-CFA2-4A59-96C2-E69F3B4E0FA0}" presName="Accent1" presStyleCnt="0"/>
      <dgm:spPr/>
    </dgm:pt>
    <dgm:pt modelId="{E3F8D139-AA81-4E67-8B6D-FDCBFF6A9519}" type="pres">
      <dgm:prSet presAssocID="{6F4CF0B1-CFA2-4A59-96C2-E69F3B4E0FA0}" presName="Accent" presStyleLbl="node1" presStyleIdx="2" presStyleCnt="3"/>
      <dgm:spPr/>
    </dgm:pt>
    <dgm:pt modelId="{2339C4BB-E1AC-4687-9CCC-A96A8A320C63}" type="pres">
      <dgm:prSet presAssocID="{6F4CF0B1-CFA2-4A59-96C2-E69F3B4E0FA0}" presName="ParentBackground1" presStyleCnt="0"/>
      <dgm:spPr/>
    </dgm:pt>
    <dgm:pt modelId="{B4D57C59-6E73-486F-9332-D366CEB8AD1E}" type="pres">
      <dgm:prSet presAssocID="{6F4CF0B1-CFA2-4A59-96C2-E69F3B4E0FA0}" presName="ParentBackground" presStyleLbl="fgAcc1" presStyleIdx="2" presStyleCnt="3"/>
      <dgm:spPr/>
    </dgm:pt>
    <dgm:pt modelId="{6AC34E28-1FEE-4B5D-BFDC-437DF572C2B1}" type="pres">
      <dgm:prSet presAssocID="{6F4CF0B1-CFA2-4A59-96C2-E69F3B4E0FA0}" presName="Parent1" presStyleLbl="revTx" presStyleIdx="0" presStyleCnt="0">
        <dgm:presLayoutVars>
          <dgm:chMax val="1"/>
          <dgm:chPref val="1"/>
          <dgm:bulletEnabled val="1"/>
        </dgm:presLayoutVars>
      </dgm:prSet>
      <dgm:spPr/>
    </dgm:pt>
  </dgm:ptLst>
  <dgm:cxnLst>
    <dgm:cxn modelId="{9F78D916-AE56-4E9E-84E8-EA0FAA88A198}" srcId="{C81DF5F2-D3E0-4B8A-807E-3CCCEF73DB02}" destId="{04019FD1-3EED-4F68-9EC5-CABEB2CA8CA3}" srcOrd="2" destOrd="0" parTransId="{A73FEB7B-7CA2-40FF-A8E2-1B86747330C9}" sibTransId="{C4BBF2E9-C6C1-4979-81DA-A1A83E38331C}"/>
    <dgm:cxn modelId="{A07CA11A-C726-4932-A764-488F8C309B8C}" type="presOf" srcId="{6F4CF0B1-CFA2-4A59-96C2-E69F3B4E0FA0}" destId="{6AC34E28-1FEE-4B5D-BFDC-437DF572C2B1}" srcOrd="1" destOrd="0" presId="urn:microsoft.com/office/officeart/2011/layout/CircleProcess"/>
    <dgm:cxn modelId="{4C3CEC24-0546-4524-BDC5-4439A1C17253}" type="presOf" srcId="{6F4CF0B1-CFA2-4A59-96C2-E69F3B4E0FA0}" destId="{B4D57C59-6E73-486F-9332-D366CEB8AD1E}" srcOrd="0" destOrd="0" presId="urn:microsoft.com/office/officeart/2011/layout/CircleProcess"/>
    <dgm:cxn modelId="{77343143-36B5-461A-A657-3F066CF98930}" type="presOf" srcId="{E47F5116-433D-454E-8D62-06DE4DE65B19}" destId="{1EEFFFA5-D1FA-4601-A82D-1B49A599A3FB}" srcOrd="1" destOrd="0" presId="urn:microsoft.com/office/officeart/2011/layout/CircleProcess"/>
    <dgm:cxn modelId="{36959A45-E7FF-42AB-AD66-4FA2E7B354DB}" type="presOf" srcId="{C81DF5F2-D3E0-4B8A-807E-3CCCEF73DB02}" destId="{3884C5FB-EF76-45BB-8C7C-0EE64AB529B6}" srcOrd="0" destOrd="0" presId="urn:microsoft.com/office/officeart/2011/layout/CircleProcess"/>
    <dgm:cxn modelId="{FEEEC67D-14B0-415A-A797-5F1B81E48A9A}" type="presOf" srcId="{04019FD1-3EED-4F68-9EC5-CABEB2CA8CA3}" destId="{A5001C45-AE6A-495A-9563-65175E596781}" srcOrd="0" destOrd="0" presId="urn:microsoft.com/office/officeart/2011/layout/CircleProcess"/>
    <dgm:cxn modelId="{FE7740B7-4CBF-47C7-94F1-6C6EDACD68CF}" srcId="{C81DF5F2-D3E0-4B8A-807E-3CCCEF73DB02}" destId="{E47F5116-433D-454E-8D62-06DE4DE65B19}" srcOrd="1" destOrd="0" parTransId="{BB5C151C-5730-488B-B3FD-0E225B08388A}" sibTransId="{982A57E1-D11A-457F-BE0C-F0B839298B8F}"/>
    <dgm:cxn modelId="{C83CB4BE-68EF-4F1D-85A3-B529AF23DC6A}" srcId="{C81DF5F2-D3E0-4B8A-807E-3CCCEF73DB02}" destId="{6F4CF0B1-CFA2-4A59-96C2-E69F3B4E0FA0}" srcOrd="0" destOrd="0" parTransId="{E4BB99F7-C7E9-4E3E-9680-92CC42AAF8FA}" sibTransId="{43DFF739-C5E9-430B-B1B0-2F8ACED34ED8}"/>
    <dgm:cxn modelId="{328828C6-76B1-4096-9217-548E6AE6AC58}" type="presOf" srcId="{04019FD1-3EED-4F68-9EC5-CABEB2CA8CA3}" destId="{8DE3CD55-4518-43B6-ADC9-5B3ED9B509AE}" srcOrd="1" destOrd="0" presId="urn:microsoft.com/office/officeart/2011/layout/CircleProcess"/>
    <dgm:cxn modelId="{3A8C04F9-7A99-467B-A2CC-2129613F0531}" type="presOf" srcId="{E47F5116-433D-454E-8D62-06DE4DE65B19}" destId="{FD1BEFF1-5AF6-46EF-B38C-C6EBB189243F}" srcOrd="0" destOrd="0" presId="urn:microsoft.com/office/officeart/2011/layout/CircleProcess"/>
    <dgm:cxn modelId="{553F65F1-6857-4D81-AD9B-3B21789EEBF0}" type="presParOf" srcId="{3884C5FB-EF76-45BB-8C7C-0EE64AB529B6}" destId="{00094347-5588-41AA-9225-2FFD722E2E59}" srcOrd="0" destOrd="0" presId="urn:microsoft.com/office/officeart/2011/layout/CircleProcess"/>
    <dgm:cxn modelId="{900F8553-2097-48B2-8185-84F83A7675BB}" type="presParOf" srcId="{00094347-5588-41AA-9225-2FFD722E2E59}" destId="{A240DD74-48C8-475C-B39E-3E8D93C26F15}" srcOrd="0" destOrd="0" presId="urn:microsoft.com/office/officeart/2011/layout/CircleProcess"/>
    <dgm:cxn modelId="{8D4B3E7A-AA4A-4F00-A95E-9A4A61557FAE}" type="presParOf" srcId="{3884C5FB-EF76-45BB-8C7C-0EE64AB529B6}" destId="{BBE6D792-8A74-4D05-8B21-4E19BD775340}" srcOrd="1" destOrd="0" presId="urn:microsoft.com/office/officeart/2011/layout/CircleProcess"/>
    <dgm:cxn modelId="{4A98CDE5-E71A-4E88-AD62-629C9D124EBB}" type="presParOf" srcId="{BBE6D792-8A74-4D05-8B21-4E19BD775340}" destId="{A5001C45-AE6A-495A-9563-65175E596781}" srcOrd="0" destOrd="0" presId="urn:microsoft.com/office/officeart/2011/layout/CircleProcess"/>
    <dgm:cxn modelId="{2AFD7E65-7D33-4E24-89D4-8A980AB9D8F5}" type="presParOf" srcId="{3884C5FB-EF76-45BB-8C7C-0EE64AB529B6}" destId="{8DE3CD55-4518-43B6-ADC9-5B3ED9B509AE}" srcOrd="2" destOrd="0" presId="urn:microsoft.com/office/officeart/2011/layout/CircleProcess"/>
    <dgm:cxn modelId="{47D7E05E-10AD-4695-90BB-57A2119A6367}" type="presParOf" srcId="{3884C5FB-EF76-45BB-8C7C-0EE64AB529B6}" destId="{8CABD493-7DF3-4875-A63A-FBCAD921678E}" srcOrd="3" destOrd="0" presId="urn:microsoft.com/office/officeart/2011/layout/CircleProcess"/>
    <dgm:cxn modelId="{D4833C17-6B03-46F1-A74E-E290F0518C25}" type="presParOf" srcId="{8CABD493-7DF3-4875-A63A-FBCAD921678E}" destId="{E6EE8D31-5FBA-49EE-8989-96FAA8113209}" srcOrd="0" destOrd="0" presId="urn:microsoft.com/office/officeart/2011/layout/CircleProcess"/>
    <dgm:cxn modelId="{142288A5-49A8-44CC-927B-C362FB981D3C}" type="presParOf" srcId="{3884C5FB-EF76-45BB-8C7C-0EE64AB529B6}" destId="{5018D06D-0AA6-485F-A57A-1D14221652DD}" srcOrd="4" destOrd="0" presId="urn:microsoft.com/office/officeart/2011/layout/CircleProcess"/>
    <dgm:cxn modelId="{50EA0816-BCBF-481E-94DB-0C9DA5FCBBBF}" type="presParOf" srcId="{5018D06D-0AA6-485F-A57A-1D14221652DD}" destId="{FD1BEFF1-5AF6-46EF-B38C-C6EBB189243F}" srcOrd="0" destOrd="0" presId="urn:microsoft.com/office/officeart/2011/layout/CircleProcess"/>
    <dgm:cxn modelId="{A69C82BD-CA30-4D89-B085-B1633F609CF9}" type="presParOf" srcId="{3884C5FB-EF76-45BB-8C7C-0EE64AB529B6}" destId="{1EEFFFA5-D1FA-4601-A82D-1B49A599A3FB}" srcOrd="5" destOrd="0" presId="urn:microsoft.com/office/officeart/2011/layout/CircleProcess"/>
    <dgm:cxn modelId="{8140FD64-8306-428E-A357-E05CF5ADF189}" type="presParOf" srcId="{3884C5FB-EF76-45BB-8C7C-0EE64AB529B6}" destId="{241D9A8A-3AB5-4D60-8195-A6DA89C69BCA}" srcOrd="6" destOrd="0" presId="urn:microsoft.com/office/officeart/2011/layout/CircleProcess"/>
    <dgm:cxn modelId="{904BE2C8-69BD-4A54-A6B1-0A8FDDA799DB}" type="presParOf" srcId="{241D9A8A-3AB5-4D60-8195-A6DA89C69BCA}" destId="{E3F8D139-AA81-4E67-8B6D-FDCBFF6A9519}" srcOrd="0" destOrd="0" presId="urn:microsoft.com/office/officeart/2011/layout/CircleProcess"/>
    <dgm:cxn modelId="{F3C3EE57-FCBB-405C-9638-699C9E3FA9EA}" type="presParOf" srcId="{3884C5FB-EF76-45BB-8C7C-0EE64AB529B6}" destId="{2339C4BB-E1AC-4687-9CCC-A96A8A320C63}" srcOrd="7" destOrd="0" presId="urn:microsoft.com/office/officeart/2011/layout/CircleProcess"/>
    <dgm:cxn modelId="{E68167C4-0AA4-441B-8009-5CBC6F615190}" type="presParOf" srcId="{2339C4BB-E1AC-4687-9CCC-A96A8A320C63}" destId="{B4D57C59-6E73-486F-9332-D366CEB8AD1E}" srcOrd="0" destOrd="0" presId="urn:microsoft.com/office/officeart/2011/layout/CircleProcess"/>
    <dgm:cxn modelId="{C953A79D-A9DD-4C77-AE1E-D36656455AEE}" type="presParOf" srcId="{3884C5FB-EF76-45BB-8C7C-0EE64AB529B6}" destId="{6AC34E28-1FEE-4B5D-BFDC-437DF572C2B1}" srcOrd="8"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502C4D-EA2A-4FB5-B772-FA5DA1DBB28C}">
      <dsp:nvSpPr>
        <dsp:cNvPr id="0" name=""/>
        <dsp:cNvSpPr/>
      </dsp:nvSpPr>
      <dsp:spPr>
        <a:xfrm>
          <a:off x="2592472" y="1562"/>
          <a:ext cx="3888708" cy="1239738"/>
        </a:xfrm>
        <a:prstGeom prst="rightArrow">
          <a:avLst>
            <a:gd name="adj1" fmla="val 75000"/>
            <a:gd name="adj2" fmla="val 5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65" tIns="12065" rIns="12065" bIns="12065" numCol="1" spcCol="1270" anchor="t" anchorCtr="0">
          <a:noAutofit/>
        </a:bodyPr>
        <a:lstStyle/>
        <a:p>
          <a:pPr marL="171450" lvl="1" indent="-171450" algn="l" defTabSz="844550">
            <a:lnSpc>
              <a:spcPct val="90000"/>
            </a:lnSpc>
            <a:spcBef>
              <a:spcPct val="0"/>
            </a:spcBef>
            <a:spcAft>
              <a:spcPct val="15000"/>
            </a:spcAft>
            <a:buChar char="•"/>
          </a:pPr>
          <a:r>
            <a:rPr lang="en-US" sz="1900" kern="1200" dirty="0">
              <a:latin typeface="Century Gothic" panose="020B0502020202020204" pitchFamily="34" charset="0"/>
            </a:rPr>
            <a:t>Impact evaluation workshop</a:t>
          </a:r>
        </a:p>
        <a:p>
          <a:pPr marL="171450" lvl="1" indent="-171450" algn="l" defTabSz="844550">
            <a:lnSpc>
              <a:spcPct val="90000"/>
            </a:lnSpc>
            <a:spcBef>
              <a:spcPct val="0"/>
            </a:spcBef>
            <a:spcAft>
              <a:spcPct val="15000"/>
            </a:spcAft>
            <a:buChar char="•"/>
          </a:pPr>
          <a:r>
            <a:rPr lang="en-US" sz="1900" kern="1200" dirty="0">
              <a:latin typeface="Century Gothic" panose="020B0502020202020204" pitchFamily="34" charset="0"/>
            </a:rPr>
            <a:t>Qualitative evaluation ToT</a:t>
          </a:r>
        </a:p>
      </dsp:txBody>
      <dsp:txXfrm>
        <a:off x="2592472" y="156529"/>
        <a:ext cx="3423806" cy="929804"/>
      </dsp:txXfrm>
    </dsp:sp>
    <dsp:sp modelId="{D83FF659-0186-4F55-A5B9-AF9AB8A2EC23}">
      <dsp:nvSpPr>
        <dsp:cNvPr id="0" name=""/>
        <dsp:cNvSpPr/>
      </dsp:nvSpPr>
      <dsp:spPr>
        <a:xfrm>
          <a:off x="0" y="1562"/>
          <a:ext cx="2592472" cy="1239738"/>
        </a:xfrm>
        <a:prstGeom prst="roundRect">
          <a:avLst/>
        </a:prstGeom>
        <a:solidFill>
          <a:srgbClr val="1C8477"/>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entury Gothic" panose="020B0502020202020204" pitchFamily="34" charset="0"/>
            </a:rPr>
            <a:t>Joint Training</a:t>
          </a:r>
        </a:p>
      </dsp:txBody>
      <dsp:txXfrm>
        <a:off x="60519" y="62081"/>
        <a:ext cx="2471434" cy="1118700"/>
      </dsp:txXfrm>
    </dsp:sp>
    <dsp:sp modelId="{412E7161-47A4-4B29-9780-F618CE48E6FC}">
      <dsp:nvSpPr>
        <dsp:cNvPr id="0" name=""/>
        <dsp:cNvSpPr/>
      </dsp:nvSpPr>
      <dsp:spPr>
        <a:xfrm>
          <a:off x="2592472" y="1365274"/>
          <a:ext cx="3888708" cy="1239738"/>
        </a:xfrm>
        <a:prstGeom prst="rightArrow">
          <a:avLst>
            <a:gd name="adj1" fmla="val 75000"/>
            <a:gd name="adj2" fmla="val 5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65" tIns="12065" rIns="12065" bIns="12065" numCol="1" spcCol="1270" anchor="t" anchorCtr="0">
          <a:noAutofit/>
        </a:bodyPr>
        <a:lstStyle/>
        <a:p>
          <a:pPr marL="171450" lvl="1" indent="-171450" algn="l" defTabSz="844550">
            <a:lnSpc>
              <a:spcPct val="90000"/>
            </a:lnSpc>
            <a:spcBef>
              <a:spcPct val="0"/>
            </a:spcBef>
            <a:spcAft>
              <a:spcPct val="15000"/>
            </a:spcAft>
            <a:buChar char="•"/>
          </a:pPr>
          <a:r>
            <a:rPr lang="en-US" sz="1900" kern="1200" dirty="0">
              <a:latin typeface="Century Gothic" panose="020B0502020202020204" pitchFamily="34" charset="0"/>
            </a:rPr>
            <a:t>CLEAR</a:t>
          </a:r>
        </a:p>
        <a:p>
          <a:pPr marL="171450" lvl="1" indent="-171450" algn="l" defTabSz="844550">
            <a:lnSpc>
              <a:spcPct val="90000"/>
            </a:lnSpc>
            <a:spcBef>
              <a:spcPct val="0"/>
            </a:spcBef>
            <a:spcAft>
              <a:spcPct val="15000"/>
            </a:spcAft>
            <a:buChar char="•"/>
          </a:pPr>
          <a:r>
            <a:rPr lang="en-US" sz="1900" kern="1200" dirty="0">
              <a:latin typeface="Century Gothic" panose="020B0502020202020204" pitchFamily="34" charset="0"/>
            </a:rPr>
            <a:t>3ie </a:t>
          </a:r>
        </a:p>
      </dsp:txBody>
      <dsp:txXfrm>
        <a:off x="2592472" y="1520241"/>
        <a:ext cx="3423806" cy="929804"/>
      </dsp:txXfrm>
    </dsp:sp>
    <dsp:sp modelId="{5156EF57-6BB7-45AA-A8F5-5AE12FBF23CA}">
      <dsp:nvSpPr>
        <dsp:cNvPr id="0" name=""/>
        <dsp:cNvSpPr/>
      </dsp:nvSpPr>
      <dsp:spPr>
        <a:xfrm>
          <a:off x="0" y="1365274"/>
          <a:ext cx="2592472" cy="1239738"/>
        </a:xfrm>
        <a:prstGeom prst="roundRect">
          <a:avLst/>
        </a:prstGeom>
        <a:solidFill>
          <a:srgbClr val="1C8477"/>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b="0" kern="1200" dirty="0">
              <a:solidFill>
                <a:schemeClr val="bg1"/>
              </a:solidFill>
              <a:latin typeface="Century Gothic" panose="020B0502020202020204" pitchFamily="34" charset="0"/>
            </a:rPr>
            <a:t>Links with External Stakeholders</a:t>
          </a:r>
        </a:p>
      </dsp:txBody>
      <dsp:txXfrm>
        <a:off x="60519" y="1425793"/>
        <a:ext cx="2471434" cy="1118700"/>
      </dsp:txXfrm>
    </dsp:sp>
    <dsp:sp modelId="{9B4FF0A1-1400-4BBD-B34C-6AD2A3D8F17C}">
      <dsp:nvSpPr>
        <dsp:cNvPr id="0" name=""/>
        <dsp:cNvSpPr/>
      </dsp:nvSpPr>
      <dsp:spPr>
        <a:xfrm>
          <a:off x="2592472" y="2728986"/>
          <a:ext cx="3888708" cy="1239738"/>
        </a:xfrm>
        <a:prstGeom prst="rightArrow">
          <a:avLst>
            <a:gd name="adj1" fmla="val 75000"/>
            <a:gd name="adj2" fmla="val 5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65" tIns="12065" rIns="12065" bIns="12065" numCol="1" spcCol="1270" anchor="t" anchorCtr="0">
          <a:noAutofit/>
        </a:bodyPr>
        <a:lstStyle/>
        <a:p>
          <a:pPr marL="171450" lvl="1" indent="-171450" algn="l" defTabSz="844550">
            <a:lnSpc>
              <a:spcPct val="90000"/>
            </a:lnSpc>
            <a:spcBef>
              <a:spcPct val="0"/>
            </a:spcBef>
            <a:spcAft>
              <a:spcPct val="15000"/>
            </a:spcAft>
            <a:buChar char="•"/>
          </a:pPr>
          <a:r>
            <a:rPr lang="en-US" sz="1900" kern="1200" dirty="0">
              <a:latin typeface="Century Gothic" panose="020B0502020202020204" pitchFamily="34" charset="0"/>
            </a:rPr>
            <a:t>Formal</a:t>
          </a:r>
        </a:p>
        <a:p>
          <a:pPr marL="171450" lvl="1" indent="-171450" algn="l" defTabSz="844550">
            <a:lnSpc>
              <a:spcPct val="90000"/>
            </a:lnSpc>
            <a:spcBef>
              <a:spcPct val="0"/>
            </a:spcBef>
            <a:spcAft>
              <a:spcPct val="15000"/>
            </a:spcAft>
            <a:buChar char="•"/>
          </a:pPr>
          <a:r>
            <a:rPr lang="en-US" sz="1900" kern="1200" dirty="0">
              <a:latin typeface="Century Gothic" panose="020B0502020202020204" pitchFamily="34" charset="0"/>
            </a:rPr>
            <a:t>Informal</a:t>
          </a:r>
        </a:p>
      </dsp:txBody>
      <dsp:txXfrm>
        <a:off x="2592472" y="2883953"/>
        <a:ext cx="3423806" cy="929804"/>
      </dsp:txXfrm>
    </dsp:sp>
    <dsp:sp modelId="{FA5B75A0-034E-4083-891F-948D9AFABFB1}">
      <dsp:nvSpPr>
        <dsp:cNvPr id="0" name=""/>
        <dsp:cNvSpPr/>
      </dsp:nvSpPr>
      <dsp:spPr>
        <a:xfrm>
          <a:off x="0" y="2728986"/>
          <a:ext cx="2592472" cy="1239738"/>
        </a:xfrm>
        <a:prstGeom prst="roundRect">
          <a:avLst/>
        </a:prstGeom>
        <a:solidFill>
          <a:srgbClr val="1C8477"/>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b="0" kern="1200" dirty="0">
              <a:solidFill>
                <a:schemeClr val="bg1"/>
              </a:solidFill>
              <a:latin typeface="Century Gothic" panose="020B0502020202020204" pitchFamily="34" charset="0"/>
            </a:rPr>
            <a:t>Coordination and Collaboration</a:t>
          </a:r>
        </a:p>
      </dsp:txBody>
      <dsp:txXfrm>
        <a:off x="60519" y="2789505"/>
        <a:ext cx="2471434" cy="1118700"/>
      </dsp:txXfrm>
    </dsp:sp>
    <dsp:sp modelId="{D729A46A-4627-4CC0-8125-5441F3C5B175}">
      <dsp:nvSpPr>
        <dsp:cNvPr id="0" name=""/>
        <dsp:cNvSpPr/>
      </dsp:nvSpPr>
      <dsp:spPr>
        <a:xfrm>
          <a:off x="2592472" y="4092699"/>
          <a:ext cx="3888708" cy="1239738"/>
        </a:xfrm>
        <a:prstGeom prst="rightArrow">
          <a:avLst>
            <a:gd name="adj1" fmla="val 75000"/>
            <a:gd name="adj2" fmla="val 50000"/>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65" tIns="12065" rIns="12065" bIns="12065" numCol="1" spcCol="1270" anchor="t" anchorCtr="0">
          <a:noAutofit/>
        </a:bodyPr>
        <a:lstStyle/>
        <a:p>
          <a:pPr marL="171450" lvl="1" indent="-171450" algn="l" defTabSz="844550">
            <a:lnSpc>
              <a:spcPct val="90000"/>
            </a:lnSpc>
            <a:spcBef>
              <a:spcPct val="0"/>
            </a:spcBef>
            <a:spcAft>
              <a:spcPct val="15000"/>
            </a:spcAft>
            <a:buChar char="•"/>
          </a:pPr>
          <a:r>
            <a:rPr lang="en-US" sz="1900" kern="1200" dirty="0">
              <a:latin typeface="Century Gothic" panose="020B0502020202020204" pitchFamily="34" charset="0"/>
            </a:rPr>
            <a:t>Competency development</a:t>
          </a:r>
        </a:p>
        <a:p>
          <a:pPr marL="171450" lvl="1" indent="-171450" algn="l" defTabSz="844550">
            <a:lnSpc>
              <a:spcPct val="90000"/>
            </a:lnSpc>
            <a:spcBef>
              <a:spcPct val="0"/>
            </a:spcBef>
            <a:spcAft>
              <a:spcPct val="15000"/>
            </a:spcAft>
            <a:buChar char="•"/>
          </a:pPr>
          <a:r>
            <a:rPr lang="en-US" sz="1900" kern="1200" dirty="0">
              <a:latin typeface="Century Gothic" panose="020B0502020202020204" pitchFamily="34" charset="0"/>
            </a:rPr>
            <a:t>Mapping existing curricula</a:t>
          </a:r>
        </a:p>
      </dsp:txBody>
      <dsp:txXfrm>
        <a:off x="2592472" y="4247666"/>
        <a:ext cx="3423806" cy="929804"/>
      </dsp:txXfrm>
    </dsp:sp>
    <dsp:sp modelId="{8F846FE2-3EBB-4093-9945-2E335E74D14A}">
      <dsp:nvSpPr>
        <dsp:cNvPr id="0" name=""/>
        <dsp:cNvSpPr/>
      </dsp:nvSpPr>
      <dsp:spPr>
        <a:xfrm>
          <a:off x="0" y="4092699"/>
          <a:ext cx="2592472" cy="1239738"/>
        </a:xfrm>
        <a:prstGeom prst="roundRect">
          <a:avLst/>
        </a:prstGeom>
        <a:solidFill>
          <a:srgbClr val="1C8477"/>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b="0" kern="1200" dirty="0">
              <a:solidFill>
                <a:schemeClr val="bg1"/>
              </a:solidFill>
              <a:latin typeface="Century Gothic" panose="020B0502020202020204" pitchFamily="34" charset="0"/>
            </a:rPr>
            <a:t>Curriculum Harmonization</a:t>
          </a:r>
          <a:endParaRPr lang="en-US" sz="2400" b="0" kern="1200" dirty="0">
            <a:solidFill>
              <a:schemeClr val="bg1"/>
            </a:solidFill>
          </a:endParaRPr>
        </a:p>
      </dsp:txBody>
      <dsp:txXfrm>
        <a:off x="60519" y="4153218"/>
        <a:ext cx="2471434" cy="11187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40DD74-48C8-475C-B39E-3E8D93C26F15}">
      <dsp:nvSpPr>
        <dsp:cNvPr id="0" name=""/>
        <dsp:cNvSpPr/>
      </dsp:nvSpPr>
      <dsp:spPr>
        <a:xfrm>
          <a:off x="6756427" y="1317279"/>
          <a:ext cx="2947272" cy="2947817"/>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001C45-AE6A-495A-9563-65175E596781}">
      <dsp:nvSpPr>
        <dsp:cNvPr id="0" name=""/>
        <dsp:cNvSpPr/>
      </dsp:nvSpPr>
      <dsp:spPr>
        <a:xfrm>
          <a:off x="6854285" y="1415557"/>
          <a:ext cx="2751555" cy="2751262"/>
        </a:xfrm>
        <a:prstGeom prst="ellipse">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en-US" sz="2700" kern="1200" dirty="0">
              <a:latin typeface="Century Gothic" panose="020B0502020202020204" pitchFamily="34" charset="0"/>
            </a:rPr>
            <a:t>Better health outcomes</a:t>
          </a:r>
        </a:p>
      </dsp:txBody>
      <dsp:txXfrm>
        <a:off x="7247639" y="1808668"/>
        <a:ext cx="1964848" cy="1965039"/>
      </dsp:txXfrm>
    </dsp:sp>
    <dsp:sp modelId="{E6EE8D31-5FBA-49EE-8989-96FAA8113209}">
      <dsp:nvSpPr>
        <dsp:cNvPr id="0" name=""/>
        <dsp:cNvSpPr/>
      </dsp:nvSpPr>
      <dsp:spPr>
        <a:xfrm rot="2700000">
          <a:off x="3713885" y="1320843"/>
          <a:ext cx="2940173" cy="2940173"/>
        </a:xfrm>
        <a:prstGeom prst="teardrop">
          <a:avLst>
            <a:gd name="adj" fmla="val 1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D1BEFF1-5AF6-46EF-B38C-C6EBB189243F}">
      <dsp:nvSpPr>
        <dsp:cNvPr id="0" name=""/>
        <dsp:cNvSpPr/>
      </dsp:nvSpPr>
      <dsp:spPr>
        <a:xfrm>
          <a:off x="3808195" y="1415557"/>
          <a:ext cx="2751555" cy="2751262"/>
        </a:xfrm>
        <a:prstGeom prst="ellipse">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en-US" sz="2700" kern="1200" dirty="0">
              <a:latin typeface="Century Gothic" panose="020B0502020202020204" pitchFamily="34" charset="0"/>
            </a:rPr>
            <a:t>Improved health system</a:t>
          </a:r>
        </a:p>
      </dsp:txBody>
      <dsp:txXfrm>
        <a:off x="4201548" y="1808668"/>
        <a:ext cx="1964848" cy="1965039"/>
      </dsp:txXfrm>
    </dsp:sp>
    <dsp:sp modelId="{E3F8D139-AA81-4E67-8B6D-FDCBFF6A9519}">
      <dsp:nvSpPr>
        <dsp:cNvPr id="0" name=""/>
        <dsp:cNvSpPr/>
      </dsp:nvSpPr>
      <dsp:spPr>
        <a:xfrm rot="2700000">
          <a:off x="667795" y="1320843"/>
          <a:ext cx="2940173" cy="2940173"/>
        </a:xfrm>
        <a:prstGeom prst="teardrop">
          <a:avLst>
            <a:gd name="adj" fmla="val 10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D57C59-6E73-486F-9332-D366CEB8AD1E}">
      <dsp:nvSpPr>
        <dsp:cNvPr id="0" name=""/>
        <dsp:cNvSpPr/>
      </dsp:nvSpPr>
      <dsp:spPr>
        <a:xfrm>
          <a:off x="762104" y="1415557"/>
          <a:ext cx="2751555" cy="2751262"/>
        </a:xfrm>
        <a:prstGeom prst="ellipse">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en-US" sz="2700" kern="1200" dirty="0">
              <a:latin typeface="Century Gothic" panose="020B0502020202020204" pitchFamily="34" charset="0"/>
            </a:rPr>
            <a:t>Strong health information system</a:t>
          </a:r>
        </a:p>
      </dsp:txBody>
      <dsp:txXfrm>
        <a:off x="1155457" y="1808668"/>
        <a:ext cx="1964848" cy="1965039"/>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3/20/2020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dirty="0"/>
          </a:p>
        </p:txBody>
      </p:sp>
      <p:sp>
        <p:nvSpPr>
          <p:cNvPr id="3" name="Notes Placeholder 2"/>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C76067A0-FEC8-49D0-BEDA-3C6B61700C4F}" type="slidenum">
              <a:rPr lang="en-US" smtClean="0"/>
              <a:t>‹#›</a:t>
            </a:fld>
            <a:endParaRPr lang="en-US" dirty="0"/>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6850" y="876300"/>
            <a:ext cx="6442075" cy="4976813"/>
          </a:xfrm>
        </p:spPr>
      </p:sp>
      <p:sp>
        <p:nvSpPr>
          <p:cNvPr id="4" name="Slide Number Placeholder 3"/>
          <p:cNvSpPr>
            <a:spLocks noGrp="1"/>
          </p:cNvSpPr>
          <p:nvPr>
            <p:ph type="sldNum" sz="quarter" idx="10"/>
          </p:nvPr>
        </p:nvSpPr>
        <p:spPr/>
        <p:txBody>
          <a:bodyPr/>
          <a:lstStyle/>
          <a:p>
            <a:fld id="{C76067A0-FEC8-49D0-BEDA-3C6B61700C4F}" type="slidenum">
              <a:rPr lang="en-US" smtClean="0"/>
              <a:t>1</a:t>
            </a:fld>
            <a:endParaRPr lang="en-US" dirty="0"/>
          </a:p>
        </p:txBody>
      </p:sp>
      <p:sp>
        <p:nvSpPr>
          <p:cNvPr id="3" name="Notes Placeholder 2">
            <a:extLst>
              <a:ext uri="{FF2B5EF4-FFF2-40B4-BE49-F238E27FC236}">
                <a16:creationId xmlns:a16="http://schemas.microsoft.com/office/drawing/2014/main" id="{EC655F65-74DE-44FB-9976-2728FAAB61AA}"/>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130531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a:lstStyle/>
          <a:p>
            <a:fld id="{C76067A0-FEC8-49D0-BEDA-3C6B61700C4F}" type="slidenum">
              <a:rPr lang="en-US" smtClean="0"/>
              <a:t>10</a:t>
            </a:fld>
            <a:endParaRPr lang="en-US" dirty="0"/>
          </a:p>
        </p:txBody>
      </p:sp>
      <p:sp>
        <p:nvSpPr>
          <p:cNvPr id="7" name="Slide Image Placeholder 6"/>
          <p:cNvSpPr>
            <a:spLocks noGrp="1" noRot="1" noChangeAspect="1"/>
          </p:cNvSpPr>
          <p:nvPr>
            <p:ph type="sldImg"/>
          </p:nvPr>
        </p:nvSpPr>
        <p:spPr>
          <a:xfrm>
            <a:off x="2357438" y="876300"/>
            <a:ext cx="4581525" cy="3541713"/>
          </a:xfrm>
        </p:spPr>
      </p:sp>
      <p:sp>
        <p:nvSpPr>
          <p:cNvPr id="2" name="Notes Placeholder 1">
            <a:extLst>
              <a:ext uri="{FF2B5EF4-FFF2-40B4-BE49-F238E27FC236}">
                <a16:creationId xmlns:a16="http://schemas.microsoft.com/office/drawing/2014/main" id="{5A7E1A9B-6E94-4B4A-98E7-D2E7615DF617}"/>
              </a:ext>
            </a:extLst>
          </p:cNvPr>
          <p:cNvSpPr>
            <a:spLocks noGrp="1"/>
          </p:cNvSpPr>
          <p:nvPr>
            <p:ph type="body" idx="1"/>
          </p:nvPr>
        </p:nvSpPr>
        <p:spPr>
          <a:xfrm>
            <a:off x="1107696" y="4616948"/>
            <a:ext cx="7435850" cy="2042615"/>
          </a:xfrm>
          <a:solidFill>
            <a:schemeClr val="bg2"/>
          </a:solidFill>
        </p:spPr>
        <p:txBody>
          <a:bodyPr/>
          <a:lstStyle/>
          <a:p>
            <a:r>
              <a:rPr lang="en-US" b="1" dirty="0"/>
              <a:t>Slide Notes:</a:t>
            </a:r>
            <a:endParaRPr lang="en-US" b="0" dirty="0"/>
          </a:p>
          <a:p>
            <a:endParaRPr lang="en-US" b="0" dirty="0"/>
          </a:p>
          <a:p>
            <a:r>
              <a:rPr lang="en-US" b="0" dirty="0"/>
              <a:t>As a result of the resolution, the World Health Assembly Member States were encouraged to incorporate ICT into the health sector through these actions.</a:t>
            </a:r>
          </a:p>
        </p:txBody>
      </p:sp>
    </p:spTree>
    <p:extLst>
      <p:ext uri="{BB962C8B-B14F-4D97-AF65-F5344CB8AC3E}">
        <p14:creationId xmlns:p14="http://schemas.microsoft.com/office/powerpoint/2010/main" val="486019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Image Placeholder 4"/>
          <p:cNvSpPr>
            <a:spLocks noGrp="1" noRot="1" noChangeAspect="1"/>
          </p:cNvSpPr>
          <p:nvPr>
            <p:ph type="sldImg"/>
          </p:nvPr>
        </p:nvSpPr>
        <p:spPr>
          <a:xfrm>
            <a:off x="2373313" y="876300"/>
            <a:ext cx="4549775" cy="3514725"/>
          </a:xfrm>
        </p:spPr>
      </p:sp>
      <p:sp>
        <p:nvSpPr>
          <p:cNvPr id="2" name="Notes Placeholder 1">
            <a:extLst>
              <a:ext uri="{FF2B5EF4-FFF2-40B4-BE49-F238E27FC236}">
                <a16:creationId xmlns:a16="http://schemas.microsoft.com/office/drawing/2014/main" id="{8F4A745A-EFD7-4BAD-B588-D940CED8824B}"/>
              </a:ext>
            </a:extLst>
          </p:cNvPr>
          <p:cNvSpPr>
            <a:spLocks noGrp="1"/>
          </p:cNvSpPr>
          <p:nvPr>
            <p:ph type="body" idx="1"/>
          </p:nvPr>
        </p:nvSpPr>
        <p:spPr>
          <a:xfrm>
            <a:off x="930275" y="4660427"/>
            <a:ext cx="7435850" cy="1890499"/>
          </a:xfrm>
          <a:solidFill>
            <a:schemeClr val="bg2"/>
          </a:solidFill>
        </p:spPr>
        <p:txBody>
          <a:bodyPr/>
          <a:lstStyle/>
          <a:p>
            <a:r>
              <a:rPr lang="en-US" b="1" dirty="0"/>
              <a:t>Slide Notes:</a:t>
            </a:r>
          </a:p>
          <a:p>
            <a:endParaRPr lang="en-US" b="1" dirty="0"/>
          </a:p>
          <a:p>
            <a:r>
              <a:rPr lang="en-US" b="0" dirty="0"/>
              <a:t>This course was developed by first assessing the status of health informatics curricula in LMICs.</a:t>
            </a:r>
          </a:p>
        </p:txBody>
      </p:sp>
    </p:spTree>
    <p:extLst>
      <p:ext uri="{BB962C8B-B14F-4D97-AF65-F5344CB8AC3E}">
        <p14:creationId xmlns:p14="http://schemas.microsoft.com/office/powerpoint/2010/main" val="1236461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1641475" y="876300"/>
            <a:ext cx="6369050" cy="4922838"/>
          </a:xfrm>
        </p:spPr>
      </p:sp>
    </p:spTree>
    <p:extLst>
      <p:ext uri="{BB962C8B-B14F-4D97-AF65-F5344CB8AC3E}">
        <p14:creationId xmlns:p14="http://schemas.microsoft.com/office/powerpoint/2010/main" val="34666270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Image Placeholder 4"/>
          <p:cNvSpPr>
            <a:spLocks noGrp="1" noRot="1" noChangeAspect="1"/>
          </p:cNvSpPr>
          <p:nvPr>
            <p:ph type="sldImg"/>
          </p:nvPr>
        </p:nvSpPr>
        <p:spPr>
          <a:xfrm>
            <a:off x="1308100" y="876300"/>
            <a:ext cx="6702425" cy="5180013"/>
          </a:xfrm>
        </p:spPr>
      </p:sp>
    </p:spTree>
    <p:extLst>
      <p:ext uri="{BB962C8B-B14F-4D97-AF65-F5344CB8AC3E}">
        <p14:creationId xmlns:p14="http://schemas.microsoft.com/office/powerpoint/2010/main" val="1312511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Image Placeholder 4"/>
          <p:cNvSpPr>
            <a:spLocks noGrp="1" noRot="1" noChangeAspect="1"/>
          </p:cNvSpPr>
          <p:nvPr>
            <p:ph type="sldImg"/>
          </p:nvPr>
        </p:nvSpPr>
        <p:spPr>
          <a:xfrm>
            <a:off x="1409700" y="876300"/>
            <a:ext cx="6731000" cy="5202238"/>
          </a:xfrm>
        </p:spPr>
      </p:sp>
    </p:spTree>
    <p:extLst>
      <p:ext uri="{BB962C8B-B14F-4D97-AF65-F5344CB8AC3E}">
        <p14:creationId xmlns:p14="http://schemas.microsoft.com/office/powerpoint/2010/main" val="15613323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a:lstStyle/>
          <a:p>
            <a:fld id="{C76067A0-FEC8-49D0-BEDA-3C6B61700C4F}" type="slidenum">
              <a:rPr lang="en-US" smtClean="0"/>
              <a:t>15</a:t>
            </a:fld>
            <a:endParaRPr lang="en-US" dirty="0"/>
          </a:p>
        </p:txBody>
      </p:sp>
      <p:sp>
        <p:nvSpPr>
          <p:cNvPr id="5" name="Slide Image Placeholder 4"/>
          <p:cNvSpPr>
            <a:spLocks noGrp="1" noRot="1" noChangeAspect="1"/>
          </p:cNvSpPr>
          <p:nvPr>
            <p:ph type="sldImg"/>
          </p:nvPr>
        </p:nvSpPr>
        <p:spPr>
          <a:xfrm>
            <a:off x="1652588" y="865188"/>
            <a:ext cx="5991225" cy="4629150"/>
          </a:xfrm>
        </p:spPr>
      </p:sp>
    </p:spTree>
    <p:extLst>
      <p:ext uri="{BB962C8B-B14F-4D97-AF65-F5344CB8AC3E}">
        <p14:creationId xmlns:p14="http://schemas.microsoft.com/office/powerpoint/2010/main" val="3334423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a:lstStyle/>
          <a:p>
            <a:fld id="{C76067A0-FEC8-49D0-BEDA-3C6B61700C4F}" type="slidenum">
              <a:rPr lang="en-US" smtClean="0"/>
              <a:t>16</a:t>
            </a:fld>
            <a:endParaRPr lang="en-US" dirty="0"/>
          </a:p>
        </p:txBody>
      </p:sp>
      <p:sp>
        <p:nvSpPr>
          <p:cNvPr id="5" name="Slide Image Placeholder 4"/>
          <p:cNvSpPr>
            <a:spLocks noGrp="1" noRot="1" noChangeAspect="1"/>
          </p:cNvSpPr>
          <p:nvPr>
            <p:ph type="sldImg"/>
          </p:nvPr>
        </p:nvSpPr>
        <p:spPr>
          <a:xfrm>
            <a:off x="1589088" y="876300"/>
            <a:ext cx="6245225" cy="4826000"/>
          </a:xfrm>
        </p:spPr>
      </p:sp>
    </p:spTree>
    <p:extLst>
      <p:ext uri="{BB962C8B-B14F-4D97-AF65-F5344CB8AC3E}">
        <p14:creationId xmlns:p14="http://schemas.microsoft.com/office/powerpoint/2010/main" val="9132298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98713" y="876300"/>
            <a:ext cx="4497387" cy="3476625"/>
          </a:xfrm>
        </p:spPr>
      </p:sp>
      <p:sp>
        <p:nvSpPr>
          <p:cNvPr id="4" name="Slide Number Placeholder 3"/>
          <p:cNvSpPr>
            <a:spLocks noGrp="1"/>
          </p:cNvSpPr>
          <p:nvPr>
            <p:ph type="sldNum" sz="quarter" idx="10"/>
          </p:nvPr>
        </p:nvSpPr>
        <p:spPr/>
        <p:txBody>
          <a:bodyPr/>
          <a:lstStyle/>
          <a:p>
            <a:fld id="{C76067A0-FEC8-49D0-BEDA-3C6B61700C4F}" type="slidenum">
              <a:rPr lang="en-US" smtClean="0"/>
              <a:t>17</a:t>
            </a:fld>
            <a:endParaRPr lang="en-US" dirty="0"/>
          </a:p>
        </p:txBody>
      </p:sp>
      <p:sp>
        <p:nvSpPr>
          <p:cNvPr id="3" name="Notes Placeholder 2">
            <a:extLst>
              <a:ext uri="{FF2B5EF4-FFF2-40B4-BE49-F238E27FC236}">
                <a16:creationId xmlns:a16="http://schemas.microsoft.com/office/drawing/2014/main" id="{FFB28E52-E010-463A-8C01-4DDEC3A5C778}"/>
              </a:ext>
            </a:extLst>
          </p:cNvPr>
          <p:cNvSpPr>
            <a:spLocks noGrp="1"/>
          </p:cNvSpPr>
          <p:nvPr>
            <p:ph type="body" idx="1"/>
          </p:nvPr>
        </p:nvSpPr>
        <p:spPr>
          <a:xfrm>
            <a:off x="1053105" y="4694155"/>
            <a:ext cx="7435850" cy="1838159"/>
          </a:xfrm>
          <a:solidFill>
            <a:schemeClr val="bg2"/>
          </a:solidFill>
        </p:spPr>
        <p:txBody>
          <a:bodyPr/>
          <a:lstStyle/>
          <a:p>
            <a:r>
              <a:rPr lang="en-US" b="1" dirty="0"/>
              <a:t>Slide Notes:</a:t>
            </a:r>
          </a:p>
          <a:p>
            <a:endParaRPr lang="en-US" b="0" dirty="0"/>
          </a:p>
          <a:p>
            <a:r>
              <a:rPr lang="en-US" b="0" dirty="0"/>
              <a:t>As we begin, let’s review several key terms that will be important in this course.</a:t>
            </a:r>
          </a:p>
        </p:txBody>
      </p:sp>
    </p:spTree>
    <p:extLst>
      <p:ext uri="{BB962C8B-B14F-4D97-AF65-F5344CB8AC3E}">
        <p14:creationId xmlns:p14="http://schemas.microsoft.com/office/powerpoint/2010/main" val="40549167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2155825" y="876300"/>
            <a:ext cx="4984750" cy="3852863"/>
          </a:xfrm>
        </p:spPr>
      </p:sp>
      <p:sp>
        <p:nvSpPr>
          <p:cNvPr id="2" name="Notes Placeholder 1">
            <a:extLst>
              <a:ext uri="{FF2B5EF4-FFF2-40B4-BE49-F238E27FC236}">
                <a16:creationId xmlns:a16="http://schemas.microsoft.com/office/drawing/2014/main" id="{08B10B66-070F-4FBD-9063-BEE9F8E31619}"/>
              </a:ext>
            </a:extLst>
          </p:cNvPr>
          <p:cNvSpPr>
            <a:spLocks noGrp="1"/>
          </p:cNvSpPr>
          <p:nvPr>
            <p:ph type="body" idx="1"/>
          </p:nvPr>
        </p:nvSpPr>
        <p:spPr>
          <a:xfrm>
            <a:off x="930275" y="4942932"/>
            <a:ext cx="7435850" cy="1799064"/>
          </a:xfrm>
          <a:solidFill>
            <a:schemeClr val="bg2"/>
          </a:solidFill>
        </p:spPr>
        <p:txBody>
          <a:bodyPr/>
          <a:lstStyle/>
          <a:p>
            <a:r>
              <a:rPr lang="en-US" b="1" dirty="0"/>
              <a:t>Slide Notes:</a:t>
            </a:r>
          </a:p>
          <a:p>
            <a:endParaRPr lang="en-US" b="0" dirty="0"/>
          </a:p>
          <a:p>
            <a:r>
              <a:rPr lang="en-US" b="0" dirty="0"/>
              <a:t>Health Information System definition: </a:t>
            </a:r>
            <a:r>
              <a:rPr lang="en-US" sz="1200" b="0" i="0" kern="1200" dirty="0">
                <a:solidFill>
                  <a:schemeClr val="tx1"/>
                </a:solidFill>
                <a:effectLst/>
                <a:latin typeface="+mn-lt"/>
                <a:ea typeface="+mn-ea"/>
                <a:cs typeface="+mn-cs"/>
              </a:rPr>
              <a:t>An HIS encompasses all health data sources required by a country to plan and implement its national health strategy. Examples of these data sources are electronic health records (EHRs) for patient care, health facility data, surveillance data, census data, population surveys, vital event records, human resource records, financial data, infrastructure data, and logistics and supply data (MEASURE Evaluation, n.d.)</a:t>
            </a:r>
            <a:endParaRPr lang="en-US" b="1" dirty="0"/>
          </a:p>
        </p:txBody>
      </p:sp>
    </p:spTree>
    <p:extLst>
      <p:ext uri="{BB962C8B-B14F-4D97-AF65-F5344CB8AC3E}">
        <p14:creationId xmlns:p14="http://schemas.microsoft.com/office/powerpoint/2010/main" val="14757070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a:lstStyle/>
          <a:p>
            <a:fld id="{C76067A0-FEC8-49D0-BEDA-3C6B61700C4F}" type="slidenum">
              <a:rPr lang="en-US" smtClean="0"/>
              <a:t>19</a:t>
            </a:fld>
            <a:endParaRPr lang="en-US" dirty="0"/>
          </a:p>
        </p:txBody>
      </p:sp>
      <p:sp>
        <p:nvSpPr>
          <p:cNvPr id="5" name="Slide Image Placeholder 4"/>
          <p:cNvSpPr>
            <a:spLocks noGrp="1" noRot="1" noChangeAspect="1"/>
          </p:cNvSpPr>
          <p:nvPr>
            <p:ph type="sldImg"/>
          </p:nvPr>
        </p:nvSpPr>
        <p:spPr>
          <a:xfrm>
            <a:off x="1273175" y="884238"/>
            <a:ext cx="6894513" cy="5327650"/>
          </a:xfrm>
        </p:spPr>
      </p:sp>
    </p:spTree>
    <p:extLst>
      <p:ext uri="{BB962C8B-B14F-4D97-AF65-F5344CB8AC3E}">
        <p14:creationId xmlns:p14="http://schemas.microsoft.com/office/powerpoint/2010/main" val="3493080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Notes Placeholder 2"/>
          <p:cNvSpPr>
            <a:spLocks noGrp="1"/>
          </p:cNvSpPr>
          <p:nvPr>
            <p:ph type="body" idx="1"/>
          </p:nvPr>
        </p:nvSpPr>
        <p:spPr>
          <a:xfrm>
            <a:off x="47263" y="3328485"/>
            <a:ext cx="9201873" cy="3681915"/>
          </a:xfrm>
          <a:prstGeom prst="rect">
            <a:avLst/>
          </a:prstGeom>
          <a:solidFill>
            <a:schemeClr val="bg2"/>
          </a:solidFill>
          <a:ln/>
        </p:spPr>
        <p:txBody>
          <a:bodyPr lIns="83622" tIns="41811" rIns="83622" bIns="41811"/>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baseline="0" dirty="0"/>
              <a:t>Slide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b="1" baseline="0" dirty="0"/>
              <a:t>I will begin with a brief introduction to GEMNet-Health – the Global Evaluation and Monitoring Network for Health.  GEMNet-Health is a global consortium of 9 regional training institutions that have come together to collaborate on activities related to Monitoring and Evaluation.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900" b="1" kern="1200" dirty="0">
                <a:solidFill>
                  <a:schemeClr val="tx1"/>
                </a:solidFill>
                <a:effectLst/>
              </a:rPr>
              <a:t>The</a:t>
            </a:r>
            <a:r>
              <a:rPr lang="en-US" sz="900" b="1" kern="1200" baseline="0" dirty="0">
                <a:solidFill>
                  <a:schemeClr val="tx1"/>
                </a:solidFill>
                <a:effectLst/>
              </a:rPr>
              <a:t> Global Evaluation and Monitoring Network for Health (GEMNet-Health) was launched in 2012 by MEASURE Evaluation.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900" b="1" kern="1200" baseline="0" dirty="0">
                <a:solidFill>
                  <a:schemeClr val="tx1"/>
                </a:solidFill>
                <a:effectLst/>
              </a:rPr>
              <a:t>Currently there are nine member institutions as shown on the map above: </a:t>
            </a:r>
          </a:p>
          <a:p>
            <a:pPr marL="209055" indent="-209055">
              <a:buAutoNum type="arabicPeriod"/>
            </a:pPr>
            <a:r>
              <a:rPr lang="en-US" sz="900" b="1" baseline="0" dirty="0"/>
              <a:t>Addis Ababa University (AAU), Ethiopia</a:t>
            </a:r>
          </a:p>
          <a:p>
            <a:pPr marL="209055" indent="-209055">
              <a:buAutoNum type="arabicPeriod"/>
            </a:pPr>
            <a:r>
              <a:rPr lang="en-US" sz="900" b="1" baseline="0" dirty="0"/>
              <a:t>Addis Continental Institute of Public Health (ACIPH), Ethiopia</a:t>
            </a:r>
          </a:p>
          <a:p>
            <a:pPr marL="209055" indent="-209055">
              <a:buAutoNum type="arabicPeriod"/>
            </a:pPr>
            <a:r>
              <a:rPr lang="en-US" sz="900" b="1" baseline="0" dirty="0"/>
              <a:t>Centre Africain d’Etudes Supérieures en Gestion (CESAG), Senegal</a:t>
            </a:r>
          </a:p>
          <a:p>
            <a:pPr marL="209055" indent="-209055">
              <a:buAutoNum type="arabicPeriod"/>
            </a:pPr>
            <a:r>
              <a:rPr lang="en-US" sz="900" b="1" baseline="0" dirty="0"/>
              <a:t>Instituto Nacional de Salud Pública (INSP), Mexico</a:t>
            </a:r>
          </a:p>
          <a:p>
            <a:pPr marL="209055" indent="-209055">
              <a:buAutoNum type="arabicPeriod"/>
            </a:pPr>
            <a:r>
              <a:rPr lang="en-US" sz="900" b="1" baseline="0" dirty="0"/>
              <a:t>Kenyatta University, School of Public Health</a:t>
            </a:r>
          </a:p>
          <a:p>
            <a:pPr marL="209055" indent="-209055">
              <a:buAutoNum type="arabicPeriod"/>
            </a:pPr>
            <a:r>
              <a:rPr lang="en-US" sz="900" b="1" baseline="0" dirty="0"/>
              <a:t>Mahidol University’s Institute for Population and Social Research (IPSR), Thailand</a:t>
            </a:r>
          </a:p>
          <a:p>
            <a:pPr marL="209055" indent="-209055">
              <a:buAutoNum type="arabicPeriod"/>
            </a:pPr>
            <a:r>
              <a:rPr lang="en-US" sz="900" b="1" baseline="0" dirty="0"/>
              <a:t>Public Health Foundation of India (PHFI), India</a:t>
            </a:r>
          </a:p>
          <a:p>
            <a:pPr marL="209055" indent="-209055">
              <a:buAutoNum type="arabicPeriod"/>
            </a:pPr>
            <a:r>
              <a:rPr lang="en-US" sz="900" b="1" baseline="0" dirty="0"/>
              <a:t>University of Ghana (UG), Ghana</a:t>
            </a:r>
          </a:p>
          <a:p>
            <a:pPr marL="209055" indent="-209055">
              <a:buAutoNum type="arabicPeriod"/>
            </a:pPr>
            <a:r>
              <a:rPr lang="en-US" sz="900" b="1" baseline="0" dirty="0"/>
              <a:t>University of Pretoria (UP), South Africa</a:t>
            </a:r>
          </a:p>
          <a:p>
            <a:pPr marL="209055" indent="-209055">
              <a:buAutoNum type="arabicPeriod"/>
            </a:pPr>
            <a:endParaRPr lang="en-US" sz="900" b="1" baseline="0" dirty="0"/>
          </a:p>
          <a:p>
            <a:r>
              <a:rPr lang="en-US" sz="900" b="1" baseline="0" dirty="0"/>
              <a:t>MEASURE Evaluation served as the Secretariat for GEMNet-Health.  </a:t>
            </a:r>
            <a:r>
              <a:rPr lang="en-US" sz="900" b="1" kern="1200" dirty="0">
                <a:solidFill>
                  <a:schemeClr val="tx1"/>
                </a:solidFill>
                <a:effectLst/>
              </a:rPr>
              <a:t>MEASURE Evaluation is funded by the U.S. Agency for International Development (USAID) to monitor and evaluate a wide range of activities to improve human health and well-being.  MEASURE Evaluation has a long history of establishing capacity building  partnerships</a:t>
            </a:r>
            <a:r>
              <a:rPr lang="en-US" sz="900" b="1" kern="1200" baseline="0" dirty="0">
                <a:solidFill>
                  <a:schemeClr val="tx1"/>
                </a:solidFill>
                <a:effectLst/>
              </a:rPr>
              <a:t> with regional training institutions to develop and conduct joint training programs on M&amp;E of health programs.  MEASURE Evaluation launched GEMNet-Health in 2012 as a consortium of its current and former regional training partner institutions.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900" b="1" i="1" dirty="0"/>
          </a:p>
          <a:p>
            <a:r>
              <a:rPr lang="en-US" sz="900" b="1" i="0" dirty="0"/>
              <a:t>By investing in consolidating the Network’s infrastructure while simultaneously building technical capacity of member institutions in rigorous evaluation and health information systems, GEMNet-Health will be well-positioned as a key resource and instrument for providing M&amp;E services at the local, regional and global levels, while also providing a platform for information sharing and collaboration among member institutions.</a:t>
            </a:r>
            <a:endParaRPr lang="en-US" sz="900" dirty="0"/>
          </a:p>
          <a:p>
            <a:endParaRPr lang="en-US" sz="900" i="1" dirty="0"/>
          </a:p>
        </p:txBody>
      </p:sp>
      <p:sp>
        <p:nvSpPr>
          <p:cNvPr id="35844" name="Slide Number Placeholder 3"/>
          <p:cNvSpPr>
            <a:spLocks noGrp="1"/>
          </p:cNvSpPr>
          <p:nvPr>
            <p:ph type="sldNum" sz="quarter" idx="5"/>
          </p:nvPr>
        </p:nvSpPr>
        <p:spPr/>
        <p:txBody>
          <a:bodyPr/>
          <a:lstStyle>
            <a:lvl1pPr eaLnBrk="0" hangingPunct="0">
              <a:spcBef>
                <a:spcPct val="30000"/>
              </a:spcBef>
              <a:defRPr sz="1100">
                <a:solidFill>
                  <a:schemeClr val="tx1"/>
                </a:solidFill>
                <a:latin typeface="Arial" charset="0"/>
              </a:defRPr>
            </a:lvl1pPr>
            <a:lvl2pPr marL="666723" indent="-256431" eaLnBrk="0" hangingPunct="0">
              <a:spcBef>
                <a:spcPct val="30000"/>
              </a:spcBef>
              <a:defRPr sz="1100">
                <a:solidFill>
                  <a:schemeClr val="tx1"/>
                </a:solidFill>
                <a:latin typeface="Arial" charset="0"/>
              </a:defRPr>
            </a:lvl2pPr>
            <a:lvl3pPr marL="1025727" indent="-205145" eaLnBrk="0" hangingPunct="0">
              <a:spcBef>
                <a:spcPct val="30000"/>
              </a:spcBef>
              <a:defRPr sz="1100">
                <a:solidFill>
                  <a:schemeClr val="tx1"/>
                </a:solidFill>
                <a:latin typeface="Arial" charset="0"/>
              </a:defRPr>
            </a:lvl3pPr>
            <a:lvl4pPr marL="1436017" indent="-205145" eaLnBrk="0" hangingPunct="0">
              <a:spcBef>
                <a:spcPct val="30000"/>
              </a:spcBef>
              <a:defRPr sz="1100">
                <a:solidFill>
                  <a:schemeClr val="tx1"/>
                </a:solidFill>
                <a:latin typeface="Arial" charset="0"/>
              </a:defRPr>
            </a:lvl4pPr>
            <a:lvl5pPr marL="1846309" indent="-205145" eaLnBrk="0" hangingPunct="0">
              <a:spcBef>
                <a:spcPct val="30000"/>
              </a:spcBef>
              <a:defRPr sz="1100">
                <a:solidFill>
                  <a:schemeClr val="tx1"/>
                </a:solidFill>
                <a:latin typeface="Arial" charset="0"/>
              </a:defRPr>
            </a:lvl5pPr>
            <a:lvl6pPr marL="2256599" indent="-205145" eaLnBrk="0" fontAlgn="base" hangingPunct="0">
              <a:spcBef>
                <a:spcPct val="30000"/>
              </a:spcBef>
              <a:spcAft>
                <a:spcPct val="0"/>
              </a:spcAft>
              <a:defRPr sz="1100">
                <a:solidFill>
                  <a:schemeClr val="tx1"/>
                </a:solidFill>
                <a:latin typeface="Arial" charset="0"/>
              </a:defRPr>
            </a:lvl6pPr>
            <a:lvl7pPr marL="2666890" indent="-205145" eaLnBrk="0" fontAlgn="base" hangingPunct="0">
              <a:spcBef>
                <a:spcPct val="30000"/>
              </a:spcBef>
              <a:spcAft>
                <a:spcPct val="0"/>
              </a:spcAft>
              <a:defRPr sz="1100">
                <a:solidFill>
                  <a:schemeClr val="tx1"/>
                </a:solidFill>
                <a:latin typeface="Arial" charset="0"/>
              </a:defRPr>
            </a:lvl7pPr>
            <a:lvl8pPr marL="3077181" indent="-205145" eaLnBrk="0" fontAlgn="base" hangingPunct="0">
              <a:spcBef>
                <a:spcPct val="30000"/>
              </a:spcBef>
              <a:spcAft>
                <a:spcPct val="0"/>
              </a:spcAft>
              <a:defRPr sz="1100">
                <a:solidFill>
                  <a:schemeClr val="tx1"/>
                </a:solidFill>
                <a:latin typeface="Arial" charset="0"/>
              </a:defRPr>
            </a:lvl8pPr>
            <a:lvl9pPr marL="3487471" indent="-205145" eaLnBrk="0" fontAlgn="base" hangingPunct="0">
              <a:spcBef>
                <a:spcPct val="30000"/>
              </a:spcBef>
              <a:spcAft>
                <a:spcPct val="0"/>
              </a:spcAft>
              <a:defRPr sz="1100">
                <a:solidFill>
                  <a:schemeClr val="tx1"/>
                </a:solidFill>
                <a:latin typeface="Arial" charset="0"/>
              </a:defRPr>
            </a:lvl9pPr>
          </a:lstStyle>
          <a:p>
            <a:fld id="{95643CA8-D6EC-4038-BC99-B706033FD6B9}"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0655428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412B1E20-3685-42F3-994C-00B8E96834E4}" type="slidenum">
              <a:rPr lang="en-US" altLang="en-US" smtClean="0"/>
              <a:pPr/>
              <a:t>20</a:t>
            </a:fld>
            <a:endParaRPr lang="en-US" altLang="en-US" dirty="0"/>
          </a:p>
        </p:txBody>
      </p:sp>
      <p:sp>
        <p:nvSpPr>
          <p:cNvPr id="3" name="Slide Image Placeholder 2"/>
          <p:cNvSpPr>
            <a:spLocks noGrp="1" noRot="1" noChangeAspect="1"/>
          </p:cNvSpPr>
          <p:nvPr>
            <p:ph type="sldImg"/>
          </p:nvPr>
        </p:nvSpPr>
        <p:spPr>
          <a:xfrm>
            <a:off x="2282825" y="1227138"/>
            <a:ext cx="4729163" cy="3654425"/>
          </a:xfrm>
        </p:spPr>
      </p:sp>
    </p:spTree>
    <p:extLst>
      <p:ext uri="{BB962C8B-B14F-4D97-AF65-F5344CB8AC3E}">
        <p14:creationId xmlns:p14="http://schemas.microsoft.com/office/powerpoint/2010/main" val="38582133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Notes Placeholder 2"/>
          <p:cNvSpPr>
            <a:spLocks noGrp="1"/>
          </p:cNvSpPr>
          <p:nvPr>
            <p:ph type="body" idx="1"/>
          </p:nvPr>
        </p:nvSpPr>
        <p:spPr bwMode="auto">
          <a:xfrm>
            <a:off x="930275" y="3413949"/>
            <a:ext cx="7435850" cy="2986851"/>
          </a:xfrm>
          <a:solidFill>
            <a:schemeClr val="bg2"/>
          </a:solidFill>
        </p:spPr>
        <p:txBody>
          <a:bodyPr wrap="square" lIns="83622" tIns="41811" rIns="83622" bIns="41811" numCol="1" anchor="t" anchorCtr="0" compatLnSpc="1">
            <a:prstTxWarp prst="textNoShape">
              <a:avLst/>
            </a:prstTxWarp>
          </a:bodyPr>
          <a:lstStyle/>
          <a:p>
            <a:r>
              <a:rPr lang="en-US" altLang="en-US" sz="1050" b="1" dirty="0"/>
              <a:t>Slide Notes:</a:t>
            </a:r>
          </a:p>
          <a:p>
            <a:r>
              <a:rPr lang="en-US" altLang="en-US" sz="1050" dirty="0"/>
              <a:t>This introductory lecture will define information management, information system (technology), and informatics, describe the fundamental theorem of informatics, explain the meaning of biomedical and health informatics as a field of study, offer definitions of the major biomedical informatics areas of applications, and provide an overview of informatics drivers and trends.</a:t>
            </a:r>
          </a:p>
          <a:p>
            <a:endParaRPr lang="en-US" altLang="en-US" sz="1050" dirty="0"/>
          </a:p>
          <a:p>
            <a:r>
              <a:rPr lang="en-US" altLang="en-US" sz="1050" dirty="0"/>
              <a:t>Let’s begin with defining information management, information system (technology), and informatics.</a:t>
            </a:r>
          </a:p>
          <a:p>
            <a:endParaRPr lang="en-US" altLang="en-US" sz="1050" dirty="0"/>
          </a:p>
          <a:p>
            <a:r>
              <a:rPr lang="en-US" altLang="en-US" sz="1050" dirty="0"/>
              <a:t>According to the American Health Information Management Association (AHIMA), information management is “The generation, collection, organization, validation, analysis, storage, and integration of data as well as the dissemination, communication, presentation, utilization, transmission, and safeguarding of the information” (AHIMA, 2012, p. 181).</a:t>
            </a:r>
          </a:p>
          <a:p>
            <a:endParaRPr lang="en-US" altLang="en-US" sz="1050" dirty="0"/>
          </a:p>
          <a:p>
            <a:r>
              <a:rPr lang="en-US" altLang="en-US" sz="1050" dirty="0"/>
              <a:t>If the type of information were health, then health information management would entail acquisition, organization, storage, retrieval, and dissemination of health information from a multitude of places. The purpose is ensuring availability, accuracy, and protection of health information that is needed by a variety of individuals in the delivery of health care services and to support decision-making activities.</a:t>
            </a:r>
          </a:p>
          <a:p>
            <a:endParaRPr lang="en-US" altLang="en-US" sz="1050" dirty="0"/>
          </a:p>
          <a:p>
            <a:r>
              <a:rPr lang="en-US" altLang="en-US" sz="1050" dirty="0"/>
              <a:t>An example of information management would be deploying a content or document management system.</a:t>
            </a:r>
          </a:p>
        </p:txBody>
      </p:sp>
      <p:sp>
        <p:nvSpPr>
          <p:cNvPr id="450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A1BC9E06-6B7D-45D8-81DB-AA5F19EEA1D1}" type="slidenum">
              <a:rPr lang="en-US" altLang="en-US" smtClean="0"/>
              <a:pPr/>
              <a:t>21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434182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Notes Placeholder 2"/>
          <p:cNvSpPr>
            <a:spLocks noGrp="1"/>
          </p:cNvSpPr>
          <p:nvPr>
            <p:ph type="body" idx="1"/>
          </p:nvPr>
        </p:nvSpPr>
        <p:spPr bwMode="auto">
          <a:xfrm>
            <a:off x="885464" y="3338713"/>
            <a:ext cx="7435850" cy="3320850"/>
          </a:xfrm>
          <a:solidFill>
            <a:schemeClr val="bg2"/>
          </a:solidFill>
        </p:spPr>
        <p:txBody>
          <a:bodyPr wrap="square" lIns="83622" tIns="41811" rIns="83622" bIns="41811" numCol="1" anchor="t" anchorCtr="0" compatLnSpc="1">
            <a:prstTxWarp prst="textNoShape">
              <a:avLst/>
            </a:prstTxWarp>
          </a:bodyPr>
          <a:lstStyle/>
          <a:p>
            <a:r>
              <a:rPr lang="en-US" altLang="en-US" sz="1050" b="1" dirty="0"/>
              <a:t>Slide Notes:</a:t>
            </a:r>
          </a:p>
          <a:p>
            <a:r>
              <a:rPr lang="en-US" altLang="en-US" sz="1050" dirty="0"/>
              <a:t>The next definition in the series of terms closely related to information management and informatics is information system or technology. AHIMA defines information system as “An automated system that uses computer hardware and software to record, manipulate, store, recover, and disseminate data (that is, a system that receives and processes input and provides output); often used interchangeably with information technology (IT)” (AHIMA, 2012).</a:t>
            </a:r>
          </a:p>
          <a:p>
            <a:endParaRPr lang="en-US" altLang="en-US" sz="1050" dirty="0"/>
          </a:p>
          <a:p>
            <a:pPr marL="0" lvl="2">
              <a:spcBef>
                <a:spcPct val="0"/>
              </a:spcBef>
            </a:pPr>
            <a:r>
              <a:rPr lang="en-US" altLang="en-US" sz="1050" dirty="0"/>
              <a:t>When you think of information technology, some things that should come to mind are computer networks, database and systems administration, security, and programming.</a:t>
            </a:r>
          </a:p>
          <a:p>
            <a:pPr marL="0" lvl="2">
              <a:spcBef>
                <a:spcPct val="0"/>
              </a:spcBef>
            </a:pPr>
            <a:endParaRPr lang="en-US" altLang="en-US" sz="1050" dirty="0"/>
          </a:p>
          <a:p>
            <a:pPr marL="0" lvl="2">
              <a:spcBef>
                <a:spcPct val="0"/>
              </a:spcBef>
            </a:pPr>
            <a:r>
              <a:rPr lang="en-US" altLang="en-US" sz="1050" dirty="0"/>
              <a:t>Therefore, information technology could be used in the management of information. </a:t>
            </a:r>
          </a:p>
          <a:p>
            <a:pPr marL="0" lvl="2">
              <a:spcBef>
                <a:spcPct val="0"/>
              </a:spcBef>
            </a:pPr>
            <a:endParaRPr lang="en-US" altLang="en-US" sz="1050" dirty="0"/>
          </a:p>
          <a:p>
            <a:pPr marL="0" lvl="2">
              <a:spcBef>
                <a:spcPct val="0"/>
              </a:spcBef>
            </a:pPr>
            <a:r>
              <a:rPr lang="en-US" altLang="en-US" sz="1050" dirty="0"/>
              <a:t>Connecting information technology to health, consider the following definition by the Office of the National Coordinator for Health Information:</a:t>
            </a:r>
          </a:p>
          <a:p>
            <a:pPr marL="0" lvl="2">
              <a:spcBef>
                <a:spcPct val="0"/>
              </a:spcBef>
            </a:pPr>
            <a:endParaRPr lang="en-US" altLang="en-US" sz="1050" dirty="0"/>
          </a:p>
          <a:p>
            <a:pPr marL="0" lvl="2">
              <a:spcBef>
                <a:spcPct val="0"/>
              </a:spcBef>
            </a:pPr>
            <a:r>
              <a:rPr lang="en-US" altLang="en-US" sz="1050" dirty="0"/>
              <a:t>“Health Information Technology (HIT) – The application of information processing involving both computer hardware and software that deals with the storage, retrieval, sharing, and use of health care information, data, and knowledge for communication and decision making” (U.S. Department of Health and Human Services, 2009, para. 8).</a:t>
            </a:r>
          </a:p>
          <a:p>
            <a:endParaRPr lang="en-US" altLang="en-US" sz="1050" dirty="0"/>
          </a:p>
          <a:p>
            <a:r>
              <a:rPr lang="en-US" altLang="en-US" sz="1050" dirty="0"/>
              <a:t>An example of health information technology would be administrative and financial systems that facilitate billing, accounting, and other administrative tasks.</a:t>
            </a:r>
          </a:p>
        </p:txBody>
      </p:sp>
      <p:sp>
        <p:nvSpPr>
          <p:cNvPr id="4608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24AFE4E6-B66C-4683-B7A8-CB9030FA673F}" type="slidenum">
              <a:rPr lang="en-US" altLang="en-US" smtClean="0"/>
              <a:pPr/>
              <a:t>22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0824946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930275" y="3402375"/>
            <a:ext cx="7435850" cy="2760662"/>
          </a:xfrm>
          <a:solidFill>
            <a:schemeClr val="bg2"/>
          </a:solidFill>
        </p:spPr>
        <p:txBody>
          <a:bodyPr wrap="square" lIns="83622" tIns="41811" rIns="83622" bIns="41811" numCol="1" anchor="t" anchorCtr="0" compatLnSpc="1">
            <a:prstTxWarp prst="textNoShape">
              <a:avLst/>
            </a:prstTxWarp>
          </a:bodyPr>
          <a:lstStyle/>
          <a:p>
            <a:pPr marL="0" lvl="2"/>
            <a:r>
              <a:rPr lang="en-US" altLang="en-US" b="1" dirty="0"/>
              <a:t>Slide Notes:</a:t>
            </a:r>
          </a:p>
          <a:p>
            <a:pPr marL="0" lvl="2"/>
            <a:endParaRPr lang="en-US" altLang="en-US" b="1" dirty="0"/>
          </a:p>
          <a:p>
            <a:pPr marL="0" lvl="2"/>
            <a:r>
              <a:rPr lang="en-US" altLang="en-US" dirty="0"/>
              <a:t>The final definition in this “information” series comes from authors Elmer Bernstam, Jack Smith, and Todd Johnson in their article, </a:t>
            </a:r>
            <a:r>
              <a:rPr lang="en-US" altLang="en-US" i="1" dirty="0"/>
              <a:t>What is Biomedical Informatics? </a:t>
            </a:r>
            <a:r>
              <a:rPr lang="en-US" altLang="en-US" dirty="0"/>
              <a:t>Based on their research they determined data, information, and knowledge were central to informatics. Their literature review and subsequent analysis concluded in the following definition of informatics: “Informatics is the science of information, where information is defined as data with meaning” (Bernstam, Smith, &amp; Johnson, 2009, p. 106).</a:t>
            </a:r>
          </a:p>
          <a:p>
            <a:pPr marL="0" lvl="2"/>
            <a:endParaRPr lang="en-US" altLang="en-US" dirty="0"/>
          </a:p>
          <a:p>
            <a:pPr marL="0" lvl="2"/>
            <a:r>
              <a:rPr lang="en-US" altLang="en-US" dirty="0"/>
              <a:t>Thus, the similarity between all three terms is that all involve information in some way. However a critical difference between information management, information technology, and informatics is in the object of study where information management focuses on the organization and dissemination of information, information technology on the tools and machines, and informatics on the optimal use of meaningful data. </a:t>
            </a:r>
          </a:p>
          <a:p>
            <a:endParaRPr lang="en-US" altLang="en-US" dirty="0"/>
          </a:p>
        </p:txBody>
      </p:sp>
      <p:sp>
        <p:nvSpPr>
          <p:cNvPr id="471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7FF30C50-B871-4516-8C39-35D40F7D0298}" type="slidenum">
              <a:rPr lang="en-US" altLang="en-US" smtClean="0"/>
              <a:pPr/>
              <a:t>23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831133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Notes Placeholder 2"/>
          <p:cNvSpPr>
            <a:spLocks noGrp="1"/>
          </p:cNvSpPr>
          <p:nvPr>
            <p:ph type="body" idx="1"/>
          </p:nvPr>
        </p:nvSpPr>
        <p:spPr bwMode="auto">
          <a:xfrm>
            <a:off x="608013" y="3373437"/>
            <a:ext cx="8093535" cy="3286126"/>
          </a:xfrm>
          <a:solidFill>
            <a:schemeClr val="bg2"/>
          </a:solidFill>
        </p:spPr>
        <p:txBody>
          <a:bodyPr wrap="square" lIns="83622" tIns="41811" rIns="83622" bIns="41811" numCol="1" anchor="t" anchorCtr="0" compatLnSpc="1">
            <a:prstTxWarp prst="textNoShape">
              <a:avLst/>
            </a:prstTxWarp>
          </a:bodyPr>
          <a:lstStyle/>
          <a:p>
            <a:r>
              <a:rPr lang="en-US" altLang="en-US" sz="1100" b="1" dirty="0"/>
              <a:t>Slide Notes:</a:t>
            </a:r>
          </a:p>
          <a:p>
            <a:r>
              <a:rPr lang="en-US" altLang="en-US" sz="1100" dirty="0"/>
              <a:t>In order to gain a better understanding of informatics, one needs to learn the differences between data, information, knowledge, and wisdom.</a:t>
            </a:r>
          </a:p>
          <a:p>
            <a:endParaRPr lang="en-US" altLang="en-US" sz="1100" dirty="0"/>
          </a:p>
          <a:p>
            <a:r>
              <a:rPr lang="en-US" altLang="en-US" sz="1100" dirty="0"/>
              <a:t>As explained on the previous slide, the research performed by Bernstam, Smith, &amp; Johnson (2009) showed that data, information, and knowledge were central to informatics. In their article, they referenced Ackoff’s Data, Information, Knowledge, and Wisdom (DIKW) hierarchy. Jennifer Rowley, explored further the DIKW hierarchy. Rowley states, “The hierarchy is used to contextualize data, information, knowledge, and sometimes wisdom, with respect to one another and to identify and describe the processes involved in the transformation of an entity at a lower level in the hierarchy…to an entity at a higher level in the hierarchy (e.g. information). The implicit assumption is that data can be used to create information; information can be used to create knowledge, and knowledge can be used to create wisdom” (Rowley, 2007, p. 164).</a:t>
            </a:r>
          </a:p>
          <a:p>
            <a:endParaRPr lang="en-US" altLang="en-US" sz="1100" dirty="0"/>
          </a:p>
          <a:p>
            <a:r>
              <a:rPr lang="en-US" altLang="en-US" sz="1100" dirty="0"/>
              <a:t>Data are simple symbols, isolated facts, and measurements. When such data are processed, put into a context, and combined within a structure, information emerges. Information provides the answers to “who, what, when and where.” When information is given meaning by interpreting it, that is there is an application of data, information becomes knowledge. Knowledge answers the “how” questions. Finally, wisdom is evaluated understanding and answers the “why” questions.</a:t>
            </a:r>
          </a:p>
          <a:p>
            <a:endParaRPr lang="en-US" altLang="en-US" sz="1100" dirty="0"/>
          </a:p>
          <a:p>
            <a:pPr marL="0" lvl="2"/>
            <a:r>
              <a:rPr lang="en-US" altLang="en-US" sz="1100" dirty="0"/>
              <a:t>Central to informatics is the processing of data so it becomes meaningful.</a:t>
            </a:r>
          </a:p>
        </p:txBody>
      </p:sp>
      <p:sp>
        <p:nvSpPr>
          <p:cNvPr id="4813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F1FFA427-2405-43BE-A0D9-12D062CF9776}" type="slidenum">
              <a:rPr lang="en-US" altLang="en-US" smtClean="0"/>
              <a:pPr/>
              <a:t>24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76475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0275" y="3408162"/>
            <a:ext cx="7435850" cy="2760662"/>
          </a:xfrm>
          <a:prstGeom prst="rect">
            <a:avLst/>
          </a:prstGeom>
          <a:solidFill>
            <a:schemeClr val="bg2"/>
          </a:solidFill>
        </p:spPr>
        <p:txBody>
          <a:bodyPr/>
          <a:lstStyle/>
          <a:p>
            <a:r>
              <a:rPr lang="en-US" b="1" dirty="0"/>
              <a:t>Slide Notes:</a:t>
            </a:r>
          </a:p>
          <a:p>
            <a:endParaRPr lang="en-US" b="1" dirty="0"/>
          </a:p>
          <a:p>
            <a:r>
              <a:rPr lang="en-US" dirty="0"/>
              <a:t>Clinical Informatics is concerned with information use in health care by clinicians.</a:t>
            </a:r>
          </a:p>
          <a:p>
            <a:endParaRPr lang="en-US" dirty="0"/>
          </a:p>
          <a:p>
            <a:r>
              <a:rPr lang="en-US" sz="1200" kern="1200" dirty="0">
                <a:solidFill>
                  <a:schemeClr val="tx1"/>
                </a:solidFill>
                <a:effectLst/>
                <a:latin typeface="+mn-lt"/>
                <a:ea typeface="+mn-ea"/>
                <a:cs typeface="+mn-cs"/>
              </a:rPr>
              <a:t>Biomedical informatics (BMI) :</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interdisciplinary field that studies and pursues the effective uses of biomedical data, information, and knowledge for scientific inquiry, problem solving, and decision making, motivated by efforts to improve human health.</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Medical</a:t>
            </a:r>
            <a:r>
              <a:rPr lang="en-US" sz="1200" kern="1200" baseline="0" dirty="0">
                <a:solidFill>
                  <a:schemeClr val="tx1"/>
                </a:solidFill>
                <a:effectLst/>
                <a:latin typeface="+mn-lt"/>
                <a:ea typeface="+mn-ea"/>
                <a:cs typeface="+mn-cs"/>
              </a:rPr>
              <a:t> informatics: </a:t>
            </a:r>
            <a:r>
              <a:rPr lang="en-US" sz="1200" kern="1200" dirty="0">
                <a:solidFill>
                  <a:schemeClr val="tx1"/>
                </a:solidFill>
                <a:effectLst/>
                <a:latin typeface="+mn-lt"/>
                <a:ea typeface="+mn-ea"/>
                <a:cs typeface="+mn-cs"/>
              </a:rPr>
              <a:t>This field deals with the resources, devices, and methods required to optimize the acquisition, storage, retrieval, and use of information in health and biomedicine</a:t>
            </a:r>
          </a:p>
          <a:p>
            <a:endParaRPr 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13159124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4625" y="3344501"/>
            <a:ext cx="9167149" cy="3315062"/>
          </a:xfrm>
          <a:solidFill>
            <a:schemeClr val="bg2"/>
          </a:solidFill>
        </p:spPr>
        <p:txBody>
          <a:bodyPr lIns="83622" tIns="41811" rIns="83622" bIns="41811">
            <a:noAutofit/>
          </a:bodyPr>
          <a:lstStyle/>
          <a:p>
            <a:pPr>
              <a:defRPr/>
            </a:pPr>
            <a:r>
              <a:rPr lang="en-US" sz="1050" b="1" dirty="0"/>
              <a:t>Slide Notes:</a:t>
            </a:r>
          </a:p>
          <a:p>
            <a:pPr>
              <a:defRPr/>
            </a:pPr>
            <a:r>
              <a:rPr lang="en-US" sz="1050" dirty="0"/>
              <a:t>Building on what has been learned so far, Dr. Friedman’s proposed fundamental theorem of informatics will be reviewed next. Other theories, such as Bayes’ Theorem, also apply to informatics but will not be addressed in this unit.</a:t>
            </a:r>
          </a:p>
          <a:p>
            <a:pPr>
              <a:defRPr/>
            </a:pPr>
            <a:endParaRPr lang="en-US" sz="1050" dirty="0"/>
          </a:p>
          <a:p>
            <a:pPr>
              <a:defRPr/>
            </a:pPr>
            <a:r>
              <a:rPr lang="en-US" sz="1050" dirty="0"/>
              <a:t>Merriam-Webster’s Online Dictionary defines a theorem as “an idea accepted or proposed as a demonstrable truth often as a part of a general theory” (Merriam-Webster, 2011). </a:t>
            </a:r>
          </a:p>
          <a:p>
            <a:pPr>
              <a:defRPr/>
            </a:pPr>
            <a:endParaRPr lang="en-US" sz="1050" dirty="0"/>
          </a:p>
          <a:p>
            <a:pPr>
              <a:defRPr/>
            </a:pPr>
            <a:r>
              <a:rPr lang="en-US" sz="1050" dirty="0"/>
              <a:t>Dr. Friedman utilized Figure 1.1 to represent the theorem. The picture is that of parentheses, picture of a head of a person, a plus sign, picture of a computer, parentheses, greater than symbol, picture of a head of a person.</a:t>
            </a:r>
          </a:p>
          <a:p>
            <a:pPr>
              <a:defRPr/>
            </a:pPr>
            <a:endParaRPr lang="en-US" sz="1050" dirty="0"/>
          </a:p>
          <a:p>
            <a:pPr>
              <a:defRPr/>
            </a:pPr>
            <a:r>
              <a:rPr lang="en-US" sz="1050" dirty="0"/>
              <a:t>According to Dr. Friedman, this figure is to be interpreted to mean “A person working in partnership with an information resource is ‘better’ than that same person unassisted” (Friedman, 2009, p. 169).</a:t>
            </a:r>
          </a:p>
          <a:p>
            <a:pPr>
              <a:defRPr/>
            </a:pPr>
            <a:endParaRPr lang="en-US" sz="1050" dirty="0"/>
          </a:p>
          <a:p>
            <a:pPr>
              <a:defRPr/>
            </a:pPr>
            <a:r>
              <a:rPr lang="en-US" sz="1050" dirty="0"/>
              <a:t>He further explains, “the metaphoric ‘person’ depicted in the theorem can be a clinician, a scientist, a student, a patient or an administrator. The “person” can also be a team or group, or even an organization. The ‘information resource’ is any mechanism capable of providing information or knowledge or advice to support the person's completion of a task. Information resources are usually, but do not have to be, computer-based. The ‘plus’ in the figure is intended to convey interaction between the person and the resource, the outcome of which is determined by what the information resource is capable of, as well as how the person elects to use it. The ‘plus’ symbol is employed because of its universal recognition, but is not to be read literally in the sense of mathematical addition. The parentheses further connote a bonding between the person and resource, and suggest that the person-resource interaction is shaped by its environment or organizational context. ‘Better’ and the ‘greater than’ inequality are used loosely by intention, so as not to convey specific requirements for testing the theorem” (Friedman, 2009, p. 169).</a:t>
            </a:r>
          </a:p>
        </p:txBody>
      </p:sp>
      <p:sp>
        <p:nvSpPr>
          <p:cNvPr id="4915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CAC7ABBC-F4B3-4ECD-9C66-7DA1AB18865A}" type="slidenum">
              <a:rPr lang="en-US" altLang="en-US" smtClean="0"/>
              <a:pPr/>
              <a:t>26</a:t>
            </a:fld>
            <a:endParaRPr lang="en-US" alt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33517969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Notes Placeholder 2"/>
          <p:cNvSpPr>
            <a:spLocks noGrp="1"/>
          </p:cNvSpPr>
          <p:nvPr>
            <p:ph type="body" idx="1"/>
          </p:nvPr>
        </p:nvSpPr>
        <p:spPr bwMode="auto">
          <a:xfrm>
            <a:off x="930275" y="3512334"/>
            <a:ext cx="7435850" cy="2760662"/>
          </a:xfrm>
          <a:solidFill>
            <a:schemeClr val="bg2"/>
          </a:solidFill>
        </p:spPr>
        <p:txBody>
          <a:bodyPr wrap="square" lIns="83622" tIns="41811" rIns="83622" bIns="41811" numCol="1" anchor="t" anchorCtr="0" compatLnSpc="1">
            <a:prstTxWarp prst="textNoShape">
              <a:avLst/>
            </a:prstTxWarp>
          </a:bodyPr>
          <a:lstStyle/>
          <a:p>
            <a:pPr defTabSz="891386"/>
            <a:r>
              <a:rPr lang="en-US" altLang="en-US" b="1" dirty="0"/>
              <a:t>Slide Notes:</a:t>
            </a:r>
          </a:p>
          <a:p>
            <a:pPr defTabSz="891386"/>
            <a:r>
              <a:rPr lang="en-US" altLang="en-US" dirty="0"/>
              <a:t>Now that you have a better understanding of informatics, let’s look at where one would find this science applied. </a:t>
            </a:r>
          </a:p>
          <a:p>
            <a:pPr defTabSz="891386"/>
            <a:endParaRPr lang="en-US" altLang="en-US" dirty="0"/>
          </a:p>
          <a:p>
            <a:pPr defTabSz="891386"/>
            <a:r>
              <a:rPr lang="en-US" altLang="en-US" dirty="0"/>
              <a:t>As one would expect there is not just one segment or domain for informatics. Any domain where there is a need for analysis of data and dissemination of information through the use of computer applications is a possible application domain. These include a wide range of industries including entertainment, hotel management, law and law enforcement, health care, and many other fields where computer technology interfaces with people.</a:t>
            </a:r>
          </a:p>
          <a:p>
            <a:pPr defTabSz="891386"/>
            <a:endParaRPr lang="en-US" altLang="en-US" dirty="0"/>
          </a:p>
          <a:p>
            <a:pPr defTabSz="891386"/>
            <a:r>
              <a:rPr lang="en-US" altLang="en-US" dirty="0"/>
              <a:t>As the focus of this unit is “Introduction to Health Informatics,” informatics and its application to health care will be explored further.</a:t>
            </a:r>
          </a:p>
          <a:p>
            <a:pPr defTabSz="891386"/>
            <a:endParaRPr lang="en-US" altLang="en-US" dirty="0"/>
          </a:p>
        </p:txBody>
      </p:sp>
      <p:sp>
        <p:nvSpPr>
          <p:cNvPr id="5018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7999B24A-6714-4A03-AFD4-20C1AF5D79CE}" type="slidenum">
              <a:rPr lang="en-US" altLang="en-US" smtClean="0"/>
              <a:pPr/>
              <a:t>27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141006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37502" y="3315563"/>
            <a:ext cx="8821396" cy="3343999"/>
          </a:xfrm>
          <a:solidFill>
            <a:schemeClr val="bg2"/>
          </a:solidFill>
        </p:spPr>
        <p:txBody>
          <a:bodyPr lIns="83622" tIns="41811" rIns="83622" bIns="41811">
            <a:noAutofit/>
          </a:bodyPr>
          <a:lstStyle/>
          <a:p>
            <a:pPr eaLnBrk="1" hangingPunct="1">
              <a:defRPr/>
            </a:pPr>
            <a:r>
              <a:rPr lang="en-US" sz="1050" b="1" dirty="0"/>
              <a:t>Slide Notes:</a:t>
            </a:r>
          </a:p>
          <a:p>
            <a:pPr eaLnBrk="1" hangingPunct="1">
              <a:defRPr/>
            </a:pPr>
            <a:r>
              <a:rPr lang="en-US" sz="1050" dirty="0"/>
              <a:t>While various perspectives of </a:t>
            </a:r>
            <a:r>
              <a:rPr lang="en-US" sz="1050" dirty="0">
                <a:cs typeface="Arial" charset="0"/>
              </a:rPr>
              <a:t>informatics and its application to health care have been published, two have been chosen for review and discussion because of their significance within the field.</a:t>
            </a:r>
          </a:p>
          <a:p>
            <a:pPr eaLnBrk="1" hangingPunct="1">
              <a:defRPr/>
            </a:pPr>
            <a:endParaRPr lang="en-US" sz="1050" dirty="0">
              <a:cs typeface="Arial" charset="0"/>
            </a:endParaRPr>
          </a:p>
          <a:p>
            <a:pPr eaLnBrk="1" hangingPunct="1">
              <a:defRPr/>
            </a:pPr>
            <a:r>
              <a:rPr lang="en-US" sz="1050" dirty="0"/>
              <a:t>The first definition comes from the American Medical Informatics Association or AMIA. AMIA is a non-profit organization dedicated to the development and application of medical informatics in the support of patient care, teaching, research, and health administration.  This organization is seen as the prominent informatics organization in the US. According to their web site, “AMIA is the professional home of leading informaticians: clinicians, scientists, researchers, educators, students, and other informatics professionals who rely on data to connect people, information, and technology” (AMIA, 2011, para. 2).</a:t>
            </a:r>
          </a:p>
          <a:p>
            <a:pPr eaLnBrk="1" hangingPunct="1">
              <a:defRPr/>
            </a:pPr>
            <a:endParaRPr lang="en-US" sz="1050" dirty="0"/>
          </a:p>
          <a:p>
            <a:pPr eaLnBrk="1" hangingPunct="1">
              <a:defRPr/>
            </a:pPr>
            <a:r>
              <a:rPr lang="en-US" sz="1050" dirty="0"/>
              <a:t>AMIA’s definition, therefore, is essential to understand. Accordingly, “</a:t>
            </a:r>
            <a:r>
              <a:rPr lang="en-US" sz="1050" i="1" dirty="0"/>
              <a:t>Biomedical informatics</a:t>
            </a:r>
            <a:r>
              <a:rPr lang="en-US" sz="1050" dirty="0"/>
              <a:t> (BMI) is the interdisciplinary field that studies and pursues the effective uses of biomedical data, information, and knowledge for scientific inquiry, problem solving, and decision making, motivated by efforts to improve human health” (AMIA's Academic Forum, n.d., para. 3).</a:t>
            </a:r>
          </a:p>
          <a:p>
            <a:pPr eaLnBrk="1" hangingPunct="1">
              <a:defRPr/>
            </a:pPr>
            <a:endParaRPr lang="en-US" sz="1050" dirty="0"/>
          </a:p>
          <a:p>
            <a:pPr marL="0" lvl="1">
              <a:defRPr/>
            </a:pPr>
            <a:r>
              <a:rPr lang="en-US" sz="1050" dirty="0"/>
              <a:t>The second definition comes from another highly respected source for biomedical informatics material, the textbook </a:t>
            </a:r>
            <a:r>
              <a:rPr lang="en-US" sz="1050" i="1" dirty="0"/>
              <a:t>Biomedical Informatics: Computer Applications in Health Care and Biomedicine. </a:t>
            </a:r>
          </a:p>
          <a:p>
            <a:pPr marL="0" lvl="1">
              <a:defRPr/>
            </a:pPr>
            <a:endParaRPr lang="en-US" sz="1050" i="1" dirty="0"/>
          </a:p>
          <a:p>
            <a:pPr marL="0" lvl="1">
              <a:defRPr/>
            </a:pPr>
            <a:r>
              <a:rPr lang="en-US" sz="1050" dirty="0"/>
              <a:t>Shortliffe  and Blois define biomedical informatics as “the scientific field that deals with biomedical information, data, and knowledge – their storage, retrieval, and optimal use for problem solving and decision making” (Shortliffe &amp; Blois, 2001, p. 24). As a field of study, Shortliffe  and Blois state biomedical informatics is “concerned with the broad range of issues in the management and use of biomedical information, including biomedical </a:t>
            </a:r>
            <a:r>
              <a:rPr lang="en-US" sz="1100" dirty="0"/>
              <a:t>computing and the study and nature of biomedical information itself” (Shortliffe &amp; Blois, 2001, p. 920).</a:t>
            </a:r>
          </a:p>
        </p:txBody>
      </p:sp>
      <p:sp>
        <p:nvSpPr>
          <p:cNvPr id="512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831C4122-BA8C-4201-992C-B55E5BA4A88B}" type="slidenum">
              <a:rPr lang="en-US" altLang="en-US" smtClean="0"/>
              <a:pPr/>
              <a:t>28</a:t>
            </a:fld>
            <a:endParaRPr lang="en-US" alt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33879843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Notes Placeholder 2"/>
          <p:cNvSpPr>
            <a:spLocks noGrp="1"/>
          </p:cNvSpPr>
          <p:nvPr>
            <p:ph type="body" idx="1"/>
          </p:nvPr>
        </p:nvSpPr>
        <p:spPr bwMode="auto">
          <a:xfrm>
            <a:off x="930275" y="3563918"/>
            <a:ext cx="7435850" cy="2760662"/>
          </a:xfrm>
          <a:solidFill>
            <a:schemeClr val="bg2"/>
          </a:solidFill>
        </p:spPr>
        <p:txBody>
          <a:bodyPr wrap="square" lIns="83622" tIns="41811" rIns="83622" bIns="41811" numCol="1" anchor="t" anchorCtr="0" compatLnSpc="1">
            <a:prstTxWarp prst="textNoShape">
              <a:avLst/>
            </a:prstTxWarp>
          </a:bodyPr>
          <a:lstStyle/>
          <a:p>
            <a:r>
              <a:rPr lang="en-US" altLang="en-US" b="1" dirty="0"/>
              <a:t>Slide Notes:</a:t>
            </a:r>
          </a:p>
          <a:p>
            <a:r>
              <a:rPr lang="en-US" altLang="en-US" dirty="0"/>
              <a:t>Another term you may come across is health informatics. It has various interpretations, but each one connects information science to healthcare in some fashion. </a:t>
            </a:r>
          </a:p>
          <a:p>
            <a:endParaRPr lang="en-US" altLang="en-US" dirty="0"/>
          </a:p>
          <a:p>
            <a:r>
              <a:rPr lang="en-US" altLang="en-US" dirty="0"/>
              <a:t>For example, AMIA’s perspective is “The informatics community typically uses the term health informatics to refer to applied research and practice of informatics across the clinical and public health domain” (AMIA, 2011, para. 3). AHIMA defines health care informatics as “The field of information science concerned with the management of all aspects of health data and information through the application of computers and computer technologies” (AHIMA, 2012, pp. 154-155).</a:t>
            </a:r>
          </a:p>
          <a:p>
            <a:endParaRPr lang="en-US" altLang="en-US" dirty="0"/>
          </a:p>
          <a:p>
            <a:r>
              <a:rPr lang="en-US" altLang="en-US" dirty="0"/>
              <a:t>As you can imagine, applying information science to healthcare requires health informatics standards to define acceptable methods for collecting, organizing, maintaining, and exchanging data among health management information systems.</a:t>
            </a:r>
          </a:p>
        </p:txBody>
      </p:sp>
      <p:sp>
        <p:nvSpPr>
          <p:cNvPr id="522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7058B58D-4C44-47CA-8DE6-BA683A19A5D9}" type="slidenum">
              <a:rPr lang="en-US" altLang="en-US" smtClean="0"/>
              <a:pPr/>
              <a:t>29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82465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885466" y="3388954"/>
            <a:ext cx="7525467" cy="3267485"/>
          </a:xfrm>
          <a:prstGeom prst="rect">
            <a:avLst/>
          </a:prstGeom>
          <a:solidFill>
            <a:schemeClr val="bg2"/>
          </a:solidFill>
        </p:spPr>
        <p:txBody>
          <a:bodyPr lIns="83622" tIns="41811" rIns="83622" bIns="41811"/>
          <a:lstStyle/>
          <a:p>
            <a:r>
              <a:rPr lang="en-US" sz="1200" b="1" kern="1200" dirty="0">
                <a:solidFill>
                  <a:schemeClr val="tx1"/>
                </a:solidFill>
                <a:effectLst/>
                <a:latin typeface="+mn-lt"/>
                <a:ea typeface="+mn-ea"/>
                <a:cs typeface="+mn-cs"/>
              </a:rPr>
              <a:t>Slide Notes:</a:t>
            </a:r>
          </a:p>
          <a:p>
            <a:r>
              <a:rPr lang="en-US" sz="1200" kern="1200" dirty="0">
                <a:solidFill>
                  <a:schemeClr val="tx1"/>
                </a:solidFill>
                <a:effectLst/>
                <a:latin typeface="+mn-lt"/>
                <a:ea typeface="+mn-ea"/>
                <a:cs typeface="+mn-cs"/>
              </a:rPr>
              <a:t>The purpose of GEMNet-Health is to foster organizational growth, collaboration, and peer-to-peer support for monitoring and evaluation (M&amp;E) of health programs globally through ongoing and future institutional linkages among members, beginning with a core of MEASURE Evaluation's current and former training partners. The aim is for GEMNet-Health to serve as a stable, sustainable, and independent global network for M&amp;E training, technical assistance, and research.</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GEMNet-Health’s Steering</a:t>
            </a:r>
            <a:r>
              <a:rPr lang="en-US" sz="1200" kern="1200" baseline="0" dirty="0">
                <a:solidFill>
                  <a:schemeClr val="tx1"/>
                </a:solidFill>
                <a:effectLst/>
                <a:latin typeface="+mn-lt"/>
                <a:ea typeface="+mn-ea"/>
                <a:cs typeface="+mn-cs"/>
              </a:rPr>
              <a:t> Committee provides strategic guidance and monitoring of the implementation of its strategic plan.  There is also a standing committee for overseeing coordination and collaboration activities among member institutions such as faculty exchange, collaborative research, webinars, and engaging with external stakeholders.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platform of GEMNet-Health facilitates interaction among member institutions, promoting sharing of information,</a:t>
            </a:r>
            <a:r>
              <a:rPr lang="en-US" sz="1200" kern="1200" baseline="0" dirty="0">
                <a:solidFill>
                  <a:schemeClr val="tx1"/>
                </a:solidFill>
                <a:effectLst/>
                <a:latin typeface="+mn-lt"/>
                <a:ea typeface="+mn-ea"/>
                <a:cs typeface="+mn-cs"/>
              </a:rPr>
              <a:t> collaborative research and conducting joint training programs. </a:t>
            </a:r>
            <a:r>
              <a:rPr lang="en-US" sz="1200" kern="1200" dirty="0">
                <a:solidFill>
                  <a:schemeClr val="tx1"/>
                </a:solidFill>
                <a:effectLst/>
                <a:latin typeface="+mn-lt"/>
                <a:ea typeface="+mn-ea"/>
                <a:cs typeface="+mn-cs"/>
              </a:rPr>
              <a:t>The member institutions that make up the network have well-established programs in the M&amp;E of health programs. GEMNet-Health’s current strategic plan identifies evaluation as the primary area of focus for the network’s activities.</a:t>
            </a:r>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0621968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a:lstStyle/>
          <a:p>
            <a:fld id="{C76067A0-FEC8-49D0-BEDA-3C6B61700C4F}" type="slidenum">
              <a:rPr lang="en-US" smtClean="0"/>
              <a:t>30</a:t>
            </a:fld>
            <a:endParaRPr lang="en-US" dirty="0"/>
          </a:p>
        </p:txBody>
      </p:sp>
      <p:sp>
        <p:nvSpPr>
          <p:cNvPr id="5" name="Slide Image Placeholder 4"/>
          <p:cNvSpPr>
            <a:spLocks noGrp="1" noRot="1" noChangeAspect="1"/>
          </p:cNvSpPr>
          <p:nvPr>
            <p:ph type="sldImg"/>
          </p:nvPr>
        </p:nvSpPr>
        <p:spPr>
          <a:xfrm>
            <a:off x="1584325" y="876300"/>
            <a:ext cx="6188075" cy="4781550"/>
          </a:xfrm>
        </p:spPr>
      </p:sp>
    </p:spTree>
    <p:extLst>
      <p:ext uri="{BB962C8B-B14F-4D97-AF65-F5344CB8AC3E}">
        <p14:creationId xmlns:p14="http://schemas.microsoft.com/office/powerpoint/2010/main" val="5636679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Notes Placeholder 2"/>
          <p:cNvSpPr>
            <a:spLocks noGrp="1"/>
          </p:cNvSpPr>
          <p:nvPr>
            <p:ph type="body" idx="1"/>
          </p:nvPr>
        </p:nvSpPr>
        <p:spPr bwMode="auto">
          <a:xfrm>
            <a:off x="930275" y="3402375"/>
            <a:ext cx="7435850" cy="3037754"/>
          </a:xfr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a:t>
            </a:r>
          </a:p>
          <a:p>
            <a:pPr eaLnBrk="1" hangingPunct="1"/>
            <a:r>
              <a:rPr lang="en-US" altLang="en-US" dirty="0"/>
              <a:t>Why else are informatics applications a growing need? </a:t>
            </a:r>
          </a:p>
          <a:p>
            <a:pPr eaLnBrk="1" hangingPunct="1"/>
            <a:endParaRPr lang="en-US" altLang="en-US" dirty="0"/>
          </a:p>
          <a:p>
            <a:pPr eaLnBrk="1" hangingPunct="1"/>
            <a:r>
              <a:rPr lang="en-US" altLang="en-US" dirty="0"/>
              <a:t>Trends that are stimulating the need for health informatics applications include the focus on eHealth, the adoption and implementation of electronic medical records or EMRs and electronic health records or EHRs, and the growing desire to be able to electronically exchange health information across organizations within a region, community, or hospital system. </a:t>
            </a:r>
          </a:p>
          <a:p>
            <a:pPr eaLnBrk="1" hangingPunct="1"/>
            <a:endParaRPr lang="en-US" altLang="en-US" dirty="0"/>
          </a:p>
          <a:p>
            <a:pPr eaLnBrk="1" hangingPunct="1"/>
            <a:r>
              <a:rPr lang="en-US" altLang="en-US" dirty="0"/>
              <a:t>The application of information technology to healthcare is a critical tool in achieving the benefits of eHealth, EMRs, EHRs, and health information exchange. </a:t>
            </a:r>
          </a:p>
          <a:p>
            <a:pPr eaLnBrk="1" hangingPunct="1"/>
            <a:endParaRPr lang="en-US" altLang="en-US" dirty="0"/>
          </a:p>
          <a:p>
            <a:pPr eaLnBrk="1" hangingPunct="1"/>
            <a:r>
              <a:rPr lang="en-US" altLang="en-US" dirty="0"/>
              <a:t>As you will learn later in this unit, practitioners of informatics, known as informaticians, use information technology to advance cost-effective care, high-quality care, and patient safety.</a:t>
            </a:r>
          </a:p>
          <a:p>
            <a:pPr eaLnBrk="1" hangingPunct="1"/>
            <a:endParaRPr lang="en-US" altLang="en-US" dirty="0"/>
          </a:p>
          <a:p>
            <a:pPr eaLnBrk="1" hangingPunct="1"/>
            <a:r>
              <a:rPr lang="en-US" altLang="en-US" dirty="0"/>
              <a:t>But first, let’s review the connection that informatics has to eHealth, electronic medical records, electronic health records, and health information exchange. </a:t>
            </a:r>
          </a:p>
        </p:txBody>
      </p:sp>
      <p:sp>
        <p:nvSpPr>
          <p:cNvPr id="6246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A1E31AA8-063E-4D1A-A3D6-2FB0717703E6}" type="slidenum">
              <a:rPr lang="en-US" altLang="en-US" smtClean="0"/>
              <a:pPr/>
              <a:t>31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254423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5267325" y="6659563"/>
            <a:ext cx="4029075" cy="350837"/>
          </a:xfrm>
        </p:spPr>
        <p:txBody>
          <a:bodyPr lIns="83622" tIns="41811" rIns="83622" bIns="41811"/>
          <a:lstStyle/>
          <a:p>
            <a:fld id="{AA7979AE-994B-4CB4-AD32-A8FC495279C8}" type="slidenum">
              <a:rPr lang="en-US" altLang="en-US" smtClean="0"/>
              <a:pPr/>
              <a:t>32</a:t>
            </a:fld>
            <a:endParaRPr lang="en-US" altLang="en-US" dirty="0"/>
          </a:p>
        </p:txBody>
      </p:sp>
      <p:sp>
        <p:nvSpPr>
          <p:cNvPr id="6" name="Slide Image Placeholder 5"/>
          <p:cNvSpPr>
            <a:spLocks noGrp="1" noRot="1" noChangeAspect="1"/>
          </p:cNvSpPr>
          <p:nvPr>
            <p:ph type="sldImg"/>
          </p:nvPr>
        </p:nvSpPr>
        <p:spPr>
          <a:xfrm>
            <a:off x="1298575" y="876300"/>
            <a:ext cx="6988175" cy="5399088"/>
          </a:xfrm>
        </p:spPr>
      </p:sp>
    </p:spTree>
    <p:extLst>
      <p:ext uri="{BB962C8B-B14F-4D97-AF65-F5344CB8AC3E}">
        <p14:creationId xmlns:p14="http://schemas.microsoft.com/office/powerpoint/2010/main" val="1414499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Notes Placeholder 2"/>
          <p:cNvSpPr>
            <a:spLocks noGrp="1"/>
          </p:cNvSpPr>
          <p:nvPr>
            <p:ph type="body" idx="1"/>
          </p:nvPr>
        </p:nvSpPr>
        <p:spPr bwMode="auto">
          <a:xfrm>
            <a:off x="930275" y="3425523"/>
            <a:ext cx="7435850" cy="3319406"/>
          </a:xfrm>
          <a:solidFill>
            <a:schemeClr val="bg2"/>
          </a:solidFill>
        </p:spPr>
        <p:txBody>
          <a:bodyPr wrap="square" lIns="83622" tIns="41811" rIns="83622" bIns="41811" numCol="1" anchor="t" anchorCtr="0" compatLnSpc="1">
            <a:prstTxWarp prst="textNoShape">
              <a:avLst/>
            </a:prstTxWarp>
          </a:bodyPr>
          <a:lstStyle/>
          <a:p>
            <a:pPr defTabSz="865254">
              <a:spcBef>
                <a:spcPct val="0"/>
              </a:spcBef>
            </a:pPr>
            <a:r>
              <a:rPr lang="en-US" altLang="en-US" sz="1050" b="1" dirty="0"/>
              <a:t>Slide Notes:</a:t>
            </a:r>
          </a:p>
          <a:p>
            <a:pPr defTabSz="865254">
              <a:spcBef>
                <a:spcPct val="0"/>
              </a:spcBef>
            </a:pPr>
            <a:r>
              <a:rPr lang="en-US" altLang="en-US" sz="1050" dirty="0"/>
              <a:t>A general direction with regard to health IT relates to the global environment. The World Health Organization or WHO, a United Nations agency responsible for directing and coordinating international health activities, recognized a trend involving the use of information and communication technologies and its impact on healthcare delivery, public health, research, and health-related activities.</a:t>
            </a:r>
          </a:p>
          <a:p>
            <a:pPr defTabSz="865254">
              <a:spcBef>
                <a:spcPct val="0"/>
              </a:spcBef>
            </a:pPr>
            <a:endParaRPr lang="en-US" altLang="en-US" sz="1050" dirty="0"/>
          </a:p>
          <a:p>
            <a:pPr defTabSz="865254">
              <a:spcBef>
                <a:spcPct val="0"/>
              </a:spcBef>
            </a:pPr>
            <a:r>
              <a:rPr lang="en-US" altLang="en-US" sz="1050" dirty="0"/>
              <a:t>With this recognition, WHO set about defining eHealth and developing a WHO eHealth strategy to help direct WHO’s activities on eHealth. As defined by WHO, “eHealth is the use of information and communication technologies (ICT) for health to, for example, treat patients, pursue research, educate students, track diseases and monitor public health” (WHO, 2011).</a:t>
            </a:r>
          </a:p>
          <a:p>
            <a:pPr defTabSz="865254">
              <a:spcBef>
                <a:spcPct val="0"/>
              </a:spcBef>
            </a:pPr>
            <a:r>
              <a:rPr lang="en-US" altLang="en-US" sz="1050" dirty="0"/>
              <a:t> </a:t>
            </a:r>
          </a:p>
          <a:p>
            <a:pPr defTabSz="865254">
              <a:spcBef>
                <a:spcPct val="0"/>
              </a:spcBef>
            </a:pPr>
            <a:r>
              <a:rPr lang="en-US" altLang="en-US" sz="1050" dirty="0"/>
              <a:t>The HIMSS definition is “The application of Internet and other related technologies in the healthcare industry to improve the access, efficiency, effectiveness, and quality of clinical and business processes utilized by healthcare organizations, practitioners, patients, and consumers to improve the health status of patients” (HIMSS, 2003, p.4).</a:t>
            </a:r>
          </a:p>
          <a:p>
            <a:pPr defTabSz="865254">
              <a:spcBef>
                <a:spcPct val="0"/>
              </a:spcBef>
            </a:pPr>
            <a:endParaRPr lang="en-US" altLang="en-US" sz="1050" dirty="0"/>
          </a:p>
          <a:p>
            <a:pPr defTabSz="865254">
              <a:spcBef>
                <a:spcPct val="0"/>
              </a:spcBef>
            </a:pPr>
            <a:r>
              <a:rPr lang="en-US" altLang="en-US" sz="1050" dirty="0"/>
              <a:t>Thus, there is a very close connection between eHealth and informatics because it is the combined use of electronic communication and information technology in the health segment. Some in the industry see eHealth as a sub-discipline of health informatics. Certainly, the application of information and communication technology to healthcare is a critical tool in achieving the benefits of eHealth, such as improving healthcare delivery. </a:t>
            </a:r>
          </a:p>
          <a:p>
            <a:pPr defTabSz="865254">
              <a:spcBef>
                <a:spcPct val="0"/>
              </a:spcBef>
            </a:pPr>
            <a:endParaRPr lang="en-US" altLang="en-US" sz="1050" dirty="0"/>
          </a:p>
          <a:p>
            <a:pPr defTabSz="865254">
              <a:spcBef>
                <a:spcPct val="0"/>
              </a:spcBef>
            </a:pPr>
            <a:r>
              <a:rPr lang="en-US" altLang="en-US" sz="1050" dirty="0"/>
              <a:t>An example of eHealth is telemedicine which is delivery of health care at a distance most often via the Internet.</a:t>
            </a:r>
          </a:p>
          <a:p>
            <a:pPr defTabSz="865254"/>
            <a:endParaRPr lang="en-US" altLang="en-US" sz="1100" dirty="0"/>
          </a:p>
        </p:txBody>
      </p:sp>
      <p:sp>
        <p:nvSpPr>
          <p:cNvPr id="6349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5E614B1B-9FB3-4753-B89B-8AB6B8F2FE2D}" type="slidenum">
              <a:rPr lang="en-US" altLang="en-US" smtClean="0"/>
              <a:pPr/>
              <a:t>33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161221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a:lstStyle/>
          <a:p>
            <a:fld id="{C76067A0-FEC8-49D0-BEDA-3C6B61700C4F}" type="slidenum">
              <a:rPr lang="en-US" smtClean="0"/>
              <a:t>34</a:t>
            </a:fld>
            <a:endParaRPr lang="en-US" dirty="0"/>
          </a:p>
        </p:txBody>
      </p:sp>
      <p:sp>
        <p:nvSpPr>
          <p:cNvPr id="5" name="Slide Image Placeholder 4"/>
          <p:cNvSpPr>
            <a:spLocks noGrp="1" noRot="1" noChangeAspect="1"/>
          </p:cNvSpPr>
          <p:nvPr>
            <p:ph type="sldImg"/>
          </p:nvPr>
        </p:nvSpPr>
        <p:spPr>
          <a:xfrm>
            <a:off x="1182688" y="876300"/>
            <a:ext cx="7224712" cy="5583238"/>
          </a:xfrm>
        </p:spPr>
      </p:sp>
    </p:spTree>
    <p:extLst>
      <p:ext uri="{BB962C8B-B14F-4D97-AF65-F5344CB8AC3E}">
        <p14:creationId xmlns:p14="http://schemas.microsoft.com/office/powerpoint/2010/main" val="29449771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Notes Placeholder 2"/>
          <p:cNvSpPr>
            <a:spLocks noGrp="1"/>
          </p:cNvSpPr>
          <p:nvPr>
            <p:ph type="body" idx="1"/>
          </p:nvPr>
        </p:nvSpPr>
        <p:spPr bwMode="auto">
          <a:xfrm>
            <a:off x="930275" y="3442885"/>
            <a:ext cx="7435850" cy="2918585"/>
          </a:xfr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a:t>
            </a:r>
          </a:p>
          <a:p>
            <a:pPr eaLnBrk="1" hangingPunct="1"/>
            <a:r>
              <a:rPr lang="en-US" altLang="en-US" dirty="0"/>
              <a:t>The final trend is the use of health IT to achieve widespread adoption of health IT and enable electronic exchange of health information. Included in the report, </a:t>
            </a:r>
            <a:r>
              <a:rPr lang="en-US" altLang="en-US" i="1" dirty="0"/>
              <a:t>Defining Key Health Information Technology Terms, </a:t>
            </a:r>
            <a:r>
              <a:rPr lang="en-US" altLang="en-US" dirty="0"/>
              <a:t>is the following definition for health information exchange (HIE):</a:t>
            </a:r>
          </a:p>
          <a:p>
            <a:pPr eaLnBrk="1" hangingPunct="1"/>
            <a:endParaRPr lang="en-US" altLang="en-US" dirty="0"/>
          </a:p>
          <a:p>
            <a:pPr eaLnBrk="1" hangingPunct="1"/>
            <a:r>
              <a:rPr lang="en-US" altLang="en-US" dirty="0"/>
              <a:t>“The electronic movement of health-related information among organizations according to nationally recognized standards” (NAHIT, 2008, p. 6). 	</a:t>
            </a:r>
          </a:p>
          <a:p>
            <a:pPr eaLnBrk="1" hangingPunct="1"/>
            <a:endParaRPr lang="en-US" altLang="en-US" dirty="0"/>
          </a:p>
          <a:p>
            <a:pPr eaLnBrk="1" hangingPunct="1"/>
            <a:r>
              <a:rPr lang="en-US" altLang="en-US" dirty="0"/>
              <a:t>HIE involves networks that give providers the ability to electronically transmit an individual’s health records in a secure manner.</a:t>
            </a:r>
          </a:p>
          <a:p>
            <a:pPr eaLnBrk="1" hangingPunct="1"/>
            <a:endParaRPr lang="en-US" altLang="en-US" dirty="0"/>
          </a:p>
          <a:p>
            <a:pPr eaLnBrk="1" hangingPunct="1"/>
            <a:r>
              <a:rPr lang="en-US" altLang="en-US" dirty="0"/>
              <a:t>Through the use of EHRs, HIE supports the sharing of health-related information to facilitate coordinated care. EHRs draw information from many sources through health information exchange. Thus, the process of health information exchange is another piece of the health information technology infrastructure and informatics. There are many local, state, and national HIE initiatives going on throughout the United States. </a:t>
            </a:r>
          </a:p>
        </p:txBody>
      </p:sp>
      <p:sp>
        <p:nvSpPr>
          <p:cNvPr id="665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5EEFECEF-03C2-4479-BB6B-E82462175BB4}" type="slidenum">
              <a:rPr lang="en-US" altLang="en-US" smtClean="0"/>
              <a:pPr/>
              <a:t>35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812348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Notes Placeholder 2"/>
          <p:cNvSpPr>
            <a:spLocks noGrp="1"/>
          </p:cNvSpPr>
          <p:nvPr>
            <p:ph type="body" idx="1"/>
          </p:nvPr>
        </p:nvSpPr>
        <p:spPr bwMode="auto">
          <a:xfrm>
            <a:off x="930275" y="3396587"/>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t>Slide Notes:</a:t>
            </a:r>
          </a:p>
          <a:p>
            <a:pPr eaLnBrk="1" hangingPunct="1"/>
            <a:r>
              <a:rPr lang="en-US" altLang="en-US" dirty="0"/>
              <a:t>The final trend is the use of health IT to achieve widespread adoption of health IT and enable electronic exchange of health information. Included in the report, </a:t>
            </a:r>
            <a:r>
              <a:rPr lang="en-US" altLang="en-US" i="1" dirty="0"/>
              <a:t>Defining Key Health Information Technology Terms, </a:t>
            </a:r>
            <a:r>
              <a:rPr lang="en-US" altLang="en-US" dirty="0"/>
              <a:t>is the following definition for health information exchange (HIE):</a:t>
            </a:r>
          </a:p>
          <a:p>
            <a:pPr eaLnBrk="1" hangingPunct="1"/>
            <a:endParaRPr lang="en-US" altLang="en-US" dirty="0"/>
          </a:p>
          <a:p>
            <a:pPr eaLnBrk="1" hangingPunct="1"/>
            <a:r>
              <a:rPr lang="en-US" altLang="en-US" dirty="0"/>
              <a:t>“The electronic movement of health-related information among organizations according to nationally recognized standards” (NAHIT, 2008, p. 6). </a:t>
            </a:r>
          </a:p>
          <a:p>
            <a:pPr eaLnBrk="1" hangingPunct="1"/>
            <a:r>
              <a:rPr lang="en-US" altLang="en-US" dirty="0"/>
              <a:t>	</a:t>
            </a:r>
          </a:p>
          <a:p>
            <a:pPr eaLnBrk="1" hangingPunct="1"/>
            <a:r>
              <a:rPr lang="en-US" altLang="en-US" dirty="0"/>
              <a:t>HIE involves networks that give providers the ability to electronically transmit an individual’s health records in a secure manner.</a:t>
            </a:r>
          </a:p>
          <a:p>
            <a:pPr eaLnBrk="1" hangingPunct="1"/>
            <a:endParaRPr lang="en-US" altLang="en-US" dirty="0"/>
          </a:p>
          <a:p>
            <a:pPr eaLnBrk="1" hangingPunct="1"/>
            <a:r>
              <a:rPr lang="en-US" altLang="en-US" dirty="0"/>
              <a:t>Through the use of EHRs, HIE supports the sharing of health-related information to facilitate coordinated care. EHRs draw information from many sources through health information exchange. Thus, the process of health information exchange is another piece of the health information technology infrastructure and informatics. There are many local, state, and national HIE initiatives going on throughout the United States. </a:t>
            </a:r>
          </a:p>
        </p:txBody>
      </p:sp>
      <p:sp>
        <p:nvSpPr>
          <p:cNvPr id="665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5EEFECEF-03C2-4479-BB6B-E82462175BB4}" type="slidenum">
              <a:rPr lang="en-US" altLang="en-US" smtClean="0"/>
              <a:pPr/>
              <a:t>36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682569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a:lstStyle/>
          <a:p>
            <a:fld id="{C76067A0-FEC8-49D0-BEDA-3C6B61700C4F}" type="slidenum">
              <a:rPr lang="en-US" smtClean="0"/>
              <a:t>37</a:t>
            </a:fld>
            <a:endParaRPr lang="en-US" dirty="0"/>
          </a:p>
        </p:txBody>
      </p:sp>
      <p:sp>
        <p:nvSpPr>
          <p:cNvPr id="5" name="Slide Image Placeholder 4"/>
          <p:cNvSpPr>
            <a:spLocks noGrp="1" noRot="1" noChangeAspect="1"/>
          </p:cNvSpPr>
          <p:nvPr>
            <p:ph type="sldImg"/>
          </p:nvPr>
        </p:nvSpPr>
        <p:spPr>
          <a:xfrm>
            <a:off x="1581150" y="876300"/>
            <a:ext cx="6142038" cy="4746625"/>
          </a:xfrm>
        </p:spPr>
      </p:sp>
    </p:spTree>
    <p:extLst>
      <p:ext uri="{BB962C8B-B14F-4D97-AF65-F5344CB8AC3E}">
        <p14:creationId xmlns:p14="http://schemas.microsoft.com/office/powerpoint/2010/main" val="29376186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Notes Placeholder 2"/>
          <p:cNvSpPr>
            <a:spLocks noGrp="1"/>
          </p:cNvSpPr>
          <p:nvPr>
            <p:ph type="body" idx="1"/>
          </p:nvPr>
        </p:nvSpPr>
        <p:spPr bwMode="auto">
          <a:xfrm>
            <a:off x="930275" y="3570288"/>
            <a:ext cx="7435850" cy="2760662"/>
          </a:xfrm>
          <a:solidFill>
            <a:schemeClr val="bg2"/>
          </a:solidFill>
        </p:spPr>
        <p:txBody>
          <a:bodyPr wrap="square" lIns="83622" tIns="41811" rIns="83622" bIns="41811" numCol="1" anchor="t" anchorCtr="0" compatLnSpc="1">
            <a:prstTxWarp prst="textNoShape">
              <a:avLst/>
            </a:prstTxWarp>
          </a:bodyPr>
          <a:lstStyle/>
          <a:p>
            <a:pPr eaLnBrk="1" hangingPunct="1">
              <a:spcBef>
                <a:spcPct val="0"/>
              </a:spcBef>
            </a:pPr>
            <a:r>
              <a:rPr lang="en-US" altLang="en-US" b="1" dirty="0"/>
              <a:t>Slide Notes:</a:t>
            </a:r>
          </a:p>
          <a:p>
            <a:pPr eaLnBrk="1" hangingPunct="1">
              <a:spcBef>
                <a:spcPct val="0"/>
              </a:spcBef>
            </a:pPr>
            <a:endParaRPr lang="en-US" altLang="en-US" b="1" dirty="0"/>
          </a:p>
          <a:p>
            <a:pPr eaLnBrk="1" hangingPunct="1">
              <a:spcBef>
                <a:spcPct val="0"/>
              </a:spcBef>
            </a:pPr>
            <a:r>
              <a:rPr lang="en-US" altLang="en-US" dirty="0"/>
              <a:t>This lecture defined information management, information technology, and informatics, and described the fundamental theorem of informatics.</a:t>
            </a:r>
            <a:r>
              <a:rPr lang="en-US" altLang="en-US" baseline="0" dirty="0"/>
              <a:t> </a:t>
            </a:r>
            <a:r>
              <a:rPr lang="en-US" altLang="en-US" dirty="0"/>
              <a:t>It also provided an overview of informatics drivers and trends in the healthcare field. </a:t>
            </a:r>
          </a:p>
        </p:txBody>
      </p:sp>
      <p:sp>
        <p:nvSpPr>
          <p:cNvPr id="675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4AD35725-48A0-49B2-9FE6-8027271BFF8C}" type="slidenum">
              <a:rPr lang="en-US" altLang="en-US" smtClean="0"/>
              <a:pPr/>
              <a:t>38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919310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179276E6-335F-452E-9B30-BA0832C8A8E0}" type="slidenum">
              <a:rPr lang="en-US" altLang="en-US" smtClean="0"/>
              <a:pPr/>
              <a:t>39</a:t>
            </a:fld>
            <a:endParaRPr lang="en-US" altLang="en-US" dirty="0"/>
          </a:p>
        </p:txBody>
      </p:sp>
      <p:sp>
        <p:nvSpPr>
          <p:cNvPr id="3" name="Slide Image Placeholder 2"/>
          <p:cNvSpPr>
            <a:spLocks noGrp="1" noRot="1" noChangeAspect="1"/>
          </p:cNvSpPr>
          <p:nvPr>
            <p:ph type="sldImg"/>
          </p:nvPr>
        </p:nvSpPr>
        <p:spPr>
          <a:xfrm>
            <a:off x="2025650" y="876300"/>
            <a:ext cx="5376863" cy="4156075"/>
          </a:xfrm>
        </p:spPr>
      </p:sp>
    </p:spTree>
    <p:extLst>
      <p:ext uri="{BB962C8B-B14F-4D97-AF65-F5344CB8AC3E}">
        <p14:creationId xmlns:p14="http://schemas.microsoft.com/office/powerpoint/2010/main" val="1663642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844675" y="4896464"/>
            <a:ext cx="5607050" cy="1376517"/>
          </a:xfrm>
          <a:prstGeom prst="rect">
            <a:avLst/>
          </a:prstGeom>
          <a:solidFill>
            <a:schemeClr val="bg2"/>
          </a:solidFill>
        </p:spPr>
        <p:txBody>
          <a:bodyPr lIns="83622" tIns="41811" rIns="83622" bIns="41811"/>
          <a:lstStyle/>
          <a:p>
            <a:pPr marL="0" marR="0" lvl="0" indent="0" algn="l" defTabSz="836219" rtl="0" eaLnBrk="1" fontAlgn="auto" latinLnBrk="0" hangingPunct="1">
              <a:lnSpc>
                <a:spcPct val="100000"/>
              </a:lnSpc>
              <a:spcBef>
                <a:spcPts val="0"/>
              </a:spcBef>
              <a:spcAft>
                <a:spcPts val="0"/>
              </a:spcAft>
              <a:buClrTx/>
              <a:buSzTx/>
              <a:buFontTx/>
              <a:buNone/>
              <a:tabLst/>
              <a:defRPr/>
            </a:pPr>
            <a:r>
              <a:rPr lang="en-US" b="1" dirty="0"/>
              <a:t>Slide Notes:</a:t>
            </a:r>
          </a:p>
          <a:p>
            <a:pPr marL="0" marR="0" lvl="0" indent="0" algn="l" defTabSz="836219" rtl="0" eaLnBrk="1" fontAlgn="auto" latinLnBrk="0" hangingPunct="1">
              <a:lnSpc>
                <a:spcPct val="100000"/>
              </a:lnSpc>
              <a:spcBef>
                <a:spcPts val="0"/>
              </a:spcBef>
              <a:spcAft>
                <a:spcPts val="0"/>
              </a:spcAft>
              <a:buClrTx/>
              <a:buSzTx/>
              <a:buFontTx/>
              <a:buNone/>
              <a:tabLst/>
              <a:defRPr/>
            </a:pPr>
            <a:r>
              <a:rPr lang="en-US" dirty="0"/>
              <a:t>GEMNet-Health is involved in a range of activities ,</a:t>
            </a:r>
            <a:r>
              <a:rPr lang="en-US" baseline="0" dirty="0"/>
              <a:t> a</a:t>
            </a:r>
            <a:r>
              <a:rPr lang="en-US" dirty="0"/>
              <a:t>ll of which work toward achieving the</a:t>
            </a:r>
            <a:r>
              <a:rPr lang="en-US" baseline="0" dirty="0"/>
              <a:t> network mission</a:t>
            </a:r>
          </a:p>
          <a:p>
            <a:pPr defTabSz="836219">
              <a:defRPr/>
            </a:pPr>
            <a:r>
              <a:rPr lang="en-US" dirty="0"/>
              <a:t>- (Read through the list on the slide)</a:t>
            </a:r>
          </a:p>
          <a:p>
            <a:pPr defTabSz="836219">
              <a:defRPr/>
            </a:pPr>
            <a:endParaRPr lang="en-US" dirty="0"/>
          </a:p>
        </p:txBody>
      </p:sp>
      <p:sp>
        <p:nvSpPr>
          <p:cNvPr id="5" name="Slide Image Placeholder 4"/>
          <p:cNvSpPr>
            <a:spLocks noGrp="1" noRot="1" noChangeAspect="1"/>
          </p:cNvSpPr>
          <p:nvPr>
            <p:ph type="sldImg"/>
          </p:nvPr>
        </p:nvSpPr>
        <p:spPr>
          <a:xfrm>
            <a:off x="2557463" y="904875"/>
            <a:ext cx="4181475" cy="3232150"/>
          </a:xfrm>
        </p:spPr>
      </p:sp>
    </p:spTree>
    <p:extLst>
      <p:ext uri="{BB962C8B-B14F-4D97-AF65-F5344CB8AC3E}">
        <p14:creationId xmlns:p14="http://schemas.microsoft.com/office/powerpoint/2010/main" val="33728504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679428" indent="-261318" eaLnBrk="0" hangingPunct="0">
              <a:defRPr>
                <a:solidFill>
                  <a:schemeClr val="tx1"/>
                </a:solidFill>
                <a:latin typeface="Arial" panose="020B0604020202020204" pitchFamily="34" charset="0"/>
              </a:defRPr>
            </a:lvl2pPr>
            <a:lvl3pPr marL="1045274" indent="-209055" eaLnBrk="0" hangingPunct="0">
              <a:defRPr>
                <a:solidFill>
                  <a:schemeClr val="tx1"/>
                </a:solidFill>
                <a:latin typeface="Arial" panose="020B0604020202020204" pitchFamily="34" charset="0"/>
              </a:defRPr>
            </a:lvl3pPr>
            <a:lvl4pPr marL="1463383" indent="-209055" eaLnBrk="0" hangingPunct="0">
              <a:defRPr>
                <a:solidFill>
                  <a:schemeClr val="tx1"/>
                </a:solidFill>
                <a:latin typeface="Arial" panose="020B0604020202020204" pitchFamily="34" charset="0"/>
              </a:defRPr>
            </a:lvl4pPr>
            <a:lvl5pPr marL="1881492" indent="-209055" eaLnBrk="0" hangingPunct="0">
              <a:defRPr>
                <a:solidFill>
                  <a:schemeClr val="tx1"/>
                </a:solidFill>
                <a:latin typeface="Arial" panose="020B0604020202020204" pitchFamily="34" charset="0"/>
              </a:defRPr>
            </a:lvl5pPr>
            <a:lvl6pPr marL="2299602" indent="-209055" eaLnBrk="0" fontAlgn="base" hangingPunct="0">
              <a:spcBef>
                <a:spcPct val="0"/>
              </a:spcBef>
              <a:spcAft>
                <a:spcPct val="0"/>
              </a:spcAft>
              <a:defRPr>
                <a:solidFill>
                  <a:schemeClr val="tx1"/>
                </a:solidFill>
                <a:latin typeface="Arial" panose="020B0604020202020204" pitchFamily="34" charset="0"/>
              </a:defRPr>
            </a:lvl6pPr>
            <a:lvl7pPr marL="2717711" indent="-209055" eaLnBrk="0" fontAlgn="base" hangingPunct="0">
              <a:spcBef>
                <a:spcPct val="0"/>
              </a:spcBef>
              <a:spcAft>
                <a:spcPct val="0"/>
              </a:spcAft>
              <a:defRPr>
                <a:solidFill>
                  <a:schemeClr val="tx1"/>
                </a:solidFill>
                <a:latin typeface="Arial" panose="020B0604020202020204" pitchFamily="34" charset="0"/>
              </a:defRPr>
            </a:lvl7pPr>
            <a:lvl8pPr marL="3135821" indent="-209055" eaLnBrk="0" fontAlgn="base" hangingPunct="0">
              <a:spcBef>
                <a:spcPct val="0"/>
              </a:spcBef>
              <a:spcAft>
                <a:spcPct val="0"/>
              </a:spcAft>
              <a:defRPr>
                <a:solidFill>
                  <a:schemeClr val="tx1"/>
                </a:solidFill>
                <a:latin typeface="Arial" panose="020B0604020202020204" pitchFamily="34" charset="0"/>
              </a:defRPr>
            </a:lvl8pPr>
            <a:lvl9pPr marL="3553930" indent="-209055" eaLnBrk="0" fontAlgn="base" hangingPunct="0">
              <a:spcBef>
                <a:spcPct val="0"/>
              </a:spcBef>
              <a:spcAft>
                <a:spcPct val="0"/>
              </a:spcAft>
              <a:defRPr>
                <a:solidFill>
                  <a:schemeClr val="tx1"/>
                </a:solidFill>
                <a:latin typeface="Arial" panose="020B0604020202020204" pitchFamily="34" charset="0"/>
              </a:defRPr>
            </a:lvl9pPr>
          </a:lstStyle>
          <a:p>
            <a:fld id="{32CC8C32-D26F-49E6-B687-03604D9361D3}" type="slidenum">
              <a:rPr lang="en-US" altLang="en-US" smtClean="0"/>
              <a:pPr/>
              <a:t>40</a:t>
            </a:fld>
            <a:endParaRPr lang="en-US" altLang="en-US" dirty="0"/>
          </a:p>
        </p:txBody>
      </p:sp>
      <p:sp>
        <p:nvSpPr>
          <p:cNvPr id="3" name="Slide Image Placeholder 2"/>
          <p:cNvSpPr>
            <a:spLocks noGrp="1" noRot="1" noChangeAspect="1"/>
          </p:cNvSpPr>
          <p:nvPr>
            <p:ph type="sldImg"/>
          </p:nvPr>
        </p:nvSpPr>
        <p:spPr>
          <a:xfrm>
            <a:off x="1666875" y="876300"/>
            <a:ext cx="6167438" cy="4767263"/>
          </a:xfrm>
        </p:spPr>
      </p:sp>
    </p:spTree>
    <p:extLst>
      <p:ext uri="{BB962C8B-B14F-4D97-AF65-F5344CB8AC3E}">
        <p14:creationId xmlns:p14="http://schemas.microsoft.com/office/powerpoint/2010/main" val="14275011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a:xfrm>
            <a:off x="5267325" y="6659563"/>
            <a:ext cx="4029075" cy="350837"/>
          </a:xfrm>
        </p:spPr>
        <p:txBody>
          <a:bodyPr lIns="83622" tIns="41811" rIns="83622" bIns="41811"/>
          <a:lstStyle/>
          <a:p>
            <a:fld id="{BC67021A-487C-4D8E-B66A-9A323BD1E9A7}" type="slidenum">
              <a:rPr lang="en-US" altLang="en-US" smtClean="0"/>
              <a:pPr/>
              <a:t>41</a:t>
            </a:fld>
            <a:endParaRPr lang="en-US" altLang="en-US" dirty="0"/>
          </a:p>
        </p:txBody>
      </p:sp>
      <p:sp>
        <p:nvSpPr>
          <p:cNvPr id="7" name="Slide Image Placeholder 6"/>
          <p:cNvSpPr>
            <a:spLocks noGrp="1" noRot="1" noChangeAspect="1"/>
          </p:cNvSpPr>
          <p:nvPr>
            <p:ph type="sldImg"/>
          </p:nvPr>
        </p:nvSpPr>
        <p:spPr>
          <a:xfrm>
            <a:off x="1982788" y="876300"/>
            <a:ext cx="5033962" cy="3890963"/>
          </a:xfrm>
        </p:spPr>
      </p:sp>
    </p:spTree>
    <p:extLst>
      <p:ext uri="{BB962C8B-B14F-4D97-AF65-F5344CB8AC3E}">
        <p14:creationId xmlns:p14="http://schemas.microsoft.com/office/powerpoint/2010/main" val="3262677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2365375" y="808038"/>
            <a:ext cx="4564063" cy="3525837"/>
          </a:xfrm>
        </p:spPr>
      </p:sp>
      <p:sp>
        <p:nvSpPr>
          <p:cNvPr id="2" name="Notes Placeholder 1">
            <a:extLst>
              <a:ext uri="{FF2B5EF4-FFF2-40B4-BE49-F238E27FC236}">
                <a16:creationId xmlns:a16="http://schemas.microsoft.com/office/drawing/2014/main" id="{8680E52E-0F7C-460B-BE64-3F1B599D3C6F}"/>
              </a:ext>
            </a:extLst>
          </p:cNvPr>
          <p:cNvSpPr>
            <a:spLocks noGrp="1"/>
          </p:cNvSpPr>
          <p:nvPr>
            <p:ph type="body" idx="1"/>
          </p:nvPr>
        </p:nvSpPr>
        <p:spPr>
          <a:xfrm>
            <a:off x="1941243" y="4520688"/>
            <a:ext cx="5412325" cy="2076757"/>
          </a:xfrm>
          <a:solidFill>
            <a:schemeClr val="bg2"/>
          </a:solidFill>
        </p:spPr>
        <p:txBody>
          <a:bodyPr/>
          <a:lstStyle/>
          <a:p>
            <a:r>
              <a:rPr lang="en-US" b="1" dirty="0"/>
              <a:t>Slide Notes:</a:t>
            </a:r>
          </a:p>
          <a:p>
            <a:endParaRPr lang="en-US" b="0" dirty="0"/>
          </a:p>
          <a:p>
            <a:r>
              <a:rPr lang="en-US" b="0" dirty="0"/>
              <a:t>The vision for the course came out of a growing interest in health informatics in LMICs. As digital health or health informatics was spreading, it became clear that a country would need a skilled workforce to manage these new innovations.</a:t>
            </a:r>
          </a:p>
        </p:txBody>
      </p:sp>
    </p:spTree>
    <p:extLst>
      <p:ext uri="{BB962C8B-B14F-4D97-AF65-F5344CB8AC3E}">
        <p14:creationId xmlns:p14="http://schemas.microsoft.com/office/powerpoint/2010/main" val="2440500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033463" y="876300"/>
            <a:ext cx="7496175" cy="5794375"/>
          </a:xfrm>
        </p:spPr>
      </p:sp>
    </p:spTree>
    <p:extLst>
      <p:ext uri="{BB962C8B-B14F-4D97-AF65-F5344CB8AC3E}">
        <p14:creationId xmlns:p14="http://schemas.microsoft.com/office/powerpoint/2010/main" val="1063347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a:xfrm>
            <a:off x="1376363" y="876300"/>
            <a:ext cx="6645275" cy="5135563"/>
          </a:xfrm>
        </p:spPr>
      </p:sp>
    </p:spTree>
    <p:extLst>
      <p:ext uri="{BB962C8B-B14F-4D97-AF65-F5344CB8AC3E}">
        <p14:creationId xmlns:p14="http://schemas.microsoft.com/office/powerpoint/2010/main" val="29640280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5267325" y="6659563"/>
            <a:ext cx="4029075" cy="350837"/>
          </a:xfrm>
        </p:spPr>
        <p:txBody>
          <a:bodyPr/>
          <a:lstStyle/>
          <a:p>
            <a:fld id="{C76067A0-FEC8-49D0-BEDA-3C6B61700C4F}" type="slidenum">
              <a:rPr lang="en-US" smtClean="0"/>
              <a:t>8</a:t>
            </a:fld>
            <a:endParaRPr lang="en-US" dirty="0"/>
          </a:p>
        </p:txBody>
      </p:sp>
      <p:sp>
        <p:nvSpPr>
          <p:cNvPr id="5" name="Slide Image Placeholder 4"/>
          <p:cNvSpPr>
            <a:spLocks noGrp="1" noRot="1" noChangeAspect="1"/>
          </p:cNvSpPr>
          <p:nvPr>
            <p:ph type="sldImg"/>
          </p:nvPr>
        </p:nvSpPr>
        <p:spPr>
          <a:xfrm>
            <a:off x="2111375" y="876300"/>
            <a:ext cx="5180013" cy="4003675"/>
          </a:xfrm>
        </p:spPr>
      </p:sp>
    </p:spTree>
    <p:extLst>
      <p:ext uri="{BB962C8B-B14F-4D97-AF65-F5344CB8AC3E}">
        <p14:creationId xmlns:p14="http://schemas.microsoft.com/office/powerpoint/2010/main" val="31171270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Image Placeholder 5"/>
          <p:cNvSpPr>
            <a:spLocks noGrp="1" noRot="1" noChangeAspect="1"/>
          </p:cNvSpPr>
          <p:nvPr>
            <p:ph type="sldImg"/>
          </p:nvPr>
        </p:nvSpPr>
        <p:spPr>
          <a:xfrm>
            <a:off x="2259013" y="876300"/>
            <a:ext cx="4778375" cy="3692525"/>
          </a:xfrm>
        </p:spPr>
      </p:sp>
      <p:sp>
        <p:nvSpPr>
          <p:cNvPr id="2" name="Notes Placeholder 1">
            <a:extLst>
              <a:ext uri="{FF2B5EF4-FFF2-40B4-BE49-F238E27FC236}">
                <a16:creationId xmlns:a16="http://schemas.microsoft.com/office/drawing/2014/main" id="{7404F099-19C5-41CB-A383-6D2A71B80E9A}"/>
              </a:ext>
            </a:extLst>
          </p:cNvPr>
          <p:cNvSpPr>
            <a:spLocks noGrp="1"/>
          </p:cNvSpPr>
          <p:nvPr>
            <p:ph type="body" idx="1"/>
          </p:nvPr>
        </p:nvSpPr>
        <p:spPr>
          <a:xfrm>
            <a:off x="930275" y="4738616"/>
            <a:ext cx="7435850" cy="1730423"/>
          </a:xfrm>
          <a:solidFill>
            <a:schemeClr val="bg2"/>
          </a:solidFill>
        </p:spPr>
        <p:txBody>
          <a:bodyPr/>
          <a:lstStyle/>
          <a:p>
            <a:r>
              <a:rPr lang="en-US" b="1" dirty="0"/>
              <a:t>Slide Notes:</a:t>
            </a:r>
          </a:p>
          <a:p>
            <a:endParaRPr lang="en-US" dirty="0"/>
          </a:p>
          <a:p>
            <a:r>
              <a:rPr lang="en-US" dirty="0"/>
              <a:t>In 2018, the World Health Assembly passed a resolution on Digital Health.</a:t>
            </a:r>
          </a:p>
        </p:txBody>
      </p:sp>
    </p:spTree>
    <p:extLst>
      <p:ext uri="{BB962C8B-B14F-4D97-AF65-F5344CB8AC3E}">
        <p14:creationId xmlns:p14="http://schemas.microsoft.com/office/powerpoint/2010/main" val="41056761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601BD7C-7D08-FA4E-B94B-CB907281D62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7" name="Text Placeholder 24">
            <a:extLst>
              <a:ext uri="{FF2B5EF4-FFF2-40B4-BE49-F238E27FC236}">
                <a16:creationId xmlns:a16="http://schemas.microsoft.com/office/drawing/2014/main" id="{B1BA931A-9481-4C42-A5F2-17B3059E3CDE}"/>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8" name="Group 17">
            <a:extLst>
              <a:ext uri="{FF2B5EF4-FFF2-40B4-BE49-F238E27FC236}">
                <a16:creationId xmlns:a16="http://schemas.microsoft.com/office/drawing/2014/main" id="{714A86A8-2C19-FE44-82EC-8771E70461F3}"/>
              </a:ext>
            </a:extLst>
          </p:cNvPr>
          <p:cNvGrpSpPr/>
          <p:nvPr userDrawn="1"/>
        </p:nvGrpSpPr>
        <p:grpSpPr>
          <a:xfrm>
            <a:off x="4495800" y="6621716"/>
            <a:ext cx="3554167" cy="1089590"/>
            <a:chOff x="4495800" y="6621716"/>
            <a:chExt cx="3554167" cy="1089590"/>
          </a:xfrm>
        </p:grpSpPr>
        <p:pic>
          <p:nvPicPr>
            <p:cNvPr id="19" name="Picture 18">
              <a:extLst>
                <a:ext uri="{FF2B5EF4-FFF2-40B4-BE49-F238E27FC236}">
                  <a16:creationId xmlns:a16="http://schemas.microsoft.com/office/drawing/2014/main" id="{E7C23F21-4FA9-614B-AF57-1C94D0CD31CC}"/>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0" name="Picture 19">
              <a:extLst>
                <a:ext uri="{FF2B5EF4-FFF2-40B4-BE49-F238E27FC236}">
                  <a16:creationId xmlns:a16="http://schemas.microsoft.com/office/drawing/2014/main" id="{7A245401-AB11-5A4F-A6B0-EDEB2A5BB2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1" name="Picture 20">
              <a:extLst>
                <a:ext uri="{FF2B5EF4-FFF2-40B4-BE49-F238E27FC236}">
                  <a16:creationId xmlns:a16="http://schemas.microsoft.com/office/drawing/2014/main" id="{53349CBA-C6D6-6C45-9B01-114D409945F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2" name="Slide Number Placeholder 1">
            <a:extLst>
              <a:ext uri="{FF2B5EF4-FFF2-40B4-BE49-F238E27FC236}">
                <a16:creationId xmlns:a16="http://schemas.microsoft.com/office/drawing/2014/main" id="{6A48C456-7D5A-334D-8CF5-787A1FAAC533}"/>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2562756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B7366FD1-FD71-4B43-8B2E-E85DF525E639}"/>
              </a:ext>
            </a:extLst>
          </p:cNvPr>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7" name="Text Placeholder 2">
            <a:extLst>
              <a:ext uri="{FF2B5EF4-FFF2-40B4-BE49-F238E27FC236}">
                <a16:creationId xmlns:a16="http://schemas.microsoft.com/office/drawing/2014/main" id="{90425980-9D4A-5849-89CF-9362B673C24D}"/>
              </a:ext>
            </a:extLst>
          </p:cNvPr>
          <p:cNvSpPr>
            <a:spLocks noGrp="1"/>
          </p:cNvSpPr>
          <p:nvPr>
            <p:ph type="body" sz="quarter" idx="11"/>
          </p:nvPr>
        </p:nvSpPr>
        <p:spPr>
          <a:xfrm>
            <a:off x="767873" y="2166940"/>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8" name="Title 11">
            <a:extLst>
              <a:ext uri="{FF2B5EF4-FFF2-40B4-BE49-F238E27FC236}">
                <a16:creationId xmlns:a16="http://schemas.microsoft.com/office/drawing/2014/main" id="{B2746133-2F52-C042-AD0E-2C176A8E0622}"/>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9" name="Group 8">
            <a:extLst>
              <a:ext uri="{FF2B5EF4-FFF2-40B4-BE49-F238E27FC236}">
                <a16:creationId xmlns:a16="http://schemas.microsoft.com/office/drawing/2014/main" id="{5262EFC9-85CD-F64C-81CD-8DE2DD83D9A8}"/>
              </a:ext>
            </a:extLst>
          </p:cNvPr>
          <p:cNvGrpSpPr/>
          <p:nvPr userDrawn="1"/>
        </p:nvGrpSpPr>
        <p:grpSpPr>
          <a:xfrm>
            <a:off x="228600" y="6858000"/>
            <a:ext cx="9601200" cy="649480"/>
            <a:chOff x="304800" y="6858000"/>
            <a:chExt cx="9601200" cy="649480"/>
          </a:xfrm>
        </p:grpSpPr>
        <p:pic>
          <p:nvPicPr>
            <p:cNvPr id="10" name="Picture 9">
              <a:extLst>
                <a:ext uri="{FF2B5EF4-FFF2-40B4-BE49-F238E27FC236}">
                  <a16:creationId xmlns:a16="http://schemas.microsoft.com/office/drawing/2014/main" id="{E4A31B42-C1D3-E64A-94F6-A10C1B61B8F4}"/>
                </a:ext>
              </a:extLst>
            </p:cNvPr>
            <p:cNvPicPr>
              <a:picLocks noChangeAspect="1"/>
            </p:cNvPicPr>
            <p:nvPr/>
          </p:nvPicPr>
          <p:blipFill rotWithShape="1">
            <a:blip r:embed="rId2">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022B8F38-27C3-1E4F-8783-8E1E59172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2" name="Picture 11">
              <a:extLst>
                <a:ext uri="{FF2B5EF4-FFF2-40B4-BE49-F238E27FC236}">
                  <a16:creationId xmlns:a16="http://schemas.microsoft.com/office/drawing/2014/main" id="{F684B0C0-BB0B-C547-85DA-9EF1AA4981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3" name="Picture 9">
              <a:extLst>
                <a:ext uri="{FF2B5EF4-FFF2-40B4-BE49-F238E27FC236}">
                  <a16:creationId xmlns:a16="http://schemas.microsoft.com/office/drawing/2014/main" id="{1FF74B69-016D-4F42-A3E2-7A30C8A99A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5B45CC0C-6FE9-BB4E-8004-7056194C21B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610660617"/>
      </p:ext>
    </p:extLst>
  </p:cSld>
  <p:clrMapOvr>
    <a:masterClrMapping/>
  </p:clrMapOvr>
  <p:extLst>
    <p:ext uri="{DCECCB84-F9BA-43D5-87BE-67443E8EF086}">
      <p15:sldGuideLst xmlns:p15="http://schemas.microsoft.com/office/powerpoint/2012/main">
        <p15:guide id="1" orient="horz" pos="1560" userDrawn="1">
          <p15:clr>
            <a:srgbClr val="FBAE40"/>
          </p15:clr>
        </p15:guide>
        <p15:guide id="2" pos="316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7" y="533400"/>
            <a:ext cx="9159072"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95336" y="2133600"/>
            <a:ext cx="9159073" cy="2590800"/>
          </a:xfrm>
          <a:prstGeom prst="rect">
            <a:avLst/>
          </a:prstGeom>
        </p:spPr>
        <p:txBody>
          <a:bodyPr/>
          <a:lstStyle>
            <a:lvl1pPr>
              <a:defRPr sz="2400">
                <a:solidFill>
                  <a:schemeClr val="tx1"/>
                </a:solidFill>
                <a:latin typeface="Century Gothic" panose="020B0502020202020204" pitchFamily="34" charset="0"/>
              </a:defRPr>
            </a:lvl1pPr>
            <a:lvl2pPr>
              <a:defRPr sz="2400">
                <a:solidFill>
                  <a:schemeClr val="tx1"/>
                </a:solidFill>
                <a:latin typeface="Century Gothic" panose="020B0502020202020204" pitchFamily="34" charset="0"/>
              </a:defRPr>
            </a:lvl2pPr>
            <a:lvl3pPr>
              <a:defRPr sz="2400">
                <a:solidFill>
                  <a:schemeClr val="tx1"/>
                </a:solidFill>
                <a:latin typeface="Century Gothic" panose="020B0502020202020204" pitchFamily="34" charset="0"/>
              </a:defRPr>
            </a:lvl3pPr>
            <a:lvl4pPr>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6" y="1190824"/>
            <a:ext cx="9166802"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12EEE08F-7CEB-8D42-A28E-70545E156F47}"/>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cSld>
  <p:clrMapOvr>
    <a:masterClrMapping/>
  </p:clrMapOvr>
  <p:extLst>
    <p:ext uri="{DCECCB84-F9BA-43D5-87BE-67443E8EF086}">
      <p15:sldGuideLst xmlns:p15="http://schemas.microsoft.com/office/powerpoint/2012/main">
        <p15:guide id="1" orient="horz" pos="648" userDrawn="1">
          <p15:clr>
            <a:srgbClr val="FBAE40"/>
          </p15:clr>
        </p15:guide>
        <p15:guide id="2" pos="33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017476" y="2076450"/>
            <a:ext cx="4536933" cy="4248150"/>
          </a:xfrm>
          <a:prstGeom prst="rect">
            <a:avLst/>
          </a:prstGeom>
        </p:spPr>
        <p:txBody>
          <a:bodyPr/>
          <a:lstStyle/>
          <a:p>
            <a:r>
              <a:rPr lang="en-US" dirty="0"/>
              <a:t>Click icon to add picture</a:t>
            </a:r>
          </a:p>
        </p:txBody>
      </p:sp>
      <p:sp>
        <p:nvSpPr>
          <p:cNvPr id="10" name="Title 11">
            <a:extLst>
              <a:ext uri="{FF2B5EF4-FFF2-40B4-BE49-F238E27FC236}">
                <a16:creationId xmlns:a16="http://schemas.microsoft.com/office/drawing/2014/main" id="{94298E86-5230-694A-A4E8-798B7EBB3A9B}"/>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1" name="Text Placeholder 24">
            <a:extLst>
              <a:ext uri="{FF2B5EF4-FFF2-40B4-BE49-F238E27FC236}">
                <a16:creationId xmlns:a16="http://schemas.microsoft.com/office/drawing/2014/main" id="{364FE27D-07BF-424A-B24A-7ADB203505D0}"/>
              </a:ext>
            </a:extLst>
          </p:cNvPr>
          <p:cNvSpPr>
            <a:spLocks noGrp="1"/>
          </p:cNvSpPr>
          <p:nvPr>
            <p:ph type="body" sz="quarter" idx="15"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445813" cy="4245328"/>
          </a:xfrm>
          <a:prstGeom prst="rect">
            <a:avLst/>
          </a:prstGeom>
        </p:spPr>
        <p:txBody>
          <a:bodyPr/>
          <a:lstStyle>
            <a:lvl1pPr>
              <a:defRPr sz="2400" b="0" i="0">
                <a:latin typeface="Century Gothic" panose="020B0502020202020204" pitchFamily="34" charset="0"/>
              </a:defRPr>
            </a:lvl1pPr>
            <a:lvl2pPr marL="742950" indent="-285750">
              <a:buSzPct val="85000"/>
              <a:buFont typeface="Arial" panose="020B0604020202020204" pitchFamily="34" charset="0"/>
              <a:buChar char="•"/>
              <a:defRPr sz="2200">
                <a:latin typeface="Century Gothic" panose="020B0502020202020204" pitchFamily="34" charset="0"/>
              </a:defRPr>
            </a:lvl2pPr>
            <a:lvl3pPr marL="730250" indent="0">
              <a:buSzPct val="80000"/>
              <a:buFont typeface="Courier New" panose="02070309020205020404" pitchFamily="49" charset="0"/>
              <a:buNone/>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2" name="Slide Number Placeholder 1">
            <a:extLst>
              <a:ext uri="{FF2B5EF4-FFF2-40B4-BE49-F238E27FC236}">
                <a16:creationId xmlns:a16="http://schemas.microsoft.com/office/drawing/2014/main" id="{7A21900F-FE52-6D4E-9A8C-7CD6DA456F5D}"/>
              </a:ext>
            </a:extLst>
          </p:cNvPr>
          <p:cNvSpPr>
            <a:spLocks noGrp="1"/>
          </p:cNvSpPr>
          <p:nvPr>
            <p:ph type="sldNum" sz="quarter" idx="16"/>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2021444766"/>
      </p:ext>
    </p:extLst>
  </p:cSld>
  <p:clrMapOvr>
    <a:masterClrMapping/>
  </p:clrMapOvr>
  <p:extLst>
    <p:ext uri="{DCECCB84-F9BA-43D5-87BE-67443E8EF086}">
      <p15:sldGuideLst xmlns:p15="http://schemas.microsoft.com/office/powerpoint/2012/main">
        <p15:guide id="1" orient="horz" pos="2448" userDrawn="1">
          <p15:clr>
            <a:srgbClr val="FBAE40"/>
          </p15:clr>
        </p15:guide>
        <p15:guide id="2" pos="3168"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7" name="Text Placeholder 1"/>
          <p:cNvSpPr>
            <a:spLocks noGrp="1"/>
          </p:cNvSpPr>
          <p:nvPr>
            <p:ph type="body" sz="quarter" idx="32" hasCustomPrompt="1"/>
          </p:nvPr>
        </p:nvSpPr>
        <p:spPr>
          <a:xfrm>
            <a:off x="502918" y="7116064"/>
            <a:ext cx="8397764" cy="604520"/>
          </a:xfr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6" name="Title 11">
            <a:extLst>
              <a:ext uri="{FF2B5EF4-FFF2-40B4-BE49-F238E27FC236}">
                <a16:creationId xmlns:a16="http://schemas.microsoft.com/office/drawing/2014/main" id="{A7E9D51E-53CE-0F4E-BF18-90A008D2368C}"/>
              </a:ext>
            </a:extLst>
          </p:cNvPr>
          <p:cNvSpPr>
            <a:spLocks noGrp="1"/>
          </p:cNvSpPr>
          <p:nvPr>
            <p:ph type="title" hasCustomPrompt="1"/>
          </p:nvPr>
        </p:nvSpPr>
        <p:spPr>
          <a:xfrm>
            <a:off x="395336" y="533400"/>
            <a:ext cx="9159071"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0" name="Text Placeholder 24">
            <a:extLst>
              <a:ext uri="{FF2B5EF4-FFF2-40B4-BE49-F238E27FC236}">
                <a16:creationId xmlns:a16="http://schemas.microsoft.com/office/drawing/2014/main" id="{3A00106E-BA59-DC4C-801E-F1D1BE045EA3}"/>
              </a:ext>
            </a:extLst>
          </p:cNvPr>
          <p:cNvSpPr>
            <a:spLocks noGrp="1"/>
          </p:cNvSpPr>
          <p:nvPr>
            <p:ph type="body" sz="quarter" idx="15"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3" name="Slide Number Placeholder 2">
            <a:extLst>
              <a:ext uri="{FF2B5EF4-FFF2-40B4-BE49-F238E27FC236}">
                <a16:creationId xmlns:a16="http://schemas.microsoft.com/office/drawing/2014/main" id="{C72A427F-8203-7348-ADBB-0ECAFA655EFD}"/>
              </a:ext>
            </a:extLst>
          </p:cNvPr>
          <p:cNvSpPr>
            <a:spLocks noGrp="1"/>
          </p:cNvSpPr>
          <p:nvPr>
            <p:ph type="sldNum" sz="quarter" idx="33"/>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25848197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2920" y="604520"/>
            <a:ext cx="9052560" cy="112268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502920" y="20727"/>
            <a:ext cx="3185160" cy="373075"/>
          </a:xfrm>
          <a:prstGeom prst="rect">
            <a:avLst/>
          </a:prstGeom>
        </p:spPr>
        <p:txBody>
          <a:bodyPr/>
          <a:lstStyle/>
          <a:p>
            <a:fld id="{3A6624CC-552F-4567-AEA3-C59907E6E8D5}" type="datetimeFigureOut">
              <a:rPr lang="en-US" smtClean="0"/>
              <a:t>3/20/2020</a:t>
            </a:fld>
            <a:endParaRPr lang="en-US" dirty="0"/>
          </a:p>
        </p:txBody>
      </p:sp>
      <p:sp>
        <p:nvSpPr>
          <p:cNvPr id="4" name="Footer Placeholder 3"/>
          <p:cNvSpPr>
            <a:spLocks noGrp="1"/>
          </p:cNvSpPr>
          <p:nvPr>
            <p:ph type="ftr" sz="quarter" idx="11"/>
          </p:nvPr>
        </p:nvSpPr>
        <p:spPr>
          <a:xfrm>
            <a:off x="3771900" y="20727"/>
            <a:ext cx="4526280" cy="373075"/>
          </a:xfrm>
          <a:prstGeom prst="rect">
            <a:avLst/>
          </a:prstGeom>
        </p:spPr>
        <p:txBody>
          <a:bodyPr/>
          <a:lstStyle/>
          <a:p>
            <a:endParaRPr lang="en-US" dirty="0"/>
          </a:p>
        </p:txBody>
      </p:sp>
      <p:sp>
        <p:nvSpPr>
          <p:cNvPr id="5" name="Slide Number Placeholder 4"/>
          <p:cNvSpPr>
            <a:spLocks noGrp="1"/>
          </p:cNvSpPr>
          <p:nvPr>
            <p:ph type="sldNum" sz="quarter" idx="12"/>
          </p:nvPr>
        </p:nvSpPr>
        <p:spPr>
          <a:xfrm>
            <a:off x="8382000" y="20727"/>
            <a:ext cx="1173480" cy="373075"/>
          </a:xfrm>
          <a:prstGeom prst="rect">
            <a:avLst/>
          </a:prstGeom>
        </p:spPr>
        <p:txBody>
          <a:bodyPr/>
          <a:lstStyle/>
          <a:p>
            <a:fld id="{572DD95D-47DB-49BC-B35A-0E3D218CF087}" type="slidenum">
              <a:rPr lang="en-US" smtClean="0"/>
              <a:t>‹#›</a:t>
            </a:fld>
            <a:endParaRPr lang="en-US" dirty="0"/>
          </a:p>
        </p:txBody>
      </p:sp>
    </p:spTree>
    <p:extLst>
      <p:ext uri="{BB962C8B-B14F-4D97-AF65-F5344CB8AC3E}">
        <p14:creationId xmlns:p14="http://schemas.microsoft.com/office/powerpoint/2010/main" val="4188453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6" name="Title 11">
            <a:extLst>
              <a:ext uri="{FF2B5EF4-FFF2-40B4-BE49-F238E27FC236}">
                <a16:creationId xmlns:a16="http://schemas.microsoft.com/office/drawing/2014/main" id="{7864A4A1-767F-FA4A-8C30-3C3BFE19326E}"/>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8" name="Text Placeholder 24">
            <a:extLst>
              <a:ext uri="{FF2B5EF4-FFF2-40B4-BE49-F238E27FC236}">
                <a16:creationId xmlns:a16="http://schemas.microsoft.com/office/drawing/2014/main" id="{8061EB19-4AD7-0A4F-BAD3-D7A0CBC63ED8}"/>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grpSp>
        <p:nvGrpSpPr>
          <p:cNvPr id="19" name="Group 18">
            <a:extLst>
              <a:ext uri="{FF2B5EF4-FFF2-40B4-BE49-F238E27FC236}">
                <a16:creationId xmlns:a16="http://schemas.microsoft.com/office/drawing/2014/main" id="{069C1279-6D8E-B742-8C9D-5A00DE7974E4}"/>
              </a:ext>
            </a:extLst>
          </p:cNvPr>
          <p:cNvGrpSpPr/>
          <p:nvPr userDrawn="1"/>
        </p:nvGrpSpPr>
        <p:grpSpPr>
          <a:xfrm>
            <a:off x="6199632" y="6647688"/>
            <a:ext cx="3554167" cy="1089590"/>
            <a:chOff x="4495800" y="6621716"/>
            <a:chExt cx="3554167" cy="1089590"/>
          </a:xfrm>
        </p:grpSpPr>
        <p:pic>
          <p:nvPicPr>
            <p:cNvPr id="20" name="Picture 19">
              <a:extLst>
                <a:ext uri="{FF2B5EF4-FFF2-40B4-BE49-F238E27FC236}">
                  <a16:creationId xmlns:a16="http://schemas.microsoft.com/office/drawing/2014/main" id="{389C5B81-B224-1646-BC14-5241DC0421B3}"/>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1" name="Picture 20">
              <a:extLst>
                <a:ext uri="{FF2B5EF4-FFF2-40B4-BE49-F238E27FC236}">
                  <a16:creationId xmlns:a16="http://schemas.microsoft.com/office/drawing/2014/main" id="{EED995FB-F1E6-6243-B939-B537A3CCB0E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2" name="Picture 21">
              <a:extLst>
                <a:ext uri="{FF2B5EF4-FFF2-40B4-BE49-F238E27FC236}">
                  <a16:creationId xmlns:a16="http://schemas.microsoft.com/office/drawing/2014/main" id="{27EFA031-CC5E-FA47-8BD6-2F40EC2F1E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490621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3" name="Title 11">
            <a:extLst>
              <a:ext uri="{FF2B5EF4-FFF2-40B4-BE49-F238E27FC236}">
                <a16:creationId xmlns:a16="http://schemas.microsoft.com/office/drawing/2014/main" id="{F0587572-0D24-B144-8BCB-3F987AFFEC46}"/>
              </a:ext>
            </a:extLst>
          </p:cNvPr>
          <p:cNvSpPr>
            <a:spLocks noGrp="1"/>
          </p:cNvSpPr>
          <p:nvPr>
            <p:ph type="title" hasCustomPrompt="1"/>
          </p:nvPr>
        </p:nvSpPr>
        <p:spPr>
          <a:xfrm>
            <a:off x="767873" y="553155"/>
            <a:ext cx="8674100" cy="62371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4" name="Text Placeholder 24">
            <a:extLst>
              <a:ext uri="{FF2B5EF4-FFF2-40B4-BE49-F238E27FC236}">
                <a16:creationId xmlns:a16="http://schemas.microsoft.com/office/drawing/2014/main" id="{5165A507-DC5A-A14F-ACA6-07D8AF005856}"/>
              </a:ext>
            </a:extLst>
          </p:cNvPr>
          <p:cNvSpPr>
            <a:spLocks noGrp="1"/>
          </p:cNvSpPr>
          <p:nvPr>
            <p:ph type="body" sz="quarter" idx="11" hasCustomPrompt="1"/>
          </p:nvPr>
        </p:nvSpPr>
        <p:spPr>
          <a:xfrm>
            <a:off x="767874" y="1197946"/>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3425976083"/>
      </p:ext>
    </p:extLst>
  </p:cSld>
  <p:clrMapOvr>
    <a:masterClrMapping/>
  </p:clrMapOvr>
  <p:extLst>
    <p:ext uri="{DCECCB84-F9BA-43D5-87BE-67443E8EF086}">
      <p15:sldGuideLst xmlns:p15="http://schemas.microsoft.com/office/powerpoint/2012/main">
        <p15:guide id="1" orient="horz" pos="624">
          <p15:clr>
            <a:srgbClr val="FBAE40"/>
          </p15:clr>
        </p15:guide>
        <p15:guide id="2" pos="5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23" name="Text Placeholder 22"/>
          <p:cNvSpPr>
            <a:spLocks noGrp="1"/>
          </p:cNvSpPr>
          <p:nvPr>
            <p:ph type="body" sz="quarter" idx="10"/>
          </p:nvPr>
        </p:nvSpPr>
        <p:spPr>
          <a:xfrm>
            <a:off x="406626" y="2133600"/>
            <a:ext cx="9156474" cy="2590800"/>
          </a:xfrm>
          <a:prstGeom prst="rect">
            <a:avLst/>
          </a:prstGeom>
        </p:spPr>
        <p:txBody>
          <a:bodyPr/>
          <a:lstStyle>
            <a:lvl1pPr marL="0" indent="0">
              <a:lnSpc>
                <a:spcPct val="110000"/>
              </a:lnSpc>
              <a:spcAft>
                <a:spcPts val="600"/>
              </a:spcAft>
              <a:buSzPct val="111000"/>
              <a:buFontTx/>
              <a:buNone/>
              <a:defRPr sz="2400">
                <a:solidFill>
                  <a:schemeClr val="tx1"/>
                </a:solidFill>
                <a:latin typeface="Century Gothic" panose="020B0502020202020204" pitchFamily="34" charset="0"/>
              </a:defRPr>
            </a:lvl1pPr>
            <a:lvl2pPr marL="695325" indent="-347663">
              <a:lnSpc>
                <a:spcPct val="110000"/>
              </a:lnSpc>
              <a:spcBef>
                <a:spcPts val="300"/>
              </a:spcBef>
              <a:spcAft>
                <a:spcPts val="300"/>
              </a:spcAft>
              <a:buSzPct val="111000"/>
              <a:buFont typeface="Arial" panose="020B0604020202020204" pitchFamily="34" charset="0"/>
              <a:buChar char="•"/>
              <a:tabLst/>
              <a:defRPr sz="2400">
                <a:solidFill>
                  <a:schemeClr val="tx1"/>
                </a:solidFill>
                <a:latin typeface="Century Gothic" panose="020B0502020202020204" pitchFamily="34" charset="0"/>
              </a:defRPr>
            </a:lvl2pPr>
            <a:lvl3pPr marL="1095375" indent="-342900">
              <a:lnSpc>
                <a:spcPct val="110000"/>
              </a:lnSpc>
              <a:spcBef>
                <a:spcPts val="300"/>
              </a:spcBef>
              <a:spcAft>
                <a:spcPts val="300"/>
              </a:spcAft>
              <a:buSzPct val="90000"/>
              <a:buFont typeface="Courier New" panose="02070309020205020404" pitchFamily="49" charset="0"/>
              <a:buChar char="o"/>
              <a:tabLst/>
              <a:defRPr sz="2400">
                <a:solidFill>
                  <a:schemeClr val="tx1"/>
                </a:solidFill>
                <a:latin typeface="Century Gothic" panose="020B0502020202020204" pitchFamily="34" charset="0"/>
              </a:defRPr>
            </a:lvl3pPr>
            <a:lvl4pPr marL="1150938" indent="0">
              <a:lnSpc>
                <a:spcPct val="110000"/>
              </a:lnSpc>
              <a:tabLst/>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406625" y="1209235"/>
            <a:ext cx="9147783"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9" name="Title 11">
            <a:extLst>
              <a:ext uri="{FF2B5EF4-FFF2-40B4-BE49-F238E27FC236}">
                <a16:creationId xmlns:a16="http://schemas.microsoft.com/office/drawing/2014/main" id="{013E4475-18F3-8B49-B77E-9D3A340B0D9D}"/>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4" name="Slide Number Placeholder 3">
            <a:extLst>
              <a:ext uri="{FF2B5EF4-FFF2-40B4-BE49-F238E27FC236}">
                <a16:creationId xmlns:a16="http://schemas.microsoft.com/office/drawing/2014/main" id="{E0389F3F-A4E3-834E-B9BB-116B420F3A0C}"/>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827113836"/>
      </p:ext>
    </p:extLst>
  </p:cSld>
  <p:clrMapOvr>
    <a:masterClrMapping/>
  </p:clrMapOvr>
  <p:extLst>
    <p:ext uri="{DCECCB84-F9BA-43D5-87BE-67443E8EF086}">
      <p15:sldGuideLst xmlns:p15="http://schemas.microsoft.com/office/powerpoint/2012/main">
        <p15:guide id="1" orient="horz" pos="4704" userDrawn="1">
          <p15:clr>
            <a:srgbClr val="FBAE40"/>
          </p15:clr>
        </p15:guide>
        <p15:guide id="2" pos="602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with bullets">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406625" y="2133600"/>
            <a:ext cx="9147783" cy="2590800"/>
          </a:xfrm>
          <a:prstGeom prst="rect">
            <a:avLst/>
          </a:prstGeom>
        </p:spPr>
        <p:txBody>
          <a:bodyPr/>
          <a:lstStyle>
            <a:lvl1pPr marL="342900" indent="-342900">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defRPr>
            </a:lvl1pPr>
            <a:lvl2pPr marL="695325" indent="-347663">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defRPr>
            </a:lvl2pPr>
            <a:lvl3pPr marL="752475" indent="0">
              <a:lnSpc>
                <a:spcPct val="110000"/>
              </a:lnSpc>
              <a:spcBef>
                <a:spcPts val="300"/>
              </a:spcBef>
              <a:spcAft>
                <a:spcPts val="300"/>
              </a:spcAft>
              <a:tabLst/>
              <a:defRPr sz="2000">
                <a:solidFill>
                  <a:schemeClr val="tx1"/>
                </a:solidFill>
                <a:latin typeface="Century Gothic" panose="020B0502020202020204" pitchFamily="34" charset="0"/>
              </a:defRPr>
            </a:lvl3pPr>
            <a:lvl4pPr>
              <a:lnSpc>
                <a:spcPct val="110000"/>
              </a:lnSpc>
              <a:defRPr sz="20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p:txBody>
      </p:sp>
      <p:sp>
        <p:nvSpPr>
          <p:cNvPr id="25" name="Text Placeholder 24"/>
          <p:cNvSpPr>
            <a:spLocks noGrp="1"/>
          </p:cNvSpPr>
          <p:nvPr>
            <p:ph type="body" sz="quarter" idx="11" hasCustomPrompt="1"/>
          </p:nvPr>
        </p:nvSpPr>
        <p:spPr>
          <a:xfrm>
            <a:off x="406626" y="1190824"/>
            <a:ext cx="9147784" cy="527909"/>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D17ACA17-D5B2-FE4D-B3C6-3CF33B23E070}"/>
              </a:ext>
            </a:extLst>
          </p:cNvPr>
          <p:cNvSpPr>
            <a:spLocks noGrp="1"/>
          </p:cNvSpPr>
          <p:nvPr>
            <p:ph type="sldNum" sz="quarter" idx="12"/>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677148738"/>
      </p:ext>
    </p:extLst>
  </p:cSld>
  <p:clrMapOvr>
    <a:masterClrMapping/>
  </p:clrMapOvr>
  <p:extLst>
    <p:ext uri="{DCECCB84-F9BA-43D5-87BE-67443E8EF086}">
      <p15:sldGuideLst xmlns:p15="http://schemas.microsoft.com/office/powerpoint/2012/main">
        <p15:guide id="1" orient="horz" pos="648">
          <p15:clr>
            <a:srgbClr val="FBAE40"/>
          </p15:clr>
        </p15:guide>
        <p15:guide id="2" pos="602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0" name="object 3">
            <a:extLst>
              <a:ext uri="{FF2B5EF4-FFF2-40B4-BE49-F238E27FC236}">
                <a16:creationId xmlns:a16="http://schemas.microsoft.com/office/drawing/2014/main" id="{867519C9-E026-5E4B-83AE-B64817C486B3}"/>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5" name="Text Placeholder 4"/>
          <p:cNvSpPr>
            <a:spLocks noGrp="1"/>
          </p:cNvSpPr>
          <p:nvPr>
            <p:ph type="body" sz="quarter" idx="12" hasCustomPrompt="1"/>
          </p:nvPr>
        </p:nvSpPr>
        <p:spPr>
          <a:xfrm>
            <a:off x="417915" y="2076450"/>
            <a:ext cx="8591897" cy="3619500"/>
          </a:xfrm>
          <a:prstGeom prst="rect">
            <a:avLst/>
          </a:prstGeom>
        </p:spPr>
        <p:txBody>
          <a:bodyPr/>
          <a:lstStyle>
            <a:lvl1pPr marL="0" indent="0">
              <a:lnSpc>
                <a:spcPct val="110000"/>
              </a:lnSpc>
              <a:spcBef>
                <a:spcPts val="300"/>
              </a:spcBef>
              <a:spcAft>
                <a:spcPts val="600"/>
              </a:spcAft>
              <a:buFontTx/>
              <a:buNone/>
              <a:defRPr sz="2400">
                <a:solidFill>
                  <a:schemeClr val="tx1"/>
                </a:solidFill>
                <a:latin typeface="Century Gothic" panose="020B0502020202020204" pitchFamily="34" charset="0"/>
              </a:defRPr>
            </a:lvl1pPr>
            <a:lvl2pPr marL="347663" indent="-336550">
              <a:lnSpc>
                <a:spcPct val="110000"/>
              </a:lnSpc>
              <a:spcBef>
                <a:spcPts val="300"/>
              </a:spcBef>
              <a:spcAft>
                <a:spcPts val="600"/>
              </a:spcAft>
              <a:buSzPct val="111000"/>
              <a:buFont typeface="Arial" panose="020B0604020202020204" pitchFamily="34" charset="0"/>
              <a:buChar char="•"/>
              <a:tabLst/>
              <a:defRPr sz="2400" baseline="0">
                <a:latin typeface="Century Gothic" panose="020B0502020202020204" pitchFamily="34" charset="0"/>
              </a:defRPr>
            </a:lvl2pPr>
            <a:lvl3pPr marL="628650" indent="-280988">
              <a:lnSpc>
                <a:spcPct val="110000"/>
              </a:lnSpc>
              <a:spcAft>
                <a:spcPts val="1200"/>
              </a:spcAft>
              <a:buSzPct val="90000"/>
              <a:buFont typeface="Courier New" panose="02070309020205020404" pitchFamily="49" charset="0"/>
              <a:buChar char="o"/>
              <a:tabLst/>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11" name="Title 11">
            <a:extLst>
              <a:ext uri="{FF2B5EF4-FFF2-40B4-BE49-F238E27FC236}">
                <a16:creationId xmlns:a16="http://schemas.microsoft.com/office/drawing/2014/main" id="{91F4E4B3-EBC1-3245-9E25-0E4F413D3F5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86733CC9-0D2A-1B40-BAF1-229F0E0DF847}"/>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480ACBD4-1B9C-FF42-98F6-3EDD40D1DA6E}"/>
              </a:ext>
            </a:extLst>
          </p:cNvPr>
          <p:cNvSpPr>
            <a:spLocks noGrp="1"/>
          </p:cNvSpPr>
          <p:nvPr>
            <p:ph type="sldNum" sz="quarter" idx="13"/>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1977787043"/>
      </p:ext>
    </p:extLst>
  </p:cSld>
  <p:clrMapOvr>
    <a:masterClrMapping/>
  </p:clrMapOvr>
  <p:extLst>
    <p:ext uri="{DCECCB84-F9BA-43D5-87BE-67443E8EF086}">
      <p15:sldGuideLst xmlns:p15="http://schemas.microsoft.com/office/powerpoint/2012/main">
        <p15:guide id="1" orient="horz" pos="648">
          <p15:clr>
            <a:srgbClr val="FBAE40"/>
          </p15:clr>
        </p15:guide>
        <p15:guide id="2" pos="3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B62BC769-0B0C-AA4E-969A-F704859B5895}"/>
              </a:ext>
            </a:extLst>
          </p:cNvPr>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4" name="Picture Placeholder 3"/>
          <p:cNvSpPr>
            <a:spLocks noGrp="1"/>
          </p:cNvSpPr>
          <p:nvPr>
            <p:ph type="pic" sz="quarter" idx="12"/>
          </p:nvPr>
        </p:nvSpPr>
        <p:spPr>
          <a:xfrm>
            <a:off x="406626" y="2057400"/>
            <a:ext cx="4317774" cy="51816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2057400"/>
            <a:ext cx="4191000" cy="5181600"/>
          </a:xfrm>
          <a:prstGeom prst="rect">
            <a:avLst/>
          </a:prstGeom>
        </p:spPr>
        <p:txBody>
          <a:bodyPr/>
          <a:lstStyle/>
          <a:p>
            <a:r>
              <a:rPr lang="en-US" dirty="0"/>
              <a:t>Click icon to add picture</a:t>
            </a:r>
          </a:p>
        </p:txBody>
      </p:sp>
      <p:sp>
        <p:nvSpPr>
          <p:cNvPr id="11" name="Title 11">
            <a:extLst>
              <a:ext uri="{FF2B5EF4-FFF2-40B4-BE49-F238E27FC236}">
                <a16:creationId xmlns:a16="http://schemas.microsoft.com/office/drawing/2014/main" id="{A67F6A0D-2A30-BE44-A17B-F16982887CCB}"/>
              </a:ext>
            </a:extLst>
          </p:cNvPr>
          <p:cNvSpPr>
            <a:spLocks noGrp="1"/>
          </p:cNvSpPr>
          <p:nvPr>
            <p:ph type="title" hasCustomPrompt="1"/>
          </p:nvPr>
        </p:nvSpPr>
        <p:spPr>
          <a:xfrm>
            <a:off x="395337" y="533400"/>
            <a:ext cx="8674100"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2" name="Text Placeholder 24">
            <a:extLst>
              <a:ext uri="{FF2B5EF4-FFF2-40B4-BE49-F238E27FC236}">
                <a16:creationId xmlns:a16="http://schemas.microsoft.com/office/drawing/2014/main" id="{E84AEBE7-B52E-BA42-909B-DE4961655136}"/>
              </a:ext>
            </a:extLst>
          </p:cNvPr>
          <p:cNvSpPr>
            <a:spLocks noGrp="1"/>
          </p:cNvSpPr>
          <p:nvPr>
            <p:ph type="body" sz="quarter" idx="11" hasCustomPrompt="1"/>
          </p:nvPr>
        </p:nvSpPr>
        <p:spPr>
          <a:xfrm>
            <a:off x="406626" y="1209235"/>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CF13B194-EE66-6A44-B6DA-E35BD2162E91}"/>
              </a:ext>
            </a:extLst>
          </p:cNvPr>
          <p:cNvSpPr>
            <a:spLocks noGrp="1"/>
          </p:cNvSpPr>
          <p:nvPr>
            <p:ph type="sldNum" sz="quarter" idx="14"/>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3435334423"/>
      </p:ext>
    </p:extLst>
  </p:cSld>
  <p:clrMapOvr>
    <a:masterClrMapping/>
  </p:clrMapOvr>
  <p:extLst>
    <p:ext uri="{DCECCB84-F9BA-43D5-87BE-67443E8EF086}">
      <p15:sldGuideLst xmlns:p15="http://schemas.microsoft.com/office/powerpoint/2012/main">
        <p15:guide id="1" orient="horz" pos="648">
          <p15:clr>
            <a:srgbClr val="FBAE40"/>
          </p15:clr>
        </p15:guide>
        <p15:guide id="2" pos="316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Picture Placeholder 6"/>
          <p:cNvSpPr>
            <a:spLocks noGrp="1"/>
          </p:cNvSpPr>
          <p:nvPr>
            <p:ph type="pic" sz="quarter" idx="13"/>
          </p:nvPr>
        </p:nvSpPr>
        <p:spPr>
          <a:xfrm>
            <a:off x="5119078" y="2076450"/>
            <a:ext cx="4435332" cy="4248150"/>
          </a:xfrm>
          <a:prstGeom prst="rect">
            <a:avLst/>
          </a:prstGeom>
        </p:spPr>
        <p:txBody>
          <a:bodyPr/>
          <a:lstStyle/>
          <a:p>
            <a:r>
              <a:rPr lang="en-US" dirty="0"/>
              <a:t>Click icon to add picture</a:t>
            </a:r>
          </a:p>
        </p:txBody>
      </p:sp>
      <p:sp>
        <p:nvSpPr>
          <p:cNvPr id="12" name="Content Placeholder 1">
            <a:extLst>
              <a:ext uri="{FF2B5EF4-FFF2-40B4-BE49-F238E27FC236}">
                <a16:creationId xmlns:a16="http://schemas.microsoft.com/office/drawing/2014/main" id="{DE319DA5-1128-8A47-A96D-B486A75C91D0}"/>
              </a:ext>
            </a:extLst>
          </p:cNvPr>
          <p:cNvSpPr>
            <a:spLocks noGrp="1"/>
          </p:cNvSpPr>
          <p:nvPr>
            <p:ph sz="quarter" idx="14" hasCustomPrompt="1"/>
          </p:nvPr>
        </p:nvSpPr>
        <p:spPr>
          <a:xfrm>
            <a:off x="417915" y="2079272"/>
            <a:ext cx="4611285" cy="4245328"/>
          </a:xfrm>
          <a:prstGeom prst="rect">
            <a:avLst/>
          </a:prstGeom>
        </p:spPr>
        <p:txBody>
          <a:bodyPr/>
          <a:lstStyle>
            <a:lvl1pPr>
              <a:spcAft>
                <a:spcPts val="600"/>
              </a:spcAft>
              <a:defRPr sz="2400" b="0" i="0">
                <a:latin typeface="Century Gothic" panose="020B0502020202020204" pitchFamily="34" charset="0"/>
              </a:defRPr>
            </a:lvl1pPr>
            <a:lvl2pPr marL="292100" indent="-292100">
              <a:lnSpc>
                <a:spcPct val="110000"/>
              </a:lnSpc>
              <a:spcAft>
                <a:spcPts val="300"/>
              </a:spcAft>
              <a:buSzPct val="111000"/>
              <a:buFont typeface="Arial" panose="020B0604020202020204" pitchFamily="34" charset="0"/>
              <a:buChar char="•"/>
              <a:tabLst/>
              <a:defRPr sz="2200">
                <a:latin typeface="Century Gothic" panose="020B0502020202020204" pitchFamily="34" charset="0"/>
              </a:defRPr>
            </a:lvl2pPr>
            <a:lvl3pPr marL="628650" indent="-336550">
              <a:buSzPct val="80000"/>
              <a:buFont typeface="Courier New" panose="02070309020205020404" pitchFamily="49" charset="0"/>
              <a:buChar char="o"/>
              <a:tabLst/>
              <a:defRPr sz="2000" b="0" i="0">
                <a:latin typeface="Century Gothic" panose="020B0502020202020204" pitchFamily="34" charset="0"/>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2"/>
            <a:endParaRPr lang="en-US" dirty="0"/>
          </a:p>
          <a:p>
            <a:pPr lvl="0"/>
            <a:endParaRPr lang="en-US" dirty="0"/>
          </a:p>
        </p:txBody>
      </p:sp>
      <p:sp>
        <p:nvSpPr>
          <p:cNvPr id="8" name="Title 11">
            <a:extLst>
              <a:ext uri="{FF2B5EF4-FFF2-40B4-BE49-F238E27FC236}">
                <a16:creationId xmlns:a16="http://schemas.microsoft.com/office/drawing/2014/main" id="{B334C191-96FA-334A-A300-95E2B6681B2F}"/>
              </a:ext>
            </a:extLst>
          </p:cNvPr>
          <p:cNvSpPr>
            <a:spLocks noGrp="1"/>
          </p:cNvSpPr>
          <p:nvPr>
            <p:ph type="title" hasCustomPrompt="1"/>
          </p:nvPr>
        </p:nvSpPr>
        <p:spPr>
          <a:xfrm>
            <a:off x="395336" y="533400"/>
            <a:ext cx="9159073" cy="657424"/>
          </a:xfrm>
          <a:prstGeom prst="rect">
            <a:avLst/>
          </a:prstGeom>
        </p:spPr>
        <p:txBody>
          <a:bodyPr/>
          <a:lstStyle>
            <a:lvl1pPr>
              <a:lnSpc>
                <a:spcPct val="110000"/>
              </a:lnSpc>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13" name="Text Placeholder 24">
            <a:extLst>
              <a:ext uri="{FF2B5EF4-FFF2-40B4-BE49-F238E27FC236}">
                <a16:creationId xmlns:a16="http://schemas.microsoft.com/office/drawing/2014/main" id="{460953C1-A5B3-E54D-B55C-1F1AD8BE4E42}"/>
              </a:ext>
            </a:extLst>
          </p:cNvPr>
          <p:cNvSpPr>
            <a:spLocks noGrp="1"/>
          </p:cNvSpPr>
          <p:nvPr>
            <p:ph type="body" sz="quarter" idx="11" hasCustomPrompt="1"/>
          </p:nvPr>
        </p:nvSpPr>
        <p:spPr>
          <a:xfrm>
            <a:off x="406626" y="1302257"/>
            <a:ext cx="9147784" cy="416475"/>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FF83C3CE-913F-7B43-9382-C609701B91FF}"/>
              </a:ext>
            </a:extLst>
          </p:cNvPr>
          <p:cNvSpPr>
            <a:spLocks noGrp="1"/>
          </p:cNvSpPr>
          <p:nvPr>
            <p:ph type="sldNum" sz="quarter" idx="15"/>
          </p:nvPr>
        </p:nvSpPr>
        <p:spPr/>
        <p:txBody>
          <a:bodyPr/>
          <a:lstStyle/>
          <a:p>
            <a:fld id="{362A7EB1-5456-594E-B03B-65A418E29AE4}" type="slidenum">
              <a:rPr lang="en-US" smtClean="0"/>
              <a:pPr/>
              <a:t>‹#›</a:t>
            </a:fld>
            <a:endParaRPr lang="en-US" dirty="0"/>
          </a:p>
        </p:txBody>
      </p:sp>
    </p:spTree>
    <p:extLst>
      <p:ext uri="{BB962C8B-B14F-4D97-AF65-F5344CB8AC3E}">
        <p14:creationId xmlns:p14="http://schemas.microsoft.com/office/powerpoint/2010/main" val="475057306"/>
      </p:ext>
    </p:extLst>
  </p:cSld>
  <p:clrMapOvr>
    <a:masterClrMapping/>
  </p:clrMapOvr>
  <p:extLst>
    <p:ext uri="{DCECCB84-F9BA-43D5-87BE-67443E8EF086}">
      <p15:sldGuideLst xmlns:p15="http://schemas.microsoft.com/office/powerpoint/2012/main">
        <p15:guide id="1" orient="horz" pos="2448">
          <p15:clr>
            <a:srgbClr val="FBAE40"/>
          </p15:clr>
        </p15:guide>
        <p15:guide id="2" pos="31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Last slide">
    <p:bg>
      <p:bgPr>
        <a:solidFill>
          <a:schemeClr val="bg1"/>
        </a:solidFill>
        <a:effectLst/>
      </p:bgPr>
    </p:bg>
    <p:spTree>
      <p:nvGrpSpPr>
        <p:cNvPr id="1" name=""/>
        <p:cNvGrpSpPr/>
        <p:nvPr/>
      </p:nvGrpSpPr>
      <p:grpSpPr>
        <a:xfrm>
          <a:off x="0" y="0"/>
          <a:ext cx="0" cy="0"/>
          <a:chOff x="0" y="0"/>
          <a:chExt cx="0" cy="0"/>
        </a:xfrm>
      </p:grpSpPr>
      <p:sp>
        <p:nvSpPr>
          <p:cNvPr id="19" name="object 3">
            <a:extLst>
              <a:ext uri="{FF2B5EF4-FFF2-40B4-BE49-F238E27FC236}">
                <a16:creationId xmlns:a16="http://schemas.microsoft.com/office/drawing/2014/main" id="{6BD9DC54-9B80-8F44-8D0D-0D455D893A20}"/>
              </a:ext>
            </a:extLst>
          </p:cNvPr>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0" name="object 5">
            <a:extLst>
              <a:ext uri="{FF2B5EF4-FFF2-40B4-BE49-F238E27FC236}">
                <a16:creationId xmlns:a16="http://schemas.microsoft.com/office/drawing/2014/main" id="{8CAD190D-D931-0645-9A16-BBC6B1BB5A56}"/>
              </a:ext>
            </a:extLst>
          </p:cNvPr>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C8477"/>
          </a:solidFill>
        </p:spPr>
        <p:txBody>
          <a:bodyPr wrap="square" lIns="0" tIns="0" rIns="0" bIns="0" rtlCol="0"/>
          <a:lstStyle/>
          <a:p>
            <a:endParaRPr dirty="0"/>
          </a:p>
        </p:txBody>
      </p:sp>
      <p:sp>
        <p:nvSpPr>
          <p:cNvPr id="5" name="Rectangle 4"/>
          <p:cNvSpPr/>
          <p:nvPr userDrawn="1"/>
        </p:nvSpPr>
        <p:spPr>
          <a:xfrm>
            <a:off x="1066800" y="2971800"/>
            <a:ext cx="8077200" cy="369332"/>
          </a:xfrm>
          <a:prstGeom prst="rect">
            <a:avLst/>
          </a:prstGeom>
        </p:spPr>
        <p:txBody>
          <a:bodyPr wrap="square">
            <a:spAutoFit/>
          </a:bodyPr>
          <a:lstStyle/>
          <a:p>
            <a:endParaRPr lang="en-US" sz="1800" b="1" dirty="0">
              <a:solidFill>
                <a:srgbClr val="1E1860"/>
              </a:solidFill>
              <a:latin typeface="Futura LT Pro Book"/>
              <a:cs typeface="Futura LT Pro Book"/>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3" name="Text Placeholder 2">
            <a:extLst>
              <a:ext uri="{FF2B5EF4-FFF2-40B4-BE49-F238E27FC236}">
                <a16:creationId xmlns:a16="http://schemas.microsoft.com/office/drawing/2014/main" id="{7C995D56-B5CC-5647-AB34-A0D35F7ABD8F}"/>
              </a:ext>
            </a:extLst>
          </p:cNvPr>
          <p:cNvSpPr>
            <a:spLocks noGrp="1"/>
          </p:cNvSpPr>
          <p:nvPr>
            <p:ph type="body" sz="quarter" idx="10"/>
          </p:nvPr>
        </p:nvSpPr>
        <p:spPr>
          <a:xfrm>
            <a:off x="767873" y="2223385"/>
            <a:ext cx="8647590" cy="4087812"/>
          </a:xfrm>
          <a:prstGeom prst="rect">
            <a:avLst/>
          </a:prstGeom>
        </p:spPr>
        <p:txBody>
          <a:bodyPr/>
          <a:lstStyle>
            <a:lvl1pPr>
              <a:defRPr sz="2000">
                <a:solidFill>
                  <a:schemeClr val="bg1"/>
                </a:solidFill>
                <a:latin typeface="Century Gothic" panose="020B0502020202020204" pitchFamily="34" charset="0"/>
              </a:defRPr>
            </a:lvl1pPr>
          </a:lstStyle>
          <a:p>
            <a:pPr lvl="0"/>
            <a:r>
              <a:rPr lang="en-US"/>
              <a:t>Edit Master text styles</a:t>
            </a:r>
          </a:p>
        </p:txBody>
      </p:sp>
      <p:sp>
        <p:nvSpPr>
          <p:cNvPr id="18" name="Title 11">
            <a:extLst>
              <a:ext uri="{FF2B5EF4-FFF2-40B4-BE49-F238E27FC236}">
                <a16:creationId xmlns:a16="http://schemas.microsoft.com/office/drawing/2014/main" id="{6E4F0177-48D3-3045-8414-303778025630}"/>
              </a:ext>
            </a:extLst>
          </p:cNvPr>
          <p:cNvSpPr>
            <a:spLocks noGrp="1"/>
          </p:cNvSpPr>
          <p:nvPr>
            <p:ph type="title" hasCustomPrompt="1"/>
          </p:nvPr>
        </p:nvSpPr>
        <p:spPr>
          <a:xfrm>
            <a:off x="767873" y="530578"/>
            <a:ext cx="8674100" cy="612421"/>
          </a:xfrm>
          <a:prstGeom prst="rect">
            <a:avLst/>
          </a:prstGeom>
        </p:spPr>
        <p:txBody>
          <a:bodyPr/>
          <a:lstStyle>
            <a:lvl1pPr>
              <a:lnSpc>
                <a:spcPct val="90000"/>
              </a:lnSpc>
              <a:defRPr sz="3600" b="1">
                <a:solidFill>
                  <a:srgbClr val="A29CC0"/>
                </a:solidFill>
                <a:latin typeface="Century Gothic" panose="020B0502020202020204" pitchFamily="34" charset="0"/>
              </a:defRPr>
            </a:lvl1pPr>
          </a:lstStyle>
          <a:p>
            <a:r>
              <a:rPr lang="en-US" dirty="0"/>
              <a:t>Headline goes here</a:t>
            </a:r>
          </a:p>
        </p:txBody>
      </p:sp>
      <p:grpSp>
        <p:nvGrpSpPr>
          <p:cNvPr id="21" name="Group 20">
            <a:extLst>
              <a:ext uri="{FF2B5EF4-FFF2-40B4-BE49-F238E27FC236}">
                <a16:creationId xmlns:a16="http://schemas.microsoft.com/office/drawing/2014/main" id="{C4987919-CFEE-3942-B078-63506E2EF7DA}"/>
              </a:ext>
            </a:extLst>
          </p:cNvPr>
          <p:cNvGrpSpPr/>
          <p:nvPr userDrawn="1"/>
        </p:nvGrpSpPr>
        <p:grpSpPr>
          <a:xfrm>
            <a:off x="6199632" y="6647688"/>
            <a:ext cx="3554167" cy="1089590"/>
            <a:chOff x="4495800" y="6621716"/>
            <a:chExt cx="3554167" cy="1089590"/>
          </a:xfrm>
        </p:grpSpPr>
        <p:pic>
          <p:nvPicPr>
            <p:cNvPr id="22" name="Picture 21">
              <a:extLst>
                <a:ext uri="{FF2B5EF4-FFF2-40B4-BE49-F238E27FC236}">
                  <a16:creationId xmlns:a16="http://schemas.microsoft.com/office/drawing/2014/main" id="{675E475D-027A-E345-A8B1-C2F59B7F7C9D}"/>
                </a:ext>
              </a:extLst>
            </p:cNvPr>
            <p:cNvPicPr>
              <a:picLocks noChangeAspect="1"/>
            </p:cNvPicPr>
            <p:nvPr/>
          </p:nvPicPr>
          <p:blipFill rotWithShape="1">
            <a:blip r:embed="rId2">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23" name="Picture 22">
              <a:extLst>
                <a:ext uri="{FF2B5EF4-FFF2-40B4-BE49-F238E27FC236}">
                  <a16:creationId xmlns:a16="http://schemas.microsoft.com/office/drawing/2014/main" id="{7B727942-F571-7947-B183-6583211137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24" name="Picture 23">
              <a:extLst>
                <a:ext uri="{FF2B5EF4-FFF2-40B4-BE49-F238E27FC236}">
                  <a16:creationId xmlns:a16="http://schemas.microsoft.com/office/drawing/2014/main" id="{312563B7-F2F6-304E-B885-CBD9E3025C3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3511668524"/>
      </p:ext>
    </p:extLst>
  </p:cSld>
  <p:clrMapOvr>
    <a:masterClrMapping/>
  </p:clrMapOvr>
  <p:extLst>
    <p:ext uri="{DCECCB84-F9BA-43D5-87BE-67443E8EF086}">
      <p15:sldGuideLst xmlns:p15="http://schemas.microsoft.com/office/powerpoint/2012/main">
        <p15:guide id="1" orient="horz" pos="1584" userDrawn="1">
          <p15:clr>
            <a:srgbClr val="FBAE40"/>
          </p15:clr>
        </p15:guide>
        <p15:guide id="2" pos="316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6" name="Slide Number Placeholder 5">
            <a:extLst>
              <a:ext uri="{FF2B5EF4-FFF2-40B4-BE49-F238E27FC236}">
                <a16:creationId xmlns:a16="http://schemas.microsoft.com/office/drawing/2014/main" id="{6F6AABC1-D42B-2B40-8BF2-34DB6835FFB9}"/>
              </a:ext>
            </a:extLst>
          </p:cNvPr>
          <p:cNvSpPr>
            <a:spLocks noGrp="1"/>
          </p:cNvSpPr>
          <p:nvPr>
            <p:ph type="sldNum" sz="quarter" idx="4"/>
          </p:nvPr>
        </p:nvSpPr>
        <p:spPr>
          <a:xfrm>
            <a:off x="7506837" y="7302049"/>
            <a:ext cx="2262187" cy="414338"/>
          </a:xfrm>
          <a:prstGeom prst="rect">
            <a:avLst/>
          </a:prstGeom>
        </p:spPr>
        <p:txBody>
          <a:bodyPr vert="horz" lIns="91440" tIns="45720" rIns="91440" bIns="45720" rtlCol="0" anchor="ctr"/>
          <a:lstStyle>
            <a:lvl1pPr algn="r">
              <a:defRPr sz="1100">
                <a:solidFill>
                  <a:srgbClr val="1E1860"/>
                </a:solidFill>
                <a:latin typeface="Arial" panose="020B0604020202020204" pitchFamily="34" charset="0"/>
                <a:cs typeface="Arial" panose="020B0604020202020204" pitchFamily="34" charset="0"/>
              </a:defRPr>
            </a:lvl1pPr>
          </a:lstStyle>
          <a:p>
            <a:fld id="{362A7EB1-5456-594E-B03B-65A418E29AE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7" r:id="rId5"/>
    <p:sldLayoutId id="2147483682" r:id="rId6"/>
    <p:sldLayoutId id="2147483683" r:id="rId7"/>
    <p:sldLayoutId id="2147483684" r:id="rId8"/>
    <p:sldLayoutId id="2147483685" r:id="rId9"/>
    <p:sldLayoutId id="2147483686" r:id="rId10"/>
    <p:sldLayoutId id="2147483662" r:id="rId11"/>
    <p:sldLayoutId id="2147483669" r:id="rId12"/>
    <p:sldLayoutId id="2147483692" r:id="rId13"/>
    <p:sldLayoutId id="2147483693" r:id="rId14"/>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extLst>
    <p:ext uri="{27BBF7A9-308A-43DC-89C8-2F10F3537804}">
      <p15:sldGuideLst xmlns:p15="http://schemas.microsoft.com/office/powerpoint/2012/main">
        <p15:guide id="1" orient="horz" pos="2448" userDrawn="1">
          <p15:clr>
            <a:srgbClr val="F26B43"/>
          </p15:clr>
        </p15:guide>
        <p15:guide id="2" pos="607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9.png"/><Relationship Id="rId3" Type="http://schemas.openxmlformats.org/officeDocument/2006/relationships/image" Target="../media/image9.jpeg"/><Relationship Id="rId7" Type="http://schemas.openxmlformats.org/officeDocument/2006/relationships/image" Target="../media/image13.jpeg"/><Relationship Id="rId12"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png"/><Relationship Id="rId10" Type="http://schemas.openxmlformats.org/officeDocument/2006/relationships/image" Target="../media/image16.jpeg"/><Relationship Id="rId4" Type="http://schemas.openxmlformats.org/officeDocument/2006/relationships/image" Target="../media/image10.png"/><Relationship Id="rId9" Type="http://schemas.openxmlformats.org/officeDocument/2006/relationships/image" Target="../media/image15.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hyperlink" Target="http://www.amia.org/about-amia" TargetMode="External"/><Relationship Id="rId2" Type="http://schemas.openxmlformats.org/officeDocument/2006/relationships/notesSlide" Target="../notesSlides/notesSlide39.xml"/><Relationship Id="rId1" Type="http://schemas.openxmlformats.org/officeDocument/2006/relationships/slideLayout" Target="../slideLayouts/slideLayout11.xml"/><Relationship Id="rId5" Type="http://schemas.openxmlformats.org/officeDocument/2006/relationships/hyperlink" Target="http://www.merriam-webster.com/dictionary/theorem" TargetMode="External"/><Relationship Id="rId4" Type="http://schemas.openxmlformats.org/officeDocument/2006/relationships/hyperlink" Target="http://www.amia.org/biomedical-informatics-core-competencies" TargetMode="Externa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www.hitechanswers.net/wp-content/uploads/2013/05/NAHIT-Definitions2008.pdf" TargetMode="External"/><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hyperlink" Target="http://www.who.int/topics/ehealth/en" TargetMode="External"/><Relationship Id="rId4" Type="http://schemas.openxmlformats.org/officeDocument/2006/relationships/hyperlink" Target="http://rwjms.rutgers.edu/Education/current_students/academics/dual_degree_programs/documents/mdms_biomedicalinformatics.pdf" TargetMode="Externa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9.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D989051-BC70-4347-9C84-F763DBADD908}"/>
              </a:ext>
            </a:extLst>
          </p:cNvPr>
          <p:cNvSpPr txBox="1">
            <a:spLocks/>
          </p:cNvSpPr>
          <p:nvPr/>
        </p:nvSpPr>
        <p:spPr>
          <a:xfrm>
            <a:off x="422190" y="1545614"/>
            <a:ext cx="9081326" cy="1380466"/>
          </a:xfrm>
          <a:prstGeom prst="rect">
            <a:avLst/>
          </a:prstGeom>
        </p:spPr>
        <p:txBody>
          <a:bodyPr/>
          <a:lstStyle>
            <a:lvl1pPr eaLnBrk="1" hangingPunct="1">
              <a:lnSpc>
                <a:spcPct val="90000"/>
              </a:lnSpc>
              <a:defRPr sz="3600" b="1">
                <a:solidFill>
                  <a:srgbClr val="A29CC0"/>
                </a:solidFill>
                <a:latin typeface="Century Gothic" panose="020B0502020202020204" pitchFamily="34" charset="0"/>
                <a:ea typeface="+mj-ea"/>
                <a:cs typeface="+mj-cs"/>
              </a:defRPr>
            </a:lvl1pPr>
          </a:lstStyle>
          <a:p>
            <a:r>
              <a:rPr lang="en-US" altLang="en-US" sz="4400" kern="1200" dirty="0">
                <a:solidFill>
                  <a:schemeClr val="bg1"/>
                </a:solidFill>
                <a:ea typeface="+mn-ea"/>
                <a:cs typeface="Gill Sans MT"/>
              </a:rPr>
              <a:t>Introduction to Health Informatics:</a:t>
            </a:r>
            <a:endParaRPr lang="en-US" sz="4400" kern="1200" dirty="0">
              <a:solidFill>
                <a:schemeClr val="bg1"/>
              </a:solidFill>
              <a:ea typeface="+mn-ea"/>
              <a:cs typeface="Gill Sans MT"/>
            </a:endParaRPr>
          </a:p>
        </p:txBody>
      </p:sp>
      <p:sp>
        <p:nvSpPr>
          <p:cNvPr id="5" name="Text Placeholder 2">
            <a:extLst>
              <a:ext uri="{FF2B5EF4-FFF2-40B4-BE49-F238E27FC236}">
                <a16:creationId xmlns:a16="http://schemas.microsoft.com/office/drawing/2014/main" id="{F48BC1A2-26C5-9041-9289-AB081198495A}"/>
              </a:ext>
            </a:extLst>
          </p:cNvPr>
          <p:cNvSpPr txBox="1">
            <a:spLocks/>
          </p:cNvSpPr>
          <p:nvPr/>
        </p:nvSpPr>
        <p:spPr>
          <a:xfrm>
            <a:off x="422190" y="2926080"/>
            <a:ext cx="8674100" cy="842727"/>
          </a:xfrm>
          <a:prstGeom prst="rect">
            <a:avLst/>
          </a:prstGeom>
        </p:spPr>
        <p:txBody>
          <a:bodyPr/>
          <a:lstStyle>
            <a:lvl1pPr marL="0" eaLnBrk="1" hangingPunct="1">
              <a:defRPr sz="2400">
                <a:solidFill>
                  <a:srgbClr val="1E1860"/>
                </a:solidFill>
                <a:latin typeface="Century Gothic" panose="020B0502020202020204" pitchFamily="34" charset="0"/>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sz="4000" kern="0" dirty="0">
                <a:solidFill>
                  <a:schemeClr val="bg1"/>
                </a:solidFill>
              </a:rPr>
              <a:t>Introduction and Overview</a:t>
            </a:r>
          </a:p>
          <a:p>
            <a:endParaRPr lang="en-US" kern="0" dirty="0"/>
          </a:p>
        </p:txBody>
      </p:sp>
      <p:sp>
        <p:nvSpPr>
          <p:cNvPr id="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355234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 of Member States on Digital Health</a:t>
            </a:r>
          </a:p>
        </p:txBody>
      </p:sp>
      <p:sp>
        <p:nvSpPr>
          <p:cNvPr id="3" name="Text Placeholder 2"/>
          <p:cNvSpPr>
            <a:spLocks noGrp="1"/>
          </p:cNvSpPr>
          <p:nvPr>
            <p:ph type="body" sz="quarter" idx="10"/>
          </p:nvPr>
        </p:nvSpPr>
        <p:spPr>
          <a:xfrm>
            <a:off x="406625" y="2133600"/>
            <a:ext cx="9147783" cy="4328160"/>
          </a:xfrm>
        </p:spPr>
        <p:txBody>
          <a:bodyPr/>
          <a:lstStyle/>
          <a:p>
            <a:pPr>
              <a:spcAft>
                <a:spcPts val="1200"/>
              </a:spcAft>
            </a:pPr>
            <a:r>
              <a:rPr lang="en-US" dirty="0"/>
              <a:t>Use digital technologies in health delivery</a:t>
            </a:r>
          </a:p>
          <a:p>
            <a:pPr>
              <a:spcAft>
                <a:spcPts val="1200"/>
              </a:spcAft>
            </a:pPr>
            <a:r>
              <a:rPr lang="en-US" dirty="0"/>
              <a:t>Prioritize development, evaluation, implementation, scale‑up, and greater use of digital technologies </a:t>
            </a:r>
          </a:p>
          <a:p>
            <a:pPr>
              <a:spcAft>
                <a:spcPts val="1200"/>
              </a:spcAft>
            </a:pPr>
            <a:r>
              <a:rPr lang="en-US" dirty="0"/>
              <a:t>Work toward and support the interoperability of digital technologies using international and open standards</a:t>
            </a:r>
          </a:p>
          <a:p>
            <a:pPr>
              <a:spcAft>
                <a:spcPts val="1200"/>
              </a:spcAft>
            </a:pPr>
            <a:r>
              <a:rPr lang="en-US" dirty="0"/>
              <a:t>Build capacity for human resources for digital health</a:t>
            </a:r>
          </a:p>
          <a:p>
            <a:pPr>
              <a:spcAft>
                <a:spcPts val="1200"/>
              </a:spcAft>
            </a:pPr>
            <a:r>
              <a:rPr lang="en-US" dirty="0"/>
              <a:t>Build public trust and support for digital health solutions and applications</a:t>
            </a:r>
          </a:p>
        </p:txBody>
      </p:sp>
      <p:sp>
        <p:nvSpPr>
          <p:cNvPr id="20" name="Slide Number Placeholder 19">
            <a:extLst>
              <a:ext uri="{FF2B5EF4-FFF2-40B4-BE49-F238E27FC236}">
                <a16:creationId xmlns:a16="http://schemas.microsoft.com/office/drawing/2014/main" id="{772907D1-DE5B-E94A-AB71-51CD152D2302}"/>
              </a:ext>
            </a:extLst>
          </p:cNvPr>
          <p:cNvSpPr>
            <a:spLocks noGrp="1"/>
          </p:cNvSpPr>
          <p:nvPr>
            <p:ph type="sldNum" sz="quarter" idx="12"/>
          </p:nvPr>
        </p:nvSpPr>
        <p:spPr/>
        <p:txBody>
          <a:bodyPr/>
          <a:lstStyle/>
          <a:p>
            <a:fld id="{362A7EB1-5456-594E-B03B-65A418E29AE4}" type="slidenum">
              <a:rPr lang="en-US" smtClean="0">
                <a:solidFill>
                  <a:schemeClr val="tx1"/>
                </a:solidFill>
              </a:rPr>
              <a:pPr/>
              <a:t>10</a:t>
            </a:fld>
            <a:endParaRPr lang="en-US" dirty="0">
              <a:solidFill>
                <a:schemeClr val="tx1"/>
              </a:solidFill>
            </a:endParaRPr>
          </a:p>
        </p:txBody>
      </p:sp>
    </p:spTree>
    <p:extLst>
      <p:ext uri="{BB962C8B-B14F-4D97-AF65-F5344CB8AC3E}">
        <p14:creationId xmlns:p14="http://schemas.microsoft.com/office/powerpoint/2010/main" val="41044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US" dirty="0"/>
              <a:t>Course Development Process</a:t>
            </a:r>
          </a:p>
        </p:txBody>
      </p:sp>
      <p:sp>
        <p:nvSpPr>
          <p:cNvPr id="9" name="Text Placeholder 8">
            <a:extLst>
              <a:ext uri="{FF2B5EF4-FFF2-40B4-BE49-F238E27FC236}">
                <a16:creationId xmlns:a16="http://schemas.microsoft.com/office/drawing/2014/main" id="{2CDF7D60-2880-F342-8F69-5ECB564D97CE}"/>
              </a:ext>
            </a:extLst>
          </p:cNvPr>
          <p:cNvSpPr>
            <a:spLocks noGrp="1"/>
          </p:cNvSpPr>
          <p:nvPr>
            <p:ph type="body" sz="quarter" idx="10"/>
          </p:nvPr>
        </p:nvSpPr>
        <p:spPr>
          <a:xfrm>
            <a:off x="406625" y="2133600"/>
            <a:ext cx="9147783" cy="4011168"/>
          </a:xfrm>
        </p:spPr>
        <p:txBody>
          <a:bodyPr/>
          <a:lstStyle/>
          <a:p>
            <a:pPr>
              <a:spcBef>
                <a:spcPts val="600"/>
              </a:spcBef>
              <a:spcAft>
                <a:spcPts val="1200"/>
              </a:spcAft>
            </a:pPr>
            <a:r>
              <a:rPr lang="en-US" dirty="0"/>
              <a:t>Rapid assessment:</a:t>
            </a:r>
          </a:p>
          <a:p>
            <a:pPr lvl="1">
              <a:spcBef>
                <a:spcPts val="600"/>
              </a:spcBef>
              <a:spcAft>
                <a:spcPts val="1200"/>
              </a:spcAft>
            </a:pPr>
            <a:r>
              <a:rPr lang="en-US" dirty="0"/>
              <a:t>Understand distribution of institutions offering health informatics in LMICs</a:t>
            </a:r>
          </a:p>
          <a:p>
            <a:pPr lvl="1">
              <a:spcBef>
                <a:spcPts val="600"/>
              </a:spcBef>
              <a:spcAft>
                <a:spcPts val="1200"/>
              </a:spcAft>
            </a:pPr>
            <a:r>
              <a:rPr lang="en-US" dirty="0"/>
              <a:t>Review the content in the health informatics programs</a:t>
            </a:r>
          </a:p>
          <a:p>
            <a:pPr lvl="1">
              <a:spcBef>
                <a:spcPts val="600"/>
              </a:spcBef>
              <a:spcAft>
                <a:spcPts val="1200"/>
              </a:spcAft>
            </a:pPr>
            <a:r>
              <a:rPr lang="en-US" dirty="0"/>
              <a:t>Understand modes of delivery</a:t>
            </a:r>
          </a:p>
          <a:p>
            <a:pPr lvl="1">
              <a:spcBef>
                <a:spcPts val="600"/>
              </a:spcBef>
              <a:spcAft>
                <a:spcPts val="1200"/>
              </a:spcAft>
            </a:pPr>
            <a:r>
              <a:rPr lang="en-US" dirty="0"/>
              <a:t>Assess skills gaps</a:t>
            </a:r>
          </a:p>
          <a:p>
            <a:endParaRPr lang="en-US" dirty="0"/>
          </a:p>
        </p:txBody>
      </p:sp>
      <p:sp>
        <p:nvSpPr>
          <p:cNvPr id="8" name="Slide Number Placeholder 7">
            <a:extLst>
              <a:ext uri="{FF2B5EF4-FFF2-40B4-BE49-F238E27FC236}">
                <a16:creationId xmlns:a16="http://schemas.microsoft.com/office/drawing/2014/main" id="{3A17C6CA-82E0-7840-ADB0-AAF001632CED}"/>
              </a:ext>
            </a:extLst>
          </p:cNvPr>
          <p:cNvSpPr>
            <a:spLocks noGrp="1"/>
          </p:cNvSpPr>
          <p:nvPr>
            <p:ph type="sldNum" sz="quarter" idx="12"/>
          </p:nvPr>
        </p:nvSpPr>
        <p:spPr/>
        <p:txBody>
          <a:bodyPr/>
          <a:lstStyle/>
          <a:p>
            <a:fld id="{B6F15528-21DE-4FAA-801E-634DDDAF4B2B}" type="slidenum">
              <a:rPr lang="en-US" smtClean="0"/>
              <a:pPr/>
              <a:t>11</a:t>
            </a:fld>
            <a:endParaRPr lang="en-US" dirty="0"/>
          </a:p>
        </p:txBody>
      </p:sp>
    </p:spTree>
    <p:extLst>
      <p:ext uri="{BB962C8B-B14F-4D97-AF65-F5344CB8AC3E}">
        <p14:creationId xmlns:p14="http://schemas.microsoft.com/office/powerpoint/2010/main" val="2035662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US" dirty="0"/>
              <a:t>General Findings</a:t>
            </a:r>
          </a:p>
        </p:txBody>
      </p:sp>
      <p:sp>
        <p:nvSpPr>
          <p:cNvPr id="9" name="Text Placeholder 8">
            <a:extLst>
              <a:ext uri="{FF2B5EF4-FFF2-40B4-BE49-F238E27FC236}">
                <a16:creationId xmlns:a16="http://schemas.microsoft.com/office/drawing/2014/main" id="{07268EB8-6D7E-1247-9E1B-1973CA6F34EC}"/>
              </a:ext>
            </a:extLst>
          </p:cNvPr>
          <p:cNvSpPr>
            <a:spLocks noGrp="1"/>
          </p:cNvSpPr>
          <p:nvPr>
            <p:ph type="body" sz="quarter" idx="10"/>
          </p:nvPr>
        </p:nvSpPr>
        <p:spPr>
          <a:xfrm>
            <a:off x="406625" y="2133600"/>
            <a:ext cx="9232675" cy="5016500"/>
          </a:xfrm>
        </p:spPr>
        <p:txBody>
          <a:bodyPr/>
          <a:lstStyle/>
          <a:p>
            <a:pPr>
              <a:spcAft>
                <a:spcPts val="1200"/>
              </a:spcAft>
            </a:pPr>
            <a:r>
              <a:rPr lang="en-US" dirty="0"/>
              <a:t>Analytics and statistics</a:t>
            </a:r>
          </a:p>
          <a:p>
            <a:pPr>
              <a:spcAft>
                <a:spcPts val="1200"/>
              </a:spcAft>
            </a:pPr>
            <a:r>
              <a:rPr lang="en-US" dirty="0"/>
              <a:t>Data management, information, and information system governance</a:t>
            </a:r>
          </a:p>
          <a:p>
            <a:pPr>
              <a:spcAft>
                <a:spcPts val="1200"/>
              </a:spcAft>
            </a:pPr>
            <a:r>
              <a:rPr lang="en-US" dirty="0"/>
              <a:t>Health information systems applications </a:t>
            </a:r>
          </a:p>
          <a:p>
            <a:pPr>
              <a:spcAft>
                <a:spcPts val="1200"/>
              </a:spcAft>
            </a:pPr>
            <a:r>
              <a:rPr lang="en-US" dirty="0"/>
              <a:t>Data ethics and health law, regulation, accreditation, and certification</a:t>
            </a:r>
          </a:p>
          <a:p>
            <a:pPr>
              <a:spcAft>
                <a:spcPts val="1200"/>
              </a:spcAft>
            </a:pPr>
            <a:r>
              <a:rPr lang="en-US" dirty="0"/>
              <a:t>Human resource management, training </a:t>
            </a:r>
          </a:p>
          <a:p>
            <a:pPr>
              <a:spcAft>
                <a:spcPts val="1200"/>
              </a:spcAft>
            </a:pPr>
            <a:r>
              <a:rPr lang="en-US" dirty="0"/>
              <a:t>Strategic planning, organization, management, and leadership</a:t>
            </a:r>
          </a:p>
          <a:p>
            <a:endParaRPr lang="en-US" dirty="0"/>
          </a:p>
        </p:txBody>
      </p:sp>
      <p:sp>
        <p:nvSpPr>
          <p:cNvPr id="10" name="Text Placeholder 9">
            <a:extLst>
              <a:ext uri="{FF2B5EF4-FFF2-40B4-BE49-F238E27FC236}">
                <a16:creationId xmlns:a16="http://schemas.microsoft.com/office/drawing/2014/main" id="{BA959BB8-23A2-9C4D-AC79-19FC21FE46D5}"/>
              </a:ext>
            </a:extLst>
          </p:cNvPr>
          <p:cNvSpPr>
            <a:spLocks noGrp="1"/>
          </p:cNvSpPr>
          <p:nvPr>
            <p:ph type="body" sz="quarter" idx="11"/>
          </p:nvPr>
        </p:nvSpPr>
        <p:spPr/>
        <p:txBody>
          <a:bodyPr/>
          <a:lstStyle/>
          <a:p>
            <a:r>
              <a:rPr lang="en-US" b="1" dirty="0"/>
              <a:t>Seven Common Courses</a:t>
            </a:r>
          </a:p>
          <a:p>
            <a:endParaRPr lang="en-US" dirty="0"/>
          </a:p>
        </p:txBody>
      </p:sp>
      <p:sp>
        <p:nvSpPr>
          <p:cNvPr id="8" name="Slide Number Placeholder 7">
            <a:extLst>
              <a:ext uri="{FF2B5EF4-FFF2-40B4-BE49-F238E27FC236}">
                <a16:creationId xmlns:a16="http://schemas.microsoft.com/office/drawing/2014/main" id="{A5671912-F57A-8B48-8E21-0DDE06FD630B}"/>
              </a:ext>
            </a:extLst>
          </p:cNvPr>
          <p:cNvSpPr>
            <a:spLocks noGrp="1"/>
          </p:cNvSpPr>
          <p:nvPr>
            <p:ph type="sldNum" sz="quarter" idx="12"/>
          </p:nvPr>
        </p:nvSpPr>
        <p:spPr/>
        <p:txBody>
          <a:bodyPr/>
          <a:lstStyle/>
          <a:p>
            <a:fld id="{B6F15528-21DE-4FAA-801E-634DDDAF4B2B}" type="slidenum">
              <a:rPr lang="en-US" smtClean="0"/>
              <a:pPr/>
              <a:t>12</a:t>
            </a:fld>
            <a:endParaRPr lang="en-US" dirty="0"/>
          </a:p>
        </p:txBody>
      </p:sp>
    </p:spTree>
    <p:extLst>
      <p:ext uri="{BB962C8B-B14F-4D97-AF65-F5344CB8AC3E}">
        <p14:creationId xmlns:p14="http://schemas.microsoft.com/office/powerpoint/2010/main" val="2815528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US" dirty="0"/>
              <a:t>Findings—Africa</a:t>
            </a:r>
          </a:p>
        </p:txBody>
      </p:sp>
      <p:sp>
        <p:nvSpPr>
          <p:cNvPr id="10" name="Text Placeholder 9">
            <a:extLst>
              <a:ext uri="{FF2B5EF4-FFF2-40B4-BE49-F238E27FC236}">
                <a16:creationId xmlns:a16="http://schemas.microsoft.com/office/drawing/2014/main" id="{667F140B-D1E8-304B-B8A4-D2CDE5DAE626}"/>
              </a:ext>
            </a:extLst>
          </p:cNvPr>
          <p:cNvSpPr>
            <a:spLocks noGrp="1"/>
          </p:cNvSpPr>
          <p:nvPr>
            <p:ph type="body" sz="quarter" idx="10"/>
          </p:nvPr>
        </p:nvSpPr>
        <p:spPr>
          <a:xfrm>
            <a:off x="406625" y="2133599"/>
            <a:ext cx="9147783" cy="5168449"/>
          </a:xfrm>
        </p:spPr>
        <p:txBody>
          <a:bodyPr/>
          <a:lstStyle/>
          <a:p>
            <a:pPr>
              <a:spcAft>
                <a:spcPts val="1200"/>
              </a:spcAft>
            </a:pPr>
            <a:r>
              <a:rPr lang="en-US" dirty="0"/>
              <a:t>Analytics and statistics</a:t>
            </a:r>
          </a:p>
          <a:p>
            <a:pPr>
              <a:spcAft>
                <a:spcPts val="1200"/>
              </a:spcAft>
            </a:pPr>
            <a:r>
              <a:rPr lang="en-US" dirty="0"/>
              <a:t>Data management, information, and information system governance</a:t>
            </a:r>
          </a:p>
          <a:p>
            <a:pPr>
              <a:spcAft>
                <a:spcPts val="1200"/>
              </a:spcAft>
            </a:pPr>
            <a:r>
              <a:rPr lang="en-US" dirty="0"/>
              <a:t>Health information systems applications </a:t>
            </a:r>
          </a:p>
          <a:p>
            <a:pPr>
              <a:spcAft>
                <a:spcPts val="1200"/>
              </a:spcAft>
            </a:pPr>
            <a:r>
              <a:rPr lang="en-US" dirty="0"/>
              <a:t>Data ethics, regulation, accreditation, and certification</a:t>
            </a:r>
          </a:p>
          <a:p>
            <a:pPr>
              <a:spcAft>
                <a:spcPts val="1200"/>
              </a:spcAft>
            </a:pPr>
            <a:r>
              <a:rPr lang="en-US" dirty="0"/>
              <a:t>Human resource management, training, and development</a:t>
            </a:r>
          </a:p>
          <a:p>
            <a:pPr>
              <a:spcAft>
                <a:spcPts val="1200"/>
              </a:spcAft>
            </a:pPr>
            <a:r>
              <a:rPr lang="en-US" dirty="0"/>
              <a:t>Strategic planning, organization, management, and leadership</a:t>
            </a:r>
          </a:p>
          <a:p>
            <a:pPr>
              <a:spcAft>
                <a:spcPts val="1200"/>
              </a:spcAft>
            </a:pPr>
            <a:r>
              <a:rPr lang="en-US" dirty="0"/>
              <a:t>Health informatics standards</a:t>
            </a:r>
          </a:p>
          <a:p>
            <a:endParaRPr lang="en-US" dirty="0"/>
          </a:p>
        </p:txBody>
      </p:sp>
      <p:sp>
        <p:nvSpPr>
          <p:cNvPr id="11" name="Text Placeholder 10">
            <a:extLst>
              <a:ext uri="{FF2B5EF4-FFF2-40B4-BE49-F238E27FC236}">
                <a16:creationId xmlns:a16="http://schemas.microsoft.com/office/drawing/2014/main" id="{376E5A4A-1404-D344-B6A0-8BDBD5411B4E}"/>
              </a:ext>
            </a:extLst>
          </p:cNvPr>
          <p:cNvSpPr>
            <a:spLocks noGrp="1"/>
          </p:cNvSpPr>
          <p:nvPr>
            <p:ph type="body" sz="quarter" idx="11"/>
          </p:nvPr>
        </p:nvSpPr>
        <p:spPr/>
        <p:txBody>
          <a:bodyPr/>
          <a:lstStyle/>
          <a:p>
            <a:r>
              <a:rPr lang="en-US" b="1" dirty="0"/>
              <a:t>Seven Common Courses</a:t>
            </a:r>
          </a:p>
          <a:p>
            <a:endParaRPr lang="en-US" dirty="0"/>
          </a:p>
        </p:txBody>
      </p:sp>
      <p:sp>
        <p:nvSpPr>
          <p:cNvPr id="9" name="Slide Number Placeholder 8">
            <a:extLst>
              <a:ext uri="{FF2B5EF4-FFF2-40B4-BE49-F238E27FC236}">
                <a16:creationId xmlns:a16="http://schemas.microsoft.com/office/drawing/2014/main" id="{9CA19B0A-035D-8B4E-8EA0-AA60A03947F8}"/>
              </a:ext>
            </a:extLst>
          </p:cNvPr>
          <p:cNvSpPr>
            <a:spLocks noGrp="1"/>
          </p:cNvSpPr>
          <p:nvPr>
            <p:ph type="sldNum" sz="quarter" idx="12"/>
          </p:nvPr>
        </p:nvSpPr>
        <p:spPr/>
        <p:txBody>
          <a:bodyPr/>
          <a:lstStyle/>
          <a:p>
            <a:fld id="{B6F15528-21DE-4FAA-801E-634DDDAF4B2B}" type="slidenum">
              <a:rPr lang="en-US" smtClean="0"/>
              <a:pPr/>
              <a:t>13</a:t>
            </a:fld>
            <a:endParaRPr lang="en-US" dirty="0"/>
          </a:p>
        </p:txBody>
      </p:sp>
    </p:spTree>
    <p:extLst>
      <p:ext uri="{BB962C8B-B14F-4D97-AF65-F5344CB8AC3E}">
        <p14:creationId xmlns:p14="http://schemas.microsoft.com/office/powerpoint/2010/main" val="1682063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p:txBody>
          <a:bodyPr/>
          <a:lstStyle/>
          <a:p>
            <a:r>
              <a:rPr lang="en-US" dirty="0"/>
              <a:t>Findings—India</a:t>
            </a:r>
          </a:p>
        </p:txBody>
      </p:sp>
      <p:sp>
        <p:nvSpPr>
          <p:cNvPr id="14" name="Text Placeholder 13">
            <a:extLst>
              <a:ext uri="{FF2B5EF4-FFF2-40B4-BE49-F238E27FC236}">
                <a16:creationId xmlns:a16="http://schemas.microsoft.com/office/drawing/2014/main" id="{3DC8D49B-CA64-FB49-B4B3-46EA628B4782}"/>
              </a:ext>
            </a:extLst>
          </p:cNvPr>
          <p:cNvSpPr>
            <a:spLocks noGrp="1"/>
          </p:cNvSpPr>
          <p:nvPr>
            <p:ph type="body" sz="quarter" idx="10"/>
          </p:nvPr>
        </p:nvSpPr>
        <p:spPr>
          <a:xfrm>
            <a:off x="406626" y="2133599"/>
            <a:ext cx="9232674" cy="5168449"/>
          </a:xfrm>
        </p:spPr>
        <p:txBody>
          <a:bodyPr/>
          <a:lstStyle/>
          <a:p>
            <a:pPr>
              <a:spcAft>
                <a:spcPts val="1200"/>
              </a:spcAft>
            </a:pPr>
            <a:r>
              <a:rPr lang="en-US" dirty="0"/>
              <a:t>Analytics and statistics</a:t>
            </a:r>
          </a:p>
          <a:p>
            <a:pPr>
              <a:spcAft>
                <a:spcPts val="1200"/>
              </a:spcAft>
            </a:pPr>
            <a:r>
              <a:rPr lang="en-US" dirty="0"/>
              <a:t>Data management, information, and information system governance</a:t>
            </a:r>
          </a:p>
          <a:p>
            <a:pPr>
              <a:spcAft>
                <a:spcPts val="1200"/>
              </a:spcAft>
            </a:pPr>
            <a:r>
              <a:rPr lang="en-US" dirty="0"/>
              <a:t>Health information systems applications </a:t>
            </a:r>
          </a:p>
          <a:p>
            <a:pPr>
              <a:spcAft>
                <a:spcPts val="1200"/>
              </a:spcAft>
            </a:pPr>
            <a:r>
              <a:rPr lang="en-US" dirty="0"/>
              <a:t>Data ethics and health law, regulation, accreditation, and certification</a:t>
            </a:r>
          </a:p>
          <a:p>
            <a:pPr>
              <a:spcAft>
                <a:spcPts val="1200"/>
              </a:spcAft>
            </a:pPr>
            <a:r>
              <a:rPr lang="en-US" dirty="0"/>
              <a:t>Human resource management training</a:t>
            </a:r>
          </a:p>
          <a:p>
            <a:pPr>
              <a:spcAft>
                <a:spcPts val="1200"/>
              </a:spcAft>
            </a:pPr>
            <a:r>
              <a:rPr lang="en-US" spc="-30" dirty="0"/>
              <a:t>Strategic planning, organization, management, and leadership</a:t>
            </a:r>
          </a:p>
          <a:p>
            <a:pPr>
              <a:spcAft>
                <a:spcPts val="1200"/>
              </a:spcAft>
            </a:pPr>
            <a:r>
              <a:rPr lang="en-US" dirty="0"/>
              <a:t>Health informatics standards</a:t>
            </a:r>
          </a:p>
          <a:p>
            <a:endParaRPr lang="en-US" dirty="0"/>
          </a:p>
        </p:txBody>
      </p:sp>
      <p:sp>
        <p:nvSpPr>
          <p:cNvPr id="10" name="Text Placeholder 9">
            <a:extLst>
              <a:ext uri="{FF2B5EF4-FFF2-40B4-BE49-F238E27FC236}">
                <a16:creationId xmlns:a16="http://schemas.microsoft.com/office/drawing/2014/main" id="{FFD42A1F-8F72-4540-9134-BCC24DE3110A}"/>
              </a:ext>
            </a:extLst>
          </p:cNvPr>
          <p:cNvSpPr>
            <a:spLocks noGrp="1"/>
          </p:cNvSpPr>
          <p:nvPr>
            <p:ph type="body" sz="quarter" idx="11"/>
          </p:nvPr>
        </p:nvSpPr>
        <p:spPr/>
        <p:txBody>
          <a:bodyPr/>
          <a:lstStyle/>
          <a:p>
            <a:r>
              <a:rPr lang="en-US" b="1" dirty="0"/>
              <a:t>Seven</a:t>
            </a:r>
            <a:r>
              <a:rPr lang="en-US" dirty="0"/>
              <a:t> </a:t>
            </a:r>
            <a:r>
              <a:rPr lang="en-US" b="1" dirty="0"/>
              <a:t>Common Courses</a:t>
            </a:r>
          </a:p>
          <a:p>
            <a:endParaRPr lang="en-US" dirty="0"/>
          </a:p>
        </p:txBody>
      </p:sp>
      <p:sp>
        <p:nvSpPr>
          <p:cNvPr id="8" name="Slide Number Placeholder 7">
            <a:extLst>
              <a:ext uri="{FF2B5EF4-FFF2-40B4-BE49-F238E27FC236}">
                <a16:creationId xmlns:a16="http://schemas.microsoft.com/office/drawing/2014/main" id="{E60484BB-61CF-E84B-B63F-1883FAD82CD6}"/>
              </a:ext>
            </a:extLst>
          </p:cNvPr>
          <p:cNvSpPr>
            <a:spLocks noGrp="1"/>
          </p:cNvSpPr>
          <p:nvPr>
            <p:ph type="sldNum" sz="quarter" idx="12"/>
          </p:nvPr>
        </p:nvSpPr>
        <p:spPr/>
        <p:txBody>
          <a:bodyPr/>
          <a:lstStyle/>
          <a:p>
            <a:fld id="{B6F15528-21DE-4FAA-801E-634DDDAF4B2B}" type="slidenum">
              <a:rPr lang="en-US" smtClean="0"/>
              <a:pPr/>
              <a:t>14</a:t>
            </a:fld>
            <a:endParaRPr lang="en-US" dirty="0"/>
          </a:p>
        </p:txBody>
      </p:sp>
    </p:spTree>
    <p:extLst>
      <p:ext uri="{BB962C8B-B14F-4D97-AF65-F5344CB8AC3E}">
        <p14:creationId xmlns:p14="http://schemas.microsoft.com/office/powerpoint/2010/main" val="6828530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Course Contributors</a:t>
            </a:r>
          </a:p>
        </p:txBody>
      </p:sp>
      <p:sp>
        <p:nvSpPr>
          <p:cNvPr id="3" name="Text Placeholder 2"/>
          <p:cNvSpPr>
            <a:spLocks noGrp="1"/>
          </p:cNvSpPr>
          <p:nvPr>
            <p:ph type="body" sz="quarter" idx="10"/>
          </p:nvPr>
        </p:nvSpPr>
        <p:spPr>
          <a:xfrm>
            <a:off x="406625" y="2133600"/>
            <a:ext cx="9147783" cy="4584192"/>
          </a:xfrm>
        </p:spPr>
        <p:txBody>
          <a:bodyPr/>
          <a:lstStyle/>
          <a:p>
            <a:pPr>
              <a:spcAft>
                <a:spcPts val="1200"/>
              </a:spcAft>
            </a:pPr>
            <a:r>
              <a:rPr lang="en-US" dirty="0"/>
              <a:t>The course was developed in 2017</a:t>
            </a:r>
          </a:p>
          <a:p>
            <a:pPr>
              <a:spcAft>
                <a:spcPts val="1200"/>
              </a:spcAft>
            </a:pPr>
            <a:r>
              <a:rPr lang="en-US" dirty="0"/>
              <a:t>Adapted existing material</a:t>
            </a:r>
          </a:p>
          <a:p>
            <a:pPr>
              <a:spcAft>
                <a:spcPts val="1200"/>
              </a:spcAft>
            </a:pPr>
            <a:r>
              <a:rPr lang="en-US" dirty="0"/>
              <a:t>Collaboration among:</a:t>
            </a:r>
          </a:p>
          <a:p>
            <a:pPr lvl="1">
              <a:spcBef>
                <a:spcPts val="0"/>
              </a:spcBef>
              <a:spcAft>
                <a:spcPts val="1200"/>
              </a:spcAft>
            </a:pPr>
            <a:r>
              <a:rPr lang="en-US" dirty="0"/>
              <a:t>MEASURE Evaluation</a:t>
            </a:r>
          </a:p>
          <a:p>
            <a:pPr lvl="1">
              <a:spcBef>
                <a:spcPts val="0"/>
              </a:spcBef>
              <a:spcAft>
                <a:spcPts val="1200"/>
              </a:spcAft>
            </a:pPr>
            <a:r>
              <a:rPr lang="en-US" dirty="0"/>
              <a:t>Public Health Foundation India</a:t>
            </a:r>
          </a:p>
          <a:p>
            <a:pPr lvl="1">
              <a:spcBef>
                <a:spcPts val="0"/>
              </a:spcBef>
              <a:spcAft>
                <a:spcPts val="1200"/>
              </a:spcAft>
            </a:pPr>
            <a:r>
              <a:rPr lang="en-US" dirty="0"/>
              <a:t>University of Pretoria, South Africa</a:t>
            </a:r>
          </a:p>
          <a:p>
            <a:pPr lvl="1">
              <a:spcBef>
                <a:spcPts val="0"/>
              </a:spcBef>
              <a:spcAft>
                <a:spcPts val="1200"/>
              </a:spcAft>
            </a:pPr>
            <a:r>
              <a:rPr lang="en-US" dirty="0"/>
              <a:t>Kenyatta University, Kenya</a:t>
            </a:r>
          </a:p>
          <a:p>
            <a:pPr lvl="1">
              <a:spcBef>
                <a:spcPts val="0"/>
              </a:spcBef>
              <a:spcAft>
                <a:spcPts val="1200"/>
              </a:spcAft>
            </a:pPr>
            <a:r>
              <a:rPr lang="en-US" dirty="0"/>
              <a:t>University of Ghana</a:t>
            </a:r>
          </a:p>
        </p:txBody>
      </p:sp>
      <p:sp>
        <p:nvSpPr>
          <p:cNvPr id="7" name="Slide Number Placeholder 6">
            <a:extLst>
              <a:ext uri="{FF2B5EF4-FFF2-40B4-BE49-F238E27FC236}">
                <a16:creationId xmlns:a16="http://schemas.microsoft.com/office/drawing/2014/main" id="{676A3845-5505-F14C-82B1-E884281A090B}"/>
              </a:ext>
            </a:extLst>
          </p:cNvPr>
          <p:cNvSpPr>
            <a:spLocks noGrp="1"/>
          </p:cNvSpPr>
          <p:nvPr>
            <p:ph type="sldNum" sz="quarter" idx="12"/>
          </p:nvPr>
        </p:nvSpPr>
        <p:spPr/>
        <p:txBody>
          <a:bodyPr/>
          <a:lstStyle/>
          <a:p>
            <a:fld id="{B6F15528-21DE-4FAA-801E-634DDDAF4B2B}" type="slidenum">
              <a:rPr lang="en-US" smtClean="0"/>
              <a:t>15</a:t>
            </a:fld>
            <a:endParaRPr lang="en-US" dirty="0"/>
          </a:p>
        </p:txBody>
      </p:sp>
    </p:spTree>
    <p:extLst>
      <p:ext uri="{BB962C8B-B14F-4D97-AF65-F5344CB8AC3E}">
        <p14:creationId xmlns:p14="http://schemas.microsoft.com/office/powerpoint/2010/main" val="22566080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8F173FC2-0239-4A44-9646-E26101F59D80}"/>
              </a:ext>
            </a:extLst>
          </p:cNvPr>
          <p:cNvSpPr>
            <a:spLocks noGrp="1"/>
          </p:cNvSpPr>
          <p:nvPr>
            <p:ph type="body" sz="quarter" idx="12"/>
          </p:nvPr>
        </p:nvSpPr>
        <p:spPr>
          <a:xfrm>
            <a:off x="395337" y="1718802"/>
            <a:ext cx="4685027" cy="5391150"/>
          </a:xfrm>
        </p:spPr>
        <p:txBody>
          <a:bodyPr/>
          <a:lstStyle/>
          <a:p>
            <a:pPr marL="342900" indent="-342900">
              <a:lnSpc>
                <a:spcPct val="95000"/>
              </a:lnSpc>
              <a:spcBef>
                <a:spcPts val="0"/>
              </a:spcBef>
              <a:spcAft>
                <a:spcPts val="1000"/>
              </a:spcAft>
              <a:buFont typeface="Arial" panose="020B0604020202020204" pitchFamily="34" charset="0"/>
              <a:buChar char="•"/>
            </a:pPr>
            <a:r>
              <a:rPr lang="en-US" dirty="0"/>
              <a:t>Health informatics overview</a:t>
            </a:r>
          </a:p>
          <a:p>
            <a:pPr marL="342900" indent="-342900">
              <a:lnSpc>
                <a:spcPct val="95000"/>
              </a:lnSpc>
              <a:spcBef>
                <a:spcPts val="0"/>
              </a:spcBef>
              <a:spcAft>
                <a:spcPts val="1000"/>
              </a:spcAft>
              <a:buFont typeface="Arial" panose="020B0604020202020204" pitchFamily="34" charset="0"/>
              <a:buChar char="•"/>
            </a:pPr>
            <a:r>
              <a:rPr lang="en-US" dirty="0"/>
              <a:t>Clinical decision support</a:t>
            </a:r>
          </a:p>
          <a:p>
            <a:pPr marL="342900" indent="-342900">
              <a:lnSpc>
                <a:spcPct val="95000"/>
              </a:lnSpc>
              <a:spcBef>
                <a:spcPts val="0"/>
              </a:spcBef>
              <a:spcAft>
                <a:spcPts val="1000"/>
              </a:spcAft>
              <a:buFont typeface="Arial" panose="020B0604020202020204" pitchFamily="34" charset="0"/>
              <a:buChar char="•"/>
            </a:pPr>
            <a:r>
              <a:rPr lang="en-US" dirty="0"/>
              <a:t>Telehealth</a:t>
            </a:r>
          </a:p>
          <a:p>
            <a:pPr marL="342900" indent="-342900">
              <a:lnSpc>
                <a:spcPct val="95000"/>
              </a:lnSpc>
              <a:spcBef>
                <a:spcPts val="0"/>
              </a:spcBef>
              <a:spcAft>
                <a:spcPts val="1000"/>
              </a:spcAft>
              <a:buFont typeface="Arial" panose="020B0604020202020204" pitchFamily="34" charset="0"/>
              <a:buChar char="•"/>
            </a:pPr>
            <a:r>
              <a:rPr lang="en-US" dirty="0"/>
              <a:t>Privacy, security, and confidentiality</a:t>
            </a:r>
          </a:p>
          <a:p>
            <a:pPr marL="342900" indent="-342900">
              <a:lnSpc>
                <a:spcPct val="95000"/>
              </a:lnSpc>
              <a:spcBef>
                <a:spcPts val="0"/>
              </a:spcBef>
              <a:spcAft>
                <a:spcPts val="1000"/>
              </a:spcAft>
              <a:buFont typeface="Arial" panose="020B0604020202020204" pitchFamily="34" charset="0"/>
              <a:buChar char="•"/>
            </a:pPr>
            <a:r>
              <a:rPr lang="en-US" dirty="0"/>
              <a:t>Workflow process improvement</a:t>
            </a:r>
          </a:p>
          <a:p>
            <a:pPr marL="342900" indent="-342900">
              <a:lnSpc>
                <a:spcPct val="95000"/>
              </a:lnSpc>
              <a:spcBef>
                <a:spcPts val="0"/>
              </a:spcBef>
              <a:spcAft>
                <a:spcPts val="1000"/>
              </a:spcAft>
              <a:buFont typeface="Arial" panose="020B0604020202020204" pitchFamily="34" charset="0"/>
              <a:buChar char="•"/>
            </a:pPr>
            <a:r>
              <a:rPr lang="en-US" dirty="0"/>
              <a:t>Technology, people, and  processes</a:t>
            </a:r>
          </a:p>
          <a:p>
            <a:pPr marL="342900" indent="-342900">
              <a:lnSpc>
                <a:spcPct val="95000"/>
              </a:lnSpc>
              <a:spcBef>
                <a:spcPts val="0"/>
              </a:spcBef>
              <a:spcAft>
                <a:spcPts val="1000"/>
              </a:spcAft>
              <a:buFont typeface="Arial" panose="020B0604020202020204" pitchFamily="34" charset="0"/>
              <a:buChar char="•"/>
            </a:pPr>
            <a:r>
              <a:rPr lang="en-US" dirty="0"/>
              <a:t>Process engineering</a:t>
            </a:r>
          </a:p>
          <a:p>
            <a:pPr marL="342900" indent="-342900">
              <a:lnSpc>
                <a:spcPct val="95000"/>
              </a:lnSpc>
              <a:spcBef>
                <a:spcPts val="0"/>
              </a:spcBef>
              <a:spcAft>
                <a:spcPts val="1000"/>
              </a:spcAft>
              <a:buFont typeface="Arial" panose="020B0604020202020204" pitchFamily="34" charset="0"/>
              <a:buChar char="•"/>
            </a:pPr>
            <a:r>
              <a:rPr lang="en-US" dirty="0"/>
              <a:t>Quality process improvement and health information technology</a:t>
            </a:r>
          </a:p>
          <a:p>
            <a:pPr marL="342900" indent="-342900">
              <a:lnSpc>
                <a:spcPct val="100000"/>
              </a:lnSpc>
              <a:spcBef>
                <a:spcPts val="0"/>
              </a:spcBef>
              <a:spcAft>
                <a:spcPts val="1000"/>
              </a:spcAft>
              <a:buFont typeface="Arial" panose="020B0604020202020204" pitchFamily="34" charset="0"/>
              <a:buChar char="•"/>
            </a:pPr>
            <a:endParaRPr lang="en-US" dirty="0"/>
          </a:p>
        </p:txBody>
      </p:sp>
      <p:sp>
        <p:nvSpPr>
          <p:cNvPr id="2" name="Title 1"/>
          <p:cNvSpPr>
            <a:spLocks noGrp="1"/>
          </p:cNvSpPr>
          <p:nvPr>
            <p:ph type="title"/>
          </p:nvPr>
        </p:nvSpPr>
        <p:spPr/>
        <p:txBody>
          <a:bodyPr/>
          <a:lstStyle/>
          <a:p>
            <a:pPr algn="l"/>
            <a:r>
              <a:rPr lang="en-US" dirty="0"/>
              <a:t>Course Content</a:t>
            </a:r>
          </a:p>
        </p:txBody>
      </p:sp>
      <p:sp>
        <p:nvSpPr>
          <p:cNvPr id="8" name="Slide Number Placeholder 7">
            <a:extLst>
              <a:ext uri="{FF2B5EF4-FFF2-40B4-BE49-F238E27FC236}">
                <a16:creationId xmlns:a16="http://schemas.microsoft.com/office/drawing/2014/main" id="{947EEF1A-E4B4-FF43-AC9F-017A2F6FF534}"/>
              </a:ext>
            </a:extLst>
          </p:cNvPr>
          <p:cNvSpPr>
            <a:spLocks noGrp="1"/>
          </p:cNvSpPr>
          <p:nvPr>
            <p:ph type="sldNum" sz="quarter" idx="13"/>
          </p:nvPr>
        </p:nvSpPr>
        <p:spPr/>
        <p:txBody>
          <a:bodyPr/>
          <a:lstStyle/>
          <a:p>
            <a:fld id="{B6F15528-21DE-4FAA-801E-634DDDAF4B2B}" type="slidenum">
              <a:rPr lang="en-US" smtClean="0"/>
              <a:t>16</a:t>
            </a:fld>
            <a:endParaRPr lang="en-US" dirty="0"/>
          </a:p>
        </p:txBody>
      </p:sp>
      <p:sp>
        <p:nvSpPr>
          <p:cNvPr id="5" name="Text Placeholder 2"/>
          <p:cNvSpPr txBox="1">
            <a:spLocks/>
          </p:cNvSpPr>
          <p:nvPr/>
        </p:nvSpPr>
        <p:spPr bwMode="auto">
          <a:xfrm>
            <a:off x="5597932" y="1718802"/>
            <a:ext cx="4171092" cy="5485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2900" indent="-342900" algn="l" rtl="0" eaLnBrk="1" fontAlgn="base" hangingPunct="1">
              <a:spcBef>
                <a:spcPct val="20000"/>
              </a:spcBef>
              <a:spcAft>
                <a:spcPct val="0"/>
              </a:spcAft>
              <a:buFont typeface="Arial" panose="020B0604020202020204" pitchFamily="34" charset="0"/>
              <a:buChar char="•"/>
              <a:defRPr sz="3200" b="0" i="0" kern="1200">
                <a:solidFill>
                  <a:schemeClr val="tx1"/>
                </a:solidFill>
                <a:latin typeface="+mn-lt"/>
                <a:ea typeface="+mn-ea"/>
                <a:cs typeface="+mn-cs"/>
              </a:defRPr>
            </a:lvl1pPr>
            <a:lvl2pPr marL="742950" indent="-285750" algn="l" rtl="0" eaLnBrk="1" fontAlgn="base" hangingPunct="1">
              <a:spcBef>
                <a:spcPct val="20000"/>
              </a:spcBef>
              <a:spcAft>
                <a:spcPct val="0"/>
              </a:spcAft>
              <a:buSzPct val="85000"/>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SzPct val="80000"/>
              <a:buFont typeface="Courier New" panose="02070309020205020404" pitchFamily="49" charset="0"/>
              <a:buChar char="o"/>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SzPct val="12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SzPct val="70000"/>
              <a:buFont typeface="Wingdings" panose="05000000000000000000" pitchFamily="2" charset="2"/>
              <a:buChar char="q"/>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spcAft>
                <a:spcPts val="1000"/>
              </a:spcAft>
            </a:pPr>
            <a:r>
              <a:rPr lang="en-US" sz="2400" dirty="0">
                <a:latin typeface="Century Gothic" panose="020B0502020202020204" pitchFamily="34" charset="0"/>
              </a:rPr>
              <a:t>Computer hardware</a:t>
            </a:r>
          </a:p>
          <a:p>
            <a:pPr>
              <a:spcBef>
                <a:spcPts val="0"/>
              </a:spcBef>
              <a:spcAft>
                <a:spcPts val="1000"/>
              </a:spcAft>
            </a:pPr>
            <a:r>
              <a:rPr lang="en-US" sz="2400" dirty="0">
                <a:latin typeface="Century Gothic" panose="020B0502020202020204" pitchFamily="34" charset="0"/>
              </a:rPr>
              <a:t>Software</a:t>
            </a:r>
          </a:p>
          <a:p>
            <a:pPr>
              <a:spcBef>
                <a:spcPts val="0"/>
              </a:spcBef>
              <a:spcAft>
                <a:spcPts val="1000"/>
              </a:spcAft>
            </a:pPr>
            <a:r>
              <a:rPr lang="en-US" sz="2400" dirty="0">
                <a:latin typeface="Century Gothic" panose="020B0502020202020204" pitchFamily="34" charset="0"/>
              </a:rPr>
              <a:t>Databases</a:t>
            </a:r>
          </a:p>
          <a:p>
            <a:pPr>
              <a:spcBef>
                <a:spcPts val="0"/>
              </a:spcBef>
              <a:spcAft>
                <a:spcPts val="1000"/>
              </a:spcAft>
            </a:pPr>
            <a:r>
              <a:rPr lang="en-US" sz="2400" dirty="0">
                <a:latin typeface="Century Gothic" panose="020B0502020202020204" pitchFamily="34" charset="0"/>
              </a:rPr>
              <a:t>Data warehousing</a:t>
            </a:r>
          </a:p>
          <a:p>
            <a:pPr>
              <a:spcBef>
                <a:spcPts val="0"/>
              </a:spcBef>
              <a:spcAft>
                <a:spcPts val="1000"/>
              </a:spcAft>
            </a:pPr>
            <a:r>
              <a:rPr lang="en-US" sz="2400" dirty="0">
                <a:latin typeface="Century Gothic" panose="020B0502020202020204" pitchFamily="34" charset="0"/>
              </a:rPr>
              <a:t>Information networks</a:t>
            </a:r>
          </a:p>
          <a:p>
            <a:pPr>
              <a:spcBef>
                <a:spcPts val="0"/>
              </a:spcBef>
              <a:spcAft>
                <a:spcPts val="1000"/>
              </a:spcAft>
            </a:pPr>
            <a:r>
              <a:rPr lang="en-US" sz="2400" dirty="0">
                <a:latin typeface="Century Gothic" panose="020B0502020202020204" pitchFamily="34" charset="0"/>
              </a:rPr>
              <a:t>Information systems</a:t>
            </a:r>
          </a:p>
          <a:p>
            <a:pPr>
              <a:spcBef>
                <a:spcPts val="0"/>
              </a:spcBef>
              <a:spcAft>
                <a:spcPts val="1000"/>
              </a:spcAft>
            </a:pPr>
            <a:r>
              <a:rPr lang="en-US" sz="2400" dirty="0">
                <a:latin typeface="Century Gothic" panose="020B0502020202020204" pitchFamily="34" charset="0"/>
              </a:rPr>
              <a:t>Information exchange</a:t>
            </a:r>
          </a:p>
          <a:p>
            <a:pPr>
              <a:spcBef>
                <a:spcPts val="0"/>
              </a:spcBef>
              <a:spcAft>
                <a:spcPts val="1000"/>
              </a:spcAft>
            </a:pPr>
            <a:r>
              <a:rPr lang="en-US" sz="2400" dirty="0">
                <a:latin typeface="Century Gothic" panose="020B0502020202020204" pitchFamily="34" charset="0"/>
              </a:rPr>
              <a:t>Data analytics</a:t>
            </a:r>
          </a:p>
          <a:p>
            <a:pPr>
              <a:spcBef>
                <a:spcPts val="0"/>
              </a:spcBef>
              <a:spcAft>
                <a:spcPts val="1000"/>
              </a:spcAft>
            </a:pPr>
            <a:r>
              <a:rPr lang="en-US" sz="2400" dirty="0">
                <a:latin typeface="Century Gothic" panose="020B0502020202020204" pitchFamily="34" charset="0"/>
              </a:rPr>
              <a:t>Usability methods</a:t>
            </a:r>
          </a:p>
          <a:p>
            <a:endParaRPr lang="en-US" sz="2200" dirty="0"/>
          </a:p>
        </p:txBody>
      </p:sp>
    </p:spTree>
    <p:extLst>
      <p:ext uri="{BB962C8B-B14F-4D97-AF65-F5344CB8AC3E}">
        <p14:creationId xmlns:p14="http://schemas.microsoft.com/office/powerpoint/2010/main" val="11231199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06626" y="2738284"/>
            <a:ext cx="9156474" cy="1111045"/>
          </a:xfrm>
        </p:spPr>
        <p:txBody>
          <a:bodyPr/>
          <a:lstStyle/>
          <a:p>
            <a:pPr algn="ctr"/>
            <a:r>
              <a:rPr lang="en-US" sz="4800" dirty="0"/>
              <a:t>Definition of terms</a:t>
            </a:r>
          </a:p>
        </p:txBody>
      </p:sp>
      <p:sp>
        <p:nvSpPr>
          <p:cNvPr id="7" name="Slide Number Placeholder 6">
            <a:extLst>
              <a:ext uri="{FF2B5EF4-FFF2-40B4-BE49-F238E27FC236}">
                <a16:creationId xmlns:a16="http://schemas.microsoft.com/office/drawing/2014/main" id="{2252AF6E-5CEE-724C-BF3F-61F00471BF91}"/>
              </a:ext>
            </a:extLst>
          </p:cNvPr>
          <p:cNvSpPr>
            <a:spLocks noGrp="1"/>
          </p:cNvSpPr>
          <p:nvPr>
            <p:ph type="sldNum" sz="quarter" idx="12"/>
          </p:nvPr>
        </p:nvSpPr>
        <p:spPr/>
        <p:txBody>
          <a:bodyPr/>
          <a:lstStyle/>
          <a:p>
            <a:fld id="{B6F15528-21DE-4FAA-801E-634DDDAF4B2B}" type="slidenum">
              <a:rPr lang="en-US" smtClean="0"/>
              <a:t>17</a:t>
            </a:fld>
            <a:endParaRPr lang="en-US" dirty="0"/>
          </a:p>
        </p:txBody>
      </p:sp>
    </p:spTree>
    <p:extLst>
      <p:ext uri="{BB962C8B-B14F-4D97-AF65-F5344CB8AC3E}">
        <p14:creationId xmlns:p14="http://schemas.microsoft.com/office/powerpoint/2010/main" val="8834945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D924562E-100D-8845-853A-307B933BDFF2}"/>
              </a:ext>
            </a:extLst>
          </p:cNvPr>
          <p:cNvSpPr>
            <a:spLocks noGrp="1"/>
          </p:cNvSpPr>
          <p:nvPr>
            <p:ph type="title"/>
          </p:nvPr>
        </p:nvSpPr>
        <p:spPr/>
        <p:txBody>
          <a:bodyPr/>
          <a:lstStyle/>
          <a:p>
            <a:r>
              <a:rPr lang="en-US" dirty="0"/>
              <a:t>Health Information System</a:t>
            </a:r>
          </a:p>
        </p:txBody>
      </p:sp>
      <p:sp>
        <p:nvSpPr>
          <p:cNvPr id="2" name="Slide Number Placeholder 1">
            <a:extLst>
              <a:ext uri="{FF2B5EF4-FFF2-40B4-BE49-F238E27FC236}">
                <a16:creationId xmlns:a16="http://schemas.microsoft.com/office/drawing/2014/main" id="{0314825D-0160-7343-9D8B-8F2CBAEF2B85}"/>
              </a:ext>
            </a:extLst>
          </p:cNvPr>
          <p:cNvSpPr>
            <a:spLocks noGrp="1"/>
          </p:cNvSpPr>
          <p:nvPr>
            <p:ph type="sldNum" sz="quarter" idx="12"/>
          </p:nvPr>
        </p:nvSpPr>
        <p:spPr/>
        <p:txBody>
          <a:bodyPr/>
          <a:lstStyle/>
          <a:p>
            <a:fld id="{ECAE57C0-0D41-154A-8B67-14F9853C8341}" type="slidenum">
              <a:rPr lang="en-US" smtClean="0"/>
              <a:pPr/>
              <a:t>18</a:t>
            </a:fld>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9274" y="1676399"/>
            <a:ext cx="8342766" cy="6039987"/>
          </a:xfrm>
          <a:prstGeom prst="rect">
            <a:avLst/>
          </a:prstGeom>
        </p:spPr>
      </p:pic>
    </p:spTree>
    <p:extLst>
      <p:ext uri="{BB962C8B-B14F-4D97-AF65-F5344CB8AC3E}">
        <p14:creationId xmlns:p14="http://schemas.microsoft.com/office/powerpoint/2010/main" val="42895992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p:cNvSpPr>
            <a:spLocks noGrp="1"/>
          </p:cNvSpPr>
          <p:nvPr>
            <p:ph type="title"/>
          </p:nvPr>
        </p:nvSpPr>
        <p:spPr/>
        <p:txBody>
          <a:bodyPr/>
          <a:lstStyle/>
          <a:p>
            <a:pPr eaLnBrk="1" hangingPunct="1"/>
            <a:r>
              <a:rPr lang="en-US" altLang="en-US" dirty="0"/>
              <a:t>Introduction to Health Informatics</a:t>
            </a:r>
          </a:p>
        </p:txBody>
      </p:sp>
      <p:sp>
        <p:nvSpPr>
          <p:cNvPr id="4" name="Slide Number Placeholder 3">
            <a:extLst>
              <a:ext uri="{FF2B5EF4-FFF2-40B4-BE49-F238E27FC236}">
                <a16:creationId xmlns:a16="http://schemas.microsoft.com/office/drawing/2014/main" id="{6A75B198-46A1-A945-A79D-D3DB78149936}"/>
              </a:ext>
            </a:extLst>
          </p:cNvPr>
          <p:cNvSpPr>
            <a:spLocks noGrp="1"/>
          </p:cNvSpPr>
          <p:nvPr>
            <p:ph type="sldNum" sz="quarter" idx="12"/>
          </p:nvPr>
        </p:nvSpPr>
        <p:spPr/>
        <p:txBody>
          <a:bodyPr/>
          <a:lstStyle/>
          <a:p>
            <a:fld id="{2C977632-1F3F-4687-A48D-54A71B9BF2B5}" type="slidenum">
              <a:rPr lang="en-US" altLang="en-US" smtClean="0"/>
              <a:pPr/>
              <a:t>19</a:t>
            </a:fld>
            <a:endParaRPr lang="en-US" altLang="en-US" dirty="0"/>
          </a:p>
        </p:txBody>
      </p:sp>
      <p:sp>
        <p:nvSpPr>
          <p:cNvPr id="6" name="Unit Title"/>
          <p:cNvSpPr txBox="1">
            <a:spLocks/>
          </p:cNvSpPr>
          <p:nvPr/>
        </p:nvSpPr>
        <p:spPr bwMode="auto">
          <a:xfrm>
            <a:off x="1508760" y="2789372"/>
            <a:ext cx="7040880" cy="15070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SzPct val="85000"/>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SzPct val="80000"/>
              <a:buFont typeface="Courier New" panose="02070309020205020404" pitchFamily="49" charset="0"/>
              <a:buChar char="o"/>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SzPct val="12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SzPct val="70000"/>
              <a:buFont typeface="Wingdings" panose="05000000000000000000" pitchFamily="2" charset="2"/>
              <a:buChar char="q"/>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en-US" sz="4800" dirty="0">
                <a:latin typeface="Century Gothic" panose="020B0502020202020204" pitchFamily="34" charset="0"/>
              </a:rPr>
              <a:t>What is health informatics?</a:t>
            </a:r>
          </a:p>
        </p:txBody>
      </p:sp>
    </p:spTree>
    <p:extLst>
      <p:ext uri="{BB962C8B-B14F-4D97-AF65-F5344CB8AC3E}">
        <p14:creationId xmlns:p14="http://schemas.microsoft.com/office/powerpoint/2010/main" val="3981374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6"/>
          <p:cNvSpPr>
            <a:spLocks/>
          </p:cNvSpPr>
          <p:nvPr/>
        </p:nvSpPr>
        <p:spPr bwMode="auto">
          <a:xfrm>
            <a:off x="6427947" y="2871630"/>
            <a:ext cx="412115" cy="330041"/>
          </a:xfrm>
          <a:custGeom>
            <a:avLst/>
            <a:gdLst>
              <a:gd name="T0" fmla="*/ 23 w 236"/>
              <a:gd name="T1" fmla="*/ 66 h 189"/>
              <a:gd name="T2" fmla="*/ 37 w 236"/>
              <a:gd name="T3" fmla="*/ 54 h 189"/>
              <a:gd name="T4" fmla="*/ 58 w 236"/>
              <a:gd name="T5" fmla="*/ 45 h 189"/>
              <a:gd name="T6" fmla="*/ 71 w 236"/>
              <a:gd name="T7" fmla="*/ 24 h 189"/>
              <a:gd name="T8" fmla="*/ 82 w 236"/>
              <a:gd name="T9" fmla="*/ 22 h 189"/>
              <a:gd name="T10" fmla="*/ 97 w 236"/>
              <a:gd name="T11" fmla="*/ 23 h 189"/>
              <a:gd name="T12" fmla="*/ 116 w 236"/>
              <a:gd name="T13" fmla="*/ 30 h 189"/>
              <a:gd name="T14" fmla="*/ 134 w 236"/>
              <a:gd name="T15" fmla="*/ 27 h 189"/>
              <a:gd name="T16" fmla="*/ 147 w 236"/>
              <a:gd name="T17" fmla="*/ 18 h 189"/>
              <a:gd name="T18" fmla="*/ 149 w 236"/>
              <a:gd name="T19" fmla="*/ 7 h 189"/>
              <a:gd name="T20" fmla="*/ 165 w 236"/>
              <a:gd name="T21" fmla="*/ 4 h 189"/>
              <a:gd name="T22" fmla="*/ 170 w 236"/>
              <a:gd name="T23" fmla="*/ 12 h 189"/>
              <a:gd name="T24" fmla="*/ 182 w 236"/>
              <a:gd name="T25" fmla="*/ 36 h 189"/>
              <a:gd name="T26" fmla="*/ 193 w 236"/>
              <a:gd name="T27" fmla="*/ 29 h 189"/>
              <a:gd name="T28" fmla="*/ 214 w 236"/>
              <a:gd name="T29" fmla="*/ 22 h 189"/>
              <a:gd name="T30" fmla="*/ 236 w 236"/>
              <a:gd name="T31" fmla="*/ 28 h 189"/>
              <a:gd name="T32" fmla="*/ 219 w 236"/>
              <a:gd name="T33" fmla="*/ 34 h 189"/>
              <a:gd name="T34" fmla="*/ 183 w 236"/>
              <a:gd name="T35" fmla="*/ 40 h 189"/>
              <a:gd name="T36" fmla="*/ 181 w 236"/>
              <a:gd name="T37" fmla="*/ 58 h 189"/>
              <a:gd name="T38" fmla="*/ 179 w 236"/>
              <a:gd name="T39" fmla="*/ 77 h 189"/>
              <a:gd name="T40" fmla="*/ 178 w 236"/>
              <a:gd name="T41" fmla="*/ 93 h 189"/>
              <a:gd name="T42" fmla="*/ 172 w 236"/>
              <a:gd name="T43" fmla="*/ 106 h 189"/>
              <a:gd name="T44" fmla="*/ 157 w 236"/>
              <a:gd name="T45" fmla="*/ 123 h 189"/>
              <a:gd name="T46" fmla="*/ 155 w 236"/>
              <a:gd name="T47" fmla="*/ 142 h 189"/>
              <a:gd name="T48" fmla="*/ 135 w 236"/>
              <a:gd name="T49" fmla="*/ 142 h 189"/>
              <a:gd name="T50" fmla="*/ 121 w 236"/>
              <a:gd name="T51" fmla="*/ 148 h 189"/>
              <a:gd name="T52" fmla="*/ 116 w 236"/>
              <a:gd name="T53" fmla="*/ 178 h 189"/>
              <a:gd name="T54" fmla="*/ 82 w 236"/>
              <a:gd name="T55" fmla="*/ 184 h 189"/>
              <a:gd name="T56" fmla="*/ 68 w 236"/>
              <a:gd name="T57" fmla="*/ 186 h 189"/>
              <a:gd name="T58" fmla="*/ 20 w 236"/>
              <a:gd name="T59" fmla="*/ 179 h 189"/>
              <a:gd name="T60" fmla="*/ 29 w 236"/>
              <a:gd name="T61" fmla="*/ 147 h 189"/>
              <a:gd name="T62" fmla="*/ 11 w 236"/>
              <a:gd name="T63" fmla="*/ 130 h 189"/>
              <a:gd name="T64" fmla="*/ 8 w 236"/>
              <a:gd name="T65" fmla="*/ 102 h 189"/>
              <a:gd name="T66" fmla="*/ 2 w 236"/>
              <a:gd name="T67" fmla="*/ 8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6" h="189">
                <a:moveTo>
                  <a:pt x="4" y="58"/>
                </a:moveTo>
                <a:lnTo>
                  <a:pt x="23" y="66"/>
                </a:lnTo>
                <a:lnTo>
                  <a:pt x="35" y="63"/>
                </a:lnTo>
                <a:lnTo>
                  <a:pt x="37" y="54"/>
                </a:lnTo>
                <a:lnTo>
                  <a:pt x="50" y="51"/>
                </a:lnTo>
                <a:lnTo>
                  <a:pt x="58" y="45"/>
                </a:lnTo>
                <a:lnTo>
                  <a:pt x="58" y="28"/>
                </a:lnTo>
                <a:lnTo>
                  <a:pt x="71" y="24"/>
                </a:lnTo>
                <a:lnTo>
                  <a:pt x="72" y="17"/>
                </a:lnTo>
                <a:lnTo>
                  <a:pt x="82" y="22"/>
                </a:lnTo>
                <a:lnTo>
                  <a:pt x="87" y="23"/>
                </a:lnTo>
                <a:lnTo>
                  <a:pt x="97" y="23"/>
                </a:lnTo>
                <a:lnTo>
                  <a:pt x="110" y="27"/>
                </a:lnTo>
                <a:lnTo>
                  <a:pt x="116" y="30"/>
                </a:lnTo>
                <a:lnTo>
                  <a:pt x="127" y="23"/>
                </a:lnTo>
                <a:lnTo>
                  <a:pt x="134" y="27"/>
                </a:lnTo>
                <a:lnTo>
                  <a:pt x="137" y="18"/>
                </a:lnTo>
                <a:lnTo>
                  <a:pt x="147" y="18"/>
                </a:lnTo>
                <a:lnTo>
                  <a:pt x="149" y="15"/>
                </a:lnTo>
                <a:lnTo>
                  <a:pt x="149" y="7"/>
                </a:lnTo>
                <a:lnTo>
                  <a:pt x="154" y="0"/>
                </a:lnTo>
                <a:lnTo>
                  <a:pt x="165" y="4"/>
                </a:lnTo>
                <a:lnTo>
                  <a:pt x="165" y="11"/>
                </a:lnTo>
                <a:lnTo>
                  <a:pt x="170" y="12"/>
                </a:lnTo>
                <a:lnTo>
                  <a:pt x="173" y="29"/>
                </a:lnTo>
                <a:lnTo>
                  <a:pt x="182" y="36"/>
                </a:lnTo>
                <a:lnTo>
                  <a:pt x="186" y="31"/>
                </a:lnTo>
                <a:lnTo>
                  <a:pt x="193" y="29"/>
                </a:lnTo>
                <a:lnTo>
                  <a:pt x="202" y="20"/>
                </a:lnTo>
                <a:lnTo>
                  <a:pt x="214" y="22"/>
                </a:lnTo>
                <a:lnTo>
                  <a:pt x="232" y="22"/>
                </a:lnTo>
                <a:lnTo>
                  <a:pt x="236" y="28"/>
                </a:lnTo>
                <a:lnTo>
                  <a:pt x="227" y="30"/>
                </a:lnTo>
                <a:lnTo>
                  <a:pt x="219" y="34"/>
                </a:lnTo>
                <a:lnTo>
                  <a:pt x="200" y="36"/>
                </a:lnTo>
                <a:lnTo>
                  <a:pt x="183" y="40"/>
                </a:lnTo>
                <a:lnTo>
                  <a:pt x="175" y="50"/>
                </a:lnTo>
                <a:lnTo>
                  <a:pt x="181" y="58"/>
                </a:lnTo>
                <a:lnTo>
                  <a:pt x="185" y="69"/>
                </a:lnTo>
                <a:lnTo>
                  <a:pt x="179" y="77"/>
                </a:lnTo>
                <a:lnTo>
                  <a:pt x="182" y="85"/>
                </a:lnTo>
                <a:lnTo>
                  <a:pt x="178" y="93"/>
                </a:lnTo>
                <a:lnTo>
                  <a:pt x="162" y="92"/>
                </a:lnTo>
                <a:lnTo>
                  <a:pt x="172" y="106"/>
                </a:lnTo>
                <a:lnTo>
                  <a:pt x="162" y="111"/>
                </a:lnTo>
                <a:lnTo>
                  <a:pt x="157" y="123"/>
                </a:lnTo>
                <a:lnTo>
                  <a:pt x="160" y="136"/>
                </a:lnTo>
                <a:lnTo>
                  <a:pt x="155" y="142"/>
                </a:lnTo>
                <a:lnTo>
                  <a:pt x="148" y="140"/>
                </a:lnTo>
                <a:lnTo>
                  <a:pt x="135" y="142"/>
                </a:lnTo>
                <a:lnTo>
                  <a:pt x="134" y="148"/>
                </a:lnTo>
                <a:lnTo>
                  <a:pt x="121" y="148"/>
                </a:lnTo>
                <a:lnTo>
                  <a:pt x="113" y="160"/>
                </a:lnTo>
                <a:lnTo>
                  <a:pt x="116" y="178"/>
                </a:lnTo>
                <a:lnTo>
                  <a:pt x="95" y="186"/>
                </a:lnTo>
                <a:lnTo>
                  <a:pt x="82" y="184"/>
                </a:lnTo>
                <a:lnTo>
                  <a:pt x="79" y="189"/>
                </a:lnTo>
                <a:lnTo>
                  <a:pt x="68" y="186"/>
                </a:lnTo>
                <a:lnTo>
                  <a:pt x="51" y="189"/>
                </a:lnTo>
                <a:lnTo>
                  <a:pt x="20" y="179"/>
                </a:lnTo>
                <a:lnTo>
                  <a:pt x="33" y="160"/>
                </a:lnTo>
                <a:lnTo>
                  <a:pt x="29" y="147"/>
                </a:lnTo>
                <a:lnTo>
                  <a:pt x="15" y="143"/>
                </a:lnTo>
                <a:lnTo>
                  <a:pt x="11" y="130"/>
                </a:lnTo>
                <a:lnTo>
                  <a:pt x="3" y="113"/>
                </a:lnTo>
                <a:lnTo>
                  <a:pt x="8" y="102"/>
                </a:lnTo>
                <a:lnTo>
                  <a:pt x="0" y="99"/>
                </a:lnTo>
                <a:lnTo>
                  <a:pt x="2" y="84"/>
                </a:lnTo>
                <a:lnTo>
                  <a:pt x="4" y="58"/>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2" name="Freeform 7"/>
          <p:cNvSpPr>
            <a:spLocks/>
          </p:cNvSpPr>
          <p:nvPr/>
        </p:nvSpPr>
        <p:spPr bwMode="auto">
          <a:xfrm>
            <a:off x="4959350" y="4478179"/>
            <a:ext cx="398145" cy="438308"/>
          </a:xfrm>
          <a:custGeom>
            <a:avLst/>
            <a:gdLst>
              <a:gd name="T0" fmla="*/ 92 w 228"/>
              <a:gd name="T1" fmla="*/ 16 h 251"/>
              <a:gd name="T2" fmla="*/ 102 w 228"/>
              <a:gd name="T3" fmla="*/ 35 h 251"/>
              <a:gd name="T4" fmla="*/ 121 w 228"/>
              <a:gd name="T5" fmla="*/ 44 h 251"/>
              <a:gd name="T6" fmla="*/ 137 w 228"/>
              <a:gd name="T7" fmla="*/ 44 h 251"/>
              <a:gd name="T8" fmla="*/ 144 w 228"/>
              <a:gd name="T9" fmla="*/ 27 h 251"/>
              <a:gd name="T10" fmla="*/ 157 w 228"/>
              <a:gd name="T11" fmla="*/ 23 h 251"/>
              <a:gd name="T12" fmla="*/ 165 w 228"/>
              <a:gd name="T13" fmla="*/ 30 h 251"/>
              <a:gd name="T14" fmla="*/ 187 w 228"/>
              <a:gd name="T15" fmla="*/ 43 h 251"/>
              <a:gd name="T16" fmla="*/ 188 w 228"/>
              <a:gd name="T17" fmla="*/ 63 h 251"/>
              <a:gd name="T18" fmla="*/ 195 w 228"/>
              <a:gd name="T19" fmla="*/ 84 h 251"/>
              <a:gd name="T20" fmla="*/ 198 w 228"/>
              <a:gd name="T21" fmla="*/ 107 h 251"/>
              <a:gd name="T22" fmla="*/ 217 w 228"/>
              <a:gd name="T23" fmla="*/ 104 h 251"/>
              <a:gd name="T24" fmla="*/ 227 w 228"/>
              <a:gd name="T25" fmla="*/ 112 h 251"/>
              <a:gd name="T26" fmla="*/ 228 w 228"/>
              <a:gd name="T27" fmla="*/ 132 h 251"/>
              <a:gd name="T28" fmla="*/ 227 w 228"/>
              <a:gd name="T29" fmla="*/ 147 h 251"/>
              <a:gd name="T30" fmla="*/ 186 w 228"/>
              <a:gd name="T31" fmla="*/ 213 h 251"/>
              <a:gd name="T32" fmla="*/ 209 w 228"/>
              <a:gd name="T33" fmla="*/ 243 h 251"/>
              <a:gd name="T34" fmla="*/ 132 w 228"/>
              <a:gd name="T35" fmla="*/ 248 h 251"/>
              <a:gd name="T36" fmla="*/ 46 w 228"/>
              <a:gd name="T37" fmla="*/ 239 h 251"/>
              <a:gd name="T38" fmla="*/ 33 w 228"/>
              <a:gd name="T39" fmla="*/ 231 h 251"/>
              <a:gd name="T40" fmla="*/ 10 w 228"/>
              <a:gd name="T41" fmla="*/ 234 h 251"/>
              <a:gd name="T42" fmla="*/ 0 w 228"/>
              <a:gd name="T43" fmla="*/ 225 h 251"/>
              <a:gd name="T44" fmla="*/ 9 w 228"/>
              <a:gd name="T45" fmla="*/ 188 h 251"/>
              <a:gd name="T46" fmla="*/ 16 w 228"/>
              <a:gd name="T47" fmla="*/ 160 h 251"/>
              <a:gd name="T48" fmla="*/ 31 w 228"/>
              <a:gd name="T49" fmla="*/ 138 h 251"/>
              <a:gd name="T50" fmla="*/ 39 w 228"/>
              <a:gd name="T51" fmla="*/ 113 h 251"/>
              <a:gd name="T52" fmla="*/ 33 w 228"/>
              <a:gd name="T53" fmla="*/ 94 h 251"/>
              <a:gd name="T54" fmla="*/ 24 w 228"/>
              <a:gd name="T55" fmla="*/ 69 h 251"/>
              <a:gd name="T56" fmla="*/ 31 w 228"/>
              <a:gd name="T57" fmla="*/ 56 h 251"/>
              <a:gd name="T58" fmla="*/ 22 w 228"/>
              <a:gd name="T59" fmla="*/ 22 h 251"/>
              <a:gd name="T60" fmla="*/ 14 w 228"/>
              <a:gd name="T61" fmla="*/ 5 h 251"/>
              <a:gd name="T62" fmla="*/ 27 w 228"/>
              <a:gd name="T63" fmla="*/ 3 h 251"/>
              <a:gd name="T64" fmla="*/ 88 w 228"/>
              <a:gd name="T65" fmla="*/ 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8" h="251">
                <a:moveTo>
                  <a:pt x="88" y="1"/>
                </a:moveTo>
                <a:lnTo>
                  <a:pt x="92" y="16"/>
                </a:lnTo>
                <a:lnTo>
                  <a:pt x="97" y="29"/>
                </a:lnTo>
                <a:lnTo>
                  <a:pt x="102" y="35"/>
                </a:lnTo>
                <a:lnTo>
                  <a:pt x="109" y="46"/>
                </a:lnTo>
                <a:lnTo>
                  <a:pt x="121" y="44"/>
                </a:lnTo>
                <a:lnTo>
                  <a:pt x="127" y="42"/>
                </a:lnTo>
                <a:lnTo>
                  <a:pt x="137" y="44"/>
                </a:lnTo>
                <a:lnTo>
                  <a:pt x="140" y="39"/>
                </a:lnTo>
                <a:lnTo>
                  <a:pt x="144" y="27"/>
                </a:lnTo>
                <a:lnTo>
                  <a:pt x="156" y="26"/>
                </a:lnTo>
                <a:lnTo>
                  <a:pt x="157" y="23"/>
                </a:lnTo>
                <a:lnTo>
                  <a:pt x="166" y="22"/>
                </a:lnTo>
                <a:lnTo>
                  <a:pt x="165" y="30"/>
                </a:lnTo>
                <a:lnTo>
                  <a:pt x="187" y="30"/>
                </a:lnTo>
                <a:lnTo>
                  <a:pt x="187" y="43"/>
                </a:lnTo>
                <a:lnTo>
                  <a:pt x="190" y="51"/>
                </a:lnTo>
                <a:lnTo>
                  <a:pt x="188" y="63"/>
                </a:lnTo>
                <a:lnTo>
                  <a:pt x="189" y="76"/>
                </a:lnTo>
                <a:lnTo>
                  <a:pt x="195" y="84"/>
                </a:lnTo>
                <a:lnTo>
                  <a:pt x="193" y="109"/>
                </a:lnTo>
                <a:lnTo>
                  <a:pt x="198" y="107"/>
                </a:lnTo>
                <a:lnTo>
                  <a:pt x="206" y="107"/>
                </a:lnTo>
                <a:lnTo>
                  <a:pt x="217" y="104"/>
                </a:lnTo>
                <a:lnTo>
                  <a:pt x="226" y="105"/>
                </a:lnTo>
                <a:lnTo>
                  <a:pt x="227" y="112"/>
                </a:lnTo>
                <a:lnTo>
                  <a:pt x="225" y="122"/>
                </a:lnTo>
                <a:lnTo>
                  <a:pt x="228" y="132"/>
                </a:lnTo>
                <a:lnTo>
                  <a:pt x="225" y="140"/>
                </a:lnTo>
                <a:lnTo>
                  <a:pt x="227" y="147"/>
                </a:lnTo>
                <a:lnTo>
                  <a:pt x="188" y="146"/>
                </a:lnTo>
                <a:lnTo>
                  <a:pt x="186" y="213"/>
                </a:lnTo>
                <a:lnTo>
                  <a:pt x="198" y="230"/>
                </a:lnTo>
                <a:lnTo>
                  <a:pt x="209" y="243"/>
                </a:lnTo>
                <a:lnTo>
                  <a:pt x="176" y="251"/>
                </a:lnTo>
                <a:lnTo>
                  <a:pt x="132" y="248"/>
                </a:lnTo>
                <a:lnTo>
                  <a:pt x="120" y="238"/>
                </a:lnTo>
                <a:lnTo>
                  <a:pt x="46" y="239"/>
                </a:lnTo>
                <a:lnTo>
                  <a:pt x="43" y="240"/>
                </a:lnTo>
                <a:lnTo>
                  <a:pt x="33" y="231"/>
                </a:lnTo>
                <a:lnTo>
                  <a:pt x="21" y="230"/>
                </a:lnTo>
                <a:lnTo>
                  <a:pt x="10" y="234"/>
                </a:lnTo>
                <a:lnTo>
                  <a:pt x="1" y="238"/>
                </a:lnTo>
                <a:lnTo>
                  <a:pt x="0" y="225"/>
                </a:lnTo>
                <a:lnTo>
                  <a:pt x="2" y="206"/>
                </a:lnTo>
                <a:lnTo>
                  <a:pt x="9" y="188"/>
                </a:lnTo>
                <a:lnTo>
                  <a:pt x="10" y="179"/>
                </a:lnTo>
                <a:lnTo>
                  <a:pt x="16" y="160"/>
                </a:lnTo>
                <a:lnTo>
                  <a:pt x="21" y="151"/>
                </a:lnTo>
                <a:lnTo>
                  <a:pt x="31" y="138"/>
                </a:lnTo>
                <a:lnTo>
                  <a:pt x="37" y="129"/>
                </a:lnTo>
                <a:lnTo>
                  <a:pt x="39" y="113"/>
                </a:lnTo>
                <a:lnTo>
                  <a:pt x="39" y="101"/>
                </a:lnTo>
                <a:lnTo>
                  <a:pt x="33" y="94"/>
                </a:lnTo>
                <a:lnTo>
                  <a:pt x="29" y="81"/>
                </a:lnTo>
                <a:lnTo>
                  <a:pt x="24" y="69"/>
                </a:lnTo>
                <a:lnTo>
                  <a:pt x="25" y="64"/>
                </a:lnTo>
                <a:lnTo>
                  <a:pt x="31" y="56"/>
                </a:lnTo>
                <a:lnTo>
                  <a:pt x="25" y="36"/>
                </a:lnTo>
                <a:lnTo>
                  <a:pt x="22" y="22"/>
                </a:lnTo>
                <a:lnTo>
                  <a:pt x="13" y="9"/>
                </a:lnTo>
                <a:lnTo>
                  <a:pt x="14" y="5"/>
                </a:lnTo>
                <a:lnTo>
                  <a:pt x="22" y="2"/>
                </a:lnTo>
                <a:lnTo>
                  <a:pt x="27" y="3"/>
                </a:lnTo>
                <a:lnTo>
                  <a:pt x="34" y="0"/>
                </a:lnTo>
                <a:lnTo>
                  <a:pt x="88" y="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 name="Freeform 8"/>
          <p:cNvSpPr>
            <a:spLocks/>
          </p:cNvSpPr>
          <p:nvPr/>
        </p:nvSpPr>
        <p:spPr bwMode="auto">
          <a:xfrm>
            <a:off x="4971574" y="4427538"/>
            <a:ext cx="34925" cy="48895"/>
          </a:xfrm>
          <a:custGeom>
            <a:avLst/>
            <a:gdLst>
              <a:gd name="T0" fmla="*/ 10 w 20"/>
              <a:gd name="T1" fmla="*/ 26 h 28"/>
              <a:gd name="T2" fmla="*/ 5 w 20"/>
              <a:gd name="T3" fmla="*/ 28 h 28"/>
              <a:gd name="T4" fmla="*/ 0 w 20"/>
              <a:gd name="T5" fmla="*/ 12 h 28"/>
              <a:gd name="T6" fmla="*/ 7 w 20"/>
              <a:gd name="T7" fmla="*/ 3 h 28"/>
              <a:gd name="T8" fmla="*/ 13 w 20"/>
              <a:gd name="T9" fmla="*/ 0 h 28"/>
              <a:gd name="T10" fmla="*/ 20 w 20"/>
              <a:gd name="T11" fmla="*/ 7 h 28"/>
              <a:gd name="T12" fmla="*/ 13 w 20"/>
              <a:gd name="T13" fmla="*/ 11 h 28"/>
              <a:gd name="T14" fmla="*/ 10 w 20"/>
              <a:gd name="T15" fmla="*/ 16 h 28"/>
              <a:gd name="T16" fmla="*/ 10 w 20"/>
              <a:gd name="T1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0" y="26"/>
                </a:moveTo>
                <a:lnTo>
                  <a:pt x="5" y="28"/>
                </a:lnTo>
                <a:lnTo>
                  <a:pt x="0" y="12"/>
                </a:lnTo>
                <a:lnTo>
                  <a:pt x="7" y="3"/>
                </a:lnTo>
                <a:lnTo>
                  <a:pt x="13" y="0"/>
                </a:lnTo>
                <a:lnTo>
                  <a:pt x="20" y="7"/>
                </a:lnTo>
                <a:lnTo>
                  <a:pt x="13" y="11"/>
                </a:lnTo>
                <a:lnTo>
                  <a:pt x="10" y="16"/>
                </a:lnTo>
                <a:lnTo>
                  <a:pt x="10" y="2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4" name="Freeform 9"/>
          <p:cNvSpPr>
            <a:spLocks/>
          </p:cNvSpPr>
          <p:nvPr/>
        </p:nvSpPr>
        <p:spPr bwMode="auto">
          <a:xfrm>
            <a:off x="5154931" y="2719706"/>
            <a:ext cx="54134" cy="110014"/>
          </a:xfrm>
          <a:custGeom>
            <a:avLst/>
            <a:gdLst>
              <a:gd name="T0" fmla="*/ 22 w 31"/>
              <a:gd name="T1" fmla="*/ 17 h 63"/>
              <a:gd name="T2" fmla="*/ 20 w 31"/>
              <a:gd name="T3" fmla="*/ 24 h 63"/>
              <a:gd name="T4" fmla="*/ 23 w 31"/>
              <a:gd name="T5" fmla="*/ 33 h 63"/>
              <a:gd name="T6" fmla="*/ 31 w 31"/>
              <a:gd name="T7" fmla="*/ 38 h 63"/>
              <a:gd name="T8" fmla="*/ 31 w 31"/>
              <a:gd name="T9" fmla="*/ 44 h 63"/>
              <a:gd name="T10" fmla="*/ 25 w 31"/>
              <a:gd name="T11" fmla="*/ 46 h 63"/>
              <a:gd name="T12" fmla="*/ 25 w 31"/>
              <a:gd name="T13" fmla="*/ 53 h 63"/>
              <a:gd name="T14" fmla="*/ 18 w 31"/>
              <a:gd name="T15" fmla="*/ 63 h 63"/>
              <a:gd name="T16" fmla="*/ 15 w 31"/>
              <a:gd name="T17" fmla="*/ 62 h 63"/>
              <a:gd name="T18" fmla="*/ 14 w 31"/>
              <a:gd name="T19" fmla="*/ 57 h 63"/>
              <a:gd name="T20" fmla="*/ 4 w 31"/>
              <a:gd name="T21" fmla="*/ 50 h 63"/>
              <a:gd name="T22" fmla="*/ 2 w 31"/>
              <a:gd name="T23" fmla="*/ 40 h 63"/>
              <a:gd name="T24" fmla="*/ 3 w 31"/>
              <a:gd name="T25" fmla="*/ 26 h 63"/>
              <a:gd name="T26" fmla="*/ 4 w 31"/>
              <a:gd name="T27" fmla="*/ 20 h 63"/>
              <a:gd name="T28" fmla="*/ 1 w 31"/>
              <a:gd name="T29" fmla="*/ 17 h 63"/>
              <a:gd name="T30" fmla="*/ 0 w 31"/>
              <a:gd name="T31" fmla="*/ 10 h 63"/>
              <a:gd name="T32" fmla="*/ 6 w 31"/>
              <a:gd name="T33" fmla="*/ 0 h 63"/>
              <a:gd name="T34" fmla="*/ 7 w 31"/>
              <a:gd name="T35" fmla="*/ 4 h 63"/>
              <a:gd name="T36" fmla="*/ 12 w 31"/>
              <a:gd name="T37" fmla="*/ 2 h 63"/>
              <a:gd name="T38" fmla="*/ 16 w 31"/>
              <a:gd name="T39" fmla="*/ 8 h 63"/>
              <a:gd name="T40" fmla="*/ 20 w 31"/>
              <a:gd name="T41" fmla="*/ 10 h 63"/>
              <a:gd name="T42" fmla="*/ 22 w 31"/>
              <a:gd name="T43"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63">
                <a:moveTo>
                  <a:pt x="22" y="17"/>
                </a:moveTo>
                <a:lnTo>
                  <a:pt x="20" y="24"/>
                </a:lnTo>
                <a:lnTo>
                  <a:pt x="23" y="33"/>
                </a:lnTo>
                <a:lnTo>
                  <a:pt x="31" y="38"/>
                </a:lnTo>
                <a:lnTo>
                  <a:pt x="31" y="44"/>
                </a:lnTo>
                <a:lnTo>
                  <a:pt x="25" y="46"/>
                </a:lnTo>
                <a:lnTo>
                  <a:pt x="25" y="53"/>
                </a:lnTo>
                <a:lnTo>
                  <a:pt x="18" y="63"/>
                </a:lnTo>
                <a:lnTo>
                  <a:pt x="15" y="62"/>
                </a:lnTo>
                <a:lnTo>
                  <a:pt x="14" y="57"/>
                </a:lnTo>
                <a:lnTo>
                  <a:pt x="4" y="50"/>
                </a:lnTo>
                <a:lnTo>
                  <a:pt x="2" y="40"/>
                </a:lnTo>
                <a:lnTo>
                  <a:pt x="3" y="26"/>
                </a:lnTo>
                <a:lnTo>
                  <a:pt x="4" y="20"/>
                </a:lnTo>
                <a:lnTo>
                  <a:pt x="1" y="17"/>
                </a:lnTo>
                <a:lnTo>
                  <a:pt x="0" y="10"/>
                </a:lnTo>
                <a:lnTo>
                  <a:pt x="6" y="0"/>
                </a:lnTo>
                <a:lnTo>
                  <a:pt x="7" y="4"/>
                </a:lnTo>
                <a:lnTo>
                  <a:pt x="12" y="2"/>
                </a:lnTo>
                <a:lnTo>
                  <a:pt x="16" y="8"/>
                </a:lnTo>
                <a:lnTo>
                  <a:pt x="20" y="10"/>
                </a:lnTo>
                <a:lnTo>
                  <a:pt x="22" y="1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5" name="Freeform 10"/>
          <p:cNvSpPr>
            <a:spLocks/>
          </p:cNvSpPr>
          <p:nvPr/>
        </p:nvSpPr>
        <p:spPr bwMode="auto">
          <a:xfrm>
            <a:off x="6200935" y="3320415"/>
            <a:ext cx="148431" cy="129223"/>
          </a:xfrm>
          <a:custGeom>
            <a:avLst/>
            <a:gdLst>
              <a:gd name="T0" fmla="*/ 0 w 85"/>
              <a:gd name="T1" fmla="*/ 38 h 74"/>
              <a:gd name="T2" fmla="*/ 3 w 85"/>
              <a:gd name="T3" fmla="*/ 37 h 74"/>
              <a:gd name="T4" fmla="*/ 4 w 85"/>
              <a:gd name="T5" fmla="*/ 42 h 74"/>
              <a:gd name="T6" fmla="*/ 18 w 85"/>
              <a:gd name="T7" fmla="*/ 39 h 74"/>
              <a:gd name="T8" fmla="*/ 33 w 85"/>
              <a:gd name="T9" fmla="*/ 40 h 74"/>
              <a:gd name="T10" fmla="*/ 44 w 85"/>
              <a:gd name="T11" fmla="*/ 40 h 74"/>
              <a:gd name="T12" fmla="*/ 54 w 85"/>
              <a:gd name="T13" fmla="*/ 26 h 74"/>
              <a:gd name="T14" fmla="*/ 66 w 85"/>
              <a:gd name="T15" fmla="*/ 13 h 74"/>
              <a:gd name="T16" fmla="*/ 76 w 85"/>
              <a:gd name="T17" fmla="*/ 0 h 74"/>
              <a:gd name="T18" fmla="*/ 80 w 85"/>
              <a:gd name="T19" fmla="*/ 7 h 74"/>
              <a:gd name="T20" fmla="*/ 85 w 85"/>
              <a:gd name="T21" fmla="*/ 24 h 74"/>
              <a:gd name="T22" fmla="*/ 75 w 85"/>
              <a:gd name="T23" fmla="*/ 24 h 74"/>
              <a:gd name="T24" fmla="*/ 76 w 85"/>
              <a:gd name="T25" fmla="*/ 37 h 74"/>
              <a:gd name="T26" fmla="*/ 79 w 85"/>
              <a:gd name="T27" fmla="*/ 40 h 74"/>
              <a:gd name="T28" fmla="*/ 72 w 85"/>
              <a:gd name="T29" fmla="*/ 44 h 74"/>
              <a:gd name="T30" fmla="*/ 72 w 85"/>
              <a:gd name="T31" fmla="*/ 53 h 74"/>
              <a:gd name="T32" fmla="*/ 68 w 85"/>
              <a:gd name="T33" fmla="*/ 61 h 74"/>
              <a:gd name="T34" fmla="*/ 69 w 85"/>
              <a:gd name="T35" fmla="*/ 70 h 74"/>
              <a:gd name="T36" fmla="*/ 65 w 85"/>
              <a:gd name="T37" fmla="*/ 74 h 74"/>
              <a:gd name="T38" fmla="*/ 10 w 85"/>
              <a:gd name="T39" fmla="*/ 64 h 74"/>
              <a:gd name="T40" fmla="*/ 1 w 85"/>
              <a:gd name="T41" fmla="*/ 43 h 74"/>
              <a:gd name="T42" fmla="*/ 0 w 85"/>
              <a:gd name="T43"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74">
                <a:moveTo>
                  <a:pt x="0" y="38"/>
                </a:moveTo>
                <a:lnTo>
                  <a:pt x="3" y="37"/>
                </a:lnTo>
                <a:lnTo>
                  <a:pt x="4" y="42"/>
                </a:lnTo>
                <a:lnTo>
                  <a:pt x="18" y="39"/>
                </a:lnTo>
                <a:lnTo>
                  <a:pt x="33" y="40"/>
                </a:lnTo>
                <a:lnTo>
                  <a:pt x="44" y="40"/>
                </a:lnTo>
                <a:lnTo>
                  <a:pt x="54" y="26"/>
                </a:lnTo>
                <a:lnTo>
                  <a:pt x="66" y="13"/>
                </a:lnTo>
                <a:lnTo>
                  <a:pt x="76" y="0"/>
                </a:lnTo>
                <a:lnTo>
                  <a:pt x="80" y="7"/>
                </a:lnTo>
                <a:lnTo>
                  <a:pt x="85" y="24"/>
                </a:lnTo>
                <a:lnTo>
                  <a:pt x="75" y="24"/>
                </a:lnTo>
                <a:lnTo>
                  <a:pt x="76" y="37"/>
                </a:lnTo>
                <a:lnTo>
                  <a:pt x="79" y="40"/>
                </a:lnTo>
                <a:lnTo>
                  <a:pt x="72" y="44"/>
                </a:lnTo>
                <a:lnTo>
                  <a:pt x="72" y="53"/>
                </a:lnTo>
                <a:lnTo>
                  <a:pt x="68" y="61"/>
                </a:lnTo>
                <a:lnTo>
                  <a:pt x="69" y="70"/>
                </a:lnTo>
                <a:lnTo>
                  <a:pt x="65" y="74"/>
                </a:lnTo>
                <a:lnTo>
                  <a:pt x="10" y="64"/>
                </a:lnTo>
                <a:lnTo>
                  <a:pt x="1" y="43"/>
                </a:lnTo>
                <a:lnTo>
                  <a:pt x="0" y="38"/>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6" name="Freeform 11"/>
          <p:cNvSpPr>
            <a:spLocks noEditPoints="1"/>
          </p:cNvSpPr>
          <p:nvPr/>
        </p:nvSpPr>
        <p:spPr bwMode="auto">
          <a:xfrm>
            <a:off x="2430781" y="5057935"/>
            <a:ext cx="494189" cy="1197928"/>
          </a:xfrm>
          <a:custGeom>
            <a:avLst/>
            <a:gdLst>
              <a:gd name="T0" fmla="*/ 331 w 1160"/>
              <a:gd name="T1" fmla="*/ 82 h 2811"/>
              <a:gd name="T2" fmla="*/ 436 w 1160"/>
              <a:gd name="T3" fmla="*/ 17 h 2811"/>
              <a:gd name="T4" fmla="*/ 602 w 1160"/>
              <a:gd name="T5" fmla="*/ 174 h 2811"/>
              <a:gd name="T6" fmla="*/ 761 w 1160"/>
              <a:gd name="T7" fmla="*/ 250 h 2811"/>
              <a:gd name="T8" fmla="*/ 855 w 1160"/>
              <a:gd name="T9" fmla="*/ 321 h 2811"/>
              <a:gd name="T10" fmla="*/ 877 w 1160"/>
              <a:gd name="T11" fmla="*/ 473 h 2811"/>
              <a:gd name="T12" fmla="*/ 1016 w 1160"/>
              <a:gd name="T13" fmla="*/ 472 h 2811"/>
              <a:gd name="T14" fmla="*/ 1076 w 1160"/>
              <a:gd name="T15" fmla="*/ 332 h 2811"/>
              <a:gd name="T16" fmla="*/ 1153 w 1160"/>
              <a:gd name="T17" fmla="*/ 365 h 2811"/>
              <a:gd name="T18" fmla="*/ 1105 w 1160"/>
              <a:gd name="T19" fmla="*/ 480 h 2811"/>
              <a:gd name="T20" fmla="*/ 990 w 1160"/>
              <a:gd name="T21" fmla="*/ 597 h 2811"/>
              <a:gd name="T22" fmla="*/ 904 w 1160"/>
              <a:gd name="T23" fmla="*/ 781 h 2811"/>
              <a:gd name="T24" fmla="*/ 914 w 1160"/>
              <a:gd name="T25" fmla="*/ 953 h 2811"/>
              <a:gd name="T26" fmla="*/ 907 w 1160"/>
              <a:gd name="T27" fmla="*/ 1027 h 2811"/>
              <a:gd name="T28" fmla="*/ 1014 w 1160"/>
              <a:gd name="T29" fmla="*/ 1144 h 2811"/>
              <a:gd name="T30" fmla="*/ 1067 w 1160"/>
              <a:gd name="T31" fmla="*/ 1239 h 2811"/>
              <a:gd name="T32" fmla="*/ 1027 w 1160"/>
              <a:gd name="T33" fmla="*/ 1389 h 2811"/>
              <a:gd name="T34" fmla="*/ 797 w 1160"/>
              <a:gd name="T35" fmla="*/ 1452 h 2811"/>
              <a:gd name="T36" fmla="*/ 745 w 1160"/>
              <a:gd name="T37" fmla="*/ 1494 h 2811"/>
              <a:gd name="T38" fmla="*/ 770 w 1160"/>
              <a:gd name="T39" fmla="*/ 1600 h 2811"/>
              <a:gd name="T40" fmla="*/ 668 w 1160"/>
              <a:gd name="T41" fmla="*/ 1641 h 2811"/>
              <a:gd name="T42" fmla="*/ 573 w 1160"/>
              <a:gd name="T43" fmla="*/ 1632 h 2811"/>
              <a:gd name="T44" fmla="*/ 659 w 1160"/>
              <a:gd name="T45" fmla="*/ 1741 h 2811"/>
              <a:gd name="T46" fmla="*/ 722 w 1160"/>
              <a:gd name="T47" fmla="*/ 1759 h 2811"/>
              <a:gd name="T48" fmla="*/ 626 w 1160"/>
              <a:gd name="T49" fmla="*/ 1837 h 2811"/>
              <a:gd name="T50" fmla="*/ 639 w 1160"/>
              <a:gd name="T51" fmla="*/ 1966 h 2811"/>
              <a:gd name="T52" fmla="*/ 536 w 1160"/>
              <a:gd name="T53" fmla="*/ 2010 h 2811"/>
              <a:gd name="T54" fmla="*/ 623 w 1160"/>
              <a:gd name="T55" fmla="*/ 2134 h 2811"/>
              <a:gd name="T56" fmla="*/ 695 w 1160"/>
              <a:gd name="T57" fmla="*/ 2225 h 2811"/>
              <a:gd name="T58" fmla="*/ 626 w 1160"/>
              <a:gd name="T59" fmla="*/ 2369 h 2811"/>
              <a:gd name="T60" fmla="*/ 567 w 1160"/>
              <a:gd name="T61" fmla="*/ 2441 h 2811"/>
              <a:gd name="T62" fmla="*/ 683 w 1160"/>
              <a:gd name="T63" fmla="*/ 2574 h 2811"/>
              <a:gd name="T64" fmla="*/ 590 w 1160"/>
              <a:gd name="T65" fmla="*/ 2557 h 2811"/>
              <a:gd name="T66" fmla="*/ 383 w 1160"/>
              <a:gd name="T67" fmla="*/ 2498 h 2811"/>
              <a:gd name="T68" fmla="*/ 317 w 1160"/>
              <a:gd name="T69" fmla="*/ 2442 h 2811"/>
              <a:gd name="T70" fmla="*/ 241 w 1160"/>
              <a:gd name="T71" fmla="*/ 2324 h 2811"/>
              <a:gd name="T72" fmla="*/ 278 w 1160"/>
              <a:gd name="T73" fmla="*/ 2234 h 2811"/>
              <a:gd name="T74" fmla="*/ 264 w 1160"/>
              <a:gd name="T75" fmla="*/ 2121 h 2811"/>
              <a:gd name="T76" fmla="*/ 226 w 1160"/>
              <a:gd name="T77" fmla="*/ 1961 h 2811"/>
              <a:gd name="T78" fmla="*/ 232 w 1160"/>
              <a:gd name="T79" fmla="*/ 1914 h 2811"/>
              <a:gd name="T80" fmla="*/ 206 w 1160"/>
              <a:gd name="T81" fmla="*/ 1862 h 2811"/>
              <a:gd name="T82" fmla="*/ 119 w 1160"/>
              <a:gd name="T83" fmla="*/ 1733 h 2811"/>
              <a:gd name="T84" fmla="*/ 99 w 1160"/>
              <a:gd name="T85" fmla="*/ 1613 h 2811"/>
              <a:gd name="T86" fmla="*/ 88 w 1160"/>
              <a:gd name="T87" fmla="*/ 1451 h 2811"/>
              <a:gd name="T88" fmla="*/ 78 w 1160"/>
              <a:gd name="T89" fmla="*/ 1338 h 2811"/>
              <a:gd name="T90" fmla="*/ 98 w 1160"/>
              <a:gd name="T91" fmla="*/ 1204 h 2811"/>
              <a:gd name="T92" fmla="*/ 102 w 1160"/>
              <a:gd name="T93" fmla="*/ 1051 h 2811"/>
              <a:gd name="T94" fmla="*/ 63 w 1160"/>
              <a:gd name="T95" fmla="*/ 957 h 2811"/>
              <a:gd name="T96" fmla="*/ 27 w 1160"/>
              <a:gd name="T97" fmla="*/ 723 h 2811"/>
              <a:gd name="T98" fmla="*/ 17 w 1160"/>
              <a:gd name="T99" fmla="*/ 564 h 2811"/>
              <a:gd name="T100" fmla="*/ 94 w 1160"/>
              <a:gd name="T101" fmla="*/ 431 h 2811"/>
              <a:gd name="T102" fmla="*/ 77 w 1160"/>
              <a:gd name="T103" fmla="*/ 370 h 2811"/>
              <a:gd name="T104" fmla="*/ 128 w 1160"/>
              <a:gd name="T105" fmla="*/ 186 h 2811"/>
              <a:gd name="T106" fmla="*/ 130 w 1160"/>
              <a:gd name="T107" fmla="*/ 77 h 2811"/>
              <a:gd name="T108" fmla="*/ 281 w 1160"/>
              <a:gd name="T109" fmla="*/ 20 h 2811"/>
              <a:gd name="T110" fmla="*/ 889 w 1160"/>
              <a:gd name="T111" fmla="*/ 2811 h 2811"/>
              <a:gd name="T112" fmla="*/ 806 w 1160"/>
              <a:gd name="T113" fmla="*/ 2780 h 2811"/>
              <a:gd name="T114" fmla="*/ 662 w 1160"/>
              <a:gd name="T115" fmla="*/ 2598 h 2811"/>
              <a:gd name="T116" fmla="*/ 759 w 1160"/>
              <a:gd name="T117" fmla="*/ 2697 h 2811"/>
              <a:gd name="T118" fmla="*/ 959 w 1160"/>
              <a:gd name="T119" fmla="*/ 2766 h 2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0" h="2811">
                <a:moveTo>
                  <a:pt x="281" y="20"/>
                </a:moveTo>
                <a:lnTo>
                  <a:pt x="331" y="82"/>
                </a:lnTo>
                <a:lnTo>
                  <a:pt x="352" y="13"/>
                </a:lnTo>
                <a:lnTo>
                  <a:pt x="436" y="17"/>
                </a:lnTo>
                <a:lnTo>
                  <a:pt x="450" y="35"/>
                </a:lnTo>
                <a:lnTo>
                  <a:pt x="602" y="174"/>
                </a:lnTo>
                <a:lnTo>
                  <a:pt x="663" y="187"/>
                </a:lnTo>
                <a:lnTo>
                  <a:pt x="761" y="250"/>
                </a:lnTo>
                <a:lnTo>
                  <a:pt x="840" y="283"/>
                </a:lnTo>
                <a:lnTo>
                  <a:pt x="855" y="321"/>
                </a:lnTo>
                <a:lnTo>
                  <a:pt x="801" y="450"/>
                </a:lnTo>
                <a:lnTo>
                  <a:pt x="877" y="473"/>
                </a:lnTo>
                <a:lnTo>
                  <a:pt x="960" y="486"/>
                </a:lnTo>
                <a:lnTo>
                  <a:pt x="1016" y="472"/>
                </a:lnTo>
                <a:lnTo>
                  <a:pt x="1074" y="407"/>
                </a:lnTo>
                <a:lnTo>
                  <a:pt x="1076" y="332"/>
                </a:lnTo>
                <a:lnTo>
                  <a:pt x="1111" y="316"/>
                </a:lnTo>
                <a:lnTo>
                  <a:pt x="1153" y="365"/>
                </a:lnTo>
                <a:lnTo>
                  <a:pt x="1160" y="433"/>
                </a:lnTo>
                <a:lnTo>
                  <a:pt x="1105" y="480"/>
                </a:lnTo>
                <a:lnTo>
                  <a:pt x="1060" y="514"/>
                </a:lnTo>
                <a:lnTo>
                  <a:pt x="990" y="597"/>
                </a:lnTo>
                <a:lnTo>
                  <a:pt x="911" y="713"/>
                </a:lnTo>
                <a:lnTo>
                  <a:pt x="904" y="781"/>
                </a:lnTo>
                <a:lnTo>
                  <a:pt x="899" y="868"/>
                </a:lnTo>
                <a:lnTo>
                  <a:pt x="914" y="953"/>
                </a:lnTo>
                <a:lnTo>
                  <a:pt x="902" y="972"/>
                </a:lnTo>
                <a:lnTo>
                  <a:pt x="907" y="1027"/>
                </a:lnTo>
                <a:lnTo>
                  <a:pt x="910" y="1071"/>
                </a:lnTo>
                <a:lnTo>
                  <a:pt x="1014" y="1144"/>
                </a:lnTo>
                <a:lnTo>
                  <a:pt x="1015" y="1202"/>
                </a:lnTo>
                <a:lnTo>
                  <a:pt x="1067" y="1239"/>
                </a:lnTo>
                <a:lnTo>
                  <a:pt x="1071" y="1280"/>
                </a:lnTo>
                <a:lnTo>
                  <a:pt x="1027" y="1389"/>
                </a:lnTo>
                <a:lnTo>
                  <a:pt x="933" y="1434"/>
                </a:lnTo>
                <a:lnTo>
                  <a:pt x="797" y="1452"/>
                </a:lnTo>
                <a:lnTo>
                  <a:pt x="719" y="1443"/>
                </a:lnTo>
                <a:lnTo>
                  <a:pt x="745" y="1494"/>
                </a:lnTo>
                <a:lnTo>
                  <a:pt x="747" y="1557"/>
                </a:lnTo>
                <a:lnTo>
                  <a:pt x="770" y="1600"/>
                </a:lnTo>
                <a:lnTo>
                  <a:pt x="736" y="1629"/>
                </a:lnTo>
                <a:lnTo>
                  <a:pt x="668" y="1641"/>
                </a:lnTo>
                <a:lnTo>
                  <a:pt x="594" y="1610"/>
                </a:lnTo>
                <a:lnTo>
                  <a:pt x="573" y="1632"/>
                </a:lnTo>
                <a:lnTo>
                  <a:pt x="606" y="1716"/>
                </a:lnTo>
                <a:lnTo>
                  <a:pt x="659" y="1741"/>
                </a:lnTo>
                <a:lnTo>
                  <a:pt x="689" y="1715"/>
                </a:lnTo>
                <a:lnTo>
                  <a:pt x="722" y="1759"/>
                </a:lnTo>
                <a:lnTo>
                  <a:pt x="666" y="1785"/>
                </a:lnTo>
                <a:lnTo>
                  <a:pt x="626" y="1837"/>
                </a:lnTo>
                <a:lnTo>
                  <a:pt x="641" y="1922"/>
                </a:lnTo>
                <a:lnTo>
                  <a:pt x="639" y="1966"/>
                </a:lnTo>
                <a:lnTo>
                  <a:pt x="575" y="1967"/>
                </a:lnTo>
                <a:lnTo>
                  <a:pt x="536" y="2010"/>
                </a:lnTo>
                <a:lnTo>
                  <a:pt x="537" y="2072"/>
                </a:lnTo>
                <a:lnTo>
                  <a:pt x="623" y="2134"/>
                </a:lnTo>
                <a:lnTo>
                  <a:pt x="693" y="2150"/>
                </a:lnTo>
                <a:lnTo>
                  <a:pt x="695" y="2225"/>
                </a:lnTo>
                <a:lnTo>
                  <a:pt x="633" y="2272"/>
                </a:lnTo>
                <a:lnTo>
                  <a:pt x="626" y="2369"/>
                </a:lnTo>
                <a:lnTo>
                  <a:pt x="578" y="2402"/>
                </a:lnTo>
                <a:lnTo>
                  <a:pt x="567" y="2441"/>
                </a:lnTo>
                <a:lnTo>
                  <a:pt x="621" y="2527"/>
                </a:lnTo>
                <a:lnTo>
                  <a:pt x="683" y="2574"/>
                </a:lnTo>
                <a:lnTo>
                  <a:pt x="654" y="2570"/>
                </a:lnTo>
                <a:lnTo>
                  <a:pt x="590" y="2557"/>
                </a:lnTo>
                <a:lnTo>
                  <a:pt x="429" y="2546"/>
                </a:lnTo>
                <a:lnTo>
                  <a:pt x="383" y="2498"/>
                </a:lnTo>
                <a:lnTo>
                  <a:pt x="359" y="2436"/>
                </a:lnTo>
                <a:lnTo>
                  <a:pt x="317" y="2442"/>
                </a:lnTo>
                <a:lnTo>
                  <a:pt x="282" y="2412"/>
                </a:lnTo>
                <a:lnTo>
                  <a:pt x="241" y="2324"/>
                </a:lnTo>
                <a:lnTo>
                  <a:pt x="277" y="2287"/>
                </a:lnTo>
                <a:lnTo>
                  <a:pt x="278" y="2234"/>
                </a:lnTo>
                <a:lnTo>
                  <a:pt x="255" y="2192"/>
                </a:lnTo>
                <a:lnTo>
                  <a:pt x="264" y="2121"/>
                </a:lnTo>
                <a:lnTo>
                  <a:pt x="250" y="2010"/>
                </a:lnTo>
                <a:lnTo>
                  <a:pt x="226" y="1961"/>
                </a:lnTo>
                <a:lnTo>
                  <a:pt x="250" y="1945"/>
                </a:lnTo>
                <a:lnTo>
                  <a:pt x="232" y="1914"/>
                </a:lnTo>
                <a:lnTo>
                  <a:pt x="195" y="1897"/>
                </a:lnTo>
                <a:lnTo>
                  <a:pt x="206" y="1862"/>
                </a:lnTo>
                <a:lnTo>
                  <a:pt x="165" y="1830"/>
                </a:lnTo>
                <a:lnTo>
                  <a:pt x="119" y="1733"/>
                </a:lnTo>
                <a:lnTo>
                  <a:pt x="141" y="1716"/>
                </a:lnTo>
                <a:lnTo>
                  <a:pt x="99" y="1613"/>
                </a:lnTo>
                <a:lnTo>
                  <a:pt x="90" y="1526"/>
                </a:lnTo>
                <a:lnTo>
                  <a:pt x="88" y="1451"/>
                </a:lnTo>
                <a:lnTo>
                  <a:pt x="121" y="1420"/>
                </a:lnTo>
                <a:lnTo>
                  <a:pt x="78" y="1338"/>
                </a:lnTo>
                <a:lnTo>
                  <a:pt x="58" y="1260"/>
                </a:lnTo>
                <a:lnTo>
                  <a:pt x="98" y="1204"/>
                </a:lnTo>
                <a:lnTo>
                  <a:pt x="80" y="1134"/>
                </a:lnTo>
                <a:lnTo>
                  <a:pt x="102" y="1051"/>
                </a:lnTo>
                <a:lnTo>
                  <a:pt x="85" y="973"/>
                </a:lnTo>
                <a:lnTo>
                  <a:pt x="63" y="957"/>
                </a:lnTo>
                <a:lnTo>
                  <a:pt x="0" y="811"/>
                </a:lnTo>
                <a:lnTo>
                  <a:pt x="27" y="723"/>
                </a:lnTo>
                <a:lnTo>
                  <a:pt x="5" y="641"/>
                </a:lnTo>
                <a:lnTo>
                  <a:pt x="17" y="564"/>
                </a:lnTo>
                <a:lnTo>
                  <a:pt x="51" y="484"/>
                </a:lnTo>
                <a:lnTo>
                  <a:pt x="94" y="431"/>
                </a:lnTo>
                <a:lnTo>
                  <a:pt x="67" y="397"/>
                </a:lnTo>
                <a:lnTo>
                  <a:pt x="77" y="370"/>
                </a:lnTo>
                <a:lnTo>
                  <a:pt x="54" y="228"/>
                </a:lnTo>
                <a:lnTo>
                  <a:pt x="128" y="186"/>
                </a:lnTo>
                <a:lnTo>
                  <a:pt x="142" y="98"/>
                </a:lnTo>
                <a:lnTo>
                  <a:pt x="130" y="77"/>
                </a:lnTo>
                <a:lnTo>
                  <a:pt x="182" y="0"/>
                </a:lnTo>
                <a:lnTo>
                  <a:pt x="281" y="20"/>
                </a:lnTo>
                <a:moveTo>
                  <a:pt x="947" y="2807"/>
                </a:moveTo>
                <a:lnTo>
                  <a:pt x="889" y="2811"/>
                </a:lnTo>
                <a:lnTo>
                  <a:pt x="845" y="2782"/>
                </a:lnTo>
                <a:lnTo>
                  <a:pt x="806" y="2780"/>
                </a:lnTo>
                <a:lnTo>
                  <a:pt x="739" y="2780"/>
                </a:lnTo>
                <a:lnTo>
                  <a:pt x="662" y="2598"/>
                </a:lnTo>
                <a:lnTo>
                  <a:pt x="702" y="2636"/>
                </a:lnTo>
                <a:lnTo>
                  <a:pt x="759" y="2697"/>
                </a:lnTo>
                <a:lnTo>
                  <a:pt x="862" y="2746"/>
                </a:lnTo>
                <a:lnTo>
                  <a:pt x="959" y="2766"/>
                </a:lnTo>
                <a:lnTo>
                  <a:pt x="947" y="2807"/>
                </a:lnTo>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7" name="Freeform 12"/>
          <p:cNvSpPr>
            <a:spLocks/>
          </p:cNvSpPr>
          <p:nvPr/>
        </p:nvSpPr>
        <p:spPr bwMode="auto">
          <a:xfrm>
            <a:off x="5870893" y="2772093"/>
            <a:ext cx="101283" cy="89059"/>
          </a:xfrm>
          <a:custGeom>
            <a:avLst/>
            <a:gdLst>
              <a:gd name="T0" fmla="*/ 0 w 58"/>
              <a:gd name="T1" fmla="*/ 3 h 51"/>
              <a:gd name="T2" fmla="*/ 23 w 58"/>
              <a:gd name="T3" fmla="*/ 0 h 51"/>
              <a:gd name="T4" fmla="*/ 27 w 58"/>
              <a:gd name="T5" fmla="*/ 5 h 51"/>
              <a:gd name="T6" fmla="*/ 34 w 58"/>
              <a:gd name="T7" fmla="*/ 9 h 51"/>
              <a:gd name="T8" fmla="*/ 32 w 58"/>
              <a:gd name="T9" fmla="*/ 14 h 51"/>
              <a:gd name="T10" fmla="*/ 42 w 58"/>
              <a:gd name="T11" fmla="*/ 21 h 51"/>
              <a:gd name="T12" fmla="*/ 39 w 58"/>
              <a:gd name="T13" fmla="*/ 27 h 51"/>
              <a:gd name="T14" fmla="*/ 47 w 58"/>
              <a:gd name="T15" fmla="*/ 33 h 51"/>
              <a:gd name="T16" fmla="*/ 55 w 58"/>
              <a:gd name="T17" fmla="*/ 36 h 51"/>
              <a:gd name="T18" fmla="*/ 58 w 58"/>
              <a:gd name="T19" fmla="*/ 51 h 51"/>
              <a:gd name="T20" fmla="*/ 52 w 58"/>
              <a:gd name="T21" fmla="*/ 51 h 51"/>
              <a:gd name="T22" fmla="*/ 43 w 58"/>
              <a:gd name="T23" fmla="*/ 39 h 51"/>
              <a:gd name="T24" fmla="*/ 42 w 58"/>
              <a:gd name="T25" fmla="*/ 36 h 51"/>
              <a:gd name="T26" fmla="*/ 35 w 58"/>
              <a:gd name="T27" fmla="*/ 36 h 51"/>
              <a:gd name="T28" fmla="*/ 29 w 58"/>
              <a:gd name="T29" fmla="*/ 31 h 51"/>
              <a:gd name="T30" fmla="*/ 26 w 58"/>
              <a:gd name="T31" fmla="*/ 31 h 51"/>
              <a:gd name="T32" fmla="*/ 18 w 58"/>
              <a:gd name="T33" fmla="*/ 25 h 51"/>
              <a:gd name="T34" fmla="*/ 4 w 58"/>
              <a:gd name="T35" fmla="*/ 20 h 51"/>
              <a:gd name="T36" fmla="*/ 4 w 58"/>
              <a:gd name="T37" fmla="*/ 10 h 51"/>
              <a:gd name="T38" fmla="*/ 0 w 58"/>
              <a:gd name="T39" fmla="*/ 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51">
                <a:moveTo>
                  <a:pt x="0" y="3"/>
                </a:moveTo>
                <a:lnTo>
                  <a:pt x="23" y="0"/>
                </a:lnTo>
                <a:lnTo>
                  <a:pt x="27" y="5"/>
                </a:lnTo>
                <a:lnTo>
                  <a:pt x="34" y="9"/>
                </a:lnTo>
                <a:lnTo>
                  <a:pt x="32" y="14"/>
                </a:lnTo>
                <a:lnTo>
                  <a:pt x="42" y="21"/>
                </a:lnTo>
                <a:lnTo>
                  <a:pt x="39" y="27"/>
                </a:lnTo>
                <a:lnTo>
                  <a:pt x="47" y="33"/>
                </a:lnTo>
                <a:lnTo>
                  <a:pt x="55" y="36"/>
                </a:lnTo>
                <a:lnTo>
                  <a:pt x="58" y="51"/>
                </a:lnTo>
                <a:lnTo>
                  <a:pt x="52" y="51"/>
                </a:lnTo>
                <a:lnTo>
                  <a:pt x="43" y="39"/>
                </a:lnTo>
                <a:lnTo>
                  <a:pt x="42" y="36"/>
                </a:lnTo>
                <a:lnTo>
                  <a:pt x="35" y="36"/>
                </a:lnTo>
                <a:lnTo>
                  <a:pt x="29" y="31"/>
                </a:lnTo>
                <a:lnTo>
                  <a:pt x="26" y="31"/>
                </a:lnTo>
                <a:lnTo>
                  <a:pt x="18" y="25"/>
                </a:lnTo>
                <a:lnTo>
                  <a:pt x="4" y="20"/>
                </a:lnTo>
                <a:lnTo>
                  <a:pt x="4" y="10"/>
                </a:lnTo>
                <a:lnTo>
                  <a:pt x="0" y="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8" name="Freeform 13"/>
          <p:cNvSpPr>
            <a:spLocks noEditPoints="1"/>
          </p:cNvSpPr>
          <p:nvPr/>
        </p:nvSpPr>
        <p:spPr bwMode="auto">
          <a:xfrm>
            <a:off x="8076407" y="4652804"/>
            <a:ext cx="1276508" cy="1192688"/>
          </a:xfrm>
          <a:custGeom>
            <a:avLst/>
            <a:gdLst>
              <a:gd name="T0" fmla="*/ 2629 w 2996"/>
              <a:gd name="T1" fmla="*/ 334 h 2800"/>
              <a:gd name="T2" fmla="*/ 2651 w 2996"/>
              <a:gd name="T3" fmla="*/ 521 h 2800"/>
              <a:gd name="T4" fmla="*/ 2668 w 2996"/>
              <a:gd name="T5" fmla="*/ 706 h 2800"/>
              <a:gd name="T6" fmla="*/ 2806 w 2996"/>
              <a:gd name="T7" fmla="*/ 849 h 2800"/>
              <a:gd name="T8" fmla="*/ 2893 w 2996"/>
              <a:gd name="T9" fmla="*/ 1012 h 2800"/>
              <a:gd name="T10" fmla="*/ 2961 w 2996"/>
              <a:gd name="T11" fmla="*/ 1174 h 2800"/>
              <a:gd name="T12" fmla="*/ 2955 w 2996"/>
              <a:gd name="T13" fmla="*/ 1413 h 2800"/>
              <a:gd name="T14" fmla="*/ 2851 w 2996"/>
              <a:gd name="T15" fmla="*/ 1675 h 2800"/>
              <a:gd name="T16" fmla="*/ 2654 w 2996"/>
              <a:gd name="T17" fmla="*/ 1904 h 2800"/>
              <a:gd name="T18" fmla="*/ 2448 w 2996"/>
              <a:gd name="T19" fmla="*/ 2127 h 2800"/>
              <a:gd name="T20" fmla="*/ 2290 w 2996"/>
              <a:gd name="T21" fmla="*/ 2305 h 2800"/>
              <a:gd name="T22" fmla="*/ 2014 w 2996"/>
              <a:gd name="T23" fmla="*/ 2412 h 2800"/>
              <a:gd name="T24" fmla="*/ 1930 w 2996"/>
              <a:gd name="T25" fmla="*/ 2332 h 2800"/>
              <a:gd name="T26" fmla="*/ 1719 w 2996"/>
              <a:gd name="T27" fmla="*/ 2350 h 2800"/>
              <a:gd name="T28" fmla="*/ 1669 w 2996"/>
              <a:gd name="T29" fmla="*/ 2167 h 2800"/>
              <a:gd name="T30" fmla="*/ 1641 w 2996"/>
              <a:gd name="T31" fmla="*/ 2018 h 2800"/>
              <a:gd name="T32" fmla="*/ 1600 w 2996"/>
              <a:gd name="T33" fmla="*/ 1996 h 2800"/>
              <a:gd name="T34" fmla="*/ 1521 w 2996"/>
              <a:gd name="T35" fmla="*/ 1993 h 2800"/>
              <a:gd name="T36" fmla="*/ 1427 w 2996"/>
              <a:gd name="T37" fmla="*/ 1919 h 2800"/>
              <a:gd name="T38" fmla="*/ 1303 w 2996"/>
              <a:gd name="T39" fmla="*/ 1814 h 2800"/>
              <a:gd name="T40" fmla="*/ 922 w 2996"/>
              <a:gd name="T41" fmla="*/ 1840 h 2800"/>
              <a:gd name="T42" fmla="*/ 664 w 2996"/>
              <a:gd name="T43" fmla="*/ 1942 h 2800"/>
              <a:gd name="T44" fmla="*/ 458 w 2996"/>
              <a:gd name="T45" fmla="*/ 1970 h 2800"/>
              <a:gd name="T46" fmla="*/ 274 w 2996"/>
              <a:gd name="T47" fmla="*/ 2025 h 2800"/>
              <a:gd name="T48" fmla="*/ 87 w 2996"/>
              <a:gd name="T49" fmla="*/ 2072 h 2800"/>
              <a:gd name="T50" fmla="*/ 59 w 2996"/>
              <a:gd name="T51" fmla="*/ 1942 h 2800"/>
              <a:gd name="T52" fmla="*/ 124 w 2996"/>
              <a:gd name="T53" fmla="*/ 1783 h 2800"/>
              <a:gd name="T54" fmla="*/ 123 w 2996"/>
              <a:gd name="T55" fmla="*/ 1544 h 2800"/>
              <a:gd name="T56" fmla="*/ 91 w 2996"/>
              <a:gd name="T57" fmla="*/ 1352 h 2800"/>
              <a:gd name="T58" fmla="*/ 138 w 2996"/>
              <a:gd name="T59" fmla="*/ 1298 h 2800"/>
              <a:gd name="T60" fmla="*/ 141 w 2996"/>
              <a:gd name="T61" fmla="*/ 1193 h 2800"/>
              <a:gd name="T62" fmla="*/ 189 w 2996"/>
              <a:gd name="T63" fmla="*/ 1055 h 2800"/>
              <a:gd name="T64" fmla="*/ 270 w 2996"/>
              <a:gd name="T65" fmla="*/ 950 h 2800"/>
              <a:gd name="T66" fmla="*/ 476 w 2996"/>
              <a:gd name="T67" fmla="*/ 848 h 2800"/>
              <a:gd name="T68" fmla="*/ 621 w 2996"/>
              <a:gd name="T69" fmla="*/ 798 h 2800"/>
              <a:gd name="T70" fmla="*/ 812 w 2996"/>
              <a:gd name="T71" fmla="*/ 730 h 2800"/>
              <a:gd name="T72" fmla="*/ 910 w 2996"/>
              <a:gd name="T73" fmla="*/ 561 h 2800"/>
              <a:gd name="T74" fmla="*/ 1008 w 2996"/>
              <a:gd name="T75" fmla="*/ 505 h 2800"/>
              <a:gd name="T76" fmla="*/ 1134 w 2996"/>
              <a:gd name="T77" fmla="*/ 375 h 2800"/>
              <a:gd name="T78" fmla="*/ 1232 w 2996"/>
              <a:gd name="T79" fmla="*/ 313 h 2800"/>
              <a:gd name="T80" fmla="*/ 1358 w 2996"/>
              <a:gd name="T81" fmla="*/ 307 h 2800"/>
              <a:gd name="T82" fmla="*/ 1476 w 2996"/>
              <a:gd name="T83" fmla="*/ 320 h 2800"/>
              <a:gd name="T84" fmla="*/ 1588 w 2996"/>
              <a:gd name="T85" fmla="*/ 159 h 2800"/>
              <a:gd name="T86" fmla="*/ 1743 w 2996"/>
              <a:gd name="T87" fmla="*/ 80 h 2800"/>
              <a:gd name="T88" fmla="*/ 1815 w 2996"/>
              <a:gd name="T89" fmla="*/ 95 h 2800"/>
              <a:gd name="T90" fmla="*/ 1988 w 2996"/>
              <a:gd name="T91" fmla="*/ 110 h 2800"/>
              <a:gd name="T92" fmla="*/ 2038 w 2996"/>
              <a:gd name="T93" fmla="*/ 189 h 2800"/>
              <a:gd name="T94" fmla="*/ 1954 w 2996"/>
              <a:gd name="T95" fmla="*/ 303 h 2800"/>
              <a:gd name="T96" fmla="*/ 2027 w 2996"/>
              <a:gd name="T97" fmla="*/ 443 h 2800"/>
              <a:gd name="T98" fmla="*/ 2161 w 2996"/>
              <a:gd name="T99" fmla="*/ 545 h 2800"/>
              <a:gd name="T100" fmla="*/ 2310 w 2996"/>
              <a:gd name="T101" fmla="*/ 525 h 2800"/>
              <a:gd name="T102" fmla="*/ 2381 w 2996"/>
              <a:gd name="T103" fmla="*/ 332 h 2800"/>
              <a:gd name="T104" fmla="*/ 2425 w 2996"/>
              <a:gd name="T105" fmla="*/ 177 h 2800"/>
              <a:gd name="T106" fmla="*/ 2466 w 2996"/>
              <a:gd name="T107" fmla="*/ 32 h 2800"/>
              <a:gd name="T108" fmla="*/ 2530 w 2996"/>
              <a:gd name="T109" fmla="*/ 105 h 2800"/>
              <a:gd name="T110" fmla="*/ 2540 w 2996"/>
              <a:gd name="T111" fmla="*/ 264 h 2800"/>
              <a:gd name="T112" fmla="*/ 2023 w 2996"/>
              <a:gd name="T113" fmla="*/ 2562 h 2800"/>
              <a:gd name="T114" fmla="*/ 1911 w 2996"/>
              <a:gd name="T115" fmla="*/ 2764 h 2800"/>
              <a:gd name="T116" fmla="*/ 1765 w 2996"/>
              <a:gd name="T117" fmla="*/ 2793 h 2800"/>
              <a:gd name="T118" fmla="*/ 1824 w 2996"/>
              <a:gd name="T119" fmla="*/ 2553 h 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96" h="2800">
                <a:moveTo>
                  <a:pt x="2540" y="264"/>
                </a:moveTo>
                <a:lnTo>
                  <a:pt x="2557" y="330"/>
                </a:lnTo>
                <a:lnTo>
                  <a:pt x="2610" y="298"/>
                </a:lnTo>
                <a:lnTo>
                  <a:pt x="2629" y="334"/>
                </a:lnTo>
                <a:lnTo>
                  <a:pt x="2659" y="368"/>
                </a:lnTo>
                <a:lnTo>
                  <a:pt x="2645" y="405"/>
                </a:lnTo>
                <a:lnTo>
                  <a:pt x="2647" y="478"/>
                </a:lnTo>
                <a:lnTo>
                  <a:pt x="2651" y="521"/>
                </a:lnTo>
                <a:lnTo>
                  <a:pt x="2667" y="531"/>
                </a:lnTo>
                <a:lnTo>
                  <a:pt x="2673" y="604"/>
                </a:lnTo>
                <a:lnTo>
                  <a:pt x="2656" y="648"/>
                </a:lnTo>
                <a:lnTo>
                  <a:pt x="2668" y="706"/>
                </a:lnTo>
                <a:lnTo>
                  <a:pt x="2738" y="750"/>
                </a:lnTo>
                <a:lnTo>
                  <a:pt x="2780" y="791"/>
                </a:lnTo>
                <a:lnTo>
                  <a:pt x="2821" y="828"/>
                </a:lnTo>
                <a:lnTo>
                  <a:pt x="2806" y="849"/>
                </a:lnTo>
                <a:lnTo>
                  <a:pt x="2835" y="902"/>
                </a:lnTo>
                <a:lnTo>
                  <a:pt x="2839" y="994"/>
                </a:lnTo>
                <a:lnTo>
                  <a:pt x="2873" y="975"/>
                </a:lnTo>
                <a:lnTo>
                  <a:pt x="2893" y="1012"/>
                </a:lnTo>
                <a:lnTo>
                  <a:pt x="2914" y="999"/>
                </a:lnTo>
                <a:lnTo>
                  <a:pt x="2901" y="1089"/>
                </a:lnTo>
                <a:lnTo>
                  <a:pt x="2937" y="1142"/>
                </a:lnTo>
                <a:lnTo>
                  <a:pt x="2961" y="1174"/>
                </a:lnTo>
                <a:lnTo>
                  <a:pt x="2996" y="1243"/>
                </a:lnTo>
                <a:lnTo>
                  <a:pt x="2994" y="1311"/>
                </a:lnTo>
                <a:lnTo>
                  <a:pt x="2979" y="1360"/>
                </a:lnTo>
                <a:lnTo>
                  <a:pt x="2955" y="1413"/>
                </a:lnTo>
                <a:lnTo>
                  <a:pt x="2963" y="1485"/>
                </a:lnTo>
                <a:lnTo>
                  <a:pt x="2930" y="1560"/>
                </a:lnTo>
                <a:lnTo>
                  <a:pt x="2902" y="1599"/>
                </a:lnTo>
                <a:lnTo>
                  <a:pt x="2851" y="1675"/>
                </a:lnTo>
                <a:lnTo>
                  <a:pt x="2832" y="1724"/>
                </a:lnTo>
                <a:lnTo>
                  <a:pt x="2792" y="1785"/>
                </a:lnTo>
                <a:lnTo>
                  <a:pt x="2726" y="1862"/>
                </a:lnTo>
                <a:lnTo>
                  <a:pt x="2654" y="1904"/>
                </a:lnTo>
                <a:lnTo>
                  <a:pt x="2597" y="1970"/>
                </a:lnTo>
                <a:lnTo>
                  <a:pt x="2553" y="2012"/>
                </a:lnTo>
                <a:lnTo>
                  <a:pt x="2496" y="2085"/>
                </a:lnTo>
                <a:lnTo>
                  <a:pt x="2448" y="2127"/>
                </a:lnTo>
                <a:lnTo>
                  <a:pt x="2397" y="2191"/>
                </a:lnTo>
                <a:lnTo>
                  <a:pt x="2357" y="2249"/>
                </a:lnTo>
                <a:lnTo>
                  <a:pt x="2347" y="2276"/>
                </a:lnTo>
                <a:lnTo>
                  <a:pt x="2290" y="2305"/>
                </a:lnTo>
                <a:lnTo>
                  <a:pt x="2210" y="2308"/>
                </a:lnTo>
                <a:lnTo>
                  <a:pt x="2127" y="2343"/>
                </a:lnTo>
                <a:lnTo>
                  <a:pt x="2077" y="2376"/>
                </a:lnTo>
                <a:lnTo>
                  <a:pt x="2014" y="2412"/>
                </a:lnTo>
                <a:lnTo>
                  <a:pt x="1977" y="2375"/>
                </a:lnTo>
                <a:lnTo>
                  <a:pt x="1943" y="2360"/>
                </a:lnTo>
                <a:lnTo>
                  <a:pt x="1977" y="2316"/>
                </a:lnTo>
                <a:lnTo>
                  <a:pt x="1930" y="2332"/>
                </a:lnTo>
                <a:lnTo>
                  <a:pt x="1836" y="2393"/>
                </a:lnTo>
                <a:lnTo>
                  <a:pt x="1788" y="2370"/>
                </a:lnTo>
                <a:lnTo>
                  <a:pt x="1756" y="2357"/>
                </a:lnTo>
                <a:lnTo>
                  <a:pt x="1719" y="2350"/>
                </a:lnTo>
                <a:lnTo>
                  <a:pt x="1664" y="2326"/>
                </a:lnTo>
                <a:lnTo>
                  <a:pt x="1646" y="2274"/>
                </a:lnTo>
                <a:lnTo>
                  <a:pt x="1665" y="2210"/>
                </a:lnTo>
                <a:lnTo>
                  <a:pt x="1669" y="2167"/>
                </a:lnTo>
                <a:lnTo>
                  <a:pt x="1651" y="2132"/>
                </a:lnTo>
                <a:lnTo>
                  <a:pt x="1587" y="2122"/>
                </a:lnTo>
                <a:lnTo>
                  <a:pt x="1630" y="2081"/>
                </a:lnTo>
                <a:lnTo>
                  <a:pt x="1641" y="2018"/>
                </a:lnTo>
                <a:lnTo>
                  <a:pt x="1580" y="2077"/>
                </a:lnTo>
                <a:lnTo>
                  <a:pt x="1510" y="2092"/>
                </a:lnTo>
                <a:lnTo>
                  <a:pt x="1568" y="2045"/>
                </a:lnTo>
                <a:lnTo>
                  <a:pt x="1600" y="1996"/>
                </a:lnTo>
                <a:lnTo>
                  <a:pt x="1646" y="1955"/>
                </a:lnTo>
                <a:lnTo>
                  <a:pt x="1667" y="1892"/>
                </a:lnTo>
                <a:lnTo>
                  <a:pt x="1578" y="1964"/>
                </a:lnTo>
                <a:lnTo>
                  <a:pt x="1521" y="1993"/>
                </a:lnTo>
                <a:lnTo>
                  <a:pt x="1464" y="2061"/>
                </a:lnTo>
                <a:lnTo>
                  <a:pt x="1424" y="2026"/>
                </a:lnTo>
                <a:lnTo>
                  <a:pt x="1446" y="1981"/>
                </a:lnTo>
                <a:lnTo>
                  <a:pt x="1427" y="1919"/>
                </a:lnTo>
                <a:lnTo>
                  <a:pt x="1402" y="1888"/>
                </a:lnTo>
                <a:lnTo>
                  <a:pt x="1424" y="1868"/>
                </a:lnTo>
                <a:lnTo>
                  <a:pt x="1352" y="1816"/>
                </a:lnTo>
                <a:lnTo>
                  <a:pt x="1303" y="1814"/>
                </a:lnTo>
                <a:lnTo>
                  <a:pt x="1250" y="1773"/>
                </a:lnTo>
                <a:lnTo>
                  <a:pt x="1118" y="1781"/>
                </a:lnTo>
                <a:lnTo>
                  <a:pt x="1014" y="1811"/>
                </a:lnTo>
                <a:lnTo>
                  <a:pt x="922" y="1840"/>
                </a:lnTo>
                <a:lnTo>
                  <a:pt x="856" y="1834"/>
                </a:lnTo>
                <a:lnTo>
                  <a:pt x="764" y="1877"/>
                </a:lnTo>
                <a:lnTo>
                  <a:pt x="694" y="1897"/>
                </a:lnTo>
                <a:lnTo>
                  <a:pt x="664" y="1942"/>
                </a:lnTo>
                <a:lnTo>
                  <a:pt x="624" y="1976"/>
                </a:lnTo>
                <a:lnTo>
                  <a:pt x="563" y="1978"/>
                </a:lnTo>
                <a:lnTo>
                  <a:pt x="515" y="1986"/>
                </a:lnTo>
                <a:lnTo>
                  <a:pt x="458" y="1970"/>
                </a:lnTo>
                <a:lnTo>
                  <a:pt x="404" y="1979"/>
                </a:lnTo>
                <a:lnTo>
                  <a:pt x="353" y="1983"/>
                </a:lnTo>
                <a:lnTo>
                  <a:pt x="294" y="2029"/>
                </a:lnTo>
                <a:lnTo>
                  <a:pt x="274" y="2025"/>
                </a:lnTo>
                <a:lnTo>
                  <a:pt x="230" y="2049"/>
                </a:lnTo>
                <a:lnTo>
                  <a:pt x="185" y="2076"/>
                </a:lnTo>
                <a:lnTo>
                  <a:pt x="135" y="2072"/>
                </a:lnTo>
                <a:lnTo>
                  <a:pt x="87" y="2072"/>
                </a:lnTo>
                <a:lnTo>
                  <a:pt x="32" y="2018"/>
                </a:lnTo>
                <a:lnTo>
                  <a:pt x="0" y="2002"/>
                </a:lnTo>
                <a:lnTo>
                  <a:pt x="19" y="1953"/>
                </a:lnTo>
                <a:lnTo>
                  <a:pt x="59" y="1942"/>
                </a:lnTo>
                <a:lnTo>
                  <a:pt x="78" y="1923"/>
                </a:lnTo>
                <a:lnTo>
                  <a:pt x="86" y="1892"/>
                </a:lnTo>
                <a:lnTo>
                  <a:pt x="115" y="1833"/>
                </a:lnTo>
                <a:lnTo>
                  <a:pt x="124" y="1783"/>
                </a:lnTo>
                <a:lnTo>
                  <a:pt x="114" y="1697"/>
                </a:lnTo>
                <a:lnTo>
                  <a:pt x="117" y="1648"/>
                </a:lnTo>
                <a:lnTo>
                  <a:pt x="135" y="1600"/>
                </a:lnTo>
                <a:lnTo>
                  <a:pt x="123" y="1544"/>
                </a:lnTo>
                <a:lnTo>
                  <a:pt x="128" y="1519"/>
                </a:lnTo>
                <a:lnTo>
                  <a:pt x="105" y="1486"/>
                </a:lnTo>
                <a:lnTo>
                  <a:pt x="115" y="1419"/>
                </a:lnTo>
                <a:lnTo>
                  <a:pt x="91" y="1352"/>
                </a:lnTo>
                <a:lnTo>
                  <a:pt x="90" y="1315"/>
                </a:lnTo>
                <a:lnTo>
                  <a:pt x="113" y="1352"/>
                </a:lnTo>
                <a:lnTo>
                  <a:pt x="108" y="1273"/>
                </a:lnTo>
                <a:lnTo>
                  <a:pt x="138" y="1298"/>
                </a:lnTo>
                <a:lnTo>
                  <a:pt x="151" y="1331"/>
                </a:lnTo>
                <a:lnTo>
                  <a:pt x="161" y="1287"/>
                </a:lnTo>
                <a:lnTo>
                  <a:pt x="142" y="1220"/>
                </a:lnTo>
                <a:lnTo>
                  <a:pt x="141" y="1193"/>
                </a:lnTo>
                <a:lnTo>
                  <a:pt x="130" y="1168"/>
                </a:lnTo>
                <a:lnTo>
                  <a:pt x="149" y="1119"/>
                </a:lnTo>
                <a:lnTo>
                  <a:pt x="169" y="1098"/>
                </a:lnTo>
                <a:lnTo>
                  <a:pt x="189" y="1055"/>
                </a:lnTo>
                <a:lnTo>
                  <a:pt x="191" y="1005"/>
                </a:lnTo>
                <a:lnTo>
                  <a:pt x="235" y="944"/>
                </a:lnTo>
                <a:lnTo>
                  <a:pt x="227" y="1009"/>
                </a:lnTo>
                <a:lnTo>
                  <a:pt x="270" y="950"/>
                </a:lnTo>
                <a:lnTo>
                  <a:pt x="336" y="922"/>
                </a:lnTo>
                <a:lnTo>
                  <a:pt x="379" y="886"/>
                </a:lnTo>
                <a:lnTo>
                  <a:pt x="442" y="854"/>
                </a:lnTo>
                <a:lnTo>
                  <a:pt x="476" y="848"/>
                </a:lnTo>
                <a:lnTo>
                  <a:pt x="495" y="858"/>
                </a:lnTo>
                <a:lnTo>
                  <a:pt x="559" y="826"/>
                </a:lnTo>
                <a:lnTo>
                  <a:pt x="606" y="817"/>
                </a:lnTo>
                <a:lnTo>
                  <a:pt x="621" y="798"/>
                </a:lnTo>
                <a:lnTo>
                  <a:pt x="642" y="791"/>
                </a:lnTo>
                <a:lnTo>
                  <a:pt x="682" y="793"/>
                </a:lnTo>
                <a:lnTo>
                  <a:pt x="765" y="768"/>
                </a:lnTo>
                <a:lnTo>
                  <a:pt x="812" y="730"/>
                </a:lnTo>
                <a:lnTo>
                  <a:pt x="840" y="684"/>
                </a:lnTo>
                <a:lnTo>
                  <a:pt x="891" y="641"/>
                </a:lnTo>
                <a:lnTo>
                  <a:pt x="900" y="607"/>
                </a:lnTo>
                <a:lnTo>
                  <a:pt x="910" y="561"/>
                </a:lnTo>
                <a:lnTo>
                  <a:pt x="974" y="489"/>
                </a:lnTo>
                <a:lnTo>
                  <a:pt x="993" y="562"/>
                </a:lnTo>
                <a:lnTo>
                  <a:pt x="1028" y="545"/>
                </a:lnTo>
                <a:lnTo>
                  <a:pt x="1008" y="505"/>
                </a:lnTo>
                <a:lnTo>
                  <a:pt x="1038" y="464"/>
                </a:lnTo>
                <a:lnTo>
                  <a:pt x="1068" y="482"/>
                </a:lnTo>
                <a:lnTo>
                  <a:pt x="1087" y="417"/>
                </a:lnTo>
                <a:lnTo>
                  <a:pt x="1134" y="375"/>
                </a:lnTo>
                <a:lnTo>
                  <a:pt x="1157" y="342"/>
                </a:lnTo>
                <a:lnTo>
                  <a:pt x="1196" y="327"/>
                </a:lnTo>
                <a:lnTo>
                  <a:pt x="1201" y="303"/>
                </a:lnTo>
                <a:lnTo>
                  <a:pt x="1232" y="313"/>
                </a:lnTo>
                <a:lnTo>
                  <a:pt x="1236" y="292"/>
                </a:lnTo>
                <a:lnTo>
                  <a:pt x="1271" y="280"/>
                </a:lnTo>
                <a:lnTo>
                  <a:pt x="1308" y="268"/>
                </a:lnTo>
                <a:lnTo>
                  <a:pt x="1358" y="307"/>
                </a:lnTo>
                <a:lnTo>
                  <a:pt x="1392" y="358"/>
                </a:lnTo>
                <a:lnTo>
                  <a:pt x="1439" y="358"/>
                </a:lnTo>
                <a:lnTo>
                  <a:pt x="1485" y="366"/>
                </a:lnTo>
                <a:lnTo>
                  <a:pt x="1476" y="320"/>
                </a:lnTo>
                <a:lnTo>
                  <a:pt x="1521" y="251"/>
                </a:lnTo>
                <a:lnTo>
                  <a:pt x="1558" y="229"/>
                </a:lnTo>
                <a:lnTo>
                  <a:pt x="1549" y="208"/>
                </a:lnTo>
                <a:lnTo>
                  <a:pt x="1588" y="159"/>
                </a:lnTo>
                <a:lnTo>
                  <a:pt x="1637" y="129"/>
                </a:lnTo>
                <a:lnTo>
                  <a:pt x="1674" y="139"/>
                </a:lnTo>
                <a:lnTo>
                  <a:pt x="1739" y="123"/>
                </a:lnTo>
                <a:lnTo>
                  <a:pt x="1743" y="80"/>
                </a:lnTo>
                <a:lnTo>
                  <a:pt x="1691" y="52"/>
                </a:lnTo>
                <a:lnTo>
                  <a:pt x="1733" y="39"/>
                </a:lnTo>
                <a:lnTo>
                  <a:pt x="1780" y="60"/>
                </a:lnTo>
                <a:lnTo>
                  <a:pt x="1815" y="95"/>
                </a:lnTo>
                <a:lnTo>
                  <a:pt x="1876" y="117"/>
                </a:lnTo>
                <a:lnTo>
                  <a:pt x="1898" y="108"/>
                </a:lnTo>
                <a:lnTo>
                  <a:pt x="1941" y="135"/>
                </a:lnTo>
                <a:lnTo>
                  <a:pt x="1988" y="110"/>
                </a:lnTo>
                <a:lnTo>
                  <a:pt x="2015" y="118"/>
                </a:lnTo>
                <a:lnTo>
                  <a:pt x="2035" y="101"/>
                </a:lnTo>
                <a:lnTo>
                  <a:pt x="2064" y="143"/>
                </a:lnTo>
                <a:lnTo>
                  <a:pt x="2038" y="189"/>
                </a:lnTo>
                <a:lnTo>
                  <a:pt x="2005" y="223"/>
                </a:lnTo>
                <a:lnTo>
                  <a:pt x="1978" y="226"/>
                </a:lnTo>
                <a:lnTo>
                  <a:pt x="1982" y="260"/>
                </a:lnTo>
                <a:lnTo>
                  <a:pt x="1954" y="303"/>
                </a:lnTo>
                <a:lnTo>
                  <a:pt x="1921" y="345"/>
                </a:lnTo>
                <a:lnTo>
                  <a:pt x="1923" y="369"/>
                </a:lnTo>
                <a:lnTo>
                  <a:pt x="1974" y="416"/>
                </a:lnTo>
                <a:lnTo>
                  <a:pt x="2027" y="443"/>
                </a:lnTo>
                <a:lnTo>
                  <a:pt x="2060" y="472"/>
                </a:lnTo>
                <a:lnTo>
                  <a:pt x="2105" y="523"/>
                </a:lnTo>
                <a:lnTo>
                  <a:pt x="2126" y="523"/>
                </a:lnTo>
                <a:lnTo>
                  <a:pt x="2161" y="545"/>
                </a:lnTo>
                <a:lnTo>
                  <a:pt x="2167" y="571"/>
                </a:lnTo>
                <a:lnTo>
                  <a:pt x="2232" y="600"/>
                </a:lnTo>
                <a:lnTo>
                  <a:pt x="2287" y="571"/>
                </a:lnTo>
                <a:lnTo>
                  <a:pt x="2310" y="525"/>
                </a:lnTo>
                <a:lnTo>
                  <a:pt x="2332" y="487"/>
                </a:lnTo>
                <a:lnTo>
                  <a:pt x="2350" y="440"/>
                </a:lnTo>
                <a:lnTo>
                  <a:pt x="2384" y="373"/>
                </a:lnTo>
                <a:lnTo>
                  <a:pt x="2381" y="332"/>
                </a:lnTo>
                <a:lnTo>
                  <a:pt x="2390" y="307"/>
                </a:lnTo>
                <a:lnTo>
                  <a:pt x="2389" y="258"/>
                </a:lnTo>
                <a:lnTo>
                  <a:pt x="2408" y="194"/>
                </a:lnTo>
                <a:lnTo>
                  <a:pt x="2425" y="177"/>
                </a:lnTo>
                <a:lnTo>
                  <a:pt x="2417" y="148"/>
                </a:lnTo>
                <a:lnTo>
                  <a:pt x="2441" y="103"/>
                </a:lnTo>
                <a:lnTo>
                  <a:pt x="2461" y="56"/>
                </a:lnTo>
                <a:lnTo>
                  <a:pt x="2466" y="32"/>
                </a:lnTo>
                <a:lnTo>
                  <a:pt x="2498" y="0"/>
                </a:lnTo>
                <a:lnTo>
                  <a:pt x="2514" y="42"/>
                </a:lnTo>
                <a:lnTo>
                  <a:pt x="2512" y="95"/>
                </a:lnTo>
                <a:lnTo>
                  <a:pt x="2530" y="105"/>
                </a:lnTo>
                <a:lnTo>
                  <a:pt x="2528" y="141"/>
                </a:lnTo>
                <a:lnTo>
                  <a:pt x="2549" y="184"/>
                </a:lnTo>
                <a:lnTo>
                  <a:pt x="2548" y="233"/>
                </a:lnTo>
                <a:lnTo>
                  <a:pt x="2540" y="264"/>
                </a:lnTo>
                <a:moveTo>
                  <a:pt x="1865" y="2560"/>
                </a:moveTo>
                <a:lnTo>
                  <a:pt x="1914" y="2590"/>
                </a:lnTo>
                <a:lnTo>
                  <a:pt x="1959" y="2578"/>
                </a:lnTo>
                <a:lnTo>
                  <a:pt x="2023" y="2562"/>
                </a:lnTo>
                <a:lnTo>
                  <a:pt x="2061" y="2567"/>
                </a:lnTo>
                <a:lnTo>
                  <a:pt x="2004" y="2667"/>
                </a:lnTo>
                <a:lnTo>
                  <a:pt x="1962" y="2696"/>
                </a:lnTo>
                <a:lnTo>
                  <a:pt x="1911" y="2764"/>
                </a:lnTo>
                <a:lnTo>
                  <a:pt x="1902" y="2741"/>
                </a:lnTo>
                <a:lnTo>
                  <a:pt x="1816" y="2800"/>
                </a:lnTo>
                <a:lnTo>
                  <a:pt x="1805" y="2795"/>
                </a:lnTo>
                <a:lnTo>
                  <a:pt x="1765" y="2793"/>
                </a:lnTo>
                <a:lnTo>
                  <a:pt x="1769" y="2721"/>
                </a:lnTo>
                <a:lnTo>
                  <a:pt x="1795" y="2665"/>
                </a:lnTo>
                <a:lnTo>
                  <a:pt x="1800" y="2592"/>
                </a:lnTo>
                <a:lnTo>
                  <a:pt x="1824" y="2553"/>
                </a:lnTo>
                <a:lnTo>
                  <a:pt x="1865" y="2560"/>
                </a:lnTo>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9" name="Freeform 14"/>
          <p:cNvSpPr>
            <a:spLocks/>
          </p:cNvSpPr>
          <p:nvPr/>
        </p:nvSpPr>
        <p:spPr bwMode="auto">
          <a:xfrm>
            <a:off x="4859814" y="2492693"/>
            <a:ext cx="209550" cy="94298"/>
          </a:xfrm>
          <a:custGeom>
            <a:avLst/>
            <a:gdLst>
              <a:gd name="T0" fmla="*/ 120 w 120"/>
              <a:gd name="T1" fmla="*/ 19 h 54"/>
              <a:gd name="T2" fmla="*/ 119 w 120"/>
              <a:gd name="T3" fmla="*/ 27 h 54"/>
              <a:gd name="T4" fmla="*/ 110 w 120"/>
              <a:gd name="T5" fmla="*/ 27 h 54"/>
              <a:gd name="T6" fmla="*/ 114 w 120"/>
              <a:gd name="T7" fmla="*/ 32 h 54"/>
              <a:gd name="T8" fmla="*/ 109 w 120"/>
              <a:gd name="T9" fmla="*/ 45 h 54"/>
              <a:gd name="T10" fmla="*/ 107 w 120"/>
              <a:gd name="T11" fmla="*/ 48 h 54"/>
              <a:gd name="T12" fmla="*/ 92 w 120"/>
              <a:gd name="T13" fmla="*/ 49 h 54"/>
              <a:gd name="T14" fmla="*/ 85 w 120"/>
              <a:gd name="T15" fmla="*/ 54 h 54"/>
              <a:gd name="T16" fmla="*/ 71 w 120"/>
              <a:gd name="T17" fmla="*/ 52 h 54"/>
              <a:gd name="T18" fmla="*/ 47 w 120"/>
              <a:gd name="T19" fmla="*/ 47 h 54"/>
              <a:gd name="T20" fmla="*/ 43 w 120"/>
              <a:gd name="T21" fmla="*/ 40 h 54"/>
              <a:gd name="T22" fmla="*/ 27 w 120"/>
              <a:gd name="T23" fmla="*/ 43 h 54"/>
              <a:gd name="T24" fmla="*/ 25 w 120"/>
              <a:gd name="T25" fmla="*/ 47 h 54"/>
              <a:gd name="T26" fmla="*/ 15 w 120"/>
              <a:gd name="T27" fmla="*/ 44 h 54"/>
              <a:gd name="T28" fmla="*/ 7 w 120"/>
              <a:gd name="T29" fmla="*/ 44 h 54"/>
              <a:gd name="T30" fmla="*/ 0 w 120"/>
              <a:gd name="T31" fmla="*/ 40 h 54"/>
              <a:gd name="T32" fmla="*/ 2 w 120"/>
              <a:gd name="T33" fmla="*/ 35 h 54"/>
              <a:gd name="T34" fmla="*/ 1 w 120"/>
              <a:gd name="T35" fmla="*/ 31 h 54"/>
              <a:gd name="T36" fmla="*/ 6 w 120"/>
              <a:gd name="T37" fmla="*/ 30 h 54"/>
              <a:gd name="T38" fmla="*/ 15 w 120"/>
              <a:gd name="T39" fmla="*/ 36 h 54"/>
              <a:gd name="T40" fmla="*/ 16 w 120"/>
              <a:gd name="T41" fmla="*/ 30 h 54"/>
              <a:gd name="T42" fmla="*/ 31 w 120"/>
              <a:gd name="T43" fmla="*/ 31 h 54"/>
              <a:gd name="T44" fmla="*/ 42 w 120"/>
              <a:gd name="T45" fmla="*/ 28 h 54"/>
              <a:gd name="T46" fmla="*/ 50 w 120"/>
              <a:gd name="T47" fmla="*/ 28 h 54"/>
              <a:gd name="T48" fmla="*/ 55 w 120"/>
              <a:gd name="T49" fmla="*/ 32 h 54"/>
              <a:gd name="T50" fmla="*/ 57 w 120"/>
              <a:gd name="T51" fmla="*/ 29 h 54"/>
              <a:gd name="T52" fmla="*/ 53 w 120"/>
              <a:gd name="T53" fmla="*/ 16 h 54"/>
              <a:gd name="T54" fmla="*/ 59 w 120"/>
              <a:gd name="T55" fmla="*/ 13 h 54"/>
              <a:gd name="T56" fmla="*/ 64 w 120"/>
              <a:gd name="T57" fmla="*/ 4 h 54"/>
              <a:gd name="T58" fmla="*/ 77 w 120"/>
              <a:gd name="T59" fmla="*/ 10 h 54"/>
              <a:gd name="T60" fmla="*/ 85 w 120"/>
              <a:gd name="T61" fmla="*/ 2 h 54"/>
              <a:gd name="T62" fmla="*/ 90 w 120"/>
              <a:gd name="T63" fmla="*/ 0 h 54"/>
              <a:gd name="T64" fmla="*/ 103 w 120"/>
              <a:gd name="T65" fmla="*/ 7 h 54"/>
              <a:gd name="T66" fmla="*/ 111 w 120"/>
              <a:gd name="T67" fmla="*/ 6 h 54"/>
              <a:gd name="T68" fmla="*/ 119 w 120"/>
              <a:gd name="T69" fmla="*/ 9 h 54"/>
              <a:gd name="T70" fmla="*/ 118 w 120"/>
              <a:gd name="T71" fmla="*/ 12 h 54"/>
              <a:gd name="T72" fmla="*/ 120 w 120"/>
              <a:gd name="T73"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0" h="54">
                <a:moveTo>
                  <a:pt x="120" y="19"/>
                </a:moveTo>
                <a:lnTo>
                  <a:pt x="119" y="27"/>
                </a:lnTo>
                <a:lnTo>
                  <a:pt x="110" y="27"/>
                </a:lnTo>
                <a:lnTo>
                  <a:pt x="114" y="32"/>
                </a:lnTo>
                <a:lnTo>
                  <a:pt x="109" y="45"/>
                </a:lnTo>
                <a:lnTo>
                  <a:pt x="107" y="48"/>
                </a:lnTo>
                <a:lnTo>
                  <a:pt x="92" y="49"/>
                </a:lnTo>
                <a:lnTo>
                  <a:pt x="85" y="54"/>
                </a:lnTo>
                <a:lnTo>
                  <a:pt x="71" y="52"/>
                </a:lnTo>
                <a:lnTo>
                  <a:pt x="47" y="47"/>
                </a:lnTo>
                <a:lnTo>
                  <a:pt x="43" y="40"/>
                </a:lnTo>
                <a:lnTo>
                  <a:pt x="27" y="43"/>
                </a:lnTo>
                <a:lnTo>
                  <a:pt x="25" y="47"/>
                </a:lnTo>
                <a:lnTo>
                  <a:pt x="15" y="44"/>
                </a:lnTo>
                <a:lnTo>
                  <a:pt x="7" y="44"/>
                </a:lnTo>
                <a:lnTo>
                  <a:pt x="0" y="40"/>
                </a:lnTo>
                <a:lnTo>
                  <a:pt x="2" y="35"/>
                </a:lnTo>
                <a:lnTo>
                  <a:pt x="1" y="31"/>
                </a:lnTo>
                <a:lnTo>
                  <a:pt x="6" y="30"/>
                </a:lnTo>
                <a:lnTo>
                  <a:pt x="15" y="36"/>
                </a:lnTo>
                <a:lnTo>
                  <a:pt x="16" y="30"/>
                </a:lnTo>
                <a:lnTo>
                  <a:pt x="31" y="31"/>
                </a:lnTo>
                <a:lnTo>
                  <a:pt x="42" y="28"/>
                </a:lnTo>
                <a:lnTo>
                  <a:pt x="50" y="28"/>
                </a:lnTo>
                <a:lnTo>
                  <a:pt x="55" y="32"/>
                </a:lnTo>
                <a:lnTo>
                  <a:pt x="57" y="29"/>
                </a:lnTo>
                <a:lnTo>
                  <a:pt x="53" y="16"/>
                </a:lnTo>
                <a:lnTo>
                  <a:pt x="59" y="13"/>
                </a:lnTo>
                <a:lnTo>
                  <a:pt x="64" y="4"/>
                </a:lnTo>
                <a:lnTo>
                  <a:pt x="77" y="10"/>
                </a:lnTo>
                <a:lnTo>
                  <a:pt x="85" y="2"/>
                </a:lnTo>
                <a:lnTo>
                  <a:pt x="90" y="0"/>
                </a:lnTo>
                <a:lnTo>
                  <a:pt x="103" y="7"/>
                </a:lnTo>
                <a:lnTo>
                  <a:pt x="111" y="6"/>
                </a:lnTo>
                <a:lnTo>
                  <a:pt x="119" y="9"/>
                </a:lnTo>
                <a:lnTo>
                  <a:pt x="118" y="12"/>
                </a:lnTo>
                <a:lnTo>
                  <a:pt x="120" y="1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30" name="Freeform 15"/>
          <p:cNvSpPr>
            <a:spLocks/>
          </p:cNvSpPr>
          <p:nvPr/>
        </p:nvSpPr>
        <p:spPr bwMode="auto">
          <a:xfrm>
            <a:off x="5916295" y="2826227"/>
            <a:ext cx="45403" cy="34925"/>
          </a:xfrm>
          <a:custGeom>
            <a:avLst/>
            <a:gdLst>
              <a:gd name="T0" fmla="*/ 14 w 108"/>
              <a:gd name="T1" fmla="*/ 1 h 85"/>
              <a:gd name="T2" fmla="*/ 38 w 108"/>
              <a:gd name="T3" fmla="*/ 23 h 85"/>
              <a:gd name="T4" fmla="*/ 69 w 108"/>
              <a:gd name="T5" fmla="*/ 23 h 85"/>
              <a:gd name="T6" fmla="*/ 71 w 108"/>
              <a:gd name="T7" fmla="*/ 36 h 85"/>
              <a:gd name="T8" fmla="*/ 108 w 108"/>
              <a:gd name="T9" fmla="*/ 85 h 85"/>
              <a:gd name="T10" fmla="*/ 58 w 108"/>
              <a:gd name="T11" fmla="*/ 74 h 85"/>
              <a:gd name="T12" fmla="*/ 16 w 108"/>
              <a:gd name="T13" fmla="*/ 35 h 85"/>
              <a:gd name="T14" fmla="*/ 0 w 108"/>
              <a:gd name="T15" fmla="*/ 3 h 85"/>
              <a:gd name="T16" fmla="*/ 14 w 108"/>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85">
                <a:moveTo>
                  <a:pt x="14" y="1"/>
                </a:moveTo>
                <a:lnTo>
                  <a:pt x="38" y="23"/>
                </a:lnTo>
                <a:lnTo>
                  <a:pt x="69" y="23"/>
                </a:lnTo>
                <a:lnTo>
                  <a:pt x="71" y="36"/>
                </a:lnTo>
                <a:lnTo>
                  <a:pt x="108" y="85"/>
                </a:lnTo>
                <a:lnTo>
                  <a:pt x="58" y="74"/>
                </a:lnTo>
                <a:lnTo>
                  <a:pt x="16" y="35"/>
                </a:lnTo>
                <a:lnTo>
                  <a:pt x="0" y="3"/>
                </a:lnTo>
                <a:lnTo>
                  <a:pt x="14" y="0"/>
                </a:lnTo>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31" name="Freeform 16"/>
          <p:cNvSpPr>
            <a:spLocks/>
          </p:cNvSpPr>
          <p:nvPr/>
        </p:nvSpPr>
        <p:spPr bwMode="auto">
          <a:xfrm>
            <a:off x="5911057" y="2749392"/>
            <a:ext cx="165893" cy="129223"/>
          </a:xfrm>
          <a:custGeom>
            <a:avLst/>
            <a:gdLst>
              <a:gd name="T0" fmla="*/ 40 w 95"/>
              <a:gd name="T1" fmla="*/ 13 h 74"/>
              <a:gd name="T2" fmla="*/ 48 w 95"/>
              <a:gd name="T3" fmla="*/ 15 h 74"/>
              <a:gd name="T4" fmla="*/ 50 w 95"/>
              <a:gd name="T5" fmla="*/ 9 h 74"/>
              <a:gd name="T6" fmla="*/ 58 w 95"/>
              <a:gd name="T7" fmla="*/ 1 h 74"/>
              <a:gd name="T8" fmla="*/ 69 w 95"/>
              <a:gd name="T9" fmla="*/ 12 h 74"/>
              <a:gd name="T10" fmla="*/ 81 w 95"/>
              <a:gd name="T11" fmla="*/ 27 h 74"/>
              <a:gd name="T12" fmla="*/ 89 w 95"/>
              <a:gd name="T13" fmla="*/ 28 h 74"/>
              <a:gd name="T14" fmla="*/ 95 w 95"/>
              <a:gd name="T15" fmla="*/ 33 h 74"/>
              <a:gd name="T16" fmla="*/ 82 w 95"/>
              <a:gd name="T17" fmla="*/ 35 h 74"/>
              <a:gd name="T18" fmla="*/ 82 w 95"/>
              <a:gd name="T19" fmla="*/ 51 h 74"/>
              <a:gd name="T20" fmla="*/ 80 w 95"/>
              <a:gd name="T21" fmla="*/ 58 h 74"/>
              <a:gd name="T22" fmla="*/ 75 w 95"/>
              <a:gd name="T23" fmla="*/ 63 h 74"/>
              <a:gd name="T24" fmla="*/ 77 w 95"/>
              <a:gd name="T25" fmla="*/ 73 h 74"/>
              <a:gd name="T26" fmla="*/ 73 w 95"/>
              <a:gd name="T27" fmla="*/ 74 h 74"/>
              <a:gd name="T28" fmla="*/ 61 w 95"/>
              <a:gd name="T29" fmla="*/ 63 h 74"/>
              <a:gd name="T30" fmla="*/ 65 w 95"/>
              <a:gd name="T31" fmla="*/ 53 h 74"/>
              <a:gd name="T32" fmla="*/ 59 w 95"/>
              <a:gd name="T33" fmla="*/ 47 h 74"/>
              <a:gd name="T34" fmla="*/ 52 w 95"/>
              <a:gd name="T35" fmla="*/ 49 h 74"/>
              <a:gd name="T36" fmla="*/ 35 w 95"/>
              <a:gd name="T37" fmla="*/ 64 h 74"/>
              <a:gd name="T38" fmla="*/ 32 w 95"/>
              <a:gd name="T39" fmla="*/ 49 h 74"/>
              <a:gd name="T40" fmla="*/ 24 w 95"/>
              <a:gd name="T41" fmla="*/ 46 h 74"/>
              <a:gd name="T42" fmla="*/ 16 w 95"/>
              <a:gd name="T43" fmla="*/ 40 h 74"/>
              <a:gd name="T44" fmla="*/ 19 w 95"/>
              <a:gd name="T45" fmla="*/ 34 h 74"/>
              <a:gd name="T46" fmla="*/ 9 w 95"/>
              <a:gd name="T47" fmla="*/ 27 h 74"/>
              <a:gd name="T48" fmla="*/ 11 w 95"/>
              <a:gd name="T49" fmla="*/ 22 h 74"/>
              <a:gd name="T50" fmla="*/ 4 w 95"/>
              <a:gd name="T51" fmla="*/ 18 h 74"/>
              <a:gd name="T52" fmla="*/ 0 w 95"/>
              <a:gd name="T53" fmla="*/ 13 h 74"/>
              <a:gd name="T54" fmla="*/ 3 w 95"/>
              <a:gd name="T55" fmla="*/ 9 h 74"/>
              <a:gd name="T56" fmla="*/ 17 w 95"/>
              <a:gd name="T57" fmla="*/ 15 h 74"/>
              <a:gd name="T58" fmla="*/ 26 w 95"/>
              <a:gd name="T59" fmla="*/ 17 h 74"/>
              <a:gd name="T60" fmla="*/ 28 w 95"/>
              <a:gd name="T61" fmla="*/ 14 h 74"/>
              <a:gd name="T62" fmla="*/ 18 w 95"/>
              <a:gd name="T63" fmla="*/ 3 h 74"/>
              <a:gd name="T64" fmla="*/ 21 w 95"/>
              <a:gd name="T65" fmla="*/ 0 h 74"/>
              <a:gd name="T66" fmla="*/ 26 w 95"/>
              <a:gd name="T67" fmla="*/ 1 h 74"/>
              <a:gd name="T68" fmla="*/ 40 w 95"/>
              <a:gd name="T6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74">
                <a:moveTo>
                  <a:pt x="40" y="13"/>
                </a:moveTo>
                <a:lnTo>
                  <a:pt x="48" y="15"/>
                </a:lnTo>
                <a:lnTo>
                  <a:pt x="50" y="9"/>
                </a:lnTo>
                <a:lnTo>
                  <a:pt x="58" y="1"/>
                </a:lnTo>
                <a:lnTo>
                  <a:pt x="69" y="12"/>
                </a:lnTo>
                <a:lnTo>
                  <a:pt x="81" y="27"/>
                </a:lnTo>
                <a:lnTo>
                  <a:pt x="89" y="28"/>
                </a:lnTo>
                <a:lnTo>
                  <a:pt x="95" y="33"/>
                </a:lnTo>
                <a:lnTo>
                  <a:pt x="82" y="35"/>
                </a:lnTo>
                <a:lnTo>
                  <a:pt x="82" y="51"/>
                </a:lnTo>
                <a:lnTo>
                  <a:pt x="80" y="58"/>
                </a:lnTo>
                <a:lnTo>
                  <a:pt x="75" y="63"/>
                </a:lnTo>
                <a:lnTo>
                  <a:pt x="77" y="73"/>
                </a:lnTo>
                <a:lnTo>
                  <a:pt x="73" y="74"/>
                </a:lnTo>
                <a:lnTo>
                  <a:pt x="61" y="63"/>
                </a:lnTo>
                <a:lnTo>
                  <a:pt x="65" y="53"/>
                </a:lnTo>
                <a:lnTo>
                  <a:pt x="59" y="47"/>
                </a:lnTo>
                <a:lnTo>
                  <a:pt x="52" y="49"/>
                </a:lnTo>
                <a:lnTo>
                  <a:pt x="35" y="64"/>
                </a:lnTo>
                <a:lnTo>
                  <a:pt x="32" y="49"/>
                </a:lnTo>
                <a:lnTo>
                  <a:pt x="24" y="46"/>
                </a:lnTo>
                <a:lnTo>
                  <a:pt x="16" y="40"/>
                </a:lnTo>
                <a:lnTo>
                  <a:pt x="19" y="34"/>
                </a:lnTo>
                <a:lnTo>
                  <a:pt x="9" y="27"/>
                </a:lnTo>
                <a:lnTo>
                  <a:pt x="11" y="22"/>
                </a:lnTo>
                <a:lnTo>
                  <a:pt x="4" y="18"/>
                </a:lnTo>
                <a:lnTo>
                  <a:pt x="0" y="13"/>
                </a:lnTo>
                <a:lnTo>
                  <a:pt x="3" y="9"/>
                </a:lnTo>
                <a:lnTo>
                  <a:pt x="17" y="15"/>
                </a:lnTo>
                <a:lnTo>
                  <a:pt x="26" y="17"/>
                </a:lnTo>
                <a:lnTo>
                  <a:pt x="28" y="14"/>
                </a:lnTo>
                <a:lnTo>
                  <a:pt x="18" y="3"/>
                </a:lnTo>
                <a:lnTo>
                  <a:pt x="21" y="0"/>
                </a:lnTo>
                <a:lnTo>
                  <a:pt x="26" y="1"/>
                </a:lnTo>
                <a:lnTo>
                  <a:pt x="40" y="1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32" name="Freeform 17"/>
          <p:cNvSpPr>
            <a:spLocks/>
          </p:cNvSpPr>
          <p:nvPr/>
        </p:nvSpPr>
        <p:spPr bwMode="auto">
          <a:xfrm>
            <a:off x="5521643" y="4350702"/>
            <a:ext cx="54134" cy="78582"/>
          </a:xfrm>
          <a:custGeom>
            <a:avLst/>
            <a:gdLst>
              <a:gd name="T0" fmla="*/ 5 w 31"/>
              <a:gd name="T1" fmla="*/ 45 h 45"/>
              <a:gd name="T2" fmla="*/ 4 w 31"/>
              <a:gd name="T3" fmla="*/ 20 h 45"/>
              <a:gd name="T4" fmla="*/ 0 w 31"/>
              <a:gd name="T5" fmla="*/ 10 h 45"/>
              <a:gd name="T6" fmla="*/ 11 w 31"/>
              <a:gd name="T7" fmla="*/ 12 h 45"/>
              <a:gd name="T8" fmla="*/ 16 w 31"/>
              <a:gd name="T9" fmla="*/ 0 h 45"/>
              <a:gd name="T10" fmla="*/ 26 w 31"/>
              <a:gd name="T11" fmla="*/ 2 h 45"/>
              <a:gd name="T12" fmla="*/ 27 w 31"/>
              <a:gd name="T13" fmla="*/ 10 h 45"/>
              <a:gd name="T14" fmla="*/ 31 w 31"/>
              <a:gd name="T15" fmla="*/ 14 h 45"/>
              <a:gd name="T16" fmla="*/ 31 w 31"/>
              <a:gd name="T17" fmla="*/ 21 h 45"/>
              <a:gd name="T18" fmla="*/ 27 w 31"/>
              <a:gd name="T19" fmla="*/ 25 h 45"/>
              <a:gd name="T20" fmla="*/ 19 w 31"/>
              <a:gd name="T21" fmla="*/ 36 h 45"/>
              <a:gd name="T22" fmla="*/ 12 w 31"/>
              <a:gd name="T23" fmla="*/ 44 h 45"/>
              <a:gd name="T24" fmla="*/ 5 w 31"/>
              <a:gd name="T2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45">
                <a:moveTo>
                  <a:pt x="5" y="45"/>
                </a:moveTo>
                <a:lnTo>
                  <a:pt x="4" y="20"/>
                </a:lnTo>
                <a:lnTo>
                  <a:pt x="0" y="10"/>
                </a:lnTo>
                <a:lnTo>
                  <a:pt x="11" y="12"/>
                </a:lnTo>
                <a:lnTo>
                  <a:pt x="16" y="0"/>
                </a:lnTo>
                <a:lnTo>
                  <a:pt x="26" y="2"/>
                </a:lnTo>
                <a:lnTo>
                  <a:pt x="27" y="10"/>
                </a:lnTo>
                <a:lnTo>
                  <a:pt x="31" y="14"/>
                </a:lnTo>
                <a:lnTo>
                  <a:pt x="31" y="21"/>
                </a:lnTo>
                <a:lnTo>
                  <a:pt x="27" y="25"/>
                </a:lnTo>
                <a:lnTo>
                  <a:pt x="19" y="36"/>
                </a:lnTo>
                <a:lnTo>
                  <a:pt x="12" y="44"/>
                </a:lnTo>
                <a:lnTo>
                  <a:pt x="5" y="4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33" name="Freeform 18"/>
          <p:cNvSpPr>
            <a:spLocks/>
          </p:cNvSpPr>
          <p:nvPr/>
        </p:nvSpPr>
        <p:spPr bwMode="auto">
          <a:xfrm>
            <a:off x="4658995" y="2407127"/>
            <a:ext cx="101283" cy="69850"/>
          </a:xfrm>
          <a:custGeom>
            <a:avLst/>
            <a:gdLst>
              <a:gd name="T0" fmla="*/ 13 w 58"/>
              <a:gd name="T1" fmla="*/ 3 h 40"/>
              <a:gd name="T2" fmla="*/ 24 w 58"/>
              <a:gd name="T3" fmla="*/ 4 h 40"/>
              <a:gd name="T4" fmla="*/ 39 w 58"/>
              <a:gd name="T5" fmla="*/ 0 h 40"/>
              <a:gd name="T6" fmla="*/ 49 w 58"/>
              <a:gd name="T7" fmla="*/ 9 h 40"/>
              <a:gd name="T8" fmla="*/ 58 w 58"/>
              <a:gd name="T9" fmla="*/ 14 h 40"/>
              <a:gd name="T10" fmla="*/ 57 w 58"/>
              <a:gd name="T11" fmla="*/ 27 h 40"/>
              <a:gd name="T12" fmla="*/ 53 w 58"/>
              <a:gd name="T13" fmla="*/ 28 h 40"/>
              <a:gd name="T14" fmla="*/ 51 w 58"/>
              <a:gd name="T15" fmla="*/ 40 h 40"/>
              <a:gd name="T16" fmla="*/ 37 w 58"/>
              <a:gd name="T17" fmla="*/ 30 h 40"/>
              <a:gd name="T18" fmla="*/ 29 w 58"/>
              <a:gd name="T19" fmla="*/ 32 h 40"/>
              <a:gd name="T20" fmla="*/ 17 w 58"/>
              <a:gd name="T21" fmla="*/ 22 h 40"/>
              <a:gd name="T22" fmla="*/ 10 w 58"/>
              <a:gd name="T23" fmla="*/ 14 h 40"/>
              <a:gd name="T24" fmla="*/ 3 w 58"/>
              <a:gd name="T25" fmla="*/ 14 h 40"/>
              <a:gd name="T26" fmla="*/ 0 w 58"/>
              <a:gd name="T27" fmla="*/ 7 h 40"/>
              <a:gd name="T28" fmla="*/ 13 w 58"/>
              <a:gd name="T2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40">
                <a:moveTo>
                  <a:pt x="13" y="3"/>
                </a:moveTo>
                <a:lnTo>
                  <a:pt x="24" y="4"/>
                </a:lnTo>
                <a:lnTo>
                  <a:pt x="39" y="0"/>
                </a:lnTo>
                <a:lnTo>
                  <a:pt x="49" y="9"/>
                </a:lnTo>
                <a:lnTo>
                  <a:pt x="58" y="14"/>
                </a:lnTo>
                <a:lnTo>
                  <a:pt x="57" y="27"/>
                </a:lnTo>
                <a:lnTo>
                  <a:pt x="53" y="28"/>
                </a:lnTo>
                <a:lnTo>
                  <a:pt x="51" y="40"/>
                </a:lnTo>
                <a:lnTo>
                  <a:pt x="37" y="30"/>
                </a:lnTo>
                <a:lnTo>
                  <a:pt x="29" y="32"/>
                </a:lnTo>
                <a:lnTo>
                  <a:pt x="17" y="22"/>
                </a:lnTo>
                <a:lnTo>
                  <a:pt x="10" y="14"/>
                </a:lnTo>
                <a:lnTo>
                  <a:pt x="3" y="14"/>
                </a:lnTo>
                <a:lnTo>
                  <a:pt x="0" y="7"/>
                </a:lnTo>
                <a:lnTo>
                  <a:pt x="13" y="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34" name="Freeform 19"/>
          <p:cNvSpPr>
            <a:spLocks/>
          </p:cNvSpPr>
          <p:nvPr/>
        </p:nvSpPr>
        <p:spPr bwMode="auto">
          <a:xfrm>
            <a:off x="4613593" y="3821589"/>
            <a:ext cx="97790" cy="221773"/>
          </a:xfrm>
          <a:custGeom>
            <a:avLst/>
            <a:gdLst>
              <a:gd name="T0" fmla="*/ 36 w 56"/>
              <a:gd name="T1" fmla="*/ 124 h 127"/>
              <a:gd name="T2" fmla="*/ 20 w 56"/>
              <a:gd name="T3" fmla="*/ 127 h 127"/>
              <a:gd name="T4" fmla="*/ 16 w 56"/>
              <a:gd name="T5" fmla="*/ 113 h 127"/>
              <a:gd name="T6" fmla="*/ 17 w 56"/>
              <a:gd name="T7" fmla="*/ 65 h 127"/>
              <a:gd name="T8" fmla="*/ 13 w 56"/>
              <a:gd name="T9" fmla="*/ 61 h 127"/>
              <a:gd name="T10" fmla="*/ 12 w 56"/>
              <a:gd name="T11" fmla="*/ 50 h 127"/>
              <a:gd name="T12" fmla="*/ 6 w 56"/>
              <a:gd name="T13" fmla="*/ 43 h 127"/>
              <a:gd name="T14" fmla="*/ 0 w 56"/>
              <a:gd name="T15" fmla="*/ 37 h 127"/>
              <a:gd name="T16" fmla="*/ 3 w 56"/>
              <a:gd name="T17" fmla="*/ 26 h 127"/>
              <a:gd name="T18" fmla="*/ 9 w 56"/>
              <a:gd name="T19" fmla="*/ 23 h 127"/>
              <a:gd name="T20" fmla="*/ 13 w 56"/>
              <a:gd name="T21" fmla="*/ 14 h 127"/>
              <a:gd name="T22" fmla="*/ 22 w 56"/>
              <a:gd name="T23" fmla="*/ 13 h 127"/>
              <a:gd name="T24" fmla="*/ 26 w 56"/>
              <a:gd name="T25" fmla="*/ 6 h 127"/>
              <a:gd name="T26" fmla="*/ 32 w 56"/>
              <a:gd name="T27" fmla="*/ 0 h 127"/>
              <a:gd name="T28" fmla="*/ 38 w 56"/>
              <a:gd name="T29" fmla="*/ 0 h 127"/>
              <a:gd name="T30" fmla="*/ 52 w 56"/>
              <a:gd name="T31" fmla="*/ 12 h 127"/>
              <a:gd name="T32" fmla="*/ 52 w 56"/>
              <a:gd name="T33" fmla="*/ 19 h 127"/>
              <a:gd name="T34" fmla="*/ 56 w 56"/>
              <a:gd name="T35" fmla="*/ 31 h 127"/>
              <a:gd name="T36" fmla="*/ 52 w 56"/>
              <a:gd name="T37" fmla="*/ 40 h 127"/>
              <a:gd name="T38" fmla="*/ 54 w 56"/>
              <a:gd name="T39" fmla="*/ 45 h 127"/>
              <a:gd name="T40" fmla="*/ 45 w 56"/>
              <a:gd name="T41" fmla="*/ 58 h 127"/>
              <a:gd name="T42" fmla="*/ 40 w 56"/>
              <a:gd name="T43" fmla="*/ 64 h 127"/>
              <a:gd name="T44" fmla="*/ 36 w 56"/>
              <a:gd name="T45" fmla="*/ 78 h 127"/>
              <a:gd name="T46" fmla="*/ 37 w 56"/>
              <a:gd name="T47" fmla="*/ 91 h 127"/>
              <a:gd name="T48" fmla="*/ 36 w 56"/>
              <a:gd name="T49" fmla="*/ 1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6" h="127">
                <a:moveTo>
                  <a:pt x="36" y="124"/>
                </a:moveTo>
                <a:lnTo>
                  <a:pt x="20" y="127"/>
                </a:lnTo>
                <a:lnTo>
                  <a:pt x="16" y="113"/>
                </a:lnTo>
                <a:lnTo>
                  <a:pt x="17" y="65"/>
                </a:lnTo>
                <a:lnTo>
                  <a:pt x="13" y="61"/>
                </a:lnTo>
                <a:lnTo>
                  <a:pt x="12" y="50"/>
                </a:lnTo>
                <a:lnTo>
                  <a:pt x="6" y="43"/>
                </a:lnTo>
                <a:lnTo>
                  <a:pt x="0" y="37"/>
                </a:lnTo>
                <a:lnTo>
                  <a:pt x="3" y="26"/>
                </a:lnTo>
                <a:lnTo>
                  <a:pt x="9" y="23"/>
                </a:lnTo>
                <a:lnTo>
                  <a:pt x="13" y="14"/>
                </a:lnTo>
                <a:lnTo>
                  <a:pt x="22" y="13"/>
                </a:lnTo>
                <a:lnTo>
                  <a:pt x="26" y="6"/>
                </a:lnTo>
                <a:lnTo>
                  <a:pt x="32" y="0"/>
                </a:lnTo>
                <a:lnTo>
                  <a:pt x="38" y="0"/>
                </a:lnTo>
                <a:lnTo>
                  <a:pt x="52" y="12"/>
                </a:lnTo>
                <a:lnTo>
                  <a:pt x="52" y="19"/>
                </a:lnTo>
                <a:lnTo>
                  <a:pt x="56" y="31"/>
                </a:lnTo>
                <a:lnTo>
                  <a:pt x="52" y="40"/>
                </a:lnTo>
                <a:lnTo>
                  <a:pt x="54" y="45"/>
                </a:lnTo>
                <a:lnTo>
                  <a:pt x="45" y="58"/>
                </a:lnTo>
                <a:lnTo>
                  <a:pt x="40" y="64"/>
                </a:lnTo>
                <a:lnTo>
                  <a:pt x="36" y="78"/>
                </a:lnTo>
                <a:lnTo>
                  <a:pt x="37" y="91"/>
                </a:lnTo>
                <a:lnTo>
                  <a:pt x="36" y="124"/>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35" name="Freeform 20"/>
          <p:cNvSpPr>
            <a:spLocks/>
          </p:cNvSpPr>
          <p:nvPr/>
        </p:nvSpPr>
        <p:spPr bwMode="auto">
          <a:xfrm>
            <a:off x="4414520" y="3716814"/>
            <a:ext cx="244475" cy="200818"/>
          </a:xfrm>
          <a:custGeom>
            <a:avLst/>
            <a:gdLst>
              <a:gd name="T0" fmla="*/ 49 w 140"/>
              <a:gd name="T1" fmla="*/ 114 h 115"/>
              <a:gd name="T2" fmla="*/ 36 w 140"/>
              <a:gd name="T3" fmla="*/ 109 h 115"/>
              <a:gd name="T4" fmla="*/ 28 w 140"/>
              <a:gd name="T5" fmla="*/ 110 h 115"/>
              <a:gd name="T6" fmla="*/ 21 w 140"/>
              <a:gd name="T7" fmla="*/ 115 h 115"/>
              <a:gd name="T8" fmla="*/ 13 w 140"/>
              <a:gd name="T9" fmla="*/ 110 h 115"/>
              <a:gd name="T10" fmla="*/ 10 w 140"/>
              <a:gd name="T11" fmla="*/ 103 h 115"/>
              <a:gd name="T12" fmla="*/ 1 w 140"/>
              <a:gd name="T13" fmla="*/ 99 h 115"/>
              <a:gd name="T14" fmla="*/ 0 w 140"/>
              <a:gd name="T15" fmla="*/ 87 h 115"/>
              <a:gd name="T16" fmla="*/ 5 w 140"/>
              <a:gd name="T17" fmla="*/ 78 h 115"/>
              <a:gd name="T18" fmla="*/ 5 w 140"/>
              <a:gd name="T19" fmla="*/ 71 h 115"/>
              <a:gd name="T20" fmla="*/ 19 w 140"/>
              <a:gd name="T21" fmla="*/ 54 h 115"/>
              <a:gd name="T22" fmla="*/ 22 w 140"/>
              <a:gd name="T23" fmla="*/ 40 h 115"/>
              <a:gd name="T24" fmla="*/ 27 w 140"/>
              <a:gd name="T25" fmla="*/ 34 h 115"/>
              <a:gd name="T26" fmla="*/ 36 w 140"/>
              <a:gd name="T27" fmla="*/ 37 h 115"/>
              <a:gd name="T28" fmla="*/ 44 w 140"/>
              <a:gd name="T29" fmla="*/ 33 h 115"/>
              <a:gd name="T30" fmla="*/ 46 w 140"/>
              <a:gd name="T31" fmla="*/ 28 h 115"/>
              <a:gd name="T32" fmla="*/ 61 w 140"/>
              <a:gd name="T33" fmla="*/ 18 h 115"/>
              <a:gd name="T34" fmla="*/ 64 w 140"/>
              <a:gd name="T35" fmla="*/ 12 h 115"/>
              <a:gd name="T36" fmla="*/ 81 w 140"/>
              <a:gd name="T37" fmla="*/ 3 h 115"/>
              <a:gd name="T38" fmla="*/ 91 w 140"/>
              <a:gd name="T39" fmla="*/ 0 h 115"/>
              <a:gd name="T40" fmla="*/ 95 w 140"/>
              <a:gd name="T41" fmla="*/ 4 h 115"/>
              <a:gd name="T42" fmla="*/ 107 w 140"/>
              <a:gd name="T43" fmla="*/ 4 h 115"/>
              <a:gd name="T44" fmla="*/ 106 w 140"/>
              <a:gd name="T45" fmla="*/ 14 h 115"/>
              <a:gd name="T46" fmla="*/ 108 w 140"/>
              <a:gd name="T47" fmla="*/ 24 h 115"/>
              <a:gd name="T48" fmla="*/ 118 w 140"/>
              <a:gd name="T49" fmla="*/ 37 h 115"/>
              <a:gd name="T50" fmla="*/ 119 w 140"/>
              <a:gd name="T51" fmla="*/ 47 h 115"/>
              <a:gd name="T52" fmla="*/ 140 w 140"/>
              <a:gd name="T53" fmla="*/ 52 h 115"/>
              <a:gd name="T54" fmla="*/ 140 w 140"/>
              <a:gd name="T55" fmla="*/ 66 h 115"/>
              <a:gd name="T56" fmla="*/ 136 w 140"/>
              <a:gd name="T57" fmla="*/ 73 h 115"/>
              <a:gd name="T58" fmla="*/ 127 w 140"/>
              <a:gd name="T59" fmla="*/ 74 h 115"/>
              <a:gd name="T60" fmla="*/ 123 w 140"/>
              <a:gd name="T61" fmla="*/ 83 h 115"/>
              <a:gd name="T62" fmla="*/ 117 w 140"/>
              <a:gd name="T63" fmla="*/ 86 h 115"/>
              <a:gd name="T64" fmla="*/ 101 w 140"/>
              <a:gd name="T65" fmla="*/ 85 h 115"/>
              <a:gd name="T66" fmla="*/ 92 w 140"/>
              <a:gd name="T67" fmla="*/ 84 h 115"/>
              <a:gd name="T68" fmla="*/ 86 w 140"/>
              <a:gd name="T69" fmla="*/ 87 h 115"/>
              <a:gd name="T70" fmla="*/ 78 w 140"/>
              <a:gd name="T71" fmla="*/ 86 h 115"/>
              <a:gd name="T72" fmla="*/ 47 w 140"/>
              <a:gd name="T73" fmla="*/ 87 h 115"/>
              <a:gd name="T74" fmla="*/ 46 w 140"/>
              <a:gd name="T75" fmla="*/ 98 h 115"/>
              <a:gd name="T76" fmla="*/ 49 w 140"/>
              <a:gd name="T77" fmla="*/ 1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0" h="115">
                <a:moveTo>
                  <a:pt x="49" y="114"/>
                </a:moveTo>
                <a:lnTo>
                  <a:pt x="36" y="109"/>
                </a:lnTo>
                <a:lnTo>
                  <a:pt x="28" y="110"/>
                </a:lnTo>
                <a:lnTo>
                  <a:pt x="21" y="115"/>
                </a:lnTo>
                <a:lnTo>
                  <a:pt x="13" y="110"/>
                </a:lnTo>
                <a:lnTo>
                  <a:pt x="10" y="103"/>
                </a:lnTo>
                <a:lnTo>
                  <a:pt x="1" y="99"/>
                </a:lnTo>
                <a:lnTo>
                  <a:pt x="0" y="87"/>
                </a:lnTo>
                <a:lnTo>
                  <a:pt x="5" y="78"/>
                </a:lnTo>
                <a:lnTo>
                  <a:pt x="5" y="71"/>
                </a:lnTo>
                <a:lnTo>
                  <a:pt x="19" y="54"/>
                </a:lnTo>
                <a:lnTo>
                  <a:pt x="22" y="40"/>
                </a:lnTo>
                <a:lnTo>
                  <a:pt x="27" y="34"/>
                </a:lnTo>
                <a:lnTo>
                  <a:pt x="36" y="37"/>
                </a:lnTo>
                <a:lnTo>
                  <a:pt x="44" y="33"/>
                </a:lnTo>
                <a:lnTo>
                  <a:pt x="46" y="28"/>
                </a:lnTo>
                <a:lnTo>
                  <a:pt x="61" y="18"/>
                </a:lnTo>
                <a:lnTo>
                  <a:pt x="64" y="12"/>
                </a:lnTo>
                <a:lnTo>
                  <a:pt x="81" y="3"/>
                </a:lnTo>
                <a:lnTo>
                  <a:pt x="91" y="0"/>
                </a:lnTo>
                <a:lnTo>
                  <a:pt x="95" y="4"/>
                </a:lnTo>
                <a:lnTo>
                  <a:pt x="107" y="4"/>
                </a:lnTo>
                <a:lnTo>
                  <a:pt x="106" y="14"/>
                </a:lnTo>
                <a:lnTo>
                  <a:pt x="108" y="24"/>
                </a:lnTo>
                <a:lnTo>
                  <a:pt x="118" y="37"/>
                </a:lnTo>
                <a:lnTo>
                  <a:pt x="119" y="47"/>
                </a:lnTo>
                <a:lnTo>
                  <a:pt x="140" y="52"/>
                </a:lnTo>
                <a:lnTo>
                  <a:pt x="140" y="66"/>
                </a:lnTo>
                <a:lnTo>
                  <a:pt x="136" y="73"/>
                </a:lnTo>
                <a:lnTo>
                  <a:pt x="127" y="74"/>
                </a:lnTo>
                <a:lnTo>
                  <a:pt x="123" y="83"/>
                </a:lnTo>
                <a:lnTo>
                  <a:pt x="117" y="86"/>
                </a:lnTo>
                <a:lnTo>
                  <a:pt x="101" y="85"/>
                </a:lnTo>
                <a:lnTo>
                  <a:pt x="92" y="84"/>
                </a:lnTo>
                <a:lnTo>
                  <a:pt x="86" y="87"/>
                </a:lnTo>
                <a:lnTo>
                  <a:pt x="78" y="86"/>
                </a:lnTo>
                <a:lnTo>
                  <a:pt x="47" y="87"/>
                </a:lnTo>
                <a:lnTo>
                  <a:pt x="46" y="98"/>
                </a:lnTo>
                <a:lnTo>
                  <a:pt x="49" y="114"/>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36" name="Freeform 21"/>
          <p:cNvSpPr>
            <a:spLocks/>
          </p:cNvSpPr>
          <p:nvPr/>
        </p:nvSpPr>
        <p:spPr bwMode="auto">
          <a:xfrm>
            <a:off x="7334250" y="3306445"/>
            <a:ext cx="169387" cy="209550"/>
          </a:xfrm>
          <a:custGeom>
            <a:avLst/>
            <a:gdLst>
              <a:gd name="T0" fmla="*/ 94 w 97"/>
              <a:gd name="T1" fmla="*/ 92 h 120"/>
              <a:gd name="T2" fmla="*/ 97 w 97"/>
              <a:gd name="T3" fmla="*/ 106 h 120"/>
              <a:gd name="T4" fmla="*/ 90 w 97"/>
              <a:gd name="T5" fmla="*/ 103 h 120"/>
              <a:gd name="T6" fmla="*/ 94 w 97"/>
              <a:gd name="T7" fmla="*/ 120 h 120"/>
              <a:gd name="T8" fmla="*/ 87 w 97"/>
              <a:gd name="T9" fmla="*/ 109 h 120"/>
              <a:gd name="T10" fmla="*/ 84 w 97"/>
              <a:gd name="T11" fmla="*/ 99 h 120"/>
              <a:gd name="T12" fmla="*/ 79 w 97"/>
              <a:gd name="T13" fmla="*/ 89 h 120"/>
              <a:gd name="T14" fmla="*/ 69 w 97"/>
              <a:gd name="T15" fmla="*/ 76 h 120"/>
              <a:gd name="T16" fmla="*/ 53 w 97"/>
              <a:gd name="T17" fmla="*/ 76 h 120"/>
              <a:gd name="T18" fmla="*/ 56 w 97"/>
              <a:gd name="T19" fmla="*/ 84 h 120"/>
              <a:gd name="T20" fmla="*/ 52 w 97"/>
              <a:gd name="T21" fmla="*/ 96 h 120"/>
              <a:gd name="T22" fmla="*/ 44 w 97"/>
              <a:gd name="T23" fmla="*/ 92 h 120"/>
              <a:gd name="T24" fmla="*/ 42 w 97"/>
              <a:gd name="T25" fmla="*/ 95 h 120"/>
              <a:gd name="T26" fmla="*/ 36 w 97"/>
              <a:gd name="T27" fmla="*/ 93 h 120"/>
              <a:gd name="T28" fmla="*/ 29 w 97"/>
              <a:gd name="T29" fmla="*/ 91 h 120"/>
              <a:gd name="T30" fmla="*/ 23 w 97"/>
              <a:gd name="T31" fmla="*/ 74 h 120"/>
              <a:gd name="T32" fmla="*/ 14 w 97"/>
              <a:gd name="T33" fmla="*/ 58 h 120"/>
              <a:gd name="T34" fmla="*/ 15 w 97"/>
              <a:gd name="T35" fmla="*/ 46 h 120"/>
              <a:gd name="T36" fmla="*/ 3 w 97"/>
              <a:gd name="T37" fmla="*/ 40 h 120"/>
              <a:gd name="T38" fmla="*/ 6 w 97"/>
              <a:gd name="T39" fmla="*/ 33 h 120"/>
              <a:gd name="T40" fmla="*/ 16 w 97"/>
              <a:gd name="T41" fmla="*/ 25 h 120"/>
              <a:gd name="T42" fmla="*/ 0 w 97"/>
              <a:gd name="T43" fmla="*/ 14 h 120"/>
              <a:gd name="T44" fmla="*/ 4 w 97"/>
              <a:gd name="T45" fmla="*/ 0 h 120"/>
              <a:gd name="T46" fmla="*/ 20 w 97"/>
              <a:gd name="T47" fmla="*/ 9 h 120"/>
              <a:gd name="T48" fmla="*/ 28 w 97"/>
              <a:gd name="T49" fmla="*/ 10 h 120"/>
              <a:gd name="T50" fmla="*/ 33 w 97"/>
              <a:gd name="T51" fmla="*/ 24 h 120"/>
              <a:gd name="T52" fmla="*/ 50 w 97"/>
              <a:gd name="T53" fmla="*/ 27 h 120"/>
              <a:gd name="T54" fmla="*/ 67 w 97"/>
              <a:gd name="T55" fmla="*/ 27 h 120"/>
              <a:gd name="T56" fmla="*/ 78 w 97"/>
              <a:gd name="T57" fmla="*/ 31 h 120"/>
              <a:gd name="T58" fmla="*/ 73 w 97"/>
              <a:gd name="T59" fmla="*/ 48 h 120"/>
              <a:gd name="T60" fmla="*/ 65 w 97"/>
              <a:gd name="T61" fmla="*/ 49 h 120"/>
              <a:gd name="T62" fmla="*/ 62 w 97"/>
              <a:gd name="T63" fmla="*/ 61 h 120"/>
              <a:gd name="T64" fmla="*/ 74 w 97"/>
              <a:gd name="T65" fmla="*/ 72 h 120"/>
              <a:gd name="T66" fmla="*/ 74 w 97"/>
              <a:gd name="T67" fmla="*/ 59 h 120"/>
              <a:gd name="T68" fmla="*/ 79 w 97"/>
              <a:gd name="T69" fmla="*/ 59 h 120"/>
              <a:gd name="T70" fmla="*/ 94 w 97"/>
              <a:gd name="T71"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20">
                <a:moveTo>
                  <a:pt x="94" y="92"/>
                </a:moveTo>
                <a:lnTo>
                  <a:pt x="97" y="106"/>
                </a:lnTo>
                <a:lnTo>
                  <a:pt x="90" y="103"/>
                </a:lnTo>
                <a:lnTo>
                  <a:pt x="94" y="120"/>
                </a:lnTo>
                <a:lnTo>
                  <a:pt x="87" y="109"/>
                </a:lnTo>
                <a:lnTo>
                  <a:pt x="84" y="99"/>
                </a:lnTo>
                <a:lnTo>
                  <a:pt x="79" y="89"/>
                </a:lnTo>
                <a:lnTo>
                  <a:pt x="69" y="76"/>
                </a:lnTo>
                <a:lnTo>
                  <a:pt x="53" y="76"/>
                </a:lnTo>
                <a:lnTo>
                  <a:pt x="56" y="84"/>
                </a:lnTo>
                <a:lnTo>
                  <a:pt x="52" y="96"/>
                </a:lnTo>
                <a:lnTo>
                  <a:pt x="44" y="92"/>
                </a:lnTo>
                <a:lnTo>
                  <a:pt x="42" y="95"/>
                </a:lnTo>
                <a:lnTo>
                  <a:pt x="36" y="93"/>
                </a:lnTo>
                <a:lnTo>
                  <a:pt x="29" y="91"/>
                </a:lnTo>
                <a:lnTo>
                  <a:pt x="23" y="74"/>
                </a:lnTo>
                <a:lnTo>
                  <a:pt x="14" y="58"/>
                </a:lnTo>
                <a:lnTo>
                  <a:pt x="15" y="46"/>
                </a:lnTo>
                <a:lnTo>
                  <a:pt x="3" y="40"/>
                </a:lnTo>
                <a:lnTo>
                  <a:pt x="6" y="33"/>
                </a:lnTo>
                <a:lnTo>
                  <a:pt x="16" y="25"/>
                </a:lnTo>
                <a:lnTo>
                  <a:pt x="0" y="14"/>
                </a:lnTo>
                <a:lnTo>
                  <a:pt x="4" y="0"/>
                </a:lnTo>
                <a:lnTo>
                  <a:pt x="20" y="9"/>
                </a:lnTo>
                <a:lnTo>
                  <a:pt x="28" y="10"/>
                </a:lnTo>
                <a:lnTo>
                  <a:pt x="33" y="24"/>
                </a:lnTo>
                <a:lnTo>
                  <a:pt x="50" y="27"/>
                </a:lnTo>
                <a:lnTo>
                  <a:pt x="67" y="27"/>
                </a:lnTo>
                <a:lnTo>
                  <a:pt x="78" y="31"/>
                </a:lnTo>
                <a:lnTo>
                  <a:pt x="73" y="48"/>
                </a:lnTo>
                <a:lnTo>
                  <a:pt x="65" y="49"/>
                </a:lnTo>
                <a:lnTo>
                  <a:pt x="62" y="61"/>
                </a:lnTo>
                <a:lnTo>
                  <a:pt x="74" y="72"/>
                </a:lnTo>
                <a:lnTo>
                  <a:pt x="74" y="59"/>
                </a:lnTo>
                <a:lnTo>
                  <a:pt x="79" y="59"/>
                </a:lnTo>
                <a:lnTo>
                  <a:pt x="94" y="9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37" name="Freeform 22"/>
          <p:cNvSpPr>
            <a:spLocks/>
          </p:cNvSpPr>
          <p:nvPr/>
        </p:nvSpPr>
        <p:spPr bwMode="auto">
          <a:xfrm>
            <a:off x="5238750" y="2663825"/>
            <a:ext cx="178118" cy="108268"/>
          </a:xfrm>
          <a:custGeom>
            <a:avLst/>
            <a:gdLst>
              <a:gd name="T0" fmla="*/ 3 w 102"/>
              <a:gd name="T1" fmla="*/ 0 h 62"/>
              <a:gd name="T2" fmla="*/ 9 w 102"/>
              <a:gd name="T3" fmla="*/ 9 h 62"/>
              <a:gd name="T4" fmla="*/ 15 w 102"/>
              <a:gd name="T5" fmla="*/ 7 h 62"/>
              <a:gd name="T6" fmla="*/ 28 w 102"/>
              <a:gd name="T7" fmla="*/ 10 h 62"/>
              <a:gd name="T8" fmla="*/ 53 w 102"/>
              <a:gd name="T9" fmla="*/ 12 h 62"/>
              <a:gd name="T10" fmla="*/ 60 w 102"/>
              <a:gd name="T11" fmla="*/ 6 h 62"/>
              <a:gd name="T12" fmla="*/ 80 w 102"/>
              <a:gd name="T13" fmla="*/ 2 h 62"/>
              <a:gd name="T14" fmla="*/ 92 w 102"/>
              <a:gd name="T15" fmla="*/ 9 h 62"/>
              <a:gd name="T16" fmla="*/ 102 w 102"/>
              <a:gd name="T17" fmla="*/ 11 h 62"/>
              <a:gd name="T18" fmla="*/ 95 w 102"/>
              <a:gd name="T19" fmla="*/ 20 h 62"/>
              <a:gd name="T20" fmla="*/ 91 w 102"/>
              <a:gd name="T21" fmla="*/ 34 h 62"/>
              <a:gd name="T22" fmla="*/ 98 w 102"/>
              <a:gd name="T23" fmla="*/ 46 h 62"/>
              <a:gd name="T24" fmla="*/ 83 w 102"/>
              <a:gd name="T25" fmla="*/ 43 h 62"/>
              <a:gd name="T26" fmla="*/ 66 w 102"/>
              <a:gd name="T27" fmla="*/ 50 h 62"/>
              <a:gd name="T28" fmla="*/ 67 w 102"/>
              <a:gd name="T29" fmla="*/ 60 h 62"/>
              <a:gd name="T30" fmla="*/ 52 w 102"/>
              <a:gd name="T31" fmla="*/ 62 h 62"/>
              <a:gd name="T32" fmla="*/ 40 w 102"/>
              <a:gd name="T33" fmla="*/ 55 h 62"/>
              <a:gd name="T34" fmla="*/ 27 w 102"/>
              <a:gd name="T35" fmla="*/ 60 h 62"/>
              <a:gd name="T36" fmla="*/ 14 w 102"/>
              <a:gd name="T37" fmla="*/ 60 h 62"/>
              <a:gd name="T38" fmla="*/ 12 w 102"/>
              <a:gd name="T39" fmla="*/ 46 h 62"/>
              <a:gd name="T40" fmla="*/ 3 w 102"/>
              <a:gd name="T41" fmla="*/ 40 h 62"/>
              <a:gd name="T42" fmla="*/ 5 w 102"/>
              <a:gd name="T43" fmla="*/ 37 h 62"/>
              <a:gd name="T44" fmla="*/ 3 w 102"/>
              <a:gd name="T45" fmla="*/ 34 h 62"/>
              <a:gd name="T46" fmla="*/ 5 w 102"/>
              <a:gd name="T47" fmla="*/ 28 h 62"/>
              <a:gd name="T48" fmla="*/ 11 w 102"/>
              <a:gd name="T49" fmla="*/ 21 h 62"/>
              <a:gd name="T50" fmla="*/ 2 w 102"/>
              <a:gd name="T51" fmla="*/ 13 h 62"/>
              <a:gd name="T52" fmla="*/ 0 w 102"/>
              <a:gd name="T53" fmla="*/ 5 h 62"/>
              <a:gd name="T54" fmla="*/ 3 w 102"/>
              <a:gd name="T5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2" h="62">
                <a:moveTo>
                  <a:pt x="3" y="0"/>
                </a:moveTo>
                <a:lnTo>
                  <a:pt x="9" y="9"/>
                </a:lnTo>
                <a:lnTo>
                  <a:pt x="15" y="7"/>
                </a:lnTo>
                <a:lnTo>
                  <a:pt x="28" y="10"/>
                </a:lnTo>
                <a:lnTo>
                  <a:pt x="53" y="12"/>
                </a:lnTo>
                <a:lnTo>
                  <a:pt x="60" y="6"/>
                </a:lnTo>
                <a:lnTo>
                  <a:pt x="80" y="2"/>
                </a:lnTo>
                <a:lnTo>
                  <a:pt x="92" y="9"/>
                </a:lnTo>
                <a:lnTo>
                  <a:pt x="102" y="11"/>
                </a:lnTo>
                <a:lnTo>
                  <a:pt x="95" y="20"/>
                </a:lnTo>
                <a:lnTo>
                  <a:pt x="91" y="34"/>
                </a:lnTo>
                <a:lnTo>
                  <a:pt x="98" y="46"/>
                </a:lnTo>
                <a:lnTo>
                  <a:pt x="83" y="43"/>
                </a:lnTo>
                <a:lnTo>
                  <a:pt x="66" y="50"/>
                </a:lnTo>
                <a:lnTo>
                  <a:pt x="67" y="60"/>
                </a:lnTo>
                <a:lnTo>
                  <a:pt x="52" y="62"/>
                </a:lnTo>
                <a:lnTo>
                  <a:pt x="40" y="55"/>
                </a:lnTo>
                <a:lnTo>
                  <a:pt x="27" y="60"/>
                </a:lnTo>
                <a:lnTo>
                  <a:pt x="14" y="60"/>
                </a:lnTo>
                <a:lnTo>
                  <a:pt x="12" y="46"/>
                </a:lnTo>
                <a:lnTo>
                  <a:pt x="3" y="40"/>
                </a:lnTo>
                <a:lnTo>
                  <a:pt x="5" y="37"/>
                </a:lnTo>
                <a:lnTo>
                  <a:pt x="3" y="34"/>
                </a:lnTo>
                <a:lnTo>
                  <a:pt x="5" y="28"/>
                </a:lnTo>
                <a:lnTo>
                  <a:pt x="11" y="21"/>
                </a:lnTo>
                <a:lnTo>
                  <a:pt x="2" y="13"/>
                </a:lnTo>
                <a:lnTo>
                  <a:pt x="0" y="5"/>
                </a:lnTo>
                <a:lnTo>
                  <a:pt x="3"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38" name="Freeform 23"/>
          <p:cNvSpPr>
            <a:spLocks/>
          </p:cNvSpPr>
          <p:nvPr/>
        </p:nvSpPr>
        <p:spPr bwMode="auto">
          <a:xfrm>
            <a:off x="2142649" y="3351848"/>
            <a:ext cx="26193" cy="54134"/>
          </a:xfrm>
          <a:custGeom>
            <a:avLst/>
            <a:gdLst>
              <a:gd name="T0" fmla="*/ 13 w 15"/>
              <a:gd name="T1" fmla="*/ 30 h 31"/>
              <a:gd name="T2" fmla="*/ 8 w 15"/>
              <a:gd name="T3" fmla="*/ 31 h 31"/>
              <a:gd name="T4" fmla="*/ 5 w 15"/>
              <a:gd name="T5" fmla="*/ 19 h 31"/>
              <a:gd name="T6" fmla="*/ 0 w 15"/>
              <a:gd name="T7" fmla="*/ 13 h 31"/>
              <a:gd name="T8" fmla="*/ 6 w 15"/>
              <a:gd name="T9" fmla="*/ 0 h 31"/>
              <a:gd name="T10" fmla="*/ 11 w 15"/>
              <a:gd name="T11" fmla="*/ 0 h 31"/>
              <a:gd name="T12" fmla="*/ 15 w 15"/>
              <a:gd name="T13" fmla="*/ 18 h 31"/>
              <a:gd name="T14" fmla="*/ 13 w 15"/>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31">
                <a:moveTo>
                  <a:pt x="13" y="30"/>
                </a:moveTo>
                <a:lnTo>
                  <a:pt x="8" y="31"/>
                </a:lnTo>
                <a:lnTo>
                  <a:pt x="5" y="19"/>
                </a:lnTo>
                <a:lnTo>
                  <a:pt x="0" y="13"/>
                </a:lnTo>
                <a:lnTo>
                  <a:pt x="6" y="0"/>
                </a:lnTo>
                <a:lnTo>
                  <a:pt x="11" y="0"/>
                </a:lnTo>
                <a:lnTo>
                  <a:pt x="15" y="18"/>
                </a:lnTo>
                <a:lnTo>
                  <a:pt x="13" y="3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39" name="Freeform 24"/>
          <p:cNvSpPr>
            <a:spLocks/>
          </p:cNvSpPr>
          <p:nvPr/>
        </p:nvSpPr>
        <p:spPr bwMode="auto">
          <a:xfrm>
            <a:off x="2137410" y="3290730"/>
            <a:ext cx="36672" cy="17463"/>
          </a:xfrm>
          <a:custGeom>
            <a:avLst/>
            <a:gdLst>
              <a:gd name="T0" fmla="*/ 20 w 21"/>
              <a:gd name="T1" fmla="*/ 6 h 10"/>
              <a:gd name="T2" fmla="*/ 0 w 21"/>
              <a:gd name="T3" fmla="*/ 10 h 10"/>
              <a:gd name="T4" fmla="*/ 0 w 21"/>
              <a:gd name="T5" fmla="*/ 2 h 10"/>
              <a:gd name="T6" fmla="*/ 9 w 21"/>
              <a:gd name="T7" fmla="*/ 0 h 10"/>
              <a:gd name="T8" fmla="*/ 21 w 21"/>
              <a:gd name="T9" fmla="*/ 1 h 10"/>
              <a:gd name="T10" fmla="*/ 20 w 21"/>
              <a:gd name="T11" fmla="*/ 6 h 10"/>
            </a:gdLst>
            <a:ahLst/>
            <a:cxnLst>
              <a:cxn ang="0">
                <a:pos x="T0" y="T1"/>
              </a:cxn>
              <a:cxn ang="0">
                <a:pos x="T2" y="T3"/>
              </a:cxn>
              <a:cxn ang="0">
                <a:pos x="T4" y="T5"/>
              </a:cxn>
              <a:cxn ang="0">
                <a:pos x="T6" y="T7"/>
              </a:cxn>
              <a:cxn ang="0">
                <a:pos x="T8" y="T9"/>
              </a:cxn>
              <a:cxn ang="0">
                <a:pos x="T10" y="T11"/>
              </a:cxn>
            </a:cxnLst>
            <a:rect l="0" t="0" r="r" b="b"/>
            <a:pathLst>
              <a:path w="21" h="10">
                <a:moveTo>
                  <a:pt x="20" y="6"/>
                </a:moveTo>
                <a:lnTo>
                  <a:pt x="0" y="10"/>
                </a:lnTo>
                <a:lnTo>
                  <a:pt x="0" y="2"/>
                </a:lnTo>
                <a:lnTo>
                  <a:pt x="9" y="0"/>
                </a:lnTo>
                <a:lnTo>
                  <a:pt x="21" y="1"/>
                </a:lnTo>
                <a:lnTo>
                  <a:pt x="20" y="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40" name="Freeform 25"/>
          <p:cNvSpPr>
            <a:spLocks/>
          </p:cNvSpPr>
          <p:nvPr/>
        </p:nvSpPr>
        <p:spPr bwMode="auto">
          <a:xfrm>
            <a:off x="2175827" y="3285490"/>
            <a:ext cx="22702" cy="41910"/>
          </a:xfrm>
          <a:custGeom>
            <a:avLst/>
            <a:gdLst>
              <a:gd name="T0" fmla="*/ 13 w 13"/>
              <a:gd name="T1" fmla="*/ 9 h 24"/>
              <a:gd name="T2" fmla="*/ 7 w 13"/>
              <a:gd name="T3" fmla="*/ 24 h 24"/>
              <a:gd name="T4" fmla="*/ 5 w 13"/>
              <a:gd name="T5" fmla="*/ 21 h 24"/>
              <a:gd name="T6" fmla="*/ 7 w 13"/>
              <a:gd name="T7" fmla="*/ 10 h 24"/>
              <a:gd name="T8" fmla="*/ 0 w 13"/>
              <a:gd name="T9" fmla="*/ 2 h 24"/>
              <a:gd name="T10" fmla="*/ 1 w 13"/>
              <a:gd name="T11" fmla="*/ 0 h 24"/>
              <a:gd name="T12" fmla="*/ 13 w 13"/>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3" y="9"/>
                </a:moveTo>
                <a:lnTo>
                  <a:pt x="7" y="24"/>
                </a:lnTo>
                <a:lnTo>
                  <a:pt x="5" y="21"/>
                </a:lnTo>
                <a:lnTo>
                  <a:pt x="7" y="10"/>
                </a:lnTo>
                <a:lnTo>
                  <a:pt x="0" y="2"/>
                </a:lnTo>
                <a:lnTo>
                  <a:pt x="1" y="0"/>
                </a:lnTo>
                <a:lnTo>
                  <a:pt x="13" y="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41" name="Freeform 26"/>
          <p:cNvSpPr>
            <a:spLocks/>
          </p:cNvSpPr>
          <p:nvPr/>
        </p:nvSpPr>
        <p:spPr bwMode="auto">
          <a:xfrm>
            <a:off x="5043170" y="2628900"/>
            <a:ext cx="113507" cy="92552"/>
          </a:xfrm>
          <a:custGeom>
            <a:avLst/>
            <a:gdLst>
              <a:gd name="T0" fmla="*/ 54 w 65"/>
              <a:gd name="T1" fmla="*/ 7 h 53"/>
              <a:gd name="T2" fmla="*/ 60 w 65"/>
              <a:gd name="T3" fmla="*/ 7 h 53"/>
              <a:gd name="T4" fmla="*/ 56 w 65"/>
              <a:gd name="T5" fmla="*/ 16 h 53"/>
              <a:gd name="T6" fmla="*/ 65 w 65"/>
              <a:gd name="T7" fmla="*/ 24 h 53"/>
              <a:gd name="T8" fmla="*/ 64 w 65"/>
              <a:gd name="T9" fmla="*/ 34 h 53"/>
              <a:gd name="T10" fmla="*/ 60 w 65"/>
              <a:gd name="T11" fmla="*/ 35 h 53"/>
              <a:gd name="T12" fmla="*/ 57 w 65"/>
              <a:gd name="T13" fmla="*/ 37 h 53"/>
              <a:gd name="T14" fmla="*/ 52 w 65"/>
              <a:gd name="T15" fmla="*/ 42 h 53"/>
              <a:gd name="T16" fmla="*/ 50 w 65"/>
              <a:gd name="T17" fmla="*/ 53 h 53"/>
              <a:gd name="T18" fmla="*/ 35 w 65"/>
              <a:gd name="T19" fmla="*/ 45 h 53"/>
              <a:gd name="T20" fmla="*/ 28 w 65"/>
              <a:gd name="T21" fmla="*/ 37 h 53"/>
              <a:gd name="T22" fmla="*/ 21 w 65"/>
              <a:gd name="T23" fmla="*/ 32 h 53"/>
              <a:gd name="T24" fmla="*/ 13 w 65"/>
              <a:gd name="T25" fmla="*/ 24 h 53"/>
              <a:gd name="T26" fmla="*/ 9 w 65"/>
              <a:gd name="T27" fmla="*/ 18 h 53"/>
              <a:gd name="T28" fmla="*/ 0 w 65"/>
              <a:gd name="T29" fmla="*/ 8 h 53"/>
              <a:gd name="T30" fmla="*/ 3 w 65"/>
              <a:gd name="T31" fmla="*/ 0 h 53"/>
              <a:gd name="T32" fmla="*/ 9 w 65"/>
              <a:gd name="T33" fmla="*/ 5 h 53"/>
              <a:gd name="T34" fmla="*/ 13 w 65"/>
              <a:gd name="T35" fmla="*/ 0 h 53"/>
              <a:gd name="T36" fmla="*/ 20 w 65"/>
              <a:gd name="T37" fmla="*/ 0 h 53"/>
              <a:gd name="T38" fmla="*/ 35 w 65"/>
              <a:gd name="T39" fmla="*/ 3 h 53"/>
              <a:gd name="T40" fmla="*/ 46 w 65"/>
              <a:gd name="T41" fmla="*/ 3 h 53"/>
              <a:gd name="T42" fmla="*/ 54 w 65"/>
              <a:gd name="T43"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53">
                <a:moveTo>
                  <a:pt x="54" y="7"/>
                </a:moveTo>
                <a:lnTo>
                  <a:pt x="60" y="7"/>
                </a:lnTo>
                <a:lnTo>
                  <a:pt x="56" y="16"/>
                </a:lnTo>
                <a:lnTo>
                  <a:pt x="65" y="24"/>
                </a:lnTo>
                <a:lnTo>
                  <a:pt x="64" y="34"/>
                </a:lnTo>
                <a:lnTo>
                  <a:pt x="60" y="35"/>
                </a:lnTo>
                <a:lnTo>
                  <a:pt x="57" y="37"/>
                </a:lnTo>
                <a:lnTo>
                  <a:pt x="52" y="42"/>
                </a:lnTo>
                <a:lnTo>
                  <a:pt x="50" y="53"/>
                </a:lnTo>
                <a:lnTo>
                  <a:pt x="35" y="45"/>
                </a:lnTo>
                <a:lnTo>
                  <a:pt x="28" y="37"/>
                </a:lnTo>
                <a:lnTo>
                  <a:pt x="21" y="32"/>
                </a:lnTo>
                <a:lnTo>
                  <a:pt x="13" y="24"/>
                </a:lnTo>
                <a:lnTo>
                  <a:pt x="9" y="18"/>
                </a:lnTo>
                <a:lnTo>
                  <a:pt x="0" y="8"/>
                </a:lnTo>
                <a:lnTo>
                  <a:pt x="3" y="0"/>
                </a:lnTo>
                <a:lnTo>
                  <a:pt x="9" y="5"/>
                </a:lnTo>
                <a:lnTo>
                  <a:pt x="13" y="0"/>
                </a:lnTo>
                <a:lnTo>
                  <a:pt x="20" y="0"/>
                </a:lnTo>
                <a:lnTo>
                  <a:pt x="35" y="3"/>
                </a:lnTo>
                <a:lnTo>
                  <a:pt x="46" y="3"/>
                </a:lnTo>
                <a:lnTo>
                  <a:pt x="54" y="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42" name="Freeform 27"/>
          <p:cNvSpPr>
            <a:spLocks/>
          </p:cNvSpPr>
          <p:nvPr/>
        </p:nvSpPr>
        <p:spPr bwMode="auto">
          <a:xfrm>
            <a:off x="5224780" y="2244725"/>
            <a:ext cx="254953" cy="167640"/>
          </a:xfrm>
          <a:custGeom>
            <a:avLst/>
            <a:gdLst>
              <a:gd name="T0" fmla="*/ 1 w 146"/>
              <a:gd name="T1" fmla="*/ 44 h 96"/>
              <a:gd name="T2" fmla="*/ 15 w 146"/>
              <a:gd name="T3" fmla="*/ 44 h 96"/>
              <a:gd name="T4" fmla="*/ 31 w 146"/>
              <a:gd name="T5" fmla="*/ 37 h 96"/>
              <a:gd name="T6" fmla="*/ 33 w 146"/>
              <a:gd name="T7" fmla="*/ 26 h 96"/>
              <a:gd name="T8" fmla="*/ 45 w 146"/>
              <a:gd name="T9" fmla="*/ 20 h 96"/>
              <a:gd name="T10" fmla="*/ 42 w 146"/>
              <a:gd name="T11" fmla="*/ 11 h 96"/>
              <a:gd name="T12" fmla="*/ 50 w 146"/>
              <a:gd name="T13" fmla="*/ 7 h 96"/>
              <a:gd name="T14" fmla="*/ 65 w 146"/>
              <a:gd name="T15" fmla="*/ 0 h 96"/>
              <a:gd name="T16" fmla="*/ 82 w 146"/>
              <a:gd name="T17" fmla="*/ 5 h 96"/>
              <a:gd name="T18" fmla="*/ 85 w 146"/>
              <a:gd name="T19" fmla="*/ 10 h 96"/>
              <a:gd name="T20" fmla="*/ 93 w 146"/>
              <a:gd name="T21" fmla="*/ 7 h 96"/>
              <a:gd name="T22" fmla="*/ 109 w 146"/>
              <a:gd name="T23" fmla="*/ 12 h 96"/>
              <a:gd name="T24" fmla="*/ 112 w 146"/>
              <a:gd name="T25" fmla="*/ 21 h 96"/>
              <a:gd name="T26" fmla="*/ 110 w 146"/>
              <a:gd name="T27" fmla="*/ 27 h 96"/>
              <a:gd name="T28" fmla="*/ 122 w 146"/>
              <a:gd name="T29" fmla="*/ 40 h 96"/>
              <a:gd name="T30" fmla="*/ 129 w 146"/>
              <a:gd name="T31" fmla="*/ 43 h 96"/>
              <a:gd name="T32" fmla="*/ 129 w 146"/>
              <a:gd name="T33" fmla="*/ 47 h 96"/>
              <a:gd name="T34" fmla="*/ 140 w 146"/>
              <a:gd name="T35" fmla="*/ 50 h 96"/>
              <a:gd name="T36" fmla="*/ 146 w 146"/>
              <a:gd name="T37" fmla="*/ 56 h 96"/>
              <a:gd name="T38" fmla="*/ 140 w 146"/>
              <a:gd name="T39" fmla="*/ 60 h 96"/>
              <a:gd name="T40" fmla="*/ 128 w 146"/>
              <a:gd name="T41" fmla="*/ 59 h 96"/>
              <a:gd name="T42" fmla="*/ 125 w 146"/>
              <a:gd name="T43" fmla="*/ 61 h 96"/>
              <a:gd name="T44" fmla="*/ 130 w 146"/>
              <a:gd name="T45" fmla="*/ 68 h 96"/>
              <a:gd name="T46" fmla="*/ 136 w 146"/>
              <a:gd name="T47" fmla="*/ 81 h 96"/>
              <a:gd name="T48" fmla="*/ 123 w 146"/>
              <a:gd name="T49" fmla="*/ 82 h 96"/>
              <a:gd name="T50" fmla="*/ 119 w 146"/>
              <a:gd name="T51" fmla="*/ 86 h 96"/>
              <a:gd name="T52" fmla="*/ 119 w 146"/>
              <a:gd name="T53" fmla="*/ 96 h 96"/>
              <a:gd name="T54" fmla="*/ 113 w 146"/>
              <a:gd name="T55" fmla="*/ 95 h 96"/>
              <a:gd name="T56" fmla="*/ 99 w 146"/>
              <a:gd name="T57" fmla="*/ 95 h 96"/>
              <a:gd name="T58" fmla="*/ 94 w 146"/>
              <a:gd name="T59" fmla="*/ 91 h 96"/>
              <a:gd name="T60" fmla="*/ 88 w 146"/>
              <a:gd name="T61" fmla="*/ 94 h 96"/>
              <a:gd name="T62" fmla="*/ 82 w 146"/>
              <a:gd name="T63" fmla="*/ 91 h 96"/>
              <a:gd name="T64" fmla="*/ 70 w 146"/>
              <a:gd name="T65" fmla="*/ 91 h 96"/>
              <a:gd name="T66" fmla="*/ 51 w 146"/>
              <a:gd name="T67" fmla="*/ 86 h 96"/>
              <a:gd name="T68" fmla="*/ 35 w 146"/>
              <a:gd name="T69" fmla="*/ 84 h 96"/>
              <a:gd name="T70" fmla="*/ 23 w 146"/>
              <a:gd name="T71" fmla="*/ 85 h 96"/>
              <a:gd name="T72" fmla="*/ 15 w 146"/>
              <a:gd name="T73" fmla="*/ 90 h 96"/>
              <a:gd name="T74" fmla="*/ 8 w 146"/>
              <a:gd name="T75" fmla="*/ 91 h 96"/>
              <a:gd name="T76" fmla="*/ 6 w 146"/>
              <a:gd name="T77" fmla="*/ 82 h 96"/>
              <a:gd name="T78" fmla="*/ 0 w 146"/>
              <a:gd name="T79" fmla="*/ 73 h 96"/>
              <a:gd name="T80" fmla="*/ 9 w 146"/>
              <a:gd name="T81" fmla="*/ 69 h 96"/>
              <a:gd name="T82" fmla="*/ 8 w 146"/>
              <a:gd name="T83" fmla="*/ 61 h 96"/>
              <a:gd name="T84" fmla="*/ 3 w 146"/>
              <a:gd name="T85" fmla="*/ 53 h 96"/>
              <a:gd name="T86" fmla="*/ 1 w 146"/>
              <a:gd name="T87"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6" h="96">
                <a:moveTo>
                  <a:pt x="1" y="44"/>
                </a:moveTo>
                <a:lnTo>
                  <a:pt x="15" y="44"/>
                </a:lnTo>
                <a:lnTo>
                  <a:pt x="31" y="37"/>
                </a:lnTo>
                <a:lnTo>
                  <a:pt x="33" y="26"/>
                </a:lnTo>
                <a:lnTo>
                  <a:pt x="45" y="20"/>
                </a:lnTo>
                <a:lnTo>
                  <a:pt x="42" y="11"/>
                </a:lnTo>
                <a:lnTo>
                  <a:pt x="50" y="7"/>
                </a:lnTo>
                <a:lnTo>
                  <a:pt x="65" y="0"/>
                </a:lnTo>
                <a:lnTo>
                  <a:pt x="82" y="5"/>
                </a:lnTo>
                <a:lnTo>
                  <a:pt x="85" y="10"/>
                </a:lnTo>
                <a:lnTo>
                  <a:pt x="93" y="7"/>
                </a:lnTo>
                <a:lnTo>
                  <a:pt x="109" y="12"/>
                </a:lnTo>
                <a:lnTo>
                  <a:pt x="112" y="21"/>
                </a:lnTo>
                <a:lnTo>
                  <a:pt x="110" y="27"/>
                </a:lnTo>
                <a:lnTo>
                  <a:pt x="122" y="40"/>
                </a:lnTo>
                <a:lnTo>
                  <a:pt x="129" y="43"/>
                </a:lnTo>
                <a:lnTo>
                  <a:pt x="129" y="47"/>
                </a:lnTo>
                <a:lnTo>
                  <a:pt x="140" y="50"/>
                </a:lnTo>
                <a:lnTo>
                  <a:pt x="146" y="56"/>
                </a:lnTo>
                <a:lnTo>
                  <a:pt x="140" y="60"/>
                </a:lnTo>
                <a:lnTo>
                  <a:pt x="128" y="59"/>
                </a:lnTo>
                <a:lnTo>
                  <a:pt x="125" y="61"/>
                </a:lnTo>
                <a:lnTo>
                  <a:pt x="130" y="68"/>
                </a:lnTo>
                <a:lnTo>
                  <a:pt x="136" y="81"/>
                </a:lnTo>
                <a:lnTo>
                  <a:pt x="123" y="82"/>
                </a:lnTo>
                <a:lnTo>
                  <a:pt x="119" y="86"/>
                </a:lnTo>
                <a:lnTo>
                  <a:pt x="119" y="96"/>
                </a:lnTo>
                <a:lnTo>
                  <a:pt x="113" y="95"/>
                </a:lnTo>
                <a:lnTo>
                  <a:pt x="99" y="95"/>
                </a:lnTo>
                <a:lnTo>
                  <a:pt x="94" y="91"/>
                </a:lnTo>
                <a:lnTo>
                  <a:pt x="88" y="94"/>
                </a:lnTo>
                <a:lnTo>
                  <a:pt x="82" y="91"/>
                </a:lnTo>
                <a:lnTo>
                  <a:pt x="70" y="91"/>
                </a:lnTo>
                <a:lnTo>
                  <a:pt x="51" y="86"/>
                </a:lnTo>
                <a:lnTo>
                  <a:pt x="35" y="84"/>
                </a:lnTo>
                <a:lnTo>
                  <a:pt x="23" y="85"/>
                </a:lnTo>
                <a:lnTo>
                  <a:pt x="15" y="90"/>
                </a:lnTo>
                <a:lnTo>
                  <a:pt x="8" y="91"/>
                </a:lnTo>
                <a:lnTo>
                  <a:pt x="6" y="82"/>
                </a:lnTo>
                <a:lnTo>
                  <a:pt x="0" y="73"/>
                </a:lnTo>
                <a:lnTo>
                  <a:pt x="9" y="69"/>
                </a:lnTo>
                <a:lnTo>
                  <a:pt x="8" y="61"/>
                </a:lnTo>
                <a:lnTo>
                  <a:pt x="3" y="53"/>
                </a:lnTo>
                <a:lnTo>
                  <a:pt x="1" y="44"/>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43" name="Freeform 28"/>
          <p:cNvSpPr>
            <a:spLocks/>
          </p:cNvSpPr>
          <p:nvPr/>
        </p:nvSpPr>
        <p:spPr bwMode="auto">
          <a:xfrm>
            <a:off x="1758475" y="3594577"/>
            <a:ext cx="45403" cy="94298"/>
          </a:xfrm>
          <a:custGeom>
            <a:avLst/>
            <a:gdLst>
              <a:gd name="T0" fmla="*/ 6 w 26"/>
              <a:gd name="T1" fmla="*/ 14 h 54"/>
              <a:gd name="T2" fmla="*/ 6 w 26"/>
              <a:gd name="T3" fmla="*/ 11 h 54"/>
              <a:gd name="T4" fmla="*/ 9 w 26"/>
              <a:gd name="T5" fmla="*/ 11 h 54"/>
              <a:gd name="T6" fmla="*/ 12 w 26"/>
              <a:gd name="T7" fmla="*/ 13 h 54"/>
              <a:gd name="T8" fmla="*/ 20 w 26"/>
              <a:gd name="T9" fmla="*/ 0 h 54"/>
              <a:gd name="T10" fmla="*/ 23 w 26"/>
              <a:gd name="T11" fmla="*/ 0 h 54"/>
              <a:gd name="T12" fmla="*/ 23 w 26"/>
              <a:gd name="T13" fmla="*/ 3 h 54"/>
              <a:gd name="T14" fmla="*/ 26 w 26"/>
              <a:gd name="T15" fmla="*/ 3 h 54"/>
              <a:gd name="T16" fmla="*/ 25 w 26"/>
              <a:gd name="T17" fmla="*/ 9 h 54"/>
              <a:gd name="T18" fmla="*/ 21 w 26"/>
              <a:gd name="T19" fmla="*/ 18 h 54"/>
              <a:gd name="T20" fmla="*/ 22 w 26"/>
              <a:gd name="T21" fmla="*/ 21 h 54"/>
              <a:gd name="T22" fmla="*/ 19 w 26"/>
              <a:gd name="T23" fmla="*/ 29 h 54"/>
              <a:gd name="T24" fmla="*/ 20 w 26"/>
              <a:gd name="T25" fmla="*/ 31 h 54"/>
              <a:gd name="T26" fmla="*/ 17 w 26"/>
              <a:gd name="T27" fmla="*/ 41 h 54"/>
              <a:gd name="T28" fmla="*/ 13 w 26"/>
              <a:gd name="T29" fmla="*/ 46 h 54"/>
              <a:gd name="T30" fmla="*/ 10 w 26"/>
              <a:gd name="T31" fmla="*/ 47 h 54"/>
              <a:gd name="T32" fmla="*/ 5 w 26"/>
              <a:gd name="T33" fmla="*/ 54 h 54"/>
              <a:gd name="T34" fmla="*/ 0 w 26"/>
              <a:gd name="T35" fmla="*/ 54 h 54"/>
              <a:gd name="T36" fmla="*/ 4 w 26"/>
              <a:gd name="T37" fmla="*/ 31 h 54"/>
              <a:gd name="T38" fmla="*/ 6 w 26"/>
              <a:gd name="T3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54">
                <a:moveTo>
                  <a:pt x="6" y="14"/>
                </a:moveTo>
                <a:lnTo>
                  <a:pt x="6" y="11"/>
                </a:lnTo>
                <a:lnTo>
                  <a:pt x="9" y="11"/>
                </a:lnTo>
                <a:lnTo>
                  <a:pt x="12" y="13"/>
                </a:lnTo>
                <a:lnTo>
                  <a:pt x="20" y="0"/>
                </a:lnTo>
                <a:lnTo>
                  <a:pt x="23" y="0"/>
                </a:lnTo>
                <a:lnTo>
                  <a:pt x="23" y="3"/>
                </a:lnTo>
                <a:lnTo>
                  <a:pt x="26" y="3"/>
                </a:lnTo>
                <a:lnTo>
                  <a:pt x="25" y="9"/>
                </a:lnTo>
                <a:lnTo>
                  <a:pt x="21" y="18"/>
                </a:lnTo>
                <a:lnTo>
                  <a:pt x="22" y="21"/>
                </a:lnTo>
                <a:lnTo>
                  <a:pt x="19" y="29"/>
                </a:lnTo>
                <a:lnTo>
                  <a:pt x="20" y="31"/>
                </a:lnTo>
                <a:lnTo>
                  <a:pt x="17" y="41"/>
                </a:lnTo>
                <a:lnTo>
                  <a:pt x="13" y="46"/>
                </a:lnTo>
                <a:lnTo>
                  <a:pt x="10" y="47"/>
                </a:lnTo>
                <a:lnTo>
                  <a:pt x="5" y="54"/>
                </a:lnTo>
                <a:lnTo>
                  <a:pt x="0" y="54"/>
                </a:lnTo>
                <a:lnTo>
                  <a:pt x="4" y="31"/>
                </a:lnTo>
                <a:lnTo>
                  <a:pt x="6" y="14"/>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44" name="Freeform 29"/>
          <p:cNvSpPr>
            <a:spLocks/>
          </p:cNvSpPr>
          <p:nvPr/>
        </p:nvSpPr>
        <p:spPr bwMode="auto">
          <a:xfrm>
            <a:off x="2369662" y="4619625"/>
            <a:ext cx="401638" cy="476727"/>
          </a:xfrm>
          <a:custGeom>
            <a:avLst/>
            <a:gdLst>
              <a:gd name="T0" fmla="*/ 141 w 230"/>
              <a:gd name="T1" fmla="*/ 255 h 273"/>
              <a:gd name="T2" fmla="*/ 121 w 230"/>
              <a:gd name="T3" fmla="*/ 254 h 273"/>
              <a:gd name="T4" fmla="*/ 116 w 230"/>
              <a:gd name="T5" fmla="*/ 271 h 273"/>
              <a:gd name="T6" fmla="*/ 104 w 230"/>
              <a:gd name="T7" fmla="*/ 256 h 273"/>
              <a:gd name="T8" fmla="*/ 79 w 230"/>
              <a:gd name="T9" fmla="*/ 251 h 273"/>
              <a:gd name="T10" fmla="*/ 67 w 230"/>
              <a:gd name="T11" fmla="*/ 270 h 273"/>
              <a:gd name="T12" fmla="*/ 54 w 230"/>
              <a:gd name="T13" fmla="*/ 273 h 273"/>
              <a:gd name="T14" fmla="*/ 43 w 230"/>
              <a:gd name="T15" fmla="*/ 244 h 273"/>
              <a:gd name="T16" fmla="*/ 31 w 230"/>
              <a:gd name="T17" fmla="*/ 221 h 273"/>
              <a:gd name="T18" fmla="*/ 34 w 230"/>
              <a:gd name="T19" fmla="*/ 201 h 273"/>
              <a:gd name="T20" fmla="*/ 24 w 230"/>
              <a:gd name="T21" fmla="*/ 192 h 273"/>
              <a:gd name="T22" fmla="*/ 20 w 230"/>
              <a:gd name="T23" fmla="*/ 177 h 273"/>
              <a:gd name="T24" fmla="*/ 10 w 230"/>
              <a:gd name="T25" fmla="*/ 163 h 273"/>
              <a:gd name="T26" fmla="*/ 19 w 230"/>
              <a:gd name="T27" fmla="*/ 140 h 273"/>
              <a:gd name="T28" fmla="*/ 10 w 230"/>
              <a:gd name="T29" fmla="*/ 123 h 273"/>
              <a:gd name="T30" fmla="*/ 13 w 230"/>
              <a:gd name="T31" fmla="*/ 116 h 273"/>
              <a:gd name="T32" fmla="*/ 10 w 230"/>
              <a:gd name="T33" fmla="*/ 108 h 273"/>
              <a:gd name="T34" fmla="*/ 16 w 230"/>
              <a:gd name="T35" fmla="*/ 98 h 273"/>
              <a:gd name="T36" fmla="*/ 15 w 230"/>
              <a:gd name="T37" fmla="*/ 80 h 273"/>
              <a:gd name="T38" fmla="*/ 15 w 230"/>
              <a:gd name="T39" fmla="*/ 65 h 273"/>
              <a:gd name="T40" fmla="*/ 18 w 230"/>
              <a:gd name="T41" fmla="*/ 58 h 273"/>
              <a:gd name="T42" fmla="*/ 0 w 230"/>
              <a:gd name="T43" fmla="*/ 25 h 273"/>
              <a:gd name="T44" fmla="*/ 14 w 230"/>
              <a:gd name="T45" fmla="*/ 27 h 273"/>
              <a:gd name="T46" fmla="*/ 23 w 230"/>
              <a:gd name="T47" fmla="*/ 26 h 273"/>
              <a:gd name="T48" fmla="*/ 27 w 230"/>
              <a:gd name="T49" fmla="*/ 20 h 273"/>
              <a:gd name="T50" fmla="*/ 43 w 230"/>
              <a:gd name="T51" fmla="*/ 12 h 273"/>
              <a:gd name="T52" fmla="*/ 52 w 230"/>
              <a:gd name="T53" fmla="*/ 4 h 273"/>
              <a:gd name="T54" fmla="*/ 76 w 230"/>
              <a:gd name="T55" fmla="*/ 0 h 273"/>
              <a:gd name="T56" fmla="*/ 74 w 230"/>
              <a:gd name="T57" fmla="*/ 16 h 273"/>
              <a:gd name="T58" fmla="*/ 77 w 230"/>
              <a:gd name="T59" fmla="*/ 24 h 273"/>
              <a:gd name="T60" fmla="*/ 76 w 230"/>
              <a:gd name="T61" fmla="*/ 38 h 273"/>
              <a:gd name="T62" fmla="*/ 97 w 230"/>
              <a:gd name="T63" fmla="*/ 56 h 273"/>
              <a:gd name="T64" fmla="*/ 118 w 230"/>
              <a:gd name="T65" fmla="*/ 60 h 273"/>
              <a:gd name="T66" fmla="*/ 126 w 230"/>
              <a:gd name="T67" fmla="*/ 68 h 273"/>
              <a:gd name="T68" fmla="*/ 138 w 230"/>
              <a:gd name="T69" fmla="*/ 72 h 273"/>
              <a:gd name="T70" fmla="*/ 146 w 230"/>
              <a:gd name="T71" fmla="*/ 78 h 273"/>
              <a:gd name="T72" fmla="*/ 158 w 230"/>
              <a:gd name="T73" fmla="*/ 77 h 273"/>
              <a:gd name="T74" fmla="*/ 169 w 230"/>
              <a:gd name="T75" fmla="*/ 84 h 273"/>
              <a:gd name="T76" fmla="*/ 170 w 230"/>
              <a:gd name="T77" fmla="*/ 96 h 273"/>
              <a:gd name="T78" fmla="*/ 174 w 230"/>
              <a:gd name="T79" fmla="*/ 102 h 273"/>
              <a:gd name="T80" fmla="*/ 175 w 230"/>
              <a:gd name="T81" fmla="*/ 111 h 273"/>
              <a:gd name="T82" fmla="*/ 170 w 230"/>
              <a:gd name="T83" fmla="*/ 111 h 273"/>
              <a:gd name="T84" fmla="*/ 179 w 230"/>
              <a:gd name="T85" fmla="*/ 135 h 273"/>
              <a:gd name="T86" fmla="*/ 213 w 230"/>
              <a:gd name="T87" fmla="*/ 136 h 273"/>
              <a:gd name="T88" fmla="*/ 212 w 230"/>
              <a:gd name="T89" fmla="*/ 148 h 273"/>
              <a:gd name="T90" fmla="*/ 214 w 230"/>
              <a:gd name="T91" fmla="*/ 156 h 273"/>
              <a:gd name="T92" fmla="*/ 225 w 230"/>
              <a:gd name="T93" fmla="*/ 162 h 273"/>
              <a:gd name="T94" fmla="*/ 230 w 230"/>
              <a:gd name="T95" fmla="*/ 175 h 273"/>
              <a:gd name="T96" fmla="*/ 228 w 230"/>
              <a:gd name="T97" fmla="*/ 191 h 273"/>
              <a:gd name="T98" fmla="*/ 224 w 230"/>
              <a:gd name="T99" fmla="*/ 201 h 273"/>
              <a:gd name="T100" fmla="*/ 227 w 230"/>
              <a:gd name="T101" fmla="*/ 212 h 273"/>
              <a:gd name="T102" fmla="*/ 222 w 230"/>
              <a:gd name="T103" fmla="*/ 217 h 273"/>
              <a:gd name="T104" fmla="*/ 221 w 230"/>
              <a:gd name="T105" fmla="*/ 210 h 273"/>
              <a:gd name="T106" fmla="*/ 203 w 230"/>
              <a:gd name="T107" fmla="*/ 200 h 273"/>
              <a:gd name="T108" fmla="*/ 186 w 230"/>
              <a:gd name="T109" fmla="*/ 199 h 273"/>
              <a:gd name="T110" fmla="*/ 155 w 230"/>
              <a:gd name="T111" fmla="*/ 205 h 273"/>
              <a:gd name="T112" fmla="*/ 148 w 230"/>
              <a:gd name="T113" fmla="*/ 224 h 273"/>
              <a:gd name="T114" fmla="*/ 149 w 230"/>
              <a:gd name="T115" fmla="*/ 235 h 273"/>
              <a:gd name="T116" fmla="*/ 145 w 230"/>
              <a:gd name="T117" fmla="*/ 260 h 273"/>
              <a:gd name="T118" fmla="*/ 141 w 230"/>
              <a:gd name="T119" fmla="*/ 25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0" h="273">
                <a:moveTo>
                  <a:pt x="141" y="255"/>
                </a:moveTo>
                <a:lnTo>
                  <a:pt x="121" y="254"/>
                </a:lnTo>
                <a:lnTo>
                  <a:pt x="116" y="271"/>
                </a:lnTo>
                <a:lnTo>
                  <a:pt x="104" y="256"/>
                </a:lnTo>
                <a:lnTo>
                  <a:pt x="79" y="251"/>
                </a:lnTo>
                <a:lnTo>
                  <a:pt x="67" y="270"/>
                </a:lnTo>
                <a:lnTo>
                  <a:pt x="54" y="273"/>
                </a:lnTo>
                <a:lnTo>
                  <a:pt x="43" y="244"/>
                </a:lnTo>
                <a:lnTo>
                  <a:pt x="31" y="221"/>
                </a:lnTo>
                <a:lnTo>
                  <a:pt x="34" y="201"/>
                </a:lnTo>
                <a:lnTo>
                  <a:pt x="24" y="192"/>
                </a:lnTo>
                <a:lnTo>
                  <a:pt x="20" y="177"/>
                </a:lnTo>
                <a:lnTo>
                  <a:pt x="10" y="163"/>
                </a:lnTo>
                <a:lnTo>
                  <a:pt x="19" y="140"/>
                </a:lnTo>
                <a:lnTo>
                  <a:pt x="10" y="123"/>
                </a:lnTo>
                <a:lnTo>
                  <a:pt x="13" y="116"/>
                </a:lnTo>
                <a:lnTo>
                  <a:pt x="10" y="108"/>
                </a:lnTo>
                <a:lnTo>
                  <a:pt x="16" y="98"/>
                </a:lnTo>
                <a:lnTo>
                  <a:pt x="15" y="80"/>
                </a:lnTo>
                <a:lnTo>
                  <a:pt x="15" y="65"/>
                </a:lnTo>
                <a:lnTo>
                  <a:pt x="18" y="58"/>
                </a:lnTo>
                <a:lnTo>
                  <a:pt x="0" y="25"/>
                </a:lnTo>
                <a:lnTo>
                  <a:pt x="14" y="27"/>
                </a:lnTo>
                <a:lnTo>
                  <a:pt x="23" y="26"/>
                </a:lnTo>
                <a:lnTo>
                  <a:pt x="27" y="20"/>
                </a:lnTo>
                <a:lnTo>
                  <a:pt x="43" y="12"/>
                </a:lnTo>
                <a:lnTo>
                  <a:pt x="52" y="4"/>
                </a:lnTo>
                <a:lnTo>
                  <a:pt x="76" y="0"/>
                </a:lnTo>
                <a:lnTo>
                  <a:pt x="74" y="16"/>
                </a:lnTo>
                <a:lnTo>
                  <a:pt x="77" y="24"/>
                </a:lnTo>
                <a:lnTo>
                  <a:pt x="76" y="38"/>
                </a:lnTo>
                <a:lnTo>
                  <a:pt x="97" y="56"/>
                </a:lnTo>
                <a:lnTo>
                  <a:pt x="118" y="60"/>
                </a:lnTo>
                <a:lnTo>
                  <a:pt x="126" y="68"/>
                </a:lnTo>
                <a:lnTo>
                  <a:pt x="138" y="72"/>
                </a:lnTo>
                <a:lnTo>
                  <a:pt x="146" y="78"/>
                </a:lnTo>
                <a:lnTo>
                  <a:pt x="158" y="77"/>
                </a:lnTo>
                <a:lnTo>
                  <a:pt x="169" y="84"/>
                </a:lnTo>
                <a:lnTo>
                  <a:pt x="170" y="96"/>
                </a:lnTo>
                <a:lnTo>
                  <a:pt x="174" y="102"/>
                </a:lnTo>
                <a:lnTo>
                  <a:pt x="175" y="111"/>
                </a:lnTo>
                <a:lnTo>
                  <a:pt x="170" y="111"/>
                </a:lnTo>
                <a:lnTo>
                  <a:pt x="179" y="135"/>
                </a:lnTo>
                <a:lnTo>
                  <a:pt x="213" y="136"/>
                </a:lnTo>
                <a:lnTo>
                  <a:pt x="212" y="148"/>
                </a:lnTo>
                <a:lnTo>
                  <a:pt x="214" y="156"/>
                </a:lnTo>
                <a:lnTo>
                  <a:pt x="225" y="162"/>
                </a:lnTo>
                <a:lnTo>
                  <a:pt x="230" y="175"/>
                </a:lnTo>
                <a:lnTo>
                  <a:pt x="228" y="191"/>
                </a:lnTo>
                <a:lnTo>
                  <a:pt x="224" y="201"/>
                </a:lnTo>
                <a:lnTo>
                  <a:pt x="227" y="212"/>
                </a:lnTo>
                <a:lnTo>
                  <a:pt x="222" y="217"/>
                </a:lnTo>
                <a:lnTo>
                  <a:pt x="221" y="210"/>
                </a:lnTo>
                <a:lnTo>
                  <a:pt x="203" y="200"/>
                </a:lnTo>
                <a:lnTo>
                  <a:pt x="186" y="199"/>
                </a:lnTo>
                <a:lnTo>
                  <a:pt x="155" y="205"/>
                </a:lnTo>
                <a:lnTo>
                  <a:pt x="148" y="224"/>
                </a:lnTo>
                <a:lnTo>
                  <a:pt x="149" y="235"/>
                </a:lnTo>
                <a:lnTo>
                  <a:pt x="145" y="260"/>
                </a:lnTo>
                <a:lnTo>
                  <a:pt x="141" y="25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45" name="Freeform 30"/>
          <p:cNvSpPr>
            <a:spLocks/>
          </p:cNvSpPr>
          <p:nvPr/>
        </p:nvSpPr>
        <p:spPr bwMode="auto">
          <a:xfrm>
            <a:off x="2221230" y="4074796"/>
            <a:ext cx="1257300" cy="1416209"/>
          </a:xfrm>
          <a:custGeom>
            <a:avLst/>
            <a:gdLst>
              <a:gd name="T0" fmla="*/ 390 w 720"/>
              <a:gd name="T1" fmla="*/ 680 h 811"/>
              <a:gd name="T2" fmla="*/ 383 w 720"/>
              <a:gd name="T3" fmla="*/ 644 h 811"/>
              <a:gd name="T4" fmla="*/ 378 w 720"/>
              <a:gd name="T5" fmla="*/ 605 h 811"/>
              <a:gd name="T6" fmla="*/ 358 w 720"/>
              <a:gd name="T7" fmla="*/ 580 h 811"/>
              <a:gd name="T8" fmla="*/ 315 w 720"/>
              <a:gd name="T9" fmla="*/ 568 h 811"/>
              <a:gd name="T10" fmla="*/ 309 w 720"/>
              <a:gd name="T11" fmla="*/ 513 h 811"/>
              <a:gd name="T12" fmla="*/ 299 w 720"/>
              <a:gd name="T13" fmla="*/ 468 h 811"/>
              <a:gd name="T14" fmla="*/ 255 w 720"/>
              <a:gd name="T15" fmla="*/ 423 h 811"/>
              <a:gd name="T16" fmla="*/ 254 w 720"/>
              <a:gd name="T17" fmla="*/ 396 h 811"/>
              <a:gd name="T18" fmla="*/ 211 w 720"/>
              <a:gd name="T19" fmla="*/ 380 h 811"/>
              <a:gd name="T20" fmla="*/ 162 w 720"/>
              <a:gd name="T21" fmla="*/ 336 h 811"/>
              <a:gd name="T22" fmla="*/ 128 w 720"/>
              <a:gd name="T23" fmla="*/ 324 h 811"/>
              <a:gd name="T24" fmla="*/ 85 w 720"/>
              <a:gd name="T25" fmla="*/ 337 h 811"/>
              <a:gd name="T26" fmla="*/ 52 w 720"/>
              <a:gd name="T27" fmla="*/ 319 h 811"/>
              <a:gd name="T28" fmla="*/ 19 w 720"/>
              <a:gd name="T29" fmla="*/ 297 h 811"/>
              <a:gd name="T30" fmla="*/ 4 w 720"/>
              <a:gd name="T31" fmla="*/ 253 h 811"/>
              <a:gd name="T32" fmla="*/ 19 w 720"/>
              <a:gd name="T33" fmla="*/ 219 h 811"/>
              <a:gd name="T34" fmla="*/ 73 w 720"/>
              <a:gd name="T35" fmla="*/ 199 h 811"/>
              <a:gd name="T36" fmla="*/ 70 w 720"/>
              <a:gd name="T37" fmla="*/ 113 h 811"/>
              <a:gd name="T38" fmla="*/ 85 w 720"/>
              <a:gd name="T39" fmla="*/ 89 h 811"/>
              <a:gd name="T40" fmla="*/ 116 w 720"/>
              <a:gd name="T41" fmla="*/ 67 h 811"/>
              <a:gd name="T42" fmla="*/ 138 w 720"/>
              <a:gd name="T43" fmla="*/ 94 h 811"/>
              <a:gd name="T44" fmla="*/ 177 w 720"/>
              <a:gd name="T45" fmla="*/ 78 h 811"/>
              <a:gd name="T46" fmla="*/ 176 w 720"/>
              <a:gd name="T47" fmla="*/ 58 h 811"/>
              <a:gd name="T48" fmla="*/ 170 w 720"/>
              <a:gd name="T49" fmla="*/ 23 h 811"/>
              <a:gd name="T50" fmla="*/ 216 w 720"/>
              <a:gd name="T51" fmla="*/ 23 h 811"/>
              <a:gd name="T52" fmla="*/ 251 w 720"/>
              <a:gd name="T53" fmla="*/ 0 h 811"/>
              <a:gd name="T54" fmla="*/ 263 w 720"/>
              <a:gd name="T55" fmla="*/ 27 h 811"/>
              <a:gd name="T56" fmla="*/ 261 w 720"/>
              <a:gd name="T57" fmla="*/ 72 h 811"/>
              <a:gd name="T58" fmla="*/ 289 w 720"/>
              <a:gd name="T59" fmla="*/ 78 h 811"/>
              <a:gd name="T60" fmla="*/ 318 w 720"/>
              <a:gd name="T61" fmla="*/ 70 h 811"/>
              <a:gd name="T62" fmla="*/ 328 w 720"/>
              <a:gd name="T63" fmla="*/ 57 h 811"/>
              <a:gd name="T64" fmla="*/ 363 w 720"/>
              <a:gd name="T65" fmla="*/ 66 h 811"/>
              <a:gd name="T66" fmla="*/ 384 w 720"/>
              <a:gd name="T67" fmla="*/ 65 h 811"/>
              <a:gd name="T68" fmla="*/ 414 w 720"/>
              <a:gd name="T69" fmla="*/ 22 h 811"/>
              <a:gd name="T70" fmla="*/ 439 w 720"/>
              <a:gd name="T71" fmla="*/ 88 h 811"/>
              <a:gd name="T72" fmla="*/ 464 w 720"/>
              <a:gd name="T73" fmla="*/ 135 h 811"/>
              <a:gd name="T74" fmla="*/ 540 w 720"/>
              <a:gd name="T75" fmla="*/ 154 h 811"/>
              <a:gd name="T76" fmla="*/ 622 w 720"/>
              <a:gd name="T77" fmla="*/ 169 h 811"/>
              <a:gd name="T78" fmla="*/ 703 w 720"/>
              <a:gd name="T79" fmla="*/ 216 h 811"/>
              <a:gd name="T80" fmla="*/ 713 w 720"/>
              <a:gd name="T81" fmla="*/ 296 h 811"/>
              <a:gd name="T82" fmla="*/ 656 w 720"/>
              <a:gd name="T83" fmla="*/ 380 h 811"/>
              <a:gd name="T84" fmla="*/ 646 w 720"/>
              <a:gd name="T85" fmla="*/ 467 h 811"/>
              <a:gd name="T86" fmla="*/ 622 w 720"/>
              <a:gd name="T87" fmla="*/ 544 h 811"/>
              <a:gd name="T88" fmla="*/ 584 w 720"/>
              <a:gd name="T89" fmla="*/ 587 h 811"/>
              <a:gd name="T90" fmla="*/ 505 w 720"/>
              <a:gd name="T91" fmla="*/ 626 h 811"/>
              <a:gd name="T92" fmla="*/ 495 w 720"/>
              <a:gd name="T93" fmla="*/ 695 h 811"/>
              <a:gd name="T94" fmla="*/ 453 w 720"/>
              <a:gd name="T95" fmla="*/ 770 h 811"/>
              <a:gd name="T96" fmla="*/ 422 w 720"/>
              <a:gd name="T97" fmla="*/ 799 h 811"/>
              <a:gd name="T98" fmla="*/ 380 w 720"/>
              <a:gd name="T99" fmla="*/ 75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0" h="811">
                <a:moveTo>
                  <a:pt x="342" y="737"/>
                </a:moveTo>
                <a:lnTo>
                  <a:pt x="362" y="709"/>
                </a:lnTo>
                <a:lnTo>
                  <a:pt x="379" y="689"/>
                </a:lnTo>
                <a:lnTo>
                  <a:pt x="390" y="680"/>
                </a:lnTo>
                <a:lnTo>
                  <a:pt x="403" y="669"/>
                </a:lnTo>
                <a:lnTo>
                  <a:pt x="401" y="652"/>
                </a:lnTo>
                <a:lnTo>
                  <a:pt x="391" y="640"/>
                </a:lnTo>
                <a:lnTo>
                  <a:pt x="383" y="644"/>
                </a:lnTo>
                <a:lnTo>
                  <a:pt x="385" y="632"/>
                </a:lnTo>
                <a:lnTo>
                  <a:pt x="386" y="620"/>
                </a:lnTo>
                <a:lnTo>
                  <a:pt x="385" y="608"/>
                </a:lnTo>
                <a:lnTo>
                  <a:pt x="378" y="605"/>
                </a:lnTo>
                <a:lnTo>
                  <a:pt x="371" y="608"/>
                </a:lnTo>
                <a:lnTo>
                  <a:pt x="365" y="607"/>
                </a:lnTo>
                <a:lnTo>
                  <a:pt x="362" y="599"/>
                </a:lnTo>
                <a:lnTo>
                  <a:pt x="358" y="580"/>
                </a:lnTo>
                <a:lnTo>
                  <a:pt x="354" y="574"/>
                </a:lnTo>
                <a:lnTo>
                  <a:pt x="341" y="568"/>
                </a:lnTo>
                <a:lnTo>
                  <a:pt x="334" y="572"/>
                </a:lnTo>
                <a:lnTo>
                  <a:pt x="315" y="568"/>
                </a:lnTo>
                <a:lnTo>
                  <a:pt x="313" y="540"/>
                </a:lnTo>
                <a:lnTo>
                  <a:pt x="307" y="529"/>
                </a:lnTo>
                <a:lnTo>
                  <a:pt x="312" y="524"/>
                </a:lnTo>
                <a:lnTo>
                  <a:pt x="309" y="513"/>
                </a:lnTo>
                <a:lnTo>
                  <a:pt x="313" y="503"/>
                </a:lnTo>
                <a:lnTo>
                  <a:pt x="315" y="487"/>
                </a:lnTo>
                <a:lnTo>
                  <a:pt x="310" y="474"/>
                </a:lnTo>
                <a:lnTo>
                  <a:pt x="299" y="468"/>
                </a:lnTo>
                <a:lnTo>
                  <a:pt x="297" y="460"/>
                </a:lnTo>
                <a:lnTo>
                  <a:pt x="298" y="448"/>
                </a:lnTo>
                <a:lnTo>
                  <a:pt x="264" y="447"/>
                </a:lnTo>
                <a:lnTo>
                  <a:pt x="255" y="423"/>
                </a:lnTo>
                <a:lnTo>
                  <a:pt x="260" y="423"/>
                </a:lnTo>
                <a:lnTo>
                  <a:pt x="259" y="414"/>
                </a:lnTo>
                <a:lnTo>
                  <a:pt x="255" y="408"/>
                </a:lnTo>
                <a:lnTo>
                  <a:pt x="254" y="396"/>
                </a:lnTo>
                <a:lnTo>
                  <a:pt x="243" y="389"/>
                </a:lnTo>
                <a:lnTo>
                  <a:pt x="231" y="390"/>
                </a:lnTo>
                <a:lnTo>
                  <a:pt x="223" y="384"/>
                </a:lnTo>
                <a:lnTo>
                  <a:pt x="211" y="380"/>
                </a:lnTo>
                <a:lnTo>
                  <a:pt x="203" y="372"/>
                </a:lnTo>
                <a:lnTo>
                  <a:pt x="182" y="368"/>
                </a:lnTo>
                <a:lnTo>
                  <a:pt x="161" y="350"/>
                </a:lnTo>
                <a:lnTo>
                  <a:pt x="162" y="336"/>
                </a:lnTo>
                <a:lnTo>
                  <a:pt x="159" y="328"/>
                </a:lnTo>
                <a:lnTo>
                  <a:pt x="161" y="312"/>
                </a:lnTo>
                <a:lnTo>
                  <a:pt x="137" y="316"/>
                </a:lnTo>
                <a:lnTo>
                  <a:pt x="128" y="324"/>
                </a:lnTo>
                <a:lnTo>
                  <a:pt x="112" y="332"/>
                </a:lnTo>
                <a:lnTo>
                  <a:pt x="108" y="338"/>
                </a:lnTo>
                <a:lnTo>
                  <a:pt x="99" y="339"/>
                </a:lnTo>
                <a:lnTo>
                  <a:pt x="85" y="337"/>
                </a:lnTo>
                <a:lnTo>
                  <a:pt x="75" y="341"/>
                </a:lnTo>
                <a:lnTo>
                  <a:pt x="67" y="338"/>
                </a:lnTo>
                <a:lnTo>
                  <a:pt x="66" y="307"/>
                </a:lnTo>
                <a:lnTo>
                  <a:pt x="52" y="319"/>
                </a:lnTo>
                <a:lnTo>
                  <a:pt x="36" y="318"/>
                </a:lnTo>
                <a:lnTo>
                  <a:pt x="28" y="307"/>
                </a:lnTo>
                <a:lnTo>
                  <a:pt x="16" y="306"/>
                </a:lnTo>
                <a:lnTo>
                  <a:pt x="19" y="297"/>
                </a:lnTo>
                <a:lnTo>
                  <a:pt x="9" y="284"/>
                </a:lnTo>
                <a:lnTo>
                  <a:pt x="0" y="266"/>
                </a:lnTo>
                <a:lnTo>
                  <a:pt x="5" y="262"/>
                </a:lnTo>
                <a:lnTo>
                  <a:pt x="4" y="253"/>
                </a:lnTo>
                <a:lnTo>
                  <a:pt x="15" y="247"/>
                </a:lnTo>
                <a:lnTo>
                  <a:pt x="13" y="236"/>
                </a:lnTo>
                <a:lnTo>
                  <a:pt x="18" y="229"/>
                </a:lnTo>
                <a:lnTo>
                  <a:pt x="19" y="219"/>
                </a:lnTo>
                <a:lnTo>
                  <a:pt x="39" y="205"/>
                </a:lnTo>
                <a:lnTo>
                  <a:pt x="54" y="201"/>
                </a:lnTo>
                <a:lnTo>
                  <a:pt x="56" y="198"/>
                </a:lnTo>
                <a:lnTo>
                  <a:pt x="73" y="199"/>
                </a:lnTo>
                <a:lnTo>
                  <a:pt x="80" y="142"/>
                </a:lnTo>
                <a:lnTo>
                  <a:pt x="81" y="133"/>
                </a:lnTo>
                <a:lnTo>
                  <a:pt x="78" y="121"/>
                </a:lnTo>
                <a:lnTo>
                  <a:pt x="70" y="113"/>
                </a:lnTo>
                <a:lnTo>
                  <a:pt x="70" y="98"/>
                </a:lnTo>
                <a:lnTo>
                  <a:pt x="80" y="95"/>
                </a:lnTo>
                <a:lnTo>
                  <a:pt x="84" y="97"/>
                </a:lnTo>
                <a:lnTo>
                  <a:pt x="85" y="89"/>
                </a:lnTo>
                <a:lnTo>
                  <a:pt x="74" y="87"/>
                </a:lnTo>
                <a:lnTo>
                  <a:pt x="74" y="74"/>
                </a:lnTo>
                <a:lnTo>
                  <a:pt x="109" y="74"/>
                </a:lnTo>
                <a:lnTo>
                  <a:pt x="116" y="67"/>
                </a:lnTo>
                <a:lnTo>
                  <a:pt x="121" y="74"/>
                </a:lnTo>
                <a:lnTo>
                  <a:pt x="124" y="86"/>
                </a:lnTo>
                <a:lnTo>
                  <a:pt x="128" y="83"/>
                </a:lnTo>
                <a:lnTo>
                  <a:pt x="138" y="94"/>
                </a:lnTo>
                <a:lnTo>
                  <a:pt x="152" y="93"/>
                </a:lnTo>
                <a:lnTo>
                  <a:pt x="156" y="87"/>
                </a:lnTo>
                <a:lnTo>
                  <a:pt x="169" y="82"/>
                </a:lnTo>
                <a:lnTo>
                  <a:pt x="177" y="78"/>
                </a:lnTo>
                <a:lnTo>
                  <a:pt x="179" y="70"/>
                </a:lnTo>
                <a:lnTo>
                  <a:pt x="192" y="64"/>
                </a:lnTo>
                <a:lnTo>
                  <a:pt x="191" y="59"/>
                </a:lnTo>
                <a:lnTo>
                  <a:pt x="176" y="58"/>
                </a:lnTo>
                <a:lnTo>
                  <a:pt x="173" y="44"/>
                </a:lnTo>
                <a:lnTo>
                  <a:pt x="174" y="30"/>
                </a:lnTo>
                <a:lnTo>
                  <a:pt x="166" y="25"/>
                </a:lnTo>
                <a:lnTo>
                  <a:pt x="170" y="23"/>
                </a:lnTo>
                <a:lnTo>
                  <a:pt x="183" y="26"/>
                </a:lnTo>
                <a:lnTo>
                  <a:pt x="198" y="31"/>
                </a:lnTo>
                <a:lnTo>
                  <a:pt x="203" y="26"/>
                </a:lnTo>
                <a:lnTo>
                  <a:pt x="216" y="23"/>
                </a:lnTo>
                <a:lnTo>
                  <a:pt x="237" y="15"/>
                </a:lnTo>
                <a:lnTo>
                  <a:pt x="244" y="7"/>
                </a:lnTo>
                <a:lnTo>
                  <a:pt x="242" y="1"/>
                </a:lnTo>
                <a:lnTo>
                  <a:pt x="251" y="0"/>
                </a:lnTo>
                <a:lnTo>
                  <a:pt x="255" y="5"/>
                </a:lnTo>
                <a:lnTo>
                  <a:pt x="253" y="14"/>
                </a:lnTo>
                <a:lnTo>
                  <a:pt x="259" y="18"/>
                </a:lnTo>
                <a:lnTo>
                  <a:pt x="263" y="27"/>
                </a:lnTo>
                <a:lnTo>
                  <a:pt x="258" y="34"/>
                </a:lnTo>
                <a:lnTo>
                  <a:pt x="255" y="52"/>
                </a:lnTo>
                <a:lnTo>
                  <a:pt x="259" y="63"/>
                </a:lnTo>
                <a:lnTo>
                  <a:pt x="261" y="72"/>
                </a:lnTo>
                <a:lnTo>
                  <a:pt x="272" y="82"/>
                </a:lnTo>
                <a:lnTo>
                  <a:pt x="281" y="83"/>
                </a:lnTo>
                <a:lnTo>
                  <a:pt x="283" y="79"/>
                </a:lnTo>
                <a:lnTo>
                  <a:pt x="289" y="78"/>
                </a:lnTo>
                <a:lnTo>
                  <a:pt x="297" y="74"/>
                </a:lnTo>
                <a:lnTo>
                  <a:pt x="303" y="69"/>
                </a:lnTo>
                <a:lnTo>
                  <a:pt x="313" y="71"/>
                </a:lnTo>
                <a:lnTo>
                  <a:pt x="318" y="70"/>
                </a:lnTo>
                <a:lnTo>
                  <a:pt x="328" y="72"/>
                </a:lnTo>
                <a:lnTo>
                  <a:pt x="329" y="67"/>
                </a:lnTo>
                <a:lnTo>
                  <a:pt x="326" y="63"/>
                </a:lnTo>
                <a:lnTo>
                  <a:pt x="328" y="57"/>
                </a:lnTo>
                <a:lnTo>
                  <a:pt x="336" y="59"/>
                </a:lnTo>
                <a:lnTo>
                  <a:pt x="344" y="57"/>
                </a:lnTo>
                <a:lnTo>
                  <a:pt x="355" y="61"/>
                </a:lnTo>
                <a:lnTo>
                  <a:pt x="363" y="66"/>
                </a:lnTo>
                <a:lnTo>
                  <a:pt x="368" y="60"/>
                </a:lnTo>
                <a:lnTo>
                  <a:pt x="373" y="61"/>
                </a:lnTo>
                <a:lnTo>
                  <a:pt x="375" y="67"/>
                </a:lnTo>
                <a:lnTo>
                  <a:pt x="384" y="65"/>
                </a:lnTo>
                <a:lnTo>
                  <a:pt x="391" y="57"/>
                </a:lnTo>
                <a:lnTo>
                  <a:pt x="397" y="42"/>
                </a:lnTo>
                <a:lnTo>
                  <a:pt x="408" y="23"/>
                </a:lnTo>
                <a:lnTo>
                  <a:pt x="414" y="22"/>
                </a:lnTo>
                <a:lnTo>
                  <a:pt x="419" y="34"/>
                </a:lnTo>
                <a:lnTo>
                  <a:pt x="429" y="70"/>
                </a:lnTo>
                <a:lnTo>
                  <a:pt x="438" y="73"/>
                </a:lnTo>
                <a:lnTo>
                  <a:pt x="439" y="88"/>
                </a:lnTo>
                <a:lnTo>
                  <a:pt x="425" y="105"/>
                </a:lnTo>
                <a:lnTo>
                  <a:pt x="430" y="111"/>
                </a:lnTo>
                <a:lnTo>
                  <a:pt x="463" y="114"/>
                </a:lnTo>
                <a:lnTo>
                  <a:pt x="464" y="135"/>
                </a:lnTo>
                <a:lnTo>
                  <a:pt x="478" y="121"/>
                </a:lnTo>
                <a:lnTo>
                  <a:pt x="501" y="129"/>
                </a:lnTo>
                <a:lnTo>
                  <a:pt x="531" y="142"/>
                </a:lnTo>
                <a:lnTo>
                  <a:pt x="540" y="154"/>
                </a:lnTo>
                <a:lnTo>
                  <a:pt x="537" y="165"/>
                </a:lnTo>
                <a:lnTo>
                  <a:pt x="559" y="159"/>
                </a:lnTo>
                <a:lnTo>
                  <a:pt x="595" y="170"/>
                </a:lnTo>
                <a:lnTo>
                  <a:pt x="622" y="169"/>
                </a:lnTo>
                <a:lnTo>
                  <a:pt x="649" y="186"/>
                </a:lnTo>
                <a:lnTo>
                  <a:pt x="673" y="210"/>
                </a:lnTo>
                <a:lnTo>
                  <a:pt x="687" y="216"/>
                </a:lnTo>
                <a:lnTo>
                  <a:pt x="703" y="216"/>
                </a:lnTo>
                <a:lnTo>
                  <a:pt x="710" y="223"/>
                </a:lnTo>
                <a:lnTo>
                  <a:pt x="716" y="249"/>
                </a:lnTo>
                <a:lnTo>
                  <a:pt x="720" y="262"/>
                </a:lnTo>
                <a:lnTo>
                  <a:pt x="713" y="296"/>
                </a:lnTo>
                <a:lnTo>
                  <a:pt x="704" y="310"/>
                </a:lnTo>
                <a:lnTo>
                  <a:pt x="679" y="339"/>
                </a:lnTo>
                <a:lnTo>
                  <a:pt x="668" y="362"/>
                </a:lnTo>
                <a:lnTo>
                  <a:pt x="656" y="380"/>
                </a:lnTo>
                <a:lnTo>
                  <a:pt x="651" y="381"/>
                </a:lnTo>
                <a:lnTo>
                  <a:pt x="647" y="396"/>
                </a:lnTo>
                <a:lnTo>
                  <a:pt x="649" y="435"/>
                </a:lnTo>
                <a:lnTo>
                  <a:pt x="646" y="467"/>
                </a:lnTo>
                <a:lnTo>
                  <a:pt x="645" y="481"/>
                </a:lnTo>
                <a:lnTo>
                  <a:pt x="640" y="489"/>
                </a:lnTo>
                <a:lnTo>
                  <a:pt x="638" y="516"/>
                </a:lnTo>
                <a:lnTo>
                  <a:pt x="622" y="544"/>
                </a:lnTo>
                <a:lnTo>
                  <a:pt x="620" y="565"/>
                </a:lnTo>
                <a:lnTo>
                  <a:pt x="606" y="574"/>
                </a:lnTo>
                <a:lnTo>
                  <a:pt x="603" y="587"/>
                </a:lnTo>
                <a:lnTo>
                  <a:pt x="584" y="587"/>
                </a:lnTo>
                <a:lnTo>
                  <a:pt x="556" y="595"/>
                </a:lnTo>
                <a:lnTo>
                  <a:pt x="544" y="604"/>
                </a:lnTo>
                <a:lnTo>
                  <a:pt x="525" y="610"/>
                </a:lnTo>
                <a:lnTo>
                  <a:pt x="505" y="626"/>
                </a:lnTo>
                <a:lnTo>
                  <a:pt x="492" y="647"/>
                </a:lnTo>
                <a:lnTo>
                  <a:pt x="491" y="662"/>
                </a:lnTo>
                <a:lnTo>
                  <a:pt x="496" y="674"/>
                </a:lnTo>
                <a:lnTo>
                  <a:pt x="495" y="695"/>
                </a:lnTo>
                <a:lnTo>
                  <a:pt x="492" y="705"/>
                </a:lnTo>
                <a:lnTo>
                  <a:pt x="481" y="717"/>
                </a:lnTo>
                <a:lnTo>
                  <a:pt x="466" y="753"/>
                </a:lnTo>
                <a:lnTo>
                  <a:pt x="453" y="770"/>
                </a:lnTo>
                <a:lnTo>
                  <a:pt x="443" y="779"/>
                </a:lnTo>
                <a:lnTo>
                  <a:pt x="438" y="799"/>
                </a:lnTo>
                <a:lnTo>
                  <a:pt x="429" y="811"/>
                </a:lnTo>
                <a:lnTo>
                  <a:pt x="422" y="799"/>
                </a:lnTo>
                <a:lnTo>
                  <a:pt x="428" y="789"/>
                </a:lnTo>
                <a:lnTo>
                  <a:pt x="416" y="775"/>
                </a:lnTo>
                <a:lnTo>
                  <a:pt x="400" y="764"/>
                </a:lnTo>
                <a:lnTo>
                  <a:pt x="380" y="750"/>
                </a:lnTo>
                <a:lnTo>
                  <a:pt x="374" y="751"/>
                </a:lnTo>
                <a:lnTo>
                  <a:pt x="353" y="735"/>
                </a:lnTo>
                <a:lnTo>
                  <a:pt x="342" y="73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46" name="Freeform 31"/>
          <p:cNvSpPr>
            <a:spLocks/>
          </p:cNvSpPr>
          <p:nvPr/>
        </p:nvSpPr>
        <p:spPr bwMode="auto">
          <a:xfrm>
            <a:off x="8251032" y="4067810"/>
            <a:ext cx="38418" cy="52388"/>
          </a:xfrm>
          <a:custGeom>
            <a:avLst/>
            <a:gdLst>
              <a:gd name="T0" fmla="*/ 0 w 22"/>
              <a:gd name="T1" fmla="*/ 19 h 30"/>
              <a:gd name="T2" fmla="*/ 7 w 22"/>
              <a:gd name="T3" fmla="*/ 12 h 30"/>
              <a:gd name="T4" fmla="*/ 22 w 22"/>
              <a:gd name="T5" fmla="*/ 0 h 30"/>
              <a:gd name="T6" fmla="*/ 22 w 22"/>
              <a:gd name="T7" fmla="*/ 11 h 30"/>
              <a:gd name="T8" fmla="*/ 21 w 22"/>
              <a:gd name="T9" fmla="*/ 24 h 30"/>
              <a:gd name="T10" fmla="*/ 12 w 22"/>
              <a:gd name="T11" fmla="*/ 23 h 30"/>
              <a:gd name="T12" fmla="*/ 9 w 22"/>
              <a:gd name="T13" fmla="*/ 30 h 30"/>
              <a:gd name="T14" fmla="*/ 0 w 22"/>
              <a:gd name="T15" fmla="*/ 19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30">
                <a:moveTo>
                  <a:pt x="0" y="19"/>
                </a:moveTo>
                <a:lnTo>
                  <a:pt x="7" y="12"/>
                </a:lnTo>
                <a:lnTo>
                  <a:pt x="22" y="0"/>
                </a:lnTo>
                <a:lnTo>
                  <a:pt x="22" y="11"/>
                </a:lnTo>
                <a:lnTo>
                  <a:pt x="21" y="24"/>
                </a:lnTo>
                <a:lnTo>
                  <a:pt x="12" y="23"/>
                </a:lnTo>
                <a:lnTo>
                  <a:pt x="9" y="30"/>
                </a:lnTo>
                <a:lnTo>
                  <a:pt x="0" y="1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47" name="Freeform 32"/>
          <p:cNvSpPr>
            <a:spLocks/>
          </p:cNvSpPr>
          <p:nvPr/>
        </p:nvSpPr>
        <p:spPr bwMode="auto">
          <a:xfrm>
            <a:off x="7342982" y="3240088"/>
            <a:ext cx="103028" cy="55880"/>
          </a:xfrm>
          <a:custGeom>
            <a:avLst/>
            <a:gdLst>
              <a:gd name="T0" fmla="*/ 49 w 59"/>
              <a:gd name="T1" fmla="*/ 11 h 32"/>
              <a:gd name="T2" fmla="*/ 57 w 59"/>
              <a:gd name="T3" fmla="*/ 17 h 32"/>
              <a:gd name="T4" fmla="*/ 59 w 59"/>
              <a:gd name="T5" fmla="*/ 30 h 32"/>
              <a:gd name="T6" fmla="*/ 45 w 59"/>
              <a:gd name="T7" fmla="*/ 31 h 32"/>
              <a:gd name="T8" fmla="*/ 29 w 59"/>
              <a:gd name="T9" fmla="*/ 29 h 32"/>
              <a:gd name="T10" fmla="*/ 19 w 59"/>
              <a:gd name="T11" fmla="*/ 32 h 32"/>
              <a:gd name="T12" fmla="*/ 1 w 59"/>
              <a:gd name="T13" fmla="*/ 24 h 32"/>
              <a:gd name="T14" fmla="*/ 0 w 59"/>
              <a:gd name="T15" fmla="*/ 20 h 32"/>
              <a:gd name="T16" fmla="*/ 8 w 59"/>
              <a:gd name="T17" fmla="*/ 5 h 32"/>
              <a:gd name="T18" fmla="*/ 17 w 59"/>
              <a:gd name="T19" fmla="*/ 0 h 32"/>
              <a:gd name="T20" fmla="*/ 30 w 59"/>
              <a:gd name="T21" fmla="*/ 4 h 32"/>
              <a:gd name="T22" fmla="*/ 40 w 59"/>
              <a:gd name="T23" fmla="*/ 5 h 32"/>
              <a:gd name="T24" fmla="*/ 49 w 59"/>
              <a:gd name="T25"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32">
                <a:moveTo>
                  <a:pt x="49" y="11"/>
                </a:moveTo>
                <a:lnTo>
                  <a:pt x="57" y="17"/>
                </a:lnTo>
                <a:lnTo>
                  <a:pt x="59" y="30"/>
                </a:lnTo>
                <a:lnTo>
                  <a:pt x="45" y="31"/>
                </a:lnTo>
                <a:lnTo>
                  <a:pt x="29" y="29"/>
                </a:lnTo>
                <a:lnTo>
                  <a:pt x="19" y="32"/>
                </a:lnTo>
                <a:lnTo>
                  <a:pt x="1" y="24"/>
                </a:lnTo>
                <a:lnTo>
                  <a:pt x="0" y="20"/>
                </a:lnTo>
                <a:lnTo>
                  <a:pt x="8" y="5"/>
                </a:lnTo>
                <a:lnTo>
                  <a:pt x="17" y="0"/>
                </a:lnTo>
                <a:lnTo>
                  <a:pt x="30" y="4"/>
                </a:lnTo>
                <a:lnTo>
                  <a:pt x="40" y="5"/>
                </a:lnTo>
                <a:lnTo>
                  <a:pt x="49" y="1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48" name="Freeform 33"/>
          <p:cNvSpPr>
            <a:spLocks/>
          </p:cNvSpPr>
          <p:nvPr/>
        </p:nvSpPr>
        <p:spPr bwMode="auto">
          <a:xfrm>
            <a:off x="5210810" y="4906011"/>
            <a:ext cx="302102" cy="333534"/>
          </a:xfrm>
          <a:custGeom>
            <a:avLst/>
            <a:gdLst>
              <a:gd name="T0" fmla="*/ 108 w 173"/>
              <a:gd name="T1" fmla="*/ 19 h 191"/>
              <a:gd name="T2" fmla="*/ 112 w 173"/>
              <a:gd name="T3" fmla="*/ 22 h 191"/>
              <a:gd name="T4" fmla="*/ 117 w 173"/>
              <a:gd name="T5" fmla="*/ 34 h 191"/>
              <a:gd name="T6" fmla="*/ 137 w 173"/>
              <a:gd name="T7" fmla="*/ 57 h 191"/>
              <a:gd name="T8" fmla="*/ 144 w 173"/>
              <a:gd name="T9" fmla="*/ 59 h 191"/>
              <a:gd name="T10" fmla="*/ 144 w 173"/>
              <a:gd name="T11" fmla="*/ 67 h 191"/>
              <a:gd name="T12" fmla="*/ 149 w 173"/>
              <a:gd name="T13" fmla="*/ 80 h 191"/>
              <a:gd name="T14" fmla="*/ 162 w 173"/>
              <a:gd name="T15" fmla="*/ 83 h 191"/>
              <a:gd name="T16" fmla="*/ 173 w 173"/>
              <a:gd name="T17" fmla="*/ 92 h 191"/>
              <a:gd name="T18" fmla="*/ 147 w 173"/>
              <a:gd name="T19" fmla="*/ 108 h 191"/>
              <a:gd name="T20" fmla="*/ 130 w 173"/>
              <a:gd name="T21" fmla="*/ 123 h 191"/>
              <a:gd name="T22" fmla="*/ 124 w 173"/>
              <a:gd name="T23" fmla="*/ 137 h 191"/>
              <a:gd name="T24" fmla="*/ 118 w 173"/>
              <a:gd name="T25" fmla="*/ 145 h 191"/>
              <a:gd name="T26" fmla="*/ 108 w 173"/>
              <a:gd name="T27" fmla="*/ 146 h 191"/>
              <a:gd name="T28" fmla="*/ 104 w 173"/>
              <a:gd name="T29" fmla="*/ 156 h 191"/>
              <a:gd name="T30" fmla="*/ 102 w 173"/>
              <a:gd name="T31" fmla="*/ 163 h 191"/>
              <a:gd name="T32" fmla="*/ 90 w 173"/>
              <a:gd name="T33" fmla="*/ 168 h 191"/>
              <a:gd name="T34" fmla="*/ 76 w 173"/>
              <a:gd name="T35" fmla="*/ 167 h 191"/>
              <a:gd name="T36" fmla="*/ 68 w 173"/>
              <a:gd name="T37" fmla="*/ 161 h 191"/>
              <a:gd name="T38" fmla="*/ 60 w 173"/>
              <a:gd name="T39" fmla="*/ 158 h 191"/>
              <a:gd name="T40" fmla="*/ 51 w 173"/>
              <a:gd name="T41" fmla="*/ 163 h 191"/>
              <a:gd name="T42" fmla="*/ 47 w 173"/>
              <a:gd name="T43" fmla="*/ 173 h 191"/>
              <a:gd name="T44" fmla="*/ 38 w 173"/>
              <a:gd name="T45" fmla="*/ 179 h 191"/>
              <a:gd name="T46" fmla="*/ 28 w 173"/>
              <a:gd name="T47" fmla="*/ 189 h 191"/>
              <a:gd name="T48" fmla="*/ 16 w 173"/>
              <a:gd name="T49" fmla="*/ 191 h 191"/>
              <a:gd name="T50" fmla="*/ 12 w 173"/>
              <a:gd name="T51" fmla="*/ 183 h 191"/>
              <a:gd name="T52" fmla="*/ 14 w 173"/>
              <a:gd name="T53" fmla="*/ 171 h 191"/>
              <a:gd name="T54" fmla="*/ 4 w 173"/>
              <a:gd name="T55" fmla="*/ 151 h 191"/>
              <a:gd name="T56" fmla="*/ 0 w 173"/>
              <a:gd name="T57" fmla="*/ 148 h 191"/>
              <a:gd name="T58" fmla="*/ 2 w 173"/>
              <a:gd name="T59" fmla="*/ 87 h 191"/>
              <a:gd name="T60" fmla="*/ 20 w 173"/>
              <a:gd name="T61" fmla="*/ 87 h 191"/>
              <a:gd name="T62" fmla="*/ 23 w 173"/>
              <a:gd name="T63" fmla="*/ 13 h 191"/>
              <a:gd name="T64" fmla="*/ 36 w 173"/>
              <a:gd name="T65" fmla="*/ 12 h 191"/>
              <a:gd name="T66" fmla="*/ 65 w 173"/>
              <a:gd name="T67" fmla="*/ 5 h 191"/>
              <a:gd name="T68" fmla="*/ 71 w 173"/>
              <a:gd name="T69" fmla="*/ 13 h 191"/>
              <a:gd name="T70" fmla="*/ 83 w 173"/>
              <a:gd name="T71" fmla="*/ 5 h 191"/>
              <a:gd name="T72" fmla="*/ 89 w 173"/>
              <a:gd name="T73" fmla="*/ 5 h 191"/>
              <a:gd name="T74" fmla="*/ 99 w 173"/>
              <a:gd name="T75" fmla="*/ 0 h 191"/>
              <a:gd name="T76" fmla="*/ 102 w 173"/>
              <a:gd name="T77" fmla="*/ 2 h 191"/>
              <a:gd name="T78" fmla="*/ 108 w 173"/>
              <a:gd name="T79" fmla="*/ 19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3" h="191">
                <a:moveTo>
                  <a:pt x="108" y="19"/>
                </a:moveTo>
                <a:lnTo>
                  <a:pt x="112" y="22"/>
                </a:lnTo>
                <a:lnTo>
                  <a:pt x="117" y="34"/>
                </a:lnTo>
                <a:lnTo>
                  <a:pt x="137" y="57"/>
                </a:lnTo>
                <a:lnTo>
                  <a:pt x="144" y="59"/>
                </a:lnTo>
                <a:lnTo>
                  <a:pt x="144" y="67"/>
                </a:lnTo>
                <a:lnTo>
                  <a:pt x="149" y="80"/>
                </a:lnTo>
                <a:lnTo>
                  <a:pt x="162" y="83"/>
                </a:lnTo>
                <a:lnTo>
                  <a:pt x="173" y="92"/>
                </a:lnTo>
                <a:lnTo>
                  <a:pt x="147" y="108"/>
                </a:lnTo>
                <a:lnTo>
                  <a:pt x="130" y="123"/>
                </a:lnTo>
                <a:lnTo>
                  <a:pt x="124" y="137"/>
                </a:lnTo>
                <a:lnTo>
                  <a:pt x="118" y="145"/>
                </a:lnTo>
                <a:lnTo>
                  <a:pt x="108" y="146"/>
                </a:lnTo>
                <a:lnTo>
                  <a:pt x="104" y="156"/>
                </a:lnTo>
                <a:lnTo>
                  <a:pt x="102" y="163"/>
                </a:lnTo>
                <a:lnTo>
                  <a:pt x="90" y="168"/>
                </a:lnTo>
                <a:lnTo>
                  <a:pt x="76" y="167"/>
                </a:lnTo>
                <a:lnTo>
                  <a:pt x="68" y="161"/>
                </a:lnTo>
                <a:lnTo>
                  <a:pt x="60" y="158"/>
                </a:lnTo>
                <a:lnTo>
                  <a:pt x="51" y="163"/>
                </a:lnTo>
                <a:lnTo>
                  <a:pt x="47" y="173"/>
                </a:lnTo>
                <a:lnTo>
                  <a:pt x="38" y="179"/>
                </a:lnTo>
                <a:lnTo>
                  <a:pt x="28" y="189"/>
                </a:lnTo>
                <a:lnTo>
                  <a:pt x="16" y="191"/>
                </a:lnTo>
                <a:lnTo>
                  <a:pt x="12" y="183"/>
                </a:lnTo>
                <a:lnTo>
                  <a:pt x="14" y="171"/>
                </a:lnTo>
                <a:lnTo>
                  <a:pt x="4" y="151"/>
                </a:lnTo>
                <a:lnTo>
                  <a:pt x="0" y="148"/>
                </a:lnTo>
                <a:lnTo>
                  <a:pt x="2" y="87"/>
                </a:lnTo>
                <a:lnTo>
                  <a:pt x="20" y="87"/>
                </a:lnTo>
                <a:lnTo>
                  <a:pt x="23" y="13"/>
                </a:lnTo>
                <a:lnTo>
                  <a:pt x="36" y="12"/>
                </a:lnTo>
                <a:lnTo>
                  <a:pt x="65" y="5"/>
                </a:lnTo>
                <a:lnTo>
                  <a:pt x="71" y="13"/>
                </a:lnTo>
                <a:lnTo>
                  <a:pt x="83" y="5"/>
                </a:lnTo>
                <a:lnTo>
                  <a:pt x="89" y="5"/>
                </a:lnTo>
                <a:lnTo>
                  <a:pt x="99" y="0"/>
                </a:lnTo>
                <a:lnTo>
                  <a:pt x="102" y="2"/>
                </a:lnTo>
                <a:lnTo>
                  <a:pt x="108" y="1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49" name="Freeform 34"/>
          <p:cNvSpPr>
            <a:spLocks/>
          </p:cNvSpPr>
          <p:nvPr/>
        </p:nvSpPr>
        <p:spPr bwMode="auto">
          <a:xfrm>
            <a:off x="5053647" y="3861753"/>
            <a:ext cx="413862" cy="321310"/>
          </a:xfrm>
          <a:custGeom>
            <a:avLst/>
            <a:gdLst>
              <a:gd name="T0" fmla="*/ 14 w 237"/>
              <a:gd name="T1" fmla="*/ 77 h 184"/>
              <a:gd name="T2" fmla="*/ 29 w 237"/>
              <a:gd name="T3" fmla="*/ 76 h 184"/>
              <a:gd name="T4" fmla="*/ 33 w 237"/>
              <a:gd name="T5" fmla="*/ 70 h 184"/>
              <a:gd name="T6" fmla="*/ 36 w 237"/>
              <a:gd name="T7" fmla="*/ 71 h 184"/>
              <a:gd name="T8" fmla="*/ 40 w 237"/>
              <a:gd name="T9" fmla="*/ 75 h 184"/>
              <a:gd name="T10" fmla="*/ 64 w 237"/>
              <a:gd name="T11" fmla="*/ 68 h 184"/>
              <a:gd name="T12" fmla="*/ 71 w 237"/>
              <a:gd name="T13" fmla="*/ 59 h 184"/>
              <a:gd name="T14" fmla="*/ 81 w 237"/>
              <a:gd name="T15" fmla="*/ 52 h 184"/>
              <a:gd name="T16" fmla="*/ 79 w 237"/>
              <a:gd name="T17" fmla="*/ 45 h 184"/>
              <a:gd name="T18" fmla="*/ 84 w 237"/>
              <a:gd name="T19" fmla="*/ 43 h 184"/>
              <a:gd name="T20" fmla="*/ 102 w 237"/>
              <a:gd name="T21" fmla="*/ 44 h 184"/>
              <a:gd name="T22" fmla="*/ 119 w 237"/>
              <a:gd name="T23" fmla="*/ 35 h 184"/>
              <a:gd name="T24" fmla="*/ 132 w 237"/>
              <a:gd name="T25" fmla="*/ 12 h 184"/>
              <a:gd name="T26" fmla="*/ 141 w 237"/>
              <a:gd name="T27" fmla="*/ 3 h 184"/>
              <a:gd name="T28" fmla="*/ 152 w 237"/>
              <a:gd name="T29" fmla="*/ 0 h 184"/>
              <a:gd name="T30" fmla="*/ 155 w 237"/>
              <a:gd name="T31" fmla="*/ 9 h 184"/>
              <a:gd name="T32" fmla="*/ 165 w 237"/>
              <a:gd name="T33" fmla="*/ 22 h 184"/>
              <a:gd name="T34" fmla="*/ 165 w 237"/>
              <a:gd name="T35" fmla="*/ 30 h 184"/>
              <a:gd name="T36" fmla="*/ 163 w 237"/>
              <a:gd name="T37" fmla="*/ 39 h 184"/>
              <a:gd name="T38" fmla="*/ 164 w 237"/>
              <a:gd name="T39" fmla="*/ 45 h 184"/>
              <a:gd name="T40" fmla="*/ 170 w 237"/>
              <a:gd name="T41" fmla="*/ 51 h 184"/>
              <a:gd name="T42" fmla="*/ 185 w 237"/>
              <a:gd name="T43" fmla="*/ 61 h 184"/>
              <a:gd name="T44" fmla="*/ 195 w 237"/>
              <a:gd name="T45" fmla="*/ 69 h 184"/>
              <a:gd name="T46" fmla="*/ 195 w 237"/>
              <a:gd name="T47" fmla="*/ 76 h 184"/>
              <a:gd name="T48" fmla="*/ 207 w 237"/>
              <a:gd name="T49" fmla="*/ 86 h 184"/>
              <a:gd name="T50" fmla="*/ 215 w 237"/>
              <a:gd name="T51" fmla="*/ 95 h 184"/>
              <a:gd name="T52" fmla="*/ 220 w 237"/>
              <a:gd name="T53" fmla="*/ 108 h 184"/>
              <a:gd name="T54" fmla="*/ 234 w 237"/>
              <a:gd name="T55" fmla="*/ 116 h 184"/>
              <a:gd name="T56" fmla="*/ 237 w 237"/>
              <a:gd name="T57" fmla="*/ 123 h 184"/>
              <a:gd name="T58" fmla="*/ 231 w 237"/>
              <a:gd name="T59" fmla="*/ 125 h 184"/>
              <a:gd name="T60" fmla="*/ 219 w 237"/>
              <a:gd name="T61" fmla="*/ 124 h 184"/>
              <a:gd name="T62" fmla="*/ 205 w 237"/>
              <a:gd name="T63" fmla="*/ 122 h 184"/>
              <a:gd name="T64" fmla="*/ 198 w 237"/>
              <a:gd name="T65" fmla="*/ 124 h 184"/>
              <a:gd name="T66" fmla="*/ 196 w 237"/>
              <a:gd name="T67" fmla="*/ 129 h 184"/>
              <a:gd name="T68" fmla="*/ 190 w 237"/>
              <a:gd name="T69" fmla="*/ 130 h 184"/>
              <a:gd name="T70" fmla="*/ 182 w 237"/>
              <a:gd name="T71" fmla="*/ 125 h 184"/>
              <a:gd name="T72" fmla="*/ 162 w 237"/>
              <a:gd name="T73" fmla="*/ 136 h 184"/>
              <a:gd name="T74" fmla="*/ 154 w 237"/>
              <a:gd name="T75" fmla="*/ 133 h 184"/>
              <a:gd name="T76" fmla="*/ 151 w 237"/>
              <a:gd name="T77" fmla="*/ 135 h 184"/>
              <a:gd name="T78" fmla="*/ 146 w 237"/>
              <a:gd name="T79" fmla="*/ 148 h 184"/>
              <a:gd name="T80" fmla="*/ 132 w 237"/>
              <a:gd name="T81" fmla="*/ 144 h 184"/>
              <a:gd name="T82" fmla="*/ 119 w 237"/>
              <a:gd name="T83" fmla="*/ 142 h 184"/>
              <a:gd name="T84" fmla="*/ 107 w 237"/>
              <a:gd name="T85" fmla="*/ 134 h 184"/>
              <a:gd name="T86" fmla="*/ 92 w 237"/>
              <a:gd name="T87" fmla="*/ 127 h 184"/>
              <a:gd name="T88" fmla="*/ 82 w 237"/>
              <a:gd name="T89" fmla="*/ 133 h 184"/>
              <a:gd name="T90" fmla="*/ 75 w 237"/>
              <a:gd name="T91" fmla="*/ 144 h 184"/>
              <a:gd name="T92" fmla="*/ 73 w 237"/>
              <a:gd name="T93" fmla="*/ 159 h 184"/>
              <a:gd name="T94" fmla="*/ 61 w 237"/>
              <a:gd name="T95" fmla="*/ 157 h 184"/>
              <a:gd name="T96" fmla="*/ 49 w 237"/>
              <a:gd name="T97" fmla="*/ 154 h 184"/>
              <a:gd name="T98" fmla="*/ 38 w 237"/>
              <a:gd name="T99" fmla="*/ 165 h 184"/>
              <a:gd name="T100" fmla="*/ 29 w 237"/>
              <a:gd name="T101" fmla="*/ 184 h 184"/>
              <a:gd name="T102" fmla="*/ 27 w 237"/>
              <a:gd name="T103" fmla="*/ 178 h 184"/>
              <a:gd name="T104" fmla="*/ 26 w 237"/>
              <a:gd name="T105" fmla="*/ 169 h 184"/>
              <a:gd name="T106" fmla="*/ 17 w 237"/>
              <a:gd name="T107" fmla="*/ 162 h 184"/>
              <a:gd name="T108" fmla="*/ 10 w 237"/>
              <a:gd name="T109" fmla="*/ 152 h 184"/>
              <a:gd name="T110" fmla="*/ 9 w 237"/>
              <a:gd name="T111" fmla="*/ 144 h 184"/>
              <a:gd name="T112" fmla="*/ 0 w 237"/>
              <a:gd name="T113" fmla="*/ 133 h 184"/>
              <a:gd name="T114" fmla="*/ 2 w 237"/>
              <a:gd name="T115" fmla="*/ 127 h 184"/>
              <a:gd name="T116" fmla="*/ 0 w 237"/>
              <a:gd name="T117" fmla="*/ 118 h 184"/>
              <a:gd name="T118" fmla="*/ 1 w 237"/>
              <a:gd name="T119" fmla="*/ 102 h 184"/>
              <a:gd name="T120" fmla="*/ 5 w 237"/>
              <a:gd name="T121" fmla="*/ 98 h 184"/>
              <a:gd name="T122" fmla="*/ 14 w 237"/>
              <a:gd name="T123" fmla="*/ 7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 h="184">
                <a:moveTo>
                  <a:pt x="14" y="77"/>
                </a:moveTo>
                <a:lnTo>
                  <a:pt x="29" y="76"/>
                </a:lnTo>
                <a:lnTo>
                  <a:pt x="33" y="70"/>
                </a:lnTo>
                <a:lnTo>
                  <a:pt x="36" y="71"/>
                </a:lnTo>
                <a:lnTo>
                  <a:pt x="40" y="75"/>
                </a:lnTo>
                <a:lnTo>
                  <a:pt x="64" y="68"/>
                </a:lnTo>
                <a:lnTo>
                  <a:pt x="71" y="59"/>
                </a:lnTo>
                <a:lnTo>
                  <a:pt x="81" y="52"/>
                </a:lnTo>
                <a:lnTo>
                  <a:pt x="79" y="45"/>
                </a:lnTo>
                <a:lnTo>
                  <a:pt x="84" y="43"/>
                </a:lnTo>
                <a:lnTo>
                  <a:pt x="102" y="44"/>
                </a:lnTo>
                <a:lnTo>
                  <a:pt x="119" y="35"/>
                </a:lnTo>
                <a:lnTo>
                  <a:pt x="132" y="12"/>
                </a:lnTo>
                <a:lnTo>
                  <a:pt x="141" y="3"/>
                </a:lnTo>
                <a:lnTo>
                  <a:pt x="152" y="0"/>
                </a:lnTo>
                <a:lnTo>
                  <a:pt x="155" y="9"/>
                </a:lnTo>
                <a:lnTo>
                  <a:pt x="165" y="22"/>
                </a:lnTo>
                <a:lnTo>
                  <a:pt x="165" y="30"/>
                </a:lnTo>
                <a:lnTo>
                  <a:pt x="163" y="39"/>
                </a:lnTo>
                <a:lnTo>
                  <a:pt x="164" y="45"/>
                </a:lnTo>
                <a:lnTo>
                  <a:pt x="170" y="51"/>
                </a:lnTo>
                <a:lnTo>
                  <a:pt x="185" y="61"/>
                </a:lnTo>
                <a:lnTo>
                  <a:pt x="195" y="69"/>
                </a:lnTo>
                <a:lnTo>
                  <a:pt x="195" y="76"/>
                </a:lnTo>
                <a:lnTo>
                  <a:pt x="207" y="86"/>
                </a:lnTo>
                <a:lnTo>
                  <a:pt x="215" y="95"/>
                </a:lnTo>
                <a:lnTo>
                  <a:pt x="220" y="108"/>
                </a:lnTo>
                <a:lnTo>
                  <a:pt x="234" y="116"/>
                </a:lnTo>
                <a:lnTo>
                  <a:pt x="237" y="123"/>
                </a:lnTo>
                <a:lnTo>
                  <a:pt x="231" y="125"/>
                </a:lnTo>
                <a:lnTo>
                  <a:pt x="219" y="124"/>
                </a:lnTo>
                <a:lnTo>
                  <a:pt x="205" y="122"/>
                </a:lnTo>
                <a:lnTo>
                  <a:pt x="198" y="124"/>
                </a:lnTo>
                <a:lnTo>
                  <a:pt x="196" y="129"/>
                </a:lnTo>
                <a:lnTo>
                  <a:pt x="190" y="130"/>
                </a:lnTo>
                <a:lnTo>
                  <a:pt x="182" y="125"/>
                </a:lnTo>
                <a:lnTo>
                  <a:pt x="162" y="136"/>
                </a:lnTo>
                <a:lnTo>
                  <a:pt x="154" y="133"/>
                </a:lnTo>
                <a:lnTo>
                  <a:pt x="151" y="135"/>
                </a:lnTo>
                <a:lnTo>
                  <a:pt x="146" y="148"/>
                </a:lnTo>
                <a:lnTo>
                  <a:pt x="132" y="144"/>
                </a:lnTo>
                <a:lnTo>
                  <a:pt x="119" y="142"/>
                </a:lnTo>
                <a:lnTo>
                  <a:pt x="107" y="134"/>
                </a:lnTo>
                <a:lnTo>
                  <a:pt x="92" y="127"/>
                </a:lnTo>
                <a:lnTo>
                  <a:pt x="82" y="133"/>
                </a:lnTo>
                <a:lnTo>
                  <a:pt x="75" y="144"/>
                </a:lnTo>
                <a:lnTo>
                  <a:pt x="73" y="159"/>
                </a:lnTo>
                <a:lnTo>
                  <a:pt x="61" y="157"/>
                </a:lnTo>
                <a:lnTo>
                  <a:pt x="49" y="154"/>
                </a:lnTo>
                <a:lnTo>
                  <a:pt x="38" y="165"/>
                </a:lnTo>
                <a:lnTo>
                  <a:pt x="29" y="184"/>
                </a:lnTo>
                <a:lnTo>
                  <a:pt x="27" y="178"/>
                </a:lnTo>
                <a:lnTo>
                  <a:pt x="26" y="169"/>
                </a:lnTo>
                <a:lnTo>
                  <a:pt x="17" y="162"/>
                </a:lnTo>
                <a:lnTo>
                  <a:pt x="10" y="152"/>
                </a:lnTo>
                <a:lnTo>
                  <a:pt x="9" y="144"/>
                </a:lnTo>
                <a:lnTo>
                  <a:pt x="0" y="133"/>
                </a:lnTo>
                <a:lnTo>
                  <a:pt x="2" y="127"/>
                </a:lnTo>
                <a:lnTo>
                  <a:pt x="0" y="118"/>
                </a:lnTo>
                <a:lnTo>
                  <a:pt x="1" y="102"/>
                </a:lnTo>
                <a:lnTo>
                  <a:pt x="5" y="98"/>
                </a:lnTo>
                <a:lnTo>
                  <a:pt x="14" y="7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50" name="Freeform 35"/>
          <p:cNvSpPr>
            <a:spLocks/>
          </p:cNvSpPr>
          <p:nvPr/>
        </p:nvSpPr>
        <p:spPr bwMode="auto">
          <a:xfrm>
            <a:off x="2755582" y="2564290"/>
            <a:ext cx="64612" cy="38418"/>
          </a:xfrm>
          <a:custGeom>
            <a:avLst/>
            <a:gdLst>
              <a:gd name="T0" fmla="*/ 11 w 37"/>
              <a:gd name="T1" fmla="*/ 10 h 22"/>
              <a:gd name="T2" fmla="*/ 22 w 37"/>
              <a:gd name="T3" fmla="*/ 13 h 22"/>
              <a:gd name="T4" fmla="*/ 37 w 37"/>
              <a:gd name="T5" fmla="*/ 12 h 22"/>
              <a:gd name="T6" fmla="*/ 26 w 37"/>
              <a:gd name="T7" fmla="*/ 21 h 22"/>
              <a:gd name="T8" fmla="*/ 20 w 37"/>
              <a:gd name="T9" fmla="*/ 22 h 22"/>
              <a:gd name="T10" fmla="*/ 2 w 37"/>
              <a:gd name="T11" fmla="*/ 13 h 22"/>
              <a:gd name="T12" fmla="*/ 0 w 37"/>
              <a:gd name="T13" fmla="*/ 6 h 22"/>
              <a:gd name="T14" fmla="*/ 8 w 37"/>
              <a:gd name="T15" fmla="*/ 0 h 22"/>
              <a:gd name="T16" fmla="*/ 11 w 37"/>
              <a:gd name="T17"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2">
                <a:moveTo>
                  <a:pt x="11" y="10"/>
                </a:moveTo>
                <a:lnTo>
                  <a:pt x="22" y="13"/>
                </a:lnTo>
                <a:lnTo>
                  <a:pt x="37" y="12"/>
                </a:lnTo>
                <a:lnTo>
                  <a:pt x="26" y="21"/>
                </a:lnTo>
                <a:lnTo>
                  <a:pt x="20" y="22"/>
                </a:lnTo>
                <a:lnTo>
                  <a:pt x="2" y="13"/>
                </a:lnTo>
                <a:lnTo>
                  <a:pt x="0" y="6"/>
                </a:lnTo>
                <a:lnTo>
                  <a:pt x="8" y="0"/>
                </a:lnTo>
                <a:lnTo>
                  <a:pt x="11" y="1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51" name="Freeform 36"/>
          <p:cNvSpPr>
            <a:spLocks noEditPoints="1"/>
          </p:cNvSpPr>
          <p:nvPr/>
        </p:nvSpPr>
        <p:spPr bwMode="auto">
          <a:xfrm>
            <a:off x="972662" y="1448435"/>
            <a:ext cx="2429033" cy="1307942"/>
          </a:xfrm>
          <a:custGeom>
            <a:avLst/>
            <a:gdLst>
              <a:gd name="T0" fmla="*/ 5030 w 5699"/>
              <a:gd name="T1" fmla="*/ 189 h 3068"/>
              <a:gd name="T2" fmla="*/ 4486 w 5699"/>
              <a:gd name="T3" fmla="*/ 395 h 3068"/>
              <a:gd name="T4" fmla="*/ 4419 w 5699"/>
              <a:gd name="T5" fmla="*/ 225 h 3068"/>
              <a:gd name="T6" fmla="*/ 4392 w 5699"/>
              <a:gd name="T7" fmla="*/ 58 h 3068"/>
              <a:gd name="T8" fmla="*/ 5423 w 5699"/>
              <a:gd name="T9" fmla="*/ 7 h 3068"/>
              <a:gd name="T10" fmla="*/ 4022 w 5699"/>
              <a:gd name="T11" fmla="*/ 136 h 3068"/>
              <a:gd name="T12" fmla="*/ 3430 w 5699"/>
              <a:gd name="T13" fmla="*/ 261 h 3068"/>
              <a:gd name="T14" fmla="*/ 3861 w 5699"/>
              <a:gd name="T15" fmla="*/ 239 h 3068"/>
              <a:gd name="T16" fmla="*/ 3040 w 5699"/>
              <a:gd name="T17" fmla="*/ 281 h 3068"/>
              <a:gd name="T18" fmla="*/ 2702 w 5699"/>
              <a:gd name="T19" fmla="*/ 373 h 3068"/>
              <a:gd name="T20" fmla="*/ 3998 w 5699"/>
              <a:gd name="T21" fmla="*/ 378 h 3068"/>
              <a:gd name="T22" fmla="*/ 4259 w 5699"/>
              <a:gd name="T23" fmla="*/ 497 h 3068"/>
              <a:gd name="T24" fmla="*/ 3108 w 5699"/>
              <a:gd name="T25" fmla="*/ 415 h 3068"/>
              <a:gd name="T26" fmla="*/ 2781 w 5699"/>
              <a:gd name="T27" fmla="*/ 376 h 3068"/>
              <a:gd name="T28" fmla="*/ 3397 w 5699"/>
              <a:gd name="T29" fmla="*/ 466 h 3068"/>
              <a:gd name="T30" fmla="*/ 3741 w 5699"/>
              <a:gd name="T31" fmla="*/ 428 h 3068"/>
              <a:gd name="T32" fmla="*/ 2485 w 5699"/>
              <a:gd name="T33" fmla="*/ 522 h 3068"/>
              <a:gd name="T34" fmla="*/ 3658 w 5699"/>
              <a:gd name="T35" fmla="*/ 525 h 3068"/>
              <a:gd name="T36" fmla="*/ 3220 w 5699"/>
              <a:gd name="T37" fmla="*/ 713 h 3068"/>
              <a:gd name="T38" fmla="*/ 4363 w 5699"/>
              <a:gd name="T39" fmla="*/ 644 h 3068"/>
              <a:gd name="T40" fmla="*/ 4935 w 5699"/>
              <a:gd name="T41" fmla="*/ 1030 h 3068"/>
              <a:gd name="T42" fmla="*/ 4609 w 5699"/>
              <a:gd name="T43" fmla="*/ 1331 h 3068"/>
              <a:gd name="T44" fmla="*/ 3970 w 5699"/>
              <a:gd name="T45" fmla="*/ 1206 h 3068"/>
              <a:gd name="T46" fmla="*/ 4260 w 5699"/>
              <a:gd name="T47" fmla="*/ 820 h 3068"/>
              <a:gd name="T48" fmla="*/ 4081 w 5699"/>
              <a:gd name="T49" fmla="*/ 547 h 3068"/>
              <a:gd name="T50" fmla="*/ 3095 w 5699"/>
              <a:gd name="T51" fmla="*/ 573 h 3068"/>
              <a:gd name="T52" fmla="*/ 2829 w 5699"/>
              <a:gd name="T53" fmla="*/ 664 h 3068"/>
              <a:gd name="T54" fmla="*/ 2787 w 5699"/>
              <a:gd name="T55" fmla="*/ 885 h 3068"/>
              <a:gd name="T56" fmla="*/ 2450 w 5699"/>
              <a:gd name="T57" fmla="*/ 782 h 3068"/>
              <a:gd name="T58" fmla="*/ 3509 w 5699"/>
              <a:gd name="T59" fmla="*/ 917 h 3068"/>
              <a:gd name="T60" fmla="*/ 3972 w 5699"/>
              <a:gd name="T61" fmla="*/ 981 h 3068"/>
              <a:gd name="T62" fmla="*/ 2985 w 5699"/>
              <a:gd name="T63" fmla="*/ 1402 h 3068"/>
              <a:gd name="T64" fmla="*/ 3247 w 5699"/>
              <a:gd name="T65" fmla="*/ 1941 h 3068"/>
              <a:gd name="T66" fmla="*/ 3750 w 5699"/>
              <a:gd name="T67" fmla="*/ 1783 h 3068"/>
              <a:gd name="T68" fmla="*/ 4337 w 5699"/>
              <a:gd name="T69" fmla="*/ 1477 h 3068"/>
              <a:gd name="T70" fmla="*/ 4740 w 5699"/>
              <a:gd name="T71" fmla="*/ 1945 h 3068"/>
              <a:gd name="T72" fmla="*/ 4219 w 5699"/>
              <a:gd name="T73" fmla="*/ 2347 h 3068"/>
              <a:gd name="T74" fmla="*/ 4164 w 5699"/>
              <a:gd name="T75" fmla="*/ 2685 h 3068"/>
              <a:gd name="T76" fmla="*/ 4034 w 5699"/>
              <a:gd name="T77" fmla="*/ 2767 h 3068"/>
              <a:gd name="T78" fmla="*/ 3533 w 5699"/>
              <a:gd name="T79" fmla="*/ 2788 h 3068"/>
              <a:gd name="T80" fmla="*/ 2912 w 5699"/>
              <a:gd name="T81" fmla="*/ 3023 h 3068"/>
              <a:gd name="T82" fmla="*/ 2877 w 5699"/>
              <a:gd name="T83" fmla="*/ 2695 h 3068"/>
              <a:gd name="T84" fmla="*/ 2569 w 5699"/>
              <a:gd name="T85" fmla="*/ 2536 h 3068"/>
              <a:gd name="T86" fmla="*/ 1634 w 5699"/>
              <a:gd name="T87" fmla="*/ 2455 h 3068"/>
              <a:gd name="T88" fmla="*/ 264 w 5699"/>
              <a:gd name="T89" fmla="*/ 2180 h 3068"/>
              <a:gd name="T90" fmla="*/ 224 w 5699"/>
              <a:gd name="T91" fmla="*/ 1603 h 3068"/>
              <a:gd name="T92" fmla="*/ 1272 w 5699"/>
              <a:gd name="T93" fmla="*/ 843 h 3068"/>
              <a:gd name="T94" fmla="*/ 1966 w 5699"/>
              <a:gd name="T95" fmla="*/ 852 h 3068"/>
              <a:gd name="T96" fmla="*/ 2624 w 5699"/>
              <a:gd name="T97" fmla="*/ 901 h 3068"/>
              <a:gd name="T98" fmla="*/ 3256 w 5699"/>
              <a:gd name="T99" fmla="*/ 947 h 3068"/>
              <a:gd name="T100" fmla="*/ 3159 w 5699"/>
              <a:gd name="T101" fmla="*/ 875 h 3068"/>
              <a:gd name="T102" fmla="*/ 4305 w 5699"/>
              <a:gd name="T103" fmla="*/ 930 h 3068"/>
              <a:gd name="T104" fmla="*/ 3839 w 5699"/>
              <a:gd name="T105" fmla="*/ 1271 h 3068"/>
              <a:gd name="T106" fmla="*/ 3588 w 5699"/>
              <a:gd name="T107" fmla="*/ 1392 h 3068"/>
              <a:gd name="T108" fmla="*/ 3812 w 5699"/>
              <a:gd name="T109" fmla="*/ 1392 h 3068"/>
              <a:gd name="T110" fmla="*/ 4766 w 5699"/>
              <a:gd name="T111" fmla="*/ 2387 h 3068"/>
              <a:gd name="T112" fmla="*/ 4866 w 5699"/>
              <a:gd name="T113" fmla="*/ 2637 h 3068"/>
              <a:gd name="T114" fmla="*/ 4753 w 5699"/>
              <a:gd name="T115" fmla="*/ 2312 h 3068"/>
              <a:gd name="T116" fmla="*/ 117 w 5699"/>
              <a:gd name="T117" fmla="*/ 2327 h 3068"/>
              <a:gd name="T118" fmla="*/ 4287 w 5699"/>
              <a:gd name="T119" fmla="*/ 2375 h 3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699" h="3068">
                <a:moveTo>
                  <a:pt x="5423" y="7"/>
                </a:moveTo>
                <a:lnTo>
                  <a:pt x="5539" y="10"/>
                </a:lnTo>
                <a:lnTo>
                  <a:pt x="5629" y="17"/>
                </a:lnTo>
                <a:lnTo>
                  <a:pt x="5699" y="30"/>
                </a:lnTo>
                <a:lnTo>
                  <a:pt x="5686" y="44"/>
                </a:lnTo>
                <a:lnTo>
                  <a:pt x="5555" y="66"/>
                </a:lnTo>
                <a:lnTo>
                  <a:pt x="5436" y="76"/>
                </a:lnTo>
                <a:lnTo>
                  <a:pt x="5383" y="88"/>
                </a:lnTo>
                <a:lnTo>
                  <a:pt x="5484" y="87"/>
                </a:lnTo>
                <a:lnTo>
                  <a:pt x="5346" y="120"/>
                </a:lnTo>
                <a:lnTo>
                  <a:pt x="5257" y="135"/>
                </a:lnTo>
                <a:lnTo>
                  <a:pt x="5136" y="180"/>
                </a:lnTo>
                <a:lnTo>
                  <a:pt x="5030" y="189"/>
                </a:lnTo>
                <a:lnTo>
                  <a:pt x="4989" y="201"/>
                </a:lnTo>
                <a:lnTo>
                  <a:pt x="4840" y="207"/>
                </a:lnTo>
                <a:lnTo>
                  <a:pt x="4898" y="214"/>
                </a:lnTo>
                <a:lnTo>
                  <a:pt x="4856" y="224"/>
                </a:lnTo>
                <a:lnTo>
                  <a:pt x="4869" y="253"/>
                </a:lnTo>
                <a:lnTo>
                  <a:pt x="4804" y="273"/>
                </a:lnTo>
                <a:lnTo>
                  <a:pt x="4714" y="290"/>
                </a:lnTo>
                <a:lnTo>
                  <a:pt x="4669" y="313"/>
                </a:lnTo>
                <a:lnTo>
                  <a:pt x="4584" y="331"/>
                </a:lnTo>
                <a:lnTo>
                  <a:pt x="4578" y="345"/>
                </a:lnTo>
                <a:lnTo>
                  <a:pt x="4664" y="343"/>
                </a:lnTo>
                <a:lnTo>
                  <a:pt x="4652" y="357"/>
                </a:lnTo>
                <a:lnTo>
                  <a:pt x="4486" y="395"/>
                </a:lnTo>
                <a:lnTo>
                  <a:pt x="4373" y="377"/>
                </a:lnTo>
                <a:lnTo>
                  <a:pt x="4218" y="387"/>
                </a:lnTo>
                <a:lnTo>
                  <a:pt x="4152" y="380"/>
                </a:lnTo>
                <a:lnTo>
                  <a:pt x="4062" y="376"/>
                </a:lnTo>
                <a:lnTo>
                  <a:pt x="4086" y="347"/>
                </a:lnTo>
                <a:lnTo>
                  <a:pt x="4191" y="333"/>
                </a:lnTo>
                <a:lnTo>
                  <a:pt x="4212" y="290"/>
                </a:lnTo>
                <a:lnTo>
                  <a:pt x="4246" y="285"/>
                </a:lnTo>
                <a:lnTo>
                  <a:pt x="4349" y="311"/>
                </a:lnTo>
                <a:lnTo>
                  <a:pt x="4322" y="273"/>
                </a:lnTo>
                <a:lnTo>
                  <a:pt x="4256" y="262"/>
                </a:lnTo>
                <a:lnTo>
                  <a:pt x="4319" y="239"/>
                </a:lnTo>
                <a:lnTo>
                  <a:pt x="4419" y="225"/>
                </a:lnTo>
                <a:lnTo>
                  <a:pt x="4453" y="206"/>
                </a:lnTo>
                <a:lnTo>
                  <a:pt x="4411" y="184"/>
                </a:lnTo>
                <a:lnTo>
                  <a:pt x="4423" y="155"/>
                </a:lnTo>
                <a:lnTo>
                  <a:pt x="4548" y="157"/>
                </a:lnTo>
                <a:lnTo>
                  <a:pt x="4578" y="163"/>
                </a:lnTo>
                <a:lnTo>
                  <a:pt x="4673" y="143"/>
                </a:lnTo>
                <a:lnTo>
                  <a:pt x="4575" y="137"/>
                </a:lnTo>
                <a:lnTo>
                  <a:pt x="4408" y="140"/>
                </a:lnTo>
                <a:lnTo>
                  <a:pt x="4347" y="122"/>
                </a:lnTo>
                <a:lnTo>
                  <a:pt x="4335" y="100"/>
                </a:lnTo>
                <a:lnTo>
                  <a:pt x="4300" y="85"/>
                </a:lnTo>
                <a:lnTo>
                  <a:pt x="4312" y="67"/>
                </a:lnTo>
                <a:lnTo>
                  <a:pt x="4392" y="58"/>
                </a:lnTo>
                <a:lnTo>
                  <a:pt x="4447" y="56"/>
                </a:lnTo>
                <a:lnTo>
                  <a:pt x="4547" y="48"/>
                </a:lnTo>
                <a:lnTo>
                  <a:pt x="4636" y="29"/>
                </a:lnTo>
                <a:lnTo>
                  <a:pt x="4688" y="32"/>
                </a:lnTo>
                <a:lnTo>
                  <a:pt x="4721" y="46"/>
                </a:lnTo>
                <a:lnTo>
                  <a:pt x="4787" y="19"/>
                </a:lnTo>
                <a:lnTo>
                  <a:pt x="4855" y="11"/>
                </a:lnTo>
                <a:lnTo>
                  <a:pt x="4941" y="5"/>
                </a:lnTo>
                <a:lnTo>
                  <a:pt x="5080" y="3"/>
                </a:lnTo>
                <a:lnTo>
                  <a:pt x="5098" y="9"/>
                </a:lnTo>
                <a:lnTo>
                  <a:pt x="5236" y="0"/>
                </a:lnTo>
                <a:lnTo>
                  <a:pt x="5329" y="3"/>
                </a:lnTo>
                <a:lnTo>
                  <a:pt x="5423" y="7"/>
                </a:lnTo>
                <a:moveTo>
                  <a:pt x="4382" y="188"/>
                </a:moveTo>
                <a:lnTo>
                  <a:pt x="4419" y="206"/>
                </a:lnTo>
                <a:lnTo>
                  <a:pt x="4335" y="223"/>
                </a:lnTo>
                <a:lnTo>
                  <a:pt x="4199" y="267"/>
                </a:lnTo>
                <a:lnTo>
                  <a:pt x="4110" y="271"/>
                </a:lnTo>
                <a:lnTo>
                  <a:pt x="4018" y="263"/>
                </a:lnTo>
                <a:lnTo>
                  <a:pt x="3994" y="240"/>
                </a:lnTo>
                <a:lnTo>
                  <a:pt x="4019" y="219"/>
                </a:lnTo>
                <a:lnTo>
                  <a:pt x="4074" y="204"/>
                </a:lnTo>
                <a:lnTo>
                  <a:pt x="3987" y="204"/>
                </a:lnTo>
                <a:lnTo>
                  <a:pt x="3958" y="185"/>
                </a:lnTo>
                <a:lnTo>
                  <a:pt x="3959" y="160"/>
                </a:lnTo>
                <a:lnTo>
                  <a:pt x="4022" y="136"/>
                </a:lnTo>
                <a:lnTo>
                  <a:pt x="4075" y="119"/>
                </a:lnTo>
                <a:lnTo>
                  <a:pt x="4127" y="116"/>
                </a:lnTo>
                <a:lnTo>
                  <a:pt x="4123" y="103"/>
                </a:lnTo>
                <a:lnTo>
                  <a:pt x="4233" y="101"/>
                </a:lnTo>
                <a:lnTo>
                  <a:pt x="4257" y="129"/>
                </a:lnTo>
                <a:lnTo>
                  <a:pt x="4321" y="141"/>
                </a:lnTo>
                <a:lnTo>
                  <a:pt x="4386" y="151"/>
                </a:lnTo>
                <a:lnTo>
                  <a:pt x="4382" y="188"/>
                </a:lnTo>
                <a:moveTo>
                  <a:pt x="3671" y="265"/>
                </a:moveTo>
                <a:lnTo>
                  <a:pt x="3660" y="289"/>
                </a:lnTo>
                <a:lnTo>
                  <a:pt x="3589" y="283"/>
                </a:lnTo>
                <a:lnTo>
                  <a:pt x="3534" y="263"/>
                </a:lnTo>
                <a:lnTo>
                  <a:pt x="3430" y="261"/>
                </a:lnTo>
                <a:lnTo>
                  <a:pt x="3498" y="244"/>
                </a:lnTo>
                <a:lnTo>
                  <a:pt x="3458" y="230"/>
                </a:lnTo>
                <a:lnTo>
                  <a:pt x="3484" y="208"/>
                </a:lnTo>
                <a:lnTo>
                  <a:pt x="3567" y="216"/>
                </a:lnTo>
                <a:lnTo>
                  <a:pt x="3669" y="237"/>
                </a:lnTo>
                <a:lnTo>
                  <a:pt x="3671" y="265"/>
                </a:lnTo>
                <a:moveTo>
                  <a:pt x="3857" y="280"/>
                </a:moveTo>
                <a:lnTo>
                  <a:pt x="3771" y="293"/>
                </a:lnTo>
                <a:lnTo>
                  <a:pt x="3748" y="279"/>
                </a:lnTo>
                <a:lnTo>
                  <a:pt x="3753" y="257"/>
                </a:lnTo>
                <a:lnTo>
                  <a:pt x="3779" y="233"/>
                </a:lnTo>
                <a:lnTo>
                  <a:pt x="3838" y="235"/>
                </a:lnTo>
                <a:lnTo>
                  <a:pt x="3861" y="239"/>
                </a:lnTo>
                <a:lnTo>
                  <a:pt x="3894" y="259"/>
                </a:lnTo>
                <a:lnTo>
                  <a:pt x="3857" y="280"/>
                </a:lnTo>
                <a:moveTo>
                  <a:pt x="3231" y="248"/>
                </a:moveTo>
                <a:lnTo>
                  <a:pt x="3157" y="260"/>
                </a:lnTo>
                <a:lnTo>
                  <a:pt x="3078" y="260"/>
                </a:lnTo>
                <a:lnTo>
                  <a:pt x="3090" y="251"/>
                </a:lnTo>
                <a:lnTo>
                  <a:pt x="3163" y="234"/>
                </a:lnTo>
                <a:lnTo>
                  <a:pt x="3185" y="237"/>
                </a:lnTo>
                <a:lnTo>
                  <a:pt x="3231" y="248"/>
                </a:lnTo>
                <a:moveTo>
                  <a:pt x="3135" y="302"/>
                </a:moveTo>
                <a:lnTo>
                  <a:pt x="3021" y="319"/>
                </a:lnTo>
                <a:lnTo>
                  <a:pt x="2975" y="300"/>
                </a:lnTo>
                <a:lnTo>
                  <a:pt x="3040" y="281"/>
                </a:lnTo>
                <a:lnTo>
                  <a:pt x="3119" y="275"/>
                </a:lnTo>
                <a:lnTo>
                  <a:pt x="3175" y="284"/>
                </a:lnTo>
                <a:lnTo>
                  <a:pt x="3135" y="302"/>
                </a:lnTo>
                <a:moveTo>
                  <a:pt x="3917" y="312"/>
                </a:moveTo>
                <a:lnTo>
                  <a:pt x="3893" y="314"/>
                </a:lnTo>
                <a:lnTo>
                  <a:pt x="3806" y="310"/>
                </a:lnTo>
                <a:lnTo>
                  <a:pt x="3812" y="294"/>
                </a:lnTo>
                <a:lnTo>
                  <a:pt x="3909" y="294"/>
                </a:lnTo>
                <a:lnTo>
                  <a:pt x="3930" y="305"/>
                </a:lnTo>
                <a:lnTo>
                  <a:pt x="3917" y="312"/>
                </a:lnTo>
                <a:moveTo>
                  <a:pt x="2839" y="305"/>
                </a:moveTo>
                <a:lnTo>
                  <a:pt x="2768" y="351"/>
                </a:lnTo>
                <a:lnTo>
                  <a:pt x="2702" y="373"/>
                </a:lnTo>
                <a:lnTo>
                  <a:pt x="2651" y="376"/>
                </a:lnTo>
                <a:lnTo>
                  <a:pt x="2523" y="402"/>
                </a:lnTo>
                <a:lnTo>
                  <a:pt x="2430" y="412"/>
                </a:lnTo>
                <a:lnTo>
                  <a:pt x="2382" y="398"/>
                </a:lnTo>
                <a:lnTo>
                  <a:pt x="2382" y="398"/>
                </a:lnTo>
                <a:lnTo>
                  <a:pt x="2530" y="352"/>
                </a:lnTo>
                <a:lnTo>
                  <a:pt x="2686" y="313"/>
                </a:lnTo>
                <a:lnTo>
                  <a:pt x="2760" y="314"/>
                </a:lnTo>
                <a:lnTo>
                  <a:pt x="2839" y="305"/>
                </a:lnTo>
                <a:moveTo>
                  <a:pt x="3847" y="338"/>
                </a:moveTo>
                <a:lnTo>
                  <a:pt x="3880" y="358"/>
                </a:lnTo>
                <a:lnTo>
                  <a:pt x="3977" y="357"/>
                </a:lnTo>
                <a:lnTo>
                  <a:pt x="3998" y="378"/>
                </a:lnTo>
                <a:lnTo>
                  <a:pt x="3963" y="401"/>
                </a:lnTo>
                <a:lnTo>
                  <a:pt x="4005" y="415"/>
                </a:lnTo>
                <a:lnTo>
                  <a:pt x="4022" y="430"/>
                </a:lnTo>
                <a:lnTo>
                  <a:pt x="4087" y="433"/>
                </a:lnTo>
                <a:lnTo>
                  <a:pt x="4155" y="438"/>
                </a:lnTo>
                <a:lnTo>
                  <a:pt x="4247" y="425"/>
                </a:lnTo>
                <a:lnTo>
                  <a:pt x="4354" y="419"/>
                </a:lnTo>
                <a:lnTo>
                  <a:pt x="4431" y="424"/>
                </a:lnTo>
                <a:lnTo>
                  <a:pt x="4463" y="448"/>
                </a:lnTo>
                <a:lnTo>
                  <a:pt x="4451" y="474"/>
                </a:lnTo>
                <a:lnTo>
                  <a:pt x="4405" y="491"/>
                </a:lnTo>
                <a:lnTo>
                  <a:pt x="4317" y="505"/>
                </a:lnTo>
                <a:lnTo>
                  <a:pt x="4259" y="497"/>
                </a:lnTo>
                <a:lnTo>
                  <a:pt x="4104" y="507"/>
                </a:lnTo>
                <a:lnTo>
                  <a:pt x="3998" y="509"/>
                </a:lnTo>
                <a:lnTo>
                  <a:pt x="3924" y="501"/>
                </a:lnTo>
                <a:lnTo>
                  <a:pt x="3810" y="480"/>
                </a:lnTo>
                <a:lnTo>
                  <a:pt x="3828" y="444"/>
                </a:lnTo>
                <a:lnTo>
                  <a:pt x="3855" y="413"/>
                </a:lnTo>
                <a:lnTo>
                  <a:pt x="3834" y="386"/>
                </a:lnTo>
                <a:lnTo>
                  <a:pt x="3740" y="378"/>
                </a:lnTo>
                <a:lnTo>
                  <a:pt x="3704" y="359"/>
                </a:lnTo>
                <a:lnTo>
                  <a:pt x="3751" y="334"/>
                </a:lnTo>
                <a:lnTo>
                  <a:pt x="3847" y="338"/>
                </a:lnTo>
                <a:moveTo>
                  <a:pt x="3116" y="393"/>
                </a:moveTo>
                <a:lnTo>
                  <a:pt x="3108" y="415"/>
                </a:lnTo>
                <a:lnTo>
                  <a:pt x="3165" y="405"/>
                </a:lnTo>
                <a:lnTo>
                  <a:pt x="3214" y="408"/>
                </a:lnTo>
                <a:lnTo>
                  <a:pt x="3186" y="439"/>
                </a:lnTo>
                <a:lnTo>
                  <a:pt x="3120" y="469"/>
                </a:lnTo>
                <a:lnTo>
                  <a:pt x="2937" y="479"/>
                </a:lnTo>
                <a:lnTo>
                  <a:pt x="2775" y="507"/>
                </a:lnTo>
                <a:lnTo>
                  <a:pt x="2696" y="508"/>
                </a:lnTo>
                <a:lnTo>
                  <a:pt x="2716" y="487"/>
                </a:lnTo>
                <a:lnTo>
                  <a:pt x="2856" y="459"/>
                </a:lnTo>
                <a:lnTo>
                  <a:pt x="2618" y="466"/>
                </a:lnTo>
                <a:lnTo>
                  <a:pt x="2563" y="455"/>
                </a:lnTo>
                <a:lnTo>
                  <a:pt x="2712" y="393"/>
                </a:lnTo>
                <a:lnTo>
                  <a:pt x="2781" y="376"/>
                </a:lnTo>
                <a:lnTo>
                  <a:pt x="2894" y="397"/>
                </a:lnTo>
                <a:lnTo>
                  <a:pt x="2935" y="434"/>
                </a:lnTo>
                <a:lnTo>
                  <a:pt x="3017" y="439"/>
                </a:lnTo>
                <a:lnTo>
                  <a:pt x="3020" y="379"/>
                </a:lnTo>
                <a:lnTo>
                  <a:pt x="3094" y="356"/>
                </a:lnTo>
                <a:lnTo>
                  <a:pt x="3136" y="364"/>
                </a:lnTo>
                <a:lnTo>
                  <a:pt x="3116" y="393"/>
                </a:lnTo>
                <a:moveTo>
                  <a:pt x="3634" y="361"/>
                </a:moveTo>
                <a:lnTo>
                  <a:pt x="3639" y="390"/>
                </a:lnTo>
                <a:lnTo>
                  <a:pt x="3605" y="422"/>
                </a:lnTo>
                <a:lnTo>
                  <a:pt x="3531" y="469"/>
                </a:lnTo>
                <a:lnTo>
                  <a:pt x="3440" y="476"/>
                </a:lnTo>
                <a:lnTo>
                  <a:pt x="3397" y="466"/>
                </a:lnTo>
                <a:lnTo>
                  <a:pt x="3440" y="428"/>
                </a:lnTo>
                <a:lnTo>
                  <a:pt x="3353" y="433"/>
                </a:lnTo>
                <a:lnTo>
                  <a:pt x="3406" y="385"/>
                </a:lnTo>
                <a:lnTo>
                  <a:pt x="3457" y="387"/>
                </a:lnTo>
                <a:lnTo>
                  <a:pt x="3555" y="366"/>
                </a:lnTo>
                <a:lnTo>
                  <a:pt x="3621" y="369"/>
                </a:lnTo>
                <a:lnTo>
                  <a:pt x="3634" y="361"/>
                </a:lnTo>
                <a:moveTo>
                  <a:pt x="3759" y="471"/>
                </a:moveTo>
                <a:lnTo>
                  <a:pt x="3706" y="496"/>
                </a:lnTo>
                <a:lnTo>
                  <a:pt x="3637" y="491"/>
                </a:lnTo>
                <a:lnTo>
                  <a:pt x="3593" y="474"/>
                </a:lnTo>
                <a:lnTo>
                  <a:pt x="3651" y="445"/>
                </a:lnTo>
                <a:lnTo>
                  <a:pt x="3741" y="428"/>
                </a:lnTo>
                <a:lnTo>
                  <a:pt x="3762" y="450"/>
                </a:lnTo>
                <a:lnTo>
                  <a:pt x="3759" y="471"/>
                </a:lnTo>
                <a:moveTo>
                  <a:pt x="2102" y="711"/>
                </a:moveTo>
                <a:lnTo>
                  <a:pt x="1922" y="744"/>
                </a:lnTo>
                <a:lnTo>
                  <a:pt x="1931" y="714"/>
                </a:lnTo>
                <a:lnTo>
                  <a:pt x="1854" y="677"/>
                </a:lnTo>
                <a:lnTo>
                  <a:pt x="1914" y="648"/>
                </a:lnTo>
                <a:lnTo>
                  <a:pt x="2013" y="599"/>
                </a:lnTo>
                <a:lnTo>
                  <a:pt x="2115" y="555"/>
                </a:lnTo>
                <a:lnTo>
                  <a:pt x="2118" y="515"/>
                </a:lnTo>
                <a:lnTo>
                  <a:pt x="2304" y="505"/>
                </a:lnTo>
                <a:lnTo>
                  <a:pt x="2359" y="518"/>
                </a:lnTo>
                <a:lnTo>
                  <a:pt x="2485" y="522"/>
                </a:lnTo>
                <a:lnTo>
                  <a:pt x="2511" y="541"/>
                </a:lnTo>
                <a:lnTo>
                  <a:pt x="2532" y="569"/>
                </a:lnTo>
                <a:lnTo>
                  <a:pt x="2446" y="586"/>
                </a:lnTo>
                <a:lnTo>
                  <a:pt x="2261" y="633"/>
                </a:lnTo>
                <a:lnTo>
                  <a:pt x="2138" y="681"/>
                </a:lnTo>
                <a:lnTo>
                  <a:pt x="2102" y="711"/>
                </a:lnTo>
                <a:moveTo>
                  <a:pt x="3636" y="616"/>
                </a:moveTo>
                <a:lnTo>
                  <a:pt x="3531" y="667"/>
                </a:lnTo>
                <a:lnTo>
                  <a:pt x="3474" y="664"/>
                </a:lnTo>
                <a:lnTo>
                  <a:pt x="3499" y="605"/>
                </a:lnTo>
                <a:lnTo>
                  <a:pt x="3534" y="571"/>
                </a:lnTo>
                <a:lnTo>
                  <a:pt x="3589" y="543"/>
                </a:lnTo>
                <a:lnTo>
                  <a:pt x="3658" y="525"/>
                </a:lnTo>
                <a:lnTo>
                  <a:pt x="3762" y="528"/>
                </a:lnTo>
                <a:lnTo>
                  <a:pt x="3844" y="544"/>
                </a:lnTo>
                <a:lnTo>
                  <a:pt x="3710" y="603"/>
                </a:lnTo>
                <a:lnTo>
                  <a:pt x="3636" y="616"/>
                </a:lnTo>
                <a:moveTo>
                  <a:pt x="3338" y="545"/>
                </a:moveTo>
                <a:lnTo>
                  <a:pt x="3385" y="558"/>
                </a:lnTo>
                <a:lnTo>
                  <a:pt x="3485" y="550"/>
                </a:lnTo>
                <a:lnTo>
                  <a:pt x="3479" y="569"/>
                </a:lnTo>
                <a:lnTo>
                  <a:pt x="3398" y="601"/>
                </a:lnTo>
                <a:lnTo>
                  <a:pt x="3448" y="630"/>
                </a:lnTo>
                <a:lnTo>
                  <a:pt x="3378" y="692"/>
                </a:lnTo>
                <a:lnTo>
                  <a:pt x="3265" y="718"/>
                </a:lnTo>
                <a:lnTo>
                  <a:pt x="3220" y="713"/>
                </a:lnTo>
                <a:lnTo>
                  <a:pt x="3210" y="686"/>
                </a:lnTo>
                <a:lnTo>
                  <a:pt x="3133" y="634"/>
                </a:lnTo>
                <a:lnTo>
                  <a:pt x="3157" y="612"/>
                </a:lnTo>
                <a:lnTo>
                  <a:pt x="3254" y="620"/>
                </a:lnTo>
                <a:lnTo>
                  <a:pt x="3243" y="577"/>
                </a:lnTo>
                <a:lnTo>
                  <a:pt x="3338" y="545"/>
                </a:lnTo>
                <a:moveTo>
                  <a:pt x="4004" y="590"/>
                </a:moveTo>
                <a:lnTo>
                  <a:pt x="4008" y="632"/>
                </a:lnTo>
                <a:lnTo>
                  <a:pt x="4104" y="578"/>
                </a:lnTo>
                <a:lnTo>
                  <a:pt x="4258" y="551"/>
                </a:lnTo>
                <a:lnTo>
                  <a:pt x="4288" y="620"/>
                </a:lnTo>
                <a:lnTo>
                  <a:pt x="4244" y="664"/>
                </a:lnTo>
                <a:lnTo>
                  <a:pt x="4363" y="644"/>
                </a:lnTo>
                <a:lnTo>
                  <a:pt x="4434" y="618"/>
                </a:lnTo>
                <a:lnTo>
                  <a:pt x="4523" y="652"/>
                </a:lnTo>
                <a:lnTo>
                  <a:pt x="4571" y="684"/>
                </a:lnTo>
                <a:lnTo>
                  <a:pt x="4556" y="714"/>
                </a:lnTo>
                <a:lnTo>
                  <a:pt x="4665" y="699"/>
                </a:lnTo>
                <a:lnTo>
                  <a:pt x="4689" y="743"/>
                </a:lnTo>
                <a:lnTo>
                  <a:pt x="4799" y="771"/>
                </a:lnTo>
                <a:lnTo>
                  <a:pt x="4828" y="799"/>
                </a:lnTo>
                <a:lnTo>
                  <a:pt x="4836" y="866"/>
                </a:lnTo>
                <a:lnTo>
                  <a:pt x="4715" y="899"/>
                </a:lnTo>
                <a:lnTo>
                  <a:pt x="4815" y="946"/>
                </a:lnTo>
                <a:lnTo>
                  <a:pt x="4893" y="962"/>
                </a:lnTo>
                <a:lnTo>
                  <a:pt x="4935" y="1030"/>
                </a:lnTo>
                <a:lnTo>
                  <a:pt x="5020" y="1035"/>
                </a:lnTo>
                <a:lnTo>
                  <a:pt x="4975" y="1087"/>
                </a:lnTo>
                <a:lnTo>
                  <a:pt x="4828" y="1174"/>
                </a:lnTo>
                <a:lnTo>
                  <a:pt x="4776" y="1142"/>
                </a:lnTo>
                <a:lnTo>
                  <a:pt x="4727" y="1070"/>
                </a:lnTo>
                <a:lnTo>
                  <a:pt x="4649" y="1079"/>
                </a:lnTo>
                <a:lnTo>
                  <a:pt x="4617" y="1122"/>
                </a:lnTo>
                <a:lnTo>
                  <a:pt x="4652" y="1166"/>
                </a:lnTo>
                <a:lnTo>
                  <a:pt x="4710" y="1201"/>
                </a:lnTo>
                <a:lnTo>
                  <a:pt x="4723" y="1221"/>
                </a:lnTo>
                <a:lnTo>
                  <a:pt x="4721" y="1296"/>
                </a:lnTo>
                <a:lnTo>
                  <a:pt x="4672" y="1352"/>
                </a:lnTo>
                <a:lnTo>
                  <a:pt x="4609" y="1331"/>
                </a:lnTo>
                <a:lnTo>
                  <a:pt x="4496" y="1269"/>
                </a:lnTo>
                <a:lnTo>
                  <a:pt x="4542" y="1335"/>
                </a:lnTo>
                <a:lnTo>
                  <a:pt x="4579" y="1382"/>
                </a:lnTo>
                <a:lnTo>
                  <a:pt x="4575" y="1409"/>
                </a:lnTo>
                <a:lnTo>
                  <a:pt x="4431" y="1378"/>
                </a:lnTo>
                <a:lnTo>
                  <a:pt x="4330" y="1333"/>
                </a:lnTo>
                <a:lnTo>
                  <a:pt x="4281" y="1296"/>
                </a:lnTo>
                <a:lnTo>
                  <a:pt x="4313" y="1274"/>
                </a:lnTo>
                <a:lnTo>
                  <a:pt x="4250" y="1235"/>
                </a:lnTo>
                <a:lnTo>
                  <a:pt x="4189" y="1198"/>
                </a:lnTo>
                <a:lnTo>
                  <a:pt x="4176" y="1220"/>
                </a:lnTo>
                <a:lnTo>
                  <a:pt x="4002" y="1232"/>
                </a:lnTo>
                <a:lnTo>
                  <a:pt x="3970" y="1206"/>
                </a:lnTo>
                <a:lnTo>
                  <a:pt x="4044" y="1151"/>
                </a:lnTo>
                <a:lnTo>
                  <a:pt x="4152" y="1149"/>
                </a:lnTo>
                <a:lnTo>
                  <a:pt x="4275" y="1140"/>
                </a:lnTo>
                <a:lnTo>
                  <a:pt x="4273" y="1113"/>
                </a:lnTo>
                <a:lnTo>
                  <a:pt x="4317" y="1076"/>
                </a:lnTo>
                <a:lnTo>
                  <a:pt x="4435" y="1004"/>
                </a:lnTo>
                <a:lnTo>
                  <a:pt x="4441" y="971"/>
                </a:lnTo>
                <a:lnTo>
                  <a:pt x="4436" y="946"/>
                </a:lnTo>
                <a:lnTo>
                  <a:pt x="4376" y="911"/>
                </a:lnTo>
                <a:lnTo>
                  <a:pt x="4282" y="887"/>
                </a:lnTo>
                <a:lnTo>
                  <a:pt x="4330" y="868"/>
                </a:lnTo>
                <a:lnTo>
                  <a:pt x="4305" y="824"/>
                </a:lnTo>
                <a:lnTo>
                  <a:pt x="4260" y="820"/>
                </a:lnTo>
                <a:lnTo>
                  <a:pt x="4235" y="796"/>
                </a:lnTo>
                <a:lnTo>
                  <a:pt x="4191" y="817"/>
                </a:lnTo>
                <a:lnTo>
                  <a:pt x="4086" y="826"/>
                </a:lnTo>
                <a:lnTo>
                  <a:pt x="3902" y="810"/>
                </a:lnTo>
                <a:lnTo>
                  <a:pt x="3805" y="789"/>
                </a:lnTo>
                <a:lnTo>
                  <a:pt x="3727" y="779"/>
                </a:lnTo>
                <a:lnTo>
                  <a:pt x="3704" y="754"/>
                </a:lnTo>
                <a:lnTo>
                  <a:pt x="3787" y="722"/>
                </a:lnTo>
                <a:lnTo>
                  <a:pt x="3712" y="722"/>
                </a:lnTo>
                <a:lnTo>
                  <a:pt x="3758" y="652"/>
                </a:lnTo>
                <a:lnTo>
                  <a:pt x="3854" y="592"/>
                </a:lnTo>
                <a:lnTo>
                  <a:pt x="3932" y="565"/>
                </a:lnTo>
                <a:lnTo>
                  <a:pt x="4081" y="547"/>
                </a:lnTo>
                <a:lnTo>
                  <a:pt x="4004" y="590"/>
                </a:lnTo>
                <a:moveTo>
                  <a:pt x="4530" y="594"/>
                </a:moveTo>
                <a:lnTo>
                  <a:pt x="4520" y="612"/>
                </a:lnTo>
                <a:lnTo>
                  <a:pt x="4467" y="610"/>
                </a:lnTo>
                <a:lnTo>
                  <a:pt x="4412" y="609"/>
                </a:lnTo>
                <a:lnTo>
                  <a:pt x="4347" y="618"/>
                </a:lnTo>
                <a:lnTo>
                  <a:pt x="4336" y="614"/>
                </a:lnTo>
                <a:lnTo>
                  <a:pt x="4308" y="578"/>
                </a:lnTo>
                <a:lnTo>
                  <a:pt x="4331" y="554"/>
                </a:lnTo>
                <a:lnTo>
                  <a:pt x="4359" y="550"/>
                </a:lnTo>
                <a:lnTo>
                  <a:pt x="4471" y="557"/>
                </a:lnTo>
                <a:lnTo>
                  <a:pt x="4530" y="594"/>
                </a:lnTo>
                <a:moveTo>
                  <a:pt x="3095" y="573"/>
                </a:moveTo>
                <a:lnTo>
                  <a:pt x="3001" y="617"/>
                </a:lnTo>
                <a:lnTo>
                  <a:pt x="2972" y="570"/>
                </a:lnTo>
                <a:lnTo>
                  <a:pt x="3000" y="561"/>
                </a:lnTo>
                <a:lnTo>
                  <a:pt x="3072" y="558"/>
                </a:lnTo>
                <a:lnTo>
                  <a:pt x="3095" y="573"/>
                </a:lnTo>
                <a:moveTo>
                  <a:pt x="2573" y="593"/>
                </a:moveTo>
                <a:lnTo>
                  <a:pt x="2509" y="624"/>
                </a:lnTo>
                <a:lnTo>
                  <a:pt x="2649" y="604"/>
                </a:lnTo>
                <a:lnTo>
                  <a:pt x="2682" y="638"/>
                </a:lnTo>
                <a:lnTo>
                  <a:pt x="2780" y="603"/>
                </a:lnTo>
                <a:lnTo>
                  <a:pt x="2803" y="625"/>
                </a:lnTo>
                <a:lnTo>
                  <a:pt x="2772" y="692"/>
                </a:lnTo>
                <a:lnTo>
                  <a:pt x="2829" y="664"/>
                </a:lnTo>
                <a:lnTo>
                  <a:pt x="2869" y="595"/>
                </a:lnTo>
                <a:lnTo>
                  <a:pt x="2926" y="585"/>
                </a:lnTo>
                <a:lnTo>
                  <a:pt x="2965" y="596"/>
                </a:lnTo>
                <a:lnTo>
                  <a:pt x="2994" y="623"/>
                </a:lnTo>
                <a:lnTo>
                  <a:pt x="2956" y="689"/>
                </a:lnTo>
                <a:lnTo>
                  <a:pt x="2922" y="738"/>
                </a:lnTo>
                <a:lnTo>
                  <a:pt x="2976" y="773"/>
                </a:lnTo>
                <a:lnTo>
                  <a:pt x="3041" y="806"/>
                </a:lnTo>
                <a:lnTo>
                  <a:pt x="3005" y="837"/>
                </a:lnTo>
                <a:lnTo>
                  <a:pt x="2910" y="843"/>
                </a:lnTo>
                <a:lnTo>
                  <a:pt x="2919" y="870"/>
                </a:lnTo>
                <a:lnTo>
                  <a:pt x="2875" y="897"/>
                </a:lnTo>
                <a:lnTo>
                  <a:pt x="2787" y="885"/>
                </a:lnTo>
                <a:lnTo>
                  <a:pt x="2712" y="866"/>
                </a:lnTo>
                <a:lnTo>
                  <a:pt x="2644" y="870"/>
                </a:lnTo>
                <a:lnTo>
                  <a:pt x="2517" y="895"/>
                </a:lnTo>
                <a:lnTo>
                  <a:pt x="2367" y="906"/>
                </a:lnTo>
                <a:lnTo>
                  <a:pt x="2263" y="912"/>
                </a:lnTo>
                <a:lnTo>
                  <a:pt x="2269" y="878"/>
                </a:lnTo>
                <a:lnTo>
                  <a:pt x="2215" y="859"/>
                </a:lnTo>
                <a:lnTo>
                  <a:pt x="2158" y="867"/>
                </a:lnTo>
                <a:lnTo>
                  <a:pt x="2154" y="810"/>
                </a:lnTo>
                <a:lnTo>
                  <a:pt x="2198" y="803"/>
                </a:lnTo>
                <a:lnTo>
                  <a:pt x="2294" y="791"/>
                </a:lnTo>
                <a:lnTo>
                  <a:pt x="2367" y="794"/>
                </a:lnTo>
                <a:lnTo>
                  <a:pt x="2450" y="782"/>
                </a:lnTo>
                <a:lnTo>
                  <a:pt x="2365" y="765"/>
                </a:lnTo>
                <a:lnTo>
                  <a:pt x="2244" y="771"/>
                </a:lnTo>
                <a:lnTo>
                  <a:pt x="2170" y="770"/>
                </a:lnTo>
                <a:lnTo>
                  <a:pt x="2171" y="744"/>
                </a:lnTo>
                <a:lnTo>
                  <a:pt x="2326" y="716"/>
                </a:lnTo>
                <a:lnTo>
                  <a:pt x="2244" y="717"/>
                </a:lnTo>
                <a:lnTo>
                  <a:pt x="2172" y="699"/>
                </a:lnTo>
                <a:lnTo>
                  <a:pt x="2278" y="647"/>
                </a:lnTo>
                <a:lnTo>
                  <a:pt x="2347" y="620"/>
                </a:lnTo>
                <a:lnTo>
                  <a:pt x="2535" y="580"/>
                </a:lnTo>
                <a:lnTo>
                  <a:pt x="2573" y="593"/>
                </a:lnTo>
                <a:moveTo>
                  <a:pt x="3571" y="843"/>
                </a:moveTo>
                <a:lnTo>
                  <a:pt x="3509" y="917"/>
                </a:lnTo>
                <a:lnTo>
                  <a:pt x="3629" y="860"/>
                </a:lnTo>
                <a:lnTo>
                  <a:pt x="3656" y="907"/>
                </a:lnTo>
                <a:lnTo>
                  <a:pt x="3596" y="961"/>
                </a:lnTo>
                <a:lnTo>
                  <a:pt x="3611" y="1010"/>
                </a:lnTo>
                <a:lnTo>
                  <a:pt x="3711" y="957"/>
                </a:lnTo>
                <a:lnTo>
                  <a:pt x="3800" y="894"/>
                </a:lnTo>
                <a:lnTo>
                  <a:pt x="3866" y="816"/>
                </a:lnTo>
                <a:lnTo>
                  <a:pt x="3938" y="821"/>
                </a:lnTo>
                <a:lnTo>
                  <a:pt x="4010" y="832"/>
                </a:lnTo>
                <a:lnTo>
                  <a:pt x="4055" y="867"/>
                </a:lnTo>
                <a:lnTo>
                  <a:pt x="4032" y="903"/>
                </a:lnTo>
                <a:lnTo>
                  <a:pt x="3962" y="942"/>
                </a:lnTo>
                <a:lnTo>
                  <a:pt x="3972" y="981"/>
                </a:lnTo>
                <a:lnTo>
                  <a:pt x="3939" y="1016"/>
                </a:lnTo>
                <a:lnTo>
                  <a:pt x="3792" y="1068"/>
                </a:lnTo>
                <a:lnTo>
                  <a:pt x="3706" y="1080"/>
                </a:lnTo>
                <a:lnTo>
                  <a:pt x="3664" y="1057"/>
                </a:lnTo>
                <a:lnTo>
                  <a:pt x="3619" y="1095"/>
                </a:lnTo>
                <a:lnTo>
                  <a:pt x="3518" y="1158"/>
                </a:lnTo>
                <a:lnTo>
                  <a:pt x="3477" y="1191"/>
                </a:lnTo>
                <a:lnTo>
                  <a:pt x="3373" y="1242"/>
                </a:lnTo>
                <a:lnTo>
                  <a:pt x="3287" y="1247"/>
                </a:lnTo>
                <a:lnTo>
                  <a:pt x="3218" y="1280"/>
                </a:lnTo>
                <a:lnTo>
                  <a:pt x="3178" y="1330"/>
                </a:lnTo>
                <a:lnTo>
                  <a:pt x="3103" y="1339"/>
                </a:lnTo>
                <a:lnTo>
                  <a:pt x="2985" y="1402"/>
                </a:lnTo>
                <a:lnTo>
                  <a:pt x="2858" y="1490"/>
                </a:lnTo>
                <a:lnTo>
                  <a:pt x="2792" y="1552"/>
                </a:lnTo>
                <a:lnTo>
                  <a:pt x="2726" y="1644"/>
                </a:lnTo>
                <a:lnTo>
                  <a:pt x="2806" y="1657"/>
                </a:lnTo>
                <a:lnTo>
                  <a:pt x="2785" y="1732"/>
                </a:lnTo>
                <a:lnTo>
                  <a:pt x="2776" y="1793"/>
                </a:lnTo>
                <a:lnTo>
                  <a:pt x="2872" y="1777"/>
                </a:lnTo>
                <a:lnTo>
                  <a:pt x="2966" y="1812"/>
                </a:lnTo>
                <a:lnTo>
                  <a:pt x="3010" y="1842"/>
                </a:lnTo>
                <a:lnTo>
                  <a:pt x="3032" y="1880"/>
                </a:lnTo>
                <a:lnTo>
                  <a:pt x="3098" y="1903"/>
                </a:lnTo>
                <a:lnTo>
                  <a:pt x="3146" y="1937"/>
                </a:lnTo>
                <a:lnTo>
                  <a:pt x="3247" y="1941"/>
                </a:lnTo>
                <a:lnTo>
                  <a:pt x="3311" y="1949"/>
                </a:lnTo>
                <a:lnTo>
                  <a:pt x="3264" y="2020"/>
                </a:lnTo>
                <a:lnTo>
                  <a:pt x="3242" y="2102"/>
                </a:lnTo>
                <a:lnTo>
                  <a:pt x="3244" y="2194"/>
                </a:lnTo>
                <a:lnTo>
                  <a:pt x="3304" y="2272"/>
                </a:lnTo>
                <a:lnTo>
                  <a:pt x="3366" y="2245"/>
                </a:lnTo>
                <a:lnTo>
                  <a:pt x="3439" y="2160"/>
                </a:lnTo>
                <a:lnTo>
                  <a:pt x="3468" y="2031"/>
                </a:lnTo>
                <a:lnTo>
                  <a:pt x="3445" y="1988"/>
                </a:lnTo>
                <a:lnTo>
                  <a:pt x="3565" y="1950"/>
                </a:lnTo>
                <a:lnTo>
                  <a:pt x="3664" y="1893"/>
                </a:lnTo>
                <a:lnTo>
                  <a:pt x="3727" y="1837"/>
                </a:lnTo>
                <a:lnTo>
                  <a:pt x="3750" y="1783"/>
                </a:lnTo>
                <a:lnTo>
                  <a:pt x="3744" y="1715"/>
                </a:lnTo>
                <a:lnTo>
                  <a:pt x="3702" y="1655"/>
                </a:lnTo>
                <a:lnTo>
                  <a:pt x="3820" y="1572"/>
                </a:lnTo>
                <a:lnTo>
                  <a:pt x="3835" y="1501"/>
                </a:lnTo>
                <a:lnTo>
                  <a:pt x="3888" y="1379"/>
                </a:lnTo>
                <a:lnTo>
                  <a:pt x="3939" y="1361"/>
                </a:lnTo>
                <a:lnTo>
                  <a:pt x="4028" y="1382"/>
                </a:lnTo>
                <a:lnTo>
                  <a:pt x="4084" y="1390"/>
                </a:lnTo>
                <a:lnTo>
                  <a:pt x="4144" y="1370"/>
                </a:lnTo>
                <a:lnTo>
                  <a:pt x="4184" y="1396"/>
                </a:lnTo>
                <a:lnTo>
                  <a:pt x="4232" y="1441"/>
                </a:lnTo>
                <a:lnTo>
                  <a:pt x="4233" y="1471"/>
                </a:lnTo>
                <a:lnTo>
                  <a:pt x="4337" y="1477"/>
                </a:lnTo>
                <a:lnTo>
                  <a:pt x="4301" y="1543"/>
                </a:lnTo>
                <a:lnTo>
                  <a:pt x="4270" y="1643"/>
                </a:lnTo>
                <a:lnTo>
                  <a:pt x="4320" y="1656"/>
                </a:lnTo>
                <a:lnTo>
                  <a:pt x="4342" y="1702"/>
                </a:lnTo>
                <a:lnTo>
                  <a:pt x="4451" y="1658"/>
                </a:lnTo>
                <a:lnTo>
                  <a:pt x="4550" y="1571"/>
                </a:lnTo>
                <a:lnTo>
                  <a:pt x="4608" y="1534"/>
                </a:lnTo>
                <a:lnTo>
                  <a:pt x="4621" y="1605"/>
                </a:lnTo>
                <a:lnTo>
                  <a:pt x="4655" y="1706"/>
                </a:lnTo>
                <a:lnTo>
                  <a:pt x="4683" y="1802"/>
                </a:lnTo>
                <a:lnTo>
                  <a:pt x="4637" y="1853"/>
                </a:lnTo>
                <a:lnTo>
                  <a:pt x="4702" y="1898"/>
                </a:lnTo>
                <a:lnTo>
                  <a:pt x="4740" y="1945"/>
                </a:lnTo>
                <a:lnTo>
                  <a:pt x="4833" y="1966"/>
                </a:lnTo>
                <a:lnTo>
                  <a:pt x="4864" y="1992"/>
                </a:lnTo>
                <a:lnTo>
                  <a:pt x="4864" y="2061"/>
                </a:lnTo>
                <a:lnTo>
                  <a:pt x="4910" y="2072"/>
                </a:lnTo>
                <a:lnTo>
                  <a:pt x="4925" y="2102"/>
                </a:lnTo>
                <a:lnTo>
                  <a:pt x="4899" y="2195"/>
                </a:lnTo>
                <a:lnTo>
                  <a:pt x="4842" y="2226"/>
                </a:lnTo>
                <a:lnTo>
                  <a:pt x="4786" y="2254"/>
                </a:lnTo>
                <a:lnTo>
                  <a:pt x="4670" y="2284"/>
                </a:lnTo>
                <a:lnTo>
                  <a:pt x="4565" y="2352"/>
                </a:lnTo>
                <a:lnTo>
                  <a:pt x="4450" y="2365"/>
                </a:lnTo>
                <a:lnTo>
                  <a:pt x="4317" y="2348"/>
                </a:lnTo>
                <a:lnTo>
                  <a:pt x="4219" y="2347"/>
                </a:lnTo>
                <a:lnTo>
                  <a:pt x="4149" y="2353"/>
                </a:lnTo>
                <a:lnTo>
                  <a:pt x="4073" y="2412"/>
                </a:lnTo>
                <a:lnTo>
                  <a:pt x="3976" y="2449"/>
                </a:lnTo>
                <a:lnTo>
                  <a:pt x="3840" y="2559"/>
                </a:lnTo>
                <a:lnTo>
                  <a:pt x="3736" y="2636"/>
                </a:lnTo>
                <a:lnTo>
                  <a:pt x="3798" y="2622"/>
                </a:lnTo>
                <a:lnTo>
                  <a:pt x="3943" y="2513"/>
                </a:lnTo>
                <a:lnTo>
                  <a:pt x="4107" y="2444"/>
                </a:lnTo>
                <a:lnTo>
                  <a:pt x="4208" y="2435"/>
                </a:lnTo>
                <a:lnTo>
                  <a:pt x="4252" y="2476"/>
                </a:lnTo>
                <a:lnTo>
                  <a:pt x="4171" y="2532"/>
                </a:lnTo>
                <a:lnTo>
                  <a:pt x="4162" y="2622"/>
                </a:lnTo>
                <a:lnTo>
                  <a:pt x="4164" y="2685"/>
                </a:lnTo>
                <a:lnTo>
                  <a:pt x="4238" y="2727"/>
                </a:lnTo>
                <a:lnTo>
                  <a:pt x="4353" y="2715"/>
                </a:lnTo>
                <a:lnTo>
                  <a:pt x="4448" y="2621"/>
                </a:lnTo>
                <a:lnTo>
                  <a:pt x="4434" y="2681"/>
                </a:lnTo>
                <a:lnTo>
                  <a:pt x="4469" y="2712"/>
                </a:lnTo>
                <a:lnTo>
                  <a:pt x="4370" y="2766"/>
                </a:lnTo>
                <a:lnTo>
                  <a:pt x="4206" y="2816"/>
                </a:lnTo>
                <a:lnTo>
                  <a:pt x="4129" y="2850"/>
                </a:lnTo>
                <a:lnTo>
                  <a:pt x="4035" y="2911"/>
                </a:lnTo>
                <a:lnTo>
                  <a:pt x="3985" y="2905"/>
                </a:lnTo>
                <a:lnTo>
                  <a:pt x="4004" y="2834"/>
                </a:lnTo>
                <a:lnTo>
                  <a:pt x="4142" y="2764"/>
                </a:lnTo>
                <a:lnTo>
                  <a:pt x="4034" y="2767"/>
                </a:lnTo>
                <a:lnTo>
                  <a:pt x="3955" y="2777"/>
                </a:lnTo>
                <a:lnTo>
                  <a:pt x="3927" y="2730"/>
                </a:lnTo>
                <a:lnTo>
                  <a:pt x="3965" y="2616"/>
                </a:lnTo>
                <a:lnTo>
                  <a:pt x="3943" y="2592"/>
                </a:lnTo>
                <a:lnTo>
                  <a:pt x="3894" y="2606"/>
                </a:lnTo>
                <a:lnTo>
                  <a:pt x="3879" y="2584"/>
                </a:lnTo>
                <a:lnTo>
                  <a:pt x="3806" y="2647"/>
                </a:lnTo>
                <a:lnTo>
                  <a:pt x="3764" y="2712"/>
                </a:lnTo>
                <a:lnTo>
                  <a:pt x="3727" y="2750"/>
                </a:lnTo>
                <a:lnTo>
                  <a:pt x="3694" y="2763"/>
                </a:lnTo>
                <a:lnTo>
                  <a:pt x="3671" y="2767"/>
                </a:lnTo>
                <a:lnTo>
                  <a:pt x="3657" y="2788"/>
                </a:lnTo>
                <a:lnTo>
                  <a:pt x="3533" y="2788"/>
                </a:lnTo>
                <a:lnTo>
                  <a:pt x="3430" y="2789"/>
                </a:lnTo>
                <a:lnTo>
                  <a:pt x="3394" y="2804"/>
                </a:lnTo>
                <a:lnTo>
                  <a:pt x="3301" y="2864"/>
                </a:lnTo>
                <a:lnTo>
                  <a:pt x="3291" y="2871"/>
                </a:lnTo>
                <a:lnTo>
                  <a:pt x="3258" y="2904"/>
                </a:lnTo>
                <a:lnTo>
                  <a:pt x="3195" y="2904"/>
                </a:lnTo>
                <a:lnTo>
                  <a:pt x="3128" y="2904"/>
                </a:lnTo>
                <a:lnTo>
                  <a:pt x="3093" y="2917"/>
                </a:lnTo>
                <a:lnTo>
                  <a:pt x="3098" y="2934"/>
                </a:lnTo>
                <a:lnTo>
                  <a:pt x="3095" y="2960"/>
                </a:lnTo>
                <a:lnTo>
                  <a:pt x="3091" y="2968"/>
                </a:lnTo>
                <a:lnTo>
                  <a:pt x="2987" y="3010"/>
                </a:lnTo>
                <a:lnTo>
                  <a:pt x="2912" y="3023"/>
                </a:lnTo>
                <a:lnTo>
                  <a:pt x="2816" y="3068"/>
                </a:lnTo>
                <a:lnTo>
                  <a:pt x="2799" y="3068"/>
                </a:lnTo>
                <a:lnTo>
                  <a:pt x="2780" y="3055"/>
                </a:lnTo>
                <a:lnTo>
                  <a:pt x="2777" y="3043"/>
                </a:lnTo>
                <a:lnTo>
                  <a:pt x="2782" y="3034"/>
                </a:lnTo>
                <a:lnTo>
                  <a:pt x="2807" y="3005"/>
                </a:lnTo>
                <a:lnTo>
                  <a:pt x="2856" y="2958"/>
                </a:lnTo>
                <a:lnTo>
                  <a:pt x="2894" y="2909"/>
                </a:lnTo>
                <a:lnTo>
                  <a:pt x="2908" y="2836"/>
                </a:lnTo>
                <a:lnTo>
                  <a:pt x="2923" y="2760"/>
                </a:lnTo>
                <a:lnTo>
                  <a:pt x="2868" y="2720"/>
                </a:lnTo>
                <a:lnTo>
                  <a:pt x="2882" y="2705"/>
                </a:lnTo>
                <a:lnTo>
                  <a:pt x="2877" y="2695"/>
                </a:lnTo>
                <a:lnTo>
                  <a:pt x="2858" y="2695"/>
                </a:lnTo>
                <a:lnTo>
                  <a:pt x="2850" y="2682"/>
                </a:lnTo>
                <a:lnTo>
                  <a:pt x="2855" y="2662"/>
                </a:lnTo>
                <a:lnTo>
                  <a:pt x="2838" y="2671"/>
                </a:lnTo>
                <a:lnTo>
                  <a:pt x="2822" y="2668"/>
                </a:lnTo>
                <a:lnTo>
                  <a:pt x="2829" y="2660"/>
                </a:lnTo>
                <a:lnTo>
                  <a:pt x="2817" y="2652"/>
                </a:lnTo>
                <a:lnTo>
                  <a:pt x="2820" y="2630"/>
                </a:lnTo>
                <a:lnTo>
                  <a:pt x="2779" y="2603"/>
                </a:lnTo>
                <a:lnTo>
                  <a:pt x="2738" y="2575"/>
                </a:lnTo>
                <a:lnTo>
                  <a:pt x="2687" y="2543"/>
                </a:lnTo>
                <a:lnTo>
                  <a:pt x="2639" y="2513"/>
                </a:lnTo>
                <a:lnTo>
                  <a:pt x="2569" y="2536"/>
                </a:lnTo>
                <a:lnTo>
                  <a:pt x="2547" y="2537"/>
                </a:lnTo>
                <a:lnTo>
                  <a:pt x="2475" y="2515"/>
                </a:lnTo>
                <a:lnTo>
                  <a:pt x="2416" y="2526"/>
                </a:lnTo>
                <a:lnTo>
                  <a:pt x="2365" y="2500"/>
                </a:lnTo>
                <a:lnTo>
                  <a:pt x="2304" y="2487"/>
                </a:lnTo>
                <a:lnTo>
                  <a:pt x="2260" y="2482"/>
                </a:lnTo>
                <a:lnTo>
                  <a:pt x="2247" y="2468"/>
                </a:lnTo>
                <a:lnTo>
                  <a:pt x="2258" y="2422"/>
                </a:lnTo>
                <a:lnTo>
                  <a:pt x="2236" y="2423"/>
                </a:lnTo>
                <a:lnTo>
                  <a:pt x="2219" y="2455"/>
                </a:lnTo>
                <a:lnTo>
                  <a:pt x="2083" y="2455"/>
                </a:lnTo>
                <a:lnTo>
                  <a:pt x="1858" y="2455"/>
                </a:lnTo>
                <a:lnTo>
                  <a:pt x="1634" y="2455"/>
                </a:lnTo>
                <a:lnTo>
                  <a:pt x="1436" y="2455"/>
                </a:lnTo>
                <a:lnTo>
                  <a:pt x="1239" y="2455"/>
                </a:lnTo>
                <a:lnTo>
                  <a:pt x="1045" y="2455"/>
                </a:lnTo>
                <a:lnTo>
                  <a:pt x="844" y="2455"/>
                </a:lnTo>
                <a:lnTo>
                  <a:pt x="779" y="2455"/>
                </a:lnTo>
                <a:lnTo>
                  <a:pt x="584" y="2455"/>
                </a:lnTo>
                <a:lnTo>
                  <a:pt x="397" y="2455"/>
                </a:lnTo>
                <a:lnTo>
                  <a:pt x="388" y="2455"/>
                </a:lnTo>
                <a:lnTo>
                  <a:pt x="316" y="2373"/>
                </a:lnTo>
                <a:lnTo>
                  <a:pt x="294" y="2337"/>
                </a:lnTo>
                <a:lnTo>
                  <a:pt x="200" y="2303"/>
                </a:lnTo>
                <a:lnTo>
                  <a:pt x="217" y="2230"/>
                </a:lnTo>
                <a:lnTo>
                  <a:pt x="264" y="2180"/>
                </a:lnTo>
                <a:lnTo>
                  <a:pt x="209" y="2145"/>
                </a:lnTo>
                <a:lnTo>
                  <a:pt x="249" y="2079"/>
                </a:lnTo>
                <a:lnTo>
                  <a:pt x="220" y="2019"/>
                </a:lnTo>
                <a:lnTo>
                  <a:pt x="253" y="1977"/>
                </a:lnTo>
                <a:lnTo>
                  <a:pt x="320" y="1938"/>
                </a:lnTo>
                <a:lnTo>
                  <a:pt x="362" y="1887"/>
                </a:lnTo>
                <a:lnTo>
                  <a:pt x="300" y="1836"/>
                </a:lnTo>
                <a:lnTo>
                  <a:pt x="319" y="1744"/>
                </a:lnTo>
                <a:lnTo>
                  <a:pt x="333" y="1687"/>
                </a:lnTo>
                <a:lnTo>
                  <a:pt x="311" y="1651"/>
                </a:lnTo>
                <a:lnTo>
                  <a:pt x="302" y="1618"/>
                </a:lnTo>
                <a:lnTo>
                  <a:pt x="309" y="1577"/>
                </a:lnTo>
                <a:lnTo>
                  <a:pt x="224" y="1603"/>
                </a:lnTo>
                <a:lnTo>
                  <a:pt x="121" y="1647"/>
                </a:lnTo>
                <a:lnTo>
                  <a:pt x="119" y="1595"/>
                </a:lnTo>
                <a:lnTo>
                  <a:pt x="111" y="1561"/>
                </a:lnTo>
                <a:lnTo>
                  <a:pt x="75" y="1539"/>
                </a:lnTo>
                <a:lnTo>
                  <a:pt x="18" y="1536"/>
                </a:lnTo>
                <a:lnTo>
                  <a:pt x="510" y="1099"/>
                </a:lnTo>
                <a:lnTo>
                  <a:pt x="854" y="828"/>
                </a:lnTo>
                <a:lnTo>
                  <a:pt x="933" y="845"/>
                </a:lnTo>
                <a:lnTo>
                  <a:pt x="974" y="880"/>
                </a:lnTo>
                <a:lnTo>
                  <a:pt x="1022" y="886"/>
                </a:lnTo>
                <a:lnTo>
                  <a:pt x="1108" y="856"/>
                </a:lnTo>
                <a:lnTo>
                  <a:pt x="1202" y="834"/>
                </a:lnTo>
                <a:lnTo>
                  <a:pt x="1272" y="843"/>
                </a:lnTo>
                <a:lnTo>
                  <a:pt x="1392" y="812"/>
                </a:lnTo>
                <a:lnTo>
                  <a:pt x="1502" y="794"/>
                </a:lnTo>
                <a:lnTo>
                  <a:pt x="1503" y="823"/>
                </a:lnTo>
                <a:lnTo>
                  <a:pt x="1564" y="807"/>
                </a:lnTo>
                <a:lnTo>
                  <a:pt x="1617" y="774"/>
                </a:lnTo>
                <a:lnTo>
                  <a:pt x="1644" y="781"/>
                </a:lnTo>
                <a:lnTo>
                  <a:pt x="1659" y="845"/>
                </a:lnTo>
                <a:lnTo>
                  <a:pt x="1788" y="796"/>
                </a:lnTo>
                <a:lnTo>
                  <a:pt x="1732" y="850"/>
                </a:lnTo>
                <a:lnTo>
                  <a:pt x="1812" y="839"/>
                </a:lnTo>
                <a:lnTo>
                  <a:pt x="1857" y="818"/>
                </a:lnTo>
                <a:lnTo>
                  <a:pt x="1917" y="822"/>
                </a:lnTo>
                <a:lnTo>
                  <a:pt x="1966" y="852"/>
                </a:lnTo>
                <a:lnTo>
                  <a:pt x="2065" y="878"/>
                </a:lnTo>
                <a:lnTo>
                  <a:pt x="2127" y="890"/>
                </a:lnTo>
                <a:lnTo>
                  <a:pt x="2185" y="886"/>
                </a:lnTo>
                <a:lnTo>
                  <a:pt x="2220" y="922"/>
                </a:lnTo>
                <a:lnTo>
                  <a:pt x="2105" y="958"/>
                </a:lnTo>
                <a:lnTo>
                  <a:pt x="2189" y="974"/>
                </a:lnTo>
                <a:lnTo>
                  <a:pt x="2347" y="965"/>
                </a:lnTo>
                <a:lnTo>
                  <a:pt x="2407" y="953"/>
                </a:lnTo>
                <a:lnTo>
                  <a:pt x="2423" y="997"/>
                </a:lnTo>
                <a:lnTo>
                  <a:pt x="2520" y="960"/>
                </a:lnTo>
                <a:lnTo>
                  <a:pt x="2494" y="929"/>
                </a:lnTo>
                <a:lnTo>
                  <a:pt x="2554" y="904"/>
                </a:lnTo>
                <a:lnTo>
                  <a:pt x="2624" y="901"/>
                </a:lnTo>
                <a:lnTo>
                  <a:pt x="2675" y="893"/>
                </a:lnTo>
                <a:lnTo>
                  <a:pt x="2702" y="911"/>
                </a:lnTo>
                <a:lnTo>
                  <a:pt x="2720" y="950"/>
                </a:lnTo>
                <a:lnTo>
                  <a:pt x="2787" y="944"/>
                </a:lnTo>
                <a:lnTo>
                  <a:pt x="2854" y="977"/>
                </a:lnTo>
                <a:lnTo>
                  <a:pt x="2951" y="965"/>
                </a:lnTo>
                <a:lnTo>
                  <a:pt x="3030" y="967"/>
                </a:lnTo>
                <a:lnTo>
                  <a:pt x="3064" y="922"/>
                </a:lnTo>
                <a:lnTo>
                  <a:pt x="3124" y="909"/>
                </a:lnTo>
                <a:lnTo>
                  <a:pt x="3188" y="934"/>
                </a:lnTo>
                <a:lnTo>
                  <a:pt x="3128" y="1003"/>
                </a:lnTo>
                <a:lnTo>
                  <a:pt x="3213" y="945"/>
                </a:lnTo>
                <a:lnTo>
                  <a:pt x="3256" y="947"/>
                </a:lnTo>
                <a:lnTo>
                  <a:pt x="3344" y="874"/>
                </a:lnTo>
                <a:lnTo>
                  <a:pt x="3325" y="830"/>
                </a:lnTo>
                <a:lnTo>
                  <a:pt x="3288" y="801"/>
                </a:lnTo>
                <a:lnTo>
                  <a:pt x="3365" y="724"/>
                </a:lnTo>
                <a:lnTo>
                  <a:pt x="3475" y="674"/>
                </a:lnTo>
                <a:lnTo>
                  <a:pt x="3534" y="685"/>
                </a:lnTo>
                <a:lnTo>
                  <a:pt x="3559" y="715"/>
                </a:lnTo>
                <a:lnTo>
                  <a:pt x="3561" y="794"/>
                </a:lnTo>
                <a:lnTo>
                  <a:pt x="3483" y="829"/>
                </a:lnTo>
                <a:lnTo>
                  <a:pt x="3571" y="843"/>
                </a:lnTo>
                <a:moveTo>
                  <a:pt x="3269" y="871"/>
                </a:moveTo>
                <a:lnTo>
                  <a:pt x="3213" y="896"/>
                </a:lnTo>
                <a:lnTo>
                  <a:pt x="3159" y="875"/>
                </a:lnTo>
                <a:lnTo>
                  <a:pt x="3107" y="882"/>
                </a:lnTo>
                <a:lnTo>
                  <a:pt x="3062" y="850"/>
                </a:lnTo>
                <a:lnTo>
                  <a:pt x="3131" y="828"/>
                </a:lnTo>
                <a:lnTo>
                  <a:pt x="3197" y="797"/>
                </a:lnTo>
                <a:lnTo>
                  <a:pt x="3236" y="818"/>
                </a:lnTo>
                <a:lnTo>
                  <a:pt x="3257" y="830"/>
                </a:lnTo>
                <a:lnTo>
                  <a:pt x="3261" y="844"/>
                </a:lnTo>
                <a:lnTo>
                  <a:pt x="3269" y="871"/>
                </a:lnTo>
                <a:moveTo>
                  <a:pt x="4250" y="1014"/>
                </a:moveTo>
                <a:lnTo>
                  <a:pt x="4184" y="1017"/>
                </a:lnTo>
                <a:lnTo>
                  <a:pt x="4195" y="981"/>
                </a:lnTo>
                <a:lnTo>
                  <a:pt x="4247" y="940"/>
                </a:lnTo>
                <a:lnTo>
                  <a:pt x="4305" y="930"/>
                </a:lnTo>
                <a:lnTo>
                  <a:pt x="4334" y="951"/>
                </a:lnTo>
                <a:lnTo>
                  <a:pt x="4313" y="982"/>
                </a:lnTo>
                <a:lnTo>
                  <a:pt x="4300" y="992"/>
                </a:lnTo>
                <a:lnTo>
                  <a:pt x="4250" y="1014"/>
                </a:lnTo>
                <a:moveTo>
                  <a:pt x="3649" y="1125"/>
                </a:moveTo>
                <a:lnTo>
                  <a:pt x="3636" y="1158"/>
                </a:lnTo>
                <a:lnTo>
                  <a:pt x="3673" y="1146"/>
                </a:lnTo>
                <a:lnTo>
                  <a:pt x="3692" y="1166"/>
                </a:lnTo>
                <a:lnTo>
                  <a:pt x="3737" y="1192"/>
                </a:lnTo>
                <a:lnTo>
                  <a:pt x="3787" y="1215"/>
                </a:lnTo>
                <a:lnTo>
                  <a:pt x="3768" y="1251"/>
                </a:lnTo>
                <a:lnTo>
                  <a:pt x="3814" y="1246"/>
                </a:lnTo>
                <a:lnTo>
                  <a:pt x="3839" y="1271"/>
                </a:lnTo>
                <a:lnTo>
                  <a:pt x="3772" y="1295"/>
                </a:lnTo>
                <a:lnTo>
                  <a:pt x="3693" y="1277"/>
                </a:lnTo>
                <a:lnTo>
                  <a:pt x="3684" y="1242"/>
                </a:lnTo>
                <a:lnTo>
                  <a:pt x="3599" y="1283"/>
                </a:lnTo>
                <a:lnTo>
                  <a:pt x="3489" y="1323"/>
                </a:lnTo>
                <a:lnTo>
                  <a:pt x="3500" y="1278"/>
                </a:lnTo>
                <a:lnTo>
                  <a:pt x="3416" y="1285"/>
                </a:lnTo>
                <a:lnTo>
                  <a:pt x="3493" y="1247"/>
                </a:lnTo>
                <a:lnTo>
                  <a:pt x="3543" y="1187"/>
                </a:lnTo>
                <a:lnTo>
                  <a:pt x="3612" y="1118"/>
                </a:lnTo>
                <a:lnTo>
                  <a:pt x="3649" y="1125"/>
                </a:lnTo>
                <a:moveTo>
                  <a:pt x="3684" y="1349"/>
                </a:moveTo>
                <a:lnTo>
                  <a:pt x="3588" y="1392"/>
                </a:lnTo>
                <a:lnTo>
                  <a:pt x="3547" y="1390"/>
                </a:lnTo>
                <a:lnTo>
                  <a:pt x="3548" y="1369"/>
                </a:lnTo>
                <a:lnTo>
                  <a:pt x="3615" y="1333"/>
                </a:lnTo>
                <a:lnTo>
                  <a:pt x="3695" y="1334"/>
                </a:lnTo>
                <a:lnTo>
                  <a:pt x="3684" y="1349"/>
                </a:lnTo>
                <a:moveTo>
                  <a:pt x="3812" y="1392"/>
                </a:moveTo>
                <a:lnTo>
                  <a:pt x="3764" y="1432"/>
                </a:lnTo>
                <a:lnTo>
                  <a:pt x="3741" y="1426"/>
                </a:lnTo>
                <a:lnTo>
                  <a:pt x="3740" y="1403"/>
                </a:lnTo>
                <a:lnTo>
                  <a:pt x="3746" y="1397"/>
                </a:lnTo>
                <a:lnTo>
                  <a:pt x="3783" y="1374"/>
                </a:lnTo>
                <a:lnTo>
                  <a:pt x="3807" y="1376"/>
                </a:lnTo>
                <a:lnTo>
                  <a:pt x="3812" y="1392"/>
                </a:lnTo>
                <a:moveTo>
                  <a:pt x="43" y="2029"/>
                </a:moveTo>
                <a:lnTo>
                  <a:pt x="64" y="2040"/>
                </a:lnTo>
                <a:lnTo>
                  <a:pt x="130" y="2033"/>
                </a:lnTo>
                <a:lnTo>
                  <a:pt x="37" y="2126"/>
                </a:lnTo>
                <a:lnTo>
                  <a:pt x="41" y="2192"/>
                </a:lnTo>
                <a:lnTo>
                  <a:pt x="15" y="2192"/>
                </a:lnTo>
                <a:lnTo>
                  <a:pt x="6" y="2154"/>
                </a:lnTo>
                <a:lnTo>
                  <a:pt x="12" y="2116"/>
                </a:lnTo>
                <a:lnTo>
                  <a:pt x="0" y="2091"/>
                </a:lnTo>
                <a:lnTo>
                  <a:pt x="18" y="2055"/>
                </a:lnTo>
                <a:lnTo>
                  <a:pt x="43" y="2029"/>
                </a:lnTo>
                <a:moveTo>
                  <a:pt x="4831" y="2315"/>
                </a:moveTo>
                <a:lnTo>
                  <a:pt x="4766" y="2387"/>
                </a:lnTo>
                <a:lnTo>
                  <a:pt x="4817" y="2359"/>
                </a:lnTo>
                <a:lnTo>
                  <a:pt x="4855" y="2377"/>
                </a:lnTo>
                <a:lnTo>
                  <a:pt x="4824" y="2406"/>
                </a:lnTo>
                <a:lnTo>
                  <a:pt x="4875" y="2429"/>
                </a:lnTo>
                <a:lnTo>
                  <a:pt x="4911" y="2409"/>
                </a:lnTo>
                <a:lnTo>
                  <a:pt x="4969" y="2434"/>
                </a:lnTo>
                <a:lnTo>
                  <a:pt x="4932" y="2495"/>
                </a:lnTo>
                <a:lnTo>
                  <a:pt x="4982" y="2481"/>
                </a:lnTo>
                <a:lnTo>
                  <a:pt x="4978" y="2525"/>
                </a:lnTo>
                <a:lnTo>
                  <a:pt x="4985" y="2577"/>
                </a:lnTo>
                <a:lnTo>
                  <a:pt x="4937" y="2650"/>
                </a:lnTo>
                <a:lnTo>
                  <a:pt x="4906" y="2653"/>
                </a:lnTo>
                <a:lnTo>
                  <a:pt x="4866" y="2637"/>
                </a:lnTo>
                <a:lnTo>
                  <a:pt x="4899" y="2569"/>
                </a:lnTo>
                <a:lnTo>
                  <a:pt x="4884" y="2559"/>
                </a:lnTo>
                <a:lnTo>
                  <a:pt x="4786" y="2631"/>
                </a:lnTo>
                <a:lnTo>
                  <a:pt x="4747" y="2628"/>
                </a:lnTo>
                <a:lnTo>
                  <a:pt x="4805" y="2589"/>
                </a:lnTo>
                <a:lnTo>
                  <a:pt x="4747" y="2569"/>
                </a:lnTo>
                <a:lnTo>
                  <a:pt x="4675" y="2574"/>
                </a:lnTo>
                <a:lnTo>
                  <a:pt x="4546" y="2571"/>
                </a:lnTo>
                <a:lnTo>
                  <a:pt x="4544" y="2546"/>
                </a:lnTo>
                <a:lnTo>
                  <a:pt x="4594" y="2517"/>
                </a:lnTo>
                <a:lnTo>
                  <a:pt x="4572" y="2494"/>
                </a:lnTo>
                <a:lnTo>
                  <a:pt x="4643" y="2444"/>
                </a:lnTo>
                <a:lnTo>
                  <a:pt x="4753" y="2312"/>
                </a:lnTo>
                <a:lnTo>
                  <a:pt x="4808" y="2265"/>
                </a:lnTo>
                <a:lnTo>
                  <a:pt x="4873" y="2237"/>
                </a:lnTo>
                <a:lnTo>
                  <a:pt x="4902" y="2241"/>
                </a:lnTo>
                <a:lnTo>
                  <a:pt x="4883" y="2263"/>
                </a:lnTo>
                <a:lnTo>
                  <a:pt x="4831" y="2315"/>
                </a:lnTo>
                <a:moveTo>
                  <a:pt x="326" y="2496"/>
                </a:moveTo>
                <a:lnTo>
                  <a:pt x="285" y="2507"/>
                </a:lnTo>
                <a:lnTo>
                  <a:pt x="202" y="2469"/>
                </a:lnTo>
                <a:lnTo>
                  <a:pt x="202" y="2440"/>
                </a:lnTo>
                <a:lnTo>
                  <a:pt x="163" y="2411"/>
                </a:lnTo>
                <a:lnTo>
                  <a:pt x="167" y="2387"/>
                </a:lnTo>
                <a:lnTo>
                  <a:pt x="110" y="2372"/>
                </a:lnTo>
                <a:lnTo>
                  <a:pt x="117" y="2327"/>
                </a:lnTo>
                <a:lnTo>
                  <a:pt x="137" y="2308"/>
                </a:lnTo>
                <a:lnTo>
                  <a:pt x="192" y="2326"/>
                </a:lnTo>
                <a:lnTo>
                  <a:pt x="223" y="2339"/>
                </a:lnTo>
                <a:lnTo>
                  <a:pt x="278" y="2347"/>
                </a:lnTo>
                <a:lnTo>
                  <a:pt x="281" y="2376"/>
                </a:lnTo>
                <a:lnTo>
                  <a:pt x="286" y="2415"/>
                </a:lnTo>
                <a:lnTo>
                  <a:pt x="329" y="2450"/>
                </a:lnTo>
                <a:lnTo>
                  <a:pt x="326" y="2496"/>
                </a:lnTo>
                <a:moveTo>
                  <a:pt x="4418" y="2446"/>
                </a:moveTo>
                <a:lnTo>
                  <a:pt x="4385" y="2448"/>
                </a:lnTo>
                <a:lnTo>
                  <a:pt x="4309" y="2422"/>
                </a:lnTo>
                <a:lnTo>
                  <a:pt x="4262" y="2382"/>
                </a:lnTo>
                <a:lnTo>
                  <a:pt x="4287" y="2375"/>
                </a:lnTo>
                <a:lnTo>
                  <a:pt x="4366" y="2396"/>
                </a:lnTo>
                <a:lnTo>
                  <a:pt x="4421" y="2431"/>
                </a:lnTo>
                <a:lnTo>
                  <a:pt x="4418" y="2446"/>
                </a:lnTo>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52" name="Freeform 37"/>
          <p:cNvSpPr>
            <a:spLocks/>
          </p:cNvSpPr>
          <p:nvPr/>
        </p:nvSpPr>
        <p:spPr bwMode="auto">
          <a:xfrm>
            <a:off x="4762024" y="2536350"/>
            <a:ext cx="123983" cy="73343"/>
          </a:xfrm>
          <a:custGeom>
            <a:avLst/>
            <a:gdLst>
              <a:gd name="T0" fmla="*/ 57 w 71"/>
              <a:gd name="T1" fmla="*/ 6 h 42"/>
              <a:gd name="T2" fmla="*/ 58 w 71"/>
              <a:gd name="T3" fmla="*/ 10 h 42"/>
              <a:gd name="T4" fmla="*/ 56 w 71"/>
              <a:gd name="T5" fmla="*/ 15 h 42"/>
              <a:gd name="T6" fmla="*/ 63 w 71"/>
              <a:gd name="T7" fmla="*/ 19 h 42"/>
              <a:gd name="T8" fmla="*/ 71 w 71"/>
              <a:gd name="T9" fmla="*/ 19 h 42"/>
              <a:gd name="T10" fmla="*/ 71 w 71"/>
              <a:gd name="T11" fmla="*/ 27 h 42"/>
              <a:gd name="T12" fmla="*/ 64 w 71"/>
              <a:gd name="T13" fmla="*/ 31 h 42"/>
              <a:gd name="T14" fmla="*/ 51 w 71"/>
              <a:gd name="T15" fmla="*/ 28 h 42"/>
              <a:gd name="T16" fmla="*/ 48 w 71"/>
              <a:gd name="T17" fmla="*/ 37 h 42"/>
              <a:gd name="T18" fmla="*/ 40 w 71"/>
              <a:gd name="T19" fmla="*/ 37 h 42"/>
              <a:gd name="T20" fmla="*/ 38 w 71"/>
              <a:gd name="T21" fmla="*/ 34 h 42"/>
              <a:gd name="T22" fmla="*/ 29 w 71"/>
              <a:gd name="T23" fmla="*/ 41 h 42"/>
              <a:gd name="T24" fmla="*/ 21 w 71"/>
              <a:gd name="T25" fmla="*/ 42 h 42"/>
              <a:gd name="T26" fmla="*/ 13 w 71"/>
              <a:gd name="T27" fmla="*/ 38 h 42"/>
              <a:gd name="T28" fmla="*/ 8 w 71"/>
              <a:gd name="T29" fmla="*/ 29 h 42"/>
              <a:gd name="T30" fmla="*/ 0 w 71"/>
              <a:gd name="T31" fmla="*/ 32 h 42"/>
              <a:gd name="T32" fmla="*/ 0 w 71"/>
              <a:gd name="T33" fmla="*/ 22 h 42"/>
              <a:gd name="T34" fmla="*/ 11 w 71"/>
              <a:gd name="T35" fmla="*/ 11 h 42"/>
              <a:gd name="T36" fmla="*/ 11 w 71"/>
              <a:gd name="T37" fmla="*/ 6 h 42"/>
              <a:gd name="T38" fmla="*/ 18 w 71"/>
              <a:gd name="T39" fmla="*/ 8 h 42"/>
              <a:gd name="T40" fmla="*/ 22 w 71"/>
              <a:gd name="T41" fmla="*/ 4 h 42"/>
              <a:gd name="T42" fmla="*/ 36 w 71"/>
              <a:gd name="T43" fmla="*/ 4 h 42"/>
              <a:gd name="T44" fmla="*/ 40 w 71"/>
              <a:gd name="T45" fmla="*/ 0 h 42"/>
              <a:gd name="T46" fmla="*/ 57 w 71"/>
              <a:gd name="T47"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42">
                <a:moveTo>
                  <a:pt x="57" y="6"/>
                </a:moveTo>
                <a:lnTo>
                  <a:pt x="58" y="10"/>
                </a:lnTo>
                <a:lnTo>
                  <a:pt x="56" y="15"/>
                </a:lnTo>
                <a:lnTo>
                  <a:pt x="63" y="19"/>
                </a:lnTo>
                <a:lnTo>
                  <a:pt x="71" y="19"/>
                </a:lnTo>
                <a:lnTo>
                  <a:pt x="71" y="27"/>
                </a:lnTo>
                <a:lnTo>
                  <a:pt x="64" y="31"/>
                </a:lnTo>
                <a:lnTo>
                  <a:pt x="51" y="28"/>
                </a:lnTo>
                <a:lnTo>
                  <a:pt x="48" y="37"/>
                </a:lnTo>
                <a:lnTo>
                  <a:pt x="40" y="37"/>
                </a:lnTo>
                <a:lnTo>
                  <a:pt x="38" y="34"/>
                </a:lnTo>
                <a:lnTo>
                  <a:pt x="29" y="41"/>
                </a:lnTo>
                <a:lnTo>
                  <a:pt x="21" y="42"/>
                </a:lnTo>
                <a:lnTo>
                  <a:pt x="13" y="38"/>
                </a:lnTo>
                <a:lnTo>
                  <a:pt x="8" y="29"/>
                </a:lnTo>
                <a:lnTo>
                  <a:pt x="0" y="32"/>
                </a:lnTo>
                <a:lnTo>
                  <a:pt x="0" y="22"/>
                </a:lnTo>
                <a:lnTo>
                  <a:pt x="11" y="11"/>
                </a:lnTo>
                <a:lnTo>
                  <a:pt x="11" y="6"/>
                </a:lnTo>
                <a:lnTo>
                  <a:pt x="18" y="8"/>
                </a:lnTo>
                <a:lnTo>
                  <a:pt x="22" y="4"/>
                </a:lnTo>
                <a:lnTo>
                  <a:pt x="36" y="4"/>
                </a:lnTo>
                <a:lnTo>
                  <a:pt x="40" y="0"/>
                </a:lnTo>
                <a:lnTo>
                  <a:pt x="57" y="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53" name="Freeform 38"/>
          <p:cNvSpPr>
            <a:spLocks noEditPoints="1"/>
          </p:cNvSpPr>
          <p:nvPr/>
        </p:nvSpPr>
        <p:spPr bwMode="auto">
          <a:xfrm>
            <a:off x="2364423" y="4904265"/>
            <a:ext cx="426085" cy="1363821"/>
          </a:xfrm>
          <a:custGeom>
            <a:avLst/>
            <a:gdLst>
              <a:gd name="T0" fmla="*/ 233 w 999"/>
              <a:gd name="T1" fmla="*/ 450 h 3202"/>
              <a:gd name="T2" fmla="*/ 296 w 999"/>
              <a:gd name="T3" fmla="*/ 460 h 3202"/>
              <a:gd name="T4" fmla="*/ 208 w 999"/>
              <a:gd name="T5" fmla="*/ 590 h 3202"/>
              <a:gd name="T6" fmla="*/ 221 w 999"/>
              <a:gd name="T7" fmla="*/ 759 h 3202"/>
              <a:gd name="T8" fmla="*/ 205 w 999"/>
              <a:gd name="T9" fmla="*/ 846 h 3202"/>
              <a:gd name="T10" fmla="*/ 159 w 999"/>
              <a:gd name="T11" fmla="*/ 1003 h 3202"/>
              <a:gd name="T12" fmla="*/ 154 w 999"/>
              <a:gd name="T13" fmla="*/ 1173 h 3202"/>
              <a:gd name="T14" fmla="*/ 239 w 999"/>
              <a:gd name="T15" fmla="*/ 1335 h 3202"/>
              <a:gd name="T16" fmla="*/ 234 w 999"/>
              <a:gd name="T17" fmla="*/ 1496 h 3202"/>
              <a:gd name="T18" fmla="*/ 212 w 999"/>
              <a:gd name="T19" fmla="*/ 1622 h 3202"/>
              <a:gd name="T20" fmla="*/ 275 w 999"/>
              <a:gd name="T21" fmla="*/ 1782 h 3202"/>
              <a:gd name="T22" fmla="*/ 244 w 999"/>
              <a:gd name="T23" fmla="*/ 1888 h 3202"/>
              <a:gd name="T24" fmla="*/ 295 w 999"/>
              <a:gd name="T25" fmla="*/ 2078 h 3202"/>
              <a:gd name="T26" fmla="*/ 319 w 999"/>
              <a:gd name="T27" fmla="*/ 2192 h 3202"/>
              <a:gd name="T28" fmla="*/ 349 w 999"/>
              <a:gd name="T29" fmla="*/ 2259 h 3202"/>
              <a:gd name="T30" fmla="*/ 404 w 999"/>
              <a:gd name="T31" fmla="*/ 2307 h 3202"/>
              <a:gd name="T32" fmla="*/ 404 w 999"/>
              <a:gd name="T33" fmla="*/ 2372 h 3202"/>
              <a:gd name="T34" fmla="*/ 409 w 999"/>
              <a:gd name="T35" fmla="*/ 2554 h 3202"/>
              <a:gd name="T36" fmla="*/ 431 w 999"/>
              <a:gd name="T37" fmla="*/ 2649 h 3202"/>
              <a:gd name="T38" fmla="*/ 436 w 999"/>
              <a:gd name="T39" fmla="*/ 2774 h 3202"/>
              <a:gd name="T40" fmla="*/ 513 w 999"/>
              <a:gd name="T41" fmla="*/ 2798 h 3202"/>
              <a:gd name="T42" fmla="*/ 583 w 999"/>
              <a:gd name="T43" fmla="*/ 2908 h 3202"/>
              <a:gd name="T44" fmla="*/ 808 w 999"/>
              <a:gd name="T45" fmla="*/ 2932 h 3202"/>
              <a:gd name="T46" fmla="*/ 728 w 999"/>
              <a:gd name="T47" fmla="*/ 2952 h 3202"/>
              <a:gd name="T48" fmla="*/ 706 w 999"/>
              <a:gd name="T49" fmla="*/ 3058 h 3202"/>
              <a:gd name="T50" fmla="*/ 596 w 999"/>
              <a:gd name="T51" fmla="*/ 3033 h 3202"/>
              <a:gd name="T52" fmla="*/ 498 w 999"/>
              <a:gd name="T53" fmla="*/ 2976 h 3202"/>
              <a:gd name="T54" fmla="*/ 354 w 999"/>
              <a:gd name="T55" fmla="*/ 2877 h 3202"/>
              <a:gd name="T56" fmla="*/ 296 w 999"/>
              <a:gd name="T57" fmla="*/ 2774 h 3202"/>
              <a:gd name="T58" fmla="*/ 226 w 999"/>
              <a:gd name="T59" fmla="*/ 2552 h 3202"/>
              <a:gd name="T60" fmla="*/ 162 w 999"/>
              <a:gd name="T61" fmla="*/ 2463 h 3202"/>
              <a:gd name="T62" fmla="*/ 173 w 999"/>
              <a:gd name="T63" fmla="*/ 2250 h 3202"/>
              <a:gd name="T64" fmla="*/ 237 w 999"/>
              <a:gd name="T65" fmla="*/ 2105 h 3202"/>
              <a:gd name="T66" fmla="*/ 196 w 999"/>
              <a:gd name="T67" fmla="*/ 2188 h 3202"/>
              <a:gd name="T68" fmla="*/ 132 w 999"/>
              <a:gd name="T69" fmla="*/ 2056 h 3202"/>
              <a:gd name="T70" fmla="*/ 124 w 999"/>
              <a:gd name="T71" fmla="*/ 1842 h 3202"/>
              <a:gd name="T72" fmla="*/ 50 w 999"/>
              <a:gd name="T73" fmla="*/ 1664 h 3202"/>
              <a:gd name="T74" fmla="*/ 88 w 999"/>
              <a:gd name="T75" fmla="*/ 1524 h 3202"/>
              <a:gd name="T76" fmla="*/ 107 w 999"/>
              <a:gd name="T77" fmla="*/ 1262 h 3202"/>
              <a:gd name="T78" fmla="*/ 72 w 999"/>
              <a:gd name="T79" fmla="*/ 1065 h 3202"/>
              <a:gd name="T80" fmla="*/ 68 w 999"/>
              <a:gd name="T81" fmla="*/ 856 h 3202"/>
              <a:gd name="T82" fmla="*/ 52 w 999"/>
              <a:gd name="T83" fmla="*/ 515 h 3202"/>
              <a:gd name="T84" fmla="*/ 28 w 999"/>
              <a:gd name="T85" fmla="*/ 185 h 3202"/>
              <a:gd name="T86" fmla="*/ 36 w 999"/>
              <a:gd name="T87" fmla="*/ 43 h 3202"/>
              <a:gd name="T88" fmla="*/ 93 w 999"/>
              <a:gd name="T89" fmla="*/ 57 h 3202"/>
              <a:gd name="T90" fmla="*/ 152 w 999"/>
              <a:gd name="T91" fmla="*/ 155 h 3202"/>
              <a:gd name="T92" fmla="*/ 189 w 999"/>
              <a:gd name="T93" fmla="*/ 333 h 3202"/>
              <a:gd name="T94" fmla="*/ 893 w 999"/>
              <a:gd name="T95" fmla="*/ 3142 h 3202"/>
              <a:gd name="T96" fmla="*/ 999 w 999"/>
              <a:gd name="T97" fmla="*/ 3144 h 3202"/>
              <a:gd name="T98" fmla="*/ 950 w 999"/>
              <a:gd name="T99" fmla="*/ 3202 h 3202"/>
              <a:gd name="T100" fmla="*/ 878 w 999"/>
              <a:gd name="T101" fmla="*/ 3193 h 3202"/>
              <a:gd name="T102" fmla="*/ 750 w 999"/>
              <a:gd name="T103" fmla="*/ 3157 h 3202"/>
              <a:gd name="T104" fmla="*/ 565 w 999"/>
              <a:gd name="T105" fmla="*/ 3068 h 3202"/>
              <a:gd name="T106" fmla="*/ 497 w 999"/>
              <a:gd name="T107" fmla="*/ 2993 h 3202"/>
              <a:gd name="T108" fmla="*/ 708 w 999"/>
              <a:gd name="T109" fmla="*/ 3077 h 3202"/>
              <a:gd name="T110" fmla="*/ 721 w 999"/>
              <a:gd name="T111" fmla="*/ 2984 h 3202"/>
              <a:gd name="T112" fmla="*/ 816 w 999"/>
              <a:gd name="T113" fmla="*/ 2960 h 3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9" h="3202">
                <a:moveTo>
                  <a:pt x="189" y="333"/>
                </a:moveTo>
                <a:lnTo>
                  <a:pt x="233" y="450"/>
                </a:lnTo>
                <a:lnTo>
                  <a:pt x="284" y="439"/>
                </a:lnTo>
                <a:lnTo>
                  <a:pt x="296" y="460"/>
                </a:lnTo>
                <a:lnTo>
                  <a:pt x="282" y="548"/>
                </a:lnTo>
                <a:lnTo>
                  <a:pt x="208" y="590"/>
                </a:lnTo>
                <a:lnTo>
                  <a:pt x="231" y="732"/>
                </a:lnTo>
                <a:lnTo>
                  <a:pt x="221" y="759"/>
                </a:lnTo>
                <a:lnTo>
                  <a:pt x="248" y="793"/>
                </a:lnTo>
                <a:lnTo>
                  <a:pt x="205" y="846"/>
                </a:lnTo>
                <a:lnTo>
                  <a:pt x="171" y="926"/>
                </a:lnTo>
                <a:lnTo>
                  <a:pt x="159" y="1003"/>
                </a:lnTo>
                <a:lnTo>
                  <a:pt x="181" y="1085"/>
                </a:lnTo>
                <a:lnTo>
                  <a:pt x="154" y="1173"/>
                </a:lnTo>
                <a:lnTo>
                  <a:pt x="217" y="1319"/>
                </a:lnTo>
                <a:lnTo>
                  <a:pt x="239" y="1335"/>
                </a:lnTo>
                <a:lnTo>
                  <a:pt x="256" y="1413"/>
                </a:lnTo>
                <a:lnTo>
                  <a:pt x="234" y="1496"/>
                </a:lnTo>
                <a:lnTo>
                  <a:pt x="252" y="1566"/>
                </a:lnTo>
                <a:lnTo>
                  <a:pt x="212" y="1622"/>
                </a:lnTo>
                <a:lnTo>
                  <a:pt x="232" y="1700"/>
                </a:lnTo>
                <a:lnTo>
                  <a:pt x="275" y="1782"/>
                </a:lnTo>
                <a:lnTo>
                  <a:pt x="242" y="1813"/>
                </a:lnTo>
                <a:lnTo>
                  <a:pt x="244" y="1888"/>
                </a:lnTo>
                <a:lnTo>
                  <a:pt x="253" y="1975"/>
                </a:lnTo>
                <a:lnTo>
                  <a:pt x="295" y="2078"/>
                </a:lnTo>
                <a:lnTo>
                  <a:pt x="273" y="2095"/>
                </a:lnTo>
                <a:lnTo>
                  <a:pt x="319" y="2192"/>
                </a:lnTo>
                <a:lnTo>
                  <a:pt x="360" y="2224"/>
                </a:lnTo>
                <a:lnTo>
                  <a:pt x="349" y="2259"/>
                </a:lnTo>
                <a:lnTo>
                  <a:pt x="386" y="2276"/>
                </a:lnTo>
                <a:lnTo>
                  <a:pt x="404" y="2307"/>
                </a:lnTo>
                <a:lnTo>
                  <a:pt x="380" y="2323"/>
                </a:lnTo>
                <a:lnTo>
                  <a:pt x="404" y="2372"/>
                </a:lnTo>
                <a:lnTo>
                  <a:pt x="418" y="2483"/>
                </a:lnTo>
                <a:lnTo>
                  <a:pt x="409" y="2554"/>
                </a:lnTo>
                <a:lnTo>
                  <a:pt x="432" y="2596"/>
                </a:lnTo>
                <a:lnTo>
                  <a:pt x="431" y="2649"/>
                </a:lnTo>
                <a:lnTo>
                  <a:pt x="395" y="2686"/>
                </a:lnTo>
                <a:lnTo>
                  <a:pt x="436" y="2774"/>
                </a:lnTo>
                <a:lnTo>
                  <a:pt x="471" y="2804"/>
                </a:lnTo>
                <a:lnTo>
                  <a:pt x="513" y="2798"/>
                </a:lnTo>
                <a:lnTo>
                  <a:pt x="537" y="2860"/>
                </a:lnTo>
                <a:lnTo>
                  <a:pt x="583" y="2908"/>
                </a:lnTo>
                <a:lnTo>
                  <a:pt x="744" y="2919"/>
                </a:lnTo>
                <a:lnTo>
                  <a:pt x="808" y="2932"/>
                </a:lnTo>
                <a:lnTo>
                  <a:pt x="751" y="2931"/>
                </a:lnTo>
                <a:lnTo>
                  <a:pt x="728" y="2952"/>
                </a:lnTo>
                <a:lnTo>
                  <a:pt x="683" y="2981"/>
                </a:lnTo>
                <a:lnTo>
                  <a:pt x="706" y="3058"/>
                </a:lnTo>
                <a:lnTo>
                  <a:pt x="680" y="3060"/>
                </a:lnTo>
                <a:lnTo>
                  <a:pt x="596" y="3033"/>
                </a:lnTo>
                <a:lnTo>
                  <a:pt x="498" y="2976"/>
                </a:lnTo>
                <a:lnTo>
                  <a:pt x="498" y="2976"/>
                </a:lnTo>
                <a:lnTo>
                  <a:pt x="397" y="2929"/>
                </a:lnTo>
                <a:lnTo>
                  <a:pt x="354" y="2877"/>
                </a:lnTo>
                <a:lnTo>
                  <a:pt x="352" y="2829"/>
                </a:lnTo>
                <a:lnTo>
                  <a:pt x="296" y="2774"/>
                </a:lnTo>
                <a:lnTo>
                  <a:pt x="230" y="2632"/>
                </a:lnTo>
                <a:lnTo>
                  <a:pt x="226" y="2552"/>
                </a:lnTo>
                <a:lnTo>
                  <a:pt x="272" y="2488"/>
                </a:lnTo>
                <a:lnTo>
                  <a:pt x="162" y="2463"/>
                </a:lnTo>
                <a:lnTo>
                  <a:pt x="199" y="2389"/>
                </a:lnTo>
                <a:lnTo>
                  <a:pt x="173" y="2250"/>
                </a:lnTo>
                <a:lnTo>
                  <a:pt x="258" y="2280"/>
                </a:lnTo>
                <a:lnTo>
                  <a:pt x="237" y="2105"/>
                </a:lnTo>
                <a:lnTo>
                  <a:pt x="184" y="2083"/>
                </a:lnTo>
                <a:lnTo>
                  <a:pt x="196" y="2188"/>
                </a:lnTo>
                <a:lnTo>
                  <a:pt x="150" y="2176"/>
                </a:lnTo>
                <a:lnTo>
                  <a:pt x="132" y="2056"/>
                </a:lnTo>
                <a:lnTo>
                  <a:pt x="109" y="1900"/>
                </a:lnTo>
                <a:lnTo>
                  <a:pt x="124" y="1842"/>
                </a:lnTo>
                <a:lnTo>
                  <a:pt x="81" y="1759"/>
                </a:lnTo>
                <a:lnTo>
                  <a:pt x="50" y="1664"/>
                </a:lnTo>
                <a:lnTo>
                  <a:pt x="79" y="1661"/>
                </a:lnTo>
                <a:lnTo>
                  <a:pt x="88" y="1524"/>
                </a:lnTo>
                <a:lnTo>
                  <a:pt x="105" y="1389"/>
                </a:lnTo>
                <a:lnTo>
                  <a:pt x="107" y="1262"/>
                </a:lnTo>
                <a:lnTo>
                  <a:pt x="65" y="1135"/>
                </a:lnTo>
                <a:lnTo>
                  <a:pt x="72" y="1065"/>
                </a:lnTo>
                <a:lnTo>
                  <a:pt x="44" y="960"/>
                </a:lnTo>
                <a:lnTo>
                  <a:pt x="68" y="856"/>
                </a:lnTo>
                <a:lnTo>
                  <a:pt x="55" y="691"/>
                </a:lnTo>
                <a:lnTo>
                  <a:pt x="52" y="515"/>
                </a:lnTo>
                <a:lnTo>
                  <a:pt x="50" y="324"/>
                </a:lnTo>
                <a:lnTo>
                  <a:pt x="28" y="185"/>
                </a:lnTo>
                <a:lnTo>
                  <a:pt x="0" y="65"/>
                </a:lnTo>
                <a:lnTo>
                  <a:pt x="36" y="43"/>
                </a:lnTo>
                <a:lnTo>
                  <a:pt x="51" y="0"/>
                </a:lnTo>
                <a:lnTo>
                  <a:pt x="93" y="57"/>
                </a:lnTo>
                <a:lnTo>
                  <a:pt x="110" y="119"/>
                </a:lnTo>
                <a:lnTo>
                  <a:pt x="152" y="155"/>
                </a:lnTo>
                <a:lnTo>
                  <a:pt x="138" y="237"/>
                </a:lnTo>
                <a:lnTo>
                  <a:pt x="189" y="333"/>
                </a:lnTo>
                <a:moveTo>
                  <a:pt x="816" y="2960"/>
                </a:moveTo>
                <a:lnTo>
                  <a:pt x="893" y="3142"/>
                </a:lnTo>
                <a:lnTo>
                  <a:pt x="960" y="3142"/>
                </a:lnTo>
                <a:lnTo>
                  <a:pt x="999" y="3144"/>
                </a:lnTo>
                <a:lnTo>
                  <a:pt x="992" y="3177"/>
                </a:lnTo>
                <a:lnTo>
                  <a:pt x="950" y="3202"/>
                </a:lnTo>
                <a:lnTo>
                  <a:pt x="918" y="3200"/>
                </a:lnTo>
                <a:lnTo>
                  <a:pt x="878" y="3193"/>
                </a:lnTo>
                <a:lnTo>
                  <a:pt x="821" y="3169"/>
                </a:lnTo>
                <a:lnTo>
                  <a:pt x="750" y="3157"/>
                </a:lnTo>
                <a:lnTo>
                  <a:pt x="650" y="3112"/>
                </a:lnTo>
                <a:lnTo>
                  <a:pt x="565" y="3068"/>
                </a:lnTo>
                <a:lnTo>
                  <a:pt x="436" y="2976"/>
                </a:lnTo>
                <a:lnTo>
                  <a:pt x="497" y="2993"/>
                </a:lnTo>
                <a:lnTo>
                  <a:pt x="611" y="3048"/>
                </a:lnTo>
                <a:lnTo>
                  <a:pt x="708" y="3077"/>
                </a:lnTo>
                <a:lnTo>
                  <a:pt x="724" y="3040"/>
                </a:lnTo>
                <a:lnTo>
                  <a:pt x="721" y="2984"/>
                </a:lnTo>
                <a:lnTo>
                  <a:pt x="766" y="2950"/>
                </a:lnTo>
                <a:lnTo>
                  <a:pt x="816" y="2960"/>
                </a:lnTo>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54" name="Freeform 39"/>
          <p:cNvSpPr>
            <a:spLocks/>
          </p:cNvSpPr>
          <p:nvPr/>
        </p:nvSpPr>
        <p:spPr bwMode="auto">
          <a:xfrm>
            <a:off x="8018780" y="3536951"/>
            <a:ext cx="71597" cy="68104"/>
          </a:xfrm>
          <a:custGeom>
            <a:avLst/>
            <a:gdLst>
              <a:gd name="T0" fmla="*/ 33 w 41"/>
              <a:gd name="T1" fmla="*/ 29 h 39"/>
              <a:gd name="T2" fmla="*/ 19 w 41"/>
              <a:gd name="T3" fmla="*/ 39 h 39"/>
              <a:gd name="T4" fmla="*/ 3 w 41"/>
              <a:gd name="T5" fmla="*/ 33 h 39"/>
              <a:gd name="T6" fmla="*/ 0 w 41"/>
              <a:gd name="T7" fmla="*/ 15 h 39"/>
              <a:gd name="T8" fmla="*/ 7 w 41"/>
              <a:gd name="T9" fmla="*/ 6 h 39"/>
              <a:gd name="T10" fmla="*/ 25 w 41"/>
              <a:gd name="T11" fmla="*/ 0 h 39"/>
              <a:gd name="T12" fmla="*/ 36 w 41"/>
              <a:gd name="T13" fmla="*/ 0 h 39"/>
              <a:gd name="T14" fmla="*/ 41 w 41"/>
              <a:gd name="T15" fmla="*/ 8 h 39"/>
              <a:gd name="T16" fmla="*/ 35 w 41"/>
              <a:gd name="T17" fmla="*/ 17 h 39"/>
              <a:gd name="T18" fmla="*/ 33 w 41"/>
              <a:gd name="T19"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9">
                <a:moveTo>
                  <a:pt x="33" y="29"/>
                </a:moveTo>
                <a:lnTo>
                  <a:pt x="19" y="39"/>
                </a:lnTo>
                <a:lnTo>
                  <a:pt x="3" y="33"/>
                </a:lnTo>
                <a:lnTo>
                  <a:pt x="0" y="15"/>
                </a:lnTo>
                <a:lnTo>
                  <a:pt x="7" y="6"/>
                </a:lnTo>
                <a:lnTo>
                  <a:pt x="25" y="0"/>
                </a:lnTo>
                <a:lnTo>
                  <a:pt x="36" y="0"/>
                </a:lnTo>
                <a:lnTo>
                  <a:pt x="41" y="8"/>
                </a:lnTo>
                <a:lnTo>
                  <a:pt x="35" y="17"/>
                </a:lnTo>
                <a:lnTo>
                  <a:pt x="33" y="2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55" name="Freeform 40"/>
          <p:cNvSpPr>
            <a:spLocks/>
          </p:cNvSpPr>
          <p:nvPr/>
        </p:nvSpPr>
        <p:spPr bwMode="auto">
          <a:xfrm>
            <a:off x="6773705" y="2339023"/>
            <a:ext cx="1643221" cy="1190943"/>
          </a:xfrm>
          <a:custGeom>
            <a:avLst/>
            <a:gdLst>
              <a:gd name="T0" fmla="*/ 872 w 941"/>
              <a:gd name="T1" fmla="*/ 114 h 682"/>
              <a:gd name="T2" fmla="*/ 932 w 941"/>
              <a:gd name="T3" fmla="*/ 118 h 682"/>
              <a:gd name="T4" fmla="*/ 919 w 941"/>
              <a:gd name="T5" fmla="*/ 164 h 682"/>
              <a:gd name="T6" fmla="*/ 928 w 941"/>
              <a:gd name="T7" fmla="*/ 214 h 682"/>
              <a:gd name="T8" fmla="*/ 895 w 941"/>
              <a:gd name="T9" fmla="*/ 232 h 682"/>
              <a:gd name="T10" fmla="*/ 873 w 941"/>
              <a:gd name="T11" fmla="*/ 251 h 682"/>
              <a:gd name="T12" fmla="*/ 825 w 941"/>
              <a:gd name="T13" fmla="*/ 291 h 682"/>
              <a:gd name="T14" fmla="*/ 813 w 941"/>
              <a:gd name="T15" fmla="*/ 265 h 682"/>
              <a:gd name="T16" fmla="*/ 771 w 941"/>
              <a:gd name="T17" fmla="*/ 289 h 682"/>
              <a:gd name="T18" fmla="*/ 781 w 941"/>
              <a:gd name="T19" fmla="*/ 317 h 682"/>
              <a:gd name="T20" fmla="*/ 833 w 941"/>
              <a:gd name="T21" fmla="*/ 325 h 682"/>
              <a:gd name="T22" fmla="*/ 827 w 941"/>
              <a:gd name="T23" fmla="*/ 354 h 682"/>
              <a:gd name="T24" fmla="*/ 849 w 941"/>
              <a:gd name="T25" fmla="*/ 410 h 682"/>
              <a:gd name="T26" fmla="*/ 880 w 941"/>
              <a:gd name="T27" fmla="*/ 466 h 682"/>
              <a:gd name="T28" fmla="*/ 903 w 941"/>
              <a:gd name="T29" fmla="*/ 517 h 682"/>
              <a:gd name="T30" fmla="*/ 871 w 941"/>
              <a:gd name="T31" fmla="*/ 593 h 682"/>
              <a:gd name="T32" fmla="*/ 801 w 941"/>
              <a:gd name="T33" fmla="*/ 642 h 682"/>
              <a:gd name="T34" fmla="*/ 744 w 941"/>
              <a:gd name="T35" fmla="*/ 659 h 682"/>
              <a:gd name="T36" fmla="*/ 727 w 941"/>
              <a:gd name="T37" fmla="*/ 659 h 682"/>
              <a:gd name="T38" fmla="*/ 664 w 941"/>
              <a:gd name="T39" fmla="*/ 642 h 682"/>
              <a:gd name="T40" fmla="*/ 624 w 941"/>
              <a:gd name="T41" fmla="*/ 629 h 682"/>
              <a:gd name="T42" fmla="*/ 576 w 941"/>
              <a:gd name="T43" fmla="*/ 640 h 682"/>
              <a:gd name="T44" fmla="*/ 569 w 941"/>
              <a:gd name="T45" fmla="*/ 649 h 682"/>
              <a:gd name="T46" fmla="*/ 535 w 941"/>
              <a:gd name="T47" fmla="*/ 627 h 682"/>
              <a:gd name="T48" fmla="*/ 494 w 941"/>
              <a:gd name="T49" fmla="*/ 582 h 682"/>
              <a:gd name="T50" fmla="*/ 491 w 941"/>
              <a:gd name="T51" fmla="*/ 527 h 682"/>
              <a:gd name="T52" fmla="*/ 456 w 941"/>
              <a:gd name="T53" fmla="*/ 505 h 682"/>
              <a:gd name="T54" fmla="*/ 401 w 941"/>
              <a:gd name="T55" fmla="*/ 508 h 682"/>
              <a:gd name="T56" fmla="*/ 356 w 941"/>
              <a:gd name="T57" fmla="*/ 520 h 682"/>
              <a:gd name="T58" fmla="*/ 321 w 941"/>
              <a:gd name="T59" fmla="*/ 520 h 682"/>
              <a:gd name="T60" fmla="*/ 253 w 941"/>
              <a:gd name="T61" fmla="*/ 508 h 682"/>
              <a:gd name="T62" fmla="*/ 199 w 941"/>
              <a:gd name="T63" fmla="*/ 478 h 682"/>
              <a:gd name="T64" fmla="*/ 129 w 941"/>
              <a:gd name="T65" fmla="*/ 449 h 682"/>
              <a:gd name="T66" fmla="*/ 120 w 941"/>
              <a:gd name="T67" fmla="*/ 408 h 682"/>
              <a:gd name="T68" fmla="*/ 54 w 941"/>
              <a:gd name="T69" fmla="*/ 342 h 682"/>
              <a:gd name="T70" fmla="*/ 26 w 941"/>
              <a:gd name="T71" fmla="*/ 307 h 682"/>
              <a:gd name="T72" fmla="*/ 3 w 941"/>
              <a:gd name="T73" fmla="*/ 280 h 682"/>
              <a:gd name="T74" fmla="*/ 42 w 941"/>
              <a:gd name="T75" fmla="*/ 264 h 682"/>
              <a:gd name="T76" fmla="*/ 91 w 941"/>
              <a:gd name="T77" fmla="*/ 230 h 682"/>
              <a:gd name="T78" fmla="*/ 68 w 941"/>
              <a:gd name="T79" fmla="*/ 172 h 682"/>
              <a:gd name="T80" fmla="*/ 136 w 941"/>
              <a:gd name="T81" fmla="*/ 130 h 682"/>
              <a:gd name="T82" fmla="*/ 151 w 941"/>
              <a:gd name="T83" fmla="*/ 85 h 682"/>
              <a:gd name="T84" fmla="*/ 213 w 941"/>
              <a:gd name="T85" fmla="*/ 116 h 682"/>
              <a:gd name="T86" fmla="*/ 267 w 941"/>
              <a:gd name="T87" fmla="*/ 168 h 682"/>
              <a:gd name="T88" fmla="*/ 343 w 941"/>
              <a:gd name="T89" fmla="*/ 205 h 682"/>
              <a:gd name="T90" fmla="*/ 433 w 941"/>
              <a:gd name="T91" fmla="*/ 219 h 682"/>
              <a:gd name="T92" fmla="*/ 512 w 941"/>
              <a:gd name="T93" fmla="*/ 241 h 682"/>
              <a:gd name="T94" fmla="*/ 591 w 941"/>
              <a:gd name="T95" fmla="*/ 214 h 682"/>
              <a:gd name="T96" fmla="*/ 590 w 941"/>
              <a:gd name="T97" fmla="*/ 182 h 682"/>
              <a:gd name="T98" fmla="*/ 632 w 941"/>
              <a:gd name="T99" fmla="*/ 164 h 682"/>
              <a:gd name="T100" fmla="*/ 687 w 941"/>
              <a:gd name="T101" fmla="*/ 134 h 682"/>
              <a:gd name="T102" fmla="*/ 659 w 941"/>
              <a:gd name="T103" fmla="*/ 108 h 682"/>
              <a:gd name="T104" fmla="*/ 616 w 941"/>
              <a:gd name="T105" fmla="*/ 107 h 682"/>
              <a:gd name="T106" fmla="*/ 652 w 941"/>
              <a:gd name="T107" fmla="*/ 66 h 682"/>
              <a:gd name="T108" fmla="*/ 642 w 941"/>
              <a:gd name="T109" fmla="*/ 18 h 682"/>
              <a:gd name="T110" fmla="*/ 672 w 941"/>
              <a:gd name="T111" fmla="*/ 0 h 682"/>
              <a:gd name="T112" fmla="*/ 757 w 941"/>
              <a:gd name="T113" fmla="*/ 4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1" h="682">
                <a:moveTo>
                  <a:pt x="791" y="74"/>
                </a:moveTo>
                <a:lnTo>
                  <a:pt x="823" y="80"/>
                </a:lnTo>
                <a:lnTo>
                  <a:pt x="852" y="95"/>
                </a:lnTo>
                <a:lnTo>
                  <a:pt x="872" y="114"/>
                </a:lnTo>
                <a:lnTo>
                  <a:pt x="896" y="114"/>
                </a:lnTo>
                <a:lnTo>
                  <a:pt x="905" y="106"/>
                </a:lnTo>
                <a:lnTo>
                  <a:pt x="927" y="100"/>
                </a:lnTo>
                <a:lnTo>
                  <a:pt x="932" y="118"/>
                </a:lnTo>
                <a:lnTo>
                  <a:pt x="930" y="126"/>
                </a:lnTo>
                <a:lnTo>
                  <a:pt x="940" y="148"/>
                </a:lnTo>
                <a:lnTo>
                  <a:pt x="941" y="168"/>
                </a:lnTo>
                <a:lnTo>
                  <a:pt x="919" y="164"/>
                </a:lnTo>
                <a:lnTo>
                  <a:pt x="909" y="171"/>
                </a:lnTo>
                <a:lnTo>
                  <a:pt x="924" y="189"/>
                </a:lnTo>
                <a:lnTo>
                  <a:pt x="936" y="213"/>
                </a:lnTo>
                <a:lnTo>
                  <a:pt x="928" y="214"/>
                </a:lnTo>
                <a:lnTo>
                  <a:pt x="934" y="224"/>
                </a:lnTo>
                <a:lnTo>
                  <a:pt x="916" y="212"/>
                </a:lnTo>
                <a:lnTo>
                  <a:pt x="916" y="223"/>
                </a:lnTo>
                <a:lnTo>
                  <a:pt x="895" y="232"/>
                </a:lnTo>
                <a:lnTo>
                  <a:pt x="904" y="243"/>
                </a:lnTo>
                <a:lnTo>
                  <a:pt x="889" y="243"/>
                </a:lnTo>
                <a:lnTo>
                  <a:pt x="877" y="236"/>
                </a:lnTo>
                <a:lnTo>
                  <a:pt x="873" y="251"/>
                </a:lnTo>
                <a:lnTo>
                  <a:pt x="861" y="262"/>
                </a:lnTo>
                <a:lnTo>
                  <a:pt x="853" y="275"/>
                </a:lnTo>
                <a:lnTo>
                  <a:pt x="833" y="281"/>
                </a:lnTo>
                <a:lnTo>
                  <a:pt x="825" y="291"/>
                </a:lnTo>
                <a:lnTo>
                  <a:pt x="809" y="296"/>
                </a:lnTo>
                <a:lnTo>
                  <a:pt x="814" y="287"/>
                </a:lnTo>
                <a:lnTo>
                  <a:pt x="806" y="279"/>
                </a:lnTo>
                <a:lnTo>
                  <a:pt x="813" y="265"/>
                </a:lnTo>
                <a:lnTo>
                  <a:pt x="799" y="254"/>
                </a:lnTo>
                <a:lnTo>
                  <a:pt x="788" y="261"/>
                </a:lnTo>
                <a:lnTo>
                  <a:pt x="776" y="275"/>
                </a:lnTo>
                <a:lnTo>
                  <a:pt x="771" y="289"/>
                </a:lnTo>
                <a:lnTo>
                  <a:pt x="755" y="290"/>
                </a:lnTo>
                <a:lnTo>
                  <a:pt x="751" y="299"/>
                </a:lnTo>
                <a:lnTo>
                  <a:pt x="766" y="313"/>
                </a:lnTo>
                <a:lnTo>
                  <a:pt x="781" y="317"/>
                </a:lnTo>
                <a:lnTo>
                  <a:pt x="786" y="326"/>
                </a:lnTo>
                <a:lnTo>
                  <a:pt x="802" y="332"/>
                </a:lnTo>
                <a:lnTo>
                  <a:pt x="815" y="317"/>
                </a:lnTo>
                <a:lnTo>
                  <a:pt x="833" y="325"/>
                </a:lnTo>
                <a:lnTo>
                  <a:pt x="845" y="326"/>
                </a:lnTo>
                <a:lnTo>
                  <a:pt x="852" y="337"/>
                </a:lnTo>
                <a:lnTo>
                  <a:pt x="830" y="343"/>
                </a:lnTo>
                <a:lnTo>
                  <a:pt x="827" y="354"/>
                </a:lnTo>
                <a:lnTo>
                  <a:pt x="815" y="364"/>
                </a:lnTo>
                <a:lnTo>
                  <a:pt x="811" y="378"/>
                </a:lnTo>
                <a:lnTo>
                  <a:pt x="834" y="390"/>
                </a:lnTo>
                <a:lnTo>
                  <a:pt x="849" y="410"/>
                </a:lnTo>
                <a:lnTo>
                  <a:pt x="867" y="429"/>
                </a:lnTo>
                <a:lnTo>
                  <a:pt x="884" y="445"/>
                </a:lnTo>
                <a:lnTo>
                  <a:pt x="889" y="461"/>
                </a:lnTo>
                <a:lnTo>
                  <a:pt x="880" y="466"/>
                </a:lnTo>
                <a:lnTo>
                  <a:pt x="888" y="477"/>
                </a:lnTo>
                <a:lnTo>
                  <a:pt x="900" y="484"/>
                </a:lnTo>
                <a:lnTo>
                  <a:pt x="903" y="501"/>
                </a:lnTo>
                <a:lnTo>
                  <a:pt x="903" y="517"/>
                </a:lnTo>
                <a:lnTo>
                  <a:pt x="894" y="519"/>
                </a:lnTo>
                <a:lnTo>
                  <a:pt x="888" y="541"/>
                </a:lnTo>
                <a:lnTo>
                  <a:pt x="881" y="569"/>
                </a:lnTo>
                <a:lnTo>
                  <a:pt x="871" y="593"/>
                </a:lnTo>
                <a:lnTo>
                  <a:pt x="851" y="613"/>
                </a:lnTo>
                <a:lnTo>
                  <a:pt x="830" y="630"/>
                </a:lnTo>
                <a:lnTo>
                  <a:pt x="810" y="632"/>
                </a:lnTo>
                <a:lnTo>
                  <a:pt x="801" y="642"/>
                </a:lnTo>
                <a:lnTo>
                  <a:pt x="793" y="635"/>
                </a:lnTo>
                <a:lnTo>
                  <a:pt x="785" y="645"/>
                </a:lnTo>
                <a:lnTo>
                  <a:pt x="762" y="656"/>
                </a:lnTo>
                <a:lnTo>
                  <a:pt x="744" y="659"/>
                </a:lnTo>
                <a:lnTo>
                  <a:pt x="742" y="681"/>
                </a:lnTo>
                <a:lnTo>
                  <a:pt x="732" y="682"/>
                </a:lnTo>
                <a:lnTo>
                  <a:pt x="725" y="667"/>
                </a:lnTo>
                <a:lnTo>
                  <a:pt x="727" y="659"/>
                </a:lnTo>
                <a:lnTo>
                  <a:pt x="702" y="652"/>
                </a:lnTo>
                <a:lnTo>
                  <a:pt x="694" y="656"/>
                </a:lnTo>
                <a:lnTo>
                  <a:pt x="675" y="650"/>
                </a:lnTo>
                <a:lnTo>
                  <a:pt x="664" y="642"/>
                </a:lnTo>
                <a:lnTo>
                  <a:pt x="665" y="630"/>
                </a:lnTo>
                <a:lnTo>
                  <a:pt x="648" y="626"/>
                </a:lnTo>
                <a:lnTo>
                  <a:pt x="638" y="618"/>
                </a:lnTo>
                <a:lnTo>
                  <a:pt x="624" y="629"/>
                </a:lnTo>
                <a:lnTo>
                  <a:pt x="608" y="632"/>
                </a:lnTo>
                <a:lnTo>
                  <a:pt x="593" y="632"/>
                </a:lnTo>
                <a:lnTo>
                  <a:pt x="585" y="637"/>
                </a:lnTo>
                <a:lnTo>
                  <a:pt x="576" y="640"/>
                </a:lnTo>
                <a:lnTo>
                  <a:pt x="583" y="663"/>
                </a:lnTo>
                <a:lnTo>
                  <a:pt x="573" y="663"/>
                </a:lnTo>
                <a:lnTo>
                  <a:pt x="571" y="658"/>
                </a:lnTo>
                <a:lnTo>
                  <a:pt x="569" y="649"/>
                </a:lnTo>
                <a:lnTo>
                  <a:pt x="557" y="656"/>
                </a:lnTo>
                <a:lnTo>
                  <a:pt x="548" y="652"/>
                </a:lnTo>
                <a:lnTo>
                  <a:pt x="533" y="644"/>
                </a:lnTo>
                <a:lnTo>
                  <a:pt x="535" y="627"/>
                </a:lnTo>
                <a:lnTo>
                  <a:pt x="523" y="623"/>
                </a:lnTo>
                <a:lnTo>
                  <a:pt x="515" y="604"/>
                </a:lnTo>
                <a:lnTo>
                  <a:pt x="497" y="607"/>
                </a:lnTo>
                <a:lnTo>
                  <a:pt x="494" y="582"/>
                </a:lnTo>
                <a:lnTo>
                  <a:pt x="507" y="565"/>
                </a:lnTo>
                <a:lnTo>
                  <a:pt x="504" y="548"/>
                </a:lnTo>
                <a:lnTo>
                  <a:pt x="500" y="532"/>
                </a:lnTo>
                <a:lnTo>
                  <a:pt x="491" y="527"/>
                </a:lnTo>
                <a:lnTo>
                  <a:pt x="482" y="515"/>
                </a:lnTo>
                <a:lnTo>
                  <a:pt x="472" y="516"/>
                </a:lnTo>
                <a:lnTo>
                  <a:pt x="452" y="513"/>
                </a:lnTo>
                <a:lnTo>
                  <a:pt x="456" y="505"/>
                </a:lnTo>
                <a:lnTo>
                  <a:pt x="445" y="492"/>
                </a:lnTo>
                <a:lnTo>
                  <a:pt x="434" y="500"/>
                </a:lnTo>
                <a:lnTo>
                  <a:pt x="418" y="495"/>
                </a:lnTo>
                <a:lnTo>
                  <a:pt x="401" y="508"/>
                </a:lnTo>
                <a:lnTo>
                  <a:pt x="389" y="524"/>
                </a:lnTo>
                <a:lnTo>
                  <a:pt x="375" y="527"/>
                </a:lnTo>
                <a:lnTo>
                  <a:pt x="366" y="521"/>
                </a:lnTo>
                <a:lnTo>
                  <a:pt x="356" y="520"/>
                </a:lnTo>
                <a:lnTo>
                  <a:pt x="343" y="516"/>
                </a:lnTo>
                <a:lnTo>
                  <a:pt x="334" y="521"/>
                </a:lnTo>
                <a:lnTo>
                  <a:pt x="326" y="536"/>
                </a:lnTo>
                <a:lnTo>
                  <a:pt x="321" y="520"/>
                </a:lnTo>
                <a:lnTo>
                  <a:pt x="311" y="524"/>
                </a:lnTo>
                <a:lnTo>
                  <a:pt x="290" y="522"/>
                </a:lnTo>
                <a:lnTo>
                  <a:pt x="269" y="517"/>
                </a:lnTo>
                <a:lnTo>
                  <a:pt x="253" y="508"/>
                </a:lnTo>
                <a:lnTo>
                  <a:pt x="238" y="504"/>
                </a:lnTo>
                <a:lnTo>
                  <a:pt x="230" y="494"/>
                </a:lnTo>
                <a:lnTo>
                  <a:pt x="219" y="491"/>
                </a:lnTo>
                <a:lnTo>
                  <a:pt x="199" y="478"/>
                </a:lnTo>
                <a:lnTo>
                  <a:pt x="183" y="472"/>
                </a:lnTo>
                <a:lnTo>
                  <a:pt x="177" y="476"/>
                </a:lnTo>
                <a:lnTo>
                  <a:pt x="149" y="462"/>
                </a:lnTo>
                <a:lnTo>
                  <a:pt x="129" y="449"/>
                </a:lnTo>
                <a:lnTo>
                  <a:pt x="119" y="426"/>
                </a:lnTo>
                <a:lnTo>
                  <a:pt x="132" y="429"/>
                </a:lnTo>
                <a:lnTo>
                  <a:pt x="130" y="418"/>
                </a:lnTo>
                <a:lnTo>
                  <a:pt x="120" y="408"/>
                </a:lnTo>
                <a:lnTo>
                  <a:pt x="118" y="391"/>
                </a:lnTo>
                <a:lnTo>
                  <a:pt x="93" y="366"/>
                </a:lnTo>
                <a:lnTo>
                  <a:pt x="63" y="358"/>
                </a:lnTo>
                <a:lnTo>
                  <a:pt x="54" y="342"/>
                </a:lnTo>
                <a:lnTo>
                  <a:pt x="38" y="333"/>
                </a:lnTo>
                <a:lnTo>
                  <a:pt x="34" y="327"/>
                </a:lnTo>
                <a:lnTo>
                  <a:pt x="28" y="315"/>
                </a:lnTo>
                <a:lnTo>
                  <a:pt x="26" y="307"/>
                </a:lnTo>
                <a:lnTo>
                  <a:pt x="15" y="302"/>
                </a:lnTo>
                <a:lnTo>
                  <a:pt x="9" y="304"/>
                </a:lnTo>
                <a:lnTo>
                  <a:pt x="0" y="285"/>
                </a:lnTo>
                <a:lnTo>
                  <a:pt x="3" y="280"/>
                </a:lnTo>
                <a:lnTo>
                  <a:pt x="0" y="276"/>
                </a:lnTo>
                <a:lnTo>
                  <a:pt x="13" y="266"/>
                </a:lnTo>
                <a:lnTo>
                  <a:pt x="23" y="262"/>
                </a:lnTo>
                <a:lnTo>
                  <a:pt x="42" y="264"/>
                </a:lnTo>
                <a:lnTo>
                  <a:pt x="44" y="252"/>
                </a:lnTo>
                <a:lnTo>
                  <a:pt x="65" y="249"/>
                </a:lnTo>
                <a:lnTo>
                  <a:pt x="68" y="241"/>
                </a:lnTo>
                <a:lnTo>
                  <a:pt x="91" y="230"/>
                </a:lnTo>
                <a:lnTo>
                  <a:pt x="92" y="225"/>
                </a:lnTo>
                <a:lnTo>
                  <a:pt x="87" y="213"/>
                </a:lnTo>
                <a:lnTo>
                  <a:pt x="96" y="208"/>
                </a:lnTo>
                <a:lnTo>
                  <a:pt x="68" y="172"/>
                </a:lnTo>
                <a:lnTo>
                  <a:pt x="98" y="164"/>
                </a:lnTo>
                <a:lnTo>
                  <a:pt x="104" y="160"/>
                </a:lnTo>
                <a:lnTo>
                  <a:pt x="101" y="123"/>
                </a:lnTo>
                <a:lnTo>
                  <a:pt x="136" y="130"/>
                </a:lnTo>
                <a:lnTo>
                  <a:pt x="141" y="121"/>
                </a:lnTo>
                <a:lnTo>
                  <a:pt x="133" y="100"/>
                </a:lnTo>
                <a:lnTo>
                  <a:pt x="146" y="98"/>
                </a:lnTo>
                <a:lnTo>
                  <a:pt x="151" y="85"/>
                </a:lnTo>
                <a:lnTo>
                  <a:pt x="157" y="83"/>
                </a:lnTo>
                <a:lnTo>
                  <a:pt x="168" y="97"/>
                </a:lnTo>
                <a:lnTo>
                  <a:pt x="186" y="108"/>
                </a:lnTo>
                <a:lnTo>
                  <a:pt x="213" y="116"/>
                </a:lnTo>
                <a:lnTo>
                  <a:pt x="232" y="132"/>
                </a:lnTo>
                <a:lnTo>
                  <a:pt x="236" y="156"/>
                </a:lnTo>
                <a:lnTo>
                  <a:pt x="246" y="165"/>
                </a:lnTo>
                <a:lnTo>
                  <a:pt x="267" y="168"/>
                </a:lnTo>
                <a:lnTo>
                  <a:pt x="290" y="171"/>
                </a:lnTo>
                <a:lnTo>
                  <a:pt x="316" y="184"/>
                </a:lnTo>
                <a:lnTo>
                  <a:pt x="327" y="186"/>
                </a:lnTo>
                <a:lnTo>
                  <a:pt x="343" y="205"/>
                </a:lnTo>
                <a:lnTo>
                  <a:pt x="358" y="217"/>
                </a:lnTo>
                <a:lnTo>
                  <a:pt x="376" y="217"/>
                </a:lnTo>
                <a:lnTo>
                  <a:pt x="412" y="222"/>
                </a:lnTo>
                <a:lnTo>
                  <a:pt x="433" y="219"/>
                </a:lnTo>
                <a:lnTo>
                  <a:pt x="451" y="222"/>
                </a:lnTo>
                <a:lnTo>
                  <a:pt x="481" y="234"/>
                </a:lnTo>
                <a:lnTo>
                  <a:pt x="502" y="234"/>
                </a:lnTo>
                <a:lnTo>
                  <a:pt x="512" y="241"/>
                </a:lnTo>
                <a:lnTo>
                  <a:pt x="527" y="230"/>
                </a:lnTo>
                <a:lnTo>
                  <a:pt x="550" y="222"/>
                </a:lnTo>
                <a:lnTo>
                  <a:pt x="575" y="222"/>
                </a:lnTo>
                <a:lnTo>
                  <a:pt x="591" y="214"/>
                </a:lnTo>
                <a:lnTo>
                  <a:pt x="598" y="203"/>
                </a:lnTo>
                <a:lnTo>
                  <a:pt x="606" y="196"/>
                </a:lnTo>
                <a:lnTo>
                  <a:pt x="600" y="190"/>
                </a:lnTo>
                <a:lnTo>
                  <a:pt x="590" y="182"/>
                </a:lnTo>
                <a:lnTo>
                  <a:pt x="592" y="169"/>
                </a:lnTo>
                <a:lnTo>
                  <a:pt x="602" y="171"/>
                </a:lnTo>
                <a:lnTo>
                  <a:pt x="621" y="175"/>
                </a:lnTo>
                <a:lnTo>
                  <a:pt x="632" y="164"/>
                </a:lnTo>
                <a:lnTo>
                  <a:pt x="653" y="156"/>
                </a:lnTo>
                <a:lnTo>
                  <a:pt x="657" y="142"/>
                </a:lnTo>
                <a:lnTo>
                  <a:pt x="665" y="137"/>
                </a:lnTo>
                <a:lnTo>
                  <a:pt x="687" y="134"/>
                </a:lnTo>
                <a:lnTo>
                  <a:pt x="702" y="136"/>
                </a:lnTo>
                <a:lnTo>
                  <a:pt x="699" y="129"/>
                </a:lnTo>
                <a:lnTo>
                  <a:pt x="676" y="115"/>
                </a:lnTo>
                <a:lnTo>
                  <a:pt x="659" y="108"/>
                </a:lnTo>
                <a:lnTo>
                  <a:pt x="651" y="116"/>
                </a:lnTo>
                <a:lnTo>
                  <a:pt x="633" y="112"/>
                </a:lnTo>
                <a:lnTo>
                  <a:pt x="625" y="115"/>
                </a:lnTo>
                <a:lnTo>
                  <a:pt x="616" y="107"/>
                </a:lnTo>
                <a:lnTo>
                  <a:pt x="615" y="87"/>
                </a:lnTo>
                <a:lnTo>
                  <a:pt x="613" y="71"/>
                </a:lnTo>
                <a:lnTo>
                  <a:pt x="638" y="79"/>
                </a:lnTo>
                <a:lnTo>
                  <a:pt x="652" y="66"/>
                </a:lnTo>
                <a:lnTo>
                  <a:pt x="646" y="57"/>
                </a:lnTo>
                <a:lnTo>
                  <a:pt x="646" y="36"/>
                </a:lnTo>
                <a:lnTo>
                  <a:pt x="650" y="30"/>
                </a:lnTo>
                <a:lnTo>
                  <a:pt x="642" y="18"/>
                </a:lnTo>
                <a:lnTo>
                  <a:pt x="630" y="14"/>
                </a:lnTo>
                <a:lnTo>
                  <a:pt x="635" y="4"/>
                </a:lnTo>
                <a:lnTo>
                  <a:pt x="652" y="0"/>
                </a:lnTo>
                <a:lnTo>
                  <a:pt x="672" y="0"/>
                </a:lnTo>
                <a:lnTo>
                  <a:pt x="700" y="5"/>
                </a:lnTo>
                <a:lnTo>
                  <a:pt x="719" y="13"/>
                </a:lnTo>
                <a:lnTo>
                  <a:pt x="744" y="33"/>
                </a:lnTo>
                <a:lnTo>
                  <a:pt x="757" y="42"/>
                </a:lnTo>
                <a:lnTo>
                  <a:pt x="771" y="54"/>
                </a:lnTo>
                <a:lnTo>
                  <a:pt x="791" y="74"/>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56" name="Freeform 41"/>
          <p:cNvSpPr>
            <a:spLocks/>
          </p:cNvSpPr>
          <p:nvPr/>
        </p:nvSpPr>
        <p:spPr bwMode="auto">
          <a:xfrm>
            <a:off x="4314985" y="3884454"/>
            <a:ext cx="192088" cy="223520"/>
          </a:xfrm>
          <a:custGeom>
            <a:avLst/>
            <a:gdLst>
              <a:gd name="T0" fmla="*/ 105 w 110"/>
              <a:gd name="T1" fmla="*/ 115 h 128"/>
              <a:gd name="T2" fmla="*/ 97 w 110"/>
              <a:gd name="T3" fmla="*/ 115 h 128"/>
              <a:gd name="T4" fmla="*/ 84 w 110"/>
              <a:gd name="T5" fmla="*/ 111 h 128"/>
              <a:gd name="T6" fmla="*/ 72 w 110"/>
              <a:gd name="T7" fmla="*/ 111 h 128"/>
              <a:gd name="T8" fmla="*/ 50 w 110"/>
              <a:gd name="T9" fmla="*/ 115 h 128"/>
              <a:gd name="T10" fmla="*/ 37 w 110"/>
              <a:gd name="T11" fmla="*/ 121 h 128"/>
              <a:gd name="T12" fmla="*/ 19 w 110"/>
              <a:gd name="T13" fmla="*/ 128 h 128"/>
              <a:gd name="T14" fmla="*/ 16 w 110"/>
              <a:gd name="T15" fmla="*/ 128 h 128"/>
              <a:gd name="T16" fmla="*/ 17 w 110"/>
              <a:gd name="T17" fmla="*/ 111 h 128"/>
              <a:gd name="T18" fmla="*/ 19 w 110"/>
              <a:gd name="T19" fmla="*/ 108 h 128"/>
              <a:gd name="T20" fmla="*/ 18 w 110"/>
              <a:gd name="T21" fmla="*/ 100 h 128"/>
              <a:gd name="T22" fmla="*/ 11 w 110"/>
              <a:gd name="T23" fmla="*/ 91 h 128"/>
              <a:gd name="T24" fmla="*/ 5 w 110"/>
              <a:gd name="T25" fmla="*/ 90 h 128"/>
              <a:gd name="T26" fmla="*/ 0 w 110"/>
              <a:gd name="T27" fmla="*/ 84 h 128"/>
              <a:gd name="T28" fmla="*/ 3 w 110"/>
              <a:gd name="T29" fmla="*/ 75 h 128"/>
              <a:gd name="T30" fmla="*/ 2 w 110"/>
              <a:gd name="T31" fmla="*/ 65 h 128"/>
              <a:gd name="T32" fmla="*/ 3 w 110"/>
              <a:gd name="T33" fmla="*/ 59 h 128"/>
              <a:gd name="T34" fmla="*/ 6 w 110"/>
              <a:gd name="T35" fmla="*/ 59 h 128"/>
              <a:gd name="T36" fmla="*/ 7 w 110"/>
              <a:gd name="T37" fmla="*/ 50 h 128"/>
              <a:gd name="T38" fmla="*/ 5 w 110"/>
              <a:gd name="T39" fmla="*/ 46 h 128"/>
              <a:gd name="T40" fmla="*/ 7 w 110"/>
              <a:gd name="T41" fmla="*/ 43 h 128"/>
              <a:gd name="T42" fmla="*/ 14 w 110"/>
              <a:gd name="T43" fmla="*/ 40 h 128"/>
              <a:gd name="T44" fmla="*/ 9 w 110"/>
              <a:gd name="T45" fmla="*/ 24 h 128"/>
              <a:gd name="T46" fmla="*/ 5 w 110"/>
              <a:gd name="T47" fmla="*/ 15 h 128"/>
              <a:gd name="T48" fmla="*/ 7 w 110"/>
              <a:gd name="T49" fmla="*/ 8 h 128"/>
              <a:gd name="T50" fmla="*/ 11 w 110"/>
              <a:gd name="T51" fmla="*/ 6 h 128"/>
              <a:gd name="T52" fmla="*/ 13 w 110"/>
              <a:gd name="T53" fmla="*/ 5 h 128"/>
              <a:gd name="T54" fmla="*/ 18 w 110"/>
              <a:gd name="T55" fmla="*/ 7 h 128"/>
              <a:gd name="T56" fmla="*/ 32 w 110"/>
              <a:gd name="T57" fmla="*/ 8 h 128"/>
              <a:gd name="T58" fmla="*/ 35 w 110"/>
              <a:gd name="T59" fmla="*/ 2 h 128"/>
              <a:gd name="T60" fmla="*/ 39 w 110"/>
              <a:gd name="T61" fmla="*/ 2 h 128"/>
              <a:gd name="T62" fmla="*/ 44 w 110"/>
              <a:gd name="T63" fmla="*/ 0 h 128"/>
              <a:gd name="T64" fmla="*/ 47 w 110"/>
              <a:gd name="T65" fmla="*/ 9 h 128"/>
              <a:gd name="T66" fmla="*/ 51 w 110"/>
              <a:gd name="T67" fmla="*/ 6 h 128"/>
              <a:gd name="T68" fmla="*/ 58 w 110"/>
              <a:gd name="T69" fmla="*/ 3 h 128"/>
              <a:gd name="T70" fmla="*/ 67 w 110"/>
              <a:gd name="T71" fmla="*/ 7 h 128"/>
              <a:gd name="T72" fmla="*/ 70 w 110"/>
              <a:gd name="T73" fmla="*/ 14 h 128"/>
              <a:gd name="T74" fmla="*/ 78 w 110"/>
              <a:gd name="T75" fmla="*/ 19 h 128"/>
              <a:gd name="T76" fmla="*/ 85 w 110"/>
              <a:gd name="T77" fmla="*/ 14 h 128"/>
              <a:gd name="T78" fmla="*/ 93 w 110"/>
              <a:gd name="T79" fmla="*/ 13 h 128"/>
              <a:gd name="T80" fmla="*/ 106 w 110"/>
              <a:gd name="T81" fmla="*/ 18 h 128"/>
              <a:gd name="T82" fmla="*/ 110 w 110"/>
              <a:gd name="T83" fmla="*/ 48 h 128"/>
              <a:gd name="T84" fmla="*/ 103 w 110"/>
              <a:gd name="T85" fmla="*/ 65 h 128"/>
              <a:gd name="T86" fmla="*/ 98 w 110"/>
              <a:gd name="T87" fmla="*/ 88 h 128"/>
              <a:gd name="T88" fmla="*/ 106 w 110"/>
              <a:gd name="T89" fmla="*/ 107 h 128"/>
              <a:gd name="T90" fmla="*/ 105 w 110"/>
              <a:gd name="T91"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0" h="128">
                <a:moveTo>
                  <a:pt x="105" y="115"/>
                </a:moveTo>
                <a:lnTo>
                  <a:pt x="97" y="115"/>
                </a:lnTo>
                <a:lnTo>
                  <a:pt x="84" y="111"/>
                </a:lnTo>
                <a:lnTo>
                  <a:pt x="72" y="111"/>
                </a:lnTo>
                <a:lnTo>
                  <a:pt x="50" y="115"/>
                </a:lnTo>
                <a:lnTo>
                  <a:pt x="37" y="121"/>
                </a:lnTo>
                <a:lnTo>
                  <a:pt x="19" y="128"/>
                </a:lnTo>
                <a:lnTo>
                  <a:pt x="16" y="128"/>
                </a:lnTo>
                <a:lnTo>
                  <a:pt x="17" y="111"/>
                </a:lnTo>
                <a:lnTo>
                  <a:pt x="19" y="108"/>
                </a:lnTo>
                <a:lnTo>
                  <a:pt x="18" y="100"/>
                </a:lnTo>
                <a:lnTo>
                  <a:pt x="11" y="91"/>
                </a:lnTo>
                <a:lnTo>
                  <a:pt x="5" y="90"/>
                </a:lnTo>
                <a:lnTo>
                  <a:pt x="0" y="84"/>
                </a:lnTo>
                <a:lnTo>
                  <a:pt x="3" y="75"/>
                </a:lnTo>
                <a:lnTo>
                  <a:pt x="2" y="65"/>
                </a:lnTo>
                <a:lnTo>
                  <a:pt x="3" y="59"/>
                </a:lnTo>
                <a:lnTo>
                  <a:pt x="6" y="59"/>
                </a:lnTo>
                <a:lnTo>
                  <a:pt x="7" y="50"/>
                </a:lnTo>
                <a:lnTo>
                  <a:pt x="5" y="46"/>
                </a:lnTo>
                <a:lnTo>
                  <a:pt x="7" y="43"/>
                </a:lnTo>
                <a:lnTo>
                  <a:pt x="14" y="40"/>
                </a:lnTo>
                <a:lnTo>
                  <a:pt x="9" y="24"/>
                </a:lnTo>
                <a:lnTo>
                  <a:pt x="5" y="15"/>
                </a:lnTo>
                <a:lnTo>
                  <a:pt x="7" y="8"/>
                </a:lnTo>
                <a:lnTo>
                  <a:pt x="11" y="6"/>
                </a:lnTo>
                <a:lnTo>
                  <a:pt x="13" y="5"/>
                </a:lnTo>
                <a:lnTo>
                  <a:pt x="18" y="7"/>
                </a:lnTo>
                <a:lnTo>
                  <a:pt x="32" y="8"/>
                </a:lnTo>
                <a:lnTo>
                  <a:pt x="35" y="2"/>
                </a:lnTo>
                <a:lnTo>
                  <a:pt x="39" y="2"/>
                </a:lnTo>
                <a:lnTo>
                  <a:pt x="44" y="0"/>
                </a:lnTo>
                <a:lnTo>
                  <a:pt x="47" y="9"/>
                </a:lnTo>
                <a:lnTo>
                  <a:pt x="51" y="6"/>
                </a:lnTo>
                <a:lnTo>
                  <a:pt x="58" y="3"/>
                </a:lnTo>
                <a:lnTo>
                  <a:pt x="67" y="7"/>
                </a:lnTo>
                <a:lnTo>
                  <a:pt x="70" y="14"/>
                </a:lnTo>
                <a:lnTo>
                  <a:pt x="78" y="19"/>
                </a:lnTo>
                <a:lnTo>
                  <a:pt x="85" y="14"/>
                </a:lnTo>
                <a:lnTo>
                  <a:pt x="93" y="13"/>
                </a:lnTo>
                <a:lnTo>
                  <a:pt x="106" y="18"/>
                </a:lnTo>
                <a:lnTo>
                  <a:pt x="110" y="48"/>
                </a:lnTo>
                <a:lnTo>
                  <a:pt x="103" y="65"/>
                </a:lnTo>
                <a:lnTo>
                  <a:pt x="98" y="88"/>
                </a:lnTo>
                <a:lnTo>
                  <a:pt x="106" y="107"/>
                </a:lnTo>
                <a:lnTo>
                  <a:pt x="105" y="11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57" name="Freeform 42"/>
          <p:cNvSpPr>
            <a:spLocks/>
          </p:cNvSpPr>
          <p:nvPr/>
        </p:nvSpPr>
        <p:spPr bwMode="auto">
          <a:xfrm>
            <a:off x="4861561" y="3798888"/>
            <a:ext cx="242729" cy="403384"/>
          </a:xfrm>
          <a:custGeom>
            <a:avLst/>
            <a:gdLst>
              <a:gd name="T0" fmla="*/ 85 w 139"/>
              <a:gd name="T1" fmla="*/ 220 h 231"/>
              <a:gd name="T2" fmla="*/ 82 w 139"/>
              <a:gd name="T3" fmla="*/ 219 h 231"/>
              <a:gd name="T4" fmla="*/ 71 w 139"/>
              <a:gd name="T5" fmla="*/ 222 h 231"/>
              <a:gd name="T6" fmla="*/ 60 w 139"/>
              <a:gd name="T7" fmla="*/ 219 h 231"/>
              <a:gd name="T8" fmla="*/ 52 w 139"/>
              <a:gd name="T9" fmla="*/ 220 h 231"/>
              <a:gd name="T10" fmla="*/ 22 w 139"/>
              <a:gd name="T11" fmla="*/ 220 h 231"/>
              <a:gd name="T12" fmla="*/ 24 w 139"/>
              <a:gd name="T13" fmla="*/ 204 h 231"/>
              <a:gd name="T14" fmla="*/ 17 w 139"/>
              <a:gd name="T15" fmla="*/ 190 h 231"/>
              <a:gd name="T16" fmla="*/ 9 w 139"/>
              <a:gd name="T17" fmla="*/ 186 h 231"/>
              <a:gd name="T18" fmla="*/ 5 w 139"/>
              <a:gd name="T19" fmla="*/ 177 h 231"/>
              <a:gd name="T20" fmla="*/ 0 w 139"/>
              <a:gd name="T21" fmla="*/ 174 h 231"/>
              <a:gd name="T22" fmla="*/ 0 w 139"/>
              <a:gd name="T23" fmla="*/ 168 h 231"/>
              <a:gd name="T24" fmla="*/ 5 w 139"/>
              <a:gd name="T25" fmla="*/ 154 h 231"/>
              <a:gd name="T26" fmla="*/ 14 w 139"/>
              <a:gd name="T27" fmla="*/ 134 h 231"/>
              <a:gd name="T28" fmla="*/ 19 w 139"/>
              <a:gd name="T29" fmla="*/ 133 h 231"/>
              <a:gd name="T30" fmla="*/ 30 w 139"/>
              <a:gd name="T31" fmla="*/ 121 h 231"/>
              <a:gd name="T32" fmla="*/ 37 w 139"/>
              <a:gd name="T33" fmla="*/ 121 h 231"/>
              <a:gd name="T34" fmla="*/ 47 w 139"/>
              <a:gd name="T35" fmla="*/ 129 h 231"/>
              <a:gd name="T36" fmla="*/ 60 w 139"/>
              <a:gd name="T37" fmla="*/ 122 h 231"/>
              <a:gd name="T38" fmla="*/ 61 w 139"/>
              <a:gd name="T39" fmla="*/ 114 h 231"/>
              <a:gd name="T40" fmla="*/ 66 w 139"/>
              <a:gd name="T41" fmla="*/ 105 h 231"/>
              <a:gd name="T42" fmla="*/ 68 w 139"/>
              <a:gd name="T43" fmla="*/ 95 h 231"/>
              <a:gd name="T44" fmla="*/ 78 w 139"/>
              <a:gd name="T45" fmla="*/ 86 h 231"/>
              <a:gd name="T46" fmla="*/ 81 w 139"/>
              <a:gd name="T47" fmla="*/ 72 h 231"/>
              <a:gd name="T48" fmla="*/ 85 w 139"/>
              <a:gd name="T49" fmla="*/ 67 h 231"/>
              <a:gd name="T50" fmla="*/ 88 w 139"/>
              <a:gd name="T51" fmla="*/ 56 h 231"/>
              <a:gd name="T52" fmla="*/ 93 w 139"/>
              <a:gd name="T53" fmla="*/ 43 h 231"/>
              <a:gd name="T54" fmla="*/ 108 w 139"/>
              <a:gd name="T55" fmla="*/ 27 h 231"/>
              <a:gd name="T56" fmla="*/ 108 w 139"/>
              <a:gd name="T57" fmla="*/ 20 h 231"/>
              <a:gd name="T58" fmla="*/ 110 w 139"/>
              <a:gd name="T59" fmla="*/ 16 h 231"/>
              <a:gd name="T60" fmla="*/ 103 w 139"/>
              <a:gd name="T61" fmla="*/ 8 h 231"/>
              <a:gd name="T62" fmla="*/ 104 w 139"/>
              <a:gd name="T63" fmla="*/ 1 h 231"/>
              <a:gd name="T64" fmla="*/ 109 w 139"/>
              <a:gd name="T65" fmla="*/ 0 h 231"/>
              <a:gd name="T66" fmla="*/ 116 w 139"/>
              <a:gd name="T67" fmla="*/ 14 h 231"/>
              <a:gd name="T68" fmla="*/ 118 w 139"/>
              <a:gd name="T69" fmla="*/ 27 h 231"/>
              <a:gd name="T70" fmla="*/ 117 w 139"/>
              <a:gd name="T71" fmla="*/ 41 h 231"/>
              <a:gd name="T72" fmla="*/ 127 w 139"/>
              <a:gd name="T73" fmla="*/ 60 h 231"/>
              <a:gd name="T74" fmla="*/ 117 w 139"/>
              <a:gd name="T75" fmla="*/ 60 h 231"/>
              <a:gd name="T76" fmla="*/ 112 w 139"/>
              <a:gd name="T77" fmla="*/ 61 h 231"/>
              <a:gd name="T78" fmla="*/ 104 w 139"/>
              <a:gd name="T79" fmla="*/ 59 h 231"/>
              <a:gd name="T80" fmla="*/ 100 w 139"/>
              <a:gd name="T81" fmla="*/ 69 h 231"/>
              <a:gd name="T82" fmla="*/ 111 w 139"/>
              <a:gd name="T83" fmla="*/ 81 h 231"/>
              <a:gd name="T84" fmla="*/ 119 w 139"/>
              <a:gd name="T85" fmla="*/ 85 h 231"/>
              <a:gd name="T86" fmla="*/ 121 w 139"/>
              <a:gd name="T87" fmla="*/ 93 h 231"/>
              <a:gd name="T88" fmla="*/ 127 w 139"/>
              <a:gd name="T89" fmla="*/ 107 h 231"/>
              <a:gd name="T90" fmla="*/ 124 w 139"/>
              <a:gd name="T91" fmla="*/ 113 h 231"/>
              <a:gd name="T92" fmla="*/ 115 w 139"/>
              <a:gd name="T93" fmla="*/ 134 h 231"/>
              <a:gd name="T94" fmla="*/ 111 w 139"/>
              <a:gd name="T95" fmla="*/ 138 h 231"/>
              <a:gd name="T96" fmla="*/ 110 w 139"/>
              <a:gd name="T97" fmla="*/ 154 h 231"/>
              <a:gd name="T98" fmla="*/ 112 w 139"/>
              <a:gd name="T99" fmla="*/ 163 h 231"/>
              <a:gd name="T100" fmla="*/ 110 w 139"/>
              <a:gd name="T101" fmla="*/ 169 h 231"/>
              <a:gd name="T102" fmla="*/ 119 w 139"/>
              <a:gd name="T103" fmla="*/ 180 h 231"/>
              <a:gd name="T104" fmla="*/ 120 w 139"/>
              <a:gd name="T105" fmla="*/ 188 h 231"/>
              <a:gd name="T106" fmla="*/ 127 w 139"/>
              <a:gd name="T107" fmla="*/ 198 h 231"/>
              <a:gd name="T108" fmla="*/ 136 w 139"/>
              <a:gd name="T109" fmla="*/ 205 h 231"/>
              <a:gd name="T110" fmla="*/ 137 w 139"/>
              <a:gd name="T111" fmla="*/ 214 h 231"/>
              <a:gd name="T112" fmla="*/ 139 w 139"/>
              <a:gd name="T113" fmla="*/ 220 h 231"/>
              <a:gd name="T114" fmla="*/ 137 w 139"/>
              <a:gd name="T115" fmla="*/ 231 h 231"/>
              <a:gd name="T116" fmla="*/ 123 w 139"/>
              <a:gd name="T117" fmla="*/ 227 h 231"/>
              <a:gd name="T118" fmla="*/ 108 w 139"/>
              <a:gd name="T119" fmla="*/ 221 h 231"/>
              <a:gd name="T120" fmla="*/ 85 w 139"/>
              <a:gd name="T121" fmla="*/ 22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 h="231">
                <a:moveTo>
                  <a:pt x="85" y="220"/>
                </a:moveTo>
                <a:lnTo>
                  <a:pt x="82" y="219"/>
                </a:lnTo>
                <a:lnTo>
                  <a:pt x="71" y="222"/>
                </a:lnTo>
                <a:lnTo>
                  <a:pt x="60" y="219"/>
                </a:lnTo>
                <a:lnTo>
                  <a:pt x="52" y="220"/>
                </a:lnTo>
                <a:lnTo>
                  <a:pt x="22" y="220"/>
                </a:lnTo>
                <a:lnTo>
                  <a:pt x="24" y="204"/>
                </a:lnTo>
                <a:lnTo>
                  <a:pt x="17" y="190"/>
                </a:lnTo>
                <a:lnTo>
                  <a:pt x="9" y="186"/>
                </a:lnTo>
                <a:lnTo>
                  <a:pt x="5" y="177"/>
                </a:lnTo>
                <a:lnTo>
                  <a:pt x="0" y="174"/>
                </a:lnTo>
                <a:lnTo>
                  <a:pt x="0" y="168"/>
                </a:lnTo>
                <a:lnTo>
                  <a:pt x="5" y="154"/>
                </a:lnTo>
                <a:lnTo>
                  <a:pt x="14" y="134"/>
                </a:lnTo>
                <a:lnTo>
                  <a:pt x="19" y="133"/>
                </a:lnTo>
                <a:lnTo>
                  <a:pt x="30" y="121"/>
                </a:lnTo>
                <a:lnTo>
                  <a:pt x="37" y="121"/>
                </a:lnTo>
                <a:lnTo>
                  <a:pt x="47" y="129"/>
                </a:lnTo>
                <a:lnTo>
                  <a:pt x="60" y="122"/>
                </a:lnTo>
                <a:lnTo>
                  <a:pt x="61" y="114"/>
                </a:lnTo>
                <a:lnTo>
                  <a:pt x="66" y="105"/>
                </a:lnTo>
                <a:lnTo>
                  <a:pt x="68" y="95"/>
                </a:lnTo>
                <a:lnTo>
                  <a:pt x="78" y="86"/>
                </a:lnTo>
                <a:lnTo>
                  <a:pt x="81" y="72"/>
                </a:lnTo>
                <a:lnTo>
                  <a:pt x="85" y="67"/>
                </a:lnTo>
                <a:lnTo>
                  <a:pt x="88" y="56"/>
                </a:lnTo>
                <a:lnTo>
                  <a:pt x="93" y="43"/>
                </a:lnTo>
                <a:lnTo>
                  <a:pt x="108" y="27"/>
                </a:lnTo>
                <a:lnTo>
                  <a:pt x="108" y="20"/>
                </a:lnTo>
                <a:lnTo>
                  <a:pt x="110" y="16"/>
                </a:lnTo>
                <a:lnTo>
                  <a:pt x="103" y="8"/>
                </a:lnTo>
                <a:lnTo>
                  <a:pt x="104" y="1"/>
                </a:lnTo>
                <a:lnTo>
                  <a:pt x="109" y="0"/>
                </a:lnTo>
                <a:lnTo>
                  <a:pt x="116" y="14"/>
                </a:lnTo>
                <a:lnTo>
                  <a:pt x="118" y="27"/>
                </a:lnTo>
                <a:lnTo>
                  <a:pt x="117" y="41"/>
                </a:lnTo>
                <a:lnTo>
                  <a:pt x="127" y="60"/>
                </a:lnTo>
                <a:lnTo>
                  <a:pt x="117" y="60"/>
                </a:lnTo>
                <a:lnTo>
                  <a:pt x="112" y="61"/>
                </a:lnTo>
                <a:lnTo>
                  <a:pt x="104" y="59"/>
                </a:lnTo>
                <a:lnTo>
                  <a:pt x="100" y="69"/>
                </a:lnTo>
                <a:lnTo>
                  <a:pt x="111" y="81"/>
                </a:lnTo>
                <a:lnTo>
                  <a:pt x="119" y="85"/>
                </a:lnTo>
                <a:lnTo>
                  <a:pt x="121" y="93"/>
                </a:lnTo>
                <a:lnTo>
                  <a:pt x="127" y="107"/>
                </a:lnTo>
                <a:lnTo>
                  <a:pt x="124" y="113"/>
                </a:lnTo>
                <a:lnTo>
                  <a:pt x="115" y="134"/>
                </a:lnTo>
                <a:lnTo>
                  <a:pt x="111" y="138"/>
                </a:lnTo>
                <a:lnTo>
                  <a:pt x="110" y="154"/>
                </a:lnTo>
                <a:lnTo>
                  <a:pt x="112" y="163"/>
                </a:lnTo>
                <a:lnTo>
                  <a:pt x="110" y="169"/>
                </a:lnTo>
                <a:lnTo>
                  <a:pt x="119" y="180"/>
                </a:lnTo>
                <a:lnTo>
                  <a:pt x="120" y="188"/>
                </a:lnTo>
                <a:lnTo>
                  <a:pt x="127" y="198"/>
                </a:lnTo>
                <a:lnTo>
                  <a:pt x="136" y="205"/>
                </a:lnTo>
                <a:lnTo>
                  <a:pt x="137" y="214"/>
                </a:lnTo>
                <a:lnTo>
                  <a:pt x="139" y="220"/>
                </a:lnTo>
                <a:lnTo>
                  <a:pt x="137" y="231"/>
                </a:lnTo>
                <a:lnTo>
                  <a:pt x="123" y="227"/>
                </a:lnTo>
                <a:lnTo>
                  <a:pt x="108" y="221"/>
                </a:lnTo>
                <a:lnTo>
                  <a:pt x="85" y="22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58" name="Freeform 43"/>
          <p:cNvSpPr>
            <a:spLocks/>
          </p:cNvSpPr>
          <p:nvPr/>
        </p:nvSpPr>
        <p:spPr bwMode="auto">
          <a:xfrm>
            <a:off x="4980305" y="4074795"/>
            <a:ext cx="609442" cy="672307"/>
          </a:xfrm>
          <a:custGeom>
            <a:avLst/>
            <a:gdLst>
              <a:gd name="T0" fmla="*/ 342 w 349"/>
              <a:gd name="T1" fmla="*/ 61 h 385"/>
              <a:gd name="T2" fmla="*/ 343 w 349"/>
              <a:gd name="T3" fmla="*/ 71 h 385"/>
              <a:gd name="T4" fmla="*/ 329 w 349"/>
              <a:gd name="T5" fmla="*/ 87 h 385"/>
              <a:gd name="T6" fmla="*/ 324 w 349"/>
              <a:gd name="T7" fmla="*/ 114 h 385"/>
              <a:gd name="T8" fmla="*/ 320 w 349"/>
              <a:gd name="T9" fmla="*/ 137 h 385"/>
              <a:gd name="T10" fmla="*/ 314 w 349"/>
              <a:gd name="T11" fmla="*/ 155 h 385"/>
              <a:gd name="T12" fmla="*/ 310 w 349"/>
              <a:gd name="T13" fmla="*/ 168 h 385"/>
              <a:gd name="T14" fmla="*/ 315 w 349"/>
              <a:gd name="T15" fmla="*/ 203 h 385"/>
              <a:gd name="T16" fmla="*/ 316 w 349"/>
              <a:gd name="T17" fmla="*/ 233 h 385"/>
              <a:gd name="T18" fmla="*/ 330 w 349"/>
              <a:gd name="T19" fmla="*/ 256 h 385"/>
              <a:gd name="T20" fmla="*/ 332 w 349"/>
              <a:gd name="T21" fmla="*/ 281 h 385"/>
              <a:gd name="T22" fmla="*/ 303 w 349"/>
              <a:gd name="T23" fmla="*/ 287 h 385"/>
              <a:gd name="T24" fmla="*/ 301 w 349"/>
              <a:gd name="T25" fmla="*/ 309 h 385"/>
              <a:gd name="T26" fmla="*/ 295 w 349"/>
              <a:gd name="T27" fmla="*/ 354 h 385"/>
              <a:gd name="T28" fmla="*/ 312 w 349"/>
              <a:gd name="T29" fmla="*/ 366 h 385"/>
              <a:gd name="T30" fmla="*/ 318 w 349"/>
              <a:gd name="T31" fmla="*/ 385 h 385"/>
              <a:gd name="T32" fmla="*/ 297 w 349"/>
              <a:gd name="T33" fmla="*/ 373 h 385"/>
              <a:gd name="T34" fmla="*/ 276 w 349"/>
              <a:gd name="T35" fmla="*/ 362 h 385"/>
              <a:gd name="T36" fmla="*/ 261 w 349"/>
              <a:gd name="T37" fmla="*/ 357 h 385"/>
              <a:gd name="T38" fmla="*/ 241 w 349"/>
              <a:gd name="T39" fmla="*/ 345 h 385"/>
              <a:gd name="T40" fmla="*/ 221 w 349"/>
              <a:gd name="T41" fmla="*/ 344 h 385"/>
              <a:gd name="T42" fmla="*/ 214 w 349"/>
              <a:gd name="T43" fmla="*/ 336 h 385"/>
              <a:gd name="T44" fmla="*/ 194 w 349"/>
              <a:gd name="T45" fmla="*/ 338 h 385"/>
              <a:gd name="T46" fmla="*/ 181 w 349"/>
              <a:gd name="T47" fmla="*/ 340 h 385"/>
              <a:gd name="T48" fmla="*/ 177 w 349"/>
              <a:gd name="T49" fmla="*/ 307 h 385"/>
              <a:gd name="T50" fmla="*/ 178 w 349"/>
              <a:gd name="T51" fmla="*/ 282 h 385"/>
              <a:gd name="T52" fmla="*/ 175 w 349"/>
              <a:gd name="T53" fmla="*/ 261 h 385"/>
              <a:gd name="T54" fmla="*/ 154 w 349"/>
              <a:gd name="T55" fmla="*/ 253 h 385"/>
              <a:gd name="T56" fmla="*/ 144 w 349"/>
              <a:gd name="T57" fmla="*/ 257 h 385"/>
              <a:gd name="T58" fmla="*/ 128 w 349"/>
              <a:gd name="T59" fmla="*/ 270 h 385"/>
              <a:gd name="T60" fmla="*/ 115 w 349"/>
              <a:gd name="T61" fmla="*/ 273 h 385"/>
              <a:gd name="T62" fmla="*/ 97 w 349"/>
              <a:gd name="T63" fmla="*/ 277 h 385"/>
              <a:gd name="T64" fmla="*/ 85 w 349"/>
              <a:gd name="T65" fmla="*/ 260 h 385"/>
              <a:gd name="T66" fmla="*/ 76 w 349"/>
              <a:gd name="T67" fmla="*/ 232 h 385"/>
              <a:gd name="T68" fmla="*/ 15 w 349"/>
              <a:gd name="T69" fmla="*/ 234 h 385"/>
              <a:gd name="T70" fmla="*/ 2 w 349"/>
              <a:gd name="T71" fmla="*/ 236 h 385"/>
              <a:gd name="T72" fmla="*/ 5 w 349"/>
              <a:gd name="T73" fmla="*/ 228 h 385"/>
              <a:gd name="T74" fmla="*/ 8 w 349"/>
              <a:gd name="T75" fmla="*/ 213 h 385"/>
              <a:gd name="T76" fmla="*/ 20 w 349"/>
              <a:gd name="T77" fmla="*/ 211 h 385"/>
              <a:gd name="T78" fmla="*/ 36 w 349"/>
              <a:gd name="T79" fmla="*/ 203 h 385"/>
              <a:gd name="T80" fmla="*/ 44 w 349"/>
              <a:gd name="T81" fmla="*/ 213 h 385"/>
              <a:gd name="T82" fmla="*/ 66 w 349"/>
              <a:gd name="T83" fmla="*/ 190 h 385"/>
              <a:gd name="T84" fmla="*/ 70 w 349"/>
              <a:gd name="T85" fmla="*/ 166 h 385"/>
              <a:gd name="T86" fmla="*/ 86 w 349"/>
              <a:gd name="T87" fmla="*/ 135 h 385"/>
              <a:gd name="T88" fmla="*/ 101 w 349"/>
              <a:gd name="T89" fmla="*/ 118 h 385"/>
              <a:gd name="T90" fmla="*/ 104 w 349"/>
              <a:gd name="T91" fmla="*/ 103 h 385"/>
              <a:gd name="T92" fmla="*/ 105 w 349"/>
              <a:gd name="T93" fmla="*/ 73 h 385"/>
              <a:gd name="T94" fmla="*/ 114 w 349"/>
              <a:gd name="T95" fmla="*/ 49 h 385"/>
              <a:gd name="T96" fmla="*/ 117 w 349"/>
              <a:gd name="T97" fmla="*/ 22 h 385"/>
              <a:gd name="T98" fmla="*/ 134 w 349"/>
              <a:gd name="T99" fmla="*/ 5 h 385"/>
              <a:gd name="T100" fmla="*/ 161 w 349"/>
              <a:gd name="T101" fmla="*/ 20 h 385"/>
              <a:gd name="T102" fmla="*/ 188 w 349"/>
              <a:gd name="T103" fmla="*/ 26 h 385"/>
              <a:gd name="T104" fmla="*/ 196 w 349"/>
              <a:gd name="T105" fmla="*/ 11 h 385"/>
              <a:gd name="T106" fmla="*/ 224 w 349"/>
              <a:gd name="T107" fmla="*/ 3 h 385"/>
              <a:gd name="T108" fmla="*/ 238 w 349"/>
              <a:gd name="T109" fmla="*/ 7 h 385"/>
              <a:gd name="T110" fmla="*/ 247 w 349"/>
              <a:gd name="T111" fmla="*/ 0 h 385"/>
              <a:gd name="T112" fmla="*/ 273 w 349"/>
              <a:gd name="T113" fmla="*/ 3 h 385"/>
              <a:gd name="T114" fmla="*/ 290 w 349"/>
              <a:gd name="T115" fmla="*/ 18 h 385"/>
              <a:gd name="T116" fmla="*/ 303 w 349"/>
              <a:gd name="T117" fmla="*/ 17 h 385"/>
              <a:gd name="T118" fmla="*/ 322 w 349"/>
              <a:gd name="T119" fmla="*/ 14 h 385"/>
              <a:gd name="T120" fmla="*/ 343 w 349"/>
              <a:gd name="T121"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9" h="385">
                <a:moveTo>
                  <a:pt x="343" y="37"/>
                </a:moveTo>
                <a:lnTo>
                  <a:pt x="342" y="61"/>
                </a:lnTo>
                <a:lnTo>
                  <a:pt x="349" y="64"/>
                </a:lnTo>
                <a:lnTo>
                  <a:pt x="343" y="71"/>
                </a:lnTo>
                <a:lnTo>
                  <a:pt x="336" y="77"/>
                </a:lnTo>
                <a:lnTo>
                  <a:pt x="329" y="87"/>
                </a:lnTo>
                <a:lnTo>
                  <a:pt x="325" y="97"/>
                </a:lnTo>
                <a:lnTo>
                  <a:pt x="324" y="114"/>
                </a:lnTo>
                <a:lnTo>
                  <a:pt x="320" y="122"/>
                </a:lnTo>
                <a:lnTo>
                  <a:pt x="320" y="137"/>
                </a:lnTo>
                <a:lnTo>
                  <a:pt x="314" y="143"/>
                </a:lnTo>
                <a:lnTo>
                  <a:pt x="314" y="155"/>
                </a:lnTo>
                <a:lnTo>
                  <a:pt x="311" y="157"/>
                </a:lnTo>
                <a:lnTo>
                  <a:pt x="310" y="168"/>
                </a:lnTo>
                <a:lnTo>
                  <a:pt x="314" y="178"/>
                </a:lnTo>
                <a:lnTo>
                  <a:pt x="315" y="203"/>
                </a:lnTo>
                <a:lnTo>
                  <a:pt x="318" y="222"/>
                </a:lnTo>
                <a:lnTo>
                  <a:pt x="316" y="233"/>
                </a:lnTo>
                <a:lnTo>
                  <a:pt x="320" y="245"/>
                </a:lnTo>
                <a:lnTo>
                  <a:pt x="330" y="256"/>
                </a:lnTo>
                <a:lnTo>
                  <a:pt x="340" y="283"/>
                </a:lnTo>
                <a:lnTo>
                  <a:pt x="332" y="281"/>
                </a:lnTo>
                <a:lnTo>
                  <a:pt x="308" y="284"/>
                </a:lnTo>
                <a:lnTo>
                  <a:pt x="303" y="287"/>
                </a:lnTo>
                <a:lnTo>
                  <a:pt x="297" y="300"/>
                </a:lnTo>
                <a:lnTo>
                  <a:pt x="301" y="309"/>
                </a:lnTo>
                <a:lnTo>
                  <a:pt x="297" y="334"/>
                </a:lnTo>
                <a:lnTo>
                  <a:pt x="295" y="354"/>
                </a:lnTo>
                <a:lnTo>
                  <a:pt x="300" y="358"/>
                </a:lnTo>
                <a:lnTo>
                  <a:pt x="312" y="366"/>
                </a:lnTo>
                <a:lnTo>
                  <a:pt x="317" y="363"/>
                </a:lnTo>
                <a:lnTo>
                  <a:pt x="318" y="385"/>
                </a:lnTo>
                <a:lnTo>
                  <a:pt x="304" y="385"/>
                </a:lnTo>
                <a:lnTo>
                  <a:pt x="297" y="373"/>
                </a:lnTo>
                <a:lnTo>
                  <a:pt x="290" y="364"/>
                </a:lnTo>
                <a:lnTo>
                  <a:pt x="276" y="362"/>
                </a:lnTo>
                <a:lnTo>
                  <a:pt x="273" y="351"/>
                </a:lnTo>
                <a:lnTo>
                  <a:pt x="261" y="357"/>
                </a:lnTo>
                <a:lnTo>
                  <a:pt x="247" y="354"/>
                </a:lnTo>
                <a:lnTo>
                  <a:pt x="241" y="345"/>
                </a:lnTo>
                <a:lnTo>
                  <a:pt x="229" y="343"/>
                </a:lnTo>
                <a:lnTo>
                  <a:pt x="221" y="344"/>
                </a:lnTo>
                <a:lnTo>
                  <a:pt x="220" y="337"/>
                </a:lnTo>
                <a:lnTo>
                  <a:pt x="214" y="336"/>
                </a:lnTo>
                <a:lnTo>
                  <a:pt x="205" y="335"/>
                </a:lnTo>
                <a:lnTo>
                  <a:pt x="194" y="338"/>
                </a:lnTo>
                <a:lnTo>
                  <a:pt x="186" y="338"/>
                </a:lnTo>
                <a:lnTo>
                  <a:pt x="181" y="340"/>
                </a:lnTo>
                <a:lnTo>
                  <a:pt x="183" y="315"/>
                </a:lnTo>
                <a:lnTo>
                  <a:pt x="177" y="307"/>
                </a:lnTo>
                <a:lnTo>
                  <a:pt x="176" y="294"/>
                </a:lnTo>
                <a:lnTo>
                  <a:pt x="178" y="282"/>
                </a:lnTo>
                <a:lnTo>
                  <a:pt x="175" y="274"/>
                </a:lnTo>
                <a:lnTo>
                  <a:pt x="175" y="261"/>
                </a:lnTo>
                <a:lnTo>
                  <a:pt x="153" y="261"/>
                </a:lnTo>
                <a:lnTo>
                  <a:pt x="154" y="253"/>
                </a:lnTo>
                <a:lnTo>
                  <a:pt x="145" y="254"/>
                </a:lnTo>
                <a:lnTo>
                  <a:pt x="144" y="257"/>
                </a:lnTo>
                <a:lnTo>
                  <a:pt x="132" y="258"/>
                </a:lnTo>
                <a:lnTo>
                  <a:pt x="128" y="270"/>
                </a:lnTo>
                <a:lnTo>
                  <a:pt x="125" y="275"/>
                </a:lnTo>
                <a:lnTo>
                  <a:pt x="115" y="273"/>
                </a:lnTo>
                <a:lnTo>
                  <a:pt x="109" y="275"/>
                </a:lnTo>
                <a:lnTo>
                  <a:pt x="97" y="277"/>
                </a:lnTo>
                <a:lnTo>
                  <a:pt x="90" y="266"/>
                </a:lnTo>
                <a:lnTo>
                  <a:pt x="85" y="260"/>
                </a:lnTo>
                <a:lnTo>
                  <a:pt x="80" y="247"/>
                </a:lnTo>
                <a:lnTo>
                  <a:pt x="76" y="232"/>
                </a:lnTo>
                <a:lnTo>
                  <a:pt x="22" y="231"/>
                </a:lnTo>
                <a:lnTo>
                  <a:pt x="15" y="234"/>
                </a:lnTo>
                <a:lnTo>
                  <a:pt x="10" y="233"/>
                </a:lnTo>
                <a:lnTo>
                  <a:pt x="2" y="236"/>
                </a:lnTo>
                <a:lnTo>
                  <a:pt x="0" y="230"/>
                </a:lnTo>
                <a:lnTo>
                  <a:pt x="5" y="228"/>
                </a:lnTo>
                <a:lnTo>
                  <a:pt x="5" y="218"/>
                </a:lnTo>
                <a:lnTo>
                  <a:pt x="8" y="213"/>
                </a:lnTo>
                <a:lnTo>
                  <a:pt x="15" y="209"/>
                </a:lnTo>
                <a:lnTo>
                  <a:pt x="20" y="211"/>
                </a:lnTo>
                <a:lnTo>
                  <a:pt x="26" y="203"/>
                </a:lnTo>
                <a:lnTo>
                  <a:pt x="36" y="203"/>
                </a:lnTo>
                <a:lnTo>
                  <a:pt x="37" y="209"/>
                </a:lnTo>
                <a:lnTo>
                  <a:pt x="44" y="213"/>
                </a:lnTo>
                <a:lnTo>
                  <a:pt x="55" y="200"/>
                </a:lnTo>
                <a:lnTo>
                  <a:pt x="66" y="190"/>
                </a:lnTo>
                <a:lnTo>
                  <a:pt x="70" y="183"/>
                </a:lnTo>
                <a:lnTo>
                  <a:pt x="70" y="166"/>
                </a:lnTo>
                <a:lnTo>
                  <a:pt x="78" y="146"/>
                </a:lnTo>
                <a:lnTo>
                  <a:pt x="86" y="135"/>
                </a:lnTo>
                <a:lnTo>
                  <a:pt x="98" y="125"/>
                </a:lnTo>
                <a:lnTo>
                  <a:pt x="101" y="118"/>
                </a:lnTo>
                <a:lnTo>
                  <a:pt x="101" y="111"/>
                </a:lnTo>
                <a:lnTo>
                  <a:pt x="104" y="103"/>
                </a:lnTo>
                <a:lnTo>
                  <a:pt x="103" y="92"/>
                </a:lnTo>
                <a:lnTo>
                  <a:pt x="105" y="73"/>
                </a:lnTo>
                <a:lnTo>
                  <a:pt x="109" y="60"/>
                </a:lnTo>
                <a:lnTo>
                  <a:pt x="114" y="49"/>
                </a:lnTo>
                <a:lnTo>
                  <a:pt x="115" y="37"/>
                </a:lnTo>
                <a:lnTo>
                  <a:pt x="117" y="22"/>
                </a:lnTo>
                <a:lnTo>
                  <a:pt x="124" y="11"/>
                </a:lnTo>
                <a:lnTo>
                  <a:pt x="134" y="5"/>
                </a:lnTo>
                <a:lnTo>
                  <a:pt x="149" y="12"/>
                </a:lnTo>
                <a:lnTo>
                  <a:pt x="161" y="20"/>
                </a:lnTo>
                <a:lnTo>
                  <a:pt x="174" y="22"/>
                </a:lnTo>
                <a:lnTo>
                  <a:pt x="188" y="26"/>
                </a:lnTo>
                <a:lnTo>
                  <a:pt x="193" y="13"/>
                </a:lnTo>
                <a:lnTo>
                  <a:pt x="196" y="11"/>
                </a:lnTo>
                <a:lnTo>
                  <a:pt x="204" y="14"/>
                </a:lnTo>
                <a:lnTo>
                  <a:pt x="224" y="3"/>
                </a:lnTo>
                <a:lnTo>
                  <a:pt x="232" y="8"/>
                </a:lnTo>
                <a:lnTo>
                  <a:pt x="238" y="7"/>
                </a:lnTo>
                <a:lnTo>
                  <a:pt x="240" y="2"/>
                </a:lnTo>
                <a:lnTo>
                  <a:pt x="247" y="0"/>
                </a:lnTo>
                <a:lnTo>
                  <a:pt x="261" y="2"/>
                </a:lnTo>
                <a:lnTo>
                  <a:pt x="273" y="3"/>
                </a:lnTo>
                <a:lnTo>
                  <a:pt x="279" y="1"/>
                </a:lnTo>
                <a:lnTo>
                  <a:pt x="290" y="18"/>
                </a:lnTo>
                <a:lnTo>
                  <a:pt x="298" y="20"/>
                </a:lnTo>
                <a:lnTo>
                  <a:pt x="303" y="17"/>
                </a:lnTo>
                <a:lnTo>
                  <a:pt x="312" y="18"/>
                </a:lnTo>
                <a:lnTo>
                  <a:pt x="322" y="14"/>
                </a:lnTo>
                <a:lnTo>
                  <a:pt x="326" y="23"/>
                </a:lnTo>
                <a:lnTo>
                  <a:pt x="343" y="3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59" name="Freeform 44"/>
          <p:cNvSpPr>
            <a:spLocks/>
          </p:cNvSpPr>
          <p:nvPr/>
        </p:nvSpPr>
        <p:spPr bwMode="auto">
          <a:xfrm>
            <a:off x="4945381" y="4130675"/>
            <a:ext cx="235744" cy="317818"/>
          </a:xfrm>
          <a:custGeom>
            <a:avLst/>
            <a:gdLst>
              <a:gd name="T0" fmla="*/ 35 w 135"/>
              <a:gd name="T1" fmla="*/ 177 h 182"/>
              <a:gd name="T2" fmla="*/ 28 w 135"/>
              <a:gd name="T3" fmla="*/ 170 h 182"/>
              <a:gd name="T4" fmla="*/ 22 w 135"/>
              <a:gd name="T5" fmla="*/ 173 h 182"/>
              <a:gd name="T6" fmla="*/ 15 w 135"/>
              <a:gd name="T7" fmla="*/ 182 h 182"/>
              <a:gd name="T8" fmla="*/ 0 w 135"/>
              <a:gd name="T9" fmla="*/ 160 h 182"/>
              <a:gd name="T10" fmla="*/ 14 w 135"/>
              <a:gd name="T11" fmla="*/ 149 h 182"/>
              <a:gd name="T12" fmla="*/ 7 w 135"/>
              <a:gd name="T13" fmla="*/ 135 h 182"/>
              <a:gd name="T14" fmla="*/ 14 w 135"/>
              <a:gd name="T15" fmla="*/ 130 h 182"/>
              <a:gd name="T16" fmla="*/ 26 w 135"/>
              <a:gd name="T17" fmla="*/ 127 h 182"/>
              <a:gd name="T18" fmla="*/ 27 w 135"/>
              <a:gd name="T19" fmla="*/ 118 h 182"/>
              <a:gd name="T20" fmla="*/ 37 w 135"/>
              <a:gd name="T21" fmla="*/ 128 h 182"/>
              <a:gd name="T22" fmla="*/ 53 w 135"/>
              <a:gd name="T23" fmla="*/ 129 h 182"/>
              <a:gd name="T24" fmla="*/ 59 w 135"/>
              <a:gd name="T25" fmla="*/ 119 h 182"/>
              <a:gd name="T26" fmla="*/ 61 w 135"/>
              <a:gd name="T27" fmla="*/ 105 h 182"/>
              <a:gd name="T28" fmla="*/ 60 w 135"/>
              <a:gd name="T29" fmla="*/ 89 h 182"/>
              <a:gd name="T30" fmla="*/ 51 w 135"/>
              <a:gd name="T31" fmla="*/ 77 h 182"/>
              <a:gd name="T32" fmla="*/ 59 w 135"/>
              <a:gd name="T33" fmla="*/ 53 h 182"/>
              <a:gd name="T34" fmla="*/ 54 w 135"/>
              <a:gd name="T35" fmla="*/ 48 h 182"/>
              <a:gd name="T36" fmla="*/ 40 w 135"/>
              <a:gd name="T37" fmla="*/ 50 h 182"/>
              <a:gd name="T38" fmla="*/ 35 w 135"/>
              <a:gd name="T39" fmla="*/ 39 h 182"/>
              <a:gd name="T40" fmla="*/ 37 w 135"/>
              <a:gd name="T41" fmla="*/ 30 h 182"/>
              <a:gd name="T42" fmla="*/ 60 w 135"/>
              <a:gd name="T43" fmla="*/ 31 h 182"/>
              <a:gd name="T44" fmla="*/ 75 w 135"/>
              <a:gd name="T45" fmla="*/ 37 h 182"/>
              <a:gd name="T46" fmla="*/ 89 w 135"/>
              <a:gd name="T47" fmla="*/ 41 h 182"/>
              <a:gd name="T48" fmla="*/ 91 w 135"/>
              <a:gd name="T49" fmla="*/ 30 h 182"/>
              <a:gd name="T50" fmla="*/ 100 w 135"/>
              <a:gd name="T51" fmla="*/ 11 h 182"/>
              <a:gd name="T52" fmla="*/ 111 w 135"/>
              <a:gd name="T53" fmla="*/ 0 h 182"/>
              <a:gd name="T54" fmla="*/ 123 w 135"/>
              <a:gd name="T55" fmla="*/ 3 h 182"/>
              <a:gd name="T56" fmla="*/ 135 w 135"/>
              <a:gd name="T57" fmla="*/ 5 h 182"/>
              <a:gd name="T58" fmla="*/ 134 w 135"/>
              <a:gd name="T59" fmla="*/ 17 h 182"/>
              <a:gd name="T60" fmla="*/ 129 w 135"/>
              <a:gd name="T61" fmla="*/ 28 h 182"/>
              <a:gd name="T62" fmla="*/ 125 w 135"/>
              <a:gd name="T63" fmla="*/ 41 h 182"/>
              <a:gd name="T64" fmla="*/ 123 w 135"/>
              <a:gd name="T65" fmla="*/ 60 h 182"/>
              <a:gd name="T66" fmla="*/ 124 w 135"/>
              <a:gd name="T67" fmla="*/ 71 h 182"/>
              <a:gd name="T68" fmla="*/ 121 w 135"/>
              <a:gd name="T69" fmla="*/ 79 h 182"/>
              <a:gd name="T70" fmla="*/ 121 w 135"/>
              <a:gd name="T71" fmla="*/ 86 h 182"/>
              <a:gd name="T72" fmla="*/ 118 w 135"/>
              <a:gd name="T73" fmla="*/ 93 h 182"/>
              <a:gd name="T74" fmla="*/ 106 w 135"/>
              <a:gd name="T75" fmla="*/ 103 h 182"/>
              <a:gd name="T76" fmla="*/ 98 w 135"/>
              <a:gd name="T77" fmla="*/ 114 h 182"/>
              <a:gd name="T78" fmla="*/ 90 w 135"/>
              <a:gd name="T79" fmla="*/ 134 h 182"/>
              <a:gd name="T80" fmla="*/ 90 w 135"/>
              <a:gd name="T81" fmla="*/ 151 h 182"/>
              <a:gd name="T82" fmla="*/ 86 w 135"/>
              <a:gd name="T83" fmla="*/ 158 h 182"/>
              <a:gd name="T84" fmla="*/ 75 w 135"/>
              <a:gd name="T85" fmla="*/ 168 h 182"/>
              <a:gd name="T86" fmla="*/ 64 w 135"/>
              <a:gd name="T87" fmla="*/ 181 h 182"/>
              <a:gd name="T88" fmla="*/ 57 w 135"/>
              <a:gd name="T89" fmla="*/ 177 h 182"/>
              <a:gd name="T90" fmla="*/ 56 w 135"/>
              <a:gd name="T91" fmla="*/ 171 h 182"/>
              <a:gd name="T92" fmla="*/ 46 w 135"/>
              <a:gd name="T93" fmla="*/ 171 h 182"/>
              <a:gd name="T94" fmla="*/ 40 w 135"/>
              <a:gd name="T95" fmla="*/ 179 h 182"/>
              <a:gd name="T96" fmla="*/ 35 w 135"/>
              <a:gd name="T97" fmla="*/ 17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5" h="182">
                <a:moveTo>
                  <a:pt x="35" y="177"/>
                </a:moveTo>
                <a:lnTo>
                  <a:pt x="28" y="170"/>
                </a:lnTo>
                <a:lnTo>
                  <a:pt x="22" y="173"/>
                </a:lnTo>
                <a:lnTo>
                  <a:pt x="15" y="182"/>
                </a:lnTo>
                <a:lnTo>
                  <a:pt x="0" y="160"/>
                </a:lnTo>
                <a:lnTo>
                  <a:pt x="14" y="149"/>
                </a:lnTo>
                <a:lnTo>
                  <a:pt x="7" y="135"/>
                </a:lnTo>
                <a:lnTo>
                  <a:pt x="14" y="130"/>
                </a:lnTo>
                <a:lnTo>
                  <a:pt x="26" y="127"/>
                </a:lnTo>
                <a:lnTo>
                  <a:pt x="27" y="118"/>
                </a:lnTo>
                <a:lnTo>
                  <a:pt x="37" y="128"/>
                </a:lnTo>
                <a:lnTo>
                  <a:pt x="53" y="129"/>
                </a:lnTo>
                <a:lnTo>
                  <a:pt x="59" y="119"/>
                </a:lnTo>
                <a:lnTo>
                  <a:pt x="61" y="105"/>
                </a:lnTo>
                <a:lnTo>
                  <a:pt x="60" y="89"/>
                </a:lnTo>
                <a:lnTo>
                  <a:pt x="51" y="77"/>
                </a:lnTo>
                <a:lnTo>
                  <a:pt x="59" y="53"/>
                </a:lnTo>
                <a:lnTo>
                  <a:pt x="54" y="48"/>
                </a:lnTo>
                <a:lnTo>
                  <a:pt x="40" y="50"/>
                </a:lnTo>
                <a:lnTo>
                  <a:pt x="35" y="39"/>
                </a:lnTo>
                <a:lnTo>
                  <a:pt x="37" y="30"/>
                </a:lnTo>
                <a:lnTo>
                  <a:pt x="60" y="31"/>
                </a:lnTo>
                <a:lnTo>
                  <a:pt x="75" y="37"/>
                </a:lnTo>
                <a:lnTo>
                  <a:pt x="89" y="41"/>
                </a:lnTo>
                <a:lnTo>
                  <a:pt x="91" y="30"/>
                </a:lnTo>
                <a:lnTo>
                  <a:pt x="100" y="11"/>
                </a:lnTo>
                <a:lnTo>
                  <a:pt x="111" y="0"/>
                </a:lnTo>
                <a:lnTo>
                  <a:pt x="123" y="3"/>
                </a:lnTo>
                <a:lnTo>
                  <a:pt x="135" y="5"/>
                </a:lnTo>
                <a:lnTo>
                  <a:pt x="134" y="17"/>
                </a:lnTo>
                <a:lnTo>
                  <a:pt x="129" y="28"/>
                </a:lnTo>
                <a:lnTo>
                  <a:pt x="125" y="41"/>
                </a:lnTo>
                <a:lnTo>
                  <a:pt x="123" y="60"/>
                </a:lnTo>
                <a:lnTo>
                  <a:pt x="124" y="71"/>
                </a:lnTo>
                <a:lnTo>
                  <a:pt x="121" y="79"/>
                </a:lnTo>
                <a:lnTo>
                  <a:pt x="121" y="86"/>
                </a:lnTo>
                <a:lnTo>
                  <a:pt x="118" y="93"/>
                </a:lnTo>
                <a:lnTo>
                  <a:pt x="106" y="103"/>
                </a:lnTo>
                <a:lnTo>
                  <a:pt x="98" y="114"/>
                </a:lnTo>
                <a:lnTo>
                  <a:pt x="90" y="134"/>
                </a:lnTo>
                <a:lnTo>
                  <a:pt x="90" y="151"/>
                </a:lnTo>
                <a:lnTo>
                  <a:pt x="86" y="158"/>
                </a:lnTo>
                <a:lnTo>
                  <a:pt x="75" y="168"/>
                </a:lnTo>
                <a:lnTo>
                  <a:pt x="64" y="181"/>
                </a:lnTo>
                <a:lnTo>
                  <a:pt x="57" y="177"/>
                </a:lnTo>
                <a:lnTo>
                  <a:pt x="56" y="171"/>
                </a:lnTo>
                <a:lnTo>
                  <a:pt x="46" y="171"/>
                </a:lnTo>
                <a:lnTo>
                  <a:pt x="40" y="179"/>
                </a:lnTo>
                <a:lnTo>
                  <a:pt x="35" y="17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60" name="Freeform 45"/>
          <p:cNvSpPr>
            <a:spLocks/>
          </p:cNvSpPr>
          <p:nvPr/>
        </p:nvSpPr>
        <p:spPr bwMode="auto">
          <a:xfrm>
            <a:off x="2055337" y="3814604"/>
            <a:ext cx="389413" cy="607695"/>
          </a:xfrm>
          <a:custGeom>
            <a:avLst/>
            <a:gdLst>
              <a:gd name="T0" fmla="*/ 59 w 223"/>
              <a:gd name="T1" fmla="*/ 257 h 348"/>
              <a:gd name="T2" fmla="*/ 44 w 223"/>
              <a:gd name="T3" fmla="*/ 253 h 348"/>
              <a:gd name="T4" fmla="*/ 24 w 223"/>
              <a:gd name="T5" fmla="*/ 241 h 348"/>
              <a:gd name="T6" fmla="*/ 3 w 223"/>
              <a:gd name="T7" fmla="*/ 230 h 348"/>
              <a:gd name="T8" fmla="*/ 7 w 223"/>
              <a:gd name="T9" fmla="*/ 222 h 348"/>
              <a:gd name="T10" fmla="*/ 11 w 223"/>
              <a:gd name="T11" fmla="*/ 204 h 348"/>
              <a:gd name="T12" fmla="*/ 28 w 223"/>
              <a:gd name="T13" fmla="*/ 189 h 348"/>
              <a:gd name="T14" fmla="*/ 28 w 223"/>
              <a:gd name="T15" fmla="*/ 173 h 348"/>
              <a:gd name="T16" fmla="*/ 29 w 223"/>
              <a:gd name="T17" fmla="*/ 142 h 348"/>
              <a:gd name="T18" fmla="*/ 30 w 223"/>
              <a:gd name="T19" fmla="*/ 119 h 348"/>
              <a:gd name="T20" fmla="*/ 26 w 223"/>
              <a:gd name="T21" fmla="*/ 98 h 348"/>
              <a:gd name="T22" fmla="*/ 36 w 223"/>
              <a:gd name="T23" fmla="*/ 94 h 348"/>
              <a:gd name="T24" fmla="*/ 34 w 223"/>
              <a:gd name="T25" fmla="*/ 78 h 348"/>
              <a:gd name="T26" fmla="*/ 58 w 223"/>
              <a:gd name="T27" fmla="*/ 64 h 348"/>
              <a:gd name="T28" fmla="*/ 67 w 223"/>
              <a:gd name="T29" fmla="*/ 55 h 348"/>
              <a:gd name="T30" fmla="*/ 82 w 223"/>
              <a:gd name="T31" fmla="*/ 28 h 348"/>
              <a:gd name="T32" fmla="*/ 96 w 223"/>
              <a:gd name="T33" fmla="*/ 23 h 348"/>
              <a:gd name="T34" fmla="*/ 125 w 223"/>
              <a:gd name="T35" fmla="*/ 15 h 348"/>
              <a:gd name="T36" fmla="*/ 142 w 223"/>
              <a:gd name="T37" fmla="*/ 0 h 348"/>
              <a:gd name="T38" fmla="*/ 152 w 223"/>
              <a:gd name="T39" fmla="*/ 7 h 348"/>
              <a:gd name="T40" fmla="*/ 137 w 223"/>
              <a:gd name="T41" fmla="*/ 17 h 348"/>
              <a:gd name="T42" fmla="*/ 124 w 223"/>
              <a:gd name="T43" fmla="*/ 34 h 348"/>
              <a:gd name="T44" fmla="*/ 115 w 223"/>
              <a:gd name="T45" fmla="*/ 56 h 348"/>
              <a:gd name="T46" fmla="*/ 118 w 223"/>
              <a:gd name="T47" fmla="*/ 70 h 348"/>
              <a:gd name="T48" fmla="*/ 124 w 223"/>
              <a:gd name="T49" fmla="*/ 84 h 348"/>
              <a:gd name="T50" fmla="*/ 123 w 223"/>
              <a:gd name="T51" fmla="*/ 100 h 348"/>
              <a:gd name="T52" fmla="*/ 128 w 223"/>
              <a:gd name="T53" fmla="*/ 106 h 348"/>
              <a:gd name="T54" fmla="*/ 156 w 223"/>
              <a:gd name="T55" fmla="*/ 111 h 348"/>
              <a:gd name="T56" fmla="*/ 178 w 223"/>
              <a:gd name="T57" fmla="*/ 132 h 348"/>
              <a:gd name="T58" fmla="*/ 199 w 223"/>
              <a:gd name="T59" fmla="*/ 131 h 348"/>
              <a:gd name="T60" fmla="*/ 216 w 223"/>
              <a:gd name="T61" fmla="*/ 132 h 348"/>
              <a:gd name="T62" fmla="*/ 208 w 223"/>
              <a:gd name="T63" fmla="*/ 150 h 348"/>
              <a:gd name="T64" fmla="*/ 210 w 223"/>
              <a:gd name="T65" fmla="*/ 179 h 348"/>
              <a:gd name="T66" fmla="*/ 215 w 223"/>
              <a:gd name="T67" fmla="*/ 189 h 348"/>
              <a:gd name="T68" fmla="*/ 212 w 223"/>
              <a:gd name="T69" fmla="*/ 204 h 348"/>
              <a:gd name="T70" fmla="*/ 223 w 223"/>
              <a:gd name="T71" fmla="*/ 232 h 348"/>
              <a:gd name="T72" fmla="*/ 216 w 223"/>
              <a:gd name="T73" fmla="*/ 223 h 348"/>
              <a:gd name="T74" fmla="*/ 204 w 223"/>
              <a:gd name="T75" fmla="*/ 223 h 348"/>
              <a:gd name="T76" fmla="*/ 169 w 223"/>
              <a:gd name="T77" fmla="*/ 236 h 348"/>
              <a:gd name="T78" fmla="*/ 179 w 223"/>
              <a:gd name="T79" fmla="*/ 246 h 348"/>
              <a:gd name="T80" fmla="*/ 165 w 223"/>
              <a:gd name="T81" fmla="*/ 247 h 348"/>
              <a:gd name="T82" fmla="*/ 173 w 223"/>
              <a:gd name="T83" fmla="*/ 270 h 348"/>
              <a:gd name="T84" fmla="*/ 175 w 223"/>
              <a:gd name="T85" fmla="*/ 291 h 348"/>
              <a:gd name="T86" fmla="*/ 159 w 223"/>
              <a:gd name="T87" fmla="*/ 337 h 348"/>
              <a:gd name="T88" fmla="*/ 165 w 223"/>
              <a:gd name="T89" fmla="*/ 315 h 348"/>
              <a:gd name="T90" fmla="*/ 139 w 223"/>
              <a:gd name="T91" fmla="*/ 307 h 348"/>
              <a:gd name="T92" fmla="*/ 123 w 223"/>
              <a:gd name="T93" fmla="*/ 309 h 348"/>
              <a:gd name="T94" fmla="*/ 98 w 223"/>
              <a:gd name="T95" fmla="*/ 285 h 348"/>
              <a:gd name="T96" fmla="*/ 84 w 223"/>
              <a:gd name="T97" fmla="*/ 270 h 348"/>
              <a:gd name="T98" fmla="*/ 66 w 223"/>
              <a:gd name="T99" fmla="*/ 26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3" h="348">
                <a:moveTo>
                  <a:pt x="66" y="261"/>
                </a:moveTo>
                <a:lnTo>
                  <a:pt x="59" y="257"/>
                </a:lnTo>
                <a:lnTo>
                  <a:pt x="50" y="250"/>
                </a:lnTo>
                <a:lnTo>
                  <a:pt x="44" y="253"/>
                </a:lnTo>
                <a:lnTo>
                  <a:pt x="29" y="250"/>
                </a:lnTo>
                <a:lnTo>
                  <a:pt x="24" y="241"/>
                </a:lnTo>
                <a:lnTo>
                  <a:pt x="21" y="242"/>
                </a:lnTo>
                <a:lnTo>
                  <a:pt x="3" y="230"/>
                </a:lnTo>
                <a:lnTo>
                  <a:pt x="0" y="223"/>
                </a:lnTo>
                <a:lnTo>
                  <a:pt x="7" y="222"/>
                </a:lnTo>
                <a:lnTo>
                  <a:pt x="6" y="211"/>
                </a:lnTo>
                <a:lnTo>
                  <a:pt x="11" y="204"/>
                </a:lnTo>
                <a:lnTo>
                  <a:pt x="20" y="202"/>
                </a:lnTo>
                <a:lnTo>
                  <a:pt x="28" y="189"/>
                </a:lnTo>
                <a:lnTo>
                  <a:pt x="35" y="179"/>
                </a:lnTo>
                <a:lnTo>
                  <a:pt x="28" y="173"/>
                </a:lnTo>
                <a:lnTo>
                  <a:pt x="32" y="161"/>
                </a:lnTo>
                <a:lnTo>
                  <a:pt x="29" y="142"/>
                </a:lnTo>
                <a:lnTo>
                  <a:pt x="33" y="137"/>
                </a:lnTo>
                <a:lnTo>
                  <a:pt x="30" y="119"/>
                </a:lnTo>
                <a:lnTo>
                  <a:pt x="23" y="108"/>
                </a:lnTo>
                <a:lnTo>
                  <a:pt x="26" y="98"/>
                </a:lnTo>
                <a:lnTo>
                  <a:pt x="32" y="100"/>
                </a:lnTo>
                <a:lnTo>
                  <a:pt x="36" y="94"/>
                </a:lnTo>
                <a:lnTo>
                  <a:pt x="32" y="81"/>
                </a:lnTo>
                <a:lnTo>
                  <a:pt x="34" y="78"/>
                </a:lnTo>
                <a:lnTo>
                  <a:pt x="44" y="79"/>
                </a:lnTo>
                <a:lnTo>
                  <a:pt x="58" y="64"/>
                </a:lnTo>
                <a:lnTo>
                  <a:pt x="66" y="62"/>
                </a:lnTo>
                <a:lnTo>
                  <a:pt x="67" y="55"/>
                </a:lnTo>
                <a:lnTo>
                  <a:pt x="71" y="38"/>
                </a:lnTo>
                <a:lnTo>
                  <a:pt x="82" y="28"/>
                </a:lnTo>
                <a:lnTo>
                  <a:pt x="94" y="28"/>
                </a:lnTo>
                <a:lnTo>
                  <a:pt x="96" y="23"/>
                </a:lnTo>
                <a:lnTo>
                  <a:pt x="110" y="25"/>
                </a:lnTo>
                <a:lnTo>
                  <a:pt x="125" y="15"/>
                </a:lnTo>
                <a:lnTo>
                  <a:pt x="132" y="10"/>
                </a:lnTo>
                <a:lnTo>
                  <a:pt x="142" y="0"/>
                </a:lnTo>
                <a:lnTo>
                  <a:pt x="148" y="1"/>
                </a:lnTo>
                <a:lnTo>
                  <a:pt x="152" y="7"/>
                </a:lnTo>
                <a:lnTo>
                  <a:pt x="149" y="14"/>
                </a:lnTo>
                <a:lnTo>
                  <a:pt x="137" y="17"/>
                </a:lnTo>
                <a:lnTo>
                  <a:pt x="131" y="28"/>
                </a:lnTo>
                <a:lnTo>
                  <a:pt x="124" y="34"/>
                </a:lnTo>
                <a:lnTo>
                  <a:pt x="118" y="41"/>
                </a:lnTo>
                <a:lnTo>
                  <a:pt x="115" y="56"/>
                </a:lnTo>
                <a:lnTo>
                  <a:pt x="109" y="68"/>
                </a:lnTo>
                <a:lnTo>
                  <a:pt x="118" y="70"/>
                </a:lnTo>
                <a:lnTo>
                  <a:pt x="120" y="79"/>
                </a:lnTo>
                <a:lnTo>
                  <a:pt x="124" y="84"/>
                </a:lnTo>
                <a:lnTo>
                  <a:pt x="125" y="92"/>
                </a:lnTo>
                <a:lnTo>
                  <a:pt x="123" y="100"/>
                </a:lnTo>
                <a:lnTo>
                  <a:pt x="123" y="104"/>
                </a:lnTo>
                <a:lnTo>
                  <a:pt x="128" y="106"/>
                </a:lnTo>
                <a:lnTo>
                  <a:pt x="132" y="113"/>
                </a:lnTo>
                <a:lnTo>
                  <a:pt x="156" y="111"/>
                </a:lnTo>
                <a:lnTo>
                  <a:pt x="166" y="114"/>
                </a:lnTo>
                <a:lnTo>
                  <a:pt x="178" y="132"/>
                </a:lnTo>
                <a:lnTo>
                  <a:pt x="186" y="129"/>
                </a:lnTo>
                <a:lnTo>
                  <a:pt x="199" y="131"/>
                </a:lnTo>
                <a:lnTo>
                  <a:pt x="210" y="128"/>
                </a:lnTo>
                <a:lnTo>
                  <a:pt x="216" y="132"/>
                </a:lnTo>
                <a:lnTo>
                  <a:pt x="212" y="143"/>
                </a:lnTo>
                <a:lnTo>
                  <a:pt x="208" y="150"/>
                </a:lnTo>
                <a:lnTo>
                  <a:pt x="206" y="165"/>
                </a:lnTo>
                <a:lnTo>
                  <a:pt x="210" y="179"/>
                </a:lnTo>
                <a:lnTo>
                  <a:pt x="215" y="185"/>
                </a:lnTo>
                <a:lnTo>
                  <a:pt x="215" y="189"/>
                </a:lnTo>
                <a:lnTo>
                  <a:pt x="206" y="200"/>
                </a:lnTo>
                <a:lnTo>
                  <a:pt x="212" y="204"/>
                </a:lnTo>
                <a:lnTo>
                  <a:pt x="217" y="212"/>
                </a:lnTo>
                <a:lnTo>
                  <a:pt x="223" y="232"/>
                </a:lnTo>
                <a:lnTo>
                  <a:pt x="219" y="235"/>
                </a:lnTo>
                <a:lnTo>
                  <a:pt x="216" y="223"/>
                </a:lnTo>
                <a:lnTo>
                  <a:pt x="211" y="216"/>
                </a:lnTo>
                <a:lnTo>
                  <a:pt x="204" y="223"/>
                </a:lnTo>
                <a:lnTo>
                  <a:pt x="169" y="223"/>
                </a:lnTo>
                <a:lnTo>
                  <a:pt x="169" y="236"/>
                </a:lnTo>
                <a:lnTo>
                  <a:pt x="180" y="238"/>
                </a:lnTo>
                <a:lnTo>
                  <a:pt x="179" y="246"/>
                </a:lnTo>
                <a:lnTo>
                  <a:pt x="175" y="244"/>
                </a:lnTo>
                <a:lnTo>
                  <a:pt x="165" y="247"/>
                </a:lnTo>
                <a:lnTo>
                  <a:pt x="165" y="262"/>
                </a:lnTo>
                <a:lnTo>
                  <a:pt x="173" y="270"/>
                </a:lnTo>
                <a:lnTo>
                  <a:pt x="176" y="282"/>
                </a:lnTo>
                <a:lnTo>
                  <a:pt x="175" y="291"/>
                </a:lnTo>
                <a:lnTo>
                  <a:pt x="168" y="348"/>
                </a:lnTo>
                <a:lnTo>
                  <a:pt x="159" y="337"/>
                </a:lnTo>
                <a:lnTo>
                  <a:pt x="153" y="336"/>
                </a:lnTo>
                <a:lnTo>
                  <a:pt x="165" y="315"/>
                </a:lnTo>
                <a:lnTo>
                  <a:pt x="150" y="305"/>
                </a:lnTo>
                <a:lnTo>
                  <a:pt x="139" y="307"/>
                </a:lnTo>
                <a:lnTo>
                  <a:pt x="133" y="303"/>
                </a:lnTo>
                <a:lnTo>
                  <a:pt x="123" y="309"/>
                </a:lnTo>
                <a:lnTo>
                  <a:pt x="109" y="306"/>
                </a:lnTo>
                <a:lnTo>
                  <a:pt x="98" y="285"/>
                </a:lnTo>
                <a:lnTo>
                  <a:pt x="89" y="279"/>
                </a:lnTo>
                <a:lnTo>
                  <a:pt x="84" y="270"/>
                </a:lnTo>
                <a:lnTo>
                  <a:pt x="71" y="260"/>
                </a:lnTo>
                <a:lnTo>
                  <a:pt x="66" y="26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61" name="Freeform 46"/>
          <p:cNvSpPr>
            <a:spLocks/>
          </p:cNvSpPr>
          <p:nvPr/>
        </p:nvSpPr>
        <p:spPr bwMode="auto">
          <a:xfrm>
            <a:off x="1845787" y="3858261"/>
            <a:ext cx="104775" cy="110014"/>
          </a:xfrm>
          <a:custGeom>
            <a:avLst/>
            <a:gdLst>
              <a:gd name="T0" fmla="*/ 51 w 60"/>
              <a:gd name="T1" fmla="*/ 63 h 63"/>
              <a:gd name="T2" fmla="*/ 41 w 60"/>
              <a:gd name="T3" fmla="*/ 58 h 63"/>
              <a:gd name="T4" fmla="*/ 38 w 60"/>
              <a:gd name="T5" fmla="*/ 53 h 63"/>
              <a:gd name="T6" fmla="*/ 40 w 60"/>
              <a:gd name="T7" fmla="*/ 50 h 63"/>
              <a:gd name="T8" fmla="*/ 40 w 60"/>
              <a:gd name="T9" fmla="*/ 45 h 63"/>
              <a:gd name="T10" fmla="*/ 35 w 60"/>
              <a:gd name="T11" fmla="*/ 40 h 63"/>
              <a:gd name="T12" fmla="*/ 28 w 60"/>
              <a:gd name="T13" fmla="*/ 36 h 63"/>
              <a:gd name="T14" fmla="*/ 22 w 60"/>
              <a:gd name="T15" fmla="*/ 34 h 63"/>
              <a:gd name="T16" fmla="*/ 21 w 60"/>
              <a:gd name="T17" fmla="*/ 28 h 63"/>
              <a:gd name="T18" fmla="*/ 17 w 60"/>
              <a:gd name="T19" fmla="*/ 24 h 63"/>
              <a:gd name="T20" fmla="*/ 18 w 60"/>
              <a:gd name="T21" fmla="*/ 30 h 63"/>
              <a:gd name="T22" fmla="*/ 14 w 60"/>
              <a:gd name="T23" fmla="*/ 35 h 63"/>
              <a:gd name="T24" fmla="*/ 10 w 60"/>
              <a:gd name="T25" fmla="*/ 29 h 63"/>
              <a:gd name="T26" fmla="*/ 4 w 60"/>
              <a:gd name="T27" fmla="*/ 27 h 63"/>
              <a:gd name="T28" fmla="*/ 2 w 60"/>
              <a:gd name="T29" fmla="*/ 23 h 63"/>
              <a:gd name="T30" fmla="*/ 2 w 60"/>
              <a:gd name="T31" fmla="*/ 17 h 63"/>
              <a:gd name="T32" fmla="*/ 5 w 60"/>
              <a:gd name="T33" fmla="*/ 10 h 63"/>
              <a:gd name="T34" fmla="*/ 0 w 60"/>
              <a:gd name="T35" fmla="*/ 7 h 63"/>
              <a:gd name="T36" fmla="*/ 5 w 60"/>
              <a:gd name="T37" fmla="*/ 3 h 63"/>
              <a:gd name="T38" fmla="*/ 8 w 60"/>
              <a:gd name="T39" fmla="*/ 0 h 63"/>
              <a:gd name="T40" fmla="*/ 19 w 60"/>
              <a:gd name="T41" fmla="*/ 6 h 63"/>
              <a:gd name="T42" fmla="*/ 24 w 60"/>
              <a:gd name="T43" fmla="*/ 3 h 63"/>
              <a:gd name="T44" fmla="*/ 29 w 60"/>
              <a:gd name="T45" fmla="*/ 5 h 63"/>
              <a:gd name="T46" fmla="*/ 32 w 60"/>
              <a:gd name="T47" fmla="*/ 9 h 63"/>
              <a:gd name="T48" fmla="*/ 37 w 60"/>
              <a:gd name="T49" fmla="*/ 11 h 63"/>
              <a:gd name="T50" fmla="*/ 42 w 60"/>
              <a:gd name="T51" fmla="*/ 6 h 63"/>
              <a:gd name="T52" fmla="*/ 46 w 60"/>
              <a:gd name="T53" fmla="*/ 17 h 63"/>
              <a:gd name="T54" fmla="*/ 52 w 60"/>
              <a:gd name="T55" fmla="*/ 26 h 63"/>
              <a:gd name="T56" fmla="*/ 60 w 60"/>
              <a:gd name="T57" fmla="*/ 35 h 63"/>
              <a:gd name="T58" fmla="*/ 53 w 60"/>
              <a:gd name="T59" fmla="*/ 36 h 63"/>
              <a:gd name="T60" fmla="*/ 53 w 60"/>
              <a:gd name="T61" fmla="*/ 45 h 63"/>
              <a:gd name="T62" fmla="*/ 57 w 60"/>
              <a:gd name="T63" fmla="*/ 48 h 63"/>
              <a:gd name="T64" fmla="*/ 54 w 60"/>
              <a:gd name="T65" fmla="*/ 51 h 63"/>
              <a:gd name="T66" fmla="*/ 54 w 60"/>
              <a:gd name="T67" fmla="*/ 54 h 63"/>
              <a:gd name="T68" fmla="*/ 52 w 60"/>
              <a:gd name="T69" fmla="*/ 58 h 63"/>
              <a:gd name="T70" fmla="*/ 51 w 60"/>
              <a:gd name="T71"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63">
                <a:moveTo>
                  <a:pt x="51" y="63"/>
                </a:moveTo>
                <a:lnTo>
                  <a:pt x="41" y="58"/>
                </a:lnTo>
                <a:lnTo>
                  <a:pt x="38" y="53"/>
                </a:lnTo>
                <a:lnTo>
                  <a:pt x="40" y="50"/>
                </a:lnTo>
                <a:lnTo>
                  <a:pt x="40" y="45"/>
                </a:lnTo>
                <a:lnTo>
                  <a:pt x="35" y="40"/>
                </a:lnTo>
                <a:lnTo>
                  <a:pt x="28" y="36"/>
                </a:lnTo>
                <a:lnTo>
                  <a:pt x="22" y="34"/>
                </a:lnTo>
                <a:lnTo>
                  <a:pt x="21" y="28"/>
                </a:lnTo>
                <a:lnTo>
                  <a:pt x="17" y="24"/>
                </a:lnTo>
                <a:lnTo>
                  <a:pt x="18" y="30"/>
                </a:lnTo>
                <a:lnTo>
                  <a:pt x="14" y="35"/>
                </a:lnTo>
                <a:lnTo>
                  <a:pt x="10" y="29"/>
                </a:lnTo>
                <a:lnTo>
                  <a:pt x="4" y="27"/>
                </a:lnTo>
                <a:lnTo>
                  <a:pt x="2" y="23"/>
                </a:lnTo>
                <a:lnTo>
                  <a:pt x="2" y="17"/>
                </a:lnTo>
                <a:lnTo>
                  <a:pt x="5" y="10"/>
                </a:lnTo>
                <a:lnTo>
                  <a:pt x="0" y="7"/>
                </a:lnTo>
                <a:lnTo>
                  <a:pt x="5" y="3"/>
                </a:lnTo>
                <a:lnTo>
                  <a:pt x="8" y="0"/>
                </a:lnTo>
                <a:lnTo>
                  <a:pt x="19" y="6"/>
                </a:lnTo>
                <a:lnTo>
                  <a:pt x="24" y="3"/>
                </a:lnTo>
                <a:lnTo>
                  <a:pt x="29" y="5"/>
                </a:lnTo>
                <a:lnTo>
                  <a:pt x="32" y="9"/>
                </a:lnTo>
                <a:lnTo>
                  <a:pt x="37" y="11"/>
                </a:lnTo>
                <a:lnTo>
                  <a:pt x="42" y="6"/>
                </a:lnTo>
                <a:lnTo>
                  <a:pt x="46" y="17"/>
                </a:lnTo>
                <a:lnTo>
                  <a:pt x="52" y="26"/>
                </a:lnTo>
                <a:lnTo>
                  <a:pt x="60" y="35"/>
                </a:lnTo>
                <a:lnTo>
                  <a:pt x="53" y="36"/>
                </a:lnTo>
                <a:lnTo>
                  <a:pt x="53" y="45"/>
                </a:lnTo>
                <a:lnTo>
                  <a:pt x="57" y="48"/>
                </a:lnTo>
                <a:lnTo>
                  <a:pt x="54" y="51"/>
                </a:lnTo>
                <a:lnTo>
                  <a:pt x="54" y="54"/>
                </a:lnTo>
                <a:lnTo>
                  <a:pt x="52" y="58"/>
                </a:lnTo>
                <a:lnTo>
                  <a:pt x="51" y="6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62" name="Freeform 47"/>
          <p:cNvSpPr>
            <a:spLocks/>
          </p:cNvSpPr>
          <p:nvPr/>
        </p:nvSpPr>
        <p:spPr bwMode="auto">
          <a:xfrm>
            <a:off x="1920875" y="3425190"/>
            <a:ext cx="331788" cy="120492"/>
          </a:xfrm>
          <a:custGeom>
            <a:avLst/>
            <a:gdLst>
              <a:gd name="T0" fmla="*/ 53 w 190"/>
              <a:gd name="T1" fmla="*/ 0 h 69"/>
              <a:gd name="T2" fmla="*/ 68 w 190"/>
              <a:gd name="T3" fmla="*/ 1 h 69"/>
              <a:gd name="T4" fmla="*/ 82 w 190"/>
              <a:gd name="T5" fmla="*/ 1 h 69"/>
              <a:gd name="T6" fmla="*/ 98 w 190"/>
              <a:gd name="T7" fmla="*/ 8 h 69"/>
              <a:gd name="T8" fmla="*/ 104 w 190"/>
              <a:gd name="T9" fmla="*/ 16 h 69"/>
              <a:gd name="T10" fmla="*/ 121 w 190"/>
              <a:gd name="T11" fmla="*/ 14 h 69"/>
              <a:gd name="T12" fmla="*/ 127 w 190"/>
              <a:gd name="T13" fmla="*/ 19 h 69"/>
              <a:gd name="T14" fmla="*/ 140 w 190"/>
              <a:gd name="T15" fmla="*/ 31 h 69"/>
              <a:gd name="T16" fmla="*/ 150 w 190"/>
              <a:gd name="T17" fmla="*/ 41 h 69"/>
              <a:gd name="T18" fmla="*/ 156 w 190"/>
              <a:gd name="T19" fmla="*/ 40 h 69"/>
              <a:gd name="T20" fmla="*/ 166 w 190"/>
              <a:gd name="T21" fmla="*/ 45 h 69"/>
              <a:gd name="T22" fmla="*/ 164 w 190"/>
              <a:gd name="T23" fmla="*/ 51 h 69"/>
              <a:gd name="T24" fmla="*/ 177 w 190"/>
              <a:gd name="T25" fmla="*/ 51 h 69"/>
              <a:gd name="T26" fmla="*/ 190 w 190"/>
              <a:gd name="T27" fmla="*/ 60 h 69"/>
              <a:gd name="T28" fmla="*/ 187 w 190"/>
              <a:gd name="T29" fmla="*/ 65 h 69"/>
              <a:gd name="T30" fmla="*/ 175 w 190"/>
              <a:gd name="T31" fmla="*/ 67 h 69"/>
              <a:gd name="T32" fmla="*/ 163 w 190"/>
              <a:gd name="T33" fmla="*/ 68 h 69"/>
              <a:gd name="T34" fmla="*/ 151 w 190"/>
              <a:gd name="T35" fmla="*/ 67 h 69"/>
              <a:gd name="T36" fmla="*/ 124 w 190"/>
              <a:gd name="T37" fmla="*/ 69 h 69"/>
              <a:gd name="T38" fmla="*/ 138 w 190"/>
              <a:gd name="T39" fmla="*/ 57 h 69"/>
              <a:gd name="T40" fmla="*/ 131 w 190"/>
              <a:gd name="T41" fmla="*/ 52 h 69"/>
              <a:gd name="T42" fmla="*/ 120 w 190"/>
              <a:gd name="T43" fmla="*/ 50 h 69"/>
              <a:gd name="T44" fmla="*/ 114 w 190"/>
              <a:gd name="T45" fmla="*/ 45 h 69"/>
              <a:gd name="T46" fmla="*/ 112 w 190"/>
              <a:gd name="T47" fmla="*/ 33 h 69"/>
              <a:gd name="T48" fmla="*/ 101 w 190"/>
              <a:gd name="T49" fmla="*/ 34 h 69"/>
              <a:gd name="T50" fmla="*/ 86 w 190"/>
              <a:gd name="T51" fmla="*/ 28 h 69"/>
              <a:gd name="T52" fmla="*/ 81 w 190"/>
              <a:gd name="T53" fmla="*/ 24 h 69"/>
              <a:gd name="T54" fmla="*/ 58 w 190"/>
              <a:gd name="T55" fmla="*/ 20 h 69"/>
              <a:gd name="T56" fmla="*/ 52 w 190"/>
              <a:gd name="T57" fmla="*/ 16 h 69"/>
              <a:gd name="T58" fmla="*/ 60 w 190"/>
              <a:gd name="T59" fmla="*/ 11 h 69"/>
              <a:gd name="T60" fmla="*/ 42 w 190"/>
              <a:gd name="T61" fmla="*/ 10 h 69"/>
              <a:gd name="T62" fmla="*/ 28 w 190"/>
              <a:gd name="T63" fmla="*/ 21 h 69"/>
              <a:gd name="T64" fmla="*/ 20 w 190"/>
              <a:gd name="T65" fmla="*/ 21 h 69"/>
              <a:gd name="T66" fmla="*/ 17 w 190"/>
              <a:gd name="T67" fmla="*/ 26 h 69"/>
              <a:gd name="T68" fmla="*/ 7 w 190"/>
              <a:gd name="T69" fmla="*/ 28 h 69"/>
              <a:gd name="T70" fmla="*/ 0 w 190"/>
              <a:gd name="T71" fmla="*/ 27 h 69"/>
              <a:gd name="T72" fmla="*/ 11 w 190"/>
              <a:gd name="T73" fmla="*/ 20 h 69"/>
              <a:gd name="T74" fmla="*/ 16 w 190"/>
              <a:gd name="T75" fmla="*/ 13 h 69"/>
              <a:gd name="T76" fmla="*/ 25 w 190"/>
              <a:gd name="T77" fmla="*/ 8 h 69"/>
              <a:gd name="T78" fmla="*/ 34 w 190"/>
              <a:gd name="T79" fmla="*/ 4 h 69"/>
              <a:gd name="T80" fmla="*/ 48 w 190"/>
              <a:gd name="T81" fmla="*/ 2 h 69"/>
              <a:gd name="T82" fmla="*/ 53 w 190"/>
              <a:gd name="T8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0" h="69">
                <a:moveTo>
                  <a:pt x="53" y="0"/>
                </a:moveTo>
                <a:lnTo>
                  <a:pt x="68" y="1"/>
                </a:lnTo>
                <a:lnTo>
                  <a:pt x="82" y="1"/>
                </a:lnTo>
                <a:lnTo>
                  <a:pt x="98" y="8"/>
                </a:lnTo>
                <a:lnTo>
                  <a:pt x="104" y="16"/>
                </a:lnTo>
                <a:lnTo>
                  <a:pt x="121" y="14"/>
                </a:lnTo>
                <a:lnTo>
                  <a:pt x="127" y="19"/>
                </a:lnTo>
                <a:lnTo>
                  <a:pt x="140" y="31"/>
                </a:lnTo>
                <a:lnTo>
                  <a:pt x="150" y="41"/>
                </a:lnTo>
                <a:lnTo>
                  <a:pt x="156" y="40"/>
                </a:lnTo>
                <a:lnTo>
                  <a:pt x="166" y="45"/>
                </a:lnTo>
                <a:lnTo>
                  <a:pt x="164" y="51"/>
                </a:lnTo>
                <a:lnTo>
                  <a:pt x="177" y="51"/>
                </a:lnTo>
                <a:lnTo>
                  <a:pt x="190" y="60"/>
                </a:lnTo>
                <a:lnTo>
                  <a:pt x="187" y="65"/>
                </a:lnTo>
                <a:lnTo>
                  <a:pt x="175" y="67"/>
                </a:lnTo>
                <a:lnTo>
                  <a:pt x="163" y="68"/>
                </a:lnTo>
                <a:lnTo>
                  <a:pt x="151" y="67"/>
                </a:lnTo>
                <a:lnTo>
                  <a:pt x="124" y="69"/>
                </a:lnTo>
                <a:lnTo>
                  <a:pt x="138" y="57"/>
                </a:lnTo>
                <a:lnTo>
                  <a:pt x="131" y="52"/>
                </a:lnTo>
                <a:lnTo>
                  <a:pt x="120" y="50"/>
                </a:lnTo>
                <a:lnTo>
                  <a:pt x="114" y="45"/>
                </a:lnTo>
                <a:lnTo>
                  <a:pt x="112" y="33"/>
                </a:lnTo>
                <a:lnTo>
                  <a:pt x="101" y="34"/>
                </a:lnTo>
                <a:lnTo>
                  <a:pt x="86" y="28"/>
                </a:lnTo>
                <a:lnTo>
                  <a:pt x="81" y="24"/>
                </a:lnTo>
                <a:lnTo>
                  <a:pt x="58" y="20"/>
                </a:lnTo>
                <a:lnTo>
                  <a:pt x="52" y="16"/>
                </a:lnTo>
                <a:lnTo>
                  <a:pt x="60" y="11"/>
                </a:lnTo>
                <a:lnTo>
                  <a:pt x="42" y="10"/>
                </a:lnTo>
                <a:lnTo>
                  <a:pt x="28" y="21"/>
                </a:lnTo>
                <a:lnTo>
                  <a:pt x="20" y="21"/>
                </a:lnTo>
                <a:lnTo>
                  <a:pt x="17" y="26"/>
                </a:lnTo>
                <a:lnTo>
                  <a:pt x="7" y="28"/>
                </a:lnTo>
                <a:lnTo>
                  <a:pt x="0" y="27"/>
                </a:lnTo>
                <a:lnTo>
                  <a:pt x="11" y="20"/>
                </a:lnTo>
                <a:lnTo>
                  <a:pt x="16" y="13"/>
                </a:lnTo>
                <a:lnTo>
                  <a:pt x="25" y="8"/>
                </a:lnTo>
                <a:lnTo>
                  <a:pt x="34" y="4"/>
                </a:lnTo>
                <a:lnTo>
                  <a:pt x="48" y="2"/>
                </a:lnTo>
                <a:lnTo>
                  <a:pt x="53"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63" name="Freeform 48"/>
          <p:cNvSpPr>
            <a:spLocks/>
          </p:cNvSpPr>
          <p:nvPr/>
        </p:nvSpPr>
        <p:spPr bwMode="auto">
          <a:xfrm>
            <a:off x="5577523" y="2972912"/>
            <a:ext cx="54134" cy="24448"/>
          </a:xfrm>
          <a:custGeom>
            <a:avLst/>
            <a:gdLst>
              <a:gd name="T0" fmla="*/ 0 w 31"/>
              <a:gd name="T1" fmla="*/ 11 h 14"/>
              <a:gd name="T2" fmla="*/ 1 w 31"/>
              <a:gd name="T3" fmla="*/ 11 h 14"/>
              <a:gd name="T4" fmla="*/ 3 w 31"/>
              <a:gd name="T5" fmla="*/ 6 h 14"/>
              <a:gd name="T6" fmla="*/ 16 w 31"/>
              <a:gd name="T7" fmla="*/ 6 h 14"/>
              <a:gd name="T8" fmla="*/ 31 w 31"/>
              <a:gd name="T9" fmla="*/ 0 h 14"/>
              <a:gd name="T10" fmla="*/ 20 w 31"/>
              <a:gd name="T11" fmla="*/ 9 h 14"/>
              <a:gd name="T12" fmla="*/ 22 w 31"/>
              <a:gd name="T13" fmla="*/ 12 h 14"/>
              <a:gd name="T14" fmla="*/ 20 w 31"/>
              <a:gd name="T15" fmla="*/ 12 h 14"/>
              <a:gd name="T16" fmla="*/ 17 w 31"/>
              <a:gd name="T17" fmla="*/ 13 h 14"/>
              <a:gd name="T18" fmla="*/ 14 w 31"/>
              <a:gd name="T19" fmla="*/ 13 h 14"/>
              <a:gd name="T20" fmla="*/ 13 w 31"/>
              <a:gd name="T21" fmla="*/ 14 h 14"/>
              <a:gd name="T22" fmla="*/ 13 w 31"/>
              <a:gd name="T23" fmla="*/ 12 h 14"/>
              <a:gd name="T24" fmla="*/ 11 w 31"/>
              <a:gd name="T25" fmla="*/ 10 h 14"/>
              <a:gd name="T26" fmla="*/ 8 w 31"/>
              <a:gd name="T27" fmla="*/ 10 h 14"/>
              <a:gd name="T28" fmla="*/ 4 w 31"/>
              <a:gd name="T29" fmla="*/ 12 h 14"/>
              <a:gd name="T30" fmla="*/ 0 w 31"/>
              <a:gd name="T3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4">
                <a:moveTo>
                  <a:pt x="0" y="11"/>
                </a:moveTo>
                <a:lnTo>
                  <a:pt x="1" y="11"/>
                </a:lnTo>
                <a:lnTo>
                  <a:pt x="3" y="6"/>
                </a:lnTo>
                <a:lnTo>
                  <a:pt x="16" y="6"/>
                </a:lnTo>
                <a:lnTo>
                  <a:pt x="31" y="0"/>
                </a:lnTo>
                <a:lnTo>
                  <a:pt x="20" y="9"/>
                </a:lnTo>
                <a:lnTo>
                  <a:pt x="22" y="12"/>
                </a:lnTo>
                <a:lnTo>
                  <a:pt x="20" y="12"/>
                </a:lnTo>
                <a:lnTo>
                  <a:pt x="17" y="13"/>
                </a:lnTo>
                <a:lnTo>
                  <a:pt x="14" y="13"/>
                </a:lnTo>
                <a:lnTo>
                  <a:pt x="13" y="14"/>
                </a:lnTo>
                <a:lnTo>
                  <a:pt x="13" y="12"/>
                </a:lnTo>
                <a:lnTo>
                  <a:pt x="11" y="10"/>
                </a:lnTo>
                <a:lnTo>
                  <a:pt x="8" y="10"/>
                </a:lnTo>
                <a:lnTo>
                  <a:pt x="4" y="12"/>
                </a:lnTo>
                <a:lnTo>
                  <a:pt x="0" y="1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04" name="Freeform 49"/>
          <p:cNvSpPr>
            <a:spLocks/>
          </p:cNvSpPr>
          <p:nvPr/>
        </p:nvSpPr>
        <p:spPr bwMode="auto">
          <a:xfrm>
            <a:off x="5563553" y="2990374"/>
            <a:ext cx="54134" cy="20955"/>
          </a:xfrm>
          <a:custGeom>
            <a:avLst/>
            <a:gdLst>
              <a:gd name="T0" fmla="*/ 30 w 31"/>
              <a:gd name="T1" fmla="*/ 2 h 12"/>
              <a:gd name="T2" fmla="*/ 31 w 31"/>
              <a:gd name="T3" fmla="*/ 4 h 12"/>
              <a:gd name="T4" fmla="*/ 14 w 31"/>
              <a:gd name="T5" fmla="*/ 12 h 12"/>
              <a:gd name="T6" fmla="*/ 5 w 31"/>
              <a:gd name="T7" fmla="*/ 10 h 12"/>
              <a:gd name="T8" fmla="*/ 0 w 31"/>
              <a:gd name="T9" fmla="*/ 2 h 12"/>
              <a:gd name="T10" fmla="*/ 8 w 31"/>
              <a:gd name="T11" fmla="*/ 1 h 12"/>
              <a:gd name="T12" fmla="*/ 12 w 31"/>
              <a:gd name="T13" fmla="*/ 2 h 12"/>
              <a:gd name="T14" fmla="*/ 16 w 31"/>
              <a:gd name="T15" fmla="*/ 0 h 12"/>
              <a:gd name="T16" fmla="*/ 19 w 31"/>
              <a:gd name="T17" fmla="*/ 0 h 12"/>
              <a:gd name="T18" fmla="*/ 21 w 31"/>
              <a:gd name="T19" fmla="*/ 2 h 12"/>
              <a:gd name="T20" fmla="*/ 21 w 31"/>
              <a:gd name="T21" fmla="*/ 4 h 12"/>
              <a:gd name="T22" fmla="*/ 22 w 31"/>
              <a:gd name="T23" fmla="*/ 3 h 12"/>
              <a:gd name="T24" fmla="*/ 25 w 31"/>
              <a:gd name="T25" fmla="*/ 3 h 12"/>
              <a:gd name="T26" fmla="*/ 28 w 31"/>
              <a:gd name="T27" fmla="*/ 2 h 12"/>
              <a:gd name="T28" fmla="*/ 30 w 31"/>
              <a:gd name="T29"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2">
                <a:moveTo>
                  <a:pt x="30" y="2"/>
                </a:moveTo>
                <a:lnTo>
                  <a:pt x="31" y="4"/>
                </a:lnTo>
                <a:lnTo>
                  <a:pt x="14" y="12"/>
                </a:lnTo>
                <a:lnTo>
                  <a:pt x="5" y="10"/>
                </a:lnTo>
                <a:lnTo>
                  <a:pt x="0" y="2"/>
                </a:lnTo>
                <a:lnTo>
                  <a:pt x="8" y="1"/>
                </a:lnTo>
                <a:lnTo>
                  <a:pt x="12" y="2"/>
                </a:lnTo>
                <a:lnTo>
                  <a:pt x="16" y="0"/>
                </a:lnTo>
                <a:lnTo>
                  <a:pt x="19" y="0"/>
                </a:lnTo>
                <a:lnTo>
                  <a:pt x="21" y="2"/>
                </a:lnTo>
                <a:lnTo>
                  <a:pt x="21" y="4"/>
                </a:lnTo>
                <a:lnTo>
                  <a:pt x="22" y="3"/>
                </a:lnTo>
                <a:lnTo>
                  <a:pt x="25" y="3"/>
                </a:lnTo>
                <a:lnTo>
                  <a:pt x="28" y="2"/>
                </a:lnTo>
                <a:lnTo>
                  <a:pt x="30" y="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05" name="Freeform 50"/>
          <p:cNvSpPr>
            <a:spLocks/>
          </p:cNvSpPr>
          <p:nvPr/>
        </p:nvSpPr>
        <p:spPr bwMode="auto">
          <a:xfrm>
            <a:off x="4929664" y="2419350"/>
            <a:ext cx="186848" cy="90805"/>
          </a:xfrm>
          <a:custGeom>
            <a:avLst/>
            <a:gdLst>
              <a:gd name="T0" fmla="*/ 79 w 107"/>
              <a:gd name="T1" fmla="*/ 51 h 52"/>
              <a:gd name="T2" fmla="*/ 71 w 107"/>
              <a:gd name="T3" fmla="*/ 48 h 52"/>
              <a:gd name="T4" fmla="*/ 63 w 107"/>
              <a:gd name="T5" fmla="*/ 49 h 52"/>
              <a:gd name="T6" fmla="*/ 50 w 107"/>
              <a:gd name="T7" fmla="*/ 43 h 52"/>
              <a:gd name="T8" fmla="*/ 45 w 107"/>
              <a:gd name="T9" fmla="*/ 44 h 52"/>
              <a:gd name="T10" fmla="*/ 37 w 107"/>
              <a:gd name="T11" fmla="*/ 52 h 52"/>
              <a:gd name="T12" fmla="*/ 24 w 107"/>
              <a:gd name="T13" fmla="*/ 46 h 52"/>
              <a:gd name="T14" fmla="*/ 14 w 107"/>
              <a:gd name="T15" fmla="*/ 37 h 52"/>
              <a:gd name="T16" fmla="*/ 6 w 107"/>
              <a:gd name="T17" fmla="*/ 32 h 52"/>
              <a:gd name="T18" fmla="*/ 4 w 107"/>
              <a:gd name="T19" fmla="*/ 24 h 52"/>
              <a:gd name="T20" fmla="*/ 0 w 107"/>
              <a:gd name="T21" fmla="*/ 18 h 52"/>
              <a:gd name="T22" fmla="*/ 12 w 107"/>
              <a:gd name="T23" fmla="*/ 13 h 52"/>
              <a:gd name="T24" fmla="*/ 17 w 107"/>
              <a:gd name="T25" fmla="*/ 8 h 52"/>
              <a:gd name="T26" fmla="*/ 28 w 107"/>
              <a:gd name="T27" fmla="*/ 4 h 52"/>
              <a:gd name="T28" fmla="*/ 32 w 107"/>
              <a:gd name="T29" fmla="*/ 0 h 52"/>
              <a:gd name="T30" fmla="*/ 36 w 107"/>
              <a:gd name="T31" fmla="*/ 3 h 52"/>
              <a:gd name="T32" fmla="*/ 43 w 107"/>
              <a:gd name="T33" fmla="*/ 1 h 52"/>
              <a:gd name="T34" fmla="*/ 51 w 107"/>
              <a:gd name="T35" fmla="*/ 7 h 52"/>
              <a:gd name="T36" fmla="*/ 63 w 107"/>
              <a:gd name="T37" fmla="*/ 9 h 52"/>
              <a:gd name="T38" fmla="*/ 63 w 107"/>
              <a:gd name="T39" fmla="*/ 15 h 52"/>
              <a:gd name="T40" fmla="*/ 72 w 107"/>
              <a:gd name="T41" fmla="*/ 19 h 52"/>
              <a:gd name="T42" fmla="*/ 74 w 107"/>
              <a:gd name="T43" fmla="*/ 14 h 52"/>
              <a:gd name="T44" fmla="*/ 85 w 107"/>
              <a:gd name="T45" fmla="*/ 16 h 52"/>
              <a:gd name="T46" fmla="*/ 87 w 107"/>
              <a:gd name="T47" fmla="*/ 22 h 52"/>
              <a:gd name="T48" fmla="*/ 99 w 107"/>
              <a:gd name="T49" fmla="*/ 23 h 52"/>
              <a:gd name="T50" fmla="*/ 107 w 107"/>
              <a:gd name="T51" fmla="*/ 33 h 52"/>
              <a:gd name="T52" fmla="*/ 103 w 107"/>
              <a:gd name="T53" fmla="*/ 33 h 52"/>
              <a:gd name="T54" fmla="*/ 100 w 107"/>
              <a:gd name="T55" fmla="*/ 37 h 52"/>
              <a:gd name="T56" fmla="*/ 97 w 107"/>
              <a:gd name="T57" fmla="*/ 38 h 52"/>
              <a:gd name="T58" fmla="*/ 96 w 107"/>
              <a:gd name="T59" fmla="*/ 42 h 52"/>
              <a:gd name="T60" fmla="*/ 93 w 107"/>
              <a:gd name="T61" fmla="*/ 43 h 52"/>
              <a:gd name="T62" fmla="*/ 93 w 107"/>
              <a:gd name="T63" fmla="*/ 45 h 52"/>
              <a:gd name="T64" fmla="*/ 88 w 107"/>
              <a:gd name="T65" fmla="*/ 47 h 52"/>
              <a:gd name="T66" fmla="*/ 80 w 107"/>
              <a:gd name="T67" fmla="*/ 47 h 52"/>
              <a:gd name="T68" fmla="*/ 79 w 107"/>
              <a:gd name="T69"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 h="52">
                <a:moveTo>
                  <a:pt x="79" y="51"/>
                </a:moveTo>
                <a:lnTo>
                  <a:pt x="71" y="48"/>
                </a:lnTo>
                <a:lnTo>
                  <a:pt x="63" y="49"/>
                </a:lnTo>
                <a:lnTo>
                  <a:pt x="50" y="43"/>
                </a:lnTo>
                <a:lnTo>
                  <a:pt x="45" y="44"/>
                </a:lnTo>
                <a:lnTo>
                  <a:pt x="37" y="52"/>
                </a:lnTo>
                <a:lnTo>
                  <a:pt x="24" y="46"/>
                </a:lnTo>
                <a:lnTo>
                  <a:pt x="14" y="37"/>
                </a:lnTo>
                <a:lnTo>
                  <a:pt x="6" y="32"/>
                </a:lnTo>
                <a:lnTo>
                  <a:pt x="4" y="24"/>
                </a:lnTo>
                <a:lnTo>
                  <a:pt x="0" y="18"/>
                </a:lnTo>
                <a:lnTo>
                  <a:pt x="12" y="13"/>
                </a:lnTo>
                <a:lnTo>
                  <a:pt x="17" y="8"/>
                </a:lnTo>
                <a:lnTo>
                  <a:pt x="28" y="4"/>
                </a:lnTo>
                <a:lnTo>
                  <a:pt x="32" y="0"/>
                </a:lnTo>
                <a:lnTo>
                  <a:pt x="36" y="3"/>
                </a:lnTo>
                <a:lnTo>
                  <a:pt x="43" y="1"/>
                </a:lnTo>
                <a:lnTo>
                  <a:pt x="51" y="7"/>
                </a:lnTo>
                <a:lnTo>
                  <a:pt x="63" y="9"/>
                </a:lnTo>
                <a:lnTo>
                  <a:pt x="63" y="15"/>
                </a:lnTo>
                <a:lnTo>
                  <a:pt x="72" y="19"/>
                </a:lnTo>
                <a:lnTo>
                  <a:pt x="74" y="14"/>
                </a:lnTo>
                <a:lnTo>
                  <a:pt x="85" y="16"/>
                </a:lnTo>
                <a:lnTo>
                  <a:pt x="87" y="22"/>
                </a:lnTo>
                <a:lnTo>
                  <a:pt x="99" y="23"/>
                </a:lnTo>
                <a:lnTo>
                  <a:pt x="107" y="33"/>
                </a:lnTo>
                <a:lnTo>
                  <a:pt x="103" y="33"/>
                </a:lnTo>
                <a:lnTo>
                  <a:pt x="100" y="37"/>
                </a:lnTo>
                <a:lnTo>
                  <a:pt x="97" y="38"/>
                </a:lnTo>
                <a:lnTo>
                  <a:pt x="96" y="42"/>
                </a:lnTo>
                <a:lnTo>
                  <a:pt x="93" y="43"/>
                </a:lnTo>
                <a:lnTo>
                  <a:pt x="93" y="45"/>
                </a:lnTo>
                <a:lnTo>
                  <a:pt x="88" y="47"/>
                </a:lnTo>
                <a:lnTo>
                  <a:pt x="80" y="47"/>
                </a:lnTo>
                <a:lnTo>
                  <a:pt x="79" y="5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06" name="Freeform 51"/>
          <p:cNvSpPr>
            <a:spLocks/>
          </p:cNvSpPr>
          <p:nvPr/>
        </p:nvSpPr>
        <p:spPr bwMode="auto">
          <a:xfrm>
            <a:off x="4755039" y="2284889"/>
            <a:ext cx="249713" cy="270668"/>
          </a:xfrm>
          <a:custGeom>
            <a:avLst/>
            <a:gdLst>
              <a:gd name="T0" fmla="*/ 58 w 143"/>
              <a:gd name="T1" fmla="*/ 0 h 155"/>
              <a:gd name="T2" fmla="*/ 59 w 143"/>
              <a:gd name="T3" fmla="*/ 8 h 155"/>
              <a:gd name="T4" fmla="*/ 75 w 143"/>
              <a:gd name="T5" fmla="*/ 12 h 155"/>
              <a:gd name="T6" fmla="*/ 75 w 143"/>
              <a:gd name="T7" fmla="*/ 20 h 155"/>
              <a:gd name="T8" fmla="*/ 90 w 143"/>
              <a:gd name="T9" fmla="*/ 16 h 155"/>
              <a:gd name="T10" fmla="*/ 99 w 143"/>
              <a:gd name="T11" fmla="*/ 10 h 155"/>
              <a:gd name="T12" fmla="*/ 117 w 143"/>
              <a:gd name="T13" fmla="*/ 18 h 155"/>
              <a:gd name="T14" fmla="*/ 125 w 143"/>
              <a:gd name="T15" fmla="*/ 25 h 155"/>
              <a:gd name="T16" fmla="*/ 129 w 143"/>
              <a:gd name="T17" fmla="*/ 35 h 155"/>
              <a:gd name="T18" fmla="*/ 125 w 143"/>
              <a:gd name="T19" fmla="*/ 40 h 155"/>
              <a:gd name="T20" fmla="*/ 131 w 143"/>
              <a:gd name="T21" fmla="*/ 47 h 155"/>
              <a:gd name="T22" fmla="*/ 136 w 143"/>
              <a:gd name="T23" fmla="*/ 58 h 155"/>
              <a:gd name="T24" fmla="*/ 136 w 143"/>
              <a:gd name="T25" fmla="*/ 65 h 155"/>
              <a:gd name="T26" fmla="*/ 143 w 143"/>
              <a:gd name="T27" fmla="*/ 78 h 155"/>
              <a:gd name="T28" fmla="*/ 136 w 143"/>
              <a:gd name="T29" fmla="*/ 80 h 155"/>
              <a:gd name="T30" fmla="*/ 132 w 143"/>
              <a:gd name="T31" fmla="*/ 77 h 155"/>
              <a:gd name="T32" fmla="*/ 128 w 143"/>
              <a:gd name="T33" fmla="*/ 81 h 155"/>
              <a:gd name="T34" fmla="*/ 117 w 143"/>
              <a:gd name="T35" fmla="*/ 85 h 155"/>
              <a:gd name="T36" fmla="*/ 112 w 143"/>
              <a:gd name="T37" fmla="*/ 90 h 155"/>
              <a:gd name="T38" fmla="*/ 100 w 143"/>
              <a:gd name="T39" fmla="*/ 95 h 155"/>
              <a:gd name="T40" fmla="*/ 104 w 143"/>
              <a:gd name="T41" fmla="*/ 101 h 155"/>
              <a:gd name="T42" fmla="*/ 106 w 143"/>
              <a:gd name="T43" fmla="*/ 109 h 155"/>
              <a:gd name="T44" fmla="*/ 114 w 143"/>
              <a:gd name="T45" fmla="*/ 114 h 155"/>
              <a:gd name="T46" fmla="*/ 124 w 143"/>
              <a:gd name="T47" fmla="*/ 123 h 155"/>
              <a:gd name="T48" fmla="*/ 119 w 143"/>
              <a:gd name="T49" fmla="*/ 132 h 155"/>
              <a:gd name="T50" fmla="*/ 113 w 143"/>
              <a:gd name="T51" fmla="*/ 135 h 155"/>
              <a:gd name="T52" fmla="*/ 117 w 143"/>
              <a:gd name="T53" fmla="*/ 148 h 155"/>
              <a:gd name="T54" fmla="*/ 115 w 143"/>
              <a:gd name="T55" fmla="*/ 151 h 155"/>
              <a:gd name="T56" fmla="*/ 110 w 143"/>
              <a:gd name="T57" fmla="*/ 147 h 155"/>
              <a:gd name="T58" fmla="*/ 102 w 143"/>
              <a:gd name="T59" fmla="*/ 147 h 155"/>
              <a:gd name="T60" fmla="*/ 91 w 143"/>
              <a:gd name="T61" fmla="*/ 150 h 155"/>
              <a:gd name="T62" fmla="*/ 76 w 143"/>
              <a:gd name="T63" fmla="*/ 149 h 155"/>
              <a:gd name="T64" fmla="*/ 75 w 143"/>
              <a:gd name="T65" fmla="*/ 155 h 155"/>
              <a:gd name="T66" fmla="*/ 66 w 143"/>
              <a:gd name="T67" fmla="*/ 149 h 155"/>
              <a:gd name="T68" fmla="*/ 61 w 143"/>
              <a:gd name="T69" fmla="*/ 150 h 155"/>
              <a:gd name="T70" fmla="*/ 44 w 143"/>
              <a:gd name="T71" fmla="*/ 144 h 155"/>
              <a:gd name="T72" fmla="*/ 40 w 143"/>
              <a:gd name="T73" fmla="*/ 148 h 155"/>
              <a:gd name="T74" fmla="*/ 26 w 143"/>
              <a:gd name="T75" fmla="*/ 148 h 155"/>
              <a:gd name="T76" fmla="*/ 28 w 143"/>
              <a:gd name="T77" fmla="*/ 134 h 155"/>
              <a:gd name="T78" fmla="*/ 35 w 143"/>
              <a:gd name="T79" fmla="*/ 120 h 155"/>
              <a:gd name="T80" fmla="*/ 12 w 143"/>
              <a:gd name="T81" fmla="*/ 116 h 155"/>
              <a:gd name="T82" fmla="*/ 4 w 143"/>
              <a:gd name="T83" fmla="*/ 111 h 155"/>
              <a:gd name="T84" fmla="*/ 5 w 143"/>
              <a:gd name="T85" fmla="*/ 102 h 155"/>
              <a:gd name="T86" fmla="*/ 2 w 143"/>
              <a:gd name="T87" fmla="*/ 97 h 155"/>
              <a:gd name="T88" fmla="*/ 3 w 143"/>
              <a:gd name="T89" fmla="*/ 84 h 155"/>
              <a:gd name="T90" fmla="*/ 0 w 143"/>
              <a:gd name="T91" fmla="*/ 63 h 155"/>
              <a:gd name="T92" fmla="*/ 9 w 143"/>
              <a:gd name="T93" fmla="*/ 63 h 155"/>
              <a:gd name="T94" fmla="*/ 13 w 143"/>
              <a:gd name="T95" fmla="*/ 55 h 155"/>
              <a:gd name="T96" fmla="*/ 16 w 143"/>
              <a:gd name="T97" fmla="*/ 37 h 155"/>
              <a:gd name="T98" fmla="*/ 13 w 143"/>
              <a:gd name="T99" fmla="*/ 30 h 155"/>
              <a:gd name="T100" fmla="*/ 16 w 143"/>
              <a:gd name="T101" fmla="*/ 26 h 155"/>
              <a:gd name="T102" fmla="*/ 29 w 143"/>
              <a:gd name="T103" fmla="*/ 25 h 155"/>
              <a:gd name="T104" fmla="*/ 32 w 143"/>
              <a:gd name="T105" fmla="*/ 29 h 155"/>
              <a:gd name="T106" fmla="*/ 42 w 143"/>
              <a:gd name="T107" fmla="*/ 19 h 155"/>
              <a:gd name="T108" fmla="*/ 38 w 143"/>
              <a:gd name="T109" fmla="*/ 12 h 155"/>
              <a:gd name="T110" fmla="*/ 36 w 143"/>
              <a:gd name="T111" fmla="*/ 1 h 155"/>
              <a:gd name="T112" fmla="*/ 48 w 143"/>
              <a:gd name="T113" fmla="*/ 3 h 155"/>
              <a:gd name="T114" fmla="*/ 58 w 143"/>
              <a:gd name="T11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3" h="155">
                <a:moveTo>
                  <a:pt x="58" y="0"/>
                </a:moveTo>
                <a:lnTo>
                  <a:pt x="59" y="8"/>
                </a:lnTo>
                <a:lnTo>
                  <a:pt x="75" y="12"/>
                </a:lnTo>
                <a:lnTo>
                  <a:pt x="75" y="20"/>
                </a:lnTo>
                <a:lnTo>
                  <a:pt x="90" y="16"/>
                </a:lnTo>
                <a:lnTo>
                  <a:pt x="99" y="10"/>
                </a:lnTo>
                <a:lnTo>
                  <a:pt x="117" y="18"/>
                </a:lnTo>
                <a:lnTo>
                  <a:pt x="125" y="25"/>
                </a:lnTo>
                <a:lnTo>
                  <a:pt x="129" y="35"/>
                </a:lnTo>
                <a:lnTo>
                  <a:pt x="125" y="40"/>
                </a:lnTo>
                <a:lnTo>
                  <a:pt x="131" y="47"/>
                </a:lnTo>
                <a:lnTo>
                  <a:pt x="136" y="58"/>
                </a:lnTo>
                <a:lnTo>
                  <a:pt x="136" y="65"/>
                </a:lnTo>
                <a:lnTo>
                  <a:pt x="143" y="78"/>
                </a:lnTo>
                <a:lnTo>
                  <a:pt x="136" y="80"/>
                </a:lnTo>
                <a:lnTo>
                  <a:pt x="132" y="77"/>
                </a:lnTo>
                <a:lnTo>
                  <a:pt x="128" y="81"/>
                </a:lnTo>
                <a:lnTo>
                  <a:pt x="117" y="85"/>
                </a:lnTo>
                <a:lnTo>
                  <a:pt x="112" y="90"/>
                </a:lnTo>
                <a:lnTo>
                  <a:pt x="100" y="95"/>
                </a:lnTo>
                <a:lnTo>
                  <a:pt x="104" y="101"/>
                </a:lnTo>
                <a:lnTo>
                  <a:pt x="106" y="109"/>
                </a:lnTo>
                <a:lnTo>
                  <a:pt x="114" y="114"/>
                </a:lnTo>
                <a:lnTo>
                  <a:pt x="124" y="123"/>
                </a:lnTo>
                <a:lnTo>
                  <a:pt x="119" y="132"/>
                </a:lnTo>
                <a:lnTo>
                  <a:pt x="113" y="135"/>
                </a:lnTo>
                <a:lnTo>
                  <a:pt x="117" y="148"/>
                </a:lnTo>
                <a:lnTo>
                  <a:pt x="115" y="151"/>
                </a:lnTo>
                <a:lnTo>
                  <a:pt x="110" y="147"/>
                </a:lnTo>
                <a:lnTo>
                  <a:pt x="102" y="147"/>
                </a:lnTo>
                <a:lnTo>
                  <a:pt x="91" y="150"/>
                </a:lnTo>
                <a:lnTo>
                  <a:pt x="76" y="149"/>
                </a:lnTo>
                <a:lnTo>
                  <a:pt x="75" y="155"/>
                </a:lnTo>
                <a:lnTo>
                  <a:pt x="66" y="149"/>
                </a:lnTo>
                <a:lnTo>
                  <a:pt x="61" y="150"/>
                </a:lnTo>
                <a:lnTo>
                  <a:pt x="44" y="144"/>
                </a:lnTo>
                <a:lnTo>
                  <a:pt x="40" y="148"/>
                </a:lnTo>
                <a:lnTo>
                  <a:pt x="26" y="148"/>
                </a:lnTo>
                <a:lnTo>
                  <a:pt x="28" y="134"/>
                </a:lnTo>
                <a:lnTo>
                  <a:pt x="35" y="120"/>
                </a:lnTo>
                <a:lnTo>
                  <a:pt x="12" y="116"/>
                </a:lnTo>
                <a:lnTo>
                  <a:pt x="4" y="111"/>
                </a:lnTo>
                <a:lnTo>
                  <a:pt x="5" y="102"/>
                </a:lnTo>
                <a:lnTo>
                  <a:pt x="2" y="97"/>
                </a:lnTo>
                <a:lnTo>
                  <a:pt x="3" y="84"/>
                </a:lnTo>
                <a:lnTo>
                  <a:pt x="0" y="63"/>
                </a:lnTo>
                <a:lnTo>
                  <a:pt x="9" y="63"/>
                </a:lnTo>
                <a:lnTo>
                  <a:pt x="13" y="55"/>
                </a:lnTo>
                <a:lnTo>
                  <a:pt x="16" y="37"/>
                </a:lnTo>
                <a:lnTo>
                  <a:pt x="13" y="30"/>
                </a:lnTo>
                <a:lnTo>
                  <a:pt x="16" y="26"/>
                </a:lnTo>
                <a:lnTo>
                  <a:pt x="29" y="25"/>
                </a:lnTo>
                <a:lnTo>
                  <a:pt x="32" y="29"/>
                </a:lnTo>
                <a:lnTo>
                  <a:pt x="42" y="19"/>
                </a:lnTo>
                <a:lnTo>
                  <a:pt x="38" y="12"/>
                </a:lnTo>
                <a:lnTo>
                  <a:pt x="36" y="1"/>
                </a:lnTo>
                <a:lnTo>
                  <a:pt x="48" y="3"/>
                </a:lnTo>
                <a:lnTo>
                  <a:pt x="58"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07" name="Freeform 52"/>
          <p:cNvSpPr>
            <a:spLocks/>
          </p:cNvSpPr>
          <p:nvPr/>
        </p:nvSpPr>
        <p:spPr bwMode="auto">
          <a:xfrm>
            <a:off x="5918042" y="3805873"/>
            <a:ext cx="52388" cy="62865"/>
          </a:xfrm>
          <a:custGeom>
            <a:avLst/>
            <a:gdLst>
              <a:gd name="T0" fmla="*/ 25 w 30"/>
              <a:gd name="T1" fmla="*/ 0 h 36"/>
              <a:gd name="T2" fmla="*/ 30 w 30"/>
              <a:gd name="T3" fmla="*/ 6 h 36"/>
              <a:gd name="T4" fmla="*/ 30 w 30"/>
              <a:gd name="T5" fmla="*/ 15 h 36"/>
              <a:gd name="T6" fmla="*/ 20 w 30"/>
              <a:gd name="T7" fmla="*/ 20 h 36"/>
              <a:gd name="T8" fmla="*/ 28 w 30"/>
              <a:gd name="T9" fmla="*/ 25 h 36"/>
              <a:gd name="T10" fmla="*/ 21 w 30"/>
              <a:gd name="T11" fmla="*/ 36 h 36"/>
              <a:gd name="T12" fmla="*/ 17 w 30"/>
              <a:gd name="T13" fmla="*/ 33 h 36"/>
              <a:gd name="T14" fmla="*/ 13 w 30"/>
              <a:gd name="T15" fmla="*/ 34 h 36"/>
              <a:gd name="T16" fmla="*/ 3 w 30"/>
              <a:gd name="T17" fmla="*/ 34 h 36"/>
              <a:gd name="T18" fmla="*/ 2 w 30"/>
              <a:gd name="T19" fmla="*/ 28 h 36"/>
              <a:gd name="T20" fmla="*/ 0 w 30"/>
              <a:gd name="T21" fmla="*/ 22 h 36"/>
              <a:gd name="T22" fmla="*/ 6 w 30"/>
              <a:gd name="T23" fmla="*/ 12 h 36"/>
              <a:gd name="T24" fmla="*/ 12 w 30"/>
              <a:gd name="T25" fmla="*/ 3 h 36"/>
              <a:gd name="T26" fmla="*/ 20 w 30"/>
              <a:gd name="T27" fmla="*/ 5 h 36"/>
              <a:gd name="T28" fmla="*/ 25 w 30"/>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6">
                <a:moveTo>
                  <a:pt x="25" y="0"/>
                </a:moveTo>
                <a:lnTo>
                  <a:pt x="30" y="6"/>
                </a:lnTo>
                <a:lnTo>
                  <a:pt x="30" y="15"/>
                </a:lnTo>
                <a:lnTo>
                  <a:pt x="20" y="20"/>
                </a:lnTo>
                <a:lnTo>
                  <a:pt x="28" y="25"/>
                </a:lnTo>
                <a:lnTo>
                  <a:pt x="21" y="36"/>
                </a:lnTo>
                <a:lnTo>
                  <a:pt x="17" y="33"/>
                </a:lnTo>
                <a:lnTo>
                  <a:pt x="13" y="34"/>
                </a:lnTo>
                <a:lnTo>
                  <a:pt x="3" y="34"/>
                </a:lnTo>
                <a:lnTo>
                  <a:pt x="2" y="28"/>
                </a:lnTo>
                <a:lnTo>
                  <a:pt x="0" y="22"/>
                </a:lnTo>
                <a:lnTo>
                  <a:pt x="6" y="12"/>
                </a:lnTo>
                <a:lnTo>
                  <a:pt x="12" y="3"/>
                </a:lnTo>
                <a:lnTo>
                  <a:pt x="20" y="5"/>
                </a:lnTo>
                <a:lnTo>
                  <a:pt x="25"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08" name="Freeform 53"/>
          <p:cNvSpPr>
            <a:spLocks/>
          </p:cNvSpPr>
          <p:nvPr/>
        </p:nvSpPr>
        <p:spPr bwMode="auto">
          <a:xfrm>
            <a:off x="4880769" y="2246472"/>
            <a:ext cx="47148" cy="45403"/>
          </a:xfrm>
          <a:custGeom>
            <a:avLst/>
            <a:gdLst>
              <a:gd name="T0" fmla="*/ 27 w 27"/>
              <a:gd name="T1" fmla="*/ 10 h 26"/>
              <a:gd name="T2" fmla="*/ 20 w 27"/>
              <a:gd name="T3" fmla="*/ 26 h 26"/>
              <a:gd name="T4" fmla="*/ 3 w 27"/>
              <a:gd name="T5" fmla="*/ 15 h 26"/>
              <a:gd name="T6" fmla="*/ 0 w 27"/>
              <a:gd name="T7" fmla="*/ 6 h 26"/>
              <a:gd name="T8" fmla="*/ 22 w 27"/>
              <a:gd name="T9" fmla="*/ 0 h 26"/>
              <a:gd name="T10" fmla="*/ 27 w 27"/>
              <a:gd name="T11" fmla="*/ 10 h 26"/>
            </a:gdLst>
            <a:ahLst/>
            <a:cxnLst>
              <a:cxn ang="0">
                <a:pos x="T0" y="T1"/>
              </a:cxn>
              <a:cxn ang="0">
                <a:pos x="T2" y="T3"/>
              </a:cxn>
              <a:cxn ang="0">
                <a:pos x="T4" y="T5"/>
              </a:cxn>
              <a:cxn ang="0">
                <a:pos x="T6" y="T7"/>
              </a:cxn>
              <a:cxn ang="0">
                <a:pos x="T8" y="T9"/>
              </a:cxn>
              <a:cxn ang="0">
                <a:pos x="T10" y="T11"/>
              </a:cxn>
            </a:cxnLst>
            <a:rect l="0" t="0" r="r" b="b"/>
            <a:pathLst>
              <a:path w="27" h="26">
                <a:moveTo>
                  <a:pt x="27" y="10"/>
                </a:moveTo>
                <a:lnTo>
                  <a:pt x="20" y="26"/>
                </a:lnTo>
                <a:lnTo>
                  <a:pt x="3" y="15"/>
                </a:lnTo>
                <a:lnTo>
                  <a:pt x="0" y="6"/>
                </a:lnTo>
                <a:lnTo>
                  <a:pt x="22" y="0"/>
                </a:lnTo>
                <a:lnTo>
                  <a:pt x="27" y="1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09" name="Freeform 54"/>
          <p:cNvSpPr>
            <a:spLocks/>
          </p:cNvSpPr>
          <p:nvPr/>
        </p:nvSpPr>
        <p:spPr bwMode="auto">
          <a:xfrm>
            <a:off x="4803934" y="2190592"/>
            <a:ext cx="75088" cy="99536"/>
          </a:xfrm>
          <a:custGeom>
            <a:avLst/>
            <a:gdLst>
              <a:gd name="T0" fmla="*/ 43 w 43"/>
              <a:gd name="T1" fmla="*/ 25 h 57"/>
              <a:gd name="T2" fmla="*/ 40 w 43"/>
              <a:gd name="T3" fmla="*/ 33 h 57"/>
              <a:gd name="T4" fmla="*/ 35 w 43"/>
              <a:gd name="T5" fmla="*/ 30 h 57"/>
              <a:gd name="T6" fmla="*/ 25 w 43"/>
              <a:gd name="T7" fmla="*/ 44 h 57"/>
              <a:gd name="T8" fmla="*/ 30 w 43"/>
              <a:gd name="T9" fmla="*/ 54 h 57"/>
              <a:gd name="T10" fmla="*/ 20 w 43"/>
              <a:gd name="T11" fmla="*/ 57 h 57"/>
              <a:gd name="T12" fmla="*/ 8 w 43"/>
              <a:gd name="T13" fmla="*/ 55 h 57"/>
              <a:gd name="T14" fmla="*/ 2 w 43"/>
              <a:gd name="T15" fmla="*/ 44 h 57"/>
              <a:gd name="T16" fmla="*/ 0 w 43"/>
              <a:gd name="T17" fmla="*/ 24 h 57"/>
              <a:gd name="T18" fmla="*/ 2 w 43"/>
              <a:gd name="T19" fmla="*/ 18 h 57"/>
              <a:gd name="T20" fmla="*/ 6 w 43"/>
              <a:gd name="T21" fmla="*/ 12 h 57"/>
              <a:gd name="T22" fmla="*/ 20 w 43"/>
              <a:gd name="T23" fmla="*/ 11 h 57"/>
              <a:gd name="T24" fmla="*/ 25 w 43"/>
              <a:gd name="T25" fmla="*/ 6 h 57"/>
              <a:gd name="T26" fmla="*/ 36 w 43"/>
              <a:gd name="T27" fmla="*/ 0 h 57"/>
              <a:gd name="T28" fmla="*/ 37 w 43"/>
              <a:gd name="T29" fmla="*/ 10 h 57"/>
              <a:gd name="T30" fmla="*/ 32 w 43"/>
              <a:gd name="T31" fmla="*/ 16 h 57"/>
              <a:gd name="T32" fmla="*/ 35 w 43"/>
              <a:gd name="T33" fmla="*/ 22 h 57"/>
              <a:gd name="T34" fmla="*/ 43 w 43"/>
              <a:gd name="T35"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57">
                <a:moveTo>
                  <a:pt x="43" y="25"/>
                </a:moveTo>
                <a:lnTo>
                  <a:pt x="40" y="33"/>
                </a:lnTo>
                <a:lnTo>
                  <a:pt x="35" y="30"/>
                </a:lnTo>
                <a:lnTo>
                  <a:pt x="25" y="44"/>
                </a:lnTo>
                <a:lnTo>
                  <a:pt x="30" y="54"/>
                </a:lnTo>
                <a:lnTo>
                  <a:pt x="20" y="57"/>
                </a:lnTo>
                <a:lnTo>
                  <a:pt x="8" y="55"/>
                </a:lnTo>
                <a:lnTo>
                  <a:pt x="2" y="44"/>
                </a:lnTo>
                <a:lnTo>
                  <a:pt x="0" y="24"/>
                </a:lnTo>
                <a:lnTo>
                  <a:pt x="2" y="18"/>
                </a:lnTo>
                <a:lnTo>
                  <a:pt x="6" y="12"/>
                </a:lnTo>
                <a:lnTo>
                  <a:pt x="20" y="11"/>
                </a:lnTo>
                <a:lnTo>
                  <a:pt x="25" y="6"/>
                </a:lnTo>
                <a:lnTo>
                  <a:pt x="36" y="0"/>
                </a:lnTo>
                <a:lnTo>
                  <a:pt x="37" y="10"/>
                </a:lnTo>
                <a:lnTo>
                  <a:pt x="32" y="16"/>
                </a:lnTo>
                <a:lnTo>
                  <a:pt x="35" y="22"/>
                </a:lnTo>
                <a:lnTo>
                  <a:pt x="43" y="2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10" name="Freeform 55"/>
          <p:cNvSpPr>
            <a:spLocks/>
          </p:cNvSpPr>
          <p:nvPr/>
        </p:nvSpPr>
        <p:spPr bwMode="auto">
          <a:xfrm>
            <a:off x="2315528" y="3543935"/>
            <a:ext cx="115253" cy="83820"/>
          </a:xfrm>
          <a:custGeom>
            <a:avLst/>
            <a:gdLst>
              <a:gd name="T0" fmla="*/ 7 w 66"/>
              <a:gd name="T1" fmla="*/ 4 h 48"/>
              <a:gd name="T2" fmla="*/ 10 w 66"/>
              <a:gd name="T3" fmla="*/ 0 h 48"/>
              <a:gd name="T4" fmla="*/ 24 w 66"/>
              <a:gd name="T5" fmla="*/ 0 h 48"/>
              <a:gd name="T6" fmla="*/ 34 w 66"/>
              <a:gd name="T7" fmla="*/ 6 h 48"/>
              <a:gd name="T8" fmla="*/ 39 w 66"/>
              <a:gd name="T9" fmla="*/ 5 h 48"/>
              <a:gd name="T10" fmla="*/ 41 w 66"/>
              <a:gd name="T11" fmla="*/ 13 h 48"/>
              <a:gd name="T12" fmla="*/ 51 w 66"/>
              <a:gd name="T13" fmla="*/ 12 h 48"/>
              <a:gd name="T14" fmla="*/ 50 w 66"/>
              <a:gd name="T15" fmla="*/ 18 h 48"/>
              <a:gd name="T16" fmla="*/ 58 w 66"/>
              <a:gd name="T17" fmla="*/ 19 h 48"/>
              <a:gd name="T18" fmla="*/ 66 w 66"/>
              <a:gd name="T19" fmla="*/ 27 h 48"/>
              <a:gd name="T20" fmla="*/ 58 w 66"/>
              <a:gd name="T21" fmla="*/ 35 h 48"/>
              <a:gd name="T22" fmla="*/ 50 w 66"/>
              <a:gd name="T23" fmla="*/ 31 h 48"/>
              <a:gd name="T24" fmla="*/ 42 w 66"/>
              <a:gd name="T25" fmla="*/ 31 h 48"/>
              <a:gd name="T26" fmla="*/ 36 w 66"/>
              <a:gd name="T27" fmla="*/ 30 h 48"/>
              <a:gd name="T28" fmla="*/ 32 w 66"/>
              <a:gd name="T29" fmla="*/ 34 h 48"/>
              <a:gd name="T30" fmla="*/ 25 w 66"/>
              <a:gd name="T31" fmla="*/ 36 h 48"/>
              <a:gd name="T32" fmla="*/ 23 w 66"/>
              <a:gd name="T33" fmla="*/ 30 h 48"/>
              <a:gd name="T34" fmla="*/ 17 w 66"/>
              <a:gd name="T35" fmla="*/ 34 h 48"/>
              <a:gd name="T36" fmla="*/ 8 w 66"/>
              <a:gd name="T37" fmla="*/ 48 h 48"/>
              <a:gd name="T38" fmla="*/ 4 w 66"/>
              <a:gd name="T39" fmla="*/ 44 h 48"/>
              <a:gd name="T40" fmla="*/ 3 w 66"/>
              <a:gd name="T41" fmla="*/ 39 h 48"/>
              <a:gd name="T42" fmla="*/ 4 w 66"/>
              <a:gd name="T43" fmla="*/ 33 h 48"/>
              <a:gd name="T44" fmla="*/ 0 w 66"/>
              <a:gd name="T45" fmla="*/ 27 h 48"/>
              <a:gd name="T46" fmla="*/ 5 w 66"/>
              <a:gd name="T47" fmla="*/ 23 h 48"/>
              <a:gd name="T48" fmla="*/ 8 w 66"/>
              <a:gd name="T49" fmla="*/ 15 h 48"/>
              <a:gd name="T50" fmla="*/ 7 w 66"/>
              <a:gd name="T51"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48">
                <a:moveTo>
                  <a:pt x="7" y="4"/>
                </a:moveTo>
                <a:lnTo>
                  <a:pt x="10" y="0"/>
                </a:lnTo>
                <a:lnTo>
                  <a:pt x="24" y="0"/>
                </a:lnTo>
                <a:lnTo>
                  <a:pt x="34" y="6"/>
                </a:lnTo>
                <a:lnTo>
                  <a:pt x="39" y="5"/>
                </a:lnTo>
                <a:lnTo>
                  <a:pt x="41" y="13"/>
                </a:lnTo>
                <a:lnTo>
                  <a:pt x="51" y="12"/>
                </a:lnTo>
                <a:lnTo>
                  <a:pt x="50" y="18"/>
                </a:lnTo>
                <a:lnTo>
                  <a:pt x="58" y="19"/>
                </a:lnTo>
                <a:lnTo>
                  <a:pt x="66" y="27"/>
                </a:lnTo>
                <a:lnTo>
                  <a:pt x="58" y="35"/>
                </a:lnTo>
                <a:lnTo>
                  <a:pt x="50" y="31"/>
                </a:lnTo>
                <a:lnTo>
                  <a:pt x="42" y="31"/>
                </a:lnTo>
                <a:lnTo>
                  <a:pt x="36" y="30"/>
                </a:lnTo>
                <a:lnTo>
                  <a:pt x="32" y="34"/>
                </a:lnTo>
                <a:lnTo>
                  <a:pt x="25" y="36"/>
                </a:lnTo>
                <a:lnTo>
                  <a:pt x="23" y="30"/>
                </a:lnTo>
                <a:lnTo>
                  <a:pt x="17" y="34"/>
                </a:lnTo>
                <a:lnTo>
                  <a:pt x="8" y="48"/>
                </a:lnTo>
                <a:lnTo>
                  <a:pt x="4" y="44"/>
                </a:lnTo>
                <a:lnTo>
                  <a:pt x="3" y="39"/>
                </a:lnTo>
                <a:lnTo>
                  <a:pt x="4" y="33"/>
                </a:lnTo>
                <a:lnTo>
                  <a:pt x="0" y="27"/>
                </a:lnTo>
                <a:lnTo>
                  <a:pt x="5" y="23"/>
                </a:lnTo>
                <a:lnTo>
                  <a:pt x="8" y="15"/>
                </a:lnTo>
                <a:lnTo>
                  <a:pt x="7" y="4"/>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11" name="Freeform 56"/>
          <p:cNvSpPr>
            <a:spLocks/>
          </p:cNvSpPr>
          <p:nvPr/>
        </p:nvSpPr>
        <p:spPr bwMode="auto">
          <a:xfrm>
            <a:off x="4320222" y="2920524"/>
            <a:ext cx="644367" cy="654843"/>
          </a:xfrm>
          <a:custGeom>
            <a:avLst/>
            <a:gdLst>
              <a:gd name="T0" fmla="*/ 369 w 369"/>
              <a:gd name="T1" fmla="*/ 283 h 375"/>
              <a:gd name="T2" fmla="*/ 309 w 369"/>
              <a:gd name="T3" fmla="*/ 322 h 375"/>
              <a:gd name="T4" fmla="*/ 257 w 369"/>
              <a:gd name="T5" fmla="*/ 363 h 375"/>
              <a:gd name="T6" fmla="*/ 231 w 369"/>
              <a:gd name="T7" fmla="*/ 372 h 375"/>
              <a:gd name="T8" fmla="*/ 211 w 369"/>
              <a:gd name="T9" fmla="*/ 375 h 375"/>
              <a:gd name="T10" fmla="*/ 211 w 369"/>
              <a:gd name="T11" fmla="*/ 361 h 375"/>
              <a:gd name="T12" fmla="*/ 203 w 369"/>
              <a:gd name="T13" fmla="*/ 358 h 375"/>
              <a:gd name="T14" fmla="*/ 191 w 369"/>
              <a:gd name="T15" fmla="*/ 352 h 375"/>
              <a:gd name="T16" fmla="*/ 187 w 369"/>
              <a:gd name="T17" fmla="*/ 342 h 375"/>
              <a:gd name="T18" fmla="*/ 126 w 369"/>
              <a:gd name="T19" fmla="*/ 297 h 375"/>
              <a:gd name="T20" fmla="*/ 66 w 369"/>
              <a:gd name="T21" fmla="*/ 252 h 375"/>
              <a:gd name="T22" fmla="*/ 0 w 369"/>
              <a:gd name="T23" fmla="*/ 201 h 375"/>
              <a:gd name="T24" fmla="*/ 1 w 369"/>
              <a:gd name="T25" fmla="*/ 197 h 375"/>
              <a:gd name="T26" fmla="*/ 1 w 369"/>
              <a:gd name="T27" fmla="*/ 196 h 375"/>
              <a:gd name="T28" fmla="*/ 1 w 369"/>
              <a:gd name="T29" fmla="*/ 171 h 375"/>
              <a:gd name="T30" fmla="*/ 30 w 369"/>
              <a:gd name="T31" fmla="*/ 156 h 375"/>
              <a:gd name="T32" fmla="*/ 48 w 369"/>
              <a:gd name="T33" fmla="*/ 153 h 375"/>
              <a:gd name="T34" fmla="*/ 62 w 369"/>
              <a:gd name="T35" fmla="*/ 147 h 375"/>
              <a:gd name="T36" fmla="*/ 69 w 369"/>
              <a:gd name="T37" fmla="*/ 137 h 375"/>
              <a:gd name="T38" fmla="*/ 90 w 369"/>
              <a:gd name="T39" fmla="*/ 129 h 375"/>
              <a:gd name="T40" fmla="*/ 91 w 369"/>
              <a:gd name="T41" fmla="*/ 113 h 375"/>
              <a:gd name="T42" fmla="*/ 101 w 369"/>
              <a:gd name="T43" fmla="*/ 112 h 375"/>
              <a:gd name="T44" fmla="*/ 109 w 369"/>
              <a:gd name="T45" fmla="*/ 104 h 375"/>
              <a:gd name="T46" fmla="*/ 132 w 369"/>
              <a:gd name="T47" fmla="*/ 100 h 375"/>
              <a:gd name="T48" fmla="*/ 135 w 369"/>
              <a:gd name="T49" fmla="*/ 92 h 375"/>
              <a:gd name="T50" fmla="*/ 130 w 369"/>
              <a:gd name="T51" fmla="*/ 88 h 375"/>
              <a:gd name="T52" fmla="*/ 124 w 369"/>
              <a:gd name="T53" fmla="*/ 66 h 375"/>
              <a:gd name="T54" fmla="*/ 123 w 369"/>
              <a:gd name="T55" fmla="*/ 53 h 375"/>
              <a:gd name="T56" fmla="*/ 117 w 369"/>
              <a:gd name="T57" fmla="*/ 40 h 375"/>
              <a:gd name="T58" fmla="*/ 134 w 369"/>
              <a:gd name="T59" fmla="*/ 29 h 375"/>
              <a:gd name="T60" fmla="*/ 152 w 369"/>
              <a:gd name="T61" fmla="*/ 25 h 375"/>
              <a:gd name="T62" fmla="*/ 163 w 369"/>
              <a:gd name="T63" fmla="*/ 17 h 375"/>
              <a:gd name="T64" fmla="*/ 179 w 369"/>
              <a:gd name="T65" fmla="*/ 11 h 375"/>
              <a:gd name="T66" fmla="*/ 209 w 369"/>
              <a:gd name="T67" fmla="*/ 7 h 375"/>
              <a:gd name="T68" fmla="*/ 237 w 369"/>
              <a:gd name="T69" fmla="*/ 5 h 375"/>
              <a:gd name="T70" fmla="*/ 246 w 369"/>
              <a:gd name="T71" fmla="*/ 8 h 375"/>
              <a:gd name="T72" fmla="*/ 262 w 369"/>
              <a:gd name="T73" fmla="*/ 0 h 375"/>
              <a:gd name="T74" fmla="*/ 280 w 369"/>
              <a:gd name="T75" fmla="*/ 0 h 375"/>
              <a:gd name="T76" fmla="*/ 287 w 369"/>
              <a:gd name="T77" fmla="*/ 5 h 375"/>
              <a:gd name="T78" fmla="*/ 299 w 369"/>
              <a:gd name="T79" fmla="*/ 3 h 375"/>
              <a:gd name="T80" fmla="*/ 296 w 369"/>
              <a:gd name="T81" fmla="*/ 14 h 375"/>
              <a:gd name="T82" fmla="*/ 299 w 369"/>
              <a:gd name="T83" fmla="*/ 34 h 375"/>
              <a:gd name="T84" fmla="*/ 295 w 369"/>
              <a:gd name="T85" fmla="*/ 51 h 375"/>
              <a:gd name="T86" fmla="*/ 285 w 369"/>
              <a:gd name="T87" fmla="*/ 62 h 375"/>
              <a:gd name="T88" fmla="*/ 287 w 369"/>
              <a:gd name="T89" fmla="*/ 78 h 375"/>
              <a:gd name="T90" fmla="*/ 302 w 369"/>
              <a:gd name="T91" fmla="*/ 90 h 375"/>
              <a:gd name="T92" fmla="*/ 302 w 369"/>
              <a:gd name="T93" fmla="*/ 95 h 375"/>
              <a:gd name="T94" fmla="*/ 313 w 369"/>
              <a:gd name="T95" fmla="*/ 104 h 375"/>
              <a:gd name="T96" fmla="*/ 321 w 369"/>
              <a:gd name="T97" fmla="*/ 141 h 375"/>
              <a:gd name="T98" fmla="*/ 327 w 369"/>
              <a:gd name="T99" fmla="*/ 159 h 375"/>
              <a:gd name="T100" fmla="*/ 329 w 369"/>
              <a:gd name="T101" fmla="*/ 169 h 375"/>
              <a:gd name="T102" fmla="*/ 326 w 369"/>
              <a:gd name="T103" fmla="*/ 186 h 375"/>
              <a:gd name="T104" fmla="*/ 327 w 369"/>
              <a:gd name="T105" fmla="*/ 195 h 375"/>
              <a:gd name="T106" fmla="*/ 325 w 369"/>
              <a:gd name="T107" fmla="*/ 207 h 375"/>
              <a:gd name="T108" fmla="*/ 327 w 369"/>
              <a:gd name="T109" fmla="*/ 220 h 375"/>
              <a:gd name="T110" fmla="*/ 320 w 369"/>
              <a:gd name="T111" fmla="*/ 228 h 375"/>
              <a:gd name="T112" fmla="*/ 331 w 369"/>
              <a:gd name="T113" fmla="*/ 244 h 375"/>
              <a:gd name="T114" fmla="*/ 332 w 369"/>
              <a:gd name="T115" fmla="*/ 252 h 375"/>
              <a:gd name="T116" fmla="*/ 339 w 369"/>
              <a:gd name="T117" fmla="*/ 264 h 375"/>
              <a:gd name="T118" fmla="*/ 347 w 369"/>
              <a:gd name="T119" fmla="*/ 260 h 375"/>
              <a:gd name="T120" fmla="*/ 361 w 369"/>
              <a:gd name="T121" fmla="*/ 270 h 375"/>
              <a:gd name="T122" fmla="*/ 369 w 369"/>
              <a:gd name="T123" fmla="*/ 283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9" h="375">
                <a:moveTo>
                  <a:pt x="369" y="283"/>
                </a:moveTo>
                <a:lnTo>
                  <a:pt x="309" y="322"/>
                </a:lnTo>
                <a:lnTo>
                  <a:pt x="257" y="363"/>
                </a:lnTo>
                <a:lnTo>
                  <a:pt x="231" y="372"/>
                </a:lnTo>
                <a:lnTo>
                  <a:pt x="211" y="375"/>
                </a:lnTo>
                <a:lnTo>
                  <a:pt x="211" y="361"/>
                </a:lnTo>
                <a:lnTo>
                  <a:pt x="203" y="358"/>
                </a:lnTo>
                <a:lnTo>
                  <a:pt x="191" y="352"/>
                </a:lnTo>
                <a:lnTo>
                  <a:pt x="187" y="342"/>
                </a:lnTo>
                <a:lnTo>
                  <a:pt x="126" y="297"/>
                </a:lnTo>
                <a:lnTo>
                  <a:pt x="66" y="252"/>
                </a:lnTo>
                <a:lnTo>
                  <a:pt x="0" y="201"/>
                </a:lnTo>
                <a:lnTo>
                  <a:pt x="1" y="197"/>
                </a:lnTo>
                <a:lnTo>
                  <a:pt x="1" y="196"/>
                </a:lnTo>
                <a:lnTo>
                  <a:pt x="1" y="171"/>
                </a:lnTo>
                <a:lnTo>
                  <a:pt x="30" y="156"/>
                </a:lnTo>
                <a:lnTo>
                  <a:pt x="48" y="153"/>
                </a:lnTo>
                <a:lnTo>
                  <a:pt x="62" y="147"/>
                </a:lnTo>
                <a:lnTo>
                  <a:pt x="69" y="137"/>
                </a:lnTo>
                <a:lnTo>
                  <a:pt x="90" y="129"/>
                </a:lnTo>
                <a:lnTo>
                  <a:pt x="91" y="113"/>
                </a:lnTo>
                <a:lnTo>
                  <a:pt x="101" y="112"/>
                </a:lnTo>
                <a:lnTo>
                  <a:pt x="109" y="104"/>
                </a:lnTo>
                <a:lnTo>
                  <a:pt x="132" y="100"/>
                </a:lnTo>
                <a:lnTo>
                  <a:pt x="135" y="92"/>
                </a:lnTo>
                <a:lnTo>
                  <a:pt x="130" y="88"/>
                </a:lnTo>
                <a:lnTo>
                  <a:pt x="124" y="66"/>
                </a:lnTo>
                <a:lnTo>
                  <a:pt x="123" y="53"/>
                </a:lnTo>
                <a:lnTo>
                  <a:pt x="117" y="40"/>
                </a:lnTo>
                <a:lnTo>
                  <a:pt x="134" y="29"/>
                </a:lnTo>
                <a:lnTo>
                  <a:pt x="152" y="25"/>
                </a:lnTo>
                <a:lnTo>
                  <a:pt x="163" y="17"/>
                </a:lnTo>
                <a:lnTo>
                  <a:pt x="179" y="11"/>
                </a:lnTo>
                <a:lnTo>
                  <a:pt x="209" y="7"/>
                </a:lnTo>
                <a:lnTo>
                  <a:pt x="237" y="5"/>
                </a:lnTo>
                <a:lnTo>
                  <a:pt x="246" y="8"/>
                </a:lnTo>
                <a:lnTo>
                  <a:pt x="262" y="0"/>
                </a:lnTo>
                <a:lnTo>
                  <a:pt x="280" y="0"/>
                </a:lnTo>
                <a:lnTo>
                  <a:pt x="287" y="5"/>
                </a:lnTo>
                <a:lnTo>
                  <a:pt x="299" y="3"/>
                </a:lnTo>
                <a:lnTo>
                  <a:pt x="296" y="14"/>
                </a:lnTo>
                <a:lnTo>
                  <a:pt x="299" y="34"/>
                </a:lnTo>
                <a:lnTo>
                  <a:pt x="295" y="51"/>
                </a:lnTo>
                <a:lnTo>
                  <a:pt x="285" y="62"/>
                </a:lnTo>
                <a:lnTo>
                  <a:pt x="287" y="78"/>
                </a:lnTo>
                <a:lnTo>
                  <a:pt x="302" y="90"/>
                </a:lnTo>
                <a:lnTo>
                  <a:pt x="302" y="95"/>
                </a:lnTo>
                <a:lnTo>
                  <a:pt x="313" y="104"/>
                </a:lnTo>
                <a:lnTo>
                  <a:pt x="321" y="141"/>
                </a:lnTo>
                <a:lnTo>
                  <a:pt x="327" y="159"/>
                </a:lnTo>
                <a:lnTo>
                  <a:pt x="329" y="169"/>
                </a:lnTo>
                <a:lnTo>
                  <a:pt x="326" y="186"/>
                </a:lnTo>
                <a:lnTo>
                  <a:pt x="327" y="195"/>
                </a:lnTo>
                <a:lnTo>
                  <a:pt x="325" y="207"/>
                </a:lnTo>
                <a:lnTo>
                  <a:pt x="327" y="220"/>
                </a:lnTo>
                <a:lnTo>
                  <a:pt x="320" y="228"/>
                </a:lnTo>
                <a:lnTo>
                  <a:pt x="331" y="244"/>
                </a:lnTo>
                <a:lnTo>
                  <a:pt x="332" y="252"/>
                </a:lnTo>
                <a:lnTo>
                  <a:pt x="339" y="264"/>
                </a:lnTo>
                <a:lnTo>
                  <a:pt x="347" y="260"/>
                </a:lnTo>
                <a:lnTo>
                  <a:pt x="361" y="270"/>
                </a:lnTo>
                <a:lnTo>
                  <a:pt x="369" y="28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12" name="Freeform 57"/>
          <p:cNvSpPr>
            <a:spLocks/>
          </p:cNvSpPr>
          <p:nvPr/>
        </p:nvSpPr>
        <p:spPr bwMode="auto">
          <a:xfrm>
            <a:off x="1992472" y="4216242"/>
            <a:ext cx="183356" cy="228758"/>
          </a:xfrm>
          <a:custGeom>
            <a:avLst/>
            <a:gdLst>
              <a:gd name="T0" fmla="*/ 13 w 105"/>
              <a:gd name="T1" fmla="*/ 99 h 131"/>
              <a:gd name="T2" fmla="*/ 22 w 105"/>
              <a:gd name="T3" fmla="*/ 84 h 131"/>
              <a:gd name="T4" fmla="*/ 18 w 105"/>
              <a:gd name="T5" fmla="*/ 75 h 131"/>
              <a:gd name="T6" fmla="*/ 11 w 105"/>
              <a:gd name="T7" fmla="*/ 84 h 131"/>
              <a:gd name="T8" fmla="*/ 0 w 105"/>
              <a:gd name="T9" fmla="*/ 75 h 131"/>
              <a:gd name="T10" fmla="*/ 4 w 105"/>
              <a:gd name="T11" fmla="*/ 69 h 131"/>
              <a:gd name="T12" fmla="*/ 0 w 105"/>
              <a:gd name="T13" fmla="*/ 50 h 131"/>
              <a:gd name="T14" fmla="*/ 7 w 105"/>
              <a:gd name="T15" fmla="*/ 47 h 131"/>
              <a:gd name="T16" fmla="*/ 10 w 105"/>
              <a:gd name="T17" fmla="*/ 34 h 131"/>
              <a:gd name="T18" fmla="*/ 17 w 105"/>
              <a:gd name="T19" fmla="*/ 21 h 131"/>
              <a:gd name="T20" fmla="*/ 16 w 105"/>
              <a:gd name="T21" fmla="*/ 12 h 131"/>
              <a:gd name="T22" fmla="*/ 26 w 105"/>
              <a:gd name="T23" fmla="*/ 8 h 131"/>
              <a:gd name="T24" fmla="*/ 39 w 105"/>
              <a:gd name="T25" fmla="*/ 0 h 131"/>
              <a:gd name="T26" fmla="*/ 57 w 105"/>
              <a:gd name="T27" fmla="*/ 12 h 131"/>
              <a:gd name="T28" fmla="*/ 60 w 105"/>
              <a:gd name="T29" fmla="*/ 11 h 131"/>
              <a:gd name="T30" fmla="*/ 65 w 105"/>
              <a:gd name="T31" fmla="*/ 20 h 131"/>
              <a:gd name="T32" fmla="*/ 80 w 105"/>
              <a:gd name="T33" fmla="*/ 23 h 131"/>
              <a:gd name="T34" fmla="*/ 86 w 105"/>
              <a:gd name="T35" fmla="*/ 20 h 131"/>
              <a:gd name="T36" fmla="*/ 95 w 105"/>
              <a:gd name="T37" fmla="*/ 27 h 131"/>
              <a:gd name="T38" fmla="*/ 102 w 105"/>
              <a:gd name="T39" fmla="*/ 31 h 131"/>
              <a:gd name="T40" fmla="*/ 105 w 105"/>
              <a:gd name="T41" fmla="*/ 47 h 131"/>
              <a:gd name="T42" fmla="*/ 99 w 105"/>
              <a:gd name="T43" fmla="*/ 61 h 131"/>
              <a:gd name="T44" fmla="*/ 80 w 105"/>
              <a:gd name="T45" fmla="*/ 83 h 131"/>
              <a:gd name="T46" fmla="*/ 58 w 105"/>
              <a:gd name="T47" fmla="*/ 91 h 131"/>
              <a:gd name="T48" fmla="*/ 47 w 105"/>
              <a:gd name="T49" fmla="*/ 109 h 131"/>
              <a:gd name="T50" fmla="*/ 44 w 105"/>
              <a:gd name="T51" fmla="*/ 123 h 131"/>
              <a:gd name="T52" fmla="*/ 34 w 105"/>
              <a:gd name="T53" fmla="*/ 131 h 131"/>
              <a:gd name="T54" fmla="*/ 26 w 105"/>
              <a:gd name="T55" fmla="*/ 121 h 131"/>
              <a:gd name="T56" fmla="*/ 18 w 105"/>
              <a:gd name="T57" fmla="*/ 119 h 131"/>
              <a:gd name="T58" fmla="*/ 10 w 105"/>
              <a:gd name="T59" fmla="*/ 120 h 131"/>
              <a:gd name="T60" fmla="*/ 10 w 105"/>
              <a:gd name="T61" fmla="*/ 113 h 131"/>
              <a:gd name="T62" fmla="*/ 15 w 105"/>
              <a:gd name="T63" fmla="*/ 108 h 131"/>
              <a:gd name="T64" fmla="*/ 13 w 105"/>
              <a:gd name="T65" fmla="*/ 9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 h="131">
                <a:moveTo>
                  <a:pt x="13" y="99"/>
                </a:moveTo>
                <a:lnTo>
                  <a:pt x="22" y="84"/>
                </a:lnTo>
                <a:lnTo>
                  <a:pt x="18" y="75"/>
                </a:lnTo>
                <a:lnTo>
                  <a:pt x="11" y="84"/>
                </a:lnTo>
                <a:lnTo>
                  <a:pt x="0" y="75"/>
                </a:lnTo>
                <a:lnTo>
                  <a:pt x="4" y="69"/>
                </a:lnTo>
                <a:lnTo>
                  <a:pt x="0" y="50"/>
                </a:lnTo>
                <a:lnTo>
                  <a:pt x="7" y="47"/>
                </a:lnTo>
                <a:lnTo>
                  <a:pt x="10" y="34"/>
                </a:lnTo>
                <a:lnTo>
                  <a:pt x="17" y="21"/>
                </a:lnTo>
                <a:lnTo>
                  <a:pt x="16" y="12"/>
                </a:lnTo>
                <a:lnTo>
                  <a:pt x="26" y="8"/>
                </a:lnTo>
                <a:lnTo>
                  <a:pt x="39" y="0"/>
                </a:lnTo>
                <a:lnTo>
                  <a:pt x="57" y="12"/>
                </a:lnTo>
                <a:lnTo>
                  <a:pt x="60" y="11"/>
                </a:lnTo>
                <a:lnTo>
                  <a:pt x="65" y="20"/>
                </a:lnTo>
                <a:lnTo>
                  <a:pt x="80" y="23"/>
                </a:lnTo>
                <a:lnTo>
                  <a:pt x="86" y="20"/>
                </a:lnTo>
                <a:lnTo>
                  <a:pt x="95" y="27"/>
                </a:lnTo>
                <a:lnTo>
                  <a:pt x="102" y="31"/>
                </a:lnTo>
                <a:lnTo>
                  <a:pt x="105" y="47"/>
                </a:lnTo>
                <a:lnTo>
                  <a:pt x="99" y="61"/>
                </a:lnTo>
                <a:lnTo>
                  <a:pt x="80" y="83"/>
                </a:lnTo>
                <a:lnTo>
                  <a:pt x="58" y="91"/>
                </a:lnTo>
                <a:lnTo>
                  <a:pt x="47" y="109"/>
                </a:lnTo>
                <a:lnTo>
                  <a:pt x="44" y="123"/>
                </a:lnTo>
                <a:lnTo>
                  <a:pt x="34" y="131"/>
                </a:lnTo>
                <a:lnTo>
                  <a:pt x="26" y="121"/>
                </a:lnTo>
                <a:lnTo>
                  <a:pt x="18" y="119"/>
                </a:lnTo>
                <a:lnTo>
                  <a:pt x="10" y="120"/>
                </a:lnTo>
                <a:lnTo>
                  <a:pt x="10" y="113"/>
                </a:lnTo>
                <a:lnTo>
                  <a:pt x="15" y="108"/>
                </a:lnTo>
                <a:lnTo>
                  <a:pt x="13" y="9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13" name="Freeform 58"/>
          <p:cNvSpPr>
            <a:spLocks/>
          </p:cNvSpPr>
          <p:nvPr/>
        </p:nvSpPr>
        <p:spPr bwMode="auto">
          <a:xfrm>
            <a:off x="5348764" y="3119597"/>
            <a:ext cx="398145" cy="347503"/>
          </a:xfrm>
          <a:custGeom>
            <a:avLst/>
            <a:gdLst>
              <a:gd name="T0" fmla="*/ 181 w 228"/>
              <a:gd name="T1" fmla="*/ 44 h 199"/>
              <a:gd name="T2" fmla="*/ 177 w 228"/>
              <a:gd name="T3" fmla="*/ 52 h 199"/>
              <a:gd name="T4" fmla="*/ 175 w 228"/>
              <a:gd name="T5" fmla="*/ 68 h 199"/>
              <a:gd name="T6" fmla="*/ 171 w 228"/>
              <a:gd name="T7" fmla="*/ 79 h 199"/>
              <a:gd name="T8" fmla="*/ 167 w 228"/>
              <a:gd name="T9" fmla="*/ 82 h 199"/>
              <a:gd name="T10" fmla="*/ 160 w 228"/>
              <a:gd name="T11" fmla="*/ 75 h 199"/>
              <a:gd name="T12" fmla="*/ 152 w 228"/>
              <a:gd name="T13" fmla="*/ 66 h 199"/>
              <a:gd name="T14" fmla="*/ 137 w 228"/>
              <a:gd name="T15" fmla="*/ 36 h 199"/>
              <a:gd name="T16" fmla="*/ 135 w 228"/>
              <a:gd name="T17" fmla="*/ 38 h 199"/>
              <a:gd name="T18" fmla="*/ 144 w 228"/>
              <a:gd name="T19" fmla="*/ 60 h 199"/>
              <a:gd name="T20" fmla="*/ 157 w 228"/>
              <a:gd name="T21" fmla="*/ 81 h 199"/>
              <a:gd name="T22" fmla="*/ 173 w 228"/>
              <a:gd name="T23" fmla="*/ 113 h 199"/>
              <a:gd name="T24" fmla="*/ 180 w 228"/>
              <a:gd name="T25" fmla="*/ 125 h 199"/>
              <a:gd name="T26" fmla="*/ 187 w 228"/>
              <a:gd name="T27" fmla="*/ 136 h 199"/>
              <a:gd name="T28" fmla="*/ 204 w 228"/>
              <a:gd name="T29" fmla="*/ 159 h 199"/>
              <a:gd name="T30" fmla="*/ 201 w 228"/>
              <a:gd name="T31" fmla="*/ 163 h 199"/>
              <a:gd name="T32" fmla="*/ 203 w 228"/>
              <a:gd name="T33" fmla="*/ 176 h 199"/>
              <a:gd name="T34" fmla="*/ 225 w 228"/>
              <a:gd name="T35" fmla="*/ 195 h 199"/>
              <a:gd name="T36" fmla="*/ 228 w 228"/>
              <a:gd name="T37" fmla="*/ 199 h 199"/>
              <a:gd name="T38" fmla="*/ 157 w 228"/>
              <a:gd name="T39" fmla="*/ 199 h 199"/>
              <a:gd name="T40" fmla="*/ 87 w 228"/>
              <a:gd name="T41" fmla="*/ 199 h 199"/>
              <a:gd name="T42" fmla="*/ 15 w 228"/>
              <a:gd name="T43" fmla="*/ 199 h 199"/>
              <a:gd name="T44" fmla="*/ 11 w 228"/>
              <a:gd name="T45" fmla="*/ 123 h 199"/>
              <a:gd name="T46" fmla="*/ 6 w 228"/>
              <a:gd name="T47" fmla="*/ 49 h 199"/>
              <a:gd name="T48" fmla="*/ 0 w 228"/>
              <a:gd name="T49" fmla="*/ 32 h 199"/>
              <a:gd name="T50" fmla="*/ 4 w 228"/>
              <a:gd name="T51" fmla="*/ 19 h 199"/>
              <a:gd name="T52" fmla="*/ 1 w 228"/>
              <a:gd name="T53" fmla="*/ 11 h 199"/>
              <a:gd name="T54" fmla="*/ 6 w 228"/>
              <a:gd name="T55" fmla="*/ 1 h 199"/>
              <a:gd name="T56" fmla="*/ 29 w 228"/>
              <a:gd name="T57" fmla="*/ 0 h 199"/>
              <a:gd name="T58" fmla="*/ 47 w 228"/>
              <a:gd name="T59" fmla="*/ 6 h 199"/>
              <a:gd name="T60" fmla="*/ 65 w 228"/>
              <a:gd name="T61" fmla="*/ 12 h 199"/>
              <a:gd name="T62" fmla="*/ 73 w 228"/>
              <a:gd name="T63" fmla="*/ 15 h 199"/>
              <a:gd name="T64" fmla="*/ 86 w 228"/>
              <a:gd name="T65" fmla="*/ 9 h 199"/>
              <a:gd name="T66" fmla="*/ 93 w 228"/>
              <a:gd name="T67" fmla="*/ 3 h 199"/>
              <a:gd name="T68" fmla="*/ 108 w 228"/>
              <a:gd name="T69" fmla="*/ 1 h 199"/>
              <a:gd name="T70" fmla="*/ 121 w 228"/>
              <a:gd name="T71" fmla="*/ 4 h 199"/>
              <a:gd name="T72" fmla="*/ 126 w 228"/>
              <a:gd name="T73" fmla="*/ 14 h 199"/>
              <a:gd name="T74" fmla="*/ 130 w 228"/>
              <a:gd name="T75" fmla="*/ 7 h 199"/>
              <a:gd name="T76" fmla="*/ 144 w 228"/>
              <a:gd name="T77" fmla="*/ 12 h 199"/>
              <a:gd name="T78" fmla="*/ 158 w 228"/>
              <a:gd name="T79" fmla="*/ 13 h 199"/>
              <a:gd name="T80" fmla="*/ 166 w 228"/>
              <a:gd name="T81" fmla="*/ 8 h 199"/>
              <a:gd name="T82" fmla="*/ 181 w 228"/>
              <a:gd name="T83" fmla="*/ 4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8" h="199">
                <a:moveTo>
                  <a:pt x="181" y="44"/>
                </a:moveTo>
                <a:lnTo>
                  <a:pt x="177" y="52"/>
                </a:lnTo>
                <a:lnTo>
                  <a:pt x="175" y="68"/>
                </a:lnTo>
                <a:lnTo>
                  <a:pt x="171" y="79"/>
                </a:lnTo>
                <a:lnTo>
                  <a:pt x="167" y="82"/>
                </a:lnTo>
                <a:lnTo>
                  <a:pt x="160" y="75"/>
                </a:lnTo>
                <a:lnTo>
                  <a:pt x="152" y="66"/>
                </a:lnTo>
                <a:lnTo>
                  <a:pt x="137" y="36"/>
                </a:lnTo>
                <a:lnTo>
                  <a:pt x="135" y="38"/>
                </a:lnTo>
                <a:lnTo>
                  <a:pt x="144" y="60"/>
                </a:lnTo>
                <a:lnTo>
                  <a:pt x="157" y="81"/>
                </a:lnTo>
                <a:lnTo>
                  <a:pt x="173" y="113"/>
                </a:lnTo>
                <a:lnTo>
                  <a:pt x="180" y="125"/>
                </a:lnTo>
                <a:lnTo>
                  <a:pt x="187" y="136"/>
                </a:lnTo>
                <a:lnTo>
                  <a:pt x="204" y="159"/>
                </a:lnTo>
                <a:lnTo>
                  <a:pt x="201" y="163"/>
                </a:lnTo>
                <a:lnTo>
                  <a:pt x="203" y="176"/>
                </a:lnTo>
                <a:lnTo>
                  <a:pt x="225" y="195"/>
                </a:lnTo>
                <a:lnTo>
                  <a:pt x="228" y="199"/>
                </a:lnTo>
                <a:lnTo>
                  <a:pt x="157" y="199"/>
                </a:lnTo>
                <a:lnTo>
                  <a:pt x="87" y="199"/>
                </a:lnTo>
                <a:lnTo>
                  <a:pt x="15" y="199"/>
                </a:lnTo>
                <a:lnTo>
                  <a:pt x="11" y="123"/>
                </a:lnTo>
                <a:lnTo>
                  <a:pt x="6" y="49"/>
                </a:lnTo>
                <a:lnTo>
                  <a:pt x="0" y="32"/>
                </a:lnTo>
                <a:lnTo>
                  <a:pt x="4" y="19"/>
                </a:lnTo>
                <a:lnTo>
                  <a:pt x="1" y="11"/>
                </a:lnTo>
                <a:lnTo>
                  <a:pt x="6" y="1"/>
                </a:lnTo>
                <a:lnTo>
                  <a:pt x="29" y="0"/>
                </a:lnTo>
                <a:lnTo>
                  <a:pt x="47" y="6"/>
                </a:lnTo>
                <a:lnTo>
                  <a:pt x="65" y="12"/>
                </a:lnTo>
                <a:lnTo>
                  <a:pt x="73" y="15"/>
                </a:lnTo>
                <a:lnTo>
                  <a:pt x="86" y="9"/>
                </a:lnTo>
                <a:lnTo>
                  <a:pt x="93" y="3"/>
                </a:lnTo>
                <a:lnTo>
                  <a:pt x="108" y="1"/>
                </a:lnTo>
                <a:lnTo>
                  <a:pt x="121" y="4"/>
                </a:lnTo>
                <a:lnTo>
                  <a:pt x="126" y="14"/>
                </a:lnTo>
                <a:lnTo>
                  <a:pt x="130" y="7"/>
                </a:lnTo>
                <a:lnTo>
                  <a:pt x="144" y="12"/>
                </a:lnTo>
                <a:lnTo>
                  <a:pt x="158" y="13"/>
                </a:lnTo>
                <a:lnTo>
                  <a:pt x="166" y="8"/>
                </a:lnTo>
                <a:lnTo>
                  <a:pt x="181" y="44"/>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14" name="Freeform 59"/>
          <p:cNvSpPr>
            <a:spLocks/>
          </p:cNvSpPr>
          <p:nvPr/>
        </p:nvSpPr>
        <p:spPr bwMode="auto">
          <a:xfrm>
            <a:off x="5743417" y="3613786"/>
            <a:ext cx="218281" cy="200819"/>
          </a:xfrm>
          <a:custGeom>
            <a:avLst/>
            <a:gdLst>
              <a:gd name="T0" fmla="*/ 112 w 125"/>
              <a:gd name="T1" fmla="*/ 113 h 115"/>
              <a:gd name="T2" fmla="*/ 106 w 125"/>
              <a:gd name="T3" fmla="*/ 106 h 115"/>
              <a:gd name="T4" fmla="*/ 98 w 125"/>
              <a:gd name="T5" fmla="*/ 94 h 115"/>
              <a:gd name="T6" fmla="*/ 89 w 125"/>
              <a:gd name="T7" fmla="*/ 87 h 115"/>
              <a:gd name="T8" fmla="*/ 84 w 125"/>
              <a:gd name="T9" fmla="*/ 80 h 115"/>
              <a:gd name="T10" fmla="*/ 68 w 125"/>
              <a:gd name="T11" fmla="*/ 72 h 115"/>
              <a:gd name="T12" fmla="*/ 56 w 125"/>
              <a:gd name="T13" fmla="*/ 71 h 115"/>
              <a:gd name="T14" fmla="*/ 51 w 125"/>
              <a:gd name="T15" fmla="*/ 67 h 115"/>
              <a:gd name="T16" fmla="*/ 41 w 125"/>
              <a:gd name="T17" fmla="*/ 72 h 115"/>
              <a:gd name="T18" fmla="*/ 29 w 125"/>
              <a:gd name="T19" fmla="*/ 63 h 115"/>
              <a:gd name="T20" fmla="*/ 24 w 125"/>
              <a:gd name="T21" fmla="*/ 78 h 115"/>
              <a:gd name="T22" fmla="*/ 3 w 125"/>
              <a:gd name="T23" fmla="*/ 74 h 115"/>
              <a:gd name="T24" fmla="*/ 0 w 125"/>
              <a:gd name="T25" fmla="*/ 65 h 115"/>
              <a:gd name="T26" fmla="*/ 7 w 125"/>
              <a:gd name="T27" fmla="*/ 35 h 115"/>
              <a:gd name="T28" fmla="*/ 8 w 125"/>
              <a:gd name="T29" fmla="*/ 21 h 115"/>
              <a:gd name="T30" fmla="*/ 13 w 125"/>
              <a:gd name="T31" fmla="*/ 15 h 115"/>
              <a:gd name="T32" fmla="*/ 27 w 125"/>
              <a:gd name="T33" fmla="*/ 11 h 115"/>
              <a:gd name="T34" fmla="*/ 35 w 125"/>
              <a:gd name="T35" fmla="*/ 0 h 115"/>
              <a:gd name="T36" fmla="*/ 47 w 125"/>
              <a:gd name="T37" fmla="*/ 23 h 115"/>
              <a:gd name="T38" fmla="*/ 53 w 125"/>
              <a:gd name="T39" fmla="*/ 43 h 115"/>
              <a:gd name="T40" fmla="*/ 63 w 125"/>
              <a:gd name="T41" fmla="*/ 53 h 115"/>
              <a:gd name="T42" fmla="*/ 89 w 125"/>
              <a:gd name="T43" fmla="*/ 72 h 115"/>
              <a:gd name="T44" fmla="*/ 100 w 125"/>
              <a:gd name="T45" fmla="*/ 84 h 115"/>
              <a:gd name="T46" fmla="*/ 110 w 125"/>
              <a:gd name="T47" fmla="*/ 96 h 115"/>
              <a:gd name="T48" fmla="*/ 116 w 125"/>
              <a:gd name="T49" fmla="*/ 103 h 115"/>
              <a:gd name="T50" fmla="*/ 125 w 125"/>
              <a:gd name="T51" fmla="*/ 110 h 115"/>
              <a:gd name="T52" fmla="*/ 120 w 125"/>
              <a:gd name="T53" fmla="*/ 115 h 115"/>
              <a:gd name="T54" fmla="*/ 112 w 125"/>
              <a:gd name="T55" fmla="*/ 11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 h="115">
                <a:moveTo>
                  <a:pt x="112" y="113"/>
                </a:moveTo>
                <a:lnTo>
                  <a:pt x="106" y="106"/>
                </a:lnTo>
                <a:lnTo>
                  <a:pt x="98" y="94"/>
                </a:lnTo>
                <a:lnTo>
                  <a:pt x="89" y="87"/>
                </a:lnTo>
                <a:lnTo>
                  <a:pt x="84" y="80"/>
                </a:lnTo>
                <a:lnTo>
                  <a:pt x="68" y="72"/>
                </a:lnTo>
                <a:lnTo>
                  <a:pt x="56" y="71"/>
                </a:lnTo>
                <a:lnTo>
                  <a:pt x="51" y="67"/>
                </a:lnTo>
                <a:lnTo>
                  <a:pt x="41" y="72"/>
                </a:lnTo>
                <a:lnTo>
                  <a:pt x="29" y="63"/>
                </a:lnTo>
                <a:lnTo>
                  <a:pt x="24" y="78"/>
                </a:lnTo>
                <a:lnTo>
                  <a:pt x="3" y="74"/>
                </a:lnTo>
                <a:lnTo>
                  <a:pt x="0" y="65"/>
                </a:lnTo>
                <a:lnTo>
                  <a:pt x="7" y="35"/>
                </a:lnTo>
                <a:lnTo>
                  <a:pt x="8" y="21"/>
                </a:lnTo>
                <a:lnTo>
                  <a:pt x="13" y="15"/>
                </a:lnTo>
                <a:lnTo>
                  <a:pt x="27" y="11"/>
                </a:lnTo>
                <a:lnTo>
                  <a:pt x="35" y="0"/>
                </a:lnTo>
                <a:lnTo>
                  <a:pt x="47" y="23"/>
                </a:lnTo>
                <a:lnTo>
                  <a:pt x="53" y="43"/>
                </a:lnTo>
                <a:lnTo>
                  <a:pt x="63" y="53"/>
                </a:lnTo>
                <a:lnTo>
                  <a:pt x="89" y="72"/>
                </a:lnTo>
                <a:lnTo>
                  <a:pt x="100" y="84"/>
                </a:lnTo>
                <a:lnTo>
                  <a:pt x="110" y="96"/>
                </a:lnTo>
                <a:lnTo>
                  <a:pt x="116" y="103"/>
                </a:lnTo>
                <a:lnTo>
                  <a:pt x="125" y="110"/>
                </a:lnTo>
                <a:lnTo>
                  <a:pt x="120" y="115"/>
                </a:lnTo>
                <a:lnTo>
                  <a:pt x="112" y="11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15" name="Freeform 60"/>
          <p:cNvSpPr>
            <a:spLocks/>
          </p:cNvSpPr>
          <p:nvPr/>
        </p:nvSpPr>
        <p:spPr bwMode="auto">
          <a:xfrm>
            <a:off x="4316731" y="2681287"/>
            <a:ext cx="361474" cy="281147"/>
          </a:xfrm>
          <a:custGeom>
            <a:avLst/>
            <a:gdLst>
              <a:gd name="T0" fmla="*/ 5 w 207"/>
              <a:gd name="T1" fmla="*/ 39 h 161"/>
              <a:gd name="T2" fmla="*/ 6 w 207"/>
              <a:gd name="T3" fmla="*/ 24 h 161"/>
              <a:gd name="T4" fmla="*/ 0 w 207"/>
              <a:gd name="T5" fmla="*/ 15 h 161"/>
              <a:gd name="T6" fmla="*/ 24 w 207"/>
              <a:gd name="T7" fmla="*/ 0 h 161"/>
              <a:gd name="T8" fmla="*/ 44 w 207"/>
              <a:gd name="T9" fmla="*/ 4 h 161"/>
              <a:gd name="T10" fmla="*/ 66 w 207"/>
              <a:gd name="T11" fmla="*/ 4 h 161"/>
              <a:gd name="T12" fmla="*/ 84 w 207"/>
              <a:gd name="T13" fmla="*/ 7 h 161"/>
              <a:gd name="T14" fmla="*/ 98 w 207"/>
              <a:gd name="T15" fmla="*/ 6 h 161"/>
              <a:gd name="T16" fmla="*/ 125 w 207"/>
              <a:gd name="T17" fmla="*/ 7 h 161"/>
              <a:gd name="T18" fmla="*/ 131 w 207"/>
              <a:gd name="T19" fmla="*/ 15 h 161"/>
              <a:gd name="T20" fmla="*/ 162 w 207"/>
              <a:gd name="T21" fmla="*/ 24 h 161"/>
              <a:gd name="T22" fmla="*/ 168 w 207"/>
              <a:gd name="T23" fmla="*/ 20 h 161"/>
              <a:gd name="T24" fmla="*/ 187 w 207"/>
              <a:gd name="T25" fmla="*/ 29 h 161"/>
              <a:gd name="T26" fmla="*/ 206 w 207"/>
              <a:gd name="T27" fmla="*/ 27 h 161"/>
              <a:gd name="T28" fmla="*/ 207 w 207"/>
              <a:gd name="T29" fmla="*/ 38 h 161"/>
              <a:gd name="T30" fmla="*/ 191 w 207"/>
              <a:gd name="T31" fmla="*/ 52 h 161"/>
              <a:gd name="T32" fmla="*/ 170 w 207"/>
              <a:gd name="T33" fmla="*/ 57 h 161"/>
              <a:gd name="T34" fmla="*/ 169 w 207"/>
              <a:gd name="T35" fmla="*/ 63 h 161"/>
              <a:gd name="T36" fmla="*/ 158 w 207"/>
              <a:gd name="T37" fmla="*/ 75 h 161"/>
              <a:gd name="T38" fmla="*/ 152 w 207"/>
              <a:gd name="T39" fmla="*/ 92 h 161"/>
              <a:gd name="T40" fmla="*/ 158 w 207"/>
              <a:gd name="T41" fmla="*/ 103 h 161"/>
              <a:gd name="T42" fmla="*/ 148 w 207"/>
              <a:gd name="T43" fmla="*/ 113 h 161"/>
              <a:gd name="T44" fmla="*/ 145 w 207"/>
              <a:gd name="T45" fmla="*/ 126 h 161"/>
              <a:gd name="T46" fmla="*/ 132 w 207"/>
              <a:gd name="T47" fmla="*/ 130 h 161"/>
              <a:gd name="T48" fmla="*/ 119 w 207"/>
              <a:gd name="T49" fmla="*/ 146 h 161"/>
              <a:gd name="T50" fmla="*/ 98 w 207"/>
              <a:gd name="T51" fmla="*/ 146 h 161"/>
              <a:gd name="T52" fmla="*/ 81 w 207"/>
              <a:gd name="T53" fmla="*/ 146 h 161"/>
              <a:gd name="T54" fmla="*/ 70 w 207"/>
              <a:gd name="T55" fmla="*/ 153 h 161"/>
              <a:gd name="T56" fmla="*/ 64 w 207"/>
              <a:gd name="T57" fmla="*/ 161 h 161"/>
              <a:gd name="T58" fmla="*/ 55 w 207"/>
              <a:gd name="T59" fmla="*/ 159 h 161"/>
              <a:gd name="T60" fmla="*/ 49 w 207"/>
              <a:gd name="T61" fmla="*/ 152 h 161"/>
              <a:gd name="T62" fmla="*/ 44 w 207"/>
              <a:gd name="T63" fmla="*/ 140 h 161"/>
              <a:gd name="T64" fmla="*/ 29 w 207"/>
              <a:gd name="T65" fmla="*/ 137 h 161"/>
              <a:gd name="T66" fmla="*/ 27 w 207"/>
              <a:gd name="T67" fmla="*/ 130 h 161"/>
              <a:gd name="T68" fmla="*/ 34 w 207"/>
              <a:gd name="T69" fmla="*/ 123 h 161"/>
              <a:gd name="T70" fmla="*/ 36 w 207"/>
              <a:gd name="T71" fmla="*/ 117 h 161"/>
              <a:gd name="T72" fmla="*/ 31 w 207"/>
              <a:gd name="T73" fmla="*/ 111 h 161"/>
              <a:gd name="T74" fmla="*/ 36 w 207"/>
              <a:gd name="T75" fmla="*/ 98 h 161"/>
              <a:gd name="T76" fmla="*/ 29 w 207"/>
              <a:gd name="T77" fmla="*/ 85 h 161"/>
              <a:gd name="T78" fmla="*/ 37 w 207"/>
              <a:gd name="T79" fmla="*/ 83 h 161"/>
              <a:gd name="T80" fmla="*/ 37 w 207"/>
              <a:gd name="T81" fmla="*/ 74 h 161"/>
              <a:gd name="T82" fmla="*/ 40 w 207"/>
              <a:gd name="T83" fmla="*/ 71 h 161"/>
              <a:gd name="T84" fmla="*/ 41 w 207"/>
              <a:gd name="T85" fmla="*/ 55 h 161"/>
              <a:gd name="T86" fmla="*/ 49 w 207"/>
              <a:gd name="T87" fmla="*/ 49 h 161"/>
              <a:gd name="T88" fmla="*/ 44 w 207"/>
              <a:gd name="T89" fmla="*/ 39 h 161"/>
              <a:gd name="T90" fmla="*/ 35 w 207"/>
              <a:gd name="T91" fmla="*/ 38 h 161"/>
              <a:gd name="T92" fmla="*/ 32 w 207"/>
              <a:gd name="T93" fmla="*/ 40 h 161"/>
              <a:gd name="T94" fmla="*/ 22 w 207"/>
              <a:gd name="T95" fmla="*/ 40 h 161"/>
              <a:gd name="T96" fmla="*/ 18 w 207"/>
              <a:gd name="T97" fmla="*/ 30 h 161"/>
              <a:gd name="T98" fmla="*/ 11 w 207"/>
              <a:gd name="T99" fmla="*/ 33 h 161"/>
              <a:gd name="T100" fmla="*/ 5 w 207"/>
              <a:gd name="T101" fmla="*/ 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7" h="161">
                <a:moveTo>
                  <a:pt x="5" y="39"/>
                </a:moveTo>
                <a:lnTo>
                  <a:pt x="6" y="24"/>
                </a:lnTo>
                <a:lnTo>
                  <a:pt x="0" y="15"/>
                </a:lnTo>
                <a:lnTo>
                  <a:pt x="24" y="0"/>
                </a:lnTo>
                <a:lnTo>
                  <a:pt x="44" y="4"/>
                </a:lnTo>
                <a:lnTo>
                  <a:pt x="66" y="4"/>
                </a:lnTo>
                <a:lnTo>
                  <a:pt x="84" y="7"/>
                </a:lnTo>
                <a:lnTo>
                  <a:pt x="98" y="6"/>
                </a:lnTo>
                <a:lnTo>
                  <a:pt x="125" y="7"/>
                </a:lnTo>
                <a:lnTo>
                  <a:pt x="131" y="15"/>
                </a:lnTo>
                <a:lnTo>
                  <a:pt x="162" y="24"/>
                </a:lnTo>
                <a:lnTo>
                  <a:pt x="168" y="20"/>
                </a:lnTo>
                <a:lnTo>
                  <a:pt x="187" y="29"/>
                </a:lnTo>
                <a:lnTo>
                  <a:pt x="206" y="27"/>
                </a:lnTo>
                <a:lnTo>
                  <a:pt x="207" y="38"/>
                </a:lnTo>
                <a:lnTo>
                  <a:pt x="191" y="52"/>
                </a:lnTo>
                <a:lnTo>
                  <a:pt x="170" y="57"/>
                </a:lnTo>
                <a:lnTo>
                  <a:pt x="169" y="63"/>
                </a:lnTo>
                <a:lnTo>
                  <a:pt x="158" y="75"/>
                </a:lnTo>
                <a:lnTo>
                  <a:pt x="152" y="92"/>
                </a:lnTo>
                <a:lnTo>
                  <a:pt x="158" y="103"/>
                </a:lnTo>
                <a:lnTo>
                  <a:pt x="148" y="113"/>
                </a:lnTo>
                <a:lnTo>
                  <a:pt x="145" y="126"/>
                </a:lnTo>
                <a:lnTo>
                  <a:pt x="132" y="130"/>
                </a:lnTo>
                <a:lnTo>
                  <a:pt x="119" y="146"/>
                </a:lnTo>
                <a:lnTo>
                  <a:pt x="98" y="146"/>
                </a:lnTo>
                <a:lnTo>
                  <a:pt x="81" y="146"/>
                </a:lnTo>
                <a:lnTo>
                  <a:pt x="70" y="153"/>
                </a:lnTo>
                <a:lnTo>
                  <a:pt x="64" y="161"/>
                </a:lnTo>
                <a:lnTo>
                  <a:pt x="55" y="159"/>
                </a:lnTo>
                <a:lnTo>
                  <a:pt x="49" y="152"/>
                </a:lnTo>
                <a:lnTo>
                  <a:pt x="44" y="140"/>
                </a:lnTo>
                <a:lnTo>
                  <a:pt x="29" y="137"/>
                </a:lnTo>
                <a:lnTo>
                  <a:pt x="27" y="130"/>
                </a:lnTo>
                <a:lnTo>
                  <a:pt x="34" y="123"/>
                </a:lnTo>
                <a:lnTo>
                  <a:pt x="36" y="117"/>
                </a:lnTo>
                <a:lnTo>
                  <a:pt x="31" y="111"/>
                </a:lnTo>
                <a:lnTo>
                  <a:pt x="36" y="98"/>
                </a:lnTo>
                <a:lnTo>
                  <a:pt x="29" y="85"/>
                </a:lnTo>
                <a:lnTo>
                  <a:pt x="37" y="83"/>
                </a:lnTo>
                <a:lnTo>
                  <a:pt x="37" y="74"/>
                </a:lnTo>
                <a:lnTo>
                  <a:pt x="40" y="71"/>
                </a:lnTo>
                <a:lnTo>
                  <a:pt x="41" y="55"/>
                </a:lnTo>
                <a:lnTo>
                  <a:pt x="49" y="49"/>
                </a:lnTo>
                <a:lnTo>
                  <a:pt x="44" y="39"/>
                </a:lnTo>
                <a:lnTo>
                  <a:pt x="35" y="38"/>
                </a:lnTo>
                <a:lnTo>
                  <a:pt x="32" y="40"/>
                </a:lnTo>
                <a:lnTo>
                  <a:pt x="22" y="40"/>
                </a:lnTo>
                <a:lnTo>
                  <a:pt x="18" y="30"/>
                </a:lnTo>
                <a:lnTo>
                  <a:pt x="11" y="33"/>
                </a:lnTo>
                <a:lnTo>
                  <a:pt x="5" y="3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16" name="Freeform 61"/>
          <p:cNvSpPr>
            <a:spLocks/>
          </p:cNvSpPr>
          <p:nvPr/>
        </p:nvSpPr>
        <p:spPr bwMode="auto">
          <a:xfrm>
            <a:off x="5193348" y="2125980"/>
            <a:ext cx="123984" cy="73343"/>
          </a:xfrm>
          <a:custGeom>
            <a:avLst/>
            <a:gdLst>
              <a:gd name="T0" fmla="*/ 19 w 71"/>
              <a:gd name="T1" fmla="*/ 36 h 42"/>
              <a:gd name="T2" fmla="*/ 19 w 71"/>
              <a:gd name="T3" fmla="*/ 24 h 42"/>
              <a:gd name="T4" fmla="*/ 14 w 71"/>
              <a:gd name="T5" fmla="*/ 27 h 42"/>
              <a:gd name="T6" fmla="*/ 3 w 71"/>
              <a:gd name="T7" fmla="*/ 20 h 42"/>
              <a:gd name="T8" fmla="*/ 0 w 71"/>
              <a:gd name="T9" fmla="*/ 9 h 42"/>
              <a:gd name="T10" fmla="*/ 18 w 71"/>
              <a:gd name="T11" fmla="*/ 3 h 42"/>
              <a:gd name="T12" fmla="*/ 36 w 71"/>
              <a:gd name="T13" fmla="*/ 0 h 42"/>
              <a:gd name="T14" fmla="*/ 53 w 71"/>
              <a:gd name="T15" fmla="*/ 4 h 42"/>
              <a:gd name="T16" fmla="*/ 68 w 71"/>
              <a:gd name="T17" fmla="*/ 3 h 42"/>
              <a:gd name="T18" fmla="*/ 71 w 71"/>
              <a:gd name="T19" fmla="*/ 7 h 42"/>
              <a:gd name="T20" fmla="*/ 62 w 71"/>
              <a:gd name="T21" fmla="*/ 18 h 42"/>
              <a:gd name="T22" fmla="*/ 70 w 71"/>
              <a:gd name="T23" fmla="*/ 36 h 42"/>
              <a:gd name="T24" fmla="*/ 65 w 71"/>
              <a:gd name="T25" fmla="*/ 42 h 42"/>
              <a:gd name="T26" fmla="*/ 53 w 71"/>
              <a:gd name="T27" fmla="*/ 42 h 42"/>
              <a:gd name="T28" fmla="*/ 38 w 71"/>
              <a:gd name="T29" fmla="*/ 35 h 42"/>
              <a:gd name="T30" fmla="*/ 31 w 71"/>
              <a:gd name="T31" fmla="*/ 32 h 42"/>
              <a:gd name="T32" fmla="*/ 19 w 71"/>
              <a:gd name="T33"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42">
                <a:moveTo>
                  <a:pt x="19" y="36"/>
                </a:moveTo>
                <a:lnTo>
                  <a:pt x="19" y="24"/>
                </a:lnTo>
                <a:lnTo>
                  <a:pt x="14" y="27"/>
                </a:lnTo>
                <a:lnTo>
                  <a:pt x="3" y="20"/>
                </a:lnTo>
                <a:lnTo>
                  <a:pt x="0" y="9"/>
                </a:lnTo>
                <a:lnTo>
                  <a:pt x="18" y="3"/>
                </a:lnTo>
                <a:lnTo>
                  <a:pt x="36" y="0"/>
                </a:lnTo>
                <a:lnTo>
                  <a:pt x="53" y="4"/>
                </a:lnTo>
                <a:lnTo>
                  <a:pt x="68" y="3"/>
                </a:lnTo>
                <a:lnTo>
                  <a:pt x="71" y="7"/>
                </a:lnTo>
                <a:lnTo>
                  <a:pt x="62" y="18"/>
                </a:lnTo>
                <a:lnTo>
                  <a:pt x="70" y="36"/>
                </a:lnTo>
                <a:lnTo>
                  <a:pt x="65" y="42"/>
                </a:lnTo>
                <a:lnTo>
                  <a:pt x="53" y="42"/>
                </a:lnTo>
                <a:lnTo>
                  <a:pt x="38" y="35"/>
                </a:lnTo>
                <a:lnTo>
                  <a:pt x="31" y="32"/>
                </a:lnTo>
                <a:lnTo>
                  <a:pt x="19" y="3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17" name="Freeform 62"/>
          <p:cNvSpPr>
            <a:spLocks/>
          </p:cNvSpPr>
          <p:nvPr/>
        </p:nvSpPr>
        <p:spPr bwMode="auto">
          <a:xfrm>
            <a:off x="5643880" y="3723799"/>
            <a:ext cx="474980" cy="417353"/>
          </a:xfrm>
          <a:custGeom>
            <a:avLst/>
            <a:gdLst>
              <a:gd name="T0" fmla="*/ 86 w 272"/>
              <a:gd name="T1" fmla="*/ 0 h 239"/>
              <a:gd name="T2" fmla="*/ 98 w 272"/>
              <a:gd name="T3" fmla="*/ 9 h 239"/>
              <a:gd name="T4" fmla="*/ 108 w 272"/>
              <a:gd name="T5" fmla="*/ 4 h 239"/>
              <a:gd name="T6" fmla="*/ 113 w 272"/>
              <a:gd name="T7" fmla="*/ 8 h 239"/>
              <a:gd name="T8" fmla="*/ 125 w 272"/>
              <a:gd name="T9" fmla="*/ 9 h 239"/>
              <a:gd name="T10" fmla="*/ 141 w 272"/>
              <a:gd name="T11" fmla="*/ 17 h 239"/>
              <a:gd name="T12" fmla="*/ 146 w 272"/>
              <a:gd name="T13" fmla="*/ 24 h 239"/>
              <a:gd name="T14" fmla="*/ 155 w 272"/>
              <a:gd name="T15" fmla="*/ 31 h 239"/>
              <a:gd name="T16" fmla="*/ 163 w 272"/>
              <a:gd name="T17" fmla="*/ 43 h 239"/>
              <a:gd name="T18" fmla="*/ 169 w 272"/>
              <a:gd name="T19" fmla="*/ 50 h 239"/>
              <a:gd name="T20" fmla="*/ 163 w 272"/>
              <a:gd name="T21" fmla="*/ 59 h 239"/>
              <a:gd name="T22" fmla="*/ 157 w 272"/>
              <a:gd name="T23" fmla="*/ 69 h 239"/>
              <a:gd name="T24" fmla="*/ 159 w 272"/>
              <a:gd name="T25" fmla="*/ 75 h 239"/>
              <a:gd name="T26" fmla="*/ 160 w 272"/>
              <a:gd name="T27" fmla="*/ 81 h 239"/>
              <a:gd name="T28" fmla="*/ 170 w 272"/>
              <a:gd name="T29" fmla="*/ 81 h 239"/>
              <a:gd name="T30" fmla="*/ 174 w 272"/>
              <a:gd name="T31" fmla="*/ 80 h 239"/>
              <a:gd name="T32" fmla="*/ 178 w 272"/>
              <a:gd name="T33" fmla="*/ 83 h 239"/>
              <a:gd name="T34" fmla="*/ 175 w 272"/>
              <a:gd name="T35" fmla="*/ 91 h 239"/>
              <a:gd name="T36" fmla="*/ 182 w 272"/>
              <a:gd name="T37" fmla="*/ 102 h 239"/>
              <a:gd name="T38" fmla="*/ 189 w 272"/>
              <a:gd name="T39" fmla="*/ 112 h 239"/>
              <a:gd name="T40" fmla="*/ 196 w 272"/>
              <a:gd name="T41" fmla="*/ 119 h 239"/>
              <a:gd name="T42" fmla="*/ 257 w 272"/>
              <a:gd name="T43" fmla="*/ 144 h 239"/>
              <a:gd name="T44" fmla="*/ 272 w 272"/>
              <a:gd name="T45" fmla="*/ 144 h 239"/>
              <a:gd name="T46" fmla="*/ 222 w 272"/>
              <a:gd name="T47" fmla="*/ 207 h 239"/>
              <a:gd name="T48" fmla="*/ 198 w 272"/>
              <a:gd name="T49" fmla="*/ 207 h 239"/>
              <a:gd name="T50" fmla="*/ 182 w 272"/>
              <a:gd name="T51" fmla="*/ 222 h 239"/>
              <a:gd name="T52" fmla="*/ 170 w 272"/>
              <a:gd name="T53" fmla="*/ 222 h 239"/>
              <a:gd name="T54" fmla="*/ 165 w 272"/>
              <a:gd name="T55" fmla="*/ 229 h 239"/>
              <a:gd name="T56" fmla="*/ 152 w 272"/>
              <a:gd name="T57" fmla="*/ 229 h 239"/>
              <a:gd name="T58" fmla="*/ 145 w 272"/>
              <a:gd name="T59" fmla="*/ 222 h 239"/>
              <a:gd name="T60" fmla="*/ 128 w 272"/>
              <a:gd name="T61" fmla="*/ 231 h 239"/>
              <a:gd name="T62" fmla="*/ 123 w 272"/>
              <a:gd name="T63" fmla="*/ 239 h 239"/>
              <a:gd name="T64" fmla="*/ 111 w 272"/>
              <a:gd name="T65" fmla="*/ 238 h 239"/>
              <a:gd name="T66" fmla="*/ 107 w 272"/>
              <a:gd name="T67" fmla="*/ 235 h 239"/>
              <a:gd name="T68" fmla="*/ 102 w 272"/>
              <a:gd name="T69" fmla="*/ 236 h 239"/>
              <a:gd name="T70" fmla="*/ 96 w 272"/>
              <a:gd name="T71" fmla="*/ 236 h 239"/>
              <a:gd name="T72" fmla="*/ 73 w 272"/>
              <a:gd name="T73" fmla="*/ 218 h 239"/>
              <a:gd name="T74" fmla="*/ 60 w 272"/>
              <a:gd name="T75" fmla="*/ 218 h 239"/>
              <a:gd name="T76" fmla="*/ 54 w 272"/>
              <a:gd name="T77" fmla="*/ 211 h 239"/>
              <a:gd name="T78" fmla="*/ 54 w 272"/>
              <a:gd name="T79" fmla="*/ 200 h 239"/>
              <a:gd name="T80" fmla="*/ 44 w 272"/>
              <a:gd name="T81" fmla="*/ 196 h 239"/>
              <a:gd name="T82" fmla="*/ 33 w 272"/>
              <a:gd name="T83" fmla="*/ 173 h 239"/>
              <a:gd name="T84" fmla="*/ 25 w 272"/>
              <a:gd name="T85" fmla="*/ 169 h 239"/>
              <a:gd name="T86" fmla="*/ 21 w 272"/>
              <a:gd name="T87" fmla="*/ 160 h 239"/>
              <a:gd name="T88" fmla="*/ 12 w 272"/>
              <a:gd name="T89" fmla="*/ 150 h 239"/>
              <a:gd name="T90" fmla="*/ 0 w 272"/>
              <a:gd name="T91" fmla="*/ 149 h 239"/>
              <a:gd name="T92" fmla="*/ 6 w 272"/>
              <a:gd name="T93" fmla="*/ 137 h 239"/>
              <a:gd name="T94" fmla="*/ 16 w 272"/>
              <a:gd name="T95" fmla="*/ 136 h 239"/>
              <a:gd name="T96" fmla="*/ 19 w 272"/>
              <a:gd name="T97" fmla="*/ 130 h 239"/>
              <a:gd name="T98" fmla="*/ 18 w 272"/>
              <a:gd name="T99" fmla="*/ 111 h 239"/>
              <a:gd name="T100" fmla="*/ 23 w 272"/>
              <a:gd name="T101" fmla="*/ 89 h 239"/>
              <a:gd name="T102" fmla="*/ 31 w 272"/>
              <a:gd name="T103" fmla="*/ 84 h 239"/>
              <a:gd name="T104" fmla="*/ 33 w 272"/>
              <a:gd name="T105" fmla="*/ 75 h 239"/>
              <a:gd name="T106" fmla="*/ 40 w 272"/>
              <a:gd name="T107" fmla="*/ 59 h 239"/>
              <a:gd name="T108" fmla="*/ 51 w 272"/>
              <a:gd name="T109" fmla="*/ 49 h 239"/>
              <a:gd name="T110" fmla="*/ 57 w 272"/>
              <a:gd name="T111" fmla="*/ 28 h 239"/>
              <a:gd name="T112" fmla="*/ 60 w 272"/>
              <a:gd name="T113" fmla="*/ 11 h 239"/>
              <a:gd name="T114" fmla="*/ 81 w 272"/>
              <a:gd name="T115" fmla="*/ 15 h 239"/>
              <a:gd name="T116" fmla="*/ 86 w 272"/>
              <a:gd name="T1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2" h="239">
                <a:moveTo>
                  <a:pt x="86" y="0"/>
                </a:moveTo>
                <a:lnTo>
                  <a:pt x="98" y="9"/>
                </a:lnTo>
                <a:lnTo>
                  <a:pt x="108" y="4"/>
                </a:lnTo>
                <a:lnTo>
                  <a:pt x="113" y="8"/>
                </a:lnTo>
                <a:lnTo>
                  <a:pt x="125" y="9"/>
                </a:lnTo>
                <a:lnTo>
                  <a:pt x="141" y="17"/>
                </a:lnTo>
                <a:lnTo>
                  <a:pt x="146" y="24"/>
                </a:lnTo>
                <a:lnTo>
                  <a:pt x="155" y="31"/>
                </a:lnTo>
                <a:lnTo>
                  <a:pt x="163" y="43"/>
                </a:lnTo>
                <a:lnTo>
                  <a:pt x="169" y="50"/>
                </a:lnTo>
                <a:lnTo>
                  <a:pt x="163" y="59"/>
                </a:lnTo>
                <a:lnTo>
                  <a:pt x="157" y="69"/>
                </a:lnTo>
                <a:lnTo>
                  <a:pt x="159" y="75"/>
                </a:lnTo>
                <a:lnTo>
                  <a:pt x="160" y="81"/>
                </a:lnTo>
                <a:lnTo>
                  <a:pt x="170" y="81"/>
                </a:lnTo>
                <a:lnTo>
                  <a:pt x="174" y="80"/>
                </a:lnTo>
                <a:lnTo>
                  <a:pt x="178" y="83"/>
                </a:lnTo>
                <a:lnTo>
                  <a:pt x="175" y="91"/>
                </a:lnTo>
                <a:lnTo>
                  <a:pt x="182" y="102"/>
                </a:lnTo>
                <a:lnTo>
                  <a:pt x="189" y="112"/>
                </a:lnTo>
                <a:lnTo>
                  <a:pt x="196" y="119"/>
                </a:lnTo>
                <a:lnTo>
                  <a:pt x="257" y="144"/>
                </a:lnTo>
                <a:lnTo>
                  <a:pt x="272" y="144"/>
                </a:lnTo>
                <a:lnTo>
                  <a:pt x="222" y="207"/>
                </a:lnTo>
                <a:lnTo>
                  <a:pt x="198" y="207"/>
                </a:lnTo>
                <a:lnTo>
                  <a:pt x="182" y="222"/>
                </a:lnTo>
                <a:lnTo>
                  <a:pt x="170" y="222"/>
                </a:lnTo>
                <a:lnTo>
                  <a:pt x="165" y="229"/>
                </a:lnTo>
                <a:lnTo>
                  <a:pt x="152" y="229"/>
                </a:lnTo>
                <a:lnTo>
                  <a:pt x="145" y="222"/>
                </a:lnTo>
                <a:lnTo>
                  <a:pt x="128" y="231"/>
                </a:lnTo>
                <a:lnTo>
                  <a:pt x="123" y="239"/>
                </a:lnTo>
                <a:lnTo>
                  <a:pt x="111" y="238"/>
                </a:lnTo>
                <a:lnTo>
                  <a:pt x="107" y="235"/>
                </a:lnTo>
                <a:lnTo>
                  <a:pt x="102" y="236"/>
                </a:lnTo>
                <a:lnTo>
                  <a:pt x="96" y="236"/>
                </a:lnTo>
                <a:lnTo>
                  <a:pt x="73" y="218"/>
                </a:lnTo>
                <a:lnTo>
                  <a:pt x="60" y="218"/>
                </a:lnTo>
                <a:lnTo>
                  <a:pt x="54" y="211"/>
                </a:lnTo>
                <a:lnTo>
                  <a:pt x="54" y="200"/>
                </a:lnTo>
                <a:lnTo>
                  <a:pt x="44" y="196"/>
                </a:lnTo>
                <a:lnTo>
                  <a:pt x="33" y="173"/>
                </a:lnTo>
                <a:lnTo>
                  <a:pt x="25" y="169"/>
                </a:lnTo>
                <a:lnTo>
                  <a:pt x="21" y="160"/>
                </a:lnTo>
                <a:lnTo>
                  <a:pt x="12" y="150"/>
                </a:lnTo>
                <a:lnTo>
                  <a:pt x="0" y="149"/>
                </a:lnTo>
                <a:lnTo>
                  <a:pt x="6" y="137"/>
                </a:lnTo>
                <a:lnTo>
                  <a:pt x="16" y="136"/>
                </a:lnTo>
                <a:lnTo>
                  <a:pt x="19" y="130"/>
                </a:lnTo>
                <a:lnTo>
                  <a:pt x="18" y="111"/>
                </a:lnTo>
                <a:lnTo>
                  <a:pt x="23" y="89"/>
                </a:lnTo>
                <a:lnTo>
                  <a:pt x="31" y="84"/>
                </a:lnTo>
                <a:lnTo>
                  <a:pt x="33" y="75"/>
                </a:lnTo>
                <a:lnTo>
                  <a:pt x="40" y="59"/>
                </a:lnTo>
                <a:lnTo>
                  <a:pt x="51" y="49"/>
                </a:lnTo>
                <a:lnTo>
                  <a:pt x="57" y="28"/>
                </a:lnTo>
                <a:lnTo>
                  <a:pt x="60" y="11"/>
                </a:lnTo>
                <a:lnTo>
                  <a:pt x="81" y="15"/>
                </a:lnTo>
                <a:lnTo>
                  <a:pt x="86"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18" name="Freeform 63"/>
          <p:cNvSpPr>
            <a:spLocks/>
          </p:cNvSpPr>
          <p:nvPr/>
        </p:nvSpPr>
        <p:spPr bwMode="auto">
          <a:xfrm>
            <a:off x="5069364" y="1788955"/>
            <a:ext cx="307340" cy="330041"/>
          </a:xfrm>
          <a:custGeom>
            <a:avLst/>
            <a:gdLst>
              <a:gd name="T0" fmla="*/ 106 w 176"/>
              <a:gd name="T1" fmla="*/ 19 h 189"/>
              <a:gd name="T2" fmla="*/ 107 w 176"/>
              <a:gd name="T3" fmla="*/ 31 h 189"/>
              <a:gd name="T4" fmla="*/ 131 w 176"/>
              <a:gd name="T5" fmla="*/ 43 h 189"/>
              <a:gd name="T6" fmla="*/ 122 w 176"/>
              <a:gd name="T7" fmla="*/ 56 h 189"/>
              <a:gd name="T8" fmla="*/ 144 w 176"/>
              <a:gd name="T9" fmla="*/ 77 h 189"/>
              <a:gd name="T10" fmla="*/ 138 w 176"/>
              <a:gd name="T11" fmla="*/ 93 h 189"/>
              <a:gd name="T12" fmla="*/ 154 w 176"/>
              <a:gd name="T13" fmla="*/ 106 h 189"/>
              <a:gd name="T14" fmla="*/ 151 w 176"/>
              <a:gd name="T15" fmla="*/ 119 h 189"/>
              <a:gd name="T16" fmla="*/ 176 w 176"/>
              <a:gd name="T17" fmla="*/ 132 h 189"/>
              <a:gd name="T18" fmla="*/ 173 w 176"/>
              <a:gd name="T19" fmla="*/ 141 h 189"/>
              <a:gd name="T20" fmla="*/ 162 w 176"/>
              <a:gd name="T21" fmla="*/ 152 h 189"/>
              <a:gd name="T22" fmla="*/ 136 w 176"/>
              <a:gd name="T23" fmla="*/ 176 h 189"/>
              <a:gd name="T24" fmla="*/ 110 w 176"/>
              <a:gd name="T25" fmla="*/ 178 h 189"/>
              <a:gd name="T26" fmla="*/ 85 w 176"/>
              <a:gd name="T27" fmla="*/ 185 h 189"/>
              <a:gd name="T28" fmla="*/ 62 w 176"/>
              <a:gd name="T29" fmla="*/ 189 h 189"/>
              <a:gd name="T30" fmla="*/ 52 w 176"/>
              <a:gd name="T31" fmla="*/ 179 h 189"/>
              <a:gd name="T32" fmla="*/ 37 w 176"/>
              <a:gd name="T33" fmla="*/ 172 h 189"/>
              <a:gd name="T34" fmla="*/ 37 w 176"/>
              <a:gd name="T35" fmla="*/ 153 h 189"/>
              <a:gd name="T36" fmla="*/ 27 w 176"/>
              <a:gd name="T37" fmla="*/ 136 h 189"/>
              <a:gd name="T38" fmla="*/ 32 w 176"/>
              <a:gd name="T39" fmla="*/ 125 h 189"/>
              <a:gd name="T40" fmla="*/ 43 w 176"/>
              <a:gd name="T41" fmla="*/ 114 h 189"/>
              <a:gd name="T42" fmla="*/ 71 w 176"/>
              <a:gd name="T43" fmla="*/ 93 h 189"/>
              <a:gd name="T44" fmla="*/ 80 w 176"/>
              <a:gd name="T45" fmla="*/ 90 h 189"/>
              <a:gd name="T46" fmla="*/ 76 w 176"/>
              <a:gd name="T47" fmla="*/ 82 h 189"/>
              <a:gd name="T48" fmla="*/ 55 w 176"/>
              <a:gd name="T49" fmla="*/ 73 h 189"/>
              <a:gd name="T50" fmla="*/ 49 w 176"/>
              <a:gd name="T51" fmla="*/ 66 h 189"/>
              <a:gd name="T52" fmla="*/ 43 w 176"/>
              <a:gd name="T53" fmla="*/ 39 h 189"/>
              <a:gd name="T54" fmla="*/ 20 w 176"/>
              <a:gd name="T55" fmla="*/ 27 h 189"/>
              <a:gd name="T56" fmla="*/ 0 w 176"/>
              <a:gd name="T57" fmla="*/ 18 h 189"/>
              <a:gd name="T58" fmla="*/ 7 w 176"/>
              <a:gd name="T59" fmla="*/ 13 h 189"/>
              <a:gd name="T60" fmla="*/ 24 w 176"/>
              <a:gd name="T61" fmla="*/ 22 h 189"/>
              <a:gd name="T62" fmla="*/ 41 w 176"/>
              <a:gd name="T63" fmla="*/ 22 h 189"/>
              <a:gd name="T64" fmla="*/ 56 w 176"/>
              <a:gd name="T65" fmla="*/ 26 h 189"/>
              <a:gd name="T66" fmla="*/ 67 w 176"/>
              <a:gd name="T67" fmla="*/ 18 h 189"/>
              <a:gd name="T68" fmla="*/ 71 w 176"/>
              <a:gd name="T69" fmla="*/ 5 h 189"/>
              <a:gd name="T70" fmla="*/ 90 w 176"/>
              <a:gd name="T71" fmla="*/ 0 h 189"/>
              <a:gd name="T72" fmla="*/ 108 w 176"/>
              <a:gd name="T73" fmla="*/ 6 h 189"/>
              <a:gd name="T74" fmla="*/ 106 w 176"/>
              <a:gd name="T75" fmla="*/ 1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89">
                <a:moveTo>
                  <a:pt x="106" y="19"/>
                </a:moveTo>
                <a:lnTo>
                  <a:pt x="107" y="31"/>
                </a:lnTo>
                <a:lnTo>
                  <a:pt x="131" y="43"/>
                </a:lnTo>
                <a:lnTo>
                  <a:pt x="122" y="56"/>
                </a:lnTo>
                <a:lnTo>
                  <a:pt x="144" y="77"/>
                </a:lnTo>
                <a:lnTo>
                  <a:pt x="138" y="93"/>
                </a:lnTo>
                <a:lnTo>
                  <a:pt x="154" y="106"/>
                </a:lnTo>
                <a:lnTo>
                  <a:pt x="151" y="119"/>
                </a:lnTo>
                <a:lnTo>
                  <a:pt x="176" y="132"/>
                </a:lnTo>
                <a:lnTo>
                  <a:pt x="173" y="141"/>
                </a:lnTo>
                <a:lnTo>
                  <a:pt x="162" y="152"/>
                </a:lnTo>
                <a:lnTo>
                  <a:pt x="136" y="176"/>
                </a:lnTo>
                <a:lnTo>
                  <a:pt x="110" y="178"/>
                </a:lnTo>
                <a:lnTo>
                  <a:pt x="85" y="185"/>
                </a:lnTo>
                <a:lnTo>
                  <a:pt x="62" y="189"/>
                </a:lnTo>
                <a:lnTo>
                  <a:pt x="52" y="179"/>
                </a:lnTo>
                <a:lnTo>
                  <a:pt x="37" y="172"/>
                </a:lnTo>
                <a:lnTo>
                  <a:pt x="37" y="153"/>
                </a:lnTo>
                <a:lnTo>
                  <a:pt x="27" y="136"/>
                </a:lnTo>
                <a:lnTo>
                  <a:pt x="32" y="125"/>
                </a:lnTo>
                <a:lnTo>
                  <a:pt x="43" y="114"/>
                </a:lnTo>
                <a:lnTo>
                  <a:pt x="71" y="93"/>
                </a:lnTo>
                <a:lnTo>
                  <a:pt x="80" y="90"/>
                </a:lnTo>
                <a:lnTo>
                  <a:pt x="76" y="82"/>
                </a:lnTo>
                <a:lnTo>
                  <a:pt x="55" y="73"/>
                </a:lnTo>
                <a:lnTo>
                  <a:pt x="49" y="66"/>
                </a:lnTo>
                <a:lnTo>
                  <a:pt x="43" y="39"/>
                </a:lnTo>
                <a:lnTo>
                  <a:pt x="20" y="27"/>
                </a:lnTo>
                <a:lnTo>
                  <a:pt x="0" y="18"/>
                </a:lnTo>
                <a:lnTo>
                  <a:pt x="7" y="13"/>
                </a:lnTo>
                <a:lnTo>
                  <a:pt x="24" y="22"/>
                </a:lnTo>
                <a:lnTo>
                  <a:pt x="41" y="22"/>
                </a:lnTo>
                <a:lnTo>
                  <a:pt x="56" y="26"/>
                </a:lnTo>
                <a:lnTo>
                  <a:pt x="67" y="18"/>
                </a:lnTo>
                <a:lnTo>
                  <a:pt x="71" y="5"/>
                </a:lnTo>
                <a:lnTo>
                  <a:pt x="90" y="0"/>
                </a:lnTo>
                <a:lnTo>
                  <a:pt x="108" y="6"/>
                </a:lnTo>
                <a:lnTo>
                  <a:pt x="106" y="1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19" name="Freeform 64"/>
          <p:cNvSpPr>
            <a:spLocks/>
          </p:cNvSpPr>
          <p:nvPr/>
        </p:nvSpPr>
        <p:spPr bwMode="auto">
          <a:xfrm>
            <a:off x="2905760" y="6110923"/>
            <a:ext cx="92552" cy="41910"/>
          </a:xfrm>
          <a:custGeom>
            <a:avLst/>
            <a:gdLst>
              <a:gd name="T0" fmla="*/ 0 w 53"/>
              <a:gd name="T1" fmla="*/ 15 h 24"/>
              <a:gd name="T2" fmla="*/ 15 w 53"/>
              <a:gd name="T3" fmla="*/ 3 h 24"/>
              <a:gd name="T4" fmla="*/ 30 w 53"/>
              <a:gd name="T5" fmla="*/ 8 h 24"/>
              <a:gd name="T6" fmla="*/ 37 w 53"/>
              <a:gd name="T7" fmla="*/ 0 h 24"/>
              <a:gd name="T8" fmla="*/ 53 w 53"/>
              <a:gd name="T9" fmla="*/ 9 h 24"/>
              <a:gd name="T10" fmla="*/ 50 w 53"/>
              <a:gd name="T11" fmla="*/ 16 h 24"/>
              <a:gd name="T12" fmla="*/ 31 w 53"/>
              <a:gd name="T13" fmla="*/ 22 h 24"/>
              <a:gd name="T14" fmla="*/ 21 w 53"/>
              <a:gd name="T15" fmla="*/ 15 h 24"/>
              <a:gd name="T16" fmla="*/ 11 w 53"/>
              <a:gd name="T17" fmla="*/ 24 h 24"/>
              <a:gd name="T18" fmla="*/ 0 w 53"/>
              <a:gd name="T19"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24">
                <a:moveTo>
                  <a:pt x="0" y="15"/>
                </a:moveTo>
                <a:lnTo>
                  <a:pt x="15" y="3"/>
                </a:lnTo>
                <a:lnTo>
                  <a:pt x="30" y="8"/>
                </a:lnTo>
                <a:lnTo>
                  <a:pt x="37" y="0"/>
                </a:lnTo>
                <a:lnTo>
                  <a:pt x="53" y="9"/>
                </a:lnTo>
                <a:lnTo>
                  <a:pt x="50" y="16"/>
                </a:lnTo>
                <a:lnTo>
                  <a:pt x="31" y="22"/>
                </a:lnTo>
                <a:lnTo>
                  <a:pt x="21" y="15"/>
                </a:lnTo>
                <a:lnTo>
                  <a:pt x="11" y="24"/>
                </a:lnTo>
                <a:lnTo>
                  <a:pt x="0" y="1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20" name="Freeform 65"/>
          <p:cNvSpPr>
            <a:spLocks/>
          </p:cNvSpPr>
          <p:nvPr/>
        </p:nvSpPr>
        <p:spPr bwMode="auto">
          <a:xfrm>
            <a:off x="2841150" y="4057332"/>
            <a:ext cx="92551" cy="134462"/>
          </a:xfrm>
          <a:custGeom>
            <a:avLst/>
            <a:gdLst>
              <a:gd name="T0" fmla="*/ 36 w 53"/>
              <a:gd name="T1" fmla="*/ 67 h 77"/>
              <a:gd name="T2" fmla="*/ 29 w 53"/>
              <a:gd name="T3" fmla="*/ 75 h 77"/>
              <a:gd name="T4" fmla="*/ 20 w 53"/>
              <a:gd name="T5" fmla="*/ 77 h 77"/>
              <a:gd name="T6" fmla="*/ 18 w 53"/>
              <a:gd name="T7" fmla="*/ 71 h 77"/>
              <a:gd name="T8" fmla="*/ 13 w 53"/>
              <a:gd name="T9" fmla="*/ 70 h 77"/>
              <a:gd name="T10" fmla="*/ 8 w 53"/>
              <a:gd name="T11" fmla="*/ 76 h 77"/>
              <a:gd name="T12" fmla="*/ 0 w 53"/>
              <a:gd name="T13" fmla="*/ 71 h 77"/>
              <a:gd name="T14" fmla="*/ 4 w 53"/>
              <a:gd name="T15" fmla="*/ 62 h 77"/>
              <a:gd name="T16" fmla="*/ 6 w 53"/>
              <a:gd name="T17" fmla="*/ 53 h 77"/>
              <a:gd name="T18" fmla="*/ 10 w 53"/>
              <a:gd name="T19" fmla="*/ 44 h 77"/>
              <a:gd name="T20" fmla="*/ 2 w 53"/>
              <a:gd name="T21" fmla="*/ 32 h 77"/>
              <a:gd name="T22" fmla="*/ 1 w 53"/>
              <a:gd name="T23" fmla="*/ 18 h 77"/>
              <a:gd name="T24" fmla="*/ 11 w 53"/>
              <a:gd name="T25" fmla="*/ 0 h 77"/>
              <a:gd name="T26" fmla="*/ 17 w 53"/>
              <a:gd name="T27" fmla="*/ 2 h 77"/>
              <a:gd name="T28" fmla="*/ 31 w 53"/>
              <a:gd name="T29" fmla="*/ 7 h 77"/>
              <a:gd name="T30" fmla="*/ 50 w 53"/>
              <a:gd name="T31" fmla="*/ 25 h 77"/>
              <a:gd name="T32" fmla="*/ 53 w 53"/>
              <a:gd name="T33" fmla="*/ 33 h 77"/>
              <a:gd name="T34" fmla="*/ 42 w 53"/>
              <a:gd name="T35" fmla="*/ 52 h 77"/>
              <a:gd name="T36" fmla="*/ 36 w 53"/>
              <a:gd name="T37"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77">
                <a:moveTo>
                  <a:pt x="36" y="67"/>
                </a:moveTo>
                <a:lnTo>
                  <a:pt x="29" y="75"/>
                </a:lnTo>
                <a:lnTo>
                  <a:pt x="20" y="77"/>
                </a:lnTo>
                <a:lnTo>
                  <a:pt x="18" y="71"/>
                </a:lnTo>
                <a:lnTo>
                  <a:pt x="13" y="70"/>
                </a:lnTo>
                <a:lnTo>
                  <a:pt x="8" y="76"/>
                </a:lnTo>
                <a:lnTo>
                  <a:pt x="0" y="71"/>
                </a:lnTo>
                <a:lnTo>
                  <a:pt x="4" y="62"/>
                </a:lnTo>
                <a:lnTo>
                  <a:pt x="6" y="53"/>
                </a:lnTo>
                <a:lnTo>
                  <a:pt x="10" y="44"/>
                </a:lnTo>
                <a:lnTo>
                  <a:pt x="2" y="32"/>
                </a:lnTo>
                <a:lnTo>
                  <a:pt x="1" y="18"/>
                </a:lnTo>
                <a:lnTo>
                  <a:pt x="11" y="0"/>
                </a:lnTo>
                <a:lnTo>
                  <a:pt x="17" y="2"/>
                </a:lnTo>
                <a:lnTo>
                  <a:pt x="31" y="7"/>
                </a:lnTo>
                <a:lnTo>
                  <a:pt x="50" y="25"/>
                </a:lnTo>
                <a:lnTo>
                  <a:pt x="53" y="33"/>
                </a:lnTo>
                <a:lnTo>
                  <a:pt x="42" y="52"/>
                </a:lnTo>
                <a:lnTo>
                  <a:pt x="36" y="6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21" name="Freeform 66"/>
          <p:cNvSpPr>
            <a:spLocks/>
          </p:cNvSpPr>
          <p:nvPr/>
        </p:nvSpPr>
        <p:spPr bwMode="auto">
          <a:xfrm>
            <a:off x="4838860" y="2709227"/>
            <a:ext cx="29686" cy="57627"/>
          </a:xfrm>
          <a:custGeom>
            <a:avLst/>
            <a:gdLst>
              <a:gd name="T0" fmla="*/ 17 w 17"/>
              <a:gd name="T1" fmla="*/ 17 h 33"/>
              <a:gd name="T2" fmla="*/ 13 w 17"/>
              <a:gd name="T3" fmla="*/ 33 h 33"/>
              <a:gd name="T4" fmla="*/ 5 w 17"/>
              <a:gd name="T5" fmla="*/ 29 h 33"/>
              <a:gd name="T6" fmla="*/ 0 w 17"/>
              <a:gd name="T7" fmla="*/ 15 h 33"/>
              <a:gd name="T8" fmla="*/ 3 w 17"/>
              <a:gd name="T9" fmla="*/ 7 h 33"/>
              <a:gd name="T10" fmla="*/ 14 w 17"/>
              <a:gd name="T11" fmla="*/ 0 h 33"/>
              <a:gd name="T12" fmla="*/ 17 w 17"/>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17" h="33">
                <a:moveTo>
                  <a:pt x="17" y="17"/>
                </a:moveTo>
                <a:lnTo>
                  <a:pt x="13" y="33"/>
                </a:lnTo>
                <a:lnTo>
                  <a:pt x="5" y="29"/>
                </a:lnTo>
                <a:lnTo>
                  <a:pt x="0" y="15"/>
                </a:lnTo>
                <a:lnTo>
                  <a:pt x="3" y="7"/>
                </a:lnTo>
                <a:lnTo>
                  <a:pt x="14" y="0"/>
                </a:lnTo>
                <a:lnTo>
                  <a:pt x="17" y="1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22" name="Freeform 67"/>
          <p:cNvSpPr>
            <a:spLocks/>
          </p:cNvSpPr>
          <p:nvPr/>
        </p:nvSpPr>
        <p:spPr bwMode="auto">
          <a:xfrm>
            <a:off x="4459923" y="2419351"/>
            <a:ext cx="356235" cy="312579"/>
          </a:xfrm>
          <a:custGeom>
            <a:avLst/>
            <a:gdLst>
              <a:gd name="T0" fmla="*/ 131 w 204"/>
              <a:gd name="T1" fmla="*/ 15 h 179"/>
              <a:gd name="T2" fmla="*/ 143 w 204"/>
              <a:gd name="T3" fmla="*/ 25 h 179"/>
              <a:gd name="T4" fmla="*/ 151 w 204"/>
              <a:gd name="T5" fmla="*/ 23 h 179"/>
              <a:gd name="T6" fmla="*/ 165 w 204"/>
              <a:gd name="T7" fmla="*/ 33 h 179"/>
              <a:gd name="T8" fmla="*/ 169 w 204"/>
              <a:gd name="T9" fmla="*/ 34 h 179"/>
              <a:gd name="T10" fmla="*/ 173 w 204"/>
              <a:gd name="T11" fmla="*/ 34 h 179"/>
              <a:gd name="T12" fmla="*/ 181 w 204"/>
              <a:gd name="T13" fmla="*/ 39 h 179"/>
              <a:gd name="T14" fmla="*/ 204 w 204"/>
              <a:gd name="T15" fmla="*/ 43 h 179"/>
              <a:gd name="T16" fmla="*/ 197 w 204"/>
              <a:gd name="T17" fmla="*/ 57 h 179"/>
              <a:gd name="T18" fmla="*/ 195 w 204"/>
              <a:gd name="T19" fmla="*/ 71 h 179"/>
              <a:gd name="T20" fmla="*/ 191 w 204"/>
              <a:gd name="T21" fmla="*/ 75 h 179"/>
              <a:gd name="T22" fmla="*/ 184 w 204"/>
              <a:gd name="T23" fmla="*/ 73 h 179"/>
              <a:gd name="T24" fmla="*/ 184 w 204"/>
              <a:gd name="T25" fmla="*/ 78 h 179"/>
              <a:gd name="T26" fmla="*/ 173 w 204"/>
              <a:gd name="T27" fmla="*/ 89 h 179"/>
              <a:gd name="T28" fmla="*/ 173 w 204"/>
              <a:gd name="T29" fmla="*/ 99 h 179"/>
              <a:gd name="T30" fmla="*/ 181 w 204"/>
              <a:gd name="T31" fmla="*/ 96 h 179"/>
              <a:gd name="T32" fmla="*/ 186 w 204"/>
              <a:gd name="T33" fmla="*/ 105 h 179"/>
              <a:gd name="T34" fmla="*/ 186 w 204"/>
              <a:gd name="T35" fmla="*/ 110 h 179"/>
              <a:gd name="T36" fmla="*/ 191 w 204"/>
              <a:gd name="T37" fmla="*/ 118 h 179"/>
              <a:gd name="T38" fmla="*/ 186 w 204"/>
              <a:gd name="T39" fmla="*/ 124 h 179"/>
              <a:gd name="T40" fmla="*/ 190 w 204"/>
              <a:gd name="T41" fmla="*/ 140 h 179"/>
              <a:gd name="T42" fmla="*/ 199 w 204"/>
              <a:gd name="T43" fmla="*/ 143 h 179"/>
              <a:gd name="T44" fmla="*/ 198 w 204"/>
              <a:gd name="T45" fmla="*/ 151 h 179"/>
              <a:gd name="T46" fmla="*/ 183 w 204"/>
              <a:gd name="T47" fmla="*/ 163 h 179"/>
              <a:gd name="T48" fmla="*/ 150 w 204"/>
              <a:gd name="T49" fmla="*/ 157 h 179"/>
              <a:gd name="T50" fmla="*/ 126 w 204"/>
              <a:gd name="T51" fmla="*/ 164 h 179"/>
              <a:gd name="T52" fmla="*/ 124 w 204"/>
              <a:gd name="T53" fmla="*/ 177 h 179"/>
              <a:gd name="T54" fmla="*/ 105 w 204"/>
              <a:gd name="T55" fmla="*/ 179 h 179"/>
              <a:gd name="T56" fmla="*/ 86 w 204"/>
              <a:gd name="T57" fmla="*/ 170 h 179"/>
              <a:gd name="T58" fmla="*/ 80 w 204"/>
              <a:gd name="T59" fmla="*/ 174 h 179"/>
              <a:gd name="T60" fmla="*/ 49 w 204"/>
              <a:gd name="T61" fmla="*/ 165 h 179"/>
              <a:gd name="T62" fmla="*/ 43 w 204"/>
              <a:gd name="T63" fmla="*/ 157 h 179"/>
              <a:gd name="T64" fmla="*/ 51 w 204"/>
              <a:gd name="T65" fmla="*/ 145 h 179"/>
              <a:gd name="T66" fmla="*/ 55 w 204"/>
              <a:gd name="T67" fmla="*/ 104 h 179"/>
              <a:gd name="T68" fmla="*/ 38 w 204"/>
              <a:gd name="T69" fmla="*/ 83 h 179"/>
              <a:gd name="T70" fmla="*/ 26 w 204"/>
              <a:gd name="T71" fmla="*/ 72 h 179"/>
              <a:gd name="T72" fmla="*/ 2 w 204"/>
              <a:gd name="T73" fmla="*/ 65 h 179"/>
              <a:gd name="T74" fmla="*/ 0 w 204"/>
              <a:gd name="T75" fmla="*/ 50 h 179"/>
              <a:gd name="T76" fmla="*/ 21 w 204"/>
              <a:gd name="T77" fmla="*/ 45 h 179"/>
              <a:gd name="T78" fmla="*/ 48 w 204"/>
              <a:gd name="T79" fmla="*/ 50 h 179"/>
              <a:gd name="T80" fmla="*/ 44 w 204"/>
              <a:gd name="T81" fmla="*/ 27 h 179"/>
              <a:gd name="T82" fmla="*/ 58 w 204"/>
              <a:gd name="T83" fmla="*/ 36 h 179"/>
              <a:gd name="T84" fmla="*/ 96 w 204"/>
              <a:gd name="T85" fmla="*/ 20 h 179"/>
              <a:gd name="T86" fmla="*/ 100 w 204"/>
              <a:gd name="T87" fmla="*/ 4 h 179"/>
              <a:gd name="T88" fmla="*/ 114 w 204"/>
              <a:gd name="T89" fmla="*/ 0 h 179"/>
              <a:gd name="T90" fmla="*/ 117 w 204"/>
              <a:gd name="T91" fmla="*/ 7 h 179"/>
              <a:gd name="T92" fmla="*/ 124 w 204"/>
              <a:gd name="T93" fmla="*/ 7 h 179"/>
              <a:gd name="T94" fmla="*/ 131 w 204"/>
              <a:gd name="T95" fmla="*/ 1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79">
                <a:moveTo>
                  <a:pt x="131" y="15"/>
                </a:moveTo>
                <a:lnTo>
                  <a:pt x="143" y="25"/>
                </a:lnTo>
                <a:lnTo>
                  <a:pt x="151" y="23"/>
                </a:lnTo>
                <a:lnTo>
                  <a:pt x="165" y="33"/>
                </a:lnTo>
                <a:lnTo>
                  <a:pt x="169" y="34"/>
                </a:lnTo>
                <a:lnTo>
                  <a:pt x="173" y="34"/>
                </a:lnTo>
                <a:lnTo>
                  <a:pt x="181" y="39"/>
                </a:lnTo>
                <a:lnTo>
                  <a:pt x="204" y="43"/>
                </a:lnTo>
                <a:lnTo>
                  <a:pt x="197" y="57"/>
                </a:lnTo>
                <a:lnTo>
                  <a:pt x="195" y="71"/>
                </a:lnTo>
                <a:lnTo>
                  <a:pt x="191" y="75"/>
                </a:lnTo>
                <a:lnTo>
                  <a:pt x="184" y="73"/>
                </a:lnTo>
                <a:lnTo>
                  <a:pt x="184" y="78"/>
                </a:lnTo>
                <a:lnTo>
                  <a:pt x="173" y="89"/>
                </a:lnTo>
                <a:lnTo>
                  <a:pt x="173" y="99"/>
                </a:lnTo>
                <a:lnTo>
                  <a:pt x="181" y="96"/>
                </a:lnTo>
                <a:lnTo>
                  <a:pt x="186" y="105"/>
                </a:lnTo>
                <a:lnTo>
                  <a:pt x="186" y="110"/>
                </a:lnTo>
                <a:lnTo>
                  <a:pt x="191" y="118"/>
                </a:lnTo>
                <a:lnTo>
                  <a:pt x="186" y="124"/>
                </a:lnTo>
                <a:lnTo>
                  <a:pt x="190" y="140"/>
                </a:lnTo>
                <a:lnTo>
                  <a:pt x="199" y="143"/>
                </a:lnTo>
                <a:lnTo>
                  <a:pt x="198" y="151"/>
                </a:lnTo>
                <a:lnTo>
                  <a:pt x="183" y="163"/>
                </a:lnTo>
                <a:lnTo>
                  <a:pt x="150" y="157"/>
                </a:lnTo>
                <a:lnTo>
                  <a:pt x="126" y="164"/>
                </a:lnTo>
                <a:lnTo>
                  <a:pt x="124" y="177"/>
                </a:lnTo>
                <a:lnTo>
                  <a:pt x="105" y="179"/>
                </a:lnTo>
                <a:lnTo>
                  <a:pt x="86" y="170"/>
                </a:lnTo>
                <a:lnTo>
                  <a:pt x="80" y="174"/>
                </a:lnTo>
                <a:lnTo>
                  <a:pt x="49" y="165"/>
                </a:lnTo>
                <a:lnTo>
                  <a:pt x="43" y="157"/>
                </a:lnTo>
                <a:lnTo>
                  <a:pt x="51" y="145"/>
                </a:lnTo>
                <a:lnTo>
                  <a:pt x="55" y="104"/>
                </a:lnTo>
                <a:lnTo>
                  <a:pt x="38" y="83"/>
                </a:lnTo>
                <a:lnTo>
                  <a:pt x="26" y="72"/>
                </a:lnTo>
                <a:lnTo>
                  <a:pt x="2" y="65"/>
                </a:lnTo>
                <a:lnTo>
                  <a:pt x="0" y="50"/>
                </a:lnTo>
                <a:lnTo>
                  <a:pt x="21" y="45"/>
                </a:lnTo>
                <a:lnTo>
                  <a:pt x="48" y="50"/>
                </a:lnTo>
                <a:lnTo>
                  <a:pt x="44" y="27"/>
                </a:lnTo>
                <a:lnTo>
                  <a:pt x="58" y="36"/>
                </a:lnTo>
                <a:lnTo>
                  <a:pt x="96" y="20"/>
                </a:lnTo>
                <a:lnTo>
                  <a:pt x="100" y="4"/>
                </a:lnTo>
                <a:lnTo>
                  <a:pt x="114" y="0"/>
                </a:lnTo>
                <a:lnTo>
                  <a:pt x="117" y="7"/>
                </a:lnTo>
                <a:lnTo>
                  <a:pt x="124" y="7"/>
                </a:lnTo>
                <a:lnTo>
                  <a:pt x="131" y="1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23" name="Freeform 68"/>
          <p:cNvSpPr>
            <a:spLocks/>
          </p:cNvSpPr>
          <p:nvPr/>
        </p:nvSpPr>
        <p:spPr bwMode="auto">
          <a:xfrm>
            <a:off x="4872038" y="4181317"/>
            <a:ext cx="179864" cy="228758"/>
          </a:xfrm>
          <a:custGeom>
            <a:avLst/>
            <a:gdLst>
              <a:gd name="T0" fmla="*/ 42 w 103"/>
              <a:gd name="T1" fmla="*/ 131 h 131"/>
              <a:gd name="T2" fmla="*/ 23 w 103"/>
              <a:gd name="T3" fmla="*/ 110 h 131"/>
              <a:gd name="T4" fmla="*/ 11 w 103"/>
              <a:gd name="T5" fmla="*/ 93 h 131"/>
              <a:gd name="T6" fmla="*/ 0 w 103"/>
              <a:gd name="T7" fmla="*/ 71 h 131"/>
              <a:gd name="T8" fmla="*/ 1 w 103"/>
              <a:gd name="T9" fmla="*/ 65 h 131"/>
              <a:gd name="T10" fmla="*/ 5 w 103"/>
              <a:gd name="T11" fmla="*/ 58 h 131"/>
              <a:gd name="T12" fmla="*/ 9 w 103"/>
              <a:gd name="T13" fmla="*/ 43 h 131"/>
              <a:gd name="T14" fmla="*/ 13 w 103"/>
              <a:gd name="T15" fmla="*/ 27 h 131"/>
              <a:gd name="T16" fmla="*/ 19 w 103"/>
              <a:gd name="T17" fmla="*/ 26 h 131"/>
              <a:gd name="T18" fmla="*/ 46 w 103"/>
              <a:gd name="T19" fmla="*/ 26 h 131"/>
              <a:gd name="T20" fmla="*/ 46 w 103"/>
              <a:gd name="T21" fmla="*/ 1 h 131"/>
              <a:gd name="T22" fmla="*/ 54 w 103"/>
              <a:gd name="T23" fmla="*/ 0 h 131"/>
              <a:gd name="T24" fmla="*/ 65 w 103"/>
              <a:gd name="T25" fmla="*/ 3 h 131"/>
              <a:gd name="T26" fmla="*/ 76 w 103"/>
              <a:gd name="T27" fmla="*/ 0 h 131"/>
              <a:gd name="T28" fmla="*/ 79 w 103"/>
              <a:gd name="T29" fmla="*/ 1 h 131"/>
              <a:gd name="T30" fmla="*/ 77 w 103"/>
              <a:gd name="T31" fmla="*/ 10 h 131"/>
              <a:gd name="T32" fmla="*/ 82 w 103"/>
              <a:gd name="T33" fmla="*/ 21 h 131"/>
              <a:gd name="T34" fmla="*/ 96 w 103"/>
              <a:gd name="T35" fmla="*/ 19 h 131"/>
              <a:gd name="T36" fmla="*/ 101 w 103"/>
              <a:gd name="T37" fmla="*/ 24 h 131"/>
              <a:gd name="T38" fmla="*/ 93 w 103"/>
              <a:gd name="T39" fmla="*/ 48 h 131"/>
              <a:gd name="T40" fmla="*/ 102 w 103"/>
              <a:gd name="T41" fmla="*/ 60 h 131"/>
              <a:gd name="T42" fmla="*/ 103 w 103"/>
              <a:gd name="T43" fmla="*/ 76 h 131"/>
              <a:gd name="T44" fmla="*/ 101 w 103"/>
              <a:gd name="T45" fmla="*/ 90 h 131"/>
              <a:gd name="T46" fmla="*/ 95 w 103"/>
              <a:gd name="T47" fmla="*/ 100 h 131"/>
              <a:gd name="T48" fmla="*/ 79 w 103"/>
              <a:gd name="T49" fmla="*/ 99 h 131"/>
              <a:gd name="T50" fmla="*/ 69 w 103"/>
              <a:gd name="T51" fmla="*/ 89 h 131"/>
              <a:gd name="T52" fmla="*/ 68 w 103"/>
              <a:gd name="T53" fmla="*/ 98 h 131"/>
              <a:gd name="T54" fmla="*/ 56 w 103"/>
              <a:gd name="T55" fmla="*/ 101 h 131"/>
              <a:gd name="T56" fmla="*/ 49 w 103"/>
              <a:gd name="T57" fmla="*/ 106 h 131"/>
              <a:gd name="T58" fmla="*/ 56 w 103"/>
              <a:gd name="T59" fmla="*/ 120 h 131"/>
              <a:gd name="T60" fmla="*/ 42 w 103"/>
              <a:gd name="T61"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3" h="131">
                <a:moveTo>
                  <a:pt x="42" y="131"/>
                </a:moveTo>
                <a:lnTo>
                  <a:pt x="23" y="110"/>
                </a:lnTo>
                <a:lnTo>
                  <a:pt x="11" y="93"/>
                </a:lnTo>
                <a:lnTo>
                  <a:pt x="0" y="71"/>
                </a:lnTo>
                <a:lnTo>
                  <a:pt x="1" y="65"/>
                </a:lnTo>
                <a:lnTo>
                  <a:pt x="5" y="58"/>
                </a:lnTo>
                <a:lnTo>
                  <a:pt x="9" y="43"/>
                </a:lnTo>
                <a:lnTo>
                  <a:pt x="13" y="27"/>
                </a:lnTo>
                <a:lnTo>
                  <a:pt x="19" y="26"/>
                </a:lnTo>
                <a:lnTo>
                  <a:pt x="46" y="26"/>
                </a:lnTo>
                <a:lnTo>
                  <a:pt x="46" y="1"/>
                </a:lnTo>
                <a:lnTo>
                  <a:pt x="54" y="0"/>
                </a:lnTo>
                <a:lnTo>
                  <a:pt x="65" y="3"/>
                </a:lnTo>
                <a:lnTo>
                  <a:pt x="76" y="0"/>
                </a:lnTo>
                <a:lnTo>
                  <a:pt x="79" y="1"/>
                </a:lnTo>
                <a:lnTo>
                  <a:pt x="77" y="10"/>
                </a:lnTo>
                <a:lnTo>
                  <a:pt x="82" y="21"/>
                </a:lnTo>
                <a:lnTo>
                  <a:pt x="96" y="19"/>
                </a:lnTo>
                <a:lnTo>
                  <a:pt x="101" y="24"/>
                </a:lnTo>
                <a:lnTo>
                  <a:pt x="93" y="48"/>
                </a:lnTo>
                <a:lnTo>
                  <a:pt x="102" y="60"/>
                </a:lnTo>
                <a:lnTo>
                  <a:pt x="103" y="76"/>
                </a:lnTo>
                <a:lnTo>
                  <a:pt x="101" y="90"/>
                </a:lnTo>
                <a:lnTo>
                  <a:pt x="95" y="100"/>
                </a:lnTo>
                <a:lnTo>
                  <a:pt x="79" y="99"/>
                </a:lnTo>
                <a:lnTo>
                  <a:pt x="69" y="89"/>
                </a:lnTo>
                <a:lnTo>
                  <a:pt x="68" y="98"/>
                </a:lnTo>
                <a:lnTo>
                  <a:pt x="56" y="101"/>
                </a:lnTo>
                <a:lnTo>
                  <a:pt x="49" y="106"/>
                </a:lnTo>
                <a:lnTo>
                  <a:pt x="56" y="120"/>
                </a:lnTo>
                <a:lnTo>
                  <a:pt x="42" y="13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24" name="Freeform 69"/>
          <p:cNvSpPr>
            <a:spLocks/>
          </p:cNvSpPr>
          <p:nvPr/>
        </p:nvSpPr>
        <p:spPr bwMode="auto">
          <a:xfrm>
            <a:off x="4384835" y="2277905"/>
            <a:ext cx="52388" cy="45403"/>
          </a:xfrm>
          <a:custGeom>
            <a:avLst/>
            <a:gdLst>
              <a:gd name="T0" fmla="*/ 30 w 30"/>
              <a:gd name="T1" fmla="*/ 13 h 26"/>
              <a:gd name="T2" fmla="*/ 21 w 30"/>
              <a:gd name="T3" fmla="*/ 26 h 26"/>
              <a:gd name="T4" fmla="*/ 10 w 30"/>
              <a:gd name="T5" fmla="*/ 22 h 26"/>
              <a:gd name="T6" fmla="*/ 0 w 30"/>
              <a:gd name="T7" fmla="*/ 23 h 26"/>
              <a:gd name="T8" fmla="*/ 4 w 30"/>
              <a:gd name="T9" fmla="*/ 12 h 26"/>
              <a:gd name="T10" fmla="*/ 1 w 30"/>
              <a:gd name="T11" fmla="*/ 1 h 26"/>
              <a:gd name="T12" fmla="*/ 14 w 30"/>
              <a:gd name="T13" fmla="*/ 0 h 26"/>
              <a:gd name="T14" fmla="*/ 30 w 3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6">
                <a:moveTo>
                  <a:pt x="30" y="13"/>
                </a:moveTo>
                <a:lnTo>
                  <a:pt x="21" y="26"/>
                </a:lnTo>
                <a:lnTo>
                  <a:pt x="10" y="22"/>
                </a:lnTo>
                <a:lnTo>
                  <a:pt x="0" y="23"/>
                </a:lnTo>
                <a:lnTo>
                  <a:pt x="4" y="12"/>
                </a:lnTo>
                <a:lnTo>
                  <a:pt x="1" y="1"/>
                </a:lnTo>
                <a:lnTo>
                  <a:pt x="14" y="0"/>
                </a:lnTo>
                <a:lnTo>
                  <a:pt x="30" y="1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25" name="Freeform 70"/>
          <p:cNvSpPr>
            <a:spLocks/>
          </p:cNvSpPr>
          <p:nvPr/>
        </p:nvSpPr>
        <p:spPr bwMode="auto">
          <a:xfrm>
            <a:off x="4426744" y="2160905"/>
            <a:ext cx="209550" cy="300355"/>
          </a:xfrm>
          <a:custGeom>
            <a:avLst/>
            <a:gdLst>
              <a:gd name="T0" fmla="*/ 49 w 120"/>
              <a:gd name="T1" fmla="*/ 0 h 172"/>
              <a:gd name="T2" fmla="*/ 32 w 120"/>
              <a:gd name="T3" fmla="*/ 21 h 172"/>
              <a:gd name="T4" fmla="*/ 47 w 120"/>
              <a:gd name="T5" fmla="*/ 18 h 172"/>
              <a:gd name="T6" fmla="*/ 64 w 120"/>
              <a:gd name="T7" fmla="*/ 18 h 172"/>
              <a:gd name="T8" fmla="*/ 60 w 120"/>
              <a:gd name="T9" fmla="*/ 34 h 172"/>
              <a:gd name="T10" fmla="*/ 46 w 120"/>
              <a:gd name="T11" fmla="*/ 51 h 172"/>
              <a:gd name="T12" fmla="*/ 62 w 120"/>
              <a:gd name="T13" fmla="*/ 53 h 172"/>
              <a:gd name="T14" fmla="*/ 63 w 120"/>
              <a:gd name="T15" fmla="*/ 55 h 172"/>
              <a:gd name="T16" fmla="*/ 76 w 120"/>
              <a:gd name="T17" fmla="*/ 78 h 172"/>
              <a:gd name="T18" fmla="*/ 87 w 120"/>
              <a:gd name="T19" fmla="*/ 82 h 172"/>
              <a:gd name="T20" fmla="*/ 96 w 120"/>
              <a:gd name="T21" fmla="*/ 104 h 172"/>
              <a:gd name="T22" fmla="*/ 101 w 120"/>
              <a:gd name="T23" fmla="*/ 112 h 172"/>
              <a:gd name="T24" fmla="*/ 120 w 120"/>
              <a:gd name="T25" fmla="*/ 116 h 172"/>
              <a:gd name="T26" fmla="*/ 118 w 120"/>
              <a:gd name="T27" fmla="*/ 129 h 172"/>
              <a:gd name="T28" fmla="*/ 110 w 120"/>
              <a:gd name="T29" fmla="*/ 135 h 172"/>
              <a:gd name="T30" fmla="*/ 116 w 120"/>
              <a:gd name="T31" fmla="*/ 145 h 172"/>
              <a:gd name="T32" fmla="*/ 102 w 120"/>
              <a:gd name="T33" fmla="*/ 155 h 172"/>
              <a:gd name="T34" fmla="*/ 81 w 120"/>
              <a:gd name="T35" fmla="*/ 155 h 172"/>
              <a:gd name="T36" fmla="*/ 54 w 120"/>
              <a:gd name="T37" fmla="*/ 161 h 172"/>
              <a:gd name="T38" fmla="*/ 46 w 120"/>
              <a:gd name="T39" fmla="*/ 157 h 172"/>
              <a:gd name="T40" fmla="*/ 36 w 120"/>
              <a:gd name="T41" fmla="*/ 166 h 172"/>
              <a:gd name="T42" fmla="*/ 21 w 120"/>
              <a:gd name="T43" fmla="*/ 164 h 172"/>
              <a:gd name="T44" fmla="*/ 10 w 120"/>
              <a:gd name="T45" fmla="*/ 172 h 172"/>
              <a:gd name="T46" fmla="*/ 1 w 120"/>
              <a:gd name="T47" fmla="*/ 168 h 172"/>
              <a:gd name="T48" fmla="*/ 25 w 120"/>
              <a:gd name="T49" fmla="*/ 147 h 172"/>
              <a:gd name="T50" fmla="*/ 39 w 120"/>
              <a:gd name="T51" fmla="*/ 142 h 172"/>
              <a:gd name="T52" fmla="*/ 39 w 120"/>
              <a:gd name="T53" fmla="*/ 142 h 172"/>
              <a:gd name="T54" fmla="*/ 15 w 120"/>
              <a:gd name="T55" fmla="*/ 139 h 172"/>
              <a:gd name="T56" fmla="*/ 11 w 120"/>
              <a:gd name="T57" fmla="*/ 131 h 172"/>
              <a:gd name="T58" fmla="*/ 27 w 120"/>
              <a:gd name="T59" fmla="*/ 125 h 172"/>
              <a:gd name="T60" fmla="*/ 19 w 120"/>
              <a:gd name="T61" fmla="*/ 114 h 172"/>
              <a:gd name="T62" fmla="*/ 22 w 120"/>
              <a:gd name="T63" fmla="*/ 101 h 172"/>
              <a:gd name="T64" fmla="*/ 45 w 120"/>
              <a:gd name="T65" fmla="*/ 102 h 172"/>
              <a:gd name="T66" fmla="*/ 45 w 120"/>
              <a:gd name="T67" fmla="*/ 102 h 172"/>
              <a:gd name="T68" fmla="*/ 48 w 120"/>
              <a:gd name="T69" fmla="*/ 91 h 172"/>
              <a:gd name="T70" fmla="*/ 38 w 120"/>
              <a:gd name="T71" fmla="*/ 79 h 172"/>
              <a:gd name="T72" fmla="*/ 37 w 120"/>
              <a:gd name="T73" fmla="*/ 79 h 172"/>
              <a:gd name="T74" fmla="*/ 19 w 120"/>
              <a:gd name="T75" fmla="*/ 75 h 172"/>
              <a:gd name="T76" fmla="*/ 15 w 120"/>
              <a:gd name="T77" fmla="*/ 70 h 172"/>
              <a:gd name="T78" fmla="*/ 21 w 120"/>
              <a:gd name="T79" fmla="*/ 61 h 172"/>
              <a:gd name="T80" fmla="*/ 16 w 120"/>
              <a:gd name="T81" fmla="*/ 55 h 172"/>
              <a:gd name="T82" fmla="*/ 8 w 120"/>
              <a:gd name="T83" fmla="*/ 65 h 172"/>
              <a:gd name="T84" fmla="*/ 8 w 120"/>
              <a:gd name="T85" fmla="*/ 46 h 172"/>
              <a:gd name="T86" fmla="*/ 0 w 120"/>
              <a:gd name="T87" fmla="*/ 36 h 172"/>
              <a:gd name="T88" fmla="*/ 7 w 120"/>
              <a:gd name="T89" fmla="*/ 15 h 172"/>
              <a:gd name="T90" fmla="*/ 19 w 120"/>
              <a:gd name="T91" fmla="*/ 0 h 172"/>
              <a:gd name="T92" fmla="*/ 31 w 120"/>
              <a:gd name="T93" fmla="*/ 1 h 172"/>
              <a:gd name="T94" fmla="*/ 49 w 120"/>
              <a:gd name="T95"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0" h="172">
                <a:moveTo>
                  <a:pt x="49" y="0"/>
                </a:moveTo>
                <a:lnTo>
                  <a:pt x="32" y="21"/>
                </a:lnTo>
                <a:lnTo>
                  <a:pt x="47" y="18"/>
                </a:lnTo>
                <a:lnTo>
                  <a:pt x="64" y="18"/>
                </a:lnTo>
                <a:lnTo>
                  <a:pt x="60" y="34"/>
                </a:lnTo>
                <a:lnTo>
                  <a:pt x="46" y="51"/>
                </a:lnTo>
                <a:lnTo>
                  <a:pt x="62" y="53"/>
                </a:lnTo>
                <a:lnTo>
                  <a:pt x="63" y="55"/>
                </a:lnTo>
                <a:lnTo>
                  <a:pt x="76" y="78"/>
                </a:lnTo>
                <a:lnTo>
                  <a:pt x="87" y="82"/>
                </a:lnTo>
                <a:lnTo>
                  <a:pt x="96" y="104"/>
                </a:lnTo>
                <a:lnTo>
                  <a:pt x="101" y="112"/>
                </a:lnTo>
                <a:lnTo>
                  <a:pt x="120" y="116"/>
                </a:lnTo>
                <a:lnTo>
                  <a:pt x="118" y="129"/>
                </a:lnTo>
                <a:lnTo>
                  <a:pt x="110" y="135"/>
                </a:lnTo>
                <a:lnTo>
                  <a:pt x="116" y="145"/>
                </a:lnTo>
                <a:lnTo>
                  <a:pt x="102" y="155"/>
                </a:lnTo>
                <a:lnTo>
                  <a:pt x="81" y="155"/>
                </a:lnTo>
                <a:lnTo>
                  <a:pt x="54" y="161"/>
                </a:lnTo>
                <a:lnTo>
                  <a:pt x="46" y="157"/>
                </a:lnTo>
                <a:lnTo>
                  <a:pt x="36" y="166"/>
                </a:lnTo>
                <a:lnTo>
                  <a:pt x="21" y="164"/>
                </a:lnTo>
                <a:lnTo>
                  <a:pt x="10" y="172"/>
                </a:lnTo>
                <a:lnTo>
                  <a:pt x="1" y="168"/>
                </a:lnTo>
                <a:lnTo>
                  <a:pt x="25" y="147"/>
                </a:lnTo>
                <a:lnTo>
                  <a:pt x="39" y="142"/>
                </a:lnTo>
                <a:lnTo>
                  <a:pt x="39" y="142"/>
                </a:lnTo>
                <a:lnTo>
                  <a:pt x="15" y="139"/>
                </a:lnTo>
                <a:lnTo>
                  <a:pt x="11" y="131"/>
                </a:lnTo>
                <a:lnTo>
                  <a:pt x="27" y="125"/>
                </a:lnTo>
                <a:lnTo>
                  <a:pt x="19" y="114"/>
                </a:lnTo>
                <a:lnTo>
                  <a:pt x="22" y="101"/>
                </a:lnTo>
                <a:lnTo>
                  <a:pt x="45" y="102"/>
                </a:lnTo>
                <a:lnTo>
                  <a:pt x="45" y="102"/>
                </a:lnTo>
                <a:lnTo>
                  <a:pt x="48" y="91"/>
                </a:lnTo>
                <a:lnTo>
                  <a:pt x="38" y="79"/>
                </a:lnTo>
                <a:lnTo>
                  <a:pt x="37" y="79"/>
                </a:lnTo>
                <a:lnTo>
                  <a:pt x="19" y="75"/>
                </a:lnTo>
                <a:lnTo>
                  <a:pt x="15" y="70"/>
                </a:lnTo>
                <a:lnTo>
                  <a:pt x="21" y="61"/>
                </a:lnTo>
                <a:lnTo>
                  <a:pt x="16" y="55"/>
                </a:lnTo>
                <a:lnTo>
                  <a:pt x="8" y="65"/>
                </a:lnTo>
                <a:lnTo>
                  <a:pt x="8" y="46"/>
                </a:lnTo>
                <a:lnTo>
                  <a:pt x="0" y="36"/>
                </a:lnTo>
                <a:lnTo>
                  <a:pt x="7" y="15"/>
                </a:lnTo>
                <a:lnTo>
                  <a:pt x="19" y="0"/>
                </a:lnTo>
                <a:lnTo>
                  <a:pt x="31" y="1"/>
                </a:lnTo>
                <a:lnTo>
                  <a:pt x="49"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26" name="Freeform 71"/>
          <p:cNvSpPr>
            <a:spLocks/>
          </p:cNvSpPr>
          <p:nvPr/>
        </p:nvSpPr>
        <p:spPr bwMode="auto">
          <a:xfrm>
            <a:off x="5750402" y="2688273"/>
            <a:ext cx="209550" cy="90805"/>
          </a:xfrm>
          <a:custGeom>
            <a:avLst/>
            <a:gdLst>
              <a:gd name="T0" fmla="*/ 33 w 120"/>
              <a:gd name="T1" fmla="*/ 42 h 52"/>
              <a:gd name="T2" fmla="*/ 34 w 120"/>
              <a:gd name="T3" fmla="*/ 33 h 52"/>
              <a:gd name="T4" fmla="*/ 28 w 120"/>
              <a:gd name="T5" fmla="*/ 19 h 52"/>
              <a:gd name="T6" fmla="*/ 17 w 120"/>
              <a:gd name="T7" fmla="*/ 11 h 52"/>
              <a:gd name="T8" fmla="*/ 7 w 120"/>
              <a:gd name="T9" fmla="*/ 9 h 52"/>
              <a:gd name="T10" fmla="*/ 0 w 120"/>
              <a:gd name="T11" fmla="*/ 3 h 52"/>
              <a:gd name="T12" fmla="*/ 1 w 120"/>
              <a:gd name="T13" fmla="*/ 0 h 52"/>
              <a:gd name="T14" fmla="*/ 16 w 120"/>
              <a:gd name="T15" fmla="*/ 4 h 52"/>
              <a:gd name="T16" fmla="*/ 41 w 120"/>
              <a:gd name="T17" fmla="*/ 7 h 52"/>
              <a:gd name="T18" fmla="*/ 66 w 120"/>
              <a:gd name="T19" fmla="*/ 17 h 52"/>
              <a:gd name="T20" fmla="*/ 69 w 120"/>
              <a:gd name="T21" fmla="*/ 21 h 52"/>
              <a:gd name="T22" fmla="*/ 79 w 120"/>
              <a:gd name="T23" fmla="*/ 18 h 52"/>
              <a:gd name="T24" fmla="*/ 95 w 120"/>
              <a:gd name="T25" fmla="*/ 22 h 52"/>
              <a:gd name="T26" fmla="*/ 102 w 120"/>
              <a:gd name="T27" fmla="*/ 30 h 52"/>
              <a:gd name="T28" fmla="*/ 113 w 120"/>
              <a:gd name="T29" fmla="*/ 35 h 52"/>
              <a:gd name="T30" fmla="*/ 110 w 120"/>
              <a:gd name="T31" fmla="*/ 38 h 52"/>
              <a:gd name="T32" fmla="*/ 120 w 120"/>
              <a:gd name="T33" fmla="*/ 49 h 52"/>
              <a:gd name="T34" fmla="*/ 118 w 120"/>
              <a:gd name="T35" fmla="*/ 52 h 52"/>
              <a:gd name="T36" fmla="*/ 109 w 120"/>
              <a:gd name="T37" fmla="*/ 50 h 52"/>
              <a:gd name="T38" fmla="*/ 95 w 120"/>
              <a:gd name="T39" fmla="*/ 44 h 52"/>
              <a:gd name="T40" fmla="*/ 92 w 120"/>
              <a:gd name="T41" fmla="*/ 48 h 52"/>
              <a:gd name="T42" fmla="*/ 69 w 120"/>
              <a:gd name="T43" fmla="*/ 51 h 52"/>
              <a:gd name="T44" fmla="*/ 51 w 120"/>
              <a:gd name="T45" fmla="*/ 41 h 52"/>
              <a:gd name="T46" fmla="*/ 33 w 120"/>
              <a:gd name="T47"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52">
                <a:moveTo>
                  <a:pt x="33" y="42"/>
                </a:moveTo>
                <a:lnTo>
                  <a:pt x="34" y="33"/>
                </a:lnTo>
                <a:lnTo>
                  <a:pt x="28" y="19"/>
                </a:lnTo>
                <a:lnTo>
                  <a:pt x="17" y="11"/>
                </a:lnTo>
                <a:lnTo>
                  <a:pt x="7" y="9"/>
                </a:lnTo>
                <a:lnTo>
                  <a:pt x="0" y="3"/>
                </a:lnTo>
                <a:lnTo>
                  <a:pt x="1" y="0"/>
                </a:lnTo>
                <a:lnTo>
                  <a:pt x="16" y="4"/>
                </a:lnTo>
                <a:lnTo>
                  <a:pt x="41" y="7"/>
                </a:lnTo>
                <a:lnTo>
                  <a:pt x="66" y="17"/>
                </a:lnTo>
                <a:lnTo>
                  <a:pt x="69" y="21"/>
                </a:lnTo>
                <a:lnTo>
                  <a:pt x="79" y="18"/>
                </a:lnTo>
                <a:lnTo>
                  <a:pt x="95" y="22"/>
                </a:lnTo>
                <a:lnTo>
                  <a:pt x="102" y="30"/>
                </a:lnTo>
                <a:lnTo>
                  <a:pt x="113" y="35"/>
                </a:lnTo>
                <a:lnTo>
                  <a:pt x="110" y="38"/>
                </a:lnTo>
                <a:lnTo>
                  <a:pt x="120" y="49"/>
                </a:lnTo>
                <a:lnTo>
                  <a:pt x="118" y="52"/>
                </a:lnTo>
                <a:lnTo>
                  <a:pt x="109" y="50"/>
                </a:lnTo>
                <a:lnTo>
                  <a:pt x="95" y="44"/>
                </a:lnTo>
                <a:lnTo>
                  <a:pt x="92" y="48"/>
                </a:lnTo>
                <a:lnTo>
                  <a:pt x="69" y="51"/>
                </a:lnTo>
                <a:lnTo>
                  <a:pt x="51" y="41"/>
                </a:lnTo>
                <a:lnTo>
                  <a:pt x="33" y="4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27" name="Freeform 72"/>
          <p:cNvSpPr>
            <a:spLocks/>
          </p:cNvSpPr>
          <p:nvPr/>
        </p:nvSpPr>
        <p:spPr bwMode="auto">
          <a:xfrm>
            <a:off x="4486117" y="3863499"/>
            <a:ext cx="137953" cy="230505"/>
          </a:xfrm>
          <a:custGeom>
            <a:avLst/>
            <a:gdLst>
              <a:gd name="T0" fmla="*/ 79 w 79"/>
              <a:gd name="T1" fmla="*/ 107 h 132"/>
              <a:gd name="T2" fmla="*/ 50 w 79"/>
              <a:gd name="T3" fmla="*/ 119 h 132"/>
              <a:gd name="T4" fmla="*/ 40 w 79"/>
              <a:gd name="T5" fmla="*/ 127 h 132"/>
              <a:gd name="T6" fmla="*/ 23 w 79"/>
              <a:gd name="T7" fmla="*/ 132 h 132"/>
              <a:gd name="T8" fmla="*/ 7 w 79"/>
              <a:gd name="T9" fmla="*/ 127 h 132"/>
              <a:gd name="T10" fmla="*/ 8 w 79"/>
              <a:gd name="T11" fmla="*/ 119 h 132"/>
              <a:gd name="T12" fmla="*/ 0 w 79"/>
              <a:gd name="T13" fmla="*/ 100 h 132"/>
              <a:gd name="T14" fmla="*/ 5 w 79"/>
              <a:gd name="T15" fmla="*/ 77 h 132"/>
              <a:gd name="T16" fmla="*/ 12 w 79"/>
              <a:gd name="T17" fmla="*/ 60 h 132"/>
              <a:gd name="T18" fmla="*/ 8 w 79"/>
              <a:gd name="T19" fmla="*/ 30 h 132"/>
              <a:gd name="T20" fmla="*/ 5 w 79"/>
              <a:gd name="T21" fmla="*/ 14 h 132"/>
              <a:gd name="T22" fmla="*/ 6 w 79"/>
              <a:gd name="T23" fmla="*/ 3 h 132"/>
              <a:gd name="T24" fmla="*/ 37 w 79"/>
              <a:gd name="T25" fmla="*/ 2 h 132"/>
              <a:gd name="T26" fmla="*/ 45 w 79"/>
              <a:gd name="T27" fmla="*/ 3 h 132"/>
              <a:gd name="T28" fmla="*/ 51 w 79"/>
              <a:gd name="T29" fmla="*/ 0 h 132"/>
              <a:gd name="T30" fmla="*/ 60 w 79"/>
              <a:gd name="T31" fmla="*/ 1 h 132"/>
              <a:gd name="T32" fmla="*/ 58 w 79"/>
              <a:gd name="T33" fmla="*/ 8 h 132"/>
              <a:gd name="T34" fmla="*/ 66 w 79"/>
              <a:gd name="T35" fmla="*/ 19 h 132"/>
              <a:gd name="T36" fmla="*/ 66 w 79"/>
              <a:gd name="T37" fmla="*/ 34 h 132"/>
              <a:gd name="T38" fmla="*/ 68 w 79"/>
              <a:gd name="T39" fmla="*/ 50 h 132"/>
              <a:gd name="T40" fmla="*/ 72 w 79"/>
              <a:gd name="T41" fmla="*/ 58 h 132"/>
              <a:gd name="T42" fmla="*/ 68 w 79"/>
              <a:gd name="T43" fmla="*/ 76 h 132"/>
              <a:gd name="T44" fmla="*/ 70 w 79"/>
              <a:gd name="T45" fmla="*/ 87 h 132"/>
              <a:gd name="T46" fmla="*/ 75 w 79"/>
              <a:gd name="T47" fmla="*/ 100 h 132"/>
              <a:gd name="T48" fmla="*/ 79 w 79"/>
              <a:gd name="T49" fmla="*/ 10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132">
                <a:moveTo>
                  <a:pt x="79" y="107"/>
                </a:moveTo>
                <a:lnTo>
                  <a:pt x="50" y="119"/>
                </a:lnTo>
                <a:lnTo>
                  <a:pt x="40" y="127"/>
                </a:lnTo>
                <a:lnTo>
                  <a:pt x="23" y="132"/>
                </a:lnTo>
                <a:lnTo>
                  <a:pt x="7" y="127"/>
                </a:lnTo>
                <a:lnTo>
                  <a:pt x="8" y="119"/>
                </a:lnTo>
                <a:lnTo>
                  <a:pt x="0" y="100"/>
                </a:lnTo>
                <a:lnTo>
                  <a:pt x="5" y="77"/>
                </a:lnTo>
                <a:lnTo>
                  <a:pt x="12" y="60"/>
                </a:lnTo>
                <a:lnTo>
                  <a:pt x="8" y="30"/>
                </a:lnTo>
                <a:lnTo>
                  <a:pt x="5" y="14"/>
                </a:lnTo>
                <a:lnTo>
                  <a:pt x="6" y="3"/>
                </a:lnTo>
                <a:lnTo>
                  <a:pt x="37" y="2"/>
                </a:lnTo>
                <a:lnTo>
                  <a:pt x="45" y="3"/>
                </a:lnTo>
                <a:lnTo>
                  <a:pt x="51" y="0"/>
                </a:lnTo>
                <a:lnTo>
                  <a:pt x="60" y="1"/>
                </a:lnTo>
                <a:lnTo>
                  <a:pt x="58" y="8"/>
                </a:lnTo>
                <a:lnTo>
                  <a:pt x="66" y="19"/>
                </a:lnTo>
                <a:lnTo>
                  <a:pt x="66" y="34"/>
                </a:lnTo>
                <a:lnTo>
                  <a:pt x="68" y="50"/>
                </a:lnTo>
                <a:lnTo>
                  <a:pt x="72" y="58"/>
                </a:lnTo>
                <a:lnTo>
                  <a:pt x="68" y="76"/>
                </a:lnTo>
                <a:lnTo>
                  <a:pt x="70" y="87"/>
                </a:lnTo>
                <a:lnTo>
                  <a:pt x="75" y="100"/>
                </a:lnTo>
                <a:lnTo>
                  <a:pt x="79" y="10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28" name="Freeform 73"/>
          <p:cNvSpPr>
            <a:spLocks/>
          </p:cNvSpPr>
          <p:nvPr/>
        </p:nvSpPr>
        <p:spPr bwMode="auto">
          <a:xfrm>
            <a:off x="4107180" y="3809365"/>
            <a:ext cx="232252" cy="192088"/>
          </a:xfrm>
          <a:custGeom>
            <a:avLst/>
            <a:gdLst>
              <a:gd name="T0" fmla="*/ 116 w 133"/>
              <a:gd name="T1" fmla="*/ 101 h 110"/>
              <a:gd name="T2" fmla="*/ 108 w 133"/>
              <a:gd name="T3" fmla="*/ 110 h 110"/>
              <a:gd name="T4" fmla="*/ 105 w 133"/>
              <a:gd name="T5" fmla="*/ 97 h 110"/>
              <a:gd name="T6" fmla="*/ 93 w 133"/>
              <a:gd name="T7" fmla="*/ 86 h 110"/>
              <a:gd name="T8" fmla="*/ 84 w 133"/>
              <a:gd name="T9" fmla="*/ 88 h 110"/>
              <a:gd name="T10" fmla="*/ 81 w 133"/>
              <a:gd name="T11" fmla="*/ 75 h 110"/>
              <a:gd name="T12" fmla="*/ 78 w 133"/>
              <a:gd name="T13" fmla="*/ 60 h 110"/>
              <a:gd name="T14" fmla="*/ 58 w 133"/>
              <a:gd name="T15" fmla="*/ 53 h 110"/>
              <a:gd name="T16" fmla="*/ 49 w 133"/>
              <a:gd name="T17" fmla="*/ 57 h 110"/>
              <a:gd name="T18" fmla="*/ 44 w 133"/>
              <a:gd name="T19" fmla="*/ 67 h 110"/>
              <a:gd name="T20" fmla="*/ 26 w 133"/>
              <a:gd name="T21" fmla="*/ 64 h 110"/>
              <a:gd name="T22" fmla="*/ 14 w 133"/>
              <a:gd name="T23" fmla="*/ 53 h 110"/>
              <a:gd name="T24" fmla="*/ 8 w 133"/>
              <a:gd name="T25" fmla="*/ 40 h 110"/>
              <a:gd name="T26" fmla="*/ 0 w 133"/>
              <a:gd name="T27" fmla="*/ 32 h 110"/>
              <a:gd name="T28" fmla="*/ 14 w 133"/>
              <a:gd name="T29" fmla="*/ 22 h 110"/>
              <a:gd name="T30" fmla="*/ 22 w 133"/>
              <a:gd name="T31" fmla="*/ 19 h 110"/>
              <a:gd name="T32" fmla="*/ 24 w 133"/>
              <a:gd name="T33" fmla="*/ 9 h 110"/>
              <a:gd name="T34" fmla="*/ 26 w 133"/>
              <a:gd name="T35" fmla="*/ 0 h 110"/>
              <a:gd name="T36" fmla="*/ 48 w 133"/>
              <a:gd name="T37" fmla="*/ 5 h 110"/>
              <a:gd name="T38" fmla="*/ 54 w 133"/>
              <a:gd name="T39" fmla="*/ 2 h 110"/>
              <a:gd name="T40" fmla="*/ 66 w 133"/>
              <a:gd name="T41" fmla="*/ 3 h 110"/>
              <a:gd name="T42" fmla="*/ 70 w 133"/>
              <a:gd name="T43" fmla="*/ 10 h 110"/>
              <a:gd name="T44" fmla="*/ 78 w 133"/>
              <a:gd name="T45" fmla="*/ 8 h 110"/>
              <a:gd name="T46" fmla="*/ 91 w 133"/>
              <a:gd name="T47" fmla="*/ 15 h 110"/>
              <a:gd name="T48" fmla="*/ 102 w 133"/>
              <a:gd name="T49" fmla="*/ 8 h 110"/>
              <a:gd name="T50" fmla="*/ 110 w 133"/>
              <a:gd name="T51" fmla="*/ 6 h 110"/>
              <a:gd name="T52" fmla="*/ 116 w 133"/>
              <a:gd name="T53" fmla="*/ 16 h 110"/>
              <a:gd name="T54" fmla="*/ 120 w 133"/>
              <a:gd name="T55" fmla="*/ 30 h 110"/>
              <a:gd name="T56" fmla="*/ 123 w 133"/>
              <a:gd name="T57" fmla="*/ 35 h 110"/>
              <a:gd name="T58" fmla="*/ 124 w 133"/>
              <a:gd name="T59" fmla="*/ 43 h 110"/>
              <a:gd name="T60" fmla="*/ 126 w 133"/>
              <a:gd name="T61" fmla="*/ 51 h 110"/>
              <a:gd name="T62" fmla="*/ 128 w 133"/>
              <a:gd name="T63" fmla="*/ 67 h 110"/>
              <a:gd name="T64" fmla="*/ 126 w 133"/>
              <a:gd name="T65" fmla="*/ 86 h 110"/>
              <a:gd name="T66" fmla="*/ 126 w 133"/>
              <a:gd name="T67" fmla="*/ 93 h 110"/>
              <a:gd name="T68" fmla="*/ 122 w 133"/>
              <a:gd name="T69" fmla="*/ 10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 h="110">
                <a:moveTo>
                  <a:pt x="122" y="102"/>
                </a:moveTo>
                <a:lnTo>
                  <a:pt x="116" y="101"/>
                </a:lnTo>
                <a:lnTo>
                  <a:pt x="113" y="110"/>
                </a:lnTo>
                <a:lnTo>
                  <a:pt x="108" y="110"/>
                </a:lnTo>
                <a:lnTo>
                  <a:pt x="104" y="105"/>
                </a:lnTo>
                <a:lnTo>
                  <a:pt x="105" y="97"/>
                </a:lnTo>
                <a:lnTo>
                  <a:pt x="98" y="84"/>
                </a:lnTo>
                <a:lnTo>
                  <a:pt x="93" y="86"/>
                </a:lnTo>
                <a:lnTo>
                  <a:pt x="89" y="87"/>
                </a:lnTo>
                <a:lnTo>
                  <a:pt x="84" y="88"/>
                </a:lnTo>
                <a:lnTo>
                  <a:pt x="84" y="80"/>
                </a:lnTo>
                <a:lnTo>
                  <a:pt x="81" y="75"/>
                </a:lnTo>
                <a:lnTo>
                  <a:pt x="82" y="69"/>
                </a:lnTo>
                <a:lnTo>
                  <a:pt x="78" y="60"/>
                </a:lnTo>
                <a:lnTo>
                  <a:pt x="73" y="53"/>
                </a:lnTo>
                <a:lnTo>
                  <a:pt x="58" y="53"/>
                </a:lnTo>
                <a:lnTo>
                  <a:pt x="54" y="57"/>
                </a:lnTo>
                <a:lnTo>
                  <a:pt x="49" y="57"/>
                </a:lnTo>
                <a:lnTo>
                  <a:pt x="46" y="61"/>
                </a:lnTo>
                <a:lnTo>
                  <a:pt x="44" y="67"/>
                </a:lnTo>
                <a:lnTo>
                  <a:pt x="34" y="76"/>
                </a:lnTo>
                <a:lnTo>
                  <a:pt x="26" y="64"/>
                </a:lnTo>
                <a:lnTo>
                  <a:pt x="19" y="56"/>
                </a:lnTo>
                <a:lnTo>
                  <a:pt x="14" y="53"/>
                </a:lnTo>
                <a:lnTo>
                  <a:pt x="10" y="49"/>
                </a:lnTo>
                <a:lnTo>
                  <a:pt x="8" y="40"/>
                </a:lnTo>
                <a:lnTo>
                  <a:pt x="5" y="35"/>
                </a:lnTo>
                <a:lnTo>
                  <a:pt x="0" y="32"/>
                </a:lnTo>
                <a:lnTo>
                  <a:pt x="8" y="22"/>
                </a:lnTo>
                <a:lnTo>
                  <a:pt x="14" y="22"/>
                </a:lnTo>
                <a:lnTo>
                  <a:pt x="18" y="19"/>
                </a:lnTo>
                <a:lnTo>
                  <a:pt x="22" y="19"/>
                </a:lnTo>
                <a:lnTo>
                  <a:pt x="25" y="16"/>
                </a:lnTo>
                <a:lnTo>
                  <a:pt x="24" y="9"/>
                </a:lnTo>
                <a:lnTo>
                  <a:pt x="26" y="7"/>
                </a:lnTo>
                <a:lnTo>
                  <a:pt x="26" y="0"/>
                </a:lnTo>
                <a:lnTo>
                  <a:pt x="35" y="0"/>
                </a:lnTo>
                <a:lnTo>
                  <a:pt x="48" y="5"/>
                </a:lnTo>
                <a:lnTo>
                  <a:pt x="52" y="5"/>
                </a:lnTo>
                <a:lnTo>
                  <a:pt x="54" y="2"/>
                </a:lnTo>
                <a:lnTo>
                  <a:pt x="64" y="4"/>
                </a:lnTo>
                <a:lnTo>
                  <a:pt x="66" y="3"/>
                </a:lnTo>
                <a:lnTo>
                  <a:pt x="67" y="10"/>
                </a:lnTo>
                <a:lnTo>
                  <a:pt x="70" y="10"/>
                </a:lnTo>
                <a:lnTo>
                  <a:pt x="75" y="8"/>
                </a:lnTo>
                <a:lnTo>
                  <a:pt x="78" y="8"/>
                </a:lnTo>
                <a:lnTo>
                  <a:pt x="83" y="14"/>
                </a:lnTo>
                <a:lnTo>
                  <a:pt x="91" y="15"/>
                </a:lnTo>
                <a:lnTo>
                  <a:pt x="96" y="11"/>
                </a:lnTo>
                <a:lnTo>
                  <a:pt x="102" y="8"/>
                </a:lnTo>
                <a:lnTo>
                  <a:pt x="106" y="5"/>
                </a:lnTo>
                <a:lnTo>
                  <a:pt x="110" y="6"/>
                </a:lnTo>
                <a:lnTo>
                  <a:pt x="114" y="10"/>
                </a:lnTo>
                <a:lnTo>
                  <a:pt x="116" y="16"/>
                </a:lnTo>
                <a:lnTo>
                  <a:pt x="123" y="25"/>
                </a:lnTo>
                <a:lnTo>
                  <a:pt x="120" y="30"/>
                </a:lnTo>
                <a:lnTo>
                  <a:pt x="119" y="37"/>
                </a:lnTo>
                <a:lnTo>
                  <a:pt x="123" y="35"/>
                </a:lnTo>
                <a:lnTo>
                  <a:pt x="125" y="37"/>
                </a:lnTo>
                <a:lnTo>
                  <a:pt x="124" y="43"/>
                </a:lnTo>
                <a:lnTo>
                  <a:pt x="130" y="49"/>
                </a:lnTo>
                <a:lnTo>
                  <a:pt x="126" y="51"/>
                </a:lnTo>
                <a:lnTo>
                  <a:pt x="124" y="58"/>
                </a:lnTo>
                <a:lnTo>
                  <a:pt x="128" y="67"/>
                </a:lnTo>
                <a:lnTo>
                  <a:pt x="133" y="83"/>
                </a:lnTo>
                <a:lnTo>
                  <a:pt x="126" y="86"/>
                </a:lnTo>
                <a:lnTo>
                  <a:pt x="124" y="89"/>
                </a:lnTo>
                <a:lnTo>
                  <a:pt x="126" y="93"/>
                </a:lnTo>
                <a:lnTo>
                  <a:pt x="125" y="102"/>
                </a:lnTo>
                <a:lnTo>
                  <a:pt x="122" y="10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29" name="Freeform 74"/>
          <p:cNvSpPr>
            <a:spLocks/>
          </p:cNvSpPr>
          <p:nvPr/>
        </p:nvSpPr>
        <p:spPr bwMode="auto">
          <a:xfrm>
            <a:off x="4053047" y="3762217"/>
            <a:ext cx="96043" cy="27940"/>
          </a:xfrm>
          <a:custGeom>
            <a:avLst/>
            <a:gdLst>
              <a:gd name="T0" fmla="*/ 0 w 55"/>
              <a:gd name="T1" fmla="*/ 15 h 16"/>
              <a:gd name="T2" fmla="*/ 3 w 55"/>
              <a:gd name="T3" fmla="*/ 6 h 16"/>
              <a:gd name="T4" fmla="*/ 23 w 55"/>
              <a:gd name="T5" fmla="*/ 5 h 16"/>
              <a:gd name="T6" fmla="*/ 27 w 55"/>
              <a:gd name="T7" fmla="*/ 0 h 16"/>
              <a:gd name="T8" fmla="*/ 33 w 55"/>
              <a:gd name="T9" fmla="*/ 0 h 16"/>
              <a:gd name="T10" fmla="*/ 40 w 55"/>
              <a:gd name="T11" fmla="*/ 5 h 16"/>
              <a:gd name="T12" fmla="*/ 45 w 55"/>
              <a:gd name="T13" fmla="*/ 5 h 16"/>
              <a:gd name="T14" fmla="*/ 51 w 55"/>
              <a:gd name="T15" fmla="*/ 2 h 16"/>
              <a:gd name="T16" fmla="*/ 55 w 55"/>
              <a:gd name="T17" fmla="*/ 8 h 16"/>
              <a:gd name="T18" fmla="*/ 47 w 55"/>
              <a:gd name="T19" fmla="*/ 13 h 16"/>
              <a:gd name="T20" fmla="*/ 39 w 55"/>
              <a:gd name="T21" fmla="*/ 12 h 16"/>
              <a:gd name="T22" fmla="*/ 31 w 55"/>
              <a:gd name="T23" fmla="*/ 8 h 16"/>
              <a:gd name="T24" fmla="*/ 25 w 55"/>
              <a:gd name="T25" fmla="*/ 13 h 16"/>
              <a:gd name="T26" fmla="*/ 21 w 55"/>
              <a:gd name="T27" fmla="*/ 13 h 16"/>
              <a:gd name="T28" fmla="*/ 17 w 55"/>
              <a:gd name="T29" fmla="*/ 16 h 16"/>
              <a:gd name="T30" fmla="*/ 0 w 55"/>
              <a:gd name="T31"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16">
                <a:moveTo>
                  <a:pt x="0" y="15"/>
                </a:moveTo>
                <a:lnTo>
                  <a:pt x="3" y="6"/>
                </a:lnTo>
                <a:lnTo>
                  <a:pt x="23" y="5"/>
                </a:lnTo>
                <a:lnTo>
                  <a:pt x="27" y="0"/>
                </a:lnTo>
                <a:lnTo>
                  <a:pt x="33" y="0"/>
                </a:lnTo>
                <a:lnTo>
                  <a:pt x="40" y="5"/>
                </a:lnTo>
                <a:lnTo>
                  <a:pt x="45" y="5"/>
                </a:lnTo>
                <a:lnTo>
                  <a:pt x="51" y="2"/>
                </a:lnTo>
                <a:lnTo>
                  <a:pt x="55" y="8"/>
                </a:lnTo>
                <a:lnTo>
                  <a:pt x="47" y="13"/>
                </a:lnTo>
                <a:lnTo>
                  <a:pt x="39" y="12"/>
                </a:lnTo>
                <a:lnTo>
                  <a:pt x="31" y="8"/>
                </a:lnTo>
                <a:lnTo>
                  <a:pt x="25" y="13"/>
                </a:lnTo>
                <a:lnTo>
                  <a:pt x="21" y="13"/>
                </a:lnTo>
                <a:lnTo>
                  <a:pt x="17" y="16"/>
                </a:lnTo>
                <a:lnTo>
                  <a:pt x="0" y="1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30" name="Freeform 75"/>
          <p:cNvSpPr>
            <a:spLocks/>
          </p:cNvSpPr>
          <p:nvPr/>
        </p:nvSpPr>
        <p:spPr bwMode="auto">
          <a:xfrm>
            <a:off x="4058285" y="3807620"/>
            <a:ext cx="94298" cy="57626"/>
          </a:xfrm>
          <a:custGeom>
            <a:avLst/>
            <a:gdLst>
              <a:gd name="T0" fmla="*/ 28 w 54"/>
              <a:gd name="T1" fmla="*/ 33 h 33"/>
              <a:gd name="T2" fmla="*/ 18 w 54"/>
              <a:gd name="T3" fmla="*/ 24 h 33"/>
              <a:gd name="T4" fmla="*/ 10 w 54"/>
              <a:gd name="T5" fmla="*/ 23 h 33"/>
              <a:gd name="T6" fmla="*/ 6 w 54"/>
              <a:gd name="T7" fmla="*/ 17 h 33"/>
              <a:gd name="T8" fmla="*/ 6 w 54"/>
              <a:gd name="T9" fmla="*/ 14 h 33"/>
              <a:gd name="T10" fmla="*/ 1 w 54"/>
              <a:gd name="T11" fmla="*/ 10 h 33"/>
              <a:gd name="T12" fmla="*/ 0 w 54"/>
              <a:gd name="T13" fmla="*/ 5 h 33"/>
              <a:gd name="T14" fmla="*/ 10 w 54"/>
              <a:gd name="T15" fmla="*/ 2 h 33"/>
              <a:gd name="T16" fmla="*/ 16 w 54"/>
              <a:gd name="T17" fmla="*/ 2 h 33"/>
              <a:gd name="T18" fmla="*/ 21 w 54"/>
              <a:gd name="T19" fmla="*/ 0 h 33"/>
              <a:gd name="T20" fmla="*/ 54 w 54"/>
              <a:gd name="T21" fmla="*/ 1 h 33"/>
              <a:gd name="T22" fmla="*/ 54 w 54"/>
              <a:gd name="T23" fmla="*/ 8 h 33"/>
              <a:gd name="T24" fmla="*/ 52 w 54"/>
              <a:gd name="T25" fmla="*/ 10 h 33"/>
              <a:gd name="T26" fmla="*/ 53 w 54"/>
              <a:gd name="T27" fmla="*/ 17 h 33"/>
              <a:gd name="T28" fmla="*/ 50 w 54"/>
              <a:gd name="T29" fmla="*/ 20 h 33"/>
              <a:gd name="T30" fmla="*/ 46 w 54"/>
              <a:gd name="T31" fmla="*/ 20 h 33"/>
              <a:gd name="T32" fmla="*/ 42 w 54"/>
              <a:gd name="T33" fmla="*/ 23 h 33"/>
              <a:gd name="T34" fmla="*/ 36 w 54"/>
              <a:gd name="T35" fmla="*/ 23 h 33"/>
              <a:gd name="T36" fmla="*/ 28 w 54"/>
              <a:gd name="T3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33">
                <a:moveTo>
                  <a:pt x="28" y="33"/>
                </a:moveTo>
                <a:lnTo>
                  <a:pt x="18" y="24"/>
                </a:lnTo>
                <a:lnTo>
                  <a:pt x="10" y="23"/>
                </a:lnTo>
                <a:lnTo>
                  <a:pt x="6" y="17"/>
                </a:lnTo>
                <a:lnTo>
                  <a:pt x="6" y="14"/>
                </a:lnTo>
                <a:lnTo>
                  <a:pt x="1" y="10"/>
                </a:lnTo>
                <a:lnTo>
                  <a:pt x="0" y="5"/>
                </a:lnTo>
                <a:lnTo>
                  <a:pt x="10" y="2"/>
                </a:lnTo>
                <a:lnTo>
                  <a:pt x="16" y="2"/>
                </a:lnTo>
                <a:lnTo>
                  <a:pt x="21" y="0"/>
                </a:lnTo>
                <a:lnTo>
                  <a:pt x="54" y="1"/>
                </a:lnTo>
                <a:lnTo>
                  <a:pt x="54" y="8"/>
                </a:lnTo>
                <a:lnTo>
                  <a:pt x="52" y="10"/>
                </a:lnTo>
                <a:lnTo>
                  <a:pt x="53" y="17"/>
                </a:lnTo>
                <a:lnTo>
                  <a:pt x="50" y="20"/>
                </a:lnTo>
                <a:lnTo>
                  <a:pt x="46" y="20"/>
                </a:lnTo>
                <a:lnTo>
                  <a:pt x="42" y="23"/>
                </a:lnTo>
                <a:lnTo>
                  <a:pt x="36" y="23"/>
                </a:lnTo>
                <a:lnTo>
                  <a:pt x="28" y="3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31" name="Freeform 76"/>
          <p:cNvSpPr>
            <a:spLocks/>
          </p:cNvSpPr>
          <p:nvPr/>
        </p:nvSpPr>
        <p:spPr bwMode="auto">
          <a:xfrm>
            <a:off x="4887755" y="4183063"/>
            <a:ext cx="64611" cy="45403"/>
          </a:xfrm>
          <a:custGeom>
            <a:avLst/>
            <a:gdLst>
              <a:gd name="T0" fmla="*/ 4 w 37"/>
              <a:gd name="T1" fmla="*/ 26 h 26"/>
              <a:gd name="T2" fmla="*/ 0 w 37"/>
              <a:gd name="T3" fmla="*/ 23 h 26"/>
              <a:gd name="T4" fmla="*/ 7 w 37"/>
              <a:gd name="T5" fmla="*/ 0 h 26"/>
              <a:gd name="T6" fmla="*/ 37 w 37"/>
              <a:gd name="T7" fmla="*/ 0 h 26"/>
              <a:gd name="T8" fmla="*/ 37 w 37"/>
              <a:gd name="T9" fmla="*/ 25 h 26"/>
              <a:gd name="T10" fmla="*/ 10 w 37"/>
              <a:gd name="T11" fmla="*/ 25 h 26"/>
              <a:gd name="T12" fmla="*/ 4 w 37"/>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37" h="26">
                <a:moveTo>
                  <a:pt x="4" y="26"/>
                </a:moveTo>
                <a:lnTo>
                  <a:pt x="0" y="23"/>
                </a:lnTo>
                <a:lnTo>
                  <a:pt x="7" y="0"/>
                </a:lnTo>
                <a:lnTo>
                  <a:pt x="37" y="0"/>
                </a:lnTo>
                <a:lnTo>
                  <a:pt x="37" y="25"/>
                </a:lnTo>
                <a:lnTo>
                  <a:pt x="10" y="25"/>
                </a:lnTo>
                <a:lnTo>
                  <a:pt x="4" y="2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32" name="Freeform 77"/>
          <p:cNvSpPr>
            <a:spLocks/>
          </p:cNvSpPr>
          <p:nvPr/>
        </p:nvSpPr>
        <p:spPr bwMode="auto">
          <a:xfrm>
            <a:off x="5299869" y="2971165"/>
            <a:ext cx="83820" cy="27940"/>
          </a:xfrm>
          <a:custGeom>
            <a:avLst/>
            <a:gdLst>
              <a:gd name="T0" fmla="*/ 2 w 48"/>
              <a:gd name="T1" fmla="*/ 0 h 16"/>
              <a:gd name="T2" fmla="*/ 12 w 48"/>
              <a:gd name="T3" fmla="*/ 7 h 16"/>
              <a:gd name="T4" fmla="*/ 25 w 48"/>
              <a:gd name="T5" fmla="*/ 6 h 16"/>
              <a:gd name="T6" fmla="*/ 39 w 48"/>
              <a:gd name="T7" fmla="*/ 7 h 16"/>
              <a:gd name="T8" fmla="*/ 38 w 48"/>
              <a:gd name="T9" fmla="*/ 11 h 16"/>
              <a:gd name="T10" fmla="*/ 48 w 48"/>
              <a:gd name="T11" fmla="*/ 8 h 16"/>
              <a:gd name="T12" fmla="*/ 46 w 48"/>
              <a:gd name="T13" fmla="*/ 14 h 16"/>
              <a:gd name="T14" fmla="*/ 21 w 48"/>
              <a:gd name="T15" fmla="*/ 16 h 16"/>
              <a:gd name="T16" fmla="*/ 21 w 48"/>
              <a:gd name="T17" fmla="*/ 13 h 16"/>
              <a:gd name="T18" fmla="*/ 0 w 48"/>
              <a:gd name="T19" fmla="*/ 9 h 16"/>
              <a:gd name="T20" fmla="*/ 2 w 4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16">
                <a:moveTo>
                  <a:pt x="2" y="0"/>
                </a:moveTo>
                <a:lnTo>
                  <a:pt x="12" y="7"/>
                </a:lnTo>
                <a:lnTo>
                  <a:pt x="25" y="6"/>
                </a:lnTo>
                <a:lnTo>
                  <a:pt x="39" y="7"/>
                </a:lnTo>
                <a:lnTo>
                  <a:pt x="38" y="11"/>
                </a:lnTo>
                <a:lnTo>
                  <a:pt x="48" y="8"/>
                </a:lnTo>
                <a:lnTo>
                  <a:pt x="46" y="14"/>
                </a:lnTo>
                <a:lnTo>
                  <a:pt x="21" y="16"/>
                </a:lnTo>
                <a:lnTo>
                  <a:pt x="21" y="13"/>
                </a:lnTo>
                <a:lnTo>
                  <a:pt x="0" y="9"/>
                </a:lnTo>
                <a:lnTo>
                  <a:pt x="2"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33" name="Freeform 78"/>
          <p:cNvSpPr>
            <a:spLocks/>
          </p:cNvSpPr>
          <p:nvPr/>
        </p:nvSpPr>
        <p:spPr bwMode="auto">
          <a:xfrm>
            <a:off x="5186362" y="2751138"/>
            <a:ext cx="183357" cy="193834"/>
          </a:xfrm>
          <a:custGeom>
            <a:avLst/>
            <a:gdLst>
              <a:gd name="T0" fmla="*/ 105 w 105"/>
              <a:gd name="T1" fmla="*/ 5 h 111"/>
              <a:gd name="T2" fmla="*/ 101 w 105"/>
              <a:gd name="T3" fmla="*/ 18 h 111"/>
              <a:gd name="T4" fmla="*/ 98 w 105"/>
              <a:gd name="T5" fmla="*/ 20 h 111"/>
              <a:gd name="T6" fmla="*/ 87 w 105"/>
              <a:gd name="T7" fmla="*/ 20 h 111"/>
              <a:gd name="T8" fmla="*/ 78 w 105"/>
              <a:gd name="T9" fmla="*/ 18 h 111"/>
              <a:gd name="T10" fmla="*/ 58 w 105"/>
              <a:gd name="T11" fmla="*/ 23 h 111"/>
              <a:gd name="T12" fmla="*/ 71 w 105"/>
              <a:gd name="T13" fmla="*/ 35 h 111"/>
              <a:gd name="T14" fmla="*/ 63 w 105"/>
              <a:gd name="T15" fmla="*/ 38 h 111"/>
              <a:gd name="T16" fmla="*/ 54 w 105"/>
              <a:gd name="T17" fmla="*/ 38 h 111"/>
              <a:gd name="T18" fmla="*/ 44 w 105"/>
              <a:gd name="T19" fmla="*/ 28 h 111"/>
              <a:gd name="T20" fmla="*/ 41 w 105"/>
              <a:gd name="T21" fmla="*/ 32 h 111"/>
              <a:gd name="T22" fmla="*/ 46 w 105"/>
              <a:gd name="T23" fmla="*/ 44 h 111"/>
              <a:gd name="T24" fmla="*/ 55 w 105"/>
              <a:gd name="T25" fmla="*/ 54 h 111"/>
              <a:gd name="T26" fmla="*/ 49 w 105"/>
              <a:gd name="T27" fmla="*/ 59 h 111"/>
              <a:gd name="T28" fmla="*/ 59 w 105"/>
              <a:gd name="T29" fmla="*/ 68 h 111"/>
              <a:gd name="T30" fmla="*/ 68 w 105"/>
              <a:gd name="T31" fmla="*/ 74 h 111"/>
              <a:gd name="T32" fmla="*/ 70 w 105"/>
              <a:gd name="T33" fmla="*/ 86 h 111"/>
              <a:gd name="T34" fmla="*/ 53 w 105"/>
              <a:gd name="T35" fmla="*/ 80 h 111"/>
              <a:gd name="T36" fmla="*/ 59 w 105"/>
              <a:gd name="T37" fmla="*/ 91 h 111"/>
              <a:gd name="T38" fmla="*/ 49 w 105"/>
              <a:gd name="T39" fmla="*/ 93 h 111"/>
              <a:gd name="T40" fmla="*/ 57 w 105"/>
              <a:gd name="T41" fmla="*/ 111 h 111"/>
              <a:gd name="T42" fmla="*/ 45 w 105"/>
              <a:gd name="T43" fmla="*/ 111 h 111"/>
              <a:gd name="T44" fmla="*/ 30 w 105"/>
              <a:gd name="T45" fmla="*/ 102 h 111"/>
              <a:gd name="T46" fmla="*/ 23 w 105"/>
              <a:gd name="T47" fmla="*/ 86 h 111"/>
              <a:gd name="T48" fmla="*/ 19 w 105"/>
              <a:gd name="T49" fmla="*/ 72 h 111"/>
              <a:gd name="T50" fmla="*/ 11 w 105"/>
              <a:gd name="T51" fmla="*/ 63 h 111"/>
              <a:gd name="T52" fmla="*/ 2 w 105"/>
              <a:gd name="T53" fmla="*/ 51 h 111"/>
              <a:gd name="T54" fmla="*/ 0 w 105"/>
              <a:gd name="T55" fmla="*/ 45 h 111"/>
              <a:gd name="T56" fmla="*/ 7 w 105"/>
              <a:gd name="T57" fmla="*/ 35 h 111"/>
              <a:gd name="T58" fmla="*/ 7 w 105"/>
              <a:gd name="T59" fmla="*/ 28 h 111"/>
              <a:gd name="T60" fmla="*/ 13 w 105"/>
              <a:gd name="T61" fmla="*/ 26 h 111"/>
              <a:gd name="T62" fmla="*/ 13 w 105"/>
              <a:gd name="T63" fmla="*/ 20 h 111"/>
              <a:gd name="T64" fmla="*/ 24 w 105"/>
              <a:gd name="T65" fmla="*/ 18 h 111"/>
              <a:gd name="T66" fmla="*/ 30 w 105"/>
              <a:gd name="T67" fmla="*/ 14 h 111"/>
              <a:gd name="T68" fmla="*/ 39 w 105"/>
              <a:gd name="T69" fmla="*/ 14 h 111"/>
              <a:gd name="T70" fmla="*/ 41 w 105"/>
              <a:gd name="T71" fmla="*/ 10 h 111"/>
              <a:gd name="T72" fmla="*/ 44 w 105"/>
              <a:gd name="T73" fmla="*/ 10 h 111"/>
              <a:gd name="T74" fmla="*/ 57 w 105"/>
              <a:gd name="T75" fmla="*/ 10 h 111"/>
              <a:gd name="T76" fmla="*/ 70 w 105"/>
              <a:gd name="T77" fmla="*/ 5 h 111"/>
              <a:gd name="T78" fmla="*/ 82 w 105"/>
              <a:gd name="T79" fmla="*/ 12 h 111"/>
              <a:gd name="T80" fmla="*/ 97 w 105"/>
              <a:gd name="T81" fmla="*/ 10 h 111"/>
              <a:gd name="T82" fmla="*/ 96 w 105"/>
              <a:gd name="T83" fmla="*/ 0 h 111"/>
              <a:gd name="T84" fmla="*/ 105 w 105"/>
              <a:gd name="T85" fmla="*/ 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111">
                <a:moveTo>
                  <a:pt x="105" y="5"/>
                </a:moveTo>
                <a:lnTo>
                  <a:pt x="101" y="18"/>
                </a:lnTo>
                <a:lnTo>
                  <a:pt x="98" y="20"/>
                </a:lnTo>
                <a:lnTo>
                  <a:pt x="87" y="20"/>
                </a:lnTo>
                <a:lnTo>
                  <a:pt x="78" y="18"/>
                </a:lnTo>
                <a:lnTo>
                  <a:pt x="58" y="23"/>
                </a:lnTo>
                <a:lnTo>
                  <a:pt x="71" y="35"/>
                </a:lnTo>
                <a:lnTo>
                  <a:pt x="63" y="38"/>
                </a:lnTo>
                <a:lnTo>
                  <a:pt x="54" y="38"/>
                </a:lnTo>
                <a:lnTo>
                  <a:pt x="44" y="28"/>
                </a:lnTo>
                <a:lnTo>
                  <a:pt x="41" y="32"/>
                </a:lnTo>
                <a:lnTo>
                  <a:pt x="46" y="44"/>
                </a:lnTo>
                <a:lnTo>
                  <a:pt x="55" y="54"/>
                </a:lnTo>
                <a:lnTo>
                  <a:pt x="49" y="59"/>
                </a:lnTo>
                <a:lnTo>
                  <a:pt x="59" y="68"/>
                </a:lnTo>
                <a:lnTo>
                  <a:pt x="68" y="74"/>
                </a:lnTo>
                <a:lnTo>
                  <a:pt x="70" y="86"/>
                </a:lnTo>
                <a:lnTo>
                  <a:pt x="53" y="80"/>
                </a:lnTo>
                <a:lnTo>
                  <a:pt x="59" y="91"/>
                </a:lnTo>
                <a:lnTo>
                  <a:pt x="49" y="93"/>
                </a:lnTo>
                <a:lnTo>
                  <a:pt x="57" y="111"/>
                </a:lnTo>
                <a:lnTo>
                  <a:pt x="45" y="111"/>
                </a:lnTo>
                <a:lnTo>
                  <a:pt x="30" y="102"/>
                </a:lnTo>
                <a:lnTo>
                  <a:pt x="23" y="86"/>
                </a:lnTo>
                <a:lnTo>
                  <a:pt x="19" y="72"/>
                </a:lnTo>
                <a:lnTo>
                  <a:pt x="11" y="63"/>
                </a:lnTo>
                <a:lnTo>
                  <a:pt x="2" y="51"/>
                </a:lnTo>
                <a:lnTo>
                  <a:pt x="0" y="45"/>
                </a:lnTo>
                <a:lnTo>
                  <a:pt x="7" y="35"/>
                </a:lnTo>
                <a:lnTo>
                  <a:pt x="7" y="28"/>
                </a:lnTo>
                <a:lnTo>
                  <a:pt x="13" y="26"/>
                </a:lnTo>
                <a:lnTo>
                  <a:pt x="13" y="20"/>
                </a:lnTo>
                <a:lnTo>
                  <a:pt x="24" y="18"/>
                </a:lnTo>
                <a:lnTo>
                  <a:pt x="30" y="14"/>
                </a:lnTo>
                <a:lnTo>
                  <a:pt x="39" y="14"/>
                </a:lnTo>
                <a:lnTo>
                  <a:pt x="41" y="10"/>
                </a:lnTo>
                <a:lnTo>
                  <a:pt x="44" y="10"/>
                </a:lnTo>
                <a:lnTo>
                  <a:pt x="57" y="10"/>
                </a:lnTo>
                <a:lnTo>
                  <a:pt x="70" y="5"/>
                </a:lnTo>
                <a:lnTo>
                  <a:pt x="82" y="12"/>
                </a:lnTo>
                <a:lnTo>
                  <a:pt x="97" y="10"/>
                </a:lnTo>
                <a:lnTo>
                  <a:pt x="96" y="0"/>
                </a:lnTo>
                <a:lnTo>
                  <a:pt x="105" y="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334" name="Freeform 79"/>
          <p:cNvSpPr>
            <a:spLocks/>
          </p:cNvSpPr>
          <p:nvPr/>
        </p:nvSpPr>
        <p:spPr bwMode="auto">
          <a:xfrm>
            <a:off x="3080386" y="1441450"/>
            <a:ext cx="1269524" cy="670560"/>
          </a:xfrm>
          <a:custGeom>
            <a:avLst/>
            <a:gdLst>
              <a:gd name="T0" fmla="*/ 429 w 727"/>
              <a:gd name="T1" fmla="*/ 5 h 384"/>
              <a:gd name="T2" fmla="*/ 571 w 727"/>
              <a:gd name="T3" fmla="*/ 1 h 384"/>
              <a:gd name="T4" fmla="*/ 571 w 727"/>
              <a:gd name="T5" fmla="*/ 16 h 384"/>
              <a:gd name="T6" fmla="*/ 556 w 727"/>
              <a:gd name="T7" fmla="*/ 18 h 384"/>
              <a:gd name="T8" fmla="*/ 618 w 727"/>
              <a:gd name="T9" fmla="*/ 23 h 384"/>
              <a:gd name="T10" fmla="*/ 689 w 727"/>
              <a:gd name="T11" fmla="*/ 20 h 384"/>
              <a:gd name="T12" fmla="*/ 679 w 727"/>
              <a:gd name="T13" fmla="*/ 38 h 384"/>
              <a:gd name="T14" fmla="*/ 662 w 727"/>
              <a:gd name="T15" fmla="*/ 44 h 384"/>
              <a:gd name="T16" fmla="*/ 631 w 727"/>
              <a:gd name="T17" fmla="*/ 79 h 384"/>
              <a:gd name="T18" fmla="*/ 603 w 727"/>
              <a:gd name="T19" fmla="*/ 94 h 384"/>
              <a:gd name="T20" fmla="*/ 610 w 727"/>
              <a:gd name="T21" fmla="*/ 116 h 384"/>
              <a:gd name="T22" fmla="*/ 608 w 727"/>
              <a:gd name="T23" fmla="*/ 138 h 384"/>
              <a:gd name="T24" fmla="*/ 567 w 727"/>
              <a:gd name="T25" fmla="*/ 146 h 384"/>
              <a:gd name="T26" fmla="*/ 555 w 727"/>
              <a:gd name="T27" fmla="*/ 158 h 384"/>
              <a:gd name="T28" fmla="*/ 578 w 727"/>
              <a:gd name="T29" fmla="*/ 176 h 384"/>
              <a:gd name="T30" fmla="*/ 548 w 727"/>
              <a:gd name="T31" fmla="*/ 187 h 384"/>
              <a:gd name="T32" fmla="*/ 518 w 727"/>
              <a:gd name="T33" fmla="*/ 198 h 384"/>
              <a:gd name="T34" fmla="*/ 532 w 727"/>
              <a:gd name="T35" fmla="*/ 214 h 384"/>
              <a:gd name="T36" fmla="*/ 436 w 727"/>
              <a:gd name="T37" fmla="*/ 234 h 384"/>
              <a:gd name="T38" fmla="*/ 362 w 727"/>
              <a:gd name="T39" fmla="*/ 273 h 384"/>
              <a:gd name="T40" fmla="*/ 311 w 727"/>
              <a:gd name="T41" fmla="*/ 282 h 384"/>
              <a:gd name="T42" fmla="*/ 280 w 727"/>
              <a:gd name="T43" fmla="*/ 319 h 384"/>
              <a:gd name="T44" fmla="*/ 241 w 727"/>
              <a:gd name="T45" fmla="*/ 364 h 384"/>
              <a:gd name="T46" fmla="*/ 190 w 727"/>
              <a:gd name="T47" fmla="*/ 369 h 384"/>
              <a:gd name="T48" fmla="*/ 148 w 727"/>
              <a:gd name="T49" fmla="*/ 340 h 384"/>
              <a:gd name="T50" fmla="*/ 136 w 727"/>
              <a:gd name="T51" fmla="*/ 288 h 384"/>
              <a:gd name="T52" fmla="*/ 129 w 727"/>
              <a:gd name="T53" fmla="*/ 251 h 384"/>
              <a:gd name="T54" fmla="*/ 185 w 727"/>
              <a:gd name="T55" fmla="*/ 216 h 384"/>
              <a:gd name="T56" fmla="*/ 167 w 727"/>
              <a:gd name="T57" fmla="*/ 211 h 384"/>
              <a:gd name="T58" fmla="*/ 146 w 727"/>
              <a:gd name="T59" fmla="*/ 196 h 384"/>
              <a:gd name="T60" fmla="*/ 193 w 727"/>
              <a:gd name="T61" fmla="*/ 191 h 384"/>
              <a:gd name="T62" fmla="*/ 153 w 727"/>
              <a:gd name="T63" fmla="*/ 177 h 384"/>
              <a:gd name="T64" fmla="*/ 163 w 727"/>
              <a:gd name="T65" fmla="*/ 151 h 384"/>
              <a:gd name="T66" fmla="*/ 143 w 727"/>
              <a:gd name="T67" fmla="*/ 117 h 384"/>
              <a:gd name="T68" fmla="*/ 96 w 727"/>
              <a:gd name="T69" fmla="*/ 101 h 384"/>
              <a:gd name="T70" fmla="*/ 23 w 727"/>
              <a:gd name="T71" fmla="*/ 98 h 384"/>
              <a:gd name="T72" fmla="*/ 69 w 727"/>
              <a:gd name="T73" fmla="*/ 83 h 384"/>
              <a:gd name="T74" fmla="*/ 7 w 727"/>
              <a:gd name="T75" fmla="*/ 67 h 384"/>
              <a:gd name="T76" fmla="*/ 114 w 727"/>
              <a:gd name="T77" fmla="*/ 49 h 384"/>
              <a:gd name="T78" fmla="*/ 148 w 727"/>
              <a:gd name="T79" fmla="*/ 29 h 384"/>
              <a:gd name="T80" fmla="*/ 195 w 727"/>
              <a:gd name="T81" fmla="*/ 19 h 384"/>
              <a:gd name="T82" fmla="*/ 274 w 727"/>
              <a:gd name="T83" fmla="*/ 21 h 384"/>
              <a:gd name="T84" fmla="*/ 347 w 727"/>
              <a:gd name="T85" fmla="*/ 20 h 384"/>
              <a:gd name="T86" fmla="*/ 350 w 727"/>
              <a:gd name="T87" fmla="*/ 1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27" h="384">
                <a:moveTo>
                  <a:pt x="350" y="12"/>
                </a:moveTo>
                <a:lnTo>
                  <a:pt x="392" y="5"/>
                </a:lnTo>
                <a:lnTo>
                  <a:pt x="429" y="5"/>
                </a:lnTo>
                <a:lnTo>
                  <a:pt x="446" y="1"/>
                </a:lnTo>
                <a:lnTo>
                  <a:pt x="485" y="0"/>
                </a:lnTo>
                <a:lnTo>
                  <a:pt x="571" y="1"/>
                </a:lnTo>
                <a:lnTo>
                  <a:pt x="636" y="10"/>
                </a:lnTo>
                <a:lnTo>
                  <a:pt x="614" y="15"/>
                </a:lnTo>
                <a:lnTo>
                  <a:pt x="571" y="16"/>
                </a:lnTo>
                <a:lnTo>
                  <a:pt x="511" y="17"/>
                </a:lnTo>
                <a:lnTo>
                  <a:pt x="516" y="19"/>
                </a:lnTo>
                <a:lnTo>
                  <a:pt x="556" y="18"/>
                </a:lnTo>
                <a:lnTo>
                  <a:pt x="588" y="22"/>
                </a:lnTo>
                <a:lnTo>
                  <a:pt x="610" y="18"/>
                </a:lnTo>
                <a:lnTo>
                  <a:pt x="618" y="23"/>
                </a:lnTo>
                <a:lnTo>
                  <a:pt x="604" y="30"/>
                </a:lnTo>
                <a:lnTo>
                  <a:pt x="634" y="26"/>
                </a:lnTo>
                <a:lnTo>
                  <a:pt x="689" y="20"/>
                </a:lnTo>
                <a:lnTo>
                  <a:pt x="722" y="23"/>
                </a:lnTo>
                <a:lnTo>
                  <a:pt x="727" y="28"/>
                </a:lnTo>
                <a:lnTo>
                  <a:pt x="679" y="38"/>
                </a:lnTo>
                <a:lnTo>
                  <a:pt x="672" y="41"/>
                </a:lnTo>
                <a:lnTo>
                  <a:pt x="636" y="43"/>
                </a:lnTo>
                <a:lnTo>
                  <a:pt x="662" y="44"/>
                </a:lnTo>
                <a:lnTo>
                  <a:pt x="646" y="54"/>
                </a:lnTo>
                <a:lnTo>
                  <a:pt x="634" y="63"/>
                </a:lnTo>
                <a:lnTo>
                  <a:pt x="631" y="79"/>
                </a:lnTo>
                <a:lnTo>
                  <a:pt x="643" y="88"/>
                </a:lnTo>
                <a:lnTo>
                  <a:pt x="624" y="89"/>
                </a:lnTo>
                <a:lnTo>
                  <a:pt x="603" y="94"/>
                </a:lnTo>
                <a:lnTo>
                  <a:pt x="624" y="102"/>
                </a:lnTo>
                <a:lnTo>
                  <a:pt x="624" y="115"/>
                </a:lnTo>
                <a:lnTo>
                  <a:pt x="610" y="116"/>
                </a:lnTo>
                <a:lnTo>
                  <a:pt x="623" y="130"/>
                </a:lnTo>
                <a:lnTo>
                  <a:pt x="595" y="131"/>
                </a:lnTo>
                <a:lnTo>
                  <a:pt x="608" y="138"/>
                </a:lnTo>
                <a:lnTo>
                  <a:pt x="603" y="143"/>
                </a:lnTo>
                <a:lnTo>
                  <a:pt x="585" y="146"/>
                </a:lnTo>
                <a:lnTo>
                  <a:pt x="567" y="146"/>
                </a:lnTo>
                <a:lnTo>
                  <a:pt x="580" y="157"/>
                </a:lnTo>
                <a:lnTo>
                  <a:pt x="579" y="164"/>
                </a:lnTo>
                <a:lnTo>
                  <a:pt x="555" y="158"/>
                </a:lnTo>
                <a:lnTo>
                  <a:pt x="548" y="162"/>
                </a:lnTo>
                <a:lnTo>
                  <a:pt x="564" y="166"/>
                </a:lnTo>
                <a:lnTo>
                  <a:pt x="578" y="176"/>
                </a:lnTo>
                <a:lnTo>
                  <a:pt x="580" y="190"/>
                </a:lnTo>
                <a:lnTo>
                  <a:pt x="556" y="193"/>
                </a:lnTo>
                <a:lnTo>
                  <a:pt x="548" y="187"/>
                </a:lnTo>
                <a:lnTo>
                  <a:pt x="534" y="177"/>
                </a:lnTo>
                <a:lnTo>
                  <a:pt x="536" y="189"/>
                </a:lnTo>
                <a:lnTo>
                  <a:pt x="518" y="198"/>
                </a:lnTo>
                <a:lnTo>
                  <a:pt x="553" y="198"/>
                </a:lnTo>
                <a:lnTo>
                  <a:pt x="571" y="199"/>
                </a:lnTo>
                <a:lnTo>
                  <a:pt x="532" y="214"/>
                </a:lnTo>
                <a:lnTo>
                  <a:pt x="492" y="228"/>
                </a:lnTo>
                <a:lnTo>
                  <a:pt x="451" y="234"/>
                </a:lnTo>
                <a:lnTo>
                  <a:pt x="436" y="234"/>
                </a:lnTo>
                <a:lnTo>
                  <a:pt x="420" y="241"/>
                </a:lnTo>
                <a:lnTo>
                  <a:pt x="396" y="260"/>
                </a:lnTo>
                <a:lnTo>
                  <a:pt x="362" y="273"/>
                </a:lnTo>
                <a:lnTo>
                  <a:pt x="353" y="274"/>
                </a:lnTo>
                <a:lnTo>
                  <a:pt x="333" y="278"/>
                </a:lnTo>
                <a:lnTo>
                  <a:pt x="311" y="282"/>
                </a:lnTo>
                <a:lnTo>
                  <a:pt x="295" y="294"/>
                </a:lnTo>
                <a:lnTo>
                  <a:pt x="291" y="307"/>
                </a:lnTo>
                <a:lnTo>
                  <a:pt x="280" y="319"/>
                </a:lnTo>
                <a:lnTo>
                  <a:pt x="251" y="334"/>
                </a:lnTo>
                <a:lnTo>
                  <a:pt x="252" y="349"/>
                </a:lnTo>
                <a:lnTo>
                  <a:pt x="241" y="364"/>
                </a:lnTo>
                <a:lnTo>
                  <a:pt x="227" y="383"/>
                </a:lnTo>
                <a:lnTo>
                  <a:pt x="206" y="384"/>
                </a:lnTo>
                <a:lnTo>
                  <a:pt x="190" y="369"/>
                </a:lnTo>
                <a:lnTo>
                  <a:pt x="161" y="369"/>
                </a:lnTo>
                <a:lnTo>
                  <a:pt x="150" y="358"/>
                </a:lnTo>
                <a:lnTo>
                  <a:pt x="148" y="340"/>
                </a:lnTo>
                <a:lnTo>
                  <a:pt x="133" y="316"/>
                </a:lnTo>
                <a:lnTo>
                  <a:pt x="130" y="304"/>
                </a:lnTo>
                <a:lnTo>
                  <a:pt x="136" y="288"/>
                </a:lnTo>
                <a:lnTo>
                  <a:pt x="124" y="271"/>
                </a:lnTo>
                <a:lnTo>
                  <a:pt x="135" y="257"/>
                </a:lnTo>
                <a:lnTo>
                  <a:pt x="129" y="251"/>
                </a:lnTo>
                <a:lnTo>
                  <a:pt x="153" y="230"/>
                </a:lnTo>
                <a:lnTo>
                  <a:pt x="176" y="223"/>
                </a:lnTo>
                <a:lnTo>
                  <a:pt x="185" y="216"/>
                </a:lnTo>
                <a:lnTo>
                  <a:pt x="194" y="203"/>
                </a:lnTo>
                <a:lnTo>
                  <a:pt x="176" y="209"/>
                </a:lnTo>
                <a:lnTo>
                  <a:pt x="167" y="211"/>
                </a:lnTo>
                <a:lnTo>
                  <a:pt x="154" y="214"/>
                </a:lnTo>
                <a:lnTo>
                  <a:pt x="141" y="208"/>
                </a:lnTo>
                <a:lnTo>
                  <a:pt x="146" y="196"/>
                </a:lnTo>
                <a:lnTo>
                  <a:pt x="156" y="187"/>
                </a:lnTo>
                <a:lnTo>
                  <a:pt x="168" y="187"/>
                </a:lnTo>
                <a:lnTo>
                  <a:pt x="193" y="191"/>
                </a:lnTo>
                <a:lnTo>
                  <a:pt x="176" y="181"/>
                </a:lnTo>
                <a:lnTo>
                  <a:pt x="167" y="175"/>
                </a:lnTo>
                <a:lnTo>
                  <a:pt x="153" y="177"/>
                </a:lnTo>
                <a:lnTo>
                  <a:pt x="145" y="173"/>
                </a:lnTo>
                <a:lnTo>
                  <a:pt x="168" y="158"/>
                </a:lnTo>
                <a:lnTo>
                  <a:pt x="163" y="151"/>
                </a:lnTo>
                <a:lnTo>
                  <a:pt x="160" y="140"/>
                </a:lnTo>
                <a:lnTo>
                  <a:pt x="155" y="123"/>
                </a:lnTo>
                <a:lnTo>
                  <a:pt x="143" y="117"/>
                </a:lnTo>
                <a:lnTo>
                  <a:pt x="148" y="111"/>
                </a:lnTo>
                <a:lnTo>
                  <a:pt x="121" y="102"/>
                </a:lnTo>
                <a:lnTo>
                  <a:pt x="96" y="101"/>
                </a:lnTo>
                <a:lnTo>
                  <a:pt x="63" y="101"/>
                </a:lnTo>
                <a:lnTo>
                  <a:pt x="33" y="102"/>
                </a:lnTo>
                <a:lnTo>
                  <a:pt x="23" y="98"/>
                </a:lnTo>
                <a:lnTo>
                  <a:pt x="10" y="88"/>
                </a:lnTo>
                <a:lnTo>
                  <a:pt x="45" y="83"/>
                </a:lnTo>
                <a:lnTo>
                  <a:pt x="69" y="83"/>
                </a:lnTo>
                <a:lnTo>
                  <a:pt x="21" y="79"/>
                </a:lnTo>
                <a:lnTo>
                  <a:pt x="0" y="73"/>
                </a:lnTo>
                <a:lnTo>
                  <a:pt x="7" y="67"/>
                </a:lnTo>
                <a:lnTo>
                  <a:pt x="57" y="60"/>
                </a:lnTo>
                <a:lnTo>
                  <a:pt x="105" y="54"/>
                </a:lnTo>
                <a:lnTo>
                  <a:pt x="114" y="49"/>
                </a:lnTo>
                <a:lnTo>
                  <a:pt x="87" y="44"/>
                </a:lnTo>
                <a:lnTo>
                  <a:pt x="101" y="38"/>
                </a:lnTo>
                <a:lnTo>
                  <a:pt x="148" y="29"/>
                </a:lnTo>
                <a:lnTo>
                  <a:pt x="166" y="28"/>
                </a:lnTo>
                <a:lnTo>
                  <a:pt x="166" y="22"/>
                </a:lnTo>
                <a:lnTo>
                  <a:pt x="195" y="19"/>
                </a:lnTo>
                <a:lnTo>
                  <a:pt x="231" y="17"/>
                </a:lnTo>
                <a:lnTo>
                  <a:pt x="265" y="17"/>
                </a:lnTo>
                <a:lnTo>
                  <a:pt x="274" y="21"/>
                </a:lnTo>
                <a:lnTo>
                  <a:pt x="309" y="14"/>
                </a:lnTo>
                <a:lnTo>
                  <a:pt x="332" y="19"/>
                </a:lnTo>
                <a:lnTo>
                  <a:pt x="347" y="20"/>
                </a:lnTo>
                <a:lnTo>
                  <a:pt x="367" y="24"/>
                </a:lnTo>
                <a:lnTo>
                  <a:pt x="345" y="17"/>
                </a:lnTo>
                <a:lnTo>
                  <a:pt x="350" y="1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24" name="Freeform 80"/>
          <p:cNvSpPr>
            <a:spLocks/>
          </p:cNvSpPr>
          <p:nvPr/>
        </p:nvSpPr>
        <p:spPr bwMode="auto">
          <a:xfrm>
            <a:off x="1657192" y="3619025"/>
            <a:ext cx="130968" cy="148431"/>
          </a:xfrm>
          <a:custGeom>
            <a:avLst/>
            <a:gdLst>
              <a:gd name="T0" fmla="*/ 37 w 75"/>
              <a:gd name="T1" fmla="*/ 85 h 85"/>
              <a:gd name="T2" fmla="*/ 28 w 75"/>
              <a:gd name="T3" fmla="*/ 81 h 85"/>
              <a:gd name="T4" fmla="*/ 17 w 75"/>
              <a:gd name="T5" fmla="*/ 81 h 85"/>
              <a:gd name="T6" fmla="*/ 9 w 75"/>
              <a:gd name="T7" fmla="*/ 77 h 85"/>
              <a:gd name="T8" fmla="*/ 0 w 75"/>
              <a:gd name="T9" fmla="*/ 68 h 85"/>
              <a:gd name="T10" fmla="*/ 1 w 75"/>
              <a:gd name="T11" fmla="*/ 62 h 85"/>
              <a:gd name="T12" fmla="*/ 4 w 75"/>
              <a:gd name="T13" fmla="*/ 58 h 85"/>
              <a:gd name="T14" fmla="*/ 2 w 75"/>
              <a:gd name="T15" fmla="*/ 54 h 85"/>
              <a:gd name="T16" fmla="*/ 12 w 75"/>
              <a:gd name="T17" fmla="*/ 37 h 85"/>
              <a:gd name="T18" fmla="*/ 36 w 75"/>
              <a:gd name="T19" fmla="*/ 37 h 85"/>
              <a:gd name="T20" fmla="*/ 37 w 75"/>
              <a:gd name="T21" fmla="*/ 29 h 85"/>
              <a:gd name="T22" fmla="*/ 34 w 75"/>
              <a:gd name="T23" fmla="*/ 28 h 85"/>
              <a:gd name="T24" fmla="*/ 33 w 75"/>
              <a:gd name="T25" fmla="*/ 24 h 85"/>
              <a:gd name="T26" fmla="*/ 27 w 75"/>
              <a:gd name="T27" fmla="*/ 19 h 85"/>
              <a:gd name="T28" fmla="*/ 21 w 75"/>
              <a:gd name="T29" fmla="*/ 12 h 85"/>
              <a:gd name="T30" fmla="*/ 29 w 75"/>
              <a:gd name="T31" fmla="*/ 12 h 85"/>
              <a:gd name="T32" fmla="*/ 30 w 75"/>
              <a:gd name="T33" fmla="*/ 0 h 85"/>
              <a:gd name="T34" fmla="*/ 47 w 75"/>
              <a:gd name="T35" fmla="*/ 0 h 85"/>
              <a:gd name="T36" fmla="*/ 64 w 75"/>
              <a:gd name="T37" fmla="*/ 0 h 85"/>
              <a:gd name="T38" fmla="*/ 62 w 75"/>
              <a:gd name="T39" fmla="*/ 17 h 85"/>
              <a:gd name="T40" fmla="*/ 58 w 75"/>
              <a:gd name="T41" fmla="*/ 40 h 85"/>
              <a:gd name="T42" fmla="*/ 63 w 75"/>
              <a:gd name="T43" fmla="*/ 40 h 85"/>
              <a:gd name="T44" fmla="*/ 69 w 75"/>
              <a:gd name="T45" fmla="*/ 44 h 85"/>
              <a:gd name="T46" fmla="*/ 71 w 75"/>
              <a:gd name="T47" fmla="*/ 41 h 85"/>
              <a:gd name="T48" fmla="*/ 75 w 75"/>
              <a:gd name="T49" fmla="*/ 44 h 85"/>
              <a:gd name="T50" fmla="*/ 66 w 75"/>
              <a:gd name="T51" fmla="*/ 52 h 85"/>
              <a:gd name="T52" fmla="*/ 57 w 75"/>
              <a:gd name="T53" fmla="*/ 58 h 85"/>
              <a:gd name="T54" fmla="*/ 55 w 75"/>
              <a:gd name="T55" fmla="*/ 61 h 85"/>
              <a:gd name="T56" fmla="*/ 56 w 75"/>
              <a:gd name="T57" fmla="*/ 66 h 85"/>
              <a:gd name="T58" fmla="*/ 52 w 75"/>
              <a:gd name="T59" fmla="*/ 71 h 85"/>
              <a:gd name="T60" fmla="*/ 48 w 75"/>
              <a:gd name="T61" fmla="*/ 72 h 85"/>
              <a:gd name="T62" fmla="*/ 49 w 75"/>
              <a:gd name="T63" fmla="*/ 74 h 85"/>
              <a:gd name="T64" fmla="*/ 45 w 75"/>
              <a:gd name="T65" fmla="*/ 77 h 85"/>
              <a:gd name="T66" fmla="*/ 38 w 75"/>
              <a:gd name="T67" fmla="*/ 82 h 85"/>
              <a:gd name="T68" fmla="*/ 37 w 75"/>
              <a:gd name="T69"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5" h="85">
                <a:moveTo>
                  <a:pt x="37" y="85"/>
                </a:moveTo>
                <a:lnTo>
                  <a:pt x="28" y="81"/>
                </a:lnTo>
                <a:lnTo>
                  <a:pt x="17" y="81"/>
                </a:lnTo>
                <a:lnTo>
                  <a:pt x="9" y="77"/>
                </a:lnTo>
                <a:lnTo>
                  <a:pt x="0" y="68"/>
                </a:lnTo>
                <a:lnTo>
                  <a:pt x="1" y="62"/>
                </a:lnTo>
                <a:lnTo>
                  <a:pt x="4" y="58"/>
                </a:lnTo>
                <a:lnTo>
                  <a:pt x="2" y="54"/>
                </a:lnTo>
                <a:lnTo>
                  <a:pt x="12" y="37"/>
                </a:lnTo>
                <a:lnTo>
                  <a:pt x="36" y="37"/>
                </a:lnTo>
                <a:lnTo>
                  <a:pt x="37" y="29"/>
                </a:lnTo>
                <a:lnTo>
                  <a:pt x="34" y="28"/>
                </a:lnTo>
                <a:lnTo>
                  <a:pt x="33" y="24"/>
                </a:lnTo>
                <a:lnTo>
                  <a:pt x="27" y="19"/>
                </a:lnTo>
                <a:lnTo>
                  <a:pt x="21" y="12"/>
                </a:lnTo>
                <a:lnTo>
                  <a:pt x="29" y="12"/>
                </a:lnTo>
                <a:lnTo>
                  <a:pt x="30" y="0"/>
                </a:lnTo>
                <a:lnTo>
                  <a:pt x="47" y="0"/>
                </a:lnTo>
                <a:lnTo>
                  <a:pt x="64" y="0"/>
                </a:lnTo>
                <a:lnTo>
                  <a:pt x="62" y="17"/>
                </a:lnTo>
                <a:lnTo>
                  <a:pt x="58" y="40"/>
                </a:lnTo>
                <a:lnTo>
                  <a:pt x="63" y="40"/>
                </a:lnTo>
                <a:lnTo>
                  <a:pt x="69" y="44"/>
                </a:lnTo>
                <a:lnTo>
                  <a:pt x="71" y="41"/>
                </a:lnTo>
                <a:lnTo>
                  <a:pt x="75" y="44"/>
                </a:lnTo>
                <a:lnTo>
                  <a:pt x="66" y="52"/>
                </a:lnTo>
                <a:lnTo>
                  <a:pt x="57" y="58"/>
                </a:lnTo>
                <a:lnTo>
                  <a:pt x="55" y="61"/>
                </a:lnTo>
                <a:lnTo>
                  <a:pt x="56" y="66"/>
                </a:lnTo>
                <a:lnTo>
                  <a:pt x="52" y="71"/>
                </a:lnTo>
                <a:lnTo>
                  <a:pt x="48" y="72"/>
                </a:lnTo>
                <a:lnTo>
                  <a:pt x="49" y="74"/>
                </a:lnTo>
                <a:lnTo>
                  <a:pt x="45" y="77"/>
                </a:lnTo>
                <a:lnTo>
                  <a:pt x="38" y="82"/>
                </a:lnTo>
                <a:lnTo>
                  <a:pt x="37" y="8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25" name="Freeform 81"/>
          <p:cNvSpPr>
            <a:spLocks/>
          </p:cNvSpPr>
          <p:nvPr/>
        </p:nvSpPr>
        <p:spPr bwMode="auto">
          <a:xfrm>
            <a:off x="2622868" y="3963036"/>
            <a:ext cx="153670" cy="256699"/>
          </a:xfrm>
          <a:custGeom>
            <a:avLst/>
            <a:gdLst>
              <a:gd name="T0" fmla="*/ 32 w 88"/>
              <a:gd name="T1" fmla="*/ 0 h 147"/>
              <a:gd name="T2" fmla="*/ 43 w 88"/>
              <a:gd name="T3" fmla="*/ 7 h 147"/>
              <a:gd name="T4" fmla="*/ 54 w 88"/>
              <a:gd name="T5" fmla="*/ 21 h 147"/>
              <a:gd name="T6" fmla="*/ 54 w 88"/>
              <a:gd name="T7" fmla="*/ 32 h 147"/>
              <a:gd name="T8" fmla="*/ 61 w 88"/>
              <a:gd name="T9" fmla="*/ 32 h 147"/>
              <a:gd name="T10" fmla="*/ 71 w 88"/>
              <a:gd name="T11" fmla="*/ 42 h 147"/>
              <a:gd name="T12" fmla="*/ 78 w 88"/>
              <a:gd name="T13" fmla="*/ 49 h 147"/>
              <a:gd name="T14" fmla="*/ 74 w 88"/>
              <a:gd name="T15" fmla="*/ 68 h 147"/>
              <a:gd name="T16" fmla="*/ 63 w 88"/>
              <a:gd name="T17" fmla="*/ 73 h 147"/>
              <a:gd name="T18" fmla="*/ 64 w 88"/>
              <a:gd name="T19" fmla="*/ 78 h 147"/>
              <a:gd name="T20" fmla="*/ 61 w 88"/>
              <a:gd name="T21" fmla="*/ 89 h 147"/>
              <a:gd name="T22" fmla="*/ 68 w 88"/>
              <a:gd name="T23" fmla="*/ 104 h 147"/>
              <a:gd name="T24" fmla="*/ 74 w 88"/>
              <a:gd name="T25" fmla="*/ 104 h 147"/>
              <a:gd name="T26" fmla="*/ 77 w 88"/>
              <a:gd name="T27" fmla="*/ 116 h 147"/>
              <a:gd name="T28" fmla="*/ 88 w 88"/>
              <a:gd name="T29" fmla="*/ 134 h 147"/>
              <a:gd name="T30" fmla="*/ 83 w 88"/>
              <a:gd name="T31" fmla="*/ 135 h 147"/>
              <a:gd name="T32" fmla="*/ 73 w 88"/>
              <a:gd name="T33" fmla="*/ 133 h 147"/>
              <a:gd name="T34" fmla="*/ 67 w 88"/>
              <a:gd name="T35" fmla="*/ 138 h 147"/>
              <a:gd name="T36" fmla="*/ 59 w 88"/>
              <a:gd name="T37" fmla="*/ 142 h 147"/>
              <a:gd name="T38" fmla="*/ 53 w 88"/>
              <a:gd name="T39" fmla="*/ 143 h 147"/>
              <a:gd name="T40" fmla="*/ 51 w 88"/>
              <a:gd name="T41" fmla="*/ 147 h 147"/>
              <a:gd name="T42" fmla="*/ 42 w 88"/>
              <a:gd name="T43" fmla="*/ 146 h 147"/>
              <a:gd name="T44" fmla="*/ 31 w 88"/>
              <a:gd name="T45" fmla="*/ 136 h 147"/>
              <a:gd name="T46" fmla="*/ 29 w 88"/>
              <a:gd name="T47" fmla="*/ 127 h 147"/>
              <a:gd name="T48" fmla="*/ 25 w 88"/>
              <a:gd name="T49" fmla="*/ 116 h 147"/>
              <a:gd name="T50" fmla="*/ 28 w 88"/>
              <a:gd name="T51" fmla="*/ 98 h 147"/>
              <a:gd name="T52" fmla="*/ 33 w 88"/>
              <a:gd name="T53" fmla="*/ 91 h 147"/>
              <a:gd name="T54" fmla="*/ 29 w 88"/>
              <a:gd name="T55" fmla="*/ 82 h 147"/>
              <a:gd name="T56" fmla="*/ 23 w 88"/>
              <a:gd name="T57" fmla="*/ 78 h 147"/>
              <a:gd name="T58" fmla="*/ 25 w 88"/>
              <a:gd name="T59" fmla="*/ 69 h 147"/>
              <a:gd name="T60" fmla="*/ 21 w 88"/>
              <a:gd name="T61" fmla="*/ 64 h 147"/>
              <a:gd name="T62" fmla="*/ 12 w 88"/>
              <a:gd name="T63" fmla="*/ 65 h 147"/>
              <a:gd name="T64" fmla="*/ 0 w 88"/>
              <a:gd name="T65" fmla="*/ 50 h 147"/>
              <a:gd name="T66" fmla="*/ 5 w 88"/>
              <a:gd name="T67" fmla="*/ 44 h 147"/>
              <a:gd name="T68" fmla="*/ 5 w 88"/>
              <a:gd name="T69" fmla="*/ 34 h 147"/>
              <a:gd name="T70" fmla="*/ 16 w 88"/>
              <a:gd name="T71" fmla="*/ 31 h 147"/>
              <a:gd name="T72" fmla="*/ 21 w 88"/>
              <a:gd name="T73" fmla="*/ 27 h 147"/>
              <a:gd name="T74" fmla="*/ 15 w 88"/>
              <a:gd name="T75" fmla="*/ 19 h 147"/>
              <a:gd name="T76" fmla="*/ 17 w 88"/>
              <a:gd name="T77" fmla="*/ 12 h 147"/>
              <a:gd name="T78" fmla="*/ 32 w 88"/>
              <a:gd name="T7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 h="147">
                <a:moveTo>
                  <a:pt x="32" y="0"/>
                </a:moveTo>
                <a:lnTo>
                  <a:pt x="43" y="7"/>
                </a:lnTo>
                <a:lnTo>
                  <a:pt x="54" y="21"/>
                </a:lnTo>
                <a:lnTo>
                  <a:pt x="54" y="32"/>
                </a:lnTo>
                <a:lnTo>
                  <a:pt x="61" y="32"/>
                </a:lnTo>
                <a:lnTo>
                  <a:pt x="71" y="42"/>
                </a:lnTo>
                <a:lnTo>
                  <a:pt x="78" y="49"/>
                </a:lnTo>
                <a:lnTo>
                  <a:pt x="74" y="68"/>
                </a:lnTo>
                <a:lnTo>
                  <a:pt x="63" y="73"/>
                </a:lnTo>
                <a:lnTo>
                  <a:pt x="64" y="78"/>
                </a:lnTo>
                <a:lnTo>
                  <a:pt x="61" y="89"/>
                </a:lnTo>
                <a:lnTo>
                  <a:pt x="68" y="104"/>
                </a:lnTo>
                <a:lnTo>
                  <a:pt x="74" y="104"/>
                </a:lnTo>
                <a:lnTo>
                  <a:pt x="77" y="116"/>
                </a:lnTo>
                <a:lnTo>
                  <a:pt x="88" y="134"/>
                </a:lnTo>
                <a:lnTo>
                  <a:pt x="83" y="135"/>
                </a:lnTo>
                <a:lnTo>
                  <a:pt x="73" y="133"/>
                </a:lnTo>
                <a:lnTo>
                  <a:pt x="67" y="138"/>
                </a:lnTo>
                <a:lnTo>
                  <a:pt x="59" y="142"/>
                </a:lnTo>
                <a:lnTo>
                  <a:pt x="53" y="143"/>
                </a:lnTo>
                <a:lnTo>
                  <a:pt x="51" y="147"/>
                </a:lnTo>
                <a:lnTo>
                  <a:pt x="42" y="146"/>
                </a:lnTo>
                <a:lnTo>
                  <a:pt x="31" y="136"/>
                </a:lnTo>
                <a:lnTo>
                  <a:pt x="29" y="127"/>
                </a:lnTo>
                <a:lnTo>
                  <a:pt x="25" y="116"/>
                </a:lnTo>
                <a:lnTo>
                  <a:pt x="28" y="98"/>
                </a:lnTo>
                <a:lnTo>
                  <a:pt x="33" y="91"/>
                </a:lnTo>
                <a:lnTo>
                  <a:pt x="29" y="82"/>
                </a:lnTo>
                <a:lnTo>
                  <a:pt x="23" y="78"/>
                </a:lnTo>
                <a:lnTo>
                  <a:pt x="25" y="69"/>
                </a:lnTo>
                <a:lnTo>
                  <a:pt x="21" y="64"/>
                </a:lnTo>
                <a:lnTo>
                  <a:pt x="12" y="65"/>
                </a:lnTo>
                <a:lnTo>
                  <a:pt x="0" y="50"/>
                </a:lnTo>
                <a:lnTo>
                  <a:pt x="5" y="44"/>
                </a:lnTo>
                <a:lnTo>
                  <a:pt x="5" y="34"/>
                </a:lnTo>
                <a:lnTo>
                  <a:pt x="16" y="31"/>
                </a:lnTo>
                <a:lnTo>
                  <a:pt x="21" y="27"/>
                </a:lnTo>
                <a:lnTo>
                  <a:pt x="15" y="19"/>
                </a:lnTo>
                <a:lnTo>
                  <a:pt x="17" y="12"/>
                </a:lnTo>
                <a:lnTo>
                  <a:pt x="32"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27" name="Freeform 82"/>
          <p:cNvSpPr>
            <a:spLocks/>
          </p:cNvSpPr>
          <p:nvPr/>
        </p:nvSpPr>
        <p:spPr bwMode="auto">
          <a:xfrm>
            <a:off x="1747997" y="3685382"/>
            <a:ext cx="199073" cy="110013"/>
          </a:xfrm>
          <a:custGeom>
            <a:avLst/>
            <a:gdLst>
              <a:gd name="T0" fmla="*/ 34 w 114"/>
              <a:gd name="T1" fmla="*/ 63 h 63"/>
              <a:gd name="T2" fmla="*/ 32 w 114"/>
              <a:gd name="T3" fmla="*/ 56 h 63"/>
              <a:gd name="T4" fmla="*/ 27 w 114"/>
              <a:gd name="T5" fmla="*/ 54 h 63"/>
              <a:gd name="T6" fmla="*/ 29 w 114"/>
              <a:gd name="T7" fmla="*/ 46 h 63"/>
              <a:gd name="T8" fmla="*/ 26 w 114"/>
              <a:gd name="T9" fmla="*/ 44 h 63"/>
              <a:gd name="T10" fmla="*/ 23 w 114"/>
              <a:gd name="T11" fmla="*/ 42 h 63"/>
              <a:gd name="T12" fmla="*/ 14 w 114"/>
              <a:gd name="T13" fmla="*/ 45 h 63"/>
              <a:gd name="T14" fmla="*/ 14 w 114"/>
              <a:gd name="T15" fmla="*/ 42 h 63"/>
              <a:gd name="T16" fmla="*/ 9 w 114"/>
              <a:gd name="T17" fmla="*/ 39 h 63"/>
              <a:gd name="T18" fmla="*/ 5 w 114"/>
              <a:gd name="T19" fmla="*/ 34 h 63"/>
              <a:gd name="T20" fmla="*/ 0 w 114"/>
              <a:gd name="T21" fmla="*/ 33 h 63"/>
              <a:gd name="T22" fmla="*/ 4 w 114"/>
              <a:gd name="T23" fmla="*/ 28 h 63"/>
              <a:gd name="T24" fmla="*/ 3 w 114"/>
              <a:gd name="T25" fmla="*/ 23 h 63"/>
              <a:gd name="T26" fmla="*/ 5 w 114"/>
              <a:gd name="T27" fmla="*/ 19 h 63"/>
              <a:gd name="T28" fmla="*/ 14 w 114"/>
              <a:gd name="T29" fmla="*/ 14 h 63"/>
              <a:gd name="T30" fmla="*/ 23 w 114"/>
              <a:gd name="T31" fmla="*/ 6 h 63"/>
              <a:gd name="T32" fmla="*/ 25 w 114"/>
              <a:gd name="T33" fmla="*/ 7 h 63"/>
              <a:gd name="T34" fmla="*/ 30 w 114"/>
              <a:gd name="T35" fmla="*/ 3 h 63"/>
              <a:gd name="T36" fmla="*/ 35 w 114"/>
              <a:gd name="T37" fmla="*/ 2 h 63"/>
              <a:gd name="T38" fmla="*/ 36 w 114"/>
              <a:gd name="T39" fmla="*/ 4 h 63"/>
              <a:gd name="T40" fmla="*/ 39 w 114"/>
              <a:gd name="T41" fmla="*/ 3 h 63"/>
              <a:gd name="T42" fmla="*/ 48 w 114"/>
              <a:gd name="T43" fmla="*/ 5 h 63"/>
              <a:gd name="T44" fmla="*/ 56 w 114"/>
              <a:gd name="T45" fmla="*/ 4 h 63"/>
              <a:gd name="T46" fmla="*/ 62 w 114"/>
              <a:gd name="T47" fmla="*/ 2 h 63"/>
              <a:gd name="T48" fmla="*/ 65 w 114"/>
              <a:gd name="T49" fmla="*/ 0 h 63"/>
              <a:gd name="T50" fmla="*/ 70 w 114"/>
              <a:gd name="T51" fmla="*/ 1 h 63"/>
              <a:gd name="T52" fmla="*/ 74 w 114"/>
              <a:gd name="T53" fmla="*/ 2 h 63"/>
              <a:gd name="T54" fmla="*/ 79 w 114"/>
              <a:gd name="T55" fmla="*/ 2 h 63"/>
              <a:gd name="T56" fmla="*/ 83 w 114"/>
              <a:gd name="T57" fmla="*/ 0 h 63"/>
              <a:gd name="T58" fmla="*/ 91 w 114"/>
              <a:gd name="T59" fmla="*/ 3 h 63"/>
              <a:gd name="T60" fmla="*/ 94 w 114"/>
              <a:gd name="T61" fmla="*/ 3 h 63"/>
              <a:gd name="T62" fmla="*/ 99 w 114"/>
              <a:gd name="T63" fmla="*/ 7 h 63"/>
              <a:gd name="T64" fmla="*/ 104 w 114"/>
              <a:gd name="T65" fmla="*/ 12 h 63"/>
              <a:gd name="T66" fmla="*/ 110 w 114"/>
              <a:gd name="T67" fmla="*/ 15 h 63"/>
              <a:gd name="T68" fmla="*/ 114 w 114"/>
              <a:gd name="T69" fmla="*/ 21 h 63"/>
              <a:gd name="T70" fmla="*/ 108 w 114"/>
              <a:gd name="T71" fmla="*/ 20 h 63"/>
              <a:gd name="T72" fmla="*/ 105 w 114"/>
              <a:gd name="T73" fmla="*/ 23 h 63"/>
              <a:gd name="T74" fmla="*/ 99 w 114"/>
              <a:gd name="T75" fmla="*/ 26 h 63"/>
              <a:gd name="T76" fmla="*/ 94 w 114"/>
              <a:gd name="T77" fmla="*/ 26 h 63"/>
              <a:gd name="T78" fmla="*/ 90 w 114"/>
              <a:gd name="T79" fmla="*/ 29 h 63"/>
              <a:gd name="T80" fmla="*/ 86 w 114"/>
              <a:gd name="T81" fmla="*/ 28 h 63"/>
              <a:gd name="T82" fmla="*/ 84 w 114"/>
              <a:gd name="T83" fmla="*/ 25 h 63"/>
              <a:gd name="T84" fmla="*/ 82 w 114"/>
              <a:gd name="T85" fmla="*/ 25 h 63"/>
              <a:gd name="T86" fmla="*/ 79 w 114"/>
              <a:gd name="T87" fmla="*/ 30 h 63"/>
              <a:gd name="T88" fmla="*/ 77 w 114"/>
              <a:gd name="T89" fmla="*/ 30 h 63"/>
              <a:gd name="T90" fmla="*/ 76 w 114"/>
              <a:gd name="T91" fmla="*/ 34 h 63"/>
              <a:gd name="T92" fmla="*/ 69 w 114"/>
              <a:gd name="T93" fmla="*/ 40 h 63"/>
              <a:gd name="T94" fmla="*/ 66 w 114"/>
              <a:gd name="T95" fmla="*/ 42 h 63"/>
              <a:gd name="T96" fmla="*/ 64 w 114"/>
              <a:gd name="T97" fmla="*/ 45 h 63"/>
              <a:gd name="T98" fmla="*/ 59 w 114"/>
              <a:gd name="T99" fmla="*/ 41 h 63"/>
              <a:gd name="T100" fmla="*/ 54 w 114"/>
              <a:gd name="T101" fmla="*/ 46 h 63"/>
              <a:gd name="T102" fmla="*/ 51 w 114"/>
              <a:gd name="T103" fmla="*/ 46 h 63"/>
              <a:gd name="T104" fmla="*/ 46 w 114"/>
              <a:gd name="T105" fmla="*/ 47 h 63"/>
              <a:gd name="T106" fmla="*/ 46 w 114"/>
              <a:gd name="T107" fmla="*/ 57 h 63"/>
              <a:gd name="T108" fmla="*/ 43 w 114"/>
              <a:gd name="T109" fmla="*/ 57 h 63"/>
              <a:gd name="T110" fmla="*/ 40 w 114"/>
              <a:gd name="T111" fmla="*/ 62 h 63"/>
              <a:gd name="T112" fmla="*/ 34 w 114"/>
              <a:gd name="T11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4" h="63">
                <a:moveTo>
                  <a:pt x="34" y="63"/>
                </a:moveTo>
                <a:lnTo>
                  <a:pt x="32" y="56"/>
                </a:lnTo>
                <a:lnTo>
                  <a:pt x="27" y="54"/>
                </a:lnTo>
                <a:lnTo>
                  <a:pt x="29" y="46"/>
                </a:lnTo>
                <a:lnTo>
                  <a:pt x="26" y="44"/>
                </a:lnTo>
                <a:lnTo>
                  <a:pt x="23" y="42"/>
                </a:lnTo>
                <a:lnTo>
                  <a:pt x="14" y="45"/>
                </a:lnTo>
                <a:lnTo>
                  <a:pt x="14" y="42"/>
                </a:lnTo>
                <a:lnTo>
                  <a:pt x="9" y="39"/>
                </a:lnTo>
                <a:lnTo>
                  <a:pt x="5" y="34"/>
                </a:lnTo>
                <a:lnTo>
                  <a:pt x="0" y="33"/>
                </a:lnTo>
                <a:lnTo>
                  <a:pt x="4" y="28"/>
                </a:lnTo>
                <a:lnTo>
                  <a:pt x="3" y="23"/>
                </a:lnTo>
                <a:lnTo>
                  <a:pt x="5" y="19"/>
                </a:lnTo>
                <a:lnTo>
                  <a:pt x="14" y="14"/>
                </a:lnTo>
                <a:lnTo>
                  <a:pt x="23" y="6"/>
                </a:lnTo>
                <a:lnTo>
                  <a:pt x="25" y="7"/>
                </a:lnTo>
                <a:lnTo>
                  <a:pt x="30" y="3"/>
                </a:lnTo>
                <a:lnTo>
                  <a:pt x="35" y="2"/>
                </a:lnTo>
                <a:lnTo>
                  <a:pt x="36" y="4"/>
                </a:lnTo>
                <a:lnTo>
                  <a:pt x="39" y="3"/>
                </a:lnTo>
                <a:lnTo>
                  <a:pt x="48" y="5"/>
                </a:lnTo>
                <a:lnTo>
                  <a:pt x="56" y="4"/>
                </a:lnTo>
                <a:lnTo>
                  <a:pt x="62" y="2"/>
                </a:lnTo>
                <a:lnTo>
                  <a:pt x="65" y="0"/>
                </a:lnTo>
                <a:lnTo>
                  <a:pt x="70" y="1"/>
                </a:lnTo>
                <a:lnTo>
                  <a:pt x="74" y="2"/>
                </a:lnTo>
                <a:lnTo>
                  <a:pt x="79" y="2"/>
                </a:lnTo>
                <a:lnTo>
                  <a:pt x="83" y="0"/>
                </a:lnTo>
                <a:lnTo>
                  <a:pt x="91" y="3"/>
                </a:lnTo>
                <a:lnTo>
                  <a:pt x="94" y="3"/>
                </a:lnTo>
                <a:lnTo>
                  <a:pt x="99" y="7"/>
                </a:lnTo>
                <a:lnTo>
                  <a:pt x="104" y="12"/>
                </a:lnTo>
                <a:lnTo>
                  <a:pt x="110" y="15"/>
                </a:lnTo>
                <a:lnTo>
                  <a:pt x="114" y="21"/>
                </a:lnTo>
                <a:lnTo>
                  <a:pt x="108" y="20"/>
                </a:lnTo>
                <a:lnTo>
                  <a:pt x="105" y="23"/>
                </a:lnTo>
                <a:lnTo>
                  <a:pt x="99" y="26"/>
                </a:lnTo>
                <a:lnTo>
                  <a:pt x="94" y="26"/>
                </a:lnTo>
                <a:lnTo>
                  <a:pt x="90" y="29"/>
                </a:lnTo>
                <a:lnTo>
                  <a:pt x="86" y="28"/>
                </a:lnTo>
                <a:lnTo>
                  <a:pt x="84" y="25"/>
                </a:lnTo>
                <a:lnTo>
                  <a:pt x="82" y="25"/>
                </a:lnTo>
                <a:lnTo>
                  <a:pt x="79" y="30"/>
                </a:lnTo>
                <a:lnTo>
                  <a:pt x="77" y="30"/>
                </a:lnTo>
                <a:lnTo>
                  <a:pt x="76" y="34"/>
                </a:lnTo>
                <a:lnTo>
                  <a:pt x="69" y="40"/>
                </a:lnTo>
                <a:lnTo>
                  <a:pt x="66" y="42"/>
                </a:lnTo>
                <a:lnTo>
                  <a:pt x="64" y="45"/>
                </a:lnTo>
                <a:lnTo>
                  <a:pt x="59" y="41"/>
                </a:lnTo>
                <a:lnTo>
                  <a:pt x="54" y="46"/>
                </a:lnTo>
                <a:lnTo>
                  <a:pt x="51" y="46"/>
                </a:lnTo>
                <a:lnTo>
                  <a:pt x="46" y="47"/>
                </a:lnTo>
                <a:lnTo>
                  <a:pt x="46" y="57"/>
                </a:lnTo>
                <a:lnTo>
                  <a:pt x="43" y="57"/>
                </a:lnTo>
                <a:lnTo>
                  <a:pt x="40" y="62"/>
                </a:lnTo>
                <a:lnTo>
                  <a:pt x="34" y="6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28" name="Freeform 83"/>
          <p:cNvSpPr>
            <a:spLocks/>
          </p:cNvSpPr>
          <p:nvPr/>
        </p:nvSpPr>
        <p:spPr bwMode="auto">
          <a:xfrm>
            <a:off x="4982052" y="2583498"/>
            <a:ext cx="164148" cy="143193"/>
          </a:xfrm>
          <a:custGeom>
            <a:avLst/>
            <a:gdLst>
              <a:gd name="T0" fmla="*/ 343 w 386"/>
              <a:gd name="T1" fmla="*/ 50 h 337"/>
              <a:gd name="T2" fmla="*/ 363 w 386"/>
              <a:gd name="T3" fmla="*/ 82 h 337"/>
              <a:gd name="T4" fmla="*/ 386 w 386"/>
              <a:gd name="T5" fmla="*/ 106 h 337"/>
              <a:gd name="T6" fmla="*/ 363 w 386"/>
              <a:gd name="T7" fmla="*/ 137 h 337"/>
              <a:gd name="T8" fmla="*/ 331 w 386"/>
              <a:gd name="T9" fmla="*/ 119 h 337"/>
              <a:gd name="T10" fmla="*/ 284 w 386"/>
              <a:gd name="T11" fmla="*/ 120 h 337"/>
              <a:gd name="T12" fmla="*/ 225 w 386"/>
              <a:gd name="T13" fmla="*/ 106 h 337"/>
              <a:gd name="T14" fmla="*/ 194 w 386"/>
              <a:gd name="T15" fmla="*/ 108 h 337"/>
              <a:gd name="T16" fmla="*/ 181 w 386"/>
              <a:gd name="T17" fmla="*/ 125 h 337"/>
              <a:gd name="T18" fmla="*/ 155 w 386"/>
              <a:gd name="T19" fmla="*/ 106 h 337"/>
              <a:gd name="T20" fmla="*/ 144 w 386"/>
              <a:gd name="T21" fmla="*/ 141 h 337"/>
              <a:gd name="T22" fmla="*/ 180 w 386"/>
              <a:gd name="T23" fmla="*/ 180 h 337"/>
              <a:gd name="T24" fmla="*/ 196 w 386"/>
              <a:gd name="T25" fmla="*/ 206 h 337"/>
              <a:gd name="T26" fmla="*/ 230 w 386"/>
              <a:gd name="T27" fmla="*/ 237 h 337"/>
              <a:gd name="T28" fmla="*/ 257 w 386"/>
              <a:gd name="T29" fmla="*/ 256 h 337"/>
              <a:gd name="T30" fmla="*/ 286 w 386"/>
              <a:gd name="T31" fmla="*/ 291 h 337"/>
              <a:gd name="T32" fmla="*/ 349 w 386"/>
              <a:gd name="T33" fmla="*/ 323 h 337"/>
              <a:gd name="T34" fmla="*/ 342 w 386"/>
              <a:gd name="T35" fmla="*/ 337 h 337"/>
              <a:gd name="T36" fmla="*/ 276 w 386"/>
              <a:gd name="T37" fmla="*/ 306 h 337"/>
              <a:gd name="T38" fmla="*/ 234 w 386"/>
              <a:gd name="T39" fmla="*/ 276 h 337"/>
              <a:gd name="T40" fmla="*/ 170 w 386"/>
              <a:gd name="T41" fmla="*/ 251 h 337"/>
              <a:gd name="T42" fmla="*/ 108 w 386"/>
              <a:gd name="T43" fmla="*/ 189 h 337"/>
              <a:gd name="T44" fmla="*/ 121 w 386"/>
              <a:gd name="T45" fmla="*/ 183 h 337"/>
              <a:gd name="T46" fmla="*/ 88 w 386"/>
              <a:gd name="T47" fmla="*/ 148 h 337"/>
              <a:gd name="T48" fmla="*/ 85 w 386"/>
              <a:gd name="T49" fmla="*/ 119 h 337"/>
              <a:gd name="T50" fmla="*/ 40 w 386"/>
              <a:gd name="T51" fmla="*/ 106 h 337"/>
              <a:gd name="T52" fmla="*/ 22 w 386"/>
              <a:gd name="T53" fmla="*/ 142 h 337"/>
              <a:gd name="T54" fmla="*/ 0 w 386"/>
              <a:gd name="T55" fmla="*/ 114 h 337"/>
              <a:gd name="T56" fmla="*/ 0 w 386"/>
              <a:gd name="T57" fmla="*/ 85 h 337"/>
              <a:gd name="T58" fmla="*/ 2 w 386"/>
              <a:gd name="T59" fmla="*/ 84 h 337"/>
              <a:gd name="T60" fmla="*/ 49 w 386"/>
              <a:gd name="T61" fmla="*/ 87 h 337"/>
              <a:gd name="T62" fmla="*/ 61 w 386"/>
              <a:gd name="T63" fmla="*/ 72 h 337"/>
              <a:gd name="T64" fmla="*/ 85 w 386"/>
              <a:gd name="T65" fmla="*/ 86 h 337"/>
              <a:gd name="T66" fmla="*/ 111 w 386"/>
              <a:gd name="T67" fmla="*/ 88 h 337"/>
              <a:gd name="T68" fmla="*/ 109 w 386"/>
              <a:gd name="T69" fmla="*/ 64 h 337"/>
              <a:gd name="T70" fmla="*/ 132 w 386"/>
              <a:gd name="T71" fmla="*/ 56 h 337"/>
              <a:gd name="T72" fmla="*/ 136 w 386"/>
              <a:gd name="T73" fmla="*/ 22 h 337"/>
              <a:gd name="T74" fmla="*/ 187 w 386"/>
              <a:gd name="T75" fmla="*/ 0 h 337"/>
              <a:gd name="T76" fmla="*/ 210 w 386"/>
              <a:gd name="T77" fmla="*/ 10 h 337"/>
              <a:gd name="T78" fmla="*/ 263 w 386"/>
              <a:gd name="T79" fmla="*/ 46 h 337"/>
              <a:gd name="T80" fmla="*/ 320 w 386"/>
              <a:gd name="T81" fmla="*/ 62 h 337"/>
              <a:gd name="T82" fmla="*/ 344 w 386"/>
              <a:gd name="T83" fmla="*/ 5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 h="337">
                <a:moveTo>
                  <a:pt x="343" y="50"/>
                </a:moveTo>
                <a:lnTo>
                  <a:pt x="363" y="82"/>
                </a:lnTo>
                <a:lnTo>
                  <a:pt x="386" y="106"/>
                </a:lnTo>
                <a:lnTo>
                  <a:pt x="363" y="137"/>
                </a:lnTo>
                <a:lnTo>
                  <a:pt x="331" y="119"/>
                </a:lnTo>
                <a:lnTo>
                  <a:pt x="284" y="120"/>
                </a:lnTo>
                <a:lnTo>
                  <a:pt x="225" y="106"/>
                </a:lnTo>
                <a:lnTo>
                  <a:pt x="194" y="108"/>
                </a:lnTo>
                <a:lnTo>
                  <a:pt x="181" y="125"/>
                </a:lnTo>
                <a:lnTo>
                  <a:pt x="155" y="106"/>
                </a:lnTo>
                <a:lnTo>
                  <a:pt x="144" y="141"/>
                </a:lnTo>
                <a:lnTo>
                  <a:pt x="180" y="180"/>
                </a:lnTo>
                <a:lnTo>
                  <a:pt x="196" y="206"/>
                </a:lnTo>
                <a:lnTo>
                  <a:pt x="230" y="237"/>
                </a:lnTo>
                <a:lnTo>
                  <a:pt x="257" y="256"/>
                </a:lnTo>
                <a:lnTo>
                  <a:pt x="286" y="291"/>
                </a:lnTo>
                <a:lnTo>
                  <a:pt x="349" y="323"/>
                </a:lnTo>
                <a:lnTo>
                  <a:pt x="342" y="337"/>
                </a:lnTo>
                <a:lnTo>
                  <a:pt x="276" y="306"/>
                </a:lnTo>
                <a:lnTo>
                  <a:pt x="234" y="276"/>
                </a:lnTo>
                <a:lnTo>
                  <a:pt x="170" y="251"/>
                </a:lnTo>
                <a:lnTo>
                  <a:pt x="108" y="189"/>
                </a:lnTo>
                <a:lnTo>
                  <a:pt x="121" y="183"/>
                </a:lnTo>
                <a:lnTo>
                  <a:pt x="88" y="148"/>
                </a:lnTo>
                <a:lnTo>
                  <a:pt x="85" y="119"/>
                </a:lnTo>
                <a:lnTo>
                  <a:pt x="40" y="106"/>
                </a:lnTo>
                <a:lnTo>
                  <a:pt x="22" y="142"/>
                </a:lnTo>
                <a:lnTo>
                  <a:pt x="0" y="114"/>
                </a:lnTo>
                <a:lnTo>
                  <a:pt x="0" y="85"/>
                </a:lnTo>
                <a:lnTo>
                  <a:pt x="2" y="84"/>
                </a:lnTo>
                <a:lnTo>
                  <a:pt x="49" y="87"/>
                </a:lnTo>
                <a:lnTo>
                  <a:pt x="61" y="72"/>
                </a:lnTo>
                <a:lnTo>
                  <a:pt x="85" y="86"/>
                </a:lnTo>
                <a:lnTo>
                  <a:pt x="111" y="88"/>
                </a:lnTo>
                <a:lnTo>
                  <a:pt x="109" y="64"/>
                </a:lnTo>
                <a:lnTo>
                  <a:pt x="132" y="56"/>
                </a:lnTo>
                <a:lnTo>
                  <a:pt x="136" y="22"/>
                </a:lnTo>
                <a:lnTo>
                  <a:pt x="187" y="0"/>
                </a:lnTo>
                <a:lnTo>
                  <a:pt x="210" y="10"/>
                </a:lnTo>
                <a:lnTo>
                  <a:pt x="263" y="46"/>
                </a:lnTo>
                <a:lnTo>
                  <a:pt x="320" y="62"/>
                </a:lnTo>
                <a:lnTo>
                  <a:pt x="344" y="50"/>
                </a:lnTo>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29" name="Freeform 84"/>
          <p:cNvSpPr>
            <a:spLocks/>
          </p:cNvSpPr>
          <p:nvPr/>
        </p:nvSpPr>
        <p:spPr bwMode="auto">
          <a:xfrm>
            <a:off x="2235200" y="3543936"/>
            <a:ext cx="94298" cy="68104"/>
          </a:xfrm>
          <a:custGeom>
            <a:avLst/>
            <a:gdLst>
              <a:gd name="T0" fmla="*/ 27 w 54"/>
              <a:gd name="T1" fmla="*/ 0 h 39"/>
              <a:gd name="T2" fmla="*/ 38 w 54"/>
              <a:gd name="T3" fmla="*/ 0 h 39"/>
              <a:gd name="T4" fmla="*/ 53 w 54"/>
              <a:gd name="T5" fmla="*/ 4 h 39"/>
              <a:gd name="T6" fmla="*/ 54 w 54"/>
              <a:gd name="T7" fmla="*/ 15 h 39"/>
              <a:gd name="T8" fmla="*/ 51 w 54"/>
              <a:gd name="T9" fmla="*/ 23 h 39"/>
              <a:gd name="T10" fmla="*/ 46 w 54"/>
              <a:gd name="T11" fmla="*/ 27 h 39"/>
              <a:gd name="T12" fmla="*/ 50 w 54"/>
              <a:gd name="T13" fmla="*/ 33 h 39"/>
              <a:gd name="T14" fmla="*/ 49 w 54"/>
              <a:gd name="T15" fmla="*/ 39 h 39"/>
              <a:gd name="T16" fmla="*/ 38 w 54"/>
              <a:gd name="T17" fmla="*/ 35 h 39"/>
              <a:gd name="T18" fmla="*/ 29 w 54"/>
              <a:gd name="T19" fmla="*/ 36 h 39"/>
              <a:gd name="T20" fmla="*/ 18 w 54"/>
              <a:gd name="T21" fmla="*/ 35 h 39"/>
              <a:gd name="T22" fmla="*/ 9 w 54"/>
              <a:gd name="T23" fmla="*/ 39 h 39"/>
              <a:gd name="T24" fmla="*/ 0 w 54"/>
              <a:gd name="T25" fmla="*/ 32 h 39"/>
              <a:gd name="T26" fmla="*/ 3 w 54"/>
              <a:gd name="T27" fmla="*/ 26 h 39"/>
              <a:gd name="T28" fmla="*/ 19 w 54"/>
              <a:gd name="T29" fmla="*/ 29 h 39"/>
              <a:gd name="T30" fmla="*/ 33 w 54"/>
              <a:gd name="T31" fmla="*/ 30 h 39"/>
              <a:gd name="T32" fmla="*/ 39 w 54"/>
              <a:gd name="T33" fmla="*/ 26 h 39"/>
              <a:gd name="T34" fmla="*/ 32 w 54"/>
              <a:gd name="T35" fmla="*/ 17 h 39"/>
              <a:gd name="T36" fmla="*/ 33 w 54"/>
              <a:gd name="T37" fmla="*/ 9 h 39"/>
              <a:gd name="T38" fmla="*/ 22 w 54"/>
              <a:gd name="T39" fmla="*/ 5 h 39"/>
              <a:gd name="T40" fmla="*/ 27 w 54"/>
              <a:gd name="T4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39">
                <a:moveTo>
                  <a:pt x="27" y="0"/>
                </a:moveTo>
                <a:lnTo>
                  <a:pt x="38" y="0"/>
                </a:lnTo>
                <a:lnTo>
                  <a:pt x="53" y="4"/>
                </a:lnTo>
                <a:lnTo>
                  <a:pt x="54" y="15"/>
                </a:lnTo>
                <a:lnTo>
                  <a:pt x="51" y="23"/>
                </a:lnTo>
                <a:lnTo>
                  <a:pt x="46" y="27"/>
                </a:lnTo>
                <a:lnTo>
                  <a:pt x="50" y="33"/>
                </a:lnTo>
                <a:lnTo>
                  <a:pt x="49" y="39"/>
                </a:lnTo>
                <a:lnTo>
                  <a:pt x="38" y="35"/>
                </a:lnTo>
                <a:lnTo>
                  <a:pt x="29" y="36"/>
                </a:lnTo>
                <a:lnTo>
                  <a:pt x="18" y="35"/>
                </a:lnTo>
                <a:lnTo>
                  <a:pt x="9" y="39"/>
                </a:lnTo>
                <a:lnTo>
                  <a:pt x="0" y="32"/>
                </a:lnTo>
                <a:lnTo>
                  <a:pt x="3" y="26"/>
                </a:lnTo>
                <a:lnTo>
                  <a:pt x="19" y="29"/>
                </a:lnTo>
                <a:lnTo>
                  <a:pt x="33" y="30"/>
                </a:lnTo>
                <a:lnTo>
                  <a:pt x="39" y="26"/>
                </a:lnTo>
                <a:lnTo>
                  <a:pt x="32" y="17"/>
                </a:lnTo>
                <a:lnTo>
                  <a:pt x="33" y="9"/>
                </a:lnTo>
                <a:lnTo>
                  <a:pt x="22" y="5"/>
                </a:lnTo>
                <a:lnTo>
                  <a:pt x="27"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30" name="Freeform 85"/>
          <p:cNvSpPr>
            <a:spLocks/>
          </p:cNvSpPr>
          <p:nvPr/>
        </p:nvSpPr>
        <p:spPr bwMode="auto">
          <a:xfrm>
            <a:off x="5050155" y="2508410"/>
            <a:ext cx="181610" cy="101283"/>
          </a:xfrm>
          <a:custGeom>
            <a:avLst/>
            <a:gdLst>
              <a:gd name="T0" fmla="*/ 0 w 104"/>
              <a:gd name="T1" fmla="*/ 36 h 58"/>
              <a:gd name="T2" fmla="*/ 5 w 104"/>
              <a:gd name="T3" fmla="*/ 23 h 58"/>
              <a:gd name="T4" fmla="*/ 1 w 104"/>
              <a:gd name="T5" fmla="*/ 18 h 58"/>
              <a:gd name="T6" fmla="*/ 10 w 104"/>
              <a:gd name="T7" fmla="*/ 18 h 58"/>
              <a:gd name="T8" fmla="*/ 11 w 104"/>
              <a:gd name="T9" fmla="*/ 10 h 58"/>
              <a:gd name="T10" fmla="*/ 20 w 104"/>
              <a:gd name="T11" fmla="*/ 15 h 58"/>
              <a:gd name="T12" fmla="*/ 26 w 104"/>
              <a:gd name="T13" fmla="*/ 17 h 58"/>
              <a:gd name="T14" fmla="*/ 39 w 104"/>
              <a:gd name="T15" fmla="*/ 15 h 58"/>
              <a:gd name="T16" fmla="*/ 40 w 104"/>
              <a:gd name="T17" fmla="*/ 11 h 58"/>
              <a:gd name="T18" fmla="*/ 46 w 104"/>
              <a:gd name="T19" fmla="*/ 10 h 58"/>
              <a:gd name="T20" fmla="*/ 54 w 104"/>
              <a:gd name="T21" fmla="*/ 7 h 58"/>
              <a:gd name="T22" fmla="*/ 56 w 104"/>
              <a:gd name="T23" fmla="*/ 8 h 58"/>
              <a:gd name="T24" fmla="*/ 63 w 104"/>
              <a:gd name="T25" fmla="*/ 6 h 58"/>
              <a:gd name="T26" fmla="*/ 66 w 104"/>
              <a:gd name="T27" fmla="*/ 1 h 58"/>
              <a:gd name="T28" fmla="*/ 72 w 104"/>
              <a:gd name="T29" fmla="*/ 0 h 58"/>
              <a:gd name="T30" fmla="*/ 90 w 104"/>
              <a:gd name="T31" fmla="*/ 6 h 58"/>
              <a:gd name="T32" fmla="*/ 93 w 104"/>
              <a:gd name="T33" fmla="*/ 4 h 58"/>
              <a:gd name="T34" fmla="*/ 102 w 104"/>
              <a:gd name="T35" fmla="*/ 9 h 58"/>
              <a:gd name="T36" fmla="*/ 104 w 104"/>
              <a:gd name="T37" fmla="*/ 15 h 58"/>
              <a:gd name="T38" fmla="*/ 95 w 104"/>
              <a:gd name="T39" fmla="*/ 19 h 58"/>
              <a:gd name="T40" fmla="*/ 89 w 104"/>
              <a:gd name="T41" fmla="*/ 33 h 58"/>
              <a:gd name="T42" fmla="*/ 80 w 104"/>
              <a:gd name="T43" fmla="*/ 47 h 58"/>
              <a:gd name="T44" fmla="*/ 67 w 104"/>
              <a:gd name="T45" fmla="*/ 51 h 58"/>
              <a:gd name="T46" fmla="*/ 57 w 104"/>
              <a:gd name="T47" fmla="*/ 50 h 58"/>
              <a:gd name="T48" fmla="*/ 45 w 104"/>
              <a:gd name="T49" fmla="*/ 55 h 58"/>
              <a:gd name="T50" fmla="*/ 39 w 104"/>
              <a:gd name="T51" fmla="*/ 58 h 58"/>
              <a:gd name="T52" fmla="*/ 25 w 104"/>
              <a:gd name="T53" fmla="*/ 54 h 58"/>
              <a:gd name="T54" fmla="*/ 12 w 104"/>
              <a:gd name="T55" fmla="*/ 45 h 58"/>
              <a:gd name="T56" fmla="*/ 7 w 104"/>
              <a:gd name="T57" fmla="*/ 43 h 58"/>
              <a:gd name="T58" fmla="*/ 3 w 104"/>
              <a:gd name="T59" fmla="*/ 36 h 58"/>
              <a:gd name="T60" fmla="*/ 0 w 104"/>
              <a:gd name="T61" fmla="*/ 3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58">
                <a:moveTo>
                  <a:pt x="0" y="36"/>
                </a:moveTo>
                <a:lnTo>
                  <a:pt x="5" y="23"/>
                </a:lnTo>
                <a:lnTo>
                  <a:pt x="1" y="18"/>
                </a:lnTo>
                <a:lnTo>
                  <a:pt x="10" y="18"/>
                </a:lnTo>
                <a:lnTo>
                  <a:pt x="11" y="10"/>
                </a:lnTo>
                <a:lnTo>
                  <a:pt x="20" y="15"/>
                </a:lnTo>
                <a:lnTo>
                  <a:pt x="26" y="17"/>
                </a:lnTo>
                <a:lnTo>
                  <a:pt x="39" y="15"/>
                </a:lnTo>
                <a:lnTo>
                  <a:pt x="40" y="11"/>
                </a:lnTo>
                <a:lnTo>
                  <a:pt x="46" y="10"/>
                </a:lnTo>
                <a:lnTo>
                  <a:pt x="54" y="7"/>
                </a:lnTo>
                <a:lnTo>
                  <a:pt x="56" y="8"/>
                </a:lnTo>
                <a:lnTo>
                  <a:pt x="63" y="6"/>
                </a:lnTo>
                <a:lnTo>
                  <a:pt x="66" y="1"/>
                </a:lnTo>
                <a:lnTo>
                  <a:pt x="72" y="0"/>
                </a:lnTo>
                <a:lnTo>
                  <a:pt x="90" y="6"/>
                </a:lnTo>
                <a:lnTo>
                  <a:pt x="93" y="4"/>
                </a:lnTo>
                <a:lnTo>
                  <a:pt x="102" y="9"/>
                </a:lnTo>
                <a:lnTo>
                  <a:pt x="104" y="15"/>
                </a:lnTo>
                <a:lnTo>
                  <a:pt x="95" y="19"/>
                </a:lnTo>
                <a:lnTo>
                  <a:pt x="89" y="33"/>
                </a:lnTo>
                <a:lnTo>
                  <a:pt x="80" y="47"/>
                </a:lnTo>
                <a:lnTo>
                  <a:pt x="67" y="51"/>
                </a:lnTo>
                <a:lnTo>
                  <a:pt x="57" y="50"/>
                </a:lnTo>
                <a:lnTo>
                  <a:pt x="45" y="55"/>
                </a:lnTo>
                <a:lnTo>
                  <a:pt x="39" y="58"/>
                </a:lnTo>
                <a:lnTo>
                  <a:pt x="25" y="54"/>
                </a:lnTo>
                <a:lnTo>
                  <a:pt x="12" y="45"/>
                </a:lnTo>
                <a:lnTo>
                  <a:pt x="7" y="43"/>
                </a:lnTo>
                <a:lnTo>
                  <a:pt x="3" y="36"/>
                </a:lnTo>
                <a:lnTo>
                  <a:pt x="0" y="3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31" name="Freeform 86"/>
          <p:cNvSpPr>
            <a:spLocks noEditPoints="1"/>
          </p:cNvSpPr>
          <p:nvPr/>
        </p:nvSpPr>
        <p:spPr bwMode="auto">
          <a:xfrm>
            <a:off x="7643337" y="4067810"/>
            <a:ext cx="1468596" cy="574517"/>
          </a:xfrm>
          <a:custGeom>
            <a:avLst/>
            <a:gdLst>
              <a:gd name="T0" fmla="*/ 552 w 3445"/>
              <a:gd name="T1" fmla="*/ 826 h 1349"/>
              <a:gd name="T2" fmla="*/ 373 w 3445"/>
              <a:gd name="T3" fmla="*/ 522 h 1349"/>
              <a:gd name="T4" fmla="*/ 188 w 3445"/>
              <a:gd name="T5" fmla="*/ 258 h 1349"/>
              <a:gd name="T6" fmla="*/ 0 w 3445"/>
              <a:gd name="T7" fmla="*/ 0 h 1349"/>
              <a:gd name="T8" fmla="*/ 294 w 3445"/>
              <a:gd name="T9" fmla="*/ 161 h 1349"/>
              <a:gd name="T10" fmla="*/ 550 w 3445"/>
              <a:gd name="T11" fmla="*/ 347 h 1349"/>
              <a:gd name="T12" fmla="*/ 664 w 3445"/>
              <a:gd name="T13" fmla="*/ 557 h 1349"/>
              <a:gd name="T14" fmla="*/ 784 w 3445"/>
              <a:gd name="T15" fmla="*/ 673 h 1349"/>
              <a:gd name="T16" fmla="*/ 1707 w 3445"/>
              <a:gd name="T17" fmla="*/ 311 h 1349"/>
              <a:gd name="T18" fmla="*/ 1681 w 3445"/>
              <a:gd name="T19" fmla="*/ 535 h 1349"/>
              <a:gd name="T20" fmla="*/ 1562 w 3445"/>
              <a:gd name="T21" fmla="*/ 778 h 1349"/>
              <a:gd name="T22" fmla="*/ 1357 w 3445"/>
              <a:gd name="T23" fmla="*/ 732 h 1349"/>
              <a:gd name="T24" fmla="*/ 1129 w 3445"/>
              <a:gd name="T25" fmla="*/ 716 h 1349"/>
              <a:gd name="T26" fmla="*/ 1037 w 3445"/>
              <a:gd name="T27" fmla="*/ 431 h 1349"/>
              <a:gd name="T28" fmla="*/ 1154 w 3445"/>
              <a:gd name="T29" fmla="*/ 401 h 1349"/>
              <a:gd name="T30" fmla="*/ 1330 w 3445"/>
              <a:gd name="T31" fmla="*/ 339 h 1349"/>
              <a:gd name="T32" fmla="*/ 1527 w 3445"/>
              <a:gd name="T33" fmla="*/ 197 h 1349"/>
              <a:gd name="T34" fmla="*/ 1662 w 3445"/>
              <a:gd name="T35" fmla="*/ 191 h 1349"/>
              <a:gd name="T36" fmla="*/ 2518 w 3445"/>
              <a:gd name="T37" fmla="*/ 445 h 1349"/>
              <a:gd name="T38" fmla="*/ 2477 w 3445"/>
              <a:gd name="T39" fmla="*/ 543 h 1349"/>
              <a:gd name="T40" fmla="*/ 2463 w 3445"/>
              <a:gd name="T41" fmla="*/ 281 h 1349"/>
              <a:gd name="T42" fmla="*/ 2262 w 3445"/>
              <a:gd name="T43" fmla="*/ 346 h 1349"/>
              <a:gd name="T44" fmla="*/ 1948 w 3445"/>
              <a:gd name="T45" fmla="*/ 434 h 1349"/>
              <a:gd name="T46" fmla="*/ 1979 w 3445"/>
              <a:gd name="T47" fmla="*/ 548 h 1349"/>
              <a:gd name="T48" fmla="*/ 2047 w 3445"/>
              <a:gd name="T49" fmla="*/ 596 h 1349"/>
              <a:gd name="T50" fmla="*/ 2098 w 3445"/>
              <a:gd name="T51" fmla="*/ 865 h 1349"/>
              <a:gd name="T52" fmla="*/ 2065 w 3445"/>
              <a:gd name="T53" fmla="*/ 847 h 1349"/>
              <a:gd name="T54" fmla="*/ 1931 w 3445"/>
              <a:gd name="T55" fmla="*/ 773 h 1349"/>
              <a:gd name="T56" fmla="*/ 1889 w 3445"/>
              <a:gd name="T57" fmla="*/ 937 h 1349"/>
              <a:gd name="T58" fmla="*/ 1826 w 3445"/>
              <a:gd name="T59" fmla="*/ 764 h 1349"/>
              <a:gd name="T60" fmla="*/ 1816 w 3445"/>
              <a:gd name="T61" fmla="*/ 582 h 1349"/>
              <a:gd name="T62" fmla="*/ 1993 w 3445"/>
              <a:gd name="T63" fmla="*/ 380 h 1349"/>
              <a:gd name="T64" fmla="*/ 2262 w 3445"/>
              <a:gd name="T65" fmla="*/ 346 h 1349"/>
              <a:gd name="T66" fmla="*/ 3092 w 3445"/>
              <a:gd name="T67" fmla="*/ 663 h 1349"/>
              <a:gd name="T68" fmla="*/ 3365 w 3445"/>
              <a:gd name="T69" fmla="*/ 672 h 1349"/>
              <a:gd name="T70" fmla="*/ 3353 w 3445"/>
              <a:gd name="T71" fmla="*/ 1173 h 1349"/>
              <a:gd name="T72" fmla="*/ 3200 w 3445"/>
              <a:gd name="T73" fmla="*/ 1114 h 1349"/>
              <a:gd name="T74" fmla="*/ 3062 w 3445"/>
              <a:gd name="T75" fmla="*/ 854 h 1349"/>
              <a:gd name="T76" fmla="*/ 2838 w 3445"/>
              <a:gd name="T77" fmla="*/ 817 h 1349"/>
              <a:gd name="T78" fmla="*/ 2849 w 3445"/>
              <a:gd name="T79" fmla="*/ 676 h 1349"/>
              <a:gd name="T80" fmla="*/ 2758 w 3445"/>
              <a:gd name="T81" fmla="*/ 604 h 1349"/>
              <a:gd name="T82" fmla="*/ 2800 w 3445"/>
              <a:gd name="T83" fmla="*/ 498 h 1349"/>
              <a:gd name="T84" fmla="*/ 2677 w 3445"/>
              <a:gd name="T85" fmla="*/ 795 h 1349"/>
              <a:gd name="T86" fmla="*/ 2458 w 3445"/>
              <a:gd name="T87" fmla="*/ 755 h 1349"/>
              <a:gd name="T88" fmla="*/ 2409 w 3445"/>
              <a:gd name="T89" fmla="*/ 761 h 1349"/>
              <a:gd name="T90" fmla="*/ 2391 w 3445"/>
              <a:gd name="T91" fmla="*/ 733 h 1349"/>
              <a:gd name="T92" fmla="*/ 2914 w 3445"/>
              <a:gd name="T93" fmla="*/ 990 h 1349"/>
              <a:gd name="T94" fmla="*/ 2960 w 3445"/>
              <a:gd name="T95" fmla="*/ 996 h 1349"/>
              <a:gd name="T96" fmla="*/ 1295 w 3445"/>
              <a:gd name="T97" fmla="*/ 1058 h 1349"/>
              <a:gd name="T98" fmla="*/ 1431 w 3445"/>
              <a:gd name="T99" fmla="*/ 1212 h 1349"/>
              <a:gd name="T100" fmla="*/ 1136 w 3445"/>
              <a:gd name="T101" fmla="*/ 1158 h 1349"/>
              <a:gd name="T102" fmla="*/ 830 w 3445"/>
              <a:gd name="T103" fmla="*/ 1093 h 1349"/>
              <a:gd name="T104" fmla="*/ 898 w 3445"/>
              <a:gd name="T105" fmla="*/ 974 h 1349"/>
              <a:gd name="T106" fmla="*/ 2061 w 3445"/>
              <a:gd name="T107" fmla="*/ 1156 h 1349"/>
              <a:gd name="T108" fmla="*/ 1835 w 3445"/>
              <a:gd name="T109" fmla="*/ 1186 h 1349"/>
              <a:gd name="T110" fmla="*/ 2061 w 3445"/>
              <a:gd name="T111" fmla="*/ 1156 h 1349"/>
              <a:gd name="T112" fmla="*/ 1774 w 3445"/>
              <a:gd name="T113" fmla="*/ 1208 h 1349"/>
              <a:gd name="T114" fmla="*/ 1622 w 3445"/>
              <a:gd name="T115" fmla="*/ 1187 h 1349"/>
              <a:gd name="T116" fmla="*/ 2095 w 3445"/>
              <a:gd name="T117" fmla="*/ 1349 h 1349"/>
              <a:gd name="T118" fmla="*/ 2210 w 3445"/>
              <a:gd name="T119" fmla="*/ 1224 h 1349"/>
              <a:gd name="T120" fmla="*/ 1881 w 3445"/>
              <a:gd name="T121" fmla="*/ 1339 h 1349"/>
              <a:gd name="T122" fmla="*/ 1864 w 3445"/>
              <a:gd name="T123" fmla="*/ 1290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45" h="1349">
                <a:moveTo>
                  <a:pt x="789" y="965"/>
                </a:moveTo>
                <a:lnTo>
                  <a:pt x="706" y="967"/>
                </a:lnTo>
                <a:lnTo>
                  <a:pt x="646" y="895"/>
                </a:lnTo>
                <a:lnTo>
                  <a:pt x="552" y="826"/>
                </a:lnTo>
                <a:lnTo>
                  <a:pt x="521" y="774"/>
                </a:lnTo>
                <a:lnTo>
                  <a:pt x="466" y="705"/>
                </a:lnTo>
                <a:lnTo>
                  <a:pt x="429" y="641"/>
                </a:lnTo>
                <a:lnTo>
                  <a:pt x="373" y="522"/>
                </a:lnTo>
                <a:lnTo>
                  <a:pt x="307" y="451"/>
                </a:lnTo>
                <a:lnTo>
                  <a:pt x="285" y="378"/>
                </a:lnTo>
                <a:lnTo>
                  <a:pt x="257" y="311"/>
                </a:lnTo>
                <a:lnTo>
                  <a:pt x="188" y="258"/>
                </a:lnTo>
                <a:lnTo>
                  <a:pt x="147" y="185"/>
                </a:lnTo>
                <a:lnTo>
                  <a:pt x="89" y="137"/>
                </a:lnTo>
                <a:lnTo>
                  <a:pt x="8" y="43"/>
                </a:lnTo>
                <a:lnTo>
                  <a:pt x="0" y="0"/>
                </a:lnTo>
                <a:lnTo>
                  <a:pt x="48" y="3"/>
                </a:lnTo>
                <a:lnTo>
                  <a:pt x="165" y="20"/>
                </a:lnTo>
                <a:lnTo>
                  <a:pt x="234" y="103"/>
                </a:lnTo>
                <a:lnTo>
                  <a:pt x="294" y="161"/>
                </a:lnTo>
                <a:lnTo>
                  <a:pt x="337" y="196"/>
                </a:lnTo>
                <a:lnTo>
                  <a:pt x="410" y="288"/>
                </a:lnTo>
                <a:lnTo>
                  <a:pt x="486" y="289"/>
                </a:lnTo>
                <a:lnTo>
                  <a:pt x="550" y="347"/>
                </a:lnTo>
                <a:lnTo>
                  <a:pt x="594" y="419"/>
                </a:lnTo>
                <a:lnTo>
                  <a:pt x="652" y="458"/>
                </a:lnTo>
                <a:lnTo>
                  <a:pt x="621" y="527"/>
                </a:lnTo>
                <a:lnTo>
                  <a:pt x="664" y="557"/>
                </a:lnTo>
                <a:lnTo>
                  <a:pt x="691" y="559"/>
                </a:lnTo>
                <a:lnTo>
                  <a:pt x="703" y="618"/>
                </a:lnTo>
                <a:lnTo>
                  <a:pt x="729" y="666"/>
                </a:lnTo>
                <a:lnTo>
                  <a:pt x="784" y="673"/>
                </a:lnTo>
                <a:lnTo>
                  <a:pt x="819" y="727"/>
                </a:lnTo>
                <a:lnTo>
                  <a:pt x="797" y="833"/>
                </a:lnTo>
                <a:lnTo>
                  <a:pt x="789" y="965"/>
                </a:lnTo>
                <a:moveTo>
                  <a:pt x="1707" y="311"/>
                </a:moveTo>
                <a:lnTo>
                  <a:pt x="1792" y="390"/>
                </a:lnTo>
                <a:lnTo>
                  <a:pt x="1703" y="400"/>
                </a:lnTo>
                <a:lnTo>
                  <a:pt x="1678" y="458"/>
                </a:lnTo>
                <a:lnTo>
                  <a:pt x="1681" y="535"/>
                </a:lnTo>
                <a:lnTo>
                  <a:pt x="1608" y="593"/>
                </a:lnTo>
                <a:lnTo>
                  <a:pt x="1605" y="678"/>
                </a:lnTo>
                <a:lnTo>
                  <a:pt x="1572" y="808"/>
                </a:lnTo>
                <a:lnTo>
                  <a:pt x="1562" y="778"/>
                </a:lnTo>
                <a:lnTo>
                  <a:pt x="1475" y="816"/>
                </a:lnTo>
                <a:lnTo>
                  <a:pt x="1447" y="764"/>
                </a:lnTo>
                <a:lnTo>
                  <a:pt x="1394" y="759"/>
                </a:lnTo>
                <a:lnTo>
                  <a:pt x="1357" y="732"/>
                </a:lnTo>
                <a:lnTo>
                  <a:pt x="1267" y="763"/>
                </a:lnTo>
                <a:lnTo>
                  <a:pt x="1240" y="722"/>
                </a:lnTo>
                <a:lnTo>
                  <a:pt x="1191" y="726"/>
                </a:lnTo>
                <a:lnTo>
                  <a:pt x="1129" y="716"/>
                </a:lnTo>
                <a:lnTo>
                  <a:pt x="1120" y="602"/>
                </a:lnTo>
                <a:lnTo>
                  <a:pt x="1083" y="578"/>
                </a:lnTo>
                <a:lnTo>
                  <a:pt x="1047" y="506"/>
                </a:lnTo>
                <a:lnTo>
                  <a:pt x="1037" y="431"/>
                </a:lnTo>
                <a:lnTo>
                  <a:pt x="1045" y="352"/>
                </a:lnTo>
                <a:lnTo>
                  <a:pt x="1089" y="296"/>
                </a:lnTo>
                <a:lnTo>
                  <a:pt x="1102" y="353"/>
                </a:lnTo>
                <a:lnTo>
                  <a:pt x="1154" y="401"/>
                </a:lnTo>
                <a:lnTo>
                  <a:pt x="1202" y="383"/>
                </a:lnTo>
                <a:lnTo>
                  <a:pt x="1250" y="389"/>
                </a:lnTo>
                <a:lnTo>
                  <a:pt x="1294" y="346"/>
                </a:lnTo>
                <a:lnTo>
                  <a:pt x="1330" y="339"/>
                </a:lnTo>
                <a:lnTo>
                  <a:pt x="1401" y="363"/>
                </a:lnTo>
                <a:lnTo>
                  <a:pt x="1463" y="345"/>
                </a:lnTo>
                <a:lnTo>
                  <a:pt x="1499" y="226"/>
                </a:lnTo>
                <a:lnTo>
                  <a:pt x="1527" y="197"/>
                </a:lnTo>
                <a:lnTo>
                  <a:pt x="1550" y="100"/>
                </a:lnTo>
                <a:lnTo>
                  <a:pt x="1637" y="100"/>
                </a:lnTo>
                <a:lnTo>
                  <a:pt x="1702" y="114"/>
                </a:lnTo>
                <a:lnTo>
                  <a:pt x="1662" y="191"/>
                </a:lnTo>
                <a:lnTo>
                  <a:pt x="1719" y="272"/>
                </a:lnTo>
                <a:lnTo>
                  <a:pt x="1707" y="311"/>
                </a:lnTo>
                <a:moveTo>
                  <a:pt x="2521" y="370"/>
                </a:moveTo>
                <a:lnTo>
                  <a:pt x="2518" y="445"/>
                </a:lnTo>
                <a:lnTo>
                  <a:pt x="2479" y="436"/>
                </a:lnTo>
                <a:lnTo>
                  <a:pt x="2468" y="488"/>
                </a:lnTo>
                <a:lnTo>
                  <a:pt x="2498" y="533"/>
                </a:lnTo>
                <a:lnTo>
                  <a:pt x="2477" y="543"/>
                </a:lnTo>
                <a:lnTo>
                  <a:pt x="2447" y="489"/>
                </a:lnTo>
                <a:lnTo>
                  <a:pt x="2424" y="380"/>
                </a:lnTo>
                <a:lnTo>
                  <a:pt x="2439" y="312"/>
                </a:lnTo>
                <a:lnTo>
                  <a:pt x="2463" y="281"/>
                </a:lnTo>
                <a:lnTo>
                  <a:pt x="2469" y="328"/>
                </a:lnTo>
                <a:lnTo>
                  <a:pt x="2514" y="335"/>
                </a:lnTo>
                <a:lnTo>
                  <a:pt x="2521" y="370"/>
                </a:lnTo>
                <a:moveTo>
                  <a:pt x="2262" y="346"/>
                </a:moveTo>
                <a:lnTo>
                  <a:pt x="2202" y="430"/>
                </a:lnTo>
                <a:lnTo>
                  <a:pt x="2145" y="446"/>
                </a:lnTo>
                <a:lnTo>
                  <a:pt x="2073" y="430"/>
                </a:lnTo>
                <a:lnTo>
                  <a:pt x="1948" y="434"/>
                </a:lnTo>
                <a:lnTo>
                  <a:pt x="1882" y="446"/>
                </a:lnTo>
                <a:lnTo>
                  <a:pt x="1871" y="511"/>
                </a:lnTo>
                <a:lnTo>
                  <a:pt x="1938" y="586"/>
                </a:lnTo>
                <a:lnTo>
                  <a:pt x="1979" y="548"/>
                </a:lnTo>
                <a:lnTo>
                  <a:pt x="2119" y="519"/>
                </a:lnTo>
                <a:lnTo>
                  <a:pt x="2113" y="558"/>
                </a:lnTo>
                <a:lnTo>
                  <a:pt x="2080" y="546"/>
                </a:lnTo>
                <a:lnTo>
                  <a:pt x="2047" y="596"/>
                </a:lnTo>
                <a:lnTo>
                  <a:pt x="1980" y="629"/>
                </a:lnTo>
                <a:lnTo>
                  <a:pt x="2049" y="738"/>
                </a:lnTo>
                <a:lnTo>
                  <a:pt x="2034" y="767"/>
                </a:lnTo>
                <a:lnTo>
                  <a:pt x="2098" y="865"/>
                </a:lnTo>
                <a:lnTo>
                  <a:pt x="2095" y="921"/>
                </a:lnTo>
                <a:lnTo>
                  <a:pt x="2054" y="946"/>
                </a:lnTo>
                <a:lnTo>
                  <a:pt x="2026" y="916"/>
                </a:lnTo>
                <a:lnTo>
                  <a:pt x="2065" y="847"/>
                </a:lnTo>
                <a:lnTo>
                  <a:pt x="1990" y="880"/>
                </a:lnTo>
                <a:lnTo>
                  <a:pt x="1972" y="856"/>
                </a:lnTo>
                <a:lnTo>
                  <a:pt x="1983" y="823"/>
                </a:lnTo>
                <a:lnTo>
                  <a:pt x="1931" y="773"/>
                </a:lnTo>
                <a:lnTo>
                  <a:pt x="1939" y="690"/>
                </a:lnTo>
                <a:lnTo>
                  <a:pt x="1888" y="716"/>
                </a:lnTo>
                <a:lnTo>
                  <a:pt x="1891" y="815"/>
                </a:lnTo>
                <a:lnTo>
                  <a:pt x="1889" y="937"/>
                </a:lnTo>
                <a:lnTo>
                  <a:pt x="1841" y="950"/>
                </a:lnTo>
                <a:lnTo>
                  <a:pt x="1809" y="925"/>
                </a:lnTo>
                <a:lnTo>
                  <a:pt x="1834" y="846"/>
                </a:lnTo>
                <a:lnTo>
                  <a:pt x="1826" y="764"/>
                </a:lnTo>
                <a:lnTo>
                  <a:pt x="1794" y="763"/>
                </a:lnTo>
                <a:lnTo>
                  <a:pt x="1772" y="705"/>
                </a:lnTo>
                <a:lnTo>
                  <a:pt x="1805" y="649"/>
                </a:lnTo>
                <a:lnTo>
                  <a:pt x="1816" y="582"/>
                </a:lnTo>
                <a:lnTo>
                  <a:pt x="1855" y="453"/>
                </a:lnTo>
                <a:lnTo>
                  <a:pt x="1871" y="418"/>
                </a:lnTo>
                <a:lnTo>
                  <a:pt x="1934" y="355"/>
                </a:lnTo>
                <a:lnTo>
                  <a:pt x="1993" y="380"/>
                </a:lnTo>
                <a:lnTo>
                  <a:pt x="2088" y="392"/>
                </a:lnTo>
                <a:lnTo>
                  <a:pt x="2175" y="388"/>
                </a:lnTo>
                <a:lnTo>
                  <a:pt x="2248" y="327"/>
                </a:lnTo>
                <a:lnTo>
                  <a:pt x="2262" y="346"/>
                </a:lnTo>
                <a:moveTo>
                  <a:pt x="2932" y="565"/>
                </a:moveTo>
                <a:lnTo>
                  <a:pt x="2950" y="702"/>
                </a:lnTo>
                <a:lnTo>
                  <a:pt x="3026" y="753"/>
                </a:lnTo>
                <a:lnTo>
                  <a:pt x="3092" y="663"/>
                </a:lnTo>
                <a:lnTo>
                  <a:pt x="3179" y="612"/>
                </a:lnTo>
                <a:lnTo>
                  <a:pt x="3246" y="612"/>
                </a:lnTo>
                <a:lnTo>
                  <a:pt x="3310" y="641"/>
                </a:lnTo>
                <a:lnTo>
                  <a:pt x="3365" y="672"/>
                </a:lnTo>
                <a:lnTo>
                  <a:pt x="3445" y="688"/>
                </a:lnTo>
                <a:lnTo>
                  <a:pt x="3434" y="965"/>
                </a:lnTo>
                <a:lnTo>
                  <a:pt x="3414" y="1243"/>
                </a:lnTo>
                <a:lnTo>
                  <a:pt x="3353" y="1173"/>
                </a:lnTo>
                <a:lnTo>
                  <a:pt x="3279" y="1156"/>
                </a:lnTo>
                <a:lnTo>
                  <a:pt x="3258" y="1180"/>
                </a:lnTo>
                <a:lnTo>
                  <a:pt x="3163" y="1183"/>
                </a:lnTo>
                <a:lnTo>
                  <a:pt x="3200" y="1114"/>
                </a:lnTo>
                <a:lnTo>
                  <a:pt x="3249" y="1090"/>
                </a:lnTo>
                <a:lnTo>
                  <a:pt x="3236" y="997"/>
                </a:lnTo>
                <a:lnTo>
                  <a:pt x="3205" y="926"/>
                </a:lnTo>
                <a:lnTo>
                  <a:pt x="3062" y="854"/>
                </a:lnTo>
                <a:lnTo>
                  <a:pt x="3001" y="847"/>
                </a:lnTo>
                <a:lnTo>
                  <a:pt x="2891" y="768"/>
                </a:lnTo>
                <a:lnTo>
                  <a:pt x="2867" y="809"/>
                </a:lnTo>
                <a:lnTo>
                  <a:pt x="2838" y="817"/>
                </a:lnTo>
                <a:lnTo>
                  <a:pt x="2822" y="786"/>
                </a:lnTo>
                <a:lnTo>
                  <a:pt x="2823" y="749"/>
                </a:lnTo>
                <a:lnTo>
                  <a:pt x="2767" y="707"/>
                </a:lnTo>
                <a:lnTo>
                  <a:pt x="2849" y="676"/>
                </a:lnTo>
                <a:lnTo>
                  <a:pt x="2902" y="678"/>
                </a:lnTo>
                <a:lnTo>
                  <a:pt x="2897" y="655"/>
                </a:lnTo>
                <a:lnTo>
                  <a:pt x="2787" y="655"/>
                </a:lnTo>
                <a:lnTo>
                  <a:pt x="2758" y="604"/>
                </a:lnTo>
                <a:lnTo>
                  <a:pt x="2691" y="589"/>
                </a:lnTo>
                <a:lnTo>
                  <a:pt x="2659" y="546"/>
                </a:lnTo>
                <a:lnTo>
                  <a:pt x="2761" y="526"/>
                </a:lnTo>
                <a:lnTo>
                  <a:pt x="2800" y="498"/>
                </a:lnTo>
                <a:lnTo>
                  <a:pt x="2920" y="533"/>
                </a:lnTo>
                <a:lnTo>
                  <a:pt x="2932" y="565"/>
                </a:lnTo>
                <a:moveTo>
                  <a:pt x="2652" y="730"/>
                </a:moveTo>
                <a:lnTo>
                  <a:pt x="2677" y="795"/>
                </a:lnTo>
                <a:lnTo>
                  <a:pt x="2615" y="760"/>
                </a:lnTo>
                <a:lnTo>
                  <a:pt x="2552" y="753"/>
                </a:lnTo>
                <a:lnTo>
                  <a:pt x="2510" y="758"/>
                </a:lnTo>
                <a:lnTo>
                  <a:pt x="2458" y="755"/>
                </a:lnTo>
                <a:lnTo>
                  <a:pt x="2477" y="709"/>
                </a:lnTo>
                <a:lnTo>
                  <a:pt x="2570" y="705"/>
                </a:lnTo>
                <a:lnTo>
                  <a:pt x="2652" y="730"/>
                </a:lnTo>
                <a:moveTo>
                  <a:pt x="2409" y="761"/>
                </a:moveTo>
                <a:lnTo>
                  <a:pt x="2380" y="789"/>
                </a:lnTo>
                <a:lnTo>
                  <a:pt x="2328" y="774"/>
                </a:lnTo>
                <a:lnTo>
                  <a:pt x="2315" y="737"/>
                </a:lnTo>
                <a:lnTo>
                  <a:pt x="2391" y="733"/>
                </a:lnTo>
                <a:lnTo>
                  <a:pt x="2409" y="761"/>
                </a:lnTo>
                <a:moveTo>
                  <a:pt x="2960" y="996"/>
                </a:moveTo>
                <a:lnTo>
                  <a:pt x="2917" y="1054"/>
                </a:lnTo>
                <a:lnTo>
                  <a:pt x="2914" y="990"/>
                </a:lnTo>
                <a:lnTo>
                  <a:pt x="2929" y="959"/>
                </a:lnTo>
                <a:lnTo>
                  <a:pt x="2947" y="930"/>
                </a:lnTo>
                <a:lnTo>
                  <a:pt x="2962" y="955"/>
                </a:lnTo>
                <a:lnTo>
                  <a:pt x="2960" y="996"/>
                </a:lnTo>
                <a:moveTo>
                  <a:pt x="996" y="1044"/>
                </a:moveTo>
                <a:lnTo>
                  <a:pt x="1139" y="1052"/>
                </a:lnTo>
                <a:lnTo>
                  <a:pt x="1158" y="1017"/>
                </a:lnTo>
                <a:lnTo>
                  <a:pt x="1295" y="1058"/>
                </a:lnTo>
                <a:lnTo>
                  <a:pt x="1319" y="1113"/>
                </a:lnTo>
                <a:lnTo>
                  <a:pt x="1431" y="1129"/>
                </a:lnTo>
                <a:lnTo>
                  <a:pt x="1519" y="1179"/>
                </a:lnTo>
                <a:lnTo>
                  <a:pt x="1431" y="1212"/>
                </a:lnTo>
                <a:lnTo>
                  <a:pt x="1351" y="1177"/>
                </a:lnTo>
                <a:lnTo>
                  <a:pt x="1283" y="1180"/>
                </a:lnTo>
                <a:lnTo>
                  <a:pt x="1206" y="1174"/>
                </a:lnTo>
                <a:lnTo>
                  <a:pt x="1136" y="1158"/>
                </a:lnTo>
                <a:lnTo>
                  <a:pt x="1052" y="1126"/>
                </a:lnTo>
                <a:lnTo>
                  <a:pt x="997" y="1117"/>
                </a:lnTo>
                <a:lnTo>
                  <a:pt x="965" y="1128"/>
                </a:lnTo>
                <a:lnTo>
                  <a:pt x="830" y="1093"/>
                </a:lnTo>
                <a:lnTo>
                  <a:pt x="819" y="1056"/>
                </a:lnTo>
                <a:lnTo>
                  <a:pt x="751" y="1050"/>
                </a:lnTo>
                <a:lnTo>
                  <a:pt x="807" y="969"/>
                </a:lnTo>
                <a:lnTo>
                  <a:pt x="898" y="974"/>
                </a:lnTo>
                <a:lnTo>
                  <a:pt x="957" y="1007"/>
                </a:lnTo>
                <a:lnTo>
                  <a:pt x="987" y="1013"/>
                </a:lnTo>
                <a:lnTo>
                  <a:pt x="996" y="1044"/>
                </a:lnTo>
                <a:moveTo>
                  <a:pt x="2061" y="1156"/>
                </a:moveTo>
                <a:lnTo>
                  <a:pt x="2046" y="1203"/>
                </a:lnTo>
                <a:lnTo>
                  <a:pt x="1932" y="1227"/>
                </a:lnTo>
                <a:lnTo>
                  <a:pt x="1833" y="1217"/>
                </a:lnTo>
                <a:lnTo>
                  <a:pt x="1835" y="1186"/>
                </a:lnTo>
                <a:lnTo>
                  <a:pt x="1896" y="1168"/>
                </a:lnTo>
                <a:lnTo>
                  <a:pt x="1941" y="1193"/>
                </a:lnTo>
                <a:lnTo>
                  <a:pt x="1991" y="1187"/>
                </a:lnTo>
                <a:lnTo>
                  <a:pt x="2061" y="1156"/>
                </a:lnTo>
                <a:moveTo>
                  <a:pt x="1685" y="1156"/>
                </a:moveTo>
                <a:lnTo>
                  <a:pt x="1711" y="1179"/>
                </a:lnTo>
                <a:lnTo>
                  <a:pt x="1758" y="1172"/>
                </a:lnTo>
                <a:lnTo>
                  <a:pt x="1774" y="1208"/>
                </a:lnTo>
                <a:lnTo>
                  <a:pt x="1685" y="1225"/>
                </a:lnTo>
                <a:lnTo>
                  <a:pt x="1633" y="1236"/>
                </a:lnTo>
                <a:lnTo>
                  <a:pt x="1592" y="1236"/>
                </a:lnTo>
                <a:lnTo>
                  <a:pt x="1622" y="1187"/>
                </a:lnTo>
                <a:lnTo>
                  <a:pt x="1663" y="1186"/>
                </a:lnTo>
                <a:lnTo>
                  <a:pt x="1685" y="1156"/>
                </a:lnTo>
                <a:moveTo>
                  <a:pt x="2161" y="1330"/>
                </a:moveTo>
                <a:lnTo>
                  <a:pt x="2095" y="1349"/>
                </a:lnTo>
                <a:lnTo>
                  <a:pt x="2087" y="1339"/>
                </a:lnTo>
                <a:lnTo>
                  <a:pt x="2097" y="1310"/>
                </a:lnTo>
                <a:lnTo>
                  <a:pt x="2133" y="1258"/>
                </a:lnTo>
                <a:lnTo>
                  <a:pt x="2210" y="1224"/>
                </a:lnTo>
                <a:lnTo>
                  <a:pt x="2217" y="1241"/>
                </a:lnTo>
                <a:lnTo>
                  <a:pt x="2216" y="1266"/>
                </a:lnTo>
                <a:lnTo>
                  <a:pt x="2161" y="1330"/>
                </a:lnTo>
                <a:moveTo>
                  <a:pt x="1881" y="1339"/>
                </a:moveTo>
                <a:lnTo>
                  <a:pt x="1850" y="1340"/>
                </a:lnTo>
                <a:lnTo>
                  <a:pt x="1756" y="1280"/>
                </a:lnTo>
                <a:lnTo>
                  <a:pt x="1827" y="1264"/>
                </a:lnTo>
                <a:lnTo>
                  <a:pt x="1864" y="1290"/>
                </a:lnTo>
                <a:lnTo>
                  <a:pt x="1888" y="1316"/>
                </a:lnTo>
                <a:lnTo>
                  <a:pt x="1881" y="1339"/>
                </a:lnTo>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32" name="Freeform 87"/>
          <p:cNvSpPr>
            <a:spLocks/>
          </p:cNvSpPr>
          <p:nvPr/>
        </p:nvSpPr>
        <p:spPr bwMode="auto">
          <a:xfrm>
            <a:off x="6723063" y="2978150"/>
            <a:ext cx="880110" cy="998855"/>
          </a:xfrm>
          <a:custGeom>
            <a:avLst/>
            <a:gdLst>
              <a:gd name="T0" fmla="*/ 149 w 504"/>
              <a:gd name="T1" fmla="*/ 42 h 572"/>
              <a:gd name="T2" fmla="*/ 148 w 504"/>
              <a:gd name="T3" fmla="*/ 60 h 572"/>
              <a:gd name="T4" fmla="*/ 206 w 504"/>
              <a:gd name="T5" fmla="*/ 110 h 572"/>
              <a:gd name="T6" fmla="*/ 212 w 504"/>
              <a:gd name="T7" fmla="*/ 147 h 572"/>
              <a:gd name="T8" fmla="*/ 282 w 504"/>
              <a:gd name="T9" fmla="*/ 172 h 572"/>
              <a:gd name="T10" fmla="*/ 330 w 504"/>
              <a:gd name="T11" fmla="*/ 189 h 572"/>
              <a:gd name="T12" fmla="*/ 340 w 504"/>
              <a:gd name="T13" fmla="*/ 167 h 572"/>
              <a:gd name="T14" fmla="*/ 355 w 504"/>
              <a:gd name="T15" fmla="*/ 170 h 572"/>
              <a:gd name="T16" fmla="*/ 384 w 504"/>
              <a:gd name="T17" fmla="*/ 179 h 572"/>
              <a:gd name="T18" fmla="*/ 412 w 504"/>
              <a:gd name="T19" fmla="*/ 167 h 572"/>
              <a:gd name="T20" fmla="*/ 430 w 504"/>
              <a:gd name="T21" fmla="*/ 142 h 572"/>
              <a:gd name="T22" fmla="*/ 474 w 504"/>
              <a:gd name="T23" fmla="*/ 126 h 572"/>
              <a:gd name="T24" fmla="*/ 501 w 504"/>
              <a:gd name="T25" fmla="*/ 150 h 572"/>
              <a:gd name="T26" fmla="*/ 504 w 504"/>
              <a:gd name="T27" fmla="*/ 175 h 572"/>
              <a:gd name="T28" fmla="*/ 473 w 504"/>
              <a:gd name="T29" fmla="*/ 197 h 572"/>
              <a:gd name="T30" fmla="*/ 463 w 504"/>
              <a:gd name="T31" fmla="*/ 242 h 572"/>
              <a:gd name="T32" fmla="*/ 449 w 504"/>
              <a:gd name="T33" fmla="*/ 266 h 572"/>
              <a:gd name="T34" fmla="*/ 429 w 504"/>
              <a:gd name="T35" fmla="*/ 247 h 572"/>
              <a:gd name="T36" fmla="*/ 412 w 504"/>
              <a:gd name="T37" fmla="*/ 249 h 572"/>
              <a:gd name="T38" fmla="*/ 428 w 504"/>
              <a:gd name="T39" fmla="*/ 219 h 572"/>
              <a:gd name="T40" fmla="*/ 383 w 504"/>
              <a:gd name="T41" fmla="*/ 212 h 572"/>
              <a:gd name="T42" fmla="*/ 354 w 504"/>
              <a:gd name="T43" fmla="*/ 188 h 572"/>
              <a:gd name="T44" fmla="*/ 356 w 504"/>
              <a:gd name="T45" fmla="*/ 221 h 572"/>
              <a:gd name="T46" fmla="*/ 364 w 504"/>
              <a:gd name="T47" fmla="*/ 246 h 572"/>
              <a:gd name="T48" fmla="*/ 378 w 504"/>
              <a:gd name="T49" fmla="*/ 287 h 572"/>
              <a:gd name="T50" fmla="*/ 347 w 504"/>
              <a:gd name="T51" fmla="*/ 306 h 572"/>
              <a:gd name="T52" fmla="*/ 298 w 504"/>
              <a:gd name="T53" fmla="*/ 357 h 572"/>
              <a:gd name="T54" fmla="*/ 271 w 504"/>
              <a:gd name="T55" fmla="*/ 394 h 572"/>
              <a:gd name="T56" fmla="*/ 238 w 504"/>
              <a:gd name="T57" fmla="*/ 407 h 572"/>
              <a:gd name="T58" fmla="*/ 243 w 504"/>
              <a:gd name="T59" fmla="*/ 467 h 572"/>
              <a:gd name="T60" fmla="*/ 230 w 504"/>
              <a:gd name="T61" fmla="*/ 523 h 572"/>
              <a:gd name="T62" fmla="*/ 212 w 504"/>
              <a:gd name="T63" fmla="*/ 552 h 572"/>
              <a:gd name="T64" fmla="*/ 181 w 504"/>
              <a:gd name="T65" fmla="*/ 553 h 572"/>
              <a:gd name="T66" fmla="*/ 156 w 504"/>
              <a:gd name="T67" fmla="*/ 493 h 572"/>
              <a:gd name="T68" fmla="*/ 134 w 504"/>
              <a:gd name="T69" fmla="*/ 434 h 572"/>
              <a:gd name="T70" fmla="*/ 95 w 504"/>
              <a:gd name="T71" fmla="*/ 338 h 572"/>
              <a:gd name="T72" fmla="*/ 61 w 504"/>
              <a:gd name="T73" fmla="*/ 306 h 572"/>
              <a:gd name="T74" fmla="*/ 29 w 504"/>
              <a:gd name="T75" fmla="*/ 271 h 572"/>
              <a:gd name="T76" fmla="*/ 10 w 504"/>
              <a:gd name="T77" fmla="*/ 231 h 572"/>
              <a:gd name="T78" fmla="*/ 31 w 504"/>
              <a:gd name="T79" fmla="*/ 203 h 572"/>
              <a:gd name="T80" fmla="*/ 29 w 504"/>
              <a:gd name="T81" fmla="*/ 156 h 572"/>
              <a:gd name="T82" fmla="*/ 72 w 504"/>
              <a:gd name="T83" fmla="*/ 115 h 572"/>
              <a:gd name="T84" fmla="*/ 94 w 504"/>
              <a:gd name="T85" fmla="*/ 67 h 572"/>
              <a:gd name="T86" fmla="*/ 58 w 504"/>
              <a:gd name="T87" fmla="*/ 25 h 572"/>
              <a:gd name="T88" fmla="*/ 110 w 504"/>
              <a:gd name="T89" fmla="*/ 18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4" h="572">
                <a:moveTo>
                  <a:pt x="122" y="0"/>
                </a:moveTo>
                <a:lnTo>
                  <a:pt x="147" y="25"/>
                </a:lnTo>
                <a:lnTo>
                  <a:pt x="149" y="42"/>
                </a:lnTo>
                <a:lnTo>
                  <a:pt x="159" y="52"/>
                </a:lnTo>
                <a:lnTo>
                  <a:pt x="161" y="63"/>
                </a:lnTo>
                <a:lnTo>
                  <a:pt x="148" y="60"/>
                </a:lnTo>
                <a:lnTo>
                  <a:pt x="158" y="83"/>
                </a:lnTo>
                <a:lnTo>
                  <a:pt x="178" y="96"/>
                </a:lnTo>
                <a:lnTo>
                  <a:pt x="206" y="110"/>
                </a:lnTo>
                <a:lnTo>
                  <a:pt x="197" y="120"/>
                </a:lnTo>
                <a:lnTo>
                  <a:pt x="194" y="139"/>
                </a:lnTo>
                <a:lnTo>
                  <a:pt x="212" y="147"/>
                </a:lnTo>
                <a:lnTo>
                  <a:pt x="231" y="157"/>
                </a:lnTo>
                <a:lnTo>
                  <a:pt x="257" y="169"/>
                </a:lnTo>
                <a:lnTo>
                  <a:pt x="282" y="172"/>
                </a:lnTo>
                <a:lnTo>
                  <a:pt x="294" y="182"/>
                </a:lnTo>
                <a:lnTo>
                  <a:pt x="308" y="184"/>
                </a:lnTo>
                <a:lnTo>
                  <a:pt x="330" y="189"/>
                </a:lnTo>
                <a:lnTo>
                  <a:pt x="345" y="189"/>
                </a:lnTo>
                <a:lnTo>
                  <a:pt x="346" y="181"/>
                </a:lnTo>
                <a:lnTo>
                  <a:pt x="340" y="167"/>
                </a:lnTo>
                <a:lnTo>
                  <a:pt x="340" y="158"/>
                </a:lnTo>
                <a:lnTo>
                  <a:pt x="350" y="154"/>
                </a:lnTo>
                <a:lnTo>
                  <a:pt x="355" y="170"/>
                </a:lnTo>
                <a:lnTo>
                  <a:pt x="356" y="174"/>
                </a:lnTo>
                <a:lnTo>
                  <a:pt x="374" y="182"/>
                </a:lnTo>
                <a:lnTo>
                  <a:pt x="384" y="179"/>
                </a:lnTo>
                <a:lnTo>
                  <a:pt x="400" y="181"/>
                </a:lnTo>
                <a:lnTo>
                  <a:pt x="414" y="180"/>
                </a:lnTo>
                <a:lnTo>
                  <a:pt x="412" y="167"/>
                </a:lnTo>
                <a:lnTo>
                  <a:pt x="404" y="161"/>
                </a:lnTo>
                <a:lnTo>
                  <a:pt x="418" y="158"/>
                </a:lnTo>
                <a:lnTo>
                  <a:pt x="430" y="142"/>
                </a:lnTo>
                <a:lnTo>
                  <a:pt x="447" y="129"/>
                </a:lnTo>
                <a:lnTo>
                  <a:pt x="463" y="134"/>
                </a:lnTo>
                <a:lnTo>
                  <a:pt x="474" y="126"/>
                </a:lnTo>
                <a:lnTo>
                  <a:pt x="485" y="139"/>
                </a:lnTo>
                <a:lnTo>
                  <a:pt x="481" y="147"/>
                </a:lnTo>
                <a:lnTo>
                  <a:pt x="501" y="150"/>
                </a:lnTo>
                <a:lnTo>
                  <a:pt x="504" y="158"/>
                </a:lnTo>
                <a:lnTo>
                  <a:pt x="499" y="162"/>
                </a:lnTo>
                <a:lnTo>
                  <a:pt x="504" y="175"/>
                </a:lnTo>
                <a:lnTo>
                  <a:pt x="490" y="171"/>
                </a:lnTo>
                <a:lnTo>
                  <a:pt x="470" y="185"/>
                </a:lnTo>
                <a:lnTo>
                  <a:pt x="473" y="197"/>
                </a:lnTo>
                <a:lnTo>
                  <a:pt x="467" y="215"/>
                </a:lnTo>
                <a:lnTo>
                  <a:pt x="468" y="225"/>
                </a:lnTo>
                <a:lnTo>
                  <a:pt x="463" y="242"/>
                </a:lnTo>
                <a:lnTo>
                  <a:pt x="449" y="237"/>
                </a:lnTo>
                <a:lnTo>
                  <a:pt x="452" y="259"/>
                </a:lnTo>
                <a:lnTo>
                  <a:pt x="449" y="266"/>
                </a:lnTo>
                <a:lnTo>
                  <a:pt x="452" y="274"/>
                </a:lnTo>
                <a:lnTo>
                  <a:pt x="444" y="280"/>
                </a:lnTo>
                <a:lnTo>
                  <a:pt x="429" y="247"/>
                </a:lnTo>
                <a:lnTo>
                  <a:pt x="424" y="247"/>
                </a:lnTo>
                <a:lnTo>
                  <a:pt x="424" y="260"/>
                </a:lnTo>
                <a:lnTo>
                  <a:pt x="412" y="249"/>
                </a:lnTo>
                <a:lnTo>
                  <a:pt x="415" y="237"/>
                </a:lnTo>
                <a:lnTo>
                  <a:pt x="423" y="236"/>
                </a:lnTo>
                <a:lnTo>
                  <a:pt x="428" y="219"/>
                </a:lnTo>
                <a:lnTo>
                  <a:pt x="417" y="215"/>
                </a:lnTo>
                <a:lnTo>
                  <a:pt x="400" y="215"/>
                </a:lnTo>
                <a:lnTo>
                  <a:pt x="383" y="212"/>
                </a:lnTo>
                <a:lnTo>
                  <a:pt x="378" y="198"/>
                </a:lnTo>
                <a:lnTo>
                  <a:pt x="370" y="197"/>
                </a:lnTo>
                <a:lnTo>
                  <a:pt x="354" y="188"/>
                </a:lnTo>
                <a:lnTo>
                  <a:pt x="350" y="202"/>
                </a:lnTo>
                <a:lnTo>
                  <a:pt x="366" y="213"/>
                </a:lnTo>
                <a:lnTo>
                  <a:pt x="356" y="221"/>
                </a:lnTo>
                <a:lnTo>
                  <a:pt x="353" y="228"/>
                </a:lnTo>
                <a:lnTo>
                  <a:pt x="365" y="234"/>
                </a:lnTo>
                <a:lnTo>
                  <a:pt x="364" y="246"/>
                </a:lnTo>
                <a:lnTo>
                  <a:pt x="373" y="262"/>
                </a:lnTo>
                <a:lnTo>
                  <a:pt x="379" y="279"/>
                </a:lnTo>
                <a:lnTo>
                  <a:pt x="378" y="287"/>
                </a:lnTo>
                <a:lnTo>
                  <a:pt x="365" y="286"/>
                </a:lnTo>
                <a:lnTo>
                  <a:pt x="344" y="291"/>
                </a:lnTo>
                <a:lnTo>
                  <a:pt x="347" y="306"/>
                </a:lnTo>
                <a:lnTo>
                  <a:pt x="339" y="319"/>
                </a:lnTo>
                <a:lnTo>
                  <a:pt x="315" y="333"/>
                </a:lnTo>
                <a:lnTo>
                  <a:pt x="298" y="357"/>
                </a:lnTo>
                <a:lnTo>
                  <a:pt x="286" y="370"/>
                </a:lnTo>
                <a:lnTo>
                  <a:pt x="270" y="384"/>
                </a:lnTo>
                <a:lnTo>
                  <a:pt x="271" y="394"/>
                </a:lnTo>
                <a:lnTo>
                  <a:pt x="262" y="399"/>
                </a:lnTo>
                <a:lnTo>
                  <a:pt x="246" y="406"/>
                </a:lnTo>
                <a:lnTo>
                  <a:pt x="238" y="407"/>
                </a:lnTo>
                <a:lnTo>
                  <a:pt x="234" y="423"/>
                </a:lnTo>
                <a:lnTo>
                  <a:pt x="241" y="450"/>
                </a:lnTo>
                <a:lnTo>
                  <a:pt x="243" y="467"/>
                </a:lnTo>
                <a:lnTo>
                  <a:pt x="237" y="487"/>
                </a:lnTo>
                <a:lnTo>
                  <a:pt x="239" y="522"/>
                </a:lnTo>
                <a:lnTo>
                  <a:pt x="230" y="523"/>
                </a:lnTo>
                <a:lnTo>
                  <a:pt x="222" y="539"/>
                </a:lnTo>
                <a:lnTo>
                  <a:pt x="228" y="546"/>
                </a:lnTo>
                <a:lnTo>
                  <a:pt x="212" y="552"/>
                </a:lnTo>
                <a:lnTo>
                  <a:pt x="206" y="566"/>
                </a:lnTo>
                <a:lnTo>
                  <a:pt x="199" y="572"/>
                </a:lnTo>
                <a:lnTo>
                  <a:pt x="181" y="553"/>
                </a:lnTo>
                <a:lnTo>
                  <a:pt x="171" y="523"/>
                </a:lnTo>
                <a:lnTo>
                  <a:pt x="163" y="503"/>
                </a:lnTo>
                <a:lnTo>
                  <a:pt x="156" y="493"/>
                </a:lnTo>
                <a:lnTo>
                  <a:pt x="144" y="473"/>
                </a:lnTo>
                <a:lnTo>
                  <a:pt x="138" y="447"/>
                </a:lnTo>
                <a:lnTo>
                  <a:pt x="134" y="434"/>
                </a:lnTo>
                <a:lnTo>
                  <a:pt x="115" y="405"/>
                </a:lnTo>
                <a:lnTo>
                  <a:pt x="103" y="365"/>
                </a:lnTo>
                <a:lnTo>
                  <a:pt x="95" y="338"/>
                </a:lnTo>
                <a:lnTo>
                  <a:pt x="92" y="313"/>
                </a:lnTo>
                <a:lnTo>
                  <a:pt x="86" y="294"/>
                </a:lnTo>
                <a:lnTo>
                  <a:pt x="61" y="306"/>
                </a:lnTo>
                <a:lnTo>
                  <a:pt x="48" y="304"/>
                </a:lnTo>
                <a:lnTo>
                  <a:pt x="22" y="279"/>
                </a:lnTo>
                <a:lnTo>
                  <a:pt x="29" y="271"/>
                </a:lnTo>
                <a:lnTo>
                  <a:pt x="23" y="263"/>
                </a:lnTo>
                <a:lnTo>
                  <a:pt x="0" y="245"/>
                </a:lnTo>
                <a:lnTo>
                  <a:pt x="10" y="231"/>
                </a:lnTo>
                <a:lnTo>
                  <a:pt x="49" y="231"/>
                </a:lnTo>
                <a:lnTo>
                  <a:pt x="43" y="213"/>
                </a:lnTo>
                <a:lnTo>
                  <a:pt x="31" y="203"/>
                </a:lnTo>
                <a:lnTo>
                  <a:pt x="27" y="187"/>
                </a:lnTo>
                <a:lnTo>
                  <a:pt x="13" y="178"/>
                </a:lnTo>
                <a:lnTo>
                  <a:pt x="29" y="156"/>
                </a:lnTo>
                <a:lnTo>
                  <a:pt x="50" y="158"/>
                </a:lnTo>
                <a:lnTo>
                  <a:pt x="65" y="136"/>
                </a:lnTo>
                <a:lnTo>
                  <a:pt x="72" y="115"/>
                </a:lnTo>
                <a:lnTo>
                  <a:pt x="85" y="94"/>
                </a:lnTo>
                <a:lnTo>
                  <a:pt x="81" y="79"/>
                </a:lnTo>
                <a:lnTo>
                  <a:pt x="94" y="67"/>
                </a:lnTo>
                <a:lnTo>
                  <a:pt x="77" y="57"/>
                </a:lnTo>
                <a:lnTo>
                  <a:pt x="68" y="43"/>
                </a:lnTo>
                <a:lnTo>
                  <a:pt x="58" y="25"/>
                </a:lnTo>
                <a:lnTo>
                  <a:pt x="64" y="16"/>
                </a:lnTo>
                <a:lnTo>
                  <a:pt x="92" y="21"/>
                </a:lnTo>
                <a:lnTo>
                  <a:pt x="110" y="18"/>
                </a:lnTo>
                <a:lnTo>
                  <a:pt x="122"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33" name="Freeform 88"/>
          <p:cNvSpPr>
            <a:spLocks/>
          </p:cNvSpPr>
          <p:nvPr/>
        </p:nvSpPr>
        <p:spPr bwMode="auto">
          <a:xfrm>
            <a:off x="4314984" y="2279650"/>
            <a:ext cx="110013" cy="120492"/>
          </a:xfrm>
          <a:custGeom>
            <a:avLst/>
            <a:gdLst>
              <a:gd name="T0" fmla="*/ 61 w 63"/>
              <a:gd name="T1" fmla="*/ 25 h 69"/>
              <a:gd name="T2" fmla="*/ 63 w 63"/>
              <a:gd name="T3" fmla="*/ 40 h 69"/>
              <a:gd name="T4" fmla="*/ 51 w 63"/>
              <a:gd name="T5" fmla="*/ 57 h 69"/>
              <a:gd name="T6" fmla="*/ 22 w 63"/>
              <a:gd name="T7" fmla="*/ 69 h 69"/>
              <a:gd name="T8" fmla="*/ 0 w 63"/>
              <a:gd name="T9" fmla="*/ 66 h 69"/>
              <a:gd name="T10" fmla="*/ 14 w 63"/>
              <a:gd name="T11" fmla="*/ 45 h 69"/>
              <a:gd name="T12" fmla="*/ 7 w 63"/>
              <a:gd name="T13" fmla="*/ 25 h 69"/>
              <a:gd name="T14" fmla="*/ 29 w 63"/>
              <a:gd name="T15" fmla="*/ 10 h 69"/>
              <a:gd name="T16" fmla="*/ 41 w 63"/>
              <a:gd name="T17" fmla="*/ 0 h 69"/>
              <a:gd name="T18" fmla="*/ 44 w 63"/>
              <a:gd name="T19" fmla="*/ 11 h 69"/>
              <a:gd name="T20" fmla="*/ 40 w 63"/>
              <a:gd name="T21" fmla="*/ 22 h 69"/>
              <a:gd name="T22" fmla="*/ 50 w 63"/>
              <a:gd name="T23" fmla="*/ 21 h 69"/>
              <a:gd name="T24" fmla="*/ 61 w 63"/>
              <a:gd name="T25"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69">
                <a:moveTo>
                  <a:pt x="61" y="25"/>
                </a:moveTo>
                <a:lnTo>
                  <a:pt x="63" y="40"/>
                </a:lnTo>
                <a:lnTo>
                  <a:pt x="51" y="57"/>
                </a:lnTo>
                <a:lnTo>
                  <a:pt x="22" y="69"/>
                </a:lnTo>
                <a:lnTo>
                  <a:pt x="0" y="66"/>
                </a:lnTo>
                <a:lnTo>
                  <a:pt x="14" y="45"/>
                </a:lnTo>
                <a:lnTo>
                  <a:pt x="7" y="25"/>
                </a:lnTo>
                <a:lnTo>
                  <a:pt x="29" y="10"/>
                </a:lnTo>
                <a:lnTo>
                  <a:pt x="41" y="0"/>
                </a:lnTo>
                <a:lnTo>
                  <a:pt x="44" y="11"/>
                </a:lnTo>
                <a:lnTo>
                  <a:pt x="40" y="22"/>
                </a:lnTo>
                <a:lnTo>
                  <a:pt x="50" y="21"/>
                </a:lnTo>
                <a:lnTo>
                  <a:pt x="61" y="2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34" name="Freeform 89"/>
          <p:cNvSpPr>
            <a:spLocks/>
          </p:cNvSpPr>
          <p:nvPr/>
        </p:nvSpPr>
        <p:spPr bwMode="auto">
          <a:xfrm>
            <a:off x="5897087" y="2826227"/>
            <a:ext cx="658336" cy="529113"/>
          </a:xfrm>
          <a:custGeom>
            <a:avLst/>
            <a:gdLst>
              <a:gd name="T0" fmla="*/ 190 w 377"/>
              <a:gd name="T1" fmla="*/ 48 h 303"/>
              <a:gd name="T2" fmla="*/ 211 w 377"/>
              <a:gd name="T3" fmla="*/ 37 h 303"/>
              <a:gd name="T4" fmla="*/ 231 w 377"/>
              <a:gd name="T5" fmla="*/ 35 h 303"/>
              <a:gd name="T6" fmla="*/ 266 w 377"/>
              <a:gd name="T7" fmla="*/ 48 h 303"/>
              <a:gd name="T8" fmla="*/ 302 w 377"/>
              <a:gd name="T9" fmla="*/ 67 h 303"/>
              <a:gd name="T10" fmla="*/ 306 w 377"/>
              <a:gd name="T11" fmla="*/ 110 h 303"/>
              <a:gd name="T12" fmla="*/ 312 w 377"/>
              <a:gd name="T13" fmla="*/ 128 h 303"/>
              <a:gd name="T14" fmla="*/ 315 w 377"/>
              <a:gd name="T15" fmla="*/ 156 h 303"/>
              <a:gd name="T16" fmla="*/ 333 w 377"/>
              <a:gd name="T17" fmla="*/ 173 h 303"/>
              <a:gd name="T18" fmla="*/ 324 w 377"/>
              <a:gd name="T19" fmla="*/ 205 h 303"/>
              <a:gd name="T20" fmla="*/ 343 w 377"/>
              <a:gd name="T21" fmla="*/ 228 h 303"/>
              <a:gd name="T22" fmla="*/ 365 w 377"/>
              <a:gd name="T23" fmla="*/ 256 h 303"/>
              <a:gd name="T24" fmla="*/ 377 w 377"/>
              <a:gd name="T25" fmla="*/ 268 h 303"/>
              <a:gd name="T26" fmla="*/ 349 w 377"/>
              <a:gd name="T27" fmla="*/ 303 h 303"/>
              <a:gd name="T28" fmla="*/ 295 w 377"/>
              <a:gd name="T29" fmla="*/ 292 h 303"/>
              <a:gd name="T30" fmla="*/ 264 w 377"/>
              <a:gd name="T31" fmla="*/ 264 h 303"/>
              <a:gd name="T32" fmla="*/ 241 w 377"/>
              <a:gd name="T33" fmla="*/ 264 h 303"/>
              <a:gd name="T34" fmla="*/ 202 w 377"/>
              <a:gd name="T35" fmla="*/ 268 h 303"/>
              <a:gd name="T36" fmla="*/ 164 w 377"/>
              <a:gd name="T37" fmla="*/ 246 h 303"/>
              <a:gd name="T38" fmla="*/ 133 w 377"/>
              <a:gd name="T39" fmla="*/ 198 h 303"/>
              <a:gd name="T40" fmla="*/ 112 w 377"/>
              <a:gd name="T41" fmla="*/ 195 h 303"/>
              <a:gd name="T42" fmla="*/ 96 w 377"/>
              <a:gd name="T43" fmla="*/ 192 h 303"/>
              <a:gd name="T44" fmla="*/ 88 w 377"/>
              <a:gd name="T45" fmla="*/ 181 h 303"/>
              <a:gd name="T46" fmla="*/ 78 w 377"/>
              <a:gd name="T47" fmla="*/ 150 h 303"/>
              <a:gd name="T48" fmla="*/ 40 w 377"/>
              <a:gd name="T49" fmla="*/ 119 h 303"/>
              <a:gd name="T50" fmla="*/ 49 w 377"/>
              <a:gd name="T51" fmla="*/ 96 h 303"/>
              <a:gd name="T52" fmla="*/ 34 w 377"/>
              <a:gd name="T53" fmla="*/ 77 h 303"/>
              <a:gd name="T54" fmla="*/ 7 w 377"/>
              <a:gd name="T55" fmla="*/ 36 h 303"/>
              <a:gd name="T56" fmla="*/ 0 w 377"/>
              <a:gd name="T57" fmla="*/ 6 h 303"/>
              <a:gd name="T58" fmla="*/ 15 w 377"/>
              <a:gd name="T59" fmla="*/ 8 h 303"/>
              <a:gd name="T60" fmla="*/ 37 w 377"/>
              <a:gd name="T61" fmla="*/ 20 h 303"/>
              <a:gd name="T62" fmla="*/ 60 w 377"/>
              <a:gd name="T63" fmla="*/ 5 h 303"/>
              <a:gd name="T64" fmla="*/ 73 w 377"/>
              <a:gd name="T65" fmla="*/ 9 h 303"/>
              <a:gd name="T66" fmla="*/ 81 w 377"/>
              <a:gd name="T67" fmla="*/ 30 h 303"/>
              <a:gd name="T68" fmla="*/ 93 w 377"/>
              <a:gd name="T69" fmla="*/ 44 h 303"/>
              <a:gd name="T70" fmla="*/ 124 w 377"/>
              <a:gd name="T71" fmla="*/ 59 h 303"/>
              <a:gd name="T72" fmla="*/ 175 w 377"/>
              <a:gd name="T73" fmla="*/ 57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7" h="303">
                <a:moveTo>
                  <a:pt x="176" y="52"/>
                </a:moveTo>
                <a:lnTo>
                  <a:pt x="190" y="48"/>
                </a:lnTo>
                <a:lnTo>
                  <a:pt x="200" y="36"/>
                </a:lnTo>
                <a:lnTo>
                  <a:pt x="211" y="37"/>
                </a:lnTo>
                <a:lnTo>
                  <a:pt x="218" y="33"/>
                </a:lnTo>
                <a:lnTo>
                  <a:pt x="231" y="35"/>
                </a:lnTo>
                <a:lnTo>
                  <a:pt x="252" y="45"/>
                </a:lnTo>
                <a:lnTo>
                  <a:pt x="266" y="48"/>
                </a:lnTo>
                <a:lnTo>
                  <a:pt x="289" y="66"/>
                </a:lnTo>
                <a:lnTo>
                  <a:pt x="302" y="67"/>
                </a:lnTo>
                <a:lnTo>
                  <a:pt x="308" y="84"/>
                </a:lnTo>
                <a:lnTo>
                  <a:pt x="306" y="110"/>
                </a:lnTo>
                <a:lnTo>
                  <a:pt x="304" y="125"/>
                </a:lnTo>
                <a:lnTo>
                  <a:pt x="312" y="128"/>
                </a:lnTo>
                <a:lnTo>
                  <a:pt x="307" y="139"/>
                </a:lnTo>
                <a:lnTo>
                  <a:pt x="315" y="156"/>
                </a:lnTo>
                <a:lnTo>
                  <a:pt x="319" y="169"/>
                </a:lnTo>
                <a:lnTo>
                  <a:pt x="333" y="173"/>
                </a:lnTo>
                <a:lnTo>
                  <a:pt x="337" y="186"/>
                </a:lnTo>
                <a:lnTo>
                  <a:pt x="324" y="205"/>
                </a:lnTo>
                <a:lnTo>
                  <a:pt x="334" y="216"/>
                </a:lnTo>
                <a:lnTo>
                  <a:pt x="343" y="228"/>
                </a:lnTo>
                <a:lnTo>
                  <a:pt x="362" y="237"/>
                </a:lnTo>
                <a:lnTo>
                  <a:pt x="365" y="256"/>
                </a:lnTo>
                <a:lnTo>
                  <a:pt x="374" y="259"/>
                </a:lnTo>
                <a:lnTo>
                  <a:pt x="377" y="268"/>
                </a:lnTo>
                <a:lnTo>
                  <a:pt x="353" y="279"/>
                </a:lnTo>
                <a:lnTo>
                  <a:pt x="349" y="303"/>
                </a:lnTo>
                <a:lnTo>
                  <a:pt x="315" y="297"/>
                </a:lnTo>
                <a:lnTo>
                  <a:pt x="295" y="292"/>
                </a:lnTo>
                <a:lnTo>
                  <a:pt x="274" y="290"/>
                </a:lnTo>
                <a:lnTo>
                  <a:pt x="264" y="264"/>
                </a:lnTo>
                <a:lnTo>
                  <a:pt x="255" y="260"/>
                </a:lnTo>
                <a:lnTo>
                  <a:pt x="241" y="264"/>
                </a:lnTo>
                <a:lnTo>
                  <a:pt x="225" y="274"/>
                </a:lnTo>
                <a:lnTo>
                  <a:pt x="202" y="268"/>
                </a:lnTo>
                <a:lnTo>
                  <a:pt x="182" y="251"/>
                </a:lnTo>
                <a:lnTo>
                  <a:pt x="164" y="246"/>
                </a:lnTo>
                <a:lnTo>
                  <a:pt x="150" y="226"/>
                </a:lnTo>
                <a:lnTo>
                  <a:pt x="133" y="198"/>
                </a:lnTo>
                <a:lnTo>
                  <a:pt x="124" y="202"/>
                </a:lnTo>
                <a:lnTo>
                  <a:pt x="112" y="195"/>
                </a:lnTo>
                <a:lnTo>
                  <a:pt x="107" y="203"/>
                </a:lnTo>
                <a:lnTo>
                  <a:pt x="96" y="192"/>
                </a:lnTo>
                <a:lnTo>
                  <a:pt x="94" y="181"/>
                </a:lnTo>
                <a:lnTo>
                  <a:pt x="88" y="181"/>
                </a:lnTo>
                <a:lnTo>
                  <a:pt x="89" y="166"/>
                </a:lnTo>
                <a:lnTo>
                  <a:pt x="78" y="150"/>
                </a:lnTo>
                <a:lnTo>
                  <a:pt x="55" y="139"/>
                </a:lnTo>
                <a:lnTo>
                  <a:pt x="40" y="119"/>
                </a:lnTo>
                <a:lnTo>
                  <a:pt x="42" y="103"/>
                </a:lnTo>
                <a:lnTo>
                  <a:pt x="49" y="96"/>
                </a:lnTo>
                <a:lnTo>
                  <a:pt x="46" y="84"/>
                </a:lnTo>
                <a:lnTo>
                  <a:pt x="34" y="77"/>
                </a:lnTo>
                <a:lnTo>
                  <a:pt x="19" y="53"/>
                </a:lnTo>
                <a:lnTo>
                  <a:pt x="7" y="36"/>
                </a:lnTo>
                <a:lnTo>
                  <a:pt x="9" y="30"/>
                </a:lnTo>
                <a:lnTo>
                  <a:pt x="0" y="6"/>
                </a:lnTo>
                <a:lnTo>
                  <a:pt x="11" y="0"/>
                </a:lnTo>
                <a:lnTo>
                  <a:pt x="15" y="8"/>
                </a:lnTo>
                <a:lnTo>
                  <a:pt x="25" y="18"/>
                </a:lnTo>
                <a:lnTo>
                  <a:pt x="37" y="20"/>
                </a:lnTo>
                <a:lnTo>
                  <a:pt x="43" y="20"/>
                </a:lnTo>
                <a:lnTo>
                  <a:pt x="60" y="5"/>
                </a:lnTo>
                <a:lnTo>
                  <a:pt x="67" y="3"/>
                </a:lnTo>
                <a:lnTo>
                  <a:pt x="73" y="9"/>
                </a:lnTo>
                <a:lnTo>
                  <a:pt x="69" y="19"/>
                </a:lnTo>
                <a:lnTo>
                  <a:pt x="81" y="30"/>
                </a:lnTo>
                <a:lnTo>
                  <a:pt x="85" y="29"/>
                </a:lnTo>
                <a:lnTo>
                  <a:pt x="93" y="44"/>
                </a:lnTo>
                <a:lnTo>
                  <a:pt x="110" y="49"/>
                </a:lnTo>
                <a:lnTo>
                  <a:pt x="124" y="59"/>
                </a:lnTo>
                <a:lnTo>
                  <a:pt x="149" y="63"/>
                </a:lnTo>
                <a:lnTo>
                  <a:pt x="175" y="57"/>
                </a:lnTo>
                <a:lnTo>
                  <a:pt x="176" y="5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35" name="Freeform 90"/>
          <p:cNvSpPr>
            <a:spLocks/>
          </p:cNvSpPr>
          <p:nvPr/>
        </p:nvSpPr>
        <p:spPr bwMode="auto">
          <a:xfrm>
            <a:off x="5769610" y="2910047"/>
            <a:ext cx="314325" cy="300355"/>
          </a:xfrm>
          <a:custGeom>
            <a:avLst/>
            <a:gdLst>
              <a:gd name="T0" fmla="*/ 107 w 180"/>
              <a:gd name="T1" fmla="*/ 29 h 172"/>
              <a:gd name="T2" fmla="*/ 119 w 180"/>
              <a:gd name="T3" fmla="*/ 36 h 172"/>
              <a:gd name="T4" fmla="*/ 122 w 180"/>
              <a:gd name="T5" fmla="*/ 48 h 172"/>
              <a:gd name="T6" fmla="*/ 115 w 180"/>
              <a:gd name="T7" fmla="*/ 55 h 172"/>
              <a:gd name="T8" fmla="*/ 113 w 180"/>
              <a:gd name="T9" fmla="*/ 71 h 172"/>
              <a:gd name="T10" fmla="*/ 128 w 180"/>
              <a:gd name="T11" fmla="*/ 91 h 172"/>
              <a:gd name="T12" fmla="*/ 151 w 180"/>
              <a:gd name="T13" fmla="*/ 102 h 172"/>
              <a:gd name="T14" fmla="*/ 162 w 180"/>
              <a:gd name="T15" fmla="*/ 118 h 172"/>
              <a:gd name="T16" fmla="*/ 161 w 180"/>
              <a:gd name="T17" fmla="*/ 133 h 172"/>
              <a:gd name="T18" fmla="*/ 167 w 180"/>
              <a:gd name="T19" fmla="*/ 133 h 172"/>
              <a:gd name="T20" fmla="*/ 169 w 180"/>
              <a:gd name="T21" fmla="*/ 144 h 172"/>
              <a:gd name="T22" fmla="*/ 180 w 180"/>
              <a:gd name="T23" fmla="*/ 155 h 172"/>
              <a:gd name="T24" fmla="*/ 169 w 180"/>
              <a:gd name="T25" fmla="*/ 154 h 172"/>
              <a:gd name="T26" fmla="*/ 157 w 180"/>
              <a:gd name="T27" fmla="*/ 152 h 172"/>
              <a:gd name="T28" fmla="*/ 147 w 180"/>
              <a:gd name="T29" fmla="*/ 172 h 172"/>
              <a:gd name="T30" fmla="*/ 114 w 180"/>
              <a:gd name="T31" fmla="*/ 170 h 172"/>
              <a:gd name="T32" fmla="*/ 59 w 180"/>
              <a:gd name="T33" fmla="*/ 129 h 172"/>
              <a:gd name="T34" fmla="*/ 31 w 180"/>
              <a:gd name="T35" fmla="*/ 114 h 172"/>
              <a:gd name="T36" fmla="*/ 10 w 180"/>
              <a:gd name="T37" fmla="*/ 109 h 172"/>
              <a:gd name="T38" fmla="*/ 0 w 180"/>
              <a:gd name="T39" fmla="*/ 83 h 172"/>
              <a:gd name="T40" fmla="*/ 35 w 180"/>
              <a:gd name="T41" fmla="*/ 62 h 172"/>
              <a:gd name="T42" fmla="*/ 38 w 180"/>
              <a:gd name="T43" fmla="*/ 37 h 172"/>
              <a:gd name="T44" fmla="*/ 35 w 180"/>
              <a:gd name="T45" fmla="*/ 22 h 172"/>
              <a:gd name="T46" fmla="*/ 43 w 180"/>
              <a:gd name="T47" fmla="*/ 17 h 172"/>
              <a:gd name="T48" fmla="*/ 50 w 180"/>
              <a:gd name="T49" fmla="*/ 4 h 172"/>
              <a:gd name="T50" fmla="*/ 57 w 180"/>
              <a:gd name="T51" fmla="*/ 0 h 172"/>
              <a:gd name="T52" fmla="*/ 78 w 180"/>
              <a:gd name="T53" fmla="*/ 3 h 172"/>
              <a:gd name="T54" fmla="*/ 84 w 180"/>
              <a:gd name="T55" fmla="*/ 8 h 172"/>
              <a:gd name="T56" fmla="*/ 92 w 180"/>
              <a:gd name="T57" fmla="*/ 5 h 172"/>
              <a:gd name="T58" fmla="*/ 107 w 180"/>
              <a:gd name="T59" fmla="*/ 2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172">
                <a:moveTo>
                  <a:pt x="107" y="29"/>
                </a:moveTo>
                <a:lnTo>
                  <a:pt x="119" y="36"/>
                </a:lnTo>
                <a:lnTo>
                  <a:pt x="122" y="48"/>
                </a:lnTo>
                <a:lnTo>
                  <a:pt x="115" y="55"/>
                </a:lnTo>
                <a:lnTo>
                  <a:pt x="113" y="71"/>
                </a:lnTo>
                <a:lnTo>
                  <a:pt x="128" y="91"/>
                </a:lnTo>
                <a:lnTo>
                  <a:pt x="151" y="102"/>
                </a:lnTo>
                <a:lnTo>
                  <a:pt x="162" y="118"/>
                </a:lnTo>
                <a:lnTo>
                  <a:pt x="161" y="133"/>
                </a:lnTo>
                <a:lnTo>
                  <a:pt x="167" y="133"/>
                </a:lnTo>
                <a:lnTo>
                  <a:pt x="169" y="144"/>
                </a:lnTo>
                <a:lnTo>
                  <a:pt x="180" y="155"/>
                </a:lnTo>
                <a:lnTo>
                  <a:pt x="169" y="154"/>
                </a:lnTo>
                <a:lnTo>
                  <a:pt x="157" y="152"/>
                </a:lnTo>
                <a:lnTo>
                  <a:pt x="147" y="172"/>
                </a:lnTo>
                <a:lnTo>
                  <a:pt x="114" y="170"/>
                </a:lnTo>
                <a:lnTo>
                  <a:pt x="59" y="129"/>
                </a:lnTo>
                <a:lnTo>
                  <a:pt x="31" y="114"/>
                </a:lnTo>
                <a:lnTo>
                  <a:pt x="10" y="109"/>
                </a:lnTo>
                <a:lnTo>
                  <a:pt x="0" y="83"/>
                </a:lnTo>
                <a:lnTo>
                  <a:pt x="35" y="62"/>
                </a:lnTo>
                <a:lnTo>
                  <a:pt x="38" y="37"/>
                </a:lnTo>
                <a:lnTo>
                  <a:pt x="35" y="22"/>
                </a:lnTo>
                <a:lnTo>
                  <a:pt x="43" y="17"/>
                </a:lnTo>
                <a:lnTo>
                  <a:pt x="50" y="4"/>
                </a:lnTo>
                <a:lnTo>
                  <a:pt x="57" y="0"/>
                </a:lnTo>
                <a:lnTo>
                  <a:pt x="78" y="3"/>
                </a:lnTo>
                <a:lnTo>
                  <a:pt x="84" y="8"/>
                </a:lnTo>
                <a:lnTo>
                  <a:pt x="92" y="5"/>
                </a:lnTo>
                <a:lnTo>
                  <a:pt x="107" y="2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36" name="Freeform 91"/>
          <p:cNvSpPr>
            <a:spLocks/>
          </p:cNvSpPr>
          <p:nvPr/>
        </p:nvSpPr>
        <p:spPr bwMode="auto">
          <a:xfrm>
            <a:off x="4000659" y="1900714"/>
            <a:ext cx="258445" cy="97790"/>
          </a:xfrm>
          <a:custGeom>
            <a:avLst/>
            <a:gdLst>
              <a:gd name="T0" fmla="*/ 138 w 148"/>
              <a:gd name="T1" fmla="*/ 1 h 56"/>
              <a:gd name="T2" fmla="*/ 133 w 148"/>
              <a:gd name="T3" fmla="*/ 13 h 56"/>
              <a:gd name="T4" fmla="*/ 148 w 148"/>
              <a:gd name="T5" fmla="*/ 25 h 56"/>
              <a:gd name="T6" fmla="*/ 128 w 148"/>
              <a:gd name="T7" fmla="*/ 39 h 56"/>
              <a:gd name="T8" fmla="*/ 85 w 148"/>
              <a:gd name="T9" fmla="*/ 52 h 56"/>
              <a:gd name="T10" fmla="*/ 73 w 148"/>
              <a:gd name="T11" fmla="*/ 56 h 56"/>
              <a:gd name="T12" fmla="*/ 54 w 148"/>
              <a:gd name="T13" fmla="*/ 53 h 56"/>
              <a:gd name="T14" fmla="*/ 16 w 148"/>
              <a:gd name="T15" fmla="*/ 47 h 56"/>
              <a:gd name="T16" fmla="*/ 31 w 148"/>
              <a:gd name="T17" fmla="*/ 39 h 56"/>
              <a:gd name="T18" fmla="*/ 2 w 148"/>
              <a:gd name="T19" fmla="*/ 30 h 56"/>
              <a:gd name="T20" fmla="*/ 28 w 148"/>
              <a:gd name="T21" fmla="*/ 26 h 56"/>
              <a:gd name="T22" fmla="*/ 28 w 148"/>
              <a:gd name="T23" fmla="*/ 21 h 56"/>
              <a:gd name="T24" fmla="*/ 0 w 148"/>
              <a:gd name="T25" fmla="*/ 17 h 56"/>
              <a:gd name="T26" fmla="*/ 12 w 148"/>
              <a:gd name="T27" fmla="*/ 5 h 56"/>
              <a:gd name="T28" fmla="*/ 33 w 148"/>
              <a:gd name="T29" fmla="*/ 2 h 56"/>
              <a:gd name="T30" fmla="*/ 52 w 148"/>
              <a:gd name="T31" fmla="*/ 14 h 56"/>
              <a:gd name="T32" fmla="*/ 75 w 148"/>
              <a:gd name="T33" fmla="*/ 4 h 56"/>
              <a:gd name="T34" fmla="*/ 91 w 148"/>
              <a:gd name="T35" fmla="*/ 9 h 56"/>
              <a:gd name="T36" fmla="*/ 115 w 148"/>
              <a:gd name="T37" fmla="*/ 0 h 56"/>
              <a:gd name="T38" fmla="*/ 138 w 148"/>
              <a:gd name="T39"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8" h="56">
                <a:moveTo>
                  <a:pt x="138" y="1"/>
                </a:moveTo>
                <a:lnTo>
                  <a:pt x="133" y="13"/>
                </a:lnTo>
                <a:lnTo>
                  <a:pt x="148" y="25"/>
                </a:lnTo>
                <a:lnTo>
                  <a:pt x="128" y="39"/>
                </a:lnTo>
                <a:lnTo>
                  <a:pt x="85" y="52"/>
                </a:lnTo>
                <a:lnTo>
                  <a:pt x="73" y="56"/>
                </a:lnTo>
                <a:lnTo>
                  <a:pt x="54" y="53"/>
                </a:lnTo>
                <a:lnTo>
                  <a:pt x="16" y="47"/>
                </a:lnTo>
                <a:lnTo>
                  <a:pt x="31" y="39"/>
                </a:lnTo>
                <a:lnTo>
                  <a:pt x="2" y="30"/>
                </a:lnTo>
                <a:lnTo>
                  <a:pt x="28" y="26"/>
                </a:lnTo>
                <a:lnTo>
                  <a:pt x="28" y="21"/>
                </a:lnTo>
                <a:lnTo>
                  <a:pt x="0" y="17"/>
                </a:lnTo>
                <a:lnTo>
                  <a:pt x="12" y="5"/>
                </a:lnTo>
                <a:lnTo>
                  <a:pt x="33" y="2"/>
                </a:lnTo>
                <a:lnTo>
                  <a:pt x="52" y="14"/>
                </a:lnTo>
                <a:lnTo>
                  <a:pt x="75" y="4"/>
                </a:lnTo>
                <a:lnTo>
                  <a:pt x="91" y="9"/>
                </a:lnTo>
                <a:lnTo>
                  <a:pt x="115" y="0"/>
                </a:lnTo>
                <a:lnTo>
                  <a:pt x="138" y="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37" name="Freeform 92"/>
          <p:cNvSpPr>
            <a:spLocks/>
          </p:cNvSpPr>
          <p:nvPr/>
        </p:nvSpPr>
        <p:spPr bwMode="auto">
          <a:xfrm>
            <a:off x="5638642" y="3058478"/>
            <a:ext cx="41910" cy="137954"/>
          </a:xfrm>
          <a:custGeom>
            <a:avLst/>
            <a:gdLst>
              <a:gd name="T0" fmla="*/ 23 w 24"/>
              <a:gd name="T1" fmla="*/ 12 h 79"/>
              <a:gd name="T2" fmla="*/ 20 w 24"/>
              <a:gd name="T3" fmla="*/ 19 h 79"/>
              <a:gd name="T4" fmla="*/ 14 w 24"/>
              <a:gd name="T5" fmla="*/ 16 h 79"/>
              <a:gd name="T6" fmla="*/ 11 w 24"/>
              <a:gd name="T7" fmla="*/ 30 h 79"/>
              <a:gd name="T8" fmla="*/ 16 w 24"/>
              <a:gd name="T9" fmla="*/ 32 h 79"/>
              <a:gd name="T10" fmla="*/ 12 w 24"/>
              <a:gd name="T11" fmla="*/ 35 h 79"/>
              <a:gd name="T12" fmla="*/ 12 w 24"/>
              <a:gd name="T13" fmla="*/ 40 h 79"/>
              <a:gd name="T14" fmla="*/ 20 w 24"/>
              <a:gd name="T15" fmla="*/ 37 h 79"/>
              <a:gd name="T16" fmla="*/ 21 w 24"/>
              <a:gd name="T17" fmla="*/ 45 h 79"/>
              <a:gd name="T18" fmla="*/ 15 w 24"/>
              <a:gd name="T19" fmla="*/ 79 h 79"/>
              <a:gd name="T20" fmla="*/ 0 w 24"/>
              <a:gd name="T21" fmla="*/ 43 h 79"/>
              <a:gd name="T22" fmla="*/ 5 w 24"/>
              <a:gd name="T23" fmla="*/ 36 h 79"/>
              <a:gd name="T24" fmla="*/ 3 w 24"/>
              <a:gd name="T25" fmla="*/ 35 h 79"/>
              <a:gd name="T26" fmla="*/ 7 w 24"/>
              <a:gd name="T27" fmla="*/ 25 h 79"/>
              <a:gd name="T28" fmla="*/ 9 w 24"/>
              <a:gd name="T29" fmla="*/ 10 h 79"/>
              <a:gd name="T30" fmla="*/ 11 w 24"/>
              <a:gd name="T31" fmla="*/ 4 h 79"/>
              <a:gd name="T32" fmla="*/ 11 w 24"/>
              <a:gd name="T33" fmla="*/ 4 h 79"/>
              <a:gd name="T34" fmla="*/ 17 w 24"/>
              <a:gd name="T35" fmla="*/ 4 h 79"/>
              <a:gd name="T36" fmla="*/ 18 w 24"/>
              <a:gd name="T37" fmla="*/ 1 h 79"/>
              <a:gd name="T38" fmla="*/ 23 w 24"/>
              <a:gd name="T39" fmla="*/ 0 h 79"/>
              <a:gd name="T40" fmla="*/ 24 w 24"/>
              <a:gd name="T41" fmla="*/ 9 h 79"/>
              <a:gd name="T42" fmla="*/ 22 w 24"/>
              <a:gd name="T43" fmla="*/ 12 h 79"/>
              <a:gd name="T44" fmla="*/ 23 w 24"/>
              <a:gd name="T45"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79">
                <a:moveTo>
                  <a:pt x="23" y="12"/>
                </a:moveTo>
                <a:lnTo>
                  <a:pt x="20" y="19"/>
                </a:lnTo>
                <a:lnTo>
                  <a:pt x="14" y="16"/>
                </a:lnTo>
                <a:lnTo>
                  <a:pt x="11" y="30"/>
                </a:lnTo>
                <a:lnTo>
                  <a:pt x="16" y="32"/>
                </a:lnTo>
                <a:lnTo>
                  <a:pt x="12" y="35"/>
                </a:lnTo>
                <a:lnTo>
                  <a:pt x="12" y="40"/>
                </a:lnTo>
                <a:lnTo>
                  <a:pt x="20" y="37"/>
                </a:lnTo>
                <a:lnTo>
                  <a:pt x="21" y="45"/>
                </a:lnTo>
                <a:lnTo>
                  <a:pt x="15" y="79"/>
                </a:lnTo>
                <a:lnTo>
                  <a:pt x="0" y="43"/>
                </a:lnTo>
                <a:lnTo>
                  <a:pt x="5" y="36"/>
                </a:lnTo>
                <a:lnTo>
                  <a:pt x="3" y="35"/>
                </a:lnTo>
                <a:lnTo>
                  <a:pt x="7" y="25"/>
                </a:lnTo>
                <a:lnTo>
                  <a:pt x="9" y="10"/>
                </a:lnTo>
                <a:lnTo>
                  <a:pt x="11" y="4"/>
                </a:lnTo>
                <a:lnTo>
                  <a:pt x="11" y="4"/>
                </a:lnTo>
                <a:lnTo>
                  <a:pt x="17" y="4"/>
                </a:lnTo>
                <a:lnTo>
                  <a:pt x="18" y="1"/>
                </a:lnTo>
                <a:lnTo>
                  <a:pt x="23" y="0"/>
                </a:lnTo>
                <a:lnTo>
                  <a:pt x="24" y="9"/>
                </a:lnTo>
                <a:lnTo>
                  <a:pt x="22" y="12"/>
                </a:lnTo>
                <a:lnTo>
                  <a:pt x="23" y="1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38" name="Freeform 93"/>
          <p:cNvSpPr>
            <a:spLocks/>
          </p:cNvSpPr>
          <p:nvPr/>
        </p:nvSpPr>
        <p:spPr bwMode="auto">
          <a:xfrm>
            <a:off x="4961097" y="2880360"/>
            <a:ext cx="90805" cy="57627"/>
          </a:xfrm>
          <a:custGeom>
            <a:avLst/>
            <a:gdLst>
              <a:gd name="T0" fmla="*/ 52 w 52"/>
              <a:gd name="T1" fmla="*/ 0 h 33"/>
              <a:gd name="T2" fmla="*/ 47 w 52"/>
              <a:gd name="T3" fmla="*/ 16 h 33"/>
              <a:gd name="T4" fmla="*/ 50 w 52"/>
              <a:gd name="T5" fmla="*/ 23 h 33"/>
              <a:gd name="T6" fmla="*/ 47 w 52"/>
              <a:gd name="T7" fmla="*/ 33 h 33"/>
              <a:gd name="T8" fmla="*/ 33 w 52"/>
              <a:gd name="T9" fmla="*/ 25 h 33"/>
              <a:gd name="T10" fmla="*/ 24 w 52"/>
              <a:gd name="T11" fmla="*/ 23 h 33"/>
              <a:gd name="T12" fmla="*/ 0 w 52"/>
              <a:gd name="T13" fmla="*/ 13 h 33"/>
              <a:gd name="T14" fmla="*/ 2 w 52"/>
              <a:gd name="T15" fmla="*/ 2 h 33"/>
              <a:gd name="T16" fmla="*/ 22 w 52"/>
              <a:gd name="T17" fmla="*/ 4 h 33"/>
              <a:gd name="T18" fmla="*/ 39 w 52"/>
              <a:gd name="T19" fmla="*/ 2 h 33"/>
              <a:gd name="T20" fmla="*/ 52 w 52"/>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33">
                <a:moveTo>
                  <a:pt x="52" y="0"/>
                </a:moveTo>
                <a:lnTo>
                  <a:pt x="47" y="16"/>
                </a:lnTo>
                <a:lnTo>
                  <a:pt x="50" y="23"/>
                </a:lnTo>
                <a:lnTo>
                  <a:pt x="47" y="33"/>
                </a:lnTo>
                <a:lnTo>
                  <a:pt x="33" y="25"/>
                </a:lnTo>
                <a:lnTo>
                  <a:pt x="24" y="23"/>
                </a:lnTo>
                <a:lnTo>
                  <a:pt x="0" y="13"/>
                </a:lnTo>
                <a:lnTo>
                  <a:pt x="2" y="2"/>
                </a:lnTo>
                <a:lnTo>
                  <a:pt x="22" y="4"/>
                </a:lnTo>
                <a:lnTo>
                  <a:pt x="39" y="2"/>
                </a:lnTo>
                <a:lnTo>
                  <a:pt x="52"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39" name="Freeform 94"/>
          <p:cNvSpPr>
            <a:spLocks/>
          </p:cNvSpPr>
          <p:nvPr/>
        </p:nvSpPr>
        <p:spPr bwMode="auto">
          <a:xfrm>
            <a:off x="4830128" y="2772093"/>
            <a:ext cx="48895" cy="83820"/>
          </a:xfrm>
          <a:custGeom>
            <a:avLst/>
            <a:gdLst>
              <a:gd name="T0" fmla="*/ 17 w 28"/>
              <a:gd name="T1" fmla="*/ 0 h 48"/>
              <a:gd name="T2" fmla="*/ 28 w 28"/>
              <a:gd name="T3" fmla="*/ 15 h 48"/>
              <a:gd name="T4" fmla="*/ 27 w 28"/>
              <a:gd name="T5" fmla="*/ 42 h 48"/>
              <a:gd name="T6" fmla="*/ 19 w 28"/>
              <a:gd name="T7" fmla="*/ 41 h 48"/>
              <a:gd name="T8" fmla="*/ 12 w 28"/>
              <a:gd name="T9" fmla="*/ 48 h 48"/>
              <a:gd name="T10" fmla="*/ 6 w 28"/>
              <a:gd name="T11" fmla="*/ 43 h 48"/>
              <a:gd name="T12" fmla="*/ 4 w 28"/>
              <a:gd name="T13" fmla="*/ 18 h 48"/>
              <a:gd name="T14" fmla="*/ 0 w 28"/>
              <a:gd name="T15" fmla="*/ 6 h 48"/>
              <a:gd name="T16" fmla="*/ 9 w 28"/>
              <a:gd name="T17" fmla="*/ 7 h 48"/>
              <a:gd name="T18" fmla="*/ 17 w 28"/>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17" y="0"/>
                </a:moveTo>
                <a:lnTo>
                  <a:pt x="28" y="15"/>
                </a:lnTo>
                <a:lnTo>
                  <a:pt x="27" y="42"/>
                </a:lnTo>
                <a:lnTo>
                  <a:pt x="19" y="41"/>
                </a:lnTo>
                <a:lnTo>
                  <a:pt x="12" y="48"/>
                </a:lnTo>
                <a:lnTo>
                  <a:pt x="6" y="43"/>
                </a:lnTo>
                <a:lnTo>
                  <a:pt x="4" y="18"/>
                </a:lnTo>
                <a:lnTo>
                  <a:pt x="0" y="6"/>
                </a:lnTo>
                <a:lnTo>
                  <a:pt x="9" y="7"/>
                </a:lnTo>
                <a:lnTo>
                  <a:pt x="17"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40" name="Freeform 95"/>
          <p:cNvSpPr>
            <a:spLocks/>
          </p:cNvSpPr>
          <p:nvPr/>
        </p:nvSpPr>
        <p:spPr bwMode="auto">
          <a:xfrm>
            <a:off x="4784725" y="2562543"/>
            <a:ext cx="350997" cy="328295"/>
          </a:xfrm>
          <a:custGeom>
            <a:avLst/>
            <a:gdLst>
              <a:gd name="T0" fmla="*/ 114 w 201"/>
              <a:gd name="T1" fmla="*/ 12 h 188"/>
              <a:gd name="T2" fmla="*/ 117 w 201"/>
              <a:gd name="T3" fmla="*/ 31 h 188"/>
              <a:gd name="T4" fmla="*/ 91 w 201"/>
              <a:gd name="T5" fmla="*/ 35 h 188"/>
              <a:gd name="T6" fmla="*/ 91 w 201"/>
              <a:gd name="T7" fmla="*/ 51 h 188"/>
              <a:gd name="T8" fmla="*/ 113 w 201"/>
              <a:gd name="T9" fmla="*/ 72 h 188"/>
              <a:gd name="T10" fmla="*/ 142 w 201"/>
              <a:gd name="T11" fmla="*/ 105 h 188"/>
              <a:gd name="T12" fmla="*/ 160 w 201"/>
              <a:gd name="T13" fmla="*/ 110 h 188"/>
              <a:gd name="T14" fmla="*/ 171 w 201"/>
              <a:gd name="T15" fmla="*/ 121 h 188"/>
              <a:gd name="T16" fmla="*/ 199 w 201"/>
              <a:gd name="T17" fmla="*/ 138 h 188"/>
              <a:gd name="T18" fmla="*/ 198 w 201"/>
              <a:gd name="T19" fmla="*/ 149 h 188"/>
              <a:gd name="T20" fmla="*/ 173 w 201"/>
              <a:gd name="T21" fmla="*/ 136 h 188"/>
              <a:gd name="T22" fmla="*/ 180 w 201"/>
              <a:gd name="T23" fmla="*/ 157 h 188"/>
              <a:gd name="T24" fmla="*/ 172 w 201"/>
              <a:gd name="T25" fmla="*/ 169 h 188"/>
              <a:gd name="T26" fmla="*/ 156 w 201"/>
              <a:gd name="T27" fmla="*/ 188 h 188"/>
              <a:gd name="T28" fmla="*/ 159 w 201"/>
              <a:gd name="T29" fmla="*/ 171 h 188"/>
              <a:gd name="T30" fmla="*/ 155 w 201"/>
              <a:gd name="T31" fmla="*/ 155 h 188"/>
              <a:gd name="T32" fmla="*/ 142 w 201"/>
              <a:gd name="T33" fmla="*/ 142 h 188"/>
              <a:gd name="T34" fmla="*/ 125 w 201"/>
              <a:gd name="T35" fmla="*/ 129 h 188"/>
              <a:gd name="T36" fmla="*/ 105 w 201"/>
              <a:gd name="T37" fmla="*/ 120 h 188"/>
              <a:gd name="T38" fmla="*/ 76 w 201"/>
              <a:gd name="T39" fmla="*/ 97 h 188"/>
              <a:gd name="T40" fmla="*/ 58 w 201"/>
              <a:gd name="T41" fmla="*/ 65 h 188"/>
              <a:gd name="T42" fmla="*/ 35 w 201"/>
              <a:gd name="T43" fmla="*/ 56 h 188"/>
              <a:gd name="T44" fmla="*/ 19 w 201"/>
              <a:gd name="T45" fmla="*/ 68 h 188"/>
              <a:gd name="T46" fmla="*/ 13 w 201"/>
              <a:gd name="T47" fmla="*/ 61 h 188"/>
              <a:gd name="T48" fmla="*/ 0 w 201"/>
              <a:gd name="T49" fmla="*/ 42 h 188"/>
              <a:gd name="T50" fmla="*/ 0 w 201"/>
              <a:gd name="T51" fmla="*/ 28 h 188"/>
              <a:gd name="T52" fmla="*/ 8 w 201"/>
              <a:gd name="T53" fmla="*/ 27 h 188"/>
              <a:gd name="T54" fmla="*/ 25 w 201"/>
              <a:gd name="T55" fmla="*/ 19 h 188"/>
              <a:gd name="T56" fmla="*/ 35 w 201"/>
              <a:gd name="T57" fmla="*/ 22 h 188"/>
              <a:gd name="T58" fmla="*/ 51 w 201"/>
              <a:gd name="T59" fmla="*/ 16 h 188"/>
              <a:gd name="T60" fmla="*/ 58 w 201"/>
              <a:gd name="T61" fmla="*/ 4 h 188"/>
              <a:gd name="T62" fmla="*/ 70 w 201"/>
              <a:gd name="T63" fmla="*/ 3 h 188"/>
              <a:gd name="T64" fmla="*/ 90 w 201"/>
              <a:gd name="T65" fmla="*/ 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188">
                <a:moveTo>
                  <a:pt x="90" y="7"/>
                </a:moveTo>
                <a:lnTo>
                  <a:pt x="114" y="12"/>
                </a:lnTo>
                <a:lnTo>
                  <a:pt x="113" y="22"/>
                </a:lnTo>
                <a:lnTo>
                  <a:pt x="117" y="31"/>
                </a:lnTo>
                <a:lnTo>
                  <a:pt x="104" y="28"/>
                </a:lnTo>
                <a:lnTo>
                  <a:pt x="91" y="35"/>
                </a:lnTo>
                <a:lnTo>
                  <a:pt x="93" y="45"/>
                </a:lnTo>
                <a:lnTo>
                  <a:pt x="91" y="51"/>
                </a:lnTo>
                <a:lnTo>
                  <a:pt x="97" y="61"/>
                </a:lnTo>
                <a:lnTo>
                  <a:pt x="113" y="72"/>
                </a:lnTo>
                <a:lnTo>
                  <a:pt x="122" y="89"/>
                </a:lnTo>
                <a:lnTo>
                  <a:pt x="142" y="105"/>
                </a:lnTo>
                <a:lnTo>
                  <a:pt x="155" y="105"/>
                </a:lnTo>
                <a:lnTo>
                  <a:pt x="160" y="110"/>
                </a:lnTo>
                <a:lnTo>
                  <a:pt x="155" y="114"/>
                </a:lnTo>
                <a:lnTo>
                  <a:pt x="171" y="121"/>
                </a:lnTo>
                <a:lnTo>
                  <a:pt x="183" y="127"/>
                </a:lnTo>
                <a:lnTo>
                  <a:pt x="199" y="138"/>
                </a:lnTo>
                <a:lnTo>
                  <a:pt x="201" y="142"/>
                </a:lnTo>
                <a:lnTo>
                  <a:pt x="198" y="149"/>
                </a:lnTo>
                <a:lnTo>
                  <a:pt x="188" y="140"/>
                </a:lnTo>
                <a:lnTo>
                  <a:pt x="173" y="136"/>
                </a:lnTo>
                <a:lnTo>
                  <a:pt x="167" y="150"/>
                </a:lnTo>
                <a:lnTo>
                  <a:pt x="180" y="157"/>
                </a:lnTo>
                <a:lnTo>
                  <a:pt x="179" y="168"/>
                </a:lnTo>
                <a:lnTo>
                  <a:pt x="172" y="169"/>
                </a:lnTo>
                <a:lnTo>
                  <a:pt x="163" y="187"/>
                </a:lnTo>
                <a:lnTo>
                  <a:pt x="156" y="188"/>
                </a:lnTo>
                <a:lnTo>
                  <a:pt x="156" y="182"/>
                </a:lnTo>
                <a:lnTo>
                  <a:pt x="159" y="171"/>
                </a:lnTo>
                <a:lnTo>
                  <a:pt x="162" y="167"/>
                </a:lnTo>
                <a:lnTo>
                  <a:pt x="155" y="155"/>
                </a:lnTo>
                <a:lnTo>
                  <a:pt x="149" y="144"/>
                </a:lnTo>
                <a:lnTo>
                  <a:pt x="142" y="142"/>
                </a:lnTo>
                <a:lnTo>
                  <a:pt x="136" y="133"/>
                </a:lnTo>
                <a:lnTo>
                  <a:pt x="125" y="129"/>
                </a:lnTo>
                <a:lnTo>
                  <a:pt x="118" y="121"/>
                </a:lnTo>
                <a:lnTo>
                  <a:pt x="105" y="120"/>
                </a:lnTo>
                <a:lnTo>
                  <a:pt x="91" y="110"/>
                </a:lnTo>
                <a:lnTo>
                  <a:pt x="76" y="97"/>
                </a:lnTo>
                <a:lnTo>
                  <a:pt x="64" y="85"/>
                </a:lnTo>
                <a:lnTo>
                  <a:pt x="58" y="65"/>
                </a:lnTo>
                <a:lnTo>
                  <a:pt x="49" y="63"/>
                </a:lnTo>
                <a:lnTo>
                  <a:pt x="35" y="56"/>
                </a:lnTo>
                <a:lnTo>
                  <a:pt x="28" y="58"/>
                </a:lnTo>
                <a:lnTo>
                  <a:pt x="19" y="68"/>
                </a:lnTo>
                <a:lnTo>
                  <a:pt x="12" y="69"/>
                </a:lnTo>
                <a:lnTo>
                  <a:pt x="13" y="61"/>
                </a:lnTo>
                <a:lnTo>
                  <a:pt x="4" y="58"/>
                </a:lnTo>
                <a:lnTo>
                  <a:pt x="0" y="42"/>
                </a:lnTo>
                <a:lnTo>
                  <a:pt x="5" y="36"/>
                </a:lnTo>
                <a:lnTo>
                  <a:pt x="0" y="28"/>
                </a:lnTo>
                <a:lnTo>
                  <a:pt x="0" y="23"/>
                </a:lnTo>
                <a:lnTo>
                  <a:pt x="8" y="27"/>
                </a:lnTo>
                <a:lnTo>
                  <a:pt x="16" y="26"/>
                </a:lnTo>
                <a:lnTo>
                  <a:pt x="25" y="19"/>
                </a:lnTo>
                <a:lnTo>
                  <a:pt x="27" y="22"/>
                </a:lnTo>
                <a:lnTo>
                  <a:pt x="35" y="22"/>
                </a:lnTo>
                <a:lnTo>
                  <a:pt x="38" y="13"/>
                </a:lnTo>
                <a:lnTo>
                  <a:pt x="51" y="16"/>
                </a:lnTo>
                <a:lnTo>
                  <a:pt x="58" y="12"/>
                </a:lnTo>
                <a:lnTo>
                  <a:pt x="58" y="4"/>
                </a:lnTo>
                <a:lnTo>
                  <a:pt x="68" y="7"/>
                </a:lnTo>
                <a:lnTo>
                  <a:pt x="70" y="3"/>
                </a:lnTo>
                <a:lnTo>
                  <a:pt x="86" y="0"/>
                </a:lnTo>
                <a:lnTo>
                  <a:pt x="90" y="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41" name="Freeform 96"/>
          <p:cNvSpPr>
            <a:spLocks/>
          </p:cNvSpPr>
          <p:nvPr/>
        </p:nvSpPr>
        <p:spPr bwMode="auto">
          <a:xfrm>
            <a:off x="2112963" y="3594577"/>
            <a:ext cx="66358" cy="29686"/>
          </a:xfrm>
          <a:custGeom>
            <a:avLst/>
            <a:gdLst>
              <a:gd name="T0" fmla="*/ 14 w 38"/>
              <a:gd name="T1" fmla="*/ 0 h 17"/>
              <a:gd name="T2" fmla="*/ 26 w 38"/>
              <a:gd name="T3" fmla="*/ 2 h 17"/>
              <a:gd name="T4" fmla="*/ 35 w 38"/>
              <a:gd name="T5" fmla="*/ 7 h 17"/>
              <a:gd name="T6" fmla="*/ 38 w 38"/>
              <a:gd name="T7" fmla="*/ 13 h 17"/>
              <a:gd name="T8" fmla="*/ 25 w 38"/>
              <a:gd name="T9" fmla="*/ 13 h 17"/>
              <a:gd name="T10" fmla="*/ 19 w 38"/>
              <a:gd name="T11" fmla="*/ 17 h 17"/>
              <a:gd name="T12" fmla="*/ 9 w 38"/>
              <a:gd name="T13" fmla="*/ 13 h 17"/>
              <a:gd name="T14" fmla="*/ 0 w 38"/>
              <a:gd name="T15" fmla="*/ 6 h 17"/>
              <a:gd name="T16" fmla="*/ 2 w 38"/>
              <a:gd name="T17" fmla="*/ 1 h 17"/>
              <a:gd name="T18" fmla="*/ 10 w 38"/>
              <a:gd name="T19" fmla="*/ 0 h 17"/>
              <a:gd name="T20" fmla="*/ 14 w 3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7">
                <a:moveTo>
                  <a:pt x="14" y="0"/>
                </a:moveTo>
                <a:lnTo>
                  <a:pt x="26" y="2"/>
                </a:lnTo>
                <a:lnTo>
                  <a:pt x="35" y="7"/>
                </a:lnTo>
                <a:lnTo>
                  <a:pt x="38" y="13"/>
                </a:lnTo>
                <a:lnTo>
                  <a:pt x="25" y="13"/>
                </a:lnTo>
                <a:lnTo>
                  <a:pt x="19" y="17"/>
                </a:lnTo>
                <a:lnTo>
                  <a:pt x="9" y="13"/>
                </a:lnTo>
                <a:lnTo>
                  <a:pt x="0" y="6"/>
                </a:lnTo>
                <a:lnTo>
                  <a:pt x="2" y="1"/>
                </a:lnTo>
                <a:lnTo>
                  <a:pt x="10" y="0"/>
                </a:lnTo>
                <a:lnTo>
                  <a:pt x="14"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42" name="Freeform 97"/>
          <p:cNvSpPr>
            <a:spLocks/>
          </p:cNvSpPr>
          <p:nvPr/>
        </p:nvSpPr>
        <p:spPr bwMode="auto">
          <a:xfrm>
            <a:off x="5664835" y="3054986"/>
            <a:ext cx="122238" cy="151924"/>
          </a:xfrm>
          <a:custGeom>
            <a:avLst/>
            <a:gdLst>
              <a:gd name="T0" fmla="*/ 5 w 70"/>
              <a:gd name="T1" fmla="*/ 21 h 87"/>
              <a:gd name="T2" fmla="*/ 8 w 70"/>
              <a:gd name="T3" fmla="*/ 14 h 87"/>
              <a:gd name="T4" fmla="*/ 28 w 70"/>
              <a:gd name="T5" fmla="*/ 22 h 87"/>
              <a:gd name="T6" fmla="*/ 60 w 70"/>
              <a:gd name="T7" fmla="*/ 0 h 87"/>
              <a:gd name="T8" fmla="*/ 70 w 70"/>
              <a:gd name="T9" fmla="*/ 26 h 87"/>
              <a:gd name="T10" fmla="*/ 67 w 70"/>
              <a:gd name="T11" fmla="*/ 29 h 87"/>
              <a:gd name="T12" fmla="*/ 33 w 70"/>
              <a:gd name="T13" fmla="*/ 39 h 87"/>
              <a:gd name="T14" fmla="*/ 52 w 70"/>
              <a:gd name="T15" fmla="*/ 60 h 87"/>
              <a:gd name="T16" fmla="*/ 47 w 70"/>
              <a:gd name="T17" fmla="*/ 63 h 87"/>
              <a:gd name="T18" fmla="*/ 45 w 70"/>
              <a:gd name="T19" fmla="*/ 70 h 87"/>
              <a:gd name="T20" fmla="*/ 32 w 70"/>
              <a:gd name="T21" fmla="*/ 73 h 87"/>
              <a:gd name="T22" fmla="*/ 28 w 70"/>
              <a:gd name="T23" fmla="*/ 81 h 87"/>
              <a:gd name="T24" fmla="*/ 21 w 70"/>
              <a:gd name="T25" fmla="*/ 87 h 87"/>
              <a:gd name="T26" fmla="*/ 1 w 70"/>
              <a:gd name="T27" fmla="*/ 84 h 87"/>
              <a:gd name="T28" fmla="*/ 0 w 70"/>
              <a:gd name="T29" fmla="*/ 81 h 87"/>
              <a:gd name="T30" fmla="*/ 6 w 70"/>
              <a:gd name="T31" fmla="*/ 47 h 87"/>
              <a:gd name="T32" fmla="*/ 5 w 70"/>
              <a:gd name="T33" fmla="*/ 39 h 87"/>
              <a:gd name="T34" fmla="*/ 7 w 70"/>
              <a:gd name="T35" fmla="*/ 33 h 87"/>
              <a:gd name="T36" fmla="*/ 5 w 70"/>
              <a:gd name="T3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87">
                <a:moveTo>
                  <a:pt x="5" y="21"/>
                </a:moveTo>
                <a:lnTo>
                  <a:pt x="8" y="14"/>
                </a:lnTo>
                <a:lnTo>
                  <a:pt x="28" y="22"/>
                </a:lnTo>
                <a:lnTo>
                  <a:pt x="60" y="0"/>
                </a:lnTo>
                <a:lnTo>
                  <a:pt x="70" y="26"/>
                </a:lnTo>
                <a:lnTo>
                  <a:pt x="67" y="29"/>
                </a:lnTo>
                <a:lnTo>
                  <a:pt x="33" y="39"/>
                </a:lnTo>
                <a:lnTo>
                  <a:pt x="52" y="60"/>
                </a:lnTo>
                <a:lnTo>
                  <a:pt x="47" y="63"/>
                </a:lnTo>
                <a:lnTo>
                  <a:pt x="45" y="70"/>
                </a:lnTo>
                <a:lnTo>
                  <a:pt x="32" y="73"/>
                </a:lnTo>
                <a:lnTo>
                  <a:pt x="28" y="81"/>
                </a:lnTo>
                <a:lnTo>
                  <a:pt x="21" y="87"/>
                </a:lnTo>
                <a:lnTo>
                  <a:pt x="1" y="84"/>
                </a:lnTo>
                <a:lnTo>
                  <a:pt x="0" y="81"/>
                </a:lnTo>
                <a:lnTo>
                  <a:pt x="6" y="47"/>
                </a:lnTo>
                <a:lnTo>
                  <a:pt x="5" y="39"/>
                </a:lnTo>
                <a:lnTo>
                  <a:pt x="7" y="33"/>
                </a:lnTo>
                <a:lnTo>
                  <a:pt x="5" y="2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43" name="Freeform 98"/>
          <p:cNvSpPr>
            <a:spLocks/>
          </p:cNvSpPr>
          <p:nvPr/>
        </p:nvSpPr>
        <p:spPr bwMode="auto">
          <a:xfrm>
            <a:off x="8612505" y="3020060"/>
            <a:ext cx="66358" cy="59373"/>
          </a:xfrm>
          <a:custGeom>
            <a:avLst/>
            <a:gdLst>
              <a:gd name="T0" fmla="*/ 33 w 38"/>
              <a:gd name="T1" fmla="*/ 4 h 34"/>
              <a:gd name="T2" fmla="*/ 38 w 38"/>
              <a:gd name="T3" fmla="*/ 11 h 34"/>
              <a:gd name="T4" fmla="*/ 34 w 38"/>
              <a:gd name="T5" fmla="*/ 24 h 34"/>
              <a:gd name="T6" fmla="*/ 24 w 38"/>
              <a:gd name="T7" fmla="*/ 17 h 34"/>
              <a:gd name="T8" fmla="*/ 17 w 38"/>
              <a:gd name="T9" fmla="*/ 22 h 34"/>
              <a:gd name="T10" fmla="*/ 17 w 38"/>
              <a:gd name="T11" fmla="*/ 34 h 34"/>
              <a:gd name="T12" fmla="*/ 4 w 38"/>
              <a:gd name="T13" fmla="*/ 28 h 34"/>
              <a:gd name="T14" fmla="*/ 0 w 38"/>
              <a:gd name="T15" fmla="*/ 18 h 34"/>
              <a:gd name="T16" fmla="*/ 4 w 38"/>
              <a:gd name="T17" fmla="*/ 6 h 34"/>
              <a:gd name="T18" fmla="*/ 15 w 38"/>
              <a:gd name="T19" fmla="*/ 8 h 34"/>
              <a:gd name="T20" fmla="*/ 19 w 38"/>
              <a:gd name="T21" fmla="*/ 0 h 34"/>
              <a:gd name="T22" fmla="*/ 33 w 38"/>
              <a:gd name="T2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34">
                <a:moveTo>
                  <a:pt x="33" y="4"/>
                </a:moveTo>
                <a:lnTo>
                  <a:pt x="38" y="11"/>
                </a:lnTo>
                <a:lnTo>
                  <a:pt x="34" y="24"/>
                </a:lnTo>
                <a:lnTo>
                  <a:pt x="24" y="17"/>
                </a:lnTo>
                <a:lnTo>
                  <a:pt x="17" y="22"/>
                </a:lnTo>
                <a:lnTo>
                  <a:pt x="17" y="34"/>
                </a:lnTo>
                <a:lnTo>
                  <a:pt x="4" y="28"/>
                </a:lnTo>
                <a:lnTo>
                  <a:pt x="0" y="18"/>
                </a:lnTo>
                <a:lnTo>
                  <a:pt x="4" y="6"/>
                </a:lnTo>
                <a:lnTo>
                  <a:pt x="15" y="8"/>
                </a:lnTo>
                <a:lnTo>
                  <a:pt x="19" y="0"/>
                </a:lnTo>
                <a:lnTo>
                  <a:pt x="33" y="4"/>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44" name="Freeform 99"/>
          <p:cNvSpPr>
            <a:spLocks/>
          </p:cNvSpPr>
          <p:nvPr/>
        </p:nvSpPr>
        <p:spPr bwMode="auto">
          <a:xfrm>
            <a:off x="8525193" y="2766855"/>
            <a:ext cx="303848" cy="373698"/>
          </a:xfrm>
          <a:custGeom>
            <a:avLst/>
            <a:gdLst>
              <a:gd name="T0" fmla="*/ 164 w 174"/>
              <a:gd name="T1" fmla="*/ 87 h 214"/>
              <a:gd name="T2" fmla="*/ 166 w 174"/>
              <a:gd name="T3" fmla="*/ 104 h 214"/>
              <a:gd name="T4" fmla="*/ 174 w 174"/>
              <a:gd name="T5" fmla="*/ 114 h 214"/>
              <a:gd name="T6" fmla="*/ 171 w 174"/>
              <a:gd name="T7" fmla="*/ 129 h 214"/>
              <a:gd name="T8" fmla="*/ 154 w 174"/>
              <a:gd name="T9" fmla="*/ 139 h 214"/>
              <a:gd name="T10" fmla="*/ 124 w 174"/>
              <a:gd name="T11" fmla="*/ 140 h 214"/>
              <a:gd name="T12" fmla="*/ 109 w 174"/>
              <a:gd name="T13" fmla="*/ 163 h 214"/>
              <a:gd name="T14" fmla="*/ 94 w 174"/>
              <a:gd name="T15" fmla="*/ 155 h 214"/>
              <a:gd name="T16" fmla="*/ 87 w 174"/>
              <a:gd name="T17" fmla="*/ 140 h 214"/>
              <a:gd name="T18" fmla="*/ 59 w 174"/>
              <a:gd name="T19" fmla="*/ 145 h 214"/>
              <a:gd name="T20" fmla="*/ 42 w 174"/>
              <a:gd name="T21" fmla="*/ 154 h 214"/>
              <a:gd name="T22" fmla="*/ 22 w 174"/>
              <a:gd name="T23" fmla="*/ 155 h 214"/>
              <a:gd name="T24" fmla="*/ 46 w 174"/>
              <a:gd name="T25" fmla="*/ 170 h 214"/>
              <a:gd name="T26" fmla="*/ 48 w 174"/>
              <a:gd name="T27" fmla="*/ 205 h 214"/>
              <a:gd name="T28" fmla="*/ 40 w 174"/>
              <a:gd name="T29" fmla="*/ 214 h 214"/>
              <a:gd name="T30" fmla="*/ 28 w 174"/>
              <a:gd name="T31" fmla="*/ 206 h 214"/>
              <a:gd name="T32" fmla="*/ 26 w 174"/>
              <a:gd name="T33" fmla="*/ 187 h 214"/>
              <a:gd name="T34" fmla="*/ 12 w 174"/>
              <a:gd name="T35" fmla="*/ 181 h 214"/>
              <a:gd name="T36" fmla="*/ 0 w 174"/>
              <a:gd name="T37" fmla="*/ 167 h 214"/>
              <a:gd name="T38" fmla="*/ 14 w 174"/>
              <a:gd name="T39" fmla="*/ 160 h 214"/>
              <a:gd name="T40" fmla="*/ 17 w 174"/>
              <a:gd name="T41" fmla="*/ 148 h 214"/>
              <a:gd name="T42" fmla="*/ 30 w 174"/>
              <a:gd name="T43" fmla="*/ 137 h 214"/>
              <a:gd name="T44" fmla="*/ 37 w 174"/>
              <a:gd name="T45" fmla="*/ 123 h 214"/>
              <a:gd name="T46" fmla="*/ 68 w 174"/>
              <a:gd name="T47" fmla="*/ 117 h 214"/>
              <a:gd name="T48" fmla="*/ 89 w 174"/>
              <a:gd name="T49" fmla="*/ 121 h 214"/>
              <a:gd name="T50" fmla="*/ 89 w 174"/>
              <a:gd name="T51" fmla="*/ 84 h 214"/>
              <a:gd name="T52" fmla="*/ 106 w 174"/>
              <a:gd name="T53" fmla="*/ 94 h 214"/>
              <a:gd name="T54" fmla="*/ 120 w 174"/>
              <a:gd name="T55" fmla="*/ 73 h 214"/>
              <a:gd name="T56" fmla="*/ 126 w 174"/>
              <a:gd name="T57" fmla="*/ 65 h 214"/>
              <a:gd name="T58" fmla="*/ 123 w 174"/>
              <a:gd name="T59" fmla="*/ 40 h 214"/>
              <a:gd name="T60" fmla="*/ 108 w 174"/>
              <a:gd name="T61" fmla="*/ 17 h 214"/>
              <a:gd name="T62" fmla="*/ 107 w 174"/>
              <a:gd name="T63" fmla="*/ 4 h 214"/>
              <a:gd name="T64" fmla="*/ 123 w 174"/>
              <a:gd name="T65" fmla="*/ 0 h 214"/>
              <a:gd name="T66" fmla="*/ 149 w 174"/>
              <a:gd name="T67" fmla="*/ 29 h 214"/>
              <a:gd name="T68" fmla="*/ 157 w 174"/>
              <a:gd name="T69" fmla="*/ 45 h 214"/>
              <a:gd name="T70" fmla="*/ 153 w 174"/>
              <a:gd name="T71" fmla="*/ 66 h 214"/>
              <a:gd name="T72" fmla="*/ 164 w 174"/>
              <a:gd name="T73" fmla="*/ 8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4" h="214">
                <a:moveTo>
                  <a:pt x="164" y="87"/>
                </a:moveTo>
                <a:lnTo>
                  <a:pt x="166" y="104"/>
                </a:lnTo>
                <a:lnTo>
                  <a:pt x="174" y="114"/>
                </a:lnTo>
                <a:lnTo>
                  <a:pt x="171" y="129"/>
                </a:lnTo>
                <a:lnTo>
                  <a:pt x="154" y="139"/>
                </a:lnTo>
                <a:lnTo>
                  <a:pt x="124" y="140"/>
                </a:lnTo>
                <a:lnTo>
                  <a:pt x="109" y="163"/>
                </a:lnTo>
                <a:lnTo>
                  <a:pt x="94" y="155"/>
                </a:lnTo>
                <a:lnTo>
                  <a:pt x="87" y="140"/>
                </a:lnTo>
                <a:lnTo>
                  <a:pt x="59" y="145"/>
                </a:lnTo>
                <a:lnTo>
                  <a:pt x="42" y="154"/>
                </a:lnTo>
                <a:lnTo>
                  <a:pt x="22" y="155"/>
                </a:lnTo>
                <a:lnTo>
                  <a:pt x="46" y="170"/>
                </a:lnTo>
                <a:lnTo>
                  <a:pt x="48" y="205"/>
                </a:lnTo>
                <a:lnTo>
                  <a:pt x="40" y="214"/>
                </a:lnTo>
                <a:lnTo>
                  <a:pt x="28" y="206"/>
                </a:lnTo>
                <a:lnTo>
                  <a:pt x="26" y="187"/>
                </a:lnTo>
                <a:lnTo>
                  <a:pt x="12" y="181"/>
                </a:lnTo>
                <a:lnTo>
                  <a:pt x="0" y="167"/>
                </a:lnTo>
                <a:lnTo>
                  <a:pt x="14" y="160"/>
                </a:lnTo>
                <a:lnTo>
                  <a:pt x="17" y="148"/>
                </a:lnTo>
                <a:lnTo>
                  <a:pt x="30" y="137"/>
                </a:lnTo>
                <a:lnTo>
                  <a:pt x="37" y="123"/>
                </a:lnTo>
                <a:lnTo>
                  <a:pt x="68" y="117"/>
                </a:lnTo>
                <a:lnTo>
                  <a:pt x="89" y="121"/>
                </a:lnTo>
                <a:lnTo>
                  <a:pt x="89" y="84"/>
                </a:lnTo>
                <a:lnTo>
                  <a:pt x="106" y="94"/>
                </a:lnTo>
                <a:lnTo>
                  <a:pt x="120" y="73"/>
                </a:lnTo>
                <a:lnTo>
                  <a:pt x="126" y="65"/>
                </a:lnTo>
                <a:lnTo>
                  <a:pt x="123" y="40"/>
                </a:lnTo>
                <a:lnTo>
                  <a:pt x="108" y="17"/>
                </a:lnTo>
                <a:lnTo>
                  <a:pt x="107" y="4"/>
                </a:lnTo>
                <a:lnTo>
                  <a:pt x="123" y="0"/>
                </a:lnTo>
                <a:lnTo>
                  <a:pt x="149" y="29"/>
                </a:lnTo>
                <a:lnTo>
                  <a:pt x="157" y="45"/>
                </a:lnTo>
                <a:lnTo>
                  <a:pt x="153" y="66"/>
                </a:lnTo>
                <a:lnTo>
                  <a:pt x="164" y="8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45" name="Freeform 100"/>
          <p:cNvSpPr>
            <a:spLocks/>
          </p:cNvSpPr>
          <p:nvPr/>
        </p:nvSpPr>
        <p:spPr bwMode="auto">
          <a:xfrm>
            <a:off x="8663147" y="2616677"/>
            <a:ext cx="157163" cy="143193"/>
          </a:xfrm>
          <a:custGeom>
            <a:avLst/>
            <a:gdLst>
              <a:gd name="T0" fmla="*/ 51 w 90"/>
              <a:gd name="T1" fmla="*/ 29 h 82"/>
              <a:gd name="T2" fmla="*/ 65 w 90"/>
              <a:gd name="T3" fmla="*/ 33 h 82"/>
              <a:gd name="T4" fmla="*/ 71 w 90"/>
              <a:gd name="T5" fmla="*/ 24 h 82"/>
              <a:gd name="T6" fmla="*/ 90 w 90"/>
              <a:gd name="T7" fmla="*/ 47 h 82"/>
              <a:gd name="T8" fmla="*/ 69 w 90"/>
              <a:gd name="T9" fmla="*/ 53 h 82"/>
              <a:gd name="T10" fmla="*/ 67 w 90"/>
              <a:gd name="T11" fmla="*/ 73 h 82"/>
              <a:gd name="T12" fmla="*/ 32 w 90"/>
              <a:gd name="T13" fmla="*/ 59 h 82"/>
              <a:gd name="T14" fmla="*/ 36 w 90"/>
              <a:gd name="T15" fmla="*/ 82 h 82"/>
              <a:gd name="T16" fmla="*/ 18 w 90"/>
              <a:gd name="T17" fmla="*/ 82 h 82"/>
              <a:gd name="T18" fmla="*/ 3 w 90"/>
              <a:gd name="T19" fmla="*/ 62 h 82"/>
              <a:gd name="T20" fmla="*/ 2 w 90"/>
              <a:gd name="T21" fmla="*/ 46 h 82"/>
              <a:gd name="T22" fmla="*/ 19 w 90"/>
              <a:gd name="T23" fmla="*/ 45 h 82"/>
              <a:gd name="T24" fmla="*/ 6 w 90"/>
              <a:gd name="T25" fmla="*/ 16 h 82"/>
              <a:gd name="T26" fmla="*/ 0 w 90"/>
              <a:gd name="T27" fmla="*/ 0 h 82"/>
              <a:gd name="T28" fmla="*/ 33 w 90"/>
              <a:gd name="T29" fmla="*/ 22 h 82"/>
              <a:gd name="T30" fmla="*/ 51 w 90"/>
              <a:gd name="T31" fmla="*/ 2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82">
                <a:moveTo>
                  <a:pt x="51" y="29"/>
                </a:moveTo>
                <a:lnTo>
                  <a:pt x="65" y="33"/>
                </a:lnTo>
                <a:lnTo>
                  <a:pt x="71" y="24"/>
                </a:lnTo>
                <a:lnTo>
                  <a:pt x="90" y="47"/>
                </a:lnTo>
                <a:lnTo>
                  <a:pt x="69" y="53"/>
                </a:lnTo>
                <a:lnTo>
                  <a:pt x="67" y="73"/>
                </a:lnTo>
                <a:lnTo>
                  <a:pt x="32" y="59"/>
                </a:lnTo>
                <a:lnTo>
                  <a:pt x="36" y="82"/>
                </a:lnTo>
                <a:lnTo>
                  <a:pt x="18" y="82"/>
                </a:lnTo>
                <a:lnTo>
                  <a:pt x="3" y="62"/>
                </a:lnTo>
                <a:lnTo>
                  <a:pt x="2" y="46"/>
                </a:lnTo>
                <a:lnTo>
                  <a:pt x="19" y="45"/>
                </a:lnTo>
                <a:lnTo>
                  <a:pt x="6" y="16"/>
                </a:lnTo>
                <a:lnTo>
                  <a:pt x="0" y="0"/>
                </a:lnTo>
                <a:lnTo>
                  <a:pt x="33" y="22"/>
                </a:lnTo>
                <a:lnTo>
                  <a:pt x="51" y="2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46" name="Freeform 101"/>
          <p:cNvSpPr>
            <a:spLocks/>
          </p:cNvSpPr>
          <p:nvPr/>
        </p:nvSpPr>
        <p:spPr bwMode="auto">
          <a:xfrm>
            <a:off x="5898833" y="2270919"/>
            <a:ext cx="1138555" cy="522128"/>
          </a:xfrm>
          <a:custGeom>
            <a:avLst/>
            <a:gdLst>
              <a:gd name="T0" fmla="*/ 429 w 652"/>
              <a:gd name="T1" fmla="*/ 270 h 299"/>
              <a:gd name="T2" fmla="*/ 408 w 652"/>
              <a:gd name="T3" fmla="*/ 299 h 299"/>
              <a:gd name="T4" fmla="*/ 395 w 652"/>
              <a:gd name="T5" fmla="*/ 289 h 299"/>
              <a:gd name="T6" fmla="*/ 365 w 652"/>
              <a:gd name="T7" fmla="*/ 272 h 299"/>
              <a:gd name="T8" fmla="*/ 352 w 652"/>
              <a:gd name="T9" fmla="*/ 251 h 299"/>
              <a:gd name="T10" fmla="*/ 300 w 652"/>
              <a:gd name="T11" fmla="*/ 237 h 299"/>
              <a:gd name="T12" fmla="*/ 260 w 652"/>
              <a:gd name="T13" fmla="*/ 222 h 299"/>
              <a:gd name="T14" fmla="*/ 215 w 652"/>
              <a:gd name="T15" fmla="*/ 200 h 299"/>
              <a:gd name="T16" fmla="*/ 172 w 652"/>
              <a:gd name="T17" fmla="*/ 210 h 299"/>
              <a:gd name="T18" fmla="*/ 183 w 652"/>
              <a:gd name="T19" fmla="*/ 286 h 299"/>
              <a:gd name="T20" fmla="*/ 155 w 652"/>
              <a:gd name="T21" fmla="*/ 265 h 299"/>
              <a:gd name="T22" fmla="*/ 131 w 652"/>
              <a:gd name="T23" fmla="*/ 276 h 299"/>
              <a:gd name="T24" fmla="*/ 131 w 652"/>
              <a:gd name="T25" fmla="*/ 262 h 299"/>
              <a:gd name="T26" fmla="*/ 106 w 652"/>
              <a:gd name="T27" fmla="*/ 248 h 299"/>
              <a:gd name="T28" fmla="*/ 84 w 652"/>
              <a:gd name="T29" fmla="*/ 224 h 299"/>
              <a:gd name="T30" fmla="*/ 98 w 652"/>
              <a:gd name="T31" fmla="*/ 220 h 299"/>
              <a:gd name="T32" fmla="*/ 108 w 652"/>
              <a:gd name="T33" fmla="*/ 201 h 299"/>
              <a:gd name="T34" fmla="*/ 121 w 652"/>
              <a:gd name="T35" fmla="*/ 184 h 299"/>
              <a:gd name="T36" fmla="*/ 99 w 652"/>
              <a:gd name="T37" fmla="*/ 173 h 299"/>
              <a:gd name="T38" fmla="*/ 67 w 652"/>
              <a:gd name="T39" fmla="*/ 177 h 299"/>
              <a:gd name="T40" fmla="*/ 44 w 652"/>
              <a:gd name="T41" fmla="*/ 178 h 299"/>
              <a:gd name="T42" fmla="*/ 29 w 652"/>
              <a:gd name="T43" fmla="*/ 154 h 299"/>
              <a:gd name="T44" fmla="*/ 0 w 652"/>
              <a:gd name="T45" fmla="*/ 140 h 299"/>
              <a:gd name="T46" fmla="*/ 0 w 652"/>
              <a:gd name="T47" fmla="*/ 121 h 299"/>
              <a:gd name="T48" fmla="*/ 26 w 652"/>
              <a:gd name="T49" fmla="*/ 110 h 299"/>
              <a:gd name="T50" fmla="*/ 51 w 652"/>
              <a:gd name="T51" fmla="*/ 74 h 299"/>
              <a:gd name="T52" fmla="*/ 115 w 652"/>
              <a:gd name="T53" fmla="*/ 87 h 299"/>
              <a:gd name="T54" fmla="*/ 150 w 652"/>
              <a:gd name="T55" fmla="*/ 87 h 299"/>
              <a:gd name="T56" fmla="*/ 199 w 652"/>
              <a:gd name="T57" fmla="*/ 97 h 299"/>
              <a:gd name="T58" fmla="*/ 224 w 652"/>
              <a:gd name="T59" fmla="*/ 92 h 299"/>
              <a:gd name="T60" fmla="*/ 194 w 652"/>
              <a:gd name="T61" fmla="*/ 69 h 299"/>
              <a:gd name="T62" fmla="*/ 201 w 652"/>
              <a:gd name="T63" fmla="*/ 53 h 299"/>
              <a:gd name="T64" fmla="*/ 198 w 652"/>
              <a:gd name="T65" fmla="*/ 34 h 299"/>
              <a:gd name="T66" fmla="*/ 257 w 652"/>
              <a:gd name="T67" fmla="*/ 21 h 299"/>
              <a:gd name="T68" fmla="*/ 298 w 652"/>
              <a:gd name="T69" fmla="*/ 9 h 299"/>
              <a:gd name="T70" fmla="*/ 338 w 652"/>
              <a:gd name="T71" fmla="*/ 5 h 299"/>
              <a:gd name="T72" fmla="*/ 366 w 652"/>
              <a:gd name="T73" fmla="*/ 20 h 299"/>
              <a:gd name="T74" fmla="*/ 393 w 652"/>
              <a:gd name="T75" fmla="*/ 38 h 299"/>
              <a:gd name="T76" fmla="*/ 437 w 652"/>
              <a:gd name="T77" fmla="*/ 18 h 299"/>
              <a:gd name="T78" fmla="*/ 462 w 652"/>
              <a:gd name="T79" fmla="*/ 39 h 299"/>
              <a:gd name="T80" fmla="*/ 524 w 652"/>
              <a:gd name="T81" fmla="*/ 80 h 299"/>
              <a:gd name="T82" fmla="*/ 571 w 652"/>
              <a:gd name="T83" fmla="*/ 86 h 299"/>
              <a:gd name="T84" fmla="*/ 595 w 652"/>
              <a:gd name="T85" fmla="*/ 102 h 299"/>
              <a:gd name="T86" fmla="*/ 619 w 652"/>
              <a:gd name="T87" fmla="*/ 114 h 299"/>
              <a:gd name="T88" fmla="*/ 652 w 652"/>
              <a:gd name="T89" fmla="*/ 124 h 299"/>
              <a:gd name="T90" fmla="*/ 634 w 652"/>
              <a:gd name="T91" fmla="*/ 139 h 299"/>
              <a:gd name="T92" fmla="*/ 637 w 652"/>
              <a:gd name="T93" fmla="*/ 169 h 299"/>
              <a:gd name="T94" fmla="*/ 605 w 652"/>
              <a:gd name="T95" fmla="*/ 199 h 299"/>
              <a:gd name="T96" fmla="*/ 569 w 652"/>
              <a:gd name="T97" fmla="*/ 211 h 299"/>
              <a:gd name="T98" fmla="*/ 588 w 652"/>
              <a:gd name="T99" fmla="*/ 252 h 299"/>
              <a:gd name="T100" fmla="*/ 581 w 652"/>
              <a:gd name="T101" fmla="*/ 261 h 299"/>
              <a:gd name="T102" fmla="*/ 545 w 652"/>
              <a:gd name="T103" fmla="*/ 252 h 299"/>
              <a:gd name="T104" fmla="*/ 512 w 652"/>
              <a:gd name="T105" fmla="*/ 253 h 299"/>
              <a:gd name="T106" fmla="*/ 477 w 652"/>
              <a:gd name="T107" fmla="*/ 249 h 299"/>
              <a:gd name="T108" fmla="*/ 449 w 652"/>
              <a:gd name="T109" fmla="*/ 254 h 299"/>
              <a:gd name="T110" fmla="*/ 438 w 652"/>
              <a:gd name="T111" fmla="*/ 26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2" h="299">
                <a:moveTo>
                  <a:pt x="438" y="266"/>
                </a:moveTo>
                <a:lnTo>
                  <a:pt x="429" y="270"/>
                </a:lnTo>
                <a:lnTo>
                  <a:pt x="412" y="284"/>
                </a:lnTo>
                <a:lnTo>
                  <a:pt x="408" y="299"/>
                </a:lnTo>
                <a:lnTo>
                  <a:pt x="402" y="299"/>
                </a:lnTo>
                <a:lnTo>
                  <a:pt x="395" y="289"/>
                </a:lnTo>
                <a:lnTo>
                  <a:pt x="373" y="288"/>
                </a:lnTo>
                <a:lnTo>
                  <a:pt x="365" y="272"/>
                </a:lnTo>
                <a:lnTo>
                  <a:pt x="357" y="271"/>
                </a:lnTo>
                <a:lnTo>
                  <a:pt x="352" y="251"/>
                </a:lnTo>
                <a:lnTo>
                  <a:pt x="328" y="236"/>
                </a:lnTo>
                <a:lnTo>
                  <a:pt x="300" y="237"/>
                </a:lnTo>
                <a:lnTo>
                  <a:pt x="281" y="240"/>
                </a:lnTo>
                <a:lnTo>
                  <a:pt x="260" y="222"/>
                </a:lnTo>
                <a:lnTo>
                  <a:pt x="245" y="214"/>
                </a:lnTo>
                <a:lnTo>
                  <a:pt x="215" y="200"/>
                </a:lnTo>
                <a:lnTo>
                  <a:pt x="211" y="198"/>
                </a:lnTo>
                <a:lnTo>
                  <a:pt x="172" y="210"/>
                </a:lnTo>
                <a:lnTo>
                  <a:pt x="192" y="285"/>
                </a:lnTo>
                <a:lnTo>
                  <a:pt x="183" y="286"/>
                </a:lnTo>
                <a:lnTo>
                  <a:pt x="168" y="270"/>
                </a:lnTo>
                <a:lnTo>
                  <a:pt x="155" y="265"/>
                </a:lnTo>
                <a:lnTo>
                  <a:pt x="137" y="269"/>
                </a:lnTo>
                <a:lnTo>
                  <a:pt x="131" y="276"/>
                </a:lnTo>
                <a:lnTo>
                  <a:pt x="129" y="271"/>
                </a:lnTo>
                <a:lnTo>
                  <a:pt x="131" y="262"/>
                </a:lnTo>
                <a:lnTo>
                  <a:pt x="127" y="255"/>
                </a:lnTo>
                <a:lnTo>
                  <a:pt x="106" y="248"/>
                </a:lnTo>
                <a:lnTo>
                  <a:pt x="94" y="230"/>
                </a:lnTo>
                <a:lnTo>
                  <a:pt x="84" y="224"/>
                </a:lnTo>
                <a:lnTo>
                  <a:pt x="81" y="218"/>
                </a:lnTo>
                <a:lnTo>
                  <a:pt x="98" y="220"/>
                </a:lnTo>
                <a:lnTo>
                  <a:pt x="95" y="205"/>
                </a:lnTo>
                <a:lnTo>
                  <a:pt x="108" y="201"/>
                </a:lnTo>
                <a:lnTo>
                  <a:pt x="123" y="204"/>
                </a:lnTo>
                <a:lnTo>
                  <a:pt x="121" y="184"/>
                </a:lnTo>
                <a:lnTo>
                  <a:pt x="115" y="172"/>
                </a:lnTo>
                <a:lnTo>
                  <a:pt x="99" y="173"/>
                </a:lnTo>
                <a:lnTo>
                  <a:pt x="84" y="168"/>
                </a:lnTo>
                <a:lnTo>
                  <a:pt x="67" y="177"/>
                </a:lnTo>
                <a:lnTo>
                  <a:pt x="53" y="181"/>
                </a:lnTo>
                <a:lnTo>
                  <a:pt x="44" y="178"/>
                </a:lnTo>
                <a:lnTo>
                  <a:pt x="43" y="167"/>
                </a:lnTo>
                <a:lnTo>
                  <a:pt x="29" y="154"/>
                </a:lnTo>
                <a:lnTo>
                  <a:pt x="17" y="154"/>
                </a:lnTo>
                <a:lnTo>
                  <a:pt x="0" y="140"/>
                </a:lnTo>
                <a:lnTo>
                  <a:pt x="6" y="125"/>
                </a:lnTo>
                <a:lnTo>
                  <a:pt x="0" y="121"/>
                </a:lnTo>
                <a:lnTo>
                  <a:pt x="7" y="99"/>
                </a:lnTo>
                <a:lnTo>
                  <a:pt x="26" y="110"/>
                </a:lnTo>
                <a:lnTo>
                  <a:pt x="25" y="96"/>
                </a:lnTo>
                <a:lnTo>
                  <a:pt x="51" y="74"/>
                </a:lnTo>
                <a:lnTo>
                  <a:pt x="76" y="73"/>
                </a:lnTo>
                <a:lnTo>
                  <a:pt x="115" y="87"/>
                </a:lnTo>
                <a:lnTo>
                  <a:pt x="136" y="95"/>
                </a:lnTo>
                <a:lnTo>
                  <a:pt x="150" y="87"/>
                </a:lnTo>
                <a:lnTo>
                  <a:pt x="175" y="87"/>
                </a:lnTo>
                <a:lnTo>
                  <a:pt x="199" y="97"/>
                </a:lnTo>
                <a:lnTo>
                  <a:pt x="202" y="91"/>
                </a:lnTo>
                <a:lnTo>
                  <a:pt x="224" y="92"/>
                </a:lnTo>
                <a:lnTo>
                  <a:pt x="225" y="82"/>
                </a:lnTo>
                <a:lnTo>
                  <a:pt x="194" y="69"/>
                </a:lnTo>
                <a:lnTo>
                  <a:pt x="206" y="59"/>
                </a:lnTo>
                <a:lnTo>
                  <a:pt x="201" y="53"/>
                </a:lnTo>
                <a:lnTo>
                  <a:pt x="214" y="48"/>
                </a:lnTo>
                <a:lnTo>
                  <a:pt x="198" y="34"/>
                </a:lnTo>
                <a:lnTo>
                  <a:pt x="202" y="28"/>
                </a:lnTo>
                <a:lnTo>
                  <a:pt x="257" y="21"/>
                </a:lnTo>
                <a:lnTo>
                  <a:pt x="263" y="16"/>
                </a:lnTo>
                <a:lnTo>
                  <a:pt x="298" y="9"/>
                </a:lnTo>
                <a:lnTo>
                  <a:pt x="309" y="0"/>
                </a:lnTo>
                <a:lnTo>
                  <a:pt x="338" y="5"/>
                </a:lnTo>
                <a:lnTo>
                  <a:pt x="352" y="25"/>
                </a:lnTo>
                <a:lnTo>
                  <a:pt x="366" y="20"/>
                </a:lnTo>
                <a:lnTo>
                  <a:pt x="389" y="27"/>
                </a:lnTo>
                <a:lnTo>
                  <a:pt x="393" y="38"/>
                </a:lnTo>
                <a:lnTo>
                  <a:pt x="407" y="37"/>
                </a:lnTo>
                <a:lnTo>
                  <a:pt x="437" y="18"/>
                </a:lnTo>
                <a:lnTo>
                  <a:pt x="434" y="24"/>
                </a:lnTo>
                <a:lnTo>
                  <a:pt x="462" y="39"/>
                </a:lnTo>
                <a:lnTo>
                  <a:pt x="520" y="90"/>
                </a:lnTo>
                <a:lnTo>
                  <a:pt x="524" y="80"/>
                </a:lnTo>
                <a:lnTo>
                  <a:pt x="551" y="92"/>
                </a:lnTo>
                <a:lnTo>
                  <a:pt x="571" y="86"/>
                </a:lnTo>
                <a:lnTo>
                  <a:pt x="582" y="90"/>
                </a:lnTo>
                <a:lnTo>
                  <a:pt x="595" y="102"/>
                </a:lnTo>
                <a:lnTo>
                  <a:pt x="608" y="106"/>
                </a:lnTo>
                <a:lnTo>
                  <a:pt x="619" y="114"/>
                </a:lnTo>
                <a:lnTo>
                  <a:pt x="638" y="111"/>
                </a:lnTo>
                <a:lnTo>
                  <a:pt x="652" y="124"/>
                </a:lnTo>
                <a:lnTo>
                  <a:pt x="647" y="137"/>
                </a:lnTo>
                <a:lnTo>
                  <a:pt x="634" y="139"/>
                </a:lnTo>
                <a:lnTo>
                  <a:pt x="642" y="160"/>
                </a:lnTo>
                <a:lnTo>
                  <a:pt x="637" y="169"/>
                </a:lnTo>
                <a:lnTo>
                  <a:pt x="602" y="162"/>
                </a:lnTo>
                <a:lnTo>
                  <a:pt x="605" y="199"/>
                </a:lnTo>
                <a:lnTo>
                  <a:pt x="599" y="203"/>
                </a:lnTo>
                <a:lnTo>
                  <a:pt x="569" y="211"/>
                </a:lnTo>
                <a:lnTo>
                  <a:pt x="597" y="247"/>
                </a:lnTo>
                <a:lnTo>
                  <a:pt x="588" y="252"/>
                </a:lnTo>
                <a:lnTo>
                  <a:pt x="593" y="264"/>
                </a:lnTo>
                <a:lnTo>
                  <a:pt x="581" y="261"/>
                </a:lnTo>
                <a:lnTo>
                  <a:pt x="571" y="254"/>
                </a:lnTo>
                <a:lnTo>
                  <a:pt x="545" y="252"/>
                </a:lnTo>
                <a:lnTo>
                  <a:pt x="517" y="251"/>
                </a:lnTo>
                <a:lnTo>
                  <a:pt x="512" y="253"/>
                </a:lnTo>
                <a:lnTo>
                  <a:pt x="485" y="245"/>
                </a:lnTo>
                <a:lnTo>
                  <a:pt x="477" y="249"/>
                </a:lnTo>
                <a:lnTo>
                  <a:pt x="479" y="261"/>
                </a:lnTo>
                <a:lnTo>
                  <a:pt x="449" y="254"/>
                </a:lnTo>
                <a:lnTo>
                  <a:pt x="439" y="257"/>
                </a:lnTo>
                <a:lnTo>
                  <a:pt x="438" y="26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47" name="Freeform 102"/>
          <p:cNvSpPr>
            <a:spLocks/>
          </p:cNvSpPr>
          <p:nvPr/>
        </p:nvSpPr>
        <p:spPr bwMode="auto">
          <a:xfrm>
            <a:off x="5677060" y="4066064"/>
            <a:ext cx="254953" cy="370205"/>
          </a:xfrm>
          <a:custGeom>
            <a:avLst/>
            <a:gdLst>
              <a:gd name="T0" fmla="*/ 131 w 146"/>
              <a:gd name="T1" fmla="*/ 132 h 212"/>
              <a:gd name="T2" fmla="*/ 141 w 146"/>
              <a:gd name="T3" fmla="*/ 149 h 212"/>
              <a:gd name="T4" fmla="*/ 128 w 146"/>
              <a:gd name="T5" fmla="*/ 158 h 212"/>
              <a:gd name="T6" fmla="*/ 124 w 146"/>
              <a:gd name="T7" fmla="*/ 166 h 212"/>
              <a:gd name="T8" fmla="*/ 117 w 146"/>
              <a:gd name="T9" fmla="*/ 168 h 212"/>
              <a:gd name="T10" fmla="*/ 114 w 146"/>
              <a:gd name="T11" fmla="*/ 183 h 212"/>
              <a:gd name="T12" fmla="*/ 108 w 146"/>
              <a:gd name="T13" fmla="*/ 191 h 212"/>
              <a:gd name="T14" fmla="*/ 104 w 146"/>
              <a:gd name="T15" fmla="*/ 205 h 212"/>
              <a:gd name="T16" fmla="*/ 97 w 146"/>
              <a:gd name="T17" fmla="*/ 212 h 212"/>
              <a:gd name="T18" fmla="*/ 71 w 146"/>
              <a:gd name="T19" fmla="*/ 191 h 212"/>
              <a:gd name="T20" fmla="*/ 70 w 146"/>
              <a:gd name="T21" fmla="*/ 179 h 212"/>
              <a:gd name="T22" fmla="*/ 3 w 146"/>
              <a:gd name="T23" fmla="*/ 136 h 212"/>
              <a:gd name="T24" fmla="*/ 0 w 146"/>
              <a:gd name="T25" fmla="*/ 134 h 212"/>
              <a:gd name="T26" fmla="*/ 0 w 146"/>
              <a:gd name="T27" fmla="*/ 112 h 212"/>
              <a:gd name="T28" fmla="*/ 5 w 146"/>
              <a:gd name="T29" fmla="*/ 104 h 212"/>
              <a:gd name="T30" fmla="*/ 14 w 146"/>
              <a:gd name="T31" fmla="*/ 90 h 212"/>
              <a:gd name="T32" fmla="*/ 21 w 146"/>
              <a:gd name="T33" fmla="*/ 75 h 212"/>
              <a:gd name="T34" fmla="*/ 13 w 146"/>
              <a:gd name="T35" fmla="*/ 51 h 212"/>
              <a:gd name="T36" fmla="*/ 11 w 146"/>
              <a:gd name="T37" fmla="*/ 41 h 212"/>
              <a:gd name="T38" fmla="*/ 2 w 146"/>
              <a:gd name="T39" fmla="*/ 26 h 212"/>
              <a:gd name="T40" fmla="*/ 13 w 146"/>
              <a:gd name="T41" fmla="*/ 14 h 212"/>
              <a:gd name="T42" fmla="*/ 25 w 146"/>
              <a:gd name="T43" fmla="*/ 0 h 212"/>
              <a:gd name="T44" fmla="*/ 35 w 146"/>
              <a:gd name="T45" fmla="*/ 4 h 212"/>
              <a:gd name="T46" fmla="*/ 35 w 146"/>
              <a:gd name="T47" fmla="*/ 15 h 212"/>
              <a:gd name="T48" fmla="*/ 41 w 146"/>
              <a:gd name="T49" fmla="*/ 22 h 212"/>
              <a:gd name="T50" fmla="*/ 54 w 146"/>
              <a:gd name="T51" fmla="*/ 22 h 212"/>
              <a:gd name="T52" fmla="*/ 77 w 146"/>
              <a:gd name="T53" fmla="*/ 40 h 212"/>
              <a:gd name="T54" fmla="*/ 83 w 146"/>
              <a:gd name="T55" fmla="*/ 40 h 212"/>
              <a:gd name="T56" fmla="*/ 88 w 146"/>
              <a:gd name="T57" fmla="*/ 39 h 212"/>
              <a:gd name="T58" fmla="*/ 92 w 146"/>
              <a:gd name="T59" fmla="*/ 42 h 212"/>
              <a:gd name="T60" fmla="*/ 104 w 146"/>
              <a:gd name="T61" fmla="*/ 43 h 212"/>
              <a:gd name="T62" fmla="*/ 109 w 146"/>
              <a:gd name="T63" fmla="*/ 35 h 212"/>
              <a:gd name="T64" fmla="*/ 126 w 146"/>
              <a:gd name="T65" fmla="*/ 26 h 212"/>
              <a:gd name="T66" fmla="*/ 133 w 146"/>
              <a:gd name="T67" fmla="*/ 33 h 212"/>
              <a:gd name="T68" fmla="*/ 146 w 146"/>
              <a:gd name="T69" fmla="*/ 33 h 212"/>
              <a:gd name="T70" fmla="*/ 130 w 146"/>
              <a:gd name="T71" fmla="*/ 56 h 212"/>
              <a:gd name="T72" fmla="*/ 131 w 146"/>
              <a:gd name="T73" fmla="*/ 13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212">
                <a:moveTo>
                  <a:pt x="131" y="132"/>
                </a:moveTo>
                <a:lnTo>
                  <a:pt x="141" y="149"/>
                </a:lnTo>
                <a:lnTo>
                  <a:pt x="128" y="158"/>
                </a:lnTo>
                <a:lnTo>
                  <a:pt x="124" y="166"/>
                </a:lnTo>
                <a:lnTo>
                  <a:pt x="117" y="168"/>
                </a:lnTo>
                <a:lnTo>
                  <a:pt x="114" y="183"/>
                </a:lnTo>
                <a:lnTo>
                  <a:pt x="108" y="191"/>
                </a:lnTo>
                <a:lnTo>
                  <a:pt x="104" y="205"/>
                </a:lnTo>
                <a:lnTo>
                  <a:pt x="97" y="212"/>
                </a:lnTo>
                <a:lnTo>
                  <a:pt x="71" y="191"/>
                </a:lnTo>
                <a:lnTo>
                  <a:pt x="70" y="179"/>
                </a:lnTo>
                <a:lnTo>
                  <a:pt x="3" y="136"/>
                </a:lnTo>
                <a:lnTo>
                  <a:pt x="0" y="134"/>
                </a:lnTo>
                <a:lnTo>
                  <a:pt x="0" y="112"/>
                </a:lnTo>
                <a:lnTo>
                  <a:pt x="5" y="104"/>
                </a:lnTo>
                <a:lnTo>
                  <a:pt x="14" y="90"/>
                </a:lnTo>
                <a:lnTo>
                  <a:pt x="21" y="75"/>
                </a:lnTo>
                <a:lnTo>
                  <a:pt x="13" y="51"/>
                </a:lnTo>
                <a:lnTo>
                  <a:pt x="11" y="41"/>
                </a:lnTo>
                <a:lnTo>
                  <a:pt x="2" y="26"/>
                </a:lnTo>
                <a:lnTo>
                  <a:pt x="13" y="14"/>
                </a:lnTo>
                <a:lnTo>
                  <a:pt x="25" y="0"/>
                </a:lnTo>
                <a:lnTo>
                  <a:pt x="35" y="4"/>
                </a:lnTo>
                <a:lnTo>
                  <a:pt x="35" y="15"/>
                </a:lnTo>
                <a:lnTo>
                  <a:pt x="41" y="22"/>
                </a:lnTo>
                <a:lnTo>
                  <a:pt x="54" y="22"/>
                </a:lnTo>
                <a:lnTo>
                  <a:pt x="77" y="40"/>
                </a:lnTo>
                <a:lnTo>
                  <a:pt x="83" y="40"/>
                </a:lnTo>
                <a:lnTo>
                  <a:pt x="88" y="39"/>
                </a:lnTo>
                <a:lnTo>
                  <a:pt x="92" y="42"/>
                </a:lnTo>
                <a:lnTo>
                  <a:pt x="104" y="43"/>
                </a:lnTo>
                <a:lnTo>
                  <a:pt x="109" y="35"/>
                </a:lnTo>
                <a:lnTo>
                  <a:pt x="126" y="26"/>
                </a:lnTo>
                <a:lnTo>
                  <a:pt x="133" y="33"/>
                </a:lnTo>
                <a:lnTo>
                  <a:pt x="146" y="33"/>
                </a:lnTo>
                <a:lnTo>
                  <a:pt x="130" y="56"/>
                </a:lnTo>
                <a:lnTo>
                  <a:pt x="131" y="13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48" name="Freeform 103"/>
          <p:cNvSpPr>
            <a:spLocks/>
          </p:cNvSpPr>
          <p:nvPr/>
        </p:nvSpPr>
        <p:spPr bwMode="auto">
          <a:xfrm>
            <a:off x="6644482" y="2698750"/>
            <a:ext cx="289878" cy="143193"/>
          </a:xfrm>
          <a:custGeom>
            <a:avLst/>
            <a:gdLst>
              <a:gd name="T0" fmla="*/ 11 w 166"/>
              <a:gd name="T1" fmla="*/ 21 h 82"/>
              <a:gd name="T2" fmla="*/ 12 w 166"/>
              <a:gd name="T3" fmla="*/ 12 h 82"/>
              <a:gd name="T4" fmla="*/ 22 w 166"/>
              <a:gd name="T5" fmla="*/ 9 h 82"/>
              <a:gd name="T6" fmla="*/ 52 w 166"/>
              <a:gd name="T7" fmla="*/ 16 h 82"/>
              <a:gd name="T8" fmla="*/ 50 w 166"/>
              <a:gd name="T9" fmla="*/ 4 h 82"/>
              <a:gd name="T10" fmla="*/ 58 w 166"/>
              <a:gd name="T11" fmla="*/ 0 h 82"/>
              <a:gd name="T12" fmla="*/ 85 w 166"/>
              <a:gd name="T13" fmla="*/ 8 h 82"/>
              <a:gd name="T14" fmla="*/ 90 w 166"/>
              <a:gd name="T15" fmla="*/ 6 h 82"/>
              <a:gd name="T16" fmla="*/ 118 w 166"/>
              <a:gd name="T17" fmla="*/ 7 h 82"/>
              <a:gd name="T18" fmla="*/ 144 w 166"/>
              <a:gd name="T19" fmla="*/ 9 h 82"/>
              <a:gd name="T20" fmla="*/ 154 w 166"/>
              <a:gd name="T21" fmla="*/ 16 h 82"/>
              <a:gd name="T22" fmla="*/ 166 w 166"/>
              <a:gd name="T23" fmla="*/ 19 h 82"/>
              <a:gd name="T24" fmla="*/ 165 w 166"/>
              <a:gd name="T25" fmla="*/ 24 h 82"/>
              <a:gd name="T26" fmla="*/ 142 w 166"/>
              <a:gd name="T27" fmla="*/ 35 h 82"/>
              <a:gd name="T28" fmla="*/ 139 w 166"/>
              <a:gd name="T29" fmla="*/ 43 h 82"/>
              <a:gd name="T30" fmla="*/ 118 w 166"/>
              <a:gd name="T31" fmla="*/ 46 h 82"/>
              <a:gd name="T32" fmla="*/ 116 w 166"/>
              <a:gd name="T33" fmla="*/ 58 h 82"/>
              <a:gd name="T34" fmla="*/ 97 w 166"/>
              <a:gd name="T35" fmla="*/ 56 h 82"/>
              <a:gd name="T36" fmla="*/ 87 w 166"/>
              <a:gd name="T37" fmla="*/ 60 h 82"/>
              <a:gd name="T38" fmla="*/ 74 w 166"/>
              <a:gd name="T39" fmla="*/ 70 h 82"/>
              <a:gd name="T40" fmla="*/ 77 w 166"/>
              <a:gd name="T41" fmla="*/ 74 h 82"/>
              <a:gd name="T42" fmla="*/ 74 w 166"/>
              <a:gd name="T43" fmla="*/ 79 h 82"/>
              <a:gd name="T44" fmla="*/ 43 w 166"/>
              <a:gd name="T45" fmla="*/ 82 h 82"/>
              <a:gd name="T46" fmla="*/ 20 w 166"/>
              <a:gd name="T47" fmla="*/ 76 h 82"/>
              <a:gd name="T48" fmla="*/ 2 w 166"/>
              <a:gd name="T49" fmla="*/ 77 h 82"/>
              <a:gd name="T50" fmla="*/ 0 w 166"/>
              <a:gd name="T51" fmla="*/ 65 h 82"/>
              <a:gd name="T52" fmla="*/ 20 w 166"/>
              <a:gd name="T53" fmla="*/ 69 h 82"/>
              <a:gd name="T54" fmla="*/ 24 w 166"/>
              <a:gd name="T55" fmla="*/ 62 h 82"/>
              <a:gd name="T56" fmla="*/ 37 w 166"/>
              <a:gd name="T57" fmla="*/ 64 h 82"/>
              <a:gd name="T58" fmla="*/ 55 w 166"/>
              <a:gd name="T59" fmla="*/ 49 h 82"/>
              <a:gd name="T60" fmla="*/ 31 w 166"/>
              <a:gd name="T61" fmla="*/ 39 h 82"/>
              <a:gd name="T62" fmla="*/ 21 w 166"/>
              <a:gd name="T63" fmla="*/ 44 h 82"/>
              <a:gd name="T64" fmla="*/ 6 w 166"/>
              <a:gd name="T65" fmla="*/ 36 h 82"/>
              <a:gd name="T66" fmla="*/ 16 w 166"/>
              <a:gd name="T67" fmla="*/ 23 h 82"/>
              <a:gd name="T68" fmla="*/ 11 w 166"/>
              <a:gd name="T69" fmla="*/ 2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82">
                <a:moveTo>
                  <a:pt x="11" y="21"/>
                </a:moveTo>
                <a:lnTo>
                  <a:pt x="12" y="12"/>
                </a:lnTo>
                <a:lnTo>
                  <a:pt x="22" y="9"/>
                </a:lnTo>
                <a:lnTo>
                  <a:pt x="52" y="16"/>
                </a:lnTo>
                <a:lnTo>
                  <a:pt x="50" y="4"/>
                </a:lnTo>
                <a:lnTo>
                  <a:pt x="58" y="0"/>
                </a:lnTo>
                <a:lnTo>
                  <a:pt x="85" y="8"/>
                </a:lnTo>
                <a:lnTo>
                  <a:pt x="90" y="6"/>
                </a:lnTo>
                <a:lnTo>
                  <a:pt x="118" y="7"/>
                </a:lnTo>
                <a:lnTo>
                  <a:pt x="144" y="9"/>
                </a:lnTo>
                <a:lnTo>
                  <a:pt x="154" y="16"/>
                </a:lnTo>
                <a:lnTo>
                  <a:pt x="166" y="19"/>
                </a:lnTo>
                <a:lnTo>
                  <a:pt x="165" y="24"/>
                </a:lnTo>
                <a:lnTo>
                  <a:pt x="142" y="35"/>
                </a:lnTo>
                <a:lnTo>
                  <a:pt x="139" y="43"/>
                </a:lnTo>
                <a:lnTo>
                  <a:pt x="118" y="46"/>
                </a:lnTo>
                <a:lnTo>
                  <a:pt x="116" y="58"/>
                </a:lnTo>
                <a:lnTo>
                  <a:pt x="97" y="56"/>
                </a:lnTo>
                <a:lnTo>
                  <a:pt x="87" y="60"/>
                </a:lnTo>
                <a:lnTo>
                  <a:pt x="74" y="70"/>
                </a:lnTo>
                <a:lnTo>
                  <a:pt x="77" y="74"/>
                </a:lnTo>
                <a:lnTo>
                  <a:pt x="74" y="79"/>
                </a:lnTo>
                <a:lnTo>
                  <a:pt x="43" y="82"/>
                </a:lnTo>
                <a:lnTo>
                  <a:pt x="20" y="76"/>
                </a:lnTo>
                <a:lnTo>
                  <a:pt x="2" y="77"/>
                </a:lnTo>
                <a:lnTo>
                  <a:pt x="0" y="65"/>
                </a:lnTo>
                <a:lnTo>
                  <a:pt x="20" y="69"/>
                </a:lnTo>
                <a:lnTo>
                  <a:pt x="24" y="62"/>
                </a:lnTo>
                <a:lnTo>
                  <a:pt x="37" y="64"/>
                </a:lnTo>
                <a:lnTo>
                  <a:pt x="55" y="49"/>
                </a:lnTo>
                <a:lnTo>
                  <a:pt x="31" y="39"/>
                </a:lnTo>
                <a:lnTo>
                  <a:pt x="21" y="44"/>
                </a:lnTo>
                <a:lnTo>
                  <a:pt x="6" y="36"/>
                </a:lnTo>
                <a:lnTo>
                  <a:pt x="16" y="23"/>
                </a:lnTo>
                <a:lnTo>
                  <a:pt x="11" y="2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49" name="Freeform 104"/>
          <p:cNvSpPr>
            <a:spLocks/>
          </p:cNvSpPr>
          <p:nvPr/>
        </p:nvSpPr>
        <p:spPr bwMode="auto">
          <a:xfrm>
            <a:off x="7847647" y="3737770"/>
            <a:ext cx="169387" cy="148431"/>
          </a:xfrm>
          <a:custGeom>
            <a:avLst/>
            <a:gdLst>
              <a:gd name="T0" fmla="*/ 27 w 97"/>
              <a:gd name="T1" fmla="*/ 81 h 85"/>
              <a:gd name="T2" fmla="*/ 18 w 97"/>
              <a:gd name="T3" fmla="*/ 71 h 85"/>
              <a:gd name="T4" fmla="*/ 7 w 97"/>
              <a:gd name="T5" fmla="*/ 49 h 85"/>
              <a:gd name="T6" fmla="*/ 0 w 97"/>
              <a:gd name="T7" fmla="*/ 24 h 85"/>
              <a:gd name="T8" fmla="*/ 10 w 97"/>
              <a:gd name="T9" fmla="*/ 7 h 85"/>
              <a:gd name="T10" fmla="*/ 33 w 97"/>
              <a:gd name="T11" fmla="*/ 3 h 85"/>
              <a:gd name="T12" fmla="*/ 51 w 97"/>
              <a:gd name="T13" fmla="*/ 6 h 85"/>
              <a:gd name="T14" fmla="*/ 67 w 97"/>
              <a:gd name="T15" fmla="*/ 14 h 85"/>
              <a:gd name="T16" fmla="*/ 73 w 97"/>
              <a:gd name="T17" fmla="*/ 0 h 85"/>
              <a:gd name="T18" fmla="*/ 90 w 97"/>
              <a:gd name="T19" fmla="*/ 7 h 85"/>
              <a:gd name="T20" fmla="*/ 96 w 97"/>
              <a:gd name="T21" fmla="*/ 21 h 85"/>
              <a:gd name="T22" fmla="*/ 97 w 97"/>
              <a:gd name="T23" fmla="*/ 46 h 85"/>
              <a:gd name="T24" fmla="*/ 68 w 97"/>
              <a:gd name="T25" fmla="*/ 62 h 85"/>
              <a:gd name="T26" fmla="*/ 77 w 97"/>
              <a:gd name="T27" fmla="*/ 75 h 85"/>
              <a:gd name="T28" fmla="*/ 58 w 97"/>
              <a:gd name="T29" fmla="*/ 76 h 85"/>
              <a:gd name="T30" fmla="*/ 42 w 97"/>
              <a:gd name="T31" fmla="*/ 85 h 85"/>
              <a:gd name="T32" fmla="*/ 27 w 97"/>
              <a:gd name="T33" fmla="*/ 8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85">
                <a:moveTo>
                  <a:pt x="27" y="81"/>
                </a:moveTo>
                <a:lnTo>
                  <a:pt x="18" y="71"/>
                </a:lnTo>
                <a:lnTo>
                  <a:pt x="7" y="49"/>
                </a:lnTo>
                <a:lnTo>
                  <a:pt x="0" y="24"/>
                </a:lnTo>
                <a:lnTo>
                  <a:pt x="10" y="7"/>
                </a:lnTo>
                <a:lnTo>
                  <a:pt x="33" y="3"/>
                </a:lnTo>
                <a:lnTo>
                  <a:pt x="51" y="6"/>
                </a:lnTo>
                <a:lnTo>
                  <a:pt x="67" y="14"/>
                </a:lnTo>
                <a:lnTo>
                  <a:pt x="73" y="0"/>
                </a:lnTo>
                <a:lnTo>
                  <a:pt x="90" y="7"/>
                </a:lnTo>
                <a:lnTo>
                  <a:pt x="96" y="21"/>
                </a:lnTo>
                <a:lnTo>
                  <a:pt x="97" y="46"/>
                </a:lnTo>
                <a:lnTo>
                  <a:pt x="68" y="62"/>
                </a:lnTo>
                <a:lnTo>
                  <a:pt x="77" y="75"/>
                </a:lnTo>
                <a:lnTo>
                  <a:pt x="58" y="76"/>
                </a:lnTo>
                <a:lnTo>
                  <a:pt x="42" y="85"/>
                </a:lnTo>
                <a:lnTo>
                  <a:pt x="27" y="8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50" name="Freeform 105"/>
          <p:cNvSpPr>
            <a:spLocks/>
          </p:cNvSpPr>
          <p:nvPr/>
        </p:nvSpPr>
        <p:spPr bwMode="auto">
          <a:xfrm>
            <a:off x="8357552" y="2866391"/>
            <a:ext cx="134462" cy="151924"/>
          </a:xfrm>
          <a:custGeom>
            <a:avLst/>
            <a:gdLst>
              <a:gd name="T0" fmla="*/ 29 w 77"/>
              <a:gd name="T1" fmla="*/ 0 h 87"/>
              <a:gd name="T2" fmla="*/ 55 w 77"/>
              <a:gd name="T3" fmla="*/ 24 h 87"/>
              <a:gd name="T4" fmla="*/ 66 w 77"/>
              <a:gd name="T5" fmla="*/ 38 h 87"/>
              <a:gd name="T6" fmla="*/ 77 w 77"/>
              <a:gd name="T7" fmla="*/ 62 h 87"/>
              <a:gd name="T8" fmla="*/ 75 w 77"/>
              <a:gd name="T9" fmla="*/ 73 h 87"/>
              <a:gd name="T10" fmla="*/ 61 w 77"/>
              <a:gd name="T11" fmla="*/ 77 h 87"/>
              <a:gd name="T12" fmla="*/ 51 w 77"/>
              <a:gd name="T13" fmla="*/ 85 h 87"/>
              <a:gd name="T14" fmla="*/ 36 w 77"/>
              <a:gd name="T15" fmla="*/ 87 h 87"/>
              <a:gd name="T16" fmla="*/ 29 w 77"/>
              <a:gd name="T17" fmla="*/ 76 h 87"/>
              <a:gd name="T18" fmla="*/ 26 w 77"/>
              <a:gd name="T19" fmla="*/ 61 h 87"/>
              <a:gd name="T20" fmla="*/ 9 w 77"/>
              <a:gd name="T21" fmla="*/ 39 h 87"/>
              <a:gd name="T22" fmla="*/ 20 w 77"/>
              <a:gd name="T23" fmla="*/ 35 h 87"/>
              <a:gd name="T24" fmla="*/ 0 w 77"/>
              <a:gd name="T25" fmla="*/ 18 h 87"/>
              <a:gd name="T26" fmla="*/ 1 w 77"/>
              <a:gd name="T27" fmla="*/ 16 h 87"/>
              <a:gd name="T28" fmla="*/ 8 w 77"/>
              <a:gd name="T29" fmla="*/ 17 h 87"/>
              <a:gd name="T30" fmla="*/ 11 w 77"/>
              <a:gd name="T31" fmla="*/ 7 h 87"/>
              <a:gd name="T32" fmla="*/ 22 w 77"/>
              <a:gd name="T33" fmla="*/ 6 h 87"/>
              <a:gd name="T34" fmla="*/ 29 w 77"/>
              <a:gd name="T35" fmla="*/ 5 h 87"/>
              <a:gd name="T36" fmla="*/ 29 w 77"/>
              <a:gd name="T37"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7">
                <a:moveTo>
                  <a:pt x="29" y="0"/>
                </a:moveTo>
                <a:lnTo>
                  <a:pt x="55" y="24"/>
                </a:lnTo>
                <a:lnTo>
                  <a:pt x="66" y="38"/>
                </a:lnTo>
                <a:lnTo>
                  <a:pt x="77" y="62"/>
                </a:lnTo>
                <a:lnTo>
                  <a:pt x="75" y="73"/>
                </a:lnTo>
                <a:lnTo>
                  <a:pt x="61" y="77"/>
                </a:lnTo>
                <a:lnTo>
                  <a:pt x="51" y="85"/>
                </a:lnTo>
                <a:lnTo>
                  <a:pt x="36" y="87"/>
                </a:lnTo>
                <a:lnTo>
                  <a:pt x="29" y="76"/>
                </a:lnTo>
                <a:lnTo>
                  <a:pt x="26" y="61"/>
                </a:lnTo>
                <a:lnTo>
                  <a:pt x="9" y="39"/>
                </a:lnTo>
                <a:lnTo>
                  <a:pt x="20" y="35"/>
                </a:lnTo>
                <a:lnTo>
                  <a:pt x="0" y="18"/>
                </a:lnTo>
                <a:lnTo>
                  <a:pt x="1" y="16"/>
                </a:lnTo>
                <a:lnTo>
                  <a:pt x="8" y="17"/>
                </a:lnTo>
                <a:lnTo>
                  <a:pt x="11" y="7"/>
                </a:lnTo>
                <a:lnTo>
                  <a:pt x="22" y="6"/>
                </a:lnTo>
                <a:lnTo>
                  <a:pt x="29" y="5"/>
                </a:lnTo>
                <a:lnTo>
                  <a:pt x="29"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51" name="Freeform 106"/>
          <p:cNvSpPr>
            <a:spLocks/>
          </p:cNvSpPr>
          <p:nvPr/>
        </p:nvSpPr>
        <p:spPr bwMode="auto">
          <a:xfrm>
            <a:off x="5175885" y="2698750"/>
            <a:ext cx="48895" cy="50642"/>
          </a:xfrm>
          <a:custGeom>
            <a:avLst/>
            <a:gdLst>
              <a:gd name="T0" fmla="*/ 12 w 28"/>
              <a:gd name="T1" fmla="*/ 25 h 29"/>
              <a:gd name="T2" fmla="*/ 12 w 28"/>
              <a:gd name="T3" fmla="*/ 29 h 29"/>
              <a:gd name="T4" fmla="*/ 10 w 28"/>
              <a:gd name="T5" fmla="*/ 29 h 29"/>
              <a:gd name="T6" fmla="*/ 8 w 28"/>
              <a:gd name="T7" fmla="*/ 22 h 29"/>
              <a:gd name="T8" fmla="*/ 4 w 28"/>
              <a:gd name="T9" fmla="*/ 20 h 29"/>
              <a:gd name="T10" fmla="*/ 0 w 28"/>
              <a:gd name="T11" fmla="*/ 14 h 29"/>
              <a:gd name="T12" fmla="*/ 2 w 28"/>
              <a:gd name="T13" fmla="*/ 9 h 29"/>
              <a:gd name="T14" fmla="*/ 6 w 28"/>
              <a:gd name="T15" fmla="*/ 8 h 29"/>
              <a:gd name="T16" fmla="*/ 8 w 28"/>
              <a:gd name="T17" fmla="*/ 1 h 29"/>
              <a:gd name="T18" fmla="*/ 11 w 28"/>
              <a:gd name="T19" fmla="*/ 0 h 29"/>
              <a:gd name="T20" fmla="*/ 13 w 28"/>
              <a:gd name="T21" fmla="*/ 3 h 29"/>
              <a:gd name="T22" fmla="*/ 17 w 28"/>
              <a:gd name="T23" fmla="*/ 4 h 29"/>
              <a:gd name="T24" fmla="*/ 19 w 28"/>
              <a:gd name="T25" fmla="*/ 7 h 29"/>
              <a:gd name="T26" fmla="*/ 22 w 28"/>
              <a:gd name="T27" fmla="*/ 8 h 29"/>
              <a:gd name="T28" fmla="*/ 26 w 28"/>
              <a:gd name="T29" fmla="*/ 12 h 29"/>
              <a:gd name="T30" fmla="*/ 28 w 28"/>
              <a:gd name="T31" fmla="*/ 12 h 29"/>
              <a:gd name="T32" fmla="*/ 27 w 28"/>
              <a:gd name="T33" fmla="*/ 17 h 29"/>
              <a:gd name="T34" fmla="*/ 25 w 28"/>
              <a:gd name="T35" fmla="*/ 20 h 29"/>
              <a:gd name="T36" fmla="*/ 25 w 28"/>
              <a:gd name="T37" fmla="*/ 21 h 29"/>
              <a:gd name="T38" fmla="*/ 22 w 28"/>
              <a:gd name="T39" fmla="*/ 22 h 29"/>
              <a:gd name="T40" fmla="*/ 12 w 28"/>
              <a:gd name="T4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29">
                <a:moveTo>
                  <a:pt x="12" y="25"/>
                </a:moveTo>
                <a:lnTo>
                  <a:pt x="12" y="29"/>
                </a:lnTo>
                <a:lnTo>
                  <a:pt x="10" y="29"/>
                </a:lnTo>
                <a:lnTo>
                  <a:pt x="8" y="22"/>
                </a:lnTo>
                <a:lnTo>
                  <a:pt x="4" y="20"/>
                </a:lnTo>
                <a:lnTo>
                  <a:pt x="0" y="14"/>
                </a:lnTo>
                <a:lnTo>
                  <a:pt x="2" y="9"/>
                </a:lnTo>
                <a:lnTo>
                  <a:pt x="6" y="8"/>
                </a:lnTo>
                <a:lnTo>
                  <a:pt x="8" y="1"/>
                </a:lnTo>
                <a:lnTo>
                  <a:pt x="11" y="0"/>
                </a:lnTo>
                <a:lnTo>
                  <a:pt x="13" y="3"/>
                </a:lnTo>
                <a:lnTo>
                  <a:pt x="17" y="4"/>
                </a:lnTo>
                <a:lnTo>
                  <a:pt x="19" y="7"/>
                </a:lnTo>
                <a:lnTo>
                  <a:pt x="22" y="8"/>
                </a:lnTo>
                <a:lnTo>
                  <a:pt x="26" y="12"/>
                </a:lnTo>
                <a:lnTo>
                  <a:pt x="28" y="12"/>
                </a:lnTo>
                <a:lnTo>
                  <a:pt x="27" y="17"/>
                </a:lnTo>
                <a:lnTo>
                  <a:pt x="25" y="20"/>
                </a:lnTo>
                <a:lnTo>
                  <a:pt x="25" y="21"/>
                </a:lnTo>
                <a:lnTo>
                  <a:pt x="22" y="22"/>
                </a:lnTo>
                <a:lnTo>
                  <a:pt x="12" y="2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52" name="Freeform 107"/>
          <p:cNvSpPr>
            <a:spLocks/>
          </p:cNvSpPr>
          <p:nvPr/>
        </p:nvSpPr>
        <p:spPr bwMode="auto">
          <a:xfrm>
            <a:off x="6026310" y="3175477"/>
            <a:ext cx="59373" cy="55880"/>
          </a:xfrm>
          <a:custGeom>
            <a:avLst/>
            <a:gdLst>
              <a:gd name="T0" fmla="*/ 22 w 34"/>
              <a:gd name="T1" fmla="*/ 2 h 32"/>
              <a:gd name="T2" fmla="*/ 27 w 34"/>
              <a:gd name="T3" fmla="*/ 11 h 32"/>
              <a:gd name="T4" fmla="*/ 26 w 34"/>
              <a:gd name="T5" fmla="*/ 16 h 32"/>
              <a:gd name="T6" fmla="*/ 34 w 34"/>
              <a:gd name="T7" fmla="*/ 31 h 32"/>
              <a:gd name="T8" fmla="*/ 21 w 34"/>
              <a:gd name="T9" fmla="*/ 32 h 32"/>
              <a:gd name="T10" fmla="*/ 16 w 34"/>
              <a:gd name="T11" fmla="*/ 22 h 32"/>
              <a:gd name="T12" fmla="*/ 0 w 34"/>
              <a:gd name="T13" fmla="*/ 20 h 32"/>
              <a:gd name="T14" fmla="*/ 10 w 34"/>
              <a:gd name="T15" fmla="*/ 0 h 32"/>
              <a:gd name="T16" fmla="*/ 22 w 34"/>
              <a:gd name="T1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32">
                <a:moveTo>
                  <a:pt x="22" y="2"/>
                </a:moveTo>
                <a:lnTo>
                  <a:pt x="27" y="11"/>
                </a:lnTo>
                <a:lnTo>
                  <a:pt x="26" y="16"/>
                </a:lnTo>
                <a:lnTo>
                  <a:pt x="34" y="31"/>
                </a:lnTo>
                <a:lnTo>
                  <a:pt x="21" y="32"/>
                </a:lnTo>
                <a:lnTo>
                  <a:pt x="16" y="22"/>
                </a:lnTo>
                <a:lnTo>
                  <a:pt x="0" y="20"/>
                </a:lnTo>
                <a:lnTo>
                  <a:pt x="10" y="0"/>
                </a:lnTo>
                <a:lnTo>
                  <a:pt x="22" y="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53" name="Freeform 108"/>
          <p:cNvSpPr>
            <a:spLocks/>
          </p:cNvSpPr>
          <p:nvPr/>
        </p:nvSpPr>
        <p:spPr bwMode="auto">
          <a:xfrm>
            <a:off x="7742873" y="3451385"/>
            <a:ext cx="263684" cy="310833"/>
          </a:xfrm>
          <a:custGeom>
            <a:avLst/>
            <a:gdLst>
              <a:gd name="T0" fmla="*/ 111 w 151"/>
              <a:gd name="T1" fmla="*/ 170 h 178"/>
              <a:gd name="T2" fmla="*/ 116 w 151"/>
              <a:gd name="T3" fmla="*/ 161 h 178"/>
              <a:gd name="T4" fmla="*/ 114 w 151"/>
              <a:gd name="T5" fmla="*/ 143 h 178"/>
              <a:gd name="T6" fmla="*/ 97 w 151"/>
              <a:gd name="T7" fmla="*/ 125 h 178"/>
              <a:gd name="T8" fmla="*/ 93 w 151"/>
              <a:gd name="T9" fmla="*/ 104 h 178"/>
              <a:gd name="T10" fmla="*/ 77 w 151"/>
              <a:gd name="T11" fmla="*/ 87 h 178"/>
              <a:gd name="T12" fmla="*/ 63 w 151"/>
              <a:gd name="T13" fmla="*/ 86 h 178"/>
              <a:gd name="T14" fmla="*/ 60 w 151"/>
              <a:gd name="T15" fmla="*/ 93 h 178"/>
              <a:gd name="T16" fmla="*/ 50 w 151"/>
              <a:gd name="T17" fmla="*/ 94 h 178"/>
              <a:gd name="T18" fmla="*/ 44 w 151"/>
              <a:gd name="T19" fmla="*/ 90 h 178"/>
              <a:gd name="T20" fmla="*/ 26 w 151"/>
              <a:gd name="T21" fmla="*/ 103 h 178"/>
              <a:gd name="T22" fmla="*/ 23 w 151"/>
              <a:gd name="T23" fmla="*/ 84 h 178"/>
              <a:gd name="T24" fmla="*/ 24 w 151"/>
              <a:gd name="T25" fmla="*/ 62 h 178"/>
              <a:gd name="T26" fmla="*/ 12 w 151"/>
              <a:gd name="T27" fmla="*/ 61 h 178"/>
              <a:gd name="T28" fmla="*/ 9 w 151"/>
              <a:gd name="T29" fmla="*/ 49 h 178"/>
              <a:gd name="T30" fmla="*/ 0 w 151"/>
              <a:gd name="T31" fmla="*/ 42 h 178"/>
              <a:gd name="T32" fmla="*/ 3 w 151"/>
              <a:gd name="T33" fmla="*/ 34 h 178"/>
              <a:gd name="T34" fmla="*/ 16 w 151"/>
              <a:gd name="T35" fmla="*/ 21 h 178"/>
              <a:gd name="T36" fmla="*/ 18 w 151"/>
              <a:gd name="T37" fmla="*/ 26 h 178"/>
              <a:gd name="T38" fmla="*/ 28 w 151"/>
              <a:gd name="T39" fmla="*/ 26 h 178"/>
              <a:gd name="T40" fmla="*/ 21 w 151"/>
              <a:gd name="T41" fmla="*/ 3 h 178"/>
              <a:gd name="T42" fmla="*/ 30 w 151"/>
              <a:gd name="T43" fmla="*/ 0 h 178"/>
              <a:gd name="T44" fmla="*/ 43 w 151"/>
              <a:gd name="T45" fmla="*/ 16 h 178"/>
              <a:gd name="T46" fmla="*/ 55 w 151"/>
              <a:gd name="T47" fmla="*/ 35 h 178"/>
              <a:gd name="T48" fmla="*/ 77 w 151"/>
              <a:gd name="T49" fmla="*/ 35 h 178"/>
              <a:gd name="T50" fmla="*/ 87 w 151"/>
              <a:gd name="T51" fmla="*/ 53 h 178"/>
              <a:gd name="T52" fmla="*/ 76 w 151"/>
              <a:gd name="T53" fmla="*/ 59 h 178"/>
              <a:gd name="T54" fmla="*/ 72 w 151"/>
              <a:gd name="T55" fmla="*/ 66 h 178"/>
              <a:gd name="T56" fmla="*/ 96 w 151"/>
              <a:gd name="T57" fmla="*/ 79 h 178"/>
              <a:gd name="T58" fmla="*/ 115 w 151"/>
              <a:gd name="T59" fmla="*/ 103 h 178"/>
              <a:gd name="T60" fmla="*/ 129 w 151"/>
              <a:gd name="T61" fmla="*/ 122 h 178"/>
              <a:gd name="T62" fmla="*/ 145 w 151"/>
              <a:gd name="T63" fmla="*/ 136 h 178"/>
              <a:gd name="T64" fmla="*/ 151 w 151"/>
              <a:gd name="T65" fmla="*/ 151 h 178"/>
              <a:gd name="T66" fmla="*/ 150 w 151"/>
              <a:gd name="T67" fmla="*/ 171 h 178"/>
              <a:gd name="T68" fmla="*/ 133 w 151"/>
              <a:gd name="T69" fmla="*/ 164 h 178"/>
              <a:gd name="T70" fmla="*/ 127 w 151"/>
              <a:gd name="T71" fmla="*/ 178 h 178"/>
              <a:gd name="T72" fmla="*/ 111 w 151"/>
              <a:gd name="T73" fmla="*/ 17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 h="178">
                <a:moveTo>
                  <a:pt x="111" y="170"/>
                </a:moveTo>
                <a:lnTo>
                  <a:pt x="116" y="161"/>
                </a:lnTo>
                <a:lnTo>
                  <a:pt x="114" y="143"/>
                </a:lnTo>
                <a:lnTo>
                  <a:pt x="97" y="125"/>
                </a:lnTo>
                <a:lnTo>
                  <a:pt x="93" y="104"/>
                </a:lnTo>
                <a:lnTo>
                  <a:pt x="77" y="87"/>
                </a:lnTo>
                <a:lnTo>
                  <a:pt x="63" y="86"/>
                </a:lnTo>
                <a:lnTo>
                  <a:pt x="60" y="93"/>
                </a:lnTo>
                <a:lnTo>
                  <a:pt x="50" y="94"/>
                </a:lnTo>
                <a:lnTo>
                  <a:pt x="44" y="90"/>
                </a:lnTo>
                <a:lnTo>
                  <a:pt x="26" y="103"/>
                </a:lnTo>
                <a:lnTo>
                  <a:pt x="23" y="84"/>
                </a:lnTo>
                <a:lnTo>
                  <a:pt x="24" y="62"/>
                </a:lnTo>
                <a:lnTo>
                  <a:pt x="12" y="61"/>
                </a:lnTo>
                <a:lnTo>
                  <a:pt x="9" y="49"/>
                </a:lnTo>
                <a:lnTo>
                  <a:pt x="0" y="42"/>
                </a:lnTo>
                <a:lnTo>
                  <a:pt x="3" y="34"/>
                </a:lnTo>
                <a:lnTo>
                  <a:pt x="16" y="21"/>
                </a:lnTo>
                <a:lnTo>
                  <a:pt x="18" y="26"/>
                </a:lnTo>
                <a:lnTo>
                  <a:pt x="28" y="26"/>
                </a:lnTo>
                <a:lnTo>
                  <a:pt x="21" y="3"/>
                </a:lnTo>
                <a:lnTo>
                  <a:pt x="30" y="0"/>
                </a:lnTo>
                <a:lnTo>
                  <a:pt x="43" y="16"/>
                </a:lnTo>
                <a:lnTo>
                  <a:pt x="55" y="35"/>
                </a:lnTo>
                <a:lnTo>
                  <a:pt x="77" y="35"/>
                </a:lnTo>
                <a:lnTo>
                  <a:pt x="87" y="53"/>
                </a:lnTo>
                <a:lnTo>
                  <a:pt x="76" y="59"/>
                </a:lnTo>
                <a:lnTo>
                  <a:pt x="72" y="66"/>
                </a:lnTo>
                <a:lnTo>
                  <a:pt x="96" y="79"/>
                </a:lnTo>
                <a:lnTo>
                  <a:pt x="115" y="103"/>
                </a:lnTo>
                <a:lnTo>
                  <a:pt x="129" y="122"/>
                </a:lnTo>
                <a:lnTo>
                  <a:pt x="145" y="136"/>
                </a:lnTo>
                <a:lnTo>
                  <a:pt x="151" y="151"/>
                </a:lnTo>
                <a:lnTo>
                  <a:pt x="150" y="171"/>
                </a:lnTo>
                <a:lnTo>
                  <a:pt x="133" y="164"/>
                </a:lnTo>
                <a:lnTo>
                  <a:pt x="127" y="178"/>
                </a:lnTo>
                <a:lnTo>
                  <a:pt x="111" y="17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54" name="Freeform 109"/>
          <p:cNvSpPr>
            <a:spLocks/>
          </p:cNvSpPr>
          <p:nvPr/>
        </p:nvSpPr>
        <p:spPr bwMode="auto">
          <a:xfrm>
            <a:off x="5657850" y="3009583"/>
            <a:ext cx="41910" cy="55880"/>
          </a:xfrm>
          <a:custGeom>
            <a:avLst/>
            <a:gdLst>
              <a:gd name="T0" fmla="*/ 12 w 24"/>
              <a:gd name="T1" fmla="*/ 28 h 32"/>
              <a:gd name="T2" fmla="*/ 7 w 24"/>
              <a:gd name="T3" fmla="*/ 29 h 32"/>
              <a:gd name="T4" fmla="*/ 6 w 24"/>
              <a:gd name="T5" fmla="*/ 32 h 32"/>
              <a:gd name="T6" fmla="*/ 0 w 24"/>
              <a:gd name="T7" fmla="*/ 32 h 32"/>
              <a:gd name="T8" fmla="*/ 5 w 24"/>
              <a:gd name="T9" fmla="*/ 15 h 32"/>
              <a:gd name="T10" fmla="*/ 12 w 24"/>
              <a:gd name="T11" fmla="*/ 1 h 32"/>
              <a:gd name="T12" fmla="*/ 12 w 24"/>
              <a:gd name="T13" fmla="*/ 0 h 32"/>
              <a:gd name="T14" fmla="*/ 20 w 24"/>
              <a:gd name="T15" fmla="*/ 1 h 32"/>
              <a:gd name="T16" fmla="*/ 24 w 24"/>
              <a:gd name="T17" fmla="*/ 9 h 32"/>
              <a:gd name="T18" fmla="*/ 15 w 24"/>
              <a:gd name="T19" fmla="*/ 17 h 32"/>
              <a:gd name="T20" fmla="*/ 12 w 24"/>
              <a:gd name="T2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32">
                <a:moveTo>
                  <a:pt x="12" y="28"/>
                </a:moveTo>
                <a:lnTo>
                  <a:pt x="7" y="29"/>
                </a:lnTo>
                <a:lnTo>
                  <a:pt x="6" y="32"/>
                </a:lnTo>
                <a:lnTo>
                  <a:pt x="0" y="32"/>
                </a:lnTo>
                <a:lnTo>
                  <a:pt x="5" y="15"/>
                </a:lnTo>
                <a:lnTo>
                  <a:pt x="12" y="1"/>
                </a:lnTo>
                <a:lnTo>
                  <a:pt x="12" y="0"/>
                </a:lnTo>
                <a:lnTo>
                  <a:pt x="20" y="1"/>
                </a:lnTo>
                <a:lnTo>
                  <a:pt x="24" y="9"/>
                </a:lnTo>
                <a:lnTo>
                  <a:pt x="15" y="17"/>
                </a:lnTo>
                <a:lnTo>
                  <a:pt x="12" y="28"/>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55" name="Freeform 110"/>
          <p:cNvSpPr>
            <a:spLocks/>
          </p:cNvSpPr>
          <p:nvPr/>
        </p:nvSpPr>
        <p:spPr bwMode="auto">
          <a:xfrm>
            <a:off x="4224179" y="3956051"/>
            <a:ext cx="123983" cy="151924"/>
          </a:xfrm>
          <a:custGeom>
            <a:avLst/>
            <a:gdLst>
              <a:gd name="T0" fmla="*/ 68 w 71"/>
              <a:gd name="T1" fmla="*/ 87 h 87"/>
              <a:gd name="T2" fmla="*/ 63 w 71"/>
              <a:gd name="T3" fmla="*/ 87 h 87"/>
              <a:gd name="T4" fmla="*/ 44 w 71"/>
              <a:gd name="T5" fmla="*/ 77 h 87"/>
              <a:gd name="T6" fmla="*/ 27 w 71"/>
              <a:gd name="T7" fmla="*/ 61 h 87"/>
              <a:gd name="T8" fmla="*/ 12 w 71"/>
              <a:gd name="T9" fmla="*/ 50 h 87"/>
              <a:gd name="T10" fmla="*/ 0 w 71"/>
              <a:gd name="T11" fmla="*/ 37 h 87"/>
              <a:gd name="T12" fmla="*/ 4 w 71"/>
              <a:gd name="T13" fmla="*/ 30 h 87"/>
              <a:gd name="T14" fmla="*/ 5 w 71"/>
              <a:gd name="T15" fmla="*/ 24 h 87"/>
              <a:gd name="T16" fmla="*/ 13 w 71"/>
              <a:gd name="T17" fmla="*/ 12 h 87"/>
              <a:gd name="T18" fmla="*/ 22 w 71"/>
              <a:gd name="T19" fmla="*/ 3 h 87"/>
              <a:gd name="T20" fmla="*/ 26 w 71"/>
              <a:gd name="T21" fmla="*/ 2 h 87"/>
              <a:gd name="T22" fmla="*/ 31 w 71"/>
              <a:gd name="T23" fmla="*/ 0 h 87"/>
              <a:gd name="T24" fmla="*/ 38 w 71"/>
              <a:gd name="T25" fmla="*/ 13 h 87"/>
              <a:gd name="T26" fmla="*/ 37 w 71"/>
              <a:gd name="T27" fmla="*/ 21 h 87"/>
              <a:gd name="T28" fmla="*/ 41 w 71"/>
              <a:gd name="T29" fmla="*/ 26 h 87"/>
              <a:gd name="T30" fmla="*/ 46 w 71"/>
              <a:gd name="T31" fmla="*/ 26 h 87"/>
              <a:gd name="T32" fmla="*/ 49 w 71"/>
              <a:gd name="T33" fmla="*/ 17 h 87"/>
              <a:gd name="T34" fmla="*/ 55 w 71"/>
              <a:gd name="T35" fmla="*/ 18 h 87"/>
              <a:gd name="T36" fmla="*/ 54 w 71"/>
              <a:gd name="T37" fmla="*/ 24 h 87"/>
              <a:gd name="T38" fmla="*/ 55 w 71"/>
              <a:gd name="T39" fmla="*/ 34 h 87"/>
              <a:gd name="T40" fmla="*/ 52 w 71"/>
              <a:gd name="T41" fmla="*/ 43 h 87"/>
              <a:gd name="T42" fmla="*/ 57 w 71"/>
              <a:gd name="T43" fmla="*/ 49 h 87"/>
              <a:gd name="T44" fmla="*/ 63 w 71"/>
              <a:gd name="T45" fmla="*/ 50 h 87"/>
              <a:gd name="T46" fmla="*/ 70 w 71"/>
              <a:gd name="T47" fmla="*/ 59 h 87"/>
              <a:gd name="T48" fmla="*/ 71 w 71"/>
              <a:gd name="T49" fmla="*/ 67 h 87"/>
              <a:gd name="T50" fmla="*/ 69 w 71"/>
              <a:gd name="T51" fmla="*/ 70 h 87"/>
              <a:gd name="T52" fmla="*/ 68 w 71"/>
              <a:gd name="T5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87">
                <a:moveTo>
                  <a:pt x="68" y="87"/>
                </a:moveTo>
                <a:lnTo>
                  <a:pt x="63" y="87"/>
                </a:lnTo>
                <a:lnTo>
                  <a:pt x="44" y="77"/>
                </a:lnTo>
                <a:lnTo>
                  <a:pt x="27" y="61"/>
                </a:lnTo>
                <a:lnTo>
                  <a:pt x="12" y="50"/>
                </a:lnTo>
                <a:lnTo>
                  <a:pt x="0" y="37"/>
                </a:lnTo>
                <a:lnTo>
                  <a:pt x="4" y="30"/>
                </a:lnTo>
                <a:lnTo>
                  <a:pt x="5" y="24"/>
                </a:lnTo>
                <a:lnTo>
                  <a:pt x="13" y="12"/>
                </a:lnTo>
                <a:lnTo>
                  <a:pt x="22" y="3"/>
                </a:lnTo>
                <a:lnTo>
                  <a:pt x="26" y="2"/>
                </a:lnTo>
                <a:lnTo>
                  <a:pt x="31" y="0"/>
                </a:lnTo>
                <a:lnTo>
                  <a:pt x="38" y="13"/>
                </a:lnTo>
                <a:lnTo>
                  <a:pt x="37" y="21"/>
                </a:lnTo>
                <a:lnTo>
                  <a:pt x="41" y="26"/>
                </a:lnTo>
                <a:lnTo>
                  <a:pt x="46" y="26"/>
                </a:lnTo>
                <a:lnTo>
                  <a:pt x="49" y="17"/>
                </a:lnTo>
                <a:lnTo>
                  <a:pt x="55" y="18"/>
                </a:lnTo>
                <a:lnTo>
                  <a:pt x="54" y="24"/>
                </a:lnTo>
                <a:lnTo>
                  <a:pt x="55" y="34"/>
                </a:lnTo>
                <a:lnTo>
                  <a:pt x="52" y="43"/>
                </a:lnTo>
                <a:lnTo>
                  <a:pt x="57" y="49"/>
                </a:lnTo>
                <a:lnTo>
                  <a:pt x="63" y="50"/>
                </a:lnTo>
                <a:lnTo>
                  <a:pt x="70" y="59"/>
                </a:lnTo>
                <a:lnTo>
                  <a:pt x="71" y="67"/>
                </a:lnTo>
                <a:lnTo>
                  <a:pt x="69" y="70"/>
                </a:lnTo>
                <a:lnTo>
                  <a:pt x="68" y="8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56" name="Freeform 111"/>
          <p:cNvSpPr>
            <a:spLocks/>
          </p:cNvSpPr>
          <p:nvPr/>
        </p:nvSpPr>
        <p:spPr bwMode="auto">
          <a:xfrm>
            <a:off x="4879023" y="3063717"/>
            <a:ext cx="499428" cy="492443"/>
          </a:xfrm>
          <a:custGeom>
            <a:avLst/>
            <a:gdLst>
              <a:gd name="T0" fmla="*/ 101 w 286"/>
              <a:gd name="T1" fmla="*/ 213 h 282"/>
              <a:gd name="T2" fmla="*/ 88 w 286"/>
              <a:gd name="T3" fmla="*/ 221 h 282"/>
              <a:gd name="T4" fmla="*/ 78 w 286"/>
              <a:gd name="T5" fmla="*/ 210 h 282"/>
              <a:gd name="T6" fmla="*/ 49 w 286"/>
              <a:gd name="T7" fmla="*/ 201 h 282"/>
              <a:gd name="T8" fmla="*/ 41 w 286"/>
              <a:gd name="T9" fmla="*/ 188 h 282"/>
              <a:gd name="T10" fmla="*/ 27 w 286"/>
              <a:gd name="T11" fmla="*/ 178 h 282"/>
              <a:gd name="T12" fmla="*/ 19 w 286"/>
              <a:gd name="T13" fmla="*/ 182 h 282"/>
              <a:gd name="T14" fmla="*/ 12 w 286"/>
              <a:gd name="T15" fmla="*/ 170 h 282"/>
              <a:gd name="T16" fmla="*/ 11 w 286"/>
              <a:gd name="T17" fmla="*/ 162 h 282"/>
              <a:gd name="T18" fmla="*/ 0 w 286"/>
              <a:gd name="T19" fmla="*/ 146 h 282"/>
              <a:gd name="T20" fmla="*/ 7 w 286"/>
              <a:gd name="T21" fmla="*/ 138 h 282"/>
              <a:gd name="T22" fmla="*/ 5 w 286"/>
              <a:gd name="T23" fmla="*/ 125 h 282"/>
              <a:gd name="T24" fmla="*/ 7 w 286"/>
              <a:gd name="T25" fmla="*/ 113 h 282"/>
              <a:gd name="T26" fmla="*/ 6 w 286"/>
              <a:gd name="T27" fmla="*/ 104 h 282"/>
              <a:gd name="T28" fmla="*/ 9 w 286"/>
              <a:gd name="T29" fmla="*/ 87 h 282"/>
              <a:gd name="T30" fmla="*/ 7 w 286"/>
              <a:gd name="T31" fmla="*/ 77 h 282"/>
              <a:gd name="T32" fmla="*/ 1 w 286"/>
              <a:gd name="T33" fmla="*/ 59 h 282"/>
              <a:gd name="T34" fmla="*/ 10 w 286"/>
              <a:gd name="T35" fmla="*/ 54 h 282"/>
              <a:gd name="T36" fmla="*/ 11 w 286"/>
              <a:gd name="T37" fmla="*/ 45 h 282"/>
              <a:gd name="T38" fmla="*/ 9 w 286"/>
              <a:gd name="T39" fmla="*/ 37 h 282"/>
              <a:gd name="T40" fmla="*/ 21 w 286"/>
              <a:gd name="T41" fmla="*/ 29 h 282"/>
              <a:gd name="T42" fmla="*/ 26 w 286"/>
              <a:gd name="T43" fmla="*/ 22 h 282"/>
              <a:gd name="T44" fmla="*/ 34 w 286"/>
              <a:gd name="T45" fmla="*/ 16 h 282"/>
              <a:gd name="T46" fmla="*/ 35 w 286"/>
              <a:gd name="T47" fmla="*/ 0 h 282"/>
              <a:gd name="T48" fmla="*/ 55 w 286"/>
              <a:gd name="T49" fmla="*/ 7 h 282"/>
              <a:gd name="T50" fmla="*/ 63 w 286"/>
              <a:gd name="T51" fmla="*/ 6 h 282"/>
              <a:gd name="T52" fmla="*/ 77 w 286"/>
              <a:gd name="T53" fmla="*/ 9 h 282"/>
              <a:gd name="T54" fmla="*/ 101 w 286"/>
              <a:gd name="T55" fmla="*/ 18 h 282"/>
              <a:gd name="T56" fmla="*/ 110 w 286"/>
              <a:gd name="T57" fmla="*/ 37 h 282"/>
              <a:gd name="T58" fmla="*/ 126 w 286"/>
              <a:gd name="T59" fmla="*/ 41 h 282"/>
              <a:gd name="T60" fmla="*/ 151 w 286"/>
              <a:gd name="T61" fmla="*/ 50 h 282"/>
              <a:gd name="T62" fmla="*/ 170 w 286"/>
              <a:gd name="T63" fmla="*/ 60 h 282"/>
              <a:gd name="T64" fmla="*/ 178 w 286"/>
              <a:gd name="T65" fmla="*/ 54 h 282"/>
              <a:gd name="T66" fmla="*/ 186 w 286"/>
              <a:gd name="T67" fmla="*/ 45 h 282"/>
              <a:gd name="T68" fmla="*/ 181 w 286"/>
              <a:gd name="T69" fmla="*/ 29 h 282"/>
              <a:gd name="T70" fmla="*/ 186 w 286"/>
              <a:gd name="T71" fmla="*/ 19 h 282"/>
              <a:gd name="T72" fmla="*/ 198 w 286"/>
              <a:gd name="T73" fmla="*/ 9 h 282"/>
              <a:gd name="T74" fmla="*/ 210 w 286"/>
              <a:gd name="T75" fmla="*/ 6 h 282"/>
              <a:gd name="T76" fmla="*/ 234 w 286"/>
              <a:gd name="T77" fmla="*/ 11 h 282"/>
              <a:gd name="T78" fmla="*/ 241 w 286"/>
              <a:gd name="T79" fmla="*/ 20 h 282"/>
              <a:gd name="T80" fmla="*/ 247 w 286"/>
              <a:gd name="T81" fmla="*/ 20 h 282"/>
              <a:gd name="T82" fmla="*/ 253 w 286"/>
              <a:gd name="T83" fmla="*/ 23 h 282"/>
              <a:gd name="T84" fmla="*/ 270 w 286"/>
              <a:gd name="T85" fmla="*/ 26 h 282"/>
              <a:gd name="T86" fmla="*/ 275 w 286"/>
              <a:gd name="T87" fmla="*/ 33 h 282"/>
              <a:gd name="T88" fmla="*/ 270 w 286"/>
              <a:gd name="T89" fmla="*/ 43 h 282"/>
              <a:gd name="T90" fmla="*/ 273 w 286"/>
              <a:gd name="T91" fmla="*/ 51 h 282"/>
              <a:gd name="T92" fmla="*/ 269 w 286"/>
              <a:gd name="T93" fmla="*/ 64 h 282"/>
              <a:gd name="T94" fmla="*/ 275 w 286"/>
              <a:gd name="T95" fmla="*/ 81 h 282"/>
              <a:gd name="T96" fmla="*/ 280 w 286"/>
              <a:gd name="T97" fmla="*/ 155 h 282"/>
              <a:gd name="T98" fmla="*/ 284 w 286"/>
              <a:gd name="T99" fmla="*/ 231 h 282"/>
              <a:gd name="T100" fmla="*/ 286 w 286"/>
              <a:gd name="T101" fmla="*/ 273 h 282"/>
              <a:gd name="T102" fmla="*/ 265 w 286"/>
              <a:gd name="T103" fmla="*/ 273 h 282"/>
              <a:gd name="T104" fmla="*/ 265 w 286"/>
              <a:gd name="T105" fmla="*/ 282 h 282"/>
              <a:gd name="T106" fmla="*/ 192 w 286"/>
              <a:gd name="T107" fmla="*/ 242 h 282"/>
              <a:gd name="T108" fmla="*/ 119 w 286"/>
              <a:gd name="T109" fmla="*/ 202 h 282"/>
              <a:gd name="T110" fmla="*/ 101 w 286"/>
              <a:gd name="T111" fmla="*/ 213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6" h="282">
                <a:moveTo>
                  <a:pt x="101" y="213"/>
                </a:moveTo>
                <a:lnTo>
                  <a:pt x="88" y="221"/>
                </a:lnTo>
                <a:lnTo>
                  <a:pt x="78" y="210"/>
                </a:lnTo>
                <a:lnTo>
                  <a:pt x="49" y="201"/>
                </a:lnTo>
                <a:lnTo>
                  <a:pt x="41" y="188"/>
                </a:lnTo>
                <a:lnTo>
                  <a:pt x="27" y="178"/>
                </a:lnTo>
                <a:lnTo>
                  <a:pt x="19" y="182"/>
                </a:lnTo>
                <a:lnTo>
                  <a:pt x="12" y="170"/>
                </a:lnTo>
                <a:lnTo>
                  <a:pt x="11" y="162"/>
                </a:lnTo>
                <a:lnTo>
                  <a:pt x="0" y="146"/>
                </a:lnTo>
                <a:lnTo>
                  <a:pt x="7" y="138"/>
                </a:lnTo>
                <a:lnTo>
                  <a:pt x="5" y="125"/>
                </a:lnTo>
                <a:lnTo>
                  <a:pt x="7" y="113"/>
                </a:lnTo>
                <a:lnTo>
                  <a:pt x="6" y="104"/>
                </a:lnTo>
                <a:lnTo>
                  <a:pt x="9" y="87"/>
                </a:lnTo>
                <a:lnTo>
                  <a:pt x="7" y="77"/>
                </a:lnTo>
                <a:lnTo>
                  <a:pt x="1" y="59"/>
                </a:lnTo>
                <a:lnTo>
                  <a:pt x="10" y="54"/>
                </a:lnTo>
                <a:lnTo>
                  <a:pt x="11" y="45"/>
                </a:lnTo>
                <a:lnTo>
                  <a:pt x="9" y="37"/>
                </a:lnTo>
                <a:lnTo>
                  <a:pt x="21" y="29"/>
                </a:lnTo>
                <a:lnTo>
                  <a:pt x="26" y="22"/>
                </a:lnTo>
                <a:lnTo>
                  <a:pt x="34" y="16"/>
                </a:lnTo>
                <a:lnTo>
                  <a:pt x="35" y="0"/>
                </a:lnTo>
                <a:lnTo>
                  <a:pt x="55" y="7"/>
                </a:lnTo>
                <a:lnTo>
                  <a:pt x="63" y="6"/>
                </a:lnTo>
                <a:lnTo>
                  <a:pt x="77" y="9"/>
                </a:lnTo>
                <a:lnTo>
                  <a:pt x="101" y="18"/>
                </a:lnTo>
                <a:lnTo>
                  <a:pt x="110" y="37"/>
                </a:lnTo>
                <a:lnTo>
                  <a:pt x="126" y="41"/>
                </a:lnTo>
                <a:lnTo>
                  <a:pt x="151" y="50"/>
                </a:lnTo>
                <a:lnTo>
                  <a:pt x="170" y="60"/>
                </a:lnTo>
                <a:lnTo>
                  <a:pt x="178" y="54"/>
                </a:lnTo>
                <a:lnTo>
                  <a:pt x="186" y="45"/>
                </a:lnTo>
                <a:lnTo>
                  <a:pt x="181" y="29"/>
                </a:lnTo>
                <a:lnTo>
                  <a:pt x="186" y="19"/>
                </a:lnTo>
                <a:lnTo>
                  <a:pt x="198" y="9"/>
                </a:lnTo>
                <a:lnTo>
                  <a:pt x="210" y="6"/>
                </a:lnTo>
                <a:lnTo>
                  <a:pt x="234" y="11"/>
                </a:lnTo>
                <a:lnTo>
                  <a:pt x="241" y="20"/>
                </a:lnTo>
                <a:lnTo>
                  <a:pt x="247" y="20"/>
                </a:lnTo>
                <a:lnTo>
                  <a:pt x="253" y="23"/>
                </a:lnTo>
                <a:lnTo>
                  <a:pt x="270" y="26"/>
                </a:lnTo>
                <a:lnTo>
                  <a:pt x="275" y="33"/>
                </a:lnTo>
                <a:lnTo>
                  <a:pt x="270" y="43"/>
                </a:lnTo>
                <a:lnTo>
                  <a:pt x="273" y="51"/>
                </a:lnTo>
                <a:lnTo>
                  <a:pt x="269" y="64"/>
                </a:lnTo>
                <a:lnTo>
                  <a:pt x="275" y="81"/>
                </a:lnTo>
                <a:lnTo>
                  <a:pt x="280" y="155"/>
                </a:lnTo>
                <a:lnTo>
                  <a:pt x="284" y="231"/>
                </a:lnTo>
                <a:lnTo>
                  <a:pt x="286" y="273"/>
                </a:lnTo>
                <a:lnTo>
                  <a:pt x="265" y="273"/>
                </a:lnTo>
                <a:lnTo>
                  <a:pt x="265" y="282"/>
                </a:lnTo>
                <a:lnTo>
                  <a:pt x="192" y="242"/>
                </a:lnTo>
                <a:lnTo>
                  <a:pt x="119" y="202"/>
                </a:lnTo>
                <a:lnTo>
                  <a:pt x="101" y="21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57" name="Freeform 112"/>
          <p:cNvSpPr>
            <a:spLocks/>
          </p:cNvSpPr>
          <p:nvPr/>
        </p:nvSpPr>
        <p:spPr bwMode="auto">
          <a:xfrm>
            <a:off x="7140417" y="3908902"/>
            <a:ext cx="68103" cy="139700"/>
          </a:xfrm>
          <a:custGeom>
            <a:avLst/>
            <a:gdLst>
              <a:gd name="T0" fmla="*/ 39 w 39"/>
              <a:gd name="T1" fmla="*/ 48 h 80"/>
              <a:gd name="T2" fmla="*/ 37 w 39"/>
              <a:gd name="T3" fmla="*/ 70 h 80"/>
              <a:gd name="T4" fmla="*/ 29 w 39"/>
              <a:gd name="T5" fmla="*/ 76 h 80"/>
              <a:gd name="T6" fmla="*/ 14 w 39"/>
              <a:gd name="T7" fmla="*/ 80 h 80"/>
              <a:gd name="T8" fmla="*/ 4 w 39"/>
              <a:gd name="T9" fmla="*/ 64 h 80"/>
              <a:gd name="T10" fmla="*/ 0 w 39"/>
              <a:gd name="T11" fmla="*/ 34 h 80"/>
              <a:gd name="T12" fmla="*/ 6 w 39"/>
              <a:gd name="T13" fmla="*/ 0 h 80"/>
              <a:gd name="T14" fmla="*/ 19 w 39"/>
              <a:gd name="T15" fmla="*/ 12 h 80"/>
              <a:gd name="T16" fmla="*/ 29 w 39"/>
              <a:gd name="T17" fmla="*/ 26 h 80"/>
              <a:gd name="T18" fmla="*/ 39 w 39"/>
              <a:gd name="T19" fmla="*/ 4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0">
                <a:moveTo>
                  <a:pt x="39" y="48"/>
                </a:moveTo>
                <a:lnTo>
                  <a:pt x="37" y="70"/>
                </a:lnTo>
                <a:lnTo>
                  <a:pt x="29" y="76"/>
                </a:lnTo>
                <a:lnTo>
                  <a:pt x="14" y="80"/>
                </a:lnTo>
                <a:lnTo>
                  <a:pt x="4" y="64"/>
                </a:lnTo>
                <a:lnTo>
                  <a:pt x="0" y="34"/>
                </a:lnTo>
                <a:lnTo>
                  <a:pt x="6" y="0"/>
                </a:lnTo>
                <a:lnTo>
                  <a:pt x="19" y="12"/>
                </a:lnTo>
                <a:lnTo>
                  <a:pt x="29" y="26"/>
                </a:lnTo>
                <a:lnTo>
                  <a:pt x="39" y="48"/>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58" name="Freeform 113"/>
          <p:cNvSpPr>
            <a:spLocks/>
          </p:cNvSpPr>
          <p:nvPr/>
        </p:nvSpPr>
        <p:spPr bwMode="auto">
          <a:xfrm>
            <a:off x="5420360" y="5305902"/>
            <a:ext cx="73343" cy="71596"/>
          </a:xfrm>
          <a:custGeom>
            <a:avLst/>
            <a:gdLst>
              <a:gd name="T0" fmla="*/ 36 w 42"/>
              <a:gd name="T1" fmla="*/ 6 h 41"/>
              <a:gd name="T2" fmla="*/ 42 w 42"/>
              <a:gd name="T3" fmla="*/ 12 h 41"/>
              <a:gd name="T4" fmla="*/ 36 w 42"/>
              <a:gd name="T5" fmla="*/ 22 h 41"/>
              <a:gd name="T6" fmla="*/ 32 w 42"/>
              <a:gd name="T7" fmla="*/ 29 h 41"/>
              <a:gd name="T8" fmla="*/ 22 w 42"/>
              <a:gd name="T9" fmla="*/ 32 h 41"/>
              <a:gd name="T10" fmla="*/ 18 w 42"/>
              <a:gd name="T11" fmla="*/ 39 h 41"/>
              <a:gd name="T12" fmla="*/ 12 w 42"/>
              <a:gd name="T13" fmla="*/ 41 h 41"/>
              <a:gd name="T14" fmla="*/ 0 w 42"/>
              <a:gd name="T15" fmla="*/ 25 h 41"/>
              <a:gd name="T16" fmla="*/ 10 w 42"/>
              <a:gd name="T17" fmla="*/ 12 h 41"/>
              <a:gd name="T18" fmla="*/ 20 w 42"/>
              <a:gd name="T19" fmla="*/ 4 h 41"/>
              <a:gd name="T20" fmla="*/ 29 w 42"/>
              <a:gd name="T21" fmla="*/ 0 h 41"/>
              <a:gd name="T22" fmla="*/ 36 w 42"/>
              <a:gd name="T23"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41">
                <a:moveTo>
                  <a:pt x="36" y="6"/>
                </a:moveTo>
                <a:lnTo>
                  <a:pt x="42" y="12"/>
                </a:lnTo>
                <a:lnTo>
                  <a:pt x="36" y="22"/>
                </a:lnTo>
                <a:lnTo>
                  <a:pt x="32" y="29"/>
                </a:lnTo>
                <a:lnTo>
                  <a:pt x="22" y="32"/>
                </a:lnTo>
                <a:lnTo>
                  <a:pt x="18" y="39"/>
                </a:lnTo>
                <a:lnTo>
                  <a:pt x="12" y="41"/>
                </a:lnTo>
                <a:lnTo>
                  <a:pt x="0" y="25"/>
                </a:lnTo>
                <a:lnTo>
                  <a:pt x="10" y="12"/>
                </a:lnTo>
                <a:lnTo>
                  <a:pt x="20" y="4"/>
                </a:lnTo>
                <a:lnTo>
                  <a:pt x="29" y="0"/>
                </a:lnTo>
                <a:lnTo>
                  <a:pt x="36" y="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59" name="Freeform 114"/>
          <p:cNvSpPr>
            <a:spLocks/>
          </p:cNvSpPr>
          <p:nvPr/>
        </p:nvSpPr>
        <p:spPr bwMode="auto">
          <a:xfrm>
            <a:off x="5149692" y="2237740"/>
            <a:ext cx="153670" cy="83820"/>
          </a:xfrm>
          <a:custGeom>
            <a:avLst/>
            <a:gdLst>
              <a:gd name="T0" fmla="*/ 31 w 88"/>
              <a:gd name="T1" fmla="*/ 40 h 48"/>
              <a:gd name="T2" fmla="*/ 29 w 88"/>
              <a:gd name="T3" fmla="*/ 35 h 48"/>
              <a:gd name="T4" fmla="*/ 30 w 88"/>
              <a:gd name="T5" fmla="*/ 30 h 48"/>
              <a:gd name="T6" fmla="*/ 22 w 88"/>
              <a:gd name="T7" fmla="*/ 27 h 48"/>
              <a:gd name="T8" fmla="*/ 6 w 88"/>
              <a:gd name="T9" fmla="*/ 23 h 48"/>
              <a:gd name="T10" fmla="*/ 0 w 88"/>
              <a:gd name="T11" fmla="*/ 7 h 48"/>
              <a:gd name="T12" fmla="*/ 17 w 88"/>
              <a:gd name="T13" fmla="*/ 0 h 48"/>
              <a:gd name="T14" fmla="*/ 42 w 88"/>
              <a:gd name="T15" fmla="*/ 2 h 48"/>
              <a:gd name="T16" fmla="*/ 57 w 88"/>
              <a:gd name="T17" fmla="*/ 0 h 48"/>
              <a:gd name="T18" fmla="*/ 60 w 88"/>
              <a:gd name="T19" fmla="*/ 4 h 48"/>
              <a:gd name="T20" fmla="*/ 68 w 88"/>
              <a:gd name="T21" fmla="*/ 5 h 48"/>
              <a:gd name="T22" fmla="*/ 85 w 88"/>
              <a:gd name="T23" fmla="*/ 15 h 48"/>
              <a:gd name="T24" fmla="*/ 88 w 88"/>
              <a:gd name="T25" fmla="*/ 24 h 48"/>
              <a:gd name="T26" fmla="*/ 76 w 88"/>
              <a:gd name="T27" fmla="*/ 30 h 48"/>
              <a:gd name="T28" fmla="*/ 74 w 88"/>
              <a:gd name="T29" fmla="*/ 41 h 48"/>
              <a:gd name="T30" fmla="*/ 58 w 88"/>
              <a:gd name="T31" fmla="*/ 48 h 48"/>
              <a:gd name="T32" fmla="*/ 44 w 88"/>
              <a:gd name="T33" fmla="*/ 48 h 48"/>
              <a:gd name="T34" fmla="*/ 39 w 88"/>
              <a:gd name="T35" fmla="*/ 42 h 48"/>
              <a:gd name="T36" fmla="*/ 31 w 88"/>
              <a:gd name="T37"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48">
                <a:moveTo>
                  <a:pt x="31" y="40"/>
                </a:moveTo>
                <a:lnTo>
                  <a:pt x="29" y="35"/>
                </a:lnTo>
                <a:lnTo>
                  <a:pt x="30" y="30"/>
                </a:lnTo>
                <a:lnTo>
                  <a:pt x="22" y="27"/>
                </a:lnTo>
                <a:lnTo>
                  <a:pt x="6" y="23"/>
                </a:lnTo>
                <a:lnTo>
                  <a:pt x="0" y="7"/>
                </a:lnTo>
                <a:lnTo>
                  <a:pt x="17" y="0"/>
                </a:lnTo>
                <a:lnTo>
                  <a:pt x="42" y="2"/>
                </a:lnTo>
                <a:lnTo>
                  <a:pt x="57" y="0"/>
                </a:lnTo>
                <a:lnTo>
                  <a:pt x="60" y="4"/>
                </a:lnTo>
                <a:lnTo>
                  <a:pt x="68" y="5"/>
                </a:lnTo>
                <a:lnTo>
                  <a:pt x="85" y="15"/>
                </a:lnTo>
                <a:lnTo>
                  <a:pt x="88" y="24"/>
                </a:lnTo>
                <a:lnTo>
                  <a:pt x="76" y="30"/>
                </a:lnTo>
                <a:lnTo>
                  <a:pt x="74" y="41"/>
                </a:lnTo>
                <a:lnTo>
                  <a:pt x="58" y="48"/>
                </a:lnTo>
                <a:lnTo>
                  <a:pt x="44" y="48"/>
                </a:lnTo>
                <a:lnTo>
                  <a:pt x="39" y="42"/>
                </a:lnTo>
                <a:lnTo>
                  <a:pt x="31" y="4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60" name="Freeform 115"/>
          <p:cNvSpPr>
            <a:spLocks/>
          </p:cNvSpPr>
          <p:nvPr/>
        </p:nvSpPr>
        <p:spPr bwMode="auto">
          <a:xfrm>
            <a:off x="4748055" y="2454275"/>
            <a:ext cx="15716" cy="24448"/>
          </a:xfrm>
          <a:custGeom>
            <a:avLst/>
            <a:gdLst>
              <a:gd name="T0" fmla="*/ 6 w 9"/>
              <a:gd name="T1" fmla="*/ 0 h 14"/>
              <a:gd name="T2" fmla="*/ 9 w 9"/>
              <a:gd name="T3" fmla="*/ 5 h 14"/>
              <a:gd name="T4" fmla="*/ 8 w 9"/>
              <a:gd name="T5" fmla="*/ 14 h 14"/>
              <a:gd name="T6" fmla="*/ 4 w 9"/>
              <a:gd name="T7" fmla="*/ 14 h 14"/>
              <a:gd name="T8" fmla="*/ 0 w 9"/>
              <a:gd name="T9" fmla="*/ 13 h 14"/>
              <a:gd name="T10" fmla="*/ 2 w 9"/>
              <a:gd name="T11" fmla="*/ 1 h 14"/>
              <a:gd name="T12" fmla="*/ 6 w 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9" h="14">
                <a:moveTo>
                  <a:pt x="6" y="0"/>
                </a:moveTo>
                <a:lnTo>
                  <a:pt x="9" y="5"/>
                </a:lnTo>
                <a:lnTo>
                  <a:pt x="8" y="14"/>
                </a:lnTo>
                <a:lnTo>
                  <a:pt x="4" y="14"/>
                </a:lnTo>
                <a:lnTo>
                  <a:pt x="0" y="13"/>
                </a:lnTo>
                <a:lnTo>
                  <a:pt x="2" y="1"/>
                </a:lnTo>
                <a:lnTo>
                  <a:pt x="6"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61" name="Freeform 116"/>
          <p:cNvSpPr>
            <a:spLocks/>
          </p:cNvSpPr>
          <p:nvPr/>
        </p:nvSpPr>
        <p:spPr bwMode="auto">
          <a:xfrm>
            <a:off x="5147945" y="2181861"/>
            <a:ext cx="190342" cy="82074"/>
          </a:xfrm>
          <a:custGeom>
            <a:avLst/>
            <a:gdLst>
              <a:gd name="T0" fmla="*/ 1 w 109"/>
              <a:gd name="T1" fmla="*/ 39 h 47"/>
              <a:gd name="T2" fmla="*/ 0 w 109"/>
              <a:gd name="T3" fmla="*/ 24 h 47"/>
              <a:gd name="T4" fmla="*/ 5 w 109"/>
              <a:gd name="T5" fmla="*/ 11 h 47"/>
              <a:gd name="T6" fmla="*/ 18 w 109"/>
              <a:gd name="T7" fmla="*/ 5 h 47"/>
              <a:gd name="T8" fmla="*/ 33 w 109"/>
              <a:gd name="T9" fmla="*/ 19 h 47"/>
              <a:gd name="T10" fmla="*/ 45 w 109"/>
              <a:gd name="T11" fmla="*/ 19 h 47"/>
              <a:gd name="T12" fmla="*/ 45 w 109"/>
              <a:gd name="T13" fmla="*/ 4 h 47"/>
              <a:gd name="T14" fmla="*/ 57 w 109"/>
              <a:gd name="T15" fmla="*/ 0 h 47"/>
              <a:gd name="T16" fmla="*/ 64 w 109"/>
              <a:gd name="T17" fmla="*/ 3 h 47"/>
              <a:gd name="T18" fmla="*/ 79 w 109"/>
              <a:gd name="T19" fmla="*/ 10 h 47"/>
              <a:gd name="T20" fmla="*/ 91 w 109"/>
              <a:gd name="T21" fmla="*/ 10 h 47"/>
              <a:gd name="T22" fmla="*/ 99 w 109"/>
              <a:gd name="T23" fmla="*/ 15 h 47"/>
              <a:gd name="T24" fmla="*/ 102 w 109"/>
              <a:gd name="T25" fmla="*/ 24 h 47"/>
              <a:gd name="T26" fmla="*/ 109 w 109"/>
              <a:gd name="T27" fmla="*/ 36 h 47"/>
              <a:gd name="T28" fmla="*/ 94 w 109"/>
              <a:gd name="T29" fmla="*/ 43 h 47"/>
              <a:gd name="T30" fmla="*/ 86 w 109"/>
              <a:gd name="T31" fmla="*/ 47 h 47"/>
              <a:gd name="T32" fmla="*/ 69 w 109"/>
              <a:gd name="T33" fmla="*/ 37 h 47"/>
              <a:gd name="T34" fmla="*/ 61 w 109"/>
              <a:gd name="T35" fmla="*/ 36 h 47"/>
              <a:gd name="T36" fmla="*/ 58 w 109"/>
              <a:gd name="T37" fmla="*/ 32 h 47"/>
              <a:gd name="T38" fmla="*/ 43 w 109"/>
              <a:gd name="T39" fmla="*/ 34 h 47"/>
              <a:gd name="T40" fmla="*/ 18 w 109"/>
              <a:gd name="T41" fmla="*/ 32 h 47"/>
              <a:gd name="T42" fmla="*/ 1 w 109"/>
              <a:gd name="T43"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47">
                <a:moveTo>
                  <a:pt x="1" y="39"/>
                </a:moveTo>
                <a:lnTo>
                  <a:pt x="0" y="24"/>
                </a:lnTo>
                <a:lnTo>
                  <a:pt x="5" y="11"/>
                </a:lnTo>
                <a:lnTo>
                  <a:pt x="18" y="5"/>
                </a:lnTo>
                <a:lnTo>
                  <a:pt x="33" y="19"/>
                </a:lnTo>
                <a:lnTo>
                  <a:pt x="45" y="19"/>
                </a:lnTo>
                <a:lnTo>
                  <a:pt x="45" y="4"/>
                </a:lnTo>
                <a:lnTo>
                  <a:pt x="57" y="0"/>
                </a:lnTo>
                <a:lnTo>
                  <a:pt x="64" y="3"/>
                </a:lnTo>
                <a:lnTo>
                  <a:pt x="79" y="10"/>
                </a:lnTo>
                <a:lnTo>
                  <a:pt x="91" y="10"/>
                </a:lnTo>
                <a:lnTo>
                  <a:pt x="99" y="15"/>
                </a:lnTo>
                <a:lnTo>
                  <a:pt x="102" y="24"/>
                </a:lnTo>
                <a:lnTo>
                  <a:pt x="109" y="36"/>
                </a:lnTo>
                <a:lnTo>
                  <a:pt x="94" y="43"/>
                </a:lnTo>
                <a:lnTo>
                  <a:pt x="86" y="47"/>
                </a:lnTo>
                <a:lnTo>
                  <a:pt x="69" y="37"/>
                </a:lnTo>
                <a:lnTo>
                  <a:pt x="61" y="36"/>
                </a:lnTo>
                <a:lnTo>
                  <a:pt x="58" y="32"/>
                </a:lnTo>
                <a:lnTo>
                  <a:pt x="43" y="34"/>
                </a:lnTo>
                <a:lnTo>
                  <a:pt x="18" y="32"/>
                </a:lnTo>
                <a:lnTo>
                  <a:pt x="1" y="3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62" name="Freeform 117"/>
          <p:cNvSpPr>
            <a:spLocks/>
          </p:cNvSpPr>
          <p:nvPr/>
        </p:nvSpPr>
        <p:spPr bwMode="auto">
          <a:xfrm>
            <a:off x="4054793" y="2969420"/>
            <a:ext cx="501174" cy="518636"/>
          </a:xfrm>
          <a:custGeom>
            <a:avLst/>
            <a:gdLst>
              <a:gd name="T0" fmla="*/ 227 w 287"/>
              <a:gd name="T1" fmla="*/ 9 h 297"/>
              <a:gd name="T2" fmla="*/ 261 w 287"/>
              <a:gd name="T3" fmla="*/ 12 h 297"/>
              <a:gd name="T4" fmla="*/ 275 w 287"/>
              <a:gd name="T5" fmla="*/ 25 h 297"/>
              <a:gd name="T6" fmla="*/ 282 w 287"/>
              <a:gd name="T7" fmla="*/ 60 h 297"/>
              <a:gd name="T8" fmla="*/ 284 w 287"/>
              <a:gd name="T9" fmla="*/ 72 h 297"/>
              <a:gd name="T10" fmla="*/ 253 w 287"/>
              <a:gd name="T11" fmla="*/ 84 h 297"/>
              <a:gd name="T12" fmla="*/ 242 w 287"/>
              <a:gd name="T13" fmla="*/ 101 h 297"/>
              <a:gd name="T14" fmla="*/ 214 w 287"/>
              <a:gd name="T15" fmla="*/ 119 h 297"/>
              <a:gd name="T16" fmla="*/ 182 w 287"/>
              <a:gd name="T17" fmla="*/ 128 h 297"/>
              <a:gd name="T18" fmla="*/ 153 w 287"/>
              <a:gd name="T19" fmla="*/ 168 h 297"/>
              <a:gd name="T20" fmla="*/ 150 w 287"/>
              <a:gd name="T21" fmla="*/ 168 h 297"/>
              <a:gd name="T22" fmla="*/ 139 w 287"/>
              <a:gd name="T23" fmla="*/ 180 h 297"/>
              <a:gd name="T24" fmla="*/ 125 w 287"/>
              <a:gd name="T25" fmla="*/ 184 h 297"/>
              <a:gd name="T26" fmla="*/ 104 w 287"/>
              <a:gd name="T27" fmla="*/ 184 h 297"/>
              <a:gd name="T28" fmla="*/ 92 w 287"/>
              <a:gd name="T29" fmla="*/ 202 h 297"/>
              <a:gd name="T30" fmla="*/ 58 w 287"/>
              <a:gd name="T31" fmla="*/ 250 h 297"/>
              <a:gd name="T32" fmla="*/ 43 w 287"/>
              <a:gd name="T33" fmla="*/ 288 h 297"/>
              <a:gd name="T34" fmla="*/ 0 w 287"/>
              <a:gd name="T35" fmla="*/ 297 h 297"/>
              <a:gd name="T36" fmla="*/ 1 w 287"/>
              <a:gd name="T37" fmla="*/ 288 h 297"/>
              <a:gd name="T38" fmla="*/ 14 w 287"/>
              <a:gd name="T39" fmla="*/ 271 h 297"/>
              <a:gd name="T40" fmla="*/ 20 w 287"/>
              <a:gd name="T41" fmla="*/ 249 h 297"/>
              <a:gd name="T42" fmla="*/ 37 w 287"/>
              <a:gd name="T43" fmla="*/ 233 h 297"/>
              <a:gd name="T44" fmla="*/ 42 w 287"/>
              <a:gd name="T45" fmla="*/ 210 h 297"/>
              <a:gd name="T46" fmla="*/ 61 w 287"/>
              <a:gd name="T47" fmla="*/ 189 h 297"/>
              <a:gd name="T48" fmla="*/ 74 w 287"/>
              <a:gd name="T49" fmla="*/ 168 h 297"/>
              <a:gd name="T50" fmla="*/ 99 w 287"/>
              <a:gd name="T51" fmla="*/ 158 h 297"/>
              <a:gd name="T52" fmla="*/ 123 w 287"/>
              <a:gd name="T53" fmla="*/ 138 h 297"/>
              <a:gd name="T54" fmla="*/ 134 w 287"/>
              <a:gd name="T55" fmla="*/ 95 h 297"/>
              <a:gd name="T56" fmla="*/ 144 w 287"/>
              <a:gd name="T57" fmla="*/ 66 h 297"/>
              <a:gd name="T58" fmla="*/ 173 w 287"/>
              <a:gd name="T59" fmla="*/ 43 h 297"/>
              <a:gd name="T60" fmla="*/ 198 w 287"/>
              <a:gd name="T61" fmla="*/ 13 h 297"/>
              <a:gd name="T62" fmla="*/ 217 w 287"/>
              <a:gd name="T63"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7" h="297">
                <a:moveTo>
                  <a:pt x="217" y="0"/>
                </a:moveTo>
                <a:lnTo>
                  <a:pt x="227" y="9"/>
                </a:lnTo>
                <a:lnTo>
                  <a:pt x="244" y="7"/>
                </a:lnTo>
                <a:lnTo>
                  <a:pt x="261" y="12"/>
                </a:lnTo>
                <a:lnTo>
                  <a:pt x="269" y="12"/>
                </a:lnTo>
                <a:lnTo>
                  <a:pt x="275" y="25"/>
                </a:lnTo>
                <a:lnTo>
                  <a:pt x="276" y="38"/>
                </a:lnTo>
                <a:lnTo>
                  <a:pt x="282" y="60"/>
                </a:lnTo>
                <a:lnTo>
                  <a:pt x="287" y="64"/>
                </a:lnTo>
                <a:lnTo>
                  <a:pt x="284" y="72"/>
                </a:lnTo>
                <a:lnTo>
                  <a:pt x="261" y="76"/>
                </a:lnTo>
                <a:lnTo>
                  <a:pt x="253" y="84"/>
                </a:lnTo>
                <a:lnTo>
                  <a:pt x="242" y="85"/>
                </a:lnTo>
                <a:lnTo>
                  <a:pt x="242" y="101"/>
                </a:lnTo>
                <a:lnTo>
                  <a:pt x="221" y="109"/>
                </a:lnTo>
                <a:lnTo>
                  <a:pt x="214" y="119"/>
                </a:lnTo>
                <a:lnTo>
                  <a:pt x="200" y="125"/>
                </a:lnTo>
                <a:lnTo>
                  <a:pt x="182" y="128"/>
                </a:lnTo>
                <a:lnTo>
                  <a:pt x="153" y="143"/>
                </a:lnTo>
                <a:lnTo>
                  <a:pt x="153" y="168"/>
                </a:lnTo>
                <a:lnTo>
                  <a:pt x="150" y="168"/>
                </a:lnTo>
                <a:lnTo>
                  <a:pt x="150" y="168"/>
                </a:lnTo>
                <a:lnTo>
                  <a:pt x="150" y="179"/>
                </a:lnTo>
                <a:lnTo>
                  <a:pt x="139" y="180"/>
                </a:lnTo>
                <a:lnTo>
                  <a:pt x="133" y="184"/>
                </a:lnTo>
                <a:lnTo>
                  <a:pt x="125" y="184"/>
                </a:lnTo>
                <a:lnTo>
                  <a:pt x="119" y="182"/>
                </a:lnTo>
                <a:lnTo>
                  <a:pt x="104" y="184"/>
                </a:lnTo>
                <a:lnTo>
                  <a:pt x="98" y="200"/>
                </a:lnTo>
                <a:lnTo>
                  <a:pt x="92" y="202"/>
                </a:lnTo>
                <a:lnTo>
                  <a:pt x="83" y="228"/>
                </a:lnTo>
                <a:lnTo>
                  <a:pt x="58" y="250"/>
                </a:lnTo>
                <a:lnTo>
                  <a:pt x="51" y="279"/>
                </a:lnTo>
                <a:lnTo>
                  <a:pt x="43" y="288"/>
                </a:lnTo>
                <a:lnTo>
                  <a:pt x="41" y="296"/>
                </a:lnTo>
                <a:lnTo>
                  <a:pt x="0" y="297"/>
                </a:lnTo>
                <a:lnTo>
                  <a:pt x="0" y="297"/>
                </a:lnTo>
                <a:lnTo>
                  <a:pt x="1" y="288"/>
                </a:lnTo>
                <a:lnTo>
                  <a:pt x="8" y="282"/>
                </a:lnTo>
                <a:lnTo>
                  <a:pt x="14" y="271"/>
                </a:lnTo>
                <a:lnTo>
                  <a:pt x="13" y="264"/>
                </a:lnTo>
                <a:lnTo>
                  <a:pt x="20" y="249"/>
                </a:lnTo>
                <a:lnTo>
                  <a:pt x="30" y="236"/>
                </a:lnTo>
                <a:lnTo>
                  <a:pt x="37" y="233"/>
                </a:lnTo>
                <a:lnTo>
                  <a:pt x="42" y="221"/>
                </a:lnTo>
                <a:lnTo>
                  <a:pt x="42" y="210"/>
                </a:lnTo>
                <a:lnTo>
                  <a:pt x="49" y="197"/>
                </a:lnTo>
                <a:lnTo>
                  <a:pt x="61" y="189"/>
                </a:lnTo>
                <a:lnTo>
                  <a:pt x="73" y="168"/>
                </a:lnTo>
                <a:lnTo>
                  <a:pt x="74" y="168"/>
                </a:lnTo>
                <a:lnTo>
                  <a:pt x="83" y="160"/>
                </a:lnTo>
                <a:lnTo>
                  <a:pt x="99" y="158"/>
                </a:lnTo>
                <a:lnTo>
                  <a:pt x="114" y="144"/>
                </a:lnTo>
                <a:lnTo>
                  <a:pt x="123" y="138"/>
                </a:lnTo>
                <a:lnTo>
                  <a:pt x="138" y="121"/>
                </a:lnTo>
                <a:lnTo>
                  <a:pt x="134" y="95"/>
                </a:lnTo>
                <a:lnTo>
                  <a:pt x="141" y="77"/>
                </a:lnTo>
                <a:lnTo>
                  <a:pt x="144" y="66"/>
                </a:lnTo>
                <a:lnTo>
                  <a:pt x="156" y="52"/>
                </a:lnTo>
                <a:lnTo>
                  <a:pt x="173" y="43"/>
                </a:lnTo>
                <a:lnTo>
                  <a:pt x="186" y="34"/>
                </a:lnTo>
                <a:lnTo>
                  <a:pt x="198" y="13"/>
                </a:lnTo>
                <a:lnTo>
                  <a:pt x="204" y="0"/>
                </a:lnTo>
                <a:lnTo>
                  <a:pt x="217"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63" name="Freeform 118"/>
          <p:cNvSpPr>
            <a:spLocks/>
          </p:cNvSpPr>
          <p:nvPr/>
        </p:nvSpPr>
        <p:spPr bwMode="auto">
          <a:xfrm>
            <a:off x="5341779" y="2513647"/>
            <a:ext cx="104775" cy="106522"/>
          </a:xfrm>
          <a:custGeom>
            <a:avLst/>
            <a:gdLst>
              <a:gd name="T0" fmla="*/ 0 w 60"/>
              <a:gd name="T1" fmla="*/ 5 h 61"/>
              <a:gd name="T2" fmla="*/ 3 w 60"/>
              <a:gd name="T3" fmla="*/ 2 h 61"/>
              <a:gd name="T4" fmla="*/ 13 w 60"/>
              <a:gd name="T5" fmla="*/ 0 h 61"/>
              <a:gd name="T6" fmla="*/ 26 w 60"/>
              <a:gd name="T7" fmla="*/ 6 h 61"/>
              <a:gd name="T8" fmla="*/ 33 w 60"/>
              <a:gd name="T9" fmla="*/ 7 h 61"/>
              <a:gd name="T10" fmla="*/ 41 w 60"/>
              <a:gd name="T11" fmla="*/ 12 h 61"/>
              <a:gd name="T12" fmla="*/ 41 w 60"/>
              <a:gd name="T13" fmla="*/ 20 h 61"/>
              <a:gd name="T14" fmla="*/ 47 w 60"/>
              <a:gd name="T15" fmla="*/ 23 h 61"/>
              <a:gd name="T16" fmla="*/ 51 w 60"/>
              <a:gd name="T17" fmla="*/ 31 h 61"/>
              <a:gd name="T18" fmla="*/ 57 w 60"/>
              <a:gd name="T19" fmla="*/ 37 h 61"/>
              <a:gd name="T20" fmla="*/ 57 w 60"/>
              <a:gd name="T21" fmla="*/ 40 h 61"/>
              <a:gd name="T22" fmla="*/ 60 w 60"/>
              <a:gd name="T23" fmla="*/ 42 h 61"/>
              <a:gd name="T24" fmla="*/ 56 w 60"/>
              <a:gd name="T25" fmla="*/ 43 h 61"/>
              <a:gd name="T26" fmla="*/ 46 w 60"/>
              <a:gd name="T27" fmla="*/ 42 h 61"/>
              <a:gd name="T28" fmla="*/ 44 w 60"/>
              <a:gd name="T29" fmla="*/ 40 h 61"/>
              <a:gd name="T30" fmla="*/ 41 w 60"/>
              <a:gd name="T31" fmla="*/ 41 h 61"/>
              <a:gd name="T32" fmla="*/ 43 w 60"/>
              <a:gd name="T33" fmla="*/ 45 h 61"/>
              <a:gd name="T34" fmla="*/ 39 w 60"/>
              <a:gd name="T35" fmla="*/ 52 h 61"/>
              <a:gd name="T36" fmla="*/ 37 w 60"/>
              <a:gd name="T37" fmla="*/ 59 h 61"/>
              <a:gd name="T38" fmla="*/ 33 w 60"/>
              <a:gd name="T39" fmla="*/ 61 h 61"/>
              <a:gd name="T40" fmla="*/ 29 w 60"/>
              <a:gd name="T41" fmla="*/ 52 h 61"/>
              <a:gd name="T42" fmla="*/ 30 w 60"/>
              <a:gd name="T43" fmla="*/ 43 h 61"/>
              <a:gd name="T44" fmla="*/ 28 w 60"/>
              <a:gd name="T45" fmla="*/ 34 h 61"/>
              <a:gd name="T46" fmla="*/ 17 w 60"/>
              <a:gd name="T47" fmla="*/ 22 h 61"/>
              <a:gd name="T48" fmla="*/ 10 w 60"/>
              <a:gd name="T49" fmla="*/ 13 h 61"/>
              <a:gd name="T50" fmla="*/ 5 w 60"/>
              <a:gd name="T51" fmla="*/ 7 h 61"/>
              <a:gd name="T52" fmla="*/ 0 w 60"/>
              <a:gd name="T53" fmla="*/ 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61">
                <a:moveTo>
                  <a:pt x="0" y="5"/>
                </a:moveTo>
                <a:lnTo>
                  <a:pt x="3" y="2"/>
                </a:lnTo>
                <a:lnTo>
                  <a:pt x="13" y="0"/>
                </a:lnTo>
                <a:lnTo>
                  <a:pt x="26" y="6"/>
                </a:lnTo>
                <a:lnTo>
                  <a:pt x="33" y="7"/>
                </a:lnTo>
                <a:lnTo>
                  <a:pt x="41" y="12"/>
                </a:lnTo>
                <a:lnTo>
                  <a:pt x="41" y="20"/>
                </a:lnTo>
                <a:lnTo>
                  <a:pt x="47" y="23"/>
                </a:lnTo>
                <a:lnTo>
                  <a:pt x="51" y="31"/>
                </a:lnTo>
                <a:lnTo>
                  <a:pt x="57" y="37"/>
                </a:lnTo>
                <a:lnTo>
                  <a:pt x="57" y="40"/>
                </a:lnTo>
                <a:lnTo>
                  <a:pt x="60" y="42"/>
                </a:lnTo>
                <a:lnTo>
                  <a:pt x="56" y="43"/>
                </a:lnTo>
                <a:lnTo>
                  <a:pt x="46" y="42"/>
                </a:lnTo>
                <a:lnTo>
                  <a:pt x="44" y="40"/>
                </a:lnTo>
                <a:lnTo>
                  <a:pt x="41" y="41"/>
                </a:lnTo>
                <a:lnTo>
                  <a:pt x="43" y="45"/>
                </a:lnTo>
                <a:lnTo>
                  <a:pt x="39" y="52"/>
                </a:lnTo>
                <a:lnTo>
                  <a:pt x="37" y="59"/>
                </a:lnTo>
                <a:lnTo>
                  <a:pt x="33" y="61"/>
                </a:lnTo>
                <a:lnTo>
                  <a:pt x="29" y="52"/>
                </a:lnTo>
                <a:lnTo>
                  <a:pt x="30" y="43"/>
                </a:lnTo>
                <a:lnTo>
                  <a:pt x="28" y="34"/>
                </a:lnTo>
                <a:lnTo>
                  <a:pt x="17" y="22"/>
                </a:lnTo>
                <a:lnTo>
                  <a:pt x="10" y="13"/>
                </a:lnTo>
                <a:lnTo>
                  <a:pt x="5" y="7"/>
                </a:lnTo>
                <a:lnTo>
                  <a:pt x="0" y="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64" name="Freeform 119"/>
          <p:cNvSpPr>
            <a:spLocks/>
          </p:cNvSpPr>
          <p:nvPr/>
        </p:nvSpPr>
        <p:spPr bwMode="auto">
          <a:xfrm>
            <a:off x="5947727" y="4703445"/>
            <a:ext cx="246222" cy="490697"/>
          </a:xfrm>
          <a:custGeom>
            <a:avLst/>
            <a:gdLst>
              <a:gd name="T0" fmla="*/ 127 w 141"/>
              <a:gd name="T1" fmla="*/ 8 h 281"/>
              <a:gd name="T2" fmla="*/ 131 w 141"/>
              <a:gd name="T3" fmla="*/ 17 h 281"/>
              <a:gd name="T4" fmla="*/ 135 w 141"/>
              <a:gd name="T5" fmla="*/ 31 h 281"/>
              <a:gd name="T6" fmla="*/ 136 w 141"/>
              <a:gd name="T7" fmla="*/ 56 h 281"/>
              <a:gd name="T8" fmla="*/ 141 w 141"/>
              <a:gd name="T9" fmla="*/ 66 h 281"/>
              <a:gd name="T10" fmla="*/ 138 w 141"/>
              <a:gd name="T11" fmla="*/ 76 h 281"/>
              <a:gd name="T12" fmla="*/ 134 w 141"/>
              <a:gd name="T13" fmla="*/ 82 h 281"/>
              <a:gd name="T14" fmla="*/ 129 w 141"/>
              <a:gd name="T15" fmla="*/ 70 h 281"/>
              <a:gd name="T16" fmla="*/ 125 w 141"/>
              <a:gd name="T17" fmla="*/ 76 h 281"/>
              <a:gd name="T18" fmla="*/ 128 w 141"/>
              <a:gd name="T19" fmla="*/ 91 h 281"/>
              <a:gd name="T20" fmla="*/ 126 w 141"/>
              <a:gd name="T21" fmla="*/ 100 h 281"/>
              <a:gd name="T22" fmla="*/ 120 w 141"/>
              <a:gd name="T23" fmla="*/ 105 h 281"/>
              <a:gd name="T24" fmla="*/ 118 w 141"/>
              <a:gd name="T25" fmla="*/ 122 h 281"/>
              <a:gd name="T26" fmla="*/ 109 w 141"/>
              <a:gd name="T27" fmla="*/ 147 h 281"/>
              <a:gd name="T28" fmla="*/ 98 w 141"/>
              <a:gd name="T29" fmla="*/ 175 h 281"/>
              <a:gd name="T30" fmla="*/ 83 w 141"/>
              <a:gd name="T31" fmla="*/ 215 h 281"/>
              <a:gd name="T32" fmla="*/ 74 w 141"/>
              <a:gd name="T33" fmla="*/ 244 h 281"/>
              <a:gd name="T34" fmla="*/ 63 w 141"/>
              <a:gd name="T35" fmla="*/ 268 h 281"/>
              <a:gd name="T36" fmla="*/ 49 w 141"/>
              <a:gd name="T37" fmla="*/ 272 h 281"/>
              <a:gd name="T38" fmla="*/ 32 w 141"/>
              <a:gd name="T39" fmla="*/ 281 h 281"/>
              <a:gd name="T40" fmla="*/ 22 w 141"/>
              <a:gd name="T41" fmla="*/ 276 h 281"/>
              <a:gd name="T42" fmla="*/ 9 w 141"/>
              <a:gd name="T43" fmla="*/ 268 h 281"/>
              <a:gd name="T44" fmla="*/ 5 w 141"/>
              <a:gd name="T45" fmla="*/ 258 h 281"/>
              <a:gd name="T46" fmla="*/ 5 w 141"/>
              <a:gd name="T47" fmla="*/ 239 h 281"/>
              <a:gd name="T48" fmla="*/ 0 w 141"/>
              <a:gd name="T49" fmla="*/ 223 h 281"/>
              <a:gd name="T50" fmla="*/ 0 w 141"/>
              <a:gd name="T51" fmla="*/ 208 h 281"/>
              <a:gd name="T52" fmla="*/ 4 w 141"/>
              <a:gd name="T53" fmla="*/ 193 h 281"/>
              <a:gd name="T54" fmla="*/ 13 w 141"/>
              <a:gd name="T55" fmla="*/ 189 h 281"/>
              <a:gd name="T56" fmla="*/ 13 w 141"/>
              <a:gd name="T57" fmla="*/ 182 h 281"/>
              <a:gd name="T58" fmla="*/ 23 w 141"/>
              <a:gd name="T59" fmla="*/ 166 h 281"/>
              <a:gd name="T60" fmla="*/ 26 w 141"/>
              <a:gd name="T61" fmla="*/ 153 h 281"/>
              <a:gd name="T62" fmla="*/ 22 w 141"/>
              <a:gd name="T63" fmla="*/ 143 h 281"/>
              <a:gd name="T64" fmla="*/ 20 w 141"/>
              <a:gd name="T65" fmla="*/ 130 h 281"/>
              <a:gd name="T66" fmla="*/ 19 w 141"/>
              <a:gd name="T67" fmla="*/ 111 h 281"/>
              <a:gd name="T68" fmla="*/ 27 w 141"/>
              <a:gd name="T69" fmla="*/ 99 h 281"/>
              <a:gd name="T70" fmla="*/ 30 w 141"/>
              <a:gd name="T71" fmla="*/ 86 h 281"/>
              <a:gd name="T72" fmla="*/ 39 w 141"/>
              <a:gd name="T73" fmla="*/ 85 h 281"/>
              <a:gd name="T74" fmla="*/ 49 w 141"/>
              <a:gd name="T75" fmla="*/ 81 h 281"/>
              <a:gd name="T76" fmla="*/ 56 w 141"/>
              <a:gd name="T77" fmla="*/ 77 h 281"/>
              <a:gd name="T78" fmla="*/ 64 w 141"/>
              <a:gd name="T79" fmla="*/ 77 h 281"/>
              <a:gd name="T80" fmla="*/ 75 w 141"/>
              <a:gd name="T81" fmla="*/ 65 h 281"/>
              <a:gd name="T82" fmla="*/ 91 w 141"/>
              <a:gd name="T83" fmla="*/ 53 h 281"/>
              <a:gd name="T84" fmla="*/ 97 w 141"/>
              <a:gd name="T85" fmla="*/ 42 h 281"/>
              <a:gd name="T86" fmla="*/ 95 w 141"/>
              <a:gd name="T87" fmla="*/ 33 h 281"/>
              <a:gd name="T88" fmla="*/ 102 w 141"/>
              <a:gd name="T89" fmla="*/ 36 h 281"/>
              <a:gd name="T90" fmla="*/ 113 w 141"/>
              <a:gd name="T91" fmla="*/ 21 h 281"/>
              <a:gd name="T92" fmla="*/ 114 w 141"/>
              <a:gd name="T93" fmla="*/ 9 h 281"/>
              <a:gd name="T94" fmla="*/ 121 w 141"/>
              <a:gd name="T95" fmla="*/ 0 h 281"/>
              <a:gd name="T96" fmla="*/ 127 w 141"/>
              <a:gd name="T97" fmla="*/ 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1" h="281">
                <a:moveTo>
                  <a:pt x="127" y="8"/>
                </a:moveTo>
                <a:lnTo>
                  <a:pt x="131" y="17"/>
                </a:lnTo>
                <a:lnTo>
                  <a:pt x="135" y="31"/>
                </a:lnTo>
                <a:lnTo>
                  <a:pt x="136" y="56"/>
                </a:lnTo>
                <a:lnTo>
                  <a:pt x="141" y="66"/>
                </a:lnTo>
                <a:lnTo>
                  <a:pt x="138" y="76"/>
                </a:lnTo>
                <a:lnTo>
                  <a:pt x="134" y="82"/>
                </a:lnTo>
                <a:lnTo>
                  <a:pt x="129" y="70"/>
                </a:lnTo>
                <a:lnTo>
                  <a:pt x="125" y="76"/>
                </a:lnTo>
                <a:lnTo>
                  <a:pt x="128" y="91"/>
                </a:lnTo>
                <a:lnTo>
                  <a:pt x="126" y="100"/>
                </a:lnTo>
                <a:lnTo>
                  <a:pt x="120" y="105"/>
                </a:lnTo>
                <a:lnTo>
                  <a:pt x="118" y="122"/>
                </a:lnTo>
                <a:lnTo>
                  <a:pt x="109" y="147"/>
                </a:lnTo>
                <a:lnTo>
                  <a:pt x="98" y="175"/>
                </a:lnTo>
                <a:lnTo>
                  <a:pt x="83" y="215"/>
                </a:lnTo>
                <a:lnTo>
                  <a:pt x="74" y="244"/>
                </a:lnTo>
                <a:lnTo>
                  <a:pt x="63" y="268"/>
                </a:lnTo>
                <a:lnTo>
                  <a:pt x="49" y="272"/>
                </a:lnTo>
                <a:lnTo>
                  <a:pt x="32" y="281"/>
                </a:lnTo>
                <a:lnTo>
                  <a:pt x="22" y="276"/>
                </a:lnTo>
                <a:lnTo>
                  <a:pt x="9" y="268"/>
                </a:lnTo>
                <a:lnTo>
                  <a:pt x="5" y="258"/>
                </a:lnTo>
                <a:lnTo>
                  <a:pt x="5" y="239"/>
                </a:lnTo>
                <a:lnTo>
                  <a:pt x="0" y="223"/>
                </a:lnTo>
                <a:lnTo>
                  <a:pt x="0" y="208"/>
                </a:lnTo>
                <a:lnTo>
                  <a:pt x="4" y="193"/>
                </a:lnTo>
                <a:lnTo>
                  <a:pt x="13" y="189"/>
                </a:lnTo>
                <a:lnTo>
                  <a:pt x="13" y="182"/>
                </a:lnTo>
                <a:lnTo>
                  <a:pt x="23" y="166"/>
                </a:lnTo>
                <a:lnTo>
                  <a:pt x="26" y="153"/>
                </a:lnTo>
                <a:lnTo>
                  <a:pt x="22" y="143"/>
                </a:lnTo>
                <a:lnTo>
                  <a:pt x="20" y="130"/>
                </a:lnTo>
                <a:lnTo>
                  <a:pt x="19" y="111"/>
                </a:lnTo>
                <a:lnTo>
                  <a:pt x="27" y="99"/>
                </a:lnTo>
                <a:lnTo>
                  <a:pt x="30" y="86"/>
                </a:lnTo>
                <a:lnTo>
                  <a:pt x="39" y="85"/>
                </a:lnTo>
                <a:lnTo>
                  <a:pt x="49" y="81"/>
                </a:lnTo>
                <a:lnTo>
                  <a:pt x="56" y="77"/>
                </a:lnTo>
                <a:lnTo>
                  <a:pt x="64" y="77"/>
                </a:lnTo>
                <a:lnTo>
                  <a:pt x="75" y="65"/>
                </a:lnTo>
                <a:lnTo>
                  <a:pt x="91" y="53"/>
                </a:lnTo>
                <a:lnTo>
                  <a:pt x="97" y="42"/>
                </a:lnTo>
                <a:lnTo>
                  <a:pt x="95" y="33"/>
                </a:lnTo>
                <a:lnTo>
                  <a:pt x="102" y="36"/>
                </a:lnTo>
                <a:lnTo>
                  <a:pt x="113" y="21"/>
                </a:lnTo>
                <a:lnTo>
                  <a:pt x="114" y="9"/>
                </a:lnTo>
                <a:lnTo>
                  <a:pt x="121" y="0"/>
                </a:lnTo>
                <a:lnTo>
                  <a:pt x="127" y="8"/>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65" name="Freeform 120"/>
          <p:cNvSpPr>
            <a:spLocks/>
          </p:cNvSpPr>
          <p:nvPr/>
        </p:nvSpPr>
        <p:spPr bwMode="auto">
          <a:xfrm>
            <a:off x="1018065" y="3079432"/>
            <a:ext cx="841693" cy="658337"/>
          </a:xfrm>
          <a:custGeom>
            <a:avLst/>
            <a:gdLst>
              <a:gd name="T0" fmla="*/ 298 w 482"/>
              <a:gd name="T1" fmla="*/ 175 h 377"/>
              <a:gd name="T2" fmla="*/ 288 w 482"/>
              <a:gd name="T3" fmla="*/ 225 h 377"/>
              <a:gd name="T4" fmla="*/ 303 w 482"/>
              <a:gd name="T5" fmla="*/ 266 h 377"/>
              <a:gd name="T6" fmla="*/ 329 w 482"/>
              <a:gd name="T7" fmla="*/ 294 h 377"/>
              <a:gd name="T8" fmla="*/ 366 w 482"/>
              <a:gd name="T9" fmla="*/ 295 h 377"/>
              <a:gd name="T10" fmla="*/ 405 w 482"/>
              <a:gd name="T11" fmla="*/ 279 h 377"/>
              <a:gd name="T12" fmla="*/ 419 w 482"/>
              <a:gd name="T13" fmla="*/ 243 h 377"/>
              <a:gd name="T14" fmla="*/ 468 w 482"/>
              <a:gd name="T15" fmla="*/ 234 h 377"/>
              <a:gd name="T16" fmla="*/ 480 w 482"/>
              <a:gd name="T17" fmla="*/ 246 h 377"/>
              <a:gd name="T18" fmla="*/ 465 w 482"/>
              <a:gd name="T19" fmla="*/ 275 h 377"/>
              <a:gd name="T20" fmla="*/ 451 w 482"/>
              <a:gd name="T21" fmla="*/ 295 h 377"/>
              <a:gd name="T22" fmla="*/ 436 w 482"/>
              <a:gd name="T23" fmla="*/ 308 h 377"/>
              <a:gd name="T24" fmla="*/ 430 w 482"/>
              <a:gd name="T25" fmla="*/ 309 h 377"/>
              <a:gd name="T26" fmla="*/ 395 w 482"/>
              <a:gd name="T27" fmla="*/ 321 h 377"/>
              <a:gd name="T28" fmla="*/ 399 w 482"/>
              <a:gd name="T29" fmla="*/ 333 h 377"/>
              <a:gd name="T30" fmla="*/ 402 w 482"/>
              <a:gd name="T31" fmla="*/ 346 h 377"/>
              <a:gd name="T32" fmla="*/ 370 w 482"/>
              <a:gd name="T33" fmla="*/ 367 h 377"/>
              <a:gd name="T34" fmla="*/ 348 w 482"/>
              <a:gd name="T35" fmla="*/ 355 h 377"/>
              <a:gd name="T36" fmla="*/ 315 w 482"/>
              <a:gd name="T37" fmla="*/ 344 h 377"/>
              <a:gd name="T38" fmla="*/ 278 w 482"/>
              <a:gd name="T39" fmla="*/ 349 h 377"/>
              <a:gd name="T40" fmla="*/ 236 w 482"/>
              <a:gd name="T41" fmla="*/ 332 h 377"/>
              <a:gd name="T42" fmla="*/ 199 w 482"/>
              <a:gd name="T43" fmla="*/ 307 h 377"/>
              <a:gd name="T44" fmla="*/ 165 w 482"/>
              <a:gd name="T45" fmla="*/ 290 h 377"/>
              <a:gd name="T46" fmla="*/ 138 w 482"/>
              <a:gd name="T47" fmla="*/ 255 h 377"/>
              <a:gd name="T48" fmla="*/ 149 w 482"/>
              <a:gd name="T49" fmla="*/ 242 h 377"/>
              <a:gd name="T50" fmla="*/ 146 w 482"/>
              <a:gd name="T51" fmla="*/ 217 h 377"/>
              <a:gd name="T52" fmla="*/ 116 w 482"/>
              <a:gd name="T53" fmla="*/ 169 h 377"/>
              <a:gd name="T54" fmla="*/ 95 w 482"/>
              <a:gd name="T55" fmla="*/ 143 h 377"/>
              <a:gd name="T56" fmla="*/ 85 w 482"/>
              <a:gd name="T57" fmla="*/ 115 h 377"/>
              <a:gd name="T58" fmla="*/ 68 w 482"/>
              <a:gd name="T59" fmla="*/ 88 h 377"/>
              <a:gd name="T60" fmla="*/ 59 w 482"/>
              <a:gd name="T61" fmla="*/ 56 h 377"/>
              <a:gd name="T62" fmla="*/ 50 w 482"/>
              <a:gd name="T63" fmla="*/ 24 h 377"/>
              <a:gd name="T64" fmla="*/ 31 w 482"/>
              <a:gd name="T65" fmla="*/ 27 h 377"/>
              <a:gd name="T66" fmla="*/ 31 w 482"/>
              <a:gd name="T67" fmla="*/ 62 h 377"/>
              <a:gd name="T68" fmla="*/ 43 w 482"/>
              <a:gd name="T69" fmla="*/ 82 h 377"/>
              <a:gd name="T70" fmla="*/ 46 w 482"/>
              <a:gd name="T71" fmla="*/ 102 h 377"/>
              <a:gd name="T72" fmla="*/ 61 w 482"/>
              <a:gd name="T73" fmla="*/ 125 h 377"/>
              <a:gd name="T74" fmla="*/ 67 w 482"/>
              <a:gd name="T75" fmla="*/ 164 h 377"/>
              <a:gd name="T76" fmla="*/ 80 w 482"/>
              <a:gd name="T77" fmla="*/ 185 h 377"/>
              <a:gd name="T78" fmla="*/ 74 w 482"/>
              <a:gd name="T79" fmla="*/ 205 h 377"/>
              <a:gd name="T80" fmla="*/ 59 w 482"/>
              <a:gd name="T81" fmla="*/ 181 h 377"/>
              <a:gd name="T82" fmla="*/ 45 w 482"/>
              <a:gd name="T83" fmla="*/ 150 h 377"/>
              <a:gd name="T84" fmla="*/ 28 w 482"/>
              <a:gd name="T85" fmla="*/ 123 h 377"/>
              <a:gd name="T86" fmla="*/ 13 w 482"/>
              <a:gd name="T87" fmla="*/ 115 h 377"/>
              <a:gd name="T88" fmla="*/ 14 w 482"/>
              <a:gd name="T89" fmla="*/ 103 h 377"/>
              <a:gd name="T90" fmla="*/ 17 w 482"/>
              <a:gd name="T91" fmla="*/ 71 h 377"/>
              <a:gd name="T92" fmla="*/ 4 w 482"/>
              <a:gd name="T93" fmla="*/ 39 h 377"/>
              <a:gd name="T94" fmla="*/ 21 w 482"/>
              <a:gd name="T95" fmla="*/ 2 h 377"/>
              <a:gd name="T96" fmla="*/ 64 w 482"/>
              <a:gd name="T97" fmla="*/ 14 h 377"/>
              <a:gd name="T98" fmla="*/ 148 w 482"/>
              <a:gd name="T99" fmla="*/ 28 h 377"/>
              <a:gd name="T100" fmla="*/ 185 w 482"/>
              <a:gd name="T101" fmla="*/ 27 h 377"/>
              <a:gd name="T102" fmla="*/ 202 w 482"/>
              <a:gd name="T103" fmla="*/ 54 h 377"/>
              <a:gd name="T104" fmla="*/ 224 w 482"/>
              <a:gd name="T105" fmla="*/ 78 h 377"/>
              <a:gd name="T106" fmla="*/ 264 w 482"/>
              <a:gd name="T107" fmla="*/ 69 h 377"/>
              <a:gd name="T108" fmla="*/ 280 w 482"/>
              <a:gd name="T109" fmla="*/ 107 h 377"/>
              <a:gd name="T110" fmla="*/ 296 w 482"/>
              <a:gd name="T111" fmla="*/ 138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2" h="377">
                <a:moveTo>
                  <a:pt x="315" y="142"/>
                </a:moveTo>
                <a:lnTo>
                  <a:pt x="304" y="160"/>
                </a:lnTo>
                <a:lnTo>
                  <a:pt x="298" y="175"/>
                </a:lnTo>
                <a:lnTo>
                  <a:pt x="291" y="203"/>
                </a:lnTo>
                <a:lnTo>
                  <a:pt x="287" y="213"/>
                </a:lnTo>
                <a:lnTo>
                  <a:pt x="288" y="225"/>
                </a:lnTo>
                <a:lnTo>
                  <a:pt x="292" y="235"/>
                </a:lnTo>
                <a:lnTo>
                  <a:pt x="293" y="251"/>
                </a:lnTo>
                <a:lnTo>
                  <a:pt x="303" y="266"/>
                </a:lnTo>
                <a:lnTo>
                  <a:pt x="305" y="278"/>
                </a:lnTo>
                <a:lnTo>
                  <a:pt x="311" y="288"/>
                </a:lnTo>
                <a:lnTo>
                  <a:pt x="329" y="294"/>
                </a:lnTo>
                <a:lnTo>
                  <a:pt x="335" y="302"/>
                </a:lnTo>
                <a:lnTo>
                  <a:pt x="352" y="297"/>
                </a:lnTo>
                <a:lnTo>
                  <a:pt x="366" y="295"/>
                </a:lnTo>
                <a:lnTo>
                  <a:pt x="380" y="291"/>
                </a:lnTo>
                <a:lnTo>
                  <a:pt x="392" y="287"/>
                </a:lnTo>
                <a:lnTo>
                  <a:pt x="405" y="279"/>
                </a:lnTo>
                <a:lnTo>
                  <a:pt x="411" y="267"/>
                </a:lnTo>
                <a:lnTo>
                  <a:pt x="415" y="249"/>
                </a:lnTo>
                <a:lnTo>
                  <a:pt x="419" y="243"/>
                </a:lnTo>
                <a:lnTo>
                  <a:pt x="432" y="238"/>
                </a:lnTo>
                <a:lnTo>
                  <a:pt x="452" y="233"/>
                </a:lnTo>
                <a:lnTo>
                  <a:pt x="468" y="234"/>
                </a:lnTo>
                <a:lnTo>
                  <a:pt x="479" y="232"/>
                </a:lnTo>
                <a:lnTo>
                  <a:pt x="482" y="236"/>
                </a:lnTo>
                <a:lnTo>
                  <a:pt x="480" y="246"/>
                </a:lnTo>
                <a:lnTo>
                  <a:pt x="469" y="259"/>
                </a:lnTo>
                <a:lnTo>
                  <a:pt x="463" y="271"/>
                </a:lnTo>
                <a:lnTo>
                  <a:pt x="465" y="275"/>
                </a:lnTo>
                <a:lnTo>
                  <a:pt x="461" y="284"/>
                </a:lnTo>
                <a:lnTo>
                  <a:pt x="455" y="300"/>
                </a:lnTo>
                <a:lnTo>
                  <a:pt x="451" y="295"/>
                </a:lnTo>
                <a:lnTo>
                  <a:pt x="447" y="295"/>
                </a:lnTo>
                <a:lnTo>
                  <a:pt x="444" y="295"/>
                </a:lnTo>
                <a:lnTo>
                  <a:pt x="436" y="308"/>
                </a:lnTo>
                <a:lnTo>
                  <a:pt x="433" y="306"/>
                </a:lnTo>
                <a:lnTo>
                  <a:pt x="430" y="306"/>
                </a:lnTo>
                <a:lnTo>
                  <a:pt x="430" y="309"/>
                </a:lnTo>
                <a:lnTo>
                  <a:pt x="413" y="309"/>
                </a:lnTo>
                <a:lnTo>
                  <a:pt x="396" y="309"/>
                </a:lnTo>
                <a:lnTo>
                  <a:pt x="395" y="321"/>
                </a:lnTo>
                <a:lnTo>
                  <a:pt x="387" y="321"/>
                </a:lnTo>
                <a:lnTo>
                  <a:pt x="393" y="328"/>
                </a:lnTo>
                <a:lnTo>
                  <a:pt x="399" y="333"/>
                </a:lnTo>
                <a:lnTo>
                  <a:pt x="400" y="337"/>
                </a:lnTo>
                <a:lnTo>
                  <a:pt x="403" y="338"/>
                </a:lnTo>
                <a:lnTo>
                  <a:pt x="402" y="346"/>
                </a:lnTo>
                <a:lnTo>
                  <a:pt x="378" y="346"/>
                </a:lnTo>
                <a:lnTo>
                  <a:pt x="368" y="363"/>
                </a:lnTo>
                <a:lnTo>
                  <a:pt x="370" y="367"/>
                </a:lnTo>
                <a:lnTo>
                  <a:pt x="367" y="371"/>
                </a:lnTo>
                <a:lnTo>
                  <a:pt x="366" y="377"/>
                </a:lnTo>
                <a:lnTo>
                  <a:pt x="348" y="355"/>
                </a:lnTo>
                <a:lnTo>
                  <a:pt x="339" y="348"/>
                </a:lnTo>
                <a:lnTo>
                  <a:pt x="325" y="343"/>
                </a:lnTo>
                <a:lnTo>
                  <a:pt x="315" y="344"/>
                </a:lnTo>
                <a:lnTo>
                  <a:pt x="299" y="352"/>
                </a:lnTo>
                <a:lnTo>
                  <a:pt x="290" y="354"/>
                </a:lnTo>
                <a:lnTo>
                  <a:pt x="278" y="349"/>
                </a:lnTo>
                <a:lnTo>
                  <a:pt x="265" y="345"/>
                </a:lnTo>
                <a:lnTo>
                  <a:pt x="249" y="335"/>
                </a:lnTo>
                <a:lnTo>
                  <a:pt x="236" y="332"/>
                </a:lnTo>
                <a:lnTo>
                  <a:pt x="216" y="323"/>
                </a:lnTo>
                <a:lnTo>
                  <a:pt x="203" y="313"/>
                </a:lnTo>
                <a:lnTo>
                  <a:pt x="199" y="307"/>
                </a:lnTo>
                <a:lnTo>
                  <a:pt x="189" y="306"/>
                </a:lnTo>
                <a:lnTo>
                  <a:pt x="171" y="299"/>
                </a:lnTo>
                <a:lnTo>
                  <a:pt x="165" y="290"/>
                </a:lnTo>
                <a:lnTo>
                  <a:pt x="148" y="278"/>
                </a:lnTo>
                <a:lnTo>
                  <a:pt x="141" y="265"/>
                </a:lnTo>
                <a:lnTo>
                  <a:pt x="138" y="255"/>
                </a:lnTo>
                <a:lnTo>
                  <a:pt x="145" y="253"/>
                </a:lnTo>
                <a:lnTo>
                  <a:pt x="144" y="247"/>
                </a:lnTo>
                <a:lnTo>
                  <a:pt x="149" y="242"/>
                </a:lnTo>
                <a:lnTo>
                  <a:pt x="150" y="234"/>
                </a:lnTo>
                <a:lnTo>
                  <a:pt x="146" y="225"/>
                </a:lnTo>
                <a:lnTo>
                  <a:pt x="146" y="217"/>
                </a:lnTo>
                <a:lnTo>
                  <a:pt x="142" y="206"/>
                </a:lnTo>
                <a:lnTo>
                  <a:pt x="131" y="186"/>
                </a:lnTo>
                <a:lnTo>
                  <a:pt x="116" y="169"/>
                </a:lnTo>
                <a:lnTo>
                  <a:pt x="110" y="156"/>
                </a:lnTo>
                <a:lnTo>
                  <a:pt x="97" y="148"/>
                </a:lnTo>
                <a:lnTo>
                  <a:pt x="95" y="143"/>
                </a:lnTo>
                <a:lnTo>
                  <a:pt x="101" y="130"/>
                </a:lnTo>
                <a:lnTo>
                  <a:pt x="93" y="125"/>
                </a:lnTo>
                <a:lnTo>
                  <a:pt x="85" y="115"/>
                </a:lnTo>
                <a:lnTo>
                  <a:pt x="85" y="101"/>
                </a:lnTo>
                <a:lnTo>
                  <a:pt x="75" y="99"/>
                </a:lnTo>
                <a:lnTo>
                  <a:pt x="68" y="88"/>
                </a:lnTo>
                <a:lnTo>
                  <a:pt x="63" y="78"/>
                </a:lnTo>
                <a:lnTo>
                  <a:pt x="64" y="72"/>
                </a:lnTo>
                <a:lnTo>
                  <a:pt x="59" y="56"/>
                </a:lnTo>
                <a:lnTo>
                  <a:pt x="58" y="40"/>
                </a:lnTo>
                <a:lnTo>
                  <a:pt x="61" y="32"/>
                </a:lnTo>
                <a:lnTo>
                  <a:pt x="50" y="24"/>
                </a:lnTo>
                <a:lnTo>
                  <a:pt x="44" y="25"/>
                </a:lnTo>
                <a:lnTo>
                  <a:pt x="36" y="19"/>
                </a:lnTo>
                <a:lnTo>
                  <a:pt x="31" y="27"/>
                </a:lnTo>
                <a:lnTo>
                  <a:pt x="30" y="37"/>
                </a:lnTo>
                <a:lnTo>
                  <a:pt x="27" y="53"/>
                </a:lnTo>
                <a:lnTo>
                  <a:pt x="31" y="62"/>
                </a:lnTo>
                <a:lnTo>
                  <a:pt x="39" y="76"/>
                </a:lnTo>
                <a:lnTo>
                  <a:pt x="41" y="81"/>
                </a:lnTo>
                <a:lnTo>
                  <a:pt x="43" y="82"/>
                </a:lnTo>
                <a:lnTo>
                  <a:pt x="43" y="89"/>
                </a:lnTo>
                <a:lnTo>
                  <a:pt x="47" y="89"/>
                </a:lnTo>
                <a:lnTo>
                  <a:pt x="46" y="102"/>
                </a:lnTo>
                <a:lnTo>
                  <a:pt x="51" y="108"/>
                </a:lnTo>
                <a:lnTo>
                  <a:pt x="52" y="115"/>
                </a:lnTo>
                <a:lnTo>
                  <a:pt x="61" y="125"/>
                </a:lnTo>
                <a:lnTo>
                  <a:pt x="62" y="145"/>
                </a:lnTo>
                <a:lnTo>
                  <a:pt x="65" y="154"/>
                </a:lnTo>
                <a:lnTo>
                  <a:pt x="67" y="164"/>
                </a:lnTo>
                <a:lnTo>
                  <a:pt x="66" y="174"/>
                </a:lnTo>
                <a:lnTo>
                  <a:pt x="74" y="175"/>
                </a:lnTo>
                <a:lnTo>
                  <a:pt x="80" y="185"/>
                </a:lnTo>
                <a:lnTo>
                  <a:pt x="84" y="194"/>
                </a:lnTo>
                <a:lnTo>
                  <a:pt x="83" y="198"/>
                </a:lnTo>
                <a:lnTo>
                  <a:pt x="74" y="205"/>
                </a:lnTo>
                <a:lnTo>
                  <a:pt x="71" y="205"/>
                </a:lnTo>
                <a:lnTo>
                  <a:pt x="68" y="193"/>
                </a:lnTo>
                <a:lnTo>
                  <a:pt x="59" y="181"/>
                </a:lnTo>
                <a:lnTo>
                  <a:pt x="49" y="171"/>
                </a:lnTo>
                <a:lnTo>
                  <a:pt x="41" y="165"/>
                </a:lnTo>
                <a:lnTo>
                  <a:pt x="45" y="150"/>
                </a:lnTo>
                <a:lnTo>
                  <a:pt x="45" y="139"/>
                </a:lnTo>
                <a:lnTo>
                  <a:pt x="38" y="133"/>
                </a:lnTo>
                <a:lnTo>
                  <a:pt x="28" y="123"/>
                </a:lnTo>
                <a:lnTo>
                  <a:pt x="25" y="126"/>
                </a:lnTo>
                <a:lnTo>
                  <a:pt x="22" y="121"/>
                </a:lnTo>
                <a:lnTo>
                  <a:pt x="13" y="115"/>
                </a:lnTo>
                <a:lnTo>
                  <a:pt x="6" y="103"/>
                </a:lnTo>
                <a:lnTo>
                  <a:pt x="7" y="102"/>
                </a:lnTo>
                <a:lnTo>
                  <a:pt x="14" y="103"/>
                </a:lnTo>
                <a:lnTo>
                  <a:pt x="23" y="95"/>
                </a:lnTo>
                <a:lnTo>
                  <a:pt x="26" y="86"/>
                </a:lnTo>
                <a:lnTo>
                  <a:pt x="17" y="71"/>
                </a:lnTo>
                <a:lnTo>
                  <a:pt x="8" y="65"/>
                </a:lnTo>
                <a:lnTo>
                  <a:pt x="6" y="52"/>
                </a:lnTo>
                <a:lnTo>
                  <a:pt x="4" y="39"/>
                </a:lnTo>
                <a:lnTo>
                  <a:pt x="1" y="22"/>
                </a:lnTo>
                <a:lnTo>
                  <a:pt x="0" y="4"/>
                </a:lnTo>
                <a:lnTo>
                  <a:pt x="21" y="2"/>
                </a:lnTo>
                <a:lnTo>
                  <a:pt x="43" y="0"/>
                </a:lnTo>
                <a:lnTo>
                  <a:pt x="41" y="4"/>
                </a:lnTo>
                <a:lnTo>
                  <a:pt x="64" y="14"/>
                </a:lnTo>
                <a:lnTo>
                  <a:pt x="99" y="29"/>
                </a:lnTo>
                <a:lnTo>
                  <a:pt x="134" y="28"/>
                </a:lnTo>
                <a:lnTo>
                  <a:pt x="148" y="28"/>
                </a:lnTo>
                <a:lnTo>
                  <a:pt x="150" y="20"/>
                </a:lnTo>
                <a:lnTo>
                  <a:pt x="181" y="20"/>
                </a:lnTo>
                <a:lnTo>
                  <a:pt x="185" y="27"/>
                </a:lnTo>
                <a:lnTo>
                  <a:pt x="192" y="34"/>
                </a:lnTo>
                <a:lnTo>
                  <a:pt x="200" y="43"/>
                </a:lnTo>
                <a:lnTo>
                  <a:pt x="202" y="54"/>
                </a:lnTo>
                <a:lnTo>
                  <a:pt x="203" y="65"/>
                </a:lnTo>
                <a:lnTo>
                  <a:pt x="211" y="71"/>
                </a:lnTo>
                <a:lnTo>
                  <a:pt x="224" y="78"/>
                </a:lnTo>
                <a:lnTo>
                  <a:pt x="240" y="61"/>
                </a:lnTo>
                <a:lnTo>
                  <a:pt x="254" y="61"/>
                </a:lnTo>
                <a:lnTo>
                  <a:pt x="264" y="69"/>
                </a:lnTo>
                <a:lnTo>
                  <a:pt x="269" y="83"/>
                </a:lnTo>
                <a:lnTo>
                  <a:pt x="273" y="95"/>
                </a:lnTo>
                <a:lnTo>
                  <a:pt x="280" y="107"/>
                </a:lnTo>
                <a:lnTo>
                  <a:pt x="281" y="122"/>
                </a:lnTo>
                <a:lnTo>
                  <a:pt x="283" y="132"/>
                </a:lnTo>
                <a:lnTo>
                  <a:pt x="296" y="138"/>
                </a:lnTo>
                <a:lnTo>
                  <a:pt x="307" y="143"/>
                </a:lnTo>
                <a:lnTo>
                  <a:pt x="315" y="14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66" name="Freeform 121"/>
          <p:cNvSpPr>
            <a:spLocks/>
          </p:cNvSpPr>
          <p:nvPr/>
        </p:nvSpPr>
        <p:spPr bwMode="auto">
          <a:xfrm>
            <a:off x="5189855" y="2733675"/>
            <a:ext cx="73343" cy="52388"/>
          </a:xfrm>
          <a:custGeom>
            <a:avLst/>
            <a:gdLst>
              <a:gd name="T0" fmla="*/ 2 w 42"/>
              <a:gd name="T1" fmla="*/ 9 h 30"/>
              <a:gd name="T2" fmla="*/ 4 w 42"/>
              <a:gd name="T3" fmla="*/ 9 h 30"/>
              <a:gd name="T4" fmla="*/ 4 w 42"/>
              <a:gd name="T5" fmla="*/ 5 h 30"/>
              <a:gd name="T6" fmla="*/ 14 w 42"/>
              <a:gd name="T7" fmla="*/ 2 h 30"/>
              <a:gd name="T8" fmla="*/ 17 w 42"/>
              <a:gd name="T9" fmla="*/ 1 h 30"/>
              <a:gd name="T10" fmla="*/ 23 w 42"/>
              <a:gd name="T11" fmla="*/ 0 h 30"/>
              <a:gd name="T12" fmla="*/ 31 w 42"/>
              <a:gd name="T13" fmla="*/ 0 h 30"/>
              <a:gd name="T14" fmla="*/ 40 w 42"/>
              <a:gd name="T15" fmla="*/ 6 h 30"/>
              <a:gd name="T16" fmla="*/ 42 w 42"/>
              <a:gd name="T17" fmla="*/ 20 h 30"/>
              <a:gd name="T18" fmla="*/ 39 w 42"/>
              <a:gd name="T19" fmla="*/ 20 h 30"/>
              <a:gd name="T20" fmla="*/ 37 w 42"/>
              <a:gd name="T21" fmla="*/ 24 h 30"/>
              <a:gd name="T22" fmla="*/ 28 w 42"/>
              <a:gd name="T23" fmla="*/ 24 h 30"/>
              <a:gd name="T24" fmla="*/ 22 w 42"/>
              <a:gd name="T25" fmla="*/ 28 h 30"/>
              <a:gd name="T26" fmla="*/ 11 w 42"/>
              <a:gd name="T27" fmla="*/ 30 h 30"/>
              <a:gd name="T28" fmla="*/ 3 w 42"/>
              <a:gd name="T29" fmla="*/ 25 h 30"/>
              <a:gd name="T30" fmla="*/ 0 w 42"/>
              <a:gd name="T31" fmla="*/ 16 h 30"/>
              <a:gd name="T32" fmla="*/ 2 w 42"/>
              <a:gd name="T3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30">
                <a:moveTo>
                  <a:pt x="2" y="9"/>
                </a:moveTo>
                <a:lnTo>
                  <a:pt x="4" y="9"/>
                </a:lnTo>
                <a:lnTo>
                  <a:pt x="4" y="5"/>
                </a:lnTo>
                <a:lnTo>
                  <a:pt x="14" y="2"/>
                </a:lnTo>
                <a:lnTo>
                  <a:pt x="17" y="1"/>
                </a:lnTo>
                <a:lnTo>
                  <a:pt x="23" y="0"/>
                </a:lnTo>
                <a:lnTo>
                  <a:pt x="31" y="0"/>
                </a:lnTo>
                <a:lnTo>
                  <a:pt x="40" y="6"/>
                </a:lnTo>
                <a:lnTo>
                  <a:pt x="42" y="20"/>
                </a:lnTo>
                <a:lnTo>
                  <a:pt x="39" y="20"/>
                </a:lnTo>
                <a:lnTo>
                  <a:pt x="37" y="24"/>
                </a:lnTo>
                <a:lnTo>
                  <a:pt x="28" y="24"/>
                </a:lnTo>
                <a:lnTo>
                  <a:pt x="22" y="28"/>
                </a:lnTo>
                <a:lnTo>
                  <a:pt x="11" y="30"/>
                </a:lnTo>
                <a:lnTo>
                  <a:pt x="3" y="25"/>
                </a:lnTo>
                <a:lnTo>
                  <a:pt x="0" y="16"/>
                </a:lnTo>
                <a:lnTo>
                  <a:pt x="2" y="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67" name="Freeform 122"/>
          <p:cNvSpPr>
            <a:spLocks/>
          </p:cNvSpPr>
          <p:nvPr/>
        </p:nvSpPr>
        <p:spPr bwMode="auto">
          <a:xfrm>
            <a:off x="4203224" y="3360580"/>
            <a:ext cx="522128" cy="539591"/>
          </a:xfrm>
          <a:custGeom>
            <a:avLst/>
            <a:gdLst>
              <a:gd name="T0" fmla="*/ 6 w 299"/>
              <a:gd name="T1" fmla="*/ 211 h 309"/>
              <a:gd name="T2" fmla="*/ 15 w 299"/>
              <a:gd name="T3" fmla="*/ 198 h 309"/>
              <a:gd name="T4" fmla="*/ 38 w 299"/>
              <a:gd name="T5" fmla="*/ 200 h 309"/>
              <a:gd name="T6" fmla="*/ 48 w 299"/>
              <a:gd name="T7" fmla="*/ 197 h 309"/>
              <a:gd name="T8" fmla="*/ 125 w 299"/>
              <a:gd name="T9" fmla="*/ 182 h 309"/>
              <a:gd name="T10" fmla="*/ 114 w 299"/>
              <a:gd name="T11" fmla="*/ 90 h 309"/>
              <a:gd name="T12" fmla="*/ 133 w 299"/>
              <a:gd name="T13" fmla="*/ 0 h 309"/>
              <a:gd name="T14" fmla="*/ 254 w 299"/>
              <a:gd name="T15" fmla="*/ 90 h 309"/>
              <a:gd name="T16" fmla="*/ 270 w 299"/>
              <a:gd name="T17" fmla="*/ 106 h 309"/>
              <a:gd name="T18" fmla="*/ 278 w 299"/>
              <a:gd name="T19" fmla="*/ 123 h 309"/>
              <a:gd name="T20" fmla="*/ 299 w 299"/>
              <a:gd name="T21" fmla="*/ 168 h 309"/>
              <a:gd name="T22" fmla="*/ 287 w 299"/>
              <a:gd name="T23" fmla="*/ 195 h 309"/>
              <a:gd name="T24" fmla="*/ 246 w 299"/>
              <a:gd name="T25" fmla="*/ 200 h 309"/>
              <a:gd name="T26" fmla="*/ 228 w 299"/>
              <a:gd name="T27" fmla="*/ 208 h 309"/>
              <a:gd name="T28" fmla="*/ 212 w 299"/>
              <a:gd name="T29" fmla="*/ 204 h 309"/>
              <a:gd name="T30" fmla="*/ 185 w 299"/>
              <a:gd name="T31" fmla="*/ 216 h 309"/>
              <a:gd name="T32" fmla="*/ 167 w 299"/>
              <a:gd name="T33" fmla="*/ 232 h 309"/>
              <a:gd name="T34" fmla="*/ 157 w 299"/>
              <a:gd name="T35" fmla="*/ 241 h 309"/>
              <a:gd name="T36" fmla="*/ 143 w 299"/>
              <a:gd name="T37" fmla="*/ 244 h 309"/>
              <a:gd name="T38" fmla="*/ 126 w 299"/>
              <a:gd name="T39" fmla="*/ 275 h 309"/>
              <a:gd name="T40" fmla="*/ 121 w 299"/>
              <a:gd name="T41" fmla="*/ 291 h 309"/>
              <a:gd name="T42" fmla="*/ 115 w 299"/>
              <a:gd name="T43" fmla="*/ 306 h 309"/>
              <a:gd name="T44" fmla="*/ 108 w 299"/>
              <a:gd name="T45" fmla="*/ 300 h 309"/>
              <a:gd name="T46" fmla="*/ 99 w 299"/>
              <a:gd name="T47" fmla="*/ 302 h 309"/>
              <a:gd name="T48" fmla="*/ 82 w 299"/>
              <a:gd name="T49" fmla="*/ 307 h 309"/>
              <a:gd name="T50" fmla="*/ 75 w 299"/>
              <a:gd name="T51" fmla="*/ 306 h 309"/>
              <a:gd name="T52" fmla="*/ 70 w 299"/>
              <a:gd name="T53" fmla="*/ 294 h 309"/>
              <a:gd name="T54" fmla="*/ 64 w 299"/>
              <a:gd name="T55" fmla="*/ 294 h 309"/>
              <a:gd name="T56" fmla="*/ 68 w 299"/>
              <a:gd name="T57" fmla="*/ 282 h 309"/>
              <a:gd name="T58" fmla="*/ 59 w 299"/>
              <a:gd name="T59" fmla="*/ 267 h 309"/>
              <a:gd name="T60" fmla="*/ 51 w 299"/>
              <a:gd name="T61" fmla="*/ 262 h 309"/>
              <a:gd name="T62" fmla="*/ 41 w 299"/>
              <a:gd name="T63" fmla="*/ 268 h 309"/>
              <a:gd name="T64" fmla="*/ 28 w 299"/>
              <a:gd name="T65" fmla="*/ 271 h 309"/>
              <a:gd name="T66" fmla="*/ 20 w 299"/>
              <a:gd name="T67" fmla="*/ 265 h 309"/>
              <a:gd name="T68" fmla="*/ 12 w 299"/>
              <a:gd name="T69" fmla="*/ 267 h 309"/>
              <a:gd name="T70" fmla="*/ 12 w 299"/>
              <a:gd name="T71" fmla="*/ 253 h 309"/>
              <a:gd name="T72" fmla="*/ 4 w 299"/>
              <a:gd name="T73" fmla="*/ 240 h 309"/>
              <a:gd name="T74" fmla="*/ 0 w 299"/>
              <a:gd name="T75"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9" h="309">
                <a:moveTo>
                  <a:pt x="0" y="215"/>
                </a:moveTo>
                <a:lnTo>
                  <a:pt x="6" y="211"/>
                </a:lnTo>
                <a:lnTo>
                  <a:pt x="9" y="199"/>
                </a:lnTo>
                <a:lnTo>
                  <a:pt x="15" y="198"/>
                </a:lnTo>
                <a:lnTo>
                  <a:pt x="28" y="204"/>
                </a:lnTo>
                <a:lnTo>
                  <a:pt x="38" y="200"/>
                </a:lnTo>
                <a:lnTo>
                  <a:pt x="45" y="201"/>
                </a:lnTo>
                <a:lnTo>
                  <a:pt x="48" y="197"/>
                </a:lnTo>
                <a:lnTo>
                  <a:pt x="121" y="196"/>
                </a:lnTo>
                <a:lnTo>
                  <a:pt x="125" y="182"/>
                </a:lnTo>
                <a:lnTo>
                  <a:pt x="122" y="179"/>
                </a:lnTo>
                <a:lnTo>
                  <a:pt x="114" y="90"/>
                </a:lnTo>
                <a:lnTo>
                  <a:pt x="106" y="0"/>
                </a:lnTo>
                <a:lnTo>
                  <a:pt x="133" y="0"/>
                </a:lnTo>
                <a:lnTo>
                  <a:pt x="193" y="45"/>
                </a:lnTo>
                <a:lnTo>
                  <a:pt x="254" y="90"/>
                </a:lnTo>
                <a:lnTo>
                  <a:pt x="258" y="100"/>
                </a:lnTo>
                <a:lnTo>
                  <a:pt x="270" y="106"/>
                </a:lnTo>
                <a:lnTo>
                  <a:pt x="278" y="109"/>
                </a:lnTo>
                <a:lnTo>
                  <a:pt x="278" y="123"/>
                </a:lnTo>
                <a:lnTo>
                  <a:pt x="298" y="120"/>
                </a:lnTo>
                <a:lnTo>
                  <a:pt x="299" y="168"/>
                </a:lnTo>
                <a:lnTo>
                  <a:pt x="289" y="182"/>
                </a:lnTo>
                <a:lnTo>
                  <a:pt x="287" y="195"/>
                </a:lnTo>
                <a:lnTo>
                  <a:pt x="271" y="198"/>
                </a:lnTo>
                <a:lnTo>
                  <a:pt x="246" y="200"/>
                </a:lnTo>
                <a:lnTo>
                  <a:pt x="240" y="207"/>
                </a:lnTo>
                <a:lnTo>
                  <a:pt x="228" y="208"/>
                </a:lnTo>
                <a:lnTo>
                  <a:pt x="216" y="208"/>
                </a:lnTo>
                <a:lnTo>
                  <a:pt x="212" y="204"/>
                </a:lnTo>
                <a:lnTo>
                  <a:pt x="202" y="207"/>
                </a:lnTo>
                <a:lnTo>
                  <a:pt x="185" y="216"/>
                </a:lnTo>
                <a:lnTo>
                  <a:pt x="182" y="222"/>
                </a:lnTo>
                <a:lnTo>
                  <a:pt x="167" y="232"/>
                </a:lnTo>
                <a:lnTo>
                  <a:pt x="165" y="237"/>
                </a:lnTo>
                <a:lnTo>
                  <a:pt x="157" y="241"/>
                </a:lnTo>
                <a:lnTo>
                  <a:pt x="148" y="238"/>
                </a:lnTo>
                <a:lnTo>
                  <a:pt x="143" y="244"/>
                </a:lnTo>
                <a:lnTo>
                  <a:pt x="140" y="258"/>
                </a:lnTo>
                <a:lnTo>
                  <a:pt x="126" y="275"/>
                </a:lnTo>
                <a:lnTo>
                  <a:pt x="126" y="282"/>
                </a:lnTo>
                <a:lnTo>
                  <a:pt x="121" y="291"/>
                </a:lnTo>
                <a:lnTo>
                  <a:pt x="122" y="303"/>
                </a:lnTo>
                <a:lnTo>
                  <a:pt x="115" y="306"/>
                </a:lnTo>
                <a:lnTo>
                  <a:pt x="111" y="309"/>
                </a:lnTo>
                <a:lnTo>
                  <a:pt x="108" y="300"/>
                </a:lnTo>
                <a:lnTo>
                  <a:pt x="103" y="302"/>
                </a:lnTo>
                <a:lnTo>
                  <a:pt x="99" y="302"/>
                </a:lnTo>
                <a:lnTo>
                  <a:pt x="96" y="308"/>
                </a:lnTo>
                <a:lnTo>
                  <a:pt x="82" y="307"/>
                </a:lnTo>
                <a:lnTo>
                  <a:pt x="77" y="305"/>
                </a:lnTo>
                <a:lnTo>
                  <a:pt x="75" y="306"/>
                </a:lnTo>
                <a:lnTo>
                  <a:pt x="69" y="300"/>
                </a:lnTo>
                <a:lnTo>
                  <a:pt x="70" y="294"/>
                </a:lnTo>
                <a:lnTo>
                  <a:pt x="68" y="292"/>
                </a:lnTo>
                <a:lnTo>
                  <a:pt x="64" y="294"/>
                </a:lnTo>
                <a:lnTo>
                  <a:pt x="65" y="287"/>
                </a:lnTo>
                <a:lnTo>
                  <a:pt x="68" y="282"/>
                </a:lnTo>
                <a:lnTo>
                  <a:pt x="61" y="273"/>
                </a:lnTo>
                <a:lnTo>
                  <a:pt x="59" y="267"/>
                </a:lnTo>
                <a:lnTo>
                  <a:pt x="55" y="263"/>
                </a:lnTo>
                <a:lnTo>
                  <a:pt x="51" y="262"/>
                </a:lnTo>
                <a:lnTo>
                  <a:pt x="47" y="265"/>
                </a:lnTo>
                <a:lnTo>
                  <a:pt x="41" y="268"/>
                </a:lnTo>
                <a:lnTo>
                  <a:pt x="36" y="272"/>
                </a:lnTo>
                <a:lnTo>
                  <a:pt x="28" y="271"/>
                </a:lnTo>
                <a:lnTo>
                  <a:pt x="23" y="265"/>
                </a:lnTo>
                <a:lnTo>
                  <a:pt x="20" y="265"/>
                </a:lnTo>
                <a:lnTo>
                  <a:pt x="15" y="267"/>
                </a:lnTo>
                <a:lnTo>
                  <a:pt x="12" y="267"/>
                </a:lnTo>
                <a:lnTo>
                  <a:pt x="11" y="260"/>
                </a:lnTo>
                <a:lnTo>
                  <a:pt x="12" y="253"/>
                </a:lnTo>
                <a:lnTo>
                  <a:pt x="11" y="245"/>
                </a:lnTo>
                <a:lnTo>
                  <a:pt x="4" y="240"/>
                </a:lnTo>
                <a:lnTo>
                  <a:pt x="0" y="228"/>
                </a:lnTo>
                <a:lnTo>
                  <a:pt x="0" y="21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68" name="Freeform 123"/>
          <p:cNvSpPr>
            <a:spLocks/>
          </p:cNvSpPr>
          <p:nvPr/>
        </p:nvSpPr>
        <p:spPr bwMode="auto">
          <a:xfrm>
            <a:off x="7491413" y="3238342"/>
            <a:ext cx="279400" cy="667068"/>
          </a:xfrm>
          <a:custGeom>
            <a:avLst/>
            <a:gdLst>
              <a:gd name="T0" fmla="*/ 126 w 160"/>
              <a:gd name="T1" fmla="*/ 178 h 382"/>
              <a:gd name="T2" fmla="*/ 108 w 160"/>
              <a:gd name="T3" fmla="*/ 201 h 382"/>
              <a:gd name="T4" fmla="*/ 112 w 160"/>
              <a:gd name="T5" fmla="*/ 223 h 382"/>
              <a:gd name="T6" fmla="*/ 135 w 160"/>
              <a:gd name="T7" fmla="*/ 252 h 382"/>
              <a:gd name="T8" fmla="*/ 125 w 160"/>
              <a:gd name="T9" fmla="*/ 274 h 382"/>
              <a:gd name="T10" fmla="*/ 144 w 160"/>
              <a:gd name="T11" fmla="*/ 301 h 382"/>
              <a:gd name="T12" fmla="*/ 148 w 160"/>
              <a:gd name="T13" fmla="*/ 322 h 382"/>
              <a:gd name="T14" fmla="*/ 149 w 160"/>
              <a:gd name="T15" fmla="*/ 361 h 382"/>
              <a:gd name="T16" fmla="*/ 139 w 160"/>
              <a:gd name="T17" fmla="*/ 367 h 382"/>
              <a:gd name="T18" fmla="*/ 136 w 160"/>
              <a:gd name="T19" fmla="*/ 338 h 382"/>
              <a:gd name="T20" fmla="*/ 126 w 160"/>
              <a:gd name="T21" fmla="*/ 305 h 382"/>
              <a:gd name="T22" fmla="*/ 112 w 160"/>
              <a:gd name="T23" fmla="*/ 254 h 382"/>
              <a:gd name="T24" fmla="*/ 91 w 160"/>
              <a:gd name="T25" fmla="*/ 247 h 382"/>
              <a:gd name="T26" fmla="*/ 62 w 160"/>
              <a:gd name="T27" fmla="*/ 260 h 382"/>
              <a:gd name="T28" fmla="*/ 53 w 160"/>
              <a:gd name="T29" fmla="*/ 229 h 382"/>
              <a:gd name="T30" fmla="*/ 29 w 160"/>
              <a:gd name="T31" fmla="*/ 186 h 382"/>
              <a:gd name="T32" fmla="*/ 19 w 160"/>
              <a:gd name="T33" fmla="*/ 176 h 382"/>
              <a:gd name="T34" fmla="*/ 0 w 160"/>
              <a:gd name="T35" fmla="*/ 142 h 382"/>
              <a:gd name="T36" fmla="*/ 4 w 160"/>
              <a:gd name="T37" fmla="*/ 131 h 382"/>
              <a:gd name="T38" fmla="*/ 9 w 160"/>
              <a:gd name="T39" fmla="*/ 117 h 382"/>
              <a:gd name="T40" fmla="*/ 9 w 160"/>
              <a:gd name="T41" fmla="*/ 88 h 382"/>
              <a:gd name="T42" fmla="*/ 28 w 160"/>
              <a:gd name="T43" fmla="*/ 76 h 382"/>
              <a:gd name="T44" fmla="*/ 33 w 160"/>
              <a:gd name="T45" fmla="*/ 48 h 382"/>
              <a:gd name="T46" fmla="*/ 50 w 160"/>
              <a:gd name="T47" fmla="*/ 22 h 382"/>
              <a:gd name="T48" fmla="*/ 59 w 160"/>
              <a:gd name="T49" fmla="*/ 13 h 382"/>
              <a:gd name="T50" fmla="*/ 61 w 160"/>
              <a:gd name="T51" fmla="*/ 1 h 382"/>
              <a:gd name="T52" fmla="*/ 80 w 160"/>
              <a:gd name="T53" fmla="*/ 12 h 382"/>
              <a:gd name="T54" fmla="*/ 93 w 160"/>
              <a:gd name="T55" fmla="*/ 33 h 382"/>
              <a:gd name="T56" fmla="*/ 83 w 160"/>
              <a:gd name="T57" fmla="*/ 67 h 382"/>
              <a:gd name="T58" fmla="*/ 104 w 160"/>
              <a:gd name="T59" fmla="*/ 89 h 382"/>
              <a:gd name="T60" fmla="*/ 124 w 160"/>
              <a:gd name="T61" fmla="*/ 112 h 382"/>
              <a:gd name="T62" fmla="*/ 137 w 160"/>
              <a:gd name="T63" fmla="*/ 137 h 382"/>
              <a:gd name="T64" fmla="*/ 158 w 160"/>
              <a:gd name="T65" fmla="*/ 134 h 382"/>
              <a:gd name="T66" fmla="*/ 147 w 160"/>
              <a:gd name="T67" fmla="*/ 156 h 382"/>
              <a:gd name="T68" fmla="*/ 135 w 160"/>
              <a:gd name="T69" fmla="*/ 169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382">
                <a:moveTo>
                  <a:pt x="135" y="169"/>
                </a:moveTo>
                <a:lnTo>
                  <a:pt x="126" y="178"/>
                </a:lnTo>
                <a:lnTo>
                  <a:pt x="113" y="179"/>
                </a:lnTo>
                <a:lnTo>
                  <a:pt x="108" y="201"/>
                </a:lnTo>
                <a:lnTo>
                  <a:pt x="101" y="205"/>
                </a:lnTo>
                <a:lnTo>
                  <a:pt x="112" y="223"/>
                </a:lnTo>
                <a:lnTo>
                  <a:pt x="126" y="239"/>
                </a:lnTo>
                <a:lnTo>
                  <a:pt x="135" y="252"/>
                </a:lnTo>
                <a:lnTo>
                  <a:pt x="131" y="270"/>
                </a:lnTo>
                <a:lnTo>
                  <a:pt x="125" y="274"/>
                </a:lnTo>
                <a:lnTo>
                  <a:pt x="130" y="285"/>
                </a:lnTo>
                <a:lnTo>
                  <a:pt x="144" y="301"/>
                </a:lnTo>
                <a:lnTo>
                  <a:pt x="147" y="313"/>
                </a:lnTo>
                <a:lnTo>
                  <a:pt x="148" y="322"/>
                </a:lnTo>
                <a:lnTo>
                  <a:pt x="157" y="341"/>
                </a:lnTo>
                <a:lnTo>
                  <a:pt x="149" y="361"/>
                </a:lnTo>
                <a:lnTo>
                  <a:pt x="142" y="382"/>
                </a:lnTo>
                <a:lnTo>
                  <a:pt x="139" y="367"/>
                </a:lnTo>
                <a:lnTo>
                  <a:pt x="143" y="351"/>
                </a:lnTo>
                <a:lnTo>
                  <a:pt x="136" y="338"/>
                </a:lnTo>
                <a:lnTo>
                  <a:pt x="135" y="316"/>
                </a:lnTo>
                <a:lnTo>
                  <a:pt x="126" y="305"/>
                </a:lnTo>
                <a:lnTo>
                  <a:pt x="118" y="280"/>
                </a:lnTo>
                <a:lnTo>
                  <a:pt x="112" y="254"/>
                </a:lnTo>
                <a:lnTo>
                  <a:pt x="102" y="237"/>
                </a:lnTo>
                <a:lnTo>
                  <a:pt x="91" y="247"/>
                </a:lnTo>
                <a:lnTo>
                  <a:pt x="72" y="262"/>
                </a:lnTo>
                <a:lnTo>
                  <a:pt x="62" y="260"/>
                </a:lnTo>
                <a:lnTo>
                  <a:pt x="50" y="255"/>
                </a:lnTo>
                <a:lnTo>
                  <a:pt x="53" y="229"/>
                </a:lnTo>
                <a:lnTo>
                  <a:pt x="46" y="210"/>
                </a:lnTo>
                <a:lnTo>
                  <a:pt x="29" y="186"/>
                </a:lnTo>
                <a:lnTo>
                  <a:pt x="30" y="179"/>
                </a:lnTo>
                <a:lnTo>
                  <a:pt x="19" y="176"/>
                </a:lnTo>
                <a:lnTo>
                  <a:pt x="4" y="159"/>
                </a:lnTo>
                <a:lnTo>
                  <a:pt x="0" y="142"/>
                </a:lnTo>
                <a:lnTo>
                  <a:pt x="7" y="145"/>
                </a:lnTo>
                <a:lnTo>
                  <a:pt x="4" y="131"/>
                </a:lnTo>
                <a:lnTo>
                  <a:pt x="12" y="125"/>
                </a:lnTo>
                <a:lnTo>
                  <a:pt x="9" y="117"/>
                </a:lnTo>
                <a:lnTo>
                  <a:pt x="12" y="110"/>
                </a:lnTo>
                <a:lnTo>
                  <a:pt x="9" y="88"/>
                </a:lnTo>
                <a:lnTo>
                  <a:pt x="23" y="93"/>
                </a:lnTo>
                <a:lnTo>
                  <a:pt x="28" y="76"/>
                </a:lnTo>
                <a:lnTo>
                  <a:pt x="27" y="66"/>
                </a:lnTo>
                <a:lnTo>
                  <a:pt x="33" y="48"/>
                </a:lnTo>
                <a:lnTo>
                  <a:pt x="30" y="36"/>
                </a:lnTo>
                <a:lnTo>
                  <a:pt x="50" y="22"/>
                </a:lnTo>
                <a:lnTo>
                  <a:pt x="64" y="26"/>
                </a:lnTo>
                <a:lnTo>
                  <a:pt x="59" y="13"/>
                </a:lnTo>
                <a:lnTo>
                  <a:pt x="64" y="9"/>
                </a:lnTo>
                <a:lnTo>
                  <a:pt x="61" y="1"/>
                </a:lnTo>
                <a:lnTo>
                  <a:pt x="71" y="0"/>
                </a:lnTo>
                <a:lnTo>
                  <a:pt x="80" y="12"/>
                </a:lnTo>
                <a:lnTo>
                  <a:pt x="89" y="17"/>
                </a:lnTo>
                <a:lnTo>
                  <a:pt x="93" y="33"/>
                </a:lnTo>
                <a:lnTo>
                  <a:pt x="96" y="50"/>
                </a:lnTo>
                <a:lnTo>
                  <a:pt x="83" y="67"/>
                </a:lnTo>
                <a:lnTo>
                  <a:pt x="86" y="92"/>
                </a:lnTo>
                <a:lnTo>
                  <a:pt x="104" y="89"/>
                </a:lnTo>
                <a:lnTo>
                  <a:pt x="112" y="108"/>
                </a:lnTo>
                <a:lnTo>
                  <a:pt x="124" y="112"/>
                </a:lnTo>
                <a:lnTo>
                  <a:pt x="122" y="129"/>
                </a:lnTo>
                <a:lnTo>
                  <a:pt x="137" y="137"/>
                </a:lnTo>
                <a:lnTo>
                  <a:pt x="146" y="141"/>
                </a:lnTo>
                <a:lnTo>
                  <a:pt x="158" y="134"/>
                </a:lnTo>
                <a:lnTo>
                  <a:pt x="160" y="143"/>
                </a:lnTo>
                <a:lnTo>
                  <a:pt x="147" y="156"/>
                </a:lnTo>
                <a:lnTo>
                  <a:pt x="144" y="164"/>
                </a:lnTo>
                <a:lnTo>
                  <a:pt x="135" y="16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69" name="Freeform 124"/>
          <p:cNvSpPr>
            <a:spLocks/>
          </p:cNvSpPr>
          <p:nvPr/>
        </p:nvSpPr>
        <p:spPr bwMode="auto">
          <a:xfrm>
            <a:off x="5128737" y="2690020"/>
            <a:ext cx="54133" cy="59373"/>
          </a:xfrm>
          <a:custGeom>
            <a:avLst/>
            <a:gdLst>
              <a:gd name="T0" fmla="*/ 22 w 31"/>
              <a:gd name="T1" fmla="*/ 21 h 34"/>
              <a:gd name="T2" fmla="*/ 21 w 31"/>
              <a:gd name="T3" fmla="*/ 17 h 34"/>
              <a:gd name="T4" fmla="*/ 15 w 31"/>
              <a:gd name="T5" fmla="*/ 27 h 34"/>
              <a:gd name="T6" fmla="*/ 16 w 31"/>
              <a:gd name="T7" fmla="*/ 34 h 34"/>
              <a:gd name="T8" fmla="*/ 13 w 31"/>
              <a:gd name="T9" fmla="*/ 32 h 34"/>
              <a:gd name="T10" fmla="*/ 7 w 31"/>
              <a:gd name="T11" fmla="*/ 25 h 34"/>
              <a:gd name="T12" fmla="*/ 0 w 31"/>
              <a:gd name="T13" fmla="*/ 21 h 34"/>
              <a:gd name="T14" fmla="*/ 1 w 31"/>
              <a:gd name="T15" fmla="*/ 18 h 34"/>
              <a:gd name="T16" fmla="*/ 3 w 31"/>
              <a:gd name="T17" fmla="*/ 7 h 34"/>
              <a:gd name="T18" fmla="*/ 8 w 31"/>
              <a:gd name="T19" fmla="*/ 2 h 34"/>
              <a:gd name="T20" fmla="*/ 11 w 31"/>
              <a:gd name="T21" fmla="*/ 0 h 34"/>
              <a:gd name="T22" fmla="*/ 16 w 31"/>
              <a:gd name="T23" fmla="*/ 3 h 34"/>
              <a:gd name="T24" fmla="*/ 18 w 31"/>
              <a:gd name="T25" fmla="*/ 6 h 34"/>
              <a:gd name="T26" fmla="*/ 24 w 31"/>
              <a:gd name="T27" fmla="*/ 9 h 34"/>
              <a:gd name="T28" fmla="*/ 31 w 31"/>
              <a:gd name="T29" fmla="*/ 13 h 34"/>
              <a:gd name="T30" fmla="*/ 29 w 31"/>
              <a:gd name="T31" fmla="*/ 14 h 34"/>
              <a:gd name="T32" fmla="*/ 27 w 31"/>
              <a:gd name="T33" fmla="*/ 19 h 34"/>
              <a:gd name="T34" fmla="*/ 22 w 31"/>
              <a:gd name="T35" fmla="*/ 2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34">
                <a:moveTo>
                  <a:pt x="22" y="21"/>
                </a:moveTo>
                <a:lnTo>
                  <a:pt x="21" y="17"/>
                </a:lnTo>
                <a:lnTo>
                  <a:pt x="15" y="27"/>
                </a:lnTo>
                <a:lnTo>
                  <a:pt x="16" y="34"/>
                </a:lnTo>
                <a:lnTo>
                  <a:pt x="13" y="32"/>
                </a:lnTo>
                <a:lnTo>
                  <a:pt x="7" y="25"/>
                </a:lnTo>
                <a:lnTo>
                  <a:pt x="0" y="21"/>
                </a:lnTo>
                <a:lnTo>
                  <a:pt x="1" y="18"/>
                </a:lnTo>
                <a:lnTo>
                  <a:pt x="3" y="7"/>
                </a:lnTo>
                <a:lnTo>
                  <a:pt x="8" y="2"/>
                </a:lnTo>
                <a:lnTo>
                  <a:pt x="11" y="0"/>
                </a:lnTo>
                <a:lnTo>
                  <a:pt x="16" y="3"/>
                </a:lnTo>
                <a:lnTo>
                  <a:pt x="18" y="6"/>
                </a:lnTo>
                <a:lnTo>
                  <a:pt x="24" y="9"/>
                </a:lnTo>
                <a:lnTo>
                  <a:pt x="31" y="13"/>
                </a:lnTo>
                <a:lnTo>
                  <a:pt x="29" y="14"/>
                </a:lnTo>
                <a:lnTo>
                  <a:pt x="27" y="19"/>
                </a:lnTo>
                <a:lnTo>
                  <a:pt x="22" y="2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70" name="Freeform 125"/>
          <p:cNvSpPr>
            <a:spLocks/>
          </p:cNvSpPr>
          <p:nvPr/>
        </p:nvSpPr>
        <p:spPr bwMode="auto">
          <a:xfrm>
            <a:off x="7047865" y="2387917"/>
            <a:ext cx="951707" cy="371952"/>
          </a:xfrm>
          <a:custGeom>
            <a:avLst/>
            <a:gdLst>
              <a:gd name="T0" fmla="*/ 15 w 545"/>
              <a:gd name="T1" fmla="*/ 52 h 213"/>
              <a:gd name="T2" fmla="*/ 57 w 545"/>
              <a:gd name="T3" fmla="*/ 25 h 213"/>
              <a:gd name="T4" fmla="*/ 90 w 545"/>
              <a:gd name="T5" fmla="*/ 31 h 213"/>
              <a:gd name="T6" fmla="*/ 122 w 545"/>
              <a:gd name="T7" fmla="*/ 42 h 213"/>
              <a:gd name="T8" fmla="*/ 156 w 545"/>
              <a:gd name="T9" fmla="*/ 33 h 213"/>
              <a:gd name="T10" fmla="*/ 148 w 545"/>
              <a:gd name="T11" fmla="*/ 0 h 213"/>
              <a:gd name="T12" fmla="*/ 186 w 545"/>
              <a:gd name="T13" fmla="*/ 10 h 213"/>
              <a:gd name="T14" fmla="*/ 219 w 545"/>
              <a:gd name="T15" fmla="*/ 31 h 213"/>
              <a:gd name="T16" fmla="*/ 259 w 545"/>
              <a:gd name="T17" fmla="*/ 35 h 213"/>
              <a:gd name="T18" fmla="*/ 296 w 545"/>
              <a:gd name="T19" fmla="*/ 35 h 213"/>
              <a:gd name="T20" fmla="*/ 333 w 545"/>
              <a:gd name="T21" fmla="*/ 55 h 213"/>
              <a:gd name="T22" fmla="*/ 370 w 545"/>
              <a:gd name="T23" fmla="*/ 59 h 213"/>
              <a:gd name="T24" fmla="*/ 400 w 545"/>
              <a:gd name="T25" fmla="*/ 50 h 213"/>
              <a:gd name="T26" fmla="*/ 426 w 545"/>
              <a:gd name="T27" fmla="*/ 38 h 213"/>
              <a:gd name="T28" fmla="*/ 456 w 545"/>
              <a:gd name="T29" fmla="*/ 43 h 213"/>
              <a:gd name="T30" fmla="*/ 459 w 545"/>
              <a:gd name="T31" fmla="*/ 79 h 213"/>
              <a:gd name="T32" fmla="*/ 476 w 545"/>
              <a:gd name="T33" fmla="*/ 84 h 213"/>
              <a:gd name="T34" fmla="*/ 502 w 545"/>
              <a:gd name="T35" fmla="*/ 80 h 213"/>
              <a:gd name="T36" fmla="*/ 542 w 545"/>
              <a:gd name="T37" fmla="*/ 101 h 213"/>
              <a:gd name="T38" fmla="*/ 530 w 545"/>
              <a:gd name="T39" fmla="*/ 106 h 213"/>
              <a:gd name="T40" fmla="*/ 500 w 545"/>
              <a:gd name="T41" fmla="*/ 114 h 213"/>
              <a:gd name="T42" fmla="*/ 475 w 545"/>
              <a:gd name="T43" fmla="*/ 136 h 213"/>
              <a:gd name="T44" fmla="*/ 445 w 545"/>
              <a:gd name="T45" fmla="*/ 143 h 213"/>
              <a:gd name="T46" fmla="*/ 433 w 545"/>
              <a:gd name="T47" fmla="*/ 154 h 213"/>
              <a:gd name="T48" fmla="*/ 449 w 545"/>
              <a:gd name="T49" fmla="*/ 168 h 213"/>
              <a:gd name="T50" fmla="*/ 434 w 545"/>
              <a:gd name="T51" fmla="*/ 186 h 213"/>
              <a:gd name="T52" fmla="*/ 393 w 545"/>
              <a:gd name="T53" fmla="*/ 194 h 213"/>
              <a:gd name="T54" fmla="*/ 355 w 545"/>
              <a:gd name="T55" fmla="*/ 213 h 213"/>
              <a:gd name="T56" fmla="*/ 324 w 545"/>
              <a:gd name="T57" fmla="*/ 206 h 213"/>
              <a:gd name="T58" fmla="*/ 276 w 545"/>
              <a:gd name="T59" fmla="*/ 191 h 213"/>
              <a:gd name="T60" fmla="*/ 219 w 545"/>
              <a:gd name="T61" fmla="*/ 189 h 213"/>
              <a:gd name="T62" fmla="*/ 186 w 545"/>
              <a:gd name="T63" fmla="*/ 177 h 213"/>
              <a:gd name="T64" fmla="*/ 159 w 545"/>
              <a:gd name="T65" fmla="*/ 156 h 213"/>
              <a:gd name="T66" fmla="*/ 110 w 545"/>
              <a:gd name="T67" fmla="*/ 140 h 213"/>
              <a:gd name="T68" fmla="*/ 79 w 545"/>
              <a:gd name="T69" fmla="*/ 128 h 213"/>
              <a:gd name="T70" fmla="*/ 56 w 545"/>
              <a:gd name="T71" fmla="*/ 88 h 213"/>
              <a:gd name="T72" fmla="*/ 11 w 545"/>
              <a:gd name="T73" fmla="*/ 6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45" h="213">
                <a:moveTo>
                  <a:pt x="0" y="55"/>
                </a:moveTo>
                <a:lnTo>
                  <a:pt x="15" y="52"/>
                </a:lnTo>
                <a:lnTo>
                  <a:pt x="37" y="34"/>
                </a:lnTo>
                <a:lnTo>
                  <a:pt x="57" y="25"/>
                </a:lnTo>
                <a:lnTo>
                  <a:pt x="74" y="31"/>
                </a:lnTo>
                <a:lnTo>
                  <a:pt x="90" y="31"/>
                </a:lnTo>
                <a:lnTo>
                  <a:pt x="106" y="41"/>
                </a:lnTo>
                <a:lnTo>
                  <a:pt x="122" y="42"/>
                </a:lnTo>
                <a:lnTo>
                  <a:pt x="148" y="46"/>
                </a:lnTo>
                <a:lnTo>
                  <a:pt x="156" y="33"/>
                </a:lnTo>
                <a:lnTo>
                  <a:pt x="143" y="21"/>
                </a:lnTo>
                <a:lnTo>
                  <a:pt x="148" y="0"/>
                </a:lnTo>
                <a:lnTo>
                  <a:pt x="170" y="8"/>
                </a:lnTo>
                <a:lnTo>
                  <a:pt x="186" y="10"/>
                </a:lnTo>
                <a:lnTo>
                  <a:pt x="207" y="16"/>
                </a:lnTo>
                <a:lnTo>
                  <a:pt x="219" y="31"/>
                </a:lnTo>
                <a:lnTo>
                  <a:pt x="246" y="39"/>
                </a:lnTo>
                <a:lnTo>
                  <a:pt x="259" y="35"/>
                </a:lnTo>
                <a:lnTo>
                  <a:pt x="278" y="33"/>
                </a:lnTo>
                <a:lnTo>
                  <a:pt x="296" y="35"/>
                </a:lnTo>
                <a:lnTo>
                  <a:pt x="317" y="45"/>
                </a:lnTo>
                <a:lnTo>
                  <a:pt x="333" y="55"/>
                </a:lnTo>
                <a:lnTo>
                  <a:pt x="348" y="55"/>
                </a:lnTo>
                <a:lnTo>
                  <a:pt x="370" y="59"/>
                </a:lnTo>
                <a:lnTo>
                  <a:pt x="381" y="53"/>
                </a:lnTo>
                <a:lnTo>
                  <a:pt x="400" y="50"/>
                </a:lnTo>
                <a:lnTo>
                  <a:pt x="415" y="36"/>
                </a:lnTo>
                <a:lnTo>
                  <a:pt x="426" y="38"/>
                </a:lnTo>
                <a:lnTo>
                  <a:pt x="439" y="45"/>
                </a:lnTo>
                <a:lnTo>
                  <a:pt x="456" y="43"/>
                </a:lnTo>
                <a:lnTo>
                  <a:pt x="458" y="59"/>
                </a:lnTo>
                <a:lnTo>
                  <a:pt x="459" y="79"/>
                </a:lnTo>
                <a:lnTo>
                  <a:pt x="468" y="87"/>
                </a:lnTo>
                <a:lnTo>
                  <a:pt x="476" y="84"/>
                </a:lnTo>
                <a:lnTo>
                  <a:pt x="494" y="88"/>
                </a:lnTo>
                <a:lnTo>
                  <a:pt x="502" y="80"/>
                </a:lnTo>
                <a:lnTo>
                  <a:pt x="519" y="87"/>
                </a:lnTo>
                <a:lnTo>
                  <a:pt x="542" y="101"/>
                </a:lnTo>
                <a:lnTo>
                  <a:pt x="545" y="108"/>
                </a:lnTo>
                <a:lnTo>
                  <a:pt x="530" y="106"/>
                </a:lnTo>
                <a:lnTo>
                  <a:pt x="508" y="109"/>
                </a:lnTo>
                <a:lnTo>
                  <a:pt x="500" y="114"/>
                </a:lnTo>
                <a:lnTo>
                  <a:pt x="496" y="128"/>
                </a:lnTo>
                <a:lnTo>
                  <a:pt x="475" y="136"/>
                </a:lnTo>
                <a:lnTo>
                  <a:pt x="464" y="147"/>
                </a:lnTo>
                <a:lnTo>
                  <a:pt x="445" y="143"/>
                </a:lnTo>
                <a:lnTo>
                  <a:pt x="435" y="141"/>
                </a:lnTo>
                <a:lnTo>
                  <a:pt x="433" y="154"/>
                </a:lnTo>
                <a:lnTo>
                  <a:pt x="443" y="162"/>
                </a:lnTo>
                <a:lnTo>
                  <a:pt x="449" y="168"/>
                </a:lnTo>
                <a:lnTo>
                  <a:pt x="441" y="175"/>
                </a:lnTo>
                <a:lnTo>
                  <a:pt x="434" y="186"/>
                </a:lnTo>
                <a:lnTo>
                  <a:pt x="418" y="194"/>
                </a:lnTo>
                <a:lnTo>
                  <a:pt x="393" y="194"/>
                </a:lnTo>
                <a:lnTo>
                  <a:pt x="370" y="202"/>
                </a:lnTo>
                <a:lnTo>
                  <a:pt x="355" y="213"/>
                </a:lnTo>
                <a:lnTo>
                  <a:pt x="345" y="206"/>
                </a:lnTo>
                <a:lnTo>
                  <a:pt x="324" y="206"/>
                </a:lnTo>
                <a:lnTo>
                  <a:pt x="294" y="194"/>
                </a:lnTo>
                <a:lnTo>
                  <a:pt x="276" y="191"/>
                </a:lnTo>
                <a:lnTo>
                  <a:pt x="255" y="194"/>
                </a:lnTo>
                <a:lnTo>
                  <a:pt x="219" y="189"/>
                </a:lnTo>
                <a:lnTo>
                  <a:pt x="201" y="189"/>
                </a:lnTo>
                <a:lnTo>
                  <a:pt x="186" y="177"/>
                </a:lnTo>
                <a:lnTo>
                  <a:pt x="170" y="158"/>
                </a:lnTo>
                <a:lnTo>
                  <a:pt x="159" y="156"/>
                </a:lnTo>
                <a:lnTo>
                  <a:pt x="133" y="143"/>
                </a:lnTo>
                <a:lnTo>
                  <a:pt x="110" y="140"/>
                </a:lnTo>
                <a:lnTo>
                  <a:pt x="89" y="137"/>
                </a:lnTo>
                <a:lnTo>
                  <a:pt x="79" y="128"/>
                </a:lnTo>
                <a:lnTo>
                  <a:pt x="75" y="104"/>
                </a:lnTo>
                <a:lnTo>
                  <a:pt x="56" y="88"/>
                </a:lnTo>
                <a:lnTo>
                  <a:pt x="29" y="80"/>
                </a:lnTo>
                <a:lnTo>
                  <a:pt x="11" y="69"/>
                </a:lnTo>
                <a:lnTo>
                  <a:pt x="0" y="5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71" name="Freeform 126"/>
          <p:cNvSpPr>
            <a:spLocks/>
          </p:cNvSpPr>
          <p:nvPr/>
        </p:nvSpPr>
        <p:spPr bwMode="auto">
          <a:xfrm>
            <a:off x="5549582" y="4640580"/>
            <a:ext cx="337027" cy="595472"/>
          </a:xfrm>
          <a:custGeom>
            <a:avLst/>
            <a:gdLst>
              <a:gd name="T0" fmla="*/ 96 w 193"/>
              <a:gd name="T1" fmla="*/ 23 h 341"/>
              <a:gd name="T2" fmla="*/ 122 w 193"/>
              <a:gd name="T3" fmla="*/ 26 h 341"/>
              <a:gd name="T4" fmla="*/ 142 w 193"/>
              <a:gd name="T5" fmla="*/ 20 h 341"/>
              <a:gd name="T6" fmla="*/ 173 w 193"/>
              <a:gd name="T7" fmla="*/ 12 h 341"/>
              <a:gd name="T8" fmla="*/ 190 w 193"/>
              <a:gd name="T9" fmla="*/ 9 h 341"/>
              <a:gd name="T10" fmla="*/ 191 w 193"/>
              <a:gd name="T11" fmla="*/ 48 h 341"/>
              <a:gd name="T12" fmla="*/ 193 w 193"/>
              <a:gd name="T13" fmla="*/ 91 h 341"/>
              <a:gd name="T14" fmla="*/ 179 w 193"/>
              <a:gd name="T15" fmla="*/ 120 h 341"/>
              <a:gd name="T16" fmla="*/ 150 w 193"/>
              <a:gd name="T17" fmla="*/ 141 h 341"/>
              <a:gd name="T18" fmla="*/ 107 w 193"/>
              <a:gd name="T19" fmla="*/ 173 h 341"/>
              <a:gd name="T20" fmla="*/ 86 w 193"/>
              <a:gd name="T21" fmla="*/ 192 h 341"/>
              <a:gd name="T22" fmla="*/ 76 w 193"/>
              <a:gd name="T23" fmla="*/ 211 h 341"/>
              <a:gd name="T24" fmla="*/ 87 w 193"/>
              <a:gd name="T25" fmla="*/ 239 h 341"/>
              <a:gd name="T26" fmla="*/ 90 w 193"/>
              <a:gd name="T27" fmla="*/ 244 h 341"/>
              <a:gd name="T28" fmla="*/ 84 w 193"/>
              <a:gd name="T29" fmla="*/ 274 h 341"/>
              <a:gd name="T30" fmla="*/ 85 w 193"/>
              <a:gd name="T31" fmla="*/ 287 h 341"/>
              <a:gd name="T32" fmla="*/ 62 w 193"/>
              <a:gd name="T33" fmla="*/ 301 h 341"/>
              <a:gd name="T34" fmla="*/ 31 w 193"/>
              <a:gd name="T35" fmla="*/ 320 h 341"/>
              <a:gd name="T36" fmla="*/ 36 w 193"/>
              <a:gd name="T37" fmla="*/ 330 h 341"/>
              <a:gd name="T38" fmla="*/ 20 w 193"/>
              <a:gd name="T39" fmla="*/ 341 h 341"/>
              <a:gd name="T40" fmla="*/ 18 w 193"/>
              <a:gd name="T41" fmla="*/ 322 h 341"/>
              <a:gd name="T42" fmla="*/ 21 w 193"/>
              <a:gd name="T43" fmla="*/ 292 h 341"/>
              <a:gd name="T44" fmla="*/ 11 w 193"/>
              <a:gd name="T45" fmla="*/ 248 h 341"/>
              <a:gd name="T46" fmla="*/ 37 w 193"/>
              <a:gd name="T47" fmla="*/ 209 h 341"/>
              <a:gd name="T48" fmla="*/ 42 w 193"/>
              <a:gd name="T49" fmla="*/ 195 h 341"/>
              <a:gd name="T50" fmla="*/ 41 w 193"/>
              <a:gd name="T51" fmla="*/ 173 h 341"/>
              <a:gd name="T52" fmla="*/ 47 w 193"/>
              <a:gd name="T53" fmla="*/ 133 h 341"/>
              <a:gd name="T54" fmla="*/ 29 w 193"/>
              <a:gd name="T55" fmla="*/ 124 h 341"/>
              <a:gd name="T56" fmla="*/ 17 w 193"/>
              <a:gd name="T57" fmla="*/ 115 h 341"/>
              <a:gd name="T58" fmla="*/ 1 w 193"/>
              <a:gd name="T59" fmla="*/ 108 h 341"/>
              <a:gd name="T60" fmla="*/ 56 w 193"/>
              <a:gd name="T61" fmla="*/ 76 h 341"/>
              <a:gd name="T62" fmla="*/ 71 w 193"/>
              <a:gd name="T63" fmla="*/ 84 h 341"/>
              <a:gd name="T64" fmla="*/ 79 w 193"/>
              <a:gd name="T65" fmla="*/ 97 h 341"/>
              <a:gd name="T66" fmla="*/ 75 w 193"/>
              <a:gd name="T67" fmla="*/ 122 h 341"/>
              <a:gd name="T68" fmla="*/ 92 w 193"/>
              <a:gd name="T69" fmla="*/ 120 h 341"/>
              <a:gd name="T70" fmla="*/ 100 w 193"/>
              <a:gd name="T71" fmla="*/ 89 h 341"/>
              <a:gd name="T72" fmla="*/ 87 w 193"/>
              <a:gd name="T73" fmla="*/ 67 h 341"/>
              <a:gd name="T74" fmla="*/ 76 w 193"/>
              <a:gd name="T75" fmla="*/ 4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341">
                <a:moveTo>
                  <a:pt x="82" y="25"/>
                </a:moveTo>
                <a:lnTo>
                  <a:pt x="96" y="23"/>
                </a:lnTo>
                <a:lnTo>
                  <a:pt x="117" y="29"/>
                </a:lnTo>
                <a:lnTo>
                  <a:pt x="122" y="26"/>
                </a:lnTo>
                <a:lnTo>
                  <a:pt x="135" y="26"/>
                </a:lnTo>
                <a:lnTo>
                  <a:pt x="142" y="20"/>
                </a:lnTo>
                <a:lnTo>
                  <a:pt x="153" y="20"/>
                </a:lnTo>
                <a:lnTo>
                  <a:pt x="173" y="12"/>
                </a:lnTo>
                <a:lnTo>
                  <a:pt x="188" y="0"/>
                </a:lnTo>
                <a:lnTo>
                  <a:pt x="190" y="9"/>
                </a:lnTo>
                <a:lnTo>
                  <a:pt x="189" y="30"/>
                </a:lnTo>
                <a:lnTo>
                  <a:pt x="191" y="48"/>
                </a:lnTo>
                <a:lnTo>
                  <a:pt x="190" y="81"/>
                </a:lnTo>
                <a:lnTo>
                  <a:pt x="193" y="91"/>
                </a:lnTo>
                <a:lnTo>
                  <a:pt x="186" y="105"/>
                </a:lnTo>
                <a:lnTo>
                  <a:pt x="179" y="120"/>
                </a:lnTo>
                <a:lnTo>
                  <a:pt x="166" y="133"/>
                </a:lnTo>
                <a:lnTo>
                  <a:pt x="150" y="141"/>
                </a:lnTo>
                <a:lnTo>
                  <a:pt x="129" y="151"/>
                </a:lnTo>
                <a:lnTo>
                  <a:pt x="107" y="173"/>
                </a:lnTo>
                <a:lnTo>
                  <a:pt x="100" y="177"/>
                </a:lnTo>
                <a:lnTo>
                  <a:pt x="86" y="192"/>
                </a:lnTo>
                <a:lnTo>
                  <a:pt x="79" y="196"/>
                </a:lnTo>
                <a:lnTo>
                  <a:pt x="76" y="211"/>
                </a:lnTo>
                <a:lnTo>
                  <a:pt x="84" y="227"/>
                </a:lnTo>
                <a:lnTo>
                  <a:pt x="87" y="239"/>
                </a:lnTo>
                <a:lnTo>
                  <a:pt x="86" y="245"/>
                </a:lnTo>
                <a:lnTo>
                  <a:pt x="90" y="244"/>
                </a:lnTo>
                <a:lnTo>
                  <a:pt x="88" y="265"/>
                </a:lnTo>
                <a:lnTo>
                  <a:pt x="84" y="274"/>
                </a:lnTo>
                <a:lnTo>
                  <a:pt x="88" y="278"/>
                </a:lnTo>
                <a:lnTo>
                  <a:pt x="85" y="287"/>
                </a:lnTo>
                <a:lnTo>
                  <a:pt x="77" y="294"/>
                </a:lnTo>
                <a:lnTo>
                  <a:pt x="62" y="301"/>
                </a:lnTo>
                <a:lnTo>
                  <a:pt x="39" y="312"/>
                </a:lnTo>
                <a:lnTo>
                  <a:pt x="31" y="320"/>
                </a:lnTo>
                <a:lnTo>
                  <a:pt x="32" y="329"/>
                </a:lnTo>
                <a:lnTo>
                  <a:pt x="36" y="330"/>
                </a:lnTo>
                <a:lnTo>
                  <a:pt x="34" y="341"/>
                </a:lnTo>
                <a:lnTo>
                  <a:pt x="20" y="341"/>
                </a:lnTo>
                <a:lnTo>
                  <a:pt x="20" y="332"/>
                </a:lnTo>
                <a:lnTo>
                  <a:pt x="18" y="322"/>
                </a:lnTo>
                <a:lnTo>
                  <a:pt x="17" y="315"/>
                </a:lnTo>
                <a:lnTo>
                  <a:pt x="21" y="292"/>
                </a:lnTo>
                <a:lnTo>
                  <a:pt x="18" y="277"/>
                </a:lnTo>
                <a:lnTo>
                  <a:pt x="11" y="248"/>
                </a:lnTo>
                <a:lnTo>
                  <a:pt x="31" y="224"/>
                </a:lnTo>
                <a:lnTo>
                  <a:pt x="37" y="209"/>
                </a:lnTo>
                <a:lnTo>
                  <a:pt x="39" y="207"/>
                </a:lnTo>
                <a:lnTo>
                  <a:pt x="42" y="195"/>
                </a:lnTo>
                <a:lnTo>
                  <a:pt x="40" y="189"/>
                </a:lnTo>
                <a:lnTo>
                  <a:pt x="41" y="173"/>
                </a:lnTo>
                <a:lnTo>
                  <a:pt x="46" y="159"/>
                </a:lnTo>
                <a:lnTo>
                  <a:pt x="47" y="133"/>
                </a:lnTo>
                <a:lnTo>
                  <a:pt x="38" y="126"/>
                </a:lnTo>
                <a:lnTo>
                  <a:pt x="29" y="124"/>
                </a:lnTo>
                <a:lnTo>
                  <a:pt x="25" y="119"/>
                </a:lnTo>
                <a:lnTo>
                  <a:pt x="17" y="115"/>
                </a:lnTo>
                <a:lnTo>
                  <a:pt x="2" y="115"/>
                </a:lnTo>
                <a:lnTo>
                  <a:pt x="1" y="108"/>
                </a:lnTo>
                <a:lnTo>
                  <a:pt x="0" y="93"/>
                </a:lnTo>
                <a:lnTo>
                  <a:pt x="56" y="76"/>
                </a:lnTo>
                <a:lnTo>
                  <a:pt x="66" y="86"/>
                </a:lnTo>
                <a:lnTo>
                  <a:pt x="71" y="84"/>
                </a:lnTo>
                <a:lnTo>
                  <a:pt x="78" y="89"/>
                </a:lnTo>
                <a:lnTo>
                  <a:pt x="79" y="97"/>
                </a:lnTo>
                <a:lnTo>
                  <a:pt x="74" y="107"/>
                </a:lnTo>
                <a:lnTo>
                  <a:pt x="75" y="122"/>
                </a:lnTo>
                <a:lnTo>
                  <a:pt x="86" y="134"/>
                </a:lnTo>
                <a:lnTo>
                  <a:pt x="92" y="120"/>
                </a:lnTo>
                <a:lnTo>
                  <a:pt x="100" y="116"/>
                </a:lnTo>
                <a:lnTo>
                  <a:pt x="100" y="89"/>
                </a:lnTo>
                <a:lnTo>
                  <a:pt x="93" y="74"/>
                </a:lnTo>
                <a:lnTo>
                  <a:pt x="87" y="67"/>
                </a:lnTo>
                <a:lnTo>
                  <a:pt x="80" y="68"/>
                </a:lnTo>
                <a:lnTo>
                  <a:pt x="76" y="40"/>
                </a:lnTo>
                <a:lnTo>
                  <a:pt x="82" y="2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72" name="Freeform 127"/>
          <p:cNvSpPr>
            <a:spLocks/>
          </p:cNvSpPr>
          <p:nvPr/>
        </p:nvSpPr>
        <p:spPr bwMode="auto">
          <a:xfrm>
            <a:off x="4053047" y="3271520"/>
            <a:ext cx="382428" cy="464503"/>
          </a:xfrm>
          <a:custGeom>
            <a:avLst/>
            <a:gdLst>
              <a:gd name="T0" fmla="*/ 86 w 219"/>
              <a:gd name="T1" fmla="*/ 266 h 266"/>
              <a:gd name="T2" fmla="*/ 74 w 219"/>
              <a:gd name="T3" fmla="*/ 251 h 266"/>
              <a:gd name="T4" fmla="*/ 63 w 219"/>
              <a:gd name="T5" fmla="*/ 236 h 266"/>
              <a:gd name="T6" fmla="*/ 51 w 219"/>
              <a:gd name="T7" fmla="*/ 231 h 266"/>
              <a:gd name="T8" fmla="*/ 43 w 219"/>
              <a:gd name="T9" fmla="*/ 225 h 266"/>
              <a:gd name="T10" fmla="*/ 33 w 219"/>
              <a:gd name="T11" fmla="*/ 225 h 266"/>
              <a:gd name="T12" fmla="*/ 24 w 219"/>
              <a:gd name="T13" fmla="*/ 229 h 266"/>
              <a:gd name="T14" fmla="*/ 15 w 219"/>
              <a:gd name="T15" fmla="*/ 227 h 266"/>
              <a:gd name="T16" fmla="*/ 8 w 219"/>
              <a:gd name="T17" fmla="*/ 234 h 266"/>
              <a:gd name="T18" fmla="*/ 7 w 219"/>
              <a:gd name="T19" fmla="*/ 223 h 266"/>
              <a:gd name="T20" fmla="*/ 12 w 219"/>
              <a:gd name="T21" fmla="*/ 213 h 266"/>
              <a:gd name="T22" fmla="*/ 15 w 219"/>
              <a:gd name="T23" fmla="*/ 193 h 266"/>
              <a:gd name="T24" fmla="*/ 13 w 219"/>
              <a:gd name="T25" fmla="*/ 173 h 266"/>
              <a:gd name="T26" fmla="*/ 11 w 219"/>
              <a:gd name="T27" fmla="*/ 162 h 266"/>
              <a:gd name="T28" fmla="*/ 14 w 219"/>
              <a:gd name="T29" fmla="*/ 152 h 266"/>
              <a:gd name="T30" fmla="*/ 9 w 219"/>
              <a:gd name="T31" fmla="*/ 142 h 266"/>
              <a:gd name="T32" fmla="*/ 0 w 219"/>
              <a:gd name="T33" fmla="*/ 133 h 266"/>
              <a:gd name="T34" fmla="*/ 4 w 219"/>
              <a:gd name="T35" fmla="*/ 126 h 266"/>
              <a:gd name="T36" fmla="*/ 75 w 219"/>
              <a:gd name="T37" fmla="*/ 126 h 266"/>
              <a:gd name="T38" fmla="*/ 72 w 219"/>
              <a:gd name="T39" fmla="*/ 96 h 266"/>
              <a:gd name="T40" fmla="*/ 77 w 219"/>
              <a:gd name="T41" fmla="*/ 86 h 266"/>
              <a:gd name="T42" fmla="*/ 93 w 219"/>
              <a:gd name="T43" fmla="*/ 84 h 266"/>
              <a:gd name="T44" fmla="*/ 94 w 219"/>
              <a:gd name="T45" fmla="*/ 31 h 266"/>
              <a:gd name="T46" fmla="*/ 153 w 219"/>
              <a:gd name="T47" fmla="*/ 32 h 266"/>
              <a:gd name="T48" fmla="*/ 153 w 219"/>
              <a:gd name="T49" fmla="*/ 0 h 266"/>
              <a:gd name="T50" fmla="*/ 219 w 219"/>
              <a:gd name="T51" fmla="*/ 51 h 266"/>
              <a:gd name="T52" fmla="*/ 192 w 219"/>
              <a:gd name="T53" fmla="*/ 51 h 266"/>
              <a:gd name="T54" fmla="*/ 200 w 219"/>
              <a:gd name="T55" fmla="*/ 141 h 266"/>
              <a:gd name="T56" fmla="*/ 208 w 219"/>
              <a:gd name="T57" fmla="*/ 230 h 266"/>
              <a:gd name="T58" fmla="*/ 211 w 219"/>
              <a:gd name="T59" fmla="*/ 233 h 266"/>
              <a:gd name="T60" fmla="*/ 207 w 219"/>
              <a:gd name="T61" fmla="*/ 247 h 266"/>
              <a:gd name="T62" fmla="*/ 134 w 219"/>
              <a:gd name="T63" fmla="*/ 248 h 266"/>
              <a:gd name="T64" fmla="*/ 131 w 219"/>
              <a:gd name="T65" fmla="*/ 252 h 266"/>
              <a:gd name="T66" fmla="*/ 124 w 219"/>
              <a:gd name="T67" fmla="*/ 251 h 266"/>
              <a:gd name="T68" fmla="*/ 114 w 219"/>
              <a:gd name="T69" fmla="*/ 255 h 266"/>
              <a:gd name="T70" fmla="*/ 101 w 219"/>
              <a:gd name="T71" fmla="*/ 249 h 266"/>
              <a:gd name="T72" fmla="*/ 95 w 219"/>
              <a:gd name="T73" fmla="*/ 250 h 266"/>
              <a:gd name="T74" fmla="*/ 92 w 219"/>
              <a:gd name="T75" fmla="*/ 262 h 266"/>
              <a:gd name="T76" fmla="*/ 86 w 219"/>
              <a:gd name="T77"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9" h="266">
                <a:moveTo>
                  <a:pt x="86" y="266"/>
                </a:moveTo>
                <a:lnTo>
                  <a:pt x="74" y="251"/>
                </a:lnTo>
                <a:lnTo>
                  <a:pt x="63" y="236"/>
                </a:lnTo>
                <a:lnTo>
                  <a:pt x="51" y="231"/>
                </a:lnTo>
                <a:lnTo>
                  <a:pt x="43" y="225"/>
                </a:lnTo>
                <a:lnTo>
                  <a:pt x="33" y="225"/>
                </a:lnTo>
                <a:lnTo>
                  <a:pt x="24" y="229"/>
                </a:lnTo>
                <a:lnTo>
                  <a:pt x="15" y="227"/>
                </a:lnTo>
                <a:lnTo>
                  <a:pt x="8" y="234"/>
                </a:lnTo>
                <a:lnTo>
                  <a:pt x="7" y="223"/>
                </a:lnTo>
                <a:lnTo>
                  <a:pt x="12" y="213"/>
                </a:lnTo>
                <a:lnTo>
                  <a:pt x="15" y="193"/>
                </a:lnTo>
                <a:lnTo>
                  <a:pt x="13" y="173"/>
                </a:lnTo>
                <a:lnTo>
                  <a:pt x="11" y="162"/>
                </a:lnTo>
                <a:lnTo>
                  <a:pt x="14" y="152"/>
                </a:lnTo>
                <a:lnTo>
                  <a:pt x="9" y="142"/>
                </a:lnTo>
                <a:lnTo>
                  <a:pt x="0" y="133"/>
                </a:lnTo>
                <a:lnTo>
                  <a:pt x="4" y="126"/>
                </a:lnTo>
                <a:lnTo>
                  <a:pt x="75" y="126"/>
                </a:lnTo>
                <a:lnTo>
                  <a:pt x="72" y="96"/>
                </a:lnTo>
                <a:lnTo>
                  <a:pt x="77" y="86"/>
                </a:lnTo>
                <a:lnTo>
                  <a:pt x="93" y="84"/>
                </a:lnTo>
                <a:lnTo>
                  <a:pt x="94" y="31"/>
                </a:lnTo>
                <a:lnTo>
                  <a:pt x="153" y="32"/>
                </a:lnTo>
                <a:lnTo>
                  <a:pt x="153" y="0"/>
                </a:lnTo>
                <a:lnTo>
                  <a:pt x="219" y="51"/>
                </a:lnTo>
                <a:lnTo>
                  <a:pt x="192" y="51"/>
                </a:lnTo>
                <a:lnTo>
                  <a:pt x="200" y="141"/>
                </a:lnTo>
                <a:lnTo>
                  <a:pt x="208" y="230"/>
                </a:lnTo>
                <a:lnTo>
                  <a:pt x="211" y="233"/>
                </a:lnTo>
                <a:lnTo>
                  <a:pt x="207" y="247"/>
                </a:lnTo>
                <a:lnTo>
                  <a:pt x="134" y="248"/>
                </a:lnTo>
                <a:lnTo>
                  <a:pt x="131" y="252"/>
                </a:lnTo>
                <a:lnTo>
                  <a:pt x="124" y="251"/>
                </a:lnTo>
                <a:lnTo>
                  <a:pt x="114" y="255"/>
                </a:lnTo>
                <a:lnTo>
                  <a:pt x="101" y="249"/>
                </a:lnTo>
                <a:lnTo>
                  <a:pt x="95" y="250"/>
                </a:lnTo>
                <a:lnTo>
                  <a:pt x="92" y="262"/>
                </a:lnTo>
                <a:lnTo>
                  <a:pt x="86" y="26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73" name="Freeform 128"/>
          <p:cNvSpPr>
            <a:spLocks/>
          </p:cNvSpPr>
          <p:nvPr/>
        </p:nvSpPr>
        <p:spPr bwMode="auto">
          <a:xfrm>
            <a:off x="5629910" y="4600417"/>
            <a:ext cx="94298" cy="274161"/>
          </a:xfrm>
          <a:custGeom>
            <a:avLst/>
            <a:gdLst>
              <a:gd name="T0" fmla="*/ 36 w 54"/>
              <a:gd name="T1" fmla="*/ 48 h 157"/>
              <a:gd name="T2" fmla="*/ 30 w 54"/>
              <a:gd name="T3" fmla="*/ 63 h 157"/>
              <a:gd name="T4" fmla="*/ 34 w 54"/>
              <a:gd name="T5" fmla="*/ 91 h 157"/>
              <a:gd name="T6" fmla="*/ 41 w 54"/>
              <a:gd name="T7" fmla="*/ 90 h 157"/>
              <a:gd name="T8" fmla="*/ 47 w 54"/>
              <a:gd name="T9" fmla="*/ 97 h 157"/>
              <a:gd name="T10" fmla="*/ 54 w 54"/>
              <a:gd name="T11" fmla="*/ 112 h 157"/>
              <a:gd name="T12" fmla="*/ 54 w 54"/>
              <a:gd name="T13" fmla="*/ 139 h 157"/>
              <a:gd name="T14" fmla="*/ 46 w 54"/>
              <a:gd name="T15" fmla="*/ 143 h 157"/>
              <a:gd name="T16" fmla="*/ 40 w 54"/>
              <a:gd name="T17" fmla="*/ 157 h 157"/>
              <a:gd name="T18" fmla="*/ 29 w 54"/>
              <a:gd name="T19" fmla="*/ 145 h 157"/>
              <a:gd name="T20" fmla="*/ 28 w 54"/>
              <a:gd name="T21" fmla="*/ 130 h 157"/>
              <a:gd name="T22" fmla="*/ 33 w 54"/>
              <a:gd name="T23" fmla="*/ 120 h 157"/>
              <a:gd name="T24" fmla="*/ 32 w 54"/>
              <a:gd name="T25" fmla="*/ 112 h 157"/>
              <a:gd name="T26" fmla="*/ 25 w 54"/>
              <a:gd name="T27" fmla="*/ 107 h 157"/>
              <a:gd name="T28" fmla="*/ 20 w 54"/>
              <a:gd name="T29" fmla="*/ 109 h 157"/>
              <a:gd name="T30" fmla="*/ 10 w 54"/>
              <a:gd name="T31" fmla="*/ 99 h 157"/>
              <a:gd name="T32" fmla="*/ 0 w 54"/>
              <a:gd name="T33" fmla="*/ 93 h 157"/>
              <a:gd name="T34" fmla="*/ 6 w 54"/>
              <a:gd name="T35" fmla="*/ 74 h 157"/>
              <a:gd name="T36" fmla="*/ 12 w 54"/>
              <a:gd name="T37" fmla="*/ 67 h 157"/>
              <a:gd name="T38" fmla="*/ 9 w 54"/>
              <a:gd name="T39" fmla="*/ 50 h 157"/>
              <a:gd name="T40" fmla="*/ 13 w 54"/>
              <a:gd name="T41" fmla="*/ 33 h 157"/>
              <a:gd name="T42" fmla="*/ 17 w 54"/>
              <a:gd name="T43" fmla="*/ 27 h 157"/>
              <a:gd name="T44" fmla="*/ 13 w 54"/>
              <a:gd name="T45" fmla="*/ 10 h 157"/>
              <a:gd name="T46" fmla="*/ 4 w 54"/>
              <a:gd name="T47" fmla="*/ 0 h 157"/>
              <a:gd name="T48" fmla="*/ 22 w 54"/>
              <a:gd name="T49" fmla="*/ 4 h 157"/>
              <a:gd name="T50" fmla="*/ 25 w 54"/>
              <a:gd name="T51" fmla="*/ 10 h 157"/>
              <a:gd name="T52" fmla="*/ 32 w 54"/>
              <a:gd name="T53" fmla="*/ 20 h 157"/>
              <a:gd name="T54" fmla="*/ 36 w 54"/>
              <a:gd name="T55" fmla="*/ 4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4" h="157">
                <a:moveTo>
                  <a:pt x="36" y="48"/>
                </a:moveTo>
                <a:lnTo>
                  <a:pt x="30" y="63"/>
                </a:lnTo>
                <a:lnTo>
                  <a:pt x="34" y="91"/>
                </a:lnTo>
                <a:lnTo>
                  <a:pt x="41" y="90"/>
                </a:lnTo>
                <a:lnTo>
                  <a:pt x="47" y="97"/>
                </a:lnTo>
                <a:lnTo>
                  <a:pt x="54" y="112"/>
                </a:lnTo>
                <a:lnTo>
                  <a:pt x="54" y="139"/>
                </a:lnTo>
                <a:lnTo>
                  <a:pt x="46" y="143"/>
                </a:lnTo>
                <a:lnTo>
                  <a:pt x="40" y="157"/>
                </a:lnTo>
                <a:lnTo>
                  <a:pt x="29" y="145"/>
                </a:lnTo>
                <a:lnTo>
                  <a:pt x="28" y="130"/>
                </a:lnTo>
                <a:lnTo>
                  <a:pt x="33" y="120"/>
                </a:lnTo>
                <a:lnTo>
                  <a:pt x="32" y="112"/>
                </a:lnTo>
                <a:lnTo>
                  <a:pt x="25" y="107"/>
                </a:lnTo>
                <a:lnTo>
                  <a:pt x="20" y="109"/>
                </a:lnTo>
                <a:lnTo>
                  <a:pt x="10" y="99"/>
                </a:lnTo>
                <a:lnTo>
                  <a:pt x="0" y="93"/>
                </a:lnTo>
                <a:lnTo>
                  <a:pt x="6" y="74"/>
                </a:lnTo>
                <a:lnTo>
                  <a:pt x="12" y="67"/>
                </a:lnTo>
                <a:lnTo>
                  <a:pt x="9" y="50"/>
                </a:lnTo>
                <a:lnTo>
                  <a:pt x="13" y="33"/>
                </a:lnTo>
                <a:lnTo>
                  <a:pt x="17" y="27"/>
                </a:lnTo>
                <a:lnTo>
                  <a:pt x="13" y="10"/>
                </a:lnTo>
                <a:lnTo>
                  <a:pt x="4" y="0"/>
                </a:lnTo>
                <a:lnTo>
                  <a:pt x="22" y="4"/>
                </a:lnTo>
                <a:lnTo>
                  <a:pt x="25" y="10"/>
                </a:lnTo>
                <a:lnTo>
                  <a:pt x="32" y="20"/>
                </a:lnTo>
                <a:lnTo>
                  <a:pt x="36" y="48"/>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74" name="Freeform 129"/>
          <p:cNvSpPr>
            <a:spLocks noEditPoints="1"/>
          </p:cNvSpPr>
          <p:nvPr/>
        </p:nvSpPr>
        <p:spPr bwMode="auto">
          <a:xfrm>
            <a:off x="7795261" y="4015423"/>
            <a:ext cx="612934" cy="221774"/>
          </a:xfrm>
          <a:custGeom>
            <a:avLst/>
            <a:gdLst>
              <a:gd name="T0" fmla="*/ 1401 w 1439"/>
              <a:gd name="T1" fmla="*/ 208 h 524"/>
              <a:gd name="T2" fmla="*/ 1346 w 1439"/>
              <a:gd name="T3" fmla="*/ 237 h 524"/>
              <a:gd name="T4" fmla="*/ 1281 w 1439"/>
              <a:gd name="T5" fmla="*/ 223 h 524"/>
              <a:gd name="T6" fmla="*/ 1194 w 1439"/>
              <a:gd name="T7" fmla="*/ 223 h 524"/>
              <a:gd name="T8" fmla="*/ 1171 w 1439"/>
              <a:gd name="T9" fmla="*/ 320 h 524"/>
              <a:gd name="T10" fmla="*/ 1143 w 1439"/>
              <a:gd name="T11" fmla="*/ 349 h 524"/>
              <a:gd name="T12" fmla="*/ 1107 w 1439"/>
              <a:gd name="T13" fmla="*/ 468 h 524"/>
              <a:gd name="T14" fmla="*/ 1045 w 1439"/>
              <a:gd name="T15" fmla="*/ 486 h 524"/>
              <a:gd name="T16" fmla="*/ 974 w 1439"/>
              <a:gd name="T17" fmla="*/ 462 h 524"/>
              <a:gd name="T18" fmla="*/ 938 w 1439"/>
              <a:gd name="T19" fmla="*/ 469 h 524"/>
              <a:gd name="T20" fmla="*/ 894 w 1439"/>
              <a:gd name="T21" fmla="*/ 512 h 524"/>
              <a:gd name="T22" fmla="*/ 846 w 1439"/>
              <a:gd name="T23" fmla="*/ 506 h 524"/>
              <a:gd name="T24" fmla="*/ 798 w 1439"/>
              <a:gd name="T25" fmla="*/ 524 h 524"/>
              <a:gd name="T26" fmla="*/ 746 w 1439"/>
              <a:gd name="T27" fmla="*/ 476 h 524"/>
              <a:gd name="T28" fmla="*/ 733 w 1439"/>
              <a:gd name="T29" fmla="*/ 419 h 524"/>
              <a:gd name="T30" fmla="*/ 788 w 1439"/>
              <a:gd name="T31" fmla="*/ 448 h 524"/>
              <a:gd name="T32" fmla="*/ 846 w 1439"/>
              <a:gd name="T33" fmla="*/ 432 h 524"/>
              <a:gd name="T34" fmla="*/ 860 w 1439"/>
              <a:gd name="T35" fmla="*/ 360 h 524"/>
              <a:gd name="T36" fmla="*/ 892 w 1439"/>
              <a:gd name="T37" fmla="*/ 344 h 524"/>
              <a:gd name="T38" fmla="*/ 981 w 1439"/>
              <a:gd name="T39" fmla="*/ 325 h 524"/>
              <a:gd name="T40" fmla="*/ 1033 w 1439"/>
              <a:gd name="T41" fmla="*/ 258 h 524"/>
              <a:gd name="T42" fmla="*/ 1068 w 1439"/>
              <a:gd name="T43" fmla="*/ 204 h 524"/>
              <a:gd name="T44" fmla="*/ 1104 w 1439"/>
              <a:gd name="T45" fmla="*/ 248 h 524"/>
              <a:gd name="T46" fmla="*/ 1119 w 1439"/>
              <a:gd name="T47" fmla="*/ 219 h 524"/>
              <a:gd name="T48" fmla="*/ 1155 w 1439"/>
              <a:gd name="T49" fmla="*/ 222 h 524"/>
              <a:gd name="T50" fmla="*/ 1157 w 1439"/>
              <a:gd name="T51" fmla="*/ 168 h 524"/>
              <a:gd name="T52" fmla="*/ 1159 w 1439"/>
              <a:gd name="T53" fmla="*/ 126 h 524"/>
              <a:gd name="T54" fmla="*/ 1214 w 1439"/>
              <a:gd name="T55" fmla="*/ 66 h 524"/>
              <a:gd name="T56" fmla="*/ 1248 w 1439"/>
              <a:gd name="T57" fmla="*/ 0 h 524"/>
              <a:gd name="T58" fmla="*/ 1278 w 1439"/>
              <a:gd name="T59" fmla="*/ 0 h 524"/>
              <a:gd name="T60" fmla="*/ 1319 w 1439"/>
              <a:gd name="T61" fmla="*/ 43 h 524"/>
              <a:gd name="T62" fmla="*/ 1325 w 1439"/>
              <a:gd name="T63" fmla="*/ 80 h 524"/>
              <a:gd name="T64" fmla="*/ 1375 w 1439"/>
              <a:gd name="T65" fmla="*/ 103 h 524"/>
              <a:gd name="T66" fmla="*/ 1439 w 1439"/>
              <a:gd name="T67" fmla="*/ 129 h 524"/>
              <a:gd name="T68" fmla="*/ 1436 w 1439"/>
              <a:gd name="T69" fmla="*/ 162 h 524"/>
              <a:gd name="T70" fmla="*/ 1385 w 1439"/>
              <a:gd name="T71" fmla="*/ 167 h 524"/>
              <a:gd name="T72" fmla="*/ 1401 w 1439"/>
              <a:gd name="T73" fmla="*/ 208 h 524"/>
              <a:gd name="T74" fmla="*/ 75 w 1439"/>
              <a:gd name="T75" fmla="*/ 61 h 524"/>
              <a:gd name="T76" fmla="*/ 83 w 1439"/>
              <a:gd name="T77" fmla="*/ 105 h 524"/>
              <a:gd name="T78" fmla="*/ 133 w 1439"/>
              <a:gd name="T79" fmla="*/ 95 h 524"/>
              <a:gd name="T80" fmla="*/ 155 w 1439"/>
              <a:gd name="T81" fmla="*/ 60 h 524"/>
              <a:gd name="T82" fmla="*/ 173 w 1439"/>
              <a:gd name="T83" fmla="*/ 68 h 524"/>
              <a:gd name="T84" fmla="*/ 220 w 1439"/>
              <a:gd name="T85" fmla="*/ 119 h 524"/>
              <a:gd name="T86" fmla="*/ 254 w 1439"/>
              <a:gd name="T87" fmla="*/ 176 h 524"/>
              <a:gd name="T88" fmla="*/ 260 w 1439"/>
              <a:gd name="T89" fmla="*/ 233 h 524"/>
              <a:gd name="T90" fmla="*/ 253 w 1439"/>
              <a:gd name="T91" fmla="*/ 272 h 524"/>
              <a:gd name="T92" fmla="*/ 261 w 1439"/>
              <a:gd name="T93" fmla="*/ 301 h 524"/>
              <a:gd name="T94" fmla="*/ 268 w 1439"/>
              <a:gd name="T95" fmla="*/ 352 h 524"/>
              <a:gd name="T96" fmla="*/ 295 w 1439"/>
              <a:gd name="T97" fmla="*/ 375 h 524"/>
              <a:gd name="T98" fmla="*/ 326 w 1439"/>
              <a:gd name="T99" fmla="*/ 451 h 524"/>
              <a:gd name="T100" fmla="*/ 325 w 1439"/>
              <a:gd name="T101" fmla="*/ 479 h 524"/>
              <a:gd name="T102" fmla="*/ 271 w 1439"/>
              <a:gd name="T103" fmla="*/ 485 h 524"/>
              <a:gd name="T104" fmla="*/ 199 w 1439"/>
              <a:gd name="T105" fmla="*/ 422 h 524"/>
              <a:gd name="T106" fmla="*/ 109 w 1439"/>
              <a:gd name="T107" fmla="*/ 354 h 524"/>
              <a:gd name="T108" fmla="*/ 99 w 1439"/>
              <a:gd name="T109" fmla="*/ 311 h 524"/>
              <a:gd name="T110" fmla="*/ 54 w 1439"/>
              <a:gd name="T111" fmla="*/ 254 h 524"/>
              <a:gd name="T112" fmla="*/ 42 w 1439"/>
              <a:gd name="T113" fmla="*/ 184 h 524"/>
              <a:gd name="T114" fmla="*/ 13 w 1439"/>
              <a:gd name="T115" fmla="*/ 137 h 524"/>
              <a:gd name="T116" fmla="*/ 18 w 1439"/>
              <a:gd name="T117" fmla="*/ 75 h 524"/>
              <a:gd name="T118" fmla="*/ 0 w 1439"/>
              <a:gd name="T119" fmla="*/ 39 h 524"/>
              <a:gd name="T120" fmla="*/ 12 w 1439"/>
              <a:gd name="T121" fmla="*/ 24 h 524"/>
              <a:gd name="T122" fmla="*/ 75 w 1439"/>
              <a:gd name="T123" fmla="*/ 61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9" h="524">
                <a:moveTo>
                  <a:pt x="1401" y="208"/>
                </a:moveTo>
                <a:lnTo>
                  <a:pt x="1346" y="237"/>
                </a:lnTo>
                <a:lnTo>
                  <a:pt x="1281" y="223"/>
                </a:lnTo>
                <a:lnTo>
                  <a:pt x="1194" y="223"/>
                </a:lnTo>
                <a:lnTo>
                  <a:pt x="1171" y="320"/>
                </a:lnTo>
                <a:lnTo>
                  <a:pt x="1143" y="349"/>
                </a:lnTo>
                <a:lnTo>
                  <a:pt x="1107" y="468"/>
                </a:lnTo>
                <a:lnTo>
                  <a:pt x="1045" y="486"/>
                </a:lnTo>
                <a:lnTo>
                  <a:pt x="974" y="462"/>
                </a:lnTo>
                <a:lnTo>
                  <a:pt x="938" y="469"/>
                </a:lnTo>
                <a:lnTo>
                  <a:pt x="894" y="512"/>
                </a:lnTo>
                <a:lnTo>
                  <a:pt x="846" y="506"/>
                </a:lnTo>
                <a:lnTo>
                  <a:pt x="798" y="524"/>
                </a:lnTo>
                <a:lnTo>
                  <a:pt x="746" y="476"/>
                </a:lnTo>
                <a:lnTo>
                  <a:pt x="733" y="419"/>
                </a:lnTo>
                <a:lnTo>
                  <a:pt x="788" y="448"/>
                </a:lnTo>
                <a:lnTo>
                  <a:pt x="846" y="432"/>
                </a:lnTo>
                <a:lnTo>
                  <a:pt x="860" y="360"/>
                </a:lnTo>
                <a:lnTo>
                  <a:pt x="892" y="344"/>
                </a:lnTo>
                <a:lnTo>
                  <a:pt x="981" y="325"/>
                </a:lnTo>
                <a:lnTo>
                  <a:pt x="1033" y="258"/>
                </a:lnTo>
                <a:lnTo>
                  <a:pt x="1068" y="204"/>
                </a:lnTo>
                <a:lnTo>
                  <a:pt x="1104" y="248"/>
                </a:lnTo>
                <a:lnTo>
                  <a:pt x="1119" y="219"/>
                </a:lnTo>
                <a:lnTo>
                  <a:pt x="1155" y="222"/>
                </a:lnTo>
                <a:lnTo>
                  <a:pt x="1157" y="168"/>
                </a:lnTo>
                <a:lnTo>
                  <a:pt x="1159" y="126"/>
                </a:lnTo>
                <a:lnTo>
                  <a:pt x="1214" y="66"/>
                </a:lnTo>
                <a:lnTo>
                  <a:pt x="1248" y="0"/>
                </a:lnTo>
                <a:lnTo>
                  <a:pt x="1278" y="0"/>
                </a:lnTo>
                <a:lnTo>
                  <a:pt x="1319" y="43"/>
                </a:lnTo>
                <a:lnTo>
                  <a:pt x="1325" y="80"/>
                </a:lnTo>
                <a:lnTo>
                  <a:pt x="1375" y="103"/>
                </a:lnTo>
                <a:lnTo>
                  <a:pt x="1439" y="129"/>
                </a:lnTo>
                <a:lnTo>
                  <a:pt x="1436" y="162"/>
                </a:lnTo>
                <a:lnTo>
                  <a:pt x="1385" y="167"/>
                </a:lnTo>
                <a:lnTo>
                  <a:pt x="1401" y="208"/>
                </a:lnTo>
                <a:moveTo>
                  <a:pt x="75" y="61"/>
                </a:moveTo>
                <a:lnTo>
                  <a:pt x="83" y="105"/>
                </a:lnTo>
                <a:lnTo>
                  <a:pt x="133" y="95"/>
                </a:lnTo>
                <a:lnTo>
                  <a:pt x="155" y="60"/>
                </a:lnTo>
                <a:lnTo>
                  <a:pt x="173" y="68"/>
                </a:lnTo>
                <a:lnTo>
                  <a:pt x="220" y="119"/>
                </a:lnTo>
                <a:lnTo>
                  <a:pt x="254" y="176"/>
                </a:lnTo>
                <a:lnTo>
                  <a:pt x="260" y="233"/>
                </a:lnTo>
                <a:lnTo>
                  <a:pt x="253" y="272"/>
                </a:lnTo>
                <a:lnTo>
                  <a:pt x="261" y="301"/>
                </a:lnTo>
                <a:lnTo>
                  <a:pt x="268" y="352"/>
                </a:lnTo>
                <a:lnTo>
                  <a:pt x="295" y="375"/>
                </a:lnTo>
                <a:lnTo>
                  <a:pt x="326" y="451"/>
                </a:lnTo>
                <a:lnTo>
                  <a:pt x="325" y="479"/>
                </a:lnTo>
                <a:lnTo>
                  <a:pt x="271" y="485"/>
                </a:lnTo>
                <a:lnTo>
                  <a:pt x="199" y="422"/>
                </a:lnTo>
                <a:lnTo>
                  <a:pt x="109" y="354"/>
                </a:lnTo>
                <a:lnTo>
                  <a:pt x="99" y="311"/>
                </a:lnTo>
                <a:lnTo>
                  <a:pt x="54" y="254"/>
                </a:lnTo>
                <a:lnTo>
                  <a:pt x="42" y="184"/>
                </a:lnTo>
                <a:lnTo>
                  <a:pt x="13" y="137"/>
                </a:lnTo>
                <a:lnTo>
                  <a:pt x="18" y="75"/>
                </a:lnTo>
                <a:lnTo>
                  <a:pt x="0" y="39"/>
                </a:lnTo>
                <a:lnTo>
                  <a:pt x="12" y="24"/>
                </a:lnTo>
                <a:lnTo>
                  <a:pt x="75" y="61"/>
                </a:lnTo>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75" name="Freeform 130"/>
          <p:cNvSpPr>
            <a:spLocks/>
          </p:cNvSpPr>
          <p:nvPr/>
        </p:nvSpPr>
        <p:spPr bwMode="auto">
          <a:xfrm>
            <a:off x="4961097" y="4879817"/>
            <a:ext cx="422593" cy="440055"/>
          </a:xfrm>
          <a:custGeom>
            <a:avLst/>
            <a:gdLst>
              <a:gd name="T0" fmla="*/ 76 w 242"/>
              <a:gd name="T1" fmla="*/ 242 h 252"/>
              <a:gd name="T2" fmla="*/ 64 w 242"/>
              <a:gd name="T3" fmla="*/ 226 h 252"/>
              <a:gd name="T4" fmla="*/ 58 w 242"/>
              <a:gd name="T5" fmla="*/ 211 h 252"/>
              <a:gd name="T6" fmla="*/ 54 w 242"/>
              <a:gd name="T7" fmla="*/ 191 h 252"/>
              <a:gd name="T8" fmla="*/ 50 w 242"/>
              <a:gd name="T9" fmla="*/ 176 h 252"/>
              <a:gd name="T10" fmla="*/ 45 w 242"/>
              <a:gd name="T11" fmla="*/ 144 h 252"/>
              <a:gd name="T12" fmla="*/ 46 w 242"/>
              <a:gd name="T13" fmla="*/ 119 h 252"/>
              <a:gd name="T14" fmla="*/ 44 w 242"/>
              <a:gd name="T15" fmla="*/ 108 h 252"/>
              <a:gd name="T16" fmla="*/ 37 w 242"/>
              <a:gd name="T17" fmla="*/ 99 h 252"/>
              <a:gd name="T18" fmla="*/ 28 w 242"/>
              <a:gd name="T19" fmla="*/ 82 h 252"/>
              <a:gd name="T20" fmla="*/ 19 w 242"/>
              <a:gd name="T21" fmla="*/ 57 h 252"/>
              <a:gd name="T22" fmla="*/ 15 w 242"/>
              <a:gd name="T23" fmla="*/ 44 h 252"/>
              <a:gd name="T24" fmla="*/ 1 w 242"/>
              <a:gd name="T25" fmla="*/ 24 h 252"/>
              <a:gd name="T26" fmla="*/ 0 w 242"/>
              <a:gd name="T27" fmla="*/ 8 h 252"/>
              <a:gd name="T28" fmla="*/ 9 w 242"/>
              <a:gd name="T29" fmla="*/ 4 h 252"/>
              <a:gd name="T30" fmla="*/ 20 w 242"/>
              <a:gd name="T31" fmla="*/ 0 h 252"/>
              <a:gd name="T32" fmla="*/ 32 w 242"/>
              <a:gd name="T33" fmla="*/ 1 h 252"/>
              <a:gd name="T34" fmla="*/ 42 w 242"/>
              <a:gd name="T35" fmla="*/ 10 h 252"/>
              <a:gd name="T36" fmla="*/ 45 w 242"/>
              <a:gd name="T37" fmla="*/ 9 h 252"/>
              <a:gd name="T38" fmla="*/ 119 w 242"/>
              <a:gd name="T39" fmla="*/ 8 h 252"/>
              <a:gd name="T40" fmla="*/ 131 w 242"/>
              <a:gd name="T41" fmla="*/ 18 h 252"/>
              <a:gd name="T42" fmla="*/ 175 w 242"/>
              <a:gd name="T43" fmla="*/ 21 h 252"/>
              <a:gd name="T44" fmla="*/ 208 w 242"/>
              <a:gd name="T45" fmla="*/ 13 h 252"/>
              <a:gd name="T46" fmla="*/ 223 w 242"/>
              <a:gd name="T47" fmla="*/ 8 h 252"/>
              <a:gd name="T48" fmla="*/ 235 w 242"/>
              <a:gd name="T49" fmla="*/ 9 h 252"/>
              <a:gd name="T50" fmla="*/ 242 w 242"/>
              <a:gd name="T51" fmla="*/ 14 h 252"/>
              <a:gd name="T52" fmla="*/ 242 w 242"/>
              <a:gd name="T53" fmla="*/ 15 h 252"/>
              <a:gd name="T54" fmla="*/ 232 w 242"/>
              <a:gd name="T55" fmla="*/ 20 h 252"/>
              <a:gd name="T56" fmla="*/ 226 w 242"/>
              <a:gd name="T57" fmla="*/ 20 h 252"/>
              <a:gd name="T58" fmla="*/ 214 w 242"/>
              <a:gd name="T59" fmla="*/ 28 h 252"/>
              <a:gd name="T60" fmla="*/ 208 w 242"/>
              <a:gd name="T61" fmla="*/ 20 h 252"/>
              <a:gd name="T62" fmla="*/ 179 w 242"/>
              <a:gd name="T63" fmla="*/ 27 h 252"/>
              <a:gd name="T64" fmla="*/ 166 w 242"/>
              <a:gd name="T65" fmla="*/ 28 h 252"/>
              <a:gd name="T66" fmla="*/ 163 w 242"/>
              <a:gd name="T67" fmla="*/ 102 h 252"/>
              <a:gd name="T68" fmla="*/ 145 w 242"/>
              <a:gd name="T69" fmla="*/ 102 h 252"/>
              <a:gd name="T70" fmla="*/ 143 w 242"/>
              <a:gd name="T71" fmla="*/ 163 h 252"/>
              <a:gd name="T72" fmla="*/ 139 w 242"/>
              <a:gd name="T73" fmla="*/ 240 h 252"/>
              <a:gd name="T74" fmla="*/ 123 w 242"/>
              <a:gd name="T75" fmla="*/ 250 h 252"/>
              <a:gd name="T76" fmla="*/ 114 w 242"/>
              <a:gd name="T77" fmla="*/ 252 h 252"/>
              <a:gd name="T78" fmla="*/ 103 w 242"/>
              <a:gd name="T79" fmla="*/ 248 h 252"/>
              <a:gd name="T80" fmla="*/ 95 w 242"/>
              <a:gd name="T81" fmla="*/ 246 h 252"/>
              <a:gd name="T82" fmla="*/ 92 w 242"/>
              <a:gd name="T83" fmla="*/ 238 h 252"/>
              <a:gd name="T84" fmla="*/ 85 w 242"/>
              <a:gd name="T85" fmla="*/ 232 h 252"/>
              <a:gd name="T86" fmla="*/ 76 w 242"/>
              <a:gd name="T87" fmla="*/ 24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2" h="252">
                <a:moveTo>
                  <a:pt x="76" y="242"/>
                </a:moveTo>
                <a:lnTo>
                  <a:pt x="64" y="226"/>
                </a:lnTo>
                <a:lnTo>
                  <a:pt x="58" y="211"/>
                </a:lnTo>
                <a:lnTo>
                  <a:pt x="54" y="191"/>
                </a:lnTo>
                <a:lnTo>
                  <a:pt x="50" y="176"/>
                </a:lnTo>
                <a:lnTo>
                  <a:pt x="45" y="144"/>
                </a:lnTo>
                <a:lnTo>
                  <a:pt x="46" y="119"/>
                </a:lnTo>
                <a:lnTo>
                  <a:pt x="44" y="108"/>
                </a:lnTo>
                <a:lnTo>
                  <a:pt x="37" y="99"/>
                </a:lnTo>
                <a:lnTo>
                  <a:pt x="28" y="82"/>
                </a:lnTo>
                <a:lnTo>
                  <a:pt x="19" y="57"/>
                </a:lnTo>
                <a:lnTo>
                  <a:pt x="15" y="44"/>
                </a:lnTo>
                <a:lnTo>
                  <a:pt x="1" y="24"/>
                </a:lnTo>
                <a:lnTo>
                  <a:pt x="0" y="8"/>
                </a:lnTo>
                <a:lnTo>
                  <a:pt x="9" y="4"/>
                </a:lnTo>
                <a:lnTo>
                  <a:pt x="20" y="0"/>
                </a:lnTo>
                <a:lnTo>
                  <a:pt x="32" y="1"/>
                </a:lnTo>
                <a:lnTo>
                  <a:pt x="42" y="10"/>
                </a:lnTo>
                <a:lnTo>
                  <a:pt x="45" y="9"/>
                </a:lnTo>
                <a:lnTo>
                  <a:pt x="119" y="8"/>
                </a:lnTo>
                <a:lnTo>
                  <a:pt x="131" y="18"/>
                </a:lnTo>
                <a:lnTo>
                  <a:pt x="175" y="21"/>
                </a:lnTo>
                <a:lnTo>
                  <a:pt x="208" y="13"/>
                </a:lnTo>
                <a:lnTo>
                  <a:pt x="223" y="8"/>
                </a:lnTo>
                <a:lnTo>
                  <a:pt x="235" y="9"/>
                </a:lnTo>
                <a:lnTo>
                  <a:pt x="242" y="14"/>
                </a:lnTo>
                <a:lnTo>
                  <a:pt x="242" y="15"/>
                </a:lnTo>
                <a:lnTo>
                  <a:pt x="232" y="20"/>
                </a:lnTo>
                <a:lnTo>
                  <a:pt x="226" y="20"/>
                </a:lnTo>
                <a:lnTo>
                  <a:pt x="214" y="28"/>
                </a:lnTo>
                <a:lnTo>
                  <a:pt x="208" y="20"/>
                </a:lnTo>
                <a:lnTo>
                  <a:pt x="179" y="27"/>
                </a:lnTo>
                <a:lnTo>
                  <a:pt x="166" y="28"/>
                </a:lnTo>
                <a:lnTo>
                  <a:pt x="163" y="102"/>
                </a:lnTo>
                <a:lnTo>
                  <a:pt x="145" y="102"/>
                </a:lnTo>
                <a:lnTo>
                  <a:pt x="143" y="163"/>
                </a:lnTo>
                <a:lnTo>
                  <a:pt x="139" y="240"/>
                </a:lnTo>
                <a:lnTo>
                  <a:pt x="123" y="250"/>
                </a:lnTo>
                <a:lnTo>
                  <a:pt x="114" y="252"/>
                </a:lnTo>
                <a:lnTo>
                  <a:pt x="103" y="248"/>
                </a:lnTo>
                <a:lnTo>
                  <a:pt x="95" y="246"/>
                </a:lnTo>
                <a:lnTo>
                  <a:pt x="92" y="238"/>
                </a:lnTo>
                <a:lnTo>
                  <a:pt x="85" y="232"/>
                </a:lnTo>
                <a:lnTo>
                  <a:pt x="76" y="24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76" name="Freeform 131"/>
          <p:cNvSpPr>
            <a:spLocks/>
          </p:cNvSpPr>
          <p:nvPr/>
        </p:nvSpPr>
        <p:spPr bwMode="auto">
          <a:xfrm>
            <a:off x="9759792" y="4995069"/>
            <a:ext cx="75088" cy="83820"/>
          </a:xfrm>
          <a:custGeom>
            <a:avLst/>
            <a:gdLst>
              <a:gd name="T0" fmla="*/ 26 w 43"/>
              <a:gd name="T1" fmla="*/ 20 h 48"/>
              <a:gd name="T2" fmla="*/ 37 w 43"/>
              <a:gd name="T3" fmla="*/ 33 h 48"/>
              <a:gd name="T4" fmla="*/ 43 w 43"/>
              <a:gd name="T5" fmla="*/ 43 h 48"/>
              <a:gd name="T6" fmla="*/ 35 w 43"/>
              <a:gd name="T7" fmla="*/ 48 h 48"/>
              <a:gd name="T8" fmla="*/ 27 w 43"/>
              <a:gd name="T9" fmla="*/ 42 h 48"/>
              <a:gd name="T10" fmla="*/ 17 w 43"/>
              <a:gd name="T11" fmla="*/ 33 h 48"/>
              <a:gd name="T12" fmla="*/ 8 w 43"/>
              <a:gd name="T13" fmla="*/ 22 h 48"/>
              <a:gd name="T14" fmla="*/ 0 w 43"/>
              <a:gd name="T15" fmla="*/ 7 h 48"/>
              <a:gd name="T16" fmla="*/ 0 w 43"/>
              <a:gd name="T17" fmla="*/ 0 h 48"/>
              <a:gd name="T18" fmla="*/ 7 w 43"/>
              <a:gd name="T19" fmla="*/ 0 h 48"/>
              <a:gd name="T20" fmla="*/ 16 w 43"/>
              <a:gd name="T21" fmla="*/ 8 h 48"/>
              <a:gd name="T22" fmla="*/ 22 w 43"/>
              <a:gd name="T23" fmla="*/ 15 h 48"/>
              <a:gd name="T24" fmla="*/ 26 w 43"/>
              <a:gd name="T25"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8">
                <a:moveTo>
                  <a:pt x="26" y="20"/>
                </a:moveTo>
                <a:lnTo>
                  <a:pt x="37" y="33"/>
                </a:lnTo>
                <a:lnTo>
                  <a:pt x="43" y="43"/>
                </a:lnTo>
                <a:lnTo>
                  <a:pt x="35" y="48"/>
                </a:lnTo>
                <a:lnTo>
                  <a:pt x="27" y="42"/>
                </a:lnTo>
                <a:lnTo>
                  <a:pt x="17" y="33"/>
                </a:lnTo>
                <a:lnTo>
                  <a:pt x="8" y="22"/>
                </a:lnTo>
                <a:lnTo>
                  <a:pt x="0" y="7"/>
                </a:lnTo>
                <a:lnTo>
                  <a:pt x="0" y="0"/>
                </a:lnTo>
                <a:lnTo>
                  <a:pt x="7" y="0"/>
                </a:lnTo>
                <a:lnTo>
                  <a:pt x="16" y="8"/>
                </a:lnTo>
                <a:lnTo>
                  <a:pt x="22" y="15"/>
                </a:lnTo>
                <a:lnTo>
                  <a:pt x="26" y="2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77" name="Freeform 132"/>
          <p:cNvSpPr>
            <a:spLocks/>
          </p:cNvSpPr>
          <p:nvPr/>
        </p:nvSpPr>
        <p:spPr bwMode="auto">
          <a:xfrm>
            <a:off x="4599622" y="3414712"/>
            <a:ext cx="490697" cy="427832"/>
          </a:xfrm>
          <a:custGeom>
            <a:avLst/>
            <a:gdLst>
              <a:gd name="T0" fmla="*/ 34 w 281"/>
              <a:gd name="T1" fmla="*/ 239 h 245"/>
              <a:gd name="T2" fmla="*/ 34 w 281"/>
              <a:gd name="T3" fmla="*/ 225 h 245"/>
              <a:gd name="T4" fmla="*/ 13 w 281"/>
              <a:gd name="T5" fmla="*/ 220 h 245"/>
              <a:gd name="T6" fmla="*/ 12 w 281"/>
              <a:gd name="T7" fmla="*/ 210 h 245"/>
              <a:gd name="T8" fmla="*/ 2 w 281"/>
              <a:gd name="T9" fmla="*/ 197 h 245"/>
              <a:gd name="T10" fmla="*/ 0 w 281"/>
              <a:gd name="T11" fmla="*/ 187 h 245"/>
              <a:gd name="T12" fmla="*/ 1 w 281"/>
              <a:gd name="T13" fmla="*/ 177 h 245"/>
              <a:gd name="T14" fmla="*/ 13 w 281"/>
              <a:gd name="T15" fmla="*/ 176 h 245"/>
              <a:gd name="T16" fmla="*/ 19 w 281"/>
              <a:gd name="T17" fmla="*/ 169 h 245"/>
              <a:gd name="T18" fmla="*/ 44 w 281"/>
              <a:gd name="T19" fmla="*/ 167 h 245"/>
              <a:gd name="T20" fmla="*/ 60 w 281"/>
              <a:gd name="T21" fmla="*/ 164 h 245"/>
              <a:gd name="T22" fmla="*/ 62 w 281"/>
              <a:gd name="T23" fmla="*/ 151 h 245"/>
              <a:gd name="T24" fmla="*/ 72 w 281"/>
              <a:gd name="T25" fmla="*/ 137 h 245"/>
              <a:gd name="T26" fmla="*/ 71 w 281"/>
              <a:gd name="T27" fmla="*/ 89 h 245"/>
              <a:gd name="T28" fmla="*/ 97 w 281"/>
              <a:gd name="T29" fmla="*/ 80 h 245"/>
              <a:gd name="T30" fmla="*/ 149 w 281"/>
              <a:gd name="T31" fmla="*/ 39 h 245"/>
              <a:gd name="T32" fmla="*/ 209 w 281"/>
              <a:gd name="T33" fmla="*/ 0 h 245"/>
              <a:gd name="T34" fmla="*/ 238 w 281"/>
              <a:gd name="T35" fmla="*/ 9 h 245"/>
              <a:gd name="T36" fmla="*/ 248 w 281"/>
              <a:gd name="T37" fmla="*/ 20 h 245"/>
              <a:gd name="T38" fmla="*/ 261 w 281"/>
              <a:gd name="T39" fmla="*/ 12 h 245"/>
              <a:gd name="T40" fmla="*/ 266 w 281"/>
              <a:gd name="T41" fmla="*/ 45 h 245"/>
              <a:gd name="T42" fmla="*/ 273 w 281"/>
              <a:gd name="T43" fmla="*/ 50 h 245"/>
              <a:gd name="T44" fmla="*/ 274 w 281"/>
              <a:gd name="T45" fmla="*/ 57 h 245"/>
              <a:gd name="T46" fmla="*/ 281 w 281"/>
              <a:gd name="T47" fmla="*/ 64 h 245"/>
              <a:gd name="T48" fmla="*/ 278 w 281"/>
              <a:gd name="T49" fmla="*/ 73 h 245"/>
              <a:gd name="T50" fmla="*/ 271 w 281"/>
              <a:gd name="T51" fmla="*/ 115 h 245"/>
              <a:gd name="T52" fmla="*/ 271 w 281"/>
              <a:gd name="T53" fmla="*/ 142 h 245"/>
              <a:gd name="T54" fmla="*/ 248 w 281"/>
              <a:gd name="T55" fmla="*/ 162 h 245"/>
              <a:gd name="T56" fmla="*/ 241 w 281"/>
              <a:gd name="T57" fmla="*/ 189 h 245"/>
              <a:gd name="T58" fmla="*/ 249 w 281"/>
              <a:gd name="T59" fmla="*/ 197 h 245"/>
              <a:gd name="T60" fmla="*/ 249 w 281"/>
              <a:gd name="T61" fmla="*/ 210 h 245"/>
              <a:gd name="T62" fmla="*/ 260 w 281"/>
              <a:gd name="T63" fmla="*/ 210 h 245"/>
              <a:gd name="T64" fmla="*/ 259 w 281"/>
              <a:gd name="T65" fmla="*/ 220 h 245"/>
              <a:gd name="T66" fmla="*/ 254 w 281"/>
              <a:gd name="T67" fmla="*/ 221 h 245"/>
              <a:gd name="T68" fmla="*/ 253 w 281"/>
              <a:gd name="T69" fmla="*/ 228 h 245"/>
              <a:gd name="T70" fmla="*/ 250 w 281"/>
              <a:gd name="T71" fmla="*/ 228 h 245"/>
              <a:gd name="T72" fmla="*/ 237 w 281"/>
              <a:gd name="T73" fmla="*/ 206 h 245"/>
              <a:gd name="T74" fmla="*/ 233 w 281"/>
              <a:gd name="T75" fmla="*/ 205 h 245"/>
              <a:gd name="T76" fmla="*/ 219 w 281"/>
              <a:gd name="T77" fmla="*/ 216 h 245"/>
              <a:gd name="T78" fmla="*/ 205 w 281"/>
              <a:gd name="T79" fmla="*/ 210 h 245"/>
              <a:gd name="T80" fmla="*/ 195 w 281"/>
              <a:gd name="T81" fmla="*/ 209 h 245"/>
              <a:gd name="T82" fmla="*/ 189 w 281"/>
              <a:gd name="T83" fmla="*/ 212 h 245"/>
              <a:gd name="T84" fmla="*/ 179 w 281"/>
              <a:gd name="T85" fmla="*/ 212 h 245"/>
              <a:gd name="T86" fmla="*/ 168 w 281"/>
              <a:gd name="T87" fmla="*/ 220 h 245"/>
              <a:gd name="T88" fmla="*/ 159 w 281"/>
              <a:gd name="T89" fmla="*/ 221 h 245"/>
              <a:gd name="T90" fmla="*/ 137 w 281"/>
              <a:gd name="T91" fmla="*/ 210 h 245"/>
              <a:gd name="T92" fmla="*/ 128 w 281"/>
              <a:gd name="T93" fmla="*/ 215 h 245"/>
              <a:gd name="T94" fmla="*/ 119 w 281"/>
              <a:gd name="T95" fmla="*/ 215 h 245"/>
              <a:gd name="T96" fmla="*/ 112 w 281"/>
              <a:gd name="T97" fmla="*/ 207 h 245"/>
              <a:gd name="T98" fmla="*/ 93 w 281"/>
              <a:gd name="T99" fmla="*/ 199 h 245"/>
              <a:gd name="T100" fmla="*/ 74 w 281"/>
              <a:gd name="T101" fmla="*/ 202 h 245"/>
              <a:gd name="T102" fmla="*/ 69 w 281"/>
              <a:gd name="T103" fmla="*/ 206 h 245"/>
              <a:gd name="T104" fmla="*/ 67 w 281"/>
              <a:gd name="T105" fmla="*/ 218 h 245"/>
              <a:gd name="T106" fmla="*/ 61 w 281"/>
              <a:gd name="T107" fmla="*/ 227 h 245"/>
              <a:gd name="T108" fmla="*/ 60 w 281"/>
              <a:gd name="T109" fmla="*/ 245 h 245"/>
              <a:gd name="T110" fmla="*/ 46 w 281"/>
              <a:gd name="T111" fmla="*/ 233 h 245"/>
              <a:gd name="T112" fmla="*/ 40 w 281"/>
              <a:gd name="T113" fmla="*/ 233 h 245"/>
              <a:gd name="T114" fmla="*/ 34 w 281"/>
              <a:gd name="T115" fmla="*/ 239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1" h="245">
                <a:moveTo>
                  <a:pt x="34" y="239"/>
                </a:moveTo>
                <a:lnTo>
                  <a:pt x="34" y="225"/>
                </a:lnTo>
                <a:lnTo>
                  <a:pt x="13" y="220"/>
                </a:lnTo>
                <a:lnTo>
                  <a:pt x="12" y="210"/>
                </a:lnTo>
                <a:lnTo>
                  <a:pt x="2" y="197"/>
                </a:lnTo>
                <a:lnTo>
                  <a:pt x="0" y="187"/>
                </a:lnTo>
                <a:lnTo>
                  <a:pt x="1" y="177"/>
                </a:lnTo>
                <a:lnTo>
                  <a:pt x="13" y="176"/>
                </a:lnTo>
                <a:lnTo>
                  <a:pt x="19" y="169"/>
                </a:lnTo>
                <a:lnTo>
                  <a:pt x="44" y="167"/>
                </a:lnTo>
                <a:lnTo>
                  <a:pt x="60" y="164"/>
                </a:lnTo>
                <a:lnTo>
                  <a:pt x="62" y="151"/>
                </a:lnTo>
                <a:lnTo>
                  <a:pt x="72" y="137"/>
                </a:lnTo>
                <a:lnTo>
                  <a:pt x="71" y="89"/>
                </a:lnTo>
                <a:lnTo>
                  <a:pt x="97" y="80"/>
                </a:lnTo>
                <a:lnTo>
                  <a:pt x="149" y="39"/>
                </a:lnTo>
                <a:lnTo>
                  <a:pt x="209" y="0"/>
                </a:lnTo>
                <a:lnTo>
                  <a:pt x="238" y="9"/>
                </a:lnTo>
                <a:lnTo>
                  <a:pt x="248" y="20"/>
                </a:lnTo>
                <a:lnTo>
                  <a:pt x="261" y="12"/>
                </a:lnTo>
                <a:lnTo>
                  <a:pt x="266" y="45"/>
                </a:lnTo>
                <a:lnTo>
                  <a:pt x="273" y="50"/>
                </a:lnTo>
                <a:lnTo>
                  <a:pt x="274" y="57"/>
                </a:lnTo>
                <a:lnTo>
                  <a:pt x="281" y="64"/>
                </a:lnTo>
                <a:lnTo>
                  <a:pt x="278" y="73"/>
                </a:lnTo>
                <a:lnTo>
                  <a:pt x="271" y="115"/>
                </a:lnTo>
                <a:lnTo>
                  <a:pt x="271" y="142"/>
                </a:lnTo>
                <a:lnTo>
                  <a:pt x="248" y="162"/>
                </a:lnTo>
                <a:lnTo>
                  <a:pt x="241" y="189"/>
                </a:lnTo>
                <a:lnTo>
                  <a:pt x="249" y="197"/>
                </a:lnTo>
                <a:lnTo>
                  <a:pt x="249" y="210"/>
                </a:lnTo>
                <a:lnTo>
                  <a:pt x="260" y="210"/>
                </a:lnTo>
                <a:lnTo>
                  <a:pt x="259" y="220"/>
                </a:lnTo>
                <a:lnTo>
                  <a:pt x="254" y="221"/>
                </a:lnTo>
                <a:lnTo>
                  <a:pt x="253" y="228"/>
                </a:lnTo>
                <a:lnTo>
                  <a:pt x="250" y="228"/>
                </a:lnTo>
                <a:lnTo>
                  <a:pt x="237" y="206"/>
                </a:lnTo>
                <a:lnTo>
                  <a:pt x="233" y="205"/>
                </a:lnTo>
                <a:lnTo>
                  <a:pt x="219" y="216"/>
                </a:lnTo>
                <a:lnTo>
                  <a:pt x="205" y="210"/>
                </a:lnTo>
                <a:lnTo>
                  <a:pt x="195" y="209"/>
                </a:lnTo>
                <a:lnTo>
                  <a:pt x="189" y="212"/>
                </a:lnTo>
                <a:lnTo>
                  <a:pt x="179" y="212"/>
                </a:lnTo>
                <a:lnTo>
                  <a:pt x="168" y="220"/>
                </a:lnTo>
                <a:lnTo>
                  <a:pt x="159" y="221"/>
                </a:lnTo>
                <a:lnTo>
                  <a:pt x="137" y="210"/>
                </a:lnTo>
                <a:lnTo>
                  <a:pt x="128" y="215"/>
                </a:lnTo>
                <a:lnTo>
                  <a:pt x="119" y="215"/>
                </a:lnTo>
                <a:lnTo>
                  <a:pt x="112" y="207"/>
                </a:lnTo>
                <a:lnTo>
                  <a:pt x="93" y="199"/>
                </a:lnTo>
                <a:lnTo>
                  <a:pt x="74" y="202"/>
                </a:lnTo>
                <a:lnTo>
                  <a:pt x="69" y="206"/>
                </a:lnTo>
                <a:lnTo>
                  <a:pt x="67" y="218"/>
                </a:lnTo>
                <a:lnTo>
                  <a:pt x="61" y="227"/>
                </a:lnTo>
                <a:lnTo>
                  <a:pt x="60" y="245"/>
                </a:lnTo>
                <a:lnTo>
                  <a:pt x="46" y="233"/>
                </a:lnTo>
                <a:lnTo>
                  <a:pt x="40" y="233"/>
                </a:lnTo>
                <a:lnTo>
                  <a:pt x="34" y="23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78" name="Freeform 133"/>
          <p:cNvSpPr>
            <a:spLocks/>
          </p:cNvSpPr>
          <p:nvPr/>
        </p:nvSpPr>
        <p:spPr bwMode="auto">
          <a:xfrm>
            <a:off x="4676458" y="3762217"/>
            <a:ext cx="377190" cy="349250"/>
          </a:xfrm>
          <a:custGeom>
            <a:avLst/>
            <a:gdLst>
              <a:gd name="T0" fmla="*/ 106 w 216"/>
              <a:gd name="T1" fmla="*/ 189 h 200"/>
              <a:gd name="T2" fmla="*/ 87 w 216"/>
              <a:gd name="T3" fmla="*/ 197 h 200"/>
              <a:gd name="T4" fmla="*/ 80 w 216"/>
              <a:gd name="T5" fmla="*/ 196 h 200"/>
              <a:gd name="T6" fmla="*/ 73 w 216"/>
              <a:gd name="T7" fmla="*/ 200 h 200"/>
              <a:gd name="T8" fmla="*/ 59 w 216"/>
              <a:gd name="T9" fmla="*/ 200 h 200"/>
              <a:gd name="T10" fmla="*/ 49 w 216"/>
              <a:gd name="T11" fmla="*/ 187 h 200"/>
              <a:gd name="T12" fmla="*/ 43 w 216"/>
              <a:gd name="T13" fmla="*/ 172 h 200"/>
              <a:gd name="T14" fmla="*/ 30 w 216"/>
              <a:gd name="T15" fmla="*/ 158 h 200"/>
              <a:gd name="T16" fmla="*/ 16 w 216"/>
              <a:gd name="T17" fmla="*/ 158 h 200"/>
              <a:gd name="T18" fmla="*/ 0 w 216"/>
              <a:gd name="T19" fmla="*/ 158 h 200"/>
              <a:gd name="T20" fmla="*/ 1 w 216"/>
              <a:gd name="T21" fmla="*/ 125 h 200"/>
              <a:gd name="T22" fmla="*/ 0 w 216"/>
              <a:gd name="T23" fmla="*/ 112 h 200"/>
              <a:gd name="T24" fmla="*/ 4 w 216"/>
              <a:gd name="T25" fmla="*/ 98 h 200"/>
              <a:gd name="T26" fmla="*/ 9 w 216"/>
              <a:gd name="T27" fmla="*/ 92 h 200"/>
              <a:gd name="T28" fmla="*/ 18 w 216"/>
              <a:gd name="T29" fmla="*/ 79 h 200"/>
              <a:gd name="T30" fmla="*/ 16 w 216"/>
              <a:gd name="T31" fmla="*/ 74 h 200"/>
              <a:gd name="T32" fmla="*/ 20 w 216"/>
              <a:gd name="T33" fmla="*/ 65 h 200"/>
              <a:gd name="T34" fmla="*/ 16 w 216"/>
              <a:gd name="T35" fmla="*/ 53 h 200"/>
              <a:gd name="T36" fmla="*/ 16 w 216"/>
              <a:gd name="T37" fmla="*/ 46 h 200"/>
              <a:gd name="T38" fmla="*/ 17 w 216"/>
              <a:gd name="T39" fmla="*/ 28 h 200"/>
              <a:gd name="T40" fmla="*/ 23 w 216"/>
              <a:gd name="T41" fmla="*/ 19 h 200"/>
              <a:gd name="T42" fmla="*/ 25 w 216"/>
              <a:gd name="T43" fmla="*/ 7 h 200"/>
              <a:gd name="T44" fmla="*/ 30 w 216"/>
              <a:gd name="T45" fmla="*/ 3 h 200"/>
              <a:gd name="T46" fmla="*/ 49 w 216"/>
              <a:gd name="T47" fmla="*/ 0 h 200"/>
              <a:gd name="T48" fmla="*/ 68 w 216"/>
              <a:gd name="T49" fmla="*/ 8 h 200"/>
              <a:gd name="T50" fmla="*/ 75 w 216"/>
              <a:gd name="T51" fmla="*/ 16 h 200"/>
              <a:gd name="T52" fmla="*/ 84 w 216"/>
              <a:gd name="T53" fmla="*/ 16 h 200"/>
              <a:gd name="T54" fmla="*/ 93 w 216"/>
              <a:gd name="T55" fmla="*/ 11 h 200"/>
              <a:gd name="T56" fmla="*/ 115 w 216"/>
              <a:gd name="T57" fmla="*/ 22 h 200"/>
              <a:gd name="T58" fmla="*/ 124 w 216"/>
              <a:gd name="T59" fmla="*/ 21 h 200"/>
              <a:gd name="T60" fmla="*/ 135 w 216"/>
              <a:gd name="T61" fmla="*/ 13 h 200"/>
              <a:gd name="T62" fmla="*/ 145 w 216"/>
              <a:gd name="T63" fmla="*/ 13 h 200"/>
              <a:gd name="T64" fmla="*/ 151 w 216"/>
              <a:gd name="T65" fmla="*/ 10 h 200"/>
              <a:gd name="T66" fmla="*/ 161 w 216"/>
              <a:gd name="T67" fmla="*/ 11 h 200"/>
              <a:gd name="T68" fmla="*/ 175 w 216"/>
              <a:gd name="T69" fmla="*/ 17 h 200"/>
              <a:gd name="T70" fmla="*/ 189 w 216"/>
              <a:gd name="T71" fmla="*/ 6 h 200"/>
              <a:gd name="T72" fmla="*/ 193 w 216"/>
              <a:gd name="T73" fmla="*/ 7 h 200"/>
              <a:gd name="T74" fmla="*/ 206 w 216"/>
              <a:gd name="T75" fmla="*/ 29 h 200"/>
              <a:gd name="T76" fmla="*/ 209 w 216"/>
              <a:gd name="T77" fmla="*/ 29 h 200"/>
              <a:gd name="T78" fmla="*/ 216 w 216"/>
              <a:gd name="T79" fmla="*/ 37 h 200"/>
              <a:gd name="T80" fmla="*/ 214 w 216"/>
              <a:gd name="T81" fmla="*/ 41 h 200"/>
              <a:gd name="T82" fmla="*/ 214 w 216"/>
              <a:gd name="T83" fmla="*/ 48 h 200"/>
              <a:gd name="T84" fmla="*/ 199 w 216"/>
              <a:gd name="T85" fmla="*/ 64 h 200"/>
              <a:gd name="T86" fmla="*/ 194 w 216"/>
              <a:gd name="T87" fmla="*/ 77 h 200"/>
              <a:gd name="T88" fmla="*/ 191 w 216"/>
              <a:gd name="T89" fmla="*/ 88 h 200"/>
              <a:gd name="T90" fmla="*/ 187 w 216"/>
              <a:gd name="T91" fmla="*/ 93 h 200"/>
              <a:gd name="T92" fmla="*/ 184 w 216"/>
              <a:gd name="T93" fmla="*/ 107 h 200"/>
              <a:gd name="T94" fmla="*/ 174 w 216"/>
              <a:gd name="T95" fmla="*/ 116 h 200"/>
              <a:gd name="T96" fmla="*/ 172 w 216"/>
              <a:gd name="T97" fmla="*/ 126 h 200"/>
              <a:gd name="T98" fmla="*/ 167 w 216"/>
              <a:gd name="T99" fmla="*/ 135 h 200"/>
              <a:gd name="T100" fmla="*/ 166 w 216"/>
              <a:gd name="T101" fmla="*/ 143 h 200"/>
              <a:gd name="T102" fmla="*/ 153 w 216"/>
              <a:gd name="T103" fmla="*/ 150 h 200"/>
              <a:gd name="T104" fmla="*/ 143 w 216"/>
              <a:gd name="T105" fmla="*/ 142 h 200"/>
              <a:gd name="T106" fmla="*/ 136 w 216"/>
              <a:gd name="T107" fmla="*/ 142 h 200"/>
              <a:gd name="T108" fmla="*/ 125 w 216"/>
              <a:gd name="T109" fmla="*/ 154 h 200"/>
              <a:gd name="T110" fmla="*/ 120 w 216"/>
              <a:gd name="T111" fmla="*/ 155 h 200"/>
              <a:gd name="T112" fmla="*/ 111 w 216"/>
              <a:gd name="T113" fmla="*/ 175 h 200"/>
              <a:gd name="T114" fmla="*/ 106 w 216"/>
              <a:gd name="T115" fmla="*/ 18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 h="200">
                <a:moveTo>
                  <a:pt x="106" y="189"/>
                </a:moveTo>
                <a:lnTo>
                  <a:pt x="87" y="197"/>
                </a:lnTo>
                <a:lnTo>
                  <a:pt x="80" y="196"/>
                </a:lnTo>
                <a:lnTo>
                  <a:pt x="73" y="200"/>
                </a:lnTo>
                <a:lnTo>
                  <a:pt x="59" y="200"/>
                </a:lnTo>
                <a:lnTo>
                  <a:pt x="49" y="187"/>
                </a:lnTo>
                <a:lnTo>
                  <a:pt x="43" y="172"/>
                </a:lnTo>
                <a:lnTo>
                  <a:pt x="30" y="158"/>
                </a:lnTo>
                <a:lnTo>
                  <a:pt x="16" y="158"/>
                </a:lnTo>
                <a:lnTo>
                  <a:pt x="0" y="158"/>
                </a:lnTo>
                <a:lnTo>
                  <a:pt x="1" y="125"/>
                </a:lnTo>
                <a:lnTo>
                  <a:pt x="0" y="112"/>
                </a:lnTo>
                <a:lnTo>
                  <a:pt x="4" y="98"/>
                </a:lnTo>
                <a:lnTo>
                  <a:pt x="9" y="92"/>
                </a:lnTo>
                <a:lnTo>
                  <a:pt x="18" y="79"/>
                </a:lnTo>
                <a:lnTo>
                  <a:pt x="16" y="74"/>
                </a:lnTo>
                <a:lnTo>
                  <a:pt x="20" y="65"/>
                </a:lnTo>
                <a:lnTo>
                  <a:pt x="16" y="53"/>
                </a:lnTo>
                <a:lnTo>
                  <a:pt x="16" y="46"/>
                </a:lnTo>
                <a:lnTo>
                  <a:pt x="17" y="28"/>
                </a:lnTo>
                <a:lnTo>
                  <a:pt x="23" y="19"/>
                </a:lnTo>
                <a:lnTo>
                  <a:pt x="25" y="7"/>
                </a:lnTo>
                <a:lnTo>
                  <a:pt x="30" y="3"/>
                </a:lnTo>
                <a:lnTo>
                  <a:pt x="49" y="0"/>
                </a:lnTo>
                <a:lnTo>
                  <a:pt x="68" y="8"/>
                </a:lnTo>
                <a:lnTo>
                  <a:pt x="75" y="16"/>
                </a:lnTo>
                <a:lnTo>
                  <a:pt x="84" y="16"/>
                </a:lnTo>
                <a:lnTo>
                  <a:pt x="93" y="11"/>
                </a:lnTo>
                <a:lnTo>
                  <a:pt x="115" y="22"/>
                </a:lnTo>
                <a:lnTo>
                  <a:pt x="124" y="21"/>
                </a:lnTo>
                <a:lnTo>
                  <a:pt x="135" y="13"/>
                </a:lnTo>
                <a:lnTo>
                  <a:pt x="145" y="13"/>
                </a:lnTo>
                <a:lnTo>
                  <a:pt x="151" y="10"/>
                </a:lnTo>
                <a:lnTo>
                  <a:pt x="161" y="11"/>
                </a:lnTo>
                <a:lnTo>
                  <a:pt x="175" y="17"/>
                </a:lnTo>
                <a:lnTo>
                  <a:pt x="189" y="6"/>
                </a:lnTo>
                <a:lnTo>
                  <a:pt x="193" y="7"/>
                </a:lnTo>
                <a:lnTo>
                  <a:pt x="206" y="29"/>
                </a:lnTo>
                <a:lnTo>
                  <a:pt x="209" y="29"/>
                </a:lnTo>
                <a:lnTo>
                  <a:pt x="216" y="37"/>
                </a:lnTo>
                <a:lnTo>
                  <a:pt x="214" y="41"/>
                </a:lnTo>
                <a:lnTo>
                  <a:pt x="214" y="48"/>
                </a:lnTo>
                <a:lnTo>
                  <a:pt x="199" y="64"/>
                </a:lnTo>
                <a:lnTo>
                  <a:pt x="194" y="77"/>
                </a:lnTo>
                <a:lnTo>
                  <a:pt x="191" y="88"/>
                </a:lnTo>
                <a:lnTo>
                  <a:pt x="187" y="93"/>
                </a:lnTo>
                <a:lnTo>
                  <a:pt x="184" y="107"/>
                </a:lnTo>
                <a:lnTo>
                  <a:pt x="174" y="116"/>
                </a:lnTo>
                <a:lnTo>
                  <a:pt x="172" y="126"/>
                </a:lnTo>
                <a:lnTo>
                  <a:pt x="167" y="135"/>
                </a:lnTo>
                <a:lnTo>
                  <a:pt x="166" y="143"/>
                </a:lnTo>
                <a:lnTo>
                  <a:pt x="153" y="150"/>
                </a:lnTo>
                <a:lnTo>
                  <a:pt x="143" y="142"/>
                </a:lnTo>
                <a:lnTo>
                  <a:pt x="136" y="142"/>
                </a:lnTo>
                <a:lnTo>
                  <a:pt x="125" y="154"/>
                </a:lnTo>
                <a:lnTo>
                  <a:pt x="120" y="155"/>
                </a:lnTo>
                <a:lnTo>
                  <a:pt x="111" y="175"/>
                </a:lnTo>
                <a:lnTo>
                  <a:pt x="106" y="18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79" name="Freeform 134"/>
          <p:cNvSpPr>
            <a:spLocks/>
          </p:cNvSpPr>
          <p:nvPr/>
        </p:nvSpPr>
        <p:spPr bwMode="auto">
          <a:xfrm>
            <a:off x="1796892" y="3720307"/>
            <a:ext cx="150178" cy="157163"/>
          </a:xfrm>
          <a:custGeom>
            <a:avLst/>
            <a:gdLst>
              <a:gd name="T0" fmla="*/ 33 w 86"/>
              <a:gd name="T1" fmla="*/ 82 h 90"/>
              <a:gd name="T2" fmla="*/ 27 w 86"/>
              <a:gd name="T3" fmla="*/ 75 h 90"/>
              <a:gd name="T4" fmla="*/ 19 w 86"/>
              <a:gd name="T5" fmla="*/ 67 h 90"/>
              <a:gd name="T6" fmla="*/ 15 w 86"/>
              <a:gd name="T7" fmla="*/ 60 h 90"/>
              <a:gd name="T8" fmla="*/ 8 w 86"/>
              <a:gd name="T9" fmla="*/ 54 h 90"/>
              <a:gd name="T10" fmla="*/ 0 w 86"/>
              <a:gd name="T11" fmla="*/ 44 h 90"/>
              <a:gd name="T12" fmla="*/ 2 w 86"/>
              <a:gd name="T13" fmla="*/ 41 h 90"/>
              <a:gd name="T14" fmla="*/ 5 w 86"/>
              <a:gd name="T15" fmla="*/ 44 h 90"/>
              <a:gd name="T16" fmla="*/ 6 w 86"/>
              <a:gd name="T17" fmla="*/ 43 h 90"/>
              <a:gd name="T18" fmla="*/ 12 w 86"/>
              <a:gd name="T19" fmla="*/ 42 h 90"/>
              <a:gd name="T20" fmla="*/ 15 w 86"/>
              <a:gd name="T21" fmla="*/ 37 h 90"/>
              <a:gd name="T22" fmla="*/ 18 w 86"/>
              <a:gd name="T23" fmla="*/ 37 h 90"/>
              <a:gd name="T24" fmla="*/ 18 w 86"/>
              <a:gd name="T25" fmla="*/ 27 h 90"/>
              <a:gd name="T26" fmla="*/ 23 w 86"/>
              <a:gd name="T27" fmla="*/ 26 h 90"/>
              <a:gd name="T28" fmla="*/ 26 w 86"/>
              <a:gd name="T29" fmla="*/ 26 h 90"/>
              <a:gd name="T30" fmla="*/ 31 w 86"/>
              <a:gd name="T31" fmla="*/ 21 h 90"/>
              <a:gd name="T32" fmla="*/ 36 w 86"/>
              <a:gd name="T33" fmla="*/ 25 h 90"/>
              <a:gd name="T34" fmla="*/ 38 w 86"/>
              <a:gd name="T35" fmla="*/ 22 h 90"/>
              <a:gd name="T36" fmla="*/ 41 w 86"/>
              <a:gd name="T37" fmla="*/ 20 h 90"/>
              <a:gd name="T38" fmla="*/ 48 w 86"/>
              <a:gd name="T39" fmla="*/ 14 h 90"/>
              <a:gd name="T40" fmla="*/ 49 w 86"/>
              <a:gd name="T41" fmla="*/ 10 h 90"/>
              <a:gd name="T42" fmla="*/ 51 w 86"/>
              <a:gd name="T43" fmla="*/ 10 h 90"/>
              <a:gd name="T44" fmla="*/ 54 w 86"/>
              <a:gd name="T45" fmla="*/ 5 h 90"/>
              <a:gd name="T46" fmla="*/ 56 w 86"/>
              <a:gd name="T47" fmla="*/ 5 h 90"/>
              <a:gd name="T48" fmla="*/ 58 w 86"/>
              <a:gd name="T49" fmla="*/ 8 h 90"/>
              <a:gd name="T50" fmla="*/ 62 w 86"/>
              <a:gd name="T51" fmla="*/ 9 h 90"/>
              <a:gd name="T52" fmla="*/ 66 w 86"/>
              <a:gd name="T53" fmla="*/ 6 h 90"/>
              <a:gd name="T54" fmla="*/ 71 w 86"/>
              <a:gd name="T55" fmla="*/ 6 h 90"/>
              <a:gd name="T56" fmla="*/ 77 w 86"/>
              <a:gd name="T57" fmla="*/ 3 h 90"/>
              <a:gd name="T58" fmla="*/ 80 w 86"/>
              <a:gd name="T59" fmla="*/ 0 h 90"/>
              <a:gd name="T60" fmla="*/ 86 w 86"/>
              <a:gd name="T61" fmla="*/ 1 h 90"/>
              <a:gd name="T62" fmla="*/ 85 w 86"/>
              <a:gd name="T63" fmla="*/ 3 h 90"/>
              <a:gd name="T64" fmla="*/ 83 w 86"/>
              <a:gd name="T65" fmla="*/ 8 h 90"/>
              <a:gd name="T66" fmla="*/ 84 w 86"/>
              <a:gd name="T67" fmla="*/ 15 h 90"/>
              <a:gd name="T68" fmla="*/ 79 w 86"/>
              <a:gd name="T69" fmla="*/ 22 h 90"/>
              <a:gd name="T70" fmla="*/ 77 w 86"/>
              <a:gd name="T71" fmla="*/ 30 h 90"/>
              <a:gd name="T72" fmla="*/ 76 w 86"/>
              <a:gd name="T73" fmla="*/ 40 h 90"/>
              <a:gd name="T74" fmla="*/ 76 w 86"/>
              <a:gd name="T75" fmla="*/ 45 h 90"/>
              <a:gd name="T76" fmla="*/ 76 w 86"/>
              <a:gd name="T77" fmla="*/ 54 h 90"/>
              <a:gd name="T78" fmla="*/ 73 w 86"/>
              <a:gd name="T79" fmla="*/ 56 h 90"/>
              <a:gd name="T80" fmla="*/ 70 w 86"/>
              <a:gd name="T81" fmla="*/ 65 h 90"/>
              <a:gd name="T82" fmla="*/ 71 w 86"/>
              <a:gd name="T83" fmla="*/ 71 h 90"/>
              <a:gd name="T84" fmla="*/ 67 w 86"/>
              <a:gd name="T85" fmla="*/ 76 h 90"/>
              <a:gd name="T86" fmla="*/ 67 w 86"/>
              <a:gd name="T87" fmla="*/ 82 h 90"/>
              <a:gd name="T88" fmla="*/ 70 w 86"/>
              <a:gd name="T89" fmla="*/ 85 h 90"/>
              <a:gd name="T90" fmla="*/ 65 w 86"/>
              <a:gd name="T91" fmla="*/ 90 h 90"/>
              <a:gd name="T92" fmla="*/ 60 w 86"/>
              <a:gd name="T93" fmla="*/ 88 h 90"/>
              <a:gd name="T94" fmla="*/ 57 w 86"/>
              <a:gd name="T95" fmla="*/ 84 h 90"/>
              <a:gd name="T96" fmla="*/ 52 w 86"/>
              <a:gd name="T97" fmla="*/ 82 h 90"/>
              <a:gd name="T98" fmla="*/ 47 w 86"/>
              <a:gd name="T99" fmla="*/ 85 h 90"/>
              <a:gd name="T100" fmla="*/ 36 w 86"/>
              <a:gd name="T101" fmla="*/ 79 h 90"/>
              <a:gd name="T102" fmla="*/ 33 w 86"/>
              <a:gd name="T103" fmla="*/ 8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90">
                <a:moveTo>
                  <a:pt x="33" y="82"/>
                </a:moveTo>
                <a:lnTo>
                  <a:pt x="27" y="75"/>
                </a:lnTo>
                <a:lnTo>
                  <a:pt x="19" y="67"/>
                </a:lnTo>
                <a:lnTo>
                  <a:pt x="15" y="60"/>
                </a:lnTo>
                <a:lnTo>
                  <a:pt x="8" y="54"/>
                </a:lnTo>
                <a:lnTo>
                  <a:pt x="0" y="44"/>
                </a:lnTo>
                <a:lnTo>
                  <a:pt x="2" y="41"/>
                </a:lnTo>
                <a:lnTo>
                  <a:pt x="5" y="44"/>
                </a:lnTo>
                <a:lnTo>
                  <a:pt x="6" y="43"/>
                </a:lnTo>
                <a:lnTo>
                  <a:pt x="12" y="42"/>
                </a:lnTo>
                <a:lnTo>
                  <a:pt x="15" y="37"/>
                </a:lnTo>
                <a:lnTo>
                  <a:pt x="18" y="37"/>
                </a:lnTo>
                <a:lnTo>
                  <a:pt x="18" y="27"/>
                </a:lnTo>
                <a:lnTo>
                  <a:pt x="23" y="26"/>
                </a:lnTo>
                <a:lnTo>
                  <a:pt x="26" y="26"/>
                </a:lnTo>
                <a:lnTo>
                  <a:pt x="31" y="21"/>
                </a:lnTo>
                <a:lnTo>
                  <a:pt x="36" y="25"/>
                </a:lnTo>
                <a:lnTo>
                  <a:pt x="38" y="22"/>
                </a:lnTo>
                <a:lnTo>
                  <a:pt x="41" y="20"/>
                </a:lnTo>
                <a:lnTo>
                  <a:pt x="48" y="14"/>
                </a:lnTo>
                <a:lnTo>
                  <a:pt x="49" y="10"/>
                </a:lnTo>
                <a:lnTo>
                  <a:pt x="51" y="10"/>
                </a:lnTo>
                <a:lnTo>
                  <a:pt x="54" y="5"/>
                </a:lnTo>
                <a:lnTo>
                  <a:pt x="56" y="5"/>
                </a:lnTo>
                <a:lnTo>
                  <a:pt x="58" y="8"/>
                </a:lnTo>
                <a:lnTo>
                  <a:pt x="62" y="9"/>
                </a:lnTo>
                <a:lnTo>
                  <a:pt x="66" y="6"/>
                </a:lnTo>
                <a:lnTo>
                  <a:pt x="71" y="6"/>
                </a:lnTo>
                <a:lnTo>
                  <a:pt x="77" y="3"/>
                </a:lnTo>
                <a:lnTo>
                  <a:pt x="80" y="0"/>
                </a:lnTo>
                <a:lnTo>
                  <a:pt x="86" y="1"/>
                </a:lnTo>
                <a:lnTo>
                  <a:pt x="85" y="3"/>
                </a:lnTo>
                <a:lnTo>
                  <a:pt x="83" y="8"/>
                </a:lnTo>
                <a:lnTo>
                  <a:pt x="84" y="15"/>
                </a:lnTo>
                <a:lnTo>
                  <a:pt x="79" y="22"/>
                </a:lnTo>
                <a:lnTo>
                  <a:pt x="77" y="30"/>
                </a:lnTo>
                <a:lnTo>
                  <a:pt x="76" y="40"/>
                </a:lnTo>
                <a:lnTo>
                  <a:pt x="76" y="45"/>
                </a:lnTo>
                <a:lnTo>
                  <a:pt x="76" y="54"/>
                </a:lnTo>
                <a:lnTo>
                  <a:pt x="73" y="56"/>
                </a:lnTo>
                <a:lnTo>
                  <a:pt x="70" y="65"/>
                </a:lnTo>
                <a:lnTo>
                  <a:pt x="71" y="71"/>
                </a:lnTo>
                <a:lnTo>
                  <a:pt x="67" y="76"/>
                </a:lnTo>
                <a:lnTo>
                  <a:pt x="67" y="82"/>
                </a:lnTo>
                <a:lnTo>
                  <a:pt x="70" y="85"/>
                </a:lnTo>
                <a:lnTo>
                  <a:pt x="65" y="90"/>
                </a:lnTo>
                <a:lnTo>
                  <a:pt x="60" y="88"/>
                </a:lnTo>
                <a:lnTo>
                  <a:pt x="57" y="84"/>
                </a:lnTo>
                <a:lnTo>
                  <a:pt x="52" y="82"/>
                </a:lnTo>
                <a:lnTo>
                  <a:pt x="47" y="85"/>
                </a:lnTo>
                <a:lnTo>
                  <a:pt x="36" y="79"/>
                </a:lnTo>
                <a:lnTo>
                  <a:pt x="33" y="8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80" name="Freeform 135"/>
          <p:cNvSpPr>
            <a:spLocks/>
          </p:cNvSpPr>
          <p:nvPr/>
        </p:nvSpPr>
        <p:spPr bwMode="auto">
          <a:xfrm>
            <a:off x="4681697" y="2337277"/>
            <a:ext cx="101283" cy="94298"/>
          </a:xfrm>
          <a:custGeom>
            <a:avLst/>
            <a:gdLst>
              <a:gd name="T0" fmla="*/ 42 w 58"/>
              <a:gd name="T1" fmla="*/ 0 h 54"/>
              <a:gd name="T2" fmla="*/ 55 w 58"/>
              <a:gd name="T3" fmla="*/ 0 h 54"/>
              <a:gd name="T4" fmla="*/ 58 w 58"/>
              <a:gd name="T5" fmla="*/ 7 h 54"/>
              <a:gd name="T6" fmla="*/ 55 w 58"/>
              <a:gd name="T7" fmla="*/ 25 h 54"/>
              <a:gd name="T8" fmla="*/ 51 w 58"/>
              <a:gd name="T9" fmla="*/ 33 h 54"/>
              <a:gd name="T10" fmla="*/ 42 w 58"/>
              <a:gd name="T11" fmla="*/ 33 h 54"/>
              <a:gd name="T12" fmla="*/ 45 w 58"/>
              <a:gd name="T13" fmla="*/ 54 h 54"/>
              <a:gd name="T14" fmla="*/ 36 w 58"/>
              <a:gd name="T15" fmla="*/ 49 h 54"/>
              <a:gd name="T16" fmla="*/ 26 w 58"/>
              <a:gd name="T17" fmla="*/ 40 h 54"/>
              <a:gd name="T18" fmla="*/ 11 w 58"/>
              <a:gd name="T19" fmla="*/ 44 h 54"/>
              <a:gd name="T20" fmla="*/ 0 w 58"/>
              <a:gd name="T21" fmla="*/ 43 h 54"/>
              <a:gd name="T22" fmla="*/ 8 w 58"/>
              <a:gd name="T23" fmla="*/ 37 h 54"/>
              <a:gd name="T24" fmla="*/ 21 w 58"/>
              <a:gd name="T25" fmla="*/ 8 h 54"/>
              <a:gd name="T26" fmla="*/ 42 w 58"/>
              <a:gd name="T2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54">
                <a:moveTo>
                  <a:pt x="42" y="0"/>
                </a:moveTo>
                <a:lnTo>
                  <a:pt x="55" y="0"/>
                </a:lnTo>
                <a:lnTo>
                  <a:pt x="58" y="7"/>
                </a:lnTo>
                <a:lnTo>
                  <a:pt x="55" y="25"/>
                </a:lnTo>
                <a:lnTo>
                  <a:pt x="51" y="33"/>
                </a:lnTo>
                <a:lnTo>
                  <a:pt x="42" y="33"/>
                </a:lnTo>
                <a:lnTo>
                  <a:pt x="45" y="54"/>
                </a:lnTo>
                <a:lnTo>
                  <a:pt x="36" y="49"/>
                </a:lnTo>
                <a:lnTo>
                  <a:pt x="26" y="40"/>
                </a:lnTo>
                <a:lnTo>
                  <a:pt x="11" y="44"/>
                </a:lnTo>
                <a:lnTo>
                  <a:pt x="0" y="43"/>
                </a:lnTo>
                <a:lnTo>
                  <a:pt x="8" y="37"/>
                </a:lnTo>
                <a:lnTo>
                  <a:pt x="21" y="8"/>
                </a:lnTo>
                <a:lnTo>
                  <a:pt x="42"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81" name="Freeform 136"/>
          <p:cNvSpPr>
            <a:spLocks/>
          </p:cNvSpPr>
          <p:nvPr/>
        </p:nvSpPr>
        <p:spPr bwMode="auto">
          <a:xfrm>
            <a:off x="4714875" y="1757522"/>
            <a:ext cx="593725" cy="420846"/>
          </a:xfrm>
          <a:custGeom>
            <a:avLst/>
            <a:gdLst>
              <a:gd name="T0" fmla="*/ 294 w 340"/>
              <a:gd name="T1" fmla="*/ 0 h 241"/>
              <a:gd name="T2" fmla="*/ 338 w 340"/>
              <a:gd name="T3" fmla="*/ 13 h 241"/>
              <a:gd name="T4" fmla="*/ 322 w 340"/>
              <a:gd name="T5" fmla="*/ 17 h 241"/>
              <a:gd name="T6" fmla="*/ 340 w 340"/>
              <a:gd name="T7" fmla="*/ 28 h 241"/>
              <a:gd name="T8" fmla="*/ 319 w 340"/>
              <a:gd name="T9" fmla="*/ 35 h 241"/>
              <a:gd name="T10" fmla="*/ 309 w 340"/>
              <a:gd name="T11" fmla="*/ 37 h 241"/>
              <a:gd name="T12" fmla="*/ 311 w 340"/>
              <a:gd name="T13" fmla="*/ 24 h 241"/>
              <a:gd name="T14" fmla="*/ 293 w 340"/>
              <a:gd name="T15" fmla="*/ 18 h 241"/>
              <a:gd name="T16" fmla="*/ 274 w 340"/>
              <a:gd name="T17" fmla="*/ 23 h 241"/>
              <a:gd name="T18" fmla="*/ 270 w 340"/>
              <a:gd name="T19" fmla="*/ 36 h 241"/>
              <a:gd name="T20" fmla="*/ 259 w 340"/>
              <a:gd name="T21" fmla="*/ 44 h 241"/>
              <a:gd name="T22" fmla="*/ 244 w 340"/>
              <a:gd name="T23" fmla="*/ 40 h 241"/>
              <a:gd name="T24" fmla="*/ 227 w 340"/>
              <a:gd name="T25" fmla="*/ 40 h 241"/>
              <a:gd name="T26" fmla="*/ 210 w 340"/>
              <a:gd name="T27" fmla="*/ 31 h 241"/>
              <a:gd name="T28" fmla="*/ 203 w 340"/>
              <a:gd name="T29" fmla="*/ 36 h 241"/>
              <a:gd name="T30" fmla="*/ 195 w 340"/>
              <a:gd name="T31" fmla="*/ 37 h 241"/>
              <a:gd name="T32" fmla="*/ 195 w 340"/>
              <a:gd name="T33" fmla="*/ 48 h 241"/>
              <a:gd name="T34" fmla="*/ 170 w 340"/>
              <a:gd name="T35" fmla="*/ 45 h 241"/>
              <a:gd name="T36" fmla="*/ 168 w 340"/>
              <a:gd name="T37" fmla="*/ 55 h 241"/>
              <a:gd name="T38" fmla="*/ 155 w 340"/>
              <a:gd name="T39" fmla="*/ 55 h 241"/>
              <a:gd name="T40" fmla="*/ 148 w 340"/>
              <a:gd name="T41" fmla="*/ 68 h 241"/>
              <a:gd name="T42" fmla="*/ 137 w 340"/>
              <a:gd name="T43" fmla="*/ 88 h 241"/>
              <a:gd name="T44" fmla="*/ 118 w 340"/>
              <a:gd name="T45" fmla="*/ 114 h 241"/>
              <a:gd name="T46" fmla="*/ 124 w 340"/>
              <a:gd name="T47" fmla="*/ 120 h 241"/>
              <a:gd name="T48" fmla="*/ 120 w 340"/>
              <a:gd name="T49" fmla="*/ 127 h 241"/>
              <a:gd name="T50" fmla="*/ 106 w 340"/>
              <a:gd name="T51" fmla="*/ 127 h 241"/>
              <a:gd name="T52" fmla="*/ 98 w 340"/>
              <a:gd name="T53" fmla="*/ 145 h 241"/>
              <a:gd name="T54" fmla="*/ 102 w 340"/>
              <a:gd name="T55" fmla="*/ 170 h 241"/>
              <a:gd name="T56" fmla="*/ 112 w 340"/>
              <a:gd name="T57" fmla="*/ 179 h 241"/>
              <a:gd name="T58" fmla="*/ 109 w 340"/>
              <a:gd name="T59" fmla="*/ 202 h 241"/>
              <a:gd name="T60" fmla="*/ 98 w 340"/>
              <a:gd name="T61" fmla="*/ 215 h 241"/>
              <a:gd name="T62" fmla="*/ 92 w 340"/>
              <a:gd name="T63" fmla="*/ 226 h 241"/>
              <a:gd name="T64" fmla="*/ 81 w 340"/>
              <a:gd name="T65" fmla="*/ 214 h 241"/>
              <a:gd name="T66" fmla="*/ 54 w 340"/>
              <a:gd name="T67" fmla="*/ 237 h 241"/>
              <a:gd name="T68" fmla="*/ 34 w 340"/>
              <a:gd name="T69" fmla="*/ 241 h 241"/>
              <a:gd name="T70" fmla="*/ 13 w 340"/>
              <a:gd name="T71" fmla="*/ 231 h 241"/>
              <a:gd name="T72" fmla="*/ 7 w 340"/>
              <a:gd name="T73" fmla="*/ 211 h 241"/>
              <a:gd name="T74" fmla="*/ 0 w 340"/>
              <a:gd name="T75" fmla="*/ 166 h 241"/>
              <a:gd name="T76" fmla="*/ 13 w 340"/>
              <a:gd name="T77" fmla="*/ 154 h 241"/>
              <a:gd name="T78" fmla="*/ 50 w 340"/>
              <a:gd name="T79" fmla="*/ 139 h 241"/>
              <a:gd name="T80" fmla="*/ 76 w 340"/>
              <a:gd name="T81" fmla="*/ 119 h 241"/>
              <a:gd name="T82" fmla="*/ 99 w 340"/>
              <a:gd name="T83" fmla="*/ 94 h 241"/>
              <a:gd name="T84" fmla="*/ 128 w 340"/>
              <a:gd name="T85" fmla="*/ 59 h 241"/>
              <a:gd name="T86" fmla="*/ 149 w 340"/>
              <a:gd name="T87" fmla="*/ 45 h 241"/>
              <a:gd name="T88" fmla="*/ 182 w 340"/>
              <a:gd name="T89" fmla="*/ 24 h 241"/>
              <a:gd name="T90" fmla="*/ 209 w 340"/>
              <a:gd name="T91" fmla="*/ 16 h 241"/>
              <a:gd name="T92" fmla="*/ 231 w 340"/>
              <a:gd name="T93" fmla="*/ 17 h 241"/>
              <a:gd name="T94" fmla="*/ 247 w 340"/>
              <a:gd name="T95" fmla="*/ 3 h 241"/>
              <a:gd name="T96" fmla="*/ 271 w 340"/>
              <a:gd name="T97" fmla="*/ 3 h 241"/>
              <a:gd name="T98" fmla="*/ 294 w 340"/>
              <a:gd name="T99"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0" h="241">
                <a:moveTo>
                  <a:pt x="294" y="0"/>
                </a:moveTo>
                <a:lnTo>
                  <a:pt x="338" y="13"/>
                </a:lnTo>
                <a:lnTo>
                  <a:pt x="322" y="17"/>
                </a:lnTo>
                <a:lnTo>
                  <a:pt x="340" y="28"/>
                </a:lnTo>
                <a:lnTo>
                  <a:pt x="319" y="35"/>
                </a:lnTo>
                <a:lnTo>
                  <a:pt x="309" y="37"/>
                </a:lnTo>
                <a:lnTo>
                  <a:pt x="311" y="24"/>
                </a:lnTo>
                <a:lnTo>
                  <a:pt x="293" y="18"/>
                </a:lnTo>
                <a:lnTo>
                  <a:pt x="274" y="23"/>
                </a:lnTo>
                <a:lnTo>
                  <a:pt x="270" y="36"/>
                </a:lnTo>
                <a:lnTo>
                  <a:pt x="259" y="44"/>
                </a:lnTo>
                <a:lnTo>
                  <a:pt x="244" y="40"/>
                </a:lnTo>
                <a:lnTo>
                  <a:pt x="227" y="40"/>
                </a:lnTo>
                <a:lnTo>
                  <a:pt x="210" y="31"/>
                </a:lnTo>
                <a:lnTo>
                  <a:pt x="203" y="36"/>
                </a:lnTo>
                <a:lnTo>
                  <a:pt x="195" y="37"/>
                </a:lnTo>
                <a:lnTo>
                  <a:pt x="195" y="48"/>
                </a:lnTo>
                <a:lnTo>
                  <a:pt x="170" y="45"/>
                </a:lnTo>
                <a:lnTo>
                  <a:pt x="168" y="55"/>
                </a:lnTo>
                <a:lnTo>
                  <a:pt x="155" y="55"/>
                </a:lnTo>
                <a:lnTo>
                  <a:pt x="148" y="68"/>
                </a:lnTo>
                <a:lnTo>
                  <a:pt x="137" y="88"/>
                </a:lnTo>
                <a:lnTo>
                  <a:pt x="118" y="114"/>
                </a:lnTo>
                <a:lnTo>
                  <a:pt x="124" y="120"/>
                </a:lnTo>
                <a:lnTo>
                  <a:pt x="120" y="127"/>
                </a:lnTo>
                <a:lnTo>
                  <a:pt x="106" y="127"/>
                </a:lnTo>
                <a:lnTo>
                  <a:pt x="98" y="145"/>
                </a:lnTo>
                <a:lnTo>
                  <a:pt x="102" y="170"/>
                </a:lnTo>
                <a:lnTo>
                  <a:pt x="112" y="179"/>
                </a:lnTo>
                <a:lnTo>
                  <a:pt x="109" y="202"/>
                </a:lnTo>
                <a:lnTo>
                  <a:pt x="98" y="215"/>
                </a:lnTo>
                <a:lnTo>
                  <a:pt x="92" y="226"/>
                </a:lnTo>
                <a:lnTo>
                  <a:pt x="81" y="214"/>
                </a:lnTo>
                <a:lnTo>
                  <a:pt x="54" y="237"/>
                </a:lnTo>
                <a:lnTo>
                  <a:pt x="34" y="241"/>
                </a:lnTo>
                <a:lnTo>
                  <a:pt x="13" y="231"/>
                </a:lnTo>
                <a:lnTo>
                  <a:pt x="7" y="211"/>
                </a:lnTo>
                <a:lnTo>
                  <a:pt x="0" y="166"/>
                </a:lnTo>
                <a:lnTo>
                  <a:pt x="13" y="154"/>
                </a:lnTo>
                <a:lnTo>
                  <a:pt x="50" y="139"/>
                </a:lnTo>
                <a:lnTo>
                  <a:pt x="76" y="119"/>
                </a:lnTo>
                <a:lnTo>
                  <a:pt x="99" y="94"/>
                </a:lnTo>
                <a:lnTo>
                  <a:pt x="128" y="59"/>
                </a:lnTo>
                <a:lnTo>
                  <a:pt x="149" y="45"/>
                </a:lnTo>
                <a:lnTo>
                  <a:pt x="182" y="24"/>
                </a:lnTo>
                <a:lnTo>
                  <a:pt x="209" y="16"/>
                </a:lnTo>
                <a:lnTo>
                  <a:pt x="231" y="17"/>
                </a:lnTo>
                <a:lnTo>
                  <a:pt x="247" y="3"/>
                </a:lnTo>
                <a:lnTo>
                  <a:pt x="271" y="3"/>
                </a:lnTo>
                <a:lnTo>
                  <a:pt x="294"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82" name="Freeform 137"/>
          <p:cNvSpPr>
            <a:spLocks/>
          </p:cNvSpPr>
          <p:nvPr/>
        </p:nvSpPr>
        <p:spPr bwMode="auto">
          <a:xfrm>
            <a:off x="5016977" y="1558449"/>
            <a:ext cx="83820" cy="26193"/>
          </a:xfrm>
          <a:custGeom>
            <a:avLst/>
            <a:gdLst>
              <a:gd name="T0" fmla="*/ 48 w 48"/>
              <a:gd name="T1" fmla="*/ 9 h 15"/>
              <a:gd name="T2" fmla="*/ 23 w 48"/>
              <a:gd name="T3" fmla="*/ 15 h 15"/>
              <a:gd name="T4" fmla="*/ 1 w 48"/>
              <a:gd name="T5" fmla="*/ 11 h 15"/>
              <a:gd name="T6" fmla="*/ 8 w 48"/>
              <a:gd name="T7" fmla="*/ 8 h 15"/>
              <a:gd name="T8" fmla="*/ 0 w 48"/>
              <a:gd name="T9" fmla="*/ 3 h 15"/>
              <a:gd name="T10" fmla="*/ 24 w 48"/>
              <a:gd name="T11" fmla="*/ 0 h 15"/>
              <a:gd name="T12" fmla="*/ 30 w 48"/>
              <a:gd name="T13" fmla="*/ 5 h 15"/>
              <a:gd name="T14" fmla="*/ 48 w 48"/>
              <a:gd name="T15" fmla="*/ 9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5">
                <a:moveTo>
                  <a:pt x="48" y="9"/>
                </a:moveTo>
                <a:lnTo>
                  <a:pt x="23" y="15"/>
                </a:lnTo>
                <a:lnTo>
                  <a:pt x="1" y="11"/>
                </a:lnTo>
                <a:lnTo>
                  <a:pt x="8" y="8"/>
                </a:lnTo>
                <a:lnTo>
                  <a:pt x="0" y="3"/>
                </a:lnTo>
                <a:lnTo>
                  <a:pt x="24" y="0"/>
                </a:lnTo>
                <a:lnTo>
                  <a:pt x="30" y="5"/>
                </a:lnTo>
                <a:lnTo>
                  <a:pt x="48" y="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83" name="Freeform 138"/>
          <p:cNvSpPr>
            <a:spLocks/>
          </p:cNvSpPr>
          <p:nvPr/>
        </p:nvSpPr>
        <p:spPr bwMode="auto">
          <a:xfrm>
            <a:off x="4800442" y="1520032"/>
            <a:ext cx="227013" cy="82073"/>
          </a:xfrm>
          <a:custGeom>
            <a:avLst/>
            <a:gdLst>
              <a:gd name="T0" fmla="*/ 89 w 130"/>
              <a:gd name="T1" fmla="*/ 4 h 47"/>
              <a:gd name="T2" fmla="*/ 130 w 130"/>
              <a:gd name="T3" fmla="*/ 15 h 47"/>
              <a:gd name="T4" fmla="*/ 102 w 130"/>
              <a:gd name="T5" fmla="*/ 21 h 47"/>
              <a:gd name="T6" fmla="*/ 98 w 130"/>
              <a:gd name="T7" fmla="*/ 31 h 47"/>
              <a:gd name="T8" fmla="*/ 88 w 130"/>
              <a:gd name="T9" fmla="*/ 34 h 47"/>
              <a:gd name="T10" fmla="*/ 85 w 130"/>
              <a:gd name="T11" fmla="*/ 46 h 47"/>
              <a:gd name="T12" fmla="*/ 70 w 130"/>
              <a:gd name="T13" fmla="*/ 47 h 47"/>
              <a:gd name="T14" fmla="*/ 43 w 130"/>
              <a:gd name="T15" fmla="*/ 38 h 47"/>
              <a:gd name="T16" fmla="*/ 53 w 130"/>
              <a:gd name="T17" fmla="*/ 32 h 47"/>
              <a:gd name="T18" fmla="*/ 35 w 130"/>
              <a:gd name="T19" fmla="*/ 28 h 47"/>
              <a:gd name="T20" fmla="*/ 10 w 130"/>
              <a:gd name="T21" fmla="*/ 16 h 47"/>
              <a:gd name="T22" fmla="*/ 0 w 130"/>
              <a:gd name="T23" fmla="*/ 5 h 47"/>
              <a:gd name="T24" fmla="*/ 30 w 130"/>
              <a:gd name="T25" fmla="*/ 0 h 47"/>
              <a:gd name="T26" fmla="*/ 37 w 130"/>
              <a:gd name="T27" fmla="*/ 5 h 47"/>
              <a:gd name="T28" fmla="*/ 54 w 130"/>
              <a:gd name="T29" fmla="*/ 5 h 47"/>
              <a:gd name="T30" fmla="*/ 57 w 130"/>
              <a:gd name="T31" fmla="*/ 0 h 47"/>
              <a:gd name="T32" fmla="*/ 74 w 130"/>
              <a:gd name="T33" fmla="*/ 0 h 47"/>
              <a:gd name="T34" fmla="*/ 89 w 130"/>
              <a:gd name="T35"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47">
                <a:moveTo>
                  <a:pt x="89" y="4"/>
                </a:moveTo>
                <a:lnTo>
                  <a:pt x="130" y="15"/>
                </a:lnTo>
                <a:lnTo>
                  <a:pt x="102" y="21"/>
                </a:lnTo>
                <a:lnTo>
                  <a:pt x="98" y="31"/>
                </a:lnTo>
                <a:lnTo>
                  <a:pt x="88" y="34"/>
                </a:lnTo>
                <a:lnTo>
                  <a:pt x="85" y="46"/>
                </a:lnTo>
                <a:lnTo>
                  <a:pt x="70" y="47"/>
                </a:lnTo>
                <a:lnTo>
                  <a:pt x="43" y="38"/>
                </a:lnTo>
                <a:lnTo>
                  <a:pt x="53" y="32"/>
                </a:lnTo>
                <a:lnTo>
                  <a:pt x="35" y="28"/>
                </a:lnTo>
                <a:lnTo>
                  <a:pt x="10" y="16"/>
                </a:lnTo>
                <a:lnTo>
                  <a:pt x="0" y="5"/>
                </a:lnTo>
                <a:lnTo>
                  <a:pt x="30" y="0"/>
                </a:lnTo>
                <a:lnTo>
                  <a:pt x="37" y="5"/>
                </a:lnTo>
                <a:lnTo>
                  <a:pt x="54" y="5"/>
                </a:lnTo>
                <a:lnTo>
                  <a:pt x="57" y="0"/>
                </a:lnTo>
                <a:lnTo>
                  <a:pt x="74" y="0"/>
                </a:lnTo>
                <a:lnTo>
                  <a:pt x="89" y="4"/>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84" name="Freeform 139"/>
          <p:cNvSpPr>
            <a:spLocks/>
          </p:cNvSpPr>
          <p:nvPr/>
        </p:nvSpPr>
        <p:spPr bwMode="auto">
          <a:xfrm>
            <a:off x="4934903" y="1506062"/>
            <a:ext cx="202565" cy="29686"/>
          </a:xfrm>
          <a:custGeom>
            <a:avLst/>
            <a:gdLst>
              <a:gd name="T0" fmla="*/ 92 w 116"/>
              <a:gd name="T1" fmla="*/ 3 h 17"/>
              <a:gd name="T2" fmla="*/ 116 w 116"/>
              <a:gd name="T3" fmla="*/ 8 h 17"/>
              <a:gd name="T4" fmla="*/ 101 w 116"/>
              <a:gd name="T5" fmla="*/ 15 h 17"/>
              <a:gd name="T6" fmla="*/ 68 w 116"/>
              <a:gd name="T7" fmla="*/ 17 h 17"/>
              <a:gd name="T8" fmla="*/ 34 w 116"/>
              <a:gd name="T9" fmla="*/ 14 h 17"/>
              <a:gd name="T10" fmla="*/ 31 w 116"/>
              <a:gd name="T11" fmla="*/ 11 h 17"/>
              <a:gd name="T12" fmla="*/ 14 w 116"/>
              <a:gd name="T13" fmla="*/ 11 h 17"/>
              <a:gd name="T14" fmla="*/ 0 w 116"/>
              <a:gd name="T15" fmla="*/ 4 h 17"/>
              <a:gd name="T16" fmla="*/ 35 w 116"/>
              <a:gd name="T17" fmla="*/ 1 h 17"/>
              <a:gd name="T18" fmla="*/ 52 w 116"/>
              <a:gd name="T19" fmla="*/ 4 h 17"/>
              <a:gd name="T20" fmla="*/ 62 w 116"/>
              <a:gd name="T21" fmla="*/ 0 h 17"/>
              <a:gd name="T22" fmla="*/ 92 w 116"/>
              <a:gd name="T23"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7">
                <a:moveTo>
                  <a:pt x="92" y="3"/>
                </a:moveTo>
                <a:lnTo>
                  <a:pt x="116" y="8"/>
                </a:lnTo>
                <a:lnTo>
                  <a:pt x="101" y="15"/>
                </a:lnTo>
                <a:lnTo>
                  <a:pt x="68" y="17"/>
                </a:lnTo>
                <a:lnTo>
                  <a:pt x="34" y="14"/>
                </a:lnTo>
                <a:lnTo>
                  <a:pt x="31" y="11"/>
                </a:lnTo>
                <a:lnTo>
                  <a:pt x="14" y="11"/>
                </a:lnTo>
                <a:lnTo>
                  <a:pt x="0" y="4"/>
                </a:lnTo>
                <a:lnTo>
                  <a:pt x="35" y="1"/>
                </a:lnTo>
                <a:lnTo>
                  <a:pt x="52" y="4"/>
                </a:lnTo>
                <a:lnTo>
                  <a:pt x="62" y="0"/>
                </a:lnTo>
                <a:lnTo>
                  <a:pt x="92" y="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85" name="Freeform 140"/>
          <p:cNvSpPr>
            <a:spLocks/>
          </p:cNvSpPr>
          <p:nvPr/>
        </p:nvSpPr>
        <p:spPr bwMode="auto">
          <a:xfrm>
            <a:off x="7061835" y="3163253"/>
            <a:ext cx="265430" cy="144939"/>
          </a:xfrm>
          <a:custGeom>
            <a:avLst/>
            <a:gdLst>
              <a:gd name="T0" fmla="*/ 146 w 152"/>
              <a:gd name="T1" fmla="*/ 52 h 83"/>
              <a:gd name="T2" fmla="*/ 146 w 152"/>
              <a:gd name="T3" fmla="*/ 61 h 83"/>
              <a:gd name="T4" fmla="*/ 152 w 152"/>
              <a:gd name="T5" fmla="*/ 75 h 83"/>
              <a:gd name="T6" fmla="*/ 151 w 152"/>
              <a:gd name="T7" fmla="*/ 83 h 83"/>
              <a:gd name="T8" fmla="*/ 136 w 152"/>
              <a:gd name="T9" fmla="*/ 83 h 83"/>
              <a:gd name="T10" fmla="*/ 114 w 152"/>
              <a:gd name="T11" fmla="*/ 78 h 83"/>
              <a:gd name="T12" fmla="*/ 100 w 152"/>
              <a:gd name="T13" fmla="*/ 76 h 83"/>
              <a:gd name="T14" fmla="*/ 88 w 152"/>
              <a:gd name="T15" fmla="*/ 66 h 83"/>
              <a:gd name="T16" fmla="*/ 63 w 152"/>
              <a:gd name="T17" fmla="*/ 63 h 83"/>
              <a:gd name="T18" fmla="*/ 37 w 152"/>
              <a:gd name="T19" fmla="*/ 51 h 83"/>
              <a:gd name="T20" fmla="*/ 18 w 152"/>
              <a:gd name="T21" fmla="*/ 41 h 83"/>
              <a:gd name="T22" fmla="*/ 0 w 152"/>
              <a:gd name="T23" fmla="*/ 33 h 83"/>
              <a:gd name="T24" fmla="*/ 3 w 152"/>
              <a:gd name="T25" fmla="*/ 14 h 83"/>
              <a:gd name="T26" fmla="*/ 12 w 152"/>
              <a:gd name="T27" fmla="*/ 4 h 83"/>
              <a:gd name="T28" fmla="*/ 18 w 152"/>
              <a:gd name="T29" fmla="*/ 0 h 83"/>
              <a:gd name="T30" fmla="*/ 34 w 152"/>
              <a:gd name="T31" fmla="*/ 6 h 83"/>
              <a:gd name="T32" fmla="*/ 54 w 152"/>
              <a:gd name="T33" fmla="*/ 19 h 83"/>
              <a:gd name="T34" fmla="*/ 65 w 152"/>
              <a:gd name="T35" fmla="*/ 22 h 83"/>
              <a:gd name="T36" fmla="*/ 73 w 152"/>
              <a:gd name="T37" fmla="*/ 32 h 83"/>
              <a:gd name="T38" fmla="*/ 88 w 152"/>
              <a:gd name="T39" fmla="*/ 36 h 83"/>
              <a:gd name="T40" fmla="*/ 104 w 152"/>
              <a:gd name="T41" fmla="*/ 45 h 83"/>
              <a:gd name="T42" fmla="*/ 125 w 152"/>
              <a:gd name="T43" fmla="*/ 50 h 83"/>
              <a:gd name="T44" fmla="*/ 146 w 152"/>
              <a:gd name="T45" fmla="*/ 5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83">
                <a:moveTo>
                  <a:pt x="146" y="52"/>
                </a:moveTo>
                <a:lnTo>
                  <a:pt x="146" y="61"/>
                </a:lnTo>
                <a:lnTo>
                  <a:pt x="152" y="75"/>
                </a:lnTo>
                <a:lnTo>
                  <a:pt x="151" y="83"/>
                </a:lnTo>
                <a:lnTo>
                  <a:pt x="136" y="83"/>
                </a:lnTo>
                <a:lnTo>
                  <a:pt x="114" y="78"/>
                </a:lnTo>
                <a:lnTo>
                  <a:pt x="100" y="76"/>
                </a:lnTo>
                <a:lnTo>
                  <a:pt x="88" y="66"/>
                </a:lnTo>
                <a:lnTo>
                  <a:pt x="63" y="63"/>
                </a:lnTo>
                <a:lnTo>
                  <a:pt x="37" y="51"/>
                </a:lnTo>
                <a:lnTo>
                  <a:pt x="18" y="41"/>
                </a:lnTo>
                <a:lnTo>
                  <a:pt x="0" y="33"/>
                </a:lnTo>
                <a:lnTo>
                  <a:pt x="3" y="14"/>
                </a:lnTo>
                <a:lnTo>
                  <a:pt x="12" y="4"/>
                </a:lnTo>
                <a:lnTo>
                  <a:pt x="18" y="0"/>
                </a:lnTo>
                <a:lnTo>
                  <a:pt x="34" y="6"/>
                </a:lnTo>
                <a:lnTo>
                  <a:pt x="54" y="19"/>
                </a:lnTo>
                <a:lnTo>
                  <a:pt x="65" y="22"/>
                </a:lnTo>
                <a:lnTo>
                  <a:pt x="73" y="32"/>
                </a:lnTo>
                <a:lnTo>
                  <a:pt x="88" y="36"/>
                </a:lnTo>
                <a:lnTo>
                  <a:pt x="104" y="45"/>
                </a:lnTo>
                <a:lnTo>
                  <a:pt x="125" y="50"/>
                </a:lnTo>
                <a:lnTo>
                  <a:pt x="146" y="5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86" name="Freeform 141"/>
          <p:cNvSpPr>
            <a:spLocks noEditPoints="1"/>
          </p:cNvSpPr>
          <p:nvPr/>
        </p:nvSpPr>
        <p:spPr bwMode="auto">
          <a:xfrm>
            <a:off x="9352915" y="5515452"/>
            <a:ext cx="569278" cy="438308"/>
          </a:xfrm>
          <a:custGeom>
            <a:avLst/>
            <a:gdLst>
              <a:gd name="T0" fmla="*/ 1141 w 1337"/>
              <a:gd name="T1" fmla="*/ 233 h 1028"/>
              <a:gd name="T2" fmla="*/ 1195 w 1337"/>
              <a:gd name="T3" fmla="*/ 199 h 1028"/>
              <a:gd name="T4" fmla="*/ 1204 w 1337"/>
              <a:gd name="T5" fmla="*/ 290 h 1028"/>
              <a:gd name="T6" fmla="*/ 1308 w 1337"/>
              <a:gd name="T7" fmla="*/ 265 h 1028"/>
              <a:gd name="T8" fmla="*/ 1271 w 1337"/>
              <a:gd name="T9" fmla="*/ 350 h 1028"/>
              <a:gd name="T10" fmla="*/ 1164 w 1337"/>
              <a:gd name="T11" fmla="*/ 397 h 1028"/>
              <a:gd name="T12" fmla="*/ 1109 w 1337"/>
              <a:gd name="T13" fmla="*/ 459 h 1028"/>
              <a:gd name="T14" fmla="*/ 1030 w 1337"/>
              <a:gd name="T15" fmla="*/ 521 h 1028"/>
              <a:gd name="T16" fmla="*/ 876 w 1337"/>
              <a:gd name="T17" fmla="*/ 612 h 1028"/>
              <a:gd name="T18" fmla="*/ 861 w 1337"/>
              <a:gd name="T19" fmla="*/ 578 h 1028"/>
              <a:gd name="T20" fmla="*/ 960 w 1337"/>
              <a:gd name="T21" fmla="*/ 462 h 1028"/>
              <a:gd name="T22" fmla="*/ 931 w 1337"/>
              <a:gd name="T23" fmla="*/ 397 h 1028"/>
              <a:gd name="T24" fmla="*/ 1055 w 1337"/>
              <a:gd name="T25" fmla="*/ 303 h 1028"/>
              <a:gd name="T26" fmla="*/ 1093 w 1337"/>
              <a:gd name="T27" fmla="*/ 191 h 1028"/>
              <a:gd name="T28" fmla="*/ 1092 w 1337"/>
              <a:gd name="T29" fmla="*/ 141 h 1028"/>
              <a:gd name="T30" fmla="*/ 1084 w 1337"/>
              <a:gd name="T31" fmla="*/ 6 h 1028"/>
              <a:gd name="T32" fmla="*/ 1126 w 1337"/>
              <a:gd name="T33" fmla="*/ 47 h 1028"/>
              <a:gd name="T34" fmla="*/ 1144 w 1337"/>
              <a:gd name="T35" fmla="*/ 144 h 1028"/>
              <a:gd name="T36" fmla="*/ 761 w 1337"/>
              <a:gd name="T37" fmla="*/ 582 h 1028"/>
              <a:gd name="T38" fmla="*/ 829 w 1337"/>
              <a:gd name="T39" fmla="*/ 583 h 1028"/>
              <a:gd name="T40" fmla="*/ 749 w 1337"/>
              <a:gd name="T41" fmla="*/ 658 h 1028"/>
              <a:gd name="T42" fmla="*/ 597 w 1337"/>
              <a:gd name="T43" fmla="*/ 754 h 1028"/>
              <a:gd name="T44" fmla="*/ 537 w 1337"/>
              <a:gd name="T45" fmla="*/ 795 h 1028"/>
              <a:gd name="T46" fmla="*/ 393 w 1337"/>
              <a:gd name="T47" fmla="*/ 882 h 1028"/>
              <a:gd name="T48" fmla="*/ 202 w 1337"/>
              <a:gd name="T49" fmla="*/ 1004 h 1028"/>
              <a:gd name="T50" fmla="*/ 88 w 1337"/>
              <a:gd name="T51" fmla="*/ 1026 h 1028"/>
              <a:gd name="T52" fmla="*/ 0 w 1337"/>
              <a:gd name="T53" fmla="*/ 993 h 1028"/>
              <a:gd name="T54" fmla="*/ 99 w 1337"/>
              <a:gd name="T55" fmla="*/ 900 h 1028"/>
              <a:gd name="T56" fmla="*/ 304 w 1337"/>
              <a:gd name="T57" fmla="*/ 801 h 1028"/>
              <a:gd name="T58" fmla="*/ 469 w 1337"/>
              <a:gd name="T59" fmla="*/ 725 h 1028"/>
              <a:gd name="T60" fmla="*/ 619 w 1337"/>
              <a:gd name="T61" fmla="*/ 619 h 1028"/>
              <a:gd name="T62" fmla="*/ 704 w 1337"/>
              <a:gd name="T63" fmla="*/ 550 h 1028"/>
              <a:gd name="T64" fmla="*/ 770 w 1337"/>
              <a:gd name="T65" fmla="*/ 547 h 1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7" h="1028">
                <a:moveTo>
                  <a:pt x="1144" y="144"/>
                </a:moveTo>
                <a:lnTo>
                  <a:pt x="1141" y="233"/>
                </a:lnTo>
                <a:lnTo>
                  <a:pt x="1178" y="176"/>
                </a:lnTo>
                <a:lnTo>
                  <a:pt x="1195" y="199"/>
                </a:lnTo>
                <a:lnTo>
                  <a:pt x="1166" y="263"/>
                </a:lnTo>
                <a:lnTo>
                  <a:pt x="1204" y="290"/>
                </a:lnTo>
                <a:lnTo>
                  <a:pt x="1247" y="297"/>
                </a:lnTo>
                <a:lnTo>
                  <a:pt x="1308" y="265"/>
                </a:lnTo>
                <a:lnTo>
                  <a:pt x="1337" y="275"/>
                </a:lnTo>
                <a:lnTo>
                  <a:pt x="1271" y="350"/>
                </a:lnTo>
                <a:lnTo>
                  <a:pt x="1216" y="399"/>
                </a:lnTo>
                <a:lnTo>
                  <a:pt x="1164" y="397"/>
                </a:lnTo>
                <a:lnTo>
                  <a:pt x="1128" y="423"/>
                </a:lnTo>
                <a:lnTo>
                  <a:pt x="1109" y="459"/>
                </a:lnTo>
                <a:lnTo>
                  <a:pt x="1088" y="475"/>
                </a:lnTo>
                <a:lnTo>
                  <a:pt x="1030" y="521"/>
                </a:lnTo>
                <a:lnTo>
                  <a:pt x="954" y="578"/>
                </a:lnTo>
                <a:lnTo>
                  <a:pt x="876" y="612"/>
                </a:lnTo>
                <a:lnTo>
                  <a:pt x="881" y="590"/>
                </a:lnTo>
                <a:lnTo>
                  <a:pt x="861" y="578"/>
                </a:lnTo>
                <a:lnTo>
                  <a:pt x="950" y="508"/>
                </a:lnTo>
                <a:lnTo>
                  <a:pt x="960" y="462"/>
                </a:lnTo>
                <a:lnTo>
                  <a:pt x="908" y="428"/>
                </a:lnTo>
                <a:lnTo>
                  <a:pt x="931" y="397"/>
                </a:lnTo>
                <a:lnTo>
                  <a:pt x="1001" y="368"/>
                </a:lnTo>
                <a:lnTo>
                  <a:pt x="1055" y="303"/>
                </a:lnTo>
                <a:lnTo>
                  <a:pt x="1087" y="248"/>
                </a:lnTo>
                <a:lnTo>
                  <a:pt x="1093" y="191"/>
                </a:lnTo>
                <a:lnTo>
                  <a:pt x="1104" y="176"/>
                </a:lnTo>
                <a:lnTo>
                  <a:pt x="1092" y="141"/>
                </a:lnTo>
                <a:lnTo>
                  <a:pt x="1080" y="66"/>
                </a:lnTo>
                <a:lnTo>
                  <a:pt x="1084" y="6"/>
                </a:lnTo>
                <a:lnTo>
                  <a:pt x="1114" y="0"/>
                </a:lnTo>
                <a:lnTo>
                  <a:pt x="1126" y="47"/>
                </a:lnTo>
                <a:lnTo>
                  <a:pt x="1169" y="69"/>
                </a:lnTo>
                <a:lnTo>
                  <a:pt x="1144" y="144"/>
                </a:lnTo>
                <a:moveTo>
                  <a:pt x="770" y="547"/>
                </a:moveTo>
                <a:lnTo>
                  <a:pt x="761" y="582"/>
                </a:lnTo>
                <a:lnTo>
                  <a:pt x="834" y="548"/>
                </a:lnTo>
                <a:lnTo>
                  <a:pt x="829" y="583"/>
                </a:lnTo>
                <a:lnTo>
                  <a:pt x="803" y="619"/>
                </a:lnTo>
                <a:lnTo>
                  <a:pt x="749" y="658"/>
                </a:lnTo>
                <a:lnTo>
                  <a:pt x="657" y="720"/>
                </a:lnTo>
                <a:lnTo>
                  <a:pt x="597" y="754"/>
                </a:lnTo>
                <a:lnTo>
                  <a:pt x="590" y="794"/>
                </a:lnTo>
                <a:lnTo>
                  <a:pt x="537" y="795"/>
                </a:lnTo>
                <a:lnTo>
                  <a:pt x="454" y="827"/>
                </a:lnTo>
                <a:lnTo>
                  <a:pt x="393" y="882"/>
                </a:lnTo>
                <a:lnTo>
                  <a:pt x="285" y="966"/>
                </a:lnTo>
                <a:lnTo>
                  <a:pt x="202" y="1004"/>
                </a:lnTo>
                <a:lnTo>
                  <a:pt x="148" y="1028"/>
                </a:lnTo>
                <a:lnTo>
                  <a:pt x="88" y="1026"/>
                </a:lnTo>
                <a:lnTo>
                  <a:pt x="68" y="998"/>
                </a:lnTo>
                <a:lnTo>
                  <a:pt x="0" y="993"/>
                </a:lnTo>
                <a:lnTo>
                  <a:pt x="13" y="962"/>
                </a:lnTo>
                <a:lnTo>
                  <a:pt x="99" y="900"/>
                </a:lnTo>
                <a:lnTo>
                  <a:pt x="248" y="817"/>
                </a:lnTo>
                <a:lnTo>
                  <a:pt x="304" y="801"/>
                </a:lnTo>
                <a:lnTo>
                  <a:pt x="378" y="769"/>
                </a:lnTo>
                <a:lnTo>
                  <a:pt x="469" y="725"/>
                </a:lnTo>
                <a:lnTo>
                  <a:pt x="543" y="681"/>
                </a:lnTo>
                <a:lnTo>
                  <a:pt x="619" y="619"/>
                </a:lnTo>
                <a:lnTo>
                  <a:pt x="661" y="597"/>
                </a:lnTo>
                <a:lnTo>
                  <a:pt x="704" y="550"/>
                </a:lnTo>
                <a:lnTo>
                  <a:pt x="780" y="511"/>
                </a:lnTo>
                <a:lnTo>
                  <a:pt x="770" y="547"/>
                </a:lnTo>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87" name="Freeform 142"/>
          <p:cNvSpPr>
            <a:spLocks/>
          </p:cNvSpPr>
          <p:nvPr/>
        </p:nvSpPr>
        <p:spPr bwMode="auto">
          <a:xfrm>
            <a:off x="6232367" y="3362325"/>
            <a:ext cx="233998" cy="300355"/>
          </a:xfrm>
          <a:custGeom>
            <a:avLst/>
            <a:gdLst>
              <a:gd name="T0" fmla="*/ 120 w 134"/>
              <a:gd name="T1" fmla="*/ 79 h 172"/>
              <a:gd name="T2" fmla="*/ 114 w 134"/>
              <a:gd name="T3" fmla="*/ 93 h 172"/>
              <a:gd name="T4" fmla="*/ 106 w 134"/>
              <a:gd name="T5" fmla="*/ 92 h 172"/>
              <a:gd name="T6" fmla="*/ 103 w 134"/>
              <a:gd name="T7" fmla="*/ 97 h 172"/>
              <a:gd name="T8" fmla="*/ 101 w 134"/>
              <a:gd name="T9" fmla="*/ 107 h 172"/>
              <a:gd name="T10" fmla="*/ 104 w 134"/>
              <a:gd name="T11" fmla="*/ 121 h 172"/>
              <a:gd name="T12" fmla="*/ 103 w 134"/>
              <a:gd name="T13" fmla="*/ 124 h 172"/>
              <a:gd name="T14" fmla="*/ 95 w 134"/>
              <a:gd name="T15" fmla="*/ 124 h 172"/>
              <a:gd name="T16" fmla="*/ 84 w 134"/>
              <a:gd name="T17" fmla="*/ 132 h 172"/>
              <a:gd name="T18" fmla="*/ 83 w 134"/>
              <a:gd name="T19" fmla="*/ 142 h 172"/>
              <a:gd name="T20" fmla="*/ 79 w 134"/>
              <a:gd name="T21" fmla="*/ 146 h 172"/>
              <a:gd name="T22" fmla="*/ 68 w 134"/>
              <a:gd name="T23" fmla="*/ 146 h 172"/>
              <a:gd name="T24" fmla="*/ 61 w 134"/>
              <a:gd name="T25" fmla="*/ 151 h 172"/>
              <a:gd name="T26" fmla="*/ 62 w 134"/>
              <a:gd name="T27" fmla="*/ 159 h 172"/>
              <a:gd name="T28" fmla="*/ 54 w 134"/>
              <a:gd name="T29" fmla="*/ 165 h 172"/>
              <a:gd name="T30" fmla="*/ 43 w 134"/>
              <a:gd name="T31" fmla="*/ 163 h 172"/>
              <a:gd name="T32" fmla="*/ 32 w 134"/>
              <a:gd name="T33" fmla="*/ 170 h 172"/>
              <a:gd name="T34" fmla="*/ 23 w 134"/>
              <a:gd name="T35" fmla="*/ 172 h 172"/>
              <a:gd name="T36" fmla="*/ 16 w 134"/>
              <a:gd name="T37" fmla="*/ 157 h 172"/>
              <a:gd name="T38" fmla="*/ 0 w 134"/>
              <a:gd name="T39" fmla="*/ 123 h 172"/>
              <a:gd name="T40" fmla="*/ 52 w 134"/>
              <a:gd name="T41" fmla="*/ 102 h 172"/>
              <a:gd name="T42" fmla="*/ 60 w 134"/>
              <a:gd name="T43" fmla="*/ 60 h 172"/>
              <a:gd name="T44" fmla="*/ 51 w 134"/>
              <a:gd name="T45" fmla="*/ 46 h 172"/>
              <a:gd name="T46" fmla="*/ 50 w 134"/>
              <a:gd name="T47" fmla="*/ 37 h 172"/>
              <a:gd name="T48" fmla="*/ 54 w 134"/>
              <a:gd name="T49" fmla="*/ 29 h 172"/>
              <a:gd name="T50" fmla="*/ 54 w 134"/>
              <a:gd name="T51" fmla="*/ 20 h 172"/>
              <a:gd name="T52" fmla="*/ 61 w 134"/>
              <a:gd name="T53" fmla="*/ 16 h 172"/>
              <a:gd name="T54" fmla="*/ 58 w 134"/>
              <a:gd name="T55" fmla="*/ 13 h 172"/>
              <a:gd name="T56" fmla="*/ 57 w 134"/>
              <a:gd name="T57" fmla="*/ 0 h 172"/>
              <a:gd name="T58" fmla="*/ 67 w 134"/>
              <a:gd name="T59" fmla="*/ 0 h 172"/>
              <a:gd name="T60" fmla="*/ 76 w 134"/>
              <a:gd name="T61" fmla="*/ 14 h 172"/>
              <a:gd name="T62" fmla="*/ 87 w 134"/>
              <a:gd name="T63" fmla="*/ 21 h 172"/>
              <a:gd name="T64" fmla="*/ 101 w 134"/>
              <a:gd name="T65" fmla="*/ 24 h 172"/>
              <a:gd name="T66" fmla="*/ 112 w 134"/>
              <a:gd name="T67" fmla="*/ 28 h 172"/>
              <a:gd name="T68" fmla="*/ 121 w 134"/>
              <a:gd name="T69" fmla="*/ 40 h 172"/>
              <a:gd name="T70" fmla="*/ 127 w 134"/>
              <a:gd name="T71" fmla="*/ 47 h 172"/>
              <a:gd name="T72" fmla="*/ 134 w 134"/>
              <a:gd name="T73" fmla="*/ 49 h 172"/>
              <a:gd name="T74" fmla="*/ 134 w 134"/>
              <a:gd name="T75" fmla="*/ 54 h 172"/>
              <a:gd name="T76" fmla="*/ 129 w 134"/>
              <a:gd name="T77" fmla="*/ 66 h 172"/>
              <a:gd name="T78" fmla="*/ 127 w 134"/>
              <a:gd name="T79" fmla="*/ 72 h 172"/>
              <a:gd name="T80" fmla="*/ 120 w 134"/>
              <a:gd name="T81" fmla="*/ 7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72">
                <a:moveTo>
                  <a:pt x="120" y="79"/>
                </a:moveTo>
                <a:lnTo>
                  <a:pt x="114" y="93"/>
                </a:lnTo>
                <a:lnTo>
                  <a:pt x="106" y="92"/>
                </a:lnTo>
                <a:lnTo>
                  <a:pt x="103" y="97"/>
                </a:lnTo>
                <a:lnTo>
                  <a:pt x="101" y="107"/>
                </a:lnTo>
                <a:lnTo>
                  <a:pt x="104" y="121"/>
                </a:lnTo>
                <a:lnTo>
                  <a:pt x="103" y="124"/>
                </a:lnTo>
                <a:lnTo>
                  <a:pt x="95" y="124"/>
                </a:lnTo>
                <a:lnTo>
                  <a:pt x="84" y="132"/>
                </a:lnTo>
                <a:lnTo>
                  <a:pt x="83" y="142"/>
                </a:lnTo>
                <a:lnTo>
                  <a:pt x="79" y="146"/>
                </a:lnTo>
                <a:lnTo>
                  <a:pt x="68" y="146"/>
                </a:lnTo>
                <a:lnTo>
                  <a:pt x="61" y="151"/>
                </a:lnTo>
                <a:lnTo>
                  <a:pt x="62" y="159"/>
                </a:lnTo>
                <a:lnTo>
                  <a:pt x="54" y="165"/>
                </a:lnTo>
                <a:lnTo>
                  <a:pt x="43" y="163"/>
                </a:lnTo>
                <a:lnTo>
                  <a:pt x="32" y="170"/>
                </a:lnTo>
                <a:lnTo>
                  <a:pt x="23" y="172"/>
                </a:lnTo>
                <a:lnTo>
                  <a:pt x="16" y="157"/>
                </a:lnTo>
                <a:lnTo>
                  <a:pt x="0" y="123"/>
                </a:lnTo>
                <a:lnTo>
                  <a:pt x="52" y="102"/>
                </a:lnTo>
                <a:lnTo>
                  <a:pt x="60" y="60"/>
                </a:lnTo>
                <a:lnTo>
                  <a:pt x="51" y="46"/>
                </a:lnTo>
                <a:lnTo>
                  <a:pt x="50" y="37"/>
                </a:lnTo>
                <a:lnTo>
                  <a:pt x="54" y="29"/>
                </a:lnTo>
                <a:lnTo>
                  <a:pt x="54" y="20"/>
                </a:lnTo>
                <a:lnTo>
                  <a:pt x="61" y="16"/>
                </a:lnTo>
                <a:lnTo>
                  <a:pt x="58" y="13"/>
                </a:lnTo>
                <a:lnTo>
                  <a:pt x="57" y="0"/>
                </a:lnTo>
                <a:lnTo>
                  <a:pt x="67" y="0"/>
                </a:lnTo>
                <a:lnTo>
                  <a:pt x="76" y="14"/>
                </a:lnTo>
                <a:lnTo>
                  <a:pt x="87" y="21"/>
                </a:lnTo>
                <a:lnTo>
                  <a:pt x="101" y="24"/>
                </a:lnTo>
                <a:lnTo>
                  <a:pt x="112" y="28"/>
                </a:lnTo>
                <a:lnTo>
                  <a:pt x="121" y="40"/>
                </a:lnTo>
                <a:lnTo>
                  <a:pt x="127" y="47"/>
                </a:lnTo>
                <a:lnTo>
                  <a:pt x="134" y="49"/>
                </a:lnTo>
                <a:lnTo>
                  <a:pt x="134" y="54"/>
                </a:lnTo>
                <a:lnTo>
                  <a:pt x="129" y="66"/>
                </a:lnTo>
                <a:lnTo>
                  <a:pt x="127" y="72"/>
                </a:lnTo>
                <a:lnTo>
                  <a:pt x="120" y="7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48" name="Freeform 143"/>
          <p:cNvSpPr>
            <a:spLocks/>
          </p:cNvSpPr>
          <p:nvPr/>
        </p:nvSpPr>
        <p:spPr bwMode="auto">
          <a:xfrm>
            <a:off x="6462872" y="2920525"/>
            <a:ext cx="473233" cy="485458"/>
          </a:xfrm>
          <a:custGeom>
            <a:avLst/>
            <a:gdLst>
              <a:gd name="T0" fmla="*/ 232 w 271"/>
              <a:gd name="T1" fmla="*/ 9 h 278"/>
              <a:gd name="T2" fmla="*/ 271 w 271"/>
              <a:gd name="T3" fmla="*/ 33 h 278"/>
              <a:gd name="T4" fmla="*/ 241 w 271"/>
              <a:gd name="T5" fmla="*/ 54 h 278"/>
              <a:gd name="T6" fmla="*/ 207 w 271"/>
              <a:gd name="T7" fmla="*/ 58 h 278"/>
              <a:gd name="T8" fmla="*/ 226 w 271"/>
              <a:gd name="T9" fmla="*/ 90 h 278"/>
              <a:gd name="T10" fmla="*/ 230 w 271"/>
              <a:gd name="T11" fmla="*/ 112 h 278"/>
              <a:gd name="T12" fmla="*/ 221 w 271"/>
              <a:gd name="T13" fmla="*/ 148 h 278"/>
              <a:gd name="T14" fmla="*/ 199 w 271"/>
              <a:gd name="T15" fmla="*/ 191 h 278"/>
              <a:gd name="T16" fmla="*/ 162 w 271"/>
              <a:gd name="T17" fmla="*/ 211 h 278"/>
              <a:gd name="T18" fmla="*/ 180 w 271"/>
              <a:gd name="T19" fmla="*/ 236 h 278"/>
              <a:gd name="T20" fmla="*/ 198 w 271"/>
              <a:gd name="T21" fmla="*/ 265 h 278"/>
              <a:gd name="T22" fmla="*/ 149 w 271"/>
              <a:gd name="T23" fmla="*/ 278 h 278"/>
              <a:gd name="T24" fmla="*/ 127 w 271"/>
              <a:gd name="T25" fmla="*/ 258 h 278"/>
              <a:gd name="T26" fmla="*/ 79 w 271"/>
              <a:gd name="T27" fmla="*/ 246 h 278"/>
              <a:gd name="T28" fmla="*/ 25 w 271"/>
              <a:gd name="T29" fmla="*/ 249 h 278"/>
              <a:gd name="T30" fmla="*/ 53 w 271"/>
              <a:gd name="T31" fmla="*/ 214 h 278"/>
              <a:gd name="T32" fmla="*/ 41 w 271"/>
              <a:gd name="T33" fmla="*/ 202 h 278"/>
              <a:gd name="T34" fmla="*/ 19 w 271"/>
              <a:gd name="T35" fmla="*/ 174 h 278"/>
              <a:gd name="T36" fmla="*/ 0 w 271"/>
              <a:gd name="T37" fmla="*/ 151 h 278"/>
              <a:gd name="T38" fmla="*/ 48 w 271"/>
              <a:gd name="T39" fmla="*/ 158 h 278"/>
              <a:gd name="T40" fmla="*/ 62 w 271"/>
              <a:gd name="T41" fmla="*/ 156 h 278"/>
              <a:gd name="T42" fmla="*/ 96 w 271"/>
              <a:gd name="T43" fmla="*/ 150 h 278"/>
              <a:gd name="T44" fmla="*/ 101 w 271"/>
              <a:gd name="T45" fmla="*/ 120 h 278"/>
              <a:gd name="T46" fmla="*/ 115 w 271"/>
              <a:gd name="T47" fmla="*/ 114 h 278"/>
              <a:gd name="T48" fmla="*/ 135 w 271"/>
              <a:gd name="T49" fmla="*/ 114 h 278"/>
              <a:gd name="T50" fmla="*/ 137 w 271"/>
              <a:gd name="T51" fmla="*/ 95 h 278"/>
              <a:gd name="T52" fmla="*/ 152 w 271"/>
              <a:gd name="T53" fmla="*/ 78 h 278"/>
              <a:gd name="T54" fmla="*/ 158 w 271"/>
              <a:gd name="T55" fmla="*/ 65 h 278"/>
              <a:gd name="T56" fmla="*/ 159 w 271"/>
              <a:gd name="T57" fmla="*/ 49 h 278"/>
              <a:gd name="T58" fmla="*/ 161 w 271"/>
              <a:gd name="T59" fmla="*/ 30 h 278"/>
              <a:gd name="T60" fmla="*/ 163 w 271"/>
              <a:gd name="T61" fmla="*/ 12 h 278"/>
              <a:gd name="T62" fmla="*/ 199 w 271"/>
              <a:gd name="T63" fmla="*/ 6 h 278"/>
              <a:gd name="T64" fmla="*/ 216 w 271"/>
              <a:gd name="T65"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78">
                <a:moveTo>
                  <a:pt x="216" y="0"/>
                </a:moveTo>
                <a:lnTo>
                  <a:pt x="232" y="9"/>
                </a:lnTo>
                <a:lnTo>
                  <a:pt x="241" y="25"/>
                </a:lnTo>
                <a:lnTo>
                  <a:pt x="271" y="33"/>
                </a:lnTo>
                <a:lnTo>
                  <a:pt x="259" y="51"/>
                </a:lnTo>
                <a:lnTo>
                  <a:pt x="241" y="54"/>
                </a:lnTo>
                <a:lnTo>
                  <a:pt x="213" y="49"/>
                </a:lnTo>
                <a:lnTo>
                  <a:pt x="207" y="58"/>
                </a:lnTo>
                <a:lnTo>
                  <a:pt x="217" y="76"/>
                </a:lnTo>
                <a:lnTo>
                  <a:pt x="226" y="90"/>
                </a:lnTo>
                <a:lnTo>
                  <a:pt x="243" y="100"/>
                </a:lnTo>
                <a:lnTo>
                  <a:pt x="230" y="112"/>
                </a:lnTo>
                <a:lnTo>
                  <a:pt x="234" y="127"/>
                </a:lnTo>
                <a:lnTo>
                  <a:pt x="221" y="148"/>
                </a:lnTo>
                <a:lnTo>
                  <a:pt x="214" y="169"/>
                </a:lnTo>
                <a:lnTo>
                  <a:pt x="199" y="191"/>
                </a:lnTo>
                <a:lnTo>
                  <a:pt x="178" y="189"/>
                </a:lnTo>
                <a:lnTo>
                  <a:pt x="162" y="211"/>
                </a:lnTo>
                <a:lnTo>
                  <a:pt x="176" y="220"/>
                </a:lnTo>
                <a:lnTo>
                  <a:pt x="180" y="236"/>
                </a:lnTo>
                <a:lnTo>
                  <a:pt x="192" y="246"/>
                </a:lnTo>
                <a:lnTo>
                  <a:pt x="198" y="265"/>
                </a:lnTo>
                <a:lnTo>
                  <a:pt x="159" y="264"/>
                </a:lnTo>
                <a:lnTo>
                  <a:pt x="149" y="278"/>
                </a:lnTo>
                <a:lnTo>
                  <a:pt x="135" y="273"/>
                </a:lnTo>
                <a:lnTo>
                  <a:pt x="127" y="258"/>
                </a:lnTo>
                <a:lnTo>
                  <a:pt x="111" y="242"/>
                </a:lnTo>
                <a:lnTo>
                  <a:pt x="79" y="246"/>
                </a:lnTo>
                <a:lnTo>
                  <a:pt x="50" y="246"/>
                </a:lnTo>
                <a:lnTo>
                  <a:pt x="25" y="249"/>
                </a:lnTo>
                <a:lnTo>
                  <a:pt x="29" y="225"/>
                </a:lnTo>
                <a:lnTo>
                  <a:pt x="53" y="214"/>
                </a:lnTo>
                <a:lnTo>
                  <a:pt x="50" y="205"/>
                </a:lnTo>
                <a:lnTo>
                  <a:pt x="41" y="202"/>
                </a:lnTo>
                <a:lnTo>
                  <a:pt x="38" y="183"/>
                </a:lnTo>
                <a:lnTo>
                  <a:pt x="19" y="174"/>
                </a:lnTo>
                <a:lnTo>
                  <a:pt x="10" y="162"/>
                </a:lnTo>
                <a:lnTo>
                  <a:pt x="0" y="151"/>
                </a:lnTo>
                <a:lnTo>
                  <a:pt x="31" y="161"/>
                </a:lnTo>
                <a:lnTo>
                  <a:pt x="48" y="158"/>
                </a:lnTo>
                <a:lnTo>
                  <a:pt x="59" y="161"/>
                </a:lnTo>
                <a:lnTo>
                  <a:pt x="62" y="156"/>
                </a:lnTo>
                <a:lnTo>
                  <a:pt x="75" y="158"/>
                </a:lnTo>
                <a:lnTo>
                  <a:pt x="96" y="150"/>
                </a:lnTo>
                <a:lnTo>
                  <a:pt x="93" y="132"/>
                </a:lnTo>
                <a:lnTo>
                  <a:pt x="101" y="120"/>
                </a:lnTo>
                <a:lnTo>
                  <a:pt x="114" y="120"/>
                </a:lnTo>
                <a:lnTo>
                  <a:pt x="115" y="114"/>
                </a:lnTo>
                <a:lnTo>
                  <a:pt x="128" y="112"/>
                </a:lnTo>
                <a:lnTo>
                  <a:pt x="135" y="114"/>
                </a:lnTo>
                <a:lnTo>
                  <a:pt x="140" y="108"/>
                </a:lnTo>
                <a:lnTo>
                  <a:pt x="137" y="95"/>
                </a:lnTo>
                <a:lnTo>
                  <a:pt x="142" y="83"/>
                </a:lnTo>
                <a:lnTo>
                  <a:pt x="152" y="78"/>
                </a:lnTo>
                <a:lnTo>
                  <a:pt x="142" y="64"/>
                </a:lnTo>
                <a:lnTo>
                  <a:pt x="158" y="65"/>
                </a:lnTo>
                <a:lnTo>
                  <a:pt x="162" y="57"/>
                </a:lnTo>
                <a:lnTo>
                  <a:pt x="159" y="49"/>
                </a:lnTo>
                <a:lnTo>
                  <a:pt x="165" y="41"/>
                </a:lnTo>
                <a:lnTo>
                  <a:pt x="161" y="30"/>
                </a:lnTo>
                <a:lnTo>
                  <a:pt x="155" y="22"/>
                </a:lnTo>
                <a:lnTo>
                  <a:pt x="163" y="12"/>
                </a:lnTo>
                <a:lnTo>
                  <a:pt x="180" y="8"/>
                </a:lnTo>
                <a:lnTo>
                  <a:pt x="199" y="6"/>
                </a:lnTo>
                <a:lnTo>
                  <a:pt x="207" y="2"/>
                </a:lnTo>
                <a:lnTo>
                  <a:pt x="216"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49" name="Freeform 144"/>
          <p:cNvSpPr>
            <a:spLocks/>
          </p:cNvSpPr>
          <p:nvPr/>
        </p:nvSpPr>
        <p:spPr bwMode="auto">
          <a:xfrm>
            <a:off x="1934845" y="3917632"/>
            <a:ext cx="183357" cy="85567"/>
          </a:xfrm>
          <a:custGeom>
            <a:avLst/>
            <a:gdLst>
              <a:gd name="T0" fmla="*/ 92 w 105"/>
              <a:gd name="T1" fmla="*/ 49 h 49"/>
              <a:gd name="T2" fmla="*/ 87 w 105"/>
              <a:gd name="T3" fmla="*/ 43 h 49"/>
              <a:gd name="T4" fmla="*/ 83 w 105"/>
              <a:gd name="T5" fmla="*/ 32 h 49"/>
              <a:gd name="T6" fmla="*/ 88 w 105"/>
              <a:gd name="T7" fmla="*/ 27 h 49"/>
              <a:gd name="T8" fmla="*/ 83 w 105"/>
              <a:gd name="T9" fmla="*/ 25 h 49"/>
              <a:gd name="T10" fmla="*/ 80 w 105"/>
              <a:gd name="T11" fmla="*/ 18 h 49"/>
              <a:gd name="T12" fmla="*/ 72 w 105"/>
              <a:gd name="T13" fmla="*/ 12 h 49"/>
              <a:gd name="T14" fmla="*/ 63 w 105"/>
              <a:gd name="T15" fmla="*/ 14 h 49"/>
              <a:gd name="T16" fmla="*/ 59 w 105"/>
              <a:gd name="T17" fmla="*/ 21 h 49"/>
              <a:gd name="T18" fmla="*/ 52 w 105"/>
              <a:gd name="T19" fmla="*/ 26 h 49"/>
              <a:gd name="T20" fmla="*/ 48 w 105"/>
              <a:gd name="T21" fmla="*/ 27 h 49"/>
              <a:gd name="T22" fmla="*/ 46 w 105"/>
              <a:gd name="T23" fmla="*/ 31 h 49"/>
              <a:gd name="T24" fmla="*/ 54 w 105"/>
              <a:gd name="T25" fmla="*/ 43 h 49"/>
              <a:gd name="T26" fmla="*/ 49 w 105"/>
              <a:gd name="T27" fmla="*/ 45 h 49"/>
              <a:gd name="T28" fmla="*/ 46 w 105"/>
              <a:gd name="T29" fmla="*/ 48 h 49"/>
              <a:gd name="T30" fmla="*/ 37 w 105"/>
              <a:gd name="T31" fmla="*/ 49 h 49"/>
              <a:gd name="T32" fmla="*/ 35 w 105"/>
              <a:gd name="T33" fmla="*/ 37 h 49"/>
              <a:gd name="T34" fmla="*/ 32 w 105"/>
              <a:gd name="T35" fmla="*/ 40 h 49"/>
              <a:gd name="T36" fmla="*/ 26 w 105"/>
              <a:gd name="T37" fmla="*/ 39 h 49"/>
              <a:gd name="T38" fmla="*/ 23 w 105"/>
              <a:gd name="T39" fmla="*/ 31 h 49"/>
              <a:gd name="T40" fmla="*/ 16 w 105"/>
              <a:gd name="T41" fmla="*/ 29 h 49"/>
              <a:gd name="T42" fmla="*/ 11 w 105"/>
              <a:gd name="T43" fmla="*/ 27 h 49"/>
              <a:gd name="T44" fmla="*/ 3 w 105"/>
              <a:gd name="T45" fmla="*/ 27 h 49"/>
              <a:gd name="T46" fmla="*/ 2 w 105"/>
              <a:gd name="T47" fmla="*/ 32 h 49"/>
              <a:gd name="T48" fmla="*/ 0 w 105"/>
              <a:gd name="T49" fmla="*/ 29 h 49"/>
              <a:gd name="T50" fmla="*/ 1 w 105"/>
              <a:gd name="T51" fmla="*/ 24 h 49"/>
              <a:gd name="T52" fmla="*/ 3 w 105"/>
              <a:gd name="T53" fmla="*/ 20 h 49"/>
              <a:gd name="T54" fmla="*/ 3 w 105"/>
              <a:gd name="T55" fmla="*/ 16 h 49"/>
              <a:gd name="T56" fmla="*/ 6 w 105"/>
              <a:gd name="T57" fmla="*/ 14 h 49"/>
              <a:gd name="T58" fmla="*/ 2 w 105"/>
              <a:gd name="T59" fmla="*/ 11 h 49"/>
              <a:gd name="T60" fmla="*/ 2 w 105"/>
              <a:gd name="T61" fmla="*/ 2 h 49"/>
              <a:gd name="T62" fmla="*/ 9 w 105"/>
              <a:gd name="T63" fmla="*/ 1 h 49"/>
              <a:gd name="T64" fmla="*/ 16 w 105"/>
              <a:gd name="T65" fmla="*/ 8 h 49"/>
              <a:gd name="T66" fmla="*/ 15 w 105"/>
              <a:gd name="T67" fmla="*/ 12 h 49"/>
              <a:gd name="T68" fmla="*/ 22 w 105"/>
              <a:gd name="T69" fmla="*/ 13 h 49"/>
              <a:gd name="T70" fmla="*/ 24 w 105"/>
              <a:gd name="T71" fmla="*/ 12 h 49"/>
              <a:gd name="T72" fmla="*/ 29 w 105"/>
              <a:gd name="T73" fmla="*/ 17 h 49"/>
              <a:gd name="T74" fmla="*/ 38 w 105"/>
              <a:gd name="T75" fmla="*/ 15 h 49"/>
              <a:gd name="T76" fmla="*/ 46 w 105"/>
              <a:gd name="T77" fmla="*/ 10 h 49"/>
              <a:gd name="T78" fmla="*/ 57 w 105"/>
              <a:gd name="T79" fmla="*/ 6 h 49"/>
              <a:gd name="T80" fmla="*/ 64 w 105"/>
              <a:gd name="T81" fmla="*/ 0 h 49"/>
              <a:gd name="T82" fmla="*/ 74 w 105"/>
              <a:gd name="T83" fmla="*/ 1 h 49"/>
              <a:gd name="T84" fmla="*/ 73 w 105"/>
              <a:gd name="T85" fmla="*/ 3 h 49"/>
              <a:gd name="T86" fmla="*/ 83 w 105"/>
              <a:gd name="T87" fmla="*/ 4 h 49"/>
              <a:gd name="T88" fmla="*/ 91 w 105"/>
              <a:gd name="T89" fmla="*/ 7 h 49"/>
              <a:gd name="T90" fmla="*/ 97 w 105"/>
              <a:gd name="T91" fmla="*/ 14 h 49"/>
              <a:gd name="T92" fmla="*/ 103 w 105"/>
              <a:gd name="T93" fmla="*/ 19 h 49"/>
              <a:gd name="T94" fmla="*/ 101 w 105"/>
              <a:gd name="T95" fmla="*/ 22 h 49"/>
              <a:gd name="T96" fmla="*/ 105 w 105"/>
              <a:gd name="T97" fmla="*/ 35 h 49"/>
              <a:gd name="T98" fmla="*/ 101 w 105"/>
              <a:gd name="T99" fmla="*/ 41 h 49"/>
              <a:gd name="T100" fmla="*/ 95 w 105"/>
              <a:gd name="T101" fmla="*/ 39 h 49"/>
              <a:gd name="T102" fmla="*/ 92 w 105"/>
              <a:gd name="T10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 h="49">
                <a:moveTo>
                  <a:pt x="92" y="49"/>
                </a:moveTo>
                <a:lnTo>
                  <a:pt x="87" y="43"/>
                </a:lnTo>
                <a:lnTo>
                  <a:pt x="83" y="32"/>
                </a:lnTo>
                <a:lnTo>
                  <a:pt x="88" y="27"/>
                </a:lnTo>
                <a:lnTo>
                  <a:pt x="83" y="25"/>
                </a:lnTo>
                <a:lnTo>
                  <a:pt x="80" y="18"/>
                </a:lnTo>
                <a:lnTo>
                  <a:pt x="72" y="12"/>
                </a:lnTo>
                <a:lnTo>
                  <a:pt x="63" y="14"/>
                </a:lnTo>
                <a:lnTo>
                  <a:pt x="59" y="21"/>
                </a:lnTo>
                <a:lnTo>
                  <a:pt x="52" y="26"/>
                </a:lnTo>
                <a:lnTo>
                  <a:pt x="48" y="27"/>
                </a:lnTo>
                <a:lnTo>
                  <a:pt x="46" y="31"/>
                </a:lnTo>
                <a:lnTo>
                  <a:pt x="54" y="43"/>
                </a:lnTo>
                <a:lnTo>
                  <a:pt x="49" y="45"/>
                </a:lnTo>
                <a:lnTo>
                  <a:pt x="46" y="48"/>
                </a:lnTo>
                <a:lnTo>
                  <a:pt x="37" y="49"/>
                </a:lnTo>
                <a:lnTo>
                  <a:pt x="35" y="37"/>
                </a:lnTo>
                <a:lnTo>
                  <a:pt x="32" y="40"/>
                </a:lnTo>
                <a:lnTo>
                  <a:pt x="26" y="39"/>
                </a:lnTo>
                <a:lnTo>
                  <a:pt x="23" y="31"/>
                </a:lnTo>
                <a:lnTo>
                  <a:pt x="16" y="29"/>
                </a:lnTo>
                <a:lnTo>
                  <a:pt x="11" y="27"/>
                </a:lnTo>
                <a:lnTo>
                  <a:pt x="3" y="27"/>
                </a:lnTo>
                <a:lnTo>
                  <a:pt x="2" y="32"/>
                </a:lnTo>
                <a:lnTo>
                  <a:pt x="0" y="29"/>
                </a:lnTo>
                <a:lnTo>
                  <a:pt x="1" y="24"/>
                </a:lnTo>
                <a:lnTo>
                  <a:pt x="3" y="20"/>
                </a:lnTo>
                <a:lnTo>
                  <a:pt x="3" y="16"/>
                </a:lnTo>
                <a:lnTo>
                  <a:pt x="6" y="14"/>
                </a:lnTo>
                <a:lnTo>
                  <a:pt x="2" y="11"/>
                </a:lnTo>
                <a:lnTo>
                  <a:pt x="2" y="2"/>
                </a:lnTo>
                <a:lnTo>
                  <a:pt x="9" y="1"/>
                </a:lnTo>
                <a:lnTo>
                  <a:pt x="16" y="8"/>
                </a:lnTo>
                <a:lnTo>
                  <a:pt x="15" y="12"/>
                </a:lnTo>
                <a:lnTo>
                  <a:pt x="22" y="13"/>
                </a:lnTo>
                <a:lnTo>
                  <a:pt x="24" y="12"/>
                </a:lnTo>
                <a:lnTo>
                  <a:pt x="29" y="17"/>
                </a:lnTo>
                <a:lnTo>
                  <a:pt x="38" y="15"/>
                </a:lnTo>
                <a:lnTo>
                  <a:pt x="46" y="10"/>
                </a:lnTo>
                <a:lnTo>
                  <a:pt x="57" y="6"/>
                </a:lnTo>
                <a:lnTo>
                  <a:pt x="64" y="0"/>
                </a:lnTo>
                <a:lnTo>
                  <a:pt x="74" y="1"/>
                </a:lnTo>
                <a:lnTo>
                  <a:pt x="73" y="3"/>
                </a:lnTo>
                <a:lnTo>
                  <a:pt x="83" y="4"/>
                </a:lnTo>
                <a:lnTo>
                  <a:pt x="91" y="7"/>
                </a:lnTo>
                <a:lnTo>
                  <a:pt x="97" y="14"/>
                </a:lnTo>
                <a:lnTo>
                  <a:pt x="103" y="19"/>
                </a:lnTo>
                <a:lnTo>
                  <a:pt x="101" y="22"/>
                </a:lnTo>
                <a:lnTo>
                  <a:pt x="105" y="35"/>
                </a:lnTo>
                <a:lnTo>
                  <a:pt x="101" y="41"/>
                </a:lnTo>
                <a:lnTo>
                  <a:pt x="95" y="39"/>
                </a:lnTo>
                <a:lnTo>
                  <a:pt x="92" y="4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50" name="Freeform 145"/>
          <p:cNvSpPr>
            <a:spLocks/>
          </p:cNvSpPr>
          <p:nvPr/>
        </p:nvSpPr>
        <p:spPr bwMode="auto">
          <a:xfrm>
            <a:off x="1980248" y="4268629"/>
            <a:ext cx="422593" cy="663575"/>
          </a:xfrm>
          <a:custGeom>
            <a:avLst/>
            <a:gdLst>
              <a:gd name="T0" fmla="*/ 229 w 242"/>
              <a:gd name="T1" fmla="*/ 374 h 380"/>
              <a:gd name="T2" fmla="*/ 201 w 242"/>
              <a:gd name="T3" fmla="*/ 368 h 380"/>
              <a:gd name="T4" fmla="*/ 160 w 242"/>
              <a:gd name="T5" fmla="*/ 338 h 380"/>
              <a:gd name="T6" fmla="*/ 111 w 242"/>
              <a:gd name="T7" fmla="*/ 303 h 380"/>
              <a:gd name="T8" fmla="*/ 104 w 242"/>
              <a:gd name="T9" fmla="*/ 280 h 380"/>
              <a:gd name="T10" fmla="*/ 66 w 242"/>
              <a:gd name="T11" fmla="*/ 214 h 380"/>
              <a:gd name="T12" fmla="*/ 38 w 242"/>
              <a:gd name="T13" fmla="*/ 163 h 380"/>
              <a:gd name="T14" fmla="*/ 17 w 242"/>
              <a:gd name="T15" fmla="*/ 134 h 380"/>
              <a:gd name="T16" fmla="*/ 9 w 242"/>
              <a:gd name="T17" fmla="*/ 117 h 380"/>
              <a:gd name="T18" fmla="*/ 5 w 242"/>
              <a:gd name="T19" fmla="*/ 82 h 380"/>
              <a:gd name="T20" fmla="*/ 22 w 242"/>
              <a:gd name="T21" fmla="*/ 78 h 380"/>
              <a:gd name="T22" fmla="*/ 17 w 242"/>
              <a:gd name="T23" fmla="*/ 90 h 380"/>
              <a:gd name="T24" fmla="*/ 33 w 242"/>
              <a:gd name="T25" fmla="*/ 91 h 380"/>
              <a:gd name="T26" fmla="*/ 51 w 242"/>
              <a:gd name="T27" fmla="*/ 93 h 380"/>
              <a:gd name="T28" fmla="*/ 65 w 242"/>
              <a:gd name="T29" fmla="*/ 61 h 380"/>
              <a:gd name="T30" fmla="*/ 106 w 242"/>
              <a:gd name="T31" fmla="*/ 31 h 380"/>
              <a:gd name="T32" fmla="*/ 109 w 242"/>
              <a:gd name="T33" fmla="*/ 1 h 380"/>
              <a:gd name="T34" fmla="*/ 127 w 242"/>
              <a:gd name="T35" fmla="*/ 10 h 380"/>
              <a:gd name="T36" fmla="*/ 141 w 242"/>
              <a:gd name="T37" fmla="*/ 25 h 380"/>
              <a:gd name="T38" fmla="*/ 166 w 242"/>
              <a:gd name="T39" fmla="*/ 49 h 380"/>
              <a:gd name="T40" fmla="*/ 182 w 242"/>
              <a:gd name="T41" fmla="*/ 47 h 380"/>
              <a:gd name="T42" fmla="*/ 208 w 242"/>
              <a:gd name="T43" fmla="*/ 55 h 380"/>
              <a:gd name="T44" fmla="*/ 202 w 242"/>
              <a:gd name="T45" fmla="*/ 77 h 380"/>
              <a:gd name="T46" fmla="*/ 194 w 242"/>
              <a:gd name="T47" fmla="*/ 87 h 380"/>
              <a:gd name="T48" fmla="*/ 177 w 242"/>
              <a:gd name="T49" fmla="*/ 94 h 380"/>
              <a:gd name="T50" fmla="*/ 156 w 242"/>
              <a:gd name="T51" fmla="*/ 118 h 380"/>
              <a:gd name="T52" fmla="*/ 153 w 242"/>
              <a:gd name="T53" fmla="*/ 136 h 380"/>
              <a:gd name="T54" fmla="*/ 143 w 242"/>
              <a:gd name="T55" fmla="*/ 151 h 380"/>
              <a:gd name="T56" fmla="*/ 147 w 242"/>
              <a:gd name="T57" fmla="*/ 173 h 380"/>
              <a:gd name="T58" fmla="*/ 154 w 242"/>
              <a:gd name="T59" fmla="*/ 195 h 380"/>
              <a:gd name="T60" fmla="*/ 174 w 242"/>
              <a:gd name="T61" fmla="*/ 207 h 380"/>
              <a:gd name="T62" fmla="*/ 204 w 242"/>
              <a:gd name="T63" fmla="*/ 196 h 380"/>
              <a:gd name="T64" fmla="*/ 213 w 242"/>
              <a:gd name="T65" fmla="*/ 230 h 380"/>
              <a:gd name="T66" fmla="*/ 241 w 242"/>
              <a:gd name="T67" fmla="*/ 259 h 380"/>
              <a:gd name="T68" fmla="*/ 238 w 242"/>
              <a:gd name="T69" fmla="*/ 281 h 380"/>
              <a:gd name="T70" fmla="*/ 233 w 242"/>
              <a:gd name="T71" fmla="*/ 309 h 380"/>
              <a:gd name="T72" fmla="*/ 233 w 242"/>
              <a:gd name="T73" fmla="*/ 324 h 380"/>
              <a:gd name="T74" fmla="*/ 233 w 242"/>
              <a:gd name="T75" fmla="*/ 36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2" h="380">
                <a:moveTo>
                  <a:pt x="233" y="364"/>
                </a:moveTo>
                <a:lnTo>
                  <a:pt x="229" y="374"/>
                </a:lnTo>
                <a:lnTo>
                  <a:pt x="220" y="380"/>
                </a:lnTo>
                <a:lnTo>
                  <a:pt x="201" y="368"/>
                </a:lnTo>
                <a:lnTo>
                  <a:pt x="199" y="359"/>
                </a:lnTo>
                <a:lnTo>
                  <a:pt x="160" y="338"/>
                </a:lnTo>
                <a:lnTo>
                  <a:pt x="126" y="315"/>
                </a:lnTo>
                <a:lnTo>
                  <a:pt x="111" y="303"/>
                </a:lnTo>
                <a:lnTo>
                  <a:pt x="102" y="286"/>
                </a:lnTo>
                <a:lnTo>
                  <a:pt x="104" y="280"/>
                </a:lnTo>
                <a:lnTo>
                  <a:pt x="87" y="252"/>
                </a:lnTo>
                <a:lnTo>
                  <a:pt x="66" y="214"/>
                </a:lnTo>
                <a:lnTo>
                  <a:pt x="46" y="173"/>
                </a:lnTo>
                <a:lnTo>
                  <a:pt x="38" y="163"/>
                </a:lnTo>
                <a:lnTo>
                  <a:pt x="32" y="148"/>
                </a:lnTo>
                <a:lnTo>
                  <a:pt x="17" y="134"/>
                </a:lnTo>
                <a:lnTo>
                  <a:pt x="4" y="126"/>
                </a:lnTo>
                <a:lnTo>
                  <a:pt x="9" y="117"/>
                </a:lnTo>
                <a:lnTo>
                  <a:pt x="0" y="97"/>
                </a:lnTo>
                <a:lnTo>
                  <a:pt x="5" y="82"/>
                </a:lnTo>
                <a:lnTo>
                  <a:pt x="20" y="69"/>
                </a:lnTo>
                <a:lnTo>
                  <a:pt x="22" y="78"/>
                </a:lnTo>
                <a:lnTo>
                  <a:pt x="17" y="83"/>
                </a:lnTo>
                <a:lnTo>
                  <a:pt x="17" y="90"/>
                </a:lnTo>
                <a:lnTo>
                  <a:pt x="25" y="89"/>
                </a:lnTo>
                <a:lnTo>
                  <a:pt x="33" y="91"/>
                </a:lnTo>
                <a:lnTo>
                  <a:pt x="41" y="101"/>
                </a:lnTo>
                <a:lnTo>
                  <a:pt x="51" y="93"/>
                </a:lnTo>
                <a:lnTo>
                  <a:pt x="54" y="79"/>
                </a:lnTo>
                <a:lnTo>
                  <a:pt x="65" y="61"/>
                </a:lnTo>
                <a:lnTo>
                  <a:pt x="87" y="53"/>
                </a:lnTo>
                <a:lnTo>
                  <a:pt x="106" y="31"/>
                </a:lnTo>
                <a:lnTo>
                  <a:pt x="112" y="17"/>
                </a:lnTo>
                <a:lnTo>
                  <a:pt x="109" y="1"/>
                </a:lnTo>
                <a:lnTo>
                  <a:pt x="114" y="0"/>
                </a:lnTo>
                <a:lnTo>
                  <a:pt x="127" y="10"/>
                </a:lnTo>
                <a:lnTo>
                  <a:pt x="132" y="19"/>
                </a:lnTo>
                <a:lnTo>
                  <a:pt x="141" y="25"/>
                </a:lnTo>
                <a:lnTo>
                  <a:pt x="152" y="46"/>
                </a:lnTo>
                <a:lnTo>
                  <a:pt x="166" y="49"/>
                </a:lnTo>
                <a:lnTo>
                  <a:pt x="176" y="43"/>
                </a:lnTo>
                <a:lnTo>
                  <a:pt x="182" y="47"/>
                </a:lnTo>
                <a:lnTo>
                  <a:pt x="193" y="45"/>
                </a:lnTo>
                <a:lnTo>
                  <a:pt x="208" y="55"/>
                </a:lnTo>
                <a:lnTo>
                  <a:pt x="196" y="76"/>
                </a:lnTo>
                <a:lnTo>
                  <a:pt x="202" y="77"/>
                </a:lnTo>
                <a:lnTo>
                  <a:pt x="211" y="88"/>
                </a:lnTo>
                <a:lnTo>
                  <a:pt x="194" y="87"/>
                </a:lnTo>
                <a:lnTo>
                  <a:pt x="192" y="90"/>
                </a:lnTo>
                <a:lnTo>
                  <a:pt x="177" y="94"/>
                </a:lnTo>
                <a:lnTo>
                  <a:pt x="157" y="108"/>
                </a:lnTo>
                <a:lnTo>
                  <a:pt x="156" y="118"/>
                </a:lnTo>
                <a:lnTo>
                  <a:pt x="151" y="125"/>
                </a:lnTo>
                <a:lnTo>
                  <a:pt x="153" y="136"/>
                </a:lnTo>
                <a:lnTo>
                  <a:pt x="142" y="142"/>
                </a:lnTo>
                <a:lnTo>
                  <a:pt x="143" y="151"/>
                </a:lnTo>
                <a:lnTo>
                  <a:pt x="138" y="155"/>
                </a:lnTo>
                <a:lnTo>
                  <a:pt x="147" y="173"/>
                </a:lnTo>
                <a:lnTo>
                  <a:pt x="157" y="186"/>
                </a:lnTo>
                <a:lnTo>
                  <a:pt x="154" y="195"/>
                </a:lnTo>
                <a:lnTo>
                  <a:pt x="166" y="196"/>
                </a:lnTo>
                <a:lnTo>
                  <a:pt x="174" y="207"/>
                </a:lnTo>
                <a:lnTo>
                  <a:pt x="190" y="208"/>
                </a:lnTo>
                <a:lnTo>
                  <a:pt x="204" y="196"/>
                </a:lnTo>
                <a:lnTo>
                  <a:pt x="205" y="227"/>
                </a:lnTo>
                <a:lnTo>
                  <a:pt x="213" y="230"/>
                </a:lnTo>
                <a:lnTo>
                  <a:pt x="223" y="226"/>
                </a:lnTo>
                <a:lnTo>
                  <a:pt x="241" y="259"/>
                </a:lnTo>
                <a:lnTo>
                  <a:pt x="238" y="266"/>
                </a:lnTo>
                <a:lnTo>
                  <a:pt x="238" y="281"/>
                </a:lnTo>
                <a:lnTo>
                  <a:pt x="239" y="299"/>
                </a:lnTo>
                <a:lnTo>
                  <a:pt x="233" y="309"/>
                </a:lnTo>
                <a:lnTo>
                  <a:pt x="236" y="317"/>
                </a:lnTo>
                <a:lnTo>
                  <a:pt x="233" y="324"/>
                </a:lnTo>
                <a:lnTo>
                  <a:pt x="242" y="341"/>
                </a:lnTo>
                <a:lnTo>
                  <a:pt x="233" y="364"/>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51" name="Freeform 146"/>
          <p:cNvSpPr>
            <a:spLocks noEditPoints="1"/>
          </p:cNvSpPr>
          <p:nvPr/>
        </p:nvSpPr>
        <p:spPr bwMode="auto">
          <a:xfrm>
            <a:off x="8338345" y="3594577"/>
            <a:ext cx="302101" cy="467995"/>
          </a:xfrm>
          <a:custGeom>
            <a:avLst/>
            <a:gdLst>
              <a:gd name="T0" fmla="*/ 252 w 710"/>
              <a:gd name="T1" fmla="*/ 24 h 1100"/>
              <a:gd name="T2" fmla="*/ 282 w 710"/>
              <a:gd name="T3" fmla="*/ 24 h 1100"/>
              <a:gd name="T4" fmla="*/ 311 w 710"/>
              <a:gd name="T5" fmla="*/ 120 h 1100"/>
              <a:gd name="T6" fmla="*/ 264 w 710"/>
              <a:gd name="T7" fmla="*/ 219 h 1100"/>
              <a:gd name="T8" fmla="*/ 288 w 710"/>
              <a:gd name="T9" fmla="*/ 355 h 1100"/>
              <a:gd name="T10" fmla="*/ 361 w 710"/>
              <a:gd name="T11" fmla="*/ 355 h 1100"/>
              <a:gd name="T12" fmla="*/ 459 w 710"/>
              <a:gd name="T13" fmla="*/ 448 h 1100"/>
              <a:gd name="T14" fmla="*/ 483 w 710"/>
              <a:gd name="T15" fmla="*/ 508 h 1100"/>
              <a:gd name="T16" fmla="*/ 387 w 710"/>
              <a:gd name="T17" fmla="*/ 421 h 1100"/>
              <a:gd name="T18" fmla="*/ 317 w 710"/>
              <a:gd name="T19" fmla="*/ 402 h 1100"/>
              <a:gd name="T20" fmla="*/ 212 w 710"/>
              <a:gd name="T21" fmla="*/ 395 h 1100"/>
              <a:gd name="T22" fmla="*/ 231 w 710"/>
              <a:gd name="T23" fmla="*/ 339 h 1100"/>
              <a:gd name="T24" fmla="*/ 201 w 710"/>
              <a:gd name="T25" fmla="*/ 350 h 1100"/>
              <a:gd name="T26" fmla="*/ 141 w 710"/>
              <a:gd name="T27" fmla="*/ 264 h 1100"/>
              <a:gd name="T28" fmla="*/ 160 w 710"/>
              <a:gd name="T29" fmla="*/ 210 h 1100"/>
              <a:gd name="T30" fmla="*/ 157 w 710"/>
              <a:gd name="T31" fmla="*/ 0 h 1100"/>
              <a:gd name="T32" fmla="*/ 287 w 710"/>
              <a:gd name="T33" fmla="*/ 463 h 1100"/>
              <a:gd name="T34" fmla="*/ 239 w 710"/>
              <a:gd name="T35" fmla="*/ 494 h 1100"/>
              <a:gd name="T36" fmla="*/ 257 w 710"/>
              <a:gd name="T37" fmla="*/ 432 h 1100"/>
              <a:gd name="T38" fmla="*/ 594 w 710"/>
              <a:gd name="T39" fmla="*/ 540 h 1100"/>
              <a:gd name="T40" fmla="*/ 565 w 710"/>
              <a:gd name="T41" fmla="*/ 612 h 1100"/>
              <a:gd name="T42" fmla="*/ 593 w 710"/>
              <a:gd name="T43" fmla="*/ 693 h 1100"/>
              <a:gd name="T44" fmla="*/ 550 w 710"/>
              <a:gd name="T45" fmla="*/ 653 h 1100"/>
              <a:gd name="T46" fmla="*/ 510 w 710"/>
              <a:gd name="T47" fmla="*/ 597 h 1100"/>
              <a:gd name="T48" fmla="*/ 550 w 710"/>
              <a:gd name="T49" fmla="*/ 571 h 1100"/>
              <a:gd name="T50" fmla="*/ 569 w 710"/>
              <a:gd name="T51" fmla="*/ 508 h 1100"/>
              <a:gd name="T52" fmla="*/ 325 w 710"/>
              <a:gd name="T53" fmla="*/ 563 h 1100"/>
              <a:gd name="T54" fmla="*/ 421 w 710"/>
              <a:gd name="T55" fmla="*/ 589 h 1100"/>
              <a:gd name="T56" fmla="*/ 392 w 710"/>
              <a:gd name="T57" fmla="*/ 661 h 1100"/>
              <a:gd name="T58" fmla="*/ 341 w 710"/>
              <a:gd name="T59" fmla="*/ 647 h 1100"/>
              <a:gd name="T60" fmla="*/ 325 w 710"/>
              <a:gd name="T61" fmla="*/ 563 h 1100"/>
              <a:gd name="T62" fmla="*/ 0 w 710"/>
              <a:gd name="T63" fmla="*/ 863 h 1100"/>
              <a:gd name="T64" fmla="*/ 82 w 710"/>
              <a:gd name="T65" fmla="*/ 751 h 1100"/>
              <a:gd name="T66" fmla="*/ 153 w 710"/>
              <a:gd name="T67" fmla="*/ 607 h 1100"/>
              <a:gd name="T68" fmla="*/ 128 w 710"/>
              <a:gd name="T69" fmla="*/ 724 h 1100"/>
              <a:gd name="T70" fmla="*/ 497 w 710"/>
              <a:gd name="T71" fmla="*/ 700 h 1100"/>
              <a:gd name="T72" fmla="*/ 454 w 710"/>
              <a:gd name="T73" fmla="*/ 782 h 1100"/>
              <a:gd name="T74" fmla="*/ 381 w 710"/>
              <a:gd name="T75" fmla="*/ 748 h 1100"/>
              <a:gd name="T76" fmla="*/ 411 w 710"/>
              <a:gd name="T77" fmla="*/ 702 h 1100"/>
              <a:gd name="T78" fmla="*/ 455 w 710"/>
              <a:gd name="T79" fmla="*/ 644 h 1100"/>
              <a:gd name="T80" fmla="*/ 496 w 710"/>
              <a:gd name="T81" fmla="*/ 619 h 1100"/>
              <a:gd name="T82" fmla="*/ 690 w 710"/>
              <a:gd name="T83" fmla="*/ 859 h 1100"/>
              <a:gd name="T84" fmla="*/ 710 w 710"/>
              <a:gd name="T85" fmla="*/ 963 h 1100"/>
              <a:gd name="T86" fmla="*/ 657 w 710"/>
              <a:gd name="T87" fmla="*/ 954 h 1100"/>
              <a:gd name="T88" fmla="*/ 652 w 710"/>
              <a:gd name="T89" fmla="*/ 1060 h 1100"/>
              <a:gd name="T90" fmla="*/ 542 w 710"/>
              <a:gd name="T91" fmla="*/ 1051 h 1100"/>
              <a:gd name="T92" fmla="*/ 537 w 710"/>
              <a:gd name="T93" fmla="*/ 949 h 1100"/>
              <a:gd name="T94" fmla="*/ 466 w 710"/>
              <a:gd name="T95" fmla="*/ 944 h 1100"/>
              <a:gd name="T96" fmla="*/ 378 w 710"/>
              <a:gd name="T97" fmla="*/ 988 h 1100"/>
              <a:gd name="T98" fmla="*/ 388 w 710"/>
              <a:gd name="T99" fmla="*/ 891 h 1100"/>
              <a:gd name="T100" fmla="*/ 472 w 710"/>
              <a:gd name="T101" fmla="*/ 835 h 1100"/>
              <a:gd name="T102" fmla="*/ 557 w 710"/>
              <a:gd name="T103" fmla="*/ 850 h 1100"/>
              <a:gd name="T104" fmla="*/ 619 w 710"/>
              <a:gd name="T105" fmla="*/ 810 h 1100"/>
              <a:gd name="T106" fmla="*/ 673 w 710"/>
              <a:gd name="T107" fmla="*/ 785 h 1100"/>
              <a:gd name="T108" fmla="*/ 690 w 710"/>
              <a:gd name="T109" fmla="*/ 859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0" h="1100">
                <a:moveTo>
                  <a:pt x="202" y="0"/>
                </a:moveTo>
                <a:lnTo>
                  <a:pt x="252" y="24"/>
                </a:lnTo>
                <a:lnTo>
                  <a:pt x="271" y="2"/>
                </a:lnTo>
                <a:lnTo>
                  <a:pt x="282" y="24"/>
                </a:lnTo>
                <a:lnTo>
                  <a:pt x="276" y="59"/>
                </a:lnTo>
                <a:lnTo>
                  <a:pt x="311" y="120"/>
                </a:lnTo>
                <a:lnTo>
                  <a:pt x="303" y="191"/>
                </a:lnTo>
                <a:lnTo>
                  <a:pt x="264" y="219"/>
                </a:lnTo>
                <a:lnTo>
                  <a:pt x="262" y="288"/>
                </a:lnTo>
                <a:lnTo>
                  <a:pt x="288" y="355"/>
                </a:lnTo>
                <a:lnTo>
                  <a:pt x="329" y="365"/>
                </a:lnTo>
                <a:lnTo>
                  <a:pt x="361" y="355"/>
                </a:lnTo>
                <a:lnTo>
                  <a:pt x="460" y="402"/>
                </a:lnTo>
                <a:lnTo>
                  <a:pt x="459" y="448"/>
                </a:lnTo>
                <a:lnTo>
                  <a:pt x="486" y="469"/>
                </a:lnTo>
                <a:lnTo>
                  <a:pt x="483" y="508"/>
                </a:lnTo>
                <a:lnTo>
                  <a:pt x="420" y="466"/>
                </a:lnTo>
                <a:lnTo>
                  <a:pt x="387" y="421"/>
                </a:lnTo>
                <a:lnTo>
                  <a:pt x="371" y="453"/>
                </a:lnTo>
                <a:lnTo>
                  <a:pt x="317" y="402"/>
                </a:lnTo>
                <a:lnTo>
                  <a:pt x="251" y="414"/>
                </a:lnTo>
                <a:lnTo>
                  <a:pt x="212" y="395"/>
                </a:lnTo>
                <a:lnTo>
                  <a:pt x="211" y="360"/>
                </a:lnTo>
                <a:lnTo>
                  <a:pt x="231" y="339"/>
                </a:lnTo>
                <a:lnTo>
                  <a:pt x="206" y="319"/>
                </a:lnTo>
                <a:lnTo>
                  <a:pt x="201" y="350"/>
                </a:lnTo>
                <a:lnTo>
                  <a:pt x="157" y="301"/>
                </a:lnTo>
                <a:lnTo>
                  <a:pt x="141" y="264"/>
                </a:lnTo>
                <a:lnTo>
                  <a:pt x="126" y="182"/>
                </a:lnTo>
                <a:lnTo>
                  <a:pt x="160" y="210"/>
                </a:lnTo>
                <a:lnTo>
                  <a:pt x="146" y="77"/>
                </a:lnTo>
                <a:lnTo>
                  <a:pt x="157" y="0"/>
                </a:lnTo>
                <a:lnTo>
                  <a:pt x="202" y="0"/>
                </a:lnTo>
                <a:moveTo>
                  <a:pt x="287" y="463"/>
                </a:moveTo>
                <a:lnTo>
                  <a:pt x="276" y="536"/>
                </a:lnTo>
                <a:lnTo>
                  <a:pt x="239" y="494"/>
                </a:lnTo>
                <a:lnTo>
                  <a:pt x="193" y="429"/>
                </a:lnTo>
                <a:lnTo>
                  <a:pt x="257" y="432"/>
                </a:lnTo>
                <a:lnTo>
                  <a:pt x="287" y="463"/>
                </a:lnTo>
                <a:moveTo>
                  <a:pt x="594" y="540"/>
                </a:moveTo>
                <a:lnTo>
                  <a:pt x="625" y="635"/>
                </a:lnTo>
                <a:lnTo>
                  <a:pt x="565" y="612"/>
                </a:lnTo>
                <a:lnTo>
                  <a:pt x="570" y="641"/>
                </a:lnTo>
                <a:lnTo>
                  <a:pt x="593" y="693"/>
                </a:lnTo>
                <a:lnTo>
                  <a:pt x="559" y="712"/>
                </a:lnTo>
                <a:lnTo>
                  <a:pt x="550" y="653"/>
                </a:lnTo>
                <a:lnTo>
                  <a:pt x="527" y="648"/>
                </a:lnTo>
                <a:lnTo>
                  <a:pt x="510" y="597"/>
                </a:lnTo>
                <a:lnTo>
                  <a:pt x="555" y="603"/>
                </a:lnTo>
                <a:lnTo>
                  <a:pt x="550" y="571"/>
                </a:lnTo>
                <a:lnTo>
                  <a:pt x="497" y="506"/>
                </a:lnTo>
                <a:lnTo>
                  <a:pt x="569" y="508"/>
                </a:lnTo>
                <a:lnTo>
                  <a:pt x="594" y="540"/>
                </a:lnTo>
                <a:moveTo>
                  <a:pt x="325" y="563"/>
                </a:moveTo>
                <a:lnTo>
                  <a:pt x="373" y="589"/>
                </a:lnTo>
                <a:lnTo>
                  <a:pt x="421" y="589"/>
                </a:lnTo>
                <a:lnTo>
                  <a:pt x="423" y="625"/>
                </a:lnTo>
                <a:lnTo>
                  <a:pt x="392" y="661"/>
                </a:lnTo>
                <a:lnTo>
                  <a:pt x="347" y="686"/>
                </a:lnTo>
                <a:lnTo>
                  <a:pt x="341" y="647"/>
                </a:lnTo>
                <a:lnTo>
                  <a:pt x="341" y="603"/>
                </a:lnTo>
                <a:lnTo>
                  <a:pt x="325" y="563"/>
                </a:lnTo>
                <a:moveTo>
                  <a:pt x="94" y="782"/>
                </a:moveTo>
                <a:lnTo>
                  <a:pt x="0" y="863"/>
                </a:lnTo>
                <a:lnTo>
                  <a:pt x="32" y="803"/>
                </a:lnTo>
                <a:lnTo>
                  <a:pt x="82" y="751"/>
                </a:lnTo>
                <a:lnTo>
                  <a:pt x="122" y="692"/>
                </a:lnTo>
                <a:lnTo>
                  <a:pt x="153" y="607"/>
                </a:lnTo>
                <a:lnTo>
                  <a:pt x="173" y="677"/>
                </a:lnTo>
                <a:lnTo>
                  <a:pt x="128" y="724"/>
                </a:lnTo>
                <a:lnTo>
                  <a:pt x="94" y="782"/>
                </a:lnTo>
                <a:moveTo>
                  <a:pt x="497" y="700"/>
                </a:moveTo>
                <a:lnTo>
                  <a:pt x="473" y="728"/>
                </a:lnTo>
                <a:lnTo>
                  <a:pt x="454" y="782"/>
                </a:lnTo>
                <a:lnTo>
                  <a:pt x="433" y="807"/>
                </a:lnTo>
                <a:lnTo>
                  <a:pt x="381" y="748"/>
                </a:lnTo>
                <a:lnTo>
                  <a:pt x="395" y="726"/>
                </a:lnTo>
                <a:lnTo>
                  <a:pt x="411" y="702"/>
                </a:lnTo>
                <a:lnTo>
                  <a:pt x="414" y="649"/>
                </a:lnTo>
                <a:lnTo>
                  <a:pt x="455" y="644"/>
                </a:lnTo>
                <a:lnTo>
                  <a:pt x="449" y="701"/>
                </a:lnTo>
                <a:lnTo>
                  <a:pt x="496" y="619"/>
                </a:lnTo>
                <a:lnTo>
                  <a:pt x="497" y="700"/>
                </a:lnTo>
                <a:moveTo>
                  <a:pt x="690" y="859"/>
                </a:moveTo>
                <a:lnTo>
                  <a:pt x="702" y="916"/>
                </a:lnTo>
                <a:lnTo>
                  <a:pt x="710" y="963"/>
                </a:lnTo>
                <a:lnTo>
                  <a:pt x="690" y="1041"/>
                </a:lnTo>
                <a:lnTo>
                  <a:pt x="657" y="954"/>
                </a:lnTo>
                <a:lnTo>
                  <a:pt x="624" y="998"/>
                </a:lnTo>
                <a:lnTo>
                  <a:pt x="652" y="1060"/>
                </a:lnTo>
                <a:lnTo>
                  <a:pt x="633" y="1100"/>
                </a:lnTo>
                <a:lnTo>
                  <a:pt x="542" y="1051"/>
                </a:lnTo>
                <a:lnTo>
                  <a:pt x="517" y="989"/>
                </a:lnTo>
                <a:lnTo>
                  <a:pt x="537" y="949"/>
                </a:lnTo>
                <a:lnTo>
                  <a:pt x="487" y="908"/>
                </a:lnTo>
                <a:lnTo>
                  <a:pt x="466" y="944"/>
                </a:lnTo>
                <a:lnTo>
                  <a:pt x="430" y="940"/>
                </a:lnTo>
                <a:lnTo>
                  <a:pt x="378" y="988"/>
                </a:lnTo>
                <a:lnTo>
                  <a:pt x="364" y="963"/>
                </a:lnTo>
                <a:lnTo>
                  <a:pt x="388" y="891"/>
                </a:lnTo>
                <a:lnTo>
                  <a:pt x="433" y="867"/>
                </a:lnTo>
                <a:lnTo>
                  <a:pt x="472" y="835"/>
                </a:lnTo>
                <a:lnTo>
                  <a:pt x="501" y="874"/>
                </a:lnTo>
                <a:lnTo>
                  <a:pt x="557" y="850"/>
                </a:lnTo>
                <a:lnTo>
                  <a:pt x="566" y="812"/>
                </a:lnTo>
                <a:lnTo>
                  <a:pt x="619" y="810"/>
                </a:lnTo>
                <a:lnTo>
                  <a:pt x="608" y="744"/>
                </a:lnTo>
                <a:lnTo>
                  <a:pt x="673" y="785"/>
                </a:lnTo>
                <a:lnTo>
                  <a:pt x="683" y="828"/>
                </a:lnTo>
                <a:lnTo>
                  <a:pt x="690" y="859"/>
                </a:lnTo>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52" name="Freeform 147"/>
          <p:cNvSpPr>
            <a:spLocks/>
          </p:cNvSpPr>
          <p:nvPr/>
        </p:nvSpPr>
        <p:spPr bwMode="auto">
          <a:xfrm>
            <a:off x="9541510" y="4448493"/>
            <a:ext cx="45403" cy="68104"/>
          </a:xfrm>
          <a:custGeom>
            <a:avLst/>
            <a:gdLst>
              <a:gd name="T0" fmla="*/ 23 w 26"/>
              <a:gd name="T1" fmla="*/ 37 h 39"/>
              <a:gd name="T2" fmla="*/ 18 w 26"/>
              <a:gd name="T3" fmla="*/ 39 h 39"/>
              <a:gd name="T4" fmla="*/ 10 w 26"/>
              <a:gd name="T5" fmla="*/ 31 h 39"/>
              <a:gd name="T6" fmla="*/ 3 w 26"/>
              <a:gd name="T7" fmla="*/ 18 h 39"/>
              <a:gd name="T8" fmla="*/ 0 w 26"/>
              <a:gd name="T9" fmla="*/ 2 h 39"/>
              <a:gd name="T10" fmla="*/ 3 w 26"/>
              <a:gd name="T11" fmla="*/ 0 h 39"/>
              <a:gd name="T12" fmla="*/ 5 w 26"/>
              <a:gd name="T13" fmla="*/ 6 h 39"/>
              <a:gd name="T14" fmla="*/ 10 w 26"/>
              <a:gd name="T15" fmla="*/ 11 h 39"/>
              <a:gd name="T16" fmla="*/ 18 w 26"/>
              <a:gd name="T17" fmla="*/ 24 h 39"/>
              <a:gd name="T18" fmla="*/ 26 w 26"/>
              <a:gd name="T19" fmla="*/ 31 h 39"/>
              <a:gd name="T20" fmla="*/ 23 w 26"/>
              <a:gd name="T21"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9">
                <a:moveTo>
                  <a:pt x="23" y="37"/>
                </a:moveTo>
                <a:lnTo>
                  <a:pt x="18" y="39"/>
                </a:lnTo>
                <a:lnTo>
                  <a:pt x="10" y="31"/>
                </a:lnTo>
                <a:lnTo>
                  <a:pt x="3" y="18"/>
                </a:lnTo>
                <a:lnTo>
                  <a:pt x="0" y="2"/>
                </a:lnTo>
                <a:lnTo>
                  <a:pt x="3" y="0"/>
                </a:lnTo>
                <a:lnTo>
                  <a:pt x="5" y="6"/>
                </a:lnTo>
                <a:lnTo>
                  <a:pt x="10" y="11"/>
                </a:lnTo>
                <a:lnTo>
                  <a:pt x="18" y="24"/>
                </a:lnTo>
                <a:lnTo>
                  <a:pt x="26" y="31"/>
                </a:lnTo>
                <a:lnTo>
                  <a:pt x="23" y="3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53" name="Freeform 148"/>
          <p:cNvSpPr>
            <a:spLocks/>
          </p:cNvSpPr>
          <p:nvPr/>
        </p:nvSpPr>
        <p:spPr bwMode="auto">
          <a:xfrm>
            <a:off x="9342438" y="4417060"/>
            <a:ext cx="130969" cy="78582"/>
          </a:xfrm>
          <a:custGeom>
            <a:avLst/>
            <a:gdLst>
              <a:gd name="T0" fmla="*/ 68 w 75"/>
              <a:gd name="T1" fmla="*/ 27 h 45"/>
              <a:gd name="T2" fmla="*/ 58 w 75"/>
              <a:gd name="T3" fmla="*/ 29 h 45"/>
              <a:gd name="T4" fmla="*/ 54 w 75"/>
              <a:gd name="T5" fmla="*/ 35 h 45"/>
              <a:gd name="T6" fmla="*/ 44 w 75"/>
              <a:gd name="T7" fmla="*/ 40 h 45"/>
              <a:gd name="T8" fmla="*/ 34 w 75"/>
              <a:gd name="T9" fmla="*/ 45 h 45"/>
              <a:gd name="T10" fmla="*/ 25 w 75"/>
              <a:gd name="T11" fmla="*/ 45 h 45"/>
              <a:gd name="T12" fmla="*/ 10 w 75"/>
              <a:gd name="T13" fmla="*/ 39 h 45"/>
              <a:gd name="T14" fmla="*/ 0 w 75"/>
              <a:gd name="T15" fmla="*/ 33 h 45"/>
              <a:gd name="T16" fmla="*/ 2 w 75"/>
              <a:gd name="T17" fmla="*/ 26 h 45"/>
              <a:gd name="T18" fmla="*/ 18 w 75"/>
              <a:gd name="T19" fmla="*/ 29 h 45"/>
              <a:gd name="T20" fmla="*/ 28 w 75"/>
              <a:gd name="T21" fmla="*/ 28 h 45"/>
              <a:gd name="T22" fmla="*/ 31 w 75"/>
              <a:gd name="T23" fmla="*/ 18 h 45"/>
              <a:gd name="T24" fmla="*/ 34 w 75"/>
              <a:gd name="T25" fmla="*/ 17 h 45"/>
              <a:gd name="T26" fmla="*/ 35 w 75"/>
              <a:gd name="T27" fmla="*/ 28 h 45"/>
              <a:gd name="T28" fmla="*/ 46 w 75"/>
              <a:gd name="T29" fmla="*/ 27 h 45"/>
              <a:gd name="T30" fmla="*/ 51 w 75"/>
              <a:gd name="T31" fmla="*/ 20 h 45"/>
              <a:gd name="T32" fmla="*/ 62 w 75"/>
              <a:gd name="T33" fmla="*/ 12 h 45"/>
              <a:gd name="T34" fmla="*/ 61 w 75"/>
              <a:gd name="T35" fmla="*/ 0 h 45"/>
              <a:gd name="T36" fmla="*/ 72 w 75"/>
              <a:gd name="T37" fmla="*/ 0 h 45"/>
              <a:gd name="T38" fmla="*/ 75 w 75"/>
              <a:gd name="T39" fmla="*/ 3 h 45"/>
              <a:gd name="T40" fmla="*/ 74 w 75"/>
              <a:gd name="T41" fmla="*/ 15 h 45"/>
              <a:gd name="T42" fmla="*/ 68 w 75"/>
              <a:gd name="T43" fmla="*/ 2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45">
                <a:moveTo>
                  <a:pt x="68" y="27"/>
                </a:moveTo>
                <a:lnTo>
                  <a:pt x="58" y="29"/>
                </a:lnTo>
                <a:lnTo>
                  <a:pt x="54" y="35"/>
                </a:lnTo>
                <a:lnTo>
                  <a:pt x="44" y="40"/>
                </a:lnTo>
                <a:lnTo>
                  <a:pt x="34" y="45"/>
                </a:lnTo>
                <a:lnTo>
                  <a:pt x="25" y="45"/>
                </a:lnTo>
                <a:lnTo>
                  <a:pt x="10" y="39"/>
                </a:lnTo>
                <a:lnTo>
                  <a:pt x="0" y="33"/>
                </a:lnTo>
                <a:lnTo>
                  <a:pt x="2" y="26"/>
                </a:lnTo>
                <a:lnTo>
                  <a:pt x="18" y="29"/>
                </a:lnTo>
                <a:lnTo>
                  <a:pt x="28" y="28"/>
                </a:lnTo>
                <a:lnTo>
                  <a:pt x="31" y="18"/>
                </a:lnTo>
                <a:lnTo>
                  <a:pt x="34" y="17"/>
                </a:lnTo>
                <a:lnTo>
                  <a:pt x="35" y="28"/>
                </a:lnTo>
                <a:lnTo>
                  <a:pt x="46" y="27"/>
                </a:lnTo>
                <a:lnTo>
                  <a:pt x="51" y="20"/>
                </a:lnTo>
                <a:lnTo>
                  <a:pt x="62" y="12"/>
                </a:lnTo>
                <a:lnTo>
                  <a:pt x="61" y="0"/>
                </a:lnTo>
                <a:lnTo>
                  <a:pt x="72" y="0"/>
                </a:lnTo>
                <a:lnTo>
                  <a:pt x="75" y="3"/>
                </a:lnTo>
                <a:lnTo>
                  <a:pt x="74" y="15"/>
                </a:lnTo>
                <a:lnTo>
                  <a:pt x="68" y="2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54" name="Freeform 149"/>
          <p:cNvSpPr>
            <a:spLocks/>
          </p:cNvSpPr>
          <p:nvPr/>
        </p:nvSpPr>
        <p:spPr bwMode="auto">
          <a:xfrm>
            <a:off x="9099709" y="4359434"/>
            <a:ext cx="307340" cy="293370"/>
          </a:xfrm>
          <a:custGeom>
            <a:avLst/>
            <a:gdLst>
              <a:gd name="T0" fmla="*/ 116 w 176"/>
              <a:gd name="T1" fmla="*/ 100 h 168"/>
              <a:gd name="T2" fmla="*/ 131 w 176"/>
              <a:gd name="T3" fmla="*/ 114 h 168"/>
              <a:gd name="T4" fmla="*/ 141 w 176"/>
              <a:gd name="T5" fmla="*/ 136 h 168"/>
              <a:gd name="T6" fmla="*/ 151 w 176"/>
              <a:gd name="T7" fmla="*/ 135 h 168"/>
              <a:gd name="T8" fmla="*/ 149 w 176"/>
              <a:gd name="T9" fmla="*/ 144 h 168"/>
              <a:gd name="T10" fmla="*/ 163 w 176"/>
              <a:gd name="T11" fmla="*/ 148 h 168"/>
              <a:gd name="T12" fmla="*/ 157 w 176"/>
              <a:gd name="T13" fmla="*/ 151 h 168"/>
              <a:gd name="T14" fmla="*/ 176 w 176"/>
              <a:gd name="T15" fmla="*/ 160 h 168"/>
              <a:gd name="T16" fmla="*/ 173 w 176"/>
              <a:gd name="T17" fmla="*/ 166 h 168"/>
              <a:gd name="T18" fmla="*/ 161 w 176"/>
              <a:gd name="T19" fmla="*/ 168 h 168"/>
              <a:gd name="T20" fmla="*/ 157 w 176"/>
              <a:gd name="T21" fmla="*/ 162 h 168"/>
              <a:gd name="T22" fmla="*/ 141 w 176"/>
              <a:gd name="T23" fmla="*/ 160 h 168"/>
              <a:gd name="T24" fmla="*/ 123 w 176"/>
              <a:gd name="T25" fmla="*/ 157 h 168"/>
              <a:gd name="T26" fmla="*/ 111 w 176"/>
              <a:gd name="T27" fmla="*/ 144 h 168"/>
              <a:gd name="T28" fmla="*/ 101 w 176"/>
              <a:gd name="T29" fmla="*/ 132 h 168"/>
              <a:gd name="T30" fmla="*/ 93 w 176"/>
              <a:gd name="T31" fmla="*/ 114 h 168"/>
              <a:gd name="T32" fmla="*/ 70 w 176"/>
              <a:gd name="T33" fmla="*/ 105 h 168"/>
              <a:gd name="T34" fmla="*/ 54 w 176"/>
              <a:gd name="T35" fmla="*/ 111 h 168"/>
              <a:gd name="T36" fmla="*/ 43 w 176"/>
              <a:gd name="T37" fmla="*/ 118 h 168"/>
              <a:gd name="T38" fmla="*/ 43 w 176"/>
              <a:gd name="T39" fmla="*/ 133 h 168"/>
              <a:gd name="T40" fmla="*/ 28 w 176"/>
              <a:gd name="T41" fmla="*/ 140 h 168"/>
              <a:gd name="T42" fmla="*/ 19 w 176"/>
              <a:gd name="T43" fmla="*/ 137 h 168"/>
              <a:gd name="T44" fmla="*/ 0 w 176"/>
              <a:gd name="T45" fmla="*/ 136 h 168"/>
              <a:gd name="T46" fmla="*/ 5 w 176"/>
              <a:gd name="T47" fmla="*/ 68 h 168"/>
              <a:gd name="T48" fmla="*/ 7 w 176"/>
              <a:gd name="T49" fmla="*/ 0 h 168"/>
              <a:gd name="T50" fmla="*/ 39 w 176"/>
              <a:gd name="T51" fmla="*/ 15 h 168"/>
              <a:gd name="T52" fmla="*/ 72 w 176"/>
              <a:gd name="T53" fmla="*/ 27 h 168"/>
              <a:gd name="T54" fmla="*/ 84 w 176"/>
              <a:gd name="T55" fmla="*/ 37 h 168"/>
              <a:gd name="T56" fmla="*/ 94 w 176"/>
              <a:gd name="T57" fmla="*/ 48 h 168"/>
              <a:gd name="T58" fmla="*/ 96 w 176"/>
              <a:gd name="T59" fmla="*/ 60 h 168"/>
              <a:gd name="T60" fmla="*/ 126 w 176"/>
              <a:gd name="T61" fmla="*/ 73 h 168"/>
              <a:gd name="T62" fmla="*/ 130 w 176"/>
              <a:gd name="T63" fmla="*/ 84 h 168"/>
              <a:gd name="T64" fmla="*/ 113 w 176"/>
              <a:gd name="T65" fmla="*/ 86 h 168"/>
              <a:gd name="T66" fmla="*/ 116 w 176"/>
              <a:gd name="T67" fmla="*/ 10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68">
                <a:moveTo>
                  <a:pt x="116" y="100"/>
                </a:moveTo>
                <a:lnTo>
                  <a:pt x="131" y="114"/>
                </a:lnTo>
                <a:lnTo>
                  <a:pt x="141" y="136"/>
                </a:lnTo>
                <a:lnTo>
                  <a:pt x="151" y="135"/>
                </a:lnTo>
                <a:lnTo>
                  <a:pt x="149" y="144"/>
                </a:lnTo>
                <a:lnTo>
                  <a:pt x="163" y="148"/>
                </a:lnTo>
                <a:lnTo>
                  <a:pt x="157" y="151"/>
                </a:lnTo>
                <a:lnTo>
                  <a:pt x="176" y="160"/>
                </a:lnTo>
                <a:lnTo>
                  <a:pt x="173" y="166"/>
                </a:lnTo>
                <a:lnTo>
                  <a:pt x="161" y="168"/>
                </a:lnTo>
                <a:lnTo>
                  <a:pt x="157" y="162"/>
                </a:lnTo>
                <a:lnTo>
                  <a:pt x="141" y="160"/>
                </a:lnTo>
                <a:lnTo>
                  <a:pt x="123" y="157"/>
                </a:lnTo>
                <a:lnTo>
                  <a:pt x="111" y="144"/>
                </a:lnTo>
                <a:lnTo>
                  <a:pt x="101" y="132"/>
                </a:lnTo>
                <a:lnTo>
                  <a:pt x="93" y="114"/>
                </a:lnTo>
                <a:lnTo>
                  <a:pt x="70" y="105"/>
                </a:lnTo>
                <a:lnTo>
                  <a:pt x="54" y="111"/>
                </a:lnTo>
                <a:lnTo>
                  <a:pt x="43" y="118"/>
                </a:lnTo>
                <a:lnTo>
                  <a:pt x="43" y="133"/>
                </a:lnTo>
                <a:lnTo>
                  <a:pt x="28" y="140"/>
                </a:lnTo>
                <a:lnTo>
                  <a:pt x="19" y="137"/>
                </a:lnTo>
                <a:lnTo>
                  <a:pt x="0" y="136"/>
                </a:lnTo>
                <a:lnTo>
                  <a:pt x="5" y="68"/>
                </a:lnTo>
                <a:lnTo>
                  <a:pt x="7" y="0"/>
                </a:lnTo>
                <a:lnTo>
                  <a:pt x="39" y="15"/>
                </a:lnTo>
                <a:lnTo>
                  <a:pt x="72" y="27"/>
                </a:lnTo>
                <a:lnTo>
                  <a:pt x="84" y="37"/>
                </a:lnTo>
                <a:lnTo>
                  <a:pt x="94" y="48"/>
                </a:lnTo>
                <a:lnTo>
                  <a:pt x="96" y="60"/>
                </a:lnTo>
                <a:lnTo>
                  <a:pt x="126" y="73"/>
                </a:lnTo>
                <a:lnTo>
                  <a:pt x="130" y="84"/>
                </a:lnTo>
                <a:lnTo>
                  <a:pt x="113" y="86"/>
                </a:lnTo>
                <a:lnTo>
                  <a:pt x="116" y="10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55" name="Freeform 150"/>
          <p:cNvSpPr>
            <a:spLocks/>
          </p:cNvSpPr>
          <p:nvPr/>
        </p:nvSpPr>
        <p:spPr bwMode="auto">
          <a:xfrm>
            <a:off x="9422765" y="4355942"/>
            <a:ext cx="76835" cy="82073"/>
          </a:xfrm>
          <a:custGeom>
            <a:avLst/>
            <a:gdLst>
              <a:gd name="T0" fmla="*/ 44 w 44"/>
              <a:gd name="T1" fmla="*/ 42 h 47"/>
              <a:gd name="T2" fmla="*/ 38 w 44"/>
              <a:gd name="T3" fmla="*/ 47 h 47"/>
              <a:gd name="T4" fmla="*/ 35 w 44"/>
              <a:gd name="T5" fmla="*/ 35 h 47"/>
              <a:gd name="T6" fmla="*/ 31 w 44"/>
              <a:gd name="T7" fmla="*/ 27 h 47"/>
              <a:gd name="T8" fmla="*/ 23 w 44"/>
              <a:gd name="T9" fmla="*/ 20 h 47"/>
              <a:gd name="T10" fmla="*/ 13 w 44"/>
              <a:gd name="T11" fmla="*/ 11 h 47"/>
              <a:gd name="T12" fmla="*/ 0 w 44"/>
              <a:gd name="T13" fmla="*/ 5 h 47"/>
              <a:gd name="T14" fmla="*/ 5 w 44"/>
              <a:gd name="T15" fmla="*/ 0 h 47"/>
              <a:gd name="T16" fmla="*/ 15 w 44"/>
              <a:gd name="T17" fmla="*/ 6 h 47"/>
              <a:gd name="T18" fmla="*/ 21 w 44"/>
              <a:gd name="T19" fmla="*/ 11 h 47"/>
              <a:gd name="T20" fmla="*/ 28 w 44"/>
              <a:gd name="T21" fmla="*/ 16 h 47"/>
              <a:gd name="T22" fmla="*/ 35 w 44"/>
              <a:gd name="T23" fmla="*/ 24 h 47"/>
              <a:gd name="T24" fmla="*/ 42 w 44"/>
              <a:gd name="T25" fmla="*/ 31 h 47"/>
              <a:gd name="T26" fmla="*/ 44 w 44"/>
              <a:gd name="T2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47">
                <a:moveTo>
                  <a:pt x="44" y="42"/>
                </a:moveTo>
                <a:lnTo>
                  <a:pt x="38" y="47"/>
                </a:lnTo>
                <a:lnTo>
                  <a:pt x="35" y="35"/>
                </a:lnTo>
                <a:lnTo>
                  <a:pt x="31" y="27"/>
                </a:lnTo>
                <a:lnTo>
                  <a:pt x="23" y="20"/>
                </a:lnTo>
                <a:lnTo>
                  <a:pt x="13" y="11"/>
                </a:lnTo>
                <a:lnTo>
                  <a:pt x="0" y="5"/>
                </a:lnTo>
                <a:lnTo>
                  <a:pt x="5" y="0"/>
                </a:lnTo>
                <a:lnTo>
                  <a:pt x="15" y="6"/>
                </a:lnTo>
                <a:lnTo>
                  <a:pt x="21" y="11"/>
                </a:lnTo>
                <a:lnTo>
                  <a:pt x="28" y="16"/>
                </a:lnTo>
                <a:lnTo>
                  <a:pt x="35" y="24"/>
                </a:lnTo>
                <a:lnTo>
                  <a:pt x="42" y="31"/>
                </a:lnTo>
                <a:lnTo>
                  <a:pt x="44" y="4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56" name="Freeform 151"/>
          <p:cNvSpPr>
            <a:spLocks/>
          </p:cNvSpPr>
          <p:nvPr/>
        </p:nvSpPr>
        <p:spPr bwMode="auto">
          <a:xfrm>
            <a:off x="4973320" y="2290127"/>
            <a:ext cx="282893" cy="204312"/>
          </a:xfrm>
          <a:custGeom>
            <a:avLst/>
            <a:gdLst>
              <a:gd name="T0" fmla="*/ 18 w 162"/>
              <a:gd name="T1" fmla="*/ 75 h 117"/>
              <a:gd name="T2" fmla="*/ 11 w 162"/>
              <a:gd name="T3" fmla="*/ 62 h 117"/>
              <a:gd name="T4" fmla="*/ 11 w 162"/>
              <a:gd name="T5" fmla="*/ 55 h 117"/>
              <a:gd name="T6" fmla="*/ 6 w 162"/>
              <a:gd name="T7" fmla="*/ 44 h 117"/>
              <a:gd name="T8" fmla="*/ 0 w 162"/>
              <a:gd name="T9" fmla="*/ 37 h 117"/>
              <a:gd name="T10" fmla="*/ 4 w 162"/>
              <a:gd name="T11" fmla="*/ 32 h 117"/>
              <a:gd name="T12" fmla="*/ 0 w 162"/>
              <a:gd name="T13" fmla="*/ 22 h 117"/>
              <a:gd name="T14" fmla="*/ 10 w 162"/>
              <a:gd name="T15" fmla="*/ 16 h 117"/>
              <a:gd name="T16" fmla="*/ 33 w 162"/>
              <a:gd name="T17" fmla="*/ 7 h 117"/>
              <a:gd name="T18" fmla="*/ 52 w 162"/>
              <a:gd name="T19" fmla="*/ 0 h 117"/>
              <a:gd name="T20" fmla="*/ 67 w 162"/>
              <a:gd name="T21" fmla="*/ 3 h 117"/>
              <a:gd name="T22" fmla="*/ 69 w 162"/>
              <a:gd name="T23" fmla="*/ 8 h 117"/>
              <a:gd name="T24" fmla="*/ 84 w 162"/>
              <a:gd name="T25" fmla="*/ 8 h 117"/>
              <a:gd name="T26" fmla="*/ 103 w 162"/>
              <a:gd name="T27" fmla="*/ 10 h 117"/>
              <a:gd name="T28" fmla="*/ 132 w 162"/>
              <a:gd name="T29" fmla="*/ 10 h 117"/>
              <a:gd name="T30" fmla="*/ 140 w 162"/>
              <a:gd name="T31" fmla="*/ 12 h 117"/>
              <a:gd name="T32" fmla="*/ 145 w 162"/>
              <a:gd name="T33" fmla="*/ 18 h 117"/>
              <a:gd name="T34" fmla="*/ 147 w 162"/>
              <a:gd name="T35" fmla="*/ 27 h 117"/>
              <a:gd name="T36" fmla="*/ 152 w 162"/>
              <a:gd name="T37" fmla="*/ 35 h 117"/>
              <a:gd name="T38" fmla="*/ 153 w 162"/>
              <a:gd name="T39" fmla="*/ 43 h 117"/>
              <a:gd name="T40" fmla="*/ 144 w 162"/>
              <a:gd name="T41" fmla="*/ 47 h 117"/>
              <a:gd name="T42" fmla="*/ 150 w 162"/>
              <a:gd name="T43" fmla="*/ 56 h 117"/>
              <a:gd name="T44" fmla="*/ 152 w 162"/>
              <a:gd name="T45" fmla="*/ 65 h 117"/>
              <a:gd name="T46" fmla="*/ 162 w 162"/>
              <a:gd name="T47" fmla="*/ 83 h 117"/>
              <a:gd name="T48" fmla="*/ 161 w 162"/>
              <a:gd name="T49" fmla="*/ 89 h 117"/>
              <a:gd name="T50" fmla="*/ 154 w 162"/>
              <a:gd name="T51" fmla="*/ 91 h 117"/>
              <a:gd name="T52" fmla="*/ 141 w 162"/>
              <a:gd name="T53" fmla="*/ 108 h 117"/>
              <a:gd name="T54" fmla="*/ 146 w 162"/>
              <a:gd name="T55" fmla="*/ 117 h 117"/>
              <a:gd name="T56" fmla="*/ 143 w 162"/>
              <a:gd name="T57" fmla="*/ 116 h 117"/>
              <a:gd name="T58" fmla="*/ 127 w 162"/>
              <a:gd name="T59" fmla="*/ 108 h 117"/>
              <a:gd name="T60" fmla="*/ 115 w 162"/>
              <a:gd name="T61" fmla="*/ 110 h 117"/>
              <a:gd name="T62" fmla="*/ 107 w 162"/>
              <a:gd name="T63" fmla="*/ 109 h 117"/>
              <a:gd name="T64" fmla="*/ 98 w 162"/>
              <a:gd name="T65" fmla="*/ 113 h 117"/>
              <a:gd name="T66" fmla="*/ 90 w 162"/>
              <a:gd name="T67" fmla="*/ 106 h 117"/>
              <a:gd name="T68" fmla="*/ 83 w 162"/>
              <a:gd name="T69" fmla="*/ 109 h 117"/>
              <a:gd name="T70" fmla="*/ 82 w 162"/>
              <a:gd name="T71" fmla="*/ 107 h 117"/>
              <a:gd name="T72" fmla="*/ 74 w 162"/>
              <a:gd name="T73" fmla="*/ 97 h 117"/>
              <a:gd name="T74" fmla="*/ 62 w 162"/>
              <a:gd name="T75" fmla="*/ 96 h 117"/>
              <a:gd name="T76" fmla="*/ 60 w 162"/>
              <a:gd name="T77" fmla="*/ 90 h 117"/>
              <a:gd name="T78" fmla="*/ 49 w 162"/>
              <a:gd name="T79" fmla="*/ 88 h 117"/>
              <a:gd name="T80" fmla="*/ 47 w 162"/>
              <a:gd name="T81" fmla="*/ 93 h 117"/>
              <a:gd name="T82" fmla="*/ 38 w 162"/>
              <a:gd name="T83" fmla="*/ 89 h 117"/>
              <a:gd name="T84" fmla="*/ 38 w 162"/>
              <a:gd name="T85" fmla="*/ 83 h 117"/>
              <a:gd name="T86" fmla="*/ 26 w 162"/>
              <a:gd name="T87" fmla="*/ 81 h 117"/>
              <a:gd name="T88" fmla="*/ 18 w 162"/>
              <a:gd name="T89" fmla="*/ 7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2" h="117">
                <a:moveTo>
                  <a:pt x="18" y="75"/>
                </a:moveTo>
                <a:lnTo>
                  <a:pt x="11" y="62"/>
                </a:lnTo>
                <a:lnTo>
                  <a:pt x="11" y="55"/>
                </a:lnTo>
                <a:lnTo>
                  <a:pt x="6" y="44"/>
                </a:lnTo>
                <a:lnTo>
                  <a:pt x="0" y="37"/>
                </a:lnTo>
                <a:lnTo>
                  <a:pt x="4" y="32"/>
                </a:lnTo>
                <a:lnTo>
                  <a:pt x="0" y="22"/>
                </a:lnTo>
                <a:lnTo>
                  <a:pt x="10" y="16"/>
                </a:lnTo>
                <a:lnTo>
                  <a:pt x="33" y="7"/>
                </a:lnTo>
                <a:lnTo>
                  <a:pt x="52" y="0"/>
                </a:lnTo>
                <a:lnTo>
                  <a:pt x="67" y="3"/>
                </a:lnTo>
                <a:lnTo>
                  <a:pt x="69" y="8"/>
                </a:lnTo>
                <a:lnTo>
                  <a:pt x="84" y="8"/>
                </a:lnTo>
                <a:lnTo>
                  <a:pt x="103" y="10"/>
                </a:lnTo>
                <a:lnTo>
                  <a:pt x="132" y="10"/>
                </a:lnTo>
                <a:lnTo>
                  <a:pt x="140" y="12"/>
                </a:lnTo>
                <a:lnTo>
                  <a:pt x="145" y="18"/>
                </a:lnTo>
                <a:lnTo>
                  <a:pt x="147" y="27"/>
                </a:lnTo>
                <a:lnTo>
                  <a:pt x="152" y="35"/>
                </a:lnTo>
                <a:lnTo>
                  <a:pt x="153" y="43"/>
                </a:lnTo>
                <a:lnTo>
                  <a:pt x="144" y="47"/>
                </a:lnTo>
                <a:lnTo>
                  <a:pt x="150" y="56"/>
                </a:lnTo>
                <a:lnTo>
                  <a:pt x="152" y="65"/>
                </a:lnTo>
                <a:lnTo>
                  <a:pt x="162" y="83"/>
                </a:lnTo>
                <a:lnTo>
                  <a:pt x="161" y="89"/>
                </a:lnTo>
                <a:lnTo>
                  <a:pt x="154" y="91"/>
                </a:lnTo>
                <a:lnTo>
                  <a:pt x="141" y="108"/>
                </a:lnTo>
                <a:lnTo>
                  <a:pt x="146" y="117"/>
                </a:lnTo>
                <a:lnTo>
                  <a:pt x="143" y="116"/>
                </a:lnTo>
                <a:lnTo>
                  <a:pt x="127" y="108"/>
                </a:lnTo>
                <a:lnTo>
                  <a:pt x="115" y="110"/>
                </a:lnTo>
                <a:lnTo>
                  <a:pt x="107" y="109"/>
                </a:lnTo>
                <a:lnTo>
                  <a:pt x="98" y="113"/>
                </a:lnTo>
                <a:lnTo>
                  <a:pt x="90" y="106"/>
                </a:lnTo>
                <a:lnTo>
                  <a:pt x="83" y="109"/>
                </a:lnTo>
                <a:lnTo>
                  <a:pt x="82" y="107"/>
                </a:lnTo>
                <a:lnTo>
                  <a:pt x="74" y="97"/>
                </a:lnTo>
                <a:lnTo>
                  <a:pt x="62" y="96"/>
                </a:lnTo>
                <a:lnTo>
                  <a:pt x="60" y="90"/>
                </a:lnTo>
                <a:lnTo>
                  <a:pt x="49" y="88"/>
                </a:lnTo>
                <a:lnTo>
                  <a:pt x="47" y="93"/>
                </a:lnTo>
                <a:lnTo>
                  <a:pt x="38" y="89"/>
                </a:lnTo>
                <a:lnTo>
                  <a:pt x="38" y="83"/>
                </a:lnTo>
                <a:lnTo>
                  <a:pt x="26" y="81"/>
                </a:lnTo>
                <a:lnTo>
                  <a:pt x="18" y="7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57" name="Freeform 152"/>
          <p:cNvSpPr>
            <a:spLocks/>
          </p:cNvSpPr>
          <p:nvPr/>
        </p:nvSpPr>
        <p:spPr bwMode="auto">
          <a:xfrm>
            <a:off x="2463960" y="3594577"/>
            <a:ext cx="52388" cy="19208"/>
          </a:xfrm>
          <a:custGeom>
            <a:avLst/>
            <a:gdLst>
              <a:gd name="T0" fmla="*/ 18 w 30"/>
              <a:gd name="T1" fmla="*/ 0 h 11"/>
              <a:gd name="T2" fmla="*/ 27 w 30"/>
              <a:gd name="T3" fmla="*/ 1 h 11"/>
              <a:gd name="T4" fmla="*/ 30 w 30"/>
              <a:gd name="T5" fmla="*/ 6 h 11"/>
              <a:gd name="T6" fmla="*/ 24 w 30"/>
              <a:gd name="T7" fmla="*/ 11 h 11"/>
              <a:gd name="T8" fmla="*/ 11 w 30"/>
              <a:gd name="T9" fmla="*/ 11 h 11"/>
              <a:gd name="T10" fmla="*/ 0 w 30"/>
              <a:gd name="T11" fmla="*/ 11 h 11"/>
              <a:gd name="T12" fmla="*/ 0 w 30"/>
              <a:gd name="T13" fmla="*/ 3 h 11"/>
              <a:gd name="T14" fmla="*/ 3 w 30"/>
              <a:gd name="T15" fmla="*/ 0 h 11"/>
              <a:gd name="T16" fmla="*/ 18 w 30"/>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1">
                <a:moveTo>
                  <a:pt x="18" y="0"/>
                </a:moveTo>
                <a:lnTo>
                  <a:pt x="27" y="1"/>
                </a:lnTo>
                <a:lnTo>
                  <a:pt x="30" y="6"/>
                </a:lnTo>
                <a:lnTo>
                  <a:pt x="24" y="11"/>
                </a:lnTo>
                <a:lnTo>
                  <a:pt x="11" y="11"/>
                </a:lnTo>
                <a:lnTo>
                  <a:pt x="0" y="11"/>
                </a:lnTo>
                <a:lnTo>
                  <a:pt x="0" y="3"/>
                </a:lnTo>
                <a:lnTo>
                  <a:pt x="3" y="0"/>
                </a:lnTo>
                <a:lnTo>
                  <a:pt x="18"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58" name="Freeform 153"/>
          <p:cNvSpPr>
            <a:spLocks/>
          </p:cNvSpPr>
          <p:nvPr/>
        </p:nvSpPr>
        <p:spPr bwMode="auto">
          <a:xfrm>
            <a:off x="8263255" y="2709228"/>
            <a:ext cx="148432" cy="192088"/>
          </a:xfrm>
          <a:custGeom>
            <a:avLst/>
            <a:gdLst>
              <a:gd name="T0" fmla="*/ 81 w 85"/>
              <a:gd name="T1" fmla="*/ 12 h 110"/>
              <a:gd name="T2" fmla="*/ 85 w 85"/>
              <a:gd name="T3" fmla="*/ 16 h 110"/>
              <a:gd name="T4" fmla="*/ 78 w 85"/>
              <a:gd name="T5" fmla="*/ 14 h 110"/>
              <a:gd name="T6" fmla="*/ 75 w 85"/>
              <a:gd name="T7" fmla="*/ 21 h 110"/>
              <a:gd name="T8" fmla="*/ 74 w 85"/>
              <a:gd name="T9" fmla="*/ 28 h 110"/>
              <a:gd name="T10" fmla="*/ 82 w 85"/>
              <a:gd name="T11" fmla="*/ 43 h 110"/>
              <a:gd name="T12" fmla="*/ 76 w 85"/>
              <a:gd name="T13" fmla="*/ 48 h 110"/>
              <a:gd name="T14" fmla="*/ 75 w 85"/>
              <a:gd name="T15" fmla="*/ 52 h 110"/>
              <a:gd name="T16" fmla="*/ 72 w 85"/>
              <a:gd name="T17" fmla="*/ 58 h 110"/>
              <a:gd name="T18" fmla="*/ 62 w 85"/>
              <a:gd name="T19" fmla="*/ 61 h 110"/>
              <a:gd name="T20" fmla="*/ 58 w 85"/>
              <a:gd name="T21" fmla="*/ 66 h 110"/>
              <a:gd name="T22" fmla="*/ 61 w 85"/>
              <a:gd name="T23" fmla="*/ 75 h 110"/>
              <a:gd name="T24" fmla="*/ 61 w 85"/>
              <a:gd name="T25" fmla="*/ 78 h 110"/>
              <a:gd name="T26" fmla="*/ 69 w 85"/>
              <a:gd name="T27" fmla="*/ 81 h 110"/>
              <a:gd name="T28" fmla="*/ 83 w 85"/>
              <a:gd name="T29" fmla="*/ 90 h 110"/>
              <a:gd name="T30" fmla="*/ 83 w 85"/>
              <a:gd name="T31" fmla="*/ 95 h 110"/>
              <a:gd name="T32" fmla="*/ 76 w 85"/>
              <a:gd name="T33" fmla="*/ 96 h 110"/>
              <a:gd name="T34" fmla="*/ 65 w 85"/>
              <a:gd name="T35" fmla="*/ 97 h 110"/>
              <a:gd name="T36" fmla="*/ 62 w 85"/>
              <a:gd name="T37" fmla="*/ 107 h 110"/>
              <a:gd name="T38" fmla="*/ 55 w 85"/>
              <a:gd name="T39" fmla="*/ 106 h 110"/>
              <a:gd name="T40" fmla="*/ 54 w 85"/>
              <a:gd name="T41" fmla="*/ 108 h 110"/>
              <a:gd name="T42" fmla="*/ 44 w 85"/>
              <a:gd name="T43" fmla="*/ 104 h 110"/>
              <a:gd name="T44" fmla="*/ 44 w 85"/>
              <a:gd name="T45" fmla="*/ 108 h 110"/>
              <a:gd name="T46" fmla="*/ 40 w 85"/>
              <a:gd name="T47" fmla="*/ 110 h 110"/>
              <a:gd name="T48" fmla="*/ 37 w 85"/>
              <a:gd name="T49" fmla="*/ 106 h 110"/>
              <a:gd name="T50" fmla="*/ 32 w 85"/>
              <a:gd name="T51" fmla="*/ 104 h 110"/>
              <a:gd name="T52" fmla="*/ 26 w 85"/>
              <a:gd name="T53" fmla="*/ 100 h 110"/>
              <a:gd name="T54" fmla="*/ 26 w 85"/>
              <a:gd name="T55" fmla="*/ 91 h 110"/>
              <a:gd name="T56" fmla="*/ 29 w 85"/>
              <a:gd name="T57" fmla="*/ 89 h 110"/>
              <a:gd name="T58" fmla="*/ 26 w 85"/>
              <a:gd name="T59" fmla="*/ 85 h 110"/>
              <a:gd name="T60" fmla="*/ 25 w 85"/>
              <a:gd name="T61" fmla="*/ 74 h 110"/>
              <a:gd name="T62" fmla="*/ 22 w 85"/>
              <a:gd name="T63" fmla="*/ 71 h 110"/>
              <a:gd name="T64" fmla="*/ 11 w 85"/>
              <a:gd name="T65" fmla="*/ 68 h 110"/>
              <a:gd name="T66" fmla="*/ 0 w 85"/>
              <a:gd name="T67" fmla="*/ 63 h 110"/>
              <a:gd name="T68" fmla="*/ 8 w 85"/>
              <a:gd name="T69" fmla="*/ 50 h 110"/>
              <a:gd name="T70" fmla="*/ 20 w 85"/>
              <a:gd name="T71" fmla="*/ 39 h 110"/>
              <a:gd name="T72" fmla="*/ 24 w 85"/>
              <a:gd name="T73" fmla="*/ 24 h 110"/>
              <a:gd name="T74" fmla="*/ 36 w 85"/>
              <a:gd name="T75" fmla="*/ 31 h 110"/>
              <a:gd name="T76" fmla="*/ 51 w 85"/>
              <a:gd name="T77" fmla="*/ 31 h 110"/>
              <a:gd name="T78" fmla="*/ 42 w 85"/>
              <a:gd name="T79" fmla="*/ 20 h 110"/>
              <a:gd name="T80" fmla="*/ 63 w 85"/>
              <a:gd name="T81" fmla="*/ 11 h 110"/>
              <a:gd name="T82" fmla="*/ 63 w 85"/>
              <a:gd name="T83" fmla="*/ 0 h 110"/>
              <a:gd name="T84" fmla="*/ 81 w 85"/>
              <a:gd name="T85" fmla="*/ 1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 h="110">
                <a:moveTo>
                  <a:pt x="81" y="12"/>
                </a:moveTo>
                <a:lnTo>
                  <a:pt x="85" y="16"/>
                </a:lnTo>
                <a:lnTo>
                  <a:pt x="78" y="14"/>
                </a:lnTo>
                <a:lnTo>
                  <a:pt x="75" y="21"/>
                </a:lnTo>
                <a:lnTo>
                  <a:pt x="74" y="28"/>
                </a:lnTo>
                <a:lnTo>
                  <a:pt x="82" y="43"/>
                </a:lnTo>
                <a:lnTo>
                  <a:pt x="76" y="48"/>
                </a:lnTo>
                <a:lnTo>
                  <a:pt x="75" y="52"/>
                </a:lnTo>
                <a:lnTo>
                  <a:pt x="72" y="58"/>
                </a:lnTo>
                <a:lnTo>
                  <a:pt x="62" y="61"/>
                </a:lnTo>
                <a:lnTo>
                  <a:pt x="58" y="66"/>
                </a:lnTo>
                <a:lnTo>
                  <a:pt x="61" y="75"/>
                </a:lnTo>
                <a:lnTo>
                  <a:pt x="61" y="78"/>
                </a:lnTo>
                <a:lnTo>
                  <a:pt x="69" y="81"/>
                </a:lnTo>
                <a:lnTo>
                  <a:pt x="83" y="90"/>
                </a:lnTo>
                <a:lnTo>
                  <a:pt x="83" y="95"/>
                </a:lnTo>
                <a:lnTo>
                  <a:pt x="76" y="96"/>
                </a:lnTo>
                <a:lnTo>
                  <a:pt x="65" y="97"/>
                </a:lnTo>
                <a:lnTo>
                  <a:pt x="62" y="107"/>
                </a:lnTo>
                <a:lnTo>
                  <a:pt x="55" y="106"/>
                </a:lnTo>
                <a:lnTo>
                  <a:pt x="54" y="108"/>
                </a:lnTo>
                <a:lnTo>
                  <a:pt x="44" y="104"/>
                </a:lnTo>
                <a:lnTo>
                  <a:pt x="44" y="108"/>
                </a:lnTo>
                <a:lnTo>
                  <a:pt x="40" y="110"/>
                </a:lnTo>
                <a:lnTo>
                  <a:pt x="37" y="106"/>
                </a:lnTo>
                <a:lnTo>
                  <a:pt x="32" y="104"/>
                </a:lnTo>
                <a:lnTo>
                  <a:pt x="26" y="100"/>
                </a:lnTo>
                <a:lnTo>
                  <a:pt x="26" y="91"/>
                </a:lnTo>
                <a:lnTo>
                  <a:pt x="29" y="89"/>
                </a:lnTo>
                <a:lnTo>
                  <a:pt x="26" y="85"/>
                </a:lnTo>
                <a:lnTo>
                  <a:pt x="25" y="74"/>
                </a:lnTo>
                <a:lnTo>
                  <a:pt x="22" y="71"/>
                </a:lnTo>
                <a:lnTo>
                  <a:pt x="11" y="68"/>
                </a:lnTo>
                <a:lnTo>
                  <a:pt x="0" y="63"/>
                </a:lnTo>
                <a:lnTo>
                  <a:pt x="8" y="50"/>
                </a:lnTo>
                <a:lnTo>
                  <a:pt x="20" y="39"/>
                </a:lnTo>
                <a:lnTo>
                  <a:pt x="24" y="24"/>
                </a:lnTo>
                <a:lnTo>
                  <a:pt x="36" y="31"/>
                </a:lnTo>
                <a:lnTo>
                  <a:pt x="51" y="31"/>
                </a:lnTo>
                <a:lnTo>
                  <a:pt x="42" y="20"/>
                </a:lnTo>
                <a:lnTo>
                  <a:pt x="63" y="11"/>
                </a:lnTo>
                <a:lnTo>
                  <a:pt x="63" y="0"/>
                </a:lnTo>
                <a:lnTo>
                  <a:pt x="81" y="1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59" name="Freeform 154"/>
          <p:cNvSpPr>
            <a:spLocks/>
          </p:cNvSpPr>
          <p:nvPr/>
        </p:nvSpPr>
        <p:spPr bwMode="auto">
          <a:xfrm>
            <a:off x="4306253" y="2733675"/>
            <a:ext cx="96044" cy="197327"/>
          </a:xfrm>
          <a:custGeom>
            <a:avLst/>
            <a:gdLst>
              <a:gd name="T0" fmla="*/ 11 w 55"/>
              <a:gd name="T1" fmla="*/ 9 h 113"/>
              <a:gd name="T2" fmla="*/ 17 w 55"/>
              <a:gd name="T3" fmla="*/ 3 h 113"/>
              <a:gd name="T4" fmla="*/ 24 w 55"/>
              <a:gd name="T5" fmla="*/ 0 h 113"/>
              <a:gd name="T6" fmla="*/ 28 w 55"/>
              <a:gd name="T7" fmla="*/ 10 h 113"/>
              <a:gd name="T8" fmla="*/ 38 w 55"/>
              <a:gd name="T9" fmla="*/ 10 h 113"/>
              <a:gd name="T10" fmla="*/ 41 w 55"/>
              <a:gd name="T11" fmla="*/ 8 h 113"/>
              <a:gd name="T12" fmla="*/ 50 w 55"/>
              <a:gd name="T13" fmla="*/ 9 h 113"/>
              <a:gd name="T14" fmla="*/ 55 w 55"/>
              <a:gd name="T15" fmla="*/ 19 h 113"/>
              <a:gd name="T16" fmla="*/ 47 w 55"/>
              <a:gd name="T17" fmla="*/ 25 h 113"/>
              <a:gd name="T18" fmla="*/ 46 w 55"/>
              <a:gd name="T19" fmla="*/ 41 h 113"/>
              <a:gd name="T20" fmla="*/ 43 w 55"/>
              <a:gd name="T21" fmla="*/ 44 h 113"/>
              <a:gd name="T22" fmla="*/ 43 w 55"/>
              <a:gd name="T23" fmla="*/ 53 h 113"/>
              <a:gd name="T24" fmla="*/ 35 w 55"/>
              <a:gd name="T25" fmla="*/ 55 h 113"/>
              <a:gd name="T26" fmla="*/ 42 w 55"/>
              <a:gd name="T27" fmla="*/ 67 h 113"/>
              <a:gd name="T28" fmla="*/ 37 w 55"/>
              <a:gd name="T29" fmla="*/ 81 h 113"/>
              <a:gd name="T30" fmla="*/ 42 w 55"/>
              <a:gd name="T31" fmla="*/ 87 h 113"/>
              <a:gd name="T32" fmla="*/ 40 w 55"/>
              <a:gd name="T33" fmla="*/ 93 h 113"/>
              <a:gd name="T34" fmla="*/ 33 w 55"/>
              <a:gd name="T35" fmla="*/ 100 h 113"/>
              <a:gd name="T36" fmla="*/ 35 w 55"/>
              <a:gd name="T37" fmla="*/ 107 h 113"/>
              <a:gd name="T38" fmla="*/ 28 w 55"/>
              <a:gd name="T39" fmla="*/ 113 h 113"/>
              <a:gd name="T40" fmla="*/ 19 w 55"/>
              <a:gd name="T41" fmla="*/ 110 h 113"/>
              <a:gd name="T42" fmla="*/ 9 w 55"/>
              <a:gd name="T43" fmla="*/ 112 h 113"/>
              <a:gd name="T44" fmla="*/ 13 w 55"/>
              <a:gd name="T45" fmla="*/ 96 h 113"/>
              <a:gd name="T46" fmla="*/ 11 w 55"/>
              <a:gd name="T47" fmla="*/ 83 h 113"/>
              <a:gd name="T48" fmla="*/ 4 w 55"/>
              <a:gd name="T49" fmla="*/ 81 h 113"/>
              <a:gd name="T50" fmla="*/ 0 w 55"/>
              <a:gd name="T51" fmla="*/ 73 h 113"/>
              <a:gd name="T52" fmla="*/ 2 w 55"/>
              <a:gd name="T53" fmla="*/ 60 h 113"/>
              <a:gd name="T54" fmla="*/ 9 w 55"/>
              <a:gd name="T55" fmla="*/ 52 h 113"/>
              <a:gd name="T56" fmla="*/ 10 w 55"/>
              <a:gd name="T57" fmla="*/ 44 h 113"/>
              <a:gd name="T58" fmla="*/ 14 w 55"/>
              <a:gd name="T59" fmla="*/ 32 h 113"/>
              <a:gd name="T60" fmla="*/ 14 w 55"/>
              <a:gd name="T61" fmla="*/ 23 h 113"/>
              <a:gd name="T62" fmla="*/ 11 w 55"/>
              <a:gd name="T63" fmla="*/ 16 h 113"/>
              <a:gd name="T64" fmla="*/ 11 w 55"/>
              <a:gd name="T65" fmla="*/ 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 h="113">
                <a:moveTo>
                  <a:pt x="11" y="9"/>
                </a:moveTo>
                <a:lnTo>
                  <a:pt x="17" y="3"/>
                </a:lnTo>
                <a:lnTo>
                  <a:pt x="24" y="0"/>
                </a:lnTo>
                <a:lnTo>
                  <a:pt x="28" y="10"/>
                </a:lnTo>
                <a:lnTo>
                  <a:pt x="38" y="10"/>
                </a:lnTo>
                <a:lnTo>
                  <a:pt x="41" y="8"/>
                </a:lnTo>
                <a:lnTo>
                  <a:pt x="50" y="9"/>
                </a:lnTo>
                <a:lnTo>
                  <a:pt x="55" y="19"/>
                </a:lnTo>
                <a:lnTo>
                  <a:pt x="47" y="25"/>
                </a:lnTo>
                <a:lnTo>
                  <a:pt x="46" y="41"/>
                </a:lnTo>
                <a:lnTo>
                  <a:pt x="43" y="44"/>
                </a:lnTo>
                <a:lnTo>
                  <a:pt x="43" y="53"/>
                </a:lnTo>
                <a:lnTo>
                  <a:pt x="35" y="55"/>
                </a:lnTo>
                <a:lnTo>
                  <a:pt x="42" y="67"/>
                </a:lnTo>
                <a:lnTo>
                  <a:pt x="37" y="81"/>
                </a:lnTo>
                <a:lnTo>
                  <a:pt x="42" y="87"/>
                </a:lnTo>
                <a:lnTo>
                  <a:pt x="40" y="93"/>
                </a:lnTo>
                <a:lnTo>
                  <a:pt x="33" y="100"/>
                </a:lnTo>
                <a:lnTo>
                  <a:pt x="35" y="107"/>
                </a:lnTo>
                <a:lnTo>
                  <a:pt x="28" y="113"/>
                </a:lnTo>
                <a:lnTo>
                  <a:pt x="19" y="110"/>
                </a:lnTo>
                <a:lnTo>
                  <a:pt x="9" y="112"/>
                </a:lnTo>
                <a:lnTo>
                  <a:pt x="13" y="96"/>
                </a:lnTo>
                <a:lnTo>
                  <a:pt x="11" y="83"/>
                </a:lnTo>
                <a:lnTo>
                  <a:pt x="4" y="81"/>
                </a:lnTo>
                <a:lnTo>
                  <a:pt x="0" y="73"/>
                </a:lnTo>
                <a:lnTo>
                  <a:pt x="2" y="60"/>
                </a:lnTo>
                <a:lnTo>
                  <a:pt x="9" y="52"/>
                </a:lnTo>
                <a:lnTo>
                  <a:pt x="10" y="44"/>
                </a:lnTo>
                <a:lnTo>
                  <a:pt x="14" y="32"/>
                </a:lnTo>
                <a:lnTo>
                  <a:pt x="14" y="23"/>
                </a:lnTo>
                <a:lnTo>
                  <a:pt x="11" y="16"/>
                </a:lnTo>
                <a:lnTo>
                  <a:pt x="11" y="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60" name="Freeform 155"/>
          <p:cNvSpPr>
            <a:spLocks/>
          </p:cNvSpPr>
          <p:nvPr/>
        </p:nvSpPr>
        <p:spPr bwMode="auto">
          <a:xfrm>
            <a:off x="2622868" y="4967129"/>
            <a:ext cx="272415" cy="298608"/>
          </a:xfrm>
          <a:custGeom>
            <a:avLst/>
            <a:gdLst>
              <a:gd name="T0" fmla="*/ 0 w 156"/>
              <a:gd name="T1" fmla="*/ 61 h 171"/>
              <a:gd name="T2" fmla="*/ 4 w 156"/>
              <a:gd name="T3" fmla="*/ 36 h 171"/>
              <a:gd name="T4" fmla="*/ 3 w 156"/>
              <a:gd name="T5" fmla="*/ 25 h 171"/>
              <a:gd name="T6" fmla="*/ 10 w 156"/>
              <a:gd name="T7" fmla="*/ 6 h 171"/>
              <a:gd name="T8" fmla="*/ 41 w 156"/>
              <a:gd name="T9" fmla="*/ 0 h 171"/>
              <a:gd name="T10" fmla="*/ 58 w 156"/>
              <a:gd name="T11" fmla="*/ 1 h 171"/>
              <a:gd name="T12" fmla="*/ 76 w 156"/>
              <a:gd name="T13" fmla="*/ 11 h 171"/>
              <a:gd name="T14" fmla="*/ 77 w 156"/>
              <a:gd name="T15" fmla="*/ 18 h 171"/>
              <a:gd name="T16" fmla="*/ 83 w 156"/>
              <a:gd name="T17" fmla="*/ 29 h 171"/>
              <a:gd name="T18" fmla="*/ 85 w 156"/>
              <a:gd name="T19" fmla="*/ 57 h 171"/>
              <a:gd name="T20" fmla="*/ 104 w 156"/>
              <a:gd name="T21" fmla="*/ 61 h 171"/>
              <a:gd name="T22" fmla="*/ 111 w 156"/>
              <a:gd name="T23" fmla="*/ 57 h 171"/>
              <a:gd name="T24" fmla="*/ 124 w 156"/>
              <a:gd name="T25" fmla="*/ 63 h 171"/>
              <a:gd name="T26" fmla="*/ 128 w 156"/>
              <a:gd name="T27" fmla="*/ 69 h 171"/>
              <a:gd name="T28" fmla="*/ 132 w 156"/>
              <a:gd name="T29" fmla="*/ 88 h 171"/>
              <a:gd name="T30" fmla="*/ 135 w 156"/>
              <a:gd name="T31" fmla="*/ 96 h 171"/>
              <a:gd name="T32" fmla="*/ 141 w 156"/>
              <a:gd name="T33" fmla="*/ 97 h 171"/>
              <a:gd name="T34" fmla="*/ 148 w 156"/>
              <a:gd name="T35" fmla="*/ 94 h 171"/>
              <a:gd name="T36" fmla="*/ 155 w 156"/>
              <a:gd name="T37" fmla="*/ 97 h 171"/>
              <a:gd name="T38" fmla="*/ 156 w 156"/>
              <a:gd name="T39" fmla="*/ 109 h 171"/>
              <a:gd name="T40" fmla="*/ 155 w 156"/>
              <a:gd name="T41" fmla="*/ 121 h 171"/>
              <a:gd name="T42" fmla="*/ 153 w 156"/>
              <a:gd name="T43" fmla="*/ 133 h 171"/>
              <a:gd name="T44" fmla="*/ 152 w 156"/>
              <a:gd name="T45" fmla="*/ 151 h 171"/>
              <a:gd name="T46" fmla="*/ 138 w 156"/>
              <a:gd name="T47" fmla="*/ 167 h 171"/>
              <a:gd name="T48" fmla="*/ 124 w 156"/>
              <a:gd name="T49" fmla="*/ 171 h 171"/>
              <a:gd name="T50" fmla="*/ 104 w 156"/>
              <a:gd name="T51" fmla="*/ 167 h 171"/>
              <a:gd name="T52" fmla="*/ 85 w 156"/>
              <a:gd name="T53" fmla="*/ 162 h 171"/>
              <a:gd name="T54" fmla="*/ 99 w 156"/>
              <a:gd name="T55" fmla="*/ 130 h 171"/>
              <a:gd name="T56" fmla="*/ 95 w 156"/>
              <a:gd name="T57" fmla="*/ 121 h 171"/>
              <a:gd name="T58" fmla="*/ 76 w 156"/>
              <a:gd name="T59" fmla="*/ 113 h 171"/>
              <a:gd name="T60" fmla="*/ 52 w 156"/>
              <a:gd name="T61" fmla="*/ 98 h 171"/>
              <a:gd name="T62" fmla="*/ 37 w 156"/>
              <a:gd name="T63" fmla="*/ 95 h 171"/>
              <a:gd name="T64" fmla="*/ 0 w 156"/>
              <a:gd name="T65" fmla="*/ 6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171">
                <a:moveTo>
                  <a:pt x="0" y="61"/>
                </a:moveTo>
                <a:lnTo>
                  <a:pt x="4" y="36"/>
                </a:lnTo>
                <a:lnTo>
                  <a:pt x="3" y="25"/>
                </a:lnTo>
                <a:lnTo>
                  <a:pt x="10" y="6"/>
                </a:lnTo>
                <a:lnTo>
                  <a:pt x="41" y="0"/>
                </a:lnTo>
                <a:lnTo>
                  <a:pt x="58" y="1"/>
                </a:lnTo>
                <a:lnTo>
                  <a:pt x="76" y="11"/>
                </a:lnTo>
                <a:lnTo>
                  <a:pt x="77" y="18"/>
                </a:lnTo>
                <a:lnTo>
                  <a:pt x="83" y="29"/>
                </a:lnTo>
                <a:lnTo>
                  <a:pt x="85" y="57"/>
                </a:lnTo>
                <a:lnTo>
                  <a:pt x="104" y="61"/>
                </a:lnTo>
                <a:lnTo>
                  <a:pt x="111" y="57"/>
                </a:lnTo>
                <a:lnTo>
                  <a:pt x="124" y="63"/>
                </a:lnTo>
                <a:lnTo>
                  <a:pt x="128" y="69"/>
                </a:lnTo>
                <a:lnTo>
                  <a:pt x="132" y="88"/>
                </a:lnTo>
                <a:lnTo>
                  <a:pt x="135" y="96"/>
                </a:lnTo>
                <a:lnTo>
                  <a:pt x="141" y="97"/>
                </a:lnTo>
                <a:lnTo>
                  <a:pt x="148" y="94"/>
                </a:lnTo>
                <a:lnTo>
                  <a:pt x="155" y="97"/>
                </a:lnTo>
                <a:lnTo>
                  <a:pt x="156" y="109"/>
                </a:lnTo>
                <a:lnTo>
                  <a:pt x="155" y="121"/>
                </a:lnTo>
                <a:lnTo>
                  <a:pt x="153" y="133"/>
                </a:lnTo>
                <a:lnTo>
                  <a:pt x="152" y="151"/>
                </a:lnTo>
                <a:lnTo>
                  <a:pt x="138" y="167"/>
                </a:lnTo>
                <a:lnTo>
                  <a:pt x="124" y="171"/>
                </a:lnTo>
                <a:lnTo>
                  <a:pt x="104" y="167"/>
                </a:lnTo>
                <a:lnTo>
                  <a:pt x="85" y="162"/>
                </a:lnTo>
                <a:lnTo>
                  <a:pt x="99" y="130"/>
                </a:lnTo>
                <a:lnTo>
                  <a:pt x="95" y="121"/>
                </a:lnTo>
                <a:lnTo>
                  <a:pt x="76" y="113"/>
                </a:lnTo>
                <a:lnTo>
                  <a:pt x="52" y="98"/>
                </a:lnTo>
                <a:lnTo>
                  <a:pt x="37" y="95"/>
                </a:lnTo>
                <a:lnTo>
                  <a:pt x="0" y="6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61" name="Freeform 156"/>
          <p:cNvSpPr>
            <a:spLocks/>
          </p:cNvSpPr>
          <p:nvPr/>
        </p:nvSpPr>
        <p:spPr bwMode="auto">
          <a:xfrm>
            <a:off x="5657851" y="3086418"/>
            <a:ext cx="19209" cy="41910"/>
          </a:xfrm>
          <a:custGeom>
            <a:avLst/>
            <a:gdLst>
              <a:gd name="T0" fmla="*/ 9 w 11"/>
              <a:gd name="T1" fmla="*/ 3 h 24"/>
              <a:gd name="T2" fmla="*/ 11 w 11"/>
              <a:gd name="T3" fmla="*/ 15 h 24"/>
              <a:gd name="T4" fmla="*/ 9 w 11"/>
              <a:gd name="T5" fmla="*/ 21 h 24"/>
              <a:gd name="T6" fmla="*/ 1 w 11"/>
              <a:gd name="T7" fmla="*/ 24 h 24"/>
              <a:gd name="T8" fmla="*/ 1 w 11"/>
              <a:gd name="T9" fmla="*/ 19 h 24"/>
              <a:gd name="T10" fmla="*/ 5 w 11"/>
              <a:gd name="T11" fmla="*/ 16 h 24"/>
              <a:gd name="T12" fmla="*/ 0 w 11"/>
              <a:gd name="T13" fmla="*/ 14 h 24"/>
              <a:gd name="T14" fmla="*/ 3 w 11"/>
              <a:gd name="T15" fmla="*/ 0 h 24"/>
              <a:gd name="T16" fmla="*/ 9 w 11"/>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4">
                <a:moveTo>
                  <a:pt x="9" y="3"/>
                </a:moveTo>
                <a:lnTo>
                  <a:pt x="11" y="15"/>
                </a:lnTo>
                <a:lnTo>
                  <a:pt x="9" y="21"/>
                </a:lnTo>
                <a:lnTo>
                  <a:pt x="1" y="24"/>
                </a:lnTo>
                <a:lnTo>
                  <a:pt x="1" y="19"/>
                </a:lnTo>
                <a:lnTo>
                  <a:pt x="5" y="16"/>
                </a:lnTo>
                <a:lnTo>
                  <a:pt x="0" y="14"/>
                </a:lnTo>
                <a:lnTo>
                  <a:pt x="3" y="0"/>
                </a:lnTo>
                <a:lnTo>
                  <a:pt x="9" y="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62" name="Freeform 157"/>
          <p:cNvSpPr>
            <a:spLocks/>
          </p:cNvSpPr>
          <p:nvPr/>
        </p:nvSpPr>
        <p:spPr bwMode="auto">
          <a:xfrm>
            <a:off x="6169502" y="3318669"/>
            <a:ext cx="29686" cy="55880"/>
          </a:xfrm>
          <a:custGeom>
            <a:avLst/>
            <a:gdLst>
              <a:gd name="T0" fmla="*/ 3 w 17"/>
              <a:gd name="T1" fmla="*/ 28 h 32"/>
              <a:gd name="T2" fmla="*/ 0 w 17"/>
              <a:gd name="T3" fmla="*/ 13 h 32"/>
              <a:gd name="T4" fmla="*/ 4 w 17"/>
              <a:gd name="T5" fmla="*/ 2 h 32"/>
              <a:gd name="T6" fmla="*/ 9 w 17"/>
              <a:gd name="T7" fmla="*/ 0 h 32"/>
              <a:gd name="T8" fmla="*/ 15 w 17"/>
              <a:gd name="T9" fmla="*/ 7 h 32"/>
              <a:gd name="T10" fmla="*/ 17 w 17"/>
              <a:gd name="T11" fmla="*/ 18 h 32"/>
              <a:gd name="T12" fmla="*/ 14 w 17"/>
              <a:gd name="T13" fmla="*/ 31 h 32"/>
              <a:gd name="T14" fmla="*/ 9 w 17"/>
              <a:gd name="T15" fmla="*/ 32 h 32"/>
              <a:gd name="T16" fmla="*/ 3 w 17"/>
              <a:gd name="T17"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2">
                <a:moveTo>
                  <a:pt x="3" y="28"/>
                </a:moveTo>
                <a:lnTo>
                  <a:pt x="0" y="13"/>
                </a:lnTo>
                <a:lnTo>
                  <a:pt x="4" y="2"/>
                </a:lnTo>
                <a:lnTo>
                  <a:pt x="9" y="0"/>
                </a:lnTo>
                <a:lnTo>
                  <a:pt x="15" y="7"/>
                </a:lnTo>
                <a:lnTo>
                  <a:pt x="17" y="18"/>
                </a:lnTo>
                <a:lnTo>
                  <a:pt x="14" y="31"/>
                </a:lnTo>
                <a:lnTo>
                  <a:pt x="9" y="32"/>
                </a:lnTo>
                <a:lnTo>
                  <a:pt x="3" y="28"/>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63" name="Freeform 158"/>
          <p:cNvSpPr>
            <a:spLocks/>
          </p:cNvSpPr>
          <p:nvPr/>
        </p:nvSpPr>
        <p:spPr bwMode="auto">
          <a:xfrm>
            <a:off x="5167155" y="2522380"/>
            <a:ext cx="275908" cy="162401"/>
          </a:xfrm>
          <a:custGeom>
            <a:avLst/>
            <a:gdLst>
              <a:gd name="T0" fmla="*/ 37 w 158"/>
              <a:gd name="T1" fmla="*/ 7 h 93"/>
              <a:gd name="T2" fmla="*/ 44 w 158"/>
              <a:gd name="T3" fmla="*/ 3 h 93"/>
              <a:gd name="T4" fmla="*/ 54 w 158"/>
              <a:gd name="T5" fmla="*/ 5 h 93"/>
              <a:gd name="T6" fmla="*/ 64 w 158"/>
              <a:gd name="T7" fmla="*/ 5 h 93"/>
              <a:gd name="T8" fmla="*/ 72 w 158"/>
              <a:gd name="T9" fmla="*/ 10 h 93"/>
              <a:gd name="T10" fmla="*/ 78 w 158"/>
              <a:gd name="T11" fmla="*/ 7 h 93"/>
              <a:gd name="T12" fmla="*/ 89 w 158"/>
              <a:gd name="T13" fmla="*/ 5 h 93"/>
              <a:gd name="T14" fmla="*/ 93 w 158"/>
              <a:gd name="T15" fmla="*/ 0 h 93"/>
              <a:gd name="T16" fmla="*/ 100 w 158"/>
              <a:gd name="T17" fmla="*/ 0 h 93"/>
              <a:gd name="T18" fmla="*/ 105 w 158"/>
              <a:gd name="T19" fmla="*/ 2 h 93"/>
              <a:gd name="T20" fmla="*/ 110 w 158"/>
              <a:gd name="T21" fmla="*/ 8 h 93"/>
              <a:gd name="T22" fmla="*/ 117 w 158"/>
              <a:gd name="T23" fmla="*/ 17 h 93"/>
              <a:gd name="T24" fmla="*/ 128 w 158"/>
              <a:gd name="T25" fmla="*/ 29 h 93"/>
              <a:gd name="T26" fmla="*/ 130 w 158"/>
              <a:gd name="T27" fmla="*/ 38 h 93"/>
              <a:gd name="T28" fmla="*/ 129 w 158"/>
              <a:gd name="T29" fmla="*/ 47 h 93"/>
              <a:gd name="T30" fmla="*/ 133 w 158"/>
              <a:gd name="T31" fmla="*/ 56 h 93"/>
              <a:gd name="T32" fmla="*/ 141 w 158"/>
              <a:gd name="T33" fmla="*/ 59 h 93"/>
              <a:gd name="T34" fmla="*/ 149 w 158"/>
              <a:gd name="T35" fmla="*/ 56 h 93"/>
              <a:gd name="T36" fmla="*/ 156 w 158"/>
              <a:gd name="T37" fmla="*/ 60 h 93"/>
              <a:gd name="T38" fmla="*/ 158 w 158"/>
              <a:gd name="T39" fmla="*/ 65 h 93"/>
              <a:gd name="T40" fmla="*/ 150 w 158"/>
              <a:gd name="T41" fmla="*/ 69 h 93"/>
              <a:gd name="T42" fmla="*/ 145 w 158"/>
              <a:gd name="T43" fmla="*/ 67 h 93"/>
              <a:gd name="T44" fmla="*/ 143 w 158"/>
              <a:gd name="T45" fmla="*/ 92 h 93"/>
              <a:gd name="T46" fmla="*/ 133 w 158"/>
              <a:gd name="T47" fmla="*/ 90 h 93"/>
              <a:gd name="T48" fmla="*/ 121 w 158"/>
              <a:gd name="T49" fmla="*/ 83 h 93"/>
              <a:gd name="T50" fmla="*/ 101 w 158"/>
              <a:gd name="T51" fmla="*/ 87 h 93"/>
              <a:gd name="T52" fmla="*/ 94 w 158"/>
              <a:gd name="T53" fmla="*/ 93 h 93"/>
              <a:gd name="T54" fmla="*/ 69 w 158"/>
              <a:gd name="T55" fmla="*/ 91 h 93"/>
              <a:gd name="T56" fmla="*/ 56 w 158"/>
              <a:gd name="T57" fmla="*/ 88 h 93"/>
              <a:gd name="T58" fmla="*/ 50 w 158"/>
              <a:gd name="T59" fmla="*/ 90 h 93"/>
              <a:gd name="T60" fmla="*/ 44 w 158"/>
              <a:gd name="T61" fmla="*/ 81 h 93"/>
              <a:gd name="T62" fmla="*/ 41 w 158"/>
              <a:gd name="T63" fmla="*/ 78 h 93"/>
              <a:gd name="T64" fmla="*/ 45 w 158"/>
              <a:gd name="T65" fmla="*/ 74 h 93"/>
              <a:gd name="T66" fmla="*/ 40 w 158"/>
              <a:gd name="T67" fmla="*/ 72 h 93"/>
              <a:gd name="T68" fmla="*/ 36 w 158"/>
              <a:gd name="T69" fmla="*/ 76 h 93"/>
              <a:gd name="T70" fmla="*/ 25 w 158"/>
              <a:gd name="T71" fmla="*/ 70 h 93"/>
              <a:gd name="T72" fmla="*/ 23 w 158"/>
              <a:gd name="T73" fmla="*/ 62 h 93"/>
              <a:gd name="T74" fmla="*/ 13 w 158"/>
              <a:gd name="T75" fmla="*/ 57 h 93"/>
              <a:gd name="T76" fmla="*/ 10 w 158"/>
              <a:gd name="T77" fmla="*/ 51 h 93"/>
              <a:gd name="T78" fmla="*/ 0 w 158"/>
              <a:gd name="T79" fmla="*/ 43 h 93"/>
              <a:gd name="T80" fmla="*/ 13 w 158"/>
              <a:gd name="T81" fmla="*/ 39 h 93"/>
              <a:gd name="T82" fmla="*/ 22 w 158"/>
              <a:gd name="T83" fmla="*/ 25 h 93"/>
              <a:gd name="T84" fmla="*/ 28 w 158"/>
              <a:gd name="T85" fmla="*/ 11 h 93"/>
              <a:gd name="T86" fmla="*/ 37 w 158"/>
              <a:gd name="T87"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8" h="93">
                <a:moveTo>
                  <a:pt x="37" y="7"/>
                </a:moveTo>
                <a:lnTo>
                  <a:pt x="44" y="3"/>
                </a:lnTo>
                <a:lnTo>
                  <a:pt x="54" y="5"/>
                </a:lnTo>
                <a:lnTo>
                  <a:pt x="64" y="5"/>
                </a:lnTo>
                <a:lnTo>
                  <a:pt x="72" y="10"/>
                </a:lnTo>
                <a:lnTo>
                  <a:pt x="78" y="7"/>
                </a:lnTo>
                <a:lnTo>
                  <a:pt x="89" y="5"/>
                </a:lnTo>
                <a:lnTo>
                  <a:pt x="93" y="0"/>
                </a:lnTo>
                <a:lnTo>
                  <a:pt x="100" y="0"/>
                </a:lnTo>
                <a:lnTo>
                  <a:pt x="105" y="2"/>
                </a:lnTo>
                <a:lnTo>
                  <a:pt x="110" y="8"/>
                </a:lnTo>
                <a:lnTo>
                  <a:pt x="117" y="17"/>
                </a:lnTo>
                <a:lnTo>
                  <a:pt x="128" y="29"/>
                </a:lnTo>
                <a:lnTo>
                  <a:pt x="130" y="38"/>
                </a:lnTo>
                <a:lnTo>
                  <a:pt x="129" y="47"/>
                </a:lnTo>
                <a:lnTo>
                  <a:pt x="133" y="56"/>
                </a:lnTo>
                <a:lnTo>
                  <a:pt x="141" y="59"/>
                </a:lnTo>
                <a:lnTo>
                  <a:pt x="149" y="56"/>
                </a:lnTo>
                <a:lnTo>
                  <a:pt x="156" y="60"/>
                </a:lnTo>
                <a:lnTo>
                  <a:pt x="158" y="65"/>
                </a:lnTo>
                <a:lnTo>
                  <a:pt x="150" y="69"/>
                </a:lnTo>
                <a:lnTo>
                  <a:pt x="145" y="67"/>
                </a:lnTo>
                <a:lnTo>
                  <a:pt x="143" y="92"/>
                </a:lnTo>
                <a:lnTo>
                  <a:pt x="133" y="90"/>
                </a:lnTo>
                <a:lnTo>
                  <a:pt x="121" y="83"/>
                </a:lnTo>
                <a:lnTo>
                  <a:pt x="101" y="87"/>
                </a:lnTo>
                <a:lnTo>
                  <a:pt x="94" y="93"/>
                </a:lnTo>
                <a:lnTo>
                  <a:pt x="69" y="91"/>
                </a:lnTo>
                <a:lnTo>
                  <a:pt x="56" y="88"/>
                </a:lnTo>
                <a:lnTo>
                  <a:pt x="50" y="90"/>
                </a:lnTo>
                <a:lnTo>
                  <a:pt x="44" y="81"/>
                </a:lnTo>
                <a:lnTo>
                  <a:pt x="41" y="78"/>
                </a:lnTo>
                <a:lnTo>
                  <a:pt x="45" y="74"/>
                </a:lnTo>
                <a:lnTo>
                  <a:pt x="40" y="72"/>
                </a:lnTo>
                <a:lnTo>
                  <a:pt x="36" y="76"/>
                </a:lnTo>
                <a:lnTo>
                  <a:pt x="25" y="70"/>
                </a:lnTo>
                <a:lnTo>
                  <a:pt x="23" y="62"/>
                </a:lnTo>
                <a:lnTo>
                  <a:pt x="13" y="57"/>
                </a:lnTo>
                <a:lnTo>
                  <a:pt x="10" y="51"/>
                </a:lnTo>
                <a:lnTo>
                  <a:pt x="0" y="43"/>
                </a:lnTo>
                <a:lnTo>
                  <a:pt x="13" y="39"/>
                </a:lnTo>
                <a:lnTo>
                  <a:pt x="22" y="25"/>
                </a:lnTo>
                <a:lnTo>
                  <a:pt x="28" y="11"/>
                </a:lnTo>
                <a:lnTo>
                  <a:pt x="37" y="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64" name="Freeform 159"/>
          <p:cNvSpPr>
            <a:spLocks/>
          </p:cNvSpPr>
          <p:nvPr/>
        </p:nvSpPr>
        <p:spPr bwMode="auto">
          <a:xfrm>
            <a:off x="8430895" y="2305845"/>
            <a:ext cx="261938" cy="296863"/>
          </a:xfrm>
          <a:custGeom>
            <a:avLst/>
            <a:gdLst>
              <a:gd name="T0" fmla="*/ 81 w 150"/>
              <a:gd name="T1" fmla="*/ 73 h 170"/>
              <a:gd name="T2" fmla="*/ 126 w 150"/>
              <a:gd name="T3" fmla="*/ 109 h 170"/>
              <a:gd name="T4" fmla="*/ 97 w 150"/>
              <a:gd name="T5" fmla="*/ 102 h 170"/>
              <a:gd name="T6" fmla="*/ 109 w 150"/>
              <a:gd name="T7" fmla="*/ 131 h 170"/>
              <a:gd name="T8" fmla="*/ 140 w 150"/>
              <a:gd name="T9" fmla="*/ 152 h 170"/>
              <a:gd name="T10" fmla="*/ 150 w 150"/>
              <a:gd name="T11" fmla="*/ 166 h 170"/>
              <a:gd name="T12" fmla="*/ 129 w 150"/>
              <a:gd name="T13" fmla="*/ 154 h 170"/>
              <a:gd name="T14" fmla="*/ 129 w 150"/>
              <a:gd name="T15" fmla="*/ 170 h 170"/>
              <a:gd name="T16" fmla="*/ 114 w 150"/>
              <a:gd name="T17" fmla="*/ 153 h 170"/>
              <a:gd name="T18" fmla="*/ 101 w 150"/>
              <a:gd name="T19" fmla="*/ 133 h 170"/>
              <a:gd name="T20" fmla="*/ 83 w 150"/>
              <a:gd name="T21" fmla="*/ 111 h 170"/>
              <a:gd name="T22" fmla="*/ 76 w 150"/>
              <a:gd name="T23" fmla="*/ 96 h 170"/>
              <a:gd name="T24" fmla="*/ 55 w 150"/>
              <a:gd name="T25" fmla="*/ 69 h 170"/>
              <a:gd name="T26" fmla="*/ 29 w 150"/>
              <a:gd name="T27" fmla="*/ 49 h 170"/>
              <a:gd name="T28" fmla="*/ 8 w 150"/>
              <a:gd name="T29" fmla="*/ 22 h 170"/>
              <a:gd name="T30" fmla="*/ 14 w 150"/>
              <a:gd name="T31" fmla="*/ 12 h 170"/>
              <a:gd name="T32" fmla="*/ 0 w 150"/>
              <a:gd name="T33" fmla="*/ 3 h 170"/>
              <a:gd name="T34" fmla="*/ 4 w 150"/>
              <a:gd name="T35" fmla="*/ 0 h 170"/>
              <a:gd name="T36" fmla="*/ 20 w 150"/>
              <a:gd name="T37" fmla="*/ 14 h 170"/>
              <a:gd name="T38" fmla="*/ 42 w 150"/>
              <a:gd name="T39" fmla="*/ 33 h 170"/>
              <a:gd name="T40" fmla="*/ 58 w 150"/>
              <a:gd name="T41" fmla="*/ 53 h 170"/>
              <a:gd name="T42" fmla="*/ 81 w 150"/>
              <a:gd name="T43" fmla="*/ 7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170">
                <a:moveTo>
                  <a:pt x="81" y="73"/>
                </a:moveTo>
                <a:lnTo>
                  <a:pt x="126" y="109"/>
                </a:lnTo>
                <a:lnTo>
                  <a:pt x="97" y="102"/>
                </a:lnTo>
                <a:lnTo>
                  <a:pt x="109" y="131"/>
                </a:lnTo>
                <a:lnTo>
                  <a:pt x="140" y="152"/>
                </a:lnTo>
                <a:lnTo>
                  <a:pt x="150" y="166"/>
                </a:lnTo>
                <a:lnTo>
                  <a:pt x="129" y="154"/>
                </a:lnTo>
                <a:lnTo>
                  <a:pt x="129" y="170"/>
                </a:lnTo>
                <a:lnTo>
                  <a:pt x="114" y="153"/>
                </a:lnTo>
                <a:lnTo>
                  <a:pt x="101" y="133"/>
                </a:lnTo>
                <a:lnTo>
                  <a:pt x="83" y="111"/>
                </a:lnTo>
                <a:lnTo>
                  <a:pt x="76" y="96"/>
                </a:lnTo>
                <a:lnTo>
                  <a:pt x="55" y="69"/>
                </a:lnTo>
                <a:lnTo>
                  <a:pt x="29" y="49"/>
                </a:lnTo>
                <a:lnTo>
                  <a:pt x="8" y="22"/>
                </a:lnTo>
                <a:lnTo>
                  <a:pt x="14" y="12"/>
                </a:lnTo>
                <a:lnTo>
                  <a:pt x="0" y="3"/>
                </a:lnTo>
                <a:lnTo>
                  <a:pt x="4" y="0"/>
                </a:lnTo>
                <a:lnTo>
                  <a:pt x="20" y="14"/>
                </a:lnTo>
                <a:lnTo>
                  <a:pt x="42" y="33"/>
                </a:lnTo>
                <a:lnTo>
                  <a:pt x="58" y="53"/>
                </a:lnTo>
                <a:lnTo>
                  <a:pt x="81" y="7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65" name="Freeform 160"/>
          <p:cNvSpPr>
            <a:spLocks/>
          </p:cNvSpPr>
          <p:nvPr/>
        </p:nvSpPr>
        <p:spPr bwMode="auto">
          <a:xfrm>
            <a:off x="5120005" y="2277905"/>
            <a:ext cx="83820" cy="29686"/>
          </a:xfrm>
          <a:custGeom>
            <a:avLst/>
            <a:gdLst>
              <a:gd name="T0" fmla="*/ 48 w 48"/>
              <a:gd name="T1" fmla="*/ 17 h 17"/>
              <a:gd name="T2" fmla="*/ 19 w 48"/>
              <a:gd name="T3" fmla="*/ 17 h 17"/>
              <a:gd name="T4" fmla="*/ 0 w 48"/>
              <a:gd name="T5" fmla="*/ 15 h 17"/>
              <a:gd name="T6" fmla="*/ 2 w 48"/>
              <a:gd name="T7" fmla="*/ 6 h 17"/>
              <a:gd name="T8" fmla="*/ 23 w 48"/>
              <a:gd name="T9" fmla="*/ 0 h 17"/>
              <a:gd name="T10" fmla="*/ 39 w 48"/>
              <a:gd name="T11" fmla="*/ 4 h 17"/>
              <a:gd name="T12" fmla="*/ 47 w 48"/>
              <a:gd name="T13" fmla="*/ 7 h 17"/>
              <a:gd name="T14" fmla="*/ 46 w 48"/>
              <a:gd name="T15" fmla="*/ 12 h 17"/>
              <a:gd name="T16" fmla="*/ 48 w 48"/>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7">
                <a:moveTo>
                  <a:pt x="48" y="17"/>
                </a:moveTo>
                <a:lnTo>
                  <a:pt x="19" y="17"/>
                </a:lnTo>
                <a:lnTo>
                  <a:pt x="0" y="15"/>
                </a:lnTo>
                <a:lnTo>
                  <a:pt x="2" y="6"/>
                </a:lnTo>
                <a:lnTo>
                  <a:pt x="23" y="0"/>
                </a:lnTo>
                <a:lnTo>
                  <a:pt x="39" y="4"/>
                </a:lnTo>
                <a:lnTo>
                  <a:pt x="47" y="7"/>
                </a:lnTo>
                <a:lnTo>
                  <a:pt x="46" y="12"/>
                </a:lnTo>
                <a:lnTo>
                  <a:pt x="48" y="1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66" name="Freeform 161"/>
          <p:cNvSpPr>
            <a:spLocks/>
          </p:cNvSpPr>
          <p:nvPr/>
        </p:nvSpPr>
        <p:spPr bwMode="auto">
          <a:xfrm>
            <a:off x="7667784" y="1680687"/>
            <a:ext cx="89058" cy="19208"/>
          </a:xfrm>
          <a:custGeom>
            <a:avLst/>
            <a:gdLst>
              <a:gd name="T0" fmla="*/ 51 w 51"/>
              <a:gd name="T1" fmla="*/ 10 h 11"/>
              <a:gd name="T2" fmla="*/ 32 w 51"/>
              <a:gd name="T3" fmla="*/ 11 h 11"/>
              <a:gd name="T4" fmla="*/ 3 w 51"/>
              <a:gd name="T5" fmla="*/ 9 h 11"/>
              <a:gd name="T6" fmla="*/ 0 w 51"/>
              <a:gd name="T7" fmla="*/ 8 h 11"/>
              <a:gd name="T8" fmla="*/ 2 w 51"/>
              <a:gd name="T9" fmla="*/ 2 h 11"/>
              <a:gd name="T10" fmla="*/ 15 w 51"/>
              <a:gd name="T11" fmla="*/ 0 h 11"/>
              <a:gd name="T12" fmla="*/ 43 w 51"/>
              <a:gd name="T13" fmla="*/ 6 h 11"/>
              <a:gd name="T14" fmla="*/ 51 w 51"/>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1">
                <a:moveTo>
                  <a:pt x="51" y="10"/>
                </a:moveTo>
                <a:lnTo>
                  <a:pt x="32" y="11"/>
                </a:lnTo>
                <a:lnTo>
                  <a:pt x="3" y="9"/>
                </a:lnTo>
                <a:lnTo>
                  <a:pt x="0" y="8"/>
                </a:lnTo>
                <a:lnTo>
                  <a:pt x="2" y="2"/>
                </a:lnTo>
                <a:lnTo>
                  <a:pt x="15" y="0"/>
                </a:lnTo>
                <a:lnTo>
                  <a:pt x="43" y="6"/>
                </a:lnTo>
                <a:lnTo>
                  <a:pt x="51" y="1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67" name="Freeform 162"/>
          <p:cNvSpPr>
            <a:spLocks/>
          </p:cNvSpPr>
          <p:nvPr/>
        </p:nvSpPr>
        <p:spPr bwMode="auto">
          <a:xfrm>
            <a:off x="7716679" y="1635285"/>
            <a:ext cx="111760" cy="22701"/>
          </a:xfrm>
          <a:custGeom>
            <a:avLst/>
            <a:gdLst>
              <a:gd name="T0" fmla="*/ 64 w 64"/>
              <a:gd name="T1" fmla="*/ 7 h 13"/>
              <a:gd name="T2" fmla="*/ 60 w 64"/>
              <a:gd name="T3" fmla="*/ 13 h 13"/>
              <a:gd name="T4" fmla="*/ 38 w 64"/>
              <a:gd name="T5" fmla="*/ 11 h 13"/>
              <a:gd name="T6" fmla="*/ 5 w 64"/>
              <a:gd name="T7" fmla="*/ 5 h 13"/>
              <a:gd name="T8" fmla="*/ 0 w 64"/>
              <a:gd name="T9" fmla="*/ 0 h 13"/>
              <a:gd name="T10" fmla="*/ 27 w 64"/>
              <a:gd name="T11" fmla="*/ 2 h 13"/>
              <a:gd name="T12" fmla="*/ 64 w 64"/>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64" h="13">
                <a:moveTo>
                  <a:pt x="64" y="7"/>
                </a:moveTo>
                <a:lnTo>
                  <a:pt x="60" y="13"/>
                </a:lnTo>
                <a:lnTo>
                  <a:pt x="38" y="11"/>
                </a:lnTo>
                <a:lnTo>
                  <a:pt x="5" y="5"/>
                </a:lnTo>
                <a:lnTo>
                  <a:pt x="0" y="0"/>
                </a:lnTo>
                <a:lnTo>
                  <a:pt x="27" y="2"/>
                </a:lnTo>
                <a:lnTo>
                  <a:pt x="64" y="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68" name="Freeform 163"/>
          <p:cNvSpPr>
            <a:spLocks/>
          </p:cNvSpPr>
          <p:nvPr/>
        </p:nvSpPr>
        <p:spPr bwMode="auto">
          <a:xfrm>
            <a:off x="7508876" y="1617822"/>
            <a:ext cx="193834" cy="41910"/>
          </a:xfrm>
          <a:custGeom>
            <a:avLst/>
            <a:gdLst>
              <a:gd name="T0" fmla="*/ 102 w 111"/>
              <a:gd name="T1" fmla="*/ 9 h 24"/>
              <a:gd name="T2" fmla="*/ 111 w 111"/>
              <a:gd name="T3" fmla="*/ 21 h 24"/>
              <a:gd name="T4" fmla="*/ 64 w 111"/>
              <a:gd name="T5" fmla="*/ 20 h 24"/>
              <a:gd name="T6" fmla="*/ 50 w 111"/>
              <a:gd name="T7" fmla="*/ 24 h 24"/>
              <a:gd name="T8" fmla="*/ 10 w 111"/>
              <a:gd name="T9" fmla="*/ 14 h 24"/>
              <a:gd name="T10" fmla="*/ 0 w 111"/>
              <a:gd name="T11" fmla="*/ 3 h 24"/>
              <a:gd name="T12" fmla="*/ 12 w 111"/>
              <a:gd name="T13" fmla="*/ 0 h 24"/>
              <a:gd name="T14" fmla="*/ 45 w 111"/>
              <a:gd name="T15" fmla="*/ 1 h 24"/>
              <a:gd name="T16" fmla="*/ 102 w 111"/>
              <a:gd name="T17"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24">
                <a:moveTo>
                  <a:pt x="102" y="9"/>
                </a:moveTo>
                <a:lnTo>
                  <a:pt x="111" y="21"/>
                </a:lnTo>
                <a:lnTo>
                  <a:pt x="64" y="20"/>
                </a:lnTo>
                <a:lnTo>
                  <a:pt x="50" y="24"/>
                </a:lnTo>
                <a:lnTo>
                  <a:pt x="10" y="14"/>
                </a:lnTo>
                <a:lnTo>
                  <a:pt x="0" y="3"/>
                </a:lnTo>
                <a:lnTo>
                  <a:pt x="12" y="0"/>
                </a:lnTo>
                <a:lnTo>
                  <a:pt x="45" y="1"/>
                </a:lnTo>
                <a:lnTo>
                  <a:pt x="102" y="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69" name="Freeform 164"/>
          <p:cNvSpPr>
            <a:spLocks/>
          </p:cNvSpPr>
          <p:nvPr/>
        </p:nvSpPr>
        <p:spPr bwMode="auto">
          <a:xfrm>
            <a:off x="5743417" y="1596867"/>
            <a:ext cx="295116" cy="176371"/>
          </a:xfrm>
          <a:custGeom>
            <a:avLst/>
            <a:gdLst>
              <a:gd name="T0" fmla="*/ 90 w 169"/>
              <a:gd name="T1" fmla="*/ 100 h 101"/>
              <a:gd name="T2" fmla="*/ 83 w 169"/>
              <a:gd name="T3" fmla="*/ 101 h 101"/>
              <a:gd name="T4" fmla="*/ 39 w 169"/>
              <a:gd name="T5" fmla="*/ 99 h 101"/>
              <a:gd name="T6" fmla="*/ 32 w 169"/>
              <a:gd name="T7" fmla="*/ 92 h 101"/>
              <a:gd name="T8" fmla="*/ 6 w 169"/>
              <a:gd name="T9" fmla="*/ 87 h 101"/>
              <a:gd name="T10" fmla="*/ 0 w 169"/>
              <a:gd name="T11" fmla="*/ 78 h 101"/>
              <a:gd name="T12" fmla="*/ 11 w 169"/>
              <a:gd name="T13" fmla="*/ 75 h 101"/>
              <a:gd name="T14" fmla="*/ 5 w 169"/>
              <a:gd name="T15" fmla="*/ 66 h 101"/>
              <a:gd name="T16" fmla="*/ 23 w 169"/>
              <a:gd name="T17" fmla="*/ 52 h 101"/>
              <a:gd name="T18" fmla="*/ 10 w 169"/>
              <a:gd name="T19" fmla="*/ 50 h 101"/>
              <a:gd name="T20" fmla="*/ 32 w 169"/>
              <a:gd name="T21" fmla="*/ 36 h 101"/>
              <a:gd name="T22" fmla="*/ 24 w 169"/>
              <a:gd name="T23" fmla="*/ 29 h 101"/>
              <a:gd name="T24" fmla="*/ 46 w 169"/>
              <a:gd name="T25" fmla="*/ 20 h 101"/>
              <a:gd name="T26" fmla="*/ 80 w 169"/>
              <a:gd name="T27" fmla="*/ 10 h 101"/>
              <a:gd name="T28" fmla="*/ 118 w 169"/>
              <a:gd name="T29" fmla="*/ 8 h 101"/>
              <a:gd name="T30" fmla="*/ 134 w 169"/>
              <a:gd name="T31" fmla="*/ 2 h 101"/>
              <a:gd name="T32" fmla="*/ 156 w 169"/>
              <a:gd name="T33" fmla="*/ 0 h 101"/>
              <a:gd name="T34" fmla="*/ 169 w 169"/>
              <a:gd name="T35" fmla="*/ 6 h 101"/>
              <a:gd name="T36" fmla="*/ 165 w 169"/>
              <a:gd name="T37" fmla="*/ 11 h 101"/>
              <a:gd name="T38" fmla="*/ 127 w 169"/>
              <a:gd name="T39" fmla="*/ 18 h 101"/>
              <a:gd name="T40" fmla="*/ 95 w 169"/>
              <a:gd name="T41" fmla="*/ 26 h 101"/>
              <a:gd name="T42" fmla="*/ 67 w 169"/>
              <a:gd name="T43" fmla="*/ 41 h 101"/>
              <a:gd name="T44" fmla="*/ 58 w 169"/>
              <a:gd name="T45" fmla="*/ 56 h 101"/>
              <a:gd name="T46" fmla="*/ 47 w 169"/>
              <a:gd name="T47" fmla="*/ 72 h 101"/>
              <a:gd name="T48" fmla="*/ 57 w 169"/>
              <a:gd name="T49" fmla="*/ 86 h 101"/>
              <a:gd name="T50" fmla="*/ 90 w 169"/>
              <a:gd name="T51"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9" h="101">
                <a:moveTo>
                  <a:pt x="90" y="100"/>
                </a:moveTo>
                <a:lnTo>
                  <a:pt x="83" y="101"/>
                </a:lnTo>
                <a:lnTo>
                  <a:pt x="39" y="99"/>
                </a:lnTo>
                <a:lnTo>
                  <a:pt x="32" y="92"/>
                </a:lnTo>
                <a:lnTo>
                  <a:pt x="6" y="87"/>
                </a:lnTo>
                <a:lnTo>
                  <a:pt x="0" y="78"/>
                </a:lnTo>
                <a:lnTo>
                  <a:pt x="11" y="75"/>
                </a:lnTo>
                <a:lnTo>
                  <a:pt x="5" y="66"/>
                </a:lnTo>
                <a:lnTo>
                  <a:pt x="23" y="52"/>
                </a:lnTo>
                <a:lnTo>
                  <a:pt x="10" y="50"/>
                </a:lnTo>
                <a:lnTo>
                  <a:pt x="32" y="36"/>
                </a:lnTo>
                <a:lnTo>
                  <a:pt x="24" y="29"/>
                </a:lnTo>
                <a:lnTo>
                  <a:pt x="46" y="20"/>
                </a:lnTo>
                <a:lnTo>
                  <a:pt x="80" y="10"/>
                </a:lnTo>
                <a:lnTo>
                  <a:pt x="118" y="8"/>
                </a:lnTo>
                <a:lnTo>
                  <a:pt x="134" y="2"/>
                </a:lnTo>
                <a:lnTo>
                  <a:pt x="156" y="0"/>
                </a:lnTo>
                <a:lnTo>
                  <a:pt x="169" y="6"/>
                </a:lnTo>
                <a:lnTo>
                  <a:pt x="165" y="11"/>
                </a:lnTo>
                <a:lnTo>
                  <a:pt x="127" y="18"/>
                </a:lnTo>
                <a:lnTo>
                  <a:pt x="95" y="26"/>
                </a:lnTo>
                <a:lnTo>
                  <a:pt x="67" y="41"/>
                </a:lnTo>
                <a:lnTo>
                  <a:pt x="58" y="56"/>
                </a:lnTo>
                <a:lnTo>
                  <a:pt x="47" y="72"/>
                </a:lnTo>
                <a:lnTo>
                  <a:pt x="57" y="86"/>
                </a:lnTo>
                <a:lnTo>
                  <a:pt x="90" y="10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70" name="Freeform 165"/>
          <p:cNvSpPr>
            <a:spLocks/>
          </p:cNvSpPr>
          <p:nvPr/>
        </p:nvSpPr>
        <p:spPr bwMode="auto">
          <a:xfrm>
            <a:off x="6637497" y="1535747"/>
            <a:ext cx="108268" cy="36672"/>
          </a:xfrm>
          <a:custGeom>
            <a:avLst/>
            <a:gdLst>
              <a:gd name="T0" fmla="*/ 62 w 62"/>
              <a:gd name="T1" fmla="*/ 15 h 21"/>
              <a:gd name="T2" fmla="*/ 2 w 62"/>
              <a:gd name="T3" fmla="*/ 21 h 21"/>
              <a:gd name="T4" fmla="*/ 0 w 62"/>
              <a:gd name="T5" fmla="*/ 2 h 21"/>
              <a:gd name="T6" fmla="*/ 8 w 62"/>
              <a:gd name="T7" fmla="*/ 0 h 21"/>
              <a:gd name="T8" fmla="*/ 18 w 62"/>
              <a:gd name="T9" fmla="*/ 1 h 21"/>
              <a:gd name="T10" fmla="*/ 58 w 62"/>
              <a:gd name="T11" fmla="*/ 9 h 21"/>
              <a:gd name="T12" fmla="*/ 62 w 62"/>
              <a:gd name="T13" fmla="*/ 15 h 21"/>
            </a:gdLst>
            <a:ahLst/>
            <a:cxnLst>
              <a:cxn ang="0">
                <a:pos x="T0" y="T1"/>
              </a:cxn>
              <a:cxn ang="0">
                <a:pos x="T2" y="T3"/>
              </a:cxn>
              <a:cxn ang="0">
                <a:pos x="T4" y="T5"/>
              </a:cxn>
              <a:cxn ang="0">
                <a:pos x="T6" y="T7"/>
              </a:cxn>
              <a:cxn ang="0">
                <a:pos x="T8" y="T9"/>
              </a:cxn>
              <a:cxn ang="0">
                <a:pos x="T10" y="T11"/>
              </a:cxn>
              <a:cxn ang="0">
                <a:pos x="T12" y="T13"/>
              </a:cxn>
            </a:cxnLst>
            <a:rect l="0" t="0" r="r" b="b"/>
            <a:pathLst>
              <a:path w="62" h="21">
                <a:moveTo>
                  <a:pt x="62" y="15"/>
                </a:moveTo>
                <a:lnTo>
                  <a:pt x="2" y="21"/>
                </a:lnTo>
                <a:lnTo>
                  <a:pt x="0" y="2"/>
                </a:lnTo>
                <a:lnTo>
                  <a:pt x="8" y="0"/>
                </a:lnTo>
                <a:lnTo>
                  <a:pt x="18" y="1"/>
                </a:lnTo>
                <a:lnTo>
                  <a:pt x="58" y="9"/>
                </a:lnTo>
                <a:lnTo>
                  <a:pt x="62" y="1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71" name="Freeform 166"/>
          <p:cNvSpPr>
            <a:spLocks/>
          </p:cNvSpPr>
          <p:nvPr/>
        </p:nvSpPr>
        <p:spPr bwMode="auto">
          <a:xfrm>
            <a:off x="5477987" y="1499077"/>
            <a:ext cx="130968" cy="20955"/>
          </a:xfrm>
          <a:custGeom>
            <a:avLst/>
            <a:gdLst>
              <a:gd name="T0" fmla="*/ 72 w 75"/>
              <a:gd name="T1" fmla="*/ 5 h 12"/>
              <a:gd name="T2" fmla="*/ 58 w 75"/>
              <a:gd name="T3" fmla="*/ 7 h 12"/>
              <a:gd name="T4" fmla="*/ 48 w 75"/>
              <a:gd name="T5" fmla="*/ 8 h 12"/>
              <a:gd name="T6" fmla="*/ 48 w 75"/>
              <a:gd name="T7" fmla="*/ 10 h 12"/>
              <a:gd name="T8" fmla="*/ 36 w 75"/>
              <a:gd name="T9" fmla="*/ 12 h 12"/>
              <a:gd name="T10" fmla="*/ 22 w 75"/>
              <a:gd name="T11" fmla="*/ 9 h 12"/>
              <a:gd name="T12" fmla="*/ 26 w 75"/>
              <a:gd name="T13" fmla="*/ 5 h 12"/>
              <a:gd name="T14" fmla="*/ 0 w 75"/>
              <a:gd name="T15" fmla="*/ 5 h 12"/>
              <a:gd name="T16" fmla="*/ 21 w 75"/>
              <a:gd name="T17" fmla="*/ 2 h 12"/>
              <a:gd name="T18" fmla="*/ 38 w 75"/>
              <a:gd name="T19" fmla="*/ 2 h 12"/>
              <a:gd name="T20" fmla="*/ 43 w 75"/>
              <a:gd name="T21" fmla="*/ 5 h 12"/>
              <a:gd name="T22" fmla="*/ 47 w 75"/>
              <a:gd name="T23" fmla="*/ 2 h 12"/>
              <a:gd name="T24" fmla="*/ 56 w 75"/>
              <a:gd name="T25" fmla="*/ 0 h 12"/>
              <a:gd name="T26" fmla="*/ 75 w 75"/>
              <a:gd name="T27" fmla="*/ 3 h 12"/>
              <a:gd name="T28" fmla="*/ 72 w 75"/>
              <a:gd name="T2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2">
                <a:moveTo>
                  <a:pt x="72" y="5"/>
                </a:moveTo>
                <a:lnTo>
                  <a:pt x="58" y="7"/>
                </a:lnTo>
                <a:lnTo>
                  <a:pt x="48" y="8"/>
                </a:lnTo>
                <a:lnTo>
                  <a:pt x="48" y="10"/>
                </a:lnTo>
                <a:lnTo>
                  <a:pt x="36" y="12"/>
                </a:lnTo>
                <a:lnTo>
                  <a:pt x="22" y="9"/>
                </a:lnTo>
                <a:lnTo>
                  <a:pt x="26" y="5"/>
                </a:lnTo>
                <a:lnTo>
                  <a:pt x="0" y="5"/>
                </a:lnTo>
                <a:lnTo>
                  <a:pt x="21" y="2"/>
                </a:lnTo>
                <a:lnTo>
                  <a:pt x="38" y="2"/>
                </a:lnTo>
                <a:lnTo>
                  <a:pt x="43" y="5"/>
                </a:lnTo>
                <a:lnTo>
                  <a:pt x="47" y="2"/>
                </a:lnTo>
                <a:lnTo>
                  <a:pt x="56" y="0"/>
                </a:lnTo>
                <a:lnTo>
                  <a:pt x="75" y="3"/>
                </a:lnTo>
                <a:lnTo>
                  <a:pt x="72" y="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72" name="Freeform 167"/>
          <p:cNvSpPr>
            <a:spLocks/>
          </p:cNvSpPr>
          <p:nvPr/>
        </p:nvSpPr>
        <p:spPr bwMode="auto">
          <a:xfrm>
            <a:off x="6403500" y="1492092"/>
            <a:ext cx="218281" cy="59373"/>
          </a:xfrm>
          <a:custGeom>
            <a:avLst/>
            <a:gdLst>
              <a:gd name="T0" fmla="*/ 125 w 125"/>
              <a:gd name="T1" fmla="*/ 32 h 34"/>
              <a:gd name="T2" fmla="*/ 102 w 125"/>
              <a:gd name="T3" fmla="*/ 34 h 34"/>
              <a:gd name="T4" fmla="*/ 65 w 125"/>
              <a:gd name="T5" fmla="*/ 30 h 34"/>
              <a:gd name="T6" fmla="*/ 39 w 125"/>
              <a:gd name="T7" fmla="*/ 24 h 34"/>
              <a:gd name="T8" fmla="*/ 19 w 125"/>
              <a:gd name="T9" fmla="*/ 15 h 34"/>
              <a:gd name="T10" fmla="*/ 0 w 125"/>
              <a:gd name="T11" fmla="*/ 12 h 34"/>
              <a:gd name="T12" fmla="*/ 19 w 125"/>
              <a:gd name="T13" fmla="*/ 3 h 34"/>
              <a:gd name="T14" fmla="*/ 39 w 125"/>
              <a:gd name="T15" fmla="*/ 0 h 34"/>
              <a:gd name="T16" fmla="*/ 70 w 125"/>
              <a:gd name="T17" fmla="*/ 7 h 34"/>
              <a:gd name="T18" fmla="*/ 113 w 125"/>
              <a:gd name="T19" fmla="*/ 19 h 34"/>
              <a:gd name="T20" fmla="*/ 125 w 125"/>
              <a:gd name="T21"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5" h="34">
                <a:moveTo>
                  <a:pt x="125" y="32"/>
                </a:moveTo>
                <a:lnTo>
                  <a:pt x="102" y="34"/>
                </a:lnTo>
                <a:lnTo>
                  <a:pt x="65" y="30"/>
                </a:lnTo>
                <a:lnTo>
                  <a:pt x="39" y="24"/>
                </a:lnTo>
                <a:lnTo>
                  <a:pt x="19" y="15"/>
                </a:lnTo>
                <a:lnTo>
                  <a:pt x="0" y="12"/>
                </a:lnTo>
                <a:lnTo>
                  <a:pt x="19" y="3"/>
                </a:lnTo>
                <a:lnTo>
                  <a:pt x="39" y="0"/>
                </a:lnTo>
                <a:lnTo>
                  <a:pt x="70" y="7"/>
                </a:lnTo>
                <a:lnTo>
                  <a:pt x="113" y="19"/>
                </a:lnTo>
                <a:lnTo>
                  <a:pt x="125" y="3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73" name="Freeform 168"/>
          <p:cNvSpPr>
            <a:spLocks/>
          </p:cNvSpPr>
          <p:nvPr/>
        </p:nvSpPr>
        <p:spPr bwMode="auto">
          <a:xfrm>
            <a:off x="5521642" y="4307047"/>
            <a:ext cx="57627" cy="64611"/>
          </a:xfrm>
          <a:custGeom>
            <a:avLst/>
            <a:gdLst>
              <a:gd name="T0" fmla="*/ 25 w 33"/>
              <a:gd name="T1" fmla="*/ 0 h 37"/>
              <a:gd name="T2" fmla="*/ 33 w 33"/>
              <a:gd name="T3" fmla="*/ 12 h 37"/>
              <a:gd name="T4" fmla="*/ 31 w 33"/>
              <a:gd name="T5" fmla="*/ 24 h 37"/>
              <a:gd name="T6" fmla="*/ 26 w 33"/>
              <a:gd name="T7" fmla="*/ 27 h 37"/>
              <a:gd name="T8" fmla="*/ 16 w 33"/>
              <a:gd name="T9" fmla="*/ 25 h 37"/>
              <a:gd name="T10" fmla="*/ 11 w 33"/>
              <a:gd name="T11" fmla="*/ 37 h 37"/>
              <a:gd name="T12" fmla="*/ 0 w 33"/>
              <a:gd name="T13" fmla="*/ 35 h 37"/>
              <a:gd name="T14" fmla="*/ 1 w 33"/>
              <a:gd name="T15" fmla="*/ 24 h 37"/>
              <a:gd name="T16" fmla="*/ 4 w 33"/>
              <a:gd name="T17" fmla="*/ 22 h 37"/>
              <a:gd name="T18" fmla="*/ 4 w 33"/>
              <a:gd name="T19" fmla="*/ 10 h 37"/>
              <a:gd name="T20" fmla="*/ 10 w 33"/>
              <a:gd name="T21" fmla="*/ 4 h 37"/>
              <a:gd name="T22" fmla="*/ 14 w 33"/>
              <a:gd name="T23" fmla="*/ 6 h 37"/>
              <a:gd name="T24" fmla="*/ 25 w 33"/>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7">
                <a:moveTo>
                  <a:pt x="25" y="0"/>
                </a:moveTo>
                <a:lnTo>
                  <a:pt x="33" y="12"/>
                </a:lnTo>
                <a:lnTo>
                  <a:pt x="31" y="24"/>
                </a:lnTo>
                <a:lnTo>
                  <a:pt x="26" y="27"/>
                </a:lnTo>
                <a:lnTo>
                  <a:pt x="16" y="25"/>
                </a:lnTo>
                <a:lnTo>
                  <a:pt x="11" y="37"/>
                </a:lnTo>
                <a:lnTo>
                  <a:pt x="0" y="35"/>
                </a:lnTo>
                <a:lnTo>
                  <a:pt x="1" y="24"/>
                </a:lnTo>
                <a:lnTo>
                  <a:pt x="4" y="22"/>
                </a:lnTo>
                <a:lnTo>
                  <a:pt x="4" y="10"/>
                </a:lnTo>
                <a:lnTo>
                  <a:pt x="10" y="4"/>
                </a:lnTo>
                <a:lnTo>
                  <a:pt x="14" y="6"/>
                </a:lnTo>
                <a:lnTo>
                  <a:pt x="25"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74" name="Freeform 169"/>
          <p:cNvSpPr>
            <a:spLocks/>
          </p:cNvSpPr>
          <p:nvPr/>
        </p:nvSpPr>
        <p:spPr bwMode="auto">
          <a:xfrm>
            <a:off x="4053047" y="3262790"/>
            <a:ext cx="268923" cy="240983"/>
          </a:xfrm>
          <a:custGeom>
            <a:avLst/>
            <a:gdLst>
              <a:gd name="T0" fmla="*/ 151 w 154"/>
              <a:gd name="T1" fmla="*/ 11 h 138"/>
              <a:gd name="T2" fmla="*/ 151 w 154"/>
              <a:gd name="T3" fmla="*/ 0 h 138"/>
              <a:gd name="T4" fmla="*/ 154 w 154"/>
              <a:gd name="T5" fmla="*/ 0 h 138"/>
              <a:gd name="T6" fmla="*/ 154 w 154"/>
              <a:gd name="T7" fmla="*/ 1 h 138"/>
              <a:gd name="T8" fmla="*/ 153 w 154"/>
              <a:gd name="T9" fmla="*/ 5 h 138"/>
              <a:gd name="T10" fmla="*/ 153 w 154"/>
              <a:gd name="T11" fmla="*/ 37 h 138"/>
              <a:gd name="T12" fmla="*/ 94 w 154"/>
              <a:gd name="T13" fmla="*/ 36 h 138"/>
              <a:gd name="T14" fmla="*/ 93 w 154"/>
              <a:gd name="T15" fmla="*/ 89 h 138"/>
              <a:gd name="T16" fmla="*/ 77 w 154"/>
              <a:gd name="T17" fmla="*/ 91 h 138"/>
              <a:gd name="T18" fmla="*/ 72 w 154"/>
              <a:gd name="T19" fmla="*/ 101 h 138"/>
              <a:gd name="T20" fmla="*/ 75 w 154"/>
              <a:gd name="T21" fmla="*/ 131 h 138"/>
              <a:gd name="T22" fmla="*/ 4 w 154"/>
              <a:gd name="T23" fmla="*/ 131 h 138"/>
              <a:gd name="T24" fmla="*/ 0 w 154"/>
              <a:gd name="T25" fmla="*/ 138 h 138"/>
              <a:gd name="T26" fmla="*/ 1 w 154"/>
              <a:gd name="T27" fmla="*/ 129 h 138"/>
              <a:gd name="T28" fmla="*/ 1 w 154"/>
              <a:gd name="T29" fmla="*/ 129 h 138"/>
              <a:gd name="T30" fmla="*/ 42 w 154"/>
              <a:gd name="T31" fmla="*/ 128 h 138"/>
              <a:gd name="T32" fmla="*/ 44 w 154"/>
              <a:gd name="T33" fmla="*/ 120 h 138"/>
              <a:gd name="T34" fmla="*/ 52 w 154"/>
              <a:gd name="T35" fmla="*/ 111 h 138"/>
              <a:gd name="T36" fmla="*/ 59 w 154"/>
              <a:gd name="T37" fmla="*/ 82 h 138"/>
              <a:gd name="T38" fmla="*/ 84 w 154"/>
              <a:gd name="T39" fmla="*/ 60 h 138"/>
              <a:gd name="T40" fmla="*/ 93 w 154"/>
              <a:gd name="T41" fmla="*/ 34 h 138"/>
              <a:gd name="T42" fmla="*/ 99 w 154"/>
              <a:gd name="T43" fmla="*/ 32 h 138"/>
              <a:gd name="T44" fmla="*/ 105 w 154"/>
              <a:gd name="T45" fmla="*/ 16 h 138"/>
              <a:gd name="T46" fmla="*/ 120 w 154"/>
              <a:gd name="T47" fmla="*/ 14 h 138"/>
              <a:gd name="T48" fmla="*/ 126 w 154"/>
              <a:gd name="T49" fmla="*/ 16 h 138"/>
              <a:gd name="T50" fmla="*/ 134 w 154"/>
              <a:gd name="T51" fmla="*/ 16 h 138"/>
              <a:gd name="T52" fmla="*/ 140 w 154"/>
              <a:gd name="T53" fmla="*/ 12 h 138"/>
              <a:gd name="T54" fmla="*/ 151 w 154"/>
              <a:gd name="T55" fmla="*/ 1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138">
                <a:moveTo>
                  <a:pt x="151" y="11"/>
                </a:moveTo>
                <a:lnTo>
                  <a:pt x="151" y="0"/>
                </a:lnTo>
                <a:lnTo>
                  <a:pt x="154" y="0"/>
                </a:lnTo>
                <a:lnTo>
                  <a:pt x="154" y="1"/>
                </a:lnTo>
                <a:lnTo>
                  <a:pt x="153" y="5"/>
                </a:lnTo>
                <a:lnTo>
                  <a:pt x="153" y="37"/>
                </a:lnTo>
                <a:lnTo>
                  <a:pt x="94" y="36"/>
                </a:lnTo>
                <a:lnTo>
                  <a:pt x="93" y="89"/>
                </a:lnTo>
                <a:lnTo>
                  <a:pt x="77" y="91"/>
                </a:lnTo>
                <a:lnTo>
                  <a:pt x="72" y="101"/>
                </a:lnTo>
                <a:lnTo>
                  <a:pt x="75" y="131"/>
                </a:lnTo>
                <a:lnTo>
                  <a:pt x="4" y="131"/>
                </a:lnTo>
                <a:lnTo>
                  <a:pt x="0" y="138"/>
                </a:lnTo>
                <a:lnTo>
                  <a:pt x="1" y="129"/>
                </a:lnTo>
                <a:lnTo>
                  <a:pt x="1" y="129"/>
                </a:lnTo>
                <a:lnTo>
                  <a:pt x="42" y="128"/>
                </a:lnTo>
                <a:lnTo>
                  <a:pt x="44" y="120"/>
                </a:lnTo>
                <a:lnTo>
                  <a:pt x="52" y="111"/>
                </a:lnTo>
                <a:lnTo>
                  <a:pt x="59" y="82"/>
                </a:lnTo>
                <a:lnTo>
                  <a:pt x="84" y="60"/>
                </a:lnTo>
                <a:lnTo>
                  <a:pt x="93" y="34"/>
                </a:lnTo>
                <a:lnTo>
                  <a:pt x="99" y="32"/>
                </a:lnTo>
                <a:lnTo>
                  <a:pt x="105" y="16"/>
                </a:lnTo>
                <a:lnTo>
                  <a:pt x="120" y="14"/>
                </a:lnTo>
                <a:lnTo>
                  <a:pt x="126" y="16"/>
                </a:lnTo>
                <a:lnTo>
                  <a:pt x="134" y="16"/>
                </a:lnTo>
                <a:lnTo>
                  <a:pt x="140" y="12"/>
                </a:lnTo>
                <a:lnTo>
                  <a:pt x="151" y="1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75" name="Freeform 170"/>
          <p:cNvSpPr>
            <a:spLocks/>
          </p:cNvSpPr>
          <p:nvPr/>
        </p:nvSpPr>
        <p:spPr bwMode="auto">
          <a:xfrm>
            <a:off x="5661343" y="3100388"/>
            <a:ext cx="675799" cy="572770"/>
          </a:xfrm>
          <a:custGeom>
            <a:avLst/>
            <a:gdLst>
              <a:gd name="T0" fmla="*/ 161 w 387"/>
              <a:gd name="T1" fmla="*/ 319 h 328"/>
              <a:gd name="T2" fmla="*/ 153 w 387"/>
              <a:gd name="T3" fmla="*/ 304 h 328"/>
              <a:gd name="T4" fmla="*/ 132 w 387"/>
              <a:gd name="T5" fmla="*/ 280 h 328"/>
              <a:gd name="T6" fmla="*/ 113 w 387"/>
              <a:gd name="T7" fmla="*/ 248 h 328"/>
              <a:gd name="T8" fmla="*/ 91 w 387"/>
              <a:gd name="T9" fmla="*/ 225 h 328"/>
              <a:gd name="T10" fmla="*/ 88 w 387"/>
              <a:gd name="T11" fmla="*/ 198 h 328"/>
              <a:gd name="T12" fmla="*/ 67 w 387"/>
              <a:gd name="T13" fmla="*/ 167 h 328"/>
              <a:gd name="T14" fmla="*/ 50 w 387"/>
              <a:gd name="T15" fmla="*/ 151 h 328"/>
              <a:gd name="T16" fmla="*/ 45 w 387"/>
              <a:gd name="T17" fmla="*/ 135 h 328"/>
              <a:gd name="T18" fmla="*/ 31 w 387"/>
              <a:gd name="T19" fmla="*/ 115 h 328"/>
              <a:gd name="T20" fmla="*/ 9 w 387"/>
              <a:gd name="T21" fmla="*/ 84 h 328"/>
              <a:gd name="T22" fmla="*/ 2 w 387"/>
              <a:gd name="T23" fmla="*/ 73 h 328"/>
              <a:gd name="T24" fmla="*/ 3 w 387"/>
              <a:gd name="T25" fmla="*/ 58 h 328"/>
              <a:gd name="T26" fmla="*/ 30 w 387"/>
              <a:gd name="T27" fmla="*/ 55 h 328"/>
              <a:gd name="T28" fmla="*/ 47 w 387"/>
              <a:gd name="T29" fmla="*/ 44 h 328"/>
              <a:gd name="T30" fmla="*/ 54 w 387"/>
              <a:gd name="T31" fmla="*/ 34 h 328"/>
              <a:gd name="T32" fmla="*/ 69 w 387"/>
              <a:gd name="T33" fmla="*/ 3 h 328"/>
              <a:gd name="T34" fmla="*/ 93 w 387"/>
              <a:gd name="T35" fmla="*/ 5 h 328"/>
              <a:gd name="T36" fmla="*/ 176 w 387"/>
              <a:gd name="T37" fmla="*/ 61 h 328"/>
              <a:gd name="T38" fmla="*/ 225 w 387"/>
              <a:gd name="T39" fmla="*/ 65 h 328"/>
              <a:gd name="T40" fmla="*/ 243 w 387"/>
              <a:gd name="T41" fmla="*/ 74 h 328"/>
              <a:gd name="T42" fmla="*/ 261 w 387"/>
              <a:gd name="T43" fmla="*/ 97 h 328"/>
              <a:gd name="T44" fmla="*/ 278 w 387"/>
              <a:gd name="T45" fmla="*/ 113 h 328"/>
              <a:gd name="T46" fmla="*/ 279 w 387"/>
              <a:gd name="T47" fmla="*/ 128 h 328"/>
              <a:gd name="T48" fmla="*/ 288 w 387"/>
              <a:gd name="T49" fmla="*/ 141 h 328"/>
              <a:gd name="T50" fmla="*/ 294 w 387"/>
              <a:gd name="T51" fmla="*/ 153 h 328"/>
              <a:gd name="T52" fmla="*/ 305 w 387"/>
              <a:gd name="T53" fmla="*/ 156 h 328"/>
              <a:gd name="T54" fmla="*/ 310 w 387"/>
              <a:gd name="T55" fmla="*/ 169 h 328"/>
              <a:gd name="T56" fmla="*/ 374 w 387"/>
              <a:gd name="T57" fmla="*/ 200 h 328"/>
              <a:gd name="T58" fmla="*/ 387 w 387"/>
              <a:gd name="T59" fmla="*/ 210 h 328"/>
              <a:gd name="T60" fmla="*/ 327 w 387"/>
              <a:gd name="T61" fmla="*/ 273 h 328"/>
              <a:gd name="T62" fmla="*/ 259 w 387"/>
              <a:gd name="T63" fmla="*/ 290 h 328"/>
              <a:gd name="T64" fmla="*/ 239 w 387"/>
              <a:gd name="T65" fmla="*/ 315 h 328"/>
              <a:gd name="T66" fmla="*/ 227 w 387"/>
              <a:gd name="T67" fmla="*/ 309 h 328"/>
              <a:gd name="T68" fmla="*/ 206 w 387"/>
              <a:gd name="T69" fmla="*/ 305 h 328"/>
              <a:gd name="T70" fmla="*/ 181 w 387"/>
              <a:gd name="T71" fmla="*/ 308 h 328"/>
              <a:gd name="T72" fmla="*/ 169 w 387"/>
              <a:gd name="T73" fmla="*/ 312 h 328"/>
              <a:gd name="T74" fmla="*/ 163 w 387"/>
              <a:gd name="T75"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7" h="328">
                <a:moveTo>
                  <a:pt x="163" y="328"/>
                </a:moveTo>
                <a:lnTo>
                  <a:pt x="161" y="319"/>
                </a:lnTo>
                <a:lnTo>
                  <a:pt x="155" y="313"/>
                </a:lnTo>
                <a:lnTo>
                  <a:pt x="153" y="304"/>
                </a:lnTo>
                <a:lnTo>
                  <a:pt x="143" y="297"/>
                </a:lnTo>
                <a:lnTo>
                  <a:pt x="132" y="280"/>
                </a:lnTo>
                <a:lnTo>
                  <a:pt x="126" y="263"/>
                </a:lnTo>
                <a:lnTo>
                  <a:pt x="113" y="248"/>
                </a:lnTo>
                <a:lnTo>
                  <a:pt x="104" y="245"/>
                </a:lnTo>
                <a:lnTo>
                  <a:pt x="91" y="225"/>
                </a:lnTo>
                <a:lnTo>
                  <a:pt x="88" y="211"/>
                </a:lnTo>
                <a:lnTo>
                  <a:pt x="88" y="198"/>
                </a:lnTo>
                <a:lnTo>
                  <a:pt x="76" y="175"/>
                </a:lnTo>
                <a:lnTo>
                  <a:pt x="67" y="167"/>
                </a:lnTo>
                <a:lnTo>
                  <a:pt x="57" y="163"/>
                </a:lnTo>
                <a:lnTo>
                  <a:pt x="50" y="151"/>
                </a:lnTo>
                <a:lnTo>
                  <a:pt x="51" y="146"/>
                </a:lnTo>
                <a:lnTo>
                  <a:pt x="45" y="135"/>
                </a:lnTo>
                <a:lnTo>
                  <a:pt x="39" y="131"/>
                </a:lnTo>
                <a:lnTo>
                  <a:pt x="31" y="115"/>
                </a:lnTo>
                <a:lnTo>
                  <a:pt x="19" y="99"/>
                </a:lnTo>
                <a:lnTo>
                  <a:pt x="9" y="84"/>
                </a:lnTo>
                <a:lnTo>
                  <a:pt x="0" y="85"/>
                </a:lnTo>
                <a:lnTo>
                  <a:pt x="2" y="73"/>
                </a:lnTo>
                <a:lnTo>
                  <a:pt x="2" y="66"/>
                </a:lnTo>
                <a:lnTo>
                  <a:pt x="3" y="58"/>
                </a:lnTo>
                <a:lnTo>
                  <a:pt x="23" y="61"/>
                </a:lnTo>
                <a:lnTo>
                  <a:pt x="30" y="55"/>
                </a:lnTo>
                <a:lnTo>
                  <a:pt x="34" y="47"/>
                </a:lnTo>
                <a:lnTo>
                  <a:pt x="47" y="44"/>
                </a:lnTo>
                <a:lnTo>
                  <a:pt x="49" y="37"/>
                </a:lnTo>
                <a:lnTo>
                  <a:pt x="54" y="34"/>
                </a:lnTo>
                <a:lnTo>
                  <a:pt x="35" y="13"/>
                </a:lnTo>
                <a:lnTo>
                  <a:pt x="69" y="3"/>
                </a:lnTo>
                <a:lnTo>
                  <a:pt x="72" y="0"/>
                </a:lnTo>
                <a:lnTo>
                  <a:pt x="93" y="5"/>
                </a:lnTo>
                <a:lnTo>
                  <a:pt x="121" y="20"/>
                </a:lnTo>
                <a:lnTo>
                  <a:pt x="176" y="61"/>
                </a:lnTo>
                <a:lnTo>
                  <a:pt x="209" y="63"/>
                </a:lnTo>
                <a:lnTo>
                  <a:pt x="225" y="65"/>
                </a:lnTo>
                <a:lnTo>
                  <a:pt x="230" y="75"/>
                </a:lnTo>
                <a:lnTo>
                  <a:pt x="243" y="74"/>
                </a:lnTo>
                <a:lnTo>
                  <a:pt x="252" y="92"/>
                </a:lnTo>
                <a:lnTo>
                  <a:pt x="261" y="97"/>
                </a:lnTo>
                <a:lnTo>
                  <a:pt x="265" y="104"/>
                </a:lnTo>
                <a:lnTo>
                  <a:pt x="278" y="113"/>
                </a:lnTo>
                <a:lnTo>
                  <a:pt x="280" y="121"/>
                </a:lnTo>
                <a:lnTo>
                  <a:pt x="279" y="128"/>
                </a:lnTo>
                <a:lnTo>
                  <a:pt x="282" y="135"/>
                </a:lnTo>
                <a:lnTo>
                  <a:pt x="288" y="141"/>
                </a:lnTo>
                <a:lnTo>
                  <a:pt x="291" y="148"/>
                </a:lnTo>
                <a:lnTo>
                  <a:pt x="294" y="153"/>
                </a:lnTo>
                <a:lnTo>
                  <a:pt x="300" y="157"/>
                </a:lnTo>
                <a:lnTo>
                  <a:pt x="305" y="156"/>
                </a:lnTo>
                <a:lnTo>
                  <a:pt x="309" y="164"/>
                </a:lnTo>
                <a:lnTo>
                  <a:pt x="310" y="169"/>
                </a:lnTo>
                <a:lnTo>
                  <a:pt x="319" y="190"/>
                </a:lnTo>
                <a:lnTo>
                  <a:pt x="374" y="200"/>
                </a:lnTo>
                <a:lnTo>
                  <a:pt x="378" y="196"/>
                </a:lnTo>
                <a:lnTo>
                  <a:pt x="387" y="210"/>
                </a:lnTo>
                <a:lnTo>
                  <a:pt x="379" y="252"/>
                </a:lnTo>
                <a:lnTo>
                  <a:pt x="327" y="273"/>
                </a:lnTo>
                <a:lnTo>
                  <a:pt x="275" y="281"/>
                </a:lnTo>
                <a:lnTo>
                  <a:pt x="259" y="290"/>
                </a:lnTo>
                <a:lnTo>
                  <a:pt x="247" y="312"/>
                </a:lnTo>
                <a:lnTo>
                  <a:pt x="239" y="315"/>
                </a:lnTo>
                <a:lnTo>
                  <a:pt x="234" y="308"/>
                </a:lnTo>
                <a:lnTo>
                  <a:pt x="227" y="309"/>
                </a:lnTo>
                <a:lnTo>
                  <a:pt x="210" y="307"/>
                </a:lnTo>
                <a:lnTo>
                  <a:pt x="206" y="305"/>
                </a:lnTo>
                <a:lnTo>
                  <a:pt x="185" y="306"/>
                </a:lnTo>
                <a:lnTo>
                  <a:pt x="181" y="308"/>
                </a:lnTo>
                <a:lnTo>
                  <a:pt x="173" y="302"/>
                </a:lnTo>
                <a:lnTo>
                  <a:pt x="169" y="312"/>
                </a:lnTo>
                <a:lnTo>
                  <a:pt x="171" y="321"/>
                </a:lnTo>
                <a:lnTo>
                  <a:pt x="163" y="328"/>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76" name="Freeform 171"/>
          <p:cNvSpPr>
            <a:spLocks/>
          </p:cNvSpPr>
          <p:nvPr/>
        </p:nvSpPr>
        <p:spPr bwMode="auto">
          <a:xfrm>
            <a:off x="5289392" y="3467100"/>
            <a:ext cx="515143" cy="485458"/>
          </a:xfrm>
          <a:custGeom>
            <a:avLst/>
            <a:gdLst>
              <a:gd name="T0" fmla="*/ 218 w 295"/>
              <a:gd name="T1" fmla="*/ 260 h 278"/>
              <a:gd name="T2" fmla="*/ 216 w 295"/>
              <a:gd name="T3" fmla="*/ 243 h 278"/>
              <a:gd name="T4" fmla="*/ 204 w 295"/>
              <a:gd name="T5" fmla="*/ 220 h 278"/>
              <a:gd name="T6" fmla="*/ 197 w 295"/>
              <a:gd name="T7" fmla="*/ 203 h 278"/>
              <a:gd name="T8" fmla="*/ 185 w 295"/>
              <a:gd name="T9" fmla="*/ 209 h 278"/>
              <a:gd name="T10" fmla="*/ 192 w 295"/>
              <a:gd name="T11" fmla="*/ 227 h 278"/>
              <a:gd name="T12" fmla="*/ 173 w 295"/>
              <a:gd name="T13" fmla="*/ 254 h 278"/>
              <a:gd name="T14" fmla="*/ 148 w 295"/>
              <a:gd name="T15" fmla="*/ 244 h 278"/>
              <a:gd name="T16" fmla="*/ 139 w 295"/>
              <a:gd name="T17" fmla="*/ 254 h 278"/>
              <a:gd name="T18" fmla="*/ 130 w 295"/>
              <a:gd name="T19" fmla="*/ 262 h 278"/>
              <a:gd name="T20" fmla="*/ 109 w 295"/>
              <a:gd name="T21" fmla="*/ 258 h 278"/>
              <a:gd name="T22" fmla="*/ 89 w 295"/>
              <a:gd name="T23" fmla="*/ 261 h 278"/>
              <a:gd name="T24" fmla="*/ 74 w 295"/>
              <a:gd name="T25" fmla="*/ 247 h 278"/>
              <a:gd name="T26" fmla="*/ 58 w 295"/>
              <a:gd name="T27" fmla="*/ 244 h 278"/>
              <a:gd name="T28" fmla="*/ 49 w 295"/>
              <a:gd name="T29" fmla="*/ 272 h 278"/>
              <a:gd name="T30" fmla="*/ 37 w 295"/>
              <a:gd name="T31" fmla="*/ 278 h 278"/>
              <a:gd name="T32" fmla="*/ 29 w 295"/>
              <a:gd name="T33" fmla="*/ 271 h 278"/>
              <a:gd name="T34" fmla="*/ 30 w 295"/>
              <a:gd name="T35" fmla="*/ 256 h 278"/>
              <a:gd name="T36" fmla="*/ 20 w 295"/>
              <a:gd name="T37" fmla="*/ 235 h 278"/>
              <a:gd name="T38" fmla="*/ 17 w 295"/>
              <a:gd name="T39" fmla="*/ 221 h 278"/>
              <a:gd name="T40" fmla="*/ 10 w 295"/>
              <a:gd name="T41" fmla="*/ 203 h 278"/>
              <a:gd name="T42" fmla="*/ 0 w 295"/>
              <a:gd name="T43" fmla="*/ 196 h 278"/>
              <a:gd name="T44" fmla="*/ 6 w 295"/>
              <a:gd name="T45" fmla="*/ 180 h 278"/>
              <a:gd name="T46" fmla="*/ 9 w 295"/>
              <a:gd name="T47" fmla="*/ 165 h 278"/>
              <a:gd name="T48" fmla="*/ 10 w 295"/>
              <a:gd name="T49" fmla="*/ 147 h 278"/>
              <a:gd name="T50" fmla="*/ 34 w 295"/>
              <a:gd name="T51" fmla="*/ 133 h 278"/>
              <a:gd name="T52" fmla="*/ 30 w 295"/>
              <a:gd name="T53" fmla="*/ 42 h 278"/>
              <a:gd name="T54" fmla="*/ 49 w 295"/>
              <a:gd name="T55" fmla="*/ 0 h 278"/>
              <a:gd name="T56" fmla="*/ 191 w 295"/>
              <a:gd name="T57" fmla="*/ 0 h 278"/>
              <a:gd name="T58" fmla="*/ 269 w 295"/>
              <a:gd name="T59" fmla="*/ 21 h 278"/>
              <a:gd name="T60" fmla="*/ 270 w 295"/>
              <a:gd name="T61" fmla="*/ 46 h 278"/>
              <a:gd name="T62" fmla="*/ 285 w 295"/>
              <a:gd name="T63" fmla="*/ 76 h 278"/>
              <a:gd name="T64" fmla="*/ 287 w 295"/>
              <a:gd name="T65" fmla="*/ 95 h 278"/>
              <a:gd name="T66" fmla="*/ 268 w 295"/>
              <a:gd name="T67" fmla="*/ 105 h 278"/>
              <a:gd name="T68" fmla="*/ 260 w 295"/>
              <a:gd name="T69" fmla="*/ 149 h 278"/>
              <a:gd name="T70" fmla="*/ 260 w 295"/>
              <a:gd name="T71" fmla="*/ 175 h 278"/>
              <a:gd name="T72" fmla="*/ 243 w 295"/>
              <a:gd name="T73" fmla="*/ 206 h 278"/>
              <a:gd name="T74" fmla="*/ 234 w 295"/>
              <a:gd name="T75" fmla="*/ 231 h 278"/>
              <a:gd name="T76" fmla="*/ 221 w 295"/>
              <a:gd name="T77" fmla="*/ 2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5" h="278">
                <a:moveTo>
                  <a:pt x="221" y="261"/>
                </a:moveTo>
                <a:lnTo>
                  <a:pt x="218" y="260"/>
                </a:lnTo>
                <a:lnTo>
                  <a:pt x="218" y="250"/>
                </a:lnTo>
                <a:lnTo>
                  <a:pt x="216" y="243"/>
                </a:lnTo>
                <a:lnTo>
                  <a:pt x="207" y="235"/>
                </a:lnTo>
                <a:lnTo>
                  <a:pt x="204" y="220"/>
                </a:lnTo>
                <a:lnTo>
                  <a:pt x="206" y="204"/>
                </a:lnTo>
                <a:lnTo>
                  <a:pt x="197" y="203"/>
                </a:lnTo>
                <a:lnTo>
                  <a:pt x="196" y="208"/>
                </a:lnTo>
                <a:lnTo>
                  <a:pt x="185" y="209"/>
                </a:lnTo>
                <a:lnTo>
                  <a:pt x="190" y="215"/>
                </a:lnTo>
                <a:lnTo>
                  <a:pt x="192" y="227"/>
                </a:lnTo>
                <a:lnTo>
                  <a:pt x="182" y="239"/>
                </a:lnTo>
                <a:lnTo>
                  <a:pt x="173" y="254"/>
                </a:lnTo>
                <a:lnTo>
                  <a:pt x="164" y="256"/>
                </a:lnTo>
                <a:lnTo>
                  <a:pt x="148" y="244"/>
                </a:lnTo>
                <a:lnTo>
                  <a:pt x="141" y="248"/>
                </a:lnTo>
                <a:lnTo>
                  <a:pt x="139" y="254"/>
                </a:lnTo>
                <a:lnTo>
                  <a:pt x="130" y="258"/>
                </a:lnTo>
                <a:lnTo>
                  <a:pt x="130" y="262"/>
                </a:lnTo>
                <a:lnTo>
                  <a:pt x="111" y="262"/>
                </a:lnTo>
                <a:lnTo>
                  <a:pt x="109" y="258"/>
                </a:lnTo>
                <a:lnTo>
                  <a:pt x="95" y="257"/>
                </a:lnTo>
                <a:lnTo>
                  <a:pt x="89" y="261"/>
                </a:lnTo>
                <a:lnTo>
                  <a:pt x="84" y="259"/>
                </a:lnTo>
                <a:lnTo>
                  <a:pt x="74" y="247"/>
                </a:lnTo>
                <a:lnTo>
                  <a:pt x="71" y="241"/>
                </a:lnTo>
                <a:lnTo>
                  <a:pt x="58" y="244"/>
                </a:lnTo>
                <a:lnTo>
                  <a:pt x="53" y="254"/>
                </a:lnTo>
                <a:lnTo>
                  <a:pt x="49" y="272"/>
                </a:lnTo>
                <a:lnTo>
                  <a:pt x="42" y="276"/>
                </a:lnTo>
                <a:lnTo>
                  <a:pt x="37" y="278"/>
                </a:lnTo>
                <a:lnTo>
                  <a:pt x="35" y="277"/>
                </a:lnTo>
                <a:lnTo>
                  <a:pt x="29" y="271"/>
                </a:lnTo>
                <a:lnTo>
                  <a:pt x="28" y="265"/>
                </a:lnTo>
                <a:lnTo>
                  <a:pt x="30" y="256"/>
                </a:lnTo>
                <a:lnTo>
                  <a:pt x="30" y="248"/>
                </a:lnTo>
                <a:lnTo>
                  <a:pt x="20" y="235"/>
                </a:lnTo>
                <a:lnTo>
                  <a:pt x="17" y="226"/>
                </a:lnTo>
                <a:lnTo>
                  <a:pt x="17" y="221"/>
                </a:lnTo>
                <a:lnTo>
                  <a:pt x="10" y="215"/>
                </a:lnTo>
                <a:lnTo>
                  <a:pt x="10" y="203"/>
                </a:lnTo>
                <a:lnTo>
                  <a:pt x="6" y="195"/>
                </a:lnTo>
                <a:lnTo>
                  <a:pt x="0" y="196"/>
                </a:lnTo>
                <a:lnTo>
                  <a:pt x="1" y="188"/>
                </a:lnTo>
                <a:lnTo>
                  <a:pt x="6" y="180"/>
                </a:lnTo>
                <a:lnTo>
                  <a:pt x="4" y="171"/>
                </a:lnTo>
                <a:lnTo>
                  <a:pt x="9" y="165"/>
                </a:lnTo>
                <a:lnTo>
                  <a:pt x="6" y="160"/>
                </a:lnTo>
                <a:lnTo>
                  <a:pt x="10" y="147"/>
                </a:lnTo>
                <a:lnTo>
                  <a:pt x="18" y="132"/>
                </a:lnTo>
                <a:lnTo>
                  <a:pt x="34" y="133"/>
                </a:lnTo>
                <a:lnTo>
                  <a:pt x="30" y="51"/>
                </a:lnTo>
                <a:lnTo>
                  <a:pt x="30" y="42"/>
                </a:lnTo>
                <a:lnTo>
                  <a:pt x="51" y="42"/>
                </a:lnTo>
                <a:lnTo>
                  <a:pt x="49" y="0"/>
                </a:lnTo>
                <a:lnTo>
                  <a:pt x="121" y="0"/>
                </a:lnTo>
                <a:lnTo>
                  <a:pt x="191" y="0"/>
                </a:lnTo>
                <a:lnTo>
                  <a:pt x="262" y="0"/>
                </a:lnTo>
                <a:lnTo>
                  <a:pt x="269" y="21"/>
                </a:lnTo>
                <a:lnTo>
                  <a:pt x="266" y="24"/>
                </a:lnTo>
                <a:lnTo>
                  <a:pt x="270" y="46"/>
                </a:lnTo>
                <a:lnTo>
                  <a:pt x="278" y="71"/>
                </a:lnTo>
                <a:lnTo>
                  <a:pt x="285" y="76"/>
                </a:lnTo>
                <a:lnTo>
                  <a:pt x="295" y="84"/>
                </a:lnTo>
                <a:lnTo>
                  <a:pt x="287" y="95"/>
                </a:lnTo>
                <a:lnTo>
                  <a:pt x="273" y="99"/>
                </a:lnTo>
                <a:lnTo>
                  <a:pt x="268" y="105"/>
                </a:lnTo>
                <a:lnTo>
                  <a:pt x="267" y="119"/>
                </a:lnTo>
                <a:lnTo>
                  <a:pt x="260" y="149"/>
                </a:lnTo>
                <a:lnTo>
                  <a:pt x="263" y="158"/>
                </a:lnTo>
                <a:lnTo>
                  <a:pt x="260" y="175"/>
                </a:lnTo>
                <a:lnTo>
                  <a:pt x="254" y="196"/>
                </a:lnTo>
                <a:lnTo>
                  <a:pt x="243" y="206"/>
                </a:lnTo>
                <a:lnTo>
                  <a:pt x="236" y="222"/>
                </a:lnTo>
                <a:lnTo>
                  <a:pt x="234" y="231"/>
                </a:lnTo>
                <a:lnTo>
                  <a:pt x="226" y="236"/>
                </a:lnTo>
                <a:lnTo>
                  <a:pt x="221" y="258"/>
                </a:lnTo>
                <a:lnTo>
                  <a:pt x="221" y="26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77" name="Freeform 172"/>
          <p:cNvSpPr>
            <a:spLocks/>
          </p:cNvSpPr>
          <p:nvPr/>
        </p:nvSpPr>
        <p:spPr bwMode="auto">
          <a:xfrm>
            <a:off x="5354003" y="3821590"/>
            <a:ext cx="366713" cy="317818"/>
          </a:xfrm>
          <a:custGeom>
            <a:avLst/>
            <a:gdLst>
              <a:gd name="T0" fmla="*/ 184 w 210"/>
              <a:gd name="T1" fmla="*/ 58 h 182"/>
              <a:gd name="T2" fmla="*/ 185 w 210"/>
              <a:gd name="T3" fmla="*/ 74 h 182"/>
              <a:gd name="T4" fmla="*/ 182 w 210"/>
              <a:gd name="T5" fmla="*/ 80 h 182"/>
              <a:gd name="T6" fmla="*/ 172 w 210"/>
              <a:gd name="T7" fmla="*/ 81 h 182"/>
              <a:gd name="T8" fmla="*/ 166 w 210"/>
              <a:gd name="T9" fmla="*/ 93 h 182"/>
              <a:gd name="T10" fmla="*/ 178 w 210"/>
              <a:gd name="T11" fmla="*/ 94 h 182"/>
              <a:gd name="T12" fmla="*/ 187 w 210"/>
              <a:gd name="T13" fmla="*/ 104 h 182"/>
              <a:gd name="T14" fmla="*/ 191 w 210"/>
              <a:gd name="T15" fmla="*/ 113 h 182"/>
              <a:gd name="T16" fmla="*/ 199 w 210"/>
              <a:gd name="T17" fmla="*/ 117 h 182"/>
              <a:gd name="T18" fmla="*/ 210 w 210"/>
              <a:gd name="T19" fmla="*/ 140 h 182"/>
              <a:gd name="T20" fmla="*/ 198 w 210"/>
              <a:gd name="T21" fmla="*/ 154 h 182"/>
              <a:gd name="T22" fmla="*/ 187 w 210"/>
              <a:gd name="T23" fmla="*/ 166 h 182"/>
              <a:gd name="T24" fmla="*/ 175 w 210"/>
              <a:gd name="T25" fmla="*/ 176 h 182"/>
              <a:gd name="T26" fmla="*/ 163 w 210"/>
              <a:gd name="T27" fmla="*/ 176 h 182"/>
              <a:gd name="T28" fmla="*/ 148 w 210"/>
              <a:gd name="T29" fmla="*/ 180 h 182"/>
              <a:gd name="T30" fmla="*/ 136 w 210"/>
              <a:gd name="T31" fmla="*/ 176 h 182"/>
              <a:gd name="T32" fmla="*/ 129 w 210"/>
              <a:gd name="T33" fmla="*/ 182 h 182"/>
              <a:gd name="T34" fmla="*/ 112 w 210"/>
              <a:gd name="T35" fmla="*/ 168 h 182"/>
              <a:gd name="T36" fmla="*/ 108 w 210"/>
              <a:gd name="T37" fmla="*/ 159 h 182"/>
              <a:gd name="T38" fmla="*/ 98 w 210"/>
              <a:gd name="T39" fmla="*/ 163 h 182"/>
              <a:gd name="T40" fmla="*/ 89 w 210"/>
              <a:gd name="T41" fmla="*/ 162 h 182"/>
              <a:gd name="T42" fmla="*/ 84 w 210"/>
              <a:gd name="T43" fmla="*/ 165 h 182"/>
              <a:gd name="T44" fmla="*/ 76 w 210"/>
              <a:gd name="T45" fmla="*/ 163 h 182"/>
              <a:gd name="T46" fmla="*/ 65 w 210"/>
              <a:gd name="T47" fmla="*/ 146 h 182"/>
              <a:gd name="T48" fmla="*/ 62 w 210"/>
              <a:gd name="T49" fmla="*/ 139 h 182"/>
              <a:gd name="T50" fmla="*/ 48 w 210"/>
              <a:gd name="T51" fmla="*/ 131 h 182"/>
              <a:gd name="T52" fmla="*/ 43 w 210"/>
              <a:gd name="T53" fmla="*/ 118 h 182"/>
              <a:gd name="T54" fmla="*/ 35 w 210"/>
              <a:gd name="T55" fmla="*/ 109 h 182"/>
              <a:gd name="T56" fmla="*/ 23 w 210"/>
              <a:gd name="T57" fmla="*/ 99 h 182"/>
              <a:gd name="T58" fmla="*/ 23 w 210"/>
              <a:gd name="T59" fmla="*/ 92 h 182"/>
              <a:gd name="T60" fmla="*/ 13 w 210"/>
              <a:gd name="T61" fmla="*/ 84 h 182"/>
              <a:gd name="T62" fmla="*/ 0 w 210"/>
              <a:gd name="T63" fmla="*/ 75 h 182"/>
              <a:gd name="T64" fmla="*/ 5 w 210"/>
              <a:gd name="T65" fmla="*/ 73 h 182"/>
              <a:gd name="T66" fmla="*/ 12 w 210"/>
              <a:gd name="T67" fmla="*/ 69 h 182"/>
              <a:gd name="T68" fmla="*/ 16 w 210"/>
              <a:gd name="T69" fmla="*/ 51 h 182"/>
              <a:gd name="T70" fmla="*/ 21 w 210"/>
              <a:gd name="T71" fmla="*/ 41 h 182"/>
              <a:gd name="T72" fmla="*/ 34 w 210"/>
              <a:gd name="T73" fmla="*/ 38 h 182"/>
              <a:gd name="T74" fmla="*/ 37 w 210"/>
              <a:gd name="T75" fmla="*/ 44 h 182"/>
              <a:gd name="T76" fmla="*/ 47 w 210"/>
              <a:gd name="T77" fmla="*/ 56 h 182"/>
              <a:gd name="T78" fmla="*/ 52 w 210"/>
              <a:gd name="T79" fmla="*/ 58 h 182"/>
              <a:gd name="T80" fmla="*/ 59 w 210"/>
              <a:gd name="T81" fmla="*/ 54 h 182"/>
              <a:gd name="T82" fmla="*/ 72 w 210"/>
              <a:gd name="T83" fmla="*/ 55 h 182"/>
              <a:gd name="T84" fmla="*/ 74 w 210"/>
              <a:gd name="T85" fmla="*/ 59 h 182"/>
              <a:gd name="T86" fmla="*/ 93 w 210"/>
              <a:gd name="T87" fmla="*/ 59 h 182"/>
              <a:gd name="T88" fmla="*/ 93 w 210"/>
              <a:gd name="T89" fmla="*/ 55 h 182"/>
              <a:gd name="T90" fmla="*/ 102 w 210"/>
              <a:gd name="T91" fmla="*/ 51 h 182"/>
              <a:gd name="T92" fmla="*/ 104 w 210"/>
              <a:gd name="T93" fmla="*/ 45 h 182"/>
              <a:gd name="T94" fmla="*/ 111 w 210"/>
              <a:gd name="T95" fmla="*/ 41 h 182"/>
              <a:gd name="T96" fmla="*/ 127 w 210"/>
              <a:gd name="T97" fmla="*/ 53 h 182"/>
              <a:gd name="T98" fmla="*/ 136 w 210"/>
              <a:gd name="T99" fmla="*/ 51 h 182"/>
              <a:gd name="T100" fmla="*/ 145 w 210"/>
              <a:gd name="T101" fmla="*/ 36 h 182"/>
              <a:gd name="T102" fmla="*/ 155 w 210"/>
              <a:gd name="T103" fmla="*/ 24 h 182"/>
              <a:gd name="T104" fmla="*/ 153 w 210"/>
              <a:gd name="T105" fmla="*/ 12 h 182"/>
              <a:gd name="T106" fmla="*/ 148 w 210"/>
              <a:gd name="T107" fmla="*/ 6 h 182"/>
              <a:gd name="T108" fmla="*/ 159 w 210"/>
              <a:gd name="T109" fmla="*/ 5 h 182"/>
              <a:gd name="T110" fmla="*/ 160 w 210"/>
              <a:gd name="T111" fmla="*/ 0 h 182"/>
              <a:gd name="T112" fmla="*/ 169 w 210"/>
              <a:gd name="T113" fmla="*/ 1 h 182"/>
              <a:gd name="T114" fmla="*/ 167 w 210"/>
              <a:gd name="T115" fmla="*/ 17 h 182"/>
              <a:gd name="T116" fmla="*/ 170 w 210"/>
              <a:gd name="T117" fmla="*/ 32 h 182"/>
              <a:gd name="T118" fmla="*/ 179 w 210"/>
              <a:gd name="T119" fmla="*/ 40 h 182"/>
              <a:gd name="T120" fmla="*/ 181 w 210"/>
              <a:gd name="T121" fmla="*/ 47 h 182"/>
              <a:gd name="T122" fmla="*/ 181 w 210"/>
              <a:gd name="T123" fmla="*/ 57 h 182"/>
              <a:gd name="T124" fmla="*/ 184 w 210"/>
              <a:gd name="T125" fmla="*/ 5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 h="182">
                <a:moveTo>
                  <a:pt x="184" y="58"/>
                </a:moveTo>
                <a:lnTo>
                  <a:pt x="185" y="74"/>
                </a:lnTo>
                <a:lnTo>
                  <a:pt x="182" y="80"/>
                </a:lnTo>
                <a:lnTo>
                  <a:pt x="172" y="81"/>
                </a:lnTo>
                <a:lnTo>
                  <a:pt x="166" y="93"/>
                </a:lnTo>
                <a:lnTo>
                  <a:pt x="178" y="94"/>
                </a:lnTo>
                <a:lnTo>
                  <a:pt x="187" y="104"/>
                </a:lnTo>
                <a:lnTo>
                  <a:pt x="191" y="113"/>
                </a:lnTo>
                <a:lnTo>
                  <a:pt x="199" y="117"/>
                </a:lnTo>
                <a:lnTo>
                  <a:pt x="210" y="140"/>
                </a:lnTo>
                <a:lnTo>
                  <a:pt x="198" y="154"/>
                </a:lnTo>
                <a:lnTo>
                  <a:pt x="187" y="166"/>
                </a:lnTo>
                <a:lnTo>
                  <a:pt x="175" y="176"/>
                </a:lnTo>
                <a:lnTo>
                  <a:pt x="163" y="176"/>
                </a:lnTo>
                <a:lnTo>
                  <a:pt x="148" y="180"/>
                </a:lnTo>
                <a:lnTo>
                  <a:pt x="136" y="176"/>
                </a:lnTo>
                <a:lnTo>
                  <a:pt x="129" y="182"/>
                </a:lnTo>
                <a:lnTo>
                  <a:pt x="112" y="168"/>
                </a:lnTo>
                <a:lnTo>
                  <a:pt x="108" y="159"/>
                </a:lnTo>
                <a:lnTo>
                  <a:pt x="98" y="163"/>
                </a:lnTo>
                <a:lnTo>
                  <a:pt x="89" y="162"/>
                </a:lnTo>
                <a:lnTo>
                  <a:pt x="84" y="165"/>
                </a:lnTo>
                <a:lnTo>
                  <a:pt x="76" y="163"/>
                </a:lnTo>
                <a:lnTo>
                  <a:pt x="65" y="146"/>
                </a:lnTo>
                <a:lnTo>
                  <a:pt x="62" y="139"/>
                </a:lnTo>
                <a:lnTo>
                  <a:pt x="48" y="131"/>
                </a:lnTo>
                <a:lnTo>
                  <a:pt x="43" y="118"/>
                </a:lnTo>
                <a:lnTo>
                  <a:pt x="35" y="109"/>
                </a:lnTo>
                <a:lnTo>
                  <a:pt x="23" y="99"/>
                </a:lnTo>
                <a:lnTo>
                  <a:pt x="23" y="92"/>
                </a:lnTo>
                <a:lnTo>
                  <a:pt x="13" y="84"/>
                </a:lnTo>
                <a:lnTo>
                  <a:pt x="0" y="75"/>
                </a:lnTo>
                <a:lnTo>
                  <a:pt x="5" y="73"/>
                </a:lnTo>
                <a:lnTo>
                  <a:pt x="12" y="69"/>
                </a:lnTo>
                <a:lnTo>
                  <a:pt x="16" y="51"/>
                </a:lnTo>
                <a:lnTo>
                  <a:pt x="21" y="41"/>
                </a:lnTo>
                <a:lnTo>
                  <a:pt x="34" y="38"/>
                </a:lnTo>
                <a:lnTo>
                  <a:pt x="37" y="44"/>
                </a:lnTo>
                <a:lnTo>
                  <a:pt x="47" y="56"/>
                </a:lnTo>
                <a:lnTo>
                  <a:pt x="52" y="58"/>
                </a:lnTo>
                <a:lnTo>
                  <a:pt x="59" y="54"/>
                </a:lnTo>
                <a:lnTo>
                  <a:pt x="72" y="55"/>
                </a:lnTo>
                <a:lnTo>
                  <a:pt x="74" y="59"/>
                </a:lnTo>
                <a:lnTo>
                  <a:pt x="93" y="59"/>
                </a:lnTo>
                <a:lnTo>
                  <a:pt x="93" y="55"/>
                </a:lnTo>
                <a:lnTo>
                  <a:pt x="102" y="51"/>
                </a:lnTo>
                <a:lnTo>
                  <a:pt x="104" y="45"/>
                </a:lnTo>
                <a:lnTo>
                  <a:pt x="111" y="41"/>
                </a:lnTo>
                <a:lnTo>
                  <a:pt x="127" y="53"/>
                </a:lnTo>
                <a:lnTo>
                  <a:pt x="136" y="51"/>
                </a:lnTo>
                <a:lnTo>
                  <a:pt x="145" y="36"/>
                </a:lnTo>
                <a:lnTo>
                  <a:pt x="155" y="24"/>
                </a:lnTo>
                <a:lnTo>
                  <a:pt x="153" y="12"/>
                </a:lnTo>
                <a:lnTo>
                  <a:pt x="148" y="6"/>
                </a:lnTo>
                <a:lnTo>
                  <a:pt x="159" y="5"/>
                </a:lnTo>
                <a:lnTo>
                  <a:pt x="160" y="0"/>
                </a:lnTo>
                <a:lnTo>
                  <a:pt x="169" y="1"/>
                </a:lnTo>
                <a:lnTo>
                  <a:pt x="167" y="17"/>
                </a:lnTo>
                <a:lnTo>
                  <a:pt x="170" y="32"/>
                </a:lnTo>
                <a:lnTo>
                  <a:pt x="179" y="40"/>
                </a:lnTo>
                <a:lnTo>
                  <a:pt x="181" y="47"/>
                </a:lnTo>
                <a:lnTo>
                  <a:pt x="181" y="57"/>
                </a:lnTo>
                <a:lnTo>
                  <a:pt x="184" y="58"/>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78" name="Freeform 173"/>
          <p:cNvSpPr>
            <a:spLocks/>
          </p:cNvSpPr>
          <p:nvPr/>
        </p:nvSpPr>
        <p:spPr bwMode="auto">
          <a:xfrm>
            <a:off x="4028599" y="3664427"/>
            <a:ext cx="195580" cy="153670"/>
          </a:xfrm>
          <a:custGeom>
            <a:avLst/>
            <a:gdLst>
              <a:gd name="T0" fmla="*/ 17 w 112"/>
              <a:gd name="T1" fmla="*/ 62 h 88"/>
              <a:gd name="T2" fmla="*/ 10 w 112"/>
              <a:gd name="T3" fmla="*/ 46 h 88"/>
              <a:gd name="T4" fmla="*/ 0 w 112"/>
              <a:gd name="T5" fmla="*/ 38 h 88"/>
              <a:gd name="T6" fmla="*/ 9 w 112"/>
              <a:gd name="T7" fmla="*/ 34 h 88"/>
              <a:gd name="T8" fmla="*/ 18 w 112"/>
              <a:gd name="T9" fmla="*/ 20 h 88"/>
              <a:gd name="T10" fmla="*/ 22 w 112"/>
              <a:gd name="T11" fmla="*/ 9 h 88"/>
              <a:gd name="T12" fmla="*/ 29 w 112"/>
              <a:gd name="T13" fmla="*/ 2 h 88"/>
              <a:gd name="T14" fmla="*/ 38 w 112"/>
              <a:gd name="T15" fmla="*/ 4 h 88"/>
              <a:gd name="T16" fmla="*/ 47 w 112"/>
              <a:gd name="T17" fmla="*/ 0 h 88"/>
              <a:gd name="T18" fmla="*/ 57 w 112"/>
              <a:gd name="T19" fmla="*/ 0 h 88"/>
              <a:gd name="T20" fmla="*/ 65 w 112"/>
              <a:gd name="T21" fmla="*/ 6 h 88"/>
              <a:gd name="T22" fmla="*/ 77 w 112"/>
              <a:gd name="T23" fmla="*/ 11 h 88"/>
              <a:gd name="T24" fmla="*/ 88 w 112"/>
              <a:gd name="T25" fmla="*/ 26 h 88"/>
              <a:gd name="T26" fmla="*/ 100 w 112"/>
              <a:gd name="T27" fmla="*/ 41 h 88"/>
              <a:gd name="T28" fmla="*/ 100 w 112"/>
              <a:gd name="T29" fmla="*/ 54 h 88"/>
              <a:gd name="T30" fmla="*/ 104 w 112"/>
              <a:gd name="T31" fmla="*/ 66 h 88"/>
              <a:gd name="T32" fmla="*/ 111 w 112"/>
              <a:gd name="T33" fmla="*/ 71 h 88"/>
              <a:gd name="T34" fmla="*/ 112 w 112"/>
              <a:gd name="T35" fmla="*/ 79 h 88"/>
              <a:gd name="T36" fmla="*/ 111 w 112"/>
              <a:gd name="T37" fmla="*/ 86 h 88"/>
              <a:gd name="T38" fmla="*/ 109 w 112"/>
              <a:gd name="T39" fmla="*/ 87 h 88"/>
              <a:gd name="T40" fmla="*/ 99 w 112"/>
              <a:gd name="T41" fmla="*/ 85 h 88"/>
              <a:gd name="T42" fmla="*/ 97 w 112"/>
              <a:gd name="T43" fmla="*/ 88 h 88"/>
              <a:gd name="T44" fmla="*/ 93 w 112"/>
              <a:gd name="T45" fmla="*/ 88 h 88"/>
              <a:gd name="T46" fmla="*/ 80 w 112"/>
              <a:gd name="T47" fmla="*/ 83 h 88"/>
              <a:gd name="T48" fmla="*/ 71 w 112"/>
              <a:gd name="T49" fmla="*/ 83 h 88"/>
              <a:gd name="T50" fmla="*/ 38 w 112"/>
              <a:gd name="T51" fmla="*/ 82 h 88"/>
              <a:gd name="T52" fmla="*/ 33 w 112"/>
              <a:gd name="T53" fmla="*/ 84 h 88"/>
              <a:gd name="T54" fmla="*/ 27 w 112"/>
              <a:gd name="T55" fmla="*/ 84 h 88"/>
              <a:gd name="T56" fmla="*/ 17 w 112"/>
              <a:gd name="T57" fmla="*/ 87 h 88"/>
              <a:gd name="T58" fmla="*/ 14 w 112"/>
              <a:gd name="T59" fmla="*/ 71 h 88"/>
              <a:gd name="T60" fmla="*/ 31 w 112"/>
              <a:gd name="T61" fmla="*/ 72 h 88"/>
              <a:gd name="T62" fmla="*/ 35 w 112"/>
              <a:gd name="T63" fmla="*/ 69 h 88"/>
              <a:gd name="T64" fmla="*/ 39 w 112"/>
              <a:gd name="T65" fmla="*/ 69 h 88"/>
              <a:gd name="T66" fmla="*/ 45 w 112"/>
              <a:gd name="T67" fmla="*/ 64 h 88"/>
              <a:gd name="T68" fmla="*/ 53 w 112"/>
              <a:gd name="T69" fmla="*/ 68 h 88"/>
              <a:gd name="T70" fmla="*/ 61 w 112"/>
              <a:gd name="T71" fmla="*/ 69 h 88"/>
              <a:gd name="T72" fmla="*/ 69 w 112"/>
              <a:gd name="T73" fmla="*/ 64 h 88"/>
              <a:gd name="T74" fmla="*/ 65 w 112"/>
              <a:gd name="T75" fmla="*/ 58 h 88"/>
              <a:gd name="T76" fmla="*/ 59 w 112"/>
              <a:gd name="T77" fmla="*/ 61 h 88"/>
              <a:gd name="T78" fmla="*/ 54 w 112"/>
              <a:gd name="T79" fmla="*/ 61 h 88"/>
              <a:gd name="T80" fmla="*/ 47 w 112"/>
              <a:gd name="T81" fmla="*/ 56 h 88"/>
              <a:gd name="T82" fmla="*/ 41 w 112"/>
              <a:gd name="T83" fmla="*/ 56 h 88"/>
              <a:gd name="T84" fmla="*/ 37 w 112"/>
              <a:gd name="T85" fmla="*/ 61 h 88"/>
              <a:gd name="T86" fmla="*/ 17 w 112"/>
              <a:gd name="T87" fmla="*/ 6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88">
                <a:moveTo>
                  <a:pt x="17" y="62"/>
                </a:moveTo>
                <a:lnTo>
                  <a:pt x="10" y="46"/>
                </a:lnTo>
                <a:lnTo>
                  <a:pt x="0" y="38"/>
                </a:lnTo>
                <a:lnTo>
                  <a:pt x="9" y="34"/>
                </a:lnTo>
                <a:lnTo>
                  <a:pt x="18" y="20"/>
                </a:lnTo>
                <a:lnTo>
                  <a:pt x="22" y="9"/>
                </a:lnTo>
                <a:lnTo>
                  <a:pt x="29" y="2"/>
                </a:lnTo>
                <a:lnTo>
                  <a:pt x="38" y="4"/>
                </a:lnTo>
                <a:lnTo>
                  <a:pt x="47" y="0"/>
                </a:lnTo>
                <a:lnTo>
                  <a:pt x="57" y="0"/>
                </a:lnTo>
                <a:lnTo>
                  <a:pt x="65" y="6"/>
                </a:lnTo>
                <a:lnTo>
                  <a:pt x="77" y="11"/>
                </a:lnTo>
                <a:lnTo>
                  <a:pt x="88" y="26"/>
                </a:lnTo>
                <a:lnTo>
                  <a:pt x="100" y="41"/>
                </a:lnTo>
                <a:lnTo>
                  <a:pt x="100" y="54"/>
                </a:lnTo>
                <a:lnTo>
                  <a:pt x="104" y="66"/>
                </a:lnTo>
                <a:lnTo>
                  <a:pt x="111" y="71"/>
                </a:lnTo>
                <a:lnTo>
                  <a:pt x="112" y="79"/>
                </a:lnTo>
                <a:lnTo>
                  <a:pt x="111" y="86"/>
                </a:lnTo>
                <a:lnTo>
                  <a:pt x="109" y="87"/>
                </a:lnTo>
                <a:lnTo>
                  <a:pt x="99" y="85"/>
                </a:lnTo>
                <a:lnTo>
                  <a:pt x="97" y="88"/>
                </a:lnTo>
                <a:lnTo>
                  <a:pt x="93" y="88"/>
                </a:lnTo>
                <a:lnTo>
                  <a:pt x="80" y="83"/>
                </a:lnTo>
                <a:lnTo>
                  <a:pt x="71" y="83"/>
                </a:lnTo>
                <a:lnTo>
                  <a:pt x="38" y="82"/>
                </a:lnTo>
                <a:lnTo>
                  <a:pt x="33" y="84"/>
                </a:lnTo>
                <a:lnTo>
                  <a:pt x="27" y="84"/>
                </a:lnTo>
                <a:lnTo>
                  <a:pt x="17" y="87"/>
                </a:lnTo>
                <a:lnTo>
                  <a:pt x="14" y="71"/>
                </a:lnTo>
                <a:lnTo>
                  <a:pt x="31" y="72"/>
                </a:lnTo>
                <a:lnTo>
                  <a:pt x="35" y="69"/>
                </a:lnTo>
                <a:lnTo>
                  <a:pt x="39" y="69"/>
                </a:lnTo>
                <a:lnTo>
                  <a:pt x="45" y="64"/>
                </a:lnTo>
                <a:lnTo>
                  <a:pt x="53" y="68"/>
                </a:lnTo>
                <a:lnTo>
                  <a:pt x="61" y="69"/>
                </a:lnTo>
                <a:lnTo>
                  <a:pt x="69" y="64"/>
                </a:lnTo>
                <a:lnTo>
                  <a:pt x="65" y="58"/>
                </a:lnTo>
                <a:lnTo>
                  <a:pt x="59" y="61"/>
                </a:lnTo>
                <a:lnTo>
                  <a:pt x="54" y="61"/>
                </a:lnTo>
                <a:lnTo>
                  <a:pt x="47" y="56"/>
                </a:lnTo>
                <a:lnTo>
                  <a:pt x="41" y="56"/>
                </a:lnTo>
                <a:lnTo>
                  <a:pt x="37" y="61"/>
                </a:lnTo>
                <a:lnTo>
                  <a:pt x="17" y="6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79" name="Freeform 174"/>
          <p:cNvSpPr>
            <a:spLocks/>
          </p:cNvSpPr>
          <p:nvPr/>
        </p:nvSpPr>
        <p:spPr bwMode="auto">
          <a:xfrm>
            <a:off x="9742330" y="4637088"/>
            <a:ext cx="31433" cy="20955"/>
          </a:xfrm>
          <a:custGeom>
            <a:avLst/>
            <a:gdLst>
              <a:gd name="T0" fmla="*/ 14 w 18"/>
              <a:gd name="T1" fmla="*/ 5 h 12"/>
              <a:gd name="T2" fmla="*/ 18 w 18"/>
              <a:gd name="T3" fmla="*/ 12 h 12"/>
              <a:gd name="T4" fmla="*/ 6 w 18"/>
              <a:gd name="T5" fmla="*/ 12 h 12"/>
              <a:gd name="T6" fmla="*/ 0 w 18"/>
              <a:gd name="T7" fmla="*/ 0 h 12"/>
              <a:gd name="T8" fmla="*/ 11 w 18"/>
              <a:gd name="T9" fmla="*/ 4 h 12"/>
              <a:gd name="T10" fmla="*/ 14 w 18"/>
              <a:gd name="T11" fmla="*/ 5 h 12"/>
            </a:gdLst>
            <a:ahLst/>
            <a:cxnLst>
              <a:cxn ang="0">
                <a:pos x="T0" y="T1"/>
              </a:cxn>
              <a:cxn ang="0">
                <a:pos x="T2" y="T3"/>
              </a:cxn>
              <a:cxn ang="0">
                <a:pos x="T4" y="T5"/>
              </a:cxn>
              <a:cxn ang="0">
                <a:pos x="T6" y="T7"/>
              </a:cxn>
              <a:cxn ang="0">
                <a:pos x="T8" y="T9"/>
              </a:cxn>
              <a:cxn ang="0">
                <a:pos x="T10" y="T11"/>
              </a:cxn>
            </a:cxnLst>
            <a:rect l="0" t="0" r="r" b="b"/>
            <a:pathLst>
              <a:path w="18" h="12">
                <a:moveTo>
                  <a:pt x="14" y="5"/>
                </a:moveTo>
                <a:lnTo>
                  <a:pt x="18" y="12"/>
                </a:lnTo>
                <a:lnTo>
                  <a:pt x="6" y="12"/>
                </a:lnTo>
                <a:lnTo>
                  <a:pt x="0" y="0"/>
                </a:lnTo>
                <a:lnTo>
                  <a:pt x="11" y="4"/>
                </a:lnTo>
                <a:lnTo>
                  <a:pt x="14" y="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80" name="Freeform 175"/>
          <p:cNvSpPr>
            <a:spLocks/>
          </p:cNvSpPr>
          <p:nvPr/>
        </p:nvSpPr>
        <p:spPr bwMode="auto">
          <a:xfrm>
            <a:off x="9691688" y="4602162"/>
            <a:ext cx="38418" cy="22702"/>
          </a:xfrm>
          <a:custGeom>
            <a:avLst/>
            <a:gdLst>
              <a:gd name="T0" fmla="*/ 22 w 22"/>
              <a:gd name="T1" fmla="*/ 12 h 13"/>
              <a:gd name="T2" fmla="*/ 15 w 22"/>
              <a:gd name="T3" fmla="*/ 13 h 13"/>
              <a:gd name="T4" fmla="*/ 4 w 22"/>
              <a:gd name="T5" fmla="*/ 11 h 13"/>
              <a:gd name="T6" fmla="*/ 0 w 22"/>
              <a:gd name="T7" fmla="*/ 8 h 13"/>
              <a:gd name="T8" fmla="*/ 2 w 22"/>
              <a:gd name="T9" fmla="*/ 0 h 13"/>
              <a:gd name="T10" fmla="*/ 14 w 22"/>
              <a:gd name="T11" fmla="*/ 3 h 13"/>
              <a:gd name="T12" fmla="*/ 19 w 22"/>
              <a:gd name="T13" fmla="*/ 7 h 13"/>
              <a:gd name="T14" fmla="*/ 22 w 22"/>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3">
                <a:moveTo>
                  <a:pt x="22" y="12"/>
                </a:moveTo>
                <a:lnTo>
                  <a:pt x="15" y="13"/>
                </a:lnTo>
                <a:lnTo>
                  <a:pt x="4" y="11"/>
                </a:lnTo>
                <a:lnTo>
                  <a:pt x="0" y="8"/>
                </a:lnTo>
                <a:lnTo>
                  <a:pt x="2" y="0"/>
                </a:lnTo>
                <a:lnTo>
                  <a:pt x="14" y="3"/>
                </a:lnTo>
                <a:lnTo>
                  <a:pt x="19" y="7"/>
                </a:lnTo>
                <a:lnTo>
                  <a:pt x="22" y="1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81" name="Freeform 176"/>
          <p:cNvSpPr>
            <a:spLocks/>
          </p:cNvSpPr>
          <p:nvPr/>
        </p:nvSpPr>
        <p:spPr bwMode="auto">
          <a:xfrm>
            <a:off x="9726612" y="4567238"/>
            <a:ext cx="29687" cy="54134"/>
          </a:xfrm>
          <a:custGeom>
            <a:avLst/>
            <a:gdLst>
              <a:gd name="T0" fmla="*/ 17 w 17"/>
              <a:gd name="T1" fmla="*/ 27 h 31"/>
              <a:gd name="T2" fmla="*/ 14 w 17"/>
              <a:gd name="T3" fmla="*/ 31 h 31"/>
              <a:gd name="T4" fmla="*/ 3 w 17"/>
              <a:gd name="T5" fmla="*/ 13 h 31"/>
              <a:gd name="T6" fmla="*/ 0 w 17"/>
              <a:gd name="T7" fmla="*/ 0 h 31"/>
              <a:gd name="T8" fmla="*/ 6 w 17"/>
              <a:gd name="T9" fmla="*/ 0 h 31"/>
              <a:gd name="T10" fmla="*/ 11 w 17"/>
              <a:gd name="T11" fmla="*/ 17 h 31"/>
              <a:gd name="T12" fmla="*/ 17 w 17"/>
              <a:gd name="T13" fmla="*/ 27 h 31"/>
            </a:gdLst>
            <a:ahLst/>
            <a:cxnLst>
              <a:cxn ang="0">
                <a:pos x="T0" y="T1"/>
              </a:cxn>
              <a:cxn ang="0">
                <a:pos x="T2" y="T3"/>
              </a:cxn>
              <a:cxn ang="0">
                <a:pos x="T4" y="T5"/>
              </a:cxn>
              <a:cxn ang="0">
                <a:pos x="T6" y="T7"/>
              </a:cxn>
              <a:cxn ang="0">
                <a:pos x="T8" y="T9"/>
              </a:cxn>
              <a:cxn ang="0">
                <a:pos x="T10" y="T11"/>
              </a:cxn>
              <a:cxn ang="0">
                <a:pos x="T12" y="T13"/>
              </a:cxn>
            </a:cxnLst>
            <a:rect l="0" t="0" r="r" b="b"/>
            <a:pathLst>
              <a:path w="17" h="31">
                <a:moveTo>
                  <a:pt x="17" y="27"/>
                </a:moveTo>
                <a:lnTo>
                  <a:pt x="14" y="31"/>
                </a:lnTo>
                <a:lnTo>
                  <a:pt x="3" y="13"/>
                </a:lnTo>
                <a:lnTo>
                  <a:pt x="0" y="0"/>
                </a:lnTo>
                <a:lnTo>
                  <a:pt x="6" y="0"/>
                </a:lnTo>
                <a:lnTo>
                  <a:pt x="11" y="17"/>
                </a:lnTo>
                <a:lnTo>
                  <a:pt x="17" y="2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82" name="Freeform 177"/>
          <p:cNvSpPr>
            <a:spLocks/>
          </p:cNvSpPr>
          <p:nvPr/>
        </p:nvSpPr>
        <p:spPr bwMode="auto">
          <a:xfrm>
            <a:off x="9655017" y="4532312"/>
            <a:ext cx="50641" cy="43657"/>
          </a:xfrm>
          <a:custGeom>
            <a:avLst/>
            <a:gdLst>
              <a:gd name="T0" fmla="*/ 28 w 29"/>
              <a:gd name="T1" fmla="*/ 21 h 25"/>
              <a:gd name="T2" fmla="*/ 29 w 29"/>
              <a:gd name="T3" fmla="*/ 25 h 25"/>
              <a:gd name="T4" fmla="*/ 15 w 29"/>
              <a:gd name="T5" fmla="*/ 16 h 25"/>
              <a:gd name="T6" fmla="*/ 6 w 29"/>
              <a:gd name="T7" fmla="*/ 9 h 25"/>
              <a:gd name="T8" fmla="*/ 0 w 29"/>
              <a:gd name="T9" fmla="*/ 2 h 25"/>
              <a:gd name="T10" fmla="*/ 3 w 29"/>
              <a:gd name="T11" fmla="*/ 0 h 25"/>
              <a:gd name="T12" fmla="*/ 11 w 29"/>
              <a:gd name="T13" fmla="*/ 4 h 25"/>
              <a:gd name="T14" fmla="*/ 25 w 29"/>
              <a:gd name="T15" fmla="*/ 14 h 25"/>
              <a:gd name="T16" fmla="*/ 28 w 29"/>
              <a:gd name="T17" fmla="*/ 2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5">
                <a:moveTo>
                  <a:pt x="28" y="21"/>
                </a:moveTo>
                <a:lnTo>
                  <a:pt x="29" y="25"/>
                </a:lnTo>
                <a:lnTo>
                  <a:pt x="15" y="16"/>
                </a:lnTo>
                <a:lnTo>
                  <a:pt x="6" y="9"/>
                </a:lnTo>
                <a:lnTo>
                  <a:pt x="0" y="2"/>
                </a:lnTo>
                <a:lnTo>
                  <a:pt x="3" y="0"/>
                </a:lnTo>
                <a:lnTo>
                  <a:pt x="11" y="4"/>
                </a:lnTo>
                <a:lnTo>
                  <a:pt x="25" y="14"/>
                </a:lnTo>
                <a:lnTo>
                  <a:pt x="28" y="2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83" name="Freeform 178"/>
          <p:cNvSpPr>
            <a:spLocks/>
          </p:cNvSpPr>
          <p:nvPr/>
        </p:nvSpPr>
        <p:spPr bwMode="auto">
          <a:xfrm>
            <a:off x="9600883" y="4504372"/>
            <a:ext cx="31433" cy="29687"/>
          </a:xfrm>
          <a:custGeom>
            <a:avLst/>
            <a:gdLst>
              <a:gd name="T0" fmla="*/ 18 w 18"/>
              <a:gd name="T1" fmla="*/ 16 h 17"/>
              <a:gd name="T2" fmla="*/ 15 w 18"/>
              <a:gd name="T3" fmla="*/ 17 h 17"/>
              <a:gd name="T4" fmla="*/ 7 w 18"/>
              <a:gd name="T5" fmla="*/ 13 h 17"/>
              <a:gd name="T6" fmla="*/ 0 w 18"/>
              <a:gd name="T7" fmla="*/ 4 h 17"/>
              <a:gd name="T8" fmla="*/ 2 w 18"/>
              <a:gd name="T9" fmla="*/ 0 h 17"/>
              <a:gd name="T10" fmla="*/ 12 w 18"/>
              <a:gd name="T11" fmla="*/ 9 h 17"/>
              <a:gd name="T12" fmla="*/ 18 w 18"/>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18" y="16"/>
                </a:moveTo>
                <a:lnTo>
                  <a:pt x="15" y="17"/>
                </a:lnTo>
                <a:lnTo>
                  <a:pt x="7" y="13"/>
                </a:lnTo>
                <a:lnTo>
                  <a:pt x="0" y="4"/>
                </a:lnTo>
                <a:lnTo>
                  <a:pt x="2" y="0"/>
                </a:lnTo>
                <a:lnTo>
                  <a:pt x="12" y="9"/>
                </a:lnTo>
                <a:lnTo>
                  <a:pt x="18" y="1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84" name="Freeform 179"/>
          <p:cNvSpPr>
            <a:spLocks/>
          </p:cNvSpPr>
          <p:nvPr/>
        </p:nvSpPr>
        <p:spPr bwMode="auto">
          <a:xfrm>
            <a:off x="4166553" y="3901917"/>
            <a:ext cx="96044" cy="118745"/>
          </a:xfrm>
          <a:custGeom>
            <a:avLst/>
            <a:gdLst>
              <a:gd name="T0" fmla="*/ 33 w 55"/>
              <a:gd name="T1" fmla="*/ 68 h 68"/>
              <a:gd name="T2" fmla="*/ 28 w 55"/>
              <a:gd name="T3" fmla="*/ 66 h 68"/>
              <a:gd name="T4" fmla="*/ 15 w 55"/>
              <a:gd name="T5" fmla="*/ 58 h 68"/>
              <a:gd name="T6" fmla="*/ 5 w 55"/>
              <a:gd name="T7" fmla="*/ 46 h 68"/>
              <a:gd name="T8" fmla="*/ 2 w 55"/>
              <a:gd name="T9" fmla="*/ 39 h 68"/>
              <a:gd name="T10" fmla="*/ 0 w 55"/>
              <a:gd name="T11" fmla="*/ 23 h 68"/>
              <a:gd name="T12" fmla="*/ 10 w 55"/>
              <a:gd name="T13" fmla="*/ 14 h 68"/>
              <a:gd name="T14" fmla="*/ 12 w 55"/>
              <a:gd name="T15" fmla="*/ 8 h 68"/>
              <a:gd name="T16" fmla="*/ 15 w 55"/>
              <a:gd name="T17" fmla="*/ 4 h 68"/>
              <a:gd name="T18" fmla="*/ 20 w 55"/>
              <a:gd name="T19" fmla="*/ 4 h 68"/>
              <a:gd name="T20" fmla="*/ 24 w 55"/>
              <a:gd name="T21" fmla="*/ 0 h 68"/>
              <a:gd name="T22" fmla="*/ 39 w 55"/>
              <a:gd name="T23" fmla="*/ 0 h 68"/>
              <a:gd name="T24" fmla="*/ 44 w 55"/>
              <a:gd name="T25" fmla="*/ 7 h 68"/>
              <a:gd name="T26" fmla="*/ 48 w 55"/>
              <a:gd name="T27" fmla="*/ 16 h 68"/>
              <a:gd name="T28" fmla="*/ 47 w 55"/>
              <a:gd name="T29" fmla="*/ 22 h 68"/>
              <a:gd name="T30" fmla="*/ 50 w 55"/>
              <a:gd name="T31" fmla="*/ 27 h 68"/>
              <a:gd name="T32" fmla="*/ 50 w 55"/>
              <a:gd name="T33" fmla="*/ 35 h 68"/>
              <a:gd name="T34" fmla="*/ 55 w 55"/>
              <a:gd name="T35" fmla="*/ 34 h 68"/>
              <a:gd name="T36" fmla="*/ 46 w 55"/>
              <a:gd name="T37" fmla="*/ 43 h 68"/>
              <a:gd name="T38" fmla="*/ 38 w 55"/>
              <a:gd name="T39" fmla="*/ 55 h 68"/>
              <a:gd name="T40" fmla="*/ 37 w 55"/>
              <a:gd name="T41" fmla="*/ 61 h 68"/>
              <a:gd name="T42" fmla="*/ 33 w 55"/>
              <a:gd name="T43"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68">
                <a:moveTo>
                  <a:pt x="33" y="68"/>
                </a:moveTo>
                <a:lnTo>
                  <a:pt x="28" y="66"/>
                </a:lnTo>
                <a:lnTo>
                  <a:pt x="15" y="58"/>
                </a:lnTo>
                <a:lnTo>
                  <a:pt x="5" y="46"/>
                </a:lnTo>
                <a:lnTo>
                  <a:pt x="2" y="39"/>
                </a:lnTo>
                <a:lnTo>
                  <a:pt x="0" y="23"/>
                </a:lnTo>
                <a:lnTo>
                  <a:pt x="10" y="14"/>
                </a:lnTo>
                <a:lnTo>
                  <a:pt x="12" y="8"/>
                </a:lnTo>
                <a:lnTo>
                  <a:pt x="15" y="4"/>
                </a:lnTo>
                <a:lnTo>
                  <a:pt x="20" y="4"/>
                </a:lnTo>
                <a:lnTo>
                  <a:pt x="24" y="0"/>
                </a:lnTo>
                <a:lnTo>
                  <a:pt x="39" y="0"/>
                </a:lnTo>
                <a:lnTo>
                  <a:pt x="44" y="7"/>
                </a:lnTo>
                <a:lnTo>
                  <a:pt x="48" y="16"/>
                </a:lnTo>
                <a:lnTo>
                  <a:pt x="47" y="22"/>
                </a:lnTo>
                <a:lnTo>
                  <a:pt x="50" y="27"/>
                </a:lnTo>
                <a:lnTo>
                  <a:pt x="50" y="35"/>
                </a:lnTo>
                <a:lnTo>
                  <a:pt x="55" y="34"/>
                </a:lnTo>
                <a:lnTo>
                  <a:pt x="46" y="43"/>
                </a:lnTo>
                <a:lnTo>
                  <a:pt x="38" y="55"/>
                </a:lnTo>
                <a:lnTo>
                  <a:pt x="37" y="61"/>
                </a:lnTo>
                <a:lnTo>
                  <a:pt x="33" y="68"/>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85" name="Freeform 180"/>
          <p:cNvSpPr>
            <a:spLocks/>
          </p:cNvSpPr>
          <p:nvPr/>
        </p:nvSpPr>
        <p:spPr bwMode="auto">
          <a:xfrm>
            <a:off x="1721802" y="3743008"/>
            <a:ext cx="76835" cy="45403"/>
          </a:xfrm>
          <a:custGeom>
            <a:avLst/>
            <a:gdLst>
              <a:gd name="T0" fmla="*/ 42 w 44"/>
              <a:gd name="T1" fmla="*/ 21 h 26"/>
              <a:gd name="T2" fmla="*/ 39 w 44"/>
              <a:gd name="T3" fmla="*/ 26 h 26"/>
              <a:gd name="T4" fmla="*/ 29 w 44"/>
              <a:gd name="T5" fmla="*/ 26 h 26"/>
              <a:gd name="T6" fmla="*/ 22 w 44"/>
              <a:gd name="T7" fmla="*/ 24 h 26"/>
              <a:gd name="T8" fmla="*/ 15 w 44"/>
              <a:gd name="T9" fmla="*/ 20 h 26"/>
              <a:gd name="T10" fmla="*/ 5 w 44"/>
              <a:gd name="T11" fmla="*/ 18 h 26"/>
              <a:gd name="T12" fmla="*/ 0 w 44"/>
              <a:gd name="T13" fmla="*/ 14 h 26"/>
              <a:gd name="T14" fmla="*/ 1 w 44"/>
              <a:gd name="T15" fmla="*/ 11 h 26"/>
              <a:gd name="T16" fmla="*/ 8 w 44"/>
              <a:gd name="T17" fmla="*/ 6 h 26"/>
              <a:gd name="T18" fmla="*/ 12 w 44"/>
              <a:gd name="T19" fmla="*/ 3 h 26"/>
              <a:gd name="T20" fmla="*/ 11 w 44"/>
              <a:gd name="T21" fmla="*/ 1 h 26"/>
              <a:gd name="T22" fmla="*/ 15 w 44"/>
              <a:gd name="T23" fmla="*/ 0 h 26"/>
              <a:gd name="T24" fmla="*/ 20 w 44"/>
              <a:gd name="T25" fmla="*/ 1 h 26"/>
              <a:gd name="T26" fmla="*/ 24 w 44"/>
              <a:gd name="T27" fmla="*/ 6 h 26"/>
              <a:gd name="T28" fmla="*/ 29 w 44"/>
              <a:gd name="T29" fmla="*/ 9 h 26"/>
              <a:gd name="T30" fmla="*/ 29 w 44"/>
              <a:gd name="T31" fmla="*/ 12 h 26"/>
              <a:gd name="T32" fmla="*/ 38 w 44"/>
              <a:gd name="T33" fmla="*/ 9 h 26"/>
              <a:gd name="T34" fmla="*/ 41 w 44"/>
              <a:gd name="T35" fmla="*/ 11 h 26"/>
              <a:gd name="T36" fmla="*/ 44 w 44"/>
              <a:gd name="T37" fmla="*/ 13 h 26"/>
              <a:gd name="T38" fmla="*/ 42 w 44"/>
              <a:gd name="T39"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6">
                <a:moveTo>
                  <a:pt x="42" y="21"/>
                </a:moveTo>
                <a:lnTo>
                  <a:pt x="39" y="26"/>
                </a:lnTo>
                <a:lnTo>
                  <a:pt x="29" y="26"/>
                </a:lnTo>
                <a:lnTo>
                  <a:pt x="22" y="24"/>
                </a:lnTo>
                <a:lnTo>
                  <a:pt x="15" y="20"/>
                </a:lnTo>
                <a:lnTo>
                  <a:pt x="5" y="18"/>
                </a:lnTo>
                <a:lnTo>
                  <a:pt x="0" y="14"/>
                </a:lnTo>
                <a:lnTo>
                  <a:pt x="1" y="11"/>
                </a:lnTo>
                <a:lnTo>
                  <a:pt x="8" y="6"/>
                </a:lnTo>
                <a:lnTo>
                  <a:pt x="12" y="3"/>
                </a:lnTo>
                <a:lnTo>
                  <a:pt x="11" y="1"/>
                </a:lnTo>
                <a:lnTo>
                  <a:pt x="15" y="0"/>
                </a:lnTo>
                <a:lnTo>
                  <a:pt x="20" y="1"/>
                </a:lnTo>
                <a:lnTo>
                  <a:pt x="24" y="6"/>
                </a:lnTo>
                <a:lnTo>
                  <a:pt x="29" y="9"/>
                </a:lnTo>
                <a:lnTo>
                  <a:pt x="29" y="12"/>
                </a:lnTo>
                <a:lnTo>
                  <a:pt x="38" y="9"/>
                </a:lnTo>
                <a:lnTo>
                  <a:pt x="41" y="11"/>
                </a:lnTo>
                <a:lnTo>
                  <a:pt x="44" y="13"/>
                </a:lnTo>
                <a:lnTo>
                  <a:pt x="42" y="2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86" name="Freeform 181"/>
          <p:cNvSpPr>
            <a:spLocks/>
          </p:cNvSpPr>
          <p:nvPr/>
        </p:nvSpPr>
        <p:spPr bwMode="auto">
          <a:xfrm>
            <a:off x="5949475" y="3849529"/>
            <a:ext cx="204311" cy="125730"/>
          </a:xfrm>
          <a:custGeom>
            <a:avLst/>
            <a:gdLst>
              <a:gd name="T0" fmla="*/ 117 w 117"/>
              <a:gd name="T1" fmla="*/ 42 h 72"/>
              <a:gd name="T2" fmla="*/ 109 w 117"/>
              <a:gd name="T3" fmla="*/ 55 h 72"/>
              <a:gd name="T4" fmla="*/ 97 w 117"/>
              <a:gd name="T5" fmla="*/ 72 h 72"/>
              <a:gd name="T6" fmla="*/ 82 w 117"/>
              <a:gd name="T7" fmla="*/ 72 h 72"/>
              <a:gd name="T8" fmla="*/ 21 w 117"/>
              <a:gd name="T9" fmla="*/ 47 h 72"/>
              <a:gd name="T10" fmla="*/ 14 w 117"/>
              <a:gd name="T11" fmla="*/ 40 h 72"/>
              <a:gd name="T12" fmla="*/ 7 w 117"/>
              <a:gd name="T13" fmla="*/ 30 h 72"/>
              <a:gd name="T14" fmla="*/ 0 w 117"/>
              <a:gd name="T15" fmla="*/ 19 h 72"/>
              <a:gd name="T16" fmla="*/ 3 w 117"/>
              <a:gd name="T17" fmla="*/ 11 h 72"/>
              <a:gd name="T18" fmla="*/ 10 w 117"/>
              <a:gd name="T19" fmla="*/ 0 h 72"/>
              <a:gd name="T20" fmla="*/ 16 w 117"/>
              <a:gd name="T21" fmla="*/ 4 h 72"/>
              <a:gd name="T22" fmla="*/ 20 w 117"/>
              <a:gd name="T23" fmla="*/ 13 h 72"/>
              <a:gd name="T24" fmla="*/ 28 w 117"/>
              <a:gd name="T25" fmla="*/ 21 h 72"/>
              <a:gd name="T26" fmla="*/ 37 w 117"/>
              <a:gd name="T27" fmla="*/ 21 h 72"/>
              <a:gd name="T28" fmla="*/ 54 w 117"/>
              <a:gd name="T29" fmla="*/ 16 h 72"/>
              <a:gd name="T30" fmla="*/ 74 w 117"/>
              <a:gd name="T31" fmla="*/ 14 h 72"/>
              <a:gd name="T32" fmla="*/ 90 w 117"/>
              <a:gd name="T33" fmla="*/ 7 h 72"/>
              <a:gd name="T34" fmla="*/ 99 w 117"/>
              <a:gd name="T35" fmla="*/ 6 h 72"/>
              <a:gd name="T36" fmla="*/ 105 w 117"/>
              <a:gd name="T37" fmla="*/ 2 h 72"/>
              <a:gd name="T38" fmla="*/ 116 w 117"/>
              <a:gd name="T39" fmla="*/ 1 h 72"/>
              <a:gd name="T40" fmla="*/ 116 w 117"/>
              <a:gd name="T41" fmla="*/ 2 h 72"/>
              <a:gd name="T42" fmla="*/ 116 w 117"/>
              <a:gd name="T43" fmla="*/ 10 h 72"/>
              <a:gd name="T44" fmla="*/ 117 w 117"/>
              <a:gd name="T45" fmla="*/ 31 h 72"/>
              <a:gd name="T46" fmla="*/ 117 w 117"/>
              <a:gd name="T47"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72">
                <a:moveTo>
                  <a:pt x="117" y="42"/>
                </a:moveTo>
                <a:lnTo>
                  <a:pt x="109" y="55"/>
                </a:lnTo>
                <a:lnTo>
                  <a:pt x="97" y="72"/>
                </a:lnTo>
                <a:lnTo>
                  <a:pt x="82" y="72"/>
                </a:lnTo>
                <a:lnTo>
                  <a:pt x="21" y="47"/>
                </a:lnTo>
                <a:lnTo>
                  <a:pt x="14" y="40"/>
                </a:lnTo>
                <a:lnTo>
                  <a:pt x="7" y="30"/>
                </a:lnTo>
                <a:lnTo>
                  <a:pt x="0" y="19"/>
                </a:lnTo>
                <a:lnTo>
                  <a:pt x="3" y="11"/>
                </a:lnTo>
                <a:lnTo>
                  <a:pt x="10" y="0"/>
                </a:lnTo>
                <a:lnTo>
                  <a:pt x="16" y="4"/>
                </a:lnTo>
                <a:lnTo>
                  <a:pt x="20" y="13"/>
                </a:lnTo>
                <a:lnTo>
                  <a:pt x="28" y="21"/>
                </a:lnTo>
                <a:lnTo>
                  <a:pt x="37" y="21"/>
                </a:lnTo>
                <a:lnTo>
                  <a:pt x="54" y="16"/>
                </a:lnTo>
                <a:lnTo>
                  <a:pt x="74" y="14"/>
                </a:lnTo>
                <a:lnTo>
                  <a:pt x="90" y="7"/>
                </a:lnTo>
                <a:lnTo>
                  <a:pt x="99" y="6"/>
                </a:lnTo>
                <a:lnTo>
                  <a:pt x="105" y="2"/>
                </a:lnTo>
                <a:lnTo>
                  <a:pt x="116" y="1"/>
                </a:lnTo>
                <a:lnTo>
                  <a:pt x="116" y="2"/>
                </a:lnTo>
                <a:lnTo>
                  <a:pt x="116" y="10"/>
                </a:lnTo>
                <a:lnTo>
                  <a:pt x="117" y="31"/>
                </a:lnTo>
                <a:lnTo>
                  <a:pt x="117" y="4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87" name="Freeform 182"/>
          <p:cNvSpPr>
            <a:spLocks/>
          </p:cNvSpPr>
          <p:nvPr/>
        </p:nvSpPr>
        <p:spPr bwMode="auto">
          <a:xfrm>
            <a:off x="5904072" y="3830320"/>
            <a:ext cx="316071" cy="495935"/>
          </a:xfrm>
          <a:custGeom>
            <a:avLst/>
            <a:gdLst>
              <a:gd name="T0" fmla="*/ 156 w 181"/>
              <a:gd name="T1" fmla="*/ 9 h 284"/>
              <a:gd name="T2" fmla="*/ 166 w 181"/>
              <a:gd name="T3" fmla="*/ 7 h 284"/>
              <a:gd name="T4" fmla="*/ 174 w 181"/>
              <a:gd name="T5" fmla="*/ 0 h 284"/>
              <a:gd name="T6" fmla="*/ 181 w 181"/>
              <a:gd name="T7" fmla="*/ 0 h 284"/>
              <a:gd name="T8" fmla="*/ 181 w 181"/>
              <a:gd name="T9" fmla="*/ 5 h 284"/>
              <a:gd name="T10" fmla="*/ 180 w 181"/>
              <a:gd name="T11" fmla="*/ 18 h 284"/>
              <a:gd name="T12" fmla="*/ 181 w 181"/>
              <a:gd name="T13" fmla="*/ 28 h 284"/>
              <a:gd name="T14" fmla="*/ 177 w 181"/>
              <a:gd name="T15" fmla="*/ 36 h 284"/>
              <a:gd name="T16" fmla="*/ 173 w 181"/>
              <a:gd name="T17" fmla="*/ 58 h 284"/>
              <a:gd name="T18" fmla="*/ 165 w 181"/>
              <a:gd name="T19" fmla="*/ 81 h 284"/>
              <a:gd name="T20" fmla="*/ 154 w 181"/>
              <a:gd name="T21" fmla="*/ 108 h 284"/>
              <a:gd name="T22" fmla="*/ 139 w 181"/>
              <a:gd name="T23" fmla="*/ 139 h 284"/>
              <a:gd name="T24" fmla="*/ 124 w 181"/>
              <a:gd name="T25" fmla="*/ 162 h 284"/>
              <a:gd name="T26" fmla="*/ 103 w 181"/>
              <a:gd name="T27" fmla="*/ 190 h 284"/>
              <a:gd name="T28" fmla="*/ 85 w 181"/>
              <a:gd name="T29" fmla="*/ 207 h 284"/>
              <a:gd name="T30" fmla="*/ 57 w 181"/>
              <a:gd name="T31" fmla="*/ 228 h 284"/>
              <a:gd name="T32" fmla="*/ 40 w 181"/>
              <a:gd name="T33" fmla="*/ 243 h 284"/>
              <a:gd name="T34" fmla="*/ 20 w 181"/>
              <a:gd name="T35" fmla="*/ 269 h 284"/>
              <a:gd name="T36" fmla="*/ 15 w 181"/>
              <a:gd name="T37" fmla="*/ 280 h 284"/>
              <a:gd name="T38" fmla="*/ 11 w 181"/>
              <a:gd name="T39" fmla="*/ 284 h 284"/>
              <a:gd name="T40" fmla="*/ 1 w 181"/>
              <a:gd name="T41" fmla="*/ 267 h 284"/>
              <a:gd name="T42" fmla="*/ 0 w 181"/>
              <a:gd name="T43" fmla="*/ 191 h 284"/>
              <a:gd name="T44" fmla="*/ 16 w 181"/>
              <a:gd name="T45" fmla="*/ 168 h 284"/>
              <a:gd name="T46" fmla="*/ 21 w 181"/>
              <a:gd name="T47" fmla="*/ 161 h 284"/>
              <a:gd name="T48" fmla="*/ 33 w 181"/>
              <a:gd name="T49" fmla="*/ 161 h 284"/>
              <a:gd name="T50" fmla="*/ 49 w 181"/>
              <a:gd name="T51" fmla="*/ 146 h 284"/>
              <a:gd name="T52" fmla="*/ 73 w 181"/>
              <a:gd name="T53" fmla="*/ 146 h 284"/>
              <a:gd name="T54" fmla="*/ 123 w 181"/>
              <a:gd name="T55" fmla="*/ 83 h 284"/>
              <a:gd name="T56" fmla="*/ 135 w 181"/>
              <a:gd name="T57" fmla="*/ 66 h 284"/>
              <a:gd name="T58" fmla="*/ 143 w 181"/>
              <a:gd name="T59" fmla="*/ 53 h 284"/>
              <a:gd name="T60" fmla="*/ 143 w 181"/>
              <a:gd name="T61" fmla="*/ 42 h 284"/>
              <a:gd name="T62" fmla="*/ 142 w 181"/>
              <a:gd name="T63" fmla="*/ 21 h 284"/>
              <a:gd name="T64" fmla="*/ 142 w 181"/>
              <a:gd name="T65" fmla="*/ 13 h 284"/>
              <a:gd name="T66" fmla="*/ 142 w 181"/>
              <a:gd name="T67" fmla="*/ 12 h 284"/>
              <a:gd name="T68" fmla="*/ 148 w 181"/>
              <a:gd name="T69" fmla="*/ 12 h 284"/>
              <a:gd name="T70" fmla="*/ 156 w 181"/>
              <a:gd name="T71" fmla="*/ 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1" h="284">
                <a:moveTo>
                  <a:pt x="156" y="9"/>
                </a:moveTo>
                <a:lnTo>
                  <a:pt x="166" y="7"/>
                </a:lnTo>
                <a:lnTo>
                  <a:pt x="174" y="0"/>
                </a:lnTo>
                <a:lnTo>
                  <a:pt x="181" y="0"/>
                </a:lnTo>
                <a:lnTo>
                  <a:pt x="181" y="5"/>
                </a:lnTo>
                <a:lnTo>
                  <a:pt x="180" y="18"/>
                </a:lnTo>
                <a:lnTo>
                  <a:pt x="181" y="28"/>
                </a:lnTo>
                <a:lnTo>
                  <a:pt x="177" y="36"/>
                </a:lnTo>
                <a:lnTo>
                  <a:pt x="173" y="58"/>
                </a:lnTo>
                <a:lnTo>
                  <a:pt x="165" y="81"/>
                </a:lnTo>
                <a:lnTo>
                  <a:pt x="154" y="108"/>
                </a:lnTo>
                <a:lnTo>
                  <a:pt x="139" y="139"/>
                </a:lnTo>
                <a:lnTo>
                  <a:pt x="124" y="162"/>
                </a:lnTo>
                <a:lnTo>
                  <a:pt x="103" y="190"/>
                </a:lnTo>
                <a:lnTo>
                  <a:pt x="85" y="207"/>
                </a:lnTo>
                <a:lnTo>
                  <a:pt x="57" y="228"/>
                </a:lnTo>
                <a:lnTo>
                  <a:pt x="40" y="243"/>
                </a:lnTo>
                <a:lnTo>
                  <a:pt x="20" y="269"/>
                </a:lnTo>
                <a:lnTo>
                  <a:pt x="15" y="280"/>
                </a:lnTo>
                <a:lnTo>
                  <a:pt x="11" y="284"/>
                </a:lnTo>
                <a:lnTo>
                  <a:pt x="1" y="267"/>
                </a:lnTo>
                <a:lnTo>
                  <a:pt x="0" y="191"/>
                </a:lnTo>
                <a:lnTo>
                  <a:pt x="16" y="168"/>
                </a:lnTo>
                <a:lnTo>
                  <a:pt x="21" y="161"/>
                </a:lnTo>
                <a:lnTo>
                  <a:pt x="33" y="161"/>
                </a:lnTo>
                <a:lnTo>
                  <a:pt x="49" y="146"/>
                </a:lnTo>
                <a:lnTo>
                  <a:pt x="73" y="146"/>
                </a:lnTo>
                <a:lnTo>
                  <a:pt x="123" y="83"/>
                </a:lnTo>
                <a:lnTo>
                  <a:pt x="135" y="66"/>
                </a:lnTo>
                <a:lnTo>
                  <a:pt x="143" y="53"/>
                </a:lnTo>
                <a:lnTo>
                  <a:pt x="143" y="42"/>
                </a:lnTo>
                <a:lnTo>
                  <a:pt x="142" y="21"/>
                </a:lnTo>
                <a:lnTo>
                  <a:pt x="142" y="13"/>
                </a:lnTo>
                <a:lnTo>
                  <a:pt x="142" y="12"/>
                </a:lnTo>
                <a:lnTo>
                  <a:pt x="148" y="12"/>
                </a:lnTo>
                <a:lnTo>
                  <a:pt x="156" y="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88" name="Freeform 183"/>
          <p:cNvSpPr>
            <a:spLocks/>
          </p:cNvSpPr>
          <p:nvPr/>
        </p:nvSpPr>
        <p:spPr bwMode="auto">
          <a:xfrm>
            <a:off x="5128737" y="2595722"/>
            <a:ext cx="129223" cy="139700"/>
          </a:xfrm>
          <a:custGeom>
            <a:avLst/>
            <a:gdLst>
              <a:gd name="T0" fmla="*/ 35 w 74"/>
              <a:gd name="T1" fmla="*/ 15 h 80"/>
              <a:gd name="T2" fmla="*/ 45 w 74"/>
              <a:gd name="T3" fmla="*/ 20 h 80"/>
              <a:gd name="T4" fmla="*/ 47 w 74"/>
              <a:gd name="T5" fmla="*/ 28 h 80"/>
              <a:gd name="T6" fmla="*/ 58 w 74"/>
              <a:gd name="T7" fmla="*/ 34 h 80"/>
              <a:gd name="T8" fmla="*/ 62 w 74"/>
              <a:gd name="T9" fmla="*/ 30 h 80"/>
              <a:gd name="T10" fmla="*/ 67 w 74"/>
              <a:gd name="T11" fmla="*/ 32 h 80"/>
              <a:gd name="T12" fmla="*/ 63 w 74"/>
              <a:gd name="T13" fmla="*/ 36 h 80"/>
              <a:gd name="T14" fmla="*/ 66 w 74"/>
              <a:gd name="T15" fmla="*/ 39 h 80"/>
              <a:gd name="T16" fmla="*/ 63 w 74"/>
              <a:gd name="T17" fmla="*/ 44 h 80"/>
              <a:gd name="T18" fmla="*/ 65 w 74"/>
              <a:gd name="T19" fmla="*/ 52 h 80"/>
              <a:gd name="T20" fmla="*/ 74 w 74"/>
              <a:gd name="T21" fmla="*/ 60 h 80"/>
              <a:gd name="T22" fmla="*/ 68 w 74"/>
              <a:gd name="T23" fmla="*/ 67 h 80"/>
              <a:gd name="T24" fmla="*/ 66 w 74"/>
              <a:gd name="T25" fmla="*/ 73 h 80"/>
              <a:gd name="T26" fmla="*/ 68 w 74"/>
              <a:gd name="T27" fmla="*/ 76 h 80"/>
              <a:gd name="T28" fmla="*/ 66 w 74"/>
              <a:gd name="T29" fmla="*/ 79 h 80"/>
              <a:gd name="T30" fmla="*/ 58 w 74"/>
              <a:gd name="T31" fmla="*/ 79 h 80"/>
              <a:gd name="T32" fmla="*/ 52 w 74"/>
              <a:gd name="T33" fmla="*/ 80 h 80"/>
              <a:gd name="T34" fmla="*/ 52 w 74"/>
              <a:gd name="T35" fmla="*/ 79 h 80"/>
              <a:gd name="T36" fmla="*/ 54 w 74"/>
              <a:gd name="T37" fmla="*/ 76 h 80"/>
              <a:gd name="T38" fmla="*/ 55 w 74"/>
              <a:gd name="T39" fmla="*/ 71 h 80"/>
              <a:gd name="T40" fmla="*/ 53 w 74"/>
              <a:gd name="T41" fmla="*/ 71 h 80"/>
              <a:gd name="T42" fmla="*/ 49 w 74"/>
              <a:gd name="T43" fmla="*/ 67 h 80"/>
              <a:gd name="T44" fmla="*/ 46 w 74"/>
              <a:gd name="T45" fmla="*/ 66 h 80"/>
              <a:gd name="T46" fmla="*/ 44 w 74"/>
              <a:gd name="T47" fmla="*/ 63 h 80"/>
              <a:gd name="T48" fmla="*/ 40 w 74"/>
              <a:gd name="T49" fmla="*/ 62 h 80"/>
              <a:gd name="T50" fmla="*/ 38 w 74"/>
              <a:gd name="T51" fmla="*/ 59 h 80"/>
              <a:gd name="T52" fmla="*/ 35 w 74"/>
              <a:gd name="T53" fmla="*/ 60 h 80"/>
              <a:gd name="T54" fmla="*/ 33 w 74"/>
              <a:gd name="T55" fmla="*/ 67 h 80"/>
              <a:gd name="T56" fmla="*/ 29 w 74"/>
              <a:gd name="T57" fmla="*/ 68 h 80"/>
              <a:gd name="T58" fmla="*/ 31 w 74"/>
              <a:gd name="T59" fmla="*/ 67 h 80"/>
              <a:gd name="T60" fmla="*/ 24 w 74"/>
              <a:gd name="T61" fmla="*/ 63 h 80"/>
              <a:gd name="T62" fmla="*/ 18 w 74"/>
              <a:gd name="T63" fmla="*/ 60 h 80"/>
              <a:gd name="T64" fmla="*/ 16 w 74"/>
              <a:gd name="T65" fmla="*/ 57 h 80"/>
              <a:gd name="T66" fmla="*/ 11 w 74"/>
              <a:gd name="T67" fmla="*/ 54 h 80"/>
              <a:gd name="T68" fmla="*/ 15 w 74"/>
              <a:gd name="T69" fmla="*/ 53 h 80"/>
              <a:gd name="T70" fmla="*/ 16 w 74"/>
              <a:gd name="T71" fmla="*/ 43 h 80"/>
              <a:gd name="T72" fmla="*/ 7 w 74"/>
              <a:gd name="T73" fmla="*/ 35 h 80"/>
              <a:gd name="T74" fmla="*/ 11 w 74"/>
              <a:gd name="T75" fmla="*/ 26 h 80"/>
              <a:gd name="T76" fmla="*/ 5 w 74"/>
              <a:gd name="T77" fmla="*/ 26 h 80"/>
              <a:gd name="T78" fmla="*/ 10 w 74"/>
              <a:gd name="T79" fmla="*/ 19 h 80"/>
              <a:gd name="T80" fmla="*/ 5 w 74"/>
              <a:gd name="T81" fmla="*/ 13 h 80"/>
              <a:gd name="T82" fmla="*/ 0 w 74"/>
              <a:gd name="T83" fmla="*/ 5 h 80"/>
              <a:gd name="T84" fmla="*/ 12 w 74"/>
              <a:gd name="T85" fmla="*/ 0 h 80"/>
              <a:gd name="T86" fmla="*/ 22 w 74"/>
              <a:gd name="T87" fmla="*/ 1 h 80"/>
              <a:gd name="T88" fmla="*/ 32 w 74"/>
              <a:gd name="T89" fmla="*/ 9 h 80"/>
              <a:gd name="T90" fmla="*/ 35 w 74"/>
              <a:gd name="T91" fmla="*/ 1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80">
                <a:moveTo>
                  <a:pt x="35" y="15"/>
                </a:moveTo>
                <a:lnTo>
                  <a:pt x="45" y="20"/>
                </a:lnTo>
                <a:lnTo>
                  <a:pt x="47" y="28"/>
                </a:lnTo>
                <a:lnTo>
                  <a:pt x="58" y="34"/>
                </a:lnTo>
                <a:lnTo>
                  <a:pt x="62" y="30"/>
                </a:lnTo>
                <a:lnTo>
                  <a:pt x="67" y="32"/>
                </a:lnTo>
                <a:lnTo>
                  <a:pt x="63" y="36"/>
                </a:lnTo>
                <a:lnTo>
                  <a:pt x="66" y="39"/>
                </a:lnTo>
                <a:lnTo>
                  <a:pt x="63" y="44"/>
                </a:lnTo>
                <a:lnTo>
                  <a:pt x="65" y="52"/>
                </a:lnTo>
                <a:lnTo>
                  <a:pt x="74" y="60"/>
                </a:lnTo>
                <a:lnTo>
                  <a:pt x="68" y="67"/>
                </a:lnTo>
                <a:lnTo>
                  <a:pt x="66" y="73"/>
                </a:lnTo>
                <a:lnTo>
                  <a:pt x="68" y="76"/>
                </a:lnTo>
                <a:lnTo>
                  <a:pt x="66" y="79"/>
                </a:lnTo>
                <a:lnTo>
                  <a:pt x="58" y="79"/>
                </a:lnTo>
                <a:lnTo>
                  <a:pt x="52" y="80"/>
                </a:lnTo>
                <a:lnTo>
                  <a:pt x="52" y="79"/>
                </a:lnTo>
                <a:lnTo>
                  <a:pt x="54" y="76"/>
                </a:lnTo>
                <a:lnTo>
                  <a:pt x="55" y="71"/>
                </a:lnTo>
                <a:lnTo>
                  <a:pt x="53" y="71"/>
                </a:lnTo>
                <a:lnTo>
                  <a:pt x="49" y="67"/>
                </a:lnTo>
                <a:lnTo>
                  <a:pt x="46" y="66"/>
                </a:lnTo>
                <a:lnTo>
                  <a:pt x="44" y="63"/>
                </a:lnTo>
                <a:lnTo>
                  <a:pt x="40" y="62"/>
                </a:lnTo>
                <a:lnTo>
                  <a:pt x="38" y="59"/>
                </a:lnTo>
                <a:lnTo>
                  <a:pt x="35" y="60"/>
                </a:lnTo>
                <a:lnTo>
                  <a:pt x="33" y="67"/>
                </a:lnTo>
                <a:lnTo>
                  <a:pt x="29" y="68"/>
                </a:lnTo>
                <a:lnTo>
                  <a:pt x="31" y="67"/>
                </a:lnTo>
                <a:lnTo>
                  <a:pt x="24" y="63"/>
                </a:lnTo>
                <a:lnTo>
                  <a:pt x="18" y="60"/>
                </a:lnTo>
                <a:lnTo>
                  <a:pt x="16" y="57"/>
                </a:lnTo>
                <a:lnTo>
                  <a:pt x="11" y="54"/>
                </a:lnTo>
                <a:lnTo>
                  <a:pt x="15" y="53"/>
                </a:lnTo>
                <a:lnTo>
                  <a:pt x="16" y="43"/>
                </a:lnTo>
                <a:lnTo>
                  <a:pt x="7" y="35"/>
                </a:lnTo>
                <a:lnTo>
                  <a:pt x="11" y="26"/>
                </a:lnTo>
                <a:lnTo>
                  <a:pt x="5" y="26"/>
                </a:lnTo>
                <a:lnTo>
                  <a:pt x="10" y="19"/>
                </a:lnTo>
                <a:lnTo>
                  <a:pt x="5" y="13"/>
                </a:lnTo>
                <a:lnTo>
                  <a:pt x="0" y="5"/>
                </a:lnTo>
                <a:lnTo>
                  <a:pt x="12" y="0"/>
                </a:lnTo>
                <a:lnTo>
                  <a:pt x="22" y="1"/>
                </a:lnTo>
                <a:lnTo>
                  <a:pt x="32" y="9"/>
                </a:lnTo>
                <a:lnTo>
                  <a:pt x="35" y="1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89" name="Freeform 184"/>
          <p:cNvSpPr>
            <a:spLocks/>
          </p:cNvSpPr>
          <p:nvPr/>
        </p:nvSpPr>
        <p:spPr bwMode="auto">
          <a:xfrm>
            <a:off x="2729389" y="4046855"/>
            <a:ext cx="130968" cy="153670"/>
          </a:xfrm>
          <a:custGeom>
            <a:avLst/>
            <a:gdLst>
              <a:gd name="T0" fmla="*/ 17 w 75"/>
              <a:gd name="T1" fmla="*/ 1 h 88"/>
              <a:gd name="T2" fmla="*/ 39 w 75"/>
              <a:gd name="T3" fmla="*/ 5 h 88"/>
              <a:gd name="T4" fmla="*/ 41 w 75"/>
              <a:gd name="T5" fmla="*/ 2 h 88"/>
              <a:gd name="T6" fmla="*/ 56 w 75"/>
              <a:gd name="T7" fmla="*/ 0 h 88"/>
              <a:gd name="T8" fmla="*/ 75 w 75"/>
              <a:gd name="T9" fmla="*/ 6 h 88"/>
              <a:gd name="T10" fmla="*/ 65 w 75"/>
              <a:gd name="T11" fmla="*/ 24 h 88"/>
              <a:gd name="T12" fmla="*/ 66 w 75"/>
              <a:gd name="T13" fmla="*/ 38 h 88"/>
              <a:gd name="T14" fmla="*/ 74 w 75"/>
              <a:gd name="T15" fmla="*/ 50 h 88"/>
              <a:gd name="T16" fmla="*/ 70 w 75"/>
              <a:gd name="T17" fmla="*/ 59 h 88"/>
              <a:gd name="T18" fmla="*/ 68 w 75"/>
              <a:gd name="T19" fmla="*/ 69 h 88"/>
              <a:gd name="T20" fmla="*/ 64 w 75"/>
              <a:gd name="T21" fmla="*/ 77 h 88"/>
              <a:gd name="T22" fmla="*/ 53 w 75"/>
              <a:gd name="T23" fmla="*/ 73 h 88"/>
              <a:gd name="T24" fmla="*/ 45 w 75"/>
              <a:gd name="T25" fmla="*/ 75 h 88"/>
              <a:gd name="T26" fmla="*/ 37 w 75"/>
              <a:gd name="T27" fmla="*/ 73 h 88"/>
              <a:gd name="T28" fmla="*/ 35 w 75"/>
              <a:gd name="T29" fmla="*/ 79 h 88"/>
              <a:gd name="T30" fmla="*/ 38 w 75"/>
              <a:gd name="T31" fmla="*/ 83 h 88"/>
              <a:gd name="T32" fmla="*/ 37 w 75"/>
              <a:gd name="T33" fmla="*/ 88 h 88"/>
              <a:gd name="T34" fmla="*/ 27 w 75"/>
              <a:gd name="T35" fmla="*/ 86 h 88"/>
              <a:gd name="T36" fmla="*/ 16 w 75"/>
              <a:gd name="T37" fmla="*/ 68 h 88"/>
              <a:gd name="T38" fmla="*/ 13 w 75"/>
              <a:gd name="T39" fmla="*/ 56 h 88"/>
              <a:gd name="T40" fmla="*/ 7 w 75"/>
              <a:gd name="T41" fmla="*/ 56 h 88"/>
              <a:gd name="T42" fmla="*/ 0 w 75"/>
              <a:gd name="T43" fmla="*/ 41 h 88"/>
              <a:gd name="T44" fmla="*/ 3 w 75"/>
              <a:gd name="T45" fmla="*/ 30 h 88"/>
              <a:gd name="T46" fmla="*/ 2 w 75"/>
              <a:gd name="T47" fmla="*/ 25 h 88"/>
              <a:gd name="T48" fmla="*/ 13 w 75"/>
              <a:gd name="T49" fmla="*/ 20 h 88"/>
              <a:gd name="T50" fmla="*/ 17 w 75"/>
              <a:gd name="T51" fmla="*/ 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88">
                <a:moveTo>
                  <a:pt x="17" y="1"/>
                </a:moveTo>
                <a:lnTo>
                  <a:pt x="39" y="5"/>
                </a:lnTo>
                <a:lnTo>
                  <a:pt x="41" y="2"/>
                </a:lnTo>
                <a:lnTo>
                  <a:pt x="56" y="0"/>
                </a:lnTo>
                <a:lnTo>
                  <a:pt x="75" y="6"/>
                </a:lnTo>
                <a:lnTo>
                  <a:pt x="65" y="24"/>
                </a:lnTo>
                <a:lnTo>
                  <a:pt x="66" y="38"/>
                </a:lnTo>
                <a:lnTo>
                  <a:pt x="74" y="50"/>
                </a:lnTo>
                <a:lnTo>
                  <a:pt x="70" y="59"/>
                </a:lnTo>
                <a:lnTo>
                  <a:pt x="68" y="69"/>
                </a:lnTo>
                <a:lnTo>
                  <a:pt x="64" y="77"/>
                </a:lnTo>
                <a:lnTo>
                  <a:pt x="53" y="73"/>
                </a:lnTo>
                <a:lnTo>
                  <a:pt x="45" y="75"/>
                </a:lnTo>
                <a:lnTo>
                  <a:pt x="37" y="73"/>
                </a:lnTo>
                <a:lnTo>
                  <a:pt x="35" y="79"/>
                </a:lnTo>
                <a:lnTo>
                  <a:pt x="38" y="83"/>
                </a:lnTo>
                <a:lnTo>
                  <a:pt x="37" y="88"/>
                </a:lnTo>
                <a:lnTo>
                  <a:pt x="27" y="86"/>
                </a:lnTo>
                <a:lnTo>
                  <a:pt x="16" y="68"/>
                </a:lnTo>
                <a:lnTo>
                  <a:pt x="13" y="56"/>
                </a:lnTo>
                <a:lnTo>
                  <a:pt x="7" y="56"/>
                </a:lnTo>
                <a:lnTo>
                  <a:pt x="0" y="41"/>
                </a:lnTo>
                <a:lnTo>
                  <a:pt x="3" y="30"/>
                </a:lnTo>
                <a:lnTo>
                  <a:pt x="2" y="25"/>
                </a:lnTo>
                <a:lnTo>
                  <a:pt x="13" y="20"/>
                </a:lnTo>
                <a:lnTo>
                  <a:pt x="17" y="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90" name="Freeform 185"/>
          <p:cNvSpPr>
            <a:spLocks/>
          </p:cNvSpPr>
          <p:nvPr/>
        </p:nvSpPr>
        <p:spPr bwMode="auto">
          <a:xfrm>
            <a:off x="5065872" y="2475230"/>
            <a:ext cx="157163" cy="62865"/>
          </a:xfrm>
          <a:custGeom>
            <a:avLst/>
            <a:gdLst>
              <a:gd name="T0" fmla="*/ 29 w 90"/>
              <a:gd name="T1" fmla="*/ 1 h 36"/>
              <a:gd name="T2" fmla="*/ 30 w 90"/>
              <a:gd name="T3" fmla="*/ 3 h 36"/>
              <a:gd name="T4" fmla="*/ 37 w 90"/>
              <a:gd name="T5" fmla="*/ 0 h 36"/>
              <a:gd name="T6" fmla="*/ 45 w 90"/>
              <a:gd name="T7" fmla="*/ 7 h 36"/>
              <a:gd name="T8" fmla="*/ 54 w 90"/>
              <a:gd name="T9" fmla="*/ 3 h 36"/>
              <a:gd name="T10" fmla="*/ 62 w 90"/>
              <a:gd name="T11" fmla="*/ 4 h 36"/>
              <a:gd name="T12" fmla="*/ 74 w 90"/>
              <a:gd name="T13" fmla="*/ 2 h 36"/>
              <a:gd name="T14" fmla="*/ 90 w 90"/>
              <a:gd name="T15" fmla="*/ 10 h 36"/>
              <a:gd name="T16" fmla="*/ 86 w 90"/>
              <a:gd name="T17" fmla="*/ 15 h 36"/>
              <a:gd name="T18" fmla="*/ 84 w 90"/>
              <a:gd name="T19" fmla="*/ 23 h 36"/>
              <a:gd name="T20" fmla="*/ 81 w 90"/>
              <a:gd name="T21" fmla="*/ 25 h 36"/>
              <a:gd name="T22" fmla="*/ 63 w 90"/>
              <a:gd name="T23" fmla="*/ 19 h 36"/>
              <a:gd name="T24" fmla="*/ 57 w 90"/>
              <a:gd name="T25" fmla="*/ 20 h 36"/>
              <a:gd name="T26" fmla="*/ 54 w 90"/>
              <a:gd name="T27" fmla="*/ 25 h 36"/>
              <a:gd name="T28" fmla="*/ 47 w 90"/>
              <a:gd name="T29" fmla="*/ 27 h 36"/>
              <a:gd name="T30" fmla="*/ 45 w 90"/>
              <a:gd name="T31" fmla="*/ 26 h 36"/>
              <a:gd name="T32" fmla="*/ 37 w 90"/>
              <a:gd name="T33" fmla="*/ 29 h 36"/>
              <a:gd name="T34" fmla="*/ 31 w 90"/>
              <a:gd name="T35" fmla="*/ 30 h 36"/>
              <a:gd name="T36" fmla="*/ 30 w 90"/>
              <a:gd name="T37" fmla="*/ 34 h 36"/>
              <a:gd name="T38" fmla="*/ 17 w 90"/>
              <a:gd name="T39" fmla="*/ 36 h 36"/>
              <a:gd name="T40" fmla="*/ 11 w 90"/>
              <a:gd name="T41" fmla="*/ 34 h 36"/>
              <a:gd name="T42" fmla="*/ 2 w 90"/>
              <a:gd name="T43" fmla="*/ 29 h 36"/>
              <a:gd name="T44" fmla="*/ 0 w 90"/>
              <a:gd name="T45" fmla="*/ 22 h 36"/>
              <a:gd name="T46" fmla="*/ 1 w 90"/>
              <a:gd name="T47" fmla="*/ 19 h 36"/>
              <a:gd name="T48" fmla="*/ 2 w 90"/>
              <a:gd name="T49" fmla="*/ 15 h 36"/>
              <a:gd name="T50" fmla="*/ 10 w 90"/>
              <a:gd name="T51" fmla="*/ 15 h 36"/>
              <a:gd name="T52" fmla="*/ 15 w 90"/>
              <a:gd name="T53" fmla="*/ 13 h 36"/>
              <a:gd name="T54" fmla="*/ 15 w 90"/>
              <a:gd name="T55" fmla="*/ 11 h 36"/>
              <a:gd name="T56" fmla="*/ 18 w 90"/>
              <a:gd name="T57" fmla="*/ 10 h 36"/>
              <a:gd name="T58" fmla="*/ 19 w 90"/>
              <a:gd name="T59" fmla="*/ 6 h 36"/>
              <a:gd name="T60" fmla="*/ 22 w 90"/>
              <a:gd name="T61" fmla="*/ 5 h 36"/>
              <a:gd name="T62" fmla="*/ 25 w 90"/>
              <a:gd name="T63" fmla="*/ 1 h 36"/>
              <a:gd name="T64" fmla="*/ 29 w 90"/>
              <a:gd name="T6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36">
                <a:moveTo>
                  <a:pt x="29" y="1"/>
                </a:moveTo>
                <a:lnTo>
                  <a:pt x="30" y="3"/>
                </a:lnTo>
                <a:lnTo>
                  <a:pt x="37" y="0"/>
                </a:lnTo>
                <a:lnTo>
                  <a:pt x="45" y="7"/>
                </a:lnTo>
                <a:lnTo>
                  <a:pt x="54" y="3"/>
                </a:lnTo>
                <a:lnTo>
                  <a:pt x="62" y="4"/>
                </a:lnTo>
                <a:lnTo>
                  <a:pt x="74" y="2"/>
                </a:lnTo>
                <a:lnTo>
                  <a:pt x="90" y="10"/>
                </a:lnTo>
                <a:lnTo>
                  <a:pt x="86" y="15"/>
                </a:lnTo>
                <a:lnTo>
                  <a:pt x="84" y="23"/>
                </a:lnTo>
                <a:lnTo>
                  <a:pt x="81" y="25"/>
                </a:lnTo>
                <a:lnTo>
                  <a:pt x="63" y="19"/>
                </a:lnTo>
                <a:lnTo>
                  <a:pt x="57" y="20"/>
                </a:lnTo>
                <a:lnTo>
                  <a:pt x="54" y="25"/>
                </a:lnTo>
                <a:lnTo>
                  <a:pt x="47" y="27"/>
                </a:lnTo>
                <a:lnTo>
                  <a:pt x="45" y="26"/>
                </a:lnTo>
                <a:lnTo>
                  <a:pt x="37" y="29"/>
                </a:lnTo>
                <a:lnTo>
                  <a:pt x="31" y="30"/>
                </a:lnTo>
                <a:lnTo>
                  <a:pt x="30" y="34"/>
                </a:lnTo>
                <a:lnTo>
                  <a:pt x="17" y="36"/>
                </a:lnTo>
                <a:lnTo>
                  <a:pt x="11" y="34"/>
                </a:lnTo>
                <a:lnTo>
                  <a:pt x="2" y="29"/>
                </a:lnTo>
                <a:lnTo>
                  <a:pt x="0" y="22"/>
                </a:lnTo>
                <a:lnTo>
                  <a:pt x="1" y="19"/>
                </a:lnTo>
                <a:lnTo>
                  <a:pt x="2" y="15"/>
                </a:lnTo>
                <a:lnTo>
                  <a:pt x="10" y="15"/>
                </a:lnTo>
                <a:lnTo>
                  <a:pt x="15" y="13"/>
                </a:lnTo>
                <a:lnTo>
                  <a:pt x="15" y="11"/>
                </a:lnTo>
                <a:lnTo>
                  <a:pt x="18" y="10"/>
                </a:lnTo>
                <a:lnTo>
                  <a:pt x="19" y="6"/>
                </a:lnTo>
                <a:lnTo>
                  <a:pt x="22" y="5"/>
                </a:lnTo>
                <a:lnTo>
                  <a:pt x="25" y="1"/>
                </a:lnTo>
                <a:lnTo>
                  <a:pt x="29" y="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91" name="Freeform 186"/>
          <p:cNvSpPr>
            <a:spLocks/>
          </p:cNvSpPr>
          <p:nvPr/>
        </p:nvSpPr>
        <p:spPr bwMode="auto">
          <a:xfrm>
            <a:off x="4982052" y="2571275"/>
            <a:ext cx="80328" cy="50641"/>
          </a:xfrm>
          <a:custGeom>
            <a:avLst/>
            <a:gdLst>
              <a:gd name="T0" fmla="*/ 1 w 46"/>
              <a:gd name="T1" fmla="*/ 7 h 29"/>
              <a:gd name="T2" fmla="*/ 15 w 46"/>
              <a:gd name="T3" fmla="*/ 9 h 29"/>
              <a:gd name="T4" fmla="*/ 22 w 46"/>
              <a:gd name="T5" fmla="*/ 4 h 29"/>
              <a:gd name="T6" fmla="*/ 37 w 46"/>
              <a:gd name="T7" fmla="*/ 3 h 29"/>
              <a:gd name="T8" fmla="*/ 39 w 46"/>
              <a:gd name="T9" fmla="*/ 0 h 29"/>
              <a:gd name="T10" fmla="*/ 42 w 46"/>
              <a:gd name="T11" fmla="*/ 0 h 29"/>
              <a:gd name="T12" fmla="*/ 46 w 46"/>
              <a:gd name="T13" fmla="*/ 7 h 29"/>
              <a:gd name="T14" fmla="*/ 33 w 46"/>
              <a:gd name="T15" fmla="*/ 12 h 29"/>
              <a:gd name="T16" fmla="*/ 32 w 46"/>
              <a:gd name="T17" fmla="*/ 21 h 29"/>
              <a:gd name="T18" fmla="*/ 27 w 46"/>
              <a:gd name="T19" fmla="*/ 23 h 29"/>
              <a:gd name="T20" fmla="*/ 27 w 46"/>
              <a:gd name="T21" fmla="*/ 29 h 29"/>
              <a:gd name="T22" fmla="*/ 21 w 46"/>
              <a:gd name="T23" fmla="*/ 28 h 29"/>
              <a:gd name="T24" fmla="*/ 15 w 46"/>
              <a:gd name="T25" fmla="*/ 25 h 29"/>
              <a:gd name="T26" fmla="*/ 12 w 46"/>
              <a:gd name="T27" fmla="*/ 28 h 29"/>
              <a:gd name="T28" fmla="*/ 1 w 46"/>
              <a:gd name="T29" fmla="*/ 28 h 29"/>
              <a:gd name="T30" fmla="*/ 4 w 46"/>
              <a:gd name="T31" fmla="*/ 26 h 29"/>
              <a:gd name="T32" fmla="*/ 0 w 46"/>
              <a:gd name="T33" fmla="*/ 17 h 29"/>
              <a:gd name="T34" fmla="*/ 1 w 46"/>
              <a:gd name="T35"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29">
                <a:moveTo>
                  <a:pt x="1" y="7"/>
                </a:moveTo>
                <a:lnTo>
                  <a:pt x="15" y="9"/>
                </a:lnTo>
                <a:lnTo>
                  <a:pt x="22" y="4"/>
                </a:lnTo>
                <a:lnTo>
                  <a:pt x="37" y="3"/>
                </a:lnTo>
                <a:lnTo>
                  <a:pt x="39" y="0"/>
                </a:lnTo>
                <a:lnTo>
                  <a:pt x="42" y="0"/>
                </a:lnTo>
                <a:lnTo>
                  <a:pt x="46" y="7"/>
                </a:lnTo>
                <a:lnTo>
                  <a:pt x="33" y="12"/>
                </a:lnTo>
                <a:lnTo>
                  <a:pt x="32" y="21"/>
                </a:lnTo>
                <a:lnTo>
                  <a:pt x="27" y="23"/>
                </a:lnTo>
                <a:lnTo>
                  <a:pt x="27" y="29"/>
                </a:lnTo>
                <a:lnTo>
                  <a:pt x="21" y="28"/>
                </a:lnTo>
                <a:lnTo>
                  <a:pt x="15" y="25"/>
                </a:lnTo>
                <a:lnTo>
                  <a:pt x="12" y="28"/>
                </a:lnTo>
                <a:lnTo>
                  <a:pt x="1" y="28"/>
                </a:lnTo>
                <a:lnTo>
                  <a:pt x="4" y="26"/>
                </a:lnTo>
                <a:lnTo>
                  <a:pt x="0" y="17"/>
                </a:lnTo>
                <a:lnTo>
                  <a:pt x="1" y="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92" name="Freeform 187"/>
          <p:cNvSpPr>
            <a:spLocks/>
          </p:cNvSpPr>
          <p:nvPr/>
        </p:nvSpPr>
        <p:spPr bwMode="auto">
          <a:xfrm>
            <a:off x="4875530" y="1820387"/>
            <a:ext cx="289878" cy="452278"/>
          </a:xfrm>
          <a:custGeom>
            <a:avLst/>
            <a:gdLst>
              <a:gd name="T0" fmla="*/ 144 w 166"/>
              <a:gd name="T1" fmla="*/ 61 h 259"/>
              <a:gd name="T2" fmla="*/ 132 w 166"/>
              <a:gd name="T3" fmla="*/ 73 h 259"/>
              <a:gd name="T4" fmla="*/ 137 w 166"/>
              <a:gd name="T5" fmla="*/ 84 h 259"/>
              <a:gd name="T6" fmla="*/ 117 w 166"/>
              <a:gd name="T7" fmla="*/ 100 h 259"/>
              <a:gd name="T8" fmla="*/ 92 w 166"/>
              <a:gd name="T9" fmla="*/ 116 h 259"/>
              <a:gd name="T10" fmla="*/ 85 w 166"/>
              <a:gd name="T11" fmla="*/ 142 h 259"/>
              <a:gd name="T12" fmla="*/ 97 w 166"/>
              <a:gd name="T13" fmla="*/ 156 h 259"/>
              <a:gd name="T14" fmla="*/ 112 w 166"/>
              <a:gd name="T15" fmla="*/ 166 h 259"/>
              <a:gd name="T16" fmla="*/ 102 w 166"/>
              <a:gd name="T17" fmla="*/ 188 h 259"/>
              <a:gd name="T18" fmla="*/ 87 w 166"/>
              <a:gd name="T19" fmla="*/ 193 h 259"/>
              <a:gd name="T20" fmla="*/ 85 w 166"/>
              <a:gd name="T21" fmla="*/ 226 h 259"/>
              <a:gd name="T22" fmla="*/ 78 w 166"/>
              <a:gd name="T23" fmla="*/ 244 h 259"/>
              <a:gd name="T24" fmla="*/ 59 w 166"/>
              <a:gd name="T25" fmla="*/ 242 h 259"/>
              <a:gd name="T26" fmla="*/ 52 w 166"/>
              <a:gd name="T27" fmla="*/ 258 h 259"/>
              <a:gd name="T28" fmla="*/ 35 w 166"/>
              <a:gd name="T29" fmla="*/ 259 h 259"/>
              <a:gd name="T30" fmla="*/ 28 w 166"/>
              <a:gd name="T31" fmla="*/ 240 h 259"/>
              <a:gd name="T32" fmla="*/ 14 w 166"/>
              <a:gd name="T33" fmla="*/ 218 h 259"/>
              <a:gd name="T34" fmla="*/ 0 w 166"/>
              <a:gd name="T35" fmla="*/ 190 h 259"/>
              <a:gd name="T36" fmla="*/ 6 w 166"/>
              <a:gd name="T37" fmla="*/ 179 h 259"/>
              <a:gd name="T38" fmla="*/ 17 w 166"/>
              <a:gd name="T39" fmla="*/ 166 h 259"/>
              <a:gd name="T40" fmla="*/ 20 w 166"/>
              <a:gd name="T41" fmla="*/ 143 h 259"/>
              <a:gd name="T42" fmla="*/ 10 w 166"/>
              <a:gd name="T43" fmla="*/ 134 h 259"/>
              <a:gd name="T44" fmla="*/ 6 w 166"/>
              <a:gd name="T45" fmla="*/ 109 h 259"/>
              <a:gd name="T46" fmla="*/ 14 w 166"/>
              <a:gd name="T47" fmla="*/ 91 h 259"/>
              <a:gd name="T48" fmla="*/ 28 w 166"/>
              <a:gd name="T49" fmla="*/ 91 h 259"/>
              <a:gd name="T50" fmla="*/ 32 w 166"/>
              <a:gd name="T51" fmla="*/ 84 h 259"/>
              <a:gd name="T52" fmla="*/ 26 w 166"/>
              <a:gd name="T53" fmla="*/ 78 h 259"/>
              <a:gd name="T54" fmla="*/ 45 w 166"/>
              <a:gd name="T55" fmla="*/ 52 h 259"/>
              <a:gd name="T56" fmla="*/ 56 w 166"/>
              <a:gd name="T57" fmla="*/ 32 h 259"/>
              <a:gd name="T58" fmla="*/ 63 w 166"/>
              <a:gd name="T59" fmla="*/ 19 h 259"/>
              <a:gd name="T60" fmla="*/ 76 w 166"/>
              <a:gd name="T61" fmla="*/ 19 h 259"/>
              <a:gd name="T62" fmla="*/ 78 w 166"/>
              <a:gd name="T63" fmla="*/ 9 h 259"/>
              <a:gd name="T64" fmla="*/ 103 w 166"/>
              <a:gd name="T65" fmla="*/ 12 h 259"/>
              <a:gd name="T66" fmla="*/ 103 w 166"/>
              <a:gd name="T67" fmla="*/ 1 h 259"/>
              <a:gd name="T68" fmla="*/ 111 w 166"/>
              <a:gd name="T69" fmla="*/ 0 h 259"/>
              <a:gd name="T70" fmla="*/ 131 w 166"/>
              <a:gd name="T71" fmla="*/ 9 h 259"/>
              <a:gd name="T72" fmla="*/ 154 w 166"/>
              <a:gd name="T73" fmla="*/ 21 h 259"/>
              <a:gd name="T74" fmla="*/ 160 w 166"/>
              <a:gd name="T75" fmla="*/ 48 h 259"/>
              <a:gd name="T76" fmla="*/ 166 w 166"/>
              <a:gd name="T77" fmla="*/ 55 h 259"/>
              <a:gd name="T78" fmla="*/ 144 w 166"/>
              <a:gd name="T79" fmla="*/ 61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 h="259">
                <a:moveTo>
                  <a:pt x="144" y="61"/>
                </a:moveTo>
                <a:lnTo>
                  <a:pt x="132" y="73"/>
                </a:lnTo>
                <a:lnTo>
                  <a:pt x="137" y="84"/>
                </a:lnTo>
                <a:lnTo>
                  <a:pt x="117" y="100"/>
                </a:lnTo>
                <a:lnTo>
                  <a:pt x="92" y="116"/>
                </a:lnTo>
                <a:lnTo>
                  <a:pt x="85" y="142"/>
                </a:lnTo>
                <a:lnTo>
                  <a:pt x="97" y="156"/>
                </a:lnTo>
                <a:lnTo>
                  <a:pt x="112" y="166"/>
                </a:lnTo>
                <a:lnTo>
                  <a:pt x="102" y="188"/>
                </a:lnTo>
                <a:lnTo>
                  <a:pt x="87" y="193"/>
                </a:lnTo>
                <a:lnTo>
                  <a:pt x="85" y="226"/>
                </a:lnTo>
                <a:lnTo>
                  <a:pt x="78" y="244"/>
                </a:lnTo>
                <a:lnTo>
                  <a:pt x="59" y="242"/>
                </a:lnTo>
                <a:lnTo>
                  <a:pt x="52" y="258"/>
                </a:lnTo>
                <a:lnTo>
                  <a:pt x="35" y="259"/>
                </a:lnTo>
                <a:lnTo>
                  <a:pt x="28" y="240"/>
                </a:lnTo>
                <a:lnTo>
                  <a:pt x="14" y="218"/>
                </a:lnTo>
                <a:lnTo>
                  <a:pt x="0" y="190"/>
                </a:lnTo>
                <a:lnTo>
                  <a:pt x="6" y="179"/>
                </a:lnTo>
                <a:lnTo>
                  <a:pt x="17" y="166"/>
                </a:lnTo>
                <a:lnTo>
                  <a:pt x="20" y="143"/>
                </a:lnTo>
                <a:lnTo>
                  <a:pt x="10" y="134"/>
                </a:lnTo>
                <a:lnTo>
                  <a:pt x="6" y="109"/>
                </a:lnTo>
                <a:lnTo>
                  <a:pt x="14" y="91"/>
                </a:lnTo>
                <a:lnTo>
                  <a:pt x="28" y="91"/>
                </a:lnTo>
                <a:lnTo>
                  <a:pt x="32" y="84"/>
                </a:lnTo>
                <a:lnTo>
                  <a:pt x="26" y="78"/>
                </a:lnTo>
                <a:lnTo>
                  <a:pt x="45" y="52"/>
                </a:lnTo>
                <a:lnTo>
                  <a:pt x="56" y="32"/>
                </a:lnTo>
                <a:lnTo>
                  <a:pt x="63" y="19"/>
                </a:lnTo>
                <a:lnTo>
                  <a:pt x="76" y="19"/>
                </a:lnTo>
                <a:lnTo>
                  <a:pt x="78" y="9"/>
                </a:lnTo>
                <a:lnTo>
                  <a:pt x="103" y="12"/>
                </a:lnTo>
                <a:lnTo>
                  <a:pt x="103" y="1"/>
                </a:lnTo>
                <a:lnTo>
                  <a:pt x="111" y="0"/>
                </a:lnTo>
                <a:lnTo>
                  <a:pt x="131" y="9"/>
                </a:lnTo>
                <a:lnTo>
                  <a:pt x="154" y="21"/>
                </a:lnTo>
                <a:lnTo>
                  <a:pt x="160" y="48"/>
                </a:lnTo>
                <a:lnTo>
                  <a:pt x="166" y="55"/>
                </a:lnTo>
                <a:lnTo>
                  <a:pt x="144" y="6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93" name="Freeform 188"/>
          <p:cNvSpPr>
            <a:spLocks/>
          </p:cNvSpPr>
          <p:nvPr/>
        </p:nvSpPr>
        <p:spPr bwMode="auto">
          <a:xfrm>
            <a:off x="5542598" y="5195888"/>
            <a:ext cx="41910" cy="59373"/>
          </a:xfrm>
          <a:custGeom>
            <a:avLst/>
            <a:gdLst>
              <a:gd name="T0" fmla="*/ 24 w 24"/>
              <a:gd name="T1" fmla="*/ 23 h 34"/>
              <a:gd name="T2" fmla="*/ 20 w 24"/>
              <a:gd name="T3" fmla="*/ 32 h 34"/>
              <a:gd name="T4" fmla="*/ 10 w 24"/>
              <a:gd name="T5" fmla="*/ 34 h 34"/>
              <a:gd name="T6" fmla="*/ 0 w 24"/>
              <a:gd name="T7" fmla="*/ 23 h 34"/>
              <a:gd name="T8" fmla="*/ 0 w 24"/>
              <a:gd name="T9" fmla="*/ 16 h 34"/>
              <a:gd name="T10" fmla="*/ 6 w 24"/>
              <a:gd name="T11" fmla="*/ 8 h 34"/>
              <a:gd name="T12" fmla="*/ 8 w 24"/>
              <a:gd name="T13" fmla="*/ 2 h 34"/>
              <a:gd name="T14" fmla="*/ 13 w 24"/>
              <a:gd name="T15" fmla="*/ 0 h 34"/>
              <a:gd name="T16" fmla="*/ 22 w 24"/>
              <a:gd name="T17" fmla="*/ 4 h 34"/>
              <a:gd name="T18" fmla="*/ 24 w 24"/>
              <a:gd name="T19" fmla="*/ 14 h 34"/>
              <a:gd name="T20" fmla="*/ 24 w 24"/>
              <a:gd name="T2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34">
                <a:moveTo>
                  <a:pt x="24" y="23"/>
                </a:moveTo>
                <a:lnTo>
                  <a:pt x="20" y="32"/>
                </a:lnTo>
                <a:lnTo>
                  <a:pt x="10" y="34"/>
                </a:lnTo>
                <a:lnTo>
                  <a:pt x="0" y="23"/>
                </a:lnTo>
                <a:lnTo>
                  <a:pt x="0" y="16"/>
                </a:lnTo>
                <a:lnTo>
                  <a:pt x="6" y="8"/>
                </a:lnTo>
                <a:lnTo>
                  <a:pt x="8" y="2"/>
                </a:lnTo>
                <a:lnTo>
                  <a:pt x="13" y="0"/>
                </a:lnTo>
                <a:lnTo>
                  <a:pt x="22" y="4"/>
                </a:lnTo>
                <a:lnTo>
                  <a:pt x="24" y="14"/>
                </a:lnTo>
                <a:lnTo>
                  <a:pt x="24" y="2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94" name="Freeform 189"/>
          <p:cNvSpPr>
            <a:spLocks/>
          </p:cNvSpPr>
          <p:nvPr/>
        </p:nvSpPr>
        <p:spPr bwMode="auto">
          <a:xfrm>
            <a:off x="5671820" y="2917032"/>
            <a:ext cx="185103" cy="176371"/>
          </a:xfrm>
          <a:custGeom>
            <a:avLst/>
            <a:gdLst>
              <a:gd name="T0" fmla="*/ 56 w 106"/>
              <a:gd name="T1" fmla="*/ 79 h 101"/>
              <a:gd name="T2" fmla="*/ 24 w 106"/>
              <a:gd name="T3" fmla="*/ 101 h 101"/>
              <a:gd name="T4" fmla="*/ 4 w 106"/>
              <a:gd name="T5" fmla="*/ 93 h 101"/>
              <a:gd name="T6" fmla="*/ 3 w 106"/>
              <a:gd name="T7" fmla="*/ 93 h 101"/>
              <a:gd name="T8" fmla="*/ 5 w 106"/>
              <a:gd name="T9" fmla="*/ 90 h 101"/>
              <a:gd name="T10" fmla="*/ 4 w 106"/>
              <a:gd name="T11" fmla="*/ 81 h 101"/>
              <a:gd name="T12" fmla="*/ 7 w 106"/>
              <a:gd name="T13" fmla="*/ 70 h 101"/>
              <a:gd name="T14" fmla="*/ 16 w 106"/>
              <a:gd name="T15" fmla="*/ 62 h 101"/>
              <a:gd name="T16" fmla="*/ 12 w 106"/>
              <a:gd name="T17" fmla="*/ 54 h 101"/>
              <a:gd name="T18" fmla="*/ 4 w 106"/>
              <a:gd name="T19" fmla="*/ 53 h 101"/>
              <a:gd name="T20" fmla="*/ 0 w 106"/>
              <a:gd name="T21" fmla="*/ 37 h 101"/>
              <a:gd name="T22" fmla="*/ 4 w 106"/>
              <a:gd name="T23" fmla="*/ 29 h 101"/>
              <a:gd name="T24" fmla="*/ 8 w 106"/>
              <a:gd name="T25" fmla="*/ 24 h 101"/>
              <a:gd name="T26" fmla="*/ 12 w 106"/>
              <a:gd name="T27" fmla="*/ 20 h 101"/>
              <a:gd name="T28" fmla="*/ 11 w 106"/>
              <a:gd name="T29" fmla="*/ 8 h 101"/>
              <a:gd name="T30" fmla="*/ 17 w 106"/>
              <a:gd name="T31" fmla="*/ 12 h 101"/>
              <a:gd name="T32" fmla="*/ 36 w 106"/>
              <a:gd name="T33" fmla="*/ 6 h 101"/>
              <a:gd name="T34" fmla="*/ 45 w 106"/>
              <a:gd name="T35" fmla="*/ 10 h 101"/>
              <a:gd name="T36" fmla="*/ 59 w 106"/>
              <a:gd name="T37" fmla="*/ 10 h 101"/>
              <a:gd name="T38" fmla="*/ 78 w 106"/>
              <a:gd name="T39" fmla="*/ 3 h 101"/>
              <a:gd name="T40" fmla="*/ 87 w 106"/>
              <a:gd name="T41" fmla="*/ 3 h 101"/>
              <a:gd name="T42" fmla="*/ 106 w 106"/>
              <a:gd name="T43" fmla="*/ 0 h 101"/>
              <a:gd name="T44" fmla="*/ 99 w 106"/>
              <a:gd name="T45" fmla="*/ 13 h 101"/>
              <a:gd name="T46" fmla="*/ 91 w 106"/>
              <a:gd name="T47" fmla="*/ 18 h 101"/>
              <a:gd name="T48" fmla="*/ 94 w 106"/>
              <a:gd name="T49" fmla="*/ 33 h 101"/>
              <a:gd name="T50" fmla="*/ 91 w 106"/>
              <a:gd name="T51" fmla="*/ 58 h 101"/>
              <a:gd name="T52" fmla="*/ 56 w 106"/>
              <a:gd name="T53" fmla="*/ 7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 h="101">
                <a:moveTo>
                  <a:pt x="56" y="79"/>
                </a:moveTo>
                <a:lnTo>
                  <a:pt x="24" y="101"/>
                </a:lnTo>
                <a:lnTo>
                  <a:pt x="4" y="93"/>
                </a:lnTo>
                <a:lnTo>
                  <a:pt x="3" y="93"/>
                </a:lnTo>
                <a:lnTo>
                  <a:pt x="5" y="90"/>
                </a:lnTo>
                <a:lnTo>
                  <a:pt x="4" y="81"/>
                </a:lnTo>
                <a:lnTo>
                  <a:pt x="7" y="70"/>
                </a:lnTo>
                <a:lnTo>
                  <a:pt x="16" y="62"/>
                </a:lnTo>
                <a:lnTo>
                  <a:pt x="12" y="54"/>
                </a:lnTo>
                <a:lnTo>
                  <a:pt x="4" y="53"/>
                </a:lnTo>
                <a:lnTo>
                  <a:pt x="0" y="37"/>
                </a:lnTo>
                <a:lnTo>
                  <a:pt x="4" y="29"/>
                </a:lnTo>
                <a:lnTo>
                  <a:pt x="8" y="24"/>
                </a:lnTo>
                <a:lnTo>
                  <a:pt x="12" y="20"/>
                </a:lnTo>
                <a:lnTo>
                  <a:pt x="11" y="8"/>
                </a:lnTo>
                <a:lnTo>
                  <a:pt x="17" y="12"/>
                </a:lnTo>
                <a:lnTo>
                  <a:pt x="36" y="6"/>
                </a:lnTo>
                <a:lnTo>
                  <a:pt x="45" y="10"/>
                </a:lnTo>
                <a:lnTo>
                  <a:pt x="59" y="10"/>
                </a:lnTo>
                <a:lnTo>
                  <a:pt x="78" y="3"/>
                </a:lnTo>
                <a:lnTo>
                  <a:pt x="87" y="3"/>
                </a:lnTo>
                <a:lnTo>
                  <a:pt x="106" y="0"/>
                </a:lnTo>
                <a:lnTo>
                  <a:pt x="99" y="13"/>
                </a:lnTo>
                <a:lnTo>
                  <a:pt x="91" y="18"/>
                </a:lnTo>
                <a:lnTo>
                  <a:pt x="94" y="33"/>
                </a:lnTo>
                <a:lnTo>
                  <a:pt x="91" y="58"/>
                </a:lnTo>
                <a:lnTo>
                  <a:pt x="56" y="7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95" name="Freeform 190"/>
          <p:cNvSpPr>
            <a:spLocks/>
          </p:cNvSpPr>
          <p:nvPr/>
        </p:nvSpPr>
        <p:spPr bwMode="auto">
          <a:xfrm>
            <a:off x="5020469" y="3416459"/>
            <a:ext cx="328295" cy="579755"/>
          </a:xfrm>
          <a:custGeom>
            <a:avLst/>
            <a:gdLst>
              <a:gd name="T0" fmla="*/ 18 w 188"/>
              <a:gd name="T1" fmla="*/ 219 h 332"/>
              <a:gd name="T2" fmla="*/ 19 w 188"/>
              <a:gd name="T3" fmla="*/ 209 h 332"/>
              <a:gd name="T4" fmla="*/ 8 w 188"/>
              <a:gd name="T5" fmla="*/ 209 h 332"/>
              <a:gd name="T6" fmla="*/ 8 w 188"/>
              <a:gd name="T7" fmla="*/ 196 h 332"/>
              <a:gd name="T8" fmla="*/ 0 w 188"/>
              <a:gd name="T9" fmla="*/ 188 h 332"/>
              <a:gd name="T10" fmla="*/ 7 w 188"/>
              <a:gd name="T11" fmla="*/ 161 h 332"/>
              <a:gd name="T12" fmla="*/ 30 w 188"/>
              <a:gd name="T13" fmla="*/ 141 h 332"/>
              <a:gd name="T14" fmla="*/ 30 w 188"/>
              <a:gd name="T15" fmla="*/ 114 h 332"/>
              <a:gd name="T16" fmla="*/ 37 w 188"/>
              <a:gd name="T17" fmla="*/ 72 h 332"/>
              <a:gd name="T18" fmla="*/ 40 w 188"/>
              <a:gd name="T19" fmla="*/ 63 h 332"/>
              <a:gd name="T20" fmla="*/ 33 w 188"/>
              <a:gd name="T21" fmla="*/ 56 h 332"/>
              <a:gd name="T22" fmla="*/ 32 w 188"/>
              <a:gd name="T23" fmla="*/ 49 h 332"/>
              <a:gd name="T24" fmla="*/ 25 w 188"/>
              <a:gd name="T25" fmla="*/ 44 h 332"/>
              <a:gd name="T26" fmla="*/ 20 w 188"/>
              <a:gd name="T27" fmla="*/ 11 h 332"/>
              <a:gd name="T28" fmla="*/ 38 w 188"/>
              <a:gd name="T29" fmla="*/ 0 h 332"/>
              <a:gd name="T30" fmla="*/ 111 w 188"/>
              <a:gd name="T31" fmla="*/ 40 h 332"/>
              <a:gd name="T32" fmla="*/ 184 w 188"/>
              <a:gd name="T33" fmla="*/ 80 h 332"/>
              <a:gd name="T34" fmla="*/ 188 w 188"/>
              <a:gd name="T35" fmla="*/ 162 h 332"/>
              <a:gd name="T36" fmla="*/ 172 w 188"/>
              <a:gd name="T37" fmla="*/ 161 h 332"/>
              <a:gd name="T38" fmla="*/ 164 w 188"/>
              <a:gd name="T39" fmla="*/ 176 h 332"/>
              <a:gd name="T40" fmla="*/ 160 w 188"/>
              <a:gd name="T41" fmla="*/ 189 h 332"/>
              <a:gd name="T42" fmla="*/ 163 w 188"/>
              <a:gd name="T43" fmla="*/ 194 h 332"/>
              <a:gd name="T44" fmla="*/ 158 w 188"/>
              <a:gd name="T45" fmla="*/ 200 h 332"/>
              <a:gd name="T46" fmla="*/ 160 w 188"/>
              <a:gd name="T47" fmla="*/ 209 h 332"/>
              <a:gd name="T48" fmla="*/ 155 w 188"/>
              <a:gd name="T49" fmla="*/ 217 h 332"/>
              <a:gd name="T50" fmla="*/ 154 w 188"/>
              <a:gd name="T51" fmla="*/ 225 h 332"/>
              <a:gd name="T52" fmla="*/ 160 w 188"/>
              <a:gd name="T53" fmla="*/ 224 h 332"/>
              <a:gd name="T54" fmla="*/ 164 w 188"/>
              <a:gd name="T55" fmla="*/ 232 h 332"/>
              <a:gd name="T56" fmla="*/ 164 w 188"/>
              <a:gd name="T57" fmla="*/ 244 h 332"/>
              <a:gd name="T58" fmla="*/ 171 w 188"/>
              <a:gd name="T59" fmla="*/ 250 h 332"/>
              <a:gd name="T60" fmla="*/ 171 w 188"/>
              <a:gd name="T61" fmla="*/ 255 h 332"/>
              <a:gd name="T62" fmla="*/ 160 w 188"/>
              <a:gd name="T63" fmla="*/ 258 h 332"/>
              <a:gd name="T64" fmla="*/ 151 w 188"/>
              <a:gd name="T65" fmla="*/ 267 h 332"/>
              <a:gd name="T66" fmla="*/ 138 w 188"/>
              <a:gd name="T67" fmla="*/ 290 h 332"/>
              <a:gd name="T68" fmla="*/ 121 w 188"/>
              <a:gd name="T69" fmla="*/ 299 h 332"/>
              <a:gd name="T70" fmla="*/ 103 w 188"/>
              <a:gd name="T71" fmla="*/ 298 h 332"/>
              <a:gd name="T72" fmla="*/ 98 w 188"/>
              <a:gd name="T73" fmla="*/ 300 h 332"/>
              <a:gd name="T74" fmla="*/ 100 w 188"/>
              <a:gd name="T75" fmla="*/ 307 h 332"/>
              <a:gd name="T76" fmla="*/ 90 w 188"/>
              <a:gd name="T77" fmla="*/ 314 h 332"/>
              <a:gd name="T78" fmla="*/ 83 w 188"/>
              <a:gd name="T79" fmla="*/ 323 h 332"/>
              <a:gd name="T80" fmla="*/ 59 w 188"/>
              <a:gd name="T81" fmla="*/ 330 h 332"/>
              <a:gd name="T82" fmla="*/ 55 w 188"/>
              <a:gd name="T83" fmla="*/ 326 h 332"/>
              <a:gd name="T84" fmla="*/ 52 w 188"/>
              <a:gd name="T85" fmla="*/ 325 h 332"/>
              <a:gd name="T86" fmla="*/ 48 w 188"/>
              <a:gd name="T87" fmla="*/ 331 h 332"/>
              <a:gd name="T88" fmla="*/ 33 w 188"/>
              <a:gd name="T89" fmla="*/ 332 h 332"/>
              <a:gd name="T90" fmla="*/ 36 w 188"/>
              <a:gd name="T91" fmla="*/ 326 h 332"/>
              <a:gd name="T92" fmla="*/ 30 w 188"/>
              <a:gd name="T93" fmla="*/ 312 h 332"/>
              <a:gd name="T94" fmla="*/ 28 w 188"/>
              <a:gd name="T95" fmla="*/ 304 h 332"/>
              <a:gd name="T96" fmla="*/ 20 w 188"/>
              <a:gd name="T97" fmla="*/ 300 h 332"/>
              <a:gd name="T98" fmla="*/ 9 w 188"/>
              <a:gd name="T99" fmla="*/ 288 h 332"/>
              <a:gd name="T100" fmla="*/ 13 w 188"/>
              <a:gd name="T101" fmla="*/ 278 h 332"/>
              <a:gd name="T102" fmla="*/ 21 w 188"/>
              <a:gd name="T103" fmla="*/ 280 h 332"/>
              <a:gd name="T104" fmla="*/ 26 w 188"/>
              <a:gd name="T105" fmla="*/ 279 h 332"/>
              <a:gd name="T106" fmla="*/ 36 w 188"/>
              <a:gd name="T107" fmla="*/ 279 h 332"/>
              <a:gd name="T108" fmla="*/ 26 w 188"/>
              <a:gd name="T109" fmla="*/ 260 h 332"/>
              <a:gd name="T110" fmla="*/ 27 w 188"/>
              <a:gd name="T111" fmla="*/ 246 h 332"/>
              <a:gd name="T112" fmla="*/ 25 w 188"/>
              <a:gd name="T113" fmla="*/ 233 h 332"/>
              <a:gd name="T114" fmla="*/ 18 w 188"/>
              <a:gd name="T115" fmla="*/ 21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8" h="332">
                <a:moveTo>
                  <a:pt x="18" y="219"/>
                </a:moveTo>
                <a:lnTo>
                  <a:pt x="19" y="209"/>
                </a:lnTo>
                <a:lnTo>
                  <a:pt x="8" y="209"/>
                </a:lnTo>
                <a:lnTo>
                  <a:pt x="8" y="196"/>
                </a:lnTo>
                <a:lnTo>
                  <a:pt x="0" y="188"/>
                </a:lnTo>
                <a:lnTo>
                  <a:pt x="7" y="161"/>
                </a:lnTo>
                <a:lnTo>
                  <a:pt x="30" y="141"/>
                </a:lnTo>
                <a:lnTo>
                  <a:pt x="30" y="114"/>
                </a:lnTo>
                <a:lnTo>
                  <a:pt x="37" y="72"/>
                </a:lnTo>
                <a:lnTo>
                  <a:pt x="40" y="63"/>
                </a:lnTo>
                <a:lnTo>
                  <a:pt x="33" y="56"/>
                </a:lnTo>
                <a:lnTo>
                  <a:pt x="32" y="49"/>
                </a:lnTo>
                <a:lnTo>
                  <a:pt x="25" y="44"/>
                </a:lnTo>
                <a:lnTo>
                  <a:pt x="20" y="11"/>
                </a:lnTo>
                <a:lnTo>
                  <a:pt x="38" y="0"/>
                </a:lnTo>
                <a:lnTo>
                  <a:pt x="111" y="40"/>
                </a:lnTo>
                <a:lnTo>
                  <a:pt x="184" y="80"/>
                </a:lnTo>
                <a:lnTo>
                  <a:pt x="188" y="162"/>
                </a:lnTo>
                <a:lnTo>
                  <a:pt x="172" y="161"/>
                </a:lnTo>
                <a:lnTo>
                  <a:pt x="164" y="176"/>
                </a:lnTo>
                <a:lnTo>
                  <a:pt x="160" y="189"/>
                </a:lnTo>
                <a:lnTo>
                  <a:pt x="163" y="194"/>
                </a:lnTo>
                <a:lnTo>
                  <a:pt x="158" y="200"/>
                </a:lnTo>
                <a:lnTo>
                  <a:pt x="160" y="209"/>
                </a:lnTo>
                <a:lnTo>
                  <a:pt x="155" y="217"/>
                </a:lnTo>
                <a:lnTo>
                  <a:pt x="154" y="225"/>
                </a:lnTo>
                <a:lnTo>
                  <a:pt x="160" y="224"/>
                </a:lnTo>
                <a:lnTo>
                  <a:pt x="164" y="232"/>
                </a:lnTo>
                <a:lnTo>
                  <a:pt x="164" y="244"/>
                </a:lnTo>
                <a:lnTo>
                  <a:pt x="171" y="250"/>
                </a:lnTo>
                <a:lnTo>
                  <a:pt x="171" y="255"/>
                </a:lnTo>
                <a:lnTo>
                  <a:pt x="160" y="258"/>
                </a:lnTo>
                <a:lnTo>
                  <a:pt x="151" y="267"/>
                </a:lnTo>
                <a:lnTo>
                  <a:pt x="138" y="290"/>
                </a:lnTo>
                <a:lnTo>
                  <a:pt x="121" y="299"/>
                </a:lnTo>
                <a:lnTo>
                  <a:pt x="103" y="298"/>
                </a:lnTo>
                <a:lnTo>
                  <a:pt x="98" y="300"/>
                </a:lnTo>
                <a:lnTo>
                  <a:pt x="100" y="307"/>
                </a:lnTo>
                <a:lnTo>
                  <a:pt x="90" y="314"/>
                </a:lnTo>
                <a:lnTo>
                  <a:pt x="83" y="323"/>
                </a:lnTo>
                <a:lnTo>
                  <a:pt x="59" y="330"/>
                </a:lnTo>
                <a:lnTo>
                  <a:pt x="55" y="326"/>
                </a:lnTo>
                <a:lnTo>
                  <a:pt x="52" y="325"/>
                </a:lnTo>
                <a:lnTo>
                  <a:pt x="48" y="331"/>
                </a:lnTo>
                <a:lnTo>
                  <a:pt x="33" y="332"/>
                </a:lnTo>
                <a:lnTo>
                  <a:pt x="36" y="326"/>
                </a:lnTo>
                <a:lnTo>
                  <a:pt x="30" y="312"/>
                </a:lnTo>
                <a:lnTo>
                  <a:pt x="28" y="304"/>
                </a:lnTo>
                <a:lnTo>
                  <a:pt x="20" y="300"/>
                </a:lnTo>
                <a:lnTo>
                  <a:pt x="9" y="288"/>
                </a:lnTo>
                <a:lnTo>
                  <a:pt x="13" y="278"/>
                </a:lnTo>
                <a:lnTo>
                  <a:pt x="21" y="280"/>
                </a:lnTo>
                <a:lnTo>
                  <a:pt x="26" y="279"/>
                </a:lnTo>
                <a:lnTo>
                  <a:pt x="36" y="279"/>
                </a:lnTo>
                <a:lnTo>
                  <a:pt x="26" y="260"/>
                </a:lnTo>
                <a:lnTo>
                  <a:pt x="27" y="246"/>
                </a:lnTo>
                <a:lnTo>
                  <a:pt x="25" y="233"/>
                </a:lnTo>
                <a:lnTo>
                  <a:pt x="18" y="21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96" name="Freeform 191"/>
          <p:cNvSpPr>
            <a:spLocks/>
          </p:cNvSpPr>
          <p:nvPr/>
        </p:nvSpPr>
        <p:spPr bwMode="auto">
          <a:xfrm>
            <a:off x="4587399" y="3865245"/>
            <a:ext cx="61118" cy="185103"/>
          </a:xfrm>
          <a:custGeom>
            <a:avLst/>
            <a:gdLst>
              <a:gd name="T0" fmla="*/ 35 w 35"/>
              <a:gd name="T1" fmla="*/ 102 h 106"/>
              <a:gd name="T2" fmla="*/ 21 w 35"/>
              <a:gd name="T3" fmla="*/ 106 h 106"/>
              <a:gd name="T4" fmla="*/ 17 w 35"/>
              <a:gd name="T5" fmla="*/ 99 h 106"/>
              <a:gd name="T6" fmla="*/ 12 w 35"/>
              <a:gd name="T7" fmla="*/ 86 h 106"/>
              <a:gd name="T8" fmla="*/ 10 w 35"/>
              <a:gd name="T9" fmla="*/ 75 h 106"/>
              <a:gd name="T10" fmla="*/ 14 w 35"/>
              <a:gd name="T11" fmla="*/ 57 h 106"/>
              <a:gd name="T12" fmla="*/ 10 w 35"/>
              <a:gd name="T13" fmla="*/ 49 h 106"/>
              <a:gd name="T14" fmla="*/ 8 w 35"/>
              <a:gd name="T15" fmla="*/ 33 h 106"/>
              <a:gd name="T16" fmla="*/ 8 w 35"/>
              <a:gd name="T17" fmla="*/ 18 h 106"/>
              <a:gd name="T18" fmla="*/ 0 w 35"/>
              <a:gd name="T19" fmla="*/ 7 h 106"/>
              <a:gd name="T20" fmla="*/ 2 w 35"/>
              <a:gd name="T21" fmla="*/ 0 h 106"/>
              <a:gd name="T22" fmla="*/ 18 w 35"/>
              <a:gd name="T23" fmla="*/ 1 h 106"/>
              <a:gd name="T24" fmla="*/ 15 w 35"/>
              <a:gd name="T25" fmla="*/ 12 h 106"/>
              <a:gd name="T26" fmla="*/ 21 w 35"/>
              <a:gd name="T27" fmla="*/ 18 h 106"/>
              <a:gd name="T28" fmla="*/ 27 w 35"/>
              <a:gd name="T29" fmla="*/ 25 h 106"/>
              <a:gd name="T30" fmla="*/ 28 w 35"/>
              <a:gd name="T31" fmla="*/ 36 h 106"/>
              <a:gd name="T32" fmla="*/ 32 w 35"/>
              <a:gd name="T33" fmla="*/ 40 h 106"/>
              <a:gd name="T34" fmla="*/ 31 w 35"/>
              <a:gd name="T35" fmla="*/ 88 h 106"/>
              <a:gd name="T36" fmla="*/ 35 w 35"/>
              <a:gd name="T37" fmla="*/ 10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106">
                <a:moveTo>
                  <a:pt x="35" y="102"/>
                </a:moveTo>
                <a:lnTo>
                  <a:pt x="21" y="106"/>
                </a:lnTo>
                <a:lnTo>
                  <a:pt x="17" y="99"/>
                </a:lnTo>
                <a:lnTo>
                  <a:pt x="12" y="86"/>
                </a:lnTo>
                <a:lnTo>
                  <a:pt x="10" y="75"/>
                </a:lnTo>
                <a:lnTo>
                  <a:pt x="14" y="57"/>
                </a:lnTo>
                <a:lnTo>
                  <a:pt x="10" y="49"/>
                </a:lnTo>
                <a:lnTo>
                  <a:pt x="8" y="33"/>
                </a:lnTo>
                <a:lnTo>
                  <a:pt x="8" y="18"/>
                </a:lnTo>
                <a:lnTo>
                  <a:pt x="0" y="7"/>
                </a:lnTo>
                <a:lnTo>
                  <a:pt x="2" y="0"/>
                </a:lnTo>
                <a:lnTo>
                  <a:pt x="18" y="1"/>
                </a:lnTo>
                <a:lnTo>
                  <a:pt x="15" y="12"/>
                </a:lnTo>
                <a:lnTo>
                  <a:pt x="21" y="18"/>
                </a:lnTo>
                <a:lnTo>
                  <a:pt x="27" y="25"/>
                </a:lnTo>
                <a:lnTo>
                  <a:pt x="28" y="36"/>
                </a:lnTo>
                <a:lnTo>
                  <a:pt x="32" y="40"/>
                </a:lnTo>
                <a:lnTo>
                  <a:pt x="31" y="88"/>
                </a:lnTo>
                <a:lnTo>
                  <a:pt x="35" y="10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97" name="Freeform 192"/>
          <p:cNvSpPr>
            <a:spLocks/>
          </p:cNvSpPr>
          <p:nvPr/>
        </p:nvSpPr>
        <p:spPr bwMode="auto">
          <a:xfrm>
            <a:off x="7667784" y="3524727"/>
            <a:ext cx="277653" cy="534353"/>
          </a:xfrm>
          <a:custGeom>
            <a:avLst/>
            <a:gdLst>
              <a:gd name="T0" fmla="*/ 93 w 159"/>
              <a:gd name="T1" fmla="*/ 162 h 306"/>
              <a:gd name="T2" fmla="*/ 78 w 159"/>
              <a:gd name="T3" fmla="*/ 146 h 306"/>
              <a:gd name="T4" fmla="*/ 63 w 159"/>
              <a:gd name="T5" fmla="*/ 169 h 306"/>
              <a:gd name="T6" fmla="*/ 52 w 159"/>
              <a:gd name="T7" fmla="*/ 217 h 306"/>
              <a:gd name="T8" fmla="*/ 66 w 159"/>
              <a:gd name="T9" fmla="*/ 233 h 306"/>
              <a:gd name="T10" fmla="*/ 79 w 159"/>
              <a:gd name="T11" fmla="*/ 270 h 306"/>
              <a:gd name="T12" fmla="*/ 101 w 159"/>
              <a:gd name="T13" fmla="*/ 284 h 306"/>
              <a:gd name="T14" fmla="*/ 106 w 159"/>
              <a:gd name="T15" fmla="*/ 304 h 306"/>
              <a:gd name="T16" fmla="*/ 91 w 159"/>
              <a:gd name="T17" fmla="*/ 295 h 306"/>
              <a:gd name="T18" fmla="*/ 73 w 159"/>
              <a:gd name="T19" fmla="*/ 290 h 306"/>
              <a:gd name="T20" fmla="*/ 62 w 159"/>
              <a:gd name="T21" fmla="*/ 272 h 306"/>
              <a:gd name="T22" fmla="*/ 42 w 159"/>
              <a:gd name="T23" fmla="*/ 250 h 306"/>
              <a:gd name="T24" fmla="*/ 36 w 159"/>
              <a:gd name="T25" fmla="*/ 251 h 306"/>
              <a:gd name="T26" fmla="*/ 41 w 159"/>
              <a:gd name="T27" fmla="*/ 218 h 306"/>
              <a:gd name="T28" fmla="*/ 56 w 159"/>
              <a:gd name="T29" fmla="*/ 177 h 306"/>
              <a:gd name="T30" fmla="*/ 46 w 159"/>
              <a:gd name="T31" fmla="*/ 149 h 306"/>
              <a:gd name="T32" fmla="*/ 29 w 159"/>
              <a:gd name="T33" fmla="*/ 121 h 306"/>
              <a:gd name="T34" fmla="*/ 30 w 159"/>
              <a:gd name="T35" fmla="*/ 106 h 306"/>
              <a:gd name="T36" fmla="*/ 25 w 159"/>
              <a:gd name="T37" fmla="*/ 75 h 306"/>
              <a:gd name="T38" fmla="*/ 0 w 159"/>
              <a:gd name="T39" fmla="*/ 41 h 306"/>
              <a:gd name="T40" fmla="*/ 12 w 159"/>
              <a:gd name="T41" fmla="*/ 15 h 306"/>
              <a:gd name="T42" fmla="*/ 34 w 159"/>
              <a:gd name="T43" fmla="*/ 5 h 306"/>
              <a:gd name="T44" fmla="*/ 52 w 159"/>
              <a:gd name="T45" fmla="*/ 7 h 306"/>
              <a:gd name="T46" fmla="*/ 67 w 159"/>
              <a:gd name="T47" fmla="*/ 20 h 306"/>
              <a:gd name="T48" fmla="*/ 69 w 159"/>
              <a:gd name="T49" fmla="*/ 61 h 306"/>
              <a:gd name="T50" fmla="*/ 93 w 159"/>
              <a:gd name="T51" fmla="*/ 52 h 306"/>
              <a:gd name="T52" fmla="*/ 106 w 159"/>
              <a:gd name="T53" fmla="*/ 44 h 306"/>
              <a:gd name="T54" fmla="*/ 136 w 159"/>
              <a:gd name="T55" fmla="*/ 62 h 306"/>
              <a:gd name="T56" fmla="*/ 157 w 159"/>
              <a:gd name="T57" fmla="*/ 101 h 306"/>
              <a:gd name="T58" fmla="*/ 154 w 159"/>
              <a:gd name="T59" fmla="*/ 128 h 306"/>
              <a:gd name="T60" fmla="*/ 113 w 159"/>
              <a:gd name="T61" fmla="*/ 129 h 306"/>
              <a:gd name="T62" fmla="*/ 110 w 159"/>
              <a:gd name="T63" fmla="*/ 171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9" h="306">
                <a:moveTo>
                  <a:pt x="110" y="171"/>
                </a:moveTo>
                <a:lnTo>
                  <a:pt x="93" y="162"/>
                </a:lnTo>
                <a:lnTo>
                  <a:pt x="78" y="162"/>
                </a:lnTo>
                <a:lnTo>
                  <a:pt x="78" y="146"/>
                </a:lnTo>
                <a:lnTo>
                  <a:pt x="62" y="146"/>
                </a:lnTo>
                <a:lnTo>
                  <a:pt x="63" y="169"/>
                </a:lnTo>
                <a:lnTo>
                  <a:pt x="56" y="199"/>
                </a:lnTo>
                <a:lnTo>
                  <a:pt x="52" y="217"/>
                </a:lnTo>
                <a:lnTo>
                  <a:pt x="54" y="233"/>
                </a:lnTo>
                <a:lnTo>
                  <a:pt x="66" y="233"/>
                </a:lnTo>
                <a:lnTo>
                  <a:pt x="75" y="252"/>
                </a:lnTo>
                <a:lnTo>
                  <a:pt x="79" y="270"/>
                </a:lnTo>
                <a:lnTo>
                  <a:pt x="90" y="282"/>
                </a:lnTo>
                <a:lnTo>
                  <a:pt x="101" y="284"/>
                </a:lnTo>
                <a:lnTo>
                  <a:pt x="111" y="295"/>
                </a:lnTo>
                <a:lnTo>
                  <a:pt x="106" y="304"/>
                </a:lnTo>
                <a:lnTo>
                  <a:pt x="93" y="306"/>
                </a:lnTo>
                <a:lnTo>
                  <a:pt x="91" y="295"/>
                </a:lnTo>
                <a:lnTo>
                  <a:pt x="76" y="286"/>
                </a:lnTo>
                <a:lnTo>
                  <a:pt x="73" y="290"/>
                </a:lnTo>
                <a:lnTo>
                  <a:pt x="66" y="282"/>
                </a:lnTo>
                <a:lnTo>
                  <a:pt x="62" y="272"/>
                </a:lnTo>
                <a:lnTo>
                  <a:pt x="51" y="260"/>
                </a:lnTo>
                <a:lnTo>
                  <a:pt x="42" y="250"/>
                </a:lnTo>
                <a:lnTo>
                  <a:pt x="40" y="263"/>
                </a:lnTo>
                <a:lnTo>
                  <a:pt x="36" y="251"/>
                </a:lnTo>
                <a:lnTo>
                  <a:pt x="37" y="238"/>
                </a:lnTo>
                <a:lnTo>
                  <a:pt x="41" y="218"/>
                </a:lnTo>
                <a:lnTo>
                  <a:pt x="48" y="197"/>
                </a:lnTo>
                <a:lnTo>
                  <a:pt x="56" y="177"/>
                </a:lnTo>
                <a:lnTo>
                  <a:pt x="47" y="158"/>
                </a:lnTo>
                <a:lnTo>
                  <a:pt x="46" y="149"/>
                </a:lnTo>
                <a:lnTo>
                  <a:pt x="43" y="137"/>
                </a:lnTo>
                <a:lnTo>
                  <a:pt x="29" y="121"/>
                </a:lnTo>
                <a:lnTo>
                  <a:pt x="24" y="110"/>
                </a:lnTo>
                <a:lnTo>
                  <a:pt x="30" y="106"/>
                </a:lnTo>
                <a:lnTo>
                  <a:pt x="34" y="88"/>
                </a:lnTo>
                <a:lnTo>
                  <a:pt x="25" y="75"/>
                </a:lnTo>
                <a:lnTo>
                  <a:pt x="11" y="60"/>
                </a:lnTo>
                <a:lnTo>
                  <a:pt x="0" y="41"/>
                </a:lnTo>
                <a:lnTo>
                  <a:pt x="7" y="37"/>
                </a:lnTo>
                <a:lnTo>
                  <a:pt x="12" y="15"/>
                </a:lnTo>
                <a:lnTo>
                  <a:pt x="25" y="14"/>
                </a:lnTo>
                <a:lnTo>
                  <a:pt x="34" y="5"/>
                </a:lnTo>
                <a:lnTo>
                  <a:pt x="43" y="0"/>
                </a:lnTo>
                <a:lnTo>
                  <a:pt x="52" y="7"/>
                </a:lnTo>
                <a:lnTo>
                  <a:pt x="55" y="19"/>
                </a:lnTo>
                <a:lnTo>
                  <a:pt x="67" y="20"/>
                </a:lnTo>
                <a:lnTo>
                  <a:pt x="66" y="42"/>
                </a:lnTo>
                <a:lnTo>
                  <a:pt x="69" y="61"/>
                </a:lnTo>
                <a:lnTo>
                  <a:pt x="87" y="48"/>
                </a:lnTo>
                <a:lnTo>
                  <a:pt x="93" y="52"/>
                </a:lnTo>
                <a:lnTo>
                  <a:pt x="103" y="51"/>
                </a:lnTo>
                <a:lnTo>
                  <a:pt x="106" y="44"/>
                </a:lnTo>
                <a:lnTo>
                  <a:pt x="120" y="45"/>
                </a:lnTo>
                <a:lnTo>
                  <a:pt x="136" y="62"/>
                </a:lnTo>
                <a:lnTo>
                  <a:pt x="140" y="83"/>
                </a:lnTo>
                <a:lnTo>
                  <a:pt x="157" y="101"/>
                </a:lnTo>
                <a:lnTo>
                  <a:pt x="159" y="119"/>
                </a:lnTo>
                <a:lnTo>
                  <a:pt x="154" y="128"/>
                </a:lnTo>
                <a:lnTo>
                  <a:pt x="136" y="125"/>
                </a:lnTo>
                <a:lnTo>
                  <a:pt x="113" y="129"/>
                </a:lnTo>
                <a:lnTo>
                  <a:pt x="103" y="146"/>
                </a:lnTo>
                <a:lnTo>
                  <a:pt x="110" y="171"/>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98" name="Freeform 193"/>
          <p:cNvSpPr>
            <a:spLocks/>
          </p:cNvSpPr>
          <p:nvPr/>
        </p:nvSpPr>
        <p:spPr bwMode="auto">
          <a:xfrm>
            <a:off x="6592095" y="2780824"/>
            <a:ext cx="240983" cy="153670"/>
          </a:xfrm>
          <a:custGeom>
            <a:avLst/>
            <a:gdLst>
              <a:gd name="T0" fmla="*/ 54 w 138"/>
              <a:gd name="T1" fmla="*/ 15 h 88"/>
              <a:gd name="T2" fmla="*/ 50 w 138"/>
              <a:gd name="T3" fmla="*/ 22 h 88"/>
              <a:gd name="T4" fmla="*/ 30 w 138"/>
              <a:gd name="T5" fmla="*/ 18 h 88"/>
              <a:gd name="T6" fmla="*/ 32 w 138"/>
              <a:gd name="T7" fmla="*/ 30 h 88"/>
              <a:gd name="T8" fmla="*/ 50 w 138"/>
              <a:gd name="T9" fmla="*/ 29 h 88"/>
              <a:gd name="T10" fmla="*/ 73 w 138"/>
              <a:gd name="T11" fmla="*/ 35 h 88"/>
              <a:gd name="T12" fmla="*/ 104 w 138"/>
              <a:gd name="T13" fmla="*/ 32 h 88"/>
              <a:gd name="T14" fmla="*/ 113 w 138"/>
              <a:gd name="T15" fmla="*/ 51 h 88"/>
              <a:gd name="T16" fmla="*/ 119 w 138"/>
              <a:gd name="T17" fmla="*/ 49 h 88"/>
              <a:gd name="T18" fmla="*/ 130 w 138"/>
              <a:gd name="T19" fmla="*/ 54 h 88"/>
              <a:gd name="T20" fmla="*/ 132 w 138"/>
              <a:gd name="T21" fmla="*/ 62 h 88"/>
              <a:gd name="T22" fmla="*/ 138 w 138"/>
              <a:gd name="T23" fmla="*/ 74 h 88"/>
              <a:gd name="T24" fmla="*/ 120 w 138"/>
              <a:gd name="T25" fmla="*/ 74 h 88"/>
              <a:gd name="T26" fmla="*/ 108 w 138"/>
              <a:gd name="T27" fmla="*/ 72 h 88"/>
              <a:gd name="T28" fmla="*/ 99 w 138"/>
              <a:gd name="T29" fmla="*/ 81 h 88"/>
              <a:gd name="T30" fmla="*/ 92 w 138"/>
              <a:gd name="T31" fmla="*/ 83 h 88"/>
              <a:gd name="T32" fmla="*/ 88 w 138"/>
              <a:gd name="T33" fmla="*/ 88 h 88"/>
              <a:gd name="T34" fmla="*/ 79 w 138"/>
              <a:gd name="T35" fmla="*/ 81 h 88"/>
              <a:gd name="T36" fmla="*/ 76 w 138"/>
              <a:gd name="T37" fmla="*/ 64 h 88"/>
              <a:gd name="T38" fmla="*/ 71 w 138"/>
              <a:gd name="T39" fmla="*/ 63 h 88"/>
              <a:gd name="T40" fmla="*/ 71 w 138"/>
              <a:gd name="T41" fmla="*/ 56 h 88"/>
              <a:gd name="T42" fmla="*/ 60 w 138"/>
              <a:gd name="T43" fmla="*/ 51 h 88"/>
              <a:gd name="T44" fmla="*/ 55 w 138"/>
              <a:gd name="T45" fmla="*/ 59 h 88"/>
              <a:gd name="T46" fmla="*/ 55 w 138"/>
              <a:gd name="T47" fmla="*/ 67 h 88"/>
              <a:gd name="T48" fmla="*/ 53 w 138"/>
              <a:gd name="T49" fmla="*/ 70 h 88"/>
              <a:gd name="T50" fmla="*/ 43 w 138"/>
              <a:gd name="T51" fmla="*/ 70 h 88"/>
              <a:gd name="T52" fmla="*/ 40 w 138"/>
              <a:gd name="T53" fmla="*/ 79 h 88"/>
              <a:gd name="T54" fmla="*/ 33 w 138"/>
              <a:gd name="T55" fmla="*/ 75 h 88"/>
              <a:gd name="T56" fmla="*/ 22 w 138"/>
              <a:gd name="T57" fmla="*/ 82 h 88"/>
              <a:gd name="T58" fmla="*/ 16 w 138"/>
              <a:gd name="T59" fmla="*/ 79 h 88"/>
              <a:gd name="T60" fmla="*/ 21 w 138"/>
              <a:gd name="T61" fmla="*/ 58 h 88"/>
              <a:gd name="T62" fmla="*/ 13 w 138"/>
              <a:gd name="T63" fmla="*/ 43 h 88"/>
              <a:gd name="T64" fmla="*/ 0 w 138"/>
              <a:gd name="T65" fmla="*/ 38 h 88"/>
              <a:gd name="T66" fmla="*/ 2 w 138"/>
              <a:gd name="T67" fmla="*/ 29 h 88"/>
              <a:gd name="T68" fmla="*/ 16 w 138"/>
              <a:gd name="T69" fmla="*/ 30 h 88"/>
              <a:gd name="T70" fmla="*/ 21 w 138"/>
              <a:gd name="T71" fmla="*/ 19 h 88"/>
              <a:gd name="T72" fmla="*/ 23 w 138"/>
              <a:gd name="T73" fmla="*/ 5 h 88"/>
              <a:gd name="T74" fmla="*/ 44 w 138"/>
              <a:gd name="T75" fmla="*/ 0 h 88"/>
              <a:gd name="T76" fmla="*/ 43 w 138"/>
              <a:gd name="T77" fmla="*/ 10 h 88"/>
              <a:gd name="T78" fmla="*/ 47 w 138"/>
              <a:gd name="T79" fmla="*/ 16 h 88"/>
              <a:gd name="T80" fmla="*/ 54 w 138"/>
              <a:gd name="T81" fmla="*/ 1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88">
                <a:moveTo>
                  <a:pt x="54" y="15"/>
                </a:moveTo>
                <a:lnTo>
                  <a:pt x="50" y="22"/>
                </a:lnTo>
                <a:lnTo>
                  <a:pt x="30" y="18"/>
                </a:lnTo>
                <a:lnTo>
                  <a:pt x="32" y="30"/>
                </a:lnTo>
                <a:lnTo>
                  <a:pt x="50" y="29"/>
                </a:lnTo>
                <a:lnTo>
                  <a:pt x="73" y="35"/>
                </a:lnTo>
                <a:lnTo>
                  <a:pt x="104" y="32"/>
                </a:lnTo>
                <a:lnTo>
                  <a:pt x="113" y="51"/>
                </a:lnTo>
                <a:lnTo>
                  <a:pt x="119" y="49"/>
                </a:lnTo>
                <a:lnTo>
                  <a:pt x="130" y="54"/>
                </a:lnTo>
                <a:lnTo>
                  <a:pt x="132" y="62"/>
                </a:lnTo>
                <a:lnTo>
                  <a:pt x="138" y="74"/>
                </a:lnTo>
                <a:lnTo>
                  <a:pt x="120" y="74"/>
                </a:lnTo>
                <a:lnTo>
                  <a:pt x="108" y="72"/>
                </a:lnTo>
                <a:lnTo>
                  <a:pt x="99" y="81"/>
                </a:lnTo>
                <a:lnTo>
                  <a:pt x="92" y="83"/>
                </a:lnTo>
                <a:lnTo>
                  <a:pt x="88" y="88"/>
                </a:lnTo>
                <a:lnTo>
                  <a:pt x="79" y="81"/>
                </a:lnTo>
                <a:lnTo>
                  <a:pt x="76" y="64"/>
                </a:lnTo>
                <a:lnTo>
                  <a:pt x="71" y="63"/>
                </a:lnTo>
                <a:lnTo>
                  <a:pt x="71" y="56"/>
                </a:lnTo>
                <a:lnTo>
                  <a:pt x="60" y="51"/>
                </a:lnTo>
                <a:lnTo>
                  <a:pt x="55" y="59"/>
                </a:lnTo>
                <a:lnTo>
                  <a:pt x="55" y="67"/>
                </a:lnTo>
                <a:lnTo>
                  <a:pt x="53" y="70"/>
                </a:lnTo>
                <a:lnTo>
                  <a:pt x="43" y="70"/>
                </a:lnTo>
                <a:lnTo>
                  <a:pt x="40" y="79"/>
                </a:lnTo>
                <a:lnTo>
                  <a:pt x="33" y="75"/>
                </a:lnTo>
                <a:lnTo>
                  <a:pt x="22" y="82"/>
                </a:lnTo>
                <a:lnTo>
                  <a:pt x="16" y="79"/>
                </a:lnTo>
                <a:lnTo>
                  <a:pt x="21" y="58"/>
                </a:lnTo>
                <a:lnTo>
                  <a:pt x="13" y="43"/>
                </a:lnTo>
                <a:lnTo>
                  <a:pt x="0" y="38"/>
                </a:lnTo>
                <a:lnTo>
                  <a:pt x="2" y="29"/>
                </a:lnTo>
                <a:lnTo>
                  <a:pt x="16" y="30"/>
                </a:lnTo>
                <a:lnTo>
                  <a:pt x="21" y="19"/>
                </a:lnTo>
                <a:lnTo>
                  <a:pt x="23" y="5"/>
                </a:lnTo>
                <a:lnTo>
                  <a:pt x="44" y="0"/>
                </a:lnTo>
                <a:lnTo>
                  <a:pt x="43" y="10"/>
                </a:lnTo>
                <a:lnTo>
                  <a:pt x="47" y="16"/>
                </a:lnTo>
                <a:lnTo>
                  <a:pt x="54" y="1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99" name="Freeform 194"/>
          <p:cNvSpPr>
            <a:spLocks/>
          </p:cNvSpPr>
          <p:nvPr/>
        </p:nvSpPr>
        <p:spPr bwMode="auto">
          <a:xfrm>
            <a:off x="6127592" y="2717960"/>
            <a:ext cx="452278" cy="268923"/>
          </a:xfrm>
          <a:custGeom>
            <a:avLst/>
            <a:gdLst>
              <a:gd name="T0" fmla="*/ 176 w 259"/>
              <a:gd name="T1" fmla="*/ 146 h 154"/>
              <a:gd name="T2" fmla="*/ 170 w 259"/>
              <a:gd name="T3" fmla="*/ 129 h 154"/>
              <a:gd name="T4" fmla="*/ 157 w 259"/>
              <a:gd name="T5" fmla="*/ 128 h 154"/>
              <a:gd name="T6" fmla="*/ 134 w 259"/>
              <a:gd name="T7" fmla="*/ 110 h 154"/>
              <a:gd name="T8" fmla="*/ 120 w 259"/>
              <a:gd name="T9" fmla="*/ 107 h 154"/>
              <a:gd name="T10" fmla="*/ 99 w 259"/>
              <a:gd name="T11" fmla="*/ 97 h 154"/>
              <a:gd name="T12" fmla="*/ 86 w 259"/>
              <a:gd name="T13" fmla="*/ 95 h 154"/>
              <a:gd name="T14" fmla="*/ 79 w 259"/>
              <a:gd name="T15" fmla="*/ 99 h 154"/>
              <a:gd name="T16" fmla="*/ 68 w 259"/>
              <a:gd name="T17" fmla="*/ 98 h 154"/>
              <a:gd name="T18" fmla="*/ 58 w 259"/>
              <a:gd name="T19" fmla="*/ 110 h 154"/>
              <a:gd name="T20" fmla="*/ 44 w 259"/>
              <a:gd name="T21" fmla="*/ 114 h 154"/>
              <a:gd name="T22" fmla="*/ 38 w 259"/>
              <a:gd name="T23" fmla="*/ 100 h 154"/>
              <a:gd name="T24" fmla="*/ 36 w 259"/>
              <a:gd name="T25" fmla="*/ 78 h 154"/>
              <a:gd name="T26" fmla="*/ 21 w 259"/>
              <a:gd name="T27" fmla="*/ 71 h 154"/>
              <a:gd name="T28" fmla="*/ 23 w 259"/>
              <a:gd name="T29" fmla="*/ 57 h 154"/>
              <a:gd name="T30" fmla="*/ 11 w 259"/>
              <a:gd name="T31" fmla="*/ 56 h 154"/>
              <a:gd name="T32" fmla="*/ 11 w 259"/>
              <a:gd name="T33" fmla="*/ 38 h 154"/>
              <a:gd name="T34" fmla="*/ 28 w 259"/>
              <a:gd name="T35" fmla="*/ 43 h 154"/>
              <a:gd name="T36" fmla="*/ 41 w 259"/>
              <a:gd name="T37" fmla="*/ 37 h 154"/>
              <a:gd name="T38" fmla="*/ 27 w 259"/>
              <a:gd name="T39" fmla="*/ 25 h 154"/>
              <a:gd name="T40" fmla="*/ 19 w 259"/>
              <a:gd name="T41" fmla="*/ 13 h 154"/>
              <a:gd name="T42" fmla="*/ 7 w 259"/>
              <a:gd name="T43" fmla="*/ 18 h 154"/>
              <a:gd name="T44" fmla="*/ 8 w 259"/>
              <a:gd name="T45" fmla="*/ 33 h 154"/>
              <a:gd name="T46" fmla="*/ 0 w 259"/>
              <a:gd name="T47" fmla="*/ 20 h 154"/>
              <a:gd name="T48" fmla="*/ 6 w 259"/>
              <a:gd name="T49" fmla="*/ 13 h 154"/>
              <a:gd name="T50" fmla="*/ 24 w 259"/>
              <a:gd name="T51" fmla="*/ 9 h 154"/>
              <a:gd name="T52" fmla="*/ 37 w 259"/>
              <a:gd name="T53" fmla="*/ 14 h 154"/>
              <a:gd name="T54" fmla="*/ 52 w 259"/>
              <a:gd name="T55" fmla="*/ 30 h 154"/>
              <a:gd name="T56" fmla="*/ 61 w 259"/>
              <a:gd name="T57" fmla="*/ 29 h 154"/>
              <a:gd name="T58" fmla="*/ 80 w 259"/>
              <a:gd name="T59" fmla="*/ 29 h 154"/>
              <a:gd name="T60" fmla="*/ 74 w 259"/>
              <a:gd name="T61" fmla="*/ 19 h 154"/>
              <a:gd name="T62" fmla="*/ 87 w 259"/>
              <a:gd name="T63" fmla="*/ 12 h 154"/>
              <a:gd name="T64" fmla="*/ 98 w 259"/>
              <a:gd name="T65" fmla="*/ 0 h 154"/>
              <a:gd name="T66" fmla="*/ 123 w 259"/>
              <a:gd name="T67" fmla="*/ 11 h 154"/>
              <a:gd name="T68" fmla="*/ 129 w 259"/>
              <a:gd name="T69" fmla="*/ 27 h 154"/>
              <a:gd name="T70" fmla="*/ 137 w 259"/>
              <a:gd name="T71" fmla="*/ 31 h 154"/>
              <a:gd name="T72" fmla="*/ 155 w 259"/>
              <a:gd name="T73" fmla="*/ 30 h 154"/>
              <a:gd name="T74" fmla="*/ 161 w 259"/>
              <a:gd name="T75" fmla="*/ 34 h 154"/>
              <a:gd name="T76" fmla="*/ 175 w 259"/>
              <a:gd name="T77" fmla="*/ 55 h 154"/>
              <a:gd name="T78" fmla="*/ 198 w 259"/>
              <a:gd name="T79" fmla="*/ 69 h 154"/>
              <a:gd name="T80" fmla="*/ 211 w 259"/>
              <a:gd name="T81" fmla="*/ 79 h 154"/>
              <a:gd name="T82" fmla="*/ 231 w 259"/>
              <a:gd name="T83" fmla="*/ 89 h 154"/>
              <a:gd name="T84" fmla="*/ 256 w 259"/>
              <a:gd name="T85" fmla="*/ 98 h 154"/>
              <a:gd name="T86" fmla="*/ 259 w 259"/>
              <a:gd name="T87" fmla="*/ 111 h 154"/>
              <a:gd name="T88" fmla="*/ 254 w 259"/>
              <a:gd name="T89" fmla="*/ 110 h 154"/>
              <a:gd name="T90" fmla="*/ 244 w 259"/>
              <a:gd name="T91" fmla="*/ 105 h 154"/>
              <a:gd name="T92" fmla="*/ 243 w 259"/>
              <a:gd name="T93" fmla="*/ 112 h 154"/>
              <a:gd name="T94" fmla="*/ 230 w 259"/>
              <a:gd name="T95" fmla="*/ 116 h 154"/>
              <a:gd name="T96" fmla="*/ 230 w 259"/>
              <a:gd name="T97" fmla="*/ 133 h 154"/>
              <a:gd name="T98" fmla="*/ 222 w 259"/>
              <a:gd name="T99" fmla="*/ 139 h 154"/>
              <a:gd name="T100" fmla="*/ 209 w 259"/>
              <a:gd name="T101" fmla="*/ 142 h 154"/>
              <a:gd name="T102" fmla="*/ 207 w 259"/>
              <a:gd name="T103" fmla="*/ 151 h 154"/>
              <a:gd name="T104" fmla="*/ 195 w 259"/>
              <a:gd name="T105" fmla="*/ 154 h 154"/>
              <a:gd name="T106" fmla="*/ 176 w 259"/>
              <a:gd name="T107" fmla="*/ 1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154">
                <a:moveTo>
                  <a:pt x="176" y="146"/>
                </a:moveTo>
                <a:lnTo>
                  <a:pt x="170" y="129"/>
                </a:lnTo>
                <a:lnTo>
                  <a:pt x="157" y="128"/>
                </a:lnTo>
                <a:lnTo>
                  <a:pt x="134" y="110"/>
                </a:lnTo>
                <a:lnTo>
                  <a:pt x="120" y="107"/>
                </a:lnTo>
                <a:lnTo>
                  <a:pt x="99" y="97"/>
                </a:lnTo>
                <a:lnTo>
                  <a:pt x="86" y="95"/>
                </a:lnTo>
                <a:lnTo>
                  <a:pt x="79" y="99"/>
                </a:lnTo>
                <a:lnTo>
                  <a:pt x="68" y="98"/>
                </a:lnTo>
                <a:lnTo>
                  <a:pt x="58" y="110"/>
                </a:lnTo>
                <a:lnTo>
                  <a:pt x="44" y="114"/>
                </a:lnTo>
                <a:lnTo>
                  <a:pt x="38" y="100"/>
                </a:lnTo>
                <a:lnTo>
                  <a:pt x="36" y="78"/>
                </a:lnTo>
                <a:lnTo>
                  <a:pt x="21" y="71"/>
                </a:lnTo>
                <a:lnTo>
                  <a:pt x="23" y="57"/>
                </a:lnTo>
                <a:lnTo>
                  <a:pt x="11" y="56"/>
                </a:lnTo>
                <a:lnTo>
                  <a:pt x="11" y="38"/>
                </a:lnTo>
                <a:lnTo>
                  <a:pt x="28" y="43"/>
                </a:lnTo>
                <a:lnTo>
                  <a:pt x="41" y="37"/>
                </a:lnTo>
                <a:lnTo>
                  <a:pt x="27" y="25"/>
                </a:lnTo>
                <a:lnTo>
                  <a:pt x="19" y="13"/>
                </a:lnTo>
                <a:lnTo>
                  <a:pt x="7" y="18"/>
                </a:lnTo>
                <a:lnTo>
                  <a:pt x="8" y="33"/>
                </a:lnTo>
                <a:lnTo>
                  <a:pt x="0" y="20"/>
                </a:lnTo>
                <a:lnTo>
                  <a:pt x="6" y="13"/>
                </a:lnTo>
                <a:lnTo>
                  <a:pt x="24" y="9"/>
                </a:lnTo>
                <a:lnTo>
                  <a:pt x="37" y="14"/>
                </a:lnTo>
                <a:lnTo>
                  <a:pt x="52" y="30"/>
                </a:lnTo>
                <a:lnTo>
                  <a:pt x="61" y="29"/>
                </a:lnTo>
                <a:lnTo>
                  <a:pt x="80" y="29"/>
                </a:lnTo>
                <a:lnTo>
                  <a:pt x="74" y="19"/>
                </a:lnTo>
                <a:lnTo>
                  <a:pt x="87" y="12"/>
                </a:lnTo>
                <a:lnTo>
                  <a:pt x="98" y="0"/>
                </a:lnTo>
                <a:lnTo>
                  <a:pt x="123" y="11"/>
                </a:lnTo>
                <a:lnTo>
                  <a:pt x="129" y="27"/>
                </a:lnTo>
                <a:lnTo>
                  <a:pt x="137" y="31"/>
                </a:lnTo>
                <a:lnTo>
                  <a:pt x="155" y="30"/>
                </a:lnTo>
                <a:lnTo>
                  <a:pt x="161" y="34"/>
                </a:lnTo>
                <a:lnTo>
                  <a:pt x="175" y="55"/>
                </a:lnTo>
                <a:lnTo>
                  <a:pt x="198" y="69"/>
                </a:lnTo>
                <a:lnTo>
                  <a:pt x="211" y="79"/>
                </a:lnTo>
                <a:lnTo>
                  <a:pt x="231" y="89"/>
                </a:lnTo>
                <a:lnTo>
                  <a:pt x="256" y="98"/>
                </a:lnTo>
                <a:lnTo>
                  <a:pt x="259" y="111"/>
                </a:lnTo>
                <a:lnTo>
                  <a:pt x="254" y="110"/>
                </a:lnTo>
                <a:lnTo>
                  <a:pt x="244" y="105"/>
                </a:lnTo>
                <a:lnTo>
                  <a:pt x="243" y="112"/>
                </a:lnTo>
                <a:lnTo>
                  <a:pt x="230" y="116"/>
                </a:lnTo>
                <a:lnTo>
                  <a:pt x="230" y="133"/>
                </a:lnTo>
                <a:lnTo>
                  <a:pt x="222" y="139"/>
                </a:lnTo>
                <a:lnTo>
                  <a:pt x="209" y="142"/>
                </a:lnTo>
                <a:lnTo>
                  <a:pt x="207" y="151"/>
                </a:lnTo>
                <a:lnTo>
                  <a:pt x="195" y="154"/>
                </a:lnTo>
                <a:lnTo>
                  <a:pt x="176" y="14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100" name="Freeform 195"/>
          <p:cNvSpPr>
            <a:spLocks/>
          </p:cNvSpPr>
          <p:nvPr/>
        </p:nvSpPr>
        <p:spPr bwMode="auto">
          <a:xfrm>
            <a:off x="8586312" y="4565492"/>
            <a:ext cx="76835" cy="40163"/>
          </a:xfrm>
          <a:custGeom>
            <a:avLst/>
            <a:gdLst>
              <a:gd name="T0" fmla="*/ 0 w 44"/>
              <a:gd name="T1" fmla="*/ 13 h 23"/>
              <a:gd name="T2" fmla="*/ 2 w 44"/>
              <a:gd name="T3" fmla="*/ 8 h 23"/>
              <a:gd name="T4" fmla="*/ 19 w 44"/>
              <a:gd name="T5" fmla="*/ 4 h 23"/>
              <a:gd name="T6" fmla="*/ 32 w 44"/>
              <a:gd name="T7" fmla="*/ 3 h 23"/>
              <a:gd name="T8" fmla="*/ 37 w 44"/>
              <a:gd name="T9" fmla="*/ 0 h 23"/>
              <a:gd name="T10" fmla="*/ 44 w 44"/>
              <a:gd name="T11" fmla="*/ 3 h 23"/>
              <a:gd name="T12" fmla="*/ 37 w 44"/>
              <a:gd name="T13" fmla="*/ 9 h 23"/>
              <a:gd name="T14" fmla="*/ 17 w 44"/>
              <a:gd name="T15" fmla="*/ 18 h 23"/>
              <a:gd name="T16" fmla="*/ 1 w 44"/>
              <a:gd name="T17" fmla="*/ 23 h 23"/>
              <a:gd name="T18" fmla="*/ 1 w 44"/>
              <a:gd name="T19" fmla="*/ 17 h 23"/>
              <a:gd name="T20" fmla="*/ 0 w 44"/>
              <a:gd name="T21"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23">
                <a:moveTo>
                  <a:pt x="0" y="13"/>
                </a:moveTo>
                <a:lnTo>
                  <a:pt x="2" y="8"/>
                </a:lnTo>
                <a:lnTo>
                  <a:pt x="19" y="4"/>
                </a:lnTo>
                <a:lnTo>
                  <a:pt x="32" y="3"/>
                </a:lnTo>
                <a:lnTo>
                  <a:pt x="37" y="0"/>
                </a:lnTo>
                <a:lnTo>
                  <a:pt x="44" y="3"/>
                </a:lnTo>
                <a:lnTo>
                  <a:pt x="37" y="9"/>
                </a:lnTo>
                <a:lnTo>
                  <a:pt x="17" y="18"/>
                </a:lnTo>
                <a:lnTo>
                  <a:pt x="1" y="23"/>
                </a:lnTo>
                <a:lnTo>
                  <a:pt x="1" y="17"/>
                </a:lnTo>
                <a:lnTo>
                  <a:pt x="0" y="1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539" name="Freeform 196"/>
          <p:cNvSpPr>
            <a:spLocks/>
          </p:cNvSpPr>
          <p:nvPr/>
        </p:nvSpPr>
        <p:spPr bwMode="auto">
          <a:xfrm>
            <a:off x="2610644" y="3870484"/>
            <a:ext cx="34925" cy="33178"/>
          </a:xfrm>
          <a:custGeom>
            <a:avLst/>
            <a:gdLst>
              <a:gd name="T0" fmla="*/ 6 w 20"/>
              <a:gd name="T1" fmla="*/ 3 h 19"/>
              <a:gd name="T2" fmla="*/ 16 w 20"/>
              <a:gd name="T3" fmla="*/ 0 h 19"/>
              <a:gd name="T4" fmla="*/ 20 w 20"/>
              <a:gd name="T5" fmla="*/ 1 h 19"/>
              <a:gd name="T6" fmla="*/ 19 w 20"/>
              <a:gd name="T7" fmla="*/ 16 h 19"/>
              <a:gd name="T8" fmla="*/ 3 w 20"/>
              <a:gd name="T9" fmla="*/ 19 h 19"/>
              <a:gd name="T10" fmla="*/ 0 w 20"/>
              <a:gd name="T11" fmla="*/ 17 h 19"/>
              <a:gd name="T12" fmla="*/ 6 w 20"/>
              <a:gd name="T13" fmla="*/ 11 h 19"/>
              <a:gd name="T14" fmla="*/ 6 w 20"/>
              <a:gd name="T15" fmla="*/ 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6" y="3"/>
                </a:moveTo>
                <a:lnTo>
                  <a:pt x="16" y="0"/>
                </a:lnTo>
                <a:lnTo>
                  <a:pt x="20" y="1"/>
                </a:lnTo>
                <a:lnTo>
                  <a:pt x="19" y="16"/>
                </a:lnTo>
                <a:lnTo>
                  <a:pt x="3" y="19"/>
                </a:lnTo>
                <a:lnTo>
                  <a:pt x="0" y="17"/>
                </a:lnTo>
                <a:lnTo>
                  <a:pt x="6" y="11"/>
                </a:lnTo>
                <a:lnTo>
                  <a:pt x="6" y="3"/>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540" name="Freeform 197"/>
          <p:cNvSpPr>
            <a:spLocks/>
          </p:cNvSpPr>
          <p:nvPr/>
        </p:nvSpPr>
        <p:spPr bwMode="auto">
          <a:xfrm>
            <a:off x="4817905" y="2911793"/>
            <a:ext cx="122238" cy="254953"/>
          </a:xfrm>
          <a:custGeom>
            <a:avLst/>
            <a:gdLst>
              <a:gd name="T0" fmla="*/ 36 w 70"/>
              <a:gd name="T1" fmla="*/ 146 h 146"/>
              <a:gd name="T2" fmla="*/ 28 w 70"/>
              <a:gd name="T3" fmla="*/ 109 h 146"/>
              <a:gd name="T4" fmla="*/ 17 w 70"/>
              <a:gd name="T5" fmla="*/ 100 h 146"/>
              <a:gd name="T6" fmla="*/ 17 w 70"/>
              <a:gd name="T7" fmla="*/ 95 h 146"/>
              <a:gd name="T8" fmla="*/ 2 w 70"/>
              <a:gd name="T9" fmla="*/ 83 h 146"/>
              <a:gd name="T10" fmla="*/ 0 w 70"/>
              <a:gd name="T11" fmla="*/ 67 h 146"/>
              <a:gd name="T12" fmla="*/ 10 w 70"/>
              <a:gd name="T13" fmla="*/ 56 h 146"/>
              <a:gd name="T14" fmla="*/ 14 w 70"/>
              <a:gd name="T15" fmla="*/ 39 h 146"/>
              <a:gd name="T16" fmla="*/ 11 w 70"/>
              <a:gd name="T17" fmla="*/ 19 h 146"/>
              <a:gd name="T18" fmla="*/ 14 w 70"/>
              <a:gd name="T19" fmla="*/ 8 h 146"/>
              <a:gd name="T20" fmla="*/ 32 w 70"/>
              <a:gd name="T21" fmla="*/ 0 h 146"/>
              <a:gd name="T22" fmla="*/ 44 w 70"/>
              <a:gd name="T23" fmla="*/ 3 h 146"/>
              <a:gd name="T24" fmla="*/ 44 w 70"/>
              <a:gd name="T25" fmla="*/ 13 h 146"/>
              <a:gd name="T26" fmla="*/ 59 w 70"/>
              <a:gd name="T27" fmla="*/ 6 h 146"/>
              <a:gd name="T28" fmla="*/ 60 w 70"/>
              <a:gd name="T29" fmla="*/ 9 h 146"/>
              <a:gd name="T30" fmla="*/ 52 w 70"/>
              <a:gd name="T31" fmla="*/ 19 h 146"/>
              <a:gd name="T32" fmla="*/ 52 w 70"/>
              <a:gd name="T33" fmla="*/ 29 h 146"/>
              <a:gd name="T34" fmla="*/ 58 w 70"/>
              <a:gd name="T35" fmla="*/ 34 h 146"/>
              <a:gd name="T36" fmla="*/ 56 w 70"/>
              <a:gd name="T37" fmla="*/ 52 h 146"/>
              <a:gd name="T38" fmla="*/ 45 w 70"/>
              <a:gd name="T39" fmla="*/ 63 h 146"/>
              <a:gd name="T40" fmla="*/ 49 w 70"/>
              <a:gd name="T41" fmla="*/ 74 h 146"/>
              <a:gd name="T42" fmla="*/ 58 w 70"/>
              <a:gd name="T43" fmla="*/ 74 h 146"/>
              <a:gd name="T44" fmla="*/ 63 w 70"/>
              <a:gd name="T45" fmla="*/ 84 h 146"/>
              <a:gd name="T46" fmla="*/ 70 w 70"/>
              <a:gd name="T47" fmla="*/ 87 h 146"/>
              <a:gd name="T48" fmla="*/ 69 w 70"/>
              <a:gd name="T49" fmla="*/ 103 h 146"/>
              <a:gd name="T50" fmla="*/ 61 w 70"/>
              <a:gd name="T51" fmla="*/ 109 h 146"/>
              <a:gd name="T52" fmla="*/ 56 w 70"/>
              <a:gd name="T53" fmla="*/ 116 h 146"/>
              <a:gd name="T54" fmla="*/ 44 w 70"/>
              <a:gd name="T55" fmla="*/ 124 h 146"/>
              <a:gd name="T56" fmla="*/ 46 w 70"/>
              <a:gd name="T57" fmla="*/ 132 h 146"/>
              <a:gd name="T58" fmla="*/ 45 w 70"/>
              <a:gd name="T59" fmla="*/ 141 h 146"/>
              <a:gd name="T60" fmla="*/ 36 w 70"/>
              <a:gd name="T6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 h="146">
                <a:moveTo>
                  <a:pt x="36" y="146"/>
                </a:moveTo>
                <a:lnTo>
                  <a:pt x="28" y="109"/>
                </a:lnTo>
                <a:lnTo>
                  <a:pt x="17" y="100"/>
                </a:lnTo>
                <a:lnTo>
                  <a:pt x="17" y="95"/>
                </a:lnTo>
                <a:lnTo>
                  <a:pt x="2" y="83"/>
                </a:lnTo>
                <a:lnTo>
                  <a:pt x="0" y="67"/>
                </a:lnTo>
                <a:lnTo>
                  <a:pt x="10" y="56"/>
                </a:lnTo>
                <a:lnTo>
                  <a:pt x="14" y="39"/>
                </a:lnTo>
                <a:lnTo>
                  <a:pt x="11" y="19"/>
                </a:lnTo>
                <a:lnTo>
                  <a:pt x="14" y="8"/>
                </a:lnTo>
                <a:lnTo>
                  <a:pt x="32" y="0"/>
                </a:lnTo>
                <a:lnTo>
                  <a:pt x="44" y="3"/>
                </a:lnTo>
                <a:lnTo>
                  <a:pt x="44" y="13"/>
                </a:lnTo>
                <a:lnTo>
                  <a:pt x="59" y="6"/>
                </a:lnTo>
                <a:lnTo>
                  <a:pt x="60" y="9"/>
                </a:lnTo>
                <a:lnTo>
                  <a:pt x="52" y="19"/>
                </a:lnTo>
                <a:lnTo>
                  <a:pt x="52" y="29"/>
                </a:lnTo>
                <a:lnTo>
                  <a:pt x="58" y="34"/>
                </a:lnTo>
                <a:lnTo>
                  <a:pt x="56" y="52"/>
                </a:lnTo>
                <a:lnTo>
                  <a:pt x="45" y="63"/>
                </a:lnTo>
                <a:lnTo>
                  <a:pt x="49" y="74"/>
                </a:lnTo>
                <a:lnTo>
                  <a:pt x="58" y="74"/>
                </a:lnTo>
                <a:lnTo>
                  <a:pt x="63" y="84"/>
                </a:lnTo>
                <a:lnTo>
                  <a:pt x="70" y="87"/>
                </a:lnTo>
                <a:lnTo>
                  <a:pt x="69" y="103"/>
                </a:lnTo>
                <a:lnTo>
                  <a:pt x="61" y="109"/>
                </a:lnTo>
                <a:lnTo>
                  <a:pt x="56" y="116"/>
                </a:lnTo>
                <a:lnTo>
                  <a:pt x="44" y="124"/>
                </a:lnTo>
                <a:lnTo>
                  <a:pt x="46" y="132"/>
                </a:lnTo>
                <a:lnTo>
                  <a:pt x="45" y="141"/>
                </a:lnTo>
                <a:lnTo>
                  <a:pt x="36" y="14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541" name="Freeform 198"/>
          <p:cNvSpPr>
            <a:spLocks/>
          </p:cNvSpPr>
          <p:nvPr/>
        </p:nvSpPr>
        <p:spPr bwMode="auto">
          <a:xfrm>
            <a:off x="5364480" y="2742407"/>
            <a:ext cx="565785" cy="225266"/>
          </a:xfrm>
          <a:custGeom>
            <a:avLst/>
            <a:gdLst>
              <a:gd name="T0" fmla="*/ 177 w 324"/>
              <a:gd name="T1" fmla="*/ 15 h 129"/>
              <a:gd name="T2" fmla="*/ 202 w 324"/>
              <a:gd name="T3" fmla="*/ 23 h 129"/>
              <a:gd name="T4" fmla="*/ 222 w 324"/>
              <a:gd name="T5" fmla="*/ 20 h 129"/>
              <a:gd name="T6" fmla="*/ 236 w 324"/>
              <a:gd name="T7" fmla="*/ 22 h 129"/>
              <a:gd name="T8" fmla="*/ 254 w 324"/>
              <a:gd name="T9" fmla="*/ 11 h 129"/>
              <a:gd name="T10" fmla="*/ 272 w 324"/>
              <a:gd name="T11" fmla="*/ 10 h 129"/>
              <a:gd name="T12" fmla="*/ 290 w 324"/>
              <a:gd name="T13" fmla="*/ 20 h 129"/>
              <a:gd name="T14" fmla="*/ 294 w 324"/>
              <a:gd name="T15" fmla="*/ 27 h 129"/>
              <a:gd name="T16" fmla="*/ 294 w 324"/>
              <a:gd name="T17" fmla="*/ 37 h 129"/>
              <a:gd name="T18" fmla="*/ 308 w 324"/>
              <a:gd name="T19" fmla="*/ 42 h 129"/>
              <a:gd name="T20" fmla="*/ 316 w 324"/>
              <a:gd name="T21" fmla="*/ 48 h 129"/>
              <a:gd name="T22" fmla="*/ 305 w 324"/>
              <a:gd name="T23" fmla="*/ 54 h 129"/>
              <a:gd name="T24" fmla="*/ 314 w 324"/>
              <a:gd name="T25" fmla="*/ 78 h 129"/>
              <a:gd name="T26" fmla="*/ 312 w 324"/>
              <a:gd name="T27" fmla="*/ 84 h 129"/>
              <a:gd name="T28" fmla="*/ 324 w 324"/>
              <a:gd name="T29" fmla="*/ 101 h 129"/>
              <a:gd name="T30" fmla="*/ 316 w 324"/>
              <a:gd name="T31" fmla="*/ 104 h 129"/>
              <a:gd name="T32" fmla="*/ 310 w 324"/>
              <a:gd name="T33" fmla="*/ 99 h 129"/>
              <a:gd name="T34" fmla="*/ 289 w 324"/>
              <a:gd name="T35" fmla="*/ 96 h 129"/>
              <a:gd name="T36" fmla="*/ 282 w 324"/>
              <a:gd name="T37" fmla="*/ 100 h 129"/>
              <a:gd name="T38" fmla="*/ 263 w 324"/>
              <a:gd name="T39" fmla="*/ 103 h 129"/>
              <a:gd name="T40" fmla="*/ 254 w 324"/>
              <a:gd name="T41" fmla="*/ 103 h 129"/>
              <a:gd name="T42" fmla="*/ 235 w 324"/>
              <a:gd name="T43" fmla="*/ 110 h 129"/>
              <a:gd name="T44" fmla="*/ 221 w 324"/>
              <a:gd name="T45" fmla="*/ 110 h 129"/>
              <a:gd name="T46" fmla="*/ 212 w 324"/>
              <a:gd name="T47" fmla="*/ 106 h 129"/>
              <a:gd name="T48" fmla="*/ 193 w 324"/>
              <a:gd name="T49" fmla="*/ 112 h 129"/>
              <a:gd name="T50" fmla="*/ 187 w 324"/>
              <a:gd name="T51" fmla="*/ 108 h 129"/>
              <a:gd name="T52" fmla="*/ 188 w 324"/>
              <a:gd name="T53" fmla="*/ 120 h 129"/>
              <a:gd name="T54" fmla="*/ 184 w 324"/>
              <a:gd name="T55" fmla="*/ 124 h 129"/>
              <a:gd name="T56" fmla="*/ 180 w 324"/>
              <a:gd name="T57" fmla="*/ 129 h 129"/>
              <a:gd name="T58" fmla="*/ 172 w 324"/>
              <a:gd name="T59" fmla="*/ 119 h 129"/>
              <a:gd name="T60" fmla="*/ 178 w 324"/>
              <a:gd name="T61" fmla="*/ 112 h 129"/>
              <a:gd name="T62" fmla="*/ 167 w 324"/>
              <a:gd name="T63" fmla="*/ 113 h 129"/>
              <a:gd name="T64" fmla="*/ 153 w 324"/>
              <a:gd name="T65" fmla="*/ 109 h 129"/>
              <a:gd name="T66" fmla="*/ 142 w 324"/>
              <a:gd name="T67" fmla="*/ 120 h 129"/>
              <a:gd name="T68" fmla="*/ 116 w 324"/>
              <a:gd name="T69" fmla="*/ 123 h 129"/>
              <a:gd name="T70" fmla="*/ 101 w 324"/>
              <a:gd name="T71" fmla="*/ 112 h 129"/>
              <a:gd name="T72" fmla="*/ 82 w 324"/>
              <a:gd name="T73" fmla="*/ 111 h 129"/>
              <a:gd name="T74" fmla="*/ 80 w 324"/>
              <a:gd name="T75" fmla="*/ 120 h 129"/>
              <a:gd name="T76" fmla="*/ 68 w 324"/>
              <a:gd name="T77" fmla="*/ 122 h 129"/>
              <a:gd name="T78" fmla="*/ 50 w 324"/>
              <a:gd name="T79" fmla="*/ 111 h 129"/>
              <a:gd name="T80" fmla="*/ 31 w 324"/>
              <a:gd name="T81" fmla="*/ 111 h 129"/>
              <a:gd name="T82" fmla="*/ 19 w 324"/>
              <a:gd name="T83" fmla="*/ 91 h 129"/>
              <a:gd name="T84" fmla="*/ 6 w 324"/>
              <a:gd name="T85" fmla="*/ 79 h 129"/>
              <a:gd name="T86" fmla="*/ 12 w 324"/>
              <a:gd name="T87" fmla="*/ 63 h 129"/>
              <a:gd name="T88" fmla="*/ 0 w 324"/>
              <a:gd name="T89" fmla="*/ 53 h 129"/>
              <a:gd name="T90" fmla="*/ 17 w 324"/>
              <a:gd name="T91" fmla="*/ 34 h 129"/>
              <a:gd name="T92" fmla="*/ 43 w 324"/>
              <a:gd name="T93" fmla="*/ 33 h 129"/>
              <a:gd name="T94" fmla="*/ 48 w 324"/>
              <a:gd name="T95" fmla="*/ 17 h 129"/>
              <a:gd name="T96" fmla="*/ 81 w 324"/>
              <a:gd name="T97" fmla="*/ 20 h 129"/>
              <a:gd name="T98" fmla="*/ 99 w 324"/>
              <a:gd name="T99" fmla="*/ 7 h 129"/>
              <a:gd name="T100" fmla="*/ 118 w 324"/>
              <a:gd name="T101" fmla="*/ 1 h 129"/>
              <a:gd name="T102" fmla="*/ 145 w 324"/>
              <a:gd name="T103" fmla="*/ 0 h 129"/>
              <a:gd name="T104" fmla="*/ 177 w 324"/>
              <a:gd name="T105" fmla="*/ 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4" h="129">
                <a:moveTo>
                  <a:pt x="177" y="15"/>
                </a:moveTo>
                <a:lnTo>
                  <a:pt x="202" y="23"/>
                </a:lnTo>
                <a:lnTo>
                  <a:pt x="222" y="20"/>
                </a:lnTo>
                <a:lnTo>
                  <a:pt x="236" y="22"/>
                </a:lnTo>
                <a:lnTo>
                  <a:pt x="254" y="11"/>
                </a:lnTo>
                <a:lnTo>
                  <a:pt x="272" y="10"/>
                </a:lnTo>
                <a:lnTo>
                  <a:pt x="290" y="20"/>
                </a:lnTo>
                <a:lnTo>
                  <a:pt x="294" y="27"/>
                </a:lnTo>
                <a:lnTo>
                  <a:pt x="294" y="37"/>
                </a:lnTo>
                <a:lnTo>
                  <a:pt x="308" y="42"/>
                </a:lnTo>
                <a:lnTo>
                  <a:pt x="316" y="48"/>
                </a:lnTo>
                <a:lnTo>
                  <a:pt x="305" y="54"/>
                </a:lnTo>
                <a:lnTo>
                  <a:pt x="314" y="78"/>
                </a:lnTo>
                <a:lnTo>
                  <a:pt x="312" y="84"/>
                </a:lnTo>
                <a:lnTo>
                  <a:pt x="324" y="101"/>
                </a:lnTo>
                <a:lnTo>
                  <a:pt x="316" y="104"/>
                </a:lnTo>
                <a:lnTo>
                  <a:pt x="310" y="99"/>
                </a:lnTo>
                <a:lnTo>
                  <a:pt x="289" y="96"/>
                </a:lnTo>
                <a:lnTo>
                  <a:pt x="282" y="100"/>
                </a:lnTo>
                <a:lnTo>
                  <a:pt x="263" y="103"/>
                </a:lnTo>
                <a:lnTo>
                  <a:pt x="254" y="103"/>
                </a:lnTo>
                <a:lnTo>
                  <a:pt x="235" y="110"/>
                </a:lnTo>
                <a:lnTo>
                  <a:pt x="221" y="110"/>
                </a:lnTo>
                <a:lnTo>
                  <a:pt x="212" y="106"/>
                </a:lnTo>
                <a:lnTo>
                  <a:pt x="193" y="112"/>
                </a:lnTo>
                <a:lnTo>
                  <a:pt x="187" y="108"/>
                </a:lnTo>
                <a:lnTo>
                  <a:pt x="188" y="120"/>
                </a:lnTo>
                <a:lnTo>
                  <a:pt x="184" y="124"/>
                </a:lnTo>
                <a:lnTo>
                  <a:pt x="180" y="129"/>
                </a:lnTo>
                <a:lnTo>
                  <a:pt x="172" y="119"/>
                </a:lnTo>
                <a:lnTo>
                  <a:pt x="178" y="112"/>
                </a:lnTo>
                <a:lnTo>
                  <a:pt x="167" y="113"/>
                </a:lnTo>
                <a:lnTo>
                  <a:pt x="153" y="109"/>
                </a:lnTo>
                <a:lnTo>
                  <a:pt x="142" y="120"/>
                </a:lnTo>
                <a:lnTo>
                  <a:pt x="116" y="123"/>
                </a:lnTo>
                <a:lnTo>
                  <a:pt x="101" y="112"/>
                </a:lnTo>
                <a:lnTo>
                  <a:pt x="82" y="111"/>
                </a:lnTo>
                <a:lnTo>
                  <a:pt x="80" y="120"/>
                </a:lnTo>
                <a:lnTo>
                  <a:pt x="68" y="122"/>
                </a:lnTo>
                <a:lnTo>
                  <a:pt x="50" y="111"/>
                </a:lnTo>
                <a:lnTo>
                  <a:pt x="31" y="111"/>
                </a:lnTo>
                <a:lnTo>
                  <a:pt x="19" y="91"/>
                </a:lnTo>
                <a:lnTo>
                  <a:pt x="6" y="79"/>
                </a:lnTo>
                <a:lnTo>
                  <a:pt x="12" y="63"/>
                </a:lnTo>
                <a:lnTo>
                  <a:pt x="0" y="53"/>
                </a:lnTo>
                <a:lnTo>
                  <a:pt x="17" y="34"/>
                </a:lnTo>
                <a:lnTo>
                  <a:pt x="43" y="33"/>
                </a:lnTo>
                <a:lnTo>
                  <a:pt x="48" y="17"/>
                </a:lnTo>
                <a:lnTo>
                  <a:pt x="81" y="20"/>
                </a:lnTo>
                <a:lnTo>
                  <a:pt x="99" y="7"/>
                </a:lnTo>
                <a:lnTo>
                  <a:pt x="118" y="1"/>
                </a:lnTo>
                <a:lnTo>
                  <a:pt x="145" y="0"/>
                </a:lnTo>
                <a:lnTo>
                  <a:pt x="177" y="1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542" name="Freeform 199"/>
          <p:cNvSpPr>
            <a:spLocks/>
          </p:cNvSpPr>
          <p:nvPr/>
        </p:nvSpPr>
        <p:spPr bwMode="auto">
          <a:xfrm>
            <a:off x="5354003" y="2738915"/>
            <a:ext cx="87313" cy="71596"/>
          </a:xfrm>
          <a:custGeom>
            <a:avLst/>
            <a:gdLst>
              <a:gd name="T0" fmla="*/ 21 w 50"/>
              <a:gd name="T1" fmla="*/ 30 h 41"/>
              <a:gd name="T2" fmla="*/ 8 w 50"/>
              <a:gd name="T3" fmla="*/ 41 h 41"/>
              <a:gd name="T4" fmla="*/ 2 w 50"/>
              <a:gd name="T5" fmla="*/ 32 h 41"/>
              <a:gd name="T6" fmla="*/ 2 w 50"/>
              <a:gd name="T7" fmla="*/ 27 h 41"/>
              <a:gd name="T8" fmla="*/ 5 w 50"/>
              <a:gd name="T9" fmla="*/ 25 h 41"/>
              <a:gd name="T10" fmla="*/ 9 w 50"/>
              <a:gd name="T11" fmla="*/ 12 h 41"/>
              <a:gd name="T12" fmla="*/ 0 w 50"/>
              <a:gd name="T13" fmla="*/ 7 h 41"/>
              <a:gd name="T14" fmla="*/ 17 w 50"/>
              <a:gd name="T15" fmla="*/ 0 h 41"/>
              <a:gd name="T16" fmla="*/ 32 w 50"/>
              <a:gd name="T17" fmla="*/ 3 h 41"/>
              <a:gd name="T18" fmla="*/ 35 w 50"/>
              <a:gd name="T19" fmla="*/ 11 h 41"/>
              <a:gd name="T20" fmla="*/ 50 w 50"/>
              <a:gd name="T21" fmla="*/ 18 h 41"/>
              <a:gd name="T22" fmla="*/ 47 w 50"/>
              <a:gd name="T23" fmla="*/ 23 h 41"/>
              <a:gd name="T24" fmla="*/ 28 w 50"/>
              <a:gd name="T25" fmla="*/ 24 h 41"/>
              <a:gd name="T26" fmla="*/ 21 w 50"/>
              <a:gd name="T27"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41">
                <a:moveTo>
                  <a:pt x="21" y="30"/>
                </a:moveTo>
                <a:lnTo>
                  <a:pt x="8" y="41"/>
                </a:lnTo>
                <a:lnTo>
                  <a:pt x="2" y="32"/>
                </a:lnTo>
                <a:lnTo>
                  <a:pt x="2" y="27"/>
                </a:lnTo>
                <a:lnTo>
                  <a:pt x="5" y="25"/>
                </a:lnTo>
                <a:lnTo>
                  <a:pt x="9" y="12"/>
                </a:lnTo>
                <a:lnTo>
                  <a:pt x="0" y="7"/>
                </a:lnTo>
                <a:lnTo>
                  <a:pt x="17" y="0"/>
                </a:lnTo>
                <a:lnTo>
                  <a:pt x="32" y="3"/>
                </a:lnTo>
                <a:lnTo>
                  <a:pt x="35" y="11"/>
                </a:lnTo>
                <a:lnTo>
                  <a:pt x="50" y="18"/>
                </a:lnTo>
                <a:lnTo>
                  <a:pt x="47" y="23"/>
                </a:lnTo>
                <a:lnTo>
                  <a:pt x="28" y="24"/>
                </a:lnTo>
                <a:lnTo>
                  <a:pt x="21" y="3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543" name="Freeform 200"/>
          <p:cNvSpPr>
            <a:spLocks/>
          </p:cNvSpPr>
          <p:nvPr/>
        </p:nvSpPr>
        <p:spPr bwMode="auto">
          <a:xfrm>
            <a:off x="8348822" y="3348355"/>
            <a:ext cx="43656" cy="120492"/>
          </a:xfrm>
          <a:custGeom>
            <a:avLst/>
            <a:gdLst>
              <a:gd name="T0" fmla="*/ 25 w 25"/>
              <a:gd name="T1" fmla="*/ 19 h 69"/>
              <a:gd name="T2" fmla="*/ 22 w 25"/>
              <a:gd name="T3" fmla="*/ 52 h 69"/>
              <a:gd name="T4" fmla="*/ 19 w 25"/>
              <a:gd name="T5" fmla="*/ 69 h 69"/>
              <a:gd name="T6" fmla="*/ 5 w 25"/>
              <a:gd name="T7" fmla="*/ 51 h 69"/>
              <a:gd name="T8" fmla="*/ 0 w 25"/>
              <a:gd name="T9" fmla="*/ 36 h 69"/>
              <a:gd name="T10" fmla="*/ 5 w 25"/>
              <a:gd name="T11" fmla="*/ 16 h 69"/>
              <a:gd name="T12" fmla="*/ 15 w 25"/>
              <a:gd name="T13" fmla="*/ 0 h 69"/>
              <a:gd name="T14" fmla="*/ 25 w 25"/>
              <a:gd name="T15" fmla="*/ 6 h 69"/>
              <a:gd name="T16" fmla="*/ 25 w 25"/>
              <a:gd name="T17" fmla="*/ 1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9">
                <a:moveTo>
                  <a:pt x="25" y="19"/>
                </a:moveTo>
                <a:lnTo>
                  <a:pt x="22" y="52"/>
                </a:lnTo>
                <a:lnTo>
                  <a:pt x="19" y="69"/>
                </a:lnTo>
                <a:lnTo>
                  <a:pt x="5" y="51"/>
                </a:lnTo>
                <a:lnTo>
                  <a:pt x="0" y="36"/>
                </a:lnTo>
                <a:lnTo>
                  <a:pt x="5" y="16"/>
                </a:lnTo>
                <a:lnTo>
                  <a:pt x="15" y="0"/>
                </a:lnTo>
                <a:lnTo>
                  <a:pt x="25" y="6"/>
                </a:lnTo>
                <a:lnTo>
                  <a:pt x="25" y="1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544" name="Freeform 201"/>
          <p:cNvSpPr>
            <a:spLocks/>
          </p:cNvSpPr>
          <p:nvPr/>
        </p:nvSpPr>
        <p:spPr bwMode="auto">
          <a:xfrm>
            <a:off x="5530374" y="4300062"/>
            <a:ext cx="347503" cy="391160"/>
          </a:xfrm>
          <a:custGeom>
            <a:avLst/>
            <a:gdLst>
              <a:gd name="T0" fmla="*/ 84 w 199"/>
              <a:gd name="T1" fmla="*/ 0 h 224"/>
              <a:gd name="T2" fmla="*/ 87 w 199"/>
              <a:gd name="T3" fmla="*/ 2 h 224"/>
              <a:gd name="T4" fmla="*/ 154 w 199"/>
              <a:gd name="T5" fmla="*/ 45 h 224"/>
              <a:gd name="T6" fmla="*/ 155 w 199"/>
              <a:gd name="T7" fmla="*/ 57 h 224"/>
              <a:gd name="T8" fmla="*/ 181 w 199"/>
              <a:gd name="T9" fmla="*/ 78 h 224"/>
              <a:gd name="T10" fmla="*/ 172 w 199"/>
              <a:gd name="T11" fmla="*/ 103 h 224"/>
              <a:gd name="T12" fmla="*/ 173 w 199"/>
              <a:gd name="T13" fmla="*/ 115 h 224"/>
              <a:gd name="T14" fmla="*/ 184 w 199"/>
              <a:gd name="T15" fmla="*/ 123 h 224"/>
              <a:gd name="T16" fmla="*/ 185 w 199"/>
              <a:gd name="T17" fmla="*/ 128 h 224"/>
              <a:gd name="T18" fmla="*/ 180 w 199"/>
              <a:gd name="T19" fmla="*/ 141 h 224"/>
              <a:gd name="T20" fmla="*/ 181 w 199"/>
              <a:gd name="T21" fmla="*/ 147 h 224"/>
              <a:gd name="T22" fmla="*/ 179 w 199"/>
              <a:gd name="T23" fmla="*/ 157 h 224"/>
              <a:gd name="T24" fmla="*/ 185 w 199"/>
              <a:gd name="T25" fmla="*/ 170 h 224"/>
              <a:gd name="T26" fmla="*/ 192 w 199"/>
              <a:gd name="T27" fmla="*/ 190 h 224"/>
              <a:gd name="T28" fmla="*/ 199 w 199"/>
              <a:gd name="T29" fmla="*/ 195 h 224"/>
              <a:gd name="T30" fmla="*/ 184 w 199"/>
              <a:gd name="T31" fmla="*/ 207 h 224"/>
              <a:gd name="T32" fmla="*/ 164 w 199"/>
              <a:gd name="T33" fmla="*/ 215 h 224"/>
              <a:gd name="T34" fmla="*/ 153 w 199"/>
              <a:gd name="T35" fmla="*/ 215 h 224"/>
              <a:gd name="T36" fmla="*/ 146 w 199"/>
              <a:gd name="T37" fmla="*/ 221 h 224"/>
              <a:gd name="T38" fmla="*/ 133 w 199"/>
              <a:gd name="T39" fmla="*/ 221 h 224"/>
              <a:gd name="T40" fmla="*/ 128 w 199"/>
              <a:gd name="T41" fmla="*/ 224 h 224"/>
              <a:gd name="T42" fmla="*/ 107 w 199"/>
              <a:gd name="T43" fmla="*/ 218 h 224"/>
              <a:gd name="T44" fmla="*/ 93 w 199"/>
              <a:gd name="T45" fmla="*/ 220 h 224"/>
              <a:gd name="T46" fmla="*/ 89 w 199"/>
              <a:gd name="T47" fmla="*/ 192 h 224"/>
              <a:gd name="T48" fmla="*/ 82 w 199"/>
              <a:gd name="T49" fmla="*/ 182 h 224"/>
              <a:gd name="T50" fmla="*/ 79 w 199"/>
              <a:gd name="T51" fmla="*/ 176 h 224"/>
              <a:gd name="T52" fmla="*/ 61 w 199"/>
              <a:gd name="T53" fmla="*/ 172 h 224"/>
              <a:gd name="T54" fmla="*/ 51 w 199"/>
              <a:gd name="T55" fmla="*/ 166 h 224"/>
              <a:gd name="T56" fmla="*/ 39 w 199"/>
              <a:gd name="T57" fmla="*/ 163 h 224"/>
              <a:gd name="T58" fmla="*/ 32 w 199"/>
              <a:gd name="T59" fmla="*/ 159 h 224"/>
              <a:gd name="T60" fmla="*/ 25 w 199"/>
              <a:gd name="T61" fmla="*/ 154 h 224"/>
              <a:gd name="T62" fmla="*/ 15 w 199"/>
              <a:gd name="T63" fmla="*/ 127 h 224"/>
              <a:gd name="T64" fmla="*/ 5 w 199"/>
              <a:gd name="T65" fmla="*/ 116 h 224"/>
              <a:gd name="T66" fmla="*/ 1 w 199"/>
              <a:gd name="T67" fmla="*/ 104 h 224"/>
              <a:gd name="T68" fmla="*/ 3 w 199"/>
              <a:gd name="T69" fmla="*/ 93 h 224"/>
              <a:gd name="T70" fmla="*/ 0 w 199"/>
              <a:gd name="T71" fmla="*/ 74 h 224"/>
              <a:gd name="T72" fmla="*/ 7 w 199"/>
              <a:gd name="T73" fmla="*/ 73 h 224"/>
              <a:gd name="T74" fmla="*/ 14 w 199"/>
              <a:gd name="T75" fmla="*/ 65 h 224"/>
              <a:gd name="T76" fmla="*/ 22 w 199"/>
              <a:gd name="T77" fmla="*/ 54 h 224"/>
              <a:gd name="T78" fmla="*/ 26 w 199"/>
              <a:gd name="T79" fmla="*/ 50 h 224"/>
              <a:gd name="T80" fmla="*/ 26 w 199"/>
              <a:gd name="T81" fmla="*/ 43 h 224"/>
              <a:gd name="T82" fmla="*/ 22 w 199"/>
              <a:gd name="T83" fmla="*/ 39 h 224"/>
              <a:gd name="T84" fmla="*/ 21 w 199"/>
              <a:gd name="T85" fmla="*/ 31 h 224"/>
              <a:gd name="T86" fmla="*/ 26 w 199"/>
              <a:gd name="T87" fmla="*/ 28 h 224"/>
              <a:gd name="T88" fmla="*/ 28 w 199"/>
              <a:gd name="T89" fmla="*/ 16 h 224"/>
              <a:gd name="T90" fmla="*/ 20 w 199"/>
              <a:gd name="T91" fmla="*/ 4 h 224"/>
              <a:gd name="T92" fmla="*/ 27 w 199"/>
              <a:gd name="T93" fmla="*/ 2 h 224"/>
              <a:gd name="T94" fmla="*/ 47 w 199"/>
              <a:gd name="T95" fmla="*/ 2 h 224"/>
              <a:gd name="T96" fmla="*/ 84 w 199"/>
              <a:gd name="T9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24">
                <a:moveTo>
                  <a:pt x="84" y="0"/>
                </a:moveTo>
                <a:lnTo>
                  <a:pt x="87" y="2"/>
                </a:lnTo>
                <a:lnTo>
                  <a:pt x="154" y="45"/>
                </a:lnTo>
                <a:lnTo>
                  <a:pt x="155" y="57"/>
                </a:lnTo>
                <a:lnTo>
                  <a:pt x="181" y="78"/>
                </a:lnTo>
                <a:lnTo>
                  <a:pt x="172" y="103"/>
                </a:lnTo>
                <a:lnTo>
                  <a:pt x="173" y="115"/>
                </a:lnTo>
                <a:lnTo>
                  <a:pt x="184" y="123"/>
                </a:lnTo>
                <a:lnTo>
                  <a:pt x="185" y="128"/>
                </a:lnTo>
                <a:lnTo>
                  <a:pt x="180" y="141"/>
                </a:lnTo>
                <a:lnTo>
                  <a:pt x="181" y="147"/>
                </a:lnTo>
                <a:lnTo>
                  <a:pt x="179" y="157"/>
                </a:lnTo>
                <a:lnTo>
                  <a:pt x="185" y="170"/>
                </a:lnTo>
                <a:lnTo>
                  <a:pt x="192" y="190"/>
                </a:lnTo>
                <a:lnTo>
                  <a:pt x="199" y="195"/>
                </a:lnTo>
                <a:lnTo>
                  <a:pt x="184" y="207"/>
                </a:lnTo>
                <a:lnTo>
                  <a:pt x="164" y="215"/>
                </a:lnTo>
                <a:lnTo>
                  <a:pt x="153" y="215"/>
                </a:lnTo>
                <a:lnTo>
                  <a:pt x="146" y="221"/>
                </a:lnTo>
                <a:lnTo>
                  <a:pt x="133" y="221"/>
                </a:lnTo>
                <a:lnTo>
                  <a:pt x="128" y="224"/>
                </a:lnTo>
                <a:lnTo>
                  <a:pt x="107" y="218"/>
                </a:lnTo>
                <a:lnTo>
                  <a:pt x="93" y="220"/>
                </a:lnTo>
                <a:lnTo>
                  <a:pt x="89" y="192"/>
                </a:lnTo>
                <a:lnTo>
                  <a:pt x="82" y="182"/>
                </a:lnTo>
                <a:lnTo>
                  <a:pt x="79" y="176"/>
                </a:lnTo>
                <a:lnTo>
                  <a:pt x="61" y="172"/>
                </a:lnTo>
                <a:lnTo>
                  <a:pt x="51" y="166"/>
                </a:lnTo>
                <a:lnTo>
                  <a:pt x="39" y="163"/>
                </a:lnTo>
                <a:lnTo>
                  <a:pt x="32" y="159"/>
                </a:lnTo>
                <a:lnTo>
                  <a:pt x="25" y="154"/>
                </a:lnTo>
                <a:lnTo>
                  <a:pt x="15" y="127"/>
                </a:lnTo>
                <a:lnTo>
                  <a:pt x="5" y="116"/>
                </a:lnTo>
                <a:lnTo>
                  <a:pt x="1" y="104"/>
                </a:lnTo>
                <a:lnTo>
                  <a:pt x="3" y="93"/>
                </a:lnTo>
                <a:lnTo>
                  <a:pt x="0" y="74"/>
                </a:lnTo>
                <a:lnTo>
                  <a:pt x="7" y="73"/>
                </a:lnTo>
                <a:lnTo>
                  <a:pt x="14" y="65"/>
                </a:lnTo>
                <a:lnTo>
                  <a:pt x="22" y="54"/>
                </a:lnTo>
                <a:lnTo>
                  <a:pt x="26" y="50"/>
                </a:lnTo>
                <a:lnTo>
                  <a:pt x="26" y="43"/>
                </a:lnTo>
                <a:lnTo>
                  <a:pt x="22" y="39"/>
                </a:lnTo>
                <a:lnTo>
                  <a:pt x="21" y="31"/>
                </a:lnTo>
                <a:lnTo>
                  <a:pt x="26" y="28"/>
                </a:lnTo>
                <a:lnTo>
                  <a:pt x="28" y="16"/>
                </a:lnTo>
                <a:lnTo>
                  <a:pt x="20" y="4"/>
                </a:lnTo>
                <a:lnTo>
                  <a:pt x="27" y="2"/>
                </a:lnTo>
                <a:lnTo>
                  <a:pt x="47" y="2"/>
                </a:lnTo>
                <a:lnTo>
                  <a:pt x="84"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545" name="Freeform 202"/>
          <p:cNvSpPr>
            <a:spLocks/>
          </p:cNvSpPr>
          <p:nvPr/>
        </p:nvSpPr>
        <p:spPr bwMode="auto">
          <a:xfrm>
            <a:off x="5539105" y="4111467"/>
            <a:ext cx="174625" cy="206058"/>
          </a:xfrm>
          <a:custGeom>
            <a:avLst/>
            <a:gdLst>
              <a:gd name="T0" fmla="*/ 42 w 100"/>
              <a:gd name="T1" fmla="*/ 110 h 118"/>
              <a:gd name="T2" fmla="*/ 22 w 100"/>
              <a:gd name="T3" fmla="*/ 110 h 118"/>
              <a:gd name="T4" fmla="*/ 15 w 100"/>
              <a:gd name="T5" fmla="*/ 112 h 118"/>
              <a:gd name="T6" fmla="*/ 4 w 100"/>
              <a:gd name="T7" fmla="*/ 118 h 118"/>
              <a:gd name="T8" fmla="*/ 0 w 100"/>
              <a:gd name="T9" fmla="*/ 116 h 118"/>
              <a:gd name="T10" fmla="*/ 0 w 100"/>
              <a:gd name="T11" fmla="*/ 101 h 118"/>
              <a:gd name="T12" fmla="*/ 4 w 100"/>
              <a:gd name="T13" fmla="*/ 93 h 118"/>
              <a:gd name="T14" fmla="*/ 5 w 100"/>
              <a:gd name="T15" fmla="*/ 76 h 118"/>
              <a:gd name="T16" fmla="*/ 9 w 100"/>
              <a:gd name="T17" fmla="*/ 66 h 118"/>
              <a:gd name="T18" fmla="*/ 16 w 100"/>
              <a:gd name="T19" fmla="*/ 56 h 118"/>
              <a:gd name="T20" fmla="*/ 23 w 100"/>
              <a:gd name="T21" fmla="*/ 50 h 118"/>
              <a:gd name="T22" fmla="*/ 29 w 100"/>
              <a:gd name="T23" fmla="*/ 43 h 118"/>
              <a:gd name="T24" fmla="*/ 22 w 100"/>
              <a:gd name="T25" fmla="*/ 40 h 118"/>
              <a:gd name="T26" fmla="*/ 23 w 100"/>
              <a:gd name="T27" fmla="*/ 16 h 118"/>
              <a:gd name="T28" fmla="*/ 30 w 100"/>
              <a:gd name="T29" fmla="*/ 10 h 118"/>
              <a:gd name="T30" fmla="*/ 42 w 100"/>
              <a:gd name="T31" fmla="*/ 14 h 118"/>
              <a:gd name="T32" fmla="*/ 57 w 100"/>
              <a:gd name="T33" fmla="*/ 10 h 118"/>
              <a:gd name="T34" fmla="*/ 69 w 100"/>
              <a:gd name="T35" fmla="*/ 10 h 118"/>
              <a:gd name="T36" fmla="*/ 81 w 100"/>
              <a:gd name="T37" fmla="*/ 0 h 118"/>
              <a:gd name="T38" fmla="*/ 90 w 100"/>
              <a:gd name="T39" fmla="*/ 15 h 118"/>
              <a:gd name="T40" fmla="*/ 92 w 100"/>
              <a:gd name="T41" fmla="*/ 25 h 118"/>
              <a:gd name="T42" fmla="*/ 100 w 100"/>
              <a:gd name="T43" fmla="*/ 49 h 118"/>
              <a:gd name="T44" fmla="*/ 93 w 100"/>
              <a:gd name="T45" fmla="*/ 64 h 118"/>
              <a:gd name="T46" fmla="*/ 84 w 100"/>
              <a:gd name="T47" fmla="*/ 78 h 118"/>
              <a:gd name="T48" fmla="*/ 79 w 100"/>
              <a:gd name="T49" fmla="*/ 86 h 118"/>
              <a:gd name="T50" fmla="*/ 79 w 100"/>
              <a:gd name="T51" fmla="*/ 108 h 118"/>
              <a:gd name="T52" fmla="*/ 42 w 100"/>
              <a:gd name="T53" fmla="*/ 11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118">
                <a:moveTo>
                  <a:pt x="42" y="110"/>
                </a:moveTo>
                <a:lnTo>
                  <a:pt x="22" y="110"/>
                </a:lnTo>
                <a:lnTo>
                  <a:pt x="15" y="112"/>
                </a:lnTo>
                <a:lnTo>
                  <a:pt x="4" y="118"/>
                </a:lnTo>
                <a:lnTo>
                  <a:pt x="0" y="116"/>
                </a:lnTo>
                <a:lnTo>
                  <a:pt x="0" y="101"/>
                </a:lnTo>
                <a:lnTo>
                  <a:pt x="4" y="93"/>
                </a:lnTo>
                <a:lnTo>
                  <a:pt x="5" y="76"/>
                </a:lnTo>
                <a:lnTo>
                  <a:pt x="9" y="66"/>
                </a:lnTo>
                <a:lnTo>
                  <a:pt x="16" y="56"/>
                </a:lnTo>
                <a:lnTo>
                  <a:pt x="23" y="50"/>
                </a:lnTo>
                <a:lnTo>
                  <a:pt x="29" y="43"/>
                </a:lnTo>
                <a:lnTo>
                  <a:pt x="22" y="40"/>
                </a:lnTo>
                <a:lnTo>
                  <a:pt x="23" y="16"/>
                </a:lnTo>
                <a:lnTo>
                  <a:pt x="30" y="10"/>
                </a:lnTo>
                <a:lnTo>
                  <a:pt x="42" y="14"/>
                </a:lnTo>
                <a:lnTo>
                  <a:pt x="57" y="10"/>
                </a:lnTo>
                <a:lnTo>
                  <a:pt x="69" y="10"/>
                </a:lnTo>
                <a:lnTo>
                  <a:pt x="81" y="0"/>
                </a:lnTo>
                <a:lnTo>
                  <a:pt x="90" y="15"/>
                </a:lnTo>
                <a:lnTo>
                  <a:pt x="92" y="25"/>
                </a:lnTo>
                <a:lnTo>
                  <a:pt x="100" y="49"/>
                </a:lnTo>
                <a:lnTo>
                  <a:pt x="93" y="64"/>
                </a:lnTo>
                <a:lnTo>
                  <a:pt x="84" y="78"/>
                </a:lnTo>
                <a:lnTo>
                  <a:pt x="79" y="86"/>
                </a:lnTo>
                <a:lnTo>
                  <a:pt x="79" y="108"/>
                </a:lnTo>
                <a:lnTo>
                  <a:pt x="42" y="11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546" name="Freeform 203"/>
          <p:cNvSpPr>
            <a:spLocks/>
          </p:cNvSpPr>
          <p:nvPr/>
        </p:nvSpPr>
        <p:spPr bwMode="auto">
          <a:xfrm>
            <a:off x="5212557" y="2377440"/>
            <a:ext cx="502920" cy="282893"/>
          </a:xfrm>
          <a:custGeom>
            <a:avLst/>
            <a:gdLst>
              <a:gd name="T0" fmla="*/ 149 w 288"/>
              <a:gd name="T1" fmla="*/ 6 h 162"/>
              <a:gd name="T2" fmla="*/ 157 w 288"/>
              <a:gd name="T3" fmla="*/ 2 h 162"/>
              <a:gd name="T4" fmla="*/ 186 w 288"/>
              <a:gd name="T5" fmla="*/ 11 h 162"/>
              <a:gd name="T6" fmla="*/ 185 w 288"/>
              <a:gd name="T7" fmla="*/ 22 h 162"/>
              <a:gd name="T8" fmla="*/ 205 w 288"/>
              <a:gd name="T9" fmla="*/ 31 h 162"/>
              <a:gd name="T10" fmla="*/ 227 w 288"/>
              <a:gd name="T11" fmla="*/ 42 h 162"/>
              <a:gd name="T12" fmla="*/ 251 w 288"/>
              <a:gd name="T13" fmla="*/ 49 h 162"/>
              <a:gd name="T14" fmla="*/ 285 w 288"/>
              <a:gd name="T15" fmla="*/ 55 h 162"/>
              <a:gd name="T16" fmla="*/ 282 w 288"/>
              <a:gd name="T17" fmla="*/ 72 h 162"/>
              <a:gd name="T18" fmla="*/ 287 w 288"/>
              <a:gd name="T19" fmla="*/ 89 h 162"/>
              <a:gd name="T20" fmla="*/ 264 w 288"/>
              <a:gd name="T21" fmla="*/ 97 h 162"/>
              <a:gd name="T22" fmla="*/ 253 w 288"/>
              <a:gd name="T23" fmla="*/ 107 h 162"/>
              <a:gd name="T24" fmla="*/ 228 w 288"/>
              <a:gd name="T25" fmla="*/ 115 h 162"/>
              <a:gd name="T26" fmla="*/ 218 w 288"/>
              <a:gd name="T27" fmla="*/ 135 h 162"/>
              <a:gd name="T28" fmla="*/ 244 w 288"/>
              <a:gd name="T29" fmla="*/ 139 h 162"/>
              <a:gd name="T30" fmla="*/ 224 w 288"/>
              <a:gd name="T31" fmla="*/ 150 h 162"/>
              <a:gd name="T32" fmla="*/ 194 w 288"/>
              <a:gd name="T33" fmla="*/ 158 h 162"/>
              <a:gd name="T34" fmla="*/ 177 w 288"/>
              <a:gd name="T35" fmla="*/ 142 h 162"/>
              <a:gd name="T36" fmla="*/ 194 w 288"/>
              <a:gd name="T37" fmla="*/ 131 h 162"/>
              <a:gd name="T38" fmla="*/ 162 w 288"/>
              <a:gd name="T39" fmla="*/ 121 h 162"/>
              <a:gd name="T40" fmla="*/ 145 w 288"/>
              <a:gd name="T41" fmla="*/ 116 h 162"/>
              <a:gd name="T42" fmla="*/ 130 w 288"/>
              <a:gd name="T43" fmla="*/ 143 h 162"/>
              <a:gd name="T44" fmla="*/ 115 w 288"/>
              <a:gd name="T45" fmla="*/ 142 h 162"/>
              <a:gd name="T46" fmla="*/ 111 w 288"/>
              <a:gd name="T47" fmla="*/ 137 h 162"/>
              <a:gd name="T48" fmla="*/ 117 w 288"/>
              <a:gd name="T49" fmla="*/ 123 h 162"/>
              <a:gd name="T50" fmla="*/ 118 w 288"/>
              <a:gd name="T51" fmla="*/ 118 h 162"/>
              <a:gd name="T52" fmla="*/ 130 w 288"/>
              <a:gd name="T53" fmla="*/ 121 h 162"/>
              <a:gd name="T54" fmla="*/ 131 w 288"/>
              <a:gd name="T55" fmla="*/ 118 h 162"/>
              <a:gd name="T56" fmla="*/ 125 w 288"/>
              <a:gd name="T57" fmla="*/ 109 h 162"/>
              <a:gd name="T58" fmla="*/ 115 w 288"/>
              <a:gd name="T59" fmla="*/ 98 h 162"/>
              <a:gd name="T60" fmla="*/ 107 w 288"/>
              <a:gd name="T61" fmla="*/ 85 h 162"/>
              <a:gd name="T62" fmla="*/ 87 w 288"/>
              <a:gd name="T63" fmla="*/ 78 h 162"/>
              <a:gd name="T64" fmla="*/ 74 w 288"/>
              <a:gd name="T65" fmla="*/ 83 h 162"/>
              <a:gd name="T66" fmla="*/ 63 w 288"/>
              <a:gd name="T67" fmla="*/ 88 h 162"/>
              <a:gd name="T68" fmla="*/ 46 w 288"/>
              <a:gd name="T69" fmla="*/ 93 h 162"/>
              <a:gd name="T70" fmla="*/ 28 w 288"/>
              <a:gd name="T71" fmla="*/ 88 h 162"/>
              <a:gd name="T72" fmla="*/ 11 w 288"/>
              <a:gd name="T73" fmla="*/ 90 h 162"/>
              <a:gd name="T74" fmla="*/ 0 w 288"/>
              <a:gd name="T75" fmla="*/ 79 h 162"/>
              <a:gd name="T76" fmla="*/ 6 w 288"/>
              <a:gd name="T77" fmla="*/ 66 h 162"/>
              <a:gd name="T78" fmla="*/ 4 w 288"/>
              <a:gd name="T79" fmla="*/ 58 h 162"/>
              <a:gd name="T80" fmla="*/ 24 w 288"/>
              <a:gd name="T81" fmla="*/ 39 h 162"/>
              <a:gd name="T82" fmla="*/ 15 w 288"/>
              <a:gd name="T83" fmla="*/ 15 h 162"/>
              <a:gd name="T84" fmla="*/ 30 w 288"/>
              <a:gd name="T85" fmla="*/ 9 h 162"/>
              <a:gd name="T86" fmla="*/ 58 w 288"/>
              <a:gd name="T87" fmla="*/ 10 h 162"/>
              <a:gd name="T88" fmla="*/ 89 w 288"/>
              <a:gd name="T89" fmla="*/ 15 h 162"/>
              <a:gd name="T90" fmla="*/ 101 w 288"/>
              <a:gd name="T91" fmla="*/ 15 h 162"/>
              <a:gd name="T92" fmla="*/ 120 w 288"/>
              <a:gd name="T93" fmla="*/ 19 h 162"/>
              <a:gd name="T94" fmla="*/ 126 w 288"/>
              <a:gd name="T95" fmla="*/ 10 h 162"/>
              <a:gd name="T96" fmla="*/ 143 w 288"/>
              <a:gd name="T97" fmla="*/ 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 h="162">
                <a:moveTo>
                  <a:pt x="143" y="5"/>
                </a:moveTo>
                <a:lnTo>
                  <a:pt x="149" y="6"/>
                </a:lnTo>
                <a:lnTo>
                  <a:pt x="152" y="1"/>
                </a:lnTo>
                <a:lnTo>
                  <a:pt x="157" y="2"/>
                </a:lnTo>
                <a:lnTo>
                  <a:pt x="173" y="0"/>
                </a:lnTo>
                <a:lnTo>
                  <a:pt x="186" y="11"/>
                </a:lnTo>
                <a:lnTo>
                  <a:pt x="182" y="15"/>
                </a:lnTo>
                <a:lnTo>
                  <a:pt x="185" y="22"/>
                </a:lnTo>
                <a:lnTo>
                  <a:pt x="198" y="23"/>
                </a:lnTo>
                <a:lnTo>
                  <a:pt x="205" y="31"/>
                </a:lnTo>
                <a:lnTo>
                  <a:pt x="206" y="35"/>
                </a:lnTo>
                <a:lnTo>
                  <a:pt x="227" y="42"/>
                </a:lnTo>
                <a:lnTo>
                  <a:pt x="239" y="39"/>
                </a:lnTo>
                <a:lnTo>
                  <a:pt x="251" y="49"/>
                </a:lnTo>
                <a:lnTo>
                  <a:pt x="260" y="49"/>
                </a:lnTo>
                <a:lnTo>
                  <a:pt x="285" y="55"/>
                </a:lnTo>
                <a:lnTo>
                  <a:pt x="286" y="61"/>
                </a:lnTo>
                <a:lnTo>
                  <a:pt x="282" y="72"/>
                </a:lnTo>
                <a:lnTo>
                  <a:pt x="288" y="83"/>
                </a:lnTo>
                <a:lnTo>
                  <a:pt x="287" y="89"/>
                </a:lnTo>
                <a:lnTo>
                  <a:pt x="271" y="91"/>
                </a:lnTo>
                <a:lnTo>
                  <a:pt x="264" y="97"/>
                </a:lnTo>
                <a:lnTo>
                  <a:pt x="265" y="106"/>
                </a:lnTo>
                <a:lnTo>
                  <a:pt x="253" y="107"/>
                </a:lnTo>
                <a:lnTo>
                  <a:pt x="243" y="114"/>
                </a:lnTo>
                <a:lnTo>
                  <a:pt x="228" y="115"/>
                </a:lnTo>
                <a:lnTo>
                  <a:pt x="215" y="123"/>
                </a:lnTo>
                <a:lnTo>
                  <a:pt x="218" y="135"/>
                </a:lnTo>
                <a:lnTo>
                  <a:pt x="227" y="140"/>
                </a:lnTo>
                <a:lnTo>
                  <a:pt x="244" y="139"/>
                </a:lnTo>
                <a:lnTo>
                  <a:pt x="242" y="146"/>
                </a:lnTo>
                <a:lnTo>
                  <a:pt x="224" y="150"/>
                </a:lnTo>
                <a:lnTo>
                  <a:pt x="204" y="162"/>
                </a:lnTo>
                <a:lnTo>
                  <a:pt x="194" y="158"/>
                </a:lnTo>
                <a:lnTo>
                  <a:pt x="196" y="148"/>
                </a:lnTo>
                <a:lnTo>
                  <a:pt x="177" y="142"/>
                </a:lnTo>
                <a:lnTo>
                  <a:pt x="179" y="138"/>
                </a:lnTo>
                <a:lnTo>
                  <a:pt x="194" y="131"/>
                </a:lnTo>
                <a:lnTo>
                  <a:pt x="189" y="127"/>
                </a:lnTo>
                <a:lnTo>
                  <a:pt x="162" y="121"/>
                </a:lnTo>
                <a:lnTo>
                  <a:pt x="160" y="114"/>
                </a:lnTo>
                <a:lnTo>
                  <a:pt x="145" y="116"/>
                </a:lnTo>
                <a:lnTo>
                  <a:pt x="141" y="128"/>
                </a:lnTo>
                <a:lnTo>
                  <a:pt x="130" y="143"/>
                </a:lnTo>
                <a:lnTo>
                  <a:pt x="123" y="139"/>
                </a:lnTo>
                <a:lnTo>
                  <a:pt x="115" y="142"/>
                </a:lnTo>
                <a:lnTo>
                  <a:pt x="107" y="139"/>
                </a:lnTo>
                <a:lnTo>
                  <a:pt x="111" y="137"/>
                </a:lnTo>
                <a:lnTo>
                  <a:pt x="113" y="130"/>
                </a:lnTo>
                <a:lnTo>
                  <a:pt x="117" y="123"/>
                </a:lnTo>
                <a:lnTo>
                  <a:pt x="115" y="119"/>
                </a:lnTo>
                <a:lnTo>
                  <a:pt x="118" y="118"/>
                </a:lnTo>
                <a:lnTo>
                  <a:pt x="120" y="120"/>
                </a:lnTo>
                <a:lnTo>
                  <a:pt x="130" y="121"/>
                </a:lnTo>
                <a:lnTo>
                  <a:pt x="134" y="120"/>
                </a:lnTo>
                <a:lnTo>
                  <a:pt x="131" y="118"/>
                </a:lnTo>
                <a:lnTo>
                  <a:pt x="131" y="115"/>
                </a:lnTo>
                <a:lnTo>
                  <a:pt x="125" y="109"/>
                </a:lnTo>
                <a:lnTo>
                  <a:pt x="121" y="101"/>
                </a:lnTo>
                <a:lnTo>
                  <a:pt x="115" y="98"/>
                </a:lnTo>
                <a:lnTo>
                  <a:pt x="115" y="90"/>
                </a:lnTo>
                <a:lnTo>
                  <a:pt x="107" y="85"/>
                </a:lnTo>
                <a:lnTo>
                  <a:pt x="100" y="84"/>
                </a:lnTo>
                <a:lnTo>
                  <a:pt x="87" y="78"/>
                </a:lnTo>
                <a:lnTo>
                  <a:pt x="77" y="80"/>
                </a:lnTo>
                <a:lnTo>
                  <a:pt x="74" y="83"/>
                </a:lnTo>
                <a:lnTo>
                  <a:pt x="67" y="83"/>
                </a:lnTo>
                <a:lnTo>
                  <a:pt x="63" y="88"/>
                </a:lnTo>
                <a:lnTo>
                  <a:pt x="52" y="90"/>
                </a:lnTo>
                <a:lnTo>
                  <a:pt x="46" y="93"/>
                </a:lnTo>
                <a:lnTo>
                  <a:pt x="38" y="88"/>
                </a:lnTo>
                <a:lnTo>
                  <a:pt x="28" y="88"/>
                </a:lnTo>
                <a:lnTo>
                  <a:pt x="18" y="86"/>
                </a:lnTo>
                <a:lnTo>
                  <a:pt x="11" y="90"/>
                </a:lnTo>
                <a:lnTo>
                  <a:pt x="9" y="84"/>
                </a:lnTo>
                <a:lnTo>
                  <a:pt x="0" y="79"/>
                </a:lnTo>
                <a:lnTo>
                  <a:pt x="2" y="71"/>
                </a:lnTo>
                <a:lnTo>
                  <a:pt x="6" y="66"/>
                </a:lnTo>
                <a:lnTo>
                  <a:pt x="9" y="67"/>
                </a:lnTo>
                <a:lnTo>
                  <a:pt x="4" y="58"/>
                </a:lnTo>
                <a:lnTo>
                  <a:pt x="17" y="41"/>
                </a:lnTo>
                <a:lnTo>
                  <a:pt x="24" y="39"/>
                </a:lnTo>
                <a:lnTo>
                  <a:pt x="25" y="33"/>
                </a:lnTo>
                <a:lnTo>
                  <a:pt x="15" y="15"/>
                </a:lnTo>
                <a:lnTo>
                  <a:pt x="22" y="14"/>
                </a:lnTo>
                <a:lnTo>
                  <a:pt x="30" y="9"/>
                </a:lnTo>
                <a:lnTo>
                  <a:pt x="42" y="8"/>
                </a:lnTo>
                <a:lnTo>
                  <a:pt x="58" y="10"/>
                </a:lnTo>
                <a:lnTo>
                  <a:pt x="77" y="15"/>
                </a:lnTo>
                <a:lnTo>
                  <a:pt x="89" y="15"/>
                </a:lnTo>
                <a:lnTo>
                  <a:pt x="95" y="18"/>
                </a:lnTo>
                <a:lnTo>
                  <a:pt x="101" y="15"/>
                </a:lnTo>
                <a:lnTo>
                  <a:pt x="106" y="19"/>
                </a:lnTo>
                <a:lnTo>
                  <a:pt x="120" y="19"/>
                </a:lnTo>
                <a:lnTo>
                  <a:pt x="126" y="20"/>
                </a:lnTo>
                <a:lnTo>
                  <a:pt x="126" y="10"/>
                </a:lnTo>
                <a:lnTo>
                  <a:pt x="130" y="6"/>
                </a:lnTo>
                <a:lnTo>
                  <a:pt x="143" y="5"/>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547" name="Freeform 204"/>
          <p:cNvSpPr>
            <a:spLocks/>
          </p:cNvSpPr>
          <p:nvPr/>
        </p:nvSpPr>
        <p:spPr bwMode="auto">
          <a:xfrm>
            <a:off x="2813210" y="5358289"/>
            <a:ext cx="157163" cy="174625"/>
          </a:xfrm>
          <a:custGeom>
            <a:avLst/>
            <a:gdLst>
              <a:gd name="T0" fmla="*/ 3 w 90"/>
              <a:gd name="T1" fmla="*/ 2 h 100"/>
              <a:gd name="T2" fmla="*/ 14 w 90"/>
              <a:gd name="T3" fmla="*/ 0 h 100"/>
              <a:gd name="T4" fmla="*/ 35 w 90"/>
              <a:gd name="T5" fmla="*/ 16 h 100"/>
              <a:gd name="T6" fmla="*/ 41 w 90"/>
              <a:gd name="T7" fmla="*/ 15 h 100"/>
              <a:gd name="T8" fmla="*/ 61 w 90"/>
              <a:gd name="T9" fmla="*/ 29 h 100"/>
              <a:gd name="T10" fmla="*/ 77 w 90"/>
              <a:gd name="T11" fmla="*/ 40 h 100"/>
              <a:gd name="T12" fmla="*/ 89 w 90"/>
              <a:gd name="T13" fmla="*/ 54 h 100"/>
              <a:gd name="T14" fmla="*/ 83 w 90"/>
              <a:gd name="T15" fmla="*/ 64 h 100"/>
              <a:gd name="T16" fmla="*/ 90 w 90"/>
              <a:gd name="T17" fmla="*/ 76 h 100"/>
              <a:gd name="T18" fmla="*/ 84 w 90"/>
              <a:gd name="T19" fmla="*/ 89 h 100"/>
              <a:gd name="T20" fmla="*/ 67 w 90"/>
              <a:gd name="T21" fmla="*/ 100 h 100"/>
              <a:gd name="T22" fmla="*/ 53 w 90"/>
              <a:gd name="T23" fmla="*/ 96 h 100"/>
              <a:gd name="T24" fmla="*/ 44 w 90"/>
              <a:gd name="T25" fmla="*/ 98 h 100"/>
              <a:gd name="T26" fmla="*/ 27 w 90"/>
              <a:gd name="T27" fmla="*/ 89 h 100"/>
              <a:gd name="T28" fmla="*/ 15 w 90"/>
              <a:gd name="T29" fmla="*/ 90 h 100"/>
              <a:gd name="T30" fmla="*/ 2 w 90"/>
              <a:gd name="T31" fmla="*/ 79 h 100"/>
              <a:gd name="T32" fmla="*/ 1 w 90"/>
              <a:gd name="T33" fmla="*/ 65 h 100"/>
              <a:gd name="T34" fmla="*/ 4 w 90"/>
              <a:gd name="T35" fmla="*/ 61 h 100"/>
              <a:gd name="T36" fmla="*/ 0 w 90"/>
              <a:gd name="T37" fmla="*/ 40 h 100"/>
              <a:gd name="T38" fmla="*/ 2 w 90"/>
              <a:gd name="T39" fmla="*/ 19 h 100"/>
              <a:gd name="T40" fmla="*/ 3 w 90"/>
              <a:gd name="T41" fmla="*/ 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100">
                <a:moveTo>
                  <a:pt x="3" y="2"/>
                </a:moveTo>
                <a:lnTo>
                  <a:pt x="14" y="0"/>
                </a:lnTo>
                <a:lnTo>
                  <a:pt x="35" y="16"/>
                </a:lnTo>
                <a:lnTo>
                  <a:pt x="41" y="15"/>
                </a:lnTo>
                <a:lnTo>
                  <a:pt x="61" y="29"/>
                </a:lnTo>
                <a:lnTo>
                  <a:pt x="77" y="40"/>
                </a:lnTo>
                <a:lnTo>
                  <a:pt x="89" y="54"/>
                </a:lnTo>
                <a:lnTo>
                  <a:pt x="83" y="64"/>
                </a:lnTo>
                <a:lnTo>
                  <a:pt x="90" y="76"/>
                </a:lnTo>
                <a:lnTo>
                  <a:pt x="84" y="89"/>
                </a:lnTo>
                <a:lnTo>
                  <a:pt x="67" y="100"/>
                </a:lnTo>
                <a:lnTo>
                  <a:pt x="53" y="96"/>
                </a:lnTo>
                <a:lnTo>
                  <a:pt x="44" y="98"/>
                </a:lnTo>
                <a:lnTo>
                  <a:pt x="27" y="89"/>
                </a:lnTo>
                <a:lnTo>
                  <a:pt x="15" y="90"/>
                </a:lnTo>
                <a:lnTo>
                  <a:pt x="2" y="79"/>
                </a:lnTo>
                <a:lnTo>
                  <a:pt x="1" y="65"/>
                </a:lnTo>
                <a:lnTo>
                  <a:pt x="4" y="61"/>
                </a:lnTo>
                <a:lnTo>
                  <a:pt x="0" y="40"/>
                </a:lnTo>
                <a:lnTo>
                  <a:pt x="2" y="19"/>
                </a:lnTo>
                <a:lnTo>
                  <a:pt x="3" y="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548" name="Freeform 205"/>
          <p:cNvSpPr>
            <a:spLocks/>
          </p:cNvSpPr>
          <p:nvPr/>
        </p:nvSpPr>
        <p:spPr bwMode="auto">
          <a:xfrm>
            <a:off x="511652" y="2181860"/>
            <a:ext cx="83820" cy="43657"/>
          </a:xfrm>
          <a:custGeom>
            <a:avLst/>
            <a:gdLst>
              <a:gd name="T0" fmla="*/ 25 w 48"/>
              <a:gd name="T1" fmla="*/ 17 h 25"/>
              <a:gd name="T2" fmla="*/ 3 w 48"/>
              <a:gd name="T3" fmla="*/ 25 h 25"/>
              <a:gd name="T4" fmla="*/ 0 w 48"/>
              <a:gd name="T5" fmla="*/ 19 h 25"/>
              <a:gd name="T6" fmla="*/ 7 w 48"/>
              <a:gd name="T7" fmla="*/ 10 h 25"/>
              <a:gd name="T8" fmla="*/ 28 w 48"/>
              <a:gd name="T9" fmla="*/ 3 h 25"/>
              <a:gd name="T10" fmla="*/ 40 w 48"/>
              <a:gd name="T11" fmla="*/ 0 h 25"/>
              <a:gd name="T12" fmla="*/ 48 w 48"/>
              <a:gd name="T13" fmla="*/ 2 h 25"/>
              <a:gd name="T14" fmla="*/ 48 w 48"/>
              <a:gd name="T15" fmla="*/ 8 h 25"/>
              <a:gd name="T16" fmla="*/ 25 w 48"/>
              <a:gd name="T17"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5">
                <a:moveTo>
                  <a:pt x="25" y="17"/>
                </a:moveTo>
                <a:lnTo>
                  <a:pt x="3" y="25"/>
                </a:lnTo>
                <a:lnTo>
                  <a:pt x="0" y="19"/>
                </a:lnTo>
                <a:lnTo>
                  <a:pt x="7" y="10"/>
                </a:lnTo>
                <a:lnTo>
                  <a:pt x="28" y="3"/>
                </a:lnTo>
                <a:lnTo>
                  <a:pt x="40" y="0"/>
                </a:lnTo>
                <a:lnTo>
                  <a:pt x="48" y="2"/>
                </a:lnTo>
                <a:lnTo>
                  <a:pt x="48" y="8"/>
                </a:lnTo>
                <a:lnTo>
                  <a:pt x="25" y="1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5" name="Freeform 207"/>
          <p:cNvSpPr>
            <a:spLocks/>
          </p:cNvSpPr>
          <p:nvPr/>
        </p:nvSpPr>
        <p:spPr bwMode="auto">
          <a:xfrm>
            <a:off x="298609" y="2101533"/>
            <a:ext cx="48895" cy="20955"/>
          </a:xfrm>
          <a:custGeom>
            <a:avLst/>
            <a:gdLst>
              <a:gd name="T0" fmla="*/ 21 w 28"/>
              <a:gd name="T1" fmla="*/ 9 h 12"/>
              <a:gd name="T2" fmla="*/ 8 w 28"/>
              <a:gd name="T3" fmla="*/ 12 h 12"/>
              <a:gd name="T4" fmla="*/ 3 w 28"/>
              <a:gd name="T5" fmla="*/ 8 h 12"/>
              <a:gd name="T6" fmla="*/ 0 w 28"/>
              <a:gd name="T7" fmla="*/ 3 h 12"/>
              <a:gd name="T8" fmla="*/ 19 w 28"/>
              <a:gd name="T9" fmla="*/ 0 h 12"/>
              <a:gd name="T10" fmla="*/ 28 w 28"/>
              <a:gd name="T11" fmla="*/ 1 h 12"/>
              <a:gd name="T12" fmla="*/ 21 w 28"/>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1" y="9"/>
                </a:moveTo>
                <a:lnTo>
                  <a:pt x="8" y="12"/>
                </a:lnTo>
                <a:lnTo>
                  <a:pt x="3" y="8"/>
                </a:lnTo>
                <a:lnTo>
                  <a:pt x="0" y="3"/>
                </a:lnTo>
                <a:lnTo>
                  <a:pt x="19" y="0"/>
                </a:lnTo>
                <a:lnTo>
                  <a:pt x="28" y="1"/>
                </a:lnTo>
                <a:lnTo>
                  <a:pt x="21" y="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6" name="Freeform 208"/>
          <p:cNvSpPr>
            <a:spLocks/>
          </p:cNvSpPr>
          <p:nvPr/>
        </p:nvSpPr>
        <p:spPr bwMode="auto">
          <a:xfrm>
            <a:off x="328295" y="1988027"/>
            <a:ext cx="71597" cy="26193"/>
          </a:xfrm>
          <a:custGeom>
            <a:avLst/>
            <a:gdLst>
              <a:gd name="T0" fmla="*/ 10 w 41"/>
              <a:gd name="T1" fmla="*/ 0 h 15"/>
              <a:gd name="T2" fmla="*/ 14 w 41"/>
              <a:gd name="T3" fmla="*/ 4 h 15"/>
              <a:gd name="T4" fmla="*/ 26 w 41"/>
              <a:gd name="T5" fmla="*/ 2 h 15"/>
              <a:gd name="T6" fmla="*/ 30 w 41"/>
              <a:gd name="T7" fmla="*/ 7 h 15"/>
              <a:gd name="T8" fmla="*/ 41 w 41"/>
              <a:gd name="T9" fmla="*/ 9 h 15"/>
              <a:gd name="T10" fmla="*/ 37 w 41"/>
              <a:gd name="T11" fmla="*/ 11 h 15"/>
              <a:gd name="T12" fmla="*/ 21 w 41"/>
              <a:gd name="T13" fmla="*/ 15 h 15"/>
              <a:gd name="T14" fmla="*/ 16 w 41"/>
              <a:gd name="T15" fmla="*/ 11 h 15"/>
              <a:gd name="T16" fmla="*/ 15 w 41"/>
              <a:gd name="T17" fmla="*/ 8 h 15"/>
              <a:gd name="T18" fmla="*/ 1 w 41"/>
              <a:gd name="T19" fmla="*/ 9 h 15"/>
              <a:gd name="T20" fmla="*/ 0 w 41"/>
              <a:gd name="T21" fmla="*/ 7 h 15"/>
              <a:gd name="T22" fmla="*/ 10 w 41"/>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15">
                <a:moveTo>
                  <a:pt x="10" y="0"/>
                </a:moveTo>
                <a:lnTo>
                  <a:pt x="14" y="4"/>
                </a:lnTo>
                <a:lnTo>
                  <a:pt x="26" y="2"/>
                </a:lnTo>
                <a:lnTo>
                  <a:pt x="30" y="7"/>
                </a:lnTo>
                <a:lnTo>
                  <a:pt x="41" y="9"/>
                </a:lnTo>
                <a:lnTo>
                  <a:pt x="37" y="11"/>
                </a:lnTo>
                <a:lnTo>
                  <a:pt x="21" y="15"/>
                </a:lnTo>
                <a:lnTo>
                  <a:pt x="16" y="11"/>
                </a:lnTo>
                <a:lnTo>
                  <a:pt x="15" y="8"/>
                </a:lnTo>
                <a:lnTo>
                  <a:pt x="1" y="9"/>
                </a:lnTo>
                <a:lnTo>
                  <a:pt x="0" y="7"/>
                </a:lnTo>
                <a:lnTo>
                  <a:pt x="10"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7" name="Freeform 209"/>
          <p:cNvSpPr>
            <a:spLocks/>
          </p:cNvSpPr>
          <p:nvPr/>
        </p:nvSpPr>
        <p:spPr bwMode="auto">
          <a:xfrm>
            <a:off x="95171" y="1669335"/>
            <a:ext cx="1190943" cy="553562"/>
          </a:xfrm>
          <a:custGeom>
            <a:avLst/>
            <a:gdLst>
              <a:gd name="T0" fmla="*/ 542 w 682"/>
              <a:gd name="T1" fmla="*/ 8 h 317"/>
              <a:gd name="T2" fmla="*/ 572 w 682"/>
              <a:gd name="T3" fmla="*/ 16 h 317"/>
              <a:gd name="T4" fmla="*/ 630 w 682"/>
              <a:gd name="T5" fmla="*/ 21 h 317"/>
              <a:gd name="T6" fmla="*/ 671 w 682"/>
              <a:gd name="T7" fmla="*/ 26 h 317"/>
              <a:gd name="T8" fmla="*/ 598 w 682"/>
              <a:gd name="T9" fmla="*/ 94 h 317"/>
              <a:gd name="T10" fmla="*/ 501 w 682"/>
              <a:gd name="T11" fmla="*/ 207 h 317"/>
              <a:gd name="T12" fmla="*/ 529 w 682"/>
              <a:gd name="T13" fmla="*/ 217 h 317"/>
              <a:gd name="T14" fmla="*/ 550 w 682"/>
              <a:gd name="T15" fmla="*/ 229 h 317"/>
              <a:gd name="T16" fmla="*/ 547 w 682"/>
              <a:gd name="T17" fmla="*/ 274 h 317"/>
              <a:gd name="T18" fmla="*/ 536 w 682"/>
              <a:gd name="T19" fmla="*/ 309 h 317"/>
              <a:gd name="T20" fmla="*/ 536 w 682"/>
              <a:gd name="T21" fmla="*/ 278 h 317"/>
              <a:gd name="T22" fmla="*/ 526 w 682"/>
              <a:gd name="T23" fmla="*/ 242 h 317"/>
              <a:gd name="T24" fmla="*/ 480 w 682"/>
              <a:gd name="T25" fmla="*/ 216 h 317"/>
              <a:gd name="T26" fmla="*/ 429 w 682"/>
              <a:gd name="T27" fmla="*/ 207 h 317"/>
              <a:gd name="T28" fmla="*/ 380 w 682"/>
              <a:gd name="T29" fmla="*/ 194 h 317"/>
              <a:gd name="T30" fmla="*/ 338 w 682"/>
              <a:gd name="T31" fmla="*/ 213 h 317"/>
              <a:gd name="T32" fmla="*/ 307 w 682"/>
              <a:gd name="T33" fmla="*/ 212 h 317"/>
              <a:gd name="T34" fmla="*/ 358 w 682"/>
              <a:gd name="T35" fmla="*/ 183 h 317"/>
              <a:gd name="T36" fmla="*/ 267 w 682"/>
              <a:gd name="T37" fmla="*/ 220 h 317"/>
              <a:gd name="T38" fmla="*/ 213 w 682"/>
              <a:gd name="T39" fmla="*/ 251 h 317"/>
              <a:gd name="T40" fmla="*/ 145 w 682"/>
              <a:gd name="T41" fmla="*/ 276 h 317"/>
              <a:gd name="T42" fmla="*/ 95 w 682"/>
              <a:gd name="T43" fmla="*/ 292 h 317"/>
              <a:gd name="T44" fmla="*/ 32 w 682"/>
              <a:gd name="T45" fmla="*/ 311 h 317"/>
              <a:gd name="T46" fmla="*/ 28 w 682"/>
              <a:gd name="T47" fmla="*/ 304 h 317"/>
              <a:gd name="T48" fmla="*/ 98 w 682"/>
              <a:gd name="T49" fmla="*/ 285 h 317"/>
              <a:gd name="T50" fmla="*/ 155 w 682"/>
              <a:gd name="T51" fmla="*/ 261 h 317"/>
              <a:gd name="T52" fmla="*/ 213 w 682"/>
              <a:gd name="T53" fmla="*/ 228 h 317"/>
              <a:gd name="T54" fmla="*/ 172 w 682"/>
              <a:gd name="T55" fmla="*/ 238 h 317"/>
              <a:gd name="T56" fmla="*/ 167 w 682"/>
              <a:gd name="T57" fmla="*/ 225 h 317"/>
              <a:gd name="T58" fmla="*/ 146 w 682"/>
              <a:gd name="T59" fmla="*/ 221 h 317"/>
              <a:gd name="T60" fmla="*/ 132 w 682"/>
              <a:gd name="T61" fmla="*/ 211 h 317"/>
              <a:gd name="T62" fmla="*/ 139 w 682"/>
              <a:gd name="T63" fmla="*/ 186 h 317"/>
              <a:gd name="T64" fmla="*/ 183 w 682"/>
              <a:gd name="T65" fmla="*/ 157 h 317"/>
              <a:gd name="T66" fmla="*/ 220 w 682"/>
              <a:gd name="T67" fmla="*/ 149 h 317"/>
              <a:gd name="T68" fmla="*/ 270 w 682"/>
              <a:gd name="T69" fmla="*/ 136 h 317"/>
              <a:gd name="T70" fmla="*/ 295 w 682"/>
              <a:gd name="T71" fmla="*/ 117 h 317"/>
              <a:gd name="T72" fmla="*/ 256 w 682"/>
              <a:gd name="T73" fmla="*/ 125 h 317"/>
              <a:gd name="T74" fmla="*/ 213 w 682"/>
              <a:gd name="T75" fmla="*/ 119 h 317"/>
              <a:gd name="T76" fmla="*/ 246 w 682"/>
              <a:gd name="T77" fmla="*/ 93 h 317"/>
              <a:gd name="T78" fmla="*/ 286 w 682"/>
              <a:gd name="T79" fmla="*/ 93 h 317"/>
              <a:gd name="T80" fmla="*/ 313 w 682"/>
              <a:gd name="T81" fmla="*/ 74 h 317"/>
              <a:gd name="T82" fmla="*/ 305 w 682"/>
              <a:gd name="T83" fmla="*/ 52 h 317"/>
              <a:gd name="T84" fmla="*/ 380 w 682"/>
              <a:gd name="T85" fmla="*/ 34 h 317"/>
              <a:gd name="T86" fmla="*/ 439 w 682"/>
              <a:gd name="T87" fmla="*/ 16 h 317"/>
              <a:gd name="T88" fmla="*/ 519 w 682"/>
              <a:gd name="T89"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2" h="317">
                <a:moveTo>
                  <a:pt x="533" y="4"/>
                </a:moveTo>
                <a:lnTo>
                  <a:pt x="531" y="12"/>
                </a:lnTo>
                <a:lnTo>
                  <a:pt x="542" y="8"/>
                </a:lnTo>
                <a:lnTo>
                  <a:pt x="562" y="9"/>
                </a:lnTo>
                <a:lnTo>
                  <a:pt x="556" y="13"/>
                </a:lnTo>
                <a:lnTo>
                  <a:pt x="572" y="16"/>
                </a:lnTo>
                <a:lnTo>
                  <a:pt x="587" y="14"/>
                </a:lnTo>
                <a:lnTo>
                  <a:pt x="607" y="20"/>
                </a:lnTo>
                <a:lnTo>
                  <a:pt x="630" y="21"/>
                </a:lnTo>
                <a:lnTo>
                  <a:pt x="637" y="23"/>
                </a:lnTo>
                <a:lnTo>
                  <a:pt x="658" y="21"/>
                </a:lnTo>
                <a:lnTo>
                  <a:pt x="671" y="26"/>
                </a:lnTo>
                <a:lnTo>
                  <a:pt x="682" y="28"/>
                </a:lnTo>
                <a:lnTo>
                  <a:pt x="682" y="28"/>
                </a:lnTo>
                <a:lnTo>
                  <a:pt x="598" y="94"/>
                </a:lnTo>
                <a:lnTo>
                  <a:pt x="478" y="201"/>
                </a:lnTo>
                <a:lnTo>
                  <a:pt x="492" y="202"/>
                </a:lnTo>
                <a:lnTo>
                  <a:pt x="501" y="207"/>
                </a:lnTo>
                <a:lnTo>
                  <a:pt x="503" y="215"/>
                </a:lnTo>
                <a:lnTo>
                  <a:pt x="503" y="228"/>
                </a:lnTo>
                <a:lnTo>
                  <a:pt x="529" y="217"/>
                </a:lnTo>
                <a:lnTo>
                  <a:pt x="549" y="211"/>
                </a:lnTo>
                <a:lnTo>
                  <a:pt x="548" y="221"/>
                </a:lnTo>
                <a:lnTo>
                  <a:pt x="550" y="229"/>
                </a:lnTo>
                <a:lnTo>
                  <a:pt x="555" y="238"/>
                </a:lnTo>
                <a:lnTo>
                  <a:pt x="552" y="252"/>
                </a:lnTo>
                <a:lnTo>
                  <a:pt x="547" y="274"/>
                </a:lnTo>
                <a:lnTo>
                  <a:pt x="562" y="287"/>
                </a:lnTo>
                <a:lnTo>
                  <a:pt x="552" y="299"/>
                </a:lnTo>
                <a:lnTo>
                  <a:pt x="536" y="309"/>
                </a:lnTo>
                <a:lnTo>
                  <a:pt x="533" y="301"/>
                </a:lnTo>
                <a:lnTo>
                  <a:pt x="525" y="295"/>
                </a:lnTo>
                <a:lnTo>
                  <a:pt x="536" y="278"/>
                </a:lnTo>
                <a:lnTo>
                  <a:pt x="530" y="262"/>
                </a:lnTo>
                <a:lnTo>
                  <a:pt x="539" y="244"/>
                </a:lnTo>
                <a:lnTo>
                  <a:pt x="526" y="242"/>
                </a:lnTo>
                <a:lnTo>
                  <a:pt x="503" y="242"/>
                </a:lnTo>
                <a:lnTo>
                  <a:pt x="491" y="236"/>
                </a:lnTo>
                <a:lnTo>
                  <a:pt x="480" y="216"/>
                </a:lnTo>
                <a:lnTo>
                  <a:pt x="470" y="212"/>
                </a:lnTo>
                <a:lnTo>
                  <a:pt x="451" y="205"/>
                </a:lnTo>
                <a:lnTo>
                  <a:pt x="429" y="207"/>
                </a:lnTo>
                <a:lnTo>
                  <a:pt x="409" y="198"/>
                </a:lnTo>
                <a:lnTo>
                  <a:pt x="401" y="190"/>
                </a:lnTo>
                <a:lnTo>
                  <a:pt x="380" y="194"/>
                </a:lnTo>
                <a:lnTo>
                  <a:pt x="369" y="207"/>
                </a:lnTo>
                <a:lnTo>
                  <a:pt x="359" y="209"/>
                </a:lnTo>
                <a:lnTo>
                  <a:pt x="338" y="213"/>
                </a:lnTo>
                <a:lnTo>
                  <a:pt x="318" y="219"/>
                </a:lnTo>
                <a:lnTo>
                  <a:pt x="297" y="223"/>
                </a:lnTo>
                <a:lnTo>
                  <a:pt x="307" y="212"/>
                </a:lnTo>
                <a:lnTo>
                  <a:pt x="335" y="193"/>
                </a:lnTo>
                <a:lnTo>
                  <a:pt x="357" y="187"/>
                </a:lnTo>
                <a:lnTo>
                  <a:pt x="358" y="183"/>
                </a:lnTo>
                <a:lnTo>
                  <a:pt x="328" y="193"/>
                </a:lnTo>
                <a:lnTo>
                  <a:pt x="303" y="206"/>
                </a:lnTo>
                <a:lnTo>
                  <a:pt x="267" y="220"/>
                </a:lnTo>
                <a:lnTo>
                  <a:pt x="267" y="229"/>
                </a:lnTo>
                <a:lnTo>
                  <a:pt x="238" y="243"/>
                </a:lnTo>
                <a:lnTo>
                  <a:pt x="213" y="251"/>
                </a:lnTo>
                <a:lnTo>
                  <a:pt x="192" y="257"/>
                </a:lnTo>
                <a:lnTo>
                  <a:pt x="179" y="266"/>
                </a:lnTo>
                <a:lnTo>
                  <a:pt x="145" y="276"/>
                </a:lnTo>
                <a:lnTo>
                  <a:pt x="130" y="285"/>
                </a:lnTo>
                <a:lnTo>
                  <a:pt x="104" y="294"/>
                </a:lnTo>
                <a:lnTo>
                  <a:pt x="95" y="292"/>
                </a:lnTo>
                <a:lnTo>
                  <a:pt x="75" y="298"/>
                </a:lnTo>
                <a:lnTo>
                  <a:pt x="52" y="304"/>
                </a:lnTo>
                <a:lnTo>
                  <a:pt x="32" y="311"/>
                </a:lnTo>
                <a:lnTo>
                  <a:pt x="0" y="317"/>
                </a:lnTo>
                <a:lnTo>
                  <a:pt x="1" y="313"/>
                </a:lnTo>
                <a:lnTo>
                  <a:pt x="28" y="304"/>
                </a:lnTo>
                <a:lnTo>
                  <a:pt x="49" y="298"/>
                </a:lnTo>
                <a:lnTo>
                  <a:pt x="77" y="287"/>
                </a:lnTo>
                <a:lnTo>
                  <a:pt x="98" y="285"/>
                </a:lnTo>
                <a:lnTo>
                  <a:pt x="114" y="277"/>
                </a:lnTo>
                <a:lnTo>
                  <a:pt x="148" y="265"/>
                </a:lnTo>
                <a:lnTo>
                  <a:pt x="155" y="261"/>
                </a:lnTo>
                <a:lnTo>
                  <a:pt x="174" y="254"/>
                </a:lnTo>
                <a:lnTo>
                  <a:pt x="192" y="239"/>
                </a:lnTo>
                <a:lnTo>
                  <a:pt x="213" y="228"/>
                </a:lnTo>
                <a:lnTo>
                  <a:pt x="189" y="234"/>
                </a:lnTo>
                <a:lnTo>
                  <a:pt x="188" y="231"/>
                </a:lnTo>
                <a:lnTo>
                  <a:pt x="172" y="238"/>
                </a:lnTo>
                <a:lnTo>
                  <a:pt x="173" y="228"/>
                </a:lnTo>
                <a:lnTo>
                  <a:pt x="161" y="235"/>
                </a:lnTo>
                <a:lnTo>
                  <a:pt x="167" y="225"/>
                </a:lnTo>
                <a:lnTo>
                  <a:pt x="143" y="233"/>
                </a:lnTo>
                <a:lnTo>
                  <a:pt x="134" y="233"/>
                </a:lnTo>
                <a:lnTo>
                  <a:pt x="146" y="221"/>
                </a:lnTo>
                <a:lnTo>
                  <a:pt x="157" y="214"/>
                </a:lnTo>
                <a:lnTo>
                  <a:pt x="156" y="207"/>
                </a:lnTo>
                <a:lnTo>
                  <a:pt x="132" y="211"/>
                </a:lnTo>
                <a:lnTo>
                  <a:pt x="131" y="202"/>
                </a:lnTo>
                <a:lnTo>
                  <a:pt x="126" y="197"/>
                </a:lnTo>
                <a:lnTo>
                  <a:pt x="139" y="186"/>
                </a:lnTo>
                <a:lnTo>
                  <a:pt x="138" y="178"/>
                </a:lnTo>
                <a:lnTo>
                  <a:pt x="158" y="167"/>
                </a:lnTo>
                <a:lnTo>
                  <a:pt x="183" y="157"/>
                </a:lnTo>
                <a:lnTo>
                  <a:pt x="201" y="147"/>
                </a:lnTo>
                <a:lnTo>
                  <a:pt x="214" y="146"/>
                </a:lnTo>
                <a:lnTo>
                  <a:pt x="220" y="149"/>
                </a:lnTo>
                <a:lnTo>
                  <a:pt x="243" y="140"/>
                </a:lnTo>
                <a:lnTo>
                  <a:pt x="252" y="142"/>
                </a:lnTo>
                <a:lnTo>
                  <a:pt x="270" y="136"/>
                </a:lnTo>
                <a:lnTo>
                  <a:pt x="279" y="127"/>
                </a:lnTo>
                <a:lnTo>
                  <a:pt x="275" y="124"/>
                </a:lnTo>
                <a:lnTo>
                  <a:pt x="295" y="117"/>
                </a:lnTo>
                <a:lnTo>
                  <a:pt x="286" y="117"/>
                </a:lnTo>
                <a:lnTo>
                  <a:pt x="266" y="121"/>
                </a:lnTo>
                <a:lnTo>
                  <a:pt x="256" y="125"/>
                </a:lnTo>
                <a:lnTo>
                  <a:pt x="251" y="121"/>
                </a:lnTo>
                <a:lnTo>
                  <a:pt x="228" y="123"/>
                </a:lnTo>
                <a:lnTo>
                  <a:pt x="213" y="119"/>
                </a:lnTo>
                <a:lnTo>
                  <a:pt x="218" y="111"/>
                </a:lnTo>
                <a:lnTo>
                  <a:pt x="215" y="101"/>
                </a:lnTo>
                <a:lnTo>
                  <a:pt x="246" y="93"/>
                </a:lnTo>
                <a:lnTo>
                  <a:pt x="289" y="84"/>
                </a:lnTo>
                <a:lnTo>
                  <a:pt x="300" y="84"/>
                </a:lnTo>
                <a:lnTo>
                  <a:pt x="286" y="93"/>
                </a:lnTo>
                <a:lnTo>
                  <a:pt x="316" y="92"/>
                </a:lnTo>
                <a:lnTo>
                  <a:pt x="320" y="81"/>
                </a:lnTo>
                <a:lnTo>
                  <a:pt x="313" y="74"/>
                </a:lnTo>
                <a:lnTo>
                  <a:pt x="317" y="65"/>
                </a:lnTo>
                <a:lnTo>
                  <a:pt x="315" y="58"/>
                </a:lnTo>
                <a:lnTo>
                  <a:pt x="305" y="52"/>
                </a:lnTo>
                <a:lnTo>
                  <a:pt x="327" y="43"/>
                </a:lnTo>
                <a:lnTo>
                  <a:pt x="351" y="42"/>
                </a:lnTo>
                <a:lnTo>
                  <a:pt x="380" y="34"/>
                </a:lnTo>
                <a:lnTo>
                  <a:pt x="397" y="26"/>
                </a:lnTo>
                <a:lnTo>
                  <a:pt x="423" y="18"/>
                </a:lnTo>
                <a:lnTo>
                  <a:pt x="439" y="16"/>
                </a:lnTo>
                <a:lnTo>
                  <a:pt x="475" y="8"/>
                </a:lnTo>
                <a:lnTo>
                  <a:pt x="485" y="9"/>
                </a:lnTo>
                <a:lnTo>
                  <a:pt x="519" y="0"/>
                </a:lnTo>
                <a:lnTo>
                  <a:pt x="533" y="4"/>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8" name="Freeform 210"/>
          <p:cNvSpPr>
            <a:spLocks/>
          </p:cNvSpPr>
          <p:nvPr/>
        </p:nvSpPr>
        <p:spPr bwMode="auto">
          <a:xfrm>
            <a:off x="915035" y="2480470"/>
            <a:ext cx="1747997" cy="874871"/>
          </a:xfrm>
          <a:custGeom>
            <a:avLst/>
            <a:gdLst>
              <a:gd name="T0" fmla="*/ 595 w 1001"/>
              <a:gd name="T1" fmla="*/ 16 h 501"/>
              <a:gd name="T2" fmla="*/ 655 w 1001"/>
              <a:gd name="T3" fmla="*/ 28 h 501"/>
              <a:gd name="T4" fmla="*/ 701 w 1001"/>
              <a:gd name="T5" fmla="*/ 38 h 501"/>
              <a:gd name="T6" fmla="*/ 724 w 1001"/>
              <a:gd name="T7" fmla="*/ 58 h 501"/>
              <a:gd name="T8" fmla="*/ 729 w 1001"/>
              <a:gd name="T9" fmla="*/ 64 h 501"/>
              <a:gd name="T10" fmla="*/ 733 w 1001"/>
              <a:gd name="T11" fmla="*/ 73 h 501"/>
              <a:gd name="T12" fmla="*/ 730 w 1001"/>
              <a:gd name="T13" fmla="*/ 131 h 501"/>
              <a:gd name="T14" fmla="*/ 712 w 1001"/>
              <a:gd name="T15" fmla="*/ 155 h 501"/>
              <a:gd name="T16" fmla="*/ 762 w 1001"/>
              <a:gd name="T17" fmla="*/ 144 h 501"/>
              <a:gd name="T18" fmla="*/ 788 w 1001"/>
              <a:gd name="T19" fmla="*/ 121 h 501"/>
              <a:gd name="T20" fmla="*/ 836 w 1001"/>
              <a:gd name="T21" fmla="*/ 110 h 501"/>
              <a:gd name="T22" fmla="*/ 896 w 1001"/>
              <a:gd name="T23" fmla="*/ 90 h 501"/>
              <a:gd name="T24" fmla="*/ 943 w 1001"/>
              <a:gd name="T25" fmla="*/ 80 h 501"/>
              <a:gd name="T26" fmla="*/ 984 w 1001"/>
              <a:gd name="T27" fmla="*/ 45 h 501"/>
              <a:gd name="T28" fmla="*/ 999 w 1001"/>
              <a:gd name="T29" fmla="*/ 87 h 501"/>
              <a:gd name="T30" fmla="*/ 940 w 1001"/>
              <a:gd name="T31" fmla="*/ 117 h 501"/>
              <a:gd name="T32" fmla="*/ 922 w 1001"/>
              <a:gd name="T33" fmla="*/ 155 h 501"/>
              <a:gd name="T34" fmla="*/ 930 w 1001"/>
              <a:gd name="T35" fmla="*/ 159 h 501"/>
              <a:gd name="T36" fmla="*/ 888 w 1001"/>
              <a:gd name="T37" fmla="*/ 166 h 501"/>
              <a:gd name="T38" fmla="*/ 892 w 1001"/>
              <a:gd name="T39" fmla="*/ 173 h 501"/>
              <a:gd name="T40" fmla="*/ 850 w 1001"/>
              <a:gd name="T41" fmla="*/ 183 h 501"/>
              <a:gd name="T42" fmla="*/ 830 w 1001"/>
              <a:gd name="T43" fmla="*/ 209 h 501"/>
              <a:gd name="T44" fmla="*/ 826 w 1001"/>
              <a:gd name="T45" fmla="*/ 217 h 501"/>
              <a:gd name="T46" fmla="*/ 801 w 1001"/>
              <a:gd name="T47" fmla="*/ 249 h 501"/>
              <a:gd name="T48" fmla="*/ 801 w 1001"/>
              <a:gd name="T49" fmla="*/ 219 h 501"/>
              <a:gd name="T50" fmla="*/ 796 w 1001"/>
              <a:gd name="T51" fmla="*/ 255 h 501"/>
              <a:gd name="T52" fmla="*/ 782 w 1001"/>
              <a:gd name="T53" fmla="*/ 300 h 501"/>
              <a:gd name="T54" fmla="*/ 729 w 1001"/>
              <a:gd name="T55" fmla="*/ 327 h 501"/>
              <a:gd name="T56" fmla="*/ 679 w 1001"/>
              <a:gd name="T57" fmla="*/ 369 h 501"/>
              <a:gd name="T58" fmla="*/ 680 w 1001"/>
              <a:gd name="T59" fmla="*/ 431 h 501"/>
              <a:gd name="T60" fmla="*/ 676 w 1001"/>
              <a:gd name="T61" fmla="*/ 486 h 501"/>
              <a:gd name="T62" fmla="*/ 654 w 1001"/>
              <a:gd name="T63" fmla="*/ 490 h 501"/>
              <a:gd name="T64" fmla="*/ 636 w 1001"/>
              <a:gd name="T65" fmla="*/ 443 h 501"/>
              <a:gd name="T66" fmla="*/ 624 w 1001"/>
              <a:gd name="T67" fmla="*/ 397 h 501"/>
              <a:gd name="T68" fmla="*/ 585 w 1001"/>
              <a:gd name="T69" fmla="*/ 391 h 501"/>
              <a:gd name="T70" fmla="*/ 528 w 1001"/>
              <a:gd name="T71" fmla="*/ 396 h 501"/>
              <a:gd name="T72" fmla="*/ 526 w 1001"/>
              <a:gd name="T73" fmla="*/ 417 h 501"/>
              <a:gd name="T74" fmla="*/ 489 w 1001"/>
              <a:gd name="T75" fmla="*/ 406 h 501"/>
              <a:gd name="T76" fmla="*/ 434 w 1001"/>
              <a:gd name="T77" fmla="*/ 410 h 501"/>
              <a:gd name="T78" fmla="*/ 376 w 1001"/>
              <a:gd name="T79" fmla="*/ 454 h 501"/>
              <a:gd name="T80" fmla="*/ 366 w 1001"/>
              <a:gd name="T81" fmla="*/ 486 h 501"/>
              <a:gd name="T82" fmla="*/ 339 w 1001"/>
              <a:gd name="T83" fmla="*/ 450 h 501"/>
              <a:gd name="T84" fmla="*/ 313 w 1001"/>
              <a:gd name="T85" fmla="*/ 404 h 501"/>
              <a:gd name="T86" fmla="*/ 262 w 1001"/>
              <a:gd name="T87" fmla="*/ 408 h 501"/>
              <a:gd name="T88" fmla="*/ 244 w 1001"/>
              <a:gd name="T89" fmla="*/ 370 h 501"/>
              <a:gd name="T90" fmla="*/ 193 w 1001"/>
              <a:gd name="T91" fmla="*/ 371 h 501"/>
              <a:gd name="T92" fmla="*/ 102 w 1001"/>
              <a:gd name="T93" fmla="*/ 343 h 501"/>
              <a:gd name="T94" fmla="*/ 53 w 1001"/>
              <a:gd name="T95" fmla="*/ 324 h 501"/>
              <a:gd name="T96" fmla="*/ 33 w 1001"/>
              <a:gd name="T97" fmla="*/ 309 h 501"/>
              <a:gd name="T98" fmla="*/ 8 w 1001"/>
              <a:gd name="T99" fmla="*/ 272 h 501"/>
              <a:gd name="T100" fmla="*/ 0 w 1001"/>
              <a:gd name="T101" fmla="*/ 214 h 501"/>
              <a:gd name="T102" fmla="*/ 23 w 1001"/>
              <a:gd name="T103" fmla="*/ 151 h 501"/>
              <a:gd name="T104" fmla="*/ 69 w 1001"/>
              <a:gd name="T105" fmla="*/ 79 h 501"/>
              <a:gd name="T106" fmla="*/ 94 w 1001"/>
              <a:gd name="T107" fmla="*/ 21 h 501"/>
              <a:gd name="T108" fmla="*/ 124 w 1001"/>
              <a:gd name="T109" fmla="*/ 25 h 501"/>
              <a:gd name="T110" fmla="*/ 239 w 1001"/>
              <a:gd name="T111" fmla="*/ 8 h 501"/>
              <a:gd name="T112" fmla="*/ 432 w 1001"/>
              <a:gd name="T113" fmla="*/ 8 h 501"/>
              <a:gd name="T114" fmla="*/ 579 w 1001"/>
              <a:gd name="T115"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1" h="501">
                <a:moveTo>
                  <a:pt x="584" y="0"/>
                </a:moveTo>
                <a:lnTo>
                  <a:pt x="582" y="11"/>
                </a:lnTo>
                <a:lnTo>
                  <a:pt x="585" y="15"/>
                </a:lnTo>
                <a:lnTo>
                  <a:pt x="595" y="16"/>
                </a:lnTo>
                <a:lnTo>
                  <a:pt x="610" y="19"/>
                </a:lnTo>
                <a:lnTo>
                  <a:pt x="623" y="26"/>
                </a:lnTo>
                <a:lnTo>
                  <a:pt x="637" y="23"/>
                </a:lnTo>
                <a:lnTo>
                  <a:pt x="655" y="28"/>
                </a:lnTo>
                <a:lnTo>
                  <a:pt x="660" y="28"/>
                </a:lnTo>
                <a:lnTo>
                  <a:pt x="677" y="22"/>
                </a:lnTo>
                <a:lnTo>
                  <a:pt x="689" y="30"/>
                </a:lnTo>
                <a:lnTo>
                  <a:pt x="701" y="38"/>
                </a:lnTo>
                <a:lnTo>
                  <a:pt x="711" y="44"/>
                </a:lnTo>
                <a:lnTo>
                  <a:pt x="721" y="51"/>
                </a:lnTo>
                <a:lnTo>
                  <a:pt x="721" y="56"/>
                </a:lnTo>
                <a:lnTo>
                  <a:pt x="724" y="58"/>
                </a:lnTo>
                <a:lnTo>
                  <a:pt x="722" y="60"/>
                </a:lnTo>
                <a:lnTo>
                  <a:pt x="726" y="61"/>
                </a:lnTo>
                <a:lnTo>
                  <a:pt x="730" y="59"/>
                </a:lnTo>
                <a:lnTo>
                  <a:pt x="729" y="64"/>
                </a:lnTo>
                <a:lnTo>
                  <a:pt x="731" y="67"/>
                </a:lnTo>
                <a:lnTo>
                  <a:pt x="735" y="67"/>
                </a:lnTo>
                <a:lnTo>
                  <a:pt x="737" y="69"/>
                </a:lnTo>
                <a:lnTo>
                  <a:pt x="733" y="73"/>
                </a:lnTo>
                <a:lnTo>
                  <a:pt x="747" y="83"/>
                </a:lnTo>
                <a:lnTo>
                  <a:pt x="743" y="101"/>
                </a:lnTo>
                <a:lnTo>
                  <a:pt x="739" y="119"/>
                </a:lnTo>
                <a:lnTo>
                  <a:pt x="730" y="131"/>
                </a:lnTo>
                <a:lnTo>
                  <a:pt x="718" y="142"/>
                </a:lnTo>
                <a:lnTo>
                  <a:pt x="712" y="150"/>
                </a:lnTo>
                <a:lnTo>
                  <a:pt x="711" y="152"/>
                </a:lnTo>
                <a:lnTo>
                  <a:pt x="712" y="155"/>
                </a:lnTo>
                <a:lnTo>
                  <a:pt x="716" y="158"/>
                </a:lnTo>
                <a:lnTo>
                  <a:pt x="720" y="158"/>
                </a:lnTo>
                <a:lnTo>
                  <a:pt x="744" y="147"/>
                </a:lnTo>
                <a:lnTo>
                  <a:pt x="762" y="144"/>
                </a:lnTo>
                <a:lnTo>
                  <a:pt x="788" y="133"/>
                </a:lnTo>
                <a:lnTo>
                  <a:pt x="789" y="132"/>
                </a:lnTo>
                <a:lnTo>
                  <a:pt x="789" y="125"/>
                </a:lnTo>
                <a:lnTo>
                  <a:pt x="788" y="121"/>
                </a:lnTo>
                <a:lnTo>
                  <a:pt x="797" y="118"/>
                </a:lnTo>
                <a:lnTo>
                  <a:pt x="813" y="118"/>
                </a:lnTo>
                <a:lnTo>
                  <a:pt x="828" y="118"/>
                </a:lnTo>
                <a:lnTo>
                  <a:pt x="836" y="110"/>
                </a:lnTo>
                <a:lnTo>
                  <a:pt x="839" y="108"/>
                </a:lnTo>
                <a:lnTo>
                  <a:pt x="862" y="93"/>
                </a:lnTo>
                <a:lnTo>
                  <a:pt x="870" y="90"/>
                </a:lnTo>
                <a:lnTo>
                  <a:pt x="896" y="90"/>
                </a:lnTo>
                <a:lnTo>
                  <a:pt x="926" y="90"/>
                </a:lnTo>
                <a:lnTo>
                  <a:pt x="929" y="84"/>
                </a:lnTo>
                <a:lnTo>
                  <a:pt x="935" y="83"/>
                </a:lnTo>
                <a:lnTo>
                  <a:pt x="943" y="80"/>
                </a:lnTo>
                <a:lnTo>
                  <a:pt x="952" y="71"/>
                </a:lnTo>
                <a:lnTo>
                  <a:pt x="962" y="55"/>
                </a:lnTo>
                <a:lnTo>
                  <a:pt x="980" y="40"/>
                </a:lnTo>
                <a:lnTo>
                  <a:pt x="984" y="45"/>
                </a:lnTo>
                <a:lnTo>
                  <a:pt x="996" y="42"/>
                </a:lnTo>
                <a:lnTo>
                  <a:pt x="1001" y="48"/>
                </a:lnTo>
                <a:lnTo>
                  <a:pt x="992" y="75"/>
                </a:lnTo>
                <a:lnTo>
                  <a:pt x="999" y="87"/>
                </a:lnTo>
                <a:lnTo>
                  <a:pt x="999" y="94"/>
                </a:lnTo>
                <a:lnTo>
                  <a:pt x="979" y="103"/>
                </a:lnTo>
                <a:lnTo>
                  <a:pt x="959" y="111"/>
                </a:lnTo>
                <a:lnTo>
                  <a:pt x="940" y="117"/>
                </a:lnTo>
                <a:lnTo>
                  <a:pt x="927" y="129"/>
                </a:lnTo>
                <a:lnTo>
                  <a:pt x="923" y="133"/>
                </a:lnTo>
                <a:lnTo>
                  <a:pt x="920" y="144"/>
                </a:lnTo>
                <a:lnTo>
                  <a:pt x="922" y="155"/>
                </a:lnTo>
                <a:lnTo>
                  <a:pt x="929" y="156"/>
                </a:lnTo>
                <a:lnTo>
                  <a:pt x="929" y="148"/>
                </a:lnTo>
                <a:lnTo>
                  <a:pt x="933" y="153"/>
                </a:lnTo>
                <a:lnTo>
                  <a:pt x="930" y="159"/>
                </a:lnTo>
                <a:lnTo>
                  <a:pt x="917" y="162"/>
                </a:lnTo>
                <a:lnTo>
                  <a:pt x="909" y="162"/>
                </a:lnTo>
                <a:lnTo>
                  <a:pt x="896" y="165"/>
                </a:lnTo>
                <a:lnTo>
                  <a:pt x="888" y="166"/>
                </a:lnTo>
                <a:lnTo>
                  <a:pt x="878" y="167"/>
                </a:lnTo>
                <a:lnTo>
                  <a:pt x="862" y="173"/>
                </a:lnTo>
                <a:lnTo>
                  <a:pt x="888" y="169"/>
                </a:lnTo>
                <a:lnTo>
                  <a:pt x="892" y="173"/>
                </a:lnTo>
                <a:lnTo>
                  <a:pt x="867" y="179"/>
                </a:lnTo>
                <a:lnTo>
                  <a:pt x="856" y="179"/>
                </a:lnTo>
                <a:lnTo>
                  <a:pt x="857" y="177"/>
                </a:lnTo>
                <a:lnTo>
                  <a:pt x="850" y="183"/>
                </a:lnTo>
                <a:lnTo>
                  <a:pt x="855" y="183"/>
                </a:lnTo>
                <a:lnTo>
                  <a:pt x="847" y="198"/>
                </a:lnTo>
                <a:lnTo>
                  <a:pt x="830" y="214"/>
                </a:lnTo>
                <a:lnTo>
                  <a:pt x="830" y="209"/>
                </a:lnTo>
                <a:lnTo>
                  <a:pt x="827" y="208"/>
                </a:lnTo>
                <a:lnTo>
                  <a:pt x="823" y="203"/>
                </a:lnTo>
                <a:lnTo>
                  <a:pt x="823" y="214"/>
                </a:lnTo>
                <a:lnTo>
                  <a:pt x="826" y="217"/>
                </a:lnTo>
                <a:lnTo>
                  <a:pt x="824" y="225"/>
                </a:lnTo>
                <a:lnTo>
                  <a:pt x="817" y="233"/>
                </a:lnTo>
                <a:lnTo>
                  <a:pt x="802" y="250"/>
                </a:lnTo>
                <a:lnTo>
                  <a:pt x="801" y="249"/>
                </a:lnTo>
                <a:lnTo>
                  <a:pt x="810" y="235"/>
                </a:lnTo>
                <a:lnTo>
                  <a:pt x="804" y="227"/>
                </a:lnTo>
                <a:lnTo>
                  <a:pt x="807" y="210"/>
                </a:lnTo>
                <a:lnTo>
                  <a:pt x="801" y="219"/>
                </a:lnTo>
                <a:lnTo>
                  <a:pt x="801" y="232"/>
                </a:lnTo>
                <a:lnTo>
                  <a:pt x="791" y="229"/>
                </a:lnTo>
                <a:lnTo>
                  <a:pt x="800" y="235"/>
                </a:lnTo>
                <a:lnTo>
                  <a:pt x="796" y="255"/>
                </a:lnTo>
                <a:lnTo>
                  <a:pt x="800" y="256"/>
                </a:lnTo>
                <a:lnTo>
                  <a:pt x="800" y="264"/>
                </a:lnTo>
                <a:lnTo>
                  <a:pt x="797" y="284"/>
                </a:lnTo>
                <a:lnTo>
                  <a:pt x="782" y="300"/>
                </a:lnTo>
                <a:lnTo>
                  <a:pt x="763" y="306"/>
                </a:lnTo>
                <a:lnTo>
                  <a:pt x="748" y="318"/>
                </a:lnTo>
                <a:lnTo>
                  <a:pt x="739" y="319"/>
                </a:lnTo>
                <a:lnTo>
                  <a:pt x="729" y="327"/>
                </a:lnTo>
                <a:lnTo>
                  <a:pt x="725" y="334"/>
                </a:lnTo>
                <a:lnTo>
                  <a:pt x="702" y="347"/>
                </a:lnTo>
                <a:lnTo>
                  <a:pt x="690" y="357"/>
                </a:lnTo>
                <a:lnTo>
                  <a:pt x="679" y="369"/>
                </a:lnTo>
                <a:lnTo>
                  <a:pt x="673" y="384"/>
                </a:lnTo>
                <a:lnTo>
                  <a:pt x="673" y="398"/>
                </a:lnTo>
                <a:lnTo>
                  <a:pt x="675" y="416"/>
                </a:lnTo>
                <a:lnTo>
                  <a:pt x="680" y="431"/>
                </a:lnTo>
                <a:lnTo>
                  <a:pt x="678" y="440"/>
                </a:lnTo>
                <a:lnTo>
                  <a:pt x="682" y="464"/>
                </a:lnTo>
                <a:lnTo>
                  <a:pt x="679" y="478"/>
                </a:lnTo>
                <a:lnTo>
                  <a:pt x="676" y="486"/>
                </a:lnTo>
                <a:lnTo>
                  <a:pt x="670" y="499"/>
                </a:lnTo>
                <a:lnTo>
                  <a:pt x="664" y="501"/>
                </a:lnTo>
                <a:lnTo>
                  <a:pt x="656" y="499"/>
                </a:lnTo>
                <a:lnTo>
                  <a:pt x="654" y="490"/>
                </a:lnTo>
                <a:lnTo>
                  <a:pt x="648" y="485"/>
                </a:lnTo>
                <a:lnTo>
                  <a:pt x="642" y="467"/>
                </a:lnTo>
                <a:lnTo>
                  <a:pt x="637" y="451"/>
                </a:lnTo>
                <a:lnTo>
                  <a:pt x="636" y="443"/>
                </a:lnTo>
                <a:lnTo>
                  <a:pt x="643" y="429"/>
                </a:lnTo>
                <a:lnTo>
                  <a:pt x="640" y="418"/>
                </a:lnTo>
                <a:lnTo>
                  <a:pt x="630" y="401"/>
                </a:lnTo>
                <a:lnTo>
                  <a:pt x="624" y="397"/>
                </a:lnTo>
                <a:lnTo>
                  <a:pt x="604" y="407"/>
                </a:lnTo>
                <a:lnTo>
                  <a:pt x="601" y="406"/>
                </a:lnTo>
                <a:lnTo>
                  <a:pt x="595" y="396"/>
                </a:lnTo>
                <a:lnTo>
                  <a:pt x="585" y="391"/>
                </a:lnTo>
                <a:lnTo>
                  <a:pt x="564" y="394"/>
                </a:lnTo>
                <a:lnTo>
                  <a:pt x="549" y="391"/>
                </a:lnTo>
                <a:lnTo>
                  <a:pt x="536" y="393"/>
                </a:lnTo>
                <a:lnTo>
                  <a:pt x="528" y="396"/>
                </a:lnTo>
                <a:lnTo>
                  <a:pt x="529" y="401"/>
                </a:lnTo>
                <a:lnTo>
                  <a:pt x="527" y="410"/>
                </a:lnTo>
                <a:lnTo>
                  <a:pt x="530" y="414"/>
                </a:lnTo>
                <a:lnTo>
                  <a:pt x="526" y="417"/>
                </a:lnTo>
                <a:lnTo>
                  <a:pt x="520" y="414"/>
                </a:lnTo>
                <a:lnTo>
                  <a:pt x="512" y="417"/>
                </a:lnTo>
                <a:lnTo>
                  <a:pt x="500" y="417"/>
                </a:lnTo>
                <a:lnTo>
                  <a:pt x="489" y="406"/>
                </a:lnTo>
                <a:lnTo>
                  <a:pt x="473" y="408"/>
                </a:lnTo>
                <a:lnTo>
                  <a:pt x="462" y="404"/>
                </a:lnTo>
                <a:lnTo>
                  <a:pt x="450" y="405"/>
                </a:lnTo>
                <a:lnTo>
                  <a:pt x="434" y="410"/>
                </a:lnTo>
                <a:lnTo>
                  <a:pt x="415" y="426"/>
                </a:lnTo>
                <a:lnTo>
                  <a:pt x="395" y="434"/>
                </a:lnTo>
                <a:lnTo>
                  <a:pt x="383" y="444"/>
                </a:lnTo>
                <a:lnTo>
                  <a:pt x="376" y="454"/>
                </a:lnTo>
                <a:lnTo>
                  <a:pt x="373" y="468"/>
                </a:lnTo>
                <a:lnTo>
                  <a:pt x="372" y="478"/>
                </a:lnTo>
                <a:lnTo>
                  <a:pt x="374" y="485"/>
                </a:lnTo>
                <a:lnTo>
                  <a:pt x="366" y="486"/>
                </a:lnTo>
                <a:lnTo>
                  <a:pt x="355" y="481"/>
                </a:lnTo>
                <a:lnTo>
                  <a:pt x="342" y="475"/>
                </a:lnTo>
                <a:lnTo>
                  <a:pt x="340" y="465"/>
                </a:lnTo>
                <a:lnTo>
                  <a:pt x="339" y="450"/>
                </a:lnTo>
                <a:lnTo>
                  <a:pt x="332" y="438"/>
                </a:lnTo>
                <a:lnTo>
                  <a:pt x="328" y="426"/>
                </a:lnTo>
                <a:lnTo>
                  <a:pt x="323" y="412"/>
                </a:lnTo>
                <a:lnTo>
                  <a:pt x="313" y="404"/>
                </a:lnTo>
                <a:lnTo>
                  <a:pt x="299" y="404"/>
                </a:lnTo>
                <a:lnTo>
                  <a:pt x="283" y="421"/>
                </a:lnTo>
                <a:lnTo>
                  <a:pt x="270" y="414"/>
                </a:lnTo>
                <a:lnTo>
                  <a:pt x="262" y="408"/>
                </a:lnTo>
                <a:lnTo>
                  <a:pt x="261" y="397"/>
                </a:lnTo>
                <a:lnTo>
                  <a:pt x="259" y="386"/>
                </a:lnTo>
                <a:lnTo>
                  <a:pt x="251" y="377"/>
                </a:lnTo>
                <a:lnTo>
                  <a:pt x="244" y="370"/>
                </a:lnTo>
                <a:lnTo>
                  <a:pt x="240" y="363"/>
                </a:lnTo>
                <a:lnTo>
                  <a:pt x="209" y="363"/>
                </a:lnTo>
                <a:lnTo>
                  <a:pt x="207" y="371"/>
                </a:lnTo>
                <a:lnTo>
                  <a:pt x="193" y="371"/>
                </a:lnTo>
                <a:lnTo>
                  <a:pt x="158" y="372"/>
                </a:lnTo>
                <a:lnTo>
                  <a:pt x="123" y="357"/>
                </a:lnTo>
                <a:lnTo>
                  <a:pt x="100" y="347"/>
                </a:lnTo>
                <a:lnTo>
                  <a:pt x="102" y="343"/>
                </a:lnTo>
                <a:lnTo>
                  <a:pt x="80" y="345"/>
                </a:lnTo>
                <a:lnTo>
                  <a:pt x="59" y="347"/>
                </a:lnTo>
                <a:lnTo>
                  <a:pt x="60" y="336"/>
                </a:lnTo>
                <a:lnTo>
                  <a:pt x="53" y="324"/>
                </a:lnTo>
                <a:lnTo>
                  <a:pt x="46" y="322"/>
                </a:lnTo>
                <a:lnTo>
                  <a:pt x="46" y="316"/>
                </a:lnTo>
                <a:lnTo>
                  <a:pt x="37" y="315"/>
                </a:lnTo>
                <a:lnTo>
                  <a:pt x="33" y="309"/>
                </a:lnTo>
                <a:lnTo>
                  <a:pt x="18" y="307"/>
                </a:lnTo>
                <a:lnTo>
                  <a:pt x="14" y="304"/>
                </a:lnTo>
                <a:lnTo>
                  <a:pt x="17" y="292"/>
                </a:lnTo>
                <a:lnTo>
                  <a:pt x="8" y="272"/>
                </a:lnTo>
                <a:lnTo>
                  <a:pt x="7" y="243"/>
                </a:lnTo>
                <a:lnTo>
                  <a:pt x="9" y="238"/>
                </a:lnTo>
                <a:lnTo>
                  <a:pt x="5" y="231"/>
                </a:lnTo>
                <a:lnTo>
                  <a:pt x="0" y="214"/>
                </a:lnTo>
                <a:lnTo>
                  <a:pt x="5" y="197"/>
                </a:lnTo>
                <a:lnTo>
                  <a:pt x="2" y="186"/>
                </a:lnTo>
                <a:lnTo>
                  <a:pt x="14" y="169"/>
                </a:lnTo>
                <a:lnTo>
                  <a:pt x="23" y="151"/>
                </a:lnTo>
                <a:lnTo>
                  <a:pt x="26" y="135"/>
                </a:lnTo>
                <a:lnTo>
                  <a:pt x="43" y="116"/>
                </a:lnTo>
                <a:lnTo>
                  <a:pt x="56" y="98"/>
                </a:lnTo>
                <a:lnTo>
                  <a:pt x="69" y="79"/>
                </a:lnTo>
                <a:lnTo>
                  <a:pt x="82" y="52"/>
                </a:lnTo>
                <a:lnTo>
                  <a:pt x="88" y="34"/>
                </a:lnTo>
                <a:lnTo>
                  <a:pt x="89" y="25"/>
                </a:lnTo>
                <a:lnTo>
                  <a:pt x="94" y="21"/>
                </a:lnTo>
                <a:lnTo>
                  <a:pt x="113" y="28"/>
                </a:lnTo>
                <a:lnTo>
                  <a:pt x="109" y="47"/>
                </a:lnTo>
                <a:lnTo>
                  <a:pt x="117" y="41"/>
                </a:lnTo>
                <a:lnTo>
                  <a:pt x="124" y="25"/>
                </a:lnTo>
                <a:lnTo>
                  <a:pt x="130" y="8"/>
                </a:lnTo>
                <a:lnTo>
                  <a:pt x="175" y="8"/>
                </a:lnTo>
                <a:lnTo>
                  <a:pt x="223" y="8"/>
                </a:lnTo>
                <a:lnTo>
                  <a:pt x="239" y="8"/>
                </a:lnTo>
                <a:lnTo>
                  <a:pt x="288" y="8"/>
                </a:lnTo>
                <a:lnTo>
                  <a:pt x="335" y="8"/>
                </a:lnTo>
                <a:lnTo>
                  <a:pt x="384" y="8"/>
                </a:lnTo>
                <a:lnTo>
                  <a:pt x="432" y="8"/>
                </a:lnTo>
                <a:lnTo>
                  <a:pt x="487" y="8"/>
                </a:lnTo>
                <a:lnTo>
                  <a:pt x="541" y="8"/>
                </a:lnTo>
                <a:lnTo>
                  <a:pt x="575" y="8"/>
                </a:lnTo>
                <a:lnTo>
                  <a:pt x="579" y="0"/>
                </a:lnTo>
                <a:lnTo>
                  <a:pt x="584"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9" name="Freeform 211"/>
          <p:cNvSpPr>
            <a:spLocks/>
          </p:cNvSpPr>
          <p:nvPr/>
        </p:nvSpPr>
        <p:spPr bwMode="auto">
          <a:xfrm>
            <a:off x="6199188" y="2616677"/>
            <a:ext cx="541338" cy="302101"/>
          </a:xfrm>
          <a:custGeom>
            <a:avLst/>
            <a:gdLst>
              <a:gd name="T0" fmla="*/ 218 w 310"/>
              <a:gd name="T1" fmla="*/ 169 h 173"/>
              <a:gd name="T2" fmla="*/ 215 w 310"/>
              <a:gd name="T3" fmla="*/ 156 h 173"/>
              <a:gd name="T4" fmla="*/ 190 w 310"/>
              <a:gd name="T5" fmla="*/ 147 h 173"/>
              <a:gd name="T6" fmla="*/ 170 w 310"/>
              <a:gd name="T7" fmla="*/ 137 h 173"/>
              <a:gd name="T8" fmla="*/ 157 w 310"/>
              <a:gd name="T9" fmla="*/ 127 h 173"/>
              <a:gd name="T10" fmla="*/ 134 w 310"/>
              <a:gd name="T11" fmla="*/ 113 h 173"/>
              <a:gd name="T12" fmla="*/ 120 w 310"/>
              <a:gd name="T13" fmla="*/ 92 h 173"/>
              <a:gd name="T14" fmla="*/ 114 w 310"/>
              <a:gd name="T15" fmla="*/ 88 h 173"/>
              <a:gd name="T16" fmla="*/ 96 w 310"/>
              <a:gd name="T17" fmla="*/ 89 h 173"/>
              <a:gd name="T18" fmla="*/ 88 w 310"/>
              <a:gd name="T19" fmla="*/ 85 h 173"/>
              <a:gd name="T20" fmla="*/ 82 w 310"/>
              <a:gd name="T21" fmla="*/ 69 h 173"/>
              <a:gd name="T22" fmla="*/ 57 w 310"/>
              <a:gd name="T23" fmla="*/ 58 h 173"/>
              <a:gd name="T24" fmla="*/ 46 w 310"/>
              <a:gd name="T25" fmla="*/ 70 h 173"/>
              <a:gd name="T26" fmla="*/ 33 w 310"/>
              <a:gd name="T27" fmla="*/ 77 h 173"/>
              <a:gd name="T28" fmla="*/ 39 w 310"/>
              <a:gd name="T29" fmla="*/ 87 h 173"/>
              <a:gd name="T30" fmla="*/ 20 w 310"/>
              <a:gd name="T31" fmla="*/ 87 h 173"/>
              <a:gd name="T32" fmla="*/ 0 w 310"/>
              <a:gd name="T33" fmla="*/ 12 h 173"/>
              <a:gd name="T34" fmla="*/ 39 w 310"/>
              <a:gd name="T35" fmla="*/ 0 h 173"/>
              <a:gd name="T36" fmla="*/ 43 w 310"/>
              <a:gd name="T37" fmla="*/ 2 h 173"/>
              <a:gd name="T38" fmla="*/ 73 w 310"/>
              <a:gd name="T39" fmla="*/ 16 h 173"/>
              <a:gd name="T40" fmla="*/ 88 w 310"/>
              <a:gd name="T41" fmla="*/ 24 h 173"/>
              <a:gd name="T42" fmla="*/ 109 w 310"/>
              <a:gd name="T43" fmla="*/ 42 h 173"/>
              <a:gd name="T44" fmla="*/ 128 w 310"/>
              <a:gd name="T45" fmla="*/ 39 h 173"/>
              <a:gd name="T46" fmla="*/ 156 w 310"/>
              <a:gd name="T47" fmla="*/ 38 h 173"/>
              <a:gd name="T48" fmla="*/ 180 w 310"/>
              <a:gd name="T49" fmla="*/ 53 h 173"/>
              <a:gd name="T50" fmla="*/ 185 w 310"/>
              <a:gd name="T51" fmla="*/ 73 h 173"/>
              <a:gd name="T52" fmla="*/ 193 w 310"/>
              <a:gd name="T53" fmla="*/ 74 h 173"/>
              <a:gd name="T54" fmla="*/ 201 w 310"/>
              <a:gd name="T55" fmla="*/ 90 h 173"/>
              <a:gd name="T56" fmla="*/ 223 w 310"/>
              <a:gd name="T57" fmla="*/ 91 h 173"/>
              <a:gd name="T58" fmla="*/ 230 w 310"/>
              <a:gd name="T59" fmla="*/ 101 h 173"/>
              <a:gd name="T60" fmla="*/ 236 w 310"/>
              <a:gd name="T61" fmla="*/ 101 h 173"/>
              <a:gd name="T62" fmla="*/ 240 w 310"/>
              <a:gd name="T63" fmla="*/ 86 h 173"/>
              <a:gd name="T64" fmla="*/ 257 w 310"/>
              <a:gd name="T65" fmla="*/ 72 h 173"/>
              <a:gd name="T66" fmla="*/ 266 w 310"/>
              <a:gd name="T67" fmla="*/ 68 h 173"/>
              <a:gd name="T68" fmla="*/ 271 w 310"/>
              <a:gd name="T69" fmla="*/ 70 h 173"/>
              <a:gd name="T70" fmla="*/ 261 w 310"/>
              <a:gd name="T71" fmla="*/ 83 h 173"/>
              <a:gd name="T72" fmla="*/ 276 w 310"/>
              <a:gd name="T73" fmla="*/ 91 h 173"/>
              <a:gd name="T74" fmla="*/ 286 w 310"/>
              <a:gd name="T75" fmla="*/ 86 h 173"/>
              <a:gd name="T76" fmla="*/ 310 w 310"/>
              <a:gd name="T77" fmla="*/ 96 h 173"/>
              <a:gd name="T78" fmla="*/ 292 w 310"/>
              <a:gd name="T79" fmla="*/ 111 h 173"/>
              <a:gd name="T80" fmla="*/ 279 w 310"/>
              <a:gd name="T81" fmla="*/ 109 h 173"/>
              <a:gd name="T82" fmla="*/ 272 w 310"/>
              <a:gd name="T83" fmla="*/ 110 h 173"/>
              <a:gd name="T84" fmla="*/ 268 w 310"/>
              <a:gd name="T85" fmla="*/ 104 h 173"/>
              <a:gd name="T86" fmla="*/ 269 w 310"/>
              <a:gd name="T87" fmla="*/ 94 h 173"/>
              <a:gd name="T88" fmla="*/ 248 w 310"/>
              <a:gd name="T89" fmla="*/ 99 h 173"/>
              <a:gd name="T90" fmla="*/ 246 w 310"/>
              <a:gd name="T91" fmla="*/ 113 h 173"/>
              <a:gd name="T92" fmla="*/ 241 w 310"/>
              <a:gd name="T93" fmla="*/ 124 h 173"/>
              <a:gd name="T94" fmla="*/ 227 w 310"/>
              <a:gd name="T95" fmla="*/ 123 h 173"/>
              <a:gd name="T96" fmla="*/ 225 w 310"/>
              <a:gd name="T97" fmla="*/ 132 h 173"/>
              <a:gd name="T98" fmla="*/ 238 w 310"/>
              <a:gd name="T99" fmla="*/ 137 h 173"/>
              <a:gd name="T100" fmla="*/ 246 w 310"/>
              <a:gd name="T101" fmla="*/ 152 h 173"/>
              <a:gd name="T102" fmla="*/ 241 w 310"/>
              <a:gd name="T103" fmla="*/ 173 h 173"/>
              <a:gd name="T104" fmla="*/ 228 w 310"/>
              <a:gd name="T105" fmla="*/ 169 h 173"/>
              <a:gd name="T106" fmla="*/ 218 w 310"/>
              <a:gd name="T107" fmla="*/ 16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0" h="173">
                <a:moveTo>
                  <a:pt x="218" y="169"/>
                </a:moveTo>
                <a:lnTo>
                  <a:pt x="215" y="156"/>
                </a:lnTo>
                <a:lnTo>
                  <a:pt x="190" y="147"/>
                </a:lnTo>
                <a:lnTo>
                  <a:pt x="170" y="137"/>
                </a:lnTo>
                <a:lnTo>
                  <a:pt x="157" y="127"/>
                </a:lnTo>
                <a:lnTo>
                  <a:pt x="134" y="113"/>
                </a:lnTo>
                <a:lnTo>
                  <a:pt x="120" y="92"/>
                </a:lnTo>
                <a:lnTo>
                  <a:pt x="114" y="88"/>
                </a:lnTo>
                <a:lnTo>
                  <a:pt x="96" y="89"/>
                </a:lnTo>
                <a:lnTo>
                  <a:pt x="88" y="85"/>
                </a:lnTo>
                <a:lnTo>
                  <a:pt x="82" y="69"/>
                </a:lnTo>
                <a:lnTo>
                  <a:pt x="57" y="58"/>
                </a:lnTo>
                <a:lnTo>
                  <a:pt x="46" y="70"/>
                </a:lnTo>
                <a:lnTo>
                  <a:pt x="33" y="77"/>
                </a:lnTo>
                <a:lnTo>
                  <a:pt x="39" y="87"/>
                </a:lnTo>
                <a:lnTo>
                  <a:pt x="20" y="87"/>
                </a:lnTo>
                <a:lnTo>
                  <a:pt x="0" y="12"/>
                </a:lnTo>
                <a:lnTo>
                  <a:pt x="39" y="0"/>
                </a:lnTo>
                <a:lnTo>
                  <a:pt x="43" y="2"/>
                </a:lnTo>
                <a:lnTo>
                  <a:pt x="73" y="16"/>
                </a:lnTo>
                <a:lnTo>
                  <a:pt x="88" y="24"/>
                </a:lnTo>
                <a:lnTo>
                  <a:pt x="109" y="42"/>
                </a:lnTo>
                <a:lnTo>
                  <a:pt x="128" y="39"/>
                </a:lnTo>
                <a:lnTo>
                  <a:pt x="156" y="38"/>
                </a:lnTo>
                <a:lnTo>
                  <a:pt x="180" y="53"/>
                </a:lnTo>
                <a:lnTo>
                  <a:pt x="185" y="73"/>
                </a:lnTo>
                <a:lnTo>
                  <a:pt x="193" y="74"/>
                </a:lnTo>
                <a:lnTo>
                  <a:pt x="201" y="90"/>
                </a:lnTo>
                <a:lnTo>
                  <a:pt x="223" y="91"/>
                </a:lnTo>
                <a:lnTo>
                  <a:pt x="230" y="101"/>
                </a:lnTo>
                <a:lnTo>
                  <a:pt x="236" y="101"/>
                </a:lnTo>
                <a:lnTo>
                  <a:pt x="240" y="86"/>
                </a:lnTo>
                <a:lnTo>
                  <a:pt x="257" y="72"/>
                </a:lnTo>
                <a:lnTo>
                  <a:pt x="266" y="68"/>
                </a:lnTo>
                <a:lnTo>
                  <a:pt x="271" y="70"/>
                </a:lnTo>
                <a:lnTo>
                  <a:pt x="261" y="83"/>
                </a:lnTo>
                <a:lnTo>
                  <a:pt x="276" y="91"/>
                </a:lnTo>
                <a:lnTo>
                  <a:pt x="286" y="86"/>
                </a:lnTo>
                <a:lnTo>
                  <a:pt x="310" y="96"/>
                </a:lnTo>
                <a:lnTo>
                  <a:pt x="292" y="111"/>
                </a:lnTo>
                <a:lnTo>
                  <a:pt x="279" y="109"/>
                </a:lnTo>
                <a:lnTo>
                  <a:pt x="272" y="110"/>
                </a:lnTo>
                <a:lnTo>
                  <a:pt x="268" y="104"/>
                </a:lnTo>
                <a:lnTo>
                  <a:pt x="269" y="94"/>
                </a:lnTo>
                <a:lnTo>
                  <a:pt x="248" y="99"/>
                </a:lnTo>
                <a:lnTo>
                  <a:pt x="246" y="113"/>
                </a:lnTo>
                <a:lnTo>
                  <a:pt x="241" y="124"/>
                </a:lnTo>
                <a:lnTo>
                  <a:pt x="227" y="123"/>
                </a:lnTo>
                <a:lnTo>
                  <a:pt x="225" y="132"/>
                </a:lnTo>
                <a:lnTo>
                  <a:pt x="238" y="137"/>
                </a:lnTo>
                <a:lnTo>
                  <a:pt x="246" y="152"/>
                </a:lnTo>
                <a:lnTo>
                  <a:pt x="241" y="173"/>
                </a:lnTo>
                <a:lnTo>
                  <a:pt x="228" y="169"/>
                </a:lnTo>
                <a:lnTo>
                  <a:pt x="218" y="16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0" name="Freeform 212"/>
          <p:cNvSpPr>
            <a:spLocks/>
          </p:cNvSpPr>
          <p:nvPr/>
        </p:nvSpPr>
        <p:spPr bwMode="auto">
          <a:xfrm>
            <a:off x="2245678" y="3825082"/>
            <a:ext cx="433070" cy="413861"/>
          </a:xfrm>
          <a:custGeom>
            <a:avLst/>
            <a:gdLst>
              <a:gd name="T0" fmla="*/ 39 w 248"/>
              <a:gd name="T1" fmla="*/ 13 h 237"/>
              <a:gd name="T2" fmla="*/ 33 w 248"/>
              <a:gd name="T3" fmla="*/ 24 h 237"/>
              <a:gd name="T4" fmla="*/ 23 w 248"/>
              <a:gd name="T5" fmla="*/ 47 h 237"/>
              <a:gd name="T6" fmla="*/ 38 w 248"/>
              <a:gd name="T7" fmla="*/ 62 h 237"/>
              <a:gd name="T8" fmla="*/ 37 w 248"/>
              <a:gd name="T9" fmla="*/ 40 h 237"/>
              <a:gd name="T10" fmla="*/ 61 w 248"/>
              <a:gd name="T11" fmla="*/ 16 h 237"/>
              <a:gd name="T12" fmla="*/ 65 w 248"/>
              <a:gd name="T13" fmla="*/ 0 h 237"/>
              <a:gd name="T14" fmla="*/ 84 w 248"/>
              <a:gd name="T15" fmla="*/ 15 h 237"/>
              <a:gd name="T16" fmla="*/ 95 w 248"/>
              <a:gd name="T17" fmla="*/ 33 h 237"/>
              <a:gd name="T18" fmla="*/ 131 w 248"/>
              <a:gd name="T19" fmla="*/ 31 h 237"/>
              <a:gd name="T20" fmla="*/ 155 w 248"/>
              <a:gd name="T21" fmla="*/ 43 h 237"/>
              <a:gd name="T22" fmla="*/ 166 w 248"/>
              <a:gd name="T23" fmla="*/ 31 h 237"/>
              <a:gd name="T24" fmla="*/ 211 w 248"/>
              <a:gd name="T25" fmla="*/ 30 h 237"/>
              <a:gd name="T26" fmla="*/ 201 w 248"/>
              <a:gd name="T27" fmla="*/ 46 h 237"/>
              <a:gd name="T28" fmla="*/ 229 w 248"/>
              <a:gd name="T29" fmla="*/ 58 h 237"/>
              <a:gd name="T30" fmla="*/ 241 w 248"/>
              <a:gd name="T31" fmla="*/ 74 h 237"/>
              <a:gd name="T32" fmla="*/ 233 w 248"/>
              <a:gd name="T33" fmla="*/ 91 h 237"/>
              <a:gd name="T34" fmla="*/ 237 w 248"/>
              <a:gd name="T35" fmla="*/ 106 h 237"/>
              <a:gd name="T36" fmla="*/ 221 w 248"/>
              <a:gd name="T37" fmla="*/ 113 h 237"/>
              <a:gd name="T38" fmla="*/ 216 w 248"/>
              <a:gd name="T39" fmla="*/ 129 h 237"/>
              <a:gd name="T40" fmla="*/ 230 w 248"/>
              <a:gd name="T41" fmla="*/ 150 h 237"/>
              <a:gd name="T42" fmla="*/ 202 w 248"/>
              <a:gd name="T43" fmla="*/ 166 h 237"/>
              <a:gd name="T44" fmla="*/ 184 w 248"/>
              <a:gd name="T45" fmla="*/ 174 h 237"/>
              <a:gd name="T46" fmla="*/ 156 w 248"/>
              <a:gd name="T47" fmla="*/ 166 h 237"/>
              <a:gd name="T48" fmla="*/ 160 w 248"/>
              <a:gd name="T49" fmla="*/ 173 h 237"/>
              <a:gd name="T50" fmla="*/ 162 w 248"/>
              <a:gd name="T51" fmla="*/ 201 h 237"/>
              <a:gd name="T52" fmla="*/ 178 w 248"/>
              <a:gd name="T53" fmla="*/ 207 h 237"/>
              <a:gd name="T54" fmla="*/ 163 w 248"/>
              <a:gd name="T55" fmla="*/ 221 h 237"/>
              <a:gd name="T56" fmla="*/ 142 w 248"/>
              <a:gd name="T57" fmla="*/ 230 h 237"/>
              <a:gd name="T58" fmla="*/ 124 w 248"/>
              <a:gd name="T59" fmla="*/ 237 h 237"/>
              <a:gd name="T60" fmla="*/ 108 w 248"/>
              <a:gd name="T61" fmla="*/ 206 h 237"/>
              <a:gd name="T62" fmla="*/ 97 w 248"/>
              <a:gd name="T63" fmla="*/ 194 h 237"/>
              <a:gd name="T64" fmla="*/ 106 w 248"/>
              <a:gd name="T65" fmla="*/ 179 h 237"/>
              <a:gd name="T66" fmla="*/ 97 w 248"/>
              <a:gd name="T67" fmla="*/ 159 h 237"/>
              <a:gd name="T68" fmla="*/ 103 w 248"/>
              <a:gd name="T69" fmla="*/ 137 h 237"/>
              <a:gd name="T70" fmla="*/ 101 w 248"/>
              <a:gd name="T71" fmla="*/ 122 h 237"/>
              <a:gd name="T72" fmla="*/ 77 w 248"/>
              <a:gd name="T73" fmla="*/ 123 h 237"/>
              <a:gd name="T74" fmla="*/ 57 w 248"/>
              <a:gd name="T75" fmla="*/ 108 h 237"/>
              <a:gd name="T76" fmla="*/ 23 w 248"/>
              <a:gd name="T77" fmla="*/ 107 h 237"/>
              <a:gd name="T78" fmla="*/ 14 w 248"/>
              <a:gd name="T79" fmla="*/ 98 h 237"/>
              <a:gd name="T80" fmla="*/ 16 w 248"/>
              <a:gd name="T81" fmla="*/ 86 h 237"/>
              <a:gd name="T82" fmla="*/ 11 w 248"/>
              <a:gd name="T83" fmla="*/ 73 h 237"/>
              <a:gd name="T84" fmla="*/ 0 w 248"/>
              <a:gd name="T85" fmla="*/ 62 h 237"/>
              <a:gd name="T86" fmla="*/ 9 w 248"/>
              <a:gd name="T87" fmla="*/ 35 h 237"/>
              <a:gd name="T88" fmla="*/ 22 w 248"/>
              <a:gd name="T89" fmla="*/ 22 h 237"/>
              <a:gd name="T90" fmla="*/ 40 w 248"/>
              <a:gd name="T91" fmla="*/ 8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37">
                <a:moveTo>
                  <a:pt x="40" y="8"/>
                </a:moveTo>
                <a:lnTo>
                  <a:pt x="39" y="13"/>
                </a:lnTo>
                <a:lnTo>
                  <a:pt x="28" y="15"/>
                </a:lnTo>
                <a:lnTo>
                  <a:pt x="33" y="24"/>
                </a:lnTo>
                <a:lnTo>
                  <a:pt x="32" y="35"/>
                </a:lnTo>
                <a:lnTo>
                  <a:pt x="23" y="47"/>
                </a:lnTo>
                <a:lnTo>
                  <a:pt x="29" y="64"/>
                </a:lnTo>
                <a:lnTo>
                  <a:pt x="38" y="62"/>
                </a:lnTo>
                <a:lnTo>
                  <a:pt x="42" y="48"/>
                </a:lnTo>
                <a:lnTo>
                  <a:pt x="37" y="40"/>
                </a:lnTo>
                <a:lnTo>
                  <a:pt x="37" y="24"/>
                </a:lnTo>
                <a:lnTo>
                  <a:pt x="61" y="16"/>
                </a:lnTo>
                <a:lnTo>
                  <a:pt x="59" y="6"/>
                </a:lnTo>
                <a:lnTo>
                  <a:pt x="65" y="0"/>
                </a:lnTo>
                <a:lnTo>
                  <a:pt x="71" y="14"/>
                </a:lnTo>
                <a:lnTo>
                  <a:pt x="84" y="15"/>
                </a:lnTo>
                <a:lnTo>
                  <a:pt x="95" y="26"/>
                </a:lnTo>
                <a:lnTo>
                  <a:pt x="95" y="33"/>
                </a:lnTo>
                <a:lnTo>
                  <a:pt x="112" y="33"/>
                </a:lnTo>
                <a:lnTo>
                  <a:pt x="131" y="31"/>
                </a:lnTo>
                <a:lnTo>
                  <a:pt x="141" y="41"/>
                </a:lnTo>
                <a:lnTo>
                  <a:pt x="155" y="43"/>
                </a:lnTo>
                <a:lnTo>
                  <a:pt x="166" y="37"/>
                </a:lnTo>
                <a:lnTo>
                  <a:pt x="166" y="31"/>
                </a:lnTo>
                <a:lnTo>
                  <a:pt x="189" y="30"/>
                </a:lnTo>
                <a:lnTo>
                  <a:pt x="211" y="30"/>
                </a:lnTo>
                <a:lnTo>
                  <a:pt x="195" y="36"/>
                </a:lnTo>
                <a:lnTo>
                  <a:pt x="201" y="46"/>
                </a:lnTo>
                <a:lnTo>
                  <a:pt x="215" y="47"/>
                </a:lnTo>
                <a:lnTo>
                  <a:pt x="229" y="58"/>
                </a:lnTo>
                <a:lnTo>
                  <a:pt x="231" y="74"/>
                </a:lnTo>
                <a:lnTo>
                  <a:pt x="241" y="74"/>
                </a:lnTo>
                <a:lnTo>
                  <a:pt x="248" y="79"/>
                </a:lnTo>
                <a:lnTo>
                  <a:pt x="233" y="91"/>
                </a:lnTo>
                <a:lnTo>
                  <a:pt x="231" y="98"/>
                </a:lnTo>
                <a:lnTo>
                  <a:pt x="237" y="106"/>
                </a:lnTo>
                <a:lnTo>
                  <a:pt x="232" y="110"/>
                </a:lnTo>
                <a:lnTo>
                  <a:pt x="221" y="113"/>
                </a:lnTo>
                <a:lnTo>
                  <a:pt x="221" y="123"/>
                </a:lnTo>
                <a:lnTo>
                  <a:pt x="216" y="129"/>
                </a:lnTo>
                <a:lnTo>
                  <a:pt x="228" y="144"/>
                </a:lnTo>
                <a:lnTo>
                  <a:pt x="230" y="150"/>
                </a:lnTo>
                <a:lnTo>
                  <a:pt x="223" y="158"/>
                </a:lnTo>
                <a:lnTo>
                  <a:pt x="202" y="166"/>
                </a:lnTo>
                <a:lnTo>
                  <a:pt x="189" y="169"/>
                </a:lnTo>
                <a:lnTo>
                  <a:pt x="184" y="174"/>
                </a:lnTo>
                <a:lnTo>
                  <a:pt x="169" y="169"/>
                </a:lnTo>
                <a:lnTo>
                  <a:pt x="156" y="166"/>
                </a:lnTo>
                <a:lnTo>
                  <a:pt x="152" y="168"/>
                </a:lnTo>
                <a:lnTo>
                  <a:pt x="160" y="173"/>
                </a:lnTo>
                <a:lnTo>
                  <a:pt x="159" y="187"/>
                </a:lnTo>
                <a:lnTo>
                  <a:pt x="162" y="201"/>
                </a:lnTo>
                <a:lnTo>
                  <a:pt x="177" y="202"/>
                </a:lnTo>
                <a:lnTo>
                  <a:pt x="178" y="207"/>
                </a:lnTo>
                <a:lnTo>
                  <a:pt x="165" y="213"/>
                </a:lnTo>
                <a:lnTo>
                  <a:pt x="163" y="221"/>
                </a:lnTo>
                <a:lnTo>
                  <a:pt x="155" y="225"/>
                </a:lnTo>
                <a:lnTo>
                  <a:pt x="142" y="230"/>
                </a:lnTo>
                <a:lnTo>
                  <a:pt x="138" y="236"/>
                </a:lnTo>
                <a:lnTo>
                  <a:pt x="124" y="237"/>
                </a:lnTo>
                <a:lnTo>
                  <a:pt x="114" y="226"/>
                </a:lnTo>
                <a:lnTo>
                  <a:pt x="108" y="206"/>
                </a:lnTo>
                <a:lnTo>
                  <a:pt x="103" y="198"/>
                </a:lnTo>
                <a:lnTo>
                  <a:pt x="97" y="194"/>
                </a:lnTo>
                <a:lnTo>
                  <a:pt x="106" y="183"/>
                </a:lnTo>
                <a:lnTo>
                  <a:pt x="106" y="179"/>
                </a:lnTo>
                <a:lnTo>
                  <a:pt x="101" y="173"/>
                </a:lnTo>
                <a:lnTo>
                  <a:pt x="97" y="159"/>
                </a:lnTo>
                <a:lnTo>
                  <a:pt x="99" y="144"/>
                </a:lnTo>
                <a:lnTo>
                  <a:pt x="103" y="137"/>
                </a:lnTo>
                <a:lnTo>
                  <a:pt x="107" y="126"/>
                </a:lnTo>
                <a:lnTo>
                  <a:pt x="101" y="122"/>
                </a:lnTo>
                <a:lnTo>
                  <a:pt x="90" y="125"/>
                </a:lnTo>
                <a:lnTo>
                  <a:pt x="77" y="123"/>
                </a:lnTo>
                <a:lnTo>
                  <a:pt x="69" y="126"/>
                </a:lnTo>
                <a:lnTo>
                  <a:pt x="57" y="108"/>
                </a:lnTo>
                <a:lnTo>
                  <a:pt x="47" y="105"/>
                </a:lnTo>
                <a:lnTo>
                  <a:pt x="23" y="107"/>
                </a:lnTo>
                <a:lnTo>
                  <a:pt x="19" y="100"/>
                </a:lnTo>
                <a:lnTo>
                  <a:pt x="14" y="98"/>
                </a:lnTo>
                <a:lnTo>
                  <a:pt x="14" y="94"/>
                </a:lnTo>
                <a:lnTo>
                  <a:pt x="16" y="86"/>
                </a:lnTo>
                <a:lnTo>
                  <a:pt x="15" y="78"/>
                </a:lnTo>
                <a:lnTo>
                  <a:pt x="11" y="73"/>
                </a:lnTo>
                <a:lnTo>
                  <a:pt x="9" y="64"/>
                </a:lnTo>
                <a:lnTo>
                  <a:pt x="0" y="62"/>
                </a:lnTo>
                <a:lnTo>
                  <a:pt x="6" y="50"/>
                </a:lnTo>
                <a:lnTo>
                  <a:pt x="9" y="35"/>
                </a:lnTo>
                <a:lnTo>
                  <a:pt x="15" y="28"/>
                </a:lnTo>
                <a:lnTo>
                  <a:pt x="22" y="22"/>
                </a:lnTo>
                <a:lnTo>
                  <a:pt x="28" y="11"/>
                </a:lnTo>
                <a:lnTo>
                  <a:pt x="40" y="8"/>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1" name="Freeform 213"/>
          <p:cNvSpPr>
            <a:spLocks/>
          </p:cNvSpPr>
          <p:nvPr/>
        </p:nvSpPr>
        <p:spPr bwMode="auto">
          <a:xfrm>
            <a:off x="7795261" y="3418206"/>
            <a:ext cx="277654" cy="536099"/>
          </a:xfrm>
          <a:custGeom>
            <a:avLst/>
            <a:gdLst>
              <a:gd name="T0" fmla="*/ 109 w 159"/>
              <a:gd name="T1" fmla="*/ 38 h 307"/>
              <a:gd name="T2" fmla="*/ 88 w 159"/>
              <a:gd name="T3" fmla="*/ 55 h 307"/>
              <a:gd name="T4" fmla="*/ 77 w 159"/>
              <a:gd name="T5" fmla="*/ 75 h 307"/>
              <a:gd name="T6" fmla="*/ 75 w 159"/>
              <a:gd name="T7" fmla="*/ 90 h 307"/>
              <a:gd name="T8" fmla="*/ 92 w 159"/>
              <a:gd name="T9" fmla="*/ 111 h 307"/>
              <a:gd name="T10" fmla="*/ 113 w 159"/>
              <a:gd name="T11" fmla="*/ 139 h 307"/>
              <a:gd name="T12" fmla="*/ 131 w 159"/>
              <a:gd name="T13" fmla="*/ 151 h 307"/>
              <a:gd name="T14" fmla="*/ 145 w 159"/>
              <a:gd name="T15" fmla="*/ 168 h 307"/>
              <a:gd name="T16" fmla="*/ 158 w 159"/>
              <a:gd name="T17" fmla="*/ 206 h 307"/>
              <a:gd name="T18" fmla="*/ 159 w 159"/>
              <a:gd name="T19" fmla="*/ 243 h 307"/>
              <a:gd name="T20" fmla="*/ 145 w 159"/>
              <a:gd name="T21" fmla="*/ 257 h 307"/>
              <a:gd name="T22" fmla="*/ 125 w 159"/>
              <a:gd name="T23" fmla="*/ 270 h 307"/>
              <a:gd name="T24" fmla="*/ 112 w 159"/>
              <a:gd name="T25" fmla="*/ 287 h 307"/>
              <a:gd name="T26" fmla="*/ 90 w 159"/>
              <a:gd name="T27" fmla="*/ 307 h 307"/>
              <a:gd name="T28" fmla="*/ 83 w 159"/>
              <a:gd name="T29" fmla="*/ 294 h 307"/>
              <a:gd name="T30" fmla="*/ 87 w 159"/>
              <a:gd name="T31" fmla="*/ 279 h 307"/>
              <a:gd name="T32" fmla="*/ 72 w 159"/>
              <a:gd name="T33" fmla="*/ 268 h 307"/>
              <a:gd name="T34" fmla="*/ 88 w 159"/>
              <a:gd name="T35" fmla="*/ 259 h 307"/>
              <a:gd name="T36" fmla="*/ 107 w 159"/>
              <a:gd name="T37" fmla="*/ 258 h 307"/>
              <a:gd name="T38" fmla="*/ 98 w 159"/>
              <a:gd name="T39" fmla="*/ 245 h 307"/>
              <a:gd name="T40" fmla="*/ 127 w 159"/>
              <a:gd name="T41" fmla="*/ 229 h 307"/>
              <a:gd name="T42" fmla="*/ 126 w 159"/>
              <a:gd name="T43" fmla="*/ 204 h 307"/>
              <a:gd name="T44" fmla="*/ 120 w 159"/>
              <a:gd name="T45" fmla="*/ 190 h 307"/>
              <a:gd name="T46" fmla="*/ 121 w 159"/>
              <a:gd name="T47" fmla="*/ 170 h 307"/>
              <a:gd name="T48" fmla="*/ 115 w 159"/>
              <a:gd name="T49" fmla="*/ 155 h 307"/>
              <a:gd name="T50" fmla="*/ 99 w 159"/>
              <a:gd name="T51" fmla="*/ 141 h 307"/>
              <a:gd name="T52" fmla="*/ 85 w 159"/>
              <a:gd name="T53" fmla="*/ 122 h 307"/>
              <a:gd name="T54" fmla="*/ 66 w 159"/>
              <a:gd name="T55" fmla="*/ 98 h 307"/>
              <a:gd name="T56" fmla="*/ 42 w 159"/>
              <a:gd name="T57" fmla="*/ 85 h 307"/>
              <a:gd name="T58" fmla="*/ 46 w 159"/>
              <a:gd name="T59" fmla="*/ 78 h 307"/>
              <a:gd name="T60" fmla="*/ 57 w 159"/>
              <a:gd name="T61" fmla="*/ 72 h 307"/>
              <a:gd name="T62" fmla="*/ 47 w 159"/>
              <a:gd name="T63" fmla="*/ 54 h 307"/>
              <a:gd name="T64" fmla="*/ 25 w 159"/>
              <a:gd name="T65" fmla="*/ 54 h 307"/>
              <a:gd name="T66" fmla="*/ 13 w 159"/>
              <a:gd name="T67" fmla="*/ 35 h 307"/>
              <a:gd name="T68" fmla="*/ 0 w 159"/>
              <a:gd name="T69" fmla="*/ 19 h 307"/>
              <a:gd name="T70" fmla="*/ 8 w 159"/>
              <a:gd name="T71" fmla="*/ 14 h 307"/>
              <a:gd name="T72" fmla="*/ 23 w 159"/>
              <a:gd name="T73" fmla="*/ 14 h 307"/>
              <a:gd name="T74" fmla="*/ 39 w 159"/>
              <a:gd name="T75" fmla="*/ 11 h 307"/>
              <a:gd name="T76" fmla="*/ 53 w 159"/>
              <a:gd name="T77" fmla="*/ 0 h 307"/>
              <a:gd name="T78" fmla="*/ 63 w 159"/>
              <a:gd name="T79" fmla="*/ 8 h 307"/>
              <a:gd name="T80" fmla="*/ 80 w 159"/>
              <a:gd name="T81" fmla="*/ 12 h 307"/>
              <a:gd name="T82" fmla="*/ 79 w 159"/>
              <a:gd name="T83" fmla="*/ 24 h 307"/>
              <a:gd name="T84" fmla="*/ 90 w 159"/>
              <a:gd name="T85" fmla="*/ 32 h 307"/>
              <a:gd name="T86" fmla="*/ 109 w 159"/>
              <a:gd name="T87" fmla="*/ 38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9" h="307">
                <a:moveTo>
                  <a:pt x="109" y="38"/>
                </a:moveTo>
                <a:lnTo>
                  <a:pt x="88" y="55"/>
                </a:lnTo>
                <a:lnTo>
                  <a:pt x="77" y="75"/>
                </a:lnTo>
                <a:lnTo>
                  <a:pt x="75" y="90"/>
                </a:lnTo>
                <a:lnTo>
                  <a:pt x="92" y="111"/>
                </a:lnTo>
                <a:lnTo>
                  <a:pt x="113" y="139"/>
                </a:lnTo>
                <a:lnTo>
                  <a:pt x="131" y="151"/>
                </a:lnTo>
                <a:lnTo>
                  <a:pt x="145" y="168"/>
                </a:lnTo>
                <a:lnTo>
                  <a:pt x="158" y="206"/>
                </a:lnTo>
                <a:lnTo>
                  <a:pt x="159" y="243"/>
                </a:lnTo>
                <a:lnTo>
                  <a:pt x="145" y="257"/>
                </a:lnTo>
                <a:lnTo>
                  <a:pt x="125" y="270"/>
                </a:lnTo>
                <a:lnTo>
                  <a:pt x="112" y="287"/>
                </a:lnTo>
                <a:lnTo>
                  <a:pt x="90" y="307"/>
                </a:lnTo>
                <a:lnTo>
                  <a:pt x="83" y="294"/>
                </a:lnTo>
                <a:lnTo>
                  <a:pt x="87" y="279"/>
                </a:lnTo>
                <a:lnTo>
                  <a:pt x="72" y="268"/>
                </a:lnTo>
                <a:lnTo>
                  <a:pt x="88" y="259"/>
                </a:lnTo>
                <a:lnTo>
                  <a:pt x="107" y="258"/>
                </a:lnTo>
                <a:lnTo>
                  <a:pt x="98" y="245"/>
                </a:lnTo>
                <a:lnTo>
                  <a:pt x="127" y="229"/>
                </a:lnTo>
                <a:lnTo>
                  <a:pt x="126" y="204"/>
                </a:lnTo>
                <a:lnTo>
                  <a:pt x="120" y="190"/>
                </a:lnTo>
                <a:lnTo>
                  <a:pt x="121" y="170"/>
                </a:lnTo>
                <a:lnTo>
                  <a:pt x="115" y="155"/>
                </a:lnTo>
                <a:lnTo>
                  <a:pt x="99" y="141"/>
                </a:lnTo>
                <a:lnTo>
                  <a:pt x="85" y="122"/>
                </a:lnTo>
                <a:lnTo>
                  <a:pt x="66" y="98"/>
                </a:lnTo>
                <a:lnTo>
                  <a:pt x="42" y="85"/>
                </a:lnTo>
                <a:lnTo>
                  <a:pt x="46" y="78"/>
                </a:lnTo>
                <a:lnTo>
                  <a:pt x="57" y="72"/>
                </a:lnTo>
                <a:lnTo>
                  <a:pt x="47" y="54"/>
                </a:lnTo>
                <a:lnTo>
                  <a:pt x="25" y="54"/>
                </a:lnTo>
                <a:lnTo>
                  <a:pt x="13" y="35"/>
                </a:lnTo>
                <a:lnTo>
                  <a:pt x="0" y="19"/>
                </a:lnTo>
                <a:lnTo>
                  <a:pt x="8" y="14"/>
                </a:lnTo>
                <a:lnTo>
                  <a:pt x="23" y="14"/>
                </a:lnTo>
                <a:lnTo>
                  <a:pt x="39" y="11"/>
                </a:lnTo>
                <a:lnTo>
                  <a:pt x="53" y="0"/>
                </a:lnTo>
                <a:lnTo>
                  <a:pt x="63" y="8"/>
                </a:lnTo>
                <a:lnTo>
                  <a:pt x="80" y="12"/>
                </a:lnTo>
                <a:lnTo>
                  <a:pt x="79" y="24"/>
                </a:lnTo>
                <a:lnTo>
                  <a:pt x="90" y="32"/>
                </a:lnTo>
                <a:lnTo>
                  <a:pt x="109" y="38"/>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2" name="Freeform 214"/>
          <p:cNvSpPr>
            <a:spLocks/>
          </p:cNvSpPr>
          <p:nvPr/>
        </p:nvSpPr>
        <p:spPr bwMode="auto">
          <a:xfrm>
            <a:off x="9894253" y="4843145"/>
            <a:ext cx="17463" cy="24448"/>
          </a:xfrm>
          <a:custGeom>
            <a:avLst/>
            <a:gdLst>
              <a:gd name="T0" fmla="*/ 10 w 10"/>
              <a:gd name="T1" fmla="*/ 12 h 14"/>
              <a:gd name="T2" fmla="*/ 3 w 10"/>
              <a:gd name="T3" fmla="*/ 14 h 14"/>
              <a:gd name="T4" fmla="*/ 0 w 10"/>
              <a:gd name="T5" fmla="*/ 5 h 14"/>
              <a:gd name="T6" fmla="*/ 1 w 10"/>
              <a:gd name="T7" fmla="*/ 0 h 14"/>
              <a:gd name="T8" fmla="*/ 10 w 10"/>
              <a:gd name="T9" fmla="*/ 12 h 14"/>
            </a:gdLst>
            <a:ahLst/>
            <a:cxnLst>
              <a:cxn ang="0">
                <a:pos x="T0" y="T1"/>
              </a:cxn>
              <a:cxn ang="0">
                <a:pos x="T2" y="T3"/>
              </a:cxn>
              <a:cxn ang="0">
                <a:pos x="T4" y="T5"/>
              </a:cxn>
              <a:cxn ang="0">
                <a:pos x="T6" y="T7"/>
              </a:cxn>
              <a:cxn ang="0">
                <a:pos x="T8" y="T9"/>
              </a:cxn>
            </a:cxnLst>
            <a:rect l="0" t="0" r="r" b="b"/>
            <a:pathLst>
              <a:path w="10" h="14">
                <a:moveTo>
                  <a:pt x="10" y="12"/>
                </a:moveTo>
                <a:lnTo>
                  <a:pt x="3" y="14"/>
                </a:lnTo>
                <a:lnTo>
                  <a:pt x="0" y="5"/>
                </a:lnTo>
                <a:lnTo>
                  <a:pt x="1" y="0"/>
                </a:lnTo>
                <a:lnTo>
                  <a:pt x="10" y="12"/>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3" name="Freeform 215"/>
          <p:cNvSpPr>
            <a:spLocks/>
          </p:cNvSpPr>
          <p:nvPr/>
        </p:nvSpPr>
        <p:spPr bwMode="auto">
          <a:xfrm>
            <a:off x="9882030" y="4795997"/>
            <a:ext cx="17463" cy="40163"/>
          </a:xfrm>
          <a:custGeom>
            <a:avLst/>
            <a:gdLst>
              <a:gd name="T0" fmla="*/ 10 w 10"/>
              <a:gd name="T1" fmla="*/ 7 h 23"/>
              <a:gd name="T2" fmla="*/ 10 w 10"/>
              <a:gd name="T3" fmla="*/ 23 h 23"/>
              <a:gd name="T4" fmla="*/ 6 w 10"/>
              <a:gd name="T5" fmla="*/ 21 h 23"/>
              <a:gd name="T6" fmla="*/ 1 w 10"/>
              <a:gd name="T7" fmla="*/ 22 h 23"/>
              <a:gd name="T8" fmla="*/ 0 w 10"/>
              <a:gd name="T9" fmla="*/ 16 h 23"/>
              <a:gd name="T10" fmla="*/ 3 w 10"/>
              <a:gd name="T11" fmla="*/ 0 h 23"/>
              <a:gd name="T12" fmla="*/ 10 w 10"/>
              <a:gd name="T13" fmla="*/ 7 h 23"/>
            </a:gdLst>
            <a:ahLst/>
            <a:cxnLst>
              <a:cxn ang="0">
                <a:pos x="T0" y="T1"/>
              </a:cxn>
              <a:cxn ang="0">
                <a:pos x="T2" y="T3"/>
              </a:cxn>
              <a:cxn ang="0">
                <a:pos x="T4" y="T5"/>
              </a:cxn>
              <a:cxn ang="0">
                <a:pos x="T6" y="T7"/>
              </a:cxn>
              <a:cxn ang="0">
                <a:pos x="T8" y="T9"/>
              </a:cxn>
              <a:cxn ang="0">
                <a:pos x="T10" y="T11"/>
              </a:cxn>
              <a:cxn ang="0">
                <a:pos x="T12" y="T13"/>
              </a:cxn>
            </a:cxnLst>
            <a:rect l="0" t="0" r="r" b="b"/>
            <a:pathLst>
              <a:path w="10" h="23">
                <a:moveTo>
                  <a:pt x="10" y="7"/>
                </a:moveTo>
                <a:lnTo>
                  <a:pt x="10" y="23"/>
                </a:lnTo>
                <a:lnTo>
                  <a:pt x="6" y="21"/>
                </a:lnTo>
                <a:lnTo>
                  <a:pt x="1" y="22"/>
                </a:lnTo>
                <a:lnTo>
                  <a:pt x="0" y="16"/>
                </a:lnTo>
                <a:lnTo>
                  <a:pt x="3" y="0"/>
                </a:lnTo>
                <a:lnTo>
                  <a:pt x="10" y="7"/>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4" name="Freeform 216"/>
          <p:cNvSpPr>
            <a:spLocks/>
          </p:cNvSpPr>
          <p:nvPr/>
        </p:nvSpPr>
        <p:spPr bwMode="auto">
          <a:xfrm>
            <a:off x="5942490" y="3577115"/>
            <a:ext cx="330041" cy="232251"/>
          </a:xfrm>
          <a:custGeom>
            <a:avLst/>
            <a:gdLst>
              <a:gd name="T0" fmla="*/ 189 w 189"/>
              <a:gd name="T1" fmla="*/ 49 h 133"/>
              <a:gd name="T2" fmla="*/ 177 w 189"/>
              <a:gd name="T3" fmla="*/ 54 h 133"/>
              <a:gd name="T4" fmla="*/ 174 w 189"/>
              <a:gd name="T5" fmla="*/ 63 h 133"/>
              <a:gd name="T6" fmla="*/ 174 w 189"/>
              <a:gd name="T7" fmla="*/ 70 h 133"/>
              <a:gd name="T8" fmla="*/ 156 w 189"/>
              <a:gd name="T9" fmla="*/ 79 h 133"/>
              <a:gd name="T10" fmla="*/ 128 w 189"/>
              <a:gd name="T11" fmla="*/ 89 h 133"/>
              <a:gd name="T12" fmla="*/ 112 w 189"/>
              <a:gd name="T13" fmla="*/ 103 h 133"/>
              <a:gd name="T14" fmla="*/ 104 w 189"/>
              <a:gd name="T15" fmla="*/ 105 h 133"/>
              <a:gd name="T16" fmla="*/ 99 w 189"/>
              <a:gd name="T17" fmla="*/ 103 h 133"/>
              <a:gd name="T18" fmla="*/ 89 w 189"/>
              <a:gd name="T19" fmla="*/ 112 h 133"/>
              <a:gd name="T20" fmla="*/ 77 w 189"/>
              <a:gd name="T21" fmla="*/ 116 h 133"/>
              <a:gd name="T22" fmla="*/ 62 w 189"/>
              <a:gd name="T23" fmla="*/ 117 h 133"/>
              <a:gd name="T24" fmla="*/ 57 w 189"/>
              <a:gd name="T25" fmla="*/ 118 h 133"/>
              <a:gd name="T26" fmla="*/ 53 w 189"/>
              <a:gd name="T27" fmla="*/ 124 h 133"/>
              <a:gd name="T28" fmla="*/ 49 w 189"/>
              <a:gd name="T29" fmla="*/ 125 h 133"/>
              <a:gd name="T30" fmla="*/ 46 w 189"/>
              <a:gd name="T31" fmla="*/ 131 h 133"/>
              <a:gd name="T32" fmla="*/ 37 w 189"/>
              <a:gd name="T33" fmla="*/ 130 h 133"/>
              <a:gd name="T34" fmla="*/ 32 w 189"/>
              <a:gd name="T35" fmla="*/ 133 h 133"/>
              <a:gd name="T36" fmla="*/ 19 w 189"/>
              <a:gd name="T37" fmla="*/ 132 h 133"/>
              <a:gd name="T38" fmla="*/ 14 w 189"/>
              <a:gd name="T39" fmla="*/ 120 h 133"/>
              <a:gd name="T40" fmla="*/ 14 w 189"/>
              <a:gd name="T41" fmla="*/ 108 h 133"/>
              <a:gd name="T42" fmla="*/ 10 w 189"/>
              <a:gd name="T43" fmla="*/ 102 h 133"/>
              <a:gd name="T44" fmla="*/ 6 w 189"/>
              <a:gd name="T45" fmla="*/ 87 h 133"/>
              <a:gd name="T46" fmla="*/ 0 w 189"/>
              <a:gd name="T47" fmla="*/ 78 h 133"/>
              <a:gd name="T48" fmla="*/ 4 w 189"/>
              <a:gd name="T49" fmla="*/ 77 h 133"/>
              <a:gd name="T50" fmla="*/ 2 w 189"/>
              <a:gd name="T51" fmla="*/ 68 h 133"/>
              <a:gd name="T52" fmla="*/ 4 w 189"/>
              <a:gd name="T53" fmla="*/ 64 h 133"/>
              <a:gd name="T54" fmla="*/ 2 w 189"/>
              <a:gd name="T55" fmla="*/ 55 h 133"/>
              <a:gd name="T56" fmla="*/ 10 w 189"/>
              <a:gd name="T57" fmla="*/ 48 h 133"/>
              <a:gd name="T58" fmla="*/ 8 w 189"/>
              <a:gd name="T59" fmla="*/ 39 h 133"/>
              <a:gd name="T60" fmla="*/ 12 w 189"/>
              <a:gd name="T61" fmla="*/ 29 h 133"/>
              <a:gd name="T62" fmla="*/ 20 w 189"/>
              <a:gd name="T63" fmla="*/ 35 h 133"/>
              <a:gd name="T64" fmla="*/ 24 w 189"/>
              <a:gd name="T65" fmla="*/ 33 h 133"/>
              <a:gd name="T66" fmla="*/ 45 w 189"/>
              <a:gd name="T67" fmla="*/ 32 h 133"/>
              <a:gd name="T68" fmla="*/ 49 w 189"/>
              <a:gd name="T69" fmla="*/ 34 h 133"/>
              <a:gd name="T70" fmla="*/ 66 w 189"/>
              <a:gd name="T71" fmla="*/ 36 h 133"/>
              <a:gd name="T72" fmla="*/ 73 w 189"/>
              <a:gd name="T73" fmla="*/ 35 h 133"/>
              <a:gd name="T74" fmla="*/ 78 w 189"/>
              <a:gd name="T75" fmla="*/ 42 h 133"/>
              <a:gd name="T76" fmla="*/ 86 w 189"/>
              <a:gd name="T77" fmla="*/ 39 h 133"/>
              <a:gd name="T78" fmla="*/ 98 w 189"/>
              <a:gd name="T79" fmla="*/ 17 h 133"/>
              <a:gd name="T80" fmla="*/ 114 w 189"/>
              <a:gd name="T81" fmla="*/ 8 h 133"/>
              <a:gd name="T82" fmla="*/ 166 w 189"/>
              <a:gd name="T83" fmla="*/ 0 h 133"/>
              <a:gd name="T84" fmla="*/ 182 w 189"/>
              <a:gd name="T85" fmla="*/ 34 h 133"/>
              <a:gd name="T86" fmla="*/ 189 w 189"/>
              <a:gd name="T87" fmla="*/ 4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9" h="133">
                <a:moveTo>
                  <a:pt x="189" y="49"/>
                </a:moveTo>
                <a:lnTo>
                  <a:pt x="177" y="54"/>
                </a:lnTo>
                <a:lnTo>
                  <a:pt x="174" y="63"/>
                </a:lnTo>
                <a:lnTo>
                  <a:pt x="174" y="70"/>
                </a:lnTo>
                <a:lnTo>
                  <a:pt x="156" y="79"/>
                </a:lnTo>
                <a:lnTo>
                  <a:pt x="128" y="89"/>
                </a:lnTo>
                <a:lnTo>
                  <a:pt x="112" y="103"/>
                </a:lnTo>
                <a:lnTo>
                  <a:pt x="104" y="105"/>
                </a:lnTo>
                <a:lnTo>
                  <a:pt x="99" y="103"/>
                </a:lnTo>
                <a:lnTo>
                  <a:pt x="89" y="112"/>
                </a:lnTo>
                <a:lnTo>
                  <a:pt x="77" y="116"/>
                </a:lnTo>
                <a:lnTo>
                  <a:pt x="62" y="117"/>
                </a:lnTo>
                <a:lnTo>
                  <a:pt x="57" y="118"/>
                </a:lnTo>
                <a:lnTo>
                  <a:pt x="53" y="124"/>
                </a:lnTo>
                <a:lnTo>
                  <a:pt x="49" y="125"/>
                </a:lnTo>
                <a:lnTo>
                  <a:pt x="46" y="131"/>
                </a:lnTo>
                <a:lnTo>
                  <a:pt x="37" y="130"/>
                </a:lnTo>
                <a:lnTo>
                  <a:pt x="32" y="133"/>
                </a:lnTo>
                <a:lnTo>
                  <a:pt x="19" y="132"/>
                </a:lnTo>
                <a:lnTo>
                  <a:pt x="14" y="120"/>
                </a:lnTo>
                <a:lnTo>
                  <a:pt x="14" y="108"/>
                </a:lnTo>
                <a:lnTo>
                  <a:pt x="10" y="102"/>
                </a:lnTo>
                <a:lnTo>
                  <a:pt x="6" y="87"/>
                </a:lnTo>
                <a:lnTo>
                  <a:pt x="0" y="78"/>
                </a:lnTo>
                <a:lnTo>
                  <a:pt x="4" y="77"/>
                </a:lnTo>
                <a:lnTo>
                  <a:pt x="2" y="68"/>
                </a:lnTo>
                <a:lnTo>
                  <a:pt x="4" y="64"/>
                </a:lnTo>
                <a:lnTo>
                  <a:pt x="2" y="55"/>
                </a:lnTo>
                <a:lnTo>
                  <a:pt x="10" y="48"/>
                </a:lnTo>
                <a:lnTo>
                  <a:pt x="8" y="39"/>
                </a:lnTo>
                <a:lnTo>
                  <a:pt x="12" y="29"/>
                </a:lnTo>
                <a:lnTo>
                  <a:pt x="20" y="35"/>
                </a:lnTo>
                <a:lnTo>
                  <a:pt x="24" y="33"/>
                </a:lnTo>
                <a:lnTo>
                  <a:pt x="45" y="32"/>
                </a:lnTo>
                <a:lnTo>
                  <a:pt x="49" y="34"/>
                </a:lnTo>
                <a:lnTo>
                  <a:pt x="66" y="36"/>
                </a:lnTo>
                <a:lnTo>
                  <a:pt x="73" y="35"/>
                </a:lnTo>
                <a:lnTo>
                  <a:pt x="78" y="42"/>
                </a:lnTo>
                <a:lnTo>
                  <a:pt x="86" y="39"/>
                </a:lnTo>
                <a:lnTo>
                  <a:pt x="98" y="17"/>
                </a:lnTo>
                <a:lnTo>
                  <a:pt x="114" y="8"/>
                </a:lnTo>
                <a:lnTo>
                  <a:pt x="166" y="0"/>
                </a:lnTo>
                <a:lnTo>
                  <a:pt x="182" y="34"/>
                </a:lnTo>
                <a:lnTo>
                  <a:pt x="189" y="4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5" name="Freeform 217"/>
          <p:cNvSpPr>
            <a:spLocks/>
          </p:cNvSpPr>
          <p:nvPr/>
        </p:nvSpPr>
        <p:spPr bwMode="auto">
          <a:xfrm>
            <a:off x="5093812" y="5066665"/>
            <a:ext cx="515143" cy="461010"/>
          </a:xfrm>
          <a:custGeom>
            <a:avLst/>
            <a:gdLst>
              <a:gd name="T0" fmla="*/ 264 w 295"/>
              <a:gd name="T1" fmla="*/ 152 h 264"/>
              <a:gd name="T2" fmla="*/ 250 w 295"/>
              <a:gd name="T3" fmla="*/ 173 h 264"/>
              <a:gd name="T4" fmla="*/ 217 w 295"/>
              <a:gd name="T5" fmla="*/ 210 h 264"/>
              <a:gd name="T6" fmla="*/ 190 w 295"/>
              <a:gd name="T7" fmla="*/ 232 h 264"/>
              <a:gd name="T8" fmla="*/ 162 w 295"/>
              <a:gd name="T9" fmla="*/ 241 h 264"/>
              <a:gd name="T10" fmla="*/ 149 w 295"/>
              <a:gd name="T11" fmla="*/ 243 h 264"/>
              <a:gd name="T12" fmla="*/ 121 w 295"/>
              <a:gd name="T13" fmla="*/ 243 h 264"/>
              <a:gd name="T14" fmla="*/ 104 w 295"/>
              <a:gd name="T15" fmla="*/ 245 h 264"/>
              <a:gd name="T16" fmla="*/ 70 w 295"/>
              <a:gd name="T17" fmla="*/ 256 h 264"/>
              <a:gd name="T18" fmla="*/ 51 w 295"/>
              <a:gd name="T19" fmla="*/ 264 h 264"/>
              <a:gd name="T20" fmla="*/ 38 w 295"/>
              <a:gd name="T21" fmla="*/ 257 h 264"/>
              <a:gd name="T22" fmla="*/ 30 w 295"/>
              <a:gd name="T23" fmla="*/ 250 h 264"/>
              <a:gd name="T24" fmla="*/ 29 w 295"/>
              <a:gd name="T25" fmla="*/ 232 h 264"/>
              <a:gd name="T26" fmla="*/ 30 w 295"/>
              <a:gd name="T27" fmla="*/ 215 h 264"/>
              <a:gd name="T28" fmla="*/ 20 w 295"/>
              <a:gd name="T29" fmla="*/ 180 h 264"/>
              <a:gd name="T30" fmla="*/ 12 w 295"/>
              <a:gd name="T31" fmla="*/ 162 h 264"/>
              <a:gd name="T32" fmla="*/ 9 w 295"/>
              <a:gd name="T33" fmla="*/ 125 h 264"/>
              <a:gd name="T34" fmla="*/ 19 w 295"/>
              <a:gd name="T35" fmla="*/ 139 h 264"/>
              <a:gd name="T36" fmla="*/ 38 w 295"/>
              <a:gd name="T37" fmla="*/ 145 h 264"/>
              <a:gd name="T38" fmla="*/ 63 w 295"/>
              <a:gd name="T39" fmla="*/ 133 h 264"/>
              <a:gd name="T40" fmla="*/ 71 w 295"/>
              <a:gd name="T41" fmla="*/ 59 h 264"/>
              <a:gd name="T42" fmla="*/ 79 w 295"/>
              <a:gd name="T43" fmla="*/ 91 h 264"/>
              <a:gd name="T44" fmla="*/ 95 w 295"/>
              <a:gd name="T45" fmla="*/ 97 h 264"/>
              <a:gd name="T46" fmla="*/ 113 w 295"/>
              <a:gd name="T47" fmla="*/ 81 h 264"/>
              <a:gd name="T48" fmla="*/ 127 w 295"/>
              <a:gd name="T49" fmla="*/ 66 h 264"/>
              <a:gd name="T50" fmla="*/ 143 w 295"/>
              <a:gd name="T51" fmla="*/ 75 h 264"/>
              <a:gd name="T52" fmla="*/ 169 w 295"/>
              <a:gd name="T53" fmla="*/ 71 h 264"/>
              <a:gd name="T54" fmla="*/ 175 w 295"/>
              <a:gd name="T55" fmla="*/ 54 h 264"/>
              <a:gd name="T56" fmla="*/ 191 w 295"/>
              <a:gd name="T57" fmla="*/ 45 h 264"/>
              <a:gd name="T58" fmla="*/ 214 w 295"/>
              <a:gd name="T59" fmla="*/ 16 h 264"/>
              <a:gd name="T60" fmla="*/ 248 w 295"/>
              <a:gd name="T61" fmla="*/ 1 h 264"/>
              <a:gd name="T62" fmla="*/ 262 w 295"/>
              <a:gd name="T63" fmla="*/ 2 h 264"/>
              <a:gd name="T64" fmla="*/ 279 w 295"/>
              <a:gd name="T65" fmla="*/ 33 h 264"/>
              <a:gd name="T66" fmla="*/ 278 w 295"/>
              <a:gd name="T67" fmla="*/ 71 h 264"/>
              <a:gd name="T68" fmla="*/ 270 w 295"/>
              <a:gd name="T69" fmla="*/ 74 h 264"/>
              <a:gd name="T70" fmla="*/ 263 w 295"/>
              <a:gd name="T71" fmla="*/ 82 h 264"/>
              <a:gd name="T72" fmla="*/ 257 w 295"/>
              <a:gd name="T73" fmla="*/ 97 h 264"/>
              <a:gd name="T74" fmla="*/ 277 w 295"/>
              <a:gd name="T75" fmla="*/ 106 h 264"/>
              <a:gd name="T76" fmla="*/ 295 w 295"/>
              <a:gd name="T77" fmla="*/ 97 h 264"/>
              <a:gd name="T78" fmla="*/ 286 w 295"/>
              <a:gd name="T79" fmla="*/ 129 h 264"/>
              <a:gd name="T80" fmla="*/ 268 w 295"/>
              <a:gd name="T81" fmla="*/ 14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5" h="264">
                <a:moveTo>
                  <a:pt x="268" y="149"/>
                </a:moveTo>
                <a:lnTo>
                  <a:pt x="264" y="152"/>
                </a:lnTo>
                <a:lnTo>
                  <a:pt x="256" y="163"/>
                </a:lnTo>
                <a:lnTo>
                  <a:pt x="250" y="173"/>
                </a:lnTo>
                <a:lnTo>
                  <a:pt x="239" y="188"/>
                </a:lnTo>
                <a:lnTo>
                  <a:pt x="217" y="210"/>
                </a:lnTo>
                <a:lnTo>
                  <a:pt x="204" y="222"/>
                </a:lnTo>
                <a:lnTo>
                  <a:pt x="190" y="232"/>
                </a:lnTo>
                <a:lnTo>
                  <a:pt x="171" y="240"/>
                </a:lnTo>
                <a:lnTo>
                  <a:pt x="162" y="241"/>
                </a:lnTo>
                <a:lnTo>
                  <a:pt x="159" y="246"/>
                </a:lnTo>
                <a:lnTo>
                  <a:pt x="149" y="243"/>
                </a:lnTo>
                <a:lnTo>
                  <a:pt x="140" y="247"/>
                </a:lnTo>
                <a:lnTo>
                  <a:pt x="121" y="243"/>
                </a:lnTo>
                <a:lnTo>
                  <a:pt x="111" y="246"/>
                </a:lnTo>
                <a:lnTo>
                  <a:pt x="104" y="245"/>
                </a:lnTo>
                <a:lnTo>
                  <a:pt x="85" y="253"/>
                </a:lnTo>
                <a:lnTo>
                  <a:pt x="70" y="256"/>
                </a:lnTo>
                <a:lnTo>
                  <a:pt x="59" y="264"/>
                </a:lnTo>
                <a:lnTo>
                  <a:pt x="51" y="264"/>
                </a:lnTo>
                <a:lnTo>
                  <a:pt x="44" y="257"/>
                </a:lnTo>
                <a:lnTo>
                  <a:pt x="38" y="257"/>
                </a:lnTo>
                <a:lnTo>
                  <a:pt x="31" y="247"/>
                </a:lnTo>
                <a:lnTo>
                  <a:pt x="30" y="250"/>
                </a:lnTo>
                <a:lnTo>
                  <a:pt x="28" y="245"/>
                </a:lnTo>
                <a:lnTo>
                  <a:pt x="29" y="232"/>
                </a:lnTo>
                <a:lnTo>
                  <a:pt x="24" y="219"/>
                </a:lnTo>
                <a:lnTo>
                  <a:pt x="30" y="215"/>
                </a:lnTo>
                <a:lnTo>
                  <a:pt x="30" y="199"/>
                </a:lnTo>
                <a:lnTo>
                  <a:pt x="20" y="180"/>
                </a:lnTo>
                <a:lnTo>
                  <a:pt x="12" y="162"/>
                </a:lnTo>
                <a:lnTo>
                  <a:pt x="12" y="162"/>
                </a:lnTo>
                <a:lnTo>
                  <a:pt x="0" y="135"/>
                </a:lnTo>
                <a:lnTo>
                  <a:pt x="9" y="125"/>
                </a:lnTo>
                <a:lnTo>
                  <a:pt x="16" y="131"/>
                </a:lnTo>
                <a:lnTo>
                  <a:pt x="19" y="139"/>
                </a:lnTo>
                <a:lnTo>
                  <a:pt x="27" y="141"/>
                </a:lnTo>
                <a:lnTo>
                  <a:pt x="38" y="145"/>
                </a:lnTo>
                <a:lnTo>
                  <a:pt x="47" y="143"/>
                </a:lnTo>
                <a:lnTo>
                  <a:pt x="63" y="133"/>
                </a:lnTo>
                <a:lnTo>
                  <a:pt x="67" y="56"/>
                </a:lnTo>
                <a:lnTo>
                  <a:pt x="71" y="59"/>
                </a:lnTo>
                <a:lnTo>
                  <a:pt x="81" y="79"/>
                </a:lnTo>
                <a:lnTo>
                  <a:pt x="79" y="91"/>
                </a:lnTo>
                <a:lnTo>
                  <a:pt x="83" y="99"/>
                </a:lnTo>
                <a:lnTo>
                  <a:pt x="95" y="97"/>
                </a:lnTo>
                <a:lnTo>
                  <a:pt x="105" y="87"/>
                </a:lnTo>
                <a:lnTo>
                  <a:pt x="113" y="81"/>
                </a:lnTo>
                <a:lnTo>
                  <a:pt x="118" y="71"/>
                </a:lnTo>
                <a:lnTo>
                  <a:pt x="127" y="66"/>
                </a:lnTo>
                <a:lnTo>
                  <a:pt x="135" y="69"/>
                </a:lnTo>
                <a:lnTo>
                  <a:pt x="143" y="75"/>
                </a:lnTo>
                <a:lnTo>
                  <a:pt x="157" y="76"/>
                </a:lnTo>
                <a:lnTo>
                  <a:pt x="169" y="71"/>
                </a:lnTo>
                <a:lnTo>
                  <a:pt x="171" y="64"/>
                </a:lnTo>
                <a:lnTo>
                  <a:pt x="175" y="54"/>
                </a:lnTo>
                <a:lnTo>
                  <a:pt x="185" y="53"/>
                </a:lnTo>
                <a:lnTo>
                  <a:pt x="191" y="45"/>
                </a:lnTo>
                <a:lnTo>
                  <a:pt x="197" y="31"/>
                </a:lnTo>
                <a:lnTo>
                  <a:pt x="214" y="16"/>
                </a:lnTo>
                <a:lnTo>
                  <a:pt x="240" y="0"/>
                </a:lnTo>
                <a:lnTo>
                  <a:pt x="248" y="1"/>
                </a:lnTo>
                <a:lnTo>
                  <a:pt x="256" y="4"/>
                </a:lnTo>
                <a:lnTo>
                  <a:pt x="262" y="2"/>
                </a:lnTo>
                <a:lnTo>
                  <a:pt x="272" y="4"/>
                </a:lnTo>
                <a:lnTo>
                  <a:pt x="279" y="33"/>
                </a:lnTo>
                <a:lnTo>
                  <a:pt x="282" y="48"/>
                </a:lnTo>
                <a:lnTo>
                  <a:pt x="278" y="71"/>
                </a:lnTo>
                <a:lnTo>
                  <a:pt x="279" y="78"/>
                </a:lnTo>
                <a:lnTo>
                  <a:pt x="270" y="74"/>
                </a:lnTo>
                <a:lnTo>
                  <a:pt x="265" y="76"/>
                </a:lnTo>
                <a:lnTo>
                  <a:pt x="263" y="82"/>
                </a:lnTo>
                <a:lnTo>
                  <a:pt x="257" y="90"/>
                </a:lnTo>
                <a:lnTo>
                  <a:pt x="257" y="97"/>
                </a:lnTo>
                <a:lnTo>
                  <a:pt x="267" y="108"/>
                </a:lnTo>
                <a:lnTo>
                  <a:pt x="277" y="106"/>
                </a:lnTo>
                <a:lnTo>
                  <a:pt x="281" y="97"/>
                </a:lnTo>
                <a:lnTo>
                  <a:pt x="295" y="97"/>
                </a:lnTo>
                <a:lnTo>
                  <a:pt x="289" y="112"/>
                </a:lnTo>
                <a:lnTo>
                  <a:pt x="286" y="129"/>
                </a:lnTo>
                <a:lnTo>
                  <a:pt x="281" y="139"/>
                </a:lnTo>
                <a:lnTo>
                  <a:pt x="268" y="149"/>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6" name="Freeform 218"/>
          <p:cNvSpPr>
            <a:spLocks/>
          </p:cNvSpPr>
          <p:nvPr/>
        </p:nvSpPr>
        <p:spPr bwMode="auto">
          <a:xfrm>
            <a:off x="5420360" y="5305902"/>
            <a:ext cx="73343" cy="71596"/>
          </a:xfrm>
          <a:custGeom>
            <a:avLst/>
            <a:gdLst>
              <a:gd name="T0" fmla="*/ 36 w 42"/>
              <a:gd name="T1" fmla="*/ 6 h 41"/>
              <a:gd name="T2" fmla="*/ 29 w 42"/>
              <a:gd name="T3" fmla="*/ 0 h 41"/>
              <a:gd name="T4" fmla="*/ 20 w 42"/>
              <a:gd name="T5" fmla="*/ 4 h 41"/>
              <a:gd name="T6" fmla="*/ 10 w 42"/>
              <a:gd name="T7" fmla="*/ 12 h 41"/>
              <a:gd name="T8" fmla="*/ 0 w 42"/>
              <a:gd name="T9" fmla="*/ 25 h 41"/>
              <a:gd name="T10" fmla="*/ 12 w 42"/>
              <a:gd name="T11" fmla="*/ 41 h 41"/>
              <a:gd name="T12" fmla="*/ 18 w 42"/>
              <a:gd name="T13" fmla="*/ 39 h 41"/>
              <a:gd name="T14" fmla="*/ 22 w 42"/>
              <a:gd name="T15" fmla="*/ 32 h 41"/>
              <a:gd name="T16" fmla="*/ 32 w 42"/>
              <a:gd name="T17" fmla="*/ 29 h 41"/>
              <a:gd name="T18" fmla="*/ 36 w 42"/>
              <a:gd name="T19" fmla="*/ 22 h 41"/>
              <a:gd name="T20" fmla="*/ 42 w 42"/>
              <a:gd name="T21" fmla="*/ 12 h 41"/>
              <a:gd name="T22" fmla="*/ 36 w 42"/>
              <a:gd name="T23"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41">
                <a:moveTo>
                  <a:pt x="36" y="6"/>
                </a:moveTo>
                <a:lnTo>
                  <a:pt x="29" y="0"/>
                </a:lnTo>
                <a:lnTo>
                  <a:pt x="20" y="4"/>
                </a:lnTo>
                <a:lnTo>
                  <a:pt x="10" y="12"/>
                </a:lnTo>
                <a:lnTo>
                  <a:pt x="0" y="25"/>
                </a:lnTo>
                <a:lnTo>
                  <a:pt x="12" y="41"/>
                </a:lnTo>
                <a:lnTo>
                  <a:pt x="18" y="39"/>
                </a:lnTo>
                <a:lnTo>
                  <a:pt x="22" y="32"/>
                </a:lnTo>
                <a:lnTo>
                  <a:pt x="32" y="29"/>
                </a:lnTo>
                <a:lnTo>
                  <a:pt x="36" y="22"/>
                </a:lnTo>
                <a:lnTo>
                  <a:pt x="42" y="12"/>
                </a:lnTo>
                <a:lnTo>
                  <a:pt x="36" y="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7" name="Freeform 219"/>
          <p:cNvSpPr>
            <a:spLocks/>
          </p:cNvSpPr>
          <p:nvPr/>
        </p:nvSpPr>
        <p:spPr bwMode="auto">
          <a:xfrm>
            <a:off x="5284153" y="4565492"/>
            <a:ext cx="375444" cy="352743"/>
          </a:xfrm>
          <a:custGeom>
            <a:avLst/>
            <a:gdLst>
              <a:gd name="T0" fmla="*/ 202 w 215"/>
              <a:gd name="T1" fmla="*/ 20 h 202"/>
              <a:gd name="T2" fmla="*/ 211 w 215"/>
              <a:gd name="T3" fmla="*/ 30 h 202"/>
              <a:gd name="T4" fmla="*/ 215 w 215"/>
              <a:gd name="T5" fmla="*/ 47 h 202"/>
              <a:gd name="T6" fmla="*/ 211 w 215"/>
              <a:gd name="T7" fmla="*/ 53 h 202"/>
              <a:gd name="T8" fmla="*/ 207 w 215"/>
              <a:gd name="T9" fmla="*/ 70 h 202"/>
              <a:gd name="T10" fmla="*/ 210 w 215"/>
              <a:gd name="T11" fmla="*/ 87 h 202"/>
              <a:gd name="T12" fmla="*/ 204 w 215"/>
              <a:gd name="T13" fmla="*/ 94 h 202"/>
              <a:gd name="T14" fmla="*/ 198 w 215"/>
              <a:gd name="T15" fmla="*/ 113 h 202"/>
              <a:gd name="T16" fmla="*/ 208 w 215"/>
              <a:gd name="T17" fmla="*/ 119 h 202"/>
              <a:gd name="T18" fmla="*/ 152 w 215"/>
              <a:gd name="T19" fmla="*/ 136 h 202"/>
              <a:gd name="T20" fmla="*/ 153 w 215"/>
              <a:gd name="T21" fmla="*/ 151 h 202"/>
              <a:gd name="T22" fmla="*/ 139 w 215"/>
              <a:gd name="T23" fmla="*/ 154 h 202"/>
              <a:gd name="T24" fmla="*/ 128 w 215"/>
              <a:gd name="T25" fmla="*/ 162 h 202"/>
              <a:gd name="T26" fmla="*/ 126 w 215"/>
              <a:gd name="T27" fmla="*/ 169 h 202"/>
              <a:gd name="T28" fmla="*/ 119 w 215"/>
              <a:gd name="T29" fmla="*/ 171 h 202"/>
              <a:gd name="T30" fmla="*/ 103 w 215"/>
              <a:gd name="T31" fmla="*/ 188 h 202"/>
              <a:gd name="T32" fmla="*/ 92 w 215"/>
              <a:gd name="T33" fmla="*/ 201 h 202"/>
              <a:gd name="T34" fmla="*/ 86 w 215"/>
              <a:gd name="T35" fmla="*/ 202 h 202"/>
              <a:gd name="T36" fmla="*/ 80 w 215"/>
              <a:gd name="T37" fmla="*/ 199 h 202"/>
              <a:gd name="T38" fmla="*/ 60 w 215"/>
              <a:gd name="T39" fmla="*/ 197 h 202"/>
              <a:gd name="T40" fmla="*/ 57 w 215"/>
              <a:gd name="T41" fmla="*/ 195 h 202"/>
              <a:gd name="T42" fmla="*/ 57 w 215"/>
              <a:gd name="T43" fmla="*/ 194 h 202"/>
              <a:gd name="T44" fmla="*/ 50 w 215"/>
              <a:gd name="T45" fmla="*/ 189 h 202"/>
              <a:gd name="T46" fmla="*/ 38 w 215"/>
              <a:gd name="T47" fmla="*/ 188 h 202"/>
              <a:gd name="T48" fmla="*/ 23 w 215"/>
              <a:gd name="T49" fmla="*/ 193 h 202"/>
              <a:gd name="T50" fmla="*/ 12 w 215"/>
              <a:gd name="T51" fmla="*/ 180 h 202"/>
              <a:gd name="T52" fmla="*/ 0 w 215"/>
              <a:gd name="T53" fmla="*/ 163 h 202"/>
              <a:gd name="T54" fmla="*/ 2 w 215"/>
              <a:gd name="T55" fmla="*/ 96 h 202"/>
              <a:gd name="T56" fmla="*/ 41 w 215"/>
              <a:gd name="T57" fmla="*/ 97 h 202"/>
              <a:gd name="T58" fmla="*/ 39 w 215"/>
              <a:gd name="T59" fmla="*/ 90 h 202"/>
              <a:gd name="T60" fmla="*/ 42 w 215"/>
              <a:gd name="T61" fmla="*/ 82 h 202"/>
              <a:gd name="T62" fmla="*/ 39 w 215"/>
              <a:gd name="T63" fmla="*/ 72 h 202"/>
              <a:gd name="T64" fmla="*/ 41 w 215"/>
              <a:gd name="T65" fmla="*/ 62 h 202"/>
              <a:gd name="T66" fmla="*/ 40 w 215"/>
              <a:gd name="T67" fmla="*/ 55 h 202"/>
              <a:gd name="T68" fmla="*/ 46 w 215"/>
              <a:gd name="T69" fmla="*/ 56 h 202"/>
              <a:gd name="T70" fmla="*/ 47 w 215"/>
              <a:gd name="T71" fmla="*/ 63 h 202"/>
              <a:gd name="T72" fmla="*/ 55 w 215"/>
              <a:gd name="T73" fmla="*/ 62 h 202"/>
              <a:gd name="T74" fmla="*/ 67 w 215"/>
              <a:gd name="T75" fmla="*/ 64 h 202"/>
              <a:gd name="T76" fmla="*/ 73 w 215"/>
              <a:gd name="T77" fmla="*/ 73 h 202"/>
              <a:gd name="T78" fmla="*/ 87 w 215"/>
              <a:gd name="T79" fmla="*/ 76 h 202"/>
              <a:gd name="T80" fmla="*/ 99 w 215"/>
              <a:gd name="T81" fmla="*/ 70 h 202"/>
              <a:gd name="T82" fmla="*/ 102 w 215"/>
              <a:gd name="T83" fmla="*/ 81 h 202"/>
              <a:gd name="T84" fmla="*/ 116 w 215"/>
              <a:gd name="T85" fmla="*/ 83 h 202"/>
              <a:gd name="T86" fmla="*/ 123 w 215"/>
              <a:gd name="T87" fmla="*/ 92 h 202"/>
              <a:gd name="T88" fmla="*/ 130 w 215"/>
              <a:gd name="T89" fmla="*/ 104 h 202"/>
              <a:gd name="T90" fmla="*/ 144 w 215"/>
              <a:gd name="T91" fmla="*/ 104 h 202"/>
              <a:gd name="T92" fmla="*/ 143 w 215"/>
              <a:gd name="T93" fmla="*/ 82 h 202"/>
              <a:gd name="T94" fmla="*/ 138 w 215"/>
              <a:gd name="T95" fmla="*/ 85 h 202"/>
              <a:gd name="T96" fmla="*/ 126 w 215"/>
              <a:gd name="T97" fmla="*/ 77 h 202"/>
              <a:gd name="T98" fmla="*/ 121 w 215"/>
              <a:gd name="T99" fmla="*/ 73 h 202"/>
              <a:gd name="T100" fmla="*/ 123 w 215"/>
              <a:gd name="T101" fmla="*/ 53 h 202"/>
              <a:gd name="T102" fmla="*/ 127 w 215"/>
              <a:gd name="T103" fmla="*/ 28 h 202"/>
              <a:gd name="T104" fmla="*/ 123 w 215"/>
              <a:gd name="T105" fmla="*/ 19 h 202"/>
              <a:gd name="T106" fmla="*/ 129 w 215"/>
              <a:gd name="T107" fmla="*/ 6 h 202"/>
              <a:gd name="T108" fmla="*/ 134 w 215"/>
              <a:gd name="T109" fmla="*/ 3 h 202"/>
              <a:gd name="T110" fmla="*/ 158 w 215"/>
              <a:gd name="T111" fmla="*/ 0 h 202"/>
              <a:gd name="T112" fmla="*/ 166 w 215"/>
              <a:gd name="T113" fmla="*/ 2 h 202"/>
              <a:gd name="T114" fmla="*/ 173 w 215"/>
              <a:gd name="T115" fmla="*/ 7 h 202"/>
              <a:gd name="T116" fmla="*/ 180 w 215"/>
              <a:gd name="T117" fmla="*/ 11 h 202"/>
              <a:gd name="T118" fmla="*/ 192 w 215"/>
              <a:gd name="T119" fmla="*/ 14 h 202"/>
              <a:gd name="T120" fmla="*/ 202 w 215"/>
              <a:gd name="T121" fmla="*/ 2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 h="202">
                <a:moveTo>
                  <a:pt x="202" y="20"/>
                </a:moveTo>
                <a:lnTo>
                  <a:pt x="211" y="30"/>
                </a:lnTo>
                <a:lnTo>
                  <a:pt x="215" y="47"/>
                </a:lnTo>
                <a:lnTo>
                  <a:pt x="211" y="53"/>
                </a:lnTo>
                <a:lnTo>
                  <a:pt x="207" y="70"/>
                </a:lnTo>
                <a:lnTo>
                  <a:pt x="210" y="87"/>
                </a:lnTo>
                <a:lnTo>
                  <a:pt x="204" y="94"/>
                </a:lnTo>
                <a:lnTo>
                  <a:pt x="198" y="113"/>
                </a:lnTo>
                <a:lnTo>
                  <a:pt x="208" y="119"/>
                </a:lnTo>
                <a:lnTo>
                  <a:pt x="152" y="136"/>
                </a:lnTo>
                <a:lnTo>
                  <a:pt x="153" y="151"/>
                </a:lnTo>
                <a:lnTo>
                  <a:pt x="139" y="154"/>
                </a:lnTo>
                <a:lnTo>
                  <a:pt x="128" y="162"/>
                </a:lnTo>
                <a:lnTo>
                  <a:pt x="126" y="169"/>
                </a:lnTo>
                <a:lnTo>
                  <a:pt x="119" y="171"/>
                </a:lnTo>
                <a:lnTo>
                  <a:pt x="103" y="188"/>
                </a:lnTo>
                <a:lnTo>
                  <a:pt x="92" y="201"/>
                </a:lnTo>
                <a:lnTo>
                  <a:pt x="86" y="202"/>
                </a:lnTo>
                <a:lnTo>
                  <a:pt x="80" y="199"/>
                </a:lnTo>
                <a:lnTo>
                  <a:pt x="60" y="197"/>
                </a:lnTo>
                <a:lnTo>
                  <a:pt x="57" y="195"/>
                </a:lnTo>
                <a:lnTo>
                  <a:pt x="57" y="194"/>
                </a:lnTo>
                <a:lnTo>
                  <a:pt x="50" y="189"/>
                </a:lnTo>
                <a:lnTo>
                  <a:pt x="38" y="188"/>
                </a:lnTo>
                <a:lnTo>
                  <a:pt x="23" y="193"/>
                </a:lnTo>
                <a:lnTo>
                  <a:pt x="12" y="180"/>
                </a:lnTo>
                <a:lnTo>
                  <a:pt x="0" y="163"/>
                </a:lnTo>
                <a:lnTo>
                  <a:pt x="2" y="96"/>
                </a:lnTo>
                <a:lnTo>
                  <a:pt x="41" y="97"/>
                </a:lnTo>
                <a:lnTo>
                  <a:pt x="39" y="90"/>
                </a:lnTo>
                <a:lnTo>
                  <a:pt x="42" y="82"/>
                </a:lnTo>
                <a:lnTo>
                  <a:pt x="39" y="72"/>
                </a:lnTo>
                <a:lnTo>
                  <a:pt x="41" y="62"/>
                </a:lnTo>
                <a:lnTo>
                  <a:pt x="40" y="55"/>
                </a:lnTo>
                <a:lnTo>
                  <a:pt x="46" y="56"/>
                </a:lnTo>
                <a:lnTo>
                  <a:pt x="47" y="63"/>
                </a:lnTo>
                <a:lnTo>
                  <a:pt x="55" y="62"/>
                </a:lnTo>
                <a:lnTo>
                  <a:pt x="67" y="64"/>
                </a:lnTo>
                <a:lnTo>
                  <a:pt x="73" y="73"/>
                </a:lnTo>
                <a:lnTo>
                  <a:pt x="87" y="76"/>
                </a:lnTo>
                <a:lnTo>
                  <a:pt x="99" y="70"/>
                </a:lnTo>
                <a:lnTo>
                  <a:pt x="102" y="81"/>
                </a:lnTo>
                <a:lnTo>
                  <a:pt x="116" y="83"/>
                </a:lnTo>
                <a:lnTo>
                  <a:pt x="123" y="92"/>
                </a:lnTo>
                <a:lnTo>
                  <a:pt x="130" y="104"/>
                </a:lnTo>
                <a:lnTo>
                  <a:pt x="144" y="104"/>
                </a:lnTo>
                <a:lnTo>
                  <a:pt x="143" y="82"/>
                </a:lnTo>
                <a:lnTo>
                  <a:pt x="138" y="85"/>
                </a:lnTo>
                <a:lnTo>
                  <a:pt x="126" y="77"/>
                </a:lnTo>
                <a:lnTo>
                  <a:pt x="121" y="73"/>
                </a:lnTo>
                <a:lnTo>
                  <a:pt x="123" y="53"/>
                </a:lnTo>
                <a:lnTo>
                  <a:pt x="127" y="28"/>
                </a:lnTo>
                <a:lnTo>
                  <a:pt x="123" y="19"/>
                </a:lnTo>
                <a:lnTo>
                  <a:pt x="129" y="6"/>
                </a:lnTo>
                <a:lnTo>
                  <a:pt x="134" y="3"/>
                </a:lnTo>
                <a:lnTo>
                  <a:pt x="158" y="0"/>
                </a:lnTo>
                <a:lnTo>
                  <a:pt x="166" y="2"/>
                </a:lnTo>
                <a:lnTo>
                  <a:pt x="173" y="7"/>
                </a:lnTo>
                <a:lnTo>
                  <a:pt x="180" y="11"/>
                </a:lnTo>
                <a:lnTo>
                  <a:pt x="192" y="14"/>
                </a:lnTo>
                <a:lnTo>
                  <a:pt x="202" y="2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8" name="Freeform 220"/>
          <p:cNvSpPr>
            <a:spLocks/>
          </p:cNvSpPr>
          <p:nvPr/>
        </p:nvSpPr>
        <p:spPr bwMode="auto">
          <a:xfrm>
            <a:off x="5388928" y="4829175"/>
            <a:ext cx="242729" cy="244475"/>
          </a:xfrm>
          <a:custGeom>
            <a:avLst/>
            <a:gdLst>
              <a:gd name="T0" fmla="*/ 103 w 139"/>
              <a:gd name="T1" fmla="*/ 140 h 140"/>
              <a:gd name="T2" fmla="*/ 93 w 139"/>
              <a:gd name="T3" fmla="*/ 138 h 140"/>
              <a:gd name="T4" fmla="*/ 87 w 139"/>
              <a:gd name="T5" fmla="*/ 140 h 140"/>
              <a:gd name="T6" fmla="*/ 79 w 139"/>
              <a:gd name="T7" fmla="*/ 137 h 140"/>
              <a:gd name="T8" fmla="*/ 71 w 139"/>
              <a:gd name="T9" fmla="*/ 136 h 140"/>
              <a:gd name="T10" fmla="*/ 60 w 139"/>
              <a:gd name="T11" fmla="*/ 127 h 140"/>
              <a:gd name="T12" fmla="*/ 47 w 139"/>
              <a:gd name="T13" fmla="*/ 124 h 140"/>
              <a:gd name="T14" fmla="*/ 42 w 139"/>
              <a:gd name="T15" fmla="*/ 111 h 140"/>
              <a:gd name="T16" fmla="*/ 42 w 139"/>
              <a:gd name="T17" fmla="*/ 103 h 140"/>
              <a:gd name="T18" fmla="*/ 35 w 139"/>
              <a:gd name="T19" fmla="*/ 101 h 140"/>
              <a:gd name="T20" fmla="*/ 15 w 139"/>
              <a:gd name="T21" fmla="*/ 78 h 140"/>
              <a:gd name="T22" fmla="*/ 10 w 139"/>
              <a:gd name="T23" fmla="*/ 66 h 140"/>
              <a:gd name="T24" fmla="*/ 6 w 139"/>
              <a:gd name="T25" fmla="*/ 63 h 140"/>
              <a:gd name="T26" fmla="*/ 0 w 139"/>
              <a:gd name="T27" fmla="*/ 46 h 140"/>
              <a:gd name="T28" fmla="*/ 20 w 139"/>
              <a:gd name="T29" fmla="*/ 48 h 140"/>
              <a:gd name="T30" fmla="*/ 26 w 139"/>
              <a:gd name="T31" fmla="*/ 51 h 140"/>
              <a:gd name="T32" fmla="*/ 32 w 139"/>
              <a:gd name="T33" fmla="*/ 50 h 140"/>
              <a:gd name="T34" fmla="*/ 43 w 139"/>
              <a:gd name="T35" fmla="*/ 37 h 140"/>
              <a:gd name="T36" fmla="*/ 59 w 139"/>
              <a:gd name="T37" fmla="*/ 20 h 140"/>
              <a:gd name="T38" fmla="*/ 66 w 139"/>
              <a:gd name="T39" fmla="*/ 18 h 140"/>
              <a:gd name="T40" fmla="*/ 68 w 139"/>
              <a:gd name="T41" fmla="*/ 11 h 140"/>
              <a:gd name="T42" fmla="*/ 79 w 139"/>
              <a:gd name="T43" fmla="*/ 3 h 140"/>
              <a:gd name="T44" fmla="*/ 93 w 139"/>
              <a:gd name="T45" fmla="*/ 0 h 140"/>
              <a:gd name="T46" fmla="*/ 94 w 139"/>
              <a:gd name="T47" fmla="*/ 7 h 140"/>
              <a:gd name="T48" fmla="*/ 109 w 139"/>
              <a:gd name="T49" fmla="*/ 7 h 140"/>
              <a:gd name="T50" fmla="*/ 117 w 139"/>
              <a:gd name="T51" fmla="*/ 11 h 140"/>
              <a:gd name="T52" fmla="*/ 121 w 139"/>
              <a:gd name="T53" fmla="*/ 16 h 140"/>
              <a:gd name="T54" fmla="*/ 130 w 139"/>
              <a:gd name="T55" fmla="*/ 18 h 140"/>
              <a:gd name="T56" fmla="*/ 139 w 139"/>
              <a:gd name="T57" fmla="*/ 25 h 140"/>
              <a:gd name="T58" fmla="*/ 138 w 139"/>
              <a:gd name="T59" fmla="*/ 51 h 140"/>
              <a:gd name="T60" fmla="*/ 133 w 139"/>
              <a:gd name="T61" fmla="*/ 65 h 140"/>
              <a:gd name="T62" fmla="*/ 132 w 139"/>
              <a:gd name="T63" fmla="*/ 81 h 140"/>
              <a:gd name="T64" fmla="*/ 134 w 139"/>
              <a:gd name="T65" fmla="*/ 87 h 140"/>
              <a:gd name="T66" fmla="*/ 131 w 139"/>
              <a:gd name="T67" fmla="*/ 99 h 140"/>
              <a:gd name="T68" fmla="*/ 129 w 139"/>
              <a:gd name="T69" fmla="*/ 101 h 140"/>
              <a:gd name="T70" fmla="*/ 123 w 139"/>
              <a:gd name="T71" fmla="*/ 116 h 140"/>
              <a:gd name="T72" fmla="*/ 103 w 139"/>
              <a:gd name="T73"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40">
                <a:moveTo>
                  <a:pt x="103" y="140"/>
                </a:moveTo>
                <a:lnTo>
                  <a:pt x="93" y="138"/>
                </a:lnTo>
                <a:lnTo>
                  <a:pt x="87" y="140"/>
                </a:lnTo>
                <a:lnTo>
                  <a:pt x="79" y="137"/>
                </a:lnTo>
                <a:lnTo>
                  <a:pt x="71" y="136"/>
                </a:lnTo>
                <a:lnTo>
                  <a:pt x="60" y="127"/>
                </a:lnTo>
                <a:lnTo>
                  <a:pt x="47" y="124"/>
                </a:lnTo>
                <a:lnTo>
                  <a:pt x="42" y="111"/>
                </a:lnTo>
                <a:lnTo>
                  <a:pt x="42" y="103"/>
                </a:lnTo>
                <a:lnTo>
                  <a:pt x="35" y="101"/>
                </a:lnTo>
                <a:lnTo>
                  <a:pt x="15" y="78"/>
                </a:lnTo>
                <a:lnTo>
                  <a:pt x="10" y="66"/>
                </a:lnTo>
                <a:lnTo>
                  <a:pt x="6" y="63"/>
                </a:lnTo>
                <a:lnTo>
                  <a:pt x="0" y="46"/>
                </a:lnTo>
                <a:lnTo>
                  <a:pt x="20" y="48"/>
                </a:lnTo>
                <a:lnTo>
                  <a:pt x="26" y="51"/>
                </a:lnTo>
                <a:lnTo>
                  <a:pt x="32" y="50"/>
                </a:lnTo>
                <a:lnTo>
                  <a:pt x="43" y="37"/>
                </a:lnTo>
                <a:lnTo>
                  <a:pt x="59" y="20"/>
                </a:lnTo>
                <a:lnTo>
                  <a:pt x="66" y="18"/>
                </a:lnTo>
                <a:lnTo>
                  <a:pt x="68" y="11"/>
                </a:lnTo>
                <a:lnTo>
                  <a:pt x="79" y="3"/>
                </a:lnTo>
                <a:lnTo>
                  <a:pt x="93" y="0"/>
                </a:lnTo>
                <a:lnTo>
                  <a:pt x="94" y="7"/>
                </a:lnTo>
                <a:lnTo>
                  <a:pt x="109" y="7"/>
                </a:lnTo>
                <a:lnTo>
                  <a:pt x="117" y="11"/>
                </a:lnTo>
                <a:lnTo>
                  <a:pt x="121" y="16"/>
                </a:lnTo>
                <a:lnTo>
                  <a:pt x="130" y="18"/>
                </a:lnTo>
                <a:lnTo>
                  <a:pt x="139" y="25"/>
                </a:lnTo>
                <a:lnTo>
                  <a:pt x="138" y="51"/>
                </a:lnTo>
                <a:lnTo>
                  <a:pt x="133" y="65"/>
                </a:lnTo>
                <a:lnTo>
                  <a:pt x="132" y="81"/>
                </a:lnTo>
                <a:lnTo>
                  <a:pt x="134" y="87"/>
                </a:lnTo>
                <a:lnTo>
                  <a:pt x="131" y="99"/>
                </a:lnTo>
                <a:lnTo>
                  <a:pt x="129" y="101"/>
                </a:lnTo>
                <a:lnTo>
                  <a:pt x="123" y="116"/>
                </a:lnTo>
                <a:lnTo>
                  <a:pt x="103" y="14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19" name="Freeform 221"/>
          <p:cNvSpPr>
            <a:spLocks/>
          </p:cNvSpPr>
          <p:nvPr/>
        </p:nvSpPr>
        <p:spPr bwMode="auto">
          <a:xfrm>
            <a:off x="5254467" y="1577658"/>
            <a:ext cx="3833018" cy="1197928"/>
          </a:xfrm>
          <a:custGeom>
            <a:avLst/>
            <a:gdLst>
              <a:gd name="T0" fmla="*/ 751 w 2195"/>
              <a:gd name="T1" fmla="*/ 25 h 686"/>
              <a:gd name="T2" fmla="*/ 649 w 2195"/>
              <a:gd name="T3" fmla="*/ 59 h 686"/>
              <a:gd name="T4" fmla="*/ 594 w 2195"/>
              <a:gd name="T5" fmla="*/ 101 h 686"/>
              <a:gd name="T6" fmla="*/ 603 w 2195"/>
              <a:gd name="T7" fmla="*/ 140 h 686"/>
              <a:gd name="T8" fmla="*/ 600 w 2195"/>
              <a:gd name="T9" fmla="*/ 189 h 686"/>
              <a:gd name="T10" fmla="*/ 541 w 2195"/>
              <a:gd name="T11" fmla="*/ 77 h 686"/>
              <a:gd name="T12" fmla="*/ 524 w 2195"/>
              <a:gd name="T13" fmla="*/ 135 h 686"/>
              <a:gd name="T14" fmla="*/ 434 w 2195"/>
              <a:gd name="T15" fmla="*/ 142 h 686"/>
              <a:gd name="T16" fmla="*/ 337 w 2195"/>
              <a:gd name="T17" fmla="*/ 143 h 686"/>
              <a:gd name="T18" fmla="*/ 241 w 2195"/>
              <a:gd name="T19" fmla="*/ 154 h 686"/>
              <a:gd name="T20" fmla="*/ 172 w 2195"/>
              <a:gd name="T21" fmla="*/ 204 h 686"/>
              <a:gd name="T22" fmla="*/ 111 w 2195"/>
              <a:gd name="T23" fmla="*/ 223 h 686"/>
              <a:gd name="T24" fmla="*/ 177 w 2195"/>
              <a:gd name="T25" fmla="*/ 168 h 686"/>
              <a:gd name="T26" fmla="*/ 1 w 2195"/>
              <a:gd name="T27" fmla="*/ 152 h 686"/>
              <a:gd name="T28" fmla="*/ 67 w 2195"/>
              <a:gd name="T29" fmla="*/ 262 h 686"/>
              <a:gd name="T30" fmla="*/ 30 w 2195"/>
              <a:gd name="T31" fmla="*/ 356 h 686"/>
              <a:gd name="T32" fmla="*/ 95 w 2195"/>
              <a:gd name="T33" fmla="*/ 403 h 686"/>
              <a:gd name="T34" fmla="*/ 111 w 2195"/>
              <a:gd name="T35" fmla="*/ 441 h 686"/>
              <a:gd name="T36" fmla="*/ 161 w 2195"/>
              <a:gd name="T37" fmla="*/ 469 h 686"/>
              <a:gd name="T38" fmla="*/ 227 w 2195"/>
              <a:gd name="T39" fmla="*/ 507 h 686"/>
              <a:gd name="T40" fmla="*/ 240 w 2195"/>
              <a:gd name="T41" fmla="*/ 555 h 686"/>
              <a:gd name="T42" fmla="*/ 239 w 2195"/>
              <a:gd name="T43" fmla="*/ 614 h 686"/>
              <a:gd name="T44" fmla="*/ 363 w 2195"/>
              <a:gd name="T45" fmla="*/ 654 h 686"/>
              <a:gd name="T46" fmla="*/ 434 w 2195"/>
              <a:gd name="T47" fmla="*/ 672 h 686"/>
              <a:gd name="T48" fmla="*/ 412 w 2195"/>
              <a:gd name="T49" fmla="*/ 564 h 686"/>
              <a:gd name="T50" fmla="*/ 394 w 2195"/>
              <a:gd name="T51" fmla="*/ 493 h 686"/>
              <a:gd name="T52" fmla="*/ 571 w 2195"/>
              <a:gd name="T53" fmla="*/ 488 h 686"/>
              <a:gd name="T54" fmla="*/ 571 w 2195"/>
              <a:gd name="T55" fmla="*/ 425 h 686"/>
              <a:gd name="T56" fmla="*/ 758 w 2195"/>
              <a:gd name="T57" fmla="*/ 424 h 686"/>
              <a:gd name="T58" fmla="*/ 920 w 2195"/>
              <a:gd name="T59" fmla="*/ 489 h 686"/>
              <a:gd name="T60" fmla="*/ 1027 w 2195"/>
              <a:gd name="T61" fmla="*/ 519 h 686"/>
              <a:gd name="T62" fmla="*/ 1175 w 2195"/>
              <a:gd name="T63" fmla="*/ 510 h 686"/>
              <a:gd name="T64" fmla="*/ 1273 w 2195"/>
              <a:gd name="T65" fmla="*/ 503 h 686"/>
              <a:gd name="T66" fmla="*/ 1408 w 2195"/>
              <a:gd name="T67" fmla="*/ 518 h 686"/>
              <a:gd name="T68" fmla="*/ 1516 w 2195"/>
              <a:gd name="T69" fmla="*/ 493 h 686"/>
              <a:gd name="T70" fmla="*/ 1570 w 2195"/>
              <a:gd name="T71" fmla="*/ 441 h 686"/>
              <a:gd name="T72" fmla="*/ 1742 w 2195"/>
              <a:gd name="T73" fmla="*/ 550 h 686"/>
              <a:gd name="T74" fmla="*/ 1789 w 2195"/>
              <a:gd name="T75" fmla="*/ 600 h 686"/>
              <a:gd name="T76" fmla="*/ 1821 w 2195"/>
              <a:gd name="T77" fmla="*/ 642 h 686"/>
              <a:gd name="T78" fmla="*/ 1879 w 2195"/>
              <a:gd name="T79" fmla="*/ 536 h 686"/>
              <a:gd name="T80" fmla="*/ 1746 w 2195"/>
              <a:gd name="T81" fmla="*/ 425 h 686"/>
              <a:gd name="T82" fmla="*/ 1855 w 2195"/>
              <a:gd name="T83" fmla="*/ 317 h 686"/>
              <a:gd name="T84" fmla="*/ 1972 w 2195"/>
              <a:gd name="T85" fmla="*/ 275 h 686"/>
              <a:gd name="T86" fmla="*/ 1981 w 2195"/>
              <a:gd name="T87" fmla="*/ 358 h 686"/>
              <a:gd name="T88" fmla="*/ 2115 w 2195"/>
              <a:gd name="T89" fmla="*/ 441 h 686"/>
              <a:gd name="T90" fmla="*/ 2041 w 2195"/>
              <a:gd name="T91" fmla="*/ 341 h 686"/>
              <a:gd name="T92" fmla="*/ 2121 w 2195"/>
              <a:gd name="T93" fmla="*/ 301 h 686"/>
              <a:gd name="T94" fmla="*/ 2165 w 2195"/>
              <a:gd name="T95" fmla="*/ 245 h 686"/>
              <a:gd name="T96" fmla="*/ 2127 w 2195"/>
              <a:gd name="T97" fmla="*/ 194 h 686"/>
              <a:gd name="T98" fmla="*/ 2155 w 2195"/>
              <a:gd name="T99" fmla="*/ 143 h 686"/>
              <a:gd name="T100" fmla="*/ 2081 w 2195"/>
              <a:gd name="T101" fmla="*/ 119 h 686"/>
              <a:gd name="T102" fmla="*/ 1867 w 2195"/>
              <a:gd name="T103" fmla="*/ 130 h 686"/>
              <a:gd name="T104" fmla="*/ 1729 w 2195"/>
              <a:gd name="T105" fmla="*/ 128 h 686"/>
              <a:gd name="T106" fmla="*/ 1395 w 2195"/>
              <a:gd name="T107" fmla="*/ 82 h 686"/>
              <a:gd name="T108" fmla="*/ 1301 w 2195"/>
              <a:gd name="T109" fmla="*/ 103 h 686"/>
              <a:gd name="T110" fmla="*/ 1124 w 2195"/>
              <a:gd name="T111" fmla="*/ 71 h 686"/>
              <a:gd name="T112" fmla="*/ 983 w 2195"/>
              <a:gd name="T113" fmla="*/ 54 h 686"/>
              <a:gd name="T114" fmla="*/ 913 w 2195"/>
              <a:gd name="T115" fmla="*/ 18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95" h="686">
                <a:moveTo>
                  <a:pt x="856" y="0"/>
                </a:moveTo>
                <a:lnTo>
                  <a:pt x="836" y="6"/>
                </a:lnTo>
                <a:lnTo>
                  <a:pt x="832" y="12"/>
                </a:lnTo>
                <a:lnTo>
                  <a:pt x="836" y="19"/>
                </a:lnTo>
                <a:lnTo>
                  <a:pt x="813" y="18"/>
                </a:lnTo>
                <a:lnTo>
                  <a:pt x="795" y="27"/>
                </a:lnTo>
                <a:lnTo>
                  <a:pt x="781" y="23"/>
                </a:lnTo>
                <a:lnTo>
                  <a:pt x="751" y="25"/>
                </a:lnTo>
                <a:lnTo>
                  <a:pt x="752" y="29"/>
                </a:lnTo>
                <a:lnTo>
                  <a:pt x="721" y="31"/>
                </a:lnTo>
                <a:lnTo>
                  <a:pt x="705" y="39"/>
                </a:lnTo>
                <a:lnTo>
                  <a:pt x="692" y="39"/>
                </a:lnTo>
                <a:lnTo>
                  <a:pt x="687" y="49"/>
                </a:lnTo>
                <a:lnTo>
                  <a:pt x="705" y="58"/>
                </a:lnTo>
                <a:lnTo>
                  <a:pt x="680" y="60"/>
                </a:lnTo>
                <a:lnTo>
                  <a:pt x="649" y="59"/>
                </a:lnTo>
                <a:lnTo>
                  <a:pt x="630" y="62"/>
                </a:lnTo>
                <a:lnTo>
                  <a:pt x="646" y="80"/>
                </a:lnTo>
                <a:lnTo>
                  <a:pt x="669" y="93"/>
                </a:lnTo>
                <a:lnTo>
                  <a:pt x="637" y="84"/>
                </a:lnTo>
                <a:lnTo>
                  <a:pt x="611" y="85"/>
                </a:lnTo>
                <a:lnTo>
                  <a:pt x="595" y="91"/>
                </a:lnTo>
                <a:lnTo>
                  <a:pt x="610" y="104"/>
                </a:lnTo>
                <a:lnTo>
                  <a:pt x="594" y="101"/>
                </a:lnTo>
                <a:lnTo>
                  <a:pt x="587" y="84"/>
                </a:lnTo>
                <a:lnTo>
                  <a:pt x="573" y="75"/>
                </a:lnTo>
                <a:lnTo>
                  <a:pt x="567" y="76"/>
                </a:lnTo>
                <a:lnTo>
                  <a:pt x="579" y="87"/>
                </a:lnTo>
                <a:lnTo>
                  <a:pt x="564" y="99"/>
                </a:lnTo>
                <a:lnTo>
                  <a:pt x="591" y="112"/>
                </a:lnTo>
                <a:lnTo>
                  <a:pt x="593" y="130"/>
                </a:lnTo>
                <a:lnTo>
                  <a:pt x="603" y="140"/>
                </a:lnTo>
                <a:lnTo>
                  <a:pt x="618" y="141"/>
                </a:lnTo>
                <a:lnTo>
                  <a:pt x="620" y="152"/>
                </a:lnTo>
                <a:lnTo>
                  <a:pt x="635" y="162"/>
                </a:lnTo>
                <a:lnTo>
                  <a:pt x="629" y="171"/>
                </a:lnTo>
                <a:lnTo>
                  <a:pt x="631" y="180"/>
                </a:lnTo>
                <a:lnTo>
                  <a:pt x="619" y="185"/>
                </a:lnTo>
                <a:lnTo>
                  <a:pt x="617" y="191"/>
                </a:lnTo>
                <a:lnTo>
                  <a:pt x="600" y="189"/>
                </a:lnTo>
                <a:lnTo>
                  <a:pt x="611" y="163"/>
                </a:lnTo>
                <a:lnTo>
                  <a:pt x="608" y="151"/>
                </a:lnTo>
                <a:lnTo>
                  <a:pt x="586" y="141"/>
                </a:lnTo>
                <a:lnTo>
                  <a:pt x="573" y="117"/>
                </a:lnTo>
                <a:lnTo>
                  <a:pt x="560" y="105"/>
                </a:lnTo>
                <a:lnTo>
                  <a:pt x="549" y="99"/>
                </a:lnTo>
                <a:lnTo>
                  <a:pt x="551" y="86"/>
                </a:lnTo>
                <a:lnTo>
                  <a:pt x="541" y="77"/>
                </a:lnTo>
                <a:lnTo>
                  <a:pt x="505" y="72"/>
                </a:lnTo>
                <a:lnTo>
                  <a:pt x="498" y="75"/>
                </a:lnTo>
                <a:lnTo>
                  <a:pt x="500" y="91"/>
                </a:lnTo>
                <a:lnTo>
                  <a:pt x="486" y="106"/>
                </a:lnTo>
                <a:lnTo>
                  <a:pt x="490" y="111"/>
                </a:lnTo>
                <a:lnTo>
                  <a:pt x="506" y="124"/>
                </a:lnTo>
                <a:lnTo>
                  <a:pt x="507" y="133"/>
                </a:lnTo>
                <a:lnTo>
                  <a:pt x="524" y="135"/>
                </a:lnTo>
                <a:lnTo>
                  <a:pt x="526" y="138"/>
                </a:lnTo>
                <a:lnTo>
                  <a:pt x="546" y="148"/>
                </a:lnTo>
                <a:lnTo>
                  <a:pt x="543" y="157"/>
                </a:lnTo>
                <a:lnTo>
                  <a:pt x="482" y="137"/>
                </a:lnTo>
                <a:lnTo>
                  <a:pt x="460" y="131"/>
                </a:lnTo>
                <a:lnTo>
                  <a:pt x="418" y="126"/>
                </a:lnTo>
                <a:lnTo>
                  <a:pt x="414" y="132"/>
                </a:lnTo>
                <a:lnTo>
                  <a:pt x="434" y="142"/>
                </a:lnTo>
                <a:lnTo>
                  <a:pt x="425" y="153"/>
                </a:lnTo>
                <a:lnTo>
                  <a:pt x="404" y="143"/>
                </a:lnTo>
                <a:lnTo>
                  <a:pt x="388" y="150"/>
                </a:lnTo>
                <a:lnTo>
                  <a:pt x="363" y="151"/>
                </a:lnTo>
                <a:lnTo>
                  <a:pt x="357" y="157"/>
                </a:lnTo>
                <a:lnTo>
                  <a:pt x="339" y="155"/>
                </a:lnTo>
                <a:lnTo>
                  <a:pt x="347" y="144"/>
                </a:lnTo>
                <a:lnTo>
                  <a:pt x="337" y="143"/>
                </a:lnTo>
                <a:lnTo>
                  <a:pt x="297" y="159"/>
                </a:lnTo>
                <a:lnTo>
                  <a:pt x="272" y="167"/>
                </a:lnTo>
                <a:lnTo>
                  <a:pt x="274" y="178"/>
                </a:lnTo>
                <a:lnTo>
                  <a:pt x="255" y="183"/>
                </a:lnTo>
                <a:lnTo>
                  <a:pt x="241" y="176"/>
                </a:lnTo>
                <a:lnTo>
                  <a:pt x="237" y="166"/>
                </a:lnTo>
                <a:lnTo>
                  <a:pt x="253" y="164"/>
                </a:lnTo>
                <a:lnTo>
                  <a:pt x="241" y="154"/>
                </a:lnTo>
                <a:lnTo>
                  <a:pt x="202" y="148"/>
                </a:lnTo>
                <a:lnTo>
                  <a:pt x="216" y="159"/>
                </a:lnTo>
                <a:lnTo>
                  <a:pt x="214" y="170"/>
                </a:lnTo>
                <a:lnTo>
                  <a:pt x="229" y="181"/>
                </a:lnTo>
                <a:lnTo>
                  <a:pt x="226" y="193"/>
                </a:lnTo>
                <a:lnTo>
                  <a:pt x="210" y="187"/>
                </a:lnTo>
                <a:lnTo>
                  <a:pt x="197" y="186"/>
                </a:lnTo>
                <a:lnTo>
                  <a:pt x="172" y="204"/>
                </a:lnTo>
                <a:lnTo>
                  <a:pt x="186" y="217"/>
                </a:lnTo>
                <a:lnTo>
                  <a:pt x="175" y="222"/>
                </a:lnTo>
                <a:lnTo>
                  <a:pt x="138" y="210"/>
                </a:lnTo>
                <a:lnTo>
                  <a:pt x="131" y="217"/>
                </a:lnTo>
                <a:lnTo>
                  <a:pt x="142" y="225"/>
                </a:lnTo>
                <a:lnTo>
                  <a:pt x="143" y="234"/>
                </a:lnTo>
                <a:lnTo>
                  <a:pt x="130" y="229"/>
                </a:lnTo>
                <a:lnTo>
                  <a:pt x="111" y="223"/>
                </a:lnTo>
                <a:lnTo>
                  <a:pt x="104" y="205"/>
                </a:lnTo>
                <a:lnTo>
                  <a:pt x="101" y="196"/>
                </a:lnTo>
                <a:lnTo>
                  <a:pt x="74" y="183"/>
                </a:lnTo>
                <a:lnTo>
                  <a:pt x="84" y="181"/>
                </a:lnTo>
                <a:lnTo>
                  <a:pt x="149" y="194"/>
                </a:lnTo>
                <a:lnTo>
                  <a:pt x="170" y="190"/>
                </a:lnTo>
                <a:lnTo>
                  <a:pt x="182" y="180"/>
                </a:lnTo>
                <a:lnTo>
                  <a:pt x="177" y="168"/>
                </a:lnTo>
                <a:lnTo>
                  <a:pt x="163" y="160"/>
                </a:lnTo>
                <a:lnTo>
                  <a:pt x="106" y="140"/>
                </a:lnTo>
                <a:lnTo>
                  <a:pt x="68" y="135"/>
                </a:lnTo>
                <a:lnTo>
                  <a:pt x="43" y="125"/>
                </a:lnTo>
                <a:lnTo>
                  <a:pt x="31" y="131"/>
                </a:lnTo>
                <a:lnTo>
                  <a:pt x="10" y="138"/>
                </a:lnTo>
                <a:lnTo>
                  <a:pt x="0" y="140"/>
                </a:lnTo>
                <a:lnTo>
                  <a:pt x="1" y="152"/>
                </a:lnTo>
                <a:lnTo>
                  <a:pt x="25" y="164"/>
                </a:lnTo>
                <a:lnTo>
                  <a:pt x="16" y="177"/>
                </a:lnTo>
                <a:lnTo>
                  <a:pt x="38" y="198"/>
                </a:lnTo>
                <a:lnTo>
                  <a:pt x="32" y="213"/>
                </a:lnTo>
                <a:lnTo>
                  <a:pt x="48" y="228"/>
                </a:lnTo>
                <a:lnTo>
                  <a:pt x="45" y="240"/>
                </a:lnTo>
                <a:lnTo>
                  <a:pt x="70" y="253"/>
                </a:lnTo>
                <a:lnTo>
                  <a:pt x="67" y="262"/>
                </a:lnTo>
                <a:lnTo>
                  <a:pt x="56" y="273"/>
                </a:lnTo>
                <a:lnTo>
                  <a:pt x="30" y="297"/>
                </a:lnTo>
                <a:lnTo>
                  <a:pt x="47" y="306"/>
                </a:lnTo>
                <a:lnTo>
                  <a:pt x="33" y="317"/>
                </a:lnTo>
                <a:lnTo>
                  <a:pt x="36" y="321"/>
                </a:lnTo>
                <a:lnTo>
                  <a:pt x="28" y="332"/>
                </a:lnTo>
                <a:lnTo>
                  <a:pt x="35" y="350"/>
                </a:lnTo>
                <a:lnTo>
                  <a:pt x="30" y="356"/>
                </a:lnTo>
                <a:lnTo>
                  <a:pt x="38" y="361"/>
                </a:lnTo>
                <a:lnTo>
                  <a:pt x="41" y="370"/>
                </a:lnTo>
                <a:lnTo>
                  <a:pt x="48" y="382"/>
                </a:lnTo>
                <a:lnTo>
                  <a:pt x="65" y="386"/>
                </a:lnTo>
                <a:lnTo>
                  <a:pt x="68" y="392"/>
                </a:lnTo>
                <a:lnTo>
                  <a:pt x="76" y="389"/>
                </a:lnTo>
                <a:lnTo>
                  <a:pt x="92" y="394"/>
                </a:lnTo>
                <a:lnTo>
                  <a:pt x="95" y="403"/>
                </a:lnTo>
                <a:lnTo>
                  <a:pt x="93" y="408"/>
                </a:lnTo>
                <a:lnTo>
                  <a:pt x="105" y="422"/>
                </a:lnTo>
                <a:lnTo>
                  <a:pt x="112" y="425"/>
                </a:lnTo>
                <a:lnTo>
                  <a:pt x="112" y="429"/>
                </a:lnTo>
                <a:lnTo>
                  <a:pt x="123" y="432"/>
                </a:lnTo>
                <a:lnTo>
                  <a:pt x="129" y="438"/>
                </a:lnTo>
                <a:lnTo>
                  <a:pt x="123" y="442"/>
                </a:lnTo>
                <a:lnTo>
                  <a:pt x="111" y="441"/>
                </a:lnTo>
                <a:lnTo>
                  <a:pt x="108" y="443"/>
                </a:lnTo>
                <a:lnTo>
                  <a:pt x="113" y="450"/>
                </a:lnTo>
                <a:lnTo>
                  <a:pt x="119" y="463"/>
                </a:lnTo>
                <a:lnTo>
                  <a:pt x="125" y="463"/>
                </a:lnTo>
                <a:lnTo>
                  <a:pt x="128" y="459"/>
                </a:lnTo>
                <a:lnTo>
                  <a:pt x="133" y="460"/>
                </a:lnTo>
                <a:lnTo>
                  <a:pt x="149" y="458"/>
                </a:lnTo>
                <a:lnTo>
                  <a:pt x="161" y="469"/>
                </a:lnTo>
                <a:lnTo>
                  <a:pt x="158" y="474"/>
                </a:lnTo>
                <a:lnTo>
                  <a:pt x="161" y="480"/>
                </a:lnTo>
                <a:lnTo>
                  <a:pt x="174" y="481"/>
                </a:lnTo>
                <a:lnTo>
                  <a:pt x="181" y="489"/>
                </a:lnTo>
                <a:lnTo>
                  <a:pt x="182" y="493"/>
                </a:lnTo>
                <a:lnTo>
                  <a:pt x="203" y="500"/>
                </a:lnTo>
                <a:lnTo>
                  <a:pt x="215" y="497"/>
                </a:lnTo>
                <a:lnTo>
                  <a:pt x="227" y="507"/>
                </a:lnTo>
                <a:lnTo>
                  <a:pt x="236" y="507"/>
                </a:lnTo>
                <a:lnTo>
                  <a:pt x="261" y="513"/>
                </a:lnTo>
                <a:lnTo>
                  <a:pt x="262" y="519"/>
                </a:lnTo>
                <a:lnTo>
                  <a:pt x="258" y="530"/>
                </a:lnTo>
                <a:lnTo>
                  <a:pt x="264" y="541"/>
                </a:lnTo>
                <a:lnTo>
                  <a:pt x="263" y="547"/>
                </a:lnTo>
                <a:lnTo>
                  <a:pt x="248" y="549"/>
                </a:lnTo>
                <a:lnTo>
                  <a:pt x="240" y="555"/>
                </a:lnTo>
                <a:lnTo>
                  <a:pt x="241" y="564"/>
                </a:lnTo>
                <a:lnTo>
                  <a:pt x="255" y="560"/>
                </a:lnTo>
                <a:lnTo>
                  <a:pt x="257" y="565"/>
                </a:lnTo>
                <a:lnTo>
                  <a:pt x="234" y="573"/>
                </a:lnTo>
                <a:lnTo>
                  <a:pt x="245" y="581"/>
                </a:lnTo>
                <a:lnTo>
                  <a:pt x="234" y="598"/>
                </a:lnTo>
                <a:lnTo>
                  <a:pt x="223" y="602"/>
                </a:lnTo>
                <a:lnTo>
                  <a:pt x="239" y="614"/>
                </a:lnTo>
                <a:lnTo>
                  <a:pt x="259" y="621"/>
                </a:lnTo>
                <a:lnTo>
                  <a:pt x="284" y="639"/>
                </a:lnTo>
                <a:lnTo>
                  <a:pt x="285" y="636"/>
                </a:lnTo>
                <a:lnTo>
                  <a:pt x="300" y="640"/>
                </a:lnTo>
                <a:lnTo>
                  <a:pt x="325" y="643"/>
                </a:lnTo>
                <a:lnTo>
                  <a:pt x="350" y="653"/>
                </a:lnTo>
                <a:lnTo>
                  <a:pt x="353" y="657"/>
                </a:lnTo>
                <a:lnTo>
                  <a:pt x="363" y="654"/>
                </a:lnTo>
                <a:lnTo>
                  <a:pt x="379" y="658"/>
                </a:lnTo>
                <a:lnTo>
                  <a:pt x="386" y="666"/>
                </a:lnTo>
                <a:lnTo>
                  <a:pt x="398" y="671"/>
                </a:lnTo>
                <a:lnTo>
                  <a:pt x="402" y="672"/>
                </a:lnTo>
                <a:lnTo>
                  <a:pt x="416" y="684"/>
                </a:lnTo>
                <a:lnTo>
                  <a:pt x="424" y="686"/>
                </a:lnTo>
                <a:lnTo>
                  <a:pt x="426" y="680"/>
                </a:lnTo>
                <a:lnTo>
                  <a:pt x="434" y="672"/>
                </a:lnTo>
                <a:lnTo>
                  <a:pt x="411" y="648"/>
                </a:lnTo>
                <a:lnTo>
                  <a:pt x="410" y="634"/>
                </a:lnTo>
                <a:lnTo>
                  <a:pt x="391" y="615"/>
                </a:lnTo>
                <a:lnTo>
                  <a:pt x="402" y="594"/>
                </a:lnTo>
                <a:lnTo>
                  <a:pt x="417" y="590"/>
                </a:lnTo>
                <a:lnTo>
                  <a:pt x="422" y="578"/>
                </a:lnTo>
                <a:lnTo>
                  <a:pt x="413" y="575"/>
                </a:lnTo>
                <a:lnTo>
                  <a:pt x="412" y="564"/>
                </a:lnTo>
                <a:lnTo>
                  <a:pt x="398" y="551"/>
                </a:lnTo>
                <a:lnTo>
                  <a:pt x="386" y="551"/>
                </a:lnTo>
                <a:lnTo>
                  <a:pt x="369" y="537"/>
                </a:lnTo>
                <a:lnTo>
                  <a:pt x="375" y="522"/>
                </a:lnTo>
                <a:lnTo>
                  <a:pt x="369" y="518"/>
                </a:lnTo>
                <a:lnTo>
                  <a:pt x="376" y="496"/>
                </a:lnTo>
                <a:lnTo>
                  <a:pt x="396" y="507"/>
                </a:lnTo>
                <a:lnTo>
                  <a:pt x="394" y="493"/>
                </a:lnTo>
                <a:lnTo>
                  <a:pt x="420" y="471"/>
                </a:lnTo>
                <a:lnTo>
                  <a:pt x="445" y="470"/>
                </a:lnTo>
                <a:lnTo>
                  <a:pt x="484" y="484"/>
                </a:lnTo>
                <a:lnTo>
                  <a:pt x="505" y="492"/>
                </a:lnTo>
                <a:lnTo>
                  <a:pt x="519" y="484"/>
                </a:lnTo>
                <a:lnTo>
                  <a:pt x="544" y="484"/>
                </a:lnTo>
                <a:lnTo>
                  <a:pt x="568" y="494"/>
                </a:lnTo>
                <a:lnTo>
                  <a:pt x="571" y="488"/>
                </a:lnTo>
                <a:lnTo>
                  <a:pt x="593" y="489"/>
                </a:lnTo>
                <a:lnTo>
                  <a:pt x="594" y="479"/>
                </a:lnTo>
                <a:lnTo>
                  <a:pt x="563" y="466"/>
                </a:lnTo>
                <a:lnTo>
                  <a:pt x="575" y="456"/>
                </a:lnTo>
                <a:lnTo>
                  <a:pt x="570" y="450"/>
                </a:lnTo>
                <a:lnTo>
                  <a:pt x="583" y="445"/>
                </a:lnTo>
                <a:lnTo>
                  <a:pt x="567" y="431"/>
                </a:lnTo>
                <a:lnTo>
                  <a:pt x="571" y="425"/>
                </a:lnTo>
                <a:lnTo>
                  <a:pt x="626" y="417"/>
                </a:lnTo>
                <a:lnTo>
                  <a:pt x="632" y="413"/>
                </a:lnTo>
                <a:lnTo>
                  <a:pt x="667" y="406"/>
                </a:lnTo>
                <a:lnTo>
                  <a:pt x="677" y="397"/>
                </a:lnTo>
                <a:lnTo>
                  <a:pt x="707" y="401"/>
                </a:lnTo>
                <a:lnTo>
                  <a:pt x="721" y="422"/>
                </a:lnTo>
                <a:lnTo>
                  <a:pt x="735" y="417"/>
                </a:lnTo>
                <a:lnTo>
                  <a:pt x="758" y="424"/>
                </a:lnTo>
                <a:lnTo>
                  <a:pt x="762" y="435"/>
                </a:lnTo>
                <a:lnTo>
                  <a:pt x="776" y="434"/>
                </a:lnTo>
                <a:lnTo>
                  <a:pt x="806" y="415"/>
                </a:lnTo>
                <a:lnTo>
                  <a:pt x="803" y="421"/>
                </a:lnTo>
                <a:lnTo>
                  <a:pt x="831" y="436"/>
                </a:lnTo>
                <a:lnTo>
                  <a:pt x="889" y="487"/>
                </a:lnTo>
                <a:lnTo>
                  <a:pt x="893" y="477"/>
                </a:lnTo>
                <a:lnTo>
                  <a:pt x="920" y="489"/>
                </a:lnTo>
                <a:lnTo>
                  <a:pt x="940" y="483"/>
                </a:lnTo>
                <a:lnTo>
                  <a:pt x="951" y="487"/>
                </a:lnTo>
                <a:lnTo>
                  <a:pt x="964" y="499"/>
                </a:lnTo>
                <a:lnTo>
                  <a:pt x="977" y="503"/>
                </a:lnTo>
                <a:lnTo>
                  <a:pt x="988" y="511"/>
                </a:lnTo>
                <a:lnTo>
                  <a:pt x="1007" y="509"/>
                </a:lnTo>
                <a:lnTo>
                  <a:pt x="1022" y="521"/>
                </a:lnTo>
                <a:lnTo>
                  <a:pt x="1027" y="519"/>
                </a:lnTo>
                <a:lnTo>
                  <a:pt x="1042" y="516"/>
                </a:lnTo>
                <a:lnTo>
                  <a:pt x="1064" y="498"/>
                </a:lnTo>
                <a:lnTo>
                  <a:pt x="1084" y="489"/>
                </a:lnTo>
                <a:lnTo>
                  <a:pt x="1101" y="495"/>
                </a:lnTo>
                <a:lnTo>
                  <a:pt x="1117" y="495"/>
                </a:lnTo>
                <a:lnTo>
                  <a:pt x="1133" y="505"/>
                </a:lnTo>
                <a:lnTo>
                  <a:pt x="1149" y="505"/>
                </a:lnTo>
                <a:lnTo>
                  <a:pt x="1175" y="510"/>
                </a:lnTo>
                <a:lnTo>
                  <a:pt x="1183" y="497"/>
                </a:lnTo>
                <a:lnTo>
                  <a:pt x="1170" y="485"/>
                </a:lnTo>
                <a:lnTo>
                  <a:pt x="1175" y="464"/>
                </a:lnTo>
                <a:lnTo>
                  <a:pt x="1197" y="472"/>
                </a:lnTo>
                <a:lnTo>
                  <a:pt x="1213" y="474"/>
                </a:lnTo>
                <a:lnTo>
                  <a:pt x="1234" y="479"/>
                </a:lnTo>
                <a:lnTo>
                  <a:pt x="1246" y="495"/>
                </a:lnTo>
                <a:lnTo>
                  <a:pt x="1273" y="503"/>
                </a:lnTo>
                <a:lnTo>
                  <a:pt x="1286" y="499"/>
                </a:lnTo>
                <a:lnTo>
                  <a:pt x="1305" y="497"/>
                </a:lnTo>
                <a:lnTo>
                  <a:pt x="1323" y="500"/>
                </a:lnTo>
                <a:lnTo>
                  <a:pt x="1344" y="509"/>
                </a:lnTo>
                <a:lnTo>
                  <a:pt x="1360" y="520"/>
                </a:lnTo>
                <a:lnTo>
                  <a:pt x="1374" y="519"/>
                </a:lnTo>
                <a:lnTo>
                  <a:pt x="1397" y="523"/>
                </a:lnTo>
                <a:lnTo>
                  <a:pt x="1408" y="518"/>
                </a:lnTo>
                <a:lnTo>
                  <a:pt x="1427" y="514"/>
                </a:lnTo>
                <a:lnTo>
                  <a:pt x="1442" y="500"/>
                </a:lnTo>
                <a:lnTo>
                  <a:pt x="1453" y="502"/>
                </a:lnTo>
                <a:lnTo>
                  <a:pt x="1465" y="509"/>
                </a:lnTo>
                <a:lnTo>
                  <a:pt x="1483" y="507"/>
                </a:lnTo>
                <a:lnTo>
                  <a:pt x="1508" y="515"/>
                </a:lnTo>
                <a:lnTo>
                  <a:pt x="1522" y="502"/>
                </a:lnTo>
                <a:lnTo>
                  <a:pt x="1516" y="493"/>
                </a:lnTo>
                <a:lnTo>
                  <a:pt x="1516" y="472"/>
                </a:lnTo>
                <a:lnTo>
                  <a:pt x="1520" y="465"/>
                </a:lnTo>
                <a:lnTo>
                  <a:pt x="1512" y="454"/>
                </a:lnTo>
                <a:lnTo>
                  <a:pt x="1500" y="450"/>
                </a:lnTo>
                <a:lnTo>
                  <a:pt x="1505" y="440"/>
                </a:lnTo>
                <a:lnTo>
                  <a:pt x="1522" y="436"/>
                </a:lnTo>
                <a:lnTo>
                  <a:pt x="1542" y="436"/>
                </a:lnTo>
                <a:lnTo>
                  <a:pt x="1570" y="441"/>
                </a:lnTo>
                <a:lnTo>
                  <a:pt x="1589" y="449"/>
                </a:lnTo>
                <a:lnTo>
                  <a:pt x="1614" y="469"/>
                </a:lnTo>
                <a:lnTo>
                  <a:pt x="1627" y="478"/>
                </a:lnTo>
                <a:lnTo>
                  <a:pt x="1641" y="490"/>
                </a:lnTo>
                <a:lnTo>
                  <a:pt x="1661" y="510"/>
                </a:lnTo>
                <a:lnTo>
                  <a:pt x="1693" y="516"/>
                </a:lnTo>
                <a:lnTo>
                  <a:pt x="1722" y="531"/>
                </a:lnTo>
                <a:lnTo>
                  <a:pt x="1742" y="550"/>
                </a:lnTo>
                <a:lnTo>
                  <a:pt x="1766" y="550"/>
                </a:lnTo>
                <a:lnTo>
                  <a:pt x="1775" y="542"/>
                </a:lnTo>
                <a:lnTo>
                  <a:pt x="1797" y="536"/>
                </a:lnTo>
                <a:lnTo>
                  <a:pt x="1802" y="554"/>
                </a:lnTo>
                <a:lnTo>
                  <a:pt x="1801" y="562"/>
                </a:lnTo>
                <a:lnTo>
                  <a:pt x="1810" y="584"/>
                </a:lnTo>
                <a:lnTo>
                  <a:pt x="1811" y="604"/>
                </a:lnTo>
                <a:lnTo>
                  <a:pt x="1789" y="600"/>
                </a:lnTo>
                <a:lnTo>
                  <a:pt x="1779" y="607"/>
                </a:lnTo>
                <a:lnTo>
                  <a:pt x="1794" y="625"/>
                </a:lnTo>
                <a:lnTo>
                  <a:pt x="1806" y="649"/>
                </a:lnTo>
                <a:lnTo>
                  <a:pt x="1798" y="650"/>
                </a:lnTo>
                <a:lnTo>
                  <a:pt x="1804" y="660"/>
                </a:lnTo>
                <a:lnTo>
                  <a:pt x="1808" y="664"/>
                </a:lnTo>
                <a:lnTo>
                  <a:pt x="1807" y="657"/>
                </a:lnTo>
                <a:lnTo>
                  <a:pt x="1821" y="642"/>
                </a:lnTo>
                <a:lnTo>
                  <a:pt x="1837" y="652"/>
                </a:lnTo>
                <a:lnTo>
                  <a:pt x="1848" y="651"/>
                </a:lnTo>
                <a:lnTo>
                  <a:pt x="1863" y="639"/>
                </a:lnTo>
                <a:lnTo>
                  <a:pt x="1866" y="627"/>
                </a:lnTo>
                <a:lnTo>
                  <a:pt x="1873" y="604"/>
                </a:lnTo>
                <a:lnTo>
                  <a:pt x="1880" y="580"/>
                </a:lnTo>
                <a:lnTo>
                  <a:pt x="1876" y="566"/>
                </a:lnTo>
                <a:lnTo>
                  <a:pt x="1879" y="536"/>
                </a:lnTo>
                <a:lnTo>
                  <a:pt x="1862" y="504"/>
                </a:lnTo>
                <a:lnTo>
                  <a:pt x="1844" y="480"/>
                </a:lnTo>
                <a:lnTo>
                  <a:pt x="1840" y="460"/>
                </a:lnTo>
                <a:lnTo>
                  <a:pt x="1825" y="443"/>
                </a:lnTo>
                <a:lnTo>
                  <a:pt x="1784" y="421"/>
                </a:lnTo>
                <a:lnTo>
                  <a:pt x="1766" y="420"/>
                </a:lnTo>
                <a:lnTo>
                  <a:pt x="1764" y="430"/>
                </a:lnTo>
                <a:lnTo>
                  <a:pt x="1746" y="425"/>
                </a:lnTo>
                <a:lnTo>
                  <a:pt x="1728" y="413"/>
                </a:lnTo>
                <a:lnTo>
                  <a:pt x="1701" y="410"/>
                </a:lnTo>
                <a:lnTo>
                  <a:pt x="1718" y="364"/>
                </a:lnTo>
                <a:lnTo>
                  <a:pt x="1729" y="326"/>
                </a:lnTo>
                <a:lnTo>
                  <a:pt x="1772" y="320"/>
                </a:lnTo>
                <a:lnTo>
                  <a:pt x="1821" y="323"/>
                </a:lnTo>
                <a:lnTo>
                  <a:pt x="1829" y="314"/>
                </a:lnTo>
                <a:lnTo>
                  <a:pt x="1855" y="317"/>
                </a:lnTo>
                <a:lnTo>
                  <a:pt x="1869" y="331"/>
                </a:lnTo>
                <a:lnTo>
                  <a:pt x="1890" y="329"/>
                </a:lnTo>
                <a:lnTo>
                  <a:pt x="1917" y="324"/>
                </a:lnTo>
                <a:lnTo>
                  <a:pt x="1892" y="312"/>
                </a:lnTo>
                <a:lnTo>
                  <a:pt x="1892" y="280"/>
                </a:lnTo>
                <a:lnTo>
                  <a:pt x="1921" y="273"/>
                </a:lnTo>
                <a:lnTo>
                  <a:pt x="1961" y="297"/>
                </a:lnTo>
                <a:lnTo>
                  <a:pt x="1972" y="275"/>
                </a:lnTo>
                <a:lnTo>
                  <a:pt x="1961" y="260"/>
                </a:lnTo>
                <a:lnTo>
                  <a:pt x="1977" y="258"/>
                </a:lnTo>
                <a:lnTo>
                  <a:pt x="1999" y="285"/>
                </a:lnTo>
                <a:lnTo>
                  <a:pt x="1992" y="301"/>
                </a:lnTo>
                <a:lnTo>
                  <a:pt x="1989" y="320"/>
                </a:lnTo>
                <a:lnTo>
                  <a:pt x="1990" y="345"/>
                </a:lnTo>
                <a:lnTo>
                  <a:pt x="1972" y="349"/>
                </a:lnTo>
                <a:lnTo>
                  <a:pt x="1981" y="358"/>
                </a:lnTo>
                <a:lnTo>
                  <a:pt x="1980" y="370"/>
                </a:lnTo>
                <a:lnTo>
                  <a:pt x="2001" y="397"/>
                </a:lnTo>
                <a:lnTo>
                  <a:pt x="2053" y="441"/>
                </a:lnTo>
                <a:lnTo>
                  <a:pt x="2086" y="471"/>
                </a:lnTo>
                <a:lnTo>
                  <a:pt x="2105" y="485"/>
                </a:lnTo>
                <a:lnTo>
                  <a:pt x="2110" y="466"/>
                </a:lnTo>
                <a:lnTo>
                  <a:pt x="2096" y="446"/>
                </a:lnTo>
                <a:lnTo>
                  <a:pt x="2115" y="441"/>
                </a:lnTo>
                <a:lnTo>
                  <a:pt x="2098" y="418"/>
                </a:lnTo>
                <a:lnTo>
                  <a:pt x="2114" y="408"/>
                </a:lnTo>
                <a:lnTo>
                  <a:pt x="2099" y="399"/>
                </a:lnTo>
                <a:lnTo>
                  <a:pt x="2088" y="383"/>
                </a:lnTo>
                <a:lnTo>
                  <a:pt x="2102" y="382"/>
                </a:lnTo>
                <a:lnTo>
                  <a:pt x="2072" y="354"/>
                </a:lnTo>
                <a:lnTo>
                  <a:pt x="2050" y="349"/>
                </a:lnTo>
                <a:lnTo>
                  <a:pt x="2041" y="341"/>
                </a:lnTo>
                <a:lnTo>
                  <a:pt x="2037" y="322"/>
                </a:lnTo>
                <a:lnTo>
                  <a:pt x="2027" y="310"/>
                </a:lnTo>
                <a:lnTo>
                  <a:pt x="2050" y="312"/>
                </a:lnTo>
                <a:lnTo>
                  <a:pt x="2054" y="304"/>
                </a:lnTo>
                <a:lnTo>
                  <a:pt x="2069" y="311"/>
                </a:lnTo>
                <a:lnTo>
                  <a:pt x="2089" y="296"/>
                </a:lnTo>
                <a:lnTo>
                  <a:pt x="2127" y="309"/>
                </a:lnTo>
                <a:lnTo>
                  <a:pt x="2121" y="301"/>
                </a:lnTo>
                <a:lnTo>
                  <a:pt x="2127" y="289"/>
                </a:lnTo>
                <a:lnTo>
                  <a:pt x="2132" y="275"/>
                </a:lnTo>
                <a:lnTo>
                  <a:pt x="2142" y="273"/>
                </a:lnTo>
                <a:lnTo>
                  <a:pt x="2162" y="259"/>
                </a:lnTo>
                <a:lnTo>
                  <a:pt x="2195" y="263"/>
                </a:lnTo>
                <a:lnTo>
                  <a:pt x="2192" y="258"/>
                </a:lnTo>
                <a:lnTo>
                  <a:pt x="2179" y="250"/>
                </a:lnTo>
                <a:lnTo>
                  <a:pt x="2165" y="245"/>
                </a:lnTo>
                <a:lnTo>
                  <a:pt x="2135" y="230"/>
                </a:lnTo>
                <a:lnTo>
                  <a:pt x="2107" y="220"/>
                </a:lnTo>
                <a:lnTo>
                  <a:pt x="2128" y="221"/>
                </a:lnTo>
                <a:lnTo>
                  <a:pt x="2134" y="213"/>
                </a:lnTo>
                <a:lnTo>
                  <a:pt x="2128" y="210"/>
                </a:lnTo>
                <a:lnTo>
                  <a:pt x="2117" y="188"/>
                </a:lnTo>
                <a:lnTo>
                  <a:pt x="2124" y="183"/>
                </a:lnTo>
                <a:lnTo>
                  <a:pt x="2127" y="194"/>
                </a:lnTo>
                <a:lnTo>
                  <a:pt x="2139" y="195"/>
                </a:lnTo>
                <a:lnTo>
                  <a:pt x="2136" y="183"/>
                </a:lnTo>
                <a:lnTo>
                  <a:pt x="2149" y="185"/>
                </a:lnTo>
                <a:lnTo>
                  <a:pt x="2158" y="186"/>
                </a:lnTo>
                <a:lnTo>
                  <a:pt x="2154" y="172"/>
                </a:lnTo>
                <a:lnTo>
                  <a:pt x="2163" y="168"/>
                </a:lnTo>
                <a:lnTo>
                  <a:pt x="2150" y="158"/>
                </a:lnTo>
                <a:lnTo>
                  <a:pt x="2155" y="143"/>
                </a:lnTo>
                <a:lnTo>
                  <a:pt x="2167" y="151"/>
                </a:lnTo>
                <a:lnTo>
                  <a:pt x="2166" y="129"/>
                </a:lnTo>
                <a:lnTo>
                  <a:pt x="2163" y="113"/>
                </a:lnTo>
                <a:lnTo>
                  <a:pt x="2134" y="115"/>
                </a:lnTo>
                <a:lnTo>
                  <a:pt x="2116" y="123"/>
                </a:lnTo>
                <a:lnTo>
                  <a:pt x="2102" y="129"/>
                </a:lnTo>
                <a:lnTo>
                  <a:pt x="2098" y="133"/>
                </a:lnTo>
                <a:lnTo>
                  <a:pt x="2081" y="119"/>
                </a:lnTo>
                <a:lnTo>
                  <a:pt x="2021" y="141"/>
                </a:lnTo>
                <a:lnTo>
                  <a:pt x="2020" y="142"/>
                </a:lnTo>
                <a:lnTo>
                  <a:pt x="2020" y="142"/>
                </a:lnTo>
                <a:lnTo>
                  <a:pt x="1988" y="134"/>
                </a:lnTo>
                <a:lnTo>
                  <a:pt x="1936" y="126"/>
                </a:lnTo>
                <a:lnTo>
                  <a:pt x="1911" y="126"/>
                </a:lnTo>
                <a:lnTo>
                  <a:pt x="1861" y="122"/>
                </a:lnTo>
                <a:lnTo>
                  <a:pt x="1867" y="130"/>
                </a:lnTo>
                <a:lnTo>
                  <a:pt x="1896" y="141"/>
                </a:lnTo>
                <a:lnTo>
                  <a:pt x="1888" y="146"/>
                </a:lnTo>
                <a:lnTo>
                  <a:pt x="1841" y="131"/>
                </a:lnTo>
                <a:lnTo>
                  <a:pt x="1818" y="132"/>
                </a:lnTo>
                <a:lnTo>
                  <a:pt x="1788" y="129"/>
                </a:lnTo>
                <a:lnTo>
                  <a:pt x="1765" y="130"/>
                </a:lnTo>
                <a:lnTo>
                  <a:pt x="1753" y="133"/>
                </a:lnTo>
                <a:lnTo>
                  <a:pt x="1729" y="128"/>
                </a:lnTo>
                <a:lnTo>
                  <a:pt x="1711" y="115"/>
                </a:lnTo>
                <a:lnTo>
                  <a:pt x="1690" y="109"/>
                </a:lnTo>
                <a:lnTo>
                  <a:pt x="1660" y="106"/>
                </a:lnTo>
                <a:lnTo>
                  <a:pt x="1612" y="109"/>
                </a:lnTo>
                <a:lnTo>
                  <a:pt x="1559" y="96"/>
                </a:lnTo>
                <a:lnTo>
                  <a:pt x="1533" y="86"/>
                </a:lnTo>
                <a:lnTo>
                  <a:pt x="1402" y="75"/>
                </a:lnTo>
                <a:lnTo>
                  <a:pt x="1395" y="82"/>
                </a:lnTo>
                <a:lnTo>
                  <a:pt x="1426" y="98"/>
                </a:lnTo>
                <a:lnTo>
                  <a:pt x="1402" y="96"/>
                </a:lnTo>
                <a:lnTo>
                  <a:pt x="1399" y="101"/>
                </a:lnTo>
                <a:lnTo>
                  <a:pt x="1367" y="95"/>
                </a:lnTo>
                <a:lnTo>
                  <a:pt x="1351" y="100"/>
                </a:lnTo>
                <a:lnTo>
                  <a:pt x="1320" y="92"/>
                </a:lnTo>
                <a:lnTo>
                  <a:pt x="1331" y="110"/>
                </a:lnTo>
                <a:lnTo>
                  <a:pt x="1301" y="103"/>
                </a:lnTo>
                <a:lnTo>
                  <a:pt x="1268" y="90"/>
                </a:lnTo>
                <a:lnTo>
                  <a:pt x="1267" y="83"/>
                </a:lnTo>
                <a:lnTo>
                  <a:pt x="1247" y="72"/>
                </a:lnTo>
                <a:lnTo>
                  <a:pt x="1215" y="64"/>
                </a:lnTo>
                <a:lnTo>
                  <a:pt x="1195" y="64"/>
                </a:lnTo>
                <a:lnTo>
                  <a:pt x="1165" y="61"/>
                </a:lnTo>
                <a:lnTo>
                  <a:pt x="1180" y="73"/>
                </a:lnTo>
                <a:lnTo>
                  <a:pt x="1124" y="71"/>
                </a:lnTo>
                <a:lnTo>
                  <a:pt x="1111" y="63"/>
                </a:lnTo>
                <a:lnTo>
                  <a:pt x="1068" y="61"/>
                </a:lnTo>
                <a:lnTo>
                  <a:pt x="1051" y="63"/>
                </a:lnTo>
                <a:lnTo>
                  <a:pt x="1051" y="68"/>
                </a:lnTo>
                <a:lnTo>
                  <a:pt x="1032" y="57"/>
                </a:lnTo>
                <a:lnTo>
                  <a:pt x="1024" y="60"/>
                </a:lnTo>
                <a:lnTo>
                  <a:pt x="1001" y="56"/>
                </a:lnTo>
                <a:lnTo>
                  <a:pt x="983" y="54"/>
                </a:lnTo>
                <a:lnTo>
                  <a:pt x="986" y="49"/>
                </a:lnTo>
                <a:lnTo>
                  <a:pt x="1008" y="40"/>
                </a:lnTo>
                <a:lnTo>
                  <a:pt x="1016" y="36"/>
                </a:lnTo>
                <a:lnTo>
                  <a:pt x="1009" y="28"/>
                </a:lnTo>
                <a:lnTo>
                  <a:pt x="992" y="22"/>
                </a:lnTo>
                <a:lnTo>
                  <a:pt x="955" y="15"/>
                </a:lnTo>
                <a:lnTo>
                  <a:pt x="920" y="14"/>
                </a:lnTo>
                <a:lnTo>
                  <a:pt x="913" y="18"/>
                </a:lnTo>
                <a:lnTo>
                  <a:pt x="901" y="11"/>
                </a:lnTo>
                <a:lnTo>
                  <a:pt x="901" y="11"/>
                </a:lnTo>
                <a:lnTo>
                  <a:pt x="871" y="8"/>
                </a:lnTo>
                <a:lnTo>
                  <a:pt x="883" y="5"/>
                </a:lnTo>
                <a:lnTo>
                  <a:pt x="856" y="0"/>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sp>
        <p:nvSpPr>
          <p:cNvPr id="20" name="Freeform 222"/>
          <p:cNvSpPr>
            <a:spLocks/>
          </p:cNvSpPr>
          <p:nvPr/>
        </p:nvSpPr>
        <p:spPr bwMode="auto">
          <a:xfrm>
            <a:off x="5420360" y="5305902"/>
            <a:ext cx="73343" cy="71596"/>
          </a:xfrm>
          <a:custGeom>
            <a:avLst/>
            <a:gdLst>
              <a:gd name="T0" fmla="*/ 36 w 42"/>
              <a:gd name="T1" fmla="*/ 6 h 41"/>
              <a:gd name="T2" fmla="*/ 29 w 42"/>
              <a:gd name="T3" fmla="*/ 0 h 41"/>
              <a:gd name="T4" fmla="*/ 20 w 42"/>
              <a:gd name="T5" fmla="*/ 4 h 41"/>
              <a:gd name="T6" fmla="*/ 10 w 42"/>
              <a:gd name="T7" fmla="*/ 12 h 41"/>
              <a:gd name="T8" fmla="*/ 0 w 42"/>
              <a:gd name="T9" fmla="*/ 25 h 41"/>
              <a:gd name="T10" fmla="*/ 12 w 42"/>
              <a:gd name="T11" fmla="*/ 41 h 41"/>
              <a:gd name="T12" fmla="*/ 18 w 42"/>
              <a:gd name="T13" fmla="*/ 39 h 41"/>
              <a:gd name="T14" fmla="*/ 22 w 42"/>
              <a:gd name="T15" fmla="*/ 32 h 41"/>
              <a:gd name="T16" fmla="*/ 32 w 42"/>
              <a:gd name="T17" fmla="*/ 29 h 41"/>
              <a:gd name="T18" fmla="*/ 36 w 42"/>
              <a:gd name="T19" fmla="*/ 22 h 41"/>
              <a:gd name="T20" fmla="*/ 42 w 42"/>
              <a:gd name="T21" fmla="*/ 12 h 41"/>
              <a:gd name="T22" fmla="*/ 36 w 42"/>
              <a:gd name="T23"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41">
                <a:moveTo>
                  <a:pt x="36" y="6"/>
                </a:moveTo>
                <a:lnTo>
                  <a:pt x="29" y="0"/>
                </a:lnTo>
                <a:lnTo>
                  <a:pt x="20" y="4"/>
                </a:lnTo>
                <a:lnTo>
                  <a:pt x="10" y="12"/>
                </a:lnTo>
                <a:lnTo>
                  <a:pt x="0" y="25"/>
                </a:lnTo>
                <a:lnTo>
                  <a:pt x="12" y="41"/>
                </a:lnTo>
                <a:lnTo>
                  <a:pt x="18" y="39"/>
                </a:lnTo>
                <a:lnTo>
                  <a:pt x="22" y="32"/>
                </a:lnTo>
                <a:lnTo>
                  <a:pt x="32" y="29"/>
                </a:lnTo>
                <a:lnTo>
                  <a:pt x="36" y="22"/>
                </a:lnTo>
                <a:lnTo>
                  <a:pt x="42" y="12"/>
                </a:lnTo>
                <a:lnTo>
                  <a:pt x="36" y="6"/>
                </a:lnTo>
                <a:close/>
              </a:path>
            </a:pathLst>
          </a:custGeom>
          <a:solidFill>
            <a:schemeClr val="accent1">
              <a:lumMod val="60000"/>
              <a:lumOff val="40000"/>
            </a:schemeClr>
          </a:solidFill>
          <a:ln w="1" cap="flat">
            <a:solidFill>
              <a:srgbClr val="6C5353"/>
            </a:solidFill>
            <a:prstDash val="solid"/>
            <a:miter lim="800000"/>
            <a:headEnd/>
            <a:tailEnd/>
          </a:ln>
        </p:spPr>
        <p:txBody>
          <a:bodyPr/>
          <a:lstStyle/>
          <a:p>
            <a:pPr>
              <a:defRPr/>
            </a:pPr>
            <a:endParaRPr lang="hu-HU" sz="1980"/>
          </a:p>
        </p:txBody>
      </p:sp>
      <p:pic>
        <p:nvPicPr>
          <p:cNvPr id="19674" name="Picture 3" descr="PHFI Logo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0240" y="4025900"/>
            <a:ext cx="639128" cy="59023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9675" name="Picture 2" descr="https://pbs.twimg.com/profile_images/460799324381655041/jdAqbuz5_400x4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057" y="3358833"/>
            <a:ext cx="656590" cy="65659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9676" name="Picture 4" descr="http://facilites-etudes.com/wp-content/uploads/2013/10/cesag.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5965" y="3409474"/>
            <a:ext cx="581502" cy="57102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9677" name="Picture 6" descr="http://www.cpc.unc.edu/measure/our-work/knowledge-management/timeline/logos/aciph.jpg/image_preview"/>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3962" y="4032013"/>
            <a:ext cx="635669" cy="61555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9678" name="Picture 8" descr="http://upload.wikimedia.org/wikipedia/commons/b/b8/University_of_Ghana_%28UG%29_log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45598" y="4251167"/>
            <a:ext cx="551815" cy="61293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9679" name="Picture 10" descr="http://upload.wikimedia.org/wikipedia/en/9/96/University_of_Pretoria_Ceremonial_Shield.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66582" y="5459572"/>
            <a:ext cx="461010" cy="7264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3" name="Straight Connector 2"/>
          <p:cNvCxnSpPr>
            <a:stCxn id="19677" idx="1"/>
          </p:cNvCxnSpPr>
          <p:nvPr/>
        </p:nvCxnSpPr>
        <p:spPr>
          <a:xfrm flipH="1" flipV="1">
            <a:off x="5851685" y="3963037"/>
            <a:ext cx="452276" cy="3767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a:stCxn id="19679" idx="1"/>
          </p:cNvCxnSpPr>
          <p:nvPr/>
        </p:nvCxnSpPr>
        <p:spPr>
          <a:xfrm flipH="1" flipV="1">
            <a:off x="5505927" y="5194142"/>
            <a:ext cx="160655" cy="6286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a:stCxn id="19674" idx="0"/>
          </p:cNvCxnSpPr>
          <p:nvPr/>
        </p:nvCxnSpPr>
        <p:spPr>
          <a:xfrm flipH="1" flipV="1">
            <a:off x="7037388" y="3329146"/>
            <a:ext cx="272415" cy="6967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a:stCxn id="19676" idx="3"/>
            <a:endCxn id="2078" idx="37"/>
          </p:cNvCxnSpPr>
          <p:nvPr/>
        </p:nvCxnSpPr>
        <p:spPr>
          <a:xfrm>
            <a:off x="3857467" y="3695859"/>
            <a:ext cx="284638" cy="698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a:stCxn id="253" idx="3"/>
            <a:endCxn id="19678" idx="0"/>
          </p:cNvCxnSpPr>
          <p:nvPr/>
        </p:nvCxnSpPr>
        <p:spPr>
          <a:xfrm flipH="1">
            <a:off x="4421505" y="3996215"/>
            <a:ext cx="122238" cy="2549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53" name="Oval 252"/>
          <p:cNvSpPr/>
          <p:nvPr/>
        </p:nvSpPr>
        <p:spPr>
          <a:xfrm>
            <a:off x="4536757" y="3952557"/>
            <a:ext cx="50642" cy="5064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80" dirty="0"/>
          </a:p>
        </p:txBody>
      </p:sp>
      <p:cxnSp>
        <p:nvCxnSpPr>
          <p:cNvPr id="255" name="Straight Connector 254"/>
          <p:cNvCxnSpPr>
            <a:stCxn id="19675" idx="3"/>
          </p:cNvCxnSpPr>
          <p:nvPr/>
        </p:nvCxnSpPr>
        <p:spPr>
          <a:xfrm flipV="1">
            <a:off x="979647" y="3561398"/>
            <a:ext cx="459263" cy="12573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9687" name="Picture 2" descr="http://www.best-masters.com/logo_ecole/15.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91740" y="4724400"/>
            <a:ext cx="660083" cy="65309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234" name="Straight Connector 233"/>
          <p:cNvCxnSpPr>
            <a:endCxn id="19687" idx="1"/>
          </p:cNvCxnSpPr>
          <p:nvPr/>
        </p:nvCxnSpPr>
        <p:spPr>
          <a:xfrm>
            <a:off x="5856922" y="3978752"/>
            <a:ext cx="434817" cy="107219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9689" name="Picture 6" descr="logo_200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08079" y="2890838"/>
            <a:ext cx="677545" cy="6426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cxnSp>
        <p:nvCxnSpPr>
          <p:cNvPr id="238" name="Straight Connector 237"/>
          <p:cNvCxnSpPr>
            <a:stCxn id="19689" idx="1"/>
            <a:endCxn id="8" idx="26"/>
          </p:cNvCxnSpPr>
          <p:nvPr/>
        </p:nvCxnSpPr>
        <p:spPr>
          <a:xfrm flipH="1" flipV="1">
            <a:off x="2280602" y="3004344"/>
            <a:ext cx="127477" cy="20780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9691" name="Picture 6" descr="http://www.sc.mahidol.ac.th/scma/Mahidol_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96898" y="3507265"/>
            <a:ext cx="691515" cy="69326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251" name="Straight Connector 250"/>
          <p:cNvCxnSpPr>
            <a:stCxn id="19691" idx="1"/>
            <a:endCxn id="2097" idx="1"/>
          </p:cNvCxnSpPr>
          <p:nvPr/>
        </p:nvCxnSpPr>
        <p:spPr>
          <a:xfrm flipH="1" flipV="1">
            <a:off x="7803992" y="3779680"/>
            <a:ext cx="392906" cy="7334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Oval 1"/>
          <p:cNvSpPr/>
          <p:nvPr/>
        </p:nvSpPr>
        <p:spPr>
          <a:xfrm>
            <a:off x="1384777" y="3482817"/>
            <a:ext cx="108268" cy="108268"/>
          </a:xfrm>
          <a:prstGeom prst="ellipse">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80" dirty="0"/>
          </a:p>
        </p:txBody>
      </p:sp>
      <p:sp>
        <p:nvSpPr>
          <p:cNvPr id="241" name="Oval 240"/>
          <p:cNvSpPr/>
          <p:nvPr/>
        </p:nvSpPr>
        <p:spPr>
          <a:xfrm>
            <a:off x="2186306" y="2908300"/>
            <a:ext cx="110014" cy="108268"/>
          </a:xfrm>
          <a:prstGeom prst="ellipse">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80" dirty="0"/>
          </a:p>
        </p:txBody>
      </p:sp>
      <p:sp>
        <p:nvSpPr>
          <p:cNvPr id="243" name="Oval 242"/>
          <p:cNvSpPr/>
          <p:nvPr/>
        </p:nvSpPr>
        <p:spPr>
          <a:xfrm>
            <a:off x="4094957" y="3709829"/>
            <a:ext cx="108268" cy="110013"/>
          </a:xfrm>
          <a:prstGeom prst="ellipse">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80" dirty="0"/>
          </a:p>
        </p:txBody>
      </p:sp>
      <p:sp>
        <p:nvSpPr>
          <p:cNvPr id="244" name="Oval 243"/>
          <p:cNvSpPr/>
          <p:nvPr/>
        </p:nvSpPr>
        <p:spPr>
          <a:xfrm>
            <a:off x="4496594" y="3917633"/>
            <a:ext cx="110013" cy="108268"/>
          </a:xfrm>
          <a:prstGeom prst="ellipse">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80" dirty="0"/>
          </a:p>
        </p:txBody>
      </p:sp>
      <p:sp>
        <p:nvSpPr>
          <p:cNvPr id="248" name="Oval 247"/>
          <p:cNvSpPr/>
          <p:nvPr/>
        </p:nvSpPr>
        <p:spPr>
          <a:xfrm>
            <a:off x="5446555" y="5140008"/>
            <a:ext cx="108268" cy="108268"/>
          </a:xfrm>
          <a:prstGeom prst="ellipse">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80" dirty="0"/>
          </a:p>
        </p:txBody>
      </p:sp>
      <p:sp>
        <p:nvSpPr>
          <p:cNvPr id="249" name="Oval 248"/>
          <p:cNvSpPr/>
          <p:nvPr/>
        </p:nvSpPr>
        <p:spPr>
          <a:xfrm>
            <a:off x="7007702" y="3346610"/>
            <a:ext cx="108268" cy="108268"/>
          </a:xfrm>
          <a:prstGeom prst="ellipse">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80" dirty="0"/>
          </a:p>
        </p:txBody>
      </p:sp>
      <p:sp>
        <p:nvSpPr>
          <p:cNvPr id="250" name="Oval 249"/>
          <p:cNvSpPr/>
          <p:nvPr/>
        </p:nvSpPr>
        <p:spPr>
          <a:xfrm>
            <a:off x="5815013" y="3921125"/>
            <a:ext cx="110014" cy="108268"/>
          </a:xfrm>
          <a:prstGeom prst="ellipse">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80" dirty="0"/>
          </a:p>
        </p:txBody>
      </p:sp>
      <p:sp>
        <p:nvSpPr>
          <p:cNvPr id="252" name="Oval 251"/>
          <p:cNvSpPr/>
          <p:nvPr/>
        </p:nvSpPr>
        <p:spPr>
          <a:xfrm>
            <a:off x="7751604" y="3722053"/>
            <a:ext cx="110013" cy="108268"/>
          </a:xfrm>
          <a:prstGeom prst="ellipse">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80" dirty="0"/>
          </a:p>
        </p:txBody>
      </p:sp>
      <p:sp>
        <p:nvSpPr>
          <p:cNvPr id="19702" name="Title 3"/>
          <p:cNvSpPr>
            <a:spLocks noGrp="1"/>
          </p:cNvSpPr>
          <p:nvPr>
            <p:ph type="title"/>
          </p:nvPr>
        </p:nvSpPr>
        <p:spPr>
          <a:xfrm>
            <a:off x="1747" y="137653"/>
            <a:ext cx="10051415" cy="972226"/>
          </a:xfrm>
        </p:spPr>
        <p:txBody>
          <a:bodyPr>
            <a:noAutofit/>
          </a:bodyPr>
          <a:lstStyle/>
          <a:p>
            <a:pPr algn="ctr"/>
            <a:r>
              <a:rPr lang="en-US" altLang="en-US" sz="3000" b="1" dirty="0">
                <a:solidFill>
                  <a:srgbClr val="A29CC0"/>
                </a:solidFill>
                <a:latin typeface="Century Gothic" panose="020B0502020202020204" pitchFamily="34" charset="0"/>
              </a:rPr>
              <a:t>Global Evaluation and  Monitoring Network for Health </a:t>
            </a:r>
            <a:br>
              <a:rPr lang="en-US" altLang="en-US" sz="3000" b="1" dirty="0">
                <a:solidFill>
                  <a:srgbClr val="A29CC0"/>
                </a:solidFill>
                <a:latin typeface="Century Gothic" panose="020B0502020202020204" pitchFamily="34" charset="0"/>
              </a:rPr>
            </a:br>
            <a:r>
              <a:rPr lang="en-US" altLang="en-US" sz="3000" b="1" dirty="0">
                <a:solidFill>
                  <a:srgbClr val="A29CC0"/>
                </a:solidFill>
                <a:latin typeface="Century Gothic" panose="020B0502020202020204" pitchFamily="34" charset="0"/>
              </a:rPr>
              <a:t>(GEMNet-Health)</a:t>
            </a:r>
          </a:p>
        </p:txBody>
      </p:sp>
      <p:sp>
        <p:nvSpPr>
          <p:cNvPr id="256" name="Oval 255"/>
          <p:cNvSpPr/>
          <p:nvPr/>
        </p:nvSpPr>
        <p:spPr>
          <a:xfrm>
            <a:off x="5763225" y="4192746"/>
            <a:ext cx="108268" cy="108268"/>
          </a:xfrm>
          <a:prstGeom prst="ellipse">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980" dirty="0"/>
          </a:p>
        </p:txBody>
      </p:sp>
      <p:cxnSp>
        <p:nvCxnSpPr>
          <p:cNvPr id="257" name="Straight Connector 256"/>
          <p:cNvCxnSpPr/>
          <p:nvPr/>
        </p:nvCxnSpPr>
        <p:spPr>
          <a:xfrm>
            <a:off x="5839460" y="4295696"/>
            <a:ext cx="536099" cy="15270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9648" name="Picture 2" descr="File:Kenyatta University Logo.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299403" y="5491005"/>
            <a:ext cx="636703" cy="566666"/>
          </a:xfrm>
          <a:prstGeom prst="rect">
            <a:avLst/>
          </a:prstGeom>
          <a:noFill/>
          <a:extLst>
            <a:ext uri="{909E8E84-426E-40DD-AFC4-6F175D3DCCD1}">
              <a14:hiddenFill xmlns:a14="http://schemas.microsoft.com/office/drawing/2010/main">
                <a:solidFill>
                  <a:srgbClr val="FFFFFF"/>
                </a:solidFill>
              </a14:hiddenFill>
            </a:ext>
          </a:extLst>
        </p:spPr>
      </p:pic>
      <p:pic>
        <p:nvPicPr>
          <p:cNvPr id="254" name="Picture 25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45090" y="6233725"/>
            <a:ext cx="2143671" cy="1284026"/>
          </a:xfrm>
          <a:prstGeom prst="rect">
            <a:avLst/>
          </a:prstGeom>
        </p:spPr>
      </p:pic>
      <p:sp>
        <p:nvSpPr>
          <p:cNvPr id="258" name="Slide Number Placeholder 16">
            <a:extLst>
              <a:ext uri="{FF2B5EF4-FFF2-40B4-BE49-F238E27FC236}">
                <a16:creationId xmlns:a16="http://schemas.microsoft.com/office/drawing/2014/main" id="{9B52DF07-5099-D44E-A606-ED109A17BA48}"/>
              </a:ext>
            </a:extLst>
          </p:cNvPr>
          <p:cNvSpPr>
            <a:spLocks noGrp="1"/>
          </p:cNvSpPr>
          <p:nvPr>
            <p:ph type="sldNum" sz="quarter" idx="12"/>
          </p:nvPr>
        </p:nvSpPr>
        <p:spPr>
          <a:xfrm>
            <a:off x="7506837" y="7302049"/>
            <a:ext cx="2262187" cy="414338"/>
          </a:xfrm>
        </p:spPr>
        <p:txBody>
          <a:bodyPr/>
          <a:lstStyle/>
          <a:p>
            <a:r>
              <a:rPr lang="en-US" dirty="0"/>
              <a:t>2</a:t>
            </a:r>
          </a:p>
        </p:txBody>
      </p:sp>
    </p:spTree>
    <p:extLst>
      <p:ext uri="{BB962C8B-B14F-4D97-AF65-F5344CB8AC3E}">
        <p14:creationId xmlns:p14="http://schemas.microsoft.com/office/powerpoint/2010/main" val="31523991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p:cNvSpPr>
            <a:spLocks noGrp="1"/>
          </p:cNvSpPr>
          <p:nvPr>
            <p:ph type="title"/>
          </p:nvPr>
        </p:nvSpPr>
        <p:spPr/>
        <p:txBody>
          <a:bodyPr/>
          <a:lstStyle/>
          <a:p>
            <a:r>
              <a:rPr lang="en-US" altLang="en-US" dirty="0"/>
              <a:t>Health Informatics</a:t>
            </a:r>
          </a:p>
        </p:txBody>
      </p:sp>
      <p:sp>
        <p:nvSpPr>
          <p:cNvPr id="13316" name="Content 1"/>
          <p:cNvSpPr>
            <a:spLocks noGrp="1"/>
          </p:cNvSpPr>
          <p:nvPr>
            <p:ph type="body" sz="quarter" idx="10"/>
          </p:nvPr>
        </p:nvSpPr>
        <p:spPr>
          <a:xfrm>
            <a:off x="406625" y="2133600"/>
            <a:ext cx="9147783" cy="4640540"/>
          </a:xfrm>
        </p:spPr>
        <p:txBody>
          <a:bodyPr/>
          <a:lstStyle/>
          <a:p>
            <a:pPr>
              <a:spcAft>
                <a:spcPts val="1200"/>
              </a:spcAft>
              <a:buSzPct val="100000"/>
            </a:pPr>
            <a:r>
              <a:rPr lang="en-US" altLang="en-US" dirty="0"/>
              <a:t>Define information management, information system (technology), and informatics </a:t>
            </a:r>
          </a:p>
          <a:p>
            <a:pPr>
              <a:spcAft>
                <a:spcPts val="1200"/>
              </a:spcAft>
              <a:buSzPct val="100000"/>
            </a:pPr>
            <a:r>
              <a:rPr lang="en-US" altLang="en-US" dirty="0"/>
              <a:t>Explain the basic theoretical concept that underlies informatics practice </a:t>
            </a:r>
          </a:p>
          <a:p>
            <a:pPr>
              <a:spcAft>
                <a:spcPts val="1200"/>
              </a:spcAft>
              <a:buSzPct val="100000"/>
            </a:pPr>
            <a:r>
              <a:rPr lang="en-US" altLang="en-US" dirty="0"/>
              <a:t>Define the meaning of health informatics as a field of study and practice</a:t>
            </a:r>
          </a:p>
          <a:p>
            <a:pPr>
              <a:spcAft>
                <a:spcPts val="1200"/>
              </a:spcAft>
              <a:buSzPct val="100000"/>
            </a:pPr>
            <a:r>
              <a:rPr lang="en-US" altLang="en-US" dirty="0"/>
              <a:t>Describe the health informatics areas of applications </a:t>
            </a:r>
          </a:p>
          <a:p>
            <a:pPr>
              <a:spcAft>
                <a:spcPts val="1200"/>
              </a:spcAft>
              <a:buSzPct val="100000"/>
            </a:pPr>
            <a:r>
              <a:rPr lang="en-US" altLang="en-US" dirty="0"/>
              <a:t>Summarize the informatics drivers and trends </a:t>
            </a:r>
            <a:br>
              <a:rPr lang="en-US" altLang="en-US" dirty="0"/>
            </a:br>
            <a:endParaRPr lang="en-US" altLang="en-US" dirty="0"/>
          </a:p>
        </p:txBody>
      </p:sp>
      <p:sp>
        <p:nvSpPr>
          <p:cNvPr id="6" name="Text Placeholder 5">
            <a:extLst>
              <a:ext uri="{FF2B5EF4-FFF2-40B4-BE49-F238E27FC236}">
                <a16:creationId xmlns:a16="http://schemas.microsoft.com/office/drawing/2014/main" id="{5B791A85-4655-5A48-A9C5-58EAF69FBF94}"/>
              </a:ext>
            </a:extLst>
          </p:cNvPr>
          <p:cNvSpPr>
            <a:spLocks noGrp="1"/>
          </p:cNvSpPr>
          <p:nvPr>
            <p:ph type="body" sz="quarter" idx="11"/>
          </p:nvPr>
        </p:nvSpPr>
        <p:spPr/>
        <p:txBody>
          <a:bodyPr/>
          <a:lstStyle/>
          <a:p>
            <a:r>
              <a:rPr lang="en-US" altLang="en-US" b="1" dirty="0"/>
              <a:t>Learning Objectives</a:t>
            </a:r>
            <a:endParaRPr lang="en-US" b="1" dirty="0"/>
          </a:p>
        </p:txBody>
      </p:sp>
      <p:sp>
        <p:nvSpPr>
          <p:cNvPr id="4" name="Slide Number Placeholder 3">
            <a:extLst>
              <a:ext uri="{FF2B5EF4-FFF2-40B4-BE49-F238E27FC236}">
                <a16:creationId xmlns:a16="http://schemas.microsoft.com/office/drawing/2014/main" id="{65C3785F-B49D-2048-AE28-5E20A5C42655}"/>
              </a:ext>
            </a:extLst>
          </p:cNvPr>
          <p:cNvSpPr>
            <a:spLocks noGrp="1"/>
          </p:cNvSpPr>
          <p:nvPr>
            <p:ph type="sldNum" sz="quarter" idx="12"/>
          </p:nvPr>
        </p:nvSpPr>
        <p:spPr/>
        <p:txBody>
          <a:bodyPr/>
          <a:lstStyle/>
          <a:p>
            <a:fld id="{2C977632-1F3F-4687-A48D-54A71B9BF2B5}" type="slidenum">
              <a:rPr lang="en-US" altLang="en-US" smtClean="0"/>
              <a:pPr/>
              <a:t>20</a:t>
            </a:fld>
            <a:endParaRPr lang="en-US" altLang="en-US" dirty="0"/>
          </a:p>
        </p:txBody>
      </p:sp>
    </p:spTree>
    <p:extLst>
      <p:ext uri="{BB962C8B-B14F-4D97-AF65-F5344CB8AC3E}">
        <p14:creationId xmlns:p14="http://schemas.microsoft.com/office/powerpoint/2010/main" val="35830886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p:cNvSpPr>
            <a:spLocks noGrp="1"/>
          </p:cNvSpPr>
          <p:nvPr>
            <p:ph type="title"/>
          </p:nvPr>
        </p:nvSpPr>
        <p:spPr/>
        <p:txBody>
          <a:bodyPr/>
          <a:lstStyle/>
          <a:p>
            <a:r>
              <a:rPr lang="en-US" altLang="en-US" dirty="0"/>
              <a:t>Information Management</a:t>
            </a:r>
          </a:p>
        </p:txBody>
      </p:sp>
      <p:sp>
        <p:nvSpPr>
          <p:cNvPr id="15363" name="Content 1"/>
          <p:cNvSpPr>
            <a:spLocks noGrp="1"/>
          </p:cNvSpPr>
          <p:nvPr>
            <p:ph type="body" sz="quarter" idx="10"/>
          </p:nvPr>
        </p:nvSpPr>
        <p:spPr>
          <a:xfrm>
            <a:off x="480365" y="2089356"/>
            <a:ext cx="3929401" cy="4640540"/>
          </a:xfrm>
        </p:spPr>
        <p:txBody>
          <a:bodyPr/>
          <a:lstStyle/>
          <a:p>
            <a:r>
              <a:rPr lang="en-US" altLang="en-US" b="1" dirty="0"/>
              <a:t>Data</a:t>
            </a:r>
          </a:p>
          <a:p>
            <a:pPr lvl="1"/>
            <a:r>
              <a:rPr lang="en-US" altLang="en-US" dirty="0"/>
              <a:t>Generate</a:t>
            </a:r>
          </a:p>
          <a:p>
            <a:pPr lvl="1"/>
            <a:r>
              <a:rPr lang="en-US" altLang="en-US" dirty="0"/>
              <a:t>Collect</a:t>
            </a:r>
          </a:p>
          <a:p>
            <a:pPr lvl="1"/>
            <a:r>
              <a:rPr lang="en-US" altLang="en-US" dirty="0"/>
              <a:t>Organize</a:t>
            </a:r>
          </a:p>
          <a:p>
            <a:pPr lvl="1"/>
            <a:r>
              <a:rPr lang="en-US" altLang="en-US" dirty="0"/>
              <a:t>Validate</a:t>
            </a:r>
          </a:p>
          <a:p>
            <a:pPr lvl="1"/>
            <a:r>
              <a:rPr lang="en-US" altLang="en-US" dirty="0"/>
              <a:t>Analyze</a:t>
            </a:r>
          </a:p>
          <a:p>
            <a:pPr lvl="1"/>
            <a:r>
              <a:rPr lang="en-US" altLang="en-US" dirty="0"/>
              <a:t>Store</a:t>
            </a:r>
          </a:p>
          <a:p>
            <a:pPr lvl="1"/>
            <a:r>
              <a:rPr lang="en-US" altLang="en-US" dirty="0"/>
              <a:t>Integrate</a:t>
            </a:r>
          </a:p>
          <a:p>
            <a:pPr lvl="1"/>
            <a:endParaRPr lang="en-US" altLang="en-US" dirty="0"/>
          </a:p>
          <a:p>
            <a:pPr lvl="1"/>
            <a:endParaRPr lang="en-US" altLang="en-US" dirty="0"/>
          </a:p>
        </p:txBody>
      </p:sp>
      <p:sp>
        <p:nvSpPr>
          <p:cNvPr id="4" name="Slide Number Placeholder 3">
            <a:extLst>
              <a:ext uri="{FF2B5EF4-FFF2-40B4-BE49-F238E27FC236}">
                <a16:creationId xmlns:a16="http://schemas.microsoft.com/office/drawing/2014/main" id="{1EE6E12B-C96A-F64A-817F-F4CF099F1055}"/>
              </a:ext>
            </a:extLst>
          </p:cNvPr>
          <p:cNvSpPr>
            <a:spLocks noGrp="1"/>
          </p:cNvSpPr>
          <p:nvPr>
            <p:ph type="sldNum" sz="quarter" idx="12"/>
          </p:nvPr>
        </p:nvSpPr>
        <p:spPr/>
        <p:txBody>
          <a:bodyPr/>
          <a:lstStyle/>
          <a:p>
            <a:fld id="{2C977632-1F3F-4687-A48D-54A71B9BF2B5}" type="slidenum">
              <a:rPr lang="en-US" altLang="en-US" smtClean="0"/>
              <a:pPr/>
              <a:t>21</a:t>
            </a:fld>
            <a:endParaRPr lang="en-US" altLang="en-US" dirty="0"/>
          </a:p>
        </p:txBody>
      </p:sp>
      <p:sp>
        <p:nvSpPr>
          <p:cNvPr id="12" name="Content 1">
            <a:extLst>
              <a:ext uri="{FF2B5EF4-FFF2-40B4-BE49-F238E27FC236}">
                <a16:creationId xmlns:a16="http://schemas.microsoft.com/office/drawing/2014/main" id="{3125FE7B-FC84-E147-A5B6-ECCB1414B1A7}"/>
              </a:ext>
            </a:extLst>
          </p:cNvPr>
          <p:cNvSpPr txBox="1">
            <a:spLocks/>
          </p:cNvSpPr>
          <p:nvPr/>
        </p:nvSpPr>
        <p:spPr>
          <a:xfrm>
            <a:off x="4974872" y="2089356"/>
            <a:ext cx="3929401" cy="4640540"/>
          </a:xfrm>
          <a:prstGeom prst="rect">
            <a:avLst/>
          </a:prstGeom>
        </p:spPr>
        <p:txBody>
          <a:bodyPr/>
          <a:lstStyle>
            <a:lvl1pPr marL="342900" indent="-342900" eaLnBrk="1" hangingPunct="1">
              <a:lnSpc>
                <a:spcPct val="110000"/>
              </a:lnSpc>
              <a:spcAft>
                <a:spcPts val="600"/>
              </a:spcAft>
              <a:buSzPct val="111000"/>
              <a:buFont typeface="Arial" panose="020B0604020202020204" pitchFamily="34" charset="0"/>
              <a:buChar char="•"/>
              <a:defRPr sz="2400">
                <a:solidFill>
                  <a:schemeClr val="tx1"/>
                </a:solidFill>
                <a:latin typeface="Century Gothic" panose="020B0502020202020204" pitchFamily="34" charset="0"/>
                <a:ea typeface="+mn-ea"/>
                <a:cs typeface="+mn-cs"/>
              </a:defRPr>
            </a:lvl1pPr>
            <a:lvl2pPr marL="695325" indent="-347663" eaLnBrk="1" hangingPunct="1">
              <a:lnSpc>
                <a:spcPct val="110000"/>
              </a:lnSpc>
              <a:spcBef>
                <a:spcPts val="300"/>
              </a:spcBef>
              <a:spcAft>
                <a:spcPts val="600"/>
              </a:spcAft>
              <a:buSzPct val="90000"/>
              <a:buFont typeface="Courier New" panose="02070309020205020404" pitchFamily="49" charset="0"/>
              <a:buChar char="o"/>
              <a:tabLst/>
              <a:defRPr sz="2400">
                <a:solidFill>
                  <a:schemeClr val="tx1"/>
                </a:solidFill>
                <a:latin typeface="Century Gothic" panose="020B0502020202020204" pitchFamily="34" charset="0"/>
                <a:ea typeface="+mn-ea"/>
                <a:cs typeface="+mn-cs"/>
              </a:defRPr>
            </a:lvl2pPr>
            <a:lvl3pPr marL="752475" indent="0" eaLnBrk="1" hangingPunct="1">
              <a:lnSpc>
                <a:spcPct val="110000"/>
              </a:lnSpc>
              <a:spcBef>
                <a:spcPts val="300"/>
              </a:spcBef>
              <a:spcAft>
                <a:spcPts val="300"/>
              </a:spcAft>
              <a:tabLst/>
              <a:defRPr sz="2000">
                <a:solidFill>
                  <a:schemeClr val="tx1"/>
                </a:solidFill>
                <a:latin typeface="Century Gothic" panose="020B0502020202020204" pitchFamily="34" charset="0"/>
                <a:ea typeface="+mn-ea"/>
                <a:cs typeface="+mn-cs"/>
              </a:defRPr>
            </a:lvl3pPr>
            <a:lvl4pPr marL="1371600" eaLnBrk="1" hangingPunct="1">
              <a:lnSpc>
                <a:spcPct val="110000"/>
              </a:lnSpc>
              <a:defRPr sz="2000">
                <a:solidFill>
                  <a:schemeClr val="tx1"/>
                </a:solidFill>
                <a:latin typeface="Century Gothic" panose="020B0502020202020204" pitchFamily="34" charset="0"/>
                <a:ea typeface="+mn-ea"/>
                <a:cs typeface="+mn-cs"/>
              </a:defRPr>
            </a:lvl4pPr>
            <a:lvl5pPr marL="1828800" eaLnBrk="1" hangingPunct="1">
              <a:defRPr>
                <a:solidFill>
                  <a:schemeClr val="tx1"/>
                </a:solidFill>
                <a:latin typeface="Futura LT Pro Book" panose="020B0502020204020303" pitchFamily="34" charset="0"/>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altLang="en-US" b="1" dirty="0"/>
              <a:t>Information</a:t>
            </a:r>
          </a:p>
          <a:p>
            <a:pPr lvl="1"/>
            <a:r>
              <a:rPr lang="en-US" altLang="en-US" dirty="0"/>
              <a:t>Disseminate</a:t>
            </a:r>
          </a:p>
          <a:p>
            <a:pPr lvl="1"/>
            <a:r>
              <a:rPr lang="en-US" altLang="en-US" dirty="0"/>
              <a:t>Communicate</a:t>
            </a:r>
          </a:p>
          <a:p>
            <a:pPr lvl="1"/>
            <a:r>
              <a:rPr lang="en-US" altLang="en-US" dirty="0"/>
              <a:t>Present</a:t>
            </a:r>
          </a:p>
          <a:p>
            <a:pPr lvl="1"/>
            <a:r>
              <a:rPr lang="en-US" altLang="en-US" dirty="0"/>
              <a:t>Use</a:t>
            </a:r>
          </a:p>
          <a:p>
            <a:pPr lvl="1"/>
            <a:r>
              <a:rPr lang="en-US" altLang="en-US" dirty="0"/>
              <a:t>Transmit</a:t>
            </a:r>
          </a:p>
          <a:p>
            <a:pPr lvl="1"/>
            <a:r>
              <a:rPr lang="en-US" altLang="en-US" dirty="0"/>
              <a:t>Safeguard </a:t>
            </a:r>
          </a:p>
          <a:p>
            <a:pPr marL="347662" lvl="1" indent="0">
              <a:buNone/>
            </a:pPr>
            <a:endParaRPr lang="en-US" altLang="en-US" kern="0" dirty="0"/>
          </a:p>
          <a:p>
            <a:pPr lvl="1"/>
            <a:endParaRPr lang="en-US" altLang="en-US" kern="0" dirty="0"/>
          </a:p>
        </p:txBody>
      </p:sp>
    </p:spTree>
    <p:extLst>
      <p:ext uri="{BB962C8B-B14F-4D97-AF65-F5344CB8AC3E}">
        <p14:creationId xmlns:p14="http://schemas.microsoft.com/office/powerpoint/2010/main" val="41107651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08F5492-F5C3-FE49-AC0E-D174D9F8B9F8}"/>
              </a:ext>
            </a:extLst>
          </p:cNvPr>
          <p:cNvSpPr>
            <a:spLocks noGrp="1"/>
          </p:cNvSpPr>
          <p:nvPr>
            <p:ph type="title"/>
          </p:nvPr>
        </p:nvSpPr>
        <p:spPr/>
        <p:txBody>
          <a:bodyPr/>
          <a:lstStyle/>
          <a:p>
            <a:r>
              <a:rPr lang="en-US" altLang="en-US" dirty="0"/>
              <a:t>Information System (Technology)</a:t>
            </a:r>
            <a:endParaRPr lang="en-US" dirty="0"/>
          </a:p>
        </p:txBody>
      </p:sp>
      <p:sp>
        <p:nvSpPr>
          <p:cNvPr id="16387" name="Content 1"/>
          <p:cNvSpPr>
            <a:spLocks noGrp="1"/>
          </p:cNvSpPr>
          <p:nvPr>
            <p:ph type="body" sz="quarter" idx="10"/>
          </p:nvPr>
        </p:nvSpPr>
        <p:spPr>
          <a:xfrm>
            <a:off x="406625" y="2133600"/>
            <a:ext cx="9147783" cy="4104968"/>
          </a:xfrm>
        </p:spPr>
        <p:txBody>
          <a:bodyPr/>
          <a:lstStyle/>
          <a:p>
            <a:pPr>
              <a:spcAft>
                <a:spcPts val="1200"/>
              </a:spcAft>
            </a:pPr>
            <a:r>
              <a:rPr lang="en-US" altLang="en-US" dirty="0"/>
              <a:t>Interchangeable terms</a:t>
            </a:r>
          </a:p>
          <a:p>
            <a:pPr lvl="1">
              <a:spcBef>
                <a:spcPts val="0"/>
              </a:spcBef>
              <a:spcAft>
                <a:spcPts val="1200"/>
              </a:spcAft>
            </a:pPr>
            <a:r>
              <a:rPr lang="en-US" altLang="en-US" dirty="0"/>
              <a:t>Information system </a:t>
            </a:r>
          </a:p>
          <a:p>
            <a:pPr lvl="1">
              <a:spcBef>
                <a:spcPts val="0"/>
              </a:spcBef>
              <a:spcAft>
                <a:spcPts val="1200"/>
              </a:spcAft>
            </a:pPr>
            <a:r>
              <a:rPr lang="en-US" altLang="en-US" dirty="0"/>
              <a:t>Information technology</a:t>
            </a:r>
          </a:p>
          <a:p>
            <a:pPr>
              <a:spcAft>
                <a:spcPts val="1200"/>
              </a:spcAft>
            </a:pPr>
            <a:r>
              <a:rPr lang="en-US" altLang="en-US" dirty="0"/>
              <a:t> Automated system</a:t>
            </a:r>
          </a:p>
          <a:p>
            <a:pPr lvl="1">
              <a:spcBef>
                <a:spcPts val="0"/>
              </a:spcBef>
              <a:spcAft>
                <a:spcPts val="1200"/>
              </a:spcAft>
            </a:pPr>
            <a:r>
              <a:rPr lang="en-US" altLang="en-US" dirty="0"/>
              <a:t>Computer hardware and software</a:t>
            </a:r>
          </a:p>
          <a:p>
            <a:pPr lvl="2">
              <a:spcBef>
                <a:spcPts val="0"/>
              </a:spcBef>
              <a:spcAft>
                <a:spcPts val="1200"/>
              </a:spcAft>
            </a:pPr>
            <a:r>
              <a:rPr lang="en-US" altLang="en-US" sz="2400" dirty="0"/>
              <a:t>- Receives and stores data</a:t>
            </a:r>
          </a:p>
          <a:p>
            <a:pPr lvl="2">
              <a:spcBef>
                <a:spcPts val="0"/>
              </a:spcBef>
              <a:spcAft>
                <a:spcPts val="1200"/>
              </a:spcAft>
            </a:pPr>
            <a:r>
              <a:rPr lang="en-US" altLang="en-US" sz="2400" dirty="0"/>
              <a:t>- Processes data</a:t>
            </a:r>
          </a:p>
          <a:p>
            <a:pPr lvl="2">
              <a:spcBef>
                <a:spcPts val="0"/>
              </a:spcBef>
              <a:spcAft>
                <a:spcPts val="1200"/>
              </a:spcAft>
            </a:pPr>
            <a:r>
              <a:rPr lang="en-US" altLang="en-US" sz="2400" dirty="0"/>
              <a:t>- Outputs data</a:t>
            </a:r>
          </a:p>
        </p:txBody>
      </p:sp>
      <p:sp>
        <p:nvSpPr>
          <p:cNvPr id="4" name="Slide Number Placeholder 3">
            <a:extLst>
              <a:ext uri="{FF2B5EF4-FFF2-40B4-BE49-F238E27FC236}">
                <a16:creationId xmlns:a16="http://schemas.microsoft.com/office/drawing/2014/main" id="{BBBDD0A8-0ACD-7440-A0BD-8723E7749B62}"/>
              </a:ext>
            </a:extLst>
          </p:cNvPr>
          <p:cNvSpPr>
            <a:spLocks noGrp="1"/>
          </p:cNvSpPr>
          <p:nvPr>
            <p:ph type="sldNum" sz="quarter" idx="12"/>
          </p:nvPr>
        </p:nvSpPr>
        <p:spPr/>
        <p:txBody>
          <a:bodyPr/>
          <a:lstStyle/>
          <a:p>
            <a:fld id="{2C977632-1F3F-4687-A48D-54A71B9BF2B5}" type="slidenum">
              <a:rPr lang="en-US" altLang="en-US" smtClean="0"/>
              <a:pPr/>
              <a:t>22</a:t>
            </a:fld>
            <a:endParaRPr lang="en-US" altLang="en-US" dirty="0"/>
          </a:p>
        </p:txBody>
      </p:sp>
    </p:spTree>
    <p:extLst>
      <p:ext uri="{BB962C8B-B14F-4D97-AF65-F5344CB8AC3E}">
        <p14:creationId xmlns:p14="http://schemas.microsoft.com/office/powerpoint/2010/main" val="1896514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p:cNvSpPr>
            <a:spLocks noGrp="1"/>
          </p:cNvSpPr>
          <p:nvPr>
            <p:ph type="title"/>
          </p:nvPr>
        </p:nvSpPr>
        <p:spPr/>
        <p:txBody>
          <a:bodyPr/>
          <a:lstStyle/>
          <a:p>
            <a:r>
              <a:rPr lang="en-US" altLang="en-US" dirty="0"/>
              <a:t>Informatics</a:t>
            </a:r>
          </a:p>
        </p:txBody>
      </p:sp>
      <p:sp>
        <p:nvSpPr>
          <p:cNvPr id="17414" name="Content 1"/>
          <p:cNvSpPr>
            <a:spLocks noGrp="1"/>
          </p:cNvSpPr>
          <p:nvPr>
            <p:ph type="body" sz="quarter" idx="10"/>
          </p:nvPr>
        </p:nvSpPr>
        <p:spPr>
          <a:xfrm>
            <a:off x="406625" y="2133599"/>
            <a:ext cx="9147783" cy="3161071"/>
          </a:xfrm>
        </p:spPr>
        <p:txBody>
          <a:bodyPr/>
          <a:lstStyle/>
          <a:p>
            <a:pPr>
              <a:spcAft>
                <a:spcPts val="1200"/>
              </a:spcAft>
            </a:pPr>
            <a:r>
              <a:rPr lang="en-US" altLang="en-US" dirty="0"/>
              <a:t>The science of information</a:t>
            </a:r>
          </a:p>
          <a:p>
            <a:pPr lvl="1">
              <a:spcBef>
                <a:spcPts val="0"/>
              </a:spcBef>
              <a:spcAft>
                <a:spcPts val="1200"/>
              </a:spcAft>
            </a:pPr>
            <a:r>
              <a:rPr lang="en-US" altLang="en-US" dirty="0"/>
              <a:t>Information = data with meaning</a:t>
            </a:r>
          </a:p>
          <a:p>
            <a:pPr>
              <a:spcAft>
                <a:spcPts val="1200"/>
              </a:spcAft>
            </a:pPr>
            <a:r>
              <a:rPr lang="en-US" altLang="en-US" dirty="0"/>
              <a:t>Definition based on:</a:t>
            </a:r>
          </a:p>
          <a:p>
            <a:pPr lvl="1">
              <a:spcBef>
                <a:spcPts val="0"/>
              </a:spcBef>
              <a:spcAft>
                <a:spcPts val="1200"/>
              </a:spcAft>
            </a:pPr>
            <a:r>
              <a:rPr lang="en-US" altLang="en-US" dirty="0"/>
              <a:t>Data</a:t>
            </a:r>
          </a:p>
          <a:p>
            <a:pPr lvl="1">
              <a:spcBef>
                <a:spcPts val="0"/>
              </a:spcBef>
              <a:spcAft>
                <a:spcPts val="1200"/>
              </a:spcAft>
            </a:pPr>
            <a:r>
              <a:rPr lang="en-US" altLang="en-US" dirty="0"/>
              <a:t>Information</a:t>
            </a:r>
          </a:p>
          <a:p>
            <a:pPr lvl="1">
              <a:spcBef>
                <a:spcPts val="0"/>
              </a:spcBef>
              <a:spcAft>
                <a:spcPts val="1200"/>
              </a:spcAft>
            </a:pPr>
            <a:r>
              <a:rPr lang="en-US" altLang="en-US" dirty="0"/>
              <a:t>Knowledge</a:t>
            </a:r>
          </a:p>
          <a:p>
            <a:pPr lvl="1">
              <a:spcBef>
                <a:spcPts val="0"/>
              </a:spcBef>
              <a:spcAft>
                <a:spcPts val="1200"/>
              </a:spcAft>
            </a:pPr>
            <a:endParaRPr lang="en-US" altLang="en-US" dirty="0"/>
          </a:p>
          <a:p>
            <a:pPr marL="347662" lvl="1" indent="0">
              <a:spcBef>
                <a:spcPts val="0"/>
              </a:spcBef>
              <a:spcAft>
                <a:spcPts val="1200"/>
              </a:spcAft>
              <a:buNone/>
            </a:pPr>
            <a:r>
              <a:rPr lang="en-US" altLang="en-US" dirty="0"/>
              <a:t>“Informatics is the science of information, where information is defined as data with meaning” (Bernstam, Smith, &amp; Johnson, 2009, p. 106).</a:t>
            </a:r>
          </a:p>
          <a:p>
            <a:pPr lvl="1">
              <a:spcBef>
                <a:spcPts val="0"/>
              </a:spcBef>
              <a:spcAft>
                <a:spcPts val="1200"/>
              </a:spcAft>
            </a:pPr>
            <a:endParaRPr lang="en-US" altLang="en-US" dirty="0"/>
          </a:p>
        </p:txBody>
      </p:sp>
      <p:sp>
        <p:nvSpPr>
          <p:cNvPr id="4" name="Slide Number Placeholder 3">
            <a:extLst>
              <a:ext uri="{FF2B5EF4-FFF2-40B4-BE49-F238E27FC236}">
                <a16:creationId xmlns:a16="http://schemas.microsoft.com/office/drawing/2014/main" id="{A5565B37-7C16-0D4E-8D54-C2FC7F4ECE1F}"/>
              </a:ext>
            </a:extLst>
          </p:cNvPr>
          <p:cNvSpPr>
            <a:spLocks noGrp="1"/>
          </p:cNvSpPr>
          <p:nvPr>
            <p:ph type="sldNum" sz="quarter" idx="12"/>
          </p:nvPr>
        </p:nvSpPr>
        <p:spPr/>
        <p:txBody>
          <a:bodyPr/>
          <a:lstStyle/>
          <a:p>
            <a:fld id="{2C977632-1F3F-4687-A48D-54A71B9BF2B5}" type="slidenum">
              <a:rPr lang="en-US" altLang="en-US" smtClean="0"/>
              <a:pPr/>
              <a:t>23</a:t>
            </a:fld>
            <a:endParaRPr lang="en-US" altLang="en-US" dirty="0"/>
          </a:p>
        </p:txBody>
      </p:sp>
    </p:spTree>
    <p:extLst>
      <p:ext uri="{BB962C8B-B14F-4D97-AF65-F5344CB8AC3E}">
        <p14:creationId xmlns:p14="http://schemas.microsoft.com/office/powerpoint/2010/main" val="7892782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p:cNvSpPr>
            <a:spLocks noGrp="1"/>
          </p:cNvSpPr>
          <p:nvPr>
            <p:ph type="title"/>
          </p:nvPr>
        </p:nvSpPr>
        <p:spPr>
          <a:xfrm>
            <a:off x="395336" y="120451"/>
            <a:ext cx="9159073" cy="657424"/>
          </a:xfrm>
        </p:spPr>
        <p:txBody>
          <a:bodyPr/>
          <a:lstStyle/>
          <a:p>
            <a:pPr>
              <a:lnSpc>
                <a:spcPct val="90000"/>
              </a:lnSpc>
            </a:pPr>
            <a:r>
              <a:rPr lang="en-US" altLang="en-US" dirty="0"/>
              <a:t>Data, Information, Knowledge, Wisdom Hierarchy</a:t>
            </a:r>
          </a:p>
        </p:txBody>
      </p:sp>
      <p:sp>
        <p:nvSpPr>
          <p:cNvPr id="18435" name="Content 1"/>
          <p:cNvSpPr>
            <a:spLocks noGrp="1"/>
          </p:cNvSpPr>
          <p:nvPr>
            <p:ph type="body" sz="quarter" idx="10"/>
          </p:nvPr>
        </p:nvSpPr>
        <p:spPr>
          <a:xfrm>
            <a:off x="406625" y="2133599"/>
            <a:ext cx="9147783" cy="5582787"/>
          </a:xfrm>
        </p:spPr>
        <p:txBody>
          <a:bodyPr/>
          <a:lstStyle/>
          <a:p>
            <a:r>
              <a:rPr lang="en-US" altLang="en-US" dirty="0"/>
              <a:t>Data</a:t>
            </a:r>
          </a:p>
          <a:p>
            <a:pPr lvl="1">
              <a:spcBef>
                <a:spcPts val="0"/>
              </a:spcBef>
            </a:pPr>
            <a:r>
              <a:rPr lang="en-US" altLang="en-US" dirty="0"/>
              <a:t>Symbols, facts, measurements</a:t>
            </a:r>
          </a:p>
          <a:p>
            <a:r>
              <a:rPr lang="en-US" altLang="en-US" dirty="0"/>
              <a:t>Information</a:t>
            </a:r>
          </a:p>
          <a:p>
            <a:pPr lvl="1">
              <a:spcBef>
                <a:spcPts val="0"/>
              </a:spcBef>
            </a:pPr>
            <a:r>
              <a:rPr lang="en-US" altLang="en-US" dirty="0"/>
              <a:t>Data processed to be useful</a:t>
            </a:r>
          </a:p>
          <a:p>
            <a:pPr lvl="1">
              <a:spcBef>
                <a:spcPts val="0"/>
              </a:spcBef>
            </a:pPr>
            <a:r>
              <a:rPr lang="en-US" altLang="en-US" dirty="0"/>
              <a:t>Provides the “who, what, when, where”</a:t>
            </a:r>
          </a:p>
          <a:p>
            <a:r>
              <a:rPr lang="en-US" altLang="en-US" dirty="0"/>
              <a:t>Knowledge </a:t>
            </a:r>
          </a:p>
          <a:p>
            <a:pPr lvl="1">
              <a:spcBef>
                <a:spcPts val="0"/>
              </a:spcBef>
            </a:pPr>
            <a:r>
              <a:rPr lang="en-US" altLang="en-US" dirty="0"/>
              <a:t>Application of data and information</a:t>
            </a:r>
          </a:p>
          <a:p>
            <a:pPr lvl="1">
              <a:spcBef>
                <a:spcPts val="0"/>
              </a:spcBef>
            </a:pPr>
            <a:r>
              <a:rPr lang="en-US" altLang="en-US" dirty="0"/>
              <a:t>Provides the “how”</a:t>
            </a:r>
          </a:p>
          <a:p>
            <a:r>
              <a:rPr lang="en-US" altLang="en-US" dirty="0"/>
              <a:t>Wisdom </a:t>
            </a:r>
          </a:p>
          <a:p>
            <a:pPr lvl="1">
              <a:spcBef>
                <a:spcPts val="0"/>
              </a:spcBef>
            </a:pPr>
            <a:r>
              <a:rPr lang="en-US" altLang="en-US" dirty="0"/>
              <a:t>Evaluated understanding</a:t>
            </a:r>
          </a:p>
          <a:p>
            <a:pPr lvl="1">
              <a:spcBef>
                <a:spcPts val="0"/>
              </a:spcBef>
            </a:pPr>
            <a:r>
              <a:rPr lang="en-US" altLang="en-US" dirty="0"/>
              <a:t>Provides the “why”</a:t>
            </a:r>
          </a:p>
        </p:txBody>
      </p:sp>
      <p:sp>
        <p:nvSpPr>
          <p:cNvPr id="4" name="Slide Number Placeholder 3">
            <a:extLst>
              <a:ext uri="{FF2B5EF4-FFF2-40B4-BE49-F238E27FC236}">
                <a16:creationId xmlns:a16="http://schemas.microsoft.com/office/drawing/2014/main" id="{86CC16EA-9BDD-0744-B1BD-0D3D558F4A5A}"/>
              </a:ext>
            </a:extLst>
          </p:cNvPr>
          <p:cNvSpPr>
            <a:spLocks noGrp="1"/>
          </p:cNvSpPr>
          <p:nvPr>
            <p:ph type="sldNum" sz="quarter" idx="12"/>
          </p:nvPr>
        </p:nvSpPr>
        <p:spPr/>
        <p:txBody>
          <a:bodyPr/>
          <a:lstStyle/>
          <a:p>
            <a:fld id="{2C977632-1F3F-4687-A48D-54A71B9BF2B5}" type="slidenum">
              <a:rPr lang="en-US" altLang="en-US" smtClean="0"/>
              <a:pPr/>
              <a:t>24</a:t>
            </a:fld>
            <a:endParaRPr lang="en-US" altLang="en-US" dirty="0"/>
          </a:p>
        </p:txBody>
      </p:sp>
    </p:spTree>
    <p:extLst>
      <p:ext uri="{BB962C8B-B14F-4D97-AF65-F5344CB8AC3E}">
        <p14:creationId xmlns:p14="http://schemas.microsoft.com/office/powerpoint/2010/main" val="6535019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Categories of Health Informatics</a:t>
            </a:r>
          </a:p>
        </p:txBody>
      </p:sp>
      <p:sp>
        <p:nvSpPr>
          <p:cNvPr id="3" name="Text Placeholder 2"/>
          <p:cNvSpPr>
            <a:spLocks noGrp="1"/>
          </p:cNvSpPr>
          <p:nvPr>
            <p:ph type="body" sz="quarter" idx="10"/>
          </p:nvPr>
        </p:nvSpPr>
        <p:spPr>
          <a:xfrm>
            <a:off x="395336" y="2103120"/>
            <a:ext cx="9147783" cy="3720164"/>
          </a:xfrm>
        </p:spPr>
        <p:txBody>
          <a:bodyPr/>
          <a:lstStyle/>
          <a:p>
            <a:r>
              <a:rPr lang="en-US" dirty="0"/>
              <a:t>Medical informatics </a:t>
            </a:r>
          </a:p>
          <a:p>
            <a:r>
              <a:rPr lang="en-US" dirty="0"/>
              <a:t>Clinical informatics </a:t>
            </a:r>
          </a:p>
          <a:p>
            <a:r>
              <a:rPr lang="en-US" dirty="0"/>
              <a:t>Biomedical informatics</a:t>
            </a:r>
          </a:p>
          <a:p>
            <a:r>
              <a:rPr lang="en-US" dirty="0"/>
              <a:t>Nursing informatics</a:t>
            </a:r>
          </a:p>
          <a:p>
            <a:r>
              <a:rPr lang="en-US" dirty="0"/>
              <a:t>Imaging informatics</a:t>
            </a:r>
          </a:p>
          <a:p>
            <a:r>
              <a:rPr lang="en-US" dirty="0"/>
              <a:t>Public health informatics</a:t>
            </a:r>
          </a:p>
          <a:p>
            <a:r>
              <a:rPr lang="en-US" dirty="0"/>
              <a:t>And many more ….</a:t>
            </a:r>
          </a:p>
          <a:p>
            <a:endParaRPr lang="en-US" dirty="0"/>
          </a:p>
        </p:txBody>
      </p:sp>
      <p:sp>
        <p:nvSpPr>
          <p:cNvPr id="5" name="Slide Number Placeholder 4"/>
          <p:cNvSpPr>
            <a:spLocks noGrp="1"/>
          </p:cNvSpPr>
          <p:nvPr>
            <p:ph type="sldNum" sz="quarter" idx="12"/>
          </p:nvPr>
        </p:nvSpPr>
        <p:spPr/>
        <p:txBody>
          <a:bodyPr/>
          <a:lstStyle/>
          <a:p>
            <a:fld id="{362A7EB1-5456-594E-B03B-65A418E29AE4}" type="slidenum">
              <a:rPr lang="en-US" smtClean="0"/>
              <a:pPr/>
              <a:t>25</a:t>
            </a:fld>
            <a:endParaRPr lang="en-US" dirty="0"/>
          </a:p>
        </p:txBody>
      </p:sp>
    </p:spTree>
    <p:extLst>
      <p:ext uri="{BB962C8B-B14F-4D97-AF65-F5344CB8AC3E}">
        <p14:creationId xmlns:p14="http://schemas.microsoft.com/office/powerpoint/2010/main" val="9441565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p:cNvSpPr>
            <a:spLocks noGrp="1"/>
          </p:cNvSpPr>
          <p:nvPr>
            <p:ph type="title"/>
          </p:nvPr>
        </p:nvSpPr>
        <p:spPr/>
        <p:txBody>
          <a:bodyPr/>
          <a:lstStyle/>
          <a:p>
            <a:r>
              <a:rPr lang="en-US" altLang="en-US" dirty="0"/>
              <a:t>Fundamental Theorem of Informatics</a:t>
            </a:r>
          </a:p>
        </p:txBody>
      </p:sp>
      <p:sp>
        <p:nvSpPr>
          <p:cNvPr id="4" name="Slide Number Placeholder 3">
            <a:extLst>
              <a:ext uri="{FF2B5EF4-FFF2-40B4-BE49-F238E27FC236}">
                <a16:creationId xmlns:a16="http://schemas.microsoft.com/office/drawing/2014/main" id="{CEAA68A8-1679-B34F-A2D2-6F7A0EF7F561}"/>
              </a:ext>
            </a:extLst>
          </p:cNvPr>
          <p:cNvSpPr>
            <a:spLocks noGrp="1"/>
          </p:cNvSpPr>
          <p:nvPr>
            <p:ph type="sldNum" sz="quarter" idx="12"/>
          </p:nvPr>
        </p:nvSpPr>
        <p:spPr/>
        <p:txBody>
          <a:bodyPr/>
          <a:lstStyle/>
          <a:p>
            <a:fld id="{2C977632-1F3F-4687-A48D-54A71B9BF2B5}" type="slidenum">
              <a:rPr lang="en-US" altLang="en-US" smtClean="0"/>
              <a:pPr/>
              <a:t>26</a:t>
            </a:fld>
            <a:endParaRPr lang="en-US" altLang="en-US" dirty="0"/>
          </a:p>
        </p:txBody>
      </p:sp>
      <p:pic>
        <p:nvPicPr>
          <p:cNvPr id="19463" name="Picture 1" descr="The illustration of this theorem is that of  - parentheses, picture of a head of a person, a plus sign, picture of a computer, parentheses, greater than symbol, picture of head of person" title="Illustration: Brain plus computer greater than brain alone"/>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bwMode="auto">
          <a:xfrm>
            <a:off x="574627" y="2963863"/>
            <a:ext cx="8923337" cy="16875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1"/>
          <p:cNvSpPr txBox="1">
            <a:spLocks/>
          </p:cNvSpPr>
          <p:nvPr/>
        </p:nvSpPr>
        <p:spPr bwMode="auto">
          <a:xfrm>
            <a:off x="670558" y="7188708"/>
            <a:ext cx="8397764" cy="586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lvl1pPr marL="0" indent="0" algn="l" rtl="0" eaLnBrk="1" fontAlgn="base" hangingPunct="1">
              <a:spcBef>
                <a:spcPct val="20000"/>
              </a:spcBef>
              <a:spcAft>
                <a:spcPct val="0"/>
              </a:spcAft>
              <a:buFont typeface="Arial" panose="020B0604020202020204" pitchFamily="34" charset="0"/>
              <a:buNone/>
              <a:defRPr sz="1200" kern="1200" baseline="0">
                <a:solidFill>
                  <a:schemeClr val="tx1"/>
                </a:solidFill>
                <a:latin typeface="+mn-lt"/>
                <a:ea typeface="+mn-ea"/>
                <a:cs typeface="+mn-cs"/>
              </a:defRPr>
            </a:lvl1pPr>
            <a:lvl2pPr marL="457200" indent="0" algn="l" rtl="0" eaLnBrk="1" fontAlgn="base" hangingPunct="1">
              <a:spcBef>
                <a:spcPct val="20000"/>
              </a:spcBef>
              <a:spcAft>
                <a:spcPct val="0"/>
              </a:spcAft>
              <a:buSzPct val="85000"/>
              <a:buFont typeface="Arial" panose="020B0604020202020204" pitchFamily="34" charset="0"/>
              <a:buNone/>
              <a:defRPr sz="1200" kern="1200">
                <a:solidFill>
                  <a:schemeClr val="tx1"/>
                </a:solidFill>
                <a:latin typeface="+mn-lt"/>
                <a:ea typeface="+mn-ea"/>
                <a:cs typeface="+mn-cs"/>
              </a:defRPr>
            </a:lvl2pPr>
            <a:lvl3pPr marL="914400" indent="0" algn="l" rtl="0" eaLnBrk="1" fontAlgn="base" hangingPunct="1">
              <a:spcBef>
                <a:spcPct val="20000"/>
              </a:spcBef>
              <a:spcAft>
                <a:spcPct val="0"/>
              </a:spcAft>
              <a:buSzPct val="80000"/>
              <a:buFont typeface="Courier New" panose="02070309020205020404" pitchFamily="49" charset="0"/>
              <a:buNone/>
              <a:defRPr sz="1200" kern="1200">
                <a:solidFill>
                  <a:schemeClr val="tx1"/>
                </a:solidFill>
                <a:latin typeface="+mn-lt"/>
                <a:ea typeface="+mn-ea"/>
                <a:cs typeface="+mn-cs"/>
              </a:defRPr>
            </a:lvl3pPr>
            <a:lvl4pPr marL="1371600" indent="0" algn="l" rtl="0" eaLnBrk="1" fontAlgn="base" hangingPunct="1">
              <a:spcBef>
                <a:spcPct val="20000"/>
              </a:spcBef>
              <a:spcAft>
                <a:spcPct val="0"/>
              </a:spcAft>
              <a:buSzPct val="120000"/>
              <a:buFont typeface="Wingdings" panose="05000000000000000000" pitchFamily="2" charset="2"/>
              <a:buNone/>
              <a:defRPr sz="1200" kern="1200">
                <a:solidFill>
                  <a:schemeClr val="tx1"/>
                </a:solidFill>
                <a:latin typeface="+mn-lt"/>
                <a:ea typeface="+mn-ea"/>
                <a:cs typeface="+mn-cs"/>
              </a:defRPr>
            </a:lvl4pPr>
            <a:lvl5pPr marL="1828800" indent="0" algn="l" rtl="0" eaLnBrk="1" fontAlgn="base" hangingPunct="1">
              <a:spcBef>
                <a:spcPct val="20000"/>
              </a:spcBef>
              <a:spcAft>
                <a:spcPct val="0"/>
              </a:spcAft>
              <a:buSzPct val="70000"/>
              <a:buFont typeface="Wingdings" panose="05000000000000000000" pitchFamily="2" charset="2"/>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77190" indent="-377190">
              <a:defRPr/>
            </a:pPr>
            <a:r>
              <a:rPr lang="en-US" sz="1400" dirty="0">
                <a:latin typeface="Century Gothic" panose="020B0502020202020204" pitchFamily="34" charset="0"/>
              </a:rPr>
              <a:t>A “Fundamental Theorem” of Informatics (Friedman, 2009)</a:t>
            </a:r>
          </a:p>
          <a:p>
            <a:endParaRPr lang="en-US" sz="1320" dirty="0"/>
          </a:p>
        </p:txBody>
      </p:sp>
    </p:spTree>
    <p:extLst>
      <p:ext uri="{BB962C8B-B14F-4D97-AF65-F5344CB8AC3E}">
        <p14:creationId xmlns:p14="http://schemas.microsoft.com/office/powerpoint/2010/main" val="571140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p:cNvSpPr>
            <a:spLocks noGrp="1"/>
          </p:cNvSpPr>
          <p:nvPr>
            <p:ph type="title"/>
          </p:nvPr>
        </p:nvSpPr>
        <p:spPr/>
        <p:txBody>
          <a:bodyPr/>
          <a:lstStyle/>
          <a:p>
            <a:r>
              <a:rPr lang="en-US" altLang="en-US" dirty="0"/>
              <a:t>Application Domains for Informatics</a:t>
            </a:r>
          </a:p>
        </p:txBody>
      </p:sp>
      <p:sp>
        <p:nvSpPr>
          <p:cNvPr id="20483" name="Content 1"/>
          <p:cNvSpPr>
            <a:spLocks noGrp="1"/>
          </p:cNvSpPr>
          <p:nvPr>
            <p:ph type="body" sz="quarter" idx="10"/>
          </p:nvPr>
        </p:nvSpPr>
        <p:spPr>
          <a:xfrm>
            <a:off x="406625" y="2133599"/>
            <a:ext cx="9147783" cy="4693921"/>
          </a:xfrm>
        </p:spPr>
        <p:txBody>
          <a:bodyPr/>
          <a:lstStyle/>
          <a:p>
            <a:pPr>
              <a:spcAft>
                <a:spcPts val="1200"/>
              </a:spcAft>
            </a:pPr>
            <a:r>
              <a:rPr lang="en-US" altLang="en-US" dirty="0"/>
              <a:t>Any area of human endeavor that can be supported by information technology, such as:</a:t>
            </a:r>
          </a:p>
          <a:p>
            <a:pPr lvl="1">
              <a:spcAft>
                <a:spcPts val="1200"/>
              </a:spcAft>
            </a:pPr>
            <a:r>
              <a:rPr lang="en-US" altLang="en-US" dirty="0"/>
              <a:t>Entertainment</a:t>
            </a:r>
          </a:p>
          <a:p>
            <a:pPr lvl="1">
              <a:spcAft>
                <a:spcPts val="1200"/>
              </a:spcAft>
            </a:pPr>
            <a:r>
              <a:rPr lang="en-US" altLang="en-US" sz="2400" dirty="0"/>
              <a:t>Law and law enforcement</a:t>
            </a:r>
          </a:p>
          <a:p>
            <a:pPr lvl="1">
              <a:spcAft>
                <a:spcPts val="1200"/>
              </a:spcAft>
            </a:pPr>
            <a:r>
              <a:rPr lang="en-US" altLang="en-US" sz="2400" dirty="0"/>
              <a:t>Healthcare</a:t>
            </a:r>
            <a:endParaRPr lang="en-US" altLang="en-US" dirty="0"/>
          </a:p>
          <a:p>
            <a:pPr lvl="1">
              <a:spcAft>
                <a:spcPts val="1200"/>
              </a:spcAft>
            </a:pPr>
            <a:r>
              <a:rPr lang="en-US" altLang="en-US" sz="2400" dirty="0"/>
              <a:t>Other fields in which computer technology interfaces with people</a:t>
            </a:r>
          </a:p>
        </p:txBody>
      </p:sp>
      <p:sp>
        <p:nvSpPr>
          <p:cNvPr id="4" name="Slide Number Placeholder 3">
            <a:extLst>
              <a:ext uri="{FF2B5EF4-FFF2-40B4-BE49-F238E27FC236}">
                <a16:creationId xmlns:a16="http://schemas.microsoft.com/office/drawing/2014/main" id="{CF08F525-32C3-784C-9BA4-630370795660}"/>
              </a:ext>
            </a:extLst>
          </p:cNvPr>
          <p:cNvSpPr>
            <a:spLocks noGrp="1"/>
          </p:cNvSpPr>
          <p:nvPr>
            <p:ph type="sldNum" sz="quarter" idx="12"/>
          </p:nvPr>
        </p:nvSpPr>
        <p:spPr/>
        <p:txBody>
          <a:bodyPr/>
          <a:lstStyle/>
          <a:p>
            <a:fld id="{2C977632-1F3F-4687-A48D-54A71B9BF2B5}" type="slidenum">
              <a:rPr lang="en-US" altLang="en-US" smtClean="0"/>
              <a:pPr/>
              <a:t>27</a:t>
            </a:fld>
            <a:endParaRPr lang="en-US" altLang="en-US" dirty="0"/>
          </a:p>
        </p:txBody>
      </p:sp>
    </p:spTree>
    <p:extLst>
      <p:ext uri="{BB962C8B-B14F-4D97-AF65-F5344CB8AC3E}">
        <p14:creationId xmlns:p14="http://schemas.microsoft.com/office/powerpoint/2010/main" val="6195501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p:cNvSpPr>
            <a:spLocks noGrp="1"/>
          </p:cNvSpPr>
          <p:nvPr>
            <p:ph type="title"/>
          </p:nvPr>
        </p:nvSpPr>
        <p:spPr/>
        <p:txBody>
          <a:bodyPr/>
          <a:lstStyle/>
          <a:p>
            <a:r>
              <a:rPr lang="en-US" altLang="en-US" dirty="0"/>
              <a:t>Health Informatics</a:t>
            </a:r>
          </a:p>
        </p:txBody>
      </p:sp>
      <p:sp>
        <p:nvSpPr>
          <p:cNvPr id="21507" name="Content 1"/>
          <p:cNvSpPr>
            <a:spLocks noGrp="1"/>
          </p:cNvSpPr>
          <p:nvPr>
            <p:ph type="body" sz="quarter" idx="10"/>
          </p:nvPr>
        </p:nvSpPr>
        <p:spPr>
          <a:xfrm>
            <a:off x="406625" y="2133600"/>
            <a:ext cx="9147783" cy="4640540"/>
          </a:xfrm>
        </p:spPr>
        <p:txBody>
          <a:bodyPr/>
          <a:lstStyle/>
          <a:p>
            <a:r>
              <a:rPr lang="en-US" altLang="en-US" dirty="0"/>
              <a:t>Centers for Disease Control and Prevention</a:t>
            </a:r>
          </a:p>
          <a:p>
            <a:pPr lvl="1"/>
            <a:r>
              <a:rPr lang="en-US" altLang="en-US" dirty="0"/>
              <a:t>Public health informatics is </a:t>
            </a:r>
            <a:r>
              <a:rPr lang="en-IN" altLang="en-US" dirty="0"/>
              <a:t>“defined as the systematic application of information and computer science and technology to public health practice, research, and learning.”</a:t>
            </a:r>
            <a:endParaRPr lang="en-US" altLang="en-US" dirty="0"/>
          </a:p>
          <a:p>
            <a:pPr lvl="1"/>
            <a:endParaRPr lang="en-US" altLang="en-US" dirty="0"/>
          </a:p>
          <a:p>
            <a:r>
              <a:rPr lang="en-US" altLang="en-US" dirty="0"/>
              <a:t>Modified for health informatics</a:t>
            </a:r>
          </a:p>
          <a:p>
            <a:pPr lvl="1"/>
            <a:r>
              <a:rPr lang="en-US" altLang="en-US" dirty="0"/>
              <a:t>“… </a:t>
            </a:r>
            <a:r>
              <a:rPr lang="en-IN" altLang="en-US" dirty="0"/>
              <a:t>the systematic application of information and computer science and technology to health care practice, research, and learning.”</a:t>
            </a:r>
          </a:p>
        </p:txBody>
      </p:sp>
      <p:sp>
        <p:nvSpPr>
          <p:cNvPr id="4" name="Slide Number Placeholder 3">
            <a:extLst>
              <a:ext uri="{FF2B5EF4-FFF2-40B4-BE49-F238E27FC236}">
                <a16:creationId xmlns:a16="http://schemas.microsoft.com/office/drawing/2014/main" id="{B4985D50-8DB0-794A-B837-3A75B3F6C4CF}"/>
              </a:ext>
            </a:extLst>
          </p:cNvPr>
          <p:cNvSpPr>
            <a:spLocks noGrp="1"/>
          </p:cNvSpPr>
          <p:nvPr>
            <p:ph type="sldNum" sz="quarter" idx="12"/>
          </p:nvPr>
        </p:nvSpPr>
        <p:spPr/>
        <p:txBody>
          <a:bodyPr/>
          <a:lstStyle/>
          <a:p>
            <a:fld id="{2C977632-1F3F-4687-A48D-54A71B9BF2B5}" type="slidenum">
              <a:rPr lang="en-US" altLang="en-US" smtClean="0"/>
              <a:pPr/>
              <a:t>28</a:t>
            </a:fld>
            <a:endParaRPr lang="en-US" altLang="en-US" dirty="0"/>
          </a:p>
        </p:txBody>
      </p:sp>
    </p:spTree>
    <p:extLst>
      <p:ext uri="{BB962C8B-B14F-4D97-AF65-F5344CB8AC3E}">
        <p14:creationId xmlns:p14="http://schemas.microsoft.com/office/powerpoint/2010/main" val="24028929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p:cNvSpPr>
            <a:spLocks noGrp="1"/>
          </p:cNvSpPr>
          <p:nvPr>
            <p:ph type="title"/>
          </p:nvPr>
        </p:nvSpPr>
        <p:spPr/>
        <p:txBody>
          <a:bodyPr/>
          <a:lstStyle/>
          <a:p>
            <a:r>
              <a:rPr lang="en-US" altLang="en-US" dirty="0"/>
              <a:t>Health Informatics</a:t>
            </a:r>
          </a:p>
        </p:txBody>
      </p:sp>
      <p:sp>
        <p:nvSpPr>
          <p:cNvPr id="22531" name="Content 1"/>
          <p:cNvSpPr>
            <a:spLocks noGrp="1"/>
          </p:cNvSpPr>
          <p:nvPr>
            <p:ph type="body" sz="quarter" idx="10"/>
          </p:nvPr>
        </p:nvSpPr>
        <p:spPr>
          <a:xfrm>
            <a:off x="406625" y="2133600"/>
            <a:ext cx="9147783" cy="4488426"/>
          </a:xfrm>
        </p:spPr>
        <p:txBody>
          <a:bodyPr/>
          <a:lstStyle/>
          <a:p>
            <a:pPr>
              <a:spcAft>
                <a:spcPts val="1200"/>
              </a:spcAft>
            </a:pPr>
            <a:r>
              <a:rPr lang="en-US" altLang="en-US" dirty="0"/>
              <a:t>Informatics applied to healthcare and population health</a:t>
            </a:r>
          </a:p>
          <a:p>
            <a:pPr>
              <a:spcAft>
                <a:spcPts val="1200"/>
              </a:spcAft>
            </a:pPr>
            <a:r>
              <a:rPr lang="en-US" altLang="en-US" dirty="0"/>
              <a:t>Includes </a:t>
            </a:r>
          </a:p>
          <a:p>
            <a:pPr lvl="1">
              <a:spcBef>
                <a:spcPts val="0"/>
              </a:spcBef>
              <a:spcAft>
                <a:spcPts val="1200"/>
              </a:spcAft>
            </a:pPr>
            <a:r>
              <a:rPr lang="en-US" altLang="en-US" dirty="0"/>
              <a:t>Management and use of data and information in healthcare</a:t>
            </a:r>
          </a:p>
          <a:p>
            <a:pPr>
              <a:spcAft>
                <a:spcPts val="1200"/>
              </a:spcAft>
            </a:pPr>
            <a:r>
              <a:rPr lang="en-US" altLang="en-US" dirty="0"/>
              <a:t>Involves</a:t>
            </a:r>
          </a:p>
          <a:p>
            <a:pPr lvl="1">
              <a:spcBef>
                <a:spcPts val="0"/>
              </a:spcBef>
              <a:spcAft>
                <a:spcPts val="1200"/>
              </a:spcAft>
            </a:pPr>
            <a:r>
              <a:rPr lang="en-US" altLang="en-US" dirty="0"/>
              <a:t>Information technology</a:t>
            </a:r>
          </a:p>
          <a:p>
            <a:pPr>
              <a:spcAft>
                <a:spcPts val="1200"/>
              </a:spcAft>
            </a:pPr>
            <a:r>
              <a:rPr lang="en-US" altLang="en-US" dirty="0"/>
              <a:t>Requires</a:t>
            </a:r>
          </a:p>
          <a:p>
            <a:pPr lvl="1">
              <a:spcBef>
                <a:spcPts val="0"/>
              </a:spcBef>
              <a:spcAft>
                <a:spcPts val="1200"/>
              </a:spcAft>
            </a:pPr>
            <a:r>
              <a:rPr lang="en-US" altLang="en-US" dirty="0"/>
              <a:t>Standards </a:t>
            </a:r>
          </a:p>
          <a:p>
            <a:endParaRPr lang="en-US" altLang="en-US" dirty="0"/>
          </a:p>
          <a:p>
            <a:endParaRPr lang="en-US" altLang="en-US" dirty="0"/>
          </a:p>
          <a:p>
            <a:pPr lvl="1"/>
            <a:endParaRPr lang="en-US" altLang="en-US" dirty="0"/>
          </a:p>
        </p:txBody>
      </p:sp>
      <p:sp>
        <p:nvSpPr>
          <p:cNvPr id="4" name="Slide Number Placeholder 3">
            <a:extLst>
              <a:ext uri="{FF2B5EF4-FFF2-40B4-BE49-F238E27FC236}">
                <a16:creationId xmlns:a16="http://schemas.microsoft.com/office/drawing/2014/main" id="{995A1BFD-5883-B243-9CA7-F8F7ED6853E5}"/>
              </a:ext>
            </a:extLst>
          </p:cNvPr>
          <p:cNvSpPr>
            <a:spLocks noGrp="1"/>
          </p:cNvSpPr>
          <p:nvPr>
            <p:ph type="sldNum" sz="quarter" idx="12"/>
          </p:nvPr>
        </p:nvSpPr>
        <p:spPr/>
        <p:txBody>
          <a:bodyPr/>
          <a:lstStyle/>
          <a:p>
            <a:fld id="{2C977632-1F3F-4687-A48D-54A71B9BF2B5}" type="slidenum">
              <a:rPr lang="en-US" altLang="en-US" smtClean="0"/>
              <a:pPr/>
              <a:t>29</a:t>
            </a:fld>
            <a:endParaRPr lang="en-US" altLang="en-US" dirty="0"/>
          </a:p>
        </p:txBody>
      </p:sp>
    </p:spTree>
    <p:extLst>
      <p:ext uri="{BB962C8B-B14F-4D97-AF65-F5344CB8AC3E}">
        <p14:creationId xmlns:p14="http://schemas.microsoft.com/office/powerpoint/2010/main" val="505394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769" y="305852"/>
            <a:ext cx="8674100" cy="1143000"/>
          </a:xfrm>
        </p:spPr>
        <p:txBody>
          <a:bodyPr/>
          <a:lstStyle/>
          <a:p>
            <a:r>
              <a:rPr lang="en-US" dirty="0"/>
              <a:t>GEMNet-Health’s Purpose</a:t>
            </a:r>
          </a:p>
        </p:txBody>
      </p:sp>
      <p:sp>
        <p:nvSpPr>
          <p:cNvPr id="7" name="Content Placeholder 6"/>
          <p:cNvSpPr txBox="1">
            <a:spLocks/>
          </p:cNvSpPr>
          <p:nvPr/>
        </p:nvSpPr>
        <p:spPr>
          <a:xfrm>
            <a:off x="611769" y="1813560"/>
            <a:ext cx="8334111" cy="5237480"/>
          </a:xfrm>
          <a:prstGeom prst="rect">
            <a:avLst/>
          </a:prstGeom>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r>
              <a:rPr lang="en-US" sz="2800" kern="0" dirty="0">
                <a:solidFill>
                  <a:sysClr val="windowText" lastClr="000000"/>
                </a:solidFill>
                <a:latin typeface="Century Gothic" charset="0"/>
                <a:ea typeface="Century Gothic" charset="0"/>
                <a:cs typeface="Century Gothic" charset="0"/>
              </a:rPr>
              <a:t>To foster organizational growth, collaboration, and mutual support for monitoring and evaluation (M&amp;E) of health programs globally through institutional linkages among members </a:t>
            </a:r>
          </a:p>
          <a:p>
            <a:endParaRPr lang="en-US" sz="3600" kern="0" dirty="0">
              <a:solidFill>
                <a:sysClr val="windowText" lastClr="000000"/>
              </a:solidFill>
            </a:endParaRPr>
          </a:p>
          <a:p>
            <a:r>
              <a:rPr lang="en-US" sz="3600" kern="0" dirty="0">
                <a:solidFill>
                  <a:sysClr val="windowText" lastClr="000000"/>
                </a:solidFill>
              </a:rPr>
              <a:t> </a:t>
            </a:r>
          </a:p>
          <a:p>
            <a:endParaRPr lang="en-US" sz="3200" kern="0" dirty="0">
              <a:solidFill>
                <a:sysClr val="windowText" lastClr="000000"/>
              </a:solidFill>
            </a:endParaRPr>
          </a:p>
          <a:p>
            <a:endParaRPr lang="en-US" kern="0" dirty="0">
              <a:solidFill>
                <a:sysClr val="windowText" lastClr="000000"/>
              </a:solidFill>
            </a:endParaRPr>
          </a:p>
          <a:p>
            <a:endParaRPr lang="en-US" kern="0" dirty="0">
              <a:solidFill>
                <a:sysClr val="windowText" lastClr="000000"/>
              </a:solidFill>
            </a:endParaRPr>
          </a:p>
        </p:txBody>
      </p:sp>
      <p:sp>
        <p:nvSpPr>
          <p:cNvPr id="4" name="Slide Number Placeholder 16">
            <a:extLst>
              <a:ext uri="{FF2B5EF4-FFF2-40B4-BE49-F238E27FC236}">
                <a16:creationId xmlns:a16="http://schemas.microsoft.com/office/drawing/2014/main" id="{9B52DF07-5099-D44E-A606-ED109A17BA48}"/>
              </a:ext>
            </a:extLst>
          </p:cNvPr>
          <p:cNvSpPr>
            <a:spLocks noGrp="1"/>
          </p:cNvSpPr>
          <p:nvPr>
            <p:ph type="sldNum" sz="quarter" idx="12"/>
          </p:nvPr>
        </p:nvSpPr>
        <p:spPr>
          <a:xfrm>
            <a:off x="7506837" y="7302049"/>
            <a:ext cx="2262187" cy="414338"/>
          </a:xfrm>
        </p:spPr>
        <p:txBody>
          <a:bodyPr/>
          <a:lstStyle/>
          <a:p>
            <a:r>
              <a:rPr lang="en-US" dirty="0"/>
              <a:t>3</a:t>
            </a:r>
          </a:p>
        </p:txBody>
      </p:sp>
    </p:spTree>
    <p:extLst>
      <p:ext uri="{BB962C8B-B14F-4D97-AF65-F5344CB8AC3E}">
        <p14:creationId xmlns:p14="http://schemas.microsoft.com/office/powerpoint/2010/main" val="4313611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Drivers of Health Informatics</a:t>
            </a:r>
          </a:p>
        </p:txBody>
      </p:sp>
      <p:sp>
        <p:nvSpPr>
          <p:cNvPr id="5" name="Slide Number Placeholder 4">
            <a:extLst>
              <a:ext uri="{FF2B5EF4-FFF2-40B4-BE49-F238E27FC236}">
                <a16:creationId xmlns:a16="http://schemas.microsoft.com/office/drawing/2014/main" id="{DA95CD1F-2F12-2B45-A0EE-093EAAF86D9F}"/>
              </a:ext>
            </a:extLst>
          </p:cNvPr>
          <p:cNvSpPr>
            <a:spLocks noGrp="1"/>
          </p:cNvSpPr>
          <p:nvPr>
            <p:ph type="sldNum" sz="quarter" idx="12"/>
          </p:nvPr>
        </p:nvSpPr>
        <p:spPr/>
        <p:txBody>
          <a:bodyPr/>
          <a:lstStyle/>
          <a:p>
            <a:fld id="{2C977632-1F3F-4687-A48D-54A71B9BF2B5}" type="slidenum">
              <a:rPr lang="en-US" altLang="en-US" smtClean="0"/>
              <a:pPr/>
              <a:t>30</a:t>
            </a:fld>
            <a:endParaRPr lang="en-US" altLang="en-US" dirty="0"/>
          </a:p>
        </p:txBody>
      </p:sp>
      <p:pic>
        <p:nvPicPr>
          <p:cNvPr id="6" name="Content Placeholder 5"/>
          <p:cNvPicPr>
            <a:picLocks noGrp="1" noChangeAspect="1"/>
          </p:cNvPicPr>
          <p:nvPr>
            <p:ph sz="quarter" idx="4294967295"/>
          </p:nvPr>
        </p:nvPicPr>
        <p:blipFill>
          <a:blip r:embed="rId3"/>
          <a:stretch>
            <a:fillRect/>
          </a:stretch>
        </p:blipFill>
        <p:spPr>
          <a:xfrm>
            <a:off x="545690" y="1480687"/>
            <a:ext cx="8262938" cy="5821362"/>
          </a:xfrm>
          <a:prstGeom prst="rect">
            <a:avLst/>
          </a:prstGeom>
        </p:spPr>
      </p:pic>
      <p:sp>
        <p:nvSpPr>
          <p:cNvPr id="7" name="Rectangle 6"/>
          <p:cNvSpPr/>
          <p:nvPr/>
        </p:nvSpPr>
        <p:spPr>
          <a:xfrm>
            <a:off x="1089660" y="1928844"/>
            <a:ext cx="1089660" cy="33528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0" dirty="0"/>
          </a:p>
        </p:txBody>
      </p:sp>
    </p:spTree>
    <p:extLst>
      <p:ext uri="{BB962C8B-B14F-4D97-AF65-F5344CB8AC3E}">
        <p14:creationId xmlns:p14="http://schemas.microsoft.com/office/powerpoint/2010/main" val="5618992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p:cNvSpPr>
            <a:spLocks noGrp="1"/>
          </p:cNvSpPr>
          <p:nvPr>
            <p:ph type="title"/>
          </p:nvPr>
        </p:nvSpPr>
        <p:spPr/>
        <p:txBody>
          <a:bodyPr/>
          <a:lstStyle/>
          <a:p>
            <a:r>
              <a:rPr lang="en-US" altLang="en-US" dirty="0"/>
              <a:t>Current Trends in Health Informatics</a:t>
            </a:r>
          </a:p>
        </p:txBody>
      </p:sp>
      <p:sp>
        <p:nvSpPr>
          <p:cNvPr id="32771" name="Content 1"/>
          <p:cNvSpPr>
            <a:spLocks noGrp="1"/>
          </p:cNvSpPr>
          <p:nvPr>
            <p:ph type="body" sz="quarter" idx="10"/>
          </p:nvPr>
        </p:nvSpPr>
        <p:spPr>
          <a:xfrm>
            <a:off x="406625" y="2133599"/>
            <a:ext cx="9147783" cy="4311445"/>
          </a:xfrm>
        </p:spPr>
        <p:txBody>
          <a:bodyPr/>
          <a:lstStyle/>
          <a:p>
            <a:pPr>
              <a:spcAft>
                <a:spcPts val="1200"/>
              </a:spcAft>
            </a:pPr>
            <a:r>
              <a:rPr lang="en-US" altLang="en-US" dirty="0"/>
              <a:t>eHealth</a:t>
            </a:r>
          </a:p>
          <a:p>
            <a:pPr>
              <a:spcAft>
                <a:spcPts val="1200"/>
              </a:spcAft>
            </a:pPr>
            <a:r>
              <a:rPr lang="en-US" altLang="en-US" dirty="0"/>
              <a:t>mHealth</a:t>
            </a:r>
          </a:p>
          <a:p>
            <a:pPr>
              <a:spcAft>
                <a:spcPts val="1200"/>
              </a:spcAft>
            </a:pPr>
            <a:r>
              <a:rPr lang="en-US" altLang="en-US" dirty="0"/>
              <a:t>Electronic client-level systems</a:t>
            </a:r>
          </a:p>
          <a:p>
            <a:pPr>
              <a:spcAft>
                <a:spcPts val="1200"/>
              </a:spcAft>
            </a:pPr>
            <a:r>
              <a:rPr lang="en-US" altLang="en-US" dirty="0"/>
              <a:t>Health administration information systems (e.g., logistics, human resources, aggregate-level information systems)</a:t>
            </a:r>
          </a:p>
          <a:p>
            <a:pPr>
              <a:spcAft>
                <a:spcPts val="1200"/>
              </a:spcAft>
            </a:pPr>
            <a:r>
              <a:rPr lang="en-US" altLang="en-US" dirty="0"/>
              <a:t>Health information exchange</a:t>
            </a:r>
          </a:p>
          <a:p>
            <a:pPr>
              <a:spcAft>
                <a:spcPts val="1200"/>
              </a:spcAft>
            </a:pPr>
            <a:r>
              <a:rPr lang="en-US" altLang="en-US" dirty="0"/>
              <a:t>Interoperability</a:t>
            </a:r>
          </a:p>
          <a:p>
            <a:endParaRPr lang="en-US" altLang="en-US" dirty="0"/>
          </a:p>
          <a:p>
            <a:endParaRPr lang="en-US" altLang="en-US" dirty="0"/>
          </a:p>
          <a:p>
            <a:pPr lvl="1"/>
            <a:endParaRPr lang="en-US" altLang="en-US" dirty="0"/>
          </a:p>
        </p:txBody>
      </p:sp>
      <p:sp>
        <p:nvSpPr>
          <p:cNvPr id="4" name="Slide Number Placeholder 3">
            <a:extLst>
              <a:ext uri="{FF2B5EF4-FFF2-40B4-BE49-F238E27FC236}">
                <a16:creationId xmlns:a16="http://schemas.microsoft.com/office/drawing/2014/main" id="{10ADD855-9028-864A-84BD-3D8C2A185029}"/>
              </a:ext>
            </a:extLst>
          </p:cNvPr>
          <p:cNvSpPr>
            <a:spLocks noGrp="1"/>
          </p:cNvSpPr>
          <p:nvPr>
            <p:ph type="sldNum" sz="quarter" idx="12"/>
          </p:nvPr>
        </p:nvSpPr>
        <p:spPr/>
        <p:txBody>
          <a:bodyPr/>
          <a:lstStyle/>
          <a:p>
            <a:fld id="{2C977632-1F3F-4687-A48D-54A71B9BF2B5}" type="slidenum">
              <a:rPr lang="en-US" altLang="en-US" smtClean="0"/>
              <a:pPr/>
              <a:t>31</a:t>
            </a:fld>
            <a:endParaRPr lang="en-US" altLang="en-US" dirty="0"/>
          </a:p>
        </p:txBody>
      </p:sp>
    </p:spTree>
    <p:extLst>
      <p:ext uri="{BB962C8B-B14F-4D97-AF65-F5344CB8AC3E}">
        <p14:creationId xmlns:p14="http://schemas.microsoft.com/office/powerpoint/2010/main" val="31335792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Digital Health Categories</a:t>
            </a:r>
          </a:p>
        </p:txBody>
      </p:sp>
      <p:sp>
        <p:nvSpPr>
          <p:cNvPr id="7" name="Slide Number Placeholder 6">
            <a:extLst>
              <a:ext uri="{FF2B5EF4-FFF2-40B4-BE49-F238E27FC236}">
                <a16:creationId xmlns:a16="http://schemas.microsoft.com/office/drawing/2014/main" id="{58D1BD4F-A116-8B43-87DB-A16E3CD3FAF6}"/>
              </a:ext>
            </a:extLst>
          </p:cNvPr>
          <p:cNvSpPr>
            <a:spLocks noGrp="1"/>
          </p:cNvSpPr>
          <p:nvPr>
            <p:ph type="sldNum" sz="quarter" idx="12"/>
          </p:nvPr>
        </p:nvSpPr>
        <p:spPr/>
        <p:txBody>
          <a:bodyPr/>
          <a:lstStyle/>
          <a:p>
            <a:fld id="{2C977632-1F3F-4687-A48D-54A71B9BF2B5}" type="slidenum">
              <a:rPr lang="en-US" altLang="en-US" smtClean="0"/>
              <a:pPr/>
              <a:t>32</a:t>
            </a:fld>
            <a:endParaRPr lang="en-US" altLang="en-US" dirty="0"/>
          </a:p>
        </p:txBody>
      </p:sp>
      <p:pic>
        <p:nvPicPr>
          <p:cNvPr id="5" name="Picture 4"/>
          <p:cNvPicPr>
            <a:picLocks noChangeAspect="1"/>
          </p:cNvPicPr>
          <p:nvPr/>
        </p:nvPicPr>
        <p:blipFill>
          <a:blip r:embed="rId3"/>
          <a:stretch>
            <a:fillRect/>
          </a:stretch>
        </p:blipFill>
        <p:spPr>
          <a:xfrm>
            <a:off x="2430781" y="1667256"/>
            <a:ext cx="6199381" cy="5940552"/>
          </a:xfrm>
          <a:prstGeom prst="rect">
            <a:avLst/>
          </a:prstGeom>
        </p:spPr>
      </p:pic>
      <p:sp>
        <p:nvSpPr>
          <p:cNvPr id="6" name="TextBox 5"/>
          <p:cNvSpPr txBox="1"/>
          <p:nvPr/>
        </p:nvSpPr>
        <p:spPr>
          <a:xfrm>
            <a:off x="442452" y="7235655"/>
            <a:ext cx="3466013" cy="307777"/>
          </a:xfrm>
          <a:prstGeom prst="rect">
            <a:avLst/>
          </a:prstGeom>
          <a:noFill/>
        </p:spPr>
        <p:txBody>
          <a:bodyPr wrap="none" rtlCol="0">
            <a:spAutoFit/>
          </a:bodyPr>
          <a:lstStyle/>
          <a:p>
            <a:r>
              <a:rPr lang="en-US" sz="1400" dirty="0">
                <a:latin typeface="Century Gothic" panose="020B0502020202020204" pitchFamily="34" charset="0"/>
              </a:rPr>
              <a:t>Source: Broadband Commission, 2017</a:t>
            </a:r>
          </a:p>
        </p:txBody>
      </p:sp>
    </p:spTree>
    <p:extLst>
      <p:ext uri="{BB962C8B-B14F-4D97-AF65-F5344CB8AC3E}">
        <p14:creationId xmlns:p14="http://schemas.microsoft.com/office/powerpoint/2010/main" val="17485820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p:cNvSpPr>
            <a:spLocks noGrp="1"/>
          </p:cNvSpPr>
          <p:nvPr>
            <p:ph type="title"/>
          </p:nvPr>
        </p:nvSpPr>
        <p:spPr/>
        <p:txBody>
          <a:bodyPr/>
          <a:lstStyle/>
          <a:p>
            <a:r>
              <a:rPr lang="en-US" altLang="en-US" dirty="0"/>
              <a:t>eHealth</a:t>
            </a:r>
          </a:p>
        </p:txBody>
      </p:sp>
      <p:sp>
        <p:nvSpPr>
          <p:cNvPr id="33795" name="Content 1"/>
          <p:cNvSpPr>
            <a:spLocks noGrp="1"/>
          </p:cNvSpPr>
          <p:nvPr>
            <p:ph type="body" sz="quarter" idx="10"/>
          </p:nvPr>
        </p:nvSpPr>
        <p:spPr>
          <a:xfrm>
            <a:off x="406625" y="2133600"/>
            <a:ext cx="9147783" cy="3596640"/>
          </a:xfrm>
        </p:spPr>
        <p:txBody>
          <a:bodyPr/>
          <a:lstStyle/>
          <a:p>
            <a:r>
              <a:rPr lang="en-US" altLang="en-US" dirty="0"/>
              <a:t>World Health Organization definition:</a:t>
            </a:r>
          </a:p>
          <a:p>
            <a:pPr lvl="1">
              <a:spcAft>
                <a:spcPts val="1200"/>
              </a:spcAft>
            </a:pPr>
            <a:r>
              <a:rPr lang="en-US" altLang="en-US" dirty="0"/>
              <a:t>Use of information and communication technologies for health for different purposes</a:t>
            </a:r>
          </a:p>
          <a:p>
            <a:r>
              <a:rPr lang="en-US" altLang="en-US" dirty="0"/>
              <a:t>Healthcare Information and Management Systems Society definition:</a:t>
            </a:r>
          </a:p>
          <a:p>
            <a:pPr lvl="1"/>
            <a:r>
              <a:rPr lang="en-US" altLang="en-US" dirty="0"/>
              <a:t>Application of the Internet and other technologies to healthcare for various goals and objectives</a:t>
            </a:r>
          </a:p>
          <a:p>
            <a:endParaRPr lang="en-US" altLang="en-US" dirty="0"/>
          </a:p>
          <a:p>
            <a:endParaRPr lang="en-US" altLang="en-US" dirty="0"/>
          </a:p>
          <a:p>
            <a:pPr lvl="1"/>
            <a:endParaRPr lang="en-US" altLang="en-US" dirty="0"/>
          </a:p>
        </p:txBody>
      </p:sp>
      <p:sp>
        <p:nvSpPr>
          <p:cNvPr id="4" name="Slide Number Placeholder 3">
            <a:extLst>
              <a:ext uri="{FF2B5EF4-FFF2-40B4-BE49-F238E27FC236}">
                <a16:creationId xmlns:a16="http://schemas.microsoft.com/office/drawing/2014/main" id="{85980DA8-A191-AC4C-8E1D-B8111321AC4D}"/>
              </a:ext>
            </a:extLst>
          </p:cNvPr>
          <p:cNvSpPr>
            <a:spLocks noGrp="1"/>
          </p:cNvSpPr>
          <p:nvPr>
            <p:ph type="sldNum" sz="quarter" idx="12"/>
          </p:nvPr>
        </p:nvSpPr>
        <p:spPr/>
        <p:txBody>
          <a:bodyPr/>
          <a:lstStyle/>
          <a:p>
            <a:fld id="{2C977632-1F3F-4687-A48D-54A71B9BF2B5}" type="slidenum">
              <a:rPr lang="en-US" altLang="en-US" smtClean="0"/>
              <a:pPr/>
              <a:t>33</a:t>
            </a:fld>
            <a:endParaRPr lang="en-US" altLang="en-US" dirty="0"/>
          </a:p>
        </p:txBody>
      </p:sp>
    </p:spTree>
    <p:extLst>
      <p:ext uri="{BB962C8B-B14F-4D97-AF65-F5344CB8AC3E}">
        <p14:creationId xmlns:p14="http://schemas.microsoft.com/office/powerpoint/2010/main" val="6127472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06626" y="2133600"/>
            <a:ext cx="9385074" cy="4640540"/>
          </a:xfrm>
        </p:spPr>
        <p:txBody>
          <a:bodyPr/>
          <a:lstStyle/>
          <a:p>
            <a:pPr>
              <a:lnSpc>
                <a:spcPct val="105000"/>
              </a:lnSpc>
              <a:spcAft>
                <a:spcPts val="1200"/>
              </a:spcAft>
            </a:pPr>
            <a:r>
              <a:rPr lang="en-US" sz="2000" b="1" dirty="0"/>
              <a:t>Digital health and eHealth: </a:t>
            </a:r>
            <a:r>
              <a:rPr lang="en-US" sz="2000" dirty="0"/>
              <a:t>Umbrella terms to encompass all concepts and activities at the intersection of </a:t>
            </a:r>
            <a:r>
              <a:rPr lang="en-US" sz="2000" b="1" dirty="0">
                <a:uFill>
                  <a:solidFill>
                    <a:schemeClr val="bg1">
                      <a:lumMod val="50000"/>
                    </a:schemeClr>
                  </a:solidFill>
                </a:uFill>
              </a:rPr>
              <a:t>health</a:t>
            </a:r>
            <a:r>
              <a:rPr lang="en-US" sz="2000" dirty="0">
                <a:uFill>
                  <a:solidFill>
                    <a:schemeClr val="bg1">
                      <a:lumMod val="50000"/>
                    </a:schemeClr>
                  </a:solidFill>
                </a:uFill>
              </a:rPr>
              <a:t> and </a:t>
            </a:r>
            <a:r>
              <a:rPr lang="en-US" sz="2000" b="1" dirty="0">
                <a:uFill>
                  <a:solidFill>
                    <a:schemeClr val="bg1">
                      <a:lumMod val="50000"/>
                    </a:schemeClr>
                  </a:solidFill>
                </a:uFill>
              </a:rPr>
              <a:t>information and communications technologies</a:t>
            </a:r>
            <a:r>
              <a:rPr lang="en-US" sz="2000" dirty="0"/>
              <a:t> (ICTs), including mHealth, health information technology, electronic health records, and telehealth, and encompassing three main functions:</a:t>
            </a:r>
          </a:p>
          <a:p>
            <a:pPr marL="476250" indent="-476250">
              <a:lnSpc>
                <a:spcPct val="105000"/>
              </a:lnSpc>
              <a:spcAft>
                <a:spcPts val="1200"/>
              </a:spcAft>
              <a:buSzPct val="100000"/>
              <a:buFont typeface="Arial" panose="020B0604020202020204" pitchFamily="34" charset="0"/>
              <a:buChar char="•"/>
            </a:pPr>
            <a:r>
              <a:rPr lang="en-US" sz="2000" b="1" dirty="0"/>
              <a:t>Delivery</a:t>
            </a:r>
            <a:r>
              <a:rPr lang="en-US" sz="2000" dirty="0"/>
              <a:t> of health information, for health professionals and health consumers, through the Internet and telecommunications media</a:t>
            </a:r>
          </a:p>
          <a:p>
            <a:pPr marL="457200" indent="-457200">
              <a:lnSpc>
                <a:spcPct val="105000"/>
              </a:lnSpc>
              <a:spcAft>
                <a:spcPts val="1200"/>
              </a:spcAft>
              <a:buSzPct val="100000"/>
              <a:buFont typeface="Arial" panose="020B0604020202020204" pitchFamily="34" charset="0"/>
              <a:buChar char="•"/>
            </a:pPr>
            <a:r>
              <a:rPr lang="en-US" sz="2000" dirty="0"/>
              <a:t>Use of ICTs to </a:t>
            </a:r>
            <a:r>
              <a:rPr lang="en-US" sz="2000" b="1" dirty="0"/>
              <a:t>improve</a:t>
            </a:r>
            <a:r>
              <a:rPr lang="en-US" sz="2000" dirty="0"/>
              <a:t> public health </a:t>
            </a:r>
            <a:r>
              <a:rPr lang="en-US" sz="2000" b="1" dirty="0"/>
              <a:t>services </a:t>
            </a:r>
            <a:r>
              <a:rPr lang="en-US" sz="2000" dirty="0"/>
              <a:t>(e.g., through the education and training of health workers) </a:t>
            </a:r>
          </a:p>
          <a:p>
            <a:pPr marL="457200" indent="-457200">
              <a:lnSpc>
                <a:spcPct val="105000"/>
              </a:lnSpc>
              <a:spcAft>
                <a:spcPts val="1200"/>
              </a:spcAft>
              <a:buSzPct val="100000"/>
              <a:buFont typeface="Arial" panose="020B0604020202020204" pitchFamily="34" charset="0"/>
              <a:buChar char="•"/>
            </a:pPr>
            <a:r>
              <a:rPr lang="en-US" sz="2000" dirty="0"/>
              <a:t>Use of health information systems to </a:t>
            </a:r>
            <a:r>
              <a:rPr lang="en-US" sz="2000" b="1" dirty="0"/>
              <a:t>capture, store, manage, or transmit</a:t>
            </a:r>
            <a:r>
              <a:rPr lang="en-US" sz="2000" dirty="0"/>
              <a:t> information on patient health or health facility activities</a:t>
            </a:r>
          </a:p>
        </p:txBody>
      </p:sp>
      <p:sp>
        <p:nvSpPr>
          <p:cNvPr id="2" name="Title 1"/>
          <p:cNvSpPr>
            <a:spLocks noGrp="1"/>
          </p:cNvSpPr>
          <p:nvPr>
            <p:ph type="title"/>
          </p:nvPr>
        </p:nvSpPr>
        <p:spPr/>
        <p:txBody>
          <a:bodyPr/>
          <a:lstStyle/>
          <a:p>
            <a:r>
              <a:rPr lang="en-US" dirty="0"/>
              <a:t>Digital Health</a:t>
            </a:r>
          </a:p>
        </p:txBody>
      </p:sp>
      <p:sp>
        <p:nvSpPr>
          <p:cNvPr id="8" name="Slide Number Placeholder 7">
            <a:extLst>
              <a:ext uri="{FF2B5EF4-FFF2-40B4-BE49-F238E27FC236}">
                <a16:creationId xmlns:a16="http://schemas.microsoft.com/office/drawing/2014/main" id="{0D4DA00E-3924-E140-8273-3CF1E9FAC29C}"/>
              </a:ext>
            </a:extLst>
          </p:cNvPr>
          <p:cNvSpPr>
            <a:spLocks noGrp="1"/>
          </p:cNvSpPr>
          <p:nvPr>
            <p:ph type="sldNum" sz="quarter" idx="12"/>
          </p:nvPr>
        </p:nvSpPr>
        <p:spPr/>
        <p:txBody>
          <a:bodyPr/>
          <a:lstStyle/>
          <a:p>
            <a:fld id="{B6F15528-21DE-4FAA-801E-634DDDAF4B2B}" type="slidenum">
              <a:rPr lang="en-US" smtClean="0"/>
              <a:pPr/>
              <a:t>34</a:t>
            </a:fld>
            <a:endParaRPr lang="en-US" dirty="0"/>
          </a:p>
        </p:txBody>
      </p:sp>
      <p:sp>
        <p:nvSpPr>
          <p:cNvPr id="5" name="Rectangle 4"/>
          <p:cNvSpPr/>
          <p:nvPr/>
        </p:nvSpPr>
        <p:spPr>
          <a:xfrm>
            <a:off x="406625" y="6908408"/>
            <a:ext cx="8117943" cy="546881"/>
          </a:xfrm>
          <a:prstGeom prst="rect">
            <a:avLst/>
          </a:prstGeom>
        </p:spPr>
        <p:txBody>
          <a:bodyPr wrap="square">
            <a:spAutoFit/>
          </a:bodyPr>
          <a:lstStyle/>
          <a:p>
            <a:pPr>
              <a:lnSpc>
                <a:spcPct val="110000"/>
              </a:lnSpc>
            </a:pPr>
            <a:r>
              <a:rPr lang="en-US" sz="1400" dirty="0">
                <a:latin typeface="Century Gothic" panose="020B0502020202020204" pitchFamily="34" charset="0"/>
                <a:cs typeface="Arial Narrow" panose="020B0604020202020204" pitchFamily="34" charset="0"/>
              </a:rPr>
              <a:t>Broadband Commission report: </a:t>
            </a:r>
            <a:br>
              <a:rPr lang="en-US" sz="1400" dirty="0">
                <a:latin typeface="Century Gothic" panose="020B0502020202020204" pitchFamily="34" charset="0"/>
                <a:cs typeface="Arial Narrow" panose="020B0604020202020204" pitchFamily="34" charset="0"/>
              </a:rPr>
            </a:br>
            <a:r>
              <a:rPr lang="en-US" sz="1400" i="1" dirty="0">
                <a:latin typeface="Century Gothic" panose="020B0502020202020204" pitchFamily="34" charset="0"/>
                <a:cs typeface="Arial Narrow" panose="020B0604020202020204" pitchFamily="34" charset="0"/>
              </a:rPr>
              <a:t>Digital Health: A Call for Government Leadership and Cooperation between ICT and Health</a:t>
            </a:r>
          </a:p>
        </p:txBody>
      </p:sp>
    </p:spTree>
    <p:extLst>
      <p:ext uri="{BB962C8B-B14F-4D97-AF65-F5344CB8AC3E}">
        <p14:creationId xmlns:p14="http://schemas.microsoft.com/office/powerpoint/2010/main" val="41717807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p:cNvSpPr>
            <a:spLocks noGrp="1"/>
          </p:cNvSpPr>
          <p:nvPr>
            <p:ph type="title"/>
          </p:nvPr>
        </p:nvSpPr>
        <p:spPr/>
        <p:txBody>
          <a:bodyPr/>
          <a:lstStyle/>
          <a:p>
            <a:r>
              <a:rPr lang="en-US" altLang="en-US" dirty="0"/>
              <a:t>Health Information Exchange</a:t>
            </a:r>
          </a:p>
        </p:txBody>
      </p:sp>
      <p:sp>
        <p:nvSpPr>
          <p:cNvPr id="36867" name="Content 1"/>
          <p:cNvSpPr>
            <a:spLocks noGrp="1"/>
          </p:cNvSpPr>
          <p:nvPr>
            <p:ph type="body" sz="quarter" idx="10"/>
          </p:nvPr>
        </p:nvSpPr>
        <p:spPr/>
        <p:txBody>
          <a:bodyPr/>
          <a:lstStyle/>
          <a:p>
            <a:pPr>
              <a:spcAft>
                <a:spcPts val="1200"/>
              </a:spcAft>
            </a:pPr>
            <a:r>
              <a:rPr lang="en-US" altLang="en-US" dirty="0"/>
              <a:t>Electronic movement of health-related information among organizations</a:t>
            </a:r>
          </a:p>
          <a:p>
            <a:pPr>
              <a:spcAft>
                <a:spcPts val="1200"/>
              </a:spcAft>
            </a:pPr>
            <a:r>
              <a:rPr lang="en-US" altLang="en-US" dirty="0"/>
              <a:t>Involves networks</a:t>
            </a:r>
          </a:p>
          <a:p>
            <a:pPr>
              <a:spcAft>
                <a:spcPts val="1200"/>
              </a:spcAft>
            </a:pPr>
            <a:r>
              <a:rPr lang="en-US" altLang="en-US" dirty="0"/>
              <a:t>Local, state, and national health information initiatives</a:t>
            </a:r>
          </a:p>
          <a:p>
            <a:pPr>
              <a:spcAft>
                <a:spcPts val="1200"/>
              </a:spcAft>
            </a:pPr>
            <a:r>
              <a:rPr lang="en-US" altLang="en-US" dirty="0"/>
              <a:t>Through the utilization of electronic health records, Health Information Exchange supports the sharing of health-related information to facilitate coordinated care</a:t>
            </a:r>
          </a:p>
          <a:p>
            <a:endParaRPr lang="en-US" altLang="en-US" dirty="0"/>
          </a:p>
          <a:p>
            <a:endParaRPr lang="en-US" altLang="en-US" dirty="0"/>
          </a:p>
          <a:p>
            <a:pPr lvl="1"/>
            <a:endParaRPr lang="en-US" altLang="en-US" dirty="0"/>
          </a:p>
        </p:txBody>
      </p:sp>
      <p:sp>
        <p:nvSpPr>
          <p:cNvPr id="4" name="Slide Number Placeholder 3">
            <a:extLst>
              <a:ext uri="{FF2B5EF4-FFF2-40B4-BE49-F238E27FC236}">
                <a16:creationId xmlns:a16="http://schemas.microsoft.com/office/drawing/2014/main" id="{D5D84BC2-DF9E-D743-B924-31E4659AAEA9}"/>
              </a:ext>
            </a:extLst>
          </p:cNvPr>
          <p:cNvSpPr>
            <a:spLocks noGrp="1"/>
          </p:cNvSpPr>
          <p:nvPr>
            <p:ph type="sldNum" sz="quarter" idx="12"/>
          </p:nvPr>
        </p:nvSpPr>
        <p:spPr/>
        <p:txBody>
          <a:bodyPr/>
          <a:lstStyle/>
          <a:p>
            <a:fld id="{2C977632-1F3F-4687-A48D-54A71B9BF2B5}" type="slidenum">
              <a:rPr lang="en-US" altLang="en-US" smtClean="0"/>
              <a:pPr/>
              <a:t>35</a:t>
            </a:fld>
            <a:endParaRPr lang="en-US" altLang="en-US" dirty="0"/>
          </a:p>
        </p:txBody>
      </p:sp>
    </p:spTree>
    <p:extLst>
      <p:ext uri="{BB962C8B-B14F-4D97-AF65-F5344CB8AC3E}">
        <p14:creationId xmlns:p14="http://schemas.microsoft.com/office/powerpoint/2010/main" val="18873101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p:cNvSpPr>
            <a:spLocks noGrp="1"/>
          </p:cNvSpPr>
          <p:nvPr>
            <p:ph type="title"/>
          </p:nvPr>
        </p:nvSpPr>
        <p:spPr/>
        <p:txBody>
          <a:bodyPr/>
          <a:lstStyle/>
          <a:p>
            <a:r>
              <a:rPr lang="en-US" altLang="en-US" dirty="0"/>
              <a:t>Interoperability</a:t>
            </a:r>
          </a:p>
        </p:txBody>
      </p:sp>
      <p:sp>
        <p:nvSpPr>
          <p:cNvPr id="36867" name="Content 1"/>
          <p:cNvSpPr>
            <a:spLocks noGrp="1"/>
          </p:cNvSpPr>
          <p:nvPr>
            <p:ph type="body" sz="quarter" idx="10"/>
          </p:nvPr>
        </p:nvSpPr>
        <p:spPr>
          <a:xfrm>
            <a:off x="406625" y="2133599"/>
            <a:ext cx="9147783" cy="4074695"/>
          </a:xfrm>
        </p:spPr>
        <p:txBody>
          <a:bodyPr/>
          <a:lstStyle/>
          <a:p>
            <a:pPr>
              <a:spcAft>
                <a:spcPts val="1200"/>
              </a:spcAft>
            </a:pPr>
            <a:r>
              <a:rPr lang="en-IN" altLang="en-US" dirty="0"/>
              <a:t>In healthcare, interoperability is the ability of different information technology systems and software applications to communicate, exchange data, and use the information that has been exchanged.</a:t>
            </a:r>
          </a:p>
          <a:p>
            <a:pPr>
              <a:spcAft>
                <a:spcPts val="1200"/>
              </a:spcAft>
            </a:pPr>
            <a:r>
              <a:rPr lang="en-IN" altLang="en-US" dirty="0"/>
              <a:t>Data exchange schema and standards should permit data to be shared across clinician, lab, hospital, pharmacy, and patient regardless of the application or application vendor.</a:t>
            </a:r>
            <a:endParaRPr lang="en-US" altLang="en-US" dirty="0"/>
          </a:p>
          <a:p>
            <a:endParaRPr lang="en-US" altLang="en-US" dirty="0"/>
          </a:p>
          <a:p>
            <a:pPr lvl="1"/>
            <a:endParaRPr lang="en-US" altLang="en-US" dirty="0"/>
          </a:p>
        </p:txBody>
      </p:sp>
      <p:sp>
        <p:nvSpPr>
          <p:cNvPr id="4" name="Slide Number Placeholder 3">
            <a:extLst>
              <a:ext uri="{FF2B5EF4-FFF2-40B4-BE49-F238E27FC236}">
                <a16:creationId xmlns:a16="http://schemas.microsoft.com/office/drawing/2014/main" id="{E22F08B4-39C3-684B-84FD-C4558630CCB6}"/>
              </a:ext>
            </a:extLst>
          </p:cNvPr>
          <p:cNvSpPr>
            <a:spLocks noGrp="1"/>
          </p:cNvSpPr>
          <p:nvPr>
            <p:ph type="sldNum" sz="quarter" idx="12"/>
          </p:nvPr>
        </p:nvSpPr>
        <p:spPr/>
        <p:txBody>
          <a:bodyPr/>
          <a:lstStyle/>
          <a:p>
            <a:fld id="{2C977632-1F3F-4687-A48D-54A71B9BF2B5}" type="slidenum">
              <a:rPr lang="en-US" altLang="en-US" smtClean="0"/>
              <a:pPr/>
              <a:t>36</a:t>
            </a:fld>
            <a:endParaRPr lang="en-US" altLang="en-US" dirty="0"/>
          </a:p>
        </p:txBody>
      </p:sp>
    </p:spTree>
    <p:extLst>
      <p:ext uri="{BB962C8B-B14F-4D97-AF65-F5344CB8AC3E}">
        <p14:creationId xmlns:p14="http://schemas.microsoft.com/office/powerpoint/2010/main" val="42094678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Principles for Digital Development</a:t>
            </a:r>
          </a:p>
        </p:txBody>
      </p:sp>
      <p:sp>
        <p:nvSpPr>
          <p:cNvPr id="4" name="Text Placeholder 3"/>
          <p:cNvSpPr>
            <a:spLocks noGrp="1"/>
          </p:cNvSpPr>
          <p:nvPr>
            <p:ph type="body" sz="quarter" idx="11"/>
          </p:nvPr>
        </p:nvSpPr>
        <p:spPr/>
        <p:txBody>
          <a:bodyPr/>
          <a:lstStyle/>
          <a:p>
            <a:r>
              <a:rPr lang="en-US" b="1" dirty="0"/>
              <a:t>The foundation on which this course is built</a:t>
            </a:r>
          </a:p>
        </p:txBody>
      </p:sp>
      <p:sp>
        <p:nvSpPr>
          <p:cNvPr id="5" name="Slide Number Placeholder 4"/>
          <p:cNvSpPr>
            <a:spLocks noGrp="1"/>
          </p:cNvSpPr>
          <p:nvPr>
            <p:ph type="sldNum" sz="quarter" idx="13"/>
          </p:nvPr>
        </p:nvSpPr>
        <p:spPr/>
        <p:txBody>
          <a:bodyPr/>
          <a:lstStyle/>
          <a:p>
            <a:fld id="{362A7EB1-5456-594E-B03B-65A418E29AE4}" type="slidenum">
              <a:rPr lang="en-US" smtClean="0"/>
              <a:pPr/>
              <a:t>37</a:t>
            </a:fld>
            <a:endParaRPr lang="en-US" dirty="0"/>
          </a:p>
        </p:txBody>
      </p:sp>
      <p:pic>
        <p:nvPicPr>
          <p:cNvPr id="6" name="Picture 5"/>
          <p:cNvPicPr/>
          <p:nvPr/>
        </p:nvPicPr>
        <p:blipFill rotWithShape="1">
          <a:blip r:embed="rId3"/>
          <a:srcRect l="11154" t="38519" r="30641" b="18404"/>
          <a:stretch/>
        </p:blipFill>
        <p:spPr bwMode="auto">
          <a:xfrm>
            <a:off x="1004711" y="2415822"/>
            <a:ext cx="8184445" cy="433493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33652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p:cNvSpPr>
            <a:spLocks noGrp="1"/>
          </p:cNvSpPr>
          <p:nvPr>
            <p:ph type="title"/>
          </p:nvPr>
        </p:nvSpPr>
        <p:spPr/>
        <p:txBody>
          <a:bodyPr/>
          <a:lstStyle/>
          <a:p>
            <a:r>
              <a:rPr lang="en-US" altLang="en-US" dirty="0"/>
              <a:t>What is Health Informatics?</a:t>
            </a:r>
          </a:p>
        </p:txBody>
      </p:sp>
      <p:sp>
        <p:nvSpPr>
          <p:cNvPr id="37892" name="Content 1"/>
          <p:cNvSpPr>
            <a:spLocks noGrp="1"/>
          </p:cNvSpPr>
          <p:nvPr>
            <p:ph type="body" sz="quarter" idx="10"/>
          </p:nvPr>
        </p:nvSpPr>
        <p:spPr>
          <a:xfrm>
            <a:off x="406625" y="1895058"/>
            <a:ext cx="9147783" cy="2590800"/>
          </a:xfrm>
        </p:spPr>
        <p:txBody>
          <a:bodyPr/>
          <a:lstStyle/>
          <a:p>
            <a:pPr>
              <a:spcAft>
                <a:spcPts val="1200"/>
              </a:spcAft>
            </a:pPr>
            <a:r>
              <a:rPr lang="en-US" altLang="en-US" dirty="0"/>
              <a:t>Defined terms</a:t>
            </a:r>
          </a:p>
          <a:p>
            <a:pPr>
              <a:spcAft>
                <a:spcPts val="1200"/>
              </a:spcAft>
            </a:pPr>
            <a:r>
              <a:rPr lang="en-US" altLang="en-US" dirty="0"/>
              <a:t>Described theorem</a:t>
            </a:r>
          </a:p>
          <a:p>
            <a:pPr>
              <a:spcAft>
                <a:spcPts val="1200"/>
              </a:spcAft>
            </a:pPr>
            <a:r>
              <a:rPr lang="en-US" altLang="en-US" dirty="0"/>
              <a:t>Explained field of study related to biomedical and health informatics</a:t>
            </a:r>
          </a:p>
          <a:p>
            <a:pPr>
              <a:spcAft>
                <a:spcPts val="1200"/>
              </a:spcAft>
            </a:pPr>
            <a:r>
              <a:rPr lang="en-US" altLang="en-US" dirty="0"/>
              <a:t>Provided an overview of drivers and trends</a:t>
            </a:r>
          </a:p>
          <a:p>
            <a:endParaRPr lang="en-US" altLang="en-US" dirty="0"/>
          </a:p>
        </p:txBody>
      </p:sp>
      <p:sp>
        <p:nvSpPr>
          <p:cNvPr id="15" name="Text Placeholder 14">
            <a:extLst>
              <a:ext uri="{FF2B5EF4-FFF2-40B4-BE49-F238E27FC236}">
                <a16:creationId xmlns:a16="http://schemas.microsoft.com/office/drawing/2014/main" id="{B679B5E0-0AFE-1A46-85DC-40DBA2B5EB4E}"/>
              </a:ext>
            </a:extLst>
          </p:cNvPr>
          <p:cNvSpPr>
            <a:spLocks noGrp="1"/>
          </p:cNvSpPr>
          <p:nvPr>
            <p:ph type="body" sz="quarter" idx="11"/>
          </p:nvPr>
        </p:nvSpPr>
        <p:spPr/>
        <p:txBody>
          <a:bodyPr/>
          <a:lstStyle/>
          <a:p>
            <a:r>
              <a:rPr lang="en-US" b="1" dirty="0"/>
              <a:t>Summary</a:t>
            </a:r>
          </a:p>
        </p:txBody>
      </p:sp>
      <p:sp>
        <p:nvSpPr>
          <p:cNvPr id="4" name="Slide Number Placeholder 3">
            <a:extLst>
              <a:ext uri="{FF2B5EF4-FFF2-40B4-BE49-F238E27FC236}">
                <a16:creationId xmlns:a16="http://schemas.microsoft.com/office/drawing/2014/main" id="{3BBE9706-FCA5-834F-971C-D092CC4A36AF}"/>
              </a:ext>
            </a:extLst>
          </p:cNvPr>
          <p:cNvSpPr>
            <a:spLocks noGrp="1"/>
          </p:cNvSpPr>
          <p:nvPr>
            <p:ph type="sldNum" sz="quarter" idx="12"/>
          </p:nvPr>
        </p:nvSpPr>
        <p:spPr/>
        <p:txBody>
          <a:bodyPr/>
          <a:lstStyle/>
          <a:p>
            <a:fld id="{2C977632-1F3F-4687-A48D-54A71B9BF2B5}" type="slidenum">
              <a:rPr lang="en-US" altLang="en-US" smtClean="0"/>
              <a:pPr/>
              <a:t>38</a:t>
            </a:fld>
            <a:endParaRPr lang="en-US" altLang="en-US" dirty="0"/>
          </a:p>
        </p:txBody>
      </p:sp>
    </p:spTree>
    <p:extLst>
      <p:ext uri="{BB962C8B-B14F-4D97-AF65-F5344CB8AC3E}">
        <p14:creationId xmlns:p14="http://schemas.microsoft.com/office/powerpoint/2010/main" val="5910518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p:cNvSpPr>
            <a:spLocks noGrp="1"/>
          </p:cNvSpPr>
          <p:nvPr>
            <p:ph type="title"/>
          </p:nvPr>
        </p:nvSpPr>
        <p:spPr>
          <a:xfrm>
            <a:off x="395336" y="533400"/>
            <a:ext cx="9159072" cy="657424"/>
          </a:xfrm>
        </p:spPr>
        <p:txBody>
          <a:bodyPr/>
          <a:lstStyle/>
          <a:p>
            <a:r>
              <a:rPr lang="en-US" dirty="0"/>
              <a:t>What is Health Informatics?</a:t>
            </a:r>
          </a:p>
        </p:txBody>
      </p:sp>
      <p:sp>
        <p:nvSpPr>
          <p:cNvPr id="38918" name="Content 1"/>
          <p:cNvSpPr>
            <a:spLocks noGrp="1"/>
          </p:cNvSpPr>
          <p:nvPr>
            <p:ph type="body" sz="quarter" idx="10"/>
          </p:nvPr>
        </p:nvSpPr>
        <p:spPr>
          <a:xfrm>
            <a:off x="395336" y="1796714"/>
            <a:ext cx="9373688" cy="5591637"/>
          </a:xfrm>
        </p:spPr>
        <p:txBody>
          <a:bodyPr/>
          <a:lstStyle/>
          <a:p>
            <a:pPr indent="15875">
              <a:spcBef>
                <a:spcPts val="300"/>
              </a:spcBef>
              <a:spcAft>
                <a:spcPts val="600"/>
              </a:spcAft>
            </a:pPr>
            <a:r>
              <a:rPr lang="en-US" altLang="en-US" sz="1600" dirty="0"/>
              <a:t>Altman, R. B. , &amp; Mooney, S. D. (2001). Bioinformatics. In Shortliffe. E., &amp; Cimino, J. J. (Eds.), </a:t>
            </a:r>
            <a:r>
              <a:rPr lang="en-US" altLang="en-US" sz="1600" i="1" dirty="0"/>
              <a:t>Biomedical informatics: Computer applications in health care and biomedicine</a:t>
            </a:r>
            <a:r>
              <a:rPr lang="en-US" altLang="en-US" sz="1600" dirty="0"/>
              <a:t> (3rd edition) (p. 763). New York, NY: Springer Science + Business Media.</a:t>
            </a:r>
          </a:p>
          <a:p>
            <a:pPr indent="15875">
              <a:spcBef>
                <a:spcPts val="300"/>
              </a:spcBef>
              <a:spcAft>
                <a:spcPts val="600"/>
              </a:spcAft>
            </a:pPr>
            <a:r>
              <a:rPr lang="en-US" altLang="en-US" sz="1600" dirty="0"/>
              <a:t>American Health Information Management Association. (2012). </a:t>
            </a:r>
            <a:r>
              <a:rPr lang="en-US" altLang="en-US" sz="1600" i="1" dirty="0"/>
              <a:t>Pocket glossary for health information management and technology</a:t>
            </a:r>
            <a:r>
              <a:rPr lang="en-US" altLang="en-US" sz="1600" dirty="0"/>
              <a:t> (3rd edition). Chicago, IL: American Health Information Management Association.</a:t>
            </a:r>
          </a:p>
          <a:p>
            <a:pPr indent="15875">
              <a:spcBef>
                <a:spcPts val="300"/>
              </a:spcBef>
              <a:spcAft>
                <a:spcPts val="600"/>
              </a:spcAft>
            </a:pPr>
            <a:r>
              <a:rPr lang="en-US" altLang="en-US" sz="1600" dirty="0"/>
              <a:t>American Medical Informatics Association. (2016). About AMIA. Retrieved from </a:t>
            </a:r>
            <a:r>
              <a:rPr lang="en-US" altLang="en-US" sz="1600" dirty="0">
                <a:hlinkClick r:id="rId3" tooltip="About AMIA"/>
              </a:rPr>
              <a:t>http://www.amia.org/about-amia</a:t>
            </a:r>
            <a:r>
              <a:rPr lang="en-US" altLang="en-US" sz="1600" dirty="0"/>
              <a:t> </a:t>
            </a:r>
          </a:p>
          <a:p>
            <a:pPr indent="15875">
              <a:spcBef>
                <a:spcPts val="300"/>
              </a:spcBef>
              <a:spcAft>
                <a:spcPts val="600"/>
              </a:spcAft>
            </a:pPr>
            <a:r>
              <a:rPr lang="en-US" altLang="en-US" sz="1600" dirty="0"/>
              <a:t>American Medical Informatics Association’s Academic Forum. (n.d.). Definition of biomedical informatics. Retrieved from </a:t>
            </a:r>
            <a:r>
              <a:rPr lang="en-US" altLang="en-US" sz="1600" dirty="0">
                <a:hlinkClick r:id="rId4" tooltip="Definition of biomedical informatics"/>
              </a:rPr>
              <a:t>http://www.amia.org/biomedical-informatics-core-competencies</a:t>
            </a:r>
            <a:r>
              <a:rPr lang="en-US" altLang="en-US" sz="1600" dirty="0"/>
              <a:t> </a:t>
            </a:r>
          </a:p>
          <a:p>
            <a:pPr marL="0" lvl="1" indent="15875">
              <a:spcBef>
                <a:spcPts val="300"/>
              </a:spcBef>
              <a:spcAft>
                <a:spcPts val="600"/>
              </a:spcAft>
            </a:pPr>
            <a:r>
              <a:rPr lang="en-US" altLang="en-US" sz="1600" dirty="0"/>
              <a:t>Bernstam E., Smith J., &amp; Johnson T. (2009). What is biomedical Informatics. </a:t>
            </a:r>
            <a:r>
              <a:rPr lang="en-US" altLang="en-US" sz="1600" i="1" dirty="0"/>
              <a:t>Journal of Biomedical Informatics</a:t>
            </a:r>
            <a:r>
              <a:rPr lang="en-US" altLang="en-US" sz="1600" dirty="0"/>
              <a:t>, </a:t>
            </a:r>
            <a:r>
              <a:rPr lang="en-US" altLang="en-US" sz="1600" i="1" dirty="0"/>
              <a:t>43</a:t>
            </a:r>
            <a:r>
              <a:rPr lang="en-US" altLang="en-US" sz="1600" dirty="0"/>
              <a:t>(1). doi: 10.1016/j.jbi.2009.08.006</a:t>
            </a:r>
          </a:p>
          <a:p>
            <a:pPr marL="0" lvl="1" indent="15875">
              <a:spcBef>
                <a:spcPts val="300"/>
              </a:spcBef>
              <a:spcAft>
                <a:spcPts val="600"/>
              </a:spcAft>
            </a:pPr>
            <a:r>
              <a:rPr lang="en-US" altLang="en-US" sz="1600" dirty="0"/>
              <a:t>Friedman, C. (2009). A "fundamental theorem" of biomedical informatics. </a:t>
            </a:r>
            <a:r>
              <a:rPr lang="en-US" altLang="en-US" sz="1600" i="1" dirty="0"/>
              <a:t>Journal of the American Medical Informatics Association, 16</a:t>
            </a:r>
            <a:r>
              <a:rPr lang="en-US" altLang="en-US" sz="1600" dirty="0"/>
              <a:t>(2), 169-170. doi: 10.1197/jamia.M3092</a:t>
            </a:r>
          </a:p>
          <a:p>
            <a:pPr marL="0" lvl="1" indent="15875">
              <a:spcBef>
                <a:spcPts val="300"/>
              </a:spcBef>
              <a:spcAft>
                <a:spcPts val="600"/>
              </a:spcAft>
            </a:pPr>
            <a:r>
              <a:rPr lang="en-US" altLang="en-US" sz="1600" dirty="0"/>
              <a:t>Healthcare Information and Management Systems Society. (2003). HIMSS e-health SIG white paper. Retrieved from http://www.longwoods.com/content/20034 </a:t>
            </a:r>
          </a:p>
          <a:p>
            <a:pPr marL="0" lvl="1" indent="15875">
              <a:spcBef>
                <a:spcPts val="300"/>
              </a:spcBef>
              <a:spcAft>
                <a:spcPts val="600"/>
              </a:spcAft>
            </a:pPr>
            <a:r>
              <a:rPr lang="en-US" altLang="en-US" sz="1600" dirty="0"/>
              <a:t>Merriam-Webster. (2011). Theorem. Retrieved from </a:t>
            </a:r>
            <a:r>
              <a:rPr lang="en-US" altLang="en-US" sz="1600" dirty="0">
                <a:hlinkClick r:id="rId5" tooltip="Theorem at Merriam-Webster Online"/>
              </a:rPr>
              <a:t>http://www.merriam-webster.com/dictionary/theorem</a:t>
            </a:r>
            <a:r>
              <a:rPr lang="en-US" altLang="en-US" sz="1600" dirty="0"/>
              <a:t> </a:t>
            </a:r>
          </a:p>
          <a:p>
            <a:pPr marL="460375" lvl="1" indent="-444500">
              <a:spcAft>
                <a:spcPts val="600"/>
              </a:spcAft>
            </a:pPr>
            <a:endParaRPr lang="en-US" altLang="en-US" sz="1600" dirty="0"/>
          </a:p>
          <a:p>
            <a:pPr marL="460375" lvl="1" indent="-444500">
              <a:spcAft>
                <a:spcPts val="600"/>
              </a:spcAft>
            </a:pPr>
            <a:endParaRPr lang="en-US" altLang="en-US" sz="1600" dirty="0"/>
          </a:p>
          <a:p>
            <a:pPr marL="460375" lvl="1" indent="-444500">
              <a:spcAft>
                <a:spcPts val="600"/>
              </a:spcAft>
            </a:pPr>
            <a:endParaRPr lang="en-US" altLang="en-US" sz="1800" dirty="0"/>
          </a:p>
          <a:p>
            <a:pPr marL="460375" indent="-444500">
              <a:spcAft>
                <a:spcPts val="600"/>
              </a:spcAft>
            </a:pPr>
            <a:endParaRPr lang="en-US" altLang="en-US" sz="1800" dirty="0"/>
          </a:p>
          <a:p>
            <a:pPr marL="460375" indent="-444500">
              <a:spcAft>
                <a:spcPts val="600"/>
              </a:spcAft>
            </a:pPr>
            <a:endParaRPr lang="en-US" altLang="en-US" sz="1800" dirty="0"/>
          </a:p>
          <a:p>
            <a:pPr marL="460375" indent="-444500">
              <a:spcAft>
                <a:spcPts val="600"/>
              </a:spcAft>
            </a:pPr>
            <a:endParaRPr lang="en-US" altLang="en-US" sz="1800" dirty="0"/>
          </a:p>
        </p:txBody>
      </p:sp>
      <p:sp>
        <p:nvSpPr>
          <p:cNvPr id="9" name="Text Placeholder 8">
            <a:extLst>
              <a:ext uri="{FF2B5EF4-FFF2-40B4-BE49-F238E27FC236}">
                <a16:creationId xmlns:a16="http://schemas.microsoft.com/office/drawing/2014/main" id="{E5E9FE6C-C1E2-6749-8096-F4CBB28C382D}"/>
              </a:ext>
            </a:extLst>
          </p:cNvPr>
          <p:cNvSpPr>
            <a:spLocks noGrp="1"/>
          </p:cNvSpPr>
          <p:nvPr>
            <p:ph type="body" sz="quarter" idx="11"/>
          </p:nvPr>
        </p:nvSpPr>
        <p:spPr>
          <a:xfrm>
            <a:off x="395336" y="1190824"/>
            <a:ext cx="9166802" cy="527909"/>
          </a:xfrm>
        </p:spPr>
        <p:txBody>
          <a:bodyPr/>
          <a:lstStyle/>
          <a:p>
            <a:r>
              <a:rPr lang="en-US" b="1" dirty="0"/>
              <a:t>References</a:t>
            </a:r>
          </a:p>
        </p:txBody>
      </p:sp>
      <p:sp>
        <p:nvSpPr>
          <p:cNvPr id="4" name="Slide Number Placeholder 3">
            <a:extLst>
              <a:ext uri="{FF2B5EF4-FFF2-40B4-BE49-F238E27FC236}">
                <a16:creationId xmlns:a16="http://schemas.microsoft.com/office/drawing/2014/main" id="{E2754072-3D90-854A-BCAA-07AD1C4D16A1}"/>
              </a:ext>
            </a:extLst>
          </p:cNvPr>
          <p:cNvSpPr>
            <a:spLocks noGrp="1"/>
          </p:cNvSpPr>
          <p:nvPr>
            <p:ph type="sldNum" sz="quarter" idx="12"/>
          </p:nvPr>
        </p:nvSpPr>
        <p:spPr/>
        <p:txBody>
          <a:bodyPr/>
          <a:lstStyle/>
          <a:p>
            <a:fld id="{2C977632-1F3F-4687-A48D-54A71B9BF2B5}" type="slidenum">
              <a:rPr lang="en-US" altLang="en-US" smtClean="0"/>
              <a:pPr/>
              <a:t>39</a:t>
            </a:fld>
            <a:endParaRPr lang="en-US" altLang="en-US" dirty="0"/>
          </a:p>
        </p:txBody>
      </p:sp>
    </p:spTree>
    <p:extLst>
      <p:ext uri="{BB962C8B-B14F-4D97-AF65-F5344CB8AC3E}">
        <p14:creationId xmlns:p14="http://schemas.microsoft.com/office/powerpoint/2010/main" val="3571350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GEMNet-Health Activities</a:t>
            </a:r>
          </a:p>
        </p:txBody>
      </p:sp>
      <p:graphicFrame>
        <p:nvGraphicFramePr>
          <p:cNvPr id="15" name="Diagram 14"/>
          <p:cNvGraphicFramePr/>
          <p:nvPr>
            <p:extLst>
              <p:ext uri="{D42A27DB-BD31-4B8C-83A1-F6EECF244321}">
                <p14:modId xmlns:p14="http://schemas.microsoft.com/office/powerpoint/2010/main" val="2006464607"/>
              </p:ext>
            </p:extLst>
          </p:nvPr>
        </p:nvGraphicFramePr>
        <p:xfrm>
          <a:off x="304800" y="1828800"/>
          <a:ext cx="6481181"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ontent Placeholder 6"/>
          <p:cNvSpPr txBox="1">
            <a:spLocks/>
          </p:cNvSpPr>
          <p:nvPr/>
        </p:nvSpPr>
        <p:spPr>
          <a:xfrm>
            <a:off x="7086600" y="1832919"/>
            <a:ext cx="2743200" cy="5222240"/>
          </a:xfrm>
          <a:prstGeom prst="rect">
            <a:avLst/>
          </a:prstGeom>
          <a:ln w="41275">
            <a:solidFill>
              <a:srgbClr val="1E1860"/>
            </a:solidFill>
          </a:ln>
        </p:spPr>
        <p:txBody>
          <a:bodyPr/>
          <a:lst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a:lstStyle>
          <a:p>
            <a:pPr marL="12700" algn="ctr"/>
            <a:endParaRPr lang="en-US" sz="2400" spc="-140" dirty="0">
              <a:solidFill>
                <a:srgbClr val="231F20"/>
              </a:solidFill>
              <a:latin typeface="Century Gothic" panose="020B0502020202020204" pitchFamily="34" charset="0"/>
              <a:cs typeface="Futura LT Pro Book"/>
            </a:endParaRPr>
          </a:p>
          <a:p>
            <a:pPr marL="12700" algn="ctr"/>
            <a:r>
              <a:rPr lang="en-US" sz="2400" spc="-140" dirty="0">
                <a:solidFill>
                  <a:srgbClr val="231F20"/>
                </a:solidFill>
                <a:latin typeface="Century Gothic" panose="020B0502020202020204" pitchFamily="34" charset="0"/>
                <a:cs typeface="Futura LT Pro Book"/>
              </a:rPr>
              <a:t>To foster organizational growth, collaboration, and mutual support for monitoring and evaluation (M&amp;E) of health programs globally through institutional linkages among members  </a:t>
            </a:r>
          </a:p>
          <a:p>
            <a:pPr algn="ctr"/>
            <a:endParaRPr lang="en-US" sz="2400" kern="0" dirty="0">
              <a:solidFill>
                <a:sysClr val="windowText" lastClr="000000"/>
              </a:solidFill>
            </a:endParaRPr>
          </a:p>
          <a:p>
            <a:pPr algn="ctr"/>
            <a:endParaRPr lang="en-US" sz="2400" kern="0" dirty="0">
              <a:solidFill>
                <a:sysClr val="windowText" lastClr="000000"/>
              </a:solidFill>
            </a:endParaRPr>
          </a:p>
        </p:txBody>
      </p:sp>
      <p:sp>
        <p:nvSpPr>
          <p:cNvPr id="6" name="Slide Number Placeholder 16">
            <a:extLst>
              <a:ext uri="{FF2B5EF4-FFF2-40B4-BE49-F238E27FC236}">
                <a16:creationId xmlns:a16="http://schemas.microsoft.com/office/drawing/2014/main" id="{9B52DF07-5099-D44E-A606-ED109A17BA48}"/>
              </a:ext>
            </a:extLst>
          </p:cNvPr>
          <p:cNvSpPr>
            <a:spLocks noGrp="1"/>
          </p:cNvSpPr>
          <p:nvPr>
            <p:ph type="sldNum" sz="quarter" idx="12"/>
          </p:nvPr>
        </p:nvSpPr>
        <p:spPr>
          <a:xfrm>
            <a:off x="7506837" y="7302049"/>
            <a:ext cx="2262187" cy="414338"/>
          </a:xfrm>
        </p:spPr>
        <p:txBody>
          <a:bodyPr/>
          <a:lstStyle/>
          <a:p>
            <a:r>
              <a:rPr lang="en-US" dirty="0"/>
              <a:t>4</a:t>
            </a:r>
          </a:p>
        </p:txBody>
      </p:sp>
    </p:spTree>
    <p:extLst>
      <p:ext uri="{BB962C8B-B14F-4D97-AF65-F5344CB8AC3E}">
        <p14:creationId xmlns:p14="http://schemas.microsoft.com/office/powerpoint/2010/main" val="36293742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699A4170-D2E6-3242-9A76-2F7B31746771}"/>
              </a:ext>
            </a:extLst>
          </p:cNvPr>
          <p:cNvSpPr>
            <a:spLocks noGrp="1"/>
          </p:cNvSpPr>
          <p:nvPr>
            <p:ph type="body" sz="quarter" idx="12"/>
          </p:nvPr>
        </p:nvSpPr>
        <p:spPr>
          <a:xfrm>
            <a:off x="395337" y="1798943"/>
            <a:ext cx="9221385" cy="5503106"/>
          </a:xfrm>
        </p:spPr>
        <p:txBody>
          <a:bodyPr/>
          <a:lstStyle/>
          <a:p>
            <a:pPr marL="0" lvl="1" indent="11113">
              <a:lnSpc>
                <a:spcPct val="100000"/>
              </a:lnSpc>
              <a:buNone/>
            </a:pPr>
            <a:r>
              <a:rPr lang="en-US" altLang="en-US" sz="1600" dirty="0"/>
              <a:t>Rowley, J. (2007). The wisdom hierarchy: Representations of the DIKW hierarchy. </a:t>
            </a:r>
            <a:r>
              <a:rPr lang="en-US" altLang="en-US" sz="1600" i="1" dirty="0"/>
              <a:t>Journal of Information Science, 44</a:t>
            </a:r>
            <a:r>
              <a:rPr lang="en-US" altLang="en-US" sz="1600" dirty="0"/>
              <a:t>. doi: 10.1177/0165551506070706</a:t>
            </a:r>
          </a:p>
          <a:p>
            <a:pPr marL="0" lvl="1" indent="11113">
              <a:lnSpc>
                <a:spcPct val="100000"/>
              </a:lnSpc>
              <a:buNone/>
            </a:pPr>
            <a:r>
              <a:rPr lang="en-US" altLang="en-US" sz="1600" dirty="0"/>
              <a:t>Shortliffe, E., &amp; Blois, M. (2006). The computer meets medicine and biology: Emergence of a discipline. In Shortliffe. E., &amp; Cimino, J.J. (Eds.), </a:t>
            </a:r>
            <a:r>
              <a:rPr lang="en-US" altLang="en-US" sz="1600" i="1" dirty="0"/>
              <a:t>Biomedical informatics: Computer applications in health care and biomedicine </a:t>
            </a:r>
            <a:r>
              <a:rPr lang="en-US" altLang="en-US" sz="1600" dirty="0"/>
              <a:t>(3rd edition) (pp. 3-45). New York, NY: Springer Science + Business Media. </a:t>
            </a:r>
          </a:p>
          <a:p>
            <a:pPr marL="0" lvl="1" indent="11113">
              <a:lnSpc>
                <a:spcPct val="100000"/>
              </a:lnSpc>
              <a:buNone/>
            </a:pPr>
            <a:r>
              <a:rPr lang="en-US" altLang="en-US" sz="1600" dirty="0"/>
              <a:t>The National Alliance for Health Information Technology. (2008). </a:t>
            </a:r>
            <a:r>
              <a:rPr lang="en-US" altLang="en-US" sz="1600" i="1" dirty="0"/>
              <a:t>Defining key health information technology terms.</a:t>
            </a:r>
            <a:r>
              <a:rPr lang="en-US" altLang="en-US" sz="1600" dirty="0"/>
              <a:t> Retrieved from </a:t>
            </a:r>
            <a:r>
              <a:rPr lang="en-US" altLang="en-US" sz="1600" dirty="0">
                <a:hlinkClick r:id="rId3" tooltip="Defining key health information technology terms"/>
              </a:rPr>
              <a:t>http://www.hitechanswers.net/wp-content/uploads/2013/05/NAHIT-Definitions2008.pdf</a:t>
            </a:r>
            <a:r>
              <a:rPr lang="en-US" altLang="en-US" sz="1600" dirty="0"/>
              <a:t> </a:t>
            </a:r>
          </a:p>
          <a:p>
            <a:pPr marL="0" lvl="1" indent="11113">
              <a:lnSpc>
                <a:spcPct val="100000"/>
              </a:lnSpc>
              <a:buNone/>
            </a:pPr>
            <a:r>
              <a:rPr lang="en-US" altLang="en-US" sz="1600" dirty="0"/>
              <a:t>UMDNJ-Robert Wood Johnson Medical School, UMDNJ-School of Health Related Professions Department of Health Informatics &amp; New Jersey Institute of Technology. (n.d.). </a:t>
            </a:r>
            <a:r>
              <a:rPr lang="en-US" altLang="en-US" sz="1600" i="1" dirty="0"/>
              <a:t>MD/MS in Biomedical Informatics.</a:t>
            </a:r>
            <a:r>
              <a:rPr lang="en-US" altLang="en-US" sz="1600" dirty="0"/>
              <a:t> [Brochure]. Retrieved from </a:t>
            </a:r>
            <a:r>
              <a:rPr lang="en-US" altLang="en-US" sz="1600" dirty="0">
                <a:hlinkClick r:id="rId4" tooltip="MD/MS in Biomedical Informatics."/>
              </a:rPr>
              <a:t>http://rwjms.rutgers.edu/Education/current_students/academics/dual_degree_programs/documents//mdms_biomedicalinformatics.pdf</a:t>
            </a:r>
            <a:r>
              <a:rPr lang="en-US" altLang="en-US" sz="1600" dirty="0"/>
              <a:t> </a:t>
            </a:r>
          </a:p>
          <a:p>
            <a:pPr marL="0" lvl="1" indent="11113">
              <a:lnSpc>
                <a:spcPct val="100000"/>
              </a:lnSpc>
              <a:buNone/>
            </a:pPr>
            <a:r>
              <a:rPr lang="en-US" altLang="en-US" sz="1600" dirty="0"/>
              <a:t>U.S. Department of Health and Human Services, The Office of the National Coordinator for Health Information Technology. (2016, September 8). Health IT terms. </a:t>
            </a:r>
          </a:p>
          <a:p>
            <a:pPr marL="0" lvl="1" indent="11113">
              <a:lnSpc>
                <a:spcPct val="100000"/>
              </a:lnSpc>
              <a:buNone/>
            </a:pPr>
            <a:r>
              <a:rPr lang="en-US" altLang="en-US" sz="1600" dirty="0"/>
              <a:t>World Health Organization. (n.d.). eHealth. Retrieved from </a:t>
            </a:r>
            <a:r>
              <a:rPr lang="en-US" altLang="en-US" sz="1600" dirty="0">
                <a:hlinkClick r:id="rId5" tooltip="eHealth at World Health Organization"/>
              </a:rPr>
              <a:t>http://www.who.int/topics/ehealth/en</a:t>
            </a:r>
            <a:r>
              <a:rPr lang="en-US" altLang="en-US" sz="1600" dirty="0"/>
              <a:t>/</a:t>
            </a:r>
          </a:p>
        </p:txBody>
      </p:sp>
      <p:sp>
        <p:nvSpPr>
          <p:cNvPr id="39938" name="Title"/>
          <p:cNvSpPr>
            <a:spLocks noGrp="1"/>
          </p:cNvSpPr>
          <p:nvPr>
            <p:ph type="title"/>
          </p:nvPr>
        </p:nvSpPr>
        <p:spPr>
          <a:xfrm>
            <a:off x="395337" y="533400"/>
            <a:ext cx="8674100" cy="657424"/>
          </a:xfrm>
        </p:spPr>
        <p:txBody>
          <a:bodyPr/>
          <a:lstStyle/>
          <a:p>
            <a:r>
              <a:rPr lang="en-US" altLang="en-US" dirty="0"/>
              <a:t>What is Health Informatics?</a:t>
            </a:r>
          </a:p>
        </p:txBody>
      </p:sp>
      <p:sp>
        <p:nvSpPr>
          <p:cNvPr id="39939" name="Content 1"/>
          <p:cNvSpPr>
            <a:spLocks noGrp="1"/>
          </p:cNvSpPr>
          <p:nvPr>
            <p:ph type="body" sz="quarter" idx="11"/>
          </p:nvPr>
        </p:nvSpPr>
        <p:spPr>
          <a:xfrm>
            <a:off x="395337" y="1209235"/>
            <a:ext cx="8674100" cy="509498"/>
          </a:xfrm>
        </p:spPr>
        <p:txBody>
          <a:bodyPr/>
          <a:lstStyle/>
          <a:p>
            <a:r>
              <a:rPr lang="en-US" altLang="en-US" b="1" dirty="0"/>
              <a:t>References</a:t>
            </a:r>
          </a:p>
          <a:p>
            <a:pPr lvl="1"/>
            <a:endParaRPr lang="en-US" altLang="en-US" dirty="0"/>
          </a:p>
          <a:p>
            <a:endParaRPr lang="en-US" altLang="en-US" dirty="0"/>
          </a:p>
        </p:txBody>
      </p:sp>
      <p:sp>
        <p:nvSpPr>
          <p:cNvPr id="4" name="Slide Number Placeholder 3">
            <a:extLst>
              <a:ext uri="{FF2B5EF4-FFF2-40B4-BE49-F238E27FC236}">
                <a16:creationId xmlns:a16="http://schemas.microsoft.com/office/drawing/2014/main" id="{F338E1A6-123C-1A4F-9863-E987D12054F5}"/>
              </a:ext>
            </a:extLst>
          </p:cNvPr>
          <p:cNvSpPr>
            <a:spLocks noGrp="1"/>
          </p:cNvSpPr>
          <p:nvPr>
            <p:ph type="sldNum" sz="quarter" idx="13"/>
          </p:nvPr>
        </p:nvSpPr>
        <p:spPr/>
        <p:txBody>
          <a:bodyPr/>
          <a:lstStyle/>
          <a:p>
            <a:fld id="{2C977632-1F3F-4687-A48D-54A71B9BF2B5}" type="slidenum">
              <a:rPr lang="en-US" altLang="en-US" smtClean="0"/>
              <a:pPr/>
              <a:t>40</a:t>
            </a:fld>
            <a:endParaRPr lang="en-US" altLang="en-US" dirty="0"/>
          </a:p>
        </p:txBody>
      </p:sp>
    </p:spTree>
    <p:extLst>
      <p:ext uri="{BB962C8B-B14F-4D97-AF65-F5344CB8AC3E}">
        <p14:creationId xmlns:p14="http://schemas.microsoft.com/office/powerpoint/2010/main" val="20924088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1"/>
          <p:cNvSpPr>
            <a:spLocks noGrp="1"/>
          </p:cNvSpPr>
          <p:nvPr>
            <p:ph type="body" sz="quarter" idx="10"/>
          </p:nvPr>
        </p:nvSpPr>
        <p:spPr>
          <a:xfrm>
            <a:off x="838200" y="1735705"/>
            <a:ext cx="8647590" cy="788039"/>
          </a:xfrm>
        </p:spPr>
        <p:txBody>
          <a:bodyPr lIns="0"/>
          <a:lstStyle/>
          <a:p>
            <a:pPr>
              <a:lnSpc>
                <a:spcPct val="110000"/>
              </a:lnSpc>
            </a:pPr>
            <a:r>
              <a:rPr lang="en-US" sz="1200" dirty="0"/>
              <a:t>This material was developed by Duke University, funded by the Department of Health and Human Services, Office of the National Coordinator for Health Information Technology under Award Number IU24OC000024. This material was updated by Normandale Community College, funded under Award Number 90WT0003.</a:t>
            </a:r>
          </a:p>
        </p:txBody>
      </p:sp>
      <p:sp>
        <p:nvSpPr>
          <p:cNvPr id="5" name="object 8"/>
          <p:cNvSpPr txBox="1"/>
          <p:nvPr/>
        </p:nvSpPr>
        <p:spPr>
          <a:xfrm>
            <a:off x="838200" y="2662138"/>
            <a:ext cx="8382000" cy="3326039"/>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Tree>
    <p:custDataLst>
      <p:tags r:id="rId1"/>
    </p:custDataLst>
    <p:extLst>
      <p:ext uri="{BB962C8B-B14F-4D97-AF65-F5344CB8AC3E}">
        <p14:creationId xmlns:p14="http://schemas.microsoft.com/office/powerpoint/2010/main" val="3187311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FF09175-A05D-9542-A5C1-4504FC17AF2A}"/>
              </a:ext>
            </a:extLst>
          </p:cNvPr>
          <p:cNvSpPr>
            <a:spLocks noGrp="1"/>
          </p:cNvSpPr>
          <p:nvPr>
            <p:ph type="body" sz="quarter" idx="10"/>
          </p:nvPr>
        </p:nvSpPr>
        <p:spPr>
          <a:xfrm>
            <a:off x="406626" y="2133599"/>
            <a:ext cx="9156474" cy="4803649"/>
          </a:xfrm>
        </p:spPr>
        <p:txBody>
          <a:bodyPr/>
          <a:lstStyle/>
          <a:p>
            <a:pPr marL="349250" lvl="1">
              <a:spcBef>
                <a:spcPts val="0"/>
              </a:spcBef>
              <a:spcAft>
                <a:spcPts val="1200"/>
              </a:spcAft>
            </a:pPr>
            <a:r>
              <a:rPr lang="en-US" dirty="0"/>
              <a:t>Growing interest for health informatics in low- and middle-income countries (LMICs)</a:t>
            </a:r>
          </a:p>
          <a:p>
            <a:pPr marL="685800" lvl="2" indent="-330200">
              <a:spcBef>
                <a:spcPts val="0"/>
              </a:spcBef>
              <a:spcAft>
                <a:spcPts val="1200"/>
              </a:spcAft>
            </a:pPr>
            <a:r>
              <a:rPr lang="en-US" dirty="0"/>
              <a:t>Reduce inefficiencies, improve access, reduce costs, increase quality</a:t>
            </a:r>
          </a:p>
          <a:p>
            <a:pPr marL="349250" lvl="1">
              <a:spcBef>
                <a:spcPts val="0"/>
              </a:spcBef>
              <a:spcAft>
                <a:spcPts val="1200"/>
              </a:spcAft>
            </a:pPr>
            <a:r>
              <a:rPr lang="en-US" dirty="0"/>
              <a:t>Need for skilled workforce</a:t>
            </a:r>
          </a:p>
          <a:p>
            <a:pPr marL="685800" lvl="2" indent="-330200">
              <a:spcBef>
                <a:spcPts val="0"/>
              </a:spcBef>
              <a:spcAft>
                <a:spcPts val="1200"/>
              </a:spcAft>
            </a:pPr>
            <a:r>
              <a:rPr lang="en-US" dirty="0"/>
              <a:t>Technology spreading faster than skills</a:t>
            </a:r>
          </a:p>
          <a:p>
            <a:pPr marL="1035050" lvl="3" indent="-342900">
              <a:spcAft>
                <a:spcPts val="1200"/>
              </a:spcAft>
              <a:buFont typeface="Arial" panose="020B0604020202020204" pitchFamily="34" charset="0"/>
              <a:buChar char="•"/>
            </a:pPr>
            <a:r>
              <a:rPr lang="en-US" sz="2400" dirty="0"/>
              <a:t>Sustainability of digital health investments is in doubt</a:t>
            </a:r>
          </a:p>
        </p:txBody>
      </p:sp>
      <p:sp>
        <p:nvSpPr>
          <p:cNvPr id="6" name="Text Placeholder 5">
            <a:extLst>
              <a:ext uri="{FF2B5EF4-FFF2-40B4-BE49-F238E27FC236}">
                <a16:creationId xmlns:a16="http://schemas.microsoft.com/office/drawing/2014/main" id="{E2DAD138-DA19-FB41-A394-116F15C77606}"/>
              </a:ext>
            </a:extLst>
          </p:cNvPr>
          <p:cNvSpPr>
            <a:spLocks noGrp="1"/>
          </p:cNvSpPr>
          <p:nvPr>
            <p:ph type="body" sz="quarter" idx="11"/>
          </p:nvPr>
        </p:nvSpPr>
        <p:spPr/>
        <p:txBody>
          <a:bodyPr/>
          <a:lstStyle/>
          <a:p>
            <a:r>
              <a:rPr lang="en-US" b="1" dirty="0"/>
              <a:t>Rationale</a:t>
            </a:r>
          </a:p>
        </p:txBody>
      </p:sp>
      <p:sp>
        <p:nvSpPr>
          <p:cNvPr id="2" name="object 2"/>
          <p:cNvSpPr txBox="1">
            <a:spLocks noGrp="1"/>
          </p:cNvSpPr>
          <p:nvPr>
            <p:ph type="title"/>
          </p:nvPr>
        </p:nvSpPr>
        <p:spPr/>
        <p:txBody>
          <a:bodyPr/>
          <a:lstStyle/>
          <a:p>
            <a:r>
              <a:rPr lang="en-US" dirty="0"/>
              <a:t>Health Informatics Course</a:t>
            </a:r>
          </a:p>
        </p:txBody>
      </p:sp>
      <p:sp>
        <p:nvSpPr>
          <p:cNvPr id="17" name="Slide Number Placeholder 16">
            <a:extLst>
              <a:ext uri="{FF2B5EF4-FFF2-40B4-BE49-F238E27FC236}">
                <a16:creationId xmlns:a16="http://schemas.microsoft.com/office/drawing/2014/main" id="{9B52DF07-5099-D44E-A606-ED109A17BA48}"/>
              </a:ext>
            </a:extLst>
          </p:cNvPr>
          <p:cNvSpPr>
            <a:spLocks noGrp="1"/>
          </p:cNvSpPr>
          <p:nvPr>
            <p:ph type="sldNum" sz="quarter" idx="12"/>
          </p:nvPr>
        </p:nvSpPr>
        <p:spPr/>
        <p:txBody>
          <a:bodyPr/>
          <a:lstStyle/>
          <a:p>
            <a:fld id="{ECAE57C0-0D41-154A-8B67-14F9853C8341}" type="slidenum">
              <a:rPr lang="en-US" smtClean="0"/>
              <a:pPr/>
              <a:t>5</a:t>
            </a:fld>
            <a:endParaRPr lang="en-US" dirty="0"/>
          </a:p>
        </p:txBody>
      </p:sp>
    </p:spTree>
    <p:extLst>
      <p:ext uri="{BB962C8B-B14F-4D97-AF65-F5344CB8AC3E}">
        <p14:creationId xmlns:p14="http://schemas.microsoft.com/office/powerpoint/2010/main" val="1164574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587084"/>
            <a:ext cx="10058400" cy="4598233"/>
          </a:xfrm>
          <a:prstGeom prst="rect">
            <a:avLst/>
          </a:prstGeom>
        </p:spPr>
      </p:pic>
      <p:sp>
        <p:nvSpPr>
          <p:cNvPr id="5" name="TextBox 4"/>
          <p:cNvSpPr txBox="1"/>
          <p:nvPr/>
        </p:nvSpPr>
        <p:spPr>
          <a:xfrm>
            <a:off x="395336" y="6433844"/>
            <a:ext cx="4011564" cy="307777"/>
          </a:xfrm>
          <a:prstGeom prst="rect">
            <a:avLst/>
          </a:prstGeom>
          <a:noFill/>
        </p:spPr>
        <p:txBody>
          <a:bodyPr wrap="square" rtlCol="0">
            <a:spAutoFit/>
          </a:bodyPr>
          <a:lstStyle/>
          <a:p>
            <a:r>
              <a:rPr lang="en-US" sz="1400" dirty="0">
                <a:latin typeface="Century Gothic" panose="020B0502020202020204" pitchFamily="34" charset="0"/>
              </a:rPr>
              <a:t>Image source: MEASURE Evaluation</a:t>
            </a:r>
          </a:p>
        </p:txBody>
      </p:sp>
      <p:sp>
        <p:nvSpPr>
          <p:cNvPr id="17" name="Title 16">
            <a:extLst>
              <a:ext uri="{FF2B5EF4-FFF2-40B4-BE49-F238E27FC236}">
                <a16:creationId xmlns:a16="http://schemas.microsoft.com/office/drawing/2014/main" id="{5BDEF2F6-6817-F94A-8D7C-8795E2D17B92}"/>
              </a:ext>
            </a:extLst>
          </p:cNvPr>
          <p:cNvSpPr>
            <a:spLocks noGrp="1"/>
          </p:cNvSpPr>
          <p:nvPr>
            <p:ph type="title"/>
          </p:nvPr>
        </p:nvSpPr>
        <p:spPr>
          <a:xfrm>
            <a:off x="239472" y="0"/>
            <a:ext cx="9159073" cy="657424"/>
          </a:xfrm>
          <a:prstGeom prst="rect">
            <a:avLst/>
          </a:prstGeom>
        </p:spPr>
        <p:txBody>
          <a:bodyPr/>
          <a:lstStyle/>
          <a:p>
            <a:r>
              <a:rPr lang="en-US" dirty="0"/>
              <a:t>Outcomes of a Strong Health Information System</a:t>
            </a:r>
          </a:p>
        </p:txBody>
      </p:sp>
      <p:sp>
        <p:nvSpPr>
          <p:cNvPr id="2" name="Slide Number Placeholder 1">
            <a:extLst>
              <a:ext uri="{FF2B5EF4-FFF2-40B4-BE49-F238E27FC236}">
                <a16:creationId xmlns:a16="http://schemas.microsoft.com/office/drawing/2014/main" id="{E9B554D4-5683-494A-8EE1-8B4B00E77625}"/>
              </a:ext>
            </a:extLst>
          </p:cNvPr>
          <p:cNvSpPr>
            <a:spLocks noGrp="1"/>
          </p:cNvSpPr>
          <p:nvPr>
            <p:ph type="sldNum" sz="quarter" idx="12"/>
          </p:nvPr>
        </p:nvSpPr>
        <p:spPr>
          <a:xfrm>
            <a:off x="7408866" y="7280277"/>
            <a:ext cx="2262187" cy="414338"/>
          </a:xfrm>
        </p:spPr>
        <p:txBody>
          <a:bodyPr/>
          <a:lstStyle/>
          <a:p>
            <a:fld id="{ECAE57C0-0D41-154A-8B67-14F9853C8341}" type="slidenum">
              <a:rPr lang="en-US" smtClean="0"/>
              <a:pPr/>
              <a:t>6</a:t>
            </a:fld>
            <a:endParaRPr lang="en-US" dirty="0"/>
          </a:p>
        </p:txBody>
      </p:sp>
    </p:spTree>
    <p:extLst>
      <p:ext uri="{BB962C8B-B14F-4D97-AF65-F5344CB8AC3E}">
        <p14:creationId xmlns:p14="http://schemas.microsoft.com/office/powerpoint/2010/main" val="3669282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9794" y="484095"/>
            <a:ext cx="9464626" cy="1109382"/>
          </a:xfrm>
        </p:spPr>
        <p:txBody>
          <a:bodyPr/>
          <a:lstStyle/>
          <a:p>
            <a:r>
              <a:rPr lang="en-US" dirty="0">
                <a:latin typeface="Century Gothic" panose="020B0502020202020204" pitchFamily="34" charset="0"/>
              </a:rPr>
              <a:t>Better Health Outcomes</a:t>
            </a:r>
          </a:p>
        </p:txBody>
      </p:sp>
      <p:graphicFrame>
        <p:nvGraphicFramePr>
          <p:cNvPr id="5" name="Diagram 4"/>
          <p:cNvGraphicFramePr/>
          <p:nvPr>
            <p:extLst>
              <p:ext uri="{D42A27DB-BD31-4B8C-83A1-F6EECF244321}">
                <p14:modId xmlns:p14="http://schemas.microsoft.com/office/powerpoint/2010/main" val="2797314279"/>
              </p:ext>
            </p:extLst>
          </p:nvPr>
        </p:nvGraphicFramePr>
        <p:xfrm>
          <a:off x="-171076" y="1276140"/>
          <a:ext cx="9762565" cy="55818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5">
            <a:extLst>
              <a:ext uri="{FF2B5EF4-FFF2-40B4-BE49-F238E27FC236}">
                <a16:creationId xmlns:a16="http://schemas.microsoft.com/office/drawing/2014/main" id="{DFD51316-B26A-CD41-8EAC-9C4C06824C0C}"/>
              </a:ext>
            </a:extLst>
          </p:cNvPr>
          <p:cNvSpPr>
            <a:spLocks noGrp="1"/>
          </p:cNvSpPr>
          <p:nvPr>
            <p:ph type="sldNum" sz="quarter" idx="12"/>
          </p:nvPr>
        </p:nvSpPr>
        <p:spPr>
          <a:xfrm>
            <a:off x="8994870" y="7098792"/>
            <a:ext cx="559540" cy="621792"/>
          </a:xfrm>
        </p:spPr>
        <p:txBody>
          <a:bodyPr/>
          <a:lstStyle/>
          <a:p>
            <a:fld id="{F3BF8891-5E06-46C2-89A4-6DB85D39BA35}" type="slidenum">
              <a:rPr lang="en-US" smtClean="0"/>
              <a:pPr/>
              <a:t>7</a:t>
            </a:fld>
            <a:endParaRPr lang="en-US" dirty="0"/>
          </a:p>
        </p:txBody>
      </p:sp>
    </p:spTree>
    <p:extLst>
      <p:ext uri="{BB962C8B-B14F-4D97-AF65-F5344CB8AC3E}">
        <p14:creationId xmlns:p14="http://schemas.microsoft.com/office/powerpoint/2010/main" val="3197702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A55F0494-0489-2E48-AB2F-F6945EF8315B}"/>
              </a:ext>
            </a:extLst>
          </p:cNvPr>
          <p:cNvSpPr>
            <a:spLocks noGrp="1"/>
          </p:cNvSpPr>
          <p:nvPr>
            <p:ph type="body" sz="quarter" idx="10"/>
          </p:nvPr>
        </p:nvSpPr>
        <p:spPr/>
        <p:txBody>
          <a:bodyPr/>
          <a:lstStyle/>
          <a:p>
            <a:endParaRPr lang="en-US" dirty="0"/>
          </a:p>
        </p:txBody>
      </p:sp>
      <p:sp>
        <p:nvSpPr>
          <p:cNvPr id="2" name="Title 1"/>
          <p:cNvSpPr>
            <a:spLocks noGrp="1"/>
          </p:cNvSpPr>
          <p:nvPr>
            <p:ph type="title"/>
          </p:nvPr>
        </p:nvSpPr>
        <p:spPr>
          <a:xfrm>
            <a:off x="395336" y="90951"/>
            <a:ext cx="9159073" cy="1118283"/>
          </a:xfrm>
        </p:spPr>
        <p:txBody>
          <a:bodyPr/>
          <a:lstStyle/>
          <a:p>
            <a:pPr algn="l">
              <a:lnSpc>
                <a:spcPct val="90000"/>
              </a:lnSpc>
            </a:pPr>
            <a:r>
              <a:rPr lang="en-US" dirty="0"/>
              <a:t>2018 World Health Assembly Resolution on Digital Health</a:t>
            </a:r>
          </a:p>
        </p:txBody>
      </p:sp>
      <p:sp>
        <p:nvSpPr>
          <p:cNvPr id="6" name="Slide Number Placeholder 5">
            <a:extLst>
              <a:ext uri="{FF2B5EF4-FFF2-40B4-BE49-F238E27FC236}">
                <a16:creationId xmlns:a16="http://schemas.microsoft.com/office/drawing/2014/main" id="{EFD7FC20-1AF5-0D43-B477-3EB3E1F0EA9B}"/>
              </a:ext>
            </a:extLst>
          </p:cNvPr>
          <p:cNvSpPr>
            <a:spLocks noGrp="1"/>
          </p:cNvSpPr>
          <p:nvPr>
            <p:ph type="sldNum" sz="quarter" idx="12"/>
          </p:nvPr>
        </p:nvSpPr>
        <p:spPr/>
        <p:txBody>
          <a:bodyPr/>
          <a:lstStyle/>
          <a:p>
            <a:fld id="{B6F15528-21DE-4FAA-801E-634DDDAF4B2B}" type="slidenum">
              <a:rPr lang="en-US" smtClean="0"/>
              <a:t>8</a:t>
            </a:fld>
            <a:endParaRPr lang="en-US" dirty="0"/>
          </a:p>
        </p:txBody>
      </p:sp>
      <p:pic>
        <p:nvPicPr>
          <p:cNvPr id="5" name="Picture 4"/>
          <p:cNvPicPr>
            <a:picLocks noChangeAspect="1"/>
          </p:cNvPicPr>
          <p:nvPr/>
        </p:nvPicPr>
        <p:blipFill>
          <a:blip r:embed="rId3"/>
          <a:stretch>
            <a:fillRect/>
          </a:stretch>
        </p:blipFill>
        <p:spPr>
          <a:xfrm>
            <a:off x="0" y="2012786"/>
            <a:ext cx="10058400" cy="4912471"/>
          </a:xfrm>
          <a:prstGeom prst="rect">
            <a:avLst/>
          </a:prstGeom>
        </p:spPr>
      </p:pic>
    </p:spTree>
    <p:extLst>
      <p:ext uri="{BB962C8B-B14F-4D97-AF65-F5344CB8AC3E}">
        <p14:creationId xmlns:p14="http://schemas.microsoft.com/office/powerpoint/2010/main" val="26068475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335" y="-36576"/>
            <a:ext cx="9159073" cy="1255776"/>
          </a:xfrm>
        </p:spPr>
        <p:txBody>
          <a:bodyPr/>
          <a:lstStyle/>
          <a:p>
            <a:pPr algn="l"/>
            <a:r>
              <a:rPr lang="en-US" dirty="0"/>
              <a:t>2018 World Health Assembly Resolution on Digital Health</a:t>
            </a:r>
          </a:p>
        </p:txBody>
      </p:sp>
      <p:sp>
        <p:nvSpPr>
          <p:cNvPr id="3" name="Text Placeholder 2"/>
          <p:cNvSpPr>
            <a:spLocks noGrp="1"/>
          </p:cNvSpPr>
          <p:nvPr>
            <p:ph type="body" sz="quarter" idx="10"/>
          </p:nvPr>
        </p:nvSpPr>
        <p:spPr>
          <a:xfrm>
            <a:off x="406625" y="2133600"/>
            <a:ext cx="9362399" cy="3601156"/>
          </a:xfrm>
        </p:spPr>
        <p:txBody>
          <a:bodyPr/>
          <a:lstStyle/>
          <a:p>
            <a:pPr>
              <a:spcAft>
                <a:spcPts val="1200"/>
              </a:spcAft>
            </a:pPr>
            <a:r>
              <a:rPr lang="en-US" dirty="0"/>
              <a:t>Digital health:</a:t>
            </a:r>
          </a:p>
          <a:p>
            <a:pPr lvl="1">
              <a:spcAft>
                <a:spcPts val="1200"/>
              </a:spcAft>
            </a:pPr>
            <a:r>
              <a:rPr lang="en-US" dirty="0"/>
              <a:t>Has a role in advancing the Sustainable Development Goals</a:t>
            </a:r>
          </a:p>
          <a:p>
            <a:pPr lvl="1">
              <a:spcAft>
                <a:spcPts val="1200"/>
              </a:spcAft>
            </a:pPr>
            <a:r>
              <a:rPr lang="en-US" dirty="0"/>
              <a:t>Complements integrated, people-centered health services</a:t>
            </a:r>
          </a:p>
          <a:p>
            <a:pPr lvl="1">
              <a:spcAft>
                <a:spcPts val="1200"/>
              </a:spcAft>
            </a:pPr>
            <a:r>
              <a:rPr lang="en-US" dirty="0"/>
              <a:t>Helps contribute to improved population health and health equity, including gender equality</a:t>
            </a:r>
          </a:p>
          <a:p>
            <a:endParaRPr lang="en-US" dirty="0"/>
          </a:p>
        </p:txBody>
      </p:sp>
      <p:sp>
        <p:nvSpPr>
          <p:cNvPr id="7" name="Slide Number Placeholder 6">
            <a:extLst>
              <a:ext uri="{FF2B5EF4-FFF2-40B4-BE49-F238E27FC236}">
                <a16:creationId xmlns:a16="http://schemas.microsoft.com/office/drawing/2014/main" id="{818F597D-40CA-6345-9482-D9561167395A}"/>
              </a:ext>
            </a:extLst>
          </p:cNvPr>
          <p:cNvSpPr>
            <a:spLocks noGrp="1"/>
          </p:cNvSpPr>
          <p:nvPr>
            <p:ph type="sldNum" sz="quarter" idx="12"/>
          </p:nvPr>
        </p:nvSpPr>
        <p:spPr/>
        <p:txBody>
          <a:bodyPr/>
          <a:lstStyle/>
          <a:p>
            <a:fld id="{B6F15528-21DE-4FAA-801E-634DDDAF4B2B}" type="slidenum">
              <a:rPr lang="en-US" smtClean="0"/>
              <a:t>9</a:t>
            </a:fld>
            <a:endParaRPr lang="en-US" dirty="0"/>
          </a:p>
        </p:txBody>
      </p:sp>
    </p:spTree>
    <p:extLst>
      <p:ext uri="{BB962C8B-B14F-4D97-AF65-F5344CB8AC3E}">
        <p14:creationId xmlns:p14="http://schemas.microsoft.com/office/powerpoint/2010/main" val="30321843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Eval_PPT template_REVISED2" id="{AEB81AD8-017C-0C43-85C8-2D5CE2CFEF2A}" vid="{5478D0FE-6EBA-194F-8B6B-EA6331C2C88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2.xml><?xml version="1.0" encoding="utf-8"?>
<ds:datastoreItem xmlns:ds="http://schemas.openxmlformats.org/officeDocument/2006/customXml" ds:itemID="{31D16A2F-D8EB-4BBF-8258-783613D3E416}"/>
</file>

<file path=customXml/itemProps3.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658</TotalTime>
  <Words>5562</Words>
  <Application>Microsoft Office PowerPoint</Application>
  <PresentationFormat>Custom</PresentationFormat>
  <Paragraphs>488</Paragraphs>
  <Slides>41</Slides>
  <Notes>41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Arial</vt:lpstr>
      <vt:lpstr>Calibri</vt:lpstr>
      <vt:lpstr>Century Gothic</vt:lpstr>
      <vt:lpstr>Courier New</vt:lpstr>
      <vt:lpstr>Futura Lt BT</vt:lpstr>
      <vt:lpstr>Futura LT Pro Book</vt:lpstr>
      <vt:lpstr>Times New Roman</vt:lpstr>
      <vt:lpstr>Wingdings</vt:lpstr>
      <vt:lpstr>Office Theme</vt:lpstr>
      <vt:lpstr>PowerPoint Presentation</vt:lpstr>
      <vt:lpstr>Global Evaluation and  Monitoring Network for Health  (GEMNet-Health)</vt:lpstr>
      <vt:lpstr>GEMNet-Health’s Purpose</vt:lpstr>
      <vt:lpstr>GEMNet-Health Activities</vt:lpstr>
      <vt:lpstr>Health Informatics Course</vt:lpstr>
      <vt:lpstr>Outcomes of a Strong Health Information System</vt:lpstr>
      <vt:lpstr>Better Health Outcomes</vt:lpstr>
      <vt:lpstr>2018 World Health Assembly Resolution on Digital Health</vt:lpstr>
      <vt:lpstr>2018 World Health Assembly Resolution on Digital Health</vt:lpstr>
      <vt:lpstr>Role of Member States on Digital Health</vt:lpstr>
      <vt:lpstr>Course Development Process</vt:lpstr>
      <vt:lpstr>General Findings</vt:lpstr>
      <vt:lpstr>Findings—Africa</vt:lpstr>
      <vt:lpstr>Findings—India</vt:lpstr>
      <vt:lpstr>Course Contributors</vt:lpstr>
      <vt:lpstr>Course Content</vt:lpstr>
      <vt:lpstr>PowerPoint Presentation</vt:lpstr>
      <vt:lpstr>Health Information System</vt:lpstr>
      <vt:lpstr>Introduction to Health Informatics</vt:lpstr>
      <vt:lpstr>Health Informatics</vt:lpstr>
      <vt:lpstr>Information Management</vt:lpstr>
      <vt:lpstr>Information System (Technology)</vt:lpstr>
      <vt:lpstr>Informatics</vt:lpstr>
      <vt:lpstr>Data, Information, Knowledge, Wisdom Hierarchy</vt:lpstr>
      <vt:lpstr>Categories of Health Informatics</vt:lpstr>
      <vt:lpstr>Fundamental Theorem of Informatics</vt:lpstr>
      <vt:lpstr>Application Domains for Informatics</vt:lpstr>
      <vt:lpstr>Health Informatics</vt:lpstr>
      <vt:lpstr>Health Informatics</vt:lpstr>
      <vt:lpstr>Drivers of Health Informatics</vt:lpstr>
      <vt:lpstr>Current Trends in Health Informatics</vt:lpstr>
      <vt:lpstr>Digital Health Categories</vt:lpstr>
      <vt:lpstr>eHealth</vt:lpstr>
      <vt:lpstr>Digital Health</vt:lpstr>
      <vt:lpstr>Health Information Exchange</vt:lpstr>
      <vt:lpstr>Interoperability</vt:lpstr>
      <vt:lpstr>Principles for Digital Development</vt:lpstr>
      <vt:lpstr>What is Health Informatics?</vt:lpstr>
      <vt:lpstr>What is Health Informatics?</vt:lpstr>
      <vt:lpstr>What is Health Informatics?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Sustaining Health Informatics</dc:title>
  <dc:creator>- McMaster</dc:creator>
  <cp:lastModifiedBy>Villella, Christina</cp:lastModifiedBy>
  <cp:revision>82</cp:revision>
  <cp:lastPrinted>2020-01-30T17:20:00Z</cp:lastPrinted>
  <dcterms:created xsi:type="dcterms:W3CDTF">2018-06-28T04:36:35Z</dcterms:created>
  <dcterms:modified xsi:type="dcterms:W3CDTF">2020-03-20T20:14:52Z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