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71" r:id="rId2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 clrIdx="0"/>
  <p:cmAuthor id="2" name="McGill, Deborah" initials="M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72E94-2CF2-4838-9701-35FE4BF60BF9}" v="39" dt="2020-03-24T19:31:15.51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4" autoAdjust="0"/>
    <p:restoredTop sz="79848" autoAdjust="0"/>
  </p:normalViewPr>
  <p:slideViewPr>
    <p:cSldViewPr>
      <p:cViewPr varScale="1">
        <p:scale>
          <a:sx n="77" d="100"/>
          <a:sy n="77" d="100"/>
        </p:scale>
        <p:origin x="2424" y="90"/>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80" d="100"/>
          <a:sy n="80" d="100"/>
        </p:scale>
        <p:origin x="1260" y="-100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27072E94-2CF2-4838-9701-35FE4BF60BF9}"/>
    <pc:docChg chg="modSld">
      <pc:chgData name="Villella, Christina" userId="910bba07-b9e3-4583-91f1-8ceacf5af36d" providerId="ADAL" clId="{27072E94-2CF2-4838-9701-35FE4BF60BF9}" dt="2020-03-24T19:31:41.824" v="174" actId="113"/>
      <pc:docMkLst>
        <pc:docMk/>
      </pc:docMkLst>
      <pc:sldChg chg="modNotes">
        <pc:chgData name="Villella, Christina" userId="910bba07-b9e3-4583-91f1-8ceacf5af36d" providerId="ADAL" clId="{27072E94-2CF2-4838-9701-35FE4BF60BF9}" dt="2020-03-24T18:32:52.493" v="0" actId="1036"/>
        <pc:sldMkLst>
          <pc:docMk/>
          <pc:sldMk cId="650286910" sldId="273"/>
        </pc:sldMkLst>
      </pc:sldChg>
      <pc:sldChg chg="modNotes">
        <pc:chgData name="Villella, Christina" userId="910bba07-b9e3-4583-91f1-8ceacf5af36d" providerId="ADAL" clId="{27072E94-2CF2-4838-9701-35FE4BF60BF9}" dt="2020-03-24T18:33:13.539" v="4" actId="113"/>
        <pc:sldMkLst>
          <pc:docMk/>
          <pc:sldMk cId="2789145906" sldId="276"/>
        </pc:sldMkLst>
      </pc:sldChg>
      <pc:sldChg chg="modNotes">
        <pc:chgData name="Villella, Christina" userId="910bba07-b9e3-4583-91f1-8ceacf5af36d" providerId="ADAL" clId="{27072E94-2CF2-4838-9701-35FE4BF60BF9}" dt="2020-03-24T18:35:27.900" v="51" actId="113"/>
        <pc:sldMkLst>
          <pc:docMk/>
          <pc:sldMk cId="3503183869" sldId="277"/>
        </pc:sldMkLst>
      </pc:sldChg>
      <pc:sldChg chg="modNotes">
        <pc:chgData name="Villella, Christina" userId="910bba07-b9e3-4583-91f1-8ceacf5af36d" providerId="ADAL" clId="{27072E94-2CF2-4838-9701-35FE4BF60BF9}" dt="2020-03-24T18:35:42.747" v="55" actId="113"/>
        <pc:sldMkLst>
          <pc:docMk/>
          <pc:sldMk cId="2714427373" sldId="278"/>
        </pc:sldMkLst>
      </pc:sldChg>
      <pc:sldChg chg="modNotes">
        <pc:chgData name="Villella, Christina" userId="910bba07-b9e3-4583-91f1-8ceacf5af36d" providerId="ADAL" clId="{27072E94-2CF2-4838-9701-35FE4BF60BF9}" dt="2020-03-24T18:36:32.808" v="62" actId="20577"/>
        <pc:sldMkLst>
          <pc:docMk/>
          <pc:sldMk cId="784206302" sldId="279"/>
        </pc:sldMkLst>
      </pc:sldChg>
      <pc:sldChg chg="modNotes">
        <pc:chgData name="Villella, Christina" userId="910bba07-b9e3-4583-91f1-8ceacf5af36d" providerId="ADAL" clId="{27072E94-2CF2-4838-9701-35FE4BF60BF9}" dt="2020-03-24T18:37:13.510" v="67" actId="20577"/>
        <pc:sldMkLst>
          <pc:docMk/>
          <pc:sldMk cId="3072856795" sldId="280"/>
        </pc:sldMkLst>
      </pc:sldChg>
      <pc:sldChg chg="modNotes">
        <pc:chgData name="Villella, Christina" userId="910bba07-b9e3-4583-91f1-8ceacf5af36d" providerId="ADAL" clId="{27072E94-2CF2-4838-9701-35FE4BF60BF9}" dt="2020-03-24T18:40:38.810" v="71" actId="113"/>
        <pc:sldMkLst>
          <pc:docMk/>
          <pc:sldMk cId="862970948" sldId="281"/>
        </pc:sldMkLst>
      </pc:sldChg>
      <pc:sldChg chg="modNotes">
        <pc:chgData name="Villella, Christina" userId="910bba07-b9e3-4583-91f1-8ceacf5af36d" providerId="ADAL" clId="{27072E94-2CF2-4838-9701-35FE4BF60BF9}" dt="2020-03-24T18:41:08.037" v="75" actId="113"/>
        <pc:sldMkLst>
          <pc:docMk/>
          <pc:sldMk cId="2443679707" sldId="282"/>
        </pc:sldMkLst>
      </pc:sldChg>
      <pc:sldChg chg="modNotes">
        <pc:chgData name="Villella, Christina" userId="910bba07-b9e3-4583-91f1-8ceacf5af36d" providerId="ADAL" clId="{27072E94-2CF2-4838-9701-35FE4BF60BF9}" dt="2020-03-24T18:41:26.014" v="79" actId="113"/>
        <pc:sldMkLst>
          <pc:docMk/>
          <pc:sldMk cId="2609888987" sldId="283"/>
        </pc:sldMkLst>
      </pc:sldChg>
      <pc:sldChg chg="modNotes">
        <pc:chgData name="Villella, Christina" userId="910bba07-b9e3-4583-91f1-8ceacf5af36d" providerId="ADAL" clId="{27072E94-2CF2-4838-9701-35FE4BF60BF9}" dt="2020-03-24T18:41:58.938" v="83" actId="113"/>
        <pc:sldMkLst>
          <pc:docMk/>
          <pc:sldMk cId="1488546449" sldId="284"/>
        </pc:sldMkLst>
      </pc:sldChg>
      <pc:sldChg chg="modNotes">
        <pc:chgData name="Villella, Christina" userId="910bba07-b9e3-4583-91f1-8ceacf5af36d" providerId="ADAL" clId="{27072E94-2CF2-4838-9701-35FE4BF60BF9}" dt="2020-03-24T18:42:45.899" v="88" actId="20577"/>
        <pc:sldMkLst>
          <pc:docMk/>
          <pc:sldMk cId="1104427924" sldId="285"/>
        </pc:sldMkLst>
      </pc:sldChg>
      <pc:sldChg chg="modNotes">
        <pc:chgData name="Villella, Christina" userId="910bba07-b9e3-4583-91f1-8ceacf5af36d" providerId="ADAL" clId="{27072E94-2CF2-4838-9701-35FE4BF60BF9}" dt="2020-03-24T18:44:03.861" v="92" actId="113"/>
        <pc:sldMkLst>
          <pc:docMk/>
          <pc:sldMk cId="2613608086" sldId="286"/>
        </pc:sldMkLst>
      </pc:sldChg>
      <pc:sldChg chg="modNotes">
        <pc:chgData name="Villella, Christina" userId="910bba07-b9e3-4583-91f1-8ceacf5af36d" providerId="ADAL" clId="{27072E94-2CF2-4838-9701-35FE4BF60BF9}" dt="2020-03-24T18:44:27.399" v="97" actId="113"/>
        <pc:sldMkLst>
          <pc:docMk/>
          <pc:sldMk cId="289027248" sldId="287"/>
        </pc:sldMkLst>
      </pc:sldChg>
      <pc:sldChg chg="modNotes">
        <pc:chgData name="Villella, Christina" userId="910bba07-b9e3-4583-91f1-8ceacf5af36d" providerId="ADAL" clId="{27072E94-2CF2-4838-9701-35FE4BF60BF9}" dt="2020-03-24T18:45:18.194" v="118" actId="20577"/>
        <pc:sldMkLst>
          <pc:docMk/>
          <pc:sldMk cId="2427685716" sldId="288"/>
        </pc:sldMkLst>
      </pc:sldChg>
      <pc:sldChg chg="modNotes">
        <pc:chgData name="Villella, Christina" userId="910bba07-b9e3-4583-91f1-8ceacf5af36d" providerId="ADAL" clId="{27072E94-2CF2-4838-9701-35FE4BF60BF9}" dt="2020-03-24T18:45:36.775" v="122" actId="113"/>
        <pc:sldMkLst>
          <pc:docMk/>
          <pc:sldMk cId="749027142" sldId="289"/>
        </pc:sldMkLst>
      </pc:sldChg>
      <pc:sldChg chg="modNotes">
        <pc:chgData name="Villella, Christina" userId="910bba07-b9e3-4583-91f1-8ceacf5af36d" providerId="ADAL" clId="{27072E94-2CF2-4838-9701-35FE4BF60BF9}" dt="2020-03-24T18:46:18.234" v="126" actId="113"/>
        <pc:sldMkLst>
          <pc:docMk/>
          <pc:sldMk cId="916960226" sldId="290"/>
        </pc:sldMkLst>
      </pc:sldChg>
      <pc:sldChg chg="modNotes">
        <pc:chgData name="Villella, Christina" userId="910bba07-b9e3-4583-91f1-8ceacf5af36d" providerId="ADAL" clId="{27072E94-2CF2-4838-9701-35FE4BF60BF9}" dt="2020-03-24T18:50:29.936" v="149" actId="14100"/>
        <pc:sldMkLst>
          <pc:docMk/>
          <pc:sldMk cId="2680111526" sldId="291"/>
        </pc:sldMkLst>
      </pc:sldChg>
      <pc:sldChg chg="modNotes">
        <pc:chgData name="Villella, Christina" userId="910bba07-b9e3-4583-91f1-8ceacf5af36d" providerId="ADAL" clId="{27072E94-2CF2-4838-9701-35FE4BF60BF9}" dt="2020-03-24T19:30:01.798" v="155" actId="113"/>
        <pc:sldMkLst>
          <pc:docMk/>
          <pc:sldMk cId="1781970417" sldId="292"/>
        </pc:sldMkLst>
      </pc:sldChg>
      <pc:sldChg chg="modNotes">
        <pc:chgData name="Villella, Christina" userId="910bba07-b9e3-4583-91f1-8ceacf5af36d" providerId="ADAL" clId="{27072E94-2CF2-4838-9701-35FE4BF60BF9}" dt="2020-03-24T19:30:34.398" v="159" actId="113"/>
        <pc:sldMkLst>
          <pc:docMk/>
          <pc:sldMk cId="2729730390" sldId="293"/>
        </pc:sldMkLst>
      </pc:sldChg>
      <pc:sldChg chg="modNotes">
        <pc:chgData name="Villella, Christina" userId="910bba07-b9e3-4583-91f1-8ceacf5af36d" providerId="ADAL" clId="{27072E94-2CF2-4838-9701-35FE4BF60BF9}" dt="2020-03-24T19:31:41.824" v="174" actId="113"/>
        <pc:sldMkLst>
          <pc:docMk/>
          <pc:sldMk cId="2742597517" sldId="29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3/24/2020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60064524-C23D-4B49-B1EC-A1D0A315D6A5}"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2008188" y="1581150"/>
            <a:ext cx="6040437" cy="4667250"/>
          </a:xfrm>
        </p:spPr>
      </p:sp>
      <p:sp>
        <p:nvSpPr>
          <p:cNvPr id="5" name="Slide Number Placeholder 4"/>
          <p:cNvSpPr>
            <a:spLocks noGrp="1"/>
          </p:cNvSpPr>
          <p:nvPr>
            <p:ph type="sldNum" sz="quarter" idx="10"/>
          </p:nvPr>
        </p:nvSpPr>
        <p:spPr/>
        <p:txBody>
          <a:bodyPr/>
          <a:lstStyle/>
          <a:p>
            <a:fld id="{60064524-C23D-4B49-B1EC-A1D0A315D6A5}" type="slidenum">
              <a:rPr lang="en-US" smtClean="0"/>
              <a:t>1</a:t>
            </a:fld>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365250" y="3809999"/>
            <a:ext cx="7327900" cy="3573463"/>
          </a:xfrm>
          <a:prstGeom prst="rect">
            <a:avLst/>
          </a:prstGeom>
          <a:solidFill>
            <a:schemeClr val="bg2"/>
          </a:solidFill>
        </p:spPr>
        <p:txBody>
          <a:bodyPr wrap="square" numCol="1" anchor="t" anchorCtr="0" compatLnSpc="1">
            <a:prstTxWarp prst="textNoShape">
              <a:avLst/>
            </a:prstTxWarp>
          </a:bodyPr>
          <a:lstStyle/>
          <a:p>
            <a:r>
              <a:rPr lang="en-US" altLang="en-US" sz="1100" b="1" dirty="0"/>
              <a:t>Slide Notes: </a:t>
            </a:r>
          </a:p>
          <a:p>
            <a:r>
              <a:rPr lang="en-US" altLang="en-US" sz="1100" dirty="0"/>
              <a:t>This slide illustrates much of what this entire component is all about.  We must understand what’s in each of the circles, here</a:t>
            </a:r>
            <a:r>
              <a:rPr lang="en-US" altLang="en-US" sz="1100" dirty="0">
                <a:latin typeface="Century Gothic" panose="020B0502020202020204" pitchFamily="34" charset="0"/>
              </a:rPr>
              <a:t>—</a:t>
            </a:r>
            <a:r>
              <a:rPr lang="en-US" altLang="en-US" sz="1100" dirty="0"/>
              <a:t>Data, Transport, Storage, Application, and Exchange</a:t>
            </a:r>
            <a:r>
              <a:rPr lang="en-US" altLang="en-US" sz="1100" dirty="0">
                <a:latin typeface="Century Gothic" panose="020B0502020202020204" pitchFamily="34" charset="0"/>
              </a:rPr>
              <a:t>—</a:t>
            </a:r>
            <a:r>
              <a:rPr lang="en-US" altLang="en-US" sz="1100" dirty="0"/>
              <a:t>and make sure information is not lost as the data move from sender to receiver.</a:t>
            </a:r>
          </a:p>
          <a:p>
            <a:endParaRPr lang="en-US" altLang="en-US" sz="1100" dirty="0"/>
          </a:p>
          <a:p>
            <a:r>
              <a:rPr lang="en-US" altLang="en-US" sz="1100" dirty="0"/>
              <a:t>We must all understand the data: we must speak the same language, and data must have the same meaning between sender and receiver.</a:t>
            </a:r>
          </a:p>
          <a:p>
            <a:endParaRPr lang="en-US" altLang="en-US" sz="1100" dirty="0"/>
          </a:p>
          <a:p>
            <a:r>
              <a:rPr lang="en-US" altLang="en-US" sz="1100" dirty="0"/>
              <a:t>We must have physical and logical standards for the transportation of the data, so that meaning, context, and provenance are preserved.</a:t>
            </a:r>
          </a:p>
          <a:p>
            <a:endParaRPr lang="en-US" altLang="en-US" sz="1100" dirty="0"/>
          </a:p>
          <a:p>
            <a:r>
              <a:rPr lang="en-US" altLang="en-US" sz="1100" dirty="0"/>
              <a:t>The data must be stored in such a way that the receiver can retrieve and understand the data. It is important that storage permits easy navigation. The challenge is to find any and all data regardless of how they are stored.</a:t>
            </a:r>
          </a:p>
          <a:p>
            <a:endParaRPr lang="en-US" altLang="en-US" sz="1100" dirty="0"/>
          </a:p>
          <a:p>
            <a:r>
              <a:rPr lang="en-US" altLang="en-US" sz="1100" dirty="0"/>
              <a:t>More than one exchange can take place. Again, provenance must be retained.</a:t>
            </a:r>
          </a:p>
          <a:p>
            <a:endParaRPr lang="en-US" altLang="en-US" sz="1100" dirty="0"/>
          </a:p>
          <a:p>
            <a:r>
              <a:rPr lang="en-US" altLang="en-US" sz="1100" dirty="0"/>
              <a:t>Finally, interoperability must exist within the applications.</a:t>
            </a:r>
          </a:p>
          <a:p>
            <a:endParaRPr lang="en-US" altLang="en-US" sz="1100" dirty="0"/>
          </a:p>
          <a:p>
            <a:r>
              <a:rPr lang="en-US" altLang="en-US" sz="1100" dirty="0"/>
              <a:t>Many standards are involved to enable interoperability, as depicted in this diagram. The process of selecting which standards to use for which parts is called profiling.</a:t>
            </a:r>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A460293-286E-4C57-B3ED-153A85DC0EC8}"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4851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One of the problems is that many groups produce overlapping standards. Whenever we have any options, different people will select different options, and we lose interoperability.</a:t>
            </a:r>
          </a:p>
          <a:p>
            <a:endParaRPr lang="en-US" altLang="en-US" dirty="0"/>
          </a:p>
          <a:p>
            <a:r>
              <a:rPr lang="en-US" altLang="en-US" dirty="0"/>
              <a:t>There are some areas in which we have not defined standards, or at least we have not selected which standards will be used.  </a:t>
            </a:r>
          </a:p>
          <a:p>
            <a:endParaRPr lang="en-US" altLang="en-US" dirty="0"/>
          </a:p>
          <a:p>
            <a:r>
              <a:rPr lang="en-US" altLang="en-US" dirty="0"/>
              <a:t>Often, a group will come to understand it needs standards to accomplish a task. All too frequently, the group will make its own new standard rather than looking around to see if a standard exists. That is why we have so many similar and overlapping standards.</a:t>
            </a:r>
          </a:p>
          <a:p>
            <a:endParaRPr lang="en-US" altLang="en-US" dirty="0"/>
          </a:p>
          <a:p>
            <a:r>
              <a:rPr lang="en-US" altLang="en-US" dirty="0"/>
              <a:t>If one group uses one standard and another group uses a different standard, interoperability in connecting the units is broken. A customized interface or mapping from one standard to the other must occur and usually results in the loss of information.</a:t>
            </a:r>
          </a:p>
          <a:p>
            <a:endParaRPr lang="en-US" altLang="en-US" dirty="0"/>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2193600-0B01-4AD6-A232-FDFD7A53311F}"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79412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1365250" y="3733799"/>
            <a:ext cx="7327900" cy="3649663"/>
          </a:xfrm>
          <a:prstGeom prst="rect">
            <a:avLst/>
          </a:prstGeom>
          <a:solidFill>
            <a:schemeClr val="bg2"/>
          </a:solidFill>
        </p:spPr>
        <p:txBody>
          <a:bodyPr wrap="square" numCol="1" anchor="t" anchorCtr="0" compatLnSpc="1">
            <a:prstTxWarp prst="textNoShape">
              <a:avLst/>
            </a:prstTxWarp>
          </a:bodyPr>
          <a:lstStyle/>
          <a:p>
            <a:r>
              <a:rPr lang="en-US" altLang="en-US" sz="1100" b="1" dirty="0"/>
              <a:t>Slide Notes: </a:t>
            </a:r>
          </a:p>
          <a:p>
            <a:r>
              <a:rPr lang="en-US" altLang="en-US" sz="1100" dirty="0"/>
              <a:t>Standards can be made through four different processes:</a:t>
            </a:r>
          </a:p>
          <a:p>
            <a:endParaRPr lang="en-US" altLang="en-US" sz="1100" dirty="0"/>
          </a:p>
          <a:p>
            <a:r>
              <a:rPr lang="en-US" altLang="en-US" sz="1100" dirty="0"/>
              <a:t>The first is the government can create standards and require their use. An example is the National Institute for Standards. The U.S. Food and Drug Administration and Centers for Medicare and Medicaid Services also create or influence the creation of standards, as do other U.S. government agencies.</a:t>
            </a:r>
          </a:p>
          <a:p>
            <a:endParaRPr lang="en-US" altLang="en-US" sz="1100" dirty="0"/>
          </a:p>
          <a:p>
            <a:r>
              <a:rPr lang="en-US" altLang="en-US" sz="1100" dirty="0"/>
              <a:t>The second method is de facto standards. A large organization with a lot of power in the market can create standards that the community will follow, because of the market value. These are the so-called 800-pound gorillas. Examples are Microsoft, Apple, and Intel.</a:t>
            </a:r>
          </a:p>
          <a:p>
            <a:endParaRPr lang="en-US" altLang="en-US" sz="1100" dirty="0"/>
          </a:p>
          <a:p>
            <a:r>
              <a:rPr lang="en-US" altLang="en-US" sz="1100" dirty="0"/>
              <a:t>The third approach is ad hoc standards, created (usually) by a group of vendors, who get together and create a standard. An example is the group of imaging equipment manufacturers who got together and produced an imaging standard called Digital Imaging and Communications in Medicine (DICOM). CONTINUA is another group creating medical device (personal health device) standards. There are many examples of this approach.</a:t>
            </a:r>
          </a:p>
          <a:p>
            <a:endParaRPr lang="en-US" altLang="en-US" sz="1100" dirty="0"/>
          </a:p>
          <a:p>
            <a:r>
              <a:rPr lang="en-US" altLang="en-US" sz="1100" dirty="0"/>
              <a:t>Finally, a more open procedure for producing standards is the consensus method. Most standards produced by Standards Developing Organizations (SDOs) that are accredited by the American National Standards Institute are consensus standards. This approach requires a mixture of stakeholders (not dominated by any one group) to define and agree on a standard protocol. Health Level 7, the National Council for Pharmacy Drug Programs, Accredited Standards Organization X12N, and ASTM are examples.</a:t>
            </a:r>
          </a:p>
          <a:p>
            <a:endParaRPr lang="en-US" altLang="en-US" dirty="0"/>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675626-4523-4652-8979-DF26FCA8DB57}"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05348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It is important to establish some authority for standards, both in terms of quality and sustainability. The authority can come from the government, in the sense of mandated standards. For example, the Health Insurance Portability and Accountability Act (HIPAA) mandated the use of several standards for reimbursement. A single vendor with a market share can effectively mandate a standard. Vendor agreements, by groups such as the HIMSS Electronic Health Record Association (EHRA), can agree to use a set of standards. And finally, SDOs accredited by an authority body can be the source of authority.</a:t>
            </a:r>
          </a:p>
          <a:p>
            <a:endParaRPr lang="en-US" altLang="en-US" dirty="0"/>
          </a:p>
        </p:txBody>
      </p:sp>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0E4CA6-6C4C-4B74-9562-B7B5378284F5}"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3530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Who creates standards?</a:t>
            </a:r>
          </a:p>
          <a:p>
            <a:endParaRPr lang="en-US" altLang="en-US" dirty="0"/>
          </a:p>
          <a:p>
            <a:r>
              <a:rPr lang="en-US" altLang="en-US" dirty="0"/>
              <a:t>Unfortunately, many groups do. The result is competing, conflicting, and overlapping standards. The result is inconsistency in what standards are chosen, defeating the purpose of standards.</a:t>
            </a:r>
          </a:p>
          <a:p>
            <a:endParaRPr lang="en-US" altLang="en-US" dirty="0"/>
          </a:p>
          <a:p>
            <a:r>
              <a:rPr lang="en-US" altLang="en-US" dirty="0"/>
              <a:t>We refer to a group that creates standards as a Standards Developing Organization (SDO). Some SDOs are international, others are country-based.</a:t>
            </a:r>
          </a:p>
          <a:p>
            <a:endParaRPr lang="en-US" altLang="en-US" dirty="0"/>
          </a:p>
          <a:p>
            <a:r>
              <a:rPr lang="en-US" altLang="en-US" dirty="0"/>
              <a:t>Most SDOs come into being because of a single focused interest. As the scope of the interest spreads, so does the scope of the standard. Soon the standard-making activities spread over other areas, and we have conflicting standards.  </a:t>
            </a:r>
          </a:p>
          <a:p>
            <a:endParaRPr lang="en-US" altLang="en-US" dirty="0"/>
          </a:p>
          <a:p>
            <a:r>
              <a:rPr lang="en-US" altLang="en-US" dirty="0"/>
              <a:t>The next series of slides will identify these SDOs. </a:t>
            </a:r>
          </a:p>
          <a:p>
            <a:endParaRPr lang="en-US" altLang="en-US" dirty="0"/>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937E4E5-2DB8-4298-9790-87260A56D30B}"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69734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365250" y="3879543"/>
            <a:ext cx="7327900" cy="3503920"/>
          </a:xfrm>
          <a:prstGeom prst="rect">
            <a:avLst/>
          </a:prstGeom>
          <a:solidFill>
            <a:schemeClr val="bg2"/>
          </a:solidFill>
        </p:spPr>
        <p:txBody>
          <a:bodyPr/>
          <a:lstStyle/>
          <a:p>
            <a:pPr>
              <a:spcBef>
                <a:spcPts val="0"/>
              </a:spcBef>
              <a:defRPr/>
            </a:pPr>
            <a:r>
              <a:rPr lang="en-US" b="1" dirty="0"/>
              <a:t>Slide Notes: </a:t>
            </a:r>
          </a:p>
          <a:p>
            <a:pPr>
              <a:spcBef>
                <a:spcPts val="0"/>
              </a:spcBef>
              <a:defRPr/>
            </a:pPr>
            <a:r>
              <a:rPr lang="en-US" dirty="0"/>
              <a:t>This slide identifies important international standards organizations.  </a:t>
            </a:r>
          </a:p>
          <a:p>
            <a:pPr>
              <a:spcBef>
                <a:spcPts val="0"/>
              </a:spcBef>
              <a:defRPr/>
            </a:pPr>
            <a:endParaRPr lang="en-US" dirty="0"/>
          </a:p>
          <a:p>
            <a:pPr marL="173250" indent="-173250">
              <a:spcBef>
                <a:spcPts val="0"/>
              </a:spcBef>
              <a:buFont typeface="Arial" pitchFamily="34" charset="0"/>
              <a:buChar char="•"/>
              <a:defRPr/>
            </a:pPr>
            <a:r>
              <a:rPr lang="en-US" dirty="0"/>
              <a:t>International Standards Organization (ISO); ISO TC 215 – Healthcare Informatics</a:t>
            </a:r>
          </a:p>
          <a:p>
            <a:pPr marL="173250" indent="-173250">
              <a:spcBef>
                <a:spcPts val="0"/>
              </a:spcBef>
              <a:buFont typeface="Arial" pitchFamily="34" charset="0"/>
              <a:buChar char="•"/>
              <a:defRPr/>
            </a:pPr>
            <a:r>
              <a:rPr lang="en-US" dirty="0"/>
              <a:t>European Committee for Standardization (CEN)</a:t>
            </a:r>
          </a:p>
          <a:p>
            <a:pPr marL="173250" indent="-173250">
              <a:spcBef>
                <a:spcPts val="0"/>
              </a:spcBef>
              <a:buFont typeface="Arial" pitchFamily="34" charset="0"/>
              <a:buChar char="•"/>
              <a:defRPr/>
            </a:pPr>
            <a:r>
              <a:rPr lang="en-US" dirty="0"/>
              <a:t>Health Level 7 (HL7) International</a:t>
            </a:r>
          </a:p>
          <a:p>
            <a:pPr marL="173250" indent="-173250">
              <a:spcBef>
                <a:spcPts val="0"/>
              </a:spcBef>
              <a:buFont typeface="Arial" pitchFamily="34" charset="0"/>
              <a:buChar char="•"/>
              <a:defRPr/>
            </a:pPr>
            <a:r>
              <a:rPr lang="en-US" dirty="0"/>
              <a:t>Digital Imaging and Communications in Medicine (DICOM)</a:t>
            </a:r>
          </a:p>
          <a:p>
            <a:pPr marL="173250" indent="-173250">
              <a:spcBef>
                <a:spcPts val="0"/>
              </a:spcBef>
              <a:buFont typeface="Arial" pitchFamily="34" charset="0"/>
              <a:buChar char="•"/>
              <a:defRPr/>
            </a:pPr>
            <a:r>
              <a:rPr lang="en-US" dirty="0"/>
              <a:t>Institute of Electrical and Electronic Engineers (IEEE)</a:t>
            </a:r>
          </a:p>
          <a:p>
            <a:pPr marL="173250" indent="-173250">
              <a:spcBef>
                <a:spcPts val="0"/>
              </a:spcBef>
              <a:buFont typeface="Arial" pitchFamily="34" charset="0"/>
              <a:buChar char="•"/>
              <a:defRPr/>
            </a:pPr>
            <a:r>
              <a:rPr lang="en-US" dirty="0"/>
              <a:t>Clinical Data Interchange Standards Consortium (CDISC)</a:t>
            </a:r>
          </a:p>
          <a:p>
            <a:pPr>
              <a:spcBef>
                <a:spcPts val="0"/>
              </a:spcBef>
              <a:defRPr/>
            </a:pPr>
            <a:endParaRPr lang="en-US" dirty="0"/>
          </a:p>
          <a:p>
            <a:pPr>
              <a:spcBef>
                <a:spcPts val="0"/>
              </a:spcBef>
              <a:defRPr/>
            </a:pPr>
            <a:r>
              <a:rPr lang="en-US" dirty="0"/>
              <a:t>This list continues on the next slide.</a:t>
            </a:r>
          </a:p>
          <a:p>
            <a:pPr>
              <a:spcBef>
                <a:spcPts val="0"/>
              </a:spcBef>
              <a:defRPr/>
            </a:pPr>
            <a:endParaRPr lang="en-US" dirty="0"/>
          </a:p>
          <a:p>
            <a:pPr>
              <a:spcBef>
                <a:spcPts val="0"/>
              </a:spcBef>
              <a:defRPr/>
            </a:pPr>
            <a:r>
              <a:rPr lang="en-US" dirty="0"/>
              <a:t>International standards are important, because many U.S. vendors sell their products internationally, and international vendors sell their products in the U.S. Some international standards may be used in your place of work.</a:t>
            </a:r>
          </a:p>
          <a:p>
            <a:pPr>
              <a:spcBef>
                <a:spcPts val="0"/>
              </a:spcBef>
              <a:defRPr/>
            </a:pPr>
            <a:endParaRPr lang="en-US" dirty="0"/>
          </a:p>
          <a:p>
            <a:pPr>
              <a:spcBef>
                <a:spcPts val="0"/>
              </a:spcBef>
              <a:defRPr/>
            </a:pPr>
            <a:r>
              <a:rPr lang="en-US" dirty="0"/>
              <a:t>The next lecture will discuss each of these SDOs and the type of standards each creates. ISO is international, and CEN is European. The other SDOs started in the U.S. and evolved into international organizations.</a:t>
            </a:r>
          </a:p>
          <a:p>
            <a:pPr>
              <a:defRPr/>
            </a:pPr>
            <a:endParaRPr lang="en-US" dirty="0"/>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BCD0879-FCD7-43C9-87EE-1948EDE77909}" type="slidenum">
              <a:rPr lang="en-US" altLang="en-US" smtClean="0"/>
              <a:pPr/>
              <a:t>15</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1405602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365250" y="3911600"/>
            <a:ext cx="7327900" cy="3154363"/>
          </a:xfrm>
          <a:prstGeom prst="rect">
            <a:avLst/>
          </a:prstGeom>
          <a:solidFill>
            <a:schemeClr val="bg2"/>
          </a:solidFill>
        </p:spPr>
        <p:txBody>
          <a:bodyPr/>
          <a:lstStyle/>
          <a:p>
            <a:pPr>
              <a:spcBef>
                <a:spcPts val="0"/>
              </a:spcBef>
              <a:defRPr/>
            </a:pPr>
            <a:r>
              <a:rPr lang="en-US" b="1" dirty="0"/>
              <a:t>Slide Notes: </a:t>
            </a:r>
          </a:p>
          <a:p>
            <a:pPr>
              <a:spcBef>
                <a:spcPts val="0"/>
              </a:spcBef>
              <a:defRPr/>
            </a:pPr>
            <a:r>
              <a:rPr lang="en-US" dirty="0"/>
              <a:t>Other international SDOs are:</a:t>
            </a:r>
          </a:p>
          <a:p>
            <a:pPr>
              <a:spcBef>
                <a:spcPts val="0"/>
              </a:spcBef>
              <a:defRPr/>
            </a:pPr>
            <a:endParaRPr lang="en-US" dirty="0"/>
          </a:p>
          <a:p>
            <a:pPr marL="173250" indent="-173250">
              <a:spcBef>
                <a:spcPts val="0"/>
              </a:spcBef>
              <a:buFont typeface="Arial" pitchFamily="34" charset="0"/>
              <a:buChar char="•"/>
              <a:defRPr/>
            </a:pPr>
            <a:r>
              <a:rPr lang="en-US" dirty="0"/>
              <a:t>GS1</a:t>
            </a:r>
          </a:p>
          <a:p>
            <a:pPr marL="173250" indent="-173250">
              <a:spcBef>
                <a:spcPts val="0"/>
              </a:spcBef>
              <a:buFont typeface="Arial" pitchFamily="34" charset="0"/>
              <a:buChar char="•"/>
              <a:defRPr/>
            </a:pPr>
            <a:r>
              <a:rPr lang="en-US" dirty="0"/>
              <a:t>International Healthcare Terminology SDO (IHTSDO)</a:t>
            </a:r>
          </a:p>
          <a:p>
            <a:pPr marL="173250" indent="-173250">
              <a:spcBef>
                <a:spcPts val="0"/>
              </a:spcBef>
              <a:buFont typeface="Arial" pitchFamily="34" charset="0"/>
              <a:buChar char="•"/>
              <a:defRPr/>
            </a:pPr>
            <a:r>
              <a:rPr lang="en-US" dirty="0"/>
              <a:t>Joint Initiative Council (JIC)</a:t>
            </a:r>
          </a:p>
          <a:p>
            <a:pPr>
              <a:spcBef>
                <a:spcPts val="0"/>
              </a:spcBef>
              <a:defRPr/>
            </a:pPr>
            <a:endParaRPr lang="en-US" dirty="0"/>
          </a:p>
          <a:p>
            <a:pPr>
              <a:spcBef>
                <a:spcPts val="0"/>
              </a:spcBef>
              <a:defRPr/>
            </a:pPr>
            <a:r>
              <a:rPr lang="en-US" dirty="0"/>
              <a:t>GS1 is a large international standards group best known for its bar-coding standards and its supply-chain identifiers. </a:t>
            </a:r>
          </a:p>
          <a:p>
            <a:pPr>
              <a:spcBef>
                <a:spcPts val="0"/>
              </a:spcBef>
              <a:defRPr/>
            </a:pPr>
            <a:endParaRPr lang="en-US" dirty="0"/>
          </a:p>
          <a:p>
            <a:pPr>
              <a:spcBef>
                <a:spcPts val="0"/>
              </a:spcBef>
              <a:defRPr/>
            </a:pPr>
            <a:r>
              <a:rPr lang="en-US" dirty="0"/>
              <a:t>The International Healthcare Terminology SDO (IHTSDO) is an international organization whose primary product is a terminology known as SNOMED–CT.  </a:t>
            </a:r>
          </a:p>
          <a:p>
            <a:pPr>
              <a:spcBef>
                <a:spcPts val="0"/>
              </a:spcBef>
              <a:defRPr/>
            </a:pPr>
            <a:endParaRPr lang="en-US" dirty="0"/>
          </a:p>
          <a:p>
            <a:pPr>
              <a:spcBef>
                <a:spcPts val="0"/>
              </a:spcBef>
              <a:defRPr/>
            </a:pPr>
            <a:r>
              <a:rPr lang="en-US" dirty="0"/>
              <a:t>The Joint Initiative Council (JIC) is a collaborative organization that brings many of these international organizations together.</a:t>
            </a:r>
          </a:p>
          <a:p>
            <a:pPr>
              <a:defRPr/>
            </a:pPr>
            <a:endParaRPr lang="en-US" dirty="0"/>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199A1C7-0693-483B-BFFB-C7DE970C2FF5}" type="slidenum">
              <a:rPr lang="en-US" altLang="en-US" smtClean="0"/>
              <a:pPr/>
              <a:t>16</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984727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57200" y="3657600"/>
            <a:ext cx="9144000" cy="4038600"/>
          </a:xfrm>
          <a:prstGeom prst="rect">
            <a:avLst/>
          </a:prstGeom>
          <a:solidFill>
            <a:schemeClr val="bg2"/>
          </a:solidFill>
        </p:spPr>
        <p:txBody>
          <a:bodyPr/>
          <a:lstStyle/>
          <a:p>
            <a:pPr>
              <a:spcBef>
                <a:spcPts val="0"/>
              </a:spcBef>
              <a:defRPr/>
            </a:pPr>
            <a:r>
              <a:rPr lang="en-US" sz="1100" b="1" dirty="0"/>
              <a:t>Slide Notes: </a:t>
            </a:r>
          </a:p>
          <a:p>
            <a:pPr>
              <a:spcBef>
                <a:spcPts val="0"/>
              </a:spcBef>
              <a:defRPr/>
            </a:pPr>
            <a:r>
              <a:rPr lang="en-US" sz="1100" dirty="0"/>
              <a:t>Several organizations are strongly connected to the SDOs and to organizations that create standards not specific to the healthcare industry. Some of these organizations are:</a:t>
            </a:r>
          </a:p>
          <a:p>
            <a:pPr>
              <a:spcBef>
                <a:spcPts val="0"/>
              </a:spcBef>
              <a:defRPr/>
            </a:pPr>
            <a:endParaRPr lang="en-US" sz="1100" dirty="0"/>
          </a:p>
          <a:p>
            <a:pPr marL="173250" indent="-173250">
              <a:spcBef>
                <a:spcPts val="0"/>
              </a:spcBef>
              <a:buFont typeface="Arial" pitchFamily="34" charset="0"/>
              <a:buChar char="•"/>
              <a:defRPr/>
            </a:pPr>
            <a:r>
              <a:rPr lang="en-US" sz="1100" dirty="0"/>
              <a:t>World Health Organization (WHO)</a:t>
            </a:r>
          </a:p>
          <a:p>
            <a:pPr marL="173250" indent="-173250">
              <a:spcBef>
                <a:spcPts val="0"/>
              </a:spcBef>
              <a:buFont typeface="Arial" pitchFamily="34" charset="0"/>
              <a:buChar char="•"/>
              <a:defRPr/>
            </a:pPr>
            <a:r>
              <a:rPr lang="en-US" sz="1100" dirty="0"/>
              <a:t>Object Management Group (OMG)</a:t>
            </a:r>
          </a:p>
          <a:p>
            <a:pPr marL="173250" indent="-173250">
              <a:spcBef>
                <a:spcPts val="0"/>
              </a:spcBef>
              <a:buFont typeface="Arial" pitchFamily="34" charset="0"/>
              <a:buChar char="•"/>
              <a:defRPr/>
            </a:pPr>
            <a:r>
              <a:rPr lang="en-US" sz="1100" dirty="0"/>
              <a:t>Integrating the Healthcare Enterprise (IHE)</a:t>
            </a:r>
          </a:p>
          <a:p>
            <a:pPr marL="173250" indent="-173250">
              <a:spcBef>
                <a:spcPts val="0"/>
              </a:spcBef>
              <a:buFont typeface="Arial" pitchFamily="34" charset="0"/>
              <a:buChar char="•"/>
              <a:defRPr/>
            </a:pPr>
            <a:r>
              <a:rPr lang="en-US" sz="1100" dirty="0" err="1"/>
              <a:t>openEHR</a:t>
            </a:r>
            <a:endParaRPr lang="en-US" sz="1100" dirty="0"/>
          </a:p>
          <a:p>
            <a:pPr marL="173250" indent="-173250">
              <a:spcBef>
                <a:spcPts val="0"/>
              </a:spcBef>
              <a:buFont typeface="Arial" pitchFamily="34" charset="0"/>
              <a:buChar char="•"/>
              <a:defRPr/>
            </a:pPr>
            <a:r>
              <a:rPr lang="en-US" sz="1100" dirty="0"/>
              <a:t>World Wide Web Consortium (W3C)</a:t>
            </a:r>
          </a:p>
          <a:p>
            <a:pPr marL="173250" indent="-173250">
              <a:spcBef>
                <a:spcPts val="0"/>
              </a:spcBef>
              <a:buFont typeface="Arial" pitchFamily="34" charset="0"/>
              <a:buChar char="•"/>
              <a:defRPr/>
            </a:pPr>
            <a:r>
              <a:rPr lang="en-US" sz="1100" dirty="0"/>
              <a:t>Organization for the Advancement of Structured Information Standards (OASIS) </a:t>
            </a:r>
          </a:p>
          <a:p>
            <a:pPr marL="173250" indent="-173250">
              <a:spcBef>
                <a:spcPts val="0"/>
              </a:spcBef>
              <a:buFont typeface="Arial" pitchFamily="34" charset="0"/>
              <a:buChar char="•"/>
              <a:defRPr/>
            </a:pPr>
            <a:r>
              <a:rPr lang="en-US" sz="1100" dirty="0"/>
              <a:t>Internet Engineering Task Force (IETF)</a:t>
            </a:r>
          </a:p>
          <a:p>
            <a:pPr>
              <a:spcBef>
                <a:spcPts val="0"/>
              </a:spcBef>
              <a:defRPr/>
            </a:pPr>
            <a:endParaRPr lang="en-US" sz="1100" dirty="0"/>
          </a:p>
          <a:p>
            <a:pPr>
              <a:spcBef>
                <a:spcPts val="0"/>
              </a:spcBef>
              <a:defRPr/>
            </a:pPr>
            <a:r>
              <a:rPr lang="en-US" sz="1100" dirty="0"/>
              <a:t>Other international organizations create or support standards making. The World Health Organization (WHO) is the source of a terminology standard used around the world called the </a:t>
            </a:r>
            <a:r>
              <a:rPr lang="en-US" sz="1100" i="1" dirty="0"/>
              <a:t>International Classification of Diseases</a:t>
            </a:r>
            <a:r>
              <a:rPr lang="en-US" sz="1100" dirty="0"/>
              <a:t>. The Object Management Group (OMG) has created business standards, including Service Oriented Architecture, which you will learn about later. OMG also is responsible for the Uniform Modeling Language (UML). </a:t>
            </a:r>
          </a:p>
          <a:p>
            <a:pPr>
              <a:spcBef>
                <a:spcPts val="0"/>
              </a:spcBef>
              <a:defRPr/>
            </a:pPr>
            <a:endParaRPr lang="en-US" sz="1100" dirty="0"/>
          </a:p>
          <a:p>
            <a:pPr>
              <a:spcBef>
                <a:spcPts val="0"/>
              </a:spcBef>
              <a:defRPr/>
            </a:pPr>
            <a:r>
              <a:rPr lang="en-US" sz="1100" dirty="0"/>
              <a:t>Integrating the Healthcare Enterprise (IHE) is an organization sponsored by Healthcare Information and Management Systems Society (HIMSS) and Radiological Society of North America (RSNA). It is known primarily as a profiler; that is, IHE identifies the standards that are used for an end-to-end network. IHE also has defined rules for registries of documents and for the transfer of those documents.  </a:t>
            </a:r>
          </a:p>
          <a:p>
            <a:pPr>
              <a:spcBef>
                <a:spcPts val="0"/>
              </a:spcBef>
              <a:defRPr/>
            </a:pPr>
            <a:r>
              <a:rPr lang="en-US" sz="1100" dirty="0"/>
              <a:t>openEHR is an open-source group headquartered in Australia that is best known for data structures, called archetypes. </a:t>
            </a:r>
          </a:p>
          <a:p>
            <a:pPr>
              <a:spcBef>
                <a:spcPts val="0"/>
              </a:spcBef>
              <a:defRPr/>
            </a:pPr>
            <a:endParaRPr lang="en-US" sz="1100" dirty="0"/>
          </a:p>
          <a:p>
            <a:pPr>
              <a:spcBef>
                <a:spcPts val="0"/>
              </a:spcBef>
              <a:defRPr/>
            </a:pPr>
            <a:r>
              <a:rPr lang="en-US" sz="1100" dirty="0"/>
              <a:t>World Wide Web Consortium (W3C) has defined the rules for web services on the Internet and is responsible for eXtensible Markup Language (XML) and Hypertext Markup Language (HTML).  The Organization for the Advancement of Structured Information Standards (OASIS) defines business standards. The Internet Engineering Task Force (IETF) defines networking standards.</a:t>
            </a:r>
          </a:p>
          <a:p>
            <a:pPr>
              <a:defRPr/>
            </a:pPr>
            <a:endParaRPr lang="en-US" sz="1100" dirty="0"/>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10C40FC-B615-4376-BA35-B74DA3907695}" type="slidenum">
              <a:rPr lang="en-US" altLang="en-US" smtClean="0"/>
              <a:pPr/>
              <a:t>17</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807236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762000" y="3810000"/>
            <a:ext cx="8229600" cy="3352800"/>
          </a:xfrm>
          <a:prstGeom prst="rect">
            <a:avLst/>
          </a:prstGeom>
          <a:solidFill>
            <a:schemeClr val="bg2"/>
          </a:solidFill>
        </p:spPr>
        <p:txBody>
          <a:bodyPr wrap="square" numCol="1" anchor="t" anchorCtr="0" compatLnSpc="1">
            <a:prstTxWarp prst="textNoShape">
              <a:avLst/>
            </a:prstTxWarp>
          </a:bodyPr>
          <a:lstStyle/>
          <a:p>
            <a:r>
              <a:rPr lang="en-US" altLang="en-US" sz="1100" b="1" dirty="0"/>
              <a:t>Slide Notes: </a:t>
            </a:r>
          </a:p>
          <a:p>
            <a:r>
              <a:rPr lang="en-US" altLang="en-US" sz="1100" dirty="0"/>
              <a:t>At the top (in purple) are the international SDOs that are members of the JIC.  </a:t>
            </a:r>
          </a:p>
          <a:p>
            <a:endParaRPr lang="en-US" altLang="en-US" sz="1100" dirty="0"/>
          </a:p>
          <a:p>
            <a:r>
              <a:rPr lang="en-US" altLang="en-US" sz="1100" dirty="0"/>
              <a:t>In the yellow-bordered box are the US SDOs that are members of SCO.  </a:t>
            </a:r>
          </a:p>
          <a:p>
            <a:endParaRPr lang="en-US" altLang="en-US" sz="1100" dirty="0"/>
          </a:p>
          <a:p>
            <a:r>
              <a:rPr lang="en-US" altLang="en-US" sz="1100" dirty="0"/>
              <a:t>Note that HL7 and CDISC participate in both organizations. ANSI supports the U.S. SDOs as an accrediting body; it is also the U.S. path to ISO. IEEE is international, creates many standards beyond health informatics, and participates with ANSI in the U.S. and with ISO through an agreement. IEEE, however, is not a member of JIC or SCO, mainly because of its broader interests. DICOM’s focus is on the broader international community. DICOM is not a member of JIC or SCO, but participates with ISO, through a liaison agreement. IHE is an organization that is part of HIMSS and RSNA.</a:t>
            </a:r>
          </a:p>
          <a:p>
            <a:endParaRPr lang="en-US" altLang="en-US" sz="1100" dirty="0"/>
          </a:p>
          <a:p>
            <a:r>
              <a:rPr lang="en-US" altLang="en-US" sz="1100" dirty="0"/>
              <a:t>In the controlled terminologies, we have SNOMED (controlled by IHTSDO); LOINC; MedDRA (drug allergies), a product of the International Conference on Harmonization of Technical Requirements for Registration of Pharmaceuticals for Human Use (ICH); Current Procedural Terminology (CPT), procedural codes required by Centers for Medicare and Medicaid (CMS) and owned by the American Medical Association (AMA); and the ICD codes, owned by WHO.  </a:t>
            </a:r>
          </a:p>
          <a:p>
            <a:endParaRPr lang="en-US" altLang="en-US" sz="1100" dirty="0"/>
          </a:p>
          <a:p>
            <a:r>
              <a:rPr lang="en-US" altLang="en-US" sz="1100" dirty="0"/>
              <a:t>ICH has formed a relationship with HL7 and a liaison with ISO. </a:t>
            </a:r>
          </a:p>
          <a:p>
            <a:endParaRPr lang="en-US" altLang="en-US" dirty="0"/>
          </a:p>
          <a:p>
            <a:endParaRPr lang="en-US" altLang="en-US" dirty="0"/>
          </a:p>
        </p:txBody>
      </p:sp>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3FD7B3F-F0D3-47BE-ADD0-67657F12F7D6}"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36259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This very busy graphic also presents a summary of what we have learned in this unit. The cubes represent the categories of standards required for interoperability. The green boxes represent the standards that exist to support the category of standards. The standards contributing to what is required are identified in the upper left of the slide. Storyboards and use cases are part of the planning process. MDF is Methodology Development Framework, and DAM is Domain Analysis Model, an important standard/process for planning. Although you may not use these standards formally, you should plan before embarking on any system. We have not mentioned identifiers</a:t>
            </a:r>
            <a:r>
              <a:rPr lang="en-US" altLang="en-US" dirty="0">
                <a:latin typeface="Century Gothic" panose="020B0502020202020204" pitchFamily="34" charset="0"/>
              </a:rPr>
              <a:t>—</a:t>
            </a:r>
            <a:r>
              <a:rPr lang="en-US" altLang="en-US" dirty="0"/>
              <a:t>person, provider, facility, employer, or health plan</a:t>
            </a:r>
            <a:r>
              <a:rPr lang="en-US" altLang="en-US" dirty="0">
                <a:latin typeface="Century Gothic" panose="020B0502020202020204" pitchFamily="34" charset="0"/>
              </a:rPr>
              <a:t>—</a:t>
            </a:r>
            <a:r>
              <a:rPr lang="en-US" altLang="en-US" dirty="0"/>
              <a:t>but these identifiers are critical for interoperability. And obviously, privacy and confidentiality must be addressed across all of the components and standards.</a:t>
            </a:r>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0392230-47A2-4430-A8A4-B46C723590BA}"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78358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Notes Placeholder 2"/>
          <p:cNvSpPr>
            <a:spLocks noGrp="1"/>
          </p:cNvSpPr>
          <p:nvPr>
            <p:ph type="body" idx="1"/>
          </p:nvPr>
        </p:nvSpPr>
        <p:spPr bwMode="auto">
          <a:xfrm>
            <a:off x="1365250" y="3884561"/>
            <a:ext cx="7327900" cy="3154363"/>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defRPr/>
            </a:pPr>
            <a:r>
              <a:rPr lang="en-US" b="1" dirty="0"/>
              <a:t>Slide Notes: </a:t>
            </a:r>
          </a:p>
          <a:p>
            <a:pPr eaLnBrk="1" hangingPunct="1">
              <a:spcBef>
                <a:spcPct val="0"/>
              </a:spcBef>
              <a:defRPr/>
            </a:pPr>
            <a:r>
              <a:rPr lang="en-US" dirty="0"/>
              <a:t>This lecture has these objectives:</a:t>
            </a:r>
          </a:p>
          <a:p>
            <a:pPr eaLnBrk="1" hangingPunct="1">
              <a:spcBef>
                <a:spcPct val="0"/>
              </a:spcBef>
              <a:defRPr/>
            </a:pPr>
            <a:endParaRPr lang="en-US" dirty="0"/>
          </a:p>
          <a:p>
            <a:pPr marL="173250" indent="-173250">
              <a:buFont typeface="Arial" pitchFamily="34" charset="0"/>
              <a:buChar char="•"/>
              <a:defRPr/>
            </a:pPr>
            <a:r>
              <a:rPr lang="en-US" dirty="0"/>
              <a:t>Explain why standards related to networking and health information exchange are important, particularly in the current environment.</a:t>
            </a:r>
          </a:p>
          <a:p>
            <a:pPr marL="171450" indent="-171450" eaLnBrk="1" hangingPunct="1">
              <a:spcBef>
                <a:spcPts val="0"/>
              </a:spcBef>
              <a:buFont typeface="Arial" pitchFamily="34" charset="0"/>
              <a:buChar char="•"/>
              <a:defRPr/>
            </a:pPr>
            <a:r>
              <a:rPr lang="en-US" dirty="0">
                <a:solidFill>
                  <a:srgbClr val="000000"/>
                </a:solidFill>
              </a:rPr>
              <a:t>Standards development, which includes:</a:t>
            </a:r>
          </a:p>
          <a:p>
            <a:pPr lvl="1" indent="-173250" eaLnBrk="1" hangingPunct="1">
              <a:spcBef>
                <a:spcPts val="0"/>
              </a:spcBef>
              <a:buFont typeface="Arial" pitchFamily="34" charset="0"/>
              <a:buChar char="–"/>
              <a:defRPr/>
            </a:pPr>
            <a:r>
              <a:rPr lang="en-US" dirty="0">
                <a:solidFill>
                  <a:srgbClr val="000000"/>
                </a:solidFill>
              </a:rPr>
              <a:t>How standards are developed</a:t>
            </a:r>
          </a:p>
          <a:p>
            <a:pPr lvl="1" indent="-173250" eaLnBrk="1" hangingPunct="1">
              <a:spcBef>
                <a:spcPts val="0"/>
              </a:spcBef>
              <a:buFont typeface="Arial" pitchFamily="34" charset="0"/>
              <a:buChar char="–"/>
              <a:defRPr/>
            </a:pPr>
            <a:r>
              <a:rPr lang="en-US" dirty="0">
                <a:solidFill>
                  <a:srgbClr val="000000"/>
                </a:solidFill>
              </a:rPr>
              <a:t>Who develops them</a:t>
            </a:r>
          </a:p>
          <a:p>
            <a:pPr lvl="1" indent="-173250" eaLnBrk="1" hangingPunct="1">
              <a:spcBef>
                <a:spcPts val="0"/>
              </a:spcBef>
              <a:buFont typeface="Arial" pitchFamily="34" charset="0"/>
              <a:buChar char="–"/>
              <a:defRPr/>
            </a:pPr>
            <a:r>
              <a:rPr lang="en-US" dirty="0">
                <a:solidFill>
                  <a:srgbClr val="000000"/>
                </a:solidFill>
              </a:rPr>
              <a:t>How standards are accredited</a:t>
            </a:r>
          </a:p>
          <a:p>
            <a:pPr lvl="1" indent="-173250" eaLnBrk="1" hangingPunct="1">
              <a:spcBef>
                <a:spcPts val="0"/>
              </a:spcBef>
              <a:buFont typeface="Arial" pitchFamily="34" charset="0"/>
              <a:buChar char="–"/>
              <a:defRPr/>
            </a:pPr>
            <a:r>
              <a:rPr lang="en-US" dirty="0">
                <a:solidFill>
                  <a:srgbClr val="000000"/>
                </a:solidFill>
              </a:rPr>
              <a:t>How standards are selected</a:t>
            </a:r>
          </a:p>
          <a:p>
            <a:pPr marL="173250" marR="0" indent="-1732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kern="0" dirty="0">
                <a:solidFill>
                  <a:srgbClr val="000000"/>
                </a:solidFill>
              </a:rPr>
              <a:t>Understand the kinds of standards being developed and for what purpose</a:t>
            </a:r>
            <a:endParaRPr lang="en-US" dirty="0"/>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A01E6D2-6BE0-4E65-8B33-3EF1904C8F4F}"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68670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1365250" y="39116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This concludes the lecture on Standards Developing Organizations.</a:t>
            </a:r>
          </a:p>
          <a:p>
            <a:endParaRPr lang="en-US" altLang="en-US" dirty="0"/>
          </a:p>
          <a:p>
            <a:r>
              <a:rPr lang="en-US" altLang="en-US" dirty="0"/>
              <a:t>In this lecture, you have learned that standards in health information technology (HIT) are essential to accomplish the goals of interoperability. Goals of ubiquitous, patient-centric electronic health records require aggregating data about each patient. Access to and use of those data require interoperability, which, in turn, requires standards.  </a:t>
            </a:r>
          </a:p>
          <a:p>
            <a:endParaRPr lang="en-US" altLang="en-US" dirty="0"/>
          </a:p>
          <a:p>
            <a:r>
              <a:rPr lang="en-US" altLang="en-US" dirty="0"/>
              <a:t>Most standards in HIT are consensus-based standards. That means that all the stakeholders come together and define the standards that permit them and their products to be</a:t>
            </a:r>
            <a:r>
              <a:rPr lang="en-US" altLang="en-US" baseline="0" dirty="0"/>
              <a:t> interoperable </a:t>
            </a:r>
            <a:r>
              <a:rPr lang="en-US" altLang="en-US" dirty="0"/>
              <a:t>across sites and distance.</a:t>
            </a:r>
          </a:p>
          <a:p>
            <a:endParaRPr lang="en-US" altLang="en-US" dirty="0"/>
          </a:p>
          <a:p>
            <a:r>
              <a:rPr lang="en-US" altLang="en-US" dirty="0"/>
              <a:t>Many national and international groups make standards or have a tight relationship with standards. These groups produce redundant standards, forcing decisions about which standard to use. Efforts are in place to harmonize the creation of standards.</a:t>
            </a:r>
          </a:p>
          <a:p>
            <a:endParaRPr lang="en-US" altLang="en-US" dirty="0"/>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6C9092-F4BA-47AD-86AC-42CD194D9C21}"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77261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9FD4B01-9CC1-477A-857C-6539A20B24F5}"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41922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89EE81-AF62-43FD-A7F1-87F1AF2D3BB4}"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10937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89EE81-AF62-43FD-A7F1-87F1AF2D3BB4}"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591029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5" name="Slide Number Placeholder 4"/>
          <p:cNvSpPr>
            <a:spLocks noGrp="1"/>
          </p:cNvSpPr>
          <p:nvPr>
            <p:ph type="sldNum" sz="quarter" idx="10"/>
          </p:nvPr>
        </p:nvSpPr>
        <p:spPr/>
        <p:txBody>
          <a:bodyPr/>
          <a:lstStyle/>
          <a:p>
            <a:fld id="{60064524-C23D-4B49-B1EC-A1D0A315D6A5}" type="slidenum">
              <a:rPr lang="en-US" smtClean="0"/>
              <a:t>24</a:t>
            </a:fld>
            <a:endParaRPr lang="en-US"/>
          </a:p>
        </p:txBody>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228600" y="3707862"/>
            <a:ext cx="9601200" cy="3912137"/>
          </a:xfrm>
          <a:prstGeom prst="rect">
            <a:avLst/>
          </a:prstGeom>
          <a:solidFill>
            <a:schemeClr val="bg2"/>
          </a:solidFill>
        </p:spPr>
        <p:txBody>
          <a:bodyPr wrap="square" numCol="1" anchor="t" anchorCtr="0" compatLnSpc="1">
            <a:prstTxWarp prst="textNoShape">
              <a:avLst/>
            </a:prstTxWarp>
          </a:bodyPr>
          <a:lstStyle/>
          <a:p>
            <a:pPr>
              <a:defRPr/>
            </a:pPr>
            <a:r>
              <a:rPr lang="en-US" b="1" kern="1200" dirty="0">
                <a:solidFill>
                  <a:srgbClr val="000000"/>
                </a:solidFill>
                <a:cs typeface="Arial" pitchFamily="34" charset="0"/>
              </a:rPr>
              <a:t>Slide Notes: </a:t>
            </a:r>
          </a:p>
          <a:p>
            <a:pPr>
              <a:defRPr/>
            </a:pPr>
            <a:r>
              <a:rPr lang="en-US" kern="1200" dirty="0">
                <a:solidFill>
                  <a:srgbClr val="000000"/>
                </a:solidFill>
                <a:cs typeface="Arial" pitchFamily="34" charset="0"/>
              </a:rPr>
              <a:t>It is likely that you will hear the word “standard” everyday in some setting. In some cases, the speaker will be referring to standards that are produced by a formal process.  In other cases, the speaker will be referring to a general concept.  Much of the content of this unit will be referring to formal standards. Some standards will deal only with the words we use and the characteristics of those words.  Others will deal with actually moving the data from one unit to another. What is required so that the received data is understood by the receiver?  Other standards will refer to applications or system components that may be used without creating special interfaces to permit the application to work with other systems. A number of organizations produce standards: some are U.S.-based, some international, and some both. The organizations mostly create standards for specific purposes. In some cases, standards from different organizations compete for the same functionality. This lecture will define some classes or categories of standards that you may encounter in your work. We will discuss how to find, obtain and use standards from a variety of organizations that are needed to facilitate networking and the sharing of health data with others.</a:t>
            </a:r>
          </a:p>
          <a:p>
            <a:pPr>
              <a:defRPr/>
            </a:pPr>
            <a:endParaRPr lang="en-US" kern="1200" dirty="0">
              <a:solidFill>
                <a:srgbClr val="000000"/>
              </a:solidFill>
              <a:cs typeface="Arial" pitchFamily="34" charset="0"/>
            </a:endParaRPr>
          </a:p>
          <a:p>
            <a:pPr>
              <a:defRPr/>
            </a:pPr>
            <a:r>
              <a:rPr lang="en-US" kern="1200" dirty="0">
                <a:solidFill>
                  <a:srgbClr val="000000"/>
                </a:solidFill>
                <a:cs typeface="Arial" pitchFamily="34" charset="0"/>
              </a:rPr>
              <a:t>A word of warning!  This lecture includes many, many acronyms that are part of the everyday language of the people who create and use standards.  We will always first give you the words, then the acronym.  Once defined, we will use the acronym in future slides.</a:t>
            </a:r>
            <a:endParaRPr lang="en-US" dirty="0"/>
          </a:p>
          <a:p>
            <a:endParaRPr lang="en-US" altLang="en-US" dirty="0"/>
          </a:p>
          <a:p>
            <a:r>
              <a:rPr lang="en-US" altLang="en-US" dirty="0"/>
              <a:t>Standards are a necessary part of life; we are able to exist as a society because of standards. We could not buy different products and put them together without standards. Standards permit us to work with things and people without having to agree as to how we would do that in advance.  Standards save money by eliminating the need for customized interfaces.</a:t>
            </a:r>
          </a:p>
          <a:p>
            <a:r>
              <a:rPr lang="en-US" altLang="en-US" dirty="0"/>
              <a:t> </a:t>
            </a:r>
          </a:p>
          <a:p>
            <a:r>
              <a:rPr lang="en-US" altLang="en-US" dirty="0"/>
              <a:t>Without standards, the world would be chaotic.  Can you imagine driving your car without any rules – demolition derby time! Standards permit us to work with components in which the parts have no prior connections. This topic is important to you, because regardless of what job you might get in healthcare, you will encounter and use standards.</a:t>
            </a:r>
          </a:p>
        </p:txBody>
      </p:sp>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6A908F-A227-4EC2-8367-EE6D2034E9F3}"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57686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1365250" y="37338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When you buy a loaf of bread, take it home, and put it in your toaster, it will fit, because the bread industry and toaster industry have agreed to a standard for the size of a slice of bread. Even so, you might have problems. Try putting a large bagel into a toaster: some bagels fit, others do not.</a:t>
            </a:r>
          </a:p>
          <a:p>
            <a:endParaRPr lang="en-US" altLang="en-US" dirty="0"/>
          </a:p>
          <a:p>
            <a:r>
              <a:rPr lang="en-US" altLang="en-US" dirty="0"/>
              <a:t>You can buy a CD or DVD and expect it to work in your machine regardless of the brand</a:t>
            </a:r>
            <a:r>
              <a:rPr lang="en-US" altLang="en-US" dirty="0">
                <a:latin typeface="Century Gothic" panose="020B0502020202020204" pitchFamily="34" charset="0"/>
              </a:rPr>
              <a:t>—</a:t>
            </a:r>
            <a:r>
              <a:rPr lang="en-US" altLang="en-US" dirty="0"/>
              <a:t>a reward for standards.  </a:t>
            </a:r>
          </a:p>
          <a:p>
            <a:endParaRPr lang="en-US" altLang="en-US" dirty="0"/>
          </a:p>
          <a:p>
            <a:r>
              <a:rPr lang="en-US" altLang="en-US" dirty="0"/>
              <a:t>Standards are applied everywhere: to a slice of bread, a pair of shoes, clothes, tables, doors, windows, railroad tracks, paper sizes, appliances, the shape and color of a stop sign, the colors and meaning of traffic lights, the frequency and voltage of electricity, dates, time, time zones, time units, and many other things.</a:t>
            </a:r>
          </a:p>
          <a:p>
            <a:endParaRPr lang="en-US" altLang="en-US" dirty="0"/>
          </a:p>
          <a:p>
            <a:r>
              <a:rPr lang="en-US" altLang="en-US" dirty="0"/>
              <a:t>It’s interesting to think about how many things work together only because of standards: tires on a car or bicycle, for example.  Can you imagine how many things would not work without a standard?</a:t>
            </a: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45DD0B1-7CDB-44FC-A7DF-A6FEEC064191}"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05797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Here we see a depiction of an analog clock, a digital clock, an hour glass, and a sundial.</a:t>
            </a:r>
          </a:p>
          <a:p>
            <a:endParaRPr lang="en-US" altLang="en-US" dirty="0"/>
          </a:p>
          <a:p>
            <a:pPr marL="171450" indent="-171450">
              <a:buFont typeface="Arial" panose="020B0604020202020204" pitchFamily="34" charset="0"/>
              <a:buChar char="•"/>
            </a:pPr>
            <a:r>
              <a:rPr lang="en-US" altLang="en-US" dirty="0"/>
              <a:t>What is different about these four methods of indicating time?   </a:t>
            </a:r>
          </a:p>
          <a:p>
            <a:pPr marL="171450" indent="-171450">
              <a:buFont typeface="Arial" panose="020B0604020202020204" pitchFamily="34" charset="0"/>
              <a:buChar char="•"/>
            </a:pPr>
            <a:r>
              <a:rPr lang="en-US" altLang="en-US" dirty="0"/>
              <a:t>Are they interchangeable?  </a:t>
            </a:r>
          </a:p>
          <a:p>
            <a:pPr marL="171450" indent="-171450">
              <a:buFont typeface="Arial" panose="020B0604020202020204" pitchFamily="34" charset="0"/>
              <a:buChar char="•"/>
            </a:pPr>
            <a:r>
              <a:rPr lang="en-US" altLang="en-US" dirty="0"/>
              <a:t>What is different and what is the same?  </a:t>
            </a:r>
          </a:p>
          <a:p>
            <a:pPr marL="171450" indent="-171450">
              <a:buFont typeface="Arial" panose="020B0604020202020204" pitchFamily="34" charset="0"/>
              <a:buChar char="•"/>
            </a:pPr>
            <a:r>
              <a:rPr lang="en-US" altLang="en-US" dirty="0"/>
              <a:t>Is the precision the same?  </a:t>
            </a:r>
          </a:p>
          <a:p>
            <a:pPr marL="171450" indent="-171450">
              <a:buFont typeface="Arial" panose="020B0604020202020204" pitchFamily="34" charset="0"/>
              <a:buChar char="•"/>
            </a:pPr>
            <a:r>
              <a:rPr lang="en-US" altLang="en-US" dirty="0"/>
              <a:t>Is the accuracy the same?  </a:t>
            </a:r>
          </a:p>
          <a:p>
            <a:pPr marL="171450" indent="-171450">
              <a:buFont typeface="Arial" panose="020B0604020202020204" pitchFamily="34" charset="0"/>
              <a:buChar char="•"/>
            </a:pPr>
            <a:r>
              <a:rPr lang="en-US" altLang="en-US" dirty="0"/>
              <a:t>When are these differences important? </a:t>
            </a:r>
          </a:p>
          <a:p>
            <a:pPr marL="171450" indent="-171450">
              <a:buFont typeface="Arial" panose="020B0604020202020204" pitchFamily="34" charset="0"/>
              <a:buChar char="•"/>
            </a:pPr>
            <a:r>
              <a:rPr lang="en-US" altLang="en-US" dirty="0"/>
              <a:t>Do you have a digital or an analog watch?  </a:t>
            </a:r>
          </a:p>
          <a:p>
            <a:pPr marL="171450" indent="-171450">
              <a:buFont typeface="Arial" panose="020B0604020202020204" pitchFamily="34" charset="0"/>
              <a:buChar char="•"/>
            </a:pPr>
            <a:r>
              <a:rPr lang="en-US" altLang="en-US" dirty="0"/>
              <a:t>When might your choice be a matter of taste, and when might the choice be dictated by requirements?  </a:t>
            </a:r>
          </a:p>
          <a:p>
            <a:pPr marL="171450" indent="-171450">
              <a:buFont typeface="Arial" panose="020B0604020202020204" pitchFamily="34" charset="0"/>
              <a:buChar char="•"/>
            </a:pPr>
            <a:endParaRPr lang="en-US" altLang="en-US" dirty="0"/>
          </a:p>
          <a:p>
            <a:r>
              <a:rPr lang="en-US" altLang="en-US" dirty="0"/>
              <a:t>Many of the standards we will discuss are necessary because of requirements.</a:t>
            </a:r>
          </a:p>
          <a:p>
            <a:endParaRPr lang="en-US" altLang="en-US"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1D58015-CFD1-4FEA-9ACA-EF3DB9824D98}"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9024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365250" y="3918872"/>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There are more than 50 styles of wall sockets in the world. Most international travelers carry a set of plugs like these. There are now devices on the market that reconfigure to adapt to most plugs.</a:t>
            </a:r>
          </a:p>
          <a:p>
            <a:endParaRPr lang="en-US" altLang="en-US" dirty="0"/>
          </a:p>
          <a:p>
            <a:r>
              <a:rPr lang="en-US" altLang="en-US" dirty="0"/>
              <a:t>Unfortunately, many standards are not global. How many travelers have blown out an electrical appliance when they forgot that much of the world outside the U.S. uses a standard of 220 volts rather than 110 volts?  In many countries, people drive on the left side of the road rather than the right. An American driving in London might have difficulty adjusting to the driving rules.  </a:t>
            </a:r>
          </a:p>
          <a:p>
            <a:endParaRPr lang="en-US" altLang="en-US" dirty="0"/>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C107179-B49D-424F-AF8E-F6C7F47B95B2}"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79355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136525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Current vision in health information technology requires the integration and merging of data across all sites, forms, and specialties of healthcare. </a:t>
            </a:r>
          </a:p>
          <a:p>
            <a:endParaRPr lang="en-US" altLang="en-US" dirty="0"/>
          </a:p>
          <a:p>
            <a:r>
              <a:rPr lang="en-US" altLang="en-US" dirty="0"/>
              <a:t>With the advent of new models of healthcare, a new focus on health surveillance and public health, consumer health, and sharing and reusing data is mandatory.</a:t>
            </a:r>
          </a:p>
          <a:p>
            <a:endParaRPr lang="en-US" altLang="en-US" dirty="0"/>
          </a:p>
          <a:p>
            <a:r>
              <a:rPr lang="en-US" altLang="en-US" dirty="0"/>
              <a:t>We use the term “interoperability” to define what is required to enable this functionality.</a:t>
            </a:r>
          </a:p>
          <a:p>
            <a:endParaRPr lang="en-US" altLang="en-US" dirty="0"/>
          </a:p>
          <a:p>
            <a:r>
              <a:rPr lang="en-US" altLang="en-US" dirty="0"/>
              <a:t>The biblical story of the tower of Babel illustrates the importance of communication and understanding. When the workers started speaking different languages, the work stopped! The artist of the picture is Pieter Brueghel. </a:t>
            </a:r>
          </a:p>
          <a:p>
            <a:endParaRPr lang="en-US" altLang="en-US" dirty="0"/>
          </a:p>
          <a:p>
            <a:endParaRPr lang="en-US" altLang="en-US" dirty="0"/>
          </a:p>
          <a:p>
            <a:endParaRPr lang="en-US" altLang="en-US" dirty="0"/>
          </a:p>
          <a:p>
            <a:endParaRPr lang="en-US" altLang="en-US" dirty="0"/>
          </a:p>
          <a:p>
            <a:endParaRPr lang="en-US" altLang="en-US" dirty="0"/>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18DBA01-A333-46F0-BB92-E336985877CC}"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86106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447800" y="39116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In order to communicate, there must be a path for communication. The connectivity infrastructure is an important component for interoperability. In many settings, how to accomplish the physical connectivity is a challenge.</a:t>
            </a:r>
          </a:p>
          <a:p>
            <a:endParaRPr lang="en-US" altLang="en-US" dirty="0"/>
          </a:p>
          <a:p>
            <a:r>
              <a:rPr lang="en-US" altLang="en-US" dirty="0"/>
              <a:t>We have many choices: landlines, cable, wireless, satellites, and other technologies. Many factors</a:t>
            </a:r>
            <a:r>
              <a:rPr lang="en-US" altLang="en-US" dirty="0">
                <a:latin typeface="Century Gothic" panose="020B0502020202020204" pitchFamily="34" charset="0"/>
              </a:rPr>
              <a:t>—</a:t>
            </a:r>
            <a:r>
              <a:rPr lang="en-US" altLang="en-US" dirty="0"/>
              <a:t>costs, culture, the environment, and what currently exists</a:t>
            </a:r>
            <a:r>
              <a:rPr lang="en-US" altLang="en-US" dirty="0">
                <a:latin typeface="Century Gothic" panose="020B0502020202020204" pitchFamily="34" charset="0"/>
              </a:rPr>
              <a:t>—</a:t>
            </a:r>
            <a:r>
              <a:rPr lang="en-US" altLang="en-US" dirty="0"/>
              <a:t>influence the selection. Beyond the physical connections, which were covered in detail in the first unit, there are other requirements or standards that must be used for a system to be interoperable.</a:t>
            </a:r>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F65E1C1-7CC9-401C-BD54-861D0A22494C}"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24450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1447800" y="3810000"/>
            <a:ext cx="7327900" cy="3154363"/>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Since many parties are involved, there must be some governance infrastructure.  Decisions, involving standards, knowledge, and process, must be made and enforced. As we will see in other parts of this lecture, someone has to select the standards and methods that will be used.  </a:t>
            </a:r>
          </a:p>
          <a:p>
            <a:endParaRPr lang="en-US" altLang="en-US" dirty="0"/>
          </a:p>
          <a:p>
            <a:r>
              <a:rPr lang="en-US" altLang="en-US" dirty="0"/>
              <a:t>Decisions necessary for interoperability relate to standards, data, knowledge, and process. Ideally these decisions will be made by experts who understand the technology and the requirements.  At a national level, the government must be involved.  </a:t>
            </a:r>
          </a:p>
          <a:p>
            <a:endParaRPr lang="en-US" altLang="en-US" dirty="0"/>
          </a:p>
          <a:p>
            <a:r>
              <a:rPr lang="en-US" altLang="en-US" dirty="0"/>
              <a:t>The Interstate system of roads is a good example of the federal government, the state governments, and the local governments working together.  The national government laid out the national plan – where the roads would go and wrote the specifications for the roads to control quality.  The states contracted with private business and local governments to contract the work, using the standard specifications.</a:t>
            </a:r>
          </a:p>
          <a:p>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9B6CC8D-B2F8-480F-A6DB-20B22401ACD9}"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164824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7402F8AD-82CD-4D6A-84A6-4A2B86ACB817}" type="slidenum">
              <a:rPr lang="en-US" altLang="en-US" smtClean="0"/>
              <a:pPr/>
              <a:t>‹#›</a:t>
            </a:fld>
            <a:endParaRPr lang="en-US" altLang="en-US" dirty="0"/>
          </a:p>
        </p:txBody>
      </p:sp>
    </p:spTree>
    <p:extLst>
      <p:ext uri="{BB962C8B-B14F-4D97-AF65-F5344CB8AC3E}">
        <p14:creationId xmlns:p14="http://schemas.microsoft.com/office/powerpoint/2010/main" val="3449446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cdisc.org/" TargetMode="External"/><Relationship Id="rId3" Type="http://schemas.openxmlformats.org/officeDocument/2006/relationships/hyperlink" Target="http://www.ada.org/" TargetMode="External"/><Relationship Id="rId7" Type="http://schemas.openxmlformats.org/officeDocument/2006/relationships/hyperlink" Target="http://www.astm.org/" TargetMode="External"/><Relationship Id="rId12" Type="http://schemas.openxmlformats.org/officeDocument/2006/relationships/hyperlink" Target="http://www.ieee.org/"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www.x12.org/" TargetMode="External"/><Relationship Id="rId11" Type="http://schemas.openxmlformats.org/officeDocument/2006/relationships/hyperlink" Target="http://www.hl7.org/" TargetMode="External"/><Relationship Id="rId5" Type="http://schemas.openxmlformats.org/officeDocument/2006/relationships/hyperlink" Target="http://www.ansi.org/standards_activities/iso_programs/tag_iso.aspx" TargetMode="External"/><Relationship Id="rId10" Type="http://schemas.openxmlformats.org/officeDocument/2006/relationships/hyperlink" Target="http://www.gs1.org/" TargetMode="External"/><Relationship Id="rId4" Type="http://schemas.openxmlformats.org/officeDocument/2006/relationships/hyperlink" Target="http://www.ansi.org/" TargetMode="External"/><Relationship Id="rId9" Type="http://schemas.openxmlformats.org/officeDocument/2006/relationships/hyperlink" Target="http://medical.nema.org/"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www.medbiq.org/" TargetMode="External"/><Relationship Id="rId3" Type="http://schemas.openxmlformats.org/officeDocument/2006/relationships/hyperlink" Target="http://www.ihe.net/" TargetMode="External"/><Relationship Id="rId7" Type="http://schemas.openxmlformats.org/officeDocument/2006/relationships/hyperlink" Target="http://www.jointinitiativecouncil.org/" TargetMode="External"/><Relationship Id="rId12" Type="http://schemas.openxmlformats.org/officeDocument/2006/relationships/hyperlink" Target="http://www.qualityforum.org/"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www.ietf.org/" TargetMode="External"/><Relationship Id="rId11" Type="http://schemas.openxmlformats.org/officeDocument/2006/relationships/hyperlink" Target="http://www.nlm.nih.gov/" TargetMode="External"/><Relationship Id="rId5" Type="http://schemas.openxmlformats.org/officeDocument/2006/relationships/hyperlink" Target="http://www.iso.org/iso/iso_technical_committee?commid=54960" TargetMode="External"/><Relationship Id="rId10" Type="http://schemas.openxmlformats.org/officeDocument/2006/relationships/hyperlink" Target="http://www.nist.gov/" TargetMode="External"/><Relationship Id="rId4" Type="http://schemas.openxmlformats.org/officeDocument/2006/relationships/hyperlink" Target="http://www.ihtsdo.org/" TargetMode="External"/><Relationship Id="rId9" Type="http://schemas.openxmlformats.org/officeDocument/2006/relationships/hyperlink" Target="http://www.ncpdp.org/"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en.wikipedia.org/wiki/File:Brueghel-tower-of-babel.jpg" TargetMode="External"/><Relationship Id="rId3" Type="http://schemas.openxmlformats.org/officeDocument/2006/relationships/hyperlink" Target="http://www.omg.org/" TargetMode="External"/><Relationship Id="rId7" Type="http://schemas.openxmlformats.org/officeDocument/2006/relationships/hyperlink" Target="http://www.w3.org/"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www.who.int/" TargetMode="External"/><Relationship Id="rId5" Type="http://schemas.openxmlformats.org/officeDocument/2006/relationships/hyperlink" Target="http://www.oasis-open.org/" TargetMode="External"/><Relationship Id="rId4" Type="http://schemas.openxmlformats.org/officeDocument/2006/relationships/hyperlink" Target="http://www.openehr.or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6" name="Group 15"/>
          <p:cNvGrpSpPr/>
          <p:nvPr/>
        </p:nvGrpSpPr>
        <p:grpSpPr>
          <a:xfrm>
            <a:off x="6199632" y="6647688"/>
            <a:ext cx="3554167" cy="1089590"/>
            <a:chOff x="4495800" y="6621716"/>
            <a:chExt cx="3554167" cy="108959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20"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21"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2362200"/>
            <a:ext cx="9636210" cy="2133600"/>
          </a:xfrm>
        </p:spPr>
        <p:txBody>
          <a:bodyPr/>
          <a:lstStyle/>
          <a:p>
            <a:r>
              <a:rPr lang="en-US" altLang="en-US" sz="4000" dirty="0">
                <a:solidFill>
                  <a:schemeClr val="bg1"/>
                </a:solidFill>
              </a:rPr>
              <a:t>National and International Standards Developing Organizations (SDOs)</a:t>
            </a:r>
            <a:endParaRPr lang="en-US" sz="4000" dirty="0"/>
          </a:p>
          <a:p>
            <a:endParaRPr lang="en-US" altLang="en-US" sz="4000" b="1" dirty="0">
              <a:solidFill>
                <a:schemeClr val="bg1"/>
              </a:solidFill>
            </a:endParaRPr>
          </a:p>
          <a:p>
            <a:endParaRPr lang="en-US" dirty="0"/>
          </a:p>
        </p:txBody>
      </p:sp>
      <p:sp>
        <p:nvSpPr>
          <p:cNvPr id="22"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69119"/>
          </a:xfrm>
        </p:spPr>
        <p:txBody>
          <a:bodyPr/>
          <a:lstStyle/>
          <a:p>
            <a:r>
              <a:rPr lang="en-US" altLang="en-US" dirty="0"/>
              <a:t>Interoperability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29D56204-ACEB-46AF-8676-00A552C4EC39}" type="slidenum">
              <a:rPr lang="en-US" altLang="en-US" smtClean="0"/>
              <a:pPr/>
              <a:t>10</a:t>
            </a:fld>
            <a:endParaRPr lang="en-US" altLang="en-US" dirty="0"/>
          </a:p>
        </p:txBody>
      </p:sp>
      <p:sp>
        <p:nvSpPr>
          <p:cNvPr id="19" name="TextBox 24"/>
          <p:cNvSpPr txBox="1">
            <a:spLocks noChangeArrowheads="1"/>
          </p:cNvSpPr>
          <p:nvPr/>
        </p:nvSpPr>
        <p:spPr bwMode="auto">
          <a:xfrm>
            <a:off x="533400" y="5486400"/>
            <a:ext cx="9148630" cy="1311128"/>
          </a:xfrm>
          <a:prstGeom prst="rect">
            <a:avLst/>
          </a:prstGeom>
          <a:noFill/>
          <a:ln>
            <a:noFill/>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10000"/>
              </a:lnSpc>
              <a:defRPr/>
            </a:pPr>
            <a:r>
              <a:rPr lang="en-US" sz="2400" kern="0" dirty="0">
                <a:solidFill>
                  <a:srgbClr val="000000"/>
                </a:solidFill>
                <a:latin typeface="Century Gothic" panose="020B0502020202020204" pitchFamily="34" charset="0"/>
              </a:rPr>
              <a:t>Data are understood and reusable throughout the pathways. Profiles define what standards should be used across each of these components.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8333"/>
          <a:stretch/>
        </p:blipFill>
        <p:spPr>
          <a:xfrm>
            <a:off x="277813" y="1828800"/>
            <a:ext cx="9220200" cy="3150098"/>
          </a:xfrm>
          <a:prstGeom prst="rect">
            <a:avLst/>
          </a:prstGeom>
        </p:spPr>
      </p:pic>
    </p:spTree>
    <p:extLst>
      <p:ext uri="{BB962C8B-B14F-4D97-AF65-F5344CB8AC3E}">
        <p14:creationId xmlns:p14="http://schemas.microsoft.com/office/powerpoint/2010/main" val="1488546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xfrm>
            <a:off x="384048" y="6096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Comments about Standards</a:t>
            </a:r>
          </a:p>
        </p:txBody>
      </p:sp>
      <p:sp>
        <p:nvSpPr>
          <p:cNvPr id="3" name="Content Placeholder 2"/>
          <p:cNvSpPr>
            <a:spLocks noGrp="1"/>
          </p:cNvSpPr>
          <p:nvPr>
            <p:ph type="body" sz="quarter" idx="10"/>
          </p:nvPr>
        </p:nvSpPr>
        <p:spPr>
          <a:xfrm>
            <a:off x="384048" y="1600200"/>
            <a:ext cx="9293352" cy="2590800"/>
          </a:xfrm>
        </p:spPr>
        <p:txBody>
          <a:bodyPr/>
          <a:lstStyle/>
          <a:p>
            <a:pPr>
              <a:lnSpc>
                <a:spcPct val="110000"/>
              </a:lnSpc>
              <a:spcAft>
                <a:spcPts val="1200"/>
              </a:spcAft>
              <a:buFontTx/>
              <a:buChar char="•"/>
              <a:defRPr/>
            </a:pPr>
            <a:r>
              <a:rPr lang="en-US" dirty="0">
                <a:solidFill>
                  <a:srgbClr val="000000"/>
                </a:solidFill>
              </a:rPr>
              <a:t>“What I like most about standards is that there are so many to choose from.”</a:t>
            </a:r>
          </a:p>
          <a:p>
            <a:pPr>
              <a:lnSpc>
                <a:spcPct val="110000"/>
              </a:lnSpc>
              <a:spcAft>
                <a:spcPts val="1200"/>
              </a:spcAft>
              <a:buFontTx/>
              <a:buChar char="•"/>
              <a:defRPr/>
            </a:pPr>
            <a:r>
              <a:rPr lang="en-US" dirty="0">
                <a:solidFill>
                  <a:srgbClr val="000000"/>
                </a:solidFill>
              </a:rPr>
              <a:t>“There are no standards.”</a:t>
            </a:r>
          </a:p>
          <a:p>
            <a:pPr>
              <a:lnSpc>
                <a:spcPct val="110000"/>
              </a:lnSpc>
              <a:spcAft>
                <a:spcPts val="1200"/>
              </a:spcAft>
              <a:buFontTx/>
              <a:buChar char="•"/>
              <a:defRPr/>
            </a:pPr>
            <a:r>
              <a:rPr lang="en-US" dirty="0">
                <a:solidFill>
                  <a:srgbClr val="000000"/>
                </a:solidFill>
              </a:rPr>
              <a:t>“We need standards, so let’s make some.”</a:t>
            </a:r>
          </a:p>
          <a:p>
            <a:pPr>
              <a:lnSpc>
                <a:spcPct val="110000"/>
              </a:lnSpc>
              <a:spcAft>
                <a:spcPts val="1200"/>
              </a:spcAft>
              <a:buFontTx/>
              <a:buChar char="•"/>
              <a:defRPr/>
            </a:pPr>
            <a:endParaRPr lang="en-US" kern="0" dirty="0">
              <a:solidFill>
                <a:srgbClr val="000000"/>
              </a:solidFill>
            </a:endParaRPr>
          </a:p>
          <a:p>
            <a:pPr>
              <a:lnSpc>
                <a:spcPct val="110000"/>
              </a:lnSpc>
              <a:spcAft>
                <a:spcPts val="1200"/>
              </a:spcAft>
              <a:buFont typeface="Arial" charset="0"/>
              <a:buChar char="•"/>
              <a:defRPr/>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785D70-FB2D-4E68-9A02-0C23B73533F0}" type="slidenum">
              <a:rPr lang="en-US" altLang="en-US">
                <a:solidFill>
                  <a:srgbClr val="898989"/>
                </a:solidFill>
              </a:rPr>
              <a:pPr eaLnBrk="1" hangingPunct="1"/>
              <a:t>11</a:t>
            </a:fld>
            <a:endParaRPr lang="en-US" altLang="en-US" dirty="0">
              <a:solidFill>
                <a:srgbClr val="898989"/>
              </a:solidFill>
            </a:endParaRPr>
          </a:p>
        </p:txBody>
      </p:sp>
    </p:spTree>
    <p:extLst>
      <p:ext uri="{BB962C8B-B14F-4D97-AF65-F5344CB8AC3E}">
        <p14:creationId xmlns:p14="http://schemas.microsoft.com/office/powerpoint/2010/main" val="1104427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384048" y="6096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How are standards made?</a:t>
            </a:r>
          </a:p>
        </p:txBody>
      </p:sp>
      <p:sp>
        <p:nvSpPr>
          <p:cNvPr id="3" name="Content Placeholder 2"/>
          <p:cNvSpPr>
            <a:spLocks noGrp="1"/>
          </p:cNvSpPr>
          <p:nvPr>
            <p:ph type="body" sz="quarter" idx="10"/>
          </p:nvPr>
        </p:nvSpPr>
        <p:spPr>
          <a:xfrm>
            <a:off x="384048" y="1600200"/>
            <a:ext cx="8305800" cy="3352800"/>
          </a:xfrm>
        </p:spPr>
        <p:txBody>
          <a:bodyPr/>
          <a:lstStyle/>
          <a:p>
            <a:pPr>
              <a:lnSpc>
                <a:spcPct val="110000"/>
              </a:lnSpc>
              <a:spcAft>
                <a:spcPts val="1200"/>
              </a:spcAft>
              <a:buFont typeface="Arial" charset="0"/>
              <a:buChar char="•"/>
              <a:defRPr/>
            </a:pPr>
            <a:r>
              <a:rPr lang="en-US" dirty="0"/>
              <a:t>Government</a:t>
            </a:r>
          </a:p>
          <a:p>
            <a:pPr>
              <a:lnSpc>
                <a:spcPct val="110000"/>
              </a:lnSpc>
              <a:spcAft>
                <a:spcPts val="1200"/>
              </a:spcAft>
              <a:buFont typeface="Arial" charset="0"/>
              <a:buChar char="•"/>
              <a:defRPr/>
            </a:pPr>
            <a:r>
              <a:rPr lang="en-US" dirty="0"/>
              <a:t>De facto standards (proprietary), created by a vendor</a:t>
            </a:r>
          </a:p>
          <a:p>
            <a:pPr>
              <a:lnSpc>
                <a:spcPct val="110000"/>
              </a:lnSpc>
              <a:spcAft>
                <a:spcPts val="1200"/>
              </a:spcAft>
              <a:buFont typeface="Arial" charset="0"/>
              <a:buChar char="•"/>
              <a:defRPr/>
            </a:pPr>
            <a:r>
              <a:rPr lang="en-US" dirty="0"/>
              <a:t>Ad hoc standards, created by industry groups</a:t>
            </a:r>
          </a:p>
          <a:p>
            <a:pPr>
              <a:lnSpc>
                <a:spcPct val="110000"/>
              </a:lnSpc>
              <a:spcAft>
                <a:spcPts val="1200"/>
              </a:spcAft>
              <a:buFont typeface="Arial" charset="0"/>
              <a:buChar char="•"/>
              <a:defRPr/>
            </a:pPr>
            <a:r>
              <a:rPr lang="en-US" dirty="0"/>
              <a:t>Consensus standards, created by open groups of interested stakeholders</a:t>
            </a:r>
          </a:p>
          <a:p>
            <a:pPr>
              <a:lnSpc>
                <a:spcPct val="110000"/>
              </a:lnSpc>
              <a:spcAft>
                <a:spcPts val="1200"/>
              </a:spcAft>
              <a:defRPr/>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B2FA79C-89BF-4C5C-BA38-F4BB69C1625A}" type="slidenum">
              <a:rPr lang="en-US" altLang="en-US">
                <a:solidFill>
                  <a:srgbClr val="898989"/>
                </a:solidFill>
              </a:rPr>
              <a:pPr eaLnBrk="1" hangingPunct="1"/>
              <a:t>12</a:t>
            </a:fld>
            <a:endParaRPr lang="en-US" altLang="en-US" dirty="0">
              <a:solidFill>
                <a:srgbClr val="898989"/>
              </a:solidFill>
            </a:endParaRPr>
          </a:p>
        </p:txBody>
      </p:sp>
    </p:spTree>
    <p:extLst>
      <p:ext uri="{BB962C8B-B14F-4D97-AF65-F5344CB8AC3E}">
        <p14:creationId xmlns:p14="http://schemas.microsoft.com/office/powerpoint/2010/main" val="2613608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bwMode="auto">
          <a:xfrm>
            <a:off x="384048" y="59789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Authority for Standards</a:t>
            </a:r>
          </a:p>
        </p:txBody>
      </p:sp>
      <p:sp>
        <p:nvSpPr>
          <p:cNvPr id="27651" name="Content Placeholder 2"/>
          <p:cNvSpPr>
            <a:spLocks noGrp="1"/>
          </p:cNvSpPr>
          <p:nvPr>
            <p:ph type="body" sz="quarter" idx="10"/>
          </p:nvPr>
        </p:nvSpPr>
        <p:spPr bwMode="auto">
          <a:xfrm>
            <a:off x="384048" y="1600200"/>
            <a:ext cx="83058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pPr>
            <a:r>
              <a:rPr lang="en-US" altLang="en-US" dirty="0"/>
              <a:t>Government—mandate</a:t>
            </a:r>
          </a:p>
          <a:p>
            <a:pPr>
              <a:lnSpc>
                <a:spcPct val="110000"/>
              </a:lnSpc>
            </a:pPr>
            <a:r>
              <a:rPr lang="en-US" altLang="en-US" dirty="0"/>
              <a:t>Single vendor—market share</a:t>
            </a:r>
          </a:p>
          <a:p>
            <a:pPr>
              <a:lnSpc>
                <a:spcPct val="110000"/>
              </a:lnSpc>
            </a:pPr>
            <a:r>
              <a:rPr lang="en-US" altLang="en-US" dirty="0"/>
              <a:t>Ad hoc—vendor agreement</a:t>
            </a:r>
          </a:p>
          <a:p>
            <a:pPr>
              <a:lnSpc>
                <a:spcPct val="110000"/>
              </a:lnSpc>
            </a:pPr>
            <a:r>
              <a:rPr lang="en-US" altLang="en-US" dirty="0"/>
              <a:t>Consensus</a:t>
            </a:r>
          </a:p>
          <a:p>
            <a:pPr marL="741363" lvl="1" indent="-393700">
              <a:lnSpc>
                <a:spcPct val="110000"/>
              </a:lnSpc>
            </a:pPr>
            <a:r>
              <a:rPr lang="en-US" altLang="en-US" dirty="0"/>
              <a:t>Balanced voting process among categories of participants</a:t>
            </a:r>
          </a:p>
          <a:p>
            <a:pPr marL="741363" lvl="1" indent="-393700">
              <a:lnSpc>
                <a:spcPct val="110000"/>
              </a:lnSpc>
            </a:pPr>
            <a:r>
              <a:rPr lang="en-US" altLang="en-US" dirty="0"/>
              <a:t>Requires overwhelming agreement </a:t>
            </a:r>
          </a:p>
          <a:p>
            <a:pPr marL="741363" lvl="1" indent="-393700">
              <a:lnSpc>
                <a:spcPct val="110000"/>
              </a:lnSpc>
            </a:pPr>
            <a:r>
              <a:rPr lang="en-US" altLang="en-US" dirty="0"/>
              <a:t>Vote by members or countries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AE8BFB-6705-4DBE-B4C1-DF074052BF3A}" type="slidenum">
              <a:rPr lang="en-US" altLang="en-US">
                <a:solidFill>
                  <a:srgbClr val="898989"/>
                </a:solidFill>
              </a:rPr>
              <a:pPr eaLnBrk="1" hangingPunct="1"/>
              <a:t>13</a:t>
            </a:fld>
            <a:endParaRPr lang="en-US" altLang="en-US" dirty="0">
              <a:solidFill>
                <a:srgbClr val="898989"/>
              </a:solidFill>
            </a:endParaRPr>
          </a:p>
        </p:txBody>
      </p:sp>
    </p:spTree>
    <p:extLst>
      <p:ext uri="{BB962C8B-B14F-4D97-AF65-F5344CB8AC3E}">
        <p14:creationId xmlns:p14="http://schemas.microsoft.com/office/powerpoint/2010/main" val="289027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xfrm>
            <a:off x="384048" y="6096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Who creates standards?</a:t>
            </a:r>
          </a:p>
        </p:txBody>
      </p:sp>
      <p:sp>
        <p:nvSpPr>
          <p:cNvPr id="28675" name="Content Placeholder 2"/>
          <p:cNvSpPr>
            <a:spLocks noGrp="1"/>
          </p:cNvSpPr>
          <p:nvPr>
            <p:ph type="body" sz="quarter" idx="10"/>
          </p:nvPr>
        </p:nvSpPr>
        <p:spPr bwMode="auto">
          <a:xfrm>
            <a:off x="384047" y="1600200"/>
            <a:ext cx="9113965"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spcAft>
                <a:spcPts val="1200"/>
              </a:spcAft>
            </a:pPr>
            <a:r>
              <a:rPr lang="en-US" altLang="en-US" dirty="0"/>
              <a:t>Many groups create standards. The result is competing, conflicting, and overlapping standards. The result is inconsistency in what standards are chosen, defeating the purpose of standards.</a:t>
            </a:r>
          </a:p>
          <a:p>
            <a:pPr>
              <a:lnSpc>
                <a:spcPct val="110000"/>
              </a:lnSpc>
              <a:spcAft>
                <a:spcPts val="1200"/>
              </a:spcAft>
            </a:pPr>
            <a:r>
              <a:rPr lang="en-US" altLang="en-US" dirty="0"/>
              <a:t>We refer to a group that creates standards as a Standards Developing Organization (SDO). Some SDOs are international, others are U.S.-based only.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3B5653-AEB2-47AA-B8FE-59A24A88C239}" type="slidenum">
              <a:rPr lang="en-US" altLang="en-US">
                <a:solidFill>
                  <a:srgbClr val="898989"/>
                </a:solidFill>
              </a:rPr>
              <a:pPr eaLnBrk="1" hangingPunct="1"/>
              <a:t>14</a:t>
            </a:fld>
            <a:endParaRPr lang="en-US" altLang="en-US" dirty="0">
              <a:solidFill>
                <a:srgbClr val="898989"/>
              </a:solidFill>
            </a:endParaRPr>
          </a:p>
        </p:txBody>
      </p:sp>
    </p:spTree>
    <p:extLst>
      <p:ext uri="{BB962C8B-B14F-4D97-AF65-F5344CB8AC3E}">
        <p14:creationId xmlns:p14="http://schemas.microsoft.com/office/powerpoint/2010/main" val="2427685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International SDOs</a:t>
            </a:r>
          </a:p>
        </p:txBody>
      </p:sp>
      <p:sp>
        <p:nvSpPr>
          <p:cNvPr id="29699" name="Content Placeholder 2"/>
          <p:cNvSpPr>
            <a:spLocks noGrp="1"/>
          </p:cNvSpPr>
          <p:nvPr>
            <p:ph type="body" sz="quarter" idx="10"/>
          </p:nvPr>
        </p:nvSpPr>
        <p:spPr bwMode="auto">
          <a:xfrm>
            <a:off x="384047" y="1600200"/>
            <a:ext cx="9113965"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r>
              <a:rPr lang="en-US" altLang="en-US" dirty="0"/>
              <a:t>International Standards Organization (ISO)</a:t>
            </a:r>
          </a:p>
          <a:p>
            <a:pPr marL="741363" lvl="1" indent="-393700"/>
            <a:r>
              <a:rPr lang="en-US" altLang="en-US" dirty="0"/>
              <a:t>ISO TC 215—Healthcare Informatics</a:t>
            </a:r>
          </a:p>
          <a:p>
            <a:r>
              <a:rPr lang="en-US" altLang="en-US" dirty="0"/>
              <a:t>European Committee for Standardization (CEN)</a:t>
            </a:r>
          </a:p>
          <a:p>
            <a:r>
              <a:rPr lang="en-US" altLang="en-US" dirty="0"/>
              <a:t>Health Level 7 (HL7) International</a:t>
            </a:r>
          </a:p>
          <a:p>
            <a:r>
              <a:rPr lang="en-US" altLang="en-US" dirty="0"/>
              <a:t>Digital Imaging and Communications in Medicine (DICOM)</a:t>
            </a:r>
          </a:p>
          <a:p>
            <a:r>
              <a:rPr lang="en-US" altLang="en-US" dirty="0"/>
              <a:t>Institute of Electrical and Electronic Engineers (IEEE)</a:t>
            </a:r>
          </a:p>
          <a:p>
            <a:r>
              <a:rPr lang="en-US" altLang="en-US" dirty="0"/>
              <a:t>Clinical Data Interchange Standards Consortium (CDISC)</a:t>
            </a:r>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CBFD17-E3E1-4C7C-BC02-D4F19F6163E4}" type="slidenum">
              <a:rPr lang="en-US" altLang="en-US">
                <a:solidFill>
                  <a:srgbClr val="898989"/>
                </a:solidFill>
              </a:rPr>
              <a:pPr eaLnBrk="1" hangingPunct="1"/>
              <a:t>15</a:t>
            </a:fld>
            <a:endParaRPr lang="en-US" altLang="en-US" dirty="0">
              <a:solidFill>
                <a:srgbClr val="898989"/>
              </a:solidFill>
            </a:endParaRPr>
          </a:p>
        </p:txBody>
      </p:sp>
    </p:spTree>
    <p:extLst>
      <p:ext uri="{BB962C8B-B14F-4D97-AF65-F5344CB8AC3E}">
        <p14:creationId xmlns:p14="http://schemas.microsoft.com/office/powerpoint/2010/main" val="749027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International SDOs</a:t>
            </a:r>
          </a:p>
        </p:txBody>
      </p:sp>
      <p:sp>
        <p:nvSpPr>
          <p:cNvPr id="30723" name="Content Placeholder 2"/>
          <p:cNvSpPr>
            <a:spLocks noGrp="1"/>
          </p:cNvSpPr>
          <p:nvPr>
            <p:ph type="body" sz="quarter" idx="10"/>
          </p:nvPr>
        </p:nvSpPr>
        <p:spPr bwMode="auto">
          <a:xfrm>
            <a:off x="384048" y="16002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r>
              <a:rPr lang="en-US" altLang="en-US" dirty="0"/>
              <a:t>GS1</a:t>
            </a:r>
          </a:p>
          <a:p>
            <a:r>
              <a:rPr lang="en-US" altLang="en-US" dirty="0"/>
              <a:t>International Healthcare Terminology SDO (IHTSDO)</a:t>
            </a:r>
          </a:p>
          <a:p>
            <a:r>
              <a:rPr lang="en-US" altLang="en-US" dirty="0"/>
              <a:t>Joint Initiative Council (JIC)</a:t>
            </a:r>
          </a:p>
          <a:p>
            <a:pPr marL="502920" lvl="1"/>
            <a:endParaRPr lang="en-US" altLang="en-US" dirty="0"/>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6BFCE9D-B180-4DFA-85C5-D0744B8968A1}" type="slidenum">
              <a:rPr lang="en-US" altLang="en-US">
                <a:solidFill>
                  <a:srgbClr val="898989"/>
                </a:solidFill>
              </a:rPr>
              <a:pPr eaLnBrk="1" hangingPunct="1"/>
              <a:t>16</a:t>
            </a:fld>
            <a:endParaRPr lang="en-US" altLang="en-US" dirty="0">
              <a:solidFill>
                <a:srgbClr val="898989"/>
              </a:solidFill>
            </a:endParaRPr>
          </a:p>
        </p:txBody>
      </p:sp>
    </p:spTree>
    <p:extLst>
      <p:ext uri="{BB962C8B-B14F-4D97-AF65-F5344CB8AC3E}">
        <p14:creationId xmlns:p14="http://schemas.microsoft.com/office/powerpoint/2010/main" val="916960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Related Organizations</a:t>
            </a:r>
          </a:p>
        </p:txBody>
      </p:sp>
      <p:sp>
        <p:nvSpPr>
          <p:cNvPr id="31747" name="Content Placeholder 2"/>
          <p:cNvSpPr>
            <a:spLocks noGrp="1"/>
          </p:cNvSpPr>
          <p:nvPr>
            <p:ph type="body" sz="quarter" idx="10"/>
          </p:nvPr>
        </p:nvSpPr>
        <p:spPr bwMode="auto">
          <a:xfrm>
            <a:off x="384047" y="1600200"/>
            <a:ext cx="9113965"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r>
              <a:rPr lang="en-US" altLang="en-US" dirty="0"/>
              <a:t>World Health Organization (WHO)</a:t>
            </a:r>
          </a:p>
          <a:p>
            <a:r>
              <a:rPr lang="en-US" altLang="en-US" dirty="0"/>
              <a:t>Object Management Group (OMG)</a:t>
            </a:r>
          </a:p>
          <a:p>
            <a:r>
              <a:rPr lang="en-US" altLang="en-US" dirty="0"/>
              <a:t>Integrating the Healthcare Enterprise (IHE)</a:t>
            </a:r>
          </a:p>
          <a:p>
            <a:r>
              <a:rPr lang="en-US" altLang="en-US" dirty="0"/>
              <a:t>openEHR</a:t>
            </a:r>
          </a:p>
          <a:p>
            <a:r>
              <a:rPr lang="en-US" altLang="en-US" dirty="0"/>
              <a:t>World Wide Web Consortium (W3C)</a:t>
            </a:r>
          </a:p>
          <a:p>
            <a:r>
              <a:rPr lang="en-US" altLang="en-US" dirty="0"/>
              <a:t>Organization for the Advancement of Structured Information Standards (OASIS)</a:t>
            </a:r>
          </a:p>
          <a:p>
            <a:r>
              <a:rPr lang="en-US" altLang="en-US" dirty="0"/>
              <a:t>Internet Engineering Task Force (IETF)</a:t>
            </a:r>
          </a:p>
          <a:p>
            <a:endParaRPr lang="en-US" altLang="en-US" dirty="0"/>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C66760C-088E-4876-A29B-23C0254C95E6}" type="slidenum">
              <a:rPr lang="en-US" altLang="en-US">
                <a:solidFill>
                  <a:srgbClr val="898989"/>
                </a:solidFill>
              </a:rPr>
              <a:pPr eaLnBrk="1" hangingPunct="1"/>
              <a:t>17</a:t>
            </a:fld>
            <a:endParaRPr lang="en-US" altLang="en-US" dirty="0">
              <a:solidFill>
                <a:srgbClr val="898989"/>
              </a:solidFill>
            </a:endParaRPr>
          </a:p>
        </p:txBody>
      </p:sp>
    </p:spTree>
    <p:extLst>
      <p:ext uri="{BB962C8B-B14F-4D97-AF65-F5344CB8AC3E}">
        <p14:creationId xmlns:p14="http://schemas.microsoft.com/office/powerpoint/2010/main" val="2680111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69119"/>
          </a:xfrm>
        </p:spPr>
        <p:txBody>
          <a:bodyPr/>
          <a:lstStyle/>
          <a:p>
            <a:r>
              <a:rPr lang="en-US" dirty="0"/>
              <a:t>Healthcare Standards Landscape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2F13FA-3BE1-4737-8B9C-2213B7EB7D1C}" type="slidenum">
              <a:rPr lang="en-US" altLang="en-US">
                <a:solidFill>
                  <a:srgbClr val="898989"/>
                </a:solidFill>
              </a:rPr>
              <a:pPr eaLnBrk="1" hangingPunct="1"/>
              <a:t>18</a:t>
            </a:fld>
            <a:endParaRPr lang="en-US" altLang="en-US" dirty="0">
              <a:solidFill>
                <a:srgbClr val="898989"/>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81" y="1522198"/>
            <a:ext cx="9058148" cy="5577102"/>
          </a:xfrm>
          <a:prstGeom prst="rect">
            <a:avLst/>
          </a:prstGeom>
        </p:spPr>
      </p:pic>
    </p:spTree>
    <p:extLst>
      <p:ext uri="{BB962C8B-B14F-4D97-AF65-F5344CB8AC3E}">
        <p14:creationId xmlns:p14="http://schemas.microsoft.com/office/powerpoint/2010/main" val="1781970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bwMode="auto">
          <a:xfrm>
            <a:off x="384048" y="533400"/>
            <a:ext cx="8674100" cy="5691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t>Summary View of Standards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5F9D478-8060-4AE7-9A3A-20E6CE4C330A}" type="slidenum">
              <a:rPr lang="en-US" altLang="en-US">
                <a:solidFill>
                  <a:srgbClr val="898989"/>
                </a:solidFill>
              </a:rPr>
              <a:pPr eaLnBrk="1" hangingPunct="1"/>
              <a:t>19</a:t>
            </a:fld>
            <a:endParaRPr lang="en-US" altLang="en-US" dirty="0">
              <a:solidFill>
                <a:srgbClr val="898989"/>
              </a:solidFill>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371601"/>
            <a:ext cx="8426222" cy="6331480"/>
          </a:xfrm>
          <a:prstGeom prst="rect">
            <a:avLst/>
          </a:prstGeom>
        </p:spPr>
      </p:pic>
    </p:spTree>
    <p:extLst>
      <p:ext uri="{BB962C8B-B14F-4D97-AF65-F5344CB8AC3E}">
        <p14:creationId xmlns:p14="http://schemas.microsoft.com/office/powerpoint/2010/main" val="2729730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4048" y="0"/>
            <a:ext cx="8674100" cy="569119"/>
          </a:xfrm>
        </p:spPr>
        <p:txBody>
          <a:bodyPr/>
          <a:lstStyle/>
          <a:p>
            <a:r>
              <a:rPr lang="en-US" altLang="en-US" dirty="0"/>
              <a:t>National and International Standards Developing Organizations</a:t>
            </a:r>
            <a:br>
              <a:rPr lang="en-US" altLang="en-US" dirty="0"/>
            </a:br>
            <a:r>
              <a:rPr lang="en-US" altLang="en-US" sz="2400" dirty="0">
                <a:solidFill>
                  <a:srgbClr val="1E1860"/>
                </a:solidFill>
              </a:rPr>
              <a:t>Learning Objectives</a:t>
            </a:r>
            <a:endParaRPr lang="en-US" altLang="en-US" sz="2400" dirty="0"/>
          </a:p>
        </p:txBody>
      </p:sp>
      <p:sp>
        <p:nvSpPr>
          <p:cNvPr id="13316" name="Text Placeholder 3"/>
          <p:cNvSpPr>
            <a:spLocks noGrp="1"/>
          </p:cNvSpPr>
          <p:nvPr>
            <p:ph type="body" sz="quarter" idx="11"/>
          </p:nvPr>
        </p:nvSpPr>
        <p:spPr>
          <a:xfrm>
            <a:off x="384048" y="1828800"/>
            <a:ext cx="8664792" cy="4953000"/>
          </a:xfrm>
        </p:spPr>
        <p:txBody>
          <a:bodyPr/>
          <a:lstStyle/>
          <a:p>
            <a:pPr marL="342900" indent="-342900">
              <a:spcAft>
                <a:spcPts val="600"/>
              </a:spcAft>
              <a:buFont typeface="Arial" panose="020B0604020202020204" pitchFamily="34" charset="0"/>
              <a:buChar char="•"/>
            </a:pPr>
            <a:r>
              <a:rPr lang="en-US" dirty="0">
                <a:solidFill>
                  <a:schemeClr val="tx1"/>
                </a:solidFill>
                <a:latin typeface="Century Gothic" panose="020B0502020202020204" pitchFamily="34" charset="0"/>
              </a:rPr>
              <a:t>Explain why standards related to networking and health information exchange are important in the current environment </a:t>
            </a:r>
          </a:p>
          <a:p>
            <a:pPr marL="342900" indent="-342900">
              <a:spcAft>
                <a:spcPts val="600"/>
              </a:spcAft>
              <a:buFont typeface="Arial" panose="020B0604020202020204" pitchFamily="34" charset="0"/>
              <a:buChar char="•"/>
            </a:pPr>
            <a:r>
              <a:rPr lang="en-US" dirty="0">
                <a:solidFill>
                  <a:schemeClr val="tx1"/>
                </a:solidFill>
                <a:latin typeface="Century Gothic" panose="020B0502020202020204" pitchFamily="34" charset="0"/>
              </a:rPr>
              <a:t>Standards development  </a:t>
            </a:r>
          </a:p>
          <a:p>
            <a:pPr marL="800100" lvl="1" indent="-452438">
              <a:spcAft>
                <a:spcPts val="600"/>
              </a:spcAft>
              <a:buFont typeface="Courier New" panose="02070309020205020404" pitchFamily="49" charset="0"/>
              <a:buChar char="o"/>
            </a:pPr>
            <a:r>
              <a:rPr lang="en-US" sz="2400" dirty="0">
                <a:solidFill>
                  <a:schemeClr val="tx1"/>
                </a:solidFill>
                <a:latin typeface="Century Gothic" panose="020B0502020202020204" pitchFamily="34" charset="0"/>
              </a:rPr>
              <a:t>How standards are developed</a:t>
            </a:r>
          </a:p>
          <a:p>
            <a:pPr marL="800100" lvl="1" indent="-452438">
              <a:spcAft>
                <a:spcPts val="600"/>
              </a:spcAft>
              <a:buFont typeface="Courier New" panose="02070309020205020404" pitchFamily="49" charset="0"/>
              <a:buChar char="o"/>
            </a:pPr>
            <a:r>
              <a:rPr lang="en-US" sz="2400" dirty="0">
                <a:solidFill>
                  <a:schemeClr val="tx1"/>
                </a:solidFill>
                <a:latin typeface="Century Gothic" panose="020B0502020202020204" pitchFamily="34" charset="0"/>
              </a:rPr>
              <a:t>Who develops them</a:t>
            </a:r>
          </a:p>
          <a:p>
            <a:pPr marL="800100" lvl="1" indent="-452438">
              <a:lnSpc>
                <a:spcPct val="110000"/>
              </a:lnSpc>
              <a:spcAft>
                <a:spcPts val="600"/>
              </a:spcAft>
              <a:buFont typeface="Courier New" panose="02070309020205020404" pitchFamily="49" charset="0"/>
              <a:buChar char="o"/>
            </a:pPr>
            <a:r>
              <a:rPr lang="en-US" sz="2400" dirty="0">
                <a:solidFill>
                  <a:schemeClr val="tx1"/>
                </a:solidFill>
                <a:latin typeface="Century Gothic" panose="020B0502020202020204" pitchFamily="34" charset="0"/>
              </a:rPr>
              <a:t>How standards are accredited</a:t>
            </a:r>
          </a:p>
          <a:p>
            <a:pPr marL="800100" lvl="1" indent="-452438">
              <a:lnSpc>
                <a:spcPct val="110000"/>
              </a:lnSpc>
              <a:spcAft>
                <a:spcPts val="600"/>
              </a:spcAft>
              <a:buFont typeface="Courier New" panose="02070309020205020404" pitchFamily="49" charset="0"/>
              <a:buChar char="o"/>
            </a:pPr>
            <a:r>
              <a:rPr lang="en-US" sz="2400" dirty="0">
                <a:solidFill>
                  <a:schemeClr val="tx1"/>
                </a:solidFill>
                <a:latin typeface="Century Gothic" panose="020B0502020202020204" pitchFamily="34" charset="0"/>
              </a:rPr>
              <a:t>How standards are selected</a:t>
            </a:r>
          </a:p>
          <a:p>
            <a:pPr marL="342900" indent="-342900">
              <a:spcAft>
                <a:spcPts val="600"/>
              </a:spcAft>
              <a:buFont typeface="Arial" panose="020B0604020202020204" pitchFamily="34" charset="0"/>
              <a:buChar char="•"/>
            </a:pPr>
            <a:r>
              <a:rPr lang="en-US" dirty="0">
                <a:solidFill>
                  <a:schemeClr val="tx1"/>
                </a:solidFill>
                <a:latin typeface="Century Gothic" panose="020B0502020202020204" pitchFamily="34" charset="0"/>
              </a:rPr>
              <a:t>Understand the kinds of standards being developed and for what purpose</a:t>
            </a:r>
          </a:p>
          <a:p>
            <a:endParaRPr lang="en-US" dirty="0"/>
          </a:p>
          <a:p>
            <a:endParaRPr lang="en-US" dirty="0"/>
          </a:p>
        </p:txBody>
      </p:sp>
      <p:sp>
        <p:nvSpPr>
          <p:cNvPr id="3"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D85EA458-7F52-46EC-A280-83ACEECA6EFE}" type="slidenum">
              <a:rPr lang="en-US" altLang="en-US" smtClean="0"/>
              <a:pPr/>
              <a:t>2</a:t>
            </a:fld>
            <a:endParaRPr lang="en-US" altLang="en-US" dirty="0"/>
          </a:p>
        </p:txBody>
      </p:sp>
    </p:spTree>
    <p:extLst>
      <p:ext uri="{BB962C8B-B14F-4D97-AF65-F5344CB8AC3E}">
        <p14:creationId xmlns:p14="http://schemas.microsoft.com/office/powerpoint/2010/main" val="2789145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noAutofit/>
          </a:bodyPr>
          <a:lstStyle/>
          <a:p>
            <a:r>
              <a:rPr lang="en-US" altLang="en-US" dirty="0"/>
              <a:t>National and International Standards Developing Organizations </a:t>
            </a:r>
            <a:br>
              <a:rPr lang="en-US" altLang="en-US" dirty="0"/>
            </a:br>
            <a:br>
              <a:rPr lang="en-US" altLang="en-US" dirty="0"/>
            </a:br>
            <a:r>
              <a:rPr lang="en-US" sz="2400" dirty="0">
                <a:solidFill>
                  <a:srgbClr val="1E1860"/>
                </a:solidFill>
              </a:rPr>
              <a:t>Summary</a:t>
            </a:r>
            <a:endParaRPr lang="en-US" altLang="en-US" sz="2400" dirty="0"/>
          </a:p>
        </p:txBody>
      </p:sp>
      <p:sp>
        <p:nvSpPr>
          <p:cNvPr id="3" name="Text Placeholder 2"/>
          <p:cNvSpPr>
            <a:spLocks noGrp="1"/>
          </p:cNvSpPr>
          <p:nvPr>
            <p:ph type="body" sz="quarter" idx="10"/>
          </p:nvPr>
        </p:nvSpPr>
        <p:spPr>
          <a:xfrm>
            <a:off x="384048" y="2212848"/>
            <a:ext cx="8305800" cy="2590800"/>
          </a:xfrm>
        </p:spPr>
        <p:txBody>
          <a:bodyPr/>
          <a:lstStyle/>
          <a:p>
            <a:pPr>
              <a:lnSpc>
                <a:spcPct val="110000"/>
              </a:lnSpc>
              <a:spcAft>
                <a:spcPts val="1200"/>
              </a:spcAft>
              <a:buFont typeface="Arial" charset="0"/>
              <a:buChar char="•"/>
              <a:defRPr/>
            </a:pPr>
            <a:r>
              <a:rPr lang="en-US" dirty="0"/>
              <a:t>Importance of standards</a:t>
            </a:r>
          </a:p>
          <a:p>
            <a:pPr>
              <a:lnSpc>
                <a:spcPct val="110000"/>
              </a:lnSpc>
              <a:spcAft>
                <a:spcPts val="1200"/>
              </a:spcAft>
              <a:buFont typeface="Arial" charset="0"/>
              <a:buChar char="•"/>
              <a:defRPr/>
            </a:pPr>
            <a:r>
              <a:rPr lang="en-US" dirty="0"/>
              <a:t>How standards are made</a:t>
            </a:r>
          </a:p>
          <a:p>
            <a:pPr>
              <a:lnSpc>
                <a:spcPct val="110000"/>
              </a:lnSpc>
              <a:spcAft>
                <a:spcPts val="1200"/>
              </a:spcAft>
              <a:buFont typeface="Arial" charset="0"/>
              <a:buChar char="•"/>
              <a:defRPr/>
            </a:pPr>
            <a:r>
              <a:rPr lang="en-US" dirty="0"/>
              <a:t>Who makes standards</a:t>
            </a:r>
          </a:p>
          <a:p>
            <a:pPr>
              <a:lnSpc>
                <a:spcPct val="110000"/>
              </a:lnSpc>
              <a:spcAft>
                <a:spcPts val="1200"/>
              </a:spcAft>
              <a:defRPr/>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04633CC-1352-4F7C-9006-1E0854F98B54}" type="slidenum">
              <a:rPr lang="en-US" altLang="en-US">
                <a:solidFill>
                  <a:srgbClr val="898989"/>
                </a:solidFill>
              </a:rPr>
              <a:pPr eaLnBrk="1" hangingPunct="1"/>
              <a:t>20</a:t>
            </a:fld>
            <a:endParaRPr lang="en-US" altLang="en-US" dirty="0">
              <a:solidFill>
                <a:srgbClr val="898989"/>
              </a:solidFill>
            </a:endParaRPr>
          </a:p>
        </p:txBody>
      </p:sp>
    </p:spTree>
    <p:extLst>
      <p:ext uri="{BB962C8B-B14F-4D97-AF65-F5344CB8AC3E}">
        <p14:creationId xmlns:p14="http://schemas.microsoft.com/office/powerpoint/2010/main" val="2742597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Placeholder 2" descr="Health Level Seven International"/>
          <p:cNvSpPr>
            <a:spLocks noGrp="1"/>
          </p:cNvSpPr>
          <p:nvPr>
            <p:ph type="body" sz="quarter" idx="10"/>
          </p:nvPr>
        </p:nvSpPr>
        <p:spPr>
          <a:xfrm>
            <a:off x="384048" y="1600201"/>
            <a:ext cx="8912352" cy="6119812"/>
          </a:xfrm>
        </p:spPr>
        <p:txBody>
          <a:bodyPr/>
          <a:lstStyle/>
          <a:p>
            <a:pPr marL="0" indent="0">
              <a:lnSpc>
                <a:spcPct val="110000"/>
              </a:lnSpc>
              <a:buNone/>
            </a:pPr>
            <a:r>
              <a:rPr lang="en-US" sz="1800" b="0" dirty="0"/>
              <a:t>American Dental Association. (n.d.). Retrieved from </a:t>
            </a:r>
            <a:r>
              <a:rPr lang="en-US" sz="1800" b="0" u="sng" dirty="0">
                <a:hlinkClick r:id="rId3" tooltip="American Dental Association"/>
              </a:rPr>
              <a:t>www.ada.org</a:t>
            </a:r>
            <a:r>
              <a:rPr lang="en-US" sz="1800" b="0" u="sng" dirty="0"/>
              <a:t> </a:t>
            </a:r>
          </a:p>
          <a:p>
            <a:pPr marL="0" indent="0">
              <a:lnSpc>
                <a:spcPct val="110000"/>
              </a:lnSpc>
              <a:buNone/>
            </a:pPr>
            <a:r>
              <a:rPr lang="en-US" sz="1800" b="0" dirty="0"/>
              <a:t>American National Standards Institute. (n.d.). Retrieved from </a:t>
            </a:r>
            <a:r>
              <a:rPr lang="en-US" sz="1800" b="0" u="sng" dirty="0">
                <a:hlinkClick r:id="rId4" tooltip="ANSI - American National Standards Institute"/>
              </a:rPr>
              <a:t>www.ansi.org</a:t>
            </a:r>
            <a:r>
              <a:rPr lang="en-US" sz="1800" b="0" u="sng" dirty="0"/>
              <a:t> </a:t>
            </a:r>
          </a:p>
          <a:p>
            <a:pPr marL="0" indent="0">
              <a:lnSpc>
                <a:spcPct val="110000"/>
              </a:lnSpc>
              <a:buNone/>
            </a:pPr>
            <a:r>
              <a:rPr lang="en-US" sz="1800" dirty="0"/>
              <a:t>American National Standards Institute. (n.d.). ANSI </a:t>
            </a:r>
            <a:r>
              <a:rPr lang="en-US" sz="1800" b="0" dirty="0"/>
              <a:t>Accredited U.S. Technical Advisory Groups (TAGs) to ISO. Retrieved from </a:t>
            </a:r>
            <a:r>
              <a:rPr lang="en-US" sz="1800" b="0" u="sng" dirty="0">
                <a:hlinkClick r:id="rId5" tooltip="ANSI Accredited U.S. Technical Advisory Groups (TAGs) "/>
              </a:rPr>
              <a:t>www.ansi.org/standards_activities/iso_programs/tag_iso.aspx</a:t>
            </a:r>
            <a:r>
              <a:rPr lang="en-US" sz="1800" b="0" u="sng" dirty="0"/>
              <a:t> </a:t>
            </a:r>
          </a:p>
          <a:p>
            <a:pPr marL="0" indent="0">
              <a:lnSpc>
                <a:spcPct val="110000"/>
              </a:lnSpc>
              <a:buNone/>
            </a:pPr>
            <a:r>
              <a:rPr lang="en-US" sz="1800" dirty="0"/>
              <a:t>ASC X12. (n.d.). </a:t>
            </a:r>
            <a:r>
              <a:rPr lang="en-US" sz="1800" b="0" dirty="0"/>
              <a:t>About ASC X12. Retrieved from </a:t>
            </a:r>
            <a:r>
              <a:rPr lang="en-US" sz="1800" b="0" u="sng" dirty="0">
                <a:hlinkClick r:id="rId6" tooltip="ASCX12 - About ASC X12"/>
              </a:rPr>
              <a:t>www.x12.org</a:t>
            </a:r>
            <a:r>
              <a:rPr lang="en-US" sz="1800" b="0" u="sng" dirty="0"/>
              <a:t> </a:t>
            </a:r>
          </a:p>
          <a:p>
            <a:pPr marL="0" indent="0">
              <a:lnSpc>
                <a:spcPct val="110000"/>
              </a:lnSpc>
              <a:buNone/>
            </a:pPr>
            <a:r>
              <a:rPr lang="en-US" sz="1800" b="0" dirty="0"/>
              <a:t>ASTM International. (n.d.). Welcome to ASTM.org. Retrieved from </a:t>
            </a:r>
            <a:r>
              <a:rPr lang="en-US" sz="1800" b="0" u="sng" dirty="0">
                <a:hlinkClick r:id="rId7" tooltip="ASTM International"/>
              </a:rPr>
              <a:t>www.astm.org</a:t>
            </a:r>
            <a:r>
              <a:rPr lang="en-US" sz="1800" b="0" u="sng" dirty="0"/>
              <a:t> </a:t>
            </a:r>
          </a:p>
          <a:p>
            <a:pPr marL="0" indent="0">
              <a:lnSpc>
                <a:spcPct val="110000"/>
              </a:lnSpc>
              <a:buNone/>
            </a:pPr>
            <a:r>
              <a:rPr lang="en-US" sz="1800" dirty="0"/>
              <a:t>Clinical Data Interchange Standards Consortium. (n.d.). CDISC s</a:t>
            </a:r>
            <a:r>
              <a:rPr lang="en-US" sz="1800" b="0" dirty="0"/>
              <a:t>trength </a:t>
            </a:r>
            <a:r>
              <a:rPr lang="en-US" sz="1800" dirty="0"/>
              <a:t>t</a:t>
            </a:r>
            <a:r>
              <a:rPr lang="en-US" sz="1800" b="0" dirty="0"/>
              <a:t>hrough </a:t>
            </a:r>
            <a:r>
              <a:rPr lang="en-US" sz="1800" dirty="0"/>
              <a:t>c</a:t>
            </a:r>
            <a:r>
              <a:rPr lang="en-US" sz="1800" b="0" dirty="0"/>
              <a:t>ollaboration. Retrieved from </a:t>
            </a:r>
            <a:r>
              <a:rPr lang="en-US" sz="1800" b="0" u="sng" dirty="0">
                <a:hlinkClick r:id="rId8" tooltip="CDISC Strength Through Collaboration"/>
              </a:rPr>
              <a:t>www.cdisc.org</a:t>
            </a:r>
            <a:r>
              <a:rPr lang="en-US" sz="1800" b="0" u="sng" dirty="0"/>
              <a:t> </a:t>
            </a:r>
          </a:p>
          <a:p>
            <a:pPr marL="0" indent="0">
              <a:lnSpc>
                <a:spcPct val="110000"/>
              </a:lnSpc>
              <a:buNone/>
            </a:pPr>
            <a:r>
              <a:rPr lang="en-US" sz="1800" dirty="0"/>
              <a:t>Comité Européen de Normalisation. (n.d.). Technical committees, workshops and other bodies. </a:t>
            </a:r>
          </a:p>
          <a:p>
            <a:pPr marL="0" indent="0">
              <a:lnSpc>
                <a:spcPct val="110000"/>
              </a:lnSpc>
              <a:buNone/>
            </a:pPr>
            <a:r>
              <a:rPr lang="en-US" sz="1800" b="0" dirty="0"/>
              <a:t>Digital Imaging and Communications in Medicine. (n.d.). Retrieved from </a:t>
            </a:r>
            <a:r>
              <a:rPr lang="en-US" sz="1800" b="0" u="sng" dirty="0">
                <a:hlinkClick r:id="rId9" tooltip="DICOM (Digital Imaging and Communications in Medicine)"/>
              </a:rPr>
              <a:t>http://medical.nema.org/</a:t>
            </a:r>
            <a:r>
              <a:rPr lang="en-US" sz="1800" b="0" u="sng" dirty="0"/>
              <a:t> </a:t>
            </a:r>
          </a:p>
          <a:p>
            <a:pPr marL="0" indent="0">
              <a:lnSpc>
                <a:spcPct val="110000"/>
              </a:lnSpc>
              <a:buNone/>
            </a:pPr>
            <a:r>
              <a:rPr lang="en-US" sz="1800" b="0" dirty="0"/>
              <a:t>GS1 The global language of business. (n.d.). Retrieved from </a:t>
            </a:r>
            <a:r>
              <a:rPr lang="en-US" sz="1800" b="0" u="sng" dirty="0">
                <a:hlinkClick r:id="rId10" tooltip="GS1 The global language of business"/>
              </a:rPr>
              <a:t>www.gs1.org</a:t>
            </a:r>
            <a:r>
              <a:rPr lang="en-US" sz="1800" b="0" u="sng" dirty="0"/>
              <a:t> </a:t>
            </a:r>
          </a:p>
          <a:p>
            <a:pPr marL="0" indent="0">
              <a:lnSpc>
                <a:spcPct val="110000"/>
              </a:lnSpc>
              <a:buNone/>
            </a:pPr>
            <a:r>
              <a:rPr lang="en-US" sz="1800" b="0" dirty="0"/>
              <a:t>Health Level Seven International. (n.d.). Retrieved from </a:t>
            </a:r>
            <a:r>
              <a:rPr lang="en-US" sz="1800" b="0" u="sng" dirty="0">
                <a:hlinkClick r:id="rId11" tooltip="HL7 website"/>
              </a:rPr>
              <a:t>www.hl7.org</a:t>
            </a:r>
            <a:r>
              <a:rPr lang="en-US" sz="1800" b="0" u="sng" dirty="0"/>
              <a:t> </a:t>
            </a:r>
          </a:p>
          <a:p>
            <a:pPr marL="0" indent="0">
              <a:lnSpc>
                <a:spcPct val="110000"/>
              </a:lnSpc>
              <a:buNone/>
            </a:pPr>
            <a:r>
              <a:rPr lang="en-US" sz="1800" b="0" dirty="0"/>
              <a:t>IEEE Advancing Technology for Humanity. (n.d.). Retrieved from </a:t>
            </a:r>
            <a:r>
              <a:rPr lang="en-US" sz="1800" b="0" u="sng" dirty="0">
                <a:hlinkClick r:id="rId12" tooltip="IEEE Advancing Technology for Humanity"/>
              </a:rPr>
              <a:t>www.IEEE.org</a:t>
            </a:r>
            <a:r>
              <a:rPr lang="en-US" sz="1800" b="0" u="sng" dirty="0"/>
              <a:t> </a:t>
            </a:r>
          </a:p>
          <a:p>
            <a:pPr marL="0" indent="0">
              <a:lnSpc>
                <a:spcPct val="110000"/>
              </a:lnSpc>
              <a:buNone/>
            </a:pPr>
            <a:r>
              <a:rPr lang="en-US" sz="1500" b="0" dirty="0"/>
              <a:t> </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B6F1516C-477D-42D3-ADF6-9750123EB3D1}" type="slidenum">
              <a:rPr lang="en-US" altLang="en-US" smtClean="0"/>
              <a:pPr/>
              <a:t>21</a:t>
            </a:fld>
            <a:endParaRPr lang="en-US" altLang="en-US" dirty="0"/>
          </a:p>
        </p:txBody>
      </p:sp>
      <p:sp>
        <p:nvSpPr>
          <p:cNvPr id="7"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noAutofit/>
          </a:bodyPr>
          <a:lstStyle/>
          <a:p>
            <a:r>
              <a:rPr lang="en-US" altLang="en-US" dirty="0"/>
              <a:t>National and International Standards Developing Organizations </a:t>
            </a:r>
            <a:br>
              <a:rPr lang="en-US" altLang="en-US" dirty="0"/>
            </a:br>
            <a:r>
              <a:rPr lang="en-US" sz="2400" dirty="0">
                <a:solidFill>
                  <a:srgbClr val="1E1860"/>
                </a:solidFill>
              </a:rPr>
              <a:t>References</a:t>
            </a:r>
            <a:endParaRPr lang="en-US" altLang="en-US" sz="2400" dirty="0"/>
          </a:p>
        </p:txBody>
      </p:sp>
    </p:spTree>
    <p:extLst>
      <p:ext uri="{BB962C8B-B14F-4D97-AF65-F5344CB8AC3E}">
        <p14:creationId xmlns:p14="http://schemas.microsoft.com/office/powerpoint/2010/main" val="498138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 Placeholder 2"/>
          <p:cNvSpPr>
            <a:spLocks noGrp="1"/>
          </p:cNvSpPr>
          <p:nvPr>
            <p:ph type="body" sz="quarter" idx="10"/>
          </p:nvPr>
        </p:nvSpPr>
        <p:spPr>
          <a:xfrm>
            <a:off x="384048" y="1828800"/>
            <a:ext cx="9369552" cy="5715000"/>
          </a:xfrm>
        </p:spPr>
        <p:txBody>
          <a:bodyPr/>
          <a:lstStyle/>
          <a:p>
            <a:pPr marL="0" indent="0">
              <a:lnSpc>
                <a:spcPct val="110000"/>
              </a:lnSpc>
              <a:buNone/>
            </a:pPr>
            <a:r>
              <a:rPr lang="en-US" sz="1800" dirty="0"/>
              <a:t>Integrating the Healthcare Enterprise. (n.d.). Retrieved from </a:t>
            </a:r>
            <a:r>
              <a:rPr lang="en-US" sz="1800" u="sng" dirty="0">
                <a:hlinkClick r:id="rId3" tooltip="IHE - Welcome to Integrating the Healthcare Enterprise"/>
              </a:rPr>
              <a:t>www.ihe.net</a:t>
            </a:r>
            <a:endParaRPr lang="en-US" sz="1800" u="sng" dirty="0"/>
          </a:p>
          <a:p>
            <a:pPr marL="0" indent="0">
              <a:lnSpc>
                <a:spcPct val="110000"/>
              </a:lnSpc>
              <a:buNone/>
            </a:pPr>
            <a:r>
              <a:rPr lang="en-US" sz="1800" dirty="0"/>
              <a:t>International Health Terminology Standards Development Organisation. (n.d.). Retrieved from </a:t>
            </a:r>
            <a:r>
              <a:rPr lang="en-US" sz="1800" u="sng" dirty="0">
                <a:hlinkClick r:id="rId4" tooltip="International Health Terminology Standards Development Organisation"/>
              </a:rPr>
              <a:t>www.ihtsdo.org</a:t>
            </a:r>
            <a:r>
              <a:rPr lang="en-US" sz="1800" dirty="0"/>
              <a:t> </a:t>
            </a:r>
          </a:p>
          <a:p>
            <a:pPr marL="0" indent="0">
              <a:lnSpc>
                <a:spcPct val="110000"/>
              </a:lnSpc>
              <a:buNone/>
            </a:pPr>
            <a:r>
              <a:rPr lang="en-US" sz="1800" dirty="0"/>
              <a:t>International Organization for Standardization. (n.d.). TC 215 health informatics. Retrieved </a:t>
            </a:r>
            <a:r>
              <a:rPr lang="en-US" sz="1800" u="sng" dirty="0">
                <a:hlinkClick r:id="rId5" tooltip="TC 215 Health Informatics"/>
              </a:rPr>
              <a:t>www.iso.org/iso/iso_technical_committee?commid=54960</a:t>
            </a:r>
            <a:r>
              <a:rPr lang="en-US" sz="1800" dirty="0"/>
              <a:t> </a:t>
            </a:r>
          </a:p>
          <a:p>
            <a:pPr marL="0" indent="0">
              <a:lnSpc>
                <a:spcPct val="110000"/>
              </a:lnSpc>
              <a:buNone/>
            </a:pPr>
            <a:r>
              <a:rPr lang="en-US" sz="1800" dirty="0"/>
              <a:t>Internet Engineering Task Force. (n.d.). Retrieved from </a:t>
            </a:r>
            <a:r>
              <a:rPr lang="en-US" sz="1800" u="sng" dirty="0">
                <a:hlinkClick r:id="rId6" tooltip="The Internet Engineering Task Force (IETF). "/>
              </a:rPr>
              <a:t>www.ietf.org</a:t>
            </a:r>
            <a:r>
              <a:rPr lang="en-US" sz="1800" dirty="0"/>
              <a:t>  </a:t>
            </a:r>
          </a:p>
          <a:p>
            <a:pPr marL="0" indent="0">
              <a:lnSpc>
                <a:spcPct val="110000"/>
              </a:lnSpc>
              <a:buNone/>
            </a:pPr>
            <a:r>
              <a:rPr lang="en-US" sz="1800" dirty="0"/>
              <a:t>Joint Initiative on SDO Global Health Informatics Standardization. (n.d.). Retrieved from </a:t>
            </a:r>
            <a:r>
              <a:rPr lang="en-US" sz="1800" u="sng" dirty="0">
                <a:hlinkClick r:id="rId7" tooltip="Joint Initiative on SDO Global Health Informatics Standardization"/>
              </a:rPr>
              <a:t>www.jointinitiativecouncil.org/</a:t>
            </a:r>
            <a:r>
              <a:rPr lang="en-US" sz="1800" dirty="0"/>
              <a:t> </a:t>
            </a:r>
          </a:p>
          <a:p>
            <a:pPr marL="0" indent="0">
              <a:lnSpc>
                <a:spcPct val="110000"/>
              </a:lnSpc>
              <a:buNone/>
            </a:pPr>
            <a:r>
              <a:rPr lang="en-US" sz="1800" b="0" dirty="0"/>
              <a:t>MedBiquitous Advancing Healthcare Education Through Collaboration. (n.d.). Retrieved from </a:t>
            </a:r>
            <a:r>
              <a:rPr lang="en-US" sz="1800" b="0" u="sng" dirty="0">
                <a:hlinkClick r:id="rId8" tooltip="MedBiquitous Advancing Healthcare Education Through Collaboration"/>
              </a:rPr>
              <a:t>www.medbiq.org</a:t>
            </a:r>
            <a:r>
              <a:rPr lang="en-US" sz="1800" b="0" dirty="0"/>
              <a:t> </a:t>
            </a:r>
          </a:p>
          <a:p>
            <a:pPr marL="0" indent="0">
              <a:lnSpc>
                <a:spcPct val="110000"/>
              </a:lnSpc>
              <a:buNone/>
            </a:pPr>
            <a:r>
              <a:rPr lang="en-US" sz="1800" b="0" dirty="0"/>
              <a:t>National Council for Prescription Drug Programs. (n.d.). Retrieved from </a:t>
            </a:r>
            <a:r>
              <a:rPr lang="en-US" sz="1800" b="0" u="sng" dirty="0">
                <a:hlinkClick r:id="rId9" tooltip="National Council for Prescription Drug Programs"/>
              </a:rPr>
              <a:t>www.ncpdp.org</a:t>
            </a:r>
            <a:r>
              <a:rPr lang="en-US" sz="1800" b="0" dirty="0"/>
              <a:t> </a:t>
            </a:r>
          </a:p>
          <a:p>
            <a:pPr marL="0" indent="0">
              <a:lnSpc>
                <a:spcPct val="110000"/>
              </a:lnSpc>
              <a:buNone/>
            </a:pPr>
            <a:r>
              <a:rPr lang="en-US" sz="1800" b="0" dirty="0"/>
              <a:t>National Institute of Standards and Technology. (n.d.). Retrieved from </a:t>
            </a:r>
            <a:r>
              <a:rPr lang="en-US" sz="1800" b="0" u="sng" dirty="0">
                <a:hlinkClick r:id="rId10" tooltip="National Institute of Standards and Technology"/>
              </a:rPr>
              <a:t>www.nist.gov</a:t>
            </a:r>
            <a:r>
              <a:rPr lang="en-US" sz="1800" b="0" dirty="0"/>
              <a:t> </a:t>
            </a:r>
          </a:p>
          <a:p>
            <a:pPr marL="0" indent="0">
              <a:lnSpc>
                <a:spcPct val="110000"/>
              </a:lnSpc>
              <a:buNone/>
            </a:pPr>
            <a:r>
              <a:rPr lang="en-US" sz="1800" dirty="0"/>
              <a:t>National Library of Medicine. (n.d.). Retrieved from </a:t>
            </a:r>
            <a:r>
              <a:rPr lang="en-US" sz="1800" u="sng" dirty="0">
                <a:hlinkClick r:id="rId11" tooltip="U.S. National Library of Medicine - National Institutes of Health"/>
              </a:rPr>
              <a:t>www.nlm.nih.gov</a:t>
            </a:r>
            <a:r>
              <a:rPr lang="en-US" sz="1800" dirty="0"/>
              <a:t>  </a:t>
            </a:r>
          </a:p>
          <a:p>
            <a:pPr marL="0" indent="0">
              <a:lnSpc>
                <a:spcPct val="110000"/>
              </a:lnSpc>
              <a:buNone/>
            </a:pPr>
            <a:r>
              <a:rPr lang="en-US" sz="1800" b="0" dirty="0"/>
              <a:t>National Quality Forum. (n.d.). Retrieved from </a:t>
            </a:r>
            <a:r>
              <a:rPr lang="en-US" sz="1800" b="0" u="sng" dirty="0">
                <a:hlinkClick r:id="rId12" tooltip="National Quality Forum"/>
              </a:rPr>
              <a:t>www.qualityforum.org</a:t>
            </a:r>
            <a:r>
              <a:rPr lang="en-US" sz="1800" b="0" dirty="0"/>
              <a:t> </a:t>
            </a:r>
          </a:p>
          <a:p>
            <a:endParaRPr lang="en-US" sz="140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D46BCF8-62FB-4DBC-8426-221AAE627CE8}" type="slidenum">
              <a:rPr lang="en-US" altLang="en-US" smtClean="0"/>
              <a:pPr/>
              <a:t>22</a:t>
            </a:fld>
            <a:endParaRPr lang="en-US" altLang="en-US" dirty="0"/>
          </a:p>
        </p:txBody>
      </p:sp>
      <p:sp>
        <p:nvSpPr>
          <p:cNvPr id="7" name="Title 1"/>
          <p:cNvSpPr txBox="1">
            <a:spLocks/>
          </p:cNvSpPr>
          <p:nvPr/>
        </p:nvSpPr>
        <p:spPr bwMode="auto">
          <a:xfrm>
            <a:off x="384048" y="0"/>
            <a:ext cx="8674100" cy="5451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noAutofit/>
          </a:bodyPr>
          <a:lstStyle>
            <a:lvl1pPr eaLnBrk="1" hangingPunct="1">
              <a:defRPr sz="3600" b="1">
                <a:solidFill>
                  <a:srgbClr val="A29CC0"/>
                </a:solidFill>
                <a:latin typeface="Century Gothic" panose="020B0502020202020204" pitchFamily="34" charset="0"/>
                <a:ea typeface="+mj-ea"/>
                <a:cs typeface="+mj-cs"/>
              </a:defRPr>
            </a:lvl1pPr>
          </a:lstStyle>
          <a:p>
            <a:r>
              <a:rPr lang="en-US" altLang="en-US" kern="0" dirty="0"/>
              <a:t>National and International Standards Developing Organizations </a:t>
            </a:r>
            <a:br>
              <a:rPr lang="en-US" altLang="en-US" kern="0" dirty="0"/>
            </a:br>
            <a:r>
              <a:rPr lang="en-US" sz="2400" kern="0" dirty="0">
                <a:solidFill>
                  <a:srgbClr val="1E1860"/>
                </a:solidFill>
              </a:rPr>
              <a:t>References</a:t>
            </a:r>
            <a:endParaRPr lang="en-US" altLang="en-US" sz="2400" kern="0" dirty="0"/>
          </a:p>
        </p:txBody>
      </p:sp>
    </p:spTree>
    <p:extLst>
      <p:ext uri="{BB962C8B-B14F-4D97-AF65-F5344CB8AC3E}">
        <p14:creationId xmlns:p14="http://schemas.microsoft.com/office/powerpoint/2010/main" val="2275877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ext Placeholder 2"/>
          <p:cNvSpPr>
            <a:spLocks noGrp="1"/>
          </p:cNvSpPr>
          <p:nvPr>
            <p:ph type="body" sz="quarter" idx="10"/>
          </p:nvPr>
        </p:nvSpPr>
        <p:spPr>
          <a:xfrm>
            <a:off x="384048" y="1828800"/>
            <a:ext cx="8988552" cy="2590800"/>
          </a:xfrm>
        </p:spPr>
        <p:txBody>
          <a:bodyPr/>
          <a:lstStyle/>
          <a:p>
            <a:pPr marL="0" indent="0">
              <a:lnSpc>
                <a:spcPct val="110000"/>
              </a:lnSpc>
              <a:buNone/>
            </a:pPr>
            <a:r>
              <a:rPr lang="en-US" sz="1800" dirty="0"/>
              <a:t>Object Management Group, Inc. (n.d.). Retrieved from </a:t>
            </a:r>
            <a:r>
              <a:rPr lang="en-US" sz="1800" u="sng" dirty="0">
                <a:hlinkClick r:id="rId3" tooltip="Object Management Group, Inc"/>
              </a:rPr>
              <a:t>www.omg.org</a:t>
            </a:r>
            <a:r>
              <a:rPr lang="en-US" sz="1800" dirty="0"/>
              <a:t> </a:t>
            </a:r>
          </a:p>
          <a:p>
            <a:pPr marL="0" indent="0">
              <a:lnSpc>
                <a:spcPct val="110000"/>
              </a:lnSpc>
              <a:buNone/>
            </a:pPr>
            <a:r>
              <a:rPr lang="en-US" sz="1800" dirty="0"/>
              <a:t>openEHR. (n.d.). Retrieved from </a:t>
            </a:r>
            <a:r>
              <a:rPr lang="en-US" sz="1800" u="sng" dirty="0">
                <a:hlinkClick r:id="rId4" tooltip="openEHR website"/>
              </a:rPr>
              <a:t>www.openehr.org</a:t>
            </a:r>
            <a:r>
              <a:rPr lang="en-US" sz="1800" dirty="0"/>
              <a:t>  </a:t>
            </a:r>
          </a:p>
          <a:p>
            <a:pPr marL="0" indent="0">
              <a:lnSpc>
                <a:spcPct val="110000"/>
              </a:lnSpc>
              <a:buNone/>
            </a:pPr>
            <a:r>
              <a:rPr lang="en-US" sz="1800" dirty="0"/>
              <a:t>Organization for the Advancement of Structured Information Standards. (n.d.). Retrieved from </a:t>
            </a:r>
            <a:r>
              <a:rPr lang="en-US" sz="1800" u="sng" dirty="0">
                <a:hlinkClick r:id="rId5" tooltip="OASIS - Advancing open standards for the information society"/>
              </a:rPr>
              <a:t>www.oasis-open.org</a:t>
            </a:r>
            <a:r>
              <a:rPr lang="en-US" sz="1800" dirty="0"/>
              <a:t> </a:t>
            </a:r>
          </a:p>
          <a:p>
            <a:pPr marL="0" indent="0">
              <a:lnSpc>
                <a:spcPct val="110000"/>
              </a:lnSpc>
              <a:buNone/>
            </a:pPr>
            <a:r>
              <a:rPr lang="en-US" sz="1800" b="0" dirty="0"/>
              <a:t>World Health Organization. (n.d.). Retrieved from </a:t>
            </a:r>
            <a:r>
              <a:rPr lang="en-US" sz="1800" b="0" u="sng" dirty="0">
                <a:hlinkClick r:id="rId6" tooltip="WHO website"/>
              </a:rPr>
              <a:t>www.who.int</a:t>
            </a:r>
            <a:r>
              <a:rPr lang="en-US" sz="1800" b="0" dirty="0"/>
              <a:t>  </a:t>
            </a:r>
          </a:p>
          <a:p>
            <a:pPr marL="0" indent="0">
              <a:lnSpc>
                <a:spcPct val="110000"/>
              </a:lnSpc>
              <a:buNone/>
            </a:pPr>
            <a:r>
              <a:rPr lang="en-US" sz="1800" dirty="0"/>
              <a:t>World Wide Web Consortium. (n.d.). Retrieved from </a:t>
            </a:r>
            <a:r>
              <a:rPr lang="en-US" sz="1800" u="sng" dirty="0">
                <a:hlinkClick r:id="rId7" tooltip="W3C website"/>
              </a:rPr>
              <a:t>http://www.w3.org/</a:t>
            </a:r>
            <a:r>
              <a:rPr lang="en-US" sz="1800" dirty="0"/>
              <a:t> </a:t>
            </a:r>
          </a:p>
          <a:p>
            <a:pPr marL="0" indent="0">
              <a:lnSpc>
                <a:spcPct val="110000"/>
              </a:lnSpc>
              <a:buNone/>
            </a:pPr>
            <a:endParaRPr lang="en-US" sz="1800" b="0" dirty="0"/>
          </a:p>
          <a:p>
            <a:pPr marL="0" indent="0">
              <a:lnSpc>
                <a:spcPct val="110000"/>
              </a:lnSpc>
              <a:buNone/>
            </a:pPr>
            <a:r>
              <a:rPr lang="en-US" sz="1800" b="1" dirty="0"/>
              <a:t>Images</a:t>
            </a:r>
          </a:p>
          <a:p>
            <a:pPr marL="0" indent="0">
              <a:lnSpc>
                <a:spcPct val="110000"/>
              </a:lnSpc>
              <a:buNone/>
            </a:pPr>
            <a:r>
              <a:rPr lang="en-US" sz="1800" b="0" dirty="0"/>
              <a:t>Slide 4-6: Photos courtesy of Dr. Ed Hammond</a:t>
            </a:r>
          </a:p>
          <a:p>
            <a:pPr marL="0" indent="0">
              <a:lnSpc>
                <a:spcPct val="110000"/>
              </a:lnSpc>
              <a:buNone/>
            </a:pPr>
            <a:r>
              <a:rPr lang="en-US" sz="1800" b="0" dirty="0"/>
              <a:t>File:Brueghel-tower-of-babel.jpg. (n.d.). Retrieved January 10, 2012, from http://</a:t>
            </a:r>
            <a:r>
              <a:rPr lang="en-US" sz="1800" b="0" dirty="0">
                <a:hlinkClick r:id="rId8" tooltip="Link to tower of babel image"/>
              </a:rPr>
              <a:t>en.wikipedia.org/wiki/File:Brueghel-tower-of-babel.jpg</a:t>
            </a:r>
            <a:endParaRPr lang="en-US" sz="180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D46BCF8-62FB-4DBC-8426-221AAE627CE8}" type="slidenum">
              <a:rPr lang="en-US" altLang="en-US" smtClean="0"/>
              <a:pPr/>
              <a:t>23</a:t>
            </a:fld>
            <a:endParaRPr lang="en-US" altLang="en-US" dirty="0"/>
          </a:p>
        </p:txBody>
      </p:sp>
      <p:sp>
        <p:nvSpPr>
          <p:cNvPr id="7" name="Title 1"/>
          <p:cNvSpPr txBox="1">
            <a:spLocks/>
          </p:cNvSpPr>
          <p:nvPr/>
        </p:nvSpPr>
        <p:spPr bwMode="auto">
          <a:xfrm>
            <a:off x="384048" y="0"/>
            <a:ext cx="8674100" cy="5451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noAutofit/>
          </a:bodyPr>
          <a:lstStyle>
            <a:lvl1pPr eaLnBrk="1" hangingPunct="1">
              <a:defRPr sz="3600" b="1">
                <a:solidFill>
                  <a:srgbClr val="A29CC0"/>
                </a:solidFill>
                <a:latin typeface="Century Gothic" panose="020B0502020202020204" pitchFamily="34" charset="0"/>
                <a:ea typeface="+mj-ea"/>
                <a:cs typeface="+mj-cs"/>
              </a:defRPr>
            </a:lvl1pPr>
          </a:lstStyle>
          <a:p>
            <a:r>
              <a:rPr lang="en-US" altLang="en-US" kern="0" dirty="0"/>
              <a:t>National and International Standards Developing Organizations </a:t>
            </a:r>
            <a:br>
              <a:rPr lang="en-US" altLang="en-US" kern="0" dirty="0"/>
            </a:br>
            <a:r>
              <a:rPr lang="en-US" sz="2400" kern="0" dirty="0">
                <a:solidFill>
                  <a:srgbClr val="1E1860"/>
                </a:solidFill>
              </a:rPr>
              <a:t>References</a:t>
            </a:r>
            <a:endParaRPr lang="en-US" altLang="en-US" sz="2400" kern="0" dirty="0"/>
          </a:p>
        </p:txBody>
      </p:sp>
    </p:spTree>
    <p:extLst>
      <p:ext uri="{BB962C8B-B14F-4D97-AF65-F5344CB8AC3E}">
        <p14:creationId xmlns:p14="http://schemas.microsoft.com/office/powerpoint/2010/main" val="2049834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23573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2" name="Group 11"/>
          <p:cNvGrpSpPr/>
          <p:nvPr/>
        </p:nvGrpSpPr>
        <p:grpSpPr>
          <a:xfrm>
            <a:off x="6199632" y="6647688"/>
            <a:ext cx="3554167" cy="1089590"/>
            <a:chOff x="4495800" y="6621716"/>
            <a:chExt cx="3554167" cy="108959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8" name="Picture 1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9" name="Content Placeholder 7"/>
          <p:cNvSpPr>
            <a:spLocks noGrp="1"/>
          </p:cNvSpPr>
          <p:nvPr>
            <p:ph type="body" sz="quarter" idx="10"/>
          </p:nvPr>
        </p:nvSpPr>
        <p:spPr>
          <a:xfrm>
            <a:off x="838200" y="1373708"/>
            <a:ext cx="8193025" cy="733625"/>
          </a:xfrm>
        </p:spPr>
        <p:txBody>
          <a:bodyPr lIns="0" rIns="0"/>
          <a:lstStyle/>
          <a:p>
            <a:pPr marL="0" indent="0">
              <a:buNone/>
            </a:pPr>
            <a:r>
              <a:rPr lang="en-US" sz="1200" dirty="0">
                <a:solidFill>
                  <a:schemeClr val="bg1"/>
                </a:solidFill>
              </a:rPr>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p:txBody>
      </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69119"/>
          </a:xfrm>
        </p:spPr>
        <p:txBody>
          <a:bodyPr/>
          <a:lstStyle/>
          <a:p>
            <a:r>
              <a:rPr lang="en-US" dirty="0"/>
              <a:t>Why Standards?</a:t>
            </a:r>
          </a:p>
        </p:txBody>
      </p:sp>
      <p:sp>
        <p:nvSpPr>
          <p:cNvPr id="15363" name="Text Placeholder 2"/>
          <p:cNvSpPr>
            <a:spLocks noGrp="1"/>
          </p:cNvSpPr>
          <p:nvPr>
            <p:ph type="body" sz="quarter" idx="11"/>
          </p:nvPr>
        </p:nvSpPr>
        <p:spPr>
          <a:xfrm>
            <a:off x="384048" y="1600200"/>
            <a:ext cx="8664792" cy="2209800"/>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latin typeface="Century Gothic" panose="020B0502020202020204" pitchFamily="34" charset="0"/>
              </a:rPr>
              <a:t>Necessary part of everyday life</a:t>
            </a:r>
          </a:p>
          <a:p>
            <a:pPr marL="342900" indent="-342900">
              <a:lnSpc>
                <a:spcPct val="110000"/>
              </a:lnSpc>
              <a:spcAft>
                <a:spcPts val="600"/>
              </a:spcAft>
              <a:buFont typeface="Arial" panose="020B0604020202020204" pitchFamily="34" charset="0"/>
              <a:buChar char="•"/>
            </a:pPr>
            <a:r>
              <a:rPr lang="en-US" altLang="en-US" dirty="0">
                <a:solidFill>
                  <a:schemeClr val="tx1"/>
                </a:solidFill>
                <a:latin typeface="Century Gothic" panose="020B0502020202020204" pitchFamily="34" charset="0"/>
              </a:rPr>
              <a:t>Enable working together</a:t>
            </a:r>
          </a:p>
          <a:p>
            <a:pPr marL="342900" indent="-342900">
              <a:lnSpc>
                <a:spcPct val="110000"/>
              </a:lnSpc>
              <a:spcAft>
                <a:spcPts val="600"/>
              </a:spcAft>
              <a:buFont typeface="Arial" panose="020B0604020202020204" pitchFamily="34" charset="0"/>
              <a:buChar char="•"/>
            </a:pPr>
            <a:r>
              <a:rPr lang="en-US" altLang="en-US" dirty="0">
                <a:solidFill>
                  <a:schemeClr val="tx1"/>
                </a:solidFill>
                <a:latin typeface="Century Gothic" panose="020B0502020202020204" pitchFamily="34" charset="0"/>
              </a:rPr>
              <a:t>Avoid chaos</a:t>
            </a:r>
          </a:p>
          <a:p>
            <a:pPr marL="342900" indent="-342900">
              <a:lnSpc>
                <a:spcPct val="110000"/>
              </a:lnSpc>
              <a:spcAft>
                <a:spcPts val="600"/>
              </a:spcAft>
              <a:buFont typeface="Arial" panose="020B0604020202020204" pitchFamily="34" charset="0"/>
              <a:buChar char="•"/>
            </a:pPr>
            <a:r>
              <a:rPr lang="en-US" altLang="en-US" dirty="0">
                <a:solidFill>
                  <a:schemeClr val="tx1"/>
                </a:solidFill>
                <a:latin typeface="Century Gothic" panose="020B0502020202020204" pitchFamily="34" charset="0"/>
              </a:rPr>
              <a:t>Ubiquitous use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FDCCA0D1-4BD5-46CB-B629-937693C23CDB}" type="slidenum">
              <a:rPr lang="en-US" altLang="en-US" smtClean="0"/>
              <a:pPr/>
              <a:t>3</a:t>
            </a:fld>
            <a:endParaRPr lang="en-US" altLang="en-US" dirty="0"/>
          </a:p>
        </p:txBody>
      </p:sp>
    </p:spTree>
    <p:extLst>
      <p:ext uri="{BB962C8B-B14F-4D97-AF65-F5344CB8AC3E}">
        <p14:creationId xmlns:p14="http://schemas.microsoft.com/office/powerpoint/2010/main" val="3503183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descr="These images represent everyday standards.  The photographs include a toaster, a pair of shoes, a DVD player, a traffic light, a watch, a wall socket, a stop sign, a light bulb, a cell phone, staples, a keyboard, and train rail tracks."/>
          <p:cNvSpPr>
            <a:spLocks noGrp="1"/>
          </p:cNvSpPr>
          <p:nvPr>
            <p:ph type="title"/>
          </p:nvPr>
        </p:nvSpPr>
        <p:spPr>
          <a:xfrm>
            <a:off x="384048" y="533400"/>
            <a:ext cx="8674100" cy="569119"/>
          </a:xfrm>
        </p:spPr>
        <p:txBody>
          <a:bodyPr/>
          <a:lstStyle/>
          <a:p>
            <a:r>
              <a:rPr lang="en-US" altLang="en-US" dirty="0"/>
              <a:t>Everyday Standards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6D03B85E-3218-42A5-9E65-F77FEAFEF97C}" type="slidenum">
              <a:rPr lang="en-US" altLang="en-US" smtClean="0"/>
              <a:pPr/>
              <a:t>4</a:t>
            </a:fld>
            <a:endParaRPr lang="en-US" alt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752600"/>
            <a:ext cx="8392054" cy="4963098"/>
          </a:xfrm>
          <a:prstGeom prst="rect">
            <a:avLst/>
          </a:prstGeom>
        </p:spPr>
      </p:pic>
    </p:spTree>
    <p:extLst>
      <p:ext uri="{BB962C8B-B14F-4D97-AF65-F5344CB8AC3E}">
        <p14:creationId xmlns:p14="http://schemas.microsoft.com/office/powerpoint/2010/main" val="2714427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84048" y="533400"/>
            <a:ext cx="8674100" cy="569119"/>
          </a:xfrm>
        </p:spPr>
        <p:txBody>
          <a:bodyPr/>
          <a:lstStyle/>
          <a:p>
            <a:r>
              <a:rPr lang="en-US" altLang="en-US" dirty="0"/>
              <a:t>When Are the Same Things Different?</a:t>
            </a:r>
          </a:p>
        </p:txBody>
      </p:sp>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2C460606-E197-4CB5-9BBD-E1202566C5D1}" type="slidenum">
              <a:rPr lang="en-US" altLang="en-US" smtClean="0"/>
              <a:pPr/>
              <a:t>5</a:t>
            </a:fld>
            <a:endParaRPr lang="en-US" altLang="en-US" dirty="0"/>
          </a:p>
        </p:txBody>
      </p:sp>
      <p:sp>
        <p:nvSpPr>
          <p:cNvPr id="2" name="Rectangle 1"/>
          <p:cNvSpPr/>
          <p:nvPr/>
        </p:nvSpPr>
        <p:spPr>
          <a:xfrm>
            <a:off x="569329" y="4572000"/>
            <a:ext cx="8928683" cy="954107"/>
          </a:xfrm>
          <a:prstGeom prst="rect">
            <a:avLst/>
          </a:prstGeom>
        </p:spPr>
        <p:txBody>
          <a:bodyPr wrap="square">
            <a:spAutoFit/>
          </a:bodyPr>
          <a:lstStyle/>
          <a:p>
            <a:r>
              <a:rPr lang="en-US" altLang="en-US" sz="2800" dirty="0">
                <a:latin typeface="Century Gothic" panose="020B0502020202020204" pitchFamily="34" charset="0"/>
              </a:rPr>
              <a:t>Above, an analog clock, a digital clock, an </a:t>
            </a:r>
          </a:p>
          <a:p>
            <a:r>
              <a:rPr lang="en-US" altLang="en-US" sz="2800" dirty="0">
                <a:latin typeface="Century Gothic" panose="020B0502020202020204" pitchFamily="34" charset="0"/>
              </a:rPr>
              <a:t>hourglass, and a sundial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030" y="1589107"/>
            <a:ext cx="9824237" cy="2819400"/>
          </a:xfrm>
          <a:prstGeom prst="rect">
            <a:avLst/>
          </a:prstGeom>
        </p:spPr>
      </p:pic>
    </p:spTree>
    <p:extLst>
      <p:ext uri="{BB962C8B-B14F-4D97-AF65-F5344CB8AC3E}">
        <p14:creationId xmlns:p14="http://schemas.microsoft.com/office/powerpoint/2010/main" val="784206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533400"/>
            <a:ext cx="8674100" cy="569119"/>
          </a:xfrm>
        </p:spPr>
        <p:txBody>
          <a:bodyPr/>
          <a:lstStyle/>
          <a:p>
            <a:r>
              <a:rPr lang="en-US" altLang="en-US" dirty="0"/>
              <a:t>Why Standards Need To Be Global</a:t>
            </a:r>
          </a:p>
        </p:txBody>
      </p:sp>
      <p:sp>
        <p:nvSpPr>
          <p:cNvPr id="18435" name="Text Placeholder 3"/>
          <p:cNvSpPr>
            <a:spLocks noGrp="1"/>
          </p:cNvSpPr>
          <p:nvPr>
            <p:ph type="body" sz="quarter" idx="11"/>
          </p:nvPr>
        </p:nvSpPr>
        <p:spPr>
          <a:xfrm>
            <a:off x="493850" y="6945114"/>
            <a:ext cx="4876800" cy="308372"/>
          </a:xfrm>
        </p:spPr>
        <p:txBody>
          <a:bodyPr/>
          <a:lstStyle/>
          <a:p>
            <a:r>
              <a:rPr lang="en-US" altLang="en-US" sz="1600" dirty="0">
                <a:solidFill>
                  <a:schemeClr val="tx1"/>
                </a:solidFill>
                <a:latin typeface="Century Gothic" panose="020B0502020202020204" pitchFamily="34" charset="0"/>
              </a:rPr>
              <a:t>Photo courtesy of Dr. Ed Hammond</a:t>
            </a:r>
          </a:p>
        </p:txBody>
      </p:sp>
      <p:pic>
        <p:nvPicPr>
          <p:cNvPr id="18439" name="Picture Placeholder 12" descr="This slide shoes a number of converters that are used to permit a U.S. based connector to be converted to fit into the plug available in many different countries.  The caption says: &quot;Why standards need to be global.&quot;&#10;&#10;Photo courtesy of Dr. Ed Hammond&#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2963" b="12963"/>
          <a:stretch>
            <a:fillRect/>
          </a:stretch>
        </p:blipFill>
        <p:spPr>
          <a:xfrm>
            <a:off x="493850" y="1600200"/>
            <a:ext cx="9051925" cy="5181600"/>
          </a:xfrm>
          <a:prstGeom prst="rect">
            <a:avLst/>
          </a:prstGeom>
          <a:effectLst>
            <a:outerShdw blurRad="50800" dist="38100" dir="2700000" algn="tl" rotWithShape="0">
              <a:prstClr val="black">
                <a:alpha val="40000"/>
              </a:prstClr>
            </a:outerShdw>
          </a:effectLst>
        </p:spPr>
      </p:pic>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B98F396C-00EE-4A4A-AF26-3584D4B13DD1}" type="slidenum">
              <a:rPr lang="en-US" altLang="en-US" smtClean="0"/>
              <a:pPr/>
              <a:t>6</a:t>
            </a:fld>
            <a:endParaRPr lang="en-US" altLang="en-US" dirty="0"/>
          </a:p>
        </p:txBody>
      </p:sp>
    </p:spTree>
    <p:extLst>
      <p:ext uri="{BB962C8B-B14F-4D97-AF65-F5344CB8AC3E}">
        <p14:creationId xmlns:p14="http://schemas.microsoft.com/office/powerpoint/2010/main" val="3072856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4048" y="533400"/>
            <a:ext cx="8674100" cy="569119"/>
          </a:xfrm>
        </p:spPr>
        <p:txBody>
          <a:bodyPr/>
          <a:lstStyle/>
          <a:p>
            <a:r>
              <a:rPr lang="en-US" altLang="en-US" dirty="0"/>
              <a:t>Standards in Healthcare</a:t>
            </a:r>
          </a:p>
        </p:txBody>
      </p:sp>
      <p:sp>
        <p:nvSpPr>
          <p:cNvPr id="10" name="Text Placeholder 9"/>
          <p:cNvSpPr>
            <a:spLocks noGrp="1"/>
          </p:cNvSpPr>
          <p:nvPr>
            <p:ph type="body" sz="quarter" idx="11"/>
          </p:nvPr>
        </p:nvSpPr>
        <p:spPr>
          <a:xfrm>
            <a:off x="4267200" y="4952984"/>
            <a:ext cx="5057972" cy="465024"/>
          </a:xfrm>
        </p:spPr>
        <p:txBody>
          <a:bodyPr/>
          <a:lstStyle/>
          <a:p>
            <a:r>
              <a:rPr lang="en-US" sz="1800" dirty="0">
                <a:solidFill>
                  <a:schemeClr val="tx1"/>
                </a:solidFill>
                <a:latin typeface="Century Gothic" panose="020B0502020202020204" pitchFamily="34" charset="0"/>
              </a:rPr>
              <a:t>Tower of Babel—Pieter Brueghel, 1563</a:t>
            </a:r>
          </a:p>
          <a:p>
            <a:r>
              <a:rPr lang="en-US" dirty="0"/>
              <a:t> </a:t>
            </a:r>
          </a:p>
        </p:txBody>
      </p:sp>
      <p:sp>
        <p:nvSpPr>
          <p:cNvPr id="19459" name="Text Placeholder 2"/>
          <p:cNvSpPr>
            <a:spLocks noGrp="1"/>
          </p:cNvSpPr>
          <p:nvPr>
            <p:ph type="body" sz="quarter" idx="12"/>
          </p:nvPr>
        </p:nvSpPr>
        <p:spPr>
          <a:xfrm>
            <a:off x="384049" y="1600200"/>
            <a:ext cx="3883151" cy="3619500"/>
          </a:xfrm>
        </p:spPr>
        <p:txBody>
          <a:bodyPr/>
          <a:lstStyle/>
          <a:p>
            <a:pPr marL="342900" indent="-342900">
              <a:lnSpc>
                <a:spcPct val="110000"/>
              </a:lnSpc>
              <a:spcAft>
                <a:spcPts val="600"/>
              </a:spcAft>
              <a:buFont typeface="Arial" panose="020B0604020202020204" pitchFamily="34" charset="0"/>
              <a:buChar char="•"/>
            </a:pPr>
            <a:r>
              <a:rPr lang="en-US" altLang="en-US" dirty="0"/>
              <a:t>Aggregation of data among different sites of care</a:t>
            </a:r>
          </a:p>
          <a:p>
            <a:pPr marL="342900" indent="-342900">
              <a:lnSpc>
                <a:spcPct val="110000"/>
              </a:lnSpc>
              <a:spcAft>
                <a:spcPts val="600"/>
              </a:spcAft>
              <a:buFont typeface="Arial" panose="020B0604020202020204" pitchFamily="34" charset="0"/>
              <a:buChar char="•"/>
            </a:pPr>
            <a:r>
              <a:rPr lang="en-US" altLang="en-US" dirty="0"/>
              <a:t>Health surveillance</a:t>
            </a:r>
          </a:p>
          <a:p>
            <a:pPr marL="342900" indent="-342900">
              <a:lnSpc>
                <a:spcPct val="110000"/>
              </a:lnSpc>
              <a:spcAft>
                <a:spcPts val="600"/>
              </a:spcAft>
              <a:buFont typeface="Arial" panose="020B0604020202020204" pitchFamily="34" charset="0"/>
              <a:buChar char="•"/>
            </a:pPr>
            <a:r>
              <a:rPr lang="en-US" altLang="en-US" dirty="0"/>
              <a:t>Interoperability</a:t>
            </a:r>
          </a:p>
          <a:p>
            <a:pPr>
              <a:lnSpc>
                <a:spcPct val="110000"/>
              </a:lnSpc>
            </a:pPr>
            <a:endParaRPr lang="en-US" altLang="en-US" dirty="0"/>
          </a:p>
        </p:txBody>
      </p:sp>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D392857C-54F5-4EF1-8C06-1EE5B4815F5A}" type="slidenum">
              <a:rPr lang="en-US" altLang="en-US" smtClean="0"/>
              <a:pPr/>
              <a:t>7</a:t>
            </a:fld>
            <a:endParaRPr lang="en-US" altLang="en-US" dirty="0"/>
          </a:p>
        </p:txBody>
      </p:sp>
      <p:pic>
        <p:nvPicPr>
          <p:cNvPr id="19464" name="Picture 2" descr="This is a picture of the Tower of Babel by Pieter Bruegel. Thia picture is often used as a logo for the many and overlapping set of standards."/>
          <p:cNvPicPr>
            <a:picLocks noChangeAspect="1" noChangeArrowheads="1"/>
          </p:cNvPicPr>
          <p:nvPr/>
        </p:nvPicPr>
        <p:blipFill rotWithShape="1">
          <a:blip r:embed="rId3">
            <a:extLst>
              <a:ext uri="{28A0092B-C50C-407E-A947-70E740481C1C}">
                <a14:useLocalDpi xmlns:a14="http://schemas.microsoft.com/office/drawing/2010/main" val="0"/>
              </a:ext>
            </a:extLst>
          </a:blip>
          <a:srcRect t="6061" r="5526"/>
          <a:stretch/>
        </p:blipFill>
        <p:spPr bwMode="auto">
          <a:xfrm>
            <a:off x="4267200" y="1752599"/>
            <a:ext cx="5057972" cy="3015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2970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4048" y="533400"/>
            <a:ext cx="8674100" cy="569119"/>
          </a:xfrm>
        </p:spPr>
        <p:txBody>
          <a:bodyPr/>
          <a:lstStyle/>
          <a:p>
            <a:r>
              <a:rPr lang="en-US" altLang="en-US" dirty="0"/>
              <a:t>Interoperability Requires …</a:t>
            </a:r>
          </a:p>
        </p:txBody>
      </p:sp>
      <p:sp>
        <p:nvSpPr>
          <p:cNvPr id="20483" name="Content Placeholder 2"/>
          <p:cNvSpPr>
            <a:spLocks noGrp="1"/>
          </p:cNvSpPr>
          <p:nvPr>
            <p:ph type="body" sz="quarter" idx="11"/>
          </p:nvPr>
        </p:nvSpPr>
        <p:spPr>
          <a:xfrm>
            <a:off x="384048" y="1600200"/>
            <a:ext cx="8664792" cy="3200400"/>
          </a:xfrm>
        </p:spPr>
        <p:txBody>
          <a:bodyPr/>
          <a:lstStyle/>
          <a:p>
            <a:pPr marL="342900" indent="-342900">
              <a:lnSpc>
                <a:spcPct val="110000"/>
              </a:lnSpc>
              <a:spcAft>
                <a:spcPts val="1200"/>
              </a:spcAft>
              <a:buFont typeface="Arial" panose="020B0604020202020204" pitchFamily="34" charset="0"/>
              <a:buChar char="•"/>
            </a:pPr>
            <a:r>
              <a:rPr lang="en-US" altLang="en-US" dirty="0">
                <a:solidFill>
                  <a:schemeClr val="tx1"/>
                </a:solidFill>
                <a:latin typeface="Century Gothic" panose="020B0502020202020204" pitchFamily="34" charset="0"/>
              </a:rPr>
              <a:t>Connectivity infrastructure</a:t>
            </a:r>
          </a:p>
          <a:p>
            <a:pPr marL="800100" lvl="1" indent="-452438">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rPr>
              <a:t>Landlines</a:t>
            </a:r>
          </a:p>
          <a:p>
            <a:pPr marL="800100" lvl="1" indent="-452438">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rPr>
              <a:t>Cable</a:t>
            </a:r>
          </a:p>
          <a:p>
            <a:pPr marL="800100" lvl="1" indent="-452438">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rPr>
              <a:t>Wireless</a:t>
            </a:r>
          </a:p>
          <a:p>
            <a:pPr marL="800100" lvl="1" indent="-452438">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rPr>
              <a:t>Satellites</a:t>
            </a:r>
          </a:p>
          <a:p>
            <a:pPr marL="800100" lvl="1" indent="-452438">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rPr>
              <a:t>Other</a:t>
            </a:r>
          </a:p>
          <a:p>
            <a:pPr lvl="1">
              <a:lnSpc>
                <a:spcPct val="110000"/>
              </a:lnSpc>
              <a:spcAft>
                <a:spcPts val="1200"/>
              </a:spcAft>
            </a:pPr>
            <a:endParaRPr lang="en-US" altLang="en-US" dirty="0"/>
          </a:p>
          <a:p>
            <a:pPr>
              <a:lnSpc>
                <a:spcPct val="110000"/>
              </a:lnSpc>
              <a:spcAft>
                <a:spcPts val="1200"/>
              </a:spcAft>
            </a:pPr>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1610E076-FCA0-408C-8CB5-1DFEC5CD477D}" type="slidenum">
              <a:rPr lang="en-US" altLang="en-US" smtClean="0"/>
              <a:pPr/>
              <a:t>8</a:t>
            </a:fld>
            <a:endParaRPr lang="en-US" altLang="en-US" dirty="0"/>
          </a:p>
        </p:txBody>
      </p:sp>
    </p:spTree>
    <p:extLst>
      <p:ext uri="{BB962C8B-B14F-4D97-AF65-F5344CB8AC3E}">
        <p14:creationId xmlns:p14="http://schemas.microsoft.com/office/powerpoint/2010/main" val="2443679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33400"/>
            <a:ext cx="8674100" cy="569119"/>
          </a:xfrm>
        </p:spPr>
        <p:txBody>
          <a:bodyPr/>
          <a:lstStyle/>
          <a:p>
            <a:r>
              <a:rPr lang="en-US" altLang="en-US" dirty="0"/>
              <a:t>Interoperability Requires …</a:t>
            </a:r>
          </a:p>
        </p:txBody>
      </p:sp>
      <p:sp>
        <p:nvSpPr>
          <p:cNvPr id="21507" name="Content Placeholder 2"/>
          <p:cNvSpPr>
            <a:spLocks noGrp="1"/>
          </p:cNvSpPr>
          <p:nvPr>
            <p:ph type="body" sz="quarter" idx="11"/>
          </p:nvPr>
        </p:nvSpPr>
        <p:spPr>
          <a:xfrm>
            <a:off x="403008" y="1600200"/>
            <a:ext cx="8664792" cy="5943600"/>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latin typeface="Century Gothic" panose="020B0502020202020204" pitchFamily="34" charset="0"/>
              </a:rPr>
              <a:t>Governance infrastructure</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Decisions made and enforced</a:t>
            </a:r>
          </a:p>
          <a:p>
            <a:pPr marL="1146175"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Data</a:t>
            </a:r>
          </a:p>
          <a:p>
            <a:pPr marL="1146175"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Standards</a:t>
            </a:r>
          </a:p>
          <a:p>
            <a:pPr marL="1146175"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Knowledge</a:t>
            </a:r>
          </a:p>
          <a:p>
            <a:pPr marL="1146175"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Process</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Ideally proper decisions made by experts and supported by governments  </a:t>
            </a:r>
          </a:p>
          <a:p>
            <a:pPr marL="1141412"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Interoperability is difficult without government involvement</a:t>
            </a:r>
          </a:p>
          <a:p>
            <a:pPr marL="1141412" lvl="2" indent="-342900">
              <a:lnSpc>
                <a:spcPct val="110000"/>
              </a:lnSpc>
              <a:spcAft>
                <a:spcPts val="600"/>
              </a:spcAft>
              <a:buFont typeface="Wingdings" panose="05000000000000000000" pitchFamily="2" charset="2"/>
              <a:buChar char="§"/>
            </a:pPr>
            <a:r>
              <a:rPr lang="en-US" altLang="en-US" sz="2400" dirty="0">
                <a:solidFill>
                  <a:schemeClr val="tx1"/>
                </a:solidFill>
                <a:latin typeface="Century Gothic" panose="020B0502020202020204" pitchFamily="34" charset="0"/>
              </a:rPr>
              <a:t>Should be a partnership between public and private entities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209D6A58-97A4-4DE3-AB8B-C4E1DBBCBAE0}" type="slidenum">
              <a:rPr lang="en-US" altLang="en-US" smtClean="0"/>
              <a:pPr/>
              <a:t>9</a:t>
            </a:fld>
            <a:endParaRPr lang="en-US" altLang="en-US" dirty="0"/>
          </a:p>
        </p:txBody>
      </p:sp>
    </p:spTree>
    <p:extLst>
      <p:ext uri="{BB962C8B-B14F-4D97-AF65-F5344CB8AC3E}">
        <p14:creationId xmlns:p14="http://schemas.microsoft.com/office/powerpoint/2010/main" val="26098889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8685E2-D6C8-4B75-8531-D9879F95D921}"/>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1522</TotalTime>
  <Words>4554</Words>
  <Application>Microsoft Office PowerPoint</Application>
  <PresentationFormat>Custom</PresentationFormat>
  <Paragraphs>352</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Data and Interoperability:</vt:lpstr>
      <vt:lpstr>National and International Standards Developing Organizations Learning Objectives</vt:lpstr>
      <vt:lpstr>Why Standards?</vt:lpstr>
      <vt:lpstr>Everyday Standards</vt:lpstr>
      <vt:lpstr>When Are the Same Things Different?</vt:lpstr>
      <vt:lpstr>Why Standards Need To Be Global</vt:lpstr>
      <vt:lpstr>Standards in Healthcare</vt:lpstr>
      <vt:lpstr>Interoperability Requires …</vt:lpstr>
      <vt:lpstr>Interoperability Requires …</vt:lpstr>
      <vt:lpstr>Interoperability</vt:lpstr>
      <vt:lpstr>Comments about Standards</vt:lpstr>
      <vt:lpstr>How are standards made?</vt:lpstr>
      <vt:lpstr>Authority for Standards</vt:lpstr>
      <vt:lpstr>Who creates standards?</vt:lpstr>
      <vt:lpstr>International SDOs</vt:lpstr>
      <vt:lpstr>International SDOs</vt:lpstr>
      <vt:lpstr>Related Organizations</vt:lpstr>
      <vt:lpstr>Healthcare Standards Landscape</vt:lpstr>
      <vt:lpstr>Summary View of Standards</vt:lpstr>
      <vt:lpstr>National and International Standards Developing Organizations   Summary</vt:lpstr>
      <vt:lpstr>National and International Standards Developing Organizations  References</vt:lpstr>
      <vt:lpstr>PowerPoint Presentation</vt:lpstr>
      <vt:lpstr>PowerPoint Presentation</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53</cp:revision>
  <cp:lastPrinted>2020-01-30T19:08:07Z</cp:lastPrinted>
  <dcterms:created xsi:type="dcterms:W3CDTF">2018-06-13T15:28:32Z</dcterms:created>
  <dcterms:modified xsi:type="dcterms:W3CDTF">2020-03-24T19:31:52Z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