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handoutMasterIdLst>
    <p:handoutMasterId r:id="rId30"/>
  </p:handoutMasterIdLst>
  <p:sldIdLst>
    <p:sldId id="273" r:id="rId5"/>
    <p:sldId id="276" r:id="rId6"/>
    <p:sldId id="277" r:id="rId7"/>
    <p:sldId id="278"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 id="295" r:id="rId25"/>
    <p:sldId id="296" r:id="rId26"/>
    <p:sldId id="297" r:id="rId27"/>
    <p:sldId id="271" r:id="rId28"/>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Gill, Deborah" initials="MD" lastIdx="1" clrIdx="0">
    <p:extLst>
      <p:ext uri="{19B8F6BF-5375-455C-9EA6-DF929625EA0E}">
        <p15:presenceInfo xmlns:p15="http://schemas.microsoft.com/office/powerpoint/2012/main" userId="S-1-5-21-344340502-4252695000-2390403120-1325334" providerId="AD"/>
      </p:ext>
    </p:extLst>
  </p:cmAuthor>
  <p:cmAuthor id="2" name="Villella, Christina" initials="VC" lastIdx="1" clrIdx="1">
    <p:extLst>
      <p:ext uri="{19B8F6BF-5375-455C-9EA6-DF929625EA0E}">
        <p15:presenceInfo xmlns:p15="http://schemas.microsoft.com/office/powerpoint/2012/main" userId="S-1-5-21-2338163137-2684688362-157462135-8158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2471"/>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CD9661-67DF-46FA-B5F6-2008E9248BDF}" v="19" dt="2020-03-24T22:32:55.218"/>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995" autoAdjust="0"/>
    <p:restoredTop sz="87295" autoAdjust="0"/>
  </p:normalViewPr>
  <p:slideViewPr>
    <p:cSldViewPr>
      <p:cViewPr varScale="1">
        <p:scale>
          <a:sx n="84" d="100"/>
          <a:sy n="84" d="100"/>
        </p:scale>
        <p:origin x="2190" y="96"/>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9" d="100"/>
          <a:sy n="59" d="100"/>
        </p:scale>
        <p:origin x="1940" y="2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2ECD9661-67DF-46FA-B5F6-2008E9248BDF}"/>
    <pc:docChg chg="modSld">
      <pc:chgData name="Villella, Christina" userId="910bba07-b9e3-4583-91f1-8ceacf5af36d" providerId="ADAL" clId="{2ECD9661-67DF-46FA-B5F6-2008E9248BDF}" dt="2020-03-24T22:36:23.389" v="170" actId="1076"/>
      <pc:docMkLst>
        <pc:docMk/>
      </pc:docMkLst>
      <pc:sldChg chg="modNotes">
        <pc:chgData name="Villella, Christina" userId="910bba07-b9e3-4583-91f1-8ceacf5af36d" providerId="ADAL" clId="{2ECD9661-67DF-46FA-B5F6-2008E9248BDF}" dt="2020-03-24T22:11:36.819" v="7" actId="12"/>
        <pc:sldMkLst>
          <pc:docMk/>
          <pc:sldMk cId="3797234945" sldId="276"/>
        </pc:sldMkLst>
      </pc:sldChg>
      <pc:sldChg chg="modNotes">
        <pc:chgData name="Villella, Christina" userId="910bba07-b9e3-4583-91f1-8ceacf5af36d" providerId="ADAL" clId="{2ECD9661-67DF-46FA-B5F6-2008E9248BDF}" dt="2020-03-24T22:11:53.726" v="12" actId="113"/>
        <pc:sldMkLst>
          <pc:docMk/>
          <pc:sldMk cId="2692497775" sldId="277"/>
        </pc:sldMkLst>
      </pc:sldChg>
      <pc:sldChg chg="modNotes">
        <pc:chgData name="Villella, Christina" userId="910bba07-b9e3-4583-91f1-8ceacf5af36d" providerId="ADAL" clId="{2ECD9661-67DF-46FA-B5F6-2008E9248BDF}" dt="2020-03-24T22:17:53.017" v="44" actId="20577"/>
        <pc:sldMkLst>
          <pc:docMk/>
          <pc:sldMk cId="2191559226" sldId="278"/>
        </pc:sldMkLst>
      </pc:sldChg>
      <pc:sldChg chg="modNotes">
        <pc:chgData name="Villella, Christina" userId="910bba07-b9e3-4583-91f1-8ceacf5af36d" providerId="ADAL" clId="{2ECD9661-67DF-46FA-B5F6-2008E9248BDF}" dt="2020-03-24T22:19:27.859" v="52" actId="113"/>
        <pc:sldMkLst>
          <pc:docMk/>
          <pc:sldMk cId="3395569830" sldId="279"/>
        </pc:sldMkLst>
      </pc:sldChg>
      <pc:sldChg chg="modNotes">
        <pc:chgData name="Villella, Christina" userId="910bba07-b9e3-4583-91f1-8ceacf5af36d" providerId="ADAL" clId="{2ECD9661-67DF-46FA-B5F6-2008E9248BDF}" dt="2020-03-24T22:19:57.757" v="59" actId="1076"/>
        <pc:sldMkLst>
          <pc:docMk/>
          <pc:sldMk cId="2698244152" sldId="280"/>
        </pc:sldMkLst>
      </pc:sldChg>
      <pc:sldChg chg="modNotes">
        <pc:chgData name="Villella, Christina" userId="910bba07-b9e3-4583-91f1-8ceacf5af36d" providerId="ADAL" clId="{2ECD9661-67DF-46FA-B5F6-2008E9248BDF}" dt="2020-03-24T22:20:19.790" v="66" actId="20577"/>
        <pc:sldMkLst>
          <pc:docMk/>
          <pc:sldMk cId="2605108960" sldId="281"/>
        </pc:sldMkLst>
      </pc:sldChg>
      <pc:sldChg chg="modNotes">
        <pc:chgData name="Villella, Christina" userId="910bba07-b9e3-4583-91f1-8ceacf5af36d" providerId="ADAL" clId="{2ECD9661-67DF-46FA-B5F6-2008E9248BDF}" dt="2020-03-24T22:21:18.783" v="71" actId="113"/>
        <pc:sldMkLst>
          <pc:docMk/>
          <pc:sldMk cId="2300292805" sldId="282"/>
        </pc:sldMkLst>
      </pc:sldChg>
      <pc:sldChg chg="modNotes">
        <pc:chgData name="Villella, Christina" userId="910bba07-b9e3-4583-91f1-8ceacf5af36d" providerId="ADAL" clId="{2ECD9661-67DF-46FA-B5F6-2008E9248BDF}" dt="2020-03-24T22:21:38.480" v="76" actId="207"/>
        <pc:sldMkLst>
          <pc:docMk/>
          <pc:sldMk cId="481714364" sldId="283"/>
        </pc:sldMkLst>
      </pc:sldChg>
      <pc:sldChg chg="modNotes">
        <pc:chgData name="Villella, Christina" userId="910bba07-b9e3-4583-91f1-8ceacf5af36d" providerId="ADAL" clId="{2ECD9661-67DF-46FA-B5F6-2008E9248BDF}" dt="2020-03-24T22:21:53.816" v="82" actId="113"/>
        <pc:sldMkLst>
          <pc:docMk/>
          <pc:sldMk cId="3303060540" sldId="284"/>
        </pc:sldMkLst>
      </pc:sldChg>
      <pc:sldChg chg="modNotes">
        <pc:chgData name="Villella, Christina" userId="910bba07-b9e3-4583-91f1-8ceacf5af36d" providerId="ADAL" clId="{2ECD9661-67DF-46FA-B5F6-2008E9248BDF}" dt="2020-03-24T22:22:25.616" v="88" actId="1076"/>
        <pc:sldMkLst>
          <pc:docMk/>
          <pc:sldMk cId="38407872" sldId="285"/>
        </pc:sldMkLst>
      </pc:sldChg>
      <pc:sldChg chg="modNotes">
        <pc:chgData name="Villella, Christina" userId="910bba07-b9e3-4583-91f1-8ceacf5af36d" providerId="ADAL" clId="{2ECD9661-67DF-46FA-B5F6-2008E9248BDF}" dt="2020-03-24T22:22:49.468" v="95" actId="113"/>
        <pc:sldMkLst>
          <pc:docMk/>
          <pc:sldMk cId="98815773" sldId="286"/>
        </pc:sldMkLst>
      </pc:sldChg>
      <pc:sldChg chg="modNotes">
        <pc:chgData name="Villella, Christina" userId="910bba07-b9e3-4583-91f1-8ceacf5af36d" providerId="ADAL" clId="{2ECD9661-67DF-46FA-B5F6-2008E9248BDF}" dt="2020-03-24T22:23:07.068" v="101" actId="113"/>
        <pc:sldMkLst>
          <pc:docMk/>
          <pc:sldMk cId="2473313964" sldId="287"/>
        </pc:sldMkLst>
      </pc:sldChg>
      <pc:sldChg chg="modNotes">
        <pc:chgData name="Villella, Christina" userId="910bba07-b9e3-4583-91f1-8ceacf5af36d" providerId="ADAL" clId="{2ECD9661-67DF-46FA-B5F6-2008E9248BDF}" dt="2020-03-24T22:23:21.473" v="106" actId="113"/>
        <pc:sldMkLst>
          <pc:docMk/>
          <pc:sldMk cId="3458709703" sldId="288"/>
        </pc:sldMkLst>
      </pc:sldChg>
      <pc:sldChg chg="modNotes">
        <pc:chgData name="Villella, Christina" userId="910bba07-b9e3-4583-91f1-8ceacf5af36d" providerId="ADAL" clId="{2ECD9661-67DF-46FA-B5F6-2008E9248BDF}" dt="2020-03-24T22:23:33.440" v="111" actId="113"/>
        <pc:sldMkLst>
          <pc:docMk/>
          <pc:sldMk cId="1883403254" sldId="289"/>
        </pc:sldMkLst>
      </pc:sldChg>
      <pc:sldChg chg="modNotes">
        <pc:chgData name="Villella, Christina" userId="910bba07-b9e3-4583-91f1-8ceacf5af36d" providerId="ADAL" clId="{2ECD9661-67DF-46FA-B5F6-2008E9248BDF}" dt="2020-03-24T22:28:40.482" v="116" actId="113"/>
        <pc:sldMkLst>
          <pc:docMk/>
          <pc:sldMk cId="165040607" sldId="290"/>
        </pc:sldMkLst>
      </pc:sldChg>
      <pc:sldChg chg="modNotes">
        <pc:chgData name="Villella, Christina" userId="910bba07-b9e3-4583-91f1-8ceacf5af36d" providerId="ADAL" clId="{2ECD9661-67DF-46FA-B5F6-2008E9248BDF}" dt="2020-03-24T22:29:25.700" v="125" actId="1076"/>
        <pc:sldMkLst>
          <pc:docMk/>
          <pc:sldMk cId="39674400" sldId="291"/>
        </pc:sldMkLst>
      </pc:sldChg>
      <pc:sldChg chg="modNotes">
        <pc:chgData name="Villella, Christina" userId="910bba07-b9e3-4583-91f1-8ceacf5af36d" providerId="ADAL" clId="{2ECD9661-67DF-46FA-B5F6-2008E9248BDF}" dt="2020-03-24T22:36:23.389" v="170" actId="1076"/>
        <pc:sldMkLst>
          <pc:docMk/>
          <pc:sldMk cId="65184505" sldId="292"/>
        </pc:sldMkLst>
      </pc:sldChg>
      <pc:sldChg chg="modNotes">
        <pc:chgData name="Villella, Christina" userId="910bba07-b9e3-4583-91f1-8ceacf5af36d" providerId="ADAL" clId="{2ECD9661-67DF-46FA-B5F6-2008E9248BDF}" dt="2020-03-24T22:30:48.165" v="134" actId="20577"/>
        <pc:sldMkLst>
          <pc:docMk/>
          <pc:sldMk cId="1219378003" sldId="293"/>
        </pc:sldMkLst>
      </pc:sldChg>
      <pc:sldChg chg="modNotes">
        <pc:chgData name="Villella, Christina" userId="910bba07-b9e3-4583-91f1-8ceacf5af36d" providerId="ADAL" clId="{2ECD9661-67DF-46FA-B5F6-2008E9248BDF}" dt="2020-03-24T22:31:06.302" v="140" actId="20577"/>
        <pc:sldMkLst>
          <pc:docMk/>
          <pc:sldMk cId="2946261424" sldId="294"/>
        </pc:sldMkLst>
      </pc:sldChg>
      <pc:sldChg chg="modNotes">
        <pc:chgData name="Villella, Christina" userId="910bba07-b9e3-4583-91f1-8ceacf5af36d" providerId="ADAL" clId="{2ECD9661-67DF-46FA-B5F6-2008E9248BDF}" dt="2020-03-24T22:32:32.076" v="150" actId="20577"/>
        <pc:sldMkLst>
          <pc:docMk/>
          <pc:sldMk cId="208832751" sldId="295"/>
        </pc:sldMkLst>
      </pc:sldChg>
      <pc:sldChg chg="modNotes">
        <pc:chgData name="Villella, Christina" userId="910bba07-b9e3-4583-91f1-8ceacf5af36d" providerId="ADAL" clId="{2ECD9661-67DF-46FA-B5F6-2008E9248BDF}" dt="2020-03-24T22:33:03.856" v="168" actId="113"/>
        <pc:sldMkLst>
          <pc:docMk/>
          <pc:sldMk cId="3454503506" sldId="29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3/24/2020</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22D0432F-A15D-4B28-BB3F-E2DFEC09310A}"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2206625" y="1704975"/>
            <a:ext cx="5645150" cy="4362450"/>
          </a:xfrm>
        </p:spPr>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362200"/>
          </a:xfrm>
          <a:prstGeom prst="rect">
            <a:avLst/>
          </a:prstGeom>
          <a:solidFill>
            <a:schemeClr val="bg2"/>
          </a:solidFill>
        </p:spPr>
        <p:txBody>
          <a:bodyPr/>
          <a:lstStyle/>
          <a:p>
            <a:r>
              <a:rPr lang="en-US" b="1" dirty="0"/>
              <a:t>Slide Notes: </a:t>
            </a:r>
          </a:p>
          <a:p>
            <a:endParaRPr lang="en-US" dirty="0"/>
          </a:p>
          <a:p>
            <a:r>
              <a:rPr lang="en-US" dirty="0"/>
              <a:t>Let’s take a look at the</a:t>
            </a:r>
            <a:r>
              <a:rPr lang="en-US" baseline="0" dirty="0"/>
              <a:t> </a:t>
            </a:r>
            <a:r>
              <a:rPr lang="en-US" dirty="0"/>
              <a:t>weights for these 10 patients.</a:t>
            </a:r>
            <a:r>
              <a:rPr lang="en-US" baseline="0" dirty="0"/>
              <a:t> We could graph them, but this isn’t particularly helpful; individual weights on a graph plotted against patient number doesn’t give us any insight into </a:t>
            </a:r>
            <a:r>
              <a:rPr lang="en-US" i="1" baseline="0" dirty="0"/>
              <a:t>categories</a:t>
            </a:r>
            <a:r>
              <a:rPr lang="en-US" baseline="0" dirty="0"/>
              <a:t> of weights, such as one category for 200-249 pounds, another category for 250-299 pounds, and so on. That’s a job for a frequency histogram, which looks like a column graph, but shows distributions. Let’s look at frequencies and histograms now.</a:t>
            </a:r>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rPr lang="uk-UA"/>
              <a:t>10</a:t>
            </a:fld>
            <a:endParaRPr lang="uk-UA"/>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99493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97086"/>
            <a:ext cx="5486400" cy="3048000"/>
          </a:xfrm>
          <a:prstGeom prst="rect">
            <a:avLst/>
          </a:prstGeom>
          <a:solidFill>
            <a:schemeClr val="bg2"/>
          </a:solidFill>
        </p:spPr>
        <p:txBody>
          <a:bodyPr/>
          <a:lstStyle/>
          <a:p>
            <a:r>
              <a:rPr lang="en-US" altLang="en-US" b="1" dirty="0">
                <a:ea typeface="Arial" charset="0"/>
                <a:cs typeface="Arial" charset="0"/>
              </a:rPr>
              <a:t>Slide Notes: </a:t>
            </a:r>
          </a:p>
          <a:p>
            <a:r>
              <a:rPr lang="en-US" altLang="en-US" dirty="0">
                <a:ea typeface="Arial" charset="0"/>
                <a:cs typeface="Arial" charset="0"/>
              </a:rPr>
              <a:t>Frequencies</a:t>
            </a:r>
            <a:r>
              <a:rPr lang="en-US" altLang="en-US" baseline="0" dirty="0">
                <a:ea typeface="Arial" charset="0"/>
                <a:cs typeface="Arial" charset="0"/>
              </a:rPr>
              <a:t> answer the question “how many of something is there?”</a:t>
            </a:r>
          </a:p>
          <a:p>
            <a:endParaRPr lang="en-US" altLang="en-US" dirty="0">
              <a:ea typeface="Arial" charset="0"/>
              <a:cs typeface="Arial" charset="0"/>
            </a:endParaRPr>
          </a:p>
          <a:p>
            <a:r>
              <a:rPr lang="en-US" altLang="en-US" dirty="0">
                <a:ea typeface="Arial" charset="0"/>
                <a:cs typeface="Arial" charset="0"/>
              </a:rPr>
              <a:t>Recall that nominal data are things like names, labels, or </a:t>
            </a:r>
            <a:r>
              <a:rPr lang="en-US" altLang="en-US" i="1" dirty="0">
                <a:ea typeface="Arial" charset="0"/>
                <a:cs typeface="Arial" charset="0"/>
              </a:rPr>
              <a:t>categories</a:t>
            </a:r>
            <a:r>
              <a:rPr lang="en-US" altLang="en-US" dirty="0">
                <a:ea typeface="Arial" charset="0"/>
                <a:cs typeface="Arial" charset="0"/>
              </a:rPr>
              <a:t> of data. Examples of nominal data are patient names; genders, such as male, female, and unknown; and marital status (married, single, divorced, and  widowed). </a:t>
            </a:r>
          </a:p>
          <a:p>
            <a:endParaRPr lang="en-US" altLang="en-US" dirty="0">
              <a:ea typeface="Arial" charset="0"/>
              <a:cs typeface="Arial" charset="0"/>
            </a:endParaRPr>
          </a:p>
          <a:p>
            <a:pPr marL="0" indent="0">
              <a:buNone/>
              <a:defRPr/>
            </a:pPr>
            <a:r>
              <a:rPr lang="en-US" altLang="en-US" dirty="0">
                <a:ea typeface="Arial" charset="0"/>
                <a:cs typeface="Arial" charset="0"/>
              </a:rPr>
              <a:t>Frequencies</a:t>
            </a:r>
            <a:r>
              <a:rPr lang="en-US" altLang="en-US" baseline="0" dirty="0">
                <a:ea typeface="Arial" charset="0"/>
                <a:cs typeface="Arial" charset="0"/>
              </a:rPr>
              <a:t> are primarily shown in a table format, and also in a histogram, which looks like a column chart, so don’t get confused! A h</a:t>
            </a:r>
            <a:r>
              <a:rPr lang="en-US" dirty="0">
                <a:ea typeface="Arial" charset="0"/>
                <a:cs typeface="Arial" charset="0"/>
              </a:rPr>
              <a:t>istogram is a graph of the number of times values occur in a set of data: in other words, the frequency of the values. It looks like a column chart, in that it is a visualization of the distribution of the values.</a:t>
            </a:r>
          </a:p>
          <a:p>
            <a:pPr marL="0" indent="0">
              <a:buNone/>
              <a:defRPr/>
            </a:pPr>
            <a:endParaRPr lang="en-US" dirty="0">
              <a:ea typeface="Arial" charset="0"/>
              <a:cs typeface="Arial" charset="0"/>
            </a:endParaRPr>
          </a:p>
          <a:p>
            <a:pPr marL="0" indent="0">
              <a:buNone/>
              <a:defRPr/>
            </a:pPr>
            <a:r>
              <a:rPr lang="en-US" dirty="0">
                <a:ea typeface="Arial" charset="0"/>
                <a:cs typeface="Arial" charset="0"/>
              </a:rPr>
              <a:t>Let’s look at an</a:t>
            </a:r>
            <a:r>
              <a:rPr lang="en-US" baseline="0" dirty="0">
                <a:ea typeface="Arial" charset="0"/>
                <a:cs typeface="Arial" charset="0"/>
              </a:rPr>
              <a:t> example now.</a:t>
            </a:r>
            <a:endParaRPr lang="en-US" dirty="0">
              <a:ea typeface="Arial" charset="0"/>
              <a:cs typeface="Arial" charset="0"/>
            </a:endParaRPr>
          </a:p>
          <a:p>
            <a:endParaRPr lang="en-US" altLang="en-US" dirty="0">
              <a:ea typeface="Arial" charset="0"/>
              <a:cs typeface="Arial" charset="0"/>
            </a:endParaRPr>
          </a:p>
          <a:p>
            <a:endParaRPr lang="en-US" altLang="en-US" dirty="0">
              <a:ea typeface="Arial" charset="0"/>
              <a:cs typeface="Arial" charset="0"/>
            </a:endParaRP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11</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784063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438400" y="3886200"/>
            <a:ext cx="5486400" cy="2438400"/>
          </a:xfrm>
          <a:prstGeom prst="rect">
            <a:avLst/>
          </a:prstGeom>
          <a:solidFill>
            <a:schemeClr val="bg2"/>
          </a:solidFill>
        </p:spPr>
        <p:txBody>
          <a:bodyPr/>
          <a:lstStyle/>
          <a:p>
            <a:r>
              <a:rPr lang="en-US" b="1" kern="1200" dirty="0">
                <a:solidFill>
                  <a:schemeClr val="tx1"/>
                </a:solidFill>
                <a:effectLst/>
                <a:ea typeface="Arial" charset="0"/>
                <a:cs typeface="Arial" charset="0"/>
              </a:rPr>
              <a:t>Slide Notes: </a:t>
            </a:r>
          </a:p>
          <a:p>
            <a:r>
              <a:rPr lang="en-US" kern="1200" dirty="0">
                <a:solidFill>
                  <a:schemeClr val="tx1"/>
                </a:solidFill>
                <a:effectLst/>
                <a:ea typeface="Arial" charset="0"/>
                <a:cs typeface="Arial" charset="0"/>
              </a:rPr>
              <a:t>On the left is a frequency table and on the right is a histogram</a:t>
            </a:r>
            <a:r>
              <a:rPr lang="en-US" kern="1200" baseline="0" dirty="0">
                <a:solidFill>
                  <a:schemeClr val="tx1"/>
                </a:solidFill>
                <a:effectLst/>
                <a:ea typeface="Arial" charset="0"/>
                <a:cs typeface="Arial" charset="0"/>
              </a:rPr>
              <a:t> of the same data. The categories or bins from the frequency table are the numbers along the horizontal X axis of the graph, and the frequencies (or counts) are the numbers along the vertical or Y axis of the graph.</a:t>
            </a:r>
            <a:endParaRPr lang="en-US" kern="1200" dirty="0">
              <a:solidFill>
                <a:schemeClr val="tx1"/>
              </a:solidFill>
              <a:effectLst/>
              <a:ea typeface="Arial" charset="0"/>
              <a:cs typeface="Arial" charset="0"/>
            </a:endParaRP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12</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5862066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914650"/>
          </a:xfrm>
          <a:prstGeom prst="rect">
            <a:avLst/>
          </a:prstGeom>
          <a:solidFill>
            <a:schemeClr val="bg2"/>
          </a:solid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b="1" baseline="0" dirty="0">
                <a:cs typeface="Arial" charset="0"/>
              </a:rPr>
              <a:t>Slide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baseline="0" dirty="0">
                <a:cs typeface="Arial" charset="0"/>
              </a:rPr>
              <a:t>Let’s step through the process of creating that table and histogram. We want to know how many patients fall into each category, and then we want to see this in a graph.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baseline="0" dirty="0">
                <a:cs typeface="Arial" charset="0"/>
              </a:rPr>
              <a:t>We’ll take our 500 patient weights and set up categories in roughly 50-pound divisions. </a:t>
            </a:r>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rPr lang="uk-UA"/>
              <a:t>13</a:t>
            </a:fld>
            <a:endParaRPr lang="uk-UA"/>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8985927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1905000"/>
          </a:xfrm>
          <a:prstGeom prst="rect">
            <a:avLst/>
          </a:prstGeo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Slide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Add a column to your Excel spreadsheet with the bins that you want to use to categorize the patient weights.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Note</a:t>
            </a:r>
            <a:r>
              <a:rPr lang="en-US" baseline="0" dirty="0"/>
              <a:t> that in this example only a few of the 500 patient weights are shown.</a:t>
            </a:r>
            <a:endParaRPr lang="en-US" dirty="0"/>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rPr lang="uk-UA"/>
              <a:t>14</a:t>
            </a:fld>
            <a:endParaRPr lang="uk-UA"/>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226933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133600"/>
          </a:xfrm>
          <a:prstGeom prst="rect">
            <a:avLst/>
          </a:prstGeom>
          <a:solidFill>
            <a:schemeClr val="bg2"/>
          </a:solidFill>
        </p:spPr>
        <p:txBody>
          <a:bodyPr/>
          <a:lstStyle/>
          <a:p>
            <a:r>
              <a:rPr lang="en-US" b="1" dirty="0"/>
              <a:t>Slide Notes: </a:t>
            </a:r>
          </a:p>
          <a:p>
            <a:r>
              <a:rPr lang="en-US" dirty="0"/>
              <a:t>To run Frequencies</a:t>
            </a:r>
            <a:r>
              <a:rPr lang="en-US" baseline="0" dirty="0"/>
              <a:t> in Microsoft Excel, click the Data tab, then click Data Analysis, and then choose Histogram.</a:t>
            </a:r>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rPr lang="uk-UA"/>
              <a:t>15</a:t>
            </a:fld>
            <a:endParaRPr lang="uk-UA"/>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8289100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362200"/>
          </a:xfrm>
          <a:prstGeom prst="rect">
            <a:avLst/>
          </a:prstGeom>
          <a:solidFill>
            <a:schemeClr val="bg2"/>
          </a:solidFill>
        </p:spPr>
        <p:txBody>
          <a:bodyPr/>
          <a:lstStyle/>
          <a:p>
            <a:r>
              <a:rPr lang="en-US" b="1" dirty="0"/>
              <a:t>Slide Notes: </a:t>
            </a:r>
          </a:p>
          <a:p>
            <a:r>
              <a:rPr lang="en-US" dirty="0"/>
              <a:t>In the Input Range field, enter the range of cells that contain the weights (in this case, the data start in H2 and continue through H501)</a:t>
            </a:r>
          </a:p>
          <a:p>
            <a:endParaRPr lang="en-US" dirty="0"/>
          </a:p>
          <a:p>
            <a:r>
              <a:rPr lang="en-US" dirty="0"/>
              <a:t>In the Bin Range field, enter the range of cells that contains the category bins that you created. (In this example, the bins are in cells L2 through L12.)</a:t>
            </a:r>
          </a:p>
          <a:p>
            <a:endParaRPr lang="en-US" dirty="0"/>
          </a:p>
          <a:p>
            <a:r>
              <a:rPr lang="en-US" dirty="0"/>
              <a:t>Finally, determine what type of output you want.</a:t>
            </a:r>
            <a:r>
              <a:rPr lang="en-US" baseline="0" dirty="0"/>
              <a:t> Let’s click Chart Output for this example. </a:t>
            </a:r>
          </a:p>
          <a:p>
            <a:endParaRPr lang="en-US" dirty="0"/>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rPr lang="uk-UA"/>
              <a:t>16</a:t>
            </a:fld>
            <a:endParaRPr lang="uk-UA"/>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5774090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1905000"/>
          </a:xfrm>
          <a:prstGeom prst="rect">
            <a:avLst/>
          </a:prstGeom>
          <a:solidFill>
            <a:schemeClr val="bg2"/>
          </a:solidFill>
        </p:spPr>
        <p:txBody>
          <a:bodyPr/>
          <a:lstStyle/>
          <a:p>
            <a:r>
              <a:rPr lang="en-US" b="1" kern="1200" dirty="0">
                <a:solidFill>
                  <a:schemeClr val="tx1"/>
                </a:solidFill>
                <a:effectLst/>
                <a:ea typeface="Arial" charset="0"/>
                <a:cs typeface="Arial" charset="0"/>
              </a:rPr>
              <a:t>Slide Notes: </a:t>
            </a:r>
          </a:p>
          <a:p>
            <a:endParaRPr lang="en-US" kern="1200" dirty="0">
              <a:solidFill>
                <a:schemeClr val="tx1"/>
              </a:solidFill>
              <a:effectLst/>
              <a:ea typeface="Arial" charset="0"/>
              <a:cs typeface="Arial" charset="0"/>
            </a:endParaRPr>
          </a:p>
          <a:p>
            <a:r>
              <a:rPr lang="en-US" kern="1200" dirty="0">
                <a:solidFill>
                  <a:schemeClr val="tx1"/>
                </a:solidFill>
                <a:effectLst/>
                <a:ea typeface="Arial" charset="0"/>
                <a:cs typeface="Arial" charset="0"/>
              </a:rPr>
              <a:t>Excel</a:t>
            </a:r>
            <a:r>
              <a:rPr lang="en-US" kern="1200" baseline="0" dirty="0">
                <a:solidFill>
                  <a:schemeClr val="tx1"/>
                </a:solidFill>
                <a:effectLst/>
                <a:ea typeface="Arial" charset="0"/>
                <a:cs typeface="Arial" charset="0"/>
              </a:rPr>
              <a:t> will produce a new worksheet in your file with the table and the histogram, </a:t>
            </a:r>
            <a:r>
              <a:rPr lang="en-US" dirty="0">
                <a:ea typeface="Arial" charset="0"/>
                <a:cs typeface="Arial" charset="0"/>
              </a:rPr>
              <a:t>using the Excel Data Analysis ToolPak Frequency function for 500 records.</a:t>
            </a: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17</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8493566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rPr lang="uk-UA"/>
              <a:t>18</a:t>
            </a:fld>
            <a:endParaRPr lang="uk-UA"/>
          </a:p>
        </p:txBody>
      </p:sp>
      <p:sp>
        <p:nvSpPr>
          <p:cNvPr id="5" name="Slide Image Placeholder 4"/>
          <p:cNvSpPr>
            <a:spLocks noGrp="1" noRot="1" noChangeAspect="1"/>
          </p:cNvSpPr>
          <p:nvPr>
            <p:ph type="sldImg"/>
          </p:nvPr>
        </p:nvSpPr>
        <p:spPr>
          <a:xfrm>
            <a:off x="2286000" y="1428750"/>
            <a:ext cx="5278438" cy="4078288"/>
          </a:xfrm>
        </p:spPr>
      </p:sp>
    </p:spTree>
    <p:extLst>
      <p:ext uri="{BB962C8B-B14F-4D97-AF65-F5344CB8AC3E}">
        <p14:creationId xmlns:p14="http://schemas.microsoft.com/office/powerpoint/2010/main" val="24421289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057400"/>
          </a:xfrm>
          <a:prstGeom prst="rect">
            <a:avLst/>
          </a:prstGeom>
          <a:solidFill>
            <a:schemeClr val="bg2"/>
          </a:solidFill>
        </p:spPr>
        <p:txBody>
          <a:bodyPr/>
          <a:lstStyle/>
          <a:p>
            <a:r>
              <a:rPr lang="en-US" b="1" dirty="0">
                <a:ea typeface="Arial" charset="0"/>
                <a:cs typeface="Arial" charset="0"/>
              </a:rPr>
              <a:t>Slide Notes: </a:t>
            </a:r>
          </a:p>
          <a:p>
            <a:endParaRPr lang="en-US" b="1" dirty="0">
              <a:ea typeface="Arial" charset="0"/>
              <a:cs typeface="Arial" charset="0"/>
            </a:endParaRPr>
          </a:p>
          <a:p>
            <a:r>
              <a:rPr lang="en-US" dirty="0">
                <a:ea typeface="Arial" charset="0"/>
                <a:cs typeface="Arial" charset="0"/>
              </a:rPr>
              <a:t>Pivot tables are</a:t>
            </a:r>
            <a:r>
              <a:rPr lang="en-US" baseline="0" dirty="0">
                <a:ea typeface="Arial" charset="0"/>
                <a:cs typeface="Arial" charset="0"/>
              </a:rPr>
              <a:t> an Excel tool that </a:t>
            </a:r>
            <a:r>
              <a:rPr lang="en-US" i="0" u="none" strike="noStrike" kern="1200" baseline="0" dirty="0">
                <a:solidFill>
                  <a:schemeClr val="tx1"/>
                </a:solidFill>
                <a:ea typeface="Arial" charset="0"/>
                <a:cs typeface="Arial" charset="0"/>
              </a:rPr>
              <a:t>lets you summarize, analyze, and create different views of your data.  You can arrange how the data is displayed. </a:t>
            </a:r>
          </a:p>
          <a:p>
            <a:endParaRPr lang="en-US" i="0" u="none" strike="noStrike" kern="1200" baseline="0" dirty="0">
              <a:solidFill>
                <a:schemeClr val="tx1"/>
              </a:solidFill>
              <a:ea typeface="Arial" charset="0"/>
              <a:cs typeface="Arial" charset="0"/>
            </a:endParaRPr>
          </a:p>
          <a:p>
            <a:r>
              <a:rPr lang="en-US" i="0" u="none" strike="noStrike" kern="1200" baseline="0" dirty="0">
                <a:solidFill>
                  <a:schemeClr val="tx1"/>
                </a:solidFill>
                <a:ea typeface="Arial" charset="0"/>
                <a:cs typeface="Arial" charset="0"/>
              </a:rPr>
              <a:t>Pivot tables are very useful for identifying trends or relationships among data in large data sets. </a:t>
            </a:r>
            <a:endParaRPr lang="en-US" dirty="0">
              <a:ea typeface="Arial" charset="0"/>
              <a:cs typeface="Arial" charset="0"/>
            </a:endParaRP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A9CC165-C1B4-724A-A079-44A91DF1D0C0}" type="slidenum">
              <a:rPr lang="en-US" smtClean="0"/>
              <a:t>19</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926390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1828800"/>
          </a:xfrm>
          <a:prstGeom prst="rect">
            <a:avLst/>
          </a:prstGeom>
          <a:solidFill>
            <a:schemeClr val="bg2"/>
          </a:solidFill>
        </p:spPr>
        <p:txBody>
          <a:bodyPr/>
          <a:lstStyle/>
          <a:p>
            <a:pPr marL="0" marR="0" indent="0" algn="l" defTabSz="914400" rtl="0" eaLnBrk="0" fontAlgn="base" latinLnBrk="0" hangingPunct="0">
              <a:lnSpc>
                <a:spcPct val="100000"/>
              </a:lnSpc>
              <a:spcBef>
                <a:spcPct val="30000"/>
              </a:spcBef>
              <a:spcAft>
                <a:spcPts val="600"/>
              </a:spcAft>
              <a:buClrTx/>
              <a:buSzTx/>
              <a:buFontTx/>
              <a:buNone/>
              <a:tabLst/>
              <a:defRPr/>
            </a:pPr>
            <a:r>
              <a:rPr lang="en-US" altLang="en-US" b="1" dirty="0">
                <a:cs typeface="Arial" charset="0"/>
              </a:rPr>
              <a:t>Slide Notes: </a:t>
            </a:r>
          </a:p>
          <a:p>
            <a:pPr marL="0" marR="0" indent="0" algn="l" defTabSz="914400" rtl="0" eaLnBrk="0" fontAlgn="base" latinLnBrk="0" hangingPunct="0">
              <a:lnSpc>
                <a:spcPct val="100000"/>
              </a:lnSpc>
              <a:spcBef>
                <a:spcPct val="30000"/>
              </a:spcBef>
              <a:spcAft>
                <a:spcPts val="600"/>
              </a:spcAft>
              <a:buClrTx/>
              <a:buSzTx/>
              <a:buFontTx/>
              <a:buNone/>
              <a:tabLst/>
              <a:defRPr/>
            </a:pPr>
            <a:r>
              <a:rPr lang="en-US" altLang="en-US" dirty="0">
                <a:cs typeface="Arial" charset="0"/>
              </a:rPr>
              <a:t>The objectives for this</a:t>
            </a:r>
            <a:r>
              <a:rPr lang="en-US" altLang="en-US" baseline="0" dirty="0">
                <a:cs typeface="Arial" charset="0"/>
              </a:rPr>
              <a:t> unit—Working with Data</a:t>
            </a:r>
            <a:r>
              <a:rPr lang="en-US" kern="1200" dirty="0">
                <a:solidFill>
                  <a:schemeClr val="tx1"/>
                </a:solidFill>
                <a:ea typeface="+mn-ea"/>
                <a:cs typeface="Arial" pitchFamily="34" charset="0"/>
              </a:rPr>
              <a:t>—</a:t>
            </a:r>
            <a:r>
              <a:rPr lang="en-US" altLang="en-US" dirty="0">
                <a:cs typeface="Arial" charset="0"/>
              </a:rPr>
              <a:t>are to:</a:t>
            </a:r>
          </a:p>
          <a:p>
            <a:pPr marL="171450" lvl="0" indent="-171450">
              <a:buFont typeface="Arial" panose="020B0604020202020204" pitchFamily="34" charset="0"/>
              <a:buChar char="•"/>
            </a:pPr>
            <a:r>
              <a:rPr lang="en-US" dirty="0"/>
              <a:t>Describe reasons why data need to be cleaned or modified before analysis </a:t>
            </a:r>
          </a:p>
          <a:p>
            <a:pPr marL="171450" lvl="0" indent="-171450">
              <a:buFont typeface="Arial" panose="020B0604020202020204" pitchFamily="34" charset="0"/>
              <a:buChar char="•"/>
            </a:pPr>
            <a:r>
              <a:rPr lang="en-US" dirty="0"/>
              <a:t>Demonstrate ability to identify and correct basic errors in data</a:t>
            </a:r>
          </a:p>
          <a:p>
            <a:pPr marL="171450" lvl="0" indent="-171450">
              <a:buFont typeface="Arial" panose="020B0604020202020204" pitchFamily="34" charset="0"/>
              <a:buChar char="•"/>
            </a:pPr>
            <a:r>
              <a:rPr lang="en-US" dirty="0"/>
              <a:t>Demonstrate ability to perform descriptive statistics</a:t>
            </a:r>
          </a:p>
          <a:p>
            <a:pPr marL="171450" lvl="0" indent="-171450">
              <a:buFont typeface="Arial" panose="020B0604020202020204" pitchFamily="34" charset="0"/>
              <a:buChar char="•"/>
            </a:pPr>
            <a:r>
              <a:rPr lang="en-US" dirty="0"/>
              <a:t>Demonstrate ability to use pivot tables </a:t>
            </a:r>
          </a:p>
          <a:p>
            <a:pPr marL="171450" lvl="0" indent="-171450">
              <a:buFont typeface="Arial" panose="020B0604020202020204" pitchFamily="34" charset="0"/>
              <a:buChar char="•"/>
            </a:pPr>
            <a:r>
              <a:rPr lang="en-US" dirty="0"/>
              <a:t>Describe the relationship between a database in a health</a:t>
            </a:r>
            <a:r>
              <a:rPr lang="en-US" baseline="0" dirty="0"/>
              <a:t> </a:t>
            </a:r>
            <a:r>
              <a:rPr lang="en-US" dirty="0"/>
              <a:t>IT system and data analysis tools</a:t>
            </a: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A9CC165-C1B4-724A-A079-44A91DF1D0C0}" type="slidenum">
              <a:rPr lang="en-US" smtClean="0"/>
              <a:t>2</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592561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962400"/>
            <a:ext cx="5486400" cy="1600200"/>
          </a:xfrm>
          <a:prstGeom prst="rect">
            <a:avLst/>
          </a:prstGeom>
          <a:solidFill>
            <a:schemeClr val="bg2"/>
          </a:solidFill>
        </p:spPr>
        <p:txBody>
          <a:bodyPr/>
          <a:lstStyle/>
          <a:p>
            <a:r>
              <a:rPr lang="en-US" b="1" dirty="0"/>
              <a:t>Slide Notes: </a:t>
            </a:r>
          </a:p>
          <a:p>
            <a:endParaRPr lang="en-US" b="1" dirty="0"/>
          </a:p>
          <a:p>
            <a:r>
              <a:rPr lang="en-US" dirty="0"/>
              <a:t>Here is an example of a raw set</a:t>
            </a:r>
            <a:r>
              <a:rPr lang="en-US" baseline="0" dirty="0"/>
              <a:t> of data on the left and a pivot table of some of the data on the right, along with a column chart of the data in the pivot table.</a:t>
            </a:r>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A9CC165-C1B4-724A-A079-44A91DF1D0C0}" type="slidenum">
              <a:rPr lang="en-US" smtClean="0"/>
              <a:t>20</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290519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676400" y="3674806"/>
            <a:ext cx="6781800" cy="3640394"/>
          </a:xfrm>
          <a:prstGeom prst="rect">
            <a:avLst/>
          </a:prstGeom>
          <a:solidFill>
            <a:schemeClr val="bg2"/>
          </a:solidFill>
        </p:spPr>
        <p:txBody>
          <a:bodyPr/>
          <a:lstStyle/>
          <a:p>
            <a:r>
              <a:rPr lang="en-US" b="1" dirty="0"/>
              <a:t>Slide Notes: </a:t>
            </a:r>
          </a:p>
          <a:p>
            <a:r>
              <a:rPr lang="en-US" dirty="0"/>
              <a:t>Now think</a:t>
            </a:r>
            <a:r>
              <a:rPr lang="en-US" baseline="0" dirty="0"/>
              <a:t> back to the section in this component on types of data. Recall that we discussed nominal, ordinal, interval, and ratio data. Nominal data included things that were names or categories, such as gender, race, religion, smokes (yes/no), and so on. Another name for nominal data is categorical data, and this term is typically used in statistics.</a:t>
            </a:r>
          </a:p>
          <a:p>
            <a:endParaRPr lang="en-US" baseline="0" dirty="0"/>
          </a:p>
          <a:p>
            <a:r>
              <a:rPr lang="en-US" baseline="0" dirty="0"/>
              <a:t>So think about the example of gender. Let’s say we have three categories: Male, Female, or Unknown. You can do simple analysis, such as counting how many of each gender in the hospital, but it doesn’t make sense to do many kinds of calculations on categorical data. For example, it doesn’t make sense to try to calculate the average gender of the patients in the hospital.</a:t>
            </a:r>
          </a:p>
          <a:p>
            <a:endParaRPr lang="en-US" baseline="0" dirty="0"/>
          </a:p>
          <a:p>
            <a:r>
              <a:rPr lang="en-US" baseline="0" dirty="0"/>
              <a:t>However, you may want to know if there is a relationship between two categorical variables. For example, you might want to know if there is a relationship between patient gender (we’ll simplify it to just male and female for this example) and smoking status (yes/no). </a:t>
            </a:r>
          </a:p>
          <a:p>
            <a:endParaRPr lang="en-US" baseline="0" dirty="0"/>
          </a:p>
          <a:p>
            <a:r>
              <a:rPr lang="en-US" baseline="0" dirty="0"/>
              <a:t>The Chi-Square test is used to </a:t>
            </a:r>
            <a:r>
              <a:rPr lang="en-US" dirty="0"/>
              <a:t>determine</a:t>
            </a:r>
            <a:r>
              <a:rPr lang="en-US" baseline="0" dirty="0"/>
              <a:t> whether there is a relationship between two categorical (nominal) variables. In other words, it checks to see if the two variables are </a:t>
            </a:r>
            <a:r>
              <a:rPr lang="en-US" i="1" baseline="0" dirty="0"/>
              <a:t>independent</a:t>
            </a:r>
            <a:r>
              <a:rPr lang="en-US" baseline="0" dirty="0"/>
              <a:t> of each other. You’ll see this frequently reported in literature. </a:t>
            </a: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21</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9026861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362200"/>
          </a:xfrm>
          <a:prstGeom prst="rect">
            <a:avLst/>
          </a:prstGeom>
          <a:solidFill>
            <a:schemeClr val="bg2"/>
          </a:solidFill>
        </p:spPr>
        <p:txBody>
          <a:bodyPr/>
          <a:lstStyle/>
          <a:p>
            <a:r>
              <a:rPr lang="en-US" b="1" kern="1200" dirty="0">
                <a:solidFill>
                  <a:schemeClr val="tx1"/>
                </a:solidFill>
                <a:effectLst/>
                <a:ea typeface="+mn-ea"/>
                <a:cs typeface="Arial" pitchFamily="34" charset="0"/>
              </a:rPr>
              <a:t>Slide Notes: </a:t>
            </a:r>
          </a:p>
          <a:p>
            <a:r>
              <a:rPr lang="en-US" kern="1200" dirty="0">
                <a:solidFill>
                  <a:schemeClr val="tx1"/>
                </a:solidFill>
                <a:effectLst/>
                <a:ea typeface="+mn-ea"/>
                <a:cs typeface="Arial" pitchFamily="34" charset="0"/>
              </a:rPr>
              <a:t>This concludes Working with Data.</a:t>
            </a:r>
          </a:p>
          <a:p>
            <a:endParaRPr lang="en-US" kern="1200" dirty="0">
              <a:solidFill>
                <a:schemeClr val="tx1"/>
              </a:solidFill>
              <a:effectLst/>
              <a:ea typeface="+mn-ea"/>
              <a:cs typeface="Arial" pitchFamily="34" charset="0"/>
            </a:endParaRPr>
          </a:p>
          <a:p>
            <a:r>
              <a:rPr lang="en-US" kern="1200" dirty="0">
                <a:solidFill>
                  <a:schemeClr val="tx1"/>
                </a:solidFill>
                <a:effectLst/>
                <a:ea typeface="+mn-ea"/>
                <a:cs typeface="Arial" pitchFamily="34" charset="0"/>
              </a:rPr>
              <a:t>In summary:</a:t>
            </a:r>
          </a:p>
          <a:p>
            <a:pPr marL="171450" indent="-171450">
              <a:buFont typeface="Arial" panose="020B0604020202020204" pitchFamily="34" charset="0"/>
              <a:buChar char="•"/>
            </a:pPr>
            <a:r>
              <a:rPr lang="en-US" kern="1200" dirty="0">
                <a:solidFill>
                  <a:schemeClr val="tx1"/>
                </a:solidFill>
                <a:effectLst/>
                <a:ea typeface="+mn-ea"/>
                <a:cs typeface="Arial" pitchFamily="34" charset="0"/>
              </a:rPr>
              <a:t>Before you start doing any analysis, you must examine your data, identify any problems, and determine how to address them.</a:t>
            </a:r>
          </a:p>
          <a:p>
            <a:pPr marL="171450" indent="-171450">
              <a:buFont typeface="Arial" panose="020B0604020202020204" pitchFamily="34" charset="0"/>
              <a:buChar char="•"/>
            </a:pPr>
            <a:r>
              <a:rPr lang="en-US" kern="1200" dirty="0">
                <a:solidFill>
                  <a:schemeClr val="tx1"/>
                </a:solidFill>
                <a:effectLst/>
                <a:ea typeface="+mn-ea"/>
                <a:cs typeface="Arial" pitchFamily="34" charset="0"/>
              </a:rPr>
              <a:t>We discussed descriptive statistics, pivot tables, histograms, frequency tables, and chi-square tests.</a:t>
            </a:r>
          </a:p>
          <a:p>
            <a:pPr marL="171450" indent="-171450">
              <a:buFont typeface="Arial" panose="020B0604020202020204" pitchFamily="34" charset="0"/>
              <a:buChar char="•"/>
            </a:pPr>
            <a:r>
              <a:rPr lang="en-US" kern="1200" dirty="0">
                <a:solidFill>
                  <a:schemeClr val="tx1"/>
                </a:solidFill>
                <a:effectLst/>
                <a:ea typeface="+mn-ea"/>
                <a:cs typeface="Arial" pitchFamily="34" charset="0"/>
              </a:rPr>
              <a:t>Pivot tables describe the relationship between a database in an HIT system and data analysis tools.</a:t>
            </a:r>
          </a:p>
          <a:p>
            <a:pPr marL="171450" indent="-171450">
              <a:buFont typeface="Arial" panose="020B0604020202020204" pitchFamily="34" charset="0"/>
              <a:buChar char="•"/>
            </a:pPr>
            <a:r>
              <a:rPr lang="en-US" kern="1200" dirty="0">
                <a:solidFill>
                  <a:schemeClr val="tx1"/>
                </a:solidFill>
                <a:effectLst/>
                <a:ea typeface="+mn-ea"/>
                <a:cs typeface="Arial" pitchFamily="34" charset="0"/>
              </a:rPr>
              <a:t>You can practice some of these data tools in the </a:t>
            </a:r>
            <a:r>
              <a:rPr lang="en-US" dirty="0">
                <a:cs typeface="Arial" pitchFamily="34" charset="0"/>
              </a:rPr>
              <a:t>activity titled “Working with Data” where you will use a publicly available dataset to conduct descriptive analyses.</a:t>
            </a:r>
            <a:endParaRPr lang="en-US" kern="1200" dirty="0">
              <a:solidFill>
                <a:schemeClr val="tx1"/>
              </a:solidFill>
              <a:effectLst/>
              <a:ea typeface="+mn-ea"/>
              <a:cs typeface="Arial" pitchFamily="34" charset="0"/>
            </a:endParaRP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A9CC165-C1B4-724A-A079-44A91DF1D0C0}" type="slidenum">
              <a:rPr lang="en-US" smtClean="0"/>
              <a:t>22</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3583512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0" y="8685213"/>
            <a:ext cx="2971800" cy="457200"/>
          </a:xfrm>
          <a:prstGeom prst="rect">
            <a:avLst/>
          </a:prstGeom>
        </p:spPr>
        <p:txBody>
          <a:bodyPr/>
          <a:lstStyle/>
          <a:p>
            <a:pPr>
              <a:defRPr/>
            </a:pPr>
            <a:r>
              <a:rPr lang="en-US" dirty="0"/>
              <a:t>Health IT Workforce Curriculum Version 4.0</a:t>
            </a:r>
          </a:p>
        </p:txBody>
      </p:sp>
      <p:sp>
        <p:nvSpPr>
          <p:cNvPr id="5" name="Slide Number Placeholder 4"/>
          <p:cNvSpPr>
            <a:spLocks noGrp="1"/>
          </p:cNvSpPr>
          <p:nvPr>
            <p:ph type="sldNum" sz="quarter" idx="11"/>
          </p:nvPr>
        </p:nvSpPr>
        <p:spPr>
          <a:xfrm>
            <a:off x="7086600" y="8685213"/>
            <a:ext cx="2971800" cy="457200"/>
          </a:xfrm>
          <a:prstGeom prst="rect">
            <a:avLst/>
          </a:prstGeom>
        </p:spPr>
        <p:txBody>
          <a:bodyPr/>
          <a:lstStyle/>
          <a:p>
            <a:fld id="{BC67021A-487C-4D8E-B66A-9A323BD1E9A7}" type="slidenum">
              <a:rPr lang="en-US" altLang="en-US" smtClean="0"/>
              <a:pPr/>
              <a:t>23</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4306680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05312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667000"/>
          </a:xfrm>
          <a:prstGeom prst="rect">
            <a:avLst/>
          </a:prstGeom>
          <a:solidFill>
            <a:schemeClr val="bg2"/>
          </a:solidFill>
        </p:spPr>
        <p:txBody>
          <a:bodyPr/>
          <a:lstStyle/>
          <a:p>
            <a:r>
              <a:rPr lang="en-US" altLang="en-US" b="1" dirty="0"/>
              <a:t>Slide Notes: </a:t>
            </a:r>
          </a:p>
          <a:p>
            <a:r>
              <a:rPr lang="en-US" altLang="en-US" dirty="0"/>
              <a:t>Common technologies and tools used for data analytics include</a:t>
            </a:r>
            <a:r>
              <a:rPr lang="en-US" altLang="en-US" baseline="0" dirty="0"/>
              <a:t> s</a:t>
            </a:r>
            <a:r>
              <a:rPr lang="en-US" altLang="en-US" dirty="0"/>
              <a:t>preadsheet programs, such as Microsoft Excel®</a:t>
            </a:r>
            <a:r>
              <a:rPr lang="en-US" altLang="en-US" baseline="0" dirty="0"/>
              <a:t> and dedicated s</a:t>
            </a:r>
            <a:r>
              <a:rPr lang="en-US" altLang="en-US" dirty="0"/>
              <a:t>tatistical programs such as R, SAS, SPSS, and Stata.</a:t>
            </a:r>
            <a:r>
              <a:rPr lang="en-US" altLang="en-US" baseline="0" dirty="0"/>
              <a:t> Note that d</a:t>
            </a:r>
            <a:r>
              <a:rPr lang="en-US" altLang="en-US" dirty="0"/>
              <a:t>atabase management systems such as MySQL and Microsoft SQL Server® can perform some basic analysis, but this</a:t>
            </a:r>
            <a:r>
              <a:rPr lang="en-US" altLang="en-US" baseline="0" dirty="0"/>
              <a:t> is not their strength. Typically, data will be retrieved from a database, such as an EHR’s database, using an SQL query. The data will then be imported into another application for the statistical analysis. There are also specialized business intelligence applications; some examples are Tableau, QlikView [pronounced Click View], and IBM’s Cognos.</a:t>
            </a:r>
            <a:endParaRPr lang="en-US" altLang="en-US" dirty="0"/>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A9CC165-C1B4-724A-A079-44A91DF1D0C0}" type="slidenum">
              <a:rPr lang="en-US" smtClean="0"/>
              <a:t>3</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583664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752600" y="3886199"/>
            <a:ext cx="6705600" cy="3419929"/>
          </a:xfrm>
          <a:prstGeom prst="rect">
            <a:avLst/>
          </a:prstGeom>
          <a:solidFill>
            <a:schemeClr val="bg2"/>
          </a:solidFill>
        </p:spPr>
        <p:txBody>
          <a:bodyPr/>
          <a:lstStyle/>
          <a:p>
            <a:pPr>
              <a:spcAft>
                <a:spcPts val="600"/>
              </a:spcAft>
            </a:pPr>
            <a:r>
              <a:rPr lang="en-US" b="1" kern="1200" dirty="0">
                <a:solidFill>
                  <a:schemeClr val="tx1"/>
                </a:solidFill>
                <a:effectLst/>
                <a:ea typeface="Arial" charset="0"/>
                <a:cs typeface="Arial" charset="0"/>
              </a:rPr>
              <a:t>Slide Notes: </a:t>
            </a:r>
          </a:p>
          <a:p>
            <a:pPr>
              <a:spcAft>
                <a:spcPts val="600"/>
              </a:spcAft>
            </a:pPr>
            <a:r>
              <a:rPr lang="en-US" kern="1200" dirty="0">
                <a:solidFill>
                  <a:schemeClr val="tx1"/>
                </a:solidFill>
                <a:effectLst/>
                <a:ea typeface="Arial" charset="0"/>
                <a:cs typeface="Arial" charset="0"/>
              </a:rPr>
              <a:t>For the exercises</a:t>
            </a:r>
            <a:r>
              <a:rPr lang="en-US" kern="1200" baseline="0" dirty="0">
                <a:solidFill>
                  <a:schemeClr val="tx1"/>
                </a:solidFill>
                <a:effectLst/>
                <a:ea typeface="Arial" charset="0"/>
                <a:cs typeface="Arial" charset="0"/>
              </a:rPr>
              <a:t> in this unit, you will use Microsoft Excel, because it is widely available. </a:t>
            </a:r>
            <a:r>
              <a:rPr lang="en-US" kern="1200" dirty="0">
                <a:solidFill>
                  <a:schemeClr val="tx1"/>
                </a:solidFill>
                <a:effectLst/>
                <a:ea typeface="Arial" charset="0"/>
                <a:cs typeface="Arial" charset="0"/>
              </a:rPr>
              <a:t>The Analysis </a:t>
            </a:r>
            <a:r>
              <a:rPr lang="en-US" kern="1200" dirty="0" err="1">
                <a:solidFill>
                  <a:schemeClr val="tx1"/>
                </a:solidFill>
                <a:effectLst/>
                <a:ea typeface="Arial" charset="0"/>
                <a:cs typeface="Arial" charset="0"/>
              </a:rPr>
              <a:t>ToolPak</a:t>
            </a:r>
            <a:r>
              <a:rPr lang="en-US" kern="1200" dirty="0">
                <a:solidFill>
                  <a:schemeClr val="tx1"/>
                </a:solidFill>
                <a:effectLst/>
                <a:ea typeface="Arial" charset="0"/>
                <a:cs typeface="Arial" charset="0"/>
              </a:rPr>
              <a:t> is a Microsoft Excel add-in program that is available when you install Microsoft Office or Excel. To use it in Excel, however, you need to load it first.</a:t>
            </a:r>
          </a:p>
          <a:p>
            <a:pPr marL="171450" indent="-171450">
              <a:buFont typeface="Arial" panose="020B0604020202020204" pitchFamily="34" charset="0"/>
              <a:buChar char="•"/>
            </a:pPr>
            <a:r>
              <a:rPr lang="en-US" kern="1200" dirty="0">
                <a:solidFill>
                  <a:schemeClr val="tx1"/>
                </a:solidFill>
                <a:effectLst/>
                <a:ea typeface="Arial" charset="0"/>
                <a:cs typeface="Arial" charset="0"/>
              </a:rPr>
              <a:t>Click the File tab, and then click Options.</a:t>
            </a:r>
          </a:p>
          <a:p>
            <a:pPr marL="171450" indent="-171450">
              <a:buFont typeface="Arial" panose="020B0604020202020204" pitchFamily="34" charset="0"/>
              <a:buChar char="•"/>
            </a:pPr>
            <a:r>
              <a:rPr lang="en-US" kern="1200" dirty="0">
                <a:solidFill>
                  <a:schemeClr val="tx1"/>
                </a:solidFill>
                <a:effectLst/>
                <a:ea typeface="Arial" charset="0"/>
                <a:cs typeface="Arial" charset="0"/>
              </a:rPr>
              <a:t>Click Add-Ins, and then in the Manage box, select Excel Add-ins.</a:t>
            </a:r>
          </a:p>
          <a:p>
            <a:pPr marL="171450" indent="-171450">
              <a:buFont typeface="Arial" panose="020B0604020202020204" pitchFamily="34" charset="0"/>
              <a:buChar char="•"/>
            </a:pPr>
            <a:r>
              <a:rPr lang="en-US" kern="1200" dirty="0">
                <a:solidFill>
                  <a:schemeClr val="tx1"/>
                </a:solidFill>
                <a:effectLst/>
                <a:ea typeface="Arial" charset="0"/>
                <a:cs typeface="Arial" charset="0"/>
              </a:rPr>
              <a:t>Click Go.</a:t>
            </a:r>
          </a:p>
          <a:p>
            <a:pPr marL="171450" indent="-171450">
              <a:buFont typeface="Arial" panose="020B0604020202020204" pitchFamily="34" charset="0"/>
              <a:buChar char="•"/>
            </a:pPr>
            <a:r>
              <a:rPr lang="en-US" kern="1200" dirty="0">
                <a:solidFill>
                  <a:schemeClr val="tx1"/>
                </a:solidFill>
                <a:effectLst/>
                <a:ea typeface="Arial" charset="0"/>
                <a:cs typeface="Arial" charset="0"/>
              </a:rPr>
              <a:t>In the Add-Ins available box, select the Analysis ToolPak checkbox, and then click OK.</a:t>
            </a:r>
          </a:p>
          <a:p>
            <a:pPr marL="171450" indent="-171450">
              <a:buFont typeface="Arial" panose="020B0604020202020204" pitchFamily="34" charset="0"/>
              <a:buChar char="•"/>
            </a:pPr>
            <a:r>
              <a:rPr lang="en-US" kern="1200" dirty="0">
                <a:solidFill>
                  <a:schemeClr val="tx1"/>
                </a:solidFill>
                <a:effectLst/>
                <a:ea typeface="Arial" charset="0"/>
                <a:cs typeface="Arial" charset="0"/>
              </a:rPr>
              <a:t>If Analysis ToolPak is not listed in the Add-Ins available box, click Browse to locate it.</a:t>
            </a:r>
          </a:p>
          <a:p>
            <a:pPr marL="171450" indent="-171450">
              <a:buFont typeface="Arial" panose="020B0604020202020204" pitchFamily="34" charset="0"/>
              <a:buChar char="•"/>
            </a:pPr>
            <a:r>
              <a:rPr lang="en-US" kern="1200" dirty="0">
                <a:solidFill>
                  <a:schemeClr val="tx1"/>
                </a:solidFill>
                <a:effectLst/>
                <a:ea typeface="Arial" charset="0"/>
                <a:cs typeface="Arial" charset="0"/>
              </a:rPr>
              <a:t>If you are prompted that the Analysis ToolPak is not currently installed on your computer, click Yes to install it.</a:t>
            </a:r>
          </a:p>
          <a:p>
            <a:pPr marL="171450" indent="-171450">
              <a:buFont typeface="Arial" panose="020B0604020202020204" pitchFamily="34" charset="0"/>
              <a:buChar char="•"/>
            </a:pPr>
            <a:r>
              <a:rPr lang="en-US" kern="1200" dirty="0">
                <a:solidFill>
                  <a:schemeClr val="tx1"/>
                </a:solidFill>
                <a:effectLst/>
                <a:ea typeface="Arial" charset="0"/>
                <a:cs typeface="Arial" charset="0"/>
              </a:rPr>
              <a:t>After you load the Analysis ToolPak, the Data Analysis command is available in the Analysis group on the Data tab.</a:t>
            </a:r>
          </a:p>
          <a:p>
            <a:endParaRPr lang="en-US" kern="1200" dirty="0">
              <a:solidFill>
                <a:schemeClr val="tx1"/>
              </a:solidFill>
              <a:effectLst/>
              <a:ea typeface="Arial" charset="0"/>
              <a:cs typeface="Arial" charset="0"/>
            </a:endParaRPr>
          </a:p>
          <a:p>
            <a:r>
              <a:rPr lang="en-US" kern="1200" cap="all" dirty="0">
                <a:solidFill>
                  <a:schemeClr val="tx1"/>
                </a:solidFill>
                <a:effectLst/>
                <a:ea typeface="Arial" charset="0"/>
                <a:cs typeface="Arial" charset="0"/>
              </a:rPr>
              <a:t>NOTE:</a:t>
            </a:r>
            <a:r>
              <a:rPr lang="en-US" kern="1200" dirty="0">
                <a:solidFill>
                  <a:schemeClr val="tx1"/>
                </a:solidFill>
                <a:effectLst/>
                <a:ea typeface="Arial" charset="0"/>
                <a:cs typeface="Arial" charset="0"/>
              </a:rPr>
              <a:t> To include Visual Basic for Application (VBA) functions for the Analysis ToolPak, you load the Analysis ToolPak-VBA add-in the same way that you load the Analysis ToolPak. In the Add-ins available box, select the Analysis ToolPak-VBA checkbox, and then click OK.</a:t>
            </a: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rPr lang="uk-UA"/>
              <a:t>4</a:t>
            </a:fld>
            <a:endParaRPr lang="uk-UA"/>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770726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752600" y="3810000"/>
            <a:ext cx="7162800" cy="3429000"/>
          </a:xfrm>
          <a:prstGeom prst="rect">
            <a:avLst/>
          </a:prstGeom>
          <a:solidFill>
            <a:schemeClr val="bg2"/>
          </a:solidFill>
        </p:spPr>
        <p:txBody>
          <a:bodyPr/>
          <a:lstStyle/>
          <a:p>
            <a:r>
              <a:rPr lang="en-US" b="1" dirty="0"/>
              <a:t>Slide Notes: </a:t>
            </a:r>
          </a:p>
          <a:p>
            <a:r>
              <a:rPr lang="en-US" dirty="0"/>
              <a:t>Most, if not all, data sets contain errors</a:t>
            </a:r>
            <a:r>
              <a:rPr lang="en-US" baseline="0" dirty="0"/>
              <a:t> or </a:t>
            </a:r>
            <a:r>
              <a:rPr lang="en-US" dirty="0"/>
              <a:t>empty fields. These can</a:t>
            </a:r>
            <a:r>
              <a:rPr lang="en-US" baseline="0" dirty="0"/>
              <a:t> be for a wide variety of reasons, such as keyboard errors or fields left blank because the patient could not provide the information. Before you start doing any analysis, you must examine your data, identify any problems, and determine how to address them. The first task is to identify the errors. You can run descriptive statistics, check counts of categorical data, and create pivot tables to examine your data.</a:t>
            </a:r>
          </a:p>
          <a:p>
            <a:endParaRPr lang="en-US" baseline="0" dirty="0"/>
          </a:p>
          <a:p>
            <a:r>
              <a:rPr lang="en-US" baseline="0" dirty="0"/>
              <a:t>If (or rather, when) you find errors or blank entries, you have to decide what to do. Can you determine the correct value from another source? For example, if the patient’s height is missing but you have the medical record number, can you look it up in another system? You may also have to infer or impute values. Perhaps the gender field on your patient is blank and you cannot determine the gender from the name, but you see that the patient had a diagnosis of prostate cancer. You retrieve a pathology report and see that this is your patient, and can therefore safely change the blank gender field to Male.</a:t>
            </a:r>
          </a:p>
          <a:p>
            <a:endParaRPr lang="en-US" baseline="0" dirty="0"/>
          </a:p>
          <a:p>
            <a:r>
              <a:rPr lang="en-US" baseline="0" dirty="0"/>
              <a:t>If you cannot correct the record, then you may have to make the decision to delete the record from your data set. Good data governance principles are beyond the scope of this unit, but in general, always work with a copy of your original set of data, and keep a record or log of every change you make to your data.</a:t>
            </a:r>
            <a:endParaRPr lang="en-US" dirty="0"/>
          </a:p>
          <a:p>
            <a:endParaRPr lang="en-US" dirty="0"/>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A9CC165-C1B4-724A-A079-44A91DF1D0C0}" type="slidenum">
              <a:rPr lang="en-US" smtClean="0"/>
              <a:t>5</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559463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622550"/>
          </a:xfrm>
          <a:prstGeom prst="rect">
            <a:avLst/>
          </a:prstGeom>
          <a:solidFill>
            <a:schemeClr val="bg2"/>
          </a:solidFill>
        </p:spPr>
        <p:txBody>
          <a:bodyPr/>
          <a:lstStyle/>
          <a:p>
            <a:r>
              <a:rPr lang="en-US" b="1" dirty="0"/>
              <a:t>Slide Notes: </a:t>
            </a:r>
          </a:p>
          <a:p>
            <a:r>
              <a:rPr lang="en-US" dirty="0"/>
              <a:t>Now let’s tak</a:t>
            </a:r>
            <a:r>
              <a:rPr lang="en-US" baseline="0" dirty="0"/>
              <a:t>e a look at d</a:t>
            </a:r>
            <a:r>
              <a:rPr lang="en-US" dirty="0"/>
              <a:t>escriptive statistics</a:t>
            </a:r>
            <a:r>
              <a:rPr lang="en-US" baseline="0" dirty="0"/>
              <a:t>, which give a basic overview of the data, including the mean (or average), the median (the midpoint) and the mode (the most frequently-occurring value), the smallest and largest values, and the total number of records. Running descriptive statistics is an excellent way to quickly check if the values are reasonable. For example, this set of data of 500 patient weights shows a mean weight of 189 pounds, with a minimum of 89 and a maximum of 565. </a:t>
            </a:r>
          </a:p>
          <a:p>
            <a:endParaRPr lang="en-US" baseline="0" dirty="0"/>
          </a:p>
          <a:p>
            <a:r>
              <a:rPr lang="en-US" dirty="0"/>
              <a:t>To generate</a:t>
            </a:r>
            <a:r>
              <a:rPr lang="en-US" baseline="0" dirty="0"/>
              <a:t> descriptive statistics in Excel, click Data, then Data Analysis, then Descriptive Statistics.</a:t>
            </a:r>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6</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330069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914650"/>
          </a:xfrm>
          <a:prstGeom prst="rect">
            <a:avLst/>
          </a:prstGeom>
          <a:solidFill>
            <a:schemeClr val="bg2"/>
          </a:solidFill>
        </p:spPr>
        <p:txBody>
          <a:bodyPr/>
          <a:lstStyle/>
          <a:p>
            <a:r>
              <a:rPr lang="en-US" b="1" dirty="0"/>
              <a:t>Slide Notes:</a:t>
            </a:r>
          </a:p>
          <a:p>
            <a:r>
              <a:rPr lang="en-US" b="1" dirty="0"/>
              <a:t> </a:t>
            </a:r>
          </a:p>
          <a:p>
            <a:r>
              <a:rPr lang="en-US" dirty="0"/>
              <a:t>You</a:t>
            </a:r>
            <a:r>
              <a:rPr lang="en-US" baseline="0" dirty="0"/>
              <a:t> will probably have data that are not numeric, and so counts of how many times certain values occur can be helpful not only to understand the data, but also to identify errors in the data. </a:t>
            </a:r>
          </a:p>
          <a:p>
            <a:endParaRPr lang="en-US" baseline="0" dirty="0"/>
          </a:p>
          <a:p>
            <a:r>
              <a:rPr lang="en-US" baseline="0" dirty="0"/>
              <a:t>Take a look at this list of 10 patient genders. If we use the COUNTIF function on the range of cells from B1 to B10, and specify that we want to know how many Ms there are, we will get 5; for entries of F for Female, we will get 3, and for U (for Unknown), we will get 1. Now, we have a problem: 5 plus 3 plus 1 only adds to 9, and we have 10 records. Obviously, in this example, we can see that there is an entry with a D in it, which may have been a data entry error. But if we were working with thousands or millions of records, we would not be able to scroll through a list and look for the incorrect records. We need additional tools. So let’s look at another Excel tool called Filter.</a:t>
            </a:r>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rPr lang="uk-UA"/>
              <a:t>7</a:t>
            </a:fld>
            <a:endParaRPr lang="uk-UA"/>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69038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622550"/>
          </a:xfrm>
          <a:prstGeom prst="rect">
            <a:avLst/>
          </a:prstGeom>
          <a:solidFill>
            <a:schemeClr val="bg2"/>
          </a:solidFill>
        </p:spPr>
        <p:txBody>
          <a:bodyPr/>
          <a:lstStyle/>
          <a:p>
            <a:r>
              <a:rPr lang="en-US" b="1" dirty="0"/>
              <a:t>Slide Notes: </a:t>
            </a:r>
          </a:p>
          <a:p>
            <a:r>
              <a:rPr lang="en-US" dirty="0"/>
              <a:t>Excel</a:t>
            </a:r>
            <a:r>
              <a:rPr lang="en-US" baseline="0" dirty="0"/>
              <a:t>’s Filter function lets you display only records that meet certain criteria. To filter records, click a cell in the column to be filtered (in this case, we are using the Gender column) and then click the Filter icon on the Data tab. Nothing will appear to happen, other than a drop-down arrow will now appear at the right of the column heading (indicated here with a red arrow.)</a:t>
            </a:r>
          </a:p>
          <a:p>
            <a:endParaRPr lang="en-US" baseline="0" dirty="0"/>
          </a:p>
          <a:p>
            <a:r>
              <a:rPr lang="en-US" baseline="0" dirty="0"/>
              <a:t>Click the drop-down arrow and we’ll look at what happens on the next slide.</a:t>
            </a: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rPr lang="uk-UA"/>
              <a:t>8</a:t>
            </a:fld>
            <a:endParaRPr lang="uk-UA"/>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980747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10000"/>
            <a:ext cx="5486400" cy="2514600"/>
          </a:xfrm>
          <a:prstGeom prst="rect">
            <a:avLst/>
          </a:prstGeom>
          <a:solidFill>
            <a:schemeClr val="bg2"/>
          </a:solidFill>
        </p:spPr>
        <p:txBody>
          <a:bodyPr/>
          <a:lstStyle/>
          <a:p>
            <a:r>
              <a:rPr lang="en-US" b="1" dirty="0"/>
              <a:t>Slide Notes: </a:t>
            </a:r>
          </a:p>
          <a:p>
            <a:r>
              <a:rPr lang="en-US" dirty="0"/>
              <a:t>If</a:t>
            </a:r>
            <a:r>
              <a:rPr lang="en-US" baseline="0" dirty="0"/>
              <a:t> you click the drop-down arrow on the column header, you should now see a dialogue box with several options. </a:t>
            </a:r>
          </a:p>
          <a:p>
            <a:endParaRPr lang="en-US" baseline="0" dirty="0"/>
          </a:p>
          <a:p>
            <a:r>
              <a:rPr lang="en-US" baseline="0" dirty="0"/>
              <a:t>First, at the bottom of the dialogue box is the list of all the values that were present in the Gender column: the M, F, U, and the D that is an incorrect value. To see only the record(s) with a D in the Gender column, uncheck the F, M, and U and leave only the D checked.</a:t>
            </a:r>
          </a:p>
          <a:p>
            <a:endParaRPr lang="en-US" baseline="0" dirty="0"/>
          </a:p>
          <a:p>
            <a:r>
              <a:rPr lang="en-US" baseline="0" dirty="0"/>
              <a:t>You can also specify additional filtering criteria, such as whether the entry in a cell equals a value, does not equal a value, begins or ends with a string of characters, and so on. </a:t>
            </a:r>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rPr lang="uk-UA"/>
              <a:t>9</a:t>
            </a:fld>
            <a:endParaRPr lang="uk-UA"/>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5957522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4400" b="1" spc="-265" dirty="0">
                <a:solidFill>
                  <a:schemeClr val="bg1"/>
                </a:solidFill>
                <a:latin typeface="Century Gothic" panose="020B0502020202020204" pitchFamily="34" charset="0"/>
                <a:cs typeface="Gill Sans MT"/>
              </a:rPr>
              <a:t>Headline goes here</a:t>
            </a:r>
          </a:p>
          <a:p>
            <a:pPr marL="12700">
              <a:lnSpc>
                <a:spcPts val="6495"/>
              </a:lnSpc>
            </a:pPr>
            <a:r>
              <a:rPr lang="en-US" sz="4000" b="1" spc="-265" dirty="0">
                <a:solidFill>
                  <a:schemeClr val="bg1"/>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Century Gothic" panose="020B0502020202020204" pitchFamily="34" charset="0"/>
              <a:cs typeface="Gill Sans MT"/>
            </a:endParaRPr>
          </a:p>
          <a:p>
            <a:pPr marL="12700">
              <a:lnSpc>
                <a:spcPts val="6495"/>
              </a:lnSpc>
            </a:pPr>
            <a:endParaRPr sz="5700" dirty="0">
              <a:solidFill>
                <a:srgbClr val="1E185F"/>
              </a:solidFill>
              <a:latin typeface="Century Gothic" panose="020B0502020202020204"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chemeClr val="bg1"/>
                </a:solidFill>
                <a:latin typeface="Century Gothic" panose="020B0502020202020204" pitchFamily="34" charset="0"/>
                <a:cs typeface="Futura LT Pro Book"/>
              </a:rPr>
              <a:t>Author Name and Degree Here</a:t>
            </a:r>
          </a:p>
          <a:p>
            <a:pPr marL="12700">
              <a:lnSpc>
                <a:spcPts val="2250"/>
              </a:lnSpc>
            </a:pPr>
            <a:r>
              <a:rPr sz="1600" b="1" dirty="0">
                <a:solidFill>
                  <a:schemeClr val="bg1"/>
                </a:solidFill>
                <a:latin typeface="Century Gothic" panose="020B0502020202020204" pitchFamily="34" charset="0"/>
                <a:cs typeface="Futura LT Pro Book"/>
              </a:rPr>
              <a:t>MEASURE Evaluation</a:t>
            </a:r>
            <a:endParaRPr sz="1600" dirty="0">
              <a:solidFill>
                <a:schemeClr val="bg1"/>
              </a:solidFill>
              <a:latin typeface="Century Gothic" panose="020B0502020202020204" pitchFamily="34" charset="0"/>
              <a:cs typeface="Futura LT Pro Book"/>
            </a:endParaRPr>
          </a:p>
          <a:p>
            <a:pPr marL="12700">
              <a:lnSpc>
                <a:spcPct val="100000"/>
              </a:lnSpc>
            </a:pPr>
            <a:r>
              <a:rPr sz="1600" dirty="0">
                <a:solidFill>
                  <a:schemeClr val="bg1"/>
                </a:solidFill>
                <a:latin typeface="Century Gothic" panose="020B0502020202020204" pitchFamily="34" charset="0"/>
                <a:cs typeface="Futura LT Pro Book"/>
              </a:rPr>
              <a:t>Your organization here</a:t>
            </a:r>
          </a:p>
          <a:p>
            <a:pPr>
              <a:lnSpc>
                <a:spcPct val="100000"/>
              </a:lnSpc>
              <a:spcBef>
                <a:spcPts val="45"/>
              </a:spcBef>
            </a:pPr>
            <a:endParaRPr sz="1600" dirty="0">
              <a:solidFill>
                <a:schemeClr val="bg1"/>
              </a:solidFill>
              <a:latin typeface="Century Gothic" panose="020B0502020202020204" pitchFamily="34" charset="0"/>
              <a:cs typeface="Times New Roman"/>
            </a:endParaRPr>
          </a:p>
          <a:p>
            <a:pPr marL="12700">
              <a:lnSpc>
                <a:spcPts val="2200"/>
              </a:lnSpc>
            </a:pPr>
            <a:r>
              <a:rPr lang="en-US" sz="1600" dirty="0">
                <a:solidFill>
                  <a:schemeClr val="bg1"/>
                </a:solidFill>
                <a:latin typeface="Century Gothic" panose="020B0502020202020204" pitchFamily="34" charset="0"/>
                <a:cs typeface="Futura LT Pro Book"/>
              </a:rPr>
              <a:t>Date for presentation</a:t>
            </a:r>
            <a:r>
              <a:rPr lang="en-US" sz="1600" baseline="0" dirty="0">
                <a:solidFill>
                  <a:schemeClr val="bg1"/>
                </a:solidFill>
                <a:latin typeface="Century Gothic" panose="020B0502020202020204" pitchFamily="34" charset="0"/>
                <a:cs typeface="Futura LT Pro Book"/>
              </a:rPr>
              <a:t> if necessary</a:t>
            </a:r>
            <a:endParaRPr sz="1600" dirty="0">
              <a:solidFill>
                <a:schemeClr val="bg1"/>
              </a:solidFill>
              <a:latin typeface="Century Gothic" panose="020B0502020202020204" pitchFamily="34" charset="0"/>
              <a:cs typeface="Futura LT Pro Book"/>
            </a:endParaRPr>
          </a:p>
          <a:p>
            <a:pPr marL="12700">
              <a:lnSpc>
                <a:spcPts val="2200"/>
              </a:lnSpc>
            </a:pPr>
            <a:r>
              <a:rPr lang="en-US" sz="1600" b="1" dirty="0">
                <a:solidFill>
                  <a:schemeClr val="bg1"/>
                </a:solidFill>
                <a:latin typeface="Century Gothic" panose="020B0502020202020204" pitchFamily="34" charset="0"/>
                <a:cs typeface="Futura LT Pro Book"/>
              </a:rPr>
              <a:t>Name of meeting</a:t>
            </a:r>
            <a:endParaRPr sz="1600" dirty="0">
              <a:solidFill>
                <a:schemeClr val="bg1"/>
              </a:solidFill>
              <a:latin typeface="Century Gothic" panose="020B0502020202020204" pitchFamily="34" charset="0"/>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a:prstGeom prst="rect">
            <a:avLst/>
          </a:prstGeo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Click to 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55599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682625" indent="-334963">
              <a:spcAft>
                <a:spcPts val="600"/>
              </a:spcAft>
              <a:buFont typeface="Courier New" panose="02070309020205020404" pitchFamily="49" charset="0"/>
              <a:buChar char="o"/>
              <a:defRPr sz="2400">
                <a:solidFill>
                  <a:schemeClr val="tx1"/>
                </a:solidFill>
                <a:latin typeface="Century Gothic" panose="020B0502020202020204" pitchFamily="34" charset="0"/>
              </a:defRPr>
            </a:lvl2pPr>
            <a:lvl3pPr marL="1025525" indent="-342900">
              <a:spcAft>
                <a:spcPts val="600"/>
              </a:spcAft>
              <a:buFont typeface="Century Gothic" panose="020B0502020202020204" pitchFamily="34" charset="0"/>
              <a:buChar char="−"/>
              <a:defRPr sz="2400">
                <a:solidFill>
                  <a:schemeClr val="tx1"/>
                </a:solidFill>
                <a:latin typeface="Century Gothic" panose="020B0502020202020204" pitchFamily="34" charset="0"/>
              </a:defRPr>
            </a:lvl3pPr>
            <a:lvl4pPr>
              <a:spcAft>
                <a:spcPts val="600"/>
              </a:spcAft>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Century Gothic" panose="020B0502020202020204"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Century Gothic" panose="020B0502020202020204"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Century Gothic" panose="020B0502020202020204" pitchFamily="34" charset="0"/>
              </a:defRPr>
            </a:lvl1pPr>
            <a:lvl2pPr marL="800100" indent="-342900">
              <a:buFont typeface="Arial" panose="020B0604020202020204" pitchFamily="34" charset="0"/>
              <a:buChar char="•"/>
              <a:defRPr sz="2000">
                <a:latin typeface="Century Gothic" panose="020B0502020202020204" pitchFamily="34" charset="0"/>
              </a:defRPr>
            </a:lvl2pPr>
            <a:lvl3pPr marL="1200150" indent="-285750">
              <a:buFont typeface="Arial" panose="020B0604020202020204" pitchFamily="34" charset="0"/>
              <a:buChar char="•"/>
              <a:defRPr>
                <a:latin typeface="Century Gothic" panose="020B0502020202020204" pitchFamily="34" charset="0"/>
              </a:defRPr>
            </a:lvl3pPr>
            <a:lvl4pPr marL="1657350" indent="-285750">
              <a:buFont typeface="Arial" panose="020B0604020202020204" pitchFamily="34" charset="0"/>
              <a:buChar char="•"/>
              <a:defRPr>
                <a:latin typeface="Century Gothic" panose="020B0502020202020204" pitchFamily="34" charset="0"/>
              </a:defRPr>
            </a:lvl4pPr>
            <a:lvl5pPr marL="2114550" indent="-285750">
              <a:buFont typeface="Arial" panose="020B0604020202020204" pitchFamily="34" charset="0"/>
              <a:buChar char="•"/>
              <a:defRPr>
                <a:latin typeface="Century Gothic" panose="020B0502020202020204"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Century Gothic" panose="020B0502020202020204"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476500"/>
            <a:ext cx="8991600" cy="50673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858796"/>
          </a:xfrm>
          <a:prstGeom prst="rect">
            <a:avLst/>
          </a:prstGeom>
        </p:spPr>
        <p:txBody>
          <a:bodyPr wrap="square">
            <a:spAutoFit/>
          </a:bodyPr>
          <a:lstStyle/>
          <a:p>
            <a:r>
              <a:rPr lang="en-US" sz="1800" kern="1200" dirty="0">
                <a:solidFill>
                  <a:schemeClr val="bg1"/>
                </a:solidFill>
                <a:effectLst/>
                <a:latin typeface="Century Gothic" panose="020B0502020202020204"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rgbClr val="1E1860"/>
                </a:solidFill>
                <a:latin typeface="Century Gothic" panose="020B0502020202020204" pitchFamily="34" charset="0"/>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2" r:id="rId8"/>
    <p:sldLayoutId id="2147483673" r:id="rId9"/>
    <p:sldLayoutId id="2147483674" r:id="rId10"/>
    <p:sldLayoutId id="2147483675" r:id="rId11"/>
    <p:sldLayoutId id="2147483676" r:id="rId12"/>
    <p:sldLayoutId id="2147483678" r:id="rId13"/>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8.t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support.office.com/en-us/article/Load-the-Analysis-ToolPak-305c260e-224f-4739-9777-2d86f1a5bd89"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www.healthdata.gov/dataset/healthcare-associated-infections-state"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5178"/>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1" name="Group 10"/>
          <p:cNvGrpSpPr/>
          <p:nvPr/>
        </p:nvGrpSpPr>
        <p:grpSpPr>
          <a:xfrm>
            <a:off x="6199632" y="6647688"/>
            <a:ext cx="3554167" cy="1089590"/>
            <a:chOff x="4495800" y="6621716"/>
            <a:chExt cx="3554167" cy="108959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6"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836035"/>
          </a:xfrm>
        </p:spPr>
        <p:txBody>
          <a:bodyPr/>
          <a:lstStyle/>
          <a:p>
            <a:r>
              <a:rPr lang="en-US" altLang="en-US" sz="4400" kern="1200" dirty="0">
                <a:solidFill>
                  <a:schemeClr val="bg1"/>
                </a:solidFill>
                <a:ea typeface="+mn-ea"/>
                <a:cs typeface="Gill Sans MT"/>
              </a:rPr>
              <a:t>Data and Interoperability</a:t>
            </a:r>
            <a:endParaRPr lang="en-US" sz="4400" kern="1200" dirty="0">
              <a:solidFill>
                <a:schemeClr val="bg1"/>
              </a:solidFill>
              <a:ea typeface="+mn-ea"/>
              <a:cs typeface="Gill Sans MT"/>
            </a:endParaRPr>
          </a:p>
        </p:txBody>
      </p:sp>
      <p:sp>
        <p:nvSpPr>
          <p:cNvPr id="17" name="Text Placeholder 2">
            <a:extLst>
              <a:ext uri="{FF2B5EF4-FFF2-40B4-BE49-F238E27FC236}">
                <a16:creationId xmlns:a16="http://schemas.microsoft.com/office/drawing/2014/main" id="{F48BC1A2-26C5-9041-9289-AB081198495A}"/>
              </a:ext>
            </a:extLst>
          </p:cNvPr>
          <p:cNvSpPr>
            <a:spLocks noGrp="1"/>
          </p:cNvSpPr>
          <p:nvPr>
            <p:ph type="body" sz="quarter" idx="4294967295"/>
          </p:nvPr>
        </p:nvSpPr>
        <p:spPr>
          <a:xfrm>
            <a:off x="422190" y="2362200"/>
            <a:ext cx="8674100" cy="842727"/>
          </a:xfrm>
          <a:prstGeom prst="rect">
            <a:avLst/>
          </a:prstGeom>
        </p:spPr>
        <p:txBody>
          <a:bodyPr/>
          <a:lstStyle/>
          <a:p>
            <a:r>
              <a:rPr lang="en-US" altLang="en-US" sz="4000" dirty="0">
                <a:solidFill>
                  <a:schemeClr val="bg1"/>
                </a:solidFill>
                <a:latin typeface="Century Gothic" panose="020B0502020202020204" pitchFamily="34" charset="0"/>
              </a:rPr>
              <a:t>Activity 2: Working with Data</a:t>
            </a:r>
          </a:p>
          <a:p>
            <a:endParaRPr lang="en-US" dirty="0"/>
          </a:p>
        </p:txBody>
      </p:sp>
      <p:sp>
        <p:nvSpPr>
          <p:cNvPr id="1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t>Column Graph</a:t>
            </a:r>
          </a:p>
        </p:txBody>
      </p:sp>
      <p:sp>
        <p:nvSpPr>
          <p:cNvPr id="7" name="Text Placeholder 6"/>
          <p:cNvSpPr>
            <a:spLocks noGrp="1"/>
          </p:cNvSpPr>
          <p:nvPr>
            <p:ph type="body" sz="quarter" idx="10"/>
          </p:nvPr>
        </p:nvSpPr>
        <p:spPr>
          <a:xfrm>
            <a:off x="5181600" y="4357077"/>
            <a:ext cx="2743200" cy="368300"/>
          </a:xfrm>
        </p:spPr>
        <p:txBody>
          <a:bodyPr/>
          <a:lstStyle/>
          <a:p>
            <a:pPr marL="0" indent="0">
              <a:buNone/>
            </a:pPr>
            <a:r>
              <a:rPr lang="en-US" sz="1800" dirty="0"/>
              <a:t>(Smith, 2016)</a:t>
            </a:r>
          </a:p>
        </p:txBody>
      </p:sp>
      <p:sp>
        <p:nvSpPr>
          <p:cNvPr id="3" name="Content Placeholder 2"/>
          <p:cNvSpPr>
            <a:spLocks noGrp="1"/>
          </p:cNvSpPr>
          <p:nvPr>
            <p:ph type="body" sz="quarter" idx="11"/>
          </p:nvPr>
        </p:nvSpPr>
        <p:spPr>
          <a:xfrm>
            <a:off x="384048" y="1600200"/>
            <a:ext cx="4568952" cy="3200400"/>
          </a:xfrm>
        </p:spPr>
        <p:txBody>
          <a:bodyPr/>
          <a:lstStyle/>
          <a:p>
            <a:pPr marL="342900" indent="-342900">
              <a:lnSpc>
                <a:spcPct val="110000"/>
              </a:lnSpc>
              <a:spcAft>
                <a:spcPts val="600"/>
              </a:spcAft>
              <a:buFont typeface="Arial" panose="020B0604020202020204" pitchFamily="34" charset="0"/>
              <a:buChar char="•"/>
            </a:pPr>
            <a:r>
              <a:rPr lang="en-US" dirty="0">
                <a:solidFill>
                  <a:schemeClr val="tx1"/>
                </a:solidFill>
              </a:rPr>
              <a:t>Column graph shows individual weights.</a:t>
            </a:r>
          </a:p>
          <a:p>
            <a:pPr marL="342900" indent="-342900">
              <a:lnSpc>
                <a:spcPct val="110000"/>
              </a:lnSpc>
              <a:spcAft>
                <a:spcPts val="600"/>
              </a:spcAft>
              <a:buFont typeface="Arial" panose="020B0604020202020204" pitchFamily="34" charset="0"/>
              <a:buChar char="•"/>
            </a:pPr>
            <a:r>
              <a:rPr lang="en-US" dirty="0">
                <a:solidFill>
                  <a:schemeClr val="tx1"/>
                </a:solidFill>
              </a:rPr>
              <a:t>But it does not show us how many patients are in a particular weight category.</a:t>
            </a:r>
          </a:p>
        </p:txBody>
      </p:sp>
      <p:pic>
        <p:nvPicPr>
          <p:cNvPr id="8" name="Content Placeholder 7" title="Figure showing column graph in Microsoft excel"/>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257800" y="1614854"/>
            <a:ext cx="4445000" cy="2667000"/>
          </a:xfrm>
          <a:prstGeom prst="rect">
            <a:avLst/>
          </a:prstGeom>
        </p:spPr>
      </p:pic>
      <p:sp>
        <p:nvSpPr>
          <p:cNvPr id="9" name="Slide Number Placeholder 8"/>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10</a:t>
            </a:fld>
            <a:endParaRPr lang="en-US" dirty="0"/>
          </a:p>
        </p:txBody>
      </p:sp>
    </p:spTree>
    <p:extLst>
      <p:ext uri="{BB962C8B-B14F-4D97-AF65-F5344CB8AC3E}">
        <p14:creationId xmlns:p14="http://schemas.microsoft.com/office/powerpoint/2010/main" val="3303060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normAutofit fontScale="90000"/>
          </a:bodyPr>
          <a:lstStyle/>
          <a:p>
            <a:r>
              <a:rPr lang="en-US" sz="4400" dirty="0">
                <a:latin typeface="+mj-lt"/>
              </a:rPr>
              <a:t>Frequencies and Histograms</a:t>
            </a:r>
          </a:p>
        </p:txBody>
      </p:sp>
      <p:sp>
        <p:nvSpPr>
          <p:cNvPr id="3" name="Text Placeholder 2"/>
          <p:cNvSpPr>
            <a:spLocks noGrp="1"/>
          </p:cNvSpPr>
          <p:nvPr>
            <p:ph type="body" sz="quarter" idx="10"/>
          </p:nvPr>
        </p:nvSpPr>
        <p:spPr>
          <a:xfrm>
            <a:off x="384048" y="1600200"/>
            <a:ext cx="8305800" cy="3352800"/>
          </a:xfrm>
        </p:spPr>
        <p:txBody>
          <a:bodyPr/>
          <a:lstStyle/>
          <a:p>
            <a:pPr>
              <a:lnSpc>
                <a:spcPct val="110000"/>
              </a:lnSpc>
            </a:pPr>
            <a:r>
              <a:rPr lang="en-US" b="1" dirty="0"/>
              <a:t>Frequency:</a:t>
            </a:r>
            <a:r>
              <a:rPr lang="en-US" dirty="0"/>
              <a:t> “How many of X and Y are there?” </a:t>
            </a:r>
          </a:p>
          <a:p>
            <a:pPr marL="684213">
              <a:lnSpc>
                <a:spcPct val="110000"/>
              </a:lnSpc>
              <a:buFont typeface="Courier New" panose="02070309020205020404" pitchFamily="49" charset="0"/>
              <a:buChar char="o"/>
            </a:pPr>
            <a:r>
              <a:rPr lang="en-US" dirty="0"/>
              <a:t>A frequency calculation gives how many times a particular value occurs </a:t>
            </a:r>
          </a:p>
          <a:p>
            <a:pPr marL="684213">
              <a:lnSpc>
                <a:spcPct val="110000"/>
              </a:lnSpc>
              <a:buFont typeface="Courier New" panose="02070309020205020404" pitchFamily="49" charset="0"/>
              <a:buChar char="o"/>
            </a:pPr>
            <a:r>
              <a:rPr lang="en-US" dirty="0"/>
              <a:t>Can be shown as:</a:t>
            </a:r>
          </a:p>
          <a:p>
            <a:pPr marL="688975" lvl="1" indent="0">
              <a:lnSpc>
                <a:spcPct val="110000"/>
              </a:lnSpc>
              <a:buNone/>
            </a:pPr>
            <a:r>
              <a:rPr lang="en-US" dirty="0"/>
              <a:t>-	Frequency table</a:t>
            </a:r>
          </a:p>
          <a:p>
            <a:pPr>
              <a:lnSpc>
                <a:spcPct val="110000"/>
              </a:lnSpc>
            </a:pPr>
            <a:r>
              <a:rPr lang="en-US" b="1" dirty="0"/>
              <a:t>Histogram: </a:t>
            </a:r>
            <a:r>
              <a:rPr lang="en-US" dirty="0"/>
              <a:t>A graph of the number of times values occur in a set of data</a:t>
            </a:r>
            <a:endParaRPr lang="en-US" dirty="0">
              <a:sym typeface="Wingdings"/>
            </a:endParaRP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11</a:t>
            </a:fld>
            <a:endParaRPr lang="en-US" dirty="0"/>
          </a:p>
        </p:txBody>
      </p:sp>
    </p:spTree>
    <p:extLst>
      <p:ext uri="{BB962C8B-B14F-4D97-AF65-F5344CB8AC3E}">
        <p14:creationId xmlns:p14="http://schemas.microsoft.com/office/powerpoint/2010/main" val="384078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Example Frequency Table and Histogram</a:t>
            </a:r>
          </a:p>
        </p:txBody>
      </p:sp>
      <p:sp>
        <p:nvSpPr>
          <p:cNvPr id="7" name="Text Placeholder 6"/>
          <p:cNvSpPr>
            <a:spLocks noGrp="1"/>
          </p:cNvSpPr>
          <p:nvPr>
            <p:ph type="body" sz="quarter" idx="10"/>
          </p:nvPr>
        </p:nvSpPr>
        <p:spPr>
          <a:xfrm>
            <a:off x="612648" y="7086600"/>
            <a:ext cx="8305800" cy="304800"/>
          </a:xfrm>
        </p:spPr>
        <p:txBody>
          <a:bodyPr/>
          <a:lstStyle/>
          <a:p>
            <a:pPr marL="0" indent="0">
              <a:buNone/>
            </a:pPr>
            <a:r>
              <a:rPr lang="en-US" sz="1800" dirty="0"/>
              <a:t>(Smith, 2016)</a:t>
            </a:r>
          </a:p>
        </p:txBody>
      </p:sp>
      <p:pic>
        <p:nvPicPr>
          <p:cNvPr id="18" name="Picture Placeholder 15" title="Figure showing Frequency Table and a Histogram"/>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l="1920" t="17938" r="3014" b="11943"/>
          <a:stretch/>
        </p:blipFill>
        <p:spPr>
          <a:xfrm>
            <a:off x="447548" y="1600200"/>
            <a:ext cx="8610600" cy="3276600"/>
          </a:xfrm>
          <a:prstGeom prst="rect">
            <a:avLst/>
          </a:prstGeom>
        </p:spPr>
      </p:pic>
      <p:sp>
        <p:nvSpPr>
          <p:cNvPr id="19" name="Slide Number Placeholder 18"/>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12</a:t>
            </a:fld>
            <a:endParaRPr lang="en-US" dirty="0"/>
          </a:p>
        </p:txBody>
      </p:sp>
    </p:spTree>
    <p:extLst>
      <p:ext uri="{BB962C8B-B14F-4D97-AF65-F5344CB8AC3E}">
        <p14:creationId xmlns:p14="http://schemas.microsoft.com/office/powerpoint/2010/main" val="988157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t>Example</a:t>
            </a:r>
          </a:p>
        </p:txBody>
      </p:sp>
      <p:sp>
        <p:nvSpPr>
          <p:cNvPr id="3" name="Text Placeholder 2"/>
          <p:cNvSpPr>
            <a:spLocks noGrp="1"/>
          </p:cNvSpPr>
          <p:nvPr>
            <p:ph type="body" sz="quarter" idx="10"/>
          </p:nvPr>
        </p:nvSpPr>
        <p:spPr>
          <a:xfrm>
            <a:off x="384048" y="1600200"/>
            <a:ext cx="8305800" cy="2590800"/>
          </a:xfrm>
        </p:spPr>
        <p:txBody>
          <a:bodyPr>
            <a:noAutofit/>
          </a:bodyPr>
          <a:lstStyle/>
          <a:p>
            <a:pPr marL="0" indent="0">
              <a:lnSpc>
                <a:spcPct val="120000"/>
              </a:lnSpc>
              <a:buNone/>
              <a:defRPr/>
            </a:pPr>
            <a:r>
              <a:rPr lang="en-US" dirty="0"/>
              <a:t>How many patients are in each of the following weight categories (in pounds)?</a:t>
            </a:r>
          </a:p>
          <a:p>
            <a:pPr marL="0" indent="0">
              <a:buNone/>
              <a:defRPr/>
            </a:pPr>
            <a:r>
              <a:rPr lang="en-US" dirty="0"/>
              <a:t>&lt; 100 					300–349	</a:t>
            </a:r>
          </a:p>
          <a:p>
            <a:pPr marL="0" indent="0">
              <a:buNone/>
              <a:defRPr/>
            </a:pPr>
            <a:r>
              <a:rPr lang="en-US" dirty="0"/>
              <a:t>100–149				350–399		</a:t>
            </a:r>
          </a:p>
          <a:p>
            <a:pPr marL="0" indent="0">
              <a:buNone/>
              <a:defRPr/>
            </a:pPr>
            <a:r>
              <a:rPr lang="en-US" dirty="0"/>
              <a:t>150–199				400–499</a:t>
            </a:r>
          </a:p>
          <a:p>
            <a:pPr marL="0" indent="0">
              <a:buNone/>
              <a:defRPr/>
            </a:pPr>
            <a:r>
              <a:rPr lang="en-US" dirty="0"/>
              <a:t>200–249				500–1,000</a:t>
            </a:r>
          </a:p>
          <a:p>
            <a:pPr marL="0" indent="0">
              <a:buNone/>
              <a:defRPr/>
            </a:pPr>
            <a:r>
              <a:rPr lang="en-US" dirty="0"/>
              <a:t>250–299				1,000+</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13</a:t>
            </a:fld>
            <a:endParaRPr lang="en-US" dirty="0"/>
          </a:p>
        </p:txBody>
      </p:sp>
    </p:spTree>
    <p:extLst>
      <p:ext uri="{BB962C8B-B14F-4D97-AF65-F5344CB8AC3E}">
        <p14:creationId xmlns:p14="http://schemas.microsoft.com/office/powerpoint/2010/main" val="24733139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t>Set Up the Category Bins</a:t>
            </a:r>
          </a:p>
        </p:txBody>
      </p:sp>
      <p:sp>
        <p:nvSpPr>
          <p:cNvPr id="7" name="Text Placeholder 6"/>
          <p:cNvSpPr>
            <a:spLocks noGrp="1"/>
          </p:cNvSpPr>
          <p:nvPr>
            <p:ph type="body" sz="quarter" idx="10"/>
          </p:nvPr>
        </p:nvSpPr>
        <p:spPr>
          <a:xfrm>
            <a:off x="5860928" y="6646773"/>
            <a:ext cx="3657600" cy="381000"/>
          </a:xfrm>
        </p:spPr>
        <p:txBody>
          <a:bodyPr/>
          <a:lstStyle/>
          <a:p>
            <a:pPr marL="0" indent="0">
              <a:buNone/>
            </a:pPr>
            <a:r>
              <a:rPr lang="en-US" sz="1600" dirty="0"/>
              <a:t>(Smith, 2016)</a:t>
            </a:r>
          </a:p>
        </p:txBody>
      </p:sp>
      <p:sp>
        <p:nvSpPr>
          <p:cNvPr id="3" name="Text Placeholder 2"/>
          <p:cNvSpPr>
            <a:spLocks noGrp="1"/>
          </p:cNvSpPr>
          <p:nvPr>
            <p:ph type="body" sz="quarter" idx="11"/>
          </p:nvPr>
        </p:nvSpPr>
        <p:spPr>
          <a:xfrm>
            <a:off x="384048" y="1600200"/>
            <a:ext cx="5178552" cy="3733800"/>
          </a:xfrm>
        </p:spPr>
        <p:txBody>
          <a:bodyPr>
            <a:normAutofit/>
          </a:bodyPr>
          <a:lstStyle/>
          <a:p>
            <a:r>
              <a:rPr lang="en-US" dirty="0">
                <a:solidFill>
                  <a:schemeClr val="tx1"/>
                </a:solidFill>
              </a:rPr>
              <a:t>Add a column to your Excel spreadsheet with the bins that you want to use to categorize the patient weights.</a:t>
            </a:r>
          </a:p>
        </p:txBody>
      </p:sp>
      <p:pic>
        <p:nvPicPr>
          <p:cNvPr id="8" name="Content Placeholder 7" title="Figure illustrating category bins"/>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943600" y="1600200"/>
            <a:ext cx="1936750" cy="4994275"/>
          </a:xfrm>
          <a:prstGeom prst="rect">
            <a:avLst/>
          </a:prstGeom>
        </p:spPr>
      </p:pic>
      <p:sp>
        <p:nvSpPr>
          <p:cNvPr id="9" name="Slide Number Placeholder 8"/>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14</a:t>
            </a:fld>
            <a:endParaRPr lang="en-US" dirty="0"/>
          </a:p>
        </p:txBody>
      </p:sp>
    </p:spTree>
    <p:extLst>
      <p:ext uri="{BB962C8B-B14F-4D97-AF65-F5344CB8AC3E}">
        <p14:creationId xmlns:p14="http://schemas.microsoft.com/office/powerpoint/2010/main" val="34587097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Creating a Frequency Table and Histogram</a:t>
            </a:r>
          </a:p>
        </p:txBody>
      </p:sp>
      <p:pic>
        <p:nvPicPr>
          <p:cNvPr id="7" name="Picture Placeholder 6" title="Figure highligthing various steps as you create a histogram thorugh Excel"/>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t="-41231" b="-41231"/>
          <a:stretch/>
        </p:blipFill>
        <p:spPr>
          <a:xfrm>
            <a:off x="446088" y="1166902"/>
            <a:ext cx="9051925" cy="5029200"/>
          </a:xfrm>
          <a:prstGeom prst="rect">
            <a:avLst/>
          </a:prstGeom>
        </p:spPr>
      </p:pic>
      <p:sp>
        <p:nvSpPr>
          <p:cNvPr id="8" name="Slide Number Placeholder 7"/>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15</a:t>
            </a:fld>
            <a:endParaRPr lang="en-US" dirty="0"/>
          </a:p>
        </p:txBody>
      </p:sp>
      <p:sp>
        <p:nvSpPr>
          <p:cNvPr id="9" name="Text Placeholder 6"/>
          <p:cNvSpPr>
            <a:spLocks noGrp="1"/>
          </p:cNvSpPr>
          <p:nvPr>
            <p:ph type="body" sz="quarter" idx="10"/>
          </p:nvPr>
        </p:nvSpPr>
        <p:spPr>
          <a:xfrm>
            <a:off x="533400" y="5410200"/>
            <a:ext cx="3657600" cy="381000"/>
          </a:xfrm>
        </p:spPr>
        <p:txBody>
          <a:bodyPr/>
          <a:lstStyle/>
          <a:p>
            <a:pPr marL="0" indent="0">
              <a:buNone/>
            </a:pPr>
            <a:r>
              <a:rPr lang="en-US" sz="1800" dirty="0"/>
              <a:t>(Smith, 2016)</a:t>
            </a:r>
          </a:p>
        </p:txBody>
      </p:sp>
    </p:spTree>
    <p:extLst>
      <p:ext uri="{BB962C8B-B14F-4D97-AF65-F5344CB8AC3E}">
        <p14:creationId xmlns:p14="http://schemas.microsoft.com/office/powerpoint/2010/main" val="18834032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Creating a Frequency Table and Histogram </a:t>
            </a:r>
          </a:p>
        </p:txBody>
      </p:sp>
      <p:sp>
        <p:nvSpPr>
          <p:cNvPr id="9" name="Text Placeholder 8"/>
          <p:cNvSpPr>
            <a:spLocks noGrp="1"/>
          </p:cNvSpPr>
          <p:nvPr>
            <p:ph type="body" sz="quarter" idx="10"/>
          </p:nvPr>
        </p:nvSpPr>
        <p:spPr>
          <a:xfrm>
            <a:off x="5257800" y="6412707"/>
            <a:ext cx="3121152" cy="521493"/>
          </a:xfrm>
        </p:spPr>
        <p:txBody>
          <a:bodyPr/>
          <a:lstStyle/>
          <a:p>
            <a:pPr marL="0" indent="0">
              <a:buNone/>
            </a:pPr>
            <a:r>
              <a:rPr lang="en-US" sz="1800" dirty="0"/>
              <a:t>(Smith, 2016)</a:t>
            </a:r>
          </a:p>
        </p:txBody>
      </p:sp>
      <p:sp>
        <p:nvSpPr>
          <p:cNvPr id="3" name="Content Placeholder 2"/>
          <p:cNvSpPr>
            <a:spLocks noGrp="1"/>
          </p:cNvSpPr>
          <p:nvPr>
            <p:ph type="body" sz="quarter" idx="11"/>
          </p:nvPr>
        </p:nvSpPr>
        <p:spPr>
          <a:xfrm>
            <a:off x="384048" y="1600200"/>
            <a:ext cx="4721352" cy="2743200"/>
          </a:xfrm>
        </p:spPr>
        <p:txBody>
          <a:bodyPr>
            <a:noAutofit/>
          </a:bodyPr>
          <a:lstStyle/>
          <a:p>
            <a:pPr marL="342900" indent="-342900">
              <a:buFont typeface="Arial" panose="020B0604020202020204" pitchFamily="34" charset="0"/>
              <a:buChar char="•"/>
            </a:pPr>
            <a:r>
              <a:rPr lang="en-US" dirty="0">
                <a:solidFill>
                  <a:schemeClr val="tx1"/>
                </a:solidFill>
              </a:rPr>
              <a:t>In the </a:t>
            </a:r>
            <a:r>
              <a:rPr lang="en-US" b="1" dirty="0">
                <a:solidFill>
                  <a:schemeClr val="tx1"/>
                </a:solidFill>
              </a:rPr>
              <a:t>Input Range </a:t>
            </a:r>
            <a:r>
              <a:rPr lang="en-US" dirty="0">
                <a:solidFill>
                  <a:schemeClr val="tx1"/>
                </a:solidFill>
              </a:rPr>
              <a:t>field, enter the range of cells that contain the weights. </a:t>
            </a:r>
          </a:p>
          <a:p>
            <a:pPr marL="342900" indent="-342900">
              <a:buFont typeface="Arial" panose="020B0604020202020204" pitchFamily="34" charset="0"/>
              <a:buChar char="•"/>
            </a:pPr>
            <a:r>
              <a:rPr lang="en-US" dirty="0">
                <a:solidFill>
                  <a:schemeClr val="tx1"/>
                </a:solidFill>
              </a:rPr>
              <a:t>In the </a:t>
            </a:r>
            <a:r>
              <a:rPr lang="en-US" b="1" dirty="0">
                <a:solidFill>
                  <a:schemeClr val="tx1"/>
                </a:solidFill>
              </a:rPr>
              <a:t>Bin Range </a:t>
            </a:r>
            <a:r>
              <a:rPr lang="en-US" dirty="0">
                <a:solidFill>
                  <a:schemeClr val="tx1"/>
                </a:solidFill>
              </a:rPr>
              <a:t>field, enter the range of cells that contain the category bins that you created. </a:t>
            </a:r>
          </a:p>
          <a:p>
            <a:pPr marL="342900" indent="-342900">
              <a:buFont typeface="Arial" panose="020B0604020202020204" pitchFamily="34" charset="0"/>
              <a:buChar char="•"/>
            </a:pPr>
            <a:r>
              <a:rPr lang="en-US" dirty="0">
                <a:solidFill>
                  <a:schemeClr val="tx1"/>
                </a:solidFill>
              </a:rPr>
              <a:t>Click on </a:t>
            </a:r>
            <a:r>
              <a:rPr lang="en-US" b="1" dirty="0">
                <a:solidFill>
                  <a:schemeClr val="tx1"/>
                </a:solidFill>
              </a:rPr>
              <a:t>Chart Output.</a:t>
            </a:r>
          </a:p>
        </p:txBody>
      </p:sp>
      <p:pic>
        <p:nvPicPr>
          <p:cNvPr id="8" name="Content Placeholder 7" title="Figure shwonh Input Range and Bin Range"/>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348288" y="1676400"/>
            <a:ext cx="4149725" cy="4502150"/>
          </a:xfrm>
          <a:prstGeom prst="rect">
            <a:avLst/>
          </a:prstGeom>
          <a:effectLst>
            <a:outerShdw blurRad="50800" dist="38100" dir="2700000" algn="tl" rotWithShape="0">
              <a:prstClr val="black">
                <a:alpha val="40000"/>
              </a:prstClr>
            </a:outerShdw>
          </a:effectLst>
        </p:spPr>
      </p:pic>
      <p:sp>
        <p:nvSpPr>
          <p:cNvPr id="10" name="Slide Number Placeholder 9"/>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16</a:t>
            </a:fld>
            <a:endParaRPr lang="en-US" dirty="0"/>
          </a:p>
        </p:txBody>
      </p:sp>
    </p:spTree>
    <p:extLst>
      <p:ext uri="{BB962C8B-B14F-4D97-AF65-F5344CB8AC3E}">
        <p14:creationId xmlns:p14="http://schemas.microsoft.com/office/powerpoint/2010/main" val="1650406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Frequency Table and Histogram Output</a:t>
            </a:r>
          </a:p>
        </p:txBody>
      </p:sp>
      <p:sp>
        <p:nvSpPr>
          <p:cNvPr id="10" name="Text Placeholder 9"/>
          <p:cNvSpPr>
            <a:spLocks noGrp="1"/>
          </p:cNvSpPr>
          <p:nvPr>
            <p:ph type="body" sz="quarter" idx="10"/>
          </p:nvPr>
        </p:nvSpPr>
        <p:spPr>
          <a:xfrm>
            <a:off x="612648" y="7086600"/>
            <a:ext cx="3806952" cy="381000"/>
          </a:xfrm>
        </p:spPr>
        <p:txBody>
          <a:bodyPr/>
          <a:lstStyle/>
          <a:p>
            <a:pPr marL="0" indent="0">
              <a:buNone/>
            </a:pPr>
            <a:r>
              <a:rPr lang="en-US" sz="1800" dirty="0"/>
              <a:t>(Smith, 2016)</a:t>
            </a:r>
          </a:p>
        </p:txBody>
      </p:sp>
      <p:pic>
        <p:nvPicPr>
          <p:cNvPr id="12" name="Picture Placeholder 11" title="Figure showing Frequency Table and Histogram Output"/>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l="687" t="17339" r="2583" b="11569"/>
          <a:stretch/>
        </p:blipFill>
        <p:spPr>
          <a:xfrm>
            <a:off x="419217" y="1828800"/>
            <a:ext cx="8686800" cy="3124200"/>
          </a:xfrm>
          <a:prstGeom prst="rect">
            <a:avLst/>
          </a:prstGeom>
        </p:spPr>
      </p:pic>
      <p:sp>
        <p:nvSpPr>
          <p:cNvPr id="13" name="Slide Number Placeholder 12"/>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17</a:t>
            </a:fld>
            <a:endParaRPr lang="en-US" dirty="0"/>
          </a:p>
        </p:txBody>
      </p:sp>
    </p:spTree>
    <p:extLst>
      <p:ext uri="{BB962C8B-B14F-4D97-AF65-F5344CB8AC3E}">
        <p14:creationId xmlns:p14="http://schemas.microsoft.com/office/powerpoint/2010/main" val="396744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t>Sorted Histogram</a:t>
            </a:r>
          </a:p>
        </p:txBody>
      </p:sp>
      <p:pic>
        <p:nvPicPr>
          <p:cNvPr id="6" name="Picture Placeholder 5" title="Figure showing sorted Histogram"/>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l="-265"/>
          <a:stretch/>
        </p:blipFill>
        <p:spPr>
          <a:xfrm>
            <a:off x="446088" y="1676400"/>
            <a:ext cx="9051925" cy="5181600"/>
          </a:xfrm>
          <a:prstGeom prst="rect">
            <a:avLst/>
          </a:prstGeom>
        </p:spPr>
      </p:pic>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18</a:t>
            </a:fld>
            <a:endParaRPr lang="en-US" dirty="0"/>
          </a:p>
        </p:txBody>
      </p:sp>
      <p:sp>
        <p:nvSpPr>
          <p:cNvPr id="8" name="Text Placeholder 4"/>
          <p:cNvSpPr>
            <a:spLocks noGrp="1"/>
          </p:cNvSpPr>
          <p:nvPr>
            <p:ph type="body" sz="quarter" idx="10"/>
          </p:nvPr>
        </p:nvSpPr>
        <p:spPr>
          <a:xfrm>
            <a:off x="446088" y="7099300"/>
            <a:ext cx="3352800" cy="381000"/>
          </a:xfrm>
        </p:spPr>
        <p:txBody>
          <a:bodyPr/>
          <a:lstStyle/>
          <a:p>
            <a:pPr marL="0" indent="0">
              <a:buNone/>
            </a:pPr>
            <a:r>
              <a:rPr lang="en-US" sz="1800" dirty="0"/>
              <a:t>(Smith, 2016)</a:t>
            </a:r>
          </a:p>
        </p:txBody>
      </p:sp>
    </p:spTree>
    <p:extLst>
      <p:ext uri="{BB962C8B-B14F-4D97-AF65-F5344CB8AC3E}">
        <p14:creationId xmlns:p14="http://schemas.microsoft.com/office/powerpoint/2010/main" val="651845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09600"/>
            <a:ext cx="8674100" cy="545110"/>
          </a:xfrm>
        </p:spPr>
        <p:txBody>
          <a:bodyPr/>
          <a:lstStyle/>
          <a:p>
            <a:r>
              <a:rPr lang="en-US" dirty="0"/>
              <a:t>Pivot Tables</a:t>
            </a:r>
          </a:p>
        </p:txBody>
      </p:sp>
      <p:sp>
        <p:nvSpPr>
          <p:cNvPr id="3" name="Content Placeholder 2"/>
          <p:cNvSpPr>
            <a:spLocks noGrp="1"/>
          </p:cNvSpPr>
          <p:nvPr>
            <p:ph type="body" sz="quarter" idx="10"/>
          </p:nvPr>
        </p:nvSpPr>
        <p:spPr>
          <a:xfrm>
            <a:off x="384048" y="1600200"/>
            <a:ext cx="8305800" cy="3733800"/>
          </a:xfrm>
        </p:spPr>
        <p:txBody>
          <a:bodyPr>
            <a:noAutofit/>
          </a:bodyPr>
          <a:lstStyle/>
          <a:p>
            <a:pPr>
              <a:lnSpc>
                <a:spcPct val="110000"/>
              </a:lnSpc>
              <a:spcAft>
                <a:spcPts val="1200"/>
              </a:spcAft>
            </a:pPr>
            <a:r>
              <a:rPr lang="en-US" dirty="0"/>
              <a:t>Pivot tables are an Excel tool that lets you summarize, analyze, and create different views of your data. You can arrange how the data are displayed. </a:t>
            </a:r>
          </a:p>
          <a:p>
            <a:pPr>
              <a:lnSpc>
                <a:spcPct val="110000"/>
              </a:lnSpc>
              <a:spcAft>
                <a:spcPts val="1200"/>
              </a:spcAft>
            </a:pPr>
            <a:r>
              <a:rPr lang="en-US" dirty="0"/>
              <a:t>Pivot tables are useful for identifying trends or relationships among data in large data sets. </a:t>
            </a:r>
          </a:p>
          <a:p>
            <a:pPr>
              <a:lnSpc>
                <a:spcPct val="110000"/>
              </a:lnSpc>
              <a:spcAft>
                <a:spcPts val="1200"/>
              </a:spcAft>
            </a:pPr>
            <a:r>
              <a:rPr lang="en-US" dirty="0"/>
              <a:t>Use the laboratory exercise on pivot tables to explore data on hospital-acquired infections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19</a:t>
            </a:fld>
            <a:endParaRPr lang="en-US" dirty="0"/>
          </a:p>
        </p:txBody>
      </p:sp>
    </p:spTree>
    <p:extLst>
      <p:ext uri="{BB962C8B-B14F-4D97-AF65-F5344CB8AC3E}">
        <p14:creationId xmlns:p14="http://schemas.microsoft.com/office/powerpoint/2010/main" val="1219378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pPr>
              <a:lnSpc>
                <a:spcPct val="110000"/>
              </a:lnSpc>
              <a:spcAft>
                <a:spcPts val="600"/>
              </a:spcAft>
            </a:pPr>
            <a:r>
              <a:rPr lang="en-US" dirty="0"/>
              <a:t>Activity 2: Working with Data</a:t>
            </a:r>
            <a:br>
              <a:rPr lang="en-US" dirty="0"/>
            </a:br>
            <a:r>
              <a:rPr lang="en-US" sz="2400" dirty="0">
                <a:solidFill>
                  <a:srgbClr val="1E1860"/>
                </a:solidFill>
              </a:rPr>
              <a:t>Learning Objectives</a:t>
            </a:r>
          </a:p>
        </p:txBody>
      </p:sp>
      <p:sp>
        <p:nvSpPr>
          <p:cNvPr id="3" name="Content Placeholder 2"/>
          <p:cNvSpPr>
            <a:spLocks noGrp="1"/>
          </p:cNvSpPr>
          <p:nvPr>
            <p:ph type="body" sz="quarter" idx="10"/>
          </p:nvPr>
        </p:nvSpPr>
        <p:spPr>
          <a:xfrm>
            <a:off x="384048" y="2133600"/>
            <a:ext cx="8305800" cy="4114800"/>
          </a:xfrm>
        </p:spPr>
        <p:txBody>
          <a:bodyPr>
            <a:noAutofit/>
          </a:bodyPr>
          <a:lstStyle/>
          <a:p>
            <a:pPr lvl="0">
              <a:lnSpc>
                <a:spcPct val="110000"/>
              </a:lnSpc>
            </a:pPr>
            <a:r>
              <a:rPr lang="en-US" dirty="0"/>
              <a:t>Describe reasons why data need to be cleaned or modified before analysis </a:t>
            </a:r>
          </a:p>
          <a:p>
            <a:pPr lvl="0">
              <a:lnSpc>
                <a:spcPct val="110000"/>
              </a:lnSpc>
            </a:pPr>
            <a:r>
              <a:rPr lang="en-US" dirty="0"/>
              <a:t>Demonstrate ability to identify and correct basic errors in data</a:t>
            </a:r>
          </a:p>
          <a:p>
            <a:pPr lvl="0">
              <a:lnSpc>
                <a:spcPct val="110000"/>
              </a:lnSpc>
            </a:pPr>
            <a:r>
              <a:rPr lang="en-US" dirty="0"/>
              <a:t>Demonstrate ability to perform descriptive statistics</a:t>
            </a:r>
          </a:p>
          <a:p>
            <a:pPr lvl="0">
              <a:lnSpc>
                <a:spcPct val="110000"/>
              </a:lnSpc>
            </a:pPr>
            <a:r>
              <a:rPr lang="en-US" dirty="0"/>
              <a:t>Demonstrate ability to use pivot tables </a:t>
            </a:r>
          </a:p>
          <a:p>
            <a:pPr lvl="0">
              <a:lnSpc>
                <a:spcPct val="110000"/>
              </a:lnSpc>
            </a:pPr>
            <a:r>
              <a:rPr lang="en-US" dirty="0"/>
              <a:t>Describe the relationship between a database in an health information technology system and data analysis tools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2</a:t>
            </a:fld>
            <a:endParaRPr lang="en-US" dirty="0"/>
          </a:p>
        </p:txBody>
      </p:sp>
    </p:spTree>
    <p:extLst>
      <p:ext uri="{BB962C8B-B14F-4D97-AF65-F5344CB8AC3E}">
        <p14:creationId xmlns:p14="http://schemas.microsoft.com/office/powerpoint/2010/main" val="37972349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t>Example Pivot Table</a:t>
            </a:r>
          </a:p>
        </p:txBody>
      </p:sp>
      <p:sp>
        <p:nvSpPr>
          <p:cNvPr id="6" name="Text Placeholder 5"/>
          <p:cNvSpPr>
            <a:spLocks noGrp="1"/>
          </p:cNvSpPr>
          <p:nvPr>
            <p:ph type="body" sz="quarter" idx="10"/>
          </p:nvPr>
        </p:nvSpPr>
        <p:spPr>
          <a:xfrm>
            <a:off x="384048" y="5465718"/>
            <a:ext cx="3894994" cy="390525"/>
          </a:xfrm>
        </p:spPr>
        <p:txBody>
          <a:bodyPr/>
          <a:lstStyle/>
          <a:p>
            <a:pPr marL="0" indent="0">
              <a:buNone/>
            </a:pPr>
            <a:r>
              <a:rPr lang="en-US" sz="1800" dirty="0"/>
              <a:t>(HealthData.gov, n.d.)</a:t>
            </a:r>
          </a:p>
        </p:txBody>
      </p:sp>
      <p:sp>
        <p:nvSpPr>
          <p:cNvPr id="7" name="Text Placeholder 6"/>
          <p:cNvSpPr>
            <a:spLocks noGrp="1"/>
          </p:cNvSpPr>
          <p:nvPr>
            <p:ph type="body" sz="quarter" idx="11"/>
          </p:nvPr>
        </p:nvSpPr>
        <p:spPr>
          <a:xfrm>
            <a:off x="5181600" y="5118849"/>
            <a:ext cx="3581400" cy="411252"/>
          </a:xfrm>
        </p:spPr>
        <p:txBody>
          <a:bodyPr/>
          <a:lstStyle/>
          <a:p>
            <a:r>
              <a:rPr lang="en-US" sz="1800" dirty="0">
                <a:solidFill>
                  <a:schemeClr val="tx1"/>
                </a:solidFill>
              </a:rPr>
              <a:t>(HealthData.gov, n.d.)</a:t>
            </a:r>
          </a:p>
        </p:txBody>
      </p:sp>
      <p:pic>
        <p:nvPicPr>
          <p:cNvPr id="8" name="Content Placeholder 7" title="Figure showing Pivot Table"/>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384048" y="1676400"/>
            <a:ext cx="4090988" cy="3648075"/>
          </a:xfrm>
          <a:prstGeom prst="rect">
            <a:avLst/>
          </a:prstGeom>
          <a:effectLst>
            <a:outerShdw blurRad="50800" dist="38100" dir="2700000" algn="tl" rotWithShape="0">
              <a:prstClr val="black">
                <a:alpha val="40000"/>
              </a:prstClr>
            </a:outerShdw>
          </a:effectLst>
        </p:spPr>
      </p:pic>
      <p:pic>
        <p:nvPicPr>
          <p:cNvPr id="9" name="Content Placeholder 8" title="Figure showing Pivot Table"/>
          <p:cNvPicPr>
            <a:picLocks noGrp="1" noChangeAspect="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5181600" y="1447800"/>
            <a:ext cx="3730625" cy="3436938"/>
          </a:xfrm>
          <a:prstGeom prst="rect">
            <a:avLst/>
          </a:prstGeom>
          <a:effectLst>
            <a:outerShdw blurRad="50800" dist="38100" dir="2700000" algn="tl" rotWithShape="0">
              <a:prstClr val="black">
                <a:alpha val="40000"/>
              </a:prstClr>
            </a:outerShdw>
          </a:effectLst>
        </p:spPr>
      </p:pic>
      <p:sp>
        <p:nvSpPr>
          <p:cNvPr id="13" name="Slide Number Placeholder 12"/>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20</a:t>
            </a:fld>
            <a:endParaRPr lang="en-US" dirty="0"/>
          </a:p>
        </p:txBody>
      </p:sp>
    </p:spTree>
    <p:extLst>
      <p:ext uri="{BB962C8B-B14F-4D97-AF65-F5344CB8AC3E}">
        <p14:creationId xmlns:p14="http://schemas.microsoft.com/office/powerpoint/2010/main" val="2946261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t>Chi-Square Test</a:t>
            </a:r>
          </a:p>
        </p:txBody>
      </p:sp>
      <p:sp>
        <p:nvSpPr>
          <p:cNvPr id="3" name="Content Placeholder 2"/>
          <p:cNvSpPr>
            <a:spLocks noGrp="1"/>
          </p:cNvSpPr>
          <p:nvPr>
            <p:ph type="body" sz="quarter" idx="10"/>
          </p:nvPr>
        </p:nvSpPr>
        <p:spPr>
          <a:xfrm>
            <a:off x="384048" y="1600200"/>
            <a:ext cx="8305800" cy="3505200"/>
          </a:xfrm>
        </p:spPr>
        <p:txBody>
          <a:bodyPr/>
          <a:lstStyle/>
          <a:p>
            <a:pPr>
              <a:lnSpc>
                <a:spcPct val="110000"/>
              </a:lnSpc>
              <a:spcAft>
                <a:spcPts val="1200"/>
              </a:spcAft>
            </a:pPr>
            <a:r>
              <a:rPr lang="en-US" dirty="0"/>
              <a:t>Are two </a:t>
            </a:r>
            <a:r>
              <a:rPr lang="en-US" i="1" dirty="0"/>
              <a:t>categorical</a:t>
            </a:r>
            <a:r>
              <a:rPr lang="en-US" dirty="0"/>
              <a:t> variables related?</a:t>
            </a:r>
          </a:p>
          <a:p>
            <a:pPr>
              <a:lnSpc>
                <a:spcPct val="110000"/>
              </a:lnSpc>
              <a:spcAft>
                <a:spcPts val="1200"/>
              </a:spcAft>
            </a:pPr>
            <a:r>
              <a:rPr lang="en-US" dirty="0"/>
              <a:t>Categorical variable examples: </a:t>
            </a:r>
          </a:p>
          <a:p>
            <a:pPr lvl="1">
              <a:lnSpc>
                <a:spcPct val="110000"/>
              </a:lnSpc>
              <a:spcAft>
                <a:spcPts val="1200"/>
              </a:spcAft>
            </a:pPr>
            <a:r>
              <a:rPr lang="en-US" dirty="0"/>
              <a:t>Gender</a:t>
            </a:r>
          </a:p>
          <a:p>
            <a:pPr lvl="1">
              <a:lnSpc>
                <a:spcPct val="110000"/>
              </a:lnSpc>
              <a:spcAft>
                <a:spcPts val="1200"/>
              </a:spcAft>
            </a:pPr>
            <a:r>
              <a:rPr lang="en-US" dirty="0"/>
              <a:t>Ethnicity</a:t>
            </a:r>
          </a:p>
          <a:p>
            <a:pPr lvl="1">
              <a:lnSpc>
                <a:spcPct val="110000"/>
              </a:lnSpc>
              <a:spcAft>
                <a:spcPts val="1200"/>
              </a:spcAft>
            </a:pPr>
            <a:r>
              <a:rPr lang="en-US" dirty="0"/>
              <a:t>Age group (e.g., 40–49, 50–59)</a:t>
            </a:r>
          </a:p>
          <a:p>
            <a:pPr lvl="1">
              <a:lnSpc>
                <a:spcPct val="110000"/>
              </a:lnSpc>
              <a:spcAft>
                <a:spcPts val="1200"/>
              </a:spcAft>
            </a:pPr>
            <a:r>
              <a:rPr lang="en-US" dirty="0"/>
              <a:t>Disease stage (I, II, III, IV)</a:t>
            </a:r>
          </a:p>
          <a:p>
            <a:pPr lvl="1">
              <a:lnSpc>
                <a:spcPct val="110000"/>
              </a:lnSpc>
              <a:spcAft>
                <a:spcPts val="1200"/>
              </a:spcAft>
            </a:pPr>
            <a:r>
              <a:rPr lang="en-US" dirty="0"/>
              <a:t>Presence or absence of a disease</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21</a:t>
            </a:fld>
            <a:endParaRPr lang="en-US" dirty="0"/>
          </a:p>
        </p:txBody>
      </p:sp>
    </p:spTree>
    <p:extLst>
      <p:ext uri="{BB962C8B-B14F-4D97-AF65-F5344CB8AC3E}">
        <p14:creationId xmlns:p14="http://schemas.microsoft.com/office/powerpoint/2010/main" val="2088327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1371600"/>
          </a:xfrm>
        </p:spPr>
        <p:txBody>
          <a:bodyPr/>
          <a:lstStyle/>
          <a:p>
            <a:r>
              <a:rPr lang="en-US" dirty="0"/>
              <a:t>Working with Data</a:t>
            </a:r>
            <a:br>
              <a:rPr lang="en-US" dirty="0"/>
            </a:br>
            <a:r>
              <a:rPr lang="en-US" sz="2400" dirty="0">
                <a:solidFill>
                  <a:srgbClr val="1E1860"/>
                </a:solidFill>
              </a:rPr>
              <a:t>Summary</a:t>
            </a:r>
            <a:endParaRPr lang="en-US" sz="2400" dirty="0"/>
          </a:p>
        </p:txBody>
      </p:sp>
      <p:sp>
        <p:nvSpPr>
          <p:cNvPr id="3" name="Content Placeholder 2"/>
          <p:cNvSpPr>
            <a:spLocks noGrp="1"/>
          </p:cNvSpPr>
          <p:nvPr>
            <p:ph type="body" sz="quarter" idx="10"/>
          </p:nvPr>
        </p:nvSpPr>
        <p:spPr>
          <a:xfrm>
            <a:off x="384048" y="1828800"/>
            <a:ext cx="8305800" cy="3962400"/>
          </a:xfrm>
        </p:spPr>
        <p:txBody>
          <a:bodyPr>
            <a:noAutofit/>
          </a:bodyPr>
          <a:lstStyle/>
          <a:p>
            <a:pPr lvl="0">
              <a:lnSpc>
                <a:spcPct val="120000"/>
              </a:lnSpc>
              <a:spcAft>
                <a:spcPts val="1200"/>
              </a:spcAft>
            </a:pPr>
            <a:r>
              <a:rPr lang="en-US" dirty="0"/>
              <a:t>Before you start doing any analysis, you must examine your data, identify any problems, and determine how to address them.</a:t>
            </a:r>
          </a:p>
          <a:p>
            <a:pPr lvl="0">
              <a:lnSpc>
                <a:spcPct val="120000"/>
              </a:lnSpc>
              <a:spcAft>
                <a:spcPts val="1200"/>
              </a:spcAft>
            </a:pPr>
            <a:r>
              <a:rPr lang="en-US" dirty="0"/>
              <a:t>We discussed descriptive statistics, pivot tables, histograms, frequency tables, and chi-square tests.</a:t>
            </a:r>
          </a:p>
          <a:p>
            <a:pPr lvl="0">
              <a:lnSpc>
                <a:spcPct val="120000"/>
              </a:lnSpc>
              <a:spcAft>
                <a:spcPts val="1200"/>
              </a:spcAft>
            </a:pPr>
            <a:r>
              <a:rPr lang="en-US" dirty="0"/>
              <a:t>Pivot tables describe the relationship between a database in a health information technology system and data analysis tools.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22</a:t>
            </a:fld>
            <a:endParaRPr lang="en-US" dirty="0"/>
          </a:p>
        </p:txBody>
      </p:sp>
    </p:spTree>
    <p:extLst>
      <p:ext uri="{BB962C8B-B14F-4D97-AF65-F5344CB8AC3E}">
        <p14:creationId xmlns:p14="http://schemas.microsoft.com/office/powerpoint/2010/main" val="34545035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97890"/>
            <a:ext cx="8674100" cy="545110"/>
          </a:xfrm>
        </p:spPr>
        <p:txBody>
          <a:bodyPr/>
          <a:lstStyle/>
          <a:p>
            <a:r>
              <a:rPr lang="en-US" dirty="0"/>
              <a:t>Working with Data </a:t>
            </a:r>
            <a:br>
              <a:rPr lang="en-US" dirty="0"/>
            </a:br>
            <a:r>
              <a:rPr lang="en-US" sz="2400" dirty="0">
                <a:solidFill>
                  <a:srgbClr val="1E1860"/>
                </a:solidFill>
              </a:rPr>
              <a:t>References</a:t>
            </a:r>
            <a:endParaRPr lang="en-US" sz="2400" dirty="0"/>
          </a:p>
        </p:txBody>
      </p:sp>
      <p:sp>
        <p:nvSpPr>
          <p:cNvPr id="3" name="Text Placeholder 2"/>
          <p:cNvSpPr>
            <a:spLocks noGrp="1"/>
          </p:cNvSpPr>
          <p:nvPr>
            <p:ph type="body" sz="quarter" idx="10"/>
          </p:nvPr>
        </p:nvSpPr>
        <p:spPr>
          <a:xfrm>
            <a:off x="384048" y="2133600"/>
            <a:ext cx="8305800" cy="4724400"/>
          </a:xfrm>
        </p:spPr>
        <p:txBody>
          <a:bodyPr/>
          <a:lstStyle/>
          <a:p>
            <a:pPr marL="0" indent="0">
              <a:buNone/>
            </a:pPr>
            <a:r>
              <a:rPr lang="en-US" sz="2000" b="1" dirty="0"/>
              <a:t>References</a:t>
            </a:r>
          </a:p>
          <a:p>
            <a:pPr marL="0" indent="0">
              <a:spcAft>
                <a:spcPts val="1200"/>
              </a:spcAft>
              <a:buNone/>
            </a:pPr>
            <a:r>
              <a:rPr lang="en-US" sz="2000" b="0" dirty="0"/>
              <a:t>Load the Analysis ToolPak. (n.d.). Retrieved May 3, 2016, from </a:t>
            </a:r>
            <a:r>
              <a:rPr lang="en-US" sz="2000" b="0" dirty="0">
                <a:hlinkClick r:id="rId3" tooltip="Link to Load the Analysis ToolPak webpage"/>
              </a:rPr>
              <a:t>https://support.office.com/en-us/article/Load-the-Analysis-ToolPak-305c260e-224f-4739-9777-2d86f1a5bd89</a:t>
            </a:r>
            <a:endParaRPr lang="en-US" sz="2000" b="0" dirty="0"/>
          </a:p>
          <a:p>
            <a:pPr marL="0" indent="0">
              <a:buNone/>
            </a:pPr>
            <a:r>
              <a:rPr lang="en-US" sz="2000" b="1" dirty="0"/>
              <a:t>Figures</a:t>
            </a:r>
          </a:p>
          <a:p>
            <a:pPr marL="0" indent="0">
              <a:spcAft>
                <a:spcPts val="1200"/>
              </a:spcAft>
              <a:buNone/>
            </a:pPr>
            <a:r>
              <a:rPr lang="en-US" sz="2000" dirty="0"/>
              <a:t>HealthData.gov. (n.d.). Healthcare associated infections – State. Retrieved May 3, 2016, from </a:t>
            </a:r>
            <a:r>
              <a:rPr lang="en-US" sz="2000" dirty="0">
                <a:hlinkClick r:id="rId4" tooltip="Link to Healthcare Associated Infections - Datasets and resources webpage"/>
              </a:rPr>
              <a:t>https://www.healthdata.gov/dataset/healthcare-associated-infections-state</a:t>
            </a:r>
            <a:endParaRPr lang="en-US" sz="2000" dirty="0"/>
          </a:p>
          <a:p>
            <a:pPr marL="0" indent="0">
              <a:spcAft>
                <a:spcPts val="1200"/>
              </a:spcAft>
              <a:buNone/>
            </a:pPr>
            <a:r>
              <a:rPr lang="en-US" sz="2000" dirty="0"/>
              <a:t>Smith, K. (2016). Used with permission from author.</a:t>
            </a:r>
          </a:p>
          <a:p>
            <a:endParaRPr lang="en-US" b="0" dirty="0"/>
          </a:p>
        </p:txBody>
      </p:sp>
      <p:sp>
        <p:nvSpPr>
          <p:cNvPr id="7" name="Slide Number Placeholder 6"/>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23</a:t>
            </a:fld>
            <a:endParaRPr lang="en-US" dirty="0"/>
          </a:p>
        </p:txBody>
      </p:sp>
    </p:spTree>
    <p:extLst>
      <p:ext uri="{BB962C8B-B14F-4D97-AF65-F5344CB8AC3E}">
        <p14:creationId xmlns:p14="http://schemas.microsoft.com/office/powerpoint/2010/main" val="6840253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8" name="object 8"/>
          <p:cNvSpPr txBox="1"/>
          <p:nvPr/>
        </p:nvSpPr>
        <p:spPr>
          <a:xfrm>
            <a:off x="838200" y="1703566"/>
            <a:ext cx="8382000" cy="4544834"/>
          </a:xfrm>
          <a:prstGeom prst="rect">
            <a:avLst/>
          </a:prstGeom>
        </p:spPr>
        <p:txBody>
          <a:bodyPr vert="horz" wrap="square" lIns="0" tIns="0" rIns="0" bIns="0" rtlCol="0">
            <a:spAutoFit/>
          </a:bodyPr>
          <a:lstStyle/>
          <a:p>
            <a:r>
              <a:rPr lang="en-US" sz="1200" dirty="0">
                <a:solidFill>
                  <a:schemeClr val="bg1"/>
                </a:solidFill>
                <a:latin typeface="Century Gothic" panose="020B0502020202020204" pitchFamily="34" charset="0"/>
              </a:rPr>
              <a:t>This material was developed by The University of Texas Health Science Center at Houston, funded by the Department of Health and Human Services, Office of the National Coordinator for Health Information Technology under Award Number 90WT0006. </a:t>
            </a:r>
          </a:p>
          <a:p>
            <a:endParaRPr lang="en-US" sz="1200" dirty="0">
              <a:solidFill>
                <a:schemeClr val="bg1"/>
              </a:solidFill>
              <a:latin typeface="Century Gothic" panose="020B0502020202020204" pitchFamily="34" charset="0"/>
            </a:endParaRPr>
          </a:p>
          <a:p>
            <a:endParaRPr lang="en-US" sz="1200" dirty="0">
              <a:solidFill>
                <a:schemeClr val="bg1"/>
              </a:solidFill>
              <a:latin typeface="Century Gothic" panose="020B0502020202020204" pitchFamily="34" charset="0"/>
            </a:endParaRPr>
          </a:p>
          <a:p>
            <a:endParaRPr lang="en-US" sz="1200" dirty="0">
              <a:solidFill>
                <a:schemeClr val="bg1"/>
              </a:solidFill>
              <a:latin typeface="Century Gothic" panose="020B0502020202020204" pitchFamily="34" charset="0"/>
            </a:endParaRPr>
          </a:p>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chemeClr val="bg1"/>
                </a:solidFill>
                <a:latin typeface="Century Gothic" panose="020B0502020202020204" pitchFamily="34" charset="0"/>
                <a:cs typeface="Futura LT Pro Book"/>
              </a:rPr>
              <a:t>www.measureevaluation.org</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6199632" y="6647688"/>
            <a:ext cx="3554167" cy="1089590"/>
            <a:chOff x="4495800" y="6621716"/>
            <a:chExt cx="3554167" cy="108959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Tree>
    <p:extLst>
      <p:ext uri="{BB962C8B-B14F-4D97-AF65-F5344CB8AC3E}">
        <p14:creationId xmlns:p14="http://schemas.microsoft.com/office/powerpoint/2010/main" val="1931111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t>Technologies and Tools</a:t>
            </a:r>
          </a:p>
        </p:txBody>
      </p:sp>
      <p:sp>
        <p:nvSpPr>
          <p:cNvPr id="3" name="Content Placeholder 2"/>
          <p:cNvSpPr>
            <a:spLocks noGrp="1"/>
          </p:cNvSpPr>
          <p:nvPr>
            <p:ph type="body" sz="quarter" idx="10"/>
          </p:nvPr>
        </p:nvSpPr>
        <p:spPr>
          <a:xfrm>
            <a:off x="384048" y="1600200"/>
            <a:ext cx="8305800" cy="4876800"/>
          </a:xfrm>
        </p:spPr>
        <p:txBody>
          <a:bodyPr>
            <a:noAutofit/>
          </a:bodyPr>
          <a:lstStyle/>
          <a:p>
            <a:pPr>
              <a:lnSpc>
                <a:spcPct val="110000"/>
              </a:lnSpc>
            </a:pPr>
            <a:r>
              <a:rPr lang="en-US" altLang="en-US" dirty="0"/>
              <a:t>Common technologies and tools used for data analytics include:</a:t>
            </a:r>
          </a:p>
          <a:p>
            <a:pPr marL="741363" lvl="1" indent="-393700">
              <a:lnSpc>
                <a:spcPct val="110000"/>
              </a:lnSpc>
            </a:pPr>
            <a:r>
              <a:rPr lang="en-US" altLang="en-US" dirty="0"/>
              <a:t>Spreadsheet programs, such as Microsoft Excel</a:t>
            </a:r>
          </a:p>
          <a:p>
            <a:pPr marL="741363" lvl="1" indent="-393700">
              <a:lnSpc>
                <a:spcPct val="110000"/>
              </a:lnSpc>
            </a:pPr>
            <a:r>
              <a:rPr lang="en-US" altLang="en-US" dirty="0"/>
              <a:t>Statistical programs, such as R, SAS, SPSS, and Stata</a:t>
            </a:r>
          </a:p>
          <a:p>
            <a:pPr marL="741363" lvl="1" indent="-393700">
              <a:lnSpc>
                <a:spcPct val="110000"/>
              </a:lnSpc>
            </a:pPr>
            <a:r>
              <a:rPr lang="en-US" altLang="en-US" dirty="0"/>
              <a:t>Database management systems, such as MySQL and Microsoft SQL Server, can perform some basic analysis</a:t>
            </a:r>
          </a:p>
          <a:p>
            <a:pPr marL="741363" lvl="1" indent="-393700">
              <a:lnSpc>
                <a:spcPct val="110000"/>
              </a:lnSpc>
            </a:pPr>
            <a:r>
              <a:rPr lang="en-US" altLang="en-US" dirty="0"/>
              <a:t>Business intelligence applications, such as Tableau, QlikView, IBM Cognos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3</a:t>
            </a:fld>
            <a:endParaRPr lang="en-US" dirty="0"/>
          </a:p>
        </p:txBody>
      </p:sp>
    </p:spTree>
    <p:extLst>
      <p:ext uri="{BB962C8B-B14F-4D97-AF65-F5344CB8AC3E}">
        <p14:creationId xmlns:p14="http://schemas.microsoft.com/office/powerpoint/2010/main" val="26924977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 the Excel Analysis ToolPak</a:t>
            </a:r>
          </a:p>
        </p:txBody>
      </p:sp>
      <p:sp>
        <p:nvSpPr>
          <p:cNvPr id="3" name="Content Placeholder 2"/>
          <p:cNvSpPr>
            <a:spLocks noGrp="1"/>
          </p:cNvSpPr>
          <p:nvPr>
            <p:ph type="body" sz="quarter" idx="10"/>
          </p:nvPr>
        </p:nvSpPr>
        <p:spPr>
          <a:xfrm>
            <a:off x="384048" y="1600200"/>
            <a:ext cx="8305800" cy="5029200"/>
          </a:xfrm>
        </p:spPr>
        <p:txBody>
          <a:bodyPr>
            <a:noAutofit/>
          </a:bodyPr>
          <a:lstStyle/>
          <a:p>
            <a:pPr>
              <a:lnSpc>
                <a:spcPct val="110000"/>
              </a:lnSpc>
            </a:pPr>
            <a:r>
              <a:rPr lang="en-US" dirty="0"/>
              <a:t>You must already have Microsoft Office with Excel on your computer.</a:t>
            </a:r>
          </a:p>
          <a:p>
            <a:pPr>
              <a:lnSpc>
                <a:spcPct val="110000"/>
              </a:lnSpc>
            </a:pPr>
            <a:r>
              <a:rPr lang="en-US" dirty="0"/>
              <a:t>Click on the </a:t>
            </a:r>
            <a:r>
              <a:rPr lang="en-US" b="1" dirty="0"/>
              <a:t>File</a:t>
            </a:r>
            <a:r>
              <a:rPr lang="en-US" dirty="0"/>
              <a:t> tab, then click on </a:t>
            </a:r>
            <a:r>
              <a:rPr lang="en-US" b="1" dirty="0"/>
              <a:t>Options.</a:t>
            </a:r>
          </a:p>
          <a:p>
            <a:pPr>
              <a:lnSpc>
                <a:spcPct val="110000"/>
              </a:lnSpc>
            </a:pPr>
            <a:r>
              <a:rPr lang="en-US" dirty="0"/>
              <a:t>Click on </a:t>
            </a:r>
            <a:r>
              <a:rPr lang="en-US" b="1" dirty="0"/>
              <a:t>Add-Ins,</a:t>
            </a:r>
            <a:r>
              <a:rPr lang="en-US" dirty="0"/>
              <a:t> and then in the </a:t>
            </a:r>
            <a:r>
              <a:rPr lang="en-US" b="1" dirty="0"/>
              <a:t>Manage</a:t>
            </a:r>
            <a:r>
              <a:rPr lang="en-US" dirty="0"/>
              <a:t> box, select </a:t>
            </a:r>
            <a:r>
              <a:rPr lang="en-US" b="1" dirty="0"/>
              <a:t>Excel Add-ins.</a:t>
            </a:r>
          </a:p>
          <a:p>
            <a:pPr>
              <a:lnSpc>
                <a:spcPct val="110000"/>
              </a:lnSpc>
            </a:pPr>
            <a:r>
              <a:rPr lang="en-US" dirty="0"/>
              <a:t>Click on </a:t>
            </a:r>
            <a:r>
              <a:rPr lang="en-US" b="1" dirty="0"/>
              <a:t>Go.</a:t>
            </a:r>
          </a:p>
          <a:p>
            <a:pPr>
              <a:lnSpc>
                <a:spcPct val="110000"/>
              </a:lnSpc>
            </a:pPr>
            <a:r>
              <a:rPr lang="en-US" dirty="0"/>
              <a:t>In the </a:t>
            </a:r>
            <a:r>
              <a:rPr lang="en-US" b="1" dirty="0"/>
              <a:t>Add-Ins available</a:t>
            </a:r>
            <a:r>
              <a:rPr lang="en-US" dirty="0"/>
              <a:t> box, select the </a:t>
            </a:r>
            <a:r>
              <a:rPr lang="en-US" b="1" dirty="0"/>
              <a:t>Analysis ToolPak</a:t>
            </a:r>
            <a:r>
              <a:rPr lang="en-US" dirty="0"/>
              <a:t> checkbox, and then click on </a:t>
            </a:r>
            <a:r>
              <a:rPr lang="en-US" b="1" dirty="0"/>
              <a:t>OK.</a:t>
            </a:r>
          </a:p>
          <a:p>
            <a:pPr>
              <a:lnSpc>
                <a:spcPct val="110000"/>
              </a:lnSpc>
            </a:pPr>
            <a:r>
              <a:rPr lang="en-US" dirty="0"/>
              <a:t>After you load the Analysis ToolPak, the </a:t>
            </a:r>
            <a:r>
              <a:rPr lang="en-US" b="1" dirty="0"/>
              <a:t>Data Analysis</a:t>
            </a:r>
            <a:r>
              <a:rPr lang="en-US" dirty="0"/>
              <a:t> command is available in the </a:t>
            </a:r>
            <a:r>
              <a:rPr lang="en-US" b="1" dirty="0"/>
              <a:t>Analysis</a:t>
            </a:r>
            <a:r>
              <a:rPr lang="en-US" dirty="0"/>
              <a:t> group on the </a:t>
            </a:r>
            <a:r>
              <a:rPr lang="en-US" b="1" dirty="0"/>
              <a:t>Data</a:t>
            </a:r>
            <a:r>
              <a:rPr lang="en-US" dirty="0"/>
              <a:t> tab.</a:t>
            </a:r>
          </a:p>
        </p:txBody>
      </p:sp>
      <p:sp>
        <p:nvSpPr>
          <p:cNvPr id="5" name="Slide Number Placeholder 4"/>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4</a:t>
            </a:fld>
            <a:endParaRPr lang="en-US" dirty="0"/>
          </a:p>
        </p:txBody>
      </p:sp>
    </p:spTree>
    <p:extLst>
      <p:ext uri="{BB962C8B-B14F-4D97-AF65-F5344CB8AC3E}">
        <p14:creationId xmlns:p14="http://schemas.microsoft.com/office/powerpoint/2010/main" val="21915592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t>Cleaning Data</a:t>
            </a:r>
          </a:p>
        </p:txBody>
      </p:sp>
      <p:sp>
        <p:nvSpPr>
          <p:cNvPr id="3" name="Content Placeholder 2"/>
          <p:cNvSpPr>
            <a:spLocks noGrp="1"/>
          </p:cNvSpPr>
          <p:nvPr>
            <p:ph type="body" sz="quarter" idx="10"/>
          </p:nvPr>
        </p:nvSpPr>
        <p:spPr>
          <a:xfrm>
            <a:off x="384048" y="1600200"/>
            <a:ext cx="8305800" cy="3962400"/>
          </a:xfrm>
        </p:spPr>
        <p:txBody>
          <a:bodyPr/>
          <a:lstStyle/>
          <a:p>
            <a:pPr>
              <a:lnSpc>
                <a:spcPct val="110000"/>
              </a:lnSpc>
            </a:pPr>
            <a:r>
              <a:rPr lang="en-US" dirty="0"/>
              <a:t>Identify errors</a:t>
            </a:r>
          </a:p>
          <a:p>
            <a:pPr lvl="1">
              <a:lnSpc>
                <a:spcPct val="110000"/>
              </a:lnSpc>
            </a:pPr>
            <a:r>
              <a:rPr lang="en-US" dirty="0"/>
              <a:t>Descriptive statistics</a:t>
            </a:r>
          </a:p>
          <a:p>
            <a:pPr lvl="1">
              <a:lnSpc>
                <a:spcPct val="110000"/>
              </a:lnSpc>
            </a:pPr>
            <a:r>
              <a:rPr lang="en-US" dirty="0"/>
              <a:t>Categorical data</a:t>
            </a:r>
          </a:p>
          <a:p>
            <a:pPr lvl="1">
              <a:lnSpc>
                <a:spcPct val="110000"/>
              </a:lnSpc>
            </a:pPr>
            <a:r>
              <a:rPr lang="en-US" dirty="0"/>
              <a:t>Use of pivot tables</a:t>
            </a:r>
          </a:p>
          <a:p>
            <a:pPr>
              <a:lnSpc>
                <a:spcPct val="110000"/>
              </a:lnSpc>
            </a:pPr>
            <a:r>
              <a:rPr lang="en-US" dirty="0"/>
              <a:t>Determine correct values or infer/impute</a:t>
            </a:r>
          </a:p>
          <a:p>
            <a:pPr>
              <a:lnSpc>
                <a:spcPct val="110000"/>
              </a:lnSpc>
            </a:pPr>
            <a:r>
              <a:rPr lang="en-US" dirty="0"/>
              <a:t>If uncorrectable, delete the record</a:t>
            </a:r>
          </a:p>
          <a:p>
            <a:pPr>
              <a:lnSpc>
                <a:spcPct val="110000"/>
              </a:lnSpc>
            </a:pPr>
            <a:r>
              <a:rPr lang="en-US" dirty="0"/>
              <a:t>Work with a </a:t>
            </a:r>
            <a:r>
              <a:rPr lang="en-US" i="1" dirty="0"/>
              <a:t>copy</a:t>
            </a:r>
            <a:r>
              <a:rPr lang="en-US" dirty="0"/>
              <a:t> of your data set and log all changes!</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5</a:t>
            </a:fld>
            <a:endParaRPr lang="en-US" dirty="0"/>
          </a:p>
        </p:txBody>
      </p:sp>
    </p:spTree>
    <p:extLst>
      <p:ext uri="{BB962C8B-B14F-4D97-AF65-F5344CB8AC3E}">
        <p14:creationId xmlns:p14="http://schemas.microsoft.com/office/powerpoint/2010/main" val="3395569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09600"/>
            <a:ext cx="8674100" cy="545110"/>
          </a:xfrm>
        </p:spPr>
        <p:txBody>
          <a:bodyPr>
            <a:normAutofit fontScale="90000"/>
          </a:bodyPr>
          <a:lstStyle/>
          <a:p>
            <a:r>
              <a:rPr lang="en-US" dirty="0"/>
              <a:t>Data Cleaning—Continuous Data </a:t>
            </a:r>
            <a:br>
              <a:rPr lang="en-US" dirty="0"/>
            </a:br>
            <a:r>
              <a:rPr lang="en-US" sz="2700" dirty="0">
                <a:solidFill>
                  <a:srgbClr val="1E1860"/>
                </a:solidFill>
              </a:rPr>
              <a:t>Descriptive Statistics</a:t>
            </a:r>
          </a:p>
        </p:txBody>
      </p:sp>
      <p:sp>
        <p:nvSpPr>
          <p:cNvPr id="6" name="Text Placeholder 5"/>
          <p:cNvSpPr>
            <a:spLocks noGrp="1"/>
          </p:cNvSpPr>
          <p:nvPr>
            <p:ph type="body" sz="quarter" idx="10"/>
          </p:nvPr>
        </p:nvSpPr>
        <p:spPr>
          <a:xfrm>
            <a:off x="5676836" y="6670187"/>
            <a:ext cx="3013202" cy="411528"/>
          </a:xfrm>
        </p:spPr>
        <p:txBody>
          <a:bodyPr/>
          <a:lstStyle/>
          <a:p>
            <a:pPr marL="0" indent="0">
              <a:buNone/>
            </a:pPr>
            <a:r>
              <a:rPr lang="en-US" sz="1800" dirty="0"/>
              <a:t>(Smith, 2016)</a:t>
            </a:r>
          </a:p>
        </p:txBody>
      </p:sp>
      <p:sp>
        <p:nvSpPr>
          <p:cNvPr id="3" name="Content Placeholder 2"/>
          <p:cNvSpPr>
            <a:spLocks noGrp="1"/>
          </p:cNvSpPr>
          <p:nvPr>
            <p:ph type="body" sz="quarter" idx="11"/>
          </p:nvPr>
        </p:nvSpPr>
        <p:spPr>
          <a:xfrm>
            <a:off x="457200" y="2130552"/>
            <a:ext cx="4648200" cy="2441448"/>
          </a:xfrm>
        </p:spPr>
        <p:txBody>
          <a:bodyPr>
            <a:normAutofit/>
          </a:bodyPr>
          <a:lstStyle/>
          <a:p>
            <a:pPr>
              <a:lnSpc>
                <a:spcPct val="110000"/>
              </a:lnSpc>
            </a:pPr>
            <a:r>
              <a:rPr lang="en-US" dirty="0">
                <a:solidFill>
                  <a:schemeClr val="tx1"/>
                </a:solidFill>
              </a:rPr>
              <a:t>To generate descriptive statistics in Excel:</a:t>
            </a:r>
          </a:p>
          <a:p>
            <a:pPr>
              <a:lnSpc>
                <a:spcPct val="110000"/>
              </a:lnSpc>
            </a:pPr>
            <a:r>
              <a:rPr lang="en-US" i="1" dirty="0">
                <a:solidFill>
                  <a:schemeClr val="tx1"/>
                </a:solidFill>
              </a:rPr>
              <a:t>Data </a:t>
            </a:r>
            <a:r>
              <a:rPr lang="en-US" i="1" dirty="0">
                <a:solidFill>
                  <a:schemeClr val="tx1"/>
                </a:solidFill>
                <a:sym typeface="Wingdings"/>
              </a:rPr>
              <a:t> Data Analysis  Descriptive Statistics</a:t>
            </a:r>
          </a:p>
        </p:txBody>
      </p:sp>
      <p:pic>
        <p:nvPicPr>
          <p:cNvPr id="7" name="Content Placeholder 6" title="Figure showing descriptive statistics as computed using Mecrosoft Excel"/>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715000" y="2130552"/>
            <a:ext cx="2936875" cy="4559300"/>
          </a:xfrm>
          <a:prstGeom prst="rect">
            <a:avLst/>
          </a:prstGeom>
          <a:effectLst>
            <a:outerShdw blurRad="50800" dist="38100" dir="2700000" algn="tl" rotWithShape="0">
              <a:prstClr val="black">
                <a:alpha val="40000"/>
              </a:prstClr>
            </a:outerShdw>
          </a:effectLst>
        </p:spPr>
      </p:pic>
      <p:sp>
        <p:nvSpPr>
          <p:cNvPr id="9" name="Slide Number Placeholder 8"/>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6</a:t>
            </a:fld>
            <a:endParaRPr lang="en-US" dirty="0"/>
          </a:p>
        </p:txBody>
      </p:sp>
    </p:spTree>
    <p:extLst>
      <p:ext uri="{BB962C8B-B14F-4D97-AF65-F5344CB8AC3E}">
        <p14:creationId xmlns:p14="http://schemas.microsoft.com/office/powerpoint/2010/main" val="2698244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Cleaning—Categorical Data</a:t>
            </a:r>
          </a:p>
        </p:txBody>
      </p:sp>
      <p:sp>
        <p:nvSpPr>
          <p:cNvPr id="7" name="Text Placeholder 6"/>
          <p:cNvSpPr>
            <a:spLocks noGrp="1"/>
          </p:cNvSpPr>
          <p:nvPr>
            <p:ph type="body" sz="quarter" idx="10"/>
          </p:nvPr>
        </p:nvSpPr>
        <p:spPr>
          <a:xfrm>
            <a:off x="7117980" y="5316416"/>
            <a:ext cx="2219452" cy="576263"/>
          </a:xfrm>
        </p:spPr>
        <p:txBody>
          <a:bodyPr/>
          <a:lstStyle/>
          <a:p>
            <a:pPr marL="0" indent="0">
              <a:buNone/>
            </a:pPr>
            <a:r>
              <a:rPr lang="en-US" sz="1800" dirty="0"/>
              <a:t>(Smith, 2016)</a:t>
            </a:r>
          </a:p>
        </p:txBody>
      </p:sp>
      <p:sp>
        <p:nvSpPr>
          <p:cNvPr id="8" name="Content Placeholder 7"/>
          <p:cNvSpPr>
            <a:spLocks noGrp="1"/>
          </p:cNvSpPr>
          <p:nvPr>
            <p:ph type="body" sz="quarter" idx="11"/>
          </p:nvPr>
        </p:nvSpPr>
        <p:spPr>
          <a:xfrm>
            <a:off x="384048" y="1600200"/>
            <a:ext cx="8674100" cy="3276600"/>
          </a:xfrm>
        </p:spPr>
        <p:txBody>
          <a:bodyPr/>
          <a:lstStyle/>
          <a:p>
            <a:pPr marL="342900" indent="-342900">
              <a:lnSpc>
                <a:spcPct val="110000"/>
              </a:lnSpc>
              <a:spcAft>
                <a:spcPts val="600"/>
              </a:spcAft>
              <a:buFont typeface="Arial" panose="020B0604020202020204" pitchFamily="34" charset="0"/>
              <a:buChar char="•"/>
            </a:pPr>
            <a:r>
              <a:rPr lang="en-US" dirty="0">
                <a:solidFill>
                  <a:schemeClr val="tx1"/>
                </a:solidFill>
              </a:rPr>
              <a:t>COUNTIF function </a:t>
            </a:r>
          </a:p>
          <a:p>
            <a:pPr marL="342900">
              <a:lnSpc>
                <a:spcPct val="110000"/>
              </a:lnSpc>
              <a:spcAft>
                <a:spcPts val="600"/>
              </a:spcAft>
            </a:pPr>
            <a:r>
              <a:rPr lang="en-US" dirty="0">
                <a:solidFill>
                  <a:schemeClr val="tx1"/>
                </a:solidFill>
              </a:rPr>
              <a:t>=COUNTIF(range, criteria)</a:t>
            </a:r>
            <a:endParaRPr lang="en-US" i="1" dirty="0">
              <a:solidFill>
                <a:schemeClr val="tx1"/>
              </a:solidFill>
            </a:endParaRPr>
          </a:p>
          <a:p>
            <a:pPr marL="342900">
              <a:lnSpc>
                <a:spcPct val="110000"/>
              </a:lnSpc>
              <a:spcAft>
                <a:spcPts val="600"/>
              </a:spcAft>
            </a:pPr>
            <a:r>
              <a:rPr lang="en-US" dirty="0">
                <a:solidFill>
                  <a:schemeClr val="tx1"/>
                </a:solidFill>
              </a:rPr>
              <a:t>=COUNTIF($B$1:$B$10, “M”)</a:t>
            </a:r>
            <a:r>
              <a:rPr lang="en-US" dirty="0"/>
              <a:t>—</a:t>
            </a:r>
            <a:r>
              <a:rPr lang="en-US" dirty="0">
                <a:solidFill>
                  <a:schemeClr val="tx1"/>
                </a:solidFill>
              </a:rPr>
              <a:t>will give 5</a:t>
            </a:r>
          </a:p>
          <a:p>
            <a:pPr marL="342900">
              <a:lnSpc>
                <a:spcPct val="110000"/>
              </a:lnSpc>
              <a:spcAft>
                <a:spcPts val="600"/>
              </a:spcAft>
            </a:pPr>
            <a:r>
              <a:rPr lang="en-US" dirty="0">
                <a:solidFill>
                  <a:schemeClr val="tx1"/>
                </a:solidFill>
              </a:rPr>
              <a:t>=COUNTIF($B$1:$B$10, “F”)</a:t>
            </a:r>
            <a:r>
              <a:rPr lang="en-US" dirty="0"/>
              <a:t>—</a:t>
            </a:r>
            <a:r>
              <a:rPr lang="en-US" dirty="0">
                <a:solidFill>
                  <a:schemeClr val="tx1"/>
                </a:solidFill>
              </a:rPr>
              <a:t>will give 3</a:t>
            </a:r>
          </a:p>
          <a:p>
            <a:pPr marL="342900">
              <a:lnSpc>
                <a:spcPct val="110000"/>
              </a:lnSpc>
              <a:spcAft>
                <a:spcPts val="600"/>
              </a:spcAft>
            </a:pPr>
            <a:r>
              <a:rPr lang="en-US" dirty="0">
                <a:solidFill>
                  <a:schemeClr val="tx1"/>
                </a:solidFill>
              </a:rPr>
              <a:t>=COUNTIF($B$1:$B$10, “U”)</a:t>
            </a:r>
            <a:r>
              <a:rPr lang="en-US" dirty="0"/>
              <a:t>—</a:t>
            </a:r>
            <a:r>
              <a:rPr lang="en-US" dirty="0">
                <a:solidFill>
                  <a:schemeClr val="tx1"/>
                </a:solidFill>
              </a:rPr>
              <a:t>will give 1</a:t>
            </a:r>
          </a:p>
          <a:p>
            <a:pPr marL="342900" indent="-342900">
              <a:lnSpc>
                <a:spcPct val="110000"/>
              </a:lnSpc>
              <a:spcAft>
                <a:spcPts val="600"/>
              </a:spcAft>
              <a:buFont typeface="Arial" panose="020B0604020202020204" pitchFamily="34" charset="0"/>
              <a:buChar char="•"/>
            </a:pPr>
            <a:r>
              <a:rPr lang="en-US" dirty="0">
                <a:solidFill>
                  <a:schemeClr val="tx1"/>
                </a:solidFill>
              </a:rPr>
              <a:t>Can identify some errors</a:t>
            </a:r>
          </a:p>
        </p:txBody>
      </p:sp>
      <p:pic>
        <p:nvPicPr>
          <p:cNvPr id="9" name="Content Placeholder 8" title="Figure showing categorical data"/>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7162800" y="1752600"/>
            <a:ext cx="1684337" cy="3614737"/>
          </a:xfrm>
          <a:prstGeom prst="rect">
            <a:avLst/>
          </a:prstGeom>
        </p:spPr>
      </p:pic>
      <p:sp>
        <p:nvSpPr>
          <p:cNvPr id="10" name="Slide Number Placeholder 9"/>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7</a:t>
            </a:fld>
            <a:endParaRPr lang="en-US" dirty="0"/>
          </a:p>
        </p:txBody>
      </p:sp>
    </p:spTree>
    <p:extLst>
      <p:ext uri="{BB962C8B-B14F-4D97-AF65-F5344CB8AC3E}">
        <p14:creationId xmlns:p14="http://schemas.microsoft.com/office/powerpoint/2010/main" val="26051089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t>Filtering Records</a:t>
            </a:r>
          </a:p>
        </p:txBody>
      </p:sp>
      <p:sp>
        <p:nvSpPr>
          <p:cNvPr id="10" name="Text Placeholder 9"/>
          <p:cNvSpPr>
            <a:spLocks noGrp="1"/>
          </p:cNvSpPr>
          <p:nvPr>
            <p:ph type="body" sz="quarter" idx="10"/>
          </p:nvPr>
        </p:nvSpPr>
        <p:spPr>
          <a:xfrm>
            <a:off x="6265124" y="6213386"/>
            <a:ext cx="2819400" cy="315912"/>
          </a:xfrm>
        </p:spPr>
        <p:txBody>
          <a:bodyPr/>
          <a:lstStyle/>
          <a:p>
            <a:pPr marL="0" indent="0">
              <a:buNone/>
            </a:pPr>
            <a:r>
              <a:rPr lang="en-US" sz="1800" dirty="0"/>
              <a:t>(Smith, 2016)</a:t>
            </a:r>
          </a:p>
        </p:txBody>
      </p:sp>
      <p:sp>
        <p:nvSpPr>
          <p:cNvPr id="4" name="Content Placeholder 3"/>
          <p:cNvSpPr>
            <a:spLocks noGrp="1"/>
          </p:cNvSpPr>
          <p:nvPr>
            <p:ph type="body" sz="quarter" idx="11"/>
          </p:nvPr>
        </p:nvSpPr>
        <p:spPr>
          <a:xfrm>
            <a:off x="384048" y="1600200"/>
            <a:ext cx="5330952" cy="3048000"/>
          </a:xfrm>
        </p:spPr>
        <p:txBody>
          <a:bodyPr/>
          <a:lstStyle/>
          <a:p>
            <a:pPr marL="342900" indent="-342900">
              <a:lnSpc>
                <a:spcPct val="110000"/>
              </a:lnSpc>
              <a:spcAft>
                <a:spcPts val="600"/>
              </a:spcAft>
              <a:buFont typeface="Arial" panose="020B0604020202020204" pitchFamily="34" charset="0"/>
              <a:buChar char="•"/>
            </a:pPr>
            <a:r>
              <a:rPr lang="en-US" dirty="0">
                <a:solidFill>
                  <a:schemeClr val="tx1"/>
                </a:solidFill>
              </a:rPr>
              <a:t>Displays only those records that meet certain criteria.</a:t>
            </a:r>
          </a:p>
          <a:p>
            <a:pPr marL="342900" indent="-342900">
              <a:spcAft>
                <a:spcPts val="600"/>
              </a:spcAft>
              <a:buFont typeface="Arial" panose="020B0604020202020204" pitchFamily="34" charset="0"/>
              <a:buChar char="•"/>
            </a:pPr>
            <a:r>
              <a:rPr lang="en-US" dirty="0">
                <a:solidFill>
                  <a:schemeClr val="tx1"/>
                </a:solidFill>
              </a:rPr>
              <a:t>Click on a cell in the column to be filtered.</a:t>
            </a:r>
          </a:p>
          <a:p>
            <a:pPr marL="342900" indent="-342900">
              <a:spcAft>
                <a:spcPts val="600"/>
              </a:spcAft>
              <a:buFont typeface="Arial" panose="020B0604020202020204" pitchFamily="34" charset="0"/>
              <a:buChar char="•"/>
            </a:pPr>
            <a:r>
              <a:rPr lang="en-US" dirty="0">
                <a:solidFill>
                  <a:schemeClr val="tx1"/>
                </a:solidFill>
              </a:rPr>
              <a:t>On the </a:t>
            </a:r>
            <a:r>
              <a:rPr lang="en-US" b="1" dirty="0">
                <a:solidFill>
                  <a:schemeClr val="tx1"/>
                </a:solidFill>
              </a:rPr>
              <a:t>Data</a:t>
            </a:r>
            <a:r>
              <a:rPr lang="en-US" dirty="0">
                <a:solidFill>
                  <a:schemeClr val="tx1"/>
                </a:solidFill>
              </a:rPr>
              <a:t> tab, click on the </a:t>
            </a:r>
            <a:r>
              <a:rPr lang="en-US" b="1" dirty="0">
                <a:solidFill>
                  <a:schemeClr val="tx1"/>
                </a:solidFill>
              </a:rPr>
              <a:t>Filter</a:t>
            </a:r>
            <a:r>
              <a:rPr lang="en-US" dirty="0">
                <a:solidFill>
                  <a:schemeClr val="tx1"/>
                </a:solidFill>
              </a:rPr>
              <a:t> icon.</a:t>
            </a:r>
          </a:p>
        </p:txBody>
      </p:sp>
      <p:pic>
        <p:nvPicPr>
          <p:cNvPr id="12" name="Content Placeholder 11" title="Figure illustrating Excel's Filter Function"/>
          <p:cNvPicPr>
            <a:picLocks noGrp="1" noChangeAspect="1"/>
          </p:cNvPicPr>
          <p:nvPr>
            <p:ph sz="quarter" idx="4294967295"/>
          </p:nvPr>
        </p:nvPicPr>
        <p:blipFill rotWithShape="1">
          <a:blip r:embed="rId3">
            <a:extLst>
              <a:ext uri="{28A0092B-C50C-407E-A947-70E740481C1C}">
                <a14:useLocalDpi xmlns:a14="http://schemas.microsoft.com/office/drawing/2010/main" val="0"/>
              </a:ext>
            </a:extLst>
          </a:blip>
          <a:srcRect b="2950"/>
          <a:stretch/>
        </p:blipFill>
        <p:spPr>
          <a:xfrm>
            <a:off x="5732585" y="1524000"/>
            <a:ext cx="3552825" cy="4648200"/>
          </a:xfrm>
          <a:prstGeom prst="rect">
            <a:avLst/>
          </a:prstGeom>
        </p:spPr>
      </p:pic>
      <p:sp>
        <p:nvSpPr>
          <p:cNvPr id="13" name="Slide Number Placeholder 12"/>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8</a:t>
            </a:fld>
            <a:endParaRPr lang="en-US" dirty="0"/>
          </a:p>
        </p:txBody>
      </p:sp>
    </p:spTree>
    <p:extLst>
      <p:ext uri="{BB962C8B-B14F-4D97-AF65-F5344CB8AC3E}">
        <p14:creationId xmlns:p14="http://schemas.microsoft.com/office/powerpoint/2010/main" val="2300292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t>Filtering Records</a:t>
            </a:r>
          </a:p>
        </p:txBody>
      </p:sp>
      <p:sp>
        <p:nvSpPr>
          <p:cNvPr id="6" name="Text Placeholder 5"/>
          <p:cNvSpPr>
            <a:spLocks noGrp="1"/>
          </p:cNvSpPr>
          <p:nvPr>
            <p:ph type="body" sz="quarter" idx="10"/>
          </p:nvPr>
        </p:nvSpPr>
        <p:spPr>
          <a:xfrm>
            <a:off x="4970584" y="5758960"/>
            <a:ext cx="2514600" cy="564356"/>
          </a:xfrm>
        </p:spPr>
        <p:txBody>
          <a:bodyPr/>
          <a:lstStyle/>
          <a:p>
            <a:pPr marL="0" indent="0">
              <a:buNone/>
            </a:pPr>
            <a:r>
              <a:rPr lang="en-US" sz="1800" dirty="0"/>
              <a:t>(Smith, 2016)</a:t>
            </a:r>
          </a:p>
        </p:txBody>
      </p:sp>
      <p:sp>
        <p:nvSpPr>
          <p:cNvPr id="3" name="Content Placeholder 2"/>
          <p:cNvSpPr>
            <a:spLocks noGrp="1"/>
          </p:cNvSpPr>
          <p:nvPr>
            <p:ph type="body" sz="quarter" idx="11"/>
          </p:nvPr>
        </p:nvSpPr>
        <p:spPr>
          <a:xfrm>
            <a:off x="384048" y="1600200"/>
            <a:ext cx="4416552" cy="3733800"/>
          </a:xfrm>
        </p:spPr>
        <p:txBody>
          <a:bodyPr/>
          <a:lstStyle/>
          <a:p>
            <a:pPr marL="342900" indent="-342900">
              <a:lnSpc>
                <a:spcPct val="110000"/>
              </a:lnSpc>
              <a:spcAft>
                <a:spcPts val="600"/>
              </a:spcAft>
              <a:buFont typeface="Arial" panose="020B0604020202020204" pitchFamily="34" charset="0"/>
              <a:buChar char="•"/>
            </a:pPr>
            <a:r>
              <a:rPr lang="en-US" dirty="0">
                <a:solidFill>
                  <a:schemeClr val="tx1"/>
                </a:solidFill>
              </a:rPr>
              <a:t>Dialog box displays all the values present in the column.</a:t>
            </a:r>
          </a:p>
          <a:p>
            <a:pPr marL="342900" indent="-342900">
              <a:lnSpc>
                <a:spcPct val="110000"/>
              </a:lnSpc>
              <a:spcAft>
                <a:spcPts val="600"/>
              </a:spcAft>
              <a:buFont typeface="Arial" panose="020B0604020202020204" pitchFamily="34" charset="0"/>
              <a:buChar char="•"/>
            </a:pPr>
            <a:r>
              <a:rPr lang="en-US" dirty="0">
                <a:solidFill>
                  <a:schemeClr val="tx1"/>
                </a:solidFill>
              </a:rPr>
              <a:t>Check only values you are interested in</a:t>
            </a:r>
            <a:r>
              <a:rPr lang="en-US" dirty="0"/>
              <a:t>—</a:t>
            </a:r>
            <a:r>
              <a:rPr lang="en-US" dirty="0">
                <a:solidFill>
                  <a:schemeClr val="tx1"/>
                </a:solidFill>
              </a:rPr>
              <a:t>Excel will display those records only.</a:t>
            </a:r>
          </a:p>
        </p:txBody>
      </p:sp>
      <p:pic>
        <p:nvPicPr>
          <p:cNvPr id="8" name="Content Placeholder 7" title="Figure illustrating Excel's Filter Function"/>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053013" y="1600200"/>
            <a:ext cx="4445000" cy="4125912"/>
          </a:xfrm>
          <a:prstGeom prst="rect">
            <a:avLst/>
          </a:prstGeom>
        </p:spPr>
      </p:pic>
      <p:sp>
        <p:nvSpPr>
          <p:cNvPr id="9" name="Slide Number Placeholder 8"/>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9</a:t>
            </a:fld>
            <a:endParaRPr lang="en-US" dirty="0"/>
          </a:p>
        </p:txBody>
      </p:sp>
    </p:spTree>
    <p:extLst>
      <p:ext uri="{BB962C8B-B14F-4D97-AF65-F5344CB8AC3E}">
        <p14:creationId xmlns:p14="http://schemas.microsoft.com/office/powerpoint/2010/main" val="4817143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3.xml><?xml version="1.0" encoding="utf-8"?>
<ds:datastoreItem xmlns:ds="http://schemas.openxmlformats.org/officeDocument/2006/customXml" ds:itemID="{6B8A2A53-749B-4002-BE20-F9C3B2BE3E85}"/>
</file>

<file path=docProps/app.xml><?xml version="1.0" encoding="utf-8"?>
<Properties xmlns="http://schemas.openxmlformats.org/officeDocument/2006/extended-properties" xmlns:vt="http://schemas.openxmlformats.org/officeDocument/2006/docPropsVTypes">
  <Template>Charteuse and blue USAID (1)</Template>
  <TotalTime>316</TotalTime>
  <Words>3363</Words>
  <Application>Microsoft Office PowerPoint</Application>
  <PresentationFormat>Custom</PresentationFormat>
  <Paragraphs>263</Paragraphs>
  <Slides>24</Slides>
  <Notes>24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Arial</vt:lpstr>
      <vt:lpstr>Calibri</vt:lpstr>
      <vt:lpstr>Century Gothic</vt:lpstr>
      <vt:lpstr>Courier New</vt:lpstr>
      <vt:lpstr>Futura Lt BT</vt:lpstr>
      <vt:lpstr>Futura LT Pro Book</vt:lpstr>
      <vt:lpstr>Verdana</vt:lpstr>
      <vt:lpstr>Wingdings</vt:lpstr>
      <vt:lpstr>Office Theme</vt:lpstr>
      <vt:lpstr>Data and Interoperability</vt:lpstr>
      <vt:lpstr>Activity 2: Working with Data Learning Objectives</vt:lpstr>
      <vt:lpstr>Technologies and Tools</vt:lpstr>
      <vt:lpstr>Install the Excel Analysis ToolPak</vt:lpstr>
      <vt:lpstr>Cleaning Data</vt:lpstr>
      <vt:lpstr>Data Cleaning—Continuous Data  Descriptive Statistics</vt:lpstr>
      <vt:lpstr>Data Cleaning—Categorical Data</vt:lpstr>
      <vt:lpstr>Filtering Records</vt:lpstr>
      <vt:lpstr>Filtering Records</vt:lpstr>
      <vt:lpstr>Column Graph</vt:lpstr>
      <vt:lpstr>Frequencies and Histograms</vt:lpstr>
      <vt:lpstr>Example Frequency Table and Histogram</vt:lpstr>
      <vt:lpstr>Example</vt:lpstr>
      <vt:lpstr>Set Up the Category Bins</vt:lpstr>
      <vt:lpstr>Creating a Frequency Table and Histogram</vt:lpstr>
      <vt:lpstr>Creating a Frequency Table and Histogram </vt:lpstr>
      <vt:lpstr>Frequency Table and Histogram Output</vt:lpstr>
      <vt:lpstr>Sorted Histogram</vt:lpstr>
      <vt:lpstr>Pivot Tables</vt:lpstr>
      <vt:lpstr>Example Pivot Table</vt:lpstr>
      <vt:lpstr>Chi-Square Test</vt:lpstr>
      <vt:lpstr>Working with Data Summary</vt:lpstr>
      <vt:lpstr>Working with Data  References</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Villella, Christina</cp:lastModifiedBy>
  <cp:revision>46</cp:revision>
  <cp:lastPrinted>2020-01-30T19:43:09Z</cp:lastPrinted>
  <dcterms:created xsi:type="dcterms:W3CDTF">2018-06-13T15:28:32Z</dcterms:created>
  <dcterms:modified xsi:type="dcterms:W3CDTF">2020-03-24T22:36:31Z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