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comments/comment1.xml" ContentType="application/vnd.openxmlformats-officedocument.presentationml.comments+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22.xml" ContentType="application/vnd.openxmlformats-officedocument.presentationml.notesSlide+xml"/>
  <Override PartName="/ppt/tags/tag32.xml" ContentType="application/vnd.openxmlformats-officedocument.presentationml.tags+xml"/>
  <Override PartName="/ppt/notesSlides/notesSlide23.xml" ContentType="application/vnd.openxmlformats-officedocument.presentationml.notesSlide+xml"/>
  <Override PartName="/ppt/tags/tag33.xml" ContentType="application/vnd.openxmlformats-officedocument.presentationml.tags+xml"/>
  <Override PartName="/ppt/notesSlides/notesSlide24.xml" ContentType="application/vnd.openxmlformats-officedocument.presentationml.notesSlide+xml"/>
  <Override PartName="/ppt/tags/tag34.xml" ContentType="application/vnd.openxmlformats-officedocument.presentationml.tags+xml"/>
  <Override PartName="/ppt/notesSlides/notesSlide25.xml" ContentType="application/vnd.openxmlformats-officedocument.presentationml.notesSlide+xml"/>
  <Override PartName="/ppt/tags/tag35.xml" ContentType="application/vnd.openxmlformats-officedocument.presentationml.tags+xml"/>
  <Override PartName="/ppt/notesSlides/notesSlide26.xml" ContentType="application/vnd.openxmlformats-officedocument.presentationml.notesSlide+xml"/>
  <Override PartName="/ppt/tags/tag36.xml" ContentType="application/vnd.openxmlformats-officedocument.presentationml.tags+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2"/>
  </p:notesMasterIdLst>
  <p:handoutMasterIdLst>
    <p:handoutMasterId r:id="rId33"/>
  </p:handoutMasterIdLst>
  <p:sldIdLst>
    <p:sldId id="277"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6"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 id="2" name="McGill, Deborah" initials="MD" lastIdx="1" clrIdx="1"/>
  <p:cmAuthor id="3" name="Villella, Christina" initials="VC" lastIdx="1" clrIdx="2">
    <p:extLst>
      <p:ext uri="{19B8F6BF-5375-455C-9EA6-DF929625EA0E}">
        <p15:presenceInfo xmlns:p15="http://schemas.microsoft.com/office/powerpoint/2012/main" userId="S-1-5-21-2338163137-2684688362-157462135-815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477"/>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05988C-BA1E-464A-B7D5-0C4F52A0EF4D}" v="4" dt="2020-03-31T16:36:08.41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42938" autoAdjust="0"/>
    <p:restoredTop sz="94924" autoAdjust="0"/>
  </p:normalViewPr>
  <p:slideViewPr>
    <p:cSldViewPr snapToGrid="0">
      <p:cViewPr varScale="1">
        <p:scale>
          <a:sx n="108" d="100"/>
          <a:sy n="108" d="100"/>
        </p:scale>
        <p:origin x="1544" y="68"/>
      </p:cViewPr>
      <p:guideLst>
        <p:guide orient="horz" pos="1296"/>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C205988C-BA1E-464A-B7D5-0C4F52A0EF4D}"/>
    <pc:docChg chg="custSel modSld">
      <pc:chgData name="Villella, Christina" userId="910bba07-b9e3-4583-91f1-8ceacf5af36d" providerId="ADAL" clId="{C205988C-BA1E-464A-B7D5-0C4F52A0EF4D}" dt="2020-03-31T16:36:13.148" v="9" actId="478"/>
      <pc:docMkLst>
        <pc:docMk/>
      </pc:docMkLst>
      <pc:sldChg chg="modNotes">
        <pc:chgData name="Villella, Christina" userId="910bba07-b9e3-4583-91f1-8ceacf5af36d" providerId="ADAL" clId="{C205988C-BA1E-464A-B7D5-0C4F52A0EF4D}" dt="2020-03-31T16:36:00.354" v="1" actId="478"/>
        <pc:sldMkLst>
          <pc:docMk/>
          <pc:sldMk cId="3003376643" sldId="311"/>
        </pc:sldMkLst>
      </pc:sldChg>
      <pc:sldChg chg="modNotes">
        <pc:chgData name="Villella, Christina" userId="910bba07-b9e3-4583-91f1-8ceacf5af36d" providerId="ADAL" clId="{C205988C-BA1E-464A-B7D5-0C4F52A0EF4D}" dt="2020-03-31T16:36:03.757" v="3" actId="478"/>
        <pc:sldMkLst>
          <pc:docMk/>
          <pc:sldMk cId="802222142" sldId="312"/>
        </pc:sldMkLst>
      </pc:sldChg>
      <pc:sldChg chg="modNotes">
        <pc:chgData name="Villella, Christina" userId="910bba07-b9e3-4583-91f1-8ceacf5af36d" providerId="ADAL" clId="{C205988C-BA1E-464A-B7D5-0C4F52A0EF4D}" dt="2020-03-31T16:36:06.782" v="5" actId="478"/>
        <pc:sldMkLst>
          <pc:docMk/>
          <pc:sldMk cId="1105433652" sldId="313"/>
        </pc:sldMkLst>
      </pc:sldChg>
      <pc:sldChg chg="modNotes">
        <pc:chgData name="Villella, Christina" userId="910bba07-b9e3-4583-91f1-8ceacf5af36d" providerId="ADAL" clId="{C205988C-BA1E-464A-B7D5-0C4F52A0EF4D}" dt="2020-03-31T16:36:09.700" v="7" actId="478"/>
        <pc:sldMkLst>
          <pc:docMk/>
          <pc:sldMk cId="2657006171" sldId="314"/>
        </pc:sldMkLst>
      </pc:sldChg>
      <pc:sldChg chg="modNotes">
        <pc:chgData name="Villella, Christina" userId="910bba07-b9e3-4583-91f1-8ceacf5af36d" providerId="ADAL" clId="{C205988C-BA1E-464A-B7D5-0C4F52A0EF4D}" dt="2020-03-31T16:36:13.148" v="9" actId="478"/>
        <pc:sldMkLst>
          <pc:docMk/>
          <pc:sldMk cId="1814822342" sldId="315"/>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18-09-06T13:26:15.740" idx="1">
    <p:pos x="10" y="10"/>
    <p:text>Clip art beginning here isn't wonderful. Replace, or let Denise take a whack?</p:text>
    <p:extLst>
      <p:ext uri="{C676402C-5697-4E1C-873F-D02D1690AC5C}">
        <p15:threadingInfo xmlns:p15="http://schemas.microsoft.com/office/powerpoint/2012/main" timeZoneBias="240"/>
      </p:ext>
    </p:extLst>
  </p:cm>
  <p:cm authorId="3" dt="2018-09-26T15:11:22.728" idx="1">
    <p:pos x="10" y="106"/>
    <p:text>I think this was resolved?</p:text>
    <p:extLst>
      <p:ext uri="{C676402C-5697-4E1C-873F-D02D1690AC5C}">
        <p15:threadingInfo xmlns:p15="http://schemas.microsoft.com/office/powerpoint/2012/main" timeZoneBias="240">
          <p15:parentCm authorId="2" idx="1"/>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3/31/2020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ECBF4FC3-FCCA-40F2-84CF-BD7C2194C032}"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CBF4FC3-FCCA-40F2-84CF-BD7C2194C032}" type="slidenum">
              <a:rPr lang="en-US" smtClean="0"/>
              <a:t>1</a:t>
            </a:fld>
            <a:endParaRPr lang="en-US"/>
          </a:p>
        </p:txBody>
      </p:sp>
    </p:spTree>
    <p:extLst>
      <p:ext uri="{BB962C8B-B14F-4D97-AF65-F5344CB8AC3E}">
        <p14:creationId xmlns:p14="http://schemas.microsoft.com/office/powerpoint/2010/main" val="3675786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930275" y="3489632"/>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While information systems are usually computer based, it is possible to implement one without using a computer. For example, many medical offices have used paper-based information systems for patient health records for years, even if their scheduling and billing systems were electronic. The concepts defined for an electronic information system can also be applied to manual or paper-based systems; as long as the system has well-defined processes and procedures, data collection, and people who use it, then it is still an information system. Because it is not electronic, the users themselves must process and analyze the information.</a:t>
            </a:r>
          </a:p>
          <a:p>
            <a:r>
              <a:rPr lang="en-US" altLang="en-US" dirty="0"/>
              <a:t>Of course, computer-based information systems are very popular and are the focus of this unit. With today's technologies, information systems can quickly and efficiently gather, analyze, and report data and information. Users still provide expertise when operating the system, but the computer can automate routine calculations and analysis. The remainder of this unit will focus on computer-based information systems.</a:t>
            </a:r>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6E76227E-154D-4D4B-8B6D-57DD7054BC1C}"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25463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930275" y="3413853"/>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There are several different types of information systems used in businesses today. At the lowest level, a transaction processing system records and automates basic business transactions. These can be payroll payments, payments to suppliers, or sales to customers. </a:t>
            </a:r>
          </a:p>
          <a:p>
            <a:r>
              <a:rPr lang="en-US" altLang="en-US" dirty="0"/>
              <a:t>Built on top of that system is what is called a management information system, or MIS. This system uses the data collected by the transaction processing system to provide reports for managers. These reports can be used to track inventory, expenditures, and payroll costs, for example. </a:t>
            </a:r>
          </a:p>
          <a:p>
            <a:r>
              <a:rPr lang="en-US" altLang="en-US" dirty="0"/>
              <a:t>Decision support systems use data from transaction processing and management information systems to support business decision making. Decision support systems are usually interactive and provide support for decision making at all levels of the business--from daily operational decisions to more long term strategic planning. </a:t>
            </a:r>
          </a:p>
          <a:p>
            <a:r>
              <a:rPr lang="en-US" altLang="en-US" dirty="0"/>
              <a:t>Finally, enterprise resource planning systems, or ERPs, involve data and support for the enterprise as a whole, involving all related business sites. They encompass all systems used by the business-manufacturing systems, production systems, human resource systems, transaction processing systems, sales systems, financial systems, and customer relationship management systems. ERP systems provide support for making decisions about the business as a whole and how it relates to its partners.</a:t>
            </a:r>
          </a:p>
          <a:p>
            <a:endParaRPr lang="en-US" altLang="en-US" dirty="0"/>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B3B40DA9-AF8E-4DBA-AF20-EAD119ACBA40}"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13142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930275" y="3408802"/>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This slide shows an example of an ERP system, OpenERP, a free, open-source system, and some of the interfaces used in the application. Note that there are icons representing all parts of a business process: sales, purchases, warehouse, manufacturing, accounting, and human resources.</a:t>
            </a:r>
          </a:p>
          <a:p>
            <a:endParaRPr lang="en-US" altLang="en-US" dirty="0"/>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07174CF4-ABA0-46B9-AB95-33953F8BD415}"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09963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Notes Placeholder 2"/>
          <p:cNvSpPr>
            <a:spLocks noGrp="1"/>
          </p:cNvSpPr>
          <p:nvPr>
            <p:ph type="body" idx="1"/>
          </p:nvPr>
        </p:nvSpPr>
        <p:spPr bwMode="auto">
          <a:xfrm>
            <a:off x="930275" y="3494685"/>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Health care information systems are just another application of general information systems. Because hospitals and clinics are businesses, you will also find examples of traditional business information systems in health care settings. In addition to business systems, there are dozens of other types of information systems; only a few of them are listed here. A more in-depth discussion of information systems in health care is provided in a later lecture. </a:t>
            </a:r>
          </a:p>
          <a:p>
            <a:r>
              <a:rPr lang="en-US" altLang="en-US" dirty="0"/>
              <a:t>Laboratory information systems record, analyze, and communicate data related to laboratory testing, such as urinalysis or blood draws. </a:t>
            </a:r>
          </a:p>
          <a:p>
            <a:r>
              <a:rPr lang="en-US" altLang="en-US" dirty="0"/>
              <a:t>Imaging information systems manage image data, such as those from X-rays or magnetic resonance images, or MRIs. </a:t>
            </a:r>
          </a:p>
          <a:p>
            <a:r>
              <a:rPr lang="en-US" altLang="en-US" dirty="0"/>
              <a:t>Scheduling systems provide support for scheduling patient appointments, doctors' and nurses' shifts, and resources such as operating rooms or equipment.</a:t>
            </a:r>
          </a:p>
          <a:p>
            <a:r>
              <a:rPr lang="en-US" altLang="en-US" dirty="0"/>
              <a:t>Clinical decision support systems are an example of decision support in medicine; these systems use knowledge to help with tasks that include diagnosing patients and selecting treatments. </a:t>
            </a:r>
          </a:p>
          <a:p>
            <a:r>
              <a:rPr lang="en-US" altLang="en-US" dirty="0"/>
              <a:t>Finally, electronic health records, or EHRs, are information systems which document patient data and interface with other systems to provide or retrieve information relevant to the patient, such as lab results or scheduling. </a:t>
            </a:r>
          </a:p>
          <a:p>
            <a:r>
              <a:rPr lang="en-US" altLang="en-US" dirty="0"/>
              <a:t>Each of these information systems interfaces with others within the same health care setting to coordinate business and health care operations. The systems may also interface with systems outside the institution, such as external health care clinics or laboratories. </a:t>
            </a:r>
          </a:p>
        </p:txBody>
      </p:sp>
      <p:sp>
        <p:nvSpPr>
          <p:cNvPr id="532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DD4D7FD3-DD7E-4B9A-AC75-61A122C16A3D}"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63045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Notes Placeholder 2"/>
          <p:cNvSpPr>
            <a:spLocks noGrp="1"/>
          </p:cNvSpPr>
          <p:nvPr>
            <p:ph type="body" idx="1"/>
          </p:nvPr>
        </p:nvSpPr>
        <p:spPr bwMode="auto">
          <a:xfrm>
            <a:off x="930275" y="3530048"/>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Computer based information systems are complex and include components that span the breadth of computer technology.</a:t>
            </a:r>
          </a:p>
          <a:p>
            <a:r>
              <a:rPr lang="en-US" altLang="en-US" dirty="0"/>
              <a:t>Hardware includes the physical pieces of the system: servers, desktop computers, laptops, printers, scanners, monitors, barcode readers, and so on. </a:t>
            </a:r>
          </a:p>
          <a:p>
            <a:r>
              <a:rPr lang="en-US" altLang="en-US" dirty="0"/>
              <a:t>Software includes everything from operating systems to application software. Software technologies can be developed in-house, purchased, or purchased and customized. These programs work with a database and hardware to perform all of the tasks required by the system. For example, electronic health records software allows clinicians to view and update a patient's record. </a:t>
            </a:r>
          </a:p>
          <a:p>
            <a:r>
              <a:rPr lang="en-US" altLang="en-US" dirty="0"/>
              <a:t>Databases are collections of organized data; they store data based on relationships, which makes it easier to retrieve the data. </a:t>
            </a:r>
          </a:p>
          <a:p>
            <a:r>
              <a:rPr lang="en-US" altLang="en-US" dirty="0"/>
              <a:t>Networks connect hardware components, allowing software and databases to connect and work together.  </a:t>
            </a:r>
          </a:p>
          <a:p>
            <a:r>
              <a:rPr lang="en-US" altLang="en-US" dirty="0"/>
              <a:t>Processes are the procedures used for accomplishing tasks. The information system will automate and/or aid processes necessary for the effective use of the system.</a:t>
            </a:r>
          </a:p>
          <a:p>
            <a:r>
              <a:rPr lang="en-US" altLang="en-US" dirty="0"/>
              <a:t>Finally, people are an important part of information systems. They design, implement, use, and maintain the</a:t>
            </a:r>
            <a:r>
              <a:rPr lang="en-US" altLang="en-US" baseline="0" dirty="0"/>
              <a:t> systems</a:t>
            </a:r>
            <a:r>
              <a:rPr lang="en-US" altLang="en-US" dirty="0"/>
              <a:t> over time. </a:t>
            </a:r>
          </a:p>
        </p:txBody>
      </p:sp>
      <p:sp>
        <p:nvSpPr>
          <p:cNvPr id="542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0CEB880C-74AF-439E-BCF3-D441FB96391C}"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73108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930275" y="3469425"/>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Processes are the procedures for accomplishing tasks in a system. Identifying and describing all the processes of a system provides a complete view of what the system does. Processes are usually composed of several steps and involve multiple people and components of the system. A process usually starts with an input, then performs some activities or calculations, and then produces an output. It is intended to be a comprehensive view of a task within an institution, taking into consideration the effect of the task throughout the institution and how it is affected by external forces.</a:t>
            </a:r>
          </a:p>
          <a:p>
            <a:r>
              <a:rPr lang="en-US" altLang="en-US" dirty="0"/>
              <a:t>Workflows are more general views of processes; they provide a big picture of how processes are connected together. </a:t>
            </a:r>
          </a:p>
          <a:p>
            <a:r>
              <a:rPr lang="en-US" altLang="en-US" dirty="0"/>
              <a:t>Representation of the processes can be done in a variety of ways. There are different modeling techniques, which include use cases and activity diagrams. Use cases are a graphical way of representing how users, called actors, interact with a system to achieve a goal. The use case diagram shown on this slide demonstrates how users interact with a restaurant to accomplish tasks. The actors are the restaurant</a:t>
            </a:r>
            <a:r>
              <a:rPr lang="en-US" altLang="en-US" baseline="0" dirty="0"/>
              <a:t> patron</a:t>
            </a:r>
            <a:r>
              <a:rPr lang="en-US" altLang="en-US" dirty="0"/>
              <a:t>, identified as the client; the waiter; the cashier; and the chef. Each actor interacts with the system in its own way--a waiter receives the food order and serves the food.</a:t>
            </a:r>
            <a:r>
              <a:rPr lang="en-US" altLang="en-US" baseline="0" dirty="0"/>
              <a:t> </a:t>
            </a:r>
            <a:r>
              <a:rPr lang="en-US" altLang="en-US" dirty="0"/>
              <a:t>The chef cooks the food. A client orders food, consumes</a:t>
            </a:r>
            <a:r>
              <a:rPr lang="en-US" altLang="en-US" baseline="0" dirty="0"/>
              <a:t> </a:t>
            </a:r>
            <a:r>
              <a:rPr lang="en-US" altLang="en-US" dirty="0"/>
              <a:t>it, and pays for it. A cashier accepts payment. The use case diagram shows how the process can be extended to include wine along with the food.</a:t>
            </a:r>
          </a:p>
        </p:txBody>
      </p:sp>
      <p:sp>
        <p:nvSpPr>
          <p:cNvPr id="553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B90526F2-D72A-4D6A-82BA-5B69BFEE4B62}"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78412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p:cNvSpPr>
          <p:nvPr>
            <p:ph type="body" idx="1"/>
            <p:custDataLst>
              <p:tags r:id="rId1"/>
            </p:custDataLst>
          </p:nvPr>
        </p:nvSpPr>
        <p:spPr bwMode="auto">
          <a:xfrm>
            <a:off x="930275" y="3439114"/>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Stakeholders are the people who have an interest in an information system, whether the system is existing or proposed. Stakeholders include technical and non-technical workers. Each stakeholder group has a different perspective of the same information system. The success of a project is in direct proportion to the active participation of the different stakeholders. </a:t>
            </a:r>
          </a:p>
          <a:p>
            <a:r>
              <a:rPr lang="en-US" altLang="en-US" dirty="0"/>
              <a:t>System owners are high level executives or managers who are interested in information that adds new business knowledge. Their primary role in a systems development project should be to define the scope and vision for the project. As the project sponsor, they need to supply clear requirements and expected project outcomes to the development team. They will approve the formal requirements and determine acceptance of the system. </a:t>
            </a:r>
          </a:p>
          <a:p>
            <a:r>
              <a:rPr lang="en-US" altLang="en-US" dirty="0"/>
              <a:t>A system user is anyone or anything that uses the system, such as a receiving clerk, a nurse or doctor, a customer or client, or another system. System users are knowledgeable about the data that describe the business. As information workers, they capture, store, process, edit, and use data every day. </a:t>
            </a:r>
          </a:p>
          <a:p>
            <a:r>
              <a:rPr lang="en-US" altLang="en-US" dirty="0"/>
              <a:t>System designers have information technology backgrounds that they use to create detailed technical outlines, or templates, used to build the system. </a:t>
            </a:r>
          </a:p>
          <a:p>
            <a:r>
              <a:rPr lang="en-US" altLang="en-US" dirty="0"/>
              <a:t>System builders are the computer programmers and administrators who develop the system and the databases. They implement the designs for software and databases, as well as install and connect the hardware components of the system.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6838437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p:cNvSpPr>
            <a:spLocks noGrp="1"/>
          </p:cNvSpPr>
          <p:nvPr>
            <p:ph type="body" idx="1"/>
            <p:custDataLst>
              <p:tags r:id="rId1"/>
            </p:custDataLst>
          </p:nvPr>
        </p:nvSpPr>
        <p:spPr bwMode="auto">
          <a:xfrm>
            <a:off x="894193" y="3494684"/>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Systems owners are the owners of or principal entities responsible for the primary business functions served by the system. A system owner is the individual, organization, or enterprise that is legally and administratively responsible and accountable for the system, its development, operation, products, by-products, outcomes, and disposal. Owners usually represent upper management, and they define the project vision and expectations in terms of their insight into the problems, opportunities and constraints of the business entities and roles. For example, the Federal Government can be considered a systems owner of the systems developed as part of the Health Information Technology for Economic and Clinical Health Act, or HITECH. The Chief Information Officer, or CIO, of a hospital would be considered the owner of the</a:t>
            </a:r>
            <a:r>
              <a:rPr lang="en-US" altLang="en-US" baseline="0" dirty="0"/>
              <a:t> hospital’s</a:t>
            </a:r>
            <a:r>
              <a:rPr lang="en-US" altLang="en-US" dirty="0"/>
              <a:t> information systems. </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3334424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Rectangle 3"/>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There are two types of system users: internal and external. Internal system users are the clerical and service workers, technical and professional staff, supervisors, middle managers, and executive managers within the organization. External system users are vendors, customers, suppliers, partners, and employees. System users may interact with the system on a daily basis; they are concerned with the system functionality as it relates to their own job and expect the system to support what they do easily and accurately.  </a:t>
            </a:r>
          </a:p>
          <a:p>
            <a:r>
              <a:rPr lang="en-US" altLang="en-US" dirty="0"/>
              <a:t>Anyone who will be accessing the new heath information systems is considered a system user. Technical</a:t>
            </a:r>
            <a:r>
              <a:rPr lang="en-US" altLang="en-US" baseline="0" dirty="0"/>
              <a:t> and </a:t>
            </a:r>
            <a:r>
              <a:rPr lang="en-US" altLang="en-US" dirty="0"/>
              <a:t>software support people, trainers, and implementation support specialists will also be system users as they help doctors, nurses, and staff learn and use computer applications. Internal system users in medical informatics include the clinicians and practitioner consultants. External system users include patients and medical supply representatives.</a:t>
            </a:r>
          </a:p>
          <a:p>
            <a:endParaRPr lang="en-US" altLang="en-US" dirty="0"/>
          </a:p>
        </p:txBody>
      </p:sp>
    </p:spTree>
    <p:extLst>
      <p:ext uri="{BB962C8B-B14F-4D97-AF65-F5344CB8AC3E}">
        <p14:creationId xmlns:p14="http://schemas.microsoft.com/office/powerpoint/2010/main" val="2964665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p:cNvSpPr>
            <a:spLocks noGrp="1"/>
          </p:cNvSpPr>
          <p:nvPr>
            <p:ph type="body" idx="1"/>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System designers are those who develop the detailed plan for the system. These detailed plans are called specifications. They provide all the details needed for implementation. A software designer/developer translates the requirements of the system into specifications.</a:t>
            </a:r>
            <a:r>
              <a:rPr lang="en-US" altLang="en-US" baseline="0" dirty="0"/>
              <a:t> </a:t>
            </a:r>
            <a:r>
              <a:rPr lang="en-US" altLang="en-US" dirty="0"/>
              <a:t>These specifications cover all aspects</a:t>
            </a:r>
            <a:r>
              <a:rPr lang="en-US" altLang="en-US" baseline="0" dirty="0"/>
              <a:t> </a:t>
            </a:r>
            <a:r>
              <a:rPr lang="en-US" altLang="en-US" dirty="0"/>
              <a:t>of the system: software, database, hardware, networks, user interfaces, and security. The systems analyst must work with other experts, including database administrators, network architectures, web architects, graphic artists, and security experts, to provide very detailed specifications of all elements of the system.</a:t>
            </a:r>
          </a:p>
        </p:txBody>
      </p:sp>
    </p:spTree>
    <p:extLst>
      <p:ext uri="{BB962C8B-B14F-4D97-AF65-F5344CB8AC3E}">
        <p14:creationId xmlns:p14="http://schemas.microsoft.com/office/powerpoint/2010/main" val="356753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p:cNvSpPr>
          <p:nvPr>
            <p:ph type="body" idx="1"/>
            <p:custDataLst>
              <p:tags r:id="rId1"/>
            </p:custDataLst>
          </p:nvPr>
        </p:nvSpPr>
        <p:spPr bwMode="auto">
          <a:xfrm>
            <a:off x="930275" y="3322919"/>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The learning objectives for this unit, </a:t>
            </a:r>
            <a:r>
              <a:rPr lang="en-US" altLang="en-US" b="0" i="0" dirty="0"/>
              <a:t>Information Systems</a:t>
            </a:r>
            <a:r>
              <a:rPr lang="en-US" altLang="en-US" dirty="0"/>
              <a:t> are to:</a:t>
            </a:r>
          </a:p>
          <a:p>
            <a:pPr marL="156791" indent="-156791">
              <a:buFont typeface="Arial" panose="020B0604020202020204" pitchFamily="34" charset="0"/>
              <a:buChar char="•"/>
            </a:pPr>
            <a:r>
              <a:rPr lang="en-US" altLang="en-US" dirty="0"/>
              <a:t>Define an information system, how one is used and list examples</a:t>
            </a:r>
          </a:p>
          <a:p>
            <a:pPr marL="156791" indent="-156791">
              <a:buFont typeface="Arial" panose="020B0604020202020204" pitchFamily="34" charset="0"/>
              <a:buChar char="•"/>
            </a:pPr>
            <a:r>
              <a:rPr lang="en-US" altLang="en-US" dirty="0"/>
              <a:t>Describe the components of an information system</a:t>
            </a:r>
          </a:p>
          <a:p>
            <a:pPr marL="156791" indent="-156791">
              <a:buFont typeface="Arial" panose="020B0604020202020204" pitchFamily="34" charset="0"/>
              <a:buChar char="•"/>
            </a:pPr>
            <a:r>
              <a:rPr lang="en-US" altLang="en-US" dirty="0"/>
              <a:t>Describe the process for developing an information system</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466666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p:cNvSpPr>
          <p:nvPr>
            <p:ph type="body" idx="1"/>
            <p:custDataLst>
              <p:tags r:id="rId1"/>
            </p:custDataLst>
          </p:nvPr>
        </p:nvSpPr>
        <p:spPr bwMode="auto">
          <a:xfrm>
            <a:off x="930275" y="3429009"/>
            <a:ext cx="7435850" cy="2760662"/>
          </a:xfrm>
        </p:spPr>
        <p:txBody>
          <a:bodyPr wrap="square" lIns="83622" tIns="41811" rIns="83622" bIns="41811" numCol="1" anchor="t" anchorCtr="0" compatLnSpc="1">
            <a:prstTxWarp prst="textNoShape">
              <a:avLst/>
            </a:prstTxWarp>
            <a:normAutofit fontScale="92500" lnSpcReduction="10000"/>
          </a:bodyPr>
          <a:lstStyle/>
          <a:p>
            <a:pPr>
              <a:defRPr/>
            </a:pPr>
            <a:r>
              <a:rPr lang="en-US" dirty="0"/>
              <a:t>Programmers are the core system builders and possess technical backgrounds in computer languages. Applications programmers write the code behind the applications. As mentioned earlier, an application is a computer or software program designed to help the user perform specific singular or multiple related tasks. </a:t>
            </a:r>
          </a:p>
          <a:p>
            <a:pPr>
              <a:defRPr/>
            </a:pPr>
            <a:r>
              <a:rPr lang="en-US" i="1" dirty="0"/>
              <a:t>Systems</a:t>
            </a:r>
            <a:r>
              <a:rPr lang="en-US" dirty="0"/>
              <a:t> programmers write the code to manage and integrate a computer's capabilities; these programs are not part of the application but instead support the application. </a:t>
            </a:r>
          </a:p>
          <a:p>
            <a:pPr>
              <a:defRPr/>
            </a:pPr>
            <a:r>
              <a:rPr lang="en-US" i="1" dirty="0"/>
              <a:t>Database</a:t>
            </a:r>
            <a:r>
              <a:rPr lang="en-US" dirty="0"/>
              <a:t> programmers write in special languages such as Structured Query Language, or SQL, or MUMPS, a database language developed for health care applications. </a:t>
            </a:r>
          </a:p>
          <a:p>
            <a:pPr>
              <a:defRPr/>
            </a:pPr>
            <a:r>
              <a:rPr lang="en-US" dirty="0"/>
              <a:t>System administrators are responsible for the maintenance of the hardware and software of a network, which includes deploying, configuring, maintaining, and monitoring active network equipment. </a:t>
            </a:r>
          </a:p>
          <a:p>
            <a:pPr>
              <a:defRPr/>
            </a:pPr>
            <a:r>
              <a:rPr lang="en-US" dirty="0"/>
              <a:t>System administration also involves system security, which is crucial for protection of information and property from theft</a:t>
            </a:r>
            <a:r>
              <a:rPr lang="en-US" baseline="0" dirty="0"/>
              <a:t> or </a:t>
            </a:r>
            <a:r>
              <a:rPr lang="en-US" dirty="0"/>
              <a:t>corruption. Sensitive and valuable information must be kept secure and unwanted computer behavior prevented. </a:t>
            </a:r>
          </a:p>
          <a:p>
            <a:pPr>
              <a:defRPr/>
            </a:pPr>
            <a:r>
              <a:rPr lang="en-US" dirty="0"/>
              <a:t>Webmasters make sure servers</a:t>
            </a:r>
            <a:r>
              <a:rPr lang="en-US" baseline="0" dirty="0"/>
              <a:t> </a:t>
            </a:r>
            <a:r>
              <a:rPr lang="en-US" dirty="0"/>
              <a:t>operate</a:t>
            </a:r>
            <a:r>
              <a:rPr lang="en-US" baseline="0" dirty="0"/>
              <a:t> properly</a:t>
            </a:r>
            <a:r>
              <a:rPr lang="en-US" dirty="0"/>
              <a:t>.</a:t>
            </a:r>
            <a:r>
              <a:rPr lang="en-US" baseline="0" dirty="0"/>
              <a:t> </a:t>
            </a:r>
            <a:r>
              <a:rPr lang="en-US" dirty="0"/>
              <a:t>They also design websites, generate and revise web pages, reply to user comments, and examine traffic through a website. Webmasters are well-versed in Web transaction software, payment-processing software, and security software. </a:t>
            </a:r>
          </a:p>
          <a:p>
            <a:pPr>
              <a:defRPr/>
            </a:pPr>
            <a:r>
              <a:rPr lang="en-US" dirty="0"/>
              <a:t>Systems integrators make sure that all the systems are seamlessly integrated and work together. This includes integrating new systems with old ones and connecting sub-systems, even those that have been purchased from different vendors.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3556948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p:cNvSpPr>
          <p:nvPr>
            <p:ph type="body" idx="1"/>
            <p:custDataLst>
              <p:tags r:id="rId1"/>
            </p:custDataLst>
          </p:nvPr>
        </p:nvSpPr>
        <p:spPr bwMode="auto">
          <a:xfrm>
            <a:off x="930275" y="3363334"/>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Project managers are responsible for planning, execution, and completion of projects. They are responsible for developing clear and attainable project objectives, building the project requirements, and managing the cost, time, and quality of the project. Project managers should have the full responsibility and authority necessary to complete a project. Information systems project managers should have business expertise and technology experience. They manage the project, but seldom participate directly in the activities that produce the end result. A project manager must have the skills to maintain the progress, cooperation, and work of developers and stakeholders in such a way that reduces the risk of overall failure, maximizes benefits, and restricts cost.</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680279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930275" y="3413854"/>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spcBef>
                <a:spcPct val="0"/>
              </a:spcBef>
            </a:pPr>
            <a:r>
              <a:rPr lang="en-US" altLang="en-US" dirty="0"/>
              <a:t>This concludes </a:t>
            </a:r>
            <a:r>
              <a:rPr lang="en-US" altLang="en-US" b="1" dirty="0"/>
              <a:t>Lecture A</a:t>
            </a:r>
            <a:r>
              <a:rPr lang="en-US" altLang="en-US" dirty="0"/>
              <a:t> on </a:t>
            </a:r>
            <a:r>
              <a:rPr lang="en-US" altLang="en-US" b="0" i="0" dirty="0"/>
              <a:t>Information Systems</a:t>
            </a:r>
            <a:r>
              <a:rPr lang="en-US" altLang="en-US" dirty="0"/>
              <a:t>. </a:t>
            </a:r>
          </a:p>
          <a:p>
            <a:pPr eaLnBrk="1" hangingPunct="1">
              <a:spcBef>
                <a:spcPct val="0"/>
              </a:spcBef>
            </a:pPr>
            <a:r>
              <a:rPr lang="en-US" altLang="en-US" dirty="0"/>
              <a:t>Information systems are a combination of technology, people, and processes working together to produce and use information. Information systems provide access to information which, in turn, helps improve processes and aids in decision making. They also provide a way for people to communicate and collaborate. </a:t>
            </a:r>
          </a:p>
          <a:p>
            <a:pPr eaLnBrk="1" hangingPunct="1">
              <a:spcBef>
                <a:spcPct val="0"/>
              </a:spcBef>
            </a:pPr>
            <a:r>
              <a:rPr lang="en-US" altLang="en-US" dirty="0"/>
              <a:t>There are many different types of information systems used in businesses and institutions, including transaction processing systems and management information systems.</a:t>
            </a:r>
          </a:p>
          <a:p>
            <a:pPr eaLnBrk="1" hangingPunct="1">
              <a:spcBef>
                <a:spcPct val="0"/>
              </a:spcBef>
            </a:pPr>
            <a:r>
              <a:rPr lang="en-US" altLang="en-US" dirty="0"/>
              <a:t>Information system components include hardware, software, databases, networks, processes, and people. The stakeholders of information systems include system owners, users, designers, builders, and analysts.</a:t>
            </a:r>
          </a:p>
          <a:p>
            <a:pPr eaLnBrk="1" hangingPunct="1">
              <a:spcBef>
                <a:spcPct val="0"/>
              </a:spcBef>
            </a:pPr>
            <a:endParaRPr lang="en-US" altLang="en-US" dirty="0"/>
          </a:p>
          <a:p>
            <a:pPr eaLnBrk="1" hangingPunct="1">
              <a:spcBef>
                <a:spcPct val="0"/>
              </a:spcBef>
            </a:pPr>
            <a:endParaRPr lang="en-US" altLang="en-US" dirty="0"/>
          </a:p>
          <a:p>
            <a:endParaRPr lang="en-US" altLang="en-US" dirty="0"/>
          </a:p>
        </p:txBody>
      </p:sp>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B6A49CB3-5849-48A0-9C70-8F034E9CCF65}"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50310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41F9E55-8342-4521-AF99-E04CD957B0D6}"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93055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41F9E55-8342-4521-AF99-E04CD957B0D6}" type="slidenum">
              <a:rPr lang="en-US" altLang="en-US" smtClean="0"/>
              <a:pPr/>
              <a:t>24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38449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8CF8A4A-6949-4954-BCF0-6A6F2CBDC513}" type="slidenum">
              <a:rPr lang="en-US" altLang="en-US" smtClean="0"/>
              <a:pPr/>
              <a:t>25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067460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8CF8A4A-6949-4954-BCF0-6A6F2CBDC513}" type="slidenum">
              <a:rPr lang="en-US" altLang="en-US" smtClean="0"/>
              <a:pPr/>
              <a:t>26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3848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BC67021A-487C-4D8E-B66A-9A323BD1E9A7}" type="slidenum">
              <a:rPr lang="en-US" altLang="en-US" smtClean="0"/>
              <a:pPr/>
              <a:t>27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958312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Notes Placeholder 2"/>
          <p:cNvSpPr>
            <a:spLocks noGrp="1"/>
          </p:cNvSpPr>
          <p:nvPr>
            <p:ph type="body" idx="1"/>
            <p:custDataLst>
              <p:tags r:id="rId1"/>
            </p:custDataLst>
          </p:nvPr>
        </p:nvSpPr>
        <p:spPr bwMode="auto">
          <a:xfrm>
            <a:off x="930275" y="3423554"/>
            <a:ext cx="7435850" cy="2760662"/>
          </a:xfrm>
        </p:spPr>
        <p:txBody>
          <a:bodyPr wrap="square" lIns="83622" tIns="41811" rIns="83622" bIns="41811" numCol="1" anchor="t" anchorCtr="0" compatLnSpc="1">
            <a:prstTxWarp prst="textNoShape">
              <a:avLst/>
            </a:prstTxWarp>
          </a:bodyPr>
          <a:lstStyle/>
          <a:p>
            <a:pPr>
              <a:defRPr/>
            </a:pPr>
            <a:r>
              <a:rPr lang="en-US" dirty="0"/>
              <a:t>Systems are groups where individual pieces work together as a whole to complete tasks. The individual pieces can be people, parts, components, pieces, units, or whatever makes up the collection or group. </a:t>
            </a:r>
          </a:p>
          <a:p>
            <a:pPr>
              <a:defRPr/>
            </a:pPr>
            <a:r>
              <a:rPr lang="en-US" dirty="0"/>
              <a:t>Some examples are:</a:t>
            </a:r>
          </a:p>
          <a:p>
            <a:pPr>
              <a:defRPr/>
            </a:pPr>
            <a:r>
              <a:rPr lang="en-US" dirty="0"/>
              <a:t>A biological system is a group of organs working together to provide life requirements such as circulation, respiration, digestion, and reproduction.</a:t>
            </a:r>
          </a:p>
          <a:p>
            <a:pPr>
              <a:defRPr/>
            </a:pPr>
            <a:r>
              <a:rPr lang="en-US" dirty="0"/>
              <a:t>A socio-cultural system is a system within society and culture. Society is an association of people with the same interests, whereas culture is the knowledge and values shared by that society. A socio-cultural system is, then, a group of people with similar interests, knowledge and values. </a:t>
            </a:r>
          </a:p>
          <a:p>
            <a:pPr>
              <a:defRPr/>
            </a:pPr>
            <a:r>
              <a:rPr lang="en-US" dirty="0"/>
              <a:t>Computer systems combine the computer, software, and peripheral devices necessary to make the computer function. A workstation is an example of a computer system.</a:t>
            </a:r>
          </a:p>
          <a:p>
            <a:pPr>
              <a:defRPr/>
            </a:pPr>
            <a:r>
              <a:rPr lang="en-US" dirty="0"/>
              <a:t>Business systems provide goods and services. A business system consists of people and/or machinery, processes and/or procedures that allow the completion of work to make the business function successfully. An accounting system is an example of a business system.</a:t>
            </a:r>
          </a:p>
          <a:p>
            <a:pPr marL="209055" indent="-209055">
              <a:buFont typeface="+mj-lt"/>
              <a:buAutoNum type="arabicPeriod"/>
              <a:defRPr/>
            </a:pPr>
            <a:endParaRPr lang="en-US" dirty="0"/>
          </a:p>
        </p:txBody>
      </p:sp>
      <p:sp>
        <p:nvSpPr>
          <p:cNvPr id="11268" name="Slide Number Placeholder 3"/>
          <p:cNvSpPr txBox="1">
            <a:spLocks noGrp="1"/>
          </p:cNvSpPr>
          <p:nvPr/>
        </p:nvSpPr>
        <p:spPr bwMode="auto">
          <a:xfrm>
            <a:off x="4787588" y="5876365"/>
            <a:ext cx="3662218" cy="307851"/>
          </a:xfrm>
          <a:prstGeom prst="rect">
            <a:avLst/>
          </a:prstGeom>
          <a:noFill/>
          <a:ln>
            <a:miter lim="800000"/>
            <a:headEnd/>
            <a:tailEnd/>
          </a:ln>
        </p:spPr>
        <p:txBody>
          <a:bodyPr lIns="88396" tIns="44199" rIns="88396" bIns="44199"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80315808-2FF2-497B-822F-3F30C2B21564}" type="slidenum">
              <a:rPr lang="en-US" altLang="en-US" sz="1200">
                <a:latin typeface="Calibri" panose="020F0502020204030204" pitchFamily="34" charset="0"/>
              </a:rPr>
              <a:pPr algn="r" eaLnBrk="1" hangingPunct="1"/>
              <a:t>3</a:t>
            </a:fld>
            <a:endParaRPr lang="en-US" altLang="en-US" sz="1200" dirty="0">
              <a:latin typeface="Calibri" panose="020F0502020204030204" pitchFamily="34" charset="0"/>
            </a:endParaRP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1936465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p:cNvSpPr>
          <p:nvPr>
            <p:ph type="body" idx="1"/>
            <p:custDataLst>
              <p:tags r:id="rId1"/>
            </p:custDataLst>
          </p:nvPr>
        </p:nvSpPr>
        <p:spPr bwMode="auto">
          <a:xfrm>
            <a:off x="930275" y="3383542"/>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An Information System, or IS, is a collection of people, processes, procedures, hardware, software, and data all working together to support decision</a:t>
            </a:r>
            <a:r>
              <a:rPr lang="en-US" altLang="en-US" baseline="0" dirty="0"/>
              <a:t> </a:t>
            </a:r>
            <a:r>
              <a:rPr lang="en-US" altLang="en-US" dirty="0"/>
              <a:t>making, management, and operational activities. The system works together to generate information needed by the organization; it supports day-to-day information needs and long-term planning. It can be used by employees, business partners, clients, and customers of the organization.</a:t>
            </a:r>
          </a:p>
          <a:p>
            <a:endParaRPr lang="en-US" altLang="en-US" dirty="0"/>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66609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930275" y="3413853"/>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Data can be entered into the system manually by users, or pulled in electronically from another system or device. An example would be entering a new patient record into a clinic's information system.</a:t>
            </a:r>
          </a:p>
          <a:p>
            <a:r>
              <a:rPr lang="en-US" altLang="en-US" dirty="0"/>
              <a:t>After the data is entered, it is processed according to the instructions</a:t>
            </a:r>
            <a:r>
              <a:rPr lang="en-US" altLang="en-US" baseline="0" dirty="0"/>
              <a:t> given to</a:t>
            </a:r>
            <a:r>
              <a:rPr lang="en-US" altLang="en-US" dirty="0"/>
              <a:t> the systems. For example, in a clinic's billing system, data about a patient's office visit would be processed into an invoice. </a:t>
            </a:r>
          </a:p>
          <a:p>
            <a:r>
              <a:rPr lang="en-US" altLang="en-US" dirty="0"/>
              <a:t>The output of an information system is the</a:t>
            </a:r>
            <a:r>
              <a:rPr lang="en-US" altLang="en-US" baseline="0" dirty="0"/>
              <a:t> result of the data processing</a:t>
            </a:r>
            <a:r>
              <a:rPr lang="en-US" altLang="en-US" dirty="0"/>
              <a:t>. For the billing example, output would include the printed bill that is sent to the patient and/or the insurance company. Other possible output from an information system includes reports, summaries, and other documents. </a:t>
            </a:r>
          </a:p>
          <a:p>
            <a:r>
              <a:rPr lang="en-US" altLang="en-US" dirty="0"/>
              <a:t>Feedback potentially exists between all three tasks. For example, outputted reports can identify errors from data inputs. Such feedback may</a:t>
            </a:r>
            <a:r>
              <a:rPr lang="en-US" altLang="en-US" baseline="0" dirty="0"/>
              <a:t> be</a:t>
            </a:r>
            <a:r>
              <a:rPr lang="en-US" altLang="en-US" dirty="0"/>
              <a:t> used to improve the data entry</a:t>
            </a:r>
            <a:r>
              <a:rPr lang="en-US" altLang="en-US" baseline="0" dirty="0"/>
              <a:t> process</a:t>
            </a:r>
            <a:r>
              <a:rPr lang="en-US" altLang="en-US" dirty="0"/>
              <a:t> in the future.</a:t>
            </a: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B6BA2934-FAAA-4C31-817B-C68B79678266}"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32263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930275" y="3429009"/>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For this discussion</a:t>
            </a:r>
            <a:r>
              <a:rPr lang="en-US" altLang="en-US" baseline="0" dirty="0"/>
              <a:t> we</a:t>
            </a:r>
            <a:r>
              <a:rPr lang="en-US" altLang="en-US" dirty="0"/>
              <a:t> define data</a:t>
            </a:r>
            <a:r>
              <a:rPr lang="en-US" altLang="en-US" baseline="0" dirty="0"/>
              <a:t> as</a:t>
            </a:r>
            <a:r>
              <a:rPr lang="en-US" altLang="en-US" dirty="0"/>
              <a:t> raw values that are collected for some purpose. For example, a payroll system would collect the number of hours that employees work in a pay period. A health care clinic would record the weight and medical record number of a patient.</a:t>
            </a:r>
          </a:p>
          <a:p>
            <a:r>
              <a:rPr lang="en-US" altLang="en-US" dirty="0"/>
              <a:t>Data can be represented in multiple ways, depending on the context. It can be stored as alpha-numeric characters, numbers, images, video, or audio, to name a few representations. </a:t>
            </a:r>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DF22CFEF-C45D-4267-A0D3-45B94757F1B8}"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88757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990179" y="3469425"/>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Information is data that is organized in a structured way. Frequently,</a:t>
            </a:r>
            <a:r>
              <a:rPr lang="en-US" altLang="en-US" baseline="0" dirty="0"/>
              <a:t> the intent is to</a:t>
            </a:r>
            <a:r>
              <a:rPr lang="en-US" altLang="en-US" dirty="0"/>
              <a:t> demonstrate relationships between</a:t>
            </a:r>
            <a:r>
              <a:rPr lang="en-US" altLang="en-US" baseline="0" dirty="0"/>
              <a:t> different components of the data</a:t>
            </a:r>
            <a:r>
              <a:rPr lang="en-US" altLang="en-US" dirty="0"/>
              <a:t>. For example, an electronic medical record system may generate a graph of a patient's weight over time. Body Mass Index, or BMI, would also be considered information; it is an index calculated from</a:t>
            </a:r>
            <a:r>
              <a:rPr lang="en-US" altLang="en-US" baseline="0" dirty="0"/>
              <a:t> </a:t>
            </a:r>
            <a:r>
              <a:rPr lang="en-US" altLang="en-US" dirty="0"/>
              <a:t>weight and height data. </a:t>
            </a:r>
          </a:p>
          <a:p>
            <a:r>
              <a:rPr lang="en-US" altLang="en-US" dirty="0"/>
              <a:t>Knowledge is the understanding of relationships between</a:t>
            </a:r>
            <a:r>
              <a:rPr lang="en-US" altLang="en-US" baseline="0" dirty="0"/>
              <a:t> different data components</a:t>
            </a:r>
            <a:r>
              <a:rPr lang="en-US" altLang="en-US" dirty="0"/>
              <a:t>. For example, classification of a given patient as being overweight, normal weight, or underweight is knowledge determined</a:t>
            </a:r>
            <a:r>
              <a:rPr lang="en-US" altLang="en-US" baseline="0" dirty="0"/>
              <a:t> by the </a:t>
            </a:r>
            <a:r>
              <a:rPr lang="en-US" altLang="en-US" dirty="0"/>
              <a:t>BMI and derived from the weight and height data. </a:t>
            </a:r>
          </a:p>
        </p:txBody>
      </p:sp>
      <p:sp>
        <p:nvSpPr>
          <p:cNvPr id="47109" name="Slide Number Placeholder 4"/>
          <p:cNvSpPr>
            <a:spLocks noGrp="1"/>
          </p:cNvSpPr>
          <p:nvPr>
            <p:ph type="sldNum" sz="quarter" idx="5"/>
          </p:nvPr>
        </p:nvSpPr>
        <p:spPr>
          <a:xfrm>
            <a:off x="5265738" y="6664615"/>
            <a:ext cx="4029075" cy="350837"/>
          </a:xfrm>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182D5F21-BABA-414A-A2BF-CEFC2E89EEF0}"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85611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0275" y="3469425"/>
            <a:ext cx="7435850" cy="2760662"/>
          </a:xfrm>
        </p:spPr>
        <p:txBody>
          <a:bodyPr lIns="83622" tIns="41811" rIns="83622" bIns="41811">
            <a:normAutofit/>
          </a:bodyPr>
          <a:lstStyle/>
          <a:p>
            <a:pPr>
              <a:defRPr/>
            </a:pPr>
            <a:r>
              <a:rPr lang="en-US" dirty="0"/>
              <a:t>Not all information is useful, however. Here are some characteristics of useful information:</a:t>
            </a:r>
          </a:p>
          <a:p>
            <a:pPr marL="156791" indent="-156791">
              <a:buFont typeface="Arial" panose="020B0604020202020204" pitchFamily="34" charset="0"/>
              <a:buChar char="•"/>
              <a:defRPr/>
            </a:pPr>
            <a:r>
              <a:rPr lang="en-US" dirty="0"/>
              <a:t>First of all, information has to be accessible; it must be available at the right time and in the right format. For example, a system that supports e-prescribing must be able to display medication information, dosages, and possible interactions between different medications in about the same amount of time it would take to write the prescription by hand and look up the medication in a pocket reference guide.</a:t>
            </a:r>
          </a:p>
          <a:p>
            <a:pPr marL="156791" indent="-156791">
              <a:buFont typeface="Arial" panose="020B0604020202020204" pitchFamily="34" charset="0"/>
              <a:buChar char="•"/>
              <a:defRPr/>
            </a:pPr>
            <a:r>
              <a:rPr lang="en-US" dirty="0"/>
              <a:t>Information must be accurate. If it contains errors, it is not usable. </a:t>
            </a:r>
          </a:p>
          <a:p>
            <a:pPr marL="156791" indent="-156791">
              <a:buFont typeface="Arial" panose="020B0604020202020204" pitchFamily="34" charset="0"/>
              <a:buChar char="•"/>
              <a:defRPr/>
            </a:pPr>
            <a:r>
              <a:rPr lang="en-US" dirty="0"/>
              <a:t>Information should be as complete as possible. If important data is missing, the information</a:t>
            </a:r>
            <a:r>
              <a:rPr lang="en-US" baseline="0" dirty="0"/>
              <a:t> may</a:t>
            </a:r>
            <a:r>
              <a:rPr lang="en-US" dirty="0"/>
              <a:t> not be useful. For example, having an incomplete patient history can result in improper care.</a:t>
            </a:r>
          </a:p>
          <a:p>
            <a:pPr marL="156791" indent="-156791">
              <a:buFont typeface="Arial" panose="020B0604020202020204" pitchFamily="34" charset="0"/>
              <a:buChar char="•"/>
              <a:defRPr/>
            </a:pPr>
            <a:r>
              <a:rPr lang="en-US" dirty="0"/>
              <a:t>The information must be relevant to the task at hand. A clinician probably does not need reports about billing information while he or she is treating a patient, but might need information about medication dosing.</a:t>
            </a:r>
          </a:p>
          <a:p>
            <a:pPr marL="156791" indent="-156791">
              <a:buFont typeface="Arial" panose="020B0604020202020204" pitchFamily="34" charset="0"/>
              <a:buChar char="•"/>
              <a:defRPr/>
            </a:pPr>
            <a:r>
              <a:rPr lang="en-US" dirty="0"/>
              <a:t>Useful information must be reliable.</a:t>
            </a:r>
            <a:r>
              <a:rPr lang="en-US" baseline="0" dirty="0"/>
              <a:t> Reliability of information depends on the data </a:t>
            </a:r>
            <a:r>
              <a:rPr lang="en-US" dirty="0"/>
              <a:t>accuracy and on the methods used to discover the relationships between data components. </a:t>
            </a:r>
          </a:p>
          <a:p>
            <a:pPr marL="156791" indent="-156791">
              <a:buFont typeface="Arial" panose="020B0604020202020204" pitchFamily="34" charset="0"/>
              <a:buChar char="•"/>
              <a:defRPr/>
            </a:pPr>
            <a:r>
              <a:rPr lang="en-US" dirty="0"/>
              <a:t>Information must be timely, with the capacity to be generated when it is needed. </a:t>
            </a:r>
          </a:p>
          <a:p>
            <a:pPr marL="156791" indent="-156791">
              <a:buFont typeface="Arial" panose="020B0604020202020204" pitchFamily="34" charset="0"/>
              <a:buChar char="•"/>
              <a:defRPr/>
            </a:pPr>
            <a:r>
              <a:rPr lang="en-US" dirty="0"/>
              <a:t>And, finally, information must be verifiable. </a:t>
            </a:r>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37E86D9-9DC0-4180-96B3-C785B08BF30A}" type="slidenum">
              <a:rPr lang="en-US" altLang="en-US" smtClean="0"/>
              <a:pPr/>
              <a:t>8</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4990047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p:cNvSpPr>
          <p:nvPr>
            <p:ph type="body" idx="1"/>
            <p:custDataLst>
              <p:tags r:id="rId1"/>
            </p:custDataLst>
          </p:nvPr>
        </p:nvSpPr>
        <p:spPr bwMode="auto">
          <a:xfrm>
            <a:off x="930275" y="3484580"/>
            <a:ext cx="7435850" cy="27606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dirty="0"/>
              <a:t>Information systems provide access to information and knowledge, which allows for planning and decision making. From a small business to a large institution, information is key for successful operations. </a:t>
            </a:r>
          </a:p>
          <a:p>
            <a:r>
              <a:rPr lang="en-US" altLang="en-US" dirty="0"/>
              <a:t>A business process describes a specific set of transactions, events, tasks, and results. Managing and improving processes is the key to success in many fields, including health care. </a:t>
            </a:r>
          </a:p>
          <a:p>
            <a:r>
              <a:rPr lang="en-US" altLang="en-US" dirty="0"/>
              <a:t>Communication improvements are directed toward two critical goals: </a:t>
            </a:r>
          </a:p>
          <a:p>
            <a:r>
              <a:rPr lang="en-US" altLang="en-US" dirty="0"/>
              <a:t>One, information systems need to provide effective and efficient communication interfaces to users to enhance teamwork and provide coordination of activities. </a:t>
            </a:r>
          </a:p>
          <a:p>
            <a:r>
              <a:rPr lang="en-US" altLang="en-US" dirty="0"/>
              <a:t>And two, information systems must interface effectively and efficiently with other information systems – both inside and outside the institution. </a:t>
            </a:r>
          </a:p>
        </p:txBody>
      </p:sp>
      <p:sp>
        <p:nvSpPr>
          <p:cNvPr id="2" name="Slide Image Placeholder 1"/>
          <p:cNvSpPr>
            <a:spLocks noGrp="1" noRot="1" noChangeAspect="1"/>
          </p:cNvSpPr>
          <p:nvPr>
            <p:ph type="sldImg"/>
          </p:nvPr>
        </p:nvSpPr>
        <p:spPr/>
      </p:sp>
    </p:spTree>
    <p:extLst>
      <p:ext uri="{BB962C8B-B14F-4D97-AF65-F5344CB8AC3E}">
        <p14:creationId xmlns:p14="http://schemas.microsoft.com/office/powerpoint/2010/main" val="2762489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3" r:id="rId7"/>
    <p:sldLayoutId id="2147483684" r:id="rId8"/>
    <p:sldLayoutId id="2147483685" r:id="rId9"/>
    <p:sldLayoutId id="2147483686" r:id="rId10"/>
    <p:sldLayoutId id="2147483662" r:id="rId11"/>
    <p:sldLayoutId id="2147483669" r:id="rId12"/>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8.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hyperlink" Target="http://www.openerp.com/" TargetMode="External"/><Relationship Id="rId4" Type="http://schemas.openxmlformats.org/officeDocument/2006/relationships/hyperlink" Target="http://en.wikipedia.org/wiki/Activity_diagram" TargetMode="Externa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hyperlink" Target="http://www.clker.com/clipart-blue-information-glossy-button.html" TargetMode="External"/><Relationship Id="rId2" Type="http://schemas.openxmlformats.org/officeDocument/2006/relationships/slideLayout" Target="../slideLayouts/slideLayout4.xml"/><Relationship Id="rId1" Type="http://schemas.openxmlformats.org/officeDocument/2006/relationships/tags" Target="../tags/tag33.xml"/><Relationship Id="rId6" Type="http://schemas.openxmlformats.org/officeDocument/2006/relationships/hyperlink" Target="http://www.clker.com/clipart-12109.html" TargetMode="External"/><Relationship Id="rId5" Type="http://schemas.openxmlformats.org/officeDocument/2006/relationships/hyperlink" Target="http://en.wikipedia.org/wiki/Use_case_diagram" TargetMode="External"/><Relationship Id="rId4" Type="http://schemas.openxmlformats.org/officeDocument/2006/relationships/hyperlink" Target="http://www.uml-diagrams.org/activity-diagrams.html"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www.clker.com/clipart-26904.html" TargetMode="External"/><Relationship Id="rId3" Type="http://schemas.openxmlformats.org/officeDocument/2006/relationships/notesSlide" Target="../notesSlides/notesSlide25.xml"/><Relationship Id="rId7" Type="http://schemas.openxmlformats.org/officeDocument/2006/relationships/hyperlink" Target="http://www.clker.com/clipart-1853.html" TargetMode="External"/><Relationship Id="rId2" Type="http://schemas.openxmlformats.org/officeDocument/2006/relationships/slideLayout" Target="../slideLayouts/slideLayout4.xml"/><Relationship Id="rId1" Type="http://schemas.openxmlformats.org/officeDocument/2006/relationships/tags" Target="../tags/tag34.xml"/><Relationship Id="rId6" Type="http://schemas.openxmlformats.org/officeDocument/2006/relationships/hyperlink" Target="http://wikimediafoundation.org/wiki/File:Crystal_Clear_teamwork.png" TargetMode="External"/><Relationship Id="rId5" Type="http://schemas.openxmlformats.org/officeDocument/2006/relationships/hyperlink" Target="http://www.clker.com/clipart-12330.html" TargetMode="External"/><Relationship Id="rId4" Type="http://schemas.openxmlformats.org/officeDocument/2006/relationships/hyperlink" Target="http://www.clker.com/clipart-3701.html" TargetMode="External"/><Relationship Id="rId9" Type="http://schemas.openxmlformats.org/officeDocument/2006/relationships/hyperlink" Target="http://en.wikipedia.org/wiki/File:OpenERP_V6.png"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35.xml"/><Relationship Id="rId5" Type="http://schemas.openxmlformats.org/officeDocument/2006/relationships/hyperlink" Target="http://www.clker.com/clipart-population.html" TargetMode="External"/><Relationship Id="rId4" Type="http://schemas.openxmlformats.org/officeDocument/2006/relationships/hyperlink" Target="http://en.wikipedia.org/wiki/File:Use_case_restaurant_model.svg" TargetMode="Externa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36.xml"/><Relationship Id="rId4" Type="http://schemas.openxmlformats.org/officeDocument/2006/relationships/hyperlink" Target="http://creativecommons.org/licenses/by-nc-sa/4.0/"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comments" Target="../comments/comment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8.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9.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7" name="Text Placeholder 2">
            <a:extLst>
              <a:ext uri="{FF2B5EF4-FFF2-40B4-BE49-F238E27FC236}">
                <a16:creationId xmlns:a16="http://schemas.microsoft.com/office/drawing/2014/main" id="{F48BC1A2-26C5-9041-9289-AB081198495A}"/>
              </a:ext>
            </a:extLst>
          </p:cNvPr>
          <p:cNvSpPr txBox="1">
            <a:spLocks/>
          </p:cNvSpPr>
          <p:nvPr/>
        </p:nvSpPr>
        <p:spPr>
          <a:xfrm>
            <a:off x="422190" y="2844144"/>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Information Systems</a:t>
            </a:r>
            <a:endParaRPr lang="en-US" kern="0" dirty="0"/>
          </a:p>
        </p:txBody>
      </p:sp>
      <p:sp>
        <p:nvSpPr>
          <p:cNvPr id="10"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a:t>Information Systems Implementation</a:t>
            </a:r>
          </a:p>
        </p:txBody>
      </p:sp>
      <p:sp>
        <p:nvSpPr>
          <p:cNvPr id="23555" name="Content Placeholder 2"/>
          <p:cNvSpPr>
            <a:spLocks noGrp="1"/>
          </p:cNvSpPr>
          <p:nvPr>
            <p:ph type="body" sz="quarter" idx="10"/>
          </p:nvPr>
        </p:nvSpPr>
        <p:spPr>
          <a:xfrm>
            <a:off x="406626" y="2133599"/>
            <a:ext cx="9156474" cy="5168449"/>
          </a:xfrm>
        </p:spPr>
        <p:txBody>
          <a:bodyPr/>
          <a:lstStyle/>
          <a:p>
            <a:pPr marL="342900" indent="-342900">
              <a:buFont typeface="Arial" panose="020B0604020202020204" pitchFamily="34" charset="0"/>
              <a:buChar char="•"/>
            </a:pPr>
            <a:r>
              <a:rPr lang="en-US" altLang="en-US" dirty="0"/>
              <a:t>Manual systems</a:t>
            </a:r>
          </a:p>
          <a:p>
            <a:pPr lvl="1">
              <a:spcBef>
                <a:spcPts val="0"/>
              </a:spcBef>
              <a:spcAft>
                <a:spcPts val="600"/>
              </a:spcAft>
              <a:buSzPct val="90000"/>
              <a:buFont typeface="Courier New" panose="02070309020205020404" pitchFamily="49" charset="0"/>
              <a:buChar char="o"/>
            </a:pPr>
            <a:r>
              <a:rPr lang="en-US" altLang="en-US" dirty="0"/>
              <a:t>Paper, file-based systems</a:t>
            </a:r>
          </a:p>
          <a:p>
            <a:pPr lvl="1">
              <a:spcBef>
                <a:spcPts val="0"/>
              </a:spcBef>
              <a:spcAft>
                <a:spcPts val="600"/>
              </a:spcAft>
              <a:buSzPct val="90000"/>
              <a:buFont typeface="Courier New" panose="02070309020205020404" pitchFamily="49" charset="0"/>
              <a:buChar char="o"/>
            </a:pPr>
            <a:r>
              <a:rPr lang="en-US" altLang="en-US" dirty="0"/>
              <a:t>Users record data</a:t>
            </a:r>
          </a:p>
          <a:p>
            <a:pPr lvl="1">
              <a:spcBef>
                <a:spcPts val="0"/>
              </a:spcBef>
              <a:spcAft>
                <a:spcPts val="600"/>
              </a:spcAft>
              <a:buSzPct val="90000"/>
              <a:buFont typeface="Courier New" panose="02070309020205020404" pitchFamily="49" charset="0"/>
              <a:buChar char="o"/>
            </a:pPr>
            <a:r>
              <a:rPr lang="en-US" altLang="en-US" dirty="0"/>
              <a:t>Experts provide analysis</a:t>
            </a:r>
          </a:p>
          <a:p>
            <a:pPr lvl="1"/>
            <a:endParaRPr lang="en-US" altLang="en-US" dirty="0"/>
          </a:p>
          <a:p>
            <a:r>
              <a:rPr lang="en-US" altLang="en-US" dirty="0"/>
              <a:t>Computer-based systems</a:t>
            </a:r>
          </a:p>
          <a:p>
            <a:pPr lvl="1">
              <a:spcBef>
                <a:spcPts val="0"/>
              </a:spcBef>
              <a:spcAft>
                <a:spcPts val="600"/>
              </a:spcAft>
              <a:buSzPct val="90000"/>
              <a:buFont typeface="Courier New" panose="02070309020205020404" pitchFamily="49" charset="0"/>
              <a:buChar char="o"/>
            </a:pPr>
            <a:r>
              <a:rPr lang="en-US" altLang="en-US" dirty="0"/>
              <a:t>Hardware, software, networks</a:t>
            </a:r>
          </a:p>
          <a:p>
            <a:pPr lvl="1">
              <a:spcBef>
                <a:spcPts val="0"/>
              </a:spcBef>
              <a:spcAft>
                <a:spcPts val="600"/>
              </a:spcAft>
              <a:buSzPct val="90000"/>
              <a:buFont typeface="Courier New" panose="02070309020205020404" pitchFamily="49" charset="0"/>
              <a:buChar char="o"/>
            </a:pPr>
            <a:r>
              <a:rPr lang="en-US" altLang="en-US" dirty="0"/>
              <a:t>Users record data</a:t>
            </a:r>
          </a:p>
          <a:p>
            <a:pPr lvl="1">
              <a:spcBef>
                <a:spcPts val="0"/>
              </a:spcBef>
              <a:spcAft>
                <a:spcPts val="600"/>
              </a:spcAft>
              <a:buSzPct val="90000"/>
              <a:buFont typeface="Courier New" panose="02070309020205020404" pitchFamily="49" charset="0"/>
              <a:buChar char="o"/>
            </a:pPr>
            <a:r>
              <a:rPr lang="en-US" altLang="en-US" dirty="0"/>
              <a:t>Computers and experts analyze data</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10</a:t>
            </a:fld>
            <a:endParaRPr lang="en-US" dirty="0"/>
          </a:p>
        </p:txBody>
      </p:sp>
      <p:pic>
        <p:nvPicPr>
          <p:cNvPr id="12" name="Content Placeholder 11" descr="The image is an icon of a computer." title="Computer Image "/>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7959725" y="4468813"/>
            <a:ext cx="2098675" cy="1970087"/>
          </a:xfr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94750" y="1670267"/>
            <a:ext cx="2436361" cy="2436361"/>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92774" y="3859078"/>
            <a:ext cx="3489464" cy="3489464"/>
          </a:xfrm>
          <a:prstGeom prst="rect">
            <a:avLst/>
          </a:prstGeom>
        </p:spPr>
      </p:pic>
    </p:spTree>
    <p:custDataLst>
      <p:tags r:id="rId1"/>
    </p:custDataLst>
    <p:extLst>
      <p:ext uri="{BB962C8B-B14F-4D97-AF65-F5344CB8AC3E}">
        <p14:creationId xmlns:p14="http://schemas.microsoft.com/office/powerpoint/2010/main" val="2493462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dirty="0"/>
              <a:t>Business Information Systems</a:t>
            </a:r>
          </a:p>
        </p:txBody>
      </p:sp>
      <p:sp>
        <p:nvSpPr>
          <p:cNvPr id="24579" name="Content Placeholder 2"/>
          <p:cNvSpPr>
            <a:spLocks noGrp="1"/>
          </p:cNvSpPr>
          <p:nvPr>
            <p:ph type="body" sz="quarter" idx="10"/>
          </p:nvPr>
        </p:nvSpPr>
        <p:spPr/>
        <p:txBody>
          <a:bodyPr/>
          <a:lstStyle/>
          <a:p>
            <a:pPr>
              <a:spcAft>
                <a:spcPts val="1200"/>
              </a:spcAft>
            </a:pPr>
            <a:r>
              <a:rPr lang="en-US" altLang="en-US" dirty="0"/>
              <a:t>Transaction processing systems</a:t>
            </a:r>
          </a:p>
          <a:p>
            <a:pPr>
              <a:spcAft>
                <a:spcPts val="1200"/>
              </a:spcAft>
            </a:pPr>
            <a:r>
              <a:rPr lang="en-US" altLang="en-US" dirty="0"/>
              <a:t>Management information systems</a:t>
            </a:r>
          </a:p>
          <a:p>
            <a:pPr>
              <a:spcAft>
                <a:spcPts val="1200"/>
              </a:spcAft>
            </a:pPr>
            <a:r>
              <a:rPr lang="en-US" altLang="en-US" dirty="0"/>
              <a:t>Decision support systems</a:t>
            </a:r>
          </a:p>
          <a:p>
            <a:pPr>
              <a:spcAft>
                <a:spcPts val="1200"/>
              </a:spcAft>
            </a:pPr>
            <a:r>
              <a:rPr lang="en-US" altLang="en-US" dirty="0"/>
              <a:t>Enterprise resource planning systems</a:t>
            </a:r>
          </a:p>
          <a:p>
            <a:endParaRPr lang="en-US" alt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11</a:t>
            </a:fld>
            <a:endParaRPr lang="en-US" dirty="0"/>
          </a:p>
        </p:txBody>
      </p:sp>
    </p:spTree>
    <p:custDataLst>
      <p:tags r:id="rId1"/>
    </p:custDataLst>
    <p:extLst>
      <p:ext uri="{BB962C8B-B14F-4D97-AF65-F5344CB8AC3E}">
        <p14:creationId xmlns:p14="http://schemas.microsoft.com/office/powerpoint/2010/main" val="281571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Enterprise Resource Planning</a:t>
            </a:r>
          </a:p>
        </p:txBody>
      </p:sp>
      <p:sp>
        <p:nvSpPr>
          <p:cNvPr id="25603" name="Text Placeholder 8"/>
          <p:cNvSpPr>
            <a:spLocks noGrp="1"/>
          </p:cNvSpPr>
          <p:nvPr>
            <p:ph type="body" sz="quarter" idx="10"/>
          </p:nvPr>
        </p:nvSpPr>
        <p:spPr/>
        <p:txBody>
          <a:bodyPr/>
          <a:lstStyle/>
          <a:p>
            <a:r>
              <a:rPr lang="en-US" altLang="en-US" dirty="0"/>
              <a:t>(Nikos, 2011 CC BY-SA 3.0)</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12</a:t>
            </a:fld>
            <a:endParaRPr lang="en-US" dirty="0"/>
          </a:p>
        </p:txBody>
      </p:sp>
      <p:pic>
        <p:nvPicPr>
          <p:cNvPr id="3" name="Picture Placeholder 2" descr="This slide shows an example of an ERP system, OpenERP, a free, open-source system, and some of the interfaces used in the application. Note that there are icons representing all parts of a business process: sales, purchases, warehouse, manufacturing, accounting, and human resources.&#10;" title="OpenERP Screenshot Image "/>
          <p:cNvPicPr>
            <a:picLocks noGrp="1" noChangeAspect="1"/>
          </p:cNvPicPr>
          <p:nvPr>
            <p:ph type="pic" sz="quarter" idx="4294967295"/>
          </p:nvPr>
        </p:nvPicPr>
        <p:blipFill rotWithShape="1">
          <a:blip r:embed="rId4" cstate="print">
            <a:extLst>
              <a:ext uri="{28A0092B-C50C-407E-A947-70E740481C1C}">
                <a14:useLocalDpi xmlns:a14="http://schemas.microsoft.com/office/drawing/2010/main" val="0"/>
              </a:ext>
            </a:extLst>
          </a:blip>
          <a:srcRect t="-4837" b="-4837"/>
          <a:stretch/>
        </p:blipFill>
        <p:spPr>
          <a:xfrm>
            <a:off x="266218" y="1812925"/>
            <a:ext cx="9051925" cy="5181600"/>
          </a:xfrm>
          <a:prstGeom prst="rect">
            <a:avLst/>
          </a:prstGeom>
        </p:spPr>
      </p:pic>
    </p:spTree>
    <p:custDataLst>
      <p:tags r:id="rId1"/>
    </p:custDataLst>
    <p:extLst>
      <p:ext uri="{BB962C8B-B14F-4D97-AF65-F5344CB8AC3E}">
        <p14:creationId xmlns:p14="http://schemas.microsoft.com/office/powerpoint/2010/main" val="4142256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dirty="0"/>
              <a:t>Healthcare Information Systems</a:t>
            </a:r>
          </a:p>
        </p:txBody>
      </p:sp>
      <p:sp>
        <p:nvSpPr>
          <p:cNvPr id="26627" name="Content Placeholder 2"/>
          <p:cNvSpPr>
            <a:spLocks noGrp="1"/>
          </p:cNvSpPr>
          <p:nvPr>
            <p:ph type="body" sz="quarter" idx="10"/>
          </p:nvPr>
        </p:nvSpPr>
        <p:spPr>
          <a:xfrm>
            <a:off x="406625" y="2133600"/>
            <a:ext cx="9147783" cy="3263590"/>
          </a:xfrm>
        </p:spPr>
        <p:txBody>
          <a:bodyPr/>
          <a:lstStyle/>
          <a:p>
            <a:pPr>
              <a:spcAft>
                <a:spcPts val="1200"/>
              </a:spcAft>
            </a:pPr>
            <a:r>
              <a:rPr lang="en-US" altLang="en-US" dirty="0"/>
              <a:t>Hospital or clinic business information systems</a:t>
            </a:r>
          </a:p>
          <a:p>
            <a:pPr>
              <a:spcAft>
                <a:spcPts val="1200"/>
              </a:spcAft>
            </a:pPr>
            <a:r>
              <a:rPr lang="en-US" altLang="en-US" dirty="0"/>
              <a:t>Laboratory information systems</a:t>
            </a:r>
          </a:p>
          <a:p>
            <a:pPr>
              <a:spcAft>
                <a:spcPts val="1200"/>
              </a:spcAft>
            </a:pPr>
            <a:r>
              <a:rPr lang="en-US" altLang="en-US" dirty="0"/>
              <a:t>Imaging information systems</a:t>
            </a:r>
          </a:p>
          <a:p>
            <a:pPr>
              <a:spcAft>
                <a:spcPts val="1200"/>
              </a:spcAft>
            </a:pPr>
            <a:r>
              <a:rPr lang="en-US" altLang="en-US" dirty="0"/>
              <a:t>Scheduling systems</a:t>
            </a:r>
          </a:p>
          <a:p>
            <a:pPr>
              <a:spcAft>
                <a:spcPts val="1200"/>
              </a:spcAft>
            </a:pPr>
            <a:r>
              <a:rPr lang="en-US" altLang="en-US" dirty="0"/>
              <a:t>Clinical decision support systems</a:t>
            </a:r>
          </a:p>
          <a:p>
            <a:pPr>
              <a:spcAft>
                <a:spcPts val="1200"/>
              </a:spcAft>
            </a:pPr>
            <a:r>
              <a:rPr lang="en-US" altLang="en-US" dirty="0"/>
              <a:t>Electronic health records systems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13</a:t>
            </a:fld>
            <a:endParaRPr lang="en-US" dirty="0"/>
          </a:p>
        </p:txBody>
      </p:sp>
    </p:spTree>
    <p:custDataLst>
      <p:tags r:id="rId1"/>
    </p:custDataLst>
    <p:extLst>
      <p:ext uri="{BB962C8B-B14F-4D97-AF65-F5344CB8AC3E}">
        <p14:creationId xmlns:p14="http://schemas.microsoft.com/office/powerpoint/2010/main" val="3395274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Components of Information Systems</a:t>
            </a:r>
          </a:p>
        </p:txBody>
      </p:sp>
      <p:sp>
        <p:nvSpPr>
          <p:cNvPr id="27651" name="Content Placeholder 2"/>
          <p:cNvSpPr>
            <a:spLocks noGrp="1"/>
          </p:cNvSpPr>
          <p:nvPr>
            <p:ph type="body" sz="quarter" idx="10"/>
          </p:nvPr>
        </p:nvSpPr>
        <p:spPr>
          <a:xfrm>
            <a:off x="406625" y="2133599"/>
            <a:ext cx="9147783" cy="3375103"/>
          </a:xfrm>
        </p:spPr>
        <p:txBody>
          <a:bodyPr/>
          <a:lstStyle/>
          <a:p>
            <a:pPr>
              <a:spcAft>
                <a:spcPts val="1200"/>
              </a:spcAft>
            </a:pPr>
            <a:r>
              <a:rPr lang="en-US" altLang="en-US" dirty="0"/>
              <a:t>Hardware</a:t>
            </a:r>
          </a:p>
          <a:p>
            <a:pPr>
              <a:spcAft>
                <a:spcPts val="1200"/>
              </a:spcAft>
            </a:pPr>
            <a:r>
              <a:rPr lang="en-US" altLang="en-US" dirty="0"/>
              <a:t>Software</a:t>
            </a:r>
          </a:p>
          <a:p>
            <a:pPr>
              <a:spcAft>
                <a:spcPts val="1200"/>
              </a:spcAft>
            </a:pPr>
            <a:r>
              <a:rPr lang="en-US" altLang="en-US" dirty="0"/>
              <a:t>Databases</a:t>
            </a:r>
          </a:p>
          <a:p>
            <a:pPr>
              <a:spcAft>
                <a:spcPts val="1200"/>
              </a:spcAft>
            </a:pPr>
            <a:r>
              <a:rPr lang="en-US" altLang="en-US" dirty="0"/>
              <a:t>Networks</a:t>
            </a:r>
          </a:p>
          <a:p>
            <a:pPr>
              <a:spcAft>
                <a:spcPts val="1200"/>
              </a:spcAft>
            </a:pPr>
            <a:r>
              <a:rPr lang="en-US" altLang="en-US" dirty="0"/>
              <a:t>Processes</a:t>
            </a:r>
          </a:p>
          <a:p>
            <a:pPr>
              <a:spcAft>
                <a:spcPts val="1200"/>
              </a:spcAft>
            </a:pPr>
            <a:r>
              <a:rPr lang="en-US" altLang="en-US" dirty="0"/>
              <a:t>People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14</a:t>
            </a:fld>
            <a:endParaRPr lang="en-US" dirty="0"/>
          </a:p>
        </p:txBody>
      </p:sp>
    </p:spTree>
    <p:custDataLst>
      <p:tags r:id="rId1"/>
    </p:custDataLst>
    <p:extLst>
      <p:ext uri="{BB962C8B-B14F-4D97-AF65-F5344CB8AC3E}">
        <p14:creationId xmlns:p14="http://schemas.microsoft.com/office/powerpoint/2010/main" val="2009787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t>Processes</a:t>
            </a:r>
          </a:p>
        </p:txBody>
      </p:sp>
      <p:sp>
        <p:nvSpPr>
          <p:cNvPr id="28676" name="Text Placeholder 7"/>
          <p:cNvSpPr>
            <a:spLocks noGrp="1"/>
          </p:cNvSpPr>
          <p:nvPr>
            <p:ph type="body" sz="quarter" idx="10"/>
          </p:nvPr>
        </p:nvSpPr>
        <p:spPr>
          <a:xfrm>
            <a:off x="406626" y="2133599"/>
            <a:ext cx="4292214" cy="4000983"/>
          </a:xfrm>
          <a:ln>
            <a:noFill/>
          </a:ln>
        </p:spPr>
        <p:txBody>
          <a:bodyPr/>
          <a:lstStyle/>
          <a:p>
            <a:r>
              <a:rPr lang="en-US" altLang="en-US" dirty="0"/>
              <a:t>Procedures for accomplishing tasks</a:t>
            </a:r>
          </a:p>
          <a:p>
            <a:r>
              <a:rPr lang="en-US" altLang="en-US" dirty="0"/>
              <a:t>Workflows provide a big picture of how processes are connected</a:t>
            </a:r>
          </a:p>
          <a:p>
            <a:r>
              <a:rPr lang="en-US" altLang="en-US" dirty="0"/>
              <a:t>Can be modeled</a:t>
            </a:r>
          </a:p>
          <a:p>
            <a:pPr lvl="1">
              <a:spcBef>
                <a:spcPts val="0"/>
              </a:spcBef>
            </a:pPr>
            <a:r>
              <a:rPr lang="en-US" altLang="en-US" dirty="0"/>
              <a:t>Use case diagrams</a:t>
            </a:r>
          </a:p>
          <a:p>
            <a:pPr lvl="1">
              <a:spcBef>
                <a:spcPts val="0"/>
              </a:spcBef>
            </a:pPr>
            <a:r>
              <a:rPr lang="en-US" altLang="en-US" dirty="0"/>
              <a:t>Activity diagrams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15</a:t>
            </a:fld>
            <a:endParaRPr lang="en-US" dirty="0"/>
          </a:p>
        </p:txBody>
      </p:sp>
      <p:sp>
        <p:nvSpPr>
          <p:cNvPr id="16" name="Rectangle 15">
            <a:extLst>
              <a:ext uri="{FF2B5EF4-FFF2-40B4-BE49-F238E27FC236}">
                <a16:creationId xmlns:a16="http://schemas.microsoft.com/office/drawing/2014/main" id="{7364C3A3-F530-DF4A-BF76-D791F3150CB4}"/>
              </a:ext>
            </a:extLst>
          </p:cNvPr>
          <p:cNvSpPr/>
          <p:nvPr/>
        </p:nvSpPr>
        <p:spPr>
          <a:xfrm>
            <a:off x="4863718" y="6928140"/>
            <a:ext cx="2643672" cy="307777"/>
          </a:xfrm>
          <a:prstGeom prst="rect">
            <a:avLst/>
          </a:prstGeom>
        </p:spPr>
        <p:txBody>
          <a:bodyPr wrap="none">
            <a:spAutoFit/>
          </a:bodyPr>
          <a:lstStyle/>
          <a:p>
            <a:r>
              <a:rPr lang="en-US" altLang="en-US" sz="1400" dirty="0">
                <a:latin typeface="Century Gothic" panose="020B0502020202020204" pitchFamily="34" charset="0"/>
              </a:rPr>
              <a:t>(Dekker, 2009, CC BY-SA 3.0)</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5981" y="1409235"/>
            <a:ext cx="5603931" cy="5603931"/>
          </a:xfrm>
          <a:prstGeom prst="rect">
            <a:avLst/>
          </a:prstGeom>
        </p:spPr>
      </p:pic>
    </p:spTree>
    <p:custDataLst>
      <p:tags r:id="rId1"/>
    </p:custDataLst>
    <p:extLst>
      <p:ext uri="{BB962C8B-B14F-4D97-AF65-F5344CB8AC3E}">
        <p14:creationId xmlns:p14="http://schemas.microsoft.com/office/powerpoint/2010/main" val="6770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en-US" dirty="0"/>
              <a:t>People: Stakeholders</a:t>
            </a:r>
          </a:p>
        </p:txBody>
      </p:sp>
      <p:sp>
        <p:nvSpPr>
          <p:cNvPr id="10" name="Text Placeholder 9"/>
          <p:cNvSpPr>
            <a:spLocks noGrp="1"/>
          </p:cNvSpPr>
          <p:nvPr>
            <p:ph type="body" sz="quarter" idx="10"/>
          </p:nvPr>
        </p:nvSpPr>
        <p:spPr>
          <a:xfrm>
            <a:off x="406625" y="1627323"/>
            <a:ext cx="6971205" cy="5674726"/>
          </a:xfrm>
        </p:spPr>
        <p:txBody>
          <a:bodyPr/>
          <a:lstStyle/>
          <a:p>
            <a:pPr>
              <a:spcAft>
                <a:spcPts val="1200"/>
              </a:spcAft>
            </a:pPr>
            <a:r>
              <a:rPr lang="en-US" altLang="en-US" dirty="0"/>
              <a:t>System owners</a:t>
            </a:r>
          </a:p>
          <a:p>
            <a:pPr lvl="1">
              <a:spcBef>
                <a:spcPts val="0"/>
              </a:spcBef>
              <a:spcAft>
                <a:spcPts val="1200"/>
              </a:spcAft>
            </a:pPr>
            <a:r>
              <a:rPr lang="en-US" altLang="en-US" dirty="0"/>
              <a:t>Interested in information, adding new business knowledge</a:t>
            </a:r>
          </a:p>
          <a:p>
            <a:pPr>
              <a:spcAft>
                <a:spcPts val="1200"/>
              </a:spcAft>
            </a:pPr>
            <a:r>
              <a:rPr lang="en-US" altLang="en-US" dirty="0"/>
              <a:t>System users</a:t>
            </a:r>
          </a:p>
          <a:p>
            <a:pPr lvl="1">
              <a:spcBef>
                <a:spcPts val="0"/>
              </a:spcBef>
              <a:spcAft>
                <a:spcPts val="1200"/>
              </a:spcAft>
            </a:pPr>
            <a:r>
              <a:rPr lang="en-US" altLang="en-US" dirty="0"/>
              <a:t>Capture, store, process, edit, and use data every day</a:t>
            </a:r>
          </a:p>
          <a:p>
            <a:pPr>
              <a:spcAft>
                <a:spcPts val="1200"/>
              </a:spcAft>
            </a:pPr>
            <a:r>
              <a:rPr lang="en-US" altLang="en-US" dirty="0"/>
              <a:t>System designers</a:t>
            </a:r>
          </a:p>
          <a:p>
            <a:pPr lvl="1">
              <a:spcBef>
                <a:spcPts val="0"/>
              </a:spcBef>
              <a:spcAft>
                <a:spcPts val="1200"/>
              </a:spcAft>
            </a:pPr>
            <a:r>
              <a:rPr lang="en-US" altLang="en-US" dirty="0"/>
              <a:t>Create detailed designs</a:t>
            </a:r>
          </a:p>
          <a:p>
            <a:pPr>
              <a:spcAft>
                <a:spcPts val="1200"/>
              </a:spcAft>
            </a:pPr>
            <a:r>
              <a:rPr lang="en-US" altLang="en-US" dirty="0"/>
              <a:t>System builders</a:t>
            </a:r>
          </a:p>
          <a:p>
            <a:pPr lvl="1">
              <a:spcBef>
                <a:spcPts val="0"/>
              </a:spcBef>
              <a:spcAft>
                <a:spcPts val="1200"/>
              </a:spcAft>
            </a:pPr>
            <a:r>
              <a:rPr lang="en-US" altLang="en-US" dirty="0"/>
              <a:t>Create the system</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16</a:t>
            </a:fld>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6925" y="3988903"/>
            <a:ext cx="3727484" cy="3727484"/>
          </a:xfrm>
          <a:prstGeom prst="rect">
            <a:avLst/>
          </a:prstGeom>
        </p:spPr>
      </p:pic>
    </p:spTree>
    <p:custDataLst>
      <p:tags r:id="rId1"/>
    </p:custDataLst>
    <p:extLst>
      <p:ext uri="{BB962C8B-B14F-4D97-AF65-F5344CB8AC3E}">
        <p14:creationId xmlns:p14="http://schemas.microsoft.com/office/powerpoint/2010/main" val="2414032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dirty="0"/>
              <a:t>System Owners</a:t>
            </a:r>
          </a:p>
        </p:txBody>
      </p:sp>
      <p:sp>
        <p:nvSpPr>
          <p:cNvPr id="30723" name="Rectangle 3"/>
          <p:cNvSpPr>
            <a:spLocks noGrp="1" noChangeArrowheads="1"/>
          </p:cNvSpPr>
          <p:nvPr>
            <p:ph type="body" sz="quarter" idx="10"/>
          </p:nvPr>
        </p:nvSpPr>
        <p:spPr/>
        <p:txBody>
          <a:bodyPr/>
          <a:lstStyle/>
          <a:p>
            <a:pPr>
              <a:spcAft>
                <a:spcPts val="1200"/>
              </a:spcAft>
            </a:pPr>
            <a:r>
              <a:rPr lang="en-US" altLang="en-US" dirty="0"/>
              <a:t>Usually from management</a:t>
            </a:r>
          </a:p>
          <a:p>
            <a:pPr>
              <a:spcAft>
                <a:spcPts val="1200"/>
              </a:spcAft>
            </a:pPr>
            <a:r>
              <a:rPr lang="en-US" altLang="en-US" dirty="0"/>
              <a:t>Interested in the bottom line</a:t>
            </a:r>
          </a:p>
          <a:p>
            <a:pPr lvl="1">
              <a:spcBef>
                <a:spcPts val="0"/>
              </a:spcBef>
              <a:spcAft>
                <a:spcPts val="1200"/>
              </a:spcAft>
            </a:pPr>
            <a:r>
              <a:rPr lang="en-US" altLang="en-US" dirty="0"/>
              <a:t>System cost</a:t>
            </a:r>
          </a:p>
          <a:p>
            <a:pPr lvl="1">
              <a:spcBef>
                <a:spcPts val="0"/>
              </a:spcBef>
              <a:spcAft>
                <a:spcPts val="1200"/>
              </a:spcAft>
            </a:pPr>
            <a:r>
              <a:rPr lang="en-US" altLang="en-US" dirty="0"/>
              <a:t>Value or benefits returned to the business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17</a:t>
            </a:fld>
            <a:endParaRPr lang="en-US" dirty="0"/>
          </a:p>
        </p:txBody>
      </p:sp>
    </p:spTree>
    <p:custDataLst>
      <p:tags r:id="rId1"/>
    </p:custDataLst>
    <p:extLst>
      <p:ext uri="{BB962C8B-B14F-4D97-AF65-F5344CB8AC3E}">
        <p14:creationId xmlns:p14="http://schemas.microsoft.com/office/powerpoint/2010/main" val="1704789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dirty="0"/>
              <a:t>System Users</a:t>
            </a:r>
          </a:p>
        </p:txBody>
      </p:sp>
      <p:sp>
        <p:nvSpPr>
          <p:cNvPr id="31747" name="Rectangle 3"/>
          <p:cNvSpPr>
            <a:spLocks noGrp="1" noChangeArrowheads="1"/>
          </p:cNvSpPr>
          <p:nvPr>
            <p:ph type="body" sz="quarter" idx="10"/>
          </p:nvPr>
        </p:nvSpPr>
        <p:spPr>
          <a:xfrm>
            <a:off x="406625" y="2133599"/>
            <a:ext cx="9147783" cy="3653883"/>
          </a:xfrm>
        </p:spPr>
        <p:txBody>
          <a:bodyPr/>
          <a:lstStyle/>
          <a:p>
            <a:pPr>
              <a:spcAft>
                <a:spcPts val="1200"/>
              </a:spcAft>
            </a:pPr>
            <a:r>
              <a:rPr lang="en-US" altLang="en-US" dirty="0"/>
              <a:t>Majority of information workers</a:t>
            </a:r>
          </a:p>
          <a:p>
            <a:pPr>
              <a:spcAft>
                <a:spcPts val="1200"/>
              </a:spcAft>
            </a:pPr>
            <a:r>
              <a:rPr lang="en-US" altLang="en-US" dirty="0"/>
              <a:t>Not concerned with costs or benefits </a:t>
            </a:r>
          </a:p>
          <a:p>
            <a:pPr>
              <a:spcAft>
                <a:spcPts val="1200"/>
              </a:spcAft>
            </a:pPr>
            <a:r>
              <a:rPr lang="en-US" altLang="en-US" dirty="0"/>
              <a:t>Concerned with system functionality related to their jobs</a:t>
            </a:r>
          </a:p>
          <a:p>
            <a:pPr lvl="1">
              <a:spcBef>
                <a:spcPts val="0"/>
              </a:spcBef>
              <a:spcAft>
                <a:spcPts val="1200"/>
              </a:spcAft>
            </a:pPr>
            <a:r>
              <a:rPr lang="en-US" altLang="en-US" dirty="0"/>
              <a:t>Ease of learning</a:t>
            </a:r>
          </a:p>
          <a:p>
            <a:pPr lvl="1">
              <a:spcBef>
                <a:spcPts val="0"/>
              </a:spcBef>
              <a:spcAft>
                <a:spcPts val="1200"/>
              </a:spcAft>
            </a:pPr>
            <a:r>
              <a:rPr lang="en-US" altLang="en-US" dirty="0"/>
              <a:t>Ease of use</a:t>
            </a:r>
          </a:p>
          <a:p>
            <a:pPr lvl="1">
              <a:spcBef>
                <a:spcPts val="0"/>
              </a:spcBef>
              <a:spcAft>
                <a:spcPts val="1200"/>
              </a:spcAft>
            </a:pPr>
            <a:r>
              <a:rPr lang="en-US" altLang="en-US" dirty="0"/>
              <a:t>Getting the job done</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18</a:t>
            </a:fld>
            <a:endParaRPr lang="en-US" dirty="0"/>
          </a:p>
        </p:txBody>
      </p:sp>
    </p:spTree>
    <p:custDataLst>
      <p:tags r:id="rId1"/>
    </p:custDataLst>
    <p:extLst>
      <p:ext uri="{BB962C8B-B14F-4D97-AF65-F5344CB8AC3E}">
        <p14:creationId xmlns:p14="http://schemas.microsoft.com/office/powerpoint/2010/main" val="2747409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dirty="0"/>
              <a:t>System Designers</a:t>
            </a:r>
          </a:p>
        </p:txBody>
      </p:sp>
      <p:sp>
        <p:nvSpPr>
          <p:cNvPr id="32771" name="Rectangle 3"/>
          <p:cNvSpPr>
            <a:spLocks noGrp="1" noChangeArrowheads="1"/>
          </p:cNvSpPr>
          <p:nvPr>
            <p:ph type="body" sz="quarter" idx="10"/>
          </p:nvPr>
        </p:nvSpPr>
        <p:spPr>
          <a:xfrm>
            <a:off x="406625" y="2133600"/>
            <a:ext cx="9147783" cy="3899210"/>
          </a:xfrm>
        </p:spPr>
        <p:txBody>
          <a:bodyPr/>
          <a:lstStyle/>
          <a:p>
            <a:pPr>
              <a:spcAft>
                <a:spcPts val="1200"/>
              </a:spcAft>
            </a:pPr>
            <a:r>
              <a:rPr lang="en-US" altLang="en-US" dirty="0"/>
              <a:t>Software designers and developers</a:t>
            </a:r>
          </a:p>
          <a:p>
            <a:pPr>
              <a:spcAft>
                <a:spcPts val="1200"/>
              </a:spcAft>
            </a:pPr>
            <a:r>
              <a:rPr lang="en-US" altLang="en-US" dirty="0"/>
              <a:t>Database administrators</a:t>
            </a:r>
          </a:p>
          <a:p>
            <a:pPr>
              <a:spcAft>
                <a:spcPts val="1200"/>
              </a:spcAft>
            </a:pPr>
            <a:r>
              <a:rPr lang="en-US" altLang="en-US" dirty="0"/>
              <a:t>Network architects</a:t>
            </a:r>
          </a:p>
          <a:p>
            <a:pPr>
              <a:spcAft>
                <a:spcPts val="1200"/>
              </a:spcAft>
            </a:pPr>
            <a:r>
              <a:rPr lang="en-US" altLang="en-US" dirty="0"/>
              <a:t>Web architects</a:t>
            </a:r>
          </a:p>
          <a:p>
            <a:pPr>
              <a:spcAft>
                <a:spcPts val="1200"/>
              </a:spcAft>
            </a:pPr>
            <a:r>
              <a:rPr lang="en-US" altLang="en-US" dirty="0"/>
              <a:t>Graphic artists</a:t>
            </a:r>
          </a:p>
          <a:p>
            <a:pPr>
              <a:spcAft>
                <a:spcPts val="1200"/>
              </a:spcAft>
            </a:pPr>
            <a:r>
              <a:rPr lang="en-US" altLang="en-US" dirty="0"/>
              <a:t>Security experts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19</a:t>
            </a:fld>
            <a:endParaRPr lang="en-US" dirty="0"/>
          </a:p>
        </p:txBody>
      </p:sp>
    </p:spTree>
    <p:custDataLst>
      <p:tags r:id="rId1"/>
    </p:custDataLst>
    <p:extLst>
      <p:ext uri="{BB962C8B-B14F-4D97-AF65-F5344CB8AC3E}">
        <p14:creationId xmlns:p14="http://schemas.microsoft.com/office/powerpoint/2010/main" val="3068502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95336" y="533399"/>
            <a:ext cx="9159073" cy="1376423"/>
          </a:xfrm>
        </p:spPr>
        <p:txBody>
          <a:bodyPr/>
          <a:lstStyle/>
          <a:p>
            <a:r>
              <a:rPr lang="en-US" altLang="en-US" dirty="0"/>
              <a:t>Information Systems</a:t>
            </a:r>
          </a:p>
        </p:txBody>
      </p:sp>
      <p:sp>
        <p:nvSpPr>
          <p:cNvPr id="15363" name="Content Placeholder 2"/>
          <p:cNvSpPr>
            <a:spLocks noGrp="1"/>
          </p:cNvSpPr>
          <p:nvPr>
            <p:ph type="body" sz="quarter" idx="10"/>
          </p:nvPr>
        </p:nvSpPr>
        <p:spPr/>
        <p:txBody>
          <a:bodyPr/>
          <a:lstStyle/>
          <a:p>
            <a:pPr lvl="1">
              <a:spcAft>
                <a:spcPts val="1200"/>
              </a:spcAft>
            </a:pPr>
            <a:r>
              <a:rPr lang="en-US" altLang="en-US" dirty="0"/>
              <a:t>Define information system, explain its purpose, and provide examples </a:t>
            </a:r>
            <a:br>
              <a:rPr lang="en-US" altLang="en-US" dirty="0"/>
            </a:br>
            <a:r>
              <a:rPr lang="en-US" altLang="en-US" dirty="0"/>
              <a:t>Describe the components of an information system</a:t>
            </a:r>
          </a:p>
        </p:txBody>
      </p:sp>
      <p:sp>
        <p:nvSpPr>
          <p:cNvPr id="11" name="Text Placeholder 10">
            <a:extLst>
              <a:ext uri="{FF2B5EF4-FFF2-40B4-BE49-F238E27FC236}">
                <a16:creationId xmlns:a16="http://schemas.microsoft.com/office/drawing/2014/main" id="{C576CA2F-5D25-0D4B-9AD4-7ABF6CF36A05}"/>
              </a:ext>
            </a:extLst>
          </p:cNvPr>
          <p:cNvSpPr>
            <a:spLocks noGrp="1"/>
          </p:cNvSpPr>
          <p:nvPr>
            <p:ph type="body" sz="quarter" idx="11"/>
          </p:nvPr>
        </p:nvSpPr>
        <p:spPr/>
        <p:txBody>
          <a:bodyPr/>
          <a:lstStyle/>
          <a:p>
            <a:r>
              <a:rPr lang="en-US" altLang="en-US" b="1" dirty="0"/>
              <a:t>Learning Objectives</a:t>
            </a:r>
            <a:endParaRPr lang="en-US" b="1"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a:t>
            </a:fld>
            <a:endParaRPr lang="en-US" dirty="0"/>
          </a:p>
        </p:txBody>
      </p:sp>
    </p:spTree>
    <p:custDataLst>
      <p:tags r:id="rId1"/>
    </p:custDataLst>
    <p:extLst>
      <p:ext uri="{BB962C8B-B14F-4D97-AF65-F5344CB8AC3E}">
        <p14:creationId xmlns:p14="http://schemas.microsoft.com/office/powerpoint/2010/main" val="21931462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System Builders</a:t>
            </a:r>
          </a:p>
        </p:txBody>
      </p:sp>
      <p:sp>
        <p:nvSpPr>
          <p:cNvPr id="33795" name="Rectangle 3"/>
          <p:cNvSpPr>
            <a:spLocks noGrp="1" noChangeArrowheads="1"/>
          </p:cNvSpPr>
          <p:nvPr>
            <p:ph type="body" sz="quarter" idx="10"/>
          </p:nvPr>
        </p:nvSpPr>
        <p:spPr>
          <a:xfrm>
            <a:off x="406625" y="2133600"/>
            <a:ext cx="9147783" cy="4066784"/>
          </a:xfrm>
        </p:spPr>
        <p:txBody>
          <a:bodyPr/>
          <a:lstStyle/>
          <a:p>
            <a:pPr>
              <a:spcAft>
                <a:spcPts val="1200"/>
              </a:spcAft>
            </a:pPr>
            <a:r>
              <a:rPr lang="en-US" altLang="en-US" dirty="0"/>
              <a:t>Application programmers</a:t>
            </a:r>
          </a:p>
          <a:p>
            <a:pPr>
              <a:spcAft>
                <a:spcPts val="1200"/>
              </a:spcAft>
            </a:pPr>
            <a:r>
              <a:rPr lang="en-US" altLang="en-US" dirty="0"/>
              <a:t>System programmers</a:t>
            </a:r>
          </a:p>
          <a:p>
            <a:pPr>
              <a:spcAft>
                <a:spcPts val="1200"/>
              </a:spcAft>
            </a:pPr>
            <a:r>
              <a:rPr lang="en-US" altLang="en-US" dirty="0"/>
              <a:t>Database programmers</a:t>
            </a:r>
          </a:p>
          <a:p>
            <a:pPr>
              <a:spcAft>
                <a:spcPts val="1200"/>
              </a:spcAft>
            </a:pPr>
            <a:r>
              <a:rPr lang="en-US" altLang="en-US" dirty="0"/>
              <a:t>System and network administrators</a:t>
            </a:r>
          </a:p>
          <a:p>
            <a:pPr>
              <a:spcAft>
                <a:spcPts val="1200"/>
              </a:spcAft>
            </a:pPr>
            <a:r>
              <a:rPr lang="en-US" altLang="en-US" dirty="0"/>
              <a:t>Security administrators</a:t>
            </a:r>
          </a:p>
          <a:p>
            <a:pPr>
              <a:spcAft>
                <a:spcPts val="1200"/>
              </a:spcAft>
            </a:pPr>
            <a:r>
              <a:rPr lang="en-US" altLang="en-US" dirty="0"/>
              <a:t>Webmasters</a:t>
            </a:r>
          </a:p>
          <a:p>
            <a:pPr>
              <a:spcAft>
                <a:spcPts val="1200"/>
              </a:spcAft>
            </a:pPr>
            <a:r>
              <a:rPr lang="en-US" altLang="en-US" dirty="0"/>
              <a:t>System integrators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20</a:t>
            </a:fld>
            <a:endParaRPr lang="en-US" dirty="0"/>
          </a:p>
        </p:txBody>
      </p:sp>
    </p:spTree>
    <p:custDataLst>
      <p:tags r:id="rId1"/>
    </p:custDataLst>
    <p:extLst>
      <p:ext uri="{BB962C8B-B14F-4D97-AF65-F5344CB8AC3E}">
        <p14:creationId xmlns:p14="http://schemas.microsoft.com/office/powerpoint/2010/main" val="4029959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dirty="0"/>
              <a:t>Project Manager</a:t>
            </a:r>
          </a:p>
        </p:txBody>
      </p:sp>
      <p:sp>
        <p:nvSpPr>
          <p:cNvPr id="35843" name="Rectangle 3"/>
          <p:cNvSpPr>
            <a:spLocks noGrp="1" noChangeArrowheads="1"/>
          </p:cNvSpPr>
          <p:nvPr>
            <p:ph type="body" sz="quarter" idx="10"/>
          </p:nvPr>
        </p:nvSpPr>
        <p:spPr>
          <a:xfrm>
            <a:off x="406625" y="2133600"/>
            <a:ext cx="9147783" cy="3464312"/>
          </a:xfrm>
        </p:spPr>
        <p:txBody>
          <a:bodyPr/>
          <a:lstStyle/>
          <a:p>
            <a:pPr>
              <a:spcAft>
                <a:spcPts val="1200"/>
              </a:spcAft>
            </a:pPr>
            <a:r>
              <a:rPr lang="en-US" altLang="en-US" dirty="0"/>
              <a:t>Project teams require management</a:t>
            </a:r>
          </a:p>
          <a:p>
            <a:pPr>
              <a:spcAft>
                <a:spcPts val="1200"/>
              </a:spcAft>
            </a:pPr>
            <a:r>
              <a:rPr lang="en-US" altLang="en-US" dirty="0"/>
              <a:t>One or more stakeholders take on the role of a project manager</a:t>
            </a:r>
          </a:p>
          <a:p>
            <a:pPr lvl="1">
              <a:spcBef>
                <a:spcPts val="0"/>
              </a:spcBef>
              <a:spcAft>
                <a:spcPts val="1200"/>
              </a:spcAft>
            </a:pPr>
            <a:r>
              <a:rPr lang="en-US" altLang="en-US" dirty="0"/>
              <a:t>Ensures on-time development</a:t>
            </a:r>
          </a:p>
          <a:p>
            <a:pPr lvl="1">
              <a:spcBef>
                <a:spcPts val="0"/>
              </a:spcBef>
              <a:spcAft>
                <a:spcPts val="1200"/>
              </a:spcAft>
            </a:pPr>
            <a:r>
              <a:rPr lang="en-US" altLang="en-US" dirty="0"/>
              <a:t>Keeps the project within budget</a:t>
            </a:r>
          </a:p>
          <a:p>
            <a:pPr lvl="1">
              <a:spcBef>
                <a:spcPts val="0"/>
              </a:spcBef>
              <a:spcAft>
                <a:spcPts val="1200"/>
              </a:spcAft>
            </a:pPr>
            <a:r>
              <a:rPr lang="en-US" altLang="en-US" dirty="0"/>
              <a:t>Maintains acceptable quality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21</a:t>
            </a:fld>
            <a:endParaRPr lang="en-US" dirty="0"/>
          </a:p>
        </p:txBody>
      </p:sp>
    </p:spTree>
    <p:custDataLst>
      <p:tags r:id="rId1"/>
    </p:custDataLst>
    <p:extLst>
      <p:ext uri="{BB962C8B-B14F-4D97-AF65-F5344CB8AC3E}">
        <p14:creationId xmlns:p14="http://schemas.microsoft.com/office/powerpoint/2010/main" val="1448745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t>Information Systems</a:t>
            </a:r>
          </a:p>
        </p:txBody>
      </p:sp>
      <p:sp>
        <p:nvSpPr>
          <p:cNvPr id="36867" name="Content Placeholder 2"/>
          <p:cNvSpPr>
            <a:spLocks noGrp="1"/>
          </p:cNvSpPr>
          <p:nvPr>
            <p:ph type="body" sz="quarter" idx="10"/>
          </p:nvPr>
        </p:nvSpPr>
        <p:spPr>
          <a:xfrm>
            <a:off x="406625" y="2133599"/>
            <a:ext cx="9147783" cy="3308195"/>
          </a:xfrm>
        </p:spPr>
        <p:txBody>
          <a:bodyPr/>
          <a:lstStyle/>
          <a:p>
            <a:pPr>
              <a:spcAft>
                <a:spcPts val="1200"/>
              </a:spcAft>
            </a:pPr>
            <a:r>
              <a:rPr lang="en-US" altLang="en-US" dirty="0"/>
              <a:t>Information Systems are designed to support decision making, management, and operational activities.</a:t>
            </a:r>
          </a:p>
          <a:p>
            <a:pPr>
              <a:spcAft>
                <a:spcPts val="1200"/>
              </a:spcAft>
            </a:pPr>
            <a:r>
              <a:rPr lang="en-US" altLang="en-US" dirty="0"/>
              <a:t>Information systems combine technology and people to process data and produce information.</a:t>
            </a:r>
          </a:p>
          <a:p>
            <a:pPr>
              <a:spcAft>
                <a:spcPts val="1200"/>
              </a:spcAft>
            </a:pPr>
            <a:r>
              <a:rPr lang="en-US" altLang="en-US" dirty="0"/>
              <a:t>Stakeholders of an information system are owners, users, designers, and builders.</a:t>
            </a:r>
          </a:p>
        </p:txBody>
      </p:sp>
      <p:sp>
        <p:nvSpPr>
          <p:cNvPr id="7" name="Text Placeholder 6">
            <a:extLst>
              <a:ext uri="{FF2B5EF4-FFF2-40B4-BE49-F238E27FC236}">
                <a16:creationId xmlns:a16="http://schemas.microsoft.com/office/drawing/2014/main" id="{CD9F52D1-740D-B84C-BC9F-B98B8B721133}"/>
              </a:ext>
            </a:extLst>
          </p:cNvPr>
          <p:cNvSpPr>
            <a:spLocks noGrp="1"/>
          </p:cNvSpPr>
          <p:nvPr>
            <p:ph type="body" sz="quarter" idx="11"/>
          </p:nvPr>
        </p:nvSpPr>
        <p:spPr/>
        <p:txBody>
          <a:bodyPr/>
          <a:lstStyle/>
          <a:p>
            <a:r>
              <a:rPr lang="en-US" b="1" dirty="0"/>
              <a:t>Summary</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22</a:t>
            </a:fld>
            <a:endParaRPr lang="en-US" dirty="0"/>
          </a:p>
        </p:txBody>
      </p:sp>
    </p:spTree>
    <p:custDataLst>
      <p:tags r:id="rId1"/>
    </p:custDataLst>
    <p:extLst>
      <p:ext uri="{BB962C8B-B14F-4D97-AF65-F5344CB8AC3E}">
        <p14:creationId xmlns:p14="http://schemas.microsoft.com/office/powerpoint/2010/main" val="160702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Information Systems</a:t>
            </a:r>
          </a:p>
        </p:txBody>
      </p:sp>
      <p:sp>
        <p:nvSpPr>
          <p:cNvPr id="37891" name="Text Placeholder 5"/>
          <p:cNvSpPr>
            <a:spLocks noGrp="1"/>
          </p:cNvSpPr>
          <p:nvPr>
            <p:ph type="body" sz="quarter" idx="10"/>
          </p:nvPr>
        </p:nvSpPr>
        <p:spPr>
          <a:xfrm>
            <a:off x="406626" y="1807923"/>
            <a:ext cx="9362398" cy="5419595"/>
          </a:xfrm>
        </p:spPr>
        <p:txBody>
          <a:bodyPr/>
          <a:lstStyle/>
          <a:p>
            <a:pPr>
              <a:spcAft>
                <a:spcPts val="1200"/>
              </a:spcAft>
            </a:pPr>
            <a:r>
              <a:rPr lang="en-US" altLang="en-US" sz="1800" dirty="0"/>
              <a:t>Wikipedia. (2011, November 17). Activity diagrams. Retrieved from </a:t>
            </a:r>
            <a:r>
              <a:rPr lang="en-US" altLang="en-US" sz="1800" dirty="0">
                <a:hlinkClick r:id="rId4" tooltip="URL for referenced source"/>
              </a:rPr>
              <a:t>http://en.wikipedia.org/wiki/Activity_diagram</a:t>
            </a:r>
            <a:endParaRPr lang="en-US" altLang="en-US" sz="1800" dirty="0"/>
          </a:p>
          <a:p>
            <a:pPr>
              <a:spcAft>
                <a:spcPts val="1200"/>
              </a:spcAft>
            </a:pPr>
            <a:r>
              <a:rPr lang="en-US" altLang="en-US" sz="1800" dirty="0"/>
              <a:t>Evans, A., Martin, K., &amp; Poatsey, M. (2010). </a:t>
            </a:r>
            <a:r>
              <a:rPr lang="en-US" altLang="en-US" sz="1800" i="1" dirty="0"/>
              <a:t>Technology in action: Complete </a:t>
            </a:r>
            <a:r>
              <a:rPr lang="en-US" altLang="en-US" sz="1800" dirty="0"/>
              <a:t>(7th ed.). New York, NY: Prentice Hall.</a:t>
            </a:r>
          </a:p>
          <a:p>
            <a:pPr>
              <a:spcAft>
                <a:spcPts val="1200"/>
              </a:spcAft>
            </a:pPr>
            <a:r>
              <a:rPr lang="en-US" altLang="en-US" sz="1800" dirty="0"/>
              <a:t>OpenERP. (2011, November 25). Retrieved from </a:t>
            </a:r>
            <a:r>
              <a:rPr lang="en-US" altLang="en-US" sz="1800" dirty="0">
                <a:hlinkClick r:id="rId5" tooltip="URL for referenced source"/>
              </a:rPr>
              <a:t>http://www.openerp.com</a:t>
            </a:r>
            <a:endParaRPr lang="en-US" altLang="en-US" sz="1800" dirty="0"/>
          </a:p>
          <a:p>
            <a:pPr>
              <a:spcAft>
                <a:spcPts val="1200"/>
              </a:spcAft>
            </a:pPr>
            <a:r>
              <a:rPr lang="en-US" altLang="en-US" sz="1800" dirty="0"/>
              <a:t>Shelley, G., &amp; Rosenblatt, H. (2010). </a:t>
            </a:r>
            <a:r>
              <a:rPr lang="en-US" altLang="en-US" sz="1800" i="1" dirty="0"/>
              <a:t>Systems analysis and design </a:t>
            </a:r>
            <a:r>
              <a:rPr lang="en-US" altLang="en-US" sz="1800" dirty="0"/>
              <a:t>(8th ed.). Boston, MA: Course Technology.</a:t>
            </a:r>
          </a:p>
          <a:p>
            <a:pPr>
              <a:spcAft>
                <a:spcPts val="1200"/>
              </a:spcAft>
            </a:pPr>
            <a:r>
              <a:rPr lang="en-US" altLang="en-US" sz="1800" dirty="0"/>
              <a:t>Shelley, G., &amp; Vermaat, M. (2010). </a:t>
            </a:r>
            <a:r>
              <a:rPr lang="en-US" altLang="en-US" sz="1800" i="1" dirty="0"/>
              <a:t>Discovering computers 2011: Introductory </a:t>
            </a:r>
            <a:r>
              <a:rPr lang="en-US" altLang="en-US" sz="1800" dirty="0"/>
              <a:t>(1st ed.). Boston, MA: Course Technology.</a:t>
            </a:r>
          </a:p>
          <a:p>
            <a:pPr>
              <a:spcAft>
                <a:spcPts val="1200"/>
              </a:spcAft>
            </a:pPr>
            <a:r>
              <a:rPr lang="en-US" altLang="en-US" sz="1800" dirty="0"/>
              <a:t>Stair, R., &amp; Reynolds, G. (2010). </a:t>
            </a:r>
            <a:r>
              <a:rPr lang="en-US" altLang="en-US" sz="1800" i="1" dirty="0"/>
              <a:t>Fundamentals of information systems </a:t>
            </a:r>
            <a:r>
              <a:rPr lang="en-US" altLang="en-US" sz="1800" dirty="0"/>
              <a:t>(5th ed.). Boston, MA: Course Technology.</a:t>
            </a:r>
          </a:p>
        </p:txBody>
      </p:sp>
      <p:sp>
        <p:nvSpPr>
          <p:cNvPr id="3" name="Text Placeholder 2">
            <a:extLst>
              <a:ext uri="{FF2B5EF4-FFF2-40B4-BE49-F238E27FC236}">
                <a16:creationId xmlns:a16="http://schemas.microsoft.com/office/drawing/2014/main" id="{5F18E5D3-B166-A44A-8792-55533FD0D020}"/>
              </a:ext>
            </a:extLst>
          </p:cNvPr>
          <p:cNvSpPr>
            <a:spLocks noGrp="1"/>
          </p:cNvSpPr>
          <p:nvPr>
            <p:ph type="body" sz="quarter" idx="11"/>
          </p:nvPr>
        </p:nvSpPr>
        <p:spPr/>
        <p:txBody>
          <a:bodyPr/>
          <a:lstStyle/>
          <a:p>
            <a:r>
              <a:rPr lang="en-US" altLang="en-US" b="1" dirty="0"/>
              <a:t>References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23</a:t>
            </a:fld>
            <a:endParaRPr lang="en-US" dirty="0"/>
          </a:p>
        </p:txBody>
      </p:sp>
    </p:spTree>
    <p:custDataLst>
      <p:tags r:id="rId1"/>
    </p:custDataLst>
    <p:extLst>
      <p:ext uri="{BB962C8B-B14F-4D97-AF65-F5344CB8AC3E}">
        <p14:creationId xmlns:p14="http://schemas.microsoft.com/office/powerpoint/2010/main" val="3003376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Information Systems</a:t>
            </a:r>
          </a:p>
        </p:txBody>
      </p:sp>
      <p:sp>
        <p:nvSpPr>
          <p:cNvPr id="37891" name="Text Placeholder 5"/>
          <p:cNvSpPr>
            <a:spLocks noGrp="1"/>
          </p:cNvSpPr>
          <p:nvPr>
            <p:ph type="body" sz="quarter" idx="10"/>
          </p:nvPr>
        </p:nvSpPr>
        <p:spPr>
          <a:xfrm>
            <a:off x="406626" y="1770345"/>
            <a:ext cx="9156474" cy="4755715"/>
          </a:xfrm>
        </p:spPr>
        <p:txBody>
          <a:bodyPr/>
          <a:lstStyle/>
          <a:p>
            <a:pPr>
              <a:spcAft>
                <a:spcPts val="1200"/>
              </a:spcAft>
            </a:pPr>
            <a:r>
              <a:rPr lang="en-US" altLang="en-US" sz="1800" dirty="0"/>
              <a:t>UML Diagrams. (2011, September 5). UML activity diagrams. Retrieved from </a:t>
            </a:r>
            <a:r>
              <a:rPr lang="en-US" altLang="en-US" sz="1800" dirty="0">
                <a:hlinkClick r:id="rId4" tooltip="URL for referenced source"/>
              </a:rPr>
              <a:t>http://www.uml-diagrams.org/activity-diagrams.html</a:t>
            </a:r>
            <a:endParaRPr lang="en-US" altLang="en-US" sz="1800" dirty="0"/>
          </a:p>
          <a:p>
            <a:pPr>
              <a:spcAft>
                <a:spcPts val="1200"/>
              </a:spcAft>
            </a:pPr>
            <a:r>
              <a:rPr lang="en-US" altLang="en-US" sz="1800" dirty="0"/>
              <a:t>Whitten, J., &amp; Bentley, L. (2007). </a:t>
            </a:r>
            <a:r>
              <a:rPr lang="en-US" altLang="en-US" sz="1800" i="1" dirty="0"/>
              <a:t>Systems analysis and design methods </a:t>
            </a:r>
            <a:r>
              <a:rPr lang="en-US" altLang="en-US" sz="1800" dirty="0"/>
              <a:t>(7th ed.). New York, NY: McGraw-Hill.</a:t>
            </a:r>
          </a:p>
          <a:p>
            <a:pPr>
              <a:spcAft>
                <a:spcPts val="1200"/>
              </a:spcAft>
            </a:pPr>
            <a:r>
              <a:rPr lang="en-US" altLang="en-US" sz="1800" dirty="0"/>
              <a:t>Wikipedia. (2011, November 25). Use case diagrams. Retrieved from </a:t>
            </a:r>
            <a:r>
              <a:rPr lang="en-US" altLang="en-US" sz="1800" dirty="0">
                <a:hlinkClick r:id="rId5" tooltip="URL for referenced source"/>
              </a:rPr>
              <a:t>http://en.wikipedia.org/wiki/Use_case_diagram</a:t>
            </a:r>
            <a:endParaRPr lang="en-US" altLang="en-US" sz="1800" dirty="0"/>
          </a:p>
          <a:p>
            <a:pPr>
              <a:spcAft>
                <a:spcPts val="1200"/>
              </a:spcAft>
            </a:pPr>
            <a:r>
              <a:rPr lang="en-US" b="1" dirty="0">
                <a:solidFill>
                  <a:srgbClr val="1E1860"/>
                </a:solidFill>
              </a:rPr>
              <a:t>Images</a:t>
            </a:r>
          </a:p>
          <a:p>
            <a:pPr>
              <a:spcAft>
                <a:spcPts val="1200"/>
              </a:spcAft>
            </a:pPr>
            <a:r>
              <a:rPr lang="en-US" altLang="en-US" sz="1800" dirty="0"/>
              <a:t>Respiratory system image [online image]. (2007). Retrieved from </a:t>
            </a:r>
            <a:r>
              <a:rPr lang="en-US" altLang="en-US" sz="1800" dirty="0">
                <a:hlinkClick r:id="rId6" tooltip="URL for referenced image"/>
              </a:rPr>
              <a:t>http://www.clker.com/clipart-12109.html</a:t>
            </a:r>
            <a:endParaRPr lang="en-US" altLang="en-US" sz="1800" dirty="0"/>
          </a:p>
          <a:p>
            <a:pPr>
              <a:spcAft>
                <a:spcPts val="1200"/>
              </a:spcAft>
            </a:pPr>
            <a:r>
              <a:rPr lang="en-US" altLang="en-US" sz="1800" dirty="0"/>
              <a:t>Info button image [online image]. (2010). Retrieved from </a:t>
            </a:r>
            <a:r>
              <a:rPr lang="en-US" altLang="en-US" sz="1800" dirty="0">
                <a:hlinkClick r:id="rId7" tooltip="URL for referenced image"/>
              </a:rPr>
              <a:t>http://www.clker.com/clipart-blue-information-glossy-button.html</a:t>
            </a:r>
            <a:endParaRPr lang="en-US" altLang="en-US" sz="1800" dirty="0"/>
          </a:p>
          <a:p>
            <a:pPr marL="460375" indent="-449263"/>
            <a:endParaRPr lang="en-US" altLang="en-US" sz="1800" dirty="0"/>
          </a:p>
        </p:txBody>
      </p:sp>
      <p:sp>
        <p:nvSpPr>
          <p:cNvPr id="4" name="Text Placeholder 3"/>
          <p:cNvSpPr>
            <a:spLocks noGrp="1"/>
          </p:cNvSpPr>
          <p:nvPr>
            <p:ph type="body" sz="quarter" idx="11"/>
          </p:nvPr>
        </p:nvSpPr>
        <p:spPr/>
        <p:txBody>
          <a:bodyPr/>
          <a:lstStyle/>
          <a:p>
            <a:r>
              <a:rPr lang="en-US" b="1" dirty="0"/>
              <a:t>References</a:t>
            </a:r>
          </a:p>
          <a:p>
            <a:endParaRPr lang="en-US" dirty="0"/>
          </a:p>
        </p:txBody>
      </p:sp>
      <p:sp>
        <p:nvSpPr>
          <p:cNvPr id="2" name="Slide Number Placeholder 1"/>
          <p:cNvSpPr>
            <a:spLocks noGrp="1"/>
          </p:cNvSpPr>
          <p:nvPr>
            <p:ph type="sldNum" sz="quarter" idx="12"/>
          </p:nvPr>
        </p:nvSpPr>
        <p:spPr/>
        <p:txBody>
          <a:bodyPr/>
          <a:lstStyle/>
          <a:p>
            <a:fld id="{F3BF8891-5E06-46C2-89A4-6DB85D39BA35}" type="slidenum">
              <a:rPr lang="en-US" smtClean="0"/>
              <a:pPr/>
              <a:t>24</a:t>
            </a:fld>
            <a:endParaRPr lang="en-US" dirty="0"/>
          </a:p>
        </p:txBody>
      </p:sp>
    </p:spTree>
    <p:custDataLst>
      <p:tags r:id="rId1"/>
    </p:custDataLst>
    <p:extLst>
      <p:ext uri="{BB962C8B-B14F-4D97-AF65-F5344CB8AC3E}">
        <p14:creationId xmlns:p14="http://schemas.microsoft.com/office/powerpoint/2010/main" val="8022221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a:t>Information Systems</a:t>
            </a:r>
          </a:p>
        </p:txBody>
      </p:sp>
      <p:sp>
        <p:nvSpPr>
          <p:cNvPr id="38915" name="Text Placeholder 7"/>
          <p:cNvSpPr>
            <a:spLocks noGrp="1"/>
          </p:cNvSpPr>
          <p:nvPr>
            <p:ph type="body" sz="quarter" idx="10"/>
          </p:nvPr>
        </p:nvSpPr>
        <p:spPr>
          <a:xfrm>
            <a:off x="406626" y="1782872"/>
            <a:ext cx="9385074" cy="5933515"/>
          </a:xfrm>
        </p:spPr>
        <p:txBody>
          <a:bodyPr/>
          <a:lstStyle/>
          <a:p>
            <a:pPr>
              <a:lnSpc>
                <a:spcPct val="100000"/>
              </a:lnSpc>
              <a:spcAft>
                <a:spcPts val="1200"/>
              </a:spcAft>
            </a:pPr>
            <a:r>
              <a:rPr lang="en-US" altLang="en-US" sz="1800" b="0" dirty="0"/>
              <a:t>Audio file </a:t>
            </a:r>
            <a:r>
              <a:rPr lang="en-US" altLang="en-US" sz="1800" dirty="0"/>
              <a:t>i</a:t>
            </a:r>
            <a:r>
              <a:rPr lang="en-US" altLang="en-US" sz="1800" b="0" dirty="0"/>
              <a:t>con </a:t>
            </a:r>
            <a:r>
              <a:rPr lang="en-US" altLang="en-US" sz="1800" dirty="0"/>
              <a:t>i</a:t>
            </a:r>
            <a:r>
              <a:rPr lang="en-US" altLang="en-US" sz="1800" b="0" dirty="0"/>
              <a:t>mage [online image]. (2011). </a:t>
            </a:r>
            <a:r>
              <a:rPr lang="en-US" altLang="en-US" sz="1800" dirty="0"/>
              <a:t>Retrieved</a:t>
            </a:r>
            <a:r>
              <a:rPr lang="en-US" altLang="en-US" sz="1800" b="0" dirty="0"/>
              <a:t> from</a:t>
            </a:r>
            <a:r>
              <a:rPr lang="en-US" altLang="en-US" sz="1800" dirty="0"/>
              <a:t> </a:t>
            </a:r>
            <a:r>
              <a:rPr lang="en-US" altLang="en-US" sz="1800" b="0" dirty="0">
                <a:hlinkClick r:id="rId4" tooltip="URL for referenced image"/>
              </a:rPr>
              <a:t>http://www.clker.com/clipart-3701.html</a:t>
            </a:r>
            <a:endParaRPr lang="en-US" altLang="en-US" sz="1800" b="0" dirty="0"/>
          </a:p>
          <a:p>
            <a:pPr>
              <a:lnSpc>
                <a:spcPct val="100000"/>
              </a:lnSpc>
              <a:spcAft>
                <a:spcPts val="1200"/>
              </a:spcAft>
            </a:pPr>
            <a:r>
              <a:rPr lang="en-US" altLang="en-US" sz="1800" b="0" dirty="0"/>
              <a:t>Lightbulb image [online image]. (2007</a:t>
            </a:r>
            <a:r>
              <a:rPr lang="en-US" altLang="en-US" sz="1800" dirty="0"/>
              <a:t>). </a:t>
            </a:r>
            <a:r>
              <a:rPr lang="en-US" altLang="en-US" sz="1800" b="0" dirty="0"/>
              <a:t>Retrieved from</a:t>
            </a:r>
            <a:br>
              <a:rPr lang="en-US" altLang="en-US" sz="1800" b="0" dirty="0"/>
            </a:br>
            <a:r>
              <a:rPr lang="en-US" altLang="en-US" sz="1800" b="0" dirty="0">
                <a:hlinkClick r:id="rId5" tooltip="URL for referenced image"/>
              </a:rPr>
              <a:t>http://www.clker.com/clipart-12330.html</a:t>
            </a:r>
            <a:endParaRPr lang="en-US" altLang="en-US" sz="1800" b="0" dirty="0"/>
          </a:p>
          <a:p>
            <a:pPr>
              <a:lnSpc>
                <a:spcPct val="100000"/>
              </a:lnSpc>
              <a:spcAft>
                <a:spcPts val="1200"/>
              </a:spcAft>
            </a:pPr>
            <a:r>
              <a:rPr lang="en-US" altLang="en-US" sz="1800" b="0" dirty="0"/>
              <a:t>Teamwork icon image [</a:t>
            </a:r>
            <a:r>
              <a:rPr lang="en-US" altLang="en-US" sz="1800" dirty="0"/>
              <a:t>online </a:t>
            </a:r>
            <a:r>
              <a:rPr lang="en-US" altLang="en-US" sz="1800" b="0" dirty="0"/>
              <a:t>image]. </a:t>
            </a:r>
            <a:r>
              <a:rPr lang="en-US" altLang="en-US" sz="1800" dirty="0"/>
              <a:t>(</a:t>
            </a:r>
            <a:r>
              <a:rPr lang="en-US" altLang="en-US" sz="1800" b="0" dirty="0"/>
              <a:t>2007). Retrieved from </a:t>
            </a:r>
            <a:r>
              <a:rPr lang="en-US" altLang="en-US" sz="1800" b="0" dirty="0">
                <a:hlinkClick r:id="rId6" tooltip="URL for referenced image"/>
              </a:rPr>
              <a:t>http://wikimediafoundation.org/wiki/File:Crystal_Clear_teamwork.png</a:t>
            </a:r>
            <a:r>
              <a:rPr lang="en-US" altLang="en-US" sz="1800" b="0" dirty="0"/>
              <a:t> </a:t>
            </a:r>
          </a:p>
          <a:p>
            <a:pPr>
              <a:lnSpc>
                <a:spcPct val="100000"/>
              </a:lnSpc>
              <a:spcAft>
                <a:spcPts val="1200"/>
              </a:spcAft>
            </a:pPr>
            <a:r>
              <a:rPr lang="en-US" altLang="en-US" sz="1800" b="0" dirty="0"/>
              <a:t>Paper and pencil </a:t>
            </a:r>
            <a:r>
              <a:rPr lang="en-US" altLang="en-US" sz="1800" dirty="0"/>
              <a:t>i</a:t>
            </a:r>
            <a:r>
              <a:rPr lang="en-US" altLang="en-US" sz="1800" b="0" dirty="0"/>
              <a:t>mage [online image]. (2007). Retrieved from </a:t>
            </a:r>
            <a:r>
              <a:rPr lang="en-US" altLang="en-US" sz="1800" b="0" dirty="0">
                <a:hlinkClick r:id="rId7" tooltip="URL for referenced image"/>
              </a:rPr>
              <a:t>http://www.clker.com/clipart-1853.html</a:t>
            </a:r>
            <a:endParaRPr lang="en-US" altLang="en-US" sz="1800" b="0" dirty="0"/>
          </a:p>
          <a:p>
            <a:pPr>
              <a:lnSpc>
                <a:spcPct val="100000"/>
              </a:lnSpc>
              <a:spcAft>
                <a:spcPts val="1200"/>
              </a:spcAft>
            </a:pPr>
            <a:r>
              <a:rPr lang="en-US" altLang="en-US" sz="1800" b="0" dirty="0"/>
              <a:t>Computer image [online image]. (2009). Retrieved from </a:t>
            </a:r>
            <a:r>
              <a:rPr lang="en-US" altLang="en-US" sz="1800" b="0" dirty="0">
                <a:hlinkClick r:id="rId8" tooltip="URL for referenced image"/>
              </a:rPr>
              <a:t>http://www.clker.com/clipart-26904.html</a:t>
            </a:r>
            <a:endParaRPr lang="en-US" altLang="en-US" sz="1800" b="0" dirty="0"/>
          </a:p>
          <a:p>
            <a:pPr>
              <a:lnSpc>
                <a:spcPct val="100000"/>
              </a:lnSpc>
              <a:spcAft>
                <a:spcPts val="1200"/>
              </a:spcAft>
            </a:pPr>
            <a:r>
              <a:rPr lang="en-US" altLang="en-US" sz="1800" dirty="0" err="1"/>
              <a:t>OpenERP</a:t>
            </a:r>
            <a:r>
              <a:rPr lang="en-US" altLang="en-US" sz="1800" dirty="0"/>
              <a:t> screenshot image [online image]. (2011). Retrieved from </a:t>
            </a:r>
            <a:r>
              <a:rPr lang="en-US" altLang="en-US" sz="1800" dirty="0">
                <a:hlinkClick r:id="rId9" tooltip="URL for referenced image"/>
              </a:rPr>
              <a:t>http://en.wikipedia.org/wiki/File:OpenERP_V6.png</a:t>
            </a:r>
            <a:endParaRPr lang="en-US" altLang="en-US" sz="1800" dirty="0"/>
          </a:p>
          <a:p>
            <a:pPr>
              <a:lnSpc>
                <a:spcPct val="100000"/>
              </a:lnSpc>
              <a:spcAft>
                <a:spcPts val="1200"/>
              </a:spcAft>
            </a:pPr>
            <a:endParaRPr lang="en-US" altLang="en-US" b="0" dirty="0"/>
          </a:p>
        </p:txBody>
      </p:sp>
      <p:sp>
        <p:nvSpPr>
          <p:cNvPr id="4" name="Text Placeholder 3">
            <a:extLst>
              <a:ext uri="{FF2B5EF4-FFF2-40B4-BE49-F238E27FC236}">
                <a16:creationId xmlns:a16="http://schemas.microsoft.com/office/drawing/2014/main" id="{8C33FBCA-F2DE-0049-8158-44F0D2EE1F75}"/>
              </a:ext>
            </a:extLst>
          </p:cNvPr>
          <p:cNvSpPr>
            <a:spLocks noGrp="1"/>
          </p:cNvSpPr>
          <p:nvPr>
            <p:ph type="body" sz="quarter" idx="11"/>
          </p:nvPr>
        </p:nvSpPr>
        <p:spPr/>
        <p:txBody>
          <a:bodyPr/>
          <a:lstStyle/>
          <a:p>
            <a:r>
              <a:rPr lang="en-US" b="1" dirty="0"/>
              <a:t>Images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25</a:t>
            </a:fld>
            <a:endParaRPr lang="en-US" dirty="0"/>
          </a:p>
        </p:txBody>
      </p:sp>
    </p:spTree>
    <p:custDataLst>
      <p:tags r:id="rId1"/>
    </p:custDataLst>
    <p:extLst>
      <p:ext uri="{BB962C8B-B14F-4D97-AF65-F5344CB8AC3E}">
        <p14:creationId xmlns:p14="http://schemas.microsoft.com/office/powerpoint/2010/main" val="11054336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dirty="0"/>
              <a:t>Information Systems</a:t>
            </a:r>
          </a:p>
        </p:txBody>
      </p:sp>
      <p:sp>
        <p:nvSpPr>
          <p:cNvPr id="38915" name="Text Placeholder 7"/>
          <p:cNvSpPr>
            <a:spLocks noGrp="1"/>
          </p:cNvSpPr>
          <p:nvPr>
            <p:ph type="body" sz="quarter" idx="10"/>
          </p:nvPr>
        </p:nvSpPr>
        <p:spPr>
          <a:xfrm>
            <a:off x="406626" y="1933183"/>
            <a:ext cx="9385074" cy="5469699"/>
          </a:xfrm>
        </p:spPr>
        <p:txBody>
          <a:bodyPr/>
          <a:lstStyle/>
          <a:p>
            <a:pPr>
              <a:spcAft>
                <a:spcPts val="1200"/>
              </a:spcAft>
            </a:pPr>
            <a:r>
              <a:rPr lang="en-US" altLang="en-US" sz="1800" b="0" dirty="0"/>
              <a:t>Use case </a:t>
            </a:r>
            <a:r>
              <a:rPr lang="en-US" altLang="en-US" sz="1800" dirty="0"/>
              <a:t>d</a:t>
            </a:r>
            <a:r>
              <a:rPr lang="en-US" altLang="en-US" sz="1800" b="0" dirty="0"/>
              <a:t>iagram </a:t>
            </a:r>
            <a:r>
              <a:rPr lang="en-US" altLang="en-US" sz="1800" dirty="0"/>
              <a:t>i</a:t>
            </a:r>
            <a:r>
              <a:rPr lang="en-US" altLang="en-US" sz="1800" b="0" dirty="0"/>
              <a:t>mage [online image]. (2009</a:t>
            </a:r>
            <a:r>
              <a:rPr lang="en-US" altLang="en-US" sz="1800" dirty="0"/>
              <a:t>).</a:t>
            </a:r>
            <a:r>
              <a:rPr lang="en-US" altLang="en-US" sz="1800" b="0" dirty="0"/>
              <a:t> </a:t>
            </a:r>
            <a:r>
              <a:rPr lang="en-US" altLang="en-US" sz="1800" dirty="0"/>
              <a:t>Retrieved</a:t>
            </a:r>
            <a:r>
              <a:rPr lang="en-US" altLang="en-US" sz="1800" b="0" dirty="0"/>
              <a:t> from </a:t>
            </a:r>
            <a:r>
              <a:rPr lang="en-US" altLang="en-US" sz="1800" b="0" dirty="0">
                <a:hlinkClick r:id="rId4" tooltip="URL for referenced image"/>
              </a:rPr>
              <a:t>http://en.wikipedia.org/wiki/File:Use_case_restaurant_model.svg</a:t>
            </a:r>
            <a:endParaRPr lang="en-US" altLang="en-US" sz="1800" b="0" dirty="0"/>
          </a:p>
          <a:p>
            <a:pPr>
              <a:spcAft>
                <a:spcPts val="1200"/>
              </a:spcAft>
            </a:pPr>
            <a:r>
              <a:rPr lang="en-US" altLang="en-US" sz="1800" b="0" dirty="0"/>
              <a:t>People image [online image]. (2011). Retrieved from </a:t>
            </a:r>
            <a:r>
              <a:rPr lang="en-US" altLang="en-US" sz="1800" b="0" dirty="0">
                <a:hlinkClick r:id="rId5" tooltip="URL for referenced image"/>
              </a:rPr>
              <a:t>http://www.clker.com/clipart-population.html</a:t>
            </a:r>
            <a:endParaRPr lang="en-US" altLang="en-US" sz="1800" b="0" dirty="0"/>
          </a:p>
        </p:txBody>
      </p:sp>
      <p:sp>
        <p:nvSpPr>
          <p:cNvPr id="3" name="Text Placeholder 2">
            <a:extLst>
              <a:ext uri="{FF2B5EF4-FFF2-40B4-BE49-F238E27FC236}">
                <a16:creationId xmlns:a16="http://schemas.microsoft.com/office/drawing/2014/main" id="{13E65477-712E-9E41-B4CD-28642A204DB1}"/>
              </a:ext>
            </a:extLst>
          </p:cNvPr>
          <p:cNvSpPr>
            <a:spLocks noGrp="1"/>
          </p:cNvSpPr>
          <p:nvPr>
            <p:ph type="body" sz="quarter" idx="11"/>
          </p:nvPr>
        </p:nvSpPr>
        <p:spPr/>
        <p:txBody>
          <a:bodyPr/>
          <a:lstStyle/>
          <a:p>
            <a:r>
              <a:rPr lang="en-US" b="1" dirty="0"/>
              <a:t>Images</a:t>
            </a:r>
          </a:p>
        </p:txBody>
      </p:sp>
      <p:sp>
        <p:nvSpPr>
          <p:cNvPr id="2" name="Slide Number Placeholder 1"/>
          <p:cNvSpPr>
            <a:spLocks noGrp="1"/>
          </p:cNvSpPr>
          <p:nvPr>
            <p:ph type="sldNum" sz="quarter" idx="12"/>
          </p:nvPr>
        </p:nvSpPr>
        <p:spPr/>
        <p:txBody>
          <a:bodyPr/>
          <a:lstStyle/>
          <a:p>
            <a:fld id="{F3BF8891-5E06-46C2-89A4-6DB85D39BA35}" type="slidenum">
              <a:rPr lang="en-US" smtClean="0"/>
              <a:pPr/>
              <a:t>26</a:t>
            </a:fld>
            <a:endParaRPr lang="en-US" dirty="0"/>
          </a:p>
        </p:txBody>
      </p:sp>
    </p:spTree>
    <p:custDataLst>
      <p:tags r:id="rId1"/>
    </p:custDataLst>
    <p:extLst>
      <p:ext uri="{BB962C8B-B14F-4D97-AF65-F5344CB8AC3E}">
        <p14:creationId xmlns:p14="http://schemas.microsoft.com/office/powerpoint/2010/main" val="2657006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838200" y="1272528"/>
            <a:ext cx="8647590" cy="1389610"/>
          </a:xfrm>
        </p:spPr>
        <p:txBody>
          <a:bodyPr lIns="0"/>
          <a:lstStyle/>
          <a:p>
            <a:pPr>
              <a:lnSpc>
                <a:spcPct val="110000"/>
              </a:lnSpc>
              <a:spcAft>
                <a:spcPts val="1200"/>
              </a:spcAft>
            </a:pPr>
            <a:r>
              <a:rPr lang="en-US" sz="1200" dirty="0"/>
              <a:t>This material (Comp 4 Unit 8) was developed by Oregon Health &amp; Science University, funded by the Department of Health and Human Services, Office of the National Coordinator for Health Information Technology under Award Number 90WT0001. </a:t>
            </a:r>
          </a:p>
          <a:p>
            <a:pPr>
              <a:lnSpc>
                <a:spcPct val="110000"/>
              </a:lnSpc>
              <a:spcAft>
                <a:spcPts val="1200"/>
              </a:spcAft>
            </a:pPr>
            <a:r>
              <a:rPr lang="en-US" sz="1200" dirty="0"/>
              <a:t>This work is licensed under the Creative Commons Attribution-NonCommercial-ShareAlike 4.0 International License. To view a copy of this license, visit </a:t>
            </a:r>
            <a:r>
              <a:rPr lang="en-US" sz="1200" dirty="0">
                <a:hlinkClick r:id="rId4" tooltip="URL for Creative Commons Attribution-NonCommercial-ShareAlike 4.0 International License"/>
              </a:rPr>
              <a:t>http://creativecommons.org/licenses/by-nc-sa/4.0/</a:t>
            </a:r>
            <a:r>
              <a:rPr lang="en-US" sz="1200" dirty="0"/>
              <a:t>.</a:t>
            </a:r>
          </a:p>
        </p:txBody>
      </p:sp>
      <p:sp>
        <p:nvSpPr>
          <p:cNvPr id="5" name="object 8"/>
          <p:cNvSpPr txBox="1"/>
          <p:nvPr/>
        </p:nvSpPr>
        <p:spPr>
          <a:xfrm>
            <a:off x="838200"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1814822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en-US" dirty="0"/>
              <a:t>Systems</a:t>
            </a:r>
          </a:p>
        </p:txBody>
      </p:sp>
      <p:sp>
        <p:nvSpPr>
          <p:cNvPr id="16388" name="Text Placeholder 7"/>
          <p:cNvSpPr>
            <a:spLocks noGrp="1"/>
          </p:cNvSpPr>
          <p:nvPr>
            <p:ph type="body" sz="quarter" idx="10"/>
          </p:nvPr>
        </p:nvSpPr>
        <p:spPr>
          <a:xfrm>
            <a:off x="406626" y="2133600"/>
            <a:ext cx="5207096" cy="3531220"/>
          </a:xfrm>
        </p:spPr>
        <p:txBody>
          <a:bodyPr/>
          <a:lstStyle/>
          <a:p>
            <a:pPr>
              <a:spcAft>
                <a:spcPts val="1200"/>
              </a:spcAft>
            </a:pPr>
            <a:r>
              <a:rPr lang="en-US" altLang="en-US" dirty="0"/>
              <a:t>A set of interacting and interdependent entities forming an integrated whole:</a:t>
            </a:r>
          </a:p>
          <a:p>
            <a:pPr lvl="1">
              <a:spcBef>
                <a:spcPts val="0"/>
              </a:spcBef>
              <a:spcAft>
                <a:spcPts val="1200"/>
              </a:spcAft>
            </a:pPr>
            <a:r>
              <a:rPr lang="en-US" altLang="en-US" dirty="0"/>
              <a:t>Biological systems</a:t>
            </a:r>
          </a:p>
          <a:p>
            <a:pPr lvl="1">
              <a:spcBef>
                <a:spcPts val="0"/>
              </a:spcBef>
              <a:spcAft>
                <a:spcPts val="1200"/>
              </a:spcAft>
            </a:pPr>
            <a:r>
              <a:rPr lang="en-US" altLang="en-US" dirty="0"/>
              <a:t>Sociocultural systems</a:t>
            </a:r>
          </a:p>
          <a:p>
            <a:pPr lvl="1">
              <a:spcBef>
                <a:spcPts val="0"/>
              </a:spcBef>
              <a:spcAft>
                <a:spcPts val="1200"/>
              </a:spcAft>
            </a:pPr>
            <a:r>
              <a:rPr lang="en-US" altLang="en-US" dirty="0"/>
              <a:t>Computer systems</a:t>
            </a:r>
          </a:p>
          <a:p>
            <a:pPr lvl="1">
              <a:spcBef>
                <a:spcPts val="0"/>
              </a:spcBef>
              <a:spcAft>
                <a:spcPts val="1200"/>
              </a:spcAft>
            </a:pPr>
            <a:r>
              <a:rPr lang="en-US" altLang="en-US" dirty="0"/>
              <a:t>Business systems </a:t>
            </a:r>
          </a:p>
        </p:txBody>
      </p:sp>
      <p:sp>
        <p:nvSpPr>
          <p:cNvPr id="2" name="Slide Number Placeholder 1"/>
          <p:cNvSpPr>
            <a:spLocks noGrp="1"/>
          </p:cNvSpPr>
          <p:nvPr>
            <p:ph type="sldNum" sz="quarter" idx="12"/>
          </p:nvPr>
        </p:nvSpPr>
        <p:spPr/>
        <p:txBody>
          <a:bodyPr/>
          <a:lstStyle/>
          <a:p>
            <a:fld id="{F3BF8891-5E06-46C2-89A4-6DB85D39BA35}" type="slidenum">
              <a:rPr lang="en-US" smtClean="0"/>
              <a:pPr/>
              <a:t>3</a:t>
            </a:fld>
            <a:endParaRPr lang="en-US" dirty="0"/>
          </a:p>
        </p:txBody>
      </p:sp>
      <p:pic>
        <p:nvPicPr>
          <p:cNvPr id="3" name="Content Placeholder 2" descr="The image is an anatomical representation of the respiratory system.&#10;" title="Respiratory System Image "/>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5651600" y="2302535"/>
            <a:ext cx="3353503" cy="3815690"/>
          </a:xfrm>
          <a:prstGeom prst="rect">
            <a:avLst/>
          </a:prstGeom>
        </p:spPr>
      </p:pic>
      <p:sp>
        <p:nvSpPr>
          <p:cNvPr id="9" name="TextBox 8">
            <a:extLst>
              <a:ext uri="{FF2B5EF4-FFF2-40B4-BE49-F238E27FC236}">
                <a16:creationId xmlns:a16="http://schemas.microsoft.com/office/drawing/2014/main" id="{A9812DFB-5F70-7C43-AD8B-D101D1F40DA6}"/>
              </a:ext>
            </a:extLst>
          </p:cNvPr>
          <p:cNvSpPr txBox="1"/>
          <p:nvPr/>
        </p:nvSpPr>
        <p:spPr>
          <a:xfrm>
            <a:off x="6481823" y="6127809"/>
            <a:ext cx="2453833" cy="584775"/>
          </a:xfrm>
          <a:prstGeom prst="rect">
            <a:avLst/>
          </a:prstGeom>
          <a:noFill/>
        </p:spPr>
        <p:txBody>
          <a:bodyPr wrap="square" rtlCol="0">
            <a:spAutoFit/>
          </a:bodyPr>
          <a:lstStyle/>
          <a:p>
            <a:r>
              <a:rPr lang="en-US" altLang="en-US" b="1" dirty="0">
                <a:latin typeface="Century Gothic" panose="020B0502020202020204" pitchFamily="34" charset="0"/>
                <a:cs typeface="Arial" panose="020B0604020202020204" pitchFamily="34" charset="0"/>
              </a:rPr>
              <a:t>Respiratory System</a:t>
            </a:r>
          </a:p>
          <a:p>
            <a:r>
              <a:rPr lang="en-US" altLang="en-US" sz="1100" dirty="0">
                <a:latin typeface="Century Gothic" panose="020B0502020202020204" pitchFamily="34" charset="0"/>
                <a:cs typeface="Arial" panose="020B0604020202020204" pitchFamily="34" charset="0"/>
              </a:rPr>
              <a:t>(clker.com, 2007, PD-US</a:t>
            </a:r>
            <a:r>
              <a:rPr lang="en-US" altLang="en-US" sz="1400" dirty="0">
                <a:latin typeface="Century Gothic" panose="020B0502020202020204" pitchFamily="34" charset="0"/>
                <a:cs typeface="Arial" panose="020B0604020202020204" pitchFamily="34" charset="0"/>
              </a:rPr>
              <a:t>)</a:t>
            </a:r>
          </a:p>
        </p:txBody>
      </p:sp>
    </p:spTree>
    <p:custDataLst>
      <p:tags r:id="rId1"/>
    </p:custDataLst>
    <p:extLst>
      <p:ext uri="{BB962C8B-B14F-4D97-AF65-F5344CB8AC3E}">
        <p14:creationId xmlns:p14="http://schemas.microsoft.com/office/powerpoint/2010/main" val="265425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dirty="0"/>
              <a:t>Information Systems</a:t>
            </a:r>
          </a:p>
        </p:txBody>
      </p:sp>
      <p:sp>
        <p:nvSpPr>
          <p:cNvPr id="17411" name="Content Placeholder 2"/>
          <p:cNvSpPr>
            <a:spLocks noGrp="1"/>
          </p:cNvSpPr>
          <p:nvPr>
            <p:ph type="body" sz="quarter" idx="10"/>
          </p:nvPr>
        </p:nvSpPr>
        <p:spPr>
          <a:xfrm>
            <a:off x="406626" y="2133599"/>
            <a:ext cx="4350569" cy="3537996"/>
          </a:xfrm>
        </p:spPr>
        <p:txBody>
          <a:bodyPr/>
          <a:lstStyle/>
          <a:p>
            <a:pPr marL="342900" indent="-342900">
              <a:buFont typeface="Arial" panose="020B0604020202020204" pitchFamily="34" charset="0"/>
              <a:buChar char="•"/>
            </a:pPr>
            <a:r>
              <a:rPr lang="en-US" altLang="en-US" dirty="0"/>
              <a:t>Set of</a:t>
            </a:r>
          </a:p>
          <a:p>
            <a:pPr lvl="2">
              <a:spcBef>
                <a:spcPts val="0"/>
              </a:spcBef>
              <a:spcAft>
                <a:spcPts val="1200"/>
              </a:spcAft>
            </a:pPr>
            <a:r>
              <a:rPr lang="en-US" altLang="en-US" dirty="0"/>
              <a:t>People</a:t>
            </a:r>
          </a:p>
          <a:p>
            <a:pPr lvl="2">
              <a:spcBef>
                <a:spcPts val="0"/>
              </a:spcBef>
              <a:spcAft>
                <a:spcPts val="1200"/>
              </a:spcAft>
            </a:pPr>
            <a:r>
              <a:rPr lang="en-US" altLang="en-US" dirty="0"/>
              <a:t>Procedures</a:t>
            </a:r>
          </a:p>
          <a:p>
            <a:pPr lvl="2">
              <a:spcBef>
                <a:spcPts val="0"/>
              </a:spcBef>
              <a:spcAft>
                <a:spcPts val="1200"/>
              </a:spcAft>
            </a:pPr>
            <a:r>
              <a:rPr lang="en-US" altLang="en-US" dirty="0"/>
              <a:t>Hardware</a:t>
            </a:r>
          </a:p>
          <a:p>
            <a:pPr lvl="2">
              <a:spcBef>
                <a:spcPts val="0"/>
              </a:spcBef>
              <a:spcAft>
                <a:spcPts val="1200"/>
              </a:spcAft>
            </a:pPr>
            <a:r>
              <a:rPr lang="en-US" altLang="en-US" dirty="0"/>
              <a:t>Software</a:t>
            </a:r>
          </a:p>
          <a:p>
            <a:pPr lvl="2">
              <a:spcBef>
                <a:spcPts val="0"/>
              </a:spcBef>
              <a:spcAft>
                <a:spcPts val="1200"/>
              </a:spcAft>
            </a:pPr>
            <a:r>
              <a:rPr lang="en-US" altLang="en-US" dirty="0"/>
              <a:t>Data</a:t>
            </a:r>
          </a:p>
          <a:p>
            <a:endParaRPr lang="en-US" altLang="en-US" dirty="0"/>
          </a:p>
        </p:txBody>
      </p:sp>
      <p:sp>
        <p:nvSpPr>
          <p:cNvPr id="3" name="Slide Number Placeholder 2"/>
          <p:cNvSpPr>
            <a:spLocks noGrp="1"/>
          </p:cNvSpPr>
          <p:nvPr>
            <p:ph type="sldNum" sz="quarter" idx="12"/>
          </p:nvPr>
        </p:nvSpPr>
        <p:spPr/>
        <p:txBody>
          <a:bodyPr/>
          <a:lstStyle/>
          <a:p>
            <a:fld id="{F3BF8891-5E06-46C2-89A4-6DB85D39BA35}" type="slidenum">
              <a:rPr lang="en-US" smtClean="0"/>
              <a:pPr/>
              <a:t>4</a:t>
            </a:fld>
            <a:endParaRPr lang="en-US" dirty="0"/>
          </a:p>
        </p:txBody>
      </p:sp>
      <p:pic>
        <p:nvPicPr>
          <p:cNvPr id="6" name="Content Placeholder 5" descr="The image is of an info button.&#10;" title="Info ButtonImage"/>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8132763" y="5087938"/>
            <a:ext cx="1925637" cy="1657350"/>
          </a:xfrm>
        </p:spPr>
      </p:pic>
      <p:sp>
        <p:nvSpPr>
          <p:cNvPr id="8" name="Rectangle 7">
            <a:extLst>
              <a:ext uri="{FF2B5EF4-FFF2-40B4-BE49-F238E27FC236}">
                <a16:creationId xmlns:a16="http://schemas.microsoft.com/office/drawing/2014/main" id="{9ECD3212-2B21-4146-AC73-5976A9399805}"/>
              </a:ext>
            </a:extLst>
          </p:cNvPr>
          <p:cNvSpPr/>
          <p:nvPr/>
        </p:nvSpPr>
        <p:spPr>
          <a:xfrm>
            <a:off x="4974872" y="2137311"/>
            <a:ext cx="4794152" cy="2102114"/>
          </a:xfrm>
          <a:prstGeom prst="rect">
            <a:avLst/>
          </a:prstGeom>
        </p:spPr>
        <p:txBody>
          <a:bodyPr wrap="square">
            <a:spAutoFit/>
          </a:bodyPr>
          <a:lstStyle/>
          <a:p>
            <a:pPr marL="342900" indent="-342900">
              <a:lnSpc>
                <a:spcPct val="110000"/>
              </a:lnSpc>
              <a:spcAft>
                <a:spcPts val="600"/>
              </a:spcAft>
              <a:buSzPct val="111000"/>
              <a:buFont typeface="Arial" panose="020B0604020202020204" pitchFamily="34" charset="0"/>
              <a:buChar char="•"/>
            </a:pPr>
            <a:r>
              <a:rPr lang="en-US" altLang="en-US" sz="2400" dirty="0">
                <a:latin typeface="Century Gothic" panose="020B0502020202020204" pitchFamily="34" charset="0"/>
              </a:rPr>
              <a:t>Work together for</a:t>
            </a:r>
          </a:p>
          <a:p>
            <a:pPr marL="800100" lvl="1" indent="-342900">
              <a:lnSpc>
                <a:spcPct val="110000"/>
              </a:lnSpc>
              <a:spcAft>
                <a:spcPts val="1200"/>
              </a:spcAft>
              <a:buSzPct val="90000"/>
              <a:buFont typeface="Courier New" panose="02070309020205020404" pitchFamily="49" charset="0"/>
              <a:buChar char="o"/>
            </a:pPr>
            <a:r>
              <a:rPr lang="en-US" altLang="en-US" sz="2400" dirty="0">
                <a:latin typeface="Century Gothic" panose="020B0502020202020204" pitchFamily="34" charset="0"/>
              </a:rPr>
              <a:t>Decision making</a:t>
            </a:r>
          </a:p>
          <a:p>
            <a:pPr marL="800100" lvl="1" indent="-342900">
              <a:lnSpc>
                <a:spcPct val="110000"/>
              </a:lnSpc>
              <a:spcAft>
                <a:spcPts val="1200"/>
              </a:spcAft>
              <a:buSzPct val="90000"/>
              <a:buFont typeface="Courier New" panose="02070309020205020404" pitchFamily="49" charset="0"/>
              <a:buChar char="o"/>
            </a:pPr>
            <a:r>
              <a:rPr lang="en-US" altLang="en-US" sz="2400" dirty="0">
                <a:latin typeface="Century Gothic" panose="020B0502020202020204" pitchFamily="34" charset="0"/>
              </a:rPr>
              <a:t>Management</a:t>
            </a:r>
          </a:p>
          <a:p>
            <a:pPr marL="800100" lvl="1" indent="-342900">
              <a:lnSpc>
                <a:spcPct val="110000"/>
              </a:lnSpc>
              <a:spcAft>
                <a:spcPts val="1200"/>
              </a:spcAft>
              <a:buSzPct val="90000"/>
              <a:buFont typeface="Courier New" panose="02070309020205020404" pitchFamily="49" charset="0"/>
              <a:buChar char="o"/>
            </a:pPr>
            <a:r>
              <a:rPr lang="en-US" altLang="en-US" sz="2400" dirty="0">
                <a:latin typeface="Century Gothic" panose="020B0502020202020204" pitchFamily="34" charset="0"/>
              </a:rPr>
              <a:t>Operational activities</a:t>
            </a:r>
            <a:endParaRPr lang="en-US" sz="2400" dirty="0">
              <a:latin typeface="Century Gothic" panose="020B0502020202020204" pitchFamily="34"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3865" y="4557525"/>
            <a:ext cx="2795668" cy="2795668"/>
          </a:xfrm>
          <a:prstGeom prst="rect">
            <a:avLst/>
          </a:prstGeom>
        </p:spPr>
      </p:pic>
    </p:spTree>
    <p:custDataLst>
      <p:tags r:id="rId1"/>
    </p:custDataLst>
    <p:extLst>
      <p:ext uri="{BB962C8B-B14F-4D97-AF65-F5344CB8AC3E}">
        <p14:creationId xmlns:p14="http://schemas.microsoft.com/office/powerpoint/2010/main" val="2925480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7"/>
          <p:cNvSpPr>
            <a:spLocks noGrp="1"/>
          </p:cNvSpPr>
          <p:nvPr>
            <p:ph type="title"/>
          </p:nvPr>
        </p:nvSpPr>
        <p:spPr/>
        <p:txBody>
          <a:bodyPr/>
          <a:lstStyle/>
          <a:p>
            <a:r>
              <a:rPr lang="en-US" altLang="en-US" dirty="0"/>
              <a:t>Information System Tasks</a:t>
            </a:r>
          </a:p>
        </p:txBody>
      </p:sp>
      <p:sp>
        <p:nvSpPr>
          <p:cNvPr id="18435" name="Content Placeholder 8"/>
          <p:cNvSpPr>
            <a:spLocks noGrp="1"/>
          </p:cNvSpPr>
          <p:nvPr>
            <p:ph type="body" sz="quarter" idx="10"/>
          </p:nvPr>
        </p:nvSpPr>
        <p:spPr>
          <a:xfrm>
            <a:off x="406625" y="2133600"/>
            <a:ext cx="9147783" cy="4024132"/>
          </a:xfrm>
        </p:spPr>
        <p:txBody>
          <a:bodyPr/>
          <a:lstStyle/>
          <a:p>
            <a:pPr>
              <a:spcAft>
                <a:spcPts val="1200"/>
              </a:spcAft>
            </a:pPr>
            <a:r>
              <a:rPr lang="en-US" altLang="en-US" dirty="0"/>
              <a:t>Input</a:t>
            </a:r>
          </a:p>
          <a:p>
            <a:pPr lvl="1">
              <a:spcBef>
                <a:spcPts val="0"/>
              </a:spcBef>
              <a:spcAft>
                <a:spcPts val="1200"/>
              </a:spcAft>
            </a:pPr>
            <a:r>
              <a:rPr lang="en-US" altLang="en-US" dirty="0"/>
              <a:t>Data entry</a:t>
            </a:r>
          </a:p>
          <a:p>
            <a:pPr>
              <a:spcAft>
                <a:spcPts val="1200"/>
              </a:spcAft>
            </a:pPr>
            <a:r>
              <a:rPr lang="en-US" altLang="en-US" dirty="0"/>
              <a:t>Processing</a:t>
            </a:r>
          </a:p>
          <a:p>
            <a:pPr lvl="1">
              <a:spcBef>
                <a:spcPts val="0"/>
              </a:spcBef>
              <a:spcAft>
                <a:spcPts val="1200"/>
              </a:spcAft>
            </a:pPr>
            <a:r>
              <a:rPr lang="en-US" altLang="en-US" dirty="0"/>
              <a:t>Data manipulation</a:t>
            </a:r>
          </a:p>
          <a:p>
            <a:pPr>
              <a:spcAft>
                <a:spcPts val="1200"/>
              </a:spcAft>
            </a:pPr>
            <a:r>
              <a:rPr lang="en-US" altLang="en-US" dirty="0"/>
              <a:t>Output</a:t>
            </a:r>
          </a:p>
          <a:p>
            <a:pPr lvl="1">
              <a:spcBef>
                <a:spcPts val="0"/>
              </a:spcBef>
              <a:spcAft>
                <a:spcPts val="1200"/>
              </a:spcAft>
            </a:pPr>
            <a:r>
              <a:rPr lang="en-US" altLang="en-US" dirty="0"/>
              <a:t>Reports, summaries, other documents</a:t>
            </a:r>
          </a:p>
          <a:p>
            <a:pPr>
              <a:spcAft>
                <a:spcPts val="1200"/>
              </a:spcAft>
            </a:pPr>
            <a:r>
              <a:rPr lang="en-US" altLang="en-US" dirty="0"/>
              <a:t>Feedback</a:t>
            </a:r>
          </a:p>
        </p:txBody>
      </p:sp>
      <p:sp>
        <p:nvSpPr>
          <p:cNvPr id="2" name="Slide Number Placeholder 1"/>
          <p:cNvSpPr>
            <a:spLocks noGrp="1"/>
          </p:cNvSpPr>
          <p:nvPr>
            <p:ph type="sldNum" sz="quarter" idx="12"/>
          </p:nvPr>
        </p:nvSpPr>
        <p:spPr/>
        <p:txBody>
          <a:bodyPr/>
          <a:lstStyle/>
          <a:p>
            <a:fld id="{F3BF8891-5E06-46C2-89A4-6DB85D39BA35}" type="slidenum">
              <a:rPr lang="en-US" smtClean="0"/>
              <a:pPr/>
              <a:t>5</a:t>
            </a:fld>
            <a:endParaRPr lang="en-US" dirty="0"/>
          </a:p>
        </p:txBody>
      </p:sp>
    </p:spTree>
    <p:custDataLst>
      <p:tags r:id="rId1"/>
    </p:custDataLst>
    <p:extLst>
      <p:ext uri="{BB962C8B-B14F-4D97-AF65-F5344CB8AC3E}">
        <p14:creationId xmlns:p14="http://schemas.microsoft.com/office/powerpoint/2010/main" val="2699534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en-US" dirty="0"/>
              <a:t>Data</a:t>
            </a:r>
          </a:p>
        </p:txBody>
      </p:sp>
      <p:sp>
        <p:nvSpPr>
          <p:cNvPr id="4" name="Text Placeholder 3"/>
          <p:cNvSpPr>
            <a:spLocks noGrp="1"/>
          </p:cNvSpPr>
          <p:nvPr>
            <p:ph type="body" sz="quarter" idx="10"/>
          </p:nvPr>
        </p:nvSpPr>
        <p:spPr>
          <a:xfrm>
            <a:off x="406625" y="2133599"/>
            <a:ext cx="8066043" cy="5058938"/>
          </a:xfrm>
        </p:spPr>
        <p:txBody>
          <a:bodyPr/>
          <a:lstStyle/>
          <a:p>
            <a:pPr>
              <a:spcAft>
                <a:spcPts val="1200"/>
              </a:spcAft>
            </a:pPr>
            <a:r>
              <a:rPr lang="en-US" altLang="en-US" dirty="0"/>
              <a:t>Raw values collected for a purpose</a:t>
            </a:r>
          </a:p>
          <a:p>
            <a:pPr lvl="1">
              <a:spcBef>
                <a:spcPts val="0"/>
              </a:spcBef>
              <a:spcAft>
                <a:spcPts val="1200"/>
              </a:spcAft>
            </a:pPr>
            <a:r>
              <a:rPr lang="en-US" altLang="en-US" dirty="0"/>
              <a:t>Number of hours worked</a:t>
            </a:r>
          </a:p>
          <a:p>
            <a:pPr lvl="1">
              <a:spcBef>
                <a:spcPts val="0"/>
              </a:spcBef>
              <a:spcAft>
                <a:spcPts val="1200"/>
              </a:spcAft>
            </a:pPr>
            <a:r>
              <a:rPr lang="en-US" altLang="en-US" dirty="0"/>
              <a:t>Weight</a:t>
            </a:r>
          </a:p>
          <a:p>
            <a:pPr lvl="1">
              <a:spcBef>
                <a:spcPts val="0"/>
              </a:spcBef>
              <a:spcAft>
                <a:spcPts val="1200"/>
              </a:spcAft>
            </a:pPr>
            <a:r>
              <a:rPr lang="en-US" altLang="en-US" dirty="0"/>
              <a:t>Medical record number</a:t>
            </a:r>
          </a:p>
          <a:p>
            <a:pPr>
              <a:spcAft>
                <a:spcPts val="1200"/>
              </a:spcAft>
            </a:pPr>
            <a:r>
              <a:rPr lang="en-US" altLang="en-US" dirty="0"/>
              <a:t>Multiple representations</a:t>
            </a:r>
          </a:p>
          <a:p>
            <a:pPr lvl="1">
              <a:spcBef>
                <a:spcPts val="0"/>
              </a:spcBef>
              <a:spcAft>
                <a:spcPts val="1200"/>
              </a:spcAft>
            </a:pPr>
            <a:r>
              <a:rPr lang="en-US" altLang="en-US" dirty="0"/>
              <a:t>Alpha-numeric</a:t>
            </a:r>
          </a:p>
          <a:p>
            <a:pPr lvl="1">
              <a:spcBef>
                <a:spcPts val="0"/>
              </a:spcBef>
              <a:spcAft>
                <a:spcPts val="1200"/>
              </a:spcAft>
            </a:pPr>
            <a:r>
              <a:rPr lang="en-US" altLang="en-US" dirty="0"/>
              <a:t>Images</a:t>
            </a:r>
          </a:p>
          <a:p>
            <a:pPr lvl="1">
              <a:spcBef>
                <a:spcPts val="0"/>
              </a:spcBef>
              <a:spcAft>
                <a:spcPts val="1200"/>
              </a:spcAft>
            </a:pPr>
            <a:r>
              <a:rPr lang="en-US" altLang="en-US" dirty="0"/>
              <a:t>Video</a:t>
            </a:r>
          </a:p>
          <a:p>
            <a:pPr lvl="1">
              <a:spcBef>
                <a:spcPts val="0"/>
              </a:spcBef>
              <a:spcAft>
                <a:spcPts val="1200"/>
              </a:spcAft>
            </a:pPr>
            <a:r>
              <a:rPr lang="en-US" altLang="en-US" dirty="0"/>
              <a:t>Audio</a:t>
            </a:r>
          </a:p>
        </p:txBody>
      </p:sp>
      <p:sp>
        <p:nvSpPr>
          <p:cNvPr id="2" name="Slide Number Placeholder 1"/>
          <p:cNvSpPr>
            <a:spLocks noGrp="1"/>
          </p:cNvSpPr>
          <p:nvPr>
            <p:ph type="sldNum" sz="quarter" idx="12"/>
          </p:nvPr>
        </p:nvSpPr>
        <p:spPr/>
        <p:txBody>
          <a:bodyPr/>
          <a:lstStyle/>
          <a:p>
            <a:fld id="{F3BF8891-5E06-46C2-89A4-6DB85D39BA35}" type="slidenum">
              <a:rPr lang="en-US" smtClean="0"/>
              <a:pPr/>
              <a:t>6</a:t>
            </a:fld>
            <a:endParaRPr lang="en-US"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3191" y="3738966"/>
            <a:ext cx="3321218" cy="3321218"/>
          </a:xfrm>
          <a:prstGeom prst="rect">
            <a:avLst/>
          </a:prstGeom>
        </p:spPr>
      </p:pic>
    </p:spTree>
    <p:custDataLst>
      <p:tags r:id="rId1"/>
    </p:custDataLst>
    <p:extLst>
      <p:ext uri="{BB962C8B-B14F-4D97-AF65-F5344CB8AC3E}">
        <p14:creationId xmlns:p14="http://schemas.microsoft.com/office/powerpoint/2010/main" val="3677075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a:t>Information and Knowledge</a:t>
            </a:r>
          </a:p>
        </p:txBody>
      </p:sp>
      <p:sp>
        <p:nvSpPr>
          <p:cNvPr id="20483" name="Content Placeholder 2"/>
          <p:cNvSpPr>
            <a:spLocks noGrp="1"/>
          </p:cNvSpPr>
          <p:nvPr>
            <p:ph type="body" sz="quarter" idx="10"/>
          </p:nvPr>
        </p:nvSpPr>
        <p:spPr/>
        <p:txBody>
          <a:bodyPr/>
          <a:lstStyle/>
          <a:p>
            <a:pPr>
              <a:spcAft>
                <a:spcPts val="1200"/>
              </a:spcAft>
            </a:pPr>
            <a:r>
              <a:rPr lang="en-US" altLang="en-US" dirty="0"/>
              <a:t>Information: Data that are organized</a:t>
            </a:r>
          </a:p>
          <a:p>
            <a:pPr lvl="1">
              <a:spcBef>
                <a:spcPts val="0"/>
              </a:spcBef>
              <a:spcAft>
                <a:spcPts val="1200"/>
              </a:spcAft>
            </a:pPr>
            <a:r>
              <a:rPr lang="en-US" altLang="en-US" dirty="0"/>
              <a:t>Relationships</a:t>
            </a:r>
          </a:p>
          <a:p>
            <a:pPr>
              <a:spcAft>
                <a:spcPts val="1200"/>
              </a:spcAft>
            </a:pPr>
            <a:r>
              <a:rPr lang="en-US" altLang="en-US" dirty="0"/>
              <a:t>Knowledge: Understanding relationships within the data</a:t>
            </a:r>
          </a:p>
          <a:p>
            <a:endParaRPr lang="en-US" altLang="en-US" dirty="0"/>
          </a:p>
        </p:txBody>
      </p:sp>
      <p:sp>
        <p:nvSpPr>
          <p:cNvPr id="3" name="Slide Number Placeholder 2"/>
          <p:cNvSpPr>
            <a:spLocks noGrp="1"/>
          </p:cNvSpPr>
          <p:nvPr>
            <p:ph type="sldNum" sz="quarter" idx="12"/>
          </p:nvPr>
        </p:nvSpPr>
        <p:spPr/>
        <p:txBody>
          <a:bodyPr/>
          <a:lstStyle/>
          <a:p>
            <a:fld id="{F3BF8891-5E06-46C2-89A4-6DB85D39BA35}" type="slidenum">
              <a:rPr lang="en-US" smtClean="0"/>
              <a:pPr/>
              <a:t>7</a:t>
            </a:fld>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2379" y="4169630"/>
            <a:ext cx="3339588" cy="3339588"/>
          </a:xfrm>
          <a:prstGeom prst="rect">
            <a:avLst/>
          </a:prstGeom>
        </p:spPr>
      </p:pic>
    </p:spTree>
    <p:custDataLst>
      <p:tags r:id="rId1"/>
    </p:custDataLst>
    <p:extLst>
      <p:ext uri="{BB962C8B-B14F-4D97-AF65-F5344CB8AC3E}">
        <p14:creationId xmlns:p14="http://schemas.microsoft.com/office/powerpoint/2010/main" val="23446462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Characteristics of Useful Information</a:t>
            </a:r>
          </a:p>
        </p:txBody>
      </p:sp>
      <p:sp>
        <p:nvSpPr>
          <p:cNvPr id="7" name="Content Placeholder 6"/>
          <p:cNvSpPr>
            <a:spLocks noGrp="1"/>
          </p:cNvSpPr>
          <p:nvPr>
            <p:ph type="body" sz="quarter" idx="10"/>
          </p:nvPr>
        </p:nvSpPr>
        <p:spPr>
          <a:xfrm>
            <a:off x="406625" y="2110450"/>
            <a:ext cx="3517193" cy="2590800"/>
          </a:xfrm>
        </p:spPr>
        <p:txBody>
          <a:bodyPr/>
          <a:lstStyle/>
          <a:p>
            <a:pPr>
              <a:spcAft>
                <a:spcPts val="1200"/>
              </a:spcAft>
            </a:pPr>
            <a:r>
              <a:rPr lang="en-US" altLang="en-US" dirty="0"/>
              <a:t>Accessible</a:t>
            </a:r>
          </a:p>
          <a:p>
            <a:pPr>
              <a:spcAft>
                <a:spcPts val="1200"/>
              </a:spcAft>
            </a:pPr>
            <a:r>
              <a:rPr lang="en-US" altLang="en-US" dirty="0"/>
              <a:t>Accurate</a:t>
            </a:r>
          </a:p>
          <a:p>
            <a:pPr>
              <a:spcAft>
                <a:spcPts val="1200"/>
              </a:spcAft>
            </a:pPr>
            <a:r>
              <a:rPr lang="en-US" altLang="en-US" dirty="0"/>
              <a:t>Complete</a:t>
            </a:r>
          </a:p>
          <a:p>
            <a:pPr>
              <a:spcAft>
                <a:spcPts val="1200"/>
              </a:spcAft>
            </a:pPr>
            <a:r>
              <a:rPr lang="en-US" altLang="en-US" dirty="0"/>
              <a:t>Relevant</a:t>
            </a:r>
          </a:p>
        </p:txBody>
      </p:sp>
      <p:sp>
        <p:nvSpPr>
          <p:cNvPr id="2" name="Slide Number Placeholder 1"/>
          <p:cNvSpPr>
            <a:spLocks noGrp="1"/>
          </p:cNvSpPr>
          <p:nvPr>
            <p:ph type="sldNum" sz="quarter" idx="12"/>
          </p:nvPr>
        </p:nvSpPr>
        <p:spPr/>
        <p:txBody>
          <a:bodyPr/>
          <a:lstStyle/>
          <a:p>
            <a:fld id="{F3BF8891-5E06-46C2-89A4-6DB85D39BA35}" type="slidenum">
              <a:rPr lang="en-US" smtClean="0"/>
              <a:pPr/>
              <a:t>8</a:t>
            </a:fld>
            <a:endParaRPr lang="en-US" dirty="0"/>
          </a:p>
        </p:txBody>
      </p:sp>
      <p:sp>
        <p:nvSpPr>
          <p:cNvPr id="6" name="Content Placeholder 6">
            <a:extLst>
              <a:ext uri="{FF2B5EF4-FFF2-40B4-BE49-F238E27FC236}">
                <a16:creationId xmlns:a16="http://schemas.microsoft.com/office/drawing/2014/main" id="{2C98A67B-01A5-8146-84D7-C4B0BA6582D0}"/>
              </a:ext>
            </a:extLst>
          </p:cNvPr>
          <p:cNvSpPr txBox="1">
            <a:spLocks/>
          </p:cNvSpPr>
          <p:nvPr/>
        </p:nvSpPr>
        <p:spPr>
          <a:xfrm>
            <a:off x="4806936" y="2110450"/>
            <a:ext cx="3123653" cy="259080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spcAft>
                <a:spcPts val="1200"/>
              </a:spcAft>
            </a:pPr>
            <a:r>
              <a:rPr lang="en-US" altLang="en-US" dirty="0"/>
              <a:t>Reliable</a:t>
            </a:r>
          </a:p>
          <a:p>
            <a:pPr>
              <a:spcAft>
                <a:spcPts val="1200"/>
              </a:spcAft>
            </a:pPr>
            <a:r>
              <a:rPr lang="en-US" altLang="en-US" dirty="0"/>
              <a:t>Timely</a:t>
            </a:r>
          </a:p>
          <a:p>
            <a:pPr>
              <a:spcAft>
                <a:spcPts val="1200"/>
              </a:spcAft>
            </a:pPr>
            <a:r>
              <a:rPr lang="en-US" altLang="en-US" dirty="0"/>
              <a:t>Verifiable</a:t>
            </a:r>
            <a:endParaRPr lang="en-US" altLang="en-US" kern="0" dirty="0"/>
          </a:p>
        </p:txBody>
      </p:sp>
    </p:spTree>
    <p:custDataLst>
      <p:tags r:id="rId1"/>
    </p:custDataLst>
    <p:extLst>
      <p:ext uri="{BB962C8B-B14F-4D97-AF65-F5344CB8AC3E}">
        <p14:creationId xmlns:p14="http://schemas.microsoft.com/office/powerpoint/2010/main" val="2670735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en-US" dirty="0"/>
              <a:t>Goals of the Information System</a:t>
            </a:r>
          </a:p>
        </p:txBody>
      </p:sp>
      <p:sp>
        <p:nvSpPr>
          <p:cNvPr id="10" name="Text Placeholder 9"/>
          <p:cNvSpPr>
            <a:spLocks noGrp="1"/>
          </p:cNvSpPr>
          <p:nvPr>
            <p:ph type="body" sz="quarter" idx="10"/>
          </p:nvPr>
        </p:nvSpPr>
        <p:spPr/>
        <p:txBody>
          <a:bodyPr/>
          <a:lstStyle/>
          <a:p>
            <a:pPr>
              <a:spcAft>
                <a:spcPts val="1200"/>
              </a:spcAft>
            </a:pPr>
            <a:r>
              <a:rPr lang="en-US" altLang="en-US" dirty="0"/>
              <a:t>Provide access to information and knowledge</a:t>
            </a:r>
          </a:p>
          <a:p>
            <a:pPr>
              <a:spcAft>
                <a:spcPts val="1200"/>
              </a:spcAft>
            </a:pPr>
            <a:r>
              <a:rPr lang="en-US" altLang="en-US" dirty="0"/>
              <a:t>Provide tools for management of processes and services</a:t>
            </a:r>
          </a:p>
          <a:p>
            <a:pPr>
              <a:spcAft>
                <a:spcPts val="1200"/>
              </a:spcAft>
            </a:pPr>
            <a:r>
              <a:rPr lang="en-US" altLang="en-US" dirty="0"/>
              <a:t>Enable communications and collaboration both </a:t>
            </a:r>
            <a:br>
              <a:rPr lang="en-US" altLang="en-US" dirty="0"/>
            </a:br>
            <a:r>
              <a:rPr lang="en-US" altLang="en-US" dirty="0"/>
              <a:t>inside and outside the institution</a:t>
            </a:r>
          </a:p>
        </p:txBody>
      </p:sp>
      <p:sp>
        <p:nvSpPr>
          <p:cNvPr id="2" name="Slide Number Placeholder 1"/>
          <p:cNvSpPr>
            <a:spLocks noGrp="1"/>
          </p:cNvSpPr>
          <p:nvPr>
            <p:ph type="sldNum" sz="quarter" idx="12"/>
          </p:nvPr>
        </p:nvSpPr>
        <p:spPr/>
        <p:txBody>
          <a:bodyPr/>
          <a:lstStyle/>
          <a:p>
            <a:fld id="{F3BF8891-5E06-46C2-89A4-6DB85D39BA35}" type="slidenum">
              <a:rPr lang="en-US" smtClean="0"/>
              <a:pPr/>
              <a:t>9</a:t>
            </a:fld>
            <a:endParaRPr lang="en-US"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4889" y="4045149"/>
            <a:ext cx="3464070" cy="3464070"/>
          </a:xfrm>
          <a:prstGeom prst="rect">
            <a:avLst/>
          </a:prstGeom>
        </p:spPr>
      </p:pic>
    </p:spTree>
    <p:custDataLst>
      <p:tags r:id="rId1"/>
    </p:custDataLst>
    <p:extLst>
      <p:ext uri="{BB962C8B-B14F-4D97-AF65-F5344CB8AC3E}">
        <p14:creationId xmlns:p14="http://schemas.microsoft.com/office/powerpoint/2010/main" val="26336410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GUID" val="4e95cd81-b58d-4bf4-9c61-e38d609f7611"/>
  <p:tag name="AUDIO_IMPORT" val="C:\Documents and Settings\skidmorn\My Documents\Dropbox\NTDC\OHSU CDC\Comp4\Unit9\FINALIZED\comp4_unit9_REVISED\comp4_unit9\comp4_unit9d\comp4_unit9d_S-2_V3.mp3"/>
  <p:tag name="AUDIO_ID" val="277"/>
  <p:tag name="ELAPSEDTIME" val="38.035"/>
  <p:tag name="ARTICULATE_SLIDE_NAV" val="2"/>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8_V3.mp3"/>
  <p:tag name="AUDIO_ID" val="292"/>
  <p:tag name="ELAPSEDTIME" val="113.006"/>
  <p:tag name="ARTICULATE_SLIDE_NAV" val="8"/>
  <p:tag name="ARTICULATE_SLIDE_GUID" val="bd3377fb-4ee3-456b-93f7-49ecc99bcf4d"/>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GUID" val="610b21ae-203c-427f-928e-6d876b74056a"/>
  <p:tag name="AUDIO_IMPORT" val="C:\Documents and Settings\skidmorn\My Documents\Dropbox\NTDC\OHSU CDC\Comp4\Unit9\FINALIZED\comp4_unit9_REVISED\comp4_unit9\comp4_unit9a\comp4_unit9a_S-9_V3.mp3"/>
  <p:tag name="AUDIO_ID" val="276"/>
  <p:tag name="ELAPSEDTIME" val="56.451"/>
  <p:tag name="ARTICULATE_SLIDE_NAV" val="9"/>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MARGIN_1" val="0"/>
  <p:tag name="MARGIN_2" val="58.5"/>
  <p:tag name="MARGIN_3" val="90"/>
  <p:tag name="MARGIN_4" val="126"/>
  <p:tag name="MARGIN_5" val="162"/>
  <p:tag name="FONT_SIZE" val="12"/>
</p:tagLst>
</file>

<file path=ppt/tags/tag1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0_V3.mp3"/>
  <p:tag name="AUDIO_ID" val="293"/>
  <p:tag name="ELAPSEDTIME" val="70.296"/>
  <p:tag name="ARTICULATE_SLIDE_NAV" val="10"/>
  <p:tag name="ARTICULATE_SLIDE_GUID" val="a86827ed-0a65-4792-83c6-04355ddd6624"/>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1_V3.mp3"/>
  <p:tag name="AUDIO_ID" val="294"/>
  <p:tag name="ELAPSEDTIME" val="100.154"/>
  <p:tag name="ARTICULATE_SLIDE_NAV" val="11"/>
  <p:tag name="ARTICULATE_SLIDE_GUID" val="d08c3a7a-e299-4db5-8118-0b66e148aad3"/>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2_V3.mp3"/>
  <p:tag name="AUDIO_ID" val="296"/>
  <p:tag name="ELAPSEDTIME" val="22.753"/>
  <p:tag name="ARTICULATE_SLIDE_NAV" val="12"/>
  <p:tag name="ARTICULATE_SLIDE_GUID" val="b48b253f-9995-4936-a1d6-2281b7ddaf3b"/>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3_V3.mp3"/>
  <p:tag name="AUDIO_ID" val="295"/>
  <p:tag name="ELAPSEDTIME" val="106.345"/>
  <p:tag name="ARTICULATE_SLIDE_NAV" val="13"/>
  <p:tag name="ARTICULATE_SLIDE_GUID" val="1ac8d79c-fbfc-4987-ae2e-01a69fe73a31"/>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4_V3.mp3"/>
  <p:tag name="AUDIO_ID" val="299"/>
  <p:tag name="ELAPSEDTIME" val="88.294"/>
  <p:tag name="ARTICULATE_SLIDE_NAV" val="14"/>
  <p:tag name="ARTICULATE_SLIDE_GUID" val="b9169a09-05b4-4133-ab7d-9163cc6e8ecb"/>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15_V3.mp3"/>
  <p:tag name="AUDIO_ID" val="312"/>
  <p:tag name="ELAPSEDTIME" val="125.571"/>
  <p:tag name="ARTICULATE_SLIDE_NAV" val="15"/>
  <p:tag name="ARTICULATE_SLIDE_GUID" val="6a170869-b05a-49e1-8515-d73294f027d5"/>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GUID" val="f3d9b721-0324-4d94-b544-015c4f19acee"/>
  <p:tag name="AUDIO_IMPORT" val="C:\Documents and Settings\skidmorn\My Documents\Dropbox\NTDC\OHSU CDC\Comp4\Unit9\FINALIZED\comp4_unit9_REVISED\comp4_unit9\comp4_unit9a\comp4_unit9a_S-16_V3.mp3"/>
  <p:tag name="AUDIO_ID" val="300"/>
  <p:tag name="ELAPSEDTIME" val="104.098"/>
  <p:tag name="ARTICULATE_SLIDE_NAV" val="16"/>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20.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58.5"/>
  <p:tag name="MARGIN_3" val="90"/>
  <p:tag name="MARGIN_4" val="126"/>
  <p:tag name="MARGIN_5" val="162"/>
  <p:tag name="FONT_SIZE" val="12"/>
</p:tagLst>
</file>

<file path=ppt/tags/tag21.xml><?xml version="1.0" encoding="utf-8"?>
<p:tagLst xmlns:a="http://schemas.openxmlformats.org/drawingml/2006/main" xmlns:r="http://schemas.openxmlformats.org/officeDocument/2006/relationships" xmlns:p="http://schemas.openxmlformats.org/presentationml/2006/main">
  <p:tag name="ARTICULATE_SLIDE_GUID" val="3af6c925-3119-4173-a4d3-7e5159640e92"/>
  <p:tag name="AUDIO_IMPORT" val="C:\Documents and Settings\skidmorn\My Documents\Dropbox\NTDC\OHSU CDC\Comp4\Unit9\FINALIZED\comp4_unit9_REVISED\comp4_unit9\comp4_unit9a\comp4_unit9a_S-17_V3.mp3"/>
  <p:tag name="AUDIO_ID" val="301"/>
  <p:tag name="ELAPSEDTIME" val="59.168"/>
  <p:tag name="ARTICULATE_SLIDE_NAV" val="17"/>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23.xml><?xml version="1.0" encoding="utf-8"?>
<p:tagLst xmlns:a="http://schemas.openxmlformats.org/drawingml/2006/main" xmlns:r="http://schemas.openxmlformats.org/officeDocument/2006/relationships" xmlns:p="http://schemas.openxmlformats.org/presentationml/2006/main">
  <p:tag name="ARTICULATE_SLIDE_GUID" val="0ec70aa1-2144-409e-85ba-dccfd85a83c7"/>
  <p:tag name="AUDIO_IMPORT" val="C:\Documents and Settings\skidmorn\My Documents\Dropbox\NTDC\OHSU CDC\Comp4\Unit9\FINALIZED\comp4_unit9_REVISED\comp4_unit9\comp4_unit9a\comp4_unit9a_S-18_V3.mp3"/>
  <p:tag name="AUDIO_ID" val="303"/>
  <p:tag name="ELAPSEDTIME" val="70.296"/>
  <p:tag name="ARTICULATE_SLIDE_NAV" val="18"/>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MARGIN_1" val="0"/>
  <p:tag name="MARGIN_2" val="58.5"/>
  <p:tag name="MARGIN_3" val="90"/>
  <p:tag name="MARGIN_4" val="126"/>
  <p:tag name="MARGIN_5" val="162"/>
  <p:tag name="FONT_SIZE" val="12"/>
</p:tagLst>
</file>

<file path=ppt/tags/tag25.xml><?xml version="1.0" encoding="utf-8"?>
<p:tagLst xmlns:a="http://schemas.openxmlformats.org/drawingml/2006/main" xmlns:r="http://schemas.openxmlformats.org/officeDocument/2006/relationships" xmlns:p="http://schemas.openxmlformats.org/presentationml/2006/main">
  <p:tag name="ARTICULATE_SLIDE_GUID" val="e05c31fb-082e-4d09-b176-178f1e1968a5"/>
  <p:tag name="AUDIO_IMPORT" val="C:\Documents and Settings\skidmorn\My Documents\Dropbox\NTDC\OHSU CDC\Comp4\Unit9\FINALIZED\comp4_unit9_REVISED\comp4_unit9\comp4_unit9a\comp4_unit9a_S-19_V3.mp3"/>
  <p:tag name="AUDIO_ID" val="305"/>
  <p:tag name="ELAPSEDTIME" val="46.707"/>
  <p:tag name="ARTICULATE_SLIDE_NAV" val="19"/>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27.xml><?xml version="1.0" encoding="utf-8"?>
<p:tagLst xmlns:a="http://schemas.openxmlformats.org/drawingml/2006/main" xmlns:r="http://schemas.openxmlformats.org/officeDocument/2006/relationships" xmlns:p="http://schemas.openxmlformats.org/presentationml/2006/main">
  <p:tag name="ARTICULATE_SLIDE_GUID" val="c058bd8d-a7d2-4b29-960a-bb8fe5dc95de"/>
  <p:tag name="AUDIO_IMPORT" val="C:\Documents and Settings\skidmorn\My Documents\Dropbox\NTDC\OHSU CDC\Comp4\Unit9\FINALIZED\comp4_unit9_REVISED\comp4_unit9\comp4_unit9a\comp4_unit9a_S-20_V3.mp3"/>
  <p:tag name="AUDIO_ID" val="307"/>
  <p:tag name="ELAPSEDTIME" val="120.556"/>
  <p:tag name="ARTICULATE_SLIDE_NAV" val="20"/>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0"/>
</p:tagLst>
</file>

<file path=ppt/tags/tag29.xml><?xml version="1.0" encoding="utf-8"?>
<p:tagLst xmlns:a="http://schemas.openxmlformats.org/drawingml/2006/main" xmlns:r="http://schemas.openxmlformats.org/officeDocument/2006/relationships" xmlns:p="http://schemas.openxmlformats.org/presentationml/2006/main">
  <p:tag name="ARTICULATE_SLIDE_GUID" val="4a32fc4f-1d25-4e22-8ef3-73d9cb40e0e6"/>
  <p:tag name="AUDIO_IMPORT" val="C:\Documents and Settings\skidmorn\My Documents\Dropbox\NTDC\OHSU CDC\Comp4\Unit9\FINALIZED\comp4_unit9_REVISED\comp4_unit9\comp4_unit9a\comp4_unit9a_S-22_V3.mp3"/>
  <p:tag name="AUDIO_ID" val="311"/>
  <p:tag name="ELAPSEDTIME" val="55.067"/>
  <p:tag name="ARTICULATE_SLIDE_NAV" val="22"/>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GUID" val="7cbd2d01-6a40-4525-8960-fa46aa424bac"/>
  <p:tag name="AUDIO_IMPORT" val="C:\Documents and Settings\skidmorn\My Documents\Dropbox\NTDC\OHSU CDC\Comp4\Unit9\FINALIZED\comp4_unit9_REVISED\comp4_unit9\comp4_unit9a\comp4_unit9a_S-3_V3.mp3"/>
  <p:tag name="AUDIO_ID" val="273"/>
  <p:tag name="ELAPSEDTIME" val="80.823"/>
  <p:tag name="ARTICULATE_SLIDE_NAV" val="3"/>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31.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23_V3.mp3"/>
  <p:tag name="AUDIO_ID" val="270"/>
  <p:tag name="ELAPSEDTIME" val="57.235"/>
  <p:tag name="ARTICULATE_SLIDE_NAV" val="23"/>
  <p:tag name="ARTICULATE_SLIDE_GUID" val="d02c3339-7725-4dd3-9187-a86acd910c23"/>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30_sec_silence.mp3"/>
  <p:tag name="AUDIO_ID" val="267"/>
  <p:tag name="ELAPSEDTIME" val="7.515"/>
  <p:tag name="ARTICULATE_SLIDE_NAV" val="24"/>
  <p:tag name="ARTICULATE_SLIDE_GUID" val="be4241ae-4c01-4313-90c2-29d239827a5c"/>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30_sec_silence.mp3"/>
  <p:tag name="AUDIO_ID" val="267"/>
  <p:tag name="ELAPSEDTIME" val="7.515"/>
  <p:tag name="ARTICULATE_SLIDE_NAV" val="24"/>
  <p:tag name="ARTICULATE_SLIDE_GUID" val="be4241ae-4c01-4313-90c2-29d239827a5c"/>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py of 30_sec_silence.mp3"/>
  <p:tag name="AUDIO_ID" val="298"/>
  <p:tag name="ELAPSEDTIME" val="7.515"/>
  <p:tag name="ARTICULATE_SLIDE_NAV" val="25"/>
  <p:tag name="ARTICULATE_SLIDE_GUID" val="826db769-4c41-466d-bb7f-5ea560d1d3d6"/>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py of 30_sec_silence.mp3"/>
  <p:tag name="AUDIO_ID" val="298"/>
  <p:tag name="ELAPSEDTIME" val="7.515"/>
  <p:tag name="ARTICULATE_SLIDE_NAV" val="25"/>
  <p:tag name="ARTICULATE_SLIDE_GUID" val="826db769-4c41-466d-bb7f-5ea560d1d3d6"/>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BULLET_1" val="8226"/>
  <p:tag name="BULLET_2" val="8226"/>
  <p:tag name="BULLET_3" val="8226"/>
  <p:tag name="BULLET_4" val="8226"/>
  <p:tag name="BULLET_5" val="8226"/>
  <p:tag name="BULLET_6" val="8226"/>
  <p:tag name="BULLET_7" val="8226"/>
  <p:tag name="BULLET_8" val="8226"/>
  <p:tag name="BULLET_9" val="8226"/>
  <p:tag name="MARGIN_1" val="0"/>
  <p:tag name="MARGIN_2" val="58.5"/>
  <p:tag name="MARGIN_3" val="90"/>
  <p:tag name="MARGIN_4" val="126"/>
  <p:tag name="MARGIN_5" val="162"/>
  <p:tag name="FONT_SIZE" val="12"/>
</p:tagLst>
</file>

<file path=ppt/tags/tag5.xml><?xml version="1.0" encoding="utf-8"?>
<p:tagLst xmlns:a="http://schemas.openxmlformats.org/drawingml/2006/main" xmlns:r="http://schemas.openxmlformats.org/officeDocument/2006/relationships" xmlns:p="http://schemas.openxmlformats.org/presentationml/2006/main">
  <p:tag name="ARTICULATE_SLIDE_GUID" val="2cdf91b2-4d5a-439a-ba85-2002f1d23c6c"/>
  <p:tag name="AUDIO_IMPORT" val="C:\Documents and Settings\skidmorn\My Documents\Dropbox\NTDC\OHSU CDC\Comp4\Unit9\FINALIZED\comp4_unit9_REVISED\comp4_unit9\comp4_unit9a\comp4_unit9a_S-4_V3.mp3"/>
  <p:tag name="AUDIO_ID" val="275"/>
  <p:tag name="ELAPSEDTIME" val="32.183"/>
  <p:tag name="ARTICULATE_SLIDE_NAV" val="4"/>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BULLET_1" val="8226"/>
  <p:tag name="MARGIN_1" val="0"/>
  <p:tag name="MARGIN_2" val="58.5"/>
  <p:tag name="MARGIN_3" val="90"/>
  <p:tag name="MARGIN_4" val="126"/>
  <p:tag name="MARGIN_5" val="162"/>
  <p:tag name="FONT_SIZE" val="12"/>
</p:tagLst>
</file>

<file path=ppt/tags/tag7.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5_V3.mp3"/>
  <p:tag name="AUDIO_ID" val="297"/>
  <p:tag name="ELAPSEDTIME" val="65.986"/>
  <p:tag name="ARTICULATE_SLIDE_NAV" val="5"/>
  <p:tag name="ARTICULATE_SLIDE_GUID" val="0e25995c-a568-44e7-91c0-0f902b9960c8"/>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6_V3.mp3"/>
  <p:tag name="AUDIO_ID" val="274"/>
  <p:tag name="ELAPSEDTIME" val="33.045"/>
  <p:tag name="ARTICULATE_SLIDE_NAV" val="6"/>
  <p:tag name="ARTICULATE_SLIDE_GUID" val="c9f755b5-c90a-4a53-880e-9d826dcd8f16"/>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UDIO_IMPORT" val="C:\Documents and Settings\skidmorn\My Documents\Dropbox\NTDC\OHSU CDC\Comp4\Unit9\FINALIZED\comp4_unit9_REVISED\comp4_unit9\comp4_unit9a\comp4_unit9a_S-7_V3.mp3"/>
  <p:tag name="AUDIO_ID" val="291"/>
  <p:tag name="ELAPSEDTIME" val="44.226"/>
  <p:tag name="ARTICULATE_SLIDE_NAV" val="7"/>
  <p:tag name="ARTICULATE_SLIDE_GUID" val="f7f8fa6b-8587-4702-bde8-5c66898133dd"/>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0DB0D865-19D1-41BA-9A4A-2E3E57F089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2597</TotalTime>
  <Words>4597</Words>
  <Application>Microsoft Office PowerPoint</Application>
  <PresentationFormat>Custom</PresentationFormat>
  <Paragraphs>298</Paragraphs>
  <Slides>27</Slides>
  <Notes>27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Calibri</vt:lpstr>
      <vt:lpstr>Century Gothic</vt:lpstr>
      <vt:lpstr>Courier New</vt:lpstr>
      <vt:lpstr>Futura Lt BT</vt:lpstr>
      <vt:lpstr>Futura LT Pro Book</vt:lpstr>
      <vt:lpstr>Times New Roman</vt:lpstr>
      <vt:lpstr>Wingdings</vt:lpstr>
      <vt:lpstr>Office Theme</vt:lpstr>
      <vt:lpstr>PowerPoint Presentation</vt:lpstr>
      <vt:lpstr>Information Systems</vt:lpstr>
      <vt:lpstr>Systems</vt:lpstr>
      <vt:lpstr>Information Systems</vt:lpstr>
      <vt:lpstr>Information System Tasks</vt:lpstr>
      <vt:lpstr>Data</vt:lpstr>
      <vt:lpstr>Information and Knowledge</vt:lpstr>
      <vt:lpstr>Characteristics of Useful Information</vt:lpstr>
      <vt:lpstr>Goals of the Information System</vt:lpstr>
      <vt:lpstr>Information Systems Implementation</vt:lpstr>
      <vt:lpstr>Business Information Systems</vt:lpstr>
      <vt:lpstr>Enterprise Resource Planning</vt:lpstr>
      <vt:lpstr>Healthcare Information Systems</vt:lpstr>
      <vt:lpstr>Components of Information Systems</vt:lpstr>
      <vt:lpstr>Processes</vt:lpstr>
      <vt:lpstr>People: Stakeholders</vt:lpstr>
      <vt:lpstr>System Owners</vt:lpstr>
      <vt:lpstr>System Users</vt:lpstr>
      <vt:lpstr>System Designers</vt:lpstr>
      <vt:lpstr>System Builders</vt:lpstr>
      <vt:lpstr>Project Manager</vt:lpstr>
      <vt:lpstr>Information Systems</vt:lpstr>
      <vt:lpstr>Information Systems</vt:lpstr>
      <vt:lpstr>Information Systems</vt:lpstr>
      <vt:lpstr>Information Systems</vt:lpstr>
      <vt:lpstr>Information Systems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McMaster</dc:creator>
  <cp:lastModifiedBy>Villella, Christina</cp:lastModifiedBy>
  <cp:revision>35</cp:revision>
  <cp:lastPrinted>2018-07-03T19:11:17Z</cp:lastPrinted>
  <dcterms:created xsi:type="dcterms:W3CDTF">2018-06-29T03:21:51Z</dcterms:created>
  <dcterms:modified xsi:type="dcterms:W3CDTF">2020-03-31T16:36:17Z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