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2"/>
  </p:notesMasterIdLst>
  <p:handoutMasterIdLst>
    <p:handoutMasterId r:id="rId33"/>
  </p:handoutMasterIdLst>
  <p:sldIdLst>
    <p:sldId id="273" r:id="rId5"/>
    <p:sldId id="277" r:id="rId6"/>
    <p:sldId id="278" r:id="rId7"/>
    <p:sldId id="279" r:id="rId8"/>
    <p:sldId id="280" r:id="rId9"/>
    <p:sldId id="281" r:id="rId10"/>
    <p:sldId id="282" r:id="rId11"/>
    <p:sldId id="283" r:id="rId12"/>
    <p:sldId id="284" r:id="rId13"/>
    <p:sldId id="285" r:id="rId14"/>
    <p:sldId id="286" r:id="rId15"/>
    <p:sldId id="287" r:id="rId16"/>
    <p:sldId id="288" r:id="rId17"/>
    <p:sldId id="289" r:id="rId18"/>
    <p:sldId id="290" r:id="rId19"/>
    <p:sldId id="291" r:id="rId20"/>
    <p:sldId id="292" r:id="rId21"/>
    <p:sldId id="293" r:id="rId22"/>
    <p:sldId id="294" r:id="rId23"/>
    <p:sldId id="295" r:id="rId24"/>
    <p:sldId id="296" r:id="rId25"/>
    <p:sldId id="297" r:id="rId26"/>
    <p:sldId id="298" r:id="rId27"/>
    <p:sldId id="299" r:id="rId28"/>
    <p:sldId id="300" r:id="rId29"/>
    <p:sldId id="301" r:id="rId30"/>
    <p:sldId id="271" r:id="rId31"/>
  </p:sldIdLst>
  <p:sldSz cx="10058400" cy="7772400"/>
  <p:notesSz cx="9296400" cy="7010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448" userDrawn="1">
          <p15:clr>
            <a:srgbClr val="A4A3A4"/>
          </p15:clr>
        </p15:guide>
        <p15:guide id="2" pos="3168"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Young-Turner, Cindy" initials="YC"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29CC0"/>
    <a:srgbClr val="1E1860"/>
    <a:srgbClr val="555276"/>
    <a:srgbClr val="A6C038"/>
    <a:srgbClr val="ECCE18"/>
    <a:srgbClr val="E6661F"/>
    <a:srgbClr val="C83537"/>
    <a:srgbClr val="1E185F"/>
    <a:srgbClr val="A7BF39"/>
    <a:srgbClr val="008C8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A79957E-7DD9-47FE-BF6F-7C64DA00B7E2}" v="48" dt="2020-03-30T21:00:49.159"/>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15019" autoAdjust="0"/>
    <p:restoredTop sz="95227" autoAdjust="0"/>
  </p:normalViewPr>
  <p:slideViewPr>
    <p:cSldViewPr>
      <p:cViewPr varScale="1">
        <p:scale>
          <a:sx n="92" d="100"/>
          <a:sy n="92" d="100"/>
        </p:scale>
        <p:origin x="1926" y="84"/>
      </p:cViewPr>
      <p:guideLst>
        <p:guide orient="horz" pos="2448"/>
        <p:guide pos="316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65" d="100"/>
          <a:sy n="65" d="100"/>
        </p:scale>
        <p:origin x="1896" y="6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6/11/relationships/changesInfo" Target="changesInfos/changesInfo1.xml"/><Relationship Id="rId21" Type="http://schemas.openxmlformats.org/officeDocument/2006/relationships/slide" Target="slides/slide17.xml"/><Relationship Id="rId34" Type="http://schemas.openxmlformats.org/officeDocument/2006/relationships/commentAuthors" Target="commen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handoutMaster" Target="handoutMasters/handoutMaster1.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notesMaster" Target="notesMasters/notesMaster1.xml"/><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presProps" Target="presProp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illella, Christina" userId="910bba07-b9e3-4583-91f1-8ceacf5af36d" providerId="ADAL" clId="{8A79957E-7DD9-47FE-BF6F-7C64DA00B7E2}"/>
    <pc:docChg chg="modSld">
      <pc:chgData name="Villella, Christina" userId="910bba07-b9e3-4583-91f1-8ceacf5af36d" providerId="ADAL" clId="{8A79957E-7DD9-47FE-BF6F-7C64DA00B7E2}" dt="2020-03-30T21:00:56.184" v="160" actId="113"/>
      <pc:docMkLst>
        <pc:docMk/>
      </pc:docMkLst>
      <pc:sldChg chg="modNotes">
        <pc:chgData name="Villella, Christina" userId="910bba07-b9e3-4583-91f1-8ceacf5af36d" providerId="ADAL" clId="{8A79957E-7DD9-47FE-BF6F-7C64DA00B7E2}" dt="2020-03-30T20:31:52.798" v="5" actId="113"/>
        <pc:sldMkLst>
          <pc:docMk/>
          <pc:sldMk cId="2869224892" sldId="277"/>
        </pc:sldMkLst>
      </pc:sldChg>
      <pc:sldChg chg="modNotes">
        <pc:chgData name="Villella, Christina" userId="910bba07-b9e3-4583-91f1-8ceacf5af36d" providerId="ADAL" clId="{8A79957E-7DD9-47FE-BF6F-7C64DA00B7E2}" dt="2020-03-30T20:32:12.759" v="14" actId="20577"/>
        <pc:sldMkLst>
          <pc:docMk/>
          <pc:sldMk cId="2573900310" sldId="278"/>
        </pc:sldMkLst>
      </pc:sldChg>
      <pc:sldChg chg="modNotes">
        <pc:chgData name="Villella, Christina" userId="910bba07-b9e3-4583-91f1-8ceacf5af36d" providerId="ADAL" clId="{8A79957E-7DD9-47FE-BF6F-7C64DA00B7E2}" dt="2020-03-30T20:32:35.997" v="21" actId="20577"/>
        <pc:sldMkLst>
          <pc:docMk/>
          <pc:sldMk cId="2772755286" sldId="279"/>
        </pc:sldMkLst>
      </pc:sldChg>
      <pc:sldChg chg="modNotes">
        <pc:chgData name="Villella, Christina" userId="910bba07-b9e3-4583-91f1-8ceacf5af36d" providerId="ADAL" clId="{8A79957E-7DD9-47FE-BF6F-7C64DA00B7E2}" dt="2020-03-30T20:32:54.157" v="26" actId="20577"/>
        <pc:sldMkLst>
          <pc:docMk/>
          <pc:sldMk cId="1356352663" sldId="280"/>
        </pc:sldMkLst>
      </pc:sldChg>
      <pc:sldChg chg="modNotes">
        <pc:chgData name="Villella, Christina" userId="910bba07-b9e3-4583-91f1-8ceacf5af36d" providerId="ADAL" clId="{8A79957E-7DD9-47FE-BF6F-7C64DA00B7E2}" dt="2020-03-30T20:33:46.507" v="35" actId="113"/>
        <pc:sldMkLst>
          <pc:docMk/>
          <pc:sldMk cId="3508980945" sldId="281"/>
        </pc:sldMkLst>
      </pc:sldChg>
      <pc:sldChg chg="modNotes">
        <pc:chgData name="Villella, Christina" userId="910bba07-b9e3-4583-91f1-8ceacf5af36d" providerId="ADAL" clId="{8A79957E-7DD9-47FE-BF6F-7C64DA00B7E2}" dt="2020-03-30T20:34:19.288" v="40" actId="113"/>
        <pc:sldMkLst>
          <pc:docMk/>
          <pc:sldMk cId="2260040075" sldId="282"/>
        </pc:sldMkLst>
      </pc:sldChg>
      <pc:sldChg chg="modNotes">
        <pc:chgData name="Villella, Christina" userId="910bba07-b9e3-4583-91f1-8ceacf5af36d" providerId="ADAL" clId="{8A79957E-7DD9-47FE-BF6F-7C64DA00B7E2}" dt="2020-03-30T20:34:56.557" v="44" actId="113"/>
        <pc:sldMkLst>
          <pc:docMk/>
          <pc:sldMk cId="2553332638" sldId="283"/>
        </pc:sldMkLst>
      </pc:sldChg>
      <pc:sldChg chg="modNotes">
        <pc:chgData name="Villella, Christina" userId="910bba07-b9e3-4583-91f1-8ceacf5af36d" providerId="ADAL" clId="{8A79957E-7DD9-47FE-BF6F-7C64DA00B7E2}" dt="2020-03-30T20:35:21.484" v="52" actId="20577"/>
        <pc:sldMkLst>
          <pc:docMk/>
          <pc:sldMk cId="4086514001" sldId="284"/>
        </pc:sldMkLst>
      </pc:sldChg>
      <pc:sldChg chg="modNotes">
        <pc:chgData name="Villella, Christina" userId="910bba07-b9e3-4583-91f1-8ceacf5af36d" providerId="ADAL" clId="{8A79957E-7DD9-47FE-BF6F-7C64DA00B7E2}" dt="2020-03-30T20:36:17.921" v="58" actId="20577"/>
        <pc:sldMkLst>
          <pc:docMk/>
          <pc:sldMk cId="1139189587" sldId="285"/>
        </pc:sldMkLst>
      </pc:sldChg>
      <pc:sldChg chg="modNotes">
        <pc:chgData name="Villella, Christina" userId="910bba07-b9e3-4583-91f1-8ceacf5af36d" providerId="ADAL" clId="{8A79957E-7DD9-47FE-BF6F-7C64DA00B7E2}" dt="2020-03-30T20:36:40.796" v="63" actId="113"/>
        <pc:sldMkLst>
          <pc:docMk/>
          <pc:sldMk cId="4088037686" sldId="286"/>
        </pc:sldMkLst>
      </pc:sldChg>
      <pc:sldChg chg="modNotes">
        <pc:chgData name="Villella, Christina" userId="910bba07-b9e3-4583-91f1-8ceacf5af36d" providerId="ADAL" clId="{8A79957E-7DD9-47FE-BF6F-7C64DA00B7E2}" dt="2020-03-30T20:37:10.268" v="70" actId="113"/>
        <pc:sldMkLst>
          <pc:docMk/>
          <pc:sldMk cId="3044018052" sldId="287"/>
        </pc:sldMkLst>
      </pc:sldChg>
      <pc:sldChg chg="modNotes">
        <pc:chgData name="Villella, Christina" userId="910bba07-b9e3-4583-91f1-8ceacf5af36d" providerId="ADAL" clId="{8A79957E-7DD9-47FE-BF6F-7C64DA00B7E2}" dt="2020-03-30T20:37:40.834" v="76" actId="20577"/>
        <pc:sldMkLst>
          <pc:docMk/>
          <pc:sldMk cId="2729224782" sldId="288"/>
        </pc:sldMkLst>
      </pc:sldChg>
      <pc:sldChg chg="modNotes">
        <pc:chgData name="Villella, Christina" userId="910bba07-b9e3-4583-91f1-8ceacf5af36d" providerId="ADAL" clId="{8A79957E-7DD9-47FE-BF6F-7C64DA00B7E2}" dt="2020-03-30T20:37:57.053" v="81" actId="113"/>
        <pc:sldMkLst>
          <pc:docMk/>
          <pc:sldMk cId="1447439785" sldId="289"/>
        </pc:sldMkLst>
      </pc:sldChg>
      <pc:sldChg chg="modNotes">
        <pc:chgData name="Villella, Christina" userId="910bba07-b9e3-4583-91f1-8ceacf5af36d" providerId="ADAL" clId="{8A79957E-7DD9-47FE-BF6F-7C64DA00B7E2}" dt="2020-03-30T20:38:31.921" v="86" actId="207"/>
        <pc:sldMkLst>
          <pc:docMk/>
          <pc:sldMk cId="3523669001" sldId="290"/>
        </pc:sldMkLst>
      </pc:sldChg>
      <pc:sldChg chg="modNotes">
        <pc:chgData name="Villella, Christina" userId="910bba07-b9e3-4583-91f1-8ceacf5af36d" providerId="ADAL" clId="{8A79957E-7DD9-47FE-BF6F-7C64DA00B7E2}" dt="2020-03-30T20:38:52.690" v="91" actId="113"/>
        <pc:sldMkLst>
          <pc:docMk/>
          <pc:sldMk cId="3223505145" sldId="291"/>
        </pc:sldMkLst>
      </pc:sldChg>
      <pc:sldChg chg="modNotes">
        <pc:chgData name="Villella, Christina" userId="910bba07-b9e3-4583-91f1-8ceacf5af36d" providerId="ADAL" clId="{8A79957E-7DD9-47FE-BF6F-7C64DA00B7E2}" dt="2020-03-30T20:39:13.614" v="96" actId="113"/>
        <pc:sldMkLst>
          <pc:docMk/>
          <pc:sldMk cId="4210352468" sldId="292"/>
        </pc:sldMkLst>
      </pc:sldChg>
      <pc:sldChg chg="modNotes">
        <pc:chgData name="Villella, Christina" userId="910bba07-b9e3-4583-91f1-8ceacf5af36d" providerId="ADAL" clId="{8A79957E-7DD9-47FE-BF6F-7C64DA00B7E2}" dt="2020-03-30T20:40:12.950" v="103" actId="113"/>
        <pc:sldMkLst>
          <pc:docMk/>
          <pc:sldMk cId="4200872924" sldId="293"/>
        </pc:sldMkLst>
      </pc:sldChg>
      <pc:sldChg chg="modNotes">
        <pc:chgData name="Villella, Christina" userId="910bba07-b9e3-4583-91f1-8ceacf5af36d" providerId="ADAL" clId="{8A79957E-7DD9-47FE-BF6F-7C64DA00B7E2}" dt="2020-03-30T20:42:23.974" v="113" actId="1076"/>
        <pc:sldMkLst>
          <pc:docMk/>
          <pc:sldMk cId="3463023396" sldId="294"/>
        </pc:sldMkLst>
      </pc:sldChg>
      <pc:sldChg chg="modNotes">
        <pc:chgData name="Villella, Christina" userId="910bba07-b9e3-4583-91f1-8ceacf5af36d" providerId="ADAL" clId="{8A79957E-7DD9-47FE-BF6F-7C64DA00B7E2}" dt="2020-03-30T20:42:57.019" v="118" actId="113"/>
        <pc:sldMkLst>
          <pc:docMk/>
          <pc:sldMk cId="1823713762" sldId="295"/>
        </pc:sldMkLst>
      </pc:sldChg>
      <pc:sldChg chg="modNotes">
        <pc:chgData name="Villella, Christina" userId="910bba07-b9e3-4583-91f1-8ceacf5af36d" providerId="ADAL" clId="{8A79957E-7DD9-47FE-BF6F-7C64DA00B7E2}" dt="2020-03-30T20:43:39.905" v="131" actId="207"/>
        <pc:sldMkLst>
          <pc:docMk/>
          <pc:sldMk cId="2864665062" sldId="296"/>
        </pc:sldMkLst>
      </pc:sldChg>
      <pc:sldChg chg="modNotes">
        <pc:chgData name="Villella, Christina" userId="910bba07-b9e3-4583-91f1-8ceacf5af36d" providerId="ADAL" clId="{8A79957E-7DD9-47FE-BF6F-7C64DA00B7E2}" dt="2020-03-30T20:44:12.077" v="136" actId="20577"/>
        <pc:sldMkLst>
          <pc:docMk/>
          <pc:sldMk cId="2567268792" sldId="297"/>
        </pc:sldMkLst>
      </pc:sldChg>
      <pc:sldChg chg="modNotes">
        <pc:chgData name="Villella, Christina" userId="910bba07-b9e3-4583-91f1-8ceacf5af36d" providerId="ADAL" clId="{8A79957E-7DD9-47FE-BF6F-7C64DA00B7E2}" dt="2020-03-30T21:00:30.904" v="145" actId="6549"/>
        <pc:sldMkLst>
          <pc:docMk/>
          <pc:sldMk cId="741591039" sldId="298"/>
        </pc:sldMkLst>
      </pc:sldChg>
      <pc:sldChg chg="modNotes">
        <pc:chgData name="Villella, Christina" userId="910bba07-b9e3-4583-91f1-8ceacf5af36d" providerId="ADAL" clId="{8A79957E-7DD9-47FE-BF6F-7C64DA00B7E2}" dt="2020-03-30T21:00:56.184" v="160" actId="113"/>
        <pc:sldMkLst>
          <pc:docMk/>
          <pc:sldMk cId="3899449733" sldId="299"/>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029027" cy="350807"/>
          </a:xfrm>
          <a:prstGeom prst="rect">
            <a:avLst/>
          </a:prstGeom>
        </p:spPr>
        <p:txBody>
          <a:bodyPr vert="horz" lIns="83622" tIns="41811" rIns="83622" bIns="41811" rtlCol="0"/>
          <a:lstStyle>
            <a:lvl1pPr algn="l">
              <a:defRPr sz="1100"/>
            </a:lvl1pPr>
          </a:lstStyle>
          <a:p>
            <a:endParaRPr lang="en-US" dirty="0"/>
          </a:p>
        </p:txBody>
      </p:sp>
      <p:sp>
        <p:nvSpPr>
          <p:cNvPr id="3" name="Date Placeholder 2"/>
          <p:cNvSpPr>
            <a:spLocks noGrp="1"/>
          </p:cNvSpPr>
          <p:nvPr>
            <p:ph type="dt" sz="quarter" idx="1"/>
          </p:nvPr>
        </p:nvSpPr>
        <p:spPr>
          <a:xfrm>
            <a:off x="5265907" y="0"/>
            <a:ext cx="4029027" cy="350807"/>
          </a:xfrm>
          <a:prstGeom prst="rect">
            <a:avLst/>
          </a:prstGeom>
        </p:spPr>
        <p:txBody>
          <a:bodyPr vert="horz" lIns="83622" tIns="41811" rIns="83622" bIns="41811" rtlCol="0"/>
          <a:lstStyle>
            <a:lvl1pPr algn="r">
              <a:defRPr sz="1100"/>
            </a:lvl1pPr>
          </a:lstStyle>
          <a:p>
            <a:fld id="{638342C8-1770-4004-A9F5-C37FDF397545}" type="datetimeFigureOut">
              <a:rPr lang="en-US" smtClean="0"/>
              <a:t>3/30/2020</a:t>
            </a:fld>
            <a:endParaRPr lang="en-US" dirty="0"/>
          </a:p>
        </p:txBody>
      </p:sp>
      <p:sp>
        <p:nvSpPr>
          <p:cNvPr id="4" name="Footer Placeholder 3"/>
          <p:cNvSpPr>
            <a:spLocks noGrp="1"/>
          </p:cNvSpPr>
          <p:nvPr>
            <p:ph type="ftr" sz="quarter" idx="2"/>
          </p:nvPr>
        </p:nvSpPr>
        <p:spPr>
          <a:xfrm>
            <a:off x="0" y="6659594"/>
            <a:ext cx="4029027" cy="350806"/>
          </a:xfrm>
          <a:prstGeom prst="rect">
            <a:avLst/>
          </a:prstGeom>
        </p:spPr>
        <p:txBody>
          <a:bodyPr vert="horz" lIns="83622" tIns="41811" rIns="83622" bIns="41811" rtlCol="0" anchor="b"/>
          <a:lstStyle>
            <a:lvl1pPr algn="l">
              <a:defRPr sz="1100"/>
            </a:lvl1pPr>
          </a:lstStyle>
          <a:p>
            <a:endParaRPr lang="en-US" dirty="0"/>
          </a:p>
        </p:txBody>
      </p:sp>
      <p:sp>
        <p:nvSpPr>
          <p:cNvPr id="5" name="Slide Number Placeholder 4"/>
          <p:cNvSpPr>
            <a:spLocks noGrp="1"/>
          </p:cNvSpPr>
          <p:nvPr>
            <p:ph type="sldNum" sz="quarter" idx="3"/>
          </p:nvPr>
        </p:nvSpPr>
        <p:spPr>
          <a:xfrm>
            <a:off x="5265907" y="6659594"/>
            <a:ext cx="4029027" cy="350806"/>
          </a:xfrm>
          <a:prstGeom prst="rect">
            <a:avLst/>
          </a:prstGeom>
        </p:spPr>
        <p:txBody>
          <a:bodyPr vert="horz" lIns="83622" tIns="41811" rIns="83622" bIns="41811" rtlCol="0" anchor="b"/>
          <a:lstStyle>
            <a:lvl1pPr algn="r">
              <a:defRPr sz="1100"/>
            </a:lvl1pPr>
          </a:lstStyle>
          <a:p>
            <a:fld id="{F768BC3E-3DFE-4E62-ABA8-A3563E71BD52}" type="slidenum">
              <a:rPr lang="en-US" smtClean="0"/>
              <a:t>‹#›</a:t>
            </a:fld>
            <a:endParaRPr lang="en-US" dirty="0"/>
          </a:p>
        </p:txBody>
      </p:sp>
    </p:spTree>
    <p:extLst>
      <p:ext uri="{BB962C8B-B14F-4D97-AF65-F5344CB8AC3E}">
        <p14:creationId xmlns:p14="http://schemas.microsoft.com/office/powerpoint/2010/main" val="132132088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Notes Placeholder 1"/>
          <p:cNvSpPr>
            <a:spLocks noGrp="1"/>
          </p:cNvSpPr>
          <p:nvPr>
            <p:ph type="body" sz="quarter" idx="3"/>
          </p:nvPr>
        </p:nvSpPr>
        <p:spPr>
          <a:xfrm>
            <a:off x="930275" y="3373438"/>
            <a:ext cx="7435850" cy="2760662"/>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Slide Number Placeholder 2"/>
          <p:cNvSpPr>
            <a:spLocks noGrp="1"/>
          </p:cNvSpPr>
          <p:nvPr>
            <p:ph type="sldNum" sz="quarter" idx="5"/>
          </p:nvPr>
        </p:nvSpPr>
        <p:spPr>
          <a:xfrm>
            <a:off x="5265738" y="6659563"/>
            <a:ext cx="4029075" cy="350837"/>
          </a:xfrm>
          <a:prstGeom prst="rect">
            <a:avLst/>
          </a:prstGeom>
        </p:spPr>
        <p:txBody>
          <a:bodyPr vert="horz" lIns="91440" tIns="45720" rIns="91440" bIns="45720" rtlCol="0" anchor="b"/>
          <a:lstStyle>
            <a:lvl1pPr algn="r">
              <a:defRPr sz="1200"/>
            </a:lvl1pPr>
          </a:lstStyle>
          <a:p>
            <a:fld id="{570BF22F-35C9-48CB-B501-C1DE08FC9714}" type="slidenum">
              <a:rPr lang="en-US" smtClean="0"/>
              <a:t>‹#›</a:t>
            </a:fld>
            <a:endParaRPr lang="en-US"/>
          </a:p>
        </p:txBody>
      </p:sp>
      <p:sp>
        <p:nvSpPr>
          <p:cNvPr id="5" name="Slide Image Placeholder 4"/>
          <p:cNvSpPr>
            <a:spLocks noGrp="1" noRot="1" noChangeAspect="1"/>
          </p:cNvSpPr>
          <p:nvPr>
            <p:ph type="sldImg" idx="2"/>
          </p:nvPr>
        </p:nvSpPr>
        <p:spPr>
          <a:xfrm>
            <a:off x="3117850" y="876300"/>
            <a:ext cx="3060700" cy="2365375"/>
          </a:xfrm>
          <a:prstGeom prst="rect">
            <a:avLst/>
          </a:prstGeom>
          <a:noFill/>
          <a:ln w="12700">
            <a:solidFill>
              <a:prstClr val="black"/>
            </a:solidFill>
          </a:ln>
        </p:spPr>
        <p:txBody>
          <a:bodyPr vert="horz" lIns="91440" tIns="45720" rIns="91440" bIns="45720" rtlCol="0" anchor="ctr"/>
          <a:lstStyle/>
          <a:p>
            <a:endParaRPr lang="en-US"/>
          </a:p>
        </p:txBody>
      </p:sp>
    </p:spTree>
    <p:extLst>
      <p:ext uri="{BB962C8B-B14F-4D97-AF65-F5344CB8AC3E}">
        <p14:creationId xmlns:p14="http://schemas.microsoft.com/office/powerpoint/2010/main" val="390652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Image Placeholder 2"/>
          <p:cNvSpPr>
            <a:spLocks noGrp="1" noRot="1" noChangeAspect="1"/>
          </p:cNvSpPr>
          <p:nvPr>
            <p:ph type="sldImg"/>
          </p:nvPr>
        </p:nvSpPr>
        <p:spPr>
          <a:xfrm>
            <a:off x="1597025" y="1146175"/>
            <a:ext cx="6102350" cy="4716463"/>
          </a:xfrm>
        </p:spPr>
      </p:sp>
    </p:spTree>
    <p:extLst>
      <p:ext uri="{BB962C8B-B14F-4D97-AF65-F5344CB8AC3E}">
        <p14:creationId xmlns:p14="http://schemas.microsoft.com/office/powerpoint/2010/main" val="38421387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Notes Placeholder 2"/>
          <p:cNvSpPr>
            <a:spLocks noGrp="1"/>
          </p:cNvSpPr>
          <p:nvPr>
            <p:ph type="body" idx="1"/>
          </p:nvPr>
        </p:nvSpPr>
        <p:spPr bwMode="auto">
          <a:xfrm>
            <a:off x="1267618" y="3505200"/>
            <a:ext cx="6761163" cy="2782887"/>
          </a:xfrm>
          <a:prstGeom prst="rect">
            <a:avLst/>
          </a:prstGeom>
          <a:solidFill>
            <a:schemeClr val="bg2"/>
          </a:solidFill>
        </p:spPr>
        <p:txBody>
          <a:bodyPr wrap="square" lIns="83622" tIns="41811" rIns="83622" bIns="41811" numCol="1" anchor="t" anchorCtr="0" compatLnSpc="1">
            <a:prstTxWarp prst="textNoShape">
              <a:avLst/>
            </a:prstTxWarp>
          </a:bodyPr>
          <a:lstStyle/>
          <a:p>
            <a:pPr eaLnBrk="1" hangingPunct="1"/>
            <a:r>
              <a:rPr lang="en-US" altLang="en-US" b="1" dirty="0"/>
              <a:t>Slide Notes: </a:t>
            </a:r>
          </a:p>
          <a:p>
            <a:pPr eaLnBrk="1" hangingPunct="1"/>
            <a:endParaRPr lang="en-US" altLang="en-US" b="1" dirty="0"/>
          </a:p>
          <a:p>
            <a:pPr eaLnBrk="1" hangingPunct="1"/>
            <a:r>
              <a:rPr lang="en-US" altLang="en-US" dirty="0"/>
              <a:t>A process map is a visual representation of a process that shows:</a:t>
            </a:r>
          </a:p>
          <a:p>
            <a:pPr lvl="1" eaLnBrk="1" hangingPunct="1">
              <a:buFontTx/>
              <a:buChar char="•"/>
            </a:pPr>
            <a:r>
              <a:rPr lang="en-US" altLang="en-US" dirty="0">
                <a:ea typeface="Arial" panose="020B0604020202020204" pitchFamily="34" charset="0"/>
              </a:rPr>
              <a:t> The boundaries (i.e. where the process begins and ends)</a:t>
            </a:r>
          </a:p>
          <a:p>
            <a:pPr lvl="1" eaLnBrk="1" hangingPunct="1">
              <a:buFontTx/>
              <a:buChar char="•"/>
            </a:pPr>
            <a:r>
              <a:rPr lang="en-US" altLang="en-US" dirty="0">
                <a:ea typeface="Arial" panose="020B0604020202020204" pitchFamily="34" charset="0"/>
              </a:rPr>
              <a:t> The steps or tasks in the process</a:t>
            </a:r>
          </a:p>
          <a:p>
            <a:pPr lvl="1" eaLnBrk="1" hangingPunct="1">
              <a:buFontTx/>
              <a:buChar char="•"/>
            </a:pPr>
            <a:r>
              <a:rPr lang="en-US" altLang="en-US" dirty="0">
                <a:ea typeface="Arial" panose="020B0604020202020204" pitchFamily="34" charset="0"/>
              </a:rPr>
              <a:t> The sequence or order of the steps</a:t>
            </a:r>
          </a:p>
          <a:p>
            <a:pPr lvl="1" eaLnBrk="1" hangingPunct="1"/>
            <a:endParaRPr lang="en-US" altLang="en-US" dirty="0">
              <a:ea typeface="Arial" panose="020B0604020202020204" pitchFamily="34" charset="0"/>
            </a:endParaRPr>
          </a:p>
          <a:p>
            <a:pPr eaLnBrk="1" hangingPunct="1"/>
            <a:r>
              <a:rPr lang="en-US" altLang="en-US" dirty="0"/>
              <a:t>Process maps use standard symbols so that a process map created by one person can be understood and used by others.</a:t>
            </a:r>
          </a:p>
          <a:p>
            <a:pPr eaLnBrk="1" hangingPunct="1"/>
            <a:endParaRPr lang="en-US" altLang="en-US" dirty="0"/>
          </a:p>
          <a:p>
            <a:pPr eaLnBrk="1" hangingPunct="1"/>
            <a:r>
              <a:rPr lang="en-US" altLang="en-US" dirty="0"/>
              <a:t>There are different approaches to process diagramming, each with its own symbol set.  Process maps are also called process diagrams and flowcharts. However, there are more precise uses of these terms that we will cover.</a:t>
            </a:r>
          </a:p>
          <a:p>
            <a:pPr eaLnBrk="1" hangingPunct="1"/>
            <a:endParaRPr lang="en-US" altLang="en-US" dirty="0"/>
          </a:p>
          <a:p>
            <a:pPr eaLnBrk="1" hangingPunct="1"/>
            <a:endParaRPr lang="en-US" altLang="en-US" dirty="0"/>
          </a:p>
          <a:p>
            <a:endParaRPr lang="en-US" altLang="en-US" dirty="0"/>
          </a:p>
        </p:txBody>
      </p:sp>
      <p:sp>
        <p:nvSpPr>
          <p:cNvPr id="2" name="Slide Image Placeholder 1"/>
          <p:cNvSpPr>
            <a:spLocks noGrp="1" noRot="1" noChangeAspect="1"/>
          </p:cNvSpPr>
          <p:nvPr>
            <p:ph type="sldImg"/>
          </p:nvPr>
        </p:nvSpPr>
        <p:spPr/>
      </p:sp>
    </p:spTree>
    <p:extLst>
      <p:ext uri="{BB962C8B-B14F-4D97-AF65-F5344CB8AC3E}">
        <p14:creationId xmlns:p14="http://schemas.microsoft.com/office/powerpoint/2010/main" val="27251309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1" name="Notes Placeholder 2"/>
          <p:cNvSpPr>
            <a:spLocks noGrp="1"/>
          </p:cNvSpPr>
          <p:nvPr>
            <p:ph type="body" idx="1"/>
          </p:nvPr>
        </p:nvSpPr>
        <p:spPr bwMode="auto">
          <a:xfrm>
            <a:off x="1267618" y="3429000"/>
            <a:ext cx="6761163" cy="2782887"/>
          </a:xfrm>
          <a:prstGeom prst="rect">
            <a:avLst/>
          </a:prstGeom>
          <a:solidFill>
            <a:schemeClr val="bg2"/>
          </a:solidFill>
        </p:spPr>
        <p:txBody>
          <a:bodyPr wrap="square" lIns="83622" tIns="41811" rIns="83622" bIns="41811" numCol="1" anchor="t" anchorCtr="0" compatLnSpc="1">
            <a:prstTxWarp prst="textNoShape">
              <a:avLst/>
            </a:prstTxWarp>
          </a:bodyPr>
          <a:lstStyle/>
          <a:p>
            <a:r>
              <a:rPr lang="en-US" altLang="en-US" b="1" dirty="0"/>
              <a:t>Slide Notes: </a:t>
            </a:r>
          </a:p>
          <a:p>
            <a:endParaRPr lang="en-US" altLang="en-US" dirty="0"/>
          </a:p>
          <a:p>
            <a:r>
              <a:rPr lang="en-US" altLang="en-US" dirty="0"/>
              <a:t>A task in process lingo means the same as it does in everyday use: a step in a process.  We further differentiate physical, informational (or computational), and mental tasks.  Physical tasks are actions that humans or machines perform (e.g., moving supplies from the loading dock in to a manufacturing facility). Mental tasks are those that are performed by the human mind (e.g., reading or reasoning). Computational tasks are those performed by humans or machines that involve manipulations of values or calculations. </a:t>
            </a:r>
          </a:p>
          <a:p>
            <a:endParaRPr lang="en-US" altLang="en-US" dirty="0"/>
          </a:p>
          <a:p>
            <a:r>
              <a:rPr lang="en-US" altLang="en-US" dirty="0"/>
              <a:t>Also, it is helpful to think of tasks in terms of composite or higher-level tasks that are composed of smaller tasks and of the primitive tasks that cannot be broken down into smaller or subtasks.</a:t>
            </a:r>
          </a:p>
          <a:p>
            <a:endParaRPr lang="en-US" altLang="en-US" dirty="0"/>
          </a:p>
        </p:txBody>
      </p:sp>
      <p:sp>
        <p:nvSpPr>
          <p:cNvPr id="2" name="Slide Image Placeholder 1"/>
          <p:cNvSpPr>
            <a:spLocks noGrp="1" noRot="1" noChangeAspect="1"/>
          </p:cNvSpPr>
          <p:nvPr>
            <p:ph type="sldImg"/>
          </p:nvPr>
        </p:nvSpPr>
        <p:spPr/>
      </p:sp>
    </p:spTree>
    <p:extLst>
      <p:ext uri="{BB962C8B-B14F-4D97-AF65-F5344CB8AC3E}">
        <p14:creationId xmlns:p14="http://schemas.microsoft.com/office/powerpoint/2010/main" val="34241210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1267618" y="3505200"/>
            <a:ext cx="6761163" cy="2782887"/>
          </a:xfrm>
          <a:prstGeom prst="rect">
            <a:avLst/>
          </a:prstGeom>
          <a:solidFill>
            <a:schemeClr val="bg2"/>
          </a:solidFill>
        </p:spPr>
        <p:txBody>
          <a:bodyPr lIns="83622" tIns="41811" rIns="83622" bIns="41811">
            <a:normAutofit/>
          </a:bodyPr>
          <a:lstStyle/>
          <a:p>
            <a:pPr indent="-210068">
              <a:defRPr/>
            </a:pPr>
            <a:r>
              <a:rPr lang="en-US" b="1" dirty="0">
                <a:ea typeface="+mn-ea"/>
              </a:rPr>
              <a:t>Slide Notes: </a:t>
            </a:r>
          </a:p>
          <a:p>
            <a:pPr indent="-210068">
              <a:defRPr/>
            </a:pPr>
            <a:endParaRPr lang="en-US" dirty="0">
              <a:ea typeface="+mn-ea"/>
            </a:endParaRPr>
          </a:p>
          <a:p>
            <a:pPr indent="-210068">
              <a:defRPr/>
            </a:pPr>
            <a:r>
              <a:rPr lang="en-US" dirty="0">
                <a:ea typeface="+mn-ea"/>
              </a:rPr>
              <a:t>Now, we will look at an example.</a:t>
            </a:r>
          </a:p>
          <a:p>
            <a:pPr indent="-210068">
              <a:defRPr/>
            </a:pPr>
            <a:endParaRPr lang="en-US" dirty="0">
              <a:ea typeface="+mn-ea"/>
            </a:endParaRPr>
          </a:p>
          <a:p>
            <a:pPr indent="-210068">
              <a:defRPr/>
            </a:pPr>
            <a:r>
              <a:rPr lang="en-US" dirty="0">
                <a:ea typeface="+mn-ea"/>
              </a:rPr>
              <a:t>List the process tasks required to schedule an appointment with your physician using an online scheduler.</a:t>
            </a:r>
          </a:p>
          <a:p>
            <a:pPr indent="-210068">
              <a:defRPr/>
            </a:pPr>
            <a:endParaRPr lang="en-US" dirty="0">
              <a:ea typeface="+mn-ea"/>
            </a:endParaRPr>
          </a:p>
        </p:txBody>
      </p:sp>
      <p:sp>
        <p:nvSpPr>
          <p:cNvPr id="2" name="Slide Image Placeholder 1"/>
          <p:cNvSpPr>
            <a:spLocks noGrp="1" noRot="1" noChangeAspect="1"/>
          </p:cNvSpPr>
          <p:nvPr>
            <p:ph type="sldImg"/>
          </p:nvPr>
        </p:nvSpPr>
        <p:spPr/>
      </p:sp>
    </p:spTree>
    <p:extLst>
      <p:ext uri="{BB962C8B-B14F-4D97-AF65-F5344CB8AC3E}">
        <p14:creationId xmlns:p14="http://schemas.microsoft.com/office/powerpoint/2010/main" val="30861285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9" name="Notes Placeholder 2"/>
          <p:cNvSpPr>
            <a:spLocks noGrp="1"/>
          </p:cNvSpPr>
          <p:nvPr>
            <p:ph type="body" idx="1"/>
          </p:nvPr>
        </p:nvSpPr>
        <p:spPr bwMode="auto">
          <a:xfrm>
            <a:off x="1267618" y="3505200"/>
            <a:ext cx="6761163" cy="2782887"/>
          </a:xfrm>
          <a:prstGeom prst="rect">
            <a:avLst/>
          </a:prstGeom>
          <a:solidFill>
            <a:schemeClr val="bg2"/>
          </a:solidFill>
        </p:spPr>
        <p:txBody>
          <a:bodyPr wrap="square" lIns="83622" tIns="41811" rIns="83622" bIns="41811" numCol="1" anchor="t" anchorCtr="0" compatLnSpc="1">
            <a:prstTxWarp prst="textNoShape">
              <a:avLst/>
            </a:prstTxWarp>
          </a:bodyPr>
          <a:lstStyle/>
          <a:p>
            <a:pPr marL="209055" indent="-209055"/>
            <a:r>
              <a:rPr lang="en-US" altLang="en-US" b="1" dirty="0"/>
              <a:t>Slide Notes: </a:t>
            </a:r>
          </a:p>
          <a:p>
            <a:pPr marL="209055" indent="-209055"/>
            <a:endParaRPr lang="en-US" altLang="en-US" b="1" dirty="0"/>
          </a:p>
          <a:p>
            <a:pPr marL="209055" indent="-209055"/>
            <a:r>
              <a:rPr lang="en-US" altLang="en-US" dirty="0"/>
              <a:t>Let</a:t>
            </a:r>
            <a:r>
              <a:rPr lang="ja-JP" altLang="en-US" dirty="0"/>
              <a:t>’</a:t>
            </a:r>
            <a:r>
              <a:rPr lang="en-US" altLang="ja-JP" dirty="0"/>
              <a:t>s go through this example step-by-step.</a:t>
            </a:r>
          </a:p>
          <a:p>
            <a:pPr marL="209055" indent="-209055"/>
            <a:endParaRPr lang="en-US" altLang="en-US" dirty="0"/>
          </a:p>
          <a:p>
            <a:pPr marL="209055" indent="-209055"/>
            <a:r>
              <a:rPr lang="en-US" altLang="en-US" dirty="0"/>
              <a:t>You must take the following steps:</a:t>
            </a:r>
          </a:p>
          <a:p>
            <a:pPr marL="209055" indent="-209055">
              <a:buFont typeface="Calibri" panose="020F0502020204030204" pitchFamily="34" charset="0"/>
              <a:buAutoNum type="arabicPeriod"/>
            </a:pPr>
            <a:r>
              <a:rPr lang="en-US" altLang="en-US" dirty="0"/>
              <a:t>Identify the need for an appointment.</a:t>
            </a:r>
          </a:p>
          <a:p>
            <a:pPr marL="209055" indent="-209055">
              <a:buFont typeface="Calibri" panose="020F0502020204030204" pitchFamily="34" charset="0"/>
              <a:buAutoNum type="arabicPeriod"/>
            </a:pPr>
            <a:r>
              <a:rPr lang="en-US" altLang="en-US" dirty="0"/>
              <a:t>Sign on to a computer.</a:t>
            </a:r>
          </a:p>
          <a:p>
            <a:pPr marL="209055" indent="-209055">
              <a:buFont typeface="Calibri" panose="020F0502020204030204" pitchFamily="34" charset="0"/>
              <a:buAutoNum type="arabicPeriod"/>
            </a:pPr>
            <a:r>
              <a:rPr lang="en-US" altLang="en-US" dirty="0"/>
              <a:t>Open a search engine.</a:t>
            </a:r>
          </a:p>
          <a:p>
            <a:pPr marL="209055" indent="-209055">
              <a:buFont typeface="Calibri" panose="020F0502020204030204" pitchFamily="34" charset="0"/>
              <a:buAutoNum type="arabicPeriod"/>
            </a:pPr>
            <a:r>
              <a:rPr lang="en-US" altLang="en-US" dirty="0"/>
              <a:t>Find an electronic scheduler for your physician.</a:t>
            </a:r>
          </a:p>
          <a:p>
            <a:pPr marL="209055" indent="-209055">
              <a:buFont typeface="Calibri" panose="020F0502020204030204" pitchFamily="34" charset="0"/>
              <a:buAutoNum type="arabicPeriod"/>
            </a:pPr>
            <a:r>
              <a:rPr lang="en-US" altLang="en-US" dirty="0"/>
              <a:t>Search for acceptable dates and times by…</a:t>
            </a:r>
          </a:p>
          <a:p>
            <a:pPr marL="209055" indent="-209055">
              <a:buFont typeface="Calibri" panose="020F0502020204030204" pitchFamily="34" charset="0"/>
              <a:buAutoNum type="arabicPeriod"/>
            </a:pPr>
            <a:r>
              <a:rPr lang="en-US" altLang="en-US" dirty="0"/>
              <a:t>…visually inspecting results from the scheduler. </a:t>
            </a:r>
          </a:p>
          <a:p>
            <a:pPr marL="209055" indent="-209055">
              <a:buFont typeface="Calibri" panose="020F0502020204030204" pitchFamily="34" charset="0"/>
              <a:buAutoNum type="arabicPeriod"/>
            </a:pPr>
            <a:r>
              <a:rPr lang="en-US" altLang="en-US" dirty="0"/>
              <a:t>Select the date and time, and then </a:t>
            </a:r>
          </a:p>
          <a:p>
            <a:pPr marL="209055" indent="-209055">
              <a:buFont typeface="Calibri" panose="020F0502020204030204" pitchFamily="34" charset="0"/>
              <a:buAutoNum type="arabicPeriod"/>
            </a:pPr>
            <a:r>
              <a:rPr lang="en-US" altLang="en-US" dirty="0"/>
              <a:t>Confirm the date and time.</a:t>
            </a:r>
          </a:p>
          <a:p>
            <a:pPr marL="631520" lvl="1" indent="-209055"/>
            <a:endParaRPr lang="en-US" altLang="en-US" dirty="0">
              <a:ea typeface="Arial" panose="020B0604020202020204" pitchFamily="34" charset="0"/>
            </a:endParaRPr>
          </a:p>
          <a:p>
            <a:pPr marL="209055" indent="-209055"/>
            <a:endParaRPr lang="en-US" altLang="en-US" dirty="0"/>
          </a:p>
        </p:txBody>
      </p:sp>
      <p:sp>
        <p:nvSpPr>
          <p:cNvPr id="2" name="Slide Image Placeholder 1"/>
          <p:cNvSpPr>
            <a:spLocks noGrp="1" noRot="1" noChangeAspect="1"/>
          </p:cNvSpPr>
          <p:nvPr>
            <p:ph type="sldImg"/>
          </p:nvPr>
        </p:nvSpPr>
        <p:spPr/>
      </p:sp>
    </p:spTree>
    <p:extLst>
      <p:ext uri="{BB962C8B-B14F-4D97-AF65-F5344CB8AC3E}">
        <p14:creationId xmlns:p14="http://schemas.microsoft.com/office/powerpoint/2010/main" val="2727612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Notes Placeholder 2"/>
          <p:cNvSpPr>
            <a:spLocks noGrp="1"/>
          </p:cNvSpPr>
          <p:nvPr>
            <p:ph type="body" idx="1"/>
          </p:nvPr>
        </p:nvSpPr>
        <p:spPr bwMode="auto">
          <a:xfrm>
            <a:off x="1267618" y="3505200"/>
            <a:ext cx="6761163" cy="2782887"/>
          </a:xfrm>
          <a:prstGeom prst="rect">
            <a:avLst/>
          </a:prstGeom>
          <a:solidFill>
            <a:schemeClr val="bg2"/>
          </a:solidFill>
        </p:spPr>
        <p:txBody>
          <a:bodyPr wrap="square" lIns="83622" tIns="41811" rIns="83622" bIns="41811" numCol="1" anchor="t" anchorCtr="0" compatLnSpc="1">
            <a:prstTxWarp prst="textNoShape">
              <a:avLst/>
            </a:prstTxWarp>
          </a:bodyPr>
          <a:lstStyle/>
          <a:p>
            <a:r>
              <a:rPr lang="en-US" altLang="en-US" b="1" dirty="0"/>
              <a:t>Slide Notes: </a:t>
            </a:r>
          </a:p>
          <a:p>
            <a:endParaRPr lang="en-US" altLang="en-US" dirty="0"/>
          </a:p>
          <a:p>
            <a:r>
              <a:rPr lang="en-US" altLang="en-US" dirty="0"/>
              <a:t>The distinction between workflow and data flow is sometimes very blurry. However, the distinction is important, because the underlying things being represented (i.e., tasks versus information) are different. Workflow is usually defined as a sequence of connected steps or tasks.  Data flow involves the transformations or operations performed on data as it moves within and between systems.  Data and information are often part of workflow, and vice versa: data flow impacts workflow.</a:t>
            </a:r>
          </a:p>
        </p:txBody>
      </p:sp>
      <p:sp>
        <p:nvSpPr>
          <p:cNvPr id="2" name="Slide Image Placeholder 1"/>
          <p:cNvSpPr>
            <a:spLocks noGrp="1" noRot="1" noChangeAspect="1"/>
          </p:cNvSpPr>
          <p:nvPr>
            <p:ph type="sldImg"/>
          </p:nvPr>
        </p:nvSpPr>
        <p:spPr/>
      </p:sp>
    </p:spTree>
    <p:extLst>
      <p:ext uri="{BB962C8B-B14F-4D97-AF65-F5344CB8AC3E}">
        <p14:creationId xmlns:p14="http://schemas.microsoft.com/office/powerpoint/2010/main" val="30494690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7" name="Notes Placeholder 2"/>
          <p:cNvSpPr>
            <a:spLocks noGrp="1"/>
          </p:cNvSpPr>
          <p:nvPr>
            <p:ph type="body" idx="1"/>
          </p:nvPr>
        </p:nvSpPr>
        <p:spPr bwMode="auto">
          <a:xfrm>
            <a:off x="1267618" y="3505200"/>
            <a:ext cx="6761163" cy="2782887"/>
          </a:xfrm>
          <a:prstGeom prst="rect">
            <a:avLst/>
          </a:prstGeom>
          <a:solidFill>
            <a:schemeClr val="bg2"/>
          </a:solidFill>
        </p:spPr>
        <p:txBody>
          <a:bodyPr wrap="square" lIns="83622" tIns="41811" rIns="83622" bIns="41811" numCol="1" anchor="t" anchorCtr="0" compatLnSpc="1">
            <a:prstTxWarp prst="textNoShape">
              <a:avLst/>
            </a:prstTxWarp>
          </a:bodyPr>
          <a:lstStyle/>
          <a:p>
            <a:pPr eaLnBrk="1" hangingPunct="1"/>
            <a:r>
              <a:rPr lang="en-US" altLang="en-US" b="1" dirty="0"/>
              <a:t>Slide Notes: </a:t>
            </a:r>
          </a:p>
          <a:p>
            <a:pPr eaLnBrk="1" hangingPunct="1"/>
            <a:endParaRPr lang="en-US" altLang="en-US" dirty="0"/>
          </a:p>
          <a:p>
            <a:pPr eaLnBrk="1" hangingPunct="1"/>
            <a:r>
              <a:rPr lang="en-US" altLang="en-US" dirty="0"/>
              <a:t>For workflow, we care about the physical, mental, and computational steps that occur. In the phone number example, these steps are clicking the mouse to open the browser, then clicking to open the search engine, then typing in the search text, then the results being returned and the scrolling and assessment of each result. </a:t>
            </a:r>
          </a:p>
          <a:p>
            <a:pPr eaLnBrk="1" hangingPunct="1"/>
            <a:endParaRPr lang="en-US" altLang="en-US" dirty="0"/>
          </a:p>
          <a:p>
            <a:pPr eaLnBrk="1" hangingPunct="1"/>
            <a:r>
              <a:rPr lang="en-US" altLang="en-US" dirty="0"/>
              <a:t>Often, as in the phone number example, processes have both workflow and information components that need to be represented.  </a:t>
            </a:r>
          </a:p>
        </p:txBody>
      </p:sp>
      <p:sp>
        <p:nvSpPr>
          <p:cNvPr id="2" name="Slide Image Placeholder 1"/>
          <p:cNvSpPr>
            <a:spLocks noGrp="1" noRot="1" noChangeAspect="1"/>
          </p:cNvSpPr>
          <p:nvPr>
            <p:ph type="sldImg"/>
          </p:nvPr>
        </p:nvSpPr>
        <p:spPr/>
      </p:sp>
    </p:spTree>
    <p:extLst>
      <p:ext uri="{BB962C8B-B14F-4D97-AF65-F5344CB8AC3E}">
        <p14:creationId xmlns:p14="http://schemas.microsoft.com/office/powerpoint/2010/main" val="5136954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1" name="Notes Placeholder 2"/>
          <p:cNvSpPr>
            <a:spLocks noGrp="1"/>
          </p:cNvSpPr>
          <p:nvPr>
            <p:ph type="body" idx="1"/>
          </p:nvPr>
        </p:nvSpPr>
        <p:spPr bwMode="auto">
          <a:xfrm>
            <a:off x="1267618" y="3505200"/>
            <a:ext cx="6761163" cy="2782887"/>
          </a:xfrm>
          <a:prstGeom prst="rect">
            <a:avLst/>
          </a:prstGeom>
          <a:solidFill>
            <a:schemeClr val="bg2"/>
          </a:solidFill>
        </p:spPr>
        <p:txBody>
          <a:bodyPr wrap="square" lIns="83622" tIns="41811" rIns="83622" bIns="41811" numCol="1" anchor="t" anchorCtr="0" compatLnSpc="1">
            <a:prstTxWarp prst="textNoShape">
              <a:avLst/>
            </a:prstTxWarp>
          </a:bodyPr>
          <a:lstStyle/>
          <a:p>
            <a:r>
              <a:rPr lang="en-US" altLang="en-US" b="1" dirty="0"/>
              <a:t>Slide Notes: </a:t>
            </a:r>
          </a:p>
          <a:p>
            <a:endParaRPr lang="en-US" altLang="en-US" dirty="0"/>
          </a:p>
          <a:p>
            <a:r>
              <a:rPr lang="en-US" altLang="en-US" dirty="0"/>
              <a:t>On the other hand, data flow is about data and information content. Often the mechanism and steps by which it is moved are unimportant.  In data flow, what we care about are the data points that are being communicated or transferred, where the data are stored, and how those data are transformed. In the phone number example, we care about where the name of the restaurant is stored, e.g., was it recalled from memory or from a personal rolodex. We care about the data values returned by the search and about where the data are stored so we know where to search.</a:t>
            </a:r>
          </a:p>
        </p:txBody>
      </p:sp>
      <p:sp>
        <p:nvSpPr>
          <p:cNvPr id="2" name="Slide Image Placeholder 1"/>
          <p:cNvSpPr>
            <a:spLocks noGrp="1" noRot="1" noChangeAspect="1"/>
          </p:cNvSpPr>
          <p:nvPr>
            <p:ph type="sldImg"/>
          </p:nvPr>
        </p:nvSpPr>
        <p:spPr/>
      </p:sp>
    </p:spTree>
    <p:extLst>
      <p:ext uri="{BB962C8B-B14F-4D97-AF65-F5344CB8AC3E}">
        <p14:creationId xmlns:p14="http://schemas.microsoft.com/office/powerpoint/2010/main" val="15718556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5" name="Notes Placeholder 2"/>
          <p:cNvSpPr>
            <a:spLocks noGrp="1"/>
          </p:cNvSpPr>
          <p:nvPr>
            <p:ph type="body" idx="1"/>
          </p:nvPr>
        </p:nvSpPr>
        <p:spPr bwMode="auto">
          <a:xfrm>
            <a:off x="1267618" y="3581400"/>
            <a:ext cx="6761163" cy="2782887"/>
          </a:xfrm>
          <a:prstGeom prst="rect">
            <a:avLst/>
          </a:prstGeom>
          <a:solidFill>
            <a:schemeClr val="bg2"/>
          </a:solidFill>
        </p:spPr>
        <p:txBody>
          <a:bodyPr wrap="square" lIns="83622" tIns="41811" rIns="83622" bIns="41811" numCol="1" anchor="t" anchorCtr="0" compatLnSpc="1">
            <a:prstTxWarp prst="textNoShape">
              <a:avLst/>
            </a:prstTxWarp>
          </a:bodyPr>
          <a:lstStyle/>
          <a:p>
            <a:r>
              <a:rPr lang="en-US" altLang="en-US" b="1" dirty="0"/>
              <a:t>Slide Notes: </a:t>
            </a:r>
          </a:p>
          <a:p>
            <a:endParaRPr lang="en-US" altLang="en-US" dirty="0"/>
          </a:p>
          <a:p>
            <a:r>
              <a:rPr lang="en-US" altLang="en-US" dirty="0"/>
              <a:t>Adequately representing workflow or tasks and data flow or information requires clear analysis.  Tasks and information are two intertwined but distinct things. Sometimes, the emphasis on workflow or data flow is less, and just one representation can be used. Other times, both are significant and both representations are needed. </a:t>
            </a:r>
          </a:p>
        </p:txBody>
      </p:sp>
      <p:sp>
        <p:nvSpPr>
          <p:cNvPr id="2" name="Slide Image Placeholder 1"/>
          <p:cNvSpPr>
            <a:spLocks noGrp="1" noRot="1" noChangeAspect="1"/>
          </p:cNvSpPr>
          <p:nvPr>
            <p:ph type="sldImg"/>
          </p:nvPr>
        </p:nvSpPr>
        <p:spPr/>
      </p:sp>
    </p:spTree>
    <p:extLst>
      <p:ext uri="{BB962C8B-B14F-4D97-AF65-F5344CB8AC3E}">
        <p14:creationId xmlns:p14="http://schemas.microsoft.com/office/powerpoint/2010/main" val="5315129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7"/>
          <p:cNvSpPr>
            <a:spLocks noGrp="1" noChangeArrowheads="1"/>
          </p:cNvSpPr>
          <p:nvPr>
            <p:ph type="sldNum" sz="quarter" idx="5"/>
          </p:nvPr>
        </p:nvSpPr>
        <p:spPr/>
        <p:txBody>
          <a:bodyPr/>
          <a:lstStyle/>
          <a:p>
            <a:fld id="{C3B72D67-FCEB-4511-9C95-8A2C9E31574A}" type="slidenum">
              <a:rPr lang="en-US" smtClean="0"/>
              <a:pPr/>
              <a:t>18</a:t>
            </a:fld>
            <a:endParaRPr lang="en-US" dirty="0"/>
          </a:p>
        </p:txBody>
      </p:sp>
      <p:sp>
        <p:nvSpPr>
          <p:cNvPr id="61443" name="Rectangle 3"/>
          <p:cNvSpPr>
            <a:spLocks noGrp="1" noChangeArrowheads="1"/>
          </p:cNvSpPr>
          <p:nvPr>
            <p:ph type="body" idx="1"/>
          </p:nvPr>
        </p:nvSpPr>
        <p:spPr>
          <a:xfrm>
            <a:off x="1267618" y="3409950"/>
            <a:ext cx="6761163" cy="3448050"/>
          </a:xfrm>
          <a:prstGeom prst="rect">
            <a:avLst/>
          </a:prstGeom>
          <a:solidFill>
            <a:schemeClr val="bg2"/>
          </a:solidFill>
          <a:ln/>
        </p:spPr>
        <p:txBody>
          <a:bodyPr lIns="83622" tIns="41811" rIns="83622" bIns="41811"/>
          <a:lstStyle/>
          <a:p>
            <a:pPr eaLnBrk="1" hangingPunct="1"/>
            <a:r>
              <a:rPr lang="en-US" b="1" dirty="0"/>
              <a:t>Slide Notes: </a:t>
            </a:r>
          </a:p>
          <a:p>
            <a:pPr eaLnBrk="1" hangingPunct="1"/>
            <a:endParaRPr lang="en-US" dirty="0"/>
          </a:p>
          <a:p>
            <a:pPr eaLnBrk="1" hangingPunct="1"/>
            <a:r>
              <a:rPr lang="en-US" dirty="0"/>
              <a:t>This flowchart shows how data can flow effectively from the service delivery level to the higher levels responsible for supervision of programs such as the district, province, and national levels.</a:t>
            </a:r>
          </a:p>
          <a:p>
            <a:pPr eaLnBrk="1" hangingPunct="1"/>
            <a:endParaRPr lang="en-US" dirty="0"/>
          </a:p>
          <a:p>
            <a:pPr eaLnBrk="1" hangingPunct="1"/>
            <a:r>
              <a:rPr lang="en-US" dirty="0"/>
              <a:t>You see in the set of boxes on the left that data are collected at the service delivery point for a specific program area. Data are compiled from clinic histories and service statistics and passed to higher levels (set of boxes on the right) for aggregation and use in reporting and hopefully, decision making. Before data are passed to the higher level, they are ideally presented to program managers, directors, and service providers within the facility or organization for their own use in programmatic decision making.</a:t>
            </a:r>
          </a:p>
          <a:p>
            <a:pPr eaLnBrk="1" hangingPunct="1"/>
            <a:endParaRPr lang="en-US" dirty="0"/>
          </a:p>
          <a:p>
            <a:pPr eaLnBrk="1" hangingPunct="1"/>
            <a:r>
              <a:rPr lang="en-US" dirty="0"/>
              <a:t>Feedback (as represented by the pink arrow) is an essential part of the information flow process. Reports produced by the higher levels should be shared with service delivery points and organizations to ensure that they are familiar with how other service providers are performing (DOWN the information hierarchy). In addition, the higher level can provide guidance and advice to facilities on an individual level based on the data they receive.</a:t>
            </a:r>
          </a:p>
          <a:p>
            <a:pPr eaLnBrk="1" hangingPunct="1"/>
            <a:endParaRPr lang="en-US" dirty="0"/>
          </a:p>
          <a:p>
            <a:pPr eaLnBrk="1" hangingPunct="1"/>
            <a:r>
              <a:rPr lang="en-US" dirty="0"/>
              <a:t>However, this is not always the case.</a:t>
            </a:r>
          </a:p>
          <a:p>
            <a:pPr eaLnBrk="1" hangingPunct="1"/>
            <a:endParaRPr lang="en-US" dirty="0"/>
          </a:p>
          <a:p>
            <a:pPr eaLnBrk="1" hangingPunct="1"/>
            <a:endParaRPr lang="en-US" dirty="0"/>
          </a:p>
          <a:p>
            <a:pPr eaLnBrk="1" hangingPunct="1"/>
            <a:endParaRPr lang="en-US" dirty="0"/>
          </a:p>
          <a:p>
            <a:pPr eaLnBrk="1" hangingPunct="1"/>
            <a:endParaRPr lang="en-US" dirty="0"/>
          </a:p>
          <a:p>
            <a:pPr eaLnBrk="1" hangingPunct="1"/>
            <a:endParaRPr lang="en-US" dirty="0"/>
          </a:p>
          <a:p>
            <a:pPr eaLnBrk="1" hangingPunct="1"/>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7300103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5" name="Notes Placeholder 2"/>
          <p:cNvSpPr>
            <a:spLocks noGrp="1"/>
          </p:cNvSpPr>
          <p:nvPr>
            <p:ph type="body" idx="1"/>
          </p:nvPr>
        </p:nvSpPr>
        <p:spPr bwMode="auto">
          <a:xfrm>
            <a:off x="533400" y="3352800"/>
            <a:ext cx="8229600" cy="3505200"/>
          </a:xfrm>
          <a:prstGeom prst="rect">
            <a:avLst/>
          </a:prstGeom>
          <a:solidFill>
            <a:schemeClr val="bg2"/>
          </a:solidFill>
        </p:spPr>
        <p:txBody>
          <a:bodyPr wrap="square" lIns="83622" tIns="41811" rIns="83622" bIns="41811" numCol="1" anchor="t" anchorCtr="0" compatLnSpc="1">
            <a:prstTxWarp prst="textNoShape">
              <a:avLst/>
            </a:prstTxWarp>
          </a:bodyPr>
          <a:lstStyle/>
          <a:p>
            <a:pPr eaLnBrk="1" hangingPunct="1">
              <a:defRPr/>
            </a:pPr>
            <a:r>
              <a:rPr lang="en-US" altLang="ja-JP" b="1" dirty="0">
                <a:cs typeface="Arial" charset="0"/>
              </a:rPr>
              <a:t>Slide Notes: </a:t>
            </a:r>
          </a:p>
          <a:p>
            <a:pPr eaLnBrk="1" hangingPunct="1">
              <a:defRPr/>
            </a:pPr>
            <a:r>
              <a:rPr lang="ja-JP" altLang="en-US" dirty="0">
                <a:cs typeface="Arial" charset="0"/>
              </a:rPr>
              <a:t>“</a:t>
            </a:r>
            <a:r>
              <a:rPr lang="en-US" altLang="ja-JP" dirty="0">
                <a:cs typeface="Arial" charset="0"/>
              </a:rPr>
              <a:t>Flowchart</a:t>
            </a:r>
            <a:r>
              <a:rPr lang="ja-JP" altLang="en-US" dirty="0">
                <a:cs typeface="Arial" charset="0"/>
              </a:rPr>
              <a:t>”</a:t>
            </a:r>
            <a:r>
              <a:rPr lang="en-US" altLang="ja-JP" dirty="0">
                <a:cs typeface="Arial" charset="0"/>
              </a:rPr>
              <a:t> is probably the word that has come to mind most often so far in this presentation. The reason that we have not used the word “flowchart” is that flowcharts, in common use today, blur and muddy the two different concepts of data flow and workflow. Often, both are shown intertwined on a flowchart, and the chart is an incomplete representation of both the data flow and the workflow.  We make this distinction between workflow and data flow, because it is important for the analyst to be clear and to deliberately make decisions about what aspects of each (dataflow and workflow) to show on a diagram. </a:t>
            </a:r>
          </a:p>
          <a:p>
            <a:pPr eaLnBrk="1" hangingPunct="1">
              <a:defRPr/>
            </a:pPr>
            <a:endParaRPr lang="en-US" dirty="0">
              <a:cs typeface="Arial" charset="0"/>
            </a:endParaRPr>
          </a:p>
          <a:p>
            <a:pPr>
              <a:lnSpc>
                <a:spcPct val="90000"/>
              </a:lnSpc>
              <a:defRPr/>
            </a:pPr>
            <a:r>
              <a:rPr lang="en-US" dirty="0">
                <a:cs typeface="Arial" charset="0"/>
              </a:rPr>
              <a:t>There are several available definitions for Flowchart; some commonly used definitions are displayed on the slide. The Merriam-Webster Online Dictionary defines a flowchart as a </a:t>
            </a:r>
            <a:r>
              <a:rPr lang="en-US" altLang="en-US" dirty="0">
                <a:cs typeface="Arial" charset="0"/>
              </a:rPr>
              <a:t>“</a:t>
            </a:r>
            <a:r>
              <a:rPr lang="en-US" altLang="ja-JP" dirty="0">
                <a:cs typeface="Arial" charset="0"/>
              </a:rPr>
              <a:t>diagram that shows step-by-step progression through a procedure or system especially using connecting lines and a set of conventional symbols</a:t>
            </a:r>
            <a:r>
              <a:rPr lang="en-US" altLang="en-US" dirty="0">
                <a:cs typeface="Arial" charset="0"/>
              </a:rPr>
              <a:t>” </a:t>
            </a:r>
            <a:r>
              <a:rPr lang="en-US" altLang="ja-JP" dirty="0">
                <a:cs typeface="Arial" charset="0"/>
              </a:rPr>
              <a:t>(Merriam-Webster Online Dictionary 2010). The 1985 ISO/ANSI 5807 standard was an early definer of flowchart symbols and defines a flowchart as something that is </a:t>
            </a:r>
            <a:r>
              <a:rPr lang="en-US" altLang="en-US" dirty="0">
                <a:cs typeface="Arial" charset="0"/>
              </a:rPr>
              <a:t>“</a:t>
            </a:r>
            <a:r>
              <a:rPr lang="en-US" altLang="ja-JP" dirty="0">
                <a:cs typeface="Arial" charset="0"/>
              </a:rPr>
              <a:t>used to diagram the logic paths through computer programs</a:t>
            </a:r>
            <a:r>
              <a:rPr lang="en-US" altLang="en-US" dirty="0">
                <a:cs typeface="Arial" charset="0"/>
              </a:rPr>
              <a:t>”</a:t>
            </a:r>
            <a:r>
              <a:rPr lang="en-US" altLang="ja-JP" dirty="0">
                <a:cs typeface="Arial" charset="0"/>
              </a:rPr>
              <a:t>. Each communicates important aspects of flowcharts, e.g., </a:t>
            </a:r>
          </a:p>
          <a:p>
            <a:pPr marL="156791" indent="-156791">
              <a:lnSpc>
                <a:spcPct val="90000"/>
              </a:lnSpc>
              <a:buFont typeface="Arial" pitchFamily="34" charset="0"/>
              <a:buChar char="•"/>
              <a:defRPr/>
            </a:pPr>
            <a:r>
              <a:rPr lang="en-US" dirty="0">
                <a:cs typeface="Arial" charset="0"/>
              </a:rPr>
              <a:t>Shows step by step progression through a process</a:t>
            </a:r>
          </a:p>
          <a:p>
            <a:pPr marL="156791" indent="-156791">
              <a:lnSpc>
                <a:spcPct val="90000"/>
              </a:lnSpc>
              <a:buFont typeface="Arial" pitchFamily="34" charset="0"/>
              <a:buChar char="•"/>
              <a:defRPr/>
            </a:pPr>
            <a:r>
              <a:rPr lang="en-US" dirty="0">
                <a:cs typeface="Arial" charset="0"/>
              </a:rPr>
              <a:t>Uses standard symbols</a:t>
            </a:r>
          </a:p>
          <a:p>
            <a:pPr marL="156791" indent="-156791">
              <a:lnSpc>
                <a:spcPct val="90000"/>
              </a:lnSpc>
              <a:buFont typeface="Arial" pitchFamily="34" charset="0"/>
              <a:buChar char="•"/>
              <a:defRPr/>
            </a:pPr>
            <a:r>
              <a:rPr lang="en-US" dirty="0">
                <a:cs typeface="Arial" charset="0"/>
              </a:rPr>
              <a:t>Depicts logic or decision points and thus, paths </a:t>
            </a:r>
          </a:p>
          <a:p>
            <a:pPr eaLnBrk="1" hangingPunct="1">
              <a:defRPr/>
            </a:pPr>
            <a:endParaRPr lang="en-US" dirty="0">
              <a:cs typeface="Arial" charset="0"/>
            </a:endParaRPr>
          </a:p>
          <a:p>
            <a:pPr eaLnBrk="1" hangingPunct="1">
              <a:defRPr/>
            </a:pPr>
            <a:r>
              <a:rPr lang="en-US" dirty="0">
                <a:cs typeface="Arial" charset="0"/>
              </a:rPr>
              <a:t>Flowcharts are the most common type of process map, and are easily understood by most people, thus, they are widely used.  Most of the symbols needed to create flowcharts are included in word processing, drawing, and presentation software packages, such as the Microsoft Office packages.</a:t>
            </a:r>
          </a:p>
        </p:txBody>
      </p:sp>
      <p:sp>
        <p:nvSpPr>
          <p:cNvPr id="2" name="Slide Image Placeholder 1"/>
          <p:cNvSpPr>
            <a:spLocks noGrp="1" noRot="1" noChangeAspect="1"/>
          </p:cNvSpPr>
          <p:nvPr>
            <p:ph type="sldImg"/>
          </p:nvPr>
        </p:nvSpPr>
        <p:spPr/>
      </p:sp>
    </p:spTree>
    <p:extLst>
      <p:ext uri="{BB962C8B-B14F-4D97-AF65-F5344CB8AC3E}">
        <p14:creationId xmlns:p14="http://schemas.microsoft.com/office/powerpoint/2010/main" val="7253659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Notes Placeholder 2"/>
          <p:cNvSpPr>
            <a:spLocks noGrp="1"/>
          </p:cNvSpPr>
          <p:nvPr>
            <p:ph type="body" idx="1"/>
          </p:nvPr>
        </p:nvSpPr>
        <p:spPr bwMode="auto">
          <a:xfrm>
            <a:off x="1853009" y="3405290"/>
            <a:ext cx="5590381" cy="2782887"/>
          </a:xfrm>
          <a:prstGeom prst="rect">
            <a:avLst/>
          </a:prstGeom>
          <a:solidFill>
            <a:schemeClr val="bg2"/>
          </a:solidFill>
        </p:spPr>
        <p:txBody>
          <a:bodyPr wrap="square" lIns="83622" tIns="41811" rIns="83622" bIns="41811" numCol="1" anchor="t" anchorCtr="0" compatLnSpc="1">
            <a:prstTxWarp prst="textNoShape">
              <a:avLst/>
            </a:prstTxWarp>
          </a:bodyPr>
          <a:lstStyle/>
          <a:p>
            <a:pPr indent="-210068">
              <a:defRPr/>
            </a:pPr>
            <a:r>
              <a:rPr lang="en-US" b="1" dirty="0">
                <a:ea typeface="+mn-ea"/>
              </a:rPr>
              <a:t>Slide Notes: </a:t>
            </a:r>
          </a:p>
          <a:p>
            <a:pPr indent="-210068">
              <a:defRPr/>
            </a:pPr>
            <a:r>
              <a:rPr lang="en-US" dirty="0">
                <a:ea typeface="+mn-ea"/>
              </a:rPr>
              <a:t>The objectives for this lecture, </a:t>
            </a:r>
            <a:r>
              <a:rPr lang="en-US" dirty="0"/>
              <a:t>Process Mapping Theory and Rationale, </a:t>
            </a:r>
            <a:r>
              <a:rPr lang="en-US" dirty="0">
                <a:ea typeface="+mn-ea"/>
              </a:rPr>
              <a:t>are to:</a:t>
            </a:r>
          </a:p>
          <a:p>
            <a:pPr marL="210068" indent="-210068">
              <a:defRPr/>
            </a:pPr>
            <a:endParaRPr lang="en-US" dirty="0">
              <a:ea typeface="+mn-ea"/>
            </a:endParaRPr>
          </a:p>
          <a:p>
            <a:pPr marL="209055" indent="-209055">
              <a:buFont typeface="+mj-lt"/>
              <a:buAutoNum type="arabicPeriod"/>
              <a:defRPr/>
            </a:pPr>
            <a:r>
              <a:rPr lang="en-US" dirty="0">
                <a:ea typeface="+mn-ea"/>
              </a:rPr>
              <a:t>Articulate the value of process mapping</a:t>
            </a:r>
          </a:p>
          <a:p>
            <a:pPr marL="209055" indent="-209055">
              <a:buFont typeface="+mj-lt"/>
              <a:buAutoNum type="arabicPeriod"/>
              <a:defRPr/>
            </a:pPr>
            <a:r>
              <a:rPr lang="en-US" dirty="0">
                <a:ea typeface="+mn-ea"/>
              </a:rPr>
              <a:t>Describe standard process mapping symbols and conventions</a:t>
            </a:r>
          </a:p>
        </p:txBody>
      </p:sp>
      <p:sp>
        <p:nvSpPr>
          <p:cNvPr id="2" name="Slide Image Placeholder 1"/>
          <p:cNvSpPr>
            <a:spLocks noGrp="1" noRot="1" noChangeAspect="1"/>
          </p:cNvSpPr>
          <p:nvPr>
            <p:ph type="sldImg"/>
          </p:nvPr>
        </p:nvSpPr>
        <p:spPr/>
      </p:sp>
    </p:spTree>
    <p:extLst>
      <p:ext uri="{BB962C8B-B14F-4D97-AF65-F5344CB8AC3E}">
        <p14:creationId xmlns:p14="http://schemas.microsoft.com/office/powerpoint/2010/main" val="21566726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3" name="Notes Placeholder 2"/>
          <p:cNvSpPr>
            <a:spLocks noGrp="1"/>
          </p:cNvSpPr>
          <p:nvPr>
            <p:ph type="body" idx="1"/>
          </p:nvPr>
        </p:nvSpPr>
        <p:spPr bwMode="auto">
          <a:xfrm>
            <a:off x="1371600" y="3429000"/>
            <a:ext cx="6761163" cy="2782887"/>
          </a:xfrm>
          <a:prstGeom prst="rect">
            <a:avLst/>
          </a:prstGeom>
          <a:solidFill>
            <a:schemeClr val="bg2"/>
          </a:solidFill>
        </p:spPr>
        <p:txBody>
          <a:bodyPr wrap="square" lIns="83622" tIns="41811" rIns="83622" bIns="41811" numCol="1" anchor="t" anchorCtr="0" compatLnSpc="1">
            <a:prstTxWarp prst="textNoShape">
              <a:avLst/>
            </a:prstTxWarp>
          </a:bodyPr>
          <a:lstStyle/>
          <a:p>
            <a:r>
              <a:rPr lang="en-US" altLang="en-US" b="1" dirty="0"/>
              <a:t>Slide Notes: </a:t>
            </a:r>
          </a:p>
          <a:p>
            <a:r>
              <a:rPr lang="en-US" altLang="en-US" dirty="0"/>
              <a:t>By notation we mean the set of shapes and drawing conventions, e.g., straight lines or curved ones, that are used to create process diagrams. Shapes are also called symbols.  </a:t>
            </a:r>
          </a:p>
        </p:txBody>
      </p:sp>
      <p:sp>
        <p:nvSpPr>
          <p:cNvPr id="2" name="Slide Image Placeholder 1"/>
          <p:cNvSpPr>
            <a:spLocks noGrp="1" noRot="1" noChangeAspect="1"/>
          </p:cNvSpPr>
          <p:nvPr>
            <p:ph type="sldImg"/>
          </p:nvPr>
        </p:nvSpPr>
        <p:spPr/>
      </p:sp>
    </p:spTree>
    <p:extLst>
      <p:ext uri="{BB962C8B-B14F-4D97-AF65-F5344CB8AC3E}">
        <p14:creationId xmlns:p14="http://schemas.microsoft.com/office/powerpoint/2010/main" val="394298819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1586309" y="3505200"/>
            <a:ext cx="6123782" cy="2133600"/>
          </a:xfrm>
          <a:prstGeom prst="rect">
            <a:avLst/>
          </a:prstGeom>
          <a:solidFill>
            <a:schemeClr val="bg2"/>
          </a:solidFill>
        </p:spPr>
        <p:txBody>
          <a:bodyPr lIns="83622" tIns="41811" rIns="83622" bIns="41811"/>
          <a:lstStyle/>
          <a:p>
            <a:r>
              <a:rPr lang="en-US" b="1" dirty="0">
                <a:ea typeface="MS PGothic" pitchFamily="34" charset="-128"/>
                <a:cs typeface="Arial" pitchFamily="34" charset="0"/>
              </a:rPr>
              <a:t>Slide Notes: </a:t>
            </a:r>
          </a:p>
          <a:p>
            <a:endParaRPr lang="en-US" dirty="0">
              <a:ea typeface="MS PGothic" pitchFamily="34" charset="-128"/>
              <a:cs typeface="Arial" pitchFamily="34" charset="0"/>
            </a:endParaRPr>
          </a:p>
          <a:p>
            <a:r>
              <a:rPr lang="en-US" dirty="0">
                <a:ea typeface="MS PGothic" pitchFamily="34" charset="-128"/>
                <a:cs typeface="Arial" pitchFamily="34" charset="0"/>
              </a:rPr>
              <a:t>Here are some examples of flowchart symbols. </a:t>
            </a:r>
          </a:p>
          <a:p>
            <a:r>
              <a:rPr lang="en-US" i="1" dirty="0">
                <a:ea typeface="MS PGothic" pitchFamily="34" charset="-128"/>
                <a:cs typeface="Arial" pitchFamily="34" charset="0"/>
              </a:rPr>
              <a:t> </a:t>
            </a:r>
            <a:endParaRPr lang="en-US" dirty="0">
              <a:ea typeface="MS PGothic" pitchFamily="34" charset="-128"/>
              <a:cs typeface="Arial" pitchFamily="34" charset="0"/>
            </a:endParaRPr>
          </a:p>
          <a:p>
            <a:endParaRPr lang="en-US" i="1" dirty="0">
              <a:ea typeface="MS PGothic" pitchFamily="34" charset="-128"/>
              <a:cs typeface="Arial" pitchFamily="34" charset="0"/>
            </a:endParaRPr>
          </a:p>
        </p:txBody>
      </p:sp>
      <p:sp>
        <p:nvSpPr>
          <p:cNvPr id="4" name="Slide Image Placeholder 3"/>
          <p:cNvSpPr>
            <a:spLocks noGrp="1" noRot="1" noChangeAspect="1"/>
          </p:cNvSpPr>
          <p:nvPr>
            <p:ph type="sldImg"/>
          </p:nvPr>
        </p:nvSpPr>
        <p:spPr/>
      </p:sp>
    </p:spTree>
    <p:extLst>
      <p:ext uri="{BB962C8B-B14F-4D97-AF65-F5344CB8AC3E}">
        <p14:creationId xmlns:p14="http://schemas.microsoft.com/office/powerpoint/2010/main" val="138119118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7" name="Notes Placeholder 2"/>
          <p:cNvSpPr>
            <a:spLocks noGrp="1"/>
          </p:cNvSpPr>
          <p:nvPr>
            <p:ph type="body" idx="1"/>
          </p:nvPr>
        </p:nvSpPr>
        <p:spPr bwMode="auto">
          <a:xfrm>
            <a:off x="1267618" y="3505200"/>
            <a:ext cx="6761163" cy="2782887"/>
          </a:xfrm>
          <a:prstGeom prst="rect">
            <a:avLst/>
          </a:prstGeom>
          <a:solidFill>
            <a:schemeClr val="bg2"/>
          </a:solidFill>
        </p:spPr>
        <p:txBody>
          <a:bodyPr wrap="square" lIns="83622" tIns="41811" rIns="83622" bIns="41811" numCol="1" anchor="t" anchorCtr="0" compatLnSpc="1">
            <a:prstTxWarp prst="textNoShape">
              <a:avLst/>
            </a:prstTxWarp>
          </a:bodyPr>
          <a:lstStyle/>
          <a:p>
            <a:pPr eaLnBrk="1" hangingPunct="1"/>
            <a:r>
              <a:rPr lang="en-US" altLang="en-US" b="1" dirty="0"/>
              <a:t>Slide Notes: </a:t>
            </a:r>
          </a:p>
          <a:p>
            <a:pPr eaLnBrk="1" hangingPunct="1"/>
            <a:endParaRPr lang="en-US" altLang="en-US" b="1" dirty="0"/>
          </a:p>
          <a:p>
            <a:pPr eaLnBrk="1" hangingPunct="1"/>
            <a:r>
              <a:rPr lang="en-US" altLang="en-US" dirty="0"/>
              <a:t>The example flowchart on the slide depicts an over simplified version of the troubleshooting process for a lamp that doesn’t work. The first step in the process, noticing that the lamp doesn’t work, is depicted by a terminal symbol. The second step in the troubleshooting process denotes a decision, either the lamp is plugged in or not. If the lamp is not plugged in, the next process step is to plug it in. However, if the lamp is plugged in, the next step is to decide if the bulb is burned out – denoted by a decision box. If the bulb is burned out, the next task, denoted by a process box, is to replace the bulb. If the bulb is not burned out, the final step, denoted by a terminal symbol is to buy a new lamp. Note, color is not required in flowcharts. Sometimes it can be helpful if used carefully and for a purpose. We only use color here to draw attention to multiple uses of the same symbol (e.g., both terminal symbols are red).</a:t>
            </a:r>
          </a:p>
        </p:txBody>
      </p:sp>
      <p:sp>
        <p:nvSpPr>
          <p:cNvPr id="2" name="Slide Image Placeholder 1"/>
          <p:cNvSpPr>
            <a:spLocks noGrp="1" noRot="1" noChangeAspect="1"/>
          </p:cNvSpPr>
          <p:nvPr>
            <p:ph type="sldImg"/>
          </p:nvPr>
        </p:nvSpPr>
        <p:spPr/>
      </p:sp>
    </p:spTree>
    <p:extLst>
      <p:ext uri="{BB962C8B-B14F-4D97-AF65-F5344CB8AC3E}">
        <p14:creationId xmlns:p14="http://schemas.microsoft.com/office/powerpoint/2010/main" val="42439848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1" name="Notes Placeholder 2"/>
          <p:cNvSpPr>
            <a:spLocks noGrp="1"/>
          </p:cNvSpPr>
          <p:nvPr>
            <p:ph type="body" idx="1"/>
          </p:nvPr>
        </p:nvSpPr>
        <p:spPr bwMode="auto">
          <a:xfrm>
            <a:off x="1267618" y="3505200"/>
            <a:ext cx="6761163" cy="2782887"/>
          </a:xfrm>
          <a:prstGeom prst="rect">
            <a:avLst/>
          </a:prstGeom>
          <a:solidFill>
            <a:schemeClr val="bg2"/>
          </a:solidFill>
        </p:spPr>
        <p:txBody>
          <a:bodyPr wrap="square" lIns="83622" tIns="41811" rIns="83622" bIns="41811" numCol="1" anchor="t" anchorCtr="0" compatLnSpc="1">
            <a:prstTxWarp prst="textNoShape">
              <a:avLst/>
            </a:prstTxWarp>
          </a:bodyPr>
          <a:lstStyle/>
          <a:p>
            <a:pPr marL="209055" indent="-209055">
              <a:defRPr/>
            </a:pPr>
            <a:r>
              <a:rPr lang="en-US" b="1" dirty="0">
                <a:cs typeface="Arial" charset="0"/>
              </a:rPr>
              <a:t>Slide Notes: </a:t>
            </a:r>
          </a:p>
          <a:p>
            <a:pPr marL="209055" indent="-209055">
              <a:defRPr/>
            </a:pPr>
            <a:r>
              <a:rPr lang="en-US" dirty="0">
                <a:cs typeface="Arial" charset="0"/>
              </a:rPr>
              <a:t>Correct symbols are used for the decision boxes and the connectors. </a:t>
            </a:r>
          </a:p>
          <a:p>
            <a:pPr marL="209055" indent="-209055">
              <a:defRPr/>
            </a:pPr>
            <a:endParaRPr lang="en-US" dirty="0">
              <a:cs typeface="Arial" charset="0"/>
            </a:endParaRPr>
          </a:p>
          <a:p>
            <a:pPr marL="209055" indent="-209055">
              <a:defRPr/>
            </a:pPr>
            <a:r>
              <a:rPr lang="en-US" dirty="0">
                <a:cs typeface="Arial" charset="0"/>
              </a:rPr>
              <a:t>Incorrect symbol use is:</a:t>
            </a:r>
          </a:p>
          <a:p>
            <a:pPr marL="156791" lvl="1" indent="-156791">
              <a:buFont typeface="Arial" pitchFamily="34" charset="0"/>
              <a:buChar char="•"/>
              <a:defRPr/>
            </a:pPr>
            <a:r>
              <a:rPr lang="en-US" dirty="0">
                <a:cs typeface="Arial" charset="0"/>
              </a:rPr>
              <a:t>a matter of which notation one is following, and </a:t>
            </a:r>
          </a:p>
          <a:p>
            <a:pPr marL="156791" lvl="1" indent="-156791">
              <a:buFont typeface="Arial" pitchFamily="34" charset="0"/>
              <a:buChar char="•"/>
              <a:defRPr/>
            </a:pPr>
            <a:r>
              <a:rPr lang="en-US" dirty="0">
                <a:cs typeface="Arial" charset="0"/>
              </a:rPr>
              <a:t>how formal or conformant to any one notation one wants to be., i.e., correctness with respect to notation is a relative matter.</a:t>
            </a:r>
          </a:p>
          <a:p>
            <a:pPr marL="209055" indent="-209055">
              <a:defRPr/>
            </a:pPr>
            <a:endParaRPr lang="en-US" dirty="0">
              <a:cs typeface="Arial" charset="0"/>
            </a:endParaRPr>
          </a:p>
          <a:p>
            <a:pPr indent="-209055">
              <a:defRPr/>
            </a:pPr>
            <a:r>
              <a:rPr lang="en-US" dirty="0">
                <a:cs typeface="Arial" charset="0"/>
              </a:rPr>
              <a:t>Comparing the flowchart on this slide to the symbols on the previous slide, we see that the rounded corner rectangle used as a terminator should be a different shape, one with parallel lines on the top and bottom and half-circle curvature on the left and right sides. The arrow heads should be shaded or filled in rather than open.</a:t>
            </a:r>
          </a:p>
          <a:p>
            <a:pPr marL="209055" indent="-209055">
              <a:defRPr/>
            </a:pPr>
            <a:endParaRPr lang="en-US" dirty="0">
              <a:cs typeface="Arial" charset="0"/>
            </a:endParaRPr>
          </a:p>
        </p:txBody>
      </p:sp>
      <p:sp>
        <p:nvSpPr>
          <p:cNvPr id="2" name="Slide Image Placeholder 1"/>
          <p:cNvSpPr>
            <a:spLocks noGrp="1" noRot="1" noChangeAspect="1"/>
          </p:cNvSpPr>
          <p:nvPr>
            <p:ph type="sldImg"/>
          </p:nvPr>
        </p:nvSpPr>
        <p:spPr/>
      </p:sp>
    </p:spTree>
    <p:extLst>
      <p:ext uri="{BB962C8B-B14F-4D97-AF65-F5344CB8AC3E}">
        <p14:creationId xmlns:p14="http://schemas.microsoft.com/office/powerpoint/2010/main" val="15808452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1" name="Notes Placeholder 2"/>
          <p:cNvSpPr>
            <a:spLocks noGrp="1"/>
          </p:cNvSpPr>
          <p:nvPr>
            <p:ph type="body" idx="1"/>
          </p:nvPr>
        </p:nvSpPr>
        <p:spPr bwMode="auto">
          <a:xfrm>
            <a:off x="1267618" y="3429000"/>
            <a:ext cx="6761163" cy="2782887"/>
          </a:xfrm>
          <a:prstGeom prst="rect">
            <a:avLst/>
          </a:prstGeom>
          <a:solidFill>
            <a:schemeClr val="bg2"/>
          </a:solidFill>
        </p:spPr>
        <p:txBody>
          <a:bodyPr wrap="square" lIns="83622" tIns="41811" rIns="83622" bIns="41811" numCol="1" anchor="t" anchorCtr="0" compatLnSpc="1">
            <a:prstTxWarp prst="textNoShape">
              <a:avLst/>
            </a:prstTxWarp>
          </a:bodyPr>
          <a:lstStyle/>
          <a:p>
            <a:r>
              <a:rPr lang="en-US" altLang="en-US" b="1" dirty="0"/>
              <a:t>Slide Notes: </a:t>
            </a:r>
          </a:p>
          <a:p>
            <a:r>
              <a:rPr lang="en-US" altLang="en-US" dirty="0"/>
              <a:t>This concludes Process Mapping Theory and Rationale.</a:t>
            </a:r>
          </a:p>
          <a:p>
            <a:endParaRPr lang="en-US" altLang="en-US" dirty="0"/>
          </a:p>
          <a:p>
            <a:r>
              <a:rPr lang="en-US" altLang="en-US" dirty="0"/>
              <a:t>In this lecture, we have </a:t>
            </a:r>
          </a:p>
          <a:p>
            <a:pPr marL="166954" lvl="1" indent="-166954">
              <a:buFontTx/>
              <a:buChar char="•"/>
            </a:pPr>
            <a:r>
              <a:rPr lang="en-US" altLang="en-US" dirty="0">
                <a:ea typeface="Arial" panose="020B0604020202020204" pitchFamily="34" charset="0"/>
              </a:rPr>
              <a:t>Described the value of process diagrams</a:t>
            </a:r>
          </a:p>
          <a:p>
            <a:pPr marL="166954" lvl="1" indent="-166954">
              <a:buFontTx/>
              <a:buChar char="•"/>
            </a:pPr>
            <a:r>
              <a:rPr lang="en-US" altLang="en-US" dirty="0">
                <a:ea typeface="Arial" panose="020B0604020202020204" pitchFamily="34" charset="0"/>
              </a:rPr>
              <a:t>Given an example list of the process steps from a healthcare scenario</a:t>
            </a:r>
          </a:p>
          <a:p>
            <a:pPr marL="166954" lvl="1" indent="-166954">
              <a:buFontTx/>
              <a:buChar char="•"/>
            </a:pPr>
            <a:r>
              <a:rPr lang="en-US" altLang="en-US" dirty="0">
                <a:ea typeface="Arial" panose="020B0604020202020204" pitchFamily="34" charset="0"/>
              </a:rPr>
              <a:t>Described basic flowchart symbols</a:t>
            </a:r>
          </a:p>
          <a:p>
            <a:pPr marL="166954" lvl="1" indent="-166954">
              <a:buFontTx/>
              <a:buChar char="•"/>
            </a:pPr>
            <a:endParaRPr lang="en-US" altLang="en-US" dirty="0">
              <a:ea typeface="Arial" panose="020B0604020202020204" pitchFamily="34" charset="0"/>
            </a:endParaRPr>
          </a:p>
          <a:p>
            <a:r>
              <a:rPr lang="en-US" altLang="en-US" dirty="0"/>
              <a:t>At this point you should be able to: </a:t>
            </a:r>
          </a:p>
          <a:p>
            <a:pPr marL="166954" lvl="1" indent="-166954">
              <a:buFontTx/>
              <a:buChar char="•"/>
            </a:pPr>
            <a:r>
              <a:rPr lang="en-US" altLang="en-US" dirty="0">
                <a:ea typeface="Arial" panose="020B0604020202020204" pitchFamily="34" charset="0"/>
              </a:rPr>
              <a:t>List the information generated or used in the process and the sequence of workflow steps when given a workflow process chart consisting of basic flow charting symbols</a:t>
            </a:r>
          </a:p>
          <a:p>
            <a:pPr marL="166954" lvl="1" indent="-166954">
              <a:buFontTx/>
              <a:buChar char="•"/>
            </a:pPr>
            <a:r>
              <a:rPr lang="en-US" altLang="en-US" dirty="0">
                <a:ea typeface="Arial" panose="020B0604020202020204" pitchFamily="34" charset="0"/>
              </a:rPr>
              <a:t>Read a scenario and use basic flowchart symbols to represent the process steps and their sequence</a:t>
            </a:r>
          </a:p>
          <a:p>
            <a:r>
              <a:rPr lang="en-US" altLang="en-US" dirty="0"/>
              <a:t> </a:t>
            </a:r>
          </a:p>
        </p:txBody>
      </p:sp>
      <p:sp>
        <p:nvSpPr>
          <p:cNvPr id="2" name="Slide Image Placeholder 1"/>
          <p:cNvSpPr>
            <a:spLocks noGrp="1" noRot="1" noChangeAspect="1"/>
          </p:cNvSpPr>
          <p:nvPr>
            <p:ph type="sldImg"/>
          </p:nvPr>
        </p:nvSpPr>
        <p:spPr/>
      </p:sp>
    </p:spTree>
    <p:extLst>
      <p:ext uri="{BB962C8B-B14F-4D97-AF65-F5344CB8AC3E}">
        <p14:creationId xmlns:p14="http://schemas.microsoft.com/office/powerpoint/2010/main" val="369548658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Tree>
    <p:extLst>
      <p:ext uri="{BB962C8B-B14F-4D97-AF65-F5344CB8AC3E}">
        <p14:creationId xmlns:p14="http://schemas.microsoft.com/office/powerpoint/2010/main" val="188461888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Tree>
    <p:extLst>
      <p:ext uri="{BB962C8B-B14F-4D97-AF65-F5344CB8AC3E}">
        <p14:creationId xmlns:p14="http://schemas.microsoft.com/office/powerpoint/2010/main" val="9095136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5053120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Notes Placeholder 2"/>
          <p:cNvSpPr>
            <a:spLocks noGrp="1"/>
          </p:cNvSpPr>
          <p:nvPr>
            <p:ph type="body" idx="1"/>
          </p:nvPr>
        </p:nvSpPr>
        <p:spPr bwMode="auto">
          <a:xfrm>
            <a:off x="2043509" y="3505200"/>
            <a:ext cx="5209381" cy="2782887"/>
          </a:xfrm>
          <a:prstGeom prst="rect">
            <a:avLst/>
          </a:prstGeom>
          <a:solidFill>
            <a:schemeClr val="bg2"/>
          </a:solidFill>
        </p:spPr>
        <p:txBody>
          <a:bodyPr wrap="square" lIns="83622" tIns="41811" rIns="83622" bIns="41811" numCol="1" anchor="t" anchorCtr="0" compatLnSpc="1">
            <a:prstTxWarp prst="textNoShape">
              <a:avLst/>
            </a:prstTxWarp>
          </a:bodyPr>
          <a:lstStyle/>
          <a:p>
            <a:r>
              <a:rPr lang="en-US" b="1" dirty="0">
                <a:ea typeface="MS PGothic" pitchFamily="34" charset="-128"/>
                <a:cs typeface="Arial" pitchFamily="34" charset="0"/>
              </a:rPr>
              <a:t>Slide Notes: </a:t>
            </a:r>
          </a:p>
          <a:p>
            <a:endParaRPr lang="en-US" b="1" dirty="0">
              <a:ea typeface="MS PGothic" pitchFamily="34" charset="-128"/>
              <a:cs typeface="Arial" pitchFamily="34" charset="0"/>
            </a:endParaRPr>
          </a:p>
          <a:p>
            <a:r>
              <a:rPr lang="en-US" dirty="0">
                <a:ea typeface="MS PGothic" pitchFamily="34" charset="-128"/>
                <a:cs typeface="Arial" pitchFamily="34" charset="0"/>
              </a:rPr>
              <a:t>Five topics are covered in this unit:</a:t>
            </a:r>
          </a:p>
          <a:p>
            <a:pPr marL="156791" indent="-156791">
              <a:buFont typeface="Arial" panose="020B0604020202020204" pitchFamily="34" charset="0"/>
              <a:buChar char="•"/>
            </a:pPr>
            <a:r>
              <a:rPr lang="x-none" dirty="0">
                <a:ea typeface="MS PGothic" pitchFamily="34" charset="-128"/>
                <a:cs typeface="Arial" pitchFamily="34" charset="0"/>
              </a:rPr>
              <a:t>Purpose of graphic process representation</a:t>
            </a:r>
            <a:endParaRPr lang="en-US" dirty="0">
              <a:ea typeface="MS PGothic" pitchFamily="34" charset="-128"/>
              <a:cs typeface="Arial" pitchFamily="34" charset="0"/>
            </a:endParaRPr>
          </a:p>
          <a:p>
            <a:pPr marL="156791" indent="-156791">
              <a:buFont typeface="Arial" panose="020B0604020202020204" pitchFamily="34" charset="0"/>
              <a:buChar char="•"/>
            </a:pPr>
            <a:r>
              <a:rPr lang="x-none" dirty="0">
                <a:ea typeface="MS PGothic" pitchFamily="34" charset="-128"/>
                <a:cs typeface="Arial" pitchFamily="34" charset="0"/>
              </a:rPr>
              <a:t>Process diagram vocabulary</a:t>
            </a:r>
            <a:endParaRPr lang="en-US" dirty="0">
              <a:ea typeface="MS PGothic" pitchFamily="34" charset="-128"/>
              <a:cs typeface="Arial" pitchFamily="34" charset="0"/>
            </a:endParaRPr>
          </a:p>
          <a:p>
            <a:pPr marL="156791" indent="-156791">
              <a:buFont typeface="Arial" panose="020B0604020202020204" pitchFamily="34" charset="0"/>
              <a:buChar char="•"/>
            </a:pPr>
            <a:r>
              <a:rPr lang="x-none" dirty="0">
                <a:ea typeface="MS PGothic" pitchFamily="34" charset="-128"/>
                <a:cs typeface="Arial" pitchFamily="34" charset="0"/>
              </a:rPr>
              <a:t>Identifying process steps</a:t>
            </a:r>
            <a:endParaRPr lang="en-US" dirty="0">
              <a:ea typeface="MS PGothic" pitchFamily="34" charset="-128"/>
              <a:cs typeface="Arial" pitchFamily="34" charset="0"/>
            </a:endParaRPr>
          </a:p>
          <a:p>
            <a:pPr marL="156791" indent="-156791">
              <a:buFont typeface="Arial" panose="020B0604020202020204" pitchFamily="34" charset="0"/>
              <a:buChar char="•"/>
            </a:pPr>
            <a:r>
              <a:rPr lang="x-none" dirty="0">
                <a:ea typeface="MS PGothic" pitchFamily="34" charset="-128"/>
                <a:cs typeface="Arial" pitchFamily="34" charset="0"/>
              </a:rPr>
              <a:t>Basic flowchart symbols</a:t>
            </a:r>
            <a:endParaRPr lang="en-US" dirty="0">
              <a:ea typeface="MS PGothic" pitchFamily="34" charset="-128"/>
              <a:cs typeface="Arial" pitchFamily="34" charset="0"/>
            </a:endParaRPr>
          </a:p>
          <a:p>
            <a:pPr marL="156791" indent="-156791">
              <a:buFont typeface="Arial" panose="020B0604020202020204" pitchFamily="34" charset="0"/>
              <a:buChar char="•"/>
            </a:pPr>
            <a:r>
              <a:rPr lang="x-none" dirty="0">
                <a:ea typeface="MS PGothic" pitchFamily="34" charset="-128"/>
                <a:cs typeface="Arial" pitchFamily="34" charset="0"/>
              </a:rPr>
              <a:t>Creating a basic flowchart</a:t>
            </a:r>
            <a:endParaRPr lang="en-US" dirty="0">
              <a:ea typeface="MS PGothic" pitchFamily="34" charset="-128"/>
              <a:cs typeface="Arial" pitchFamily="34" charset="0"/>
            </a:endParaRPr>
          </a:p>
        </p:txBody>
      </p:sp>
      <p:sp>
        <p:nvSpPr>
          <p:cNvPr id="2" name="Slide Image Placeholder 1"/>
          <p:cNvSpPr>
            <a:spLocks noGrp="1" noRot="1" noChangeAspect="1"/>
          </p:cNvSpPr>
          <p:nvPr>
            <p:ph type="sldImg"/>
          </p:nvPr>
        </p:nvSpPr>
        <p:spPr/>
      </p:sp>
    </p:spTree>
    <p:extLst>
      <p:ext uri="{BB962C8B-B14F-4D97-AF65-F5344CB8AC3E}">
        <p14:creationId xmlns:p14="http://schemas.microsoft.com/office/powerpoint/2010/main" val="41665664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Notes Placeholder 2"/>
          <p:cNvSpPr>
            <a:spLocks noGrp="1"/>
          </p:cNvSpPr>
          <p:nvPr>
            <p:ph type="body" idx="1"/>
          </p:nvPr>
        </p:nvSpPr>
        <p:spPr bwMode="auto">
          <a:xfrm>
            <a:off x="1738709" y="3502742"/>
            <a:ext cx="5818981" cy="2782887"/>
          </a:xfrm>
          <a:prstGeom prst="rect">
            <a:avLst/>
          </a:prstGeom>
          <a:solidFill>
            <a:schemeClr val="bg2"/>
          </a:solidFill>
        </p:spPr>
        <p:txBody>
          <a:bodyPr wrap="square" lIns="83622" tIns="41811" rIns="83622" bIns="41811" numCol="1" anchor="t" anchorCtr="0" compatLnSpc="1">
            <a:prstTxWarp prst="textNoShape">
              <a:avLst/>
            </a:prstTxWarp>
          </a:bodyPr>
          <a:lstStyle/>
          <a:p>
            <a:pPr eaLnBrk="1" hangingPunct="1"/>
            <a:r>
              <a:rPr lang="en-US" altLang="en-US" b="1" dirty="0"/>
              <a:t>Slide Notes: </a:t>
            </a:r>
          </a:p>
          <a:p>
            <a:pPr eaLnBrk="1" hangingPunct="1"/>
            <a:endParaRPr lang="en-US" altLang="en-US" b="1" dirty="0"/>
          </a:p>
          <a:p>
            <a:pPr eaLnBrk="1" hangingPunct="1"/>
            <a:r>
              <a:rPr lang="en-US" altLang="en-US" dirty="0"/>
              <a:t>Before written language, early human beings used symbols to communicate. While we aren’</a:t>
            </a:r>
            <a:r>
              <a:rPr lang="en-US" altLang="ja-JP" dirty="0"/>
              <a:t>t sure if a picture is really worth a thousand words, we do know that with some graphic representations, human beings perceive more information and perceive the information faster than through verbal and written communication channels</a:t>
            </a:r>
            <a:r>
              <a:rPr lang="en-US" altLang="ja-JP" baseline="30000" dirty="0"/>
              <a:t> </a:t>
            </a:r>
            <a:r>
              <a:rPr lang="en-US" altLang="ja-JP" dirty="0"/>
              <a:t>(Wickens, 1999). </a:t>
            </a:r>
          </a:p>
          <a:p>
            <a:pPr eaLnBrk="1" hangingPunct="1"/>
            <a:endParaRPr lang="en-US" altLang="en-US" dirty="0"/>
          </a:p>
          <a:p>
            <a:endParaRPr lang="en-US" altLang="en-US" dirty="0"/>
          </a:p>
        </p:txBody>
      </p:sp>
      <p:sp>
        <p:nvSpPr>
          <p:cNvPr id="2" name="Slide Image Placeholder 1"/>
          <p:cNvSpPr>
            <a:spLocks noGrp="1" noRot="1" noChangeAspect="1"/>
          </p:cNvSpPr>
          <p:nvPr>
            <p:ph type="sldImg"/>
          </p:nvPr>
        </p:nvSpPr>
        <p:spPr/>
      </p:sp>
    </p:spTree>
    <p:extLst>
      <p:ext uri="{BB962C8B-B14F-4D97-AF65-F5344CB8AC3E}">
        <p14:creationId xmlns:p14="http://schemas.microsoft.com/office/powerpoint/2010/main" val="31087529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Notes Placeholder 2"/>
          <p:cNvSpPr>
            <a:spLocks noGrp="1"/>
          </p:cNvSpPr>
          <p:nvPr>
            <p:ph type="body" idx="1"/>
          </p:nvPr>
        </p:nvSpPr>
        <p:spPr bwMode="auto">
          <a:xfrm>
            <a:off x="1267618" y="3429000"/>
            <a:ext cx="6761163" cy="2782887"/>
          </a:xfrm>
          <a:prstGeom prst="rect">
            <a:avLst/>
          </a:prstGeom>
          <a:solidFill>
            <a:schemeClr val="bg2"/>
          </a:solidFill>
        </p:spPr>
        <p:txBody>
          <a:bodyPr wrap="square" lIns="83622" tIns="41811" rIns="83622" bIns="41811" numCol="1" anchor="t" anchorCtr="0" compatLnSpc="1">
            <a:prstTxWarp prst="textNoShape">
              <a:avLst/>
            </a:prstTxWarp>
          </a:bodyPr>
          <a:lstStyle/>
          <a:p>
            <a:r>
              <a:rPr lang="en-US" altLang="en-US" b="1" dirty="0"/>
              <a:t>Slide Notes:</a:t>
            </a:r>
            <a:r>
              <a:rPr lang="en-US" altLang="en-US" dirty="0"/>
              <a:t> </a:t>
            </a:r>
          </a:p>
          <a:p>
            <a:endParaRPr lang="en-US" altLang="en-US" dirty="0"/>
          </a:p>
          <a:p>
            <a:r>
              <a:rPr lang="en-US" altLang="en-US" dirty="0"/>
              <a:t>Human beings directly perceive meaning through symbols.  For example, the skull and cross-bones is a universal symbol for danger. United States road signs use images that directly convey meaning, for example, the no U-turn sign. Similarly, a road sign with a picture of a tipping truck lets drivers know that the road conditions are conducive to rolling vehicles.  When it is important to communicate meaning quickly, we use signs and symbols.</a:t>
            </a:r>
          </a:p>
          <a:p>
            <a:endParaRPr lang="en-US" altLang="en-US" dirty="0"/>
          </a:p>
          <a:p>
            <a:r>
              <a:rPr lang="en-US" altLang="en-US" dirty="0"/>
              <a:t>These concepts have been applied to clearly communicate process information. For example, the steps and their order in a work process. Like signs that communicate messages, process maps are graphical representations of processes. They use standard symbols to communicate information about a process. </a:t>
            </a:r>
          </a:p>
        </p:txBody>
      </p:sp>
      <p:sp>
        <p:nvSpPr>
          <p:cNvPr id="2" name="Slide Image Placeholder 1"/>
          <p:cNvSpPr>
            <a:spLocks noGrp="1" noRot="1" noChangeAspect="1"/>
          </p:cNvSpPr>
          <p:nvPr>
            <p:ph type="sldImg"/>
          </p:nvPr>
        </p:nvSpPr>
        <p:spPr/>
      </p:sp>
    </p:spTree>
    <p:extLst>
      <p:ext uri="{BB962C8B-B14F-4D97-AF65-F5344CB8AC3E}">
        <p14:creationId xmlns:p14="http://schemas.microsoft.com/office/powerpoint/2010/main" val="7435797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Notes Placeholder 2"/>
          <p:cNvSpPr>
            <a:spLocks noGrp="1"/>
          </p:cNvSpPr>
          <p:nvPr>
            <p:ph type="body" idx="1"/>
          </p:nvPr>
        </p:nvSpPr>
        <p:spPr bwMode="auto">
          <a:xfrm>
            <a:off x="976709" y="3429000"/>
            <a:ext cx="7342982" cy="3505200"/>
          </a:xfrm>
          <a:prstGeom prst="rect">
            <a:avLst/>
          </a:prstGeom>
          <a:solidFill>
            <a:schemeClr val="bg2"/>
          </a:solidFill>
        </p:spPr>
        <p:txBody>
          <a:bodyPr wrap="square" lIns="83622" tIns="41811" rIns="83622" bIns="41811" numCol="1" anchor="t" anchorCtr="0" compatLnSpc="1">
            <a:prstTxWarp prst="textNoShape">
              <a:avLst/>
            </a:prstTxWarp>
          </a:bodyPr>
          <a:lstStyle/>
          <a:p>
            <a:pPr eaLnBrk="1" hangingPunct="1"/>
            <a:r>
              <a:rPr lang="en-US" altLang="en-US" b="1" dirty="0"/>
              <a:t>Slide Notes: </a:t>
            </a:r>
          </a:p>
          <a:p>
            <a:pPr eaLnBrk="1" hangingPunct="1"/>
            <a:r>
              <a:rPr lang="en-US" altLang="en-US" dirty="0"/>
              <a:t>Similar to maps of subway routes, process diagrams often are drawn at a level of detail that enables them to fit on one or a few pages. As such, they provide a way to, in one place, see the whole process.  Similar to road signs, process maps convey information through commonly understood symbols. Similar to subway maps, process diagrams show and focus attention on different aspects of processes. For example, subway maps posted in the station show the different routes, their location throughout the city, the stops on each line, and proximity to local landmarks. Subway maps don’t usually show local highways that would be less relevant to riders. </a:t>
            </a:r>
          </a:p>
          <a:p>
            <a:pPr eaLnBrk="1" hangingPunct="1"/>
            <a:endParaRPr lang="en-US" altLang="en-US" dirty="0"/>
          </a:p>
          <a:p>
            <a:pPr eaLnBrk="1" hangingPunct="1"/>
            <a:r>
              <a:rPr lang="en-US" altLang="en-US" dirty="0"/>
              <a:t>In contrast to subway maps and road signs, process maps document tasks in a process and sequence of tasks. The act of documenting a process requires that each step be understood and made explicit. The graphical representation of process steps and the explicitness makes the knowledge about the process steps and relationships between them easier to share.</a:t>
            </a:r>
          </a:p>
          <a:p>
            <a:pPr eaLnBrk="1" hangingPunct="1"/>
            <a:endParaRPr lang="en-US" altLang="en-US" dirty="0"/>
          </a:p>
          <a:p>
            <a:pPr eaLnBrk="1" hangingPunct="1"/>
            <a:r>
              <a:rPr lang="en-US" altLang="en-US" dirty="0"/>
              <a:t>While on the surface, this seems simple, most processes are complex systems. They can be examined and viewed from different perspectives, including static and dynamic aspects, data flow versus workflow, and at different levels of detail. Process diagramming provides the ability to smoothly progress from abstract to detailed. Additionally, process diagrams are multidimensional, conveying different types of information about a process.  Different types of diagrams are used to make explicit and document the </a:t>
            </a:r>
            <a:r>
              <a:rPr lang="ja-JP" altLang="en-US" dirty="0"/>
              <a:t>“</a:t>
            </a:r>
            <a:r>
              <a:rPr lang="en-US" altLang="ja-JP" dirty="0"/>
              <a:t>who, what, when, where, and how</a:t>
            </a:r>
            <a:r>
              <a:rPr lang="ja-JP" altLang="en-US" dirty="0"/>
              <a:t>”</a:t>
            </a:r>
            <a:r>
              <a:rPr lang="en-US" altLang="ja-JP" dirty="0"/>
              <a:t> of processes.</a:t>
            </a:r>
          </a:p>
          <a:p>
            <a:endParaRPr lang="en-US" altLang="en-US" dirty="0"/>
          </a:p>
        </p:txBody>
      </p:sp>
      <p:sp>
        <p:nvSpPr>
          <p:cNvPr id="2" name="Slide Image Placeholder 1"/>
          <p:cNvSpPr>
            <a:spLocks noGrp="1" noRot="1" noChangeAspect="1"/>
          </p:cNvSpPr>
          <p:nvPr>
            <p:ph type="sldImg"/>
          </p:nvPr>
        </p:nvSpPr>
        <p:spPr/>
      </p:sp>
    </p:spTree>
    <p:extLst>
      <p:ext uri="{BB962C8B-B14F-4D97-AF65-F5344CB8AC3E}">
        <p14:creationId xmlns:p14="http://schemas.microsoft.com/office/powerpoint/2010/main" val="10170990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5" name="Notes Placeholder 2"/>
          <p:cNvSpPr>
            <a:spLocks noGrp="1"/>
          </p:cNvSpPr>
          <p:nvPr>
            <p:ph type="body" idx="1"/>
          </p:nvPr>
        </p:nvSpPr>
        <p:spPr bwMode="auto">
          <a:xfrm>
            <a:off x="1267618" y="3429000"/>
            <a:ext cx="6761163" cy="2971800"/>
          </a:xfrm>
          <a:prstGeom prst="rect">
            <a:avLst/>
          </a:prstGeom>
          <a:solidFill>
            <a:schemeClr val="bg2"/>
          </a:solidFill>
        </p:spPr>
        <p:txBody>
          <a:bodyPr wrap="square" lIns="83622" tIns="41811" rIns="83622" bIns="41811" numCol="1" anchor="t" anchorCtr="0" compatLnSpc="1">
            <a:prstTxWarp prst="textNoShape">
              <a:avLst/>
            </a:prstTxWarp>
          </a:bodyPr>
          <a:lstStyle/>
          <a:p>
            <a:pPr eaLnBrk="1" hangingPunct="1"/>
            <a:r>
              <a:rPr lang="en-US" altLang="en-US" b="1" dirty="0"/>
              <a:t>Slide Notes: </a:t>
            </a:r>
          </a:p>
          <a:p>
            <a:pPr eaLnBrk="1" hangingPunct="1"/>
            <a:r>
              <a:rPr lang="en-US" altLang="en-US" dirty="0"/>
              <a:t>Consider the steps that you take to look up a phone number in the yellow pages.  You might describe this as </a:t>
            </a:r>
            <a:r>
              <a:rPr lang="ja-JP" altLang="en-US" dirty="0"/>
              <a:t>“</a:t>
            </a:r>
            <a:r>
              <a:rPr lang="en-US" altLang="ja-JP" dirty="0"/>
              <a:t>looking up the number,</a:t>
            </a:r>
            <a:r>
              <a:rPr lang="ja-JP" altLang="en-US" dirty="0"/>
              <a:t>”</a:t>
            </a:r>
            <a:r>
              <a:rPr lang="en-US" altLang="ja-JP" dirty="0"/>
              <a:t> i.e., you may describe this as one process or task that is at a high-level.  Or, you may describe it at a more detailed level and list each of the individual tasks that make up the larger task of </a:t>
            </a:r>
            <a:r>
              <a:rPr lang="ja-JP" altLang="en-US" dirty="0"/>
              <a:t>“</a:t>
            </a:r>
            <a:r>
              <a:rPr lang="en-US" altLang="ja-JP" dirty="0"/>
              <a:t>looking up a phone number.</a:t>
            </a:r>
            <a:r>
              <a:rPr lang="ja-JP" altLang="en-US" dirty="0"/>
              <a:t>”</a:t>
            </a:r>
            <a:endParaRPr lang="en-US" altLang="ja-JP" dirty="0"/>
          </a:p>
          <a:p>
            <a:pPr eaLnBrk="1" hangingPunct="1"/>
            <a:endParaRPr lang="en-US" altLang="en-US" dirty="0"/>
          </a:p>
          <a:p>
            <a:pPr eaLnBrk="1" hangingPunct="1"/>
            <a:r>
              <a:rPr lang="en-US" altLang="en-US" dirty="0"/>
              <a:t>Processes also involve both physical and mental steps.  Some of the physical steps include clicking to open the web browser, typing the URL for the phone book, and scrolling through the search results.  Some of the mental steps are locating the icon to start the web browser, remembering the URL for the search engine or locating the link to the search engine or going directly to the yellow pages, and assessing each search result to decide if it is the restaurant that you are looking for. </a:t>
            </a:r>
          </a:p>
          <a:p>
            <a:pPr eaLnBrk="1" hangingPunct="1"/>
            <a:endParaRPr lang="en-US" altLang="en-US" dirty="0"/>
          </a:p>
          <a:p>
            <a:pPr eaLnBrk="1" hangingPunct="1"/>
            <a:r>
              <a:rPr lang="en-US" altLang="en-US" dirty="0"/>
              <a:t>The information exchange can be described apart from the workflow or process steps. For example, the user requires a data value such as a phone number for a certain restaurant, the user queries the yellow pages data store through the internet, then a set of potential data values is returned.</a:t>
            </a:r>
          </a:p>
          <a:p>
            <a:endParaRPr lang="en-US" altLang="en-US" dirty="0"/>
          </a:p>
        </p:txBody>
      </p:sp>
      <p:sp>
        <p:nvSpPr>
          <p:cNvPr id="2" name="Slide Image Placeholder 1"/>
          <p:cNvSpPr>
            <a:spLocks noGrp="1" noRot="1" noChangeAspect="1"/>
          </p:cNvSpPr>
          <p:nvPr>
            <p:ph type="sldImg"/>
          </p:nvPr>
        </p:nvSpPr>
        <p:spPr/>
      </p:sp>
    </p:spTree>
    <p:extLst>
      <p:ext uri="{BB962C8B-B14F-4D97-AF65-F5344CB8AC3E}">
        <p14:creationId xmlns:p14="http://schemas.microsoft.com/office/powerpoint/2010/main" val="16134169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9" name="Notes Placeholder 2"/>
          <p:cNvSpPr>
            <a:spLocks noGrp="1"/>
          </p:cNvSpPr>
          <p:nvPr>
            <p:ph type="body" idx="1"/>
          </p:nvPr>
        </p:nvSpPr>
        <p:spPr bwMode="auto">
          <a:xfrm>
            <a:off x="1267618" y="3429000"/>
            <a:ext cx="6761163" cy="2782887"/>
          </a:xfrm>
          <a:prstGeom prst="rect">
            <a:avLst/>
          </a:prstGeom>
          <a:solidFill>
            <a:schemeClr val="bg2"/>
          </a:solidFill>
        </p:spPr>
        <p:txBody>
          <a:bodyPr wrap="square" lIns="83622" tIns="41811" rIns="83622" bIns="41811" numCol="1" anchor="t" anchorCtr="0" compatLnSpc="1">
            <a:prstTxWarp prst="textNoShape">
              <a:avLst/>
            </a:prstTxWarp>
          </a:bodyPr>
          <a:lstStyle/>
          <a:p>
            <a:r>
              <a:rPr lang="en-US" altLang="en-US" b="1" dirty="0"/>
              <a:t>Slide Notes: </a:t>
            </a:r>
          </a:p>
          <a:p>
            <a:r>
              <a:rPr lang="en-US" altLang="en-US" dirty="0"/>
              <a:t>In the previous slides and example, we have introduced terms that may be new, or that may be used in a different way. In the next few slides, we will discuss and define the following terms that are used in workflow and data flow diagramming. </a:t>
            </a:r>
          </a:p>
          <a:p>
            <a:endParaRPr lang="en-US" altLang="en-US" dirty="0"/>
          </a:p>
        </p:txBody>
      </p:sp>
      <p:sp>
        <p:nvSpPr>
          <p:cNvPr id="2" name="Slide Image Placeholder 1"/>
          <p:cNvSpPr>
            <a:spLocks noGrp="1" noRot="1" noChangeAspect="1"/>
          </p:cNvSpPr>
          <p:nvPr>
            <p:ph type="sldImg"/>
          </p:nvPr>
        </p:nvSpPr>
        <p:spPr/>
      </p:sp>
    </p:spTree>
    <p:extLst>
      <p:ext uri="{BB962C8B-B14F-4D97-AF65-F5344CB8AC3E}">
        <p14:creationId xmlns:p14="http://schemas.microsoft.com/office/powerpoint/2010/main" val="4203914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3" name="Notes Placeholder 2"/>
          <p:cNvSpPr>
            <a:spLocks noGrp="1"/>
          </p:cNvSpPr>
          <p:nvPr>
            <p:ph type="body" idx="1"/>
          </p:nvPr>
        </p:nvSpPr>
        <p:spPr bwMode="auto">
          <a:xfrm>
            <a:off x="1267618" y="3505200"/>
            <a:ext cx="6761163" cy="2782887"/>
          </a:xfrm>
          <a:prstGeom prst="rect">
            <a:avLst/>
          </a:prstGeom>
          <a:solidFill>
            <a:schemeClr val="bg2"/>
          </a:solidFill>
        </p:spPr>
        <p:txBody>
          <a:bodyPr wrap="square" lIns="83622" tIns="41811" rIns="83622" bIns="41811" numCol="1" anchor="t" anchorCtr="0" compatLnSpc="1">
            <a:prstTxWarp prst="textNoShape">
              <a:avLst/>
            </a:prstTxWarp>
          </a:bodyPr>
          <a:lstStyle/>
          <a:p>
            <a:pPr eaLnBrk="1" hangingPunct="1"/>
            <a:r>
              <a:rPr lang="en-US" altLang="en-US" b="1" dirty="0"/>
              <a:t>Slide Notes: </a:t>
            </a:r>
          </a:p>
          <a:p>
            <a:pPr eaLnBrk="1" hangingPunct="1"/>
            <a:endParaRPr lang="en-US" altLang="en-US" b="1" dirty="0"/>
          </a:p>
          <a:p>
            <a:pPr eaLnBrk="1" hangingPunct="1"/>
            <a:r>
              <a:rPr lang="en-US" altLang="en-US" dirty="0"/>
              <a:t>First, we will look at the process.</a:t>
            </a:r>
          </a:p>
          <a:p>
            <a:pPr eaLnBrk="1" hangingPunct="1"/>
            <a:endParaRPr lang="en-US" altLang="en-US" dirty="0"/>
          </a:p>
          <a:p>
            <a:pPr eaLnBrk="1" hangingPunct="1"/>
            <a:r>
              <a:rPr lang="en-US" altLang="en-US" dirty="0"/>
              <a:t>A process is a series of steps and decisions involved in the way work is accomplished.</a:t>
            </a:r>
            <a:r>
              <a:rPr lang="en-US" altLang="en-US" baseline="30000" dirty="0"/>
              <a:t> </a:t>
            </a:r>
            <a:r>
              <a:rPr lang="en-US" altLang="en-US" dirty="0"/>
              <a:t>(American Heritage Dictionary, 2009) </a:t>
            </a:r>
          </a:p>
          <a:p>
            <a:pPr eaLnBrk="1" hangingPunct="1"/>
            <a:endParaRPr lang="en-US" altLang="en-US" dirty="0"/>
          </a:p>
          <a:p>
            <a:pPr eaLnBrk="1" hangingPunct="1"/>
            <a:r>
              <a:rPr lang="en-US" altLang="en-US" dirty="0"/>
              <a:t>Everything we do in our lives involves processes.  Some examples are preparing for work in the morning, cooking a meal, and scheduling an appointment with your doctor.</a:t>
            </a:r>
          </a:p>
          <a:p>
            <a:pPr eaLnBrk="1" hangingPunct="1"/>
            <a:endParaRPr lang="en-US" altLang="en-US" dirty="0"/>
          </a:p>
          <a:p>
            <a:pPr eaLnBrk="1" hangingPunct="1"/>
            <a:r>
              <a:rPr lang="en-US" altLang="en-US" dirty="0"/>
              <a:t>The health care system is an interconnected web of many processes.  John Gall, in his book Systemantics, stated that </a:t>
            </a:r>
            <a:r>
              <a:rPr lang="ja-JP" altLang="en-US" dirty="0"/>
              <a:t>“</a:t>
            </a:r>
            <a:r>
              <a:rPr lang="en-US" altLang="ja-JP" dirty="0"/>
              <a:t>A complex system that works is made up of simple systems that work”  (Gall, 1978).</a:t>
            </a:r>
          </a:p>
          <a:p>
            <a:pPr eaLnBrk="1" hangingPunct="1"/>
            <a:endParaRPr lang="en-US" altLang="en-US" dirty="0"/>
          </a:p>
          <a:p>
            <a:endParaRPr lang="en-US" altLang="en-US" dirty="0"/>
          </a:p>
        </p:txBody>
      </p:sp>
      <p:sp>
        <p:nvSpPr>
          <p:cNvPr id="2" name="Slide Image Placeholder 1"/>
          <p:cNvSpPr>
            <a:spLocks noGrp="1" noRot="1" noChangeAspect="1"/>
          </p:cNvSpPr>
          <p:nvPr>
            <p:ph type="sldImg"/>
          </p:nvPr>
        </p:nvSpPr>
        <p:spPr/>
      </p:sp>
    </p:spTree>
    <p:extLst>
      <p:ext uri="{BB962C8B-B14F-4D97-AF65-F5344CB8AC3E}">
        <p14:creationId xmlns:p14="http://schemas.microsoft.com/office/powerpoint/2010/main" val="304853905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object 3"/>
          <p:cNvSpPr/>
          <p:nvPr userDrawn="1"/>
        </p:nvSpPr>
        <p:spPr>
          <a:xfrm>
            <a:off x="0" y="-1"/>
            <a:ext cx="10058400" cy="118917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9" name="object 5"/>
          <p:cNvSpPr/>
          <p:nvPr userDrawn="1"/>
        </p:nvSpPr>
        <p:spPr>
          <a:xfrm>
            <a:off x="0" y="1143000"/>
            <a:ext cx="10058400" cy="5442455"/>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A6C038"/>
          </a:solidFill>
        </p:spPr>
        <p:txBody>
          <a:bodyPr wrap="square" lIns="0" tIns="0" rIns="0" bIns="0" rtlCol="0"/>
          <a:lstStyle/>
          <a:p>
            <a:endParaRPr dirty="0"/>
          </a:p>
        </p:txBody>
      </p:sp>
      <p:sp>
        <p:nvSpPr>
          <p:cNvPr id="11" name="object 8"/>
          <p:cNvSpPr txBox="1"/>
          <p:nvPr userDrawn="1"/>
        </p:nvSpPr>
        <p:spPr>
          <a:xfrm>
            <a:off x="914400" y="379900"/>
            <a:ext cx="7483475" cy="4167808"/>
          </a:xfrm>
          <a:prstGeom prst="rect">
            <a:avLst/>
          </a:prstGeom>
        </p:spPr>
        <p:txBody>
          <a:bodyPr vert="horz" wrap="square" lIns="0" tIns="0" rIns="0" bIns="0" rtlCol="0">
            <a:spAutoFit/>
          </a:bodyPr>
          <a:lstStyle/>
          <a:p>
            <a:pPr marL="12700">
              <a:lnSpc>
                <a:spcPts val="6495"/>
              </a:lnSpc>
            </a:pPr>
            <a:r>
              <a:rPr lang="en-US" sz="4400" b="1" spc="-265" dirty="0">
                <a:solidFill>
                  <a:srgbClr val="A29CC0"/>
                </a:solidFill>
                <a:latin typeface="Century Gothic" panose="020B0502020202020204" pitchFamily="34" charset="0"/>
                <a:cs typeface="Gill Sans MT"/>
              </a:rPr>
              <a:t>Headline goes here</a:t>
            </a:r>
          </a:p>
          <a:p>
            <a:pPr marL="12700">
              <a:lnSpc>
                <a:spcPts val="6495"/>
              </a:lnSpc>
            </a:pPr>
            <a:r>
              <a:rPr lang="en-US" sz="4000" b="1" spc="-265" dirty="0">
                <a:solidFill>
                  <a:srgbClr val="1E1860"/>
                </a:solidFill>
                <a:latin typeface="Century Gothic" panose="020B0502020202020204" pitchFamily="34" charset="0"/>
                <a:cs typeface="Gill Sans MT"/>
              </a:rPr>
              <a:t>Headline goes here</a:t>
            </a:r>
          </a:p>
          <a:p>
            <a:pPr marL="12700" marR="0" indent="0" algn="l" defTabSz="914400" rtl="0" eaLnBrk="1" fontAlgn="auto" latinLnBrk="0" hangingPunct="1">
              <a:lnSpc>
                <a:spcPts val="6495"/>
              </a:lnSpc>
              <a:spcBef>
                <a:spcPts val="0"/>
              </a:spcBef>
              <a:spcAft>
                <a:spcPts val="0"/>
              </a:spcAft>
              <a:buClrTx/>
              <a:buSzTx/>
              <a:buFontTx/>
              <a:buNone/>
              <a:tabLst/>
              <a:defRPr/>
            </a:pPr>
            <a:r>
              <a:rPr lang="en-US" sz="3600" b="1" spc="-265" dirty="0">
                <a:solidFill>
                  <a:schemeClr val="bg1"/>
                </a:solidFill>
                <a:latin typeface="Century Gothic" panose="020B0502020202020204" pitchFamily="34" charset="0"/>
                <a:cs typeface="Gill Sans MT"/>
              </a:rPr>
              <a:t>Headline goes here</a:t>
            </a:r>
            <a:endParaRPr lang="en-US" sz="3600" dirty="0">
              <a:solidFill>
                <a:schemeClr val="bg1"/>
              </a:solidFill>
              <a:latin typeface="Century Gothic" panose="020B0502020202020204" pitchFamily="34" charset="0"/>
              <a:cs typeface="Gill Sans MT"/>
            </a:endParaRPr>
          </a:p>
          <a:p>
            <a:pPr marL="12700">
              <a:lnSpc>
                <a:spcPts val="6495"/>
              </a:lnSpc>
            </a:pPr>
            <a:endParaRPr lang="en-US" sz="5700" dirty="0">
              <a:solidFill>
                <a:schemeClr val="bg1"/>
              </a:solidFill>
              <a:latin typeface="Futura Lt BT" panose="020B0402020204020303" pitchFamily="34" charset="0"/>
              <a:cs typeface="Gill Sans MT"/>
            </a:endParaRPr>
          </a:p>
          <a:p>
            <a:pPr marL="12700">
              <a:lnSpc>
                <a:spcPts val="6495"/>
              </a:lnSpc>
            </a:pPr>
            <a:endParaRPr sz="5700" dirty="0">
              <a:solidFill>
                <a:srgbClr val="1E185F"/>
              </a:solidFill>
              <a:latin typeface="Futura Lt BT" panose="020B0402020204020303" pitchFamily="34" charset="0"/>
              <a:cs typeface="Gill Sans MT"/>
            </a:endParaRPr>
          </a:p>
        </p:txBody>
      </p:sp>
      <p:sp>
        <p:nvSpPr>
          <p:cNvPr id="12" name="object 9"/>
          <p:cNvSpPr txBox="1"/>
          <p:nvPr userDrawn="1"/>
        </p:nvSpPr>
        <p:spPr>
          <a:xfrm>
            <a:off x="4495800" y="4572000"/>
            <a:ext cx="4493260" cy="1646605"/>
          </a:xfrm>
          <a:prstGeom prst="rect">
            <a:avLst/>
          </a:prstGeom>
        </p:spPr>
        <p:txBody>
          <a:bodyPr vert="horz" wrap="square" lIns="0" tIns="0" rIns="0" bIns="0" rtlCol="0">
            <a:spAutoFit/>
          </a:bodyPr>
          <a:lstStyle/>
          <a:p>
            <a:pPr marL="12700">
              <a:lnSpc>
                <a:spcPts val="2250"/>
              </a:lnSpc>
            </a:pPr>
            <a:r>
              <a:rPr sz="1600" dirty="0">
                <a:solidFill>
                  <a:srgbClr val="1E1860"/>
                </a:solidFill>
                <a:latin typeface="Futura LT Pro Book"/>
                <a:cs typeface="Futura LT Pro Book"/>
              </a:rPr>
              <a:t>Author Name and Degree Here</a:t>
            </a:r>
          </a:p>
          <a:p>
            <a:pPr marL="12700">
              <a:lnSpc>
                <a:spcPts val="2250"/>
              </a:lnSpc>
            </a:pPr>
            <a:r>
              <a:rPr sz="1600" b="1" dirty="0">
                <a:solidFill>
                  <a:srgbClr val="1E1860"/>
                </a:solidFill>
                <a:latin typeface="Futura LT Pro Book"/>
                <a:cs typeface="Futura LT Pro Book"/>
              </a:rPr>
              <a:t>MEASURE Evaluation</a:t>
            </a:r>
            <a:endParaRPr sz="1600" dirty="0">
              <a:solidFill>
                <a:srgbClr val="1E1860"/>
              </a:solidFill>
              <a:latin typeface="Futura LT Pro Book"/>
              <a:cs typeface="Futura LT Pro Book"/>
            </a:endParaRPr>
          </a:p>
          <a:p>
            <a:pPr marL="12700">
              <a:lnSpc>
                <a:spcPct val="100000"/>
              </a:lnSpc>
            </a:pPr>
            <a:r>
              <a:rPr sz="1600" dirty="0">
                <a:solidFill>
                  <a:srgbClr val="1E1860"/>
                </a:solidFill>
                <a:latin typeface="Futura LT Pro Book"/>
                <a:cs typeface="Futura LT Pro Book"/>
              </a:rPr>
              <a:t>Your organization here</a:t>
            </a:r>
          </a:p>
          <a:p>
            <a:pPr>
              <a:lnSpc>
                <a:spcPct val="100000"/>
              </a:lnSpc>
              <a:spcBef>
                <a:spcPts val="45"/>
              </a:spcBef>
            </a:pPr>
            <a:endParaRPr sz="1600" dirty="0">
              <a:solidFill>
                <a:srgbClr val="1E1860"/>
              </a:solidFill>
              <a:latin typeface="Times New Roman"/>
              <a:cs typeface="Times New Roman"/>
            </a:endParaRPr>
          </a:p>
          <a:p>
            <a:pPr marL="12700">
              <a:lnSpc>
                <a:spcPts val="2200"/>
              </a:lnSpc>
            </a:pPr>
            <a:r>
              <a:rPr lang="en-US" sz="1600" dirty="0">
                <a:solidFill>
                  <a:srgbClr val="1E1860"/>
                </a:solidFill>
                <a:latin typeface="Futura LT Pro Book"/>
                <a:cs typeface="Futura LT Pro Book"/>
              </a:rPr>
              <a:t>Date for presentation</a:t>
            </a:r>
            <a:r>
              <a:rPr lang="en-US" sz="1600" baseline="0" dirty="0">
                <a:solidFill>
                  <a:srgbClr val="1E1860"/>
                </a:solidFill>
                <a:latin typeface="Futura LT Pro Book"/>
                <a:cs typeface="Futura LT Pro Book"/>
              </a:rPr>
              <a:t> if necessary</a:t>
            </a:r>
            <a:endParaRPr sz="1600" dirty="0">
              <a:solidFill>
                <a:srgbClr val="1E1860"/>
              </a:solidFill>
              <a:latin typeface="Futura LT Pro Book"/>
              <a:cs typeface="Futura LT Pro Book"/>
            </a:endParaRPr>
          </a:p>
          <a:p>
            <a:pPr marL="12700">
              <a:lnSpc>
                <a:spcPts val="2200"/>
              </a:lnSpc>
            </a:pPr>
            <a:r>
              <a:rPr lang="en-US" sz="1600" b="1" dirty="0">
                <a:solidFill>
                  <a:srgbClr val="1E1860"/>
                </a:solidFill>
                <a:latin typeface="Futura LT Pro Book"/>
                <a:cs typeface="Futura LT Pro Book"/>
              </a:rPr>
              <a:t>Name of meeting</a:t>
            </a:r>
            <a:endParaRPr sz="1600" dirty="0">
              <a:solidFill>
                <a:srgbClr val="1E1860"/>
              </a:solidFill>
              <a:latin typeface="Futura LT Pro Book"/>
              <a:cs typeface="Futura LT Pro Book"/>
            </a:endParaRPr>
          </a:p>
        </p:txBody>
      </p:sp>
      <p:sp>
        <p:nvSpPr>
          <p:cNvPr id="8" name="Rectangle 1"/>
          <p:cNvSpPr>
            <a:spLocks noChangeArrowheads="1"/>
          </p:cNvSpPr>
          <p:nvPr userDrawn="1"/>
        </p:nvSpPr>
        <p:spPr bwMode="auto">
          <a:xfrm>
            <a:off x="-1087826" y="729054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pic>
        <p:nvPicPr>
          <p:cNvPr id="13" name="Picture 12"/>
          <p:cNvPicPr>
            <a:picLocks noChangeAspect="1"/>
          </p:cNvPicPr>
          <p:nvPr userDrawn="1"/>
        </p:nvPicPr>
        <p:blipFill rotWithShape="1">
          <a:blip r:embed="rId2">
            <a:extLst>
              <a:ext uri="{28A0092B-C50C-407E-A947-70E740481C1C}">
                <a14:useLocalDpi xmlns:a14="http://schemas.microsoft.com/office/drawing/2010/main" val="0"/>
              </a:ext>
            </a:extLst>
          </a:blip>
          <a:srcRect l="40134" b="23721"/>
          <a:stretch/>
        </p:blipFill>
        <p:spPr>
          <a:xfrm>
            <a:off x="5770174" y="6713450"/>
            <a:ext cx="2159599" cy="990600"/>
          </a:xfrm>
          <a:prstGeom prst="rect">
            <a:avLst/>
          </a:prstGeom>
        </p:spPr>
      </p:pic>
      <p:pic>
        <p:nvPicPr>
          <p:cNvPr id="14" name="Picture 1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95800" y="6606476"/>
            <a:ext cx="1274374" cy="108959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ONC Picture">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a:solidFill>
                  <a:schemeClr val="tx1"/>
                </a:solidFill>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8" name="Picture Placeholder 7"/>
          <p:cNvSpPr>
            <a:spLocks noGrp="1"/>
          </p:cNvSpPr>
          <p:nvPr>
            <p:ph type="pic" sz="quarter" idx="14"/>
          </p:nvPr>
        </p:nvSpPr>
        <p:spPr>
          <a:xfrm>
            <a:off x="502920" y="1813560"/>
            <a:ext cx="9052560" cy="5181600"/>
          </a:xfrm>
          <a:prstGeom prst="rect">
            <a:avLst/>
          </a:prstGeom>
        </p:spPr>
        <p:txBody>
          <a:bodyPr rtlCol="0">
            <a:normAutofit/>
          </a:bodyPr>
          <a:lstStyle>
            <a:lvl1pPr>
              <a:defRPr sz="3520">
                <a:latin typeface="+mn-lt"/>
              </a:defRPr>
            </a:lvl1pPr>
          </a:lstStyle>
          <a:p>
            <a:pPr lvl="0"/>
            <a:r>
              <a:rPr lang="en-US" noProof="0" dirty="0"/>
              <a:t>Click icon to add picture</a:t>
            </a:r>
          </a:p>
        </p:txBody>
      </p:sp>
      <p:sp>
        <p:nvSpPr>
          <p:cNvPr id="7" name="Text Placeholder 1"/>
          <p:cNvSpPr>
            <a:spLocks noGrp="1"/>
          </p:cNvSpPr>
          <p:nvPr>
            <p:ph type="body" sz="quarter" idx="32" hasCustomPrompt="1"/>
          </p:nvPr>
        </p:nvSpPr>
        <p:spPr>
          <a:xfrm>
            <a:off x="502918" y="7116064"/>
            <a:ext cx="8397764" cy="604520"/>
          </a:xfrm>
          <a:prstGeom prst="rect">
            <a:avLst/>
          </a:prstGeom>
        </p:spPr>
        <p:txBody>
          <a:bodyPr anchor="t"/>
          <a:lstStyle>
            <a:lvl1pPr marL="0" indent="0" algn="l">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image attribution.</a:t>
            </a:r>
          </a:p>
        </p:txBody>
      </p:sp>
      <p:sp>
        <p:nvSpPr>
          <p:cNvPr id="9"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2203674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ONC Summary">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baseline="0">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5" name="Text Placeholder 4"/>
          <p:cNvSpPr>
            <a:spLocks noGrp="1"/>
          </p:cNvSpPr>
          <p:nvPr>
            <p:ph type="body" sz="quarter" idx="11"/>
          </p:nvPr>
        </p:nvSpPr>
        <p:spPr>
          <a:xfrm>
            <a:off x="502920" y="1813560"/>
            <a:ext cx="9052560" cy="5181600"/>
          </a:xfrm>
          <a:prstGeom prst="rect">
            <a:avLst/>
          </a:prstGeom>
        </p:spPr>
        <p:txBody>
          <a:bodyPr/>
          <a:lstStyle>
            <a:lvl1pPr>
              <a:defRPr sz="3520" baseline="0">
                <a:latin typeface="+mn-lt"/>
              </a:defRPr>
            </a:lvl1pPr>
            <a:lvl2pPr>
              <a:defRPr sz="3080">
                <a:latin typeface="+mn-lt"/>
              </a:defRPr>
            </a:lvl2pPr>
          </a:lstStyle>
          <a:p>
            <a:pPr lvl="0"/>
            <a:r>
              <a:rPr lang="en-US"/>
              <a:t>Click to edit Master text styles</a:t>
            </a:r>
          </a:p>
          <a:p>
            <a:pPr lvl="1"/>
            <a:r>
              <a:rPr lang="en-US"/>
              <a:t>Second level</a:t>
            </a:r>
          </a:p>
        </p:txBody>
      </p:sp>
      <p:sp>
        <p:nvSpPr>
          <p:cNvPr id="6"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1362001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ONC Reference">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baseline="0">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8" name="Text Placeholder 1"/>
          <p:cNvSpPr>
            <a:spLocks noGrp="1"/>
          </p:cNvSpPr>
          <p:nvPr>
            <p:ph type="body" sz="quarter" idx="16"/>
          </p:nvPr>
        </p:nvSpPr>
        <p:spPr>
          <a:xfrm>
            <a:off x="502920" y="1813560"/>
            <a:ext cx="9052560" cy="1554480"/>
          </a:xfrm>
          <a:prstGeom prst="rect">
            <a:avLst/>
          </a:prstGeom>
        </p:spPr>
        <p:txBody>
          <a:bodyPr/>
          <a:lstStyle>
            <a:lvl1pPr>
              <a:buNone/>
              <a:defRPr sz="1760" b="1">
                <a:latin typeface="+mn-lt"/>
                <a:cs typeface="Arial" pitchFamily="34" charset="0"/>
              </a:defRPr>
            </a:lvl1pPr>
            <a:lvl2pPr marL="301752" indent="-311810">
              <a:buFont typeface="Arial" pitchFamily="34" charset="0"/>
              <a:buNone/>
              <a:defRPr sz="1540" baseline="0">
                <a:latin typeface="+mn-lt"/>
                <a:cs typeface="Arial" pitchFamily="34" charset="0"/>
              </a:defRPr>
            </a:lvl2pPr>
          </a:lstStyle>
          <a:p>
            <a:pPr lvl="0"/>
            <a:r>
              <a:rPr lang="en-US"/>
              <a:t>Click to edit Master text styles</a:t>
            </a:r>
          </a:p>
          <a:p>
            <a:pPr lvl="1"/>
            <a:r>
              <a:rPr lang="en-US"/>
              <a:t>Second level</a:t>
            </a:r>
          </a:p>
        </p:txBody>
      </p:sp>
      <p:sp>
        <p:nvSpPr>
          <p:cNvPr id="9" name="Text Placeholder 2"/>
          <p:cNvSpPr>
            <a:spLocks noGrp="1"/>
          </p:cNvSpPr>
          <p:nvPr>
            <p:ph type="body" sz="quarter" idx="20"/>
          </p:nvPr>
        </p:nvSpPr>
        <p:spPr>
          <a:xfrm>
            <a:off x="502920" y="3627120"/>
            <a:ext cx="9052560" cy="1554480"/>
          </a:xfrm>
          <a:prstGeom prst="rect">
            <a:avLst/>
          </a:prstGeom>
        </p:spPr>
        <p:txBody>
          <a:bodyPr/>
          <a:lstStyle>
            <a:lvl1pPr>
              <a:buNone/>
              <a:defRPr sz="1760" b="1" baseline="0">
                <a:latin typeface="+mn-lt"/>
                <a:cs typeface="Arial" pitchFamily="34" charset="0"/>
              </a:defRPr>
            </a:lvl1pPr>
            <a:lvl2pPr marL="301752" marR="0" indent="-314325" algn="l" defTabSz="1005840" rtl="0" eaLnBrk="1" fontAlgn="base" latinLnBrk="0" hangingPunct="1">
              <a:lnSpc>
                <a:spcPct val="100000"/>
              </a:lnSpc>
              <a:spcBef>
                <a:spcPct val="20000"/>
              </a:spcBef>
              <a:spcAft>
                <a:spcPct val="0"/>
              </a:spcAft>
              <a:buClrTx/>
              <a:buSzTx/>
              <a:buFont typeface="+mj-lt"/>
              <a:buNone/>
              <a:tabLst/>
              <a:defRPr lang="en-US" sz="1540" smtClean="0">
                <a:latin typeface="+mn-lt"/>
              </a:defRPr>
            </a:lvl2pPr>
          </a:lstStyle>
          <a:p>
            <a:pPr lvl="0"/>
            <a:r>
              <a:rPr lang="en-US"/>
              <a:t>Click to edit Master text styles</a:t>
            </a:r>
          </a:p>
          <a:p>
            <a:pPr lvl="1"/>
            <a:r>
              <a:rPr lang="en-US"/>
              <a:t>Second level</a:t>
            </a:r>
          </a:p>
        </p:txBody>
      </p:sp>
      <p:sp>
        <p:nvSpPr>
          <p:cNvPr id="10" name="Text Placeholder 3"/>
          <p:cNvSpPr>
            <a:spLocks noGrp="1"/>
          </p:cNvSpPr>
          <p:nvPr>
            <p:ph type="body" sz="quarter" idx="21"/>
          </p:nvPr>
        </p:nvSpPr>
        <p:spPr>
          <a:xfrm>
            <a:off x="502920" y="5440680"/>
            <a:ext cx="9052560" cy="1554480"/>
          </a:xfrm>
          <a:prstGeom prst="rect">
            <a:avLst/>
          </a:prstGeom>
        </p:spPr>
        <p:txBody>
          <a:bodyPr/>
          <a:lstStyle>
            <a:lvl1pPr>
              <a:buNone/>
              <a:defRPr sz="1760" b="1">
                <a:latin typeface="+mn-lt"/>
                <a:cs typeface="Arial" pitchFamily="34" charset="0"/>
              </a:defRPr>
            </a:lvl1pPr>
            <a:lvl2pPr marL="301752">
              <a:buFont typeface="Arial" pitchFamily="34" charset="0"/>
              <a:buNone/>
              <a:defRPr lang="en-US" sz="1540" smtClean="0">
                <a:latin typeface="+mn-lt"/>
              </a:defRPr>
            </a:lvl2pPr>
          </a:lstStyle>
          <a:p>
            <a:pPr lvl="0"/>
            <a:r>
              <a:rPr lang="en-US"/>
              <a:t>Click to edit Master text styles</a:t>
            </a:r>
          </a:p>
          <a:p>
            <a:pPr lvl="1"/>
            <a:r>
              <a:rPr lang="en-US"/>
              <a:t>Second level</a:t>
            </a:r>
          </a:p>
        </p:txBody>
      </p:sp>
      <p:sp>
        <p:nvSpPr>
          <p:cNvPr id="11"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303043056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6"/>
            <a:ext cx="9052560" cy="129540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502920" y="1813560"/>
            <a:ext cx="9052560" cy="5129425"/>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5"/>
          <p:cNvSpPr>
            <a:spLocks noGrp="1" noChangeArrowheads="1"/>
          </p:cNvSpPr>
          <p:nvPr>
            <p:ph type="sldNum" sz="quarter" idx="10"/>
          </p:nvPr>
        </p:nvSpPr>
        <p:spPr>
          <a:xfrm>
            <a:off x="8994870" y="7098792"/>
            <a:ext cx="559540" cy="621792"/>
          </a:xfrm>
          <a:prstGeom prst="rect">
            <a:avLst/>
          </a:prstGeom>
          <a:ln/>
        </p:spPr>
        <p:txBody>
          <a:bodyPr/>
          <a:lstStyle>
            <a:lvl1pPr>
              <a:defRPr/>
            </a:lvl1pPr>
          </a:lstStyle>
          <a:p>
            <a:pPr>
              <a:defRPr/>
            </a:pPr>
            <a:fld id="{0779779D-55C5-4668-B765-4DC0D0339411}" type="slidenum">
              <a:rPr lang="en-US"/>
              <a:pPr>
                <a:defRPr/>
              </a:pPr>
              <a:t>‹#›</a:t>
            </a:fld>
            <a:endParaRPr lang="en-US" sz="1320" dirty="0"/>
          </a:p>
        </p:txBody>
      </p:sp>
      <p:sp>
        <p:nvSpPr>
          <p:cNvPr id="5" name="Rectangle 7"/>
          <p:cNvSpPr>
            <a:spLocks noGrp="1" noChangeArrowheads="1"/>
          </p:cNvSpPr>
          <p:nvPr>
            <p:ph type="ftr" sz="quarter" idx="11"/>
          </p:nvPr>
        </p:nvSpPr>
        <p:spPr>
          <a:xfrm>
            <a:off x="754380" y="6908800"/>
            <a:ext cx="4610100" cy="539750"/>
          </a:xfrm>
          <a:prstGeom prst="rect">
            <a:avLst/>
          </a:prstGeom>
          <a:ln/>
        </p:spPr>
        <p:txBody>
          <a:bodyPr/>
          <a:lstStyle>
            <a:lvl1pPr>
              <a:defRPr/>
            </a:lvl1pPr>
          </a:lstStyle>
          <a:p>
            <a:pPr>
              <a:defRPr/>
            </a:pPr>
            <a:endParaRPr lang="en-US" dirty="0"/>
          </a:p>
        </p:txBody>
      </p:sp>
    </p:spTree>
    <p:extLst>
      <p:ext uri="{BB962C8B-B14F-4D97-AF65-F5344CB8AC3E}">
        <p14:creationId xmlns:p14="http://schemas.microsoft.com/office/powerpoint/2010/main" val="154858724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ONC Attribution_Final_Slide">
    <p:spTree>
      <p:nvGrpSpPr>
        <p:cNvPr id="1" name=""/>
        <p:cNvGrpSpPr/>
        <p:nvPr/>
      </p:nvGrpSpPr>
      <p:grpSpPr>
        <a:xfrm>
          <a:off x="0" y="0"/>
          <a:ext cx="0" cy="0"/>
          <a:chOff x="0" y="0"/>
          <a:chExt cx="0" cy="0"/>
        </a:xfrm>
      </p:grpSpPr>
      <p:sp>
        <p:nvSpPr>
          <p:cNvPr id="3" name="Title 2"/>
          <p:cNvSpPr>
            <a:spLocks noGrp="1"/>
          </p:cNvSpPr>
          <p:nvPr>
            <p:ph type="title"/>
          </p:nvPr>
        </p:nvSpPr>
        <p:spPr>
          <a:xfrm>
            <a:off x="502920" y="311256"/>
            <a:ext cx="9052560" cy="1977284"/>
          </a:xfrm>
          <a:prstGeom prst="rect">
            <a:avLst/>
          </a:prstGeom>
        </p:spPr>
        <p:txBody>
          <a:bodyPr/>
          <a:lstStyle>
            <a:lvl1pPr>
              <a:defRPr sz="3960">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8" name="Content Placeholder 7"/>
          <p:cNvSpPr>
            <a:spLocks noGrp="1"/>
          </p:cNvSpPr>
          <p:nvPr>
            <p:ph sz="quarter" idx="14"/>
          </p:nvPr>
        </p:nvSpPr>
        <p:spPr>
          <a:xfrm>
            <a:off x="502920" y="2562013"/>
            <a:ext cx="9052560" cy="4433147"/>
          </a:xfrm>
          <a:prstGeom prst="rect">
            <a:avLst/>
          </a:prstGeom>
        </p:spPr>
        <p:txBody>
          <a:bodyPr anchor="b" anchorCtr="0"/>
          <a:lstStyle>
            <a:lvl1pPr marL="0" indent="0">
              <a:buNone/>
              <a:defRPr sz="3520" i="1">
                <a:latin typeface="+mn-lt"/>
              </a:defRPr>
            </a:lvl1pPr>
            <a:lvl2pPr>
              <a:buSzPct val="85000"/>
              <a:defRPr i="1">
                <a:latin typeface="+mn-lt"/>
              </a:defRPr>
            </a:lvl2pPr>
            <a:lvl3pPr marL="1257300" indent="-251460">
              <a:buSzPct val="80000"/>
              <a:buFont typeface="Courier New" panose="02070309020205020404" pitchFamily="49" charset="0"/>
              <a:buChar char="o"/>
              <a:defRPr i="1">
                <a:latin typeface="+mn-lt"/>
              </a:defRPr>
            </a:lvl3pPr>
            <a:lvl4pPr marL="1760220" indent="-251460">
              <a:buSzPct val="120000"/>
              <a:buFont typeface="Wingdings" panose="05000000000000000000" pitchFamily="2" charset="2"/>
              <a:buChar char="§"/>
              <a:defRPr i="1">
                <a:latin typeface="+mn-lt"/>
              </a:defRPr>
            </a:lvl4pPr>
            <a:lvl5pPr marL="2263140" indent="-251460">
              <a:buSzPct val="70000"/>
              <a:buFont typeface="Wingdings" panose="05000000000000000000" pitchFamily="2" charset="2"/>
              <a:buChar char="q"/>
              <a:defRPr i="1">
                <a:latin typeface="+mn-lt"/>
              </a:defRPr>
            </a:lvl5pPr>
          </a:lstStyle>
          <a:p>
            <a:pPr lvl="0"/>
            <a:r>
              <a:rPr lang="en-US"/>
              <a:t>Edit Master text styles</a:t>
            </a:r>
          </a:p>
        </p:txBody>
      </p:sp>
      <p:sp>
        <p:nvSpPr>
          <p:cNvPr id="5"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9CC013A2-CBB1-4169-938B-782D0F8BCEA9}" type="slidenum">
              <a:rPr lang="en-US" altLang="en-US" smtClean="0"/>
              <a:pPr/>
              <a:t>‹#›</a:t>
            </a:fld>
            <a:endParaRPr lang="en-US" altLang="en-US" dirty="0"/>
          </a:p>
        </p:txBody>
      </p:sp>
    </p:spTree>
    <p:extLst>
      <p:ext uri="{BB962C8B-B14F-4D97-AF65-F5344CB8AC3E}">
        <p14:creationId xmlns:p14="http://schemas.microsoft.com/office/powerpoint/2010/main" val="37710676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bg>
      <p:bgPr>
        <a:solidFill>
          <a:schemeClr val="bg1"/>
        </a:solidFill>
        <a:effectLst/>
      </p:bgPr>
    </p:bg>
    <p:spTree>
      <p:nvGrpSpPr>
        <p:cNvPr id="1" name=""/>
        <p:cNvGrpSpPr/>
        <p:nvPr/>
      </p:nvGrpSpPr>
      <p:grpSpPr>
        <a:xfrm>
          <a:off x="0" y="0"/>
          <a:ext cx="0" cy="0"/>
          <a:chOff x="0" y="0"/>
          <a:chExt cx="0" cy="0"/>
        </a:xfrm>
      </p:grpSpPr>
      <p:sp>
        <p:nvSpPr>
          <p:cNvPr id="13" name="object 3"/>
          <p:cNvSpPr/>
          <p:nvPr userDrawn="1"/>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2" name="Title 11"/>
          <p:cNvSpPr>
            <a:spLocks noGrp="1"/>
          </p:cNvSpPr>
          <p:nvPr>
            <p:ph type="title" hasCustomPrompt="1"/>
          </p:nvPr>
        </p:nvSpPr>
        <p:spPr>
          <a:xfrm>
            <a:off x="384048" y="621792"/>
            <a:ext cx="8674100" cy="545110"/>
          </a:xfrm>
          <a:prstGeom prst="rect">
            <a:avLst/>
          </a:prstGeom>
        </p:spPr>
        <p:txBody>
          <a:bodyPr/>
          <a:lstStyle>
            <a:lvl1pPr>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23" name="Text Placeholder 22"/>
          <p:cNvSpPr>
            <a:spLocks noGrp="1"/>
          </p:cNvSpPr>
          <p:nvPr>
            <p:ph type="body" sz="quarter" idx="10"/>
          </p:nvPr>
        </p:nvSpPr>
        <p:spPr>
          <a:xfrm>
            <a:off x="384048" y="2133600"/>
            <a:ext cx="8305800" cy="2590800"/>
          </a:xfrm>
          <a:prstGeom prst="rect">
            <a:avLst/>
          </a:prstGeom>
        </p:spPr>
        <p:txBody>
          <a:bodyPr/>
          <a:lstStyle>
            <a:lvl1pPr marL="342900" indent="-342900">
              <a:spcAft>
                <a:spcPts val="600"/>
              </a:spcAft>
              <a:buFont typeface="Arial" panose="020B0604020202020204" pitchFamily="34" charset="0"/>
              <a:buChar char="•"/>
              <a:defRPr sz="2400">
                <a:solidFill>
                  <a:schemeClr val="tx1"/>
                </a:solidFill>
                <a:latin typeface="Century Gothic" panose="020B0502020202020204" pitchFamily="34" charset="0"/>
              </a:defRPr>
            </a:lvl1pPr>
            <a:lvl2pPr marL="800100" indent="-342900">
              <a:spcAft>
                <a:spcPts val="600"/>
              </a:spcAft>
              <a:buFont typeface="Courier New" panose="02070309020205020404" pitchFamily="49" charset="0"/>
              <a:buChar char="o"/>
              <a:defRPr sz="2400">
                <a:solidFill>
                  <a:schemeClr val="tx1"/>
                </a:solidFill>
                <a:latin typeface="Century Gothic" panose="020B0502020202020204" pitchFamily="34" charset="0"/>
              </a:defRPr>
            </a:lvl2pPr>
            <a:lvl3pPr>
              <a:spcAft>
                <a:spcPts val="600"/>
              </a:spcAft>
              <a:defRPr sz="2400">
                <a:solidFill>
                  <a:schemeClr val="tx1"/>
                </a:solidFill>
                <a:latin typeface="Century Gothic" panose="020B0502020202020204" pitchFamily="34" charset="0"/>
              </a:defRPr>
            </a:lvl3pPr>
            <a:lvl4pPr>
              <a:spcAft>
                <a:spcPts val="600"/>
              </a:spcAft>
              <a:defRPr sz="2400">
                <a:solidFill>
                  <a:schemeClr val="tx1"/>
                </a:solidFill>
                <a:latin typeface="Century Gothic" panose="020B0502020202020204" pitchFamily="34" charset="0"/>
              </a:defRPr>
            </a:lvl4pPr>
            <a:lvl5pPr>
              <a:defRPr>
                <a:solidFill>
                  <a:schemeClr val="tx1"/>
                </a:solidFill>
                <a:latin typeface="Futura LT Pro Book" panose="020B0502020204020303"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5" name="Text Placeholder 24"/>
          <p:cNvSpPr>
            <a:spLocks noGrp="1"/>
          </p:cNvSpPr>
          <p:nvPr>
            <p:ph type="body" sz="quarter" idx="11" hasCustomPrompt="1"/>
          </p:nvPr>
        </p:nvSpPr>
        <p:spPr>
          <a:xfrm>
            <a:off x="384048" y="1166902"/>
            <a:ext cx="8674100"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18586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2" name="Title 11"/>
          <p:cNvSpPr>
            <a:spLocks noGrp="1"/>
          </p:cNvSpPr>
          <p:nvPr>
            <p:ph type="title" hasCustomPrompt="1"/>
          </p:nvPr>
        </p:nvSpPr>
        <p:spPr>
          <a:xfrm>
            <a:off x="384048" y="612648"/>
            <a:ext cx="8674100" cy="569119"/>
          </a:xfrm>
          <a:prstGeom prst="rect">
            <a:avLst/>
          </a:prstGeom>
        </p:spPr>
        <p:txBody>
          <a:bodyPr/>
          <a:lstStyle>
            <a:lvl1pPr>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3" name="Text Placeholder 2"/>
          <p:cNvSpPr>
            <a:spLocks noGrp="1"/>
          </p:cNvSpPr>
          <p:nvPr>
            <p:ph type="body" sz="quarter" idx="11" hasCustomPrompt="1"/>
          </p:nvPr>
        </p:nvSpPr>
        <p:spPr>
          <a:xfrm>
            <a:off x="384048" y="1181767"/>
            <a:ext cx="8664792" cy="616743"/>
          </a:xfrm>
          <a:prstGeom prst="rect">
            <a:avLst/>
          </a:prstGeom>
        </p:spPr>
        <p:txBody>
          <a:bodyPr/>
          <a:lstStyle>
            <a:lvl1pPr>
              <a:defRPr sz="2400">
                <a:solidFill>
                  <a:srgbClr val="1E1860"/>
                </a:solidFill>
                <a:latin typeface="Futura LT Pro Book" panose="020B0502020204020303" pitchFamily="34" charset="0"/>
              </a:defRPr>
            </a:lvl1pPr>
          </a:lstStyle>
          <a:p>
            <a:pPr lvl="0"/>
            <a:r>
              <a:rPr lang="en-US" dirty="0"/>
              <a:t>Subtitle goes here</a:t>
            </a:r>
          </a:p>
        </p:txBody>
      </p:sp>
      <p:sp>
        <p:nvSpPr>
          <p:cNvPr id="5" name="Text Placeholder 4"/>
          <p:cNvSpPr>
            <a:spLocks noGrp="1"/>
          </p:cNvSpPr>
          <p:nvPr>
            <p:ph type="body" sz="quarter" idx="12" hasCustomPrompt="1"/>
          </p:nvPr>
        </p:nvSpPr>
        <p:spPr>
          <a:xfrm>
            <a:off x="384048" y="2076450"/>
            <a:ext cx="8591897" cy="3619500"/>
          </a:xfrm>
          <a:prstGeom prst="rect">
            <a:avLst/>
          </a:prstGeom>
        </p:spPr>
        <p:txBody>
          <a:bodyPr/>
          <a:lstStyle>
            <a:lvl1pPr>
              <a:defRPr sz="2400">
                <a:solidFill>
                  <a:schemeClr val="tx1"/>
                </a:solidFill>
                <a:latin typeface="Century Gothic" panose="020B0502020202020204" pitchFamily="34" charset="0"/>
              </a:defRPr>
            </a:lvl1pPr>
            <a:lvl2pPr marL="800100" indent="-342900">
              <a:buFont typeface="Arial" panose="020B0604020202020204" pitchFamily="34" charset="0"/>
              <a:buChar char="•"/>
              <a:defRPr sz="2400" baseline="0">
                <a:latin typeface="Century Gothic" panose="020B0502020202020204" pitchFamily="34" charset="0"/>
              </a:defRPr>
            </a:lvl2pPr>
            <a:lvl3pPr marL="1030288" indent="-231775">
              <a:buFont typeface="Courier New" panose="02070309020205020404" pitchFamily="49" charset="0"/>
              <a:buChar char="o"/>
              <a:defRPr sz="2400">
                <a:latin typeface="Century Gothic" panose="020B0502020202020204" pitchFamily="34" charset="0"/>
              </a:defRPr>
            </a:lvl3pPr>
          </a:lstStyle>
          <a:p>
            <a:pPr lvl="0"/>
            <a:r>
              <a:rPr lang="en-US" dirty="0"/>
              <a:t>Point number 1</a:t>
            </a:r>
          </a:p>
          <a:p>
            <a:pPr lvl="1"/>
            <a:r>
              <a:rPr lang="en-US" dirty="0"/>
              <a:t>Information about point number 1</a:t>
            </a:r>
          </a:p>
          <a:p>
            <a:pPr lvl="2"/>
            <a:r>
              <a:rPr lang="en-US" dirty="0"/>
              <a:t>Information about point number 1</a:t>
            </a:r>
            <a:br>
              <a:rPr lang="en-US" dirty="0"/>
            </a:br>
            <a:endParaRPr lang="en-US" dirty="0"/>
          </a:p>
          <a:p>
            <a:pPr lvl="0"/>
            <a:r>
              <a:rPr lang="en-US" dirty="0"/>
              <a:t>Point number 2</a:t>
            </a:r>
          </a:p>
          <a:p>
            <a:pPr lvl="1"/>
            <a:r>
              <a:rPr lang="en-US" dirty="0"/>
              <a:t>Information about point number 2</a:t>
            </a:r>
          </a:p>
          <a:p>
            <a:pPr lvl="2"/>
            <a:r>
              <a:rPr lang="en-US" dirty="0"/>
              <a:t>Information about point number 2</a:t>
            </a:r>
          </a:p>
          <a:p>
            <a:pPr lvl="2"/>
            <a:endParaRPr lang="en-US" dirty="0"/>
          </a:p>
        </p:txBody>
      </p:sp>
    </p:spTree>
    <p:extLst>
      <p:ext uri="{BB962C8B-B14F-4D97-AF65-F5344CB8AC3E}">
        <p14:creationId xmlns:p14="http://schemas.microsoft.com/office/powerpoint/2010/main" val="38066491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3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143000"/>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2" name="Title 11"/>
          <p:cNvSpPr>
            <a:spLocks noGrp="1"/>
          </p:cNvSpPr>
          <p:nvPr>
            <p:ph type="title" hasCustomPrompt="1"/>
          </p:nvPr>
        </p:nvSpPr>
        <p:spPr>
          <a:xfrm>
            <a:off x="680427" y="342900"/>
            <a:ext cx="8674100" cy="1143000"/>
          </a:xfrm>
          <a:prstGeom prst="rect">
            <a:avLst/>
          </a:prstGeom>
        </p:spPr>
        <p:txBody>
          <a:bodyPr/>
          <a:lstStyle>
            <a:lvl1pPr>
              <a:defRPr sz="4800" b="1">
                <a:solidFill>
                  <a:srgbClr val="A29CC0"/>
                </a:solidFill>
                <a:latin typeface="Futura LT Pro Book" panose="020B0502020204020303" pitchFamily="34" charset="0"/>
              </a:defRPr>
            </a:lvl1pPr>
          </a:lstStyle>
          <a:p>
            <a:r>
              <a:rPr lang="en-US" dirty="0"/>
              <a:t>Headline goes here</a:t>
            </a:r>
            <a:br>
              <a:rPr lang="en-US" dirty="0"/>
            </a:br>
            <a:endParaRPr lang="en-US" dirty="0"/>
          </a:p>
        </p:txBody>
      </p:sp>
      <p:sp>
        <p:nvSpPr>
          <p:cNvPr id="3" name="Text Placeholder 2"/>
          <p:cNvSpPr>
            <a:spLocks noGrp="1"/>
          </p:cNvSpPr>
          <p:nvPr>
            <p:ph type="body" sz="quarter" idx="11" hasCustomPrompt="1"/>
          </p:nvPr>
        </p:nvSpPr>
        <p:spPr>
          <a:xfrm>
            <a:off x="680427" y="1062038"/>
            <a:ext cx="6629400" cy="1147762"/>
          </a:xfrm>
          <a:prstGeom prst="rect">
            <a:avLst/>
          </a:prstGeom>
        </p:spPr>
        <p:txBody>
          <a:bodyPr/>
          <a:lstStyle>
            <a:lvl1pPr>
              <a:defRPr sz="4400">
                <a:solidFill>
                  <a:srgbClr val="1E1860"/>
                </a:solidFill>
                <a:latin typeface="Futura LT Pro Book" panose="020B0502020204020303" pitchFamily="34" charset="0"/>
              </a:defRPr>
            </a:lvl1pPr>
          </a:lstStyle>
          <a:p>
            <a:pPr lvl="0"/>
            <a:r>
              <a:rPr lang="en-US" dirty="0"/>
              <a:t>Subtitle goes here</a:t>
            </a:r>
          </a:p>
        </p:txBody>
      </p:sp>
      <p:sp>
        <p:nvSpPr>
          <p:cNvPr id="4" name="Picture Placeholder 3"/>
          <p:cNvSpPr>
            <a:spLocks noGrp="1"/>
          </p:cNvSpPr>
          <p:nvPr>
            <p:ph type="pic" sz="quarter" idx="12"/>
          </p:nvPr>
        </p:nvSpPr>
        <p:spPr>
          <a:xfrm>
            <a:off x="685800" y="3276600"/>
            <a:ext cx="4038600" cy="3962400"/>
          </a:xfrm>
          <a:prstGeom prst="rect">
            <a:avLst/>
          </a:prstGeom>
        </p:spPr>
        <p:txBody>
          <a:bodyPr/>
          <a:lstStyle/>
          <a:p>
            <a:r>
              <a:rPr lang="en-US" dirty="0"/>
              <a:t>Click icon to add picture</a:t>
            </a:r>
          </a:p>
        </p:txBody>
      </p:sp>
      <p:sp>
        <p:nvSpPr>
          <p:cNvPr id="7" name="Picture Placeholder 6"/>
          <p:cNvSpPr>
            <a:spLocks noGrp="1"/>
          </p:cNvSpPr>
          <p:nvPr>
            <p:ph type="pic" sz="quarter" idx="13"/>
          </p:nvPr>
        </p:nvSpPr>
        <p:spPr>
          <a:xfrm>
            <a:off x="5017477" y="3276600"/>
            <a:ext cx="4191000" cy="3962400"/>
          </a:xfrm>
          <a:prstGeom prst="rect">
            <a:avLst/>
          </a:prstGeom>
        </p:spPr>
        <p:txBody>
          <a:bodyPr/>
          <a:lstStyle/>
          <a:p>
            <a:r>
              <a:rPr lang="en-US" dirty="0"/>
              <a:t>Click icon to add picture</a:t>
            </a:r>
          </a:p>
        </p:txBody>
      </p:sp>
    </p:spTree>
    <p:extLst>
      <p:ext uri="{BB962C8B-B14F-4D97-AF65-F5344CB8AC3E}">
        <p14:creationId xmlns:p14="http://schemas.microsoft.com/office/powerpoint/2010/main" val="8218720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4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219200"/>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3" name="Text Placeholder 2"/>
          <p:cNvSpPr>
            <a:spLocks noGrp="1"/>
          </p:cNvSpPr>
          <p:nvPr>
            <p:ph type="body" sz="quarter" idx="11" hasCustomPrompt="1"/>
          </p:nvPr>
        </p:nvSpPr>
        <p:spPr>
          <a:xfrm>
            <a:off x="497784" y="1216819"/>
            <a:ext cx="6629400" cy="1147762"/>
          </a:xfrm>
          <a:prstGeom prst="rect">
            <a:avLst/>
          </a:prstGeom>
        </p:spPr>
        <p:txBody>
          <a:bodyPr/>
          <a:lstStyle>
            <a:lvl1pPr>
              <a:defRPr sz="4400" baseline="0">
                <a:solidFill>
                  <a:srgbClr val="1E1860"/>
                </a:solidFill>
                <a:latin typeface="Futura LT Pro Book" panose="020B0502020204020303" pitchFamily="34" charset="0"/>
              </a:defRPr>
            </a:lvl1pPr>
          </a:lstStyle>
          <a:p>
            <a:pPr lvl="0"/>
            <a:r>
              <a:rPr lang="en-US" dirty="0"/>
              <a:t>Title for art goes here</a:t>
            </a:r>
          </a:p>
        </p:txBody>
      </p:sp>
      <p:sp>
        <p:nvSpPr>
          <p:cNvPr id="7" name="Picture Placeholder 6"/>
          <p:cNvSpPr>
            <a:spLocks noGrp="1"/>
          </p:cNvSpPr>
          <p:nvPr>
            <p:ph type="pic" sz="quarter" idx="13"/>
          </p:nvPr>
        </p:nvSpPr>
        <p:spPr>
          <a:xfrm>
            <a:off x="5017477" y="2362200"/>
            <a:ext cx="4191000" cy="3962400"/>
          </a:xfrm>
          <a:prstGeom prst="rect">
            <a:avLst/>
          </a:prstGeom>
        </p:spPr>
        <p:txBody>
          <a:bodyPr/>
          <a:lstStyle/>
          <a:p>
            <a:r>
              <a:rPr lang="en-US" dirty="0"/>
              <a:t>Click icon to add picture</a:t>
            </a:r>
          </a:p>
        </p:txBody>
      </p:sp>
      <p:sp>
        <p:nvSpPr>
          <p:cNvPr id="5" name="Text Placeholder 4"/>
          <p:cNvSpPr>
            <a:spLocks noGrp="1"/>
          </p:cNvSpPr>
          <p:nvPr>
            <p:ph type="body" sz="quarter" idx="14" hasCustomPrompt="1"/>
          </p:nvPr>
        </p:nvSpPr>
        <p:spPr>
          <a:xfrm>
            <a:off x="533400" y="2362200"/>
            <a:ext cx="4267200" cy="4648200"/>
          </a:xfrm>
          <a:prstGeom prst="rect">
            <a:avLst/>
          </a:prstGeom>
        </p:spPr>
        <p:txBody>
          <a:bodyPr/>
          <a:lstStyle>
            <a:lvl1pPr>
              <a:defRPr sz="2800">
                <a:latin typeface="Futura LT Pro Book" panose="020B0502020204020303" pitchFamily="34" charset="0"/>
              </a:defRPr>
            </a:lvl1pPr>
            <a:lvl2pPr marL="800100" indent="-342900">
              <a:buFont typeface="Arial" panose="020B0604020202020204" pitchFamily="34" charset="0"/>
              <a:buChar char="•"/>
              <a:defRPr sz="2000">
                <a:latin typeface="Futura LT Pro Book" panose="020B0502020204020303" pitchFamily="34" charset="0"/>
              </a:defRPr>
            </a:lvl2pPr>
            <a:lvl3pPr marL="1200150" indent="-285750">
              <a:buFont typeface="Arial" panose="020B0604020202020204" pitchFamily="34" charset="0"/>
              <a:buChar char="•"/>
              <a:defRPr>
                <a:latin typeface="Futura LT Pro Book" panose="020B0502020204020303" pitchFamily="34" charset="0"/>
              </a:defRPr>
            </a:lvl3pPr>
            <a:lvl4pPr marL="1657350" indent="-285750">
              <a:buFont typeface="Arial" panose="020B0604020202020204" pitchFamily="34" charset="0"/>
              <a:buChar char="•"/>
              <a:defRPr>
                <a:latin typeface="Futura LT Pro Book" panose="020B0502020204020303" pitchFamily="34" charset="0"/>
              </a:defRPr>
            </a:lvl4pPr>
            <a:lvl5pPr marL="2114550" indent="-285750">
              <a:buFont typeface="Arial" panose="020B0604020202020204" pitchFamily="34" charset="0"/>
              <a:buChar char="•"/>
              <a:defRPr>
                <a:latin typeface="Futura LT Pro Book" panose="020B0502020204020303" pitchFamily="34" charset="0"/>
              </a:defRPr>
            </a:lvl5pPr>
          </a:lstStyle>
          <a:p>
            <a:pPr lvl="0"/>
            <a:r>
              <a:rPr lang="en-US" dirty="0"/>
              <a:t>Type text here</a:t>
            </a:r>
          </a:p>
          <a:p>
            <a:pPr lvl="1"/>
            <a:r>
              <a:rPr lang="en-US" dirty="0"/>
              <a:t>Type text here</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0214447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5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143000"/>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3" name="Text Placeholder 2"/>
          <p:cNvSpPr>
            <a:spLocks noGrp="1"/>
          </p:cNvSpPr>
          <p:nvPr>
            <p:ph type="body" sz="quarter" idx="11" hasCustomPrompt="1"/>
          </p:nvPr>
        </p:nvSpPr>
        <p:spPr>
          <a:xfrm>
            <a:off x="533400" y="1143000"/>
            <a:ext cx="6629400" cy="1147762"/>
          </a:xfrm>
          <a:prstGeom prst="rect">
            <a:avLst/>
          </a:prstGeom>
        </p:spPr>
        <p:txBody>
          <a:bodyPr/>
          <a:lstStyle>
            <a:lvl1pPr>
              <a:defRPr sz="4400" baseline="0">
                <a:solidFill>
                  <a:srgbClr val="1E1860"/>
                </a:solidFill>
                <a:latin typeface="Futura LT Pro Book" panose="020B0502020204020303" pitchFamily="34" charset="0"/>
              </a:defRPr>
            </a:lvl1pPr>
          </a:lstStyle>
          <a:p>
            <a:pPr lvl="0"/>
            <a:r>
              <a:rPr lang="en-US" dirty="0"/>
              <a:t>Title for (</a:t>
            </a:r>
            <a:r>
              <a:rPr lang="en-US" dirty="0" err="1"/>
              <a:t>ch</a:t>
            </a:r>
            <a:r>
              <a:rPr lang="en-US" dirty="0"/>
              <a:t>)art goes here</a:t>
            </a:r>
          </a:p>
        </p:txBody>
      </p:sp>
      <p:sp>
        <p:nvSpPr>
          <p:cNvPr id="5" name="Picture Placeholder 4"/>
          <p:cNvSpPr>
            <a:spLocks noGrp="1"/>
          </p:cNvSpPr>
          <p:nvPr>
            <p:ph type="pic" sz="quarter" idx="12"/>
          </p:nvPr>
        </p:nvSpPr>
        <p:spPr>
          <a:xfrm>
            <a:off x="543732" y="2057400"/>
            <a:ext cx="8991600" cy="5486400"/>
          </a:xfrm>
          <a:prstGeom prst="rect">
            <a:avLst/>
          </a:prstGeom>
        </p:spPr>
        <p:txBody>
          <a:bodyPr/>
          <a:lstStyle/>
          <a:p>
            <a:r>
              <a:rPr lang="en-US" dirty="0"/>
              <a:t>Click icon to add picture</a:t>
            </a:r>
          </a:p>
        </p:txBody>
      </p:sp>
    </p:spTree>
    <p:extLst>
      <p:ext uri="{BB962C8B-B14F-4D97-AF65-F5344CB8AC3E}">
        <p14:creationId xmlns:p14="http://schemas.microsoft.com/office/powerpoint/2010/main" val="40694773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8" name="object 3"/>
          <p:cNvSpPr/>
          <p:nvPr userDrawn="1"/>
        </p:nvSpPr>
        <p:spPr>
          <a:xfrm>
            <a:off x="0" y="-1"/>
            <a:ext cx="10058400" cy="1219201"/>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pPr marL="469900" lvl="1" algn="l">
              <a:lnSpc>
                <a:spcPts val="3400"/>
              </a:lnSpc>
            </a:pPr>
            <a:endParaRPr lang="en-US" sz="1800" dirty="0">
              <a:solidFill>
                <a:schemeClr val="bg1"/>
              </a:solidFill>
              <a:latin typeface="Futura LT Pro Book"/>
              <a:cs typeface="Futura LT Pro Book"/>
            </a:endParaRPr>
          </a:p>
        </p:txBody>
      </p:sp>
      <p:sp>
        <p:nvSpPr>
          <p:cNvPr id="17" name="bk object 17"/>
          <p:cNvSpPr/>
          <p:nvPr/>
        </p:nvSpPr>
        <p:spPr>
          <a:xfrm>
            <a:off x="1523" y="0"/>
            <a:ext cx="0" cy="1386840"/>
          </a:xfrm>
          <a:custGeom>
            <a:avLst/>
            <a:gdLst/>
            <a:ahLst/>
            <a:cxnLst/>
            <a:rect l="l" t="t" r="r" b="b"/>
            <a:pathLst>
              <a:path h="1386840">
                <a:moveTo>
                  <a:pt x="0" y="0"/>
                </a:moveTo>
                <a:lnTo>
                  <a:pt x="0" y="1386839"/>
                </a:lnTo>
              </a:path>
            </a:pathLst>
          </a:custGeom>
          <a:ln w="4318">
            <a:solidFill>
              <a:srgbClr val="1E185F"/>
            </a:solidFill>
          </a:ln>
        </p:spPr>
        <p:txBody>
          <a:bodyPr wrap="square" lIns="0" tIns="0" rIns="0" bIns="0" rtlCol="0"/>
          <a:lstStyle/>
          <a:p>
            <a:endParaRPr dirty="0"/>
          </a:p>
        </p:txBody>
      </p:sp>
      <p:sp>
        <p:nvSpPr>
          <p:cNvPr id="10" name="object 5"/>
          <p:cNvSpPr/>
          <p:nvPr userDrawn="1"/>
        </p:nvSpPr>
        <p:spPr>
          <a:xfrm>
            <a:off x="0" y="1219200"/>
            <a:ext cx="10058400" cy="5331086"/>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A6C038"/>
          </a:solidFill>
        </p:spPr>
        <p:txBody>
          <a:bodyPr wrap="square" lIns="0" tIns="0" rIns="0" bIns="0" rtlCol="0"/>
          <a:lstStyle/>
          <a:p>
            <a:endParaRPr dirty="0">
              <a:solidFill>
                <a:srgbClr val="A7BF39"/>
              </a:solidFill>
            </a:endParaRPr>
          </a:p>
        </p:txBody>
      </p:sp>
      <p:sp>
        <p:nvSpPr>
          <p:cNvPr id="5" name="Rectangle 4"/>
          <p:cNvSpPr/>
          <p:nvPr userDrawn="1"/>
        </p:nvSpPr>
        <p:spPr>
          <a:xfrm>
            <a:off x="1066800" y="2971800"/>
            <a:ext cx="8077200" cy="2698175"/>
          </a:xfrm>
          <a:prstGeom prst="rect">
            <a:avLst/>
          </a:prstGeom>
        </p:spPr>
        <p:txBody>
          <a:bodyPr wrap="square">
            <a:spAutoFit/>
          </a:bodyPr>
          <a:lstStyle/>
          <a:p>
            <a:r>
              <a:rPr lang="en-US" sz="1800" kern="1200" dirty="0">
                <a:solidFill>
                  <a:schemeClr val="bg1"/>
                </a:solidFill>
                <a:effectLst/>
                <a:latin typeface="Futura LT Pro Book" panose="020B0502020204020303" pitchFamily="34" charset="0"/>
                <a:ea typeface="+mn-ea"/>
                <a:cs typeface="+mn-cs"/>
              </a:rPr>
              <a:t>This presentation was produced with the support of the United States Agency for International Development (USAID) under the terms of MEASURE Evaluation cooperative agreement AID-OAA-L-14-00004. MEASURE Evaluation is implemented by the Carolina Population Center, University of North Carolina at Chapel Hill in partnership with ICF International; John Snow, Inc.; Management Sciences for Health; Palladium; and Tulane University. Views expressed are not necessarily those of USAID or the United States government. </a:t>
            </a:r>
          </a:p>
          <a:p>
            <a:pPr marL="12700" marR="819150">
              <a:lnSpc>
                <a:spcPts val="5200"/>
              </a:lnSpc>
            </a:pPr>
            <a:r>
              <a:rPr lang="en-US" sz="1800" b="1" dirty="0">
                <a:solidFill>
                  <a:srgbClr val="1E1860"/>
                </a:solidFill>
                <a:latin typeface="Futura LT Pro Book"/>
                <a:cs typeface="Futura LT Pro Book"/>
              </a:rPr>
              <a:t>www.measureevaluation.org</a:t>
            </a:r>
          </a:p>
        </p:txBody>
      </p:sp>
      <p:sp>
        <p:nvSpPr>
          <p:cNvPr id="7" name="Rectangle 1"/>
          <p:cNvSpPr>
            <a:spLocks noChangeArrowheads="1"/>
          </p:cNvSpPr>
          <p:nvPr userDrawn="1"/>
        </p:nvSpPr>
        <p:spPr bwMode="auto">
          <a:xfrm>
            <a:off x="-762000" y="728269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pic>
        <p:nvPicPr>
          <p:cNvPr id="9" name="Picture 8"/>
          <p:cNvPicPr>
            <a:picLocks noChangeAspect="1"/>
          </p:cNvPicPr>
          <p:nvPr userDrawn="1"/>
        </p:nvPicPr>
        <p:blipFill rotWithShape="1">
          <a:blip r:embed="rId2">
            <a:extLst>
              <a:ext uri="{28A0092B-C50C-407E-A947-70E740481C1C}">
                <a14:useLocalDpi xmlns:a14="http://schemas.microsoft.com/office/drawing/2010/main" val="0"/>
              </a:ext>
            </a:extLst>
          </a:blip>
          <a:srcRect l="40134" b="23721"/>
          <a:stretch/>
        </p:blipFill>
        <p:spPr>
          <a:xfrm>
            <a:off x="6096000" y="6705600"/>
            <a:ext cx="2159599" cy="990600"/>
          </a:xfrm>
          <a:prstGeom prst="rect">
            <a:avLst/>
          </a:prstGeom>
        </p:spPr>
      </p:pic>
      <p:pic>
        <p:nvPicPr>
          <p:cNvPr id="11" name="Pictur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821626" y="6598626"/>
            <a:ext cx="1274374" cy="1089590"/>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ONC Lecture">
    <p:spTree>
      <p:nvGrpSpPr>
        <p:cNvPr id="1" name=""/>
        <p:cNvGrpSpPr/>
        <p:nvPr/>
      </p:nvGrpSpPr>
      <p:grpSpPr>
        <a:xfrm>
          <a:off x="0" y="0"/>
          <a:ext cx="0" cy="0"/>
          <a:chOff x="0" y="0"/>
          <a:chExt cx="0" cy="0"/>
        </a:xfrm>
      </p:grpSpPr>
      <p:sp>
        <p:nvSpPr>
          <p:cNvPr id="3" name="Title 2"/>
          <p:cNvSpPr>
            <a:spLocks noGrp="1"/>
          </p:cNvSpPr>
          <p:nvPr>
            <p:ph type="title"/>
          </p:nvPr>
        </p:nvSpPr>
        <p:spPr>
          <a:xfrm>
            <a:off x="502920" y="311256"/>
            <a:ext cx="9052560" cy="1295400"/>
          </a:xfrm>
          <a:prstGeom prst="rect">
            <a:avLst/>
          </a:prstGeom>
        </p:spPr>
        <p:txBody>
          <a:bodyPr/>
          <a:lstStyle>
            <a:lvl1pPr>
              <a:defRPr>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8" name="Content Placeholder 7"/>
          <p:cNvSpPr>
            <a:spLocks noGrp="1"/>
          </p:cNvSpPr>
          <p:nvPr>
            <p:ph sz="quarter" idx="14"/>
          </p:nvPr>
        </p:nvSpPr>
        <p:spPr>
          <a:xfrm>
            <a:off x="502920" y="1813560"/>
            <a:ext cx="9052560" cy="5181600"/>
          </a:xfrm>
          <a:prstGeom prst="rect">
            <a:avLst/>
          </a:prstGeom>
        </p:spPr>
        <p:txBody>
          <a:bodyPr/>
          <a:lstStyle>
            <a:lvl1pPr>
              <a:defRPr>
                <a:latin typeface="+mn-lt"/>
              </a:defRPr>
            </a:lvl1pPr>
            <a:lvl2pPr>
              <a:buSzPct val="85000"/>
              <a:defRPr>
                <a:latin typeface="+mn-lt"/>
              </a:defRPr>
            </a:lvl2pPr>
            <a:lvl3pPr marL="1257300" indent="-251460">
              <a:buSzPct val="80000"/>
              <a:buFont typeface="Courier New" panose="02070309020205020404" pitchFamily="49" charset="0"/>
              <a:buChar char="o"/>
              <a:defRPr>
                <a:latin typeface="+mn-lt"/>
              </a:defRPr>
            </a:lvl3pPr>
            <a:lvl4pPr marL="1760220" indent="-251460">
              <a:buSzPct val="120000"/>
              <a:buFont typeface="Wingdings" panose="05000000000000000000" pitchFamily="2" charset="2"/>
              <a:buChar char="§"/>
              <a:defRPr>
                <a:latin typeface="+mn-lt"/>
              </a:defRPr>
            </a:lvl4pPr>
            <a:lvl5pPr marL="2263140" indent="-251460">
              <a:buSzPct val="70000"/>
              <a:buFont typeface="Wingdings" panose="05000000000000000000" pitchFamily="2" charset="2"/>
              <a:buChar char="q"/>
              <a:defRPr>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42686250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ONC Side by Side All Options">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17" name="Content Placeholder 1"/>
          <p:cNvSpPr>
            <a:spLocks noGrp="1"/>
          </p:cNvSpPr>
          <p:nvPr>
            <p:ph sz="quarter" idx="14"/>
          </p:nvPr>
        </p:nvSpPr>
        <p:spPr>
          <a:xfrm>
            <a:off x="502920" y="1813560"/>
            <a:ext cx="4445813" cy="5181600"/>
          </a:xfrm>
          <a:prstGeom prst="rect">
            <a:avLst/>
          </a:prstGeom>
        </p:spPr>
        <p:txBody>
          <a:bodyPr/>
          <a:lstStyle>
            <a:lvl1pPr>
              <a:defRPr>
                <a:latin typeface="+mn-lt"/>
              </a:defRPr>
            </a:lvl1pPr>
            <a:lvl2pPr>
              <a:buSzPct val="85000"/>
              <a:defRPr>
                <a:latin typeface="+mn-lt"/>
              </a:defRPr>
            </a:lvl2pPr>
            <a:lvl3pPr marL="1257300" indent="-251460">
              <a:buSzPct val="80000"/>
              <a:buFont typeface="Courier New" panose="02070309020205020404" pitchFamily="49" charset="0"/>
              <a:buChar char="o"/>
              <a:defRPr>
                <a:latin typeface="+mn-lt"/>
              </a:defRPr>
            </a:lvl3pPr>
            <a:lvl4pPr marL="1760220" indent="-251460">
              <a:buSzPct val="120000"/>
              <a:buFont typeface="Wingdings" panose="05000000000000000000" pitchFamily="2" charset="2"/>
              <a:buChar char="§"/>
              <a:defRPr>
                <a:latin typeface="+mn-lt"/>
              </a:defRPr>
            </a:lvl4pPr>
            <a:lvl5pPr marL="2263140" indent="-251460">
              <a:buSzPct val="70000"/>
              <a:buFont typeface="Wingdings" panose="05000000000000000000" pitchFamily="2" charset="2"/>
              <a:buChar char="q"/>
              <a:defRPr>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Text Placeholder 1"/>
          <p:cNvSpPr>
            <a:spLocks noGrp="1"/>
          </p:cNvSpPr>
          <p:nvPr>
            <p:ph type="body" sz="quarter" idx="32" hasCustomPrompt="1"/>
          </p:nvPr>
        </p:nvSpPr>
        <p:spPr>
          <a:xfrm>
            <a:off x="502919" y="7116064"/>
            <a:ext cx="3782595" cy="604520"/>
          </a:xfrm>
          <a:prstGeom prst="rect">
            <a:avLst/>
          </a:prstGeom>
        </p:spPr>
        <p:txBody>
          <a:bodyPr anchor="t"/>
          <a:lstStyle>
            <a:lvl1pPr marL="0" indent="0" algn="l">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content attribution.</a:t>
            </a:r>
          </a:p>
        </p:txBody>
      </p:sp>
      <p:sp>
        <p:nvSpPr>
          <p:cNvPr id="18" name="Content Placeholder 2"/>
          <p:cNvSpPr>
            <a:spLocks noGrp="1"/>
          </p:cNvSpPr>
          <p:nvPr>
            <p:ph sz="quarter" idx="18"/>
          </p:nvPr>
        </p:nvSpPr>
        <p:spPr>
          <a:xfrm>
            <a:off x="5113020" y="1813560"/>
            <a:ext cx="4445813" cy="5181600"/>
          </a:xfrm>
          <a:prstGeom prst="rect">
            <a:avLst/>
          </a:prstGeom>
        </p:spPr>
        <p:txBody>
          <a:bodyPr/>
          <a:lstStyle>
            <a:lvl1pPr>
              <a:defRPr sz="3520"/>
            </a:lvl1pPr>
            <a:lvl2pPr>
              <a:buSzPct val="85000"/>
              <a:defRPr/>
            </a:lvl2pPr>
            <a:lvl3pPr marL="1257300" indent="-251460">
              <a:buSzPct val="80000"/>
              <a:buFont typeface="Courier New" panose="02070309020205020404" pitchFamily="49" charset="0"/>
              <a:buChar char="o"/>
              <a:defRPr lang="en-US" sz="2640" kern="1200" dirty="0" smtClean="0">
                <a:solidFill>
                  <a:schemeClr val="tx1"/>
                </a:solidFill>
                <a:latin typeface="+mn-lt"/>
                <a:ea typeface="+mn-ea"/>
                <a:cs typeface="+mn-cs"/>
              </a:defRPr>
            </a:lvl3pPr>
            <a:lvl4pPr marL="1760220" indent="-251460">
              <a:buSzPct val="120000"/>
              <a:buFont typeface="Wingdings" panose="05000000000000000000" pitchFamily="2" charset="2"/>
              <a:buChar char="§"/>
              <a:defRPr/>
            </a:lvl4pPr>
            <a:lvl5pPr marL="2263140" indent="-251460">
              <a:buSzPct val="70000"/>
              <a:buFont typeface="Wingdings" panose="05000000000000000000" pitchFamily="2" charset="2"/>
              <a:buChar char="q"/>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1" name="Text Placeholder 1"/>
          <p:cNvSpPr>
            <a:spLocks noGrp="1"/>
          </p:cNvSpPr>
          <p:nvPr>
            <p:ph type="body" sz="quarter" idx="33" hasCustomPrompt="1"/>
          </p:nvPr>
        </p:nvSpPr>
        <p:spPr>
          <a:xfrm>
            <a:off x="5113021" y="7116064"/>
            <a:ext cx="3795146" cy="604520"/>
          </a:xfrm>
          <a:prstGeom prst="rect">
            <a:avLst/>
          </a:prstGeom>
        </p:spPr>
        <p:txBody>
          <a:bodyPr anchor="t"/>
          <a:lstStyle>
            <a:lvl1pPr marL="0" indent="0" algn="l">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content attribution.</a:t>
            </a:r>
          </a:p>
        </p:txBody>
      </p:sp>
      <p:sp>
        <p:nvSpPr>
          <p:cNvPr id="8"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14339337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object 3"/>
          <p:cNvSpPr/>
          <p:nvPr userDrawn="1"/>
        </p:nvSpPr>
        <p:spPr>
          <a:xfrm>
            <a:off x="0" y="-1"/>
            <a:ext cx="10058400" cy="1219201"/>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7" r:id="rId3"/>
    <p:sldLayoutId id="2147483668" r:id="rId4"/>
    <p:sldLayoutId id="2147483669" r:id="rId5"/>
    <p:sldLayoutId id="2147483670" r:id="rId6"/>
    <p:sldLayoutId id="2147483665" r:id="rId7"/>
    <p:sldLayoutId id="2147483672" r:id="rId8"/>
    <p:sldLayoutId id="2147483673" r:id="rId9"/>
    <p:sldLayoutId id="2147483674" r:id="rId10"/>
    <p:sldLayoutId id="2147483675" r:id="rId11"/>
    <p:sldLayoutId id="2147483676" r:id="rId12"/>
    <p:sldLayoutId id="2147483678" r:id="rId13"/>
    <p:sldLayoutId id="2147483679" r:id="rId14"/>
  </p:sldLayoutIdLst>
  <p:txStyles>
    <p:titleStyle>
      <a:lvl1pPr eaLnBrk="1" hangingPunct="1">
        <a:defRPr>
          <a:latin typeface="+mj-lt"/>
          <a:ea typeface="+mj-ea"/>
          <a:cs typeface="+mj-cs"/>
        </a:defRPr>
      </a:lvl1pPr>
    </p:titleStyle>
    <p:body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p:bodyStyle>
    <p:other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commons.wikimedia.org/wiki/File:LampFlowchart.png"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s://www.iso.org/standard/11955.html" TargetMode="External"/><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hyperlink" Target="https://en.wikipedia.org/wiki/Flowchart" TargetMode="External"/><Relationship Id="rId4" Type="http://schemas.openxmlformats.org/officeDocument/2006/relationships/hyperlink" Target="https://www.merriam-webster.com/dictionary/flowchart" TargetMode="External"/></Relationships>
</file>

<file path=ppt/slides/_rels/slide26.xml.rels><?xml version="1.0" encoding="UTF-8" standalone="yes"?>
<Relationships xmlns="http://schemas.openxmlformats.org/package/2006/relationships"><Relationship Id="rId8" Type="http://schemas.openxmlformats.org/officeDocument/2006/relationships/hyperlink" Target="http://commons.wikimedia.org/wiki/File:LampFlowchart.png" TargetMode="External"/><Relationship Id="rId3" Type="http://schemas.openxmlformats.org/officeDocument/2006/relationships/hyperlink" Target="http://commons.wikimedia.org/wiki/File:Lascaux-diverticule-f%C3%A9lins.jpg" TargetMode="External"/><Relationship Id="rId7" Type="http://schemas.openxmlformats.org/officeDocument/2006/relationships/hyperlink" Target="http://www.washingtondc.va.gov/about/metro.asp" TargetMode="External"/><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hyperlink" Target="http://www.bing.com/images/search?q=Road+Signs+for+Trucks&amp;view=detail&amp;id=957CDD77533D1AED5867A4D1606CF26BFDBB3D16&amp;first=121&amp;FORM=IDFRIR" TargetMode="External"/><Relationship Id="rId5" Type="http://schemas.openxmlformats.org/officeDocument/2006/relationships/hyperlink" Target="http://mutcd.fhwa.dot.gov/htm/2003r1r2/part2/part2b1.htm#figure2B3" TargetMode="External"/><Relationship Id="rId4" Type="http://schemas.openxmlformats.org/officeDocument/2006/relationships/hyperlink" Target="http://www.compliancesigns.com/DOT-9892.shtml"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file:///\\localhost\upload.wikimedia.org\wikipedia\commons\b\bd\Lascaux-diverticule-f%C3%A9lins.jpg"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hyperlink" Target="http://www.bing.com/images/search?q=Road+Signs+for+Trucks&amp;view=detail&amp;id=957CDD77533D1AED5867A4D1606CF26BFDBB3D16&amp;first=121&amp;FORM=IDFRIR" TargetMode="External"/><Relationship Id="rId5" Type="http://schemas.openxmlformats.org/officeDocument/2006/relationships/hyperlink" Target="http://mutcd.fhwa.dot.gov/htm/2003r1r2/part2/part2b1.htm#figure2B3" TargetMode="External"/><Relationship Id="rId4" Type="http://schemas.openxmlformats.org/officeDocument/2006/relationships/hyperlink" Target="ComplianceSigns.com"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1295400"/>
            <a:ext cx="0" cy="5293360"/>
          </a:xfrm>
          <a:custGeom>
            <a:avLst/>
            <a:gdLst/>
            <a:ahLst/>
            <a:cxnLst/>
            <a:rect l="l" t="t" r="r" b="b"/>
            <a:pathLst>
              <a:path h="5293359">
                <a:moveTo>
                  <a:pt x="0" y="0"/>
                </a:moveTo>
                <a:lnTo>
                  <a:pt x="0" y="5292852"/>
                </a:lnTo>
              </a:path>
            </a:pathLst>
          </a:custGeom>
          <a:ln w="23495">
            <a:solidFill>
              <a:srgbClr val="D8A31F"/>
            </a:solidFill>
          </a:ln>
        </p:spPr>
        <p:txBody>
          <a:bodyPr wrap="square" lIns="0" tIns="0" rIns="0" bIns="0" rtlCol="0"/>
          <a:lstStyle/>
          <a:p>
            <a:endParaRPr dirty="0"/>
          </a:p>
        </p:txBody>
      </p:sp>
      <p:sp>
        <p:nvSpPr>
          <p:cNvPr id="3" name="object 3"/>
          <p:cNvSpPr/>
          <p:nvPr/>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solidFill>
                <a:srgbClr val="1E1860"/>
              </a:solidFill>
              <a:latin typeface="Futura Lt BT" panose="020B0402020204020303" pitchFamily="34" charset="0"/>
            </a:endParaRPr>
          </a:p>
        </p:txBody>
      </p:sp>
      <p:sp>
        <p:nvSpPr>
          <p:cNvPr id="5" name="object 5"/>
          <p:cNvSpPr/>
          <p:nvPr/>
        </p:nvSpPr>
        <p:spPr>
          <a:xfrm>
            <a:off x="0" y="1190824"/>
            <a:ext cx="10058400" cy="5396284"/>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A6C038"/>
          </a:solidFill>
        </p:spPr>
        <p:txBody>
          <a:bodyPr wrap="square" lIns="0" tIns="0" rIns="0" bIns="0" rtlCol="0"/>
          <a:lstStyle/>
          <a:p>
            <a:endParaRPr dirty="0"/>
          </a:p>
        </p:txBody>
      </p:sp>
      <p:sp>
        <p:nvSpPr>
          <p:cNvPr id="6" name="Rectangle 1"/>
          <p:cNvSpPr>
            <a:spLocks noChangeArrowheads="1"/>
          </p:cNvSpPr>
          <p:nvPr/>
        </p:nvSpPr>
        <p:spPr bwMode="auto">
          <a:xfrm>
            <a:off x="-762000" y="728269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sp>
        <p:nvSpPr>
          <p:cNvPr id="7" name="Rectangle 2"/>
          <p:cNvSpPr>
            <a:spLocks noChangeArrowheads="1"/>
          </p:cNvSpPr>
          <p:nvPr/>
        </p:nvSpPr>
        <p:spPr bwMode="auto">
          <a:xfrm>
            <a:off x="-3620356" y="698506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grpSp>
        <p:nvGrpSpPr>
          <p:cNvPr id="11" name="Group 10"/>
          <p:cNvGrpSpPr/>
          <p:nvPr/>
        </p:nvGrpSpPr>
        <p:grpSpPr>
          <a:xfrm>
            <a:off x="6199632" y="6647688"/>
            <a:ext cx="3554167" cy="1089590"/>
            <a:chOff x="4495800" y="6621716"/>
            <a:chExt cx="3554167" cy="1089590"/>
          </a:xfrm>
        </p:grpSpPr>
        <p:pic>
          <p:nvPicPr>
            <p:cNvPr id="12" name="Picture 11"/>
            <p:cNvPicPr>
              <a:picLocks noChangeAspect="1"/>
            </p:cNvPicPr>
            <p:nvPr/>
          </p:nvPicPr>
          <p:blipFill rotWithShape="1">
            <a:blip r:embed="rId3">
              <a:extLst>
                <a:ext uri="{28A0092B-C50C-407E-A947-70E740481C1C}">
                  <a14:useLocalDpi xmlns:a14="http://schemas.microsoft.com/office/drawing/2010/main" val="0"/>
                </a:ext>
              </a:extLst>
            </a:blip>
            <a:srcRect l="40134" r="31823" b="23721"/>
            <a:stretch/>
          </p:blipFill>
          <p:spPr>
            <a:xfrm>
              <a:off x="7038341" y="6681371"/>
              <a:ext cx="1011626" cy="990600"/>
            </a:xfrm>
            <a:prstGeom prst="rect">
              <a:avLst/>
            </a:prstGeom>
          </p:spPr>
        </p:pic>
        <p:pic>
          <p:nvPicPr>
            <p:cNvPr id="13" name="Picture 1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495800" y="6621716"/>
              <a:ext cx="1274374" cy="1089590"/>
            </a:xfrm>
            <a:prstGeom prst="rect">
              <a:avLst/>
            </a:prstGeom>
          </p:spPr>
        </p:pic>
        <p:pic>
          <p:nvPicPr>
            <p:cNvPr id="15" name="Picture 14"/>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5806440" y="6883630"/>
              <a:ext cx="1066801" cy="640080"/>
            </a:xfrm>
            <a:prstGeom prst="rect">
              <a:avLst/>
            </a:prstGeom>
          </p:spPr>
        </p:pic>
      </p:grpSp>
      <p:sp>
        <p:nvSpPr>
          <p:cNvPr id="16" name="Title 1">
            <a:extLst>
              <a:ext uri="{FF2B5EF4-FFF2-40B4-BE49-F238E27FC236}">
                <a16:creationId xmlns:a16="http://schemas.microsoft.com/office/drawing/2014/main" id="{ED989051-BC70-4347-9C84-F763DBADD908}"/>
              </a:ext>
            </a:extLst>
          </p:cNvPr>
          <p:cNvSpPr>
            <a:spLocks noGrp="1"/>
          </p:cNvSpPr>
          <p:nvPr>
            <p:ph type="title"/>
          </p:nvPr>
        </p:nvSpPr>
        <p:spPr>
          <a:xfrm>
            <a:off x="422190" y="1545614"/>
            <a:ext cx="9081326" cy="1469981"/>
          </a:xfrm>
        </p:spPr>
        <p:txBody>
          <a:bodyPr/>
          <a:lstStyle/>
          <a:p>
            <a:r>
              <a:rPr lang="en-US" altLang="en-US" sz="4400" kern="1200" dirty="0">
                <a:solidFill>
                  <a:srgbClr val="1E1860"/>
                </a:solidFill>
                <a:ea typeface="+mn-ea"/>
                <a:cs typeface="Gill Sans MT"/>
              </a:rPr>
              <a:t>Process Improvement, System Design, and Usability Evaluation:</a:t>
            </a:r>
            <a:endParaRPr lang="en-US" sz="4400" kern="1200" dirty="0">
              <a:solidFill>
                <a:srgbClr val="1E1860"/>
              </a:solidFill>
              <a:ea typeface="+mn-ea"/>
              <a:cs typeface="Gill Sans MT"/>
            </a:endParaRPr>
          </a:p>
        </p:txBody>
      </p:sp>
      <p:sp>
        <p:nvSpPr>
          <p:cNvPr id="17" name="Text Placeholder 2">
            <a:extLst>
              <a:ext uri="{FF2B5EF4-FFF2-40B4-BE49-F238E27FC236}">
                <a16:creationId xmlns:a16="http://schemas.microsoft.com/office/drawing/2014/main" id="{F48BC1A2-26C5-9041-9289-AB081198495A}"/>
              </a:ext>
            </a:extLst>
          </p:cNvPr>
          <p:cNvSpPr>
            <a:spLocks noGrp="1"/>
          </p:cNvSpPr>
          <p:nvPr>
            <p:ph type="body" sz="quarter" idx="11"/>
          </p:nvPr>
        </p:nvSpPr>
        <p:spPr>
          <a:xfrm>
            <a:off x="422190" y="3015594"/>
            <a:ext cx="8674100" cy="842727"/>
          </a:xfrm>
        </p:spPr>
        <p:txBody>
          <a:bodyPr/>
          <a:lstStyle/>
          <a:p>
            <a:r>
              <a:rPr lang="en-US" altLang="en-US" sz="4000" b="1" dirty="0">
                <a:solidFill>
                  <a:schemeClr val="bg1"/>
                </a:solidFill>
              </a:rPr>
              <a:t>Process Mapping Theory and Rationale</a:t>
            </a:r>
          </a:p>
          <a:p>
            <a:endParaRPr lang="en-US" dirty="0"/>
          </a:p>
        </p:txBody>
      </p:sp>
      <p:sp>
        <p:nvSpPr>
          <p:cNvPr id="18" name="TextBox 7"/>
          <p:cNvSpPr txBox="1">
            <a:spLocks noChangeArrowheads="1"/>
          </p:cNvSpPr>
          <p:nvPr/>
        </p:nvSpPr>
        <p:spPr bwMode="auto">
          <a:xfrm>
            <a:off x="0" y="255278"/>
            <a:ext cx="9748838"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r"/>
            <a:r>
              <a:rPr lang="en-US" altLang="en-US" sz="2200" b="1" dirty="0">
                <a:solidFill>
                  <a:schemeClr val="bg1"/>
                </a:solidFill>
                <a:latin typeface="Century Gothic" charset="0"/>
                <a:ea typeface="Century Gothic" charset="0"/>
                <a:cs typeface="Century Gothic" charset="0"/>
              </a:rPr>
              <a:t>Health Informatics in Low- and Middle-Income Countries</a:t>
            </a:r>
          </a:p>
          <a:p>
            <a:pPr algn="r"/>
            <a:r>
              <a:rPr lang="en-US" altLang="en-US" sz="2200" dirty="0">
                <a:solidFill>
                  <a:schemeClr val="bg1"/>
                </a:solidFill>
                <a:latin typeface="Century Gothic" charset="0"/>
                <a:ea typeface="Century Gothic" charset="0"/>
                <a:cs typeface="Century Gothic" charset="0"/>
              </a:rPr>
              <a:t>Short Course for Health Information System Professionals</a:t>
            </a:r>
            <a:endParaRPr lang="en-US" altLang="en-US" sz="1900" dirty="0">
              <a:solidFill>
                <a:schemeClr val="bg1"/>
              </a:solidFill>
              <a:latin typeface="Century Gothic" charset="0"/>
              <a:ea typeface="Century Gothic" charset="0"/>
              <a:cs typeface="Century Gothic" charset="0"/>
            </a:endParaRPr>
          </a:p>
        </p:txBody>
      </p:sp>
    </p:spTree>
    <p:extLst>
      <p:ext uri="{BB962C8B-B14F-4D97-AF65-F5344CB8AC3E}">
        <p14:creationId xmlns:p14="http://schemas.microsoft.com/office/powerpoint/2010/main" val="6502869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384048" y="533400"/>
            <a:ext cx="8674100" cy="545110"/>
          </a:xfrm>
        </p:spPr>
        <p:txBody>
          <a:bodyPr/>
          <a:lstStyle/>
          <a:p>
            <a:r>
              <a:rPr lang="en-US" altLang="en-US" dirty="0"/>
              <a:t>Process Map</a:t>
            </a:r>
          </a:p>
        </p:txBody>
      </p:sp>
      <p:sp>
        <p:nvSpPr>
          <p:cNvPr id="3" name="Content Placeholder 2"/>
          <p:cNvSpPr>
            <a:spLocks noGrp="1"/>
          </p:cNvSpPr>
          <p:nvPr>
            <p:ph type="body" sz="quarter" idx="10"/>
          </p:nvPr>
        </p:nvSpPr>
        <p:spPr>
          <a:xfrm>
            <a:off x="384048" y="1600200"/>
            <a:ext cx="8305800" cy="4953000"/>
          </a:xfrm>
        </p:spPr>
        <p:txBody>
          <a:bodyPr/>
          <a:lstStyle/>
          <a:p>
            <a:pPr>
              <a:lnSpc>
                <a:spcPct val="110000"/>
              </a:lnSpc>
            </a:pPr>
            <a:r>
              <a:rPr lang="en-US" dirty="0"/>
              <a:t>A visual representation of a process that shows:</a:t>
            </a:r>
          </a:p>
          <a:p>
            <a:pPr marL="742950" lvl="1" indent="-401638">
              <a:lnSpc>
                <a:spcPct val="110000"/>
              </a:lnSpc>
            </a:pPr>
            <a:r>
              <a:rPr lang="en-US" dirty="0"/>
              <a:t>The boundaries (i.e., where the process begins and ends)</a:t>
            </a:r>
          </a:p>
          <a:p>
            <a:pPr marL="742950" lvl="1" indent="-401638">
              <a:lnSpc>
                <a:spcPct val="110000"/>
              </a:lnSpc>
            </a:pPr>
            <a:r>
              <a:rPr lang="en-US" dirty="0"/>
              <a:t>The steps or tasks in the process</a:t>
            </a:r>
          </a:p>
          <a:p>
            <a:pPr marL="742950" lvl="1" indent="-401638">
              <a:lnSpc>
                <a:spcPct val="110000"/>
              </a:lnSpc>
            </a:pPr>
            <a:r>
              <a:rPr lang="en-US" dirty="0"/>
              <a:t>The sequence or order of the steps</a:t>
            </a:r>
          </a:p>
          <a:p>
            <a:pPr>
              <a:lnSpc>
                <a:spcPct val="110000"/>
              </a:lnSpc>
            </a:pPr>
            <a:r>
              <a:rPr lang="en-US" dirty="0"/>
              <a:t>Use standard symbols so that a process map created by one person can be understood and used by others</a:t>
            </a:r>
          </a:p>
          <a:p>
            <a:pPr>
              <a:lnSpc>
                <a:spcPct val="110000"/>
              </a:lnSpc>
            </a:pPr>
            <a:r>
              <a:rPr lang="en-US" dirty="0"/>
              <a:t>Different approaches use different symbol sets</a:t>
            </a:r>
          </a:p>
          <a:p>
            <a:pPr>
              <a:lnSpc>
                <a:spcPct val="110000"/>
              </a:lnSpc>
            </a:pPr>
            <a:r>
              <a:rPr lang="en-US" dirty="0"/>
              <a:t>Also called process diagrams and flowcharts</a:t>
            </a:r>
          </a:p>
          <a:p>
            <a:endParaRPr lang="en-US" sz="3080" dirty="0"/>
          </a:p>
        </p:txBody>
      </p:sp>
      <p:sp>
        <p:nvSpPr>
          <p:cNvPr id="21508" name="Slide Number Placeholder 3"/>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ea typeface="MS PGothic" panose="020B0600070205080204" pitchFamily="34" charset="-128"/>
              </a:defRPr>
            </a:lvl1pPr>
            <a:lvl2pPr marL="817245" indent="-314325" eaLnBrk="0" hangingPunct="0">
              <a:defRPr>
                <a:solidFill>
                  <a:schemeClr val="tx1"/>
                </a:solidFill>
                <a:latin typeface="Arial" panose="020B0604020202020204" pitchFamily="34" charset="0"/>
                <a:ea typeface="MS PGothic" panose="020B0600070205080204" pitchFamily="34" charset="-128"/>
              </a:defRPr>
            </a:lvl2pPr>
            <a:lvl3pPr marL="1257300" indent="-251460" eaLnBrk="0" hangingPunct="0">
              <a:defRPr>
                <a:solidFill>
                  <a:schemeClr val="tx1"/>
                </a:solidFill>
                <a:latin typeface="Arial" panose="020B0604020202020204" pitchFamily="34" charset="0"/>
                <a:ea typeface="MS PGothic" panose="020B0600070205080204" pitchFamily="34" charset="-128"/>
              </a:defRPr>
            </a:lvl3pPr>
            <a:lvl4pPr marL="1760220" indent="-251460" eaLnBrk="0" hangingPunct="0">
              <a:defRPr>
                <a:solidFill>
                  <a:schemeClr val="tx1"/>
                </a:solidFill>
                <a:latin typeface="Arial" panose="020B0604020202020204" pitchFamily="34" charset="0"/>
                <a:ea typeface="MS PGothic" panose="020B0600070205080204" pitchFamily="34" charset="-128"/>
              </a:defRPr>
            </a:lvl4pPr>
            <a:lvl5pPr marL="2263140" indent="-251460" eaLnBrk="0" hangingPunct="0">
              <a:defRPr>
                <a:solidFill>
                  <a:schemeClr val="tx1"/>
                </a:solidFill>
                <a:latin typeface="Arial" panose="020B0604020202020204" pitchFamily="34" charset="0"/>
                <a:ea typeface="MS PGothic"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2C2F296A-DF2C-4950-A413-C4F8078DF836}" type="slidenum">
              <a:rPr lang="en-US" altLang="en-US" sz="1100" smtClean="0">
                <a:latin typeface="Century Gothic" panose="020B0502020202020204" pitchFamily="34" charset="0"/>
              </a:rPr>
              <a:pPr/>
              <a:t>10</a:t>
            </a:fld>
            <a:endParaRPr lang="en-US" altLang="en-US" sz="1100" dirty="0">
              <a:latin typeface="Century Gothic" panose="020B0502020202020204" pitchFamily="34" charset="0"/>
            </a:endParaRPr>
          </a:p>
        </p:txBody>
      </p:sp>
    </p:spTree>
    <p:extLst>
      <p:ext uri="{BB962C8B-B14F-4D97-AF65-F5344CB8AC3E}">
        <p14:creationId xmlns:p14="http://schemas.microsoft.com/office/powerpoint/2010/main" val="11391895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384048" y="533400"/>
            <a:ext cx="8674100" cy="545110"/>
          </a:xfrm>
        </p:spPr>
        <p:txBody>
          <a:bodyPr/>
          <a:lstStyle/>
          <a:p>
            <a:r>
              <a:rPr lang="en-US" altLang="en-US" dirty="0"/>
              <a:t>Task</a:t>
            </a:r>
          </a:p>
        </p:txBody>
      </p:sp>
      <p:sp>
        <p:nvSpPr>
          <p:cNvPr id="22531" name="Content Placeholder 2"/>
          <p:cNvSpPr>
            <a:spLocks noGrp="1"/>
          </p:cNvSpPr>
          <p:nvPr>
            <p:ph type="body" sz="quarter" idx="10"/>
          </p:nvPr>
        </p:nvSpPr>
        <p:spPr>
          <a:xfrm>
            <a:off x="384048" y="1600200"/>
            <a:ext cx="8305800" cy="4191000"/>
          </a:xfrm>
        </p:spPr>
        <p:txBody>
          <a:bodyPr/>
          <a:lstStyle/>
          <a:p>
            <a:pPr>
              <a:lnSpc>
                <a:spcPct val="110000"/>
              </a:lnSpc>
            </a:pPr>
            <a:r>
              <a:rPr lang="en-US" altLang="en-US" dirty="0"/>
              <a:t>A step in a process</a:t>
            </a:r>
          </a:p>
          <a:p>
            <a:pPr>
              <a:lnSpc>
                <a:spcPct val="110000"/>
              </a:lnSpc>
            </a:pPr>
            <a:r>
              <a:rPr lang="en-US" altLang="en-US" dirty="0"/>
              <a:t>Types of tasks</a:t>
            </a:r>
          </a:p>
          <a:p>
            <a:pPr marL="742950" lvl="1" indent="-401638">
              <a:lnSpc>
                <a:spcPct val="110000"/>
              </a:lnSpc>
            </a:pPr>
            <a:r>
              <a:rPr lang="en-US" altLang="en-US" dirty="0"/>
              <a:t>Physical</a:t>
            </a:r>
          </a:p>
          <a:p>
            <a:pPr marL="742950" lvl="1" indent="-401638">
              <a:lnSpc>
                <a:spcPct val="110000"/>
              </a:lnSpc>
            </a:pPr>
            <a:r>
              <a:rPr lang="en-US" altLang="en-US" dirty="0"/>
              <a:t>Mental</a:t>
            </a:r>
          </a:p>
          <a:p>
            <a:pPr marL="742950" lvl="1" indent="-401638">
              <a:lnSpc>
                <a:spcPct val="110000"/>
              </a:lnSpc>
            </a:pPr>
            <a:r>
              <a:rPr lang="en-US" altLang="en-US" dirty="0"/>
              <a:t>Computational </a:t>
            </a:r>
          </a:p>
          <a:p>
            <a:pPr>
              <a:lnSpc>
                <a:spcPct val="110000"/>
              </a:lnSpc>
            </a:pPr>
            <a:r>
              <a:rPr lang="en-US" altLang="en-US" dirty="0"/>
              <a:t>Some tasks may be broken down into smaller tasks</a:t>
            </a:r>
          </a:p>
          <a:p>
            <a:pPr>
              <a:lnSpc>
                <a:spcPct val="110000"/>
              </a:lnSpc>
            </a:pPr>
            <a:r>
              <a:rPr lang="en-US" altLang="en-US" dirty="0"/>
              <a:t>Primitive tasks cannot be broken down into smaller tasks</a:t>
            </a:r>
          </a:p>
          <a:p>
            <a:endParaRPr lang="en-US" altLang="en-US" dirty="0"/>
          </a:p>
        </p:txBody>
      </p:sp>
      <p:sp>
        <p:nvSpPr>
          <p:cNvPr id="22532" name="Slide Number Placeholder 3"/>
          <p:cNvSpPr>
            <a:spLocks noGrp="1"/>
          </p:cNvSpPr>
          <p:nvPr>
            <p:ph type="sldNum" sz="quarter" idx="4294967295"/>
          </p:nvPr>
        </p:nvSpPr>
        <p:spPr>
          <a:xfrm>
            <a:off x="9510382" y="7129916"/>
            <a:ext cx="560387" cy="620713"/>
          </a:xfrm>
          <a:prstGeom prst="rect">
            <a:avLst/>
          </a:prstGeom>
        </p:spPr>
        <p:txBody>
          <a:bodyPr/>
          <a:lstStyle>
            <a:lvl1pPr eaLnBrk="0" hangingPunct="0">
              <a:defRPr>
                <a:solidFill>
                  <a:schemeClr val="tx1"/>
                </a:solidFill>
                <a:latin typeface="Arial" panose="020B0604020202020204" pitchFamily="34" charset="0"/>
                <a:ea typeface="MS PGothic" panose="020B0600070205080204" pitchFamily="34" charset="-128"/>
              </a:defRPr>
            </a:lvl1pPr>
            <a:lvl2pPr marL="817245" indent="-314325" eaLnBrk="0" hangingPunct="0">
              <a:defRPr>
                <a:solidFill>
                  <a:schemeClr val="tx1"/>
                </a:solidFill>
                <a:latin typeface="Arial" panose="020B0604020202020204" pitchFamily="34" charset="0"/>
                <a:ea typeface="MS PGothic" panose="020B0600070205080204" pitchFamily="34" charset="-128"/>
              </a:defRPr>
            </a:lvl2pPr>
            <a:lvl3pPr marL="1257300" indent="-251460" eaLnBrk="0" hangingPunct="0">
              <a:defRPr>
                <a:solidFill>
                  <a:schemeClr val="tx1"/>
                </a:solidFill>
                <a:latin typeface="Arial" panose="020B0604020202020204" pitchFamily="34" charset="0"/>
                <a:ea typeface="MS PGothic" panose="020B0600070205080204" pitchFamily="34" charset="-128"/>
              </a:defRPr>
            </a:lvl3pPr>
            <a:lvl4pPr marL="1760220" indent="-251460" eaLnBrk="0" hangingPunct="0">
              <a:defRPr>
                <a:solidFill>
                  <a:schemeClr val="tx1"/>
                </a:solidFill>
                <a:latin typeface="Arial" panose="020B0604020202020204" pitchFamily="34" charset="0"/>
                <a:ea typeface="MS PGothic" panose="020B0600070205080204" pitchFamily="34" charset="-128"/>
              </a:defRPr>
            </a:lvl4pPr>
            <a:lvl5pPr marL="2263140" indent="-251460" eaLnBrk="0" hangingPunct="0">
              <a:defRPr>
                <a:solidFill>
                  <a:schemeClr val="tx1"/>
                </a:solidFill>
                <a:latin typeface="Arial" panose="020B0604020202020204" pitchFamily="34" charset="0"/>
                <a:ea typeface="MS PGothic"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6E033D63-ECA4-450F-90A1-E36A045C2C6A}" type="slidenum">
              <a:rPr lang="en-US" altLang="en-US" sz="1100" smtClean="0">
                <a:latin typeface="Century Gothic" panose="020B0502020202020204" pitchFamily="34" charset="0"/>
              </a:rPr>
              <a:pPr/>
              <a:t>11</a:t>
            </a:fld>
            <a:endParaRPr lang="en-US" altLang="en-US" sz="1100" dirty="0">
              <a:latin typeface="Century Gothic" panose="020B0502020202020204" pitchFamily="34" charset="0"/>
            </a:endParaRPr>
          </a:p>
        </p:txBody>
      </p:sp>
    </p:spTree>
    <p:extLst>
      <p:ext uri="{BB962C8B-B14F-4D97-AF65-F5344CB8AC3E}">
        <p14:creationId xmlns:p14="http://schemas.microsoft.com/office/powerpoint/2010/main" val="40880376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xfrm>
            <a:off x="384048" y="533400"/>
            <a:ext cx="8674100" cy="545110"/>
          </a:xfrm>
        </p:spPr>
        <p:txBody>
          <a:bodyPr/>
          <a:lstStyle/>
          <a:p>
            <a:r>
              <a:rPr lang="en-US" altLang="en-US" dirty="0"/>
              <a:t>Example: Process Tasks</a:t>
            </a:r>
          </a:p>
        </p:txBody>
      </p:sp>
      <p:sp>
        <p:nvSpPr>
          <p:cNvPr id="23555" name="Content Placeholder 2"/>
          <p:cNvSpPr>
            <a:spLocks noGrp="1"/>
          </p:cNvSpPr>
          <p:nvPr>
            <p:ph type="body" sz="quarter" idx="10"/>
          </p:nvPr>
        </p:nvSpPr>
        <p:spPr>
          <a:xfrm>
            <a:off x="384048" y="1600200"/>
            <a:ext cx="8305800" cy="2590800"/>
          </a:xfrm>
        </p:spPr>
        <p:txBody>
          <a:bodyPr/>
          <a:lstStyle/>
          <a:p>
            <a:pPr>
              <a:lnSpc>
                <a:spcPct val="110000"/>
              </a:lnSpc>
            </a:pPr>
            <a:r>
              <a:rPr lang="en-US" altLang="en-US" dirty="0"/>
              <a:t>List the process tasks required to schedule an appointment with your physician using an online scheduler.</a:t>
            </a:r>
          </a:p>
          <a:p>
            <a:endParaRPr lang="en-US" altLang="en-US" dirty="0"/>
          </a:p>
        </p:txBody>
      </p:sp>
      <p:sp>
        <p:nvSpPr>
          <p:cNvPr id="23556" name="Slide Number Placeholder 3"/>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ea typeface="MS PGothic" panose="020B0600070205080204" pitchFamily="34" charset="-128"/>
              </a:defRPr>
            </a:lvl1pPr>
            <a:lvl2pPr marL="817245" indent="-314325" eaLnBrk="0" hangingPunct="0">
              <a:defRPr>
                <a:solidFill>
                  <a:schemeClr val="tx1"/>
                </a:solidFill>
                <a:latin typeface="Arial" panose="020B0604020202020204" pitchFamily="34" charset="0"/>
                <a:ea typeface="MS PGothic" panose="020B0600070205080204" pitchFamily="34" charset="-128"/>
              </a:defRPr>
            </a:lvl2pPr>
            <a:lvl3pPr marL="1257300" indent="-251460" eaLnBrk="0" hangingPunct="0">
              <a:defRPr>
                <a:solidFill>
                  <a:schemeClr val="tx1"/>
                </a:solidFill>
                <a:latin typeface="Arial" panose="020B0604020202020204" pitchFamily="34" charset="0"/>
                <a:ea typeface="MS PGothic" panose="020B0600070205080204" pitchFamily="34" charset="-128"/>
              </a:defRPr>
            </a:lvl3pPr>
            <a:lvl4pPr marL="1760220" indent="-251460" eaLnBrk="0" hangingPunct="0">
              <a:defRPr>
                <a:solidFill>
                  <a:schemeClr val="tx1"/>
                </a:solidFill>
                <a:latin typeface="Arial" panose="020B0604020202020204" pitchFamily="34" charset="0"/>
                <a:ea typeface="MS PGothic" panose="020B0600070205080204" pitchFamily="34" charset="-128"/>
              </a:defRPr>
            </a:lvl4pPr>
            <a:lvl5pPr marL="2263140" indent="-251460" eaLnBrk="0" hangingPunct="0">
              <a:defRPr>
                <a:solidFill>
                  <a:schemeClr val="tx1"/>
                </a:solidFill>
                <a:latin typeface="Arial" panose="020B0604020202020204" pitchFamily="34" charset="0"/>
                <a:ea typeface="MS PGothic"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6CBA85B8-1DD0-4CEC-9723-0DED64257F19}" type="slidenum">
              <a:rPr lang="en-US" altLang="en-US" sz="1100" smtClean="0">
                <a:latin typeface="Century Gothic" panose="020B0502020202020204" pitchFamily="34" charset="0"/>
              </a:rPr>
              <a:pPr/>
              <a:t>12</a:t>
            </a:fld>
            <a:endParaRPr lang="en-US" altLang="en-US" sz="1100" dirty="0">
              <a:latin typeface="Century Gothic" panose="020B0502020202020204" pitchFamily="34" charset="0"/>
            </a:endParaRPr>
          </a:p>
        </p:txBody>
      </p:sp>
    </p:spTree>
    <p:extLst>
      <p:ext uri="{BB962C8B-B14F-4D97-AF65-F5344CB8AC3E}">
        <p14:creationId xmlns:p14="http://schemas.microsoft.com/office/powerpoint/2010/main" val="30440180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384048" y="533400"/>
            <a:ext cx="8674100" cy="545110"/>
          </a:xfrm>
        </p:spPr>
        <p:txBody>
          <a:bodyPr/>
          <a:lstStyle/>
          <a:p>
            <a:r>
              <a:rPr lang="en-US" altLang="en-US" dirty="0"/>
              <a:t>Task List</a:t>
            </a:r>
          </a:p>
        </p:txBody>
      </p:sp>
      <p:sp>
        <p:nvSpPr>
          <p:cNvPr id="3" name="Content Placeholder 2"/>
          <p:cNvSpPr>
            <a:spLocks noGrp="1"/>
          </p:cNvSpPr>
          <p:nvPr>
            <p:ph type="body" sz="quarter" idx="10"/>
          </p:nvPr>
        </p:nvSpPr>
        <p:spPr>
          <a:xfrm>
            <a:off x="384048" y="1600200"/>
            <a:ext cx="8305800" cy="4800600"/>
          </a:xfrm>
        </p:spPr>
        <p:txBody>
          <a:bodyPr/>
          <a:lstStyle/>
          <a:p>
            <a:pPr marL="565785" indent="-565785">
              <a:lnSpc>
                <a:spcPct val="110000"/>
              </a:lnSpc>
              <a:buFont typeface="+mj-lt"/>
              <a:buAutoNum type="arabicPeriod"/>
            </a:pPr>
            <a:r>
              <a:rPr lang="en-US" dirty="0"/>
              <a:t>Identify the need for an appointment.</a:t>
            </a:r>
          </a:p>
          <a:p>
            <a:pPr marL="565785" indent="-565785">
              <a:lnSpc>
                <a:spcPct val="110000"/>
              </a:lnSpc>
              <a:buFont typeface="+mj-lt"/>
              <a:buAutoNum type="arabicPeriod"/>
            </a:pPr>
            <a:r>
              <a:rPr lang="en-US" dirty="0"/>
              <a:t>Sign on to a computer.</a:t>
            </a:r>
          </a:p>
          <a:p>
            <a:pPr marL="565785" indent="-565785">
              <a:lnSpc>
                <a:spcPct val="110000"/>
              </a:lnSpc>
              <a:buFont typeface="+mj-lt"/>
              <a:buAutoNum type="arabicPeriod"/>
            </a:pPr>
            <a:r>
              <a:rPr lang="en-US" dirty="0"/>
              <a:t>Connect the computer to the Internet.</a:t>
            </a:r>
          </a:p>
          <a:p>
            <a:pPr marL="565785" indent="-565785">
              <a:lnSpc>
                <a:spcPct val="110000"/>
              </a:lnSpc>
              <a:buFont typeface="+mj-lt"/>
              <a:buAutoNum type="arabicPeriod"/>
            </a:pPr>
            <a:r>
              <a:rPr lang="en-US" dirty="0"/>
              <a:t>Open a search engine.</a:t>
            </a:r>
          </a:p>
          <a:p>
            <a:pPr marL="565785" indent="-565785">
              <a:lnSpc>
                <a:spcPct val="110000"/>
              </a:lnSpc>
              <a:buFont typeface="+mj-lt"/>
              <a:buAutoNum type="arabicPeriod"/>
            </a:pPr>
            <a:r>
              <a:rPr lang="en-US" dirty="0"/>
              <a:t>Find electronic scheduler for your physician.</a:t>
            </a:r>
          </a:p>
          <a:p>
            <a:pPr marL="565785" indent="-565785">
              <a:lnSpc>
                <a:spcPct val="110000"/>
              </a:lnSpc>
              <a:buFont typeface="+mj-lt"/>
              <a:buAutoNum type="arabicPeriod"/>
            </a:pPr>
            <a:r>
              <a:rPr lang="en-US" dirty="0"/>
              <a:t>Search for acceptable dates and times.</a:t>
            </a:r>
          </a:p>
          <a:p>
            <a:pPr marL="565785" indent="-565785">
              <a:lnSpc>
                <a:spcPct val="110000"/>
              </a:lnSpc>
              <a:buFont typeface="+mj-lt"/>
              <a:buAutoNum type="arabicPeriod"/>
            </a:pPr>
            <a:r>
              <a:rPr lang="en-US" dirty="0"/>
              <a:t>Visually inspect returned results.</a:t>
            </a:r>
          </a:p>
          <a:p>
            <a:pPr marL="565785" indent="-565785">
              <a:lnSpc>
                <a:spcPct val="110000"/>
              </a:lnSpc>
              <a:buFont typeface="+mj-lt"/>
              <a:buAutoNum type="arabicPeriod"/>
            </a:pPr>
            <a:r>
              <a:rPr lang="en-US" dirty="0"/>
              <a:t>Select the date and time.</a:t>
            </a:r>
          </a:p>
          <a:p>
            <a:pPr marL="565785" indent="-565785">
              <a:lnSpc>
                <a:spcPct val="110000"/>
              </a:lnSpc>
              <a:buFont typeface="+mj-lt"/>
              <a:buAutoNum type="arabicPeriod"/>
            </a:pPr>
            <a:r>
              <a:rPr lang="en-US" dirty="0"/>
              <a:t>Confirm the date and time.</a:t>
            </a:r>
          </a:p>
          <a:p>
            <a:endParaRPr lang="en-US" dirty="0"/>
          </a:p>
        </p:txBody>
      </p:sp>
      <p:sp>
        <p:nvSpPr>
          <p:cNvPr id="24580" name="Slide Number Placeholder 3"/>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ea typeface="MS PGothic" panose="020B0600070205080204" pitchFamily="34" charset="-128"/>
              </a:defRPr>
            </a:lvl1pPr>
            <a:lvl2pPr marL="817245" indent="-314325" eaLnBrk="0" hangingPunct="0">
              <a:defRPr>
                <a:solidFill>
                  <a:schemeClr val="tx1"/>
                </a:solidFill>
                <a:latin typeface="Arial" panose="020B0604020202020204" pitchFamily="34" charset="0"/>
                <a:ea typeface="MS PGothic" panose="020B0600070205080204" pitchFamily="34" charset="-128"/>
              </a:defRPr>
            </a:lvl2pPr>
            <a:lvl3pPr marL="1257300" indent="-251460" eaLnBrk="0" hangingPunct="0">
              <a:defRPr>
                <a:solidFill>
                  <a:schemeClr val="tx1"/>
                </a:solidFill>
                <a:latin typeface="Arial" panose="020B0604020202020204" pitchFamily="34" charset="0"/>
                <a:ea typeface="MS PGothic" panose="020B0600070205080204" pitchFamily="34" charset="-128"/>
              </a:defRPr>
            </a:lvl3pPr>
            <a:lvl4pPr marL="1760220" indent="-251460" eaLnBrk="0" hangingPunct="0">
              <a:defRPr>
                <a:solidFill>
                  <a:schemeClr val="tx1"/>
                </a:solidFill>
                <a:latin typeface="Arial" panose="020B0604020202020204" pitchFamily="34" charset="0"/>
                <a:ea typeface="MS PGothic" panose="020B0600070205080204" pitchFamily="34" charset="-128"/>
              </a:defRPr>
            </a:lvl4pPr>
            <a:lvl5pPr marL="2263140" indent="-251460" eaLnBrk="0" hangingPunct="0">
              <a:defRPr>
                <a:solidFill>
                  <a:schemeClr val="tx1"/>
                </a:solidFill>
                <a:latin typeface="Arial" panose="020B0604020202020204" pitchFamily="34" charset="0"/>
                <a:ea typeface="MS PGothic"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999FBF0E-B8E8-4B0E-BDDE-BD0C22BF2EC6}" type="slidenum">
              <a:rPr lang="en-US" altLang="en-US" sz="1100" smtClean="0">
                <a:latin typeface="Century Gothic" panose="020B0502020202020204" pitchFamily="34" charset="0"/>
              </a:rPr>
              <a:pPr/>
              <a:t>13</a:t>
            </a:fld>
            <a:endParaRPr lang="en-US" altLang="en-US" sz="1100" dirty="0">
              <a:latin typeface="Century Gothic" panose="020B0502020202020204" pitchFamily="34" charset="0"/>
            </a:endParaRPr>
          </a:p>
        </p:txBody>
      </p:sp>
    </p:spTree>
    <p:extLst>
      <p:ext uri="{BB962C8B-B14F-4D97-AF65-F5344CB8AC3E}">
        <p14:creationId xmlns:p14="http://schemas.microsoft.com/office/powerpoint/2010/main" val="27292247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384048" y="533400"/>
            <a:ext cx="8674100" cy="545110"/>
          </a:xfrm>
        </p:spPr>
        <p:txBody>
          <a:bodyPr/>
          <a:lstStyle/>
          <a:p>
            <a:r>
              <a:rPr lang="en-US" altLang="en-US" dirty="0"/>
              <a:t>Workflow Versus Data Flow</a:t>
            </a:r>
          </a:p>
        </p:txBody>
      </p:sp>
      <p:sp>
        <p:nvSpPr>
          <p:cNvPr id="25603" name="Content Placeholder 2"/>
          <p:cNvSpPr>
            <a:spLocks noGrp="1"/>
          </p:cNvSpPr>
          <p:nvPr>
            <p:ph type="body" sz="quarter" idx="10"/>
          </p:nvPr>
        </p:nvSpPr>
        <p:spPr>
          <a:xfrm>
            <a:off x="384048" y="1600200"/>
            <a:ext cx="8305800" cy="3352800"/>
          </a:xfrm>
        </p:spPr>
        <p:txBody>
          <a:bodyPr/>
          <a:lstStyle/>
          <a:p>
            <a:pPr>
              <a:lnSpc>
                <a:spcPct val="110000"/>
              </a:lnSpc>
            </a:pPr>
            <a:r>
              <a:rPr lang="en-US" altLang="en-US" dirty="0"/>
              <a:t>Workflow is usually defined as a sequence of connected steps or tasks.</a:t>
            </a:r>
          </a:p>
          <a:p>
            <a:pPr>
              <a:lnSpc>
                <a:spcPct val="110000"/>
              </a:lnSpc>
            </a:pPr>
            <a:r>
              <a:rPr lang="en-US" altLang="en-US" dirty="0"/>
              <a:t>Data flow involves the transformations (operations) performed on data as they move within and between systems.</a:t>
            </a:r>
          </a:p>
          <a:p>
            <a:pPr>
              <a:lnSpc>
                <a:spcPct val="110000"/>
              </a:lnSpc>
            </a:pPr>
            <a:r>
              <a:rPr lang="en-US" altLang="en-US" dirty="0"/>
              <a:t>Data and information are often part of workflow, and vice versa.</a:t>
            </a:r>
          </a:p>
          <a:p>
            <a:endParaRPr lang="en-US" altLang="en-US" dirty="0"/>
          </a:p>
        </p:txBody>
      </p:sp>
      <p:sp>
        <p:nvSpPr>
          <p:cNvPr id="25604" name="Slide Number Placeholder 3"/>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ea typeface="MS PGothic" panose="020B0600070205080204" pitchFamily="34" charset="-128"/>
              </a:defRPr>
            </a:lvl1pPr>
            <a:lvl2pPr marL="817245" indent="-314325" eaLnBrk="0" hangingPunct="0">
              <a:defRPr>
                <a:solidFill>
                  <a:schemeClr val="tx1"/>
                </a:solidFill>
                <a:latin typeface="Arial" panose="020B0604020202020204" pitchFamily="34" charset="0"/>
                <a:ea typeface="MS PGothic" panose="020B0600070205080204" pitchFamily="34" charset="-128"/>
              </a:defRPr>
            </a:lvl2pPr>
            <a:lvl3pPr marL="1257300" indent="-251460" eaLnBrk="0" hangingPunct="0">
              <a:defRPr>
                <a:solidFill>
                  <a:schemeClr val="tx1"/>
                </a:solidFill>
                <a:latin typeface="Arial" panose="020B0604020202020204" pitchFamily="34" charset="0"/>
                <a:ea typeface="MS PGothic" panose="020B0600070205080204" pitchFamily="34" charset="-128"/>
              </a:defRPr>
            </a:lvl3pPr>
            <a:lvl4pPr marL="1760220" indent="-251460" eaLnBrk="0" hangingPunct="0">
              <a:defRPr>
                <a:solidFill>
                  <a:schemeClr val="tx1"/>
                </a:solidFill>
                <a:latin typeface="Arial" panose="020B0604020202020204" pitchFamily="34" charset="0"/>
                <a:ea typeface="MS PGothic" panose="020B0600070205080204" pitchFamily="34" charset="-128"/>
              </a:defRPr>
            </a:lvl4pPr>
            <a:lvl5pPr marL="2263140" indent="-251460" eaLnBrk="0" hangingPunct="0">
              <a:defRPr>
                <a:solidFill>
                  <a:schemeClr val="tx1"/>
                </a:solidFill>
                <a:latin typeface="Arial" panose="020B0604020202020204" pitchFamily="34" charset="0"/>
                <a:ea typeface="MS PGothic"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1B288E2D-C507-4F0B-8694-7F9BEC9E5E34}" type="slidenum">
              <a:rPr lang="en-US" altLang="en-US" sz="1100" smtClean="0">
                <a:latin typeface="Century Gothic" panose="020B0502020202020204" pitchFamily="34" charset="0"/>
              </a:rPr>
              <a:pPr/>
              <a:t>14</a:t>
            </a:fld>
            <a:endParaRPr lang="en-US" altLang="en-US" sz="1100" dirty="0">
              <a:latin typeface="Century Gothic" panose="020B0502020202020204" pitchFamily="34" charset="0"/>
            </a:endParaRPr>
          </a:p>
        </p:txBody>
      </p:sp>
    </p:spTree>
    <p:extLst>
      <p:ext uri="{BB962C8B-B14F-4D97-AF65-F5344CB8AC3E}">
        <p14:creationId xmlns:p14="http://schemas.microsoft.com/office/powerpoint/2010/main" val="14474397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384048" y="533400"/>
            <a:ext cx="8674100" cy="545110"/>
          </a:xfrm>
        </p:spPr>
        <p:txBody>
          <a:bodyPr/>
          <a:lstStyle/>
          <a:p>
            <a:r>
              <a:rPr lang="en-US" altLang="en-US" dirty="0"/>
              <a:t>Workflow</a:t>
            </a:r>
          </a:p>
        </p:txBody>
      </p:sp>
      <p:sp>
        <p:nvSpPr>
          <p:cNvPr id="3" name="Content Placeholder 2"/>
          <p:cNvSpPr>
            <a:spLocks noGrp="1"/>
          </p:cNvSpPr>
          <p:nvPr>
            <p:ph type="body" sz="quarter" idx="10"/>
          </p:nvPr>
        </p:nvSpPr>
        <p:spPr>
          <a:xfrm>
            <a:off x="384048" y="1600200"/>
            <a:ext cx="8305800" cy="4191000"/>
          </a:xfrm>
        </p:spPr>
        <p:txBody>
          <a:bodyPr/>
          <a:lstStyle/>
          <a:p>
            <a:pPr>
              <a:lnSpc>
                <a:spcPct val="110000"/>
              </a:lnSpc>
            </a:pPr>
            <a:r>
              <a:rPr lang="en-US" dirty="0"/>
              <a:t>We care about the physical, mental, and computational steps that occur.</a:t>
            </a:r>
          </a:p>
          <a:p>
            <a:pPr>
              <a:lnSpc>
                <a:spcPct val="110000"/>
              </a:lnSpc>
            </a:pPr>
            <a:r>
              <a:rPr lang="en-US" dirty="0"/>
              <a:t>In the phone number example, these steps are: </a:t>
            </a:r>
          </a:p>
          <a:p>
            <a:pPr marL="742950" lvl="1" indent="-401638">
              <a:lnSpc>
                <a:spcPct val="110000"/>
              </a:lnSpc>
            </a:pPr>
            <a:r>
              <a:rPr lang="en-US" dirty="0"/>
              <a:t>Clicking the mouse to open the browser </a:t>
            </a:r>
          </a:p>
          <a:p>
            <a:pPr marL="742950" lvl="1" indent="-401638">
              <a:lnSpc>
                <a:spcPct val="110000"/>
              </a:lnSpc>
            </a:pPr>
            <a:r>
              <a:rPr lang="en-US" dirty="0"/>
              <a:t>Clicking to open the search engine </a:t>
            </a:r>
          </a:p>
          <a:p>
            <a:pPr marL="742950" lvl="1" indent="-401638">
              <a:lnSpc>
                <a:spcPct val="110000"/>
              </a:lnSpc>
            </a:pPr>
            <a:r>
              <a:rPr lang="en-US" dirty="0"/>
              <a:t>Typing in the search text </a:t>
            </a:r>
          </a:p>
          <a:p>
            <a:pPr marL="742950" lvl="1" indent="-401638">
              <a:lnSpc>
                <a:spcPct val="110000"/>
              </a:lnSpc>
            </a:pPr>
            <a:r>
              <a:rPr lang="en-US" dirty="0"/>
              <a:t>Results being returned</a:t>
            </a:r>
          </a:p>
          <a:p>
            <a:pPr marL="742950" lvl="1" indent="-401638">
              <a:lnSpc>
                <a:spcPct val="110000"/>
              </a:lnSpc>
            </a:pPr>
            <a:r>
              <a:rPr lang="en-US" dirty="0"/>
              <a:t>Scrolling and assessing each result </a:t>
            </a:r>
          </a:p>
          <a:p>
            <a:endParaRPr lang="en-US" dirty="0"/>
          </a:p>
        </p:txBody>
      </p:sp>
      <p:sp>
        <p:nvSpPr>
          <p:cNvPr id="26628" name="Slide Number Placeholder 3"/>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ea typeface="MS PGothic" panose="020B0600070205080204" pitchFamily="34" charset="-128"/>
              </a:defRPr>
            </a:lvl1pPr>
            <a:lvl2pPr marL="817245" indent="-314325" eaLnBrk="0" hangingPunct="0">
              <a:defRPr>
                <a:solidFill>
                  <a:schemeClr val="tx1"/>
                </a:solidFill>
                <a:latin typeface="Arial" panose="020B0604020202020204" pitchFamily="34" charset="0"/>
                <a:ea typeface="MS PGothic" panose="020B0600070205080204" pitchFamily="34" charset="-128"/>
              </a:defRPr>
            </a:lvl2pPr>
            <a:lvl3pPr marL="1257300" indent="-251460" eaLnBrk="0" hangingPunct="0">
              <a:defRPr>
                <a:solidFill>
                  <a:schemeClr val="tx1"/>
                </a:solidFill>
                <a:latin typeface="Arial" panose="020B0604020202020204" pitchFamily="34" charset="0"/>
                <a:ea typeface="MS PGothic" panose="020B0600070205080204" pitchFamily="34" charset="-128"/>
              </a:defRPr>
            </a:lvl3pPr>
            <a:lvl4pPr marL="1760220" indent="-251460" eaLnBrk="0" hangingPunct="0">
              <a:defRPr>
                <a:solidFill>
                  <a:schemeClr val="tx1"/>
                </a:solidFill>
                <a:latin typeface="Arial" panose="020B0604020202020204" pitchFamily="34" charset="0"/>
                <a:ea typeface="MS PGothic" panose="020B0600070205080204" pitchFamily="34" charset="-128"/>
              </a:defRPr>
            </a:lvl4pPr>
            <a:lvl5pPr marL="2263140" indent="-251460" eaLnBrk="0" hangingPunct="0">
              <a:defRPr>
                <a:solidFill>
                  <a:schemeClr val="tx1"/>
                </a:solidFill>
                <a:latin typeface="Arial" panose="020B0604020202020204" pitchFamily="34" charset="0"/>
                <a:ea typeface="MS PGothic"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5A8DA4DC-BB59-4B41-98FD-F13EAADCCD26}" type="slidenum">
              <a:rPr lang="en-US" altLang="en-US" sz="1100" smtClean="0">
                <a:latin typeface="Century Gothic" panose="020B0502020202020204" pitchFamily="34" charset="0"/>
              </a:rPr>
              <a:pPr/>
              <a:t>15</a:t>
            </a:fld>
            <a:endParaRPr lang="en-US" altLang="en-US" sz="1100" dirty="0">
              <a:latin typeface="Century Gothic" panose="020B0502020202020204" pitchFamily="34" charset="0"/>
            </a:endParaRPr>
          </a:p>
        </p:txBody>
      </p:sp>
    </p:spTree>
    <p:extLst>
      <p:ext uri="{BB962C8B-B14F-4D97-AF65-F5344CB8AC3E}">
        <p14:creationId xmlns:p14="http://schemas.microsoft.com/office/powerpoint/2010/main" val="35236690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384048" y="533400"/>
            <a:ext cx="8674100" cy="545110"/>
          </a:xfrm>
        </p:spPr>
        <p:txBody>
          <a:bodyPr/>
          <a:lstStyle/>
          <a:p>
            <a:r>
              <a:rPr lang="en-US" altLang="en-US" dirty="0"/>
              <a:t>Data Flow</a:t>
            </a:r>
          </a:p>
        </p:txBody>
      </p:sp>
      <p:sp>
        <p:nvSpPr>
          <p:cNvPr id="3" name="Content Placeholder 2"/>
          <p:cNvSpPr>
            <a:spLocks noGrp="1"/>
          </p:cNvSpPr>
          <p:nvPr>
            <p:ph type="body" sz="quarter" idx="10"/>
          </p:nvPr>
        </p:nvSpPr>
        <p:spPr>
          <a:xfrm>
            <a:off x="384048" y="1600200"/>
            <a:ext cx="8305800" cy="5791200"/>
          </a:xfrm>
        </p:spPr>
        <p:txBody>
          <a:bodyPr/>
          <a:lstStyle/>
          <a:p>
            <a:r>
              <a:rPr lang="en-US" dirty="0"/>
              <a:t>Data and information content</a:t>
            </a:r>
          </a:p>
          <a:p>
            <a:r>
              <a:rPr lang="en-US" dirty="0"/>
              <a:t>We care about:</a:t>
            </a:r>
          </a:p>
          <a:p>
            <a:pPr lvl="1" indent="-458788"/>
            <a:r>
              <a:rPr lang="en-US" dirty="0"/>
              <a:t>The data points that are being communicated or transferred</a:t>
            </a:r>
          </a:p>
          <a:p>
            <a:pPr lvl="1" indent="-458788"/>
            <a:r>
              <a:rPr lang="en-US" dirty="0"/>
              <a:t>Where the data are stored</a:t>
            </a:r>
          </a:p>
          <a:p>
            <a:pPr lvl="1" indent="-458788"/>
            <a:r>
              <a:rPr lang="en-US" dirty="0"/>
              <a:t>How those data are transformed</a:t>
            </a:r>
          </a:p>
          <a:p>
            <a:r>
              <a:rPr lang="en-US" dirty="0"/>
              <a:t>In the phone number example, we care about:</a:t>
            </a:r>
          </a:p>
          <a:p>
            <a:pPr lvl="1" indent="-458788"/>
            <a:r>
              <a:rPr lang="en-US" dirty="0"/>
              <a:t>Where the name of the restaurant is stored</a:t>
            </a:r>
          </a:p>
          <a:p>
            <a:pPr lvl="1" indent="-458788"/>
            <a:r>
              <a:rPr lang="en-US" dirty="0"/>
              <a:t>The data values returned by the search</a:t>
            </a:r>
          </a:p>
          <a:p>
            <a:pPr lvl="1" indent="-458788"/>
            <a:r>
              <a:rPr lang="en-US" dirty="0"/>
              <a:t>Where the data are stored</a:t>
            </a:r>
          </a:p>
          <a:p>
            <a:endParaRPr lang="en-US" sz="3080" dirty="0"/>
          </a:p>
        </p:txBody>
      </p:sp>
      <p:sp>
        <p:nvSpPr>
          <p:cNvPr id="27652" name="Slide Number Placeholder 3"/>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ea typeface="MS PGothic" panose="020B0600070205080204" pitchFamily="34" charset="-128"/>
              </a:defRPr>
            </a:lvl1pPr>
            <a:lvl2pPr marL="817245" indent="-314325" eaLnBrk="0" hangingPunct="0">
              <a:defRPr>
                <a:solidFill>
                  <a:schemeClr val="tx1"/>
                </a:solidFill>
                <a:latin typeface="Arial" panose="020B0604020202020204" pitchFamily="34" charset="0"/>
                <a:ea typeface="MS PGothic" panose="020B0600070205080204" pitchFamily="34" charset="-128"/>
              </a:defRPr>
            </a:lvl2pPr>
            <a:lvl3pPr marL="1257300" indent="-251460" eaLnBrk="0" hangingPunct="0">
              <a:defRPr>
                <a:solidFill>
                  <a:schemeClr val="tx1"/>
                </a:solidFill>
                <a:latin typeface="Arial" panose="020B0604020202020204" pitchFamily="34" charset="0"/>
                <a:ea typeface="MS PGothic" panose="020B0600070205080204" pitchFamily="34" charset="-128"/>
              </a:defRPr>
            </a:lvl3pPr>
            <a:lvl4pPr marL="1760220" indent="-251460" eaLnBrk="0" hangingPunct="0">
              <a:defRPr>
                <a:solidFill>
                  <a:schemeClr val="tx1"/>
                </a:solidFill>
                <a:latin typeface="Arial" panose="020B0604020202020204" pitchFamily="34" charset="0"/>
                <a:ea typeface="MS PGothic" panose="020B0600070205080204" pitchFamily="34" charset="-128"/>
              </a:defRPr>
            </a:lvl4pPr>
            <a:lvl5pPr marL="2263140" indent="-251460" eaLnBrk="0" hangingPunct="0">
              <a:defRPr>
                <a:solidFill>
                  <a:schemeClr val="tx1"/>
                </a:solidFill>
                <a:latin typeface="Arial" panose="020B0604020202020204" pitchFamily="34" charset="0"/>
                <a:ea typeface="MS PGothic"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CD544AD3-0C0D-42F8-9AAF-272842C9B6B2}" type="slidenum">
              <a:rPr lang="en-US" altLang="en-US" sz="1100" smtClean="0">
                <a:latin typeface="Century Gothic" panose="020B0502020202020204" pitchFamily="34" charset="0"/>
              </a:rPr>
              <a:pPr/>
              <a:t>16</a:t>
            </a:fld>
            <a:endParaRPr lang="en-US" altLang="en-US" sz="1100" dirty="0">
              <a:latin typeface="Century Gothic" panose="020B0502020202020204" pitchFamily="34" charset="0"/>
            </a:endParaRPr>
          </a:p>
        </p:txBody>
      </p:sp>
    </p:spTree>
    <p:extLst>
      <p:ext uri="{BB962C8B-B14F-4D97-AF65-F5344CB8AC3E}">
        <p14:creationId xmlns:p14="http://schemas.microsoft.com/office/powerpoint/2010/main" val="32235051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384048" y="533400"/>
            <a:ext cx="8674100" cy="545110"/>
          </a:xfrm>
        </p:spPr>
        <p:txBody>
          <a:bodyPr/>
          <a:lstStyle/>
          <a:p>
            <a:r>
              <a:rPr lang="en-US" altLang="en-US" dirty="0"/>
              <a:t>Workflow Versus Data Flow</a:t>
            </a:r>
          </a:p>
        </p:txBody>
      </p:sp>
      <p:sp>
        <p:nvSpPr>
          <p:cNvPr id="28675" name="Content Placeholder 2"/>
          <p:cNvSpPr>
            <a:spLocks noGrp="1"/>
          </p:cNvSpPr>
          <p:nvPr>
            <p:ph type="body" sz="quarter" idx="10"/>
          </p:nvPr>
        </p:nvSpPr>
        <p:spPr>
          <a:xfrm>
            <a:off x="384048" y="1600200"/>
            <a:ext cx="8305800" cy="2590800"/>
          </a:xfrm>
        </p:spPr>
        <p:txBody>
          <a:bodyPr/>
          <a:lstStyle/>
          <a:p>
            <a:pPr>
              <a:lnSpc>
                <a:spcPct val="110000"/>
              </a:lnSpc>
              <a:spcAft>
                <a:spcPts val="1200"/>
              </a:spcAft>
            </a:pPr>
            <a:r>
              <a:rPr lang="en-US" altLang="en-US" dirty="0"/>
              <a:t>Tasks and information are two distinct things.</a:t>
            </a:r>
          </a:p>
          <a:p>
            <a:pPr>
              <a:lnSpc>
                <a:spcPct val="110000"/>
              </a:lnSpc>
              <a:spcAft>
                <a:spcPts val="1200"/>
              </a:spcAft>
            </a:pPr>
            <a:r>
              <a:rPr lang="en-US" altLang="en-US" dirty="0"/>
              <a:t>Sometimes the importance of one will be less, in which case, one representation is sufficient.</a:t>
            </a:r>
          </a:p>
          <a:p>
            <a:pPr>
              <a:lnSpc>
                <a:spcPct val="110000"/>
              </a:lnSpc>
              <a:spcAft>
                <a:spcPts val="1200"/>
              </a:spcAft>
            </a:pPr>
            <a:r>
              <a:rPr lang="en-US" altLang="en-US" dirty="0"/>
              <a:t>Often, both are important, and a diagram for each is required.</a:t>
            </a:r>
          </a:p>
          <a:p>
            <a:endParaRPr lang="en-US" altLang="en-US" dirty="0"/>
          </a:p>
        </p:txBody>
      </p:sp>
      <p:sp>
        <p:nvSpPr>
          <p:cNvPr id="28676" name="Slide Number Placeholder 3"/>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ea typeface="MS PGothic" panose="020B0600070205080204" pitchFamily="34" charset="-128"/>
              </a:defRPr>
            </a:lvl1pPr>
            <a:lvl2pPr marL="817245" indent="-314325" eaLnBrk="0" hangingPunct="0">
              <a:defRPr>
                <a:solidFill>
                  <a:schemeClr val="tx1"/>
                </a:solidFill>
                <a:latin typeface="Arial" panose="020B0604020202020204" pitchFamily="34" charset="0"/>
                <a:ea typeface="MS PGothic" panose="020B0600070205080204" pitchFamily="34" charset="-128"/>
              </a:defRPr>
            </a:lvl2pPr>
            <a:lvl3pPr marL="1257300" indent="-251460" eaLnBrk="0" hangingPunct="0">
              <a:defRPr>
                <a:solidFill>
                  <a:schemeClr val="tx1"/>
                </a:solidFill>
                <a:latin typeface="Arial" panose="020B0604020202020204" pitchFamily="34" charset="0"/>
                <a:ea typeface="MS PGothic" panose="020B0600070205080204" pitchFamily="34" charset="-128"/>
              </a:defRPr>
            </a:lvl3pPr>
            <a:lvl4pPr marL="1760220" indent="-251460" eaLnBrk="0" hangingPunct="0">
              <a:defRPr>
                <a:solidFill>
                  <a:schemeClr val="tx1"/>
                </a:solidFill>
                <a:latin typeface="Arial" panose="020B0604020202020204" pitchFamily="34" charset="0"/>
                <a:ea typeface="MS PGothic" panose="020B0600070205080204" pitchFamily="34" charset="-128"/>
              </a:defRPr>
            </a:lvl4pPr>
            <a:lvl5pPr marL="2263140" indent="-251460" eaLnBrk="0" hangingPunct="0">
              <a:defRPr>
                <a:solidFill>
                  <a:schemeClr val="tx1"/>
                </a:solidFill>
                <a:latin typeface="Arial" panose="020B0604020202020204" pitchFamily="34" charset="0"/>
                <a:ea typeface="MS PGothic"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F967A70C-D487-4900-AE5B-2AC043AC4F40}" type="slidenum">
              <a:rPr lang="en-US" altLang="en-US" sz="1100" smtClean="0">
                <a:latin typeface="Century Gothic" panose="020B0502020202020204" pitchFamily="34" charset="0"/>
              </a:rPr>
              <a:pPr/>
              <a:t>17</a:t>
            </a:fld>
            <a:endParaRPr lang="en-US" altLang="en-US" sz="1100" dirty="0">
              <a:latin typeface="Century Gothic" panose="020B0502020202020204" pitchFamily="34" charset="0"/>
            </a:endParaRPr>
          </a:p>
        </p:txBody>
      </p:sp>
    </p:spTree>
    <p:extLst>
      <p:ext uri="{BB962C8B-B14F-4D97-AF65-F5344CB8AC3E}">
        <p14:creationId xmlns:p14="http://schemas.microsoft.com/office/powerpoint/2010/main" val="42103524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6" name="Rectangle 29"/>
          <p:cNvSpPr>
            <a:spLocks noGrp="1" noChangeArrowheads="1"/>
          </p:cNvSpPr>
          <p:nvPr>
            <p:ph type="title"/>
          </p:nvPr>
        </p:nvSpPr>
        <p:spPr>
          <a:xfrm>
            <a:off x="384048" y="533400"/>
            <a:ext cx="8674100" cy="545110"/>
          </a:xfrm>
        </p:spPr>
        <p:txBody>
          <a:bodyPr/>
          <a:lstStyle/>
          <a:p>
            <a:pPr algn="l" eaLnBrk="1" hangingPunct="1"/>
            <a:r>
              <a:rPr lang="en-US" dirty="0"/>
              <a:t>Data Flow</a:t>
            </a:r>
          </a:p>
        </p:txBody>
      </p:sp>
      <p:sp>
        <p:nvSpPr>
          <p:cNvPr id="2" name="TextBox 1"/>
          <p:cNvSpPr txBox="1"/>
          <p:nvPr/>
        </p:nvSpPr>
        <p:spPr>
          <a:xfrm>
            <a:off x="402335" y="6629400"/>
            <a:ext cx="9016619" cy="830997"/>
          </a:xfrm>
          <a:prstGeom prst="rect">
            <a:avLst/>
          </a:prstGeom>
          <a:noFill/>
        </p:spPr>
        <p:txBody>
          <a:bodyPr wrap="square" rtlCol="0">
            <a:spAutoFit/>
          </a:bodyPr>
          <a:lstStyle/>
          <a:p>
            <a:r>
              <a:rPr lang="en-US" sz="1600" dirty="0">
                <a:latin typeface="Century Gothic" panose="020B0502020202020204" pitchFamily="34" charset="0"/>
              </a:rPr>
              <a:t>Source: https://www.measureevaluation.org/resources/training/capacity-building-resources/integrating-data-demand-use-into-course/module-3-understanding-data-and-information-flow.pptx/view</a:t>
            </a: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4047" y="1593138"/>
            <a:ext cx="8795693" cy="4731462"/>
          </a:xfrm>
          <a:prstGeom prst="rect">
            <a:avLst/>
          </a:prstGeom>
        </p:spPr>
      </p:pic>
    </p:spTree>
    <p:extLst>
      <p:ext uri="{BB962C8B-B14F-4D97-AF65-F5344CB8AC3E}">
        <p14:creationId xmlns:p14="http://schemas.microsoft.com/office/powerpoint/2010/main" val="420087292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a:xfrm>
            <a:off x="384048" y="533400"/>
            <a:ext cx="8674100" cy="545110"/>
          </a:xfrm>
        </p:spPr>
        <p:txBody>
          <a:bodyPr/>
          <a:lstStyle/>
          <a:p>
            <a:r>
              <a:rPr lang="en-US" altLang="en-US" dirty="0"/>
              <a:t>Flowchart</a:t>
            </a:r>
          </a:p>
        </p:txBody>
      </p:sp>
      <p:sp>
        <p:nvSpPr>
          <p:cNvPr id="30723" name="Content Placeholder 2"/>
          <p:cNvSpPr>
            <a:spLocks noGrp="1"/>
          </p:cNvSpPr>
          <p:nvPr>
            <p:ph type="body" sz="quarter" idx="10"/>
          </p:nvPr>
        </p:nvSpPr>
        <p:spPr>
          <a:xfrm>
            <a:off x="384048" y="1600200"/>
            <a:ext cx="8305800" cy="2590800"/>
          </a:xfrm>
        </p:spPr>
        <p:txBody>
          <a:bodyPr/>
          <a:lstStyle/>
          <a:p>
            <a:pPr>
              <a:lnSpc>
                <a:spcPct val="110000"/>
              </a:lnSpc>
              <a:spcAft>
                <a:spcPts val="1200"/>
              </a:spcAft>
            </a:pPr>
            <a:r>
              <a:rPr lang="en-US" dirty="0"/>
              <a:t>Defining aspects:</a:t>
            </a:r>
          </a:p>
          <a:p>
            <a:pPr lvl="1">
              <a:lnSpc>
                <a:spcPct val="110000"/>
              </a:lnSpc>
              <a:spcAft>
                <a:spcPts val="1200"/>
              </a:spcAft>
            </a:pPr>
            <a:r>
              <a:rPr lang="en-US" dirty="0"/>
              <a:t>Shows step-by-step progression through a process</a:t>
            </a:r>
          </a:p>
          <a:p>
            <a:pPr lvl="1">
              <a:lnSpc>
                <a:spcPct val="110000"/>
              </a:lnSpc>
              <a:spcAft>
                <a:spcPts val="1200"/>
              </a:spcAft>
            </a:pPr>
            <a:r>
              <a:rPr lang="en-US" dirty="0"/>
              <a:t>Uses standard symbols</a:t>
            </a:r>
          </a:p>
          <a:p>
            <a:pPr lvl="1">
              <a:lnSpc>
                <a:spcPct val="110000"/>
              </a:lnSpc>
              <a:spcAft>
                <a:spcPts val="1200"/>
              </a:spcAft>
            </a:pPr>
            <a:r>
              <a:rPr lang="en-US" dirty="0"/>
              <a:t>Depicts logic or decision points and thus, paths </a:t>
            </a:r>
          </a:p>
          <a:p>
            <a:endParaRPr lang="en-US" dirty="0"/>
          </a:p>
          <a:p>
            <a:endParaRPr lang="en-US" dirty="0"/>
          </a:p>
        </p:txBody>
      </p:sp>
      <p:sp>
        <p:nvSpPr>
          <p:cNvPr id="29700" name="Slide Number Placeholder 3"/>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ea typeface="MS PGothic" panose="020B0600070205080204" pitchFamily="34" charset="-128"/>
              </a:defRPr>
            </a:lvl1pPr>
            <a:lvl2pPr marL="817245" indent="-314325" eaLnBrk="0" hangingPunct="0">
              <a:defRPr>
                <a:solidFill>
                  <a:schemeClr val="tx1"/>
                </a:solidFill>
                <a:latin typeface="Arial" panose="020B0604020202020204" pitchFamily="34" charset="0"/>
                <a:ea typeface="MS PGothic" panose="020B0600070205080204" pitchFamily="34" charset="-128"/>
              </a:defRPr>
            </a:lvl2pPr>
            <a:lvl3pPr marL="1257300" indent="-251460" eaLnBrk="0" hangingPunct="0">
              <a:defRPr>
                <a:solidFill>
                  <a:schemeClr val="tx1"/>
                </a:solidFill>
                <a:latin typeface="Arial" panose="020B0604020202020204" pitchFamily="34" charset="0"/>
                <a:ea typeface="MS PGothic" panose="020B0600070205080204" pitchFamily="34" charset="-128"/>
              </a:defRPr>
            </a:lvl3pPr>
            <a:lvl4pPr marL="1760220" indent="-251460" eaLnBrk="0" hangingPunct="0">
              <a:defRPr>
                <a:solidFill>
                  <a:schemeClr val="tx1"/>
                </a:solidFill>
                <a:latin typeface="Arial" panose="020B0604020202020204" pitchFamily="34" charset="0"/>
                <a:ea typeface="MS PGothic" panose="020B0600070205080204" pitchFamily="34" charset="-128"/>
              </a:defRPr>
            </a:lvl4pPr>
            <a:lvl5pPr marL="2263140" indent="-251460" eaLnBrk="0" hangingPunct="0">
              <a:defRPr>
                <a:solidFill>
                  <a:schemeClr val="tx1"/>
                </a:solidFill>
                <a:latin typeface="Arial" panose="020B0604020202020204" pitchFamily="34" charset="0"/>
                <a:ea typeface="MS PGothic"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F231C072-1179-4563-B636-9808B67B7CCD}" type="slidenum">
              <a:rPr lang="en-US" altLang="en-US" sz="1100" smtClean="0">
                <a:latin typeface="Century Gothic" panose="020B0502020202020204" pitchFamily="34" charset="0"/>
              </a:rPr>
              <a:pPr/>
              <a:t>19</a:t>
            </a:fld>
            <a:endParaRPr lang="en-US" altLang="en-US" sz="1100" dirty="0">
              <a:latin typeface="Century Gothic" panose="020B0502020202020204" pitchFamily="34" charset="0"/>
            </a:endParaRPr>
          </a:p>
        </p:txBody>
      </p:sp>
    </p:spTree>
    <p:extLst>
      <p:ext uri="{BB962C8B-B14F-4D97-AF65-F5344CB8AC3E}">
        <p14:creationId xmlns:p14="http://schemas.microsoft.com/office/powerpoint/2010/main" val="34630233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384047" y="521690"/>
            <a:ext cx="9113965" cy="545110"/>
          </a:xfrm>
        </p:spPr>
        <p:txBody>
          <a:bodyPr/>
          <a:lstStyle/>
          <a:p>
            <a:r>
              <a:rPr lang="en-US" dirty="0"/>
              <a:t>Process Mapping Theory and Rationale</a:t>
            </a:r>
            <a:endParaRPr lang="en-US" sz="2400" b="0" dirty="0">
              <a:solidFill>
                <a:srgbClr val="1E1860"/>
              </a:solidFill>
            </a:endParaRPr>
          </a:p>
        </p:txBody>
      </p:sp>
      <p:sp>
        <p:nvSpPr>
          <p:cNvPr id="13316" name="Text Placeholder 3"/>
          <p:cNvSpPr>
            <a:spLocks noGrp="1"/>
          </p:cNvSpPr>
          <p:nvPr>
            <p:ph type="body" sz="quarter" idx="10"/>
          </p:nvPr>
        </p:nvSpPr>
        <p:spPr/>
        <p:txBody>
          <a:bodyPr/>
          <a:lstStyle/>
          <a:p>
            <a:pPr>
              <a:lnSpc>
                <a:spcPct val="110000"/>
              </a:lnSpc>
              <a:spcAft>
                <a:spcPts val="1200"/>
              </a:spcAft>
            </a:pPr>
            <a:r>
              <a:rPr lang="en-US" altLang="en-US" dirty="0"/>
              <a:t>Articulate the value of process mapping</a:t>
            </a:r>
          </a:p>
          <a:p>
            <a:pPr>
              <a:lnSpc>
                <a:spcPct val="110000"/>
              </a:lnSpc>
              <a:spcAft>
                <a:spcPts val="1200"/>
              </a:spcAft>
            </a:pPr>
            <a:r>
              <a:rPr lang="en-US" altLang="en-US" dirty="0"/>
              <a:t>Describe standard process mapping symbols and conventions</a:t>
            </a:r>
          </a:p>
        </p:txBody>
      </p:sp>
      <p:sp>
        <p:nvSpPr>
          <p:cNvPr id="13315" name="Slide Number Placeholder 2"/>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ea typeface="MS PGothic" panose="020B0600070205080204" pitchFamily="34" charset="-128"/>
              </a:defRPr>
            </a:lvl1pPr>
            <a:lvl2pPr marL="817245" indent="-314325" eaLnBrk="0" hangingPunct="0">
              <a:defRPr>
                <a:solidFill>
                  <a:schemeClr val="tx1"/>
                </a:solidFill>
                <a:latin typeface="Arial" panose="020B0604020202020204" pitchFamily="34" charset="0"/>
                <a:ea typeface="MS PGothic" panose="020B0600070205080204" pitchFamily="34" charset="-128"/>
              </a:defRPr>
            </a:lvl2pPr>
            <a:lvl3pPr marL="1257300" indent="-251460" eaLnBrk="0" hangingPunct="0">
              <a:defRPr>
                <a:solidFill>
                  <a:schemeClr val="tx1"/>
                </a:solidFill>
                <a:latin typeface="Arial" panose="020B0604020202020204" pitchFamily="34" charset="0"/>
                <a:ea typeface="MS PGothic" panose="020B0600070205080204" pitchFamily="34" charset="-128"/>
              </a:defRPr>
            </a:lvl3pPr>
            <a:lvl4pPr marL="1760220" indent="-251460" eaLnBrk="0" hangingPunct="0">
              <a:defRPr>
                <a:solidFill>
                  <a:schemeClr val="tx1"/>
                </a:solidFill>
                <a:latin typeface="Arial" panose="020B0604020202020204" pitchFamily="34" charset="0"/>
                <a:ea typeface="MS PGothic" panose="020B0600070205080204" pitchFamily="34" charset="-128"/>
              </a:defRPr>
            </a:lvl4pPr>
            <a:lvl5pPr marL="2263140" indent="-251460" eaLnBrk="0" hangingPunct="0">
              <a:defRPr>
                <a:solidFill>
                  <a:schemeClr val="tx1"/>
                </a:solidFill>
                <a:latin typeface="Arial" panose="020B0604020202020204" pitchFamily="34" charset="0"/>
                <a:ea typeface="MS PGothic"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5DD0E7E9-B8DA-4F21-88FE-36232AF9C1AC}" type="slidenum">
              <a:rPr lang="en-US" altLang="en-US" sz="1100" smtClean="0">
                <a:latin typeface="Century Gothic" panose="020B0502020202020204" pitchFamily="34" charset="0"/>
              </a:rPr>
              <a:pPr/>
              <a:t>2</a:t>
            </a:fld>
            <a:endParaRPr lang="en-US" altLang="en-US" sz="1100" dirty="0">
              <a:latin typeface="Century Gothic" panose="020B0502020202020204" pitchFamily="34" charset="0"/>
            </a:endParaRPr>
          </a:p>
        </p:txBody>
      </p:sp>
      <p:sp>
        <p:nvSpPr>
          <p:cNvPr id="5" name="Text Placeholder 1">
            <a:extLst>
              <a:ext uri="{FF2B5EF4-FFF2-40B4-BE49-F238E27FC236}">
                <a16:creationId xmlns:a16="http://schemas.microsoft.com/office/drawing/2014/main" id="{EEA2FD20-7924-4A48-8A46-A93371CA9E89}"/>
              </a:ext>
            </a:extLst>
          </p:cNvPr>
          <p:cNvSpPr>
            <a:spLocks noGrp="1"/>
          </p:cNvSpPr>
          <p:nvPr>
            <p:ph type="body" sz="quarter" idx="11"/>
          </p:nvPr>
        </p:nvSpPr>
        <p:spPr>
          <a:xfrm>
            <a:off x="384048" y="1219868"/>
            <a:ext cx="8674100" cy="509498"/>
          </a:xfrm>
        </p:spPr>
        <p:txBody>
          <a:bodyPr/>
          <a:lstStyle/>
          <a:p>
            <a:r>
              <a:rPr lang="en-US" b="1" dirty="0"/>
              <a:t>Learning Objectives</a:t>
            </a:r>
          </a:p>
        </p:txBody>
      </p:sp>
    </p:spTree>
    <p:extLst>
      <p:ext uri="{BB962C8B-B14F-4D97-AF65-F5344CB8AC3E}">
        <p14:creationId xmlns:p14="http://schemas.microsoft.com/office/powerpoint/2010/main" val="286922489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a:xfrm>
            <a:off x="384048" y="533400"/>
            <a:ext cx="8674100" cy="545110"/>
          </a:xfrm>
        </p:spPr>
        <p:txBody>
          <a:bodyPr/>
          <a:lstStyle/>
          <a:p>
            <a:r>
              <a:rPr lang="en-US" altLang="en-US" dirty="0"/>
              <a:t>Notation and Symbols</a:t>
            </a:r>
          </a:p>
        </p:txBody>
      </p:sp>
      <p:sp>
        <p:nvSpPr>
          <p:cNvPr id="3" name="Content Placeholder 2"/>
          <p:cNvSpPr>
            <a:spLocks noGrp="1"/>
          </p:cNvSpPr>
          <p:nvPr>
            <p:ph type="body" sz="quarter" idx="10"/>
          </p:nvPr>
        </p:nvSpPr>
        <p:spPr>
          <a:xfrm>
            <a:off x="384048" y="1600200"/>
            <a:ext cx="8305800" cy="4572000"/>
          </a:xfrm>
        </p:spPr>
        <p:txBody>
          <a:bodyPr/>
          <a:lstStyle/>
          <a:p>
            <a:pPr>
              <a:lnSpc>
                <a:spcPct val="110000"/>
              </a:lnSpc>
            </a:pPr>
            <a:r>
              <a:rPr lang="en-US" dirty="0"/>
              <a:t>Notation</a:t>
            </a:r>
          </a:p>
          <a:p>
            <a:pPr marL="742950" lvl="1" indent="-401638">
              <a:lnSpc>
                <a:spcPct val="110000"/>
              </a:lnSpc>
            </a:pPr>
            <a:r>
              <a:rPr lang="en-US" dirty="0"/>
              <a:t>Used to refer to the shapes and conventions used to diagram a process</a:t>
            </a:r>
          </a:p>
          <a:p>
            <a:pPr marL="742950" lvl="1" indent="-401638">
              <a:lnSpc>
                <a:spcPct val="110000"/>
              </a:lnSpc>
            </a:pPr>
            <a:r>
              <a:rPr lang="en-US" dirty="0"/>
              <a:t>Several different notation formalisms in use today</a:t>
            </a:r>
          </a:p>
          <a:p>
            <a:pPr>
              <a:lnSpc>
                <a:spcPct val="110000"/>
              </a:lnSpc>
            </a:pPr>
            <a:r>
              <a:rPr lang="en-US" dirty="0"/>
              <a:t>Symbols</a:t>
            </a:r>
          </a:p>
          <a:p>
            <a:pPr marL="742950" lvl="1" indent="-401638">
              <a:lnSpc>
                <a:spcPct val="110000"/>
              </a:lnSpc>
            </a:pPr>
            <a:r>
              <a:rPr lang="en-US" dirty="0"/>
              <a:t>Shapes used to create a diagram  </a:t>
            </a:r>
          </a:p>
          <a:p>
            <a:pPr marL="742950" lvl="1" indent="-401638">
              <a:lnSpc>
                <a:spcPct val="110000"/>
              </a:lnSpc>
            </a:pPr>
            <a:r>
              <a:rPr lang="en-US" dirty="0"/>
              <a:t>For example, a diamond represents a decision point in most notations</a:t>
            </a:r>
          </a:p>
          <a:p>
            <a:endParaRPr lang="en-US" dirty="0"/>
          </a:p>
        </p:txBody>
      </p:sp>
      <p:sp>
        <p:nvSpPr>
          <p:cNvPr id="30724" name="Slide Number Placeholder 3"/>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ea typeface="MS PGothic" panose="020B0600070205080204" pitchFamily="34" charset="-128"/>
              </a:defRPr>
            </a:lvl1pPr>
            <a:lvl2pPr marL="817245" indent="-314325" eaLnBrk="0" hangingPunct="0">
              <a:defRPr>
                <a:solidFill>
                  <a:schemeClr val="tx1"/>
                </a:solidFill>
                <a:latin typeface="Arial" panose="020B0604020202020204" pitchFamily="34" charset="0"/>
                <a:ea typeface="MS PGothic" panose="020B0600070205080204" pitchFamily="34" charset="-128"/>
              </a:defRPr>
            </a:lvl2pPr>
            <a:lvl3pPr marL="1257300" indent="-251460" eaLnBrk="0" hangingPunct="0">
              <a:defRPr>
                <a:solidFill>
                  <a:schemeClr val="tx1"/>
                </a:solidFill>
                <a:latin typeface="Arial" panose="020B0604020202020204" pitchFamily="34" charset="0"/>
                <a:ea typeface="MS PGothic" panose="020B0600070205080204" pitchFamily="34" charset="-128"/>
              </a:defRPr>
            </a:lvl3pPr>
            <a:lvl4pPr marL="1760220" indent="-251460" eaLnBrk="0" hangingPunct="0">
              <a:defRPr>
                <a:solidFill>
                  <a:schemeClr val="tx1"/>
                </a:solidFill>
                <a:latin typeface="Arial" panose="020B0604020202020204" pitchFamily="34" charset="0"/>
                <a:ea typeface="MS PGothic" panose="020B0600070205080204" pitchFamily="34" charset="-128"/>
              </a:defRPr>
            </a:lvl4pPr>
            <a:lvl5pPr marL="2263140" indent="-251460" eaLnBrk="0" hangingPunct="0">
              <a:defRPr>
                <a:solidFill>
                  <a:schemeClr val="tx1"/>
                </a:solidFill>
                <a:latin typeface="Arial" panose="020B0604020202020204" pitchFamily="34" charset="0"/>
                <a:ea typeface="MS PGothic"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8817D694-A462-4FB2-8189-9A165407DEE3}" type="slidenum">
              <a:rPr lang="en-US" altLang="en-US" sz="1100" smtClean="0">
                <a:latin typeface="Century Gothic" panose="020B0502020202020204" pitchFamily="34" charset="0"/>
              </a:rPr>
              <a:pPr/>
              <a:t>20</a:t>
            </a:fld>
            <a:endParaRPr lang="en-US" altLang="en-US" sz="1100" dirty="0">
              <a:latin typeface="Century Gothic" panose="020B0502020202020204" pitchFamily="34" charset="0"/>
            </a:endParaRPr>
          </a:p>
        </p:txBody>
      </p:sp>
    </p:spTree>
    <p:extLst>
      <p:ext uri="{BB962C8B-B14F-4D97-AF65-F5344CB8AC3E}">
        <p14:creationId xmlns:p14="http://schemas.microsoft.com/office/powerpoint/2010/main" val="182371376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384048" y="533400"/>
            <a:ext cx="8674100" cy="545110"/>
          </a:xfrm>
        </p:spPr>
        <p:txBody>
          <a:bodyPr/>
          <a:lstStyle/>
          <a:p>
            <a:r>
              <a:rPr lang="en-US" altLang="en-US" dirty="0"/>
              <a:t>Flowchart Symbols</a:t>
            </a:r>
          </a:p>
        </p:txBody>
      </p:sp>
      <p:sp>
        <p:nvSpPr>
          <p:cNvPr id="4" name="Content Placeholder 3"/>
          <p:cNvSpPr>
            <a:spLocks noGrp="1"/>
          </p:cNvSpPr>
          <p:nvPr>
            <p:ph type="body" sz="quarter" idx="10"/>
          </p:nvPr>
        </p:nvSpPr>
        <p:spPr>
          <a:xfrm>
            <a:off x="3352800" y="1509768"/>
            <a:ext cx="5791200" cy="5653032"/>
          </a:xfrm>
        </p:spPr>
        <p:txBody>
          <a:bodyPr/>
          <a:lstStyle/>
          <a:p>
            <a:pPr marL="0" indent="0">
              <a:lnSpc>
                <a:spcPct val="110000"/>
              </a:lnSpc>
              <a:spcAft>
                <a:spcPts val="0"/>
              </a:spcAft>
              <a:buNone/>
            </a:pPr>
            <a:r>
              <a:rPr lang="en-US" sz="2000" dirty="0"/>
              <a:t>identifies the beginning or end of a process or origin and destination of data</a:t>
            </a:r>
          </a:p>
          <a:p>
            <a:pPr marL="0" indent="0">
              <a:lnSpc>
                <a:spcPct val="110000"/>
              </a:lnSpc>
              <a:spcAft>
                <a:spcPts val="0"/>
              </a:spcAft>
              <a:buNone/>
            </a:pPr>
            <a:endParaRPr lang="en-US" sz="2000" dirty="0"/>
          </a:p>
          <a:p>
            <a:pPr marL="0" indent="0">
              <a:lnSpc>
                <a:spcPct val="110000"/>
              </a:lnSpc>
              <a:spcAft>
                <a:spcPts val="0"/>
              </a:spcAft>
              <a:buNone/>
            </a:pPr>
            <a:r>
              <a:rPr lang="en-US" sz="2000" dirty="0"/>
              <a:t>designates an activity or task</a:t>
            </a:r>
          </a:p>
          <a:p>
            <a:pPr marL="0" indent="0">
              <a:lnSpc>
                <a:spcPct val="110000"/>
              </a:lnSpc>
              <a:spcAft>
                <a:spcPts val="0"/>
              </a:spcAft>
              <a:buNone/>
            </a:pPr>
            <a:endParaRPr lang="en-US" sz="2000" dirty="0"/>
          </a:p>
          <a:p>
            <a:pPr marL="0" indent="0">
              <a:lnSpc>
                <a:spcPct val="110000"/>
              </a:lnSpc>
              <a:spcAft>
                <a:spcPts val="0"/>
              </a:spcAft>
              <a:buNone/>
            </a:pPr>
            <a:r>
              <a:rPr lang="en-US" sz="2000" dirty="0"/>
              <a:t>designates a decision point from which the process branches into two or more paths</a:t>
            </a:r>
          </a:p>
          <a:p>
            <a:pPr marL="0" indent="0">
              <a:lnSpc>
                <a:spcPct val="110000"/>
              </a:lnSpc>
              <a:spcAft>
                <a:spcPts val="0"/>
              </a:spcAft>
              <a:buNone/>
            </a:pPr>
            <a:endParaRPr lang="en-US" sz="2000" dirty="0"/>
          </a:p>
          <a:p>
            <a:pPr marL="0" indent="0">
              <a:lnSpc>
                <a:spcPct val="110000"/>
              </a:lnSpc>
              <a:spcAft>
                <a:spcPts val="0"/>
              </a:spcAft>
              <a:buNone/>
            </a:pPr>
            <a:r>
              <a:rPr lang="en-US" sz="2000" dirty="0"/>
              <a:t>designates a human readable document pertinent to the process</a:t>
            </a:r>
          </a:p>
          <a:p>
            <a:pPr marL="0" indent="0">
              <a:lnSpc>
                <a:spcPct val="110000"/>
              </a:lnSpc>
              <a:spcAft>
                <a:spcPts val="0"/>
              </a:spcAft>
              <a:buNone/>
            </a:pPr>
            <a:endParaRPr lang="en-US" sz="2000" dirty="0"/>
          </a:p>
          <a:p>
            <a:pPr marL="0" indent="0">
              <a:lnSpc>
                <a:spcPct val="110000"/>
              </a:lnSpc>
              <a:spcAft>
                <a:spcPts val="0"/>
              </a:spcAft>
              <a:buNone/>
            </a:pPr>
            <a:r>
              <a:rPr lang="en-US" sz="2000" dirty="0"/>
              <a:t>represents a process path; the arrowhead indicates the direction of the flow </a:t>
            </a:r>
          </a:p>
          <a:p>
            <a:pPr marL="0" indent="0">
              <a:lnSpc>
                <a:spcPct val="110000"/>
              </a:lnSpc>
              <a:spcAft>
                <a:spcPts val="0"/>
              </a:spcAft>
              <a:buNone/>
            </a:pPr>
            <a:endParaRPr lang="en-US" sz="2000" dirty="0"/>
          </a:p>
          <a:p>
            <a:pPr marL="0" indent="0">
              <a:lnSpc>
                <a:spcPct val="110000"/>
              </a:lnSpc>
              <a:spcAft>
                <a:spcPts val="0"/>
              </a:spcAft>
              <a:buNone/>
            </a:pPr>
            <a:r>
              <a:rPr lang="en-US" sz="2000" dirty="0"/>
              <a:t>designates continuation of flow</a:t>
            </a:r>
          </a:p>
        </p:txBody>
      </p:sp>
      <p:pic>
        <p:nvPicPr>
          <p:cNvPr id="31751" name="Picture 2" descr="Flowchart symbols used in flowchart diagramming: terminal (a rounded rectangle), process (rectangle), decision (diamond), document (3-sides as rectangle with a curved line bottom), process path (arrows), continuation of flow (circle).   (Meredith Nahm, Duke University, 2012)"/>
          <p:cNvPicPr>
            <a:picLocks noGrp="1" noChangeAspect="1" noChangeArrowheads="1"/>
          </p:cNvPicPr>
          <p:nvPr>
            <p:ph sz="quarter" idx="4294967295"/>
          </p:nvPr>
        </p:nvPicPr>
        <p:blipFill>
          <a:blip r:embed="rId3">
            <a:extLst>
              <a:ext uri="{28A0092B-C50C-407E-A947-70E740481C1C}">
                <a14:useLocalDpi xmlns:a14="http://schemas.microsoft.com/office/drawing/2010/main" val="0"/>
              </a:ext>
            </a:extLst>
          </a:blip>
          <a:stretch>
            <a:fillRect/>
          </a:stretch>
        </p:blipFill>
        <p:spPr>
          <a:xfrm>
            <a:off x="533400" y="1600200"/>
            <a:ext cx="2273300" cy="5002212"/>
          </a:xfrm>
          <a:prstGeom prst="rect">
            <a:avLst/>
          </a:prstGeom>
        </p:spPr>
      </p:pic>
      <p:sp>
        <p:nvSpPr>
          <p:cNvPr id="31748" name="Slide Number Placeholder 4"/>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ea typeface="MS PGothic" panose="020B0600070205080204" pitchFamily="34" charset="-128"/>
              </a:defRPr>
            </a:lvl1pPr>
            <a:lvl2pPr marL="817245" indent="-314325" eaLnBrk="0" hangingPunct="0">
              <a:defRPr>
                <a:solidFill>
                  <a:schemeClr val="tx1"/>
                </a:solidFill>
                <a:latin typeface="Arial" panose="020B0604020202020204" pitchFamily="34" charset="0"/>
                <a:ea typeface="MS PGothic" panose="020B0600070205080204" pitchFamily="34" charset="-128"/>
              </a:defRPr>
            </a:lvl2pPr>
            <a:lvl3pPr marL="1257300" indent="-251460" eaLnBrk="0" hangingPunct="0">
              <a:defRPr>
                <a:solidFill>
                  <a:schemeClr val="tx1"/>
                </a:solidFill>
                <a:latin typeface="Arial" panose="020B0604020202020204" pitchFamily="34" charset="0"/>
                <a:ea typeface="MS PGothic" panose="020B0600070205080204" pitchFamily="34" charset="-128"/>
              </a:defRPr>
            </a:lvl3pPr>
            <a:lvl4pPr marL="1760220" indent="-251460" eaLnBrk="0" hangingPunct="0">
              <a:defRPr>
                <a:solidFill>
                  <a:schemeClr val="tx1"/>
                </a:solidFill>
                <a:latin typeface="Arial" panose="020B0604020202020204" pitchFamily="34" charset="0"/>
                <a:ea typeface="MS PGothic" panose="020B0600070205080204" pitchFamily="34" charset="-128"/>
              </a:defRPr>
            </a:lvl4pPr>
            <a:lvl5pPr marL="2263140" indent="-251460" eaLnBrk="0" hangingPunct="0">
              <a:defRPr>
                <a:solidFill>
                  <a:schemeClr val="tx1"/>
                </a:solidFill>
                <a:latin typeface="Arial" panose="020B0604020202020204" pitchFamily="34" charset="0"/>
                <a:ea typeface="MS PGothic"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B0B0F66F-4F22-45DD-8ACD-C3F83131F1CF}" type="slidenum">
              <a:rPr lang="en-US" altLang="en-US" sz="1100" smtClean="0">
                <a:latin typeface="Century Gothic" panose="020B0502020202020204" pitchFamily="34" charset="0"/>
              </a:rPr>
              <a:pPr/>
              <a:t>21</a:t>
            </a:fld>
            <a:endParaRPr lang="en-US" altLang="en-US" sz="1100" dirty="0">
              <a:latin typeface="Century Gothic" panose="020B0502020202020204" pitchFamily="34" charset="0"/>
            </a:endParaRPr>
          </a:p>
        </p:txBody>
      </p:sp>
    </p:spTree>
    <p:extLst>
      <p:ext uri="{BB962C8B-B14F-4D97-AF65-F5344CB8AC3E}">
        <p14:creationId xmlns:p14="http://schemas.microsoft.com/office/powerpoint/2010/main" val="286466506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a:xfrm>
            <a:off x="384048" y="533400"/>
            <a:ext cx="8674100" cy="545110"/>
          </a:xfrm>
        </p:spPr>
        <p:txBody>
          <a:bodyPr/>
          <a:lstStyle/>
          <a:p>
            <a:r>
              <a:rPr lang="en-US" altLang="en-US" dirty="0"/>
              <a:t>Flowchart Symbol Example</a:t>
            </a:r>
          </a:p>
        </p:txBody>
      </p:sp>
      <p:sp>
        <p:nvSpPr>
          <p:cNvPr id="42" name="Text Placeholder 9"/>
          <p:cNvSpPr>
            <a:spLocks noGrp="1"/>
          </p:cNvSpPr>
          <p:nvPr>
            <p:ph type="body" sz="quarter" idx="10"/>
          </p:nvPr>
        </p:nvSpPr>
        <p:spPr>
          <a:xfrm>
            <a:off x="402336" y="7099300"/>
            <a:ext cx="8305800" cy="494210"/>
          </a:xfrm>
        </p:spPr>
        <p:txBody>
          <a:bodyPr/>
          <a:lstStyle/>
          <a:p>
            <a:pPr marL="0" indent="0">
              <a:buNone/>
            </a:pPr>
            <a:r>
              <a:rPr lang="en-US" sz="1600" dirty="0"/>
              <a:t>Source: </a:t>
            </a:r>
            <a:r>
              <a:rPr lang="en-US" sz="1600" dirty="0">
                <a:hlinkClick r:id="rId3" tooltip="Flowchart on Wikimedia"/>
              </a:rPr>
              <a:t>http://commons.wikimedia.org/wiki/File:LampFlowchart.png</a:t>
            </a:r>
            <a:endParaRPr lang="en-US" sz="1600" dirty="0"/>
          </a:p>
        </p:txBody>
      </p:sp>
      <p:pic>
        <p:nvPicPr>
          <p:cNvPr id="41" name="Picture 5" descr="The example flowchart on the slide depicts an over simplified version of the troubleshooting process for a lamp that doesn’t work. The first step in the process, noticing that the lamp doesn’t work,  is depicted by a terminal symbol. The second step in the troubleshooting process denotes a decision, either the lamp is plugged in or not. If the lamp is not plugged in, the next process step is to plug it in. However, if the lamp is plugged in, the next step is to decide if the bulb is burned out – denoted by a decision box. If the bulb is burned out, the next task, denoted by a process box, is to replace the bulb. If the bulb is not burned out, the final step, denoted by a terminal symbol is to buy a new lamp. Note, color is not required in flowcharts. Sometimes it can be helpful if used carefully and for a purpose. We only use color here to draw attention to multiple uses of the same symbol, e.g., both terminal symbols are red.&#10;"/>
          <p:cNvPicPr>
            <a:picLocks noGrp="1" noChangeAspect="1" noChangeArrowheads="1"/>
          </p:cNvPicPr>
          <p:nvPr>
            <p:ph sz="quarter" idx="4294967295"/>
          </p:nvPr>
        </p:nvPicPr>
        <p:blipFill>
          <a:blip r:embed="rId4">
            <a:extLst>
              <a:ext uri="{28A0092B-C50C-407E-A947-70E740481C1C}">
                <a14:useLocalDpi xmlns:a14="http://schemas.microsoft.com/office/drawing/2010/main" val="0"/>
              </a:ext>
            </a:extLst>
          </a:blip>
          <a:stretch>
            <a:fillRect/>
          </a:stretch>
        </p:blipFill>
        <p:spPr>
          <a:xfrm>
            <a:off x="4038600" y="1568976"/>
            <a:ext cx="3687762" cy="5029200"/>
          </a:xfrm>
          <a:prstGeom prst="rect">
            <a:avLst/>
          </a:prstGeom>
        </p:spPr>
      </p:pic>
      <p:sp>
        <p:nvSpPr>
          <p:cNvPr id="32771" name="Slide Number Placeholder 3"/>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ea typeface="MS PGothic" panose="020B0600070205080204" pitchFamily="34" charset="-128"/>
              </a:defRPr>
            </a:lvl1pPr>
            <a:lvl2pPr marL="817245" indent="-314325" eaLnBrk="0" hangingPunct="0">
              <a:defRPr>
                <a:solidFill>
                  <a:schemeClr val="tx1"/>
                </a:solidFill>
                <a:latin typeface="Arial" panose="020B0604020202020204" pitchFamily="34" charset="0"/>
                <a:ea typeface="MS PGothic" panose="020B0600070205080204" pitchFamily="34" charset="-128"/>
              </a:defRPr>
            </a:lvl2pPr>
            <a:lvl3pPr marL="1257300" indent="-251460" eaLnBrk="0" hangingPunct="0">
              <a:defRPr>
                <a:solidFill>
                  <a:schemeClr val="tx1"/>
                </a:solidFill>
                <a:latin typeface="Arial" panose="020B0604020202020204" pitchFamily="34" charset="0"/>
                <a:ea typeface="MS PGothic" panose="020B0600070205080204" pitchFamily="34" charset="-128"/>
              </a:defRPr>
            </a:lvl3pPr>
            <a:lvl4pPr marL="1760220" indent="-251460" eaLnBrk="0" hangingPunct="0">
              <a:defRPr>
                <a:solidFill>
                  <a:schemeClr val="tx1"/>
                </a:solidFill>
                <a:latin typeface="Arial" panose="020B0604020202020204" pitchFamily="34" charset="0"/>
                <a:ea typeface="MS PGothic" panose="020B0600070205080204" pitchFamily="34" charset="-128"/>
              </a:defRPr>
            </a:lvl4pPr>
            <a:lvl5pPr marL="2263140" indent="-251460" eaLnBrk="0" hangingPunct="0">
              <a:defRPr>
                <a:solidFill>
                  <a:schemeClr val="tx1"/>
                </a:solidFill>
                <a:latin typeface="Arial" panose="020B0604020202020204" pitchFamily="34" charset="0"/>
                <a:ea typeface="MS PGothic"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DB85FA9-6342-4C91-BF48-415D23B0B3F2}" type="slidenum">
              <a:rPr lang="en-US" altLang="en-US" sz="1100" smtClean="0">
                <a:latin typeface="Century Gothic" panose="020B0502020202020204" pitchFamily="34" charset="0"/>
              </a:rPr>
              <a:pPr/>
              <a:t>22</a:t>
            </a:fld>
            <a:endParaRPr lang="en-US" altLang="en-US" sz="1100" dirty="0">
              <a:latin typeface="Century Gothic" panose="020B0502020202020204" pitchFamily="34" charset="0"/>
            </a:endParaRPr>
          </a:p>
        </p:txBody>
      </p:sp>
      <p:pic>
        <p:nvPicPr>
          <p:cNvPr id="2050" name="Picture 2" descr="Flowchart symbols used in flowchart diagramming: terminal (a rounded rectangle), process (rectangle), decision (diamond), document (3-sides as rectangle with a curved line bottom), process path (arrows), continuation of flow (circle).   (Meredith Nahm, Duke University, 201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4048" y="1428795"/>
            <a:ext cx="2692718" cy="54792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6726879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a:xfrm>
            <a:off x="384048" y="533400"/>
            <a:ext cx="8674100" cy="545110"/>
          </a:xfrm>
        </p:spPr>
        <p:txBody>
          <a:bodyPr/>
          <a:lstStyle/>
          <a:p>
            <a:r>
              <a:rPr lang="en-US" altLang="en-US" dirty="0"/>
              <a:t>Flowchart Example</a:t>
            </a:r>
          </a:p>
        </p:txBody>
      </p:sp>
      <p:sp>
        <p:nvSpPr>
          <p:cNvPr id="10" name="Text Placeholder 9"/>
          <p:cNvSpPr>
            <a:spLocks noGrp="1"/>
          </p:cNvSpPr>
          <p:nvPr>
            <p:ph type="body" sz="quarter" idx="10"/>
          </p:nvPr>
        </p:nvSpPr>
        <p:spPr>
          <a:xfrm>
            <a:off x="402336" y="7099299"/>
            <a:ext cx="8305800" cy="480017"/>
          </a:xfrm>
        </p:spPr>
        <p:txBody>
          <a:bodyPr/>
          <a:lstStyle/>
          <a:p>
            <a:pPr marL="0" indent="0">
              <a:buNone/>
            </a:pPr>
            <a:r>
              <a:rPr lang="en-US" sz="1600" dirty="0"/>
              <a:t>Source: http://commons.wikimedia.org/wiki/File:LampFlowchart.png</a:t>
            </a:r>
          </a:p>
        </p:txBody>
      </p:sp>
      <p:sp>
        <p:nvSpPr>
          <p:cNvPr id="7" name="Content Placeholder 6"/>
          <p:cNvSpPr>
            <a:spLocks noGrp="1"/>
          </p:cNvSpPr>
          <p:nvPr>
            <p:ph type="body" sz="quarter" idx="11"/>
          </p:nvPr>
        </p:nvSpPr>
        <p:spPr>
          <a:xfrm>
            <a:off x="384048" y="1600200"/>
            <a:ext cx="5407152" cy="509498"/>
          </a:xfrm>
        </p:spPr>
        <p:txBody>
          <a:bodyPr/>
          <a:lstStyle/>
          <a:p>
            <a:pPr marL="342900" indent="-342900">
              <a:lnSpc>
                <a:spcPct val="110000"/>
              </a:lnSpc>
              <a:buFont typeface="Arial" panose="020B0604020202020204" pitchFamily="34" charset="0"/>
              <a:buChar char="•"/>
            </a:pPr>
            <a:r>
              <a:rPr lang="en-US" dirty="0">
                <a:solidFill>
                  <a:schemeClr val="tx1"/>
                </a:solidFill>
              </a:rPr>
              <a:t>Examine the flowchart closely.  Take a few minutes and list the symbols that are correctly and incorrectly used according to the flowchart symbols on the previous slide.</a:t>
            </a:r>
          </a:p>
          <a:p>
            <a:endParaRPr lang="en-US" dirty="0">
              <a:solidFill>
                <a:schemeClr val="tx1"/>
              </a:solidFill>
            </a:endParaRPr>
          </a:p>
        </p:txBody>
      </p:sp>
      <p:pic>
        <p:nvPicPr>
          <p:cNvPr id="33799" name="Picture 5" descr="The example flowchart on the slide depicts an over simplified version of the troubleshooting process for a lamp that doesn’t work. The first step in the process, noticing that the lamp doesn’t work,  is depicted by a terminal symbol. The second step in the troubleshooting process denotes a decision, either the lamp is plugged in or not. If the lamp is not plugged in, the next process step is to plug it in. However, if the lamp is plugged in, the next step is to decide if the bulb is burned out – denoted by a decision box. If the bulb is burned out, the next task, denoted by a process box, is to replace the bulb. If the bulb is not burned out, the final step, denoted by a terminal symbol is to buy a new lamp. Note, color is not required in flowcharts. Sometimes it can be helpful if used carefully and for a purpose. We only use color here to draw attention to multiple uses of the same symbol, e.g., both terminal symbols are red.&#10;"/>
          <p:cNvPicPr>
            <a:picLocks noGrp="1" noChangeAspect="1" noChangeArrowheads="1"/>
          </p:cNvPicPr>
          <p:nvPr>
            <p:ph sz="quarter" idx="4294967295"/>
          </p:nvPr>
        </p:nvPicPr>
        <p:blipFill>
          <a:blip r:embed="rId3">
            <a:extLst>
              <a:ext uri="{28A0092B-C50C-407E-A947-70E740481C1C}">
                <a14:useLocalDpi xmlns:a14="http://schemas.microsoft.com/office/drawing/2010/main" val="0"/>
              </a:ext>
            </a:extLst>
          </a:blip>
          <a:stretch>
            <a:fillRect/>
          </a:stretch>
        </p:blipFill>
        <p:spPr>
          <a:xfrm>
            <a:off x="5715000" y="1618500"/>
            <a:ext cx="3686175" cy="5029200"/>
          </a:xfrm>
          <a:prstGeom prst="rect">
            <a:avLst/>
          </a:prstGeom>
        </p:spPr>
      </p:pic>
      <p:sp>
        <p:nvSpPr>
          <p:cNvPr id="33796" name="Slide Number Placeholder 3"/>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ea typeface="MS PGothic" panose="020B0600070205080204" pitchFamily="34" charset="-128"/>
              </a:defRPr>
            </a:lvl1pPr>
            <a:lvl2pPr marL="817245" indent="-314325" eaLnBrk="0" hangingPunct="0">
              <a:defRPr>
                <a:solidFill>
                  <a:schemeClr val="tx1"/>
                </a:solidFill>
                <a:latin typeface="Arial" panose="020B0604020202020204" pitchFamily="34" charset="0"/>
                <a:ea typeface="MS PGothic" panose="020B0600070205080204" pitchFamily="34" charset="-128"/>
              </a:defRPr>
            </a:lvl2pPr>
            <a:lvl3pPr marL="1257300" indent="-251460" eaLnBrk="0" hangingPunct="0">
              <a:defRPr>
                <a:solidFill>
                  <a:schemeClr val="tx1"/>
                </a:solidFill>
                <a:latin typeface="Arial" panose="020B0604020202020204" pitchFamily="34" charset="0"/>
                <a:ea typeface="MS PGothic" panose="020B0600070205080204" pitchFamily="34" charset="-128"/>
              </a:defRPr>
            </a:lvl3pPr>
            <a:lvl4pPr marL="1760220" indent="-251460" eaLnBrk="0" hangingPunct="0">
              <a:defRPr>
                <a:solidFill>
                  <a:schemeClr val="tx1"/>
                </a:solidFill>
                <a:latin typeface="Arial" panose="020B0604020202020204" pitchFamily="34" charset="0"/>
                <a:ea typeface="MS PGothic" panose="020B0600070205080204" pitchFamily="34" charset="-128"/>
              </a:defRPr>
            </a:lvl4pPr>
            <a:lvl5pPr marL="2263140" indent="-251460" eaLnBrk="0" hangingPunct="0">
              <a:defRPr>
                <a:solidFill>
                  <a:schemeClr val="tx1"/>
                </a:solidFill>
                <a:latin typeface="Arial" panose="020B0604020202020204" pitchFamily="34" charset="0"/>
                <a:ea typeface="MS PGothic"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13A82EB8-B6C1-4FAA-8113-2C2A9780BBD0}" type="slidenum">
              <a:rPr lang="en-US" altLang="en-US" sz="1100" smtClean="0">
                <a:latin typeface="Century Gothic" panose="020B0502020202020204" pitchFamily="34" charset="0"/>
              </a:rPr>
              <a:pPr/>
              <a:t>23</a:t>
            </a:fld>
            <a:endParaRPr lang="en-US" altLang="en-US" sz="1100" dirty="0">
              <a:latin typeface="Century Gothic" panose="020B0502020202020204" pitchFamily="34" charset="0"/>
            </a:endParaRPr>
          </a:p>
        </p:txBody>
      </p:sp>
    </p:spTree>
    <p:extLst>
      <p:ext uri="{BB962C8B-B14F-4D97-AF65-F5344CB8AC3E}">
        <p14:creationId xmlns:p14="http://schemas.microsoft.com/office/powerpoint/2010/main" val="74159103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a:xfrm>
            <a:off x="384047" y="533400"/>
            <a:ext cx="9113965" cy="545110"/>
          </a:xfrm>
        </p:spPr>
        <p:txBody>
          <a:bodyPr/>
          <a:lstStyle/>
          <a:p>
            <a:r>
              <a:rPr lang="en-US" altLang="en-US" dirty="0"/>
              <a:t>Process Mapping Theory and Rationale</a:t>
            </a:r>
            <a:br>
              <a:rPr lang="en-US" altLang="en-US" dirty="0"/>
            </a:br>
            <a:endParaRPr lang="en-US" altLang="en-US" dirty="0"/>
          </a:p>
        </p:txBody>
      </p:sp>
      <p:sp>
        <p:nvSpPr>
          <p:cNvPr id="41988" name="Text Placeholder 3"/>
          <p:cNvSpPr>
            <a:spLocks noGrp="1"/>
          </p:cNvSpPr>
          <p:nvPr>
            <p:ph type="body" sz="quarter" idx="10"/>
          </p:nvPr>
        </p:nvSpPr>
        <p:spPr>
          <a:xfrm>
            <a:off x="384048" y="2133600"/>
            <a:ext cx="8988552" cy="4965700"/>
          </a:xfrm>
        </p:spPr>
        <p:txBody>
          <a:bodyPr/>
          <a:lstStyle/>
          <a:p>
            <a:pPr>
              <a:lnSpc>
                <a:spcPct val="110000"/>
              </a:lnSpc>
            </a:pPr>
            <a:r>
              <a:rPr lang="en-US" sz="2200" dirty="0"/>
              <a:t>In this lecture we have: </a:t>
            </a:r>
          </a:p>
          <a:p>
            <a:pPr marL="742950" lvl="1" indent="-401638">
              <a:lnSpc>
                <a:spcPct val="110000"/>
              </a:lnSpc>
            </a:pPr>
            <a:r>
              <a:rPr lang="en-US" sz="2200" dirty="0"/>
              <a:t>Described the value of process diagrams</a:t>
            </a:r>
          </a:p>
          <a:p>
            <a:pPr marL="742950" lvl="1" indent="-401638">
              <a:lnSpc>
                <a:spcPct val="110000"/>
              </a:lnSpc>
            </a:pPr>
            <a:r>
              <a:rPr lang="en-US" sz="2200" dirty="0"/>
              <a:t>Given an example list of the process steps from a healthcare scenario</a:t>
            </a:r>
          </a:p>
          <a:p>
            <a:pPr marL="742950" lvl="1" indent="-401638">
              <a:lnSpc>
                <a:spcPct val="110000"/>
              </a:lnSpc>
            </a:pPr>
            <a:r>
              <a:rPr lang="en-US" sz="2200" dirty="0"/>
              <a:t>Described basic flowchart symbols</a:t>
            </a:r>
          </a:p>
          <a:p>
            <a:pPr>
              <a:lnSpc>
                <a:spcPct val="110000"/>
              </a:lnSpc>
            </a:pPr>
            <a:r>
              <a:rPr lang="en-US" sz="2200" dirty="0"/>
              <a:t>At this point you should be able to: </a:t>
            </a:r>
          </a:p>
          <a:p>
            <a:pPr marL="742950" lvl="1" indent="-401638">
              <a:lnSpc>
                <a:spcPct val="110000"/>
              </a:lnSpc>
            </a:pPr>
            <a:r>
              <a:rPr lang="en-US" sz="2200" dirty="0"/>
              <a:t>List the information generated or used in the process and the sequence of workflow steps when given a workflow process chart consisting of basic flow charting symbols </a:t>
            </a:r>
          </a:p>
          <a:p>
            <a:pPr marL="742950" lvl="1" indent="-401638">
              <a:lnSpc>
                <a:spcPct val="110000"/>
              </a:lnSpc>
            </a:pPr>
            <a:r>
              <a:rPr lang="en-US" sz="2200" dirty="0"/>
              <a:t>Read a scenario and, using basic flowchart symbols, represent the process steps and their sequence</a:t>
            </a:r>
          </a:p>
          <a:p>
            <a:endParaRPr lang="en-US" sz="3080" dirty="0"/>
          </a:p>
          <a:p>
            <a:endParaRPr lang="en-US" sz="3080" dirty="0"/>
          </a:p>
        </p:txBody>
      </p:sp>
      <p:sp>
        <p:nvSpPr>
          <p:cNvPr id="38915" name="Slide Number Placeholder 2"/>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ea typeface="MS PGothic" panose="020B0600070205080204" pitchFamily="34" charset="-128"/>
              </a:defRPr>
            </a:lvl1pPr>
            <a:lvl2pPr marL="817245" indent="-314325" eaLnBrk="0" hangingPunct="0">
              <a:defRPr>
                <a:solidFill>
                  <a:schemeClr val="tx1"/>
                </a:solidFill>
                <a:latin typeface="Arial" panose="020B0604020202020204" pitchFamily="34" charset="0"/>
                <a:ea typeface="MS PGothic" panose="020B0600070205080204" pitchFamily="34" charset="-128"/>
              </a:defRPr>
            </a:lvl2pPr>
            <a:lvl3pPr marL="1257300" indent="-251460" eaLnBrk="0" hangingPunct="0">
              <a:defRPr>
                <a:solidFill>
                  <a:schemeClr val="tx1"/>
                </a:solidFill>
                <a:latin typeface="Arial" panose="020B0604020202020204" pitchFamily="34" charset="0"/>
                <a:ea typeface="MS PGothic" panose="020B0600070205080204" pitchFamily="34" charset="-128"/>
              </a:defRPr>
            </a:lvl3pPr>
            <a:lvl4pPr marL="1760220" indent="-251460" eaLnBrk="0" hangingPunct="0">
              <a:defRPr>
                <a:solidFill>
                  <a:schemeClr val="tx1"/>
                </a:solidFill>
                <a:latin typeface="Arial" panose="020B0604020202020204" pitchFamily="34" charset="0"/>
                <a:ea typeface="MS PGothic" panose="020B0600070205080204" pitchFamily="34" charset="-128"/>
              </a:defRPr>
            </a:lvl4pPr>
            <a:lvl5pPr marL="2263140" indent="-251460" eaLnBrk="0" hangingPunct="0">
              <a:defRPr>
                <a:solidFill>
                  <a:schemeClr val="tx1"/>
                </a:solidFill>
                <a:latin typeface="Arial" panose="020B0604020202020204" pitchFamily="34" charset="0"/>
                <a:ea typeface="MS PGothic"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A246C829-172C-4BE1-A515-A3E473F58D34}" type="slidenum">
              <a:rPr lang="en-US" altLang="en-US" sz="1100" smtClean="0">
                <a:latin typeface="Century Gothic" panose="020B0502020202020204" pitchFamily="34" charset="0"/>
              </a:rPr>
              <a:pPr/>
              <a:t>24</a:t>
            </a:fld>
            <a:endParaRPr lang="en-US" altLang="en-US" sz="1100" dirty="0">
              <a:latin typeface="Century Gothic" panose="020B0502020202020204" pitchFamily="34" charset="0"/>
            </a:endParaRPr>
          </a:p>
        </p:txBody>
      </p:sp>
      <p:sp>
        <p:nvSpPr>
          <p:cNvPr id="5" name="Text Placeholder 1">
            <a:extLst>
              <a:ext uri="{FF2B5EF4-FFF2-40B4-BE49-F238E27FC236}">
                <a16:creationId xmlns:a16="http://schemas.microsoft.com/office/drawing/2014/main" id="{EEA2FD20-7924-4A48-8A46-A93371CA9E89}"/>
              </a:ext>
            </a:extLst>
          </p:cNvPr>
          <p:cNvSpPr>
            <a:spLocks noGrp="1"/>
          </p:cNvSpPr>
          <p:nvPr>
            <p:ph type="body" sz="quarter" idx="11"/>
          </p:nvPr>
        </p:nvSpPr>
        <p:spPr>
          <a:xfrm>
            <a:off x="384048" y="1219868"/>
            <a:ext cx="8674100" cy="509498"/>
          </a:xfrm>
        </p:spPr>
        <p:txBody>
          <a:bodyPr/>
          <a:lstStyle/>
          <a:p>
            <a:r>
              <a:rPr lang="en-US" b="1" dirty="0"/>
              <a:t>Summary</a:t>
            </a:r>
          </a:p>
        </p:txBody>
      </p:sp>
    </p:spTree>
    <p:extLst>
      <p:ext uri="{BB962C8B-B14F-4D97-AF65-F5344CB8AC3E}">
        <p14:creationId xmlns:p14="http://schemas.microsoft.com/office/powerpoint/2010/main" val="389944973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a:xfrm>
            <a:off x="384048" y="533400"/>
            <a:ext cx="8988552" cy="545110"/>
          </a:xfrm>
        </p:spPr>
        <p:txBody>
          <a:bodyPr/>
          <a:lstStyle/>
          <a:p>
            <a:r>
              <a:rPr lang="en-US" altLang="en-US" dirty="0"/>
              <a:t>Process Mapping Theory and Rationale</a:t>
            </a:r>
            <a:br>
              <a:rPr lang="en-US" altLang="en-US" sz="2400" dirty="0"/>
            </a:br>
            <a:endParaRPr lang="en-US" altLang="en-US" sz="2400" b="0" dirty="0">
              <a:solidFill>
                <a:srgbClr val="1E1860"/>
              </a:solidFill>
            </a:endParaRPr>
          </a:p>
        </p:txBody>
      </p:sp>
      <p:sp>
        <p:nvSpPr>
          <p:cNvPr id="39939" name="Text Placeholder 2"/>
          <p:cNvSpPr>
            <a:spLocks noGrp="1"/>
          </p:cNvSpPr>
          <p:nvPr>
            <p:ph type="body" sz="quarter" idx="10"/>
          </p:nvPr>
        </p:nvSpPr>
        <p:spPr>
          <a:xfrm>
            <a:off x="384048" y="2133600"/>
            <a:ext cx="8988552" cy="5181600"/>
          </a:xfrm>
        </p:spPr>
        <p:txBody>
          <a:bodyPr/>
          <a:lstStyle/>
          <a:p>
            <a:pPr marL="0" indent="0">
              <a:lnSpc>
                <a:spcPct val="110000"/>
              </a:lnSpc>
              <a:buNone/>
            </a:pPr>
            <a:r>
              <a:rPr lang="en-US" altLang="en-US" sz="1800" i="1" dirty="0"/>
              <a:t>American heritage dictionary of the English language, Fourth Edition. </a:t>
            </a:r>
            <a:r>
              <a:rPr lang="en-US" altLang="en-US" sz="1800" dirty="0"/>
              <a:t>(2000). Updated in 2009. Boston, MA: Houghton Mifflin. </a:t>
            </a:r>
          </a:p>
          <a:p>
            <a:pPr marL="0" indent="0">
              <a:lnSpc>
                <a:spcPct val="110000"/>
              </a:lnSpc>
              <a:buNone/>
            </a:pPr>
            <a:r>
              <a:rPr lang="en-US" altLang="en-US" sz="1800" b="0" dirty="0"/>
              <a:t>Gall, J. (1978). </a:t>
            </a:r>
            <a:r>
              <a:rPr lang="en-US" altLang="en-US" sz="1800" b="0" i="1" dirty="0"/>
              <a:t>Systematics: </a:t>
            </a:r>
            <a:r>
              <a:rPr lang="en-US" altLang="en-US" sz="1800" i="1" dirty="0"/>
              <a:t>H</a:t>
            </a:r>
            <a:r>
              <a:rPr lang="en-US" altLang="en-US" sz="1800" b="0" i="1" dirty="0"/>
              <a:t>ow systems work and especially how they fail. </a:t>
            </a:r>
            <a:r>
              <a:rPr lang="en-US" altLang="en-US" sz="1800" b="0" dirty="0"/>
              <a:t>London, UK: Wildwood House Ltd.</a:t>
            </a:r>
          </a:p>
          <a:p>
            <a:pPr marL="0" indent="0">
              <a:lnSpc>
                <a:spcPct val="110000"/>
              </a:lnSpc>
              <a:buNone/>
            </a:pPr>
            <a:r>
              <a:rPr lang="en-US" altLang="en-US" sz="1800" b="0" dirty="0"/>
              <a:t>International Organization for Standardization. (1985). ISO/ANSI 5807 Information processing - Documentation symbols and conventions for data, program and system flowcharts, program network charts and system resources charts. </a:t>
            </a:r>
            <a:r>
              <a:rPr lang="en-US" altLang="en-US" sz="1800" dirty="0"/>
              <a:t>Retrieved from </a:t>
            </a:r>
            <a:r>
              <a:rPr lang="en-US" altLang="en-US" sz="1800" dirty="0">
                <a:hlinkClick r:id="rId3"/>
              </a:rPr>
              <a:t>https://www.iso.org/standard/11955.html</a:t>
            </a:r>
            <a:endParaRPr lang="en-US" altLang="en-US" sz="1800" b="0" dirty="0"/>
          </a:p>
          <a:p>
            <a:pPr marL="0" indent="0">
              <a:lnSpc>
                <a:spcPct val="110000"/>
              </a:lnSpc>
              <a:buNone/>
            </a:pPr>
            <a:r>
              <a:rPr lang="en-US" altLang="en-US" sz="1800" b="0" dirty="0"/>
              <a:t>Juran, J. M., &amp; Gryna, F. M. (Eds.). (1988). </a:t>
            </a:r>
            <a:r>
              <a:rPr lang="en-US" altLang="en-US" sz="1800" b="0" i="1" dirty="0"/>
              <a:t>Juran’s </a:t>
            </a:r>
            <a:r>
              <a:rPr lang="en-US" altLang="en-US" sz="1800" i="1" dirty="0"/>
              <a:t>q</a:t>
            </a:r>
            <a:r>
              <a:rPr lang="en-US" altLang="en-US" sz="1800" b="0" i="1" dirty="0"/>
              <a:t>uality </a:t>
            </a:r>
            <a:r>
              <a:rPr lang="en-US" altLang="en-US" sz="1800" i="1" dirty="0"/>
              <a:t>c</a:t>
            </a:r>
            <a:r>
              <a:rPr lang="en-US" altLang="en-US" sz="1800" b="0" i="1" dirty="0"/>
              <a:t>ontrol </a:t>
            </a:r>
            <a:r>
              <a:rPr lang="en-US" altLang="en-US" sz="1800" i="1" dirty="0"/>
              <a:t>h</a:t>
            </a:r>
            <a:r>
              <a:rPr lang="en-US" altLang="en-US" sz="1800" b="0" i="1" dirty="0"/>
              <a:t>andbook. </a:t>
            </a:r>
            <a:r>
              <a:rPr lang="en-US" altLang="en-US" sz="1800" b="0" dirty="0"/>
              <a:t>New York, NY</a:t>
            </a:r>
            <a:r>
              <a:rPr lang="en-US" altLang="en-US" sz="1800" dirty="0"/>
              <a:t>: McGraw-Hill, Inc.</a:t>
            </a:r>
            <a:endParaRPr lang="en-US" altLang="en-US" sz="1800" b="0" dirty="0"/>
          </a:p>
          <a:p>
            <a:pPr marL="0" indent="0">
              <a:lnSpc>
                <a:spcPct val="110000"/>
              </a:lnSpc>
              <a:buNone/>
            </a:pPr>
            <a:r>
              <a:rPr lang="en-US" altLang="en-US" sz="1800" dirty="0"/>
              <a:t>Merriam-Webster online dictionary. (n.d.). Flowchart. Retrieved from </a:t>
            </a:r>
            <a:r>
              <a:rPr lang="en-US" altLang="en-US" sz="1800" dirty="0">
                <a:hlinkClick r:id="rId4"/>
              </a:rPr>
              <a:t>https://www.merriam-webster.com/dictionary/flowchart</a:t>
            </a:r>
            <a:r>
              <a:rPr lang="en-US" altLang="en-US" sz="1800" dirty="0"/>
              <a:t>.</a:t>
            </a:r>
          </a:p>
          <a:p>
            <a:pPr marL="0" indent="0">
              <a:lnSpc>
                <a:spcPct val="110000"/>
              </a:lnSpc>
              <a:buNone/>
            </a:pPr>
            <a:r>
              <a:rPr lang="en-US" altLang="en-US" sz="1800" b="0" dirty="0"/>
              <a:t>Wickens, C. D., &amp; Hollands, J. G. (1999). </a:t>
            </a:r>
            <a:r>
              <a:rPr lang="en-US" altLang="en-US" sz="1800" b="0" i="1" dirty="0"/>
              <a:t>Engineering </a:t>
            </a:r>
            <a:r>
              <a:rPr lang="en-US" altLang="en-US" sz="1800" i="1" dirty="0"/>
              <a:t>p</a:t>
            </a:r>
            <a:r>
              <a:rPr lang="en-US" altLang="en-US" sz="1800" b="0" i="1" dirty="0"/>
              <a:t>sychology and human </a:t>
            </a:r>
            <a:r>
              <a:rPr lang="en-US" altLang="en-US" sz="1800" i="1" dirty="0"/>
              <a:t>p</a:t>
            </a:r>
            <a:r>
              <a:rPr lang="en-US" altLang="en-US" sz="1800" b="0" i="1" dirty="0"/>
              <a:t>erformance. </a:t>
            </a:r>
            <a:r>
              <a:rPr lang="en-US" altLang="en-US" sz="1800" b="0" dirty="0"/>
              <a:t>3rd ed. Upper Saddle River, NJ: Prentice Hall, Inc. </a:t>
            </a:r>
          </a:p>
          <a:p>
            <a:pPr marL="0" indent="0">
              <a:lnSpc>
                <a:spcPct val="110000"/>
              </a:lnSpc>
              <a:buNone/>
            </a:pPr>
            <a:r>
              <a:rPr lang="en-US" altLang="en-US" sz="1800" b="0" dirty="0"/>
              <a:t>Wikipedia. (n.d). Flowchart. </a:t>
            </a:r>
            <a:r>
              <a:rPr lang="en-US" altLang="en-US" sz="1800" dirty="0"/>
              <a:t>Retrieved from </a:t>
            </a:r>
            <a:r>
              <a:rPr lang="en-US" altLang="en-US" sz="1800" dirty="0">
                <a:hlinkClick r:id="rId5"/>
              </a:rPr>
              <a:t>https://en.wikipedia.org/wiki/Flowchart</a:t>
            </a:r>
            <a:endParaRPr lang="en-US" altLang="en-US" b="0" dirty="0"/>
          </a:p>
        </p:txBody>
      </p:sp>
      <p:sp>
        <p:nvSpPr>
          <p:cNvPr id="39940" name="Slide Number Placeholder 5"/>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ea typeface="MS PGothic" panose="020B0600070205080204" pitchFamily="34" charset="-128"/>
              </a:defRPr>
            </a:lvl1pPr>
            <a:lvl2pPr marL="817245" indent="-314325" eaLnBrk="0" hangingPunct="0">
              <a:defRPr>
                <a:solidFill>
                  <a:schemeClr val="tx1"/>
                </a:solidFill>
                <a:latin typeface="Arial" panose="020B0604020202020204" pitchFamily="34" charset="0"/>
                <a:ea typeface="MS PGothic" panose="020B0600070205080204" pitchFamily="34" charset="-128"/>
              </a:defRPr>
            </a:lvl2pPr>
            <a:lvl3pPr marL="1257300" indent="-251460" eaLnBrk="0" hangingPunct="0">
              <a:defRPr>
                <a:solidFill>
                  <a:schemeClr val="tx1"/>
                </a:solidFill>
                <a:latin typeface="Arial" panose="020B0604020202020204" pitchFamily="34" charset="0"/>
                <a:ea typeface="MS PGothic" panose="020B0600070205080204" pitchFamily="34" charset="-128"/>
              </a:defRPr>
            </a:lvl3pPr>
            <a:lvl4pPr marL="1760220" indent="-251460" eaLnBrk="0" hangingPunct="0">
              <a:defRPr>
                <a:solidFill>
                  <a:schemeClr val="tx1"/>
                </a:solidFill>
                <a:latin typeface="Arial" panose="020B0604020202020204" pitchFamily="34" charset="0"/>
                <a:ea typeface="MS PGothic" panose="020B0600070205080204" pitchFamily="34" charset="-128"/>
              </a:defRPr>
            </a:lvl4pPr>
            <a:lvl5pPr marL="2263140" indent="-251460" eaLnBrk="0" hangingPunct="0">
              <a:defRPr>
                <a:solidFill>
                  <a:schemeClr val="tx1"/>
                </a:solidFill>
                <a:latin typeface="Arial" panose="020B0604020202020204" pitchFamily="34" charset="0"/>
                <a:ea typeface="MS PGothic"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DD45A682-5750-4616-9EB9-D0395796295E}" type="slidenum">
              <a:rPr lang="en-US" altLang="en-US" sz="1100" smtClean="0">
                <a:latin typeface="Century Gothic" panose="020B0502020202020204" pitchFamily="34" charset="0"/>
              </a:rPr>
              <a:pPr/>
              <a:t>25</a:t>
            </a:fld>
            <a:endParaRPr lang="en-US" altLang="en-US" sz="1100" dirty="0">
              <a:latin typeface="Century Gothic" panose="020B0502020202020204" pitchFamily="34" charset="0"/>
            </a:endParaRPr>
          </a:p>
        </p:txBody>
      </p:sp>
      <p:sp>
        <p:nvSpPr>
          <p:cNvPr id="5" name="Text Placeholder 1">
            <a:extLst>
              <a:ext uri="{FF2B5EF4-FFF2-40B4-BE49-F238E27FC236}">
                <a16:creationId xmlns:a16="http://schemas.microsoft.com/office/drawing/2014/main" id="{EEA2FD20-7924-4A48-8A46-A93371CA9E89}"/>
              </a:ext>
            </a:extLst>
          </p:cNvPr>
          <p:cNvSpPr>
            <a:spLocks noGrp="1"/>
          </p:cNvSpPr>
          <p:nvPr>
            <p:ph type="body" sz="quarter" idx="11"/>
          </p:nvPr>
        </p:nvSpPr>
        <p:spPr>
          <a:xfrm>
            <a:off x="384048" y="1219868"/>
            <a:ext cx="8674100" cy="509498"/>
          </a:xfrm>
        </p:spPr>
        <p:txBody>
          <a:bodyPr/>
          <a:lstStyle/>
          <a:p>
            <a:r>
              <a:rPr lang="en-US" b="1" dirty="0"/>
              <a:t>References</a:t>
            </a:r>
          </a:p>
        </p:txBody>
      </p:sp>
    </p:spTree>
    <p:extLst>
      <p:ext uri="{BB962C8B-B14F-4D97-AF65-F5344CB8AC3E}">
        <p14:creationId xmlns:p14="http://schemas.microsoft.com/office/powerpoint/2010/main" val="52873782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a:xfrm>
            <a:off x="384047" y="533400"/>
            <a:ext cx="9113965" cy="545110"/>
          </a:xfrm>
        </p:spPr>
        <p:txBody>
          <a:bodyPr/>
          <a:lstStyle/>
          <a:p>
            <a:r>
              <a:rPr lang="en-US" altLang="en-US" dirty="0"/>
              <a:t>Process Mapping Theory and Rationale</a:t>
            </a:r>
            <a:endParaRPr lang="en-US" altLang="en-US" sz="2400" b="0" dirty="0">
              <a:solidFill>
                <a:srgbClr val="1E1860"/>
              </a:solidFill>
            </a:endParaRPr>
          </a:p>
        </p:txBody>
      </p:sp>
      <p:sp>
        <p:nvSpPr>
          <p:cNvPr id="9" name="Text Placeholder 2"/>
          <p:cNvSpPr>
            <a:spLocks noGrp="1"/>
          </p:cNvSpPr>
          <p:nvPr>
            <p:ph type="body" sz="quarter" idx="10"/>
          </p:nvPr>
        </p:nvSpPr>
        <p:spPr>
          <a:xfrm>
            <a:off x="384048" y="2133600"/>
            <a:ext cx="9217152" cy="5334000"/>
          </a:xfrm>
        </p:spPr>
        <p:txBody>
          <a:bodyPr/>
          <a:lstStyle/>
          <a:p>
            <a:pPr marL="0" indent="0">
              <a:lnSpc>
                <a:spcPct val="110000"/>
              </a:lnSpc>
              <a:buNone/>
            </a:pPr>
            <a:r>
              <a:rPr lang="en-US" sz="1500" b="1" dirty="0"/>
              <a:t>Images</a:t>
            </a:r>
          </a:p>
          <a:p>
            <a:pPr marL="0" indent="0">
              <a:lnSpc>
                <a:spcPct val="110000"/>
              </a:lnSpc>
              <a:buNone/>
            </a:pPr>
            <a:r>
              <a:rPr lang="en-US" sz="1500" b="0" dirty="0"/>
              <a:t>Cave art [Engraver]. (~17,000 years ago). Lascaux Cave: Fields Gallery. Retrieved </a:t>
            </a:r>
            <a:r>
              <a:rPr lang="en-US" sz="1500" dirty="0"/>
              <a:t>from </a:t>
            </a:r>
            <a:r>
              <a:rPr lang="en-US" sz="1500" dirty="0">
                <a:hlinkClick r:id="rId3"/>
              </a:rPr>
              <a:t>http://commons.wikimedia.org/wiki/File:Lascaux-diverticule-f%C3%A9lins.jpg</a:t>
            </a:r>
            <a:endParaRPr lang="en-US" sz="1500" b="0" dirty="0"/>
          </a:p>
          <a:p>
            <a:pPr marL="0" indent="0">
              <a:lnSpc>
                <a:spcPct val="110000"/>
              </a:lnSpc>
              <a:buNone/>
            </a:pPr>
            <a:r>
              <a:rPr lang="en-US" sz="1500" b="0" dirty="0"/>
              <a:t>DOT-9892: Poison 6. (n.d.). Retrieved from </a:t>
            </a:r>
            <a:r>
              <a:rPr lang="en-US" sz="1500" b="0" dirty="0">
                <a:hlinkClick r:id="rId4"/>
              </a:rPr>
              <a:t>http://www.compliancesigns.com/DOT-9892.shtml</a:t>
            </a:r>
            <a:endParaRPr lang="en-US" sz="1500" b="0" dirty="0"/>
          </a:p>
          <a:p>
            <a:pPr marL="0" indent="0">
              <a:lnSpc>
                <a:spcPct val="110000"/>
              </a:lnSpc>
              <a:buNone/>
            </a:pPr>
            <a:r>
              <a:rPr lang="en-US" sz="1500" b="0" dirty="0"/>
              <a:t>Manual on Uniform Traffic Control Devices- Chapter 2B. Regulatory Signs. (n.d.). Retrieved from </a:t>
            </a:r>
            <a:r>
              <a:rPr lang="en-US" sz="1500" b="0" dirty="0">
                <a:hlinkClick r:id="rId5"/>
              </a:rPr>
              <a:t>http://mutcd.fhwa.dot.gov/htm/2003r1r2/part2/part2b1.htm#figure2B3</a:t>
            </a:r>
            <a:endParaRPr lang="en-US" sz="1500" b="0" dirty="0"/>
          </a:p>
          <a:p>
            <a:pPr marL="0" indent="0">
              <a:lnSpc>
                <a:spcPct val="110000"/>
              </a:lnSpc>
              <a:buNone/>
            </a:pPr>
            <a:r>
              <a:rPr lang="en-US" sz="1500" b="0" dirty="0"/>
              <a:t>W1-13 Truck Turn Over Black on Yellow Diamond Warning Sign. (n.d.). Retrieved from </a:t>
            </a:r>
            <a:r>
              <a:rPr lang="en-US" sz="1500" b="0" dirty="0">
                <a:hlinkClick r:id="rId6"/>
              </a:rPr>
              <a:t>http://www.bing.com/images/search?q=Road+Signs+for+Trucks&amp;view=detail&amp;id=957CDD77533D1AED5867A4D1606CF26BFDBB3D16&amp;first=121&amp;FORM=IDFRIR</a:t>
            </a:r>
            <a:endParaRPr lang="en-US" sz="1500" b="0" dirty="0"/>
          </a:p>
          <a:p>
            <a:pPr marL="0" indent="0">
              <a:lnSpc>
                <a:spcPct val="110000"/>
              </a:lnSpc>
              <a:buNone/>
            </a:pPr>
            <a:r>
              <a:rPr lang="en-US" sz="1500" b="0" dirty="0"/>
              <a:t>Washington DC VA Medical Center -Metro Subway Map. (n.d.). Retrieved from </a:t>
            </a:r>
            <a:r>
              <a:rPr lang="en-US" sz="1500" b="0" dirty="0">
                <a:hlinkClick r:id="rId7"/>
              </a:rPr>
              <a:t>http://www.washingtondc.va.gov/about/metro.asp</a:t>
            </a:r>
            <a:endParaRPr lang="en-US" sz="1500" b="0" dirty="0"/>
          </a:p>
          <a:p>
            <a:pPr marL="0" indent="0">
              <a:lnSpc>
                <a:spcPct val="110000"/>
              </a:lnSpc>
              <a:buNone/>
            </a:pPr>
            <a:r>
              <a:rPr lang="en-US" sz="1500" b="0" dirty="0" err="1"/>
              <a:t>Nahm</a:t>
            </a:r>
            <a:r>
              <a:rPr lang="en-US" sz="1500" b="0" dirty="0"/>
              <a:t>, M. (2012). Duke University</a:t>
            </a:r>
            <a:r>
              <a:rPr lang="en-US" sz="1500" dirty="0"/>
              <a:t>.</a:t>
            </a:r>
            <a:endParaRPr lang="en-US" sz="1500" b="0" dirty="0"/>
          </a:p>
          <a:p>
            <a:pPr marL="0" indent="0">
              <a:lnSpc>
                <a:spcPct val="110000"/>
              </a:lnSpc>
              <a:buNone/>
            </a:pPr>
            <a:r>
              <a:rPr lang="en-US" sz="1500" b="0" dirty="0" err="1"/>
              <a:t>Nahm</a:t>
            </a:r>
            <a:r>
              <a:rPr lang="en-US" sz="1500" b="0" dirty="0"/>
              <a:t>, M. (2012). Duke University</a:t>
            </a:r>
            <a:r>
              <a:rPr lang="en-US" sz="1500" dirty="0"/>
              <a:t>.</a:t>
            </a:r>
            <a:endParaRPr lang="en-US" sz="1500" b="0" dirty="0"/>
          </a:p>
          <a:p>
            <a:pPr marL="0" indent="0">
              <a:lnSpc>
                <a:spcPct val="110000"/>
              </a:lnSpc>
              <a:buNone/>
            </a:pPr>
            <a:r>
              <a:rPr lang="en-US" sz="1500" b="0" dirty="0"/>
              <a:t>File: LampFlowchart.png. (n.d.). Retrieved from </a:t>
            </a:r>
            <a:r>
              <a:rPr lang="en-US" sz="1500" b="0" dirty="0">
                <a:hlinkClick r:id="rId8"/>
              </a:rPr>
              <a:t>http://commons.wikimedia.org/wiki/File:LampFlowchart.png</a:t>
            </a:r>
            <a:r>
              <a:rPr lang="en-US" sz="1500" b="0" dirty="0"/>
              <a:t>. </a:t>
            </a:r>
          </a:p>
          <a:p>
            <a:pPr marL="0" indent="0">
              <a:buNone/>
            </a:pPr>
            <a:endParaRPr lang="en-US" b="0" dirty="0"/>
          </a:p>
        </p:txBody>
      </p:sp>
      <p:sp>
        <p:nvSpPr>
          <p:cNvPr id="40963" name="Slide Number Placeholder 5"/>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ea typeface="MS PGothic" panose="020B0600070205080204" pitchFamily="34" charset="-128"/>
              </a:defRPr>
            </a:lvl1pPr>
            <a:lvl2pPr marL="817245" indent="-314325" eaLnBrk="0" hangingPunct="0">
              <a:defRPr>
                <a:solidFill>
                  <a:schemeClr val="tx1"/>
                </a:solidFill>
                <a:latin typeface="Arial" panose="020B0604020202020204" pitchFamily="34" charset="0"/>
                <a:ea typeface="MS PGothic" panose="020B0600070205080204" pitchFamily="34" charset="-128"/>
              </a:defRPr>
            </a:lvl2pPr>
            <a:lvl3pPr marL="1257300" indent="-251460" eaLnBrk="0" hangingPunct="0">
              <a:defRPr>
                <a:solidFill>
                  <a:schemeClr val="tx1"/>
                </a:solidFill>
                <a:latin typeface="Arial" panose="020B0604020202020204" pitchFamily="34" charset="0"/>
                <a:ea typeface="MS PGothic" panose="020B0600070205080204" pitchFamily="34" charset="-128"/>
              </a:defRPr>
            </a:lvl3pPr>
            <a:lvl4pPr marL="1760220" indent="-251460" eaLnBrk="0" hangingPunct="0">
              <a:defRPr>
                <a:solidFill>
                  <a:schemeClr val="tx1"/>
                </a:solidFill>
                <a:latin typeface="Arial" panose="020B0604020202020204" pitchFamily="34" charset="0"/>
                <a:ea typeface="MS PGothic" panose="020B0600070205080204" pitchFamily="34" charset="-128"/>
              </a:defRPr>
            </a:lvl4pPr>
            <a:lvl5pPr marL="2263140" indent="-251460" eaLnBrk="0" hangingPunct="0">
              <a:defRPr>
                <a:solidFill>
                  <a:schemeClr val="tx1"/>
                </a:solidFill>
                <a:latin typeface="Arial" panose="020B0604020202020204" pitchFamily="34" charset="0"/>
                <a:ea typeface="MS PGothic"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444D77CD-00D0-41C0-85F1-20C15EFA8DCB}" type="slidenum">
              <a:rPr lang="en-US" altLang="en-US" sz="1100" smtClean="0">
                <a:latin typeface="Century Gothic" panose="020B0502020202020204" pitchFamily="34" charset="0"/>
              </a:rPr>
              <a:pPr/>
              <a:t>26</a:t>
            </a:fld>
            <a:endParaRPr lang="en-US" altLang="en-US" sz="1100" dirty="0">
              <a:latin typeface="Century Gothic" panose="020B0502020202020204" pitchFamily="34" charset="0"/>
            </a:endParaRPr>
          </a:p>
        </p:txBody>
      </p:sp>
      <p:sp>
        <p:nvSpPr>
          <p:cNvPr id="5" name="Text Placeholder 1">
            <a:extLst>
              <a:ext uri="{FF2B5EF4-FFF2-40B4-BE49-F238E27FC236}">
                <a16:creationId xmlns:a16="http://schemas.microsoft.com/office/drawing/2014/main" id="{EEA2FD20-7924-4A48-8A46-A93371CA9E89}"/>
              </a:ext>
            </a:extLst>
          </p:cNvPr>
          <p:cNvSpPr>
            <a:spLocks noGrp="1"/>
          </p:cNvSpPr>
          <p:nvPr>
            <p:ph type="body" sz="quarter" idx="11"/>
          </p:nvPr>
        </p:nvSpPr>
        <p:spPr>
          <a:xfrm>
            <a:off x="384048" y="1219868"/>
            <a:ext cx="8674100" cy="509498"/>
          </a:xfrm>
        </p:spPr>
        <p:txBody>
          <a:bodyPr/>
          <a:lstStyle/>
          <a:p>
            <a:r>
              <a:rPr lang="en-US" b="1" dirty="0"/>
              <a:t>References</a:t>
            </a:r>
          </a:p>
        </p:txBody>
      </p:sp>
    </p:spTree>
    <p:extLst>
      <p:ext uri="{BB962C8B-B14F-4D97-AF65-F5344CB8AC3E}">
        <p14:creationId xmlns:p14="http://schemas.microsoft.com/office/powerpoint/2010/main" val="237517656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1295400"/>
            <a:ext cx="0" cy="5293360"/>
          </a:xfrm>
          <a:custGeom>
            <a:avLst/>
            <a:gdLst/>
            <a:ahLst/>
            <a:cxnLst/>
            <a:rect l="l" t="t" r="r" b="b"/>
            <a:pathLst>
              <a:path h="5293359">
                <a:moveTo>
                  <a:pt x="0" y="0"/>
                </a:moveTo>
                <a:lnTo>
                  <a:pt x="0" y="5292852"/>
                </a:lnTo>
              </a:path>
            </a:pathLst>
          </a:custGeom>
          <a:ln w="23495">
            <a:solidFill>
              <a:srgbClr val="D8A31F"/>
            </a:solidFill>
          </a:ln>
        </p:spPr>
        <p:txBody>
          <a:bodyPr wrap="square" lIns="0" tIns="0" rIns="0" bIns="0" rtlCol="0"/>
          <a:lstStyle/>
          <a:p>
            <a:endParaRPr dirty="0"/>
          </a:p>
        </p:txBody>
      </p:sp>
      <p:sp>
        <p:nvSpPr>
          <p:cNvPr id="5" name="object 5"/>
          <p:cNvSpPr/>
          <p:nvPr/>
        </p:nvSpPr>
        <p:spPr>
          <a:xfrm>
            <a:off x="0" y="1143000"/>
            <a:ext cx="10058400" cy="5434037"/>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A6C038"/>
          </a:solidFill>
        </p:spPr>
        <p:txBody>
          <a:bodyPr wrap="square" lIns="0" tIns="0" rIns="0" bIns="0" rtlCol="0"/>
          <a:lstStyle/>
          <a:p>
            <a:endParaRPr dirty="0"/>
          </a:p>
        </p:txBody>
      </p:sp>
      <p:sp>
        <p:nvSpPr>
          <p:cNvPr id="8" name="object 8"/>
          <p:cNvSpPr txBox="1"/>
          <p:nvPr/>
        </p:nvSpPr>
        <p:spPr>
          <a:xfrm>
            <a:off x="838200" y="1752600"/>
            <a:ext cx="8382000" cy="4298613"/>
          </a:xfrm>
          <a:prstGeom prst="rect">
            <a:avLst/>
          </a:prstGeom>
        </p:spPr>
        <p:txBody>
          <a:bodyPr vert="horz" wrap="square" lIns="0" tIns="0" rIns="0" bIns="0" rtlCol="0">
            <a:spAutoFit/>
          </a:bodyPr>
          <a:lstStyle/>
          <a:p>
            <a:r>
              <a:rPr lang="en-US" sz="1200" kern="0" dirty="0">
                <a:solidFill>
                  <a:schemeClr val="bg1"/>
                </a:solidFill>
                <a:latin typeface="Century Gothic" panose="020B0502020202020204" pitchFamily="34" charset="0"/>
              </a:rPr>
              <a:t>This material was developed by Duke University, funded by the Department of Health and Human Services, Office of the National Coordinator for Health Information Technology under Award Number IU24OC000024. This material was updated by Normandale Community College, funded under Award Number 90WT0003.</a:t>
            </a:r>
          </a:p>
          <a:p>
            <a:endParaRPr lang="en-US" sz="2000" spc="-100" dirty="0">
              <a:solidFill>
                <a:schemeClr val="bg1"/>
              </a:solidFill>
              <a:latin typeface="Century Gothic" panose="020B0502020202020204" pitchFamily="34" charset="0"/>
            </a:endParaRPr>
          </a:p>
          <a:p>
            <a:r>
              <a:rPr lang="en-US" sz="2000" dirty="0">
                <a:solidFill>
                  <a:schemeClr val="bg1"/>
                </a:solidFill>
                <a:latin typeface="Century Gothic" panose="020B0502020202020204" pitchFamily="34" charset="0"/>
              </a:rPr>
              <a:t>This presentation was produced with the support of the United States Agency for International Development (USAID) under the terms of MEASURE Evaluation cooperative agreement AID-OAA-L-14-00004. MEASURE Evaluation is implemented by the Carolina Population Center, University of North Carolina at Chapel Hill in partnership with ICF International; John Snow, Inc.; Management Sciences for Health; Palladium; and Tulane University. Views expressed are not necessarily those of USAID or the United States government. </a:t>
            </a:r>
          </a:p>
          <a:p>
            <a:pPr marL="12700" marR="819150">
              <a:lnSpc>
                <a:spcPts val="5200"/>
              </a:lnSpc>
            </a:pPr>
            <a:r>
              <a:rPr lang="en-US" sz="2000" b="1" dirty="0">
                <a:solidFill>
                  <a:srgbClr val="1E1860"/>
                </a:solidFill>
                <a:latin typeface="Century Gothic" panose="020B0502020202020204" pitchFamily="34" charset="0"/>
                <a:cs typeface="Futura LT Pro Book"/>
              </a:rPr>
              <a:t>www.measureevaluation.org</a:t>
            </a:r>
          </a:p>
        </p:txBody>
      </p:sp>
      <p:sp>
        <p:nvSpPr>
          <p:cNvPr id="11" name="object 3"/>
          <p:cNvSpPr/>
          <p:nvPr/>
        </p:nvSpPr>
        <p:spPr>
          <a:xfrm>
            <a:off x="0" y="0"/>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7" name="Rectangle 1"/>
          <p:cNvSpPr>
            <a:spLocks noChangeArrowheads="1"/>
          </p:cNvSpPr>
          <p:nvPr/>
        </p:nvSpPr>
        <p:spPr bwMode="auto">
          <a:xfrm>
            <a:off x="-762000" y="728269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grpSp>
        <p:nvGrpSpPr>
          <p:cNvPr id="10" name="Group 9"/>
          <p:cNvGrpSpPr/>
          <p:nvPr/>
        </p:nvGrpSpPr>
        <p:grpSpPr>
          <a:xfrm>
            <a:off x="6199632" y="6647688"/>
            <a:ext cx="3554167" cy="1089590"/>
            <a:chOff x="4495800" y="6621716"/>
            <a:chExt cx="3554167" cy="1089590"/>
          </a:xfrm>
        </p:grpSpPr>
        <p:pic>
          <p:nvPicPr>
            <p:cNvPr id="13" name="Picture 12"/>
            <p:cNvPicPr>
              <a:picLocks noChangeAspect="1"/>
            </p:cNvPicPr>
            <p:nvPr/>
          </p:nvPicPr>
          <p:blipFill rotWithShape="1">
            <a:blip r:embed="rId3">
              <a:extLst>
                <a:ext uri="{28A0092B-C50C-407E-A947-70E740481C1C}">
                  <a14:useLocalDpi xmlns:a14="http://schemas.microsoft.com/office/drawing/2010/main" val="0"/>
                </a:ext>
              </a:extLst>
            </a:blip>
            <a:srcRect l="40134" r="31823" b="23721"/>
            <a:stretch/>
          </p:blipFill>
          <p:spPr>
            <a:xfrm>
              <a:off x="7038341" y="6681371"/>
              <a:ext cx="1011626" cy="990600"/>
            </a:xfrm>
            <a:prstGeom prst="rect">
              <a:avLst/>
            </a:prstGeom>
          </p:spPr>
        </p:pic>
        <p:pic>
          <p:nvPicPr>
            <p:cNvPr id="14" name="Picture 1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495800" y="6621716"/>
              <a:ext cx="1274374" cy="1089590"/>
            </a:xfrm>
            <a:prstGeom prst="rect">
              <a:avLst/>
            </a:prstGeom>
          </p:spPr>
        </p:pic>
        <p:pic>
          <p:nvPicPr>
            <p:cNvPr id="15" name="Picture 14"/>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5806440" y="6883630"/>
              <a:ext cx="1066801" cy="640080"/>
            </a:xfrm>
            <a:prstGeom prst="rect">
              <a:avLst/>
            </a:prstGeom>
          </p:spPr>
        </p:pic>
      </p:grpSp>
    </p:spTree>
    <p:extLst>
      <p:ext uri="{BB962C8B-B14F-4D97-AF65-F5344CB8AC3E}">
        <p14:creationId xmlns:p14="http://schemas.microsoft.com/office/powerpoint/2010/main" val="19311117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384048" y="533400"/>
            <a:ext cx="9979152" cy="545110"/>
          </a:xfrm>
        </p:spPr>
        <p:txBody>
          <a:bodyPr/>
          <a:lstStyle/>
          <a:p>
            <a:r>
              <a:rPr lang="en-US" dirty="0"/>
              <a:t>Process Mapping Theory and Rationale </a:t>
            </a:r>
            <a:endParaRPr lang="en-US" sz="2400" b="0" dirty="0">
              <a:solidFill>
                <a:srgbClr val="1E1860"/>
              </a:solidFill>
            </a:endParaRPr>
          </a:p>
        </p:txBody>
      </p:sp>
      <p:sp>
        <p:nvSpPr>
          <p:cNvPr id="13316" name="Text Placeholder 3"/>
          <p:cNvSpPr>
            <a:spLocks noGrp="1"/>
          </p:cNvSpPr>
          <p:nvPr>
            <p:ph type="body" sz="quarter" idx="10"/>
          </p:nvPr>
        </p:nvSpPr>
        <p:spPr>
          <a:xfrm>
            <a:off x="384048" y="2133600"/>
            <a:ext cx="8305800" cy="2590800"/>
          </a:xfrm>
        </p:spPr>
        <p:txBody>
          <a:bodyPr/>
          <a:lstStyle/>
          <a:p>
            <a:pPr>
              <a:lnSpc>
                <a:spcPct val="110000"/>
              </a:lnSpc>
              <a:spcAft>
                <a:spcPts val="1200"/>
              </a:spcAft>
            </a:pPr>
            <a:r>
              <a:rPr lang="en-US" altLang="en-US" dirty="0"/>
              <a:t>Purpose of graphic process representation</a:t>
            </a:r>
          </a:p>
          <a:p>
            <a:pPr>
              <a:lnSpc>
                <a:spcPct val="110000"/>
              </a:lnSpc>
              <a:spcAft>
                <a:spcPts val="1200"/>
              </a:spcAft>
            </a:pPr>
            <a:r>
              <a:rPr lang="en-US" altLang="en-US" dirty="0"/>
              <a:t>Process diagram vocabulary</a:t>
            </a:r>
          </a:p>
          <a:p>
            <a:pPr>
              <a:lnSpc>
                <a:spcPct val="110000"/>
              </a:lnSpc>
              <a:spcAft>
                <a:spcPts val="1200"/>
              </a:spcAft>
            </a:pPr>
            <a:r>
              <a:rPr lang="en-US" altLang="en-US" dirty="0"/>
              <a:t>Identification of process steps</a:t>
            </a:r>
          </a:p>
          <a:p>
            <a:pPr>
              <a:lnSpc>
                <a:spcPct val="110000"/>
              </a:lnSpc>
              <a:spcAft>
                <a:spcPts val="1200"/>
              </a:spcAft>
            </a:pPr>
            <a:r>
              <a:rPr lang="en-US" altLang="en-US" dirty="0"/>
              <a:t>Basic flowchart symbols</a:t>
            </a:r>
          </a:p>
          <a:p>
            <a:pPr>
              <a:lnSpc>
                <a:spcPct val="110000"/>
              </a:lnSpc>
              <a:spcAft>
                <a:spcPts val="1200"/>
              </a:spcAft>
            </a:pPr>
            <a:r>
              <a:rPr lang="en-US" altLang="en-US" dirty="0"/>
              <a:t>Creation of a basic flowchart</a:t>
            </a:r>
          </a:p>
        </p:txBody>
      </p:sp>
      <p:sp>
        <p:nvSpPr>
          <p:cNvPr id="13315" name="Slide Number Placeholder 2"/>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ea typeface="MS PGothic" panose="020B0600070205080204" pitchFamily="34" charset="-128"/>
              </a:defRPr>
            </a:lvl1pPr>
            <a:lvl2pPr marL="817245" indent="-314325" eaLnBrk="0" hangingPunct="0">
              <a:defRPr>
                <a:solidFill>
                  <a:schemeClr val="tx1"/>
                </a:solidFill>
                <a:latin typeface="Arial" panose="020B0604020202020204" pitchFamily="34" charset="0"/>
                <a:ea typeface="MS PGothic" panose="020B0600070205080204" pitchFamily="34" charset="-128"/>
              </a:defRPr>
            </a:lvl2pPr>
            <a:lvl3pPr marL="1257300" indent="-251460" eaLnBrk="0" hangingPunct="0">
              <a:defRPr>
                <a:solidFill>
                  <a:schemeClr val="tx1"/>
                </a:solidFill>
                <a:latin typeface="Arial" panose="020B0604020202020204" pitchFamily="34" charset="0"/>
                <a:ea typeface="MS PGothic" panose="020B0600070205080204" pitchFamily="34" charset="-128"/>
              </a:defRPr>
            </a:lvl3pPr>
            <a:lvl4pPr marL="1760220" indent="-251460" eaLnBrk="0" hangingPunct="0">
              <a:defRPr>
                <a:solidFill>
                  <a:schemeClr val="tx1"/>
                </a:solidFill>
                <a:latin typeface="Arial" panose="020B0604020202020204" pitchFamily="34" charset="0"/>
                <a:ea typeface="MS PGothic" panose="020B0600070205080204" pitchFamily="34" charset="-128"/>
              </a:defRPr>
            </a:lvl4pPr>
            <a:lvl5pPr marL="2263140" indent="-251460" eaLnBrk="0" hangingPunct="0">
              <a:defRPr>
                <a:solidFill>
                  <a:schemeClr val="tx1"/>
                </a:solidFill>
                <a:latin typeface="Arial" panose="020B0604020202020204" pitchFamily="34" charset="0"/>
                <a:ea typeface="MS PGothic"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5DD0E7E9-B8DA-4F21-88FE-36232AF9C1AC}" type="slidenum">
              <a:rPr lang="en-US" altLang="en-US" sz="1100" smtClean="0">
                <a:latin typeface="Century Gothic" panose="020B0502020202020204" pitchFamily="34" charset="0"/>
              </a:rPr>
              <a:pPr/>
              <a:t>3</a:t>
            </a:fld>
            <a:endParaRPr lang="en-US" altLang="en-US" sz="1100" dirty="0">
              <a:latin typeface="Century Gothic" panose="020B0502020202020204" pitchFamily="34" charset="0"/>
            </a:endParaRPr>
          </a:p>
        </p:txBody>
      </p:sp>
      <p:sp>
        <p:nvSpPr>
          <p:cNvPr id="5" name="Text Placeholder 1">
            <a:extLst>
              <a:ext uri="{FF2B5EF4-FFF2-40B4-BE49-F238E27FC236}">
                <a16:creationId xmlns:a16="http://schemas.microsoft.com/office/drawing/2014/main" id="{EEA2FD20-7924-4A48-8A46-A93371CA9E89}"/>
              </a:ext>
            </a:extLst>
          </p:cNvPr>
          <p:cNvSpPr>
            <a:spLocks noGrp="1"/>
          </p:cNvSpPr>
          <p:nvPr>
            <p:ph type="body" sz="quarter" idx="11"/>
          </p:nvPr>
        </p:nvSpPr>
        <p:spPr>
          <a:xfrm>
            <a:off x="384048" y="1219868"/>
            <a:ext cx="8674100" cy="509498"/>
          </a:xfrm>
        </p:spPr>
        <p:txBody>
          <a:bodyPr/>
          <a:lstStyle/>
          <a:p>
            <a:r>
              <a:rPr lang="en-US" b="1" dirty="0"/>
              <a:t>Topics</a:t>
            </a:r>
          </a:p>
        </p:txBody>
      </p:sp>
    </p:spTree>
    <p:extLst>
      <p:ext uri="{BB962C8B-B14F-4D97-AF65-F5344CB8AC3E}">
        <p14:creationId xmlns:p14="http://schemas.microsoft.com/office/powerpoint/2010/main" val="25739003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15" descr="Cave drawing showing animals and spears.&#10;&#10;Source: Caveman [Engraver]. (~17000 years ago).  ">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0" y="2583760"/>
            <a:ext cx="6579870" cy="3742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3" name="Title 1"/>
          <p:cNvSpPr>
            <a:spLocks noGrp="1"/>
          </p:cNvSpPr>
          <p:nvPr>
            <p:ph type="title"/>
          </p:nvPr>
        </p:nvSpPr>
        <p:spPr>
          <a:xfrm>
            <a:off x="384048" y="533400"/>
            <a:ext cx="8674100" cy="545110"/>
          </a:xfrm>
        </p:spPr>
        <p:txBody>
          <a:bodyPr/>
          <a:lstStyle/>
          <a:p>
            <a:r>
              <a:rPr lang="en-US" altLang="en-US" dirty="0"/>
              <a:t>Communicating with Symbols</a:t>
            </a:r>
          </a:p>
        </p:txBody>
      </p:sp>
      <p:sp>
        <p:nvSpPr>
          <p:cNvPr id="15364" name="Content Placeholder 6"/>
          <p:cNvSpPr>
            <a:spLocks noGrp="1"/>
          </p:cNvSpPr>
          <p:nvPr>
            <p:ph type="body" sz="quarter" idx="10"/>
          </p:nvPr>
        </p:nvSpPr>
        <p:spPr>
          <a:xfrm>
            <a:off x="384048" y="1600200"/>
            <a:ext cx="8305800" cy="983560"/>
          </a:xfrm>
        </p:spPr>
        <p:txBody>
          <a:bodyPr/>
          <a:lstStyle/>
          <a:p>
            <a:pPr marL="0" indent="0">
              <a:buNone/>
            </a:pPr>
            <a:r>
              <a:rPr lang="en-US" altLang="en-US" dirty="0"/>
              <a:t>Since the beginning of human history, people have used symbols to communicate.</a:t>
            </a:r>
          </a:p>
          <a:p>
            <a:endParaRPr lang="en-US" altLang="en-US" dirty="0"/>
          </a:p>
        </p:txBody>
      </p:sp>
      <p:sp>
        <p:nvSpPr>
          <p:cNvPr id="15365" name="Slide Number Placeholder 3"/>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ea typeface="MS PGothic" panose="020B0600070205080204" pitchFamily="34" charset="-128"/>
              </a:defRPr>
            </a:lvl1pPr>
            <a:lvl2pPr marL="817245" indent="-314325" eaLnBrk="0" hangingPunct="0">
              <a:defRPr>
                <a:solidFill>
                  <a:schemeClr val="tx1"/>
                </a:solidFill>
                <a:latin typeface="Arial" panose="020B0604020202020204" pitchFamily="34" charset="0"/>
                <a:ea typeface="MS PGothic" panose="020B0600070205080204" pitchFamily="34" charset="-128"/>
              </a:defRPr>
            </a:lvl2pPr>
            <a:lvl3pPr marL="1257300" indent="-251460" eaLnBrk="0" hangingPunct="0">
              <a:defRPr>
                <a:solidFill>
                  <a:schemeClr val="tx1"/>
                </a:solidFill>
                <a:latin typeface="Arial" panose="020B0604020202020204" pitchFamily="34" charset="0"/>
                <a:ea typeface="MS PGothic" panose="020B0600070205080204" pitchFamily="34" charset="-128"/>
              </a:defRPr>
            </a:lvl3pPr>
            <a:lvl4pPr marL="1760220" indent="-251460" eaLnBrk="0" hangingPunct="0">
              <a:defRPr>
                <a:solidFill>
                  <a:schemeClr val="tx1"/>
                </a:solidFill>
                <a:latin typeface="Arial" panose="020B0604020202020204" pitchFamily="34" charset="0"/>
                <a:ea typeface="MS PGothic" panose="020B0600070205080204" pitchFamily="34" charset="-128"/>
              </a:defRPr>
            </a:lvl4pPr>
            <a:lvl5pPr marL="2263140" indent="-251460" eaLnBrk="0" hangingPunct="0">
              <a:defRPr>
                <a:solidFill>
                  <a:schemeClr val="tx1"/>
                </a:solidFill>
                <a:latin typeface="Arial" panose="020B0604020202020204" pitchFamily="34" charset="0"/>
                <a:ea typeface="MS PGothic"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3C3B252-0A27-4D48-AD15-4368D3431842}" type="slidenum">
              <a:rPr lang="en-US" altLang="en-US" sz="1100" smtClean="0">
                <a:latin typeface="Century Gothic" panose="020B0502020202020204" pitchFamily="34" charset="0"/>
              </a:rPr>
              <a:pPr/>
              <a:t>4</a:t>
            </a:fld>
            <a:endParaRPr lang="en-US" altLang="en-US" sz="1100" dirty="0">
              <a:latin typeface="Century Gothic" panose="020B0502020202020204" pitchFamily="34" charset="0"/>
            </a:endParaRPr>
          </a:p>
        </p:txBody>
      </p:sp>
      <p:sp>
        <p:nvSpPr>
          <p:cNvPr id="3" name="Rectangle 2"/>
          <p:cNvSpPr/>
          <p:nvPr/>
        </p:nvSpPr>
        <p:spPr>
          <a:xfrm>
            <a:off x="1828800" y="6553200"/>
            <a:ext cx="3674404" cy="338554"/>
          </a:xfrm>
          <a:prstGeom prst="rect">
            <a:avLst/>
          </a:prstGeom>
        </p:spPr>
        <p:txBody>
          <a:bodyPr wrap="none">
            <a:spAutoFit/>
          </a:bodyPr>
          <a:lstStyle/>
          <a:p>
            <a:r>
              <a:rPr lang="en-US" altLang="en-US" sz="1600" dirty="0">
                <a:latin typeface="Century Gothic" panose="020B0502020202020204" pitchFamily="34" charset="0"/>
              </a:rPr>
              <a:t>(Cave drawing, ~17,000 years ago)</a:t>
            </a:r>
          </a:p>
        </p:txBody>
      </p:sp>
    </p:spTree>
    <p:extLst>
      <p:ext uri="{BB962C8B-B14F-4D97-AF65-F5344CB8AC3E}">
        <p14:creationId xmlns:p14="http://schemas.microsoft.com/office/powerpoint/2010/main" val="27727552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384048" y="0"/>
            <a:ext cx="8674100" cy="545110"/>
          </a:xfrm>
        </p:spPr>
        <p:txBody>
          <a:bodyPr/>
          <a:lstStyle/>
          <a:p>
            <a:r>
              <a:rPr lang="en-US" altLang="en-US" dirty="0"/>
              <a:t>Human Beings Perceive Meaning Directly from Symbols</a:t>
            </a:r>
          </a:p>
        </p:txBody>
      </p:sp>
      <p:sp>
        <p:nvSpPr>
          <p:cNvPr id="3" name="Text Placeholder 2"/>
          <p:cNvSpPr>
            <a:spLocks noGrp="1"/>
          </p:cNvSpPr>
          <p:nvPr>
            <p:ph type="body" sz="quarter" idx="10"/>
          </p:nvPr>
        </p:nvSpPr>
        <p:spPr/>
        <p:txBody>
          <a:bodyPr/>
          <a:lstStyle/>
          <a:p>
            <a:endParaRPr lang="en-US" dirty="0"/>
          </a:p>
        </p:txBody>
      </p:sp>
      <p:sp>
        <p:nvSpPr>
          <p:cNvPr id="16387" name="Slide Number Placeholder 3"/>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ea typeface="MS PGothic" panose="020B0600070205080204" pitchFamily="34" charset="-128"/>
              </a:defRPr>
            </a:lvl1pPr>
            <a:lvl2pPr marL="817245" indent="-314325" eaLnBrk="0" hangingPunct="0">
              <a:defRPr>
                <a:solidFill>
                  <a:schemeClr val="tx1"/>
                </a:solidFill>
                <a:latin typeface="Arial" panose="020B0604020202020204" pitchFamily="34" charset="0"/>
                <a:ea typeface="MS PGothic" panose="020B0600070205080204" pitchFamily="34" charset="-128"/>
              </a:defRPr>
            </a:lvl2pPr>
            <a:lvl3pPr marL="1257300" indent="-251460" eaLnBrk="0" hangingPunct="0">
              <a:defRPr>
                <a:solidFill>
                  <a:schemeClr val="tx1"/>
                </a:solidFill>
                <a:latin typeface="Arial" panose="020B0604020202020204" pitchFamily="34" charset="0"/>
                <a:ea typeface="MS PGothic" panose="020B0600070205080204" pitchFamily="34" charset="-128"/>
              </a:defRPr>
            </a:lvl3pPr>
            <a:lvl4pPr marL="1760220" indent="-251460" eaLnBrk="0" hangingPunct="0">
              <a:defRPr>
                <a:solidFill>
                  <a:schemeClr val="tx1"/>
                </a:solidFill>
                <a:latin typeface="Arial" panose="020B0604020202020204" pitchFamily="34" charset="0"/>
                <a:ea typeface="MS PGothic" panose="020B0600070205080204" pitchFamily="34" charset="-128"/>
              </a:defRPr>
            </a:lvl4pPr>
            <a:lvl5pPr marL="2263140" indent="-251460" eaLnBrk="0" hangingPunct="0">
              <a:defRPr>
                <a:solidFill>
                  <a:schemeClr val="tx1"/>
                </a:solidFill>
                <a:latin typeface="Arial" panose="020B0604020202020204" pitchFamily="34" charset="0"/>
                <a:ea typeface="MS PGothic"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732D7774-CE46-4DC1-A027-319C88DEE247}" type="slidenum">
              <a:rPr lang="en-US" altLang="en-US" sz="1100" smtClean="0">
                <a:latin typeface="Century Gothic" panose="020B0502020202020204" pitchFamily="34" charset="0"/>
              </a:rPr>
              <a:pPr/>
              <a:t>5</a:t>
            </a:fld>
            <a:endParaRPr lang="en-US" altLang="en-US" sz="1100" dirty="0">
              <a:latin typeface="Century Gothic" panose="020B0502020202020204" pitchFamily="34" charset="0"/>
            </a:endParaRPr>
          </a:p>
        </p:txBody>
      </p:sp>
      <p:pic>
        <p:nvPicPr>
          <p:cNvPr id="1026" name="Picture 2" descr="Symbols that humans use to communicate including skull and crossbones for poison; a u-turn with a round circle and a slash through it for no u-turn; a picture of a tipping truck for conditions are conducive to rolling vehicles.&#10;&#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460" y="2098394"/>
            <a:ext cx="9413809" cy="39395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402336" y="6400800"/>
            <a:ext cx="5814060" cy="1077218"/>
          </a:xfrm>
          <a:prstGeom prst="rect">
            <a:avLst/>
          </a:prstGeom>
          <a:noFill/>
        </p:spPr>
        <p:txBody>
          <a:bodyPr wrap="square" rtlCol="0">
            <a:spAutoFit/>
          </a:bodyPr>
          <a:lstStyle/>
          <a:p>
            <a:r>
              <a:rPr lang="en-US" sz="1600" dirty="0">
                <a:latin typeface="Century Gothic" panose="020B0502020202020204" pitchFamily="34" charset="0"/>
              </a:rPr>
              <a:t>Sources: </a:t>
            </a:r>
          </a:p>
          <a:p>
            <a:r>
              <a:rPr lang="en-US" sz="1600" dirty="0">
                <a:latin typeface="Century Gothic" panose="020B0502020202020204" pitchFamily="34" charset="0"/>
              </a:rPr>
              <a:t>Poison sign: </a:t>
            </a:r>
            <a:r>
              <a:rPr lang="en-US" sz="1600" dirty="0">
                <a:latin typeface="Century Gothic" panose="020B0502020202020204" pitchFamily="34" charset="0"/>
                <a:hlinkClick r:id="rId4" action="ppaction://hlinkfile" tooltip="Compliance Signs website"/>
              </a:rPr>
              <a:t>ComplianceSigns.com</a:t>
            </a:r>
            <a:endParaRPr lang="en-US" sz="1600" dirty="0">
              <a:latin typeface="Century Gothic" panose="020B0502020202020204" pitchFamily="34" charset="0"/>
            </a:endParaRPr>
          </a:p>
          <a:p>
            <a:r>
              <a:rPr lang="en-US" sz="1600" dirty="0">
                <a:latin typeface="Century Gothic" panose="020B0502020202020204" pitchFamily="34" charset="0"/>
              </a:rPr>
              <a:t>No u-turn: </a:t>
            </a:r>
            <a:r>
              <a:rPr lang="en-US" sz="1600" dirty="0">
                <a:latin typeface="Century Gothic" panose="020B0502020202020204" pitchFamily="34" charset="0"/>
                <a:hlinkClick r:id="rId5" tooltip="Department of Transportation, Federal Highway Authority website"/>
              </a:rPr>
              <a:t>http://mutcd.fhwa.dot.gov</a:t>
            </a:r>
            <a:endParaRPr lang="en-US" sz="1600" dirty="0">
              <a:latin typeface="Century Gothic" panose="020B0502020202020204" pitchFamily="34" charset="0"/>
            </a:endParaRPr>
          </a:p>
          <a:p>
            <a:r>
              <a:rPr lang="en-US" sz="1600" dirty="0">
                <a:latin typeface="Century Gothic" panose="020B0502020202020204" pitchFamily="34" charset="0"/>
              </a:rPr>
              <a:t>Truck tipping conditions: </a:t>
            </a:r>
            <a:r>
              <a:rPr lang="en-US" sz="1600" dirty="0">
                <a:latin typeface="Century Gothic" panose="020B0502020202020204" pitchFamily="34" charset="0"/>
                <a:hlinkClick r:id="rId6" tooltip="Bing search results"/>
              </a:rPr>
              <a:t>http://www.bing.com/images/</a:t>
            </a:r>
            <a:endParaRPr lang="en-US" sz="1600" dirty="0">
              <a:latin typeface="Century Gothic" panose="020B0502020202020204" pitchFamily="34" charset="0"/>
            </a:endParaRPr>
          </a:p>
        </p:txBody>
      </p:sp>
    </p:spTree>
    <p:extLst>
      <p:ext uri="{BB962C8B-B14F-4D97-AF65-F5344CB8AC3E}">
        <p14:creationId xmlns:p14="http://schemas.microsoft.com/office/powerpoint/2010/main" val="13563526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384048" y="521690"/>
            <a:ext cx="8674100" cy="545110"/>
          </a:xfrm>
        </p:spPr>
        <p:txBody>
          <a:bodyPr/>
          <a:lstStyle/>
          <a:p>
            <a:r>
              <a:rPr lang="en-US" altLang="en-US" dirty="0"/>
              <a:t>Process Maps</a:t>
            </a:r>
          </a:p>
        </p:txBody>
      </p:sp>
      <p:sp>
        <p:nvSpPr>
          <p:cNvPr id="17411" name="Content Placeholder 7"/>
          <p:cNvSpPr>
            <a:spLocks noGrp="1"/>
          </p:cNvSpPr>
          <p:nvPr>
            <p:ph type="body" sz="quarter" idx="10"/>
          </p:nvPr>
        </p:nvSpPr>
        <p:spPr>
          <a:xfrm>
            <a:off x="4572000" y="1600200"/>
            <a:ext cx="4648200" cy="5410200"/>
          </a:xfrm>
        </p:spPr>
        <p:txBody>
          <a:bodyPr/>
          <a:lstStyle/>
          <a:p>
            <a:pPr marL="0" indent="0">
              <a:lnSpc>
                <a:spcPct val="110000"/>
              </a:lnSpc>
              <a:buNone/>
            </a:pPr>
            <a:r>
              <a:rPr lang="en-US" altLang="en-US" dirty="0"/>
              <a:t>Process maps provide:</a:t>
            </a:r>
          </a:p>
          <a:p>
            <a:pPr>
              <a:lnSpc>
                <a:spcPct val="110000"/>
              </a:lnSpc>
            </a:pPr>
            <a:r>
              <a:rPr lang="en-US" altLang="en-US" dirty="0"/>
              <a:t>A pictorial representation of the </a:t>
            </a:r>
            <a:r>
              <a:rPr lang="ja-JP" altLang="en-US" dirty="0"/>
              <a:t>“</a:t>
            </a:r>
            <a:r>
              <a:rPr lang="en-US" altLang="ja-JP" dirty="0"/>
              <a:t>whole</a:t>
            </a:r>
            <a:r>
              <a:rPr lang="ja-JP" altLang="en-US" dirty="0"/>
              <a:t>”</a:t>
            </a:r>
            <a:endParaRPr lang="en-US" altLang="ja-JP" dirty="0"/>
          </a:p>
          <a:p>
            <a:pPr>
              <a:lnSpc>
                <a:spcPct val="110000"/>
              </a:lnSpc>
            </a:pPr>
            <a:r>
              <a:rPr lang="en-US" altLang="en-US" dirty="0"/>
              <a:t>A commonly understood representation of a process</a:t>
            </a:r>
          </a:p>
          <a:p>
            <a:pPr>
              <a:lnSpc>
                <a:spcPct val="110000"/>
              </a:lnSpc>
            </a:pPr>
            <a:r>
              <a:rPr lang="en-US" altLang="en-US" dirty="0"/>
              <a:t>A way to focus attention on important aspects </a:t>
            </a:r>
          </a:p>
          <a:p>
            <a:pPr>
              <a:lnSpc>
                <a:spcPct val="110000"/>
              </a:lnSpc>
            </a:pPr>
            <a:r>
              <a:rPr lang="en-US" altLang="en-US" dirty="0"/>
              <a:t>A way to make the process explicit</a:t>
            </a:r>
          </a:p>
          <a:p>
            <a:pPr>
              <a:lnSpc>
                <a:spcPct val="110000"/>
              </a:lnSpc>
            </a:pPr>
            <a:r>
              <a:rPr lang="en-US" altLang="en-US" dirty="0"/>
              <a:t>A way to document and share knowledge about a process</a:t>
            </a:r>
          </a:p>
          <a:p>
            <a:endParaRPr lang="en-US" altLang="en-US" dirty="0"/>
          </a:p>
        </p:txBody>
      </p:sp>
      <p:pic>
        <p:nvPicPr>
          <p:cNvPr id="17415" name="Picture 4" descr="Partial map of the Washington DC Metro rail system&#10;&#10;"/>
          <p:cNvPicPr>
            <a:picLocks noGrp="1" noChangeAspect="1" noChangeArrowheads="1"/>
          </p:cNvPicPr>
          <p:nvPr>
            <p:ph sz="quarter" idx="4294967295"/>
          </p:nvPr>
        </p:nvPicPr>
        <p:blipFill>
          <a:blip r:embed="rId3">
            <a:extLst>
              <a:ext uri="{28A0092B-C50C-407E-A947-70E740481C1C}">
                <a14:useLocalDpi xmlns:a14="http://schemas.microsoft.com/office/drawing/2010/main" val="0"/>
              </a:ext>
            </a:extLst>
          </a:blip>
          <a:stretch>
            <a:fillRect/>
          </a:stretch>
        </p:blipFill>
        <p:spPr>
          <a:xfrm>
            <a:off x="504932" y="1752600"/>
            <a:ext cx="3683000" cy="2779712"/>
          </a:xfrm>
          <a:prstGeom prst="rect">
            <a:avLst/>
          </a:prstGeom>
          <a:effectLst>
            <a:outerShdw blurRad="50800" dist="38100" dir="2700000" algn="tl" rotWithShape="0">
              <a:prstClr val="black">
                <a:alpha val="40000"/>
              </a:prstClr>
            </a:outerShdw>
          </a:effectLst>
        </p:spPr>
      </p:pic>
      <p:sp>
        <p:nvSpPr>
          <p:cNvPr id="17412" name="Slide Number Placeholder 3"/>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ea typeface="MS PGothic" panose="020B0600070205080204" pitchFamily="34" charset="-128"/>
              </a:defRPr>
            </a:lvl1pPr>
            <a:lvl2pPr marL="817245" indent="-314325" eaLnBrk="0" hangingPunct="0">
              <a:defRPr>
                <a:solidFill>
                  <a:schemeClr val="tx1"/>
                </a:solidFill>
                <a:latin typeface="Arial" panose="020B0604020202020204" pitchFamily="34" charset="0"/>
                <a:ea typeface="MS PGothic" panose="020B0600070205080204" pitchFamily="34" charset="-128"/>
              </a:defRPr>
            </a:lvl2pPr>
            <a:lvl3pPr marL="1257300" indent="-251460" eaLnBrk="0" hangingPunct="0">
              <a:defRPr>
                <a:solidFill>
                  <a:schemeClr val="tx1"/>
                </a:solidFill>
                <a:latin typeface="Arial" panose="020B0604020202020204" pitchFamily="34" charset="0"/>
                <a:ea typeface="MS PGothic" panose="020B0600070205080204" pitchFamily="34" charset="-128"/>
              </a:defRPr>
            </a:lvl3pPr>
            <a:lvl4pPr marL="1760220" indent="-251460" eaLnBrk="0" hangingPunct="0">
              <a:defRPr>
                <a:solidFill>
                  <a:schemeClr val="tx1"/>
                </a:solidFill>
                <a:latin typeface="Arial" panose="020B0604020202020204" pitchFamily="34" charset="0"/>
                <a:ea typeface="MS PGothic" panose="020B0600070205080204" pitchFamily="34" charset="-128"/>
              </a:defRPr>
            </a:lvl4pPr>
            <a:lvl5pPr marL="2263140" indent="-251460" eaLnBrk="0" hangingPunct="0">
              <a:defRPr>
                <a:solidFill>
                  <a:schemeClr val="tx1"/>
                </a:solidFill>
                <a:latin typeface="Arial" panose="020B0604020202020204" pitchFamily="34" charset="0"/>
                <a:ea typeface="MS PGothic"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B82F1A19-258C-4505-9A7C-FB71A22C81FF}" type="slidenum">
              <a:rPr lang="en-US" altLang="en-US" sz="1100" smtClean="0">
                <a:latin typeface="Century Gothic" panose="020B0502020202020204" pitchFamily="34" charset="0"/>
              </a:rPr>
              <a:pPr/>
              <a:t>6</a:t>
            </a:fld>
            <a:endParaRPr lang="en-US" altLang="en-US" sz="1100" dirty="0">
              <a:latin typeface="Century Gothic" panose="020B0502020202020204" pitchFamily="34" charset="0"/>
            </a:endParaRPr>
          </a:p>
        </p:txBody>
      </p:sp>
    </p:spTree>
    <p:extLst>
      <p:ext uri="{BB962C8B-B14F-4D97-AF65-F5344CB8AC3E}">
        <p14:creationId xmlns:p14="http://schemas.microsoft.com/office/powerpoint/2010/main" val="35089809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384048" y="533400"/>
            <a:ext cx="8674100" cy="545110"/>
          </a:xfrm>
        </p:spPr>
        <p:txBody>
          <a:bodyPr/>
          <a:lstStyle/>
          <a:p>
            <a:r>
              <a:rPr lang="en-US" altLang="en-US" dirty="0"/>
              <a:t>Example: Process Perspectives</a:t>
            </a:r>
          </a:p>
        </p:txBody>
      </p:sp>
      <p:sp>
        <p:nvSpPr>
          <p:cNvPr id="18435" name="Content Placeholder 2"/>
          <p:cNvSpPr>
            <a:spLocks noGrp="1"/>
          </p:cNvSpPr>
          <p:nvPr>
            <p:ph type="body" sz="quarter" idx="10"/>
          </p:nvPr>
        </p:nvSpPr>
        <p:spPr>
          <a:xfrm>
            <a:off x="384048" y="1600200"/>
            <a:ext cx="8305800" cy="5867400"/>
          </a:xfrm>
        </p:spPr>
        <p:txBody>
          <a:bodyPr/>
          <a:lstStyle/>
          <a:p>
            <a:pPr>
              <a:lnSpc>
                <a:spcPct val="110000"/>
              </a:lnSpc>
            </a:pPr>
            <a:r>
              <a:rPr lang="en-US" sz="2200" dirty="0"/>
              <a:t>Looking up a restaurant phone number in the yellow pages involves:</a:t>
            </a:r>
          </a:p>
          <a:p>
            <a:pPr lvl="1">
              <a:lnSpc>
                <a:spcPct val="110000"/>
              </a:lnSpc>
            </a:pPr>
            <a:r>
              <a:rPr lang="en-US" sz="2200" dirty="0"/>
              <a:t>Physical and mental steps </a:t>
            </a:r>
          </a:p>
          <a:p>
            <a:pPr lvl="1">
              <a:lnSpc>
                <a:spcPct val="110000"/>
              </a:lnSpc>
            </a:pPr>
            <a:r>
              <a:rPr lang="en-US" sz="2200" dirty="0"/>
              <a:t>Exchange of information</a:t>
            </a:r>
          </a:p>
          <a:p>
            <a:pPr>
              <a:lnSpc>
                <a:spcPct val="110000"/>
              </a:lnSpc>
            </a:pPr>
            <a:r>
              <a:rPr lang="en-US" sz="2200" dirty="0"/>
              <a:t>This process can be described at different detail levels:</a:t>
            </a:r>
          </a:p>
          <a:p>
            <a:pPr lvl="1">
              <a:lnSpc>
                <a:spcPct val="110000"/>
              </a:lnSpc>
            </a:pPr>
            <a:r>
              <a:rPr lang="en-US" altLang="ja-JP" sz="2200" dirty="0"/>
              <a:t>Obtain phone number </a:t>
            </a:r>
          </a:p>
          <a:p>
            <a:pPr lvl="1">
              <a:lnSpc>
                <a:spcPct val="110000"/>
              </a:lnSpc>
            </a:pPr>
            <a:r>
              <a:rPr lang="en-US" sz="2200" dirty="0"/>
              <a:t>Versus</a:t>
            </a:r>
          </a:p>
          <a:p>
            <a:pPr marL="1257300" lvl="2" indent="-342900">
              <a:lnSpc>
                <a:spcPct val="110000"/>
              </a:lnSpc>
              <a:buFont typeface="Wingdings" panose="05000000000000000000" pitchFamily="2" charset="2"/>
              <a:buChar char="§"/>
            </a:pPr>
            <a:r>
              <a:rPr lang="en-US" sz="2200" dirty="0"/>
              <a:t>Open search engine </a:t>
            </a:r>
          </a:p>
          <a:p>
            <a:pPr marL="1257300" lvl="2" indent="-342900">
              <a:lnSpc>
                <a:spcPct val="110000"/>
              </a:lnSpc>
              <a:buFont typeface="Wingdings" panose="05000000000000000000" pitchFamily="2" charset="2"/>
              <a:buChar char="§"/>
            </a:pPr>
            <a:r>
              <a:rPr lang="en-US" sz="2200" dirty="0"/>
              <a:t>Find electronic yellow pages </a:t>
            </a:r>
          </a:p>
          <a:p>
            <a:pPr marL="1257300" lvl="2" indent="-342900">
              <a:lnSpc>
                <a:spcPct val="110000"/>
              </a:lnSpc>
              <a:buFont typeface="Wingdings" panose="05000000000000000000" pitchFamily="2" charset="2"/>
              <a:buChar char="§"/>
            </a:pPr>
            <a:r>
              <a:rPr lang="en-US" sz="2200" dirty="0"/>
              <a:t>Type text name of restaurant and ZIP Code</a:t>
            </a:r>
          </a:p>
          <a:p>
            <a:pPr marL="1257300" lvl="2" indent="-342900">
              <a:lnSpc>
                <a:spcPct val="110000"/>
              </a:lnSpc>
              <a:buFont typeface="Wingdings" panose="05000000000000000000" pitchFamily="2" charset="2"/>
              <a:buChar char="§"/>
            </a:pPr>
            <a:r>
              <a:rPr lang="en-US" sz="2200" dirty="0"/>
              <a:t>Visually inspect returned results</a:t>
            </a:r>
          </a:p>
          <a:p>
            <a:pPr marL="1257300" lvl="2" indent="-342900">
              <a:lnSpc>
                <a:spcPct val="110000"/>
              </a:lnSpc>
              <a:buFont typeface="Wingdings" panose="05000000000000000000" pitchFamily="2" charset="2"/>
              <a:buChar char="§"/>
            </a:pPr>
            <a:r>
              <a:rPr lang="en-US" sz="2200" dirty="0"/>
              <a:t>Select the one you were looking for </a:t>
            </a:r>
          </a:p>
          <a:p>
            <a:endParaRPr lang="en-US" sz="2640" dirty="0"/>
          </a:p>
          <a:p>
            <a:endParaRPr lang="en-US" sz="2640" dirty="0"/>
          </a:p>
        </p:txBody>
      </p:sp>
      <p:sp>
        <p:nvSpPr>
          <p:cNvPr id="18436" name="Slide Number Placeholder 3"/>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ea typeface="MS PGothic" panose="020B0600070205080204" pitchFamily="34" charset="-128"/>
              </a:defRPr>
            </a:lvl1pPr>
            <a:lvl2pPr marL="817245" indent="-314325" eaLnBrk="0" hangingPunct="0">
              <a:defRPr>
                <a:solidFill>
                  <a:schemeClr val="tx1"/>
                </a:solidFill>
                <a:latin typeface="Arial" panose="020B0604020202020204" pitchFamily="34" charset="0"/>
                <a:ea typeface="MS PGothic" panose="020B0600070205080204" pitchFamily="34" charset="-128"/>
              </a:defRPr>
            </a:lvl2pPr>
            <a:lvl3pPr marL="1257300" indent="-251460" eaLnBrk="0" hangingPunct="0">
              <a:defRPr>
                <a:solidFill>
                  <a:schemeClr val="tx1"/>
                </a:solidFill>
                <a:latin typeface="Arial" panose="020B0604020202020204" pitchFamily="34" charset="0"/>
                <a:ea typeface="MS PGothic" panose="020B0600070205080204" pitchFamily="34" charset="-128"/>
              </a:defRPr>
            </a:lvl3pPr>
            <a:lvl4pPr marL="1760220" indent="-251460" eaLnBrk="0" hangingPunct="0">
              <a:defRPr>
                <a:solidFill>
                  <a:schemeClr val="tx1"/>
                </a:solidFill>
                <a:latin typeface="Arial" panose="020B0604020202020204" pitchFamily="34" charset="0"/>
                <a:ea typeface="MS PGothic" panose="020B0600070205080204" pitchFamily="34" charset="-128"/>
              </a:defRPr>
            </a:lvl4pPr>
            <a:lvl5pPr marL="2263140" indent="-251460" eaLnBrk="0" hangingPunct="0">
              <a:defRPr>
                <a:solidFill>
                  <a:schemeClr val="tx1"/>
                </a:solidFill>
                <a:latin typeface="Arial" panose="020B0604020202020204" pitchFamily="34" charset="0"/>
                <a:ea typeface="MS PGothic"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14B3FE23-8784-4CAA-96E6-882AB6CD6D94}" type="slidenum">
              <a:rPr lang="en-US" altLang="en-US" sz="1100" smtClean="0">
                <a:latin typeface="Century Gothic" panose="020B0502020202020204" pitchFamily="34" charset="0"/>
              </a:rPr>
              <a:pPr/>
              <a:t>7</a:t>
            </a:fld>
            <a:endParaRPr lang="en-US" altLang="en-US" sz="1100" dirty="0">
              <a:latin typeface="Century Gothic" panose="020B0502020202020204" pitchFamily="34" charset="0"/>
            </a:endParaRPr>
          </a:p>
        </p:txBody>
      </p:sp>
    </p:spTree>
    <p:extLst>
      <p:ext uri="{BB962C8B-B14F-4D97-AF65-F5344CB8AC3E}">
        <p14:creationId xmlns:p14="http://schemas.microsoft.com/office/powerpoint/2010/main" val="22600400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384048" y="533400"/>
            <a:ext cx="8674100" cy="545110"/>
          </a:xfrm>
        </p:spPr>
        <p:txBody>
          <a:bodyPr/>
          <a:lstStyle/>
          <a:p>
            <a:r>
              <a:rPr lang="en-US" altLang="en-US" dirty="0"/>
              <a:t>Process Vocabulary</a:t>
            </a:r>
          </a:p>
        </p:txBody>
      </p:sp>
      <p:sp>
        <p:nvSpPr>
          <p:cNvPr id="19459" name="Content Placeholder 2"/>
          <p:cNvSpPr>
            <a:spLocks noGrp="1"/>
          </p:cNvSpPr>
          <p:nvPr>
            <p:ph type="body" sz="quarter" idx="10"/>
          </p:nvPr>
        </p:nvSpPr>
        <p:spPr>
          <a:xfrm>
            <a:off x="384048" y="1600200"/>
            <a:ext cx="8305800" cy="3657600"/>
          </a:xfrm>
        </p:spPr>
        <p:txBody>
          <a:bodyPr/>
          <a:lstStyle/>
          <a:p>
            <a:pPr>
              <a:lnSpc>
                <a:spcPct val="110000"/>
              </a:lnSpc>
            </a:pPr>
            <a:r>
              <a:rPr lang="en-US" altLang="en-US" dirty="0"/>
              <a:t>Process</a:t>
            </a:r>
          </a:p>
          <a:p>
            <a:pPr>
              <a:lnSpc>
                <a:spcPct val="110000"/>
              </a:lnSpc>
            </a:pPr>
            <a:r>
              <a:rPr lang="en-US" altLang="en-US" dirty="0"/>
              <a:t>Process map, process diagram</a:t>
            </a:r>
          </a:p>
          <a:p>
            <a:pPr>
              <a:lnSpc>
                <a:spcPct val="110000"/>
              </a:lnSpc>
            </a:pPr>
            <a:r>
              <a:rPr lang="en-US" altLang="en-US" dirty="0"/>
              <a:t>Task</a:t>
            </a:r>
          </a:p>
          <a:p>
            <a:pPr>
              <a:lnSpc>
                <a:spcPct val="110000"/>
              </a:lnSpc>
            </a:pPr>
            <a:r>
              <a:rPr lang="en-US" altLang="en-US" dirty="0"/>
              <a:t>Workflow</a:t>
            </a:r>
          </a:p>
          <a:p>
            <a:pPr>
              <a:lnSpc>
                <a:spcPct val="110000"/>
              </a:lnSpc>
            </a:pPr>
            <a:r>
              <a:rPr lang="en-US" altLang="en-US" dirty="0"/>
              <a:t>Dataflow</a:t>
            </a:r>
          </a:p>
          <a:p>
            <a:pPr>
              <a:lnSpc>
                <a:spcPct val="110000"/>
              </a:lnSpc>
            </a:pPr>
            <a:r>
              <a:rPr lang="en-US" altLang="en-US" dirty="0"/>
              <a:t>Flowchart</a:t>
            </a:r>
          </a:p>
          <a:p>
            <a:pPr>
              <a:lnSpc>
                <a:spcPct val="110000"/>
              </a:lnSpc>
            </a:pPr>
            <a:r>
              <a:rPr lang="en-US" altLang="en-US" dirty="0"/>
              <a:t>Notation</a:t>
            </a:r>
          </a:p>
          <a:p>
            <a:pPr>
              <a:lnSpc>
                <a:spcPct val="110000"/>
              </a:lnSpc>
            </a:pPr>
            <a:r>
              <a:rPr lang="en-US" altLang="en-US" dirty="0"/>
              <a:t>Symbols</a:t>
            </a:r>
          </a:p>
          <a:p>
            <a:endParaRPr lang="en-US" altLang="en-US" dirty="0"/>
          </a:p>
          <a:p>
            <a:endParaRPr lang="en-US" altLang="en-US" dirty="0"/>
          </a:p>
        </p:txBody>
      </p:sp>
      <p:sp>
        <p:nvSpPr>
          <p:cNvPr id="19460" name="Slide Number Placeholder 3"/>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ea typeface="MS PGothic" panose="020B0600070205080204" pitchFamily="34" charset="-128"/>
              </a:defRPr>
            </a:lvl1pPr>
            <a:lvl2pPr marL="817245" indent="-314325" eaLnBrk="0" hangingPunct="0">
              <a:defRPr>
                <a:solidFill>
                  <a:schemeClr val="tx1"/>
                </a:solidFill>
                <a:latin typeface="Arial" panose="020B0604020202020204" pitchFamily="34" charset="0"/>
                <a:ea typeface="MS PGothic" panose="020B0600070205080204" pitchFamily="34" charset="-128"/>
              </a:defRPr>
            </a:lvl2pPr>
            <a:lvl3pPr marL="1257300" indent="-251460" eaLnBrk="0" hangingPunct="0">
              <a:defRPr>
                <a:solidFill>
                  <a:schemeClr val="tx1"/>
                </a:solidFill>
                <a:latin typeface="Arial" panose="020B0604020202020204" pitchFamily="34" charset="0"/>
                <a:ea typeface="MS PGothic" panose="020B0600070205080204" pitchFamily="34" charset="-128"/>
              </a:defRPr>
            </a:lvl3pPr>
            <a:lvl4pPr marL="1760220" indent="-251460" eaLnBrk="0" hangingPunct="0">
              <a:defRPr>
                <a:solidFill>
                  <a:schemeClr val="tx1"/>
                </a:solidFill>
                <a:latin typeface="Arial" panose="020B0604020202020204" pitchFamily="34" charset="0"/>
                <a:ea typeface="MS PGothic" panose="020B0600070205080204" pitchFamily="34" charset="-128"/>
              </a:defRPr>
            </a:lvl4pPr>
            <a:lvl5pPr marL="2263140" indent="-251460" eaLnBrk="0" hangingPunct="0">
              <a:defRPr>
                <a:solidFill>
                  <a:schemeClr val="tx1"/>
                </a:solidFill>
                <a:latin typeface="Arial" panose="020B0604020202020204" pitchFamily="34" charset="0"/>
                <a:ea typeface="MS PGothic"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A11A51C4-101D-4455-B8D1-5157D4494F19}" type="slidenum">
              <a:rPr lang="en-US" altLang="en-US" sz="1100" smtClean="0">
                <a:latin typeface="Century Gothic" panose="020B0502020202020204" pitchFamily="34" charset="0"/>
              </a:rPr>
              <a:pPr/>
              <a:t>8</a:t>
            </a:fld>
            <a:endParaRPr lang="en-US" altLang="en-US" sz="1100" dirty="0">
              <a:latin typeface="Century Gothic" panose="020B0502020202020204" pitchFamily="34" charset="0"/>
            </a:endParaRPr>
          </a:p>
        </p:txBody>
      </p:sp>
    </p:spTree>
    <p:extLst>
      <p:ext uri="{BB962C8B-B14F-4D97-AF65-F5344CB8AC3E}">
        <p14:creationId xmlns:p14="http://schemas.microsoft.com/office/powerpoint/2010/main" val="25533326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384048" y="533400"/>
            <a:ext cx="8674100" cy="545110"/>
          </a:xfrm>
        </p:spPr>
        <p:txBody>
          <a:bodyPr/>
          <a:lstStyle/>
          <a:p>
            <a:r>
              <a:rPr lang="en-US" altLang="en-US" dirty="0"/>
              <a:t>Process</a:t>
            </a:r>
          </a:p>
        </p:txBody>
      </p:sp>
      <p:sp>
        <p:nvSpPr>
          <p:cNvPr id="20483" name="Content Placeholder 2"/>
          <p:cNvSpPr>
            <a:spLocks noGrp="1"/>
          </p:cNvSpPr>
          <p:nvPr>
            <p:ph type="body" sz="quarter" idx="10"/>
          </p:nvPr>
        </p:nvSpPr>
        <p:spPr>
          <a:xfrm>
            <a:off x="384048" y="1600200"/>
            <a:ext cx="8305800" cy="2590800"/>
          </a:xfrm>
        </p:spPr>
        <p:txBody>
          <a:bodyPr/>
          <a:lstStyle/>
          <a:p>
            <a:pPr>
              <a:lnSpc>
                <a:spcPct val="110000"/>
              </a:lnSpc>
              <a:spcAft>
                <a:spcPts val="1200"/>
              </a:spcAft>
            </a:pPr>
            <a:r>
              <a:rPr lang="en-US" altLang="en-US" dirty="0"/>
              <a:t>A process is a series of steps and decisions involved in the way work is accomplished. </a:t>
            </a:r>
          </a:p>
          <a:p>
            <a:pPr>
              <a:lnSpc>
                <a:spcPct val="110000"/>
              </a:lnSpc>
              <a:spcAft>
                <a:spcPts val="1200"/>
              </a:spcAft>
            </a:pPr>
            <a:r>
              <a:rPr lang="en-US" altLang="en-US" dirty="0"/>
              <a:t>Everything we do in our lives involves processes.  </a:t>
            </a:r>
          </a:p>
          <a:p>
            <a:pPr>
              <a:lnSpc>
                <a:spcPct val="110000"/>
              </a:lnSpc>
              <a:spcAft>
                <a:spcPts val="1200"/>
              </a:spcAft>
            </a:pPr>
            <a:r>
              <a:rPr lang="en-US" altLang="en-US" dirty="0"/>
              <a:t>The healthcare system is an interconnected web of many processes.</a:t>
            </a:r>
          </a:p>
        </p:txBody>
      </p:sp>
      <p:sp>
        <p:nvSpPr>
          <p:cNvPr id="20484" name="Slide Number Placeholder 3"/>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ea typeface="MS PGothic" panose="020B0600070205080204" pitchFamily="34" charset="-128"/>
              </a:defRPr>
            </a:lvl1pPr>
            <a:lvl2pPr marL="817245" indent="-314325" eaLnBrk="0" hangingPunct="0">
              <a:defRPr>
                <a:solidFill>
                  <a:schemeClr val="tx1"/>
                </a:solidFill>
                <a:latin typeface="Arial" panose="020B0604020202020204" pitchFamily="34" charset="0"/>
                <a:ea typeface="MS PGothic" panose="020B0600070205080204" pitchFamily="34" charset="-128"/>
              </a:defRPr>
            </a:lvl2pPr>
            <a:lvl3pPr marL="1257300" indent="-251460" eaLnBrk="0" hangingPunct="0">
              <a:defRPr>
                <a:solidFill>
                  <a:schemeClr val="tx1"/>
                </a:solidFill>
                <a:latin typeface="Arial" panose="020B0604020202020204" pitchFamily="34" charset="0"/>
                <a:ea typeface="MS PGothic" panose="020B0600070205080204" pitchFamily="34" charset="-128"/>
              </a:defRPr>
            </a:lvl3pPr>
            <a:lvl4pPr marL="1760220" indent="-251460" eaLnBrk="0" hangingPunct="0">
              <a:defRPr>
                <a:solidFill>
                  <a:schemeClr val="tx1"/>
                </a:solidFill>
                <a:latin typeface="Arial" panose="020B0604020202020204" pitchFamily="34" charset="0"/>
                <a:ea typeface="MS PGothic" panose="020B0600070205080204" pitchFamily="34" charset="-128"/>
              </a:defRPr>
            </a:lvl4pPr>
            <a:lvl5pPr marL="2263140" indent="-251460" eaLnBrk="0" hangingPunct="0">
              <a:defRPr>
                <a:solidFill>
                  <a:schemeClr val="tx1"/>
                </a:solidFill>
                <a:latin typeface="Arial" panose="020B0604020202020204" pitchFamily="34" charset="0"/>
                <a:ea typeface="MS PGothic"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2A8978B0-BFB6-4036-A050-63616516EF09}" type="slidenum">
              <a:rPr lang="en-US" altLang="en-US" sz="1100" smtClean="0">
                <a:latin typeface="Century Gothic" panose="020B0502020202020204" pitchFamily="34" charset="0"/>
              </a:rPr>
              <a:pPr/>
              <a:t>9</a:t>
            </a:fld>
            <a:endParaRPr lang="en-US" altLang="en-US" sz="1100" dirty="0">
              <a:latin typeface="Century Gothic" panose="020B0502020202020204" pitchFamily="34" charset="0"/>
            </a:endParaRPr>
          </a:p>
        </p:txBody>
      </p:sp>
    </p:spTree>
    <p:extLst>
      <p:ext uri="{BB962C8B-B14F-4D97-AF65-F5344CB8AC3E}">
        <p14:creationId xmlns:p14="http://schemas.microsoft.com/office/powerpoint/2010/main" val="408651400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E185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Charteuse and blue_corrected" id="{24BB43F7-A238-40E1-A388-AA30B486D4FC}" vid="{C3D0504A-8D89-47AB-96BA-D5EE0E8259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AD8507DAB810C4596E2403F96A92BF7" ma:contentTypeVersion="6" ma:contentTypeDescription="Create a new document." ma:contentTypeScope="" ma:versionID="9bf43ed1764b3487fe6e6c7561baed0c">
  <xsd:schema xmlns:xsd="http://www.w3.org/2001/XMLSchema" xmlns:xs="http://www.w3.org/2001/XMLSchema" xmlns:p="http://schemas.microsoft.com/office/2006/metadata/properties" xmlns:ns2="8acd36b6-32e9-4b51-a9fd-9af350096dbc" targetNamespace="http://schemas.microsoft.com/office/2006/metadata/properties" ma:root="true" ma:fieldsID="420ebdd355f5f38fe4d565650f67ecda" ns2:_="">
    <xsd:import namespace="8acd36b6-32e9-4b51-a9fd-9af350096db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acd36b6-32e9-4b51-a9fd-9af350096dbc"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C6FF31C-B9B1-4219-A5AA-4966D99C30C8}"/>
</file>

<file path=customXml/itemProps2.xml><?xml version="1.0" encoding="utf-8"?>
<ds:datastoreItem xmlns:ds="http://schemas.openxmlformats.org/officeDocument/2006/customXml" ds:itemID="{036FC224-0626-43ED-8AD4-4384B71126AD}">
  <ds:schemaRefs>
    <ds:schemaRef ds:uri="http://schemas.microsoft.com/sharepoint/v3/contenttype/forms"/>
  </ds:schemaRefs>
</ds:datastoreItem>
</file>

<file path=customXml/itemProps3.xml><?xml version="1.0" encoding="utf-8"?>
<ds:datastoreItem xmlns:ds="http://schemas.openxmlformats.org/officeDocument/2006/customXml" ds:itemID="{A7048E68-115E-4EEB-AE32-34075EC8E989}">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Charteuse and blue USAID (1)</Template>
  <TotalTime>279</TotalTime>
  <Words>4241</Words>
  <Application>Microsoft Office PowerPoint</Application>
  <PresentationFormat>Custom</PresentationFormat>
  <Paragraphs>341</Paragraphs>
  <Slides>27</Slides>
  <Notes>27</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27</vt:i4>
      </vt:variant>
    </vt:vector>
  </HeadingPairs>
  <TitlesOfParts>
    <vt:vector size="37" baseType="lpstr">
      <vt:lpstr>Arial</vt:lpstr>
      <vt:lpstr>Calibri</vt:lpstr>
      <vt:lpstr>Century Gothic</vt:lpstr>
      <vt:lpstr>Courier New</vt:lpstr>
      <vt:lpstr>Futura Lt BT</vt:lpstr>
      <vt:lpstr>Futura LT Pro Book</vt:lpstr>
      <vt:lpstr>Times New Roman</vt:lpstr>
      <vt:lpstr>Verdana</vt:lpstr>
      <vt:lpstr>Wingdings</vt:lpstr>
      <vt:lpstr>Office Theme</vt:lpstr>
      <vt:lpstr>Process Improvement, System Design, and Usability Evaluation:</vt:lpstr>
      <vt:lpstr>Process Mapping Theory and Rationale</vt:lpstr>
      <vt:lpstr>Process Mapping Theory and Rationale </vt:lpstr>
      <vt:lpstr>Communicating with Symbols</vt:lpstr>
      <vt:lpstr>Human Beings Perceive Meaning Directly from Symbols</vt:lpstr>
      <vt:lpstr>Process Maps</vt:lpstr>
      <vt:lpstr>Example: Process Perspectives</vt:lpstr>
      <vt:lpstr>Process Vocabulary</vt:lpstr>
      <vt:lpstr>Process</vt:lpstr>
      <vt:lpstr>Process Map</vt:lpstr>
      <vt:lpstr>Task</vt:lpstr>
      <vt:lpstr>Example: Process Tasks</vt:lpstr>
      <vt:lpstr>Task List</vt:lpstr>
      <vt:lpstr>Workflow Versus Data Flow</vt:lpstr>
      <vt:lpstr>Workflow</vt:lpstr>
      <vt:lpstr>Data Flow</vt:lpstr>
      <vt:lpstr>Workflow Versus Data Flow</vt:lpstr>
      <vt:lpstr>Data Flow</vt:lpstr>
      <vt:lpstr>Flowchart</vt:lpstr>
      <vt:lpstr>Notation and Symbols</vt:lpstr>
      <vt:lpstr>Flowchart Symbols</vt:lpstr>
      <vt:lpstr>Flowchart Symbol Example</vt:lpstr>
      <vt:lpstr>Flowchart Example</vt:lpstr>
      <vt:lpstr>Process Mapping Theory and Rationale </vt:lpstr>
      <vt:lpstr>Process Mapping Theory and Rationale </vt:lpstr>
      <vt:lpstr>Process Mapping Theory and Rationale</vt:lpstr>
      <vt:lpstr>PowerPoint Presentation</vt:lpstr>
    </vt:vector>
  </TitlesOfParts>
  <Company>ICFI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Villella, Christina</dc:creator>
  <cp:lastModifiedBy>Villella, Christina</cp:lastModifiedBy>
  <cp:revision>63</cp:revision>
  <cp:lastPrinted>2020-01-30T19:49:57Z</cp:lastPrinted>
  <dcterms:created xsi:type="dcterms:W3CDTF">2018-06-13T15:28:32Z</dcterms:created>
  <dcterms:modified xsi:type="dcterms:W3CDTF">2020-03-30T21:01:02Z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2015-03-02T00:00:00Z</vt:filetime>
  </property>
  <property fmtid="{D5CDD505-2E9C-101B-9397-08002B2CF9AE}" pid="3" name="LastSaved">
    <vt:filetime>2015-03-02T00:00:00Z</vt:filetime>
  </property>
  <property fmtid="{D5CDD505-2E9C-101B-9397-08002B2CF9AE}" pid="4" name="ContentTypeId">
    <vt:lpwstr>0x010100EAD8507DAB810C4596E2403F96A92BF7</vt:lpwstr>
  </property>
</Properties>
</file>