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2"/>
  </p:notesMasterIdLst>
  <p:handoutMasterIdLst>
    <p:handoutMasterId r:id="rId23"/>
  </p:handoutMasterIdLst>
  <p:sldIdLst>
    <p:sldId id="277"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2" r:id="rId19"/>
    <p:sldId id="273" r:id="rId20"/>
    <p:sldId id="274" r:id="rId21"/>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60"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1" clrIdx="0">
    <p:extLst>
      <p:ext uri="{19B8F6BF-5375-455C-9EA6-DF929625EA0E}">
        <p15:presenceInfo xmlns:p15="http://schemas.microsoft.com/office/powerpoint/2012/main" userId="S-1-5-21-2338163137-2684688362-157462135-916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1860"/>
    <a:srgbClr val="A29CC0"/>
    <a:srgbClr val="555276"/>
    <a:srgbClr val="A6C038"/>
    <a:srgbClr val="ECCE18"/>
    <a:srgbClr val="E6661F"/>
    <a:srgbClr val="C83537"/>
    <a:srgbClr val="1E185F"/>
    <a:srgbClr val="A7BF39"/>
    <a:srgbClr val="008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53D45F-D0A2-4A4C-9254-14BCBE520B26}" v="40" dt="2020-03-30T21:12:14.947"/>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7101" autoAdjust="0"/>
    <p:restoredTop sz="94952" autoAdjust="0"/>
  </p:normalViewPr>
  <p:slideViewPr>
    <p:cSldViewPr snapToGrid="0">
      <p:cViewPr varScale="1">
        <p:scale>
          <a:sx n="55" d="100"/>
          <a:sy n="55" d="100"/>
        </p:scale>
        <p:origin x="1384" y="44"/>
      </p:cViewPr>
      <p:guideLst>
        <p:guide orient="horz" pos="1560"/>
        <p:guide pos="6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1353D45F-D0A2-4A4C-9254-14BCBE520B26}"/>
    <pc:docChg chg="undo custSel modSld">
      <pc:chgData name="Villella, Christina" userId="910bba07-b9e3-4583-91f1-8ceacf5af36d" providerId="ADAL" clId="{1353D45F-D0A2-4A4C-9254-14BCBE520B26}" dt="2020-03-30T21:12:18.244" v="172" actId="20577"/>
      <pc:docMkLst>
        <pc:docMk/>
      </pc:docMkLst>
      <pc:sldChg chg="modNotes">
        <pc:chgData name="Villella, Christina" userId="910bba07-b9e3-4583-91f1-8ceacf5af36d" providerId="ADAL" clId="{1353D45F-D0A2-4A4C-9254-14BCBE520B26}" dt="2020-03-30T21:02:31.530" v="3" actId="113"/>
        <pc:sldMkLst>
          <pc:docMk/>
          <pc:sldMk cId="3120342669" sldId="257"/>
        </pc:sldMkLst>
      </pc:sldChg>
      <pc:sldChg chg="modNotes">
        <pc:chgData name="Villella, Christina" userId="910bba07-b9e3-4583-91f1-8ceacf5af36d" providerId="ADAL" clId="{1353D45F-D0A2-4A4C-9254-14BCBE520B26}" dt="2020-03-30T21:02:46.480" v="9" actId="20577"/>
        <pc:sldMkLst>
          <pc:docMk/>
          <pc:sldMk cId="71396026" sldId="258"/>
        </pc:sldMkLst>
      </pc:sldChg>
      <pc:sldChg chg="modNotes">
        <pc:chgData name="Villella, Christina" userId="910bba07-b9e3-4583-91f1-8ceacf5af36d" providerId="ADAL" clId="{1353D45F-D0A2-4A4C-9254-14BCBE520B26}" dt="2020-03-30T21:03:01.388" v="14" actId="20577"/>
        <pc:sldMkLst>
          <pc:docMk/>
          <pc:sldMk cId="4102846525" sldId="259"/>
        </pc:sldMkLst>
      </pc:sldChg>
      <pc:sldChg chg="modNotes">
        <pc:chgData name="Villella, Christina" userId="910bba07-b9e3-4583-91f1-8ceacf5af36d" providerId="ADAL" clId="{1353D45F-D0A2-4A4C-9254-14BCBE520B26}" dt="2020-03-30T21:03:14.561" v="18" actId="113"/>
        <pc:sldMkLst>
          <pc:docMk/>
          <pc:sldMk cId="3699168247" sldId="260"/>
        </pc:sldMkLst>
      </pc:sldChg>
      <pc:sldChg chg="modNotes">
        <pc:chgData name="Villella, Christina" userId="910bba07-b9e3-4583-91f1-8ceacf5af36d" providerId="ADAL" clId="{1353D45F-D0A2-4A4C-9254-14BCBE520B26}" dt="2020-03-30T21:03:37.054" v="23" actId="113"/>
        <pc:sldMkLst>
          <pc:docMk/>
          <pc:sldMk cId="1111420129" sldId="261"/>
        </pc:sldMkLst>
      </pc:sldChg>
      <pc:sldChg chg="modNotes">
        <pc:chgData name="Villella, Christina" userId="910bba07-b9e3-4583-91f1-8ceacf5af36d" providerId="ADAL" clId="{1353D45F-D0A2-4A4C-9254-14BCBE520B26}" dt="2020-03-30T21:04:20.978" v="30" actId="478"/>
        <pc:sldMkLst>
          <pc:docMk/>
          <pc:sldMk cId="2901068090" sldId="262"/>
        </pc:sldMkLst>
      </pc:sldChg>
      <pc:sldChg chg="modNotes">
        <pc:chgData name="Villella, Christina" userId="910bba07-b9e3-4583-91f1-8ceacf5af36d" providerId="ADAL" clId="{1353D45F-D0A2-4A4C-9254-14BCBE520B26}" dt="2020-03-30T21:04:32.059" v="34" actId="113"/>
        <pc:sldMkLst>
          <pc:docMk/>
          <pc:sldMk cId="2647201688" sldId="263"/>
        </pc:sldMkLst>
      </pc:sldChg>
      <pc:sldChg chg="modNotes">
        <pc:chgData name="Villella, Christina" userId="910bba07-b9e3-4583-91f1-8ceacf5af36d" providerId="ADAL" clId="{1353D45F-D0A2-4A4C-9254-14BCBE520B26}" dt="2020-03-30T21:05:03.539" v="44" actId="1076"/>
        <pc:sldMkLst>
          <pc:docMk/>
          <pc:sldMk cId="4194941427" sldId="264"/>
        </pc:sldMkLst>
      </pc:sldChg>
      <pc:sldChg chg="modNotes">
        <pc:chgData name="Villella, Christina" userId="910bba07-b9e3-4583-91f1-8ceacf5af36d" providerId="ADAL" clId="{1353D45F-D0A2-4A4C-9254-14BCBE520B26}" dt="2020-03-30T21:05:41.289" v="61" actId="20577"/>
        <pc:sldMkLst>
          <pc:docMk/>
          <pc:sldMk cId="2280515155" sldId="265"/>
        </pc:sldMkLst>
      </pc:sldChg>
      <pc:sldChg chg="modNotes">
        <pc:chgData name="Villella, Christina" userId="910bba07-b9e3-4583-91f1-8ceacf5af36d" providerId="ADAL" clId="{1353D45F-D0A2-4A4C-9254-14BCBE520B26}" dt="2020-03-30T21:06:25.820" v="72" actId="20577"/>
        <pc:sldMkLst>
          <pc:docMk/>
          <pc:sldMk cId="584330898" sldId="266"/>
        </pc:sldMkLst>
      </pc:sldChg>
      <pc:sldChg chg="modNotes">
        <pc:chgData name="Villella, Christina" userId="910bba07-b9e3-4583-91f1-8ceacf5af36d" providerId="ADAL" clId="{1353D45F-D0A2-4A4C-9254-14BCBE520B26}" dt="2020-03-30T21:07:24.591" v="101" actId="113"/>
        <pc:sldMkLst>
          <pc:docMk/>
          <pc:sldMk cId="1038875542" sldId="267"/>
        </pc:sldMkLst>
      </pc:sldChg>
      <pc:sldChg chg="modNotes modNotesTx">
        <pc:chgData name="Villella, Christina" userId="910bba07-b9e3-4583-91f1-8ceacf5af36d" providerId="ADAL" clId="{1353D45F-D0A2-4A4C-9254-14BCBE520B26}" dt="2020-03-30T21:10:27.621" v="148" actId="313"/>
        <pc:sldMkLst>
          <pc:docMk/>
          <pc:sldMk cId="3159116216" sldId="268"/>
        </pc:sldMkLst>
      </pc:sldChg>
      <pc:sldChg chg="modNotes">
        <pc:chgData name="Villella, Christina" userId="910bba07-b9e3-4583-91f1-8ceacf5af36d" providerId="ADAL" clId="{1353D45F-D0A2-4A4C-9254-14BCBE520B26}" dt="2020-03-30T21:12:01.409" v="166" actId="20577"/>
        <pc:sldMkLst>
          <pc:docMk/>
          <pc:sldMk cId="1563040833" sldId="269"/>
        </pc:sldMkLst>
      </pc:sldChg>
      <pc:sldChg chg="modNotes">
        <pc:chgData name="Villella, Christina" userId="910bba07-b9e3-4583-91f1-8ceacf5af36d" providerId="ADAL" clId="{1353D45F-D0A2-4A4C-9254-14BCBE520B26}" dt="2020-03-30T21:12:18.244" v="172" actId="20577"/>
        <pc:sldMkLst>
          <pc:docMk/>
          <pc:sldMk cId="4244933434" sldId="27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3/30/2020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BE4BE8A0-0A32-49F4-BD6F-FE0DEF119B6B}"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BE4BE8A0-0A32-49F4-BD6F-FE0DEF119B6B}" type="slidenum">
              <a:rPr lang="en-US" smtClean="0"/>
              <a:t>1</a:t>
            </a:fld>
            <a:endParaRPr lang="en-US"/>
          </a:p>
        </p:txBody>
      </p:sp>
      <p:sp>
        <p:nvSpPr>
          <p:cNvPr id="5" name="Slide Image Placeholder 4"/>
          <p:cNvSpPr>
            <a:spLocks noGrp="1" noRot="1" noChangeAspect="1"/>
          </p:cNvSpPr>
          <p:nvPr>
            <p:ph type="sldImg"/>
          </p:nvPr>
        </p:nvSpPr>
        <p:spPr>
          <a:xfrm>
            <a:off x="1614488" y="1160463"/>
            <a:ext cx="6067425" cy="4689475"/>
          </a:xfrm>
        </p:spPr>
      </p:sp>
    </p:spTree>
    <p:extLst>
      <p:ext uri="{BB962C8B-B14F-4D97-AF65-F5344CB8AC3E}">
        <p14:creationId xmlns:p14="http://schemas.microsoft.com/office/powerpoint/2010/main" val="24076923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Notes Placeholder 2"/>
          <p:cNvSpPr>
            <a:spLocks noGrp="1"/>
          </p:cNvSpPr>
          <p:nvPr>
            <p:ph type="body" idx="1"/>
          </p:nvPr>
        </p:nvSpPr>
        <p:spPr bwMode="auto">
          <a:xfrm>
            <a:off x="930275" y="3436191"/>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b="1" dirty="0"/>
          </a:p>
          <a:p>
            <a:pPr eaLnBrk="1" hangingPunct="1"/>
            <a:r>
              <a:rPr lang="en-US" altLang="en-US" dirty="0"/>
              <a:t>There are many methods for analyzing processes, contributed by such fields as business, quality improvement, industrial engineering, cognitive science, computer science, and informatics. It is impossible to review all of the perspectives and methods in this unit. </a:t>
            </a:r>
          </a:p>
          <a:p>
            <a:pPr eaLnBrk="1" hangingPunct="1"/>
            <a:endParaRPr lang="en-US" altLang="en-US" dirty="0"/>
          </a:p>
          <a:p>
            <a:pPr eaLnBrk="1" hangingPunct="1"/>
            <a:r>
              <a:rPr lang="en-US" altLang="en-US" dirty="0"/>
              <a:t>We take a pragmatic approach in the framework presented here. Our approach is based on forming an objective picture of clinic processes, process variations, and exceptions and translating information about the processes into a list of electronic medical record (EMR) functions that are needed at that clinic. The purpose of this type of process analysis is to make the best match possible between an EMR and a clinic, and to optimally leverage health information technology to improve patient care. </a:t>
            </a:r>
          </a:p>
          <a:p>
            <a:pPr eaLnBrk="1" hangingPunct="1"/>
            <a:endParaRPr lang="en-US" altLang="en-US" dirty="0"/>
          </a:p>
          <a:p>
            <a:pPr eaLnBrk="1" hangingPunct="1"/>
            <a:r>
              <a:rPr lang="en-US" altLang="en-US" dirty="0"/>
              <a:t>The lecture on Process Redesign focuses on how to identify areas for improvement, and ways to change clinic processes to improve healthcare. </a:t>
            </a:r>
          </a:p>
        </p:txBody>
      </p:sp>
      <p:sp>
        <p:nvSpPr>
          <p:cNvPr id="655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12242C3-DD0C-4CBE-B185-E5902BBB8247}"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06782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Notes Placeholder 2"/>
          <p:cNvSpPr>
            <a:spLocks noGrp="1"/>
          </p:cNvSpPr>
          <p:nvPr>
            <p:ph type="body" idx="1"/>
          </p:nvPr>
        </p:nvSpPr>
        <p:spPr bwMode="auto">
          <a:xfrm>
            <a:off x="930275" y="3427225"/>
            <a:ext cx="7435850" cy="348485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r>
              <a:rPr lang="en-US" altLang="en-US" dirty="0"/>
              <a:t>Like process diagrams, process analysis can occur at different levels. A detailed process analysis examines each process, usually using a process diagram, and looks for clues to inefficiency, redundancy, or opportunity for error. An analysis at this level might also collect some data about how the process operates (for example, time from patient check-in to time seen by the provider), and interview practice providers and staff, to understand their perceptions of opportunities for improvement. While this level of detail in process analysis is often necessary to troubleshoot problems, it is not routinely necessary for the task of identifying an EHR that is a good match for a particular clinic. For this, we recommend a less detailed approach. By less detailed, we mean identifying the major things that, based on a clinic</a:t>
            </a:r>
            <a:r>
              <a:rPr lang="ja-JP" altLang="en-US" dirty="0"/>
              <a:t>’</a:t>
            </a:r>
            <a:r>
              <a:rPr lang="en-US" altLang="ja-JP" dirty="0"/>
              <a:t>s core functions, the EHR needs to do and understanding how the clinic does each.</a:t>
            </a:r>
          </a:p>
          <a:p>
            <a:pPr eaLnBrk="1" hangingPunct="1"/>
            <a:endParaRPr lang="en-US" altLang="en-US" dirty="0"/>
          </a:p>
          <a:p>
            <a:pPr eaLnBrk="1" hangingPunct="1"/>
            <a:r>
              <a:rPr lang="en-US" altLang="en-US" dirty="0"/>
              <a:t>We adopt the less detailed approach here:</a:t>
            </a:r>
          </a:p>
          <a:p>
            <a:pPr marL="209055" indent="-209055">
              <a:buFont typeface="+mj-lt"/>
              <a:buAutoNum type="arabicPeriod"/>
            </a:pPr>
            <a:r>
              <a:rPr lang="en-US" altLang="en-US" dirty="0"/>
              <a:t>Start with process inventory and process diagrams. These should provide a context diagram showing clinic functions and a flowchart for each process.  </a:t>
            </a:r>
          </a:p>
          <a:p>
            <a:pPr marL="209055" indent="-209055">
              <a:buFont typeface="+mj-lt"/>
              <a:buAutoNum type="arabicPeriod"/>
            </a:pPr>
            <a:r>
              <a:rPr lang="en-US" altLang="en-US" dirty="0"/>
              <a:t>For each process, list the process variations applicable to the clinic as well as exceptions that often occur. For example, for a patient visit, a common exception would be that a patient cancels or does not show up.  </a:t>
            </a:r>
          </a:p>
          <a:p>
            <a:pPr marL="209055" indent="-209055">
              <a:buFont typeface="+mj-lt"/>
              <a:buAutoNum type="arabicPeriod"/>
            </a:pPr>
            <a:r>
              <a:rPr lang="en-US" altLang="en-US" dirty="0"/>
              <a:t>The last step in process analysis is report findings. The findings from a process analysis would include major observations, a list of EHR functionality necessary to support clinic functions, and opportunities for improvement (technology- assisted and otherwise).</a:t>
            </a:r>
          </a:p>
        </p:txBody>
      </p:sp>
      <p:sp>
        <p:nvSpPr>
          <p:cNvPr id="665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E3EB834-709F-4F7A-B9A7-C3F0D26CCB34}"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24534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Notes Placeholder 2"/>
          <p:cNvSpPr>
            <a:spLocks noGrp="1"/>
          </p:cNvSpPr>
          <p:nvPr>
            <p:ph type="body" idx="1"/>
          </p:nvPr>
        </p:nvSpPr>
        <p:spPr bwMode="auto">
          <a:xfrm>
            <a:off x="930275" y="3427227"/>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dirty="0"/>
          </a:p>
          <a:p>
            <a:pPr eaLnBrk="1" hangingPunct="1"/>
            <a:r>
              <a:rPr lang="en-US" altLang="en-US" dirty="0"/>
              <a:t>After the processes are listed, the analyst works with leadership at the healthcare facility to identify those that are of high priority for analysis and improvement. All of the processes can</a:t>
            </a:r>
            <a:r>
              <a:rPr lang="ja-JP" altLang="en-US" dirty="0"/>
              <a:t>’</a:t>
            </a:r>
            <a:r>
              <a:rPr lang="en-US" altLang="ja-JP" dirty="0"/>
              <a:t>t be assessed. Some can</a:t>
            </a:r>
            <a:r>
              <a:rPr lang="ja-JP" altLang="en-US" dirty="0"/>
              <a:t>’</a:t>
            </a:r>
            <a:r>
              <a:rPr lang="en-US" altLang="ja-JP" dirty="0"/>
              <a:t>t feasibly be improved with the available resources; for others, the gain would be too small to make the effort worthwhile. Still others can be improved, but by means other than use of health IT. </a:t>
            </a:r>
          </a:p>
          <a:p>
            <a:pPr eaLnBrk="1" hangingPunct="1"/>
            <a:endParaRPr lang="en-US" altLang="en-US" dirty="0"/>
          </a:p>
          <a:p>
            <a:pPr eaLnBrk="1" hangingPunct="1"/>
            <a:r>
              <a:rPr lang="en-US" altLang="en-US" dirty="0"/>
              <a:t>After the processes for analysis have been identified, the analyst, working with people from the clinic, creates diagrams of the processes. These graphic representations of the processes are used in the process analysis and redesign. We start with a process inventory and diagrams, because sometimes they are all that is needed, and they point to areas where different types of objective information may be needed.</a:t>
            </a:r>
          </a:p>
          <a:p>
            <a:pPr eaLnBrk="1" hangingPunct="1"/>
            <a:endParaRPr lang="en-US" altLang="en-US" dirty="0"/>
          </a:p>
          <a:p>
            <a:pPr eaLnBrk="1" hangingPunct="1"/>
            <a:r>
              <a:rPr lang="en-US" altLang="en-US" dirty="0"/>
              <a:t>A separate lecture covers creating process diagrams. This lecture assumes that students are familiar with at least one method of creating a graphic representation of a process: for example, a flowchart.</a:t>
            </a:r>
          </a:p>
          <a:p>
            <a:endParaRPr lang="en-US" altLang="en-US" dirty="0"/>
          </a:p>
        </p:txBody>
      </p:sp>
      <p:sp>
        <p:nvSpPr>
          <p:cNvPr id="675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53C04C8-9061-4830-B61E-58652008D23C}"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742920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Notes Placeholder 2"/>
          <p:cNvSpPr>
            <a:spLocks noGrp="1"/>
          </p:cNvSpPr>
          <p:nvPr>
            <p:ph type="body" idx="1"/>
          </p:nvPr>
        </p:nvSpPr>
        <p:spPr bwMode="auto">
          <a:xfrm>
            <a:off x="930275" y="3570288"/>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b="1" dirty="0"/>
          </a:p>
          <a:p>
            <a:pPr eaLnBrk="1" hangingPunct="1"/>
            <a:r>
              <a:rPr lang="en-US" altLang="en-US" dirty="0"/>
              <a:t>Medical clinics have a set of core functions. Most clinics perform some functions: for example, prescription writing, office visits, and referrals. Other functions vary with the type of clinic: for example, a small clinic may draw blood but not perform any lab tests, while a large clinic may have equipment to perform common blood- and urine-based lab tests. The lab tests, other diagnostic tests, and procedures vary by clinic size and by specialty.</a:t>
            </a:r>
          </a:p>
          <a:p>
            <a:pPr eaLnBrk="1" hangingPunct="1"/>
            <a:endParaRPr lang="en-US" altLang="en-US" dirty="0"/>
          </a:p>
          <a:p>
            <a:pPr eaLnBrk="1" hangingPunct="1"/>
            <a:r>
              <a:rPr lang="en-US" altLang="en-US" dirty="0"/>
              <a:t>The first step in process analysis is understanding the main processes that are performed by a clinic. A context diagram, like the one on this slide, should always be created to make sure the analyst and clinic staff working with the analyst are aware of the main tasks that a clinic performs. As a context diagram, the depiction is purposely at a very high level, has fewer than 20 or 30 boxes, and usually fits on one page of paper. The purpose of this diagram is to </a:t>
            </a:r>
            <a:r>
              <a:rPr lang="ja-JP" altLang="en-US" dirty="0"/>
              <a:t>“</a:t>
            </a:r>
            <a:r>
              <a:rPr lang="en-US" altLang="ja-JP" dirty="0"/>
              <a:t>understand the whole.</a:t>
            </a:r>
            <a:r>
              <a:rPr lang="ja-JP" altLang="en-US" dirty="0"/>
              <a:t>”</a:t>
            </a:r>
            <a:r>
              <a:rPr lang="en-US" altLang="ja-JP" dirty="0"/>
              <a:t>  A diagram like this shows areas where data exchange is needed and depicts the main processes at a clinic or other healthcare facility. </a:t>
            </a:r>
          </a:p>
          <a:p>
            <a:pPr eaLnBrk="1" hangingPunct="1"/>
            <a:endParaRPr lang="en-US" altLang="en-US" dirty="0"/>
          </a:p>
          <a:p>
            <a:pPr eaLnBrk="1" hangingPunct="1"/>
            <a:endParaRPr lang="en-US" altLang="en-US" dirty="0"/>
          </a:p>
          <a:p>
            <a:endParaRPr lang="en-US" altLang="en-US" dirty="0"/>
          </a:p>
        </p:txBody>
      </p:sp>
      <p:sp>
        <p:nvSpPr>
          <p:cNvPr id="686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EE3DAF5-2453-4F1F-BA52-FBD85E2574A7}"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49130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Notes Placeholder 2"/>
          <p:cNvSpPr>
            <a:spLocks noGrp="1"/>
          </p:cNvSpPr>
          <p:nvPr>
            <p:ph type="body" idx="1"/>
          </p:nvPr>
        </p:nvSpPr>
        <p:spPr bwMode="auto">
          <a:xfrm>
            <a:off x="930275" y="3570288"/>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b="1" dirty="0"/>
          </a:p>
          <a:p>
            <a:pPr eaLnBrk="1" hangingPunct="1"/>
            <a:r>
              <a:rPr lang="en-US" altLang="en-US" dirty="0"/>
              <a:t>Recall that a process inventory for a medical practice is a list of the main processes that the practice uses. If there are more than 20 or 30 processes on your inventory for a practice, you may be working at too detailed a level. If the practice consists of multiple specialties, you will have a larger number of processes on the inventory, and the analysis will take longer.  </a:t>
            </a:r>
          </a:p>
          <a:p>
            <a:pPr eaLnBrk="1" hangingPunct="1"/>
            <a:endParaRPr lang="en-US" altLang="en-US" dirty="0"/>
          </a:p>
          <a:p>
            <a:pPr eaLnBrk="1" hangingPunct="1"/>
            <a:r>
              <a:rPr lang="en-US" altLang="en-US" dirty="0"/>
              <a:t>For each process, the main activities, roles, locations, flow, and information needs are identified, either in writing or by process diagrams, as described in other units. These steps are preparatory to process analysis and are covered in separate lectures.</a:t>
            </a:r>
          </a:p>
          <a:p>
            <a:endParaRPr lang="en-US" altLang="en-US" dirty="0"/>
          </a:p>
        </p:txBody>
      </p:sp>
      <p:sp>
        <p:nvSpPr>
          <p:cNvPr id="696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0426E08-D53F-47B6-B4BD-22006739BB8B}"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24222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Notes Placeholder 2"/>
          <p:cNvSpPr>
            <a:spLocks noGrp="1"/>
          </p:cNvSpPr>
          <p:nvPr>
            <p:ph type="body" idx="1"/>
          </p:nvPr>
        </p:nvSpPr>
        <p:spPr bwMode="auto">
          <a:xfrm>
            <a:off x="930275" y="3570288"/>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t>Slide Notes: </a:t>
            </a:r>
          </a:p>
          <a:p>
            <a:pPr eaLnBrk="1" hangingPunct="1">
              <a:spcBef>
                <a:spcPct val="0"/>
              </a:spcBef>
            </a:pPr>
            <a:endParaRPr lang="en-US" altLang="en-US" b="1" dirty="0"/>
          </a:p>
          <a:p>
            <a:pPr eaLnBrk="1" hangingPunct="1">
              <a:spcBef>
                <a:spcPct val="0"/>
              </a:spcBef>
            </a:pPr>
            <a:r>
              <a:rPr lang="en-US" altLang="en-US" dirty="0"/>
              <a:t>This concludes Process Analysis. At this point, you should:</a:t>
            </a:r>
          </a:p>
          <a:p>
            <a:pPr marL="156791" indent="-156791">
              <a:buFontTx/>
              <a:buChar char="•"/>
            </a:pPr>
            <a:r>
              <a:rPr lang="en-US" altLang="en-US" dirty="0">
                <a:ea typeface="Arial" panose="020B0604020202020204" pitchFamily="34" charset="0"/>
              </a:rPr>
              <a:t>Understand relevant concepts and steps for process analysis, starting with process inventory and diagrams</a:t>
            </a:r>
          </a:p>
          <a:p>
            <a:pPr marL="156791" indent="-156791">
              <a:buFontTx/>
              <a:buChar char="•"/>
            </a:pPr>
            <a:r>
              <a:rPr lang="en-US" altLang="en-US" dirty="0">
                <a:ea typeface="Arial" panose="020B0604020202020204" pitchFamily="34" charset="0"/>
              </a:rPr>
              <a:t>Understand the concepts of variations and exceptions for each process listing and know how to report findings</a:t>
            </a:r>
          </a:p>
        </p:txBody>
      </p:sp>
      <p:sp>
        <p:nvSpPr>
          <p:cNvPr id="727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35DD61C-2646-454A-8140-4FEA310F4D74}"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1092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p:txBody>
          <a:bodyPr/>
          <a:lstStyle>
            <a:lvl1pPr defTabSz="849285"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defTabSz="849285"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defTabSz="84928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defTabSz="84928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defTabSz="84928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defTabSz="84928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defTabSz="84928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defTabSz="84928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defTabSz="84928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1BEC6CC-EBE3-4E40-A370-549BDA567C50}"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48359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5267325" y="6659563"/>
            <a:ext cx="4029075" cy="350837"/>
          </a:xfrm>
        </p:spPr>
        <p:txBody>
          <a:bodyPr lIns="83622" tIns="41811" rIns="83622" bIns="41811"/>
          <a:lstStyle/>
          <a:p>
            <a:fld id="{BC67021A-487C-4D8E-B66A-9A323BD1E9A7}" type="slidenum">
              <a:rPr lang="en-US" altLang="en-US" smtClean="0"/>
              <a:pPr/>
              <a:t>17</a:t>
            </a:fld>
            <a:endParaRPr lang="en-US" altLang="en-US" dirty="0"/>
          </a:p>
        </p:txBody>
      </p:sp>
      <p:sp>
        <p:nvSpPr>
          <p:cNvPr id="8" name="Slide Image Placeholder 7"/>
          <p:cNvSpPr>
            <a:spLocks noGrp="1" noRot="1" noChangeAspect="1"/>
          </p:cNvSpPr>
          <p:nvPr>
            <p:ph type="sldImg"/>
          </p:nvPr>
        </p:nvSpPr>
        <p:spPr/>
      </p:sp>
    </p:spTree>
    <p:extLst>
      <p:ext uri="{BB962C8B-B14F-4D97-AF65-F5344CB8AC3E}">
        <p14:creationId xmlns:p14="http://schemas.microsoft.com/office/powerpoint/2010/main" val="1634366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930275" y="3489980"/>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defRPr/>
            </a:pPr>
            <a:r>
              <a:rPr lang="en-US" b="1" dirty="0">
                <a:ea typeface="+mn-ea"/>
              </a:rPr>
              <a:t>Slide Notes: </a:t>
            </a:r>
          </a:p>
          <a:p>
            <a:pPr eaLnBrk="1" hangingPunct="1">
              <a:defRPr/>
            </a:pPr>
            <a:r>
              <a:rPr lang="en-US" dirty="0">
                <a:ea typeface="+mn-ea"/>
              </a:rPr>
              <a:t>The objectives for this lecture are to:</a:t>
            </a:r>
          </a:p>
          <a:p>
            <a:pPr eaLnBrk="1" hangingPunct="1">
              <a:defRPr/>
            </a:pPr>
            <a:endParaRPr lang="en-US" dirty="0">
              <a:ea typeface="+mn-ea"/>
            </a:endParaRPr>
          </a:p>
          <a:p>
            <a:pPr marL="156791" indent="-156791">
              <a:lnSpc>
                <a:spcPct val="110000"/>
              </a:lnSpc>
              <a:buFont typeface="Arial" panose="020B0604020202020204" pitchFamily="34" charset="0"/>
              <a:buChar char="•"/>
              <a:defRPr/>
            </a:pPr>
            <a:r>
              <a:rPr lang="en-US" dirty="0">
                <a:ea typeface="+mn-ea"/>
              </a:rPr>
              <a:t> Describe the purpose of process analysis</a:t>
            </a:r>
          </a:p>
          <a:p>
            <a:pPr marL="156791" indent="-156791">
              <a:lnSpc>
                <a:spcPct val="110000"/>
              </a:lnSpc>
              <a:buFont typeface="Arial" panose="020B0604020202020204" pitchFamily="34" charset="0"/>
              <a:buChar char="•"/>
              <a:defRPr/>
            </a:pPr>
            <a:r>
              <a:rPr lang="en-US" dirty="0">
                <a:ea typeface="+mn-ea"/>
              </a:rPr>
              <a:t> Describe skills and knowledge necessary for process analysis</a:t>
            </a:r>
          </a:p>
          <a:p>
            <a:pPr marL="156791" indent="-156791">
              <a:lnSpc>
                <a:spcPct val="110000"/>
              </a:lnSpc>
              <a:buFont typeface="Arial" panose="020B0604020202020204" pitchFamily="34" charset="0"/>
              <a:buChar char="•"/>
              <a:defRPr/>
            </a:pPr>
            <a:r>
              <a:rPr lang="en-US" dirty="0">
                <a:ea typeface="+mn-ea"/>
              </a:rPr>
              <a:t> Perform a process analysis for a given clinic scenario</a:t>
            </a:r>
          </a:p>
        </p:txBody>
      </p:sp>
      <p:sp>
        <p:nvSpPr>
          <p:cNvPr id="573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3964FCA-E10D-4E58-88E6-3B4EA7FF35DE}"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83513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Notes Placeholder 2"/>
          <p:cNvSpPr>
            <a:spLocks noGrp="1"/>
          </p:cNvSpPr>
          <p:nvPr>
            <p:ph type="body" idx="1"/>
          </p:nvPr>
        </p:nvSpPr>
        <p:spPr bwMode="auto">
          <a:xfrm>
            <a:off x="824753" y="3570288"/>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defRPr/>
            </a:pPr>
            <a:r>
              <a:rPr lang="en-US" b="1" dirty="0"/>
              <a:t>Slide Notes: </a:t>
            </a:r>
          </a:p>
          <a:p>
            <a:pPr eaLnBrk="1" hangingPunct="1">
              <a:defRPr/>
            </a:pPr>
            <a:endParaRPr lang="en-US" b="1" dirty="0"/>
          </a:p>
          <a:p>
            <a:pPr eaLnBrk="1" hangingPunct="1">
              <a:defRPr/>
            </a:pPr>
            <a:r>
              <a:rPr lang="en-US" dirty="0"/>
              <a:t>In this lecture we will focus on common process variations and exceptions in the clinic, including:</a:t>
            </a:r>
          </a:p>
          <a:p>
            <a:pPr marL="156791" indent="-156791">
              <a:lnSpc>
                <a:spcPct val="110000"/>
              </a:lnSpc>
              <a:buFont typeface="Arial" panose="020B0604020202020204" pitchFamily="34" charset="0"/>
              <a:buChar char="•"/>
              <a:defRPr/>
            </a:pPr>
            <a:r>
              <a:rPr lang="en-US" dirty="0">
                <a:ea typeface="ＭＳ Ｐゴシック" charset="0"/>
              </a:rPr>
              <a:t>Objectives of process analysis</a:t>
            </a:r>
          </a:p>
          <a:p>
            <a:pPr marL="156791" indent="-156791">
              <a:lnSpc>
                <a:spcPct val="110000"/>
              </a:lnSpc>
              <a:buFont typeface="Arial" panose="020B0604020202020204" pitchFamily="34" charset="0"/>
              <a:buChar char="•"/>
              <a:defRPr/>
            </a:pPr>
            <a:r>
              <a:rPr lang="en-US" dirty="0">
                <a:ea typeface="ＭＳ Ｐゴシック" charset="0"/>
              </a:rPr>
              <a:t>Relevant concepts for process analysis</a:t>
            </a:r>
          </a:p>
          <a:p>
            <a:pPr marL="156791" indent="-156791">
              <a:lnSpc>
                <a:spcPct val="110000"/>
              </a:lnSpc>
              <a:buFont typeface="Arial" panose="020B0604020202020204" pitchFamily="34" charset="0"/>
              <a:buChar char="•"/>
              <a:defRPr/>
            </a:pPr>
            <a:r>
              <a:rPr lang="en-US" dirty="0">
                <a:ea typeface="ＭＳ Ｐゴシック" charset="0"/>
              </a:rPr>
              <a:t>Steps in process analysis</a:t>
            </a:r>
          </a:p>
          <a:p>
            <a:pPr marL="156791" indent="-156791">
              <a:lnSpc>
                <a:spcPct val="110000"/>
              </a:lnSpc>
              <a:buFont typeface="Arial" panose="020B0604020202020204" pitchFamily="34" charset="0"/>
              <a:buChar char="•"/>
              <a:defRPr/>
            </a:pPr>
            <a:r>
              <a:rPr lang="en-US" dirty="0">
                <a:ea typeface="ＭＳ Ｐゴシック" charset="0"/>
              </a:rPr>
              <a:t>Starting with process inventory and diagrams</a:t>
            </a:r>
          </a:p>
          <a:p>
            <a:pPr marL="156791" indent="-156791">
              <a:lnSpc>
                <a:spcPct val="110000"/>
              </a:lnSpc>
              <a:buFont typeface="Arial" panose="020B0604020202020204" pitchFamily="34" charset="0"/>
              <a:buChar char="•"/>
              <a:defRPr/>
            </a:pPr>
            <a:r>
              <a:rPr lang="en-US" dirty="0">
                <a:ea typeface="ＭＳ Ｐゴシック" charset="0"/>
              </a:rPr>
              <a:t>For each process, listing</a:t>
            </a:r>
          </a:p>
          <a:p>
            <a:pPr marL="627164" lvl="1" indent="-156791">
              <a:buFont typeface="Arial" pitchFamily="34" charset="0"/>
              <a:buChar char="–"/>
              <a:defRPr/>
            </a:pPr>
            <a:r>
              <a:rPr lang="en-US" dirty="0"/>
              <a:t>Variations applicable to the clinic</a:t>
            </a:r>
          </a:p>
          <a:p>
            <a:pPr marL="627164" lvl="1" indent="-156791">
              <a:buFont typeface="Arial" pitchFamily="34" charset="0"/>
              <a:buChar char="–"/>
              <a:defRPr/>
            </a:pPr>
            <a:r>
              <a:rPr lang="en-US" dirty="0"/>
              <a:t>Exceptions</a:t>
            </a:r>
          </a:p>
          <a:p>
            <a:pPr marL="156791" lvl="1" indent="-156791">
              <a:lnSpc>
                <a:spcPct val="110000"/>
              </a:lnSpc>
              <a:buFont typeface="Arial" pitchFamily="34" charset="0"/>
              <a:buChar char="•"/>
              <a:defRPr/>
            </a:pPr>
            <a:r>
              <a:rPr lang="en-US" dirty="0"/>
              <a:t>Reporting findings</a:t>
            </a:r>
          </a:p>
        </p:txBody>
      </p:sp>
      <p:sp>
        <p:nvSpPr>
          <p:cNvPr id="583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AD9A17C-8ECF-46FA-80BE-23B107E9C161}"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56314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Notes Placeholder 2"/>
          <p:cNvSpPr>
            <a:spLocks noGrp="1"/>
          </p:cNvSpPr>
          <p:nvPr>
            <p:ph type="body" idx="1"/>
          </p:nvPr>
        </p:nvSpPr>
        <p:spPr bwMode="auto">
          <a:xfrm>
            <a:off x="930275" y="3391368"/>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b="1" dirty="0"/>
          </a:p>
          <a:p>
            <a:pPr eaLnBrk="1" hangingPunct="1"/>
            <a:r>
              <a:rPr lang="en-US" altLang="en-US" dirty="0"/>
              <a:t>Healthcare consists of people working in processes. As the American engineer W. Edwards Deming stated, “</a:t>
            </a:r>
            <a:r>
              <a:rPr lang="en-US" altLang="ja-JP" dirty="0"/>
              <a:t>You can only elevate individual performance by elevating that of the entire system” (Deming, 1982). Paraphrasing this quote, </a:t>
            </a:r>
            <a:r>
              <a:rPr lang="en-US" altLang="en-US" dirty="0"/>
              <a:t>the way to consistently improve the performance of individuals is to improve the system or process. Process analysis is a way to examine a process and identify these opportunities for improvement.</a:t>
            </a:r>
          </a:p>
          <a:p>
            <a:pPr eaLnBrk="1" hangingPunct="1"/>
            <a:endParaRPr lang="en-US" altLang="en-US" dirty="0"/>
          </a:p>
          <a:p>
            <a:pPr eaLnBrk="1" hangingPunct="1"/>
            <a:r>
              <a:rPr lang="en-US" altLang="en-US" dirty="0"/>
              <a:t>There are different ways to analyze processes. Often, the methods concentrate on one or more process aspects. The process analysis method covered in this unit focuses on identifying processes in use at a clinic, and translating information about the processes into a list of electronic medical record (EMR) functions that are needed at that clinic. The purpose of this type of process analysis is to make the best match possible between an EMR and a clinic and to optimally leverage health information technology to improve patient care.</a:t>
            </a:r>
          </a:p>
        </p:txBody>
      </p:sp>
      <p:sp>
        <p:nvSpPr>
          <p:cNvPr id="593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4D2113E-0833-4494-B4E5-F74D8D41FB56}"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54450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Notes Placeholder 2"/>
          <p:cNvSpPr>
            <a:spLocks noGrp="1"/>
          </p:cNvSpPr>
          <p:nvPr>
            <p:ph type="body" idx="1"/>
          </p:nvPr>
        </p:nvSpPr>
        <p:spPr bwMode="auto">
          <a:xfrm>
            <a:off x="930275" y="3436191"/>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r>
              <a:rPr lang="en-US" altLang="en-US" dirty="0"/>
              <a:t>Before we start, we will introduce the following definitions:</a:t>
            </a:r>
          </a:p>
          <a:p>
            <a:pPr marL="574900" lvl="1" indent="-156791">
              <a:buFont typeface="Arial" panose="020B0604020202020204" pitchFamily="34" charset="0"/>
              <a:buChar char="•"/>
            </a:pPr>
            <a:r>
              <a:rPr lang="en-US" altLang="en-US" dirty="0">
                <a:ea typeface="Arial" panose="020B0604020202020204" pitchFamily="34" charset="0"/>
              </a:rPr>
              <a:t>Process</a:t>
            </a:r>
          </a:p>
          <a:p>
            <a:pPr marL="574900" lvl="1" indent="-156791">
              <a:buFont typeface="Arial" panose="020B0604020202020204" pitchFamily="34" charset="0"/>
              <a:buChar char="•"/>
            </a:pPr>
            <a:r>
              <a:rPr lang="en-US" altLang="en-US" dirty="0">
                <a:ea typeface="Arial" panose="020B0604020202020204" pitchFamily="34" charset="0"/>
              </a:rPr>
              <a:t>Process analysis</a:t>
            </a:r>
          </a:p>
          <a:p>
            <a:pPr marL="574900" lvl="1" indent="-156791">
              <a:buFont typeface="Arial" panose="020B0604020202020204" pitchFamily="34" charset="0"/>
              <a:buChar char="•"/>
            </a:pPr>
            <a:r>
              <a:rPr lang="en-US" altLang="en-US" dirty="0">
                <a:ea typeface="Arial" panose="020B0604020202020204" pitchFamily="34" charset="0"/>
              </a:rPr>
              <a:t>Process improvement</a:t>
            </a:r>
          </a:p>
          <a:p>
            <a:pPr eaLnBrk="1" hangingPunct="1"/>
            <a:br>
              <a:rPr lang="en-US" altLang="en-US" dirty="0"/>
            </a:br>
            <a:endParaRPr lang="en-US" altLang="en-US" dirty="0"/>
          </a:p>
          <a:p>
            <a:endParaRPr lang="en-US" altLang="en-US" dirty="0"/>
          </a:p>
        </p:txBody>
      </p:sp>
      <p:sp>
        <p:nvSpPr>
          <p:cNvPr id="604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56EE8C6-C9D4-4C80-B902-962B50B0053D}"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69906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930275" y="3489979"/>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a:t>
            </a:r>
            <a:r>
              <a:rPr lang="en-US" altLang="en-US" dirty="0"/>
              <a:t> </a:t>
            </a:r>
          </a:p>
          <a:p>
            <a:pPr eaLnBrk="1" hangingPunct="1"/>
            <a:r>
              <a:rPr lang="en-US" altLang="en-US" dirty="0"/>
              <a:t>Merriam-Webster defines “process” as a series of actions or operations conducing to an end; especially, a continuous operation or treatment. Similarly, the American Society for Quality defines “process” as </a:t>
            </a:r>
            <a:r>
              <a:rPr lang="ja-JP" altLang="en-US" dirty="0"/>
              <a:t>“</a:t>
            </a:r>
            <a:r>
              <a:rPr lang="en-US" altLang="ja-JP" dirty="0"/>
              <a:t>a set of interrelated work activities characterized by a set of specific inputs and value added tasks that make up a procedure for a set of specific outputs.</a:t>
            </a:r>
            <a:r>
              <a:rPr lang="ja-JP" altLang="en-US" dirty="0"/>
              <a:t>” </a:t>
            </a:r>
            <a:r>
              <a:rPr lang="en-US" altLang="ja-JP" dirty="0"/>
              <a:t>(</a:t>
            </a:r>
            <a:r>
              <a:rPr lang="en-US" altLang="en-US" dirty="0"/>
              <a:t>Process, n.d.)</a:t>
            </a:r>
            <a:endParaRPr lang="en-US" altLang="ja-JP" baseline="30000" dirty="0"/>
          </a:p>
          <a:p>
            <a:pPr eaLnBrk="1" hangingPunct="1"/>
            <a:endParaRPr lang="en-US" altLang="en-US" dirty="0"/>
          </a:p>
          <a:p>
            <a:pPr eaLnBrk="1" hangingPunct="1"/>
            <a:r>
              <a:rPr lang="en-US" altLang="en-US" dirty="0"/>
              <a:t>The word procedure is related to process. ASQ defines a procedure as: </a:t>
            </a:r>
            <a:r>
              <a:rPr lang="ja-JP" altLang="en-US" dirty="0"/>
              <a:t>“</a:t>
            </a:r>
            <a:r>
              <a:rPr lang="en-US" altLang="ja-JP" dirty="0"/>
              <a:t>The steps in a process and how these steps are to be performed for the process to fulfill a customer</a:t>
            </a:r>
            <a:r>
              <a:rPr lang="ja-JP" altLang="en-US" dirty="0"/>
              <a:t>’</a:t>
            </a:r>
            <a:r>
              <a:rPr lang="en-US" altLang="ja-JP" dirty="0"/>
              <a:t>s requirements; usually documented.” (Procedure, n.d.)</a:t>
            </a:r>
            <a:r>
              <a:rPr lang="en-US" altLang="ja-JP" baseline="30000" dirty="0"/>
              <a:t> </a:t>
            </a:r>
          </a:p>
          <a:p>
            <a:pPr eaLnBrk="1" hangingPunct="1"/>
            <a:endParaRPr lang="en-US" altLang="en-US" dirty="0"/>
          </a:p>
          <a:p>
            <a:pPr eaLnBrk="1" hangingPunct="1"/>
            <a:r>
              <a:rPr lang="en-US" altLang="en-US" dirty="0"/>
              <a:t>Important characteristics of processes for our work are that processes have 1) sequence or order, 2) steps, also called activities, actions, operations, or tasks, 3) inputs and outputs, and 4) happen over and over, i.e., are ongoing. For example, appointment scheduling is a common process in healthcare facilities. </a:t>
            </a:r>
          </a:p>
        </p:txBody>
      </p:sp>
      <p:sp>
        <p:nvSpPr>
          <p:cNvPr id="614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8A72343-7E34-4873-A18F-71A7D8BF6B5B}"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39947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Notes Placeholder 2"/>
          <p:cNvSpPr>
            <a:spLocks noGrp="1"/>
          </p:cNvSpPr>
          <p:nvPr>
            <p:ph type="body" idx="1"/>
          </p:nvPr>
        </p:nvSpPr>
        <p:spPr bwMode="auto">
          <a:xfrm>
            <a:off x="930275" y="3570287"/>
            <a:ext cx="7435850" cy="3174641"/>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r>
              <a:rPr lang="en-US" altLang="en-US" dirty="0"/>
              <a:t>Merriam-Webster provides several definitions for the word “analysis.” The one most relevant to our work here is </a:t>
            </a:r>
            <a:r>
              <a:rPr lang="ja-JP" altLang="en-US" dirty="0"/>
              <a:t>“</a:t>
            </a:r>
            <a:r>
              <a:rPr lang="en-US" altLang="ja-JP" dirty="0"/>
              <a:t>an examination of a complex process, its elements, and their relations or a statement of such an analysis.</a:t>
            </a:r>
            <a:r>
              <a:rPr lang="ja-JP" altLang="en-US" dirty="0"/>
              <a:t>”</a:t>
            </a:r>
            <a:r>
              <a:rPr lang="en-US" altLang="ja-JP" baseline="30000" dirty="0"/>
              <a:t> </a:t>
            </a:r>
            <a:r>
              <a:rPr lang="en-US" altLang="ja-JP" dirty="0"/>
              <a:t>(Analysis, n.d.)</a:t>
            </a:r>
          </a:p>
          <a:p>
            <a:pPr eaLnBrk="1" hangingPunct="1"/>
            <a:endParaRPr lang="en-US" altLang="en-US" dirty="0"/>
          </a:p>
          <a:p>
            <a:pPr eaLnBrk="1" hangingPunct="1"/>
            <a:r>
              <a:rPr lang="en-US" altLang="en-US" dirty="0"/>
              <a:t>So, a process analysis is an examination of a process to understand its elements, such as steps and actions; and the relationships between them, including:</a:t>
            </a:r>
          </a:p>
          <a:p>
            <a:pPr marL="574900" lvl="1" indent="-156791">
              <a:buFont typeface="Arial" panose="020B0604020202020204" pitchFamily="34" charset="0"/>
              <a:buChar char="•"/>
            </a:pPr>
            <a:r>
              <a:rPr lang="en-US" altLang="en-US" dirty="0">
                <a:ea typeface="Arial" panose="020B0604020202020204" pitchFamily="34" charset="0"/>
              </a:rPr>
              <a:t>The order of steps</a:t>
            </a:r>
          </a:p>
          <a:p>
            <a:pPr marL="574900" lvl="1" indent="-156791">
              <a:buFont typeface="Arial" panose="020B0604020202020204" pitchFamily="34" charset="0"/>
              <a:buChar char="•"/>
            </a:pPr>
            <a:r>
              <a:rPr lang="en-US" altLang="en-US" dirty="0">
                <a:ea typeface="Arial" panose="020B0604020202020204" pitchFamily="34" charset="0"/>
              </a:rPr>
              <a:t>What things can be done in parallel versus sequentially </a:t>
            </a:r>
          </a:p>
          <a:p>
            <a:pPr marL="574900" lvl="1" indent="-156791">
              <a:buFont typeface="Arial" panose="020B0604020202020204" pitchFamily="34" charset="0"/>
              <a:buChar char="•"/>
            </a:pPr>
            <a:r>
              <a:rPr lang="en-US" altLang="en-US" dirty="0">
                <a:ea typeface="Arial" panose="020B0604020202020204" pitchFamily="34" charset="0"/>
              </a:rPr>
              <a:t>Who or what performs the steps</a:t>
            </a:r>
          </a:p>
          <a:p>
            <a:pPr marL="574900" lvl="1" indent="-156791">
              <a:buFont typeface="Arial" panose="020B0604020202020204" pitchFamily="34" charset="0"/>
              <a:buChar char="•"/>
            </a:pPr>
            <a:r>
              <a:rPr lang="en-US" altLang="en-US" dirty="0">
                <a:ea typeface="Arial" panose="020B0604020202020204" pitchFamily="34" charset="0"/>
              </a:rPr>
              <a:t>Maybe where they are performed </a:t>
            </a:r>
          </a:p>
          <a:p>
            <a:pPr eaLnBrk="1" hangingPunct="1"/>
            <a:endParaRPr lang="en-US" altLang="en-US" dirty="0"/>
          </a:p>
          <a:p>
            <a:pPr eaLnBrk="1" hangingPunct="1"/>
            <a:r>
              <a:rPr lang="en-US" altLang="en-US" dirty="0"/>
              <a:t>However, because the goal of our </a:t>
            </a:r>
            <a:r>
              <a:rPr lang="ja-JP" altLang="en-US" dirty="0"/>
              <a:t>“</a:t>
            </a:r>
            <a:r>
              <a:rPr lang="en-US" altLang="ja-JP" dirty="0"/>
              <a:t>analysis</a:t>
            </a:r>
            <a:r>
              <a:rPr lang="ja-JP" altLang="en-US" dirty="0"/>
              <a:t>”</a:t>
            </a:r>
            <a:r>
              <a:rPr lang="en-US" altLang="ja-JP" dirty="0"/>
              <a:t> is ultimately to improve a process, we also look for things like gaps, lack of conformity with best practice, undue delays, redundancy, rework, and lack of efficiency. For us, process analysis is the combination of understanding process elements and the relationships between them and identifying opportunities for improvement.  </a:t>
            </a:r>
            <a:endParaRPr lang="en-US" altLang="en-US" dirty="0"/>
          </a:p>
        </p:txBody>
      </p:sp>
      <p:sp>
        <p:nvSpPr>
          <p:cNvPr id="624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11E8D1C-62E3-4D20-AC30-2C4FA74B15CF}"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95477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Notes Placeholder 2"/>
          <p:cNvSpPr>
            <a:spLocks noGrp="1"/>
          </p:cNvSpPr>
          <p:nvPr>
            <p:ph type="body" idx="1"/>
          </p:nvPr>
        </p:nvSpPr>
        <p:spPr bwMode="auto">
          <a:xfrm>
            <a:off x="930275" y="3481015"/>
            <a:ext cx="7435850" cy="2760662"/>
          </a:xfrm>
          <a:solidFill>
            <a:schemeClr val="bg2"/>
          </a:solidFill>
        </p:spPr>
        <p:txBody>
          <a:bodyPr wrap="square" lIns="83622" tIns="41811" rIns="83622" bIns="41811" numCol="1" anchor="t" anchorCtr="0" compatLnSpc="1">
            <a:prstTxWarp prst="textNoShape">
              <a:avLst/>
            </a:prstTxWarp>
          </a:bodyPr>
          <a:lstStyle/>
          <a:p>
            <a:r>
              <a:rPr lang="en-US" altLang="en-US" b="1" dirty="0"/>
              <a:t>Slide Notes: </a:t>
            </a:r>
          </a:p>
          <a:p>
            <a:r>
              <a:rPr lang="en-US" altLang="en-US" dirty="0"/>
              <a:t>If we define a process as a continuous series of actions or operations conducing to an end, then process improvement is making changes to a process to make it better in some way. The Institute of Medicine listed six areas or goals for healthcare quality improvement. These are that healthcare should be safe, effective, efficient, timely, patient-centered, and equitable. We improve processes by analyzing them and identifying things that could be made better.</a:t>
            </a:r>
          </a:p>
        </p:txBody>
      </p:sp>
      <p:sp>
        <p:nvSpPr>
          <p:cNvPr id="634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80DA112-66FF-4F0E-8B50-2A0F7A7FEEE4}"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30505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Notes Placeholder 2"/>
          <p:cNvSpPr>
            <a:spLocks noGrp="1"/>
          </p:cNvSpPr>
          <p:nvPr>
            <p:ph type="body" idx="1"/>
          </p:nvPr>
        </p:nvSpPr>
        <p:spPr bwMode="auto">
          <a:xfrm>
            <a:off x="930275" y="3510116"/>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dirty="0"/>
          </a:p>
          <a:p>
            <a:pPr eaLnBrk="1" hangingPunct="1"/>
            <a:r>
              <a:rPr lang="en-US" altLang="en-US" dirty="0"/>
              <a:t>DeMarco further outlines process analysis skills helpful to overcome the challenges inherent in process analysis.</a:t>
            </a:r>
          </a:p>
          <a:p>
            <a:pPr eaLnBrk="1" hangingPunct="1"/>
            <a:endParaRPr lang="en-US" altLang="en-US" dirty="0"/>
          </a:p>
          <a:p>
            <a:pPr eaLnBrk="1" hangingPunct="1"/>
            <a:r>
              <a:rPr lang="en-US" altLang="en-US" dirty="0"/>
              <a:t>These are: </a:t>
            </a:r>
          </a:p>
          <a:p>
            <a:pPr marL="574900" lvl="1" indent="-156791">
              <a:buFont typeface="Arial" panose="020B0604020202020204" pitchFamily="34" charset="0"/>
              <a:buChar char="•"/>
            </a:pPr>
            <a:r>
              <a:rPr lang="en-US" altLang="en-US" dirty="0">
                <a:ea typeface="Arial" panose="020B0604020202020204" pitchFamily="34" charset="0"/>
              </a:rPr>
              <a:t>Knowledge of data and data system concepts</a:t>
            </a:r>
          </a:p>
          <a:p>
            <a:pPr marL="574900" lvl="1" indent="-156791">
              <a:buFont typeface="Arial" panose="020B0604020202020204" pitchFamily="34" charset="0"/>
              <a:buChar char="•"/>
            </a:pPr>
            <a:r>
              <a:rPr lang="en-US" altLang="en-US" dirty="0">
                <a:ea typeface="Arial" panose="020B0604020202020204" pitchFamily="34" charset="0"/>
              </a:rPr>
              <a:t>Knowledge of clinical workflow concepts</a:t>
            </a:r>
          </a:p>
          <a:p>
            <a:pPr marL="574900" lvl="1" indent="-156791">
              <a:buFont typeface="Arial" panose="020B0604020202020204" pitchFamily="34" charset="0"/>
              <a:buChar char="•"/>
            </a:pPr>
            <a:r>
              <a:rPr lang="en-US" altLang="en-US" dirty="0">
                <a:ea typeface="Arial" panose="020B0604020202020204" pitchFamily="34" charset="0"/>
              </a:rPr>
              <a:t>Ability to communicate these concepts</a:t>
            </a:r>
          </a:p>
          <a:p>
            <a:pPr eaLnBrk="1" hangingPunct="1"/>
            <a:endParaRPr lang="en-US" altLang="en-US" dirty="0"/>
          </a:p>
          <a:p>
            <a:pPr eaLnBrk="1" hangingPunct="1"/>
            <a:r>
              <a:rPr lang="en-US" altLang="en-US" dirty="0"/>
              <a:t>We added the ability to identify problem areas.</a:t>
            </a:r>
          </a:p>
        </p:txBody>
      </p:sp>
      <p:sp>
        <p:nvSpPr>
          <p:cNvPr id="645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EFCEBE6-CE83-44D1-B123-CDC94099CC1B}"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337201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2 colum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marL="342900" indent="-342900">
              <a:spcAft>
                <a:spcPts val="600"/>
              </a:spcAft>
              <a:buSzPct val="111000"/>
              <a:buFont typeface="Arial" panose="020B0604020202020204" pitchFamily="34" charset="0"/>
              <a:buChar char="•"/>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spcAft>
                <a:spcPts val="600"/>
              </a:spcAft>
              <a:buSzPct val="90000"/>
              <a:buFont typeface="Courier New" panose="02070309020205020404" pitchFamily="49" charset="0"/>
              <a:buChar char="o"/>
              <a:tabLst/>
              <a:defRPr sz="2400" b="0" i="0">
                <a:latin typeface="Century Gothic" panose="020B0502020202020204" pitchFamily="34" charset="0"/>
              </a:defRPr>
            </a:lvl3pPr>
            <a:lvl4pPr marL="635000" indent="0">
              <a:buSzPct val="120000"/>
              <a:buFontTx/>
              <a:buNone/>
              <a:tabLst/>
              <a:defRPr>
                <a:latin typeface="Century Gothic" panose="020B0502020202020204" pitchFamily="34" charset="0"/>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2"/>
            <a:r>
              <a:rPr lang="en-US" dirty="0"/>
              <a:t>Second level</a:t>
            </a:r>
          </a:p>
          <a:p>
            <a:pPr lvl="3"/>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3071296067"/>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40403382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24369821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9954629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34463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3853682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600"/>
              </a:spcAft>
              <a:buSzPct val="90000"/>
              <a:buFontTx/>
              <a:buNone/>
              <a:tabLst/>
              <a:defRPr sz="2000">
                <a:solidFill>
                  <a:schemeClr val="tx1"/>
                </a:solidFill>
                <a:latin typeface="Century Gothic" panose="020B0502020202020204" pitchFamily="34" charset="0"/>
              </a:defRPr>
            </a:lvl3pPr>
            <a:lvl4pPr marL="1150938" indent="0">
              <a:lnSpc>
                <a:spcPct val="110000"/>
              </a:lnSpc>
              <a:spcAft>
                <a:spcPts val="600"/>
              </a:spcAft>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88800241"/>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no subtitle">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Reference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1769782"/>
            <a:ext cx="9351109" cy="4245328"/>
          </a:xfrm>
          <a:prstGeom prst="rect">
            <a:avLst/>
          </a:prstGeom>
        </p:spPr>
        <p:txBody>
          <a:bodyPr/>
          <a:lstStyle>
            <a:lvl1pPr marL="460375" indent="-447675">
              <a:spcAft>
                <a:spcPts val="600"/>
              </a:spcAft>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0"/>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3465405868"/>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96" r:id="rId5"/>
    <p:sldLayoutId id="2147483687" r:id="rId6"/>
    <p:sldLayoutId id="2147483682" r:id="rId7"/>
    <p:sldLayoutId id="2147483688" r:id="rId8"/>
    <p:sldLayoutId id="2147483683" r:id="rId9"/>
    <p:sldLayoutId id="2147483684" r:id="rId10"/>
    <p:sldLayoutId id="2147483685" r:id="rId11"/>
    <p:sldLayoutId id="2147483686" r:id="rId12"/>
    <p:sldLayoutId id="2147483690" r:id="rId13"/>
    <p:sldLayoutId id="2147483691" r:id="rId14"/>
    <p:sldLayoutId id="2147483692" r:id="rId15"/>
    <p:sldLayoutId id="2147483693" r:id="rId16"/>
    <p:sldLayoutId id="2147483694" r:id="rId17"/>
    <p:sldLayoutId id="2147483695" r:id="rId18"/>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hyperlink" Target="https://twitter.com/professordeming" TargetMode="External"/><Relationship Id="rId5" Type="http://schemas.openxmlformats.org/officeDocument/2006/relationships/hyperlink" Target="http://asq.org/glossary/p.html" TargetMode="External"/><Relationship Id="rId4" Type="http://schemas.openxmlformats.org/officeDocument/2006/relationships/hyperlink" Target="http://www.merriam-webster.com/dictionary/"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upload.wikimedia.org/wikipedia/commons/7/73/W._Edwards_Deming.jpg"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5" name="Text Placeholder 2">
            <a:extLst>
              <a:ext uri="{FF2B5EF4-FFF2-40B4-BE49-F238E27FC236}">
                <a16:creationId xmlns:a16="http://schemas.microsoft.com/office/drawing/2014/main" id="{F48BC1A2-26C5-9041-9289-AB081198495A}"/>
              </a:ext>
            </a:extLst>
          </p:cNvPr>
          <p:cNvSpPr txBox="1">
            <a:spLocks/>
          </p:cNvSpPr>
          <p:nvPr/>
        </p:nvSpPr>
        <p:spPr>
          <a:xfrm>
            <a:off x="422190" y="3015594"/>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b="1" kern="0" dirty="0">
                <a:solidFill>
                  <a:schemeClr val="bg1"/>
                </a:solidFill>
              </a:rPr>
              <a:t>Process Analysis</a:t>
            </a:r>
          </a:p>
          <a:p>
            <a:endParaRPr lang="en-US" kern="0" dirty="0"/>
          </a:p>
        </p:txBody>
      </p:sp>
      <p:sp>
        <p:nvSpPr>
          <p:cNvPr id="6"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dirty="0"/>
              <a:t>Framework for Process Analysis</a:t>
            </a:r>
          </a:p>
        </p:txBody>
      </p:sp>
      <p:sp>
        <p:nvSpPr>
          <p:cNvPr id="3" name="Content Placeholder 2"/>
          <p:cNvSpPr>
            <a:spLocks noGrp="1"/>
          </p:cNvSpPr>
          <p:nvPr>
            <p:ph type="body" sz="quarter" idx="10"/>
          </p:nvPr>
        </p:nvSpPr>
        <p:spPr/>
        <p:txBody>
          <a:bodyPr/>
          <a:lstStyle/>
          <a:p>
            <a:pPr>
              <a:spcAft>
                <a:spcPts val="1200"/>
              </a:spcAft>
            </a:pPr>
            <a:r>
              <a:rPr lang="en-US" dirty="0"/>
              <a:t>Form an objective picture of the process, process variations, and exceptions</a:t>
            </a:r>
          </a:p>
          <a:p>
            <a:pPr>
              <a:spcAft>
                <a:spcPts val="1200"/>
              </a:spcAft>
            </a:pPr>
            <a:r>
              <a:rPr lang="en-US" dirty="0"/>
              <a:t>Translate this information into a list of electronic medical record functions needed at a clinic</a:t>
            </a:r>
          </a:p>
          <a:p>
            <a:pPr>
              <a:spcAft>
                <a:spcPts val="1200"/>
              </a:spcAft>
            </a:pPr>
            <a:endParaRPr lang="en-US" dirty="0"/>
          </a:p>
        </p:txBody>
      </p:sp>
      <p:sp>
        <p:nvSpPr>
          <p:cNvPr id="4608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6FD381C-4988-4015-9FBB-319B8896D100}" type="slidenum">
              <a:rPr lang="en-US" altLang="en-US" smtClean="0"/>
              <a:pPr/>
              <a:t>10</a:t>
            </a:fld>
            <a:endParaRPr lang="en-US" altLang="en-US" dirty="0"/>
          </a:p>
        </p:txBody>
      </p:sp>
    </p:spTree>
    <p:extLst>
      <p:ext uri="{BB962C8B-B14F-4D97-AF65-F5344CB8AC3E}">
        <p14:creationId xmlns:p14="http://schemas.microsoft.com/office/powerpoint/2010/main" val="2280515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a:t>Steps in Process Analysis</a:t>
            </a:r>
          </a:p>
        </p:txBody>
      </p:sp>
      <p:sp>
        <p:nvSpPr>
          <p:cNvPr id="47107" name="Content Placeholder 2"/>
          <p:cNvSpPr>
            <a:spLocks noGrp="1"/>
          </p:cNvSpPr>
          <p:nvPr>
            <p:ph type="body" sz="quarter" idx="10"/>
          </p:nvPr>
        </p:nvSpPr>
        <p:spPr>
          <a:xfrm>
            <a:off x="406625" y="2133600"/>
            <a:ext cx="9147783" cy="5384800"/>
          </a:xfrm>
        </p:spPr>
        <p:txBody>
          <a:bodyPr/>
          <a:lstStyle/>
          <a:p>
            <a:r>
              <a:rPr lang="en-US" altLang="en-US" sz="2200" dirty="0"/>
              <a:t>Start with process inventory and diagrams</a:t>
            </a:r>
          </a:p>
          <a:p>
            <a:pPr lvl="1">
              <a:spcBef>
                <a:spcPts val="0"/>
              </a:spcBef>
            </a:pPr>
            <a:r>
              <a:rPr lang="en-US" altLang="en-US" sz="2200" dirty="0"/>
              <a:t>Context diagram showing clinic functions</a:t>
            </a:r>
          </a:p>
          <a:p>
            <a:pPr lvl="1">
              <a:spcBef>
                <a:spcPts val="0"/>
              </a:spcBef>
            </a:pPr>
            <a:r>
              <a:rPr lang="en-US" altLang="en-US" sz="2200" dirty="0"/>
              <a:t>Flowchart for each process</a:t>
            </a:r>
          </a:p>
          <a:p>
            <a:r>
              <a:rPr lang="en-US" altLang="en-US" sz="2200" dirty="0"/>
              <a:t>For each process, list the following:</a:t>
            </a:r>
          </a:p>
          <a:p>
            <a:pPr lvl="1">
              <a:spcBef>
                <a:spcPts val="0"/>
              </a:spcBef>
            </a:pPr>
            <a:r>
              <a:rPr lang="en-US" altLang="en-US" sz="2200" dirty="0"/>
              <a:t>Variations applicable to the clinic</a:t>
            </a:r>
          </a:p>
          <a:p>
            <a:pPr lvl="1">
              <a:spcBef>
                <a:spcPts val="0"/>
              </a:spcBef>
            </a:pPr>
            <a:r>
              <a:rPr lang="en-US" altLang="en-US" sz="2200" dirty="0"/>
              <a:t>Exceptions</a:t>
            </a:r>
          </a:p>
          <a:p>
            <a:r>
              <a:rPr lang="en-US" altLang="en-US" sz="2200" dirty="0"/>
              <a:t>Report findings</a:t>
            </a:r>
          </a:p>
          <a:p>
            <a:pPr lvl="1">
              <a:spcBef>
                <a:spcPts val="0"/>
              </a:spcBef>
            </a:pPr>
            <a:r>
              <a:rPr lang="en-US" altLang="en-US" sz="2200" dirty="0"/>
              <a:t>Major observations</a:t>
            </a:r>
          </a:p>
          <a:p>
            <a:pPr lvl="1">
              <a:spcBef>
                <a:spcPts val="0"/>
              </a:spcBef>
            </a:pPr>
            <a:r>
              <a:rPr lang="en-US" altLang="en-US" sz="2200" dirty="0"/>
              <a:t>Electronic health record functionality necessary to support clinic functions</a:t>
            </a:r>
          </a:p>
          <a:p>
            <a:pPr lvl="1">
              <a:spcBef>
                <a:spcPts val="0"/>
              </a:spcBef>
            </a:pPr>
            <a:r>
              <a:rPr lang="en-US" altLang="en-US" sz="2200" dirty="0"/>
              <a:t>Opportunities for improvement</a:t>
            </a:r>
          </a:p>
          <a:p>
            <a:endParaRPr lang="en-US" altLang="en-US" sz="2200" dirty="0"/>
          </a:p>
        </p:txBody>
      </p:sp>
      <p:sp>
        <p:nvSpPr>
          <p:cNvPr id="4710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630D20D-17E9-47F4-A193-3E02D5476835}" type="slidenum">
              <a:rPr lang="en-US" altLang="en-US" smtClean="0"/>
              <a:pPr/>
              <a:t>11</a:t>
            </a:fld>
            <a:endParaRPr lang="en-US" altLang="en-US" dirty="0"/>
          </a:p>
        </p:txBody>
      </p:sp>
    </p:spTree>
    <p:extLst>
      <p:ext uri="{BB962C8B-B14F-4D97-AF65-F5344CB8AC3E}">
        <p14:creationId xmlns:p14="http://schemas.microsoft.com/office/powerpoint/2010/main" val="584330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Process Inventory</a:t>
            </a:r>
          </a:p>
        </p:txBody>
      </p:sp>
      <p:sp>
        <p:nvSpPr>
          <p:cNvPr id="48131" name="Content Placeholder 2"/>
          <p:cNvSpPr>
            <a:spLocks noGrp="1"/>
          </p:cNvSpPr>
          <p:nvPr>
            <p:ph type="body" sz="quarter" idx="10"/>
          </p:nvPr>
        </p:nvSpPr>
        <p:spPr/>
        <p:txBody>
          <a:bodyPr/>
          <a:lstStyle/>
          <a:p>
            <a:pPr>
              <a:spcAft>
                <a:spcPts val="1200"/>
              </a:spcAft>
            </a:pPr>
            <a:r>
              <a:rPr lang="en-US" altLang="en-US" dirty="0"/>
              <a:t>Identification of main clinic processes</a:t>
            </a:r>
          </a:p>
          <a:p>
            <a:pPr>
              <a:spcAft>
                <a:spcPts val="1200"/>
              </a:spcAft>
            </a:pPr>
            <a:r>
              <a:rPr lang="en-US" altLang="en-US" dirty="0"/>
              <a:t>Analyst works with clinic leadership to identify high-priority processes</a:t>
            </a:r>
          </a:p>
          <a:p>
            <a:r>
              <a:rPr lang="en-US" altLang="en-US" dirty="0"/>
              <a:t>Selected processes are analyzed</a:t>
            </a:r>
          </a:p>
          <a:p>
            <a:pPr lvl="1"/>
            <a:r>
              <a:rPr lang="en-US" altLang="en-US" dirty="0"/>
              <a:t>Some cannot</a:t>
            </a:r>
            <a:r>
              <a:rPr lang="en-US" altLang="ja-JP" dirty="0"/>
              <a:t> be improved </a:t>
            </a:r>
          </a:p>
          <a:p>
            <a:pPr lvl="1"/>
            <a:r>
              <a:rPr lang="en-US" altLang="en-US" dirty="0"/>
              <a:t>For some, the gain is too small </a:t>
            </a:r>
          </a:p>
          <a:p>
            <a:pPr lvl="1"/>
            <a:r>
              <a:rPr lang="en-US" altLang="en-US" dirty="0"/>
              <a:t>Some can be improved but by means other than the use of health information technology</a:t>
            </a:r>
          </a:p>
        </p:txBody>
      </p:sp>
      <p:sp>
        <p:nvSpPr>
          <p:cNvPr id="4813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B9C797B-42E1-4A04-A028-8461E55A63B9}" type="slidenum">
              <a:rPr lang="en-US" altLang="en-US" smtClean="0"/>
              <a:pPr/>
              <a:t>12</a:t>
            </a:fld>
            <a:endParaRPr lang="en-US" altLang="en-US" dirty="0"/>
          </a:p>
        </p:txBody>
      </p:sp>
    </p:spTree>
    <p:extLst>
      <p:ext uri="{BB962C8B-B14F-4D97-AF65-F5344CB8AC3E}">
        <p14:creationId xmlns:p14="http://schemas.microsoft.com/office/powerpoint/2010/main" val="10388755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dirty="0"/>
              <a:t>Practice Functions</a:t>
            </a:r>
          </a:p>
        </p:txBody>
      </p:sp>
      <p:sp>
        <p:nvSpPr>
          <p:cNvPr id="49155"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53A5F9-8FAE-4C63-9184-EEC29FE0655D}" type="slidenum">
              <a:rPr lang="en-US" altLang="en-US" smtClean="0"/>
              <a:pPr/>
              <a:t>13</a:t>
            </a:fld>
            <a:endParaRPr lang="en-US" altLang="en-US" dirty="0"/>
          </a:p>
        </p:txBody>
      </p:sp>
      <p:pic>
        <p:nvPicPr>
          <p:cNvPr id="34" name="Picture Placeholder 10" descr="This image shows some of the functions a medical practice may need to perform.  The circle in the center represents the medical practice with the following functions extending from the center circle:  Billing, Lab tests, Other Diagnostics tests (depends on specialty), Referrals or consults, Procedures, Office Visits (either new or existing patient), Disease management, and Write prescriptions. Nahm, M., Duke University, 2012."/>
          <p:cNvPicPr>
            <a:picLocks noGrp="1" noChangeAspect="1"/>
          </p:cNvPicPr>
          <p:nvPr>
            <p:ph type="pic" sz="quarter" idx="4294967295"/>
          </p:nvPr>
        </p:nvPicPr>
        <p:blipFill>
          <a:blip r:embed="rId3"/>
          <a:stretch>
            <a:fillRect/>
          </a:stretch>
        </p:blipFill>
        <p:spPr>
          <a:xfrm>
            <a:off x="893763" y="1371600"/>
            <a:ext cx="8364537" cy="5210175"/>
          </a:xfrm>
          <a:prstGeom prst="rect">
            <a:avLst/>
          </a:prstGeom>
        </p:spPr>
      </p:pic>
      <p:sp>
        <p:nvSpPr>
          <p:cNvPr id="9" name="Text Placeholder 8"/>
          <p:cNvSpPr>
            <a:spLocks noGrp="1"/>
          </p:cNvSpPr>
          <p:nvPr>
            <p:ph type="body" sz="quarter" idx="4294967295"/>
          </p:nvPr>
        </p:nvSpPr>
        <p:spPr>
          <a:xfrm>
            <a:off x="893763" y="7000424"/>
            <a:ext cx="8397875" cy="603250"/>
          </a:xfrm>
        </p:spPr>
        <p:txBody>
          <a:bodyPr/>
          <a:lstStyle/>
          <a:p>
            <a:r>
              <a:rPr lang="en-US" sz="1400" dirty="0">
                <a:latin typeface="Century Gothic" panose="020B0502020202020204" pitchFamily="34" charset="0"/>
              </a:rPr>
              <a:t>Source: Meredith Nahm, PhD</a:t>
            </a:r>
          </a:p>
        </p:txBody>
      </p:sp>
    </p:spTree>
    <p:extLst>
      <p:ext uri="{BB962C8B-B14F-4D97-AF65-F5344CB8AC3E}">
        <p14:creationId xmlns:p14="http://schemas.microsoft.com/office/powerpoint/2010/main" val="3159116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Practice Process List</a:t>
            </a:r>
          </a:p>
        </p:txBody>
      </p:sp>
      <p:sp>
        <p:nvSpPr>
          <p:cNvPr id="3" name="Content Placeholder 2"/>
          <p:cNvSpPr>
            <a:spLocks noGrp="1"/>
          </p:cNvSpPr>
          <p:nvPr>
            <p:ph type="body" sz="quarter" idx="10"/>
          </p:nvPr>
        </p:nvSpPr>
        <p:spPr>
          <a:xfrm>
            <a:off x="406625" y="2133599"/>
            <a:ext cx="9147783" cy="4423317"/>
          </a:xfrm>
        </p:spPr>
        <p:txBody>
          <a:bodyPr/>
          <a:lstStyle/>
          <a:p>
            <a:r>
              <a:rPr lang="en-US" dirty="0"/>
              <a:t>Patient check-in</a:t>
            </a:r>
          </a:p>
          <a:p>
            <a:r>
              <a:rPr lang="en-US" dirty="0"/>
              <a:t>Patient visit</a:t>
            </a:r>
          </a:p>
          <a:p>
            <a:r>
              <a:rPr lang="en-US" dirty="0"/>
              <a:t>Prescriptions</a:t>
            </a:r>
          </a:p>
          <a:p>
            <a:r>
              <a:rPr lang="en-US" dirty="0"/>
              <a:t>Assimilating received documentation</a:t>
            </a:r>
          </a:p>
          <a:p>
            <a:r>
              <a:rPr lang="en-US" dirty="0"/>
              <a:t>Labs</a:t>
            </a:r>
          </a:p>
          <a:p>
            <a:r>
              <a:rPr lang="en-US" dirty="0"/>
              <a:t>Other diagnostic tests</a:t>
            </a:r>
          </a:p>
          <a:p>
            <a:r>
              <a:rPr lang="en-US" dirty="0"/>
              <a:t>Referral or consultation</a:t>
            </a:r>
          </a:p>
          <a:p>
            <a:r>
              <a:rPr lang="en-US" dirty="0"/>
              <a:t>Disease management</a:t>
            </a:r>
          </a:p>
          <a:p>
            <a:r>
              <a:rPr lang="en-US" dirty="0"/>
              <a:t>Billing</a:t>
            </a:r>
          </a:p>
          <a:p>
            <a:endParaRPr lang="en-US" dirty="0"/>
          </a:p>
        </p:txBody>
      </p:sp>
      <p:sp>
        <p:nvSpPr>
          <p:cNvPr id="5018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0987096-DA68-496A-861C-F32CF3DC9174}" type="slidenum">
              <a:rPr lang="en-US" altLang="en-US" smtClean="0"/>
              <a:pPr/>
              <a:t>14</a:t>
            </a:fld>
            <a:endParaRPr lang="en-US" altLang="en-US" dirty="0"/>
          </a:p>
        </p:txBody>
      </p:sp>
    </p:spTree>
    <p:extLst>
      <p:ext uri="{BB962C8B-B14F-4D97-AF65-F5344CB8AC3E}">
        <p14:creationId xmlns:p14="http://schemas.microsoft.com/office/powerpoint/2010/main" val="1563040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dirty="0"/>
              <a:t>Process Analysis</a:t>
            </a:r>
          </a:p>
        </p:txBody>
      </p:sp>
      <p:sp>
        <p:nvSpPr>
          <p:cNvPr id="29700" name="Text Placeholder 3"/>
          <p:cNvSpPr>
            <a:spLocks noGrp="1"/>
          </p:cNvSpPr>
          <p:nvPr>
            <p:ph type="body" sz="quarter" idx="10"/>
          </p:nvPr>
        </p:nvSpPr>
        <p:spPr/>
        <p:txBody>
          <a:bodyPr/>
          <a:lstStyle/>
          <a:p>
            <a:pPr>
              <a:spcAft>
                <a:spcPts val="1200"/>
              </a:spcAft>
            </a:pPr>
            <a:r>
              <a:rPr lang="en-US" dirty="0"/>
              <a:t>Understand relevant concepts and steps in process analysis, starting with process inventory and diagrams</a:t>
            </a:r>
          </a:p>
          <a:p>
            <a:pPr>
              <a:spcAft>
                <a:spcPts val="1200"/>
              </a:spcAft>
            </a:pPr>
            <a:r>
              <a:rPr lang="en-US" dirty="0"/>
              <a:t>Understand the concepts of variations and exceptions for each process listing and know how to report findings</a:t>
            </a:r>
          </a:p>
          <a:p>
            <a:endParaRPr lang="en-US" dirty="0"/>
          </a:p>
          <a:p>
            <a:endParaRPr lang="en-US" dirty="0"/>
          </a:p>
        </p:txBody>
      </p:sp>
      <p:sp>
        <p:nvSpPr>
          <p:cNvPr id="3" name="Text Placeholder 2">
            <a:extLst>
              <a:ext uri="{FF2B5EF4-FFF2-40B4-BE49-F238E27FC236}">
                <a16:creationId xmlns:a16="http://schemas.microsoft.com/office/drawing/2014/main" id="{5C250377-135D-A646-A02A-891D120E04C7}"/>
              </a:ext>
            </a:extLst>
          </p:cNvPr>
          <p:cNvSpPr>
            <a:spLocks noGrp="1"/>
          </p:cNvSpPr>
          <p:nvPr>
            <p:ph type="body" sz="quarter" idx="11"/>
          </p:nvPr>
        </p:nvSpPr>
        <p:spPr/>
        <p:txBody>
          <a:bodyPr/>
          <a:lstStyle/>
          <a:p>
            <a:r>
              <a:rPr lang="en-US" altLang="en-US" b="1" dirty="0"/>
              <a:t>Summary</a:t>
            </a:r>
            <a:endParaRPr lang="en-US" b="1" dirty="0"/>
          </a:p>
        </p:txBody>
      </p:sp>
      <p:sp>
        <p:nvSpPr>
          <p:cNvPr id="53251"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4DC0BA-8232-4F9F-AE79-3C728F1B7575}" type="slidenum">
              <a:rPr lang="en-US" altLang="en-US" smtClean="0"/>
              <a:pPr/>
              <a:t>15</a:t>
            </a:fld>
            <a:endParaRPr lang="en-US" altLang="en-US" dirty="0"/>
          </a:p>
        </p:txBody>
      </p:sp>
    </p:spTree>
    <p:extLst>
      <p:ext uri="{BB962C8B-B14F-4D97-AF65-F5344CB8AC3E}">
        <p14:creationId xmlns:p14="http://schemas.microsoft.com/office/powerpoint/2010/main" val="4244933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Process Analysis </a:t>
            </a:r>
          </a:p>
        </p:txBody>
      </p:sp>
      <p:sp>
        <p:nvSpPr>
          <p:cNvPr id="35843" name="Rectangle 3"/>
          <p:cNvSpPr>
            <a:spLocks noGrp="1" noChangeArrowheads="1"/>
          </p:cNvSpPr>
          <p:nvPr>
            <p:ph type="body" sz="quarter" idx="10"/>
          </p:nvPr>
        </p:nvSpPr>
        <p:spPr>
          <a:xfrm>
            <a:off x="406625" y="2133599"/>
            <a:ext cx="9147783" cy="5168449"/>
          </a:xfrm>
        </p:spPr>
        <p:txBody>
          <a:bodyPr/>
          <a:lstStyle/>
          <a:p>
            <a:pPr marL="0" indent="0">
              <a:buNone/>
            </a:pPr>
            <a:r>
              <a:rPr lang="en-US" sz="2000" b="1" dirty="0"/>
              <a:t>References</a:t>
            </a:r>
          </a:p>
          <a:p>
            <a:pPr marL="0" indent="0">
              <a:lnSpc>
                <a:spcPct val="100000"/>
              </a:lnSpc>
              <a:spcAft>
                <a:spcPts val="1200"/>
              </a:spcAft>
              <a:buNone/>
            </a:pPr>
            <a:r>
              <a:rPr lang="en-US" sz="2000" b="0" dirty="0"/>
              <a:t>Analysis. (n.d.). In </a:t>
            </a:r>
            <a:r>
              <a:rPr lang="en-US" sz="2000" b="0" i="1" dirty="0"/>
              <a:t>Merriam-Webster online dictionary. </a:t>
            </a:r>
            <a:r>
              <a:rPr lang="en-US" sz="2000" b="0" dirty="0"/>
              <a:t>Retrieved from </a:t>
            </a:r>
            <a:r>
              <a:rPr lang="en-US" sz="2000" b="0" dirty="0">
                <a:hlinkClick r:id="rId4" tooltip="Analysis. (n.d.). In Merriam-Webster Online Dictionary"/>
              </a:rPr>
              <a:t>http://www.merriam-webster.com/dictionary/</a:t>
            </a:r>
            <a:endParaRPr lang="en-US" sz="2000" b="0" dirty="0"/>
          </a:p>
          <a:p>
            <a:pPr marL="0" indent="0">
              <a:lnSpc>
                <a:spcPct val="100000"/>
              </a:lnSpc>
              <a:spcAft>
                <a:spcPts val="1200"/>
              </a:spcAft>
              <a:buNone/>
            </a:pPr>
            <a:r>
              <a:rPr lang="en-US" sz="2000" b="0" dirty="0"/>
              <a:t>Deming, W. E. (1982). </a:t>
            </a:r>
            <a:r>
              <a:rPr lang="en-US" sz="2000" b="0" i="1" dirty="0"/>
              <a:t>Out of crisis. </a:t>
            </a:r>
            <a:r>
              <a:rPr lang="en-US" sz="2000" b="0" dirty="0"/>
              <a:t>Cambridge, MA: MIT Press.</a:t>
            </a:r>
          </a:p>
          <a:p>
            <a:pPr marL="0" indent="0">
              <a:lnSpc>
                <a:spcPct val="100000"/>
              </a:lnSpc>
              <a:spcAft>
                <a:spcPts val="1200"/>
              </a:spcAft>
              <a:buNone/>
            </a:pPr>
            <a:r>
              <a:rPr lang="en-US" sz="2000" b="0" dirty="0"/>
              <a:t>Procedure. (n.d.). In </a:t>
            </a:r>
            <a:r>
              <a:rPr lang="en-US" sz="2000" b="0" i="1" dirty="0"/>
              <a:t>American Society of Quality </a:t>
            </a:r>
            <a:r>
              <a:rPr lang="en-US" sz="2000" i="1" dirty="0"/>
              <a:t>g</a:t>
            </a:r>
            <a:r>
              <a:rPr lang="en-US" sz="2000" b="0" i="1" dirty="0"/>
              <a:t>lossary. </a:t>
            </a:r>
            <a:r>
              <a:rPr lang="en-US" sz="2000" b="0" dirty="0"/>
              <a:t>Retrieved from </a:t>
            </a:r>
            <a:r>
              <a:rPr lang="en-US" sz="2000" b="0" dirty="0">
                <a:hlinkClick r:id="rId5" tooltip="Procedure. (n.d.). In American Society of Quality Glossary"/>
              </a:rPr>
              <a:t>http://asq.org/glossary/p.html </a:t>
            </a:r>
            <a:endParaRPr lang="en-US" sz="2000" b="0" dirty="0"/>
          </a:p>
          <a:p>
            <a:pPr marL="0" indent="0">
              <a:lnSpc>
                <a:spcPct val="100000"/>
              </a:lnSpc>
              <a:spcAft>
                <a:spcPts val="1200"/>
              </a:spcAft>
              <a:buNone/>
            </a:pPr>
            <a:r>
              <a:rPr lang="en-US" sz="2000" b="0" dirty="0"/>
              <a:t>Process. (n.d.). In </a:t>
            </a:r>
            <a:r>
              <a:rPr lang="en-US" sz="2000" b="0" i="1" dirty="0"/>
              <a:t>Merriam-Webster online </a:t>
            </a:r>
            <a:r>
              <a:rPr lang="en-US" sz="2000" i="1" dirty="0"/>
              <a:t>d</a:t>
            </a:r>
            <a:r>
              <a:rPr lang="en-US" sz="2000" b="0" i="1" dirty="0"/>
              <a:t>ictionary. </a:t>
            </a:r>
            <a:r>
              <a:rPr lang="en-US" sz="2000" b="0" dirty="0"/>
              <a:t>Retrieved from </a:t>
            </a:r>
            <a:r>
              <a:rPr lang="en-US" sz="2000" b="0" dirty="0">
                <a:hlinkClick r:id="rId4" tooltip="Process. (n.d.). In Merriam-Webster Online Dictionary"/>
              </a:rPr>
              <a:t>http://www.merriam-webster.com/dictionary/</a:t>
            </a:r>
            <a:endParaRPr lang="en-US" sz="2000" b="0" dirty="0"/>
          </a:p>
          <a:p>
            <a:pPr marL="0" indent="0">
              <a:lnSpc>
                <a:spcPct val="100000"/>
              </a:lnSpc>
              <a:buNone/>
            </a:pPr>
            <a:r>
              <a:rPr lang="en-US" altLang="en-US" sz="2000" b="1" dirty="0"/>
              <a:t>Images</a:t>
            </a:r>
          </a:p>
          <a:p>
            <a:pPr marL="0" indent="0" fontAlgn="t">
              <a:buNone/>
            </a:pPr>
            <a:r>
              <a:rPr lang="en-US" altLang="en-US" sz="2000" b="0" dirty="0"/>
              <a:t>Twitter. (n.d.). W. Edwards Deming. Retrieved from </a:t>
            </a:r>
            <a:br>
              <a:rPr lang="en-US" dirty="0"/>
            </a:br>
            <a:r>
              <a:rPr lang="en-US" sz="2000" u="sng" dirty="0">
                <a:hlinkClick r:id="rId6"/>
              </a:rPr>
              <a:t>W. Edwards Deming (@</a:t>
            </a:r>
            <a:r>
              <a:rPr lang="en-US" sz="2000" u="sng" dirty="0" err="1">
                <a:hlinkClick r:id="rId6"/>
              </a:rPr>
              <a:t>ProfessorDeming</a:t>
            </a:r>
            <a:r>
              <a:rPr lang="en-US" sz="2000" u="sng" dirty="0">
                <a:hlinkClick r:id="rId6"/>
              </a:rPr>
              <a:t>) | Twitter</a:t>
            </a:r>
            <a:endParaRPr lang="en-US" sz="2000" dirty="0"/>
          </a:p>
          <a:p>
            <a:pPr marL="0" indent="0">
              <a:lnSpc>
                <a:spcPct val="100000"/>
              </a:lnSpc>
              <a:spcAft>
                <a:spcPts val="1200"/>
              </a:spcAft>
              <a:buNone/>
            </a:pPr>
            <a:r>
              <a:rPr lang="en-US" altLang="en-US" sz="2000" dirty="0" err="1"/>
              <a:t>Nahm</a:t>
            </a:r>
            <a:r>
              <a:rPr lang="en-US" altLang="en-US" sz="2000" dirty="0"/>
              <a:t>, M. (2012). Practice functions. Duke University.</a:t>
            </a:r>
          </a:p>
          <a:p>
            <a:endParaRPr lang="en-US" sz="1540" b="0" dirty="0"/>
          </a:p>
        </p:txBody>
      </p:sp>
      <p:sp>
        <p:nvSpPr>
          <p:cNvPr id="54277"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B5AD4F1-35CA-40A4-BAAA-8D1AAC78B61E}" type="slidenum">
              <a:rPr lang="en-US" altLang="en-US" smtClean="0"/>
              <a:pPr/>
              <a:t>16</a:t>
            </a:fld>
            <a:endParaRPr lang="en-US" altLang="en-US" dirty="0"/>
          </a:p>
        </p:txBody>
      </p:sp>
      <p:sp>
        <p:nvSpPr>
          <p:cNvPr id="8" name="Text Placeholder 2">
            <a:extLst>
              <a:ext uri="{FF2B5EF4-FFF2-40B4-BE49-F238E27FC236}">
                <a16:creationId xmlns:a16="http://schemas.microsoft.com/office/drawing/2014/main" id="{5C250377-135D-A646-A02A-891D120E04C7}"/>
              </a:ext>
            </a:extLst>
          </p:cNvPr>
          <p:cNvSpPr txBox="1">
            <a:spLocks/>
          </p:cNvSpPr>
          <p:nvPr/>
        </p:nvSpPr>
        <p:spPr>
          <a:xfrm>
            <a:off x="406625" y="1209235"/>
            <a:ext cx="9147783" cy="509498"/>
          </a:xfrm>
          <a:prstGeom prst="rect">
            <a:avLst/>
          </a:prstGeom>
        </p:spPr>
        <p:txBody>
          <a:bodyPr/>
          <a:lstStyle>
            <a:lvl1pPr>
              <a:defRPr sz="2400" b="1">
                <a:solidFill>
                  <a:srgbClr val="1E1860"/>
                </a:solidFill>
                <a:latin typeface="Century Gothic" panose="020B0502020202020204" pitchFamily="34" charset="0"/>
              </a:defRPr>
            </a:lvl1pPr>
          </a:lstStyle>
          <a:p>
            <a:r>
              <a:rPr lang="en-US" altLang="en-US" dirty="0"/>
              <a:t>References</a:t>
            </a:r>
            <a:endParaRPr lang="en-US" dirty="0"/>
          </a:p>
        </p:txBody>
      </p:sp>
    </p:spTree>
    <p:custDataLst>
      <p:tags r:id="rId1"/>
    </p:custDataLst>
    <p:extLst>
      <p:ext uri="{BB962C8B-B14F-4D97-AF65-F5344CB8AC3E}">
        <p14:creationId xmlns:p14="http://schemas.microsoft.com/office/powerpoint/2010/main" val="2888320809"/>
      </p:ext>
    </p:extLst>
  </p:cSld>
  <p:clrMapOvr>
    <a:masterClrMapping/>
  </p:clrMapOvr>
  <p:transition advTm="6249"/>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8"/>
          <p:cNvSpPr txBox="1"/>
          <p:nvPr/>
        </p:nvSpPr>
        <p:spPr>
          <a:xfrm>
            <a:off x="838200" y="1796643"/>
            <a:ext cx="8382000" cy="4375557"/>
          </a:xfrm>
          <a:prstGeom prst="rect">
            <a:avLst/>
          </a:prstGeom>
        </p:spPr>
        <p:txBody>
          <a:bodyPr vert="horz" wrap="square" lIns="0" tIns="0" rIns="0" bIns="0" rtlCol="0">
            <a:spAutoFit/>
          </a:bodyPr>
          <a:lstStyle/>
          <a:p>
            <a:pPr lvl="0">
              <a:spcAft>
                <a:spcPts val="600"/>
              </a:spcAft>
            </a:pPr>
            <a:r>
              <a:rPr lang="en-US" sz="1200" kern="0" dirty="0">
                <a:solidFill>
                  <a:schemeClr val="bg1"/>
                </a:solidFill>
                <a:latin typeface="Century Gothic" panose="020B0502020202020204" pitchFamily="34" charset="0"/>
              </a:rPr>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1423996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a:t>Process Analysis</a:t>
            </a:r>
          </a:p>
        </p:txBody>
      </p:sp>
      <p:sp>
        <p:nvSpPr>
          <p:cNvPr id="14340" name="Text Placeholder 3"/>
          <p:cNvSpPr>
            <a:spLocks noGrp="1"/>
          </p:cNvSpPr>
          <p:nvPr>
            <p:ph type="body" sz="quarter" idx="10"/>
          </p:nvPr>
        </p:nvSpPr>
        <p:spPr/>
        <p:txBody>
          <a:bodyPr/>
          <a:lstStyle/>
          <a:p>
            <a:pPr>
              <a:spcAft>
                <a:spcPts val="1200"/>
              </a:spcAft>
            </a:pPr>
            <a:r>
              <a:rPr lang="en-US" dirty="0"/>
              <a:t>Describe the purpose of process analysis </a:t>
            </a:r>
          </a:p>
          <a:p>
            <a:pPr>
              <a:spcAft>
                <a:spcPts val="1200"/>
              </a:spcAft>
            </a:pPr>
            <a:r>
              <a:rPr lang="en-US" dirty="0"/>
              <a:t>Describe skills and knowledge necessary for process analysis</a:t>
            </a:r>
          </a:p>
          <a:p>
            <a:pPr>
              <a:spcAft>
                <a:spcPts val="1200"/>
              </a:spcAft>
            </a:pPr>
            <a:r>
              <a:rPr lang="en-US" dirty="0"/>
              <a:t>Perform a process analysis for a given clinic scenario</a:t>
            </a:r>
          </a:p>
        </p:txBody>
      </p:sp>
      <p:sp>
        <p:nvSpPr>
          <p:cNvPr id="2" name="Text Placeholder 1">
            <a:extLst>
              <a:ext uri="{FF2B5EF4-FFF2-40B4-BE49-F238E27FC236}">
                <a16:creationId xmlns:a16="http://schemas.microsoft.com/office/drawing/2014/main" id="{A5C553AE-F009-EA48-98B8-7465E53A964E}"/>
              </a:ext>
            </a:extLst>
          </p:cNvPr>
          <p:cNvSpPr>
            <a:spLocks noGrp="1"/>
          </p:cNvSpPr>
          <p:nvPr>
            <p:ph type="body" sz="quarter" idx="11"/>
          </p:nvPr>
        </p:nvSpPr>
        <p:spPr/>
        <p:txBody>
          <a:bodyPr/>
          <a:lstStyle/>
          <a:p>
            <a:r>
              <a:rPr lang="en-US" b="1" dirty="0"/>
              <a:t>Learning Objectives</a:t>
            </a:r>
          </a:p>
        </p:txBody>
      </p:sp>
      <p:sp>
        <p:nvSpPr>
          <p:cNvPr id="37891"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7DC501-CADF-4E18-9E63-F60A341F9D3A}" type="slidenum">
              <a:rPr lang="en-US" altLang="en-US" smtClean="0"/>
              <a:pPr/>
              <a:t>2</a:t>
            </a:fld>
            <a:endParaRPr lang="en-US" altLang="en-US" dirty="0"/>
          </a:p>
        </p:txBody>
      </p:sp>
    </p:spTree>
    <p:extLst>
      <p:ext uri="{BB962C8B-B14F-4D97-AF65-F5344CB8AC3E}">
        <p14:creationId xmlns:p14="http://schemas.microsoft.com/office/powerpoint/2010/main" val="3120342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Process Analysis</a:t>
            </a:r>
          </a:p>
        </p:txBody>
      </p:sp>
      <p:sp>
        <p:nvSpPr>
          <p:cNvPr id="15363" name="Content Placeholder 2"/>
          <p:cNvSpPr>
            <a:spLocks noGrp="1"/>
          </p:cNvSpPr>
          <p:nvPr>
            <p:ph type="body" sz="quarter" idx="10"/>
          </p:nvPr>
        </p:nvSpPr>
        <p:spPr>
          <a:xfrm>
            <a:off x="406626" y="2133600"/>
            <a:ext cx="9156474" cy="4216400"/>
          </a:xfrm>
        </p:spPr>
        <p:txBody>
          <a:bodyPr/>
          <a:lstStyle/>
          <a:p>
            <a:pPr>
              <a:spcAft>
                <a:spcPts val="1200"/>
              </a:spcAft>
            </a:pPr>
            <a:r>
              <a:rPr lang="en-US" dirty="0"/>
              <a:t>Objectives of process analysis</a:t>
            </a:r>
          </a:p>
          <a:p>
            <a:pPr>
              <a:spcAft>
                <a:spcPts val="1200"/>
              </a:spcAft>
            </a:pPr>
            <a:r>
              <a:rPr lang="en-US" dirty="0"/>
              <a:t>Relevant concepts for process analysis</a:t>
            </a:r>
          </a:p>
          <a:p>
            <a:pPr>
              <a:spcAft>
                <a:spcPts val="1200"/>
              </a:spcAft>
            </a:pPr>
            <a:r>
              <a:rPr lang="en-US" dirty="0"/>
              <a:t>Steps in process analysis</a:t>
            </a:r>
          </a:p>
          <a:p>
            <a:pPr>
              <a:spcAft>
                <a:spcPts val="1200"/>
              </a:spcAft>
            </a:pPr>
            <a:r>
              <a:rPr lang="en-US" dirty="0"/>
              <a:t>Starting with process inventory and diagrams</a:t>
            </a:r>
          </a:p>
          <a:p>
            <a:r>
              <a:rPr lang="en-US" dirty="0"/>
              <a:t>For each process, creation of a list of:</a:t>
            </a:r>
          </a:p>
          <a:p>
            <a:pPr lvl="1"/>
            <a:r>
              <a:rPr lang="en-US" dirty="0"/>
              <a:t>Variations applicable to the clinic</a:t>
            </a:r>
          </a:p>
          <a:p>
            <a:pPr lvl="1">
              <a:spcAft>
                <a:spcPts val="1200"/>
              </a:spcAft>
            </a:pPr>
            <a:r>
              <a:rPr lang="en-US" dirty="0"/>
              <a:t>Exceptions</a:t>
            </a:r>
          </a:p>
          <a:p>
            <a:r>
              <a:rPr lang="en-US" dirty="0"/>
              <a:t>Reporting of findings</a:t>
            </a:r>
          </a:p>
          <a:p>
            <a:endParaRPr lang="en-US" dirty="0"/>
          </a:p>
          <a:p>
            <a:endParaRPr lang="en-US" dirty="0"/>
          </a:p>
        </p:txBody>
      </p:sp>
      <p:sp>
        <p:nvSpPr>
          <p:cNvPr id="2" name="Text Placeholder 1">
            <a:extLst>
              <a:ext uri="{FF2B5EF4-FFF2-40B4-BE49-F238E27FC236}">
                <a16:creationId xmlns:a16="http://schemas.microsoft.com/office/drawing/2014/main" id="{8DF6464A-15FF-CA4A-90D7-7237E927B49B}"/>
              </a:ext>
            </a:extLst>
          </p:cNvPr>
          <p:cNvSpPr>
            <a:spLocks noGrp="1"/>
          </p:cNvSpPr>
          <p:nvPr>
            <p:ph type="body" sz="quarter" idx="11"/>
          </p:nvPr>
        </p:nvSpPr>
        <p:spPr/>
        <p:txBody>
          <a:bodyPr/>
          <a:lstStyle/>
          <a:p>
            <a:r>
              <a:rPr lang="en-US" altLang="en-US" b="1" dirty="0"/>
              <a:t>Topics</a:t>
            </a:r>
            <a:endParaRPr lang="en-US" b="1" dirty="0"/>
          </a:p>
        </p:txBody>
      </p:sp>
      <p:sp>
        <p:nvSpPr>
          <p:cNvPr id="3891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F3C265E-27F4-4298-BC9E-D7C1EF706B9E}" type="slidenum">
              <a:rPr lang="en-US" altLang="en-US" smtClean="0"/>
              <a:pPr/>
              <a:t>3</a:t>
            </a:fld>
            <a:endParaRPr lang="en-US" altLang="en-US" dirty="0"/>
          </a:p>
        </p:txBody>
      </p:sp>
    </p:spTree>
    <p:extLst>
      <p:ext uri="{BB962C8B-B14F-4D97-AF65-F5344CB8AC3E}">
        <p14:creationId xmlns:p14="http://schemas.microsoft.com/office/powerpoint/2010/main" val="71396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Improving Individual Performance</a:t>
            </a:r>
          </a:p>
        </p:txBody>
      </p:sp>
      <p:sp>
        <p:nvSpPr>
          <p:cNvPr id="3994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32F4DD1-2FAE-485D-BFE5-93F8057F3D25}" type="slidenum">
              <a:rPr lang="en-US" altLang="en-US" smtClean="0"/>
              <a:pPr/>
              <a:t>4</a:t>
            </a:fld>
            <a:endParaRPr lang="en-US" altLang="en-US" dirty="0"/>
          </a:p>
        </p:txBody>
      </p:sp>
      <p:pic>
        <p:nvPicPr>
          <p:cNvPr id="39943" name="Picture 6">
            <a:hlinkClick r:id="rId3"/>
          </p:cNvPr>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1019223" y="1952625"/>
            <a:ext cx="3684850" cy="3684850"/>
          </a:xfrm>
          <a:prstGeom prst="rect">
            <a:avLst/>
          </a:prstGeom>
          <a:effectLst>
            <a:outerShdw blurRad="50800" dist="38100" dir="2700000" algn="tl" rotWithShape="0">
              <a:prstClr val="black">
                <a:alpha val="40000"/>
              </a:prstClr>
            </a:outerShdw>
          </a:effectLst>
        </p:spPr>
      </p:pic>
      <p:sp>
        <p:nvSpPr>
          <p:cNvPr id="6" name="Content Placeholder 5"/>
          <p:cNvSpPr>
            <a:spLocks noGrp="1"/>
          </p:cNvSpPr>
          <p:nvPr>
            <p:ph sz="quarter" idx="4294967295"/>
          </p:nvPr>
        </p:nvSpPr>
        <p:spPr>
          <a:xfrm>
            <a:off x="5118100" y="1952625"/>
            <a:ext cx="4445000" cy="5181600"/>
          </a:xfrm>
          <a:prstGeom prst="rect">
            <a:avLst/>
          </a:prstGeom>
        </p:spPr>
        <p:txBody>
          <a:bodyPr/>
          <a:lstStyle/>
          <a:p>
            <a:pPr>
              <a:lnSpc>
                <a:spcPct val="110000"/>
              </a:lnSpc>
              <a:spcAft>
                <a:spcPts val="1200"/>
              </a:spcAft>
            </a:pPr>
            <a:r>
              <a:rPr lang="ja-JP" altLang="en-US" sz="2400" dirty="0"/>
              <a:t>“</a:t>
            </a:r>
            <a:r>
              <a:rPr lang="en-US" altLang="ja-JP" sz="2400" dirty="0">
                <a:latin typeface="Century Gothic" panose="020B0502020202020204" pitchFamily="34" charset="0"/>
              </a:rPr>
              <a:t>You can only elevate individual performance by elevating that of the entire system.</a:t>
            </a:r>
            <a:r>
              <a:rPr lang="ja-JP" altLang="en-US" sz="2400" dirty="0">
                <a:latin typeface="Century Gothic" panose="020B0502020202020204" pitchFamily="34" charset="0"/>
              </a:rPr>
              <a:t>”</a:t>
            </a:r>
            <a:endParaRPr lang="en-US" altLang="ja-JP" sz="2400" dirty="0">
              <a:latin typeface="Century Gothic" panose="020B0502020202020204" pitchFamily="34" charset="0"/>
            </a:endParaRPr>
          </a:p>
          <a:p>
            <a:pPr algn="r"/>
            <a:r>
              <a:rPr lang="en-US" altLang="en-US" sz="2400" dirty="0">
                <a:latin typeface="Century Gothic" panose="020B0502020202020204" pitchFamily="34" charset="0"/>
              </a:rPr>
              <a:t>−W. Edwards Deming</a:t>
            </a:r>
          </a:p>
        </p:txBody>
      </p:sp>
      <p:sp>
        <p:nvSpPr>
          <p:cNvPr id="2" name="TextBox 1">
            <a:extLst>
              <a:ext uri="{FF2B5EF4-FFF2-40B4-BE49-F238E27FC236}">
                <a16:creationId xmlns:a16="http://schemas.microsoft.com/office/drawing/2014/main" id="{0084126F-0D7E-4BCB-A0AC-82F94F295157}"/>
              </a:ext>
            </a:extLst>
          </p:cNvPr>
          <p:cNvSpPr txBox="1"/>
          <p:nvPr/>
        </p:nvSpPr>
        <p:spPr>
          <a:xfrm>
            <a:off x="898497" y="5828306"/>
            <a:ext cx="2767054" cy="365760"/>
          </a:xfrm>
          <a:prstGeom prst="rect">
            <a:avLst/>
          </a:prstGeom>
          <a:noFill/>
        </p:spPr>
        <p:txBody>
          <a:bodyPr wrap="square" rtlCol="0">
            <a:spAutoFit/>
          </a:bodyPr>
          <a:lstStyle/>
          <a:p>
            <a:r>
              <a:rPr lang="en-US" dirty="0">
                <a:latin typeface="Century Gothic" panose="020B0502020202020204" pitchFamily="34" charset="0"/>
              </a:rPr>
              <a:t>Photo: Twitter</a:t>
            </a:r>
          </a:p>
        </p:txBody>
      </p:sp>
    </p:spTree>
    <p:extLst>
      <p:ext uri="{BB962C8B-B14F-4D97-AF65-F5344CB8AC3E}">
        <p14:creationId xmlns:p14="http://schemas.microsoft.com/office/powerpoint/2010/main" val="4102846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Definitions</a:t>
            </a:r>
          </a:p>
        </p:txBody>
      </p:sp>
      <p:sp>
        <p:nvSpPr>
          <p:cNvPr id="40963" name="Content Placeholder 2"/>
          <p:cNvSpPr>
            <a:spLocks noGrp="1"/>
          </p:cNvSpPr>
          <p:nvPr>
            <p:ph type="body" sz="quarter" idx="10"/>
          </p:nvPr>
        </p:nvSpPr>
        <p:spPr/>
        <p:txBody>
          <a:bodyPr/>
          <a:lstStyle/>
          <a:p>
            <a:pPr>
              <a:spcAft>
                <a:spcPts val="1200"/>
              </a:spcAft>
            </a:pPr>
            <a:r>
              <a:rPr lang="en-US" altLang="en-US" dirty="0"/>
              <a:t>Definitions:</a:t>
            </a:r>
          </a:p>
          <a:p>
            <a:pPr lvl="1">
              <a:spcBef>
                <a:spcPts val="0"/>
              </a:spcBef>
              <a:spcAft>
                <a:spcPts val="1200"/>
              </a:spcAft>
            </a:pPr>
            <a:r>
              <a:rPr lang="en-US" altLang="en-US" dirty="0"/>
              <a:t>Process</a:t>
            </a:r>
          </a:p>
          <a:p>
            <a:pPr lvl="1">
              <a:spcBef>
                <a:spcPts val="0"/>
              </a:spcBef>
              <a:spcAft>
                <a:spcPts val="1200"/>
              </a:spcAft>
            </a:pPr>
            <a:r>
              <a:rPr lang="en-US" altLang="en-US" dirty="0"/>
              <a:t>Process analysis</a:t>
            </a:r>
          </a:p>
          <a:p>
            <a:pPr lvl="1">
              <a:spcBef>
                <a:spcPts val="0"/>
              </a:spcBef>
              <a:spcAft>
                <a:spcPts val="1200"/>
              </a:spcAft>
            </a:pPr>
            <a:r>
              <a:rPr lang="en-US" altLang="en-US" dirty="0"/>
              <a:t>Process improvement</a:t>
            </a:r>
          </a:p>
        </p:txBody>
      </p:sp>
      <p:sp>
        <p:nvSpPr>
          <p:cNvPr id="4096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7EAFC6F-C632-497B-B36B-DC3390DCD3EA}" type="slidenum">
              <a:rPr lang="en-US" altLang="en-US" smtClean="0"/>
              <a:pPr/>
              <a:t>5</a:t>
            </a:fld>
            <a:endParaRPr lang="en-US" altLang="en-US" dirty="0"/>
          </a:p>
        </p:txBody>
      </p:sp>
    </p:spTree>
    <p:extLst>
      <p:ext uri="{BB962C8B-B14F-4D97-AF65-F5344CB8AC3E}">
        <p14:creationId xmlns:p14="http://schemas.microsoft.com/office/powerpoint/2010/main" val="3699168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dirty="0"/>
              <a:t>Process</a:t>
            </a:r>
          </a:p>
        </p:txBody>
      </p:sp>
      <p:sp>
        <p:nvSpPr>
          <p:cNvPr id="41987" name="Content Placeholder 2"/>
          <p:cNvSpPr>
            <a:spLocks noGrp="1"/>
          </p:cNvSpPr>
          <p:nvPr>
            <p:ph type="body" sz="quarter" idx="10"/>
          </p:nvPr>
        </p:nvSpPr>
        <p:spPr/>
        <p:txBody>
          <a:bodyPr/>
          <a:lstStyle/>
          <a:p>
            <a:r>
              <a:rPr lang="en-US" altLang="en-US" dirty="0"/>
              <a:t>Series of actions or operations conducive to an end </a:t>
            </a:r>
          </a:p>
          <a:p>
            <a:r>
              <a:rPr lang="en-US" altLang="en-US" dirty="0"/>
              <a:t>Continuous operation or treatment</a:t>
            </a:r>
          </a:p>
        </p:txBody>
      </p:sp>
      <p:sp>
        <p:nvSpPr>
          <p:cNvPr id="41988"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A85AE45-7EFF-479F-B8F5-AD33BBBD5137}" type="slidenum">
              <a:rPr lang="en-US" altLang="en-US" smtClean="0"/>
              <a:pPr/>
              <a:t>6</a:t>
            </a:fld>
            <a:endParaRPr lang="en-US" altLang="en-US" dirty="0"/>
          </a:p>
        </p:txBody>
      </p:sp>
    </p:spTree>
    <p:extLst>
      <p:ext uri="{BB962C8B-B14F-4D97-AF65-F5344CB8AC3E}">
        <p14:creationId xmlns:p14="http://schemas.microsoft.com/office/powerpoint/2010/main" val="1111420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a:t>Process Analysis</a:t>
            </a:r>
          </a:p>
        </p:txBody>
      </p:sp>
      <p:sp>
        <p:nvSpPr>
          <p:cNvPr id="3" name="Content Placeholder 2"/>
          <p:cNvSpPr>
            <a:spLocks noGrp="1"/>
          </p:cNvSpPr>
          <p:nvPr>
            <p:ph type="body" sz="quarter" idx="10"/>
          </p:nvPr>
        </p:nvSpPr>
        <p:spPr/>
        <p:txBody>
          <a:bodyPr/>
          <a:lstStyle/>
          <a:p>
            <a:pPr>
              <a:spcAft>
                <a:spcPts val="1200"/>
              </a:spcAft>
            </a:pPr>
            <a:r>
              <a:rPr lang="en-US" dirty="0"/>
              <a:t>Understanding process elements and the relationships among them </a:t>
            </a:r>
          </a:p>
          <a:p>
            <a:r>
              <a:rPr lang="en-US" dirty="0"/>
              <a:t>Identifying opportunities for improvement </a:t>
            </a:r>
          </a:p>
          <a:p>
            <a:endParaRPr lang="en-US" dirty="0"/>
          </a:p>
        </p:txBody>
      </p:sp>
      <p:sp>
        <p:nvSpPr>
          <p:cNvPr id="43012"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337277F-8E89-4863-A61F-5E7C3388CD4D}" type="slidenum">
              <a:rPr lang="en-US" altLang="en-US" smtClean="0"/>
              <a:pPr/>
              <a:t>7</a:t>
            </a:fld>
            <a:endParaRPr lang="en-US" altLang="en-US" dirty="0"/>
          </a:p>
        </p:txBody>
      </p:sp>
    </p:spTree>
    <p:extLst>
      <p:ext uri="{BB962C8B-B14F-4D97-AF65-F5344CB8AC3E}">
        <p14:creationId xmlns:p14="http://schemas.microsoft.com/office/powerpoint/2010/main" val="2901068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dirty="0"/>
              <a:t>Process Improvement</a:t>
            </a:r>
          </a:p>
        </p:txBody>
      </p:sp>
      <p:sp>
        <p:nvSpPr>
          <p:cNvPr id="3" name="Content Placeholder 2"/>
          <p:cNvSpPr>
            <a:spLocks noGrp="1"/>
          </p:cNvSpPr>
          <p:nvPr>
            <p:ph type="body" sz="quarter" idx="10"/>
          </p:nvPr>
        </p:nvSpPr>
        <p:spPr/>
        <p:txBody>
          <a:bodyPr/>
          <a:lstStyle/>
          <a:p>
            <a:r>
              <a:rPr lang="en-US" dirty="0"/>
              <a:t>Making changes to a process to make it  better in some way</a:t>
            </a:r>
          </a:p>
          <a:p>
            <a:endParaRPr lang="en-US" dirty="0"/>
          </a:p>
          <a:p>
            <a:endParaRPr lang="en-US" dirty="0"/>
          </a:p>
        </p:txBody>
      </p:sp>
      <p:sp>
        <p:nvSpPr>
          <p:cNvPr id="4403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F7EA166-A687-45C1-A9CA-2E53221340AB}" type="slidenum">
              <a:rPr lang="en-US" altLang="en-US" smtClean="0"/>
              <a:pPr/>
              <a:t>8</a:t>
            </a:fld>
            <a:endParaRPr lang="en-US" altLang="en-US" dirty="0"/>
          </a:p>
        </p:txBody>
      </p:sp>
    </p:spTree>
    <p:extLst>
      <p:ext uri="{BB962C8B-B14F-4D97-AF65-F5344CB8AC3E}">
        <p14:creationId xmlns:p14="http://schemas.microsoft.com/office/powerpoint/2010/main" val="2647201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Process Analysis Skills</a:t>
            </a:r>
          </a:p>
        </p:txBody>
      </p:sp>
      <p:sp>
        <p:nvSpPr>
          <p:cNvPr id="45059" name="Content Placeholder 2"/>
          <p:cNvSpPr>
            <a:spLocks noGrp="1"/>
          </p:cNvSpPr>
          <p:nvPr>
            <p:ph type="body" sz="quarter" idx="10"/>
          </p:nvPr>
        </p:nvSpPr>
        <p:spPr/>
        <p:txBody>
          <a:bodyPr/>
          <a:lstStyle/>
          <a:p>
            <a:pPr>
              <a:spcAft>
                <a:spcPts val="1200"/>
              </a:spcAft>
            </a:pPr>
            <a:r>
              <a:rPr lang="en-US" altLang="en-US" dirty="0"/>
              <a:t>At ease with data and data system concepts</a:t>
            </a:r>
          </a:p>
          <a:p>
            <a:pPr>
              <a:spcAft>
                <a:spcPts val="1200"/>
              </a:spcAft>
            </a:pPr>
            <a:r>
              <a:rPr lang="en-US" altLang="en-US" dirty="0"/>
              <a:t>At ease with clinical workflow concepts </a:t>
            </a:r>
          </a:p>
          <a:p>
            <a:pPr>
              <a:spcAft>
                <a:spcPts val="1200"/>
              </a:spcAft>
            </a:pPr>
            <a:r>
              <a:rPr lang="en-US" altLang="en-US" dirty="0"/>
              <a:t>Able to communicate such concepts</a:t>
            </a:r>
          </a:p>
          <a:p>
            <a:r>
              <a:rPr lang="en-US" altLang="en-US" dirty="0"/>
              <a:t>Able to identify problem areas</a:t>
            </a:r>
          </a:p>
          <a:p>
            <a:endParaRPr lang="en-US" altLang="en-US" dirty="0"/>
          </a:p>
        </p:txBody>
      </p:sp>
      <p:sp>
        <p:nvSpPr>
          <p:cNvPr id="45060"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01F0B4A-C8A1-43D4-9587-BC76D3CF9BF8}" type="slidenum">
              <a:rPr lang="en-US" altLang="en-US" smtClean="0"/>
              <a:pPr/>
              <a:t>9</a:t>
            </a:fld>
            <a:endParaRPr lang="en-US" altLang="en-US" dirty="0"/>
          </a:p>
        </p:txBody>
      </p:sp>
    </p:spTree>
    <p:extLst>
      <p:ext uri="{BB962C8B-B14F-4D97-AF65-F5344CB8AC3E}">
        <p14:creationId xmlns:p14="http://schemas.microsoft.com/office/powerpoint/2010/main" val="41949414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SNARRATIONPROPS" val="P:\Duke\10_5_1\proc wav\10_5_1_18.wav"/>
  <p:tag name="PPSNARRATION" val="18,362333645,P:\Duke\Completed\10_5_1\10_5_1_Lecture_Trans\comp10_unit5-1_lecture_slides\Media.ppcx"/>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57640A8C-474C-4744-8D54-EB3E08D00B38}" vid="{EFF3D065-E06B-B64D-A2CE-E459648A65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1A597A4-57E1-4728-9502-C35276529C9B}"/>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241</TotalTime>
  <Words>2499</Words>
  <Application>Microsoft Office PowerPoint</Application>
  <PresentationFormat>Custom</PresentationFormat>
  <Paragraphs>217</Paragraphs>
  <Slides>17</Slides>
  <Notes>17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17</vt:i4>
      </vt:variant>
    </vt:vector>
  </HeadingPairs>
  <TitlesOfParts>
    <vt:vector size="27"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PowerPoint Presentation</vt:lpstr>
      <vt:lpstr>Process Analysis</vt:lpstr>
      <vt:lpstr>Process Analysis</vt:lpstr>
      <vt:lpstr>Improving Individual Performance</vt:lpstr>
      <vt:lpstr>Definitions</vt:lpstr>
      <vt:lpstr>Process</vt:lpstr>
      <vt:lpstr>Process Analysis</vt:lpstr>
      <vt:lpstr>Process Improvement</vt:lpstr>
      <vt:lpstr>Process Analysis Skills</vt:lpstr>
      <vt:lpstr>Framework for Process Analysis</vt:lpstr>
      <vt:lpstr>Steps in Process Analysis</vt:lpstr>
      <vt:lpstr>Process Inventory</vt:lpstr>
      <vt:lpstr>Practice Functions</vt:lpstr>
      <vt:lpstr>Practice Process List</vt:lpstr>
      <vt:lpstr>Process Analysis</vt:lpstr>
      <vt:lpstr>Process Analysis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Improvement, System Design, and Usability Evaluation</dc:title>
  <dc:creator>- McMaster</dc:creator>
  <cp:lastModifiedBy>Villella, Christina</cp:lastModifiedBy>
  <cp:revision>32</cp:revision>
  <cp:lastPrinted>2020-01-30T19:57:29Z</cp:lastPrinted>
  <dcterms:created xsi:type="dcterms:W3CDTF">2018-07-02T19:38:01Z</dcterms:created>
  <dcterms:modified xsi:type="dcterms:W3CDTF">2020-03-30T21:12:20Z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