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273" r:id="rId5"/>
    <p:sldId id="276" r:id="rId6"/>
    <p:sldId id="275" r:id="rId7"/>
    <p:sldId id="271" r:id="rId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 Gabriel, Mylene" initials="SGM" lastIdx="1" clrIdx="0">
    <p:extLst>
      <p:ext uri="{19B8F6BF-5375-455C-9EA6-DF929625EA0E}">
        <p15:presenceInfo xmlns:p15="http://schemas.microsoft.com/office/powerpoint/2012/main" userId="S-1-5-21-2338163137-2684688362-157462135-9294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A29CC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980" autoAdjust="0"/>
  </p:normalViewPr>
  <p:slideViewPr>
    <p:cSldViewPr>
      <p:cViewPr varScale="1">
        <p:scale>
          <a:sx n="79" d="100"/>
          <a:sy n="79" d="100"/>
        </p:scale>
        <p:origin x="1134" y="102"/>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176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4/8/2020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Image Placeholder 2"/>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A66865EA-A210-4DAE-86F6-56ED1C8A1787}"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Notes Placeholder 2"/>
          <p:cNvSpPr>
            <a:spLocks noGrp="1"/>
          </p:cNvSpPr>
          <p:nvPr>
            <p:ph type="body" idx="1"/>
          </p:nvPr>
        </p:nvSpPr>
        <p:spPr bwMode="auto">
          <a:xfrm>
            <a:off x="1215256" y="3783013"/>
            <a:ext cx="7547743"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pPr>
            <a:r>
              <a:rPr lang="en-US" altLang="en-US" dirty="0"/>
              <a:t>Additional detail that we alluded to</a:t>
            </a:r>
            <a:r>
              <a:rPr lang="en-US" altLang="en-US" baseline="0" dirty="0"/>
              <a:t> </a:t>
            </a:r>
            <a:r>
              <a:rPr lang="en-US" altLang="en-US" dirty="0"/>
              <a:t>is needed for process analysis. An inventory should also specify which of the common process variations are in use at the practice. For example, virtually all practices need to obtain biological samples and have the samples analyzed. However, how and where the lab samples are processed varies among clinics.  The common variations are:</a:t>
            </a:r>
          </a:p>
          <a:p>
            <a:pPr marL="228600" indent="-228600" eaLnBrk="1" hangingPunct="1">
              <a:lnSpc>
                <a:spcPct val="80000"/>
              </a:lnSpc>
              <a:buFont typeface="+mj-lt"/>
              <a:buAutoNum type="arabicPeriod"/>
            </a:pPr>
            <a:r>
              <a:rPr lang="en-US" altLang="en-US" dirty="0"/>
              <a:t>All lab tests are processed and analyzed at the clinic </a:t>
            </a:r>
          </a:p>
          <a:p>
            <a:pPr marL="228600" indent="-228600" eaLnBrk="1" hangingPunct="1">
              <a:lnSpc>
                <a:spcPct val="80000"/>
              </a:lnSpc>
              <a:buFont typeface="+mj-lt"/>
              <a:buAutoNum type="arabicPeriod"/>
            </a:pPr>
            <a:r>
              <a:rPr lang="en-US" altLang="en-US" dirty="0"/>
              <a:t>Blood is drawn at the clinic but samples are sent to a central lab for </a:t>
            </a:r>
            <a:r>
              <a:rPr lang="en-US" altLang="en-US" dirty="0" err="1"/>
              <a:t>processingSome</a:t>
            </a:r>
            <a:r>
              <a:rPr lang="en-US" altLang="en-US" dirty="0"/>
              <a:t> of both 1) and 2) depending on the type of sample and the tests that are needed on the sample  </a:t>
            </a:r>
          </a:p>
          <a:p>
            <a:pPr eaLnBrk="1" hangingPunct="1">
              <a:lnSpc>
                <a:spcPct val="80000"/>
              </a:lnSpc>
            </a:pPr>
            <a:endParaRPr lang="en-US" altLang="en-US" dirty="0"/>
          </a:p>
          <a:p>
            <a:pPr eaLnBrk="1" hangingPunct="1">
              <a:lnSpc>
                <a:spcPct val="80000"/>
              </a:lnSpc>
            </a:pPr>
            <a:r>
              <a:rPr lang="en-US" altLang="en-US" dirty="0"/>
              <a:t>The workflow, data flow, and information needs for each of these variations differs.</a:t>
            </a:r>
          </a:p>
          <a:p>
            <a:pPr eaLnBrk="1" hangingPunct="1">
              <a:lnSpc>
                <a:spcPct val="80000"/>
              </a:lnSpc>
            </a:pPr>
            <a:endParaRPr lang="en-US" altLang="en-US" dirty="0"/>
          </a:p>
          <a:p>
            <a:pPr eaLnBrk="1" hangingPunct="1">
              <a:lnSpc>
                <a:spcPct val="80000"/>
              </a:lnSpc>
            </a:pPr>
            <a:r>
              <a:rPr lang="en-US" altLang="en-US" dirty="0"/>
              <a:t>In the following scenario, which of the following process variations are used?</a:t>
            </a:r>
          </a:p>
          <a:p>
            <a:pPr eaLnBrk="1" hangingPunct="1">
              <a:lnSpc>
                <a:spcPct val="80000"/>
              </a:lnSpc>
            </a:pPr>
            <a:endParaRPr lang="en-US" altLang="en-US" dirty="0"/>
          </a:p>
          <a:p>
            <a:pPr eaLnBrk="1" hangingPunct="1">
              <a:lnSpc>
                <a:spcPct val="80000"/>
              </a:lnSpc>
            </a:pPr>
            <a:r>
              <a:rPr lang="ja-JP" altLang="en-US" dirty="0"/>
              <a:t>“</a:t>
            </a:r>
            <a:r>
              <a:rPr lang="en-US" altLang="ja-JP" dirty="0"/>
              <a:t>PA James tells Patient Paul that there is an unusually high number of strep cases in the community over the past month, and that based on the appearance of his throat, he may have strep throat, and that he would like to swab his throat and do a rapid strep test.  Patient Paul agrees.  PA James swabs his throat with a long cotton tipped swab and does the test.  Five minutes later, PA James returns and tells Patient Paul that the test was positive…</a:t>
            </a:r>
            <a:r>
              <a:rPr lang="ja-JP" altLang="en-US" dirty="0"/>
              <a:t>”</a:t>
            </a:r>
            <a:endParaRPr lang="en-US" altLang="ja-JP" dirty="0"/>
          </a:p>
          <a:p>
            <a:pPr eaLnBrk="1" hangingPunct="1">
              <a:lnSpc>
                <a:spcPct val="80000"/>
              </a:lnSpc>
            </a:pPr>
            <a:endParaRPr lang="en-US" altLang="en-US" dirty="0"/>
          </a:p>
          <a:p>
            <a:pPr eaLnBrk="1" hangingPunct="1">
              <a:lnSpc>
                <a:spcPct val="80000"/>
              </a:lnSpc>
            </a:pPr>
            <a:r>
              <a:rPr lang="en-US" altLang="en-US" dirty="0"/>
              <a:t>In this scenario for the rapid strep test, the practice is obtaining the sample (a throat swab) and performing the test in the clinic. Importantly, most clinics will use multiple process variations.  The occurrence of multiple variations is a signal to the analyst that 1) the EHR must support multiple options, and 2) that there are criteria for making the decision on which variation is used and that the EHR will likely need to show different screens or otherwise facilitate the process variants based on the criterion. Process choices, sometimes called branches, indicate important functionality needed in an EHR.</a:t>
            </a:r>
            <a:endParaRPr lang="en-US" altLang="en-US" sz="900" dirty="0"/>
          </a:p>
        </p:txBody>
      </p:sp>
      <p:sp>
        <p:nvSpPr>
          <p:cNvPr id="706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BF53777-5E49-4DDA-84FA-08E93565EC39}"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1035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505312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Century Gothic" panose="020B0502020202020204" pitchFamily="34" charset="0"/>
                <a:cs typeface="Futura LT Pro Book"/>
              </a:rPr>
              <a:t>Author Name and Degree Here</a:t>
            </a:r>
          </a:p>
          <a:p>
            <a:pPr marL="12700">
              <a:lnSpc>
                <a:spcPts val="2250"/>
              </a:lnSpc>
            </a:pPr>
            <a:r>
              <a:rPr sz="1600" b="1" dirty="0">
                <a:solidFill>
                  <a:srgbClr val="1E1860"/>
                </a:solidFill>
                <a:latin typeface="Century Gothic" panose="020B0502020202020204" pitchFamily="34" charset="0"/>
                <a:cs typeface="Futura LT Pro Book"/>
              </a:rPr>
              <a:t>MEASURE Evaluation</a:t>
            </a:r>
            <a:endParaRPr sz="1600" dirty="0">
              <a:solidFill>
                <a:srgbClr val="1E1860"/>
              </a:solidFill>
              <a:latin typeface="Century Gothic" panose="020B0502020202020204" pitchFamily="34" charset="0"/>
              <a:cs typeface="Futura LT Pro Book"/>
            </a:endParaRPr>
          </a:p>
          <a:p>
            <a:pPr marL="12700">
              <a:lnSpc>
                <a:spcPct val="100000"/>
              </a:lnSpc>
            </a:pPr>
            <a:r>
              <a:rPr sz="1600" dirty="0">
                <a:solidFill>
                  <a:srgbClr val="1E1860"/>
                </a:solidFill>
                <a:latin typeface="Century Gothic" panose="020B0502020202020204" pitchFamily="34" charset="0"/>
                <a:cs typeface="Futura LT Pro Book"/>
              </a:rPr>
              <a:t>Your organization here</a:t>
            </a:r>
          </a:p>
          <a:p>
            <a:pPr>
              <a:lnSpc>
                <a:spcPct val="100000"/>
              </a:lnSpc>
              <a:spcBef>
                <a:spcPts val="45"/>
              </a:spcBef>
            </a:pPr>
            <a:endParaRPr sz="1600" dirty="0">
              <a:solidFill>
                <a:srgbClr val="1E1860"/>
              </a:solidFill>
              <a:latin typeface="Century Gothic" panose="020B0502020202020204" pitchFamily="34" charset="0"/>
              <a:cs typeface="Times New Roman"/>
            </a:endParaRPr>
          </a:p>
          <a:p>
            <a:pPr marL="12700">
              <a:lnSpc>
                <a:spcPts val="2200"/>
              </a:lnSpc>
            </a:pPr>
            <a:r>
              <a:rPr lang="en-US" sz="1600" dirty="0">
                <a:solidFill>
                  <a:srgbClr val="1E1860"/>
                </a:solidFill>
                <a:latin typeface="Century Gothic" panose="020B0502020202020204" pitchFamily="34" charset="0"/>
                <a:cs typeface="Futura LT Pro Book"/>
              </a:rPr>
              <a:t>Date for presentation</a:t>
            </a:r>
            <a:r>
              <a:rPr lang="en-US" sz="1600" baseline="0" dirty="0">
                <a:solidFill>
                  <a:srgbClr val="1E1860"/>
                </a:solidFill>
                <a:latin typeface="Century Gothic" panose="020B0502020202020204" pitchFamily="34" charset="0"/>
                <a:cs typeface="Futura LT Pro Book"/>
              </a:rPr>
              <a:t> if necessary</a:t>
            </a:r>
            <a:endParaRPr sz="1600" dirty="0">
              <a:solidFill>
                <a:srgbClr val="1E1860"/>
              </a:solidFill>
              <a:latin typeface="Century Gothic" panose="020B0502020202020204" pitchFamily="34" charset="0"/>
              <a:cs typeface="Futura LT Pro Book"/>
            </a:endParaRPr>
          </a:p>
          <a:p>
            <a:pPr marL="12700">
              <a:lnSpc>
                <a:spcPts val="2200"/>
              </a:lnSpc>
            </a:pPr>
            <a:r>
              <a:rPr lang="en-US" sz="1600" b="1" dirty="0">
                <a:solidFill>
                  <a:srgbClr val="1E1860"/>
                </a:solidFill>
                <a:latin typeface="Century Gothic" panose="020B0502020202020204" pitchFamily="34" charset="0"/>
                <a:cs typeface="Futura LT Pro Book"/>
              </a:rPr>
              <a:t>Name of meeting</a:t>
            </a:r>
            <a:endParaRPr sz="1600" dirty="0">
              <a:solidFill>
                <a:srgbClr val="1E1860"/>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667000"/>
            <a:ext cx="8991600" cy="48768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1480206"/>
          </a:xfrm>
        </p:spPr>
        <p:txBody>
          <a:bodyPr/>
          <a:lstStyle/>
          <a:p>
            <a:r>
              <a:rPr lang="en-US" altLang="en-US" sz="4000" b="1" dirty="0">
                <a:solidFill>
                  <a:schemeClr val="bg1"/>
                </a:solidFill>
              </a:rPr>
              <a:t>Activity 3: Process Analysis for Organizational Units</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3D22A-7AB8-4C26-958C-461AEDA25E35}"/>
              </a:ext>
            </a:extLst>
          </p:cNvPr>
          <p:cNvSpPr>
            <a:spLocks noGrp="1"/>
          </p:cNvSpPr>
          <p:nvPr>
            <p:ph type="title"/>
          </p:nvPr>
        </p:nvSpPr>
        <p:spPr/>
        <p:txBody>
          <a:bodyPr/>
          <a:lstStyle/>
          <a:p>
            <a:r>
              <a:rPr lang="en-US" dirty="0"/>
              <a:t>Scenario</a:t>
            </a:r>
          </a:p>
        </p:txBody>
      </p:sp>
      <p:sp>
        <p:nvSpPr>
          <p:cNvPr id="3" name="Text Placeholder 2">
            <a:extLst>
              <a:ext uri="{FF2B5EF4-FFF2-40B4-BE49-F238E27FC236}">
                <a16:creationId xmlns:a16="http://schemas.microsoft.com/office/drawing/2014/main" id="{76402337-AF0A-43F4-AA48-E9AC6312C084}"/>
              </a:ext>
            </a:extLst>
          </p:cNvPr>
          <p:cNvSpPr>
            <a:spLocks noGrp="1"/>
          </p:cNvSpPr>
          <p:nvPr>
            <p:ph type="body" sz="quarter" idx="10"/>
          </p:nvPr>
        </p:nvSpPr>
        <p:spPr>
          <a:xfrm>
            <a:off x="743204" y="2133600"/>
            <a:ext cx="8305800" cy="2590800"/>
          </a:xfrm>
        </p:spPr>
        <p:txBody>
          <a:bodyPr/>
          <a:lstStyle/>
          <a:p>
            <a:pPr marL="0" indent="0">
              <a:buNone/>
            </a:pPr>
            <a:r>
              <a:rPr lang="en-US" dirty="0"/>
              <a:t>Provider James tells Patient Paul that there is an unusually high number of strep cases in the community over the past month, and that based on the appearance of his throat, he may have strep throat, and that he would like to swab his throat and do a rapid strep test. Patient Paul agrees. Provider James swabs his throat with a long cotton-tipped swab and does the test. Five minutes later, Provider James returns and tells Patient Paul that the test was positive…</a:t>
            </a:r>
          </a:p>
        </p:txBody>
      </p:sp>
    </p:spTree>
    <p:extLst>
      <p:ext uri="{BB962C8B-B14F-4D97-AF65-F5344CB8AC3E}">
        <p14:creationId xmlns:p14="http://schemas.microsoft.com/office/powerpoint/2010/main" val="3824150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84048" y="533400"/>
            <a:ext cx="8674100" cy="545110"/>
          </a:xfrm>
        </p:spPr>
        <p:txBody>
          <a:bodyPr/>
          <a:lstStyle/>
          <a:p>
            <a:r>
              <a:rPr lang="en-US" altLang="en-US" dirty="0"/>
              <a:t>Activity 3: Process Inventory	</a:t>
            </a:r>
          </a:p>
        </p:txBody>
      </p:sp>
      <p:sp>
        <p:nvSpPr>
          <p:cNvPr id="51203" name="Content Placeholder 2"/>
          <p:cNvSpPr>
            <a:spLocks noGrp="1"/>
          </p:cNvSpPr>
          <p:nvPr>
            <p:ph type="body" sz="quarter" idx="10"/>
          </p:nvPr>
        </p:nvSpPr>
        <p:spPr>
          <a:xfrm>
            <a:off x="384047" y="1600200"/>
            <a:ext cx="9113965" cy="4191000"/>
          </a:xfrm>
        </p:spPr>
        <p:txBody>
          <a:bodyPr/>
          <a:lstStyle/>
          <a:p>
            <a:pPr>
              <a:lnSpc>
                <a:spcPct val="110000"/>
              </a:lnSpc>
              <a:spcAft>
                <a:spcPts val="1200"/>
              </a:spcAft>
            </a:pPr>
            <a:r>
              <a:rPr lang="en-US" dirty="0"/>
              <a:t>For this activity, choose one of the following functions of a clinic and list the processes used by that functional area</a:t>
            </a:r>
            <a:r>
              <a:rPr lang="en-US" altLang="en-US" dirty="0"/>
              <a:t>:</a:t>
            </a:r>
          </a:p>
          <a:p>
            <a:pPr marL="741363" lvl="1" indent="-393700"/>
            <a:r>
              <a:rPr lang="en-US" altLang="en-US" dirty="0"/>
              <a:t>Logistics</a:t>
            </a:r>
          </a:p>
          <a:p>
            <a:pPr marL="741363" lvl="1" indent="-393700"/>
            <a:r>
              <a:rPr lang="en-US" altLang="en-US" dirty="0"/>
              <a:t>Laboratory</a:t>
            </a:r>
          </a:p>
          <a:p>
            <a:pPr marL="741363" lvl="1" indent="-393700"/>
            <a:r>
              <a:rPr lang="en-US" altLang="en-US" dirty="0"/>
              <a:t>Pharmacy</a:t>
            </a:r>
          </a:p>
          <a:p>
            <a:pPr marL="741363" lvl="1" indent="-393700"/>
            <a:r>
              <a:rPr lang="en-US" altLang="en-US" dirty="0"/>
              <a:t>Clinical care</a:t>
            </a:r>
          </a:p>
          <a:p>
            <a:endParaRPr lang="en-US" altLang="en-US" dirty="0"/>
          </a:p>
        </p:txBody>
      </p:sp>
      <p:sp>
        <p:nvSpPr>
          <p:cNvPr id="5120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C48617-E22B-4878-862C-F2079CF578FB}" type="slidenum">
              <a:rPr lang="en-US" altLang="en-US" sz="1100" smtClean="0">
                <a:latin typeface="Century Gothic" panose="020B0502020202020204" pitchFamily="34" charset="0"/>
              </a:rPr>
              <a:pPr/>
              <a:t>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781786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23573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www.w3.org/XML/1998/namespace"/>
    <ds:schemaRef ds:uri="http://purl.org/dc/dcmitype/"/>
    <ds:schemaRef ds:uri="http://schemas.microsoft.com/office/infopath/2007/PartnerControls"/>
    <ds:schemaRef ds:uri="8acd36b6-32e9-4b51-a9fd-9af350096dbc"/>
    <ds:schemaRef ds:uri="http://purl.org/dc/terms/"/>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8F390D19-C2A5-4092-B809-C9D4F994D3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71</TotalTime>
  <Words>595</Words>
  <Application>Microsoft Office PowerPoint</Application>
  <PresentationFormat>Custom</PresentationFormat>
  <Paragraphs>27</Paragraphs>
  <Slides>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Arial</vt:lpstr>
      <vt:lpstr>Calibri</vt:lpstr>
      <vt:lpstr>Century Gothic</vt:lpstr>
      <vt:lpstr>Courier New</vt:lpstr>
      <vt:lpstr>Futura Lt BT</vt:lpstr>
      <vt:lpstr>Futura LT Pro Book</vt:lpstr>
      <vt:lpstr>Verdana</vt:lpstr>
      <vt:lpstr>Wingdings</vt:lpstr>
      <vt:lpstr>Office Theme</vt:lpstr>
      <vt:lpstr>Process Improvement, System Design, and Usability Evaluation</vt:lpstr>
      <vt:lpstr>Scenario</vt:lpstr>
      <vt:lpstr>Activity 3: Process Inventory </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21</cp:revision>
  <dcterms:created xsi:type="dcterms:W3CDTF">2018-06-13T15:28:32Z</dcterms:created>
  <dcterms:modified xsi:type="dcterms:W3CDTF">2020-04-08T14:56:43Z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