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9.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11.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12.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13.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15.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16.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17.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18.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19.xml" ContentType="application/vnd.openxmlformats-officedocument.presentationml.notesSlide+xml"/>
  <Override PartName="/ppt/media/image18.jpg" ContentType="image/png"/>
  <Override PartName="/ppt/tags/tag36.xml" ContentType="application/vnd.openxmlformats-officedocument.presentationml.tags+xml"/>
  <Override PartName="/ppt/tags/tag37.xml" ContentType="application/vnd.openxmlformats-officedocument.presentationml.tags+xml"/>
  <Override PartName="/ppt/notesSlides/notesSlide20.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21.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22.xml" ContentType="application/vnd.openxmlformats-officedocument.presentationml.notesSlide+xml"/>
  <Override PartName="/ppt/tags/tag42.xml" ContentType="application/vnd.openxmlformats-officedocument.presentationml.tags+xml"/>
  <Override PartName="/ppt/notesSlides/notesSlide23.xml" ContentType="application/vnd.openxmlformats-officedocument.presentationml.notesSlide+xml"/>
  <Override PartName="/ppt/tags/tag43.xml" ContentType="application/vnd.openxmlformats-officedocument.presentationml.tags+xml"/>
  <Override PartName="/ppt/notesSlides/notesSlide24.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notesSlides/notesSlide25.xml" ContentType="application/vnd.openxmlformats-officedocument.presentationml.notesSlide+xml"/>
  <Override PartName="/ppt/tags/tag46.xml" ContentType="application/vnd.openxmlformats-officedocument.presentationml.tags+xml"/>
  <Override PartName="/ppt/notesSlides/notesSlide26.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27.xml" ContentType="application/vnd.openxmlformats-officedocument.presentationml.notesSlide+xml"/>
  <Override PartName="/ppt/tags/tag49.xml" ContentType="application/vnd.openxmlformats-officedocument.presentationml.tags+xml"/>
  <Override PartName="/ppt/notesSlides/notesSlide28.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29.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30.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31.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32.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33.xml" ContentType="application/vnd.openxmlformats-officedocument.presentationml.notesSlide+xml"/>
  <Override PartName="/ppt/tags/tag60.xml" ContentType="application/vnd.openxmlformats-officedocument.presentationml.tags+xml"/>
  <Override PartName="/ppt/notesSlides/notesSlide34.xml" ContentType="application/vnd.openxmlformats-officedocument.presentationml.notesSlide+xml"/>
  <Override PartName="/ppt/tags/tag61.xml" ContentType="application/vnd.openxmlformats-officedocument.presentationml.tags+xml"/>
  <Override PartName="/ppt/notesSlides/notesSlide35.xml" ContentType="application/vnd.openxmlformats-officedocument.presentationml.notesSlide+xml"/>
  <Override PartName="/ppt/tags/tag62.xml" ContentType="application/vnd.openxmlformats-officedocument.presentationml.tags+xml"/>
  <Override PartName="/ppt/notesSlides/notesSlide36.xml" ContentType="application/vnd.openxmlformats-officedocument.presentationml.notesSlide+xml"/>
  <Override PartName="/ppt/tags/tag63.xml" ContentType="application/vnd.openxmlformats-officedocument.presentationml.tags+xml"/>
  <Override PartName="/ppt/notesSlides/notesSlide37.xml" ContentType="application/vnd.openxmlformats-officedocument.presentationml.notesSlide+xml"/>
  <Override PartName="/ppt/tags/tag64.xml" ContentType="application/vnd.openxmlformats-officedocument.presentationml.tags+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43"/>
  </p:notesMasterIdLst>
  <p:handoutMasterIdLst>
    <p:handoutMasterId r:id="rId44"/>
  </p:handoutMasterIdLst>
  <p:sldIdLst>
    <p:sldId id="277" r:id="rId5"/>
    <p:sldId id="258" r:id="rId6"/>
    <p:sldId id="260" r:id="rId7"/>
    <p:sldId id="261" r:id="rId8"/>
    <p:sldId id="289" r:id="rId9"/>
    <p:sldId id="290" r:id="rId10"/>
    <p:sldId id="262" r:id="rId11"/>
    <p:sldId id="293" r:id="rId12"/>
    <p:sldId id="292" r:id="rId13"/>
    <p:sldId id="263" r:id="rId14"/>
    <p:sldId id="264" r:id="rId15"/>
    <p:sldId id="265" r:id="rId16"/>
    <p:sldId id="266" r:id="rId17"/>
    <p:sldId id="267" r:id="rId18"/>
    <p:sldId id="268" r:id="rId19"/>
    <p:sldId id="269" r:id="rId20"/>
    <p:sldId id="270" r:id="rId21"/>
    <p:sldId id="294" r:id="rId22"/>
    <p:sldId id="272" r:id="rId23"/>
    <p:sldId id="273" r:id="rId24"/>
    <p:sldId id="295" r:id="rId25"/>
    <p:sldId id="275" r:id="rId26"/>
    <p:sldId id="276" r:id="rId27"/>
    <p:sldId id="296" r:id="rId28"/>
    <p:sldId id="297" r:id="rId29"/>
    <p:sldId id="279" r:id="rId30"/>
    <p:sldId id="280" r:id="rId31"/>
    <p:sldId id="281" r:id="rId32"/>
    <p:sldId id="282" r:id="rId33"/>
    <p:sldId id="283" r:id="rId34"/>
    <p:sldId id="298" r:id="rId35"/>
    <p:sldId id="284" r:id="rId36"/>
    <p:sldId id="285" r:id="rId37"/>
    <p:sldId id="299" r:id="rId38"/>
    <p:sldId id="286" r:id="rId39"/>
    <p:sldId id="300" r:id="rId40"/>
    <p:sldId id="287" r:id="rId41"/>
    <p:sldId id="288" r:id="rId42"/>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52" userDrawn="1">
          <p15:clr>
            <a:srgbClr val="A4A3A4"/>
          </p15:clr>
        </p15:guide>
        <p15:guide id="2" pos="6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5362"/>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36097" autoAdjust="0"/>
    <p:restoredTop sz="94924" autoAdjust="0"/>
  </p:normalViewPr>
  <p:slideViewPr>
    <p:cSldViewPr snapToGrid="0">
      <p:cViewPr varScale="1">
        <p:scale>
          <a:sx n="92" d="100"/>
          <a:sy n="92" d="100"/>
        </p:scale>
        <p:origin x="1404" y="78"/>
      </p:cViewPr>
      <p:guideLst>
        <p:guide orient="horz" pos="4752"/>
        <p:guide pos="6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96"/>
    </p:cViewPr>
  </p:sorterViewPr>
  <p:notesViewPr>
    <p:cSldViewPr snapToGrid="0">
      <p:cViewPr varScale="1">
        <p:scale>
          <a:sx n="127" d="100"/>
          <a:sy n="127" d="100"/>
        </p:scale>
        <p:origin x="1716" y="13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10/2/2018</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6BDE8B44-48D1-4D69-B5D3-A1F6548905F8}"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ags" Target="../tags/tag18.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ags" Target="../tags/tag20.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ags" Target="../tags/tag22.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ags" Target="../tags/tag24.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ags" Target="../tags/tag26.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ags" Target="../tags/tag28.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ags" Target="../tags/tag30.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ags" Target="../tags/tag32.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ags" Target="../tags/tag34.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ags" Target="../tags/tag36.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ags" Target="../tags/tag2.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ags" Target="../tags/tag38.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ags" Target="../tags/tag40.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ags" Target="../tags/tag44.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notesMaster" Target="../notesMasters/notesMaster1.xml"/><Relationship Id="rId1" Type="http://schemas.openxmlformats.org/officeDocument/2006/relationships/tags" Target="../tags/tag47.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notesMaster" Target="../notesMasters/notesMaster1.xml"/><Relationship Id="rId1" Type="http://schemas.openxmlformats.org/officeDocument/2006/relationships/tags" Target="../tags/tag50.xml"/></Relationships>
</file>

<file path=ppt/notesSlides/_rels/notesSlide29.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notesMaster" Target="../notesMasters/notesMaster1.xml"/><Relationship Id="rId1" Type="http://schemas.openxmlformats.org/officeDocument/2006/relationships/tags" Target="../tags/tag52.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30.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notesMaster" Target="../notesMasters/notesMaster1.xml"/><Relationship Id="rId1" Type="http://schemas.openxmlformats.org/officeDocument/2006/relationships/tags" Target="../tags/tag54.xml"/></Relationships>
</file>

<file path=ppt/notesSlides/_rels/notesSlide31.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notesMaster" Target="../notesMasters/notesMaster1.xml"/><Relationship Id="rId1" Type="http://schemas.openxmlformats.org/officeDocument/2006/relationships/tags" Target="../tags/tag56.xml"/></Relationships>
</file>

<file path=ppt/notesSlides/_rels/notesSlide32.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notesMaster" Target="../notesMasters/notesMaster1.xml"/><Relationship Id="rId1" Type="http://schemas.openxmlformats.org/officeDocument/2006/relationships/tags" Target="../tags/tag58.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ags" Target="../tags/tag6.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ags" Target="../tags/tag8.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ags" Target="../tags/tag10.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ags" Target="../tags/tag12.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ags" Target="../tags/tag14.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ags" Target="../tags/tag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BDE8B44-48D1-4D69-B5D3-A1F6548905F8}" type="slidenum">
              <a:rPr lang="en-US" smtClean="0"/>
              <a:t>1</a:t>
            </a:fld>
            <a:endParaRPr lang="en-US"/>
          </a:p>
        </p:txBody>
      </p:sp>
    </p:spTree>
    <p:extLst>
      <p:ext uri="{BB962C8B-B14F-4D97-AF65-F5344CB8AC3E}">
        <p14:creationId xmlns:p14="http://schemas.microsoft.com/office/powerpoint/2010/main" val="34139763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Listed here are seven</a:t>
            </a:r>
            <a:r>
              <a:rPr lang="en-US" altLang="en-US" baseline="0" dirty="0"/>
              <a:t> </a:t>
            </a:r>
            <a:r>
              <a:rPr lang="en-US" altLang="en-US" dirty="0"/>
              <a:t>categories of application software. Each category can be subdivided into smaller categories. These categories are not exclusive or distinct—some business applications can</a:t>
            </a:r>
            <a:r>
              <a:rPr lang="en-US" altLang="en-US" baseline="0" dirty="0"/>
              <a:t> be</a:t>
            </a:r>
            <a:r>
              <a:rPr lang="en-US" altLang="en-US" dirty="0"/>
              <a:t> used for home purposes as well. We’ll discuss each of these categories in more depth for the remainder of the lecture.</a:t>
            </a:r>
          </a:p>
          <a:p>
            <a:endParaRPr lang="en-US" altLang="en-US" dirty="0"/>
          </a:p>
          <a:p>
            <a:r>
              <a:rPr lang="en-US" altLang="en-US" dirty="0"/>
              <a:t> </a:t>
            </a:r>
          </a:p>
          <a:p>
            <a:r>
              <a:rPr lang="en-US" altLang="en-US" dirty="0"/>
              <a:t> </a:t>
            </a:r>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52BFB25-CEB0-4570-86E0-61721E6D0030}" type="slidenum">
              <a:rPr lang="en-US" altLang="en-US"/>
              <a:pPr eaLnBrk="1" hangingPunct="1"/>
              <a:t>10</a:t>
            </a:fld>
            <a:endParaRPr lang="en-US" altLang="en-US" dirty="0"/>
          </a:p>
        </p:txBody>
      </p:sp>
    </p:spTree>
    <p:extLst>
      <p:ext uri="{BB962C8B-B14F-4D97-AF65-F5344CB8AC3E}">
        <p14:creationId xmlns:p14="http://schemas.microsoft.com/office/powerpoint/2010/main" val="3077234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en-US" dirty="0"/>
              <a:t>Business- and home</a:t>
            </a:r>
            <a:r>
              <a:rPr lang="en-US" altLang="en-US" baseline="0" dirty="0"/>
              <a:t>-use applications often overlap. They </a:t>
            </a:r>
            <a:r>
              <a:rPr lang="en-US" altLang="en-US" dirty="0"/>
              <a:t>include word processing software, spreadsheets, database applications, presentation software, project management software, and accounting applications, to name a few. </a:t>
            </a:r>
          </a:p>
          <a:p>
            <a:pPr lvl="0" eaLnBrk="1" hangingPunct="1"/>
            <a:r>
              <a:rPr lang="en-US" altLang="en-US" dirty="0"/>
              <a:t>Word processing software is used for a variety of purposes, including </a:t>
            </a:r>
            <a:r>
              <a:rPr lang="en-US" sz="1000" b="0" i="0" kern="1200" dirty="0">
                <a:solidFill>
                  <a:schemeClr val="tx1"/>
                </a:solidFill>
                <a:effectLst/>
                <a:latin typeface="Arial" pitchFamily="34" charset="0"/>
                <a:ea typeface="+mn-ea"/>
                <a:cs typeface="Arial" pitchFamily="34" charset="0"/>
              </a:rPr>
              <a:t>composing, editing, formatting, sharing, and printing letters, flyers,</a:t>
            </a:r>
            <a:r>
              <a:rPr lang="en-US" sz="1000" b="0" i="0" kern="1200" baseline="0" dirty="0">
                <a:solidFill>
                  <a:schemeClr val="tx1"/>
                </a:solidFill>
                <a:effectLst/>
                <a:latin typeface="Arial" pitchFamily="34" charset="0"/>
                <a:ea typeface="+mn-ea"/>
                <a:cs typeface="Arial" pitchFamily="34" charset="0"/>
              </a:rPr>
              <a:t> pamphlets, legal documents, post cards, mailing labels, and much more</a:t>
            </a:r>
            <a:r>
              <a:rPr lang="en-US" sz="1000" b="0" i="0" kern="1200" dirty="0">
                <a:solidFill>
                  <a:schemeClr val="tx1"/>
                </a:solidFill>
                <a:effectLst/>
                <a:latin typeface="Arial" pitchFamily="34" charset="0"/>
                <a:ea typeface="+mn-ea"/>
                <a:cs typeface="Arial" pitchFamily="34" charset="0"/>
              </a:rPr>
              <a:t>. </a:t>
            </a:r>
          </a:p>
          <a:p>
            <a:pPr lvl="0" eaLnBrk="1" hangingPunct="1"/>
            <a:r>
              <a:rPr lang="en-US" sz="1000" b="0" i="0" kern="1200" dirty="0">
                <a:solidFill>
                  <a:schemeClr val="tx1"/>
                </a:solidFill>
                <a:effectLst/>
                <a:latin typeface="Arial" pitchFamily="34" charset="0"/>
                <a:ea typeface="+mn-ea"/>
                <a:cs typeface="Arial" pitchFamily="34" charset="0"/>
              </a:rPr>
              <a:t>Many word processing applications offer useful features such as auto-correction, spell-checking, grammar-checking,</a:t>
            </a:r>
            <a:r>
              <a:rPr lang="en-US" sz="1000" b="0" i="0" kern="1200" baseline="0" dirty="0">
                <a:solidFill>
                  <a:schemeClr val="tx1"/>
                </a:solidFill>
                <a:effectLst/>
                <a:latin typeface="Arial" pitchFamily="34" charset="0"/>
                <a:ea typeface="+mn-ea"/>
                <a:cs typeface="Arial" pitchFamily="34" charset="0"/>
              </a:rPr>
              <a:t> and change </a:t>
            </a:r>
            <a:r>
              <a:rPr lang="en-US" sz="1000" b="0" i="0" kern="1200" dirty="0">
                <a:solidFill>
                  <a:schemeClr val="tx1"/>
                </a:solidFill>
                <a:effectLst/>
                <a:latin typeface="Arial" pitchFamily="34" charset="0"/>
                <a:ea typeface="+mn-ea"/>
                <a:cs typeface="Arial" pitchFamily="34" charset="0"/>
              </a:rPr>
              <a:t>tracking for version control</a:t>
            </a:r>
            <a:r>
              <a:rPr lang="en-US" sz="1000" b="0" i="0" kern="1200" baseline="0" dirty="0">
                <a:solidFill>
                  <a:schemeClr val="tx1"/>
                </a:solidFill>
                <a:effectLst/>
                <a:latin typeface="Arial" pitchFamily="34" charset="0"/>
                <a:ea typeface="+mn-ea"/>
                <a:cs typeface="Arial" pitchFamily="34" charset="0"/>
              </a:rPr>
              <a:t>. </a:t>
            </a:r>
          </a:p>
          <a:p>
            <a:pPr lvl="0" eaLnBrk="1" hangingPunct="1"/>
            <a:r>
              <a:rPr lang="en-US" sz="1000" b="0" i="0" kern="1200" baseline="0" dirty="0">
                <a:solidFill>
                  <a:schemeClr val="tx1"/>
                </a:solidFill>
                <a:effectLst/>
                <a:latin typeface="Arial" pitchFamily="34" charset="0"/>
                <a:ea typeface="+mn-ea"/>
                <a:cs typeface="Arial" pitchFamily="34" charset="0"/>
              </a:rPr>
              <a:t>Examples of word processing applications are </a:t>
            </a:r>
            <a:r>
              <a:rPr lang="en-US" altLang="en-US" sz="1000" dirty="0">
                <a:latin typeface="Arial" panose="020B0604020202020204" pitchFamily="34" charset="0"/>
                <a:cs typeface="Arial" panose="020B0604020202020204" pitchFamily="34" charset="0"/>
              </a:rPr>
              <a:t>Microsoft</a:t>
            </a:r>
            <a:r>
              <a:rPr lang="en-US" altLang="en-US" sz="1000" baseline="30000" dirty="0">
                <a:latin typeface="Arial" panose="020B0604020202020204" pitchFamily="34" charset="0"/>
                <a:cs typeface="Arial" panose="020B0604020202020204" pitchFamily="34" charset="0"/>
              </a:rPr>
              <a:t> </a:t>
            </a:r>
            <a:r>
              <a:rPr lang="en-US" altLang="en-US" sz="1000" dirty="0">
                <a:latin typeface="Arial" panose="020B0604020202020204" pitchFamily="34" charset="0"/>
                <a:cs typeface="Arial" panose="020B0604020202020204" pitchFamily="34" charset="0"/>
              </a:rPr>
              <a:t>Word,</a:t>
            </a:r>
            <a:r>
              <a:rPr lang="en-US" altLang="en-US" sz="1000" baseline="0" dirty="0">
                <a:latin typeface="Arial" panose="020B0604020202020204" pitchFamily="34" charset="0"/>
                <a:cs typeface="Arial" panose="020B0604020202020204" pitchFamily="34" charset="0"/>
              </a:rPr>
              <a:t> </a:t>
            </a:r>
            <a:r>
              <a:rPr lang="en-US" altLang="en-US" sz="1000" dirty="0">
                <a:latin typeface="Arial" panose="020B0604020202020204" pitchFamily="34" charset="0"/>
                <a:cs typeface="Arial" panose="020B0604020202020204" pitchFamily="34" charset="0"/>
              </a:rPr>
              <a:t>OpenOffice Writer,</a:t>
            </a:r>
            <a:r>
              <a:rPr lang="en-US" altLang="en-US" sz="1000" baseline="0" dirty="0">
                <a:latin typeface="Arial" panose="020B0604020202020204" pitchFamily="34" charset="0"/>
                <a:cs typeface="Arial" panose="020B0604020202020204" pitchFamily="34" charset="0"/>
              </a:rPr>
              <a:t> </a:t>
            </a:r>
            <a:r>
              <a:rPr lang="en-US" altLang="en-US" sz="1000" dirty="0">
                <a:latin typeface="Arial" panose="020B0604020202020204" pitchFamily="34" charset="0"/>
                <a:cs typeface="Arial" panose="020B0604020202020204" pitchFamily="34" charset="0"/>
              </a:rPr>
              <a:t>Corel WordPerfect,</a:t>
            </a:r>
            <a:r>
              <a:rPr lang="en-US" altLang="en-US" sz="1000" baseline="0" dirty="0">
                <a:latin typeface="Arial" panose="020B0604020202020204" pitchFamily="34" charset="0"/>
                <a:cs typeface="Arial" panose="020B0604020202020204" pitchFamily="34" charset="0"/>
              </a:rPr>
              <a:t> and </a:t>
            </a:r>
            <a:r>
              <a:rPr lang="en-US" altLang="en-US" sz="1000" dirty="0">
                <a:latin typeface="Arial" panose="020B0604020202020204" pitchFamily="34" charset="0"/>
                <a:cs typeface="Arial" panose="020B0604020202020204" pitchFamily="34" charset="0"/>
              </a:rPr>
              <a:t>Google Docs. Pictured is a screenshot from Microsoft</a:t>
            </a:r>
            <a:r>
              <a:rPr lang="en-US" altLang="en-US" sz="1000" baseline="30000" dirty="0">
                <a:latin typeface="Arial" panose="020B0604020202020204" pitchFamily="34" charset="0"/>
                <a:cs typeface="Arial" panose="020B0604020202020204" pitchFamily="34" charset="0"/>
              </a:rPr>
              <a:t> </a:t>
            </a:r>
            <a:r>
              <a:rPr lang="en-US" altLang="en-US" sz="1000" dirty="0">
                <a:latin typeface="Arial" panose="020B0604020202020204" pitchFamily="34" charset="0"/>
                <a:cs typeface="Arial" panose="020B0604020202020204" pitchFamily="34" charset="0"/>
              </a:rPr>
              <a:t>Word. </a:t>
            </a:r>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0E5D9BC-DD13-47CA-8CE9-9E9A14FE50D7}" type="slidenum">
              <a:rPr lang="en-US" altLang="en-US"/>
              <a:pPr eaLnBrk="1" hangingPunct="1"/>
              <a:t>11</a:t>
            </a:fld>
            <a:endParaRPr lang="en-US" altLang="en-US" dirty="0"/>
          </a:p>
        </p:txBody>
      </p:sp>
    </p:spTree>
    <p:extLst>
      <p:ext uri="{BB962C8B-B14F-4D97-AF65-F5344CB8AC3E}">
        <p14:creationId xmlns:p14="http://schemas.microsoft.com/office/powerpoint/2010/main" val="35854488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Spreadsheet applications are used for organizing data and performing calculations. These calculations can be performed using built-in functions and user-defined formulas. Also, spreadsheets can generate graphs or charts representing the data. Spreadsheets can be used for anything from tracking simple home expenses to performing complex, powerful calculations on very large datasets. Some examples of spreadsheet applications are Microsoft Excel, Lotus 1-2-3, Corel Quattro-Pro, Google Docs, and Apache OpenOffice Calc. Pictured is a screenshot from </a:t>
            </a:r>
            <a:r>
              <a:rPr lang="en-US" altLang="en-US" sz="1000" dirty="0"/>
              <a:t>Microsoft</a:t>
            </a:r>
            <a:r>
              <a:rPr lang="en-US" altLang="en-US" sz="1000" baseline="30000" dirty="0"/>
              <a:t> </a:t>
            </a:r>
            <a:r>
              <a:rPr lang="en-US" altLang="en-US" dirty="0"/>
              <a:t>Excel.</a:t>
            </a:r>
          </a:p>
          <a:p>
            <a:endParaRPr lang="en-US" altLang="en-US" dirty="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19C335C-64ED-4775-B419-2D2C1C7906F7}" type="slidenum">
              <a:rPr lang="en-US" altLang="en-US"/>
              <a:pPr eaLnBrk="1" hangingPunct="1"/>
              <a:t>12</a:t>
            </a:fld>
            <a:endParaRPr lang="en-US" altLang="en-US" dirty="0"/>
          </a:p>
        </p:txBody>
      </p:sp>
    </p:spTree>
    <p:extLst>
      <p:ext uri="{BB962C8B-B14F-4D97-AF65-F5344CB8AC3E}">
        <p14:creationId xmlns:p14="http://schemas.microsoft.com/office/powerpoint/2010/main" val="7755491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Presentation software lets you design, create, and present demonstrations, simulations, and instructional</a:t>
            </a:r>
            <a:r>
              <a:rPr lang="en-US" altLang="en-US" baseline="0" dirty="0"/>
              <a:t> courses, such as</a:t>
            </a:r>
            <a:r>
              <a:rPr lang="en-US" altLang="en-US" dirty="0"/>
              <a:t> the PowerPoint presentation</a:t>
            </a:r>
            <a:r>
              <a:rPr lang="en-US" altLang="en-US" baseline="0" dirty="0"/>
              <a:t> you’re experiencing right now</a:t>
            </a:r>
            <a:r>
              <a:rPr lang="en-US" altLang="en-US" dirty="0"/>
              <a:t>. </a:t>
            </a:r>
          </a:p>
          <a:p>
            <a:r>
              <a:rPr lang="en-US" altLang="en-US" dirty="0"/>
              <a:t>The presentation is developed as a series of slides with text and/or images, tables, videos, and graphs. Presentations can have special features, such as animations and automatic transitions. The resulting presentation can be displayed and viewed during a lecture with a human speaker; it can be viewed as a standalone display that continually loops on a kiosk; or it can be published online. Some examples of presentation software are Microsoft PowerPoint, OpenOffice Impress, and Apple Keynote. Displayed here is a screenshot from </a:t>
            </a:r>
            <a:r>
              <a:rPr lang="en-US" altLang="en-US" sz="1000" dirty="0"/>
              <a:t>Microsoft</a:t>
            </a:r>
            <a:r>
              <a:rPr lang="en-US" altLang="en-US" sz="1000" baseline="30000" dirty="0"/>
              <a:t> </a:t>
            </a:r>
            <a:r>
              <a:rPr lang="en-US" altLang="en-US" dirty="0"/>
              <a:t>PowerPoint.</a:t>
            </a:r>
          </a:p>
          <a:p>
            <a:endParaRPr lang="en-US" altLang="en-US" dirty="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B732AB7-0169-49BC-8067-F8E341F3BDF3}" type="slidenum">
              <a:rPr lang="en-US" altLang="en-US"/>
              <a:pPr eaLnBrk="1" hangingPunct="1"/>
              <a:t>13</a:t>
            </a:fld>
            <a:endParaRPr lang="en-US" altLang="en-US" dirty="0"/>
          </a:p>
        </p:txBody>
      </p:sp>
    </p:spTree>
    <p:extLst>
      <p:ext uri="{BB962C8B-B14F-4D97-AF65-F5344CB8AC3E}">
        <p14:creationId xmlns:p14="http://schemas.microsoft.com/office/powerpoint/2010/main" val="29845320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Project management software helps with planning and scheduling all types of projects. It keeps track of deadlines, deliverables, timelines, milestones, resources, and events. </a:t>
            </a:r>
          </a:p>
          <a:p>
            <a:r>
              <a:rPr lang="en-US" altLang="en-US" dirty="0"/>
              <a:t>For complex projects with many contributors, project management software is a must. One popular project management software application is Microsoft Project. Other examples are Fast Track Schedule and SEER-SEM. </a:t>
            </a:r>
          </a:p>
          <a:p>
            <a:r>
              <a:rPr lang="en-US" altLang="en-US" dirty="0"/>
              <a:t>This slide shows a screenshot from SEER-SEM. There are many other project management software products, some available as a free downloads online.</a:t>
            </a:r>
          </a:p>
          <a:p>
            <a:endParaRPr lang="en-US" altLang="en-US" dirty="0"/>
          </a:p>
          <a:p>
            <a:endParaRPr lang="en-US" altLang="en-US" dirty="0"/>
          </a:p>
          <a:p>
            <a:endParaRPr lang="en-US" altLang="en-US" dirty="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EEFE1C2-C8B8-4534-8939-A1598E6B7C14}" type="slidenum">
              <a:rPr lang="en-US" altLang="en-US"/>
              <a:pPr eaLnBrk="1" hangingPunct="1"/>
              <a:t>14</a:t>
            </a:fld>
            <a:endParaRPr lang="en-US" altLang="en-US" dirty="0"/>
          </a:p>
        </p:txBody>
      </p:sp>
    </p:spTree>
    <p:extLst>
      <p:ext uri="{BB962C8B-B14F-4D97-AF65-F5344CB8AC3E}">
        <p14:creationId xmlns:p14="http://schemas.microsoft.com/office/powerpoint/2010/main" val="27226230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There are many science and mathematical applications used for statistical</a:t>
            </a:r>
            <a:r>
              <a:rPr lang="en-US" altLang="en-US" baseline="0" dirty="0"/>
              <a:t> analysis, mathematical modeling, and computational science.</a:t>
            </a:r>
            <a:r>
              <a:rPr lang="en-US" altLang="en-US" dirty="0"/>
              <a:t> </a:t>
            </a:r>
          </a:p>
          <a:p>
            <a:r>
              <a:rPr lang="en-US" altLang="en-US" dirty="0"/>
              <a:t>These number-crunching applications are designed to work on large amounts of data. </a:t>
            </a:r>
          </a:p>
          <a:p>
            <a:r>
              <a:rPr lang="en-US" altLang="en-US" dirty="0"/>
              <a:t>These applications include statistical packages such as SPSS </a:t>
            </a:r>
            <a:r>
              <a:rPr lang="en-US" altLang="en-US" baseline="0" dirty="0"/>
              <a:t>and </a:t>
            </a:r>
            <a:r>
              <a:rPr lang="en-US" altLang="en-US" dirty="0"/>
              <a:t>Gretl. An open-source version of Gretl is pictured here. </a:t>
            </a:r>
          </a:p>
          <a:p>
            <a:r>
              <a:rPr lang="en-US" altLang="en-US" dirty="0"/>
              <a:t>Matlab offers</a:t>
            </a:r>
            <a:r>
              <a:rPr lang="en-US" altLang="en-US" baseline="0" dirty="0"/>
              <a:t> both an </a:t>
            </a:r>
            <a:r>
              <a:rPr lang="en-US" b="0" i="0" kern="1200" dirty="0">
                <a:solidFill>
                  <a:schemeClr val="tx1"/>
                </a:solidFill>
                <a:effectLst/>
                <a:ea typeface="+mn-ea"/>
                <a:cs typeface="Arial" pitchFamily="34" charset="0"/>
              </a:rPr>
              <a:t>interactive environment and high-level language for numeric and symbolic computation, visualization, and programming. It is extensively used in science, engineering, signal and image processing, communications, control systems, computational finance, and many other areas.</a:t>
            </a:r>
            <a:r>
              <a:rPr lang="en-US" b="0" i="0" kern="1200" baseline="0" dirty="0">
                <a:solidFill>
                  <a:schemeClr val="tx1"/>
                </a:solidFill>
                <a:effectLst/>
                <a:ea typeface="+mn-ea"/>
                <a:cs typeface="Arial" pitchFamily="34" charset="0"/>
              </a:rPr>
              <a:t> </a:t>
            </a:r>
          </a:p>
          <a:p>
            <a:r>
              <a:rPr lang="en-US" altLang="en-US" dirty="0"/>
              <a:t>Mathematica software is another mathematical package; it provides computational support for engineering, science, and mathematical problems.</a:t>
            </a:r>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2422B0B-8BCB-488F-8BF6-EFBA404F30B6}" type="slidenum">
              <a:rPr lang="en-US" altLang="en-US"/>
              <a:pPr eaLnBrk="1" hangingPunct="1"/>
              <a:t>15</a:t>
            </a:fld>
            <a:endParaRPr lang="en-US" altLang="en-US" dirty="0"/>
          </a:p>
        </p:txBody>
      </p:sp>
    </p:spTree>
    <p:extLst>
      <p:ext uri="{BB962C8B-B14F-4D97-AF65-F5344CB8AC3E}">
        <p14:creationId xmlns:p14="http://schemas.microsoft.com/office/powerpoint/2010/main" val="24147862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Graphics and multimedia applications are used to create and edit images, videos, audio, and even video games.</a:t>
            </a:r>
          </a:p>
          <a:p>
            <a:r>
              <a:rPr lang="en-US" altLang="en-US" dirty="0"/>
              <a:t>Desktop publishing software is professional-grade software used to produce high-quality print documents such as textbooks, brochures, and catalogs. It provides far more powerful formatting and higher-resolution output than a word processor can. There are several options available for this type of software, including Adobe PageMaker, Adobe FrameMaker, and Microsoft Publisher. Scribus is an open-source option.</a:t>
            </a:r>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5A0D638-ED51-47E6-ADCF-1477E1BE6943}" type="slidenum">
              <a:rPr lang="en-US" altLang="en-US"/>
              <a:pPr eaLnBrk="1" hangingPunct="1"/>
              <a:t>16</a:t>
            </a:fld>
            <a:endParaRPr lang="en-US" altLang="en-US" dirty="0"/>
          </a:p>
        </p:txBody>
      </p:sp>
    </p:spTree>
    <p:extLst>
      <p:ext uri="{BB962C8B-B14F-4D97-AF65-F5344CB8AC3E}">
        <p14:creationId xmlns:p14="http://schemas.microsoft.com/office/powerpoint/2010/main" val="37595035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This is a screen shot of the desktop publishing software Scribus. Notice the complex formatting and layout tools. They are far more powerful and precise than the options</a:t>
            </a:r>
            <a:r>
              <a:rPr lang="en-US" altLang="en-US" baseline="0" dirty="0"/>
              <a:t> available in</a:t>
            </a:r>
            <a:r>
              <a:rPr lang="en-US" altLang="en-US" dirty="0"/>
              <a:t> a word processor.</a:t>
            </a:r>
          </a:p>
          <a:p>
            <a:endParaRPr lang="en-US" altLang="en-US" dirty="0"/>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A24A3ED-1538-4EBC-89DA-C82392AE07C9}" type="slidenum">
              <a:rPr lang="en-US" altLang="en-US"/>
              <a:pPr eaLnBrk="1" hangingPunct="1"/>
              <a:t>17</a:t>
            </a:fld>
            <a:endParaRPr lang="en-US" altLang="en-US" dirty="0"/>
          </a:p>
        </p:txBody>
      </p:sp>
    </p:spTree>
    <p:extLst>
      <p:ext uri="{BB962C8B-B14F-4D97-AF65-F5344CB8AC3E}">
        <p14:creationId xmlns:p14="http://schemas.microsoft.com/office/powerpoint/2010/main" val="29416261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Professional versions of image-editing, photo-editing, and paint software are used in the workplace by graphic artists and designers. </a:t>
            </a:r>
          </a:p>
          <a:p>
            <a:r>
              <a:rPr lang="en-US" altLang="en-US" dirty="0"/>
              <a:t>Image-editing software allows users to edit existing images and photos. </a:t>
            </a:r>
          </a:p>
          <a:p>
            <a:r>
              <a:rPr lang="en-US" altLang="en-US" dirty="0"/>
              <a:t>Photo-editing software is a </a:t>
            </a:r>
            <a:r>
              <a:rPr lang="en-US" altLang="en-US" i="1" dirty="0"/>
              <a:t>type</a:t>
            </a:r>
            <a:r>
              <a:rPr lang="en-US" altLang="en-US" dirty="0"/>
              <a:t> of image-editing software specifically for digital photographs. This software can retouch photos and add or remove elements from a photo. Some examples are Adobe Photoshop, GIMP, and Inkscape. </a:t>
            </a:r>
          </a:p>
          <a:p>
            <a:r>
              <a:rPr lang="en-US" altLang="en-US" dirty="0"/>
              <a:t>Paint software is for drawing shapes and pictures.</a:t>
            </a:r>
          </a:p>
          <a:p>
            <a:endParaRPr lang="en-US" altLang="en-US" dirty="0"/>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EC83AF3-FD03-40F5-86B1-E246340E6D42}" type="slidenum">
              <a:rPr lang="en-US" altLang="en-US"/>
              <a:pPr eaLnBrk="1" hangingPunct="1"/>
              <a:t>18</a:t>
            </a:fld>
            <a:endParaRPr lang="en-US" altLang="en-US" dirty="0"/>
          </a:p>
        </p:txBody>
      </p:sp>
    </p:spTree>
    <p:extLst>
      <p:ext uri="{BB962C8B-B14F-4D97-AF65-F5344CB8AC3E}">
        <p14:creationId xmlns:p14="http://schemas.microsoft.com/office/powerpoint/2010/main" val="14650793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This is a screenshot of Inkscape, an open-source image-editing application, and shows different effects applied to a single image.</a:t>
            </a:r>
          </a:p>
          <a:p>
            <a:endParaRPr lang="en-US" altLang="en-US" dirty="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5DB4DDF-F3A9-4A2B-A4AB-6337D9703A7F}" type="slidenum">
              <a:rPr lang="en-US" altLang="en-US"/>
              <a:pPr eaLnBrk="1" hangingPunct="1"/>
              <a:t>19</a:t>
            </a:fld>
            <a:endParaRPr lang="en-US" altLang="en-US" dirty="0"/>
          </a:p>
        </p:txBody>
      </p:sp>
    </p:spTree>
    <p:extLst>
      <p:ext uri="{BB962C8B-B14F-4D97-AF65-F5344CB8AC3E}">
        <p14:creationId xmlns:p14="http://schemas.microsoft.com/office/powerpoint/2010/main" val="1628164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 learning objectives for this unit, Computer Software, are to:</a:t>
            </a:r>
          </a:p>
          <a:p>
            <a:pPr marL="171450" lvl="0" indent="-171450">
              <a:buFont typeface="Arial" panose="020B0604020202020204" pitchFamily="34" charset="0"/>
              <a:buChar char="•"/>
            </a:pPr>
            <a:r>
              <a:rPr lang="en-US" sz="1000" kern="1200" dirty="0">
                <a:solidFill>
                  <a:schemeClr val="tx1"/>
                </a:solidFill>
                <a:effectLst/>
                <a:latin typeface="Arial" pitchFamily="34" charset="0"/>
                <a:ea typeface="+mn-ea"/>
                <a:cs typeface="Arial" pitchFamily="34" charset="0"/>
              </a:rPr>
              <a:t>Define computer software and major software types, </a:t>
            </a:r>
          </a:p>
          <a:p>
            <a:pPr marL="171450" lvl="0" indent="-171450">
              <a:buFont typeface="Arial" panose="020B0604020202020204" pitchFamily="34" charset="0"/>
              <a:buChar char="•"/>
            </a:pPr>
            <a:r>
              <a:rPr lang="en-US" sz="1000" kern="1200" dirty="0">
                <a:solidFill>
                  <a:schemeClr val="tx1"/>
                </a:solidFill>
                <a:effectLst/>
                <a:latin typeface="Arial" pitchFamily="34" charset="0"/>
                <a:ea typeface="+mn-ea"/>
                <a:cs typeface="Arial" pitchFamily="34" charset="0"/>
              </a:rPr>
              <a:t>Describe application software classification and provide examples, including</a:t>
            </a:r>
            <a:r>
              <a:rPr lang="en-US" sz="1000" kern="1200" baseline="0" dirty="0">
                <a:solidFill>
                  <a:schemeClr val="tx1"/>
                </a:solidFill>
                <a:effectLst/>
                <a:latin typeface="Arial" pitchFamily="34" charset="0"/>
                <a:ea typeface="+mn-ea"/>
                <a:cs typeface="Arial" pitchFamily="34" charset="0"/>
              </a:rPr>
              <a:t> those focused on health care,</a:t>
            </a:r>
            <a:r>
              <a:rPr lang="en-US" sz="1000" kern="1200" dirty="0">
                <a:solidFill>
                  <a:schemeClr val="tx1"/>
                </a:solidFill>
                <a:effectLst/>
                <a:latin typeface="Arial" pitchFamily="34" charset="0"/>
                <a:ea typeface="+mn-ea"/>
                <a:cs typeface="Arial" pitchFamily="34" charset="0"/>
              </a:rPr>
              <a:t> </a:t>
            </a:r>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8D487A0-BFED-45E0-826F-6685D412BEB0}" type="slidenum">
              <a:rPr lang="en-US" altLang="en-US"/>
              <a:pPr eaLnBrk="1" hangingPunct="1"/>
              <a:t>2</a:t>
            </a:fld>
            <a:endParaRPr lang="en-US" altLang="en-US" dirty="0"/>
          </a:p>
        </p:txBody>
      </p:sp>
    </p:spTree>
    <p:extLst>
      <p:ext uri="{BB962C8B-B14F-4D97-AF65-F5344CB8AC3E}">
        <p14:creationId xmlns:p14="http://schemas.microsoft.com/office/powerpoint/2010/main" val="36365922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Video editing is another example of graphics and multimedia software. It breaks video into segments called clips. The user can then modify a clip, delete it, rearrange the order of several clips,</a:t>
            </a:r>
            <a:r>
              <a:rPr lang="en-US" altLang="en-US" baseline="0" dirty="0"/>
              <a:t> </a:t>
            </a:r>
            <a:r>
              <a:rPr lang="en-US" altLang="en-US" dirty="0"/>
              <a:t>and add special effects to the clips. Some examples are Adobe Premiere Elements, Pinnacle Studio, and OpenShot. Displayed is a screenshot from OpenShot.</a:t>
            </a:r>
          </a:p>
          <a:p>
            <a:endParaRPr lang="en-US" altLang="en-US" dirty="0"/>
          </a:p>
          <a:p>
            <a:endParaRPr lang="en-US" altLang="en-US" dirty="0"/>
          </a:p>
          <a:p>
            <a:endParaRPr lang="en-US" altLang="en-US" dirty="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D811D53-E7E4-429B-B6A4-A9139FC35DB6}" type="slidenum">
              <a:rPr lang="en-US" altLang="en-US"/>
              <a:pPr eaLnBrk="1" hangingPunct="1"/>
              <a:t>20</a:t>
            </a:fld>
            <a:endParaRPr lang="en-US" altLang="en-US" dirty="0"/>
          </a:p>
        </p:txBody>
      </p:sp>
    </p:spTree>
    <p:extLst>
      <p:ext uri="{BB962C8B-B14F-4D97-AF65-F5344CB8AC3E}">
        <p14:creationId xmlns:p14="http://schemas.microsoft.com/office/powerpoint/2010/main" val="41374606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There are many types of communication software including email, instant messaging, file transfer using file transfer</a:t>
            </a:r>
            <a:r>
              <a:rPr lang="en-US" altLang="en-US" baseline="0" dirty="0"/>
              <a:t> protocol</a:t>
            </a:r>
            <a:r>
              <a:rPr lang="en-US" altLang="en-US" dirty="0"/>
              <a:t>, or FTP, web browsers, voice over internet protocol, or VOIP, blogs, and wikis. </a:t>
            </a:r>
          </a:p>
          <a:p>
            <a:r>
              <a:rPr lang="en-US" altLang="en-US" dirty="0"/>
              <a:t>Anything that allows users to communicate over a network would be considered communication software. The screenshot displayed is of Mozilla Thunderbird, an email application.</a:t>
            </a:r>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DE98EBC-CD34-4C7E-89C6-77DB3E1163D2}" type="slidenum">
              <a:rPr lang="en-US" altLang="en-US"/>
              <a:pPr eaLnBrk="1" hangingPunct="1"/>
              <a:t>21</a:t>
            </a:fld>
            <a:endParaRPr lang="en-US" altLang="en-US" dirty="0"/>
          </a:p>
        </p:txBody>
      </p:sp>
    </p:spTree>
    <p:extLst>
      <p:ext uri="{BB962C8B-B14F-4D97-AF65-F5344CB8AC3E}">
        <p14:creationId xmlns:p14="http://schemas.microsoft.com/office/powerpoint/2010/main" val="17822205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Notes Placeholder 2"/>
          <p:cNvSpPr>
            <a:spLocks noGrp="1"/>
          </p:cNvSpPr>
          <p:nvPr>
            <p:ph type="body" idx="1"/>
          </p:nvPr>
        </p:nvSpPr>
        <p:spPr bwMode="auto">
          <a:xfrm>
            <a:off x="1006475" y="3730318"/>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Artificial intelligence, or AI, applications use knowledge, reasoning, learning, and other human characteristics for approximating human intelligence. Some examples are voice recognition software, automated online help, and expert systems, among others. </a:t>
            </a:r>
          </a:p>
          <a:p>
            <a:r>
              <a:rPr lang="en-US" altLang="en-US" dirty="0"/>
              <a:t>AI has several subareas, including:</a:t>
            </a:r>
          </a:p>
          <a:p>
            <a:pPr>
              <a:buFontTx/>
              <a:buChar char="•"/>
            </a:pPr>
            <a:r>
              <a:rPr lang="en-US" altLang="en-US" dirty="0"/>
              <a:t> Reasoning and deduction. Programming a computer to solve problems quickly is vital for AI.</a:t>
            </a:r>
          </a:p>
          <a:p>
            <a:pPr>
              <a:buFontTx/>
              <a:buChar char="•"/>
            </a:pPr>
            <a:r>
              <a:rPr lang="en-US" altLang="en-US" dirty="0"/>
              <a:t> Knowledge representation and retrieval. In order for computers to act intelligently, they must have extensive knowledge. This knowledge must be represented in a way that can be easily retrieved.</a:t>
            </a:r>
          </a:p>
          <a:p>
            <a:pPr>
              <a:buFontTx/>
              <a:buChar char="•"/>
            </a:pPr>
            <a:r>
              <a:rPr lang="en-US" altLang="en-US" dirty="0"/>
              <a:t> Natural language processing refers to computers being able to "read" and correctly interpret</a:t>
            </a:r>
            <a:r>
              <a:rPr lang="en-US" altLang="en-US" baseline="0" dirty="0"/>
              <a:t> </a:t>
            </a:r>
            <a:r>
              <a:rPr lang="en-US" altLang="en-US" dirty="0"/>
              <a:t>written text.</a:t>
            </a:r>
          </a:p>
          <a:p>
            <a:pPr>
              <a:buFontTx/>
              <a:buChar char="•"/>
            </a:pPr>
            <a:r>
              <a:rPr lang="en-US" altLang="en-US" dirty="0"/>
              <a:t> Perception is the ability to recognize different inputs. Some examples of perception are facial, spatial, and voice recognition.</a:t>
            </a:r>
          </a:p>
          <a:p>
            <a:pPr>
              <a:buFontTx/>
              <a:buChar char="•"/>
            </a:pPr>
            <a:r>
              <a:rPr lang="en-US" altLang="en-US" dirty="0"/>
              <a:t> Learning is the ability to add new knowledge based on existing knowledge.</a:t>
            </a:r>
          </a:p>
          <a:p>
            <a:pPr>
              <a:buFontTx/>
              <a:buChar char="•"/>
            </a:pPr>
            <a:r>
              <a:rPr lang="en-US" altLang="en-US" dirty="0"/>
              <a:t> Planning involves understanding the current state and predicting changes based on computer actions.</a:t>
            </a:r>
          </a:p>
          <a:p>
            <a:pPr>
              <a:buFontTx/>
              <a:buChar char="•"/>
            </a:pPr>
            <a:r>
              <a:rPr lang="en-US" altLang="en-US" dirty="0"/>
              <a:t> Motion is used by intelligent robots to interact with the physical world around them and to navigate and manipulate the environment.</a:t>
            </a:r>
          </a:p>
          <a:p>
            <a:endParaRPr lang="en-US" altLang="en-US" dirty="0"/>
          </a:p>
          <a:p>
            <a:pPr>
              <a:buFontTx/>
              <a:buChar char="•"/>
            </a:pPr>
            <a:endParaRPr lang="en-US" altLang="en-US" dirty="0"/>
          </a:p>
        </p:txBody>
      </p:sp>
      <p:sp>
        <p:nvSpPr>
          <p:cNvPr id="6451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D9B509B-D31E-42D7-BA94-FF383D2F50AB}" type="slidenum">
              <a:rPr lang="en-US" altLang="en-US" smtClean="0"/>
              <a:pPr/>
              <a:t>22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5673448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006475" y="3730318"/>
            <a:ext cx="8045450" cy="3060700"/>
          </a:xfrm>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Health care software includes electronic medical records, health care information systems, medical office management systems, imaging, and telemedicine.</a:t>
            </a:r>
          </a:p>
          <a:p>
            <a:pPr>
              <a:defRPr/>
            </a:pPr>
            <a:r>
              <a:rPr lang="en-US" dirty="0"/>
              <a:t>There are many applications that use AI: </a:t>
            </a:r>
          </a:p>
          <a:p>
            <a:pPr>
              <a:buFont typeface="Arial" pitchFamily="34" charset="0"/>
              <a:buChar char="•"/>
              <a:defRPr/>
            </a:pPr>
            <a:r>
              <a:rPr lang="en-US" dirty="0"/>
              <a:t> Expert systems use rules and directed input from the user to identify possible solutions to a problem. Expert systems are used in medicine for diagnoses, prescribing medication, and for decision making. </a:t>
            </a:r>
          </a:p>
          <a:p>
            <a:pPr>
              <a:buFont typeface="Arial" pitchFamily="34" charset="0"/>
              <a:buChar char="•"/>
              <a:defRPr/>
            </a:pPr>
            <a:r>
              <a:rPr lang="en-US" dirty="0"/>
              <a:t> Voice recognition is used by many devices today, such as cell phones and Bluetooth wireless devices. Instead of typing commands into a computer or cell phone, you can interact with a computing device through voice recognition software just by talking to it. </a:t>
            </a:r>
          </a:p>
          <a:p>
            <a:pPr>
              <a:buFont typeface="Arial" pitchFamily="34" charset="0"/>
              <a:buChar char="•"/>
              <a:defRPr/>
            </a:pPr>
            <a:r>
              <a:rPr lang="en-US" dirty="0"/>
              <a:t> Robots use AI to move, perform tasks, navigate, plan, and make decisions.</a:t>
            </a:r>
          </a:p>
          <a:p>
            <a:pPr>
              <a:buFont typeface="Arial" pitchFamily="34" charset="0"/>
              <a:buChar char="•"/>
              <a:defRPr/>
            </a:pPr>
            <a:r>
              <a:rPr lang="en-US" dirty="0"/>
              <a:t> Even email spam filtering uses AI for identifying and learning which email is spam.</a:t>
            </a:r>
          </a:p>
          <a:p>
            <a:pPr>
              <a:buFont typeface="Arial" pitchFamily="34" charset="0"/>
              <a:buChar char="•"/>
              <a:defRPr/>
            </a:pPr>
            <a:r>
              <a:rPr lang="en-US" dirty="0"/>
              <a:t> Video games use AI to program game behavior.</a:t>
            </a:r>
          </a:p>
          <a:p>
            <a:pPr>
              <a:buFont typeface="Arial" pitchFamily="34" charset="0"/>
              <a:buChar char="•"/>
              <a:defRPr/>
            </a:pPr>
            <a:r>
              <a:rPr lang="en-US" dirty="0"/>
              <a:t> There is even automated online help for websites that replaces a human customer service representative. The AI helps find answers to users’ questions through a "conversation.”</a:t>
            </a:r>
          </a:p>
        </p:txBody>
      </p:sp>
      <p:sp>
        <p:nvSpPr>
          <p:cNvPr id="6554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1820BB8-83E5-4AFA-A379-05C9B176E045}" type="slidenum">
              <a:rPr lang="en-US" altLang="en-US" smtClean="0"/>
              <a:pPr/>
              <a:t>23</a:t>
            </a:fld>
            <a:endParaRPr lang="en-US" altLang="en-US"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7692875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There are many different software applications available for health care. They include electronic health records, or EHRs, and electronic medical records, or EMRs, which both pertain to the medical and health information of an individual. </a:t>
            </a:r>
          </a:p>
          <a:p>
            <a:r>
              <a:rPr lang="en-US" altLang="en-US" dirty="0"/>
              <a:t>Health Information Systems are typically used in hospitals or large clinics; they often include an EMR as well as other features, such as physician ordering, medications, decision support, billing, and scheduling. </a:t>
            </a:r>
          </a:p>
          <a:p>
            <a:r>
              <a:rPr lang="en-US" altLang="en-US" dirty="0"/>
              <a:t>Expert systems and decision-support systems use AI to analyze knowledge and make decisions as a human expert would. </a:t>
            </a:r>
          </a:p>
          <a:p>
            <a:r>
              <a:rPr lang="en-US" altLang="en-US" dirty="0"/>
              <a:t>Medical office management systems also include management features such as scheduling and billing. </a:t>
            </a:r>
          </a:p>
          <a:p>
            <a:r>
              <a:rPr lang="en-US" altLang="en-US" dirty="0"/>
              <a:t>Patient registries are datasets relating to a particular medical issue or population that are used to track changes in patients over time. They often provide a more global view over all patients than EMRs can. </a:t>
            </a:r>
          </a:p>
          <a:p>
            <a:r>
              <a:rPr lang="en-US" altLang="en-US" dirty="0"/>
              <a:t>Imaging and telemedicine are technologies available in health care to improve care. </a:t>
            </a:r>
          </a:p>
          <a:p>
            <a:r>
              <a:rPr lang="en-US" altLang="en-US" dirty="0"/>
              <a:t>Let’s explore some of these applications</a:t>
            </a:r>
            <a:r>
              <a:rPr lang="en-US" altLang="en-US" baseline="0" dirty="0"/>
              <a:t> in more detail.</a:t>
            </a:r>
            <a:endParaRPr lang="en-US" altLang="en-US" dirty="0"/>
          </a:p>
          <a:p>
            <a:endParaRPr lang="en-US" altLang="en-US" dirty="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0D78CAF-558F-43CA-9250-B47EC8D5804E}" type="slidenum">
              <a:rPr lang="en-US" altLang="en-US"/>
              <a:pPr eaLnBrk="1" hangingPunct="1"/>
              <a:t>24</a:t>
            </a:fld>
            <a:endParaRPr lang="en-US" altLang="en-US" dirty="0"/>
          </a:p>
        </p:txBody>
      </p:sp>
    </p:spTree>
    <p:extLst>
      <p:ext uri="{BB962C8B-B14F-4D97-AF65-F5344CB8AC3E}">
        <p14:creationId xmlns:p14="http://schemas.microsoft.com/office/powerpoint/2010/main" val="801854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Displayed here are some examples of EHRs: EpicCare, GE's Centricity, and VistA. Included are URLs you can follow to get more information.</a:t>
            </a:r>
          </a:p>
          <a:p>
            <a:endParaRPr lang="en-US" altLang="en-US" dirty="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9BF5223-FF18-4B8A-8456-805AEC6A0C42}" type="slidenum">
              <a:rPr lang="en-US" altLang="en-US"/>
              <a:pPr eaLnBrk="1" hangingPunct="1"/>
              <a:t>25</a:t>
            </a:fld>
            <a:endParaRPr lang="en-US" altLang="en-US" dirty="0"/>
          </a:p>
        </p:txBody>
      </p:sp>
    </p:spTree>
    <p:extLst>
      <p:ext uri="{BB962C8B-B14F-4D97-AF65-F5344CB8AC3E}">
        <p14:creationId xmlns:p14="http://schemas.microsoft.com/office/powerpoint/2010/main" val="28015085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solidFill>
                  <a:schemeClr val="tx1"/>
                </a:solidFill>
              </a:rPr>
              <a:t>VistA i</a:t>
            </a:r>
            <a:r>
              <a:rPr lang="en-US" altLang="en-US" dirty="0"/>
              <a:t>s one of the first health care information systems that included an EMR. VistA stands for Veterans Information Systems and Technology Architecture.</a:t>
            </a:r>
            <a:r>
              <a:rPr lang="en-US" altLang="en-US" baseline="0" dirty="0"/>
              <a:t>  VistA was developed by the U.S. Department of Veterans Affairs and is used by the Veterans Health Administration.</a:t>
            </a:r>
            <a:r>
              <a:rPr lang="en-US" altLang="en-US" dirty="0"/>
              <a:t> This VistA screenshot shows lab result values graphed over time for a particular patient.</a:t>
            </a:r>
          </a:p>
          <a:p>
            <a:endParaRPr lang="en-US" altLang="en-US" dirty="0"/>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E880E80-61C9-4765-989B-27F2AB8F7949}" type="slidenum">
              <a:rPr lang="en-US" altLang="en-US"/>
              <a:pPr eaLnBrk="1" hangingPunct="1"/>
              <a:t>26</a:t>
            </a:fld>
            <a:endParaRPr lang="en-US" altLang="en-US" dirty="0"/>
          </a:p>
        </p:txBody>
      </p:sp>
    </p:spTree>
    <p:extLst>
      <p:ext uri="{BB962C8B-B14F-4D97-AF65-F5344CB8AC3E}">
        <p14:creationId xmlns:p14="http://schemas.microsoft.com/office/powerpoint/2010/main" val="7178715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Notes Placeholder 2"/>
          <p:cNvSpPr>
            <a:spLocks noGrp="1"/>
          </p:cNvSpPr>
          <p:nvPr>
            <p:ph type="body" idx="1"/>
          </p:nvPr>
        </p:nvSpPr>
        <p:spPr bwMode="auto">
          <a:xfrm>
            <a:off x="1006475" y="3740150"/>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000" dirty="0"/>
              <a:t>An expert system</a:t>
            </a:r>
            <a:r>
              <a:rPr lang="en-US" sz="1000" dirty="0"/>
              <a:t> is a computer system that imitates the decision-making process of a human expert.</a:t>
            </a:r>
            <a:r>
              <a:rPr lang="en-US" sz="1000" baseline="0" dirty="0"/>
              <a:t> </a:t>
            </a:r>
            <a:r>
              <a:rPr lang="en-US" altLang="en-US" dirty="0"/>
              <a:t>There are many expert systems used in health care; here are just few examples:</a:t>
            </a:r>
          </a:p>
          <a:p>
            <a:pPr marL="171450" indent="-171450">
              <a:buFont typeface="Arial" panose="020B0604020202020204" pitchFamily="34" charset="0"/>
              <a:buChar char="•"/>
            </a:pPr>
            <a:r>
              <a:rPr lang="en-US" altLang="en-US" dirty="0"/>
              <a:t>IBM Watson, IBM's intelligent computer system, is being adapted to be an expert decision support system in health care. It will analyze massive amounts of up-to-date information: journal articles, studies, similar cases, and clinical and laboratory findings, among other information, to help medical personnel make decisions about patient care.</a:t>
            </a:r>
          </a:p>
          <a:p>
            <a:pPr marL="171450" indent="-171450">
              <a:buFont typeface="Arial" panose="020B0604020202020204" pitchFamily="34" charset="0"/>
              <a:buChar char="•"/>
            </a:pPr>
            <a:r>
              <a:rPr lang="en-US" altLang="en-US" dirty="0"/>
              <a:t>For over two decades, DxPlain has provided doctors with diagnosis support in the form of case analysis and an electronic medical textbook. In a clinical setting, given a set of signs, symptoms, and laboratory values, DxPlain can provide a list of possible diagnoses along with explanations. As a medical textbook, it provides detailed information about over 2400 diseases. </a:t>
            </a:r>
          </a:p>
          <a:p>
            <a:pPr marL="171450" indent="-171450">
              <a:buFont typeface="Arial" panose="020B0604020202020204" pitchFamily="34" charset="0"/>
              <a:buChar char="•"/>
            </a:pPr>
            <a:r>
              <a:rPr lang="en-US" altLang="en-US" dirty="0"/>
              <a:t>MYCIN was developed at Stanford in the 1970s and was one of the first expert systems used in a medical setting. It was</a:t>
            </a:r>
            <a:r>
              <a:rPr lang="en-US" altLang="en-US" baseline="0" dirty="0"/>
              <a:t> </a:t>
            </a:r>
            <a:r>
              <a:rPr lang="en-US" altLang="en-US" dirty="0"/>
              <a:t>capable of identifying bacteria and recommending antibiotics and dosages for treatment.</a:t>
            </a:r>
          </a:p>
          <a:p>
            <a:endParaRPr lang="en-US" altLang="en-US" dirty="0"/>
          </a:p>
        </p:txBody>
      </p:sp>
      <p:sp>
        <p:nvSpPr>
          <p:cNvPr id="6963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BE1B186-0742-42FD-9408-161445EC8187}" type="slidenum">
              <a:rPr lang="en-US" altLang="en-US" smtClean="0"/>
              <a:pPr/>
              <a:t>27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2727327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Medical office management systems provide scheduling and billing support. This is a screenshot from OpenEMR that demonstrates the scheduling feature of the software.</a:t>
            </a:r>
          </a:p>
          <a:p>
            <a:endParaRPr lang="en-US" altLang="en-US" dirty="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7824ED8-E6D5-41D9-867E-8FAA2544DAB4}" type="slidenum">
              <a:rPr lang="en-US" altLang="en-US"/>
              <a:pPr eaLnBrk="1" hangingPunct="1"/>
              <a:t>28</a:t>
            </a:fld>
            <a:endParaRPr lang="en-US" altLang="en-US" dirty="0"/>
          </a:p>
        </p:txBody>
      </p:sp>
    </p:spTree>
    <p:extLst>
      <p:ext uri="{BB962C8B-B14F-4D97-AF65-F5344CB8AC3E}">
        <p14:creationId xmlns:p14="http://schemas.microsoft.com/office/powerpoint/2010/main" val="19275748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Medical imaging is just what it sounds like—capturing, storing, and viewing images of human structures. These images can be generated from diagnostic tools such as X-rays, MRIs, and CAT scans. The software then displays the images for viewing by medical personnel.</a:t>
            </a:r>
          </a:p>
          <a:p>
            <a:endParaRPr lang="en-US" altLang="en-US" dirty="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CCD754F-F85C-42E3-86B4-ADE858B57907}" type="slidenum">
              <a:rPr lang="en-US" altLang="en-US"/>
              <a:pPr eaLnBrk="1" hangingPunct="1"/>
              <a:t>29</a:t>
            </a:fld>
            <a:endParaRPr lang="en-US" altLang="en-US" dirty="0"/>
          </a:p>
        </p:txBody>
      </p:sp>
    </p:spTree>
    <p:extLst>
      <p:ext uri="{BB962C8B-B14F-4D97-AF65-F5344CB8AC3E}">
        <p14:creationId xmlns:p14="http://schemas.microsoft.com/office/powerpoint/2010/main" val="11884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This</a:t>
            </a:r>
            <a:r>
              <a:rPr lang="en-US" altLang="en-US" baseline="0" dirty="0"/>
              <a:t> lecture provides a definition of the term software, and describes the major types of software.</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a:t> </a:t>
            </a:r>
            <a:endParaRPr lang="en-US" alt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Broadly defined, software is a </a:t>
            </a:r>
            <a:r>
              <a:rPr lang="en-US" altLang="en-US" sz="1000" dirty="0"/>
              <a:t>set of instructions that direct a computer to perform specific tasks or operations.</a:t>
            </a:r>
          </a:p>
          <a:p>
            <a:r>
              <a:rPr lang="en-US" altLang="en-US" dirty="0"/>
              <a:t>Software is what makes a computer usable. </a:t>
            </a:r>
          </a:p>
          <a:p>
            <a:r>
              <a:rPr lang="en-US" altLang="en-US" dirty="0"/>
              <a:t>There are three </a:t>
            </a:r>
            <a:r>
              <a:rPr lang="en-US" altLang="en-US" sz="1000" dirty="0"/>
              <a:t>major types of software:</a:t>
            </a:r>
            <a:r>
              <a:rPr lang="en-US" altLang="en-US" sz="1000" baseline="0" dirty="0"/>
              <a:t> system </a:t>
            </a:r>
            <a:r>
              <a:rPr lang="en-US" dirty="0"/>
              <a:t>software, which includes</a:t>
            </a:r>
            <a:r>
              <a:rPr lang="en-US" baseline="0" dirty="0"/>
              <a:t> </a:t>
            </a:r>
            <a:r>
              <a:rPr lang="en-US" altLang="en-US" dirty="0"/>
              <a:t>the operating system and utility programs;</a:t>
            </a:r>
            <a:r>
              <a:rPr lang="en-US" dirty="0"/>
              <a:t> programming software; and application software.</a:t>
            </a:r>
            <a:r>
              <a:rPr lang="en-US" altLang="en-US" sz="1000" baseline="0" dirty="0"/>
              <a:t> </a:t>
            </a:r>
            <a:endParaRPr lang="en-US" altLang="en-US" dirty="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45BF0BC-C87F-4E49-811C-8B657B634E13}" type="slidenum">
              <a:rPr lang="en-US" altLang="en-US"/>
              <a:pPr eaLnBrk="1" hangingPunct="1"/>
              <a:t>3</a:t>
            </a:fld>
            <a:endParaRPr lang="en-US" altLang="en-US" dirty="0"/>
          </a:p>
        </p:txBody>
      </p:sp>
    </p:spTree>
    <p:extLst>
      <p:ext uri="{BB962C8B-B14F-4D97-AF65-F5344CB8AC3E}">
        <p14:creationId xmlns:p14="http://schemas.microsoft.com/office/powerpoint/2010/main" val="23615189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Telemedicine is the ability to consult or manage medical procedures remotely. Software that supports telemedicine is crucial—it must be able to display whatever is needed so that the remote work can be done. On the screen is an example of a chest scan used in teleradiology.</a:t>
            </a:r>
          </a:p>
          <a:p>
            <a:endParaRPr lang="en-US" altLang="en-US" dirty="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FEC33E1-41B1-4E95-98CE-619E842F20C0}" type="slidenum">
              <a:rPr lang="en-US" altLang="en-US"/>
              <a:pPr eaLnBrk="1" hangingPunct="1"/>
              <a:t>30</a:t>
            </a:fld>
            <a:endParaRPr lang="en-US" altLang="en-US" dirty="0"/>
          </a:p>
        </p:txBody>
      </p:sp>
    </p:spTree>
    <p:extLst>
      <p:ext uri="{BB962C8B-B14F-4D97-AF65-F5344CB8AC3E}">
        <p14:creationId xmlns:p14="http://schemas.microsoft.com/office/powerpoint/2010/main" val="38779180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When comparing Windows versus Mac OS X, the biggest strength for the Windows OS is the large number of applications available, as well as all of the compatible hardware and devices. Conversely, the weakness of Mac OS X is the limited application software availability; some software is simply not available for Mac OS X. </a:t>
            </a:r>
          </a:p>
          <a:p>
            <a:r>
              <a:rPr lang="en-US" altLang="en-US" dirty="0">
                <a:ea typeface="ＭＳ Ｐゴシック" panose="020B0600070205080204" pitchFamily="34" charset="-128"/>
              </a:rPr>
              <a:t>A big benefit of Mac OS X is that it is easy to use, although the Windows 10 GUI is now quite similar to Mac OS X. </a:t>
            </a:r>
          </a:p>
          <a:p>
            <a:r>
              <a:rPr lang="en-US" altLang="en-US" dirty="0">
                <a:ea typeface="ＭＳ Ｐゴシック" panose="020B0600070205080204" pitchFamily="34" charset="-128"/>
              </a:rPr>
              <a:t>Because Mac OS X is based on UNIX, it is highly reliable and secure. On the other hand, Windows is not as reliable and secure. Software running in Windows often freezes up or ends suddenly, unlike with Mac OS X, where this is a rarity.</a:t>
            </a:r>
          </a:p>
          <a:p>
            <a:r>
              <a:rPr lang="en-US" altLang="en-US" dirty="0">
                <a:ea typeface="ＭＳ Ｐゴシック" panose="020B0600070205080204" pitchFamily="34" charset="-128"/>
              </a:rPr>
              <a:t>Also, far more malware targets Windows platforms than Mac OS X. Part of the reason is that Windows’ use is much more widespread than MAC OS X, making Windows a bigger target. The other part of the reason is that the Windows OS is not as secure as Mac OS X.</a:t>
            </a:r>
          </a:p>
        </p:txBody>
      </p:sp>
      <p:sp>
        <p:nvSpPr>
          <p:cNvPr id="604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6FAEAB22-96B5-47A8-8FE7-CF9806563B3A}" type="slidenum">
              <a:rPr lang="en-US" altLang="en-US" sz="1000"/>
              <a:pPr eaLnBrk="1" hangingPunct="1"/>
              <a:t>31</a:t>
            </a:fld>
            <a:endParaRPr lang="en-US" altLang="en-US" sz="1000" dirty="0"/>
          </a:p>
        </p:txBody>
      </p:sp>
    </p:spTree>
    <p:extLst>
      <p:ext uri="{BB962C8B-B14F-4D97-AF65-F5344CB8AC3E}">
        <p14:creationId xmlns:p14="http://schemas.microsoft.com/office/powerpoint/2010/main" val="1419260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This concludes </a:t>
            </a:r>
            <a:r>
              <a:rPr lang="en-US" altLang="en-US" b="1" dirty="0"/>
              <a:t>Lecture A</a:t>
            </a:r>
            <a:r>
              <a:rPr lang="en-US" altLang="en-US" dirty="0"/>
              <a:t> of the unit on </a:t>
            </a:r>
            <a:r>
              <a:rPr lang="en-US" altLang="en-US" b="0" i="0" dirty="0"/>
              <a:t>Computer Software</a:t>
            </a:r>
            <a:r>
              <a:rPr lang="en-US" altLang="en-US" dirty="0"/>
              <a:t>.  In summary, this lecture covered software that makes a computer useful. There are three major types of software—application,</a:t>
            </a:r>
            <a:r>
              <a:rPr lang="en-US" altLang="en-US" baseline="0" dirty="0"/>
              <a:t> </a:t>
            </a:r>
            <a:r>
              <a:rPr lang="en-US" altLang="en-US" dirty="0"/>
              <a:t>system, and program software. There are many different types </a:t>
            </a:r>
            <a:r>
              <a:rPr lang="en-US" altLang="en-US" baseline="0" dirty="0"/>
              <a:t>of </a:t>
            </a:r>
            <a:r>
              <a:rPr lang="en-US" altLang="en-US" dirty="0"/>
              <a:t>application software. In health care, the use of application software is very common and it is used</a:t>
            </a:r>
            <a:r>
              <a:rPr lang="en-US" altLang="en-US" baseline="0" dirty="0"/>
              <a:t> for variety of purposes.</a:t>
            </a:r>
            <a:endParaRPr lang="en-US" altLang="en-US" dirty="0"/>
          </a:p>
          <a:p>
            <a:endParaRPr lang="en-US" altLang="en-US" dirty="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6C9165E-10CF-46D5-B2D7-68838B837C22}" type="slidenum">
              <a:rPr lang="en-US" altLang="en-US"/>
              <a:pPr eaLnBrk="1" hangingPunct="1"/>
              <a:t>32</a:t>
            </a:fld>
            <a:endParaRPr lang="en-US" altLang="en-US" dirty="0"/>
          </a:p>
        </p:txBody>
      </p:sp>
    </p:spTree>
    <p:extLst>
      <p:ext uri="{BB962C8B-B14F-4D97-AF65-F5344CB8AC3E}">
        <p14:creationId xmlns:p14="http://schemas.microsoft.com/office/powerpoint/2010/main" val="2879744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Notes Placeholder 2"/>
          <p:cNvSpPr>
            <a:spLocks noGrp="1"/>
          </p:cNvSpPr>
          <p:nvPr>
            <p:ph type="body" idx="1"/>
          </p:nvPr>
        </p:nvSpPr>
        <p:spPr bwMode="auto">
          <a:xfrm>
            <a:off x="1006475" y="3710653"/>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References slide.  No audio.</a:t>
            </a:r>
          </a:p>
          <a:p>
            <a:endParaRPr lang="en-US" altLang="en-US" dirty="0"/>
          </a:p>
        </p:txBody>
      </p:sp>
      <p:sp>
        <p:nvSpPr>
          <p:cNvPr id="7885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669D214-1E93-4C27-A3CF-7F3AA2FDE25E}" type="slidenum">
              <a:rPr lang="en-US" altLang="en-US" smtClean="0"/>
              <a:pPr/>
              <a:t>33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402241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Notes Placeholder 2"/>
          <p:cNvSpPr>
            <a:spLocks noGrp="1"/>
          </p:cNvSpPr>
          <p:nvPr>
            <p:ph type="body" idx="1"/>
          </p:nvPr>
        </p:nvSpPr>
        <p:spPr bwMode="auto">
          <a:xfrm>
            <a:off x="1006475" y="3749982"/>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References slide.  No audio.</a:t>
            </a:r>
          </a:p>
          <a:p>
            <a:endParaRPr lang="en-US" altLang="en-US" dirty="0"/>
          </a:p>
        </p:txBody>
      </p:sp>
      <p:sp>
        <p:nvSpPr>
          <p:cNvPr id="7885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669D214-1E93-4C27-A3CF-7F3AA2FDE25E}" type="slidenum">
              <a:rPr lang="en-US" altLang="en-US" smtClean="0"/>
              <a:pPr/>
              <a:t>34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340636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Notes Placeholder 2"/>
          <p:cNvSpPr>
            <a:spLocks noGrp="1"/>
          </p:cNvSpPr>
          <p:nvPr>
            <p:ph type="body" idx="1"/>
          </p:nvPr>
        </p:nvSpPr>
        <p:spPr bwMode="auto">
          <a:xfrm>
            <a:off x="1006475" y="3808976"/>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References slide.  No audio.</a:t>
            </a:r>
          </a:p>
          <a:p>
            <a:endParaRPr lang="en-US" altLang="en-US" dirty="0"/>
          </a:p>
        </p:txBody>
      </p:sp>
      <p:sp>
        <p:nvSpPr>
          <p:cNvPr id="7987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5DCECD2-7C56-4578-89DB-1ED643A3BD92}" type="slidenum">
              <a:rPr lang="en-US" altLang="en-US" smtClean="0"/>
              <a:pPr/>
              <a:t>35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135318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Notes Placeholder 2"/>
          <p:cNvSpPr>
            <a:spLocks noGrp="1"/>
          </p:cNvSpPr>
          <p:nvPr>
            <p:ph type="body" idx="1"/>
          </p:nvPr>
        </p:nvSpPr>
        <p:spPr bwMode="auto">
          <a:xfrm>
            <a:off x="1006475" y="3759815"/>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References slide.  No audio.</a:t>
            </a:r>
          </a:p>
          <a:p>
            <a:endParaRPr lang="en-US" altLang="en-US" dirty="0"/>
          </a:p>
        </p:txBody>
      </p:sp>
      <p:sp>
        <p:nvSpPr>
          <p:cNvPr id="7987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5DCECD2-7C56-4578-89DB-1ED643A3BD92}" type="slidenum">
              <a:rPr lang="en-US" altLang="en-US" smtClean="0"/>
              <a:pPr/>
              <a:t>36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28363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Notes Placeholder 2"/>
          <p:cNvSpPr>
            <a:spLocks noGrp="1"/>
          </p:cNvSpPr>
          <p:nvPr>
            <p:ph type="body" idx="1"/>
          </p:nvPr>
        </p:nvSpPr>
        <p:spPr bwMode="auto">
          <a:xfrm>
            <a:off x="1006475" y="3769647"/>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References slide.  No audio.</a:t>
            </a:r>
          </a:p>
        </p:txBody>
      </p:sp>
      <p:sp>
        <p:nvSpPr>
          <p:cNvPr id="8090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274671E-C0E0-4400-A54E-F41DC5BC4ABD}" type="slidenum">
              <a:rPr lang="en-US" altLang="en-US" smtClean="0"/>
              <a:pPr/>
              <a:t>37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297398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006475" y="3789311"/>
            <a:ext cx="8045450" cy="3060700"/>
          </a:xfrm>
        </p:spPr>
        <p:txBody>
          <a:bodyPr/>
          <a:lstStyle/>
          <a:p>
            <a:r>
              <a:rPr lang="en-US" dirty="0"/>
              <a:t>No audio.</a:t>
            </a:r>
          </a:p>
        </p:txBody>
      </p:sp>
      <p:sp>
        <p:nvSpPr>
          <p:cNvPr id="5" name="Slide Number Placeholder 4"/>
          <p:cNvSpPr>
            <a:spLocks noGrp="1"/>
          </p:cNvSpPr>
          <p:nvPr>
            <p:ph type="sldNum" sz="quarter" idx="11"/>
          </p:nvPr>
        </p:nvSpPr>
        <p:spPr>
          <a:xfrm>
            <a:off x="5699125" y="7383463"/>
            <a:ext cx="4359275" cy="388937"/>
          </a:xfrm>
        </p:spPr>
        <p:txBody>
          <a:bodyPr/>
          <a:lstStyle/>
          <a:p>
            <a:fld id="{BC67021A-487C-4D8E-B66A-9A323BD1E9A7}" type="slidenum">
              <a:rPr lang="en-US" altLang="en-US" smtClean="0"/>
              <a:pPr/>
              <a:t>38</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648743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1" indent="0" algn="l" defTabSz="914400" rtl="0" eaLnBrk="0" fontAlgn="base" latinLnBrk="0" hangingPunct="0">
              <a:lnSpc>
                <a:spcPct val="150000"/>
              </a:lnSpc>
              <a:spcBef>
                <a:spcPct val="30000"/>
              </a:spcBef>
              <a:spcAft>
                <a:spcPct val="0"/>
              </a:spcAft>
              <a:buClrTx/>
              <a:buSzTx/>
              <a:buFontTx/>
              <a:buNone/>
              <a:tabLst/>
              <a:defRPr/>
            </a:pPr>
            <a:r>
              <a:rPr lang="en-US" altLang="en-US" i="1" dirty="0"/>
              <a:t>System</a:t>
            </a:r>
            <a:r>
              <a:rPr lang="en-US" altLang="en-US" dirty="0"/>
              <a:t> software interacts directly with the computer’s hardware, making the computer run and serving as a layer between the application software and the hardware. </a:t>
            </a:r>
          </a:p>
          <a:p>
            <a:pPr marL="0" marR="0" lvl="1" indent="0" algn="l" defTabSz="914400" rtl="0" eaLnBrk="0" fontAlgn="base" latinLnBrk="0" hangingPunct="0">
              <a:lnSpc>
                <a:spcPct val="150000"/>
              </a:lnSpc>
              <a:spcBef>
                <a:spcPct val="30000"/>
              </a:spcBef>
              <a:spcAft>
                <a:spcPct val="0"/>
              </a:spcAft>
              <a:buClrTx/>
              <a:buSzTx/>
              <a:buFontTx/>
              <a:buNone/>
              <a:tabLst/>
              <a:defRPr/>
            </a:pPr>
            <a:r>
              <a:rPr lang="en-US" altLang="en-US" dirty="0"/>
              <a:t>System software makes sure that the hardware does everything the applications </a:t>
            </a:r>
            <a:r>
              <a:rPr lang="en-US" altLang="en-US" i="1" dirty="0"/>
              <a:t>want</a:t>
            </a:r>
            <a:r>
              <a:rPr lang="en-US" altLang="en-US" dirty="0"/>
              <a:t> it to do, and helps coordinate the tasks that all the running programs </a:t>
            </a:r>
            <a:r>
              <a:rPr lang="en-US" altLang="en-US" i="1" dirty="0"/>
              <a:t>need</a:t>
            </a:r>
            <a:r>
              <a:rPr lang="en-US" altLang="en-US" dirty="0"/>
              <a:t> it to do. </a:t>
            </a:r>
          </a:p>
          <a:p>
            <a:endParaRPr lang="en-US" altLang="en-US" dirty="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45BF0BC-C87F-4E49-811C-8B657B634E13}" type="slidenum">
              <a:rPr lang="en-US" altLang="en-US"/>
              <a:pPr eaLnBrk="1" hangingPunct="1"/>
              <a:t>4</a:t>
            </a:fld>
            <a:endParaRPr lang="en-US" altLang="en-US" dirty="0"/>
          </a:p>
        </p:txBody>
      </p:sp>
    </p:spTree>
    <p:extLst>
      <p:ext uri="{BB962C8B-B14F-4D97-AF65-F5344CB8AC3E}">
        <p14:creationId xmlns:p14="http://schemas.microsoft.com/office/powerpoint/2010/main" val="2038845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i="1" dirty="0"/>
              <a:t>Programming</a:t>
            </a:r>
            <a:r>
              <a:rPr lang="en-US" altLang="en-US" dirty="0"/>
              <a:t> software p</a:t>
            </a:r>
            <a:r>
              <a:rPr lang="en-US" dirty="0"/>
              <a:t>rovides software developers with a programming environment, which they use to create other programs. </a:t>
            </a:r>
          </a:p>
          <a:p>
            <a:endParaRPr lang="en-US" altLang="en-US" dirty="0"/>
          </a:p>
          <a:p>
            <a:endParaRPr lang="en-US" altLang="en-US" dirty="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45BF0BC-C87F-4E49-811C-8B657B634E13}" type="slidenum">
              <a:rPr lang="en-US" altLang="en-US"/>
              <a:pPr eaLnBrk="1" hangingPunct="1"/>
              <a:t>5</a:t>
            </a:fld>
            <a:endParaRPr lang="en-US" altLang="en-US" dirty="0"/>
          </a:p>
        </p:txBody>
      </p:sp>
    </p:spTree>
    <p:extLst>
      <p:ext uri="{BB962C8B-B14F-4D97-AF65-F5344CB8AC3E}">
        <p14:creationId xmlns:p14="http://schemas.microsoft.com/office/powerpoint/2010/main" val="3519092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i="1" dirty="0"/>
              <a:t>Application</a:t>
            </a:r>
            <a:r>
              <a:rPr lang="en-US" altLang="en-US" dirty="0"/>
              <a:t> software offers computer users productivity, entertainment, and communication tools. </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a:t>This</a:t>
            </a:r>
            <a:r>
              <a:rPr lang="en-US" altLang="en-US" baseline="0" dirty="0"/>
              <a:t> remainder of this lecture focuses</a:t>
            </a:r>
            <a:r>
              <a:rPr lang="en-US" altLang="en-US" dirty="0"/>
              <a:t> on application software.</a:t>
            </a:r>
            <a:r>
              <a:rPr lang="en-US" dirty="0"/>
              <a:t> </a:t>
            </a:r>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45BF0BC-C87F-4E49-811C-8B657B634E13}" type="slidenum">
              <a:rPr lang="en-US" altLang="en-US"/>
              <a:pPr eaLnBrk="1" hangingPunct="1"/>
              <a:t>6</a:t>
            </a:fld>
            <a:endParaRPr lang="en-US" altLang="en-US" dirty="0"/>
          </a:p>
        </p:txBody>
      </p:sp>
    </p:spTree>
    <p:extLst>
      <p:ext uri="{BB962C8B-B14F-4D97-AF65-F5344CB8AC3E}">
        <p14:creationId xmlns:p14="http://schemas.microsoft.com/office/powerpoint/2010/main" val="4212445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 basis of all application software is code. Code contains the programming statements, or instructions, that make a program work. </a:t>
            </a: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6E889D6-1740-4718-8FDD-B399B447CDAC}" type="slidenum">
              <a:rPr lang="en-US" altLang="en-US"/>
              <a:pPr eaLnBrk="1" hangingPunct="1"/>
              <a:t>7</a:t>
            </a:fld>
            <a:endParaRPr lang="en-US" altLang="en-US" dirty="0"/>
          </a:p>
        </p:txBody>
      </p:sp>
    </p:spTree>
    <p:extLst>
      <p:ext uri="{BB962C8B-B14F-4D97-AF65-F5344CB8AC3E}">
        <p14:creationId xmlns:p14="http://schemas.microsoft.com/office/powerpoint/2010/main" val="37778469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Files are a second software component. Files are either sets of compiled computer instructions - or - sets of data that may</a:t>
            </a:r>
            <a:r>
              <a:rPr lang="en-US" altLang="en-US" baseline="0" dirty="0"/>
              <a:t> </a:t>
            </a:r>
            <a:r>
              <a:rPr lang="en-US" altLang="en-US" dirty="0"/>
              <a:t>be created, retrieved, and used by software. </a:t>
            </a:r>
          </a:p>
          <a:p>
            <a:r>
              <a:rPr lang="en-US" altLang="en-US" dirty="0"/>
              <a:t>When we talk about files that are sets of compiled</a:t>
            </a:r>
            <a:r>
              <a:rPr lang="en-US" altLang="en-US" baseline="0" dirty="0"/>
              <a:t> computer instructions, we’re talking about software programs, such as Microsoft Word or Adobe Reader.</a:t>
            </a:r>
          </a:p>
          <a:p>
            <a:r>
              <a:rPr lang="en-US" altLang="en-US" baseline="0" dirty="0"/>
              <a:t>When we talk about files that are sets of data that may be created, retrieved, and used by software, we’re talking about things such as a .docx file created using Microsoft Word or a PDF-formatted file that can be opened and read using Adobe Reader.</a:t>
            </a:r>
            <a:endParaRPr lang="en-US" altLang="en-US" dirty="0"/>
          </a:p>
          <a:p>
            <a:endParaRPr lang="en-US" altLang="en-US" dirty="0"/>
          </a:p>
          <a:p>
            <a:endParaRPr lang="en-US" altLang="en-US" dirty="0"/>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6E889D6-1740-4718-8FDD-B399B447CDAC}" type="slidenum">
              <a:rPr lang="en-US" altLang="en-US"/>
              <a:pPr eaLnBrk="1" hangingPunct="1"/>
              <a:t>8</a:t>
            </a:fld>
            <a:endParaRPr lang="en-US" altLang="en-US" dirty="0"/>
          </a:p>
        </p:txBody>
      </p:sp>
    </p:spTree>
    <p:extLst>
      <p:ext uri="{BB962C8B-B14F-4D97-AF65-F5344CB8AC3E}">
        <p14:creationId xmlns:p14="http://schemas.microsoft.com/office/powerpoint/2010/main" val="190374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aseline="0" dirty="0"/>
              <a:t>Another software component is the database. </a:t>
            </a:r>
            <a:r>
              <a:rPr lang="en-US" altLang="en-US" dirty="0"/>
              <a:t>Databases are optimized for storing and retrieving large amounts of data quickly, correctly, and securely. Databases may or may not be part of a software program. </a:t>
            </a:r>
          </a:p>
          <a:p>
            <a:r>
              <a:rPr lang="en-US" altLang="en-US" dirty="0"/>
              <a:t>An example of a database application is an electronic medical record, or EMR.</a:t>
            </a: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6E889D6-1740-4718-8FDD-B399B447CDAC}" type="slidenum">
              <a:rPr lang="en-US" altLang="en-US"/>
              <a:pPr eaLnBrk="1" hangingPunct="1"/>
              <a:t>9</a:t>
            </a:fld>
            <a:endParaRPr lang="en-US" altLang="en-US" dirty="0"/>
          </a:p>
        </p:txBody>
      </p:sp>
    </p:spTree>
    <p:extLst>
      <p:ext uri="{BB962C8B-B14F-4D97-AF65-F5344CB8AC3E}">
        <p14:creationId xmlns:p14="http://schemas.microsoft.com/office/powerpoint/2010/main" val="17739014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601BD7C-7D08-FA4E-B94B-CB907281D62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7" name="Text Placeholder 24">
            <a:extLst>
              <a:ext uri="{FF2B5EF4-FFF2-40B4-BE49-F238E27FC236}">
                <a16:creationId xmlns:a16="http://schemas.microsoft.com/office/drawing/2014/main" id="{B1BA931A-9481-4C42-A5F2-17B3059E3CDE}"/>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8" name="Group 17">
            <a:extLst>
              <a:ext uri="{FF2B5EF4-FFF2-40B4-BE49-F238E27FC236}">
                <a16:creationId xmlns:a16="http://schemas.microsoft.com/office/drawing/2014/main" id="{714A86A8-2C19-FE44-82EC-8771E70461F3}"/>
              </a:ext>
            </a:extLst>
          </p:cNvPr>
          <p:cNvGrpSpPr/>
          <p:nvPr userDrawn="1"/>
        </p:nvGrpSpPr>
        <p:grpSpPr>
          <a:xfrm>
            <a:off x="4495800" y="6621716"/>
            <a:ext cx="3554167" cy="1089590"/>
            <a:chOff x="4495800" y="6621716"/>
            <a:chExt cx="3554167" cy="1089590"/>
          </a:xfrm>
        </p:grpSpPr>
        <p:pic>
          <p:nvPicPr>
            <p:cNvPr id="19" name="Picture 18">
              <a:extLst>
                <a:ext uri="{FF2B5EF4-FFF2-40B4-BE49-F238E27FC236}">
                  <a16:creationId xmlns:a16="http://schemas.microsoft.com/office/drawing/2014/main" id="{E7C23F21-4FA9-614B-AF57-1C94D0CD31CC}"/>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0" name="Picture 19">
              <a:extLst>
                <a:ext uri="{FF2B5EF4-FFF2-40B4-BE49-F238E27FC236}">
                  <a16:creationId xmlns:a16="http://schemas.microsoft.com/office/drawing/2014/main" id="{7A245401-AB11-5A4F-A6B0-EDEB2A5BB2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1" name="Picture 20">
              <a:extLst>
                <a:ext uri="{FF2B5EF4-FFF2-40B4-BE49-F238E27FC236}">
                  <a16:creationId xmlns:a16="http://schemas.microsoft.com/office/drawing/2014/main" id="{53349CBA-C6D6-6C45-9B01-114D409945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256275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ast slide">
    <p:bg>
      <p:bgPr>
        <a:solidFill>
          <a:schemeClr val="bg1"/>
        </a:solidFill>
        <a:effectLst/>
      </p:bgPr>
    </p:bg>
    <p:spTree>
      <p:nvGrpSpPr>
        <p:cNvPr id="1" name=""/>
        <p:cNvGrpSpPr/>
        <p:nvPr/>
      </p:nvGrpSpPr>
      <p:grpSpPr>
        <a:xfrm>
          <a:off x="0" y="0"/>
          <a:ext cx="0" cy="0"/>
          <a:chOff x="0" y="0"/>
          <a:chExt cx="0" cy="0"/>
        </a:xfrm>
      </p:grpSpPr>
      <p:sp>
        <p:nvSpPr>
          <p:cNvPr id="19" name="object 3">
            <a:extLst>
              <a:ext uri="{FF2B5EF4-FFF2-40B4-BE49-F238E27FC236}">
                <a16:creationId xmlns:a16="http://schemas.microsoft.com/office/drawing/2014/main" id="{6BD9DC54-9B80-8F44-8D0D-0D455D893A20}"/>
              </a:ext>
            </a:extLst>
          </p:cNvPr>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0" name="object 5">
            <a:extLst>
              <a:ext uri="{FF2B5EF4-FFF2-40B4-BE49-F238E27FC236}">
                <a16:creationId xmlns:a16="http://schemas.microsoft.com/office/drawing/2014/main" id="{8CAD190D-D931-0645-9A16-BBC6B1BB5A56}"/>
              </a:ext>
            </a:extLst>
          </p:cNvPr>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5" name="Rectangle 4"/>
          <p:cNvSpPr/>
          <p:nvPr userDrawn="1"/>
        </p:nvSpPr>
        <p:spPr>
          <a:xfrm>
            <a:off x="1066800" y="2971800"/>
            <a:ext cx="8077200" cy="369332"/>
          </a:xfrm>
          <a:prstGeom prst="rect">
            <a:avLst/>
          </a:prstGeom>
        </p:spPr>
        <p:txBody>
          <a:bodyPr wrap="square">
            <a:spAutoFit/>
          </a:bodyPr>
          <a:lstStyle/>
          <a:p>
            <a:endParaRPr lang="en-US" sz="1800" b="1" dirty="0">
              <a:solidFill>
                <a:srgbClr val="1E1860"/>
              </a:solidFill>
              <a:latin typeface="Futura LT Pro Book"/>
              <a:cs typeface="Futura LT Pro Book"/>
            </a:endParaRP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7C995D56-B5CC-5647-AB34-A0D35F7ABD8F}"/>
              </a:ext>
            </a:extLst>
          </p:cNvPr>
          <p:cNvSpPr>
            <a:spLocks noGrp="1"/>
          </p:cNvSpPr>
          <p:nvPr>
            <p:ph type="body" sz="quarter" idx="10"/>
          </p:nvPr>
        </p:nvSpPr>
        <p:spPr>
          <a:xfrm>
            <a:off x="767873" y="2223385"/>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18" name="Title 11">
            <a:extLst>
              <a:ext uri="{FF2B5EF4-FFF2-40B4-BE49-F238E27FC236}">
                <a16:creationId xmlns:a16="http://schemas.microsoft.com/office/drawing/2014/main" id="{6E4F0177-48D3-3045-8414-303778025630}"/>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21" name="Group 20">
            <a:extLst>
              <a:ext uri="{FF2B5EF4-FFF2-40B4-BE49-F238E27FC236}">
                <a16:creationId xmlns:a16="http://schemas.microsoft.com/office/drawing/2014/main" id="{C4987919-CFEE-3942-B078-63506E2EF7DA}"/>
              </a:ext>
            </a:extLst>
          </p:cNvPr>
          <p:cNvGrpSpPr/>
          <p:nvPr userDrawn="1"/>
        </p:nvGrpSpPr>
        <p:grpSpPr>
          <a:xfrm>
            <a:off x="6199632" y="6647688"/>
            <a:ext cx="3554167" cy="1089590"/>
            <a:chOff x="4495800" y="6621716"/>
            <a:chExt cx="3554167" cy="1089590"/>
          </a:xfrm>
        </p:grpSpPr>
        <p:pic>
          <p:nvPicPr>
            <p:cNvPr id="22" name="Picture 21">
              <a:extLst>
                <a:ext uri="{FF2B5EF4-FFF2-40B4-BE49-F238E27FC236}">
                  <a16:creationId xmlns:a16="http://schemas.microsoft.com/office/drawing/2014/main" id="{675E475D-027A-E345-A8B1-C2F59B7F7C9D}"/>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3" name="Picture 22">
              <a:extLst>
                <a:ext uri="{FF2B5EF4-FFF2-40B4-BE49-F238E27FC236}">
                  <a16:creationId xmlns:a16="http://schemas.microsoft.com/office/drawing/2014/main" id="{7B727942-F571-7947-B183-6583211137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4" name="Picture 23">
              <a:extLst>
                <a:ext uri="{FF2B5EF4-FFF2-40B4-BE49-F238E27FC236}">
                  <a16:creationId xmlns:a16="http://schemas.microsoft.com/office/drawing/2014/main" id="{312563B7-F2F6-304E-B885-CBD9E3025C3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3511668524"/>
      </p:ext>
    </p:extLst>
  </p:cSld>
  <p:clrMapOvr>
    <a:masterClrMapping/>
  </p:clrMapOvr>
  <p:extLst mod="1">
    <p:ext uri="{DCECCB84-F9BA-43D5-87BE-67443E8EF086}">
      <p15:sldGuideLst xmlns:p15="http://schemas.microsoft.com/office/powerpoint/2012/main">
        <p15:guide id="1" orient="horz" pos="1584" userDrawn="1">
          <p15:clr>
            <a:srgbClr val="FBAE40"/>
          </p15:clr>
        </p15:guide>
        <p15:guide id="2" pos="316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B7366FD1-FD71-4B43-8B2E-E85DF525E639}"/>
              </a:ext>
            </a:extLst>
          </p:cNvPr>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solidFill>
                <a:srgbClr val="A7BF39"/>
              </a:solidFill>
            </a:endParaRPr>
          </a:p>
        </p:txBody>
      </p:sp>
      <p:sp>
        <p:nvSpPr>
          <p:cNvPr id="7" name="Text Placeholder 2">
            <a:extLst>
              <a:ext uri="{FF2B5EF4-FFF2-40B4-BE49-F238E27FC236}">
                <a16:creationId xmlns:a16="http://schemas.microsoft.com/office/drawing/2014/main" id="{90425980-9D4A-5849-89CF-9362B673C24D}"/>
              </a:ext>
            </a:extLst>
          </p:cNvPr>
          <p:cNvSpPr>
            <a:spLocks noGrp="1"/>
          </p:cNvSpPr>
          <p:nvPr>
            <p:ph type="body" sz="quarter" idx="11"/>
          </p:nvPr>
        </p:nvSpPr>
        <p:spPr>
          <a:xfrm>
            <a:off x="767873" y="2166940"/>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8" name="Title 11">
            <a:extLst>
              <a:ext uri="{FF2B5EF4-FFF2-40B4-BE49-F238E27FC236}">
                <a16:creationId xmlns:a16="http://schemas.microsoft.com/office/drawing/2014/main" id="{B2746133-2F52-C042-AD0E-2C176A8E0622}"/>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9" name="Group 8">
            <a:extLst>
              <a:ext uri="{FF2B5EF4-FFF2-40B4-BE49-F238E27FC236}">
                <a16:creationId xmlns:a16="http://schemas.microsoft.com/office/drawing/2014/main" id="{5262EFC9-85CD-F64C-81CD-8DE2DD83D9A8}"/>
              </a:ext>
            </a:extLst>
          </p:cNvPr>
          <p:cNvGrpSpPr/>
          <p:nvPr userDrawn="1"/>
        </p:nvGrpSpPr>
        <p:grpSpPr>
          <a:xfrm>
            <a:off x="228600" y="6858000"/>
            <a:ext cx="9601200" cy="649480"/>
            <a:chOff x="304800" y="6858000"/>
            <a:chExt cx="9601200" cy="649480"/>
          </a:xfrm>
        </p:grpSpPr>
        <p:pic>
          <p:nvPicPr>
            <p:cNvPr id="10" name="Picture 9">
              <a:extLst>
                <a:ext uri="{FF2B5EF4-FFF2-40B4-BE49-F238E27FC236}">
                  <a16:creationId xmlns:a16="http://schemas.microsoft.com/office/drawing/2014/main" id="{E4A31B42-C1D3-E64A-94F6-A10C1B61B8F4}"/>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022B8F38-27C3-1E4F-8783-8E1E59172C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2" name="Picture 11">
              <a:extLst>
                <a:ext uri="{FF2B5EF4-FFF2-40B4-BE49-F238E27FC236}">
                  <a16:creationId xmlns:a16="http://schemas.microsoft.com/office/drawing/2014/main" id="{F684B0C0-BB0B-C547-85DA-9EF1AA4981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3" name="Picture 9">
              <a:extLst>
                <a:ext uri="{FF2B5EF4-FFF2-40B4-BE49-F238E27FC236}">
                  <a16:creationId xmlns:a16="http://schemas.microsoft.com/office/drawing/2014/main" id="{1FF74B69-016D-4F42-A3E2-7A30C8A99A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45CC0C-6FE9-BB4E-8004-7056194C21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610660617"/>
      </p:ext>
    </p:extLst>
  </p:cSld>
  <p:clrMapOvr>
    <a:masterClrMapping/>
  </p:clrMapOvr>
  <p:extLst mod="1">
    <p:ext uri="{DCECCB84-F9BA-43D5-87BE-67443E8EF086}">
      <p15:sldGuideLst xmlns:p15="http://schemas.microsoft.com/office/powerpoint/2012/main">
        <p15:guide id="1" orient="horz" pos="1560" userDrawn="1">
          <p15:clr>
            <a:srgbClr val="FBAE40"/>
          </p15:clr>
        </p15:guide>
        <p15:guide id="2" pos="316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864A4A1-767F-FA4A-8C30-3C3BFE19326E}"/>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8" name="Text Placeholder 24">
            <a:extLst>
              <a:ext uri="{FF2B5EF4-FFF2-40B4-BE49-F238E27FC236}">
                <a16:creationId xmlns:a16="http://schemas.microsoft.com/office/drawing/2014/main" id="{8061EB19-4AD7-0A4F-BAD3-D7A0CBC63ED8}"/>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9" name="Group 18">
            <a:extLst>
              <a:ext uri="{FF2B5EF4-FFF2-40B4-BE49-F238E27FC236}">
                <a16:creationId xmlns:a16="http://schemas.microsoft.com/office/drawing/2014/main" id="{069C1279-6D8E-B742-8C9D-5A00DE7974E4}"/>
              </a:ext>
            </a:extLst>
          </p:cNvPr>
          <p:cNvGrpSpPr/>
          <p:nvPr userDrawn="1"/>
        </p:nvGrpSpPr>
        <p:grpSpPr>
          <a:xfrm>
            <a:off x="6199632" y="6647688"/>
            <a:ext cx="3554167" cy="1089590"/>
            <a:chOff x="4495800" y="6621716"/>
            <a:chExt cx="3554167" cy="1089590"/>
          </a:xfrm>
        </p:grpSpPr>
        <p:pic>
          <p:nvPicPr>
            <p:cNvPr id="20" name="Picture 19">
              <a:extLst>
                <a:ext uri="{FF2B5EF4-FFF2-40B4-BE49-F238E27FC236}">
                  <a16:creationId xmlns:a16="http://schemas.microsoft.com/office/drawing/2014/main" id="{389C5B81-B224-1646-BC14-5241DC0421B3}"/>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1" name="Picture 20">
              <a:extLst>
                <a:ext uri="{FF2B5EF4-FFF2-40B4-BE49-F238E27FC236}">
                  <a16:creationId xmlns:a16="http://schemas.microsoft.com/office/drawing/2014/main" id="{EED995FB-F1E6-6243-B939-B537A3CCB0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2" name="Picture 21">
              <a:extLst>
                <a:ext uri="{FF2B5EF4-FFF2-40B4-BE49-F238E27FC236}">
                  <a16:creationId xmlns:a16="http://schemas.microsoft.com/office/drawing/2014/main" id="{27EFA031-CC5E-FA47-8BD6-2F40EC2F1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490621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a:extLst>
              <a:ext uri="{FF2B5EF4-FFF2-40B4-BE49-F238E27FC236}">
                <a16:creationId xmlns:a16="http://schemas.microsoft.com/office/drawing/2014/main" id="{5B618F7F-18F1-A644-95CF-43626180D5D1}"/>
              </a:ext>
            </a:extLst>
          </p:cNvPr>
          <p:cNvGrpSpPr/>
          <p:nvPr userDrawn="1"/>
        </p:nvGrpSpPr>
        <p:grpSpPr>
          <a:xfrm>
            <a:off x="228600" y="6858000"/>
            <a:ext cx="9601200" cy="649480"/>
            <a:chOff x="304800" y="6858000"/>
            <a:chExt cx="9601200" cy="649480"/>
          </a:xfrm>
        </p:grpSpPr>
        <p:pic>
          <p:nvPicPr>
            <p:cNvPr id="15" name="Picture 9">
              <a:extLst>
                <a:ext uri="{FF2B5EF4-FFF2-40B4-BE49-F238E27FC236}">
                  <a16:creationId xmlns:a16="http://schemas.microsoft.com/office/drawing/2014/main" id="{51F85579-9BFE-9541-937B-BB8714A326B6}"/>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AD3688B7-102A-364E-8DF8-B2F35CFB40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7" name="Picture 16">
              <a:extLst>
                <a:ext uri="{FF2B5EF4-FFF2-40B4-BE49-F238E27FC236}">
                  <a16:creationId xmlns:a16="http://schemas.microsoft.com/office/drawing/2014/main" id="{463B439E-54A5-A141-A0C7-069DF700D3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8" name="Picture 9">
              <a:extLst>
                <a:ext uri="{FF2B5EF4-FFF2-40B4-BE49-F238E27FC236}">
                  <a16:creationId xmlns:a16="http://schemas.microsoft.com/office/drawing/2014/main" id="{E4399011-0A3F-9342-AD4B-1CBC05414F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BEAF11F0-217C-ED4D-98F1-CDCD38105C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
        <p:nvSpPr>
          <p:cNvPr id="13" name="Title 11">
            <a:extLst>
              <a:ext uri="{FF2B5EF4-FFF2-40B4-BE49-F238E27FC236}">
                <a16:creationId xmlns:a16="http://schemas.microsoft.com/office/drawing/2014/main" id="{F0587572-0D24-B144-8BCB-3F987AFFEC4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4" name="Text Placeholder 24">
            <a:extLst>
              <a:ext uri="{FF2B5EF4-FFF2-40B4-BE49-F238E27FC236}">
                <a16:creationId xmlns:a16="http://schemas.microsoft.com/office/drawing/2014/main" id="{5165A507-DC5A-A14F-ACA6-07D8AF005856}"/>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3425976083"/>
      </p:ext>
    </p:extLst>
  </p:cSld>
  <p:clrMapOvr>
    <a:masterClrMapping/>
  </p:clrMapOvr>
  <p:extLst mod="1">
    <p:ext uri="{DCECCB84-F9BA-43D5-87BE-67443E8EF086}">
      <p15:sldGuideLst xmlns:p15="http://schemas.microsoft.com/office/powerpoint/2012/main">
        <p15:guide id="1" orient="horz" pos="624">
          <p15:clr>
            <a:srgbClr val="FBAE40"/>
          </p15:clr>
        </p15:guide>
        <p15:guide id="2" pos="55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24"/>
          <p:cNvSpPr>
            <a:spLocks noGrp="1"/>
          </p:cNvSpPr>
          <p:nvPr>
            <p:ph type="body" sz="quarter" idx="11"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EF63283D-7B66-364C-96F1-46EF79EAA5E8}"/>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1827113836"/>
      </p:ext>
    </p:extLst>
  </p:cSld>
  <p:clrMapOvr>
    <a:masterClrMapping/>
  </p:clrMapOvr>
  <p:extLst mod="1">
    <p:ext uri="{DCECCB84-F9BA-43D5-87BE-67443E8EF086}">
      <p15:sldGuideLst xmlns:p15="http://schemas.microsoft.com/office/powerpoint/2012/main">
        <p15:guide id="1" orient="horz" pos="648">
          <p15:clr>
            <a:srgbClr val="FBAE40"/>
          </p15:clr>
        </p15:guide>
        <p15:guide id="2" pos="602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with bullets">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5" y="2133600"/>
            <a:ext cx="9147783"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300"/>
              </a:spcAft>
              <a:tabLst/>
              <a:defRPr sz="2000">
                <a:solidFill>
                  <a:schemeClr val="tx1"/>
                </a:solidFill>
                <a:latin typeface="Century Gothic" panose="020B0502020202020204" pitchFamily="34" charset="0"/>
              </a:defRPr>
            </a:lvl3pPr>
            <a:lvl4pPr>
              <a:lnSpc>
                <a:spcPct val="110000"/>
              </a:lnSpc>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p:txBody>
      </p:sp>
      <p:sp>
        <p:nvSpPr>
          <p:cNvPr id="25" name="Text Placeholder 24"/>
          <p:cNvSpPr>
            <a:spLocks noGrp="1"/>
          </p:cNvSpPr>
          <p:nvPr>
            <p:ph type="body" sz="quarter" idx="11" hasCustomPrompt="1"/>
          </p:nvPr>
        </p:nvSpPr>
        <p:spPr>
          <a:xfrm>
            <a:off x="406626" y="1190824"/>
            <a:ext cx="9147784"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D39A84A6-6CA0-C64C-B871-E98E9D5C2EB6}"/>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677148738"/>
      </p:ext>
    </p:extLst>
  </p:cSld>
  <p:clrMapOvr>
    <a:masterClrMapping/>
  </p:clrMapOvr>
  <p:extLst mod="1">
    <p:ext uri="{DCECCB84-F9BA-43D5-87BE-67443E8EF086}">
      <p15:sldGuideLst xmlns:p15="http://schemas.microsoft.com/office/powerpoint/2012/main">
        <p15:guide id="1" orient="horz" pos="648">
          <p15:clr>
            <a:srgbClr val="FBAE40"/>
          </p15:clr>
        </p15:guide>
        <p15:guide id="2" pos="602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0" name="object 3">
            <a:extLst>
              <a:ext uri="{FF2B5EF4-FFF2-40B4-BE49-F238E27FC236}">
                <a16:creationId xmlns:a16="http://schemas.microsoft.com/office/drawing/2014/main" id="{867519C9-E026-5E4B-83AE-B64817C486B3}"/>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5" name="Text Placeholder 4"/>
          <p:cNvSpPr>
            <a:spLocks noGrp="1"/>
          </p:cNvSpPr>
          <p:nvPr>
            <p:ph type="body" sz="quarter" idx="12" hasCustomPrompt="1"/>
          </p:nvPr>
        </p:nvSpPr>
        <p:spPr>
          <a:xfrm>
            <a:off x="417915" y="2076450"/>
            <a:ext cx="8591897" cy="3619500"/>
          </a:xfrm>
          <a:prstGeom prst="rect">
            <a:avLst/>
          </a:prstGeom>
        </p:spPr>
        <p:txBody>
          <a:bodyPr/>
          <a:lstStyle>
            <a:lvl1pPr marL="0" indent="0">
              <a:lnSpc>
                <a:spcPct val="110000"/>
              </a:lnSpc>
              <a:spcBef>
                <a:spcPts val="300"/>
              </a:spcBef>
              <a:spcAft>
                <a:spcPts val="600"/>
              </a:spcAft>
              <a:buFontTx/>
              <a:buNone/>
              <a:defRPr sz="2400">
                <a:solidFill>
                  <a:schemeClr val="tx1"/>
                </a:solidFill>
                <a:latin typeface="Century Gothic" panose="020B0502020202020204" pitchFamily="34" charset="0"/>
              </a:defRPr>
            </a:lvl1pPr>
            <a:lvl2pPr marL="347663" indent="-336550">
              <a:lnSpc>
                <a:spcPct val="110000"/>
              </a:lnSpc>
              <a:spcBef>
                <a:spcPts val="300"/>
              </a:spcBef>
              <a:spcAft>
                <a:spcPts val="600"/>
              </a:spcAft>
              <a:buSzPct val="111000"/>
              <a:buFont typeface="Arial" panose="020B0604020202020204" pitchFamily="34" charset="0"/>
              <a:buChar char="•"/>
              <a:tabLst/>
              <a:defRPr sz="2400" baseline="0">
                <a:latin typeface="Century Gothic" panose="020B0502020202020204" pitchFamily="34" charset="0"/>
              </a:defRPr>
            </a:lvl2pPr>
            <a:lvl3pPr marL="628650" indent="-280988">
              <a:lnSpc>
                <a:spcPct val="110000"/>
              </a:lnSpc>
              <a:spcAft>
                <a:spcPts val="1200"/>
              </a:spcAft>
              <a:buSzPct val="90000"/>
              <a:buFont typeface="Courier New" panose="02070309020205020404" pitchFamily="49" charset="0"/>
              <a:buChar char="o"/>
              <a:tabLst/>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
        <p:nvSpPr>
          <p:cNvPr id="11" name="Title 11">
            <a:extLst>
              <a:ext uri="{FF2B5EF4-FFF2-40B4-BE49-F238E27FC236}">
                <a16:creationId xmlns:a16="http://schemas.microsoft.com/office/drawing/2014/main" id="{91F4E4B3-EBC1-3245-9E25-0E4F413D3F5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86733CC9-0D2A-1B40-BAF1-229F0E0DF847}"/>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7" name="Slide Number Placeholder 4">
            <a:extLst>
              <a:ext uri="{FF2B5EF4-FFF2-40B4-BE49-F238E27FC236}">
                <a16:creationId xmlns:a16="http://schemas.microsoft.com/office/drawing/2014/main" id="{91F23CA4-34A0-9144-A097-0280F02F5A68}"/>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977787043"/>
      </p:ext>
    </p:extLst>
  </p:cSld>
  <p:clrMapOvr>
    <a:masterClrMapping/>
  </p:clrMapOvr>
  <p:extLst mod="1">
    <p:ext uri="{DCECCB84-F9BA-43D5-87BE-67443E8EF086}">
      <p15:sldGuideLst xmlns:p15="http://schemas.microsoft.com/office/powerpoint/2012/main">
        <p15:guide id="1" orient="horz" pos="648">
          <p15:clr>
            <a:srgbClr val="FBAE40"/>
          </p15:clr>
        </p15:guide>
        <p15:guide id="2" pos="3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References">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23303"/>
            <a:ext cx="9147783" cy="509498"/>
          </a:xfrm>
          <a:prstGeom prst="rect">
            <a:avLst/>
          </a:prstGeom>
        </p:spPr>
        <p:txBody>
          <a:bodyPr/>
          <a:lstStyle>
            <a:lvl1pPr>
              <a:defRPr sz="2400" b="1">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1769782"/>
            <a:ext cx="9351109" cy="4245328"/>
          </a:xfrm>
          <a:prstGeom prst="rect">
            <a:avLst/>
          </a:prstGeom>
        </p:spPr>
        <p:txBody>
          <a:bodyPr/>
          <a:lstStyle>
            <a:lvl1pPr marL="460375" indent="-447675">
              <a:tabLst/>
              <a:defRPr sz="20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0"/>
            <a:endParaRPr lang="en-US" dirty="0"/>
          </a:p>
          <a:p>
            <a:pPr lvl="0"/>
            <a:endParaRPr lang="en-US" dirty="0"/>
          </a:p>
        </p:txBody>
      </p:sp>
      <p:sp>
        <p:nvSpPr>
          <p:cNvPr id="2" name="Slide Number Placeholder 1">
            <a:extLst>
              <a:ext uri="{FF2B5EF4-FFF2-40B4-BE49-F238E27FC236}">
                <a16:creationId xmlns:a16="http://schemas.microsoft.com/office/drawing/2014/main" id="{D7DA2968-D84C-6841-8AC9-33C409A6C59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3465405868"/>
      </p:ext>
    </p:extLst>
  </p:cSld>
  <p:clrMapOvr>
    <a:masterClrMapping/>
  </p:clrMapOvr>
  <p:extLst mod="1">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a:extLst>
              <a:ext uri="{FF2B5EF4-FFF2-40B4-BE49-F238E27FC236}">
                <a16:creationId xmlns:a16="http://schemas.microsoft.com/office/drawing/2014/main" id="{B62BC769-0B0C-AA4E-969A-F704859B5895}"/>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4" name="Picture Placeholder 3"/>
          <p:cNvSpPr>
            <a:spLocks noGrp="1"/>
          </p:cNvSpPr>
          <p:nvPr>
            <p:ph type="pic" sz="quarter" idx="12"/>
          </p:nvPr>
        </p:nvSpPr>
        <p:spPr>
          <a:xfrm>
            <a:off x="406626" y="2057400"/>
            <a:ext cx="4317774" cy="51816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2057400"/>
            <a:ext cx="4191000" cy="5181600"/>
          </a:xfrm>
          <a:prstGeom prst="rect">
            <a:avLst/>
          </a:prstGeom>
        </p:spPr>
        <p:txBody>
          <a:bodyPr/>
          <a:lstStyle/>
          <a:p>
            <a:r>
              <a:rPr lang="en-US" dirty="0"/>
              <a:t>Click icon to add picture</a:t>
            </a:r>
          </a:p>
        </p:txBody>
      </p:sp>
      <p:sp>
        <p:nvSpPr>
          <p:cNvPr id="11" name="Title 11">
            <a:extLst>
              <a:ext uri="{FF2B5EF4-FFF2-40B4-BE49-F238E27FC236}">
                <a16:creationId xmlns:a16="http://schemas.microsoft.com/office/drawing/2014/main" id="{A67F6A0D-2A30-BE44-A17B-F16982887CC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E84AEBE7-B52E-BA42-909B-DE4961655136}"/>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9" name="Slide Number Placeholder 4">
            <a:extLst>
              <a:ext uri="{FF2B5EF4-FFF2-40B4-BE49-F238E27FC236}">
                <a16:creationId xmlns:a16="http://schemas.microsoft.com/office/drawing/2014/main" id="{1150A449-FC3A-3843-9232-9FB5E795E9C0}"/>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435334423"/>
      </p:ext>
    </p:extLst>
  </p:cSld>
  <p:clrMapOvr>
    <a:masterClrMapping/>
  </p:clrMapOvr>
  <p:extLst mod="1">
    <p:ext uri="{DCECCB84-F9BA-43D5-87BE-67443E8EF086}">
      <p15:sldGuideLst xmlns:p15="http://schemas.microsoft.com/office/powerpoint/2012/main">
        <p15:guide id="1" orient="horz" pos="648">
          <p15:clr>
            <a:srgbClr val="FBAE40"/>
          </p15:clr>
        </p15:guide>
        <p15:guide id="2" pos="31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119078" y="2076450"/>
            <a:ext cx="4435332" cy="4248150"/>
          </a:xfrm>
          <a:prstGeom prst="rect">
            <a:avLst/>
          </a:prstGeom>
        </p:spPr>
        <p:txBody>
          <a:bodyPr/>
          <a:lstStyle/>
          <a:p>
            <a:r>
              <a:rPr lang="en-US" dirty="0"/>
              <a:t>Click icon to add picture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611285" cy="4245328"/>
          </a:xfrm>
          <a:prstGeom prst="rect">
            <a:avLst/>
          </a:prstGeom>
        </p:spPr>
        <p:txBody>
          <a:bodyPr/>
          <a:lstStyle>
            <a:lvl1pPr>
              <a:spcAft>
                <a:spcPts val="600"/>
              </a:spcAft>
              <a:defRPr sz="2400" b="0" i="0">
                <a:latin typeface="Century Gothic" panose="020B0502020202020204" pitchFamily="34" charset="0"/>
              </a:defRPr>
            </a:lvl1pPr>
            <a:lvl2pPr marL="292100" indent="-292100">
              <a:lnSpc>
                <a:spcPct val="110000"/>
              </a:lnSpc>
              <a:spcAft>
                <a:spcPts val="300"/>
              </a:spcAft>
              <a:buSzPct val="111000"/>
              <a:buFont typeface="Arial" panose="020B0604020202020204" pitchFamily="34" charset="0"/>
              <a:buChar char="•"/>
              <a:tabLst/>
              <a:defRPr sz="2200">
                <a:latin typeface="Century Gothic" panose="020B0502020202020204" pitchFamily="34" charset="0"/>
              </a:defRPr>
            </a:lvl2pPr>
            <a:lvl3pPr marL="628650" indent="-336550">
              <a:buSzPct val="80000"/>
              <a:buFont typeface="Courier New" panose="02070309020205020404" pitchFamily="49" charset="0"/>
              <a:buChar char="o"/>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
        <p:nvSpPr>
          <p:cNvPr id="8" name="Title 11">
            <a:extLst>
              <a:ext uri="{FF2B5EF4-FFF2-40B4-BE49-F238E27FC236}">
                <a16:creationId xmlns:a16="http://schemas.microsoft.com/office/drawing/2014/main" id="{B334C191-96FA-334A-A300-95E2B6681B2F}"/>
              </a:ext>
            </a:extLst>
          </p:cNvPr>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3" name="Text Placeholder 24">
            <a:extLst>
              <a:ext uri="{FF2B5EF4-FFF2-40B4-BE49-F238E27FC236}">
                <a16:creationId xmlns:a16="http://schemas.microsoft.com/office/drawing/2014/main" id="{460953C1-A5B3-E54D-B55C-1F1AD8BE4E42}"/>
              </a:ext>
            </a:extLst>
          </p:cNvPr>
          <p:cNvSpPr>
            <a:spLocks noGrp="1"/>
          </p:cNvSpPr>
          <p:nvPr>
            <p:ph type="body" sz="quarter" idx="11" hasCustomPrompt="1"/>
          </p:nvPr>
        </p:nvSpPr>
        <p:spPr>
          <a:xfrm>
            <a:off x="406626" y="1302257"/>
            <a:ext cx="9147784" cy="416475"/>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5A6BC32F-955E-B546-8977-AF9C0B436D1C}"/>
              </a:ext>
            </a:extLst>
          </p:cNvPr>
          <p:cNvSpPr>
            <a:spLocks noGrp="1"/>
          </p:cNvSpPr>
          <p:nvPr>
            <p:ph type="sldNum" sz="quarter" idx="15"/>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475057306"/>
      </p:ext>
    </p:extLst>
  </p:cSld>
  <p:clrMapOvr>
    <a:masterClrMapping/>
  </p:clrMapOvr>
  <p:extLst mod="1">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Slide Number Placeholder 5">
            <a:extLst>
              <a:ext uri="{FF2B5EF4-FFF2-40B4-BE49-F238E27FC236}">
                <a16:creationId xmlns:a16="http://schemas.microsoft.com/office/drawing/2014/main" id="{FCB1B230-00FB-184B-967E-F9283C63A925}"/>
              </a:ext>
            </a:extLst>
          </p:cNvPr>
          <p:cNvSpPr>
            <a:spLocks noGrp="1"/>
          </p:cNvSpPr>
          <p:nvPr>
            <p:ph type="sldNum" sz="quarter" idx="4"/>
          </p:nvPr>
        </p:nvSpPr>
        <p:spPr>
          <a:xfrm>
            <a:off x="7506837" y="7302049"/>
            <a:ext cx="2262187" cy="414338"/>
          </a:xfrm>
          <a:prstGeom prst="rect">
            <a:avLst/>
          </a:prstGeom>
        </p:spPr>
        <p:txBody>
          <a:bodyPr vert="horz" lIns="91440" tIns="45720" rIns="91440" bIns="45720" rtlCol="0" anchor="ctr"/>
          <a:lstStyle>
            <a:lvl1pPr algn="r">
              <a:defRPr sz="1100">
                <a:solidFill>
                  <a:srgbClr val="1E1860"/>
                </a:solidFill>
                <a:latin typeface="Arial" panose="020B0604020202020204" pitchFamily="34" charset="0"/>
                <a:cs typeface="Arial" panose="020B0604020202020204" pitchFamily="34" charset="0"/>
              </a:defRPr>
            </a:lvl1pPr>
          </a:lstStyle>
          <a:p>
            <a:fld id="{362A7EB1-5456-594E-B03B-65A418E29AE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7" r:id="rId5"/>
    <p:sldLayoutId id="2147483682" r:id="rId6"/>
    <p:sldLayoutId id="2147483688" r:id="rId7"/>
    <p:sldLayoutId id="2147483683" r:id="rId8"/>
    <p:sldLayoutId id="2147483684" r:id="rId9"/>
    <p:sldLayoutId id="2147483685" r:id="rId10"/>
    <p:sldLayoutId id="2147483686" r:id="rId11"/>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19.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2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23.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25.xml"/><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27.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31.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3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35.xml"/><Relationship Id="rId4" Type="http://schemas.openxmlformats.org/officeDocument/2006/relationships/image" Target="../media/image18.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37.xml"/><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39.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4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42.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4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45.xml"/><Relationship Id="rId6" Type="http://schemas.openxmlformats.org/officeDocument/2006/relationships/hyperlink" Target="https://www.data.va.gov/dataset/veterans-health-information-systems-and-technology-architecture-vista" TargetMode="External"/><Relationship Id="rId5" Type="http://schemas.openxmlformats.org/officeDocument/2006/relationships/hyperlink" Target="http://www3.gehealthcare.com/en/products/categories/healthcare_it/electronic_medical_records/centricity_emr" TargetMode="External"/><Relationship Id="rId4" Type="http://schemas.openxmlformats.org/officeDocument/2006/relationships/hyperlink" Target="http://www.epic.com/software" TargetMode="Externa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46.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4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49.xml"/><Relationship Id="rId4" Type="http://schemas.openxmlformats.org/officeDocument/2006/relationships/image" Target="../media/image23.jp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51.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53.xml"/><Relationship Id="rId4" Type="http://schemas.openxmlformats.org/officeDocument/2006/relationships/image" Target="../media/image25.jp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5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5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59.xml"/><Relationship Id="rId6" Type="http://schemas.openxmlformats.org/officeDocument/2006/relationships/hyperlink" Target="http://inkscape.org/" TargetMode="External"/><Relationship Id="rId5" Type="http://schemas.openxmlformats.org/officeDocument/2006/relationships/hyperlink" Target="http://www-03.ibm.com/innovation/us/engines/assets/9442_Watson_A_System_White_Paper_POW03061-USEN-00_Final_Feb10_11.pdf" TargetMode="External"/><Relationship Id="rId4" Type="http://schemas.openxmlformats.org/officeDocument/2006/relationships/hyperlink" Target="http://gretl.sourceforge.net/" TargetMode="External"/></Relationships>
</file>

<file path=ppt/slides/_rels/slide34.xml.rels><?xml version="1.0" encoding="UTF-8" standalone="yes"?>
<Relationships xmlns="http://schemas.openxmlformats.org/package/2006/relationships"><Relationship Id="rId8" Type="http://schemas.openxmlformats.org/officeDocument/2006/relationships/hyperlink" Target="http://www.galorath.com/index.php/products/software/C5/" TargetMode="External"/><Relationship Id="rId3" Type="http://schemas.openxmlformats.org/officeDocument/2006/relationships/notesSlide" Target="../notesSlides/notesSlide34.xml"/><Relationship Id="rId7" Type="http://schemas.openxmlformats.org/officeDocument/2006/relationships/hyperlink" Target="https://www.scribus.net/" TargetMode="External"/><Relationship Id="rId2" Type="http://schemas.openxmlformats.org/officeDocument/2006/relationships/slideLayout" Target="../slideLayouts/slideLayout7.xml"/><Relationship Id="rId1" Type="http://schemas.openxmlformats.org/officeDocument/2006/relationships/tags" Target="../tags/tag60.xml"/><Relationship Id="rId6" Type="http://schemas.openxmlformats.org/officeDocument/2006/relationships/hyperlink" Target="http://www.openoffice.org/" TargetMode="External"/><Relationship Id="rId5" Type="http://schemas.openxmlformats.org/officeDocument/2006/relationships/hyperlink" Target="https://en.wikipedia.org/wiki/Mycin" TargetMode="External"/><Relationship Id="rId4" Type="http://schemas.openxmlformats.org/officeDocument/2006/relationships/hyperlink" Target="https://wiki.mozilla.org/Thunderbird:Home" TargetMode="External"/><Relationship Id="rId9" Type="http://schemas.openxmlformats.org/officeDocument/2006/relationships/hyperlink" Target="http://www.openshotvideo.com/" TargetMode="Externa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hyperlink" Target="http://en.wikipedia.org/wiki/File:Scribus-1.3-Linux.png" TargetMode="External"/><Relationship Id="rId2" Type="http://schemas.openxmlformats.org/officeDocument/2006/relationships/slideLayout" Target="../slideLayouts/slideLayout7.xml"/><Relationship Id="rId1" Type="http://schemas.openxmlformats.org/officeDocument/2006/relationships/tags" Target="../tags/tag61.xml"/><Relationship Id="rId6" Type="http://schemas.openxmlformats.org/officeDocument/2006/relationships/hyperlink" Target="http://www.gnu.org/copyleft/gpl.html" TargetMode="External"/><Relationship Id="rId5" Type="http://schemas.openxmlformats.org/officeDocument/2006/relationships/hyperlink" Target="http://gretl.sourceforge.net/gretl_screen.html" TargetMode="External"/><Relationship Id="rId4" Type="http://schemas.openxmlformats.org/officeDocument/2006/relationships/hyperlink" Target="http://galorath.com/wp-content/uploads/2014/08/seer-it-screenshot6-large.jpg" TargetMode="External"/></Relationships>
</file>

<file path=ppt/slides/_rels/slide36.xml.rels><?xml version="1.0" encoding="UTF-8" standalone="yes"?>
<Relationships xmlns="http://schemas.openxmlformats.org/package/2006/relationships"><Relationship Id="rId8" Type="http://schemas.openxmlformats.org/officeDocument/2006/relationships/hyperlink" Target="https://www.flickr.com/" TargetMode="External"/><Relationship Id="rId3" Type="http://schemas.openxmlformats.org/officeDocument/2006/relationships/notesSlide" Target="../notesSlides/notesSlide36.xml"/><Relationship Id="rId7" Type="http://schemas.openxmlformats.org/officeDocument/2006/relationships/hyperlink" Target="http://commons.wikimedia.org/wiki/File:Screenshot_of_OpenShot.png" TargetMode="External"/><Relationship Id="rId2" Type="http://schemas.openxmlformats.org/officeDocument/2006/relationships/slideLayout" Target="../slideLayouts/slideLayout7.xml"/><Relationship Id="rId1" Type="http://schemas.openxmlformats.org/officeDocument/2006/relationships/tags" Target="../tags/tag62.xml"/><Relationship Id="rId6" Type="http://schemas.openxmlformats.org/officeDocument/2006/relationships/hyperlink" Target="http://artlibre.org/licence/lal/en/" TargetMode="External"/><Relationship Id="rId11" Type="http://schemas.openxmlformats.org/officeDocument/2006/relationships/hyperlink" Target="https://creativecommons.org/licenses/by/3.0/deed.en" TargetMode="External"/><Relationship Id="rId5" Type="http://schemas.openxmlformats.org/officeDocument/2006/relationships/hyperlink" Target="http://www.gnu.org/copyleft/gpl.html" TargetMode="External"/><Relationship Id="rId10" Type="http://schemas.openxmlformats.org/officeDocument/2006/relationships/hyperlink" Target="http://en.wikipedia.org/wiki/File:IBMWatson.jpg" TargetMode="External"/><Relationship Id="rId4" Type="http://schemas.openxmlformats.org/officeDocument/2006/relationships/hyperlink" Target="https://commons.wikimedia.org/wiki/File:Inkscape_0.46.png" TargetMode="External"/><Relationship Id="rId9" Type="http://schemas.openxmlformats.org/officeDocument/2006/relationships/hyperlink" Target="https://creativecommons.org/licenses/by/2.0/" TargetMode="External"/></Relationships>
</file>

<file path=ppt/slides/_rels/slide37.xml.rels><?xml version="1.0" encoding="UTF-8" standalone="yes"?>
<Relationships xmlns="http://schemas.openxmlformats.org/package/2006/relationships"><Relationship Id="rId8" Type="http://schemas.openxmlformats.org/officeDocument/2006/relationships/hyperlink" Target="https://creativecommons.org/licenses/by-sa/3.0/deed.en" TargetMode="External"/><Relationship Id="rId3" Type="http://schemas.openxmlformats.org/officeDocument/2006/relationships/notesSlide" Target="../notesSlides/notesSlide37.xml"/><Relationship Id="rId7" Type="http://schemas.openxmlformats.org/officeDocument/2006/relationships/hyperlink" Target="http://en.wikipedia.org/wiki/File:Invesalius3_promed0446.png" TargetMode="External"/><Relationship Id="rId2" Type="http://schemas.openxmlformats.org/officeDocument/2006/relationships/slideLayout" Target="../slideLayouts/slideLayout7.xml"/><Relationship Id="rId1" Type="http://schemas.openxmlformats.org/officeDocument/2006/relationships/tags" Target="../tags/tag63.xml"/><Relationship Id="rId6" Type="http://schemas.openxmlformats.org/officeDocument/2006/relationships/hyperlink" Target="http://www.gnu.org/copyleft/gpl.html" TargetMode="External"/><Relationship Id="rId5" Type="http://schemas.openxmlformats.org/officeDocument/2006/relationships/hyperlink" Target="http://en.wikipedia.org/wiki/File:OpenEMR-Calendar.jpg" TargetMode="External"/><Relationship Id="rId4" Type="http://schemas.openxmlformats.org/officeDocument/2006/relationships/hyperlink" Target="https://www.va.gov/health/imaging/overview.asp" TargetMode="External"/><Relationship Id="rId9" Type="http://schemas.openxmlformats.org/officeDocument/2006/relationships/hyperlink" Target="http://en.wikipedia.org/wiki/File:CT_viewer_Chest_Keosys.JPG" TargetMode="Externa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xml"/><Relationship Id="rId1" Type="http://schemas.openxmlformats.org/officeDocument/2006/relationships/tags" Target="../tags/tag6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5.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7.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9.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D989051-BC70-4347-9C84-F763DBADD908}"/>
              </a:ext>
            </a:extLst>
          </p:cNvPr>
          <p:cNvSpPr txBox="1">
            <a:spLocks/>
          </p:cNvSpPr>
          <p:nvPr/>
        </p:nvSpPr>
        <p:spPr>
          <a:xfrm>
            <a:off x="422190" y="1545614"/>
            <a:ext cx="9081326" cy="1469981"/>
          </a:xfrm>
          <a:prstGeom prst="rect">
            <a:avLst/>
          </a:prstGeom>
        </p:spPr>
        <p:txBody>
          <a:bodyPr/>
          <a:lstStyle>
            <a:lvl1pPr eaLnBrk="1" hangingPunct="1">
              <a:lnSpc>
                <a:spcPct val="90000"/>
              </a:lnSpc>
              <a:defRPr sz="3600" b="1">
                <a:solidFill>
                  <a:srgbClr val="A29CC0"/>
                </a:solidFill>
                <a:latin typeface="Century Gothic" panose="020B0502020202020204" pitchFamily="34" charset="0"/>
                <a:ea typeface="+mj-ea"/>
                <a:cs typeface="+mj-cs"/>
              </a:defRPr>
            </a:lvl1pPr>
          </a:lstStyle>
          <a:p>
            <a:r>
              <a:rPr lang="en-US" altLang="en-US" sz="4400" kern="1200" dirty="0">
                <a:solidFill>
                  <a:schemeClr val="bg1"/>
                </a:solidFill>
                <a:ea typeface="+mn-ea"/>
                <a:cs typeface="Gill Sans MT"/>
              </a:rPr>
              <a:t>Information Systems for Health:</a:t>
            </a:r>
            <a:endParaRPr lang="en-US" sz="4400" kern="1200" dirty="0">
              <a:solidFill>
                <a:schemeClr val="bg1"/>
              </a:solidFill>
              <a:ea typeface="+mn-ea"/>
              <a:cs typeface="Gill Sans MT"/>
            </a:endParaRPr>
          </a:p>
        </p:txBody>
      </p:sp>
      <p:sp>
        <p:nvSpPr>
          <p:cNvPr id="6" name="Text Placeholder 2">
            <a:extLst>
              <a:ext uri="{FF2B5EF4-FFF2-40B4-BE49-F238E27FC236}">
                <a16:creationId xmlns:a16="http://schemas.microsoft.com/office/drawing/2014/main" id="{F48BC1A2-26C5-9041-9289-AB081198495A}"/>
              </a:ext>
            </a:extLst>
          </p:cNvPr>
          <p:cNvSpPr txBox="1">
            <a:spLocks/>
          </p:cNvSpPr>
          <p:nvPr/>
        </p:nvSpPr>
        <p:spPr>
          <a:xfrm>
            <a:off x="422190" y="2251097"/>
            <a:ext cx="8674100" cy="842727"/>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4000" kern="0" dirty="0">
                <a:solidFill>
                  <a:schemeClr val="bg1"/>
                </a:solidFill>
              </a:rPr>
              <a:t>Computer Software</a:t>
            </a:r>
          </a:p>
          <a:p>
            <a:endParaRPr lang="en-US" kern="0" dirty="0"/>
          </a:p>
        </p:txBody>
      </p:sp>
      <p:sp>
        <p:nvSpPr>
          <p:cNvPr id="7"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3552341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Application Software</a:t>
            </a:r>
          </a:p>
        </p:txBody>
      </p:sp>
      <p:sp>
        <p:nvSpPr>
          <p:cNvPr id="17411" name="Content Placeholder 2"/>
          <p:cNvSpPr>
            <a:spLocks noGrp="1"/>
          </p:cNvSpPr>
          <p:nvPr>
            <p:ph type="body" sz="quarter" idx="10"/>
          </p:nvPr>
        </p:nvSpPr>
        <p:spPr>
          <a:xfrm>
            <a:off x="406625" y="2133599"/>
            <a:ext cx="9147783" cy="3982387"/>
          </a:xfrm>
        </p:spPr>
        <p:txBody>
          <a:bodyPr/>
          <a:lstStyle/>
          <a:p>
            <a:pPr>
              <a:spcAft>
                <a:spcPts val="1200"/>
              </a:spcAft>
            </a:pPr>
            <a:r>
              <a:rPr lang="en-US" altLang="en-US" dirty="0"/>
              <a:t>Business</a:t>
            </a:r>
          </a:p>
          <a:p>
            <a:pPr>
              <a:spcAft>
                <a:spcPts val="1200"/>
              </a:spcAft>
            </a:pPr>
            <a:r>
              <a:rPr lang="en-US" altLang="en-US" dirty="0"/>
              <a:t>Home and personal use</a:t>
            </a:r>
          </a:p>
          <a:p>
            <a:pPr>
              <a:spcAft>
                <a:spcPts val="1200"/>
              </a:spcAft>
            </a:pPr>
            <a:r>
              <a:rPr lang="en-US" altLang="en-US" dirty="0"/>
              <a:t>Science and mathematics</a:t>
            </a:r>
          </a:p>
          <a:p>
            <a:pPr>
              <a:spcAft>
                <a:spcPts val="1200"/>
              </a:spcAft>
            </a:pPr>
            <a:r>
              <a:rPr lang="en-US" altLang="en-US" dirty="0"/>
              <a:t>Graphics and multimedia</a:t>
            </a:r>
          </a:p>
          <a:p>
            <a:pPr>
              <a:spcAft>
                <a:spcPts val="1200"/>
              </a:spcAft>
            </a:pPr>
            <a:r>
              <a:rPr lang="en-US" altLang="en-US" dirty="0"/>
              <a:t>Communications</a:t>
            </a:r>
          </a:p>
          <a:p>
            <a:pPr>
              <a:spcAft>
                <a:spcPts val="1200"/>
              </a:spcAft>
            </a:pPr>
            <a:r>
              <a:rPr lang="en-US" altLang="en-US" dirty="0"/>
              <a:t>Artificial intelligence (AI)</a:t>
            </a:r>
          </a:p>
          <a:p>
            <a:pPr>
              <a:spcAft>
                <a:spcPts val="1200"/>
              </a:spcAft>
            </a:pPr>
            <a:r>
              <a:rPr lang="en-US" altLang="en-US" dirty="0"/>
              <a:t>Healthcare</a:t>
            </a:r>
          </a:p>
        </p:txBody>
      </p:sp>
      <p:sp>
        <p:nvSpPr>
          <p:cNvPr id="3" name="Text Placeholder 2">
            <a:extLst>
              <a:ext uri="{FF2B5EF4-FFF2-40B4-BE49-F238E27FC236}">
                <a16:creationId xmlns:a16="http://schemas.microsoft.com/office/drawing/2014/main" id="{C2E8E9A7-FBF8-8440-9F23-EA489DA63B0D}"/>
              </a:ext>
            </a:extLst>
          </p:cNvPr>
          <p:cNvSpPr>
            <a:spLocks noGrp="1"/>
          </p:cNvSpPr>
          <p:nvPr>
            <p:ph type="body" sz="quarter" idx="11"/>
          </p:nvPr>
        </p:nvSpPr>
        <p:spPr/>
        <p:txBody>
          <a:bodyPr/>
          <a:lstStyle/>
          <a:p>
            <a:r>
              <a:rPr lang="en-US" altLang="en-US" b="1" dirty="0"/>
              <a:t>Categories</a:t>
            </a:r>
            <a:endParaRPr lang="en-US" b="1"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10</a:t>
            </a:fld>
            <a:endParaRPr lang="en-US" dirty="0"/>
          </a:p>
        </p:txBody>
      </p:sp>
    </p:spTree>
    <p:custDataLst>
      <p:tags r:id="rId1"/>
    </p:custDataLst>
    <p:extLst>
      <p:ext uri="{BB962C8B-B14F-4D97-AF65-F5344CB8AC3E}">
        <p14:creationId xmlns:p14="http://schemas.microsoft.com/office/powerpoint/2010/main" val="35933504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Business and Home Software</a:t>
            </a:r>
          </a:p>
        </p:txBody>
      </p:sp>
      <p:sp>
        <p:nvSpPr>
          <p:cNvPr id="11" name="Text Placeholder 10"/>
          <p:cNvSpPr>
            <a:spLocks noGrp="1"/>
          </p:cNvSpPr>
          <p:nvPr>
            <p:ph type="body" sz="quarter" idx="10"/>
          </p:nvPr>
        </p:nvSpPr>
        <p:spPr>
          <a:xfrm>
            <a:off x="406627" y="2133599"/>
            <a:ext cx="4568246" cy="5168449"/>
          </a:xfrm>
        </p:spPr>
        <p:txBody>
          <a:bodyPr/>
          <a:lstStyle/>
          <a:p>
            <a:r>
              <a:rPr lang="en-US" altLang="en-US" sz="2200" dirty="0"/>
              <a:t>Produces documents</a:t>
            </a:r>
          </a:p>
          <a:p>
            <a:r>
              <a:rPr lang="en-US" altLang="en-US" sz="2200" dirty="0"/>
              <a:t>Powerful features</a:t>
            </a:r>
          </a:p>
          <a:p>
            <a:pPr lvl="1">
              <a:spcBef>
                <a:spcPts val="0"/>
              </a:spcBef>
            </a:pPr>
            <a:r>
              <a:rPr lang="en-US" altLang="en-US" sz="2200" dirty="0"/>
              <a:t>Auto-correct</a:t>
            </a:r>
          </a:p>
          <a:p>
            <a:pPr lvl="1">
              <a:spcBef>
                <a:spcPts val="0"/>
              </a:spcBef>
            </a:pPr>
            <a:r>
              <a:rPr lang="en-US" altLang="en-US" sz="2200" dirty="0"/>
              <a:t>Spell-check</a:t>
            </a:r>
          </a:p>
          <a:p>
            <a:pPr lvl="1">
              <a:spcBef>
                <a:spcPts val="0"/>
              </a:spcBef>
            </a:pPr>
            <a:r>
              <a:rPr lang="en-US" altLang="en-US" sz="2200" dirty="0"/>
              <a:t>Grammar-check</a:t>
            </a:r>
          </a:p>
          <a:p>
            <a:pPr lvl="1">
              <a:spcBef>
                <a:spcPts val="0"/>
              </a:spcBef>
            </a:pPr>
            <a:r>
              <a:rPr lang="en-US" altLang="en-US" sz="2200" dirty="0"/>
              <a:t>Mail merge</a:t>
            </a:r>
          </a:p>
          <a:p>
            <a:pPr lvl="1">
              <a:spcBef>
                <a:spcPts val="0"/>
              </a:spcBef>
            </a:pPr>
            <a:r>
              <a:rPr lang="en-US" altLang="en-US" sz="2200" dirty="0"/>
              <a:t>Tracking changes</a:t>
            </a:r>
          </a:p>
          <a:p>
            <a:pPr lvl="1">
              <a:spcBef>
                <a:spcPts val="0"/>
              </a:spcBef>
            </a:pPr>
            <a:r>
              <a:rPr lang="en-US" altLang="en-US" sz="2200" dirty="0"/>
              <a:t>Tables</a:t>
            </a:r>
          </a:p>
          <a:p>
            <a:pPr lvl="1">
              <a:spcBef>
                <a:spcPts val="0"/>
              </a:spcBef>
            </a:pPr>
            <a:r>
              <a:rPr lang="en-US" altLang="en-US" sz="2200" dirty="0"/>
              <a:t>Templates</a:t>
            </a:r>
          </a:p>
          <a:p>
            <a:pPr lvl="1">
              <a:spcBef>
                <a:spcPts val="0"/>
              </a:spcBef>
            </a:pPr>
            <a:r>
              <a:rPr lang="en-US" altLang="en-US" sz="2200" spc="-40" dirty="0"/>
              <a:t>Web page development</a:t>
            </a:r>
          </a:p>
          <a:p>
            <a:endParaRPr lang="en-US" sz="2200" dirty="0"/>
          </a:p>
        </p:txBody>
      </p:sp>
      <p:sp>
        <p:nvSpPr>
          <p:cNvPr id="9" name="Content Placeholder 8"/>
          <p:cNvSpPr>
            <a:spLocks noGrp="1"/>
          </p:cNvSpPr>
          <p:nvPr>
            <p:ph type="body" sz="quarter" idx="11"/>
          </p:nvPr>
        </p:nvSpPr>
        <p:spPr/>
        <p:txBody>
          <a:bodyPr/>
          <a:lstStyle/>
          <a:p>
            <a:r>
              <a:rPr lang="en-US" altLang="en-US" b="1" dirty="0"/>
              <a:t>Word Processing</a:t>
            </a:r>
          </a:p>
        </p:txBody>
      </p:sp>
      <p:sp>
        <p:nvSpPr>
          <p:cNvPr id="3" name="Slide Number Placeholder 2"/>
          <p:cNvSpPr>
            <a:spLocks noGrp="1"/>
          </p:cNvSpPr>
          <p:nvPr>
            <p:ph type="sldNum" sz="quarter" idx="12"/>
          </p:nvPr>
        </p:nvSpPr>
        <p:spPr/>
        <p:txBody>
          <a:bodyPr/>
          <a:lstStyle/>
          <a:p>
            <a:fld id="{F3BF8891-5E06-46C2-89A4-6DB85D39BA35}" type="slidenum">
              <a:rPr lang="en-US" smtClean="0"/>
              <a:pPr/>
              <a:t>11</a:t>
            </a:fld>
            <a:endParaRPr lang="en-US" dirty="0"/>
          </a:p>
        </p:txBody>
      </p:sp>
      <p:pic>
        <p:nvPicPr>
          <p:cNvPr id="13" name="Picture Placeholder 12" descr="Screenshot image from Microsoft® Word showing tracked changes. "/>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t="1732" b="1732"/>
          <a:stretch/>
        </p:blipFill>
        <p:spPr>
          <a:xfrm>
            <a:off x="5681663" y="4494213"/>
            <a:ext cx="4376737" cy="2346325"/>
          </a:xfrm>
        </p:spPr>
      </p:pic>
      <p:sp>
        <p:nvSpPr>
          <p:cNvPr id="24" name="Text Placeholder 10">
            <a:extLst>
              <a:ext uri="{FF2B5EF4-FFF2-40B4-BE49-F238E27FC236}">
                <a16:creationId xmlns:a16="http://schemas.microsoft.com/office/drawing/2014/main" id="{37C7C4D0-8B97-1345-A228-5FA3060B584C}"/>
              </a:ext>
            </a:extLst>
          </p:cNvPr>
          <p:cNvSpPr txBox="1">
            <a:spLocks/>
          </p:cNvSpPr>
          <p:nvPr/>
        </p:nvSpPr>
        <p:spPr>
          <a:xfrm>
            <a:off x="4916816" y="2180244"/>
            <a:ext cx="4804003" cy="2565927"/>
          </a:xfrm>
          <a:prstGeom prst="rect">
            <a:avLst/>
          </a:prstGeom>
        </p:spPr>
        <p:txBody>
          <a:bodyPr/>
          <a:lstStyle>
            <a:lvl1pPr marL="342900" indent="-342900" eaLnBrk="1" hangingPunct="1">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ea typeface="+mn-ea"/>
                <a:cs typeface="+mn-cs"/>
              </a:defRPr>
            </a:lvl1pPr>
            <a:lvl2pPr marL="695325" indent="-347663" eaLnBrk="1" hangingPunct="1">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ea typeface="+mn-ea"/>
                <a:cs typeface="+mn-cs"/>
              </a:defRPr>
            </a:lvl2pPr>
            <a:lvl3pPr marL="752475" indent="0" eaLnBrk="1" hangingPunct="1">
              <a:lnSpc>
                <a:spcPct val="110000"/>
              </a:lnSpc>
              <a:spcBef>
                <a:spcPts val="300"/>
              </a:spcBef>
              <a:spcAft>
                <a:spcPts val="300"/>
              </a:spcAft>
              <a:tabLst/>
              <a:defRPr sz="2000">
                <a:solidFill>
                  <a:schemeClr val="tx1"/>
                </a:solidFill>
                <a:latin typeface="Century Gothic" panose="020B0502020202020204" pitchFamily="34" charset="0"/>
                <a:ea typeface="+mn-ea"/>
                <a:cs typeface="+mn-cs"/>
              </a:defRPr>
            </a:lvl3pPr>
            <a:lvl4pPr marL="1371600" eaLnBrk="1" hangingPunct="1">
              <a:lnSpc>
                <a:spcPct val="110000"/>
              </a:lnSpc>
              <a:defRPr sz="2000">
                <a:solidFill>
                  <a:schemeClr val="tx1"/>
                </a:solidFill>
                <a:latin typeface="Century Gothic" panose="020B0502020202020204" pitchFamily="34" charset="0"/>
                <a:ea typeface="+mn-ea"/>
                <a:cs typeface="+mn-cs"/>
              </a:defRPr>
            </a:lvl4pPr>
            <a:lvl5pPr marL="1828800" eaLnBrk="1" hangingPunct="1">
              <a:defRPr>
                <a:solidFill>
                  <a:schemeClr val="tx1"/>
                </a:solidFill>
                <a:latin typeface="Futura LT Pro Book" panose="020B0502020204020303" pitchFamily="34" charset="0"/>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2200" dirty="0"/>
              <a:t>Examples:</a:t>
            </a:r>
          </a:p>
          <a:p>
            <a:pPr lvl="1">
              <a:spcBef>
                <a:spcPts val="0"/>
              </a:spcBef>
            </a:pPr>
            <a:r>
              <a:rPr lang="en-US" altLang="en-US" sz="2200" dirty="0"/>
              <a:t>Microsoft  Word</a:t>
            </a:r>
          </a:p>
          <a:p>
            <a:pPr lvl="1">
              <a:spcBef>
                <a:spcPts val="0"/>
              </a:spcBef>
            </a:pPr>
            <a:r>
              <a:rPr lang="en-US" altLang="en-US" sz="2200" dirty="0"/>
              <a:t>OpenOffice Writer</a:t>
            </a:r>
          </a:p>
          <a:p>
            <a:pPr lvl="1">
              <a:spcBef>
                <a:spcPts val="0"/>
              </a:spcBef>
            </a:pPr>
            <a:r>
              <a:rPr lang="en-US" altLang="en-US" sz="2200" dirty="0"/>
              <a:t>Corel WordPerfect</a:t>
            </a:r>
            <a:r>
              <a:rPr lang="en-US" altLang="en-US" sz="2200" baseline="30000" dirty="0"/>
              <a:t> </a:t>
            </a:r>
            <a:endParaRPr lang="en-US" altLang="en-US" sz="2200" dirty="0"/>
          </a:p>
          <a:p>
            <a:pPr lvl="1">
              <a:spcBef>
                <a:spcPts val="0"/>
              </a:spcBef>
            </a:pPr>
            <a:r>
              <a:rPr lang="en-US" altLang="en-US" sz="2200" dirty="0"/>
              <a:t>Google Docs</a:t>
            </a:r>
          </a:p>
        </p:txBody>
      </p:sp>
      <p:pic>
        <p:nvPicPr>
          <p:cNvPr id="26" name="Picture Placeholder 12" descr="Screenshot image from Microsoft® Word showing tracked changes. ">
            <a:extLst>
              <a:ext uri="{FF2B5EF4-FFF2-40B4-BE49-F238E27FC236}">
                <a16:creationId xmlns:a16="http://schemas.microsoft.com/office/drawing/2014/main" id="{DC4402B5-3CD7-3F4C-A90C-C6232A817D13}"/>
              </a:ext>
            </a:extLst>
          </p:cNvPr>
          <p:cNvPicPr>
            <a:picLocks noChangeAspect="1"/>
          </p:cNvPicPr>
          <p:nvPr/>
        </p:nvPicPr>
        <p:blipFill rotWithShape="1">
          <a:blip r:embed="rId4">
            <a:extLst>
              <a:ext uri="{28A0092B-C50C-407E-A947-70E740481C1C}">
                <a14:useLocalDpi xmlns:a14="http://schemas.microsoft.com/office/drawing/2010/main" val="0"/>
              </a:ext>
            </a:extLst>
          </a:blip>
          <a:srcRect t="1732" b="1732"/>
          <a:stretch/>
        </p:blipFill>
        <p:spPr>
          <a:xfrm>
            <a:off x="5387735" y="4868078"/>
            <a:ext cx="4429247" cy="2375914"/>
          </a:xfrm>
          <a:prstGeom prst="rect">
            <a:avLst/>
          </a:prstGeom>
        </p:spPr>
      </p:pic>
      <p:sp>
        <p:nvSpPr>
          <p:cNvPr id="23" name="Rectangle 22">
            <a:extLst>
              <a:ext uri="{FF2B5EF4-FFF2-40B4-BE49-F238E27FC236}">
                <a16:creationId xmlns:a16="http://schemas.microsoft.com/office/drawing/2014/main" id="{A1B51C4C-ABB8-2A46-BB3E-DE5C026BA6B5}"/>
              </a:ext>
            </a:extLst>
          </p:cNvPr>
          <p:cNvSpPr/>
          <p:nvPr/>
        </p:nvSpPr>
        <p:spPr>
          <a:xfrm>
            <a:off x="5265543" y="7301487"/>
            <a:ext cx="1903085" cy="307777"/>
          </a:xfrm>
          <a:prstGeom prst="rect">
            <a:avLst/>
          </a:prstGeom>
        </p:spPr>
        <p:txBody>
          <a:bodyPr wrap="none">
            <a:spAutoFit/>
          </a:bodyPr>
          <a:lstStyle/>
          <a:p>
            <a:r>
              <a:rPr lang="en-US" sz="1400" dirty="0">
                <a:latin typeface="Century Gothic" panose="020B0502020202020204" pitchFamily="34" charset="0"/>
              </a:rPr>
              <a:t>(software</a:t>
            </a:r>
            <a:r>
              <a:rPr lang="en-US" sz="1400" dirty="0">
                <a:latin typeface="Century Gothic" panose="020B0502020202020204" pitchFamily="34" charset="0"/>
                <a:cs typeface="Arial" panose="020B0604020202020204" pitchFamily="34" charset="0"/>
              </a:rPr>
              <a:t> </a:t>
            </a:r>
            <a:r>
              <a:rPr lang="en-US" sz="1400" dirty="0">
                <a:latin typeface="Century Gothic" panose="020B0502020202020204" pitchFamily="34" charset="0"/>
              </a:rPr>
              <a:t>Microsoft)</a:t>
            </a:r>
          </a:p>
        </p:txBody>
      </p:sp>
    </p:spTree>
    <p:custDataLst>
      <p:tags r:id="rId1"/>
    </p:custDataLst>
    <p:extLst>
      <p:ext uri="{BB962C8B-B14F-4D97-AF65-F5344CB8AC3E}">
        <p14:creationId xmlns:p14="http://schemas.microsoft.com/office/powerpoint/2010/main" val="3108792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Business and Home Software</a:t>
            </a:r>
          </a:p>
        </p:txBody>
      </p:sp>
      <p:sp>
        <p:nvSpPr>
          <p:cNvPr id="10" name="Text Placeholder 9">
            <a:extLst>
              <a:ext uri="{FF2B5EF4-FFF2-40B4-BE49-F238E27FC236}">
                <a16:creationId xmlns:a16="http://schemas.microsoft.com/office/drawing/2014/main" id="{DDA4ECAF-7A1C-EC47-A969-F863D90D6B26}"/>
              </a:ext>
            </a:extLst>
          </p:cNvPr>
          <p:cNvSpPr>
            <a:spLocks noGrp="1"/>
          </p:cNvSpPr>
          <p:nvPr>
            <p:ph type="body" sz="quarter" idx="10"/>
          </p:nvPr>
        </p:nvSpPr>
        <p:spPr>
          <a:xfrm>
            <a:off x="406625" y="2133599"/>
            <a:ext cx="9147783" cy="5168450"/>
          </a:xfrm>
        </p:spPr>
        <p:txBody>
          <a:bodyPr/>
          <a:lstStyle/>
          <a:p>
            <a:r>
              <a:rPr lang="en-US" altLang="en-US" dirty="0"/>
              <a:t>Organizes data into columns and rows</a:t>
            </a:r>
          </a:p>
          <a:p>
            <a:r>
              <a:rPr lang="en-US" altLang="en-US" dirty="0"/>
              <a:t>Performs calculations on the data</a:t>
            </a:r>
          </a:p>
          <a:p>
            <a:r>
              <a:rPr lang="en-US" altLang="en-US" dirty="0"/>
              <a:t>Calculates using formulas and functions</a:t>
            </a:r>
          </a:p>
          <a:p>
            <a:r>
              <a:rPr lang="en-US" altLang="en-US" dirty="0"/>
              <a:t>Can generate graphs and charts of data</a:t>
            </a:r>
          </a:p>
          <a:p>
            <a:r>
              <a:rPr lang="en-US" altLang="en-US" dirty="0"/>
              <a:t>Examples:</a:t>
            </a:r>
          </a:p>
          <a:p>
            <a:pPr lvl="1">
              <a:spcBef>
                <a:spcPts val="0"/>
              </a:spcBef>
            </a:pPr>
            <a:r>
              <a:rPr lang="en-US" altLang="en-US" dirty="0"/>
              <a:t>Microsoft Excel</a:t>
            </a:r>
          </a:p>
          <a:p>
            <a:pPr lvl="1">
              <a:spcBef>
                <a:spcPts val="0"/>
              </a:spcBef>
            </a:pPr>
            <a:r>
              <a:rPr lang="en-US" altLang="en-US" dirty="0"/>
              <a:t>Corel Quattro Pro</a:t>
            </a:r>
          </a:p>
          <a:p>
            <a:pPr lvl="1">
              <a:spcBef>
                <a:spcPts val="0"/>
              </a:spcBef>
            </a:pPr>
            <a:r>
              <a:rPr lang="en-US" altLang="en-US" dirty="0"/>
              <a:t>Google Docs</a:t>
            </a:r>
            <a:endParaRPr lang="en-US" altLang="en-US" baseline="30000" dirty="0"/>
          </a:p>
          <a:p>
            <a:pPr lvl="1">
              <a:spcBef>
                <a:spcPts val="0"/>
              </a:spcBef>
            </a:pPr>
            <a:r>
              <a:rPr lang="en-US" altLang="en-US" spc="-50" dirty="0"/>
              <a:t>Apache OpenOffice </a:t>
            </a:r>
            <a:br>
              <a:rPr lang="en-US" altLang="en-US" spc="-50" dirty="0"/>
            </a:br>
            <a:r>
              <a:rPr lang="en-US" altLang="en-US" spc="-50" dirty="0"/>
              <a:t>Calc</a:t>
            </a:r>
          </a:p>
          <a:p>
            <a:endParaRPr lang="en-US" altLang="en-US" spc="-40" dirty="0"/>
          </a:p>
          <a:p>
            <a:endParaRPr lang="en-US" dirty="0"/>
          </a:p>
        </p:txBody>
      </p:sp>
      <p:sp>
        <p:nvSpPr>
          <p:cNvPr id="11" name="Text Placeholder 10">
            <a:extLst>
              <a:ext uri="{FF2B5EF4-FFF2-40B4-BE49-F238E27FC236}">
                <a16:creationId xmlns:a16="http://schemas.microsoft.com/office/drawing/2014/main" id="{DB6DBBE4-E103-664B-955D-67D64273408F}"/>
              </a:ext>
            </a:extLst>
          </p:cNvPr>
          <p:cNvSpPr>
            <a:spLocks noGrp="1"/>
          </p:cNvSpPr>
          <p:nvPr>
            <p:ph type="body" sz="quarter" idx="11"/>
          </p:nvPr>
        </p:nvSpPr>
        <p:spPr/>
        <p:txBody>
          <a:bodyPr/>
          <a:lstStyle/>
          <a:p>
            <a:r>
              <a:rPr lang="en-US" altLang="en-US" b="1" dirty="0"/>
              <a:t>Spreadsheet</a:t>
            </a:r>
            <a:endParaRPr lang="en-US" b="1" dirty="0"/>
          </a:p>
        </p:txBody>
      </p:sp>
      <p:sp>
        <p:nvSpPr>
          <p:cNvPr id="8" name="Slide Number Placeholder 7"/>
          <p:cNvSpPr>
            <a:spLocks noGrp="1"/>
          </p:cNvSpPr>
          <p:nvPr>
            <p:ph type="sldNum" sz="quarter" idx="12"/>
          </p:nvPr>
        </p:nvSpPr>
        <p:spPr/>
        <p:txBody>
          <a:bodyPr/>
          <a:lstStyle/>
          <a:p>
            <a:fld id="{F3BF8891-5E06-46C2-89A4-6DB85D39BA35}" type="slidenum">
              <a:rPr lang="en-US" smtClean="0"/>
              <a:pPr/>
              <a:t>12</a:t>
            </a:fld>
            <a:endParaRPr lang="en-US" dirty="0"/>
          </a:p>
        </p:txBody>
      </p:sp>
      <p:pic>
        <p:nvPicPr>
          <p:cNvPr id="7" name="Picture Placeholder 6" descr="Screenshot image from Microsoft® Excel."/>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l="-2081" r="-2081"/>
          <a:stretch/>
        </p:blipFill>
        <p:spPr>
          <a:xfrm>
            <a:off x="5683250" y="4521200"/>
            <a:ext cx="4375150" cy="2347913"/>
          </a:xfrm>
        </p:spPr>
      </p:pic>
      <p:pic>
        <p:nvPicPr>
          <p:cNvPr id="18" name="Picture Placeholder 6" descr="Screenshot image from Microsoft® Excel.">
            <a:extLst>
              <a:ext uri="{FF2B5EF4-FFF2-40B4-BE49-F238E27FC236}">
                <a16:creationId xmlns:a16="http://schemas.microsoft.com/office/drawing/2014/main" id="{DBFC0DAF-2D07-3345-85F0-19FF6D8BDDA2}"/>
              </a:ext>
            </a:extLst>
          </p:cNvPr>
          <p:cNvPicPr>
            <a:picLocks noChangeAspect="1"/>
          </p:cNvPicPr>
          <p:nvPr/>
        </p:nvPicPr>
        <p:blipFill rotWithShape="1">
          <a:blip r:embed="rId4">
            <a:extLst>
              <a:ext uri="{28A0092B-C50C-407E-A947-70E740481C1C}">
                <a14:useLocalDpi xmlns:a14="http://schemas.microsoft.com/office/drawing/2010/main" val="0"/>
              </a:ext>
            </a:extLst>
          </a:blip>
          <a:srcRect l="-2081" r="-2081"/>
          <a:stretch/>
        </p:blipFill>
        <p:spPr>
          <a:xfrm>
            <a:off x="4615543" y="4238567"/>
            <a:ext cx="5234167" cy="2807685"/>
          </a:xfrm>
          <a:prstGeom prst="rect">
            <a:avLst/>
          </a:prstGeom>
        </p:spPr>
      </p:pic>
      <p:sp>
        <p:nvSpPr>
          <p:cNvPr id="19" name="Rectangle 18">
            <a:extLst>
              <a:ext uri="{FF2B5EF4-FFF2-40B4-BE49-F238E27FC236}">
                <a16:creationId xmlns:a16="http://schemas.microsoft.com/office/drawing/2014/main" id="{89960B74-E426-8E4D-BB0C-864ED91758E5}"/>
              </a:ext>
            </a:extLst>
          </p:cNvPr>
          <p:cNvSpPr/>
          <p:nvPr/>
        </p:nvSpPr>
        <p:spPr>
          <a:xfrm>
            <a:off x="4670457" y="7098290"/>
            <a:ext cx="2153154" cy="338554"/>
          </a:xfrm>
          <a:prstGeom prst="rect">
            <a:avLst/>
          </a:prstGeom>
        </p:spPr>
        <p:txBody>
          <a:bodyPr wrap="none">
            <a:spAutoFit/>
          </a:bodyPr>
          <a:lstStyle/>
          <a:p>
            <a:r>
              <a:rPr lang="en-US" sz="1600" dirty="0">
                <a:latin typeface="Century Gothic" panose="020B0502020202020204" pitchFamily="34" charset="0"/>
              </a:rPr>
              <a:t>(software</a:t>
            </a:r>
            <a:r>
              <a:rPr lang="en-US" sz="1600" dirty="0">
                <a:latin typeface="Century Gothic" panose="020B0502020202020204" pitchFamily="34" charset="0"/>
                <a:cs typeface="Arial" panose="020B0604020202020204" pitchFamily="34" charset="0"/>
              </a:rPr>
              <a:t> </a:t>
            </a:r>
            <a:r>
              <a:rPr lang="en-US" sz="1600" dirty="0">
                <a:latin typeface="Century Gothic" panose="020B0502020202020204" pitchFamily="34" charset="0"/>
              </a:rPr>
              <a:t>Microsoft)</a:t>
            </a:r>
          </a:p>
        </p:txBody>
      </p:sp>
    </p:spTree>
    <p:custDataLst>
      <p:tags r:id="rId1"/>
    </p:custDataLst>
    <p:extLst>
      <p:ext uri="{BB962C8B-B14F-4D97-AF65-F5344CB8AC3E}">
        <p14:creationId xmlns:p14="http://schemas.microsoft.com/office/powerpoint/2010/main" val="964216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Business and Home Software</a:t>
            </a:r>
          </a:p>
        </p:txBody>
      </p:sp>
      <p:sp>
        <p:nvSpPr>
          <p:cNvPr id="5" name="Text Placeholder 4"/>
          <p:cNvSpPr>
            <a:spLocks noGrp="1"/>
          </p:cNvSpPr>
          <p:nvPr>
            <p:ph type="body" sz="quarter" idx="10"/>
          </p:nvPr>
        </p:nvSpPr>
        <p:spPr>
          <a:xfrm>
            <a:off x="406625" y="2133600"/>
            <a:ext cx="9147783" cy="3962400"/>
          </a:xfrm>
        </p:spPr>
        <p:txBody>
          <a:bodyPr/>
          <a:lstStyle/>
          <a:p>
            <a:r>
              <a:rPr lang="en-US" altLang="en-US" dirty="0"/>
              <a:t>Creates visual aids for presentations</a:t>
            </a:r>
          </a:p>
          <a:p>
            <a:r>
              <a:rPr lang="en-US" altLang="en-US" dirty="0"/>
              <a:t>Developed as a series of slides</a:t>
            </a:r>
          </a:p>
          <a:p>
            <a:r>
              <a:rPr lang="en-US" altLang="en-US" dirty="0"/>
              <a:t>Can include images, tables, graphs</a:t>
            </a:r>
          </a:p>
          <a:p>
            <a:r>
              <a:rPr lang="en-US" altLang="en-US" dirty="0"/>
              <a:t>Can include animations, automatic transitions</a:t>
            </a:r>
          </a:p>
          <a:p>
            <a:r>
              <a:rPr lang="en-US" altLang="en-US" dirty="0"/>
              <a:t>Examples:</a:t>
            </a:r>
          </a:p>
          <a:p>
            <a:pPr lvl="1">
              <a:spcBef>
                <a:spcPts val="0"/>
              </a:spcBef>
            </a:pPr>
            <a:r>
              <a:rPr lang="en-US" altLang="en-US" dirty="0"/>
              <a:t>Microsoft PowerPoint</a:t>
            </a:r>
          </a:p>
          <a:p>
            <a:pPr lvl="1">
              <a:spcBef>
                <a:spcPts val="0"/>
              </a:spcBef>
            </a:pPr>
            <a:r>
              <a:rPr lang="en-US" altLang="en-US" dirty="0"/>
              <a:t>OpenOffice Impress</a:t>
            </a:r>
          </a:p>
          <a:p>
            <a:pPr lvl="1">
              <a:spcBef>
                <a:spcPts val="0"/>
              </a:spcBef>
            </a:pPr>
            <a:r>
              <a:rPr lang="en-US" altLang="en-US" dirty="0"/>
              <a:t>Apple Keynote</a:t>
            </a:r>
          </a:p>
          <a:p>
            <a:endParaRPr lang="en-US" altLang="en-US" dirty="0"/>
          </a:p>
        </p:txBody>
      </p:sp>
      <p:sp>
        <p:nvSpPr>
          <p:cNvPr id="10" name="Text Placeholder 9">
            <a:extLst>
              <a:ext uri="{FF2B5EF4-FFF2-40B4-BE49-F238E27FC236}">
                <a16:creationId xmlns:a16="http://schemas.microsoft.com/office/drawing/2014/main" id="{F793015C-3F5E-D74F-8AD1-5E6C3AF75D89}"/>
              </a:ext>
            </a:extLst>
          </p:cNvPr>
          <p:cNvSpPr>
            <a:spLocks noGrp="1"/>
          </p:cNvSpPr>
          <p:nvPr>
            <p:ph type="body" sz="quarter" idx="11"/>
          </p:nvPr>
        </p:nvSpPr>
        <p:spPr/>
        <p:txBody>
          <a:bodyPr/>
          <a:lstStyle/>
          <a:p>
            <a:r>
              <a:rPr lang="en-US" b="1" dirty="0"/>
              <a:t>Presentation</a:t>
            </a:r>
          </a:p>
        </p:txBody>
      </p:sp>
      <p:sp>
        <p:nvSpPr>
          <p:cNvPr id="7" name="Slide Number Placeholder 6"/>
          <p:cNvSpPr>
            <a:spLocks noGrp="1"/>
          </p:cNvSpPr>
          <p:nvPr>
            <p:ph type="sldNum" sz="quarter" idx="12"/>
          </p:nvPr>
        </p:nvSpPr>
        <p:spPr/>
        <p:txBody>
          <a:bodyPr/>
          <a:lstStyle/>
          <a:p>
            <a:fld id="{F3BF8891-5E06-46C2-89A4-6DB85D39BA35}" type="slidenum">
              <a:rPr lang="en-US" smtClean="0"/>
              <a:pPr/>
              <a:t>13</a:t>
            </a:fld>
            <a:endParaRPr lang="en-US" dirty="0"/>
          </a:p>
        </p:txBody>
      </p:sp>
      <p:pic>
        <p:nvPicPr>
          <p:cNvPr id="6" name="Picture Placeholder 5" descr="Screenshot image from Microsoft® PowerPoint."/>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l="-137" r="-137"/>
          <a:stretch/>
        </p:blipFill>
        <p:spPr>
          <a:xfrm>
            <a:off x="5106988" y="4146550"/>
            <a:ext cx="4951412" cy="2797175"/>
          </a:xfrm>
        </p:spPr>
      </p:pic>
      <p:pic>
        <p:nvPicPr>
          <p:cNvPr id="13" name="Picture Placeholder 5" descr="Screenshot image from Microsoft® PowerPoint.">
            <a:extLst>
              <a:ext uri="{FF2B5EF4-FFF2-40B4-BE49-F238E27FC236}">
                <a16:creationId xmlns:a16="http://schemas.microsoft.com/office/drawing/2014/main" id="{3B514118-2BE8-7F41-89A3-D7040E1BBDCD}"/>
              </a:ext>
            </a:extLst>
          </p:cNvPr>
          <p:cNvPicPr>
            <a:picLocks noChangeAspect="1"/>
          </p:cNvPicPr>
          <p:nvPr/>
        </p:nvPicPr>
        <p:blipFill rotWithShape="1">
          <a:blip r:embed="rId4">
            <a:extLst>
              <a:ext uri="{28A0092B-C50C-407E-A947-70E740481C1C}">
                <a14:useLocalDpi xmlns:a14="http://schemas.microsoft.com/office/drawing/2010/main" val="0"/>
              </a:ext>
            </a:extLst>
          </a:blip>
          <a:srcRect l="-137" r="-137"/>
          <a:stretch/>
        </p:blipFill>
        <p:spPr>
          <a:xfrm>
            <a:off x="4688112" y="4175578"/>
            <a:ext cx="5096958" cy="2879170"/>
          </a:xfrm>
          <a:prstGeom prst="rect">
            <a:avLst/>
          </a:prstGeom>
        </p:spPr>
      </p:pic>
      <p:sp>
        <p:nvSpPr>
          <p:cNvPr id="14" name="Rectangle 13">
            <a:extLst>
              <a:ext uri="{FF2B5EF4-FFF2-40B4-BE49-F238E27FC236}">
                <a16:creationId xmlns:a16="http://schemas.microsoft.com/office/drawing/2014/main" id="{53171DD3-2FF0-6B48-BA9D-1B9DDD978F77}"/>
              </a:ext>
            </a:extLst>
          </p:cNvPr>
          <p:cNvSpPr/>
          <p:nvPr/>
        </p:nvSpPr>
        <p:spPr>
          <a:xfrm>
            <a:off x="4612401" y="7141832"/>
            <a:ext cx="1972015" cy="369332"/>
          </a:xfrm>
          <a:prstGeom prst="rect">
            <a:avLst/>
          </a:prstGeom>
        </p:spPr>
        <p:txBody>
          <a:bodyPr wrap="none">
            <a:spAutoFit/>
          </a:bodyPr>
          <a:lstStyle/>
          <a:p>
            <a:r>
              <a:rPr lang="en-US" dirty="0">
                <a:latin typeface="Century Gothic" panose="020B0502020202020204" pitchFamily="34" charset="0"/>
              </a:rPr>
              <a:t>(</a:t>
            </a:r>
            <a:r>
              <a:rPr lang="en-US" sz="1400" dirty="0">
                <a:latin typeface="Century Gothic" panose="020B0502020202020204" pitchFamily="34" charset="0"/>
              </a:rPr>
              <a:t>software </a:t>
            </a:r>
            <a:r>
              <a:rPr lang="en-US" sz="1400" dirty="0">
                <a:latin typeface="Century Gothic" panose="020B0502020202020204" pitchFamily="34" charset="0"/>
                <a:cs typeface="Arial" panose="020B0604020202020204" pitchFamily="34" charset="0"/>
              </a:rPr>
              <a:t> </a:t>
            </a:r>
            <a:r>
              <a:rPr lang="en-US" sz="1400" dirty="0">
                <a:latin typeface="Century Gothic" panose="020B0502020202020204" pitchFamily="34" charset="0"/>
              </a:rPr>
              <a:t>Microsoft)</a:t>
            </a:r>
            <a:endParaRPr lang="en-US"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30072345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t>Business and Home Software</a:t>
            </a:r>
          </a:p>
        </p:txBody>
      </p:sp>
      <p:sp>
        <p:nvSpPr>
          <p:cNvPr id="25" name="Text Placeholder 24">
            <a:extLst>
              <a:ext uri="{FF2B5EF4-FFF2-40B4-BE49-F238E27FC236}">
                <a16:creationId xmlns:a16="http://schemas.microsoft.com/office/drawing/2014/main" id="{E84A5928-A785-2041-A6FC-FC3E533FB1BD}"/>
              </a:ext>
            </a:extLst>
          </p:cNvPr>
          <p:cNvSpPr>
            <a:spLocks noGrp="1"/>
          </p:cNvSpPr>
          <p:nvPr>
            <p:ph type="body" sz="quarter" idx="10"/>
          </p:nvPr>
        </p:nvSpPr>
        <p:spPr>
          <a:xfrm>
            <a:off x="406625" y="2133600"/>
            <a:ext cx="9147783" cy="4775200"/>
          </a:xfrm>
        </p:spPr>
        <p:txBody>
          <a:bodyPr/>
          <a:lstStyle/>
          <a:p>
            <a:r>
              <a:rPr lang="en-US" altLang="en-US" dirty="0"/>
              <a:t>Plans and schedules events, resources, and costs of a project</a:t>
            </a:r>
          </a:p>
          <a:p>
            <a:r>
              <a:rPr lang="en-US" altLang="en-US" dirty="0"/>
              <a:t>Keeps track of deadlines and deliverables</a:t>
            </a:r>
          </a:p>
          <a:p>
            <a:r>
              <a:rPr lang="en-US" altLang="en-US" dirty="0"/>
              <a:t>Examples</a:t>
            </a:r>
          </a:p>
          <a:p>
            <a:pPr lvl="1">
              <a:spcBef>
                <a:spcPts val="0"/>
              </a:spcBef>
            </a:pPr>
            <a:r>
              <a:rPr lang="en-US" altLang="en-US" dirty="0"/>
              <a:t>Microsoft </a:t>
            </a:r>
            <a:br>
              <a:rPr lang="en-US" altLang="en-US" dirty="0"/>
            </a:br>
            <a:r>
              <a:rPr lang="en-US" altLang="en-US" dirty="0"/>
              <a:t>Project</a:t>
            </a:r>
          </a:p>
          <a:p>
            <a:pPr lvl="1">
              <a:spcBef>
                <a:spcPts val="0"/>
              </a:spcBef>
            </a:pPr>
            <a:r>
              <a:rPr lang="en-US" altLang="en-US" dirty="0"/>
              <a:t>FastTrack </a:t>
            </a:r>
            <a:br>
              <a:rPr lang="en-US" altLang="en-US" dirty="0"/>
            </a:br>
            <a:r>
              <a:rPr lang="en-US" altLang="en-US" dirty="0"/>
              <a:t>Schedule 10</a:t>
            </a:r>
          </a:p>
          <a:p>
            <a:pPr lvl="1">
              <a:spcBef>
                <a:spcPts val="0"/>
              </a:spcBef>
            </a:pPr>
            <a:r>
              <a:rPr lang="en-US" altLang="en-US" dirty="0"/>
              <a:t>SEER-SEM</a:t>
            </a:r>
            <a:endParaRPr lang="en-US" dirty="0"/>
          </a:p>
        </p:txBody>
      </p:sp>
      <p:sp>
        <p:nvSpPr>
          <p:cNvPr id="21" name="Text Placeholder 20">
            <a:extLst>
              <a:ext uri="{FF2B5EF4-FFF2-40B4-BE49-F238E27FC236}">
                <a16:creationId xmlns:a16="http://schemas.microsoft.com/office/drawing/2014/main" id="{F39EA682-5D0C-1F42-B4A3-0B703975A807}"/>
              </a:ext>
            </a:extLst>
          </p:cNvPr>
          <p:cNvSpPr>
            <a:spLocks noGrp="1"/>
          </p:cNvSpPr>
          <p:nvPr>
            <p:ph type="body" sz="quarter" idx="11"/>
          </p:nvPr>
        </p:nvSpPr>
        <p:spPr/>
        <p:txBody>
          <a:bodyPr/>
          <a:lstStyle/>
          <a:p>
            <a:r>
              <a:rPr lang="en-US" altLang="en-US" b="1" dirty="0"/>
              <a:t>Project Management</a:t>
            </a:r>
            <a:endParaRPr lang="en-US" b="1"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14</a:t>
            </a:fld>
            <a:endParaRPr lang="en-US" dirty="0"/>
          </a:p>
        </p:txBody>
      </p:sp>
      <p:pic>
        <p:nvPicPr>
          <p:cNvPr id="6" name="Picture Placeholder 5" descr="Screenshot image from SEER-SEM."/>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l="-2164" r="-2164"/>
          <a:stretch/>
        </p:blipFill>
        <p:spPr>
          <a:xfrm>
            <a:off x="3938588" y="3414713"/>
            <a:ext cx="6119812" cy="3159125"/>
          </a:xfrm>
        </p:spPr>
      </p:pic>
      <p:pic>
        <p:nvPicPr>
          <p:cNvPr id="28" name="Picture Placeholder 5" descr="Screenshot image from SEER-SEM.">
            <a:extLst>
              <a:ext uri="{FF2B5EF4-FFF2-40B4-BE49-F238E27FC236}">
                <a16:creationId xmlns:a16="http://schemas.microsoft.com/office/drawing/2014/main" id="{AD58CF4C-2C4B-CF40-8644-8E4BD102A10F}"/>
              </a:ext>
            </a:extLst>
          </p:cNvPr>
          <p:cNvPicPr>
            <a:picLocks noChangeAspect="1"/>
          </p:cNvPicPr>
          <p:nvPr/>
        </p:nvPicPr>
        <p:blipFill rotWithShape="1">
          <a:blip r:embed="rId4">
            <a:extLst>
              <a:ext uri="{28A0092B-C50C-407E-A947-70E740481C1C}">
                <a14:useLocalDpi xmlns:a14="http://schemas.microsoft.com/office/drawing/2010/main" val="0"/>
              </a:ext>
            </a:extLst>
          </a:blip>
          <a:srcRect l="-2164" r="-2164"/>
          <a:stretch/>
        </p:blipFill>
        <p:spPr>
          <a:xfrm>
            <a:off x="3428235" y="3740716"/>
            <a:ext cx="6363465" cy="3284311"/>
          </a:xfrm>
          <a:prstGeom prst="rect">
            <a:avLst/>
          </a:prstGeom>
        </p:spPr>
      </p:pic>
      <p:sp>
        <p:nvSpPr>
          <p:cNvPr id="29" name="Rectangle 28">
            <a:extLst>
              <a:ext uri="{FF2B5EF4-FFF2-40B4-BE49-F238E27FC236}">
                <a16:creationId xmlns:a16="http://schemas.microsoft.com/office/drawing/2014/main" id="{681522D0-C8F6-6944-94AE-3067E4909420}"/>
              </a:ext>
            </a:extLst>
          </p:cNvPr>
          <p:cNvSpPr/>
          <p:nvPr/>
        </p:nvSpPr>
        <p:spPr>
          <a:xfrm>
            <a:off x="3509316" y="7125362"/>
            <a:ext cx="1969578" cy="307777"/>
          </a:xfrm>
          <a:prstGeom prst="rect">
            <a:avLst/>
          </a:prstGeom>
        </p:spPr>
        <p:txBody>
          <a:bodyPr wrap="square">
            <a:spAutoFit/>
          </a:bodyPr>
          <a:lstStyle/>
          <a:p>
            <a:r>
              <a:rPr lang="en-US" sz="1400" dirty="0">
                <a:latin typeface="Century Gothic" panose="020B0502020202020204" pitchFamily="34" charset="0"/>
              </a:rPr>
              <a:t>(Galorath 2017)</a:t>
            </a:r>
          </a:p>
        </p:txBody>
      </p:sp>
    </p:spTree>
    <p:custDataLst>
      <p:tags r:id="rId1"/>
    </p:custDataLst>
    <p:extLst>
      <p:ext uri="{BB962C8B-B14F-4D97-AF65-F5344CB8AC3E}">
        <p14:creationId xmlns:p14="http://schemas.microsoft.com/office/powerpoint/2010/main" val="25527584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Science and Mathematics Software</a:t>
            </a:r>
          </a:p>
        </p:txBody>
      </p:sp>
      <p:sp>
        <p:nvSpPr>
          <p:cNvPr id="10" name="Text Placeholder 9">
            <a:extLst>
              <a:ext uri="{FF2B5EF4-FFF2-40B4-BE49-F238E27FC236}">
                <a16:creationId xmlns:a16="http://schemas.microsoft.com/office/drawing/2014/main" id="{1CA5A0BC-B66E-0147-9C92-EA36FC69FED5}"/>
              </a:ext>
            </a:extLst>
          </p:cNvPr>
          <p:cNvSpPr>
            <a:spLocks noGrp="1"/>
          </p:cNvSpPr>
          <p:nvPr>
            <p:ph type="body" sz="quarter" idx="10"/>
          </p:nvPr>
        </p:nvSpPr>
        <p:spPr>
          <a:xfrm>
            <a:off x="406625" y="2133599"/>
            <a:ext cx="4658861" cy="4633199"/>
          </a:xfrm>
        </p:spPr>
        <p:txBody>
          <a:bodyPr/>
          <a:lstStyle/>
          <a:p>
            <a:r>
              <a:rPr lang="en-US" altLang="en-US" dirty="0"/>
              <a:t>Number-crunching software</a:t>
            </a:r>
          </a:p>
          <a:p>
            <a:r>
              <a:rPr lang="en-US" altLang="en-US" dirty="0"/>
              <a:t>Runs models and works with large amounts of data</a:t>
            </a:r>
          </a:p>
          <a:p>
            <a:r>
              <a:rPr lang="en-US" altLang="en-US" dirty="0"/>
              <a:t>Examples:</a:t>
            </a:r>
          </a:p>
          <a:p>
            <a:pPr lvl="1">
              <a:spcBef>
                <a:spcPts val="0"/>
              </a:spcBef>
            </a:pPr>
            <a:r>
              <a:rPr lang="en-US" altLang="en-US" dirty="0"/>
              <a:t>IBM SPSS Statistics</a:t>
            </a:r>
          </a:p>
          <a:p>
            <a:pPr lvl="1">
              <a:spcBef>
                <a:spcPts val="0"/>
              </a:spcBef>
            </a:pPr>
            <a:r>
              <a:rPr lang="en-US" altLang="en-US" dirty="0"/>
              <a:t>Gretl</a:t>
            </a:r>
          </a:p>
          <a:p>
            <a:pPr lvl="1">
              <a:spcBef>
                <a:spcPts val="0"/>
              </a:spcBef>
            </a:pPr>
            <a:r>
              <a:rPr lang="en-US" altLang="en-US" dirty="0"/>
              <a:t>Matlab</a:t>
            </a:r>
            <a:endParaRPr lang="en-US" altLang="en-US" baseline="30000" dirty="0"/>
          </a:p>
          <a:p>
            <a:pPr lvl="1">
              <a:spcBef>
                <a:spcPts val="0"/>
              </a:spcBef>
            </a:pPr>
            <a:r>
              <a:rPr lang="en-US" altLang="en-US" dirty="0"/>
              <a:t>Mathematica</a:t>
            </a:r>
            <a:endParaRPr 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15</a:t>
            </a:fld>
            <a:endParaRPr lang="en-US" dirty="0"/>
          </a:p>
        </p:txBody>
      </p:sp>
      <p:pic>
        <p:nvPicPr>
          <p:cNvPr id="13" name="Content Placeholder 12" descr="Screenshot image of open-source Gretl application windows."/>
          <p:cNvPicPr>
            <a:picLocks noGrp="1" noChangeAspect="1"/>
          </p:cNvPicPr>
          <p:nvPr>
            <p:ph sz="quarter" idx="4294967295"/>
          </p:nvPr>
        </p:nvPicPr>
        <p:blipFill rotWithShape="1">
          <a:blip r:embed="rId4">
            <a:extLst>
              <a:ext uri="{28A0092B-C50C-407E-A947-70E740481C1C}">
                <a14:useLocalDpi xmlns:a14="http://schemas.microsoft.com/office/drawing/2010/main" val="0"/>
              </a:ext>
            </a:extLst>
          </a:blip>
          <a:srcRect/>
          <a:stretch/>
        </p:blipFill>
        <p:spPr>
          <a:xfrm>
            <a:off x="5199438" y="2376157"/>
            <a:ext cx="4583189" cy="3907168"/>
          </a:xfrm>
          <a:prstGeom prst="rect">
            <a:avLst/>
          </a:prstGeom>
        </p:spPr>
      </p:pic>
      <p:sp>
        <p:nvSpPr>
          <p:cNvPr id="12" name="Rectangle 11">
            <a:extLst>
              <a:ext uri="{FF2B5EF4-FFF2-40B4-BE49-F238E27FC236}">
                <a16:creationId xmlns:a16="http://schemas.microsoft.com/office/drawing/2014/main" id="{484D66FB-130B-9141-B821-3507FCC17F59}"/>
              </a:ext>
            </a:extLst>
          </p:cNvPr>
          <p:cNvSpPr/>
          <p:nvPr/>
        </p:nvSpPr>
        <p:spPr>
          <a:xfrm>
            <a:off x="5241056" y="6444507"/>
            <a:ext cx="2274662" cy="307777"/>
          </a:xfrm>
          <a:prstGeom prst="rect">
            <a:avLst/>
          </a:prstGeom>
        </p:spPr>
        <p:txBody>
          <a:bodyPr wrap="none">
            <a:spAutoFit/>
          </a:bodyPr>
          <a:lstStyle/>
          <a:p>
            <a:r>
              <a:rPr lang="en-US" sz="1400" dirty="0">
                <a:latin typeface="Century Gothic" panose="020B0502020202020204" pitchFamily="34" charset="0"/>
              </a:rPr>
              <a:t>(Cottrell &amp; </a:t>
            </a:r>
            <a:r>
              <a:rPr lang="en-US" sz="1400" dirty="0"/>
              <a:t>Lucchetti</a:t>
            </a:r>
            <a:r>
              <a:rPr lang="en-US" sz="1400" dirty="0">
                <a:latin typeface="Century Gothic" panose="020B0502020202020204" pitchFamily="34" charset="0"/>
              </a:rPr>
              <a:t>, n.d.)</a:t>
            </a:r>
          </a:p>
        </p:txBody>
      </p:sp>
    </p:spTree>
    <p:custDataLst>
      <p:tags r:id="rId1"/>
    </p:custDataLst>
    <p:extLst>
      <p:ext uri="{BB962C8B-B14F-4D97-AF65-F5344CB8AC3E}">
        <p14:creationId xmlns:p14="http://schemas.microsoft.com/office/powerpoint/2010/main" val="39669339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t>Graphics and Multimedia Software</a:t>
            </a:r>
          </a:p>
        </p:txBody>
      </p:sp>
      <p:sp>
        <p:nvSpPr>
          <p:cNvPr id="23555" name="Content Placeholder 2"/>
          <p:cNvSpPr>
            <a:spLocks noGrp="1"/>
          </p:cNvSpPr>
          <p:nvPr>
            <p:ph type="body" sz="quarter" idx="10"/>
          </p:nvPr>
        </p:nvSpPr>
        <p:spPr>
          <a:xfrm>
            <a:off x="406625" y="2133599"/>
            <a:ext cx="9147783" cy="3817257"/>
          </a:xfrm>
        </p:spPr>
        <p:txBody>
          <a:bodyPr/>
          <a:lstStyle/>
          <a:p>
            <a:pPr>
              <a:spcAft>
                <a:spcPts val="1200"/>
              </a:spcAft>
            </a:pPr>
            <a:r>
              <a:rPr lang="en-US" altLang="en-US" dirty="0"/>
              <a:t>Professional software used to produce high-quality print documents such as textbooks, brochures, and catalogs</a:t>
            </a:r>
          </a:p>
          <a:p>
            <a:pPr>
              <a:spcAft>
                <a:spcPts val="1200"/>
              </a:spcAft>
            </a:pPr>
            <a:r>
              <a:rPr lang="en-US" altLang="en-US" dirty="0"/>
              <a:t>Assists with layout, colors, and graphics</a:t>
            </a:r>
          </a:p>
          <a:p>
            <a:pPr>
              <a:spcAft>
                <a:spcPts val="1200"/>
              </a:spcAft>
            </a:pPr>
            <a:r>
              <a:rPr lang="en-US" altLang="en-US" dirty="0"/>
              <a:t>Produces high-resolution output that is suitable for printing</a:t>
            </a:r>
          </a:p>
          <a:p>
            <a:pPr>
              <a:spcAft>
                <a:spcPts val="1200"/>
              </a:spcAft>
            </a:pPr>
            <a:r>
              <a:rPr lang="en-US" altLang="en-US" dirty="0"/>
              <a:t>Examples:</a:t>
            </a:r>
          </a:p>
          <a:p>
            <a:pPr lvl="1">
              <a:spcAft>
                <a:spcPts val="1200"/>
              </a:spcAft>
            </a:pPr>
            <a:r>
              <a:rPr lang="en-US" altLang="en-US" dirty="0"/>
              <a:t>Adobe PageMaker, Adobe FrameMaker, Microsoft Publisher, Scribus </a:t>
            </a:r>
          </a:p>
        </p:txBody>
      </p:sp>
      <p:sp>
        <p:nvSpPr>
          <p:cNvPr id="3" name="Text Placeholder 2">
            <a:extLst>
              <a:ext uri="{FF2B5EF4-FFF2-40B4-BE49-F238E27FC236}">
                <a16:creationId xmlns:a16="http://schemas.microsoft.com/office/drawing/2014/main" id="{8FBD01EB-98E0-8C45-BB40-CCE93FA024F4}"/>
              </a:ext>
            </a:extLst>
          </p:cNvPr>
          <p:cNvSpPr>
            <a:spLocks noGrp="1"/>
          </p:cNvSpPr>
          <p:nvPr>
            <p:ph type="body" sz="quarter" idx="11"/>
          </p:nvPr>
        </p:nvSpPr>
        <p:spPr/>
        <p:txBody>
          <a:bodyPr/>
          <a:lstStyle/>
          <a:p>
            <a:r>
              <a:rPr lang="en-US" altLang="en-US" b="1" dirty="0"/>
              <a:t>Desktop Publishing</a:t>
            </a:r>
            <a:endParaRPr lang="en-US" b="1"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16</a:t>
            </a:fld>
            <a:endParaRPr lang="en-US" dirty="0"/>
          </a:p>
        </p:txBody>
      </p:sp>
    </p:spTree>
    <p:custDataLst>
      <p:tags r:id="rId1"/>
    </p:custDataLst>
    <p:extLst>
      <p:ext uri="{BB962C8B-B14F-4D97-AF65-F5344CB8AC3E}">
        <p14:creationId xmlns:p14="http://schemas.microsoft.com/office/powerpoint/2010/main" val="13210492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Desktop Publishing Example</a:t>
            </a:r>
          </a:p>
        </p:txBody>
      </p:sp>
      <p:sp>
        <p:nvSpPr>
          <p:cNvPr id="24579" name="Content Placeholder 2"/>
          <p:cNvSpPr>
            <a:spLocks noGrp="1"/>
          </p:cNvSpPr>
          <p:nvPr>
            <p:ph type="body" sz="quarter" idx="10"/>
          </p:nvPr>
        </p:nvSpPr>
        <p:spPr/>
        <p:txBody>
          <a:bodyPr/>
          <a:lstStyle/>
          <a:p>
            <a:r>
              <a:rPr lang="en-US" altLang="en-US" dirty="0"/>
              <a:t>(</a:t>
            </a:r>
            <a:r>
              <a:rPr lang="en-US" dirty="0"/>
              <a:t>Chiefmanyrabbitguteat, 2008</a:t>
            </a:r>
            <a:r>
              <a:rPr lang="en-US" altLang="en-US" dirty="0"/>
              <a:t>, GNU GPL)</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17</a:t>
            </a:fld>
            <a:endParaRPr lang="en-US" dirty="0"/>
          </a:p>
        </p:txBody>
      </p:sp>
      <p:pic>
        <p:nvPicPr>
          <p:cNvPr id="3" name="Picture Placeholder 2" descr="Screenshot image of Scribus software."/>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l="-5970" r="-5970"/>
          <a:stretch/>
        </p:blipFill>
        <p:spPr>
          <a:xfrm>
            <a:off x="29027" y="1566182"/>
            <a:ext cx="9713545" cy="5560332"/>
          </a:xfrm>
          <a:prstGeom prst="rect">
            <a:avLst/>
          </a:prstGeom>
        </p:spPr>
      </p:pic>
      <p:sp>
        <p:nvSpPr>
          <p:cNvPr id="7" name="Content Placeholder 2">
            <a:extLst>
              <a:ext uri="{FF2B5EF4-FFF2-40B4-BE49-F238E27FC236}">
                <a16:creationId xmlns:a16="http://schemas.microsoft.com/office/drawing/2014/main" id="{418C30BD-B12B-1F43-BBA3-E6F7B6551DE6}"/>
              </a:ext>
            </a:extLst>
          </p:cNvPr>
          <p:cNvSpPr txBox="1">
            <a:spLocks/>
          </p:cNvSpPr>
          <p:nvPr/>
        </p:nvSpPr>
        <p:spPr>
          <a:xfrm>
            <a:off x="508223" y="7246665"/>
            <a:ext cx="4673375" cy="302577"/>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1400" kern="0" dirty="0">
                <a:solidFill>
                  <a:sysClr val="windowText" lastClr="000000"/>
                </a:solidFill>
                <a:latin typeface="Century Gothic" panose="020B0502020202020204" pitchFamily="34" charset="0"/>
              </a:rPr>
              <a:t>(</a:t>
            </a:r>
            <a:r>
              <a:rPr lang="en-US" sz="1400" kern="0" dirty="0">
                <a:solidFill>
                  <a:sysClr val="windowText" lastClr="000000"/>
                </a:solidFill>
                <a:latin typeface="Century Gothic" panose="020B0502020202020204" pitchFamily="34" charset="0"/>
              </a:rPr>
              <a:t>Chiefmanyrabbitguteat, 2008</a:t>
            </a:r>
            <a:r>
              <a:rPr lang="en-US" altLang="en-US" sz="1400" kern="0" dirty="0">
                <a:solidFill>
                  <a:sysClr val="windowText" lastClr="000000"/>
                </a:solidFill>
                <a:latin typeface="Century Gothic" panose="020B0502020202020204" pitchFamily="34" charset="0"/>
              </a:rPr>
              <a:t>)</a:t>
            </a:r>
          </a:p>
        </p:txBody>
      </p:sp>
    </p:spTree>
    <p:custDataLst>
      <p:tags r:id="rId1"/>
    </p:custDataLst>
    <p:extLst>
      <p:ext uri="{BB962C8B-B14F-4D97-AF65-F5344CB8AC3E}">
        <p14:creationId xmlns:p14="http://schemas.microsoft.com/office/powerpoint/2010/main" val="2500170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t>Graphics and Multimedia Software</a:t>
            </a:r>
          </a:p>
        </p:txBody>
      </p:sp>
      <p:sp>
        <p:nvSpPr>
          <p:cNvPr id="25603" name="Content Placeholder 2"/>
          <p:cNvSpPr>
            <a:spLocks noGrp="1"/>
          </p:cNvSpPr>
          <p:nvPr>
            <p:ph type="body" sz="quarter" idx="10"/>
          </p:nvPr>
        </p:nvSpPr>
        <p:spPr>
          <a:xfrm>
            <a:off x="406625" y="2133600"/>
            <a:ext cx="9147783" cy="4049486"/>
          </a:xfrm>
        </p:spPr>
        <p:txBody>
          <a:bodyPr/>
          <a:lstStyle/>
          <a:p>
            <a:r>
              <a:rPr lang="en-US" altLang="en-US" dirty="0"/>
              <a:t>Professional image-editing, photo-editing, and paint software</a:t>
            </a:r>
          </a:p>
          <a:p>
            <a:pPr lvl="1"/>
            <a:r>
              <a:rPr lang="en-US" altLang="en-US" dirty="0"/>
              <a:t>Image-editing software adds the ability to modify existing images and pictures</a:t>
            </a:r>
          </a:p>
          <a:p>
            <a:pPr marL="1095375" lvl="2" indent="-342900">
              <a:buFont typeface="Wingdings" panose="05000000000000000000" pitchFamily="2" charset="2"/>
              <a:buChar char="§"/>
            </a:pPr>
            <a:r>
              <a:rPr lang="en-US" altLang="en-US" dirty="0"/>
              <a:t>Photo-editing software is a type of image editing software that allows users to edit and customize digital photographs</a:t>
            </a:r>
          </a:p>
          <a:p>
            <a:pPr marL="1095375" lvl="2" indent="-342900">
              <a:buFont typeface="Wingdings" panose="05000000000000000000" pitchFamily="2" charset="2"/>
              <a:buChar char="§"/>
            </a:pPr>
            <a:r>
              <a:rPr lang="en-US" altLang="en-US" dirty="0"/>
              <a:t>Examples: Adobe Photoshop, GIMP, Inkscape</a:t>
            </a:r>
          </a:p>
          <a:p>
            <a:pPr lvl="1"/>
            <a:r>
              <a:rPr lang="en-US" altLang="en-US" dirty="0"/>
              <a:t>Paint software allows graphic artists to draw pictures and shapes </a:t>
            </a:r>
          </a:p>
        </p:txBody>
      </p:sp>
      <p:sp>
        <p:nvSpPr>
          <p:cNvPr id="3" name="Text Placeholder 2">
            <a:extLst>
              <a:ext uri="{FF2B5EF4-FFF2-40B4-BE49-F238E27FC236}">
                <a16:creationId xmlns:a16="http://schemas.microsoft.com/office/drawing/2014/main" id="{59956E48-FE55-9643-82C7-869CBF40CD56}"/>
              </a:ext>
            </a:extLst>
          </p:cNvPr>
          <p:cNvSpPr>
            <a:spLocks noGrp="1"/>
          </p:cNvSpPr>
          <p:nvPr>
            <p:ph type="body" sz="quarter" idx="11"/>
          </p:nvPr>
        </p:nvSpPr>
        <p:spPr/>
        <p:txBody>
          <a:bodyPr/>
          <a:lstStyle/>
          <a:p>
            <a:r>
              <a:rPr lang="en-US" altLang="en-US" b="1" dirty="0"/>
              <a:t>Images, Photos, Paint</a:t>
            </a:r>
            <a:endParaRPr lang="en-US" b="1"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18</a:t>
            </a:fld>
            <a:endParaRPr lang="en-US" dirty="0"/>
          </a:p>
        </p:txBody>
      </p:sp>
    </p:spTree>
    <p:custDataLst>
      <p:tags r:id="rId1"/>
    </p:custDataLst>
    <p:extLst>
      <p:ext uri="{BB962C8B-B14F-4D97-AF65-F5344CB8AC3E}">
        <p14:creationId xmlns:p14="http://schemas.microsoft.com/office/powerpoint/2010/main" val="39602512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Image Editing Example</a:t>
            </a:r>
          </a:p>
        </p:txBody>
      </p:sp>
      <p:sp>
        <p:nvSpPr>
          <p:cNvPr id="26631" name="Text Placeholder 9"/>
          <p:cNvSpPr>
            <a:spLocks noGrp="1" noChangeAspect="1"/>
          </p:cNvSpPr>
          <p:nvPr>
            <p:ph type="body" sz="quarter" idx="10"/>
          </p:nvPr>
        </p:nvSpPr>
        <p:spPr/>
        <p:txBody>
          <a:bodyPr/>
          <a:lstStyle/>
          <a:p>
            <a:r>
              <a:rPr lang="en-US" dirty="0"/>
              <a:t>(Rotkevich, K., Inkscape.</a:t>
            </a:r>
            <a:r>
              <a:rPr lang="en-US" altLang="en-US" dirty="0"/>
              <a:t> 2007, GNU GPL and Free Art License)</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19</a:t>
            </a:fld>
            <a:endParaRPr lang="en-US" dirty="0"/>
          </a:p>
        </p:txBody>
      </p:sp>
      <p:pic>
        <p:nvPicPr>
          <p:cNvPr id="5" name="Picture Placeholder 4" descr="This is a screenshot of Inkscape, an open-source image-editing application, and shows different effects applied to a single image.&#10;"/>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11607" b="11607"/>
          <a:stretch>
            <a:fillRect/>
          </a:stretch>
        </p:blipFill>
        <p:spPr>
          <a:xfrm>
            <a:off x="493485" y="1580696"/>
            <a:ext cx="9130369" cy="5226504"/>
          </a:xfrm>
          <a:prstGeom prst="rect">
            <a:avLst/>
          </a:prstGeom>
        </p:spPr>
      </p:pic>
      <p:sp>
        <p:nvSpPr>
          <p:cNvPr id="7" name="Text Placeholder 9">
            <a:extLst>
              <a:ext uri="{FF2B5EF4-FFF2-40B4-BE49-F238E27FC236}">
                <a16:creationId xmlns:a16="http://schemas.microsoft.com/office/drawing/2014/main" id="{1CFA4EC4-CD08-464D-9004-D0948E3A12D5}"/>
              </a:ext>
            </a:extLst>
          </p:cNvPr>
          <p:cNvSpPr txBox="1">
            <a:spLocks noChangeAspect="1"/>
          </p:cNvSpPr>
          <p:nvPr/>
        </p:nvSpPr>
        <p:spPr>
          <a:xfrm>
            <a:off x="493484" y="6937220"/>
            <a:ext cx="10957575" cy="422885"/>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sz="1400" kern="0" dirty="0">
                <a:solidFill>
                  <a:sysClr val="windowText" lastClr="000000"/>
                </a:solidFill>
                <a:latin typeface="Century Gothic" panose="020B0502020202020204" pitchFamily="34" charset="0"/>
              </a:rPr>
              <a:t>(Rotkevich &amp; Inkscape,</a:t>
            </a:r>
            <a:r>
              <a:rPr lang="en-US" altLang="en-US" sz="1400" kern="0" dirty="0">
                <a:solidFill>
                  <a:sysClr val="windowText" lastClr="000000"/>
                </a:solidFill>
                <a:latin typeface="Century Gothic" panose="020B0502020202020204" pitchFamily="34" charset="0"/>
              </a:rPr>
              <a:t> 2007)</a:t>
            </a:r>
          </a:p>
        </p:txBody>
      </p:sp>
    </p:spTree>
    <p:custDataLst>
      <p:tags r:id="rId1"/>
    </p:custDataLst>
    <p:extLst>
      <p:ext uri="{BB962C8B-B14F-4D97-AF65-F5344CB8AC3E}">
        <p14:creationId xmlns:p14="http://schemas.microsoft.com/office/powerpoint/2010/main" val="24483916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Computer Software</a:t>
            </a:r>
          </a:p>
        </p:txBody>
      </p:sp>
      <p:sp>
        <p:nvSpPr>
          <p:cNvPr id="3" name="Content Placeholder 2"/>
          <p:cNvSpPr>
            <a:spLocks noGrp="1"/>
          </p:cNvSpPr>
          <p:nvPr>
            <p:ph type="body" sz="quarter" idx="10"/>
          </p:nvPr>
        </p:nvSpPr>
        <p:spPr/>
        <p:txBody>
          <a:bodyPr/>
          <a:lstStyle/>
          <a:p>
            <a:pPr lvl="0">
              <a:spcAft>
                <a:spcPts val="1200"/>
              </a:spcAft>
            </a:pPr>
            <a:r>
              <a:rPr lang="en-US" dirty="0"/>
              <a:t>Define computer software and major software types Describe application software classification and provide examples, including those focused on healthcare</a:t>
            </a:r>
          </a:p>
        </p:txBody>
      </p:sp>
      <p:sp>
        <p:nvSpPr>
          <p:cNvPr id="8" name="Text Placeholder 7">
            <a:extLst>
              <a:ext uri="{FF2B5EF4-FFF2-40B4-BE49-F238E27FC236}">
                <a16:creationId xmlns:a16="http://schemas.microsoft.com/office/drawing/2014/main" id="{0C7EE6CA-19D1-F34C-92A0-2700931FE1F3}"/>
              </a:ext>
            </a:extLst>
          </p:cNvPr>
          <p:cNvSpPr>
            <a:spLocks noGrp="1"/>
          </p:cNvSpPr>
          <p:nvPr>
            <p:ph type="body" sz="quarter" idx="11"/>
          </p:nvPr>
        </p:nvSpPr>
        <p:spPr/>
        <p:txBody>
          <a:bodyPr/>
          <a:lstStyle/>
          <a:p>
            <a:r>
              <a:rPr lang="en-US" altLang="en-US" b="1" dirty="0"/>
              <a:t>Learning Objectives</a:t>
            </a:r>
            <a:endParaRPr lang="en-US" b="1"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2</a:t>
            </a:fld>
            <a:endParaRPr lang="en-US" dirty="0"/>
          </a:p>
        </p:txBody>
      </p:sp>
    </p:spTree>
    <p:custDataLst>
      <p:tags r:id="rId1"/>
    </p:custDataLst>
    <p:extLst>
      <p:ext uri="{BB962C8B-B14F-4D97-AF65-F5344CB8AC3E}">
        <p14:creationId xmlns:p14="http://schemas.microsoft.com/office/powerpoint/2010/main" val="5834910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a:t>Graphics and Multimedia Software</a:t>
            </a:r>
          </a:p>
        </p:txBody>
      </p:sp>
      <p:sp>
        <p:nvSpPr>
          <p:cNvPr id="27652" name="Content Placeholder 7"/>
          <p:cNvSpPr>
            <a:spLocks noGrp="1"/>
          </p:cNvSpPr>
          <p:nvPr>
            <p:ph type="body" sz="quarter" idx="10"/>
          </p:nvPr>
        </p:nvSpPr>
        <p:spPr>
          <a:xfrm>
            <a:off x="406626" y="2133600"/>
            <a:ext cx="4804004" cy="4455886"/>
          </a:xfrm>
        </p:spPr>
        <p:txBody>
          <a:bodyPr/>
          <a:lstStyle/>
          <a:p>
            <a:r>
              <a:rPr lang="en-US" altLang="en-US" dirty="0"/>
              <a:t>Modify a video segment called a clip</a:t>
            </a:r>
          </a:p>
          <a:p>
            <a:r>
              <a:rPr lang="en-US" altLang="en-US" dirty="0"/>
              <a:t>Delete, reorder, add special effects to clips</a:t>
            </a:r>
          </a:p>
          <a:p>
            <a:r>
              <a:rPr lang="en-US" altLang="en-US" dirty="0"/>
              <a:t>Examples</a:t>
            </a:r>
          </a:p>
          <a:p>
            <a:pPr lvl="1">
              <a:spcBef>
                <a:spcPts val="0"/>
              </a:spcBef>
            </a:pPr>
            <a:r>
              <a:rPr lang="en-US" altLang="en-US" dirty="0"/>
              <a:t>Adobe Premiere Elements</a:t>
            </a:r>
          </a:p>
          <a:p>
            <a:pPr lvl="1">
              <a:spcBef>
                <a:spcPts val="0"/>
              </a:spcBef>
            </a:pPr>
            <a:r>
              <a:rPr lang="en-US" altLang="en-US" dirty="0"/>
              <a:t>Pinnacle Studio</a:t>
            </a:r>
          </a:p>
          <a:p>
            <a:pPr lvl="1">
              <a:spcBef>
                <a:spcPts val="0"/>
              </a:spcBef>
            </a:pPr>
            <a:r>
              <a:rPr lang="en-US" altLang="en-US" dirty="0"/>
              <a:t>OpenShot Video Editor</a:t>
            </a:r>
          </a:p>
          <a:p>
            <a:endParaRPr lang="en-US" dirty="0"/>
          </a:p>
        </p:txBody>
      </p:sp>
      <p:sp>
        <p:nvSpPr>
          <p:cNvPr id="5" name="Text Placeholder 4">
            <a:extLst>
              <a:ext uri="{FF2B5EF4-FFF2-40B4-BE49-F238E27FC236}">
                <a16:creationId xmlns:a16="http://schemas.microsoft.com/office/drawing/2014/main" id="{5FA68441-006E-214E-8A87-ED64FE4B0B5C}"/>
              </a:ext>
            </a:extLst>
          </p:cNvPr>
          <p:cNvSpPr>
            <a:spLocks noGrp="1"/>
          </p:cNvSpPr>
          <p:nvPr>
            <p:ph type="body" sz="quarter" idx="11"/>
          </p:nvPr>
        </p:nvSpPr>
        <p:spPr/>
        <p:txBody>
          <a:bodyPr/>
          <a:lstStyle/>
          <a:p>
            <a:r>
              <a:rPr lang="en-US" b="1" dirty="0"/>
              <a:t>Video Editing</a:t>
            </a:r>
          </a:p>
        </p:txBody>
      </p:sp>
      <p:sp>
        <p:nvSpPr>
          <p:cNvPr id="3" name="Slide Number Placeholder 2"/>
          <p:cNvSpPr>
            <a:spLocks noGrp="1"/>
          </p:cNvSpPr>
          <p:nvPr>
            <p:ph type="sldNum" sz="quarter" idx="12"/>
          </p:nvPr>
        </p:nvSpPr>
        <p:spPr/>
        <p:txBody>
          <a:bodyPr/>
          <a:lstStyle/>
          <a:p>
            <a:fld id="{F3BF8891-5E06-46C2-89A4-6DB85D39BA35}" type="slidenum">
              <a:rPr lang="en-US" smtClean="0"/>
              <a:pPr/>
              <a:t>20</a:t>
            </a:fld>
            <a:endParaRPr lang="en-US" dirty="0"/>
          </a:p>
        </p:txBody>
      </p:sp>
      <p:pic>
        <p:nvPicPr>
          <p:cNvPr id="2" name="Content Placeholder 1" descr="Screenshot image of Openshot video software."/>
          <p:cNvPicPr>
            <a:picLocks noGrp="1" noChangeAspect="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5346700" y="2220684"/>
            <a:ext cx="4445000" cy="4605338"/>
          </a:xfrm>
          <a:prstGeom prst="rect">
            <a:avLst/>
          </a:prstGeom>
        </p:spPr>
      </p:pic>
      <p:sp>
        <p:nvSpPr>
          <p:cNvPr id="17" name="Content Placeholder 7">
            <a:extLst>
              <a:ext uri="{FF2B5EF4-FFF2-40B4-BE49-F238E27FC236}">
                <a16:creationId xmlns:a16="http://schemas.microsoft.com/office/drawing/2014/main" id="{698564F4-F6F6-574C-8DBD-2D58E4CF9E41}"/>
              </a:ext>
            </a:extLst>
          </p:cNvPr>
          <p:cNvSpPr txBox="1">
            <a:spLocks/>
          </p:cNvSpPr>
          <p:nvPr/>
        </p:nvSpPr>
        <p:spPr>
          <a:xfrm>
            <a:off x="5308600" y="6913789"/>
            <a:ext cx="3450133" cy="533400"/>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sz="1400" kern="0" dirty="0">
                <a:solidFill>
                  <a:sysClr val="windowText" lastClr="000000"/>
                </a:solidFill>
                <a:latin typeface="Century Gothic" panose="020B0502020202020204" pitchFamily="34" charset="0"/>
              </a:rPr>
              <a:t>(JonOomp, 2009)</a:t>
            </a:r>
          </a:p>
        </p:txBody>
      </p:sp>
    </p:spTree>
    <p:custDataLst>
      <p:tags r:id="rId1"/>
    </p:custDataLst>
    <p:extLst>
      <p:ext uri="{BB962C8B-B14F-4D97-AF65-F5344CB8AC3E}">
        <p14:creationId xmlns:p14="http://schemas.microsoft.com/office/powerpoint/2010/main" val="10083232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dirty="0"/>
              <a:t>Communication Software</a:t>
            </a:r>
          </a:p>
        </p:txBody>
      </p:sp>
      <p:sp>
        <p:nvSpPr>
          <p:cNvPr id="8" name="Text Placeholder 7"/>
          <p:cNvSpPr>
            <a:spLocks noGrp="1"/>
          </p:cNvSpPr>
          <p:nvPr>
            <p:ph type="body" sz="quarter" idx="10"/>
          </p:nvPr>
        </p:nvSpPr>
        <p:spPr>
          <a:xfrm>
            <a:off x="406625" y="2133600"/>
            <a:ext cx="9147783" cy="4180114"/>
          </a:xfrm>
        </p:spPr>
        <p:txBody>
          <a:bodyPr/>
          <a:lstStyle/>
          <a:p>
            <a:r>
              <a:rPr lang="en-US" altLang="en-US" dirty="0"/>
              <a:t>Many different types</a:t>
            </a:r>
          </a:p>
          <a:p>
            <a:pPr lvl="1">
              <a:spcBef>
                <a:spcPts val="0"/>
              </a:spcBef>
            </a:pPr>
            <a:r>
              <a:rPr lang="en-US" altLang="en-US" dirty="0"/>
              <a:t>E-mail</a:t>
            </a:r>
          </a:p>
          <a:p>
            <a:pPr lvl="1">
              <a:spcBef>
                <a:spcPts val="0"/>
              </a:spcBef>
            </a:pPr>
            <a:r>
              <a:rPr lang="en-US" altLang="en-US" dirty="0"/>
              <a:t>Instant messaging</a:t>
            </a:r>
          </a:p>
          <a:p>
            <a:pPr lvl="1">
              <a:spcBef>
                <a:spcPts val="0"/>
              </a:spcBef>
            </a:pPr>
            <a:r>
              <a:rPr lang="en-US" altLang="en-US" dirty="0"/>
              <a:t>File transfer protocol</a:t>
            </a:r>
          </a:p>
          <a:p>
            <a:pPr lvl="1">
              <a:spcBef>
                <a:spcPts val="0"/>
              </a:spcBef>
            </a:pPr>
            <a:r>
              <a:rPr lang="en-US" altLang="en-US" dirty="0"/>
              <a:t>Web browsers</a:t>
            </a:r>
          </a:p>
          <a:p>
            <a:pPr lvl="1">
              <a:spcBef>
                <a:spcPts val="0"/>
              </a:spcBef>
            </a:pPr>
            <a:r>
              <a:rPr lang="en-US" altLang="en-US" dirty="0"/>
              <a:t>VoIP</a:t>
            </a:r>
          </a:p>
          <a:p>
            <a:pPr lvl="1">
              <a:spcBef>
                <a:spcPts val="0"/>
              </a:spcBef>
            </a:pPr>
            <a:r>
              <a:rPr lang="en-US" altLang="en-US" dirty="0"/>
              <a:t>Blogs</a:t>
            </a:r>
          </a:p>
          <a:p>
            <a:pPr lvl="1">
              <a:spcBef>
                <a:spcPts val="0"/>
              </a:spcBef>
            </a:pPr>
            <a:r>
              <a:rPr lang="en-US" altLang="en-US" dirty="0"/>
              <a:t>Wikis</a:t>
            </a:r>
          </a:p>
        </p:txBody>
      </p:sp>
      <p:sp>
        <p:nvSpPr>
          <p:cNvPr id="4" name="Slide Number Placeholder 3"/>
          <p:cNvSpPr>
            <a:spLocks noGrp="1"/>
          </p:cNvSpPr>
          <p:nvPr>
            <p:ph type="sldNum" sz="quarter" idx="12"/>
          </p:nvPr>
        </p:nvSpPr>
        <p:spPr/>
        <p:txBody>
          <a:bodyPr/>
          <a:lstStyle/>
          <a:p>
            <a:fld id="{F3BF8891-5E06-46C2-89A4-6DB85D39BA35}" type="slidenum">
              <a:rPr lang="en-US" smtClean="0"/>
              <a:pPr/>
              <a:t>21</a:t>
            </a:fld>
            <a:endParaRPr lang="en-US" dirty="0"/>
          </a:p>
        </p:txBody>
      </p:sp>
      <p:pic>
        <p:nvPicPr>
          <p:cNvPr id="6" name="Content Placeholder 5" descr="Screenshot image of Mozilla Thunderbird email application."/>
          <p:cNvPicPr>
            <a:picLocks noGrp="1" noChangeAspect="1"/>
          </p:cNvPicPr>
          <p:nvPr>
            <p:ph sz="quarter" idx="4294967295"/>
          </p:nvPr>
        </p:nvPicPr>
        <p:blipFill rotWithShape="1">
          <a:blip r:embed="rId4" cstate="print">
            <a:extLst>
              <a:ext uri="{28A0092B-C50C-407E-A947-70E740481C1C}">
                <a14:useLocalDpi xmlns:a14="http://schemas.microsoft.com/office/drawing/2010/main" val="0"/>
              </a:ext>
            </a:extLst>
          </a:blip>
          <a:srcRect/>
          <a:stretch/>
        </p:blipFill>
        <p:spPr>
          <a:xfrm>
            <a:off x="4308929" y="2815921"/>
            <a:ext cx="5254171" cy="3388940"/>
          </a:xfrm>
          <a:prstGeom prst="rect">
            <a:avLst/>
          </a:prstGeom>
        </p:spPr>
      </p:pic>
      <p:sp>
        <p:nvSpPr>
          <p:cNvPr id="10" name="Text Placeholder 7">
            <a:extLst>
              <a:ext uri="{FF2B5EF4-FFF2-40B4-BE49-F238E27FC236}">
                <a16:creationId xmlns:a16="http://schemas.microsoft.com/office/drawing/2014/main" id="{90A3D5E1-47A1-C342-A51D-FE4164B625AC}"/>
              </a:ext>
            </a:extLst>
          </p:cNvPr>
          <p:cNvSpPr txBox="1">
            <a:spLocks/>
          </p:cNvSpPr>
          <p:nvPr/>
        </p:nvSpPr>
        <p:spPr>
          <a:xfrm>
            <a:off x="4279900" y="6386264"/>
            <a:ext cx="3906157" cy="413833"/>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sz="1400" kern="0" dirty="0">
                <a:solidFill>
                  <a:sysClr val="windowText" lastClr="000000"/>
                </a:solidFill>
                <a:latin typeface="Century Gothic" panose="020B0502020202020204" pitchFamily="34" charset="0"/>
              </a:rPr>
              <a:t>(Fenn, 2009) </a:t>
            </a:r>
          </a:p>
        </p:txBody>
      </p:sp>
    </p:spTree>
    <p:custDataLst>
      <p:tags r:id="rId1"/>
    </p:custDataLst>
    <p:extLst>
      <p:ext uri="{BB962C8B-B14F-4D97-AF65-F5344CB8AC3E}">
        <p14:creationId xmlns:p14="http://schemas.microsoft.com/office/powerpoint/2010/main" val="35963461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a:t>Artificial Intelligence (AI)</a:t>
            </a:r>
          </a:p>
        </p:txBody>
      </p:sp>
      <p:sp>
        <p:nvSpPr>
          <p:cNvPr id="29699" name="Content Placeholder 2"/>
          <p:cNvSpPr>
            <a:spLocks noGrp="1"/>
          </p:cNvSpPr>
          <p:nvPr>
            <p:ph type="body" sz="quarter" idx="10"/>
          </p:nvPr>
        </p:nvSpPr>
        <p:spPr>
          <a:xfrm>
            <a:off x="406625" y="2133600"/>
            <a:ext cx="9147783" cy="4876800"/>
          </a:xfrm>
        </p:spPr>
        <p:txBody>
          <a:bodyPr/>
          <a:lstStyle/>
          <a:p>
            <a:r>
              <a:rPr lang="en-US" altLang="en-US" dirty="0"/>
              <a:t>Uses computing to approximate human intelligence</a:t>
            </a:r>
          </a:p>
          <a:p>
            <a:r>
              <a:rPr lang="en-US" altLang="en-US" dirty="0"/>
              <a:t>Involves:</a:t>
            </a:r>
          </a:p>
          <a:p>
            <a:pPr lvl="1">
              <a:spcBef>
                <a:spcPts val="0"/>
              </a:spcBef>
            </a:pPr>
            <a:r>
              <a:rPr lang="en-US" altLang="en-US" sz="2420" dirty="0"/>
              <a:t>Reasoning and deduction</a:t>
            </a:r>
          </a:p>
          <a:p>
            <a:pPr lvl="1">
              <a:spcBef>
                <a:spcPts val="0"/>
              </a:spcBef>
            </a:pPr>
            <a:r>
              <a:rPr lang="en-US" altLang="en-US" sz="2420" dirty="0"/>
              <a:t>Knowledge representation and retrieval</a:t>
            </a:r>
          </a:p>
          <a:p>
            <a:pPr lvl="1">
              <a:spcBef>
                <a:spcPts val="0"/>
              </a:spcBef>
            </a:pPr>
            <a:r>
              <a:rPr lang="en-US" altLang="en-US" sz="2420" dirty="0"/>
              <a:t>Natural language processing</a:t>
            </a:r>
          </a:p>
          <a:p>
            <a:pPr lvl="1">
              <a:spcBef>
                <a:spcPts val="0"/>
              </a:spcBef>
            </a:pPr>
            <a:r>
              <a:rPr lang="en-US" altLang="en-US" sz="2420" dirty="0"/>
              <a:t>Perception</a:t>
            </a:r>
          </a:p>
          <a:p>
            <a:pPr lvl="1">
              <a:spcBef>
                <a:spcPts val="0"/>
              </a:spcBef>
            </a:pPr>
            <a:r>
              <a:rPr lang="en-US" altLang="en-US" sz="2420" dirty="0"/>
              <a:t>Learning</a:t>
            </a:r>
          </a:p>
          <a:p>
            <a:pPr lvl="1">
              <a:spcBef>
                <a:spcPts val="0"/>
              </a:spcBef>
            </a:pPr>
            <a:r>
              <a:rPr lang="en-US" altLang="en-US" sz="2420" dirty="0"/>
              <a:t>Planning</a:t>
            </a:r>
          </a:p>
          <a:p>
            <a:pPr lvl="1">
              <a:spcBef>
                <a:spcPts val="0"/>
              </a:spcBef>
            </a:pPr>
            <a:r>
              <a:rPr lang="en-US" altLang="en-US" sz="2420" dirty="0"/>
              <a:t>Motion</a:t>
            </a:r>
          </a:p>
        </p:txBody>
      </p:sp>
      <p:sp>
        <p:nvSpPr>
          <p:cNvPr id="2" name="Slide Number Placeholder 1"/>
          <p:cNvSpPr>
            <a:spLocks noGrp="1"/>
          </p:cNvSpPr>
          <p:nvPr>
            <p:ph type="sldNum" sz="quarter" idx="12"/>
          </p:nvPr>
        </p:nvSpPr>
        <p:spPr/>
        <p:txBody>
          <a:bodyPr/>
          <a:lstStyle/>
          <a:p>
            <a:fld id="{F3BF8891-5E06-46C2-89A4-6DB85D39BA35}" type="slidenum">
              <a:rPr lang="en-US" smtClean="0"/>
              <a:pPr/>
              <a:t>22</a:t>
            </a:fld>
            <a:endParaRPr lang="en-US" dirty="0"/>
          </a:p>
        </p:txBody>
      </p:sp>
    </p:spTree>
    <p:custDataLst>
      <p:tags r:id="rId1"/>
    </p:custDataLst>
    <p:extLst>
      <p:ext uri="{BB962C8B-B14F-4D97-AF65-F5344CB8AC3E}">
        <p14:creationId xmlns:p14="http://schemas.microsoft.com/office/powerpoint/2010/main" val="30195246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AI Applications</a:t>
            </a:r>
          </a:p>
        </p:txBody>
      </p:sp>
      <p:sp>
        <p:nvSpPr>
          <p:cNvPr id="30728" name="Text Placeholder 9"/>
          <p:cNvSpPr>
            <a:spLocks noGrp="1"/>
          </p:cNvSpPr>
          <p:nvPr>
            <p:ph type="body" sz="quarter" idx="10"/>
          </p:nvPr>
        </p:nvSpPr>
        <p:spPr>
          <a:xfrm>
            <a:off x="406626" y="2133600"/>
            <a:ext cx="3991204" cy="3570514"/>
          </a:xfrm>
        </p:spPr>
        <p:txBody>
          <a:bodyPr/>
          <a:lstStyle/>
          <a:p>
            <a:r>
              <a:rPr lang="en-US" altLang="en-US" dirty="0"/>
              <a:t>Expert systems</a:t>
            </a:r>
          </a:p>
          <a:p>
            <a:r>
              <a:rPr lang="en-US" altLang="en-US" dirty="0"/>
              <a:t>Voice recognition</a:t>
            </a:r>
          </a:p>
          <a:p>
            <a:r>
              <a:rPr lang="en-US" altLang="en-US" dirty="0"/>
              <a:t>Robots</a:t>
            </a:r>
          </a:p>
          <a:p>
            <a:r>
              <a:rPr lang="en-US" altLang="en-US" dirty="0"/>
              <a:t>E-mail spam filtering</a:t>
            </a:r>
          </a:p>
          <a:p>
            <a:r>
              <a:rPr lang="en-US" altLang="en-US" dirty="0"/>
              <a:t>Video games</a:t>
            </a:r>
          </a:p>
          <a:p>
            <a:r>
              <a:rPr lang="en-US" altLang="en-US" dirty="0"/>
              <a:t>Automated online help</a:t>
            </a:r>
          </a:p>
          <a:p>
            <a:endParaRPr lang="en-US" alt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23</a:t>
            </a:fld>
            <a:endParaRPr lang="en-US" dirty="0"/>
          </a:p>
        </p:txBody>
      </p:sp>
      <p:pic>
        <p:nvPicPr>
          <p:cNvPr id="3" name="Content Placeholder 2" descr="Image shows a demonstration of IBM's Watson computer system."/>
          <p:cNvPicPr>
            <a:picLocks noGrp="1" noChangeAspect="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4548188" y="2236232"/>
            <a:ext cx="5243512" cy="3492500"/>
          </a:xfrm>
          <a:prstGeom prst="rect">
            <a:avLst/>
          </a:prstGeom>
        </p:spPr>
      </p:pic>
      <p:sp>
        <p:nvSpPr>
          <p:cNvPr id="12" name="Text Placeholder 9">
            <a:extLst>
              <a:ext uri="{FF2B5EF4-FFF2-40B4-BE49-F238E27FC236}">
                <a16:creationId xmlns:a16="http://schemas.microsoft.com/office/drawing/2014/main" id="{71183736-AE8B-054C-AE5C-1959A505E3FF}"/>
              </a:ext>
            </a:extLst>
          </p:cNvPr>
          <p:cNvSpPr txBox="1">
            <a:spLocks/>
          </p:cNvSpPr>
          <p:nvPr/>
        </p:nvSpPr>
        <p:spPr>
          <a:xfrm>
            <a:off x="4814888" y="6026802"/>
            <a:ext cx="4665693" cy="901987"/>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1400" kern="0" dirty="0">
                <a:solidFill>
                  <a:sysClr val="windowText" lastClr="000000"/>
                </a:solidFill>
                <a:latin typeface="Century Gothic" panose="020B0502020202020204" pitchFamily="34" charset="0"/>
              </a:rPr>
              <a:t>(Raysonho, 2011)</a:t>
            </a:r>
          </a:p>
        </p:txBody>
      </p:sp>
    </p:spTree>
    <p:custDataLst>
      <p:tags r:id="rId1"/>
    </p:custDataLst>
    <p:extLst>
      <p:ext uri="{BB962C8B-B14F-4D97-AF65-F5344CB8AC3E}">
        <p14:creationId xmlns:p14="http://schemas.microsoft.com/office/powerpoint/2010/main" val="29830480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dirty="0"/>
              <a:t>Healthcare Software</a:t>
            </a:r>
          </a:p>
        </p:txBody>
      </p:sp>
      <p:sp>
        <p:nvSpPr>
          <p:cNvPr id="31747" name="Content Placeholder 2"/>
          <p:cNvSpPr>
            <a:spLocks noGrp="1"/>
          </p:cNvSpPr>
          <p:nvPr>
            <p:ph type="body" sz="quarter" idx="10"/>
          </p:nvPr>
        </p:nvSpPr>
        <p:spPr>
          <a:xfrm>
            <a:off x="406625" y="2133600"/>
            <a:ext cx="9147783" cy="5372100"/>
          </a:xfrm>
        </p:spPr>
        <p:txBody>
          <a:bodyPr/>
          <a:lstStyle/>
          <a:p>
            <a:pPr>
              <a:spcAft>
                <a:spcPts val="1200"/>
              </a:spcAft>
            </a:pPr>
            <a:r>
              <a:rPr lang="en-US" altLang="en-US" dirty="0"/>
              <a:t>Electronic health records (EHRs) and EMRs</a:t>
            </a:r>
          </a:p>
          <a:p>
            <a:pPr>
              <a:spcAft>
                <a:spcPts val="1200"/>
              </a:spcAft>
            </a:pPr>
            <a:r>
              <a:rPr lang="en-US" altLang="en-US" dirty="0"/>
              <a:t>Health information systems</a:t>
            </a:r>
          </a:p>
          <a:p>
            <a:pPr>
              <a:spcAft>
                <a:spcPts val="1200"/>
              </a:spcAft>
            </a:pPr>
            <a:r>
              <a:rPr lang="en-US" altLang="en-US" dirty="0"/>
              <a:t>Expert systems, decision support systems</a:t>
            </a:r>
          </a:p>
          <a:p>
            <a:pPr>
              <a:spcAft>
                <a:spcPts val="1200"/>
              </a:spcAft>
            </a:pPr>
            <a:r>
              <a:rPr lang="en-US" altLang="en-US" dirty="0"/>
              <a:t>Medical office management systems</a:t>
            </a:r>
          </a:p>
          <a:p>
            <a:pPr>
              <a:spcAft>
                <a:spcPts val="1200"/>
              </a:spcAft>
            </a:pPr>
            <a:r>
              <a:rPr lang="en-US" altLang="en-US" dirty="0"/>
              <a:t>Patient registries</a:t>
            </a:r>
          </a:p>
          <a:p>
            <a:pPr>
              <a:spcAft>
                <a:spcPts val="1200"/>
              </a:spcAft>
            </a:pPr>
            <a:r>
              <a:rPr lang="en-US" altLang="en-US" dirty="0"/>
              <a:t>Imaging</a:t>
            </a:r>
          </a:p>
          <a:p>
            <a:pPr>
              <a:spcAft>
                <a:spcPts val="1200"/>
              </a:spcAft>
            </a:pPr>
            <a:r>
              <a:rPr lang="en-US" altLang="en-US" dirty="0"/>
              <a:t>Telemedicine</a:t>
            </a:r>
          </a:p>
        </p:txBody>
      </p:sp>
      <p:sp>
        <p:nvSpPr>
          <p:cNvPr id="2" name="Slide Number Placeholder 1"/>
          <p:cNvSpPr>
            <a:spLocks noGrp="1"/>
          </p:cNvSpPr>
          <p:nvPr>
            <p:ph type="sldNum" sz="quarter" idx="12"/>
          </p:nvPr>
        </p:nvSpPr>
        <p:spPr/>
        <p:txBody>
          <a:bodyPr/>
          <a:lstStyle/>
          <a:p>
            <a:fld id="{F3BF8891-5E06-46C2-89A4-6DB85D39BA35}" type="slidenum">
              <a:rPr lang="en-US" smtClean="0"/>
              <a:pPr/>
              <a:t>24</a:t>
            </a:fld>
            <a:endParaRPr lang="en-US" dirty="0"/>
          </a:p>
        </p:txBody>
      </p:sp>
    </p:spTree>
    <p:custDataLst>
      <p:tags r:id="rId1"/>
    </p:custDataLst>
    <p:extLst>
      <p:ext uri="{BB962C8B-B14F-4D97-AF65-F5344CB8AC3E}">
        <p14:creationId xmlns:p14="http://schemas.microsoft.com/office/powerpoint/2010/main" val="32272769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7"/>
          <p:cNvSpPr>
            <a:spLocks noGrp="1"/>
          </p:cNvSpPr>
          <p:nvPr>
            <p:ph type="title"/>
          </p:nvPr>
        </p:nvSpPr>
        <p:spPr/>
        <p:txBody>
          <a:bodyPr/>
          <a:lstStyle/>
          <a:p>
            <a:r>
              <a:rPr lang="en-US" altLang="en-US" dirty="0"/>
              <a:t>Examples of EHRs</a:t>
            </a:r>
          </a:p>
        </p:txBody>
      </p:sp>
      <p:sp>
        <p:nvSpPr>
          <p:cNvPr id="32771" name="Content Placeholder 8"/>
          <p:cNvSpPr>
            <a:spLocks noGrp="1"/>
          </p:cNvSpPr>
          <p:nvPr>
            <p:ph type="body" sz="quarter" idx="10"/>
          </p:nvPr>
        </p:nvSpPr>
        <p:spPr>
          <a:xfrm>
            <a:off x="406625" y="2133600"/>
            <a:ext cx="9147783" cy="4640540"/>
          </a:xfrm>
        </p:spPr>
        <p:txBody>
          <a:bodyPr/>
          <a:lstStyle/>
          <a:p>
            <a:pPr>
              <a:spcAft>
                <a:spcPts val="1200"/>
              </a:spcAft>
            </a:pPr>
            <a:r>
              <a:rPr lang="en-US" altLang="en-US" dirty="0"/>
              <a:t>Epic’s EpicCare EHR system </a:t>
            </a:r>
          </a:p>
          <a:p>
            <a:pPr lvl="1">
              <a:spcBef>
                <a:spcPts val="0"/>
              </a:spcBef>
              <a:spcAft>
                <a:spcPts val="1200"/>
              </a:spcAft>
            </a:pPr>
            <a:r>
              <a:rPr lang="en-US" altLang="en-US" dirty="0">
                <a:hlinkClick r:id="rId4" tooltip="URL for Epic software"/>
              </a:rPr>
              <a:t>http://www.epic.com/software</a:t>
            </a:r>
            <a:endParaRPr lang="en-US" altLang="en-US" dirty="0"/>
          </a:p>
          <a:p>
            <a:pPr>
              <a:spcAft>
                <a:spcPts val="1200"/>
              </a:spcAft>
            </a:pPr>
            <a:r>
              <a:rPr lang="en-US" altLang="en-US" dirty="0"/>
              <a:t>General Electric’s Centricity EMR system </a:t>
            </a:r>
          </a:p>
          <a:p>
            <a:pPr lvl="1">
              <a:spcBef>
                <a:spcPts val="0"/>
              </a:spcBef>
              <a:spcAft>
                <a:spcPts val="1200"/>
              </a:spcAft>
            </a:pPr>
            <a:r>
              <a:rPr lang="en-US" altLang="en-US" dirty="0">
                <a:hlinkClick r:id="rId5" tooltip="URL for Centricity EMR"/>
              </a:rPr>
              <a:t>http://www3.gehealthcare.com/en/products/categories/healthcare_it/electronic_medical_records/centricity_emr</a:t>
            </a:r>
            <a:endParaRPr lang="en-US" altLang="en-US" dirty="0"/>
          </a:p>
          <a:p>
            <a:pPr>
              <a:spcAft>
                <a:spcPts val="1200"/>
              </a:spcAft>
            </a:pPr>
            <a:r>
              <a:rPr lang="en-US" altLang="en-US" dirty="0"/>
              <a:t>U.S. Department of Veterans Affairs: Veterans Health Information Systems and Technology Architecture (VistA)</a:t>
            </a:r>
          </a:p>
          <a:p>
            <a:pPr lvl="1">
              <a:spcBef>
                <a:spcPts val="0"/>
              </a:spcBef>
              <a:spcAft>
                <a:spcPts val="1200"/>
              </a:spcAft>
            </a:pPr>
            <a:r>
              <a:rPr lang="en-US" altLang="en-US" dirty="0">
                <a:hlinkClick r:id="rId6"/>
              </a:rPr>
              <a:t>https://www.data.va.gov/dataset/veterans-health-information-systems-and-technology-architecture-vista</a:t>
            </a:r>
            <a:r>
              <a:rPr lang="en-US" altLang="en-US" dirty="0"/>
              <a:t> </a:t>
            </a:r>
          </a:p>
        </p:txBody>
      </p:sp>
      <p:sp>
        <p:nvSpPr>
          <p:cNvPr id="2" name="Slide Number Placeholder 1"/>
          <p:cNvSpPr>
            <a:spLocks noGrp="1"/>
          </p:cNvSpPr>
          <p:nvPr>
            <p:ph type="sldNum" sz="quarter" idx="12"/>
          </p:nvPr>
        </p:nvSpPr>
        <p:spPr/>
        <p:txBody>
          <a:bodyPr/>
          <a:lstStyle/>
          <a:p>
            <a:fld id="{F3BF8891-5E06-46C2-89A4-6DB85D39BA35}" type="slidenum">
              <a:rPr lang="en-US" smtClean="0"/>
              <a:pPr/>
              <a:t>25</a:t>
            </a:fld>
            <a:endParaRPr lang="en-US" dirty="0"/>
          </a:p>
        </p:txBody>
      </p:sp>
    </p:spTree>
    <p:custDataLst>
      <p:tags r:id="rId1"/>
    </p:custDataLst>
    <p:extLst>
      <p:ext uri="{BB962C8B-B14F-4D97-AF65-F5344CB8AC3E}">
        <p14:creationId xmlns:p14="http://schemas.microsoft.com/office/powerpoint/2010/main" val="11599328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dirty="0"/>
              <a:t>VistA Record Example</a:t>
            </a:r>
          </a:p>
        </p:txBody>
      </p:sp>
      <p:sp>
        <p:nvSpPr>
          <p:cNvPr id="3" name="Slide Number Placeholder 2"/>
          <p:cNvSpPr>
            <a:spLocks noGrp="1"/>
          </p:cNvSpPr>
          <p:nvPr>
            <p:ph type="sldNum" sz="quarter" idx="12"/>
          </p:nvPr>
        </p:nvSpPr>
        <p:spPr/>
        <p:txBody>
          <a:bodyPr/>
          <a:lstStyle/>
          <a:p>
            <a:fld id="{F3BF8891-5E06-46C2-89A4-6DB85D39BA35}" type="slidenum">
              <a:rPr lang="en-US" smtClean="0"/>
              <a:pPr/>
              <a:t>26</a:t>
            </a:fld>
            <a:endParaRPr lang="en-US" dirty="0"/>
          </a:p>
        </p:txBody>
      </p:sp>
      <p:pic>
        <p:nvPicPr>
          <p:cNvPr id="13" name="Picture Placeholder 1" descr="Screenshot image of VistA, further explained in slide notes and narration.">
            <a:extLst>
              <a:ext uri="{FF2B5EF4-FFF2-40B4-BE49-F238E27FC236}">
                <a16:creationId xmlns:a16="http://schemas.microsoft.com/office/drawing/2014/main" id="{FC48BEF2-A671-724F-AEA7-93293D2057D0}"/>
              </a:ext>
            </a:extLst>
          </p:cNvPr>
          <p:cNvPicPr>
            <a:picLocks noChangeAspect="1"/>
          </p:cNvPicPr>
          <p:nvPr/>
        </p:nvPicPr>
        <p:blipFill rotWithShape="1">
          <a:blip r:embed="rId4">
            <a:extLst>
              <a:ext uri="{28A0092B-C50C-407E-A947-70E740481C1C}">
                <a14:useLocalDpi xmlns:a14="http://schemas.microsoft.com/office/drawing/2010/main" val="0"/>
              </a:ext>
            </a:extLst>
          </a:blip>
          <a:srcRect l="-500" r="-822"/>
          <a:stretch/>
        </p:blipFill>
        <p:spPr>
          <a:xfrm>
            <a:off x="1341991" y="1646163"/>
            <a:ext cx="7265762" cy="5374343"/>
          </a:xfrm>
          <a:prstGeom prst="rect">
            <a:avLst/>
          </a:prstGeom>
        </p:spPr>
      </p:pic>
      <p:sp>
        <p:nvSpPr>
          <p:cNvPr id="14" name="Text Placeholder 9">
            <a:extLst>
              <a:ext uri="{FF2B5EF4-FFF2-40B4-BE49-F238E27FC236}">
                <a16:creationId xmlns:a16="http://schemas.microsoft.com/office/drawing/2014/main" id="{C8123218-0ED6-934E-9A72-E9EE2703B18D}"/>
              </a:ext>
            </a:extLst>
          </p:cNvPr>
          <p:cNvSpPr txBox="1">
            <a:spLocks/>
          </p:cNvSpPr>
          <p:nvPr/>
        </p:nvSpPr>
        <p:spPr>
          <a:xfrm>
            <a:off x="1341991" y="7158354"/>
            <a:ext cx="5000752" cy="317863"/>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1400" kern="0" dirty="0">
                <a:solidFill>
                  <a:sysClr val="windowText" lastClr="000000"/>
                </a:solidFill>
                <a:latin typeface="Century Gothic" panose="020B0502020202020204" pitchFamily="34" charset="0"/>
              </a:rPr>
              <a:t>(U.S. Department of Veterans Affairs, n.d.)</a:t>
            </a:r>
          </a:p>
        </p:txBody>
      </p:sp>
    </p:spTree>
    <p:custDataLst>
      <p:tags r:id="rId1"/>
    </p:custDataLst>
    <p:extLst>
      <p:ext uri="{BB962C8B-B14F-4D97-AF65-F5344CB8AC3E}">
        <p14:creationId xmlns:p14="http://schemas.microsoft.com/office/powerpoint/2010/main" val="16420782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dirty="0"/>
              <a:t>Expert Systems</a:t>
            </a:r>
          </a:p>
        </p:txBody>
      </p:sp>
      <p:sp>
        <p:nvSpPr>
          <p:cNvPr id="34819" name="Content Placeholder 7"/>
          <p:cNvSpPr>
            <a:spLocks noGrp="1"/>
          </p:cNvSpPr>
          <p:nvPr>
            <p:ph type="body" sz="quarter" idx="10"/>
          </p:nvPr>
        </p:nvSpPr>
        <p:spPr>
          <a:xfrm>
            <a:off x="406625" y="2133599"/>
            <a:ext cx="9147783" cy="4310743"/>
          </a:xfrm>
        </p:spPr>
        <p:txBody>
          <a:bodyPr/>
          <a:lstStyle/>
          <a:p>
            <a:pPr>
              <a:spcAft>
                <a:spcPts val="1200"/>
              </a:spcAft>
            </a:pPr>
            <a:r>
              <a:rPr lang="en-US" altLang="en-US" dirty="0"/>
              <a:t>I</a:t>
            </a:r>
            <a:r>
              <a:rPr lang="en-US" dirty="0"/>
              <a:t>mitate the decision-making process of a human expert</a:t>
            </a:r>
            <a:endParaRPr lang="en-US" altLang="en-US" dirty="0"/>
          </a:p>
          <a:p>
            <a:pPr>
              <a:spcAft>
                <a:spcPts val="1200"/>
              </a:spcAft>
            </a:pPr>
            <a:r>
              <a:rPr lang="en-US" altLang="en-US" dirty="0"/>
              <a:t>IBM Watson can be used for decision making in healthcare</a:t>
            </a:r>
          </a:p>
          <a:p>
            <a:pPr>
              <a:spcAft>
                <a:spcPts val="1200"/>
              </a:spcAft>
            </a:pPr>
            <a:r>
              <a:rPr lang="en-US" altLang="en-US" dirty="0"/>
              <a:t>DxPlain (Massachusetts General Hospital) provides diagnosis support and disease reference</a:t>
            </a:r>
          </a:p>
          <a:p>
            <a:pPr>
              <a:spcAft>
                <a:spcPts val="1200"/>
              </a:spcAft>
            </a:pPr>
            <a:r>
              <a:rPr lang="en-US" altLang="en-US" dirty="0"/>
              <a:t>MYCIN (Stanford) provided support for bacteria identification and antibiotic recommendations</a:t>
            </a:r>
          </a:p>
        </p:txBody>
      </p:sp>
      <p:sp>
        <p:nvSpPr>
          <p:cNvPr id="2" name="Slide Number Placeholder 1"/>
          <p:cNvSpPr>
            <a:spLocks noGrp="1"/>
          </p:cNvSpPr>
          <p:nvPr>
            <p:ph type="sldNum" sz="quarter" idx="12"/>
          </p:nvPr>
        </p:nvSpPr>
        <p:spPr/>
        <p:txBody>
          <a:bodyPr/>
          <a:lstStyle/>
          <a:p>
            <a:fld id="{F3BF8891-5E06-46C2-89A4-6DB85D39BA35}" type="slidenum">
              <a:rPr lang="en-US" smtClean="0"/>
              <a:pPr/>
              <a:t>27</a:t>
            </a:fld>
            <a:endParaRPr lang="en-US" dirty="0"/>
          </a:p>
        </p:txBody>
      </p:sp>
    </p:spTree>
    <p:custDataLst>
      <p:tags r:id="rId1"/>
    </p:custDataLst>
    <p:extLst>
      <p:ext uri="{BB962C8B-B14F-4D97-AF65-F5344CB8AC3E}">
        <p14:creationId xmlns:p14="http://schemas.microsoft.com/office/powerpoint/2010/main" val="41327008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dirty="0"/>
              <a:t>Medical Office Management Systems</a:t>
            </a:r>
          </a:p>
        </p:txBody>
      </p:sp>
      <p:pic>
        <p:nvPicPr>
          <p:cNvPr id="2" name="Picture Placeholder 1" descr="Screenshot image of OpenEMR software."/>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l="-36975" r="-36975"/>
          <a:stretch/>
        </p:blipFill>
        <p:spPr>
          <a:xfrm>
            <a:off x="97318" y="1709898"/>
            <a:ext cx="9755108" cy="4747532"/>
          </a:xfrm>
          <a:prstGeom prst="rect">
            <a:avLst/>
          </a:prstGeom>
        </p:spPr>
      </p:pic>
      <p:sp>
        <p:nvSpPr>
          <p:cNvPr id="9" name="Text Placeholder 8">
            <a:extLst>
              <a:ext uri="{FF2B5EF4-FFF2-40B4-BE49-F238E27FC236}">
                <a16:creationId xmlns:a16="http://schemas.microsoft.com/office/drawing/2014/main" id="{413B61BA-34D4-044A-8030-87FEC5884BAD}"/>
              </a:ext>
            </a:extLst>
          </p:cNvPr>
          <p:cNvSpPr txBox="1">
            <a:spLocks/>
          </p:cNvSpPr>
          <p:nvPr/>
        </p:nvSpPr>
        <p:spPr>
          <a:xfrm>
            <a:off x="2061753" y="6639177"/>
            <a:ext cx="6908076" cy="748594"/>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1400" kern="0" dirty="0">
                <a:solidFill>
                  <a:sysClr val="windowText" lastClr="000000"/>
                </a:solidFill>
                <a:latin typeface="Century Gothic" panose="020B0502020202020204" pitchFamily="34" charset="0"/>
              </a:rPr>
              <a:t>(Miller, 2009)</a:t>
            </a:r>
          </a:p>
        </p:txBody>
      </p:sp>
    </p:spTree>
    <p:custDataLst>
      <p:tags r:id="rId1"/>
    </p:custDataLst>
    <p:extLst>
      <p:ext uri="{BB962C8B-B14F-4D97-AF65-F5344CB8AC3E}">
        <p14:creationId xmlns:p14="http://schemas.microsoft.com/office/powerpoint/2010/main" val="14229311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dirty="0"/>
              <a:t>Medical Imaging</a:t>
            </a:r>
          </a:p>
        </p:txBody>
      </p:sp>
      <p:sp>
        <p:nvSpPr>
          <p:cNvPr id="3" name="Slide Number Placeholder 2"/>
          <p:cNvSpPr>
            <a:spLocks noGrp="1"/>
          </p:cNvSpPr>
          <p:nvPr>
            <p:ph type="sldNum" sz="quarter" idx="12"/>
          </p:nvPr>
        </p:nvSpPr>
        <p:spPr/>
        <p:txBody>
          <a:bodyPr/>
          <a:lstStyle/>
          <a:p>
            <a:fld id="{F3BF8891-5E06-46C2-89A4-6DB85D39BA35}" type="slidenum">
              <a:rPr lang="en-US" smtClean="0"/>
              <a:pPr/>
              <a:t>29</a:t>
            </a:fld>
            <a:endParaRPr lang="en-US" dirty="0"/>
          </a:p>
        </p:txBody>
      </p:sp>
      <p:pic>
        <p:nvPicPr>
          <p:cNvPr id="2" name="Picture Placeholder 1" descr="Screenshot image of  InVesalius medical imaging software."/>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l="-4793" r="-4793"/>
          <a:stretch/>
        </p:blipFill>
        <p:spPr>
          <a:xfrm>
            <a:off x="98023" y="1454778"/>
            <a:ext cx="9753697" cy="5583316"/>
          </a:xfrm>
          <a:prstGeom prst="rect">
            <a:avLst/>
          </a:prstGeom>
        </p:spPr>
      </p:pic>
      <p:sp>
        <p:nvSpPr>
          <p:cNvPr id="5" name="Rectangle 4">
            <a:extLst>
              <a:ext uri="{FF2B5EF4-FFF2-40B4-BE49-F238E27FC236}">
                <a16:creationId xmlns:a16="http://schemas.microsoft.com/office/drawing/2014/main" id="{8D1EE5D4-7A6B-2947-8711-A1E2144061DE}"/>
              </a:ext>
            </a:extLst>
          </p:cNvPr>
          <p:cNvSpPr/>
          <p:nvPr/>
        </p:nvSpPr>
        <p:spPr>
          <a:xfrm>
            <a:off x="572971" y="7302049"/>
            <a:ext cx="1582484" cy="307777"/>
          </a:xfrm>
          <a:prstGeom prst="rect">
            <a:avLst/>
          </a:prstGeom>
        </p:spPr>
        <p:txBody>
          <a:bodyPr wrap="none">
            <a:spAutoFit/>
          </a:bodyPr>
          <a:lstStyle/>
          <a:p>
            <a:r>
              <a:rPr lang="en-US" altLang="en-US" sz="1400" dirty="0">
                <a:latin typeface="Century Gothic" panose="020B0502020202020204" pitchFamily="34" charset="0"/>
              </a:rPr>
              <a:t>(Alchueyr, 2010)</a:t>
            </a:r>
          </a:p>
        </p:txBody>
      </p:sp>
    </p:spTree>
    <p:custDataLst>
      <p:tags r:id="rId1"/>
    </p:custDataLst>
    <p:extLst>
      <p:ext uri="{BB962C8B-B14F-4D97-AF65-F5344CB8AC3E}">
        <p14:creationId xmlns:p14="http://schemas.microsoft.com/office/powerpoint/2010/main" val="8562008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Software</a:t>
            </a:r>
          </a:p>
        </p:txBody>
      </p:sp>
      <p:sp>
        <p:nvSpPr>
          <p:cNvPr id="15363" name="Content Placeholder 2"/>
          <p:cNvSpPr>
            <a:spLocks noGrp="1"/>
          </p:cNvSpPr>
          <p:nvPr>
            <p:ph type="body" sz="quarter" idx="10"/>
          </p:nvPr>
        </p:nvSpPr>
        <p:spPr>
          <a:xfrm>
            <a:off x="406625" y="2133599"/>
            <a:ext cx="9147783" cy="4034971"/>
          </a:xfrm>
        </p:spPr>
        <p:txBody>
          <a:bodyPr/>
          <a:lstStyle/>
          <a:p>
            <a:pPr>
              <a:spcAft>
                <a:spcPts val="1200"/>
              </a:spcAft>
            </a:pPr>
            <a:r>
              <a:rPr lang="en-US" altLang="en-US" dirty="0"/>
              <a:t>Set of instructions that direct a computer to perform specific tasks or operations </a:t>
            </a:r>
          </a:p>
          <a:p>
            <a:pPr>
              <a:spcAft>
                <a:spcPts val="1200"/>
              </a:spcAft>
            </a:pPr>
            <a:r>
              <a:rPr lang="en-US" altLang="en-US" dirty="0"/>
              <a:t>Three major types: </a:t>
            </a:r>
          </a:p>
          <a:p>
            <a:pPr lvl="1">
              <a:spcBef>
                <a:spcPts val="0"/>
              </a:spcBef>
              <a:spcAft>
                <a:spcPts val="1200"/>
              </a:spcAft>
            </a:pPr>
            <a:r>
              <a:rPr lang="en-US" altLang="en-US" dirty="0"/>
              <a:t>System </a:t>
            </a:r>
            <a:r>
              <a:rPr lang="en-US" dirty="0"/>
              <a:t>software</a:t>
            </a:r>
          </a:p>
          <a:p>
            <a:pPr marL="1095375" lvl="2" indent="-342900">
              <a:spcBef>
                <a:spcPts val="0"/>
              </a:spcBef>
              <a:spcAft>
                <a:spcPts val="1200"/>
              </a:spcAft>
              <a:buFont typeface="Wingdings" panose="05000000000000000000" pitchFamily="2" charset="2"/>
              <a:buChar char="§"/>
            </a:pPr>
            <a:r>
              <a:rPr lang="en-US" dirty="0"/>
              <a:t>Operating system</a:t>
            </a:r>
          </a:p>
          <a:p>
            <a:pPr marL="1095375" lvl="2" indent="-342900">
              <a:spcBef>
                <a:spcPts val="0"/>
              </a:spcBef>
              <a:spcAft>
                <a:spcPts val="1200"/>
              </a:spcAft>
              <a:buFont typeface="Wingdings" panose="05000000000000000000" pitchFamily="2" charset="2"/>
              <a:buChar char="§"/>
            </a:pPr>
            <a:r>
              <a:rPr lang="en-US" dirty="0"/>
              <a:t>Utility programs</a:t>
            </a:r>
          </a:p>
          <a:p>
            <a:pPr lvl="1">
              <a:spcBef>
                <a:spcPts val="0"/>
              </a:spcBef>
              <a:spcAft>
                <a:spcPts val="1200"/>
              </a:spcAft>
            </a:pPr>
            <a:r>
              <a:rPr lang="en-US" dirty="0"/>
              <a:t>Programming software</a:t>
            </a:r>
          </a:p>
          <a:p>
            <a:pPr lvl="1">
              <a:spcBef>
                <a:spcPts val="0"/>
              </a:spcBef>
              <a:spcAft>
                <a:spcPts val="1200"/>
              </a:spcAft>
            </a:pPr>
            <a:r>
              <a:rPr lang="en-US" altLang="en-US" dirty="0"/>
              <a:t>Application </a:t>
            </a:r>
            <a:r>
              <a:rPr lang="en-US" dirty="0"/>
              <a:t>software</a:t>
            </a:r>
            <a:endParaRPr lang="en-US" altLang="en-US" dirty="0"/>
          </a:p>
        </p:txBody>
      </p:sp>
      <p:sp>
        <p:nvSpPr>
          <p:cNvPr id="4" name="Slide Number Placeholder 3"/>
          <p:cNvSpPr>
            <a:spLocks noGrp="1"/>
          </p:cNvSpPr>
          <p:nvPr>
            <p:ph type="sldNum" sz="quarter" idx="12"/>
          </p:nvPr>
        </p:nvSpPr>
        <p:spPr/>
        <p:txBody>
          <a:bodyPr/>
          <a:lstStyle/>
          <a:p>
            <a:fld id="{F3BF8891-5E06-46C2-89A4-6DB85D39BA35}" type="slidenum">
              <a:rPr lang="en-US" smtClean="0"/>
              <a:pPr/>
              <a:t>3</a:t>
            </a:fld>
            <a:endParaRPr lang="en-US" dirty="0"/>
          </a:p>
        </p:txBody>
      </p:sp>
    </p:spTree>
    <p:custDataLst>
      <p:tags r:id="rId1"/>
    </p:custDataLst>
    <p:extLst>
      <p:ext uri="{BB962C8B-B14F-4D97-AF65-F5344CB8AC3E}">
        <p14:creationId xmlns:p14="http://schemas.microsoft.com/office/powerpoint/2010/main" val="18454136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altLang="en-US" dirty="0"/>
              <a:t>Telemedicine</a:t>
            </a:r>
          </a:p>
        </p:txBody>
      </p:sp>
      <p:sp>
        <p:nvSpPr>
          <p:cNvPr id="2" name="Content Placeholder 1"/>
          <p:cNvSpPr>
            <a:spLocks noGrp="1"/>
          </p:cNvSpPr>
          <p:nvPr>
            <p:ph type="body" sz="quarter" idx="10"/>
          </p:nvPr>
        </p:nvSpPr>
        <p:spPr/>
        <p:txBody>
          <a:bodyPr/>
          <a:lstStyle/>
          <a:p>
            <a:r>
              <a:rPr lang="en-US" altLang="en-US" dirty="0"/>
              <a:t>Clinical medicine in which consultations and procedures are managed remotely</a:t>
            </a:r>
          </a:p>
        </p:txBody>
      </p:sp>
      <p:sp>
        <p:nvSpPr>
          <p:cNvPr id="3" name="Slide Number Placeholder 2"/>
          <p:cNvSpPr>
            <a:spLocks noGrp="1"/>
          </p:cNvSpPr>
          <p:nvPr>
            <p:ph type="sldNum" sz="quarter" idx="12"/>
          </p:nvPr>
        </p:nvSpPr>
        <p:spPr/>
        <p:txBody>
          <a:bodyPr/>
          <a:lstStyle/>
          <a:p>
            <a:fld id="{F3BF8891-5E06-46C2-89A4-6DB85D39BA35}" type="slidenum">
              <a:rPr lang="en-US" smtClean="0"/>
              <a:pPr/>
              <a:t>30</a:t>
            </a:fld>
            <a:endParaRPr lang="en-US" dirty="0"/>
          </a:p>
        </p:txBody>
      </p:sp>
      <p:pic>
        <p:nvPicPr>
          <p:cNvPr id="6" name="Content Placeholder 5" descr="Screenshot of a medical image software application being used to view a chest CT."/>
          <p:cNvPicPr>
            <a:picLocks noGrp="1" noChangeAspect="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2256829" y="3192084"/>
            <a:ext cx="5250008" cy="3894365"/>
          </a:xfrm>
          <a:prstGeom prst="rect">
            <a:avLst/>
          </a:prstGeom>
        </p:spPr>
      </p:pic>
      <p:sp>
        <p:nvSpPr>
          <p:cNvPr id="11" name="Rectangle 10">
            <a:extLst>
              <a:ext uri="{FF2B5EF4-FFF2-40B4-BE49-F238E27FC236}">
                <a16:creationId xmlns:a16="http://schemas.microsoft.com/office/drawing/2014/main" id="{FCA65A72-44B7-5847-B8DB-1B9879226325}"/>
              </a:ext>
            </a:extLst>
          </p:cNvPr>
          <p:cNvSpPr/>
          <p:nvPr/>
        </p:nvSpPr>
        <p:spPr>
          <a:xfrm>
            <a:off x="2162977" y="7258507"/>
            <a:ext cx="1409360" cy="307777"/>
          </a:xfrm>
          <a:prstGeom prst="rect">
            <a:avLst/>
          </a:prstGeom>
        </p:spPr>
        <p:txBody>
          <a:bodyPr wrap="none">
            <a:spAutoFit/>
          </a:bodyPr>
          <a:lstStyle/>
          <a:p>
            <a:r>
              <a:rPr lang="en-US" altLang="en-US" sz="1400" dirty="0">
                <a:latin typeface="Century Gothic" panose="020B0502020202020204" pitchFamily="34" charset="0"/>
                <a:cs typeface="Arial" panose="020B0604020202020204" pitchFamily="34" charset="0"/>
              </a:rPr>
              <a:t>(Mco44, 2008)</a:t>
            </a:r>
          </a:p>
        </p:txBody>
      </p:sp>
    </p:spTree>
    <p:custDataLst>
      <p:tags r:id="rId1"/>
    </p:custDataLst>
    <p:extLst>
      <p:ext uri="{BB962C8B-B14F-4D97-AF65-F5344CB8AC3E}">
        <p14:creationId xmlns:p14="http://schemas.microsoft.com/office/powerpoint/2010/main" val="8063463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p:cNvSpPr>
            <a:spLocks noGrp="1"/>
          </p:cNvSpPr>
          <p:nvPr>
            <p:ph type="title"/>
          </p:nvPr>
        </p:nvSpPr>
        <p:spPr/>
        <p:txBody>
          <a:bodyPr/>
          <a:lstStyle/>
          <a:p>
            <a:r>
              <a:rPr lang="en-US" altLang="en-US" dirty="0"/>
              <a:t>Microsoft Windows Versus Mac OS X</a:t>
            </a:r>
          </a:p>
        </p:txBody>
      </p:sp>
      <p:sp>
        <p:nvSpPr>
          <p:cNvPr id="9" name="Text Placeholder 8">
            <a:extLst>
              <a:ext uri="{FF2B5EF4-FFF2-40B4-BE49-F238E27FC236}">
                <a16:creationId xmlns:a16="http://schemas.microsoft.com/office/drawing/2014/main" id="{F2E80C7B-847C-D04E-AB65-1BB40765C30C}"/>
              </a:ext>
            </a:extLst>
          </p:cNvPr>
          <p:cNvSpPr>
            <a:spLocks noGrp="1"/>
          </p:cNvSpPr>
          <p:nvPr>
            <p:ph type="body" sz="quarter" idx="10"/>
          </p:nvPr>
        </p:nvSpPr>
        <p:spPr>
          <a:xfrm>
            <a:off x="406626" y="2133600"/>
            <a:ext cx="4854922" cy="5410200"/>
          </a:xfrm>
        </p:spPr>
        <p:txBody>
          <a:bodyPr/>
          <a:lstStyle/>
          <a:p>
            <a:pPr>
              <a:lnSpc>
                <a:spcPct val="105000"/>
              </a:lnSpc>
            </a:pPr>
            <a:r>
              <a:rPr lang="en-US" altLang="en-US" dirty="0"/>
              <a:t>Strengths of MS Windows</a:t>
            </a:r>
          </a:p>
          <a:p>
            <a:pPr lvl="1">
              <a:lnSpc>
                <a:spcPct val="105000"/>
              </a:lnSpc>
              <a:spcBef>
                <a:spcPts val="0"/>
              </a:spcBef>
            </a:pPr>
            <a:r>
              <a:rPr lang="en-US" altLang="en-US" dirty="0"/>
              <a:t>Most applications available for MS Windows</a:t>
            </a:r>
          </a:p>
          <a:p>
            <a:pPr lvl="1">
              <a:lnSpc>
                <a:spcPct val="105000"/>
              </a:lnSpc>
              <a:spcBef>
                <a:spcPts val="0"/>
              </a:spcBef>
            </a:pPr>
            <a:r>
              <a:rPr lang="en-US" altLang="en-US" dirty="0"/>
              <a:t>Large variety of hardware that runs MS Windows</a:t>
            </a:r>
          </a:p>
          <a:p>
            <a:pPr>
              <a:lnSpc>
                <a:spcPct val="105000"/>
              </a:lnSpc>
            </a:pPr>
            <a:r>
              <a:rPr lang="en-US" altLang="en-US" dirty="0"/>
              <a:t>Weaknesses of MS Windows</a:t>
            </a:r>
          </a:p>
          <a:p>
            <a:pPr lvl="1">
              <a:lnSpc>
                <a:spcPct val="105000"/>
              </a:lnSpc>
              <a:spcBef>
                <a:spcPts val="0"/>
              </a:spcBef>
            </a:pPr>
            <a:r>
              <a:rPr lang="en-US" altLang="en-US" dirty="0"/>
              <a:t>Poor reliability</a:t>
            </a:r>
          </a:p>
          <a:p>
            <a:pPr lvl="1">
              <a:lnSpc>
                <a:spcPct val="105000"/>
              </a:lnSpc>
              <a:spcBef>
                <a:spcPts val="0"/>
              </a:spcBef>
            </a:pPr>
            <a:r>
              <a:rPr lang="en-US" altLang="en-US" dirty="0"/>
              <a:t>Vulnerable security</a:t>
            </a:r>
          </a:p>
          <a:p>
            <a:endParaRPr 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31</a:t>
            </a:fld>
            <a:endParaRPr lang="en-US" dirty="0"/>
          </a:p>
        </p:txBody>
      </p:sp>
      <p:sp>
        <p:nvSpPr>
          <p:cNvPr id="16" name="Text Placeholder 8">
            <a:extLst>
              <a:ext uri="{FF2B5EF4-FFF2-40B4-BE49-F238E27FC236}">
                <a16:creationId xmlns:a16="http://schemas.microsoft.com/office/drawing/2014/main" id="{6367095D-AD69-1D44-8D06-597F53FEB787}"/>
              </a:ext>
            </a:extLst>
          </p:cNvPr>
          <p:cNvSpPr txBox="1">
            <a:spLocks/>
          </p:cNvSpPr>
          <p:nvPr/>
        </p:nvSpPr>
        <p:spPr>
          <a:xfrm>
            <a:off x="5420235" y="2138597"/>
            <a:ext cx="4285895" cy="5410200"/>
          </a:xfrm>
          <a:prstGeom prst="rect">
            <a:avLst/>
          </a:prstGeom>
        </p:spPr>
        <p:txBody>
          <a:bodyPr/>
          <a:lstStyle>
            <a:lvl1pPr marL="342900" indent="-342900" eaLnBrk="1" hangingPunct="1">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ea typeface="+mn-ea"/>
                <a:cs typeface="+mn-cs"/>
              </a:defRPr>
            </a:lvl1pPr>
            <a:lvl2pPr marL="695325" indent="-347663" eaLnBrk="1" hangingPunct="1">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ea typeface="+mn-ea"/>
                <a:cs typeface="+mn-cs"/>
              </a:defRPr>
            </a:lvl2pPr>
            <a:lvl3pPr marL="752475" indent="0" eaLnBrk="1" hangingPunct="1">
              <a:lnSpc>
                <a:spcPct val="110000"/>
              </a:lnSpc>
              <a:spcBef>
                <a:spcPts val="300"/>
              </a:spcBef>
              <a:spcAft>
                <a:spcPts val="300"/>
              </a:spcAft>
              <a:tabLst/>
              <a:defRPr sz="2000">
                <a:solidFill>
                  <a:schemeClr val="tx1"/>
                </a:solidFill>
                <a:latin typeface="Century Gothic" panose="020B0502020202020204" pitchFamily="34" charset="0"/>
                <a:ea typeface="+mn-ea"/>
                <a:cs typeface="+mn-cs"/>
              </a:defRPr>
            </a:lvl3pPr>
            <a:lvl4pPr marL="1371600" eaLnBrk="1" hangingPunct="1">
              <a:lnSpc>
                <a:spcPct val="110000"/>
              </a:lnSpc>
              <a:defRPr sz="2000">
                <a:solidFill>
                  <a:schemeClr val="tx1"/>
                </a:solidFill>
                <a:latin typeface="Century Gothic" panose="020B0502020202020204" pitchFamily="34" charset="0"/>
                <a:ea typeface="+mn-ea"/>
                <a:cs typeface="+mn-cs"/>
              </a:defRPr>
            </a:lvl4pPr>
            <a:lvl5pPr marL="1828800" eaLnBrk="1" hangingPunct="1">
              <a:defRPr>
                <a:solidFill>
                  <a:schemeClr val="tx1"/>
                </a:solidFill>
                <a:latin typeface="Futura LT Pro Book" panose="020B0502020204020303" pitchFamily="34" charset="0"/>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dirty="0"/>
              <a:t>Strengths of Mac OS X</a:t>
            </a:r>
          </a:p>
          <a:p>
            <a:pPr lvl="1">
              <a:spcBef>
                <a:spcPts val="0"/>
              </a:spcBef>
            </a:pPr>
            <a:r>
              <a:rPr lang="en-US" altLang="en-US" dirty="0"/>
              <a:t>User friendly</a:t>
            </a:r>
          </a:p>
          <a:p>
            <a:pPr lvl="1">
              <a:spcBef>
                <a:spcPts val="0"/>
              </a:spcBef>
            </a:pPr>
            <a:r>
              <a:rPr lang="en-US" altLang="en-US" dirty="0"/>
              <a:t>Reliable</a:t>
            </a:r>
          </a:p>
          <a:p>
            <a:pPr lvl="1">
              <a:spcBef>
                <a:spcPts val="0"/>
              </a:spcBef>
            </a:pPr>
            <a:r>
              <a:rPr lang="en-US" altLang="en-US" dirty="0"/>
              <a:t>Secure</a:t>
            </a:r>
          </a:p>
          <a:p>
            <a:r>
              <a:rPr lang="en-US" altLang="en-US" dirty="0"/>
              <a:t>Weaknesses of Mac OS X</a:t>
            </a:r>
          </a:p>
          <a:p>
            <a:pPr lvl="1">
              <a:spcBef>
                <a:spcPts val="0"/>
              </a:spcBef>
            </a:pPr>
            <a:r>
              <a:rPr lang="en-US" altLang="en-US" dirty="0"/>
              <a:t>Limited application software availability</a:t>
            </a:r>
            <a:endParaRPr lang="en-US" kern="0" dirty="0"/>
          </a:p>
        </p:txBody>
      </p:sp>
    </p:spTree>
    <p:custDataLst>
      <p:tags r:id="rId1"/>
    </p:custDataLst>
    <p:extLst>
      <p:ext uri="{BB962C8B-B14F-4D97-AF65-F5344CB8AC3E}">
        <p14:creationId xmlns:p14="http://schemas.microsoft.com/office/powerpoint/2010/main" val="26135570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dirty="0"/>
              <a:t>Computer Software</a:t>
            </a:r>
          </a:p>
        </p:txBody>
      </p:sp>
      <p:sp>
        <p:nvSpPr>
          <p:cNvPr id="43011" name="Content Placeholder 2"/>
          <p:cNvSpPr>
            <a:spLocks noGrp="1"/>
          </p:cNvSpPr>
          <p:nvPr>
            <p:ph type="body" sz="quarter" idx="10"/>
          </p:nvPr>
        </p:nvSpPr>
        <p:spPr>
          <a:xfrm>
            <a:off x="406625" y="2133599"/>
            <a:ext cx="9147783" cy="4552013"/>
          </a:xfrm>
        </p:spPr>
        <p:txBody>
          <a:bodyPr/>
          <a:lstStyle/>
          <a:p>
            <a:pPr>
              <a:spcAft>
                <a:spcPts val="1200"/>
              </a:spcAft>
            </a:pPr>
            <a:r>
              <a:rPr lang="en-US" altLang="en-US" dirty="0"/>
              <a:t>Software makes computers useful</a:t>
            </a:r>
          </a:p>
          <a:p>
            <a:pPr>
              <a:spcAft>
                <a:spcPts val="1200"/>
              </a:spcAft>
            </a:pPr>
            <a:r>
              <a:rPr lang="en-US" altLang="en-US" dirty="0"/>
              <a:t>Types of software</a:t>
            </a:r>
          </a:p>
          <a:p>
            <a:pPr lvl="1">
              <a:spcBef>
                <a:spcPts val="0"/>
              </a:spcBef>
              <a:spcAft>
                <a:spcPts val="1200"/>
              </a:spcAft>
            </a:pPr>
            <a:r>
              <a:rPr lang="en-US" altLang="en-US" dirty="0"/>
              <a:t>System </a:t>
            </a:r>
            <a:r>
              <a:rPr lang="en-US" dirty="0"/>
              <a:t>software</a:t>
            </a:r>
          </a:p>
          <a:p>
            <a:pPr lvl="1">
              <a:spcBef>
                <a:spcPts val="0"/>
              </a:spcBef>
              <a:spcAft>
                <a:spcPts val="1200"/>
              </a:spcAft>
            </a:pPr>
            <a:r>
              <a:rPr lang="en-US" altLang="en-US" dirty="0"/>
              <a:t>Application </a:t>
            </a:r>
            <a:r>
              <a:rPr lang="en-US" dirty="0"/>
              <a:t>software</a:t>
            </a:r>
            <a:endParaRPr lang="en-US" altLang="en-US" dirty="0"/>
          </a:p>
          <a:p>
            <a:pPr lvl="1">
              <a:spcBef>
                <a:spcPts val="0"/>
              </a:spcBef>
              <a:spcAft>
                <a:spcPts val="1200"/>
              </a:spcAft>
            </a:pPr>
            <a:r>
              <a:rPr lang="en-US" dirty="0"/>
              <a:t>Program software</a:t>
            </a:r>
            <a:endParaRPr lang="en-US" altLang="en-US" dirty="0"/>
          </a:p>
          <a:p>
            <a:pPr>
              <a:spcAft>
                <a:spcPts val="1200"/>
              </a:spcAft>
            </a:pPr>
            <a:r>
              <a:rPr lang="en-US" altLang="en-US" dirty="0"/>
              <a:t>Application software is vast and varied</a:t>
            </a:r>
          </a:p>
          <a:p>
            <a:pPr>
              <a:spcAft>
                <a:spcPts val="1200"/>
              </a:spcAft>
            </a:pPr>
            <a:r>
              <a:rPr lang="en-US" altLang="en-US" dirty="0"/>
              <a:t>In healthcare, application software is common and used for variety of purposes	</a:t>
            </a:r>
          </a:p>
        </p:txBody>
      </p:sp>
      <p:sp>
        <p:nvSpPr>
          <p:cNvPr id="3" name="Text Placeholder 2">
            <a:extLst>
              <a:ext uri="{FF2B5EF4-FFF2-40B4-BE49-F238E27FC236}">
                <a16:creationId xmlns:a16="http://schemas.microsoft.com/office/drawing/2014/main" id="{46687DBB-D701-0247-8970-2818823608C8}"/>
              </a:ext>
            </a:extLst>
          </p:cNvPr>
          <p:cNvSpPr>
            <a:spLocks noGrp="1"/>
          </p:cNvSpPr>
          <p:nvPr>
            <p:ph type="body" sz="quarter" idx="11"/>
          </p:nvPr>
        </p:nvSpPr>
        <p:spPr/>
        <p:txBody>
          <a:bodyPr/>
          <a:lstStyle/>
          <a:p>
            <a:r>
              <a:rPr lang="en-US" b="1" dirty="0"/>
              <a:t>Summary</a:t>
            </a:r>
          </a:p>
        </p:txBody>
      </p:sp>
      <p:sp>
        <p:nvSpPr>
          <p:cNvPr id="2" name="Slide Number Placeholder 1"/>
          <p:cNvSpPr>
            <a:spLocks noGrp="1"/>
          </p:cNvSpPr>
          <p:nvPr>
            <p:ph type="sldNum" sz="quarter" idx="12"/>
          </p:nvPr>
        </p:nvSpPr>
        <p:spPr/>
        <p:txBody>
          <a:bodyPr/>
          <a:lstStyle/>
          <a:p>
            <a:fld id="{F3BF8891-5E06-46C2-89A4-6DB85D39BA35}" type="slidenum">
              <a:rPr lang="en-US" smtClean="0"/>
              <a:pPr/>
              <a:t>32</a:t>
            </a:fld>
            <a:endParaRPr lang="en-US" dirty="0"/>
          </a:p>
        </p:txBody>
      </p:sp>
    </p:spTree>
    <p:custDataLst>
      <p:tags r:id="rId1"/>
    </p:custDataLst>
    <p:extLst>
      <p:ext uri="{BB962C8B-B14F-4D97-AF65-F5344CB8AC3E}">
        <p14:creationId xmlns:p14="http://schemas.microsoft.com/office/powerpoint/2010/main" val="13358133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7" name="Title 1"/>
          <p:cNvSpPr>
            <a:spLocks noGrp="1"/>
          </p:cNvSpPr>
          <p:nvPr>
            <p:ph type="title"/>
          </p:nvPr>
        </p:nvSpPr>
        <p:spPr/>
        <p:txBody>
          <a:bodyPr/>
          <a:lstStyle/>
          <a:p>
            <a:r>
              <a:rPr lang="en-US" altLang="en-US" dirty="0"/>
              <a:t>Computer Software</a:t>
            </a:r>
          </a:p>
        </p:txBody>
      </p:sp>
      <p:sp>
        <p:nvSpPr>
          <p:cNvPr id="44038" name="Text Placeholder 7"/>
          <p:cNvSpPr>
            <a:spLocks noGrp="1"/>
          </p:cNvSpPr>
          <p:nvPr>
            <p:ph type="body" sz="quarter" idx="15"/>
          </p:nvPr>
        </p:nvSpPr>
        <p:spPr/>
        <p:txBody>
          <a:bodyPr/>
          <a:lstStyle/>
          <a:p>
            <a:r>
              <a:rPr lang="en-US" altLang="en-US" dirty="0"/>
              <a:t>References</a:t>
            </a:r>
          </a:p>
        </p:txBody>
      </p:sp>
      <p:sp>
        <p:nvSpPr>
          <p:cNvPr id="3" name="Content Placeholder 2">
            <a:extLst>
              <a:ext uri="{FF2B5EF4-FFF2-40B4-BE49-F238E27FC236}">
                <a16:creationId xmlns:a16="http://schemas.microsoft.com/office/drawing/2014/main" id="{0E2ED40D-0028-2546-A866-94FD2CF7B62B}"/>
              </a:ext>
            </a:extLst>
          </p:cNvPr>
          <p:cNvSpPr>
            <a:spLocks noGrp="1"/>
          </p:cNvSpPr>
          <p:nvPr>
            <p:ph sz="quarter" idx="14"/>
          </p:nvPr>
        </p:nvSpPr>
        <p:spPr>
          <a:xfrm>
            <a:off x="417915" y="1769782"/>
            <a:ext cx="9351109" cy="5661532"/>
          </a:xfrm>
        </p:spPr>
        <p:txBody>
          <a:bodyPr/>
          <a:lstStyle/>
          <a:p>
            <a:pPr marL="0" indent="0">
              <a:lnSpc>
                <a:spcPct val="110000"/>
              </a:lnSpc>
              <a:spcAft>
                <a:spcPts val="600"/>
              </a:spcAft>
            </a:pPr>
            <a:r>
              <a:rPr lang="en-US" altLang="en-US" sz="1800" dirty="0"/>
              <a:t>Barnett, G. O., Cimino, J. J., Hupp, J. A., &amp; Hoffer, E. P. (1987). Dxplain: An evolving diagnostic support system. </a:t>
            </a:r>
            <a:r>
              <a:rPr lang="en-US" altLang="en-US" sz="1800" i="1" dirty="0"/>
              <a:t>JAMA, 258</a:t>
            </a:r>
            <a:r>
              <a:rPr lang="en-US" altLang="en-US" sz="1800" dirty="0"/>
              <a:t>(1), 67-74.</a:t>
            </a:r>
          </a:p>
          <a:p>
            <a:pPr marL="0" indent="0">
              <a:lnSpc>
                <a:spcPct val="110000"/>
              </a:lnSpc>
              <a:spcAft>
                <a:spcPts val="600"/>
              </a:spcAft>
            </a:pPr>
            <a:r>
              <a:rPr lang="en-US" altLang="en-US" sz="1800" dirty="0"/>
              <a:t>Evans, A., Martin, K., &amp; Poatsey, M. A. (2010). Chapter 4: Application Software: Programs That Let You Work and Play. In: </a:t>
            </a:r>
            <a:r>
              <a:rPr lang="en-US" altLang="en-US" sz="1800" i="1" dirty="0"/>
              <a:t>Technology in Action: Complete. 7th ed.</a:t>
            </a:r>
            <a:r>
              <a:rPr lang="en-US" altLang="en-US" sz="1800" dirty="0"/>
              <a:t> New Jersey: Prentice Hall.</a:t>
            </a:r>
          </a:p>
          <a:p>
            <a:pPr marL="0" indent="0">
              <a:lnSpc>
                <a:spcPct val="110000"/>
              </a:lnSpc>
              <a:spcAft>
                <a:spcPts val="600"/>
              </a:spcAft>
            </a:pPr>
            <a:r>
              <a:rPr lang="en-US" altLang="en-US" sz="1800" dirty="0"/>
              <a:t>Gretl. (2011, October 17). Retrieved from </a:t>
            </a:r>
            <a:r>
              <a:rPr lang="en-US" altLang="en-US" sz="1800" dirty="0">
                <a:hlinkClick r:id="rId4" tooltip="URL for referenced website."/>
              </a:rPr>
              <a:t>http://gretl.sourceforge.net/</a:t>
            </a:r>
            <a:r>
              <a:rPr lang="en-US" altLang="en-US" sz="1800" dirty="0"/>
              <a:t>.</a:t>
            </a:r>
          </a:p>
          <a:p>
            <a:pPr marL="0" indent="0">
              <a:lnSpc>
                <a:spcPct val="110000"/>
              </a:lnSpc>
              <a:spcAft>
                <a:spcPts val="600"/>
              </a:spcAft>
            </a:pPr>
            <a:r>
              <a:rPr lang="en-US" altLang="en-US" sz="1800" dirty="0"/>
              <a:t>IBM Systems and Technology Group. Watson - A System Designed for Answers. (2011). Armonk, NY: IBM. Retrieved from </a:t>
            </a:r>
            <a:r>
              <a:rPr lang="en-US" altLang="en-US" sz="1800" dirty="0">
                <a:hlinkClick r:id="rId5" tooltip="URL for referenced article."/>
              </a:rPr>
              <a:t>http://www-03.ibm.com/innovation/us/engines/assets/9442_Watson_A_System_White_Paper_POW03061-USEN-00_Final_Feb10_11.pdf</a:t>
            </a:r>
            <a:r>
              <a:rPr lang="en-US" altLang="en-US" sz="1800" dirty="0"/>
              <a:t>.</a:t>
            </a:r>
          </a:p>
          <a:p>
            <a:pPr marL="0" indent="0">
              <a:lnSpc>
                <a:spcPct val="110000"/>
              </a:lnSpc>
              <a:spcAft>
                <a:spcPts val="600"/>
              </a:spcAft>
            </a:pPr>
            <a:r>
              <a:rPr lang="en-US" altLang="en-US" sz="1800" dirty="0"/>
              <a:t>Inkscape. (n.d.). Retrieved from: </a:t>
            </a:r>
            <a:r>
              <a:rPr lang="en-US" altLang="en-US" sz="1800" dirty="0">
                <a:hlinkClick r:id="rId6" tooltip="URL for referenced website."/>
              </a:rPr>
              <a:t>http://inkscape.org/</a:t>
            </a:r>
            <a:endParaRPr lang="en-US" altLang="en-US" sz="1800" dirty="0"/>
          </a:p>
          <a:p>
            <a:pPr marL="0" indent="0">
              <a:lnSpc>
                <a:spcPct val="110000"/>
              </a:lnSpc>
              <a:spcAft>
                <a:spcPts val="600"/>
              </a:spcAft>
            </a:pPr>
            <a:r>
              <a:rPr lang="en-US" altLang="en-US" sz="1800" dirty="0"/>
              <a:t>Morley, D., &amp; Parker, C.S. (2010). Chapter 5: Application software. In </a:t>
            </a:r>
            <a:r>
              <a:rPr lang="en-US" altLang="en-US" sz="1800" i="1" dirty="0"/>
              <a:t>Understanding computers today and tomorrow.</a:t>
            </a:r>
            <a:r>
              <a:rPr lang="en-US" altLang="en-US" sz="1800" dirty="0"/>
              <a:t>12th ed. Boston, MA: Course Technology.</a:t>
            </a:r>
          </a:p>
          <a:p>
            <a:endParaRPr lang="en-US" dirty="0"/>
          </a:p>
        </p:txBody>
      </p:sp>
      <p:sp>
        <p:nvSpPr>
          <p:cNvPr id="2" name="Slide Number Placeholder 1"/>
          <p:cNvSpPr>
            <a:spLocks noGrp="1"/>
          </p:cNvSpPr>
          <p:nvPr>
            <p:ph type="sldNum" sz="quarter" idx="16"/>
          </p:nvPr>
        </p:nvSpPr>
        <p:spPr/>
        <p:txBody>
          <a:bodyPr/>
          <a:lstStyle/>
          <a:p>
            <a:fld id="{F3BF8891-5E06-46C2-89A4-6DB85D39BA35}" type="slidenum">
              <a:rPr lang="en-US" smtClean="0"/>
              <a:pPr/>
              <a:t>33</a:t>
            </a:fld>
            <a:endParaRPr lang="en-US" dirty="0"/>
          </a:p>
        </p:txBody>
      </p:sp>
    </p:spTree>
    <p:custDataLst>
      <p:tags r:id="rId1"/>
    </p:custDataLst>
    <p:extLst>
      <p:ext uri="{BB962C8B-B14F-4D97-AF65-F5344CB8AC3E}">
        <p14:creationId xmlns:p14="http://schemas.microsoft.com/office/powerpoint/2010/main" val="30110767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7" name="Title 1"/>
          <p:cNvSpPr>
            <a:spLocks noGrp="1"/>
          </p:cNvSpPr>
          <p:nvPr>
            <p:ph type="title"/>
          </p:nvPr>
        </p:nvSpPr>
        <p:spPr/>
        <p:txBody>
          <a:bodyPr/>
          <a:lstStyle/>
          <a:p>
            <a:r>
              <a:rPr lang="en-US" altLang="en-US" dirty="0"/>
              <a:t>Computer Software</a:t>
            </a:r>
          </a:p>
        </p:txBody>
      </p:sp>
      <p:sp>
        <p:nvSpPr>
          <p:cNvPr id="44038" name="Text Placeholder 7"/>
          <p:cNvSpPr>
            <a:spLocks noGrp="1"/>
          </p:cNvSpPr>
          <p:nvPr>
            <p:ph type="body" sz="quarter" idx="15"/>
          </p:nvPr>
        </p:nvSpPr>
        <p:spPr/>
        <p:txBody>
          <a:bodyPr/>
          <a:lstStyle/>
          <a:p>
            <a:r>
              <a:rPr lang="en-US" altLang="en-US" dirty="0"/>
              <a:t>References</a:t>
            </a:r>
          </a:p>
        </p:txBody>
      </p:sp>
      <p:sp>
        <p:nvSpPr>
          <p:cNvPr id="7" name="Content Placeholder 6">
            <a:extLst>
              <a:ext uri="{FF2B5EF4-FFF2-40B4-BE49-F238E27FC236}">
                <a16:creationId xmlns:a16="http://schemas.microsoft.com/office/drawing/2014/main" id="{19BE0EEE-398B-494A-8095-12481F59990A}"/>
              </a:ext>
            </a:extLst>
          </p:cNvPr>
          <p:cNvSpPr>
            <a:spLocks noGrp="1"/>
          </p:cNvSpPr>
          <p:nvPr>
            <p:ph sz="quarter" idx="14"/>
          </p:nvPr>
        </p:nvSpPr>
        <p:spPr>
          <a:xfrm>
            <a:off x="417915" y="1769782"/>
            <a:ext cx="9351109" cy="5661532"/>
          </a:xfrm>
        </p:spPr>
        <p:txBody>
          <a:bodyPr/>
          <a:lstStyle/>
          <a:p>
            <a:pPr marL="0" indent="0">
              <a:lnSpc>
                <a:spcPct val="110000"/>
              </a:lnSpc>
              <a:spcAft>
                <a:spcPts val="600"/>
              </a:spcAft>
            </a:pPr>
            <a:r>
              <a:rPr lang="en-US" altLang="en-US" sz="1800" dirty="0"/>
              <a:t>Mozilla Thunderbird wiki. (n.d.). Retrieved from </a:t>
            </a:r>
            <a:r>
              <a:rPr lang="en-US" altLang="en-US" sz="1800" dirty="0">
                <a:hlinkClick r:id="rId4" tooltip="URL for referenced website."/>
              </a:rPr>
              <a:t>https://wiki.mozilla.org/Thunderbird:Home</a:t>
            </a:r>
            <a:endParaRPr lang="en-US" altLang="en-US" sz="1800" dirty="0"/>
          </a:p>
          <a:p>
            <a:pPr marL="0" indent="0">
              <a:lnSpc>
                <a:spcPct val="110000"/>
              </a:lnSpc>
              <a:spcAft>
                <a:spcPts val="600"/>
              </a:spcAft>
            </a:pPr>
            <a:r>
              <a:rPr lang="en-US" altLang="en-US" sz="1800" dirty="0"/>
              <a:t>Mycin. (n.d.). Retrieved from </a:t>
            </a:r>
            <a:r>
              <a:rPr lang="en-US" altLang="en-US" sz="1800" dirty="0">
                <a:hlinkClick r:id="rId5" tooltip="URL for referenced article."/>
              </a:rPr>
              <a:t>https://en.wikipedia.org/wiki/Mycin</a:t>
            </a:r>
            <a:r>
              <a:rPr lang="en-US" altLang="en-US" sz="1800" dirty="0"/>
              <a:t>  </a:t>
            </a:r>
          </a:p>
          <a:p>
            <a:pPr marL="0" indent="0">
              <a:lnSpc>
                <a:spcPct val="110000"/>
              </a:lnSpc>
              <a:spcAft>
                <a:spcPts val="600"/>
              </a:spcAft>
            </a:pPr>
            <a:r>
              <a:rPr lang="en-US" altLang="en-US" sz="1800" dirty="0"/>
              <a:t>OpenOffice.org: The Free and Open Productivity Suite. (2011). Retrieved from </a:t>
            </a:r>
            <a:r>
              <a:rPr lang="en-US" altLang="en-US" sz="1800" dirty="0">
                <a:hlinkClick r:id="rId6" tooltip="URL for referenced source"/>
              </a:rPr>
              <a:t>http://www.openoffice.org/</a:t>
            </a:r>
            <a:endParaRPr lang="en-US" altLang="en-US" sz="1800" dirty="0"/>
          </a:p>
          <a:p>
            <a:pPr marL="0" indent="0">
              <a:lnSpc>
                <a:spcPct val="110000"/>
              </a:lnSpc>
              <a:spcAft>
                <a:spcPts val="600"/>
              </a:spcAft>
            </a:pPr>
            <a:r>
              <a:rPr lang="en-US" altLang="en-US" sz="1800" dirty="0"/>
              <a:t>Scribus. (n.d.). Retrieved from </a:t>
            </a:r>
            <a:r>
              <a:rPr lang="en-US" altLang="en-US" sz="1800" dirty="0">
                <a:hlinkClick r:id="rId7" tooltip="URL for referenced website"/>
              </a:rPr>
              <a:t>https://www.scribus.net/</a:t>
            </a:r>
            <a:endParaRPr lang="en-US" altLang="en-US" sz="1800" dirty="0"/>
          </a:p>
          <a:p>
            <a:pPr marL="0" indent="0">
              <a:lnSpc>
                <a:spcPct val="110000"/>
              </a:lnSpc>
              <a:spcAft>
                <a:spcPts val="600"/>
              </a:spcAft>
            </a:pPr>
            <a:r>
              <a:rPr lang="en-US" altLang="en-US" sz="1800" dirty="0"/>
              <a:t>SEER-SEM. (n.d.). Retrieved from </a:t>
            </a:r>
            <a:r>
              <a:rPr lang="en-US" altLang="en-US" sz="1800" dirty="0">
                <a:hlinkClick r:id="rId8" tooltip="URL for referenced website"/>
              </a:rPr>
              <a:t>http://www.galorath.com/index.php/products/software/C5/</a:t>
            </a:r>
            <a:endParaRPr lang="en-US" altLang="en-US" sz="1800" dirty="0"/>
          </a:p>
          <a:p>
            <a:pPr marL="0" indent="0">
              <a:lnSpc>
                <a:spcPct val="110000"/>
              </a:lnSpc>
              <a:spcAft>
                <a:spcPts val="600"/>
              </a:spcAft>
            </a:pPr>
            <a:r>
              <a:rPr lang="en-US" altLang="en-US" sz="1800" dirty="0"/>
              <a:t>Shelley, G. B., &amp; Vermaat, M.E. (2010). Chapter 3: Application software. In </a:t>
            </a:r>
            <a:r>
              <a:rPr lang="en-US" altLang="en-US" sz="1800" i="1" dirty="0"/>
              <a:t>Discovering computers 2011: Introductory. </a:t>
            </a:r>
            <a:r>
              <a:rPr lang="en-US" altLang="en-US" sz="1800" dirty="0"/>
              <a:t>1st ed. Boston, MA: Course Technology.</a:t>
            </a:r>
          </a:p>
          <a:p>
            <a:pPr marL="0" indent="0">
              <a:lnSpc>
                <a:spcPct val="110000"/>
              </a:lnSpc>
              <a:spcAft>
                <a:spcPts val="600"/>
              </a:spcAft>
            </a:pPr>
            <a:r>
              <a:rPr lang="en-US" altLang="en-US" sz="1800" dirty="0"/>
              <a:t>OpenShot. (n.d.). Retrieved from: </a:t>
            </a:r>
            <a:r>
              <a:rPr lang="en-US" altLang="en-US" sz="1800" dirty="0">
                <a:hlinkClick r:id="rId9" tooltip="URL for referenced website"/>
              </a:rPr>
              <a:t>http://www.openshotvideo.com/</a:t>
            </a:r>
            <a:endParaRPr lang="en-US" altLang="en-US" sz="1800" dirty="0"/>
          </a:p>
          <a:p>
            <a:endParaRPr lang="en-US" dirty="0"/>
          </a:p>
        </p:txBody>
      </p:sp>
      <p:sp>
        <p:nvSpPr>
          <p:cNvPr id="2" name="Slide Number Placeholder 1"/>
          <p:cNvSpPr>
            <a:spLocks noGrp="1"/>
          </p:cNvSpPr>
          <p:nvPr>
            <p:ph type="sldNum" sz="quarter" idx="16"/>
          </p:nvPr>
        </p:nvSpPr>
        <p:spPr/>
        <p:txBody>
          <a:bodyPr/>
          <a:lstStyle/>
          <a:p>
            <a:fld id="{F3BF8891-5E06-46C2-89A4-6DB85D39BA35}" type="slidenum">
              <a:rPr lang="en-US" smtClean="0"/>
              <a:pPr/>
              <a:t>34</a:t>
            </a:fld>
            <a:endParaRPr lang="en-US" dirty="0"/>
          </a:p>
        </p:txBody>
      </p:sp>
    </p:spTree>
    <p:custDataLst>
      <p:tags r:id="rId1"/>
    </p:custDataLst>
    <p:extLst>
      <p:ext uri="{BB962C8B-B14F-4D97-AF65-F5344CB8AC3E}">
        <p14:creationId xmlns:p14="http://schemas.microsoft.com/office/powerpoint/2010/main" val="28045553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dirty="0"/>
              <a:t>Computer Software</a:t>
            </a:r>
          </a:p>
        </p:txBody>
      </p:sp>
      <p:sp>
        <p:nvSpPr>
          <p:cNvPr id="4" name="Text Placeholder 3">
            <a:extLst>
              <a:ext uri="{FF2B5EF4-FFF2-40B4-BE49-F238E27FC236}">
                <a16:creationId xmlns:a16="http://schemas.microsoft.com/office/drawing/2014/main" id="{7220F9FC-214D-F841-9AAF-5CFDDB640EFE}"/>
              </a:ext>
            </a:extLst>
          </p:cNvPr>
          <p:cNvSpPr>
            <a:spLocks noGrp="1"/>
          </p:cNvSpPr>
          <p:nvPr>
            <p:ph type="body" sz="quarter" idx="15"/>
          </p:nvPr>
        </p:nvSpPr>
        <p:spPr/>
        <p:txBody>
          <a:bodyPr/>
          <a:lstStyle/>
          <a:p>
            <a:r>
              <a:rPr lang="en-US" dirty="0"/>
              <a:t>References</a:t>
            </a:r>
          </a:p>
        </p:txBody>
      </p:sp>
      <p:sp>
        <p:nvSpPr>
          <p:cNvPr id="3" name="Content Placeholder 2">
            <a:extLst>
              <a:ext uri="{FF2B5EF4-FFF2-40B4-BE49-F238E27FC236}">
                <a16:creationId xmlns:a16="http://schemas.microsoft.com/office/drawing/2014/main" id="{21CAAB8C-46FD-764C-B1F2-F23D95E4AB5A}"/>
              </a:ext>
            </a:extLst>
          </p:cNvPr>
          <p:cNvSpPr>
            <a:spLocks noGrp="1"/>
          </p:cNvSpPr>
          <p:nvPr>
            <p:ph sz="quarter" idx="14"/>
          </p:nvPr>
        </p:nvSpPr>
        <p:spPr>
          <a:xfrm>
            <a:off x="417915" y="1769781"/>
            <a:ext cx="9351109" cy="6213075"/>
          </a:xfrm>
        </p:spPr>
        <p:txBody>
          <a:bodyPr/>
          <a:lstStyle/>
          <a:p>
            <a:pPr>
              <a:spcAft>
                <a:spcPts val="600"/>
              </a:spcAft>
            </a:pPr>
            <a:r>
              <a:rPr lang="en-US" altLang="en-US" b="1" dirty="0"/>
              <a:t>Images </a:t>
            </a:r>
          </a:p>
          <a:p>
            <a:pPr marL="0" indent="0">
              <a:lnSpc>
                <a:spcPct val="110000"/>
              </a:lnSpc>
              <a:spcAft>
                <a:spcPts val="600"/>
              </a:spcAft>
            </a:pPr>
            <a:r>
              <a:rPr lang="en-US" altLang="en-US" sz="1800" dirty="0"/>
              <a:t>Microsoft Word screenshot image. Microsoft [software]. Copyright </a:t>
            </a:r>
            <a:r>
              <a:rPr lang="en-US" sz="1800" dirty="0"/>
              <a:t>Microsoft.</a:t>
            </a:r>
            <a:endParaRPr lang="en-US" altLang="en-US" sz="1800" dirty="0"/>
          </a:p>
          <a:p>
            <a:pPr marL="0" indent="0">
              <a:lnSpc>
                <a:spcPct val="110000"/>
              </a:lnSpc>
              <a:spcAft>
                <a:spcPts val="600"/>
              </a:spcAft>
            </a:pPr>
            <a:r>
              <a:rPr lang="en-US" altLang="en-US" sz="1800" dirty="0"/>
              <a:t>Microsoft Excel screenshot image. Microsoft [software]. Copyright </a:t>
            </a:r>
            <a:r>
              <a:rPr lang="en-US" sz="1800" dirty="0"/>
              <a:t>Microsoft.</a:t>
            </a:r>
          </a:p>
          <a:p>
            <a:pPr marL="0" indent="0">
              <a:lnSpc>
                <a:spcPct val="110000"/>
              </a:lnSpc>
              <a:spcAft>
                <a:spcPts val="600"/>
              </a:spcAft>
            </a:pPr>
            <a:r>
              <a:rPr lang="en-US" altLang="en-US" sz="1800" dirty="0"/>
              <a:t>Microsoft PowerPoint screenshot image. Microsoft [software]. Copyright </a:t>
            </a:r>
            <a:r>
              <a:rPr lang="en-US" sz="1800" dirty="0"/>
              <a:t>Microsoft.</a:t>
            </a:r>
            <a:endParaRPr lang="en-US" altLang="en-US" sz="1800" dirty="0"/>
          </a:p>
          <a:p>
            <a:pPr marL="0" indent="0">
              <a:lnSpc>
                <a:spcPct val="110000"/>
              </a:lnSpc>
              <a:spcAft>
                <a:spcPts val="600"/>
              </a:spcAft>
            </a:pPr>
            <a:r>
              <a:rPr lang="en-US" altLang="en-US" sz="1800" dirty="0" err="1"/>
              <a:t>Galorath</a:t>
            </a:r>
            <a:r>
              <a:rPr lang="en-US" altLang="en-US" sz="1800" dirty="0"/>
              <a:t>. (2017). SEER-SEM SEER for IT. Retrieved from </a:t>
            </a:r>
            <a:r>
              <a:rPr lang="en-US" altLang="en-US" sz="1800" dirty="0">
                <a:hlinkClick r:id="rId4" tooltip="URL for referenced image."/>
              </a:rPr>
              <a:t>http://galorath.com/wp-content/uploads/2014/08/seer-it-screenshot6-large.jpg</a:t>
            </a:r>
            <a:r>
              <a:rPr lang="en-US" altLang="en-US" sz="1800" dirty="0"/>
              <a:t>. </a:t>
            </a:r>
            <a:r>
              <a:rPr lang="en-US" sz="1800" dirty="0"/>
              <a:t>Copyright Galorath.</a:t>
            </a:r>
            <a:endParaRPr lang="en-US" altLang="en-US" sz="1800" dirty="0"/>
          </a:p>
          <a:p>
            <a:pPr marL="0" indent="0">
              <a:lnSpc>
                <a:spcPct val="110000"/>
              </a:lnSpc>
              <a:spcAft>
                <a:spcPts val="600"/>
              </a:spcAft>
            </a:pPr>
            <a:r>
              <a:rPr lang="en-US" altLang="en-US" sz="1800" dirty="0"/>
              <a:t>Cottrell, A., &amp; </a:t>
            </a:r>
            <a:r>
              <a:rPr lang="en-US" sz="1800" dirty="0"/>
              <a:t>Lucchetti, R. (n.d.). </a:t>
            </a:r>
            <a:r>
              <a:rPr lang="en-US" altLang="en-US" sz="1800" dirty="0"/>
              <a:t>Gretl screenshot image. </a:t>
            </a:r>
            <a:r>
              <a:rPr lang="en-US" sz="1800" dirty="0"/>
              <a:t>Retrieved from </a:t>
            </a:r>
            <a:r>
              <a:rPr lang="en-US" sz="1800" dirty="0">
                <a:hlinkClick r:id="rId5" tooltip="URL for referenced image"/>
              </a:rPr>
              <a:t>http://gretl.sourceforge.net/gretl_screen.html</a:t>
            </a:r>
            <a:r>
              <a:rPr lang="en-US" sz="1800" dirty="0"/>
              <a:t>. Licensed under the </a:t>
            </a:r>
            <a:r>
              <a:rPr lang="en-US" sz="1800" u="sng" dirty="0">
                <a:hlinkClick r:id="rId6" tooltip="URL for GNU General Public License"/>
              </a:rPr>
              <a:t>GNU General Public License</a:t>
            </a:r>
            <a:r>
              <a:rPr lang="en-US" sz="1800" dirty="0"/>
              <a:t>.</a:t>
            </a:r>
            <a:r>
              <a:rPr lang="en-US" altLang="en-US" sz="1800" dirty="0"/>
              <a:t> </a:t>
            </a:r>
          </a:p>
          <a:p>
            <a:pPr marL="0" indent="0">
              <a:lnSpc>
                <a:spcPct val="110000"/>
              </a:lnSpc>
              <a:spcAft>
                <a:spcPts val="600"/>
              </a:spcAft>
            </a:pPr>
            <a:r>
              <a:rPr lang="en-US" altLang="en-US" sz="1800" dirty="0" err="1"/>
              <a:t>Scribus</a:t>
            </a:r>
            <a:r>
              <a:rPr lang="en-US" altLang="en-US" sz="1800" dirty="0"/>
              <a:t> screenshot. User: </a:t>
            </a:r>
            <a:r>
              <a:rPr lang="en-US" sz="1800" dirty="0"/>
              <a:t>Chiefmanyrabbitguteat. </a:t>
            </a:r>
            <a:r>
              <a:rPr lang="en-US" altLang="en-US" sz="1800" dirty="0"/>
              <a:t>(2008). Retrieved from </a:t>
            </a:r>
            <a:r>
              <a:rPr lang="en-US" altLang="en-US" sz="1800" dirty="0">
                <a:hlinkClick r:id="rId7" tooltip="URL for referenced image."/>
              </a:rPr>
              <a:t>http://en.wikipedia.org/wiki/File:Scribus-1.3-Linux.png</a:t>
            </a:r>
            <a:r>
              <a:rPr lang="en-US" altLang="en-US" sz="1800" dirty="0"/>
              <a:t>. </a:t>
            </a:r>
            <a:r>
              <a:rPr lang="en-US" sz="1800" dirty="0"/>
              <a:t>Licensed under the </a:t>
            </a:r>
            <a:r>
              <a:rPr lang="en-US" sz="1800" dirty="0">
                <a:hlinkClick r:id="rId6" tooltip="URL for GNU General Public License"/>
              </a:rPr>
              <a:t>GNU General Public License</a:t>
            </a:r>
            <a:r>
              <a:rPr lang="en-US" altLang="en-US" sz="1800" dirty="0"/>
              <a:t>.</a:t>
            </a:r>
          </a:p>
          <a:p>
            <a:endParaRPr lang="en-US" dirty="0"/>
          </a:p>
        </p:txBody>
      </p:sp>
      <p:sp>
        <p:nvSpPr>
          <p:cNvPr id="2" name="Slide Number Placeholder 1"/>
          <p:cNvSpPr>
            <a:spLocks noGrp="1"/>
          </p:cNvSpPr>
          <p:nvPr>
            <p:ph type="sldNum" sz="quarter" idx="16"/>
          </p:nvPr>
        </p:nvSpPr>
        <p:spPr/>
        <p:txBody>
          <a:bodyPr/>
          <a:lstStyle/>
          <a:p>
            <a:fld id="{F3BF8891-5E06-46C2-89A4-6DB85D39BA35}" type="slidenum">
              <a:rPr lang="en-US" smtClean="0"/>
              <a:pPr/>
              <a:t>35</a:t>
            </a:fld>
            <a:endParaRPr lang="en-US" dirty="0"/>
          </a:p>
        </p:txBody>
      </p:sp>
    </p:spTree>
    <p:custDataLst>
      <p:tags r:id="rId1"/>
    </p:custDataLst>
    <p:extLst>
      <p:ext uri="{BB962C8B-B14F-4D97-AF65-F5344CB8AC3E}">
        <p14:creationId xmlns:p14="http://schemas.microsoft.com/office/powerpoint/2010/main" val="3814105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dirty="0"/>
              <a:t>Computer Software</a:t>
            </a:r>
          </a:p>
        </p:txBody>
      </p:sp>
      <p:sp>
        <p:nvSpPr>
          <p:cNvPr id="6" name="Text Placeholder 5">
            <a:extLst>
              <a:ext uri="{FF2B5EF4-FFF2-40B4-BE49-F238E27FC236}">
                <a16:creationId xmlns:a16="http://schemas.microsoft.com/office/drawing/2014/main" id="{D5DCB85A-DD43-4C43-B012-6F3CE8B4B7A0}"/>
              </a:ext>
            </a:extLst>
          </p:cNvPr>
          <p:cNvSpPr>
            <a:spLocks noGrp="1"/>
          </p:cNvSpPr>
          <p:nvPr>
            <p:ph type="body" sz="quarter" idx="15"/>
          </p:nvPr>
        </p:nvSpPr>
        <p:spPr/>
        <p:txBody>
          <a:bodyPr/>
          <a:lstStyle/>
          <a:p>
            <a:r>
              <a:rPr lang="en-US" dirty="0"/>
              <a:t>References</a:t>
            </a:r>
          </a:p>
        </p:txBody>
      </p:sp>
      <p:sp>
        <p:nvSpPr>
          <p:cNvPr id="5" name="Content Placeholder 4">
            <a:extLst>
              <a:ext uri="{FF2B5EF4-FFF2-40B4-BE49-F238E27FC236}">
                <a16:creationId xmlns:a16="http://schemas.microsoft.com/office/drawing/2014/main" id="{2B3656B6-4E99-244C-99E2-E8BA5A351844}"/>
              </a:ext>
            </a:extLst>
          </p:cNvPr>
          <p:cNvSpPr>
            <a:spLocks noGrp="1"/>
          </p:cNvSpPr>
          <p:nvPr>
            <p:ph sz="quarter" idx="14"/>
          </p:nvPr>
        </p:nvSpPr>
        <p:spPr/>
        <p:txBody>
          <a:bodyPr/>
          <a:lstStyle/>
          <a:p>
            <a:pPr>
              <a:spcAft>
                <a:spcPts val="600"/>
              </a:spcAft>
            </a:pPr>
            <a:r>
              <a:rPr lang="en-US" altLang="en-US" b="1" dirty="0"/>
              <a:t>Images</a:t>
            </a:r>
            <a:r>
              <a:rPr lang="en-US" altLang="en-US" dirty="0"/>
              <a:t> </a:t>
            </a:r>
          </a:p>
          <a:p>
            <a:pPr marL="0" indent="0">
              <a:lnSpc>
                <a:spcPct val="110000"/>
              </a:lnSpc>
              <a:spcAft>
                <a:spcPts val="600"/>
              </a:spcAft>
            </a:pPr>
            <a:r>
              <a:rPr lang="en-US" sz="1800" dirty="0" err="1"/>
              <a:t>Rotkevich</a:t>
            </a:r>
            <a:r>
              <a:rPr lang="en-US" sz="1800" dirty="0"/>
              <a:t>, K. [art] &amp; Inkscape [software]. (2007). </a:t>
            </a:r>
            <a:r>
              <a:rPr lang="en-US" altLang="en-US" sz="1800" dirty="0"/>
              <a:t>Inkscape screenshot. </a:t>
            </a:r>
            <a:r>
              <a:rPr lang="en-US" sz="1800" dirty="0"/>
              <a:t>Retrieved from </a:t>
            </a:r>
            <a:r>
              <a:rPr lang="en-US" sz="1800" dirty="0">
                <a:hlinkClick r:id="rId4" tooltip="URL for referenced image"/>
              </a:rPr>
              <a:t>https://commons.wikimedia.org/wiki/File:Inkscape_0.46.png</a:t>
            </a:r>
            <a:r>
              <a:rPr lang="en-US" sz="1800" dirty="0"/>
              <a:t>. Licensed under the </a:t>
            </a:r>
            <a:r>
              <a:rPr lang="en-US" sz="1800" dirty="0">
                <a:hlinkClick r:id="rId5" tooltip="URL for GNU General Public License"/>
              </a:rPr>
              <a:t>GNU General Public License</a:t>
            </a:r>
            <a:r>
              <a:rPr lang="en-US" sz="1800" dirty="0"/>
              <a:t> and </a:t>
            </a:r>
            <a:r>
              <a:rPr lang="en-US" sz="1800" dirty="0">
                <a:hlinkClick r:id="rId6" tooltip="URL for Free Art License"/>
              </a:rPr>
              <a:t>Free Art License</a:t>
            </a:r>
            <a:r>
              <a:rPr lang="en-US" sz="1800" dirty="0"/>
              <a:t>.</a:t>
            </a:r>
          </a:p>
          <a:p>
            <a:pPr marL="0" indent="0">
              <a:lnSpc>
                <a:spcPct val="110000"/>
              </a:lnSpc>
              <a:spcAft>
                <a:spcPts val="600"/>
              </a:spcAft>
            </a:pPr>
            <a:r>
              <a:rPr lang="en-US" altLang="en-US" sz="1800" dirty="0" err="1"/>
              <a:t>JonOomp</a:t>
            </a:r>
            <a:r>
              <a:rPr lang="en-US" altLang="en-US" sz="1800" dirty="0"/>
              <a:t>. (2009, June 19). OpenShot Video Editor screenshot. Retrieved from: </a:t>
            </a:r>
            <a:r>
              <a:rPr lang="en-US" altLang="en-US" sz="1800" dirty="0">
                <a:hlinkClick r:id="rId7" tooltip="URL for referenced image"/>
              </a:rPr>
              <a:t>http://commons.wikimedia.org/wiki/File:Screenshot_of_OpenShot.png</a:t>
            </a:r>
            <a:r>
              <a:rPr lang="en-US" altLang="en-US" sz="1800" dirty="0"/>
              <a:t>. </a:t>
            </a:r>
            <a:r>
              <a:rPr lang="en-US" sz="1800" dirty="0"/>
              <a:t>Licensed under the </a:t>
            </a:r>
            <a:r>
              <a:rPr lang="en-US" sz="1800" dirty="0">
                <a:hlinkClick r:id="rId5" tooltip="URL for GNU General Public License"/>
              </a:rPr>
              <a:t>GNU General Public License</a:t>
            </a:r>
            <a:r>
              <a:rPr lang="en-US" sz="1800" dirty="0"/>
              <a:t>.</a:t>
            </a:r>
            <a:endParaRPr lang="en-US" altLang="en-US" sz="1800" dirty="0"/>
          </a:p>
          <a:p>
            <a:pPr marL="0" indent="0">
              <a:lnSpc>
                <a:spcPct val="110000"/>
              </a:lnSpc>
              <a:spcAft>
                <a:spcPts val="600"/>
              </a:spcAft>
            </a:pPr>
            <a:r>
              <a:rPr lang="en-US" altLang="en-US" sz="1800" dirty="0" err="1"/>
              <a:t>Fenn</a:t>
            </a:r>
            <a:r>
              <a:rPr lang="en-US" altLang="en-US" sz="1800" dirty="0"/>
              <a:t>, J. (2009, December 22). Thunderbird 3.0 unter Mac OS X. Retrieved from </a:t>
            </a:r>
            <a:r>
              <a:rPr lang="en-US" altLang="en-US" sz="1800" dirty="0">
                <a:hlinkClick r:id="rId8"/>
              </a:rPr>
              <a:t>https://www.flickr.com/</a:t>
            </a:r>
            <a:r>
              <a:rPr lang="en-US" altLang="en-US" sz="1800" dirty="0"/>
              <a:t>. Licensed under the </a:t>
            </a:r>
            <a:r>
              <a:rPr lang="en-US" altLang="en-US" sz="1800" dirty="0">
                <a:hlinkClick r:id="rId9" tooltip="URL for Creative Commons Attribution 2.0 Generic License"/>
              </a:rPr>
              <a:t>Creative Commons Attribution 2.0 Generic License</a:t>
            </a:r>
            <a:r>
              <a:rPr lang="en-US" altLang="en-US" sz="1800" dirty="0"/>
              <a:t>.</a:t>
            </a:r>
          </a:p>
          <a:p>
            <a:pPr marL="0" indent="0">
              <a:lnSpc>
                <a:spcPct val="110000"/>
              </a:lnSpc>
              <a:spcAft>
                <a:spcPts val="600"/>
              </a:spcAft>
            </a:pPr>
            <a:r>
              <a:rPr lang="en-US" altLang="en-US" sz="1800" dirty="0" err="1"/>
              <a:t>Raysonho</a:t>
            </a:r>
            <a:r>
              <a:rPr lang="en-US" altLang="en-US" sz="1800" dirty="0"/>
              <a:t>. (2011, April 7). IBM Watson image. Retrieved from  </a:t>
            </a:r>
            <a:r>
              <a:rPr lang="en-US" altLang="en-US" sz="1800" dirty="0">
                <a:hlinkClick r:id="rId10" tooltip="URL for referenced image"/>
              </a:rPr>
              <a:t>http://en.wikipedia.org/wiki/File:IBMWatson.jpg</a:t>
            </a:r>
            <a:r>
              <a:rPr lang="en-US" altLang="en-US" sz="1800" dirty="0"/>
              <a:t>. Licensed under the </a:t>
            </a:r>
            <a:r>
              <a:rPr lang="en-US" altLang="en-US" sz="1800" dirty="0">
                <a:hlinkClick r:id="rId11" tooltip="URL for Creative Commons Attribution 3.0 Unported License"/>
              </a:rPr>
              <a:t>Creative Commons </a:t>
            </a:r>
            <a:r>
              <a:rPr lang="en-US" sz="1800" dirty="0">
                <a:hlinkClick r:id="rId11" tooltip="URL for Creative Commons Attribution 3.0 Unported License"/>
              </a:rPr>
              <a:t>Attribution 3.0 Unported </a:t>
            </a:r>
            <a:r>
              <a:rPr lang="en-US" altLang="en-US" sz="1800" dirty="0">
                <a:hlinkClick r:id="rId11" tooltip="URL for Creative Commons Attribution 3.0 Unported License"/>
              </a:rPr>
              <a:t>License</a:t>
            </a:r>
            <a:r>
              <a:rPr lang="en-US" altLang="en-US" sz="1800" dirty="0"/>
              <a:t>.</a:t>
            </a:r>
          </a:p>
          <a:p>
            <a:pPr marL="0" indent="0">
              <a:lnSpc>
                <a:spcPct val="110000"/>
              </a:lnSpc>
            </a:pPr>
            <a:endParaRPr lang="en-US" sz="1800" dirty="0"/>
          </a:p>
        </p:txBody>
      </p:sp>
      <p:sp>
        <p:nvSpPr>
          <p:cNvPr id="2" name="Slide Number Placeholder 1"/>
          <p:cNvSpPr>
            <a:spLocks noGrp="1"/>
          </p:cNvSpPr>
          <p:nvPr>
            <p:ph type="sldNum" sz="quarter" idx="16"/>
          </p:nvPr>
        </p:nvSpPr>
        <p:spPr/>
        <p:txBody>
          <a:bodyPr/>
          <a:lstStyle/>
          <a:p>
            <a:fld id="{F3BF8891-5E06-46C2-89A4-6DB85D39BA35}" type="slidenum">
              <a:rPr lang="en-US" smtClean="0"/>
              <a:pPr/>
              <a:t>36</a:t>
            </a:fld>
            <a:endParaRPr lang="en-US" dirty="0"/>
          </a:p>
        </p:txBody>
      </p:sp>
    </p:spTree>
    <p:custDataLst>
      <p:tags r:id="rId1"/>
    </p:custDataLst>
    <p:extLst>
      <p:ext uri="{BB962C8B-B14F-4D97-AF65-F5344CB8AC3E}">
        <p14:creationId xmlns:p14="http://schemas.microsoft.com/office/powerpoint/2010/main" val="19683814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en-US" dirty="0"/>
              <a:t>Computer Software</a:t>
            </a:r>
          </a:p>
        </p:txBody>
      </p:sp>
      <p:sp>
        <p:nvSpPr>
          <p:cNvPr id="6" name="Text Placeholder 5">
            <a:extLst>
              <a:ext uri="{FF2B5EF4-FFF2-40B4-BE49-F238E27FC236}">
                <a16:creationId xmlns:a16="http://schemas.microsoft.com/office/drawing/2014/main" id="{5AE0FE51-B1DD-B64F-A675-DE7101789084}"/>
              </a:ext>
            </a:extLst>
          </p:cNvPr>
          <p:cNvSpPr>
            <a:spLocks noGrp="1"/>
          </p:cNvSpPr>
          <p:nvPr>
            <p:ph type="body" sz="quarter" idx="15"/>
          </p:nvPr>
        </p:nvSpPr>
        <p:spPr/>
        <p:txBody>
          <a:bodyPr/>
          <a:lstStyle/>
          <a:p>
            <a:r>
              <a:rPr lang="en-US" altLang="en-US" dirty="0"/>
              <a:t>References</a:t>
            </a:r>
            <a:endParaRPr lang="en-US" dirty="0"/>
          </a:p>
        </p:txBody>
      </p:sp>
      <p:sp>
        <p:nvSpPr>
          <p:cNvPr id="5" name="Content Placeholder 4">
            <a:extLst>
              <a:ext uri="{FF2B5EF4-FFF2-40B4-BE49-F238E27FC236}">
                <a16:creationId xmlns:a16="http://schemas.microsoft.com/office/drawing/2014/main" id="{4C12355C-6017-9243-8B07-FB6526899212}"/>
              </a:ext>
            </a:extLst>
          </p:cNvPr>
          <p:cNvSpPr>
            <a:spLocks noGrp="1"/>
          </p:cNvSpPr>
          <p:nvPr>
            <p:ph sz="quarter" idx="14"/>
          </p:nvPr>
        </p:nvSpPr>
        <p:spPr>
          <a:xfrm>
            <a:off x="417915" y="1769781"/>
            <a:ext cx="9351109" cy="5532267"/>
          </a:xfrm>
        </p:spPr>
        <p:txBody>
          <a:bodyPr/>
          <a:lstStyle/>
          <a:p>
            <a:pPr>
              <a:spcAft>
                <a:spcPts val="600"/>
              </a:spcAft>
            </a:pPr>
            <a:r>
              <a:rPr lang="en-US" altLang="en-US" b="1" dirty="0"/>
              <a:t>Images</a:t>
            </a:r>
          </a:p>
          <a:p>
            <a:pPr marL="0" indent="0">
              <a:lnSpc>
                <a:spcPct val="110000"/>
              </a:lnSpc>
              <a:spcAft>
                <a:spcPts val="600"/>
              </a:spcAft>
            </a:pPr>
            <a:r>
              <a:rPr lang="en-US" altLang="en-US" sz="1800" dirty="0"/>
              <a:t>U.S. Department of Veterans Affairs (n.d.). VistA screenshot showing lab result values graphed over time for a particular patient. Retrieved from </a:t>
            </a:r>
            <a:r>
              <a:rPr lang="en-US" altLang="en-US" sz="1800" dirty="0">
                <a:hlinkClick r:id="rId4" tooltip="URL for referenced image source."/>
              </a:rPr>
              <a:t>https://www.va.gov/health/imaging/overview.asp</a:t>
            </a:r>
            <a:r>
              <a:rPr lang="en-US" altLang="en-US" sz="1800" dirty="0"/>
              <a:t>. Public domain.</a:t>
            </a:r>
          </a:p>
          <a:p>
            <a:pPr marL="0" indent="0">
              <a:lnSpc>
                <a:spcPct val="110000"/>
              </a:lnSpc>
              <a:spcAft>
                <a:spcPts val="600"/>
              </a:spcAft>
            </a:pPr>
            <a:r>
              <a:rPr lang="en-US" altLang="en-US" sz="1800" dirty="0"/>
              <a:t>Miller, B. (2009, November 28). Screenshot of the OpenEMR scheduling calendar. Retrieved from </a:t>
            </a:r>
            <a:r>
              <a:rPr lang="en-US" altLang="en-US" sz="1800" dirty="0">
                <a:hlinkClick r:id="rId5" tooltip="URL for referenced image."/>
              </a:rPr>
              <a:t>http://en.wikipedia.org/wiki/File:OpenEMR-Calendar.jpg</a:t>
            </a:r>
            <a:r>
              <a:rPr lang="en-US" altLang="en-US" sz="1800" dirty="0"/>
              <a:t>. </a:t>
            </a:r>
            <a:r>
              <a:rPr lang="en-US" sz="1800" dirty="0"/>
              <a:t>Licensed under the </a:t>
            </a:r>
            <a:r>
              <a:rPr lang="en-US" sz="1800" dirty="0">
                <a:hlinkClick r:id="rId6" tooltip="URL for GNU General Public License"/>
              </a:rPr>
              <a:t>GNU General Public License</a:t>
            </a:r>
            <a:r>
              <a:rPr lang="en-US" sz="1800" dirty="0"/>
              <a:t>.</a:t>
            </a:r>
            <a:endParaRPr lang="en-US" altLang="en-US" sz="1800" dirty="0"/>
          </a:p>
          <a:p>
            <a:pPr marL="0" indent="0">
              <a:lnSpc>
                <a:spcPct val="110000"/>
              </a:lnSpc>
              <a:spcAft>
                <a:spcPts val="600"/>
              </a:spcAft>
            </a:pPr>
            <a:r>
              <a:rPr lang="en-US" altLang="en-US" sz="1800" dirty="0" err="1"/>
              <a:t>Alchueyr</a:t>
            </a:r>
            <a:r>
              <a:rPr lang="en-US" altLang="en-US" sz="1800" dirty="0"/>
              <a:t>, T.  (2010, January 30). InVesalius medical imaging software screenshot. Retrieved from </a:t>
            </a:r>
            <a:r>
              <a:rPr lang="en-US" altLang="en-US" sz="1800" dirty="0">
                <a:hlinkClick r:id="rId7" tooltip="URL for referenced image"/>
              </a:rPr>
              <a:t>http://en.wikipedia.org/wiki/File:Invesalius3_promed0446.png</a:t>
            </a:r>
            <a:r>
              <a:rPr lang="en-US" altLang="en-US" sz="1800" dirty="0"/>
              <a:t>. </a:t>
            </a:r>
            <a:r>
              <a:rPr lang="en-US" sz="1800" dirty="0"/>
              <a:t>Licensed under the </a:t>
            </a:r>
            <a:r>
              <a:rPr lang="en-US" sz="1800" dirty="0">
                <a:hlinkClick r:id="rId8" tooltip="URL for Creative Commons Attribution-ShareAlike 3.0 Unported License"/>
              </a:rPr>
              <a:t>Creative Commons Attribution-ShareAlike 3.0 Unported License</a:t>
            </a:r>
            <a:r>
              <a:rPr lang="en-US" sz="1800" dirty="0"/>
              <a:t>.</a:t>
            </a:r>
            <a:endParaRPr lang="en-US" altLang="en-US" sz="1800" dirty="0"/>
          </a:p>
          <a:p>
            <a:pPr marL="0" indent="0">
              <a:lnSpc>
                <a:spcPct val="110000"/>
              </a:lnSpc>
              <a:spcAft>
                <a:spcPts val="600"/>
              </a:spcAft>
            </a:pPr>
            <a:r>
              <a:rPr lang="en-US" altLang="en-US" sz="1800" dirty="0"/>
              <a:t>Mco44. (2008, February 19). </a:t>
            </a:r>
            <a:r>
              <a:rPr lang="en-US" sz="1800" dirty="0"/>
              <a:t>CT viewer chest Keosys. </a:t>
            </a:r>
            <a:r>
              <a:rPr lang="en-US" altLang="en-US" sz="1800" dirty="0"/>
              <a:t>Retrieved from </a:t>
            </a:r>
            <a:r>
              <a:rPr lang="en-US" altLang="en-US" sz="1800" dirty="0">
                <a:hlinkClick r:id="rId9" tooltip="URL for referenced image"/>
              </a:rPr>
              <a:t>http://en.wikipedia.org/wiki/File:CT_viewer_Chest_Keosys.JPG</a:t>
            </a:r>
            <a:r>
              <a:rPr lang="en-US" altLang="en-US" sz="1800" dirty="0"/>
              <a:t>. Public domain.</a:t>
            </a:r>
          </a:p>
        </p:txBody>
      </p:sp>
      <p:sp>
        <p:nvSpPr>
          <p:cNvPr id="2" name="Slide Number Placeholder 1"/>
          <p:cNvSpPr>
            <a:spLocks noGrp="1"/>
          </p:cNvSpPr>
          <p:nvPr>
            <p:ph type="sldNum" sz="quarter" idx="16"/>
          </p:nvPr>
        </p:nvSpPr>
        <p:spPr/>
        <p:txBody>
          <a:bodyPr/>
          <a:lstStyle/>
          <a:p>
            <a:fld id="{F3BF8891-5E06-46C2-89A4-6DB85D39BA35}" type="slidenum">
              <a:rPr lang="en-US" smtClean="0"/>
              <a:pPr/>
              <a:t>37</a:t>
            </a:fld>
            <a:endParaRPr lang="en-US" dirty="0"/>
          </a:p>
        </p:txBody>
      </p:sp>
    </p:spTree>
    <p:custDataLst>
      <p:tags r:id="rId1"/>
    </p:custDataLst>
    <p:extLst>
      <p:ext uri="{BB962C8B-B14F-4D97-AF65-F5344CB8AC3E}">
        <p14:creationId xmlns:p14="http://schemas.microsoft.com/office/powerpoint/2010/main" val="11418940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767873" y="1533837"/>
            <a:ext cx="8647590" cy="744667"/>
          </a:xfrm>
        </p:spPr>
        <p:txBody>
          <a:bodyPr lIns="0"/>
          <a:lstStyle/>
          <a:p>
            <a:r>
              <a:rPr lang="en-US" altLang="en-US" sz="1200" dirty="0"/>
              <a:t>This material was developed by Oregon Health &amp; Science University, funded by the Department of Health and Human Services, Office of the National Coordinator for Health Information Technology under Award Number 90WT0001.</a:t>
            </a:r>
            <a:endParaRPr lang="en-US" sz="1200" dirty="0"/>
          </a:p>
        </p:txBody>
      </p:sp>
      <p:sp>
        <p:nvSpPr>
          <p:cNvPr id="7" name="object 8"/>
          <p:cNvSpPr txBox="1"/>
          <p:nvPr/>
        </p:nvSpPr>
        <p:spPr>
          <a:xfrm>
            <a:off x="767873" y="2662138"/>
            <a:ext cx="8382000" cy="3436838"/>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chemeClr val="bg1"/>
                </a:solidFill>
                <a:latin typeface="Century Gothic" panose="020B0502020202020204" pitchFamily="34" charset="0"/>
                <a:cs typeface="Futura LT Pro Book"/>
              </a:rPr>
              <a:t>www.measureevaluation.org</a:t>
            </a:r>
          </a:p>
        </p:txBody>
      </p:sp>
    </p:spTree>
    <p:custDataLst>
      <p:tags r:id="rId1"/>
    </p:custDataLst>
    <p:extLst>
      <p:ext uri="{BB962C8B-B14F-4D97-AF65-F5344CB8AC3E}">
        <p14:creationId xmlns:p14="http://schemas.microsoft.com/office/powerpoint/2010/main" val="18264727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System Software</a:t>
            </a:r>
          </a:p>
        </p:txBody>
      </p:sp>
      <p:sp>
        <p:nvSpPr>
          <p:cNvPr id="15363" name="Content Placeholder 2"/>
          <p:cNvSpPr>
            <a:spLocks noGrp="1"/>
          </p:cNvSpPr>
          <p:nvPr>
            <p:ph type="body" sz="quarter" idx="10"/>
          </p:nvPr>
        </p:nvSpPr>
        <p:spPr>
          <a:xfrm>
            <a:off x="406626" y="2133600"/>
            <a:ext cx="5224918" cy="2590800"/>
          </a:xfrm>
        </p:spPr>
        <p:txBody>
          <a:bodyPr/>
          <a:lstStyle/>
          <a:p>
            <a:pPr>
              <a:spcAft>
                <a:spcPts val="1200"/>
              </a:spcAft>
            </a:pPr>
            <a:r>
              <a:rPr lang="en-US" altLang="en-US" dirty="0"/>
              <a:t>Directly operates the computer hardware</a:t>
            </a:r>
          </a:p>
          <a:p>
            <a:pPr>
              <a:spcAft>
                <a:spcPts val="1200"/>
              </a:spcAft>
            </a:pPr>
            <a:r>
              <a:rPr lang="en-US" altLang="en-US" dirty="0"/>
              <a:t>Provides a platform for running application software</a:t>
            </a:r>
          </a:p>
        </p:txBody>
      </p:sp>
      <p:sp>
        <p:nvSpPr>
          <p:cNvPr id="2" name="Slide Number Placeholder 1"/>
          <p:cNvSpPr>
            <a:spLocks noGrp="1"/>
          </p:cNvSpPr>
          <p:nvPr>
            <p:ph type="sldNum" sz="quarter" idx="12"/>
          </p:nvPr>
        </p:nvSpPr>
        <p:spPr/>
        <p:txBody>
          <a:bodyPr/>
          <a:lstStyle/>
          <a:p>
            <a:fld id="{F3BF8891-5E06-46C2-89A4-6DB85D39BA35}" type="slidenum">
              <a:rPr lang="en-US" smtClean="0"/>
              <a:pPr/>
              <a:t>4</a:t>
            </a:fld>
            <a:endParaRPr lang="en-US" dirty="0"/>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26654" y="1651000"/>
            <a:ext cx="2025578" cy="2470834"/>
          </a:xfrm>
          <a:prstGeom prst="rect">
            <a:avLst/>
          </a:prstGeom>
        </p:spPr>
      </p:pic>
    </p:spTree>
    <p:custDataLst>
      <p:tags r:id="rId1"/>
    </p:custDataLst>
    <p:extLst>
      <p:ext uri="{BB962C8B-B14F-4D97-AF65-F5344CB8AC3E}">
        <p14:creationId xmlns:p14="http://schemas.microsoft.com/office/powerpoint/2010/main" val="606544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Programming Software</a:t>
            </a:r>
          </a:p>
        </p:txBody>
      </p:sp>
      <p:sp>
        <p:nvSpPr>
          <p:cNvPr id="15363" name="Content Placeholder 2"/>
          <p:cNvSpPr>
            <a:spLocks noGrp="1"/>
          </p:cNvSpPr>
          <p:nvPr>
            <p:ph type="body" sz="quarter" idx="10"/>
          </p:nvPr>
        </p:nvSpPr>
        <p:spPr>
          <a:xfrm>
            <a:off x="406626" y="2133600"/>
            <a:ext cx="5747432" cy="2590800"/>
          </a:xfrm>
        </p:spPr>
        <p:txBody>
          <a:bodyPr/>
          <a:lstStyle/>
          <a:p>
            <a:r>
              <a:rPr lang="en-US" dirty="0"/>
              <a:t>Provides software developers with a programming environment to create, debug, and maintain other programs </a:t>
            </a:r>
          </a:p>
        </p:txBody>
      </p:sp>
      <p:sp>
        <p:nvSpPr>
          <p:cNvPr id="2" name="Slide Number Placeholder 1"/>
          <p:cNvSpPr>
            <a:spLocks noGrp="1"/>
          </p:cNvSpPr>
          <p:nvPr>
            <p:ph type="sldNum" sz="quarter" idx="12"/>
          </p:nvPr>
        </p:nvSpPr>
        <p:spPr/>
        <p:txBody>
          <a:bodyPr/>
          <a:lstStyle/>
          <a:p>
            <a:fld id="{F3BF8891-5E06-46C2-89A4-6DB85D39BA35}" type="slidenum">
              <a:rPr lang="en-US" smtClean="0"/>
              <a:pPr/>
              <a:t>5</a:t>
            </a:fld>
            <a:endParaRPr lang="en-US" dirty="0"/>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0455" y="1791578"/>
            <a:ext cx="1976102" cy="3751044"/>
          </a:xfrm>
          <a:prstGeom prst="rect">
            <a:avLst/>
          </a:prstGeom>
        </p:spPr>
      </p:pic>
    </p:spTree>
    <p:custDataLst>
      <p:tags r:id="rId1"/>
    </p:custDataLst>
    <p:extLst>
      <p:ext uri="{BB962C8B-B14F-4D97-AF65-F5344CB8AC3E}">
        <p14:creationId xmlns:p14="http://schemas.microsoft.com/office/powerpoint/2010/main" val="15586770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Application Software</a:t>
            </a:r>
          </a:p>
        </p:txBody>
      </p:sp>
      <p:sp>
        <p:nvSpPr>
          <p:cNvPr id="15363" name="Content Placeholder 2"/>
          <p:cNvSpPr>
            <a:spLocks noGrp="1"/>
          </p:cNvSpPr>
          <p:nvPr>
            <p:ph type="body" sz="quarter" idx="10"/>
          </p:nvPr>
        </p:nvSpPr>
        <p:spPr>
          <a:xfrm>
            <a:off x="406625" y="2133600"/>
            <a:ext cx="5477013" cy="2590800"/>
          </a:xfrm>
        </p:spPr>
        <p:txBody>
          <a:bodyPr/>
          <a:lstStyle/>
          <a:p>
            <a:r>
              <a:rPr lang="en-US" dirty="0"/>
              <a:t>End-user programs enable users to accomplish specific tasks</a:t>
            </a:r>
          </a:p>
        </p:txBody>
      </p:sp>
      <p:sp>
        <p:nvSpPr>
          <p:cNvPr id="2" name="Slide Number Placeholder 1"/>
          <p:cNvSpPr>
            <a:spLocks noGrp="1"/>
          </p:cNvSpPr>
          <p:nvPr>
            <p:ph type="sldNum" sz="quarter" idx="12"/>
          </p:nvPr>
        </p:nvSpPr>
        <p:spPr/>
        <p:txBody>
          <a:bodyPr/>
          <a:lstStyle/>
          <a:p>
            <a:fld id="{F3BF8891-5E06-46C2-89A4-6DB85D39BA35}" type="slidenum">
              <a:rPr lang="en-US" smtClean="0"/>
              <a:pPr/>
              <a:t>6</a:t>
            </a:fld>
            <a:endParaRPr lang="en-US" dirty="0"/>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30794" y="1299915"/>
            <a:ext cx="2003001" cy="6209304"/>
          </a:xfrm>
          <a:prstGeom prst="rect">
            <a:avLst/>
          </a:prstGeom>
        </p:spPr>
      </p:pic>
    </p:spTree>
    <p:custDataLst>
      <p:tags r:id="rId1"/>
    </p:custDataLst>
    <p:extLst>
      <p:ext uri="{BB962C8B-B14F-4D97-AF65-F5344CB8AC3E}">
        <p14:creationId xmlns:p14="http://schemas.microsoft.com/office/powerpoint/2010/main" val="819881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a:t>Software Components</a:t>
            </a:r>
          </a:p>
        </p:txBody>
      </p:sp>
      <p:sp>
        <p:nvSpPr>
          <p:cNvPr id="38915" name="Content Placeholder 2"/>
          <p:cNvSpPr>
            <a:spLocks noGrp="1"/>
          </p:cNvSpPr>
          <p:nvPr>
            <p:ph type="body" sz="quarter" idx="10"/>
          </p:nvPr>
        </p:nvSpPr>
        <p:spPr/>
        <p:txBody>
          <a:bodyPr/>
          <a:lstStyle/>
          <a:p>
            <a:pPr>
              <a:spcAft>
                <a:spcPts val="1200"/>
              </a:spcAft>
            </a:pPr>
            <a:r>
              <a:rPr lang="en-US" altLang="en-US" dirty="0"/>
              <a:t>Programming statements and instructions that make a program work</a:t>
            </a:r>
          </a:p>
          <a:p>
            <a:pPr lvl="1">
              <a:spcBef>
                <a:spcPts val="0"/>
              </a:spcBef>
              <a:spcAft>
                <a:spcPts val="1200"/>
              </a:spcAft>
            </a:pPr>
            <a:r>
              <a:rPr lang="en-US" altLang="en-US" dirty="0"/>
              <a:t>Example: .exe file run by a user to install a program</a:t>
            </a:r>
          </a:p>
        </p:txBody>
      </p:sp>
      <p:sp>
        <p:nvSpPr>
          <p:cNvPr id="7" name="Text Placeholder 6">
            <a:extLst>
              <a:ext uri="{FF2B5EF4-FFF2-40B4-BE49-F238E27FC236}">
                <a16:creationId xmlns:a16="http://schemas.microsoft.com/office/drawing/2014/main" id="{7F26C3B9-347A-5341-8644-06FA6C259B2D}"/>
              </a:ext>
            </a:extLst>
          </p:cNvPr>
          <p:cNvSpPr>
            <a:spLocks noGrp="1"/>
          </p:cNvSpPr>
          <p:nvPr>
            <p:ph type="body" sz="quarter" idx="11"/>
          </p:nvPr>
        </p:nvSpPr>
        <p:spPr/>
        <p:txBody>
          <a:bodyPr/>
          <a:lstStyle/>
          <a:p>
            <a:r>
              <a:rPr lang="en-US" altLang="en-US" b="1" dirty="0"/>
              <a:t>Code</a:t>
            </a:r>
            <a:endParaRPr lang="en-US" b="1"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7</a:t>
            </a:fld>
            <a:endParaRPr lang="en-US" dirty="0"/>
          </a:p>
        </p:txBody>
      </p:sp>
    </p:spTree>
    <p:custDataLst>
      <p:tags r:id="rId1"/>
    </p:custDataLst>
    <p:extLst>
      <p:ext uri="{BB962C8B-B14F-4D97-AF65-F5344CB8AC3E}">
        <p14:creationId xmlns:p14="http://schemas.microsoft.com/office/powerpoint/2010/main" val="12536896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a:t>Software Components</a:t>
            </a:r>
          </a:p>
        </p:txBody>
      </p:sp>
      <p:sp>
        <p:nvSpPr>
          <p:cNvPr id="38915" name="Content Placeholder 2"/>
          <p:cNvSpPr>
            <a:spLocks noGrp="1"/>
          </p:cNvSpPr>
          <p:nvPr>
            <p:ph type="body" sz="quarter" idx="10"/>
          </p:nvPr>
        </p:nvSpPr>
        <p:spPr>
          <a:xfrm>
            <a:off x="406625" y="2133600"/>
            <a:ext cx="9147783" cy="3643086"/>
          </a:xfrm>
        </p:spPr>
        <p:txBody>
          <a:bodyPr/>
          <a:lstStyle/>
          <a:p>
            <a:pPr>
              <a:spcAft>
                <a:spcPts val="1200"/>
              </a:spcAft>
            </a:pPr>
            <a:r>
              <a:rPr lang="en-US" altLang="en-US" dirty="0"/>
              <a:t>Set of computer instructions </a:t>
            </a:r>
          </a:p>
          <a:p>
            <a:pPr lvl="1">
              <a:spcBef>
                <a:spcPts val="0"/>
              </a:spcBef>
              <a:spcAft>
                <a:spcPts val="1200"/>
              </a:spcAft>
            </a:pPr>
            <a:r>
              <a:rPr lang="en-US" altLang="en-US" dirty="0"/>
              <a:t>If the instructions are compiled, these files become a software program</a:t>
            </a:r>
          </a:p>
          <a:p>
            <a:pPr>
              <a:spcAft>
                <a:spcPts val="1200"/>
              </a:spcAft>
            </a:pPr>
            <a:r>
              <a:rPr lang="en-US" altLang="en-US" dirty="0"/>
              <a:t>Data stored on disk and used by a program</a:t>
            </a:r>
          </a:p>
          <a:p>
            <a:pPr lvl="1">
              <a:spcBef>
                <a:spcPts val="0"/>
              </a:spcBef>
              <a:spcAft>
                <a:spcPts val="1200"/>
              </a:spcAft>
            </a:pPr>
            <a:r>
              <a:rPr lang="en-US" altLang="en-US" dirty="0"/>
              <a:t>.docx files used by Microsoft Word</a:t>
            </a:r>
          </a:p>
          <a:p>
            <a:pPr lvl="1">
              <a:spcBef>
                <a:spcPts val="0"/>
              </a:spcBef>
              <a:spcAft>
                <a:spcPts val="1200"/>
              </a:spcAft>
            </a:pPr>
            <a:r>
              <a:rPr lang="en-US" altLang="en-US" dirty="0"/>
              <a:t>.pdf files read by Adobe Reader</a:t>
            </a:r>
          </a:p>
        </p:txBody>
      </p:sp>
      <p:sp>
        <p:nvSpPr>
          <p:cNvPr id="7" name="Text Placeholder 6">
            <a:extLst>
              <a:ext uri="{FF2B5EF4-FFF2-40B4-BE49-F238E27FC236}">
                <a16:creationId xmlns:a16="http://schemas.microsoft.com/office/drawing/2014/main" id="{7ED392A5-9513-AB40-94C6-D76B9203F973}"/>
              </a:ext>
            </a:extLst>
          </p:cNvPr>
          <p:cNvSpPr>
            <a:spLocks noGrp="1"/>
          </p:cNvSpPr>
          <p:nvPr>
            <p:ph type="body" sz="quarter" idx="11"/>
          </p:nvPr>
        </p:nvSpPr>
        <p:spPr/>
        <p:txBody>
          <a:bodyPr/>
          <a:lstStyle/>
          <a:p>
            <a:r>
              <a:rPr lang="en-US" altLang="en-US" b="1" dirty="0"/>
              <a:t>Files</a:t>
            </a:r>
            <a:endParaRPr lang="en-US" b="1"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8</a:t>
            </a:fld>
            <a:endParaRPr lang="en-US" dirty="0"/>
          </a:p>
        </p:txBody>
      </p:sp>
    </p:spTree>
    <p:custDataLst>
      <p:tags r:id="rId1"/>
    </p:custDataLst>
    <p:extLst>
      <p:ext uri="{BB962C8B-B14F-4D97-AF65-F5344CB8AC3E}">
        <p14:creationId xmlns:p14="http://schemas.microsoft.com/office/powerpoint/2010/main" val="1280893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a:t>Software Components</a:t>
            </a:r>
          </a:p>
        </p:txBody>
      </p:sp>
      <p:sp>
        <p:nvSpPr>
          <p:cNvPr id="38915" name="Content Placeholder 2"/>
          <p:cNvSpPr>
            <a:spLocks noGrp="1"/>
          </p:cNvSpPr>
          <p:nvPr>
            <p:ph type="body" sz="quarter" idx="10"/>
          </p:nvPr>
        </p:nvSpPr>
        <p:spPr/>
        <p:txBody>
          <a:bodyPr/>
          <a:lstStyle/>
          <a:p>
            <a:pPr>
              <a:spcAft>
                <a:spcPts val="1200"/>
              </a:spcAft>
            </a:pPr>
            <a:r>
              <a:rPr lang="en-US" altLang="en-US" dirty="0"/>
              <a:t>Stores and retrieves data</a:t>
            </a:r>
          </a:p>
          <a:p>
            <a:pPr lvl="1">
              <a:spcBef>
                <a:spcPts val="0"/>
              </a:spcBef>
              <a:spcAft>
                <a:spcPts val="1200"/>
              </a:spcAft>
            </a:pPr>
            <a:r>
              <a:rPr lang="en-US" altLang="en-US" dirty="0"/>
              <a:t>Example: Electronic medical records (EMRs) store data in a database</a:t>
            </a:r>
          </a:p>
        </p:txBody>
      </p:sp>
      <p:sp>
        <p:nvSpPr>
          <p:cNvPr id="8" name="Text Placeholder 7">
            <a:extLst>
              <a:ext uri="{FF2B5EF4-FFF2-40B4-BE49-F238E27FC236}">
                <a16:creationId xmlns:a16="http://schemas.microsoft.com/office/drawing/2014/main" id="{B0205AB1-DE4F-A34C-A32F-B6B270E266BD}"/>
              </a:ext>
            </a:extLst>
          </p:cNvPr>
          <p:cNvSpPr>
            <a:spLocks noGrp="1"/>
          </p:cNvSpPr>
          <p:nvPr>
            <p:ph type="body" sz="quarter" idx="11"/>
          </p:nvPr>
        </p:nvSpPr>
        <p:spPr/>
        <p:txBody>
          <a:bodyPr/>
          <a:lstStyle/>
          <a:p>
            <a:r>
              <a:rPr lang="en-US" altLang="en-US" b="1" dirty="0"/>
              <a:t>Database</a:t>
            </a:r>
            <a:endParaRPr lang="en-US" b="1"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9</a:t>
            </a:fld>
            <a:endParaRPr lang="en-US" dirty="0"/>
          </a:p>
        </p:txBody>
      </p:sp>
    </p:spTree>
    <p:custDataLst>
      <p:tags r:id="rId1"/>
    </p:custDataLst>
    <p:extLst>
      <p:ext uri="{BB962C8B-B14F-4D97-AF65-F5344CB8AC3E}">
        <p14:creationId xmlns:p14="http://schemas.microsoft.com/office/powerpoint/2010/main" val="7582993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GUID" val="1923363d-f680-466a-9fe6-af7099316113"/>
  <p:tag name="AUDIO_IMPORT" val="C:\Documents and Settings\skidmorn\My Documents\Dropbox\NTDC\OHSU CDC\Comp4\Unit4\FINALIZED\comp4_unit4\comp4_unit4\comp4_unit4c\comp4_unit4c_S- 2_V3.mp3"/>
  <p:tag name="AUDIO_ID" val="273"/>
  <p:tag name="ELAPSEDTIME" val="21.342"/>
  <p:tag name="ARTICULATE_SLIDE_NAV" val="2"/>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MARGIN_1" val="0"/>
  <p:tag name="MARGIN_2" val="36"/>
  <p:tag name="MARGIN_3" val="72"/>
  <p:tag name="MARGIN_4" val="108"/>
  <p:tag name="MARGIN_5" val="144"/>
  <p:tag name="FONT_SIZE" val="12"/>
</p:tagLst>
</file>

<file path=ppt/tags/tag11.xml><?xml version="1.0" encoding="utf-8"?>
<p:tagLst xmlns:a="http://schemas.openxmlformats.org/drawingml/2006/main" xmlns:r="http://schemas.openxmlformats.org/officeDocument/2006/relationships" xmlns:p="http://schemas.openxmlformats.org/presentationml/2006/main">
  <p:tag name="ARTICULATE_SLIDE_GUID" val="39ac265e-a7ab-45e9-a41a-903ab73fbd72"/>
  <p:tag name="AUDIO_IMPORT" val="C:\Documents and Settings\skidmorn\My Documents\Dropbox\NTDC\OHSU CDC\Comp4\Unit4\FINALIZED\comp4_unit4\comp4_unit4\comp4_unit4a\comp4_unit4a_S- 26_V3.mp3"/>
  <p:tag name="AUDIO_ID" val="293"/>
  <p:tag name="ELAPSEDTIME" val="32.236"/>
  <p:tag name="ARTICULATE_SLIDE_NAV" val="26"/>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BULLET_1" val="8226"/>
  <p:tag name="BULLET_2" val="8226"/>
</p:tagLst>
</file>

<file path=ppt/tags/tag13.xml><?xml version="1.0" encoding="utf-8"?>
<p:tagLst xmlns:a="http://schemas.openxmlformats.org/drawingml/2006/main" xmlns:r="http://schemas.openxmlformats.org/officeDocument/2006/relationships" xmlns:p="http://schemas.openxmlformats.org/presentationml/2006/main">
  <p:tag name="ARTICULATE_SLIDE_GUID" val="39ac265e-a7ab-45e9-a41a-903ab73fbd72"/>
  <p:tag name="AUDIO_IMPORT" val="C:\Documents and Settings\skidmorn\My Documents\Dropbox\NTDC\OHSU CDC\Comp4\Unit4\FINALIZED\comp4_unit4\comp4_unit4\comp4_unit4a\comp4_unit4a_S- 26_V3.mp3"/>
  <p:tag name="AUDIO_ID" val="293"/>
  <p:tag name="ELAPSEDTIME" val="32.236"/>
  <p:tag name="ARTICULATE_SLIDE_NAV" val="26"/>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BULLET_1" val="8226"/>
  <p:tag name="BULLET_2" val="8226"/>
</p:tagLst>
</file>

<file path=ppt/tags/tag15.xml><?xml version="1.0" encoding="utf-8"?>
<p:tagLst xmlns:a="http://schemas.openxmlformats.org/drawingml/2006/main" xmlns:r="http://schemas.openxmlformats.org/officeDocument/2006/relationships" xmlns:p="http://schemas.openxmlformats.org/presentationml/2006/main">
  <p:tag name="ARTICULATE_SLIDE_GUID" val="39ac265e-a7ab-45e9-a41a-903ab73fbd72"/>
  <p:tag name="AUDIO_IMPORT" val="C:\Documents and Settings\skidmorn\My Documents\Dropbox\NTDC\OHSU CDC\Comp4\Unit4\FINALIZED\comp4_unit4\comp4_unit4\comp4_unit4a\comp4_unit4a_S- 26_V3.mp3"/>
  <p:tag name="AUDIO_ID" val="293"/>
  <p:tag name="ELAPSEDTIME" val="32.236"/>
  <p:tag name="ARTICULATE_SLIDE_NAV" val="26"/>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BULLET_1" val="8226"/>
  <p:tag name="BULLET_2" val="8226"/>
</p:tagLst>
</file>

<file path=ppt/tags/tag17.xml><?xml version="1.0" encoding="utf-8"?>
<p:tagLst xmlns:a="http://schemas.openxmlformats.org/drawingml/2006/main" xmlns:r="http://schemas.openxmlformats.org/officeDocument/2006/relationships" xmlns:p="http://schemas.openxmlformats.org/presentationml/2006/main">
  <p:tag name="ARTICULATE_SLIDE_GUID" val="e01695d6-585b-4e28-905e-1d5485992877"/>
  <p:tag name="AUDIO_IMPORT" val="C:\Documents and Settings\skidmorn\My Documents\Dropbox\NTDC\OHSU CDC\Comp4\Unit4\FINALIZED\comp4_unit4\comp4_unit4\comp4_unit4a\comp4_unit4a_S- 5_V3.mp3"/>
  <p:tag name="AUDIO_ID" val="275"/>
  <p:tag name="ELAPSEDTIME" val="119.929"/>
  <p:tag name="ARTICULATE_SLIDE_NAV" val="5"/>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BULLET_6" val="8226"/>
  <p:tag name="BULLET_7" val="8226"/>
</p:tagLst>
</file>

<file path=ppt/tags/tag19.xml><?xml version="1.0" encoding="utf-8"?>
<p:tagLst xmlns:a="http://schemas.openxmlformats.org/drawingml/2006/main" xmlns:r="http://schemas.openxmlformats.org/officeDocument/2006/relationships" xmlns:p="http://schemas.openxmlformats.org/presentationml/2006/main">
  <p:tag name="ARTICULATE_SLIDE_GUID" val="04c26218-5b30-4fd6-b4ba-db4762742715"/>
  <p:tag name="AUDIO_IMPORT" val="C:\Documents and Settings\skidmorn\My Documents\Dropbox\NTDC\OHSU CDC\Comp4\Unit4\FINALIZED\comp4_unit4\comp4_unit4\comp4_unit4a\comp4_unit4a_S- 6_V3.mp3"/>
  <p:tag name="AUDIO_ID" val="276"/>
  <p:tag name="ELAPSEDTIME" val="93.676"/>
  <p:tag name="ARTICULATE_SLIDE_NAV" val="6"/>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BULLET_6" val="8226"/>
  <p:tag name="BULLET_7" val="8226"/>
  <p:tag name="MARGIN_1" val="-2.147484E+09"/>
  <p:tag name="MARGIN_2" val="36"/>
  <p:tag name="MARGIN_3" val="72"/>
  <p:tag name="MARGIN_4" val="108"/>
  <p:tag name="MARGIN_5" val="144"/>
  <p:tag name="FONT_SIZE" val="12"/>
</p:tagLst>
</file>

<file path=ppt/tags/tag20.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Lst>
</file>

<file path=ppt/tags/tag21.xml><?xml version="1.0" encoding="utf-8"?>
<p:tagLst xmlns:a="http://schemas.openxmlformats.org/drawingml/2006/main" xmlns:r="http://schemas.openxmlformats.org/officeDocument/2006/relationships" xmlns:p="http://schemas.openxmlformats.org/presentationml/2006/main">
  <p:tag name="ARTICULATE_SLIDE_GUID" val="1f573364-7005-43df-b9e7-150ddaa09db6"/>
  <p:tag name="AUDIO_IMPORT" val="C:\Documents and Settings\skidmorn\My Documents\Dropbox\NTDC\OHSU CDC\Comp4\Unit4\FINALIZED\comp4_unit4\comp4_unit4\comp4_unit4a\comp4_unit4a_S- 7_V3.mp3"/>
  <p:tag name="AUDIO_ID" val="277"/>
  <p:tag name="ELAPSEDTIME" val="43.024"/>
  <p:tag name="ARTICULATE_SLIDE_NAV" val="7"/>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23.xml><?xml version="1.0" encoding="utf-8"?>
<p:tagLst xmlns:a="http://schemas.openxmlformats.org/drawingml/2006/main" xmlns:r="http://schemas.openxmlformats.org/officeDocument/2006/relationships" xmlns:p="http://schemas.openxmlformats.org/presentationml/2006/main">
  <p:tag name="ARTICULATE_SLIDE_GUID" val="2d6c8b3a-110e-473f-8c18-32e2cbe7da7e"/>
  <p:tag name="AUDIO_IMPORT" val="C:\Documents and Settings\skidmorn\My Documents\Dropbox\NTDC\OHSU CDC\Comp4\Unit4\FINALIZED\comp4_unit4\comp4_unit4\comp4_unit4a\comp4_unit4a_S- 8_V3.mp3"/>
  <p:tag name="AUDIO_ID" val="278"/>
  <p:tag name="ELAPSEDTIME" val="49.32"/>
  <p:tag name="ARTICULATE_SLIDE_NAV" val="8"/>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BULLET_1" val="8226"/>
</p:tagLst>
</file>

<file path=ppt/tags/tag25.xml><?xml version="1.0" encoding="utf-8"?>
<p:tagLst xmlns:a="http://schemas.openxmlformats.org/drawingml/2006/main" xmlns:r="http://schemas.openxmlformats.org/officeDocument/2006/relationships" xmlns:p="http://schemas.openxmlformats.org/presentationml/2006/main">
  <p:tag name="ARTICULATE_SLIDE_GUID" val="c38b718d-5274-4335-9493-279b1335b802"/>
  <p:tag name="AUDIO_IMPORT" val="C:\Documents and Settings\skidmorn\My Documents\Dropbox\NTDC\OHSU CDC\Comp4\Unit4\FINALIZED\comp4_unit4\comp4_unit4\comp4_unit4a\comp4_unit4a_S- 9_V3.mp3"/>
  <p:tag name="AUDIO_ID" val="279"/>
  <p:tag name="ELAPSEDTIME" val="35.788"/>
  <p:tag name="ARTICULATE_SLIDE_NAV" val="9"/>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BULLET_1" val="8226"/>
</p:tagLst>
</file>

<file path=ppt/tags/tag27.xml><?xml version="1.0" encoding="utf-8"?>
<p:tagLst xmlns:a="http://schemas.openxmlformats.org/drawingml/2006/main" xmlns:r="http://schemas.openxmlformats.org/officeDocument/2006/relationships" xmlns:p="http://schemas.openxmlformats.org/presentationml/2006/main">
  <p:tag name="ARTICULATE_SLIDE_GUID" val="ab617abd-50b9-4c6d-99e6-ef0c168344aa"/>
  <p:tag name="AUDIO_IMPORT" val="C:\Documents and Settings\skidmorn\My Documents\Dropbox\NTDC\OHSU CDC\Comp4\Unit4\FINALIZED\comp4_unit4\comp4_unit4\comp4_unit4a\comp4_unit4a_S- 10_V3.mp3"/>
  <p:tag name="AUDIO_ID" val="280"/>
  <p:tag name="ELAPSEDTIME" val="33.829"/>
  <p:tag name="ARTICULATE_SLIDE_NAV" val="10"/>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29.xml><?xml version="1.0" encoding="utf-8"?>
<p:tagLst xmlns:a="http://schemas.openxmlformats.org/drawingml/2006/main" xmlns:r="http://schemas.openxmlformats.org/officeDocument/2006/relationships" xmlns:p="http://schemas.openxmlformats.org/presentationml/2006/main">
  <p:tag name="ARTICULATE_SLIDE_GUID" val="83dbfc78-7232-437e-85ea-f60b31151d09"/>
  <p:tag name="AUDIO_IMPORT" val="C:\Documents and Settings\skidmorn\My Documents\Dropbox\NTDC\OHSU CDC\Comp4\Unit4\FINALIZED\comp4_unit4\comp4_unit4\comp4_unit4a\comp4_unit4a_S- 11_V3.mp3"/>
  <p:tag name="AUDIO_ID" val="281"/>
  <p:tag name="ELAPSEDTIME" val="27.664"/>
  <p:tag name="ARTICULATE_SLIDE_NAV" val="11"/>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GUID" val="b9720f87-1a7d-4f0f-bcaf-c1ab7b09f5e6"/>
  <p:tag name="AUDIO_IMPORT" val="C:\Documents and Settings\skidmorn\My Documents\Dropbox\NTDC\OHSU CDC\Comp4\Unit4\FINALIZED\comp4_unit4\comp4_unit4\comp4_unit4a\comp4_unit4a_S- 3_V3.mp3"/>
  <p:tag name="AUDIO_ID" val="273"/>
  <p:tag name="ELAPSEDTIME" val="58.436"/>
  <p:tag name="ARTICULATE_SLIDE_NAV" val="3"/>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31.xml><?xml version="1.0" encoding="utf-8"?>
<p:tagLst xmlns:a="http://schemas.openxmlformats.org/drawingml/2006/main" xmlns:r="http://schemas.openxmlformats.org/officeDocument/2006/relationships" xmlns:p="http://schemas.openxmlformats.org/presentationml/2006/main">
  <p:tag name="ARTICULATE_SLIDE_GUID" val="c73d444c-13cf-4a1c-8e5e-fb087023758c"/>
  <p:tag name="AUDIO_IMPORT" val="C:\Documents and Settings\skidmorn\My Documents\Dropbox\NTDC\OHSU CDC\Comp4\Unit4\FINALIZED\comp4_unit4\comp4_unit4\comp4_unit4a\comp4_unit4a_S- 12_V3.mp3"/>
  <p:tag name="AUDIO_ID" val="282"/>
  <p:tag name="ELAPSEDTIME" val="10.005"/>
  <p:tag name="ARTICULATE_SLIDE_NAV" val="12"/>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33.xml><?xml version="1.0" encoding="utf-8"?>
<p:tagLst xmlns:a="http://schemas.openxmlformats.org/drawingml/2006/main" xmlns:r="http://schemas.openxmlformats.org/officeDocument/2006/relationships" xmlns:p="http://schemas.openxmlformats.org/presentationml/2006/main">
  <p:tag name="ARTICULATE_SLIDE_GUID" val="447f8f30-e921-40e3-8071-245bfe28440d"/>
  <p:tag name="AUDIO_IMPORT" val="C:\Documents and Settings\skidmorn\My Documents\Dropbox\NTDC\OHSU CDC\Comp4\Unit4\FINALIZED\comp4_unit4\comp4_unit4\comp4_unit4a\comp4_unit4a_S- 13_V3.mp3"/>
  <p:tag name="AUDIO_ID" val="283"/>
  <p:tag name="ELAPSEDTIME" val="33.411"/>
  <p:tag name="ARTICULATE_SLIDE_NAV" val="13"/>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BULLET_1" val="8226"/>
</p:tagLst>
</file>

<file path=ppt/tags/tag35.xml><?xml version="1.0" encoding="utf-8"?>
<p:tagLst xmlns:a="http://schemas.openxmlformats.org/drawingml/2006/main" xmlns:r="http://schemas.openxmlformats.org/officeDocument/2006/relationships" xmlns:p="http://schemas.openxmlformats.org/presentationml/2006/main">
  <p:tag name="ARTICULATE_SLIDE_GUID" val="31d8ca57-3a10-454d-b7bc-a21293749da4"/>
  <p:tag name="AUDIO_IMPORT" val="C:\Documents and Settings\skidmorn\My Documents\Dropbox\NTDC\OHSU CDC\Comp4\Unit4\FINALIZED\comp4_unit4\comp4_unit4\comp4_unit4a\comp4_unit4a_S- 14_V3.mp3"/>
  <p:tag name="AUDIO_ID" val="284"/>
  <p:tag name="ELAPSEDTIME" val="10.267"/>
  <p:tag name="ARTICULATE_SLIDE_NAV" val="14"/>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BULLET_1" val="8226"/>
</p:tagLst>
</file>

<file path=ppt/tags/tag37.xml><?xml version="1.0" encoding="utf-8"?>
<p:tagLst xmlns:a="http://schemas.openxmlformats.org/drawingml/2006/main" xmlns:r="http://schemas.openxmlformats.org/officeDocument/2006/relationships" xmlns:p="http://schemas.openxmlformats.org/presentationml/2006/main">
  <p:tag name="ARTICULATE_SLIDE_GUID" val="8794194b-029b-4755-a640-0d67bed73e45"/>
  <p:tag name="AUDIO_IMPORT" val="C:\Documents and Settings\skidmorn\My Documents\Dropbox\NTDC\OHSU CDC\Comp4\Unit4\FINALIZED\comp4_unit4\comp4_unit4\comp4_unit4a\comp4_unit4a_S- 15_V3.mp3"/>
  <p:tag name="AUDIO_ID" val="285"/>
  <p:tag name="ELAPSEDTIME" val="23.302"/>
  <p:tag name="ARTICULATE_SLIDE_NAV" val="15"/>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39.xml><?xml version="1.0" encoding="utf-8"?>
<p:tagLst xmlns:a="http://schemas.openxmlformats.org/drawingml/2006/main" xmlns:r="http://schemas.openxmlformats.org/officeDocument/2006/relationships" xmlns:p="http://schemas.openxmlformats.org/presentationml/2006/main">
  <p:tag name="ARTICULATE_SLIDE_GUID" val="dcb675c6-d729-4e3d-8087-45bb63a6f24f"/>
  <p:tag name="AUDIO_IMPORT" val="C:\Documents and Settings\skidmorn\My Documents\Dropbox\NTDC\OHSU CDC\Comp4\Unit4\FINALIZED\comp4_unit4\comp4_unit4\comp4_unit4a\comp4_unit4a_S- 16_V3.mp3"/>
  <p:tag name="AUDIO_ID" val="286"/>
  <p:tag name="ELAPSEDTIME" val="23.223"/>
  <p:tag name="ARTICULATE_SLIDE_NAV" val="16"/>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MARGIN_1" val="0"/>
  <p:tag name="MARGIN_2" val="36"/>
  <p:tag name="MARGIN_3" val="72"/>
  <p:tag name="MARGIN_4" val="108"/>
  <p:tag name="MARGIN_5" val="144"/>
  <p:tag name="FONT_SIZE" val="12"/>
</p:tagLst>
</file>

<file path=ppt/tags/tag40.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4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4\FINALIZED\comp4_unit4\comp4_unit4\comp4_unit4a\comp4_unit4a_S- 17_V3.mp3"/>
  <p:tag name="AUDIO_ID" val="298"/>
  <p:tag name="ELAPSEDTIME" val="64.784"/>
  <p:tag name="ARTICULATE_SLIDE_GUID" val="a9ce3949-cfd9-4a05-ae6a-1be5b58e49dd"/>
  <p:tag name="ARTICULATE_SLIDE_NAV" val="17"/>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4\FINALIZED\comp4_unit4\comp4_unit4\comp4_unit4a\comp4_unit4a_S- 18_V3.mp3"/>
  <p:tag name="AUDIO_ID" val="299"/>
  <p:tag name="ELAPSEDTIME" val="108.409"/>
  <p:tag name="ARTICULATE_SLIDE_GUID" val="af01efe6-eb8b-4bd3-9eec-79357ece7fb8"/>
  <p:tag name="ARTICULATE_SLIDE_NAV" val="18"/>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GUID" val="88bb0652-81ce-497b-b57c-be79f601c47a"/>
  <p:tag name="AUDIO_IMPORT" val="C:\Documents and Settings\skidmorn\My Documents\Dropbox\NTDC\OHSU CDC\Comp4\Unit4\FINALIZED\comp4_unit4\comp4_unit4\comp4_unit4a\comp4_unit4a_S- 19_V3.mp3"/>
  <p:tag name="AUDIO_ID" val="287"/>
  <p:tag name="ELAPSEDTIME" val="59.011"/>
  <p:tag name="ARTICULATE_SLIDE_NAV" val="19"/>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Lst>
</file>

<file path=ppt/tags/tag45.xml><?xml version="1.0" encoding="utf-8"?>
<p:tagLst xmlns:a="http://schemas.openxmlformats.org/drawingml/2006/main" xmlns:r="http://schemas.openxmlformats.org/officeDocument/2006/relationships" xmlns:p="http://schemas.openxmlformats.org/presentationml/2006/main">
  <p:tag name="ARTICULATE_SLIDE_GUID" val="9b1345ab-f8a7-4791-ba4a-56edfb72ee60"/>
  <p:tag name="AUDIO_IMPORT" val="C:\Documents and Settings\skidmorn\My Documents\Dropbox\NTDC\OHSU CDC\Comp4\Unit4\FINALIZED\comp4_unit4\comp4_unit4\comp4_unit4a\comp4_unit4a_S- 20_V3.mp3"/>
  <p:tag name="AUDIO_ID" val="288"/>
  <p:tag name="ELAPSEDTIME" val="11.494"/>
  <p:tag name="ARTICULATE_SLIDE_NAV" val="20"/>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GUID" val="b37e8753-112c-4164-aea7-ead7027e00e6"/>
  <p:tag name="AUDIO_IMPORT" val="C:\Documents and Settings\skidmorn\My Documents\Dropbox\NTDC\OHSU CDC\Comp4\Unit4\FINALIZED\comp4_unit4\comp4_unit4\comp4_unit4a\comp4_unit4a_S- 21_V3.mp3"/>
  <p:tag name="AUDIO_ID" val="289"/>
  <p:tag name="ELAPSEDTIME" val="12.748"/>
  <p:tag name="ARTICULATE_SLIDE_NAV" val="21"/>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4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4\FINALIZED\comp4_unit4\comp4_unit4\comp4_unit4a\comp4_unit4a_S- 22_V3.mp3"/>
  <p:tag name="AUDIO_ID" val="300"/>
  <p:tag name="ELAPSEDTIME" val="64.183"/>
  <p:tag name="ARTICULATE_SLIDE_GUID" val="499f64b1-b1a0-411b-bb5a-95b57561efae"/>
  <p:tag name="ARTICULATE_SLIDE_NAV" val="22"/>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GUID" val="0a358d56-922d-402d-a7ad-64e407506101"/>
  <p:tag name="AUDIO_IMPORT" val="C:\Documents and Settings\skidmorn\My Documents\Dropbox\NTDC\OHSU CDC\Comp4\Unit4\FINALIZED\comp4_unit4\comp4_unit4\comp4_unit4a\comp4_unit4a_S- 23_V3.mp3"/>
  <p:tag name="AUDIO_ID" val="290"/>
  <p:tag name="ELAPSEDTIME" val="10.554"/>
  <p:tag name="ARTICULATE_SLIDE_NAV" val="23"/>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GUID" val="b9720f87-1a7d-4f0f-bcaf-c1ab7b09f5e6"/>
  <p:tag name="AUDIO_IMPORT" val="C:\Documents and Settings\skidmorn\My Documents\Dropbox\NTDC\OHSU CDC\Comp4\Unit4\FINALIZED\comp4_unit4\comp4_unit4\comp4_unit4a\comp4_unit4a_S- 3_V3.mp3"/>
  <p:tag name="AUDIO_ID" val="273"/>
  <p:tag name="ELAPSEDTIME" val="58.436"/>
  <p:tag name="ARTICULATE_SLIDE_NAV" val="3"/>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51.xml><?xml version="1.0" encoding="utf-8"?>
<p:tagLst xmlns:a="http://schemas.openxmlformats.org/drawingml/2006/main" xmlns:r="http://schemas.openxmlformats.org/officeDocument/2006/relationships" xmlns:p="http://schemas.openxmlformats.org/presentationml/2006/main">
  <p:tag name="ARTICULATE_SLIDE_GUID" val="7a6d5011-7c60-4456-9498-9bda12538b0b"/>
  <p:tag name="AUDIO_IMPORT" val="C:\Documents and Settings\skidmorn\My Documents\Dropbox\NTDC\OHSU CDC\Comp4\Unit4\FINALIZED\comp4_unit4\comp4_unit4\comp4_unit4a\comp4_unit4a_S- 24_V3.mp3"/>
  <p:tag name="AUDIO_ID" val="291"/>
  <p:tag name="ELAPSEDTIME" val="18.156"/>
  <p:tag name="ARTICULATE_SLIDE_NAV" val="24"/>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BULLET_1" val="8226"/>
</p:tagLst>
</file>

<file path=ppt/tags/tag53.xml><?xml version="1.0" encoding="utf-8"?>
<p:tagLst xmlns:a="http://schemas.openxmlformats.org/drawingml/2006/main" xmlns:r="http://schemas.openxmlformats.org/officeDocument/2006/relationships" xmlns:p="http://schemas.openxmlformats.org/presentationml/2006/main">
  <p:tag name="ARTICULATE_SLIDE_GUID" val="3e5bc393-eb9b-4f15-9556-d8c70dff3a2d"/>
  <p:tag name="AUDIO_IMPORT" val="C:\Documents and Settings\skidmorn\My Documents\Dropbox\NTDC\OHSU CDC\Comp4\Unit4\FINALIZED\comp4_unit4\comp4_unit4\comp4_unit4a\comp4_unit4a_S- 25_V3.mp3"/>
  <p:tag name="AUDIO_ID" val="292"/>
  <p:tag name="ELAPSEDTIME" val="18.051"/>
  <p:tag name="ARTICULATE_SLIDE_NAV" val="25"/>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55.xml><?xml version="1.0" encoding="utf-8"?>
<p:tagLst xmlns:a="http://schemas.openxmlformats.org/drawingml/2006/main" xmlns:r="http://schemas.openxmlformats.org/officeDocument/2006/relationships" xmlns:p="http://schemas.openxmlformats.org/presentationml/2006/main">
  <p:tag name="ARTICULATE_SLIDE_GUID" val="d049eb94-7e9a-40e0-987d-3e236d0c82c5"/>
  <p:tag name="AUDIO_IMPORT" val="C:\Documents and Settings\skidmorn\My Documents\Dropbox\NTDC\OHSU CDC\Comp4\Unit4\FINALIZED\comp4_unit4\comp4_unit4\comp4_unit4b\comp4_unit4b_S- 22_V3.mp3"/>
  <p:tag name="AUDIO_ID" val="292"/>
  <p:tag name="ELAPSEDTIME" val="63.086"/>
  <p:tag name="ARTICULATE_SLIDE_NAV" val="22"/>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BULLET_1" val="8226"/>
</p:tagLst>
</file>

<file path=ppt/tags/tag57.xml><?xml version="1.0" encoding="utf-8"?>
<p:tagLst xmlns:a="http://schemas.openxmlformats.org/drawingml/2006/main" xmlns:r="http://schemas.openxmlformats.org/officeDocument/2006/relationships" xmlns:p="http://schemas.openxmlformats.org/presentationml/2006/main">
  <p:tag name="ARTICULATE_SLIDE_GUID" val="5efc08b0-57dc-4408-954a-5c2f29d1be2b"/>
  <p:tag name="AUDIO_IMPORT" val="C:\Documents and Settings\skidmorn\My Documents\Dropbox\NTDC\OHSU CDC\Comp4\Unit4\FINALIZED\comp4_unit4\comp4_unit4\comp4_unit4a\comp4_unit4a_S- 30_V3.mp3"/>
  <p:tag name="AUDIO_ID" val="297"/>
  <p:tag name="ELAPSEDTIME" val="22.231"/>
  <p:tag name="ARTICULATE_SLIDE_NAV" val="30"/>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5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4\FINALIZED\comp4_unit4\comp4_unit4\30_sec_silence.mp3"/>
  <p:tag name="AUDIO_ID" val="304"/>
  <p:tag name="ELAPSEDTIME" val="7.515"/>
  <p:tag name="ARTICULATE_SLIDE_GUID" val="cd09a1ac-19da-40b1-89b3-6ad6a4af9334"/>
  <p:tag name="ARTICULATE_SLIDE_NAV" val="31"/>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MARGIN_1" val="0"/>
  <p:tag name="MARGIN_2" val="36"/>
  <p:tag name="MARGIN_3" val="72"/>
  <p:tag name="MARGIN_4" val="108"/>
  <p:tag name="MARGIN_5" val="144"/>
  <p:tag name="FONT_SIZE" val="12"/>
</p:tagLst>
</file>

<file path=ppt/tags/tag60.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4\FINALIZED\comp4_unit4\comp4_unit4\30_sec_silence.mp3"/>
  <p:tag name="AUDIO_ID" val="304"/>
  <p:tag name="ELAPSEDTIME" val="7.515"/>
  <p:tag name="ARTICULATE_SLIDE_GUID" val="cd09a1ac-19da-40b1-89b3-6ad6a4af9334"/>
  <p:tag name="ARTICULATE_SLIDE_NAV" val="31"/>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4\FINALIZED\comp4_unit4\comp4_unit4\30_sec_silence.mp3"/>
  <p:tag name="AUDIO_ID" val="301"/>
  <p:tag name="ELAPSEDTIME" val="7.515"/>
  <p:tag name="ARTICULATE_SLIDE_GUID" val="dc58afc3-b1f2-4aa3-b5d4-4035eb858cc9"/>
  <p:tag name="ARTICULATE_SLIDE_NAV" val="32"/>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4\FINALIZED\comp4_unit4\comp4_unit4\30_sec_silence.mp3"/>
  <p:tag name="AUDIO_ID" val="301"/>
  <p:tag name="ELAPSEDTIME" val="7.515"/>
  <p:tag name="ARTICULATE_SLIDE_GUID" val="dc58afc3-b1f2-4aa3-b5d4-4035eb858cc9"/>
  <p:tag name="ARTICULATE_SLIDE_NAV" val="32"/>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4\FINALIZED\comp4_unit4\comp4_unit4\30_sec_silence.mp3"/>
  <p:tag name="AUDIO_ID" val="302"/>
  <p:tag name="ELAPSEDTIME" val="7.515"/>
  <p:tag name="ARTICULATE_SLIDE_GUID" val="d2424299-48bb-422f-a32b-f6229031f29f"/>
  <p:tag name="ARTICULATE_SLIDE_NAV" val="33"/>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GUID" val="b9720f87-1a7d-4f0f-bcaf-c1ab7b09f5e6"/>
  <p:tag name="AUDIO_IMPORT" val="C:\Documents and Settings\skidmorn\My Documents\Dropbox\NTDC\OHSU CDC\Comp4\Unit4\FINALIZED\comp4_unit4\comp4_unit4\comp4_unit4a\comp4_unit4a_S- 3_V3.mp3"/>
  <p:tag name="AUDIO_ID" val="273"/>
  <p:tag name="ELAPSEDTIME" val="58.436"/>
  <p:tag name="ARTICULATE_SLIDE_NAV" val="3"/>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MARGIN_1" val="0"/>
  <p:tag name="MARGIN_2" val="36"/>
  <p:tag name="MARGIN_3" val="72"/>
  <p:tag name="MARGIN_4" val="108"/>
  <p:tag name="MARGIN_5" val="144"/>
  <p:tag name="FONT_SIZE" val="12"/>
</p:tagLst>
</file>

<file path=ppt/tags/tag9.xml><?xml version="1.0" encoding="utf-8"?>
<p:tagLst xmlns:a="http://schemas.openxmlformats.org/drawingml/2006/main" xmlns:r="http://schemas.openxmlformats.org/officeDocument/2006/relationships" xmlns:p="http://schemas.openxmlformats.org/presentationml/2006/main">
  <p:tag name="ARTICULATE_SLIDE_GUID" val="b9720f87-1a7d-4f0f-bcaf-c1ab7b09f5e6"/>
  <p:tag name="AUDIO_IMPORT" val="C:\Documents and Settings\skidmorn\My Documents\Dropbox\NTDC\OHSU CDC\Comp4\Unit4\FINALIZED\comp4_unit4\comp4_unit4\comp4_unit4a\comp4_unit4a_S- 3_V3.mp3"/>
  <p:tag name="AUDIO_ID" val="273"/>
  <p:tag name="ELAPSEDTIME" val="58.436"/>
  <p:tag name="ARTICULATE_SLIDE_NAV" val="3"/>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1" id="{7CB05D9E-6196-FA4D-A91A-327AF3CE4EF1}" vid="{44BF0143-D0F5-D046-AFFF-287E4B9C05B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2.xml><?xml version="1.0" encoding="utf-8"?>
<ds:datastoreItem xmlns:ds="http://schemas.openxmlformats.org/officeDocument/2006/customXml" ds:itemID="{DDD60042-16F3-42BE-843E-B1FD1634DA28}"/>
</file>

<file path=customXml/itemProps3.xml><?xml version="1.0" encoding="utf-8"?>
<ds:datastoreItem xmlns:ds="http://schemas.openxmlformats.org/officeDocument/2006/customXml" ds:itemID="{A7048E68-115E-4EEB-AE32-34075EC8E989}">
  <ds:schemaRefs>
    <ds:schemaRef ds:uri="d8573787-17db-43b5-9af3-2a45e79ab039"/>
    <ds:schemaRef ds:uri="13922b43-4eea-40f2-b18b-c20327cdf16c"/>
    <ds:schemaRef ds:uri="http://schemas.microsoft.com/office/2006/documentManagement/types"/>
    <ds:schemaRef ds:uri="http://schemas.microsoft.com/office/2006/metadata/properties"/>
    <ds:schemaRef ds:uri="http://schemas.microsoft.com/sharepoint/v3"/>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371</TotalTime>
  <Words>4383</Words>
  <Application>Microsoft Office PowerPoint</Application>
  <PresentationFormat>Custom</PresentationFormat>
  <Paragraphs>424</Paragraphs>
  <Slides>38</Slides>
  <Notes>38</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38</vt:i4>
      </vt:variant>
    </vt:vector>
  </HeadingPairs>
  <TitlesOfParts>
    <vt:vector size="49" baseType="lpstr">
      <vt:lpstr>ＭＳ Ｐゴシック</vt:lpstr>
      <vt:lpstr>Arial</vt:lpstr>
      <vt:lpstr>Calibri</vt:lpstr>
      <vt:lpstr>Century Gothic</vt:lpstr>
      <vt:lpstr>Courier New</vt:lpstr>
      <vt:lpstr>Futura Lt BT</vt:lpstr>
      <vt:lpstr>Futura LT Pro Book</vt:lpstr>
      <vt:lpstr>Gill Sans MT</vt:lpstr>
      <vt:lpstr>Times New Roman</vt:lpstr>
      <vt:lpstr>Wingdings</vt:lpstr>
      <vt:lpstr>Office Theme</vt:lpstr>
      <vt:lpstr>PowerPoint Presentation</vt:lpstr>
      <vt:lpstr>Computer Software</vt:lpstr>
      <vt:lpstr>Software</vt:lpstr>
      <vt:lpstr>System Software</vt:lpstr>
      <vt:lpstr>Programming Software</vt:lpstr>
      <vt:lpstr>Application Software</vt:lpstr>
      <vt:lpstr>Software Components</vt:lpstr>
      <vt:lpstr>Software Components</vt:lpstr>
      <vt:lpstr>Software Components</vt:lpstr>
      <vt:lpstr>Application Software</vt:lpstr>
      <vt:lpstr>Business and Home Software</vt:lpstr>
      <vt:lpstr>Business and Home Software</vt:lpstr>
      <vt:lpstr>Business and Home Software</vt:lpstr>
      <vt:lpstr>Business and Home Software</vt:lpstr>
      <vt:lpstr>Science and Mathematics Software</vt:lpstr>
      <vt:lpstr>Graphics and Multimedia Software</vt:lpstr>
      <vt:lpstr>Desktop Publishing Example</vt:lpstr>
      <vt:lpstr>Graphics and Multimedia Software</vt:lpstr>
      <vt:lpstr>Image Editing Example</vt:lpstr>
      <vt:lpstr>Graphics and Multimedia Software</vt:lpstr>
      <vt:lpstr>Communication Software</vt:lpstr>
      <vt:lpstr>Artificial Intelligence (AI)</vt:lpstr>
      <vt:lpstr>AI Applications</vt:lpstr>
      <vt:lpstr>Healthcare Software</vt:lpstr>
      <vt:lpstr>Examples of EHRs</vt:lpstr>
      <vt:lpstr>VistA Record Example</vt:lpstr>
      <vt:lpstr>Expert Systems</vt:lpstr>
      <vt:lpstr>Medical Office Management Systems</vt:lpstr>
      <vt:lpstr>Medical Imaging</vt:lpstr>
      <vt:lpstr>Telemedicine</vt:lpstr>
      <vt:lpstr>Microsoft Windows Versus Mac OS X</vt:lpstr>
      <vt:lpstr>Computer Software</vt:lpstr>
      <vt:lpstr>Computer Software</vt:lpstr>
      <vt:lpstr>Computer Software</vt:lpstr>
      <vt:lpstr>Computer Software</vt:lpstr>
      <vt:lpstr>Computer Software</vt:lpstr>
      <vt:lpstr>Computer Software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Systems for Health</dc:title>
  <dc:creator>- McMaster</dc:creator>
  <cp:lastModifiedBy>McGill, Deborah</cp:lastModifiedBy>
  <cp:revision>41</cp:revision>
  <dcterms:created xsi:type="dcterms:W3CDTF">2018-07-01T18:07:41Z</dcterms:created>
  <dcterms:modified xsi:type="dcterms:W3CDTF">2018-10-02T22:02:34Z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