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5"/>
  </p:notesMasterIdLst>
  <p:handoutMasterIdLst>
    <p:handoutMasterId r:id="rId26"/>
  </p:handoutMasterIdLst>
  <p:sldIdLst>
    <p:sldId id="277" r:id="rId5"/>
    <p:sldId id="274" r:id="rId6"/>
    <p:sldId id="278" r:id="rId7"/>
    <p:sldId id="258" r:id="rId8"/>
    <p:sldId id="269" r:id="rId9"/>
    <p:sldId id="272" r:id="rId10"/>
    <p:sldId id="279" r:id="rId11"/>
    <p:sldId id="270" r:id="rId12"/>
    <p:sldId id="276" r:id="rId13"/>
    <p:sldId id="275" r:id="rId14"/>
    <p:sldId id="262" r:id="rId15"/>
    <p:sldId id="280" r:id="rId16"/>
    <p:sldId id="273" r:id="rId17"/>
    <p:sldId id="261" r:id="rId18"/>
    <p:sldId id="281" r:id="rId19"/>
    <p:sldId id="282" r:id="rId20"/>
    <p:sldId id="264" r:id="rId21"/>
    <p:sldId id="267" r:id="rId22"/>
    <p:sldId id="283" r:id="rId23"/>
    <p:sldId id="284" r:id="rId24"/>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8" userDrawn="1">
          <p15:clr>
            <a:srgbClr val="A4A3A4"/>
          </p15:clr>
        </p15:guide>
        <p15:guide id="2" pos="410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3" clrIdx="0">
    <p:extLst>
      <p:ext uri="{19B8F6BF-5375-455C-9EA6-DF929625EA0E}">
        <p15:presenceInfo xmlns:p15="http://schemas.microsoft.com/office/powerpoint/2012/main" userId="S-1-5-21-2338163137-2684688362-157462135-916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84"/>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F36BAA-D14D-40A4-830F-3E666DA205AD}" v="31" dt="2020-03-17T15:43:35.65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9903" autoAdjust="0"/>
    <p:restoredTop sz="88392" autoAdjust="0"/>
  </p:normalViewPr>
  <p:slideViewPr>
    <p:cSldViewPr snapToGrid="0">
      <p:cViewPr varScale="1">
        <p:scale>
          <a:sx n="100" d="100"/>
          <a:sy n="100" d="100"/>
        </p:scale>
        <p:origin x="1896" y="72"/>
      </p:cViewPr>
      <p:guideLst>
        <p:guide orient="horz" pos="1248"/>
        <p:guide pos="41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6"/>
    </p:cViewPr>
  </p:sorterViewPr>
  <p:notesViewPr>
    <p:cSldViewPr snapToGrid="0">
      <p:cViewPr>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33F36BAA-D14D-40A4-830F-3E666DA205AD}"/>
    <pc:docChg chg="modSld">
      <pc:chgData name="Villella, Christina" userId="910bba07-b9e3-4583-91f1-8ceacf5af36d" providerId="ADAL" clId="{33F36BAA-D14D-40A4-830F-3E666DA205AD}" dt="2020-03-17T15:43:46.800" v="70" actId="113"/>
      <pc:docMkLst>
        <pc:docMk/>
      </pc:docMkLst>
      <pc:sldChg chg="modNotes">
        <pc:chgData name="Villella, Christina" userId="910bba07-b9e3-4583-91f1-8ceacf5af36d" providerId="ADAL" clId="{33F36BAA-D14D-40A4-830F-3E666DA205AD}" dt="2020-03-17T15:33:10.088" v="11" actId="113"/>
        <pc:sldMkLst>
          <pc:docMk/>
          <pc:sldMk cId="1772256373" sldId="258"/>
        </pc:sldMkLst>
      </pc:sldChg>
      <pc:sldChg chg="modNotes">
        <pc:chgData name="Villella, Christina" userId="910bba07-b9e3-4583-91f1-8ceacf5af36d" providerId="ADAL" clId="{33F36BAA-D14D-40A4-830F-3E666DA205AD}" dt="2020-03-17T15:42:47.491" v="55" actId="113"/>
        <pc:sldMkLst>
          <pc:docMk/>
          <pc:sldMk cId="3756270559" sldId="261"/>
        </pc:sldMkLst>
      </pc:sldChg>
      <pc:sldChg chg="modNotes">
        <pc:chgData name="Villella, Christina" userId="910bba07-b9e3-4583-91f1-8ceacf5af36d" providerId="ADAL" clId="{33F36BAA-D14D-40A4-830F-3E666DA205AD}" dt="2020-03-17T15:40:21.259" v="41" actId="113"/>
        <pc:sldMkLst>
          <pc:docMk/>
          <pc:sldMk cId="1649610027" sldId="262"/>
        </pc:sldMkLst>
      </pc:sldChg>
      <pc:sldChg chg="modNotes">
        <pc:chgData name="Villella, Christina" userId="910bba07-b9e3-4583-91f1-8ceacf5af36d" providerId="ADAL" clId="{33F36BAA-D14D-40A4-830F-3E666DA205AD}" dt="2020-03-17T15:43:46.800" v="70" actId="113"/>
        <pc:sldMkLst>
          <pc:docMk/>
          <pc:sldMk cId="998665125" sldId="264"/>
        </pc:sldMkLst>
      </pc:sldChg>
      <pc:sldChg chg="modNotes">
        <pc:chgData name="Villella, Christina" userId="910bba07-b9e3-4583-91f1-8ceacf5af36d" providerId="ADAL" clId="{33F36BAA-D14D-40A4-830F-3E666DA205AD}" dt="2020-03-17T15:36:48.861" v="17" actId="207"/>
        <pc:sldMkLst>
          <pc:docMk/>
          <pc:sldMk cId="1472407337" sldId="269"/>
        </pc:sldMkLst>
      </pc:sldChg>
      <pc:sldChg chg="modNotes">
        <pc:chgData name="Villella, Christina" userId="910bba07-b9e3-4583-91f1-8ceacf5af36d" providerId="ADAL" clId="{33F36BAA-D14D-40A4-830F-3E666DA205AD}" dt="2020-03-17T15:39:12.129" v="29" actId="113"/>
        <pc:sldMkLst>
          <pc:docMk/>
          <pc:sldMk cId="1974203940" sldId="270"/>
        </pc:sldMkLst>
      </pc:sldChg>
      <pc:sldChg chg="modNotes">
        <pc:chgData name="Villella, Christina" userId="910bba07-b9e3-4583-91f1-8ceacf5af36d" providerId="ADAL" clId="{33F36BAA-D14D-40A4-830F-3E666DA205AD}" dt="2020-03-17T15:37:15.100" v="21" actId="207"/>
        <pc:sldMkLst>
          <pc:docMk/>
          <pc:sldMk cId="3897260874" sldId="272"/>
        </pc:sldMkLst>
      </pc:sldChg>
      <pc:sldChg chg="modNotes">
        <pc:chgData name="Villella, Christina" userId="910bba07-b9e3-4583-91f1-8ceacf5af36d" providerId="ADAL" clId="{33F36BAA-D14D-40A4-830F-3E666DA205AD}" dt="2020-03-17T15:41:38.409" v="51" actId="20577"/>
        <pc:sldMkLst>
          <pc:docMk/>
          <pc:sldMk cId="2600959702" sldId="273"/>
        </pc:sldMkLst>
      </pc:sldChg>
      <pc:sldChg chg="modNotes">
        <pc:chgData name="Villella, Christina" userId="910bba07-b9e3-4583-91f1-8ceacf5af36d" providerId="ADAL" clId="{33F36BAA-D14D-40A4-830F-3E666DA205AD}" dt="2020-03-17T15:40:00.100" v="37" actId="207"/>
        <pc:sldMkLst>
          <pc:docMk/>
          <pc:sldMk cId="2891524822" sldId="275"/>
        </pc:sldMkLst>
      </pc:sldChg>
      <pc:sldChg chg="modNotes">
        <pc:chgData name="Villella, Christina" userId="910bba07-b9e3-4583-91f1-8ceacf5af36d" providerId="ADAL" clId="{33F36BAA-D14D-40A4-830F-3E666DA205AD}" dt="2020-03-17T15:39:23.421" v="33" actId="20577"/>
        <pc:sldMkLst>
          <pc:docMk/>
          <pc:sldMk cId="119165613" sldId="276"/>
        </pc:sldMkLst>
      </pc:sldChg>
      <pc:sldChg chg="modNotes">
        <pc:chgData name="Villella, Christina" userId="910bba07-b9e3-4583-91f1-8ceacf5af36d" providerId="ADAL" clId="{33F36BAA-D14D-40A4-830F-3E666DA205AD}" dt="2020-03-17T15:32:20.967" v="4" actId="207"/>
        <pc:sldMkLst>
          <pc:docMk/>
          <pc:sldMk cId="3552341442" sldId="277"/>
        </pc:sldMkLst>
      </pc:sldChg>
      <pc:sldChg chg="modNotes">
        <pc:chgData name="Villella, Christina" userId="910bba07-b9e3-4583-91f1-8ceacf5af36d" providerId="ADAL" clId="{33F36BAA-D14D-40A4-830F-3E666DA205AD}" dt="2020-03-17T15:32:38.747" v="8" actId="207"/>
        <pc:sldMkLst>
          <pc:docMk/>
          <pc:sldMk cId="1283179390" sldId="278"/>
        </pc:sldMkLst>
      </pc:sldChg>
      <pc:sldChg chg="modNotes">
        <pc:chgData name="Villella, Christina" userId="910bba07-b9e3-4583-91f1-8ceacf5af36d" providerId="ADAL" clId="{33F36BAA-D14D-40A4-830F-3E666DA205AD}" dt="2020-03-17T15:39:02.351" v="25" actId="207"/>
        <pc:sldMkLst>
          <pc:docMk/>
          <pc:sldMk cId="2489605773" sldId="279"/>
        </pc:sldMkLst>
      </pc:sldChg>
      <pc:sldChg chg="modNotes">
        <pc:chgData name="Villella, Christina" userId="910bba07-b9e3-4583-91f1-8ceacf5af36d" providerId="ADAL" clId="{33F36BAA-D14D-40A4-830F-3E666DA205AD}" dt="2020-03-17T15:41:24.545" v="46" actId="20577"/>
        <pc:sldMkLst>
          <pc:docMk/>
          <pc:sldMk cId="2317169655" sldId="280"/>
        </pc:sldMkLst>
      </pc:sldChg>
      <pc:sldChg chg="modNotes">
        <pc:chgData name="Villella, Christina" userId="910bba07-b9e3-4583-91f1-8ceacf5af36d" providerId="ADAL" clId="{33F36BAA-D14D-40A4-830F-3E666DA205AD}" dt="2020-03-17T15:43:03.805" v="60" actId="20577"/>
        <pc:sldMkLst>
          <pc:docMk/>
          <pc:sldMk cId="2720714378" sldId="281"/>
        </pc:sldMkLst>
      </pc:sldChg>
      <pc:sldChg chg="modNotes">
        <pc:chgData name="Villella, Christina" userId="910bba07-b9e3-4583-91f1-8ceacf5af36d" providerId="ADAL" clId="{33F36BAA-D14D-40A4-830F-3E666DA205AD}" dt="2020-03-17T15:43:16.096" v="64" actId="113"/>
        <pc:sldMkLst>
          <pc:docMk/>
          <pc:sldMk cId="1753192160" sldId="28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3/17/2020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930275" y="3434061"/>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9C4FA8B0-C4F9-4335-8C3A-62906003270B}"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0275" y="3378490"/>
            <a:ext cx="7435850" cy="2760662"/>
          </a:xfrm>
          <a:prstGeom prst="rect">
            <a:avLst/>
          </a:prstGeom>
          <a:solidFill>
            <a:schemeClr val="bg2"/>
          </a:solidFill>
        </p:spPr>
        <p:txBody>
          <a:bodyPr lIns="83622" tIns="41811" rIns="83622" bIns="41811"/>
          <a:lstStyle/>
          <a:p>
            <a:pPr eaLnBrk="1" hangingPunct="1">
              <a:spcBef>
                <a:spcPct val="0"/>
              </a:spcBef>
            </a:pPr>
            <a:r>
              <a:rPr lang="en-US" altLang="en-US" b="1" dirty="0"/>
              <a:t>Slide Notes: </a:t>
            </a:r>
          </a:p>
          <a:p>
            <a:pPr eaLnBrk="1" hangingPunct="1">
              <a:spcBef>
                <a:spcPct val="0"/>
              </a:spcBef>
            </a:pPr>
            <a:endParaRPr lang="en-US" altLang="en-US" dirty="0"/>
          </a:p>
          <a:p>
            <a:r>
              <a:rPr lang="en-US" altLang="en-US" dirty="0"/>
              <a:t>This lecture provides a definitions of health communication, e-Health, consumer health informatics, and interactive health communication, identifies how the Internet has impacted consumer health informatics, explains how current and emerging technologies may affect consumer health informatics, and introduces the role of genomics in consumer health informatics.</a:t>
            </a:r>
          </a:p>
          <a:p>
            <a:endParaRPr 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882659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Notes Placeholder 2"/>
          <p:cNvSpPr>
            <a:spLocks noGrp="1"/>
          </p:cNvSpPr>
          <p:nvPr>
            <p:ph type="body" idx="1"/>
          </p:nvPr>
        </p:nvSpPr>
        <p:spPr bwMode="auto">
          <a:xfrm>
            <a:off x="528348" y="3524995"/>
            <a:ext cx="8239704" cy="3134568"/>
          </a:xfrm>
          <a:solidFill>
            <a:schemeClr val="bg2"/>
          </a:solidFill>
        </p:spPr>
        <p:txBody>
          <a:bodyPr wrap="square" lIns="83622" tIns="41811" rIns="83622" bIns="41811" numCol="1" anchor="t" anchorCtr="0" compatLnSpc="1">
            <a:prstTxWarp prst="textNoShape">
              <a:avLst/>
            </a:prstTxWarp>
          </a:bodyPr>
          <a:lstStyle/>
          <a:p>
            <a:r>
              <a:rPr lang="en-US" altLang="en-US" sz="1050" b="1" dirty="0"/>
              <a:t>Slide Notes:</a:t>
            </a:r>
          </a:p>
          <a:p>
            <a:r>
              <a:rPr lang="en-US" altLang="en-US" sz="1050" dirty="0"/>
              <a:t>As explained previously, Kaplan and Haenlein (2010) define social media as “a group of Internet-based applications that build on the ideological and technological foundations of Web 2.0, which allows the creation and exchange of user-generated content” (p. 59). </a:t>
            </a:r>
          </a:p>
          <a:p>
            <a:endParaRPr lang="en-US" altLang="en-US" sz="1050" dirty="0"/>
          </a:p>
          <a:p>
            <a:pPr>
              <a:spcBef>
                <a:spcPct val="0"/>
              </a:spcBef>
            </a:pPr>
            <a:r>
              <a:rPr lang="en-US" altLang="en-US" sz="1050" dirty="0"/>
              <a:t>While not originally created with healthcare in mind, today these media are seen as valuable healthcare tools. They are used in the healthcare environment for a variety of purposes including, for example, the use of a social network such as PatientsLikeMe, where individuals connect with others who have a specific disorder. Some media are used by healthcare providers to provide information to their patients. For example, Mayo Clinic uses both blogs and podcasts to discuss diseases, conditions, and treatments. </a:t>
            </a:r>
          </a:p>
          <a:p>
            <a:pPr>
              <a:spcBef>
                <a:spcPct val="0"/>
              </a:spcBef>
            </a:pPr>
            <a:endParaRPr lang="en-US" altLang="en-US" sz="1050" dirty="0"/>
          </a:p>
          <a:p>
            <a:pPr>
              <a:spcBef>
                <a:spcPct val="0"/>
              </a:spcBef>
            </a:pPr>
            <a:r>
              <a:rPr lang="en-US" altLang="en-US" sz="1050" dirty="0"/>
              <a:t>Health care organizations may use social media to assist patients in making informed choices and to build or maintain reputation in the marketplace. Photo videos such as those found on YouTube are popular. Mayo Clinic has a “Mayo Clinic Channel” where multiple YouTube videos are available for viewing. </a:t>
            </a:r>
          </a:p>
          <a:p>
            <a:pPr>
              <a:spcBef>
                <a:spcPct val="0"/>
              </a:spcBef>
            </a:pPr>
            <a:endParaRPr lang="en-US" altLang="en-US" sz="1050" dirty="0"/>
          </a:p>
          <a:p>
            <a:pPr>
              <a:spcBef>
                <a:spcPct val="0"/>
              </a:spcBef>
            </a:pPr>
            <a:r>
              <a:rPr lang="en-US" altLang="en-US" sz="1050" dirty="0"/>
              <a:t>The legitimacy of social media has increased as well. Respected health care organizations such as Mayo Clinic and governmental agencies such as the Centers for Disease Control and Prevention have established social media centers. For example, CDC (2011) “uses social media to provide users with access to credible, science-based health information when, where, and how you want it” (para.1).</a:t>
            </a:r>
          </a:p>
          <a:p>
            <a:pPr>
              <a:spcBef>
                <a:spcPct val="0"/>
              </a:spcBef>
            </a:pPr>
            <a:endParaRPr lang="en-US" altLang="en-US" sz="1050" dirty="0"/>
          </a:p>
          <a:p>
            <a:pPr>
              <a:spcBef>
                <a:spcPct val="0"/>
              </a:spcBef>
            </a:pPr>
            <a:r>
              <a:rPr lang="en-US" altLang="en-US" sz="1050" dirty="0"/>
              <a:t>Recently</a:t>
            </a:r>
            <a:r>
              <a:rPr lang="en-US" altLang="en-US" sz="1050" baseline="0" dirty="0"/>
              <a:t> several websites that connect patients to multiple providers have begun offering services, for example CrowdMed.com. These sites charge a fee for multiple providers to review a patient’s chart and offer suggestions for diagnosis or treatment. </a:t>
            </a:r>
            <a:endParaRPr lang="en-US" altLang="en-US" sz="1050" dirty="0"/>
          </a:p>
          <a:p>
            <a:endParaRPr lang="en-US" altLang="en-US" sz="1100" dirty="0"/>
          </a:p>
        </p:txBody>
      </p:sp>
      <p:sp>
        <p:nvSpPr>
          <p:cNvPr id="337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2A1581EF-5334-486C-8E4E-F6A1712A1F26}"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2080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Notes Placeholder 2"/>
          <p:cNvSpPr>
            <a:spLocks noGrp="1"/>
          </p:cNvSpPr>
          <p:nvPr>
            <p:ph type="body" idx="1"/>
          </p:nvPr>
        </p:nvSpPr>
        <p:spPr bwMode="auto">
          <a:xfrm>
            <a:off x="930275" y="3570288"/>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HHS (2006) identified a number of types of stakeholders in the e‑Health market and examples of reasons they are interested in consumer e-Health. Three</a:t>
            </a:r>
            <a:r>
              <a:rPr lang="en-US" altLang="en-US" dirty="0">
                <a:latin typeface="Century Gothic" panose="020B0502020202020204" pitchFamily="34" charset="0"/>
              </a:rPr>
              <a:t>—</a:t>
            </a:r>
            <a:r>
              <a:rPr lang="en-US" altLang="en-US" dirty="0"/>
              <a:t>consumers, clinicians, and health care organizations</a:t>
            </a:r>
            <a:r>
              <a:rPr lang="en-US" altLang="en-US" dirty="0">
                <a:latin typeface="Century Gothic" panose="020B0502020202020204" pitchFamily="34" charset="0"/>
              </a:rPr>
              <a:t>—</a:t>
            </a:r>
            <a:r>
              <a:rPr lang="en-US" altLang="en-US" dirty="0"/>
              <a:t>are examined in this lecture.</a:t>
            </a:r>
          </a:p>
          <a:p>
            <a:endParaRPr lang="en-US" altLang="en-US" dirty="0"/>
          </a:p>
          <a:p>
            <a:r>
              <a:rPr lang="en-US" altLang="en-US" dirty="0"/>
              <a:t>The first stakeholder is the consumer. The benefits sought from consumer e-Health include “private, 24/7 access to resources, expanded choice and autonomy, new forms of social support, possibility of better health, more efficient record management, lower-cost healthcare services, and avoidance of duplication of services” (HHS, 2006, p. 69).</a:t>
            </a:r>
          </a:p>
        </p:txBody>
      </p:sp>
      <p:sp>
        <p:nvSpPr>
          <p:cNvPr id="348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E301DE6-3493-4785-8862-9BB4023571CC}"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44538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bwMode="auto">
          <a:xfrm>
            <a:off x="930275" y="3423957"/>
            <a:ext cx="7435850" cy="2760662"/>
          </a:xfrm>
          <a:solidFill>
            <a:schemeClr val="bg2"/>
          </a:solidFill>
        </p:spPr>
        <p:txBody>
          <a:bodyPr wrap="square" lIns="83622" tIns="41811" rIns="83622" bIns="41811" numCol="1" anchor="t" anchorCtr="0" compatLnSpc="1">
            <a:prstTxWarp prst="textNoShape">
              <a:avLst/>
            </a:prstTxWarp>
          </a:bodyPr>
          <a:lstStyle/>
          <a:p>
            <a:r>
              <a:rPr lang="en-GB" altLang="en-US" b="1" dirty="0"/>
              <a:t>Slide Notes:</a:t>
            </a:r>
          </a:p>
          <a:p>
            <a:endParaRPr lang="en-GB" altLang="en-US" b="1" dirty="0"/>
          </a:p>
          <a:p>
            <a:r>
              <a:rPr lang="en-GB" altLang="en-US" dirty="0"/>
              <a:t>The second stakeholder group is clinicians. </a:t>
            </a:r>
            <a:r>
              <a:rPr lang="en-US" altLang="en-US" dirty="0"/>
              <a:t>The benefits sought from consumer e-Health include “greater efficiency, better communication, and more adherent and satisfied patients” (HHS, 2006, p. 69).</a:t>
            </a:r>
          </a:p>
        </p:txBody>
      </p:sp>
      <p:sp>
        <p:nvSpPr>
          <p:cNvPr id="358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4D46D1B-77DE-4F36-985E-0D221F26DC77}"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45666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Notes Placeholder 2"/>
          <p:cNvSpPr>
            <a:spLocks noGrp="1"/>
          </p:cNvSpPr>
          <p:nvPr>
            <p:ph type="body" idx="1"/>
          </p:nvPr>
        </p:nvSpPr>
        <p:spPr bwMode="auto">
          <a:xfrm>
            <a:off x="930275" y="3484581"/>
            <a:ext cx="7435850" cy="2760662"/>
          </a:xfrm>
          <a:solidFill>
            <a:schemeClr val="bg2"/>
          </a:solidFill>
        </p:spPr>
        <p:txBody>
          <a:bodyPr wrap="square" lIns="83622" tIns="41811" rIns="83622" bIns="41811" numCol="1" anchor="t" anchorCtr="0" compatLnSpc="1">
            <a:prstTxWarp prst="textNoShape">
              <a:avLst/>
            </a:prstTxWarp>
          </a:bodyPr>
          <a:lstStyle/>
          <a:p>
            <a:r>
              <a:rPr lang="en-GB" altLang="en-US" b="1" dirty="0"/>
              <a:t>Slide Notes:</a:t>
            </a:r>
          </a:p>
          <a:p>
            <a:endParaRPr lang="en-GB" altLang="en-US" b="1" dirty="0"/>
          </a:p>
          <a:p>
            <a:r>
              <a:rPr lang="en-GB" altLang="en-US" dirty="0"/>
              <a:t>The third stakeholder is the healthcare organization. </a:t>
            </a:r>
            <a:r>
              <a:rPr lang="en-US" altLang="en-US" dirty="0"/>
              <a:t>The benefits sought from consumer e-Health include “more patient self-care and health management, lower administrative costs, and improved quality and patient outcomes” (HHS, 2006, p. 69).</a:t>
            </a:r>
          </a:p>
          <a:p>
            <a:endParaRPr lang="en-US" altLang="en-US" dirty="0"/>
          </a:p>
          <a:p>
            <a:r>
              <a:rPr lang="en-US" altLang="en-US" dirty="0"/>
              <a:t>HHS identified many other stakeholders that see the potential value of e-Health such as consumer advocacy and voluntary health organizations, community-based organizations, public health programs, among others.</a:t>
            </a:r>
          </a:p>
          <a:p>
            <a:endParaRPr lang="en-US" altLang="en-US" dirty="0"/>
          </a:p>
        </p:txBody>
      </p:sp>
      <p:sp>
        <p:nvSpPr>
          <p:cNvPr id="368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17B7CB63-1AA4-461D-A4B4-49A455AD58F0}"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55186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Notes Placeholder 2"/>
          <p:cNvSpPr>
            <a:spLocks noGrp="1"/>
          </p:cNvSpPr>
          <p:nvPr>
            <p:ph type="body" idx="1"/>
          </p:nvPr>
        </p:nvSpPr>
        <p:spPr bwMode="auto">
          <a:xfrm>
            <a:off x="66095" y="3322918"/>
            <a:ext cx="9164209" cy="3336646"/>
          </a:xfrm>
          <a:solidFill>
            <a:schemeClr val="bg2"/>
          </a:solidFill>
        </p:spPr>
        <p:txBody>
          <a:bodyPr wrap="square" lIns="83622" tIns="41811" rIns="83622" bIns="41811" numCol="1" anchor="t" anchorCtr="0" compatLnSpc="1">
            <a:prstTxWarp prst="textNoShape">
              <a:avLst/>
            </a:prstTxWarp>
          </a:bodyPr>
          <a:lstStyle/>
          <a:p>
            <a:pPr>
              <a:spcBef>
                <a:spcPct val="0"/>
              </a:spcBef>
            </a:pPr>
            <a:r>
              <a:rPr lang="en-US" altLang="en-US" sz="900" b="1" dirty="0"/>
              <a:t>Slide Notes:</a:t>
            </a:r>
          </a:p>
          <a:p>
            <a:pPr>
              <a:spcBef>
                <a:spcPct val="0"/>
              </a:spcBef>
            </a:pPr>
            <a:r>
              <a:rPr lang="en-US" altLang="en-US" sz="900" dirty="0"/>
              <a:t>Having described the impacts of the Internet and its derived technologies on consumer health informatics, what challenges do these technologies and media present? They include privacy and security concerns, liability risk, lack of law or legislation governing the boundaries, lack of payment for engagement, lack of frequent updates, and resistance by healthcare providers.</a:t>
            </a:r>
          </a:p>
          <a:p>
            <a:pPr>
              <a:spcBef>
                <a:spcPct val="0"/>
              </a:spcBef>
            </a:pPr>
            <a:endParaRPr lang="en-US" altLang="en-US" sz="900" dirty="0"/>
          </a:p>
          <a:p>
            <a:pPr>
              <a:spcBef>
                <a:spcPct val="0"/>
              </a:spcBef>
            </a:pPr>
            <a:r>
              <a:rPr lang="en-US" altLang="en-US" sz="900" dirty="0"/>
              <a:t>While the Health Insurance Portability and Accountability Act, or HIPAA, contains privacy and security requirements, it does not contain guidelines regarding the transmission of personal health information over the Internet. However, Subtitle D of the Health Information Technology for Economic and Clinical Health Act (HITECH Act), enacted as part of the American Recovery and Reinvestment Act of 2009, addressed the privacy and security concerns associated with the electronic transmission of health information. </a:t>
            </a:r>
          </a:p>
          <a:p>
            <a:pPr>
              <a:spcBef>
                <a:spcPct val="0"/>
              </a:spcBef>
            </a:pPr>
            <a:endParaRPr lang="en-US" altLang="en-US" sz="900" dirty="0"/>
          </a:p>
          <a:p>
            <a:pPr>
              <a:spcBef>
                <a:spcPct val="0"/>
              </a:spcBef>
            </a:pPr>
            <a:r>
              <a:rPr lang="en-US" altLang="en-US" sz="900" dirty="0"/>
              <a:t>Other challenges include the risk of liability, especially with relation to what constitutes medical advice which goes hand-in-hand with the lack of law or legislation governing designated boundaries for these emerging electronic device or communication technology tools.</a:t>
            </a:r>
          </a:p>
          <a:p>
            <a:pPr>
              <a:spcBef>
                <a:spcPct val="0"/>
              </a:spcBef>
            </a:pPr>
            <a:endParaRPr lang="en-US" altLang="en-US" sz="900" dirty="0"/>
          </a:p>
          <a:p>
            <a:pPr>
              <a:spcBef>
                <a:spcPct val="0"/>
              </a:spcBef>
            </a:pPr>
            <a:r>
              <a:rPr lang="en-US" altLang="en-US" sz="900" dirty="0"/>
              <a:t>Health care providers are sometimes reluctant to use interactive health communication in their practices, due to the lack of payment for their time and effort. For example, according to HRSA (2003), “The absence of consistent, comprehensive reimbursement policies is often cited as one of the most serious obstacles to total integration of telemedicine into healthcare practice” (p. 2).</a:t>
            </a:r>
          </a:p>
          <a:p>
            <a:pPr>
              <a:spcBef>
                <a:spcPct val="0"/>
              </a:spcBef>
            </a:pPr>
            <a:endParaRPr lang="en-US" altLang="en-US" sz="900" dirty="0"/>
          </a:p>
          <a:p>
            <a:pPr>
              <a:spcBef>
                <a:spcPct val="0"/>
              </a:spcBef>
            </a:pPr>
            <a:r>
              <a:rPr lang="en-US" altLang="en-US" sz="900" dirty="0"/>
              <a:t>Not all Web site data may be updated in a timely manner to reflect advances in clinical care. Web sites need to be reviewed and revised regularly or consumers can receive out-of-date information. </a:t>
            </a:r>
            <a:br>
              <a:rPr lang="en-US" altLang="en-US" sz="900" dirty="0"/>
            </a:br>
            <a:br>
              <a:rPr lang="en-US" altLang="en-US" sz="900" dirty="0"/>
            </a:br>
            <a:r>
              <a:rPr lang="en-US" altLang="en-US" sz="900" dirty="0"/>
              <a:t>Finally, health care providers may be reluctant to get on-board with some of these technologies due to wariness regarding their usefulness. There is also concern over the potential replacement of some person-to-person interactions, and a danger of losing essential benefits of the doctor/patient relationship, which include appreciation of a patient’s needs and personal preferences.</a:t>
            </a:r>
          </a:p>
          <a:p>
            <a:pPr>
              <a:spcBef>
                <a:spcPct val="0"/>
              </a:spcBef>
            </a:pPr>
            <a:endParaRPr lang="en-US" altLang="en-US" sz="900" dirty="0"/>
          </a:p>
          <a:p>
            <a:pPr>
              <a:spcBef>
                <a:spcPct val="0"/>
              </a:spcBef>
            </a:pPr>
            <a:r>
              <a:rPr lang="en-US" altLang="en-US" sz="900" dirty="0"/>
              <a:t>To conclude this unit, the role of genomics in consumer health informatics will be explored. </a:t>
            </a:r>
          </a:p>
        </p:txBody>
      </p:sp>
      <p:sp>
        <p:nvSpPr>
          <p:cNvPr id="378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CA741C17-97BC-4C7E-8F73-62DA16615196}"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05438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xfrm>
            <a:off x="930275" y="3408801"/>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p>
          <a:p>
            <a:endParaRPr lang="en-US" altLang="en-US" b="1" dirty="0"/>
          </a:p>
          <a:p>
            <a:r>
              <a:rPr lang="en-US" altLang="en-US" dirty="0"/>
              <a:t>According to CDC (2010), “By studying the relationship between genes, environment, and behaviors, researchers and practitioners can learn why some people get sick, while others do not. Family health history information can also help to identify people who may have a higher risk for certain diseases. Better understanding of genetic and family history information can help researchers and practitioners identify, develop, and evaluate screening and other interventions that can improve health and prevent disease. Individuals can contribute to their health by keeping records of their family health information and sharing this information with their doctor and with other family members” (para. 2).</a:t>
            </a:r>
          </a:p>
          <a:p>
            <a:endParaRPr lang="en-US" altLang="en-US" dirty="0"/>
          </a:p>
          <a:p>
            <a:r>
              <a:rPr lang="en-GB" altLang="en-US" dirty="0"/>
              <a:t>Family history as a piece of the personal health record plays a role in consumer health informatics. HHS (2012) </a:t>
            </a:r>
            <a:r>
              <a:rPr lang="en-US" altLang="en-US" dirty="0"/>
              <a:t>(as cited in Valdez, et al, 2010) </a:t>
            </a:r>
            <a:r>
              <a:rPr lang="en-GB" altLang="en-US" dirty="0"/>
              <a:t> stresses, “</a:t>
            </a:r>
            <a:r>
              <a:rPr lang="en-US" altLang="en-US" dirty="0"/>
              <a:t>Family health history has the potential to improve health by finding people who are at risk for disease in the future or who are already sick but have not been diagnosed” (para. 12).</a:t>
            </a:r>
          </a:p>
          <a:p>
            <a:endParaRPr lang="en-US" altLang="en-US" dirty="0"/>
          </a:p>
        </p:txBody>
      </p:sp>
      <p:sp>
        <p:nvSpPr>
          <p:cNvPr id="389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EB70F7F-BC29-4DD9-B610-D51FDBCEB62D}"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07611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Notes Placeholder 2"/>
          <p:cNvSpPr>
            <a:spLocks noGrp="1"/>
          </p:cNvSpPr>
          <p:nvPr>
            <p:ph type="body" idx="1"/>
          </p:nvPr>
        </p:nvSpPr>
        <p:spPr bwMode="auto">
          <a:xfrm>
            <a:off x="930275" y="3353229"/>
            <a:ext cx="7435850" cy="3306333"/>
          </a:xfrm>
          <a:solidFill>
            <a:schemeClr val="bg2"/>
          </a:solidFill>
        </p:spPr>
        <p:txBody>
          <a:bodyPr wrap="square" lIns="83622" tIns="41811" rIns="83622" bIns="41811" numCol="1" anchor="t" anchorCtr="0" compatLnSpc="1">
            <a:prstTxWarp prst="textNoShape">
              <a:avLst/>
            </a:prstTxWarp>
          </a:bodyPr>
          <a:lstStyle/>
          <a:p>
            <a:r>
              <a:rPr lang="en-US" altLang="en-US" sz="1100" b="1" dirty="0"/>
              <a:t>Slide Notes:</a:t>
            </a:r>
          </a:p>
          <a:p>
            <a:r>
              <a:rPr lang="en-US" altLang="en-US" sz="1100" dirty="0"/>
              <a:t>Another role of genomics in consumer health informatics is the connection to personalized medicine. This image of a prescription form with the DNA double helix illustrates how having genomic information connected to patient data enables clinicians to find the information they need to better diagnose and treat people. Physicians have the ability to “personalize” medical care, by identifying the predisposition of a person to have a disease, and developing therapies adapted to genetic features of patients.</a:t>
            </a:r>
          </a:p>
          <a:p>
            <a:endParaRPr lang="en-US" altLang="en-US" sz="1100" dirty="0"/>
          </a:p>
          <a:p>
            <a:r>
              <a:rPr lang="en-US" altLang="en-US" sz="1100" dirty="0"/>
              <a:t>Genomics was seen as an important issue by HHS. Launched in December 2010, Healthy People 2020 names genomics as one of the new topic areas. According to HHS (2012), “The new Genomics topic area and objectives for 2020 reflect the increasing scientific evidence supporting the health benefits of using genetic tests and family health history to guide clinical and public health interventions” (para. 2). </a:t>
            </a:r>
            <a:endParaRPr lang="en-GB" altLang="en-US" sz="1100" dirty="0"/>
          </a:p>
          <a:p>
            <a:endParaRPr lang="en-GB" altLang="en-US" sz="1100" dirty="0"/>
          </a:p>
          <a:p>
            <a:r>
              <a:rPr lang="en-US" altLang="en-US" sz="1100" dirty="0"/>
              <a:t>With the development and use of genetic tests, healthcare providers are using the information about each person's DNA to personalize medical care. Protection of this DNA information is needed or there is the possibility it could be used to discriminate against people. In order to protect people from discrimination by health insurers and employers on the basis of DNA information, the Genetic Information Nondiscrimination Act of 2008 (GINA) became federal law in 2008. According to the National Human Genome Research Institute (NHGRI) (2010), “Genetic discrimination occurs if people are treated unfairly because of differences in their DNA that increase their chances of getting a certain disease” (para. 1).</a:t>
            </a:r>
          </a:p>
          <a:p>
            <a:endParaRPr lang="en-US" altLang="en-US" dirty="0"/>
          </a:p>
          <a:p>
            <a:endParaRPr lang="en-GB" altLang="en-US" dirty="0"/>
          </a:p>
        </p:txBody>
      </p:sp>
      <p:sp>
        <p:nvSpPr>
          <p:cNvPr id="399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98970E5-B2F2-49B3-B7FC-4CE245373AD0}"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0334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Notes Placeholder 2"/>
          <p:cNvSpPr>
            <a:spLocks noGrp="1"/>
          </p:cNvSpPr>
          <p:nvPr>
            <p:ph type="body" idx="1"/>
          </p:nvPr>
        </p:nvSpPr>
        <p:spPr bwMode="auto">
          <a:xfrm>
            <a:off x="930275" y="3413853"/>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endParaRPr lang="en-US" altLang="en-US" dirty="0"/>
          </a:p>
          <a:p>
            <a:pPr eaLnBrk="1" hangingPunct="1">
              <a:spcBef>
                <a:spcPct val="0"/>
              </a:spcBef>
            </a:pPr>
            <a:r>
              <a:rPr lang="en-US" altLang="en-US" dirty="0"/>
              <a:t>This lecture provided definitions of health communication, e-Health, consumer health informatics, and interactive health communication; provided a definition of consumer health informatics; identified how the Internet has impacted consumer health informatics; explained how current and emerging technologies may affect consumer health informatics; and introduced the role of genomics in consumer health informatics. Some challenges of the Internet and its derived technologies on consumer health informatics were also presented. These included concerns about privacy and security, risk of liability, lack of law or legislation governing the boundaries, lack of payment for engagement, and resistance by healthcare providers. </a:t>
            </a:r>
          </a:p>
        </p:txBody>
      </p:sp>
      <p:sp>
        <p:nvSpPr>
          <p:cNvPr id="409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5499E06-DC76-4803-988B-531970C351F9}" type="slidenum">
              <a:rPr lang="en-US" altLang="en-US" smtClean="0"/>
              <a:pPr/>
              <a:t>17</a:t>
            </a:fld>
            <a:endParaRPr lang="en-US" alt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704177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99F93EE-FF73-4AF2-B56C-32B3BD08C530}"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60330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CCF9B623-2CF5-466B-80D3-45AC52CBCD47}"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03410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169027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BC67021A-487C-4D8E-B66A-9A323BD1E9A7}" type="slidenum">
              <a:rPr lang="en-US" altLang="en-US" smtClean="0"/>
              <a:pPr/>
              <a:t>20</a:t>
            </a:fld>
            <a:endParaRPr lang="en-US" altLang="en-US" dirty="0"/>
          </a:p>
        </p:txBody>
      </p:sp>
      <p:sp>
        <p:nvSpPr>
          <p:cNvPr id="8" name="Slide Image Placeholder 7"/>
          <p:cNvSpPr>
            <a:spLocks noGrp="1" noRot="1" noChangeAspect="1"/>
          </p:cNvSpPr>
          <p:nvPr>
            <p:ph type="sldImg"/>
          </p:nvPr>
        </p:nvSpPr>
        <p:spPr/>
      </p:sp>
    </p:spTree>
    <p:extLst>
      <p:ext uri="{BB962C8B-B14F-4D97-AF65-F5344CB8AC3E}">
        <p14:creationId xmlns:p14="http://schemas.microsoft.com/office/powerpoint/2010/main" val="323731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17850" y="876300"/>
            <a:ext cx="3060700" cy="2365375"/>
          </a:xfrm>
          <a:prstGeom prst="rect">
            <a:avLst/>
          </a:prstGeom>
          <a:noFill/>
          <a:ln w="12700">
            <a:solidFill>
              <a:prstClr val="black"/>
            </a:solidFill>
          </a:ln>
        </p:spPr>
      </p:sp>
      <p:sp>
        <p:nvSpPr>
          <p:cNvPr id="3" name="Notes Placeholder 2"/>
          <p:cNvSpPr>
            <a:spLocks noGrp="1"/>
          </p:cNvSpPr>
          <p:nvPr>
            <p:ph type="body" idx="1"/>
          </p:nvPr>
        </p:nvSpPr>
        <p:spPr>
          <a:xfrm>
            <a:off x="286191" y="3469456"/>
            <a:ext cx="8724018" cy="3384271"/>
          </a:xfrm>
          <a:prstGeom prst="rect">
            <a:avLst/>
          </a:prstGeom>
          <a:solidFill>
            <a:schemeClr val="bg2"/>
          </a:solidFill>
        </p:spPr>
        <p:txBody>
          <a:bodyPr lIns="83622" tIns="41811" rIns="83622" bIns="41811"/>
          <a:lstStyle/>
          <a:p>
            <a:r>
              <a:rPr lang="en-US" altLang="en-US" sz="1100" b="1" dirty="0"/>
              <a:t>Slide Notes:</a:t>
            </a:r>
          </a:p>
          <a:p>
            <a:r>
              <a:rPr lang="en-US" altLang="en-US" sz="1100" dirty="0"/>
              <a:t>A broad cultural shift toward using technology and the Internet as a normal part of everyday life is emerging. Government policy is placing great emphasis on both health information technology and personal health management for consumers. The integration of communication media means electronic access to health information with Web-enabled telephones, handheld devices, and other emerging technologies. Interactive health communication enables consumers to gather information, make health care decisions, communicate with health care providers, manage chronic disease, and engage in other health-related activities. </a:t>
            </a:r>
          </a:p>
          <a:p>
            <a:endParaRPr lang="en-US" altLang="en-US" sz="1100" dirty="0"/>
          </a:p>
          <a:p>
            <a:r>
              <a:rPr lang="en-US" altLang="en-US" sz="1100" dirty="0"/>
              <a:t>HHS (2000) (as cited in Ratzan, 1994) defines health communication as “</a:t>
            </a:r>
            <a:r>
              <a:rPr lang="en-GB" altLang="en-US" sz="1100" dirty="0"/>
              <a:t>T</a:t>
            </a:r>
            <a:r>
              <a:rPr lang="en-US" altLang="en-US" sz="1100" dirty="0"/>
              <a:t>he art and technique of informing, influencing, and motivating individual, institutional, and public audiences about important health issues. The scope of health communication includes disease prevention, health promotion, health care policy, and the business of health care as well as enhancement of the quality of life and health of individuals within the community” (pp. 11-20). When taking informatics into consideration, consumer health informatics is interactive health communication where the focus is on consumers. Furthermore, HHS (2000) (as cited in Robinson, et al, 1998) states interactive health communication as “The interaction of an individual with an electronic device or communication technology to access or transmit health information or to receive guidance on a health-related issue” (pp. 11-20).</a:t>
            </a:r>
          </a:p>
          <a:p>
            <a:endParaRPr lang="en-US" altLang="en-US" sz="1100" dirty="0"/>
          </a:p>
          <a:p>
            <a:r>
              <a:rPr lang="en-GB" altLang="en-US" sz="1100" dirty="0"/>
              <a:t>Since the publication of the report, interactive health communication continues to evolve and impact consumer health informatics. For example, </a:t>
            </a:r>
            <a:r>
              <a:rPr lang="en-US" altLang="en-US" sz="1100" dirty="0"/>
              <a:t>Healthy People 2020 was launched in December 2010 and includes as one of its topic areas health communication and health information technology as part of the health promotion initiative.</a:t>
            </a:r>
          </a:p>
          <a:p>
            <a:endParaRPr lang="en-US" dirty="0"/>
          </a:p>
        </p:txBody>
      </p:sp>
    </p:spTree>
    <p:extLst>
      <p:ext uri="{BB962C8B-B14F-4D97-AF65-F5344CB8AC3E}">
        <p14:creationId xmlns:p14="http://schemas.microsoft.com/office/powerpoint/2010/main" val="4279960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Notes Placeholder 2"/>
          <p:cNvSpPr>
            <a:spLocks noGrp="1"/>
          </p:cNvSpPr>
          <p:nvPr>
            <p:ph type="body" idx="1"/>
          </p:nvPr>
        </p:nvSpPr>
        <p:spPr bwMode="auto">
          <a:xfrm>
            <a:off x="930275" y="3368386"/>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AHIMA (2012) defines consumer informatics as “The field of information science concerned with the management of data and information used to support consumers by consumers (the general public) through the application of computers and computer technologies” and consumer health informatics as “The branch of health informatics that addresses the needs of the consumer” (pp. 79-80). </a:t>
            </a:r>
          </a:p>
          <a:p>
            <a:endParaRPr lang="en-US" altLang="en-US" dirty="0"/>
          </a:p>
          <a:p>
            <a:r>
              <a:rPr lang="en-US" altLang="en-US" dirty="0"/>
              <a:t>When the applications of informatics technologies focus on patients or healthy individuals as the primary users, this is considered to be consumer health informatics.</a:t>
            </a:r>
          </a:p>
          <a:p>
            <a:endParaRPr lang="en-US" altLang="en-US" dirty="0"/>
          </a:p>
        </p:txBody>
      </p:sp>
      <p:sp>
        <p:nvSpPr>
          <p:cNvPr id="276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A868CAF-AEBC-4A14-B2EE-B2FB3B43F166}"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72741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Notes Placeholder 2"/>
          <p:cNvSpPr>
            <a:spLocks noGrp="1"/>
          </p:cNvSpPr>
          <p:nvPr>
            <p:ph type="body" idx="1"/>
          </p:nvPr>
        </p:nvSpPr>
        <p:spPr bwMode="auto">
          <a:xfrm>
            <a:off x="280382" y="3332452"/>
            <a:ext cx="8735635" cy="3327111"/>
          </a:xfrm>
          <a:solidFill>
            <a:schemeClr val="bg2"/>
          </a:solidFill>
        </p:spPr>
        <p:txBody>
          <a:bodyPr wrap="square" lIns="83622" tIns="41811" rIns="83622" bIns="41811" numCol="1" anchor="t" anchorCtr="0" compatLnSpc="1">
            <a:prstTxWarp prst="textNoShape">
              <a:avLst/>
            </a:prstTxWarp>
          </a:bodyPr>
          <a:lstStyle/>
          <a:p>
            <a:r>
              <a:rPr lang="en-US" altLang="en-US" sz="1050" b="1" dirty="0"/>
              <a:t>Slide Notes:</a:t>
            </a:r>
          </a:p>
          <a:p>
            <a:r>
              <a:rPr lang="en-US" altLang="en-US" sz="1050" dirty="0"/>
              <a:t>In a previous slide, interactive health communications was defined. Let’s review this definition again. HHS (2000) (as cited in Robinson, et al, 1998) defines interactive health communication as “The interaction of an individual with an electronic device or communication technology to access or transmit health information or to receive guidance on a health-related issue” (pp. 11-20).</a:t>
            </a:r>
          </a:p>
          <a:p>
            <a:endParaRPr lang="en-US" altLang="en-US" sz="1050" dirty="0"/>
          </a:p>
          <a:p>
            <a:r>
              <a:rPr lang="en-US" altLang="en-US" sz="1050" dirty="0"/>
              <a:t>An example of interactive health communications is e-Health. According to the Office of Disease Prevention and Health Promotion (ODPHP, 2012), “e-Health is the use of digital information and communication technologies to improve people’s health and health care. The increasing use of technologies, especially the Internet and mobile devices, to manage health highlights the potential of e-Health tools to improve population health” (para. 1).</a:t>
            </a:r>
          </a:p>
          <a:p>
            <a:endParaRPr lang="en-US" altLang="en-US" sz="1050" dirty="0"/>
          </a:p>
          <a:p>
            <a:r>
              <a:rPr lang="en-US" altLang="en-US" sz="1050" dirty="0"/>
              <a:t>Technology used in this process includes the Internet, web services, and wireless technology. AHIMA (2012) defines these terms as follows:</a:t>
            </a:r>
          </a:p>
          <a:p>
            <a:endParaRPr lang="en-US" altLang="en-US" sz="1050" dirty="0"/>
          </a:p>
          <a:p>
            <a:r>
              <a:rPr lang="en-US" altLang="en-US" sz="1050" dirty="0"/>
              <a:t>“Internet: An international network of computer servers that provides individual users with communications channels and access to software and information repositories worldwide” (p. 190).</a:t>
            </a:r>
          </a:p>
          <a:p>
            <a:endParaRPr lang="en-US" altLang="en-US" sz="1050" dirty="0"/>
          </a:p>
          <a:p>
            <a:r>
              <a:rPr lang="en-US" altLang="en-US" sz="1050" dirty="0"/>
              <a:t>“Web services: An open, standardized way of integrating disparate, web browser-based and other applications” (p. 359).</a:t>
            </a:r>
          </a:p>
          <a:p>
            <a:endParaRPr lang="en-US" altLang="en-US" sz="1050" dirty="0"/>
          </a:p>
          <a:p>
            <a:r>
              <a:rPr lang="en-US" altLang="en-US" sz="1050" dirty="0"/>
              <a:t>“Wireless technology: A type of technology that uses wireless networks and wireless devices to access and transmit data in real time” (p. 360).</a:t>
            </a:r>
          </a:p>
          <a:p>
            <a:endParaRPr lang="en-US" altLang="en-US" sz="1050" dirty="0"/>
          </a:p>
          <a:p>
            <a:r>
              <a:rPr lang="en-US" altLang="en-US" sz="1050" dirty="0"/>
              <a:t>Tools will be discussed on the next slide.</a:t>
            </a:r>
          </a:p>
          <a:p>
            <a:endParaRPr lang="en-US" altLang="en-US" sz="1100" dirty="0"/>
          </a:p>
        </p:txBody>
      </p:sp>
      <p:sp>
        <p:nvSpPr>
          <p:cNvPr id="286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63E31BC5-D536-432F-A09F-4B3CDEDFDBBE}"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29751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Notes Placeholder 2"/>
          <p:cNvSpPr>
            <a:spLocks noGrp="1"/>
          </p:cNvSpPr>
          <p:nvPr>
            <p:ph type="body" idx="1"/>
          </p:nvPr>
        </p:nvSpPr>
        <p:spPr bwMode="auto">
          <a:xfrm>
            <a:off x="930275" y="3429009"/>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The tools include online communities and support groups, online health information, online health self-management tools, online communication with health care providers, and online access to personal health records (ODPHP, para. 2). These tools could be considered social media. Kaplan and Haenlein (2010) define social media as “a group of Internet-based applications that build on the ideological and technological foundations of Web 2.0, which allows the creation and exchange of user-generated content” (p. 59). </a:t>
            </a:r>
            <a:endParaRPr lang="en-GB" altLang="en-US" dirty="0"/>
          </a:p>
          <a:p>
            <a:endParaRPr lang="en-GB" altLang="en-US" dirty="0"/>
          </a:p>
          <a:p>
            <a:r>
              <a:rPr lang="en-US" altLang="en-US" dirty="0"/>
              <a:t>Today many healthcare organizations use the social media as a channel for information delivery. The Internet has become a way to gain access to health information, contact health care professionals, and receive health care services at a distance.</a:t>
            </a:r>
          </a:p>
          <a:p>
            <a:endParaRPr lang="en-US" altLang="en-US" dirty="0"/>
          </a:p>
        </p:txBody>
      </p:sp>
      <p:sp>
        <p:nvSpPr>
          <p:cNvPr id="297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5873CC9F-F1E7-4941-88B2-E3DBB2D20895}"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29139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Notes Placeholder 2"/>
          <p:cNvSpPr>
            <a:spLocks noGrp="1"/>
          </p:cNvSpPr>
          <p:nvPr>
            <p:ph type="body" idx="1"/>
          </p:nvPr>
        </p:nvSpPr>
        <p:spPr bwMode="auto">
          <a:xfrm>
            <a:off x="930275" y="3403749"/>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p>
          <a:p>
            <a:endParaRPr lang="en-US" altLang="en-US" b="1" dirty="0"/>
          </a:p>
          <a:p>
            <a:r>
              <a:rPr lang="en-US" altLang="en-US" dirty="0"/>
              <a:t>While the concept of an interaction of an individual with an electronic device or communication technology may have a variety of descriptors, the impact on consumer health informatics remains the same. First, </a:t>
            </a:r>
            <a:r>
              <a:rPr lang="en-GB" altLang="en-US" dirty="0"/>
              <a:t>it has created a new role for the consumer, where </a:t>
            </a:r>
            <a:r>
              <a:rPr lang="en-US" altLang="en-US" dirty="0"/>
              <a:t>the consumer is a key player in managing his or her own health, in partnership with healthcare providers. Second, it </a:t>
            </a:r>
            <a:r>
              <a:rPr lang="en-GB" altLang="en-US" dirty="0"/>
              <a:t>has set up expectations that health information is available when it is needed. </a:t>
            </a:r>
            <a:r>
              <a:rPr lang="en-US" altLang="en-US" dirty="0"/>
              <a:t>With the growth and development of the Internet combined with the increase in the use of the Internet to search for health related information, consumers are drawn to use convenient and anonymous technologies for health purposes (Gibbons et al., 2009).</a:t>
            </a:r>
          </a:p>
          <a:p>
            <a:endParaRPr lang="en-US" altLang="en-US" dirty="0"/>
          </a:p>
        </p:txBody>
      </p:sp>
      <p:sp>
        <p:nvSpPr>
          <p:cNvPr id="307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06EAAFD5-D507-416C-B038-8F4C8117EEBF}"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63582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Notes Placeholder 2"/>
          <p:cNvSpPr>
            <a:spLocks noGrp="1"/>
          </p:cNvSpPr>
          <p:nvPr>
            <p:ph type="body" idx="1"/>
          </p:nvPr>
        </p:nvSpPr>
        <p:spPr bwMode="auto">
          <a:xfrm>
            <a:off x="930275" y="3434061"/>
            <a:ext cx="7435850" cy="2760662"/>
          </a:xfrm>
          <a:solidFill>
            <a:schemeClr val="bg2"/>
          </a:solidFill>
        </p:spPr>
        <p:txBody>
          <a:bodyPr wrap="square" lIns="83622" tIns="41811" rIns="83622" bIns="41811" numCol="1" anchor="t" anchorCtr="0" compatLnSpc="1">
            <a:prstTxWarp prst="textNoShape">
              <a:avLst/>
            </a:prstTxWarp>
          </a:bodyPr>
          <a:lstStyle/>
          <a:p>
            <a:pPr>
              <a:defRPr/>
            </a:pPr>
            <a:r>
              <a:rPr lang="en-US" b="1" dirty="0"/>
              <a:t>Slide Notes:</a:t>
            </a:r>
          </a:p>
          <a:p>
            <a:pPr>
              <a:defRPr/>
            </a:pPr>
            <a:r>
              <a:rPr lang="en-US" dirty="0"/>
              <a:t>According to HHS (2006)</a:t>
            </a:r>
            <a:r>
              <a:rPr lang="en-US" i="1" dirty="0"/>
              <a:t>,</a:t>
            </a:r>
            <a:r>
              <a:rPr lang="en-US" dirty="0"/>
              <a:t> “Significantly, there are indicators that Internet access is growing in every segment of the population and that many of these segments are ready to think about new uses of the Internet and other digital technologies for health” (p. XV). </a:t>
            </a:r>
          </a:p>
          <a:p>
            <a:pPr>
              <a:defRPr/>
            </a:pPr>
            <a:endParaRPr lang="en-US" dirty="0"/>
          </a:p>
          <a:p>
            <a:pPr>
              <a:defRPr/>
            </a:pPr>
            <a:r>
              <a:rPr lang="en-US" dirty="0"/>
              <a:t>Just how has the Internet affected consumer health informatics? Some examples are:</a:t>
            </a:r>
          </a:p>
          <a:p>
            <a:pPr marL="211195" indent="-211195">
              <a:buFontTx/>
              <a:buAutoNum type="arabicPeriod"/>
              <a:defRPr/>
            </a:pPr>
            <a:r>
              <a:rPr lang="en-US" dirty="0"/>
              <a:t>There is increased use of the Internet to find out information about healthcare providers and treatment options. Opportunities to select information based on their personal interests and preferences.</a:t>
            </a:r>
          </a:p>
          <a:p>
            <a:pPr marL="211195" indent="-211195">
              <a:buFontTx/>
              <a:buAutoNum type="arabicPeriod"/>
              <a:defRPr/>
            </a:pPr>
            <a:r>
              <a:rPr lang="en-US" dirty="0"/>
              <a:t>Personal health records that are independent of any healthcare organization, such as Microsoft HealthVault, allow patients to maintain their</a:t>
            </a:r>
            <a:r>
              <a:rPr lang="en-US" baseline="0" dirty="0"/>
              <a:t> health information.</a:t>
            </a:r>
            <a:endParaRPr lang="en-US" dirty="0"/>
          </a:p>
          <a:p>
            <a:pPr marL="211195" indent="-211195">
              <a:buFontTx/>
              <a:buAutoNum type="arabicPeriod"/>
              <a:defRPr/>
            </a:pPr>
            <a:r>
              <a:rPr lang="en-US" dirty="0"/>
              <a:t>Secure e-mail exchange is possible between consumers and healthcare providers.</a:t>
            </a:r>
          </a:p>
          <a:p>
            <a:pPr marL="211195" indent="-211195">
              <a:buFontTx/>
              <a:buAutoNum type="arabicPeriod"/>
              <a:defRPr/>
            </a:pPr>
            <a:r>
              <a:rPr lang="en-GB" dirty="0"/>
              <a:t>Increased marketing sophistication results in accessibility of healthcare products for purchase.</a:t>
            </a:r>
            <a:endParaRPr lang="en-US" dirty="0"/>
          </a:p>
        </p:txBody>
      </p:sp>
      <p:sp>
        <p:nvSpPr>
          <p:cNvPr id="317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62581F47-17D5-46AF-A066-4505362FA81D}"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95861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Notes Placeholder 2"/>
          <p:cNvSpPr>
            <a:spLocks noGrp="1"/>
          </p:cNvSpPr>
          <p:nvPr>
            <p:ph type="body" idx="1"/>
          </p:nvPr>
        </p:nvSpPr>
        <p:spPr bwMode="auto">
          <a:xfrm>
            <a:off x="930275" y="3449217"/>
            <a:ext cx="7435850" cy="2760662"/>
          </a:xfrm>
          <a:solidFill>
            <a:schemeClr val="bg2"/>
          </a:solidFill>
        </p:spPr>
        <p:txBody>
          <a:bodyPr wrap="square" lIns="83622" tIns="41811" rIns="83622" bIns="41811" numCol="1" anchor="t" anchorCtr="0" compatLnSpc="1">
            <a:prstTxWarp prst="textNoShape">
              <a:avLst/>
            </a:prstTxWarp>
          </a:bodyPr>
          <a:lstStyle/>
          <a:p>
            <a:r>
              <a:rPr lang="en-GB" altLang="en-US" dirty="0"/>
              <a:t>Slide Notes:</a:t>
            </a:r>
          </a:p>
          <a:p>
            <a:endParaRPr lang="en-GB" altLang="en-US" dirty="0"/>
          </a:p>
          <a:p>
            <a:r>
              <a:rPr lang="en-GB" altLang="en-US" dirty="0"/>
              <a:t>HHS (2000) made several points regarding how advances </a:t>
            </a:r>
            <a:r>
              <a:rPr lang="en-US" altLang="en-US" dirty="0"/>
              <a:t>in consumer health informatics are changing the delivery of health information and services</a:t>
            </a:r>
            <a:r>
              <a:rPr lang="en-US" altLang="en-US" dirty="0">
                <a:latin typeface="Century Gothic" panose="020B0502020202020204" pitchFamily="34" charset="0"/>
              </a:rPr>
              <a:t>—</a:t>
            </a:r>
            <a:r>
              <a:rPr lang="en-US" altLang="en-US" dirty="0"/>
              <a:t>in</a:t>
            </a:r>
            <a:r>
              <a:rPr lang="en-GB" altLang="en-US" dirty="0"/>
              <a:t> particular, </a:t>
            </a:r>
            <a:r>
              <a:rPr lang="en-US" altLang="en-US" dirty="0"/>
              <a:t>the following: “The convergence of media and emergence of the Internet create a nearly ubiquitous networked communication infrastructure. This infrastructure facilitates access to an increasing array of health information and health-related support services and extends the reach of health communication efforts. Delivery channels such as the Internet expand the choices available for health professionals to reach patients and consumers and for patients and consumers to interact with health professionals and with each other (for example, in online support groups)” (pp. 1-14).</a:t>
            </a:r>
          </a:p>
          <a:p>
            <a:endParaRPr lang="en-GB" altLang="en-US" dirty="0"/>
          </a:p>
          <a:p>
            <a:r>
              <a:rPr lang="en-GB" altLang="en-US" dirty="0"/>
              <a:t>Emerging technologies that are influencing consumer health informatics include those that come under the umbrella term </a:t>
            </a:r>
            <a:r>
              <a:rPr lang="en-US" altLang="en-US" dirty="0"/>
              <a:t>“social media.”</a:t>
            </a:r>
          </a:p>
        </p:txBody>
      </p:sp>
      <p:sp>
        <p:nvSpPr>
          <p:cNvPr id="327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E4E6CBF7-42D0-4209-8C0B-23E552A4112E}"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45498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dirty="0" err="1"/>
              <a:t>asatitle</a:t>
            </a:r>
            <a:r>
              <a:rPr lang="en-US" dirty="0"/>
              <a:t> style</a:t>
            </a:r>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7B729B8D-1985-4B07-A8C9-4158FD534748}" type="slidenum">
              <a:rPr lang="en-US" altLang="en-US" smtClean="0"/>
              <a:pPr/>
              <a:t>‹#›</a:t>
            </a:fld>
            <a:endParaRPr lang="en-US" altLang="en-US" dirty="0"/>
          </a:p>
        </p:txBody>
      </p:sp>
    </p:spTree>
    <p:extLst>
      <p:ext uri="{BB962C8B-B14F-4D97-AF65-F5344CB8AC3E}">
        <p14:creationId xmlns:p14="http://schemas.microsoft.com/office/powerpoint/2010/main" val="1631915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53764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a:extLst>
              <a:ext uri="{FF2B5EF4-FFF2-40B4-BE49-F238E27FC236}">
                <a16:creationId xmlns:a16="http://schemas.microsoft.com/office/drawing/2014/main" id="{5B618F7F-18F1-A644-95CF-43626180D5D1}"/>
              </a:ext>
            </a:extLst>
          </p:cNvPr>
          <p:cNvGrpSpPr/>
          <p:nvPr userDrawn="1"/>
        </p:nvGrpSpPr>
        <p:grpSpPr>
          <a:xfrm>
            <a:off x="228600" y="6858000"/>
            <a:ext cx="9601200" cy="649480"/>
            <a:chOff x="304800" y="6858000"/>
            <a:chExt cx="9601200" cy="649480"/>
          </a:xfrm>
        </p:grpSpPr>
        <p:pic>
          <p:nvPicPr>
            <p:cNvPr id="15" name="Picture 9">
              <a:extLst>
                <a:ext uri="{FF2B5EF4-FFF2-40B4-BE49-F238E27FC236}">
                  <a16:creationId xmlns:a16="http://schemas.microsoft.com/office/drawing/2014/main" id="{51F85579-9BFE-9541-937B-BB8714A326B6}"/>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D3688B7-102A-364E-8DF8-B2F35CFB40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7" name="Picture 16">
              <a:extLst>
                <a:ext uri="{FF2B5EF4-FFF2-40B4-BE49-F238E27FC236}">
                  <a16:creationId xmlns:a16="http://schemas.microsoft.com/office/drawing/2014/main" id="{463B439E-54A5-A141-A0C7-069DF700D3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8" name="Picture 9">
              <a:extLst>
                <a:ext uri="{FF2B5EF4-FFF2-40B4-BE49-F238E27FC236}">
                  <a16:creationId xmlns:a16="http://schemas.microsoft.com/office/drawing/2014/main" id="{E4399011-0A3F-9342-AD4B-1CBC05414F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BEAF11F0-217C-ED4D-98F1-CDCD38105C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chemeClr val="bg1"/>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84089279"/>
      </p:ext>
    </p:extLst>
  </p:cSld>
  <p:clrMapOvr>
    <a:masterClrMapping/>
  </p:clrMapOvr>
  <p:extLst>
    <p:ext uri="{DCECCB84-F9BA-43D5-87BE-67443E8EF086}">
      <p15:sldGuideLst xmlns:p15="http://schemas.microsoft.com/office/powerpoint/2012/main">
        <p15:guide id="1" orient="horz" pos="624" userDrawn="1">
          <p15:clr>
            <a:srgbClr val="FBAE40"/>
          </p15:clr>
        </p15:guide>
        <p15:guide id="2" pos="552"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6" y="2133600"/>
            <a:ext cx="8305800" cy="2590800"/>
          </a:xfrm>
          <a:prstGeom prst="rect">
            <a:avLst/>
          </a:prstGeom>
        </p:spPr>
        <p:txBody>
          <a:bodyPr/>
          <a:lstStyle>
            <a:lvl1pPr marL="342900" indent="-342900">
              <a:lnSpc>
                <a:spcPct val="110000"/>
              </a:lnSpc>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a:lnSpc>
                <a:spcPct val="110000"/>
              </a:lnSpc>
              <a:defRPr sz="2400">
                <a:solidFill>
                  <a:schemeClr val="tx1"/>
                </a:solidFill>
                <a:latin typeface="Century Gothic" panose="020B0502020202020204" pitchFamily="34" charset="0"/>
              </a:defRPr>
            </a:lvl3pPr>
            <a:lvl4pPr>
              <a:lnSpc>
                <a:spcPct val="110000"/>
              </a:lnSpc>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7" name="Slide Number Placeholder 4">
            <a:extLst>
              <a:ext uri="{FF2B5EF4-FFF2-40B4-BE49-F238E27FC236}">
                <a16:creationId xmlns:a16="http://schemas.microsoft.com/office/drawing/2014/main" id="{12B83617-EAE8-5E42-BBEB-D4D1CA45A905}"/>
              </a:ext>
            </a:extLst>
          </p:cNvPr>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buFontTx/>
              <a:buNone/>
              <a:defRPr sz="2400">
                <a:solidFill>
                  <a:schemeClr val="tx1"/>
                </a:solidFill>
                <a:latin typeface="Century Gothic" panose="020B0502020202020204" pitchFamily="34" charset="0"/>
              </a:defRPr>
            </a:lvl1pPr>
            <a:lvl2pPr marL="347663" indent="-336550">
              <a:lnSpc>
                <a:spcPct val="110000"/>
              </a:lnSpc>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806649146"/>
      </p:ext>
    </p:extLst>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821872055"/>
      </p:ext>
    </p:extLst>
  </p:cSld>
  <p:clrMapOvr>
    <a:masterClrMapping/>
  </p:clrMapOvr>
  <p:extLst>
    <p:ext uri="{DCECCB84-F9BA-43D5-87BE-67443E8EF086}">
      <p15:sldGuideLst xmlns:p15="http://schemas.microsoft.com/office/powerpoint/2012/main">
        <p15:guide id="1" orient="horz" pos="648" userDrawn="1">
          <p15:clr>
            <a:srgbClr val="FBAE40"/>
          </p15:clr>
        </p15:guide>
        <p15:guide id="2" pos="3168"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191000"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defRPr sz="2400" b="0" i="0">
                <a:latin typeface="Century Gothic" panose="020B0502020202020204" pitchFamily="34" charset="0"/>
              </a:defRPr>
            </a:lvl1pPr>
            <a:lvl2pPr marL="292100" indent="-292100">
              <a:lnSpc>
                <a:spcPct val="110000"/>
              </a:lnSpc>
              <a:buSzPct val="111000"/>
              <a:buFont typeface="Arial" panose="020B0604020202020204" pitchFamily="34" charset="0"/>
              <a:buChar char="•"/>
              <a:tabLst/>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1"/>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178229"/>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dirty="0"/>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8C84"/>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78229"/>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dirty="0"/>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chemeClr val="bg1"/>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2446951634"/>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Slide Number Placeholder 4">
            <a:extLst>
              <a:ext uri="{FF2B5EF4-FFF2-40B4-BE49-F238E27FC236}">
                <a16:creationId xmlns:a16="http://schemas.microsoft.com/office/drawing/2014/main" id="{0BDC8F9F-E55B-0844-8946-61E39FB5087C}"/>
              </a:ext>
            </a:extLst>
          </p:cNvPr>
          <p:cNvSpPr>
            <a:spLocks noGrp="1"/>
          </p:cNvSpPr>
          <p:nvPr>
            <p:ph type="sldNum" sz="quarter" idx="4"/>
          </p:nvPr>
        </p:nvSpPr>
        <p:spPr>
          <a:xfrm>
            <a:off x="899487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79" r:id="rId2"/>
    <p:sldLayoutId id="2147483677" r:id="rId3"/>
    <p:sldLayoutId id="2147483662" r:id="rId4"/>
    <p:sldLayoutId id="2147483667" r:id="rId5"/>
    <p:sldLayoutId id="2147483668" r:id="rId6"/>
    <p:sldLayoutId id="2147483669" r:id="rId7"/>
    <p:sldLayoutId id="2147483665" r:id="rId8"/>
    <p:sldLayoutId id="2147483680" r:id="rId9"/>
    <p:sldLayoutId id="2147483672" r:id="rId10"/>
    <p:sldLayoutId id="2147483673" r:id="rId11"/>
    <p:sldLayoutId id="2147483674" r:id="rId12"/>
    <p:sldLayoutId id="2147483675" r:id="rId13"/>
    <p:sldLayoutId id="2147483676" r:id="rId14"/>
    <p:sldLayoutId id="2147483678" r:id="rId15"/>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genome.gov/pressDisplay.cfm?photoID=20158"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phgkb.cdc.gov/PHGKB/phgHome.action?action=a2z"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hyperlink" Target="http://www.genome.gov/10002328" TargetMode="External"/><Relationship Id="rId5" Type="http://schemas.openxmlformats.org/officeDocument/2006/relationships/hyperlink" Target="http://www.ncbi.nlm.nih.gov/books/NBK32638/pdf/TOC.pdf" TargetMode="External"/><Relationship Id="rId4" Type="http://schemas.openxmlformats.org/officeDocument/2006/relationships/hyperlink" Target="http://www.cdc.gov/SocialMedia/Tools/"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healthypeople.gov/2010/Document/tableofcontents.htm#volume1"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hyperlink" Target="http://www.healthypeople.gov/2020/topicsobjectives2020/overview.aspx?topicid=15" TargetMode="External"/><Relationship Id="rId4" Type="http://schemas.openxmlformats.org/officeDocument/2006/relationships/hyperlink" Target="http://www.health.gov/communication/ehealth/ehealthtools/pdf/ehealthreport.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CCD567-6E15-4B45-8201-DC75C7E80FAD}"/>
              </a:ext>
            </a:extLst>
          </p:cNvPr>
          <p:cNvSpPr txBox="1"/>
          <p:nvPr/>
        </p:nvSpPr>
        <p:spPr>
          <a:xfrm>
            <a:off x="5986463" y="4886325"/>
            <a:ext cx="184731" cy="369332"/>
          </a:xfrm>
          <a:prstGeom prst="rect">
            <a:avLst/>
          </a:prstGeom>
          <a:noFill/>
        </p:spPr>
        <p:txBody>
          <a:bodyPr wrap="none" rtlCol="0">
            <a:spAutoFit/>
          </a:bodyPr>
          <a:lstStyle/>
          <a:p>
            <a:endParaRPr lang="en-US" dirty="0"/>
          </a:p>
        </p:txBody>
      </p:sp>
      <p:sp>
        <p:nvSpPr>
          <p:cNvPr id="10"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469981"/>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Introduction to Health Informatics:</a:t>
            </a:r>
            <a:endParaRPr lang="en-US" sz="4400" kern="1200" dirty="0">
              <a:solidFill>
                <a:schemeClr val="bg1"/>
              </a:solidFill>
              <a:ea typeface="+mn-ea"/>
              <a:cs typeface="Gill Sans MT"/>
            </a:endParaRPr>
          </a:p>
        </p:txBody>
      </p:sp>
      <p:sp>
        <p:nvSpPr>
          <p:cNvPr id="11" name="Text Placeholder 2">
            <a:extLst>
              <a:ext uri="{FF2B5EF4-FFF2-40B4-BE49-F238E27FC236}">
                <a16:creationId xmlns:a16="http://schemas.microsoft.com/office/drawing/2014/main" id="{F48BC1A2-26C5-9041-9289-AB081198495A}"/>
              </a:ext>
            </a:extLst>
          </p:cNvPr>
          <p:cNvSpPr txBox="1">
            <a:spLocks/>
          </p:cNvSpPr>
          <p:nvPr/>
        </p:nvSpPr>
        <p:spPr>
          <a:xfrm>
            <a:off x="422190" y="3015594"/>
            <a:ext cx="8674100" cy="1679069"/>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Health Informatics for Behavior Change Communication</a:t>
            </a:r>
          </a:p>
          <a:p>
            <a:endParaRPr lang="en-US" kern="0" dirty="0"/>
          </a:p>
        </p:txBody>
      </p:sp>
      <p:sp>
        <p:nvSpPr>
          <p:cNvPr id="12"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lstStyle/>
          <a:p>
            <a:r>
              <a:rPr lang="en-US" altLang="en-US" dirty="0"/>
              <a:t>Social Media</a:t>
            </a:r>
          </a:p>
        </p:txBody>
      </p:sp>
      <p:sp>
        <p:nvSpPr>
          <p:cNvPr id="13315" name="Content Placeholder 7"/>
          <p:cNvSpPr>
            <a:spLocks noGrp="1"/>
          </p:cNvSpPr>
          <p:nvPr>
            <p:ph type="body" sz="quarter" idx="10"/>
          </p:nvPr>
        </p:nvSpPr>
        <p:spPr>
          <a:xfrm>
            <a:off x="406626" y="2133599"/>
            <a:ext cx="8305800" cy="4407877"/>
          </a:xfrm>
        </p:spPr>
        <p:txBody>
          <a:bodyPr/>
          <a:lstStyle/>
          <a:p>
            <a:pPr>
              <a:spcAft>
                <a:spcPts val="1200"/>
              </a:spcAft>
            </a:pPr>
            <a:r>
              <a:rPr lang="en-US" altLang="en-US" dirty="0"/>
              <a:t>Social networks	</a:t>
            </a:r>
          </a:p>
          <a:p>
            <a:pPr>
              <a:spcAft>
                <a:spcPts val="1200"/>
              </a:spcAft>
            </a:pPr>
            <a:r>
              <a:rPr lang="en-US" altLang="en-US" dirty="0"/>
              <a:t>Blogs</a:t>
            </a:r>
          </a:p>
          <a:p>
            <a:pPr>
              <a:spcAft>
                <a:spcPts val="1200"/>
              </a:spcAft>
            </a:pPr>
            <a:r>
              <a:rPr lang="en-US" altLang="en-US" dirty="0"/>
              <a:t>Forums</a:t>
            </a:r>
          </a:p>
          <a:p>
            <a:pPr>
              <a:spcAft>
                <a:spcPts val="1200"/>
              </a:spcAft>
            </a:pPr>
            <a:r>
              <a:rPr lang="en-US" altLang="en-US" dirty="0"/>
              <a:t>Wikis</a:t>
            </a:r>
          </a:p>
          <a:p>
            <a:pPr>
              <a:spcAft>
                <a:spcPts val="1200"/>
              </a:spcAft>
            </a:pPr>
            <a:r>
              <a:rPr lang="en-US" altLang="en-US" dirty="0"/>
              <a:t>Photos and videos</a:t>
            </a:r>
          </a:p>
          <a:p>
            <a:pPr>
              <a:spcAft>
                <a:spcPts val="1200"/>
              </a:spcAft>
            </a:pPr>
            <a:r>
              <a:rPr lang="en-US" altLang="en-US" dirty="0"/>
              <a:t>Podcasts</a:t>
            </a:r>
          </a:p>
          <a:p>
            <a:pPr>
              <a:spcAft>
                <a:spcPts val="1200"/>
              </a:spcAft>
            </a:pPr>
            <a:r>
              <a:rPr lang="en-US" altLang="en-US" dirty="0"/>
              <a:t>Crowdsourced medical treatment and diagnosis recommendations</a:t>
            </a:r>
          </a:p>
        </p:txBody>
      </p:sp>
      <p:sp>
        <p:nvSpPr>
          <p:cNvPr id="6" name="Slide Number Placeholder 4">
            <a:extLst>
              <a:ext uri="{FF2B5EF4-FFF2-40B4-BE49-F238E27FC236}">
                <a16:creationId xmlns:a16="http://schemas.microsoft.com/office/drawing/2014/main" id="{1DD85EB5-60B4-5247-BAF0-2BEF6FDB90A5}"/>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10</a:t>
            </a:fld>
            <a:endParaRPr lang="en-US" sz="1100" dirty="0"/>
          </a:p>
        </p:txBody>
      </p:sp>
    </p:spTree>
    <p:extLst>
      <p:ext uri="{BB962C8B-B14F-4D97-AF65-F5344CB8AC3E}">
        <p14:creationId xmlns:p14="http://schemas.microsoft.com/office/powerpoint/2010/main" val="2891524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ltLang="en-US" dirty="0"/>
              <a:t>Potential e-Health Value Propositions</a:t>
            </a:r>
          </a:p>
        </p:txBody>
      </p:sp>
      <p:sp>
        <p:nvSpPr>
          <p:cNvPr id="14339" name="Text Placeholder 6"/>
          <p:cNvSpPr>
            <a:spLocks noGrp="1"/>
          </p:cNvSpPr>
          <p:nvPr>
            <p:ph type="body" sz="quarter" idx="10"/>
          </p:nvPr>
        </p:nvSpPr>
        <p:spPr>
          <a:xfrm>
            <a:off x="406626" y="2133600"/>
            <a:ext cx="8305800" cy="5195888"/>
          </a:xfrm>
        </p:spPr>
        <p:txBody>
          <a:bodyPr/>
          <a:lstStyle/>
          <a:p>
            <a:pPr>
              <a:spcAft>
                <a:spcPts val="600"/>
              </a:spcAft>
            </a:pPr>
            <a:r>
              <a:rPr lang="en-US" altLang="en-US" dirty="0"/>
              <a:t>Stakeholder: Consumers (e.g., patients, informal caregivers, and information intermediaries)</a:t>
            </a:r>
          </a:p>
          <a:p>
            <a:pPr>
              <a:spcAft>
                <a:spcPts val="600"/>
              </a:spcAft>
            </a:pPr>
            <a:r>
              <a:rPr lang="en-US" altLang="en-US" dirty="0"/>
              <a:t>Benefits sought from consumer e-Health:</a:t>
            </a:r>
          </a:p>
          <a:p>
            <a:pPr lvl="1">
              <a:spcAft>
                <a:spcPts val="600"/>
              </a:spcAft>
            </a:pPr>
            <a:r>
              <a:rPr lang="en-US" altLang="en-US" dirty="0"/>
              <a:t>Private, 24/7 access to resources</a:t>
            </a:r>
          </a:p>
          <a:p>
            <a:pPr lvl="1">
              <a:spcAft>
                <a:spcPts val="600"/>
              </a:spcAft>
            </a:pPr>
            <a:r>
              <a:rPr lang="en-US" altLang="en-US" dirty="0"/>
              <a:t>Expanded choice and autonomy</a:t>
            </a:r>
          </a:p>
          <a:p>
            <a:pPr lvl="1">
              <a:spcAft>
                <a:spcPts val="600"/>
              </a:spcAft>
            </a:pPr>
            <a:r>
              <a:rPr lang="en-US" altLang="en-US" dirty="0"/>
              <a:t>New forms of social support</a:t>
            </a:r>
          </a:p>
          <a:p>
            <a:pPr lvl="1">
              <a:spcAft>
                <a:spcPts val="600"/>
              </a:spcAft>
            </a:pPr>
            <a:r>
              <a:rPr lang="en-US" altLang="en-US" dirty="0"/>
              <a:t>Possibility of better health</a:t>
            </a:r>
          </a:p>
          <a:p>
            <a:pPr lvl="1">
              <a:spcAft>
                <a:spcPts val="600"/>
              </a:spcAft>
            </a:pPr>
            <a:r>
              <a:rPr lang="en-US" altLang="en-US" dirty="0"/>
              <a:t>More efficient record management</a:t>
            </a:r>
          </a:p>
          <a:p>
            <a:pPr lvl="1">
              <a:spcAft>
                <a:spcPts val="600"/>
              </a:spcAft>
            </a:pPr>
            <a:r>
              <a:rPr lang="en-US" altLang="en-US" dirty="0"/>
              <a:t>Lower-cost healthcare services</a:t>
            </a:r>
          </a:p>
          <a:p>
            <a:pPr lvl="1">
              <a:spcAft>
                <a:spcPts val="600"/>
              </a:spcAft>
            </a:pPr>
            <a:r>
              <a:rPr lang="en-US" altLang="en-US" dirty="0"/>
              <a:t>Avoidance of duplication of services</a:t>
            </a:r>
          </a:p>
          <a:p>
            <a:pPr lvl="1"/>
            <a:endParaRPr lang="en-US" altLang="en-US" dirty="0"/>
          </a:p>
        </p:txBody>
      </p:sp>
      <p:sp>
        <p:nvSpPr>
          <p:cNvPr id="6" name="Slide Number Placeholder 4">
            <a:extLst>
              <a:ext uri="{FF2B5EF4-FFF2-40B4-BE49-F238E27FC236}">
                <a16:creationId xmlns:a16="http://schemas.microsoft.com/office/drawing/2014/main" id="{499E86C1-134A-264F-85D3-0550FE8DCCE8}"/>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11</a:t>
            </a:fld>
            <a:endParaRPr lang="en-US" sz="1100" dirty="0"/>
          </a:p>
        </p:txBody>
      </p:sp>
    </p:spTree>
    <p:extLst>
      <p:ext uri="{BB962C8B-B14F-4D97-AF65-F5344CB8AC3E}">
        <p14:creationId xmlns:p14="http://schemas.microsoft.com/office/powerpoint/2010/main" val="1649610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p:nvPr>
        </p:nvSpPr>
        <p:spPr/>
        <p:txBody>
          <a:bodyPr/>
          <a:lstStyle/>
          <a:p>
            <a:r>
              <a:rPr lang="en-US" altLang="en-US" dirty="0"/>
              <a:t>Potential e-Health Value Propositions</a:t>
            </a:r>
          </a:p>
        </p:txBody>
      </p:sp>
      <p:sp>
        <p:nvSpPr>
          <p:cNvPr id="15363" name="Content Placeholder 7"/>
          <p:cNvSpPr>
            <a:spLocks noGrp="1"/>
          </p:cNvSpPr>
          <p:nvPr>
            <p:ph type="body" sz="quarter" idx="10"/>
          </p:nvPr>
        </p:nvSpPr>
        <p:spPr/>
        <p:txBody>
          <a:bodyPr/>
          <a:lstStyle/>
          <a:p>
            <a:pPr>
              <a:spcAft>
                <a:spcPts val="1200"/>
              </a:spcAft>
            </a:pPr>
            <a:r>
              <a:rPr lang="en-US" altLang="en-US" dirty="0"/>
              <a:t>Stakeholder: Clinicians</a:t>
            </a:r>
          </a:p>
          <a:p>
            <a:pPr>
              <a:spcAft>
                <a:spcPts val="1200"/>
              </a:spcAft>
            </a:pPr>
            <a:r>
              <a:rPr lang="en-US" altLang="en-US" dirty="0"/>
              <a:t>Benefits sought from consumer e-Health:</a:t>
            </a:r>
          </a:p>
          <a:p>
            <a:pPr lvl="1">
              <a:spcAft>
                <a:spcPts val="1200"/>
              </a:spcAft>
            </a:pPr>
            <a:r>
              <a:rPr lang="en-US" altLang="en-US" dirty="0"/>
              <a:t>Greater efficiency</a:t>
            </a:r>
          </a:p>
          <a:p>
            <a:pPr lvl="1">
              <a:spcAft>
                <a:spcPts val="1200"/>
              </a:spcAft>
            </a:pPr>
            <a:r>
              <a:rPr lang="en-US" altLang="en-US" dirty="0"/>
              <a:t>Better communication</a:t>
            </a:r>
          </a:p>
          <a:p>
            <a:pPr lvl="1">
              <a:spcAft>
                <a:spcPts val="1200"/>
              </a:spcAft>
            </a:pPr>
            <a:r>
              <a:rPr lang="en-US" altLang="en-US" dirty="0"/>
              <a:t>More adherent and satisfied patients</a:t>
            </a:r>
          </a:p>
          <a:p>
            <a:pPr lvl="1"/>
            <a:endParaRPr lang="en-US" altLang="en-US" dirty="0"/>
          </a:p>
          <a:p>
            <a:pPr lvl="1"/>
            <a:endParaRPr lang="en-US" altLang="en-US" dirty="0"/>
          </a:p>
        </p:txBody>
      </p:sp>
      <p:sp>
        <p:nvSpPr>
          <p:cNvPr id="6" name="Slide Number Placeholder 4">
            <a:extLst>
              <a:ext uri="{FF2B5EF4-FFF2-40B4-BE49-F238E27FC236}">
                <a16:creationId xmlns:a16="http://schemas.microsoft.com/office/drawing/2014/main" id="{9A2B4E08-7F05-334C-B94A-C2F10AE26414}"/>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12</a:t>
            </a:fld>
            <a:endParaRPr lang="en-US" sz="1100" dirty="0"/>
          </a:p>
        </p:txBody>
      </p:sp>
    </p:spTree>
    <p:extLst>
      <p:ext uri="{BB962C8B-B14F-4D97-AF65-F5344CB8AC3E}">
        <p14:creationId xmlns:p14="http://schemas.microsoft.com/office/powerpoint/2010/main" val="2317169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r>
              <a:rPr lang="en-US" altLang="en-US" dirty="0"/>
              <a:t>Potential e-Health Value Propositions</a:t>
            </a:r>
          </a:p>
        </p:txBody>
      </p:sp>
      <p:sp>
        <p:nvSpPr>
          <p:cNvPr id="16387" name="Content Placeholder 7"/>
          <p:cNvSpPr>
            <a:spLocks noGrp="1"/>
          </p:cNvSpPr>
          <p:nvPr>
            <p:ph type="body" sz="quarter" idx="10"/>
          </p:nvPr>
        </p:nvSpPr>
        <p:spPr>
          <a:xfrm>
            <a:off x="406626" y="2133600"/>
            <a:ext cx="8305800" cy="2852738"/>
          </a:xfrm>
        </p:spPr>
        <p:txBody>
          <a:bodyPr/>
          <a:lstStyle/>
          <a:p>
            <a:pPr>
              <a:spcAft>
                <a:spcPts val="1200"/>
              </a:spcAft>
            </a:pPr>
            <a:r>
              <a:rPr lang="en-US" altLang="en-US" dirty="0"/>
              <a:t>Stakeholder: Healthcare organizations</a:t>
            </a:r>
          </a:p>
          <a:p>
            <a:pPr>
              <a:spcAft>
                <a:spcPts val="1200"/>
              </a:spcAft>
            </a:pPr>
            <a:r>
              <a:rPr lang="en-US" altLang="en-US" dirty="0"/>
              <a:t>Benefits sought from consumer e-Health:</a:t>
            </a:r>
          </a:p>
          <a:p>
            <a:pPr lvl="1">
              <a:spcAft>
                <a:spcPts val="1200"/>
              </a:spcAft>
            </a:pPr>
            <a:r>
              <a:rPr lang="en-US" altLang="en-US" dirty="0"/>
              <a:t>More patient self-care and health management</a:t>
            </a:r>
          </a:p>
          <a:p>
            <a:pPr lvl="1">
              <a:spcAft>
                <a:spcPts val="1200"/>
              </a:spcAft>
            </a:pPr>
            <a:r>
              <a:rPr lang="en-US" altLang="en-US" dirty="0"/>
              <a:t>Lower administrative costs</a:t>
            </a:r>
          </a:p>
          <a:p>
            <a:pPr lvl="1">
              <a:spcAft>
                <a:spcPts val="1200"/>
              </a:spcAft>
            </a:pPr>
            <a:r>
              <a:rPr lang="en-US" altLang="en-US" dirty="0"/>
              <a:t>Improved quality and patient outcomes</a:t>
            </a:r>
          </a:p>
          <a:p>
            <a:pPr lvl="1"/>
            <a:endParaRPr lang="en-US" altLang="en-US" dirty="0"/>
          </a:p>
        </p:txBody>
      </p:sp>
      <p:sp>
        <p:nvSpPr>
          <p:cNvPr id="6" name="Slide Number Placeholder 4">
            <a:extLst>
              <a:ext uri="{FF2B5EF4-FFF2-40B4-BE49-F238E27FC236}">
                <a16:creationId xmlns:a16="http://schemas.microsoft.com/office/drawing/2014/main" id="{5FD90D4A-3D1E-AF41-97A2-74527E25853A}"/>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13</a:t>
            </a:fld>
            <a:endParaRPr lang="en-US" sz="1100" dirty="0"/>
          </a:p>
        </p:txBody>
      </p:sp>
    </p:spTree>
    <p:extLst>
      <p:ext uri="{BB962C8B-B14F-4D97-AF65-F5344CB8AC3E}">
        <p14:creationId xmlns:p14="http://schemas.microsoft.com/office/powerpoint/2010/main" val="2600959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lstStyle/>
          <a:p>
            <a:r>
              <a:rPr lang="en-US" altLang="en-US" dirty="0"/>
              <a:t>Challenges Presented</a:t>
            </a:r>
          </a:p>
        </p:txBody>
      </p:sp>
      <p:sp>
        <p:nvSpPr>
          <p:cNvPr id="17411" name="Content Placeholder 7"/>
          <p:cNvSpPr>
            <a:spLocks noGrp="1"/>
          </p:cNvSpPr>
          <p:nvPr>
            <p:ph type="body" sz="quarter" idx="10"/>
          </p:nvPr>
        </p:nvSpPr>
        <p:spPr>
          <a:xfrm>
            <a:off x="406626" y="2133600"/>
            <a:ext cx="8305800" cy="4267200"/>
          </a:xfrm>
        </p:spPr>
        <p:txBody>
          <a:bodyPr/>
          <a:lstStyle/>
          <a:p>
            <a:pPr>
              <a:spcAft>
                <a:spcPts val="1200"/>
              </a:spcAft>
            </a:pPr>
            <a:r>
              <a:rPr lang="en-US" altLang="en-US" dirty="0"/>
              <a:t>Concerns with privacy and security</a:t>
            </a:r>
          </a:p>
          <a:p>
            <a:pPr>
              <a:spcAft>
                <a:spcPts val="1200"/>
              </a:spcAft>
            </a:pPr>
            <a:r>
              <a:rPr lang="en-US" altLang="en-US" dirty="0"/>
              <a:t>Risk of liability </a:t>
            </a:r>
          </a:p>
          <a:p>
            <a:pPr>
              <a:spcAft>
                <a:spcPts val="1200"/>
              </a:spcAft>
            </a:pPr>
            <a:r>
              <a:rPr lang="en-US" altLang="en-US" dirty="0"/>
              <a:t>Lack of laws or legislation governing the boundaries</a:t>
            </a:r>
          </a:p>
          <a:p>
            <a:pPr>
              <a:spcAft>
                <a:spcPts val="1200"/>
              </a:spcAft>
            </a:pPr>
            <a:r>
              <a:rPr lang="en-US" altLang="en-US" dirty="0"/>
              <a:t>Lack of payment for engagement</a:t>
            </a:r>
          </a:p>
          <a:p>
            <a:pPr>
              <a:spcAft>
                <a:spcPts val="1200"/>
              </a:spcAft>
            </a:pPr>
            <a:r>
              <a:rPr lang="en-US" altLang="en-US" dirty="0"/>
              <a:t>Lack of frequent data updates</a:t>
            </a:r>
          </a:p>
          <a:p>
            <a:pPr>
              <a:spcAft>
                <a:spcPts val="1200"/>
              </a:spcAft>
            </a:pPr>
            <a:r>
              <a:rPr lang="en-US" altLang="en-US" dirty="0"/>
              <a:t>Resistance by healthcare providers</a:t>
            </a:r>
          </a:p>
          <a:p>
            <a:pPr>
              <a:buFont typeface="Arial" panose="020B0604020202020204" pitchFamily="34" charset="0"/>
              <a:buNone/>
            </a:pPr>
            <a:endParaRPr lang="en-US" altLang="en-US" dirty="0"/>
          </a:p>
        </p:txBody>
      </p:sp>
      <p:sp>
        <p:nvSpPr>
          <p:cNvPr id="6" name="Slide Number Placeholder 4">
            <a:extLst>
              <a:ext uri="{FF2B5EF4-FFF2-40B4-BE49-F238E27FC236}">
                <a16:creationId xmlns:a16="http://schemas.microsoft.com/office/drawing/2014/main" id="{3B5820B1-976B-5C4F-A6C4-71007D9A4610}"/>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14</a:t>
            </a:fld>
            <a:endParaRPr lang="en-US" sz="1100" dirty="0"/>
          </a:p>
        </p:txBody>
      </p:sp>
    </p:spTree>
    <p:extLst>
      <p:ext uri="{BB962C8B-B14F-4D97-AF65-F5344CB8AC3E}">
        <p14:creationId xmlns:p14="http://schemas.microsoft.com/office/powerpoint/2010/main" val="37562705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6"/>
          <p:cNvSpPr>
            <a:spLocks noGrp="1"/>
          </p:cNvSpPr>
          <p:nvPr>
            <p:ph type="title"/>
          </p:nvPr>
        </p:nvSpPr>
        <p:spPr/>
        <p:txBody>
          <a:bodyPr/>
          <a:lstStyle/>
          <a:p>
            <a:r>
              <a:rPr lang="en-US" altLang="en-US" dirty="0"/>
              <a:t>Role of Genomics</a:t>
            </a:r>
          </a:p>
        </p:txBody>
      </p:sp>
      <p:sp>
        <p:nvSpPr>
          <p:cNvPr id="18435" name="Content Placeholder 7"/>
          <p:cNvSpPr>
            <a:spLocks noGrp="1"/>
          </p:cNvSpPr>
          <p:nvPr>
            <p:ph type="body" sz="quarter" idx="10"/>
          </p:nvPr>
        </p:nvSpPr>
        <p:spPr/>
        <p:txBody>
          <a:bodyPr/>
          <a:lstStyle/>
          <a:p>
            <a:pPr>
              <a:spcAft>
                <a:spcPts val="1200"/>
              </a:spcAft>
            </a:pPr>
            <a:r>
              <a:rPr lang="en-US" altLang="en-US" dirty="0"/>
              <a:t>Supply a piece of the personal health record</a:t>
            </a:r>
          </a:p>
          <a:p>
            <a:pPr lvl="1">
              <a:spcAft>
                <a:spcPts val="1200"/>
              </a:spcAft>
            </a:pPr>
            <a:r>
              <a:rPr lang="en-US" altLang="en-US" dirty="0"/>
              <a:t>Family history</a:t>
            </a:r>
          </a:p>
          <a:p>
            <a:pPr marL="1090613" lvl="3" indent="-342900">
              <a:spcAft>
                <a:spcPts val="1200"/>
              </a:spcAft>
              <a:buFont typeface="Wingdings" panose="05000000000000000000" pitchFamily="2" charset="2"/>
              <a:buChar char="§"/>
            </a:pPr>
            <a:r>
              <a:rPr lang="en-US" altLang="en-US" sz="2000" dirty="0"/>
              <a:t>A risk factor for many chronic diseases of public health significance</a:t>
            </a:r>
          </a:p>
          <a:p>
            <a:endParaRPr lang="en-US" altLang="en-US" dirty="0"/>
          </a:p>
        </p:txBody>
      </p:sp>
      <p:sp>
        <p:nvSpPr>
          <p:cNvPr id="6" name="Slide Number Placeholder 4">
            <a:extLst>
              <a:ext uri="{FF2B5EF4-FFF2-40B4-BE49-F238E27FC236}">
                <a16:creationId xmlns:a16="http://schemas.microsoft.com/office/drawing/2014/main" id="{67E8440C-6059-0A43-A399-6734CF3CFA73}"/>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15</a:t>
            </a:fld>
            <a:endParaRPr lang="en-US" sz="1100" dirty="0"/>
          </a:p>
        </p:txBody>
      </p:sp>
    </p:spTree>
    <p:extLst>
      <p:ext uri="{BB962C8B-B14F-4D97-AF65-F5344CB8AC3E}">
        <p14:creationId xmlns:p14="http://schemas.microsoft.com/office/powerpoint/2010/main" val="2720714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ltLang="en-US" dirty="0"/>
              <a:t>Role of Genomics</a:t>
            </a:r>
          </a:p>
        </p:txBody>
      </p:sp>
      <p:sp>
        <p:nvSpPr>
          <p:cNvPr id="4" name="Rectangle 3">
            <a:extLst>
              <a:ext uri="{FF2B5EF4-FFF2-40B4-BE49-F238E27FC236}">
                <a16:creationId xmlns:a16="http://schemas.microsoft.com/office/drawing/2014/main" id="{2C81621E-F708-E74F-8280-6049118A038A}"/>
              </a:ext>
            </a:extLst>
          </p:cNvPr>
          <p:cNvSpPr/>
          <p:nvPr/>
        </p:nvSpPr>
        <p:spPr>
          <a:xfrm>
            <a:off x="346086" y="6788140"/>
            <a:ext cx="9565514" cy="481991"/>
          </a:xfrm>
          <a:prstGeom prst="rect">
            <a:avLst/>
          </a:prstGeom>
        </p:spPr>
        <p:txBody>
          <a:bodyPr wrap="square">
            <a:spAutoFit/>
          </a:bodyPr>
          <a:lstStyle/>
          <a:p>
            <a:pPr algn="r">
              <a:lnSpc>
                <a:spcPct val="110000"/>
              </a:lnSpc>
              <a:spcBef>
                <a:spcPts val="300"/>
              </a:spcBef>
              <a:spcAft>
                <a:spcPts val="600"/>
              </a:spcAft>
            </a:pPr>
            <a:r>
              <a:rPr lang="en-US" altLang="en-US" sz="1200" dirty="0">
                <a:latin typeface="Century Gothic" panose="020B0502020202020204" pitchFamily="34" charset="0"/>
              </a:rPr>
              <a:t>Source: Ades, J. (2009, May 1). Prescription form with DNA double helix. [image on the Internet]. Retrieved from </a:t>
            </a:r>
            <a:r>
              <a:rPr lang="en-US" altLang="en-US" sz="1200" dirty="0">
                <a:latin typeface="Century Gothic" panose="020B0502020202020204" pitchFamily="34" charset="0"/>
                <a:hlinkClick r:id="rId3"/>
              </a:rPr>
              <a:t>http://www.genome.gov/pressDisplay.cfm?photoID=20158</a:t>
            </a:r>
            <a:endParaRPr lang="en-US" altLang="en-US" sz="1200" dirty="0">
              <a:latin typeface="Century Gothic" panose="020B0502020202020204" pitchFamily="34" charset="0"/>
            </a:endParaRPr>
          </a:p>
        </p:txBody>
      </p:sp>
      <p:pic>
        <p:nvPicPr>
          <p:cNvPr id="10" name="Content Placeholder 6" descr="This image is of a prescription form with DNA double helix shown in the space where a clinicial would normally write the order.   (Ades, 2009)&#10;">
            <a:extLst>
              <a:ext uri="{FF2B5EF4-FFF2-40B4-BE49-F238E27FC236}">
                <a16:creationId xmlns:a16="http://schemas.microsoft.com/office/drawing/2014/main" id="{8A66643A-DCEE-214A-8D2C-94BCF1896C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0819" y="1472550"/>
            <a:ext cx="4201402" cy="5260155"/>
          </a:xfrm>
          <a:prstGeom prst="rect">
            <a:avLst/>
          </a:prstGeom>
        </p:spPr>
      </p:pic>
      <p:sp>
        <p:nvSpPr>
          <p:cNvPr id="11" name="Slide Number Placeholder 4">
            <a:extLst>
              <a:ext uri="{FF2B5EF4-FFF2-40B4-BE49-F238E27FC236}">
                <a16:creationId xmlns:a16="http://schemas.microsoft.com/office/drawing/2014/main" id="{1E685366-3A7C-9349-86CD-86D5C28B8EAC}"/>
              </a:ext>
            </a:extLst>
          </p:cNvPr>
          <p:cNvSpPr txBox="1">
            <a:spLocks/>
          </p:cNvSpPr>
          <p:nvPr/>
        </p:nvSpPr>
        <p:spPr>
          <a:xfrm>
            <a:off x="9352060" y="7098792"/>
            <a:ext cx="559540" cy="621792"/>
          </a:xfrm>
          <a:prstGeom prst="rect">
            <a:avLst/>
          </a:prstGeom>
        </p:spPr>
        <p:txBody>
          <a:bodyPr anchor="ctr"/>
          <a:lstStyle>
            <a:defPPr>
              <a:defRPr lang="en-US"/>
            </a:defPPr>
            <a:lvl1pPr marL="0" algn="r" defTabSz="914400" rtl="0" eaLnBrk="1" latinLnBrk="0" hangingPunct="1">
              <a:defRPr sz="1050" kern="1200">
                <a:solidFill>
                  <a:srgbClr val="898989"/>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3BF8891-5E06-46C2-89A4-6DB85D39BA35}" type="slidenum">
              <a:rPr lang="en-US" sz="1100" smtClean="0"/>
              <a:pPr/>
              <a:t>16</a:t>
            </a:fld>
            <a:endParaRPr lang="en-US" sz="1100" dirty="0"/>
          </a:p>
        </p:txBody>
      </p:sp>
    </p:spTree>
    <p:extLst>
      <p:ext uri="{BB962C8B-B14F-4D97-AF65-F5344CB8AC3E}">
        <p14:creationId xmlns:p14="http://schemas.microsoft.com/office/powerpoint/2010/main" val="1753192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06626" y="101393"/>
            <a:ext cx="7651524" cy="1013034"/>
          </a:xfrm>
        </p:spPr>
        <p:txBody>
          <a:bodyPr rtlCol="0">
            <a:noAutofit/>
          </a:bodyPr>
          <a:lstStyle/>
          <a:p>
            <a:pPr>
              <a:lnSpc>
                <a:spcPct val="90000"/>
              </a:lnSpc>
              <a:defRPr/>
            </a:pPr>
            <a:r>
              <a:rPr lang="en-US" altLang="en-US" dirty="0"/>
              <a:t>Health Informatics for Behavior Change Communication</a:t>
            </a:r>
            <a:endParaRPr lang="en-US" dirty="0"/>
          </a:p>
        </p:txBody>
      </p:sp>
      <p:sp>
        <p:nvSpPr>
          <p:cNvPr id="20483" name="Text Placeholder 3"/>
          <p:cNvSpPr>
            <a:spLocks noGrp="1"/>
          </p:cNvSpPr>
          <p:nvPr>
            <p:ph type="body" sz="quarter" idx="10"/>
          </p:nvPr>
        </p:nvSpPr>
        <p:spPr>
          <a:xfrm>
            <a:off x="406626" y="2133600"/>
            <a:ext cx="8305800" cy="3409950"/>
          </a:xfrm>
        </p:spPr>
        <p:txBody>
          <a:bodyPr/>
          <a:lstStyle/>
          <a:p>
            <a:pPr>
              <a:spcAft>
                <a:spcPts val="1200"/>
              </a:spcAft>
            </a:pPr>
            <a:r>
              <a:rPr lang="en-US" altLang="en-US" dirty="0"/>
              <a:t>Definitions</a:t>
            </a:r>
          </a:p>
          <a:p>
            <a:pPr>
              <a:spcAft>
                <a:spcPts val="1200"/>
              </a:spcAft>
            </a:pPr>
            <a:r>
              <a:rPr lang="en-US" altLang="en-US" dirty="0"/>
              <a:t>Impact</a:t>
            </a:r>
            <a:r>
              <a:rPr lang="en-GB" altLang="en-US" dirty="0"/>
              <a:t> of the Internet on consumer health informatics</a:t>
            </a:r>
          </a:p>
          <a:p>
            <a:pPr>
              <a:spcAft>
                <a:spcPts val="1200"/>
              </a:spcAft>
            </a:pPr>
            <a:r>
              <a:rPr lang="en-US" altLang="en-US" dirty="0"/>
              <a:t>Effect of current and emerging technologies on consumer health informatics</a:t>
            </a:r>
            <a:endParaRPr lang="en-GB" altLang="en-US" dirty="0"/>
          </a:p>
          <a:p>
            <a:pPr>
              <a:spcAft>
                <a:spcPts val="1200"/>
              </a:spcAft>
            </a:pPr>
            <a:r>
              <a:rPr lang="en-GB" altLang="en-US" dirty="0"/>
              <a:t>Role of genomics in consumer health informatics</a:t>
            </a:r>
          </a:p>
        </p:txBody>
      </p:sp>
      <p:sp>
        <p:nvSpPr>
          <p:cNvPr id="2" name="Text Placeholder 1">
            <a:extLst>
              <a:ext uri="{FF2B5EF4-FFF2-40B4-BE49-F238E27FC236}">
                <a16:creationId xmlns:a16="http://schemas.microsoft.com/office/drawing/2014/main" id="{08444748-EE1C-B241-BCCA-3267FAC17855}"/>
              </a:ext>
            </a:extLst>
          </p:cNvPr>
          <p:cNvSpPr>
            <a:spLocks noGrp="1"/>
          </p:cNvSpPr>
          <p:nvPr>
            <p:ph type="body" sz="quarter" idx="11"/>
          </p:nvPr>
        </p:nvSpPr>
        <p:spPr/>
        <p:txBody>
          <a:bodyPr/>
          <a:lstStyle/>
          <a:p>
            <a:r>
              <a:rPr lang="en-US" b="1" dirty="0"/>
              <a:t>Summary</a:t>
            </a:r>
          </a:p>
        </p:txBody>
      </p:sp>
      <p:sp>
        <p:nvSpPr>
          <p:cNvPr id="5" name="Slide Number Placeholder 4">
            <a:extLst>
              <a:ext uri="{FF2B5EF4-FFF2-40B4-BE49-F238E27FC236}">
                <a16:creationId xmlns:a16="http://schemas.microsoft.com/office/drawing/2014/main" id="{AA391E1C-DD65-B245-8DFE-8088B0AE53D9}"/>
              </a:ext>
            </a:extLst>
          </p:cNvPr>
          <p:cNvSpPr>
            <a:spLocks noGrp="1"/>
          </p:cNvSpPr>
          <p:nvPr>
            <p:ph type="sldNum" sz="quarter" idx="4"/>
          </p:nvPr>
        </p:nvSpPr>
        <p:spPr>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17</a:t>
            </a:fld>
            <a:endParaRPr lang="en-US" sz="1100" dirty="0"/>
          </a:p>
        </p:txBody>
      </p:sp>
    </p:spTree>
    <p:extLst>
      <p:ext uri="{BB962C8B-B14F-4D97-AF65-F5344CB8AC3E}">
        <p14:creationId xmlns:p14="http://schemas.microsoft.com/office/powerpoint/2010/main" val="9986651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95337" y="90485"/>
            <a:ext cx="8674100" cy="1052519"/>
          </a:xfrm>
        </p:spPr>
        <p:txBody>
          <a:bodyPr/>
          <a:lstStyle/>
          <a:p>
            <a:pPr>
              <a:lnSpc>
                <a:spcPct val="90000"/>
              </a:lnSpc>
            </a:pPr>
            <a:r>
              <a:rPr lang="en-US" altLang="en-US" dirty="0"/>
              <a:t>Health Informatics for Behavior Change Communication</a:t>
            </a:r>
          </a:p>
        </p:txBody>
      </p:sp>
      <p:sp>
        <p:nvSpPr>
          <p:cNvPr id="21507" name="Text Placeholder 5"/>
          <p:cNvSpPr>
            <a:spLocks noGrp="1"/>
          </p:cNvSpPr>
          <p:nvPr>
            <p:ph type="body" sz="quarter" idx="10"/>
          </p:nvPr>
        </p:nvSpPr>
        <p:spPr>
          <a:xfrm>
            <a:off x="406626" y="1790141"/>
            <a:ext cx="9423174" cy="5586984"/>
          </a:xfrm>
        </p:spPr>
        <p:txBody>
          <a:bodyPr/>
          <a:lstStyle/>
          <a:p>
            <a:pPr marL="0" indent="0">
              <a:lnSpc>
                <a:spcPct val="100000"/>
              </a:lnSpc>
              <a:spcAft>
                <a:spcPts val="600"/>
              </a:spcAft>
              <a:buNone/>
            </a:pPr>
            <a:r>
              <a:rPr lang="en-US" altLang="en-US" sz="1500" b="0" dirty="0"/>
              <a:t>American Health Information Management Association. (2012). </a:t>
            </a:r>
            <a:r>
              <a:rPr lang="en-US" altLang="en-US" sz="1500" b="0" i="1" dirty="0"/>
              <a:t>Pocket glossary for health information management and technology </a:t>
            </a:r>
            <a:r>
              <a:rPr lang="en-US" altLang="en-US" sz="1500" b="0" dirty="0"/>
              <a:t>(3</a:t>
            </a:r>
            <a:r>
              <a:rPr lang="en-US" altLang="en-US" sz="1500" b="0" baseline="30000" dirty="0"/>
              <a:t>rd</a:t>
            </a:r>
            <a:r>
              <a:rPr lang="en-US" altLang="en-US" sz="1500" b="0" dirty="0"/>
              <a:t> ed.). Chicago, IL: </a:t>
            </a:r>
            <a:r>
              <a:rPr lang="en-US" altLang="en-US" sz="1500" dirty="0"/>
              <a:t>American Health Information Management Association.</a:t>
            </a:r>
            <a:endParaRPr lang="en-US" altLang="en-US" sz="1500" b="0" dirty="0"/>
          </a:p>
          <a:p>
            <a:pPr marL="0" indent="0">
              <a:lnSpc>
                <a:spcPct val="100000"/>
              </a:lnSpc>
              <a:spcAft>
                <a:spcPts val="600"/>
              </a:spcAft>
              <a:buNone/>
            </a:pPr>
            <a:r>
              <a:rPr lang="en-US" altLang="en-US" sz="1500" b="0" dirty="0"/>
              <a:t>Centers for Disease Control and Prevention. (2010). Genomics and health resources. Retrieved from </a:t>
            </a:r>
            <a:r>
              <a:rPr lang="en-US" altLang="en-US" sz="1500" dirty="0">
                <a:hlinkClick r:id="rId3"/>
              </a:rPr>
              <a:t>https://phgkb.cdc.gov/PHGKB/phgHome.action?action=a2z</a:t>
            </a:r>
            <a:endParaRPr lang="en-US" altLang="en-US" sz="1500" dirty="0"/>
          </a:p>
          <a:p>
            <a:pPr marL="0" indent="0">
              <a:lnSpc>
                <a:spcPct val="100000"/>
              </a:lnSpc>
              <a:spcAft>
                <a:spcPts val="600"/>
              </a:spcAft>
              <a:buNone/>
            </a:pPr>
            <a:r>
              <a:rPr lang="en-US" altLang="en-US" sz="1500" dirty="0"/>
              <a:t>Centers </a:t>
            </a:r>
            <a:r>
              <a:rPr lang="en-US" altLang="en-US" sz="1500" b="0" dirty="0"/>
              <a:t>for Disease Control and Prevention. (2011, May). CDC social </a:t>
            </a:r>
            <a:r>
              <a:rPr lang="en-US" altLang="en-US" sz="1500" dirty="0"/>
              <a:t>m</a:t>
            </a:r>
            <a:r>
              <a:rPr lang="en-US" altLang="en-US" sz="1500" b="0" dirty="0"/>
              <a:t>edia </a:t>
            </a:r>
            <a:r>
              <a:rPr lang="en-US" altLang="en-US" sz="1500" dirty="0"/>
              <a:t>t</a:t>
            </a:r>
            <a:r>
              <a:rPr lang="en-US" altLang="en-US" sz="1500" b="0" dirty="0"/>
              <a:t>ools. Retrieved from </a:t>
            </a:r>
            <a:r>
              <a:rPr lang="en-US" altLang="en-US" sz="1500" b="0" dirty="0">
                <a:hlinkClick r:id="rId4"/>
              </a:rPr>
              <a:t>http://www.cdc.gov/SocialMedia/Tools/</a:t>
            </a:r>
            <a:endParaRPr lang="en-US" altLang="en-US" sz="1500" b="0" dirty="0"/>
          </a:p>
          <a:p>
            <a:pPr marL="0" indent="0">
              <a:lnSpc>
                <a:spcPct val="100000"/>
              </a:lnSpc>
              <a:spcAft>
                <a:spcPts val="600"/>
              </a:spcAft>
              <a:buNone/>
            </a:pPr>
            <a:r>
              <a:rPr lang="en-US" altLang="en-US" sz="1500" b="0" dirty="0"/>
              <a:t>Gibbons, M.C., Wilson, R.F., Samal, L, Lehmann, C.U., Dickersin, K., Lehmann, H.P., Aboumatar, H., Finkelstein, J., Shelton. E., Sharma, R., &amp; Bass, E. B. (2009). </a:t>
            </a:r>
            <a:r>
              <a:rPr lang="en-US" altLang="en-US" sz="1500" b="0" i="1" dirty="0"/>
              <a:t>Impact of consumer health informatics applications. </a:t>
            </a:r>
            <a:r>
              <a:rPr lang="en-US" altLang="en-US" sz="1500" b="0" dirty="0"/>
              <a:t>Evidence Report/Technology Assessment No. 188. (Prepared by Johns Hopkins University Evidence-based Practice Center under contract No. HHSA 290-2007-10061-I). AHRQ Publication No. 09(10)-E019. Rockville, MD: Agency for Healthcare Research and Quality. Retrieved from </a:t>
            </a:r>
            <a:r>
              <a:rPr lang="en-US" altLang="en-US" sz="1500" b="0" dirty="0">
                <a:hlinkClick r:id="rId5"/>
              </a:rPr>
              <a:t>http://www.ncbi.nlm.nih.gov/books/NBK32638/pdf/TOC.pdf</a:t>
            </a:r>
            <a:endParaRPr lang="en-US" altLang="en-US" sz="1500" b="0" dirty="0"/>
          </a:p>
          <a:p>
            <a:pPr marL="0" indent="0">
              <a:lnSpc>
                <a:spcPct val="100000"/>
              </a:lnSpc>
              <a:spcAft>
                <a:spcPts val="600"/>
              </a:spcAft>
              <a:buNone/>
            </a:pPr>
            <a:r>
              <a:rPr lang="en-US" altLang="en-US" sz="1500" b="0" dirty="0"/>
              <a:t>Health Resources and Services Administration. (2003, October). </a:t>
            </a:r>
            <a:r>
              <a:rPr lang="en-US" altLang="en-US" sz="1500" b="0" i="1" dirty="0"/>
              <a:t>Telemedicine reimbursement report</a:t>
            </a:r>
            <a:r>
              <a:rPr lang="en-US" altLang="en-US" sz="1500" b="0" dirty="0"/>
              <a:t>. (Prepared by the Center for Telemedicine Law under contract No.02-HAB-A215304). Retrieved from http://www.hrsa.gov/ruralhealth/about/telehealth/reimburse.pdf</a:t>
            </a:r>
          </a:p>
          <a:p>
            <a:pPr marL="0" indent="0">
              <a:lnSpc>
                <a:spcPct val="100000"/>
              </a:lnSpc>
              <a:spcAft>
                <a:spcPts val="600"/>
              </a:spcAft>
              <a:buNone/>
            </a:pPr>
            <a:r>
              <a:rPr lang="en-US" altLang="en-US" sz="1500" b="0" dirty="0"/>
              <a:t>Kaplan, A. M., &amp; Haenlein, M. (2010). Users of the world unite! The challenges and opportunities of social media. </a:t>
            </a:r>
            <a:r>
              <a:rPr lang="en-US" altLang="en-US" sz="1500" b="0" i="1" dirty="0"/>
              <a:t>Business Horizons 53</a:t>
            </a:r>
            <a:r>
              <a:rPr lang="en-US" altLang="en-US" sz="1500" b="0" dirty="0"/>
              <a:t>(1), 59-68.</a:t>
            </a:r>
          </a:p>
          <a:p>
            <a:pPr marL="0" indent="0">
              <a:lnSpc>
                <a:spcPct val="100000"/>
              </a:lnSpc>
              <a:spcAft>
                <a:spcPts val="600"/>
              </a:spcAft>
              <a:buNone/>
            </a:pPr>
            <a:r>
              <a:rPr lang="en-US" altLang="en-US" sz="1500" b="0" dirty="0"/>
              <a:t>National Human Genome Research Institute. (2010). Genetic information nondiscrimination act of 2008. Retrieved from </a:t>
            </a:r>
            <a:r>
              <a:rPr lang="en-US" altLang="en-US" sz="1500" b="0" dirty="0">
                <a:hlinkClick r:id="rId6"/>
              </a:rPr>
              <a:t>http://www.genome.gov/10002328</a:t>
            </a:r>
            <a:endParaRPr lang="en-US" altLang="en-US" sz="1500" b="0" dirty="0"/>
          </a:p>
          <a:p>
            <a:pPr marL="0" indent="0">
              <a:lnSpc>
                <a:spcPct val="100000"/>
              </a:lnSpc>
              <a:spcAft>
                <a:spcPts val="600"/>
              </a:spcAft>
              <a:buNone/>
            </a:pPr>
            <a:r>
              <a:rPr lang="en-US" altLang="en-US" sz="1500" b="0" dirty="0"/>
              <a:t>Office of Disease Prevention and Health Promotion. (2012). e-Health. Retrieved from http://www.health.gov/communication/ehealth/Default.asp</a:t>
            </a:r>
          </a:p>
          <a:p>
            <a:pPr marL="448787" indent="-448787"/>
            <a:endParaRPr lang="en-US" altLang="en-US" sz="1320" dirty="0"/>
          </a:p>
        </p:txBody>
      </p:sp>
      <p:sp>
        <p:nvSpPr>
          <p:cNvPr id="2" name="Text Placeholder 1">
            <a:extLst>
              <a:ext uri="{FF2B5EF4-FFF2-40B4-BE49-F238E27FC236}">
                <a16:creationId xmlns:a16="http://schemas.microsoft.com/office/drawing/2014/main" id="{9D436D4E-779E-5E4A-9E84-413B9475860D}"/>
              </a:ext>
            </a:extLst>
          </p:cNvPr>
          <p:cNvSpPr>
            <a:spLocks noGrp="1"/>
          </p:cNvSpPr>
          <p:nvPr>
            <p:ph type="body" sz="quarter" idx="11"/>
          </p:nvPr>
        </p:nvSpPr>
        <p:spPr/>
        <p:txBody>
          <a:bodyPr/>
          <a:lstStyle/>
          <a:p>
            <a:r>
              <a:rPr lang="en-US" altLang="en-US" b="1" dirty="0"/>
              <a:t>References</a:t>
            </a:r>
            <a:endParaRPr lang="en-US" b="1" dirty="0"/>
          </a:p>
        </p:txBody>
      </p:sp>
      <p:sp>
        <p:nvSpPr>
          <p:cNvPr id="5" name="Slide Number Placeholder 4">
            <a:extLst>
              <a:ext uri="{FF2B5EF4-FFF2-40B4-BE49-F238E27FC236}">
                <a16:creationId xmlns:a16="http://schemas.microsoft.com/office/drawing/2014/main" id="{5137F858-6947-ED43-BCF8-6EB0D6F6F71F}"/>
              </a:ext>
            </a:extLst>
          </p:cNvPr>
          <p:cNvSpPr>
            <a:spLocks noGrp="1"/>
          </p:cNvSpPr>
          <p:nvPr>
            <p:ph type="sldNum" sz="quarter" idx="4"/>
          </p:nvPr>
        </p:nvSpPr>
        <p:spPr>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18</a:t>
            </a:fld>
            <a:endParaRPr lang="en-US" sz="1100" dirty="0"/>
          </a:p>
        </p:txBody>
      </p:sp>
    </p:spTree>
    <p:extLst>
      <p:ext uri="{BB962C8B-B14F-4D97-AF65-F5344CB8AC3E}">
        <p14:creationId xmlns:p14="http://schemas.microsoft.com/office/powerpoint/2010/main" val="2833327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95337" y="90477"/>
            <a:ext cx="8674100" cy="1104469"/>
          </a:xfrm>
        </p:spPr>
        <p:txBody>
          <a:bodyPr/>
          <a:lstStyle/>
          <a:p>
            <a:pPr>
              <a:lnSpc>
                <a:spcPct val="90000"/>
              </a:lnSpc>
            </a:pPr>
            <a:r>
              <a:rPr lang="en-US" altLang="en-US" dirty="0"/>
              <a:t>Health Informatics for Behavior Change Communication</a:t>
            </a:r>
          </a:p>
        </p:txBody>
      </p:sp>
      <p:sp>
        <p:nvSpPr>
          <p:cNvPr id="22531" name="Text Placeholder 5"/>
          <p:cNvSpPr>
            <a:spLocks noGrp="1"/>
          </p:cNvSpPr>
          <p:nvPr>
            <p:ph type="body" sz="quarter" idx="10"/>
          </p:nvPr>
        </p:nvSpPr>
        <p:spPr>
          <a:xfrm>
            <a:off x="395337" y="1694718"/>
            <a:ext cx="9147784" cy="4706081"/>
          </a:xfrm>
        </p:spPr>
        <p:txBody>
          <a:bodyPr/>
          <a:lstStyle/>
          <a:p>
            <a:pPr marL="0" indent="0">
              <a:lnSpc>
                <a:spcPct val="100000"/>
              </a:lnSpc>
              <a:spcAft>
                <a:spcPts val="600"/>
              </a:spcAft>
              <a:buNone/>
            </a:pPr>
            <a:r>
              <a:rPr lang="en-US" altLang="en-US" sz="1500" dirty="0"/>
              <a:t>Ratzan, S.C. (Ed.). (1994). Health communication, challenges for the 21st century. Special issue. </a:t>
            </a:r>
            <a:r>
              <a:rPr lang="en-US" altLang="en-US" sz="1500" i="1" dirty="0"/>
              <a:t>American Behavioral Scientist, 38</a:t>
            </a:r>
            <a:r>
              <a:rPr lang="en-US" altLang="en-US" sz="1500" dirty="0"/>
              <a:t>(2), 202-207.</a:t>
            </a:r>
          </a:p>
          <a:p>
            <a:pPr marL="0" indent="0">
              <a:lnSpc>
                <a:spcPct val="100000"/>
              </a:lnSpc>
              <a:spcAft>
                <a:spcPts val="600"/>
              </a:spcAft>
              <a:buNone/>
            </a:pPr>
            <a:r>
              <a:rPr lang="en-US" altLang="en-US" sz="1500" dirty="0"/>
              <a:t>Robinson, T. N., Patrick, K., Eng, T. R., &amp; Gustafson, D, for the Science Panel on Interactive Communication and Health. (1998). An evidence-based approach to interactive health communication: A challenge to medicine in the Information Age. </a:t>
            </a:r>
            <a:r>
              <a:rPr lang="en-US" altLang="en-US" sz="1500" i="1" dirty="0"/>
              <a:t>Journal of the American Medical Association, 280</a:t>
            </a:r>
            <a:r>
              <a:rPr lang="en-US" altLang="en-US" sz="1500" dirty="0"/>
              <a:t>(14),1264-1269.</a:t>
            </a:r>
          </a:p>
          <a:p>
            <a:pPr marL="0" indent="0">
              <a:lnSpc>
                <a:spcPct val="100000"/>
              </a:lnSpc>
              <a:spcAft>
                <a:spcPts val="600"/>
              </a:spcAft>
              <a:buNone/>
            </a:pPr>
            <a:r>
              <a:rPr lang="en-US" altLang="en-US" sz="1500" dirty="0"/>
              <a:t>Valdez R., Yoon, P.W., Qureshi, N., Green, R. F., &amp; Khoury, M. J. (2010). Family history in public health practice: A genomic tool for disease prevention and health promotion. </a:t>
            </a:r>
            <a:r>
              <a:rPr lang="en-US" altLang="en-US" sz="1500" i="1" dirty="0"/>
              <a:t>Annual Review of Public Health, 31,</a:t>
            </a:r>
            <a:r>
              <a:rPr lang="en-US" altLang="en-US" sz="1500" dirty="0"/>
              <a:t> 69-87. </a:t>
            </a:r>
          </a:p>
          <a:p>
            <a:pPr marL="0" indent="0">
              <a:lnSpc>
                <a:spcPct val="100000"/>
              </a:lnSpc>
              <a:spcAft>
                <a:spcPts val="600"/>
              </a:spcAft>
              <a:buNone/>
            </a:pPr>
            <a:r>
              <a:rPr lang="en-US" altLang="en-US" sz="1500" dirty="0"/>
              <a:t>U.S. Department of Health and Human Services. (2000). </a:t>
            </a:r>
            <a:r>
              <a:rPr lang="en-US" altLang="en-US" sz="1500" i="1" dirty="0"/>
              <a:t>Healthy people 2010: Objectives for improving health. </a:t>
            </a:r>
            <a:r>
              <a:rPr lang="en-US" sz="1500" dirty="0"/>
              <a:t>Washington, DC: U.S. Government Printing Office. </a:t>
            </a:r>
            <a:r>
              <a:rPr lang="en-US" altLang="en-US" sz="1500" dirty="0"/>
              <a:t>Retrieved from </a:t>
            </a:r>
            <a:r>
              <a:rPr lang="en-US" altLang="en-US" sz="1500" dirty="0">
                <a:hlinkClick r:id="rId3"/>
              </a:rPr>
              <a:t>http://www.healthypeople.gov/2010/Document/tableofcontents.htm#volume1</a:t>
            </a:r>
            <a:endParaRPr lang="en-US" altLang="en-US" sz="1500" dirty="0"/>
          </a:p>
          <a:p>
            <a:pPr marL="0" indent="0">
              <a:lnSpc>
                <a:spcPct val="100000"/>
              </a:lnSpc>
              <a:spcAft>
                <a:spcPts val="600"/>
              </a:spcAft>
              <a:buNone/>
            </a:pPr>
            <a:r>
              <a:rPr lang="en-US" altLang="en-US" sz="1500" dirty="0"/>
              <a:t>U.S. Department of Health and Human Services. (2006). </a:t>
            </a:r>
            <a:r>
              <a:rPr lang="en-US" altLang="en-US" sz="1500" i="1" dirty="0"/>
              <a:t>Expanding the reach and impact of consumer e-Health tools.</a:t>
            </a:r>
            <a:r>
              <a:rPr lang="en-US" altLang="en-US" sz="1500" dirty="0"/>
              <a:t> Washington, DC: U.S. Department of Health and Human Services. Retrieved from </a:t>
            </a:r>
            <a:r>
              <a:rPr lang="en-US" altLang="en-US" sz="1500" dirty="0">
                <a:hlinkClick r:id="rId4"/>
              </a:rPr>
              <a:t>http://www.health.gov/communication/ehealth/ehealthtools/pdf/ehealthreport.pdf</a:t>
            </a:r>
            <a:endParaRPr lang="en-US" altLang="en-US" sz="1500" dirty="0"/>
          </a:p>
          <a:p>
            <a:pPr marL="0" indent="0">
              <a:lnSpc>
                <a:spcPct val="100000"/>
              </a:lnSpc>
              <a:spcAft>
                <a:spcPts val="600"/>
              </a:spcAft>
              <a:buNone/>
            </a:pPr>
            <a:r>
              <a:rPr lang="en-US" altLang="en-US" sz="1500" dirty="0"/>
              <a:t>U.S. Department of Health and Human Services. (2012). Genomics. Retrieved from </a:t>
            </a:r>
            <a:r>
              <a:rPr lang="en-US" altLang="en-US" sz="1500" dirty="0">
                <a:hlinkClick r:id="rId5"/>
              </a:rPr>
              <a:t>http://www.healthypeople.gov/2020/topicsobjectives2020/overview.aspx?topicid=15</a:t>
            </a:r>
            <a:endParaRPr lang="en-US" altLang="en-US" sz="1500" dirty="0"/>
          </a:p>
          <a:p>
            <a:pPr marL="448787" indent="-448787"/>
            <a:endParaRPr lang="en-US" altLang="en-US" b="0" dirty="0"/>
          </a:p>
        </p:txBody>
      </p:sp>
      <p:sp>
        <p:nvSpPr>
          <p:cNvPr id="6" name="Slide Number Placeholder 4">
            <a:extLst>
              <a:ext uri="{FF2B5EF4-FFF2-40B4-BE49-F238E27FC236}">
                <a16:creationId xmlns:a16="http://schemas.microsoft.com/office/drawing/2014/main" id="{0EE736DF-3DDD-BD4B-BD21-2E25FBD91D1D}"/>
              </a:ext>
            </a:extLst>
          </p:cNvPr>
          <p:cNvSpPr>
            <a:spLocks noGrp="1"/>
          </p:cNvSpPr>
          <p:nvPr>
            <p:ph type="sldNum" sz="quarter" idx="4"/>
          </p:nvPr>
        </p:nvSpPr>
        <p:spPr>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19</a:t>
            </a:fld>
            <a:endParaRPr lang="en-US" sz="1100" dirty="0"/>
          </a:p>
        </p:txBody>
      </p:sp>
      <p:sp>
        <p:nvSpPr>
          <p:cNvPr id="4" name="Text Placeholder 3">
            <a:extLst>
              <a:ext uri="{FF2B5EF4-FFF2-40B4-BE49-F238E27FC236}">
                <a16:creationId xmlns:a16="http://schemas.microsoft.com/office/drawing/2014/main" id="{83509793-7A43-634F-9D84-F02B5515E835}"/>
              </a:ext>
            </a:extLst>
          </p:cNvPr>
          <p:cNvSpPr>
            <a:spLocks noGrp="1"/>
          </p:cNvSpPr>
          <p:nvPr>
            <p:ph type="body" sz="quarter" idx="11"/>
          </p:nvPr>
        </p:nvSpPr>
        <p:spPr>
          <a:xfrm>
            <a:off x="395337" y="1209235"/>
            <a:ext cx="8674100" cy="509498"/>
          </a:xfrm>
        </p:spPr>
        <p:txBody>
          <a:bodyPr/>
          <a:lstStyle/>
          <a:p>
            <a:r>
              <a:rPr lang="en-US" b="1" dirty="0"/>
              <a:t>References</a:t>
            </a:r>
          </a:p>
        </p:txBody>
      </p:sp>
    </p:spTree>
    <p:extLst>
      <p:ext uri="{BB962C8B-B14F-4D97-AF65-F5344CB8AC3E}">
        <p14:creationId xmlns:p14="http://schemas.microsoft.com/office/powerpoint/2010/main" val="1397135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a:extLst>
              <a:ext uri="{FF2B5EF4-FFF2-40B4-BE49-F238E27FC236}">
                <a16:creationId xmlns:a16="http://schemas.microsoft.com/office/drawing/2014/main" id="{D26FFE28-AC91-9541-B7B4-D7B481D2D81B}"/>
              </a:ext>
            </a:extLst>
          </p:cNvPr>
          <p:cNvSpPr>
            <a:spLocks noGrp="1"/>
          </p:cNvSpPr>
          <p:nvPr>
            <p:ph type="title"/>
          </p:nvPr>
        </p:nvSpPr>
        <p:spPr>
          <a:xfrm>
            <a:off x="395337" y="100257"/>
            <a:ext cx="8674100" cy="1169137"/>
          </a:xfrm>
        </p:spPr>
        <p:txBody>
          <a:bodyPr/>
          <a:lstStyle/>
          <a:p>
            <a:pPr>
              <a:lnSpc>
                <a:spcPct val="90000"/>
              </a:lnSpc>
            </a:pPr>
            <a:r>
              <a:rPr lang="en-US" altLang="en-US" dirty="0"/>
              <a:t>Health Informatics for Behavior Change Communication</a:t>
            </a:r>
            <a:endParaRPr lang="en-US" dirty="0"/>
          </a:p>
        </p:txBody>
      </p:sp>
      <p:sp>
        <p:nvSpPr>
          <p:cNvPr id="36" name="Text Placeholder 35">
            <a:extLst>
              <a:ext uri="{FF2B5EF4-FFF2-40B4-BE49-F238E27FC236}">
                <a16:creationId xmlns:a16="http://schemas.microsoft.com/office/drawing/2014/main" id="{4D52C71F-73BB-A84B-9744-962DC1C9D761}"/>
              </a:ext>
            </a:extLst>
          </p:cNvPr>
          <p:cNvSpPr>
            <a:spLocks noGrp="1"/>
          </p:cNvSpPr>
          <p:nvPr>
            <p:ph type="body" sz="quarter" idx="10"/>
          </p:nvPr>
        </p:nvSpPr>
        <p:spPr>
          <a:xfrm>
            <a:off x="395337" y="2133600"/>
            <a:ext cx="8305800" cy="2590800"/>
          </a:xfrm>
        </p:spPr>
        <p:txBody>
          <a:bodyPr/>
          <a:lstStyle/>
          <a:p>
            <a:pPr>
              <a:spcAft>
                <a:spcPts val="1200"/>
              </a:spcAft>
              <a:buSzPct val="100000"/>
            </a:pPr>
            <a:r>
              <a:rPr lang="en-US" altLang="en-US" dirty="0"/>
              <a:t>Explain how current and emerging technologies have impacted and may continue to affect consumer health informatics</a:t>
            </a:r>
          </a:p>
          <a:p>
            <a:pPr>
              <a:spcAft>
                <a:spcPts val="1200"/>
              </a:spcAft>
              <a:buSzPct val="100000"/>
            </a:pPr>
            <a:r>
              <a:rPr lang="en-US" altLang="en-US" dirty="0"/>
              <a:t>Describe the role of genomics in consumer health informatics </a:t>
            </a:r>
          </a:p>
          <a:p>
            <a:endParaRPr lang="en-US" dirty="0"/>
          </a:p>
        </p:txBody>
      </p:sp>
      <p:sp>
        <p:nvSpPr>
          <p:cNvPr id="5" name="Slide Number Placeholder 4">
            <a:extLst>
              <a:ext uri="{FF2B5EF4-FFF2-40B4-BE49-F238E27FC236}">
                <a16:creationId xmlns:a16="http://schemas.microsoft.com/office/drawing/2014/main" id="{56049AC9-957D-4F46-BFBF-B25904E618D9}"/>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2</a:t>
            </a:fld>
            <a:endParaRPr lang="en-US" sz="1100" dirty="0"/>
          </a:p>
        </p:txBody>
      </p:sp>
      <p:sp>
        <p:nvSpPr>
          <p:cNvPr id="12" name="Text Placeholder 10">
            <a:extLst>
              <a:ext uri="{FF2B5EF4-FFF2-40B4-BE49-F238E27FC236}">
                <a16:creationId xmlns:a16="http://schemas.microsoft.com/office/drawing/2014/main" id="{5497B29F-8913-704A-A975-78E16C93FE92}"/>
              </a:ext>
            </a:extLst>
          </p:cNvPr>
          <p:cNvSpPr>
            <a:spLocks noGrp="1"/>
          </p:cNvSpPr>
          <p:nvPr>
            <p:ph type="body" sz="quarter" idx="11"/>
          </p:nvPr>
        </p:nvSpPr>
        <p:spPr>
          <a:xfrm>
            <a:off x="395337" y="1209235"/>
            <a:ext cx="8674100" cy="509498"/>
          </a:xfrm>
        </p:spPr>
        <p:txBody>
          <a:bodyPr/>
          <a:lstStyle/>
          <a:p>
            <a:r>
              <a:rPr lang="en-US" b="1" dirty="0"/>
              <a:t>Learning Objectives</a:t>
            </a:r>
          </a:p>
        </p:txBody>
      </p:sp>
    </p:spTree>
    <p:extLst>
      <p:ext uri="{BB962C8B-B14F-4D97-AF65-F5344CB8AC3E}">
        <p14:creationId xmlns:p14="http://schemas.microsoft.com/office/powerpoint/2010/main" val="3304794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5">
            <a:extLst>
              <a:ext uri="{FF2B5EF4-FFF2-40B4-BE49-F238E27FC236}">
                <a16:creationId xmlns:a16="http://schemas.microsoft.com/office/drawing/2014/main" id="{B7F87762-6F74-2049-83DC-D1A9AFF6C363}"/>
              </a:ext>
            </a:extLst>
          </p:cNvPr>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Text Placeholder 5">
            <a:extLst>
              <a:ext uri="{FF2B5EF4-FFF2-40B4-BE49-F238E27FC236}">
                <a16:creationId xmlns:a16="http://schemas.microsoft.com/office/drawing/2014/main" id="{5AD84B18-2053-B746-A4FA-896A278A43CC}"/>
              </a:ext>
            </a:extLst>
          </p:cNvPr>
          <p:cNvSpPr>
            <a:spLocks noGrp="1"/>
          </p:cNvSpPr>
          <p:nvPr>
            <p:ph type="body" sz="quarter" idx="10"/>
          </p:nvPr>
        </p:nvSpPr>
        <p:spPr>
          <a:xfrm>
            <a:off x="767873" y="1741001"/>
            <a:ext cx="8647590" cy="861524"/>
          </a:xfrm>
        </p:spPr>
        <p:txBody>
          <a:bodyPr lIns="0"/>
          <a:lstStyle/>
          <a:p>
            <a:r>
              <a:rPr lang="en-US" sz="1200" dirty="0"/>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a:p>
            <a:endParaRPr lang="en-US" dirty="0"/>
          </a:p>
        </p:txBody>
      </p:sp>
      <p:sp>
        <p:nvSpPr>
          <p:cNvPr id="7" name="object 8"/>
          <p:cNvSpPr txBox="1"/>
          <p:nvPr/>
        </p:nvSpPr>
        <p:spPr>
          <a:xfrm>
            <a:off x="767873"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3795462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217EAC9-DDDD-0244-9D84-3E468F491C04}"/>
              </a:ext>
            </a:extLst>
          </p:cNvPr>
          <p:cNvSpPr>
            <a:spLocks noGrp="1"/>
          </p:cNvSpPr>
          <p:nvPr>
            <p:ph type="title"/>
          </p:nvPr>
        </p:nvSpPr>
        <p:spPr/>
        <p:txBody>
          <a:bodyPr/>
          <a:lstStyle/>
          <a:p>
            <a:r>
              <a:rPr lang="en-US" altLang="en-US" dirty="0"/>
              <a:t>Health Communication</a:t>
            </a:r>
            <a:endParaRPr lang="en-US" dirty="0"/>
          </a:p>
        </p:txBody>
      </p:sp>
      <p:sp>
        <p:nvSpPr>
          <p:cNvPr id="10" name="Text Placeholder 9">
            <a:extLst>
              <a:ext uri="{FF2B5EF4-FFF2-40B4-BE49-F238E27FC236}">
                <a16:creationId xmlns:a16="http://schemas.microsoft.com/office/drawing/2014/main" id="{CB6C0112-3189-B54D-BA8A-CA1D9D0EA900}"/>
              </a:ext>
            </a:extLst>
          </p:cNvPr>
          <p:cNvSpPr>
            <a:spLocks noGrp="1"/>
          </p:cNvSpPr>
          <p:nvPr>
            <p:ph type="body" sz="quarter" idx="10"/>
          </p:nvPr>
        </p:nvSpPr>
        <p:spPr>
          <a:xfrm>
            <a:off x="419400" y="2133600"/>
            <a:ext cx="8661325" cy="3034748"/>
          </a:xfrm>
        </p:spPr>
        <p:txBody>
          <a:bodyPr/>
          <a:lstStyle/>
          <a:p>
            <a:pPr marL="0" indent="0">
              <a:buNone/>
            </a:pPr>
            <a:r>
              <a:rPr lang="en-US" altLang="en-US" dirty="0"/>
              <a:t>“</a:t>
            </a:r>
            <a:r>
              <a:rPr lang="en-GB" altLang="en-US" dirty="0"/>
              <a:t>T</a:t>
            </a:r>
            <a:r>
              <a:rPr lang="en-US" altLang="en-US" dirty="0"/>
              <a:t>he art and technique of informing, influencing, and motivating individual, institutional, and public audiences about important health issues. The scope of health communication includes disease prevention, health promotion, health care policy, and the business of health care as well as enhancement of the quality of life and health of individuals within the community.” </a:t>
            </a:r>
          </a:p>
          <a:p>
            <a:pPr marL="0" indent="0">
              <a:buNone/>
            </a:pPr>
            <a:endParaRPr lang="en-US" altLang="en-US" dirty="0"/>
          </a:p>
          <a:p>
            <a:pPr marL="0" indent="0">
              <a:buNone/>
            </a:pPr>
            <a:r>
              <a:rPr lang="en-US" altLang="en-US" sz="1800" dirty="0"/>
              <a:t>							</a:t>
            </a:r>
          </a:p>
          <a:p>
            <a:pPr marL="0" indent="0">
              <a:buNone/>
            </a:pPr>
            <a:endParaRPr lang="en-US" altLang="en-US" sz="1800" dirty="0"/>
          </a:p>
          <a:p>
            <a:pPr marL="0" indent="0">
              <a:buNone/>
            </a:pPr>
            <a:endParaRPr lang="en-US" altLang="en-US" sz="1800" dirty="0"/>
          </a:p>
          <a:p>
            <a:pPr marL="0" indent="0">
              <a:buNone/>
            </a:pPr>
            <a:r>
              <a:rPr lang="en-US" altLang="en-US" sz="1800" dirty="0"/>
              <a:t>						—S. C. Ratzan, 1994</a:t>
            </a:r>
          </a:p>
          <a:p>
            <a:pPr marL="0" indent="0">
              <a:buNone/>
            </a:pPr>
            <a:endParaRPr lang="en-US" altLang="en-US" dirty="0"/>
          </a:p>
          <a:p>
            <a:endParaRPr lang="en-US" dirty="0"/>
          </a:p>
        </p:txBody>
      </p:sp>
      <p:sp>
        <p:nvSpPr>
          <p:cNvPr id="12" name="Slide Number Placeholder 4">
            <a:extLst>
              <a:ext uri="{FF2B5EF4-FFF2-40B4-BE49-F238E27FC236}">
                <a16:creationId xmlns:a16="http://schemas.microsoft.com/office/drawing/2014/main" id="{798DF912-9586-8B41-A684-22307AAC5EA6}"/>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3</a:t>
            </a:fld>
            <a:endParaRPr lang="en-US" sz="1100" dirty="0"/>
          </a:p>
        </p:txBody>
      </p:sp>
    </p:spTree>
    <p:extLst>
      <p:ext uri="{BB962C8B-B14F-4D97-AF65-F5344CB8AC3E}">
        <p14:creationId xmlns:p14="http://schemas.microsoft.com/office/powerpoint/2010/main" val="1283179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95337" y="124321"/>
            <a:ext cx="8674100" cy="657424"/>
          </a:xfrm>
        </p:spPr>
        <p:txBody>
          <a:bodyPr/>
          <a:lstStyle/>
          <a:p>
            <a:pPr>
              <a:lnSpc>
                <a:spcPct val="90000"/>
              </a:lnSpc>
            </a:pPr>
            <a:r>
              <a:rPr lang="en-GB" altLang="en-US" dirty="0"/>
              <a:t>Consumer Informatics</a:t>
            </a:r>
            <a:br>
              <a:rPr lang="en-GB" altLang="en-US" dirty="0"/>
            </a:br>
            <a:r>
              <a:rPr lang="en-GB" altLang="en-US" dirty="0"/>
              <a:t>Consumer Health Informatics</a:t>
            </a:r>
            <a:endParaRPr lang="en-US" altLang="en-US" dirty="0"/>
          </a:p>
        </p:txBody>
      </p:sp>
      <p:sp>
        <p:nvSpPr>
          <p:cNvPr id="7171" name="Content Placeholder 10"/>
          <p:cNvSpPr>
            <a:spLocks noGrp="1"/>
          </p:cNvSpPr>
          <p:nvPr>
            <p:ph type="body" sz="quarter" idx="10"/>
          </p:nvPr>
        </p:nvSpPr>
        <p:spPr>
          <a:xfrm>
            <a:off x="406626" y="2133600"/>
            <a:ext cx="8305800" cy="3553522"/>
          </a:xfrm>
        </p:spPr>
        <p:txBody>
          <a:bodyPr/>
          <a:lstStyle/>
          <a:p>
            <a:pPr marL="342900" indent="-342900">
              <a:lnSpc>
                <a:spcPct val="110000"/>
              </a:lnSpc>
              <a:spcAft>
                <a:spcPts val="1200"/>
              </a:spcAft>
              <a:buFont typeface="Arial" panose="020B0604020202020204" pitchFamily="34" charset="0"/>
              <a:buChar char="•"/>
            </a:pPr>
            <a:r>
              <a:rPr lang="en-US" altLang="en-US" dirty="0"/>
              <a:t>Consumer informatics</a:t>
            </a:r>
          </a:p>
          <a:p>
            <a:pPr marL="800100" lvl="1" indent="-342900">
              <a:lnSpc>
                <a:spcPct val="110000"/>
              </a:lnSpc>
              <a:spcAft>
                <a:spcPts val="1200"/>
              </a:spcAft>
              <a:buSzPct val="90000"/>
              <a:buFont typeface="Courier New" panose="02070309020205020404" pitchFamily="49" charset="0"/>
              <a:buChar char="o"/>
            </a:pPr>
            <a:r>
              <a:rPr lang="en-US" altLang="en-US" dirty="0"/>
              <a:t>Manages data and information</a:t>
            </a:r>
          </a:p>
          <a:p>
            <a:pPr marL="800100" lvl="1" indent="-342900">
              <a:lnSpc>
                <a:spcPct val="110000"/>
              </a:lnSpc>
              <a:spcAft>
                <a:spcPts val="1200"/>
              </a:spcAft>
              <a:buSzPct val="90000"/>
              <a:buFont typeface="Courier New" panose="02070309020205020404" pitchFamily="49" charset="0"/>
              <a:buChar char="o"/>
            </a:pPr>
            <a:r>
              <a:rPr lang="en-US" altLang="en-US" dirty="0"/>
              <a:t>Supports consumers</a:t>
            </a:r>
          </a:p>
          <a:p>
            <a:pPr marL="800100" lvl="1" indent="-342900">
              <a:lnSpc>
                <a:spcPct val="110000"/>
              </a:lnSpc>
              <a:spcAft>
                <a:spcPts val="1200"/>
              </a:spcAft>
              <a:buSzPct val="90000"/>
              <a:buFont typeface="Courier New" panose="02070309020205020404" pitchFamily="49" charset="0"/>
              <a:buChar char="o"/>
            </a:pPr>
            <a:r>
              <a:rPr lang="en-US" altLang="en-US" dirty="0"/>
              <a:t>Uses computers and computer technologies</a:t>
            </a:r>
          </a:p>
          <a:p>
            <a:pPr marL="342900" indent="-342900">
              <a:spcAft>
                <a:spcPts val="1200"/>
              </a:spcAft>
              <a:buFont typeface="Arial" panose="020B0604020202020204" pitchFamily="34" charset="0"/>
              <a:buChar char="•"/>
            </a:pPr>
            <a:r>
              <a:rPr lang="en-US" altLang="en-US" dirty="0"/>
              <a:t>Consumer health informatics</a:t>
            </a:r>
          </a:p>
          <a:p>
            <a:pPr marL="800100" lvl="1" indent="-342900">
              <a:spcAft>
                <a:spcPts val="1200"/>
              </a:spcAft>
              <a:buSzPct val="90000"/>
              <a:buFont typeface="Courier New" panose="02070309020205020404" pitchFamily="49" charset="0"/>
              <a:buChar char="o"/>
            </a:pPr>
            <a:r>
              <a:rPr lang="en-US" altLang="en-US" dirty="0"/>
              <a:t>Addresses the needs of the consumer</a:t>
            </a:r>
          </a:p>
        </p:txBody>
      </p:sp>
      <p:sp>
        <p:nvSpPr>
          <p:cNvPr id="10" name="Slide Number Placeholder 4">
            <a:extLst>
              <a:ext uri="{FF2B5EF4-FFF2-40B4-BE49-F238E27FC236}">
                <a16:creationId xmlns:a16="http://schemas.microsoft.com/office/drawing/2014/main" id="{5FB7B8E4-9551-BB4D-9355-203BF75BCA26}"/>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4</a:t>
            </a:fld>
            <a:endParaRPr lang="en-US" sz="1100" dirty="0"/>
          </a:p>
        </p:txBody>
      </p:sp>
    </p:spTree>
    <p:extLst>
      <p:ext uri="{BB962C8B-B14F-4D97-AF65-F5344CB8AC3E}">
        <p14:creationId xmlns:p14="http://schemas.microsoft.com/office/powerpoint/2010/main" val="1772256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p:txBody>
          <a:bodyPr/>
          <a:lstStyle/>
          <a:p>
            <a:r>
              <a:rPr lang="en-US" altLang="en-US" dirty="0"/>
              <a:t>Interactive Health Communication</a:t>
            </a:r>
          </a:p>
        </p:txBody>
      </p:sp>
      <p:sp>
        <p:nvSpPr>
          <p:cNvPr id="8195" name="Content Placeholder 7"/>
          <p:cNvSpPr>
            <a:spLocks noGrp="1"/>
          </p:cNvSpPr>
          <p:nvPr>
            <p:ph type="body" sz="quarter" idx="10"/>
          </p:nvPr>
        </p:nvSpPr>
        <p:spPr>
          <a:xfrm>
            <a:off x="406626" y="2133600"/>
            <a:ext cx="8305800" cy="3292642"/>
          </a:xfrm>
        </p:spPr>
        <p:txBody>
          <a:bodyPr/>
          <a:lstStyle/>
          <a:p>
            <a:pPr>
              <a:spcAft>
                <a:spcPts val="1200"/>
              </a:spcAft>
            </a:pPr>
            <a:r>
              <a:rPr lang="en-US" altLang="en-US" dirty="0"/>
              <a:t>e-Health</a:t>
            </a:r>
          </a:p>
          <a:p>
            <a:pPr>
              <a:spcAft>
                <a:spcPts val="1200"/>
              </a:spcAft>
            </a:pPr>
            <a:r>
              <a:rPr lang="en-US" altLang="en-US" dirty="0"/>
              <a:t>Technology</a:t>
            </a:r>
          </a:p>
          <a:p>
            <a:pPr marL="800100" lvl="1">
              <a:spcAft>
                <a:spcPts val="1200"/>
              </a:spcAft>
            </a:pPr>
            <a:r>
              <a:rPr lang="en-US" altLang="en-US" dirty="0"/>
              <a:t>Internet</a:t>
            </a:r>
          </a:p>
          <a:p>
            <a:pPr marL="800100" lvl="1">
              <a:spcAft>
                <a:spcPts val="1200"/>
              </a:spcAft>
            </a:pPr>
            <a:r>
              <a:rPr lang="en-US" altLang="en-US" dirty="0"/>
              <a:t>Web services</a:t>
            </a:r>
          </a:p>
          <a:p>
            <a:pPr marL="800100" lvl="1">
              <a:spcAft>
                <a:spcPts val="1200"/>
              </a:spcAft>
            </a:pPr>
            <a:r>
              <a:rPr lang="en-US" altLang="en-US" dirty="0"/>
              <a:t>Wireless technology</a:t>
            </a:r>
          </a:p>
          <a:p>
            <a:pPr>
              <a:spcAft>
                <a:spcPts val="1200"/>
              </a:spcAft>
            </a:pPr>
            <a:r>
              <a:rPr lang="en-US" altLang="en-US" dirty="0"/>
              <a:t>Tools</a:t>
            </a:r>
          </a:p>
          <a:p>
            <a:pPr>
              <a:buFont typeface="Arial" panose="020B0604020202020204" pitchFamily="34" charset="0"/>
              <a:buNone/>
            </a:pPr>
            <a:endParaRPr lang="en-US" altLang="en-US" dirty="0"/>
          </a:p>
        </p:txBody>
      </p:sp>
      <p:sp>
        <p:nvSpPr>
          <p:cNvPr id="9" name="Slide Number Placeholder 4">
            <a:extLst>
              <a:ext uri="{FF2B5EF4-FFF2-40B4-BE49-F238E27FC236}">
                <a16:creationId xmlns:a16="http://schemas.microsoft.com/office/drawing/2014/main" id="{7E5F102E-1A58-1146-BE2F-52795DF8114E}"/>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5</a:t>
            </a:fld>
            <a:endParaRPr lang="en-US" sz="1100" dirty="0"/>
          </a:p>
        </p:txBody>
      </p:sp>
    </p:spTree>
    <p:extLst>
      <p:ext uri="{BB962C8B-B14F-4D97-AF65-F5344CB8AC3E}">
        <p14:creationId xmlns:p14="http://schemas.microsoft.com/office/powerpoint/2010/main" val="1472407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6"/>
          <p:cNvSpPr>
            <a:spLocks noGrp="1"/>
          </p:cNvSpPr>
          <p:nvPr>
            <p:ph type="title"/>
          </p:nvPr>
        </p:nvSpPr>
        <p:spPr/>
        <p:txBody>
          <a:bodyPr/>
          <a:lstStyle/>
          <a:p>
            <a:r>
              <a:rPr lang="en-US" altLang="en-US" dirty="0"/>
              <a:t>Interactive Health Communication</a:t>
            </a:r>
          </a:p>
        </p:txBody>
      </p:sp>
      <p:sp>
        <p:nvSpPr>
          <p:cNvPr id="9219" name="Content Placeholder 7"/>
          <p:cNvSpPr>
            <a:spLocks noGrp="1"/>
          </p:cNvSpPr>
          <p:nvPr>
            <p:ph type="body" sz="quarter" idx="10"/>
          </p:nvPr>
        </p:nvSpPr>
        <p:spPr>
          <a:xfrm>
            <a:off x="406626" y="2133600"/>
            <a:ext cx="8305800" cy="3292642"/>
          </a:xfrm>
        </p:spPr>
        <p:txBody>
          <a:bodyPr/>
          <a:lstStyle/>
          <a:p>
            <a:pPr marL="342900" indent="-342900">
              <a:spcAft>
                <a:spcPts val="1200"/>
              </a:spcAft>
              <a:buSzPct val="111000"/>
              <a:buFont typeface="Arial" panose="020B0604020202020204" pitchFamily="34" charset="0"/>
              <a:buChar char="•"/>
            </a:pPr>
            <a:r>
              <a:rPr lang="en-US" altLang="en-US" dirty="0"/>
              <a:t>Tools</a:t>
            </a:r>
          </a:p>
          <a:p>
            <a:pPr marL="800100" lvl="1" indent="-342900">
              <a:spcAft>
                <a:spcPts val="1200"/>
              </a:spcAft>
              <a:buSzPct val="90000"/>
              <a:buFont typeface="Courier New" panose="02070309020205020404" pitchFamily="49" charset="0"/>
              <a:buChar char="o"/>
            </a:pPr>
            <a:r>
              <a:rPr lang="en-US" altLang="en-US" dirty="0"/>
              <a:t>Online communities and support groups</a:t>
            </a:r>
          </a:p>
          <a:p>
            <a:pPr marL="800100" lvl="1" indent="-342900">
              <a:spcAft>
                <a:spcPts val="1200"/>
              </a:spcAft>
              <a:buSzPct val="90000"/>
              <a:buFont typeface="Courier New" panose="02070309020205020404" pitchFamily="49" charset="0"/>
              <a:buChar char="o"/>
            </a:pPr>
            <a:r>
              <a:rPr lang="en-US" altLang="en-US" dirty="0"/>
              <a:t>Online health information</a:t>
            </a:r>
          </a:p>
          <a:p>
            <a:pPr marL="800100" lvl="1" indent="-342900">
              <a:spcAft>
                <a:spcPts val="1200"/>
              </a:spcAft>
              <a:buSzPct val="90000"/>
              <a:buFont typeface="Courier New" panose="02070309020205020404" pitchFamily="49" charset="0"/>
              <a:buChar char="o"/>
            </a:pPr>
            <a:r>
              <a:rPr lang="en-US" altLang="en-US" dirty="0"/>
              <a:t>Online health self-management tools</a:t>
            </a:r>
          </a:p>
          <a:p>
            <a:pPr marL="800100" lvl="1" indent="-342900">
              <a:spcAft>
                <a:spcPts val="1200"/>
              </a:spcAft>
              <a:buSzPct val="90000"/>
              <a:buFont typeface="Courier New" panose="02070309020205020404" pitchFamily="49" charset="0"/>
              <a:buChar char="o"/>
            </a:pPr>
            <a:r>
              <a:rPr lang="en-US" altLang="en-US" dirty="0"/>
              <a:t>Online communication with healthcare providers</a:t>
            </a:r>
          </a:p>
          <a:p>
            <a:pPr marL="800100" lvl="1" indent="-342900">
              <a:spcAft>
                <a:spcPts val="1200"/>
              </a:spcAft>
              <a:buSzPct val="90000"/>
              <a:buFont typeface="Courier New" panose="02070309020205020404" pitchFamily="49" charset="0"/>
              <a:buChar char="o"/>
            </a:pPr>
            <a:r>
              <a:rPr lang="en-US" altLang="en-US" dirty="0"/>
              <a:t>Online access to personal health records </a:t>
            </a:r>
          </a:p>
        </p:txBody>
      </p:sp>
      <p:sp>
        <p:nvSpPr>
          <p:cNvPr id="6" name="Slide Number Placeholder 4">
            <a:extLst>
              <a:ext uri="{FF2B5EF4-FFF2-40B4-BE49-F238E27FC236}">
                <a16:creationId xmlns:a16="http://schemas.microsoft.com/office/drawing/2014/main" id="{91CA7824-8779-0A40-A563-ED88723455CD}"/>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6</a:t>
            </a:fld>
            <a:endParaRPr lang="en-US" sz="1100" dirty="0"/>
          </a:p>
        </p:txBody>
      </p:sp>
    </p:spTree>
    <p:extLst>
      <p:ext uri="{BB962C8B-B14F-4D97-AF65-F5344CB8AC3E}">
        <p14:creationId xmlns:p14="http://schemas.microsoft.com/office/powerpoint/2010/main" val="3897260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6"/>
          <p:cNvSpPr>
            <a:spLocks noGrp="1"/>
          </p:cNvSpPr>
          <p:nvPr>
            <p:ph type="title"/>
          </p:nvPr>
        </p:nvSpPr>
        <p:spPr>
          <a:xfrm>
            <a:off x="395336" y="533399"/>
            <a:ext cx="9663063" cy="675835"/>
          </a:xfrm>
        </p:spPr>
        <p:txBody>
          <a:bodyPr/>
          <a:lstStyle/>
          <a:p>
            <a:r>
              <a:rPr lang="en-GB" altLang="en-US" dirty="0"/>
              <a:t>Impact on Consumer Health Informatics </a:t>
            </a:r>
            <a:endParaRPr lang="en-US" altLang="en-US" dirty="0"/>
          </a:p>
        </p:txBody>
      </p:sp>
      <p:sp>
        <p:nvSpPr>
          <p:cNvPr id="10243" name="Content Placeholder 7"/>
          <p:cNvSpPr>
            <a:spLocks noGrp="1"/>
          </p:cNvSpPr>
          <p:nvPr>
            <p:ph type="body" sz="quarter" idx="10"/>
          </p:nvPr>
        </p:nvSpPr>
        <p:spPr>
          <a:xfrm>
            <a:off x="406626" y="2133599"/>
            <a:ext cx="8305800" cy="3140927"/>
          </a:xfrm>
        </p:spPr>
        <p:txBody>
          <a:bodyPr/>
          <a:lstStyle/>
          <a:p>
            <a:pPr marL="342900" indent="-342900">
              <a:spcAft>
                <a:spcPts val="1200"/>
              </a:spcAft>
              <a:buSzPct val="111000"/>
              <a:buFont typeface="Arial" panose="020B0604020202020204" pitchFamily="34" charset="0"/>
              <a:buChar char="•"/>
            </a:pPr>
            <a:r>
              <a:rPr lang="en-US" altLang="en-US" dirty="0"/>
              <a:t>New roles and approaches to health management</a:t>
            </a:r>
          </a:p>
          <a:p>
            <a:pPr lvl="1">
              <a:spcAft>
                <a:spcPts val="1200"/>
              </a:spcAft>
            </a:pPr>
            <a:r>
              <a:rPr lang="en-US" altLang="en-US" dirty="0"/>
              <a:t>Partnership: </a:t>
            </a:r>
          </a:p>
          <a:p>
            <a:pPr marL="1036638" lvl="2" indent="-342900">
              <a:spcAft>
                <a:spcPts val="1200"/>
              </a:spcAft>
              <a:buFont typeface="Wingdings" panose="05000000000000000000" pitchFamily="2" charset="2"/>
              <a:buChar char="§"/>
            </a:pPr>
            <a:r>
              <a:rPr lang="en-US" altLang="en-US" sz="2000" dirty="0"/>
              <a:t>Consumers and healthcare providers</a:t>
            </a:r>
          </a:p>
          <a:p>
            <a:pPr>
              <a:spcAft>
                <a:spcPts val="1200"/>
              </a:spcAft>
            </a:pPr>
            <a:r>
              <a:rPr lang="en-GB" altLang="en-US" dirty="0"/>
              <a:t>New expectations </a:t>
            </a:r>
          </a:p>
          <a:p>
            <a:pPr lvl="1">
              <a:spcAft>
                <a:spcPts val="1200"/>
              </a:spcAft>
            </a:pPr>
            <a:r>
              <a:rPr lang="en-GB" altLang="en-US" dirty="0"/>
              <a:t>Access to information when needed</a:t>
            </a:r>
          </a:p>
          <a:p>
            <a:endParaRPr lang="en-US" altLang="en-US" dirty="0"/>
          </a:p>
        </p:txBody>
      </p:sp>
      <p:sp>
        <p:nvSpPr>
          <p:cNvPr id="9" name="Slide Number Placeholder 4">
            <a:extLst>
              <a:ext uri="{FF2B5EF4-FFF2-40B4-BE49-F238E27FC236}">
                <a16:creationId xmlns:a16="http://schemas.microsoft.com/office/drawing/2014/main" id="{E9B80CBF-C160-B04F-B004-80D77220A8F0}"/>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7</a:t>
            </a:fld>
            <a:endParaRPr lang="en-US" sz="1100" dirty="0"/>
          </a:p>
        </p:txBody>
      </p:sp>
    </p:spTree>
    <p:extLst>
      <p:ext uri="{BB962C8B-B14F-4D97-AF65-F5344CB8AC3E}">
        <p14:creationId xmlns:p14="http://schemas.microsoft.com/office/powerpoint/2010/main" val="2489605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r>
              <a:rPr lang="en-US" altLang="en-US" dirty="0"/>
              <a:t>Impact of the Internet</a:t>
            </a:r>
          </a:p>
        </p:txBody>
      </p:sp>
      <p:sp>
        <p:nvSpPr>
          <p:cNvPr id="11267" name="Content Placeholder 7"/>
          <p:cNvSpPr>
            <a:spLocks noGrp="1"/>
          </p:cNvSpPr>
          <p:nvPr>
            <p:ph type="body" sz="quarter" idx="10"/>
          </p:nvPr>
        </p:nvSpPr>
        <p:spPr>
          <a:xfrm>
            <a:off x="406625" y="2133599"/>
            <a:ext cx="9651775" cy="3137647"/>
          </a:xfrm>
        </p:spPr>
        <p:txBody>
          <a:bodyPr/>
          <a:lstStyle/>
          <a:p>
            <a:pPr>
              <a:spcAft>
                <a:spcPts val="1200"/>
              </a:spcAft>
            </a:pPr>
            <a:r>
              <a:rPr lang="en-GB" altLang="en-US" dirty="0"/>
              <a:t>Increase in informed consumers</a:t>
            </a:r>
            <a:endParaRPr lang="en-US" altLang="en-US" dirty="0"/>
          </a:p>
          <a:p>
            <a:pPr>
              <a:spcAft>
                <a:spcPts val="1200"/>
              </a:spcAft>
            </a:pPr>
            <a:r>
              <a:rPr lang="en-US" altLang="en-US" dirty="0"/>
              <a:t>Availability of online personal health records</a:t>
            </a:r>
          </a:p>
          <a:p>
            <a:pPr>
              <a:spcAft>
                <a:spcPts val="1200"/>
              </a:spcAft>
            </a:pPr>
            <a:r>
              <a:rPr lang="en-US" altLang="en-US" dirty="0"/>
              <a:t>New forms of communication</a:t>
            </a:r>
          </a:p>
          <a:p>
            <a:pPr lvl="1">
              <a:spcAft>
                <a:spcPts val="1200"/>
              </a:spcAft>
            </a:pPr>
            <a:r>
              <a:rPr lang="en-US" altLang="en-US" dirty="0"/>
              <a:t>Provide as much information as possible and provide options and empower the patient to make the final decision </a:t>
            </a:r>
          </a:p>
          <a:p>
            <a:pPr>
              <a:spcAft>
                <a:spcPts val="1200"/>
              </a:spcAft>
            </a:pPr>
            <a:r>
              <a:rPr lang="en-US" altLang="en-US" dirty="0"/>
              <a:t>Accessibility of healthcare products for purchasing </a:t>
            </a:r>
          </a:p>
        </p:txBody>
      </p:sp>
      <p:sp>
        <p:nvSpPr>
          <p:cNvPr id="6" name="Slide Number Placeholder 4">
            <a:extLst>
              <a:ext uri="{FF2B5EF4-FFF2-40B4-BE49-F238E27FC236}">
                <a16:creationId xmlns:a16="http://schemas.microsoft.com/office/drawing/2014/main" id="{21FBD144-39B6-0040-B308-8C7A18D06A97}"/>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8</a:t>
            </a:fld>
            <a:endParaRPr lang="en-US" sz="1100" dirty="0"/>
          </a:p>
        </p:txBody>
      </p:sp>
    </p:spTree>
    <p:extLst>
      <p:ext uri="{BB962C8B-B14F-4D97-AF65-F5344CB8AC3E}">
        <p14:creationId xmlns:p14="http://schemas.microsoft.com/office/powerpoint/2010/main" val="1974203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r>
              <a:rPr lang="en-GB" altLang="en-US" dirty="0"/>
              <a:t>Impact of Emerging Technologies</a:t>
            </a:r>
            <a:endParaRPr lang="en-US" altLang="en-US" dirty="0"/>
          </a:p>
        </p:txBody>
      </p:sp>
      <p:sp>
        <p:nvSpPr>
          <p:cNvPr id="12291" name="Content Placeholder 7"/>
          <p:cNvSpPr>
            <a:spLocks noGrp="1"/>
          </p:cNvSpPr>
          <p:nvPr>
            <p:ph type="body" sz="quarter" idx="10"/>
          </p:nvPr>
        </p:nvSpPr>
        <p:spPr>
          <a:xfrm>
            <a:off x="406626" y="2133599"/>
            <a:ext cx="8305800" cy="3773905"/>
          </a:xfrm>
        </p:spPr>
        <p:txBody>
          <a:bodyPr/>
          <a:lstStyle/>
          <a:p>
            <a:pPr>
              <a:spcAft>
                <a:spcPts val="1200"/>
              </a:spcAft>
            </a:pPr>
            <a:r>
              <a:rPr lang="en-GB" altLang="en-US" dirty="0"/>
              <a:t>Convergence of media and emergence of the Internet results in a </a:t>
            </a:r>
            <a:r>
              <a:rPr lang="en-US" altLang="en-US" dirty="0"/>
              <a:t>networked communication infrastructure</a:t>
            </a:r>
          </a:p>
          <a:p>
            <a:pPr>
              <a:spcAft>
                <a:spcPts val="1200"/>
              </a:spcAft>
            </a:pPr>
            <a:r>
              <a:rPr lang="en-GB" altLang="en-US" dirty="0"/>
              <a:t>Facilitation of access to health information and health-related support services</a:t>
            </a:r>
          </a:p>
          <a:p>
            <a:pPr>
              <a:spcAft>
                <a:spcPts val="1200"/>
              </a:spcAft>
            </a:pPr>
            <a:r>
              <a:rPr lang="en-GB" altLang="en-US" dirty="0"/>
              <a:t>Expansion of communication choices for </a:t>
            </a:r>
            <a:r>
              <a:rPr lang="en-US" altLang="en-US" dirty="0"/>
              <a:t>health professionals, patients, and consumers</a:t>
            </a:r>
            <a:endParaRPr lang="en-GB" altLang="en-US" dirty="0"/>
          </a:p>
          <a:p>
            <a:endParaRPr lang="en-US" altLang="en-US" dirty="0"/>
          </a:p>
        </p:txBody>
      </p:sp>
      <p:sp>
        <p:nvSpPr>
          <p:cNvPr id="6" name="Slide Number Placeholder 4">
            <a:extLst>
              <a:ext uri="{FF2B5EF4-FFF2-40B4-BE49-F238E27FC236}">
                <a16:creationId xmlns:a16="http://schemas.microsoft.com/office/drawing/2014/main" id="{7179714A-FDEA-FE4E-9D3F-5BC560E23875}"/>
              </a:ext>
            </a:extLst>
          </p:cNvPr>
          <p:cNvSpPr>
            <a:spLocks noGrp="1"/>
          </p:cNvSpPr>
          <p:nvPr>
            <p:ph type="sldNum" sz="quarter" idx="4"/>
          </p:nvPr>
        </p:nvSpPr>
        <p:spPr>
          <a:xfrm>
            <a:off x="9352060" y="7098792"/>
            <a:ext cx="559540" cy="621792"/>
          </a:xfrm>
          <a:prstGeom prst="rect">
            <a:avLst/>
          </a:prstGeom>
        </p:spPr>
        <p:txBody>
          <a:bodyPr anchor="ctr"/>
          <a:lstStyle>
            <a:lvl1pPr algn="r">
              <a:defRPr sz="1050">
                <a:solidFill>
                  <a:srgbClr val="898989"/>
                </a:solidFill>
                <a:latin typeface="Arial" panose="020B0604020202020204" pitchFamily="34" charset="0"/>
                <a:cs typeface="Arial" panose="020B0604020202020204" pitchFamily="34" charset="0"/>
              </a:defRPr>
            </a:lvl1pPr>
          </a:lstStyle>
          <a:p>
            <a:fld id="{F3BF8891-5E06-46C2-89A4-6DB85D39BA35}" type="slidenum">
              <a:rPr lang="en-US" sz="1100" smtClean="0"/>
              <a:pPr/>
              <a:t>9</a:t>
            </a:fld>
            <a:endParaRPr lang="en-US" sz="1100" dirty="0"/>
          </a:p>
        </p:txBody>
      </p:sp>
    </p:spTree>
    <p:extLst>
      <p:ext uri="{BB962C8B-B14F-4D97-AF65-F5344CB8AC3E}">
        <p14:creationId xmlns:p14="http://schemas.microsoft.com/office/powerpoint/2010/main" val="1191656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C7AC93CF-A822-3D4B-99E4-9620752763F7}" vid="{65648B89-8736-634A-B191-AA422D6811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2B49154-ED41-4FB8-BAC3-6FA37CE9F9A9}"/>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889</TotalTime>
  <Words>4197</Words>
  <Application>Microsoft Office PowerPoint</Application>
  <PresentationFormat>Custom</PresentationFormat>
  <Paragraphs>252</Paragraphs>
  <Slides>20</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PowerPoint Presentation</vt:lpstr>
      <vt:lpstr>Health Informatics for Behavior Change Communication</vt:lpstr>
      <vt:lpstr>Health Communication</vt:lpstr>
      <vt:lpstr>Consumer Informatics Consumer Health Informatics</vt:lpstr>
      <vt:lpstr>Interactive Health Communication</vt:lpstr>
      <vt:lpstr>Interactive Health Communication</vt:lpstr>
      <vt:lpstr>Impact on Consumer Health Informatics </vt:lpstr>
      <vt:lpstr>Impact of the Internet</vt:lpstr>
      <vt:lpstr>Impact of Emerging Technologies</vt:lpstr>
      <vt:lpstr>Social Media</vt:lpstr>
      <vt:lpstr>Potential e-Health Value Propositions</vt:lpstr>
      <vt:lpstr>Potential e-Health Value Propositions</vt:lpstr>
      <vt:lpstr>Potential e-Health Value Propositions</vt:lpstr>
      <vt:lpstr>Challenges Presented</vt:lpstr>
      <vt:lpstr>Role of Genomics</vt:lpstr>
      <vt:lpstr>Role of Genomics</vt:lpstr>
      <vt:lpstr>Health Informatics for Behavior Change Communication</vt:lpstr>
      <vt:lpstr>Health Informatics for Behavior Change Communication</vt:lpstr>
      <vt:lpstr>Health Informatics for Behavior Change Communication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Health Informatics</dc:title>
  <dc:creator>- McMaster</dc:creator>
  <cp:lastModifiedBy>Villella, Christina</cp:lastModifiedBy>
  <cp:revision>58</cp:revision>
  <cp:lastPrinted>2020-01-30T17:41:07Z</cp:lastPrinted>
  <dcterms:created xsi:type="dcterms:W3CDTF">2018-06-26T06:31:11Z</dcterms:created>
  <dcterms:modified xsi:type="dcterms:W3CDTF">2020-03-17T15:43:55Z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