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handoutMasterIdLst>
    <p:handoutMasterId r:id="rId33"/>
  </p:handoutMasterIdLst>
  <p:sldIdLst>
    <p:sldId id="273"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271" r:id="rId31"/>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2B4211-C16F-405B-892E-5C89010B8342}" v="60" dt="2020-03-31T02:08:09.09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04" autoAdjust="0"/>
    <p:restoredTop sz="95227" autoAdjust="0"/>
  </p:normalViewPr>
  <p:slideViewPr>
    <p:cSldViewPr>
      <p:cViewPr varScale="1">
        <p:scale>
          <a:sx n="96" d="100"/>
          <a:sy n="96" d="100"/>
        </p:scale>
        <p:origin x="2256" y="84"/>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342"/>
    </p:cViewPr>
  </p:sorterViewPr>
  <p:notesViewPr>
    <p:cSldViewPr>
      <p:cViewPr varScale="1">
        <p:scale>
          <a:sx n="65" d="100"/>
          <a:sy n="65" d="100"/>
        </p:scale>
        <p:origin x="1896"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B42B4211-C16F-405B-892E-5C89010B8342}"/>
    <pc:docChg chg="modSld">
      <pc:chgData name="Villella, Christina" userId="910bba07-b9e3-4583-91f1-8ceacf5af36d" providerId="ADAL" clId="{B42B4211-C16F-405B-892E-5C89010B8342}" dt="2020-03-31T02:08:11.078" v="190" actId="113"/>
      <pc:docMkLst>
        <pc:docMk/>
      </pc:docMkLst>
      <pc:sldChg chg="modNotes">
        <pc:chgData name="Villella, Christina" userId="910bba07-b9e3-4583-91f1-8ceacf5af36d" providerId="ADAL" clId="{B42B4211-C16F-405B-892E-5C89010B8342}" dt="2020-03-31T01:56:12.565" v="20" actId="20577"/>
        <pc:sldMkLst>
          <pc:docMk/>
          <pc:sldMk cId="2868228282" sldId="277"/>
        </pc:sldMkLst>
      </pc:sldChg>
      <pc:sldChg chg="modNotes">
        <pc:chgData name="Villella, Christina" userId="910bba07-b9e3-4583-91f1-8ceacf5af36d" providerId="ADAL" clId="{B42B4211-C16F-405B-892E-5C89010B8342}" dt="2020-03-31T01:56:58.217" v="30" actId="20577"/>
        <pc:sldMkLst>
          <pc:docMk/>
          <pc:sldMk cId="3684848868" sldId="278"/>
        </pc:sldMkLst>
      </pc:sldChg>
      <pc:sldChg chg="modNotes">
        <pc:chgData name="Villella, Christina" userId="910bba07-b9e3-4583-91f1-8ceacf5af36d" providerId="ADAL" clId="{B42B4211-C16F-405B-892E-5C89010B8342}" dt="2020-03-31T01:57:58.233" v="40" actId="14100"/>
        <pc:sldMkLst>
          <pc:docMk/>
          <pc:sldMk cId="2739889861" sldId="279"/>
        </pc:sldMkLst>
      </pc:sldChg>
      <pc:sldChg chg="modNotes">
        <pc:chgData name="Villella, Christina" userId="910bba07-b9e3-4583-91f1-8ceacf5af36d" providerId="ADAL" clId="{B42B4211-C16F-405B-892E-5C89010B8342}" dt="2020-03-31T01:58:58.106" v="53" actId="20577"/>
        <pc:sldMkLst>
          <pc:docMk/>
          <pc:sldMk cId="3415837021" sldId="280"/>
        </pc:sldMkLst>
      </pc:sldChg>
      <pc:sldChg chg="modNotes">
        <pc:chgData name="Villella, Christina" userId="910bba07-b9e3-4583-91f1-8ceacf5af36d" providerId="ADAL" clId="{B42B4211-C16F-405B-892E-5C89010B8342}" dt="2020-03-31T01:59:50.599" v="65" actId="113"/>
        <pc:sldMkLst>
          <pc:docMk/>
          <pc:sldMk cId="1996542222" sldId="281"/>
        </pc:sldMkLst>
      </pc:sldChg>
      <pc:sldChg chg="modNotes">
        <pc:chgData name="Villella, Christina" userId="910bba07-b9e3-4583-91f1-8ceacf5af36d" providerId="ADAL" clId="{B42B4211-C16F-405B-892E-5C89010B8342}" dt="2020-03-31T02:00:08.689" v="72" actId="20577"/>
        <pc:sldMkLst>
          <pc:docMk/>
          <pc:sldMk cId="1251653033" sldId="282"/>
        </pc:sldMkLst>
      </pc:sldChg>
      <pc:sldChg chg="modNotes">
        <pc:chgData name="Villella, Christina" userId="910bba07-b9e3-4583-91f1-8ceacf5af36d" providerId="ADAL" clId="{B42B4211-C16F-405B-892E-5C89010B8342}" dt="2020-03-31T02:00:29.848" v="79" actId="113"/>
        <pc:sldMkLst>
          <pc:docMk/>
          <pc:sldMk cId="3962532913" sldId="283"/>
        </pc:sldMkLst>
      </pc:sldChg>
      <pc:sldChg chg="modNotes">
        <pc:chgData name="Villella, Christina" userId="910bba07-b9e3-4583-91f1-8ceacf5af36d" providerId="ADAL" clId="{B42B4211-C16F-405B-892E-5C89010B8342}" dt="2020-03-31T02:01:01.010" v="86" actId="20577"/>
        <pc:sldMkLst>
          <pc:docMk/>
          <pc:sldMk cId="2393358643" sldId="284"/>
        </pc:sldMkLst>
      </pc:sldChg>
      <pc:sldChg chg="modNotes">
        <pc:chgData name="Villella, Christina" userId="910bba07-b9e3-4583-91f1-8ceacf5af36d" providerId="ADAL" clId="{B42B4211-C16F-405B-892E-5C89010B8342}" dt="2020-03-31T02:01:31.882" v="93" actId="20577"/>
        <pc:sldMkLst>
          <pc:docMk/>
          <pc:sldMk cId="760181217" sldId="285"/>
        </pc:sldMkLst>
      </pc:sldChg>
      <pc:sldChg chg="modNotes">
        <pc:chgData name="Villella, Christina" userId="910bba07-b9e3-4583-91f1-8ceacf5af36d" providerId="ADAL" clId="{B42B4211-C16F-405B-892E-5C89010B8342}" dt="2020-03-31T02:01:47.528" v="100" actId="113"/>
        <pc:sldMkLst>
          <pc:docMk/>
          <pc:sldMk cId="2545174449" sldId="286"/>
        </pc:sldMkLst>
      </pc:sldChg>
      <pc:sldChg chg="modNotes">
        <pc:chgData name="Villella, Christina" userId="910bba07-b9e3-4583-91f1-8ceacf5af36d" providerId="ADAL" clId="{B42B4211-C16F-405B-892E-5C89010B8342}" dt="2020-03-31T02:02:28.871" v="107" actId="113"/>
        <pc:sldMkLst>
          <pc:docMk/>
          <pc:sldMk cId="1979092598" sldId="287"/>
        </pc:sldMkLst>
      </pc:sldChg>
      <pc:sldChg chg="modNotes">
        <pc:chgData name="Villella, Christina" userId="910bba07-b9e3-4583-91f1-8ceacf5af36d" providerId="ADAL" clId="{B42B4211-C16F-405B-892E-5C89010B8342}" dt="2020-03-31T02:04:15.610" v="115" actId="113"/>
        <pc:sldMkLst>
          <pc:docMk/>
          <pc:sldMk cId="3092858617" sldId="288"/>
        </pc:sldMkLst>
      </pc:sldChg>
      <pc:sldChg chg="modNotes">
        <pc:chgData name="Villella, Christina" userId="910bba07-b9e3-4583-91f1-8ceacf5af36d" providerId="ADAL" clId="{B42B4211-C16F-405B-892E-5C89010B8342}" dt="2020-03-31T02:04:28.005" v="120" actId="1036"/>
        <pc:sldMkLst>
          <pc:docMk/>
          <pc:sldMk cId="3717865048" sldId="289"/>
        </pc:sldMkLst>
      </pc:sldChg>
      <pc:sldChg chg="modNotes">
        <pc:chgData name="Villella, Christina" userId="910bba07-b9e3-4583-91f1-8ceacf5af36d" providerId="ADAL" clId="{B42B4211-C16F-405B-892E-5C89010B8342}" dt="2020-03-31T02:04:45.055" v="127" actId="113"/>
        <pc:sldMkLst>
          <pc:docMk/>
          <pc:sldMk cId="3894879159" sldId="290"/>
        </pc:sldMkLst>
      </pc:sldChg>
      <pc:sldChg chg="modNotes">
        <pc:chgData name="Villella, Christina" userId="910bba07-b9e3-4583-91f1-8ceacf5af36d" providerId="ADAL" clId="{B42B4211-C16F-405B-892E-5C89010B8342}" dt="2020-03-31T02:05:12.795" v="133" actId="20577"/>
        <pc:sldMkLst>
          <pc:docMk/>
          <pc:sldMk cId="3154621374" sldId="291"/>
        </pc:sldMkLst>
      </pc:sldChg>
      <pc:sldChg chg="modNotes">
        <pc:chgData name="Villella, Christina" userId="910bba07-b9e3-4583-91f1-8ceacf5af36d" providerId="ADAL" clId="{B42B4211-C16F-405B-892E-5C89010B8342}" dt="2020-03-31T02:05:24.014" v="139" actId="113"/>
        <pc:sldMkLst>
          <pc:docMk/>
          <pc:sldMk cId="195230806" sldId="292"/>
        </pc:sldMkLst>
      </pc:sldChg>
      <pc:sldChg chg="modNotes">
        <pc:chgData name="Villella, Christina" userId="910bba07-b9e3-4583-91f1-8ceacf5af36d" providerId="ADAL" clId="{B42B4211-C16F-405B-892E-5C89010B8342}" dt="2020-03-31T02:05:42.490" v="145" actId="113"/>
        <pc:sldMkLst>
          <pc:docMk/>
          <pc:sldMk cId="3452295121" sldId="293"/>
        </pc:sldMkLst>
      </pc:sldChg>
      <pc:sldChg chg="modNotes">
        <pc:chgData name="Villella, Christina" userId="910bba07-b9e3-4583-91f1-8ceacf5af36d" providerId="ADAL" clId="{B42B4211-C16F-405B-892E-5C89010B8342}" dt="2020-03-31T02:06:12.434" v="152" actId="113"/>
        <pc:sldMkLst>
          <pc:docMk/>
          <pc:sldMk cId="2665506745" sldId="294"/>
        </pc:sldMkLst>
      </pc:sldChg>
      <pc:sldChg chg="modNotes">
        <pc:chgData name="Villella, Christina" userId="910bba07-b9e3-4583-91f1-8ceacf5af36d" providerId="ADAL" clId="{B42B4211-C16F-405B-892E-5C89010B8342}" dt="2020-03-31T02:06:31.534" v="158" actId="113"/>
        <pc:sldMkLst>
          <pc:docMk/>
          <pc:sldMk cId="3817913112" sldId="295"/>
        </pc:sldMkLst>
      </pc:sldChg>
      <pc:sldChg chg="modNotes">
        <pc:chgData name="Villella, Christina" userId="910bba07-b9e3-4583-91f1-8ceacf5af36d" providerId="ADAL" clId="{B42B4211-C16F-405B-892E-5C89010B8342}" dt="2020-03-31T02:07:04.419" v="167" actId="113"/>
        <pc:sldMkLst>
          <pc:docMk/>
          <pc:sldMk cId="1114128677" sldId="296"/>
        </pc:sldMkLst>
      </pc:sldChg>
      <pc:sldChg chg="modNotes">
        <pc:chgData name="Villella, Christina" userId="910bba07-b9e3-4583-91f1-8ceacf5af36d" providerId="ADAL" clId="{B42B4211-C16F-405B-892E-5C89010B8342}" dt="2020-03-31T02:07:29.113" v="176" actId="113"/>
        <pc:sldMkLst>
          <pc:docMk/>
          <pc:sldMk cId="905137555" sldId="297"/>
        </pc:sldMkLst>
      </pc:sldChg>
      <pc:sldChg chg="modNotes">
        <pc:chgData name="Villella, Christina" userId="910bba07-b9e3-4583-91f1-8ceacf5af36d" providerId="ADAL" clId="{B42B4211-C16F-405B-892E-5C89010B8342}" dt="2020-03-31T02:07:45.429" v="182" actId="113"/>
        <pc:sldMkLst>
          <pc:docMk/>
          <pc:sldMk cId="2583179917" sldId="298"/>
        </pc:sldMkLst>
      </pc:sldChg>
      <pc:sldChg chg="modNotes">
        <pc:chgData name="Villella, Christina" userId="910bba07-b9e3-4583-91f1-8ceacf5af36d" providerId="ADAL" clId="{B42B4211-C16F-405B-892E-5C89010B8342}" dt="2020-03-31T02:08:11.078" v="190" actId="113"/>
        <pc:sldMkLst>
          <pc:docMk/>
          <pc:sldMk cId="1620861597" sldId="2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616075" y="1162050"/>
            <a:ext cx="6064250" cy="4686300"/>
          </a:xfrm>
          <a:prstGeom prst="rect">
            <a:avLst/>
          </a:prstGeom>
          <a:noFill/>
          <a:ln w="12700">
            <a:solidFill>
              <a:prstClr val="black"/>
            </a:solidFill>
          </a:ln>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1"/>
            <a:ext cx="5070475" cy="2971800"/>
          </a:xfrm>
          <a:prstGeom prst="rect">
            <a:avLst/>
          </a:prstGeom>
          <a:solidFill>
            <a:schemeClr val="bg2"/>
          </a:solidFill>
        </p:spPr>
        <p:txBody>
          <a:bodyPr lIns="83622" tIns="41811" rIns="83622" bIns="41811"/>
          <a:lstStyle/>
          <a:p>
            <a:r>
              <a:rPr lang="en-US" altLang="en-US" b="1" dirty="0">
                <a:ea typeface="ＭＳ Ｐゴシック" panose="020B0600070205080204" pitchFamily="34" charset="-128"/>
              </a:rPr>
              <a:t>Slide Notes: </a:t>
            </a:r>
          </a:p>
          <a:p>
            <a:endParaRPr lang="en-US" altLang="en-US" b="1" dirty="0">
              <a:ea typeface="ＭＳ Ｐゴシック" panose="020B0600070205080204" pitchFamily="34" charset="-128"/>
            </a:endParaRPr>
          </a:p>
          <a:p>
            <a:r>
              <a:rPr lang="en-US" altLang="en-US" dirty="0" err="1">
                <a:ea typeface="ＭＳ Ｐゴシック" panose="020B0600070205080204" pitchFamily="34" charset="-128"/>
              </a:rPr>
              <a:t>Semistructured</a:t>
            </a:r>
            <a:r>
              <a:rPr lang="en-US" altLang="en-US" dirty="0">
                <a:ea typeface="ＭＳ Ｐゴシック" panose="020B0600070205080204" pitchFamily="34" charset="-128"/>
              </a:rPr>
              <a:t> interviews are the third type of interview we will look at. Semistructured interviews are probably the most widely used interview method and the most useful. They enable one to collect data that will answer specific questions, but also allow sufficient latitude to explore new ideas and allow the interviewees to voice their thoughts on a wider range of issues.</a:t>
            </a:r>
          </a:p>
          <a:p>
            <a:r>
              <a:rPr lang="en-US" altLang="en-US" dirty="0">
                <a:ea typeface="ＭＳ Ｐゴシック" panose="020B0600070205080204" pitchFamily="34" charset="-128"/>
              </a:rPr>
              <a:t> </a:t>
            </a:r>
          </a:p>
          <a:p>
            <a:r>
              <a:rPr lang="en-US" altLang="en-US" dirty="0">
                <a:ea typeface="ＭＳ Ｐゴシック" panose="020B0600070205080204" pitchFamily="34" charset="-128"/>
              </a:rPr>
              <a:t>The fourth type of interview is focus groups or group interviews. These are different from other interviews in important respects. It can be debated whether it is appropriate to categorize these as interviews, but really the use of this method comes down to convenience and economy of groupings. We will return to focus groups shortly.</a:t>
            </a:r>
          </a:p>
          <a:p>
            <a:r>
              <a:rPr lang="en-US" altLang="en-US" dirty="0">
                <a:ea typeface="ＭＳ Ｐゴシック" panose="020B0600070205080204" pitchFamily="34" charset="-128"/>
              </a:rPr>
              <a:t> </a:t>
            </a:r>
          </a:p>
          <a:p>
            <a:r>
              <a:rPr lang="en-US" altLang="en-US" dirty="0">
                <a:ea typeface="ＭＳ Ｐゴシック" panose="020B0600070205080204" pitchFamily="34" charset="-128"/>
              </a:rPr>
              <a:t>Most, if not all, interviews are audio-recorded and often transcribed. </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10</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131401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971800"/>
          </a:xfrm>
          <a:prstGeom prst="rect">
            <a:avLst/>
          </a:prstGeom>
          <a:solidFill>
            <a:schemeClr val="bg2"/>
          </a:solidFill>
        </p:spPr>
        <p:txBody>
          <a:bodyPr lIns="83622" tIns="41811" rIns="83622" bIns="41811"/>
          <a:lstStyle/>
          <a:p>
            <a:r>
              <a:rPr lang="en-US" b="1" dirty="0"/>
              <a:t>Slide Notes: </a:t>
            </a:r>
          </a:p>
          <a:p>
            <a:endParaRPr lang="en-US" dirty="0"/>
          </a:p>
          <a:p>
            <a:r>
              <a:rPr lang="en-US" dirty="0"/>
              <a:t>It’s useful to structure an interview into phases. The first part is an introductory phase, followed by a warm-up session in which relatively simple questions are asked. These may include questions to glean demographic information. The bulk of the interview or the main session consists of a set of questions presented in a logical sequence. If the interview is semistructured, you would normally ask the planned questions first, to make sure that they are properly covered, and then leave some time for more probing and exploratory questions. It is a good idea to wind down the interview and clearly signal to the person being interviewed that the interview will soon be ending.</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11</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4163706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365376"/>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ea typeface="ＭＳ Ｐゴシック" panose="020B0600070205080204" pitchFamily="34" charset="-128"/>
              </a:rPr>
              <a:t>Slide Notes: </a:t>
            </a:r>
          </a:p>
          <a:p>
            <a:pPr defTabSz="836219" eaLnBrk="0" fontAlgn="base" hangingPunct="0">
              <a:spcBef>
                <a:spcPct val="30000"/>
              </a:spcBef>
              <a:spcAft>
                <a:spcPct val="0"/>
              </a:spcAft>
              <a:defRPr/>
            </a:pPr>
            <a:r>
              <a:rPr lang="en-US" altLang="en-US" dirty="0">
                <a:ea typeface="ＭＳ Ｐゴシック" panose="020B0600070205080204" pitchFamily="34" charset="-128"/>
              </a:rPr>
              <a:t>This was a usability study of older adults using a telemedicine system. </a:t>
            </a:r>
            <a:r>
              <a:rPr lang="ja-JP" altLang="en-US" dirty="0">
                <a:ea typeface="+mn-ea"/>
              </a:rPr>
              <a:t>“</a:t>
            </a:r>
            <a:r>
              <a:rPr lang="en-US" altLang="ja-JP" dirty="0">
                <a:ea typeface="+mn-ea"/>
              </a:rPr>
              <a:t>I</a:t>
            </a:r>
            <a:r>
              <a:rPr lang="ja-JP" altLang="en-US" dirty="0">
                <a:ea typeface="+mn-ea"/>
              </a:rPr>
              <a:t>”</a:t>
            </a:r>
            <a:r>
              <a:rPr lang="en-US" altLang="ja-JP" dirty="0">
                <a:ea typeface="+mn-ea"/>
              </a:rPr>
              <a:t> refers to the interviewer and </a:t>
            </a:r>
            <a:r>
              <a:rPr lang="ja-JP" altLang="en-US" dirty="0">
                <a:ea typeface="+mn-ea"/>
              </a:rPr>
              <a:t>“</a:t>
            </a:r>
            <a:r>
              <a:rPr lang="en-US" altLang="ja-JP" dirty="0">
                <a:ea typeface="+mn-ea"/>
              </a:rPr>
              <a:t>P</a:t>
            </a:r>
            <a:r>
              <a:rPr lang="ja-JP" altLang="en-US" dirty="0">
                <a:ea typeface="+mn-ea"/>
              </a:rPr>
              <a:t>”</a:t>
            </a:r>
            <a:r>
              <a:rPr lang="en-US" altLang="ja-JP" dirty="0">
                <a:ea typeface="+mn-ea"/>
              </a:rPr>
              <a:t> refers to the patient. It</a:t>
            </a:r>
            <a:r>
              <a:rPr lang="en-US" altLang="ja-JP" dirty="0"/>
              <a:t>’</a:t>
            </a:r>
            <a:r>
              <a:rPr lang="en-US" altLang="ja-JP" dirty="0">
                <a:ea typeface="+mn-ea"/>
              </a:rPr>
              <a:t>s a useful convention to divide a page into 2 columns with a verbatim transcript on the left-hand side of the page and notes or observations on the right-hand side. It is also a good idea to time-stamp a transcript (not in evidence on this transcript). That simply means that you note the elapsed time every 30 seconds or so. That serves to index the recording and also gives structure to the transcript.</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12</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565670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1676400" y="3502742"/>
            <a:ext cx="5943600" cy="3047999"/>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r>
              <a:rPr lang="en-US" altLang="en-US" i="1" dirty="0">
                <a:ea typeface="ＭＳ Ｐゴシック" panose="020B0600070205080204" pitchFamily="34" charset="-128"/>
              </a:rPr>
              <a:t>Focus groups </a:t>
            </a:r>
            <a:r>
              <a:rPr lang="en-US" altLang="en-US" dirty="0">
                <a:ea typeface="ＭＳ Ｐゴシック" panose="020B0600070205080204" pitchFamily="34" charset="-128"/>
              </a:rPr>
              <a:t>are growing in popularity. The method is commonly used in marketing and social science research. A focus group consists of 3 to 10 participants and a trained facilitator. The participants should represent the population in question. For example, if you plan to introduce a new clinical system that will be used by physicians, nurses, and other hospital personnel, then an effort should be made to include representatives of each of these groups. </a:t>
            </a:r>
          </a:p>
          <a:p>
            <a:r>
              <a:rPr lang="en-US" altLang="en-US" dirty="0">
                <a:ea typeface="ＭＳ Ｐゴシック" panose="020B0600070205080204" pitchFamily="34" charset="-128"/>
              </a:rPr>
              <a:t> </a:t>
            </a:r>
          </a:p>
          <a:p>
            <a:r>
              <a:rPr lang="en-US" altLang="en-US" dirty="0">
                <a:ea typeface="ＭＳ Ｐゴシック" panose="020B0600070205080204" pitchFamily="34" charset="-128"/>
              </a:rPr>
              <a:t>In terms of topics, focus groups tend to resemble semistructured interviews in that they are driven by an agenda but allow flexibility for people to express themselves. It’</a:t>
            </a:r>
            <a:r>
              <a:rPr lang="en-US" altLang="ja-JP" dirty="0">
                <a:ea typeface="ＭＳ Ｐゴシック" panose="020B0600070205080204" pitchFamily="34" charset="-128"/>
              </a:rPr>
              <a:t>s important for the facilitator not to lose sight of the agenda, as tends to happen from time to time. It is also important to solicit contributions from everyone, including those who are reluctant to speak up. It may happen that one or two verbose and highly opinionated people come to dominate the conversation in a focus group. Loud, boisterous, or strongly opinionated participants can suppress participation, because others may be reluctant to challenge them. The role of the facilitator is to see that the discussion is balanced and that multiple voices are heard.</a:t>
            </a:r>
          </a:p>
          <a:p>
            <a:endParaRPr lang="en-US" altLang="en-US" dirty="0">
              <a:ea typeface="ＭＳ Ｐゴシック" panose="020B0600070205080204" pitchFamily="34" charset="-128"/>
            </a:endParaRPr>
          </a:p>
        </p:txBody>
      </p:sp>
      <p:sp>
        <p:nvSpPr>
          <p:cNvPr id="50181"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80B93228-B5C3-4B45-A7ED-418D07431767}" type="slidenum">
              <a:rPr lang="en-US" altLang="en-US" smtClean="0"/>
              <a:pPr>
                <a:spcBef>
                  <a:spcPct val="0"/>
                </a:spcBef>
              </a:pPr>
              <a:t>13</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3053218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2112962" y="3505200"/>
            <a:ext cx="5070475" cy="25908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r>
              <a:rPr lang="en-US" altLang="en-US" i="1" dirty="0">
                <a:ea typeface="ＭＳ Ｐゴシック" panose="020B0600070205080204" pitchFamily="34" charset="-128"/>
              </a:rPr>
              <a:t>Questionnaires or surveys </a:t>
            </a:r>
            <a:r>
              <a:rPr lang="en-US" altLang="en-US" dirty="0">
                <a:ea typeface="ＭＳ Ｐゴシック" panose="020B0600070205080204" pitchFamily="34" charset="-128"/>
              </a:rPr>
              <a:t>are a common method for collecting user demographic data and soliciting opinions. The great advantage is that you can reach a relatively large group of people and ask specific questions.</a:t>
            </a:r>
          </a:p>
          <a:p>
            <a:r>
              <a:rPr lang="en-US" altLang="en-US" dirty="0">
                <a:ea typeface="ＭＳ Ｐゴシック" panose="020B0600070205080204" pitchFamily="34" charset="-128"/>
              </a:rPr>
              <a:t> </a:t>
            </a:r>
          </a:p>
          <a:p>
            <a:r>
              <a:rPr lang="en-US" altLang="en-US" dirty="0">
                <a:ea typeface="ＭＳ Ｐゴシック" panose="020B0600070205080204" pitchFamily="34" charset="-128"/>
              </a:rPr>
              <a:t>Questions are typically closed-ended with specific choices, though open comments may be solicited.</a:t>
            </a:r>
          </a:p>
          <a:p>
            <a:r>
              <a:rPr lang="en-US" altLang="en-US" dirty="0">
                <a:ea typeface="ＭＳ Ｐゴシック" panose="020B0600070205080204" pitchFamily="34" charset="-128"/>
              </a:rPr>
              <a:t> </a:t>
            </a:r>
          </a:p>
          <a:p>
            <a:endParaRPr lang="en-US" altLang="en-US" dirty="0">
              <a:ea typeface="ＭＳ Ｐゴシック" panose="020B0600070205080204" pitchFamily="34" charset="-128"/>
            </a:endParaRPr>
          </a:p>
        </p:txBody>
      </p:sp>
      <p:sp>
        <p:nvSpPr>
          <p:cNvPr id="52229"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7E80885A-E2CA-472F-9EA6-E95120678DEE}" type="slidenum">
              <a:rPr lang="en-US" altLang="en-US" smtClean="0"/>
              <a:pPr>
                <a:spcBef>
                  <a:spcPct val="0"/>
                </a:spcBef>
              </a:pPr>
              <a:t>14</a:t>
            </a:fld>
            <a:endParaRPr lang="en-US" altLang="en-US" dirty="0"/>
          </a:p>
        </p:txBody>
      </p:sp>
      <p:sp>
        <p:nvSpPr>
          <p:cNvPr id="2" name="Slide Image Placeholder 1"/>
          <p:cNvSpPr>
            <a:spLocks noGrp="1" noRot="1" noChangeAspect="1"/>
          </p:cNvSpPr>
          <p:nvPr>
            <p:ph type="sldImg"/>
          </p:nvPr>
        </p:nvSpPr>
        <p:spPr>
          <a:xfrm>
            <a:off x="3117850" y="911225"/>
            <a:ext cx="3060700" cy="2365375"/>
          </a:xfrm>
          <a:prstGeom prst="rect">
            <a:avLst/>
          </a:prstGeom>
          <a:noFill/>
          <a:ln w="12700">
            <a:solidFill>
              <a:prstClr val="black"/>
            </a:solidFill>
          </a:ln>
        </p:spPr>
      </p:sp>
    </p:spTree>
    <p:extLst>
      <p:ext uri="{BB962C8B-B14F-4D97-AF65-F5344CB8AC3E}">
        <p14:creationId xmlns:p14="http://schemas.microsoft.com/office/powerpoint/2010/main" val="1773584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2112962" y="3505201"/>
            <a:ext cx="5070475" cy="28956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i="1" dirty="0">
                <a:ea typeface="ＭＳ Ｐゴシック" panose="020B0600070205080204" pitchFamily="34" charset="-128"/>
              </a:rPr>
              <a:t>Likert items </a:t>
            </a:r>
            <a:r>
              <a:rPr lang="en-US" altLang="en-US" dirty="0">
                <a:ea typeface="ＭＳ Ｐゴシック" panose="020B0600070205080204" pitchFamily="34" charset="-128"/>
              </a:rPr>
              <a:t>are a useful way to measure opinions, attitudes, and beliefs on a continuum. The scale is often 5 or 7 points, but 9 is not unheard of. They are often used for evaluating user satisfaction. The statement represents a range of opinions. The expectation is that you rate your agreement with a statement such as </a:t>
            </a:r>
            <a:r>
              <a:rPr lang="ja-JP" altLang="en-US" dirty="0">
                <a:ea typeface="ＭＳ Ｐゴシック" panose="020B0600070205080204" pitchFamily="34" charset="-128"/>
              </a:rPr>
              <a:t>“</a:t>
            </a:r>
            <a:r>
              <a:rPr lang="en-US" altLang="ja-JP" dirty="0">
                <a:ea typeface="ＭＳ Ｐゴシック" panose="020B0600070205080204" pitchFamily="34" charset="-128"/>
              </a:rPr>
              <a:t>I found the system to be easy to use</a:t>
            </a:r>
            <a:r>
              <a:rPr lang="ja-JP" altLang="en-US" dirty="0">
                <a:ea typeface="ＭＳ Ｐゴシック" panose="020B0600070205080204" pitchFamily="34" charset="-128"/>
              </a:rPr>
              <a:t>”</a:t>
            </a:r>
            <a:r>
              <a:rPr lang="en-US" altLang="ja-JP" dirty="0">
                <a:ea typeface="ＭＳ Ｐゴシック" panose="020B0600070205080204" pitchFamily="34" charset="-128"/>
              </a:rPr>
              <a:t> on a continuum from one extreme (e.g., highest or strongest agreement) to another (lowest or strongest disagreement).</a:t>
            </a:r>
          </a:p>
          <a:p>
            <a:endParaRPr lang="en-US" altLang="en-US" dirty="0">
              <a:ea typeface="ＭＳ Ｐゴシック" panose="020B0600070205080204" pitchFamily="34" charset="-128"/>
            </a:endParaRPr>
          </a:p>
        </p:txBody>
      </p:sp>
      <p:sp>
        <p:nvSpPr>
          <p:cNvPr id="54277"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C6BCA977-2A8C-4F48-8467-43BEAF1DBA4D}" type="slidenum">
              <a:rPr lang="en-US" altLang="en-US" smtClean="0"/>
              <a:pPr>
                <a:spcBef>
                  <a:spcPct val="0"/>
                </a:spcBef>
              </a:pPr>
              <a:t>15</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585158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Notes Placeholder 2"/>
          <p:cNvSpPr>
            <a:spLocks noGrp="1"/>
          </p:cNvSpPr>
          <p:nvPr>
            <p:ph type="body" idx="1"/>
          </p:nvPr>
        </p:nvSpPr>
        <p:spPr bwMode="auto">
          <a:xfrm>
            <a:off x="2112962" y="3505201"/>
            <a:ext cx="5070475" cy="2365376"/>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sz="1100" b="1" dirty="0">
                <a:ea typeface="ＭＳ Ｐゴシック" panose="020B0600070205080204" pitchFamily="34" charset="-128"/>
              </a:rPr>
              <a:t>Slide Notes: </a:t>
            </a:r>
          </a:p>
          <a:p>
            <a:endParaRPr lang="en-US" altLang="en-US" sz="1100" b="1" dirty="0">
              <a:ea typeface="ＭＳ Ｐゴシック" panose="020B0600070205080204" pitchFamily="34" charset="-128"/>
            </a:endParaRPr>
          </a:p>
          <a:p>
            <a:r>
              <a:rPr lang="en-US" altLang="en-US" sz="1100" dirty="0">
                <a:ea typeface="ＭＳ Ｐゴシック" panose="020B0600070205080204" pitchFamily="34" charset="-128"/>
              </a:rPr>
              <a:t>This is a simple illustration of usability Likert questions. Reponses are represented on a 5-point scale, with every point having a verbal label as a value attached to them. </a:t>
            </a:r>
          </a:p>
          <a:p>
            <a:endParaRPr lang="en-US" altLang="en-US" dirty="0">
              <a:ea typeface="ＭＳ Ｐゴシック" panose="020B0600070205080204" pitchFamily="34" charset="-128"/>
            </a:endParaRPr>
          </a:p>
        </p:txBody>
      </p:sp>
      <p:sp>
        <p:nvSpPr>
          <p:cNvPr id="56325"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2C0B6F66-A209-43DC-9A6A-A94EF6307D97}" type="slidenum">
              <a:rPr lang="en-US" altLang="en-US" smtClean="0"/>
              <a:pPr>
                <a:spcBef>
                  <a:spcPct val="0"/>
                </a:spcBef>
              </a:pPr>
              <a:t>16</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618478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Notes Placeholder 2"/>
          <p:cNvSpPr>
            <a:spLocks noGrp="1"/>
          </p:cNvSpPr>
          <p:nvPr>
            <p:ph type="body" idx="1"/>
          </p:nvPr>
        </p:nvSpPr>
        <p:spPr bwMode="auto">
          <a:xfrm>
            <a:off x="2112962" y="3505201"/>
            <a:ext cx="5070475" cy="28194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sz="1100" b="1" dirty="0">
                <a:ea typeface="ＭＳ Ｐゴシック" panose="020B0600070205080204" pitchFamily="34" charset="-128"/>
              </a:rPr>
              <a:t>Slide Notes: </a:t>
            </a:r>
          </a:p>
          <a:p>
            <a:endParaRPr lang="en-US" altLang="en-US" sz="1100" dirty="0">
              <a:ea typeface="ＭＳ Ｐゴシック" panose="020B0600070205080204" pitchFamily="34" charset="-128"/>
            </a:endParaRPr>
          </a:p>
          <a:p>
            <a:r>
              <a:rPr lang="en-US" altLang="en-US" sz="1100" dirty="0">
                <a:ea typeface="ＭＳ Ｐゴシック" panose="020B0600070205080204" pitchFamily="34" charset="-128"/>
              </a:rPr>
              <a:t>Semantic differential rating scales are an alternative to Likert questions. These are convenient and effective only when a question can be expressed in terms of antonym or polar opposites. Semantic differential ratings are less common than Likert questions. </a:t>
            </a:r>
          </a:p>
          <a:p>
            <a:endParaRPr lang="en-US" altLang="en-US" dirty="0">
              <a:ea typeface="ＭＳ Ｐゴシック" panose="020B0600070205080204" pitchFamily="34" charset="-128"/>
            </a:endParaRPr>
          </a:p>
        </p:txBody>
      </p:sp>
      <p:sp>
        <p:nvSpPr>
          <p:cNvPr id="58373"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9C28B164-8C69-4C28-8082-C3C9FE8D48D2}" type="slidenum">
              <a:rPr lang="en-US" altLang="en-US" smtClean="0"/>
              <a:pPr>
                <a:spcBef>
                  <a:spcPct val="0"/>
                </a:spcBef>
              </a:pPr>
              <a:t>17</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6986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31242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ea typeface="ＭＳ Ｐゴシック" panose="020B0600070205080204" pitchFamily="34" charset="-128"/>
              </a:rPr>
              <a:t>Slide Notes: </a:t>
            </a:r>
          </a:p>
          <a:p>
            <a:pPr defTabSz="836219" eaLnBrk="0" fontAlgn="base" hangingPunct="0">
              <a:spcBef>
                <a:spcPct val="30000"/>
              </a:spcBef>
              <a:spcAft>
                <a:spcPct val="0"/>
              </a:spcAft>
              <a:defRPr/>
            </a:pPr>
            <a:r>
              <a:rPr lang="en-US" altLang="en-US" dirty="0">
                <a:ea typeface="ＭＳ Ｐゴシック" panose="020B0600070205080204" pitchFamily="34" charset="-128"/>
              </a:rPr>
              <a:t>Online surveys are fast and convenient ways to reach a large base of people. They fall into two</a:t>
            </a:r>
            <a:r>
              <a:rPr lang="en-US" altLang="en-US" baseline="0" dirty="0">
                <a:ea typeface="ＭＳ Ｐゴシック" panose="020B0600070205080204" pitchFamily="34" charset="-128"/>
              </a:rPr>
              <a:t> </a:t>
            </a:r>
            <a:r>
              <a:rPr lang="en-US" altLang="en-US" dirty="0">
                <a:ea typeface="ＭＳ Ｐゴシック" panose="020B0600070205080204" pitchFamily="34" charset="-128"/>
              </a:rPr>
              <a:t>categories: web-based and email-based. Web-based is becoming the most popular. These systems afford a range of interactivity, which gives you more flexibility in how you ask your questions. Email-based surveys are more or less electronic versions of paper surveys and one</a:t>
            </a:r>
            <a:r>
              <a:rPr lang="en-US" altLang="en-US" dirty="0"/>
              <a:t>’</a:t>
            </a:r>
            <a:r>
              <a:rPr lang="en-US" altLang="ja-JP" dirty="0">
                <a:ea typeface="+mn-ea"/>
              </a:rPr>
              <a:t>s options are limited. Another huge advantage of web-based surveys is that the responses are written to a database. That makes it easy to collect and analyze your data.</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18</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76407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2112962" y="3505201"/>
            <a:ext cx="5070475" cy="29718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Survey Monkey is one of the most popular sites. It enables you to create and publish online surveys in a short period of time, and view results graphically and in real time. The image on the slide illustrates the different ways in which questions can be constructed. It shows two kinds of interactivity. The check boxes in Question 2 allow one to make multiple selections and the radio buttons in Questions 3 and 4 force the user to select a single response. You can custom-tailor the surveys using logic and conditional branching. For example, you may choose to present users who have experience using a particular health website with a different question set than you present to those who are relatively new to the site.</a:t>
            </a:r>
          </a:p>
          <a:p>
            <a:endParaRPr lang="en-US" altLang="en-US" dirty="0">
              <a:ea typeface="ＭＳ Ｐゴシック" panose="020B0600070205080204" pitchFamily="34" charset="-128"/>
            </a:endParaRPr>
          </a:p>
        </p:txBody>
      </p:sp>
      <p:sp>
        <p:nvSpPr>
          <p:cNvPr id="62469"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318626F5-2E73-4492-A2F9-BAFA5346720C}" type="slidenum">
              <a:rPr lang="en-US" altLang="en-US" smtClean="0"/>
              <a:pPr>
                <a:spcBef>
                  <a:spcPct val="0"/>
                </a:spcBef>
              </a:pPr>
              <a:t>19</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401072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Notes Placeholder 2"/>
          <p:cNvSpPr>
            <a:spLocks noGrp="1"/>
          </p:cNvSpPr>
          <p:nvPr>
            <p:ph type="body" idx="1"/>
          </p:nvPr>
        </p:nvSpPr>
        <p:spPr bwMode="auto">
          <a:xfrm>
            <a:off x="2112962" y="3429001"/>
            <a:ext cx="5070475" cy="27051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By the end of this lecture, you will be able to:</a:t>
            </a:r>
          </a:p>
          <a:p>
            <a:br>
              <a:rPr lang="en-US" altLang="en-US" dirty="0">
                <a:ea typeface="ＭＳ Ｐゴシック" panose="020B0600070205080204" pitchFamily="34" charset="-128"/>
              </a:rPr>
            </a:br>
            <a:r>
              <a:rPr lang="en-US" altLang="en-US" dirty="0">
                <a:ea typeface="ＭＳ Ｐゴシック" panose="020B0600070205080204" pitchFamily="34" charset="-128"/>
              </a:rPr>
              <a:t>1. Describe the importance of usability in relation to health information technologies</a:t>
            </a:r>
            <a:br>
              <a:rPr lang="en-US" altLang="en-US" dirty="0">
                <a:ea typeface="ＭＳ Ｐゴシック" panose="020B0600070205080204" pitchFamily="34" charset="-128"/>
              </a:rPr>
            </a:br>
            <a:r>
              <a:rPr lang="en-US" altLang="en-US" dirty="0">
                <a:ea typeface="ＭＳ Ｐゴシック" panose="020B0600070205080204" pitchFamily="34" charset="-128"/>
              </a:rPr>
              <a:t>2. List and describe usability evaluation methods</a:t>
            </a:r>
            <a:br>
              <a:rPr lang="en-US" altLang="en-US" dirty="0">
                <a:ea typeface="ＭＳ Ｐゴシック" panose="020B0600070205080204" pitchFamily="34" charset="-128"/>
              </a:rPr>
            </a:br>
            <a:r>
              <a:rPr lang="en-US" altLang="en-US" dirty="0">
                <a:ea typeface="ＭＳ Ｐゴシック" panose="020B0600070205080204" pitchFamily="34" charset="-128"/>
              </a:rPr>
              <a:t>3. When confronted with a particular situation and set of goals, determine which usability evaluation method would be most appropriate and effective</a:t>
            </a:r>
          </a:p>
        </p:txBody>
      </p:sp>
      <p:sp>
        <p:nvSpPr>
          <p:cNvPr id="27653"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48AF9174-3C52-4A61-BA4E-D6F9D455A6CB}" type="slidenum">
              <a:rPr lang="en-US" altLang="en-US" smtClean="0"/>
              <a:pPr>
                <a:spcBef>
                  <a:spcPct val="0"/>
                </a:spcBef>
              </a:pPr>
              <a:t>2</a:t>
            </a:fld>
            <a:endParaRPr lang="en-US" altLang="en-US" dirty="0"/>
          </a:p>
        </p:txBody>
      </p:sp>
      <p:sp>
        <p:nvSpPr>
          <p:cNvPr id="3" name="Slide Image Placeholder 2"/>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4919093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30480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ea typeface="ＭＳ Ｐゴシック" panose="020B0600070205080204" pitchFamily="34" charset="-128"/>
              </a:rPr>
              <a:t>Slide Notes: </a:t>
            </a:r>
          </a:p>
          <a:p>
            <a:pPr defTabSz="836219" eaLnBrk="0" fontAlgn="base" hangingPunct="0">
              <a:spcBef>
                <a:spcPct val="30000"/>
              </a:spcBef>
              <a:spcAft>
                <a:spcPct val="0"/>
              </a:spcAft>
              <a:defRPr/>
            </a:pPr>
            <a:r>
              <a:rPr lang="en-US" altLang="en-US" dirty="0">
                <a:ea typeface="ＭＳ Ｐゴシック" panose="020B0600070205080204" pitchFamily="34" charset="-128"/>
              </a:rPr>
              <a:t>We are going to change topics and spend a moment talking about a class of usability evaluation methods known as usability inspection (UI) methods. The two best-known UI methods are the cognitive walkthrough and heuristic evaluation; we will discuss each of them in some detail. UI methods are used to examine user interfaces. These methods don</a:t>
            </a:r>
            <a:r>
              <a:rPr lang="en-US" altLang="en-US" dirty="0"/>
              <a:t>’</a:t>
            </a:r>
            <a:r>
              <a:rPr lang="en-US" altLang="ja-JP" dirty="0">
                <a:ea typeface="+mn-ea"/>
              </a:rPr>
              <a:t>t involve end users or subjects; rather, they rely on the expert judgment of analysts. They are cost-effective and can be used throughout the design cycle. You can even use these methods with design mockups. </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20</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674833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228600" y="3312272"/>
            <a:ext cx="8839200" cy="3621928"/>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sz="1100" b="1" dirty="0">
                <a:ea typeface="ＭＳ Ｐゴシック" panose="020B0600070205080204" pitchFamily="34" charset="-128"/>
              </a:rPr>
              <a:t>Slide Notes: </a:t>
            </a:r>
          </a:p>
          <a:p>
            <a:r>
              <a:rPr lang="en-US" altLang="en-US" sz="1100" dirty="0">
                <a:ea typeface="ＭＳ Ｐゴシック" panose="020B0600070205080204" pitchFamily="34" charset="-128"/>
              </a:rPr>
              <a:t>Before proceeding, let’s review Nielsen’s very general and broadly applicable usability principles. We have discussed these principles previously. Visibility of system status refers to how easily one can determine the state of the system at a given moment. For example, if you just clicked on a link on a web page and it’</a:t>
            </a:r>
            <a:r>
              <a:rPr lang="en-US" altLang="ja-JP" sz="1100" dirty="0">
                <a:ea typeface="ＭＳ Ｐゴシック" panose="020B0600070205080204" pitchFamily="34" charset="-128"/>
              </a:rPr>
              <a:t>s taking a long time to load, you should be able to tell whether the server is slow or overloaded or whether the page is no longer accessible. In most cases, you simply don’t know what is going on.</a:t>
            </a:r>
          </a:p>
          <a:p>
            <a:r>
              <a:rPr lang="en-US" altLang="en-US" sz="1100" dirty="0">
                <a:ea typeface="ＭＳ Ｐゴシック" panose="020B0600070205080204" pitchFamily="34" charset="-128"/>
              </a:rPr>
              <a:t> </a:t>
            </a:r>
          </a:p>
          <a:p>
            <a:r>
              <a:rPr lang="en-US" altLang="en-US" sz="1100" dirty="0">
                <a:ea typeface="ＭＳ Ｐゴシック" panose="020B0600070205080204" pitchFamily="34" charset="-128"/>
              </a:rPr>
              <a:t>Match between system and the real world suggests that the system should speak the user’</a:t>
            </a:r>
            <a:r>
              <a:rPr lang="en-US" altLang="ja-JP" sz="1100" dirty="0">
                <a:ea typeface="ＭＳ Ｐゴシック" panose="020B0600070205080204" pitchFamily="34" charset="-128"/>
              </a:rPr>
              <a:t>s language, using words, phrases, and concepts familiar to the user rather than system-oriented speak. It should also follow real-world conventions. For example, you expect a button to be pressed and a scroll bar to slide up and down, to take a very simple case.</a:t>
            </a:r>
          </a:p>
          <a:p>
            <a:r>
              <a:rPr lang="en-US" altLang="en-US" sz="1100" dirty="0">
                <a:ea typeface="ＭＳ Ｐゴシック" panose="020B0600070205080204" pitchFamily="34" charset="-128"/>
              </a:rPr>
              <a:t> </a:t>
            </a:r>
          </a:p>
          <a:p>
            <a:r>
              <a:rPr lang="en-US" altLang="en-US" sz="1100" dirty="0">
                <a:ea typeface="ＭＳ Ｐゴシック" panose="020B0600070205080204" pitchFamily="34" charset="-128"/>
              </a:rPr>
              <a:t>Minimizing memory load suggests that a user should not have to memorize complex command sequences to use an application. A system that provides multiple clues in text or icons to guide the user will diminish memory load.  When memory load is reduced, a user can devote more of their energy to the task at hand. This is important when clinicians are interacting with clinical information systems. Their energies should be devoted to tasks and activities that facilitate patient care rather than having to negotiate the vagaries of a clunky system.</a:t>
            </a:r>
          </a:p>
          <a:p>
            <a:r>
              <a:rPr lang="en-US" altLang="en-US" sz="1100" dirty="0">
                <a:ea typeface="ＭＳ Ｐゴシック" panose="020B0600070205080204" pitchFamily="34" charset="-128"/>
              </a:rPr>
              <a:t> </a:t>
            </a:r>
          </a:p>
          <a:p>
            <a:r>
              <a:rPr lang="en-US" altLang="en-US" sz="1100" dirty="0">
                <a:ea typeface="ＭＳ Ｐゴシック" panose="020B0600070205080204" pitchFamily="34" charset="-128"/>
              </a:rPr>
              <a:t>Errors are inevitable, but a good system should allow a user to recover from an error without the risk of disastrous consequences, such as loss of data. </a:t>
            </a:r>
          </a:p>
          <a:p>
            <a:r>
              <a:rPr lang="en-US" altLang="en-US" sz="1100" dirty="0">
                <a:ea typeface="ＭＳ Ｐゴシック" panose="020B0600070205080204" pitchFamily="34" charset="-128"/>
              </a:rPr>
              <a:t> </a:t>
            </a:r>
          </a:p>
          <a:p>
            <a:r>
              <a:rPr lang="en-US" altLang="en-US" sz="1100" dirty="0">
                <a:ea typeface="ＭＳ Ｐゴシック" panose="020B0600070205080204" pitchFamily="34" charset="-128"/>
              </a:rPr>
              <a:t>Consistency and standards refers to the f act that a system should adhere to widely acceptable standards and that there should be a measure of consistency across all displays and modules within a given system.  </a:t>
            </a:r>
          </a:p>
          <a:p>
            <a:r>
              <a:rPr lang="en-US" altLang="en-US" sz="1100" dirty="0">
                <a:ea typeface="ＭＳ Ｐゴシック" panose="020B0600070205080204" pitchFamily="34" charset="-128"/>
              </a:rPr>
              <a:t> </a:t>
            </a:r>
          </a:p>
          <a:p>
            <a:r>
              <a:rPr lang="en-US" altLang="en-US" sz="1100" dirty="0">
                <a:ea typeface="ＭＳ Ｐゴシック" panose="020B0600070205080204" pitchFamily="34" charset="-128"/>
              </a:rPr>
              <a:t>Finally, an application that motivates users and is engaging and pleasurable to use will likely be more widely adopted than one that is not.</a:t>
            </a:r>
          </a:p>
          <a:p>
            <a:endParaRPr lang="en-US" altLang="en-US" sz="1100" dirty="0">
              <a:ea typeface="ＭＳ Ｐゴシック" panose="020B0600070205080204" pitchFamily="34" charset="-128"/>
            </a:endParaRPr>
          </a:p>
        </p:txBody>
      </p:sp>
      <p:sp>
        <p:nvSpPr>
          <p:cNvPr id="66565"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F388ACA3-E508-4D40-8035-D508BF563666}" type="slidenum">
              <a:rPr lang="en-US" altLang="en-US" smtClean="0"/>
              <a:pPr>
                <a:spcBef>
                  <a:spcPct val="0"/>
                </a:spcBef>
              </a:pPr>
              <a:t>21</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854458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Notes Placeholder 2"/>
          <p:cNvSpPr>
            <a:spLocks noGrp="1"/>
          </p:cNvSpPr>
          <p:nvPr>
            <p:ph type="body" idx="1"/>
          </p:nvPr>
        </p:nvSpPr>
        <p:spPr bwMode="auto">
          <a:xfrm>
            <a:off x="914400" y="3429000"/>
            <a:ext cx="7467600" cy="3124199"/>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r>
              <a:rPr lang="en-US" altLang="en-US" dirty="0">
                <a:ea typeface="ＭＳ Ｐゴシック" panose="020B0600070205080204" pitchFamily="34" charset="-128"/>
              </a:rPr>
              <a:t>What exactly does the term “heuristic” mean? According to the Merriam-Webster dictionary, it is “using experience to learn and improve,” or involves or serves as an aid to learning, discovery, or problem-solving, by experimental and especially trial-and-error methods (http://www.merriam-webster.com/dictionary/heuristic).</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With that definition in mind, let’s look at </a:t>
            </a:r>
            <a:r>
              <a:rPr lang="en-US" altLang="en-US" i="1" dirty="0">
                <a:ea typeface="ＭＳ Ｐゴシック" panose="020B0600070205080204" pitchFamily="34" charset="-128"/>
              </a:rPr>
              <a:t>heuristic evaluation</a:t>
            </a:r>
            <a:r>
              <a:rPr lang="en-US" altLang="en-US" dirty="0">
                <a:ea typeface="ＭＳ Ｐゴシック" panose="020B0600070205080204" pitchFamily="34" charset="-128"/>
              </a:rPr>
              <a:t>. It’s a method developed by Nielsen and Molich. It is a relatively popular method and can be learned without too much difficulty. Of course, it takes some experience to refine one’</a:t>
            </a:r>
            <a:r>
              <a:rPr lang="en-US" altLang="ja-JP" dirty="0">
                <a:ea typeface="ＭＳ Ｐゴシック" panose="020B0600070205080204" pitchFamily="34" charset="-128"/>
              </a:rPr>
              <a:t>s judgment to the expert level. The method provides you with a set of principles to note violations of usability principles. The evaluation is independently performed by 3 to 5 analysts who can aggregate their scores. In a second pass, analysts rate the severity of problems that they observed from inconsequential to catastrophic.</a:t>
            </a:r>
          </a:p>
          <a:p>
            <a:r>
              <a:rPr lang="en-US" altLang="en-US" dirty="0">
                <a:ea typeface="ＭＳ Ｐゴシック" panose="020B0600070205080204" pitchFamily="34" charset="-128"/>
              </a:rPr>
              <a:t> </a:t>
            </a:r>
          </a:p>
          <a:p>
            <a:r>
              <a:rPr lang="en-US" altLang="en-US" dirty="0">
                <a:ea typeface="ＭＳ Ｐゴシック" panose="020B0600070205080204" pitchFamily="34" charset="-128"/>
              </a:rPr>
              <a:t>The heuristic evaluation method is applied to one display or screen at a time. This is different from a cognitive walk-through, which is task- or scenario-based. A task typically involves transitions across several screens. In addition, the heuristic evaluation would involve a more comprehensive inspection of elements on the screen. On the other hand, a cognitive walk-through may ignore screen features that do not impact task performance.</a:t>
            </a:r>
          </a:p>
        </p:txBody>
      </p:sp>
      <p:sp>
        <p:nvSpPr>
          <p:cNvPr id="68613"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86EC069D-F351-47E5-86FA-8235637F5790}" type="slidenum">
              <a:rPr lang="en-US" altLang="en-US" smtClean="0"/>
              <a:pPr>
                <a:spcBef>
                  <a:spcPct val="0"/>
                </a:spcBef>
              </a:pPr>
              <a:t>22</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698261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31242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ea typeface="ＭＳ Ｐゴシック" panose="020B0600070205080204" pitchFamily="34" charset="-128"/>
              </a:rPr>
              <a:t>Slide Notes: </a:t>
            </a:r>
          </a:p>
          <a:p>
            <a:pPr defTabSz="836219" eaLnBrk="0" fontAlgn="base" hangingPunct="0">
              <a:spcBef>
                <a:spcPct val="30000"/>
              </a:spcBef>
              <a:spcAft>
                <a:spcPct val="0"/>
              </a:spcAft>
              <a:defRPr/>
            </a:pPr>
            <a:r>
              <a:rPr lang="en-US" altLang="en-US" dirty="0">
                <a:ea typeface="ＭＳ Ｐゴシック" panose="020B0600070205080204" pitchFamily="34" charset="-128"/>
              </a:rPr>
              <a:t>The problem severity scale was developed by Nielsen to be used with the heuristic evaluation, but it is an excellent tool that can be used with any usability evaluation method. Rating the severity of problems is an important step in usability analysis. The severity is a combination of 3 factors: (1) the frequency with which a problem occurs, (2) the impact of the problem, and (3) the problem’s persistence—does it go away quickly or is it a constant irritant? The rating scale ranges from a cosmetic problem that is not going to be prioritized to a usability catastrophe. The latter needs to be fixed immediately, because it could cause clinicians immense frustration. The problem may waste clinician’s time and, at its worst, can compromise patient safety.</a:t>
            </a:r>
          </a:p>
          <a:p>
            <a:endParaRPr lang="en-US" dirty="0"/>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23</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4975942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Notes Placeholder 2"/>
          <p:cNvSpPr>
            <a:spLocks noGrp="1"/>
          </p:cNvSpPr>
          <p:nvPr>
            <p:ph type="body" idx="1"/>
          </p:nvPr>
        </p:nvSpPr>
        <p:spPr bwMode="auto">
          <a:xfrm>
            <a:off x="2112962" y="3581401"/>
            <a:ext cx="5070475" cy="27432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r>
              <a:rPr lang="en-US" altLang="en-US" dirty="0">
                <a:ea typeface="ＭＳ Ｐゴシック" panose="020B0600070205080204" pitchFamily="34" charset="-128"/>
              </a:rPr>
              <a:t>This concludes</a:t>
            </a:r>
            <a:r>
              <a:rPr lang="en-US" altLang="en-US" baseline="0" dirty="0">
                <a:ea typeface="ＭＳ Ｐゴシック" panose="020B0600070205080204" pitchFamily="34" charset="-128"/>
              </a:rPr>
              <a:t> Usability Evaluation Methods. </a:t>
            </a:r>
          </a:p>
          <a:p>
            <a:endParaRPr lang="en-US" altLang="en-US" baseline="0" dirty="0">
              <a:ea typeface="ＭＳ Ｐゴシック" panose="020B0600070205080204" pitchFamily="34" charset="-128"/>
            </a:endParaRPr>
          </a:p>
          <a:p>
            <a:r>
              <a:rPr lang="en-US" altLang="en-US" dirty="0">
                <a:ea typeface="ＭＳ Ｐゴシック" panose="020B0600070205080204" pitchFamily="34" charset="-128"/>
              </a:rPr>
              <a:t>In summary, we discussed why usability matters in both clinical contexts and health consumers contexts. We then introduced several usability evaluation methods: interviews, focus groups, and surveys. We also discussed a widely used usability inspection method: the heuristic evaluation. What’</a:t>
            </a:r>
            <a:r>
              <a:rPr lang="en-US" altLang="ja-JP" dirty="0">
                <a:ea typeface="ＭＳ Ｐゴシック" panose="020B0600070205080204" pitchFamily="34" charset="-128"/>
              </a:rPr>
              <a:t>s next? We will introduce a second usability inspection method</a:t>
            </a:r>
            <a:r>
              <a:rPr lang="en-US" altLang="ja-JP" dirty="0"/>
              <a:t>—</a:t>
            </a:r>
            <a:r>
              <a:rPr lang="en-US" altLang="ja-JP" dirty="0">
                <a:ea typeface="ＭＳ Ｐゴシック" panose="020B0600070205080204" pitchFamily="34" charset="-128"/>
              </a:rPr>
              <a:t>the cognitive walk-through</a:t>
            </a:r>
            <a:r>
              <a:rPr lang="en-US" altLang="ja-JP" dirty="0"/>
              <a:t>—</a:t>
            </a:r>
            <a:r>
              <a:rPr lang="en-US" altLang="ja-JP" dirty="0">
                <a:ea typeface="ＭＳ Ｐゴシック" panose="020B0600070205080204" pitchFamily="34" charset="-128"/>
              </a:rPr>
              <a:t>and then we will discuss the methods associated with usability testing in some detail.</a:t>
            </a:r>
          </a:p>
          <a:p>
            <a:endParaRPr lang="en-US" altLang="en-US" dirty="0">
              <a:ea typeface="ＭＳ Ｐゴシック" panose="020B0600070205080204" pitchFamily="34" charset="-128"/>
            </a:endParaRPr>
          </a:p>
        </p:txBody>
      </p:sp>
      <p:sp>
        <p:nvSpPr>
          <p:cNvPr id="80901"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06599B2A-BB4C-4314-9081-C0CBE54E80C2}" type="slidenum">
              <a:rPr lang="en-US" altLang="en-US" smtClean="0"/>
              <a:pPr>
                <a:spcBef>
                  <a:spcPct val="0"/>
                </a:spcBef>
              </a:pPr>
              <a:t>24</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676995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9"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47C8529A-9AAE-4841-B682-AFBF055A0838}" type="slidenum">
              <a:rPr lang="en-US" altLang="en-US" smtClean="0"/>
              <a:pPr>
                <a:spcBef>
                  <a:spcPct val="0"/>
                </a:spcBef>
              </a:pPr>
              <a:t>25</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976693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9"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47C8529A-9AAE-4841-B682-AFBF055A0838}" type="slidenum">
              <a:rPr lang="en-US" altLang="en-US" smtClean="0"/>
              <a:pPr>
                <a:spcBef>
                  <a:spcPct val="0"/>
                </a:spcBef>
              </a:pPr>
              <a:t>26</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0864901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894681" y="3505200"/>
            <a:ext cx="5507038" cy="3200399"/>
          </a:xfrm>
          <a:prstGeom prst="rect">
            <a:avLst/>
          </a:prstGeom>
          <a:solidFill>
            <a:schemeClr val="bg2"/>
          </a:solidFill>
        </p:spPr>
        <p:txBody>
          <a:bodyPr lIns="83622" tIns="41811" rIns="83622" bIns="41811"/>
          <a:lstStyle/>
          <a:p>
            <a:r>
              <a:rPr lang="en-US" b="1" dirty="0"/>
              <a:t>Slide Notes: </a:t>
            </a:r>
          </a:p>
          <a:p>
            <a:endParaRPr lang="en-US" b="1" dirty="0"/>
          </a:p>
          <a:p>
            <a:r>
              <a:rPr lang="en-US" dirty="0"/>
              <a:t>We’ve introduced and discussed the concept of usability in earlier lectures. It reflects the quality of a user's experience when interacting with a product or system. Does the system enhance or impede the user’s experience?</a:t>
            </a:r>
          </a:p>
          <a:p>
            <a:r>
              <a:rPr lang="en-US" dirty="0"/>
              <a:t> </a:t>
            </a:r>
          </a:p>
          <a:p>
            <a:r>
              <a:rPr lang="en-US" dirty="0"/>
              <a:t>A wide range of factors influence the user’s experience and this is just a partial subset. This list covers different dimensions of experience. Most health technologies will involve some sort of learning curve and some systems are better at providing resources for learning than others. This is what we refer to as the learnability of the system. Clinical information systems can more or less effectively support cognitive tasks, such as finding patient’s glucose values from last month. A certain number of errors in task performance is inevitable. But an unintuitive system that imposes a high memory load on users is likely to increase the rate of errors. Aesthetics and subjective satisfaction are personal dimensions, but then again, we are talking about a user’s experience, which is inherently subjective. </a:t>
            </a:r>
          </a:p>
          <a:p>
            <a:endParaRPr lang="en-US" dirty="0"/>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368414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81000" y="3352800"/>
            <a:ext cx="8534399" cy="3581400"/>
          </a:xfrm>
          <a:prstGeom prst="rect">
            <a:avLst/>
          </a:prstGeom>
          <a:solidFill>
            <a:schemeClr val="bg2"/>
          </a:solidFill>
        </p:spPr>
        <p:txBody>
          <a:bodyPr lIns="83622" tIns="41811" rIns="83622" bIns="41811"/>
          <a:lstStyle/>
          <a:p>
            <a:r>
              <a:rPr lang="en-US" b="1" dirty="0"/>
              <a:t>Slide Notes: </a:t>
            </a:r>
          </a:p>
          <a:p>
            <a:r>
              <a:rPr lang="en-US" dirty="0"/>
              <a:t>We’ve already made the case for usability evaluation. But there is certainly still a case to be made both on the clinical side and on the patient side. </a:t>
            </a:r>
          </a:p>
          <a:p>
            <a:r>
              <a:rPr lang="en-US" dirty="0"/>
              <a:t> </a:t>
            </a:r>
          </a:p>
          <a:p>
            <a:r>
              <a:rPr lang="en-US" dirty="0"/>
              <a:t>In their review of the literature, Kaplan and Harris-Salamone state, “Despite an accumulation of best practices research identifying success factors, IT implementation projects are often not successful. Across industry sectors, at least 40% of such generic IT projects either are abandoned or fail to meet business requirements, while fewer than 40% of large systems purchased from vendors meet their goals.  Some sources report 70% failure rates.”  </a:t>
            </a:r>
          </a:p>
          <a:p>
            <a:endParaRPr lang="en-US" dirty="0"/>
          </a:p>
          <a:p>
            <a:r>
              <a:rPr lang="en-US" dirty="0"/>
              <a:t>The Healthcare Information and Management Systems Society, which is better known as HIMSS, considers poor usability of clinical information systems as possibly the single most important factor hindering adoption.  </a:t>
            </a:r>
          </a:p>
          <a:p>
            <a:endParaRPr lang="en-US" dirty="0"/>
          </a:p>
          <a:p>
            <a:r>
              <a:rPr lang="en-US" dirty="0"/>
              <a:t>Usability problems are associated not only with poor system adoption, but also with a lack of efficiency and productivity and even problems associated with patient safety and medical errors. One might expect that clinical information systems that are difficult to use would be associated with user fatigue, frustration, and higher error rates. This is known to be the case.</a:t>
            </a:r>
          </a:p>
          <a:p>
            <a:endParaRPr lang="en-US" dirty="0"/>
          </a:p>
          <a:p>
            <a:r>
              <a:rPr lang="en-US" dirty="0"/>
              <a:t>Reference: Defining and Testing EMR Usability: Principles and Proposed Methods of EMR Usability Evaluation and Rating (2009), Health Information Management Systems Society, and, as quoted by Hardy, K. HIMSS white paper: 'Usability' is critical to adoption of EMRs (2009) Healthcare IT News.</a:t>
            </a:r>
          </a:p>
          <a:p>
            <a:endParaRPr lang="en-US" dirty="0"/>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4</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914970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14500" y="3505200"/>
            <a:ext cx="5867400" cy="2895600"/>
          </a:xfrm>
          <a:prstGeom prst="rect">
            <a:avLst/>
          </a:prstGeom>
          <a:solidFill>
            <a:schemeClr val="bg2"/>
          </a:solidFill>
        </p:spPr>
        <p:txBody>
          <a:bodyPr lIns="83622" tIns="41811" rIns="83622" bIns="41811"/>
          <a:lstStyle/>
          <a:p>
            <a:r>
              <a:rPr lang="en-US" b="1" dirty="0"/>
              <a:t>Slide Notes: </a:t>
            </a:r>
          </a:p>
          <a:p>
            <a:endParaRPr lang="en-US" b="1" dirty="0"/>
          </a:p>
          <a:p>
            <a:r>
              <a:rPr lang="en-US" dirty="0"/>
              <a:t>There is a similar story to be told in terms of patients and health consumers. The number of high-quality eHealth interventions is growing, and they offer significant promise to bridge the digital divide—to reach out to users who are normally disenfranchised by such systems. However, problems associated with usability and inadequate design are likely to present significant problems for this population. These problems disproportionately affect lower computer literacy users. Similarly, patients suffering from chronic illness and older adults have special needs, and these patients are also more susceptible to usability problems. The net effect of such interventions could be to exacerbate the digital divide and possibly even increase health disparities. That would be an unfortunate and ironic turn of events.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5</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3631032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1485900" y="3505201"/>
            <a:ext cx="6324600" cy="3200399"/>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The National Center for Cognitive Informatics &amp; Decision Making in Healthcare states that evaluation is a critical element in the success of any project, both for developers and buyers. According to the Center, “Developers need </a:t>
            </a:r>
            <a:r>
              <a:rPr lang="en-US" altLang="en-US" i="1" dirty="0">
                <a:ea typeface="ＭＳ Ｐゴシック" panose="020B0600070205080204" pitchFamily="34" charset="-128"/>
              </a:rPr>
              <a:t>formative</a:t>
            </a:r>
            <a:r>
              <a:rPr lang="en-US" altLang="en-US" dirty="0">
                <a:ea typeface="ＭＳ Ｐゴシック" panose="020B0600070205080204" pitchFamily="34" charset="-128"/>
              </a:rPr>
              <a:t> evaluation, quick feedback for making mid-project corrections or for improving the next version. Formative evaluation answers vital questions, like does this part work? Is this process too complicated? On the other hand, both buyers and developers are interested in </a:t>
            </a:r>
            <a:r>
              <a:rPr lang="en-US" altLang="en-US" i="1" dirty="0">
                <a:ea typeface="ＭＳ Ｐゴシック" panose="020B0600070205080204" pitchFamily="34" charset="-128"/>
              </a:rPr>
              <a:t>summative</a:t>
            </a:r>
            <a:r>
              <a:rPr lang="en-US" altLang="en-US" dirty="0">
                <a:ea typeface="ＭＳ Ｐゴシック" panose="020B0600070205080204" pitchFamily="34" charset="-128"/>
              </a:rPr>
              <a:t> evaluation, an assessment of a system’s overall effectiveness, which could help predict how a system would fit into a specific clinic’s unique workflow.”</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The Center further states, “An evaluation should answer questions and reduce uncertainty. It’s easy to answer questions about the concrete items: feature set, system compatibilities, cost and so forth—hard facts that should be readily available. But how do you evaluate something so important, yet seemingly so hard to define, as usability?”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The remainder of this lecture will discuss methods for evaluating usability. </a:t>
            </a:r>
          </a:p>
          <a:p>
            <a:br>
              <a:rPr lang="en-US" altLang="en-US" dirty="0">
                <a:ea typeface="ＭＳ Ｐゴシック" panose="020B0600070205080204" pitchFamily="34" charset="-128"/>
              </a:rPr>
            </a:b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35845"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defRPr>
                <a:solidFill>
                  <a:schemeClr val="tx1"/>
                </a:solidFill>
                <a:latin typeface="Arial" panose="020B0604020202020204" pitchFamily="34" charset="0"/>
                <a:ea typeface="ＭＳ Ｐゴシック" panose="020B0600070205080204" pitchFamily="34" charset="-128"/>
              </a:defRPr>
            </a:lvl1pPr>
            <a:lvl2pPr marL="679428" indent="-261318">
              <a:defRPr>
                <a:solidFill>
                  <a:schemeClr val="tx1"/>
                </a:solidFill>
                <a:latin typeface="Arial" panose="020B0604020202020204" pitchFamily="34" charset="0"/>
                <a:ea typeface="ＭＳ Ｐゴシック" panose="020B0600070205080204" pitchFamily="34" charset="-128"/>
              </a:defRPr>
            </a:lvl2pPr>
            <a:lvl3pPr marL="1045274" indent="-209055">
              <a:defRPr>
                <a:solidFill>
                  <a:schemeClr val="tx1"/>
                </a:solidFill>
                <a:latin typeface="Arial" panose="020B0604020202020204" pitchFamily="34" charset="0"/>
                <a:ea typeface="ＭＳ Ｐゴシック" panose="020B0600070205080204" pitchFamily="34" charset="-128"/>
              </a:defRPr>
            </a:lvl3pPr>
            <a:lvl4pPr marL="1463383" indent="-209055">
              <a:defRPr>
                <a:solidFill>
                  <a:schemeClr val="tx1"/>
                </a:solidFill>
                <a:latin typeface="Arial" panose="020B0604020202020204" pitchFamily="34" charset="0"/>
                <a:ea typeface="ＭＳ Ｐゴシック" panose="020B0600070205080204" pitchFamily="34" charset="-128"/>
              </a:defRPr>
            </a:lvl4pPr>
            <a:lvl5pPr marL="1881492" indent="-209055">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E184635-AD87-45D9-9C68-D89B6C37C0A0}" type="slidenum">
              <a:rPr lang="en-US" altLang="en-US" smtClean="0"/>
              <a:pPr/>
              <a:t>6</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3366109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1"/>
            <a:ext cx="5070475" cy="2895600"/>
          </a:xfrm>
          <a:prstGeom prst="rect">
            <a:avLst/>
          </a:prstGeom>
          <a:solidFill>
            <a:schemeClr val="bg2"/>
          </a:solidFill>
        </p:spPr>
        <p:txBody>
          <a:bodyPr lIns="83622" tIns="41811" rIns="83622" bIns="41811"/>
          <a:lstStyle/>
          <a:p>
            <a:r>
              <a:rPr lang="en-US" b="1" dirty="0"/>
              <a:t>Slide Notes: </a:t>
            </a:r>
          </a:p>
          <a:p>
            <a:endParaRPr lang="en-US" b="1" dirty="0"/>
          </a:p>
          <a:p>
            <a:r>
              <a:rPr lang="en-US" dirty="0"/>
              <a:t>We will review a few of these usability evaluation methods. </a:t>
            </a:r>
          </a:p>
          <a:p>
            <a:endParaRPr lang="en-US" dirty="0"/>
          </a:p>
          <a:p>
            <a:r>
              <a:rPr lang="en-US" dirty="0"/>
              <a:t>Ethnographic observations refer to observing users in the real world as they perform computing tasks. Controlled cognitive experiments may be employed to investigate how a given system impacts or transforms human performance. These are conducted in laboratory settings.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7</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57850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2209800" y="3505201"/>
            <a:ext cx="5070475" cy="26289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This is another way to represent usability evaluation methods. It is convenient to think of 5 superordinate classes or types of methods, and they can be further subdivided into a range of methods. We are going to talk about the first 4 classes of methods: interviews, questionnaires, usability inspection, and usability testing.</a:t>
            </a:r>
          </a:p>
          <a:p>
            <a:endParaRPr lang="en-US" altLang="en-US" dirty="0">
              <a:ea typeface="ＭＳ Ｐゴシック" panose="020B0600070205080204" pitchFamily="34" charset="-128"/>
            </a:endParaRPr>
          </a:p>
        </p:txBody>
      </p:sp>
      <p:sp>
        <p:nvSpPr>
          <p:cNvPr id="39941" name="Slide Number Placeholder 4"/>
          <p:cNvSpPr>
            <a:spLocks noGrp="1"/>
          </p:cNvSpPr>
          <p:nvPr>
            <p:ph type="sldNum" sz="quarter" idx="5"/>
          </p:nvPr>
        </p:nvSpPr>
        <p:spPr bwMode="auto">
          <a:xfrm>
            <a:off x="6550025" y="7832725"/>
            <a:ext cx="2746375" cy="41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3622" tIns="41811" rIns="83622" bIns="41811"/>
          <a:lstStyle>
            <a:lvl1pPr>
              <a:spcBef>
                <a:spcPct val="30000"/>
              </a:spcBef>
              <a:defRPr sz="9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79428" indent="-261318">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045274"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463383"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881492" indent="-209055">
              <a:spcBef>
                <a:spcPct val="30000"/>
              </a:spcBef>
              <a:defRPr sz="9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299602"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71771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135821"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553930" indent="-209055" eaLnBrk="0" fontAlgn="base" hangingPunct="0">
              <a:spcBef>
                <a:spcPct val="30000"/>
              </a:spcBef>
              <a:spcAft>
                <a:spcPct val="0"/>
              </a:spcAft>
              <a:defRPr sz="9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pPr>
            <a:fld id="{3536BB3A-746F-4009-8B62-D943CB525186}" type="slidenum">
              <a:rPr lang="en-US" altLang="en-US" smtClean="0"/>
              <a:pPr>
                <a:spcBef>
                  <a:spcPct val="0"/>
                </a:spcBef>
              </a:pPr>
              <a:t>8</a:t>
            </a:fld>
            <a:endParaRPr lang="en-US" altLang="en-US" dirty="0"/>
          </a:p>
        </p:txBody>
      </p:sp>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2503787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971800"/>
          </a:xfrm>
          <a:prstGeom prst="rect">
            <a:avLst/>
          </a:prstGeom>
          <a:solidFill>
            <a:schemeClr val="bg2"/>
          </a:solidFill>
        </p:spPr>
        <p:txBody>
          <a:bodyPr lIns="83622" tIns="41811" rIns="83622" bIns="41811"/>
          <a:lstStyle/>
          <a:p>
            <a:r>
              <a:rPr lang="en-US" altLang="en-US" b="1" dirty="0">
                <a:ea typeface="ＭＳ Ｐゴシック" panose="020B0600070205080204" pitchFamily="34" charset="-128"/>
              </a:rPr>
              <a:t>Slide Notes: </a:t>
            </a:r>
          </a:p>
          <a:p>
            <a:endParaRPr lang="en-US" altLang="en-US" b="1" dirty="0">
              <a:ea typeface="ＭＳ Ｐゴシック" panose="020B0600070205080204" pitchFamily="34" charset="-128"/>
            </a:endParaRPr>
          </a:p>
          <a:p>
            <a:r>
              <a:rPr lang="en-US" altLang="en-US" dirty="0">
                <a:ea typeface="ＭＳ Ｐゴシック" panose="020B0600070205080204" pitchFamily="34" charset="-128"/>
              </a:rPr>
              <a:t>Let’s look at Interviews first.</a:t>
            </a:r>
            <a:r>
              <a:rPr lang="en-US" altLang="en-US" baseline="0" dirty="0">
                <a:ea typeface="ＭＳ Ｐゴシック" panose="020B0600070205080204" pitchFamily="34" charset="-128"/>
              </a:rPr>
              <a:t> </a:t>
            </a:r>
            <a:r>
              <a:rPr lang="en-US" altLang="en-US" dirty="0">
                <a:ea typeface="ＭＳ Ｐゴシック" panose="020B0600070205080204" pitchFamily="34" charset="-128"/>
              </a:rPr>
              <a:t>Interviews can be grouped into 4 main types. </a:t>
            </a:r>
          </a:p>
          <a:p>
            <a:endParaRPr lang="en-US" altLang="en-US" dirty="0">
              <a:ea typeface="ＭＳ Ｐゴシック" panose="020B0600070205080204" pitchFamily="34" charset="-128"/>
            </a:endParaRPr>
          </a:p>
          <a:p>
            <a:r>
              <a:rPr lang="en-US" altLang="en-US" i="1" dirty="0">
                <a:ea typeface="ＭＳ Ｐゴシック" panose="020B0600070205080204" pitchFamily="34" charset="-128"/>
              </a:rPr>
              <a:t>Unstructured interviews </a:t>
            </a:r>
            <a:r>
              <a:rPr lang="en-US" altLang="en-US" dirty="0">
                <a:ea typeface="ＭＳ Ｐゴシック" panose="020B0600070205080204" pitchFamily="34" charset="-128"/>
              </a:rPr>
              <a:t>are most useful early in the design cycle, when you have a good deal of freedom and are still trying to understand the user requirements. It is less of a usability evaluation method and more of a method that is better suited for requirements engineering.</a:t>
            </a:r>
          </a:p>
          <a:p>
            <a:r>
              <a:rPr lang="en-US" altLang="en-US" dirty="0">
                <a:ea typeface="ＭＳ Ｐゴシック" panose="020B0600070205080204" pitchFamily="34" charset="-128"/>
              </a:rPr>
              <a:t> </a:t>
            </a:r>
          </a:p>
          <a:p>
            <a:r>
              <a:rPr lang="en-US" altLang="en-US" i="1" dirty="0">
                <a:ea typeface="ＭＳ Ｐゴシック" panose="020B0600070205080204" pitchFamily="34" charset="-128"/>
              </a:rPr>
              <a:t>Structured interviews </a:t>
            </a:r>
            <a:r>
              <a:rPr lang="en-US" altLang="en-US" dirty="0">
                <a:ea typeface="ＭＳ Ｐゴシック" panose="020B0600070205080204" pitchFamily="34" charset="-128"/>
              </a:rPr>
              <a:t>are similar to questionnaires or surveys. You would approach the interview with a specific agenda and a set of predetermined questions. The interviewer would ask closed questions that present the interviewee with a small set of alternative responses. This method is most useful when goals are clearly understood.</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9</a:t>
            </a:fld>
            <a:endParaRPr lang="en-US" altLang="en-US" dirty="0"/>
          </a:p>
        </p:txBody>
      </p:sp>
      <p:sp>
        <p:nvSpPr>
          <p:cNvPr id="6" name="Slide Image Placeholder 5"/>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3961286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nchor="ctr" anchorCtr="0"/>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4404360"/>
          </a:xfrm>
          <a:prstGeom prst="rect">
            <a:avLst/>
          </a:prstGeom>
        </p:spPr>
        <p:txBody>
          <a:bodyPr/>
          <a:lstStyle/>
          <a:p>
            <a:pPr lvl="0"/>
            <a:r>
              <a:rPr lang="en-US" noProof="0" dirty="0"/>
              <a:t>Click icon to add picture</a:t>
            </a:r>
          </a:p>
        </p:txBody>
      </p:sp>
      <p:sp>
        <p:nvSpPr>
          <p:cNvPr id="9" name="Text Placeholder 9"/>
          <p:cNvSpPr>
            <a:spLocks noGrp="1"/>
          </p:cNvSpPr>
          <p:nvPr>
            <p:ph type="body" sz="quarter" idx="15"/>
          </p:nvPr>
        </p:nvSpPr>
        <p:spPr>
          <a:xfrm>
            <a:off x="502920" y="6304280"/>
            <a:ext cx="9052560" cy="777240"/>
          </a:xfrm>
          <a:prstGeom prst="rect">
            <a:avLst/>
          </a:prstGeom>
        </p:spPr>
        <p:txBody>
          <a:bodyPr/>
          <a:lstStyle>
            <a:lvl1pPr marL="0" indent="0">
              <a:buNone/>
              <a:defRPr sz="1100">
                <a:latin typeface="Arial" pitchFamily="34" charset="0"/>
                <a:cs typeface="Arial" pitchFamily="34" charset="0"/>
              </a:defRPr>
            </a:lvl1pPr>
          </a:lstStyle>
          <a:p>
            <a:pPr lvl="0"/>
            <a:r>
              <a:rPr lang="en-US"/>
              <a:t>Click to edit Master text styles</a:t>
            </a:r>
          </a:p>
        </p:txBody>
      </p:sp>
      <p:sp>
        <p:nvSpPr>
          <p:cNvPr id="5" name="Slide Number Placeholder 2"/>
          <p:cNvSpPr>
            <a:spLocks noGrp="1"/>
          </p:cNvSpPr>
          <p:nvPr>
            <p:ph type="sldNum" sz="quarter" idx="16"/>
          </p:nvPr>
        </p:nvSpPr>
        <p:spPr>
          <a:xfrm>
            <a:off x="7543800" y="7203864"/>
            <a:ext cx="2011680" cy="413808"/>
          </a:xfrm>
          <a:prstGeom prst="rect">
            <a:avLst/>
          </a:prstGeom>
        </p:spPr>
        <p:txBody>
          <a:bodyPr/>
          <a:lstStyle>
            <a:lvl1pPr>
              <a:defRPr/>
            </a:lvl1pPr>
          </a:lstStyle>
          <a:p>
            <a:pPr>
              <a:defRPr/>
            </a:pPr>
            <a:fld id="{C6C03C6D-FD3F-4892-B27B-65821AAFE25B}" type="slidenum">
              <a:rPr lang="en-US" altLang="en-US"/>
              <a:pPr>
                <a:defRPr/>
              </a:pPr>
              <a:t>‹#›</a:t>
            </a:fld>
            <a:endParaRPr lang="en-US" altLang="en-US" dirty="0"/>
          </a:p>
        </p:txBody>
      </p:sp>
      <p:sp>
        <p:nvSpPr>
          <p:cNvPr id="6" name="Date Placeholder 4"/>
          <p:cNvSpPr>
            <a:spLocks noGrp="1"/>
          </p:cNvSpPr>
          <p:nvPr>
            <p:ph type="dt" sz="half" idx="17"/>
          </p:nvPr>
        </p:nvSpPr>
        <p:spPr>
          <a:xfrm>
            <a:off x="502920" y="7203864"/>
            <a:ext cx="2346960" cy="413808"/>
          </a:xfrm>
          <a:prstGeom prst="rect">
            <a:avLst/>
          </a:prstGeom>
        </p:spPr>
        <p:txBody>
          <a:bodyPr/>
          <a:lstStyle>
            <a:lvl1pP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Health IT Workforce Curriculum                                         Version 4.0/Spring 2016 </a:t>
            </a:r>
          </a:p>
        </p:txBody>
      </p:sp>
      <p:sp>
        <p:nvSpPr>
          <p:cNvPr id="7" name="Footer Placeholder 5"/>
          <p:cNvSpPr>
            <a:spLocks noGrp="1"/>
          </p:cNvSpPr>
          <p:nvPr>
            <p:ph type="ftr" sz="quarter" idx="18"/>
          </p:nvPr>
        </p:nvSpPr>
        <p:spPr>
          <a:xfrm>
            <a:off x="3429635" y="7191270"/>
            <a:ext cx="3822542" cy="413808"/>
          </a:xfrm>
          <a:prstGeom prst="rect">
            <a:avLst/>
          </a:prstGeom>
        </p:spPr>
        <p:txBody>
          <a:bodyPr/>
          <a:lstStyle>
            <a:lvl1pPr algn="ct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Usability and Human Factors                                                Usability Evaluation Methods                                                                    Lecture a</a:t>
            </a:r>
          </a:p>
        </p:txBody>
      </p:sp>
    </p:spTree>
    <p:extLst>
      <p:ext uri="{BB962C8B-B14F-4D97-AF65-F5344CB8AC3E}">
        <p14:creationId xmlns:p14="http://schemas.microsoft.com/office/powerpoint/2010/main" val="3779743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e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nchor="ctr" anchorCtr="0"/>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248814"/>
            <a:ext cx="9052560" cy="476707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2"/>
          <p:cNvSpPr>
            <a:spLocks noGrp="1"/>
          </p:cNvSpPr>
          <p:nvPr>
            <p:ph type="sldNum" sz="quarter" idx="15"/>
          </p:nvPr>
        </p:nvSpPr>
        <p:spPr>
          <a:xfrm>
            <a:off x="7543800" y="7203864"/>
            <a:ext cx="2011680" cy="413808"/>
          </a:xfrm>
          <a:prstGeom prst="rect">
            <a:avLst/>
          </a:prstGeom>
        </p:spPr>
        <p:txBody>
          <a:bodyPr/>
          <a:lstStyle>
            <a:lvl1pPr>
              <a:defRPr/>
            </a:lvl1pPr>
          </a:lstStyle>
          <a:p>
            <a:pPr>
              <a:defRPr/>
            </a:pPr>
            <a:fld id="{917E6E27-3E92-4515-A97B-F67F036060E2}" type="slidenum">
              <a:rPr lang="en-US" altLang="en-US"/>
              <a:pPr>
                <a:defRPr/>
              </a:pPr>
              <a:t>‹#›</a:t>
            </a:fld>
            <a:endParaRPr lang="en-US" altLang="en-US" dirty="0"/>
          </a:p>
        </p:txBody>
      </p:sp>
      <p:sp>
        <p:nvSpPr>
          <p:cNvPr id="5" name="Date Placeholder 4"/>
          <p:cNvSpPr>
            <a:spLocks noGrp="1"/>
          </p:cNvSpPr>
          <p:nvPr>
            <p:ph type="dt" sz="half" idx="16"/>
          </p:nvPr>
        </p:nvSpPr>
        <p:spPr>
          <a:xfrm>
            <a:off x="502920" y="7203864"/>
            <a:ext cx="2346960" cy="413808"/>
          </a:xfrm>
          <a:prstGeom prst="rect">
            <a:avLst/>
          </a:prstGeom>
        </p:spPr>
        <p:txBody>
          <a:bodyPr/>
          <a:lstStyle>
            <a:lvl1pP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Health IT Workforce Curriculum                                         Version 4.0/Spring 2016 </a:t>
            </a:r>
          </a:p>
        </p:txBody>
      </p:sp>
      <p:sp>
        <p:nvSpPr>
          <p:cNvPr id="6" name="Footer Placeholder 5"/>
          <p:cNvSpPr>
            <a:spLocks noGrp="1"/>
          </p:cNvSpPr>
          <p:nvPr>
            <p:ph type="ftr" sz="quarter" idx="17"/>
          </p:nvPr>
        </p:nvSpPr>
        <p:spPr>
          <a:xfrm>
            <a:off x="3429635" y="7191270"/>
            <a:ext cx="3822542" cy="413808"/>
          </a:xfrm>
          <a:prstGeom prst="rect">
            <a:avLst/>
          </a:prstGeom>
        </p:spPr>
        <p:txBody>
          <a:bodyPr/>
          <a:lstStyle>
            <a:lvl1pPr algn="ct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Usability and Human Factors                                                Usability Evaluation Methods                                                                    Lecture a</a:t>
            </a:r>
          </a:p>
        </p:txBody>
      </p:sp>
    </p:spTree>
    <p:extLst>
      <p:ext uri="{BB962C8B-B14F-4D97-AF65-F5344CB8AC3E}">
        <p14:creationId xmlns:p14="http://schemas.microsoft.com/office/powerpoint/2010/main" val="37179825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nchor="ctr" anchorCtr="0"/>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2"/>
          <p:cNvSpPr>
            <a:spLocks noGrp="1"/>
          </p:cNvSpPr>
          <p:nvPr>
            <p:ph type="body" sz="quarter" idx="16"/>
          </p:nvPr>
        </p:nvSpPr>
        <p:spPr>
          <a:xfrm>
            <a:off x="502920" y="1813560"/>
            <a:ext cx="9052560" cy="1554480"/>
          </a:xfrm>
          <a:prstGeom prst="rect">
            <a:avLst/>
          </a:prstGeom>
        </p:spPr>
        <p:txBody>
          <a:bodyPr/>
          <a:lstStyle>
            <a:lvl1pPr>
              <a:buNone/>
              <a:defRPr sz="1320" b="1">
                <a:latin typeface="Arial" pitchFamily="34" charset="0"/>
                <a:cs typeface="Arial" pitchFamily="34" charset="0"/>
              </a:defRPr>
            </a:lvl1pPr>
            <a:lvl2pPr marL="301752">
              <a:buFont typeface="Arial" pitchFamily="34" charset="0"/>
              <a:buChar char="•"/>
              <a:defRPr sz="1320">
                <a:latin typeface="Arial" pitchFamily="34" charset="0"/>
                <a:cs typeface="Arial" pitchFamily="34" charset="0"/>
              </a:defRPr>
            </a:lvl2pPr>
          </a:lstStyle>
          <a:p>
            <a:pPr lvl="0"/>
            <a:r>
              <a:rPr lang="en-US"/>
              <a:t>Click to edit Master text styles</a:t>
            </a:r>
          </a:p>
          <a:p>
            <a:pPr lvl="1"/>
            <a:r>
              <a:rPr lang="en-US"/>
              <a:t>Second level</a:t>
            </a:r>
          </a:p>
        </p:txBody>
      </p:sp>
      <p:sp>
        <p:nvSpPr>
          <p:cNvPr id="9" name="Text Placeholder 12"/>
          <p:cNvSpPr>
            <a:spLocks noGrp="1"/>
          </p:cNvSpPr>
          <p:nvPr>
            <p:ph type="body" sz="quarter" idx="20"/>
          </p:nvPr>
        </p:nvSpPr>
        <p:spPr>
          <a:xfrm>
            <a:off x="502920" y="3454400"/>
            <a:ext cx="9052560" cy="1554480"/>
          </a:xfrm>
          <a:prstGeom prst="rect">
            <a:avLst/>
          </a:prstGeom>
        </p:spPr>
        <p:txBody>
          <a:bodyPr/>
          <a:lstStyle>
            <a:lvl1pPr>
              <a:buNone/>
              <a:defRPr sz="1320" b="1" baseline="0">
                <a:latin typeface="Arial" pitchFamily="34" charset="0"/>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320" smtClean="0"/>
            </a:lvl2pPr>
          </a:lstStyle>
          <a:p>
            <a:pPr lvl="0"/>
            <a:r>
              <a:rPr lang="en-US"/>
              <a:t>Click to edit Master text styles</a:t>
            </a:r>
          </a:p>
          <a:p>
            <a:pPr lvl="1"/>
            <a:r>
              <a:rPr lang="en-US"/>
              <a:t>Second level</a:t>
            </a:r>
          </a:p>
        </p:txBody>
      </p:sp>
      <p:sp>
        <p:nvSpPr>
          <p:cNvPr id="10" name="Text Placeholder 12"/>
          <p:cNvSpPr>
            <a:spLocks noGrp="1"/>
          </p:cNvSpPr>
          <p:nvPr>
            <p:ph type="body" sz="quarter" idx="21"/>
          </p:nvPr>
        </p:nvSpPr>
        <p:spPr>
          <a:xfrm>
            <a:off x="502920" y="5181600"/>
            <a:ext cx="9052560" cy="1554480"/>
          </a:xfrm>
          <a:prstGeom prst="rect">
            <a:avLst/>
          </a:prstGeom>
        </p:spPr>
        <p:txBody>
          <a:bodyPr/>
          <a:lstStyle>
            <a:lvl1pPr>
              <a:buNone/>
              <a:defRPr sz="1320" b="1">
                <a:latin typeface="Arial" pitchFamily="34" charset="0"/>
                <a:cs typeface="Arial" pitchFamily="34" charset="0"/>
              </a:defRPr>
            </a:lvl1pPr>
            <a:lvl2pPr marL="301752">
              <a:buFont typeface="Arial" pitchFamily="34" charset="0"/>
              <a:buNone/>
              <a:defRPr lang="en-US" sz="1320" smtClean="0"/>
            </a:lvl2pPr>
          </a:lstStyle>
          <a:p>
            <a:pPr lvl="0"/>
            <a:r>
              <a:rPr lang="en-US"/>
              <a:t>Click to edit Master text styles</a:t>
            </a:r>
          </a:p>
          <a:p>
            <a:pPr lvl="1"/>
            <a:r>
              <a:rPr lang="en-US"/>
              <a:t>Second level</a:t>
            </a:r>
          </a:p>
        </p:txBody>
      </p:sp>
      <p:sp>
        <p:nvSpPr>
          <p:cNvPr id="6" name="Slide Number Placeholder 2"/>
          <p:cNvSpPr>
            <a:spLocks noGrp="1"/>
          </p:cNvSpPr>
          <p:nvPr>
            <p:ph type="sldNum" sz="quarter" idx="22"/>
          </p:nvPr>
        </p:nvSpPr>
        <p:spPr>
          <a:xfrm>
            <a:off x="7543800" y="7203864"/>
            <a:ext cx="2011680" cy="413808"/>
          </a:xfrm>
          <a:prstGeom prst="rect">
            <a:avLst/>
          </a:prstGeom>
        </p:spPr>
        <p:txBody>
          <a:bodyPr/>
          <a:lstStyle>
            <a:lvl1pPr>
              <a:defRPr/>
            </a:lvl1pPr>
          </a:lstStyle>
          <a:p>
            <a:pPr>
              <a:defRPr/>
            </a:pPr>
            <a:fld id="{7C9A7A12-8AF5-4D30-8D98-8568BC07DBF1}" type="slidenum">
              <a:rPr lang="en-US" altLang="en-US"/>
              <a:pPr>
                <a:defRPr/>
              </a:pPr>
              <a:t>‹#›</a:t>
            </a:fld>
            <a:endParaRPr lang="en-US" altLang="en-US" dirty="0"/>
          </a:p>
        </p:txBody>
      </p:sp>
      <p:sp>
        <p:nvSpPr>
          <p:cNvPr id="7" name="Date Placeholder 4"/>
          <p:cNvSpPr>
            <a:spLocks noGrp="1"/>
          </p:cNvSpPr>
          <p:nvPr>
            <p:ph type="dt" sz="half" idx="23"/>
          </p:nvPr>
        </p:nvSpPr>
        <p:spPr>
          <a:xfrm>
            <a:off x="502920" y="7203864"/>
            <a:ext cx="2346960" cy="413808"/>
          </a:xfrm>
          <a:prstGeom prst="rect">
            <a:avLst/>
          </a:prstGeom>
        </p:spPr>
        <p:txBody>
          <a:bodyPr/>
          <a:lstStyle>
            <a:lvl1pP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Health IT Workforce Curriculum                                         Version 4.0/Spring 2016 </a:t>
            </a:r>
          </a:p>
        </p:txBody>
      </p:sp>
      <p:sp>
        <p:nvSpPr>
          <p:cNvPr id="11" name="Footer Placeholder 5"/>
          <p:cNvSpPr>
            <a:spLocks noGrp="1"/>
          </p:cNvSpPr>
          <p:nvPr>
            <p:ph type="ftr" sz="quarter" idx="24"/>
          </p:nvPr>
        </p:nvSpPr>
        <p:spPr>
          <a:xfrm>
            <a:off x="3429635" y="7191270"/>
            <a:ext cx="3822542" cy="413808"/>
          </a:xfrm>
          <a:prstGeom prst="rect">
            <a:avLst/>
          </a:prstGeom>
        </p:spPr>
        <p:txBody>
          <a:bodyPr/>
          <a:lstStyle>
            <a:lvl1pPr algn="ctr" eaLnBrk="1" hangingPunct="1">
              <a:defRPr sz="1100">
                <a:solidFill>
                  <a:schemeClr val="bg1">
                    <a:lumMod val="65000"/>
                  </a:schemeClr>
                </a:solidFill>
                <a:latin typeface="Arial" pitchFamily="34" charset="0"/>
                <a:ea typeface="+mn-ea"/>
                <a:cs typeface="Arial" pitchFamily="34" charset="0"/>
              </a:defRPr>
            </a:lvl1pPr>
          </a:lstStyle>
          <a:p>
            <a:pPr>
              <a:defRPr/>
            </a:pPr>
            <a:r>
              <a:rPr lang="en-US" dirty="0"/>
              <a:t>Usability and Human Factors                                                Usability Evaluation Methods                                                                    Lecture a</a:t>
            </a:r>
          </a:p>
        </p:txBody>
      </p:sp>
    </p:spTree>
    <p:extLst>
      <p:ext uri="{BB962C8B-B14F-4D97-AF65-F5344CB8AC3E}">
        <p14:creationId xmlns:p14="http://schemas.microsoft.com/office/powerpoint/2010/main" val="23290410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86663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 id="2147483679" r:id="rId14"/>
    <p:sldLayoutId id="2147483680" r:id="rId15"/>
    <p:sldLayoutId id="2147483681" r:id="rId16"/>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healthcareitnews.com/news/himss-white-paper-usability-critical-adoption-emrs"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doi.org/10.1197/jamia.M2997" TargetMode="External"/><Relationship Id="rId4" Type="http://schemas.openxmlformats.org/officeDocument/2006/relationships/hyperlink" Target="http://www.himss.org/defining-and-testing-emr-usability-principles-and-proposed-methods-emr-usability-evaluation"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sbmi.uth.edu/nccd/educational-tutorials/"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surveymonkey.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Evaluating Usability</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750552" cy="545110"/>
          </a:xfrm>
        </p:spPr>
        <p:txBody>
          <a:bodyPr/>
          <a:lstStyle/>
          <a:p>
            <a:r>
              <a:rPr lang="en-US" altLang="en-US" dirty="0">
                <a:ea typeface="ＭＳ Ｐゴシック" panose="020B0600070205080204" pitchFamily="34" charset="-128"/>
              </a:rPr>
              <a:t>Interviews: Four Main Types (cont.)</a:t>
            </a:r>
            <a:endParaRPr lang="en-US" dirty="0"/>
          </a:p>
        </p:txBody>
      </p:sp>
      <p:sp>
        <p:nvSpPr>
          <p:cNvPr id="3" name="Content Placeholder 2"/>
          <p:cNvSpPr>
            <a:spLocks noGrp="1"/>
          </p:cNvSpPr>
          <p:nvPr>
            <p:ph type="body" sz="quarter" idx="10"/>
          </p:nvPr>
        </p:nvSpPr>
        <p:spPr>
          <a:xfrm>
            <a:off x="384048" y="1600200"/>
            <a:ext cx="4187952" cy="5410200"/>
          </a:xfrm>
        </p:spPr>
        <p:txBody>
          <a:bodyPr/>
          <a:lstStyle/>
          <a:p>
            <a:pPr marL="0" indent="0">
              <a:lnSpc>
                <a:spcPct val="110000"/>
              </a:lnSpc>
              <a:buNone/>
            </a:pPr>
            <a:r>
              <a:rPr lang="en-US" dirty="0">
                <a:cs typeface="Arial"/>
              </a:rPr>
              <a:t>3. Semistructured interview</a:t>
            </a:r>
          </a:p>
          <a:p>
            <a:pPr lvl="0">
              <a:lnSpc>
                <a:spcPct val="110000"/>
              </a:lnSpc>
            </a:pPr>
            <a:r>
              <a:rPr lang="en-US" dirty="0">
                <a:cs typeface="Arial"/>
              </a:rPr>
              <a:t>Most widely used</a:t>
            </a:r>
          </a:p>
          <a:p>
            <a:pPr lvl="0">
              <a:lnSpc>
                <a:spcPct val="110000"/>
              </a:lnSpc>
            </a:pPr>
            <a:r>
              <a:rPr lang="en-US" dirty="0">
                <a:cs typeface="Arial"/>
              </a:rPr>
              <a:t>Starts with preplanned questions</a:t>
            </a:r>
          </a:p>
          <a:p>
            <a:pPr lvl="0">
              <a:lnSpc>
                <a:spcPct val="110000"/>
              </a:lnSpc>
            </a:pPr>
            <a:r>
              <a:rPr lang="en-US" dirty="0">
                <a:cs typeface="Arial"/>
              </a:rPr>
              <a:t>Then probes the interviewee to elaborate on emergent themes</a:t>
            </a:r>
          </a:p>
          <a:p>
            <a:pPr lvl="1">
              <a:lnSpc>
                <a:spcPct val="110000"/>
              </a:lnSpc>
            </a:pPr>
            <a:r>
              <a:rPr lang="en-US" dirty="0">
                <a:cs typeface="Arial"/>
              </a:rPr>
              <a:t>“Can you tell me a little more about your thoughts about redesigning this site?”</a:t>
            </a:r>
          </a:p>
          <a:p>
            <a:pPr>
              <a:lnSpc>
                <a:spcPct val="110000"/>
              </a:lnSpc>
            </a:pPr>
            <a:endParaRPr lang="en-US" dirty="0"/>
          </a:p>
        </p:txBody>
      </p:sp>
      <p:sp>
        <p:nvSpPr>
          <p:cNvPr id="5" name="Content Placeholder 4"/>
          <p:cNvSpPr>
            <a:spLocks noGrp="1"/>
          </p:cNvSpPr>
          <p:nvPr>
            <p:ph type="body" sz="quarter" idx="11"/>
          </p:nvPr>
        </p:nvSpPr>
        <p:spPr>
          <a:xfrm>
            <a:off x="5029200" y="1600200"/>
            <a:ext cx="4590288" cy="3048000"/>
          </a:xfrm>
        </p:spPr>
        <p:txBody>
          <a:bodyPr/>
          <a:lstStyle/>
          <a:p>
            <a:pPr>
              <a:lnSpc>
                <a:spcPct val="110000"/>
              </a:lnSpc>
              <a:spcAft>
                <a:spcPts val="600"/>
              </a:spcAft>
            </a:pPr>
            <a:r>
              <a:rPr lang="en-US" dirty="0">
                <a:solidFill>
                  <a:schemeClr val="tx1"/>
                </a:solidFill>
                <a:cs typeface="Arial"/>
              </a:rPr>
              <a:t>4. Group interviews, focus groups</a:t>
            </a:r>
          </a:p>
          <a:p>
            <a:pPr marL="342900" lvl="0" indent="-342900">
              <a:lnSpc>
                <a:spcPct val="110000"/>
              </a:lnSpc>
              <a:spcAft>
                <a:spcPts val="600"/>
              </a:spcAft>
              <a:buFont typeface="Arial" panose="020B0604020202020204" pitchFamily="34" charset="0"/>
              <a:buChar char="•"/>
            </a:pPr>
            <a:r>
              <a:rPr lang="en-US" dirty="0">
                <a:solidFill>
                  <a:schemeClr val="tx1"/>
                </a:solidFill>
                <a:cs typeface="Arial"/>
              </a:rPr>
              <a:t>All interviews and focus groups are typically audio recorded and transcribed</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10</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760181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panose="020B0600070205080204" pitchFamily="34" charset="-128"/>
              </a:rPr>
              <a:t>Phases of the Interview</a:t>
            </a:r>
            <a:endParaRPr lang="en-US" dirty="0"/>
          </a:p>
        </p:txBody>
      </p:sp>
      <p:sp>
        <p:nvSpPr>
          <p:cNvPr id="3" name="Content Placeholder 2"/>
          <p:cNvSpPr>
            <a:spLocks noGrp="1"/>
          </p:cNvSpPr>
          <p:nvPr>
            <p:ph type="body" sz="quarter" idx="10"/>
          </p:nvPr>
        </p:nvSpPr>
        <p:spPr>
          <a:xfrm>
            <a:off x="384048" y="1600200"/>
            <a:ext cx="8305800" cy="5105400"/>
          </a:xfrm>
        </p:spPr>
        <p:txBody>
          <a:bodyPr/>
          <a:lstStyle/>
          <a:p>
            <a:pPr lvl="0">
              <a:lnSpc>
                <a:spcPct val="110000"/>
              </a:lnSpc>
            </a:pPr>
            <a:r>
              <a:rPr lang="en-US" dirty="0">
                <a:cs typeface="Arial"/>
              </a:rPr>
              <a:t>Introduction:</a:t>
            </a:r>
          </a:p>
          <a:p>
            <a:pPr marL="741363" indent="-393700">
              <a:lnSpc>
                <a:spcPct val="110000"/>
              </a:lnSpc>
              <a:buFont typeface="Courier New" panose="02070309020205020404" pitchFamily="49" charset="0"/>
              <a:buChar char="o"/>
            </a:pPr>
            <a:r>
              <a:rPr lang="en-US" dirty="0">
                <a:cs typeface="Arial"/>
              </a:rPr>
              <a:t>The interviewer introduces himself or herself and discusses purpose of interview</a:t>
            </a:r>
          </a:p>
          <a:p>
            <a:pPr lvl="0">
              <a:lnSpc>
                <a:spcPct val="110000"/>
              </a:lnSpc>
            </a:pPr>
            <a:r>
              <a:rPr lang="en-US" dirty="0">
                <a:cs typeface="Arial"/>
              </a:rPr>
              <a:t>Warm-up session:</a:t>
            </a:r>
          </a:p>
          <a:p>
            <a:pPr marL="741363">
              <a:lnSpc>
                <a:spcPct val="110000"/>
              </a:lnSpc>
              <a:buFont typeface="Courier New" panose="02070309020205020404" pitchFamily="49" charset="0"/>
              <a:buChar char="o"/>
            </a:pPr>
            <a:r>
              <a:rPr lang="en-US" dirty="0">
                <a:cs typeface="Arial"/>
              </a:rPr>
              <a:t>Simple questions, including demographics</a:t>
            </a:r>
          </a:p>
          <a:p>
            <a:pPr lvl="0">
              <a:lnSpc>
                <a:spcPct val="110000"/>
              </a:lnSpc>
            </a:pPr>
            <a:r>
              <a:rPr lang="en-US" dirty="0">
                <a:cs typeface="Arial"/>
              </a:rPr>
              <a:t>Main session:</a:t>
            </a:r>
          </a:p>
          <a:p>
            <a:pPr marL="741363" indent="-393700">
              <a:lnSpc>
                <a:spcPct val="110000"/>
              </a:lnSpc>
              <a:buFont typeface="Courier New" panose="02070309020205020404" pitchFamily="49" charset="0"/>
              <a:buChar char="o"/>
            </a:pPr>
            <a:r>
              <a:rPr lang="en-US" dirty="0">
                <a:cs typeface="Arial"/>
              </a:rPr>
              <a:t>Questions are presented in a logical sequence, with the more probing questions toward the end</a:t>
            </a:r>
          </a:p>
          <a:p>
            <a:pPr>
              <a:lnSpc>
                <a:spcPct val="110000"/>
              </a:lnSpc>
            </a:pPr>
            <a:r>
              <a:rPr lang="en-US" dirty="0">
                <a:cs typeface="Arial"/>
              </a:rPr>
              <a:t>Closing session:</a:t>
            </a:r>
          </a:p>
          <a:p>
            <a:pPr marL="741363" indent="-393700">
              <a:lnSpc>
                <a:spcPct val="110000"/>
              </a:lnSpc>
              <a:buFont typeface="Courier New" panose="02070309020205020404" pitchFamily="49" charset="0"/>
              <a:buChar char="o"/>
              <a:tabLst>
                <a:tab pos="463550" algn="l"/>
              </a:tabLst>
            </a:pPr>
            <a:r>
              <a:rPr lang="en-US" dirty="0">
                <a:cs typeface="Arial"/>
              </a:rPr>
              <a:t>Interviewer thanks subject and signals an end to the interview</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11</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545174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panose="020B0600070205080204" pitchFamily="34" charset="-128"/>
              </a:rPr>
              <a:t>Usability Interview Example</a:t>
            </a:r>
            <a:endParaRPr lang="en-US" dirty="0"/>
          </a:p>
        </p:txBody>
      </p:sp>
      <p:sp>
        <p:nvSpPr>
          <p:cNvPr id="4" name="Text Placeholder 3"/>
          <p:cNvSpPr>
            <a:spLocks noGrp="1"/>
          </p:cNvSpPr>
          <p:nvPr>
            <p:ph type="body" sz="quarter" idx="10"/>
          </p:nvPr>
        </p:nvSpPr>
        <p:spPr>
          <a:xfrm>
            <a:off x="379225" y="7315200"/>
            <a:ext cx="5146802" cy="457200"/>
          </a:xfrm>
        </p:spPr>
        <p:txBody>
          <a:bodyPr/>
          <a:lstStyle/>
          <a:p>
            <a:pPr marL="0" indent="0">
              <a:buNone/>
            </a:pPr>
            <a:r>
              <a:rPr lang="en-US" altLang="en-US" sz="1200" dirty="0">
                <a:ea typeface="ＭＳ Ｐゴシック" panose="020B0600070205080204" pitchFamily="34" charset="-128"/>
              </a:rPr>
              <a:t>(Kaufman, 2010)</a:t>
            </a:r>
          </a:p>
        </p:txBody>
      </p:sp>
      <p:sp>
        <p:nvSpPr>
          <p:cNvPr id="3" name="Content Placeholder 2"/>
          <p:cNvSpPr>
            <a:spLocks noGrp="1"/>
          </p:cNvSpPr>
          <p:nvPr>
            <p:ph type="body" sz="quarter" idx="11"/>
          </p:nvPr>
        </p:nvSpPr>
        <p:spPr>
          <a:xfrm>
            <a:off x="387906" y="1600200"/>
            <a:ext cx="4488894" cy="3318624"/>
          </a:xfrm>
        </p:spPr>
        <p:txBody>
          <a:bodyPr/>
          <a:lstStyle/>
          <a:p>
            <a:pPr marL="185103" indent="-185103">
              <a:spcBef>
                <a:spcPts val="300"/>
              </a:spcBef>
            </a:pPr>
            <a:r>
              <a:rPr lang="en-US" altLang="en-US" sz="1300" b="1" dirty="0">
                <a:solidFill>
                  <a:schemeClr val="tx1"/>
                </a:solidFill>
              </a:rPr>
              <a:t>Usability Interview #15 (Upstate 4)</a:t>
            </a:r>
          </a:p>
          <a:p>
            <a:pPr marL="185103" indent="-185103" eaLnBrk="0" hangingPunct="0">
              <a:spcBef>
                <a:spcPts val="300"/>
              </a:spcBef>
            </a:pPr>
            <a:r>
              <a:rPr lang="en-US" altLang="en-US" sz="1300" dirty="0">
                <a:solidFill>
                  <a:schemeClr val="tx1"/>
                </a:solidFill>
              </a:rPr>
              <a:t>I:  So I am going to ask you a few questions, if I may. </a:t>
            </a:r>
            <a:br>
              <a:rPr lang="en-US" altLang="en-US" sz="1300" dirty="0">
                <a:solidFill>
                  <a:schemeClr val="tx1"/>
                </a:solidFill>
              </a:rPr>
            </a:br>
            <a:r>
              <a:rPr lang="en-US" altLang="en-US" sz="1300" dirty="0">
                <a:solidFill>
                  <a:schemeClr val="tx1"/>
                </a:solidFill>
              </a:rPr>
              <a:t>I may start by asking you your age?</a:t>
            </a:r>
          </a:p>
          <a:p>
            <a:pPr marL="185103" indent="-185103" eaLnBrk="0" hangingPunct="0">
              <a:spcBef>
                <a:spcPts val="300"/>
              </a:spcBef>
            </a:pPr>
            <a:r>
              <a:rPr lang="en-US" altLang="en-US" sz="1300" dirty="0">
                <a:solidFill>
                  <a:schemeClr val="tx1"/>
                </a:solidFill>
              </a:rPr>
              <a:t>P:  68</a:t>
            </a:r>
          </a:p>
          <a:p>
            <a:pPr marL="185103" indent="-185103" eaLnBrk="0" hangingPunct="0">
              <a:spcBef>
                <a:spcPts val="300"/>
              </a:spcBef>
            </a:pPr>
            <a:r>
              <a:rPr lang="en-US" altLang="en-US" sz="1300" dirty="0">
                <a:solidFill>
                  <a:schemeClr val="tx1"/>
                </a:solidFill>
              </a:rPr>
              <a:t>I:  Have you lived in this area all your life?</a:t>
            </a:r>
          </a:p>
          <a:p>
            <a:pPr marL="185103" indent="-185103" eaLnBrk="0" hangingPunct="0">
              <a:spcBef>
                <a:spcPts val="300"/>
              </a:spcBef>
            </a:pPr>
            <a:r>
              <a:rPr lang="en-US" altLang="en-US" sz="1300" dirty="0">
                <a:solidFill>
                  <a:schemeClr val="tx1"/>
                </a:solidFill>
              </a:rPr>
              <a:t>P:  Yes</a:t>
            </a:r>
          </a:p>
          <a:p>
            <a:pPr marL="185103" indent="-185103" eaLnBrk="0" hangingPunct="0">
              <a:spcBef>
                <a:spcPts val="300"/>
              </a:spcBef>
            </a:pPr>
            <a:r>
              <a:rPr lang="en-US" altLang="en-US" sz="1300" dirty="0">
                <a:solidFill>
                  <a:schemeClr val="tx1"/>
                </a:solidFill>
              </a:rPr>
              <a:t>I:  The greater Pulaski area, Syracuse region?</a:t>
            </a:r>
          </a:p>
          <a:p>
            <a:pPr marL="185103" indent="-185103" eaLnBrk="0" hangingPunct="0">
              <a:spcBef>
                <a:spcPts val="300"/>
              </a:spcBef>
            </a:pPr>
            <a:r>
              <a:rPr lang="en-US" altLang="en-US" sz="1300" dirty="0">
                <a:solidFill>
                  <a:schemeClr val="tx1"/>
                </a:solidFill>
              </a:rPr>
              <a:t>P:  I have been here 15 years, cross the road 30 years, and was born about 4 miles country side.</a:t>
            </a:r>
          </a:p>
          <a:p>
            <a:pPr marL="185103" indent="-185103" eaLnBrk="0" hangingPunct="0">
              <a:spcBef>
                <a:spcPts val="300"/>
              </a:spcBef>
            </a:pPr>
            <a:r>
              <a:rPr lang="en-US" altLang="en-US" sz="1300" dirty="0">
                <a:solidFill>
                  <a:schemeClr val="tx1"/>
                </a:solidFill>
              </a:rPr>
              <a:t>I:  Pretty close. What do you do?</a:t>
            </a:r>
          </a:p>
          <a:p>
            <a:pPr marL="185103" indent="-185103" eaLnBrk="0" hangingPunct="0">
              <a:spcBef>
                <a:spcPts val="300"/>
              </a:spcBef>
            </a:pPr>
            <a:r>
              <a:rPr lang="en-US" altLang="en-US" sz="1300" dirty="0">
                <a:solidFill>
                  <a:schemeClr val="tx1"/>
                </a:solidFill>
              </a:rPr>
              <a:t>P:  I worked as a toolmaker; I am retired now.</a:t>
            </a:r>
          </a:p>
          <a:p>
            <a:pPr marL="185103" indent="-185103" eaLnBrk="0" hangingPunct="0">
              <a:spcBef>
                <a:spcPts val="300"/>
              </a:spcBef>
            </a:pPr>
            <a:r>
              <a:rPr lang="en-US" altLang="en-US" sz="1300" dirty="0">
                <a:solidFill>
                  <a:schemeClr val="tx1"/>
                </a:solidFill>
              </a:rPr>
              <a:t>I:  What was your highest level of education?</a:t>
            </a:r>
          </a:p>
          <a:p>
            <a:pPr marL="185103" indent="-185103" eaLnBrk="0" hangingPunct="0">
              <a:spcBef>
                <a:spcPts val="300"/>
              </a:spcBef>
            </a:pPr>
            <a:r>
              <a:rPr lang="en-US" altLang="en-US" sz="1300" dirty="0">
                <a:solidFill>
                  <a:schemeClr val="tx1"/>
                </a:solidFill>
              </a:rPr>
              <a:t>P:  I got some college; I went to night school for </a:t>
            </a:r>
            <a:br>
              <a:rPr lang="en-US" altLang="en-US" sz="1300" dirty="0">
                <a:solidFill>
                  <a:schemeClr val="tx1"/>
                </a:solidFill>
              </a:rPr>
            </a:br>
            <a:r>
              <a:rPr lang="en-US" altLang="en-US" sz="1300" dirty="0">
                <a:solidFill>
                  <a:schemeClr val="tx1"/>
                </a:solidFill>
              </a:rPr>
              <a:t>a while,</a:t>
            </a:r>
          </a:p>
          <a:p>
            <a:pPr marL="185103" indent="-185103" eaLnBrk="0" hangingPunct="0">
              <a:spcBef>
                <a:spcPts val="300"/>
              </a:spcBef>
            </a:pPr>
            <a:r>
              <a:rPr lang="en-US" altLang="en-US" sz="1300" dirty="0">
                <a:solidFill>
                  <a:schemeClr val="tx1"/>
                </a:solidFill>
              </a:rPr>
              <a:t>I:  Was this your first computer?</a:t>
            </a:r>
          </a:p>
          <a:p>
            <a:pPr marL="185103" indent="-185103" eaLnBrk="0" hangingPunct="0">
              <a:spcBef>
                <a:spcPts val="300"/>
              </a:spcBef>
            </a:pPr>
            <a:r>
              <a:rPr lang="en-US" altLang="en-US" sz="1300" dirty="0">
                <a:solidFill>
                  <a:schemeClr val="tx1"/>
                </a:solidFill>
              </a:rPr>
              <a:t>P:  Yes</a:t>
            </a:r>
          </a:p>
          <a:p>
            <a:pPr marL="185103" indent="-185103" eaLnBrk="0" hangingPunct="0">
              <a:spcBef>
                <a:spcPts val="300"/>
              </a:spcBef>
            </a:pPr>
            <a:r>
              <a:rPr lang="en-US" altLang="en-US" sz="1300" dirty="0">
                <a:solidFill>
                  <a:schemeClr val="tx1"/>
                </a:solidFill>
              </a:rPr>
              <a:t>I:  Do you monitor your blood sugar daily?</a:t>
            </a:r>
          </a:p>
          <a:p>
            <a:pPr marL="185103" indent="-185103" eaLnBrk="0" hangingPunct="0">
              <a:spcBef>
                <a:spcPts val="300"/>
              </a:spcBef>
            </a:pPr>
            <a:r>
              <a:rPr lang="en-US" altLang="en-US" sz="1300" dirty="0">
                <a:solidFill>
                  <a:schemeClr val="tx1"/>
                </a:solidFill>
              </a:rPr>
              <a:t>P:  Yes.</a:t>
            </a:r>
          </a:p>
          <a:p>
            <a:pPr marL="185103" indent="-185103" eaLnBrk="0" hangingPunct="0">
              <a:spcBef>
                <a:spcPts val="300"/>
              </a:spcBef>
            </a:pPr>
            <a:r>
              <a:rPr lang="en-US" altLang="en-US" sz="1300" dirty="0">
                <a:solidFill>
                  <a:schemeClr val="tx1"/>
                </a:solidFill>
              </a:rPr>
              <a:t>I:  Prior to receiving this computer, did you have the home monitoring kit?</a:t>
            </a:r>
          </a:p>
          <a:p>
            <a:pPr marL="185103" indent="-185103" eaLnBrk="0" hangingPunct="0">
              <a:spcBef>
                <a:spcPts val="300"/>
              </a:spcBef>
            </a:pPr>
            <a:r>
              <a:rPr lang="en-US" altLang="en-US" sz="1300" dirty="0">
                <a:solidFill>
                  <a:schemeClr val="tx1"/>
                </a:solidFill>
              </a:rPr>
              <a:t>P:  Yes. I have had monitor ever since I have had it.</a:t>
            </a:r>
          </a:p>
          <a:p>
            <a:pPr marL="185103" indent="-185103" eaLnBrk="0" hangingPunct="0">
              <a:spcBef>
                <a:spcPts val="300"/>
              </a:spcBef>
            </a:pPr>
            <a:r>
              <a:rPr lang="en-US" altLang="en-US" sz="1300" dirty="0">
                <a:solidFill>
                  <a:schemeClr val="tx1"/>
                </a:solidFill>
              </a:rPr>
              <a:t>I:  So you pretty well been monitoring it?</a:t>
            </a:r>
          </a:p>
          <a:p>
            <a:pPr marL="185103" indent="-185103" eaLnBrk="0" hangingPunct="0">
              <a:spcBef>
                <a:spcPts val="300"/>
              </a:spcBef>
            </a:pPr>
            <a:r>
              <a:rPr lang="en-US" altLang="en-US" sz="1300" dirty="0">
                <a:solidFill>
                  <a:schemeClr val="tx1"/>
                </a:solidFill>
              </a:rPr>
              <a:t>P:  Yes, for the last 8 years.</a:t>
            </a:r>
            <a:endParaRPr lang="en-US" altLang="en-US" sz="1300" dirty="0">
              <a:solidFill>
                <a:schemeClr val="tx1"/>
              </a:solidFill>
              <a:latin typeface="Arial" charset="0"/>
              <a:ea typeface="ＭＳ Ｐゴシック" charset="-128"/>
            </a:endParaRPr>
          </a:p>
        </p:txBody>
      </p:sp>
      <p:sp>
        <p:nvSpPr>
          <p:cNvPr id="5" name="Content Placeholder 4"/>
          <p:cNvSpPr>
            <a:spLocks noGrp="1"/>
          </p:cNvSpPr>
          <p:nvPr>
            <p:ph sz="quarter" idx="4294967295"/>
          </p:nvPr>
        </p:nvSpPr>
        <p:spPr>
          <a:xfrm>
            <a:off x="5308600" y="1600200"/>
            <a:ext cx="4445000" cy="5181600"/>
          </a:xfrm>
          <a:prstGeom prst="rect">
            <a:avLst/>
          </a:prstGeom>
        </p:spPr>
        <p:txBody>
          <a:bodyPr/>
          <a:lstStyle/>
          <a:p>
            <a:pPr>
              <a:spcBef>
                <a:spcPts val="300"/>
              </a:spcBef>
              <a:tabLst>
                <a:tab pos="502920" algn="l"/>
              </a:tabLst>
            </a:pPr>
            <a:r>
              <a:rPr lang="en-US" altLang="en-US" sz="1300" b="1" dirty="0">
                <a:solidFill>
                  <a:schemeClr val="tx1"/>
                </a:solidFill>
                <a:latin typeface="Century Gothic" panose="020B0502020202020204" pitchFamily="34" charset="0"/>
              </a:rPr>
              <a:t>Profile: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68 years of age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Male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English speaker</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Originally from Pulaski area</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Retired toolmaker</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Works part-time at saw-sharpening shop</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Some college education</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System was his first computer, later bought another one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Lives out on the route, greater Pulaski area</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Lives with wife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Nice, comfortable house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Has exercise machine in house</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Avid hunter</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Computer in bedroom: easy access, but no chair </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Keeps devices disconnected; keeps them in a different room</a:t>
            </a:r>
          </a:p>
          <a:p>
            <a:pPr marL="288925" indent="-288925" eaLnBrk="0" hangingPunct="0">
              <a:spcBef>
                <a:spcPts val="300"/>
              </a:spcBef>
              <a:buFont typeface="Symbol" charset="2"/>
              <a:buChar char=""/>
              <a:tabLst>
                <a:tab pos="502920" algn="l"/>
              </a:tabLst>
            </a:pPr>
            <a:r>
              <a:rPr lang="en-US" altLang="en-US" sz="1300" dirty="0">
                <a:solidFill>
                  <a:schemeClr val="tx1"/>
                </a:solidFill>
                <a:latin typeface="Century Gothic" panose="020B0502020202020204" pitchFamily="34" charset="0"/>
              </a:rPr>
              <a:t>Keeps diabetes diary of results and values</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12</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979092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Focus Groups</a:t>
            </a:r>
          </a:p>
        </p:txBody>
      </p:sp>
      <p:sp>
        <p:nvSpPr>
          <p:cNvPr id="49155" name="Content Placeholder 2"/>
          <p:cNvSpPr>
            <a:spLocks noGrp="1"/>
          </p:cNvSpPr>
          <p:nvPr>
            <p:ph type="body" sz="quarter" idx="10"/>
          </p:nvPr>
        </p:nvSpPr>
        <p:spPr bwMode="auto">
          <a:xfrm>
            <a:off x="384048" y="1600200"/>
            <a:ext cx="8305800" cy="5791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pPr>
            <a:r>
              <a:rPr lang="en-US" altLang="en-US" sz="2200" dirty="0">
                <a:ea typeface="ＭＳ Ｐゴシック" panose="020B0600070205080204" pitchFamily="34" charset="-128"/>
              </a:rPr>
              <a:t>Commonly used method in marketing and social science research</a:t>
            </a:r>
          </a:p>
          <a:p>
            <a:pPr eaLnBrk="1" hangingPunct="1">
              <a:lnSpc>
                <a:spcPct val="110000"/>
              </a:lnSpc>
            </a:pPr>
            <a:r>
              <a:rPr lang="en-US" altLang="en-US" sz="2200" dirty="0">
                <a:ea typeface="ＭＳ Ｐゴシック" panose="020B0600070205080204" pitchFamily="34" charset="-128"/>
              </a:rPr>
              <a:t>Typically 3 to 10 participants representative of the sample population</a:t>
            </a:r>
          </a:p>
          <a:p>
            <a:pPr lvl="1" eaLnBrk="1" hangingPunct="1">
              <a:lnSpc>
                <a:spcPct val="110000"/>
              </a:lnSpc>
            </a:pPr>
            <a:r>
              <a:rPr lang="en-US" altLang="en-US" sz="2200" dirty="0">
                <a:ea typeface="ＭＳ Ｐゴシック" panose="020B0600070205080204" pitchFamily="34" charset="-128"/>
              </a:rPr>
              <a:t>For example: attending physicians, residents, nurses, pharmacists, administrators</a:t>
            </a:r>
          </a:p>
          <a:p>
            <a:pPr eaLnBrk="1" hangingPunct="1">
              <a:lnSpc>
                <a:spcPct val="110000"/>
              </a:lnSpc>
            </a:pPr>
            <a:r>
              <a:rPr lang="en-US" altLang="en-US" sz="2200" dirty="0">
                <a:ea typeface="ＭＳ Ｐゴシック" panose="020B0600070205080204" pitchFamily="34" charset="-128"/>
              </a:rPr>
              <a:t>Discussion led by trained facilitator</a:t>
            </a:r>
          </a:p>
          <a:p>
            <a:pPr eaLnBrk="1" hangingPunct="1">
              <a:lnSpc>
                <a:spcPct val="110000"/>
              </a:lnSpc>
            </a:pPr>
            <a:r>
              <a:rPr lang="en-US" altLang="en-US" sz="2200" dirty="0">
                <a:ea typeface="ＭＳ Ｐゴシック" panose="020B0600070205080204" pitchFamily="34" charset="-128"/>
              </a:rPr>
              <a:t>Preset agenda to guide discussion</a:t>
            </a:r>
          </a:p>
          <a:p>
            <a:pPr eaLnBrk="1" hangingPunct="1">
              <a:lnSpc>
                <a:spcPct val="110000"/>
              </a:lnSpc>
            </a:pPr>
            <a:r>
              <a:rPr lang="en-US" altLang="en-US" sz="2200" dirty="0">
                <a:ea typeface="ＭＳ Ｐゴシック" panose="020B0600070205080204" pitchFamily="34" charset="-128"/>
              </a:rPr>
              <a:t>Sufficient flexibility to pursue emergent issues</a:t>
            </a:r>
          </a:p>
          <a:p>
            <a:pPr eaLnBrk="1" hangingPunct="1">
              <a:lnSpc>
                <a:spcPct val="110000"/>
              </a:lnSpc>
            </a:pPr>
            <a:r>
              <a:rPr lang="en-US" altLang="en-US" sz="2200" dirty="0">
                <a:ea typeface="ＭＳ Ｐゴシック" panose="020B0600070205080204" pitchFamily="34" charset="-128"/>
              </a:rPr>
              <a:t>Facilitator guides and prompts discussion</a:t>
            </a:r>
          </a:p>
          <a:p>
            <a:pPr lvl="1" eaLnBrk="1" hangingPunct="1">
              <a:lnSpc>
                <a:spcPct val="110000"/>
              </a:lnSpc>
            </a:pPr>
            <a:r>
              <a:rPr lang="en-US" altLang="en-US" sz="2200" dirty="0">
                <a:ea typeface="ＭＳ Ｐゴシック" panose="020B0600070205080204" pitchFamily="34" charset="-128"/>
              </a:rPr>
              <a:t>Encourages less talkative participants to speak up</a:t>
            </a:r>
          </a:p>
          <a:p>
            <a:pPr lvl="1" eaLnBrk="1" hangingPunct="1">
              <a:lnSpc>
                <a:spcPct val="110000"/>
              </a:lnSpc>
            </a:pPr>
            <a:r>
              <a:rPr lang="en-US" altLang="en-US" sz="2200" dirty="0">
                <a:ea typeface="ＭＳ Ｐゴシック" panose="020B0600070205080204" pitchFamily="34" charset="-128"/>
              </a:rPr>
              <a:t>Discourages more verbose participants from dominating</a:t>
            </a:r>
          </a:p>
        </p:txBody>
      </p:sp>
      <p:sp>
        <p:nvSpPr>
          <p:cNvPr id="49156"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ADA3037-25C8-498B-8987-F31563D8A85A}" type="slidenum">
              <a:rPr lang="en-US" altLang="en-US" sz="1100" smtClean="0">
                <a:solidFill>
                  <a:srgbClr val="898989"/>
                </a:solidFill>
                <a:latin typeface="Century Gothic" panose="020B0502020202020204" pitchFamily="34" charset="0"/>
              </a:rPr>
              <a:pPr/>
              <a:t>13</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092858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Questionnaire and Surveys</a:t>
            </a:r>
          </a:p>
        </p:txBody>
      </p:sp>
      <p:sp>
        <p:nvSpPr>
          <p:cNvPr id="51203" name="Content Placeholder 2"/>
          <p:cNvSpPr>
            <a:spLocks noGrp="1"/>
          </p:cNvSpPr>
          <p:nvPr>
            <p:ph type="body" sz="quarter" idx="10"/>
          </p:nvPr>
        </p:nvSpPr>
        <p:spPr bwMode="auto">
          <a:xfrm>
            <a:off x="384048" y="16002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ea typeface="ＭＳ Ｐゴシック" panose="020B0600070205080204" pitchFamily="34" charset="-128"/>
              </a:rPr>
              <a:t>Common method for collecting user demographic data and soliciting opinions</a:t>
            </a:r>
          </a:p>
          <a:p>
            <a:pPr eaLnBrk="1" hangingPunct="1">
              <a:lnSpc>
                <a:spcPct val="110000"/>
              </a:lnSpc>
              <a:spcAft>
                <a:spcPts val="1200"/>
              </a:spcAft>
            </a:pPr>
            <a:r>
              <a:rPr lang="en-US" altLang="en-US" dirty="0">
                <a:ea typeface="ＭＳ Ｐゴシック" panose="020B0600070205080204" pitchFamily="34" charset="-128"/>
              </a:rPr>
              <a:t>Can reach a rather large group of people</a:t>
            </a:r>
          </a:p>
          <a:p>
            <a:pPr eaLnBrk="1" hangingPunct="1">
              <a:lnSpc>
                <a:spcPct val="110000"/>
              </a:lnSpc>
              <a:spcAft>
                <a:spcPts val="1200"/>
              </a:spcAft>
            </a:pPr>
            <a:r>
              <a:rPr lang="en-US" altLang="en-US" dirty="0">
                <a:ea typeface="ＭＳ Ｐゴシック" panose="020B0600070205080204" pitchFamily="34" charset="-128"/>
              </a:rPr>
              <a:t>Questions are typically closed, although open comments may be solicited</a:t>
            </a:r>
          </a:p>
        </p:txBody>
      </p:sp>
      <p:sp>
        <p:nvSpPr>
          <p:cNvPr id="51204"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D8441ED-2617-409E-9528-8699D2917FD5}" type="slidenum">
              <a:rPr lang="en-US" altLang="en-US" sz="1100" smtClean="0">
                <a:solidFill>
                  <a:srgbClr val="898989"/>
                </a:solidFill>
                <a:latin typeface="Century Gothic" panose="020B0502020202020204" pitchFamily="34" charset="0"/>
              </a:rPr>
              <a:pPr/>
              <a:t>14</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717865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Rating Scales: Likert</a:t>
            </a:r>
          </a:p>
        </p:txBody>
      </p:sp>
      <p:sp>
        <p:nvSpPr>
          <p:cNvPr id="53251" name="Content Placeholder 2"/>
          <p:cNvSpPr>
            <a:spLocks noGrp="1"/>
          </p:cNvSpPr>
          <p:nvPr>
            <p:ph type="body" sz="quarter" idx="10"/>
          </p:nvPr>
        </p:nvSpPr>
        <p:spPr bwMode="auto">
          <a:xfrm>
            <a:off x="384048" y="1600200"/>
            <a:ext cx="8912352" cy="3962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r>
              <a:rPr lang="en-US" altLang="en-US" dirty="0">
                <a:ea typeface="ＭＳ Ｐゴシック" panose="020B0600070205080204" pitchFamily="34" charset="-128"/>
              </a:rPr>
              <a:t>Mostly commonly used</a:t>
            </a:r>
          </a:p>
          <a:p>
            <a:pPr eaLnBrk="1" hangingPunct="1"/>
            <a:r>
              <a:rPr lang="en-US" altLang="en-US" dirty="0">
                <a:ea typeface="ＭＳ Ｐゴシック" panose="020B0600070205080204" pitchFamily="34" charset="-128"/>
              </a:rPr>
              <a:t>Measure opinions, attitudes, and beliefs</a:t>
            </a:r>
          </a:p>
          <a:p>
            <a:pPr eaLnBrk="1" hangingPunct="1"/>
            <a:r>
              <a:rPr lang="en-US" altLang="en-US" dirty="0">
                <a:ea typeface="ＭＳ Ｐゴシック" panose="020B0600070205080204" pitchFamily="34" charset="-128"/>
              </a:rPr>
              <a:t>Widely used for evaluating user satisfaction</a:t>
            </a:r>
          </a:p>
          <a:p>
            <a:pPr eaLnBrk="1" hangingPunct="1"/>
            <a:r>
              <a:rPr lang="en-US" altLang="en-US" dirty="0">
                <a:ea typeface="ＭＳ Ｐゴシック" panose="020B0600070205080204" pitchFamily="34" charset="-128"/>
              </a:rPr>
              <a:t>Statement representing a range of opinions</a:t>
            </a:r>
          </a:p>
          <a:p>
            <a:pPr lvl="1" eaLnBrk="1" hangingPunct="1"/>
            <a:r>
              <a:rPr lang="en-US" altLang="en-US" dirty="0">
                <a:ea typeface="ＭＳ Ｐゴシック" panose="020B0600070205080204" pitchFamily="34" charset="-128"/>
              </a:rPr>
              <a:t>“I found the system to be very easy to use.”</a:t>
            </a:r>
          </a:p>
          <a:p>
            <a:pPr eaLnBrk="1" hangingPunct="1"/>
            <a:r>
              <a:rPr lang="en-US" altLang="en-US" dirty="0">
                <a:ea typeface="ＭＳ Ｐゴシック" panose="020B0600070205080204" pitchFamily="34" charset="-128"/>
              </a:rPr>
              <a:t>Rate response on a continuum from one extreme </a:t>
            </a:r>
            <a:br>
              <a:rPr lang="en-US" altLang="en-US" dirty="0">
                <a:ea typeface="ＭＳ Ｐゴシック" panose="020B0600070205080204" pitchFamily="34" charset="-128"/>
              </a:rPr>
            </a:br>
            <a:r>
              <a:rPr lang="en-US" altLang="en-US" dirty="0">
                <a:ea typeface="ＭＳ Ｐゴシック" panose="020B0600070205080204" pitchFamily="34" charset="-128"/>
              </a:rPr>
              <a:t>(e.g., highest or strongest agreement) to another </a:t>
            </a:r>
            <a:br>
              <a:rPr lang="en-US" altLang="en-US" dirty="0">
                <a:ea typeface="ＭＳ Ｐゴシック" panose="020B0600070205080204" pitchFamily="34" charset="-128"/>
              </a:rPr>
            </a:br>
            <a:r>
              <a:rPr lang="en-US" altLang="en-US" dirty="0">
                <a:ea typeface="ＭＳ Ｐゴシック" panose="020B0600070205080204" pitchFamily="34" charset="-128"/>
              </a:rPr>
              <a:t>(lowest or strongest disagreement)</a:t>
            </a:r>
          </a:p>
        </p:txBody>
      </p:sp>
      <p:sp>
        <p:nvSpPr>
          <p:cNvPr id="53252"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006397E-1A59-462F-88A3-A2777BE7A9F2}" type="slidenum">
              <a:rPr lang="en-US" altLang="en-US" sz="1100" smtClean="0">
                <a:solidFill>
                  <a:srgbClr val="898989"/>
                </a:solidFill>
                <a:latin typeface="Century Gothic" panose="020B0502020202020204" pitchFamily="34" charset="0"/>
              </a:rPr>
              <a:pPr/>
              <a:t>15</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89487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ctr" anchorCtr="0" compatLnSpc="1">
            <a:prstTxWarp prst="textNoShape">
              <a:avLst/>
            </a:prstTxWarp>
          </a:bodyPr>
          <a:lstStyle/>
          <a:p>
            <a:pPr eaLnBrk="1" hangingPunct="1"/>
            <a:r>
              <a:rPr lang="en-US" altLang="en-US" dirty="0">
                <a:ea typeface="ＭＳ Ｐゴシック" panose="020B0600070205080204" pitchFamily="34" charset="-128"/>
              </a:rPr>
              <a:t>Sample Usability Likert Questions</a:t>
            </a:r>
          </a:p>
        </p:txBody>
      </p:sp>
      <p:sp>
        <p:nvSpPr>
          <p:cNvPr id="55300" name="Text Placeholder 2"/>
          <p:cNvSpPr>
            <a:spLocks noGrp="1"/>
          </p:cNvSpPr>
          <p:nvPr>
            <p:ph type="body" sz="quarter" idx="10"/>
          </p:nvPr>
        </p:nvSpPr>
        <p:spPr bwMode="auto">
          <a:xfrm>
            <a:off x="381000" y="7031736"/>
            <a:ext cx="5254752" cy="3628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ea typeface="ＭＳ Ｐゴシック" panose="020B0600070205080204" pitchFamily="34" charset="-128"/>
              </a:rPr>
              <a:t>(Preece, Rogers, &amp; Sharp, 2007)</a:t>
            </a:r>
          </a:p>
        </p:txBody>
      </p:sp>
      <p:pic>
        <p:nvPicPr>
          <p:cNvPr id="3" name="Picture Placeholder 2" descr="4 questions are shown with a range of 5-point answers such as Very easy, Easy, Somewhat, Not too easy and Rather difficult and Completely agree, Agree, Somewhat, Disagree, and Strongly disagree. " title="Sample Usability Likert Questions"/>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23946" r="23032"/>
          <a:stretch/>
        </p:blipFill>
        <p:spPr>
          <a:xfrm>
            <a:off x="2514600" y="1581194"/>
            <a:ext cx="4800600" cy="4405313"/>
          </a:xfrm>
          <a:prstGeom prst="rect">
            <a:avLst/>
          </a:prstGeom>
        </p:spPr>
      </p:pic>
      <p:sp>
        <p:nvSpPr>
          <p:cNvPr id="8" name="Slide Number Placeholder 3"/>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1pPr>
            <a:lvl2pPr marL="817245" indent="-314325"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2pPr>
            <a:lvl3pPr marL="125730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3pPr>
            <a:lvl4pPr marL="176022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4pPr>
            <a:lvl5pPr marL="226314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1100" dirty="0">
                <a:solidFill>
                  <a:srgbClr val="898989"/>
                </a:solidFill>
                <a:latin typeface="Century Gothic" panose="020B0502020202020204" pitchFamily="34" charset="0"/>
              </a:rPr>
              <a:t>16</a:t>
            </a:r>
          </a:p>
        </p:txBody>
      </p:sp>
    </p:spTree>
    <p:extLst>
      <p:ext uri="{BB962C8B-B14F-4D97-AF65-F5344CB8AC3E}">
        <p14:creationId xmlns:p14="http://schemas.microsoft.com/office/powerpoint/2010/main" val="3154621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Rating Scales: Semantic Differential</a:t>
            </a:r>
          </a:p>
        </p:txBody>
      </p:sp>
      <p:sp>
        <p:nvSpPr>
          <p:cNvPr id="9" name="Text Placeholder 8"/>
          <p:cNvSpPr>
            <a:spLocks noGrp="1"/>
          </p:cNvSpPr>
          <p:nvPr>
            <p:ph type="body" sz="quarter" idx="10"/>
          </p:nvPr>
        </p:nvSpPr>
        <p:spPr>
          <a:xfrm>
            <a:off x="524465" y="7031736"/>
            <a:ext cx="4187952" cy="381000"/>
          </a:xfrm>
        </p:spPr>
        <p:txBody>
          <a:bodyPr/>
          <a:lstStyle/>
          <a:p>
            <a:pPr marL="0" indent="0">
              <a:buNone/>
            </a:pPr>
            <a:r>
              <a:rPr lang="en-US" sz="1600" dirty="0"/>
              <a:t>(Preece, Rogers, &amp; Sharp, 2007)</a:t>
            </a:r>
          </a:p>
        </p:txBody>
      </p:sp>
      <p:sp>
        <p:nvSpPr>
          <p:cNvPr id="7" name="Rectangle 3"/>
          <p:cNvSpPr>
            <a:spLocks noGrp="1" noChangeArrowheads="1"/>
          </p:cNvSpPr>
          <p:nvPr>
            <p:ph type="body" sz="quarter" idx="11"/>
          </p:nvPr>
        </p:nvSpPr>
        <p:spPr>
          <a:xfrm>
            <a:off x="384048" y="1600200"/>
            <a:ext cx="4873752" cy="3505200"/>
          </a:xfrm>
          <a:ln>
            <a:miter lim="800000"/>
            <a:headEnd/>
            <a:tailEnd/>
          </a:ln>
        </p:spPr>
        <p:txBody>
          <a:bodyPr/>
          <a:lstStyle/>
          <a:p>
            <a:pPr marL="347663" indent="-347663" eaLnBrk="1" hangingPunct="1">
              <a:lnSpc>
                <a:spcPct val="110000"/>
              </a:lnSpc>
              <a:spcAft>
                <a:spcPts val="600"/>
              </a:spcAft>
              <a:buFont typeface="Arial" charset="0"/>
              <a:buChar char="•"/>
              <a:defRPr/>
            </a:pPr>
            <a:r>
              <a:rPr lang="en-US" dirty="0">
                <a:solidFill>
                  <a:schemeClr val="tx1"/>
                </a:solidFill>
                <a:ea typeface="ＭＳ Ｐゴシック" charset="-128"/>
              </a:rPr>
              <a:t>Explore a range of attitudes about a particular item</a:t>
            </a:r>
          </a:p>
          <a:p>
            <a:pPr marL="347663" indent="-347663" eaLnBrk="1" hangingPunct="1">
              <a:lnSpc>
                <a:spcPct val="110000"/>
              </a:lnSpc>
              <a:spcAft>
                <a:spcPts val="600"/>
              </a:spcAft>
              <a:buFont typeface="Arial" charset="0"/>
              <a:buChar char="•"/>
              <a:defRPr/>
            </a:pPr>
            <a:r>
              <a:rPr lang="en-US" dirty="0">
                <a:solidFill>
                  <a:schemeClr val="tx1"/>
                </a:solidFill>
                <a:ea typeface="ＭＳ Ｐゴシック" charset="-128"/>
              </a:rPr>
              <a:t>Participant is asked to place mark in one of a number of positions between </a:t>
            </a:r>
            <a:br>
              <a:rPr lang="en-US" dirty="0">
                <a:solidFill>
                  <a:schemeClr val="tx1"/>
                </a:solidFill>
                <a:ea typeface="ＭＳ Ｐゴシック" charset="-128"/>
              </a:rPr>
            </a:br>
            <a:r>
              <a:rPr lang="en-US" dirty="0">
                <a:solidFill>
                  <a:schemeClr val="tx1"/>
                </a:solidFill>
                <a:ea typeface="ＭＳ Ｐゴシック" charset="-128"/>
              </a:rPr>
              <a:t>two extremes to indicate agreement</a:t>
            </a:r>
          </a:p>
        </p:txBody>
      </p:sp>
      <p:pic>
        <p:nvPicPr>
          <p:cNvPr id="11" name="Content Placeholder 10" descr="Semantic differential rating scales  2 questions are shown with two answer grids: Attractive to Ugly with 7 boxes between them.  and Clear Confusing, with 7 boxes between. " title="Semantic differential rating scales "/>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232400" y="1676400"/>
            <a:ext cx="4445000" cy="1731962"/>
          </a:xfrm>
          <a:prstGeom prst="rect">
            <a:avLst/>
          </a:prstGeom>
        </p:spPr>
      </p:pic>
      <p:sp>
        <p:nvSpPr>
          <p:cNvPr id="57347"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C9725BD-065A-4ED0-80D4-5E920921CBD3}" type="slidenum">
              <a:rPr lang="en-US" altLang="en-US" sz="1100" smtClean="0">
                <a:solidFill>
                  <a:srgbClr val="898989"/>
                </a:solidFill>
                <a:latin typeface="Century Gothic" panose="020B0502020202020204" pitchFamily="34" charset="0"/>
              </a:rPr>
              <a:pPr/>
              <a:t>17</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95230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panose="020B0600070205080204" pitchFamily="34" charset="-128"/>
              </a:rPr>
              <a:t>Online Surveys: Two Types</a:t>
            </a:r>
            <a:endParaRPr lang="en-US" dirty="0"/>
          </a:p>
        </p:txBody>
      </p:sp>
      <p:sp>
        <p:nvSpPr>
          <p:cNvPr id="3" name="Content Placeholder 2"/>
          <p:cNvSpPr>
            <a:spLocks noGrp="1"/>
          </p:cNvSpPr>
          <p:nvPr>
            <p:ph type="body" sz="quarter" idx="10"/>
          </p:nvPr>
        </p:nvSpPr>
        <p:spPr>
          <a:xfrm>
            <a:off x="384048" y="1600200"/>
            <a:ext cx="3883152" cy="4724400"/>
          </a:xfrm>
        </p:spPr>
        <p:txBody>
          <a:bodyPr/>
          <a:lstStyle/>
          <a:p>
            <a:pPr marL="0" indent="0">
              <a:lnSpc>
                <a:spcPct val="110000"/>
              </a:lnSpc>
              <a:buNone/>
            </a:pPr>
            <a:r>
              <a:rPr lang="en-US" dirty="0">
                <a:cs typeface="Arial"/>
              </a:rPr>
              <a:t>Web-based:</a:t>
            </a:r>
          </a:p>
          <a:p>
            <a:pPr lvl="0">
              <a:lnSpc>
                <a:spcPct val="110000"/>
              </a:lnSpc>
            </a:pPr>
            <a:r>
              <a:rPr lang="en-US" dirty="0">
                <a:cs typeface="Arial"/>
              </a:rPr>
              <a:t>Can be interactive and can include check boxes, pull down menus, etc.</a:t>
            </a:r>
          </a:p>
          <a:p>
            <a:pPr lvl="0">
              <a:lnSpc>
                <a:spcPct val="110000"/>
              </a:lnSpc>
            </a:pPr>
            <a:r>
              <a:rPr lang="en-US" dirty="0">
                <a:cs typeface="Arial"/>
              </a:rPr>
              <a:t>Branching logic tailors questions to specific populations</a:t>
            </a:r>
          </a:p>
          <a:p>
            <a:pPr lvl="0">
              <a:lnSpc>
                <a:spcPct val="110000"/>
              </a:lnSpc>
            </a:pPr>
            <a:r>
              <a:rPr lang="en-US" dirty="0">
                <a:cs typeface="Arial"/>
              </a:rPr>
              <a:t>Answers written to a database</a:t>
            </a:r>
          </a:p>
        </p:txBody>
      </p:sp>
      <p:sp>
        <p:nvSpPr>
          <p:cNvPr id="5" name="Content Placeholder 4"/>
          <p:cNvSpPr>
            <a:spLocks noGrp="1"/>
          </p:cNvSpPr>
          <p:nvPr>
            <p:ph type="body" sz="quarter" idx="11"/>
          </p:nvPr>
        </p:nvSpPr>
        <p:spPr>
          <a:xfrm>
            <a:off x="5105400" y="1600200"/>
            <a:ext cx="4356924" cy="2362200"/>
          </a:xfrm>
        </p:spPr>
        <p:txBody>
          <a:bodyPr/>
          <a:lstStyle/>
          <a:p>
            <a:pPr>
              <a:lnSpc>
                <a:spcPct val="110000"/>
              </a:lnSpc>
              <a:spcAft>
                <a:spcPts val="600"/>
              </a:spcAft>
            </a:pPr>
            <a:r>
              <a:rPr lang="en-US" dirty="0">
                <a:solidFill>
                  <a:schemeClr val="tx1"/>
                </a:solidFill>
                <a:cs typeface="Arial"/>
              </a:rPr>
              <a:t>E-mail-based: </a:t>
            </a:r>
          </a:p>
          <a:p>
            <a:pPr marL="342900" lvl="0" indent="-342900">
              <a:lnSpc>
                <a:spcPct val="110000"/>
              </a:lnSpc>
              <a:spcAft>
                <a:spcPts val="600"/>
              </a:spcAft>
              <a:buFont typeface="Arial" panose="020B0604020202020204" pitchFamily="34" charset="0"/>
              <a:buChar char="•"/>
            </a:pPr>
            <a:r>
              <a:rPr lang="en-US" dirty="0">
                <a:solidFill>
                  <a:schemeClr val="tx1"/>
                </a:solidFill>
                <a:cs typeface="Arial"/>
              </a:rPr>
              <a:t>Electronic version of paper survey</a:t>
            </a:r>
          </a:p>
          <a:p>
            <a:pPr marL="342900" lvl="0" indent="-342900">
              <a:lnSpc>
                <a:spcPct val="110000"/>
              </a:lnSpc>
              <a:spcAft>
                <a:spcPts val="600"/>
              </a:spcAft>
              <a:buFont typeface="Arial" panose="020B0604020202020204" pitchFamily="34" charset="0"/>
              <a:buChar char="•"/>
            </a:pPr>
            <a:r>
              <a:rPr lang="en-US" dirty="0">
                <a:solidFill>
                  <a:schemeClr val="tx1"/>
                </a:solidFill>
                <a:cs typeface="Arial"/>
              </a:rPr>
              <a:t>Options are limited</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18</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452295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Survey Monkey</a:t>
            </a:r>
          </a:p>
        </p:txBody>
      </p:sp>
      <p:sp>
        <p:nvSpPr>
          <p:cNvPr id="4" name="Text Placeholder 3"/>
          <p:cNvSpPr>
            <a:spLocks noGrp="1"/>
          </p:cNvSpPr>
          <p:nvPr>
            <p:ph type="body" sz="quarter" idx="10"/>
          </p:nvPr>
        </p:nvSpPr>
        <p:spPr>
          <a:xfrm>
            <a:off x="5860796" y="6008868"/>
            <a:ext cx="3435604" cy="925332"/>
          </a:xfrm>
        </p:spPr>
        <p:txBody>
          <a:bodyPr/>
          <a:lstStyle/>
          <a:p>
            <a:pPr marL="0" indent="0">
              <a:buNone/>
            </a:pPr>
            <a:r>
              <a:rPr lang="en-US" sz="1600" dirty="0"/>
              <a:t>(SurveyMonkey: Free online survey software and questionnaire tool, n.d.)</a:t>
            </a:r>
          </a:p>
        </p:txBody>
      </p:sp>
      <p:sp>
        <p:nvSpPr>
          <p:cNvPr id="61443" name="Content Placeholder 2"/>
          <p:cNvSpPr>
            <a:spLocks noGrp="1"/>
          </p:cNvSpPr>
          <p:nvPr>
            <p:ph type="body" sz="quarter" idx="11"/>
          </p:nvPr>
        </p:nvSpPr>
        <p:spPr bwMode="auto">
          <a:xfrm>
            <a:off x="379225" y="1600200"/>
            <a:ext cx="5178552" cy="44086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342900" indent="-342900" eaLnBrk="1" hangingPunct="1">
              <a:lnSpc>
                <a:spcPct val="110000"/>
              </a:lnSpc>
              <a:spcAft>
                <a:spcPts val="600"/>
              </a:spcAft>
              <a:buFont typeface="Arial" panose="020B0604020202020204" pitchFamily="34" charset="0"/>
              <a:buChar char="•"/>
            </a:pPr>
            <a:r>
              <a:rPr lang="en-US" altLang="en-US" dirty="0">
                <a:solidFill>
                  <a:schemeClr val="tx1"/>
                </a:solidFill>
                <a:ea typeface="ＭＳ Ｐゴシック" panose="020B0600070205080204" pitchFamily="34" charset="-128"/>
              </a:rPr>
              <a:t>Illustration of online survey</a:t>
            </a:r>
          </a:p>
          <a:p>
            <a:pPr marL="342900" indent="-342900" eaLnBrk="1" hangingPunct="1">
              <a:lnSpc>
                <a:spcPct val="110000"/>
              </a:lnSpc>
              <a:spcAft>
                <a:spcPts val="600"/>
              </a:spcAft>
              <a:buFont typeface="Arial" panose="020B0604020202020204" pitchFamily="34" charset="0"/>
              <a:buChar char="•"/>
            </a:pPr>
            <a:r>
              <a:rPr lang="en-US" altLang="en-US" dirty="0">
                <a:solidFill>
                  <a:schemeClr val="tx1"/>
                </a:solidFill>
                <a:ea typeface="ＭＳ Ｐゴシック" panose="020B0600070205080204" pitchFamily="34" charset="-128"/>
              </a:rPr>
              <a:t>Focuses on user experience</a:t>
            </a:r>
          </a:p>
          <a:p>
            <a:pPr marL="342900" indent="-342900" eaLnBrk="1" hangingPunct="1">
              <a:lnSpc>
                <a:spcPct val="110000"/>
              </a:lnSpc>
              <a:spcAft>
                <a:spcPts val="600"/>
              </a:spcAft>
              <a:buFont typeface="Arial" panose="020B0604020202020204" pitchFamily="34" charset="0"/>
              <a:buChar char="•"/>
            </a:pPr>
            <a:r>
              <a:rPr lang="en-US" altLang="en-US" dirty="0">
                <a:solidFill>
                  <a:schemeClr val="tx1"/>
                </a:solidFill>
                <a:ea typeface="ＭＳ Ｐゴシック" panose="020B0600070205080204" pitchFamily="34" charset="-128"/>
              </a:rPr>
              <a:t>Different forms of interaction</a:t>
            </a:r>
          </a:p>
          <a:p>
            <a:pPr marL="741363" lvl="1" indent="-393700" eaLnBrk="1" hangingPunct="1">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ea typeface="ＭＳ Ｐゴシック" panose="020B0600070205080204" pitchFamily="34" charset="-128"/>
              </a:rPr>
              <a:t>Check boxes for multiple selection</a:t>
            </a:r>
          </a:p>
          <a:p>
            <a:pPr marL="741363" lvl="1" indent="-393700" eaLnBrk="1" hangingPunct="1">
              <a:lnSpc>
                <a:spcPct val="110000"/>
              </a:lnSpc>
              <a:spcAft>
                <a:spcPts val="600"/>
              </a:spcAft>
              <a:buFont typeface="Courier New" panose="02070309020205020404" pitchFamily="49" charset="0"/>
              <a:buChar char="o"/>
            </a:pPr>
            <a:r>
              <a:rPr lang="en-US" altLang="en-US" sz="2400" dirty="0">
                <a:solidFill>
                  <a:schemeClr val="tx1"/>
                </a:solidFill>
                <a:latin typeface="Century Gothic" panose="020B0502020202020204" pitchFamily="34" charset="0"/>
                <a:ea typeface="ＭＳ Ｐゴシック" panose="020B0600070205080204" pitchFamily="34" charset="-128"/>
              </a:rPr>
              <a:t>Radio buttons for choosing among alternatives or rating items on Likert scale</a:t>
            </a:r>
          </a:p>
          <a:p>
            <a:pPr marL="342900" indent="-342900" eaLnBrk="1" hangingPunct="1">
              <a:lnSpc>
                <a:spcPct val="110000"/>
              </a:lnSpc>
              <a:spcAft>
                <a:spcPts val="600"/>
              </a:spcAft>
              <a:buFont typeface="Arial" panose="020B0604020202020204" pitchFamily="34" charset="0"/>
              <a:buChar char="•"/>
            </a:pPr>
            <a:r>
              <a:rPr lang="en-US" altLang="en-US" dirty="0">
                <a:solidFill>
                  <a:schemeClr val="tx1"/>
                </a:solidFill>
                <a:ea typeface="ＭＳ Ｐゴシック" panose="020B0600070205080204" pitchFamily="34" charset="-128"/>
              </a:rPr>
              <a:t>Configurable and flexible</a:t>
            </a:r>
          </a:p>
        </p:txBody>
      </p:sp>
      <p:pic>
        <p:nvPicPr>
          <p:cNvPr id="8" name="Content Placeholder 7" descr="Screenshot of SurveyMonkey webpage, free online survey software &amp; questionnaire tool .  The interface shows 3 sample questions one with checkboxes, one with radio buttons and has buttons for: Add Question Here, Edit Question, Move, Copy , Delete, Add Question Logic. At the Top the screen reads Page #3, Buttons for Edit Page, Move, Copy, Delete, Add Page Logic. Select a page to view below or view all phages Drop Down mean with #3 User Experience selected. " title="SurveyMonkey webpage"/>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951538" y="1600200"/>
            <a:ext cx="3546475" cy="4305300"/>
          </a:xfrm>
          <a:prstGeom prst="rect">
            <a:avLst/>
          </a:prstGeom>
          <a:effectLst>
            <a:outerShdw blurRad="50800" dist="38100" dir="2700000" algn="tl" rotWithShape="0">
              <a:prstClr val="black">
                <a:alpha val="40000"/>
              </a:prstClr>
            </a:outerShdw>
          </a:effectLst>
        </p:spPr>
      </p:pic>
      <p:sp>
        <p:nvSpPr>
          <p:cNvPr id="61444"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746EE88-CB74-44A5-A79B-0481D4D14289}" type="slidenum">
              <a:rPr lang="en-US" altLang="en-US" sz="1100" smtClean="0">
                <a:solidFill>
                  <a:srgbClr val="898989"/>
                </a:solidFill>
                <a:latin typeface="Century Gothic" panose="020B0502020202020204" pitchFamily="34" charset="0"/>
              </a:rPr>
              <a:pPr/>
              <a:t>19</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665506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Evaluating Usability</a:t>
            </a:r>
            <a:endParaRPr lang="en-US" altLang="en-US" sz="2400" b="0" dirty="0">
              <a:solidFill>
                <a:srgbClr val="1E1860"/>
              </a:solidFill>
              <a:ea typeface="ＭＳ Ｐゴシック" panose="020B0600070205080204" pitchFamily="34" charset="-128"/>
            </a:endParaRPr>
          </a:p>
        </p:txBody>
      </p:sp>
      <p:sp>
        <p:nvSpPr>
          <p:cNvPr id="13316" name="Text Placeholder 3"/>
          <p:cNvSpPr>
            <a:spLocks noGrp="1"/>
          </p:cNvSpPr>
          <p:nvPr>
            <p:ph type="body" sz="quarter" idx="10"/>
          </p:nvPr>
        </p:nvSpPr>
        <p:spPr bwMode="auto">
          <a:prstGeom prst="rect">
            <a:avLst/>
          </a:prstGeom>
        </p:spPr>
        <p:txBody>
          <a:bodyPr>
            <a:normAutofit lnSpcReduction="10000"/>
          </a:bodyPr>
          <a:lstStyle/>
          <a:p>
            <a:pPr eaLnBrk="1" hangingPunct="1">
              <a:lnSpc>
                <a:spcPct val="110000"/>
              </a:lnSpc>
              <a:spcAft>
                <a:spcPts val="1200"/>
              </a:spcAft>
              <a:buFont typeface="Arial" charset="0"/>
              <a:buChar char="•"/>
              <a:defRPr/>
            </a:pPr>
            <a:r>
              <a:rPr lang="en-US" dirty="0">
                <a:ea typeface="+mn-ea"/>
              </a:rPr>
              <a:t>Describe the importance of usability in relation to health information technologies</a:t>
            </a:r>
          </a:p>
          <a:p>
            <a:pPr eaLnBrk="1" hangingPunct="1">
              <a:lnSpc>
                <a:spcPct val="110000"/>
              </a:lnSpc>
              <a:spcAft>
                <a:spcPts val="1200"/>
              </a:spcAft>
              <a:buFont typeface="Arial" charset="0"/>
              <a:buChar char="•"/>
              <a:defRPr/>
            </a:pPr>
            <a:r>
              <a:rPr lang="en-US" dirty="0">
                <a:ea typeface="+mn-ea"/>
              </a:rPr>
              <a:t>List and describe usability evaluation methods</a:t>
            </a:r>
          </a:p>
          <a:p>
            <a:pPr eaLnBrk="1" hangingPunct="1">
              <a:lnSpc>
                <a:spcPct val="110000"/>
              </a:lnSpc>
              <a:spcAft>
                <a:spcPts val="1200"/>
              </a:spcAft>
              <a:buFont typeface="Arial" charset="0"/>
              <a:buChar char="•"/>
              <a:defRPr/>
            </a:pPr>
            <a:r>
              <a:rPr lang="en-US" dirty="0">
                <a:ea typeface="+mn-ea"/>
              </a:rPr>
              <a:t>Given a situation and set of goals, determine which usability evaluation method would be most appropriate and effective</a:t>
            </a:r>
          </a:p>
        </p:txBody>
      </p:sp>
      <p:sp>
        <p:nvSpPr>
          <p:cNvPr id="26627"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2AD1F6A-6FE2-4C5E-9E06-20B235E325D1}" type="slidenum">
              <a:rPr lang="en-US" altLang="en-US" sz="1100" smtClean="0">
                <a:solidFill>
                  <a:srgbClr val="898989"/>
                </a:solidFill>
                <a:latin typeface="Century Gothic" panose="020B0502020202020204" pitchFamily="34" charset="0"/>
              </a:rPr>
              <a:pPr/>
              <a:t>2</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a:t>
            </a:r>
          </a:p>
        </p:txBody>
      </p:sp>
    </p:spTree>
    <p:extLst>
      <p:ext uri="{BB962C8B-B14F-4D97-AF65-F5344CB8AC3E}">
        <p14:creationId xmlns:p14="http://schemas.microsoft.com/office/powerpoint/2010/main" val="28682282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0"/>
            <a:ext cx="8674100" cy="545110"/>
          </a:xfrm>
        </p:spPr>
        <p:txBody>
          <a:bodyPr/>
          <a:lstStyle/>
          <a:p>
            <a:r>
              <a:rPr lang="en-US" altLang="en-US" dirty="0">
                <a:ea typeface="ＭＳ Ｐゴシック" panose="020B0600070205080204" pitchFamily="34" charset="-128"/>
              </a:rPr>
              <a:t>Usability Inspection Methods:</a:t>
            </a:r>
            <a:br>
              <a:rPr lang="en-US" altLang="en-US" dirty="0">
                <a:ea typeface="ＭＳ Ｐゴシック" panose="020B0600070205080204" pitchFamily="34" charset="-128"/>
              </a:rPr>
            </a:br>
            <a:r>
              <a:rPr lang="en-US" altLang="en-US" dirty="0">
                <a:ea typeface="ＭＳ Ｐゴシック" panose="020B0600070205080204" pitchFamily="34" charset="-128"/>
              </a:rPr>
              <a:t>Expert Reviews</a:t>
            </a:r>
            <a:endParaRPr lang="en-US" dirty="0"/>
          </a:p>
        </p:txBody>
      </p:sp>
      <p:sp>
        <p:nvSpPr>
          <p:cNvPr id="3" name="Content Placeholder 2"/>
          <p:cNvSpPr>
            <a:spLocks noGrp="1"/>
          </p:cNvSpPr>
          <p:nvPr>
            <p:ph type="body" sz="quarter" idx="10"/>
          </p:nvPr>
        </p:nvSpPr>
        <p:spPr>
          <a:xfrm>
            <a:off x="384048" y="1600200"/>
            <a:ext cx="8305800" cy="5334000"/>
          </a:xfrm>
        </p:spPr>
        <p:txBody>
          <a:bodyPr/>
          <a:lstStyle/>
          <a:p>
            <a:pPr lvl="0">
              <a:lnSpc>
                <a:spcPct val="110000"/>
              </a:lnSpc>
            </a:pPr>
            <a:r>
              <a:rPr lang="en-US" sz="1900" dirty="0">
                <a:cs typeface="Arial"/>
              </a:rPr>
              <a:t>Methods for examining user interface</a:t>
            </a:r>
          </a:p>
          <a:p>
            <a:pPr marL="682625" indent="-334963">
              <a:lnSpc>
                <a:spcPct val="110000"/>
              </a:lnSpc>
              <a:buFont typeface="Courier New" panose="02070309020205020404" pitchFamily="49" charset="0"/>
              <a:buChar char="o"/>
              <a:tabLst>
                <a:tab pos="1377950" algn="l"/>
              </a:tabLst>
            </a:pPr>
            <a:r>
              <a:rPr lang="en-US" sz="1900" dirty="0">
                <a:cs typeface="Arial"/>
              </a:rPr>
              <a:t>Performed by analysts or evaluators</a:t>
            </a:r>
          </a:p>
          <a:p>
            <a:pPr marL="682625" indent="-334963">
              <a:lnSpc>
                <a:spcPct val="110000"/>
              </a:lnSpc>
              <a:buFont typeface="Courier New" panose="02070309020205020404" pitchFamily="49" charset="0"/>
              <a:buChar char="o"/>
              <a:tabLst>
                <a:tab pos="1377950" algn="l"/>
              </a:tabLst>
            </a:pPr>
            <a:r>
              <a:rPr lang="en-US" sz="1900" dirty="0">
                <a:cs typeface="Arial"/>
              </a:rPr>
              <a:t>Reliance on judgment as a source of feedback</a:t>
            </a:r>
          </a:p>
          <a:p>
            <a:pPr lvl="0">
              <a:lnSpc>
                <a:spcPct val="110000"/>
              </a:lnSpc>
            </a:pPr>
            <a:r>
              <a:rPr lang="en-US" sz="1900" dirty="0">
                <a:cs typeface="Arial"/>
              </a:rPr>
              <a:t>Cost effective</a:t>
            </a:r>
          </a:p>
          <a:p>
            <a:pPr lvl="0">
              <a:lnSpc>
                <a:spcPct val="110000"/>
              </a:lnSpc>
            </a:pPr>
            <a:r>
              <a:rPr lang="en-US" sz="1900" dirty="0">
                <a:solidFill>
                  <a:srgbClr val="000000"/>
                </a:solidFill>
                <a:cs typeface="Arial"/>
              </a:rPr>
              <a:t>Usability expert (or team of experts) methodically steps through the system</a:t>
            </a:r>
          </a:p>
          <a:p>
            <a:pPr marL="682625" indent="-334963">
              <a:lnSpc>
                <a:spcPct val="110000"/>
              </a:lnSpc>
              <a:buFont typeface="Courier New" panose="02070309020205020404" pitchFamily="49" charset="0"/>
              <a:buChar char="o"/>
            </a:pPr>
            <a:r>
              <a:rPr lang="en-US" sz="1900" dirty="0">
                <a:solidFill>
                  <a:srgbClr val="000000"/>
                </a:solidFill>
                <a:cs typeface="Arial"/>
              </a:rPr>
              <a:t>Noting </a:t>
            </a:r>
            <a:r>
              <a:rPr lang="en-US" sz="1900" b="1" dirty="0">
                <a:solidFill>
                  <a:srgbClr val="000000"/>
                </a:solidFill>
                <a:cs typeface="Arial"/>
              </a:rPr>
              <a:t>usability problems </a:t>
            </a:r>
            <a:r>
              <a:rPr lang="en-US" sz="1900" dirty="0">
                <a:solidFill>
                  <a:srgbClr val="000000"/>
                </a:solidFill>
                <a:cs typeface="Arial"/>
              </a:rPr>
              <a:t>and </a:t>
            </a:r>
            <a:r>
              <a:rPr lang="en-US" sz="1900" b="1" dirty="0">
                <a:solidFill>
                  <a:srgbClr val="000000"/>
                </a:solidFill>
                <a:cs typeface="Arial"/>
              </a:rPr>
              <a:t>violations </a:t>
            </a:r>
            <a:r>
              <a:rPr lang="en-US" sz="1900" dirty="0">
                <a:solidFill>
                  <a:srgbClr val="000000"/>
                </a:solidFill>
                <a:cs typeface="Arial"/>
              </a:rPr>
              <a:t>to usability principles</a:t>
            </a:r>
          </a:p>
          <a:p>
            <a:pPr marL="682625" indent="-334963">
              <a:lnSpc>
                <a:spcPct val="110000"/>
              </a:lnSpc>
              <a:buFont typeface="Courier New" panose="02070309020205020404" pitchFamily="49" charset="0"/>
              <a:buChar char="o"/>
            </a:pPr>
            <a:r>
              <a:rPr lang="en-US" sz="1900" dirty="0">
                <a:solidFill>
                  <a:srgbClr val="000000"/>
                </a:solidFill>
                <a:cs typeface="Arial"/>
              </a:rPr>
              <a:t>Noting the severity of problems</a:t>
            </a:r>
          </a:p>
          <a:p>
            <a:pPr lvl="0">
              <a:lnSpc>
                <a:spcPct val="110000"/>
              </a:lnSpc>
            </a:pPr>
            <a:r>
              <a:rPr lang="en-US" sz="1900" dirty="0">
                <a:solidFill>
                  <a:srgbClr val="000000"/>
                </a:solidFill>
                <a:cs typeface="Arial"/>
              </a:rPr>
              <a:t>Involves assessing the usability of a system for carrying out specific tasks (i.e., scenarios)</a:t>
            </a:r>
          </a:p>
          <a:p>
            <a:pPr lvl="0">
              <a:lnSpc>
                <a:spcPct val="110000"/>
              </a:lnSpc>
            </a:pPr>
            <a:r>
              <a:rPr lang="en-US" sz="1900" dirty="0">
                <a:solidFill>
                  <a:srgbClr val="000000"/>
                </a:solidFill>
                <a:cs typeface="Arial"/>
              </a:rPr>
              <a:t>Heuristic evaluation:</a:t>
            </a:r>
          </a:p>
          <a:p>
            <a:pPr marL="682625">
              <a:lnSpc>
                <a:spcPct val="110000"/>
              </a:lnSpc>
              <a:buFont typeface="Courier New" panose="02070309020205020404" pitchFamily="49" charset="0"/>
              <a:buChar char="o"/>
            </a:pPr>
            <a:r>
              <a:rPr lang="en-US" sz="1900" dirty="0">
                <a:cs typeface="Arial"/>
              </a:rPr>
              <a:t>Display based </a:t>
            </a:r>
          </a:p>
          <a:p>
            <a:pPr lvl="0">
              <a:lnSpc>
                <a:spcPct val="110000"/>
              </a:lnSpc>
            </a:pPr>
            <a:r>
              <a:rPr lang="en-US" sz="1900" dirty="0">
                <a:cs typeface="Arial"/>
              </a:rPr>
              <a:t>Cognitive walkthrough:</a:t>
            </a:r>
          </a:p>
          <a:p>
            <a:pPr marL="682625">
              <a:lnSpc>
                <a:spcPct val="110000"/>
              </a:lnSpc>
              <a:buFont typeface="Courier New" panose="02070309020205020404" pitchFamily="49" charset="0"/>
              <a:buChar char="o"/>
            </a:pPr>
            <a:r>
              <a:rPr lang="en-US" sz="1900" dirty="0">
                <a:cs typeface="Arial"/>
              </a:rPr>
              <a:t>Task analytic</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20</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8179131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Usability Principles</a:t>
            </a:r>
            <a:endParaRPr lang="en-US" altLang="en-US" sz="2400" b="0" dirty="0">
              <a:solidFill>
                <a:schemeClr val="bg1"/>
              </a:solidFill>
              <a:ea typeface="ＭＳ Ｐゴシック" panose="020B0600070205080204" pitchFamily="34" charset="-128"/>
            </a:endParaRPr>
          </a:p>
        </p:txBody>
      </p:sp>
      <p:sp>
        <p:nvSpPr>
          <p:cNvPr id="32771" name="Content Placeholder 2"/>
          <p:cNvSpPr>
            <a:spLocks noGrp="1"/>
          </p:cNvSpPr>
          <p:nvPr>
            <p:ph type="body" sz="quarter" idx="10"/>
          </p:nvPr>
        </p:nvSpPr>
        <p:spPr bwMode="auto">
          <a:xfrm>
            <a:off x="384048" y="2133600"/>
            <a:ext cx="8305800" cy="4876800"/>
          </a:xfrm>
        </p:spPr>
        <p:txBody>
          <a:bodyPr vert="horz" wrap="square" lIns="100584" tIns="50292" rIns="100584" bIns="50292" numCol="1" anchor="t" anchorCtr="0" compatLnSpc="1">
            <a:prstTxWarp prst="textNoShape">
              <a:avLst/>
            </a:prstTxWarp>
            <a:noAutofit/>
          </a:bodyPr>
          <a:lstStyle/>
          <a:p>
            <a:pPr eaLnBrk="1" hangingPunct="1">
              <a:lnSpc>
                <a:spcPct val="110000"/>
              </a:lnSpc>
              <a:buFont typeface="Arial" charset="0"/>
              <a:buChar char="•"/>
              <a:defRPr/>
            </a:pPr>
            <a:r>
              <a:rPr lang="en-US" dirty="0"/>
              <a:t>Visibility of system status</a:t>
            </a:r>
          </a:p>
          <a:p>
            <a:pPr eaLnBrk="1" hangingPunct="1">
              <a:lnSpc>
                <a:spcPct val="110000"/>
              </a:lnSpc>
              <a:buFont typeface="Arial" charset="0"/>
              <a:buChar char="•"/>
              <a:defRPr/>
            </a:pPr>
            <a:r>
              <a:rPr lang="en-US" dirty="0"/>
              <a:t>Match between system and the real world</a:t>
            </a:r>
          </a:p>
          <a:p>
            <a:pPr eaLnBrk="1" hangingPunct="1">
              <a:lnSpc>
                <a:spcPct val="110000"/>
              </a:lnSpc>
              <a:buFont typeface="Arial" charset="0"/>
              <a:buChar char="•"/>
              <a:defRPr/>
            </a:pPr>
            <a:r>
              <a:rPr lang="en-US" dirty="0"/>
              <a:t>User control and freedom</a:t>
            </a:r>
          </a:p>
          <a:p>
            <a:pPr eaLnBrk="1" hangingPunct="1">
              <a:lnSpc>
                <a:spcPct val="110000"/>
              </a:lnSpc>
              <a:buFont typeface="Arial" charset="0"/>
              <a:buChar char="•"/>
              <a:defRPr/>
            </a:pPr>
            <a:r>
              <a:rPr lang="en-US" dirty="0"/>
              <a:t>Consistency and standards</a:t>
            </a:r>
          </a:p>
          <a:p>
            <a:pPr eaLnBrk="1" hangingPunct="1">
              <a:lnSpc>
                <a:spcPct val="110000"/>
              </a:lnSpc>
              <a:buFont typeface="Arial" charset="0"/>
              <a:buChar char="•"/>
              <a:defRPr/>
            </a:pPr>
            <a:r>
              <a:rPr lang="en-US" dirty="0"/>
              <a:t>Help users recognize, diagnose, and recover from errors</a:t>
            </a:r>
          </a:p>
          <a:p>
            <a:pPr eaLnBrk="1" hangingPunct="1">
              <a:lnSpc>
                <a:spcPct val="110000"/>
              </a:lnSpc>
              <a:buFont typeface="Arial" charset="0"/>
              <a:buChar char="•"/>
              <a:defRPr/>
            </a:pPr>
            <a:r>
              <a:rPr lang="en-US" dirty="0"/>
              <a:t>Minimize memory load</a:t>
            </a:r>
          </a:p>
          <a:p>
            <a:pPr lvl="1" eaLnBrk="1" hangingPunct="1">
              <a:lnSpc>
                <a:spcPct val="110000"/>
              </a:lnSpc>
              <a:defRPr/>
            </a:pPr>
            <a:r>
              <a:rPr lang="en-US" dirty="0"/>
              <a:t>Emphasize recognition rather than recall</a:t>
            </a:r>
          </a:p>
          <a:p>
            <a:pPr eaLnBrk="1" hangingPunct="1">
              <a:lnSpc>
                <a:spcPct val="110000"/>
              </a:lnSpc>
              <a:buFont typeface="Arial" charset="0"/>
              <a:buChar char="•"/>
              <a:defRPr/>
            </a:pPr>
            <a:r>
              <a:rPr lang="en-US" dirty="0"/>
              <a:t>Flexibility and efficiency</a:t>
            </a:r>
          </a:p>
          <a:p>
            <a:pPr eaLnBrk="1" hangingPunct="1">
              <a:lnSpc>
                <a:spcPct val="110000"/>
              </a:lnSpc>
              <a:buFont typeface="Arial" charset="0"/>
              <a:buChar char="•"/>
              <a:defRPr/>
            </a:pPr>
            <a:r>
              <a:rPr lang="en-US" dirty="0"/>
              <a:t>Motivation and engagement </a:t>
            </a:r>
          </a:p>
        </p:txBody>
      </p:sp>
      <p:sp>
        <p:nvSpPr>
          <p:cNvPr id="65540"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7132167-6BC4-4D03-9FAC-385D5945BA0F}" type="slidenum">
              <a:rPr lang="en-US" altLang="en-US" sz="1100" smtClean="0">
                <a:solidFill>
                  <a:srgbClr val="898989"/>
                </a:solidFill>
                <a:latin typeface="Century Gothic" panose="020B0502020202020204" pitchFamily="34" charset="0"/>
              </a:rPr>
              <a:pPr/>
              <a:t>21</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Nielsen, 1993</a:t>
            </a:r>
          </a:p>
        </p:txBody>
      </p:sp>
    </p:spTree>
    <p:extLst>
      <p:ext uri="{BB962C8B-B14F-4D97-AF65-F5344CB8AC3E}">
        <p14:creationId xmlns:p14="http://schemas.microsoft.com/office/powerpoint/2010/main" val="1114128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ctr" anchorCtr="0" compatLnSpc="1">
            <a:prstTxWarp prst="textNoShape">
              <a:avLst/>
            </a:prstTxWarp>
          </a:bodyPr>
          <a:lstStyle/>
          <a:p>
            <a:pPr eaLnBrk="1" hangingPunct="1"/>
            <a:r>
              <a:rPr lang="en-US" altLang="en-US" dirty="0">
                <a:ea typeface="ＭＳ Ｐゴシック" panose="020B0600070205080204" pitchFamily="34" charset="-128"/>
              </a:rPr>
              <a:t>Heuristic Evaluation</a:t>
            </a:r>
          </a:p>
        </p:txBody>
      </p:sp>
      <p:sp>
        <p:nvSpPr>
          <p:cNvPr id="67587" name="Content Placeholder 2"/>
          <p:cNvSpPr>
            <a:spLocks noGrp="1"/>
          </p:cNvSpPr>
          <p:nvPr>
            <p:ph type="body" sz="quarter" idx="10"/>
          </p:nvPr>
        </p:nvSpPr>
        <p:spPr bwMode="auto">
          <a:xfrm>
            <a:off x="384048" y="1600200"/>
            <a:ext cx="8836152"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pPr>
            <a:r>
              <a:rPr lang="en-US" altLang="en-US" dirty="0">
                <a:ea typeface="ＭＳ Ｐゴシック" panose="020B0600070205080204" pitchFamily="34" charset="-128"/>
              </a:rPr>
              <a:t>Developed by Jakob Nielsen and Rolf Molich</a:t>
            </a:r>
          </a:p>
          <a:p>
            <a:pPr eaLnBrk="1" hangingPunct="1">
              <a:lnSpc>
                <a:spcPct val="110000"/>
              </a:lnSpc>
            </a:pPr>
            <a:r>
              <a:rPr lang="en-US" altLang="en-US" dirty="0">
                <a:ea typeface="ＭＳ Ｐゴシック" panose="020B0600070205080204" pitchFamily="34" charset="-128"/>
              </a:rPr>
              <a:t>Method for structuring the critique of a system using simple and general heuristics</a:t>
            </a:r>
          </a:p>
          <a:p>
            <a:pPr eaLnBrk="1" hangingPunct="1">
              <a:lnSpc>
                <a:spcPct val="110000"/>
              </a:lnSpc>
            </a:pPr>
            <a:r>
              <a:rPr lang="en-US" altLang="en-US" dirty="0">
                <a:ea typeface="ＭＳ Ｐゴシック" panose="020B0600070205080204" pitchFamily="34" charset="-128"/>
              </a:rPr>
              <a:t>Several analysts critique a system to identify and diagnose usability problems</a:t>
            </a:r>
          </a:p>
          <a:p>
            <a:pPr eaLnBrk="1" hangingPunct="1">
              <a:lnSpc>
                <a:spcPct val="110000"/>
              </a:lnSpc>
            </a:pPr>
            <a:r>
              <a:rPr lang="en-US" altLang="en-US" dirty="0">
                <a:ea typeface="ＭＳ Ｐゴシック" panose="020B0600070205080204" pitchFamily="34" charset="-128"/>
              </a:rPr>
              <a:t>Display based</a:t>
            </a:r>
          </a:p>
          <a:p>
            <a:pPr eaLnBrk="1" hangingPunct="1">
              <a:lnSpc>
                <a:spcPct val="110000"/>
              </a:lnSpc>
            </a:pPr>
            <a:r>
              <a:rPr lang="en-US" altLang="en-US" dirty="0">
                <a:ea typeface="ＭＳ Ｐゴシック" panose="020B0600070205080204" pitchFamily="34" charset="-128"/>
              </a:rPr>
              <a:t>Each evaluator assesses the system and notes violations of usability principles</a:t>
            </a:r>
          </a:p>
          <a:p>
            <a:pPr eaLnBrk="1" hangingPunct="1">
              <a:lnSpc>
                <a:spcPct val="110000"/>
              </a:lnSpc>
            </a:pPr>
            <a:r>
              <a:rPr lang="en-US" altLang="en-US" dirty="0">
                <a:ea typeface="ＭＳ Ｐゴシック" panose="020B0600070205080204" pitchFamily="34" charset="-128"/>
              </a:rPr>
              <a:t>In a second pass, analyst rates severity of problems</a:t>
            </a:r>
          </a:p>
          <a:p>
            <a:pPr eaLnBrk="1" hangingPunct="1">
              <a:lnSpc>
                <a:spcPct val="110000"/>
              </a:lnSpc>
            </a:pPr>
            <a:r>
              <a:rPr lang="en-US" altLang="en-US" dirty="0">
                <a:ea typeface="ＭＳ Ｐゴシック" panose="020B0600070205080204" pitchFamily="34" charset="-128"/>
              </a:rPr>
              <a:t>Can be used in all phases of design, including storyboards, prototypes, and fully functioning systems</a:t>
            </a:r>
          </a:p>
        </p:txBody>
      </p:sp>
      <p:sp>
        <p:nvSpPr>
          <p:cNvPr id="6" name="Slide Number Placeholder 3"/>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1pPr>
            <a:lvl2pPr marL="817245" indent="-314325"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2pPr>
            <a:lvl3pPr marL="125730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3pPr>
            <a:lvl4pPr marL="176022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4pPr>
            <a:lvl5pPr marL="226314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1100" dirty="0">
                <a:solidFill>
                  <a:srgbClr val="898989"/>
                </a:solidFill>
                <a:latin typeface="Century Gothic" panose="020B0502020202020204" pitchFamily="34" charset="0"/>
              </a:rPr>
              <a:t>22</a:t>
            </a:r>
          </a:p>
        </p:txBody>
      </p:sp>
    </p:spTree>
    <p:extLst>
      <p:ext uri="{BB962C8B-B14F-4D97-AF65-F5344CB8AC3E}">
        <p14:creationId xmlns:p14="http://schemas.microsoft.com/office/powerpoint/2010/main" val="905137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panose="020B0600070205080204" pitchFamily="34" charset="-128"/>
              </a:rPr>
              <a:t>Problem Severity</a:t>
            </a:r>
            <a:endParaRPr lang="en-US" dirty="0"/>
          </a:p>
        </p:txBody>
      </p:sp>
      <p:sp>
        <p:nvSpPr>
          <p:cNvPr id="3" name="Content Placeholder 2"/>
          <p:cNvSpPr>
            <a:spLocks noGrp="1"/>
          </p:cNvSpPr>
          <p:nvPr>
            <p:ph type="body" sz="quarter" idx="10"/>
          </p:nvPr>
        </p:nvSpPr>
        <p:spPr>
          <a:xfrm>
            <a:off x="384048" y="1600200"/>
            <a:ext cx="4111752" cy="5562600"/>
          </a:xfrm>
        </p:spPr>
        <p:txBody>
          <a:bodyPr/>
          <a:lstStyle/>
          <a:p>
            <a:pPr marL="0" indent="0">
              <a:lnSpc>
                <a:spcPct val="110000"/>
              </a:lnSpc>
              <a:buNone/>
            </a:pPr>
            <a:r>
              <a:rPr lang="en-US" sz="2200" b="1" dirty="0">
                <a:cs typeface="Arial"/>
              </a:rPr>
              <a:t>Combination of three factors</a:t>
            </a:r>
          </a:p>
          <a:p>
            <a:pPr lvl="0">
              <a:lnSpc>
                <a:spcPct val="110000"/>
              </a:lnSpc>
            </a:pPr>
            <a:r>
              <a:rPr lang="en-US" sz="2200" dirty="0">
                <a:cs typeface="Arial"/>
              </a:rPr>
              <a:t> Frequency with which a problem occurs</a:t>
            </a:r>
          </a:p>
          <a:p>
            <a:pPr lvl="1">
              <a:lnSpc>
                <a:spcPct val="110000"/>
              </a:lnSpc>
            </a:pPr>
            <a:r>
              <a:rPr lang="en-US" sz="2200" dirty="0">
                <a:cs typeface="Arial"/>
              </a:rPr>
              <a:t>Commonly or rarely</a:t>
            </a:r>
          </a:p>
          <a:p>
            <a:pPr lvl="0">
              <a:lnSpc>
                <a:spcPct val="110000"/>
              </a:lnSpc>
            </a:pPr>
            <a:r>
              <a:rPr lang="en-US" sz="2200" dirty="0">
                <a:cs typeface="Arial"/>
              </a:rPr>
              <a:t>Impact of the problem</a:t>
            </a:r>
          </a:p>
          <a:p>
            <a:pPr lvl="1">
              <a:lnSpc>
                <a:spcPct val="110000"/>
              </a:lnSpc>
            </a:pPr>
            <a:r>
              <a:rPr lang="en-US" sz="2200" dirty="0">
                <a:cs typeface="Arial"/>
              </a:rPr>
              <a:t>Easy or difficult to overcome</a:t>
            </a:r>
          </a:p>
          <a:p>
            <a:pPr>
              <a:lnSpc>
                <a:spcPct val="110000"/>
              </a:lnSpc>
            </a:pPr>
            <a:r>
              <a:rPr lang="en-US" sz="2200" dirty="0">
                <a:cs typeface="Arial"/>
              </a:rPr>
              <a:t>Persistence of a problem</a:t>
            </a:r>
          </a:p>
          <a:p>
            <a:pPr lvl="1">
              <a:lnSpc>
                <a:spcPct val="110000"/>
              </a:lnSpc>
            </a:pPr>
            <a:r>
              <a:rPr lang="en-US" sz="2200" dirty="0">
                <a:cs typeface="Arial"/>
              </a:rPr>
              <a:t>One-time problem or constant source of difficulty</a:t>
            </a:r>
          </a:p>
        </p:txBody>
      </p:sp>
      <p:sp>
        <p:nvSpPr>
          <p:cNvPr id="5" name="Content Placeholder 4"/>
          <p:cNvSpPr>
            <a:spLocks noGrp="1"/>
          </p:cNvSpPr>
          <p:nvPr>
            <p:ph type="body" sz="quarter" idx="11"/>
          </p:nvPr>
        </p:nvSpPr>
        <p:spPr>
          <a:xfrm>
            <a:off x="5105399" y="1600200"/>
            <a:ext cx="4392613" cy="4495800"/>
          </a:xfrm>
        </p:spPr>
        <p:txBody>
          <a:bodyPr/>
          <a:lstStyle/>
          <a:p>
            <a:pPr>
              <a:lnSpc>
                <a:spcPct val="110000"/>
              </a:lnSpc>
              <a:spcAft>
                <a:spcPts val="600"/>
              </a:spcAft>
            </a:pPr>
            <a:r>
              <a:rPr lang="en-US" sz="2200" b="1" dirty="0">
                <a:solidFill>
                  <a:schemeClr val="tx1"/>
                </a:solidFill>
                <a:cs typeface="Arial"/>
              </a:rPr>
              <a:t>Nielsen’s rating scale</a:t>
            </a:r>
          </a:p>
          <a:p>
            <a:pPr lvl="0">
              <a:lnSpc>
                <a:spcPct val="110000"/>
              </a:lnSpc>
              <a:spcAft>
                <a:spcPts val="600"/>
              </a:spcAft>
            </a:pPr>
            <a:r>
              <a:rPr lang="en-US" sz="2200" dirty="0">
                <a:solidFill>
                  <a:schemeClr val="tx1"/>
                </a:solidFill>
                <a:cs typeface="Arial"/>
              </a:rPr>
              <a:t>0: Don’t agree there is a  problem</a:t>
            </a:r>
          </a:p>
          <a:p>
            <a:pPr lvl="0">
              <a:lnSpc>
                <a:spcPct val="110000"/>
              </a:lnSpc>
              <a:spcAft>
                <a:spcPts val="600"/>
              </a:spcAft>
            </a:pPr>
            <a:r>
              <a:rPr lang="en-US" sz="2200" dirty="0">
                <a:solidFill>
                  <a:schemeClr val="tx1"/>
                </a:solidFill>
                <a:cs typeface="Arial"/>
              </a:rPr>
              <a:t>1: Cosmetic problem only</a:t>
            </a:r>
          </a:p>
          <a:p>
            <a:pPr lvl="0">
              <a:lnSpc>
                <a:spcPct val="110000"/>
              </a:lnSpc>
              <a:spcAft>
                <a:spcPts val="600"/>
              </a:spcAft>
            </a:pPr>
            <a:r>
              <a:rPr lang="en-US" sz="2200" dirty="0">
                <a:solidFill>
                  <a:schemeClr val="tx1"/>
                </a:solidFill>
                <a:cs typeface="Arial"/>
              </a:rPr>
              <a:t>2: Minor usability problem—low priority</a:t>
            </a:r>
          </a:p>
          <a:p>
            <a:pPr lvl="0">
              <a:lnSpc>
                <a:spcPct val="110000"/>
              </a:lnSpc>
              <a:spcAft>
                <a:spcPts val="600"/>
              </a:spcAft>
            </a:pPr>
            <a:r>
              <a:rPr lang="en-US" sz="2200" dirty="0">
                <a:solidFill>
                  <a:schemeClr val="tx1"/>
                </a:solidFill>
                <a:cs typeface="Arial"/>
              </a:rPr>
              <a:t>3: Major usability problem</a:t>
            </a:r>
          </a:p>
          <a:p>
            <a:pPr lvl="0">
              <a:lnSpc>
                <a:spcPct val="110000"/>
              </a:lnSpc>
              <a:spcAft>
                <a:spcPts val="600"/>
              </a:spcAft>
            </a:pPr>
            <a:r>
              <a:rPr lang="en-US" sz="2200" dirty="0">
                <a:solidFill>
                  <a:schemeClr val="tx1"/>
                </a:solidFill>
                <a:cs typeface="Arial"/>
              </a:rPr>
              <a:t>4: Usability catastrophe—fix now!</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23</a:t>
            </a:fld>
            <a:endParaRPr lang="en-US" dirty="0"/>
          </a:p>
        </p:txBody>
      </p:sp>
    </p:spTree>
    <p:extLst>
      <p:ext uri="{BB962C8B-B14F-4D97-AF65-F5344CB8AC3E}">
        <p14:creationId xmlns:p14="http://schemas.microsoft.com/office/powerpoint/2010/main" val="2583179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Usability Evaluation Methods </a:t>
            </a:r>
            <a:endParaRPr lang="en-US" altLang="en-US" sz="2400" b="0" dirty="0">
              <a:solidFill>
                <a:srgbClr val="1E1860"/>
              </a:solidFill>
              <a:ea typeface="ＭＳ Ｐゴシック" panose="020B0600070205080204" pitchFamily="34" charset="-128"/>
            </a:endParaRPr>
          </a:p>
        </p:txBody>
      </p:sp>
      <p:sp>
        <p:nvSpPr>
          <p:cNvPr id="79875" name="Text Placeholder 2"/>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ea typeface="ＭＳ Ｐゴシック" panose="020B0600070205080204" pitchFamily="34" charset="-128"/>
              </a:rPr>
              <a:t>Why usability matters</a:t>
            </a:r>
          </a:p>
          <a:p>
            <a:pPr eaLnBrk="1" hangingPunct="1">
              <a:lnSpc>
                <a:spcPct val="110000"/>
              </a:lnSpc>
              <a:spcAft>
                <a:spcPts val="1200"/>
              </a:spcAft>
            </a:pPr>
            <a:r>
              <a:rPr lang="en-US" altLang="en-US" dirty="0">
                <a:ea typeface="ＭＳ Ｐゴシック" panose="020B0600070205080204" pitchFamily="34" charset="-128"/>
              </a:rPr>
              <a:t>Usability evaluation methods</a:t>
            </a:r>
          </a:p>
          <a:p>
            <a:pPr eaLnBrk="1" hangingPunct="1">
              <a:lnSpc>
                <a:spcPct val="110000"/>
              </a:lnSpc>
              <a:spcAft>
                <a:spcPts val="1200"/>
              </a:spcAft>
            </a:pPr>
            <a:r>
              <a:rPr lang="en-US" altLang="en-US" dirty="0">
                <a:ea typeface="ＭＳ Ｐゴシック" panose="020B0600070205080204" pitchFamily="34" charset="-128"/>
              </a:rPr>
              <a:t>Interviews, focus groups, and surveys</a:t>
            </a:r>
          </a:p>
          <a:p>
            <a:pPr eaLnBrk="1" hangingPunct="1">
              <a:lnSpc>
                <a:spcPct val="110000"/>
              </a:lnSpc>
              <a:spcAft>
                <a:spcPts val="1200"/>
              </a:spcAft>
            </a:pPr>
            <a:r>
              <a:rPr lang="en-US" altLang="en-US" dirty="0">
                <a:ea typeface="ＭＳ Ｐゴシック" panose="020B0600070205080204" pitchFamily="34" charset="-128"/>
              </a:rPr>
              <a:t>Usability inspection methods</a:t>
            </a:r>
          </a:p>
          <a:p>
            <a:pPr lvl="1" eaLnBrk="1" hangingPunct="1">
              <a:lnSpc>
                <a:spcPct val="110000"/>
              </a:lnSpc>
              <a:spcAft>
                <a:spcPts val="1200"/>
              </a:spcAft>
            </a:pPr>
            <a:r>
              <a:rPr lang="en-US" altLang="en-US" dirty="0">
                <a:ea typeface="ＭＳ Ｐゴシック" panose="020B0600070205080204" pitchFamily="34" charset="-128"/>
              </a:rPr>
              <a:t>Heuristic evaluation</a:t>
            </a:r>
          </a:p>
        </p:txBody>
      </p:sp>
      <p:sp>
        <p:nvSpPr>
          <p:cNvPr id="79876"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13E0710-B82A-44AE-AE68-01B57350C0E8}" type="slidenum">
              <a:rPr lang="en-US" altLang="en-US" sz="1100" smtClean="0">
                <a:solidFill>
                  <a:srgbClr val="898989"/>
                </a:solidFill>
                <a:latin typeface="Century Gothic" panose="020B0502020202020204" pitchFamily="34" charset="0"/>
              </a:rPr>
              <a:pPr/>
              <a:t>24</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a:t>
            </a:r>
          </a:p>
        </p:txBody>
      </p:sp>
    </p:spTree>
    <p:extLst>
      <p:ext uri="{BB962C8B-B14F-4D97-AF65-F5344CB8AC3E}">
        <p14:creationId xmlns:p14="http://schemas.microsoft.com/office/powerpoint/2010/main" val="16208615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bwMode="auto">
          <a:xfrm>
            <a:off x="384048" y="6096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ctr" anchorCtr="0" compatLnSpc="1">
            <a:prstTxWarp prst="textNoShape">
              <a:avLst/>
            </a:prstTxWarp>
          </a:bodyPr>
          <a:lstStyle/>
          <a:p>
            <a:pPr eaLnBrk="1" hangingPunct="1"/>
            <a:r>
              <a:rPr lang="en-US" altLang="en-US" dirty="0">
                <a:ea typeface="ＭＳ Ｐゴシック" panose="020B0600070205080204" pitchFamily="34" charset="-128"/>
              </a:rPr>
              <a:t>Usability Evaluation Methods</a:t>
            </a:r>
            <a:endParaRPr lang="en-US" altLang="en-US" sz="2400" b="0" dirty="0">
              <a:solidFill>
                <a:srgbClr val="1E1860"/>
              </a:solidFill>
              <a:ea typeface="ＭＳ Ｐゴシック" panose="020B0600070205080204" pitchFamily="34" charset="-128"/>
            </a:endParaRPr>
          </a:p>
        </p:txBody>
      </p:sp>
      <p:sp>
        <p:nvSpPr>
          <p:cNvPr id="81923" name="Text Placeholder 2"/>
          <p:cNvSpPr>
            <a:spLocks noGrp="1"/>
          </p:cNvSpPr>
          <p:nvPr>
            <p:ph type="body" sz="quarter" idx="10"/>
          </p:nvPr>
        </p:nvSpPr>
        <p:spPr bwMode="auto">
          <a:xfrm>
            <a:off x="384048" y="2130552"/>
            <a:ext cx="8305800" cy="48798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eaLnBrk="1" hangingPunct="1">
              <a:lnSpc>
                <a:spcPct val="110000"/>
              </a:lnSpc>
              <a:buNone/>
            </a:pPr>
            <a:r>
              <a:rPr lang="en-US" altLang="en-US" sz="1500" b="1" dirty="0">
                <a:ea typeface="ＭＳ Ｐゴシック" panose="020B0600070205080204" pitchFamily="34" charset="-128"/>
              </a:rPr>
              <a:t>References</a:t>
            </a:r>
          </a:p>
          <a:p>
            <a:pPr marL="0" indent="0">
              <a:lnSpc>
                <a:spcPct val="110000"/>
              </a:lnSpc>
              <a:buNone/>
            </a:pPr>
            <a:r>
              <a:rPr lang="en-US" altLang="en-US" sz="1500" dirty="0">
                <a:ea typeface="ＭＳ Ｐゴシック" panose="020B0600070205080204" pitchFamily="34" charset="-128"/>
              </a:rPr>
              <a:t>Gerhardt-Powals, J. (1996). Cognitive engineering principles for enhancing human computer performance. </a:t>
            </a:r>
            <a:r>
              <a:rPr lang="en-US" altLang="en-US" sz="1500" i="1" dirty="0">
                <a:ea typeface="ＭＳ Ｐゴシック" panose="020B0600070205080204" pitchFamily="34" charset="-128"/>
              </a:rPr>
              <a:t>Int. J. Hum. Comp. Interf.,  8,</a:t>
            </a:r>
            <a:r>
              <a:rPr lang="en-US" altLang="en-US" sz="1500" dirty="0">
                <a:ea typeface="ＭＳ Ｐゴシック" panose="020B0600070205080204" pitchFamily="34" charset="-128"/>
              </a:rPr>
              <a:t> 189–211.</a:t>
            </a:r>
          </a:p>
          <a:p>
            <a:pPr marL="0" indent="0">
              <a:lnSpc>
                <a:spcPct val="110000"/>
              </a:lnSpc>
              <a:buNone/>
            </a:pPr>
            <a:r>
              <a:rPr lang="en-US" sz="1500" dirty="0"/>
              <a:t>Hardy, K. (2009). HIMSS white paper: 'Usability' is critical to adoption of EMRs. Healthcare IT News. Retrieved from </a:t>
            </a:r>
            <a:r>
              <a:rPr lang="en-US" sz="1500" dirty="0">
                <a:hlinkClick r:id="rId3" tooltip="Link to HIMSS white paper"/>
              </a:rPr>
              <a:t>http://www.healthcareitnews.com/news/himss-white-paper-usability-critical-adoption-emrs</a:t>
            </a:r>
            <a:endParaRPr lang="en-US" altLang="en-US" sz="1500" dirty="0">
              <a:ea typeface="ＭＳ Ｐゴシック" panose="020B0600070205080204" pitchFamily="34" charset="-128"/>
            </a:endParaRPr>
          </a:p>
          <a:p>
            <a:pPr marL="0" indent="0">
              <a:lnSpc>
                <a:spcPct val="110000"/>
              </a:lnSpc>
              <a:buNone/>
            </a:pPr>
            <a:r>
              <a:rPr lang="en-US" altLang="en-US" sz="1500" dirty="0">
                <a:ea typeface="ＭＳ Ｐゴシック" panose="020B0600070205080204" pitchFamily="34" charset="-128"/>
              </a:rPr>
              <a:t>Health Information and Management Systems Society (HIMSS) Usability Task Force. (2009). </a:t>
            </a:r>
            <a:r>
              <a:rPr lang="en-US" altLang="en-US" sz="1500" i="1" dirty="0">
                <a:ea typeface="ＭＳ Ｐゴシック" panose="020B0600070205080204" pitchFamily="34" charset="-128"/>
              </a:rPr>
              <a:t>Defining </a:t>
            </a:r>
            <a:r>
              <a:rPr lang="en-US" altLang="en-US" sz="1500" b="0" i="1" dirty="0">
                <a:ea typeface="ＭＳ Ｐゴシック" panose="020B0600070205080204" pitchFamily="34" charset="-128"/>
              </a:rPr>
              <a:t>and testing EMR usability: Principles and proposed </a:t>
            </a:r>
            <a:r>
              <a:rPr lang="en-US" altLang="en-US" sz="1500" i="1" dirty="0">
                <a:ea typeface="ＭＳ Ｐゴシック" panose="020B0600070205080204" pitchFamily="34" charset="-128"/>
              </a:rPr>
              <a:t>m</a:t>
            </a:r>
            <a:r>
              <a:rPr lang="en-US" altLang="en-US" sz="1500" b="0" i="1" dirty="0">
                <a:ea typeface="ＭＳ Ｐゴシック" panose="020B0600070205080204" pitchFamily="34" charset="-128"/>
              </a:rPr>
              <a:t>ethods of EMR usability </a:t>
            </a:r>
            <a:r>
              <a:rPr lang="en-US" altLang="en-US" sz="1500" i="1" dirty="0">
                <a:ea typeface="ＭＳ Ｐゴシック" panose="020B0600070205080204" pitchFamily="34" charset="-128"/>
              </a:rPr>
              <a:t>e</a:t>
            </a:r>
            <a:r>
              <a:rPr lang="en-US" altLang="en-US" sz="1500" b="0" i="1" dirty="0">
                <a:ea typeface="ＭＳ Ｐゴシック" panose="020B0600070205080204" pitchFamily="34" charset="-128"/>
              </a:rPr>
              <a:t>valuation and rating. </a:t>
            </a:r>
            <a:r>
              <a:rPr lang="en-US" altLang="en-US" sz="1500" b="0" dirty="0">
                <a:ea typeface="ＭＳ Ｐゴシック" panose="020B0600070205080204" pitchFamily="34" charset="-128"/>
              </a:rPr>
              <a:t>Chicago, IL: HIMSS. Retrieved from </a:t>
            </a:r>
            <a:r>
              <a:rPr lang="en-US" altLang="en-US" sz="1500" b="0" dirty="0">
                <a:ea typeface="ＭＳ Ｐゴシック" panose="020B0600070205080204" pitchFamily="34" charset="-128"/>
                <a:hlinkClick r:id="rId4" tooltip="Link to Defining and Testing EMR Usability report"/>
              </a:rPr>
              <a:t>http://www.himss.org/defining-and-testing-emr-usability-principles-and-proposed-methods-emr-usability-evaluation</a:t>
            </a:r>
            <a:endParaRPr lang="en-US" altLang="en-US" sz="1500" b="0" dirty="0">
              <a:ea typeface="ＭＳ Ｐゴシック" panose="020B0600070205080204" pitchFamily="34" charset="-128"/>
            </a:endParaRPr>
          </a:p>
          <a:p>
            <a:pPr marL="0" indent="0">
              <a:lnSpc>
                <a:spcPct val="110000"/>
              </a:lnSpc>
              <a:buNone/>
            </a:pPr>
            <a:r>
              <a:rPr lang="en-US" altLang="en-US" sz="1500" dirty="0">
                <a:ea typeface="ＭＳ Ｐゴシック" panose="020B0600070205080204" pitchFamily="34" charset="-128"/>
              </a:rPr>
              <a:t>Kaplan, B., &amp; Harris-Salamone, K. D. (2009). Health IT success and failure: Recommendations from literature and an AMIA workshop. </a:t>
            </a:r>
            <a:r>
              <a:rPr lang="en-US" altLang="en-US" sz="1500" i="1" dirty="0">
                <a:ea typeface="ＭＳ Ｐゴシック" panose="020B0600070205080204" pitchFamily="34" charset="-128"/>
              </a:rPr>
              <a:t>Journal of the American Medical Informatics Association, 16</a:t>
            </a:r>
            <a:r>
              <a:rPr lang="en-US" altLang="en-US" sz="1500" dirty="0">
                <a:ea typeface="ＭＳ Ｐゴシック" panose="020B0600070205080204" pitchFamily="34" charset="-128"/>
              </a:rPr>
              <a:t>(3), 291–299. Retrieved from </a:t>
            </a:r>
            <a:r>
              <a:rPr lang="en-US" altLang="en-US" sz="1500" dirty="0">
                <a:ea typeface="ＭＳ Ｐゴシック" panose="020B0600070205080204" pitchFamily="34" charset="-128"/>
                <a:hlinkClick r:id="rId5"/>
              </a:rPr>
              <a:t>http://doi.org/10.1197/jamia.M2997</a:t>
            </a:r>
            <a:endParaRPr lang="en-US" altLang="en-US" sz="1500" dirty="0">
              <a:ea typeface="ＭＳ Ｐゴシック" panose="020B0600070205080204" pitchFamily="34" charset="-128"/>
            </a:endParaRPr>
          </a:p>
          <a:p>
            <a:pPr marL="0" indent="0">
              <a:lnSpc>
                <a:spcPct val="110000"/>
              </a:lnSpc>
              <a:buNone/>
            </a:pPr>
            <a:r>
              <a:rPr lang="en-US" altLang="en-US" sz="1500" dirty="0">
                <a:ea typeface="ＭＳ Ｐゴシック" panose="020B0600070205080204" pitchFamily="34" charset="-128"/>
              </a:rPr>
              <a:t>Kaufman, D. (2010). Usability interview example. Department of Biomedical Informatics, Columbia University, New York, NY.</a:t>
            </a:r>
          </a:p>
          <a:p>
            <a:pPr marL="251460" indent="-251460">
              <a:spcAft>
                <a:spcPts val="1200"/>
              </a:spcAft>
              <a:buFont typeface="+mj-lt"/>
              <a:buAutoNum type="arabicPeriod"/>
            </a:pPr>
            <a:endParaRPr lang="en-US" sz="1100" b="0" dirty="0"/>
          </a:p>
        </p:txBody>
      </p:sp>
      <p:sp>
        <p:nvSpPr>
          <p:cNvPr id="7" name="Slide Number Placeholder 3"/>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1pPr>
            <a:lvl2pPr marL="817245" indent="-314325"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2pPr>
            <a:lvl3pPr marL="125730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3pPr>
            <a:lvl4pPr marL="176022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4pPr>
            <a:lvl5pPr marL="226314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1100" dirty="0">
                <a:solidFill>
                  <a:srgbClr val="898989"/>
                </a:solidFill>
                <a:latin typeface="Century Gothic" panose="020B0502020202020204" pitchFamily="34" charset="0"/>
              </a:rPr>
              <a:t>25</a:t>
            </a: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a:t>
            </a:r>
          </a:p>
        </p:txBody>
      </p:sp>
    </p:spTree>
    <p:extLst>
      <p:ext uri="{BB962C8B-B14F-4D97-AF65-F5344CB8AC3E}">
        <p14:creationId xmlns:p14="http://schemas.microsoft.com/office/powerpoint/2010/main" val="12653780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bwMode="auto">
          <a:xfrm>
            <a:off x="384048" y="6096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ctr" anchorCtr="0" compatLnSpc="1">
            <a:prstTxWarp prst="textNoShape">
              <a:avLst/>
            </a:prstTxWarp>
          </a:bodyPr>
          <a:lstStyle/>
          <a:p>
            <a:pPr eaLnBrk="1" hangingPunct="1"/>
            <a:r>
              <a:rPr lang="en-US" altLang="en-US" dirty="0">
                <a:ea typeface="ＭＳ Ｐゴシック" panose="020B0600070205080204" pitchFamily="34" charset="-128"/>
              </a:rPr>
              <a:t>Usability Evaluation Methods</a:t>
            </a:r>
            <a:endParaRPr lang="en-US" altLang="en-US" sz="2400" b="0" dirty="0">
              <a:solidFill>
                <a:srgbClr val="1E1860"/>
              </a:solidFill>
              <a:ea typeface="ＭＳ Ｐゴシック" panose="020B0600070205080204" pitchFamily="34" charset="-128"/>
            </a:endParaRPr>
          </a:p>
        </p:txBody>
      </p:sp>
      <p:sp>
        <p:nvSpPr>
          <p:cNvPr id="81923" name="Text Placeholder 2"/>
          <p:cNvSpPr>
            <a:spLocks noGrp="1"/>
          </p:cNvSpPr>
          <p:nvPr>
            <p:ph type="body" sz="quarter" idx="10"/>
          </p:nvPr>
        </p:nvSpPr>
        <p:spPr bwMode="auto">
          <a:xfrm>
            <a:off x="384048" y="2130552"/>
            <a:ext cx="8305800" cy="43464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lnSpc>
                <a:spcPct val="110000"/>
              </a:lnSpc>
              <a:buNone/>
            </a:pPr>
            <a:r>
              <a:rPr lang="en-US" altLang="en-US" sz="1500" b="1" dirty="0">
                <a:ea typeface="ＭＳ Ｐゴシック" panose="020B0600070205080204" pitchFamily="34" charset="-128"/>
              </a:rPr>
              <a:t>References</a:t>
            </a:r>
          </a:p>
          <a:p>
            <a:pPr marL="0" indent="0">
              <a:lnSpc>
                <a:spcPct val="110000"/>
              </a:lnSpc>
              <a:buNone/>
            </a:pPr>
            <a:r>
              <a:rPr lang="en-US" altLang="en-US" sz="1500" dirty="0">
                <a:ea typeface="ＭＳ Ｐゴシック" panose="020B0600070205080204" pitchFamily="34" charset="-128"/>
              </a:rPr>
              <a:t>Kaufman, D. R., Patel, V. L., Hilliman, C., Morin, P. C., Pevzner, J., Weinstock, G. R., Shea, S., &amp; Starren, J. (2003). Usability in the real world: Assessing medical information technologies in patients</a:t>
            </a:r>
            <a:r>
              <a:rPr lang="ja-JP" altLang="en-US" sz="1500" dirty="0"/>
              <a:t>’</a:t>
            </a:r>
            <a:r>
              <a:rPr lang="en-US" altLang="ja-JP" sz="1500" dirty="0"/>
              <a:t> homes. </a:t>
            </a:r>
            <a:r>
              <a:rPr lang="en-US" altLang="ja-JP" sz="1500" i="1" dirty="0"/>
              <a:t>Journal of Biomedical Informatics, 36, </a:t>
            </a:r>
            <a:r>
              <a:rPr lang="en-US" altLang="ja-JP" sz="1500" dirty="0"/>
              <a:t>45-60.</a:t>
            </a:r>
          </a:p>
          <a:p>
            <a:pPr marL="0" indent="0">
              <a:lnSpc>
                <a:spcPct val="110000"/>
              </a:lnSpc>
              <a:buNone/>
            </a:pPr>
            <a:r>
              <a:rPr lang="en-US" altLang="en-US" sz="1500" dirty="0">
                <a:ea typeface="ＭＳ Ｐゴシック" panose="020B0600070205080204" pitchFamily="34" charset="-128"/>
              </a:rPr>
              <a:t>Nielsen, J. (1994). Heuristic evaluation. In Nielsen, J., &amp; Mack, R.L. (Eds.), </a:t>
            </a:r>
            <a:r>
              <a:rPr lang="en-US" altLang="en-US" sz="1500" i="1" dirty="0">
                <a:ea typeface="ＭＳ Ｐゴシック" panose="020B0600070205080204" pitchFamily="34" charset="-128"/>
              </a:rPr>
              <a:t>Usability inspection methods. </a:t>
            </a:r>
            <a:r>
              <a:rPr lang="en-US" altLang="en-US" sz="1500" dirty="0">
                <a:ea typeface="ＭＳ Ｐゴシック" panose="020B0600070205080204" pitchFamily="34" charset="-128"/>
              </a:rPr>
              <a:t>New York, NY: John Wiley &amp; Sons.</a:t>
            </a:r>
          </a:p>
          <a:p>
            <a:pPr marL="0" indent="0">
              <a:lnSpc>
                <a:spcPct val="110000"/>
              </a:lnSpc>
              <a:buNone/>
            </a:pPr>
            <a:r>
              <a:rPr lang="en-US" sz="1500" dirty="0"/>
              <a:t>University of Texas, National Center for Cognitive Informatics &amp; Decision Making in Healthcare. (2016). Educational tutorials. Retrieved from </a:t>
            </a:r>
            <a:r>
              <a:rPr lang="en-US" sz="1500" dirty="0">
                <a:hlinkClick r:id="rId3" tooltip="Link to SBMI Educational tutorials"/>
              </a:rPr>
              <a:t>https://sbmi.uth.edu/nccd/educational-tutorials/</a:t>
            </a:r>
            <a:endParaRPr lang="en-US" altLang="en-US" sz="1500" b="1" dirty="0">
              <a:ea typeface="ＭＳ Ｐゴシック" panose="020B0600070205080204" pitchFamily="34" charset="-128"/>
            </a:endParaRPr>
          </a:p>
          <a:p>
            <a:pPr marL="0" indent="0">
              <a:lnSpc>
                <a:spcPct val="110000"/>
              </a:lnSpc>
              <a:buNone/>
            </a:pPr>
            <a:r>
              <a:rPr lang="en-US" altLang="en-US" sz="1500" b="1" dirty="0">
                <a:ea typeface="ＭＳ Ｐゴシック" panose="020B0600070205080204" pitchFamily="34" charset="-128"/>
              </a:rPr>
              <a:t>Images</a:t>
            </a:r>
          </a:p>
          <a:p>
            <a:pPr marL="0" indent="0">
              <a:lnSpc>
                <a:spcPct val="110000"/>
              </a:lnSpc>
              <a:buNone/>
            </a:pPr>
            <a:r>
              <a:rPr lang="en-US" altLang="en-US" sz="1500" dirty="0" err="1">
                <a:ea typeface="ＭＳ Ｐゴシック" panose="020B0600070205080204" pitchFamily="34" charset="-128"/>
              </a:rPr>
              <a:t>Preece</a:t>
            </a:r>
            <a:r>
              <a:rPr lang="en-US" altLang="en-US" sz="1500" dirty="0">
                <a:ea typeface="ＭＳ Ｐゴシック" panose="020B0600070205080204" pitchFamily="34" charset="-128"/>
              </a:rPr>
              <a:t>, J., Rogers, Y., &amp; Sharp, H. (2007). </a:t>
            </a:r>
            <a:r>
              <a:rPr lang="en-US" altLang="en-US" sz="1500" i="1" dirty="0">
                <a:ea typeface="ＭＳ Ｐゴシック" panose="020B0600070205080204" pitchFamily="34" charset="-128"/>
              </a:rPr>
              <a:t>Interaction design: Beyond human-computer interaction (2nd ed.). </a:t>
            </a:r>
            <a:r>
              <a:rPr lang="en-US" altLang="en-US" sz="1500" dirty="0">
                <a:ea typeface="ＭＳ Ｐゴシック" panose="020B0600070205080204" pitchFamily="34" charset="-128"/>
              </a:rPr>
              <a:t>West Sussex, England: Wiley.</a:t>
            </a:r>
          </a:p>
          <a:p>
            <a:pPr marL="0" indent="0">
              <a:lnSpc>
                <a:spcPct val="110000"/>
              </a:lnSpc>
              <a:buNone/>
            </a:pPr>
            <a:r>
              <a:rPr lang="en-US" sz="1500"/>
              <a:t>SurveyMonkey</a:t>
            </a:r>
            <a:r>
              <a:rPr lang="en-US" sz="1500" dirty="0"/>
              <a:t>: Free online survey software and questionnaire tool. (n.d.). Retrieved from </a:t>
            </a:r>
            <a:r>
              <a:rPr lang="en-US" sz="1500" dirty="0">
                <a:hlinkClick r:id="rId4" tooltip="Link to SurveyMonkey.com"/>
              </a:rPr>
              <a:t>https://www.surveymonkey.com/</a:t>
            </a:r>
            <a:endParaRPr lang="en-US" sz="1500" dirty="0"/>
          </a:p>
          <a:p>
            <a:pPr marL="0" indent="0">
              <a:buNone/>
            </a:pPr>
            <a:endParaRPr lang="en-US" sz="1100" dirty="0"/>
          </a:p>
          <a:p>
            <a:pPr marL="251460" indent="-251460">
              <a:spcAft>
                <a:spcPts val="1200"/>
              </a:spcAft>
              <a:buFont typeface="+mj-lt"/>
              <a:buAutoNum type="arabicPeriod"/>
            </a:pPr>
            <a:endParaRPr lang="en-US" sz="1100" b="0" dirty="0"/>
          </a:p>
        </p:txBody>
      </p:sp>
      <p:sp>
        <p:nvSpPr>
          <p:cNvPr id="7" name="Slide Number Placeholder 3"/>
          <p:cNvSpPr txBox="1">
            <a:spLocks/>
          </p:cNvSpPr>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1pPr>
            <a:lvl2pPr marL="817245" indent="-314325"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2pPr>
            <a:lvl3pPr marL="125730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3pPr>
            <a:lvl4pPr marL="176022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4pPr>
            <a:lvl5pPr marL="2263140" indent="-251460" algn="l" defTabSz="914400" rtl="0" eaLnBrk="1" latinLnBrk="0" hangingPunct="1">
              <a:defRPr sz="1800" kern="1200">
                <a:solidFill>
                  <a:schemeClr val="tx1"/>
                </a:solidFill>
                <a:latin typeface="Arial" panose="020B0604020202020204" pitchFamily="34" charset="0"/>
                <a:ea typeface="ＭＳ Ｐゴシック" panose="020B0600070205080204" pitchFamily="34" charset="-128"/>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9pPr>
          </a:lstStyle>
          <a:p>
            <a:r>
              <a:rPr lang="en-US" altLang="en-US" sz="1100" dirty="0">
                <a:solidFill>
                  <a:srgbClr val="898989"/>
                </a:solidFill>
                <a:latin typeface="Century Gothic" panose="020B0502020202020204" pitchFamily="34" charset="0"/>
              </a:rPr>
              <a:t>25</a:t>
            </a: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a:t>
            </a:r>
          </a:p>
        </p:txBody>
      </p:sp>
    </p:spTree>
    <p:extLst>
      <p:ext uri="{BB962C8B-B14F-4D97-AF65-F5344CB8AC3E}">
        <p14:creationId xmlns:p14="http://schemas.microsoft.com/office/powerpoint/2010/main" val="23112888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797387"/>
            <a:ext cx="8382000" cy="4606389"/>
          </a:xfrm>
          <a:prstGeom prst="rect">
            <a:avLst/>
          </a:prstGeom>
        </p:spPr>
        <p:txBody>
          <a:bodyPr vert="horz" wrap="square" lIns="0" tIns="0" rIns="0" bIns="0" rtlCol="0">
            <a:spAutoFit/>
          </a:bodyPr>
          <a:lstStyle/>
          <a:p>
            <a:r>
              <a:rPr lang="en-US" altLang="en-US" sz="1200" kern="0" dirty="0">
                <a:solidFill>
                  <a:schemeClr val="bg1"/>
                </a:solidFill>
                <a:latin typeface="Century Gothic" panose="020B0502020202020204" pitchFamily="34" charset="0"/>
                <a:ea typeface="Calibri" panose="020F0502020204030204" pitchFamily="34" charset="0"/>
                <a:cs typeface="Times New Roman" panose="02020603050405020304" pitchFamily="18" charset="0"/>
              </a:rPr>
              <a:t>This material was developed by Columbia University, funded by the Department of Health and Human Services, Office of the National Coordinator for Health Information Technology under Award Number 1U24OC000003. This material was updated by The University of Texas Health Science Center at Houston under Award Number 90WT0006.</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Usability</a:t>
            </a:r>
          </a:p>
        </p:txBody>
      </p:sp>
      <p:sp>
        <p:nvSpPr>
          <p:cNvPr id="3" name="Content Placeholder 2"/>
          <p:cNvSpPr>
            <a:spLocks noGrp="1"/>
          </p:cNvSpPr>
          <p:nvPr>
            <p:ph type="body" sz="quarter" idx="10"/>
          </p:nvPr>
        </p:nvSpPr>
        <p:spPr>
          <a:xfrm>
            <a:off x="384048" y="1600200"/>
            <a:ext cx="8305800" cy="4800600"/>
          </a:xfrm>
        </p:spPr>
        <p:txBody>
          <a:bodyPr/>
          <a:lstStyle/>
          <a:p>
            <a:pPr>
              <a:lnSpc>
                <a:spcPct val="110000"/>
              </a:lnSpc>
            </a:pPr>
            <a:r>
              <a:rPr lang="en-US" dirty="0"/>
              <a:t>Quality of a user’s experience when interacting with a product or system </a:t>
            </a:r>
          </a:p>
          <a:p>
            <a:pPr>
              <a:lnSpc>
                <a:spcPct val="110000"/>
              </a:lnSpc>
            </a:pPr>
            <a:r>
              <a:rPr lang="en-US" dirty="0"/>
              <a:t>Factors affect the user’s experience: </a:t>
            </a:r>
          </a:p>
          <a:p>
            <a:pPr marL="742950" indent="-401638">
              <a:lnSpc>
                <a:spcPct val="110000"/>
              </a:lnSpc>
              <a:buFont typeface="Courier New" panose="02070309020205020404" pitchFamily="49" charset="0"/>
              <a:buChar char="o"/>
            </a:pPr>
            <a:r>
              <a:rPr lang="en-US" dirty="0"/>
              <a:t>Ease of learning/learnability</a:t>
            </a:r>
          </a:p>
          <a:p>
            <a:pPr marL="742950" indent="-401638">
              <a:lnSpc>
                <a:spcPct val="110000"/>
              </a:lnSpc>
              <a:buFont typeface="Courier New" panose="02070309020205020404" pitchFamily="49" charset="0"/>
              <a:buChar char="o"/>
            </a:pPr>
            <a:r>
              <a:rPr lang="en-US" dirty="0"/>
              <a:t>Efficiency of use</a:t>
            </a:r>
          </a:p>
          <a:p>
            <a:pPr marL="742950" indent="-401638">
              <a:lnSpc>
                <a:spcPct val="110000"/>
              </a:lnSpc>
              <a:buFont typeface="Courier New" panose="02070309020205020404" pitchFamily="49" charset="0"/>
              <a:buChar char="o"/>
            </a:pPr>
            <a:r>
              <a:rPr lang="en-US" dirty="0"/>
              <a:t>Supports cognitive task </a:t>
            </a:r>
          </a:p>
          <a:p>
            <a:pPr marL="742950" indent="-401638">
              <a:lnSpc>
                <a:spcPct val="110000"/>
              </a:lnSpc>
              <a:buFont typeface="Courier New" panose="02070309020205020404" pitchFamily="49" charset="0"/>
              <a:buChar char="o"/>
            </a:pPr>
            <a:r>
              <a:rPr lang="en-US" dirty="0"/>
              <a:t>Memorability </a:t>
            </a:r>
          </a:p>
          <a:p>
            <a:pPr marL="742950" indent="-401638">
              <a:lnSpc>
                <a:spcPct val="110000"/>
              </a:lnSpc>
              <a:buFont typeface="Courier New" panose="02070309020205020404" pitchFamily="49" charset="0"/>
              <a:buChar char="o"/>
            </a:pPr>
            <a:r>
              <a:rPr lang="en-US" dirty="0"/>
              <a:t>Error frequency and severity</a:t>
            </a:r>
          </a:p>
          <a:p>
            <a:pPr marL="742950" indent="-401638">
              <a:lnSpc>
                <a:spcPct val="110000"/>
              </a:lnSpc>
              <a:buFont typeface="Courier New" panose="02070309020205020404" pitchFamily="49" charset="0"/>
              <a:buChar char="o"/>
            </a:pPr>
            <a:r>
              <a:rPr lang="en-US" dirty="0"/>
              <a:t>Esthetics</a:t>
            </a:r>
          </a:p>
          <a:p>
            <a:pPr marL="742950" indent="-401638">
              <a:lnSpc>
                <a:spcPct val="110000"/>
              </a:lnSpc>
              <a:buFont typeface="Courier New" panose="02070309020205020404" pitchFamily="49" charset="0"/>
              <a:buChar char="o"/>
            </a:pPr>
            <a:r>
              <a:rPr lang="en-US" dirty="0"/>
              <a:t>Subjective satisfaction</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3</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684848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7" y="597890"/>
            <a:ext cx="9113965" cy="545110"/>
          </a:xfrm>
        </p:spPr>
        <p:txBody>
          <a:bodyPr/>
          <a:lstStyle/>
          <a:p>
            <a:r>
              <a:rPr lang="en-US" dirty="0"/>
              <a:t>Why Usability Matters: The Clinical Story</a:t>
            </a:r>
          </a:p>
        </p:txBody>
      </p:sp>
      <p:sp>
        <p:nvSpPr>
          <p:cNvPr id="3" name="Content Placeholder 2"/>
          <p:cNvSpPr>
            <a:spLocks noGrp="1"/>
          </p:cNvSpPr>
          <p:nvPr>
            <p:ph type="body" sz="quarter" idx="10"/>
          </p:nvPr>
        </p:nvSpPr>
        <p:spPr>
          <a:xfrm>
            <a:off x="384048" y="1600200"/>
            <a:ext cx="9217152" cy="3733800"/>
          </a:xfrm>
        </p:spPr>
        <p:txBody>
          <a:bodyPr/>
          <a:lstStyle/>
          <a:p>
            <a:pPr>
              <a:lnSpc>
                <a:spcPct val="110000"/>
              </a:lnSpc>
              <a:spcAft>
                <a:spcPts val="1200"/>
              </a:spcAft>
            </a:pPr>
            <a:r>
              <a:rPr lang="en-US" dirty="0"/>
              <a:t>More than half of all information system projects fail in some way (Kaplan and Harris-Salamone, 2009)</a:t>
            </a:r>
          </a:p>
          <a:p>
            <a:pPr>
              <a:lnSpc>
                <a:spcPct val="110000"/>
              </a:lnSpc>
              <a:spcAft>
                <a:spcPts val="1200"/>
              </a:spcAft>
            </a:pPr>
            <a:r>
              <a:rPr lang="en-US" dirty="0"/>
              <a:t>The Healthcare Information and Management Systems Society (HIMSS) considers poor usability of clinical information systems as possibly the most important factor hindering adoption</a:t>
            </a:r>
          </a:p>
          <a:p>
            <a:pPr lvl="0">
              <a:lnSpc>
                <a:spcPct val="110000"/>
              </a:lnSpc>
              <a:spcAft>
                <a:spcPts val="1200"/>
              </a:spcAft>
            </a:pPr>
            <a:r>
              <a:rPr lang="en-US" dirty="0">
                <a:solidFill>
                  <a:srgbClr val="000000"/>
                </a:solidFill>
                <a:cs typeface="Arial"/>
              </a:rPr>
              <a:t>Problems with adoption, productivity, and patient safety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4</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739889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lstStyle/>
          <a:p>
            <a:r>
              <a:rPr lang="en-US" dirty="0"/>
              <a:t>Why Usability Matters: The Story from Patients and Consumers</a:t>
            </a:r>
          </a:p>
        </p:txBody>
      </p:sp>
      <p:sp>
        <p:nvSpPr>
          <p:cNvPr id="3" name="Content Placeholder 2"/>
          <p:cNvSpPr>
            <a:spLocks noGrp="1"/>
          </p:cNvSpPr>
          <p:nvPr>
            <p:ph type="body" sz="quarter" idx="10"/>
          </p:nvPr>
        </p:nvSpPr>
        <p:spPr>
          <a:xfrm>
            <a:off x="384047" y="1600200"/>
            <a:ext cx="9369553" cy="5499100"/>
          </a:xfrm>
        </p:spPr>
        <p:txBody>
          <a:bodyPr/>
          <a:lstStyle/>
          <a:p>
            <a:pPr>
              <a:lnSpc>
                <a:spcPct val="110000"/>
              </a:lnSpc>
            </a:pPr>
            <a:r>
              <a:rPr lang="en-US" dirty="0"/>
              <a:t>eHealth interventions offer significant promise to bridge the digital divide</a:t>
            </a:r>
          </a:p>
          <a:p>
            <a:pPr marL="742950" indent="-401638">
              <a:lnSpc>
                <a:spcPct val="110000"/>
              </a:lnSpc>
              <a:buFont typeface="Courier New" panose="02070309020205020404" pitchFamily="49" charset="0"/>
              <a:buChar char="o"/>
            </a:pPr>
            <a:r>
              <a:rPr lang="en-US" dirty="0">
                <a:cs typeface="Arial"/>
              </a:rPr>
              <a:t>Problems with usability and poor design disproportionately affect lower computer literacy users</a:t>
            </a:r>
          </a:p>
          <a:p>
            <a:pPr marL="742950" indent="-401638">
              <a:lnSpc>
                <a:spcPct val="110000"/>
              </a:lnSpc>
              <a:buFont typeface="Courier New" panose="02070309020205020404" pitchFamily="49" charset="0"/>
              <a:buChar char="o"/>
            </a:pPr>
            <a:r>
              <a:rPr lang="en-US" dirty="0">
                <a:cs typeface="Arial"/>
              </a:rPr>
              <a:t>Exacerbate the digital divide and possibly increase health disparities</a:t>
            </a:r>
          </a:p>
          <a:p>
            <a:pPr lvl="0">
              <a:lnSpc>
                <a:spcPct val="110000"/>
              </a:lnSpc>
            </a:pPr>
            <a:r>
              <a:rPr lang="en-US" dirty="0">
                <a:solidFill>
                  <a:srgbClr val="000000"/>
                </a:solidFill>
                <a:cs typeface="Arial"/>
              </a:rPr>
              <a:t>Chronic illness and aging populations have special needs</a:t>
            </a:r>
          </a:p>
          <a:p>
            <a:pPr marL="742950" indent="-401638">
              <a:lnSpc>
                <a:spcPct val="110000"/>
              </a:lnSpc>
              <a:buFont typeface="Courier New" panose="02070309020205020404" pitchFamily="49" charset="0"/>
              <a:buChar char="o"/>
            </a:pPr>
            <a:r>
              <a:rPr lang="en-US" dirty="0">
                <a:solidFill>
                  <a:srgbClr val="000000"/>
                </a:solidFill>
                <a:cs typeface="Arial"/>
              </a:rPr>
              <a:t>More susceptible to usability problems</a:t>
            </a:r>
          </a:p>
          <a:p>
            <a:pPr lvl="0">
              <a:lnSpc>
                <a:spcPct val="110000"/>
              </a:lnSpc>
            </a:pPr>
            <a:r>
              <a:rPr lang="en-US" dirty="0">
                <a:solidFill>
                  <a:srgbClr val="000000"/>
                </a:solidFill>
                <a:cs typeface="Arial"/>
              </a:rPr>
              <a:t>Consequences of poor design</a:t>
            </a:r>
          </a:p>
          <a:p>
            <a:pPr marL="742950" indent="-401638">
              <a:lnSpc>
                <a:spcPct val="110000"/>
              </a:lnSpc>
              <a:buFont typeface="Courier New" panose="02070309020205020404" pitchFamily="49" charset="0"/>
              <a:buChar char="o"/>
            </a:pPr>
            <a:r>
              <a:rPr lang="en-US" dirty="0"/>
              <a:t>Lack of empowerment, reduced enthusiasm, limited adoption, and nonproductive use of patient-centered systems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5</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415837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384048" y="533400"/>
            <a:ext cx="9521952"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r>
              <a:rPr lang="en-US" altLang="en-US" dirty="0">
                <a:ea typeface="ＭＳ Ｐゴシック" panose="020B0600070205080204" pitchFamily="34" charset="-128"/>
              </a:rPr>
              <a:t>Usability Evaluation: Why It Is Important</a:t>
            </a:r>
          </a:p>
        </p:txBody>
      </p:sp>
      <p:sp>
        <p:nvSpPr>
          <p:cNvPr id="34819" name="Text Placeholder 2"/>
          <p:cNvSpPr>
            <a:spLocks noGrp="1"/>
          </p:cNvSpPr>
          <p:nvPr>
            <p:ph type="body" sz="quarter" idx="10"/>
          </p:nvPr>
        </p:nvSpPr>
        <p:spPr bwMode="auto">
          <a:xfrm>
            <a:off x="384047" y="1600200"/>
            <a:ext cx="9113965"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lgn="l">
              <a:lnSpc>
                <a:spcPct val="110000"/>
              </a:lnSpc>
              <a:buNone/>
            </a:pPr>
            <a:r>
              <a:rPr lang="en-US" altLang="en-US" dirty="0">
                <a:ea typeface="ＭＳ Ｐゴシック" panose="020B0600070205080204" pitchFamily="34" charset="-128"/>
              </a:rPr>
              <a:t>Evaluation is a critical element in the success of any project, both for developers and buyers.</a:t>
            </a:r>
          </a:p>
          <a:p>
            <a:pPr marL="0" indent="0" algn="r">
              <a:buNone/>
            </a:pPr>
            <a:r>
              <a:rPr lang="en-US" altLang="en-US" dirty="0">
                <a:ea typeface="ＭＳ Ｐゴシック" panose="020B0600070205080204" pitchFamily="34" charset="-128"/>
              </a:rPr>
              <a:t>−National Center for Cognitive Informatics &amp; </a:t>
            </a:r>
            <a:br>
              <a:rPr lang="en-US" altLang="en-US" dirty="0">
                <a:ea typeface="ＭＳ Ｐゴシック" panose="020B0600070205080204" pitchFamily="34" charset="-128"/>
              </a:rPr>
            </a:br>
            <a:r>
              <a:rPr lang="en-US" altLang="en-US" dirty="0">
                <a:ea typeface="ＭＳ Ｐゴシック" panose="020B0600070205080204" pitchFamily="34" charset="-128"/>
              </a:rPr>
              <a:t>Decision Making in Healthcare</a:t>
            </a:r>
          </a:p>
        </p:txBody>
      </p:sp>
      <p:sp>
        <p:nvSpPr>
          <p:cNvPr id="34820"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03E6D15-4104-4A30-A030-CDAC76F21661}" type="slidenum">
              <a:rPr lang="en-US" altLang="en-US" sz="1100" smtClean="0">
                <a:solidFill>
                  <a:srgbClr val="898989"/>
                </a:solidFill>
                <a:latin typeface="Century Gothic" panose="020B0502020202020204" pitchFamily="34" charset="0"/>
              </a:rPr>
              <a:pPr/>
              <a:t>6</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996542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Usability Evaluation Methods</a:t>
            </a:r>
          </a:p>
        </p:txBody>
      </p:sp>
      <p:sp>
        <p:nvSpPr>
          <p:cNvPr id="3" name="Content Placeholder 2"/>
          <p:cNvSpPr>
            <a:spLocks noGrp="1"/>
          </p:cNvSpPr>
          <p:nvPr>
            <p:ph type="body" sz="quarter" idx="10"/>
          </p:nvPr>
        </p:nvSpPr>
        <p:spPr>
          <a:xfrm>
            <a:off x="384048" y="1600200"/>
            <a:ext cx="8305800" cy="2590800"/>
          </a:xfrm>
        </p:spPr>
        <p:txBody>
          <a:bodyPr/>
          <a:lstStyle/>
          <a:p>
            <a:r>
              <a:rPr lang="en-US" dirty="0"/>
              <a:t>Interviews, focus groups</a:t>
            </a:r>
          </a:p>
          <a:p>
            <a:pPr lvl="0"/>
            <a:r>
              <a:rPr lang="en-US" dirty="0">
                <a:cs typeface="Arial"/>
              </a:rPr>
              <a:t>Questionnaires, surveys</a:t>
            </a:r>
          </a:p>
          <a:p>
            <a:pPr lvl="0"/>
            <a:r>
              <a:rPr lang="en-US" dirty="0">
                <a:cs typeface="Arial"/>
              </a:rPr>
              <a:t>Ethnographic observations</a:t>
            </a:r>
          </a:p>
          <a:p>
            <a:pPr lvl="0"/>
            <a:r>
              <a:rPr lang="en-US" dirty="0">
                <a:cs typeface="Arial"/>
              </a:rPr>
              <a:t>Usability inspection methods</a:t>
            </a:r>
          </a:p>
          <a:p>
            <a:pPr lvl="0"/>
            <a:r>
              <a:rPr lang="en-US" dirty="0">
                <a:cs typeface="Arial"/>
              </a:rPr>
              <a:t>Usability testing</a:t>
            </a:r>
          </a:p>
          <a:p>
            <a:pPr lvl="0"/>
            <a:r>
              <a:rPr lang="en-US" dirty="0">
                <a:cs typeface="Arial"/>
              </a:rPr>
              <a:t>Controlled cognitive experiments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7</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251653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Usability Evaluation</a:t>
            </a:r>
          </a:p>
        </p:txBody>
      </p:sp>
      <p:sp>
        <p:nvSpPr>
          <p:cNvPr id="38915" name="Text Placeholder 2"/>
          <p:cNvSpPr>
            <a:spLocks noGrp="1"/>
          </p:cNvSpPr>
          <p:nvPr>
            <p:ph type="body" sz="quarter" idx="10"/>
          </p:nvPr>
        </p:nvSpPr>
        <p:spPr bwMode="auto">
          <a:xfrm>
            <a:off x="533400" y="7028656"/>
            <a:ext cx="4302671" cy="38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ea typeface="ＭＳ Ｐゴシック" panose="020B0600070205080204" pitchFamily="34" charset="-128"/>
              </a:rPr>
              <a:t>(Preece, Rogers, &amp; Sharp, 2007)</a:t>
            </a:r>
          </a:p>
        </p:txBody>
      </p:sp>
      <p:pic>
        <p:nvPicPr>
          <p:cNvPr id="3" name="Picture Placeholder 2" descr="Usability evaluation methods chart. Usability Evaluation (UE) at the top, 2 superordinate classes connected to UE at the next level: Interviews/Focus Groups and Usability Inspection; 2 superordinate classes connected to the 3rd level: Usability Testing and Questionnaires/Surveys and Observations is at base of the tree structure. Within each of these classes there are Semi-Structured and Structured Interview; Within Usability Inspection there are Cognitive Walkthroughs and Heuristic Evaluation; In Usability Testing: Laboratory Testing and Field Testing; and within Questionnaires/Surveys: Likert Rating and Semantic Differential." title="usability evaluation methods chart"/>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558" r="558"/>
          <a:stretch>
            <a:fillRect/>
          </a:stretch>
        </p:blipFill>
        <p:spPr>
          <a:xfrm>
            <a:off x="452787" y="1447051"/>
            <a:ext cx="9051925" cy="5181600"/>
          </a:xfrm>
          <a:prstGeom prst="rect">
            <a:avLst/>
          </a:prstGeom>
        </p:spPr>
      </p:pic>
      <p:sp>
        <p:nvSpPr>
          <p:cNvPr id="38916"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5ABA008-77F1-435C-9BF2-4BCE7754F354}" type="slidenum">
              <a:rPr lang="en-US" altLang="en-US" sz="1100" smtClean="0">
                <a:solidFill>
                  <a:srgbClr val="898989"/>
                </a:solidFill>
                <a:latin typeface="Century Gothic" panose="020B0502020202020204" pitchFamily="34" charset="0"/>
              </a:rPr>
              <a:pPr/>
              <a:t>8</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962532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panose="020B0600070205080204" pitchFamily="34" charset="-128"/>
              </a:rPr>
              <a:t>Interviews: Four Main Types</a:t>
            </a:r>
            <a:endParaRPr lang="en-US" dirty="0"/>
          </a:p>
        </p:txBody>
      </p:sp>
      <p:sp>
        <p:nvSpPr>
          <p:cNvPr id="3" name="Content Placeholder 2"/>
          <p:cNvSpPr>
            <a:spLocks noGrp="1"/>
          </p:cNvSpPr>
          <p:nvPr>
            <p:ph type="body" sz="quarter" idx="10"/>
          </p:nvPr>
        </p:nvSpPr>
        <p:spPr>
          <a:xfrm>
            <a:off x="348879" y="1600200"/>
            <a:ext cx="4527921" cy="4724400"/>
          </a:xfrm>
        </p:spPr>
        <p:txBody>
          <a:bodyPr/>
          <a:lstStyle/>
          <a:p>
            <a:pPr marL="0" indent="0">
              <a:buNone/>
            </a:pPr>
            <a:r>
              <a:rPr lang="en-US" dirty="0">
                <a:cs typeface="Arial"/>
              </a:rPr>
              <a:t>1. Unstructured interview</a:t>
            </a:r>
          </a:p>
          <a:p>
            <a:pPr lvl="0"/>
            <a:r>
              <a:rPr lang="en-US" dirty="0">
                <a:cs typeface="Arial"/>
              </a:rPr>
              <a:t>Exploratory</a:t>
            </a:r>
          </a:p>
          <a:p>
            <a:pPr lvl="0"/>
            <a:r>
              <a:rPr lang="en-US" dirty="0">
                <a:cs typeface="Arial"/>
              </a:rPr>
              <a:t>Open-ended questions</a:t>
            </a:r>
          </a:p>
          <a:p>
            <a:pPr lvl="1">
              <a:lnSpc>
                <a:spcPct val="110000"/>
              </a:lnSpc>
            </a:pPr>
            <a:r>
              <a:rPr lang="en-US" dirty="0">
                <a:cs typeface="Arial"/>
              </a:rPr>
              <a:t>What are the advantages for accessing clinical information on mobile devices?</a:t>
            </a:r>
          </a:p>
          <a:p>
            <a:pPr lvl="0"/>
            <a:r>
              <a:rPr lang="en-US" dirty="0">
                <a:cs typeface="Arial"/>
              </a:rPr>
              <a:t>Useful for early phase design</a:t>
            </a:r>
          </a:p>
          <a:p>
            <a:endParaRPr lang="en-US" dirty="0"/>
          </a:p>
        </p:txBody>
      </p:sp>
      <p:sp>
        <p:nvSpPr>
          <p:cNvPr id="5" name="Content Placeholder 4"/>
          <p:cNvSpPr>
            <a:spLocks noGrp="1"/>
          </p:cNvSpPr>
          <p:nvPr>
            <p:ph type="body" sz="quarter" idx="11"/>
          </p:nvPr>
        </p:nvSpPr>
        <p:spPr>
          <a:xfrm>
            <a:off x="5038852" y="1600200"/>
            <a:ext cx="4486148" cy="5029200"/>
          </a:xfrm>
        </p:spPr>
        <p:txBody>
          <a:bodyPr/>
          <a:lstStyle/>
          <a:p>
            <a:pPr>
              <a:lnSpc>
                <a:spcPct val="110000"/>
              </a:lnSpc>
              <a:spcAft>
                <a:spcPts val="600"/>
              </a:spcAft>
            </a:pPr>
            <a:r>
              <a:rPr lang="en-US" dirty="0">
                <a:solidFill>
                  <a:schemeClr val="tx1"/>
                </a:solidFill>
                <a:cs typeface="Arial"/>
              </a:rPr>
              <a:t>2. Structured interview</a:t>
            </a:r>
          </a:p>
          <a:p>
            <a:pPr marL="342900" lvl="0" indent="-342900">
              <a:lnSpc>
                <a:spcPct val="110000"/>
              </a:lnSpc>
              <a:spcAft>
                <a:spcPts val="600"/>
              </a:spcAft>
              <a:buFont typeface="Arial" panose="020B0604020202020204" pitchFamily="34" charset="0"/>
              <a:buChar char="•"/>
            </a:pPr>
            <a:r>
              <a:rPr lang="en-US" dirty="0">
                <a:solidFill>
                  <a:schemeClr val="tx1"/>
                </a:solidFill>
                <a:cs typeface="Arial"/>
              </a:rPr>
              <a:t>Ask predetermined questions (similar to questionnaire)</a:t>
            </a:r>
          </a:p>
          <a:p>
            <a:pPr marL="342900" lvl="0" indent="-342900">
              <a:lnSpc>
                <a:spcPct val="110000"/>
              </a:lnSpc>
              <a:spcAft>
                <a:spcPts val="600"/>
              </a:spcAft>
              <a:buFont typeface="Arial" panose="020B0604020202020204" pitchFamily="34" charset="0"/>
              <a:buChar char="•"/>
            </a:pPr>
            <a:r>
              <a:rPr lang="en-US" dirty="0">
                <a:solidFill>
                  <a:schemeClr val="tx1"/>
                </a:solidFill>
                <a:cs typeface="Arial"/>
              </a:rPr>
              <a:t>Questions are closed: response from a limited set of alternatives.</a:t>
            </a:r>
          </a:p>
          <a:p>
            <a:pPr marL="800100" lvl="1" indent="-458788">
              <a:lnSpc>
                <a:spcPct val="110000"/>
              </a:lnSpc>
              <a:spcAft>
                <a:spcPts val="600"/>
              </a:spcAft>
              <a:buFont typeface="Courier New" panose="02070309020205020404" pitchFamily="49" charset="0"/>
              <a:buChar char="o"/>
            </a:pPr>
            <a:r>
              <a:rPr lang="en-US" sz="2400" dirty="0">
                <a:solidFill>
                  <a:schemeClr val="tx1"/>
                </a:solidFill>
                <a:latin typeface="Century Gothic" panose="020B0502020202020204" pitchFamily="34" charset="0"/>
                <a:cs typeface="Arial"/>
              </a:rPr>
              <a:t>Do you visit this website: (1) daily, (2)</a:t>
            </a:r>
            <a:r>
              <a:rPr lang="en-US" sz="2400" dirty="0"/>
              <a:t> </a:t>
            </a:r>
            <a:r>
              <a:rPr lang="en-US" sz="2400" dirty="0">
                <a:solidFill>
                  <a:schemeClr val="tx1"/>
                </a:solidFill>
                <a:latin typeface="Century Gothic" panose="020B0502020202020204" pitchFamily="34" charset="0"/>
                <a:cs typeface="Arial"/>
              </a:rPr>
              <a:t>weekly, or (3)</a:t>
            </a:r>
            <a:r>
              <a:rPr lang="en-US" sz="2400" dirty="0"/>
              <a:t> </a:t>
            </a:r>
            <a:r>
              <a:rPr lang="en-US" sz="2400" dirty="0">
                <a:solidFill>
                  <a:schemeClr val="tx1"/>
                </a:solidFill>
                <a:latin typeface="Century Gothic" panose="020B0502020202020204" pitchFamily="34" charset="0"/>
                <a:cs typeface="Arial"/>
              </a:rPr>
              <a:t>monthly?</a:t>
            </a:r>
          </a:p>
          <a:p>
            <a:pPr marL="342900" lvl="0" indent="-342900">
              <a:lnSpc>
                <a:spcPct val="110000"/>
              </a:lnSpc>
              <a:spcAft>
                <a:spcPts val="600"/>
              </a:spcAft>
              <a:buFont typeface="Arial" panose="020B0604020202020204" pitchFamily="34" charset="0"/>
              <a:buChar char="•"/>
            </a:pPr>
            <a:r>
              <a:rPr lang="en-US" dirty="0">
                <a:solidFill>
                  <a:schemeClr val="tx1"/>
                </a:solidFill>
                <a:cs typeface="Arial"/>
              </a:rPr>
              <a:t>Useful when goals are clearly understood</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9</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3933586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54B8CB-5DB2-432B-A2B4-96573A4E8C01}"/>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233</TotalTime>
  <Words>5171</Words>
  <Application>Microsoft Office PowerPoint</Application>
  <PresentationFormat>Custom</PresentationFormat>
  <Paragraphs>392</Paragraphs>
  <Slides>27</Slides>
  <Notes>27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27</vt:i4>
      </vt:variant>
    </vt:vector>
  </HeadingPairs>
  <TitlesOfParts>
    <vt:vector size="38" baseType="lpstr">
      <vt:lpstr>Arial</vt:lpstr>
      <vt:lpstr>Calibri</vt:lpstr>
      <vt:lpstr>Century Gothic</vt:lpstr>
      <vt:lpstr>Courier New</vt:lpstr>
      <vt:lpstr>Futura Lt BT</vt:lpstr>
      <vt:lpstr>Futura LT Pro Book</vt:lpstr>
      <vt:lpstr>Symbol</vt:lpstr>
      <vt:lpstr>Times New Roman</vt:lpstr>
      <vt:lpstr>Verdana</vt:lpstr>
      <vt:lpstr>Wingdings</vt:lpstr>
      <vt:lpstr>Office Theme</vt:lpstr>
      <vt:lpstr>Process Improvement, System Design, and Usability Evaluation:</vt:lpstr>
      <vt:lpstr>Evaluating Usability</vt:lpstr>
      <vt:lpstr>Usability</vt:lpstr>
      <vt:lpstr>Why Usability Matters: The Clinical Story</vt:lpstr>
      <vt:lpstr>Why Usability Matters: The Story from Patients and Consumers</vt:lpstr>
      <vt:lpstr>Usability Evaluation: Why It Is Important</vt:lpstr>
      <vt:lpstr>Usability Evaluation Methods</vt:lpstr>
      <vt:lpstr>Usability Evaluation</vt:lpstr>
      <vt:lpstr>Interviews: Four Main Types</vt:lpstr>
      <vt:lpstr>Interviews: Four Main Types (cont.)</vt:lpstr>
      <vt:lpstr>Phases of the Interview</vt:lpstr>
      <vt:lpstr>Usability Interview Example</vt:lpstr>
      <vt:lpstr>Focus Groups</vt:lpstr>
      <vt:lpstr>Questionnaire and Surveys</vt:lpstr>
      <vt:lpstr>Rating Scales: Likert</vt:lpstr>
      <vt:lpstr>Sample Usability Likert Questions</vt:lpstr>
      <vt:lpstr>Rating Scales: Semantic Differential</vt:lpstr>
      <vt:lpstr>Online Surveys: Two Types</vt:lpstr>
      <vt:lpstr>Survey Monkey</vt:lpstr>
      <vt:lpstr>Usability Inspection Methods: Expert Reviews</vt:lpstr>
      <vt:lpstr>Usability Principles</vt:lpstr>
      <vt:lpstr>Heuristic Evaluation</vt:lpstr>
      <vt:lpstr>Problem Severity</vt:lpstr>
      <vt:lpstr>Usability Evaluation Methods </vt:lpstr>
      <vt:lpstr>Usability Evaluation Methods</vt:lpstr>
      <vt:lpstr>Usability Evaluation Methods</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68</cp:revision>
  <cp:lastPrinted>2020-01-30T20:22:09Z</cp:lastPrinted>
  <dcterms:created xsi:type="dcterms:W3CDTF">2018-06-13T15:28:32Z</dcterms:created>
  <dcterms:modified xsi:type="dcterms:W3CDTF">2020-03-31T02:08:18Z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