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8"/>
  </p:notesMasterIdLst>
  <p:handoutMasterIdLst>
    <p:handoutMasterId r:id="rId19"/>
  </p:handoutMasterIdLst>
  <p:sldIdLst>
    <p:sldId id="277" r:id="rId5"/>
    <p:sldId id="258" r:id="rId6"/>
    <p:sldId id="260" r:id="rId7"/>
    <p:sldId id="286" r:id="rId8"/>
    <p:sldId id="261" r:id="rId9"/>
    <p:sldId id="297" r:id="rId10"/>
    <p:sldId id="262" r:id="rId11"/>
    <p:sldId id="287" r:id="rId12"/>
    <p:sldId id="263" r:id="rId13"/>
    <p:sldId id="288" r:id="rId14"/>
    <p:sldId id="300" r:id="rId15"/>
    <p:sldId id="281" r:id="rId16"/>
    <p:sldId id="282" r:id="rId17"/>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4" userDrawn="1">
          <p15:clr>
            <a:srgbClr val="A4A3A4"/>
          </p15:clr>
        </p15:guide>
        <p15:guide id="2" pos="33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7101" autoAdjust="0"/>
    <p:restoredTop sz="94952" autoAdjust="0"/>
  </p:normalViewPr>
  <p:slideViewPr>
    <p:cSldViewPr snapToGrid="0">
      <p:cViewPr varScale="1">
        <p:scale>
          <a:sx n="92" d="100"/>
          <a:sy n="92" d="100"/>
        </p:scale>
        <p:origin x="1806" y="78"/>
      </p:cViewPr>
      <p:guideLst>
        <p:guide orient="horz" pos="984"/>
        <p:guide pos="3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401548F8-B3A7-439F-ADDA-C9F1D670C64A}"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01548F8-B3A7-439F-ADDA-C9F1D670C64A}" type="slidenum">
              <a:rPr lang="en-US" smtClean="0"/>
              <a:t>1</a:t>
            </a:fld>
            <a:endParaRPr lang="en-US"/>
          </a:p>
        </p:txBody>
      </p:sp>
    </p:spTree>
    <p:extLst>
      <p:ext uri="{BB962C8B-B14F-4D97-AF65-F5344CB8AC3E}">
        <p14:creationId xmlns:p14="http://schemas.microsoft.com/office/powerpoint/2010/main" val="13258450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006475" y="379914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Attacks are also made on computers, which, of course, store confidential personal and corporate data. As we already discussed, if a hacker can gain access to this type of information, they may use it for personal gain.</a:t>
            </a:r>
            <a:r>
              <a:rPr lang="en-US" altLang="en-US" baseline="0" dirty="0"/>
              <a:t> Alternatively, t</a:t>
            </a:r>
            <a:r>
              <a:rPr lang="en-US" altLang="en-US" dirty="0"/>
              <a:t>hrough</a:t>
            </a:r>
            <a:r>
              <a:rPr lang="en-US" altLang="en-US" baseline="0" dirty="0"/>
              <a:t> a successful attack, </a:t>
            </a:r>
            <a:r>
              <a:rPr lang="en-US" altLang="en-US" baseline="0" dirty="0">
                <a:solidFill>
                  <a:srgbClr val="000000"/>
                </a:solidFill>
                <a:ea typeface="ＭＳ Ｐゴシック" panose="020B0600070205080204" pitchFamily="34" charset="-128"/>
                <a:cs typeface="Arial" panose="020B0604020202020204" pitchFamily="34" charset="0"/>
              </a:rPr>
              <a:t>a</a:t>
            </a:r>
            <a:r>
              <a:rPr lang="en-US" altLang="en-US" dirty="0">
                <a:solidFill>
                  <a:srgbClr val="000000"/>
                </a:solidFill>
                <a:ea typeface="ＭＳ Ｐゴシック" panose="020B0600070205080204" pitchFamily="34" charset="-128"/>
                <a:cs typeface="Arial" panose="020B0604020202020204" pitchFamily="34" charset="0"/>
              </a:rPr>
              <a:t> hacker may acquire total control of the computer and use it for illegal activity, such as staging attacks on other computers. </a:t>
            </a:r>
          </a:p>
          <a:p>
            <a:endParaRPr lang="en-US" altLang="en-US" dirty="0"/>
          </a:p>
          <a:p>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CC2C300-62D5-4F35-A925-63F68BBE7495}"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12126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1006475" y="3730318"/>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This concludes Lecture B of Privacy, </a:t>
            </a:r>
            <a:r>
              <a:rPr lang="en-US" altLang="en-US" b="0" i="0" dirty="0"/>
              <a:t>Security, and Confidentiality</a:t>
            </a:r>
            <a:r>
              <a:rPr lang="en-US" altLang="en-US" dirty="0"/>
              <a:t>.  In summary, this lecture</a:t>
            </a:r>
          </a:p>
          <a:p>
            <a:pPr marL="171450" lvl="0" indent="-171450">
              <a:buFont typeface="Arial" panose="020B0604020202020204" pitchFamily="34" charset="0"/>
              <a:buChar char="•"/>
            </a:pPr>
            <a:r>
              <a:rPr lang="en-US" dirty="0"/>
              <a:t>Defined cybercrime and cybersecurity</a:t>
            </a:r>
          </a:p>
          <a:p>
            <a:pPr marL="171450" lvl="0" indent="-171450">
              <a:buFont typeface="Arial" panose="020B0604020202020204" pitchFamily="34" charset="0"/>
              <a:buChar char="•"/>
            </a:pPr>
            <a:r>
              <a:rPr lang="en-US" dirty="0"/>
              <a:t>Listed common IT security and privacy concerns </a:t>
            </a:r>
          </a:p>
          <a:p>
            <a:pPr marL="171450" lvl="0" indent="-171450">
              <a:buFont typeface="Arial" panose="020B0604020202020204" pitchFamily="34" charset="0"/>
              <a:buChar char="•"/>
            </a:pPr>
            <a:r>
              <a:rPr lang="en-US" dirty="0"/>
              <a:t>And listed hardware components that are usually attacked by hackers</a:t>
            </a:r>
          </a:p>
          <a:p>
            <a:pPr eaLnBrk="1" hangingPunct="1">
              <a:spcBef>
                <a:spcPct val="0"/>
              </a:spcBef>
            </a:pPr>
            <a:endParaRPr lang="en-US" altLang="en-US" dirty="0"/>
          </a:p>
          <a:p>
            <a:pPr eaLnBrk="1" hangingPunct="1">
              <a:spcBef>
                <a:spcPct val="0"/>
              </a:spcBef>
            </a:pPr>
            <a:endParaRPr lang="en-US" altLang="en-US" dirty="0"/>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831A6B0-5035-47CB-B750-02F7C3BE1B17}"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71400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1006475" y="379914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p:txBody>
      </p:sp>
      <p:sp>
        <p:nvSpPr>
          <p:cNvPr id="624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6BF43C0-9B47-48AF-BB1A-5F6A04241563}"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13276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759814"/>
            <a:ext cx="8045450" cy="3060700"/>
          </a:xfrm>
        </p:spPr>
        <p:txBody>
          <a:bodyPr/>
          <a:lstStyle/>
          <a:p>
            <a:r>
              <a:rPr lang="en-US" dirty="0"/>
              <a:t>No audio.</a:t>
            </a:r>
          </a:p>
        </p:txBody>
      </p:sp>
      <p:sp>
        <p:nvSpPr>
          <p:cNvPr id="5" name="Slide Number Placeholder 4"/>
          <p:cNvSpPr>
            <a:spLocks noGrp="1"/>
          </p:cNvSpPr>
          <p:nvPr>
            <p:ph type="sldNum" sz="quarter" idx="11"/>
          </p:nvPr>
        </p:nvSpPr>
        <p:spPr>
          <a:xfrm>
            <a:off x="5699125" y="7383463"/>
            <a:ext cx="4359275" cy="388937"/>
          </a:xfrm>
        </p:spPr>
        <p:txBody>
          <a:bodyPr/>
          <a:lstStyle/>
          <a:p>
            <a:fld id="{BC67021A-487C-4D8E-B66A-9A323BD1E9A7}" type="slidenum">
              <a:rPr lang="en-US" altLang="en-US" smtClean="0"/>
              <a:pPr/>
              <a:t>13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834554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Notes Placeholder 2"/>
          <p:cNvSpPr>
            <a:spLocks noGrp="1"/>
          </p:cNvSpPr>
          <p:nvPr>
            <p:ph type="body" idx="1"/>
          </p:nvPr>
        </p:nvSpPr>
        <p:spPr bwMode="auto">
          <a:xfrm>
            <a:off x="1006475" y="3730317"/>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  The objectives for this unit</a:t>
            </a:r>
            <a:r>
              <a:rPr lang="en-US" altLang="en-US" dirty="0">
                <a:latin typeface="Century Gothic" panose="020B0502020202020204" pitchFamily="34" charset="0"/>
              </a:rPr>
              <a:t>—</a:t>
            </a:r>
            <a:r>
              <a:rPr lang="en-US" altLang="en-US" dirty="0"/>
              <a:t>Privacy, </a:t>
            </a:r>
            <a:r>
              <a:rPr lang="en-US" altLang="en-US" b="0" i="0" dirty="0"/>
              <a:t>Security, and Confidentiality</a:t>
            </a:r>
            <a:r>
              <a:rPr lang="en-US" altLang="en-US" dirty="0">
                <a:latin typeface="Century Gothic" panose="020B0502020202020204" pitchFamily="34" charset="0"/>
              </a:rPr>
              <a:t>—</a:t>
            </a:r>
            <a:r>
              <a:rPr lang="en-US" altLang="en-US" dirty="0"/>
              <a:t>are to:</a:t>
            </a:r>
          </a:p>
          <a:p>
            <a:pPr marL="171450" lvl="0" indent="-171450">
              <a:buFont typeface="Arial" panose="020B0604020202020204" pitchFamily="34" charset="0"/>
              <a:buChar char="•"/>
            </a:pPr>
            <a:r>
              <a:rPr lang="en-US" dirty="0"/>
              <a:t>Define cybercrime and cybersecurity</a:t>
            </a:r>
          </a:p>
          <a:p>
            <a:pPr marL="171450" lvl="0" indent="-171450">
              <a:buFont typeface="Arial" panose="020B0604020202020204" pitchFamily="34" charset="0"/>
              <a:buChar char="•"/>
            </a:pPr>
            <a:r>
              <a:rPr lang="en-US" dirty="0"/>
              <a:t>List common information technology,</a:t>
            </a:r>
            <a:r>
              <a:rPr lang="en-US" baseline="0" dirty="0"/>
              <a:t> or </a:t>
            </a:r>
            <a:r>
              <a:rPr lang="en-US" dirty="0"/>
              <a:t>IT</a:t>
            </a:r>
            <a:r>
              <a:rPr lang="en-US" baseline="0" dirty="0"/>
              <a:t>,</a:t>
            </a:r>
            <a:r>
              <a:rPr lang="en-US" dirty="0"/>
              <a:t> security and privacy concerns</a:t>
            </a:r>
          </a:p>
          <a:p>
            <a:pPr marL="171450" lvl="0" indent="-171450">
              <a:buFont typeface="Arial" panose="020B0604020202020204" pitchFamily="34" charset="0"/>
              <a:buChar char="•"/>
            </a:pPr>
            <a:r>
              <a:rPr lang="en-US" dirty="0"/>
              <a:t>List the</a:t>
            </a:r>
            <a:r>
              <a:rPr lang="en-US" baseline="0" dirty="0"/>
              <a:t> </a:t>
            </a:r>
            <a:r>
              <a:rPr lang="en-US" dirty="0"/>
              <a:t>hardware components that are usually attacked by hackers </a:t>
            </a:r>
          </a:p>
          <a:p>
            <a:pPr marL="171450" lvl="0" indent="-171450">
              <a:buFont typeface="Arial" panose="020B0604020202020204" pitchFamily="34" charset="0"/>
              <a:buChar char="•"/>
            </a:pPr>
            <a:r>
              <a:rPr lang="en-US" dirty="0"/>
              <a:t>Explain some of the common methods of attack</a:t>
            </a:r>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CBFA563-D4B0-45E7-A96F-A4DB34D4C0A4}"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95431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7947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a:t>
            </a:r>
            <a:r>
              <a:rPr lang="en-US" altLang="en-US" baseline="0" dirty="0"/>
              <a:t> this lecture we’ll define </a:t>
            </a:r>
            <a:r>
              <a:rPr lang="en-US" altLang="en-US" b="0" baseline="0" dirty="0"/>
              <a:t>c</a:t>
            </a:r>
            <a:r>
              <a:rPr lang="en-US" b="0" dirty="0"/>
              <a:t>omputer crime, or cybercrime, and</a:t>
            </a:r>
            <a:r>
              <a:rPr lang="en-US" b="0" baseline="0" dirty="0"/>
              <a:t> its nemesis, </a:t>
            </a:r>
            <a:r>
              <a:rPr lang="en-US" sz="1000" b="0" dirty="0"/>
              <a:t>computer security, also known as cybersecurity or IT security</a:t>
            </a:r>
            <a:r>
              <a:rPr lang="en-US" sz="1000" b="0" baseline="0" dirty="0"/>
              <a:t>. We will</a:t>
            </a:r>
            <a:r>
              <a:rPr lang="en-US" altLang="en-US" b="0" baseline="0" dirty="0"/>
              <a:t> identify common security and privacy threats and concerns, and describe which devices are commonly attacked by hackers.</a:t>
            </a:r>
          </a:p>
          <a:p>
            <a:endParaRPr lang="en-US" altLang="en-US" b="0" baseline="0" dirty="0"/>
          </a:p>
          <a:p>
            <a:r>
              <a:rPr lang="en-US" altLang="en-US" b="0" dirty="0"/>
              <a:t>According to Wikipedia, “</a:t>
            </a:r>
            <a:r>
              <a:rPr lang="en-US" b="0" dirty="0"/>
              <a:t>cybercrime is crime that involves a computer and a network. The computer may have been u</a:t>
            </a:r>
            <a:r>
              <a:rPr lang="en-US" dirty="0"/>
              <a:t>sed in the commission of a crime, or it may be the target.</a:t>
            </a:r>
            <a:r>
              <a:rPr lang="en-US" baseline="30000" dirty="0"/>
              <a:t> “</a:t>
            </a:r>
            <a:endParaRPr lang="en-US" altLang="en-US" dirty="0"/>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A5EE7E-6CCA-4F8E-AB14-0EB18FC8B918}"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92619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1065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According to Dr. Halder and Dr. Jaishankar, cybercrimes are: "Offences that are committed against individuals or groups of individuals with a criminal motive to intentionally harm the reputation of the victim or cause physical or mental harm, or loss, to the victim directly or indirectly, using modern telecommunication networks such as Internet - chat rooms, emails, notice boards, and groups - and mobile phones". </a:t>
            </a:r>
            <a:endParaRPr lang="en-US" altLang="en-US" dirty="0"/>
          </a:p>
          <a:p>
            <a:endParaRPr lang="en-US" altLang="en-US" dirty="0"/>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A5EE7E-6CCA-4F8E-AB14-0EB18FC8B918}"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4497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0082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Again,</a:t>
            </a:r>
            <a:r>
              <a:rPr lang="en-US" altLang="en-US" baseline="0" dirty="0"/>
              <a:t> a</a:t>
            </a:r>
            <a:r>
              <a:rPr lang="en-US" altLang="en-US" dirty="0"/>
              <a:t>ccording to Wikipedia, “</a:t>
            </a:r>
            <a:r>
              <a:rPr lang="en-US" b="0" dirty="0"/>
              <a:t>Computer security, also known as cybersecurity or IT security, is th</a:t>
            </a:r>
            <a:r>
              <a:rPr lang="en-US" dirty="0"/>
              <a:t>e protection of information systems from theft or damage to the hardware, the software, and to the information on them, as well as from disruption or misdirection of the services they provide.</a:t>
            </a:r>
            <a:r>
              <a:rPr lang="en-US" altLang="en-US" dirty="0"/>
              <a:t>”</a:t>
            </a:r>
          </a:p>
          <a:p>
            <a:endParaRPr lang="en-US" altLang="en-US" dirty="0"/>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A5EE7E-6CCA-4F8E-AB14-0EB18FC8B918}"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28135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5981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It goes on to clarify: “It includes controlling physical access to the hardware, as well as protecting against harm that may come via network access, data and code injection, and due to malpractice by operators, whether intentional, accidental, or due to them being tricked into deviating from secure procedures.”</a:t>
            </a:r>
          </a:p>
          <a:p>
            <a:endParaRPr lang="en-US" altLang="en-US" dirty="0"/>
          </a:p>
          <a:p>
            <a:endParaRPr lang="en-US" altLang="en-US" dirty="0"/>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A5EE7E-6CCA-4F8E-AB14-0EB18FC8B918}"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90545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1006475" y="379914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50" dirty="0"/>
              <a:t>So what are common</a:t>
            </a:r>
            <a:r>
              <a:rPr lang="en-US" altLang="en-US" sz="1050" baseline="0" dirty="0"/>
              <a:t> cybercrimes and how do they hurt us?</a:t>
            </a:r>
          </a:p>
          <a:p>
            <a:endParaRPr lang="en-US" altLang="en-US" sz="1050" dirty="0"/>
          </a:p>
          <a:p>
            <a:pPr marL="0" marR="0" lvl="2" indent="0" algn="l" defTabSz="914400" rtl="0" eaLnBrk="0" fontAlgn="base" latinLnBrk="0" hangingPunct="0">
              <a:lnSpc>
                <a:spcPct val="100000"/>
              </a:lnSpc>
              <a:spcBef>
                <a:spcPct val="30000"/>
              </a:spcBef>
              <a:spcAft>
                <a:spcPct val="0"/>
              </a:spcAft>
              <a:buClrTx/>
              <a:buSzTx/>
              <a:buFontTx/>
              <a:buNone/>
              <a:tabLst/>
              <a:defRPr/>
            </a:pPr>
            <a:r>
              <a:rPr lang="en-US" altLang="en-US" sz="1050" dirty="0"/>
              <a:t>The potential for lost, stolen, or compromised data is a real concern. It could be personal data, such as </a:t>
            </a:r>
            <a:r>
              <a:rPr lang="en-US" altLang="en-US" sz="1050" dirty="0">
                <a:solidFill>
                  <a:prstClr val="black"/>
                </a:solidFill>
                <a:ea typeface="ＭＳ Ｐゴシック" panose="020B0600070205080204" pitchFamily="34" charset="-128"/>
                <a:cs typeface="Arial" panose="020B0604020202020204" pitchFamily="34" charset="0"/>
              </a:rPr>
              <a:t>checking and credit card account numbers, or corporate data, such as specifications</a:t>
            </a:r>
            <a:r>
              <a:rPr lang="en-US" altLang="en-US" sz="1050" baseline="0" dirty="0">
                <a:solidFill>
                  <a:prstClr val="black"/>
                </a:solidFill>
                <a:ea typeface="ＭＳ Ｐゴシック" panose="020B0600070205080204" pitchFamily="34" charset="-128"/>
                <a:cs typeface="Arial" panose="020B0604020202020204" pitchFamily="34" charset="0"/>
              </a:rPr>
              <a:t> for a new high tech product.</a:t>
            </a:r>
            <a:r>
              <a:rPr lang="en-US" altLang="en-US" sz="1050" dirty="0"/>
              <a:t> Corporate secrets may be stolen and sold to competitors, putting a company out of business and causing the loss of jobs. </a:t>
            </a:r>
            <a:endParaRPr lang="en-US" altLang="en-US" sz="1050" baseline="0" dirty="0">
              <a:solidFill>
                <a:prstClr val="black"/>
              </a:solidFill>
              <a:ea typeface="ＭＳ Ｐゴシック" panose="020B0600070205080204" pitchFamily="34" charset="-128"/>
              <a:cs typeface="Arial" panose="020B0604020202020204" pitchFamily="34" charset="0"/>
            </a:endParaRPr>
          </a:p>
          <a:p>
            <a:endParaRPr lang="en-US" altLang="en-US" sz="1050" dirty="0"/>
          </a:p>
          <a:p>
            <a:r>
              <a:rPr lang="en-US" altLang="en-US" sz="1050" dirty="0"/>
              <a:t>When your name, social security number,</a:t>
            </a:r>
            <a:r>
              <a:rPr lang="en-US" altLang="en-US" sz="1050" baseline="0" dirty="0"/>
              <a:t> and</a:t>
            </a:r>
            <a:r>
              <a:rPr lang="en-US" altLang="en-US" sz="1050" dirty="0"/>
              <a:t> date</a:t>
            </a:r>
            <a:r>
              <a:rPr lang="en-US" altLang="en-US" sz="1050" baseline="0" dirty="0"/>
              <a:t> of birth are compromised, it can lead to i</a:t>
            </a:r>
            <a:r>
              <a:rPr lang="en-US" altLang="en-US" sz="1050" dirty="0"/>
              <a:t>dentity theft and impersonation. Usually this type of theft</a:t>
            </a:r>
            <a:r>
              <a:rPr lang="en-US" altLang="en-US" sz="1050" baseline="0" dirty="0"/>
              <a:t> </a:t>
            </a:r>
            <a:r>
              <a:rPr lang="en-US" altLang="en-US" sz="1050" dirty="0"/>
              <a:t>results in opening</a:t>
            </a:r>
            <a:r>
              <a:rPr lang="en-US" altLang="en-US" sz="1050" baseline="0" dirty="0"/>
              <a:t> multiple credit lines in the victim’s name, with subsequent money withdrawal by a criminal.</a:t>
            </a:r>
          </a:p>
          <a:p>
            <a:endParaRPr lang="en-US" altLang="en-US" sz="1050" baseline="0" dirty="0"/>
          </a:p>
          <a:p>
            <a:r>
              <a:rPr lang="en-US" altLang="en-US" sz="1050" baseline="0" dirty="0"/>
              <a:t>Another common consequence of personal data being compromised is blackmail</a:t>
            </a:r>
            <a:r>
              <a:rPr lang="en-US" altLang="en-US" sz="1050" dirty="0"/>
              <a:t>: for example, a </a:t>
            </a:r>
            <a:r>
              <a:rPr lang="en-US" altLang="en-US" sz="800" dirty="0">
                <a:cs typeface="Arial" panose="020B0604020202020204" pitchFamily="34" charset="0"/>
              </a:rPr>
              <a:t>threat to disclose medical information </a:t>
            </a:r>
            <a:r>
              <a:rPr lang="en-US" altLang="en-US" sz="1050" dirty="0"/>
              <a:t>unless certain actions are taken, such as paying large sums of money to the person who wrongly accessed the data. </a:t>
            </a:r>
          </a:p>
          <a:p>
            <a:endParaRPr lang="en-US" altLang="en-US" sz="1050" dirty="0"/>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B1B51C-5A99-48D5-824B-999DB1B5F376}"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26603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1006475" y="3769647"/>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Last,</a:t>
            </a:r>
            <a:r>
              <a:rPr lang="en-US" altLang="en-US" baseline="0" dirty="0"/>
              <a:t> but not least, a compromised computer system may lose some or all of its functionality. </a:t>
            </a:r>
          </a:p>
          <a:p>
            <a:endParaRPr lang="en-US" altLang="en-US" dirty="0"/>
          </a:p>
          <a:p>
            <a:r>
              <a:rPr lang="en-US" altLang="en-US" dirty="0"/>
              <a:t>Network security and data security breaches can cause business downtime. If a company such as Google, Amazon, or eBay, were not secure, think of the ramifications of a shutdown of their websites for part or all of a business day. Consider the financial repercussions for those businesses, their employees, and their customers. </a:t>
            </a:r>
          </a:p>
          <a:p>
            <a:endParaRPr lang="en-US" altLang="en-US" dirty="0"/>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B1B51C-5A99-48D5-824B-999DB1B5F376}"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15432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006475" y="375981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considering security, it is important to ask: Which devices are usually attacked? </a:t>
            </a:r>
          </a:p>
          <a:p>
            <a:endParaRPr lang="en-US" altLang="en-US" dirty="0"/>
          </a:p>
          <a:p>
            <a:r>
              <a:rPr lang="en-US" altLang="en-US" dirty="0"/>
              <a:t>Routers are particularly vulnerable, and routers are everywhere. Routers send traffic from private networks to the Internet and from the Internet to private networks. Individuals have routers in their home networks, most businesses use routers, and Internet service providers, or ISPs, use routers. </a:t>
            </a:r>
          </a:p>
          <a:p>
            <a:endParaRPr lang="en-US" altLang="en-US" dirty="0"/>
          </a:p>
          <a:p>
            <a:r>
              <a:rPr lang="en-US" altLang="en-US" dirty="0"/>
              <a:t>If a hacker can successfully attack a router, all network traffic going through that router</a:t>
            </a:r>
            <a:r>
              <a:rPr lang="en-US" altLang="en-US" baseline="0" dirty="0"/>
              <a:t> </a:t>
            </a:r>
            <a:r>
              <a:rPr lang="en-US" altLang="en-US" dirty="0"/>
              <a:t>can be intercepted and viewed. </a:t>
            </a:r>
          </a:p>
          <a:p>
            <a:r>
              <a:rPr lang="en-US" altLang="en-US" dirty="0"/>
              <a:t>Another device that is commonly attacked is the web server, which is a device that hosts websites. A website is made up of all of the web pages, images, and files that are stored on</a:t>
            </a:r>
            <a:r>
              <a:rPr lang="en-US" altLang="en-US" baseline="0" dirty="0"/>
              <a:t> or </a:t>
            </a:r>
            <a:r>
              <a:rPr lang="en-US" altLang="en-US" dirty="0"/>
              <a:t>can be downloaded from that site. If a hacker can successfully attack a web server, the server may lose</a:t>
            </a:r>
            <a:r>
              <a:rPr lang="en-US" altLang="en-US" baseline="0" dirty="0"/>
              <a:t> some or all of its</a:t>
            </a:r>
            <a:r>
              <a:rPr lang="en-US" altLang="en-US" dirty="0"/>
              <a:t> functionality</a:t>
            </a:r>
            <a:r>
              <a:rPr lang="en-US" altLang="en-US" baseline="0" dirty="0"/>
              <a:t> and sensitive information can be stolen.</a:t>
            </a:r>
            <a:endParaRPr lang="en-US" altLang="en-US" dirty="0"/>
          </a:p>
          <a:p>
            <a:endParaRPr lang="en-US" altLang="en-US" dirty="0"/>
          </a:p>
          <a:p>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CC2C300-62D5-4F35-A925-63F68BBE7495}"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655069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mod="1">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mod="1">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922999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dirty="0"/>
              <a:t>Click to edit Master title style</a:t>
            </a:r>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dirty="0"/>
              <a:t>Click to edit Master text styles</a:t>
            </a:r>
          </a:p>
          <a:p>
            <a:pPr lvl="1"/>
            <a:r>
              <a:rPr lang="en-US" dirty="0"/>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660812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dirty="0"/>
              <a:t>Click to edit Master title style</a:t>
            </a:r>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dirty="0"/>
              <a:t>Click to edit Master text styles</a:t>
            </a:r>
          </a:p>
          <a:p>
            <a:pPr lvl="1"/>
            <a:r>
              <a:rPr lang="en-US" dirty="0"/>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dirty="0"/>
              <a:t>Click to edit Master text styles</a:t>
            </a:r>
          </a:p>
          <a:p>
            <a:pPr lvl="1"/>
            <a:r>
              <a:rPr lang="en-US" dirty="0"/>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dirty="0"/>
              <a:t>Click to edit Master text styles</a:t>
            </a:r>
          </a:p>
          <a:p>
            <a:pPr lvl="1"/>
            <a:r>
              <a:rPr lang="en-US" dirty="0"/>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214590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dirty="0"/>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789220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mod="1">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600"/>
              </a:spcAft>
              <a:buSzPct val="90000"/>
              <a:buFontTx/>
              <a:buNone/>
              <a:tabLst/>
              <a:defRPr sz="2000">
                <a:solidFill>
                  <a:schemeClr val="tx1"/>
                </a:solidFill>
                <a:latin typeface="Century Gothic" panose="020B0502020202020204" pitchFamily="34" charset="0"/>
              </a:defRPr>
            </a:lvl3pPr>
            <a:lvl4pPr marL="1150938" indent="0">
              <a:lnSpc>
                <a:spcPct val="110000"/>
              </a:lnSpc>
              <a:spcAft>
                <a:spcPts val="600"/>
              </a:spcAft>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mod="1">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mod="1">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mod="1">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spcAft>
                <a:spcPts val="600"/>
              </a:spcAft>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mod="1">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2 colum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marL="342900" indent="-342900">
              <a:spcAft>
                <a:spcPts val="600"/>
              </a:spcAft>
              <a:buSzPct val="111000"/>
              <a:buFont typeface="Arial" panose="020B0604020202020204" pitchFamily="34" charset="0"/>
              <a:buChar char="•"/>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spcAft>
                <a:spcPts val="600"/>
              </a:spcAft>
              <a:buSzPct val="90000"/>
              <a:buFont typeface="Courier New" panose="02070309020205020404" pitchFamily="49" charset="0"/>
              <a:buChar char="o"/>
              <a:tabLst/>
              <a:defRPr sz="2400" b="0" i="0">
                <a:latin typeface="Century Gothic" panose="020B0502020202020204" pitchFamily="34" charset="0"/>
              </a:defRPr>
            </a:lvl3pPr>
            <a:lvl4pPr marL="635000" indent="0">
              <a:buSzPct val="120000"/>
              <a:buFontTx/>
              <a:buNone/>
              <a:tabLst/>
              <a:defRPr>
                <a:latin typeface="Century Gothic" panose="020B0502020202020204" pitchFamily="34" charset="0"/>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2"/>
            <a:r>
              <a:rPr lang="en-US" dirty="0"/>
              <a:t>Second level</a:t>
            </a:r>
          </a:p>
          <a:p>
            <a:pPr lvl="3"/>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8" r:id="rId7"/>
    <p:sldLayoutId id="2147483683" r:id="rId8"/>
    <p:sldLayoutId id="2147483684" r:id="rId9"/>
    <p:sldLayoutId id="2147483685" r:id="rId10"/>
    <p:sldLayoutId id="2147483686" r:id="rId11"/>
    <p:sldLayoutId id="2147483690" r:id="rId12"/>
    <p:sldLayoutId id="2147483691" r:id="rId13"/>
    <p:sldLayoutId id="2147483692" r:id="rId14"/>
    <p:sldLayoutId id="2147483693" r:id="rId15"/>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hyperlink" Target="https://en.wikipedia.org/wiki/Cybercrime" TargetMode="Externa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7"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Privacy, Security, and Confidentiality</a:t>
            </a:r>
          </a:p>
          <a:p>
            <a:r>
              <a:rPr lang="en-US" altLang="en-US" sz="4000" kern="0" dirty="0">
                <a:solidFill>
                  <a:schemeClr val="bg1"/>
                </a:solidFill>
              </a:rPr>
              <a:t>Lecture B</a:t>
            </a:r>
          </a:p>
          <a:p>
            <a:endParaRPr lang="en-US" kern="0" dirty="0"/>
          </a:p>
        </p:txBody>
      </p:sp>
      <p:sp>
        <p:nvSpPr>
          <p:cNvPr id="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pc="-30" dirty="0"/>
              <a:t>Which devices are usually attacked?</a:t>
            </a:r>
          </a:p>
        </p:txBody>
      </p:sp>
      <p:sp>
        <p:nvSpPr>
          <p:cNvPr id="20483" name="Content Placeholder 2"/>
          <p:cNvSpPr>
            <a:spLocks noGrp="1"/>
          </p:cNvSpPr>
          <p:nvPr>
            <p:ph type="body" sz="quarter" idx="10"/>
          </p:nvPr>
        </p:nvSpPr>
        <p:spPr/>
        <p:txBody>
          <a:bodyPr/>
          <a:lstStyle/>
          <a:p>
            <a:pPr>
              <a:spcAft>
                <a:spcPts val="1200"/>
              </a:spcAft>
            </a:pPr>
            <a:r>
              <a:rPr lang="en-US" altLang="en-US" dirty="0"/>
              <a:t>Computers</a:t>
            </a:r>
          </a:p>
          <a:p>
            <a:pPr lvl="1">
              <a:spcBef>
                <a:spcPts val="0"/>
              </a:spcBef>
              <a:spcAft>
                <a:spcPts val="1200"/>
              </a:spcAft>
            </a:pPr>
            <a:r>
              <a:rPr lang="en-US" altLang="en-US" dirty="0"/>
              <a:t>Confidential personal and corporate data can be stolen.</a:t>
            </a:r>
          </a:p>
          <a:p>
            <a:pPr lvl="1">
              <a:spcBef>
                <a:spcPts val="0"/>
              </a:spcBef>
              <a:spcAft>
                <a:spcPts val="1200"/>
              </a:spcAft>
            </a:pPr>
            <a:r>
              <a:rPr lang="en-US" altLang="en-US" dirty="0"/>
              <a:t>A hacker may acquire total control of the computer and use it for illegal activity.</a:t>
            </a:r>
          </a:p>
          <a:p>
            <a:pPr lvl="1"/>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10</a:t>
            </a:fld>
            <a:endParaRPr lang="en-US" dirty="0"/>
          </a:p>
        </p:txBody>
      </p:sp>
    </p:spTree>
    <p:custDataLst>
      <p:tags r:id="rId1"/>
    </p:custDataLst>
    <p:extLst>
      <p:ext uri="{BB962C8B-B14F-4D97-AF65-F5344CB8AC3E}">
        <p14:creationId xmlns:p14="http://schemas.microsoft.com/office/powerpoint/2010/main" val="1916031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Privacy, Security, and Confidentiality</a:t>
            </a:r>
          </a:p>
        </p:txBody>
      </p:sp>
      <p:sp>
        <p:nvSpPr>
          <p:cNvPr id="37891" name="Text Placeholder 3"/>
          <p:cNvSpPr>
            <a:spLocks noGrp="1"/>
          </p:cNvSpPr>
          <p:nvPr>
            <p:ph type="body" sz="quarter" idx="10"/>
          </p:nvPr>
        </p:nvSpPr>
        <p:spPr/>
        <p:txBody>
          <a:bodyPr/>
          <a:lstStyle/>
          <a:p>
            <a:pPr lvl="0">
              <a:spcAft>
                <a:spcPts val="1200"/>
              </a:spcAft>
            </a:pPr>
            <a:r>
              <a:rPr lang="en-US" dirty="0"/>
              <a:t>Defined cybercrime and cybersecurity</a:t>
            </a:r>
          </a:p>
          <a:p>
            <a:pPr lvl="0">
              <a:spcAft>
                <a:spcPts val="1200"/>
              </a:spcAft>
            </a:pPr>
            <a:r>
              <a:rPr lang="en-US" dirty="0"/>
              <a:t>Listed common information technology security and privacy concerns </a:t>
            </a:r>
          </a:p>
          <a:p>
            <a:pPr lvl="0">
              <a:spcAft>
                <a:spcPts val="1200"/>
              </a:spcAft>
            </a:pPr>
            <a:r>
              <a:rPr lang="en-US" dirty="0"/>
              <a:t>Listed hardware components attacked by hackers</a:t>
            </a:r>
          </a:p>
        </p:txBody>
      </p:sp>
      <p:sp>
        <p:nvSpPr>
          <p:cNvPr id="2" name="Text Placeholder 1">
            <a:extLst>
              <a:ext uri="{FF2B5EF4-FFF2-40B4-BE49-F238E27FC236}">
                <a16:creationId xmlns:a16="http://schemas.microsoft.com/office/drawing/2014/main" id="{51BD1E53-F672-C34C-9E5F-0F48C635215E}"/>
              </a:ext>
            </a:extLst>
          </p:cNvPr>
          <p:cNvSpPr>
            <a:spLocks noGrp="1"/>
          </p:cNvSpPr>
          <p:nvPr>
            <p:ph type="body" sz="quarter" idx="11"/>
          </p:nvPr>
        </p:nvSpPr>
        <p:spPr/>
        <p:txBody>
          <a:bodyPr/>
          <a:lstStyle/>
          <a:p>
            <a:r>
              <a:rPr lang="en-US" altLang="en-US" b="1" dirty="0"/>
              <a:t>Summary</a:t>
            </a:r>
            <a:endParaRPr lang="en-US" b="1"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11</a:t>
            </a:fld>
            <a:endParaRPr lang="en-US" dirty="0"/>
          </a:p>
        </p:txBody>
      </p:sp>
    </p:spTree>
    <p:custDataLst>
      <p:tags r:id="rId1"/>
    </p:custDataLst>
    <p:extLst>
      <p:ext uri="{BB962C8B-B14F-4D97-AF65-F5344CB8AC3E}">
        <p14:creationId xmlns:p14="http://schemas.microsoft.com/office/powerpoint/2010/main" val="26279758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Privacy, Security, and Confidentiality</a:t>
            </a:r>
          </a:p>
        </p:txBody>
      </p:sp>
      <p:sp>
        <p:nvSpPr>
          <p:cNvPr id="38915" name="Text Placeholder 2"/>
          <p:cNvSpPr>
            <a:spLocks noGrp="1"/>
          </p:cNvSpPr>
          <p:nvPr>
            <p:ph type="body" sz="quarter" idx="15"/>
          </p:nvPr>
        </p:nvSpPr>
        <p:spPr/>
        <p:txBody>
          <a:bodyPr/>
          <a:lstStyle/>
          <a:p>
            <a:r>
              <a:rPr lang="en-US" altLang="en-US" dirty="0"/>
              <a:t>References</a:t>
            </a:r>
          </a:p>
          <a:p>
            <a:endParaRPr lang="en-US" altLang="en-US" dirty="0"/>
          </a:p>
        </p:txBody>
      </p:sp>
      <p:sp>
        <p:nvSpPr>
          <p:cNvPr id="6" name="Content Placeholder 5">
            <a:extLst>
              <a:ext uri="{FF2B5EF4-FFF2-40B4-BE49-F238E27FC236}">
                <a16:creationId xmlns:a16="http://schemas.microsoft.com/office/drawing/2014/main" id="{29F2A1FD-AEFB-2244-A7EE-227FE0838147}"/>
              </a:ext>
            </a:extLst>
          </p:cNvPr>
          <p:cNvSpPr>
            <a:spLocks noGrp="1"/>
          </p:cNvSpPr>
          <p:nvPr>
            <p:ph sz="quarter" idx="14"/>
          </p:nvPr>
        </p:nvSpPr>
        <p:spPr/>
        <p:txBody>
          <a:bodyPr/>
          <a:lstStyle/>
          <a:p>
            <a:pPr marL="0" indent="0">
              <a:lnSpc>
                <a:spcPct val="110000"/>
              </a:lnSpc>
            </a:pPr>
            <a:r>
              <a:rPr lang="en-US" dirty="0"/>
              <a:t>Wikipedia. (n.d.). Cybercrime. Retrieved from </a:t>
            </a:r>
            <a:r>
              <a:rPr lang="en-US" dirty="0">
                <a:hlinkClick r:id="rId4"/>
              </a:rPr>
              <a:t>https://en.wikipedia.org/wiki/Cybercrime </a:t>
            </a:r>
            <a:endParaRPr lang="en-US" dirty="0"/>
          </a:p>
          <a:p>
            <a:endParaRPr lang="en-US" dirty="0"/>
          </a:p>
        </p:txBody>
      </p:sp>
      <p:sp>
        <p:nvSpPr>
          <p:cNvPr id="7" name="Slide Number Placeholder 6"/>
          <p:cNvSpPr>
            <a:spLocks noGrp="1"/>
          </p:cNvSpPr>
          <p:nvPr>
            <p:ph type="sldNum" sz="quarter" idx="16"/>
          </p:nvPr>
        </p:nvSpPr>
        <p:spPr/>
        <p:txBody>
          <a:bodyPr/>
          <a:lstStyle/>
          <a:p>
            <a:fld id="{F3BF8891-5E06-46C2-89A4-6DB85D39BA35}" type="slidenum">
              <a:rPr lang="en-US" smtClean="0"/>
              <a:pPr/>
              <a:t>12</a:t>
            </a:fld>
            <a:endParaRPr lang="en-US" dirty="0"/>
          </a:p>
        </p:txBody>
      </p:sp>
    </p:spTree>
    <p:custDataLst>
      <p:tags r:id="rId1"/>
    </p:custDataLst>
    <p:extLst>
      <p:ext uri="{BB962C8B-B14F-4D97-AF65-F5344CB8AC3E}">
        <p14:creationId xmlns:p14="http://schemas.microsoft.com/office/powerpoint/2010/main" val="2693752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type="body" sz="quarter" idx="10"/>
          </p:nvPr>
        </p:nvSpPr>
        <p:spPr>
          <a:xfrm>
            <a:off x="767873" y="1394710"/>
            <a:ext cx="8647590" cy="719840"/>
          </a:xfrm>
        </p:spPr>
        <p:txBody>
          <a:bodyPr lIns="0"/>
          <a:lstStyle/>
          <a:p>
            <a:r>
              <a:rPr lang="en-US" altLang="en-US" sz="1200" dirty="0"/>
              <a:t>This material was developed by Oregon Health &amp; Science University, funded by the Department of Health and Human Services, Office of the National Coordinator for Health Information Technology under Award Number 90WT0001.</a:t>
            </a:r>
            <a:endParaRPr lang="en-US" sz="1200" dirty="0"/>
          </a:p>
        </p:txBody>
      </p:sp>
      <p:sp>
        <p:nvSpPr>
          <p:cNvPr id="9"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15308614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Privacy, Security, and Confidentiality</a:t>
            </a:r>
          </a:p>
        </p:txBody>
      </p:sp>
      <p:sp>
        <p:nvSpPr>
          <p:cNvPr id="18435" name="Text Placeholder 3"/>
          <p:cNvSpPr>
            <a:spLocks noGrp="1"/>
          </p:cNvSpPr>
          <p:nvPr>
            <p:ph type="body" sz="quarter" idx="10"/>
          </p:nvPr>
        </p:nvSpPr>
        <p:spPr/>
        <p:txBody>
          <a:bodyPr/>
          <a:lstStyle/>
          <a:p>
            <a:pPr lvl="0">
              <a:spcAft>
                <a:spcPts val="1200"/>
              </a:spcAft>
            </a:pPr>
            <a:r>
              <a:rPr lang="en-US" dirty="0">
                <a:ea typeface="Verdana" panose="020B0604030504040204" pitchFamily="34" charset="0"/>
                <a:cs typeface="Verdana" panose="020B0604030504040204" pitchFamily="34" charset="0"/>
              </a:rPr>
              <a:t>Explain some of the common methods of attack </a:t>
            </a:r>
          </a:p>
          <a:p>
            <a:pPr lvl="0">
              <a:spcAft>
                <a:spcPts val="1200"/>
              </a:spcAft>
            </a:pPr>
            <a:r>
              <a:rPr lang="en-US" dirty="0">
                <a:ea typeface="Verdana" panose="020B0604030504040204" pitchFamily="34" charset="0"/>
                <a:cs typeface="Verdana" panose="020B0604030504040204" pitchFamily="34" charset="0"/>
              </a:rPr>
              <a:t>Describe common types of malware</a:t>
            </a:r>
          </a:p>
          <a:p>
            <a:pPr lvl="0">
              <a:spcAft>
                <a:spcPts val="1200"/>
              </a:spcAft>
            </a:pPr>
            <a:r>
              <a:rPr lang="en-US" dirty="0">
                <a:ea typeface="Verdana" panose="020B0604030504040204" pitchFamily="34" charset="0"/>
                <a:cs typeface="Verdana" panose="020B0604030504040204" pitchFamily="34" charset="0"/>
              </a:rPr>
              <a:t>Explain social engineering methods used by cybercriminals</a:t>
            </a:r>
          </a:p>
        </p:txBody>
      </p:sp>
      <p:sp>
        <p:nvSpPr>
          <p:cNvPr id="2" name="Text Placeholder 1">
            <a:extLst>
              <a:ext uri="{FF2B5EF4-FFF2-40B4-BE49-F238E27FC236}">
                <a16:creationId xmlns:a16="http://schemas.microsoft.com/office/drawing/2014/main" id="{DD0E69C9-CA2C-F245-B5D6-5D1D984EF34C}"/>
              </a:ext>
            </a:extLst>
          </p:cNvPr>
          <p:cNvSpPr>
            <a:spLocks noGrp="1"/>
          </p:cNvSpPr>
          <p:nvPr>
            <p:ph type="body" sz="quarter" idx="11"/>
          </p:nvPr>
        </p:nvSpPr>
        <p:spPr/>
        <p:txBody>
          <a:bodyPr/>
          <a:lstStyle/>
          <a:p>
            <a:r>
              <a:rPr lang="en-US" altLang="en-US" b="1" dirty="0"/>
              <a:t>Learning Objectives</a:t>
            </a:r>
            <a:endParaRPr lang="en-US" b="1"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2</a:t>
            </a:fld>
            <a:endParaRPr lang="en-US" dirty="0"/>
          </a:p>
        </p:txBody>
      </p:sp>
    </p:spTree>
    <p:custDataLst>
      <p:tags r:id="rId1"/>
    </p:custDataLst>
    <p:extLst>
      <p:ext uri="{BB962C8B-B14F-4D97-AF65-F5344CB8AC3E}">
        <p14:creationId xmlns:p14="http://schemas.microsoft.com/office/powerpoint/2010/main" val="1166884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Cybercrime </a:t>
            </a:r>
          </a:p>
        </p:txBody>
      </p:sp>
      <p:sp>
        <p:nvSpPr>
          <p:cNvPr id="2" name="Content Placeholder 1"/>
          <p:cNvSpPr>
            <a:spLocks noGrp="1"/>
          </p:cNvSpPr>
          <p:nvPr>
            <p:ph type="body" sz="quarter" idx="10"/>
          </p:nvPr>
        </p:nvSpPr>
        <p:spPr/>
        <p:txBody>
          <a:bodyPr/>
          <a:lstStyle/>
          <a:p>
            <a:r>
              <a:rPr lang="en-US" dirty="0"/>
              <a:t>“Crime that involves a computer and a network. The computer may have been used in the commission of a crime, or it may be the target.”</a:t>
            </a:r>
          </a:p>
          <a:p>
            <a:pPr marL="352425" lvl="1" indent="0">
              <a:buNone/>
            </a:pPr>
            <a:r>
              <a:rPr lang="en-US" sz="1800" dirty="0"/>
              <a:t>							</a:t>
            </a:r>
            <a:r>
              <a:rPr lang="en-US" altLang="en-US" sz="1800" dirty="0"/>
              <a:t>—</a:t>
            </a:r>
            <a:r>
              <a:rPr lang="en-US" sz="1800" dirty="0"/>
              <a:t>Wikipedia, n.d.</a:t>
            </a:r>
            <a:endParaRPr lang="en-US" dirty="0"/>
          </a:p>
        </p:txBody>
      </p:sp>
      <p:sp>
        <p:nvSpPr>
          <p:cNvPr id="5" name="Slide Number Placeholder 4"/>
          <p:cNvSpPr>
            <a:spLocks noGrp="1"/>
          </p:cNvSpPr>
          <p:nvPr>
            <p:ph type="sldNum" sz="quarter" idx="12"/>
          </p:nvPr>
        </p:nvSpPr>
        <p:spPr/>
        <p:txBody>
          <a:bodyPr/>
          <a:lstStyle/>
          <a:p>
            <a:fld id="{F3BF8891-5E06-46C2-89A4-6DB85D39BA35}" type="slidenum">
              <a:rPr lang="en-US" smtClean="0"/>
              <a:pPr/>
              <a:t>3</a:t>
            </a:fld>
            <a:endParaRPr lang="en-US" dirty="0"/>
          </a:p>
        </p:txBody>
      </p:sp>
    </p:spTree>
    <p:custDataLst>
      <p:tags r:id="rId1"/>
    </p:custDataLst>
    <p:extLst>
      <p:ext uri="{BB962C8B-B14F-4D97-AF65-F5344CB8AC3E}">
        <p14:creationId xmlns:p14="http://schemas.microsoft.com/office/powerpoint/2010/main" val="2602706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Cybercrime</a:t>
            </a:r>
          </a:p>
        </p:txBody>
      </p:sp>
      <p:sp>
        <p:nvSpPr>
          <p:cNvPr id="2" name="Content Placeholder 1"/>
          <p:cNvSpPr>
            <a:spLocks noGrp="1"/>
          </p:cNvSpPr>
          <p:nvPr>
            <p:ph type="body" sz="quarter" idx="10"/>
          </p:nvPr>
        </p:nvSpPr>
        <p:spPr>
          <a:xfrm>
            <a:off x="406625" y="2133600"/>
            <a:ext cx="9147783" cy="3962400"/>
          </a:xfrm>
        </p:spPr>
        <p:txBody>
          <a:bodyPr/>
          <a:lstStyle/>
          <a:p>
            <a:pPr marL="0" indent="0">
              <a:buNone/>
            </a:pPr>
            <a:r>
              <a:rPr lang="en-US" dirty="0"/>
              <a:t>Debarati Halder and Karuppannan Jaishankar (2011):</a:t>
            </a:r>
          </a:p>
          <a:p>
            <a:pPr marL="347662" lvl="1" indent="0">
              <a:buNone/>
            </a:pPr>
            <a:r>
              <a:rPr lang="en-US" dirty="0"/>
              <a:t>“Offences that are committed against individuals or groups of individuals with a criminal motive to intentionally harm the reputation of the victim or cause physical or mental harm, or loss, to the victim directly or indirectly, using modern telecommunication networks such as Internet (Chat rooms, emails, notice boards and groups) and mobile phones (SMS/MMS).” </a:t>
            </a:r>
          </a:p>
          <a:p>
            <a:pPr marL="347662" lvl="1" indent="0">
              <a:buNone/>
            </a:pPr>
            <a:r>
              <a:rPr lang="en-US" sz="1800" dirty="0"/>
              <a:t>							</a:t>
            </a:r>
            <a:r>
              <a:rPr lang="en-US" altLang="en-US" sz="1800" dirty="0"/>
              <a:t>—</a:t>
            </a:r>
            <a:r>
              <a:rPr lang="en-US" sz="1800" dirty="0"/>
              <a:t>Wikipedia, n.d.</a:t>
            </a:r>
            <a:endParaRPr lang="en-US" dirty="0"/>
          </a:p>
        </p:txBody>
      </p:sp>
      <p:sp>
        <p:nvSpPr>
          <p:cNvPr id="5" name="Slide Number Placeholder 4"/>
          <p:cNvSpPr>
            <a:spLocks noGrp="1"/>
          </p:cNvSpPr>
          <p:nvPr>
            <p:ph type="sldNum" sz="quarter" idx="12"/>
          </p:nvPr>
        </p:nvSpPr>
        <p:spPr/>
        <p:txBody>
          <a:bodyPr/>
          <a:lstStyle/>
          <a:p>
            <a:fld id="{F3BF8891-5E06-46C2-89A4-6DB85D39BA35}" type="slidenum">
              <a:rPr lang="en-US" smtClean="0"/>
              <a:pPr/>
              <a:t>4</a:t>
            </a:fld>
            <a:endParaRPr lang="en-US" dirty="0"/>
          </a:p>
        </p:txBody>
      </p:sp>
    </p:spTree>
    <p:custDataLst>
      <p:tags r:id="rId1"/>
    </p:custDataLst>
    <p:extLst>
      <p:ext uri="{BB962C8B-B14F-4D97-AF65-F5344CB8AC3E}">
        <p14:creationId xmlns:p14="http://schemas.microsoft.com/office/powerpoint/2010/main" val="3961473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Cybersecurity </a:t>
            </a:r>
          </a:p>
        </p:txBody>
      </p:sp>
      <p:sp>
        <p:nvSpPr>
          <p:cNvPr id="2" name="Content Placeholder 1"/>
          <p:cNvSpPr>
            <a:spLocks noGrp="1"/>
          </p:cNvSpPr>
          <p:nvPr>
            <p:ph type="body" sz="quarter" idx="10"/>
          </p:nvPr>
        </p:nvSpPr>
        <p:spPr/>
        <p:txBody>
          <a:bodyPr/>
          <a:lstStyle/>
          <a:p>
            <a:pPr marL="502920" indent="-502920"/>
            <a:r>
              <a:rPr lang="en-US" dirty="0"/>
              <a:t>“Computer security, also known as cybersecurity or IT security, is the protection of information systems from theft or damage to the hardware, the software, and to the information on them, as well as from disruption or misdirection of the services they provide.”</a:t>
            </a:r>
          </a:p>
          <a:p>
            <a:pPr marL="508000" indent="0">
              <a:spcBef>
                <a:spcPts val="600"/>
              </a:spcBef>
              <a:buNone/>
            </a:pPr>
            <a:r>
              <a:rPr lang="en-US" sz="1800" dirty="0"/>
              <a:t>							—Wikipedia, n.d.</a:t>
            </a:r>
          </a:p>
        </p:txBody>
      </p:sp>
      <p:sp>
        <p:nvSpPr>
          <p:cNvPr id="5" name="Slide Number Placeholder 4"/>
          <p:cNvSpPr>
            <a:spLocks noGrp="1"/>
          </p:cNvSpPr>
          <p:nvPr>
            <p:ph type="sldNum" sz="quarter" idx="12"/>
          </p:nvPr>
        </p:nvSpPr>
        <p:spPr/>
        <p:txBody>
          <a:bodyPr/>
          <a:lstStyle/>
          <a:p>
            <a:fld id="{F3BF8891-5E06-46C2-89A4-6DB85D39BA35}" type="slidenum">
              <a:rPr lang="en-US" smtClean="0"/>
              <a:pPr/>
              <a:t>5</a:t>
            </a:fld>
            <a:endParaRPr lang="en-US" dirty="0"/>
          </a:p>
        </p:txBody>
      </p:sp>
    </p:spTree>
    <p:custDataLst>
      <p:tags r:id="rId1"/>
    </p:custDataLst>
    <p:extLst>
      <p:ext uri="{BB962C8B-B14F-4D97-AF65-F5344CB8AC3E}">
        <p14:creationId xmlns:p14="http://schemas.microsoft.com/office/powerpoint/2010/main" val="307881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Cybersecurity </a:t>
            </a:r>
          </a:p>
        </p:txBody>
      </p:sp>
      <p:sp>
        <p:nvSpPr>
          <p:cNvPr id="2" name="Content Placeholder 1"/>
          <p:cNvSpPr>
            <a:spLocks noGrp="1"/>
          </p:cNvSpPr>
          <p:nvPr>
            <p:ph type="body" sz="quarter" idx="10"/>
          </p:nvPr>
        </p:nvSpPr>
        <p:spPr>
          <a:xfrm>
            <a:off x="406625" y="2133600"/>
            <a:ext cx="9147783" cy="3175000"/>
          </a:xfrm>
        </p:spPr>
        <p:txBody>
          <a:bodyPr/>
          <a:lstStyle/>
          <a:p>
            <a:r>
              <a:rPr lang="en-US" dirty="0"/>
              <a:t>Cybersecurity “</a:t>
            </a:r>
            <a:r>
              <a:rPr lang="en-US" altLang="en-US" dirty="0"/>
              <a:t>includes controlling physical access to the hardware, as well as protecting against harm that may come via network access, data and code injection, and due to malpractice by operators, whether intentional, accidental, or due to them being tricked into deviating from secure procedures.”</a:t>
            </a:r>
          </a:p>
          <a:p>
            <a:pPr marL="347662" lvl="1" indent="0">
              <a:buNone/>
            </a:pPr>
            <a:r>
              <a:rPr lang="en-US" sz="1800" dirty="0"/>
              <a:t>							—Wikipedia, n.d.</a:t>
            </a:r>
          </a:p>
        </p:txBody>
      </p:sp>
      <p:sp>
        <p:nvSpPr>
          <p:cNvPr id="5" name="Slide Number Placeholder 4"/>
          <p:cNvSpPr>
            <a:spLocks noGrp="1"/>
          </p:cNvSpPr>
          <p:nvPr>
            <p:ph type="sldNum" sz="quarter" idx="12"/>
          </p:nvPr>
        </p:nvSpPr>
        <p:spPr/>
        <p:txBody>
          <a:bodyPr/>
          <a:lstStyle/>
          <a:p>
            <a:fld id="{F3BF8891-5E06-46C2-89A4-6DB85D39BA35}" type="slidenum">
              <a:rPr lang="en-US" smtClean="0"/>
              <a:pPr/>
              <a:t>6</a:t>
            </a:fld>
            <a:endParaRPr lang="en-US" dirty="0"/>
          </a:p>
        </p:txBody>
      </p:sp>
    </p:spTree>
    <p:custDataLst>
      <p:tags r:id="rId1"/>
    </p:custDataLst>
    <p:extLst>
      <p:ext uri="{BB962C8B-B14F-4D97-AF65-F5344CB8AC3E}">
        <p14:creationId xmlns:p14="http://schemas.microsoft.com/office/powerpoint/2010/main" val="1706678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Common Cybercrimes</a:t>
            </a:r>
          </a:p>
        </p:txBody>
      </p:sp>
      <p:sp>
        <p:nvSpPr>
          <p:cNvPr id="19459" name="Content Placeholder 2"/>
          <p:cNvSpPr>
            <a:spLocks noGrp="1"/>
          </p:cNvSpPr>
          <p:nvPr>
            <p:ph type="body" sz="quarter" idx="10"/>
          </p:nvPr>
        </p:nvSpPr>
        <p:spPr>
          <a:xfrm>
            <a:off x="406625" y="2133600"/>
            <a:ext cx="9147783" cy="4381500"/>
          </a:xfrm>
        </p:spPr>
        <p:txBody>
          <a:bodyPr/>
          <a:lstStyle/>
          <a:p>
            <a:pPr>
              <a:spcAft>
                <a:spcPts val="1200"/>
              </a:spcAft>
            </a:pPr>
            <a:r>
              <a:rPr lang="en-US" altLang="en-US" dirty="0"/>
              <a:t>Compromised sensitive information</a:t>
            </a:r>
          </a:p>
          <a:p>
            <a:pPr lvl="1">
              <a:spcBef>
                <a:spcPts val="0"/>
              </a:spcBef>
              <a:spcAft>
                <a:spcPts val="1200"/>
              </a:spcAft>
            </a:pPr>
            <a:r>
              <a:rPr lang="en-US" altLang="en-US" dirty="0"/>
              <a:t>Checking and credit card account numbers, etc.</a:t>
            </a:r>
          </a:p>
          <a:p>
            <a:pPr lvl="1">
              <a:spcBef>
                <a:spcPts val="0"/>
              </a:spcBef>
              <a:spcAft>
                <a:spcPts val="1200"/>
              </a:spcAft>
            </a:pPr>
            <a:r>
              <a:rPr lang="en-US" altLang="en-US" dirty="0"/>
              <a:t>Corporate secrets may be stolen and sold to competitors</a:t>
            </a:r>
          </a:p>
          <a:p>
            <a:pPr>
              <a:spcAft>
                <a:spcPts val="1200"/>
              </a:spcAft>
            </a:pPr>
            <a:r>
              <a:rPr lang="en-US" altLang="en-US" dirty="0"/>
              <a:t>Identity theft and impersonation</a:t>
            </a:r>
          </a:p>
          <a:p>
            <a:pPr lvl="1">
              <a:spcBef>
                <a:spcPts val="0"/>
              </a:spcBef>
              <a:spcAft>
                <a:spcPts val="1200"/>
              </a:spcAft>
            </a:pPr>
            <a:r>
              <a:rPr lang="en-US" altLang="en-US" dirty="0"/>
              <a:t>Social security number, date of birth, etc.</a:t>
            </a:r>
          </a:p>
          <a:p>
            <a:pPr>
              <a:spcAft>
                <a:spcPts val="1200"/>
              </a:spcAft>
            </a:pPr>
            <a:r>
              <a:rPr lang="en-US" altLang="en-US" dirty="0"/>
              <a:t>Blackmail</a:t>
            </a:r>
          </a:p>
          <a:p>
            <a:pPr lvl="1">
              <a:spcBef>
                <a:spcPts val="0"/>
              </a:spcBef>
              <a:spcAft>
                <a:spcPts val="1200"/>
              </a:spcAft>
            </a:pPr>
            <a:r>
              <a:rPr lang="en-US" altLang="en-US" dirty="0"/>
              <a:t>Threat to disclose medical information, etc.</a:t>
            </a:r>
          </a:p>
        </p:txBody>
      </p:sp>
      <p:sp>
        <p:nvSpPr>
          <p:cNvPr id="4" name="Slide Number Placeholder 3"/>
          <p:cNvSpPr>
            <a:spLocks noGrp="1"/>
          </p:cNvSpPr>
          <p:nvPr>
            <p:ph type="sldNum" sz="quarter" idx="12"/>
          </p:nvPr>
        </p:nvSpPr>
        <p:spPr/>
        <p:txBody>
          <a:bodyPr/>
          <a:lstStyle/>
          <a:p>
            <a:fld id="{F3BF8891-5E06-46C2-89A4-6DB85D39BA35}" type="slidenum">
              <a:rPr lang="en-US" smtClean="0"/>
              <a:pPr/>
              <a:t>7</a:t>
            </a:fld>
            <a:endParaRPr lang="en-US" dirty="0"/>
          </a:p>
        </p:txBody>
      </p:sp>
    </p:spTree>
    <p:custDataLst>
      <p:tags r:id="rId1"/>
    </p:custDataLst>
    <p:extLst>
      <p:ext uri="{BB962C8B-B14F-4D97-AF65-F5344CB8AC3E}">
        <p14:creationId xmlns:p14="http://schemas.microsoft.com/office/powerpoint/2010/main" val="2443837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Common Cybercrimes</a:t>
            </a:r>
          </a:p>
        </p:txBody>
      </p:sp>
      <p:sp>
        <p:nvSpPr>
          <p:cNvPr id="19459" name="Content Placeholder 2"/>
          <p:cNvSpPr>
            <a:spLocks noGrp="1"/>
          </p:cNvSpPr>
          <p:nvPr>
            <p:ph type="body" sz="quarter" idx="10"/>
          </p:nvPr>
        </p:nvSpPr>
        <p:spPr/>
        <p:txBody>
          <a:bodyPr/>
          <a:lstStyle/>
          <a:p>
            <a:pPr>
              <a:spcAft>
                <a:spcPts val="1200"/>
              </a:spcAft>
            </a:pPr>
            <a:r>
              <a:rPr lang="en-US" altLang="en-US" dirty="0"/>
              <a:t>Loss of computer functionality</a:t>
            </a:r>
          </a:p>
          <a:p>
            <a:pPr lvl="1">
              <a:spcBef>
                <a:spcPts val="0"/>
              </a:spcBef>
              <a:spcAft>
                <a:spcPts val="1200"/>
              </a:spcAft>
            </a:pPr>
            <a:r>
              <a:rPr lang="en-US" dirty="0"/>
              <a:t>Downtime for website or network</a:t>
            </a:r>
          </a:p>
          <a:p>
            <a:pPr lvl="1">
              <a:spcBef>
                <a:spcPts val="0"/>
              </a:spcBef>
              <a:spcAft>
                <a:spcPts val="1200"/>
              </a:spcAft>
            </a:pPr>
            <a:r>
              <a:rPr lang="en-US" dirty="0"/>
              <a:t>Computer may become too slow or not functional at all</a:t>
            </a:r>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8</a:t>
            </a:fld>
            <a:endParaRPr lang="en-US" dirty="0"/>
          </a:p>
        </p:txBody>
      </p:sp>
    </p:spTree>
    <p:custDataLst>
      <p:tags r:id="rId1"/>
    </p:custDataLst>
    <p:extLst>
      <p:ext uri="{BB962C8B-B14F-4D97-AF65-F5344CB8AC3E}">
        <p14:creationId xmlns:p14="http://schemas.microsoft.com/office/powerpoint/2010/main" val="1198969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spc="-30" dirty="0"/>
              <a:t>Which devices are usually attacked?</a:t>
            </a:r>
          </a:p>
        </p:txBody>
      </p:sp>
      <p:sp>
        <p:nvSpPr>
          <p:cNvPr id="20483" name="Content Placeholder 2"/>
          <p:cNvSpPr>
            <a:spLocks noGrp="1"/>
          </p:cNvSpPr>
          <p:nvPr>
            <p:ph type="body" sz="quarter" idx="10"/>
          </p:nvPr>
        </p:nvSpPr>
        <p:spPr>
          <a:xfrm>
            <a:off x="406625" y="2133600"/>
            <a:ext cx="9147783" cy="2984500"/>
          </a:xfrm>
        </p:spPr>
        <p:txBody>
          <a:bodyPr/>
          <a:lstStyle/>
          <a:p>
            <a:pPr>
              <a:spcAft>
                <a:spcPts val="1200"/>
              </a:spcAft>
            </a:pPr>
            <a:r>
              <a:rPr lang="en-US" altLang="en-US" dirty="0"/>
              <a:t>Routers</a:t>
            </a:r>
          </a:p>
          <a:p>
            <a:pPr lvl="1">
              <a:spcBef>
                <a:spcPts val="0"/>
              </a:spcBef>
              <a:spcAft>
                <a:spcPts val="1200"/>
              </a:spcAft>
            </a:pPr>
            <a:r>
              <a:rPr lang="en-US" altLang="en-US" dirty="0"/>
              <a:t>Network traffic can be intercepted and viewed.</a:t>
            </a:r>
          </a:p>
          <a:p>
            <a:pPr>
              <a:spcAft>
                <a:spcPts val="1200"/>
              </a:spcAft>
            </a:pPr>
            <a:r>
              <a:rPr lang="en-US" altLang="en-US" dirty="0"/>
              <a:t>Web servers</a:t>
            </a:r>
          </a:p>
          <a:p>
            <a:pPr lvl="1">
              <a:spcBef>
                <a:spcPts val="0"/>
              </a:spcBef>
              <a:spcAft>
                <a:spcPts val="1200"/>
              </a:spcAft>
            </a:pPr>
            <a:r>
              <a:rPr lang="en-US" altLang="en-US" dirty="0"/>
              <a:t>If attacked successfully, the web server may lose its functionality.</a:t>
            </a:r>
          </a:p>
          <a:p>
            <a:pPr lvl="1">
              <a:spcBef>
                <a:spcPts val="0"/>
              </a:spcBef>
              <a:spcAft>
                <a:spcPts val="1200"/>
              </a:spcAft>
            </a:pPr>
            <a:r>
              <a:rPr lang="en-US" altLang="en-US" dirty="0"/>
              <a:t>Sensitive information can be stolen. </a:t>
            </a:r>
          </a:p>
          <a:p>
            <a:pPr lvl="1"/>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9</a:t>
            </a:fld>
            <a:endParaRPr lang="en-US" dirty="0"/>
          </a:p>
        </p:txBody>
      </p:sp>
    </p:spTree>
    <p:custDataLst>
      <p:tags r:id="rId1"/>
    </p:custDataLst>
    <p:extLst>
      <p:ext uri="{BB962C8B-B14F-4D97-AF65-F5344CB8AC3E}">
        <p14:creationId xmlns:p14="http://schemas.microsoft.com/office/powerpoint/2010/main" val="4963674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2_V3-REVISED.wav"/>
  <p:tag name="AUDIO_ID" val="274"/>
  <p:tag name="ELAPSEDTIME" val="28.552"/>
  <p:tag name="ARTICULATE_SLIDE_NAV" val="2"/>
  <p:tag name="ARTICULATE_SLIDE_GUID" val="b691822e-c369-40e1-a5be-0335468d1209"/>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21_V3.mp3"/>
  <p:tag name="AUDIO_ID" val="293"/>
  <p:tag name="ELAPSEDTIME" val="9.64"/>
  <p:tag name="ARTICULATE_SLIDE_NAV" val="21"/>
  <p:tag name="ARTICULATE_SLIDE_GUID" val="9a42c0ee-ac01-4b4d-9e94-57d2bb3562c3"/>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py (2) of 30_sec_silence.mp3"/>
  <p:tag name="AUDIO_ID" val="294"/>
  <p:tag name="ELAPSEDTIME" val="7.515"/>
  <p:tag name="ARTICULATE_SLIDE_NAV" val="22"/>
  <p:tag name="ARTICULATE_SLIDE_GUID" val="60e4527d-d689-4df0-ac17-da1c73ce7884"/>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14_V3.mp3"/>
  <p:tag name="AUDIO_ID" val="286"/>
  <p:tag name="ELAPSEDTIME" val="65.15"/>
  <p:tag name="ARTICULATE_SLIDE_NAV" val="14"/>
  <p:tag name="ARTICULATE_SLIDE_GUID" val="d3481c20-3c04-4393-b2ab-e6c5624badb1"/>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14_V3.mp3"/>
  <p:tag name="AUDIO_ID" val="286"/>
  <p:tag name="ELAPSEDTIME" val="65.15"/>
  <p:tag name="ARTICULATE_SLIDE_NAV" val="14"/>
  <p:tag name="ARTICULATE_SLIDE_GUID" val="d3481c20-3c04-4393-b2ab-e6c5624badb1"/>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14_V3.mp3"/>
  <p:tag name="AUDIO_ID" val="286"/>
  <p:tag name="ELAPSEDTIME" val="65.15"/>
  <p:tag name="ARTICULATE_SLIDE_NAV" val="14"/>
  <p:tag name="ARTICULATE_SLIDE_GUID" val="d3481c20-3c04-4393-b2ab-e6c5624badb1"/>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14_V3.mp3"/>
  <p:tag name="AUDIO_ID" val="286"/>
  <p:tag name="ELAPSEDTIME" val="65.15"/>
  <p:tag name="ARTICULATE_SLIDE_NAV" val="14"/>
  <p:tag name="ARTICULATE_SLIDE_GUID" val="d3481c20-3c04-4393-b2ab-e6c5624badb1"/>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3_V3.mp3"/>
  <p:tag name="AUDIO_ID" val="275"/>
  <p:tag name="ELAPSEDTIME" val="81.894"/>
  <p:tag name="ARTICULATE_SLIDE_NAV" val="3"/>
  <p:tag name="ARTICULATE_SLIDE_GUID" val="98d6dfe7-0480-486b-8973-ffa89e6b67e1"/>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3_V3.mp3"/>
  <p:tag name="AUDIO_ID" val="275"/>
  <p:tag name="ELAPSEDTIME" val="81.894"/>
  <p:tag name="ARTICULATE_SLIDE_NAV" val="3"/>
  <p:tag name="ARTICULATE_SLIDE_GUID" val="98d6dfe7-0480-486b-8973-ffa89e6b67e1"/>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c\comp4_unit2c_S-4_V3.mp3"/>
  <p:tag name="AUDIO_ID" val="264"/>
  <p:tag name="ELAPSEDTIME" val="48.588"/>
  <p:tag name="ARTICULATE_SLIDE_NAV" val="4"/>
  <p:tag name="ARTICULATE_SLIDE_GUID" val="3afe6883-bf6d-4fd8-baca-38e71fe412b0"/>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c\comp4_unit2c_S-4_V3.mp3"/>
  <p:tag name="AUDIO_ID" val="264"/>
  <p:tag name="ELAPSEDTIME" val="48.588"/>
  <p:tag name="ARTICULATE_SLIDE_NAV" val="4"/>
  <p:tag name="ARTICULATE_SLIDE_GUID" val="3afe6883-bf6d-4fd8-baca-38e71fe412b0"/>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57640A8C-474C-4744-8D54-EB3E08D00B38}" vid="{EFF3D065-E06B-B64D-A2CE-E459648A65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sharepoint/v3"/>
    <ds:schemaRef ds:uri="http://purl.org/dc/terms/"/>
    <ds:schemaRef ds:uri="http://schemas.openxmlformats.org/package/2006/metadata/core-properties"/>
    <ds:schemaRef ds:uri="http://purl.org/dc/dcmitype/"/>
    <ds:schemaRef ds:uri="http://schemas.microsoft.com/office/2006/documentManagement/types"/>
    <ds:schemaRef ds:uri="d8573787-17db-43b5-9af3-2a45e79ab039"/>
    <ds:schemaRef ds:uri="13922b43-4eea-40f2-b18b-c20327cdf16c"/>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26D08EF3-0A81-4A7C-BC1C-74350F8C1D56}"/>
</file>

<file path=docProps/app.xml><?xml version="1.0" encoding="utf-8"?>
<Properties xmlns="http://schemas.openxmlformats.org/officeDocument/2006/extended-properties" xmlns:vt="http://schemas.openxmlformats.org/officeDocument/2006/docPropsVTypes">
  <Template>Office Theme</Template>
  <TotalTime>60</TotalTime>
  <Words>1281</Words>
  <Application>Microsoft Office PowerPoint</Application>
  <PresentationFormat>Custom</PresentationFormat>
  <Paragraphs>114</Paragraphs>
  <Slides>13</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13</vt:i4>
      </vt:variant>
    </vt:vector>
  </HeadingPairs>
  <TitlesOfParts>
    <vt:vector size="25" baseType="lpstr">
      <vt:lpstr>ＭＳ Ｐゴシック</vt:lpstr>
      <vt:lpstr>Arial</vt:lpstr>
      <vt:lpstr>Calibri</vt:lpstr>
      <vt:lpstr>Century Gothic</vt:lpstr>
      <vt:lpstr>Courier New</vt:lpstr>
      <vt:lpstr>Futura Lt BT</vt:lpstr>
      <vt:lpstr>Futura LT Pro Book</vt:lpstr>
      <vt:lpstr>Gill Sans MT</vt:lpstr>
      <vt:lpstr>Times New Roman</vt:lpstr>
      <vt:lpstr>Verdana</vt:lpstr>
      <vt:lpstr>Wingdings</vt:lpstr>
      <vt:lpstr>Office Theme</vt:lpstr>
      <vt:lpstr>PowerPoint Presentation</vt:lpstr>
      <vt:lpstr>Privacy, Security, and Confidentiality</vt:lpstr>
      <vt:lpstr>Cybercrime </vt:lpstr>
      <vt:lpstr>Cybercrime</vt:lpstr>
      <vt:lpstr>Cybersecurity </vt:lpstr>
      <vt:lpstr>Cybersecurity </vt:lpstr>
      <vt:lpstr>Common Cybercrimes</vt:lpstr>
      <vt:lpstr>Common Cybercrimes</vt:lpstr>
      <vt:lpstr>Which devices are usually attacked?</vt:lpstr>
      <vt:lpstr>Which devices are usually attacked?</vt:lpstr>
      <vt:lpstr>Privacy, Security, and Confidentiality</vt:lpstr>
      <vt:lpstr>Privacy, Security, and Confidentiality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Systems for Health</dc:title>
  <dc:creator>- McMaster</dc:creator>
  <cp:lastModifiedBy>McGill, Deborah</cp:lastModifiedBy>
  <cp:revision>18</cp:revision>
  <dcterms:created xsi:type="dcterms:W3CDTF">2018-07-02T02:39:12Z</dcterms:created>
  <dcterms:modified xsi:type="dcterms:W3CDTF">2018-10-02T21:57:38Z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