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
  </p:notesMasterIdLst>
  <p:handoutMasterIdLst>
    <p:handoutMasterId r:id="rId9"/>
  </p:handoutMasterIdLst>
  <p:sldIdLst>
    <p:sldId id="273" r:id="rId5"/>
    <p:sldId id="276" r:id="rId6"/>
    <p:sldId id="271" r:id="rId7"/>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1860"/>
    <a:srgbClr val="A29CC0"/>
    <a:srgbClr val="555276"/>
    <a:srgbClr val="A6C038"/>
    <a:srgbClr val="ECCE18"/>
    <a:srgbClr val="E6661F"/>
    <a:srgbClr val="C83537"/>
    <a:srgbClr val="1E185F"/>
    <a:srgbClr val="A7BF39"/>
    <a:srgbClr val="008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4995" autoAdjust="0"/>
    <p:restoredTop sz="94980" autoAdjust="0"/>
  </p:normalViewPr>
  <p:slideViewPr>
    <p:cSldViewPr>
      <p:cViewPr varScale="1">
        <p:scale>
          <a:sx n="96" d="100"/>
          <a:sy n="96" d="100"/>
        </p:scale>
        <p:origin x="1794" y="96"/>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27" d="100"/>
          <a:sy n="127" d="100"/>
        </p:scale>
        <p:origin x="1716" y="1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10/2/2018</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Notes Placeholder 1"/>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BA905E81-E756-4B76-9519-B1A07AF91D17}" type="slidenum">
              <a:rPr lang="en-US" smtClean="0"/>
              <a:t>‹#›</a:t>
            </a:fld>
            <a:endParaRPr lang="en-US"/>
          </a:p>
        </p:txBody>
      </p:sp>
      <p:sp>
        <p:nvSpPr>
          <p:cNvPr id="5" name="Slide Image Placeholder 4"/>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842138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p:sp>
      <p:sp>
        <p:nvSpPr>
          <p:cNvPr id="5" name="Notes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659913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505312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Century Gothic" panose="020B0502020202020204" pitchFamily="34" charset="0"/>
                <a:cs typeface="Futura LT Pro Book"/>
              </a:rPr>
              <a:t>Author Name and Degree Here</a:t>
            </a:r>
          </a:p>
          <a:p>
            <a:pPr marL="12700">
              <a:lnSpc>
                <a:spcPts val="2250"/>
              </a:lnSpc>
            </a:pPr>
            <a:r>
              <a:rPr sz="1600" b="1" dirty="0">
                <a:solidFill>
                  <a:srgbClr val="1E1860"/>
                </a:solidFill>
                <a:latin typeface="Century Gothic" panose="020B0502020202020204" pitchFamily="34" charset="0"/>
                <a:cs typeface="Futura LT Pro Book"/>
              </a:rPr>
              <a:t>MEASURE Evaluation</a:t>
            </a:r>
            <a:endParaRPr sz="1600" dirty="0">
              <a:solidFill>
                <a:srgbClr val="1E1860"/>
              </a:solidFill>
              <a:latin typeface="Century Gothic" panose="020B0502020202020204" pitchFamily="34" charset="0"/>
              <a:cs typeface="Futura LT Pro Book"/>
            </a:endParaRPr>
          </a:p>
          <a:p>
            <a:pPr marL="12700">
              <a:lnSpc>
                <a:spcPct val="100000"/>
              </a:lnSpc>
            </a:pPr>
            <a:r>
              <a:rPr sz="1600" dirty="0">
                <a:solidFill>
                  <a:srgbClr val="1E1860"/>
                </a:solidFill>
                <a:latin typeface="Century Gothic" panose="020B0502020202020204" pitchFamily="34" charset="0"/>
                <a:cs typeface="Futura LT Pro Book"/>
              </a:rPr>
              <a:t>Your organization here</a:t>
            </a:r>
          </a:p>
          <a:p>
            <a:pPr>
              <a:lnSpc>
                <a:spcPct val="100000"/>
              </a:lnSpc>
              <a:spcBef>
                <a:spcPts val="45"/>
              </a:spcBef>
            </a:pPr>
            <a:endParaRPr sz="1600" dirty="0">
              <a:solidFill>
                <a:srgbClr val="1E1860"/>
              </a:solidFill>
              <a:latin typeface="Century Gothic" panose="020B0502020202020204" pitchFamily="34" charset="0"/>
              <a:cs typeface="Times New Roman"/>
            </a:endParaRPr>
          </a:p>
          <a:p>
            <a:pPr marL="12700">
              <a:lnSpc>
                <a:spcPts val="2200"/>
              </a:lnSpc>
            </a:pPr>
            <a:r>
              <a:rPr lang="en-US" sz="1600" dirty="0">
                <a:solidFill>
                  <a:srgbClr val="1E1860"/>
                </a:solidFill>
                <a:latin typeface="Century Gothic" panose="020B0502020202020204" pitchFamily="34" charset="0"/>
                <a:cs typeface="Futura LT Pro Book"/>
              </a:rPr>
              <a:t>Date for presentation</a:t>
            </a:r>
            <a:r>
              <a:rPr lang="en-US" sz="1600" baseline="0" dirty="0">
                <a:solidFill>
                  <a:srgbClr val="1E1860"/>
                </a:solidFill>
                <a:latin typeface="Century Gothic" panose="020B0502020202020204" pitchFamily="34" charset="0"/>
                <a:cs typeface="Futura LT Pro Book"/>
              </a:rPr>
              <a:t> if necessary</a:t>
            </a:r>
            <a:endParaRPr sz="1600" dirty="0">
              <a:solidFill>
                <a:srgbClr val="1E1860"/>
              </a:solidFill>
              <a:latin typeface="Century Gothic" panose="020B0502020202020204" pitchFamily="34" charset="0"/>
              <a:cs typeface="Futura LT Pro Book"/>
            </a:endParaRPr>
          </a:p>
          <a:p>
            <a:pPr marL="12700">
              <a:lnSpc>
                <a:spcPts val="2200"/>
              </a:lnSpc>
            </a:pPr>
            <a:r>
              <a:rPr lang="en-US" sz="1600" b="1" dirty="0">
                <a:solidFill>
                  <a:srgbClr val="1E1860"/>
                </a:solidFill>
                <a:latin typeface="Century Gothic" panose="020B0502020202020204" pitchFamily="34" charset="0"/>
                <a:cs typeface="Futura LT Pro Book"/>
              </a:rPr>
              <a:t>Name of meeting</a:t>
            </a:r>
            <a:endParaRPr sz="1600" dirty="0">
              <a:solidFill>
                <a:srgbClr val="1E1860"/>
              </a:solidFill>
              <a:latin typeface="Century Gothic" panose="020B0502020202020204" pitchFamily="34" charset="0"/>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a:prstGeom prst="rect">
            <a:avLst/>
          </a:prstGeo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a:prstGeom prst="rect">
            <a:avLst/>
          </a:prstGeo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a:xfrm>
            <a:off x="691515" y="7203865"/>
            <a:ext cx="2263140" cy="413808"/>
          </a:xfrm>
          <a:prstGeom prst="rect">
            <a:avLst/>
          </a:prstGeom>
        </p:spPr>
        <p:txBody>
          <a:bodyPr/>
          <a:lstStyle/>
          <a:p>
            <a:fld id="{3BF4C946-76A2-47A1-B8D8-FBE97594D39F}" type="datetimeFigureOut">
              <a:rPr lang="en-US" smtClean="0"/>
              <a:t>10/2/2018</a:t>
            </a:fld>
            <a:endParaRPr lang="en-US" dirty="0"/>
          </a:p>
        </p:txBody>
      </p:sp>
      <p:sp>
        <p:nvSpPr>
          <p:cNvPr id="5" name="Footer Placeholder 4"/>
          <p:cNvSpPr>
            <a:spLocks noGrp="1"/>
          </p:cNvSpPr>
          <p:nvPr>
            <p:ph type="ftr" sz="quarter" idx="11"/>
          </p:nvPr>
        </p:nvSpPr>
        <p:spPr>
          <a:xfrm>
            <a:off x="3331845" y="7203865"/>
            <a:ext cx="3394710" cy="413808"/>
          </a:xfrm>
          <a:prstGeom prst="rect">
            <a:avLst/>
          </a:prstGeom>
        </p:spPr>
        <p:txBody>
          <a:bodyPr/>
          <a:lstStyle/>
          <a:p>
            <a:endParaRPr lang="en-US" dirty="0"/>
          </a:p>
        </p:txBody>
      </p:sp>
      <p:sp>
        <p:nvSpPr>
          <p:cNvPr id="6" name="Slide Number Placeholder 5"/>
          <p:cNvSpPr>
            <a:spLocks noGrp="1"/>
          </p:cNvSpPr>
          <p:nvPr>
            <p:ph type="sldNum" sz="quarter" idx="12"/>
          </p:nvPr>
        </p:nvSpPr>
        <p:spPr>
          <a:xfrm>
            <a:off x="7103745" y="7203865"/>
            <a:ext cx="2263140" cy="413808"/>
          </a:xfrm>
          <a:prstGeom prst="rect">
            <a:avLst/>
          </a:prstGeom>
        </p:spPr>
        <p:txBody>
          <a:bodyPr/>
          <a:lstStyle/>
          <a:p>
            <a:fld id="{A0B37326-1465-4608-89A4-B9BA27B6C735}" type="slidenum">
              <a:rPr lang="en-US" smtClean="0"/>
              <a:t>‹#›</a:t>
            </a:fld>
            <a:endParaRPr lang="en-US" dirty="0"/>
          </a:p>
        </p:txBody>
      </p:sp>
    </p:spTree>
    <p:extLst>
      <p:ext uri="{BB962C8B-B14F-4D97-AF65-F5344CB8AC3E}">
        <p14:creationId xmlns:p14="http://schemas.microsoft.com/office/powerpoint/2010/main" val="844692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682625" indent="-341313">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marL="1085850" indent="-403225">
              <a:spcAft>
                <a:spcPts val="600"/>
              </a:spcAft>
              <a:buFont typeface="Century Gothic" panose="020B0502020202020204" pitchFamily="34" charset="0"/>
              <a:buChar char="−"/>
              <a:defRPr sz="2400">
                <a:solidFill>
                  <a:schemeClr val="tx1"/>
                </a:solidFill>
                <a:latin typeface="Century Gothic" panose="020B0502020202020204" pitchFamily="34" charset="0"/>
              </a:defRPr>
            </a:lvl3pPr>
            <a:lvl4pPr marL="1085850" indent="0">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Century Gothic" panose="020B0502020202020204"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Century Gothic" panose="020B0502020202020204" pitchFamily="34" charset="0"/>
              </a:defRPr>
            </a:lvl1pPr>
            <a:lvl2pPr marL="800100" indent="-342900">
              <a:buFont typeface="Arial" panose="020B0604020202020204" pitchFamily="34" charset="0"/>
              <a:buChar char="•"/>
              <a:defRPr sz="2000">
                <a:latin typeface="Century Gothic" panose="020B0502020202020204" pitchFamily="34" charset="0"/>
              </a:defRPr>
            </a:lvl2pPr>
            <a:lvl3pPr marL="1200150" indent="-285750">
              <a:buFont typeface="Arial" panose="020B0604020202020204" pitchFamily="34" charset="0"/>
              <a:buChar char="•"/>
              <a:defRPr>
                <a:latin typeface="Century Gothic" panose="020B0502020202020204" pitchFamily="34" charset="0"/>
              </a:defRPr>
            </a:lvl3pPr>
            <a:lvl4pPr marL="1657350" indent="-285750">
              <a:buFont typeface="Arial" panose="020B0604020202020204" pitchFamily="34" charset="0"/>
              <a:buChar char="•"/>
              <a:defRPr>
                <a:latin typeface="Century Gothic" panose="020B0502020202020204" pitchFamily="34" charset="0"/>
              </a:defRPr>
            </a:lvl4pPr>
            <a:lvl5pPr marL="2114550" indent="-285750">
              <a:buFont typeface="Arial" panose="020B0604020202020204" pitchFamily="34" charset="0"/>
              <a:buChar char="•"/>
              <a:defRPr>
                <a:latin typeface="Century Gothic" panose="020B0502020202020204"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676400"/>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590800"/>
            <a:ext cx="8991600" cy="49530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858796"/>
          </a:xfrm>
          <a:prstGeom prst="rect">
            <a:avLst/>
          </a:prstGeom>
        </p:spPr>
        <p:txBody>
          <a:bodyPr wrap="square">
            <a:spAutoFit/>
          </a:bodyPr>
          <a:lstStyle/>
          <a:p>
            <a:r>
              <a:rPr lang="en-US" sz="1800" kern="1200" dirty="0">
                <a:solidFill>
                  <a:schemeClr val="bg1"/>
                </a:solidFill>
                <a:effectLst/>
                <a:latin typeface="Century Gothic" panose="020B0502020202020204"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chemeClr val="bg1"/>
                </a:solidFill>
                <a:latin typeface="Century Gothic" panose="020B0502020202020204" pitchFamily="34" charset="0"/>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7" r:id="rId13"/>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dirty="0">
                <a:solidFill>
                  <a:schemeClr val="bg1"/>
                </a:solidFill>
              </a:rPr>
              <a:t>Activity 1: Quality Improvement Discussion</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4490"/>
            <a:ext cx="8674100" cy="545110"/>
          </a:xfrm>
        </p:spPr>
        <p:txBody>
          <a:bodyPr>
            <a:noAutofit/>
          </a:bodyPr>
          <a:lstStyle/>
          <a:p>
            <a:r>
              <a:rPr lang="en-US" dirty="0"/>
              <a:t>Activity 1: Quality Improvement Discussion</a:t>
            </a:r>
          </a:p>
        </p:txBody>
      </p:sp>
      <p:sp>
        <p:nvSpPr>
          <p:cNvPr id="3" name="Subtitle 2"/>
          <p:cNvSpPr>
            <a:spLocks noGrp="1"/>
          </p:cNvSpPr>
          <p:nvPr>
            <p:ph type="body" sz="quarter" idx="10"/>
          </p:nvPr>
        </p:nvSpPr>
        <p:spPr>
          <a:xfrm>
            <a:off x="384048" y="1600200"/>
            <a:ext cx="9217152" cy="5486400"/>
          </a:xfrm>
        </p:spPr>
        <p:txBody>
          <a:bodyPr>
            <a:noAutofit/>
          </a:bodyPr>
          <a:lstStyle/>
          <a:p>
            <a:pPr marL="377190" indent="-377190" algn="l">
              <a:lnSpc>
                <a:spcPct val="110000"/>
              </a:lnSpc>
              <a:spcAft>
                <a:spcPts val="1200"/>
              </a:spcAft>
              <a:buFont typeface="Arial" panose="020B0604020202020204" pitchFamily="34" charset="0"/>
              <a:buChar char="•"/>
            </a:pPr>
            <a:r>
              <a:rPr lang="en-US" sz="1800" dirty="0"/>
              <a:t>Think about the last time you had an encounter with the healthcare system: the last time you saw your doctor, you saw any doctor, you took your child to the pediatrician, had a test, visited a friend in the hospital, and so on. Consider what, in that experience, could have been better. Write it down, because you will use it to explore the basic tenet of quality improvement.</a:t>
            </a:r>
          </a:p>
          <a:p>
            <a:pPr marL="377190" indent="-377190" algn="l">
              <a:lnSpc>
                <a:spcPct val="110000"/>
              </a:lnSpc>
              <a:spcAft>
                <a:spcPts val="1200"/>
              </a:spcAft>
              <a:buFont typeface="Arial" panose="020B0604020202020204" pitchFamily="34" charset="0"/>
              <a:buChar char="•"/>
            </a:pPr>
            <a:r>
              <a:rPr lang="en-US" sz="1800" dirty="0"/>
              <a:t>Can you think of an example of how telemedicine can be used to increase the effectiveness of care?</a:t>
            </a:r>
          </a:p>
          <a:p>
            <a:pPr marL="377190" indent="-377190" algn="l">
              <a:lnSpc>
                <a:spcPct val="110000"/>
              </a:lnSpc>
              <a:spcAft>
                <a:spcPts val="1200"/>
              </a:spcAft>
              <a:buFont typeface="Arial" panose="020B0604020202020204" pitchFamily="34" charset="0"/>
              <a:buChar char="•"/>
            </a:pPr>
            <a:r>
              <a:rPr lang="en-US" sz="1800" dirty="0"/>
              <a:t>Can you think of other ways secure messaging systems can support patient-centeredness?</a:t>
            </a:r>
          </a:p>
          <a:p>
            <a:pPr marL="377190" indent="-377190" algn="l">
              <a:lnSpc>
                <a:spcPct val="110000"/>
              </a:lnSpc>
              <a:spcAft>
                <a:spcPts val="1200"/>
              </a:spcAft>
              <a:buFont typeface="Arial" panose="020B0604020202020204" pitchFamily="34" charset="0"/>
              <a:buChar char="•"/>
            </a:pPr>
            <a:r>
              <a:rPr lang="en-US" sz="1800" dirty="0"/>
              <a:t>Can you think of an example of how health information technology can help ensure timely access to information?</a:t>
            </a:r>
          </a:p>
          <a:p>
            <a:pPr marL="377190" indent="-377190" algn="l">
              <a:lnSpc>
                <a:spcPct val="110000"/>
              </a:lnSpc>
              <a:spcAft>
                <a:spcPts val="1200"/>
              </a:spcAft>
            </a:pPr>
            <a:r>
              <a:rPr lang="en-US" sz="1800" dirty="0"/>
              <a:t>Can you think of an example of how health information technology can help ensure efficiency?</a:t>
            </a:r>
          </a:p>
          <a:p>
            <a:pPr marL="377190" indent="-377190" algn="l">
              <a:lnSpc>
                <a:spcPct val="110000"/>
              </a:lnSpc>
              <a:spcAft>
                <a:spcPts val="1200"/>
              </a:spcAft>
            </a:pPr>
            <a:r>
              <a:rPr lang="en-US" sz="1800" dirty="0"/>
              <a:t>Can you think of an example of how health information technology can help decrease healthcare disparities?</a:t>
            </a:r>
          </a:p>
        </p:txBody>
      </p:sp>
      <p:sp>
        <p:nvSpPr>
          <p:cNvPr id="5" name="Slide Number Placeholder 2"/>
          <p:cNvSpPr txBox="1">
            <a:spLocks/>
          </p:cNvSpPr>
          <p:nvPr/>
        </p:nvSpPr>
        <p:spPr>
          <a:xfrm>
            <a:off x="7506837" y="7302049"/>
            <a:ext cx="2262187" cy="414338"/>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ＭＳ Ｐゴシック" panose="020B0600070205080204" pitchFamily="34" charset="-128"/>
                <a:cs typeface="+mn-cs"/>
              </a:defRPr>
            </a:lvl1pPr>
            <a:lvl2pPr marL="817245" indent="-314325" algn="l" defTabSz="914400" rtl="0" eaLnBrk="0" latinLnBrk="0" hangingPunct="0">
              <a:defRPr sz="1800" kern="1200">
                <a:solidFill>
                  <a:schemeClr val="tx1"/>
                </a:solidFill>
                <a:latin typeface="Arial" panose="020B0604020202020204" pitchFamily="34" charset="0"/>
                <a:ea typeface="ＭＳ Ｐゴシック" panose="020B0600070205080204" pitchFamily="34" charset="-128"/>
                <a:cs typeface="+mn-cs"/>
              </a:defRPr>
            </a:lvl2pPr>
            <a:lvl3pPr marL="1257300" indent="-251460" algn="l" defTabSz="914400" rtl="0" eaLnBrk="0" latinLnBrk="0" hangingPunct="0">
              <a:defRPr sz="1800" kern="1200">
                <a:solidFill>
                  <a:schemeClr val="tx1"/>
                </a:solidFill>
                <a:latin typeface="Arial" panose="020B0604020202020204" pitchFamily="34" charset="0"/>
                <a:ea typeface="ＭＳ Ｐゴシック" panose="020B0600070205080204" pitchFamily="34" charset="-128"/>
                <a:cs typeface="+mn-cs"/>
              </a:defRPr>
            </a:lvl3pPr>
            <a:lvl4pPr marL="1760220" indent="-251460" algn="l" defTabSz="914400" rtl="0" eaLnBrk="0" latinLnBrk="0" hangingPunct="0">
              <a:defRPr sz="1800" kern="1200">
                <a:solidFill>
                  <a:schemeClr val="tx1"/>
                </a:solidFill>
                <a:latin typeface="Arial" panose="020B0604020202020204" pitchFamily="34" charset="0"/>
                <a:ea typeface="ＭＳ Ｐゴシック" panose="020B0600070205080204" pitchFamily="34" charset="-128"/>
                <a:cs typeface="+mn-cs"/>
              </a:defRPr>
            </a:lvl4pPr>
            <a:lvl5pPr marL="2263140" indent="-251460" algn="l" defTabSz="914400" rtl="0" eaLnBrk="0" latinLnBrk="0" hangingPunct="0">
              <a:defRPr sz="1800" kern="1200">
                <a:solidFill>
                  <a:schemeClr val="tx1"/>
                </a:solidFill>
                <a:latin typeface="Arial" panose="020B0604020202020204" pitchFamily="34" charset="0"/>
                <a:ea typeface="ＭＳ Ｐゴシック" panose="020B0600070205080204" pitchFamily="34" charset="-128"/>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ＭＳ Ｐゴシック" panose="020B0600070205080204" pitchFamily="34" charset="-128"/>
                <a:cs typeface="+mn-cs"/>
              </a:defRPr>
            </a:lvl9pPr>
          </a:lstStyle>
          <a:p>
            <a:pPr algn="r"/>
            <a:fld id="{107DC501-CADF-4E18-9E63-F60A341F9D3A}" type="slidenum">
              <a:rPr lang="en-US" altLang="en-US" sz="1100" smtClean="0">
                <a:latin typeface="Century Gothic" panose="020B0502020202020204" pitchFamily="34" charset="0"/>
              </a:rPr>
              <a:pPr algn="r"/>
              <a:t>2</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532372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23573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B34914A-0878-4653-9E2A-058438AB2558}"/>
</file>

<file path=customXml/itemProps2.xml><?xml version="1.0" encoding="utf-8"?>
<ds:datastoreItem xmlns:ds="http://schemas.openxmlformats.org/officeDocument/2006/customXml" ds:itemID="{A7048E68-115E-4EEB-AE32-34075EC8E989}">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d8573787-17db-43b5-9af3-2a45e79ab039"/>
    <ds:schemaRef ds:uri="13922b43-4eea-40f2-b18b-c20327cdf16c"/>
    <ds:schemaRef ds:uri="http://purl.org/dc/elements/1.1/"/>
    <ds:schemaRef ds:uri="http://schemas.microsoft.com/sharepoint/v3"/>
    <ds:schemaRef ds:uri="http://www.w3.org/XML/1998/namespace"/>
  </ds:schemaRefs>
</ds:datastoreItem>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91</TotalTime>
  <Words>286</Words>
  <Application>Microsoft Office PowerPoint</Application>
  <PresentationFormat>Custom</PresentationFormat>
  <Paragraphs>14</Paragraphs>
  <Slides>3</Slides>
  <Notes>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vt:i4>
      </vt:variant>
    </vt:vector>
  </HeadingPairs>
  <TitlesOfParts>
    <vt:vector size="15" baseType="lpstr">
      <vt:lpstr>ＭＳ Ｐゴシック</vt:lpstr>
      <vt:lpstr>Arial</vt:lpstr>
      <vt:lpstr>Calibri</vt:lpstr>
      <vt:lpstr>Century Gothic</vt:lpstr>
      <vt:lpstr>Courier New</vt:lpstr>
      <vt:lpstr>Futura Lt BT</vt:lpstr>
      <vt:lpstr>Futura LT Pro Book</vt:lpstr>
      <vt:lpstr>Gill Sans MT</vt:lpstr>
      <vt:lpstr>Times New Roman</vt:lpstr>
      <vt:lpstr>Verdana</vt:lpstr>
      <vt:lpstr>Wingdings</vt:lpstr>
      <vt:lpstr>Office Theme</vt:lpstr>
      <vt:lpstr>Process Improvement, System Design, and Usability Evaluation</vt:lpstr>
      <vt:lpstr>Activity 1: Quality Improvement Discussion</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McGill, Deborah</cp:lastModifiedBy>
  <cp:revision>23</cp:revision>
  <dcterms:created xsi:type="dcterms:W3CDTF">2018-06-13T15:28:32Z</dcterms:created>
  <dcterms:modified xsi:type="dcterms:W3CDTF">2018-10-02T22:31:52Z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