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3" r:id="rId5"/>
    <p:sldId id="276" r:id="rId6"/>
    <p:sldId id="271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 Gabriel, Mylene" initials="SGM" lastIdx="1" clrIdx="0">
    <p:extLst>
      <p:ext uri="{19B8F6BF-5375-455C-9EA6-DF929625EA0E}">
        <p15:presenceInfo xmlns:p15="http://schemas.microsoft.com/office/powerpoint/2012/main" userId="S-1-5-21-2338163137-2684688362-157462135-929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860"/>
    <a:srgbClr val="A29CC0"/>
    <a:srgbClr val="555276"/>
    <a:srgbClr val="A6C038"/>
    <a:srgbClr val="ECCE18"/>
    <a:srgbClr val="E6661F"/>
    <a:srgbClr val="C83537"/>
    <a:srgbClr val="1E185F"/>
    <a:srgbClr val="A7BF39"/>
    <a:srgbClr val="008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980" autoAdjust="0"/>
  </p:normalViewPr>
  <p:slideViewPr>
    <p:cSldViewPr>
      <p:cViewPr varScale="1">
        <p:scale>
          <a:sx n="104" d="100"/>
          <a:sy n="104" d="100"/>
        </p:scale>
        <p:origin x="954" y="144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169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DFC97-CFD7-433F-970C-29620C3CB09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38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DFC97-CFD7-433F-970C-29620C3CB09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837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12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6C03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8"/>
          <p:cNvSpPr txBox="1"/>
          <p:nvPr userDrawn="1"/>
        </p:nvSpPr>
        <p:spPr>
          <a:xfrm>
            <a:off x="914400" y="379900"/>
            <a:ext cx="7483475" cy="4167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6495"/>
              </a:lnSpc>
            </a:pPr>
            <a:r>
              <a:rPr lang="en-US" sz="4400" b="1" spc="-265" dirty="0">
                <a:solidFill>
                  <a:srgbClr val="A29CC0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</a:p>
          <a:p>
            <a:pPr marL="12700">
              <a:lnSpc>
                <a:spcPts val="6495"/>
              </a:lnSpc>
            </a:pPr>
            <a:r>
              <a:rPr lang="en-US" sz="4000" b="1" spc="-265" dirty="0">
                <a:solidFill>
                  <a:srgbClr val="1E1860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</a:p>
          <a:p>
            <a:pPr marL="12700" marR="0" indent="0" algn="l" defTabSz="914400" rtl="0" eaLnBrk="1" fontAlgn="auto" latinLnBrk="0" hangingPunct="1">
              <a:lnSpc>
                <a:spcPts val="64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265" dirty="0">
                <a:solidFill>
                  <a:schemeClr val="bg1"/>
                </a:solidFill>
                <a:latin typeface="Century Gothic" panose="020B0502020202020204" pitchFamily="34" charset="0"/>
                <a:cs typeface="Gill Sans MT"/>
              </a:rPr>
              <a:t>Headline goes here</a:t>
            </a:r>
            <a:endParaRPr lang="en-US" sz="3600" dirty="0">
              <a:solidFill>
                <a:schemeClr val="bg1"/>
              </a:solidFill>
              <a:latin typeface="Century Gothic" panose="020B0502020202020204" pitchFamily="34" charset="0"/>
              <a:cs typeface="Gill Sans MT"/>
            </a:endParaRPr>
          </a:p>
          <a:p>
            <a:pPr marL="12700">
              <a:lnSpc>
                <a:spcPts val="6495"/>
              </a:lnSpc>
            </a:pPr>
            <a:endParaRPr lang="en-US" sz="5700" dirty="0">
              <a:solidFill>
                <a:schemeClr val="bg1"/>
              </a:solidFill>
              <a:latin typeface="Futura Lt BT" panose="020B0402020204020303" pitchFamily="34" charset="0"/>
              <a:cs typeface="Gill Sans MT"/>
            </a:endParaRPr>
          </a:p>
          <a:p>
            <a:pPr marL="12700">
              <a:lnSpc>
                <a:spcPts val="6495"/>
              </a:lnSpc>
            </a:pPr>
            <a:endParaRPr sz="5700" dirty="0">
              <a:solidFill>
                <a:srgbClr val="1E185F"/>
              </a:solidFill>
              <a:latin typeface="Futura Lt BT" panose="020B0402020204020303" pitchFamily="34" charset="0"/>
              <a:cs typeface="Gill Sans MT"/>
            </a:endParaRPr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rgbClr val="1E1860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rgbClr val="1E1860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4" b="23721"/>
          <a:stretch/>
        </p:blipFill>
        <p:spPr>
          <a:xfrm>
            <a:off x="5770174" y="6713450"/>
            <a:ext cx="2159599" cy="990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6606476"/>
            <a:ext cx="1274374" cy="1089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3520">
                <a:latin typeface="+mn-lt"/>
              </a:defRPr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32" hasCustomPrompt="1"/>
          </p:nvPr>
        </p:nvSpPr>
        <p:spPr>
          <a:xfrm>
            <a:off x="502918" y="7116064"/>
            <a:ext cx="8397764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image attribution.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67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/>
          <a:lstStyle>
            <a:lvl1pPr>
              <a:defRPr sz="3520" baseline="0">
                <a:latin typeface="+mn-lt"/>
              </a:defRPr>
            </a:lvl1pPr>
            <a:lvl2pPr>
              <a:defRPr sz="308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00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 baseline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502920" y="181356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>
                <a:latin typeface="+mn-lt"/>
                <a:cs typeface="Arial" pitchFamily="34" charset="0"/>
              </a:defRPr>
            </a:lvl1pPr>
            <a:lvl2pPr marL="301752" indent="-311810">
              <a:buFont typeface="Arial" pitchFamily="34" charset="0"/>
              <a:buNone/>
              <a:defRPr sz="1540" baseline="0">
                <a:latin typeface="+mn-lt"/>
                <a:cs typeface="Arial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02920" y="362712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 baseline="0">
                <a:latin typeface="+mn-lt"/>
                <a:cs typeface="Arial" pitchFamily="34" charset="0"/>
              </a:defRPr>
            </a:lvl1pPr>
            <a:lvl2pPr marL="301752" marR="0" indent="-314325" algn="l" defTabSz="100584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None/>
              <a:tabLst/>
              <a:defRPr lang="en-US" sz="1540" smtClean="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502920" y="5440680"/>
            <a:ext cx="9052560" cy="1554480"/>
          </a:xfrm>
          <a:prstGeom prst="rect">
            <a:avLst/>
          </a:prstGeom>
        </p:spPr>
        <p:txBody>
          <a:bodyPr/>
          <a:lstStyle>
            <a:lvl1pPr>
              <a:buNone/>
              <a:defRPr sz="1760" b="1">
                <a:latin typeface="+mn-lt"/>
                <a:cs typeface="Arial" pitchFamily="34" charset="0"/>
              </a:defRPr>
            </a:lvl1pPr>
            <a:lvl2pPr marL="301752">
              <a:buFont typeface="Arial" pitchFamily="34" charset="0"/>
              <a:buNone/>
              <a:defRPr lang="en-US" sz="1540" smtClean="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43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84048" y="621792"/>
            <a:ext cx="8674100" cy="54511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84048" y="2133600"/>
            <a:ext cx="8305800" cy="2590800"/>
          </a:xfrm>
          <a:prstGeom prst="rect">
            <a:avLst/>
          </a:prstGeom>
        </p:spPr>
        <p:txBody>
          <a:bodyPr/>
          <a:lstStyle>
            <a:lvl1pPr marL="342900" indent="-342900">
              <a:spcAft>
                <a:spcPts val="60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800100" indent="-342900">
              <a:spcAft>
                <a:spcPts val="600"/>
              </a:spcAft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spcAft>
                <a:spcPts val="60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spcAft>
                <a:spcPts val="600"/>
              </a:spcAft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384048" y="1166902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8586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84048" y="612648"/>
            <a:ext cx="8674100" cy="569119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84048" y="1181767"/>
            <a:ext cx="8664792" cy="616743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84048" y="2076450"/>
            <a:ext cx="8591897" cy="36195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400" baseline="0">
                <a:latin typeface="Century Gothic" panose="020B0502020202020204" pitchFamily="34" charset="0"/>
              </a:defRPr>
            </a:lvl2pPr>
            <a:lvl3pPr marL="1030288" indent="-231775">
              <a:buFont typeface="Courier New" panose="02070309020205020404" pitchFamily="49" charset="0"/>
              <a:buChar char="o"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4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430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680427" y="342900"/>
            <a:ext cx="8674100" cy="1143000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80427" y="1062038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85800" y="3276600"/>
            <a:ext cx="40386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3276600"/>
            <a:ext cx="41910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2187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97784" y="1216819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 baseline="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 for art goes here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362200"/>
            <a:ext cx="4191000" cy="396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2362200"/>
            <a:ext cx="4267200" cy="4648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entury Gothic" panose="020B0502020202020204" pitchFamily="34" charset="0"/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latin typeface="Century Gothic" panose="020B0502020202020204" pitchFamily="34" charset="0"/>
              </a:defRPr>
            </a:lvl2pPr>
            <a:lvl3pPr marL="1200150" indent="-285750">
              <a:buFont typeface="Arial" panose="020B0604020202020204" pitchFamily="34" charset="0"/>
              <a:buChar char="•"/>
              <a:defRPr>
                <a:latin typeface="Century Gothic" panose="020B0502020202020204" pitchFamily="34" charset="0"/>
              </a:defRPr>
            </a:lvl3pPr>
            <a:lvl4pPr marL="1657350" indent="-285750">
              <a:buFont typeface="Arial" panose="020B0604020202020204" pitchFamily="34" charset="0"/>
              <a:buChar char="•"/>
              <a:defRPr>
                <a:latin typeface="Century Gothic" panose="020B0502020202020204" pitchFamily="34" charset="0"/>
              </a:defRPr>
            </a:lvl4pPr>
            <a:lvl5pPr marL="2114550" indent="-285750">
              <a:buFont typeface="Arial" panose="020B0604020202020204" pitchFamily="34" charset="0"/>
              <a:buChar char="•"/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Type text here</a:t>
            </a:r>
          </a:p>
          <a:p>
            <a:pPr lvl="1"/>
            <a:r>
              <a:rPr lang="en-US" dirty="0"/>
              <a:t>Type text here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1430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1143000"/>
            <a:ext cx="6629400" cy="1147762"/>
          </a:xfrm>
          <a:prstGeom prst="rect">
            <a:avLst/>
          </a:prstGeom>
        </p:spPr>
        <p:txBody>
          <a:bodyPr/>
          <a:lstStyle>
            <a:lvl1pPr>
              <a:defRPr sz="4400" baseline="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 for (</a:t>
            </a:r>
            <a:r>
              <a:rPr lang="en-US" dirty="0" err="1"/>
              <a:t>ch</a:t>
            </a:r>
            <a:r>
              <a:rPr lang="en-US" dirty="0"/>
              <a:t>)art goes here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43732" y="2819400"/>
            <a:ext cx="8991600" cy="4724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6947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pPr marL="469900" lvl="1" algn="l">
              <a:lnSpc>
                <a:spcPts val="3400"/>
              </a:lnSpc>
            </a:pPr>
            <a:endParaRPr lang="en-US" sz="1800" dirty="0">
              <a:solidFill>
                <a:schemeClr val="bg1"/>
              </a:solidFill>
              <a:latin typeface="Futura LT Pro Book"/>
              <a:cs typeface="Futura LT Pro Book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523" y="0"/>
            <a:ext cx="0" cy="1386840"/>
          </a:xfrm>
          <a:custGeom>
            <a:avLst/>
            <a:gdLst/>
            <a:ahLst/>
            <a:cxnLst/>
            <a:rect l="l" t="t" r="r" b="b"/>
            <a:pathLst>
              <a:path h="1386840">
                <a:moveTo>
                  <a:pt x="0" y="0"/>
                </a:moveTo>
                <a:lnTo>
                  <a:pt x="0" y="1386839"/>
                </a:lnTo>
              </a:path>
            </a:pathLst>
          </a:custGeom>
          <a:ln w="4318">
            <a:solidFill>
              <a:srgbClr val="1E185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0" name="object 5"/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6C038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A7BF39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2858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n-ea"/>
                <a:cs typeface="+mn-cs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18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34" b="23721"/>
          <a:stretch/>
        </p:blipFill>
        <p:spPr>
          <a:xfrm>
            <a:off x="6096000" y="6705600"/>
            <a:ext cx="2159599" cy="99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626" y="6598626"/>
            <a:ext cx="1274374" cy="10895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Le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502920" y="1813560"/>
            <a:ext cx="9052560" cy="51816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buSzPct val="85000"/>
              <a:defRPr>
                <a:latin typeface="+mn-lt"/>
              </a:defRPr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>
                <a:latin typeface="+mn-lt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62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 Side by Side All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5"/>
            <a:ext cx="9052560" cy="1295400"/>
          </a:xfrm>
          <a:prstGeom prst="rect">
            <a:avLst/>
          </a:prstGeom>
        </p:spPr>
        <p:txBody>
          <a:bodyPr/>
          <a:lstStyle>
            <a:lvl1pPr>
              <a:defRPr sz="396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Content Placeholder 1"/>
          <p:cNvSpPr>
            <a:spLocks noGrp="1"/>
          </p:cNvSpPr>
          <p:nvPr>
            <p:ph sz="quarter" idx="14"/>
          </p:nvPr>
        </p:nvSpPr>
        <p:spPr>
          <a:xfrm>
            <a:off x="502920" y="1813560"/>
            <a:ext cx="4445813" cy="51816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  <a:lvl2pPr>
              <a:buSzPct val="85000"/>
              <a:defRPr>
                <a:latin typeface="+mn-lt"/>
              </a:defRPr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>
                <a:latin typeface="+mn-lt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32" hasCustomPrompt="1"/>
          </p:nvPr>
        </p:nvSpPr>
        <p:spPr>
          <a:xfrm>
            <a:off x="502919" y="7116064"/>
            <a:ext cx="3782595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content attribution.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sz="quarter" idx="18"/>
          </p:nvPr>
        </p:nvSpPr>
        <p:spPr>
          <a:xfrm>
            <a:off x="5113020" y="1813560"/>
            <a:ext cx="4445813" cy="5181600"/>
          </a:xfrm>
          <a:prstGeom prst="rect">
            <a:avLst/>
          </a:prstGeom>
        </p:spPr>
        <p:txBody>
          <a:bodyPr/>
          <a:lstStyle>
            <a:lvl1pPr>
              <a:defRPr sz="3520"/>
            </a:lvl1pPr>
            <a:lvl2pPr>
              <a:buSzPct val="85000"/>
              <a:defRPr/>
            </a:lvl2pPr>
            <a:lvl3pPr marL="1257300" indent="-251460">
              <a:buSzPct val="80000"/>
              <a:buFont typeface="Courier New" panose="02070309020205020404" pitchFamily="49" charset="0"/>
              <a:buChar char="o"/>
              <a:defRPr lang="en-US" sz="264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/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1"/>
          <p:cNvSpPr>
            <a:spLocks noGrp="1"/>
          </p:cNvSpPr>
          <p:nvPr>
            <p:ph type="body" sz="quarter" idx="33" hasCustomPrompt="1"/>
          </p:nvPr>
        </p:nvSpPr>
        <p:spPr>
          <a:xfrm>
            <a:off x="5113021" y="7116064"/>
            <a:ext cx="3795146" cy="6045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320" baseline="0"/>
            </a:lvl1pPr>
            <a:lvl2pPr marL="502920" indent="0">
              <a:buNone/>
              <a:defRPr sz="1320"/>
            </a:lvl2pPr>
            <a:lvl3pPr marL="1005840" indent="0">
              <a:buNone/>
              <a:defRPr sz="1320"/>
            </a:lvl3pPr>
            <a:lvl4pPr marL="1508760" indent="0">
              <a:buNone/>
              <a:defRPr sz="1320"/>
            </a:lvl4pPr>
            <a:lvl5pPr marL="2011680" indent="0">
              <a:buNone/>
              <a:defRPr sz="1320"/>
            </a:lvl5pPr>
          </a:lstStyle>
          <a:p>
            <a:pPr lvl="0"/>
            <a:r>
              <a:rPr lang="en-US" dirty="0"/>
              <a:t>Click to edit content attribution.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93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68" r:id="rId4"/>
    <p:sldLayoutId id="2147483669" r:id="rId5"/>
    <p:sldLayoutId id="2147483670" r:id="rId6"/>
    <p:sldLayoutId id="2147483665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1E1860"/>
              </a:solidFill>
              <a:latin typeface="Futura Lt BT" panose="020B0402020204020303" pitchFamily="34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190824"/>
            <a:ext cx="10058400" cy="5396284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6C03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620356" y="698506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xmlns="" id="{ED989051-BC70-4347-9C84-F763DBADD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190" y="1545614"/>
            <a:ext cx="9081326" cy="1469981"/>
          </a:xfrm>
        </p:spPr>
        <p:txBody>
          <a:bodyPr/>
          <a:lstStyle/>
          <a:p>
            <a:r>
              <a:rPr lang="en-US" altLang="en-US" sz="4400" kern="1200" dirty="0">
                <a:solidFill>
                  <a:srgbClr val="1E1860"/>
                </a:solidFill>
                <a:ea typeface="+mn-ea"/>
                <a:cs typeface="Gill Sans MT"/>
              </a:rPr>
              <a:t>Process Improvement, System Design, and Usability Evaluation</a:t>
            </a:r>
            <a:endParaRPr lang="en-US" sz="4400" kern="1200" dirty="0">
              <a:solidFill>
                <a:srgbClr val="1E1860"/>
              </a:solidFill>
              <a:ea typeface="+mn-ea"/>
              <a:cs typeface="Gill Sans MT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F48BC1A2-26C5-9041-9289-AB08119849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2190" y="3015594"/>
            <a:ext cx="8674100" cy="842727"/>
          </a:xfrm>
        </p:spPr>
        <p:txBody>
          <a:bodyPr/>
          <a:lstStyle/>
          <a:p>
            <a:r>
              <a:rPr lang="en-US" altLang="en-US" sz="4000" b="1" dirty="0">
                <a:solidFill>
                  <a:schemeClr val="bg1"/>
                </a:solidFill>
              </a:rPr>
              <a:t>Activity 4: Requirements for Gathering Affinity Diagram</a:t>
            </a:r>
          </a:p>
          <a:p>
            <a:endParaRPr lang="en-US" dirty="0"/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28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0"/>
            <a:ext cx="8674100" cy="545110"/>
          </a:xfrm>
        </p:spPr>
        <p:txBody>
          <a:bodyPr/>
          <a:lstStyle/>
          <a:p>
            <a:r>
              <a:rPr lang="en-US" dirty="0"/>
              <a:t>Activity 4: Requirements for Gathering Affinity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4048" y="1600200"/>
            <a:ext cx="8305800" cy="4191000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Choose one function from the Process Analysis Activity and develop an affinity diagram</a:t>
            </a:r>
            <a:r>
              <a:rPr lang="en-US" dirty="0" smtClean="0"/>
              <a:t>. Refer to the Requirements Engineering lecture for how to develop an Affinity Diagram.</a:t>
            </a:r>
            <a:endParaRPr lang="en-US" dirty="0"/>
          </a:p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The diagram can include:</a:t>
            </a:r>
          </a:p>
          <a:p>
            <a:pPr lvl="1"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Processes</a:t>
            </a:r>
          </a:p>
          <a:p>
            <a:pPr lvl="1"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People</a:t>
            </a:r>
          </a:p>
          <a:p>
            <a:pPr lvl="1"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Resources</a:t>
            </a:r>
          </a:p>
          <a:p>
            <a:pPr lvl="1">
              <a:lnSpc>
                <a:spcPct val="110000"/>
              </a:lnSpc>
              <a:spcAft>
                <a:spcPts val="1200"/>
              </a:spcAft>
            </a:pPr>
            <a:r>
              <a:rPr lang="en-US" dirty="0"/>
              <a:t>Products</a:t>
            </a:r>
          </a:p>
          <a:p>
            <a:pPr lvl="1">
              <a:lnSpc>
                <a:spcPct val="110000"/>
              </a:lnSpc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498013" y="7099300"/>
            <a:ext cx="560387" cy="620713"/>
          </a:xfrm>
          <a:prstGeom prst="rect">
            <a:avLst/>
          </a:prstGeom>
        </p:spPr>
        <p:txBody>
          <a:bodyPr/>
          <a:lstStyle/>
          <a:p>
            <a:fld id="{F3BF8891-5E06-46C2-89A4-6DB85D39BA35}" type="slidenum">
              <a:rPr lang="en-US" sz="1100" smtClean="0">
                <a:latin typeface="Century Gothic" panose="020B0502020202020204" pitchFamily="34" charset="0"/>
              </a:rPr>
              <a:pPr/>
              <a:t>2</a:t>
            </a:fld>
            <a:endParaRPr lang="en-US" sz="11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116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95400"/>
            <a:ext cx="0" cy="5293360"/>
          </a:xfrm>
          <a:custGeom>
            <a:avLst/>
            <a:gdLst/>
            <a:ahLst/>
            <a:cxnLst/>
            <a:rect l="l" t="t" r="r" b="b"/>
            <a:pathLst>
              <a:path h="5293359">
                <a:moveTo>
                  <a:pt x="0" y="0"/>
                </a:moveTo>
                <a:lnTo>
                  <a:pt x="0" y="5292852"/>
                </a:lnTo>
              </a:path>
            </a:pathLst>
          </a:custGeom>
          <a:ln w="23495">
            <a:solidFill>
              <a:srgbClr val="D8A31F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0" y="1143000"/>
            <a:ext cx="10058400" cy="5434037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A6C038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838200" y="23573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  <p:sp>
        <p:nvSpPr>
          <p:cNvPr id="11" name="object 3"/>
          <p:cNvSpPr/>
          <p:nvPr/>
        </p:nvSpPr>
        <p:spPr>
          <a:xfrm>
            <a:off x="0" y="0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111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arteuse and blue_corrected" id="{24BB43F7-A238-40E1-A388-AA30B486D4FC}" vid="{C3D0504A-8D89-47AB-96BA-D5EE0E8259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048E68-115E-4EEB-AE32-34075EC8E989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8573787-17db-43b5-9af3-2a45e79ab039"/>
    <ds:schemaRef ds:uri="13922b43-4eea-40f2-b18b-c20327cdf16c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61B591-E1ED-4A4A-90BE-ADDFF07861CA}"/>
</file>

<file path=docProps/app.xml><?xml version="1.0" encoding="utf-8"?>
<Properties xmlns="http://schemas.openxmlformats.org/officeDocument/2006/extended-properties" xmlns:vt="http://schemas.openxmlformats.org/officeDocument/2006/docPropsVTypes">
  <Template>Charteuse and blue USAID (1)</Template>
  <TotalTime>66</TotalTime>
  <Words>160</Words>
  <Application>Microsoft Office PowerPoint</Application>
  <PresentationFormat>Custom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Verdana</vt:lpstr>
      <vt:lpstr>Wingdings</vt:lpstr>
      <vt:lpstr>Office Theme</vt:lpstr>
      <vt:lpstr>Process Improvement, System Design, and Usability Evaluation</vt:lpstr>
      <vt:lpstr>Activity 4: Requirements for Gathering Affinity Diagram</vt:lpstr>
      <vt:lpstr>PowerPoint Presentation</vt:lpstr>
    </vt:vector>
  </TitlesOfParts>
  <Company>ICFI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Villella, Christina</dc:creator>
  <cp:lastModifiedBy>Villella, Christina</cp:lastModifiedBy>
  <cp:revision>24</cp:revision>
  <dcterms:created xsi:type="dcterms:W3CDTF">2018-06-13T15:28:32Z</dcterms:created>
  <dcterms:modified xsi:type="dcterms:W3CDTF">2019-10-15T22:10:28Z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