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handoutMasterIdLst>
    <p:handoutMasterId r:id="rId39"/>
  </p:handoutMasterIdLst>
  <p:sldIdLst>
    <p:sldId id="273" r:id="rId5"/>
    <p:sldId id="275"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3" r:id="rId23"/>
    <p:sldId id="294" r:id="rId24"/>
    <p:sldId id="295" r:id="rId25"/>
    <p:sldId id="296" r:id="rId26"/>
    <p:sldId id="297" r:id="rId27"/>
    <p:sldId id="298" r:id="rId28"/>
    <p:sldId id="299" r:id="rId29"/>
    <p:sldId id="300" r:id="rId30"/>
    <p:sldId id="301" r:id="rId31"/>
    <p:sldId id="302" r:id="rId32"/>
    <p:sldId id="303" r:id="rId33"/>
    <p:sldId id="304" r:id="rId34"/>
    <p:sldId id="305" r:id="rId35"/>
    <p:sldId id="306" r:id="rId36"/>
    <p:sldId id="271" r:id="rId37"/>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2" clrIdx="0">
    <p:extLst>
      <p:ext uri="{19B8F6BF-5375-455C-9EA6-DF929625EA0E}">
        <p15:presenceInfo xmlns:p15="http://schemas.microsoft.com/office/powerpoint/2012/main" userId="S-1-5-21-2338163137-2684688362-157462135-91674" providerId="AD"/>
      </p:ext>
    </p:extLst>
  </p:cmAuthor>
  <p:cmAuthor id="2" name="McGill, Deborah" initials="MD" lastIdx="1" clrIdx="1">
    <p:extLst>
      <p:ext uri="{19B8F6BF-5375-455C-9EA6-DF929625EA0E}">
        <p15:presenceInfo xmlns:p15="http://schemas.microsoft.com/office/powerpoint/2012/main" userId="S-1-5-21-344340502-4252695000-2390403120-13253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5362"/>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5" autoAdjust="0"/>
    <p:restoredTop sz="96024" autoAdjust="0"/>
  </p:normalViewPr>
  <p:slideViewPr>
    <p:cSldViewPr>
      <p:cViewPr varScale="1">
        <p:scale>
          <a:sx n="93" d="100"/>
          <a:sy n="93" d="100"/>
        </p:scale>
        <p:origin x="1896" y="78"/>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8"/>
    </p:cViewPr>
  </p:sorterViewPr>
  <p:notesViewPr>
    <p:cSldViewPr>
      <p:cViewPr varScale="1">
        <p:scale>
          <a:sx n="127" d="100"/>
          <a:sy n="127" d="100"/>
        </p:scale>
        <p:origin x="1716" y="6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10/2/2018</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D8CE4DD4-C706-4DFD-A9C9-46F2D0DB9FF0}"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1006475" y="3733800"/>
            <a:ext cx="8045450" cy="3060700"/>
          </a:xfrm>
        </p:spPr>
        <p:txBody>
          <a:bodyPr>
            <a:normAutofit/>
          </a:bodyPr>
          <a:lstStyle/>
          <a:p>
            <a:r>
              <a:rPr lang="en-US" sz="1000" dirty="0">
                <a:latin typeface="Arial" panose="020B0604020202020204" pitchFamily="34" charset="0"/>
                <a:cs typeface="Arial" panose="020B0604020202020204" pitchFamily="34" charset="0"/>
              </a:rPr>
              <a:t>Welcome to the Introduction to Computer Science: Computer Hardware. This is Lecture A.</a:t>
            </a:r>
          </a:p>
          <a:p>
            <a:r>
              <a:rPr lang="en-US" sz="1000" dirty="0">
                <a:latin typeface="Arial" panose="020B0604020202020204" pitchFamily="34" charset="0"/>
                <a:cs typeface="Arial" panose="020B0604020202020204" pitchFamily="34" charset="0"/>
              </a:rPr>
              <a:t>The component, Introduction to Computer Science, provides a basic overview of computer architecture; data organization, representation and structure; structure of programming languages; networking and data communication. It also includes the basic terminology of computing.</a:t>
            </a:r>
          </a:p>
          <a:p>
            <a:endParaRPr dirty="0"/>
          </a:p>
        </p:txBody>
      </p:sp>
      <p:sp>
        <p:nvSpPr>
          <p:cNvPr id="3" name="Slide Image Placeholder 2"/>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D8CE4DD4-C706-4DFD-A9C9-46F2D0DB9FF0}" type="slidenum">
              <a:rPr lang="en-US" smtClean="0"/>
              <a:t>1</a:t>
            </a:fld>
            <a:endParaRPr lang="en-US"/>
          </a:p>
        </p:txBody>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Notes Placeholder 2"/>
          <p:cNvSpPr>
            <a:spLocks noGrp="1"/>
          </p:cNvSpPr>
          <p:nvPr>
            <p:ph type="body" idx="1"/>
          </p:nvPr>
        </p:nvSpPr>
        <p:spPr bwMode="auto">
          <a:xfrm>
            <a:off x="2286000"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We’re going</a:t>
            </a:r>
            <a:r>
              <a:rPr lang="en-US" altLang="en-US" baseline="0" dirty="0"/>
              <a:t> to pause for a moment to discuss standards and interoperability.</a:t>
            </a:r>
          </a:p>
          <a:p>
            <a:r>
              <a:rPr lang="en-US" altLang="en-US" dirty="0"/>
              <a:t>To make all of the computer devices and operating systems function well together, the International Telecommunication Union, or ITU, and the Institute of Electrical and Electronics Engineers, or IEEE, provide standards with which hardware manufacturers comply. When different devices and different operating systems work together, that is referred to as interoperability.</a:t>
            </a:r>
          </a:p>
        </p:txBody>
      </p:sp>
      <p:sp>
        <p:nvSpPr>
          <p:cNvPr id="542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EA5A3F-F4C7-4526-855C-5FA1AF05C4D1}"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03041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Referring back to our list of computer hardware components, our next topic of</a:t>
            </a:r>
            <a:r>
              <a:rPr lang="en-US" altLang="en-US" baseline="0" dirty="0"/>
              <a:t> discussion is the central processing unit.</a:t>
            </a:r>
            <a:endParaRPr lang="en-US" altLang="en-US" dirty="0"/>
          </a:p>
        </p:txBody>
      </p:sp>
      <p:sp>
        <p:nvSpPr>
          <p:cNvPr id="5018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A2ED63D-3B6E-44F9-818D-3C767D7A531D}"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31751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2286000"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a:t>The central processing unit, or</a:t>
            </a:r>
            <a:r>
              <a:rPr lang="en-US" altLang="en-US" baseline="0" dirty="0"/>
              <a:t> </a:t>
            </a:r>
            <a:r>
              <a:rPr lang="en-US" altLang="en-US" dirty="0"/>
              <a:t>CPU, interprets and executes instructions given by a program. The CPU may</a:t>
            </a:r>
            <a:r>
              <a:rPr lang="en-US" altLang="en-US" baseline="0" dirty="0"/>
              <a:t> be called a</a:t>
            </a:r>
            <a:r>
              <a:rPr lang="en-US" altLang="en-US" dirty="0"/>
              <a:t> brain of the computer; it is responsible for all of the computer’s operations. The CPU has its own memory, called synchronous dynamic random access memory―also known as SDRAM. SDRAM serves as a work area for the CPU</a:t>
            </a:r>
            <a:r>
              <a:rPr lang="en-US" altLang="en-US" sz="1000" dirty="0"/>
              <a:t>. </a:t>
            </a:r>
            <a:r>
              <a:rPr lang="en-US" altLang="en-US" sz="1000" dirty="0">
                <a:solidFill>
                  <a:srgbClr val="000000"/>
                </a:solidFill>
              </a:rPr>
              <a:t>A multicore processor is a CPU with two or more processing units, known as “cores,” that act independently of each other. Modern computers can have multiple processors.</a:t>
            </a:r>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34B7B5C-80B7-4812-AB4F-C82E2DF5F87F}"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70142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solidFill>
                  <a:srgbClr val="000000"/>
                </a:solidFill>
                <a:cs typeface="Arial" panose="020B0604020202020204" pitchFamily="34" charset="0"/>
              </a:rPr>
              <a:t>Let’s move on to our next topic: peripheral computer devices. </a:t>
            </a:r>
            <a:endParaRPr lang="en-US" altLang="en-US" dirty="0"/>
          </a:p>
        </p:txBody>
      </p:sp>
      <p:sp>
        <p:nvSpPr>
          <p:cNvPr id="5018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A2ED63D-3B6E-44F9-818D-3C767D7A531D}"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56357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solidFill>
                  <a:srgbClr val="000000"/>
                </a:solidFill>
                <a:cs typeface="Arial" panose="020B0604020202020204" pitchFamily="34" charset="0"/>
              </a:rPr>
              <a:t>A peripheral computer device is input or output hardware that </a:t>
            </a:r>
            <a:r>
              <a:rPr lang="en-US" altLang="en-US" i="1" dirty="0">
                <a:solidFill>
                  <a:srgbClr val="000000"/>
                </a:solidFill>
                <a:cs typeface="Arial" panose="020B0604020202020204" pitchFamily="34" charset="0"/>
              </a:rPr>
              <a:t>connects</a:t>
            </a:r>
            <a:r>
              <a:rPr lang="en-US" altLang="en-US" dirty="0">
                <a:solidFill>
                  <a:srgbClr val="000000"/>
                </a:solidFill>
                <a:cs typeface="Arial" panose="020B0604020202020204" pitchFamily="34" charset="0"/>
              </a:rPr>
              <a:t> to the computer, but is </a:t>
            </a:r>
            <a:r>
              <a:rPr lang="en-US" altLang="en-US" i="0" dirty="0">
                <a:solidFill>
                  <a:srgbClr val="000000"/>
                </a:solidFill>
                <a:cs typeface="Arial" panose="020B0604020202020204" pitchFamily="34" charset="0"/>
              </a:rPr>
              <a:t>not </a:t>
            </a:r>
            <a:r>
              <a:rPr lang="en-US" altLang="en-US" i="1" dirty="0">
                <a:solidFill>
                  <a:srgbClr val="000000"/>
                </a:solidFill>
                <a:cs typeface="Arial" panose="020B0604020202020204" pitchFamily="34" charset="0"/>
              </a:rPr>
              <a:t>part of</a:t>
            </a:r>
            <a:r>
              <a:rPr lang="en-US" altLang="en-US" dirty="0">
                <a:solidFill>
                  <a:srgbClr val="000000"/>
                </a:solidFill>
                <a:cs typeface="Arial" panose="020B0604020202020204" pitchFamily="34" charset="0"/>
              </a:rPr>
              <a:t> its essential architecture </a:t>
            </a:r>
            <a:r>
              <a:rPr lang="en-US" altLang="en-US" sz="1000" dirty="0">
                <a:solidFill>
                  <a:srgbClr val="000000"/>
                </a:solidFill>
                <a:cs typeface="Arial" panose="020B0604020202020204" pitchFamily="34" charset="0"/>
              </a:rPr>
              <a:t>and is not </a:t>
            </a:r>
            <a:r>
              <a:rPr lang="en-US" altLang="en-US" sz="1000" dirty="0">
                <a:solidFill>
                  <a:srgbClr val="000000"/>
                </a:solidFill>
              </a:rPr>
              <a:t>installed inside the computer case.</a:t>
            </a:r>
          </a:p>
        </p:txBody>
      </p:sp>
      <p:sp>
        <p:nvSpPr>
          <p:cNvPr id="573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44D1AB6-1885-4754-BC25-70AEAF285CFF}"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00018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Notes Placeholder 2"/>
          <p:cNvSpPr>
            <a:spLocks noGrp="1"/>
          </p:cNvSpPr>
          <p:nvPr>
            <p:ph type="body" idx="1"/>
          </p:nvPr>
        </p:nvSpPr>
        <p:spPr bwMode="auto">
          <a:xfrm>
            <a:off x="2390775"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000" baseline="0" dirty="0">
                <a:solidFill>
                  <a:srgbClr val="000000"/>
                </a:solidFill>
              </a:rPr>
              <a:t>There are many types of computer input devices. </a:t>
            </a:r>
            <a:r>
              <a:rPr lang="en-US" altLang="en-US" sz="1000" dirty="0">
                <a:solidFill>
                  <a:srgbClr val="000000"/>
                </a:solidFill>
              </a:rPr>
              <a:t>Input devices transform external information for computer processing. </a:t>
            </a:r>
            <a:endParaRPr lang="en-US" altLang="en-US" dirty="0"/>
          </a:p>
          <a:p>
            <a:endParaRPr lang="en-US" altLang="en-US" dirty="0"/>
          </a:p>
        </p:txBody>
      </p:sp>
      <p:sp>
        <p:nvSpPr>
          <p:cNvPr id="573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44D1AB6-1885-4754-BC25-70AEAF285CFF}"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3081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Notes Placeholder 2"/>
          <p:cNvSpPr>
            <a:spLocks noGrp="1"/>
          </p:cNvSpPr>
          <p:nvPr>
            <p:ph type="body" idx="1"/>
          </p:nvPr>
        </p:nvSpPr>
        <p:spPr bwMode="auto">
          <a:xfrm>
            <a:off x="2286000" y="37338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 keyboard is an input device. Its keystrokes are interpreted by software as some type of symbol or symbols. For example, the capital letter A, when typed into a Word processing document, is sent electronically from the keyboard in binary code to the motherboard, then output to the monitor.</a:t>
            </a:r>
          </a:p>
          <a:p>
            <a:endParaRPr lang="en-US" altLang="en-US" dirty="0"/>
          </a:p>
          <a:p>
            <a:r>
              <a:rPr lang="en-US" altLang="en-US" dirty="0"/>
              <a:t>A mouse </a:t>
            </a:r>
            <a:r>
              <a:rPr lang="en-US" altLang="en-US" sz="1000" dirty="0">
                <a:solidFill>
                  <a:srgbClr val="000000"/>
                </a:solidFill>
              </a:rPr>
              <a:t>is used to select</a:t>
            </a:r>
            <a:r>
              <a:rPr lang="en-US" altLang="en-US" sz="1000" baseline="0" dirty="0">
                <a:solidFill>
                  <a:srgbClr val="000000"/>
                </a:solidFill>
              </a:rPr>
              <a:t> and move items on the screen.</a:t>
            </a:r>
            <a:endParaRPr lang="en-US" altLang="en-US" dirty="0"/>
          </a:p>
        </p:txBody>
      </p:sp>
      <p:sp>
        <p:nvSpPr>
          <p:cNvPr id="6042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945E61B-FD7F-49A9-90C1-08BB2E00BCD0}"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299604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Notes Placeholder 2"/>
          <p:cNvSpPr>
            <a:spLocks noGrp="1"/>
          </p:cNvSpPr>
          <p:nvPr>
            <p:ph type="body" idx="1"/>
          </p:nvPr>
        </p:nvSpPr>
        <p:spPr bwMode="auto">
          <a:xfrm>
            <a:off x="2286000" y="3704303"/>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solidFill>
                  <a:srgbClr val="000000"/>
                </a:solidFill>
              </a:rPr>
              <a:t>Microphones can also provide input to a computer. A microphone converts an acoustic signal into a digital signal.</a:t>
            </a:r>
          </a:p>
          <a:p>
            <a:endParaRPr lang="en-US" altLang="en-US" dirty="0"/>
          </a:p>
          <a:p>
            <a:r>
              <a:rPr lang="en-US" altLang="en-US" dirty="0"/>
              <a:t>Touchpads are an input device found on all modern laptops. A touchpad’s surface is pressure-sensitive; it is able to detect finger movement and then translate that </a:t>
            </a:r>
            <a:r>
              <a:rPr lang="en-US" altLang="en-US" dirty="0">
                <a:solidFill>
                  <a:srgbClr val="000000"/>
                </a:solidFill>
                <a:cs typeface="Arial" panose="020B0604020202020204" pitchFamily="34" charset="0"/>
              </a:rPr>
              <a:t>into pointer movement </a:t>
            </a:r>
            <a:r>
              <a:rPr lang="en-US" altLang="en-US" dirty="0">
                <a:solidFill>
                  <a:schemeClr val="tx1"/>
                </a:solidFill>
                <a:cs typeface="Arial" pitchFamily="34" charset="0"/>
              </a:rPr>
              <a:t>on</a:t>
            </a:r>
            <a:r>
              <a:rPr lang="en-US" altLang="en-US" baseline="0" dirty="0">
                <a:solidFill>
                  <a:schemeClr val="tx1"/>
                </a:solidFill>
                <a:cs typeface="Arial" pitchFamily="34" charset="0"/>
              </a:rPr>
              <a:t> a laptop’s screen</a:t>
            </a:r>
            <a:r>
              <a:rPr lang="en-US" altLang="en-US" dirty="0"/>
              <a:t>. Other common input devices include game joysticks, cameras, fingerprint readers, QR code readers,</a:t>
            </a:r>
            <a:r>
              <a:rPr lang="en-US" altLang="en-US" baseline="0" dirty="0"/>
              <a:t> </a:t>
            </a:r>
            <a:r>
              <a:rPr lang="en-US" altLang="en-US" dirty="0"/>
              <a:t>and barcode readers.</a:t>
            </a:r>
          </a:p>
          <a:p>
            <a:endParaRPr lang="en-US" altLang="en-US" dirty="0"/>
          </a:p>
        </p:txBody>
      </p:sp>
      <p:sp>
        <p:nvSpPr>
          <p:cNvPr id="614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D9DD5D6-AE9F-4B23-8685-AB9D7BCA4AB9}" type="slidenum">
              <a:rPr lang="en-US" altLang="en-US" smtClean="0"/>
              <a:pPr/>
              <a:t>17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59569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world of health care offers many computer input devices. One device that a health informatician may encounter is the computerized tomography, or CT, scanner. A CT scan is “a diagnostic procedure that uses special X-ray equipment, the scanner, to obtain cross-sectional pictures of the body.” </a:t>
            </a:r>
          </a:p>
          <a:p>
            <a:r>
              <a:rPr lang="en-US" altLang="en-US" dirty="0"/>
              <a:t>The image shown on this slide displays a Philips 64-slice, or “Brilliance,” scanner.</a:t>
            </a:r>
          </a:p>
          <a:p>
            <a:endParaRPr lang="en-US" altLang="en-US" dirty="0"/>
          </a:p>
        </p:txBody>
      </p:sp>
      <p:sp>
        <p:nvSpPr>
          <p:cNvPr id="624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5126A9A-83D3-43AE-A729-35A3ADB57DB8}" type="slidenum">
              <a:rPr lang="en-US" altLang="en-US" smtClean="0"/>
              <a:pPr/>
              <a:t>18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355613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Another healthcare-related</a:t>
            </a:r>
            <a:r>
              <a:rPr lang="en-US" altLang="en-US" baseline="0" dirty="0"/>
              <a:t> computer input </a:t>
            </a:r>
            <a:r>
              <a:rPr lang="en-US" altLang="en-US" dirty="0"/>
              <a:t>device is a sonographic instrument. This device uses sound waves to produce an image. This technology is known as ultrasonography. </a:t>
            </a:r>
          </a:p>
          <a:p>
            <a:r>
              <a:rPr lang="en-US" altLang="en-US" dirty="0"/>
              <a:t>In the image on this slide, input devices are connected to a computer through device ports. The software recognizes the input and then outputs it on the screen. Echoes are received as input from a sonographic probe and then translated into image output on the screen.</a:t>
            </a:r>
          </a:p>
          <a:p>
            <a:endParaRPr lang="en-US" altLang="en-US" dirty="0"/>
          </a:p>
        </p:txBody>
      </p:sp>
      <p:sp>
        <p:nvSpPr>
          <p:cNvPr id="645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7FC3D99-675F-4167-904A-434514B3960F}" type="slidenum">
              <a:rPr lang="en-US" altLang="en-US" smtClean="0"/>
              <a:pPr/>
              <a:t>19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45163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dirty="0"/>
              <a:t>The learning objectives for this unit, </a:t>
            </a:r>
            <a:r>
              <a:rPr lang="en-US" altLang="en-US" sz="1000" b="0" i="0" dirty="0"/>
              <a:t>Computer Hardware,</a:t>
            </a:r>
            <a:r>
              <a:rPr lang="en-US" altLang="en-US" sz="1000" b="1" i="1" dirty="0"/>
              <a:t> </a:t>
            </a:r>
            <a:r>
              <a:rPr lang="en-US" altLang="en-US" sz="1000" dirty="0"/>
              <a:t>are to:</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1000" b="0" i="0" u="none" strike="noStrike" kern="1200" cap="none" spc="0" normalizeH="0" baseline="0" noProof="0" dirty="0">
                <a:ln>
                  <a:noFill/>
                </a:ln>
                <a:solidFill>
                  <a:prstClr val="black"/>
                </a:solidFill>
                <a:effectLst/>
                <a:uLnTx/>
                <a:uFillTx/>
                <a:latin typeface="Arial"/>
                <a:ea typeface="+mn-ea"/>
                <a:cs typeface="+mn-cs"/>
              </a:rPr>
              <a:t>Describe the major components of a computer system</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1000" b="0" i="0" u="none" strike="noStrike" kern="1200" cap="none" spc="0" normalizeH="0" baseline="0" noProof="0" dirty="0">
                <a:ln>
                  <a:noFill/>
                </a:ln>
                <a:solidFill>
                  <a:prstClr val="black"/>
                </a:solidFill>
                <a:effectLst/>
                <a:uLnTx/>
                <a:uFillTx/>
                <a:latin typeface="Arial"/>
                <a:ea typeface="+mn-ea"/>
                <a:cs typeface="+mn-cs"/>
              </a:rPr>
              <a:t>Provide examples of input and output devices used in health care</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sz="1000" b="0" i="0" u="none" strike="noStrike" kern="1200" cap="none" spc="0" normalizeH="0" baseline="0" noProof="0" dirty="0">
                <a:ln>
                  <a:noFill/>
                </a:ln>
                <a:solidFill>
                  <a:prstClr val="black"/>
                </a:solidFill>
                <a:effectLst/>
                <a:uLnTx/>
                <a:uFillTx/>
                <a:latin typeface="Arial"/>
                <a:ea typeface="+mn-ea"/>
                <a:cs typeface="+mn-cs"/>
              </a:rPr>
              <a:t>Discuss primary and secondary storage devices</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sz="1000" b="0" i="0" u="none" strike="noStrike" kern="1200" cap="none" spc="0" normalizeH="0" baseline="0" noProof="0" dirty="0">
                <a:ln>
                  <a:noFill/>
                </a:ln>
                <a:solidFill>
                  <a:prstClr val="black"/>
                </a:solidFill>
                <a:effectLst/>
                <a:uLnTx/>
                <a:uFillTx/>
                <a:latin typeface="Arial"/>
                <a:ea typeface="+mn-ea"/>
                <a:cs typeface="+mn-cs"/>
              </a:rPr>
              <a:t>Introduce binary notation and describe data representation, storage, and manipulation in binary format</a:t>
            </a:r>
            <a:endParaRPr kumimoji="0" lang="en-US" altLang="en-US" sz="1000" b="0" i="0" u="none" strike="noStrike" kern="1200" cap="none" spc="0" normalizeH="0" baseline="0" noProof="0" dirty="0">
              <a:ln>
                <a:noFill/>
              </a:ln>
              <a:solidFill>
                <a:prstClr val="black"/>
              </a:solidFill>
              <a:effectLst/>
              <a:uLnTx/>
              <a:uFillTx/>
              <a:latin typeface="Arial"/>
              <a:ea typeface="+mn-ea"/>
              <a:cs typeface="+mn-cs"/>
            </a:endParaRPr>
          </a:p>
        </p:txBody>
      </p:sp>
      <p:sp>
        <p:nvSpPr>
          <p:cNvPr id="471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385CF0F-31B9-416D-9469-849F62446C97}"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123439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Notes Placeholder 2"/>
          <p:cNvSpPr>
            <a:spLocks noGrp="1"/>
          </p:cNvSpPr>
          <p:nvPr>
            <p:ph type="body" idx="1"/>
          </p:nvPr>
        </p:nvSpPr>
        <p:spPr bwMode="auto">
          <a:xfrm>
            <a:off x="2286000"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One final healthcare-related computer input device is a magnetic resonance imaging, or MRI scanner. To use this type of equipment, a body is placed in a magnetic field and then flooded with a radio frequency pulse that produces an image of the body's interior structure. The image shown on this slide represents the output of an MRI scan of a human head.</a:t>
            </a:r>
          </a:p>
          <a:p>
            <a:endParaRPr lang="en-US" altLang="en-US" dirty="0"/>
          </a:p>
        </p:txBody>
      </p:sp>
      <p:sp>
        <p:nvSpPr>
          <p:cNvPr id="655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9C5620-AC2F-446B-90E1-6B1E29DB66E3}" type="slidenum">
              <a:rPr lang="en-US" altLang="en-US" smtClean="0"/>
              <a:pPr/>
              <a:t>20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760873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Notes Placeholder 2"/>
          <p:cNvSpPr>
            <a:spLocks noGrp="1"/>
          </p:cNvSpPr>
          <p:nvPr>
            <p:ph type="body" idx="1"/>
          </p:nvPr>
        </p:nvSpPr>
        <p:spPr bwMode="auto">
          <a:xfrm>
            <a:off x="2286000" y="37338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Now let’s turn our attention to output</a:t>
            </a:r>
            <a:r>
              <a:rPr lang="en-US" altLang="en-US" baseline="0" dirty="0"/>
              <a:t> devices. </a:t>
            </a:r>
            <a:r>
              <a:rPr lang="en-US" altLang="en-US" dirty="0">
                <a:solidFill>
                  <a:srgbClr val="000000"/>
                </a:solidFill>
              </a:rPr>
              <a:t>Output devices communicate the results of the computer data processing in a form comprehensible to humans. </a:t>
            </a:r>
            <a:r>
              <a:rPr lang="en-US" altLang="en-US" dirty="0"/>
              <a:t>Common</a:t>
            </a:r>
            <a:r>
              <a:rPr lang="en-US" altLang="en-US" baseline="0" dirty="0"/>
              <a:t> output devices are</a:t>
            </a:r>
            <a:r>
              <a:rPr lang="en-US" altLang="en-US" dirty="0"/>
              <a:t> monitors, printers, projectors, and speakers.</a:t>
            </a:r>
          </a:p>
          <a:p>
            <a:endParaRPr lang="en-US" altLang="en-US" dirty="0"/>
          </a:p>
          <a:p>
            <a:endParaRPr lang="en-US" altLang="en-US" dirty="0"/>
          </a:p>
          <a:p>
            <a:endParaRPr lang="en-US" altLang="en-US" dirty="0"/>
          </a:p>
        </p:txBody>
      </p:sp>
      <p:sp>
        <p:nvSpPr>
          <p:cNvPr id="573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44D1AB6-1885-4754-BC25-70AEAF285CFF}" type="slidenum">
              <a:rPr lang="en-US" altLang="en-US" smtClean="0"/>
              <a:pPr/>
              <a:t>21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41330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Notes Placeholder 2"/>
          <p:cNvSpPr>
            <a:spLocks noGrp="1"/>
          </p:cNvSpPr>
          <p:nvPr>
            <p:ph type="body" idx="1"/>
          </p:nvPr>
        </p:nvSpPr>
        <p:spPr bwMode="auto">
          <a:xfrm>
            <a:off x="2286000"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100" dirty="0"/>
              <a:t>Most computer users are familiar with many types of output devices. A monitor is an output</a:t>
            </a:r>
            <a:r>
              <a:rPr lang="en-US" altLang="en-US" sz="1100" baseline="0" dirty="0"/>
              <a:t> </a:t>
            </a:r>
            <a:r>
              <a:rPr lang="en-US" altLang="en-US" sz="1100" dirty="0"/>
              <a:t>device that can display computer output on its screen.</a:t>
            </a:r>
            <a:r>
              <a:rPr lang="en-US" altLang="en-US" sz="1100" baseline="0" dirty="0"/>
              <a:t> </a:t>
            </a:r>
          </a:p>
          <a:p>
            <a:r>
              <a:rPr lang="en-US" altLang="en-US" sz="1100" dirty="0"/>
              <a:t>A printer is an output device that produces a paper copy based on an electronic document. </a:t>
            </a:r>
            <a:r>
              <a:rPr lang="en-US" sz="1100" kern="1200" dirty="0">
                <a:solidFill>
                  <a:schemeClr val="tx1"/>
                </a:solidFill>
                <a:effectLst/>
                <a:latin typeface="Arial" pitchFamily="34" charset="0"/>
                <a:cs typeface="Arial" pitchFamily="34" charset="0"/>
              </a:rPr>
              <a:t>Some printers can also produce electronic copies by scanning and creating an electronic image of a paper document. </a:t>
            </a:r>
            <a:r>
              <a:rPr lang="en-US" altLang="en-US" sz="1100" dirty="0"/>
              <a:t>A printer usually connects to the motherboard via a USB, parallel, or some other type of port, depending on the device. </a:t>
            </a:r>
          </a:p>
          <a:p>
            <a:r>
              <a:rPr lang="en-US" altLang="en-US" sz="1100" dirty="0">
                <a:solidFill>
                  <a:srgbClr val="000000"/>
                </a:solidFill>
                <a:cs typeface="Arial" panose="020B0604020202020204" pitchFamily="34" charset="0"/>
              </a:rPr>
              <a:t>Speakers</a:t>
            </a:r>
            <a:r>
              <a:rPr lang="en-US" altLang="en-US" sz="1100" baseline="0" dirty="0">
                <a:solidFill>
                  <a:srgbClr val="000000"/>
                </a:solidFill>
                <a:cs typeface="Arial" panose="020B0604020202020204" pitchFamily="34" charset="0"/>
              </a:rPr>
              <a:t> are a</a:t>
            </a:r>
            <a:r>
              <a:rPr lang="en-US" altLang="en-US" sz="1100" dirty="0">
                <a:solidFill>
                  <a:srgbClr val="000000"/>
                </a:solidFill>
                <a:cs typeface="Arial" panose="020B0604020202020204" pitchFamily="34" charset="0"/>
              </a:rPr>
              <a:t>coustic devices </a:t>
            </a:r>
            <a:r>
              <a:rPr lang="en-US" sz="1100" dirty="0"/>
              <a:t>that convert electrical impulses, generated by computer, into sound.</a:t>
            </a:r>
            <a:endParaRPr lang="en-US" altLang="en-US" sz="1100" dirty="0">
              <a:solidFill>
                <a:srgbClr val="000000"/>
              </a:solidFill>
            </a:endParaRPr>
          </a:p>
          <a:p>
            <a:endParaRPr lang="en-US" altLang="en-US" sz="1100" dirty="0"/>
          </a:p>
          <a:p>
            <a:endParaRPr lang="en-US" altLang="en-US" sz="1600" dirty="0"/>
          </a:p>
        </p:txBody>
      </p:sp>
      <p:sp>
        <p:nvSpPr>
          <p:cNvPr id="665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58D27C3-9271-4A39-BFF0-5075ACC297B3}" type="slidenum">
              <a:rPr lang="en-US" altLang="en-US" smtClean="0"/>
              <a:pPr/>
              <a:t>22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494386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final output device we will consider is a voice synthesizer, which produces sound based on text input.</a:t>
            </a:r>
          </a:p>
          <a:p>
            <a:endParaRPr lang="en-US" altLang="en-US" dirty="0"/>
          </a:p>
          <a:p>
            <a:r>
              <a:rPr lang="en-US" altLang="en-US" dirty="0"/>
              <a:t>Many Americans are probably familiar with Stephen Hawking's synthesized voice. His voice is known throughout the world, although he lost his ability to speak in 1985. </a:t>
            </a:r>
          </a:p>
          <a:p>
            <a:endParaRPr lang="en-US" altLang="en-US" dirty="0"/>
          </a:p>
          <a:p>
            <a:r>
              <a:rPr lang="en-US" altLang="en-US" dirty="0"/>
              <a:t>Other common output devices include projectors, scanners, and fax machines.</a:t>
            </a:r>
          </a:p>
          <a:p>
            <a:endParaRPr lang="en-US" altLang="en-US" dirty="0"/>
          </a:p>
        </p:txBody>
      </p:sp>
      <p:sp>
        <p:nvSpPr>
          <p:cNvPr id="696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8FC29BB-662A-43D9-8895-AD2FD368E2FA}" type="slidenum">
              <a:rPr lang="en-US" altLang="en-US" smtClean="0"/>
              <a:pPr/>
              <a:t>23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382695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Notes Placeholder 2"/>
          <p:cNvSpPr>
            <a:spLocks noGrp="1"/>
          </p:cNvSpPr>
          <p:nvPr>
            <p:ph type="body" idx="1"/>
          </p:nvPr>
        </p:nvSpPr>
        <p:spPr bwMode="auto">
          <a:xfrm>
            <a:off x="2286000" y="37338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An output device that also acts as an input device is sonographic equipment. These types of devices produce images based on sound waves. The image on this slide shows output from a sonograph, an ultrasound image as a 3D image on the screen.</a:t>
            </a:r>
          </a:p>
          <a:p>
            <a:endParaRPr lang="en-US" altLang="en-US" dirty="0"/>
          </a:p>
        </p:txBody>
      </p:sp>
      <p:sp>
        <p:nvSpPr>
          <p:cNvPr id="675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86325E8-4E67-422E-9384-B01F0546EEC7}" type="slidenum">
              <a:rPr lang="en-US" altLang="en-US" smtClean="0"/>
              <a:pPr/>
              <a:t>24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102096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Another</a:t>
            </a:r>
            <a:r>
              <a:rPr lang="en-US" altLang="en-US" baseline="0" dirty="0"/>
              <a:t> output</a:t>
            </a:r>
            <a:r>
              <a:rPr lang="en-US" altLang="en-US" dirty="0"/>
              <a:t> device that also acts as an input device is the electrocardiography, or EKG, machine. The EKG machine provides an interpretation of the electrical activity of a heart over time, captured and externally recorded by skin electrodes. Skin electrodes are the input devices. The output of an EKG is a graph of the heart’s electrical activity, as</a:t>
            </a:r>
            <a:r>
              <a:rPr lang="en-US" altLang="en-US" baseline="0" dirty="0"/>
              <a:t> seen on the slide.</a:t>
            </a:r>
            <a:endParaRPr lang="en-US" altLang="en-US" dirty="0"/>
          </a:p>
        </p:txBody>
      </p:sp>
      <p:sp>
        <p:nvSpPr>
          <p:cNvPr id="686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149ECAA-4AB6-4324-9190-CD4042731CBC}" type="slidenum">
              <a:rPr lang="en-US" altLang="en-US" smtClean="0"/>
              <a:pPr/>
              <a:t>25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402219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Notes Placeholder 2"/>
          <p:cNvSpPr>
            <a:spLocks noGrp="1"/>
          </p:cNvSpPr>
          <p:nvPr>
            <p:ph type="body" idx="1"/>
          </p:nvPr>
        </p:nvSpPr>
        <p:spPr bwMode="auto">
          <a:xfrm>
            <a:off x="2286000" y="37338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sz="1000" dirty="0">
                <a:solidFill>
                  <a:srgbClr val="000000"/>
                </a:solidFill>
              </a:rPr>
              <a:t>Some peripheral devices, such</a:t>
            </a:r>
            <a:r>
              <a:rPr lang="en-US" altLang="en-US" sz="1000" baseline="0" dirty="0">
                <a:solidFill>
                  <a:srgbClr val="000000"/>
                </a:solidFill>
              </a:rPr>
              <a:t> as touchscreens, </a:t>
            </a:r>
            <a:r>
              <a:rPr lang="en-US" altLang="en-US" sz="1000" dirty="0">
                <a:solidFill>
                  <a:srgbClr val="000000"/>
                </a:solidFill>
              </a:rPr>
              <a:t>combine input and output functionality in a single hardware component. Also, s</a:t>
            </a:r>
            <a:r>
              <a:rPr lang="en-US" altLang="en-US" sz="1000" dirty="0">
                <a:solidFill>
                  <a:srgbClr val="000000"/>
                </a:solidFill>
                <a:cs typeface="Arial" panose="020B0604020202020204" pitchFamily="34" charset="0"/>
              </a:rPr>
              <a:t>ome stand-alone hardware can be used as computer devices.</a:t>
            </a:r>
            <a:r>
              <a:rPr lang="en-US" altLang="en-US" sz="1000" baseline="0" dirty="0">
                <a:solidFill>
                  <a:srgbClr val="000000"/>
                </a:solidFill>
                <a:cs typeface="Arial" panose="020B0604020202020204" pitchFamily="34" charset="0"/>
              </a:rPr>
              <a:t> </a:t>
            </a:r>
            <a:r>
              <a:rPr lang="en-US" altLang="en-US" sz="1000" dirty="0"/>
              <a:t>Examples are digital cameras,</a:t>
            </a:r>
            <a:r>
              <a:rPr lang="en-US" altLang="en-US" sz="1000" baseline="0" dirty="0"/>
              <a:t> </a:t>
            </a:r>
            <a:r>
              <a:rPr lang="en-US" altLang="en-US" sz="1000" dirty="0"/>
              <a:t>cell phones,</a:t>
            </a:r>
            <a:r>
              <a:rPr lang="en-US" altLang="en-US" sz="1000" baseline="0" dirty="0"/>
              <a:t> </a:t>
            </a:r>
            <a:r>
              <a:rPr lang="en-US" altLang="en-US" sz="1000" dirty="0"/>
              <a:t>tablets,</a:t>
            </a:r>
            <a:r>
              <a:rPr lang="en-US" altLang="en-US" sz="1000" baseline="0" dirty="0"/>
              <a:t> and </a:t>
            </a:r>
            <a:r>
              <a:rPr lang="en-US" altLang="en-US" sz="1000" dirty="0"/>
              <a:t>handheld equipment.</a:t>
            </a:r>
          </a:p>
        </p:txBody>
      </p:sp>
      <p:sp>
        <p:nvSpPr>
          <p:cNvPr id="5837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152E105-BF70-43D8-8DB7-894639510359}" type="slidenum">
              <a:rPr lang="en-US" altLang="en-US" smtClean="0"/>
              <a:pPr/>
              <a:t>26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776163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Devices usually connect to the computer by a port but can also connect wirelessly. An example is a wireless printer.</a:t>
            </a:r>
          </a:p>
          <a:p>
            <a:endParaRPr lang="en-US" altLang="en-US" dirty="0"/>
          </a:p>
          <a:p>
            <a:r>
              <a:rPr lang="en-US" altLang="en-US" dirty="0"/>
              <a:t>Devices communicate by sending and/or receiving electronic signals.</a:t>
            </a:r>
          </a:p>
        </p:txBody>
      </p:sp>
      <p:sp>
        <p:nvSpPr>
          <p:cNvPr id="5939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6662D5E-BB42-4B83-AE00-ABE2325C48FE}" type="slidenum">
              <a:rPr lang="en-US" altLang="en-US" smtClean="0"/>
              <a:pPr/>
              <a:t>27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685620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This concludes </a:t>
            </a:r>
            <a:r>
              <a:rPr lang="en-US" altLang="en-US" b="1" dirty="0"/>
              <a:t>Lecture A</a:t>
            </a:r>
            <a:r>
              <a:rPr lang="en-US" altLang="en-US" dirty="0"/>
              <a:t> on </a:t>
            </a:r>
            <a:r>
              <a:rPr lang="en-US" altLang="en-US" b="0" i="0" dirty="0"/>
              <a:t>Computer Hardware</a:t>
            </a:r>
            <a:r>
              <a:rPr lang="en-US" altLang="en-US" dirty="0"/>
              <a:t>. </a:t>
            </a:r>
          </a:p>
          <a:p>
            <a:pPr eaLnBrk="1" hangingPunct="1">
              <a:spcBef>
                <a:spcPct val="0"/>
              </a:spcBef>
            </a:pPr>
            <a:endParaRPr lang="en-US" altLang="en-US" dirty="0"/>
          </a:p>
          <a:p>
            <a:pPr eaLnBrk="1" hangingPunct="1">
              <a:spcBef>
                <a:spcPct val="0"/>
              </a:spcBef>
            </a:pPr>
            <a:r>
              <a:rPr lang="en-US" altLang="en-US" dirty="0"/>
              <a:t>In summary, this lecture discussed the major computer elements including the motherboard, CPU, input and output devices, and peripheral devices. Peripheral devices are pieces of hardware that are not installed inside the computer; they can connect to a computer through a port or wirelessly.</a:t>
            </a:r>
          </a:p>
        </p:txBody>
      </p:sp>
      <p:sp>
        <p:nvSpPr>
          <p:cNvPr id="706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8A8D80-063B-4917-8EEF-A93E1C016652}" type="slidenum">
              <a:rPr lang="en-US" altLang="en-US" smtClean="0"/>
              <a:pPr/>
              <a:t>28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13707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This lecture also pointed out that input devices include a variety of hardware, including the keyboard, mouse, and microphones. </a:t>
            </a:r>
            <a:r>
              <a:rPr lang="en-US" altLang="en-US" i="1" dirty="0"/>
              <a:t>Medical</a:t>
            </a:r>
            <a:r>
              <a:rPr lang="en-US" altLang="en-US" dirty="0"/>
              <a:t> input devices include CT scanners, PET scanners, sonographic instruments, and MRI scanners. </a:t>
            </a:r>
          </a:p>
          <a:p>
            <a:pPr eaLnBrk="1" hangingPunct="1">
              <a:spcBef>
                <a:spcPct val="0"/>
              </a:spcBef>
            </a:pPr>
            <a:r>
              <a:rPr lang="en-US" altLang="en-US" dirty="0"/>
              <a:t>Output devices include monitors, printers, and speakers. </a:t>
            </a:r>
            <a:r>
              <a:rPr lang="en-US" altLang="en-US" i="1" dirty="0"/>
              <a:t>Medical</a:t>
            </a:r>
            <a:r>
              <a:rPr lang="en-US" altLang="en-US" dirty="0"/>
              <a:t> output devices include sonographic image producers, EKG systems, and voice synthesizers.</a:t>
            </a:r>
          </a:p>
          <a:p>
            <a:pPr eaLnBrk="1" hangingPunct="1">
              <a:spcBef>
                <a:spcPct val="0"/>
              </a:spcBef>
            </a:pPr>
            <a:endParaRPr lang="en-US" altLang="en-US" dirty="0"/>
          </a:p>
        </p:txBody>
      </p:sp>
      <p:sp>
        <p:nvSpPr>
          <p:cNvPr id="706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D8A8D80-063B-4917-8EEF-A93E1C016652}" type="slidenum">
              <a:rPr lang="en-US" altLang="en-US" smtClean="0"/>
              <a:pPr/>
              <a:t>29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31248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Notes Placeholder 2"/>
          <p:cNvSpPr>
            <a:spLocks noGrp="1"/>
          </p:cNvSpPr>
          <p:nvPr>
            <p:ph type="body" idx="1"/>
          </p:nvPr>
        </p:nvSpPr>
        <p:spPr bwMode="auto">
          <a:xfrm>
            <a:off x="2390775"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There are three main types of</a:t>
            </a:r>
            <a:r>
              <a:rPr lang="en-US" altLang="en-US" baseline="0" dirty="0"/>
              <a:t> c</a:t>
            </a:r>
            <a:r>
              <a:rPr lang="en-US" altLang="en-US" dirty="0"/>
              <a:t>omputer hardware components:</a:t>
            </a:r>
          </a:p>
          <a:p>
            <a:pPr marL="171450" indent="-171450">
              <a:buFont typeface="Arial" panose="020B0604020202020204" pitchFamily="34" charset="0"/>
              <a:buChar char="•"/>
            </a:pPr>
            <a:r>
              <a:rPr lang="en-US" altLang="en-US" dirty="0"/>
              <a:t>System components, </a:t>
            </a:r>
            <a:r>
              <a:rPr lang="en-US" sz="1000" kern="1200" dirty="0">
                <a:solidFill>
                  <a:schemeClr val="tx1"/>
                </a:solidFill>
                <a:effectLst/>
                <a:latin typeface="Arial" pitchFamily="34" charset="0"/>
                <a:ea typeface="+mn-ea"/>
                <a:cs typeface="Arial" pitchFamily="34" charset="0"/>
              </a:rPr>
              <a:t>which include the motherboard with its associated ports and buses, and the central processing unit, or CPU; </a:t>
            </a:r>
          </a:p>
          <a:p>
            <a:pPr marL="171450" indent="-171450">
              <a:buFont typeface="Arial" panose="020B0604020202020204" pitchFamily="34" charset="0"/>
              <a:buChar char="•"/>
            </a:pPr>
            <a:r>
              <a:rPr lang="en-US" sz="1000" kern="1200" dirty="0">
                <a:solidFill>
                  <a:schemeClr val="tx1"/>
                </a:solidFill>
                <a:effectLst/>
                <a:latin typeface="Arial" pitchFamily="34" charset="0"/>
                <a:ea typeface="+mn-ea"/>
                <a:cs typeface="Arial" pitchFamily="34" charset="0"/>
              </a:rPr>
              <a:t>Input devices and output devices, which are collectively known as peripheral devices; and </a:t>
            </a:r>
          </a:p>
          <a:p>
            <a:pPr marL="171450" indent="-171450">
              <a:buFont typeface="Arial" panose="020B0604020202020204" pitchFamily="34" charset="0"/>
              <a:buChar char="•"/>
            </a:pPr>
            <a:r>
              <a:rPr lang="en-US" sz="1000" kern="1200" dirty="0">
                <a:solidFill>
                  <a:schemeClr val="tx1"/>
                </a:solidFill>
                <a:effectLst/>
                <a:latin typeface="Arial" pitchFamily="34" charset="0"/>
                <a:ea typeface="+mn-ea"/>
                <a:cs typeface="Arial" pitchFamily="34" charset="0"/>
              </a:rPr>
              <a:t>Storage devices. </a:t>
            </a:r>
          </a:p>
          <a:p>
            <a:endParaRPr lang="en-US" altLang="en-US" dirty="0"/>
          </a:p>
          <a:p>
            <a:r>
              <a:rPr lang="en-US" altLang="en-US" dirty="0"/>
              <a:t>We will talk about each of these in detail during the rest of </a:t>
            </a:r>
            <a:r>
              <a:rPr lang="en-US" altLang="en-US" i="1" dirty="0"/>
              <a:t>this</a:t>
            </a:r>
            <a:r>
              <a:rPr lang="en-US" altLang="en-US" dirty="0"/>
              <a:t> lecture </a:t>
            </a:r>
            <a:r>
              <a:rPr lang="en-US" altLang="en-US" i="1" dirty="0"/>
              <a:t>and</a:t>
            </a:r>
            <a:r>
              <a:rPr lang="en-US" altLang="en-US" dirty="0"/>
              <a:t> in the </a:t>
            </a:r>
            <a:r>
              <a:rPr lang="en-US" altLang="en-US" i="1" dirty="0"/>
              <a:t>next</a:t>
            </a:r>
            <a:r>
              <a:rPr lang="en-US" altLang="en-US" dirty="0"/>
              <a:t> lecture, as well.</a:t>
            </a:r>
          </a:p>
        </p:txBody>
      </p:sp>
      <p:sp>
        <p:nvSpPr>
          <p:cNvPr id="5018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A2ED63D-3B6E-44F9-818D-3C767D7A531D}"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617312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Notes Placeholder 2"/>
          <p:cNvSpPr>
            <a:spLocks noGrp="1"/>
          </p:cNvSpPr>
          <p:nvPr>
            <p:ph type="body" idx="1"/>
          </p:nvPr>
        </p:nvSpPr>
        <p:spPr bwMode="auto">
          <a:xfrm>
            <a:off x="2286000"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a:p>
            <a:endParaRPr lang="en-US" altLang="en-US" dirty="0"/>
          </a:p>
        </p:txBody>
      </p:sp>
      <p:sp>
        <p:nvSpPr>
          <p:cNvPr id="716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6FE7166-59E3-45A1-80E6-A6F70FD092C4}" type="slidenum">
              <a:rPr lang="en-US" altLang="en-US" smtClean="0"/>
              <a:pPr/>
              <a:t>30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022511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Notes Placeholder 2"/>
          <p:cNvSpPr>
            <a:spLocks noGrp="1"/>
          </p:cNvSpPr>
          <p:nvPr>
            <p:ph type="body" idx="1"/>
          </p:nvPr>
        </p:nvSpPr>
        <p:spPr bwMode="auto">
          <a:xfrm>
            <a:off x="2286000"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p:txBody>
      </p:sp>
      <p:sp>
        <p:nvSpPr>
          <p:cNvPr id="727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E97B38-BD57-45B4-83AD-48AA2B3E4E36}" type="slidenum">
              <a:rPr lang="en-US" altLang="en-US" smtClean="0"/>
              <a:pPr/>
              <a:t>31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386565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Notes Placeholder 2"/>
          <p:cNvSpPr>
            <a:spLocks noGrp="1"/>
          </p:cNvSpPr>
          <p:nvPr>
            <p:ph type="body" idx="1"/>
          </p:nvPr>
        </p:nvSpPr>
        <p:spPr bwMode="auto">
          <a:xfrm>
            <a:off x="2286000"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p:txBody>
      </p:sp>
      <p:sp>
        <p:nvSpPr>
          <p:cNvPr id="727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E97B38-BD57-45B4-83AD-48AA2B3E4E36}" type="slidenum">
              <a:rPr lang="en-US" altLang="en-US" smtClean="0"/>
              <a:pPr/>
              <a:t>32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098756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
        <p:nvSpPr>
          <p:cNvPr id="7" name="Slide Number Placeholder 6"/>
          <p:cNvSpPr>
            <a:spLocks noGrp="1"/>
          </p:cNvSpPr>
          <p:nvPr>
            <p:ph type="sldNum" sz="quarter" idx="10"/>
          </p:nvPr>
        </p:nvSpPr>
        <p:spPr/>
        <p:txBody>
          <a:bodyPr/>
          <a:lstStyle/>
          <a:p>
            <a:fld id="{D8CE4DD4-C706-4DFD-A9C9-46F2D0DB9FF0}" type="slidenum">
              <a:rPr lang="en-US" smtClean="0"/>
              <a:t>33</a:t>
            </a:fld>
            <a:endParaRPr lang="en-US"/>
          </a:p>
        </p:txBody>
      </p:sp>
    </p:spTree>
    <p:extLst>
      <p:ext uri="{BB962C8B-B14F-4D97-AF65-F5344CB8AC3E}">
        <p14:creationId xmlns:p14="http://schemas.microsoft.com/office/powerpoint/2010/main" val="1505312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2286000" y="3667432"/>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The motherboard, also known as the mainboard, system board, baseboard, or logic board, </a:t>
            </a:r>
            <a:r>
              <a:rPr lang="en-US" altLang="en-US" dirty="0">
                <a:solidFill>
                  <a:srgbClr val="000000"/>
                </a:solidFill>
                <a:cs typeface="Arial" panose="020B0604020202020204" pitchFamily="34" charset="0"/>
              </a:rPr>
              <a:t>is a computer’s main printed circuit board, or PCB, with </a:t>
            </a:r>
            <a:r>
              <a:rPr lang="en-US" sz="1000" b="0" i="0" kern="1200" dirty="0">
                <a:solidFill>
                  <a:schemeClr val="tx1"/>
                </a:solidFill>
                <a:effectLst/>
                <a:latin typeface="Arial" pitchFamily="34" charset="0"/>
                <a:ea typeface="+mn-ea"/>
                <a:cs typeface="Arial" pitchFamily="34" charset="0"/>
              </a:rPr>
              <a:t>circuitry imprinted or affixed to a firm flat surface.</a:t>
            </a:r>
            <a:r>
              <a:rPr lang="en-US" sz="1000" b="0" i="0" kern="1200" baseline="0" dirty="0">
                <a:solidFill>
                  <a:schemeClr val="tx1"/>
                </a:solidFill>
                <a:effectLst/>
                <a:latin typeface="Arial" pitchFamily="34" charset="0"/>
                <a:ea typeface="+mn-ea"/>
                <a:cs typeface="Arial" pitchFamily="34" charset="0"/>
              </a:rPr>
              <a:t> The motherboard holds a computer’s principal components, which we will get into in a moment, and provides communication between those components. It also provides </a:t>
            </a:r>
            <a:r>
              <a:rPr lang="en-US" altLang="en-US" sz="1000" dirty="0">
                <a:solidFill>
                  <a:srgbClr val="000000"/>
                </a:solidFill>
              </a:rPr>
              <a:t>connectors to peripheral devices.</a:t>
            </a:r>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34B7B5C-80B7-4812-AB4F-C82E2DF5F87F}"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25700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2286000" y="3694471"/>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This is an image of a modern laptop motherboard. The white rectangle on the left side of the motherboard shows where the CPU</a:t>
            </a:r>
            <a:r>
              <a:rPr lang="en-US" altLang="en-US" baseline="0" dirty="0"/>
              <a:t> will be located when it is installed. </a:t>
            </a:r>
          </a:p>
          <a:p>
            <a:r>
              <a:rPr lang="en-US" altLang="en-US" dirty="0"/>
              <a:t>The black rectangle surrounding the CPU socket is where the fan for the CPU will go, as well as the heat sink, which also helps cool the CPU.</a:t>
            </a:r>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34B7B5C-80B7-4812-AB4F-C82E2DF5F87F}"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10894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There are two RAM slots: the long yellow and orange</a:t>
            </a:r>
            <a:r>
              <a:rPr lang="en-US" altLang="en-US" baseline="0" dirty="0"/>
              <a:t> </a:t>
            </a:r>
            <a:r>
              <a:rPr lang="en-US" altLang="en-US" dirty="0"/>
              <a:t>rectangles just behind the CPU. RAM modules could be installed on the motherboard in one or both of the slots shown. Some motherboards offer more than two RAM slots.</a:t>
            </a:r>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34B7B5C-80B7-4812-AB4F-C82E2DF5F87F}"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90513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2286000" y="3684639"/>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blue rectangle at the back of the motherboard is called an integrated device electronics, or IDE, connector, in which are installed the cables that connect the hard drives, CD drives, or DVD</a:t>
            </a:r>
            <a:r>
              <a:rPr lang="en-US" altLang="en-US" baseline="0" dirty="0"/>
              <a:t> drives</a:t>
            </a:r>
            <a:r>
              <a:rPr lang="en-US" altLang="en-US" dirty="0"/>
              <a:t> to the motherboard.</a:t>
            </a:r>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34B7B5C-80B7-4812-AB4F-C82E2DF5F87F}"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09222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2286000" y="3664974"/>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At the bottom center of the motherboard are two peripheral component interfaces, or PCI slots. PCI slots are where the video card, sound card, and network interface card are installed. </a:t>
            </a:r>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34B7B5C-80B7-4812-AB4F-C82E2DF5F87F}"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97864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2286000" y="37338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Finally, there is a series</a:t>
            </a:r>
            <a:r>
              <a:rPr lang="en-US" altLang="en-US" baseline="0" dirty="0"/>
              <a:t> of ports for connecting a keyboard, a mouse, a monitor, a printer, HDMI and USB devices, headphones, speakers, etc.</a:t>
            </a:r>
            <a:endParaRPr lang="en-US" altLang="en-US" dirty="0"/>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34B7B5C-80B7-4812-AB4F-C82E2DF5F87F}"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939532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chemeClr val="bg1"/>
                </a:solidFill>
                <a:latin typeface="Century Gothic" panose="020B0502020202020204" pitchFamily="34" charset="0"/>
                <a:cs typeface="Gill Sans MT"/>
              </a:rPr>
              <a:t>Headline goes here</a:t>
            </a:r>
          </a:p>
          <a:p>
            <a:pPr marL="12700">
              <a:lnSpc>
                <a:spcPts val="6495"/>
              </a:lnSpc>
            </a:pPr>
            <a:r>
              <a:rPr lang="en-US" sz="4000" b="1" spc="-265" dirty="0">
                <a:solidFill>
                  <a:schemeClr val="bg1"/>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Century Gothic" panose="020B0502020202020204" pitchFamily="34" charset="0"/>
              <a:cs typeface="Gill Sans MT"/>
            </a:endParaRPr>
          </a:p>
          <a:p>
            <a:pPr marL="12700">
              <a:lnSpc>
                <a:spcPts val="6495"/>
              </a:lnSpc>
            </a:pPr>
            <a:endParaRPr sz="5700" dirty="0">
              <a:solidFill>
                <a:srgbClr val="1E185F"/>
              </a:solidFill>
              <a:latin typeface="Century Gothic" panose="020B0502020202020204"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Century Gothic" panose="020B0502020202020204" pitchFamily="34" charset="0"/>
                <a:cs typeface="Futura LT Pro Book"/>
              </a:rPr>
              <a:t>Author Name and Degree Here</a:t>
            </a:r>
          </a:p>
          <a:p>
            <a:pPr marL="12700">
              <a:lnSpc>
                <a:spcPts val="2250"/>
              </a:lnSpc>
            </a:pPr>
            <a:r>
              <a:rPr sz="1600" b="1" dirty="0">
                <a:solidFill>
                  <a:srgbClr val="1E1860"/>
                </a:solidFill>
                <a:latin typeface="Century Gothic" panose="020B0502020202020204" pitchFamily="34" charset="0"/>
                <a:cs typeface="Futura LT Pro Book"/>
              </a:rPr>
              <a:t>MEASURE Evaluation</a:t>
            </a:r>
            <a:endParaRPr sz="1600" dirty="0">
              <a:solidFill>
                <a:srgbClr val="1E1860"/>
              </a:solidFill>
              <a:latin typeface="Century Gothic" panose="020B0502020202020204" pitchFamily="34" charset="0"/>
              <a:cs typeface="Futura LT Pro Book"/>
            </a:endParaRPr>
          </a:p>
          <a:p>
            <a:pPr marL="12700">
              <a:lnSpc>
                <a:spcPct val="100000"/>
              </a:lnSpc>
            </a:pPr>
            <a:r>
              <a:rPr sz="1600" dirty="0">
                <a:solidFill>
                  <a:srgbClr val="1E1860"/>
                </a:solidFill>
                <a:latin typeface="Century Gothic" panose="020B0502020202020204" pitchFamily="34" charset="0"/>
                <a:cs typeface="Futura LT Pro Book"/>
              </a:rPr>
              <a:t>Your organization here</a:t>
            </a:r>
          </a:p>
          <a:p>
            <a:pPr>
              <a:lnSpc>
                <a:spcPct val="100000"/>
              </a:lnSpc>
              <a:spcBef>
                <a:spcPts val="45"/>
              </a:spcBef>
            </a:pPr>
            <a:endParaRPr sz="1600" dirty="0">
              <a:solidFill>
                <a:srgbClr val="1E1860"/>
              </a:solidFill>
              <a:latin typeface="Century Gothic" panose="020B0502020202020204" pitchFamily="34" charset="0"/>
              <a:cs typeface="Times New Roman"/>
            </a:endParaRPr>
          </a:p>
          <a:p>
            <a:pPr marL="12700">
              <a:lnSpc>
                <a:spcPts val="2200"/>
              </a:lnSpc>
            </a:pPr>
            <a:r>
              <a:rPr lang="en-US" sz="1600" dirty="0">
                <a:solidFill>
                  <a:srgbClr val="1E1860"/>
                </a:solidFill>
                <a:latin typeface="Century Gothic" panose="020B0502020202020204" pitchFamily="34" charset="0"/>
                <a:cs typeface="Futura LT Pro Book"/>
              </a:rPr>
              <a:t>Date for presentation</a:t>
            </a:r>
            <a:r>
              <a:rPr lang="en-US" sz="1600" baseline="0" dirty="0">
                <a:solidFill>
                  <a:srgbClr val="1E1860"/>
                </a:solidFill>
                <a:latin typeface="Century Gothic" panose="020B0502020202020204" pitchFamily="34" charset="0"/>
                <a:cs typeface="Futura LT Pro Book"/>
              </a:rPr>
              <a:t> if necessary</a:t>
            </a:r>
            <a:endParaRPr sz="1600" dirty="0">
              <a:solidFill>
                <a:srgbClr val="1E1860"/>
              </a:solidFill>
              <a:latin typeface="Century Gothic" panose="020B0502020202020204" pitchFamily="34" charset="0"/>
              <a:cs typeface="Futura LT Pro Book"/>
            </a:endParaRPr>
          </a:p>
          <a:p>
            <a:pPr marL="12700">
              <a:lnSpc>
                <a:spcPts val="2200"/>
              </a:lnSpc>
            </a:pPr>
            <a:r>
              <a:rPr lang="en-US" sz="1600" b="1" dirty="0">
                <a:solidFill>
                  <a:srgbClr val="1E1860"/>
                </a:solidFill>
                <a:latin typeface="Century Gothic" panose="020B0502020202020204" pitchFamily="34" charset="0"/>
                <a:cs typeface="Futura LT Pro Book"/>
              </a:rPr>
              <a:t>Name of meeting</a:t>
            </a:r>
            <a:endParaRPr sz="1600" dirty="0">
              <a:solidFill>
                <a:srgbClr val="1E1860"/>
              </a:solidFill>
              <a:latin typeface="Century Gothic" panose="020B0502020202020204" pitchFamily="34" charset="0"/>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userDrawn="1"/>
        </p:nvGrpSpPr>
        <p:grpSpPr>
          <a:xfrm>
            <a:off x="4495800" y="6621716"/>
            <a:ext cx="3554167" cy="1089590"/>
            <a:chOff x="4495800" y="6621716"/>
            <a:chExt cx="3554167" cy="1089590"/>
          </a:xfrm>
        </p:grpSpPr>
        <p:pic>
          <p:nvPicPr>
            <p:cNvPr id="15" name="Picture 14"/>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6"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414626"/>
            <a:ext cx="10058400" cy="1471574"/>
          </a:xfrm>
          <a:prstGeom prst="rect">
            <a:avLst/>
          </a:prstGeom>
        </p:spPr>
        <p:txBody>
          <a:bodyPr anchor="t"/>
          <a:lstStyle>
            <a:lvl1pPr algn="ctr">
              <a:defRPr sz="3960" b="0" baseline="0">
                <a:latin typeface="Verdana" pitchFamily="34" charset="0"/>
                <a:ea typeface="Verdana" pitchFamily="34" charset="0"/>
                <a:cs typeface="Verdana" pitchFamily="34" charset="0"/>
              </a:defRPr>
            </a:lvl1pPr>
          </a:lstStyle>
          <a:p>
            <a:r>
              <a:rPr lang="en-US" dirty="0"/>
              <a:t>Click to edit component title</a:t>
            </a:r>
          </a:p>
        </p:txBody>
      </p:sp>
      <p:sp>
        <p:nvSpPr>
          <p:cNvPr id="4" name="Text Placeholder 3"/>
          <p:cNvSpPr>
            <a:spLocks noGrp="1"/>
          </p:cNvSpPr>
          <p:nvPr>
            <p:ph type="body" sz="half" idx="2" hasCustomPrompt="1"/>
          </p:nvPr>
        </p:nvSpPr>
        <p:spPr>
          <a:xfrm>
            <a:off x="1508760" y="3986953"/>
            <a:ext cx="7040880" cy="863600"/>
          </a:xfrm>
          <a:prstGeom prst="rect">
            <a:avLst/>
          </a:prstGeom>
        </p:spPr>
        <p:txBody>
          <a:bodyPr/>
          <a:lstStyle>
            <a:lvl1pPr marL="0" indent="0" algn="ctr">
              <a:buNone/>
              <a:defRPr sz="3520" baseline="0">
                <a:latin typeface="+mj-lt"/>
                <a:ea typeface="Tahoma" pitchFamily="34" charset="0"/>
                <a:cs typeface="Tahoma" pitchFamily="34" charset="0"/>
              </a:defRPr>
            </a:lvl1pPr>
            <a:lvl2pPr marL="502920" indent="0">
              <a:buNone/>
              <a:defRPr sz="1320"/>
            </a:lvl2pPr>
            <a:lvl3pPr marL="1005840" indent="0">
              <a:buNone/>
              <a:defRPr sz="1100"/>
            </a:lvl3pPr>
            <a:lvl4pPr marL="1508760" indent="0">
              <a:buNone/>
              <a:defRPr sz="990"/>
            </a:lvl4pPr>
            <a:lvl5pPr marL="2011680" indent="0">
              <a:buNone/>
              <a:defRPr sz="990"/>
            </a:lvl5pPr>
            <a:lvl6pPr marL="2514600" indent="0">
              <a:buNone/>
              <a:defRPr sz="990"/>
            </a:lvl6pPr>
            <a:lvl7pPr marL="3017520" indent="0">
              <a:buNone/>
              <a:defRPr sz="990"/>
            </a:lvl7pPr>
            <a:lvl8pPr marL="3520440" indent="0">
              <a:buNone/>
              <a:defRPr sz="990"/>
            </a:lvl8pPr>
            <a:lvl9pPr marL="4023360" indent="0">
              <a:buNone/>
              <a:defRPr sz="990"/>
            </a:lvl9pPr>
          </a:lstStyle>
          <a:p>
            <a:pPr lvl="0"/>
            <a:r>
              <a:rPr lang="en-US" dirty="0"/>
              <a:t>Click to edit unit title</a:t>
            </a:r>
          </a:p>
        </p:txBody>
      </p:sp>
      <p:sp>
        <p:nvSpPr>
          <p:cNvPr id="11" name="Text Placeholder 10"/>
          <p:cNvSpPr>
            <a:spLocks noGrp="1"/>
          </p:cNvSpPr>
          <p:nvPr>
            <p:ph type="body" sz="quarter" idx="11" hasCustomPrompt="1"/>
          </p:nvPr>
        </p:nvSpPr>
        <p:spPr>
          <a:xfrm>
            <a:off x="1508760" y="4936913"/>
            <a:ext cx="7040880" cy="690880"/>
          </a:xfrm>
          <a:prstGeom prst="rect">
            <a:avLst/>
          </a:prstGeom>
        </p:spPr>
        <p:txBody>
          <a:bodyPr/>
          <a:lstStyle>
            <a:lvl1pPr algn="ctr">
              <a:buFontTx/>
              <a:buNone/>
              <a:defRPr>
                <a:latin typeface="+mj-lt"/>
                <a:cs typeface="Tahoma" pitchFamily="34" charset="0"/>
              </a:defRPr>
            </a:lvl1pPr>
          </a:lstStyle>
          <a:p>
            <a:pPr lvl="0"/>
            <a:r>
              <a:rPr lang="en-US" dirty="0"/>
              <a:t>Click to edit lecture title</a:t>
            </a:r>
          </a:p>
        </p:txBody>
      </p:sp>
      <p:sp>
        <p:nvSpPr>
          <p:cNvPr id="16" name="Text Placeholder 15"/>
          <p:cNvSpPr>
            <a:spLocks noGrp="1"/>
          </p:cNvSpPr>
          <p:nvPr>
            <p:ph type="body" sz="quarter" idx="12"/>
          </p:nvPr>
        </p:nvSpPr>
        <p:spPr>
          <a:xfrm>
            <a:off x="754380" y="5930053"/>
            <a:ext cx="8549640" cy="1381760"/>
          </a:xfrm>
          <a:prstGeom prst="rect">
            <a:avLst/>
          </a:prstGeom>
        </p:spPr>
        <p:txBody>
          <a:bodyPr/>
          <a:lstStyle>
            <a:lvl1pPr algn="ctr">
              <a:buNone/>
              <a:defRPr lang="en-US" sz="1320" i="1" dirty="0" smtClean="0">
                <a:ea typeface="Calibri"/>
                <a:cs typeface="Times New Roman"/>
              </a:defRPr>
            </a:lvl1pPr>
          </a:lstStyle>
          <a:p>
            <a:pPr lvl="0"/>
            <a:r>
              <a:rPr lang="en-US"/>
              <a:t>Click to edit Master text styles</a:t>
            </a:r>
          </a:p>
        </p:txBody>
      </p:sp>
      <p:pic>
        <p:nvPicPr>
          <p:cNvPr id="3" name="Picture 2" descr="The Office of the National Coordinator (ONC) for Health Information Technology." title="ONC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96517" y="41453"/>
            <a:ext cx="6665366" cy="1685747"/>
          </a:xfrm>
          <a:prstGeom prst="rect">
            <a:avLst/>
          </a:prstGeom>
        </p:spPr>
      </p:pic>
      <p:sp>
        <p:nvSpPr>
          <p:cNvPr id="8" name="Slide Number Placeholder 4"/>
          <p:cNvSpPr>
            <a:spLocks noGrp="1"/>
          </p:cNvSpPr>
          <p:nvPr>
            <p:ph type="sldNum" sz="quarter" idx="4"/>
          </p:nvPr>
        </p:nvSpPr>
        <p:spPr>
          <a:xfrm>
            <a:off x="9359900" y="7098792"/>
            <a:ext cx="46101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2225600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502475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69434" y="1676400"/>
            <a:ext cx="8305800" cy="2590800"/>
          </a:xfrm>
          <a:prstGeom prst="rect">
            <a:avLst/>
          </a:prstGeom>
        </p:spPr>
        <p:txBody>
          <a:bodyPr/>
          <a:lstStyle>
            <a:lvl1pPr>
              <a:defRPr sz="2400">
                <a:solidFill>
                  <a:schemeClr val="tx1"/>
                </a:solidFill>
                <a:latin typeface="Century Gothic" panose="020B0502020202020204" pitchFamily="34" charset="0"/>
              </a:defRPr>
            </a:lvl1pPr>
            <a:lvl2pPr>
              <a:defRPr sz="2400">
                <a:solidFill>
                  <a:schemeClr val="tx1"/>
                </a:solidFill>
                <a:latin typeface="Century Gothic" panose="020B0502020202020204" pitchFamily="34" charset="0"/>
              </a:defRPr>
            </a:lvl2pPr>
            <a:lvl3pPr>
              <a:defRPr sz="2400">
                <a:solidFill>
                  <a:schemeClr val="tx1"/>
                </a:solidFill>
                <a:latin typeface="Century Gothic" panose="020B0502020202020204" pitchFamily="34" charset="0"/>
              </a:defRPr>
            </a:lvl3pPr>
            <a:lvl4pPr>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Century Gothic" panose="020B0502020202020204"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Century Gothic" panose="020B0502020202020204" pitchFamily="34" charset="0"/>
              </a:defRPr>
            </a:lvl1pPr>
            <a:lvl2pPr marL="800100" indent="-342900">
              <a:buFont typeface="Arial" panose="020B0604020202020204" pitchFamily="34" charset="0"/>
              <a:buChar char="•"/>
              <a:defRPr sz="2000">
                <a:latin typeface="Century Gothic" panose="020B0502020202020204" pitchFamily="34" charset="0"/>
              </a:defRPr>
            </a:lvl2pPr>
            <a:lvl3pPr marL="1200150" indent="-285750">
              <a:buFont typeface="Arial" panose="020B0604020202020204" pitchFamily="34" charset="0"/>
              <a:buChar char="•"/>
              <a:defRPr>
                <a:latin typeface="Century Gothic" panose="020B0502020202020204" pitchFamily="34" charset="0"/>
              </a:defRPr>
            </a:lvl3pPr>
            <a:lvl4pPr marL="1657350" indent="-285750">
              <a:buFont typeface="Arial" panose="020B0604020202020204" pitchFamily="34" charset="0"/>
              <a:buChar char="•"/>
              <a:defRPr>
                <a:latin typeface="Century Gothic" panose="020B0502020202020204" pitchFamily="34" charset="0"/>
              </a:defRPr>
            </a:lvl4pPr>
            <a:lvl5pPr marL="2114550" indent="-285750">
              <a:buFont typeface="Arial" panose="020B0604020202020204" pitchFamily="34" charset="0"/>
              <a:buChar char="•"/>
              <a:defRPr>
                <a:latin typeface="Century Gothic" panose="020B0502020202020204"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600200"/>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590800"/>
            <a:ext cx="8991600" cy="4953000"/>
          </a:xfrm>
          <a:prstGeom prst="rect">
            <a:avLst/>
          </a:prstGeom>
        </p:spPr>
        <p:txBody>
          <a:bodyPr/>
          <a:lstStyle>
            <a:lvl1pPr>
              <a:defRPr>
                <a:latin typeface="Century Gothic" panose="020B0502020202020204" pitchFamily="34" charset="0"/>
              </a:defRPr>
            </a:lvl1p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858796"/>
          </a:xfrm>
          <a:prstGeom prst="rect">
            <a:avLst/>
          </a:prstGeom>
        </p:spPr>
        <p:txBody>
          <a:bodyPr wrap="square">
            <a:spAutoFit/>
          </a:bodyPr>
          <a:lstStyle/>
          <a:p>
            <a:r>
              <a:rPr lang="en-US" sz="1800" kern="1200" dirty="0">
                <a:solidFill>
                  <a:schemeClr val="bg1"/>
                </a:solidFill>
                <a:effectLst/>
                <a:latin typeface="Century Gothic" panose="020B0502020202020204"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chemeClr val="bg1"/>
                </a:solidFill>
                <a:latin typeface="Century Gothic" panose="020B0502020202020204" pitchFamily="34" charset="0"/>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latin typeface="Century Gothic" panose="020B0502020202020204" pitchFamily="34" charset="0"/>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7" r:id="rId13"/>
    <p:sldLayoutId id="2147483678" r:id="rId14"/>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12.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13.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14.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hyperlink" Target="https://creativecommons.org/licenses/by-sa/3.0/deed.en" TargetMode="External"/><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hyperlink" Target="https://commons.wikimedia.org/wiki/File:A790GXH-128M-Motherboard.jpg" TargetMode="External"/><Relationship Id="rId5" Type="http://schemas.openxmlformats.org/officeDocument/2006/relationships/hyperlink" Target="https://en.wikipedia.org/wiki/Positron_emission_tomography" TargetMode="External"/><Relationship Id="rId4" Type="http://schemas.openxmlformats.org/officeDocument/2006/relationships/hyperlink" Target="http://www.californiaradiology.com/uncategorized/ct-computed-tomography/"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creativecommons.org/licenses/by-sa/3.0/deed.en" TargetMode="External"/><Relationship Id="rId3" Type="http://schemas.openxmlformats.org/officeDocument/2006/relationships/notesSlide" Target="../notesSlides/notesSlide31.xml"/><Relationship Id="rId7" Type="http://schemas.openxmlformats.org/officeDocument/2006/relationships/hyperlink" Target="https://commons.wikimedia.org/wiki/File:MRI_head_side.jpg" TargetMode="Externa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hyperlink" Target="https://creativecommons.org/licenses/by/2.0/deed.en" TargetMode="External"/><Relationship Id="rId5" Type="http://schemas.openxmlformats.org/officeDocument/2006/relationships/hyperlink" Target="https://commons.wikimedia.org/wiki/File:ALOKA_SSD-3500SV.jpg" TargetMode="External"/><Relationship Id="rId4" Type="http://schemas.openxmlformats.org/officeDocument/2006/relationships/hyperlink" Target="https://commons.wikimedia.org/wiki/File:64_slice_scanner.JPG" TargetMode="Externa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hyperlink" Target="http://www.ecglibrary.com/norm.php" TargetMode="External"/><Relationship Id="rId5" Type="http://schemas.openxmlformats.org/officeDocument/2006/relationships/hyperlink" Target="https://creativecommons.org/licenses/by-sa/3.0/deed.en" TargetMode="External"/><Relationship Id="rId4" Type="http://schemas.openxmlformats.org/officeDocument/2006/relationships/hyperlink" Target="https://en.wikipedia.org/wiki/File:Head-3D.jpg"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Information Systems for Health:</a:t>
            </a:r>
            <a:endParaRPr lang="en-US" sz="4400" kern="1200" dirty="0">
              <a:solidFill>
                <a:schemeClr val="bg1"/>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txBox="1">
            <a:spLocks/>
          </p:cNvSpPr>
          <p:nvPr/>
        </p:nvSpPr>
        <p:spPr>
          <a:xfrm>
            <a:off x="422190" y="2251097"/>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Computer Hardware</a:t>
            </a:r>
          </a:p>
          <a:p>
            <a:endParaRPr lang="en-US" kern="0" dirty="0"/>
          </a:p>
        </p:txBody>
      </p:sp>
      <p:sp>
        <p:nvSpPr>
          <p:cNvPr id="18" name="TextBox 1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84048" y="533400"/>
            <a:ext cx="8674100" cy="545110"/>
          </a:xfrm>
        </p:spPr>
        <p:txBody>
          <a:bodyPr/>
          <a:lstStyle/>
          <a:p>
            <a:r>
              <a:rPr lang="en-US" altLang="en-US" dirty="0"/>
              <a:t>Standards Support Functionality</a:t>
            </a:r>
          </a:p>
        </p:txBody>
      </p:sp>
      <p:sp>
        <p:nvSpPr>
          <p:cNvPr id="25603" name="Content Placeholder 2"/>
          <p:cNvSpPr>
            <a:spLocks noGrp="1"/>
          </p:cNvSpPr>
          <p:nvPr>
            <p:ph type="body" sz="quarter" idx="10"/>
          </p:nvPr>
        </p:nvSpPr>
        <p:spPr/>
        <p:txBody>
          <a:bodyPr/>
          <a:lstStyle/>
          <a:p>
            <a:pPr marL="342900" indent="-342900">
              <a:lnSpc>
                <a:spcPct val="110000"/>
              </a:lnSpc>
              <a:spcAft>
                <a:spcPts val="1200"/>
              </a:spcAft>
              <a:buFont typeface="Arial" panose="020B0604020202020204" pitchFamily="34" charset="0"/>
              <a:buChar char="•"/>
            </a:pPr>
            <a:r>
              <a:rPr lang="en-US" altLang="en-US" dirty="0"/>
              <a:t>Standards are needed for interoperability between hardware manufactured by various vendors.</a:t>
            </a:r>
          </a:p>
          <a:p>
            <a:pPr marL="342900" indent="-342900">
              <a:lnSpc>
                <a:spcPct val="110000"/>
              </a:lnSpc>
              <a:spcAft>
                <a:spcPts val="1200"/>
              </a:spcAft>
              <a:buFont typeface="Arial" panose="020B0604020202020204" pitchFamily="34" charset="0"/>
              <a:buChar char="•"/>
            </a:pPr>
            <a:r>
              <a:rPr lang="en-US" altLang="en-US" dirty="0"/>
              <a:t>International Telecommunication Union and Institute of Electrical and Electronics Engineers provide standards with which hardware manufacturers comply.</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10</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409091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84048" y="597890"/>
            <a:ext cx="8674100" cy="545110"/>
          </a:xfrm>
        </p:spPr>
        <p:txBody>
          <a:bodyPr>
            <a:normAutofit fontScale="90000"/>
          </a:bodyPr>
          <a:lstStyle/>
          <a:p>
            <a:r>
              <a:rPr lang="en-US" altLang="en-US" dirty="0"/>
              <a:t>Computer Hardware Components</a:t>
            </a:r>
          </a:p>
        </p:txBody>
      </p:sp>
      <p:sp>
        <p:nvSpPr>
          <p:cNvPr id="21507" name="Content Placeholder 2"/>
          <p:cNvSpPr>
            <a:spLocks noGrp="1"/>
          </p:cNvSpPr>
          <p:nvPr>
            <p:ph type="body" sz="quarter" idx="10"/>
          </p:nvPr>
        </p:nvSpPr>
        <p:spPr/>
        <p:txBody>
          <a:bodyPr/>
          <a:lstStyle/>
          <a:p>
            <a:pPr marL="342900" indent="-342900">
              <a:lnSpc>
                <a:spcPct val="110000"/>
              </a:lnSpc>
              <a:spcAft>
                <a:spcPts val="1200"/>
              </a:spcAft>
              <a:buFont typeface="Arial" panose="020B0604020202020204" pitchFamily="34" charset="0"/>
              <a:buChar char="•"/>
            </a:pPr>
            <a:r>
              <a:rPr lang="en-US" altLang="en-US" dirty="0"/>
              <a:t>System components </a:t>
            </a:r>
          </a:p>
          <a:p>
            <a:pPr marL="685800" lvl="1" indent="-342900">
              <a:lnSpc>
                <a:spcPct val="110000"/>
              </a:lnSpc>
              <a:spcAft>
                <a:spcPts val="1200"/>
              </a:spcAft>
              <a:buFont typeface="Courier New" panose="02070309020205020404" pitchFamily="49" charset="0"/>
              <a:buChar char="o"/>
            </a:pPr>
            <a:r>
              <a:rPr lang="en-US" altLang="en-US" dirty="0"/>
              <a:t>Motherboard</a:t>
            </a:r>
          </a:p>
          <a:p>
            <a:pPr marL="1028700" lvl="2" indent="-342900">
              <a:lnSpc>
                <a:spcPct val="110000"/>
              </a:lnSpc>
              <a:spcAft>
                <a:spcPts val="1200"/>
              </a:spcAft>
              <a:buFont typeface="Wingdings" panose="05000000000000000000" pitchFamily="2" charset="2"/>
              <a:buChar char="§"/>
            </a:pPr>
            <a:r>
              <a:rPr lang="en-US" altLang="en-US" dirty="0"/>
              <a:t>Ports</a:t>
            </a:r>
          </a:p>
          <a:p>
            <a:pPr marL="1028700" lvl="2" indent="-342900">
              <a:lnSpc>
                <a:spcPct val="110000"/>
              </a:lnSpc>
              <a:spcAft>
                <a:spcPts val="1200"/>
              </a:spcAft>
              <a:buFont typeface="Wingdings" panose="05000000000000000000" pitchFamily="2" charset="2"/>
              <a:buChar char="§"/>
            </a:pPr>
            <a:r>
              <a:rPr lang="en-US" altLang="en-US" dirty="0"/>
              <a:t>Buses</a:t>
            </a:r>
          </a:p>
          <a:p>
            <a:pPr marL="685800" lvl="1" indent="-342900">
              <a:lnSpc>
                <a:spcPct val="110000"/>
              </a:lnSpc>
              <a:spcAft>
                <a:spcPts val="1200"/>
              </a:spcAft>
              <a:buFont typeface="Courier New" panose="02070309020205020404" pitchFamily="49" charset="0"/>
              <a:buChar char="o"/>
            </a:pPr>
            <a:r>
              <a:rPr lang="en-US" altLang="en-US" b="1" dirty="0">
                <a:solidFill>
                  <a:srgbClr val="00B050"/>
                </a:solidFill>
              </a:rPr>
              <a:t>CPU</a:t>
            </a:r>
          </a:p>
          <a:p>
            <a:pPr marL="342900" indent="-342900">
              <a:lnSpc>
                <a:spcPct val="110000"/>
              </a:lnSpc>
              <a:spcAft>
                <a:spcPts val="1200"/>
              </a:spcAft>
              <a:buFont typeface="Arial" panose="020B0604020202020204" pitchFamily="34" charset="0"/>
              <a:buChar char="•"/>
            </a:pPr>
            <a:r>
              <a:rPr lang="en-US" altLang="en-US" dirty="0"/>
              <a:t>Peripheral devices </a:t>
            </a:r>
          </a:p>
          <a:p>
            <a:pPr marL="685800" lvl="1" indent="-342900">
              <a:lnSpc>
                <a:spcPct val="110000"/>
              </a:lnSpc>
              <a:spcAft>
                <a:spcPts val="1200"/>
              </a:spcAft>
              <a:buFont typeface="Courier New" panose="02070309020205020404" pitchFamily="49" charset="0"/>
              <a:buChar char="o"/>
            </a:pPr>
            <a:r>
              <a:rPr lang="en-US" altLang="en-US" dirty="0"/>
              <a:t>Input and output devices</a:t>
            </a:r>
          </a:p>
          <a:p>
            <a:pPr marL="342900" indent="-342900">
              <a:lnSpc>
                <a:spcPct val="110000"/>
              </a:lnSpc>
              <a:spcAft>
                <a:spcPts val="1200"/>
              </a:spcAft>
              <a:buFont typeface="Arial" panose="020B0604020202020204" pitchFamily="34" charset="0"/>
              <a:buChar char="•"/>
            </a:pPr>
            <a:r>
              <a:rPr lang="en-US" altLang="en-US" dirty="0"/>
              <a:t>Storage devices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11</a:t>
            </a:fld>
            <a:endParaRPr lang="en-US" sz="1200" dirty="0">
              <a:latin typeface="Century Gothic" panose="020B0502020202020204" pitchFamily="34" charset="0"/>
            </a:endParaRPr>
          </a:p>
        </p:txBody>
      </p:sp>
      <p:sp>
        <p:nvSpPr>
          <p:cNvPr id="6" name="Text Placeholder 1"/>
          <p:cNvSpPr txBox="1">
            <a:spLocks/>
          </p:cNvSpPr>
          <p:nvPr/>
        </p:nvSpPr>
        <p:spPr>
          <a:xfrm>
            <a:off x="384047" y="11669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kern="0" dirty="0"/>
              <a:t>CPU</a:t>
            </a:r>
          </a:p>
        </p:txBody>
      </p:sp>
    </p:spTree>
    <p:custDataLst>
      <p:tags r:id="rId1"/>
    </p:custDataLst>
    <p:extLst>
      <p:ext uri="{BB962C8B-B14F-4D97-AF65-F5344CB8AC3E}">
        <p14:creationId xmlns:p14="http://schemas.microsoft.com/office/powerpoint/2010/main" val="3223022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4048" y="533400"/>
            <a:ext cx="8674100" cy="545110"/>
          </a:xfrm>
        </p:spPr>
        <p:txBody>
          <a:bodyPr/>
          <a:lstStyle/>
          <a:p>
            <a:r>
              <a:rPr lang="en-US" altLang="en-US" dirty="0"/>
              <a:t>System Components</a:t>
            </a:r>
          </a:p>
        </p:txBody>
      </p:sp>
      <p:sp>
        <p:nvSpPr>
          <p:cNvPr id="22531" name="Content Placeholder 2"/>
          <p:cNvSpPr>
            <a:spLocks noGrp="1"/>
          </p:cNvSpPr>
          <p:nvPr>
            <p:ph type="body" sz="quarter" idx="10"/>
          </p:nvPr>
        </p:nvSpPr>
        <p:spPr>
          <a:xfrm>
            <a:off x="369434" y="1676400"/>
            <a:ext cx="8305800" cy="3581400"/>
          </a:xfrm>
        </p:spPr>
        <p:txBody>
          <a:bodyPr/>
          <a:lstStyle/>
          <a:p>
            <a:pPr marL="342900" indent="-342900">
              <a:lnSpc>
                <a:spcPct val="110000"/>
              </a:lnSpc>
              <a:spcAft>
                <a:spcPts val="1200"/>
              </a:spcAft>
              <a:buFont typeface="Arial" panose="020B0604020202020204" pitchFamily="34" charset="0"/>
              <a:buChar char="•"/>
            </a:pPr>
            <a:r>
              <a:rPr lang="en-US" altLang="en-US" dirty="0"/>
              <a:t>Interprets and executes instructions </a:t>
            </a:r>
          </a:p>
          <a:p>
            <a:pPr marL="342900" indent="-342900">
              <a:lnSpc>
                <a:spcPct val="110000"/>
              </a:lnSpc>
              <a:spcAft>
                <a:spcPts val="1200"/>
              </a:spcAft>
              <a:buFont typeface="Arial" panose="020B0604020202020204" pitchFamily="34" charset="0"/>
              <a:buChar char="•"/>
            </a:pPr>
            <a:r>
              <a:rPr lang="en-US" altLang="en-US" dirty="0"/>
              <a:t>Computer’s “brain,” responsible for all operations</a:t>
            </a:r>
          </a:p>
          <a:p>
            <a:pPr marL="342900" indent="-342900">
              <a:lnSpc>
                <a:spcPct val="110000"/>
              </a:lnSpc>
              <a:spcAft>
                <a:spcPts val="1200"/>
              </a:spcAft>
              <a:buFont typeface="Arial" panose="020B0604020202020204" pitchFamily="34" charset="0"/>
              <a:buChar char="•"/>
            </a:pPr>
            <a:r>
              <a:rPr lang="en-US" altLang="en-US" dirty="0"/>
              <a:t>Has its own memory, which serves as a “work area”</a:t>
            </a:r>
          </a:p>
          <a:p>
            <a:pPr marL="342900" indent="-342900">
              <a:lnSpc>
                <a:spcPct val="110000"/>
              </a:lnSpc>
              <a:spcAft>
                <a:spcPts val="1200"/>
              </a:spcAft>
              <a:buFont typeface="Arial" panose="020B0604020202020204" pitchFamily="34" charset="0"/>
              <a:buChar char="•"/>
            </a:pPr>
            <a:r>
              <a:rPr lang="en-US" altLang="en-US" dirty="0"/>
              <a:t>Multicore processor has two or more processing units that act independently</a:t>
            </a:r>
          </a:p>
          <a:p>
            <a:pPr marL="342900" indent="-342900">
              <a:lnSpc>
                <a:spcPct val="110000"/>
              </a:lnSpc>
              <a:spcAft>
                <a:spcPts val="1200"/>
              </a:spcAft>
              <a:buFont typeface="Arial" panose="020B0604020202020204" pitchFamily="34" charset="0"/>
              <a:buChar char="•"/>
            </a:pPr>
            <a:r>
              <a:rPr lang="en-US" altLang="en-US" dirty="0"/>
              <a:t>Modern computers can have multiple processors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12</a:t>
            </a:fld>
            <a:endParaRPr lang="en-US" sz="1200" dirty="0">
              <a:latin typeface="Century Gothic" panose="020B0502020202020204" pitchFamily="34" charset="0"/>
            </a:endParaRPr>
          </a:p>
        </p:txBody>
      </p:sp>
      <p:sp>
        <p:nvSpPr>
          <p:cNvPr id="5" name="Text Placeholder 1"/>
          <p:cNvSpPr txBox="1">
            <a:spLocks/>
          </p:cNvSpPr>
          <p:nvPr/>
        </p:nvSpPr>
        <p:spPr>
          <a:xfrm>
            <a:off x="384047" y="11669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kern="0" dirty="0"/>
              <a:t>CPU</a:t>
            </a:r>
          </a:p>
        </p:txBody>
      </p:sp>
    </p:spTree>
    <p:custDataLst>
      <p:tags r:id="rId1"/>
    </p:custDataLst>
    <p:extLst>
      <p:ext uri="{BB962C8B-B14F-4D97-AF65-F5344CB8AC3E}">
        <p14:creationId xmlns:p14="http://schemas.microsoft.com/office/powerpoint/2010/main" val="3470373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69434" y="597890"/>
            <a:ext cx="8674100" cy="545110"/>
          </a:xfrm>
        </p:spPr>
        <p:txBody>
          <a:bodyPr>
            <a:normAutofit fontScale="90000"/>
          </a:bodyPr>
          <a:lstStyle/>
          <a:p>
            <a:r>
              <a:rPr lang="en-US" altLang="en-US" dirty="0"/>
              <a:t>Computer Hardware Components</a:t>
            </a:r>
          </a:p>
        </p:txBody>
      </p:sp>
      <p:sp>
        <p:nvSpPr>
          <p:cNvPr id="21507" name="Content Placeholder 2"/>
          <p:cNvSpPr>
            <a:spLocks noGrp="1"/>
          </p:cNvSpPr>
          <p:nvPr>
            <p:ph type="body" sz="quarter" idx="10"/>
          </p:nvPr>
        </p:nvSpPr>
        <p:spPr>
          <a:xfrm>
            <a:off x="369434" y="2130552"/>
            <a:ext cx="8305800" cy="3889248"/>
          </a:xfrm>
        </p:spPr>
        <p:txBody>
          <a:bodyPr/>
          <a:lstStyle/>
          <a:p>
            <a:pPr marL="342900" indent="-342900">
              <a:lnSpc>
                <a:spcPct val="110000"/>
              </a:lnSpc>
              <a:spcAft>
                <a:spcPts val="1200"/>
              </a:spcAft>
              <a:buFont typeface="Arial" panose="020B0604020202020204" pitchFamily="34" charset="0"/>
              <a:buChar char="•"/>
            </a:pPr>
            <a:r>
              <a:rPr lang="en-US" altLang="en-US" dirty="0"/>
              <a:t>System components </a:t>
            </a:r>
          </a:p>
          <a:p>
            <a:pPr marL="685800" lvl="1" indent="-342900">
              <a:lnSpc>
                <a:spcPct val="110000"/>
              </a:lnSpc>
              <a:spcAft>
                <a:spcPts val="1200"/>
              </a:spcAft>
              <a:buFont typeface="Courier New" panose="02070309020205020404" pitchFamily="49" charset="0"/>
              <a:buChar char="o"/>
            </a:pPr>
            <a:r>
              <a:rPr lang="en-US" altLang="en-US" dirty="0"/>
              <a:t>Motherboard</a:t>
            </a:r>
          </a:p>
          <a:p>
            <a:pPr marL="1028700" lvl="2" indent="-342900">
              <a:lnSpc>
                <a:spcPct val="110000"/>
              </a:lnSpc>
              <a:spcAft>
                <a:spcPts val="1200"/>
              </a:spcAft>
              <a:buFont typeface="Wingdings" panose="05000000000000000000" pitchFamily="2" charset="2"/>
              <a:buChar char="§"/>
            </a:pPr>
            <a:r>
              <a:rPr lang="en-US" altLang="en-US" dirty="0"/>
              <a:t>Ports</a:t>
            </a:r>
          </a:p>
          <a:p>
            <a:pPr marL="1028700" lvl="2" indent="-342900">
              <a:lnSpc>
                <a:spcPct val="110000"/>
              </a:lnSpc>
              <a:spcAft>
                <a:spcPts val="1200"/>
              </a:spcAft>
              <a:buFont typeface="Wingdings" panose="05000000000000000000" pitchFamily="2" charset="2"/>
              <a:buChar char="§"/>
            </a:pPr>
            <a:r>
              <a:rPr lang="en-US" altLang="en-US" dirty="0"/>
              <a:t>Buses</a:t>
            </a:r>
          </a:p>
          <a:p>
            <a:pPr marL="685800" lvl="1" indent="-342900">
              <a:lnSpc>
                <a:spcPct val="110000"/>
              </a:lnSpc>
              <a:spcAft>
                <a:spcPts val="1200"/>
              </a:spcAft>
              <a:buFont typeface="Courier New" panose="02070309020205020404" pitchFamily="49" charset="0"/>
              <a:buChar char="o"/>
            </a:pPr>
            <a:r>
              <a:rPr lang="en-US" altLang="en-US" dirty="0"/>
              <a:t>CPU</a:t>
            </a:r>
          </a:p>
          <a:p>
            <a:pPr marL="342900" indent="-342900">
              <a:lnSpc>
                <a:spcPct val="110000"/>
              </a:lnSpc>
              <a:spcAft>
                <a:spcPts val="1200"/>
              </a:spcAft>
              <a:buFont typeface="Arial" panose="020B0604020202020204" pitchFamily="34" charset="0"/>
              <a:buChar char="•"/>
            </a:pPr>
            <a:r>
              <a:rPr lang="en-US" altLang="en-US" dirty="0">
                <a:solidFill>
                  <a:srgbClr val="00B050"/>
                </a:solidFill>
              </a:rPr>
              <a:t>Peripheral devices </a:t>
            </a:r>
          </a:p>
          <a:p>
            <a:pPr marL="685800" lvl="1" indent="-342900">
              <a:lnSpc>
                <a:spcPct val="110000"/>
              </a:lnSpc>
              <a:spcAft>
                <a:spcPts val="1200"/>
              </a:spcAft>
              <a:buFont typeface="Courier New" panose="02070309020205020404" pitchFamily="49" charset="0"/>
              <a:buChar char="o"/>
            </a:pPr>
            <a:r>
              <a:rPr lang="en-US" altLang="en-US" dirty="0"/>
              <a:t>Input and output devices</a:t>
            </a:r>
          </a:p>
          <a:p>
            <a:pPr marL="342900" indent="-342900">
              <a:lnSpc>
                <a:spcPct val="110000"/>
              </a:lnSpc>
              <a:spcAft>
                <a:spcPts val="1200"/>
              </a:spcAft>
              <a:buFont typeface="Arial" panose="020B0604020202020204" pitchFamily="34" charset="0"/>
              <a:buChar char="•"/>
            </a:pPr>
            <a:r>
              <a:rPr lang="en-US" altLang="en-US" dirty="0"/>
              <a:t>Storage devices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13</a:t>
            </a:fld>
            <a:endParaRPr lang="en-US" sz="1200" dirty="0">
              <a:latin typeface="Century Gothic" panose="020B0502020202020204" pitchFamily="34" charset="0"/>
            </a:endParaRPr>
          </a:p>
        </p:txBody>
      </p:sp>
      <p:sp>
        <p:nvSpPr>
          <p:cNvPr id="5" name="Text Placeholder 1"/>
          <p:cNvSpPr txBox="1">
            <a:spLocks/>
          </p:cNvSpPr>
          <p:nvPr/>
        </p:nvSpPr>
        <p:spPr>
          <a:xfrm>
            <a:off x="384047" y="11669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endParaRPr lang="en-US" b="1" kern="0" dirty="0"/>
          </a:p>
        </p:txBody>
      </p:sp>
      <p:sp>
        <p:nvSpPr>
          <p:cNvPr id="6" name="Text Placeholder 1"/>
          <p:cNvSpPr txBox="1">
            <a:spLocks/>
          </p:cNvSpPr>
          <p:nvPr/>
        </p:nvSpPr>
        <p:spPr>
          <a:xfrm>
            <a:off x="369434" y="13193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kern="0" dirty="0"/>
              <a:t>Peripheral Devices</a:t>
            </a:r>
          </a:p>
        </p:txBody>
      </p:sp>
    </p:spTree>
    <p:custDataLst>
      <p:tags r:id="rId1"/>
    </p:custDataLst>
    <p:extLst>
      <p:ext uri="{BB962C8B-B14F-4D97-AF65-F5344CB8AC3E}">
        <p14:creationId xmlns:p14="http://schemas.microsoft.com/office/powerpoint/2010/main" val="26603422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84048" y="533400"/>
            <a:ext cx="8674100" cy="545110"/>
          </a:xfrm>
        </p:spPr>
        <p:txBody>
          <a:bodyPr/>
          <a:lstStyle/>
          <a:p>
            <a:r>
              <a:rPr lang="en-US" altLang="en-US" dirty="0"/>
              <a:t>Peripheral Devices</a:t>
            </a:r>
          </a:p>
        </p:txBody>
      </p:sp>
      <p:sp>
        <p:nvSpPr>
          <p:cNvPr id="28675" name="Content Placeholder 2"/>
          <p:cNvSpPr>
            <a:spLocks noGrp="1"/>
          </p:cNvSpPr>
          <p:nvPr>
            <p:ph type="body" sz="quarter" idx="10"/>
          </p:nvPr>
        </p:nvSpPr>
        <p:spPr/>
        <p:txBody>
          <a:bodyPr/>
          <a:lstStyle/>
          <a:p>
            <a:pPr marL="342900" indent="-342900">
              <a:buFont typeface="Arial" panose="020B0604020202020204" pitchFamily="34" charset="0"/>
              <a:buChar char="•"/>
            </a:pPr>
            <a:r>
              <a:rPr lang="en-US" altLang="en-US" dirty="0"/>
              <a:t>Hardware that connects to the computer but is not part of its essential architecture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14</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829188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69434" y="533400"/>
            <a:ext cx="8674100" cy="545110"/>
          </a:xfrm>
        </p:spPr>
        <p:txBody>
          <a:bodyPr/>
          <a:lstStyle/>
          <a:p>
            <a:r>
              <a:rPr lang="en-US" altLang="en-US" dirty="0"/>
              <a:t>Peripheral Devices</a:t>
            </a:r>
          </a:p>
        </p:txBody>
      </p:sp>
      <p:sp>
        <p:nvSpPr>
          <p:cNvPr id="28675" name="Content Placeholder 2"/>
          <p:cNvSpPr>
            <a:spLocks noGrp="1"/>
          </p:cNvSpPr>
          <p:nvPr>
            <p:ph type="body" sz="quarter" idx="10"/>
          </p:nvPr>
        </p:nvSpPr>
        <p:spPr>
          <a:xfrm>
            <a:off x="369434" y="2130552"/>
            <a:ext cx="8305800" cy="2590800"/>
          </a:xfrm>
        </p:spPr>
        <p:txBody>
          <a:bodyPr/>
          <a:lstStyle/>
          <a:p>
            <a:pPr marL="342900" indent="-342900">
              <a:buFont typeface="Arial" panose="020B0604020202020204" pitchFamily="34" charset="0"/>
              <a:buChar char="•"/>
            </a:pPr>
            <a:r>
              <a:rPr lang="en-US" altLang="en-US" dirty="0"/>
              <a:t>Transform external information for computer processing</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15</a:t>
            </a:fld>
            <a:endParaRPr lang="en-US" sz="1200" dirty="0">
              <a:latin typeface="Century Gothic" panose="020B0502020202020204" pitchFamily="34" charset="0"/>
            </a:endParaRPr>
          </a:p>
        </p:txBody>
      </p:sp>
      <p:sp>
        <p:nvSpPr>
          <p:cNvPr id="5" name="Text Placeholder 1"/>
          <p:cNvSpPr txBox="1">
            <a:spLocks/>
          </p:cNvSpPr>
          <p:nvPr/>
        </p:nvSpPr>
        <p:spPr>
          <a:xfrm>
            <a:off x="369434" y="11669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kern="0" dirty="0"/>
              <a:t>Input Devices</a:t>
            </a:r>
          </a:p>
        </p:txBody>
      </p:sp>
    </p:spTree>
    <p:custDataLst>
      <p:tags r:id="rId1"/>
    </p:custDataLst>
    <p:extLst>
      <p:ext uri="{BB962C8B-B14F-4D97-AF65-F5344CB8AC3E}">
        <p14:creationId xmlns:p14="http://schemas.microsoft.com/office/powerpoint/2010/main" val="17229918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84048" y="533400"/>
            <a:ext cx="8674100" cy="545110"/>
          </a:xfrm>
        </p:spPr>
        <p:txBody>
          <a:bodyPr/>
          <a:lstStyle/>
          <a:p>
            <a:r>
              <a:rPr lang="en-US" altLang="en-US" dirty="0"/>
              <a:t>Input Devices—1 </a:t>
            </a:r>
          </a:p>
        </p:txBody>
      </p:sp>
      <p:sp>
        <p:nvSpPr>
          <p:cNvPr id="31747" name="Content Placeholder 2"/>
          <p:cNvSpPr>
            <a:spLocks noGrp="1"/>
          </p:cNvSpPr>
          <p:nvPr>
            <p:ph type="body" sz="quarter" idx="10"/>
          </p:nvPr>
        </p:nvSpPr>
        <p:spPr>
          <a:xfrm>
            <a:off x="369434" y="1676400"/>
            <a:ext cx="8305800" cy="4419600"/>
          </a:xfrm>
        </p:spPr>
        <p:txBody>
          <a:bodyPr/>
          <a:lstStyle/>
          <a:p>
            <a:pPr marL="342900" indent="-342900">
              <a:lnSpc>
                <a:spcPct val="110000"/>
              </a:lnSpc>
              <a:spcAft>
                <a:spcPts val="600"/>
              </a:spcAft>
              <a:buFont typeface="Arial" panose="020B0604020202020204" pitchFamily="34" charset="0"/>
              <a:buChar char="•"/>
            </a:pPr>
            <a:r>
              <a:rPr lang="en-US" altLang="en-US" dirty="0"/>
              <a:t>Keyboard</a:t>
            </a:r>
          </a:p>
          <a:p>
            <a:pPr marL="685800" lvl="1" indent="-342900">
              <a:lnSpc>
                <a:spcPct val="110000"/>
              </a:lnSpc>
              <a:spcAft>
                <a:spcPts val="600"/>
              </a:spcAft>
              <a:buFont typeface="Courier New" panose="02070309020205020404" pitchFamily="49" charset="0"/>
              <a:buChar char="o"/>
            </a:pPr>
            <a:r>
              <a:rPr lang="en-US" altLang="en-US" dirty="0"/>
              <a:t>Key strokes are interpreted by software into some type of symbol or symbols </a:t>
            </a:r>
          </a:p>
          <a:p>
            <a:pPr marL="685800" lvl="1" indent="-342900">
              <a:lnSpc>
                <a:spcPct val="110000"/>
              </a:lnSpc>
              <a:spcAft>
                <a:spcPts val="600"/>
              </a:spcAft>
              <a:buFont typeface="Courier New" panose="02070309020205020404" pitchFamily="49" charset="0"/>
              <a:buChar char="o"/>
            </a:pPr>
            <a:r>
              <a:rPr lang="en-US" altLang="en-US" dirty="0"/>
              <a:t>Example: capital letter “A” </a:t>
            </a:r>
          </a:p>
          <a:p>
            <a:pPr marL="1028700" lvl="2" indent="-342900">
              <a:lnSpc>
                <a:spcPct val="110000"/>
              </a:lnSpc>
              <a:spcAft>
                <a:spcPts val="600"/>
              </a:spcAft>
              <a:buFont typeface="Wingdings" panose="05000000000000000000" pitchFamily="2" charset="2"/>
              <a:buChar char="§"/>
            </a:pPr>
            <a:r>
              <a:rPr lang="en-US" altLang="en-US" dirty="0"/>
              <a:t>Sent electronically in binary code to motherboard as “01000001”</a:t>
            </a:r>
          </a:p>
          <a:p>
            <a:pPr marL="1028700" lvl="2" indent="-342900">
              <a:lnSpc>
                <a:spcPct val="110000"/>
              </a:lnSpc>
              <a:spcAft>
                <a:spcPts val="600"/>
              </a:spcAft>
              <a:buFont typeface="Wingdings" panose="05000000000000000000" pitchFamily="2" charset="2"/>
              <a:buChar char="§"/>
            </a:pPr>
            <a:r>
              <a:rPr lang="en-US" altLang="en-US" dirty="0"/>
              <a:t>Output on monitor in alphabetic format</a:t>
            </a:r>
          </a:p>
          <a:p>
            <a:pPr marL="342900" indent="-342900">
              <a:lnSpc>
                <a:spcPct val="110000"/>
              </a:lnSpc>
              <a:spcAft>
                <a:spcPts val="600"/>
              </a:spcAft>
              <a:buFont typeface="Arial" panose="020B0604020202020204" pitchFamily="34" charset="0"/>
              <a:buChar char="•"/>
            </a:pPr>
            <a:r>
              <a:rPr lang="en-US" altLang="en-US" dirty="0"/>
              <a:t>Mouse</a:t>
            </a:r>
          </a:p>
          <a:p>
            <a:pPr marL="685800" lvl="1" indent="-342900">
              <a:lnSpc>
                <a:spcPct val="110000"/>
              </a:lnSpc>
              <a:spcAft>
                <a:spcPts val="600"/>
              </a:spcAft>
              <a:buFont typeface="Courier New" panose="02070309020205020404" pitchFamily="49" charset="0"/>
              <a:buChar char="o"/>
            </a:pPr>
            <a:r>
              <a:rPr lang="en-US" altLang="en-US" dirty="0"/>
              <a:t>Selects and moves items on the screen</a:t>
            </a:r>
          </a:p>
          <a:p>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16</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380549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84048" y="533400"/>
            <a:ext cx="8674100" cy="545110"/>
          </a:xfrm>
        </p:spPr>
        <p:txBody>
          <a:bodyPr/>
          <a:lstStyle/>
          <a:p>
            <a:r>
              <a:rPr lang="en-US" altLang="en-US" dirty="0"/>
              <a:t>Input Devices—2</a:t>
            </a:r>
          </a:p>
        </p:txBody>
      </p:sp>
      <p:sp>
        <p:nvSpPr>
          <p:cNvPr id="32771" name="Content Placeholder 2"/>
          <p:cNvSpPr>
            <a:spLocks noGrp="1"/>
          </p:cNvSpPr>
          <p:nvPr>
            <p:ph type="body" sz="quarter" idx="10"/>
          </p:nvPr>
        </p:nvSpPr>
        <p:spPr>
          <a:xfrm>
            <a:off x="369434" y="1676400"/>
            <a:ext cx="8305800" cy="4724400"/>
          </a:xfrm>
        </p:spPr>
        <p:txBody>
          <a:bodyPr/>
          <a:lstStyle/>
          <a:p>
            <a:pPr marL="342900" indent="-342900">
              <a:lnSpc>
                <a:spcPct val="110000"/>
              </a:lnSpc>
              <a:spcAft>
                <a:spcPts val="600"/>
              </a:spcAft>
              <a:buFont typeface="Arial" panose="020B0604020202020204" pitchFamily="34" charset="0"/>
              <a:buChar char="•"/>
            </a:pPr>
            <a:r>
              <a:rPr lang="en-US" altLang="en-US" dirty="0"/>
              <a:t>Microphone converts acoustic signal into digital </a:t>
            </a:r>
          </a:p>
          <a:p>
            <a:pPr marL="342900" indent="-342900">
              <a:lnSpc>
                <a:spcPct val="110000"/>
              </a:lnSpc>
              <a:spcAft>
                <a:spcPts val="600"/>
              </a:spcAft>
              <a:buFont typeface="Arial" panose="020B0604020202020204" pitchFamily="34" charset="0"/>
              <a:buChar char="•"/>
            </a:pPr>
            <a:r>
              <a:rPr lang="en-US" altLang="en-US" dirty="0"/>
              <a:t>Touchpad</a:t>
            </a:r>
          </a:p>
          <a:p>
            <a:pPr marL="685800" lvl="1" indent="-342900">
              <a:lnSpc>
                <a:spcPct val="110000"/>
              </a:lnSpc>
              <a:spcAft>
                <a:spcPts val="600"/>
              </a:spcAft>
              <a:buFont typeface="Courier New" panose="02070309020205020404" pitchFamily="49" charset="0"/>
              <a:buChar char="o"/>
            </a:pPr>
            <a:r>
              <a:rPr lang="en-US" altLang="en-US" dirty="0"/>
              <a:t>Surface is pressure-sensitive</a:t>
            </a:r>
          </a:p>
          <a:p>
            <a:pPr marL="685800" lvl="1" indent="-342900">
              <a:lnSpc>
                <a:spcPct val="110000"/>
              </a:lnSpc>
              <a:spcAft>
                <a:spcPts val="600"/>
              </a:spcAft>
              <a:buFont typeface="Courier New" panose="02070309020205020404" pitchFamily="49" charset="0"/>
              <a:buChar char="o"/>
            </a:pPr>
            <a:r>
              <a:rPr lang="en-US" altLang="en-US" dirty="0"/>
              <a:t>Translates finger movement into pointer movement</a:t>
            </a:r>
          </a:p>
          <a:p>
            <a:pPr marL="342900" indent="-342900">
              <a:lnSpc>
                <a:spcPct val="110000"/>
              </a:lnSpc>
              <a:spcAft>
                <a:spcPts val="600"/>
              </a:spcAft>
              <a:buFont typeface="Arial" panose="020B0604020202020204" pitchFamily="34" charset="0"/>
              <a:buChar char="•"/>
            </a:pPr>
            <a:r>
              <a:rPr lang="en-US" altLang="en-US" dirty="0"/>
              <a:t>Other devices</a:t>
            </a:r>
          </a:p>
          <a:p>
            <a:pPr marL="685800" lvl="1" indent="-342900">
              <a:lnSpc>
                <a:spcPct val="110000"/>
              </a:lnSpc>
              <a:spcAft>
                <a:spcPts val="600"/>
              </a:spcAft>
              <a:buFont typeface="Courier New" panose="02070309020205020404" pitchFamily="49" charset="0"/>
              <a:buChar char="o"/>
            </a:pPr>
            <a:r>
              <a:rPr lang="en-US" altLang="en-US" dirty="0"/>
              <a:t>Game joysticks</a:t>
            </a:r>
          </a:p>
          <a:p>
            <a:pPr marL="685800" lvl="1" indent="-342900">
              <a:lnSpc>
                <a:spcPct val="110000"/>
              </a:lnSpc>
              <a:spcAft>
                <a:spcPts val="600"/>
              </a:spcAft>
              <a:buFont typeface="Courier New" panose="02070309020205020404" pitchFamily="49" charset="0"/>
              <a:buChar char="o"/>
            </a:pPr>
            <a:r>
              <a:rPr lang="en-US" altLang="en-US" dirty="0"/>
              <a:t>Fingerprint readers</a:t>
            </a:r>
          </a:p>
          <a:p>
            <a:pPr marL="685800" lvl="1" indent="-342900">
              <a:lnSpc>
                <a:spcPct val="110000"/>
              </a:lnSpc>
              <a:spcAft>
                <a:spcPts val="600"/>
              </a:spcAft>
              <a:buFont typeface="Courier New" panose="02070309020205020404" pitchFamily="49" charset="0"/>
              <a:buChar char="o"/>
            </a:pPr>
            <a:r>
              <a:rPr lang="en-US" altLang="en-US" dirty="0"/>
              <a:t>Cameras</a:t>
            </a:r>
          </a:p>
          <a:p>
            <a:pPr marL="685800" lvl="1" indent="-342900">
              <a:lnSpc>
                <a:spcPct val="110000"/>
              </a:lnSpc>
              <a:spcAft>
                <a:spcPts val="600"/>
              </a:spcAft>
              <a:buFont typeface="Courier New" panose="02070309020205020404" pitchFamily="49" charset="0"/>
              <a:buChar char="o"/>
            </a:pPr>
            <a:r>
              <a:rPr lang="en-US" altLang="en-US" dirty="0"/>
              <a:t>Bar code readers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17</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18611179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5"/>
          <p:cNvSpPr>
            <a:spLocks noGrp="1"/>
          </p:cNvSpPr>
          <p:nvPr>
            <p:ph type="title"/>
          </p:nvPr>
        </p:nvSpPr>
        <p:spPr>
          <a:xfrm>
            <a:off x="384048" y="533400"/>
            <a:ext cx="8674100" cy="545110"/>
          </a:xfrm>
        </p:spPr>
        <p:txBody>
          <a:bodyPr/>
          <a:lstStyle/>
          <a:p>
            <a:r>
              <a:rPr lang="en-US" altLang="en-US" dirty="0"/>
              <a:t>Input Devices—3</a:t>
            </a:r>
          </a:p>
        </p:txBody>
      </p:sp>
      <p:sp>
        <p:nvSpPr>
          <p:cNvPr id="33798" name="Content Placeholder 19"/>
          <p:cNvSpPr>
            <a:spLocks noGrp="1"/>
          </p:cNvSpPr>
          <p:nvPr>
            <p:ph type="body" sz="quarter" idx="10"/>
          </p:nvPr>
        </p:nvSpPr>
        <p:spPr>
          <a:xfrm>
            <a:off x="5216768" y="5216891"/>
            <a:ext cx="3927602" cy="304800"/>
          </a:xfrm>
        </p:spPr>
        <p:txBody>
          <a:bodyPr/>
          <a:lstStyle/>
          <a:p>
            <a:r>
              <a:rPr lang="en-US" altLang="en-US" sz="1600" dirty="0"/>
              <a:t>(Glitzy queen00, 2007, public domain)</a:t>
            </a:r>
          </a:p>
        </p:txBody>
      </p:sp>
      <p:sp>
        <p:nvSpPr>
          <p:cNvPr id="33795" name="Content Placeholder 16"/>
          <p:cNvSpPr>
            <a:spLocks noGrp="1"/>
          </p:cNvSpPr>
          <p:nvPr>
            <p:ph type="body" sz="quarter" idx="11"/>
          </p:nvPr>
        </p:nvSpPr>
        <p:spPr>
          <a:xfrm>
            <a:off x="384048" y="1600199"/>
            <a:ext cx="5026152" cy="3487737"/>
          </a:xfrm>
        </p:spPr>
        <p:txBody>
          <a:bodyPr/>
          <a:lstStyle/>
          <a:p>
            <a:pPr marL="342900" indent="-342900">
              <a:lnSpc>
                <a:spcPct val="110000"/>
              </a:lnSpc>
              <a:buFont typeface="Arial" panose="020B0604020202020204" pitchFamily="34" charset="0"/>
              <a:buChar char="•"/>
            </a:pPr>
            <a:r>
              <a:rPr lang="en-US" altLang="en-US" dirty="0">
                <a:solidFill>
                  <a:schemeClr val="tx1"/>
                </a:solidFill>
              </a:rPr>
              <a:t>Computerized Tomography (CT)</a:t>
            </a:r>
          </a:p>
          <a:p>
            <a:pPr marL="440055" lvl="1">
              <a:lnSpc>
                <a:spcPct val="110000"/>
              </a:lnSpc>
            </a:pPr>
            <a:r>
              <a:rPr lang="en-US" altLang="en-US" sz="2400" dirty="0">
                <a:solidFill>
                  <a:schemeClr val="tx1"/>
                </a:solidFill>
                <a:latin typeface="Century Gothic" panose="020B0502020202020204" pitchFamily="34" charset="0"/>
              </a:rPr>
              <a:t>“… a diagnostic procedure that uses special X-ray equipment to obtain cross-sectional pictures of the body.”</a:t>
            </a:r>
            <a:br>
              <a:rPr lang="en-US" altLang="en-US" sz="2400" dirty="0">
                <a:solidFill>
                  <a:schemeClr val="tx1"/>
                </a:solidFill>
                <a:latin typeface="Century Gothic" panose="020B0502020202020204" pitchFamily="34" charset="0"/>
              </a:rPr>
            </a:br>
            <a:r>
              <a:rPr lang="en-US" altLang="en-US" sz="2400" dirty="0">
                <a:solidFill>
                  <a:schemeClr val="tx1"/>
                </a:solidFill>
                <a:latin typeface="Century Gothic" panose="020B0502020202020204" pitchFamily="34" charset="0"/>
              </a:rPr>
              <a:t>(California Radiology, Inc.)</a:t>
            </a:r>
          </a:p>
        </p:txBody>
      </p:sp>
      <p:pic>
        <p:nvPicPr>
          <p:cNvPr id="3" name="Content Placeholder 2" descr="Image of a computerized tomography (CT) scanner."/>
          <p:cNvPicPr>
            <a:picLocks noGrp="1" noChangeAspect="1"/>
          </p:cNvPicPr>
          <p:nvPr>
            <p:ph sz="quarter" idx="4294967295"/>
          </p:nvPr>
        </p:nvPicPr>
        <p:blipFill>
          <a:blip r:embed="rId4" cstate="print">
            <a:extLst>
              <a:ext uri="{28A0092B-C50C-407E-A947-70E740481C1C}">
                <a14:useLocalDpi xmlns:a14="http://schemas.microsoft.com/office/drawing/2010/main" val="0"/>
              </a:ext>
            </a:extLst>
          </a:blip>
          <a:stretch>
            <a:fillRect/>
          </a:stretch>
        </p:blipFill>
        <p:spPr>
          <a:xfrm>
            <a:off x="5331619" y="1752600"/>
            <a:ext cx="4446587" cy="3335337"/>
          </a:xfrm>
          <a:prstGeom prst="rect">
            <a:avLst/>
          </a:prstGeom>
          <a:effectLst>
            <a:outerShdw blurRad="50800" dist="38100" dir="2700000" algn="tl" rotWithShape="0">
              <a:prstClr val="black">
                <a:alpha val="40000"/>
              </a:prstClr>
            </a:outerShdw>
          </a:effectLst>
        </p:spPr>
      </p:pic>
      <p:sp>
        <p:nvSpPr>
          <p:cNvPr id="11" name="Slide Number Placeholder 10"/>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18</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031542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9"/>
          <p:cNvSpPr>
            <a:spLocks noGrp="1"/>
          </p:cNvSpPr>
          <p:nvPr>
            <p:ph type="title"/>
          </p:nvPr>
        </p:nvSpPr>
        <p:spPr>
          <a:xfrm>
            <a:off x="384048" y="533400"/>
            <a:ext cx="8674100" cy="545110"/>
          </a:xfrm>
        </p:spPr>
        <p:txBody>
          <a:bodyPr/>
          <a:lstStyle/>
          <a:p>
            <a:r>
              <a:rPr lang="en-US" altLang="en-US" dirty="0"/>
              <a:t>Input Devices—4</a:t>
            </a:r>
          </a:p>
        </p:txBody>
      </p:sp>
      <p:sp>
        <p:nvSpPr>
          <p:cNvPr id="7" name="Text Placeholder 6"/>
          <p:cNvSpPr>
            <a:spLocks noGrp="1"/>
          </p:cNvSpPr>
          <p:nvPr>
            <p:ph type="body" sz="quarter" idx="10"/>
          </p:nvPr>
        </p:nvSpPr>
        <p:spPr>
          <a:xfrm>
            <a:off x="6052155" y="6743244"/>
            <a:ext cx="2795226" cy="685800"/>
          </a:xfrm>
        </p:spPr>
        <p:txBody>
          <a:bodyPr/>
          <a:lstStyle/>
          <a:p>
            <a:r>
              <a:rPr lang="en-US" altLang="en-US" sz="1600" dirty="0"/>
              <a:t>(</a:t>
            </a:r>
            <a:r>
              <a:rPr lang="en-US" sz="1600" dirty="0"/>
              <a:t>Kitmondo Marketplace, 2013, </a:t>
            </a:r>
            <a:r>
              <a:rPr lang="en-US" altLang="en-US" sz="1600" dirty="0"/>
              <a:t>CC BY 2.0)</a:t>
            </a:r>
            <a:endParaRPr lang="en-US" sz="1600" dirty="0"/>
          </a:p>
        </p:txBody>
      </p:sp>
      <p:sp>
        <p:nvSpPr>
          <p:cNvPr id="35843" name="Content Placeholder 10"/>
          <p:cNvSpPr>
            <a:spLocks noGrp="1"/>
          </p:cNvSpPr>
          <p:nvPr>
            <p:ph type="body" sz="quarter" idx="11"/>
          </p:nvPr>
        </p:nvSpPr>
        <p:spPr>
          <a:xfrm>
            <a:off x="384048" y="1600200"/>
            <a:ext cx="4949952" cy="3429000"/>
          </a:xfrm>
        </p:spPr>
        <p:txBody>
          <a:bodyPr/>
          <a:lstStyle/>
          <a:p>
            <a:pPr marL="342900" indent="-342900">
              <a:lnSpc>
                <a:spcPct val="110000"/>
              </a:lnSpc>
              <a:spcAft>
                <a:spcPts val="600"/>
              </a:spcAft>
              <a:buFont typeface="Arial" panose="020B0604020202020204" pitchFamily="34" charset="0"/>
              <a:buChar char="•"/>
            </a:pPr>
            <a:r>
              <a:rPr lang="en-US" altLang="en-US" dirty="0">
                <a:solidFill>
                  <a:schemeClr val="tx1"/>
                </a:solidFill>
              </a:rPr>
              <a:t>Ultrasonography </a:t>
            </a:r>
          </a:p>
          <a:p>
            <a:pPr marL="685800" lvl="1" indent="-342900">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rPr>
              <a:t>Sound waves are used to produce an image. The echoes are received as input from a sonographic probe and translated </a:t>
            </a:r>
            <a:br>
              <a:rPr lang="en-US" altLang="en-US" sz="2400" dirty="0">
                <a:solidFill>
                  <a:schemeClr val="tx1"/>
                </a:solidFill>
                <a:latin typeface="Century Gothic" panose="020B0502020202020204" pitchFamily="34" charset="0"/>
              </a:rPr>
            </a:br>
            <a:r>
              <a:rPr lang="en-US" altLang="en-US" sz="2400" dirty="0">
                <a:solidFill>
                  <a:schemeClr val="tx1"/>
                </a:solidFill>
                <a:latin typeface="Century Gothic" panose="020B0502020202020204" pitchFamily="34" charset="0"/>
              </a:rPr>
              <a:t>into pixels.</a:t>
            </a:r>
          </a:p>
        </p:txBody>
      </p:sp>
      <p:pic>
        <p:nvPicPr>
          <p:cNvPr id="5" name="Content Placeholder 4" descr="Image of an ultrasound machine. Another health care-related computer input device is a sonographic instrument. This device uses sound waves to produce an image. This technology is known as ultrasonography. In the image on this slide, there are a number of input devices connected to a computer through device ports. The software recognizes the input and then outputs it on the screen. Echoes are received as input from a sonographic probe and then translated into image output on the screen.&#10;&#10;"/>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6172200" y="1611923"/>
            <a:ext cx="2678112" cy="5029200"/>
          </a:xfrm>
          <a:prstGeom prst="rect">
            <a:avLst/>
          </a:prstGeom>
          <a:effectLst>
            <a:outerShdw blurRad="50800" dist="38100" dir="2700000" algn="tl" rotWithShape="0">
              <a:prstClr val="black">
                <a:alpha val="40000"/>
              </a:prstClr>
            </a:outerShdw>
          </a:effectLst>
        </p:spPr>
      </p:pic>
      <p:sp>
        <p:nvSpPr>
          <p:cNvPr id="8" name="Slide Number Placeholder 7"/>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19</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854564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84047" y="533400"/>
            <a:ext cx="8674100" cy="545110"/>
          </a:xfrm>
        </p:spPr>
        <p:txBody>
          <a:bodyPr/>
          <a:lstStyle/>
          <a:p>
            <a:r>
              <a:rPr lang="en-US" altLang="en-US" dirty="0"/>
              <a:t>Computer Hardware</a:t>
            </a:r>
            <a:br>
              <a:rPr lang="en-US" altLang="en-US" dirty="0"/>
            </a:br>
            <a:endParaRPr lang="en-US" altLang="en-US" dirty="0"/>
          </a:p>
        </p:txBody>
      </p:sp>
      <p:sp>
        <p:nvSpPr>
          <p:cNvPr id="18435" name="Text Placeholder 3"/>
          <p:cNvSpPr>
            <a:spLocks noGrp="1"/>
          </p:cNvSpPr>
          <p:nvPr>
            <p:ph type="body" sz="quarter" idx="10"/>
          </p:nvPr>
        </p:nvSpPr>
        <p:spPr>
          <a:xfrm>
            <a:off x="384047" y="2130552"/>
            <a:ext cx="8305800" cy="2289048"/>
          </a:xfrm>
        </p:spPr>
        <p:txBody>
          <a:bodyPr/>
          <a:lstStyle/>
          <a:p>
            <a:pPr marL="342900" indent="-342900">
              <a:lnSpc>
                <a:spcPct val="110000"/>
              </a:lnSpc>
              <a:spcAft>
                <a:spcPts val="1200"/>
              </a:spcAft>
              <a:buFont typeface="Arial" panose="020B0604020202020204" pitchFamily="34" charset="0"/>
              <a:buChar char="•"/>
            </a:pPr>
            <a:r>
              <a:rPr lang="en-US" altLang="en-US" dirty="0"/>
              <a:t>Describe the major components of a computer system </a:t>
            </a:r>
          </a:p>
          <a:p>
            <a:pPr marL="342900" indent="-342900">
              <a:lnSpc>
                <a:spcPct val="110000"/>
              </a:lnSpc>
              <a:spcAft>
                <a:spcPts val="1200"/>
              </a:spcAft>
              <a:buFont typeface="Arial" panose="020B0604020202020204" pitchFamily="34" charset="0"/>
              <a:buChar char="•"/>
            </a:pPr>
            <a:r>
              <a:rPr lang="en-US" altLang="en-US" dirty="0"/>
              <a:t>Provide examples of input and output devices used in healthcare </a:t>
            </a:r>
          </a:p>
        </p:txBody>
      </p:sp>
      <p:sp>
        <p:nvSpPr>
          <p:cNvPr id="2" name="Text Placeholder 1"/>
          <p:cNvSpPr>
            <a:spLocks noGrp="1"/>
          </p:cNvSpPr>
          <p:nvPr>
            <p:ph type="body" sz="quarter" idx="11"/>
          </p:nvPr>
        </p:nvSpPr>
        <p:spPr>
          <a:xfrm>
            <a:off x="384047" y="1166902"/>
            <a:ext cx="9113965" cy="509498"/>
          </a:xfrm>
        </p:spPr>
        <p:txBody>
          <a:bodyPr/>
          <a:lstStyle/>
          <a:p>
            <a:r>
              <a:rPr lang="en-US" b="1" dirty="0"/>
              <a:t>Learning Objectives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smtClean="0">
                <a:latin typeface="Century Gothic" panose="020B0502020202020204" pitchFamily="34" charset="0"/>
              </a:rPr>
              <a:pPr/>
              <a:t>2</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6723510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6"/>
          <p:cNvSpPr>
            <a:spLocks noGrp="1"/>
          </p:cNvSpPr>
          <p:nvPr>
            <p:ph type="title"/>
          </p:nvPr>
        </p:nvSpPr>
        <p:spPr>
          <a:xfrm>
            <a:off x="384048" y="533400"/>
            <a:ext cx="8674100" cy="545110"/>
          </a:xfrm>
        </p:spPr>
        <p:txBody>
          <a:bodyPr/>
          <a:lstStyle/>
          <a:p>
            <a:r>
              <a:rPr lang="en-US" altLang="en-US" dirty="0"/>
              <a:t>Input Devices—5</a:t>
            </a:r>
          </a:p>
        </p:txBody>
      </p:sp>
      <p:sp>
        <p:nvSpPr>
          <p:cNvPr id="36869" name="Content Placeholder 9"/>
          <p:cNvSpPr>
            <a:spLocks noGrp="1"/>
          </p:cNvSpPr>
          <p:nvPr>
            <p:ph type="body" sz="quarter" idx="10"/>
          </p:nvPr>
        </p:nvSpPr>
        <p:spPr>
          <a:xfrm>
            <a:off x="5920032" y="1570436"/>
            <a:ext cx="3306767" cy="557303"/>
          </a:xfrm>
        </p:spPr>
        <p:txBody>
          <a:bodyPr/>
          <a:lstStyle/>
          <a:p>
            <a:r>
              <a:rPr lang="en-US" altLang="en-US" sz="1400" dirty="0"/>
              <a:t>The image represents the output of an MRI scan of the human head.</a:t>
            </a:r>
          </a:p>
        </p:txBody>
      </p:sp>
      <p:sp>
        <p:nvSpPr>
          <p:cNvPr id="36870" name="Content Placeholder 10"/>
          <p:cNvSpPr>
            <a:spLocks noGrp="1"/>
          </p:cNvSpPr>
          <p:nvPr>
            <p:ph type="body" sz="quarter" idx="11"/>
          </p:nvPr>
        </p:nvSpPr>
        <p:spPr>
          <a:xfrm>
            <a:off x="5867400" y="5701551"/>
            <a:ext cx="3733800" cy="394449"/>
          </a:xfrm>
        </p:spPr>
        <p:txBody>
          <a:bodyPr/>
          <a:lstStyle/>
          <a:p>
            <a:r>
              <a:rPr lang="en-US" altLang="en-US" sz="1600" dirty="0">
                <a:solidFill>
                  <a:schemeClr val="tx1"/>
                </a:solidFill>
              </a:rPr>
              <a:t>(</a:t>
            </a:r>
            <a:r>
              <a:rPr lang="en-US" sz="1600" dirty="0">
                <a:solidFill>
                  <a:schemeClr val="tx1"/>
                </a:solidFill>
              </a:rPr>
              <a:t>Thattai</a:t>
            </a:r>
            <a:r>
              <a:rPr lang="en-US" altLang="en-US" sz="1600" dirty="0">
                <a:solidFill>
                  <a:schemeClr val="tx1"/>
                </a:solidFill>
              </a:rPr>
              <a:t>, R., 2005, CC BY-SA 3.0)</a:t>
            </a:r>
          </a:p>
        </p:txBody>
      </p:sp>
      <p:sp>
        <p:nvSpPr>
          <p:cNvPr id="36867" name="Content Placeholder 7"/>
          <p:cNvSpPr>
            <a:spLocks noGrp="1"/>
          </p:cNvSpPr>
          <p:nvPr>
            <p:ph sz="quarter" idx="4294967295"/>
          </p:nvPr>
        </p:nvSpPr>
        <p:spPr>
          <a:xfrm>
            <a:off x="457200" y="1600200"/>
            <a:ext cx="4953000" cy="3124200"/>
          </a:xfrm>
          <a:prstGeom prst="rect">
            <a:avLst/>
          </a:prstGeom>
        </p:spPr>
        <p:txBody>
          <a:bodyPr>
            <a:normAutofit fontScale="92500"/>
          </a:bodyPr>
          <a:lstStyle/>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Magnetic Resonance Imaging (MRI)</a:t>
            </a:r>
          </a:p>
          <a:p>
            <a:pPr marL="685800" lvl="1" indent="-342900">
              <a:lnSpc>
                <a:spcPct val="110000"/>
              </a:lnSpc>
              <a:spcAft>
                <a:spcPts val="600"/>
              </a:spcAft>
              <a:buFont typeface="Courier New" panose="02070309020205020404" pitchFamily="49" charset="0"/>
              <a:buChar char="o"/>
            </a:pPr>
            <a:r>
              <a:rPr lang="en-US" altLang="en-US" sz="2400" dirty="0">
                <a:latin typeface="Century Gothic" panose="020B0502020202020204" pitchFamily="34" charset="0"/>
              </a:rPr>
              <a:t>A body is placed in a magnetic field and flooded with a radio frequency pulse that produces an image of the body’s interior structure.</a:t>
            </a:r>
          </a:p>
          <a:p>
            <a:pPr>
              <a:lnSpc>
                <a:spcPct val="110000"/>
              </a:lnSpc>
              <a:spcAft>
                <a:spcPts val="600"/>
              </a:spcAft>
            </a:pPr>
            <a:endParaRPr lang="en-US" altLang="en-US" dirty="0"/>
          </a:p>
        </p:txBody>
      </p:sp>
      <p:pic>
        <p:nvPicPr>
          <p:cNvPr id="3" name="Content Placeholder 2" descr="Image showing the output of an MRI scan of the human head."/>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5978281" y="2057400"/>
            <a:ext cx="3575050" cy="3576638"/>
          </a:xfrm>
          <a:prstGeom prst="rect">
            <a:avLst/>
          </a:prstGeom>
        </p:spPr>
      </p:pic>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20</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1985752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69434" y="521690"/>
            <a:ext cx="8674100" cy="545110"/>
          </a:xfrm>
        </p:spPr>
        <p:txBody>
          <a:bodyPr/>
          <a:lstStyle/>
          <a:p>
            <a:r>
              <a:rPr lang="en-US" altLang="en-US" dirty="0"/>
              <a:t>Peripheral Components</a:t>
            </a:r>
          </a:p>
        </p:txBody>
      </p:sp>
      <p:sp>
        <p:nvSpPr>
          <p:cNvPr id="28675" name="Content Placeholder 2"/>
          <p:cNvSpPr>
            <a:spLocks noGrp="1"/>
          </p:cNvSpPr>
          <p:nvPr>
            <p:ph type="body" sz="quarter" idx="10"/>
          </p:nvPr>
        </p:nvSpPr>
        <p:spPr>
          <a:xfrm>
            <a:off x="369434" y="2130552"/>
            <a:ext cx="8305800" cy="2590800"/>
          </a:xfrm>
        </p:spPr>
        <p:txBody>
          <a:bodyPr/>
          <a:lstStyle/>
          <a:p>
            <a:pPr marL="342900" indent="-342900">
              <a:lnSpc>
                <a:spcPct val="110000"/>
              </a:lnSpc>
              <a:spcAft>
                <a:spcPts val="1200"/>
              </a:spcAft>
              <a:buFont typeface="Arial" panose="020B0604020202020204" pitchFamily="34" charset="0"/>
              <a:buChar char="•"/>
            </a:pPr>
            <a:r>
              <a:rPr lang="en-US" altLang="en-US" dirty="0"/>
              <a:t>Communicate results of the data processing in a form comprehensible to humans:</a:t>
            </a:r>
          </a:p>
          <a:p>
            <a:pPr marL="685800" lvl="1" indent="-342900">
              <a:lnSpc>
                <a:spcPct val="110000"/>
              </a:lnSpc>
              <a:spcAft>
                <a:spcPts val="1200"/>
              </a:spcAft>
              <a:buFont typeface="Courier New" panose="02070309020205020404" pitchFamily="49" charset="0"/>
              <a:buChar char="o"/>
            </a:pPr>
            <a:r>
              <a:rPr lang="en-US" altLang="en-US" dirty="0"/>
              <a:t>Monitor</a:t>
            </a:r>
          </a:p>
          <a:p>
            <a:pPr marL="685800" lvl="1" indent="-342900">
              <a:lnSpc>
                <a:spcPct val="110000"/>
              </a:lnSpc>
              <a:spcAft>
                <a:spcPts val="1200"/>
              </a:spcAft>
              <a:buFont typeface="Courier New" panose="02070309020205020404" pitchFamily="49" charset="0"/>
              <a:buChar char="o"/>
            </a:pPr>
            <a:r>
              <a:rPr lang="en-US" altLang="en-US" dirty="0"/>
              <a:t>Printer</a:t>
            </a:r>
          </a:p>
          <a:p>
            <a:pPr marL="685800" lvl="1" indent="-342900">
              <a:lnSpc>
                <a:spcPct val="110000"/>
              </a:lnSpc>
              <a:spcAft>
                <a:spcPts val="1200"/>
              </a:spcAft>
              <a:buFont typeface="Courier New" panose="02070309020205020404" pitchFamily="49" charset="0"/>
              <a:buChar char="o"/>
            </a:pPr>
            <a:r>
              <a:rPr lang="en-US" altLang="en-US" dirty="0"/>
              <a:t>Projector</a:t>
            </a:r>
          </a:p>
          <a:p>
            <a:pPr marL="685800" lvl="1" indent="-342900">
              <a:lnSpc>
                <a:spcPct val="110000"/>
              </a:lnSpc>
              <a:spcAft>
                <a:spcPts val="1200"/>
              </a:spcAft>
              <a:buFont typeface="Courier New" panose="02070309020205020404" pitchFamily="49" charset="0"/>
              <a:buChar char="o"/>
            </a:pPr>
            <a:r>
              <a:rPr lang="en-US" altLang="en-US" dirty="0"/>
              <a:t>Speakers</a:t>
            </a:r>
          </a:p>
          <a:p>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21</a:t>
            </a:fld>
            <a:endParaRPr lang="en-US" sz="1200" dirty="0">
              <a:latin typeface="Century Gothic" panose="020B0502020202020204" pitchFamily="34" charset="0"/>
            </a:endParaRPr>
          </a:p>
        </p:txBody>
      </p:sp>
      <p:sp>
        <p:nvSpPr>
          <p:cNvPr id="5" name="Text Placeholder 1"/>
          <p:cNvSpPr txBox="1">
            <a:spLocks/>
          </p:cNvSpPr>
          <p:nvPr/>
        </p:nvSpPr>
        <p:spPr>
          <a:xfrm>
            <a:off x="369434" y="11669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kern="0" dirty="0"/>
              <a:t>Output Devices</a:t>
            </a:r>
          </a:p>
        </p:txBody>
      </p:sp>
    </p:spTree>
    <p:custDataLst>
      <p:tags r:id="rId1"/>
    </p:custDataLst>
    <p:extLst>
      <p:ext uri="{BB962C8B-B14F-4D97-AF65-F5344CB8AC3E}">
        <p14:creationId xmlns:p14="http://schemas.microsoft.com/office/powerpoint/2010/main" val="28144334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384048" y="533400"/>
            <a:ext cx="8674100" cy="545110"/>
          </a:xfrm>
        </p:spPr>
        <p:txBody>
          <a:bodyPr/>
          <a:lstStyle/>
          <a:p>
            <a:r>
              <a:rPr lang="en-US" altLang="en-US" dirty="0"/>
              <a:t>Output Devices—1</a:t>
            </a:r>
          </a:p>
        </p:txBody>
      </p:sp>
      <p:sp>
        <p:nvSpPr>
          <p:cNvPr id="37891" name="Content Placeholder 2"/>
          <p:cNvSpPr>
            <a:spLocks noGrp="1"/>
          </p:cNvSpPr>
          <p:nvPr>
            <p:ph type="body" sz="quarter" idx="10"/>
          </p:nvPr>
        </p:nvSpPr>
        <p:spPr>
          <a:xfrm>
            <a:off x="369434" y="1676400"/>
            <a:ext cx="8305800" cy="5334000"/>
          </a:xfrm>
        </p:spPr>
        <p:txBody>
          <a:bodyPr/>
          <a:lstStyle/>
          <a:p>
            <a:pPr marL="342900" indent="-342900">
              <a:lnSpc>
                <a:spcPct val="110000"/>
              </a:lnSpc>
              <a:spcAft>
                <a:spcPts val="600"/>
              </a:spcAft>
              <a:buFont typeface="Arial" panose="020B0604020202020204" pitchFamily="34" charset="0"/>
              <a:buChar char="•"/>
            </a:pPr>
            <a:r>
              <a:rPr lang="en-US" altLang="en-US" dirty="0"/>
              <a:t>Monitor</a:t>
            </a:r>
          </a:p>
          <a:p>
            <a:pPr marL="685800" lvl="1" indent="-342900">
              <a:lnSpc>
                <a:spcPct val="110000"/>
              </a:lnSpc>
              <a:spcAft>
                <a:spcPts val="600"/>
              </a:spcAft>
              <a:buFont typeface="Courier New" panose="02070309020205020404" pitchFamily="49" charset="0"/>
              <a:buChar char="o"/>
            </a:pPr>
            <a:r>
              <a:rPr lang="en-US" altLang="en-US" dirty="0"/>
              <a:t>Display that can show computer input and output on screen</a:t>
            </a:r>
          </a:p>
          <a:p>
            <a:pPr marL="342900" indent="-342900">
              <a:lnSpc>
                <a:spcPct val="110000"/>
              </a:lnSpc>
              <a:spcAft>
                <a:spcPts val="600"/>
              </a:spcAft>
              <a:buFont typeface="Arial" panose="020B0604020202020204" pitchFamily="34" charset="0"/>
              <a:buChar char="•"/>
            </a:pPr>
            <a:r>
              <a:rPr lang="en-US" altLang="en-US" dirty="0"/>
              <a:t>Printer</a:t>
            </a:r>
          </a:p>
          <a:p>
            <a:pPr marL="685800" lvl="1" indent="-342900">
              <a:lnSpc>
                <a:spcPct val="110000"/>
              </a:lnSpc>
              <a:spcAft>
                <a:spcPts val="600"/>
              </a:spcAft>
              <a:buFont typeface="Courier New" panose="02070309020205020404" pitchFamily="49" charset="0"/>
              <a:buChar char="o"/>
            </a:pPr>
            <a:r>
              <a:rPr lang="en-US" altLang="en-US" dirty="0"/>
              <a:t>Produces a paper copy based on an electronic document</a:t>
            </a:r>
          </a:p>
          <a:p>
            <a:pPr marL="685800" lvl="1" indent="-342900">
              <a:lnSpc>
                <a:spcPct val="110000"/>
              </a:lnSpc>
              <a:spcAft>
                <a:spcPts val="600"/>
              </a:spcAft>
              <a:buFont typeface="Courier New" panose="02070309020205020404" pitchFamily="49" charset="0"/>
              <a:buChar char="o"/>
            </a:pPr>
            <a:r>
              <a:rPr lang="en-US" altLang="en-US" dirty="0"/>
              <a:t>Connects via USB, parallel, or other port</a:t>
            </a:r>
          </a:p>
          <a:p>
            <a:pPr marL="342900" indent="-342900">
              <a:lnSpc>
                <a:spcPct val="110000"/>
              </a:lnSpc>
              <a:spcAft>
                <a:spcPts val="600"/>
              </a:spcAft>
              <a:buFont typeface="Arial" panose="020B0604020202020204" pitchFamily="34" charset="0"/>
              <a:buChar char="•"/>
            </a:pPr>
            <a:r>
              <a:rPr lang="en-US" altLang="en-US" dirty="0"/>
              <a:t>Speakers</a:t>
            </a:r>
          </a:p>
          <a:p>
            <a:pPr marL="685800" lvl="1" indent="-342900">
              <a:lnSpc>
                <a:spcPct val="110000"/>
              </a:lnSpc>
              <a:spcAft>
                <a:spcPts val="600"/>
              </a:spcAft>
              <a:buFont typeface="Courier New" panose="02070309020205020404" pitchFamily="49" charset="0"/>
              <a:buChar char="o"/>
            </a:pPr>
            <a:r>
              <a:rPr lang="en-US" altLang="en-US" dirty="0"/>
              <a:t>Acoustic device </a:t>
            </a:r>
            <a:r>
              <a:rPr lang="en-US" dirty="0"/>
              <a:t>that converts electrical impulses generated by computer into sound</a:t>
            </a:r>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22</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4402749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384048" y="533400"/>
            <a:ext cx="8674100" cy="545110"/>
          </a:xfrm>
        </p:spPr>
        <p:txBody>
          <a:bodyPr/>
          <a:lstStyle/>
          <a:p>
            <a:r>
              <a:rPr lang="en-US" altLang="en-US" dirty="0"/>
              <a:t>Output Devices—2</a:t>
            </a:r>
          </a:p>
        </p:txBody>
      </p:sp>
      <p:sp>
        <p:nvSpPr>
          <p:cNvPr id="40963" name="Content Placeholder 2"/>
          <p:cNvSpPr>
            <a:spLocks noGrp="1"/>
          </p:cNvSpPr>
          <p:nvPr>
            <p:ph type="body" sz="quarter" idx="10"/>
          </p:nvPr>
        </p:nvSpPr>
        <p:spPr>
          <a:xfrm>
            <a:off x="369434" y="1676400"/>
            <a:ext cx="8305800" cy="5257800"/>
          </a:xfrm>
        </p:spPr>
        <p:txBody>
          <a:bodyPr>
            <a:noAutofit/>
          </a:bodyPr>
          <a:lstStyle/>
          <a:p>
            <a:pPr marL="342900" indent="-342900">
              <a:lnSpc>
                <a:spcPct val="110000"/>
              </a:lnSpc>
              <a:spcAft>
                <a:spcPts val="600"/>
              </a:spcAft>
              <a:buFont typeface="Arial" panose="020B0604020202020204" pitchFamily="34" charset="0"/>
              <a:buChar char="•"/>
            </a:pPr>
            <a:r>
              <a:rPr lang="en-US" altLang="en-US" dirty="0"/>
              <a:t>Voice synthesizer</a:t>
            </a:r>
          </a:p>
          <a:p>
            <a:pPr marL="685800" lvl="1" indent="-342900">
              <a:lnSpc>
                <a:spcPct val="110000"/>
              </a:lnSpc>
              <a:spcAft>
                <a:spcPts val="600"/>
              </a:spcAft>
              <a:buFont typeface="Courier New" panose="02070309020205020404" pitchFamily="49" charset="0"/>
              <a:buChar char="o"/>
            </a:pPr>
            <a:r>
              <a:rPr lang="en-US" altLang="en-US" dirty="0"/>
              <a:t>Produces sound based on text input</a:t>
            </a:r>
          </a:p>
          <a:p>
            <a:pPr marL="685800" lvl="1" indent="-342900">
              <a:lnSpc>
                <a:spcPct val="110000"/>
              </a:lnSpc>
              <a:spcAft>
                <a:spcPts val="600"/>
              </a:spcAft>
              <a:buFont typeface="Courier New" panose="02070309020205020404" pitchFamily="49" charset="0"/>
              <a:buChar char="o"/>
            </a:pPr>
            <a:r>
              <a:rPr lang="en-US" altLang="en-US" dirty="0"/>
              <a:t>The late physicist Stephen Hawking’s synthesized “voice” became known throughout the world, although Hawking lost his ability to speak in 1985</a:t>
            </a:r>
          </a:p>
          <a:p>
            <a:pPr marL="342900" indent="-342900">
              <a:lnSpc>
                <a:spcPct val="110000"/>
              </a:lnSpc>
              <a:spcAft>
                <a:spcPts val="600"/>
              </a:spcAft>
              <a:buFont typeface="Arial" panose="020B0604020202020204" pitchFamily="34" charset="0"/>
              <a:buChar char="•"/>
            </a:pPr>
            <a:r>
              <a:rPr lang="en-US" altLang="en-US" dirty="0"/>
              <a:t>Other devices</a:t>
            </a:r>
          </a:p>
          <a:p>
            <a:pPr marL="685800" lvl="1" indent="-342900">
              <a:lnSpc>
                <a:spcPct val="110000"/>
              </a:lnSpc>
              <a:spcAft>
                <a:spcPts val="600"/>
              </a:spcAft>
              <a:buFont typeface="Courier New" panose="02070309020205020404" pitchFamily="49" charset="0"/>
              <a:buChar char="o"/>
            </a:pPr>
            <a:r>
              <a:rPr lang="en-US" altLang="en-US" dirty="0"/>
              <a:t>Projectors</a:t>
            </a:r>
          </a:p>
          <a:p>
            <a:pPr marL="685800" lvl="1" indent="-342900">
              <a:lnSpc>
                <a:spcPct val="110000"/>
              </a:lnSpc>
              <a:spcAft>
                <a:spcPts val="600"/>
              </a:spcAft>
              <a:buFont typeface="Courier New" panose="02070309020205020404" pitchFamily="49" charset="0"/>
              <a:buChar char="o"/>
            </a:pPr>
            <a:r>
              <a:rPr lang="en-US" altLang="en-US" dirty="0"/>
              <a:t>Scanners</a:t>
            </a:r>
          </a:p>
          <a:p>
            <a:pPr marL="685800" lvl="1" indent="-342900">
              <a:lnSpc>
                <a:spcPct val="110000"/>
              </a:lnSpc>
              <a:spcAft>
                <a:spcPts val="600"/>
              </a:spcAft>
              <a:buFont typeface="Courier New" panose="02070309020205020404" pitchFamily="49" charset="0"/>
              <a:buChar char="o"/>
            </a:pPr>
            <a:r>
              <a:rPr lang="en-US" altLang="en-US" dirty="0"/>
              <a:t>Fax machines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23</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1149020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6"/>
          <p:cNvSpPr>
            <a:spLocks noGrp="1"/>
          </p:cNvSpPr>
          <p:nvPr>
            <p:ph type="title"/>
          </p:nvPr>
        </p:nvSpPr>
        <p:spPr>
          <a:xfrm>
            <a:off x="384048" y="533400"/>
            <a:ext cx="8674100" cy="545110"/>
          </a:xfrm>
        </p:spPr>
        <p:txBody>
          <a:bodyPr/>
          <a:lstStyle/>
          <a:p>
            <a:r>
              <a:rPr lang="en-US" altLang="en-US" dirty="0"/>
              <a:t>Input/Output Devices—1</a:t>
            </a:r>
          </a:p>
        </p:txBody>
      </p:sp>
      <p:sp>
        <p:nvSpPr>
          <p:cNvPr id="38918" name="Content Placeholder 10"/>
          <p:cNvSpPr>
            <a:spLocks noGrp="1"/>
          </p:cNvSpPr>
          <p:nvPr>
            <p:ph type="body" sz="quarter" idx="10"/>
          </p:nvPr>
        </p:nvSpPr>
        <p:spPr>
          <a:xfrm>
            <a:off x="4953000" y="5181600"/>
            <a:ext cx="3886200" cy="457200"/>
          </a:xfrm>
        </p:spPr>
        <p:txBody>
          <a:bodyPr/>
          <a:lstStyle/>
          <a:p>
            <a:r>
              <a:rPr lang="en-US" altLang="en-US" sz="1800" dirty="0"/>
              <a:t>(DuBose, T., 2008, CC BY-SA 3.0)</a:t>
            </a:r>
          </a:p>
        </p:txBody>
      </p:sp>
      <p:sp>
        <p:nvSpPr>
          <p:cNvPr id="9" name="Content Placeholder 8"/>
          <p:cNvSpPr>
            <a:spLocks noGrp="1"/>
          </p:cNvSpPr>
          <p:nvPr>
            <p:ph type="body" sz="quarter" idx="11"/>
          </p:nvPr>
        </p:nvSpPr>
        <p:spPr>
          <a:xfrm>
            <a:off x="384048" y="1600200"/>
            <a:ext cx="4187952" cy="2057400"/>
          </a:xfrm>
        </p:spPr>
        <p:txBody>
          <a:bodyPr/>
          <a:lstStyle/>
          <a:p>
            <a:pPr marL="342900" indent="-342900">
              <a:lnSpc>
                <a:spcPct val="110000"/>
              </a:lnSpc>
              <a:spcAft>
                <a:spcPts val="600"/>
              </a:spcAft>
              <a:buFont typeface="Arial" panose="020B0604020202020204" pitchFamily="34" charset="0"/>
              <a:buChar char="•"/>
            </a:pPr>
            <a:r>
              <a:rPr lang="en-US" altLang="en-US" dirty="0">
                <a:solidFill>
                  <a:schemeClr val="tx1"/>
                </a:solidFill>
              </a:rPr>
              <a:t>Sonographic equipment</a:t>
            </a:r>
          </a:p>
          <a:p>
            <a:pPr marL="685800" lvl="1" indent="-342900">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rPr>
              <a:t>Produces images based on sound waves received</a:t>
            </a:r>
          </a:p>
        </p:txBody>
      </p:sp>
      <p:pic>
        <p:nvPicPr>
          <p:cNvPr id="10" name="Content Placeholder 9" descr="Image showing the output of a sonograph (ultrasound)."/>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5059363" y="1665288"/>
            <a:ext cx="4438650" cy="3440112"/>
          </a:xfrm>
          <a:prstGeom prst="rect">
            <a:avLst/>
          </a:prstGeom>
          <a:effectLst>
            <a:outerShdw blurRad="50800" dist="38100" dir="2700000" algn="tl" rotWithShape="0">
              <a:prstClr val="black">
                <a:alpha val="40000"/>
              </a:prstClr>
            </a:outerShdw>
          </a:effectLst>
        </p:spPr>
      </p:pic>
      <p:sp>
        <p:nvSpPr>
          <p:cNvPr id="8" name="Slide Number Placeholder 7"/>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24</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11963511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6"/>
          <p:cNvSpPr>
            <a:spLocks noGrp="1"/>
          </p:cNvSpPr>
          <p:nvPr>
            <p:ph type="title"/>
          </p:nvPr>
        </p:nvSpPr>
        <p:spPr>
          <a:xfrm>
            <a:off x="384048" y="533400"/>
            <a:ext cx="8674100" cy="545110"/>
          </a:xfrm>
        </p:spPr>
        <p:txBody>
          <a:bodyPr/>
          <a:lstStyle/>
          <a:p>
            <a:r>
              <a:rPr lang="en-US" altLang="en-US" dirty="0"/>
              <a:t>Input/Output Devices—2</a:t>
            </a:r>
          </a:p>
        </p:txBody>
      </p:sp>
      <p:sp>
        <p:nvSpPr>
          <p:cNvPr id="7" name="Text Placeholder 6"/>
          <p:cNvSpPr>
            <a:spLocks noGrp="1"/>
          </p:cNvSpPr>
          <p:nvPr>
            <p:ph type="body" sz="quarter" idx="10"/>
          </p:nvPr>
        </p:nvSpPr>
        <p:spPr>
          <a:xfrm>
            <a:off x="4953000" y="4038600"/>
            <a:ext cx="3013202" cy="536331"/>
          </a:xfrm>
        </p:spPr>
        <p:txBody>
          <a:bodyPr/>
          <a:lstStyle/>
          <a:p>
            <a:r>
              <a:rPr lang="en-US" sz="1800" dirty="0"/>
              <a:t>(ECG Library, 2014)</a:t>
            </a:r>
          </a:p>
        </p:txBody>
      </p:sp>
      <p:sp>
        <p:nvSpPr>
          <p:cNvPr id="39941" name="Content Placeholder 10"/>
          <p:cNvSpPr>
            <a:spLocks noGrp="1"/>
          </p:cNvSpPr>
          <p:nvPr>
            <p:ph type="body" sz="quarter" idx="11"/>
          </p:nvPr>
        </p:nvSpPr>
        <p:spPr>
          <a:xfrm>
            <a:off x="384048" y="1600200"/>
            <a:ext cx="4416552" cy="5181600"/>
          </a:xfrm>
        </p:spPr>
        <p:txBody>
          <a:bodyPr>
            <a:noAutofit/>
          </a:bodyPr>
          <a:lstStyle/>
          <a:p>
            <a:pPr marL="342900" indent="-342900">
              <a:lnSpc>
                <a:spcPct val="110000"/>
              </a:lnSpc>
              <a:spcAft>
                <a:spcPts val="600"/>
              </a:spcAft>
              <a:buFont typeface="Arial" panose="020B0604020202020204" pitchFamily="34" charset="0"/>
              <a:buChar char="•"/>
            </a:pPr>
            <a:r>
              <a:rPr lang="en-US" altLang="en-US" dirty="0">
                <a:solidFill>
                  <a:schemeClr val="tx1"/>
                </a:solidFill>
              </a:rPr>
              <a:t>Electrocardiography (ECG or EKG)</a:t>
            </a:r>
          </a:p>
          <a:p>
            <a:pPr marL="685800" lvl="1" indent="-342900">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rPr>
              <a:t>An interpretation of the electrical activity of the heart over time, captured and externally recorded by skin electrodes </a:t>
            </a:r>
          </a:p>
          <a:p>
            <a:pPr marL="685800" lvl="1" indent="-342900">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rPr>
              <a:t>A recording produced by an electrocardiographic device</a:t>
            </a:r>
          </a:p>
        </p:txBody>
      </p:sp>
      <p:pic>
        <p:nvPicPr>
          <p:cNvPr id="4" name="Content Placeholder 3" descr="Image of the EKG graph produced by the electrocardiography (EKG) machine."/>
          <p:cNvPicPr>
            <a:picLocks noGrp="1" noChangeAspect="1"/>
          </p:cNvPicPr>
          <p:nvPr>
            <p:ph sz="quarter" idx="4294967295"/>
          </p:nvPr>
        </p:nvPicPr>
        <p:blipFill>
          <a:blip r:embed="rId4" cstate="print">
            <a:extLst>
              <a:ext uri="{28A0092B-C50C-407E-A947-70E740481C1C}">
                <a14:useLocalDpi xmlns:a14="http://schemas.microsoft.com/office/drawing/2010/main" val="0"/>
              </a:ext>
            </a:extLst>
          </a:blip>
          <a:stretch>
            <a:fillRect/>
          </a:stretch>
        </p:blipFill>
        <p:spPr>
          <a:xfrm>
            <a:off x="5053013" y="1588477"/>
            <a:ext cx="4445000" cy="2371725"/>
          </a:xfrm>
          <a:prstGeom prst="rect">
            <a:avLst/>
          </a:prstGeom>
          <a:effectLst>
            <a:outerShdw blurRad="50800" dist="38100" dir="2700000" algn="tl" rotWithShape="0">
              <a:prstClr val="black">
                <a:alpha val="40000"/>
              </a:prstClr>
            </a:outerShdw>
          </a:effectLst>
        </p:spPr>
      </p:pic>
      <p:sp>
        <p:nvSpPr>
          <p:cNvPr id="8" name="Slide Number Placeholder 7"/>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25</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9927075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84048" y="533400"/>
            <a:ext cx="8674100" cy="545110"/>
          </a:xfrm>
        </p:spPr>
        <p:txBody>
          <a:bodyPr/>
          <a:lstStyle/>
          <a:p>
            <a:r>
              <a:rPr lang="en-US" altLang="en-US" dirty="0"/>
              <a:t>Other Peripheral Devices</a:t>
            </a:r>
          </a:p>
        </p:txBody>
      </p:sp>
      <p:sp>
        <p:nvSpPr>
          <p:cNvPr id="29699" name="Content Placeholder 2"/>
          <p:cNvSpPr>
            <a:spLocks noGrp="1"/>
          </p:cNvSpPr>
          <p:nvPr>
            <p:ph type="body" sz="quarter" idx="10"/>
          </p:nvPr>
        </p:nvSpPr>
        <p:spPr>
          <a:xfrm>
            <a:off x="369434" y="1600200"/>
            <a:ext cx="8305800" cy="4191000"/>
          </a:xfrm>
        </p:spPr>
        <p:txBody>
          <a:bodyPr/>
          <a:lstStyle/>
          <a:p>
            <a:pPr marL="342900" indent="-342900">
              <a:lnSpc>
                <a:spcPct val="110000"/>
              </a:lnSpc>
              <a:spcAft>
                <a:spcPts val="600"/>
              </a:spcAft>
              <a:buFont typeface="Arial" panose="020B0604020202020204" pitchFamily="34" charset="0"/>
              <a:buChar char="•"/>
            </a:pPr>
            <a:r>
              <a:rPr lang="en-US" altLang="en-US" dirty="0"/>
              <a:t>Some combine input and output functionality in a single hardware component</a:t>
            </a:r>
          </a:p>
          <a:p>
            <a:pPr marL="342900" indent="-342900">
              <a:lnSpc>
                <a:spcPct val="110000"/>
              </a:lnSpc>
              <a:spcAft>
                <a:spcPts val="600"/>
              </a:spcAft>
              <a:buFont typeface="Arial" panose="020B0604020202020204" pitchFamily="34" charset="0"/>
              <a:buChar char="•"/>
            </a:pPr>
            <a:r>
              <a:rPr lang="en-US" altLang="en-US" dirty="0"/>
              <a:t>Some stand-alone hardware can be used as computer devices:</a:t>
            </a:r>
          </a:p>
          <a:p>
            <a:pPr marL="685800" lvl="1" indent="-342900">
              <a:lnSpc>
                <a:spcPct val="110000"/>
              </a:lnSpc>
              <a:spcAft>
                <a:spcPts val="600"/>
              </a:spcAft>
              <a:buFont typeface="Courier New" panose="02070309020205020404" pitchFamily="49" charset="0"/>
              <a:buChar char="o"/>
            </a:pPr>
            <a:r>
              <a:rPr lang="en-US" altLang="en-US" dirty="0"/>
              <a:t>Digital cameras</a:t>
            </a:r>
          </a:p>
          <a:p>
            <a:pPr marL="685800" lvl="1" indent="-342900">
              <a:lnSpc>
                <a:spcPct val="110000"/>
              </a:lnSpc>
              <a:spcAft>
                <a:spcPts val="600"/>
              </a:spcAft>
              <a:buFont typeface="Courier New" panose="02070309020205020404" pitchFamily="49" charset="0"/>
              <a:buChar char="o"/>
            </a:pPr>
            <a:r>
              <a:rPr lang="en-US" altLang="en-US" dirty="0"/>
              <a:t>Cell phones</a:t>
            </a:r>
          </a:p>
          <a:p>
            <a:pPr marL="685800" lvl="1" indent="-342900">
              <a:lnSpc>
                <a:spcPct val="110000"/>
              </a:lnSpc>
              <a:spcAft>
                <a:spcPts val="600"/>
              </a:spcAft>
              <a:buFont typeface="Courier New" panose="02070309020205020404" pitchFamily="49" charset="0"/>
              <a:buChar char="o"/>
            </a:pPr>
            <a:r>
              <a:rPr lang="en-US" altLang="en-US" dirty="0"/>
              <a:t>Tablets</a:t>
            </a:r>
          </a:p>
          <a:p>
            <a:pPr marL="685800" lvl="1" indent="-342900">
              <a:lnSpc>
                <a:spcPct val="110000"/>
              </a:lnSpc>
              <a:spcAft>
                <a:spcPts val="600"/>
              </a:spcAft>
              <a:buFont typeface="Courier New" panose="02070309020205020404" pitchFamily="49" charset="0"/>
              <a:buChar char="o"/>
            </a:pPr>
            <a:r>
              <a:rPr lang="en-US" altLang="en-US" dirty="0"/>
              <a:t>Handheld equipment</a:t>
            </a:r>
          </a:p>
          <a:p>
            <a:pPr lvl="1"/>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26</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16639161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84048" y="533400"/>
            <a:ext cx="8674100" cy="545110"/>
          </a:xfrm>
        </p:spPr>
        <p:txBody>
          <a:bodyPr/>
          <a:lstStyle/>
          <a:p>
            <a:r>
              <a:rPr lang="en-US" altLang="en-US" dirty="0"/>
              <a:t>Device Connectivity</a:t>
            </a:r>
          </a:p>
        </p:txBody>
      </p:sp>
      <p:sp>
        <p:nvSpPr>
          <p:cNvPr id="30723" name="Content Placeholder 2"/>
          <p:cNvSpPr>
            <a:spLocks noGrp="1"/>
          </p:cNvSpPr>
          <p:nvPr>
            <p:ph type="body" sz="quarter" idx="10"/>
          </p:nvPr>
        </p:nvSpPr>
        <p:spPr>
          <a:xfrm>
            <a:off x="369434" y="1600200"/>
            <a:ext cx="8305800" cy="2590800"/>
          </a:xfrm>
        </p:spPr>
        <p:txBody>
          <a:bodyPr/>
          <a:lstStyle/>
          <a:p>
            <a:pPr marL="342900" indent="-342900">
              <a:lnSpc>
                <a:spcPct val="110000"/>
              </a:lnSpc>
              <a:spcAft>
                <a:spcPts val="600"/>
              </a:spcAft>
              <a:buFont typeface="Arial" panose="020B0604020202020204" pitchFamily="34" charset="0"/>
              <a:buChar char="•"/>
            </a:pPr>
            <a:r>
              <a:rPr lang="en-US" altLang="en-US" dirty="0"/>
              <a:t>Connect to the computer through</a:t>
            </a:r>
          </a:p>
          <a:p>
            <a:pPr marL="685800" lvl="1" indent="-342900">
              <a:lnSpc>
                <a:spcPct val="110000"/>
              </a:lnSpc>
              <a:spcAft>
                <a:spcPts val="600"/>
              </a:spcAft>
              <a:buFont typeface="Courier New" panose="02070309020205020404" pitchFamily="49" charset="0"/>
              <a:buChar char="o"/>
            </a:pPr>
            <a:r>
              <a:rPr lang="en-US" altLang="en-US" dirty="0"/>
              <a:t>Ports</a:t>
            </a:r>
          </a:p>
          <a:p>
            <a:pPr marL="685800" lvl="1" indent="-342900">
              <a:lnSpc>
                <a:spcPct val="110000"/>
              </a:lnSpc>
              <a:spcAft>
                <a:spcPts val="600"/>
              </a:spcAft>
              <a:buFont typeface="Courier New" panose="02070309020205020404" pitchFamily="49" charset="0"/>
              <a:buChar char="o"/>
            </a:pPr>
            <a:r>
              <a:rPr lang="en-US" altLang="en-US" dirty="0"/>
              <a:t>Wirelessly</a:t>
            </a:r>
          </a:p>
          <a:p>
            <a:pPr marL="342900" indent="-342900">
              <a:lnSpc>
                <a:spcPct val="110000"/>
              </a:lnSpc>
              <a:spcAft>
                <a:spcPts val="600"/>
              </a:spcAft>
              <a:buFont typeface="Arial" panose="020B0604020202020204" pitchFamily="34" charset="0"/>
              <a:buChar char="•"/>
            </a:pPr>
            <a:r>
              <a:rPr lang="en-US" altLang="en-US" dirty="0"/>
              <a:t>Devices communicate by sending and receiving electronic signals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27</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6587465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384048" y="533400"/>
            <a:ext cx="8674100" cy="545110"/>
          </a:xfrm>
        </p:spPr>
        <p:txBody>
          <a:bodyPr/>
          <a:lstStyle/>
          <a:p>
            <a:r>
              <a:rPr lang="en-US" altLang="en-US" dirty="0"/>
              <a:t>Computer Hardware</a:t>
            </a:r>
            <a:br>
              <a:rPr lang="en-US" altLang="en-US" dirty="0"/>
            </a:br>
            <a:r>
              <a:rPr lang="en-US" altLang="en-US" sz="2400" dirty="0">
                <a:solidFill>
                  <a:srgbClr val="1E1860"/>
                </a:solidFill>
              </a:rPr>
              <a:t>Summary</a:t>
            </a:r>
          </a:p>
        </p:txBody>
      </p:sp>
      <p:sp>
        <p:nvSpPr>
          <p:cNvPr id="41987" name="Text Placeholder 3"/>
          <p:cNvSpPr>
            <a:spLocks noGrp="1"/>
          </p:cNvSpPr>
          <p:nvPr>
            <p:ph type="body" sz="quarter" idx="10"/>
          </p:nvPr>
        </p:nvSpPr>
        <p:spPr>
          <a:xfrm>
            <a:off x="369434" y="2130552"/>
            <a:ext cx="8305800" cy="3355848"/>
          </a:xfrm>
        </p:spPr>
        <p:txBody>
          <a:bodyPr/>
          <a:lstStyle/>
          <a:p>
            <a:pPr marL="342900" indent="-342900">
              <a:lnSpc>
                <a:spcPct val="110000"/>
              </a:lnSpc>
              <a:spcAft>
                <a:spcPts val="600"/>
              </a:spcAft>
              <a:buFont typeface="Arial" panose="020B0604020202020204" pitchFamily="34" charset="0"/>
              <a:buChar char="•"/>
            </a:pPr>
            <a:r>
              <a:rPr lang="en-US" altLang="en-US" dirty="0"/>
              <a:t>Major computer components are the motherboard, CPU, input/output devices, memory, and storage devices. </a:t>
            </a:r>
          </a:p>
          <a:p>
            <a:pPr marL="342900" indent="-342900">
              <a:lnSpc>
                <a:spcPct val="110000"/>
              </a:lnSpc>
              <a:spcAft>
                <a:spcPts val="600"/>
              </a:spcAft>
              <a:buFont typeface="Arial" panose="020B0604020202020204" pitchFamily="34" charset="0"/>
              <a:buChar char="•"/>
            </a:pPr>
            <a:r>
              <a:rPr lang="en-US" altLang="en-US" dirty="0"/>
              <a:t>Peripheral devices are hardware that connects to the computer but is not part of its core architecture; the devices connect to the computer through ports or wirelessly.</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28</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33966898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384048" y="533400"/>
            <a:ext cx="8674100" cy="545110"/>
          </a:xfrm>
        </p:spPr>
        <p:txBody>
          <a:bodyPr/>
          <a:lstStyle/>
          <a:p>
            <a:r>
              <a:rPr lang="en-US" altLang="en-US" dirty="0"/>
              <a:t>Computer Hardware</a:t>
            </a:r>
            <a:br>
              <a:rPr lang="en-US" altLang="en-US" dirty="0"/>
            </a:br>
            <a:r>
              <a:rPr lang="en-US" altLang="en-US" sz="2400" dirty="0">
                <a:solidFill>
                  <a:srgbClr val="1E1860"/>
                </a:solidFill>
              </a:rPr>
              <a:t>Summary</a:t>
            </a:r>
          </a:p>
        </p:txBody>
      </p:sp>
      <p:sp>
        <p:nvSpPr>
          <p:cNvPr id="41987" name="Text Placeholder 3"/>
          <p:cNvSpPr>
            <a:spLocks noGrp="1"/>
          </p:cNvSpPr>
          <p:nvPr>
            <p:ph type="body" sz="quarter" idx="10"/>
          </p:nvPr>
        </p:nvSpPr>
        <p:spPr>
          <a:xfrm>
            <a:off x="369434" y="2130552"/>
            <a:ext cx="8305800" cy="3584448"/>
          </a:xfrm>
        </p:spPr>
        <p:txBody>
          <a:bodyPr/>
          <a:lstStyle/>
          <a:p>
            <a:pPr marL="342900" indent="-342900">
              <a:lnSpc>
                <a:spcPct val="110000"/>
              </a:lnSpc>
              <a:spcAft>
                <a:spcPts val="600"/>
              </a:spcAft>
              <a:buFont typeface="Arial" panose="020B0604020202020204" pitchFamily="34" charset="0"/>
              <a:buChar char="•"/>
            </a:pPr>
            <a:r>
              <a:rPr lang="en-US" altLang="en-US" dirty="0"/>
              <a:t>Input devices are the keyboard, mouse, and microphones.</a:t>
            </a:r>
          </a:p>
          <a:p>
            <a:pPr marL="342900" indent="-342900">
              <a:lnSpc>
                <a:spcPct val="110000"/>
              </a:lnSpc>
              <a:spcAft>
                <a:spcPts val="600"/>
              </a:spcAft>
              <a:buFont typeface="Arial" panose="020B0604020202020204" pitchFamily="34" charset="0"/>
              <a:buChar char="•"/>
            </a:pPr>
            <a:r>
              <a:rPr lang="en-US" altLang="en-US" dirty="0"/>
              <a:t>Medical input devices are CT scanners, ultrasound probes, and MRI scanners. </a:t>
            </a:r>
          </a:p>
          <a:p>
            <a:pPr marL="342900" indent="-342900">
              <a:lnSpc>
                <a:spcPct val="110000"/>
              </a:lnSpc>
              <a:spcAft>
                <a:spcPts val="600"/>
              </a:spcAft>
              <a:buFont typeface="Arial" panose="020B0604020202020204" pitchFamily="34" charset="0"/>
              <a:buChar char="•"/>
            </a:pPr>
            <a:r>
              <a:rPr lang="en-US" altLang="en-US" dirty="0"/>
              <a:t>Output devices are monitors, printers, and speakers.</a:t>
            </a:r>
          </a:p>
          <a:p>
            <a:pPr marL="342900" indent="-342900">
              <a:lnSpc>
                <a:spcPct val="110000"/>
              </a:lnSpc>
              <a:spcAft>
                <a:spcPts val="600"/>
              </a:spcAft>
              <a:buFont typeface="Arial" panose="020B0604020202020204" pitchFamily="34" charset="0"/>
              <a:buChar char="•"/>
            </a:pPr>
            <a:r>
              <a:rPr lang="en-US" altLang="en-US" dirty="0"/>
              <a:t>Medical output devices are sonographic image producers, EKG systems, and voice synthesizers.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29</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43550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84048" y="533400"/>
            <a:ext cx="8674100" cy="545110"/>
          </a:xfrm>
        </p:spPr>
        <p:txBody>
          <a:bodyPr/>
          <a:lstStyle/>
          <a:p>
            <a:r>
              <a:rPr lang="en-US" altLang="en-US" dirty="0"/>
              <a:t>Computer Hardware Components</a:t>
            </a:r>
          </a:p>
        </p:txBody>
      </p:sp>
      <p:sp>
        <p:nvSpPr>
          <p:cNvPr id="21507" name="Content Placeholder 2"/>
          <p:cNvSpPr>
            <a:spLocks noGrp="1"/>
          </p:cNvSpPr>
          <p:nvPr>
            <p:ph type="body" sz="quarter" idx="10"/>
          </p:nvPr>
        </p:nvSpPr>
        <p:spPr>
          <a:xfrm>
            <a:off x="369434" y="1600200"/>
            <a:ext cx="8305800" cy="4648200"/>
          </a:xfrm>
        </p:spPr>
        <p:txBody>
          <a:bodyPr/>
          <a:lstStyle/>
          <a:p>
            <a:pPr marL="342900" indent="-342900">
              <a:lnSpc>
                <a:spcPct val="110000"/>
              </a:lnSpc>
              <a:spcAft>
                <a:spcPts val="1200"/>
              </a:spcAft>
              <a:buFont typeface="Arial" panose="020B0604020202020204" pitchFamily="34" charset="0"/>
              <a:buChar char="•"/>
            </a:pPr>
            <a:r>
              <a:rPr lang="en-US" altLang="en-US" dirty="0"/>
              <a:t>System components </a:t>
            </a:r>
          </a:p>
          <a:p>
            <a:pPr marL="627063" lvl="1" indent="-288925">
              <a:lnSpc>
                <a:spcPct val="110000"/>
              </a:lnSpc>
              <a:spcAft>
                <a:spcPts val="1200"/>
              </a:spcAft>
              <a:buFont typeface="Courier New" panose="02070309020205020404" pitchFamily="49" charset="0"/>
              <a:buChar char="o"/>
            </a:pPr>
            <a:r>
              <a:rPr lang="en-US" altLang="en-US" dirty="0"/>
              <a:t>Motherboard</a:t>
            </a:r>
          </a:p>
          <a:p>
            <a:pPr marL="969963" lvl="2" indent="-342900">
              <a:lnSpc>
                <a:spcPct val="110000"/>
              </a:lnSpc>
              <a:spcAft>
                <a:spcPts val="1200"/>
              </a:spcAft>
              <a:buFont typeface="Wingdings" panose="05000000000000000000" pitchFamily="2" charset="2"/>
              <a:buChar char="§"/>
            </a:pPr>
            <a:r>
              <a:rPr lang="en-US" altLang="en-US" dirty="0"/>
              <a:t>Ports</a:t>
            </a:r>
          </a:p>
          <a:p>
            <a:pPr marL="969963" lvl="2" indent="-342900">
              <a:lnSpc>
                <a:spcPct val="110000"/>
              </a:lnSpc>
              <a:spcAft>
                <a:spcPts val="1200"/>
              </a:spcAft>
              <a:buFont typeface="Wingdings" panose="05000000000000000000" pitchFamily="2" charset="2"/>
              <a:buChar char="§"/>
            </a:pPr>
            <a:r>
              <a:rPr lang="en-US" altLang="en-US" dirty="0"/>
              <a:t>Buses</a:t>
            </a:r>
          </a:p>
          <a:p>
            <a:pPr marL="627063" lvl="1" indent="-288925">
              <a:lnSpc>
                <a:spcPct val="110000"/>
              </a:lnSpc>
              <a:spcAft>
                <a:spcPts val="1200"/>
              </a:spcAft>
              <a:buFont typeface="Courier New" panose="02070309020205020404" pitchFamily="49" charset="0"/>
              <a:buChar char="o"/>
            </a:pPr>
            <a:r>
              <a:rPr lang="en-US" altLang="en-US" dirty="0"/>
              <a:t>Central Processing Unit (CPU)</a:t>
            </a:r>
          </a:p>
          <a:p>
            <a:pPr marL="342900" indent="-342900">
              <a:lnSpc>
                <a:spcPct val="110000"/>
              </a:lnSpc>
              <a:spcAft>
                <a:spcPts val="1200"/>
              </a:spcAft>
              <a:buFont typeface="Arial" panose="020B0604020202020204" pitchFamily="34" charset="0"/>
              <a:buChar char="•"/>
            </a:pPr>
            <a:r>
              <a:rPr lang="en-US" altLang="en-US" dirty="0"/>
              <a:t>Peripheral devices </a:t>
            </a:r>
          </a:p>
          <a:p>
            <a:pPr marL="627063" lvl="1" indent="-288925">
              <a:lnSpc>
                <a:spcPct val="110000"/>
              </a:lnSpc>
              <a:spcAft>
                <a:spcPts val="1200"/>
              </a:spcAft>
              <a:buFont typeface="Courier New" panose="02070309020205020404" pitchFamily="49" charset="0"/>
              <a:buChar char="o"/>
            </a:pPr>
            <a:r>
              <a:rPr lang="en-US" altLang="en-US" dirty="0"/>
              <a:t>Input and output devices</a:t>
            </a:r>
          </a:p>
          <a:p>
            <a:pPr marL="342900" indent="-342900">
              <a:lnSpc>
                <a:spcPct val="110000"/>
              </a:lnSpc>
              <a:spcAft>
                <a:spcPts val="1200"/>
              </a:spcAft>
              <a:buFont typeface="Arial" panose="020B0604020202020204" pitchFamily="34" charset="0"/>
              <a:buChar char="•"/>
            </a:pPr>
            <a:r>
              <a:rPr lang="en-US" altLang="en-US" dirty="0"/>
              <a:t>Storage devices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3</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3498721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384048" y="533400"/>
            <a:ext cx="8674100" cy="545110"/>
          </a:xfrm>
        </p:spPr>
        <p:txBody>
          <a:bodyPr/>
          <a:lstStyle/>
          <a:p>
            <a:r>
              <a:rPr lang="en-US" altLang="en-US" dirty="0"/>
              <a:t>Computer Hardware</a:t>
            </a:r>
            <a:br>
              <a:rPr lang="en-US" altLang="en-US" dirty="0"/>
            </a:br>
            <a:r>
              <a:rPr lang="en-US" altLang="en-US" sz="2400" dirty="0">
                <a:solidFill>
                  <a:srgbClr val="1E1860"/>
                </a:solidFill>
              </a:rPr>
              <a:t>References</a:t>
            </a:r>
          </a:p>
        </p:txBody>
      </p:sp>
      <p:sp>
        <p:nvSpPr>
          <p:cNvPr id="43011" name="Text Placeholder 2"/>
          <p:cNvSpPr>
            <a:spLocks noGrp="1"/>
          </p:cNvSpPr>
          <p:nvPr>
            <p:ph type="body" sz="quarter" idx="10"/>
          </p:nvPr>
        </p:nvSpPr>
        <p:spPr>
          <a:xfrm>
            <a:off x="369434" y="2130552"/>
            <a:ext cx="8305800" cy="4346448"/>
          </a:xfrm>
        </p:spPr>
        <p:txBody>
          <a:bodyPr/>
          <a:lstStyle/>
          <a:p>
            <a:pPr>
              <a:lnSpc>
                <a:spcPct val="110000"/>
              </a:lnSpc>
              <a:spcAft>
                <a:spcPts val="600"/>
              </a:spcAft>
            </a:pPr>
            <a:r>
              <a:rPr lang="en-US" altLang="en-US" sz="1600" b="1" dirty="0"/>
              <a:t>References</a:t>
            </a:r>
          </a:p>
          <a:p>
            <a:pPr>
              <a:lnSpc>
                <a:spcPct val="110000"/>
              </a:lnSpc>
              <a:spcAft>
                <a:spcPts val="1200"/>
              </a:spcAft>
            </a:pPr>
            <a:r>
              <a:rPr lang="en-US" sz="1600" b="0" dirty="0"/>
              <a:t>Radiology, C. (n.d.). CT (computed </a:t>
            </a:r>
            <a:r>
              <a:rPr lang="en-US" sz="1600" dirty="0"/>
              <a:t>t</a:t>
            </a:r>
            <a:r>
              <a:rPr lang="en-US" sz="1600" b="0" dirty="0"/>
              <a:t>omography). Retrieved from </a:t>
            </a:r>
            <a:r>
              <a:rPr lang="en-US" sz="1600" b="0" dirty="0">
                <a:hlinkClick r:id="rId4" tooltip="URL for referenced source."/>
              </a:rPr>
              <a:t>http://www.californiaradiology.com/uncategorized/ct-computed-tomography/</a:t>
            </a:r>
            <a:r>
              <a:rPr lang="en-US" sz="1600" b="0" dirty="0"/>
              <a:t>.</a:t>
            </a:r>
          </a:p>
          <a:p>
            <a:pPr>
              <a:lnSpc>
                <a:spcPct val="110000"/>
              </a:lnSpc>
              <a:spcAft>
                <a:spcPts val="1200"/>
              </a:spcAft>
            </a:pPr>
            <a:r>
              <a:rPr lang="en-US" altLang="en-US" sz="1600" b="0" dirty="0"/>
              <a:t>Wikipedia. (n.d.). </a:t>
            </a:r>
            <a:r>
              <a:rPr lang="en-US" sz="1600" b="0" dirty="0"/>
              <a:t>Positron </a:t>
            </a:r>
            <a:r>
              <a:rPr lang="en-US" sz="1600" dirty="0"/>
              <a:t>e</a:t>
            </a:r>
            <a:r>
              <a:rPr lang="en-US" sz="1600" b="0" dirty="0"/>
              <a:t>mission </a:t>
            </a:r>
            <a:r>
              <a:rPr lang="en-US" sz="1600" dirty="0"/>
              <a:t>t</a:t>
            </a:r>
            <a:r>
              <a:rPr lang="en-US" sz="1600" b="0" dirty="0"/>
              <a:t>omography. (n.d.). Retrieved from </a:t>
            </a:r>
            <a:r>
              <a:rPr lang="en-US" sz="1600" b="0" dirty="0">
                <a:hlinkClick r:id="rId5" tooltip="URL for referenced source."/>
              </a:rPr>
              <a:t>https://en.wikipedia.org/wiki/Positron_emission_tomography</a:t>
            </a:r>
            <a:endParaRPr lang="en-US" sz="1600" b="0" dirty="0"/>
          </a:p>
          <a:p>
            <a:pPr>
              <a:lnSpc>
                <a:spcPct val="110000"/>
              </a:lnSpc>
              <a:spcAft>
                <a:spcPts val="600"/>
              </a:spcAft>
            </a:pPr>
            <a:r>
              <a:rPr lang="en-US" sz="1600" b="1" dirty="0"/>
              <a:t>Images</a:t>
            </a:r>
          </a:p>
          <a:p>
            <a:pPr>
              <a:lnSpc>
                <a:spcPct val="110000"/>
              </a:lnSpc>
              <a:spcAft>
                <a:spcPts val="1200"/>
              </a:spcAft>
            </a:pPr>
            <a:r>
              <a:rPr lang="en-US" sz="1600" b="0" dirty="0"/>
              <a:t>E. (2013, August 29). File:A790GXH-128M-Motherboard.jpg [A A70GXH-128M motherboard, made by ASRock. This motherboard supports AMD AM2 /AM2 socket processors and includes AMD Radeon HD 3300 integrated graphics. It contains a variety of inputs such as SATA, PATA, PCI Express 2.0 x16, PCI Express 2.0 x1 and PCI slots.]. Retrieved August 17, 2016, from </a:t>
            </a:r>
            <a:r>
              <a:rPr lang="en-US" sz="1600" b="0" dirty="0">
                <a:hlinkClick r:id="rId6" tooltip="URL for referenced image."/>
              </a:rPr>
              <a:t>https://commons.wikimedia.org/wiki/File:A790GXH-128M-Motherboard.jpg</a:t>
            </a:r>
            <a:r>
              <a:rPr lang="en-US" sz="1600" b="0" dirty="0"/>
              <a:t>. This file is licensed under the </a:t>
            </a:r>
            <a:r>
              <a:rPr lang="en-US" sz="1600" b="0" dirty="0">
                <a:hlinkClick r:id="rId7" tooltip="URL for Creative Commons Attribution-ShareAlike 3.0 Unported License"/>
              </a:rPr>
              <a:t>Creative Commons Attribution-ShareAlike 3.0 Unported License</a:t>
            </a:r>
            <a:r>
              <a:rPr lang="en-US" sz="1600" b="0" dirty="0"/>
              <a:t>.</a:t>
            </a:r>
          </a:p>
        </p:txBody>
      </p:sp>
      <p:sp>
        <p:nvSpPr>
          <p:cNvPr id="8" name="Slide Number Placeholder 7"/>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30</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4267494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384048" y="533400"/>
            <a:ext cx="8674100" cy="545110"/>
          </a:xfrm>
        </p:spPr>
        <p:txBody>
          <a:bodyPr/>
          <a:lstStyle/>
          <a:p>
            <a:r>
              <a:rPr lang="en-US" altLang="en-US" dirty="0"/>
              <a:t>Computer Hardware</a:t>
            </a:r>
            <a:br>
              <a:rPr lang="en-US" altLang="en-US" dirty="0"/>
            </a:br>
            <a:r>
              <a:rPr lang="en-US" altLang="en-US" sz="2400" dirty="0">
                <a:solidFill>
                  <a:srgbClr val="1E1860"/>
                </a:solidFill>
              </a:rPr>
              <a:t>References</a:t>
            </a:r>
            <a:endParaRPr lang="en-US" altLang="en-US" sz="2400" dirty="0"/>
          </a:p>
        </p:txBody>
      </p:sp>
      <p:sp>
        <p:nvSpPr>
          <p:cNvPr id="44035" name="Text Placeholder 4"/>
          <p:cNvSpPr>
            <a:spLocks noGrp="1"/>
          </p:cNvSpPr>
          <p:nvPr>
            <p:ph type="body" sz="quarter" idx="10"/>
          </p:nvPr>
        </p:nvSpPr>
        <p:spPr>
          <a:xfrm>
            <a:off x="457200" y="2133600"/>
            <a:ext cx="8305800" cy="4803648"/>
          </a:xfrm>
        </p:spPr>
        <p:txBody>
          <a:bodyPr/>
          <a:lstStyle/>
          <a:p>
            <a:pPr>
              <a:spcAft>
                <a:spcPts val="600"/>
              </a:spcAft>
            </a:pPr>
            <a:r>
              <a:rPr lang="en-US" altLang="en-US" sz="1600" b="1" dirty="0"/>
              <a:t>Images</a:t>
            </a:r>
          </a:p>
          <a:p>
            <a:pPr marL="0" lvl="1">
              <a:lnSpc>
                <a:spcPct val="110000"/>
              </a:lnSpc>
              <a:spcAft>
                <a:spcPts val="1200"/>
              </a:spcAft>
            </a:pPr>
            <a:r>
              <a:rPr lang="en-US" sz="1600" dirty="0"/>
              <a:t>A Philips 64 slice 'Brilliance' Scanner. Glitzy queen00. (2007, May 4). Retrieved from </a:t>
            </a:r>
            <a:r>
              <a:rPr lang="en-US" sz="1600" dirty="0">
                <a:hlinkClick r:id="rId4" tooltip="URL for referenced image."/>
              </a:rPr>
              <a:t>https://commons.wikimedia.org/wiki/File:64_slice_scanner.JPG</a:t>
            </a:r>
            <a:r>
              <a:rPr lang="en-US" altLang="en-US" sz="1600" dirty="0"/>
              <a:t>. Public domain image.</a:t>
            </a:r>
          </a:p>
          <a:p>
            <a:pPr marL="0" lvl="1">
              <a:lnSpc>
                <a:spcPct val="110000"/>
              </a:lnSpc>
              <a:spcAft>
                <a:spcPts val="1200"/>
              </a:spcAft>
            </a:pPr>
            <a:r>
              <a:rPr lang="en-US" sz="1600" dirty="0" err="1"/>
              <a:t>Aloka</a:t>
            </a:r>
            <a:r>
              <a:rPr lang="en-US" sz="1600" dirty="0"/>
              <a:t> SSD 3500 ultrasound machine. Kitmondo Marketplace. (2013, November 11). Retrieved August 14, 2016, from </a:t>
            </a:r>
            <a:r>
              <a:rPr lang="en-US" sz="1600" dirty="0">
                <a:hlinkClick r:id="rId5" tooltip="URL for referenced image."/>
              </a:rPr>
              <a:t>https://commons.wikimedia.org/wiki/File:ALOKA_SSD-3500SV.jpg</a:t>
            </a:r>
            <a:r>
              <a:rPr lang="en-US" sz="1600" dirty="0"/>
              <a:t>. This file is licensed under the </a:t>
            </a:r>
            <a:r>
              <a:rPr lang="en-US" sz="1600" dirty="0">
                <a:hlinkClick r:id="rId6" tooltip="URL for the Creative Commons Attribution 2.0 Generic License"/>
              </a:rPr>
              <a:t>Creative Commons Attribution 2.0 Generic License</a:t>
            </a:r>
            <a:r>
              <a:rPr lang="en-US" sz="1600" dirty="0"/>
              <a:t>.</a:t>
            </a:r>
          </a:p>
          <a:p>
            <a:pPr marL="0" lvl="1">
              <a:lnSpc>
                <a:spcPct val="110000"/>
              </a:lnSpc>
              <a:spcAft>
                <a:spcPts val="1200"/>
              </a:spcAft>
            </a:pPr>
            <a:r>
              <a:rPr lang="en-US" sz="1600" dirty="0"/>
              <a:t>Magnetic Resonance Imaging scan of a head. Thattai, R. (2005, March 4). Retrieved February 13, 2017, from </a:t>
            </a:r>
            <a:r>
              <a:rPr lang="en-US" sz="1600" dirty="0">
                <a:hlinkClick r:id="rId7" tooltip="URL for referenced image."/>
              </a:rPr>
              <a:t>https://commons.wikimedia.org/wiki/File:MRI_head_side.jpg</a:t>
            </a:r>
            <a:r>
              <a:rPr lang="en-US" sz="1600" dirty="0"/>
              <a:t>. This file is licensed under the Creative Commons </a:t>
            </a:r>
            <a:r>
              <a:rPr lang="en-US" sz="1600" u="sng" dirty="0">
                <a:hlinkClick r:id="rId8" tooltip="URL for the Creative Commons Attribution-Share Alike 3.0 Unported License"/>
              </a:rPr>
              <a:t>Creative Commons Attribution-Share Alike 3.0 Unported License</a:t>
            </a:r>
            <a:r>
              <a:rPr lang="en-US" sz="1600" dirty="0"/>
              <a:t>.</a:t>
            </a:r>
          </a:p>
        </p:txBody>
      </p:sp>
      <p:sp>
        <p:nvSpPr>
          <p:cNvPr id="8" name="Slide Number Placeholder 7"/>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31</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611414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384048" y="533400"/>
            <a:ext cx="8674100" cy="545110"/>
          </a:xfrm>
        </p:spPr>
        <p:txBody>
          <a:bodyPr/>
          <a:lstStyle/>
          <a:p>
            <a:r>
              <a:rPr lang="en-US" altLang="en-US" dirty="0"/>
              <a:t>Computer Hardware</a:t>
            </a:r>
            <a:br>
              <a:rPr lang="en-US" altLang="en-US" dirty="0"/>
            </a:br>
            <a:r>
              <a:rPr lang="en-US" altLang="en-US" sz="2400" dirty="0">
                <a:solidFill>
                  <a:srgbClr val="1E1860"/>
                </a:solidFill>
              </a:rPr>
              <a:t>References</a:t>
            </a:r>
          </a:p>
        </p:txBody>
      </p:sp>
      <p:sp>
        <p:nvSpPr>
          <p:cNvPr id="44035" name="Text Placeholder 4"/>
          <p:cNvSpPr>
            <a:spLocks noGrp="1"/>
          </p:cNvSpPr>
          <p:nvPr>
            <p:ph type="body" sz="quarter" idx="10"/>
          </p:nvPr>
        </p:nvSpPr>
        <p:spPr>
          <a:xfrm>
            <a:off x="413394" y="2130552"/>
            <a:ext cx="8305800" cy="3355848"/>
          </a:xfrm>
        </p:spPr>
        <p:txBody>
          <a:bodyPr/>
          <a:lstStyle/>
          <a:p>
            <a:pPr>
              <a:spcAft>
                <a:spcPts val="600"/>
              </a:spcAft>
            </a:pPr>
            <a:r>
              <a:rPr lang="en-US" altLang="en-US" sz="1600" b="1" dirty="0"/>
              <a:t>Images</a:t>
            </a:r>
          </a:p>
          <a:p>
            <a:pPr marL="0" lvl="1">
              <a:lnSpc>
                <a:spcPct val="110000"/>
              </a:lnSpc>
              <a:spcAft>
                <a:spcPts val="1200"/>
              </a:spcAft>
            </a:pPr>
            <a:r>
              <a:rPr lang="en-US" altLang="en-US" sz="1600" dirty="0"/>
              <a:t>Orthogonal planes of a 3 dimensional sonographic volume with transverse and coronal measurements for estimating fetal cranial volume [image on the Internet]. DuBose, T. (2008, September 27). Retrieved from: </a:t>
            </a:r>
            <a:r>
              <a:rPr lang="en-US" altLang="en-US" sz="1600" dirty="0">
                <a:hlinkClick r:id="rId4" tooltip="URL for referenced image."/>
              </a:rPr>
              <a:t>https://en.wikipedia.org/wiki/File:Head-3D.jpg</a:t>
            </a:r>
            <a:r>
              <a:rPr lang="en-US" altLang="en-US" sz="1600" dirty="0"/>
              <a:t>. </a:t>
            </a:r>
            <a:r>
              <a:rPr lang="en-US" sz="1600" dirty="0"/>
              <a:t>This file is licensed under the Creative Commons </a:t>
            </a:r>
            <a:r>
              <a:rPr lang="en-US" sz="1600" u="sng" dirty="0">
                <a:hlinkClick r:id="rId5" tooltip="URL for the Creative Commons Attribution-Share Alike 3.0 Unported License"/>
              </a:rPr>
              <a:t>Creative Commons Attribution-Share Alike 3.0 Unported License</a:t>
            </a:r>
            <a:r>
              <a:rPr lang="en-US" sz="1600" dirty="0"/>
              <a:t>.</a:t>
            </a:r>
            <a:endParaRPr lang="en-US" altLang="en-US" sz="1600" dirty="0"/>
          </a:p>
          <a:p>
            <a:pPr marL="0" lvl="1">
              <a:lnSpc>
                <a:spcPct val="110000"/>
              </a:lnSpc>
              <a:spcAft>
                <a:spcPts val="1200"/>
              </a:spcAft>
            </a:pPr>
            <a:r>
              <a:rPr lang="en-US" sz="1600" dirty="0"/>
              <a:t>Normal adult 12-lead ECG. Jenkins, D., &amp; Gerred, S. (2014). ECG Library. Retrieved February 13, 2017, from </a:t>
            </a:r>
            <a:r>
              <a:rPr lang="en-US" sz="1600" dirty="0">
                <a:hlinkClick r:id="rId6" tooltip="URL for referenced image."/>
              </a:rPr>
              <a:t>http://www.ecglibrary.com/norm.php</a:t>
            </a:r>
            <a:r>
              <a:rPr lang="en-US" sz="1600" dirty="0"/>
              <a:t>. This image may be used for any noncommercial purpose with attribution.</a:t>
            </a:r>
            <a:endParaRPr lang="en-US" altLang="en-US" sz="1600" dirty="0"/>
          </a:p>
        </p:txBody>
      </p:sp>
      <p:sp>
        <p:nvSpPr>
          <p:cNvPr id="8" name="Slide Number Placeholder 7"/>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32</a:t>
            </a:fld>
            <a:endParaRPr lang="en-US" sz="12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5435987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8" name="object 8"/>
          <p:cNvSpPr txBox="1"/>
          <p:nvPr/>
        </p:nvSpPr>
        <p:spPr>
          <a:xfrm>
            <a:off x="767873" y="1524000"/>
            <a:ext cx="8382000" cy="553998"/>
          </a:xfrm>
          <a:prstGeom prst="rect">
            <a:avLst/>
          </a:prstGeom>
        </p:spPr>
        <p:txBody>
          <a:bodyPr vert="horz" wrap="square" lIns="0" tIns="0" rIns="0" bIns="0" rtlCol="0">
            <a:spAutoFit/>
          </a:bodyPr>
          <a:lstStyle/>
          <a:p>
            <a:r>
              <a:rPr lang="en-US" sz="1200" dirty="0">
                <a:solidFill>
                  <a:schemeClr val="bg1"/>
                </a:solidFill>
                <a:latin typeface="Century Gothic" panose="020B0502020202020204" pitchFamily="34" charset="0"/>
              </a:rPr>
              <a:t>This material was developed by Oregon Health &amp; Science University, funded by the Department of Health and Human Services, Office of the National Coordinator for Health Information Technology under Award Number 90WT0001.</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2" name="object 8"/>
          <p:cNvSpPr txBox="1"/>
          <p:nvPr/>
        </p:nvSpPr>
        <p:spPr>
          <a:xfrm>
            <a:off x="767873" y="26621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Tree>
    <p:extLst>
      <p:ext uri="{BB962C8B-B14F-4D97-AF65-F5344CB8AC3E}">
        <p14:creationId xmlns:p14="http://schemas.microsoft.com/office/powerpoint/2010/main" val="1931111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4048" y="521690"/>
            <a:ext cx="9521952" cy="545110"/>
          </a:xfrm>
        </p:spPr>
        <p:txBody>
          <a:bodyPr/>
          <a:lstStyle/>
          <a:p>
            <a:r>
              <a:rPr lang="en-US" altLang="en-US" dirty="0"/>
              <a:t>System Components</a:t>
            </a:r>
          </a:p>
        </p:txBody>
      </p:sp>
      <p:sp>
        <p:nvSpPr>
          <p:cNvPr id="7" name="Text Placeholder 6"/>
          <p:cNvSpPr>
            <a:spLocks noGrp="1"/>
          </p:cNvSpPr>
          <p:nvPr>
            <p:ph type="body" sz="quarter" idx="10"/>
          </p:nvPr>
        </p:nvSpPr>
        <p:spPr>
          <a:xfrm>
            <a:off x="5483626" y="5967525"/>
            <a:ext cx="4139066" cy="413084"/>
          </a:xfrm>
        </p:spPr>
        <p:txBody>
          <a:bodyPr/>
          <a:lstStyle/>
          <a:p>
            <a:r>
              <a:rPr lang="en-US" altLang="en-US" sz="1600" dirty="0"/>
              <a:t>(Evan-Amos, 2013, CC BY-SA 3.0)</a:t>
            </a:r>
          </a:p>
          <a:p>
            <a:endParaRPr lang="en-US" dirty="0"/>
          </a:p>
        </p:txBody>
      </p:sp>
      <p:sp>
        <p:nvSpPr>
          <p:cNvPr id="22531" name="Content Placeholder 2"/>
          <p:cNvSpPr>
            <a:spLocks noGrp="1"/>
          </p:cNvSpPr>
          <p:nvPr>
            <p:ph type="body" sz="quarter" idx="11"/>
          </p:nvPr>
        </p:nvSpPr>
        <p:spPr>
          <a:xfrm>
            <a:off x="457200" y="2130552"/>
            <a:ext cx="3962400" cy="3965448"/>
          </a:xfrm>
        </p:spPr>
        <p:txBody>
          <a:bodyPr/>
          <a:lstStyle/>
          <a:p>
            <a:pPr marL="342900" indent="-342900">
              <a:lnSpc>
                <a:spcPct val="110000"/>
              </a:lnSpc>
              <a:spcAft>
                <a:spcPts val="600"/>
              </a:spcAft>
              <a:buFont typeface="Arial" panose="020B0604020202020204" pitchFamily="34" charset="0"/>
              <a:buChar char="•"/>
            </a:pPr>
            <a:r>
              <a:rPr lang="en-US" altLang="en-US" dirty="0">
                <a:solidFill>
                  <a:schemeClr val="tx1"/>
                </a:solidFill>
              </a:rPr>
              <a:t>Main printed circuit board</a:t>
            </a:r>
          </a:p>
          <a:p>
            <a:pPr marL="685800" lvl="1" indent="-342900">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rPr>
              <a:t>Holds principal components </a:t>
            </a:r>
          </a:p>
          <a:p>
            <a:pPr marL="685800" lvl="1" indent="-342900">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rPr>
              <a:t>Provides communication between principal components </a:t>
            </a:r>
          </a:p>
          <a:p>
            <a:pPr marL="685800" lvl="1" indent="-342900">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rPr>
              <a:t>Provides connectors to peripheral </a:t>
            </a:r>
            <a:r>
              <a:rPr lang="en-US" altLang="en-US" sz="2860" dirty="0">
                <a:latin typeface="Century Gothic" panose="020B0502020202020204" pitchFamily="34" charset="0"/>
              </a:rPr>
              <a:t>devices</a:t>
            </a:r>
          </a:p>
        </p:txBody>
      </p:sp>
      <p:pic>
        <p:nvPicPr>
          <p:cNvPr id="3" name="Content Placeholder 2" descr="Image of a laptop motherboard."/>
          <p:cNvPicPr>
            <a:picLocks noGrp="1" noChangeAspect="1"/>
          </p:cNvPicPr>
          <p:nvPr>
            <p:ph sz="quarter" idx="4294967295"/>
          </p:nvPr>
        </p:nvPicPr>
        <p:blipFill>
          <a:blip r:embed="rId4" cstate="print">
            <a:extLst>
              <a:ext uri="{28A0092B-C50C-407E-A947-70E740481C1C}">
                <a14:useLocalDpi xmlns:a14="http://schemas.microsoft.com/office/drawing/2010/main" val="0"/>
              </a:ext>
            </a:extLst>
          </a:blip>
          <a:stretch>
            <a:fillRect/>
          </a:stretch>
        </p:blipFill>
        <p:spPr>
          <a:xfrm>
            <a:off x="4356100" y="1940818"/>
            <a:ext cx="5549900" cy="3721100"/>
          </a:xfrm>
          <a:prstGeom prst="rect">
            <a:avLst/>
          </a:prstGeom>
        </p:spPr>
      </p:pic>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4</a:t>
            </a:fld>
            <a:endParaRPr lang="en-US" sz="1200" dirty="0">
              <a:latin typeface="Century Gothic" panose="020B0502020202020204" pitchFamily="34" charset="0"/>
            </a:endParaRPr>
          </a:p>
        </p:txBody>
      </p:sp>
      <p:sp>
        <p:nvSpPr>
          <p:cNvPr id="8" name="Text Placeholder 1"/>
          <p:cNvSpPr txBox="1">
            <a:spLocks/>
          </p:cNvSpPr>
          <p:nvPr/>
        </p:nvSpPr>
        <p:spPr>
          <a:xfrm>
            <a:off x="384047" y="11669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kern="0" dirty="0"/>
              <a:t>Motherboard—1</a:t>
            </a:r>
          </a:p>
        </p:txBody>
      </p:sp>
    </p:spTree>
    <p:custDataLst>
      <p:tags r:id="rId1"/>
    </p:custDataLst>
    <p:extLst>
      <p:ext uri="{BB962C8B-B14F-4D97-AF65-F5344CB8AC3E}">
        <p14:creationId xmlns:p14="http://schemas.microsoft.com/office/powerpoint/2010/main" val="626856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4048" y="533400"/>
            <a:ext cx="8674100" cy="545110"/>
          </a:xfrm>
        </p:spPr>
        <p:txBody>
          <a:bodyPr/>
          <a:lstStyle/>
          <a:p>
            <a:r>
              <a:rPr lang="en-US" altLang="en-US" dirty="0"/>
              <a:t>System Components</a:t>
            </a:r>
          </a:p>
        </p:txBody>
      </p:sp>
      <p:sp>
        <p:nvSpPr>
          <p:cNvPr id="7" name="Text Placeholder 6"/>
          <p:cNvSpPr>
            <a:spLocks noGrp="1"/>
          </p:cNvSpPr>
          <p:nvPr>
            <p:ph type="body" sz="quarter" idx="10"/>
          </p:nvPr>
        </p:nvSpPr>
        <p:spPr>
          <a:xfrm>
            <a:off x="685800" y="7096369"/>
            <a:ext cx="3962400" cy="393699"/>
          </a:xfrm>
        </p:spPr>
        <p:txBody>
          <a:bodyPr/>
          <a:lstStyle/>
          <a:p>
            <a:r>
              <a:rPr lang="en-US" altLang="en-US" sz="1800" dirty="0"/>
              <a:t>(Evan-Amos, 2013, CC BY-SA 3.0</a:t>
            </a:r>
            <a:r>
              <a:rPr lang="en-US" altLang="en-US" sz="1600" dirty="0"/>
              <a:t>)</a:t>
            </a:r>
          </a:p>
          <a:p>
            <a:endParaRPr lang="en-US" dirty="0"/>
          </a:p>
        </p:txBody>
      </p:sp>
      <p:pic>
        <p:nvPicPr>
          <p:cNvPr id="3" name="Picture Placeholder 2" descr="Image of a laptop motherboard. The image contains an arrow indicating where the CPU will be located once installed."/>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452438" y="2067169"/>
            <a:ext cx="9045575" cy="5029200"/>
          </a:xfrm>
          <a:prstGeom prst="rect">
            <a:avLst/>
          </a:prstGeom>
        </p:spPr>
      </p:pic>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5</a:t>
            </a:fld>
            <a:endParaRPr lang="en-US" sz="1200" dirty="0">
              <a:latin typeface="Century Gothic" panose="020B0502020202020204" pitchFamily="34" charset="0"/>
            </a:endParaRPr>
          </a:p>
        </p:txBody>
      </p:sp>
      <p:sp>
        <p:nvSpPr>
          <p:cNvPr id="6" name="Text Placeholder 1"/>
          <p:cNvSpPr txBox="1">
            <a:spLocks/>
          </p:cNvSpPr>
          <p:nvPr/>
        </p:nvSpPr>
        <p:spPr>
          <a:xfrm>
            <a:off x="384047" y="11669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kern="0" dirty="0"/>
              <a:t>Motherboard—2</a:t>
            </a:r>
          </a:p>
        </p:txBody>
      </p:sp>
    </p:spTree>
    <p:custDataLst>
      <p:tags r:id="rId1"/>
    </p:custDataLst>
    <p:extLst>
      <p:ext uri="{BB962C8B-B14F-4D97-AF65-F5344CB8AC3E}">
        <p14:creationId xmlns:p14="http://schemas.microsoft.com/office/powerpoint/2010/main" val="9581572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4048" y="521690"/>
            <a:ext cx="8674100" cy="545110"/>
          </a:xfrm>
        </p:spPr>
        <p:txBody>
          <a:bodyPr/>
          <a:lstStyle/>
          <a:p>
            <a:r>
              <a:rPr lang="en-US" altLang="en-US" dirty="0"/>
              <a:t>System Components</a:t>
            </a:r>
          </a:p>
        </p:txBody>
      </p:sp>
      <p:sp>
        <p:nvSpPr>
          <p:cNvPr id="7" name="Text Placeholder 6"/>
          <p:cNvSpPr>
            <a:spLocks noGrp="1"/>
          </p:cNvSpPr>
          <p:nvPr>
            <p:ph type="body" sz="quarter" idx="10"/>
          </p:nvPr>
        </p:nvSpPr>
        <p:spPr>
          <a:xfrm>
            <a:off x="609600" y="7086600"/>
            <a:ext cx="4888366" cy="381000"/>
          </a:xfrm>
        </p:spPr>
        <p:txBody>
          <a:bodyPr/>
          <a:lstStyle/>
          <a:p>
            <a:r>
              <a:rPr lang="en-US" altLang="en-US" sz="1800" dirty="0"/>
              <a:t>(Evan-Amos, 2013, CC BY-SA 3.0)</a:t>
            </a:r>
            <a:endParaRPr lang="en-US" sz="1800" dirty="0"/>
          </a:p>
        </p:txBody>
      </p:sp>
      <p:pic>
        <p:nvPicPr>
          <p:cNvPr id="3" name="Picture Placeholder 2" descr="Image of a laptop motherboard. The image contains an arrow indicating where the two RAM slots are located."/>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366463" y="1828800"/>
            <a:ext cx="8963025" cy="5029200"/>
          </a:xfrm>
          <a:prstGeom prst="rect">
            <a:avLst/>
          </a:prstGeom>
        </p:spPr>
      </p:pic>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6</a:t>
            </a:fld>
            <a:endParaRPr lang="en-US" sz="1200" dirty="0">
              <a:latin typeface="Century Gothic" panose="020B0502020202020204" pitchFamily="34" charset="0"/>
            </a:endParaRPr>
          </a:p>
        </p:txBody>
      </p:sp>
      <p:sp>
        <p:nvSpPr>
          <p:cNvPr id="6" name="Text Placeholder 1"/>
          <p:cNvSpPr txBox="1">
            <a:spLocks/>
          </p:cNvSpPr>
          <p:nvPr/>
        </p:nvSpPr>
        <p:spPr>
          <a:xfrm>
            <a:off x="384047" y="11669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kern="0" dirty="0"/>
              <a:t>Motherboard—3</a:t>
            </a:r>
          </a:p>
        </p:txBody>
      </p:sp>
    </p:spTree>
    <p:custDataLst>
      <p:tags r:id="rId1"/>
    </p:custDataLst>
    <p:extLst>
      <p:ext uri="{BB962C8B-B14F-4D97-AF65-F5344CB8AC3E}">
        <p14:creationId xmlns:p14="http://schemas.microsoft.com/office/powerpoint/2010/main" val="2999557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4048" y="533400"/>
            <a:ext cx="8674100" cy="545110"/>
          </a:xfrm>
        </p:spPr>
        <p:txBody>
          <a:bodyPr/>
          <a:lstStyle/>
          <a:p>
            <a:r>
              <a:rPr lang="en-US" altLang="en-US" dirty="0"/>
              <a:t>System Components</a:t>
            </a:r>
          </a:p>
        </p:txBody>
      </p:sp>
      <p:sp>
        <p:nvSpPr>
          <p:cNvPr id="7" name="Text Placeholder 6"/>
          <p:cNvSpPr>
            <a:spLocks noGrp="1"/>
          </p:cNvSpPr>
          <p:nvPr>
            <p:ph type="body" sz="quarter" idx="10"/>
          </p:nvPr>
        </p:nvSpPr>
        <p:spPr>
          <a:xfrm>
            <a:off x="612648" y="7086600"/>
            <a:ext cx="4035552" cy="360118"/>
          </a:xfrm>
        </p:spPr>
        <p:txBody>
          <a:bodyPr/>
          <a:lstStyle/>
          <a:p>
            <a:r>
              <a:rPr lang="en-US" altLang="en-US" sz="1800" dirty="0"/>
              <a:t>(Evan-Amos, 2013, CC BY-SA 3.0)</a:t>
            </a:r>
          </a:p>
          <a:p>
            <a:endParaRPr lang="en-US" dirty="0"/>
          </a:p>
        </p:txBody>
      </p:sp>
      <p:pic>
        <p:nvPicPr>
          <p:cNvPr id="3" name="Picture Placeholder 2" descr="Image of a laptop motherboard. The image contains an arrow indicating where the integrated device electronics (IDE) connecto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384048" y="1914159"/>
            <a:ext cx="9053512" cy="4949825"/>
          </a:xfrm>
          <a:prstGeom prst="rect">
            <a:avLst/>
          </a:prstGeom>
        </p:spPr>
      </p:pic>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7</a:t>
            </a:fld>
            <a:endParaRPr lang="en-US" sz="1200" dirty="0">
              <a:latin typeface="Century Gothic" panose="020B0502020202020204" pitchFamily="34" charset="0"/>
            </a:endParaRPr>
          </a:p>
        </p:txBody>
      </p:sp>
      <p:sp>
        <p:nvSpPr>
          <p:cNvPr id="6" name="Text Placeholder 1"/>
          <p:cNvSpPr txBox="1">
            <a:spLocks/>
          </p:cNvSpPr>
          <p:nvPr/>
        </p:nvSpPr>
        <p:spPr>
          <a:xfrm>
            <a:off x="384047" y="11669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kern="0" dirty="0"/>
              <a:t>Motherboard—4</a:t>
            </a:r>
          </a:p>
        </p:txBody>
      </p:sp>
    </p:spTree>
    <p:custDataLst>
      <p:tags r:id="rId1"/>
    </p:custDataLst>
    <p:extLst>
      <p:ext uri="{BB962C8B-B14F-4D97-AF65-F5344CB8AC3E}">
        <p14:creationId xmlns:p14="http://schemas.microsoft.com/office/powerpoint/2010/main" val="297418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4048" y="521690"/>
            <a:ext cx="8674100" cy="545110"/>
          </a:xfrm>
        </p:spPr>
        <p:txBody>
          <a:bodyPr/>
          <a:lstStyle/>
          <a:p>
            <a:r>
              <a:rPr lang="en-US" altLang="en-US" dirty="0"/>
              <a:t>System Components</a:t>
            </a:r>
          </a:p>
        </p:txBody>
      </p:sp>
      <p:sp>
        <p:nvSpPr>
          <p:cNvPr id="2" name="Text Placeholder 1"/>
          <p:cNvSpPr>
            <a:spLocks noGrp="1"/>
          </p:cNvSpPr>
          <p:nvPr>
            <p:ph type="body" sz="quarter" idx="10"/>
          </p:nvPr>
        </p:nvSpPr>
        <p:spPr>
          <a:xfrm>
            <a:off x="612648" y="7086600"/>
            <a:ext cx="5155106" cy="360452"/>
          </a:xfrm>
        </p:spPr>
        <p:txBody>
          <a:bodyPr/>
          <a:lstStyle/>
          <a:p>
            <a:r>
              <a:rPr lang="en-US" altLang="en-US" sz="1800" dirty="0"/>
              <a:t>(Evan-Amos, 2013, CC BY-SA 3.0)</a:t>
            </a:r>
          </a:p>
        </p:txBody>
      </p:sp>
      <p:pic>
        <p:nvPicPr>
          <p:cNvPr id="3" name="Picture Placeholder 2" descr="Image of a laptop motherboard. The image contains two arrows showing where the two peripheral component interfaces (PCI) slots are located."/>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879" b="879"/>
          <a:stretch>
            <a:fillRect/>
          </a:stretch>
        </p:blipFill>
        <p:spPr>
          <a:xfrm>
            <a:off x="304800" y="1752600"/>
            <a:ext cx="9051925" cy="5181600"/>
          </a:xfrm>
          <a:prstGeom prst="rect">
            <a:avLst/>
          </a:prstGeom>
        </p:spPr>
      </p:pic>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8</a:t>
            </a:fld>
            <a:endParaRPr lang="en-US" sz="1200" dirty="0">
              <a:latin typeface="Century Gothic" panose="020B0502020202020204" pitchFamily="34" charset="0"/>
            </a:endParaRPr>
          </a:p>
        </p:txBody>
      </p:sp>
      <p:sp>
        <p:nvSpPr>
          <p:cNvPr id="6" name="Text Placeholder 1"/>
          <p:cNvSpPr txBox="1">
            <a:spLocks/>
          </p:cNvSpPr>
          <p:nvPr/>
        </p:nvSpPr>
        <p:spPr>
          <a:xfrm>
            <a:off x="384047" y="11669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kern="0" dirty="0"/>
              <a:t>Motherboard—5</a:t>
            </a:r>
          </a:p>
        </p:txBody>
      </p:sp>
    </p:spTree>
    <p:custDataLst>
      <p:tags r:id="rId1"/>
    </p:custDataLst>
    <p:extLst>
      <p:ext uri="{BB962C8B-B14F-4D97-AF65-F5344CB8AC3E}">
        <p14:creationId xmlns:p14="http://schemas.microsoft.com/office/powerpoint/2010/main" val="895235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4048" y="533400"/>
            <a:ext cx="8674100" cy="545110"/>
          </a:xfrm>
        </p:spPr>
        <p:txBody>
          <a:bodyPr/>
          <a:lstStyle/>
          <a:p>
            <a:r>
              <a:rPr lang="en-US" altLang="en-US" dirty="0"/>
              <a:t>System Components</a:t>
            </a:r>
          </a:p>
        </p:txBody>
      </p:sp>
      <p:sp>
        <p:nvSpPr>
          <p:cNvPr id="9" name="Text Placeholder 6"/>
          <p:cNvSpPr>
            <a:spLocks noGrp="1"/>
          </p:cNvSpPr>
          <p:nvPr>
            <p:ph type="body" sz="quarter" idx="10"/>
          </p:nvPr>
        </p:nvSpPr>
        <p:spPr>
          <a:xfrm>
            <a:off x="612648" y="7099300"/>
            <a:ext cx="3806952" cy="304800"/>
          </a:xfrm>
        </p:spPr>
        <p:txBody>
          <a:bodyPr/>
          <a:lstStyle/>
          <a:p>
            <a:r>
              <a:rPr lang="en-US" altLang="en-US" sz="1800" dirty="0"/>
              <a:t>(Evan-Amos, 2013, CC BY-SA 3.0)</a:t>
            </a:r>
          </a:p>
          <a:p>
            <a:endParaRPr lang="en-US" dirty="0"/>
          </a:p>
        </p:txBody>
      </p:sp>
      <p:pic>
        <p:nvPicPr>
          <p:cNvPr id="3" name="Picture Placeholder 2" descr="Image of a laptop motherboard. The image contains a yellow line around a series of ports for connecting peripheral devices."/>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304800" y="2057400"/>
            <a:ext cx="9051925" cy="4951412"/>
          </a:xfrm>
          <a:prstGeom prst="rect">
            <a:avLst/>
          </a:prstGeom>
        </p:spPr>
      </p:pic>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200">
                <a:latin typeface="Century Gothic" panose="020B0502020202020204" pitchFamily="34" charset="0"/>
              </a:rPr>
              <a:pPr/>
              <a:t>9</a:t>
            </a:fld>
            <a:endParaRPr lang="en-US" sz="1200" dirty="0">
              <a:latin typeface="Century Gothic" panose="020B0502020202020204" pitchFamily="34" charset="0"/>
            </a:endParaRPr>
          </a:p>
        </p:txBody>
      </p:sp>
      <p:sp>
        <p:nvSpPr>
          <p:cNvPr id="6" name="Text Placeholder 1"/>
          <p:cNvSpPr txBox="1">
            <a:spLocks/>
          </p:cNvSpPr>
          <p:nvPr/>
        </p:nvSpPr>
        <p:spPr>
          <a:xfrm>
            <a:off x="384047" y="1166902"/>
            <a:ext cx="9113965" cy="50949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b="1" kern="0" dirty="0"/>
              <a:t>Motherboard—6</a:t>
            </a:r>
          </a:p>
        </p:txBody>
      </p:sp>
    </p:spTree>
    <p:custDataLst>
      <p:tags r:id="rId1"/>
    </p:custDataLst>
    <p:extLst>
      <p:ext uri="{BB962C8B-B14F-4D97-AF65-F5344CB8AC3E}">
        <p14:creationId xmlns:p14="http://schemas.microsoft.com/office/powerpoint/2010/main" val="6711946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2_V3.mp3"/>
  <p:tag name="AUDIO_ID" val="259"/>
  <p:tag name="ELAPSEDTIME" val="39.027"/>
  <p:tag name="ARTICULATE_SLIDE_NAV" val="2"/>
  <p:tag name="ARTICULATE_SLIDE_GUID" val="cd0766ae-4d83-40b0-b250-75aa645a3bb3"/>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5_V3.mp3"/>
  <p:tag name="AUDIO_ID" val="262"/>
  <p:tag name="ELAPSEDTIME" val="14.028"/>
  <p:tag name="ARTICULATE_SLIDE_NAV" val="5"/>
  <p:tag name="ARTICULATE_SLIDE_GUID" val="47851ab4-23f5-4538-a3bd-3ee375371d09"/>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6_V3.mp3"/>
  <p:tag name="AUDIO_ID" val="263"/>
  <p:tag name="ELAPSEDTIME" val="49.79"/>
  <p:tag name="ARTICULATE_SLIDE_NAV" val="6"/>
  <p:tag name="ARTICULATE_SLIDE_GUID" val="731a78f1-c4ea-414d-a540-0f84c3539087"/>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5_V3.mp3"/>
  <p:tag name="AUDIO_ID" val="262"/>
  <p:tag name="ELAPSEDTIME" val="14.028"/>
  <p:tag name="ARTICULATE_SLIDE_NAV" val="5"/>
  <p:tag name="ARTICULATE_SLIDE_GUID" val="47851ab4-23f5-4538-a3bd-3ee375371d09"/>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12_V3.mp3"/>
  <p:tag name="AUDIO_ID" val="269"/>
  <p:tag name="ELAPSEDTIME" val="37.982"/>
  <p:tag name="ARTICULATE_SLIDE_NAV" val="12"/>
  <p:tag name="ARTICULATE_SLIDE_GUID" val="558bb672-1ddb-48e0-82c8-f14ccc83ce15"/>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12_V3.mp3"/>
  <p:tag name="AUDIO_ID" val="269"/>
  <p:tag name="ELAPSEDTIME" val="37.982"/>
  <p:tag name="ARTICULATE_SLIDE_NAV" val="12"/>
  <p:tag name="ARTICULATE_SLIDE_GUID" val="558bb672-1ddb-48e0-82c8-f14ccc83ce15"/>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15_V3.mp3"/>
  <p:tag name="AUDIO_ID" val="272"/>
  <p:tag name="ELAPSEDTIME" val="72.516"/>
  <p:tag name="ARTICULATE_SLIDE_NAV" val="15"/>
  <p:tag name="ARTICULATE_SLIDE_GUID" val="34961d4e-5de1-47bc-b86d-116f3808c861"/>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16_V3.mp3"/>
  <p:tag name="AUDIO_ID" val="273"/>
  <p:tag name="ELAPSEDTIME" val="27.821"/>
  <p:tag name="ARTICULATE_SLIDE_NAV" val="16"/>
  <p:tag name="ARTICULATE_SLIDE_GUID" val="66018b09-c7b8-4b4e-8f19-a11d84bd4ddd"/>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17_V3.mp3"/>
  <p:tag name="AUDIO_ID" val="274"/>
  <p:tag name="ELAPSEDTIME" val="24.973"/>
  <p:tag name="ARTICULATE_SLIDE_NAV" val="17"/>
  <p:tag name="ARTICULATE_SLIDE_GUID" val="2f4e235c-988a-4a76-9f25-fd8267c30018"/>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19_V3.mp3"/>
  <p:tag name="AUDIO_ID" val="276"/>
  <p:tag name="ELAPSEDTIME" val="30.381"/>
  <p:tag name="ARTICULATE_SLIDE_NAV" val="19"/>
  <p:tag name="ARTICULATE_SLIDE_GUID" val="2481ef02-fbe2-4131-a97f-067008f668f7"/>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20_V3.mp3"/>
  <p:tag name="AUDIO_ID" val="277"/>
  <p:tag name="ELAPSEDTIME" val="23.746"/>
  <p:tag name="ARTICULATE_SLIDE_NAV" val="20"/>
  <p:tag name="ARTICULATE_SLIDE_GUID" val="73d1fefe-0264-4aa5-8ee9-2fca7121cf78"/>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5_V3.mp3"/>
  <p:tag name="AUDIO_ID" val="262"/>
  <p:tag name="ELAPSEDTIME" val="14.028"/>
  <p:tag name="ARTICULATE_SLIDE_NAV" val="5"/>
  <p:tag name="ARTICULATE_SLIDE_GUID" val="47851ab4-23f5-4538-a3bd-3ee375371d09"/>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12_V3.mp3"/>
  <p:tag name="AUDIO_ID" val="269"/>
  <p:tag name="ELAPSEDTIME" val="37.982"/>
  <p:tag name="ARTICULATE_SLIDE_NAV" val="12"/>
  <p:tag name="ARTICULATE_SLIDE_GUID" val="558bb672-1ddb-48e0-82c8-f14ccc83ce15"/>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21_V3.mp3"/>
  <p:tag name="AUDIO_ID" val="278"/>
  <p:tag name="ELAPSEDTIME" val="46.525"/>
  <p:tag name="ARTICULATE_SLIDE_NAV" val="21"/>
  <p:tag name="ARTICULATE_SLIDE_GUID" val="9c23bce4-844b-4b4a-9861-66e1b12689b1"/>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24_V3.mp3"/>
  <p:tag name="AUDIO_ID" val="281"/>
  <p:tag name="ELAPSEDTIME" val="33.437"/>
  <p:tag name="ARTICULATE_SLIDE_NAV" val="24"/>
  <p:tag name="ARTICULATE_SLIDE_GUID" val="06032d4e-41cf-4357-8879-8cc0d9ca4e1a"/>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22_V3.mp3"/>
  <p:tag name="AUDIO_ID" val="279"/>
  <p:tag name="ELAPSEDTIME" val="34.952"/>
  <p:tag name="ARTICULATE_SLIDE_NAV" val="22"/>
  <p:tag name="ARTICULATE_SLIDE_GUID" val="591e81f5-b6af-46e6-96d1-40db5812978d"/>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23_V3.mp3"/>
  <p:tag name="AUDIO_ID" val="280"/>
  <p:tag name="ELAPSEDTIME" val="36.441"/>
  <p:tag name="ARTICULATE_SLIDE_NAV" val="23"/>
  <p:tag name="ARTICULATE_SLIDE_GUID" val="4c072cbf-83e5-439c-a4be-65af90c96dfb"/>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13_V3.mp3"/>
  <p:tag name="AUDIO_ID" val="270"/>
  <p:tag name="ELAPSEDTIME" val="16.876"/>
  <p:tag name="ARTICULATE_SLIDE_NAV" val="13"/>
  <p:tag name="ARTICULATE_SLIDE_GUID" val="95f7f5c9-b9a9-41d6-a92d-1e4c4b232d3e"/>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14_V3.mp3"/>
  <p:tag name="AUDIO_ID" val="271"/>
  <p:tag name="ELAPSEDTIME" val="39.08"/>
  <p:tag name="ARTICULATE_SLIDE_NAV" val="14"/>
  <p:tag name="ARTICULATE_SLIDE_GUID" val="836452f0-49ec-4877-9027-2d358da57459"/>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25_V3.mp3"/>
  <p:tag name="AUDIO_ID" val="282"/>
  <p:tag name="ELAPSEDTIME" val="54.231"/>
  <p:tag name="ARTICULATE_SLIDE_NAV" val="25"/>
  <p:tag name="ARTICULATE_SLIDE_GUID" val="e8854811-053c-4548-b468-71316414bb1f"/>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25_V3.mp3"/>
  <p:tag name="AUDIO_ID" val="282"/>
  <p:tag name="ELAPSEDTIME" val="54.231"/>
  <p:tag name="ARTICULATE_SLIDE_NAV" val="25"/>
  <p:tag name="ARTICULATE_SLIDE_GUID" val="e8854811-053c-4548-b468-71316414bb1f"/>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30_sec_silence.mp3"/>
  <p:tag name="AUDIO_ID" val="283"/>
  <p:tag name="ELAPSEDTIME" val="7.515"/>
  <p:tag name="ARTICULATE_SLIDE_NAV" val="26"/>
  <p:tag name="ARTICULATE_SLIDE_GUID" val="e268586a-044c-49e5-8f50-52516332ccf8"/>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6_V3.mp3"/>
  <p:tag name="AUDIO_ID" val="263"/>
  <p:tag name="ELAPSEDTIME" val="49.79"/>
  <p:tag name="ARTICULATE_SLIDE_NAV" val="6"/>
  <p:tag name="ARTICULATE_SLIDE_GUID" val="731a78f1-c4ea-414d-a540-0f84c3539087"/>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30_sec_silence.mp3"/>
  <p:tag name="AUDIO_ID" val="284"/>
  <p:tag name="ELAPSEDTIME" val="7.515"/>
  <p:tag name="ARTICULATE_SLIDE_NAV" val="27"/>
  <p:tag name="ARTICULATE_SLIDE_GUID" val="213e4105-868f-4101-9104-43f100729c70"/>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30_sec_silence.mp3"/>
  <p:tag name="AUDIO_ID" val="284"/>
  <p:tag name="ELAPSEDTIME" val="7.515"/>
  <p:tag name="ARTICULATE_SLIDE_NAV" val="27"/>
  <p:tag name="ARTICULATE_SLIDE_GUID" val="213e4105-868f-4101-9104-43f100729c70"/>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6_V3.mp3"/>
  <p:tag name="AUDIO_ID" val="263"/>
  <p:tag name="ELAPSEDTIME" val="49.79"/>
  <p:tag name="ARTICULATE_SLIDE_NAV" val="6"/>
  <p:tag name="ARTICULATE_SLIDE_GUID" val="731a78f1-c4ea-414d-a540-0f84c3539087"/>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6_V3.mp3"/>
  <p:tag name="AUDIO_ID" val="263"/>
  <p:tag name="ELAPSEDTIME" val="49.79"/>
  <p:tag name="ARTICULATE_SLIDE_NAV" val="6"/>
  <p:tag name="ARTICULATE_SLIDE_GUID" val="731a78f1-c4ea-414d-a540-0f84c3539087"/>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6_V3.mp3"/>
  <p:tag name="AUDIO_ID" val="263"/>
  <p:tag name="ELAPSEDTIME" val="49.79"/>
  <p:tag name="ARTICULATE_SLIDE_NAV" val="6"/>
  <p:tag name="ARTICULATE_SLIDE_GUID" val="731a78f1-c4ea-414d-a540-0f84c3539087"/>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6_V3.mp3"/>
  <p:tag name="AUDIO_ID" val="263"/>
  <p:tag name="ELAPSEDTIME" val="49.79"/>
  <p:tag name="ARTICULATE_SLIDE_NAV" val="6"/>
  <p:tag name="ARTICULATE_SLIDE_GUID" val="731a78f1-c4ea-414d-a540-0f84c3539087"/>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6_V3.mp3"/>
  <p:tag name="AUDIO_ID" val="263"/>
  <p:tag name="ELAPSEDTIME" val="49.79"/>
  <p:tag name="ARTICULATE_SLIDE_NAV" val="6"/>
  <p:tag name="ARTICULATE_SLIDE_GUID" val="731a78f1-c4ea-414d-a540-0f84c3539087"/>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3\PPT Production\FINALIZED\comp4_unit3\comp4_unit3\comp4_unit3a\comp4_unit3a_S-9_V3.mp3"/>
  <p:tag name="AUDIO_ID" val="266"/>
  <p:tag name="ELAPSEDTIME" val="179.279"/>
  <p:tag name="ARTICULATE_SLIDE_NAV" val="9"/>
  <p:tag name="ARTICULATE_SLIDE_GUID" val="4dd29808-f181-4adf-b993-1469a078fb9b"/>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048E68-115E-4EEB-AE32-34075EC8E989}">
  <ds:schemaRefs>
    <ds:schemaRef ds:uri="http://schemas.microsoft.com/office/infopath/2007/PartnerControls"/>
    <ds:schemaRef ds:uri="d8573787-17db-43b5-9af3-2a45e79ab039"/>
    <ds:schemaRef ds:uri="http://schemas.microsoft.com/office/2006/documentManagement/types"/>
    <ds:schemaRef ds:uri="http://schemas.microsoft.com/office/2006/metadata/properties"/>
    <ds:schemaRef ds:uri="http://schemas.microsoft.com/sharepoint/v3"/>
    <ds:schemaRef ds:uri="http://purl.org/dc/terms/"/>
    <ds:schemaRef ds:uri="http://schemas.openxmlformats.org/package/2006/metadata/core-properties"/>
    <ds:schemaRef ds:uri="http://purl.org/dc/elements/1.1/"/>
    <ds:schemaRef ds:uri="13922b43-4eea-40f2-b18b-c20327cdf16c"/>
    <ds:schemaRef ds:uri="http://www.w3.org/XML/1998/namespace"/>
    <ds:schemaRef ds:uri="http://purl.org/dc/dcmitype/"/>
  </ds:schemaRefs>
</ds:datastoreItem>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C559EE74-524E-4AC9-AA90-CC391E567EF4}"/>
</file>

<file path=docProps/app.xml><?xml version="1.0" encoding="utf-8"?>
<Properties xmlns="http://schemas.openxmlformats.org/officeDocument/2006/extended-properties" xmlns:vt="http://schemas.openxmlformats.org/officeDocument/2006/docPropsVTypes">
  <Template>Charteuse and blue USAID (1)</Template>
  <TotalTime>188</TotalTime>
  <Words>2997</Words>
  <Application>Microsoft Office PowerPoint</Application>
  <PresentationFormat>Custom</PresentationFormat>
  <Paragraphs>301</Paragraphs>
  <Slides>33</Slides>
  <Notes>33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33</vt:i4>
      </vt:variant>
    </vt:vector>
  </HeadingPairs>
  <TitlesOfParts>
    <vt:vector size="45" baseType="lpstr">
      <vt:lpstr>Arial</vt:lpstr>
      <vt:lpstr>Calibri</vt:lpstr>
      <vt:lpstr>Century Gothic</vt:lpstr>
      <vt:lpstr>Courier New</vt:lpstr>
      <vt:lpstr>Futura Lt BT</vt:lpstr>
      <vt:lpstr>Futura LT Pro Book</vt:lpstr>
      <vt:lpstr>Gill Sans MT</vt:lpstr>
      <vt:lpstr>Tahoma</vt:lpstr>
      <vt:lpstr>Times New Roman</vt:lpstr>
      <vt:lpstr>Verdana</vt:lpstr>
      <vt:lpstr>Wingdings</vt:lpstr>
      <vt:lpstr>Office Theme</vt:lpstr>
      <vt:lpstr>PowerPoint Presentation</vt:lpstr>
      <vt:lpstr>Computer Hardware </vt:lpstr>
      <vt:lpstr>Computer Hardware Components</vt:lpstr>
      <vt:lpstr>System Components</vt:lpstr>
      <vt:lpstr>System Components</vt:lpstr>
      <vt:lpstr>System Components</vt:lpstr>
      <vt:lpstr>System Components</vt:lpstr>
      <vt:lpstr>System Components</vt:lpstr>
      <vt:lpstr>System Components</vt:lpstr>
      <vt:lpstr>Standards Support Functionality</vt:lpstr>
      <vt:lpstr>Computer Hardware Components</vt:lpstr>
      <vt:lpstr>System Components</vt:lpstr>
      <vt:lpstr>Computer Hardware Components</vt:lpstr>
      <vt:lpstr>Peripheral Devices</vt:lpstr>
      <vt:lpstr>Peripheral Devices</vt:lpstr>
      <vt:lpstr>Input Devices—1 </vt:lpstr>
      <vt:lpstr>Input Devices—2</vt:lpstr>
      <vt:lpstr>Input Devices—3</vt:lpstr>
      <vt:lpstr>Input Devices—4</vt:lpstr>
      <vt:lpstr>Input Devices—5</vt:lpstr>
      <vt:lpstr>Peripheral Components</vt:lpstr>
      <vt:lpstr>Output Devices—1</vt:lpstr>
      <vt:lpstr>Output Devices—2</vt:lpstr>
      <vt:lpstr>Input/Output Devices—1</vt:lpstr>
      <vt:lpstr>Input/Output Devices—2</vt:lpstr>
      <vt:lpstr>Other Peripheral Devices</vt:lpstr>
      <vt:lpstr>Device Connectivity</vt:lpstr>
      <vt:lpstr>Computer Hardware Summary</vt:lpstr>
      <vt:lpstr>Computer Hardware Summary</vt:lpstr>
      <vt:lpstr>Computer Hardware References</vt:lpstr>
      <vt:lpstr>Computer Hardware References</vt:lpstr>
      <vt:lpstr>Computer Hardware References</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McGill, Deborah</cp:lastModifiedBy>
  <cp:revision>56</cp:revision>
  <dcterms:created xsi:type="dcterms:W3CDTF">2018-06-13T15:28:32Z</dcterms:created>
  <dcterms:modified xsi:type="dcterms:W3CDTF">2018-10-02T22:03:58Z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