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tags/tag1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31.xml" ContentType="application/vnd.openxmlformats-officedocument.presentationml.tags+xml"/>
  <Override PartName="/ppt/notesSlides/notesSlide33.xml" ContentType="application/vnd.openxmlformats-officedocument.presentationml.notesSlide+xml"/>
  <Override PartName="/ppt/tags/tag32.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33.xml" ContentType="application/vnd.openxmlformats-officedocument.presentationml.tags+xml"/>
  <Override PartName="/ppt/notesSlides/notesSlide37.xml" ContentType="application/vnd.openxmlformats-officedocument.presentationml.notesSlide+xml"/>
  <Override PartName="/ppt/tags/tag34.xml" ContentType="application/vnd.openxmlformats-officedocument.presentationml.tags+xml"/>
  <Override PartName="/ppt/notesSlides/notesSlide38.xml" ContentType="application/vnd.openxmlformats-officedocument.presentationml.notesSlide+xml"/>
  <Override PartName="/ppt/tags/tag35.xml" ContentType="application/vnd.openxmlformats-officedocument.presentationml.tags+xml"/>
  <Override PartName="/ppt/notesSlides/notesSlide39.xml" ContentType="application/vnd.openxmlformats-officedocument.presentationml.notesSlide+xml"/>
  <Override PartName="/ppt/tags/tag36.xml" ContentType="application/vnd.openxmlformats-officedocument.presentationml.tags+xml"/>
  <Override PartName="/ppt/notesSlides/notesSlide40.xml" ContentType="application/vnd.openxmlformats-officedocument.presentationml.notesSlide+xml"/>
  <Override PartName="/ppt/tags/tag37.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38.xml" ContentType="application/vnd.openxmlformats-officedocument.presentationml.tags+xml"/>
  <Override PartName="/ppt/notesSlides/notesSlide45.xml" ContentType="application/vnd.openxmlformats-officedocument.presentationml.notesSlide+xml"/>
  <Override PartName="/ppt/tags/tag39.xml" ContentType="application/vnd.openxmlformats-officedocument.presentationml.tags+xml"/>
  <Override PartName="/ppt/notesSlides/notesSlide46.xml" ContentType="application/vnd.openxmlformats-officedocument.presentationml.notesSlide+xml"/>
  <Override PartName="/ppt/tags/tag40.xml" ContentType="application/vnd.openxmlformats-officedocument.presentationml.tags+xml"/>
  <Override PartName="/ppt/notesSlides/notesSlide47.xml" ContentType="application/vnd.openxmlformats-officedocument.presentationml.notesSlide+xml"/>
  <Override PartName="/ppt/tags/tag41.xml" ContentType="application/vnd.openxmlformats-officedocument.presentationml.tags+xml"/>
  <Override PartName="/ppt/notesSlides/notesSlide48.xml" ContentType="application/vnd.openxmlformats-officedocument.presentationml.notesSlide+xml"/>
  <Override PartName="/ppt/tags/tag42.xml" ContentType="application/vnd.openxmlformats-officedocument.presentationml.tags+xml"/>
  <Override PartName="/ppt/notesSlides/notesSlide4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54"/>
  </p:notesMasterIdLst>
  <p:handoutMasterIdLst>
    <p:handoutMasterId r:id="rId55"/>
  </p:handoutMasterIdLst>
  <p:sldIdLst>
    <p:sldId id="277" r:id="rId5"/>
    <p:sldId id="259" r:id="rId6"/>
    <p:sldId id="260" r:id="rId7"/>
    <p:sldId id="261" r:id="rId8"/>
    <p:sldId id="262" r:id="rId9"/>
    <p:sldId id="263" r:id="rId10"/>
    <p:sldId id="264" r:id="rId11"/>
    <p:sldId id="265" r:id="rId12"/>
    <p:sldId id="266" r:id="rId13"/>
    <p:sldId id="267" r:id="rId14"/>
    <p:sldId id="268" r:id="rId15"/>
    <p:sldId id="269" r:id="rId16"/>
    <p:sldId id="270" r:id="rId17"/>
    <p:sldId id="302" r:id="rId18"/>
    <p:sldId id="271" r:id="rId19"/>
    <p:sldId id="272" r:id="rId20"/>
    <p:sldId id="303" r:id="rId21"/>
    <p:sldId id="274" r:id="rId22"/>
    <p:sldId id="304" r:id="rId23"/>
    <p:sldId id="273" r:id="rId24"/>
    <p:sldId id="278" r:id="rId25"/>
    <p:sldId id="279" r:id="rId26"/>
    <p:sldId id="296" r:id="rId27"/>
    <p:sldId id="281" r:id="rId28"/>
    <p:sldId id="282" r:id="rId29"/>
    <p:sldId id="283" r:id="rId30"/>
    <p:sldId id="284" r:id="rId31"/>
    <p:sldId id="285" r:id="rId32"/>
    <p:sldId id="286" r:id="rId33"/>
    <p:sldId id="306" r:id="rId34"/>
    <p:sldId id="307" r:id="rId35"/>
    <p:sldId id="308" r:id="rId36"/>
    <p:sldId id="287" r:id="rId37"/>
    <p:sldId id="288" r:id="rId38"/>
    <p:sldId id="309" r:id="rId39"/>
    <p:sldId id="310" r:id="rId40"/>
    <p:sldId id="289" r:id="rId41"/>
    <p:sldId id="290" r:id="rId42"/>
    <p:sldId id="291" r:id="rId43"/>
    <p:sldId id="292" r:id="rId44"/>
    <p:sldId id="293" r:id="rId45"/>
    <p:sldId id="312" r:id="rId46"/>
    <p:sldId id="313" r:id="rId47"/>
    <p:sldId id="311" r:id="rId48"/>
    <p:sldId id="275" r:id="rId49"/>
    <p:sldId id="294" r:id="rId50"/>
    <p:sldId id="276" r:id="rId51"/>
    <p:sldId id="295" r:id="rId52"/>
    <p:sldId id="257" r:id="rId53"/>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60" userDrawn="1">
          <p15:clr>
            <a:srgbClr val="A4A3A4"/>
          </p15:clr>
        </p15:guide>
        <p15:guide id="2" pos="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1" clrIdx="0"/>
  <p:cmAuthor id="2" name="McGill, Deborah" initials="MD" lastIdx="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5362"/>
    <a:srgbClr val="E6661F"/>
    <a:srgbClr val="1E1860"/>
    <a:srgbClr val="A29CC0"/>
    <a:srgbClr val="555276"/>
    <a:srgbClr val="A6C038"/>
    <a:srgbClr val="ECCE18"/>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F1580B-3365-4684-AF2D-1BFE8A1A8250}" v="39" dt="2020-03-19T17:04:00.080"/>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7466" autoAdjust="0"/>
    <p:restoredTop sz="74218" autoAdjust="0"/>
  </p:normalViewPr>
  <p:slideViewPr>
    <p:cSldViewPr snapToGrid="0">
      <p:cViewPr varScale="1">
        <p:scale>
          <a:sx n="59" d="100"/>
          <a:sy n="59" d="100"/>
        </p:scale>
        <p:origin x="1224" y="66"/>
      </p:cViewPr>
      <p:guideLst>
        <p:guide orient="horz" pos="1560"/>
        <p:guide pos="312"/>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0" d="100"/>
          <a:sy n="80" d="100"/>
        </p:scale>
        <p:origin x="1764"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_rels/viewProps.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39F1580B-3365-4684-AF2D-1BFE8A1A8250}"/>
    <pc:docChg chg="custSel modSld">
      <pc:chgData name="Villella, Christina" userId="910bba07-b9e3-4583-91f1-8ceacf5af36d" providerId="ADAL" clId="{39F1580B-3365-4684-AF2D-1BFE8A1A8250}" dt="2020-03-19T17:04:01.620" v="619" actId="113"/>
      <pc:docMkLst>
        <pc:docMk/>
      </pc:docMkLst>
      <pc:sldChg chg="modNotes">
        <pc:chgData name="Villella, Christina" userId="910bba07-b9e3-4583-91f1-8ceacf5af36d" providerId="ADAL" clId="{39F1580B-3365-4684-AF2D-1BFE8A1A8250}" dt="2020-03-19T15:44:50.878" v="357" actId="113"/>
        <pc:sldMkLst>
          <pc:docMk/>
          <pc:sldMk cId="446910351" sldId="259"/>
        </pc:sldMkLst>
      </pc:sldChg>
      <pc:sldChg chg="modNotes">
        <pc:chgData name="Villella, Christina" userId="910bba07-b9e3-4583-91f1-8ceacf5af36d" providerId="ADAL" clId="{39F1580B-3365-4684-AF2D-1BFE8A1A8250}" dt="2020-03-19T15:45:01.117" v="361" actId="113"/>
        <pc:sldMkLst>
          <pc:docMk/>
          <pc:sldMk cId="2018848766" sldId="260"/>
        </pc:sldMkLst>
      </pc:sldChg>
      <pc:sldChg chg="modNotes">
        <pc:chgData name="Villella, Christina" userId="910bba07-b9e3-4583-91f1-8ceacf5af36d" providerId="ADAL" clId="{39F1580B-3365-4684-AF2D-1BFE8A1A8250}" dt="2020-03-19T15:45:12.118" v="366" actId="20577"/>
        <pc:sldMkLst>
          <pc:docMk/>
          <pc:sldMk cId="3873484165" sldId="261"/>
        </pc:sldMkLst>
      </pc:sldChg>
      <pc:sldChg chg="modNotes">
        <pc:chgData name="Villella, Christina" userId="910bba07-b9e3-4583-91f1-8ceacf5af36d" providerId="ADAL" clId="{39F1580B-3365-4684-AF2D-1BFE8A1A8250}" dt="2020-03-19T15:45:56.548" v="370" actId="113"/>
        <pc:sldMkLst>
          <pc:docMk/>
          <pc:sldMk cId="2890558784" sldId="262"/>
        </pc:sldMkLst>
      </pc:sldChg>
      <pc:sldChg chg="modNotes">
        <pc:chgData name="Villella, Christina" userId="910bba07-b9e3-4583-91f1-8ceacf5af36d" providerId="ADAL" clId="{39F1580B-3365-4684-AF2D-1BFE8A1A8250}" dt="2020-03-19T15:46:06.455" v="374" actId="113"/>
        <pc:sldMkLst>
          <pc:docMk/>
          <pc:sldMk cId="1548206079" sldId="263"/>
        </pc:sldMkLst>
      </pc:sldChg>
      <pc:sldChg chg="modNotes">
        <pc:chgData name="Villella, Christina" userId="910bba07-b9e3-4583-91f1-8ceacf5af36d" providerId="ADAL" clId="{39F1580B-3365-4684-AF2D-1BFE8A1A8250}" dt="2020-03-19T15:46:19.750" v="379" actId="20577"/>
        <pc:sldMkLst>
          <pc:docMk/>
          <pc:sldMk cId="2072514006" sldId="265"/>
        </pc:sldMkLst>
      </pc:sldChg>
      <pc:sldChg chg="modNotes">
        <pc:chgData name="Villella, Christina" userId="910bba07-b9e3-4583-91f1-8ceacf5af36d" providerId="ADAL" clId="{39F1580B-3365-4684-AF2D-1BFE8A1A8250}" dt="2020-03-19T15:46:52.111" v="385" actId="20577"/>
        <pc:sldMkLst>
          <pc:docMk/>
          <pc:sldMk cId="628283498" sldId="266"/>
        </pc:sldMkLst>
      </pc:sldChg>
      <pc:sldChg chg="modNotes">
        <pc:chgData name="Villella, Christina" userId="910bba07-b9e3-4583-91f1-8ceacf5af36d" providerId="ADAL" clId="{39F1580B-3365-4684-AF2D-1BFE8A1A8250}" dt="2020-03-19T15:47:17.920" v="391" actId="20577"/>
        <pc:sldMkLst>
          <pc:docMk/>
          <pc:sldMk cId="2873246264" sldId="267"/>
        </pc:sldMkLst>
      </pc:sldChg>
      <pc:sldChg chg="modNotes">
        <pc:chgData name="Villella, Christina" userId="910bba07-b9e3-4583-91f1-8ceacf5af36d" providerId="ADAL" clId="{39F1580B-3365-4684-AF2D-1BFE8A1A8250}" dt="2020-03-19T15:47:31.864" v="396" actId="113"/>
        <pc:sldMkLst>
          <pc:docMk/>
          <pc:sldMk cId="1689688139" sldId="268"/>
        </pc:sldMkLst>
      </pc:sldChg>
      <pc:sldChg chg="modNotes">
        <pc:chgData name="Villella, Christina" userId="910bba07-b9e3-4583-91f1-8ceacf5af36d" providerId="ADAL" clId="{39F1580B-3365-4684-AF2D-1BFE8A1A8250}" dt="2020-03-19T15:47:45.540" v="401" actId="113"/>
        <pc:sldMkLst>
          <pc:docMk/>
          <pc:sldMk cId="125510482" sldId="269"/>
        </pc:sldMkLst>
      </pc:sldChg>
      <pc:sldChg chg="modNotes">
        <pc:chgData name="Villella, Christina" userId="910bba07-b9e3-4583-91f1-8ceacf5af36d" providerId="ADAL" clId="{39F1580B-3365-4684-AF2D-1BFE8A1A8250}" dt="2020-03-19T15:47:57.324" v="406" actId="113"/>
        <pc:sldMkLst>
          <pc:docMk/>
          <pc:sldMk cId="2503769756" sldId="270"/>
        </pc:sldMkLst>
      </pc:sldChg>
      <pc:sldChg chg="modNotes">
        <pc:chgData name="Villella, Christina" userId="910bba07-b9e3-4583-91f1-8ceacf5af36d" providerId="ADAL" clId="{39F1580B-3365-4684-AF2D-1BFE8A1A8250}" dt="2020-03-19T15:49:42.889" v="473" actId="113"/>
        <pc:sldMkLst>
          <pc:docMk/>
          <pc:sldMk cId="3334261444" sldId="271"/>
        </pc:sldMkLst>
      </pc:sldChg>
      <pc:sldChg chg="modNotes">
        <pc:chgData name="Villella, Christina" userId="910bba07-b9e3-4583-91f1-8ceacf5af36d" providerId="ADAL" clId="{39F1580B-3365-4684-AF2D-1BFE8A1A8250}" dt="2020-03-19T15:49:57.767" v="478" actId="207"/>
        <pc:sldMkLst>
          <pc:docMk/>
          <pc:sldMk cId="3344438520" sldId="272"/>
        </pc:sldMkLst>
      </pc:sldChg>
      <pc:sldChg chg="modNotes">
        <pc:chgData name="Villella, Christina" userId="910bba07-b9e3-4583-91f1-8ceacf5af36d" providerId="ADAL" clId="{39F1580B-3365-4684-AF2D-1BFE8A1A8250}" dt="2020-03-19T15:53:58.874" v="516" actId="20577"/>
        <pc:sldMkLst>
          <pc:docMk/>
          <pc:sldMk cId="2868916854" sldId="273"/>
        </pc:sldMkLst>
      </pc:sldChg>
      <pc:sldChg chg="modNotes">
        <pc:chgData name="Villella, Christina" userId="910bba07-b9e3-4583-91f1-8ceacf5af36d" providerId="ADAL" clId="{39F1580B-3365-4684-AF2D-1BFE8A1A8250}" dt="2020-03-19T15:53:26.666" v="506" actId="20577"/>
        <pc:sldMkLst>
          <pc:docMk/>
          <pc:sldMk cId="709540501" sldId="274"/>
        </pc:sldMkLst>
      </pc:sldChg>
      <pc:sldChg chg="modNotes modNotesTx">
        <pc:chgData name="Villella, Christina" userId="910bba07-b9e3-4583-91f1-8ceacf5af36d" providerId="ADAL" clId="{39F1580B-3365-4684-AF2D-1BFE8A1A8250}" dt="2020-03-19T17:03:53.217" v="614" actId="113"/>
        <pc:sldMkLst>
          <pc:docMk/>
          <pc:sldMk cId="4176160666" sldId="275"/>
        </pc:sldMkLst>
      </pc:sldChg>
      <pc:sldChg chg="modNotes">
        <pc:chgData name="Villella, Christina" userId="910bba07-b9e3-4583-91f1-8ceacf5af36d" providerId="ADAL" clId="{39F1580B-3365-4684-AF2D-1BFE8A1A8250}" dt="2020-03-19T16:57:07.798" v="521" actId="113"/>
        <pc:sldMkLst>
          <pc:docMk/>
          <pc:sldMk cId="1946149385" sldId="278"/>
        </pc:sldMkLst>
      </pc:sldChg>
      <pc:sldChg chg="modNotes">
        <pc:chgData name="Villella, Christina" userId="910bba07-b9e3-4583-91f1-8ceacf5af36d" providerId="ADAL" clId="{39F1580B-3365-4684-AF2D-1BFE8A1A8250}" dt="2020-03-19T16:57:28.720" v="526" actId="20577"/>
        <pc:sldMkLst>
          <pc:docMk/>
          <pc:sldMk cId="3720333347" sldId="279"/>
        </pc:sldMkLst>
      </pc:sldChg>
      <pc:sldChg chg="modNotes">
        <pc:chgData name="Villella, Christina" userId="910bba07-b9e3-4583-91f1-8ceacf5af36d" providerId="ADAL" clId="{39F1580B-3365-4684-AF2D-1BFE8A1A8250}" dt="2020-03-19T16:57:59.400" v="536" actId="20577"/>
        <pc:sldMkLst>
          <pc:docMk/>
          <pc:sldMk cId="2059838050" sldId="281"/>
        </pc:sldMkLst>
      </pc:sldChg>
      <pc:sldChg chg="modNotes">
        <pc:chgData name="Villella, Christina" userId="910bba07-b9e3-4583-91f1-8ceacf5af36d" providerId="ADAL" clId="{39F1580B-3365-4684-AF2D-1BFE8A1A8250}" dt="2020-03-19T16:58:38.441" v="544" actId="20577"/>
        <pc:sldMkLst>
          <pc:docMk/>
          <pc:sldMk cId="3414812519" sldId="282"/>
        </pc:sldMkLst>
      </pc:sldChg>
      <pc:sldChg chg="modNotes">
        <pc:chgData name="Villella, Christina" userId="910bba07-b9e3-4583-91f1-8ceacf5af36d" providerId="ADAL" clId="{39F1580B-3365-4684-AF2D-1BFE8A1A8250}" dt="2020-03-19T16:59:08.452" v="548" actId="113"/>
        <pc:sldMkLst>
          <pc:docMk/>
          <pc:sldMk cId="2516589889" sldId="283"/>
        </pc:sldMkLst>
      </pc:sldChg>
      <pc:sldChg chg="modNotes">
        <pc:chgData name="Villella, Christina" userId="910bba07-b9e3-4583-91f1-8ceacf5af36d" providerId="ADAL" clId="{39F1580B-3365-4684-AF2D-1BFE8A1A8250}" dt="2020-03-19T16:59:23.219" v="553" actId="20577"/>
        <pc:sldMkLst>
          <pc:docMk/>
          <pc:sldMk cId="2172916366" sldId="284"/>
        </pc:sldMkLst>
      </pc:sldChg>
      <pc:sldChg chg="modNotes">
        <pc:chgData name="Villella, Christina" userId="910bba07-b9e3-4583-91f1-8ceacf5af36d" providerId="ADAL" clId="{39F1580B-3365-4684-AF2D-1BFE8A1A8250}" dt="2020-03-19T16:59:37.033" v="558" actId="20577"/>
        <pc:sldMkLst>
          <pc:docMk/>
          <pc:sldMk cId="481929376" sldId="285"/>
        </pc:sldMkLst>
      </pc:sldChg>
      <pc:sldChg chg="modNotes">
        <pc:chgData name="Villella, Christina" userId="910bba07-b9e3-4583-91f1-8ceacf5af36d" providerId="ADAL" clId="{39F1580B-3365-4684-AF2D-1BFE8A1A8250}" dt="2020-03-19T16:59:53.752" v="564" actId="113"/>
        <pc:sldMkLst>
          <pc:docMk/>
          <pc:sldMk cId="3445010414" sldId="286"/>
        </pc:sldMkLst>
      </pc:sldChg>
      <pc:sldChg chg="modNotes">
        <pc:chgData name="Villella, Christina" userId="910bba07-b9e3-4583-91f1-8ceacf5af36d" providerId="ADAL" clId="{39F1580B-3365-4684-AF2D-1BFE8A1A8250}" dt="2020-03-19T17:00:11.890" v="571" actId="20577"/>
        <pc:sldMkLst>
          <pc:docMk/>
          <pc:sldMk cId="2178594421" sldId="287"/>
        </pc:sldMkLst>
      </pc:sldChg>
      <pc:sldChg chg="modNotes">
        <pc:chgData name="Villella, Christina" userId="910bba07-b9e3-4583-91f1-8ceacf5af36d" providerId="ADAL" clId="{39F1580B-3365-4684-AF2D-1BFE8A1A8250}" dt="2020-03-19T17:01:29.081" v="577" actId="20577"/>
        <pc:sldMkLst>
          <pc:docMk/>
          <pc:sldMk cId="1158391048" sldId="288"/>
        </pc:sldMkLst>
      </pc:sldChg>
      <pc:sldChg chg="modNotes">
        <pc:chgData name="Villella, Christina" userId="910bba07-b9e3-4583-91f1-8ceacf5af36d" providerId="ADAL" clId="{39F1580B-3365-4684-AF2D-1BFE8A1A8250}" dt="2020-03-19T17:01:40.497" v="582" actId="113"/>
        <pc:sldMkLst>
          <pc:docMk/>
          <pc:sldMk cId="3569897571" sldId="289"/>
        </pc:sldMkLst>
      </pc:sldChg>
      <pc:sldChg chg="modNotes modNotesTx">
        <pc:chgData name="Villella, Christina" userId="910bba07-b9e3-4583-91f1-8ceacf5af36d" providerId="ADAL" clId="{39F1580B-3365-4684-AF2D-1BFE8A1A8250}" dt="2020-03-19T17:02:03.113" v="587" actId="207"/>
        <pc:sldMkLst>
          <pc:docMk/>
          <pc:sldMk cId="3266024198" sldId="290"/>
        </pc:sldMkLst>
      </pc:sldChg>
      <pc:sldChg chg="modNotes modNotesTx">
        <pc:chgData name="Villella, Christina" userId="910bba07-b9e3-4583-91f1-8ceacf5af36d" providerId="ADAL" clId="{39F1580B-3365-4684-AF2D-1BFE8A1A8250}" dt="2020-03-19T17:02:26.724" v="594" actId="255"/>
        <pc:sldMkLst>
          <pc:docMk/>
          <pc:sldMk cId="2418913415" sldId="291"/>
        </pc:sldMkLst>
      </pc:sldChg>
      <pc:sldChg chg="modNotes">
        <pc:chgData name="Villella, Christina" userId="910bba07-b9e3-4583-91f1-8ceacf5af36d" providerId="ADAL" clId="{39F1580B-3365-4684-AF2D-1BFE8A1A8250}" dt="2020-03-19T17:02:38.795" v="599" actId="113"/>
        <pc:sldMkLst>
          <pc:docMk/>
          <pc:sldMk cId="3424328358" sldId="292"/>
        </pc:sldMkLst>
      </pc:sldChg>
      <pc:sldChg chg="modNotes">
        <pc:chgData name="Villella, Christina" userId="910bba07-b9e3-4583-91f1-8ceacf5af36d" providerId="ADAL" clId="{39F1580B-3365-4684-AF2D-1BFE8A1A8250}" dt="2020-03-19T17:02:49.420" v="604" actId="113"/>
        <pc:sldMkLst>
          <pc:docMk/>
          <pc:sldMk cId="1731057587" sldId="293"/>
        </pc:sldMkLst>
      </pc:sldChg>
      <pc:sldChg chg="modNotes">
        <pc:chgData name="Villella, Christina" userId="910bba07-b9e3-4583-91f1-8ceacf5af36d" providerId="ADAL" clId="{39F1580B-3365-4684-AF2D-1BFE8A1A8250}" dt="2020-03-19T17:04:01.620" v="619" actId="113"/>
        <pc:sldMkLst>
          <pc:docMk/>
          <pc:sldMk cId="2248321712" sldId="294"/>
        </pc:sldMkLst>
      </pc:sldChg>
      <pc:sldChg chg="modNotes">
        <pc:chgData name="Villella, Christina" userId="910bba07-b9e3-4583-91f1-8ceacf5af36d" providerId="ADAL" clId="{39F1580B-3365-4684-AF2D-1BFE8A1A8250}" dt="2020-03-19T16:57:44.802" v="531" actId="113"/>
        <pc:sldMkLst>
          <pc:docMk/>
          <pc:sldMk cId="1927321900" sldId="296"/>
        </pc:sldMkLst>
      </pc:sldChg>
      <pc:sldChg chg="modNotes">
        <pc:chgData name="Villella, Christina" userId="910bba07-b9e3-4583-91f1-8ceacf5af36d" providerId="ADAL" clId="{39F1580B-3365-4684-AF2D-1BFE8A1A8250}" dt="2020-03-19T15:49:29.847" v="468" actId="20577"/>
        <pc:sldMkLst>
          <pc:docMk/>
          <pc:sldMk cId="996336483" sldId="302"/>
        </pc:sldMkLst>
      </pc:sldChg>
      <pc:sldChg chg="modNotes">
        <pc:chgData name="Villella, Christina" userId="910bba07-b9e3-4583-91f1-8ceacf5af36d" providerId="ADAL" clId="{39F1580B-3365-4684-AF2D-1BFE8A1A8250}" dt="2020-03-19T15:52:14.336" v="501" actId="15"/>
        <pc:sldMkLst>
          <pc:docMk/>
          <pc:sldMk cId="1488823741" sldId="303"/>
        </pc:sldMkLst>
      </pc:sldChg>
      <pc:sldChg chg="modNotes">
        <pc:chgData name="Villella, Christina" userId="910bba07-b9e3-4583-91f1-8ceacf5af36d" providerId="ADAL" clId="{39F1580B-3365-4684-AF2D-1BFE8A1A8250}" dt="2020-03-19T15:53:45.549" v="511" actId="113"/>
        <pc:sldMkLst>
          <pc:docMk/>
          <pc:sldMk cId="4271967553" sldId="304"/>
        </pc:sldMkLst>
      </pc:sldChg>
      <pc:sldChg chg="modNotes modNotesTx">
        <pc:chgData name="Villella, Christina" userId="910bba07-b9e3-4583-91f1-8ceacf5af36d" providerId="ADAL" clId="{39F1580B-3365-4684-AF2D-1BFE8A1A8250}" dt="2020-03-19T16:59:58.920" v="565" actId="207"/>
        <pc:sldMkLst>
          <pc:docMk/>
          <pc:sldMk cId="4037542991" sldId="306"/>
        </pc:sldMkLst>
      </pc:sldChg>
      <pc:sldChg chg="modNotes">
        <pc:chgData name="Villella, Christina" userId="910bba07-b9e3-4583-91f1-8ceacf5af36d" providerId="ADAL" clId="{39F1580B-3365-4684-AF2D-1BFE8A1A8250}" dt="2020-03-19T17:03:43.810" v="609" actId="207"/>
        <pc:sldMkLst>
          <pc:docMk/>
          <pc:sldMk cId="3209752494" sldId="31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3/19/2020</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Notes Placeholder 1"/>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2"/>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8C1121C6-A915-4F4C-857E-6AC96F3F1C87}" type="slidenum">
              <a:rPr lang="en-US" smtClean="0"/>
              <a:t>‹#›</a:t>
            </a:fld>
            <a:endParaRPr lang="en-US"/>
          </a:p>
        </p:txBody>
      </p:sp>
      <p:sp>
        <p:nvSpPr>
          <p:cNvPr id="5" name="Slide Image Placeholder 4"/>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9088" y="1227138"/>
            <a:ext cx="6880225" cy="5318125"/>
          </a:xfrm>
        </p:spPr>
      </p:sp>
      <p:sp>
        <p:nvSpPr>
          <p:cNvPr id="4" name="Slide Number Placeholder 3"/>
          <p:cNvSpPr>
            <a:spLocks noGrp="1"/>
          </p:cNvSpPr>
          <p:nvPr>
            <p:ph type="sldNum" sz="quarter" idx="10"/>
          </p:nvPr>
        </p:nvSpPr>
        <p:spPr/>
        <p:txBody>
          <a:bodyPr/>
          <a:lstStyle/>
          <a:p>
            <a:fld id="{8C1121C6-A915-4F4C-857E-6AC96F3F1C87}" type="slidenum">
              <a:rPr lang="en-US" smtClean="0"/>
              <a:t>1</a:t>
            </a:fld>
            <a:endParaRPr lang="en-US"/>
          </a:p>
        </p:txBody>
      </p:sp>
    </p:spTree>
    <p:extLst>
      <p:ext uri="{BB962C8B-B14F-4D97-AF65-F5344CB8AC3E}">
        <p14:creationId xmlns:p14="http://schemas.microsoft.com/office/powerpoint/2010/main" val="3910336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1006475" y="3740150"/>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a:t>
            </a:r>
          </a:p>
          <a:p>
            <a:endParaRPr lang="en-US" altLang="en-US" b="1" dirty="0"/>
          </a:p>
          <a:p>
            <a:r>
              <a:rPr lang="en-US" altLang="en-US" dirty="0"/>
              <a:t>A bigger challenge might be if “Community Hospital, Inc.” becomes “Community General”. If this change were done manually, or with an automated system, every single instance of “Community Hospital” would have to be identified in the data. Additionally, every name variation</a:t>
            </a:r>
            <a:r>
              <a:rPr lang="en-US" altLang="en-US" baseline="0" dirty="0"/>
              <a:t> </a:t>
            </a:r>
            <a:r>
              <a:rPr lang="en-US" altLang="en-US" dirty="0"/>
              <a:t>of “Community Hospital”, for example, “Community Hospital, Inc.” and “Community Hospital Incorporated”, would also need to be located; and there is no guarantee that the word “Community” was spelled correctly in every instance.</a:t>
            </a:r>
          </a:p>
          <a:p>
            <a:endParaRPr lang="en-US" altLang="en-US" dirty="0"/>
          </a:p>
          <a:p>
            <a:r>
              <a:rPr lang="en-US" altLang="en-US" dirty="0"/>
              <a:t>When</a:t>
            </a:r>
            <a:r>
              <a:rPr lang="en-US" altLang="en-US" baseline="0" dirty="0"/>
              <a:t> </a:t>
            </a:r>
            <a:r>
              <a:rPr lang="en-US" altLang="en-US" dirty="0"/>
              <a:t>all of the entries are identified, each one needs to be modified to correctly read “Community General”. If done manually, this still has the potential for human data-entry error and in a large system would be very time-consuming. If it is done using a simple search and replace automated function, it may not take as long, but it may or may not result in partial changes to other existing records, for example, Portland Community Hospital being changed to Portland Community General. </a:t>
            </a:r>
          </a:p>
          <a:p>
            <a:endParaRPr lang="en-US" altLang="en-US" dirty="0"/>
          </a:p>
        </p:txBody>
      </p:sp>
      <p:sp>
        <p:nvSpPr>
          <p:cNvPr id="471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99E00C0-ED66-4CBB-B55C-2978434E42AC}"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85895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Notes Placeholder 2"/>
          <p:cNvSpPr>
            <a:spLocks noGrp="1"/>
          </p:cNvSpPr>
          <p:nvPr>
            <p:ph type="body" idx="1"/>
          </p:nvPr>
        </p:nvSpPr>
        <p:spPr bwMode="auto">
          <a:xfrm>
            <a:off x="924232" y="3789311"/>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Spreadsheet applications were first developed for businesses to automate accounting tasks. Today, spreadsheets are widely used for storing, manipulating, and presenting data. Today's spreadsheet applications perform calculations using predefined or user-created formulas. They provide features for easily sorting and filtering data and can even perform data analysis. Advanced spreadsheet users can create very complex calculations and relationships between data. </a:t>
            </a:r>
          </a:p>
          <a:p>
            <a:endParaRPr lang="en-US" altLang="en-US" dirty="0"/>
          </a:p>
          <a:p>
            <a:r>
              <a:rPr lang="en-US" altLang="en-US" dirty="0"/>
              <a:t>Spreadsheets have become very powerful tools for data analysis and manipulation. However, they still have the same limitations as plain text files, as shown on the following slide.</a:t>
            </a:r>
          </a:p>
          <a:p>
            <a:endParaRPr lang="en-US" altLang="en-US" dirty="0"/>
          </a:p>
        </p:txBody>
      </p:sp>
      <p:sp>
        <p:nvSpPr>
          <p:cNvPr id="4813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42B93C3-0D12-4AD1-A78A-3F04B2D9A850}"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0341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Notes Placeholder 2"/>
          <p:cNvSpPr>
            <a:spLocks noGrp="1"/>
          </p:cNvSpPr>
          <p:nvPr>
            <p:ph type="body" idx="1"/>
          </p:nvPr>
        </p:nvSpPr>
        <p:spPr bwMode="auto">
          <a:xfrm>
            <a:off x="1006475" y="3720485"/>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Here is an example of an OpenOffice Calc spreadsheet, other spreadsheet applications include Microsoft Excel, Zoho Sheet, Sheetster, Apple iWork Numbers, and Google Sheets. The data are organized into numbered rows and lettered columns; column names can be seen</a:t>
            </a:r>
            <a:r>
              <a:rPr lang="en-US" altLang="en-US" baseline="0" dirty="0"/>
              <a:t> </a:t>
            </a:r>
            <a:r>
              <a:rPr lang="en-US" altLang="en-US" dirty="0"/>
              <a:t>in the first row. The data itself do not look very different from the data in the simple text file; however, there are vast options for manipulating and presenting these data, shown</a:t>
            </a:r>
            <a:r>
              <a:rPr lang="en-US" altLang="en-US" baseline="0" dirty="0"/>
              <a:t> </a:t>
            </a:r>
            <a:r>
              <a:rPr lang="en-US" altLang="en-US" dirty="0"/>
              <a:t>on the</a:t>
            </a:r>
            <a:r>
              <a:rPr lang="en-US" altLang="en-US" baseline="0" dirty="0"/>
              <a:t> tool bars</a:t>
            </a:r>
            <a:r>
              <a:rPr lang="en-US" altLang="en-US" dirty="0"/>
              <a:t>. We can sort the data very easily and quickly, unlike plain text files.</a:t>
            </a:r>
            <a:r>
              <a:rPr lang="en-US" altLang="en-US" baseline="0" dirty="0"/>
              <a:t> However</a:t>
            </a:r>
            <a:r>
              <a:rPr lang="en-US" altLang="en-US" dirty="0"/>
              <a:t>, spreadsheets have the same problems as the text file</a:t>
            </a:r>
            <a:r>
              <a:rPr lang="en-US" altLang="en-US" baseline="0" dirty="0"/>
              <a:t>: </a:t>
            </a:r>
            <a:r>
              <a:rPr lang="en-US" altLang="en-US" dirty="0"/>
              <a:t>data are defined multiple times</a:t>
            </a:r>
            <a:r>
              <a:rPr lang="en-US" altLang="en-US" dirty="0">
                <a:latin typeface="Century Gothic" panose="020B0502020202020204" pitchFamily="34" charset="0"/>
              </a:rPr>
              <a:t>—</a:t>
            </a:r>
            <a:r>
              <a:rPr lang="en-US" altLang="en-US" dirty="0"/>
              <a:t>for example, company name and address</a:t>
            </a:r>
            <a:r>
              <a:rPr lang="en-US" altLang="en-US" dirty="0">
                <a:latin typeface="Century Gothic" panose="020B0502020202020204" pitchFamily="34" charset="0"/>
              </a:rPr>
              <a:t>—</a:t>
            </a:r>
            <a:r>
              <a:rPr lang="en-US" altLang="en-US" dirty="0"/>
              <a:t>which is inefficient and error-prone.</a:t>
            </a:r>
          </a:p>
          <a:p>
            <a:endParaRPr lang="en-US" altLang="en-US" dirty="0"/>
          </a:p>
        </p:txBody>
      </p:sp>
      <p:sp>
        <p:nvSpPr>
          <p:cNvPr id="4915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244E431-A3E0-4194-A530-B7D4E6F8DCD7}"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72214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Notes Placeholder 2"/>
          <p:cNvSpPr>
            <a:spLocks noGrp="1"/>
          </p:cNvSpPr>
          <p:nvPr>
            <p:ph type="body" idx="1"/>
          </p:nvPr>
        </p:nvSpPr>
        <p:spPr bwMode="auto">
          <a:xfrm>
            <a:off x="1006475" y="3848304"/>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Because spreadsheets are just a special type of file, they have similar advantages and disadvantages. While spreadsheets do require a special application, such as Microsoft Excel, these applications are widely available. Spreadsheet applications provide powerful calculations and basic sorting and filtering. But like files, they have limited security</a:t>
            </a:r>
            <a:r>
              <a:rPr lang="en-US" altLang="en-US" baseline="0" dirty="0"/>
              <a:t> and</a:t>
            </a:r>
            <a:r>
              <a:rPr lang="en-US" altLang="en-US" dirty="0"/>
              <a:t> multiple user access, and may</a:t>
            </a:r>
            <a:r>
              <a:rPr lang="en-US" altLang="en-US" baseline="0" dirty="0"/>
              <a:t> contain</a:t>
            </a:r>
            <a:r>
              <a:rPr lang="en-US" altLang="en-US" dirty="0"/>
              <a:t> redundant and inconsistent data. Spreadsheets are good for doing calculations on static snapshots of data sets, but they aren't the best solution for long-term storage and access of data.</a:t>
            </a:r>
          </a:p>
          <a:p>
            <a:endParaRPr lang="en-US" altLang="en-US" dirty="0"/>
          </a:p>
        </p:txBody>
      </p:sp>
      <p:sp>
        <p:nvSpPr>
          <p:cNvPr id="5018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67F6415-0DEC-4AAB-9808-F53439CB39C6}"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07711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noChangeArrowheads="1"/>
          </p:cNvSpPr>
          <p:nvPr>
            <p:ph type="body" idx="1"/>
          </p:nvPr>
        </p:nvSpPr>
        <p:spPr>
          <a:xfrm>
            <a:off x="1006475" y="3790848"/>
            <a:ext cx="8045450" cy="3497263"/>
          </a:xfrm>
          <a:prstGeom prst="rect">
            <a:avLst/>
          </a:prstGeom>
          <a:solidFill>
            <a:schemeClr val="bg2"/>
          </a:solid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buSzPct val="78000"/>
            </a:pPr>
            <a:r>
              <a:rPr lang="en-US" sz="1100" b="1" dirty="0"/>
              <a:t>Slide Notes:</a:t>
            </a:r>
          </a:p>
          <a:p>
            <a:pPr eaLnBrk="1" hangingPunct="1">
              <a:buSzPct val="78000"/>
            </a:pPr>
            <a:r>
              <a:rPr lang="en-US" sz="1100" dirty="0"/>
              <a:t>File system challenges:</a:t>
            </a:r>
          </a:p>
          <a:p>
            <a:pPr marL="171450" indent="-171450" eaLnBrk="1" hangingPunct="1">
              <a:buSzPct val="78000"/>
              <a:buFont typeface="Arial" panose="020B0604020202020204" pitchFamily="34" charset="0"/>
              <a:buChar char="•"/>
            </a:pPr>
            <a:r>
              <a:rPr lang="en-US" sz="1100" dirty="0"/>
              <a:t>Data redundancy</a:t>
            </a:r>
          </a:p>
          <a:p>
            <a:pPr marL="628650" lvl="1" indent="-171450">
              <a:buSzPct val="78000"/>
              <a:buFont typeface="Arial" panose="020B0604020202020204" pitchFamily="34" charset="0"/>
              <a:buChar char="•"/>
            </a:pPr>
            <a:r>
              <a:rPr lang="en-US" sz="1100" dirty="0"/>
              <a:t>Different and conflicting versions of same data	</a:t>
            </a:r>
          </a:p>
          <a:p>
            <a:pPr marL="628650" lvl="1" indent="-171450">
              <a:buSzPct val="78000"/>
              <a:buFont typeface="Arial" panose="020B0604020202020204" pitchFamily="34" charset="0"/>
              <a:buChar char="•"/>
            </a:pPr>
            <a:r>
              <a:rPr lang="en-US" sz="1100" dirty="0"/>
              <a:t>Results of uncontrolled data redundancy</a:t>
            </a:r>
          </a:p>
          <a:p>
            <a:pPr marL="1085850" lvl="2" indent="-171450">
              <a:buSzPct val="78000"/>
              <a:buFont typeface="Arial" panose="020B0604020202020204" pitchFamily="34" charset="0"/>
              <a:buChar char="•"/>
            </a:pPr>
            <a:r>
              <a:rPr lang="en-US" sz="1100" dirty="0"/>
              <a:t>Data anomalies: Modification, insertion, deletion</a:t>
            </a:r>
          </a:p>
          <a:p>
            <a:pPr marL="1085850" lvl="2" indent="-171450">
              <a:buSzPct val="78000"/>
              <a:buFont typeface="Arial" panose="020B0604020202020204" pitchFamily="34" charset="0"/>
              <a:buChar char="•"/>
            </a:pPr>
            <a:r>
              <a:rPr lang="en-US" sz="1100" dirty="0"/>
              <a:t>Data inconsistency: Lack of data integrity</a:t>
            </a:r>
          </a:p>
          <a:p>
            <a:pPr>
              <a:buSzPct val="78000"/>
            </a:pPr>
            <a:endParaRPr lang="en-US" sz="1100" dirty="0"/>
          </a:p>
          <a:p>
            <a:pPr>
              <a:buSzPct val="78000"/>
            </a:pPr>
            <a:r>
              <a:rPr lang="en-US" sz="1100" dirty="0"/>
              <a:t>Database consists of logically related data stored in a single repository</a:t>
            </a:r>
          </a:p>
          <a:p>
            <a:pPr eaLnBrk="1" hangingPunct="1"/>
            <a:r>
              <a:rPr lang="en-US" sz="1100" dirty="0"/>
              <a:t>Provides advantages over file system management approach</a:t>
            </a:r>
          </a:p>
          <a:p>
            <a:pPr marL="171450" indent="-171450" eaLnBrk="1" hangingPunct="1">
              <a:buFont typeface="Arial" panose="020B0604020202020204" pitchFamily="34" charset="0"/>
              <a:buChar char="•"/>
            </a:pPr>
            <a:r>
              <a:rPr lang="en-US" sz="1100" dirty="0"/>
              <a:t>Eliminates inconsistency, data anomalies, data dependency, and structural dependency problems</a:t>
            </a:r>
          </a:p>
          <a:p>
            <a:pPr marL="171450" indent="-171450" eaLnBrk="1" hangingPunct="1">
              <a:buFont typeface="Arial" panose="020B0604020202020204" pitchFamily="34" charset="0"/>
              <a:buChar char="•"/>
            </a:pPr>
            <a:r>
              <a:rPr lang="en-US" sz="1100" dirty="0"/>
              <a:t>Stores data structures, relationships, and access paths</a:t>
            </a:r>
          </a:p>
          <a:p>
            <a:endParaRPr lang="en-US" dirty="0"/>
          </a:p>
        </p:txBody>
      </p:sp>
      <p:sp>
        <p:nvSpPr>
          <p:cNvPr id="2" name="Slide Image Placeholder 1"/>
          <p:cNvSpPr>
            <a:spLocks noGrp="1" noRot="1" noChangeAspect="1"/>
          </p:cNvSpPr>
          <p:nvPr>
            <p:ph type="sldImg"/>
          </p:nvPr>
        </p:nvSpPr>
        <p:spPr/>
      </p:sp>
      <p:sp>
        <p:nvSpPr>
          <p:cNvPr id="3" name="Slide Number Placeholder 2"/>
          <p:cNvSpPr>
            <a:spLocks noGrp="1"/>
          </p:cNvSpPr>
          <p:nvPr>
            <p:ph type="sldNum" sz="quarter" idx="10"/>
          </p:nvPr>
        </p:nvSpPr>
        <p:spPr/>
        <p:txBody>
          <a:bodyPr/>
          <a:lstStyle/>
          <a:p>
            <a:fld id="{8C1121C6-A915-4F4C-857E-6AC96F3F1C87}" type="slidenum">
              <a:rPr lang="en-US" smtClean="0"/>
              <a:t>14</a:t>
            </a:fld>
            <a:endParaRPr lang="en-US"/>
          </a:p>
        </p:txBody>
      </p:sp>
    </p:spTree>
    <p:extLst>
      <p:ext uri="{BB962C8B-B14F-4D97-AF65-F5344CB8AC3E}">
        <p14:creationId xmlns:p14="http://schemas.microsoft.com/office/powerpoint/2010/main" val="34551672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1006475" y="3789311"/>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So what exactly is a database? A database is a structured data collection that is accessed</a:t>
            </a:r>
            <a:r>
              <a:rPr lang="en-US" altLang="en-US" baseline="0" dirty="0"/>
              <a:t> </a:t>
            </a:r>
            <a:r>
              <a:rPr lang="en-US" altLang="en-US" dirty="0"/>
              <a:t>electronically. The text file used in this lecture that contained contact information can be considered to be a very simple database. It contains organized, though not necessarily consistent, information, which might be accessed through a text editor. A relational database is one that maintains relationships between data elements and is the focus of this unit.</a:t>
            </a:r>
          </a:p>
          <a:p>
            <a:endParaRPr lang="en-US" altLang="en-US" dirty="0"/>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A0FF1B4-4AE3-49DC-8EFB-DBB4EDB81275}"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99535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1006475" y="3958431"/>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a:t>
            </a:r>
          </a:p>
          <a:p>
            <a:endParaRPr lang="en-US" altLang="en-US" dirty="0"/>
          </a:p>
          <a:p>
            <a:r>
              <a:rPr lang="en-US" altLang="en-US" dirty="0"/>
              <a:t>The concept of a relational database was first published by E.F. Codd in the journal “Communications of the ACM,” in June 1970. Codd held the view that users should not have to keep track of how the information is stored in a computer in order to use it. To quote Codd, “Future users of large data banks must be protected from having to know how the data is organized in the machine, the internal representation.”</a:t>
            </a:r>
          </a:p>
          <a:p>
            <a:endParaRPr lang="en-US" altLang="en-US" dirty="0"/>
          </a:p>
          <a:p>
            <a:r>
              <a:rPr lang="en-US" altLang="en-US" dirty="0"/>
              <a:t>So a relational database is an organized collection of data accessible by electronic means where the information type and information relationships are maintained internally by the system itself.</a:t>
            </a:r>
          </a:p>
          <a:p>
            <a:endParaRPr lang="en-US" altLang="en-US" dirty="0"/>
          </a:p>
        </p:txBody>
      </p:sp>
      <p:sp>
        <p:nvSpPr>
          <p:cNvPr id="522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84FA7BE-6285-4E88-B25B-951D7FAE17ED}" type="slidenum">
              <a:rPr lang="en-US" altLang="en-US" smtClean="0"/>
              <a:pPr/>
              <a:t>16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7076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006475" y="3800680"/>
            <a:ext cx="8045450" cy="3497263"/>
          </a:xfrm>
          <a:prstGeom prst="rect">
            <a:avLst/>
          </a:prstGeom>
          <a:solidFill>
            <a:schemeClr val="bg2"/>
          </a:solidFill>
        </p:spPr>
        <p:txBody>
          <a:bodyPr/>
          <a:lstStyle/>
          <a:p>
            <a:r>
              <a:rPr lang="en-GB" b="1" dirty="0">
                <a:cs typeface="Century Gothic"/>
              </a:rPr>
              <a:t>Slide Notes: </a:t>
            </a:r>
          </a:p>
          <a:p>
            <a:pPr marL="171450" indent="-171450">
              <a:buFont typeface="Arial" panose="020B0604020202020204" pitchFamily="34" charset="0"/>
              <a:buChar char="•"/>
            </a:pPr>
            <a:r>
              <a:rPr lang="en-GB" dirty="0">
                <a:cs typeface="Century Gothic"/>
              </a:rPr>
              <a:t>Conceptual database design</a:t>
            </a:r>
          </a:p>
          <a:p>
            <a:pPr marL="628650" lvl="1" indent="-171450">
              <a:buFont typeface="Arial" panose="020B0604020202020204" pitchFamily="34" charset="0"/>
              <a:buChar char="•"/>
            </a:pPr>
            <a:r>
              <a:rPr lang="en-GB" dirty="0">
                <a:cs typeface="Century Gothic"/>
              </a:rPr>
              <a:t>Process of constructing a model of information used in an enterprise, independent of </a:t>
            </a:r>
            <a:r>
              <a:rPr lang="en-GB" i="1" dirty="0">
                <a:cs typeface="Century Gothic"/>
              </a:rPr>
              <a:t>all</a:t>
            </a:r>
            <a:r>
              <a:rPr lang="en-GB" dirty="0">
                <a:cs typeface="Century Gothic"/>
              </a:rPr>
              <a:t> physical considerations.</a:t>
            </a:r>
          </a:p>
          <a:p>
            <a:pPr marL="171450" indent="-171450">
              <a:buFont typeface="Arial" panose="020B0604020202020204" pitchFamily="34" charset="0"/>
              <a:buChar char="•"/>
            </a:pPr>
            <a:r>
              <a:rPr lang="en-GB" dirty="0">
                <a:cs typeface="Century Gothic"/>
              </a:rPr>
              <a:t>Logical database design</a:t>
            </a:r>
          </a:p>
          <a:p>
            <a:pPr marL="628650" lvl="1" indent="-171450">
              <a:buFont typeface="Arial" panose="020B0604020202020204" pitchFamily="34" charset="0"/>
              <a:buChar char="•"/>
            </a:pPr>
            <a:r>
              <a:rPr lang="en-GB" dirty="0">
                <a:cs typeface="Century Gothic"/>
              </a:rPr>
              <a:t>Process of constructing a model of information used in an enterprise based on a specific data model (e.g. relational), but independent of a particular DBMS and other physical considerations.</a:t>
            </a:r>
          </a:p>
          <a:p>
            <a:pPr marL="171450" indent="-171450">
              <a:buFont typeface="Arial" panose="020B0604020202020204" pitchFamily="34" charset="0"/>
              <a:buChar char="•"/>
            </a:pPr>
            <a:r>
              <a:rPr lang="en-GB" dirty="0">
                <a:cs typeface="Century Gothic"/>
              </a:rPr>
              <a:t>Physical database design</a:t>
            </a:r>
          </a:p>
          <a:p>
            <a:pPr marL="628650" lvl="1" indent="-171450">
              <a:buFont typeface="Arial" panose="020B0604020202020204" pitchFamily="34" charset="0"/>
              <a:buChar char="•"/>
            </a:pPr>
            <a:r>
              <a:rPr lang="en-US" dirty="0">
                <a:cs typeface="Century Gothic"/>
              </a:rPr>
              <a:t>Process of producing a description of the implementation of the database on secondary storage; it describes the base relations, file organizations, and indexes design used to achieve efficient access to the data, and any associated integrity constraints and security measures</a:t>
            </a:r>
            <a:r>
              <a:rPr lang="en-GB" dirty="0">
                <a:cs typeface="Century Gothic"/>
              </a:rPr>
              <a:t>.</a:t>
            </a:r>
          </a:p>
          <a:p>
            <a:pPr lvl="1"/>
            <a:endParaRPr lang="en-GB" dirty="0">
              <a:cs typeface="Century Gothic"/>
            </a:endParaRPr>
          </a:p>
          <a:p>
            <a:endParaRPr lang="en-US" sz="800" dirty="0"/>
          </a:p>
        </p:txBody>
      </p:sp>
      <p:sp>
        <p:nvSpPr>
          <p:cNvPr id="4" name="Slide Image Placeholder 3"/>
          <p:cNvSpPr>
            <a:spLocks noGrp="1" noRot="1" noChangeAspect="1"/>
          </p:cNvSpPr>
          <p:nvPr>
            <p:ph type="sldImg"/>
          </p:nvPr>
        </p:nvSpPr>
        <p:spPr/>
      </p:sp>
      <p:sp>
        <p:nvSpPr>
          <p:cNvPr id="5" name="Slide Number Placeholder 4"/>
          <p:cNvSpPr>
            <a:spLocks noGrp="1"/>
          </p:cNvSpPr>
          <p:nvPr>
            <p:ph type="sldNum" sz="quarter" idx="10"/>
          </p:nvPr>
        </p:nvSpPr>
        <p:spPr/>
        <p:txBody>
          <a:bodyPr/>
          <a:lstStyle/>
          <a:p>
            <a:fld id="{8C1121C6-A915-4F4C-857E-6AC96F3F1C87}" type="slidenum">
              <a:rPr lang="en-US" smtClean="0"/>
              <a:t>17</a:t>
            </a:fld>
            <a:endParaRPr lang="en-US"/>
          </a:p>
        </p:txBody>
      </p:sp>
    </p:spTree>
    <p:extLst>
      <p:ext uri="{BB962C8B-B14F-4D97-AF65-F5344CB8AC3E}">
        <p14:creationId xmlns:p14="http://schemas.microsoft.com/office/powerpoint/2010/main" val="795677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Notes Placeholder 2"/>
          <p:cNvSpPr>
            <a:spLocks noGrp="1"/>
          </p:cNvSpPr>
          <p:nvPr>
            <p:ph type="body" idx="1"/>
          </p:nvPr>
        </p:nvSpPr>
        <p:spPr bwMode="auto">
          <a:xfrm>
            <a:off x="1006475" y="3779479"/>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r>
              <a:rPr lang="en-US" altLang="en-US" dirty="0"/>
              <a:t>A relational database has quite a number of advantages over files and spreadsheets. Database systems are designed to be highly secure; control of</a:t>
            </a:r>
            <a:r>
              <a:rPr lang="en-US" altLang="en-US" baseline="0" dirty="0"/>
              <a:t> the </a:t>
            </a:r>
            <a:r>
              <a:rPr lang="en-US" altLang="en-US" dirty="0"/>
              <a:t>data can be precisely defined. In addition, databases are designed to be accessed and modified by multiple users at the same time. Relationships between tables support organized data that prevents data redundancy and inconsistency. The highly optimized underlying data structures used by the relational database result in highly efficient and fast access. Because a database system is designed for the specific purpose of data organization, the basic operations of retrieving, adding, modifying, and deleting data are more efficient than in general-purpose applications and storage such as spreadsheets and files. Furthermore, relationships and efficient access allow for complex queries and searches of data.</a:t>
            </a:r>
          </a:p>
          <a:p>
            <a:endParaRPr lang="en-US" altLang="en-US" dirty="0"/>
          </a:p>
          <a:p>
            <a:r>
              <a:rPr lang="en-US" altLang="en-US" dirty="0"/>
              <a:t>However, databases are complex systems that require expertise to install, maintain, and use.</a:t>
            </a:r>
            <a:r>
              <a:rPr lang="en-US" altLang="en-US" baseline="0" dirty="0"/>
              <a:t> </a:t>
            </a:r>
            <a:r>
              <a:rPr lang="en-US" altLang="en-US" dirty="0"/>
              <a:t>There are free, open-source databases, but commercially available databases are expensive. In comparison, files and spreadsheets are more widely available and easy to use. Also, data in databases are not as easily analyzed using complex data calculations. Instead, data are usually exported from databases into a spreadsheet or data file for statistical software.</a:t>
            </a:r>
          </a:p>
        </p:txBody>
      </p:sp>
      <p:sp>
        <p:nvSpPr>
          <p:cNvPr id="542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EA43B47-8788-4601-9F74-D342B07DF130}" type="slidenum">
              <a:rPr lang="en-US" altLang="en-US" smtClean="0"/>
              <a:pPr/>
              <a:t>18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097180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xfrm>
            <a:off x="5697432" y="7382431"/>
            <a:ext cx="4358640" cy="38862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rgbClr val="0000FF"/>
                </a:solidFill>
                <a:latin typeface="Arial" charset="0"/>
                <a:ea typeface="ＭＳ Ｐゴシック" charset="0"/>
                <a:cs typeface="ＭＳ Ｐゴシック" charset="0"/>
              </a:defRPr>
            </a:lvl1pPr>
            <a:lvl2pPr marL="742950" indent="-285750">
              <a:defRPr sz="2400">
                <a:solidFill>
                  <a:srgbClr val="0000FF"/>
                </a:solidFill>
                <a:latin typeface="Arial" charset="0"/>
                <a:ea typeface="ＭＳ Ｐゴシック" charset="0"/>
              </a:defRPr>
            </a:lvl2pPr>
            <a:lvl3pPr marL="1143000" indent="-228600">
              <a:defRPr sz="2400">
                <a:solidFill>
                  <a:srgbClr val="0000FF"/>
                </a:solidFill>
                <a:latin typeface="Arial" charset="0"/>
                <a:ea typeface="ＭＳ Ｐゴシック" charset="0"/>
              </a:defRPr>
            </a:lvl3pPr>
            <a:lvl4pPr marL="1600200" indent="-228600">
              <a:defRPr sz="2400">
                <a:solidFill>
                  <a:srgbClr val="0000FF"/>
                </a:solidFill>
                <a:latin typeface="Arial" charset="0"/>
                <a:ea typeface="ＭＳ Ｐゴシック" charset="0"/>
              </a:defRPr>
            </a:lvl4pPr>
            <a:lvl5pPr marL="2057400" indent="-228600">
              <a:defRPr sz="2400">
                <a:solidFill>
                  <a:srgbClr val="0000FF"/>
                </a:solidFill>
                <a:latin typeface="Arial" charset="0"/>
                <a:ea typeface="ＭＳ Ｐゴシック" charset="0"/>
              </a:defRPr>
            </a:lvl5pPr>
            <a:lvl6pPr marL="2514600" indent="-228600" eaLnBrk="0" fontAlgn="base" hangingPunct="0">
              <a:spcBef>
                <a:spcPct val="0"/>
              </a:spcBef>
              <a:spcAft>
                <a:spcPct val="0"/>
              </a:spcAft>
              <a:defRPr sz="2400">
                <a:solidFill>
                  <a:srgbClr val="0000FF"/>
                </a:solidFill>
                <a:latin typeface="Arial" charset="0"/>
                <a:ea typeface="ＭＳ Ｐゴシック" charset="0"/>
              </a:defRPr>
            </a:lvl6pPr>
            <a:lvl7pPr marL="2971800" indent="-228600" eaLnBrk="0" fontAlgn="base" hangingPunct="0">
              <a:spcBef>
                <a:spcPct val="0"/>
              </a:spcBef>
              <a:spcAft>
                <a:spcPct val="0"/>
              </a:spcAft>
              <a:defRPr sz="2400">
                <a:solidFill>
                  <a:srgbClr val="0000FF"/>
                </a:solidFill>
                <a:latin typeface="Arial" charset="0"/>
                <a:ea typeface="ＭＳ Ｐゴシック" charset="0"/>
              </a:defRPr>
            </a:lvl7pPr>
            <a:lvl8pPr marL="3429000" indent="-228600" eaLnBrk="0" fontAlgn="base" hangingPunct="0">
              <a:spcBef>
                <a:spcPct val="0"/>
              </a:spcBef>
              <a:spcAft>
                <a:spcPct val="0"/>
              </a:spcAft>
              <a:defRPr sz="2400">
                <a:solidFill>
                  <a:srgbClr val="0000FF"/>
                </a:solidFill>
                <a:latin typeface="Arial" charset="0"/>
                <a:ea typeface="ＭＳ Ｐゴシック" charset="0"/>
              </a:defRPr>
            </a:lvl8pPr>
            <a:lvl9pPr marL="3886200" indent="-228600" eaLnBrk="0" fontAlgn="base" hangingPunct="0">
              <a:spcBef>
                <a:spcPct val="0"/>
              </a:spcBef>
              <a:spcAft>
                <a:spcPct val="0"/>
              </a:spcAft>
              <a:defRPr sz="2400">
                <a:solidFill>
                  <a:srgbClr val="0000FF"/>
                </a:solidFill>
                <a:latin typeface="Arial" charset="0"/>
                <a:ea typeface="ＭＳ Ｐゴシック" charset="0"/>
              </a:defRPr>
            </a:lvl9pPr>
          </a:lstStyle>
          <a:p>
            <a:fld id="{29DE1538-FDBC-6448-968C-841DD5A54C10}" type="slidenum">
              <a:rPr lang="en-US" sz="1000">
                <a:solidFill>
                  <a:schemeClr val="tx1"/>
                </a:solidFill>
              </a:rPr>
              <a:pPr/>
              <a:t>19</a:t>
            </a:fld>
            <a:endParaRPr lang="en-US" sz="1000" dirty="0">
              <a:solidFill>
                <a:schemeClr val="tx1"/>
              </a:solidFill>
            </a:endParaRPr>
          </a:p>
        </p:txBody>
      </p:sp>
      <p:sp>
        <p:nvSpPr>
          <p:cNvPr id="29698" name="Rectangle 2"/>
          <p:cNvSpPr>
            <a:spLocks noGrp="1" noRot="1" noChangeAspect="1" noChangeArrowheads="1" noTextEdit="1"/>
          </p:cNvSpPr>
          <p:nvPr>
            <p:ph type="sldImg"/>
          </p:nvPr>
        </p:nvSpPr>
        <p:spPr>
          <a:xfrm>
            <a:off x="3151188" y="588963"/>
            <a:ext cx="3756025" cy="2903537"/>
          </a:xfrm>
          <a:prstGeom prst="rect">
            <a:avLst/>
          </a:prstGeom>
          <a:ln/>
        </p:spPr>
      </p:sp>
      <p:sp>
        <p:nvSpPr>
          <p:cNvPr id="29699" name="Rectangle 3"/>
          <p:cNvSpPr>
            <a:spLocks noGrp="1" noChangeArrowheads="1"/>
          </p:cNvSpPr>
          <p:nvPr>
            <p:ph type="body" idx="1"/>
          </p:nvPr>
        </p:nvSpPr>
        <p:spPr>
          <a:xfrm>
            <a:off x="1005840" y="3691890"/>
            <a:ext cx="8046720" cy="3497580"/>
          </a:xfrm>
          <a:prstGeom prst="rect">
            <a:avLst/>
          </a:prstGeom>
          <a:solidFill>
            <a:schemeClr val="bg2"/>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b="1" dirty="0"/>
              <a:t>Slide Notes: </a:t>
            </a:r>
          </a:p>
          <a:p>
            <a:endParaRPr lang="en-US" dirty="0"/>
          </a:p>
          <a:p>
            <a:r>
              <a:rPr lang="en-US" dirty="0"/>
              <a:t>Jerry Post (2007): Steps in database design. The business rules and data are used to define database tables. Forms are used to enter new data. The database system retrieves data to answer queries and produce reports. Users see only the application in terms of forms and reports.</a:t>
            </a:r>
          </a:p>
        </p:txBody>
      </p:sp>
    </p:spTree>
    <p:extLst>
      <p:ext uri="{BB962C8B-B14F-4D97-AF65-F5344CB8AC3E}">
        <p14:creationId xmlns:p14="http://schemas.microsoft.com/office/powerpoint/2010/main" val="2370129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Notes Placeholder 2"/>
          <p:cNvSpPr>
            <a:spLocks noGrp="1"/>
          </p:cNvSpPr>
          <p:nvPr>
            <p:ph type="body" idx="1"/>
          </p:nvPr>
        </p:nvSpPr>
        <p:spPr bwMode="auto">
          <a:xfrm>
            <a:off x="1006475" y="3740150"/>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a:t>
            </a:r>
          </a:p>
          <a:p>
            <a:r>
              <a:rPr lang="en-US" altLang="en-US" dirty="0"/>
              <a:t>The learning objectives for </a:t>
            </a:r>
            <a:r>
              <a:rPr lang="en-US" altLang="en-US" i="0" dirty="0"/>
              <a:t>Databases and SQL</a:t>
            </a:r>
            <a:r>
              <a:rPr lang="en-US" altLang="en-US" dirty="0"/>
              <a:t> are to:</a:t>
            </a:r>
          </a:p>
          <a:p>
            <a:endParaRPr lang="en-US" altLang="en-US" dirty="0"/>
          </a:p>
          <a:p>
            <a:pPr marL="171450" indent="-171450">
              <a:buFont typeface="Arial" panose="020B0604020202020204" pitchFamily="34" charset="0"/>
              <a:buChar char="•"/>
            </a:pPr>
            <a:r>
              <a:rPr lang="en-US" altLang="en-US" dirty="0"/>
              <a:t> Define and describe the purpose of databases </a:t>
            </a:r>
          </a:p>
          <a:p>
            <a:pPr marL="171450" indent="-171450">
              <a:buFont typeface="Arial" panose="020B0604020202020204" pitchFamily="34" charset="0"/>
              <a:buChar char="•"/>
            </a:pPr>
            <a:r>
              <a:rPr lang="en-US" altLang="en-US" dirty="0"/>
              <a:t> Describe a relational database </a:t>
            </a:r>
          </a:p>
          <a:p>
            <a:pPr marL="171450" indent="-171450">
              <a:buFont typeface="Arial" panose="020B0604020202020204" pitchFamily="34" charset="0"/>
              <a:buChar char="•"/>
            </a:pPr>
            <a:r>
              <a:rPr lang="en-US" altLang="en-US" dirty="0"/>
              <a:t> Describe data modeling and normalization </a:t>
            </a:r>
          </a:p>
          <a:p>
            <a:pPr marL="171450" indent="-171450">
              <a:buFont typeface="Arial" panose="020B0604020202020204" pitchFamily="34" charset="0"/>
              <a:buChar char="•"/>
            </a:pPr>
            <a:r>
              <a:rPr lang="en-US" altLang="en-US" dirty="0"/>
              <a:t> Describe the structured query language, or SQL</a:t>
            </a:r>
          </a:p>
        </p:txBody>
      </p:sp>
      <p:sp>
        <p:nvSpPr>
          <p:cNvPr id="3789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506F613-8F45-447F-845D-911FE8787BCE}"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864750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Notes Placeholder 2"/>
          <p:cNvSpPr>
            <a:spLocks noGrp="1"/>
          </p:cNvSpPr>
          <p:nvPr>
            <p:ph type="body" idx="1"/>
          </p:nvPr>
        </p:nvSpPr>
        <p:spPr bwMode="auto">
          <a:xfrm>
            <a:off x="1006475" y="3749982"/>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b="1" dirty="0"/>
          </a:p>
          <a:p>
            <a:r>
              <a:rPr lang="en-US" altLang="en-US" dirty="0"/>
              <a:t>A table is a collection of information organized into rows and columns. Each table contains one or more rows of data. A relational database consists of one or more tables defined by the database designer in a meaningful fashion. The data in a row is ordered by columns, and each column is of a known and specified type where the data and type are independent. The order of rows in the table is irrelevant, but the order of the columns in the row is significant.</a:t>
            </a:r>
          </a:p>
          <a:p>
            <a:endParaRPr lang="en-US" altLang="en-US" dirty="0"/>
          </a:p>
        </p:txBody>
      </p:sp>
      <p:sp>
        <p:nvSpPr>
          <p:cNvPr id="5325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5815B48-DB06-4848-A590-B6BE0E64A217}" type="slidenum">
              <a:rPr lang="en-US" altLang="en-US" smtClean="0"/>
              <a:pPr/>
              <a:t>20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51629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D383BCD-5915-47A6-9B9C-A6C515ED6F61}" type="slidenum">
              <a:rPr lang="en-US" altLang="en-US" smtClean="0"/>
              <a:pPr/>
              <a:t>21</a:t>
            </a:fld>
            <a:endParaRPr lang="en-US" altLang="en-US" dirty="0"/>
          </a:p>
        </p:txBody>
      </p:sp>
      <p:sp>
        <p:nvSpPr>
          <p:cNvPr id="31749"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1750" name="Notes Placeholder 5"/>
          <p:cNvSpPr>
            <a:spLocks noGrp="1"/>
          </p:cNvSpPr>
          <p:nvPr>
            <p:ph type="body" idx="1"/>
          </p:nvPr>
        </p:nvSpPr>
        <p:spPr bwMode="auto">
          <a:xfrm>
            <a:off x="1006475" y="3828640"/>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This lecture introduces</a:t>
            </a:r>
            <a:r>
              <a:rPr lang="en-US" altLang="en-US" baseline="0" dirty="0"/>
              <a:t> the topics of data relationship types and structures, database normalization, and building a database.</a:t>
            </a:r>
            <a:endParaRPr lang="en-US" altLang="en-US" dirty="0"/>
          </a:p>
          <a:p>
            <a:r>
              <a:rPr lang="en-US" altLang="en-US" dirty="0"/>
              <a:t>A database contains a set of tables each</a:t>
            </a:r>
            <a:r>
              <a:rPr lang="en-US" altLang="en-US" baseline="0" dirty="0"/>
              <a:t> containing </a:t>
            </a:r>
            <a:r>
              <a:rPr lang="en-US" altLang="en-US" dirty="0"/>
              <a:t>data. Each table is modeled by </a:t>
            </a:r>
            <a:r>
              <a:rPr lang="en-US" altLang="en-US" sz="1000" i="0" kern="1200" baseline="0" dirty="0">
                <a:solidFill>
                  <a:schemeClr val="tx1"/>
                </a:solidFill>
                <a:latin typeface="Arial" pitchFamily="34" charset="0"/>
                <a:ea typeface="+mn-ea"/>
                <a:cs typeface="Arial" pitchFamily="34" charset="0"/>
              </a:rPr>
              <a:t>a</a:t>
            </a:r>
            <a:r>
              <a:rPr lang="en-US" sz="1000" i="0" kern="1200" dirty="0">
                <a:solidFill>
                  <a:schemeClr val="tx1"/>
                </a:solidFill>
                <a:latin typeface="Arial" pitchFamily="34" charset="0"/>
                <a:ea typeface="+mn-ea"/>
                <a:cs typeface="Arial" pitchFamily="34" charset="0"/>
              </a:rPr>
              <a:t>n entity</a:t>
            </a:r>
            <a:r>
              <a:rPr lang="en-US" altLang="en-US" sz="1000" dirty="0">
                <a:latin typeface="Century Gothic" panose="020B0502020202020204" pitchFamily="34" charset="0"/>
              </a:rPr>
              <a:t>—</a:t>
            </a:r>
            <a:r>
              <a:rPr lang="en-US" sz="1000" i="0" kern="1200" dirty="0">
                <a:solidFill>
                  <a:schemeClr val="tx1"/>
                </a:solidFill>
                <a:latin typeface="Arial" pitchFamily="34" charset="0"/>
                <a:ea typeface="+mn-ea"/>
                <a:cs typeface="Arial" pitchFamily="34" charset="0"/>
              </a:rPr>
              <a:t>some unit of data that can be classified and have stated relationships to other entities.</a:t>
            </a:r>
            <a:r>
              <a:rPr lang="en-US" altLang="en-US" dirty="0"/>
              <a:t> For example, a table can be a list of contacts. </a:t>
            </a:r>
          </a:p>
          <a:p>
            <a:r>
              <a:rPr lang="en-US" altLang="en-US" dirty="0"/>
              <a:t>Within a table, rows are the entries, and columns are attributes that need to be defined. The relationships between different</a:t>
            </a:r>
            <a:r>
              <a:rPr lang="en-US" altLang="en-US" baseline="0" dirty="0"/>
              <a:t> </a:t>
            </a:r>
            <a:r>
              <a:rPr lang="en-US" altLang="en-US" dirty="0"/>
              <a:t>tables also need to be defined.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45307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D383BCD-5915-47A6-9B9C-A6C515ED6F61}" type="slidenum">
              <a:rPr lang="en-US" altLang="en-US" smtClean="0"/>
              <a:pPr/>
              <a:t>22</a:t>
            </a:fld>
            <a:endParaRPr lang="en-US" altLang="en-US" dirty="0"/>
          </a:p>
        </p:txBody>
      </p:sp>
      <p:sp>
        <p:nvSpPr>
          <p:cNvPr id="31749"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1750" name="Notes Placeholder 5"/>
          <p:cNvSpPr>
            <a:spLocks noGrp="1"/>
          </p:cNvSpPr>
          <p:nvPr>
            <p:ph type="body" idx="1"/>
          </p:nvPr>
        </p:nvSpPr>
        <p:spPr bwMode="auto">
          <a:xfrm>
            <a:off x="1006475" y="3789311"/>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b="1" dirty="0"/>
          </a:p>
          <a:p>
            <a:r>
              <a:rPr lang="en-US" altLang="en-US" dirty="0"/>
              <a:t>Data can be modeled using an entity-relationship diagram, also known as an ER diagram or ERD. These diagrams show the entities, the attributes, and the relationships between entities. The relationships are shown using lines and can also be represented in words, such as "has a“: for example, if there are two tables, one for storing information about a patient.</a:t>
            </a:r>
          </a:p>
          <a:p>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403929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1748"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D383BCD-5915-47A6-9B9C-A6C515ED6F61}" type="slidenum">
              <a:rPr lang="en-US" altLang="en-US"/>
              <a:pPr eaLnBrk="1" hangingPunct="1"/>
              <a:t>23</a:t>
            </a:fld>
            <a:endParaRPr lang="en-US" altLang="en-US" dirty="0"/>
          </a:p>
        </p:txBody>
      </p:sp>
      <p:sp>
        <p:nvSpPr>
          <p:cNvPr id="31749"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1750"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Data can be modeled using an entity-relationship diagram, also known as an ER diagram or ERD. These diagrams show the entities, the attributes, and the relationships between entities. The relationships are shown using lines and can also be represented in words, such as "has a.“ For example, if there are two tables, one for storing information about a patient. . .</a:t>
            </a:r>
          </a:p>
          <a:p>
            <a:endParaRPr lang="en-US" altLang="en-US" dirty="0"/>
          </a:p>
        </p:txBody>
      </p:sp>
    </p:spTree>
    <p:extLst>
      <p:ext uri="{BB962C8B-B14F-4D97-AF65-F5344CB8AC3E}">
        <p14:creationId xmlns:p14="http://schemas.microsoft.com/office/powerpoint/2010/main" val="14859586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1748"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D383BCD-5915-47A6-9B9C-A6C515ED6F61}" type="slidenum">
              <a:rPr lang="en-US" altLang="en-US"/>
              <a:pPr eaLnBrk="1" hangingPunct="1"/>
              <a:t>24</a:t>
            </a:fld>
            <a:endParaRPr lang="en-US" altLang="en-US" dirty="0"/>
          </a:p>
        </p:txBody>
      </p:sp>
      <p:sp>
        <p:nvSpPr>
          <p:cNvPr id="31749"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1750"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b="1" dirty="0"/>
          </a:p>
          <a:p>
            <a:r>
              <a:rPr lang="en-US" altLang="en-US" dirty="0"/>
              <a:t>…then that relationship can be described as "has a" relationship, since a patient has an insurance provider. This relationship can be represented as a simple line, but the next slide will show how it can be represented differently.</a:t>
            </a:r>
          </a:p>
        </p:txBody>
      </p:sp>
    </p:spTree>
    <p:extLst>
      <p:ext uri="{BB962C8B-B14F-4D97-AF65-F5344CB8AC3E}">
        <p14:creationId xmlns:p14="http://schemas.microsoft.com/office/powerpoint/2010/main" val="37586962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1748"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D383BCD-5915-47A6-9B9C-A6C515ED6F61}" type="slidenum">
              <a:rPr lang="en-US" altLang="en-US"/>
              <a:pPr eaLnBrk="1" hangingPunct="1"/>
              <a:t>25</a:t>
            </a:fld>
            <a:endParaRPr lang="en-US" altLang="en-US" dirty="0"/>
          </a:p>
        </p:txBody>
      </p:sp>
      <p:sp>
        <p:nvSpPr>
          <p:cNvPr id="31749"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1750"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100" b="1" dirty="0"/>
              <a:t>Slide Notes: </a:t>
            </a:r>
          </a:p>
          <a:p>
            <a:endParaRPr lang="en-US" altLang="en-US" sz="1100" b="1" dirty="0"/>
          </a:p>
          <a:p>
            <a:r>
              <a:rPr lang="en-US" altLang="en-US" sz="1100" dirty="0"/>
              <a:t>Relationships can be of three types or cardinalities: one-to-one, one-to-many, and many-to-many. </a:t>
            </a:r>
          </a:p>
          <a:p>
            <a:r>
              <a:rPr lang="en-US" altLang="en-US" sz="1100" dirty="0"/>
              <a:t>In a one-to-one relationship, each entry in a table is linked to exactly one entry in another table and vice-versa. </a:t>
            </a:r>
            <a:r>
              <a:rPr lang="en-US" sz="1100" kern="1200" dirty="0">
                <a:solidFill>
                  <a:schemeClr val="tx1"/>
                </a:solidFill>
                <a:effectLst/>
                <a:ea typeface="+mn-ea"/>
                <a:cs typeface="Arial" pitchFamily="34" charset="0"/>
              </a:rPr>
              <a:t>One-to-one relationships are not very common in databases, because two such tables would usually be merged into one.</a:t>
            </a:r>
            <a:r>
              <a:rPr lang="en-US" altLang="en-US" sz="1100" dirty="0"/>
              <a:t> A one-to-one relationship is represented by a simple line.</a:t>
            </a:r>
          </a:p>
          <a:p>
            <a:endParaRPr lang="en-US" altLang="en-US" sz="1100" dirty="0"/>
          </a:p>
          <a:p>
            <a:r>
              <a:rPr lang="en-US" altLang="en-US" sz="1100" dirty="0"/>
              <a:t>The</a:t>
            </a:r>
            <a:r>
              <a:rPr lang="en-US" altLang="en-US" sz="1100" baseline="0" dirty="0"/>
              <a:t> o</a:t>
            </a:r>
            <a:r>
              <a:rPr lang="en-US" altLang="en-US" sz="1100" dirty="0"/>
              <a:t>ne-to-many relationship is commonly used in databases…</a:t>
            </a:r>
          </a:p>
        </p:txBody>
      </p:sp>
    </p:spTree>
    <p:extLst>
      <p:ext uri="{BB962C8B-B14F-4D97-AF65-F5344CB8AC3E}">
        <p14:creationId xmlns:p14="http://schemas.microsoft.com/office/powerpoint/2010/main" val="3926360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1748"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D383BCD-5915-47A6-9B9C-A6C515ED6F61}" type="slidenum">
              <a:rPr lang="en-US" altLang="en-US"/>
              <a:pPr eaLnBrk="1" hangingPunct="1"/>
              <a:t>26</a:t>
            </a:fld>
            <a:endParaRPr lang="en-US" altLang="en-US" dirty="0"/>
          </a:p>
        </p:txBody>
      </p:sp>
      <p:sp>
        <p:nvSpPr>
          <p:cNvPr id="31749"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1750"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1" dirty="0"/>
              <a:t>Slide Notes: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…In this case, each entry in the first table is linked to one entry in the second, but each entry in the second table is linked to multiple entries in the first table. </a:t>
            </a:r>
          </a:p>
        </p:txBody>
      </p:sp>
    </p:spTree>
    <p:extLst>
      <p:ext uri="{BB962C8B-B14F-4D97-AF65-F5344CB8AC3E}">
        <p14:creationId xmlns:p14="http://schemas.microsoft.com/office/powerpoint/2010/main" val="7530416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1748"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D383BCD-5915-47A6-9B9C-A6C515ED6F61}" type="slidenum">
              <a:rPr lang="en-US" altLang="en-US"/>
              <a:pPr eaLnBrk="1" hangingPunct="1"/>
              <a:t>27</a:t>
            </a:fld>
            <a:endParaRPr lang="en-US" altLang="en-US" dirty="0"/>
          </a:p>
        </p:txBody>
      </p:sp>
      <p:sp>
        <p:nvSpPr>
          <p:cNvPr id="31749"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1750"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1" dirty="0"/>
              <a:t>Slide Notes: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In the example of a patient and an insurance company, it can be assumed that a patient may have only ONE insurance provider. Therefore, each entry in the patient table is linked to just one entry in the second table.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But there may be multiple patients in the patient table who have the same insurance provider. One-to-many relationships are represented by a line with a crow's foot on one end. That crow’s foot points to the table that has the multiple links back to the other table. In this example, multiple patients can have one insurance provider, so the crow's foot is pointing to the patient table.</a:t>
            </a:r>
          </a:p>
        </p:txBody>
      </p:sp>
    </p:spTree>
    <p:extLst>
      <p:ext uri="{BB962C8B-B14F-4D97-AF65-F5344CB8AC3E}">
        <p14:creationId xmlns:p14="http://schemas.microsoft.com/office/powerpoint/2010/main" val="40623384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1748"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D383BCD-5915-47A6-9B9C-A6C515ED6F61}" type="slidenum">
              <a:rPr lang="en-US" altLang="en-US"/>
              <a:pPr eaLnBrk="1" hangingPunct="1"/>
              <a:t>28</a:t>
            </a:fld>
            <a:endParaRPr lang="en-US" altLang="en-US" dirty="0"/>
          </a:p>
        </p:txBody>
      </p:sp>
      <p:sp>
        <p:nvSpPr>
          <p:cNvPr id="31749"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1750"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b="1" dirty="0"/>
          </a:p>
          <a:p>
            <a:r>
              <a:rPr lang="en-US" altLang="en-US" dirty="0"/>
              <a:t>Now if a patient has more than one insurance provider, the relationship is considered to be many-to-many. </a:t>
            </a:r>
          </a:p>
        </p:txBody>
      </p:sp>
    </p:spTree>
    <p:extLst>
      <p:ext uri="{BB962C8B-B14F-4D97-AF65-F5344CB8AC3E}">
        <p14:creationId xmlns:p14="http://schemas.microsoft.com/office/powerpoint/2010/main" val="30402204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1748"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D383BCD-5915-47A6-9B9C-A6C515ED6F61}" type="slidenum">
              <a:rPr lang="en-US" altLang="en-US"/>
              <a:pPr eaLnBrk="1" hangingPunct="1"/>
              <a:t>29</a:t>
            </a:fld>
            <a:endParaRPr lang="en-US" altLang="en-US" dirty="0"/>
          </a:p>
        </p:txBody>
      </p:sp>
      <p:sp>
        <p:nvSpPr>
          <p:cNvPr id="31749"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1750"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In this case, an entry in the patient table can be linked to multiple entries in the insurance table and each entry in the insurance table can be linked to multiple entries in the patient table. Many-to-many relationships are represented by a line with a crow's foot at each end. </a:t>
            </a:r>
          </a:p>
        </p:txBody>
      </p:sp>
    </p:spTree>
    <p:extLst>
      <p:ext uri="{BB962C8B-B14F-4D97-AF65-F5344CB8AC3E}">
        <p14:creationId xmlns:p14="http://schemas.microsoft.com/office/powerpoint/2010/main" val="2745803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Notes Placeholder 2"/>
          <p:cNvSpPr>
            <a:spLocks noGrp="1"/>
          </p:cNvSpPr>
          <p:nvPr>
            <p:ph type="body" idx="1"/>
          </p:nvPr>
        </p:nvSpPr>
        <p:spPr bwMode="auto">
          <a:xfrm>
            <a:off x="1006475" y="3720485"/>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a:t>
            </a:r>
          </a:p>
          <a:p>
            <a:r>
              <a:rPr lang="en-US" altLang="en-US" dirty="0"/>
              <a:t>This lecture</a:t>
            </a:r>
            <a:r>
              <a:rPr lang="en-US" altLang="en-US" baseline="0" dirty="0"/>
              <a:t> explores various data storage options and the advantages and disadvantages of each.</a:t>
            </a:r>
          </a:p>
          <a:p>
            <a:endParaRPr lang="en-US" altLang="en-US" dirty="0"/>
          </a:p>
          <a:p>
            <a:r>
              <a:rPr lang="en-US" altLang="en-US" dirty="0"/>
              <a:t>A large component of computer systems is the data management. Consider the information maintained on a personal computer; it might include programs, photos, music, videos, tax returns, and class papers. Some files may remain unchanged; others might be modified over time, such as revisions to a class paper.</a:t>
            </a:r>
          </a:p>
          <a:p>
            <a:endParaRPr lang="en-US" altLang="en-US" dirty="0"/>
          </a:p>
          <a:p>
            <a:r>
              <a:rPr lang="en-US" altLang="en-US" dirty="0"/>
              <a:t>Now consider an electronic health care record, or EHR, system that may contain information for thousands or tens of thousands of patients. With this volume of information, it is important that the information is stored efficiently, is accessible easily, and can be updated without too much difficulty. </a:t>
            </a:r>
          </a:p>
        </p:txBody>
      </p:sp>
      <p:sp>
        <p:nvSpPr>
          <p:cNvPr id="399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FC43DB1-CA6F-45BE-A1FF-8D6835525E02}"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540608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C1121C6-A915-4F4C-857E-6AC96F3F1C87}" type="slidenum">
              <a:rPr lang="en-US" smtClean="0"/>
              <a:t>30</a:t>
            </a:fld>
            <a:endParaRPr lang="en-US"/>
          </a:p>
        </p:txBody>
      </p:sp>
      <p:sp>
        <p:nvSpPr>
          <p:cNvPr id="3" name="Notes Placeholder 2">
            <a:extLst>
              <a:ext uri="{FF2B5EF4-FFF2-40B4-BE49-F238E27FC236}">
                <a16:creationId xmlns:a16="http://schemas.microsoft.com/office/drawing/2014/main" id="{839834B4-BB14-4C85-81C0-C215298033D1}"/>
              </a:ext>
            </a:extLst>
          </p:cNvPr>
          <p:cNvSpPr>
            <a:spLocks noGrp="1"/>
          </p:cNvSpPr>
          <p:nvPr>
            <p:ph type="body" idx="1"/>
          </p:nvPr>
        </p:nvSpPr>
        <p:spPr>
          <a:solidFill>
            <a:schemeClr val="bg2"/>
          </a:solidFill>
        </p:spPr>
        <p:txBody>
          <a:bodyPr/>
          <a:lstStyle/>
          <a:p>
            <a:r>
              <a:rPr lang="en-US" b="1" dirty="0"/>
              <a:t>Slide notes:</a:t>
            </a:r>
            <a:endParaRPr lang="en-US" b="0" dirty="0"/>
          </a:p>
          <a:p>
            <a:endParaRPr lang="en-US" b="0" dirty="0"/>
          </a:p>
          <a:p>
            <a:r>
              <a:rPr lang="en-US" b="0" dirty="0"/>
              <a:t>Let’s practice generating relational database requirements together. Identify the entities, attributes, and relationships for the Patient Visit in a medical clinic database. The next two slides have some examples of how this data might be organized in a relational database.</a:t>
            </a:r>
            <a:endParaRPr lang="en-US" b="1" dirty="0"/>
          </a:p>
        </p:txBody>
      </p:sp>
    </p:spTree>
    <p:extLst>
      <p:ext uri="{BB962C8B-B14F-4D97-AF65-F5344CB8AC3E}">
        <p14:creationId xmlns:p14="http://schemas.microsoft.com/office/powerpoint/2010/main" val="13692197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C1121C6-A915-4F4C-857E-6AC96F3F1C87}" type="slidenum">
              <a:rPr lang="en-US" smtClean="0"/>
              <a:t>31</a:t>
            </a:fld>
            <a:endParaRPr lang="en-US"/>
          </a:p>
        </p:txBody>
      </p:sp>
    </p:spTree>
    <p:extLst>
      <p:ext uri="{BB962C8B-B14F-4D97-AF65-F5344CB8AC3E}">
        <p14:creationId xmlns:p14="http://schemas.microsoft.com/office/powerpoint/2010/main" val="35857915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C1121C6-A915-4F4C-857E-6AC96F3F1C87}" type="slidenum">
              <a:rPr lang="en-US" smtClean="0"/>
              <a:t>32</a:t>
            </a:fld>
            <a:endParaRPr lang="en-US"/>
          </a:p>
        </p:txBody>
      </p:sp>
    </p:spTree>
    <p:extLst>
      <p:ext uri="{BB962C8B-B14F-4D97-AF65-F5344CB8AC3E}">
        <p14:creationId xmlns:p14="http://schemas.microsoft.com/office/powerpoint/2010/main" val="7049418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4820"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62F98D6-A66F-4878-AE79-ED39C9F2D22E}" type="slidenum">
              <a:rPr lang="en-US" altLang="en-US"/>
              <a:pPr eaLnBrk="1" hangingPunct="1"/>
              <a:t>33</a:t>
            </a:fld>
            <a:endParaRPr lang="en-US" altLang="en-US" dirty="0"/>
          </a:p>
        </p:txBody>
      </p:sp>
      <p:sp>
        <p:nvSpPr>
          <p:cNvPr id="34821"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4822"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Consider a database</a:t>
            </a:r>
            <a:r>
              <a:rPr lang="en-US" altLang="en-US" baseline="0" dirty="0"/>
              <a:t> </a:t>
            </a:r>
            <a:r>
              <a:rPr lang="en-US" altLang="en-US" dirty="0"/>
              <a:t>containing contacts data: for</a:t>
            </a:r>
            <a:r>
              <a:rPr lang="en-US" altLang="en-US" baseline="0" dirty="0"/>
              <a:t> each contact,</a:t>
            </a:r>
            <a:r>
              <a:rPr lang="en-US" altLang="en-US" dirty="0"/>
              <a:t> the name and company information are recorded. </a:t>
            </a:r>
          </a:p>
          <a:p>
            <a:r>
              <a:rPr lang="en-US" altLang="en-US" dirty="0"/>
              <a:t>A simple database structure can be created using a single entity that looks like the contact file. The data about a contact comprise the attributes of the contact entity. A key, identification</a:t>
            </a:r>
            <a:r>
              <a:rPr lang="en-US" altLang="en-US" baseline="0" dirty="0"/>
              <a:t> number, </a:t>
            </a:r>
            <a:r>
              <a:rPr lang="en-US" altLang="en-US" dirty="0"/>
              <a:t>is then added to uniquely identify each row. The contact’s name is not necessarily unique, so it cannot be used to identify each entry. For example, a user must be able to tell the difference between a “Maria Perez” who works at “Community Hospital” and a “Maria Perez” who works at “Main Medical Center.” </a:t>
            </a:r>
          </a:p>
          <a:p>
            <a:endParaRPr lang="en-US" altLang="en-US" dirty="0"/>
          </a:p>
          <a:p>
            <a:r>
              <a:rPr lang="en-US" altLang="en-US" dirty="0"/>
              <a:t>The data types associated with each data element also need to be specified. For the names and addresses, character</a:t>
            </a:r>
            <a:r>
              <a:rPr lang="en-US" altLang="en-US" baseline="0" dirty="0"/>
              <a:t> data type,</a:t>
            </a:r>
            <a:r>
              <a:rPr lang="en-US" altLang="en-US" dirty="0"/>
              <a:t> char or varchar</a:t>
            </a:r>
            <a:r>
              <a:rPr lang="en-US" altLang="en-US" i="1" dirty="0"/>
              <a:t>,</a:t>
            </a:r>
            <a:r>
              <a:rPr lang="en-US" altLang="en-US" dirty="0"/>
              <a:t> should be used; the key is</a:t>
            </a:r>
            <a:r>
              <a:rPr lang="en-US" altLang="en-US" baseline="0" dirty="0"/>
              <a:t> usually</a:t>
            </a:r>
            <a:r>
              <a:rPr lang="en-US" altLang="en-US" dirty="0"/>
              <a:t> an integer value, since it is more efficient to do numeric comparisons than text comparisons</a:t>
            </a:r>
            <a:r>
              <a:rPr lang="en-US" altLang="en-US" baseline="0" dirty="0"/>
              <a:t>. </a:t>
            </a:r>
            <a:endParaRPr lang="en-US" altLang="en-US" dirty="0"/>
          </a:p>
          <a:p>
            <a:endParaRPr lang="en-US" altLang="en-US" dirty="0"/>
          </a:p>
        </p:txBody>
      </p:sp>
    </p:spTree>
    <p:extLst>
      <p:ext uri="{BB962C8B-B14F-4D97-AF65-F5344CB8AC3E}">
        <p14:creationId xmlns:p14="http://schemas.microsoft.com/office/powerpoint/2010/main" val="13477717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5844"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3C89AF0-2BE6-4800-98C9-D26755C81516}" type="slidenum">
              <a:rPr lang="en-US" altLang="en-US"/>
              <a:pPr eaLnBrk="1" hangingPunct="1"/>
              <a:t>34</a:t>
            </a:fld>
            <a:endParaRPr lang="en-US" altLang="en-US" dirty="0"/>
          </a:p>
        </p:txBody>
      </p:sp>
      <p:sp>
        <p:nvSpPr>
          <p:cNvPr id="35845"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5846"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This slide shows an example of a contact table with some entries in it. The attributes of the table are the columns. Each entry in the table is a row.</a:t>
            </a:r>
          </a:p>
          <a:p>
            <a:endParaRPr lang="en-US" altLang="en-US" dirty="0"/>
          </a:p>
          <a:p>
            <a:r>
              <a:rPr lang="en-US" altLang="en-US" dirty="0"/>
              <a:t>However, the company data are stored in multiple locations, and as a result, it is easy for the company data to be entered inconsistently. Additionally, if the general information about the company changes, such as a relocation to a new address or a name change, the entries in all the rows will need to be changed.</a:t>
            </a:r>
          </a:p>
        </p:txBody>
      </p:sp>
    </p:spTree>
    <p:extLst>
      <p:ext uri="{BB962C8B-B14F-4D97-AF65-F5344CB8AC3E}">
        <p14:creationId xmlns:p14="http://schemas.microsoft.com/office/powerpoint/2010/main" val="39211625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C1121C6-A915-4F4C-857E-6AC96F3F1C87}" type="slidenum">
              <a:rPr lang="en-US" smtClean="0"/>
              <a:t>35</a:t>
            </a:fld>
            <a:endParaRPr lang="en-US"/>
          </a:p>
        </p:txBody>
      </p:sp>
    </p:spTree>
    <p:extLst>
      <p:ext uri="{BB962C8B-B14F-4D97-AF65-F5344CB8AC3E}">
        <p14:creationId xmlns:p14="http://schemas.microsoft.com/office/powerpoint/2010/main" val="10148144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4" name="Slide Number Placeholder 3"/>
          <p:cNvSpPr>
            <a:spLocks noGrp="1"/>
          </p:cNvSpPr>
          <p:nvPr>
            <p:ph type="sldNum" sz="quarter" idx="10"/>
          </p:nvPr>
        </p:nvSpPr>
        <p:spPr/>
        <p:txBody>
          <a:bodyPr/>
          <a:lstStyle/>
          <a:p>
            <a:fld id="{8C1121C6-A915-4F4C-857E-6AC96F3F1C87}" type="slidenum">
              <a:rPr lang="en-US" smtClean="0"/>
              <a:t>36</a:t>
            </a:fld>
            <a:endParaRPr lang="en-US"/>
          </a:p>
        </p:txBody>
      </p:sp>
    </p:spTree>
    <p:extLst>
      <p:ext uri="{BB962C8B-B14F-4D97-AF65-F5344CB8AC3E}">
        <p14:creationId xmlns:p14="http://schemas.microsoft.com/office/powerpoint/2010/main" val="765160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6868"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DC14545-4A80-4E56-B0AB-FCE45CC1C4DE}" type="slidenum">
              <a:rPr lang="en-US" altLang="en-US"/>
              <a:pPr eaLnBrk="1" hangingPunct="1"/>
              <a:t>37</a:t>
            </a:fld>
            <a:endParaRPr lang="en-US" altLang="en-US" dirty="0"/>
          </a:p>
        </p:txBody>
      </p:sp>
      <p:sp>
        <p:nvSpPr>
          <p:cNvPr id="36869"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6870"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To address these issues, the database can be normalized. Normalization is a process that helps ensure that the database design is optimized and the data are consistent, by reducing the possibility of update errors and reducing data redundancy.</a:t>
            </a:r>
          </a:p>
          <a:p>
            <a:r>
              <a:rPr lang="en-US" altLang="en-US" dirty="0"/>
              <a:t>Early concepts of data normalization were defined by E. F. Codd, in the journal “Communications of the ACM,” in 1970. </a:t>
            </a:r>
          </a:p>
          <a:p>
            <a:endParaRPr lang="en-US" altLang="en-US" dirty="0"/>
          </a:p>
        </p:txBody>
      </p:sp>
    </p:spTree>
    <p:extLst>
      <p:ext uri="{BB962C8B-B14F-4D97-AF65-F5344CB8AC3E}">
        <p14:creationId xmlns:p14="http://schemas.microsoft.com/office/powerpoint/2010/main" val="14069541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7892"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61B5F6E-3971-4C25-BD55-E0F84349F44D}" type="slidenum">
              <a:rPr lang="en-US" altLang="en-US"/>
              <a:pPr eaLnBrk="1" hangingPunct="1"/>
              <a:t>38</a:t>
            </a:fld>
            <a:endParaRPr lang="en-US" altLang="en-US" dirty="0"/>
          </a:p>
        </p:txBody>
      </p:sp>
      <p:sp>
        <p:nvSpPr>
          <p:cNvPr id="37893"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6" name="Notes Placeholder 5"/>
          <p:cNvSpPr>
            <a:spLocks noGrp="1"/>
          </p:cNvSpPr>
          <p:nvPr>
            <p:ph type="body" idx="1"/>
          </p:nvPr>
        </p:nvSpPr>
        <p:spPr>
          <a:xfrm>
            <a:off x="1006475" y="3740149"/>
            <a:ext cx="8045450" cy="3643313"/>
          </a:xfrm>
          <a:solidFill>
            <a:schemeClr val="bg2"/>
          </a:solidFill>
        </p:spPr>
        <p:txBody>
          <a:bodyPr>
            <a:normAutofit fontScale="92500"/>
          </a:bodyPr>
          <a:lstStyle/>
          <a:p>
            <a:pPr>
              <a:defRPr/>
            </a:pPr>
            <a:r>
              <a:rPr lang="en-US" b="1" dirty="0"/>
              <a:t>Slide Notes: </a:t>
            </a:r>
          </a:p>
          <a:p>
            <a:pPr>
              <a:defRPr/>
            </a:pPr>
            <a:r>
              <a:rPr lang="x-none" dirty="0"/>
              <a:t>In this case, errors </a:t>
            </a:r>
            <a:r>
              <a:rPr lang="en-US" dirty="0"/>
              <a:t>can be reduced </a:t>
            </a:r>
            <a:r>
              <a:rPr lang="x-none" dirty="0"/>
              <a:t>by looking again at </a:t>
            </a:r>
            <a:r>
              <a:rPr lang="en-US" dirty="0"/>
              <a:t>the </a:t>
            </a:r>
            <a:r>
              <a:rPr lang="x-none" dirty="0"/>
              <a:t>data. </a:t>
            </a:r>
            <a:r>
              <a:rPr lang="en-US" dirty="0"/>
              <a:t>The relationship between the people and their companies is a simple relationship; however, separating this information into two sets</a:t>
            </a:r>
            <a:r>
              <a:rPr lang="en-US" altLang="en-US" dirty="0"/>
              <a:t>—</a:t>
            </a:r>
            <a:r>
              <a:rPr lang="x-none" dirty="0"/>
              <a:t>one for the information about the person and the other for information about the company</a:t>
            </a:r>
            <a:r>
              <a:rPr lang="en-US" altLang="en-US" dirty="0"/>
              <a:t>—</a:t>
            </a:r>
            <a:r>
              <a:rPr lang="en-US" dirty="0"/>
              <a:t>would provide more distinct access to the details of each set. </a:t>
            </a:r>
          </a:p>
          <a:p>
            <a:pPr>
              <a:defRPr/>
            </a:pPr>
            <a:endParaRPr lang="en-US" dirty="0"/>
          </a:p>
          <a:p>
            <a:pPr>
              <a:defRPr/>
            </a:pPr>
            <a:r>
              <a:rPr lang="x-none" dirty="0"/>
              <a:t>By </a:t>
            </a:r>
            <a:r>
              <a:rPr lang="en-US" dirty="0"/>
              <a:t>separating the single database table into </a:t>
            </a:r>
            <a:r>
              <a:rPr lang="x-none" dirty="0"/>
              <a:t>two tables, </a:t>
            </a:r>
            <a:r>
              <a:rPr lang="en-US" dirty="0"/>
              <a:t>there are </a:t>
            </a:r>
            <a:r>
              <a:rPr lang="x-none" dirty="0"/>
              <a:t>no longer multiple copies of </a:t>
            </a:r>
            <a:r>
              <a:rPr lang="en-US" dirty="0"/>
              <a:t>the </a:t>
            </a:r>
            <a:r>
              <a:rPr lang="x-none" dirty="0"/>
              <a:t>company information within one table. </a:t>
            </a:r>
            <a:r>
              <a:rPr lang="en-US" dirty="0"/>
              <a:t>This action meets </a:t>
            </a:r>
            <a:r>
              <a:rPr lang="x-none" dirty="0"/>
              <a:t>some of the requirements of database normalization</a:t>
            </a:r>
            <a:r>
              <a:rPr lang="en-US" dirty="0"/>
              <a:t> by eliminating </a:t>
            </a:r>
            <a:r>
              <a:rPr lang="x-none" dirty="0"/>
              <a:t>redundant copies of the company information</a:t>
            </a:r>
            <a:r>
              <a:rPr lang="en-US" dirty="0"/>
              <a:t> and by creating a structure that can </a:t>
            </a:r>
            <a:r>
              <a:rPr lang="x-none" dirty="0"/>
              <a:t>prevent the problem of inconsistent company data in the database.</a:t>
            </a:r>
            <a:endParaRPr lang="en-US" dirty="0"/>
          </a:p>
          <a:p>
            <a:pPr>
              <a:defRPr/>
            </a:pPr>
            <a:endParaRPr lang="en-US" dirty="0"/>
          </a:p>
          <a:p>
            <a:pPr>
              <a:defRPr/>
            </a:pPr>
            <a:r>
              <a:rPr lang="x-none" dirty="0"/>
              <a:t>As with </a:t>
            </a:r>
            <a:r>
              <a:rPr lang="en-US" dirty="0"/>
              <a:t>the </a:t>
            </a:r>
            <a:r>
              <a:rPr lang="x-none" dirty="0"/>
              <a:t>single table design, </a:t>
            </a:r>
            <a:r>
              <a:rPr lang="en-US" dirty="0"/>
              <a:t>there needs to be a </a:t>
            </a:r>
            <a:r>
              <a:rPr lang="x-none" dirty="0"/>
              <a:t>key, or unique identifier, for each of </a:t>
            </a:r>
            <a:r>
              <a:rPr lang="en-US" dirty="0"/>
              <a:t>the </a:t>
            </a:r>
            <a:r>
              <a:rPr lang="x-none" dirty="0"/>
              <a:t>two tables. Just as it</a:t>
            </a:r>
            <a:r>
              <a:rPr lang="en-US" dirty="0"/>
              <a:t> i</a:t>
            </a:r>
            <a:r>
              <a:rPr lang="x-none" dirty="0"/>
              <a:t>s possible to have two people with the same name at different companies, it</a:t>
            </a:r>
            <a:r>
              <a:rPr lang="en-US" dirty="0"/>
              <a:t> i</a:t>
            </a:r>
            <a:r>
              <a:rPr lang="x-none" dirty="0"/>
              <a:t>s possible to have two different companies with the same name in different parts of the country. Therefore, the </a:t>
            </a:r>
            <a:r>
              <a:rPr lang="en-US" dirty="0"/>
              <a:t>company </a:t>
            </a:r>
            <a:r>
              <a:rPr lang="x-none" dirty="0"/>
              <a:t>name </a:t>
            </a:r>
            <a:r>
              <a:rPr lang="en-US" dirty="0"/>
              <a:t>should not be used </a:t>
            </a:r>
            <a:r>
              <a:rPr lang="x-none" dirty="0"/>
              <a:t>as the unique identifier. Instead</a:t>
            </a:r>
            <a:r>
              <a:rPr lang="en-US" dirty="0"/>
              <a:t>, </a:t>
            </a:r>
            <a:r>
              <a:rPr lang="x-none" dirty="0"/>
              <a:t>an integer key </a:t>
            </a:r>
            <a:r>
              <a:rPr lang="en-US" dirty="0"/>
              <a:t>will be used </a:t>
            </a:r>
            <a:r>
              <a:rPr lang="x-none" dirty="0"/>
              <a:t>for the company table</a:t>
            </a:r>
            <a:r>
              <a:rPr lang="en-US" dirty="0"/>
              <a:t> and </a:t>
            </a:r>
            <a:r>
              <a:rPr lang="x-none" dirty="0"/>
              <a:t>shorter names for some of the attributes in both tables </a:t>
            </a:r>
            <a:r>
              <a:rPr lang="en-US" dirty="0"/>
              <a:t>can be used now that </a:t>
            </a:r>
            <a:r>
              <a:rPr lang="x-none" dirty="0"/>
              <a:t>the attributes that belong to a person and to a company</a:t>
            </a:r>
            <a:r>
              <a:rPr lang="en-US" dirty="0"/>
              <a:t> have been separated.</a:t>
            </a:r>
          </a:p>
          <a:p>
            <a:pPr>
              <a:defRPr/>
            </a:pPr>
            <a:endParaRPr lang="en-US" dirty="0"/>
          </a:p>
          <a:p>
            <a:pPr>
              <a:defRPr/>
            </a:pPr>
            <a:r>
              <a:rPr lang="en-US" dirty="0"/>
              <a:t>O</a:t>
            </a:r>
            <a:r>
              <a:rPr lang="x-none" dirty="0"/>
              <a:t>ne more step</a:t>
            </a:r>
            <a:r>
              <a:rPr lang="en-US" dirty="0"/>
              <a:t> is needed </a:t>
            </a:r>
            <a:r>
              <a:rPr lang="x-none" dirty="0"/>
              <a:t>to </a:t>
            </a:r>
            <a:r>
              <a:rPr lang="en-US" dirty="0"/>
              <a:t>connect </a:t>
            </a:r>
            <a:r>
              <a:rPr lang="x-none" dirty="0"/>
              <a:t>the person to the company. </a:t>
            </a:r>
            <a:r>
              <a:rPr lang="en-US" dirty="0"/>
              <a:t>To do this, a </a:t>
            </a:r>
            <a:r>
              <a:rPr lang="x-none" dirty="0"/>
              <a:t>field</a:t>
            </a:r>
            <a:r>
              <a:rPr lang="en-US" dirty="0"/>
              <a:t> can be added</a:t>
            </a:r>
            <a:r>
              <a:rPr lang="x-none" dirty="0"/>
              <a:t> to the person table for the </a:t>
            </a:r>
            <a:r>
              <a:rPr lang="en-US" dirty="0"/>
              <a:t>integer key representing the company, or the </a:t>
            </a:r>
            <a:r>
              <a:rPr lang="x-none" dirty="0"/>
              <a:t>CompanyKey</a:t>
            </a:r>
            <a:r>
              <a:rPr lang="en-US" dirty="0"/>
              <a:t>, associated with </a:t>
            </a:r>
            <a:r>
              <a:rPr lang="x-none" dirty="0"/>
              <a:t>that particular contact. In the person table, this CompanyKey would be considered a foreign key which refers to the primary key in the company table. </a:t>
            </a:r>
            <a:r>
              <a:rPr lang="en-US" dirty="0"/>
              <a:t>A foreign</a:t>
            </a:r>
            <a:r>
              <a:rPr lang="en-US" baseline="0" dirty="0"/>
              <a:t> key is a field or group of fields in one table that uniquely identifies a row in a different table. </a:t>
            </a:r>
            <a:r>
              <a:rPr lang="x-none" dirty="0"/>
              <a:t>Specifying foreign keys in tables is how relationships are built within a database.</a:t>
            </a:r>
            <a:endParaRPr lang="en-US" dirty="0"/>
          </a:p>
          <a:p>
            <a:pPr>
              <a:defRPr/>
            </a:pPr>
            <a:r>
              <a:rPr lang="x-none" dirty="0"/>
              <a:t>Note</a:t>
            </a:r>
            <a:r>
              <a:rPr lang="en-US" dirty="0"/>
              <a:t> that</a:t>
            </a:r>
            <a:r>
              <a:rPr lang="x-none" dirty="0"/>
              <a:t> the cardinality of this relationship is one to many. Each person has one company, but each company may have more than one person related to it.</a:t>
            </a:r>
            <a:endParaRPr lang="en-US" dirty="0"/>
          </a:p>
          <a:p>
            <a:pPr>
              <a:defRPr/>
            </a:pPr>
            <a:endParaRPr lang="en-US" dirty="0"/>
          </a:p>
        </p:txBody>
      </p:sp>
    </p:spTree>
    <p:extLst>
      <p:ext uri="{BB962C8B-B14F-4D97-AF65-F5344CB8AC3E}">
        <p14:creationId xmlns:p14="http://schemas.microsoft.com/office/powerpoint/2010/main" val="4837227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8916"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A77DE13-F11A-406D-BAD1-A03BBD65BEEF}" type="slidenum">
              <a:rPr lang="en-US" altLang="en-US"/>
              <a:pPr eaLnBrk="1" hangingPunct="1"/>
              <a:t>39</a:t>
            </a:fld>
            <a:endParaRPr lang="en-US" altLang="en-US" dirty="0"/>
          </a:p>
        </p:txBody>
      </p:sp>
      <p:sp>
        <p:nvSpPr>
          <p:cNvPr id="38917"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8918"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r>
              <a:rPr lang="en-US" altLang="en-US" dirty="0"/>
              <a:t>This slide shows what the two tables would look like now using the same previous data. The person table now has fewer columns than the old</a:t>
            </a:r>
            <a:r>
              <a:rPr lang="en-US" altLang="en-US" baseline="0" dirty="0"/>
              <a:t> </a:t>
            </a:r>
            <a:r>
              <a:rPr lang="en-US" altLang="en-US" dirty="0"/>
              <a:t>contact table; instead of storing the company name, company address, company city, and company state, it just stores the company key. The company table includes a key along with the name, address, city, and state.</a:t>
            </a:r>
          </a:p>
          <a:p>
            <a:endParaRPr lang="en-US" altLang="en-US" dirty="0"/>
          </a:p>
          <a:p>
            <a:r>
              <a:rPr lang="en-US" kern="1200" dirty="0">
                <a:solidFill>
                  <a:schemeClr val="tx1"/>
                </a:solidFill>
                <a:effectLst/>
                <a:latin typeface="Arial" pitchFamily="34" charset="0"/>
                <a:ea typeface="+mn-ea"/>
                <a:cs typeface="Arial" pitchFamily="34" charset="0"/>
              </a:rPr>
              <a:t> </a:t>
            </a:r>
            <a:r>
              <a:rPr lang="en-US" kern="1200" dirty="0">
                <a:solidFill>
                  <a:schemeClr val="tx1"/>
                </a:solidFill>
                <a:effectLst/>
                <a:ea typeface="+mn-ea"/>
                <a:cs typeface="Arial" pitchFamily="34" charset="0"/>
              </a:rPr>
              <a:t>The person table has two entries, like the old contact table: one for Sharma and one for Subramanian. </a:t>
            </a:r>
            <a:r>
              <a:rPr lang="en-US" altLang="en-US" dirty="0"/>
              <a:t>The company table has only one entry, however, for Community Hospital, Inc. Both contacts are from the same company, so they both have the same value in the CompanyKey column. Presumably for a larger data set there would be multiple entries in the company table.</a:t>
            </a:r>
          </a:p>
        </p:txBody>
      </p:sp>
    </p:spTree>
    <p:extLst>
      <p:ext uri="{BB962C8B-B14F-4D97-AF65-F5344CB8AC3E}">
        <p14:creationId xmlns:p14="http://schemas.microsoft.com/office/powerpoint/2010/main" val="16504575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Notes Placeholder 2"/>
          <p:cNvSpPr>
            <a:spLocks noGrp="1"/>
          </p:cNvSpPr>
          <p:nvPr>
            <p:ph type="body" idx="1"/>
          </p:nvPr>
        </p:nvSpPr>
        <p:spPr bwMode="auto">
          <a:xfrm>
            <a:off x="1006475" y="3740150"/>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b="1" dirty="0"/>
          </a:p>
          <a:p>
            <a:r>
              <a:rPr lang="en-US" altLang="en-US" dirty="0"/>
              <a:t>Data can be stored electronically in different ways. One</a:t>
            </a:r>
            <a:r>
              <a:rPr lang="en-US" altLang="en-US" baseline="0" dirty="0"/>
              <a:t> way </a:t>
            </a:r>
            <a:r>
              <a:rPr lang="en-US" altLang="en-US" dirty="0"/>
              <a:t>is to store them in a simple text file. Another is to store them in a spreadsheet, which is more powerful than a simple text file. Finally, data can be stored in databases, which is the topic of this unit. Before discussing databases, this lecture will provide information about the other options for data storage and when it is appropriate to use them.</a:t>
            </a:r>
          </a:p>
        </p:txBody>
      </p:sp>
      <p:sp>
        <p:nvSpPr>
          <p:cNvPr id="409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92C17EB-E713-4822-BDF6-57756E504A37}"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792243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9940"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941584B-3CC3-466D-8587-07FE98EFB4F5}" type="slidenum">
              <a:rPr lang="en-US" altLang="en-US"/>
              <a:pPr eaLnBrk="1" hangingPunct="1"/>
              <a:t>40</a:t>
            </a:fld>
            <a:endParaRPr lang="en-US" altLang="en-US" dirty="0"/>
          </a:p>
        </p:txBody>
      </p:sp>
      <p:sp>
        <p:nvSpPr>
          <p:cNvPr id="39941"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39942"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This lecture has shown some examples of data models and diagrams as well as sample tables. There are several steps to turn this design into a database. First, a database program and its database management system, or DBMS,</a:t>
            </a:r>
            <a:r>
              <a:rPr lang="en-US" altLang="en-US" baseline="0" dirty="0"/>
              <a:t> </a:t>
            </a:r>
            <a:r>
              <a:rPr lang="en-US" altLang="en-US" dirty="0"/>
              <a:t>need to be installed on a server. This database management system will allow the database administrator to create and maintain the database, and users to access the database. There are several different database management systems, listed on this slide: commercial ones like Oracle, Microsoft SQL Server, and IBM DB2, and open source ones like MySQL and PostgreSQL, or Postgres, for short.</a:t>
            </a:r>
          </a:p>
        </p:txBody>
      </p:sp>
    </p:spTree>
    <p:extLst>
      <p:ext uri="{BB962C8B-B14F-4D97-AF65-F5344CB8AC3E}">
        <p14:creationId xmlns:p14="http://schemas.microsoft.com/office/powerpoint/2010/main" val="26925358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64"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481DDC9-7FD0-4C04-B14A-62ADEC29F955}" type="slidenum">
              <a:rPr lang="en-US" altLang="en-US"/>
              <a:pPr eaLnBrk="1" hangingPunct="1"/>
              <a:t>41</a:t>
            </a:fld>
            <a:endParaRPr lang="en-US" altLang="en-US" dirty="0"/>
          </a:p>
        </p:txBody>
      </p:sp>
      <p:sp>
        <p:nvSpPr>
          <p:cNvPr id="40965" name="Notes Placeholder 5"/>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40966"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After the database and DBMS are installed, then tables and relationships can be created. DBMSs often include software tools that allow users to create tables, add relationships, control access to the tables, and other functionality such as adding procedures and triggers. The Structured Query Language, or SQL, is a querying language that also provides database management functionality as well as ways to access, insert, update, and delete data stored in the database. SQL will be covered in more detail in another lecture. </a:t>
            </a:r>
          </a:p>
          <a:p>
            <a:endParaRPr lang="en-US" altLang="en-US" dirty="0"/>
          </a:p>
        </p:txBody>
      </p:sp>
    </p:spTree>
    <p:extLst>
      <p:ext uri="{BB962C8B-B14F-4D97-AF65-F5344CB8AC3E}">
        <p14:creationId xmlns:p14="http://schemas.microsoft.com/office/powerpoint/2010/main" val="13495418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C1121C6-A915-4F4C-857E-6AC96F3F1C87}" type="slidenum">
              <a:rPr lang="en-US" smtClean="0"/>
              <a:t>42</a:t>
            </a:fld>
            <a:endParaRPr lang="en-US"/>
          </a:p>
        </p:txBody>
      </p:sp>
    </p:spTree>
    <p:extLst>
      <p:ext uri="{BB962C8B-B14F-4D97-AF65-F5344CB8AC3E}">
        <p14:creationId xmlns:p14="http://schemas.microsoft.com/office/powerpoint/2010/main" val="36516852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xfrm>
            <a:off x="5696649" y="7383104"/>
            <a:ext cx="4359418" cy="387945"/>
          </a:xfrm>
          <a:prstGeom prst="rect">
            <a:avLst/>
          </a:prstGeom>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charset="0"/>
                <a:ea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131B2807-B3C1-5745-93D5-2811B093F617}" type="slidenum">
              <a:rPr lang="en-US">
                <a:solidFill>
                  <a:schemeClr val="folHlink"/>
                </a:solidFill>
              </a:rPr>
              <a:pPr/>
              <a:t>43</a:t>
            </a:fld>
            <a:endParaRPr lang="en-US" dirty="0">
              <a:solidFill>
                <a:schemeClr val="folHlink"/>
              </a:solidFill>
            </a:endParaRPr>
          </a:p>
        </p:txBody>
      </p:sp>
      <p:sp>
        <p:nvSpPr>
          <p:cNvPr id="67587" name="Rectangle 2"/>
          <p:cNvSpPr>
            <a:spLocks noGrp="1" noRot="1" noChangeAspect="1" noChangeArrowheads="1" noTextEdit="1"/>
          </p:cNvSpPr>
          <p:nvPr>
            <p:ph type="sldImg"/>
          </p:nvPr>
        </p:nvSpPr>
        <p:spPr>
          <a:xfrm>
            <a:off x="3148013" y="582613"/>
            <a:ext cx="3762375" cy="2908300"/>
          </a:xfrm>
          <a:prstGeom prst="rect">
            <a:avLst/>
          </a:prstGeom>
          <a:ln/>
        </p:spPr>
      </p:sp>
      <p:sp>
        <p:nvSpPr>
          <p:cNvPr id="67588" name="Rectangle 3"/>
          <p:cNvSpPr>
            <a:spLocks noGrp="1" noChangeArrowheads="1"/>
          </p:cNvSpPr>
          <p:nvPr>
            <p:ph type="body" idx="1"/>
          </p:nvPr>
        </p:nvSpPr>
        <p:spPr>
          <a:xfrm>
            <a:off x="1005841" y="3681720"/>
            <a:ext cx="8046720" cy="3498256"/>
          </a:xfrm>
          <a:prstGeom prst="rect">
            <a:avLst/>
          </a:prstGeom>
          <a:solidFill>
            <a:schemeClr val="bg2"/>
          </a:solid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r>
              <a:rPr lang="en-US" b="1" dirty="0"/>
              <a:t>Slide Notes: </a:t>
            </a:r>
          </a:p>
          <a:p>
            <a:endParaRPr lang="en-US" b="1" dirty="0"/>
          </a:p>
          <a:p>
            <a:r>
              <a:rPr lang="en-US" dirty="0"/>
              <a:t>According to Jerry Post (2007), four questions are needed to create a query. Every query is built by asking these four questions. These questions are vital. Always note this any time you are going to write SQL language. </a:t>
            </a:r>
          </a:p>
        </p:txBody>
      </p:sp>
    </p:spTree>
    <p:extLst>
      <p:ext uri="{BB962C8B-B14F-4D97-AF65-F5344CB8AC3E}">
        <p14:creationId xmlns:p14="http://schemas.microsoft.com/office/powerpoint/2010/main" val="1754022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ChangeArrowheads="1" noTextEdit="1"/>
          </p:cNvSpPr>
          <p:nvPr>
            <p:ph type="sldImg"/>
          </p:nvPr>
        </p:nvSpPr>
        <p:spPr>
          <a:xfrm>
            <a:off x="3143250" y="582613"/>
            <a:ext cx="3771900" cy="2914650"/>
          </a:xfrm>
          <a:prstGeom prst="rect">
            <a:avLst/>
          </a:prstGeom>
          <a:ln cap="flat"/>
        </p:spPr>
      </p:sp>
      <p:sp>
        <p:nvSpPr>
          <p:cNvPr id="2" name="Slide Number Placeholder 1"/>
          <p:cNvSpPr>
            <a:spLocks noGrp="1"/>
          </p:cNvSpPr>
          <p:nvPr>
            <p:ph type="sldNum" sz="quarter" idx="10"/>
          </p:nvPr>
        </p:nvSpPr>
        <p:spPr/>
        <p:txBody>
          <a:bodyPr/>
          <a:lstStyle/>
          <a:p>
            <a:fld id="{8C1121C6-A915-4F4C-857E-6AC96F3F1C87}" type="slidenum">
              <a:rPr lang="en-US" smtClean="0"/>
              <a:t>44</a:t>
            </a:fld>
            <a:endParaRPr lang="en-US"/>
          </a:p>
        </p:txBody>
      </p:sp>
    </p:spTree>
    <p:extLst>
      <p:ext uri="{BB962C8B-B14F-4D97-AF65-F5344CB8AC3E}">
        <p14:creationId xmlns:p14="http://schemas.microsoft.com/office/powerpoint/2010/main" val="1010669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Notes Placeholder 2"/>
          <p:cNvSpPr>
            <a:spLocks noGrp="1"/>
          </p:cNvSpPr>
          <p:nvPr>
            <p:ph type="body" idx="1"/>
          </p:nvPr>
        </p:nvSpPr>
        <p:spPr bwMode="auto">
          <a:xfrm>
            <a:off x="1006475" y="3759815"/>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This concludes </a:t>
            </a:r>
            <a:r>
              <a:rPr lang="en-US" altLang="en-US" i="0" dirty="0"/>
              <a:t>Databases and SQL</a:t>
            </a:r>
            <a:r>
              <a:rPr lang="en-US" altLang="en-US" dirty="0"/>
              <a:t>. There are several options for data storage including files, spreadsheets, or databases. Files and spreadsheets are widely available and are good for data computations. Databases are secure and optimized systems for storing, accessing, and modifying data over the long term. Multiple users can access and modify data at the same time. Furthermore, relationships are stored in a database along with the data, which allows for less data redundancy and inconsistency as well as for complex queries.</a:t>
            </a:r>
          </a:p>
          <a:p>
            <a:endParaRPr lang="en-US" altLang="en-US" dirty="0"/>
          </a:p>
        </p:txBody>
      </p:sp>
      <p:sp>
        <p:nvSpPr>
          <p:cNvPr id="5530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71BEC08-90CA-4A6E-B3B0-2EA5906D77AC}" type="slidenum">
              <a:rPr lang="en-US" altLang="en-US" smtClean="0"/>
              <a:pPr/>
              <a:t>45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228349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988" name="Slide Number Placeholder 4"/>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0F9A869-1048-4BDB-BCA8-27C499E2379B}" type="slidenum">
              <a:rPr lang="en-US" altLang="en-US"/>
              <a:pPr eaLnBrk="1" hangingPunct="1"/>
              <a:t>46</a:t>
            </a:fld>
            <a:endParaRPr lang="en-US" altLang="en-US" dirty="0"/>
          </a:p>
        </p:txBody>
      </p:sp>
      <p:sp>
        <p:nvSpPr>
          <p:cNvPr id="41989" name="Notes Placeholder 6"/>
          <p:cNvSpPr>
            <a:spLocks noGrp="1"/>
          </p:cNvSpPr>
          <p:nvPr/>
        </p:nvSpPr>
        <p:spPr bwMode="auto">
          <a:xfrm>
            <a:off x="960438" y="3475038"/>
            <a:ext cx="7680325" cy="329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661" tIns="48331" rIns="96661" bIns="48331"/>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30000"/>
              </a:spcBef>
            </a:pPr>
            <a:endParaRPr lang="en-US" altLang="en-US" sz="1000" dirty="0"/>
          </a:p>
        </p:txBody>
      </p:sp>
      <p:sp>
        <p:nvSpPr>
          <p:cNvPr id="41990" name="Notes Placeholder 5"/>
          <p:cNvSpPr>
            <a:spLocks noGrp="1"/>
          </p:cNvSpPr>
          <p:nvPr>
            <p:ph type="body" idx="1"/>
          </p:nvPr>
        </p:nvSpPr>
        <p:spPr bwMode="auto">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dirty="0"/>
          </a:p>
          <a:p>
            <a:r>
              <a:rPr lang="en-US" altLang="en-US" dirty="0"/>
              <a:t>In summary, this lecture demonstrated how databases can be modeled using entity-relationship diagrams and how to use those diagrams to design a simple database. Data relationships can have three different cardinalities: one-to-one, one-to-many, and many-to-many. The design of a database can be improved through normalization: a structure that removes duplicate data that would have otherwise been stored in multiple rows. Examples were provided of one-to-many relationships and how relationships are created using foreign keys.</a:t>
            </a:r>
          </a:p>
          <a:p>
            <a:endParaRPr lang="en-US" altLang="en-US" dirty="0"/>
          </a:p>
        </p:txBody>
      </p:sp>
    </p:spTree>
    <p:extLst>
      <p:ext uri="{BB962C8B-B14F-4D97-AF65-F5344CB8AC3E}">
        <p14:creationId xmlns:p14="http://schemas.microsoft.com/office/powerpoint/2010/main" val="26832566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20E0493-FAAC-4946-A111-5793FCD7C38F}" type="slidenum">
              <a:rPr lang="en-US" altLang="en-US" smtClean="0"/>
              <a:pPr/>
              <a:t>47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480376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C3A770-17D1-4624-938A-D4D595DC1434}" type="slidenum">
              <a:rPr lang="en-US" altLang="en-US" smtClean="0"/>
              <a:pPr/>
              <a:t>48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390357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5699125" y="7383463"/>
            <a:ext cx="4359275" cy="388937"/>
          </a:xfrm>
        </p:spPr>
        <p:txBody>
          <a:bodyPr/>
          <a:lstStyle/>
          <a:p>
            <a:fld id="{BC67021A-487C-4D8E-B66A-9A323BD1E9A7}" type="slidenum">
              <a:rPr lang="en-US" altLang="en-US" smtClean="0"/>
              <a:pPr/>
              <a:t>49</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682249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Notes Placeholder 2"/>
          <p:cNvSpPr>
            <a:spLocks noGrp="1"/>
          </p:cNvSpPr>
          <p:nvPr>
            <p:ph type="body" idx="1"/>
          </p:nvPr>
        </p:nvSpPr>
        <p:spPr bwMode="auto">
          <a:xfrm>
            <a:off x="1006475" y="3710653"/>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a:t>
            </a:r>
          </a:p>
          <a:p>
            <a:r>
              <a:rPr lang="en-US" altLang="en-US" dirty="0"/>
              <a:t>A file is a collection of data, stored in a single electronic location. How that information is stored in files is important. Files can contain text or data that are not readable by humans. If the data are to be accessed by a person, then they need to be human-readable. However, a computer system may use a different format; it just needs to know how to interpret the data. For example, an audio file and a text file contain information that is stored in different formats. A text editor cannot edit an audio file, and a music player cannot play a text file. An audio file is not readable by humans, but its data can be interpreted by a music player and converted to the music that humans listen to. </a:t>
            </a:r>
          </a:p>
          <a:p>
            <a:endParaRPr lang="en-US" altLang="en-US" dirty="0"/>
          </a:p>
        </p:txBody>
      </p:sp>
      <p:sp>
        <p:nvSpPr>
          <p:cNvPr id="419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B660AF1-8B3E-49FF-8723-A7763FE0CF5B}"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7604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Notes Placeholder 2"/>
          <p:cNvSpPr>
            <a:spLocks noGrp="1"/>
          </p:cNvSpPr>
          <p:nvPr>
            <p:ph type="body" idx="1"/>
          </p:nvPr>
        </p:nvSpPr>
        <p:spPr bwMode="auto">
          <a:xfrm>
            <a:off x="1006475" y="3799143"/>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a:t>
            </a:r>
          </a:p>
          <a:p>
            <a:r>
              <a:rPr lang="en-US" altLang="en-US" dirty="0"/>
              <a:t>Files are stored within file systems, specific</a:t>
            </a:r>
            <a:r>
              <a:rPr lang="en-US" altLang="en-US" baseline="0" dirty="0"/>
              <a:t> for each operating system</a:t>
            </a:r>
            <a:r>
              <a:rPr lang="en-US" altLang="en-US" dirty="0"/>
              <a:t>. Files can be easily created</a:t>
            </a:r>
            <a:r>
              <a:rPr lang="en-US" altLang="en-US" baseline="0" dirty="0"/>
              <a:t> and </a:t>
            </a:r>
            <a:r>
              <a:rPr lang="en-US" altLang="en-US" dirty="0"/>
              <a:t>shared; email and shared drives are some of the sharing options. Files</a:t>
            </a:r>
            <a:r>
              <a:rPr lang="en-US" altLang="en-US" baseline="0" dirty="0"/>
              <a:t> can be</a:t>
            </a:r>
            <a:r>
              <a:rPr lang="en-US" altLang="en-US" dirty="0"/>
              <a:t> accessed and</a:t>
            </a:r>
            <a:r>
              <a:rPr lang="en-US" altLang="en-US" baseline="0" dirty="0"/>
              <a:t> </a:t>
            </a:r>
            <a:r>
              <a:rPr lang="en-US" altLang="en-US" dirty="0"/>
              <a:t>used by different applications. For example, genomic data are often stored in large data files that are searched and parsed by different programs.</a:t>
            </a:r>
          </a:p>
          <a:p>
            <a:endParaRPr lang="en-US" altLang="en-US" dirty="0"/>
          </a:p>
          <a:p>
            <a:r>
              <a:rPr lang="en-US" altLang="en-US" dirty="0"/>
              <a:t>Files have limitations. The security of files is limited to that of the file system. Also, by default, multiple users cannot use the same file at the same time. Usually, only one user can open the file for editing; any additional users open a read-only copy of the file. Finally, using files to store structured data with relationships can result in redundancy and inconsistency, as shown in the following example.</a:t>
            </a:r>
          </a:p>
          <a:p>
            <a:endParaRPr lang="en-US" altLang="en-US" dirty="0"/>
          </a:p>
        </p:txBody>
      </p:sp>
      <p:sp>
        <p:nvSpPr>
          <p:cNvPr id="430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82CDCAE-E968-4FA1-8E9D-02D1260C5D70}"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012014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42C8C2C-E827-4CA6-AF98-7132B6261E07}"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813042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Notes Placeholder 2"/>
          <p:cNvSpPr>
            <a:spLocks noGrp="1"/>
          </p:cNvSpPr>
          <p:nvPr>
            <p:ph type="body" idx="1"/>
          </p:nvPr>
        </p:nvSpPr>
        <p:spPr bwMode="auto">
          <a:xfrm>
            <a:off x="1006475" y="3730318"/>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endParaRPr lang="en-US" altLang="en-US" b="1" dirty="0"/>
          </a:p>
          <a:p>
            <a:r>
              <a:rPr lang="en-US" altLang="en-US" dirty="0"/>
              <a:t>After reviewing the previous slide, answer the following questions: </a:t>
            </a:r>
          </a:p>
          <a:p>
            <a:pPr marL="171450" indent="-171450">
              <a:buFont typeface="Arial" panose="020B0604020202020204" pitchFamily="34" charset="0"/>
              <a:buChar char="•"/>
            </a:pPr>
            <a:r>
              <a:rPr lang="en-US" altLang="en-US" dirty="0"/>
              <a:t>Do Sriveni and Karthik work for the same company? </a:t>
            </a:r>
          </a:p>
          <a:p>
            <a:pPr marL="171450" indent="-171450">
              <a:buFont typeface="Arial" panose="020B0604020202020204" pitchFamily="34" charset="0"/>
              <a:buChar char="•"/>
            </a:pPr>
            <a:r>
              <a:rPr lang="en-US" altLang="en-US" dirty="0"/>
              <a:t>If a computer application was looking at the data, would it be able to tell that there was an issue with the addresses for Kelly and Walter? </a:t>
            </a:r>
          </a:p>
          <a:p>
            <a:pPr marL="171450" indent="-171450">
              <a:buFont typeface="Arial" panose="020B0604020202020204" pitchFamily="34" charset="0"/>
              <a:buChar char="•"/>
            </a:pPr>
            <a:r>
              <a:rPr lang="en-US" altLang="en-US" dirty="0"/>
              <a:t>Can you sort this list by last name?</a:t>
            </a:r>
          </a:p>
          <a:p>
            <a:pPr marL="171450" indent="-171450">
              <a:buFont typeface="Arial" panose="020B0604020202020204" pitchFamily="34" charset="0"/>
              <a:buChar char="•"/>
            </a:pPr>
            <a:r>
              <a:rPr lang="en-US" altLang="en-US" dirty="0"/>
              <a:t>Could you sort a list of 10,000 contacts?</a:t>
            </a:r>
          </a:p>
        </p:txBody>
      </p:sp>
      <p:sp>
        <p:nvSpPr>
          <p:cNvPr id="450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2F39207-2D3A-4783-9834-F8C19802E1ED}"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12709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Notes Placeholder 2"/>
          <p:cNvSpPr>
            <a:spLocks noGrp="1"/>
          </p:cNvSpPr>
          <p:nvPr>
            <p:ph type="body" idx="1"/>
          </p:nvPr>
        </p:nvSpPr>
        <p:spPr bwMode="auto">
          <a:xfrm>
            <a:off x="1006475" y="3769647"/>
            <a:ext cx="8045450" cy="3060700"/>
          </a:xfrm>
          <a:solidFill>
            <a:schemeClr val="bg2"/>
          </a:solid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a:t>
            </a:r>
          </a:p>
          <a:p>
            <a:endParaRPr lang="en-US" altLang="en-US" b="1" dirty="0"/>
          </a:p>
          <a:p>
            <a:r>
              <a:rPr lang="en-US" altLang="en-US" dirty="0"/>
              <a:t>While it is easy to see that Sriveni and Karthik work for the same company, note that Sriveni’s company name is Community Hospital Inc. and Karthik’s is Community Hospital Incorporated. </a:t>
            </a:r>
          </a:p>
          <a:p>
            <a:endParaRPr lang="en-US" altLang="en-US" dirty="0"/>
          </a:p>
          <a:p>
            <a:r>
              <a:rPr lang="en-US" altLang="en-US" dirty="0"/>
              <a:t>There is a similar issue with Kelly’s and Walter’s information. Kelly’s address is 14 12th Street with “street” spelled out. Walter has the same address, but notice in his case the word “street” is abbreviated to St.  </a:t>
            </a:r>
          </a:p>
          <a:p>
            <a:endParaRPr lang="en-US" altLang="en-US" dirty="0"/>
          </a:p>
          <a:p>
            <a:r>
              <a:rPr lang="en-US" altLang="en-US" dirty="0"/>
              <a:t>Humans can easily handle these variations in data and determine that they are the same. However, a computer system, even one with an artificial intelligence system, would have significantly greater challenges in determining that the companies and addresses are the same.</a:t>
            </a:r>
          </a:p>
          <a:p>
            <a:endParaRPr lang="en-US" altLang="en-US" dirty="0"/>
          </a:p>
          <a:p>
            <a:r>
              <a:rPr lang="en-US" altLang="en-US" dirty="0"/>
              <a:t>And while sorting these few entries may be feasible just looking at the list, sorting a file with 10,000 contacts would be extremely time-consuming without the use of software.</a:t>
            </a:r>
          </a:p>
          <a:p>
            <a:endParaRPr lang="en-US" altLang="en-US" dirty="0"/>
          </a:p>
        </p:txBody>
      </p:sp>
      <p:sp>
        <p:nvSpPr>
          <p:cNvPr id="4608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0AB43ED-359F-4B7B-A7B1-EDFF88F7B841}"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717109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a:spcAft>
                <a:spcPts val="600"/>
              </a:spcAft>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buSzPct val="80000"/>
              <a:buFont typeface="Courier New" panose="02070309020205020404" pitchFamily="49" charset="0"/>
              <a:buChar char="o"/>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5A6BC32F-955E-B546-8977-AF9C0B436D1C}"/>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6199632" y="6647688"/>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7" y="533400"/>
            <a:ext cx="9159072"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5" name="Text Placeholder 24"/>
          <p:cNvSpPr>
            <a:spLocks noGrp="1"/>
          </p:cNvSpPr>
          <p:nvPr>
            <p:ph type="body" sz="quarter" idx="11" hasCustomPrompt="1"/>
          </p:nvPr>
        </p:nvSpPr>
        <p:spPr>
          <a:xfrm>
            <a:off x="406626" y="1190824"/>
            <a:ext cx="9166802"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8" name="Text Placeholder 22">
            <a:extLst>
              <a:ext uri="{FF2B5EF4-FFF2-40B4-BE49-F238E27FC236}">
                <a16:creationId xmlns:a16="http://schemas.microsoft.com/office/drawing/2014/main" id="{21036743-D288-D347-9A90-1BC024588E96}"/>
              </a:ext>
            </a:extLst>
          </p:cNvPr>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Slide Number Placeholder 1">
            <a:extLst>
              <a:ext uri="{FF2B5EF4-FFF2-40B4-BE49-F238E27FC236}">
                <a16:creationId xmlns:a16="http://schemas.microsoft.com/office/drawing/2014/main" id="{EBF5CD43-4A30-5247-A05F-012ED947E561}"/>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orient="horz" pos="648" userDrawn="1">
          <p15:clr>
            <a:srgbClr val="FBAE40"/>
          </p15:clr>
        </p15:guide>
        <p15:guide id="2" pos="3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017476" y="2076450"/>
            <a:ext cx="4536933" cy="4248150"/>
          </a:xfrm>
          <a:prstGeom prst="rect">
            <a:avLst/>
          </a:prstGeom>
        </p:spPr>
        <p:txBody>
          <a:bodyPr/>
          <a:lstStyle/>
          <a:p>
            <a:r>
              <a:rPr lang="en-US" dirty="0"/>
              <a:t>Click icon to add picture</a:t>
            </a: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445813" cy="4245328"/>
          </a:xfrm>
          <a:prstGeom prst="rect">
            <a:avLst/>
          </a:prstGeom>
        </p:spPr>
        <p:txBody>
          <a:bodyPr/>
          <a:lstStyle>
            <a:lvl1pPr>
              <a:defRPr sz="24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2021444766"/>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3168"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8068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5521994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8403385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ONC top to bottom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19" y="1813559"/>
            <a:ext cx="9051490" cy="1906014"/>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p:txBody>
      </p:sp>
      <p:sp>
        <p:nvSpPr>
          <p:cNvPr id="18" name="Content Placeholder 2"/>
          <p:cNvSpPr>
            <a:spLocks noGrp="1"/>
          </p:cNvSpPr>
          <p:nvPr>
            <p:ph sz="quarter" idx="18"/>
          </p:nvPr>
        </p:nvSpPr>
        <p:spPr>
          <a:xfrm>
            <a:off x="502920" y="4400113"/>
            <a:ext cx="9055913" cy="2595047"/>
          </a:xfrm>
          <a:prstGeom prst="rect">
            <a:avLst/>
          </a:prstGeom>
        </p:spPr>
        <p:txBody>
          <a:bodyPr/>
          <a:lstStyle>
            <a:lvl1pPr marL="0" indent="0">
              <a:buNone/>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1"/>
          <p:cNvSpPr>
            <a:spLocks noGrp="1"/>
          </p:cNvSpPr>
          <p:nvPr>
            <p:ph type="body" sz="quarter" idx="33" hasCustomPrompt="1"/>
          </p:nvPr>
        </p:nvSpPr>
        <p:spPr>
          <a:xfrm>
            <a:off x="717275" y="6890678"/>
            <a:ext cx="5152870"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custDataLst>
      <p:tags r:id="rId1"/>
    </p:custDataLst>
    <p:extLst>
      <p:ext uri="{BB962C8B-B14F-4D97-AF65-F5344CB8AC3E}">
        <p14:creationId xmlns:p14="http://schemas.microsoft.com/office/powerpoint/2010/main" val="1592979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ONC top to bottom with text2">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19" y="1813559"/>
            <a:ext cx="9051490" cy="1906014"/>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p:txBody>
      </p:sp>
      <p:sp>
        <p:nvSpPr>
          <p:cNvPr id="18" name="Content Placeholder 2"/>
          <p:cNvSpPr>
            <a:spLocks noGrp="1"/>
          </p:cNvSpPr>
          <p:nvPr>
            <p:ph sz="quarter" idx="18"/>
          </p:nvPr>
        </p:nvSpPr>
        <p:spPr>
          <a:xfrm>
            <a:off x="502920" y="4400113"/>
            <a:ext cx="9055913" cy="2595047"/>
          </a:xfrm>
          <a:prstGeom prst="rect">
            <a:avLst/>
          </a:prstGeom>
        </p:spPr>
        <p:txBody>
          <a:bodyPr/>
          <a:lstStyle>
            <a:lvl1pPr marL="0" indent="0">
              <a:buNone/>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1"/>
          <p:cNvSpPr>
            <a:spLocks noGrp="1"/>
          </p:cNvSpPr>
          <p:nvPr>
            <p:ph type="body" sz="quarter" idx="33" hasCustomPrompt="1"/>
          </p:nvPr>
        </p:nvSpPr>
        <p:spPr>
          <a:xfrm>
            <a:off x="717275" y="6890678"/>
            <a:ext cx="5152870"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
        <p:nvSpPr>
          <p:cNvPr id="4" name="Text Placeholder 3"/>
          <p:cNvSpPr>
            <a:spLocks noGrp="1"/>
          </p:cNvSpPr>
          <p:nvPr>
            <p:ph type="body" sz="quarter" idx="34"/>
          </p:nvPr>
        </p:nvSpPr>
        <p:spPr>
          <a:xfrm>
            <a:off x="1450172" y="4074040"/>
            <a:ext cx="3120053" cy="588327"/>
          </a:xfrm>
        </p:spPr>
        <p:txBody>
          <a:bodyPr/>
          <a:lstStyle>
            <a:lvl1pPr marL="0" indent="0">
              <a:buNone/>
              <a:defRPr sz="308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3"/>
          <p:cNvSpPr>
            <a:spLocks noGrp="1"/>
          </p:cNvSpPr>
          <p:nvPr>
            <p:ph type="body" sz="quarter" idx="35"/>
          </p:nvPr>
        </p:nvSpPr>
        <p:spPr>
          <a:xfrm>
            <a:off x="5941375" y="4074040"/>
            <a:ext cx="3333264" cy="588327"/>
          </a:xfrm>
        </p:spPr>
        <p:txBody>
          <a:bodyPr/>
          <a:lstStyle>
            <a:lvl1pPr marL="0" indent="0">
              <a:buNone/>
              <a:defRPr sz="308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429411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6199632" y="6647688"/>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ONC top to bottom No Try Again">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59"/>
            <a:ext cx="3471619" cy="1906014"/>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
        <p:nvSpPr>
          <p:cNvPr id="6" name="Picture Placeholder 5"/>
          <p:cNvSpPr>
            <a:spLocks noGrp="1"/>
          </p:cNvSpPr>
          <p:nvPr>
            <p:ph type="pic" sz="quarter" idx="34"/>
          </p:nvPr>
        </p:nvSpPr>
        <p:spPr>
          <a:xfrm>
            <a:off x="3974539" y="1813561"/>
            <a:ext cx="2670017" cy="2283661"/>
          </a:xfrm>
        </p:spPr>
        <p:txBody>
          <a:bodyPr/>
          <a:lstStyle/>
          <a:p>
            <a:endParaRPr lang="en-US" dirty="0"/>
          </a:p>
        </p:txBody>
      </p:sp>
    </p:spTree>
    <p:custDataLst>
      <p:tags r:id="rId1"/>
    </p:custDataLst>
    <p:extLst>
      <p:ext uri="{BB962C8B-B14F-4D97-AF65-F5344CB8AC3E}">
        <p14:creationId xmlns:p14="http://schemas.microsoft.com/office/powerpoint/2010/main" val="39410831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ONC top to bottom Try Again">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59"/>
            <a:ext cx="3471619" cy="1906014"/>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p:txBody>
      </p:sp>
      <p:sp>
        <p:nvSpPr>
          <p:cNvPr id="18" name="Content Placeholder 2"/>
          <p:cNvSpPr>
            <a:spLocks noGrp="1"/>
          </p:cNvSpPr>
          <p:nvPr>
            <p:ph sz="quarter" idx="18"/>
          </p:nvPr>
        </p:nvSpPr>
        <p:spPr>
          <a:xfrm>
            <a:off x="502920" y="4400113"/>
            <a:ext cx="9055913" cy="2595047"/>
          </a:xfrm>
          <a:prstGeom prst="rect">
            <a:avLst/>
          </a:prstGeom>
        </p:spPr>
        <p:txBody>
          <a:bodyPr/>
          <a:lstStyle>
            <a:lvl1pPr marL="0" indent="0">
              <a:buNone/>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1"/>
          <p:cNvSpPr>
            <a:spLocks noGrp="1"/>
          </p:cNvSpPr>
          <p:nvPr>
            <p:ph type="body" sz="quarter" idx="33" hasCustomPrompt="1"/>
          </p:nvPr>
        </p:nvSpPr>
        <p:spPr>
          <a:xfrm>
            <a:off x="717275" y="6890678"/>
            <a:ext cx="5152870"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
        <p:nvSpPr>
          <p:cNvPr id="6" name="Picture Placeholder 5"/>
          <p:cNvSpPr>
            <a:spLocks noGrp="1"/>
          </p:cNvSpPr>
          <p:nvPr>
            <p:ph type="pic" sz="quarter" idx="34"/>
          </p:nvPr>
        </p:nvSpPr>
        <p:spPr>
          <a:xfrm>
            <a:off x="3974539" y="1813561"/>
            <a:ext cx="2670017" cy="2283661"/>
          </a:xfrm>
        </p:spPr>
        <p:txBody>
          <a:bodyPr/>
          <a:lstStyle/>
          <a:p>
            <a:endParaRPr lang="en-US" dirty="0"/>
          </a:p>
        </p:txBody>
      </p:sp>
    </p:spTree>
    <p:custDataLst>
      <p:tags r:id="rId1"/>
    </p:custDataLst>
    <p:extLst>
      <p:ext uri="{BB962C8B-B14F-4D97-AF65-F5344CB8AC3E}">
        <p14:creationId xmlns:p14="http://schemas.microsoft.com/office/powerpoint/2010/main" val="1329765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ONC top to bottom Try Again2">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59"/>
            <a:ext cx="3471619" cy="1906014"/>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p:txBody>
      </p:sp>
      <p:sp>
        <p:nvSpPr>
          <p:cNvPr id="18" name="Content Placeholder 2"/>
          <p:cNvSpPr>
            <a:spLocks noGrp="1"/>
          </p:cNvSpPr>
          <p:nvPr>
            <p:ph sz="quarter" idx="18"/>
          </p:nvPr>
        </p:nvSpPr>
        <p:spPr>
          <a:xfrm>
            <a:off x="502920" y="4400113"/>
            <a:ext cx="9055913" cy="2595047"/>
          </a:xfrm>
          <a:prstGeom prst="rect">
            <a:avLst/>
          </a:prstGeom>
        </p:spPr>
        <p:txBody>
          <a:bodyPr/>
          <a:lstStyle>
            <a:lvl1pPr marL="0" indent="0">
              <a:buNone/>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1"/>
          <p:cNvSpPr>
            <a:spLocks noGrp="1"/>
          </p:cNvSpPr>
          <p:nvPr>
            <p:ph type="body" sz="quarter" idx="33" hasCustomPrompt="1"/>
          </p:nvPr>
        </p:nvSpPr>
        <p:spPr>
          <a:xfrm>
            <a:off x="717275" y="6890678"/>
            <a:ext cx="5152870"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
        <p:nvSpPr>
          <p:cNvPr id="6" name="Picture Placeholder 5"/>
          <p:cNvSpPr>
            <a:spLocks noGrp="1"/>
          </p:cNvSpPr>
          <p:nvPr>
            <p:ph type="pic" sz="quarter" idx="34"/>
          </p:nvPr>
        </p:nvSpPr>
        <p:spPr>
          <a:xfrm>
            <a:off x="3974539" y="1813561"/>
            <a:ext cx="2670017" cy="2283661"/>
          </a:xfrm>
        </p:spPr>
        <p:txBody>
          <a:bodyPr/>
          <a:lstStyle/>
          <a:p>
            <a:endParaRPr lang="en-US" dirty="0"/>
          </a:p>
        </p:txBody>
      </p:sp>
      <p:sp>
        <p:nvSpPr>
          <p:cNvPr id="9" name="Text Placeholder 3"/>
          <p:cNvSpPr>
            <a:spLocks noGrp="1"/>
          </p:cNvSpPr>
          <p:nvPr>
            <p:ph type="body" sz="quarter" idx="35"/>
          </p:nvPr>
        </p:nvSpPr>
        <p:spPr>
          <a:xfrm>
            <a:off x="1450172" y="4074040"/>
            <a:ext cx="3120053" cy="588327"/>
          </a:xfrm>
        </p:spPr>
        <p:txBody>
          <a:bodyPr/>
          <a:lstStyle>
            <a:lvl1pPr marL="0" indent="0">
              <a:buNone/>
              <a:defRPr sz="308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3"/>
          <p:cNvSpPr>
            <a:spLocks noGrp="1"/>
          </p:cNvSpPr>
          <p:nvPr>
            <p:ph type="body" sz="quarter" idx="36"/>
          </p:nvPr>
        </p:nvSpPr>
        <p:spPr>
          <a:xfrm>
            <a:off x="5941375" y="4074040"/>
            <a:ext cx="3333264" cy="588327"/>
          </a:xfrm>
        </p:spPr>
        <p:txBody>
          <a:bodyPr/>
          <a:lstStyle>
            <a:lvl1pPr marL="0" indent="0">
              <a:buNone/>
              <a:defRPr sz="308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16205442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ONC Side by Side Larger Left">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59791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6593840" y="1813560"/>
            <a:ext cx="296499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6593841" y="7116064"/>
            <a:ext cx="2314326"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2905205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ONC Lecture-Short wide Top Picture, Bottom tex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14096" y="3799840"/>
            <a:ext cx="9052560" cy="3298952"/>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
        <p:nvSpPr>
          <p:cNvPr id="5" name="Content Placeholder 7"/>
          <p:cNvSpPr>
            <a:spLocks noGrp="1"/>
          </p:cNvSpPr>
          <p:nvPr>
            <p:ph sz="quarter" idx="15"/>
          </p:nvPr>
        </p:nvSpPr>
        <p:spPr>
          <a:xfrm>
            <a:off x="514096" y="1761744"/>
            <a:ext cx="9052560" cy="1387517"/>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p:txBody>
      </p:sp>
      <p:sp>
        <p:nvSpPr>
          <p:cNvPr id="6" name="Text Placeholder 1"/>
          <p:cNvSpPr>
            <a:spLocks noGrp="1"/>
          </p:cNvSpPr>
          <p:nvPr>
            <p:ph type="body" sz="quarter" idx="32" hasCustomPrompt="1"/>
          </p:nvPr>
        </p:nvSpPr>
        <p:spPr>
          <a:xfrm>
            <a:off x="491744" y="3149261"/>
            <a:ext cx="9062666"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Tree>
    <p:extLst>
      <p:ext uri="{BB962C8B-B14F-4D97-AF65-F5344CB8AC3E}">
        <p14:creationId xmlns:p14="http://schemas.microsoft.com/office/powerpoint/2010/main" val="34778956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26920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5285232"/>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1852224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646922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6"/>
            <a:ext cx="9052560" cy="1295400"/>
          </a:xfrm>
          <a:prstGeom prst="rect">
            <a:avLst/>
          </a:prstGeom>
        </p:spPr>
        <p:txBody>
          <a:bodyPr lIns="101882" tIns="50941" rIns="101882" bIns="50941"/>
          <a:lstStyle/>
          <a:p>
            <a:r>
              <a:rPr lang="en-US"/>
              <a:t>Click to edit Master title style</a:t>
            </a:r>
          </a:p>
        </p:txBody>
      </p:sp>
      <p:sp>
        <p:nvSpPr>
          <p:cNvPr id="3" name="Rectangle 4"/>
          <p:cNvSpPr>
            <a:spLocks noGrp="1" noChangeArrowheads="1"/>
          </p:cNvSpPr>
          <p:nvPr>
            <p:ph type="dt" sz="half" idx="10"/>
          </p:nvPr>
        </p:nvSpPr>
        <p:spPr>
          <a:xfrm>
            <a:off x="502920" y="7077922"/>
            <a:ext cx="2346960" cy="539750"/>
          </a:xfrm>
          <a:prstGeom prst="rect">
            <a:avLst/>
          </a:prstGeom>
          <a:ln/>
        </p:spPr>
        <p:txBody>
          <a:bodyPr lIns="101882" tIns="50941" rIns="101882" bIns="50941"/>
          <a:lstStyle>
            <a:lvl1pPr>
              <a:defRPr/>
            </a:lvl1pPr>
          </a:lstStyle>
          <a:p>
            <a:pPr>
              <a:defRPr/>
            </a:pPr>
            <a:endParaRPr lang="en-US" dirty="0"/>
          </a:p>
        </p:txBody>
      </p:sp>
      <p:sp>
        <p:nvSpPr>
          <p:cNvPr id="4" name="Rectangle 5"/>
          <p:cNvSpPr>
            <a:spLocks noGrp="1" noChangeArrowheads="1"/>
          </p:cNvSpPr>
          <p:nvPr>
            <p:ph type="ftr" sz="quarter" idx="11"/>
          </p:nvPr>
        </p:nvSpPr>
        <p:spPr>
          <a:xfrm>
            <a:off x="3436620" y="7077922"/>
            <a:ext cx="3185160" cy="539750"/>
          </a:xfrm>
          <a:prstGeom prst="rect">
            <a:avLst/>
          </a:prstGeom>
          <a:ln/>
        </p:spPr>
        <p:txBody>
          <a:bodyPr lIns="101882" tIns="50941" rIns="101882" bIns="50941"/>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fld id="{0B727C8D-E06F-964F-88C8-785C4639572C}" type="slidenum">
              <a:rPr lang="en-US"/>
              <a:pPr/>
              <a:t>‹#›</a:t>
            </a:fld>
            <a:endParaRPr lang="en-US" dirty="0"/>
          </a:p>
        </p:txBody>
      </p:sp>
    </p:spTree>
    <p:extLst>
      <p:ext uri="{BB962C8B-B14F-4D97-AF65-F5344CB8AC3E}">
        <p14:creationId xmlns:p14="http://schemas.microsoft.com/office/powerpoint/2010/main" val="40733588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423194" y="172720"/>
            <a:ext cx="8549640" cy="1295400"/>
          </a:xfrm>
          <a:prstGeom prst="rect">
            <a:avLst/>
          </a:prstGeom>
        </p:spPr>
        <p:txBody>
          <a:bodyPr lIns="101882" tIns="50941" rIns="101882" bIns="50941"/>
          <a:lstStyle/>
          <a:p>
            <a:r>
              <a:rPr lang="en-US"/>
              <a:t>Click to edit Master title style</a:t>
            </a:r>
          </a:p>
        </p:txBody>
      </p:sp>
      <p:sp>
        <p:nvSpPr>
          <p:cNvPr id="3" name="Content Placeholder 2"/>
          <p:cNvSpPr>
            <a:spLocks noGrp="1"/>
          </p:cNvSpPr>
          <p:nvPr>
            <p:ph sz="quarter" idx="1"/>
          </p:nvPr>
        </p:nvSpPr>
        <p:spPr>
          <a:xfrm>
            <a:off x="1424940" y="1640840"/>
            <a:ext cx="4191000" cy="2504440"/>
          </a:xfrm>
          <a:prstGeom prst="rect">
            <a:avLst/>
          </a:prstGeom>
        </p:spPr>
        <p:txBody>
          <a:bodyPr lIns="101882" tIns="50941" rIns="101882" bIns="5094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783580" y="1640840"/>
            <a:ext cx="4191000" cy="2504440"/>
          </a:xfrm>
          <a:prstGeom prst="rect">
            <a:avLst/>
          </a:prstGeom>
        </p:spPr>
        <p:txBody>
          <a:bodyPr lIns="101882" tIns="50941" rIns="101882" bIns="5094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1424940" y="4318000"/>
            <a:ext cx="4191000" cy="2504440"/>
          </a:xfrm>
          <a:prstGeom prst="rect">
            <a:avLst/>
          </a:prstGeom>
        </p:spPr>
        <p:txBody>
          <a:bodyPr lIns="101882" tIns="50941" rIns="101882" bIns="5094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5783580" y="4318000"/>
            <a:ext cx="4191000" cy="2504440"/>
          </a:xfrm>
          <a:prstGeom prst="rect">
            <a:avLst/>
          </a:prstGeom>
        </p:spPr>
        <p:txBody>
          <a:bodyPr lIns="101882" tIns="50941" rIns="101882" bIns="5094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1424940" y="7081520"/>
            <a:ext cx="2095500" cy="518160"/>
          </a:xfrm>
          <a:prstGeom prst="rect">
            <a:avLst/>
          </a:prstGeom>
          <a:ln/>
        </p:spPr>
        <p:txBody>
          <a:bodyPr lIns="101882" tIns="50941" rIns="101882" bIns="50941"/>
          <a:lstStyle>
            <a:lvl1pPr>
              <a:defRPr/>
            </a:lvl1pPr>
          </a:lstStyle>
          <a:p>
            <a:pPr>
              <a:defRPr/>
            </a:pPr>
            <a:endParaRPr lang="en-US" dirty="0"/>
          </a:p>
        </p:txBody>
      </p:sp>
      <p:sp>
        <p:nvSpPr>
          <p:cNvPr id="8" name="Rectangle 5"/>
          <p:cNvSpPr>
            <a:spLocks noGrp="1" noChangeArrowheads="1"/>
          </p:cNvSpPr>
          <p:nvPr>
            <p:ph type="ftr" sz="quarter" idx="11"/>
          </p:nvPr>
        </p:nvSpPr>
        <p:spPr>
          <a:xfrm>
            <a:off x="4107180" y="7081520"/>
            <a:ext cx="3185160" cy="518160"/>
          </a:xfrm>
          <a:prstGeom prst="rect">
            <a:avLst/>
          </a:prstGeom>
          <a:ln/>
        </p:spPr>
        <p:txBody>
          <a:bodyPr lIns="101882" tIns="50941" rIns="101882" bIns="50941"/>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DC239554-DAF6-4341-932E-383C4853B4B5}" type="slidenum">
              <a:rPr lang="en-US"/>
              <a:pPr>
                <a:defRPr/>
              </a:pPr>
              <a:t>‹#›</a:t>
            </a:fld>
            <a:endParaRPr lang="en-US" dirty="0"/>
          </a:p>
        </p:txBody>
      </p:sp>
    </p:spTree>
    <p:extLst>
      <p:ext uri="{BB962C8B-B14F-4D97-AF65-F5344CB8AC3E}">
        <p14:creationId xmlns:p14="http://schemas.microsoft.com/office/powerpoint/2010/main" val="1961240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6"/>
            <a:ext cx="9052560" cy="1295400"/>
          </a:xfrm>
          <a:prstGeom prst="rect">
            <a:avLst/>
          </a:prstGeom>
        </p:spPr>
        <p:txBody>
          <a:bodyPr lIns="101882" tIns="50941" rIns="101882" bIns="50941"/>
          <a:lstStyle>
            <a:lvl1pPr>
              <a:defRPr sz="4000">
                <a:solidFill>
                  <a:srgbClr val="FFFFFF"/>
                </a:solidFill>
                <a:latin typeface="Andalus" panose="02020603050405020304" pitchFamily="18" charset="-78"/>
                <a:cs typeface="Andalus" panose="02020603050405020304" pitchFamily="18" charset="-78"/>
              </a:defRPr>
            </a:lvl1pPr>
          </a:lstStyle>
          <a:p>
            <a:r>
              <a:rPr lang="en-US"/>
              <a:t>Click to edit Master title style</a:t>
            </a:r>
            <a:endParaRPr lang="en-US" dirty="0"/>
          </a:p>
        </p:txBody>
      </p:sp>
      <p:sp>
        <p:nvSpPr>
          <p:cNvPr id="3" name="Content Placeholder 2"/>
          <p:cNvSpPr>
            <a:spLocks noGrp="1"/>
          </p:cNvSpPr>
          <p:nvPr>
            <p:ph idx="1"/>
          </p:nvPr>
        </p:nvSpPr>
        <p:spPr>
          <a:xfrm>
            <a:off x="502920" y="1813560"/>
            <a:ext cx="9052560" cy="5129425"/>
          </a:xfrm>
          <a:prstGeom prst="rect">
            <a:avLst/>
          </a:prstGeom>
        </p:spPr>
        <p:txBody>
          <a:bodyPr lIns="101882" tIns="50941" rIns="101882" bIns="5094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502920" y="7203864"/>
            <a:ext cx="2346960" cy="413808"/>
          </a:xfrm>
          <a:prstGeom prst="rect">
            <a:avLst/>
          </a:prstGeom>
        </p:spPr>
        <p:txBody>
          <a:bodyPr lIns="101882" tIns="50941" rIns="101882" bIns="50941"/>
          <a:lstStyle>
            <a:lvl1pPr>
              <a:defRPr/>
            </a:lvl1pPr>
          </a:lstStyle>
          <a:p>
            <a:pPr>
              <a:defRPr/>
            </a:pPr>
            <a:fld id="{EC53A5AB-8A9F-479D-981C-6F0279EBC0BA}" type="datetime1">
              <a:rPr lang="en-US" smtClean="0"/>
              <a:pPr>
                <a:defRPr/>
              </a:pPr>
              <a:t>3/19/2020</a:t>
            </a:fld>
            <a:endParaRPr lang="en-US" dirty="0"/>
          </a:p>
        </p:txBody>
      </p:sp>
      <p:sp>
        <p:nvSpPr>
          <p:cNvPr id="5" name="Footer Placeholder 4"/>
          <p:cNvSpPr>
            <a:spLocks noGrp="1"/>
          </p:cNvSpPr>
          <p:nvPr>
            <p:ph type="ftr" sz="quarter" idx="11"/>
          </p:nvPr>
        </p:nvSpPr>
        <p:spPr>
          <a:xfrm>
            <a:off x="3436620" y="7203864"/>
            <a:ext cx="3185160" cy="413808"/>
          </a:xfrm>
          <a:prstGeom prst="rect">
            <a:avLst/>
          </a:prstGeom>
        </p:spPr>
        <p:txBody>
          <a:bodyPr lIns="101882" tIns="50941" rIns="101882" bIns="50941"/>
          <a:lstStyle>
            <a:lvl1pPr>
              <a:defRPr/>
            </a:lvl1pPr>
          </a:lstStyle>
          <a:p>
            <a:pPr>
              <a:defRPr/>
            </a:pPr>
            <a:r>
              <a:rPr lang="en-US" dirty="0"/>
              <a:t>Samuel Dery</a:t>
            </a:r>
          </a:p>
        </p:txBody>
      </p:sp>
      <p:sp>
        <p:nvSpPr>
          <p:cNvPr id="6" name="Slide Number Placeholder 5"/>
          <p:cNvSpPr>
            <a:spLocks noGrp="1"/>
          </p:cNvSpPr>
          <p:nvPr>
            <p:ph type="sldNum" sz="quarter" idx="12"/>
          </p:nvPr>
        </p:nvSpPr>
        <p:spPr/>
        <p:txBody>
          <a:bodyPr/>
          <a:lstStyle>
            <a:lvl1pPr>
              <a:defRPr/>
            </a:lvl1pPr>
          </a:lstStyle>
          <a:p>
            <a:pPr>
              <a:defRPr/>
            </a:pPr>
            <a:fld id="{72774E0A-CCBC-4EAF-8F28-83C7CEFA16CD}" type="slidenum">
              <a:rPr lang="en-US"/>
              <a:pPr>
                <a:defRPr/>
              </a:pPr>
              <a:t>‹#›</a:t>
            </a:fld>
            <a:endParaRPr lang="en-US" dirty="0"/>
          </a:p>
        </p:txBody>
      </p:sp>
    </p:spTree>
    <p:extLst>
      <p:ext uri="{BB962C8B-B14F-4D97-AF65-F5344CB8AC3E}">
        <p14:creationId xmlns:p14="http://schemas.microsoft.com/office/powerpoint/2010/main" val="1783653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p:ext uri="{DCECCB84-F9BA-43D5-87BE-67443E8EF086}">
      <p15:sldGuideLst xmlns:p15="http://schemas.microsoft.com/office/powerpoint/2012/main">
        <p15:guide id="1" orient="horz" pos="648">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with bullets">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Edit Master text styles</a:t>
            </a:r>
          </a:p>
          <a:p>
            <a:pPr lvl="1"/>
            <a:r>
              <a:rPr lang="en-US" dirty="0"/>
              <a:t>Second level</a:t>
            </a:r>
          </a:p>
          <a:p>
            <a:pPr lvl="2"/>
            <a:r>
              <a:rPr lang="en-US" dirty="0"/>
              <a:t>Third level</a:t>
            </a:r>
          </a:p>
        </p:txBody>
      </p:sp>
      <p:sp>
        <p:nvSpPr>
          <p:cNvPr id="25" name="Text Placeholder 24"/>
          <p:cNvSpPr>
            <a:spLocks noGrp="1"/>
          </p:cNvSpPr>
          <p:nvPr>
            <p:ph type="body" sz="quarter" idx="11" hasCustomPrompt="1"/>
          </p:nvPr>
        </p:nvSpPr>
        <p:spPr>
          <a:xfrm>
            <a:off x="406626" y="1190824"/>
            <a:ext cx="9147784"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D39A84A6-6CA0-C64C-B871-E98E9D5C2EB6}"/>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no subtitle">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03401" y="2134506"/>
            <a:ext cx="8591897" cy="4343400"/>
          </a:xfrm>
          <a:prstGeom prst="rect">
            <a:avLst/>
          </a:prstGeom>
        </p:spPr>
        <p:txBody>
          <a:bodyPr/>
          <a:lstStyle>
            <a:lvl1pPr marL="342900" indent="-342900">
              <a:lnSpc>
                <a:spcPct val="110000"/>
              </a:lnSpc>
              <a:spcBef>
                <a:spcPts val="0"/>
              </a:spcBef>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2"/>
            <a:r>
              <a:rPr lang="en-US" dirty="0"/>
              <a:t>Information about point number 1</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7" name="Slide Number Placeholder 4">
            <a:extLst>
              <a:ext uri="{FF2B5EF4-FFF2-40B4-BE49-F238E27FC236}">
                <a16:creationId xmlns:a16="http://schemas.microsoft.com/office/drawing/2014/main" id="{91F23CA4-34A0-9144-A097-0280F02F5A68}"/>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8D479-7961-F647-B4FD-5EB44692A4D0}"/>
              </a:ext>
            </a:extLst>
          </p:cNvPr>
          <p:cNvSpPr>
            <a:spLocks noGrp="1"/>
          </p:cNvSpPr>
          <p:nvPr>
            <p:ph type="title"/>
          </p:nvPr>
        </p:nvSpPr>
        <p:spPr>
          <a:xfrm>
            <a:off x="692150" y="414338"/>
            <a:ext cx="8674100" cy="1501775"/>
          </a:xfrm>
          <a:prstGeom prst="rect">
            <a:avLst/>
          </a:prstGeom>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B119062C-6918-FA4A-B196-C63C839D9632}"/>
              </a:ext>
            </a:extLst>
          </p:cNvPr>
          <p:cNvSpPr>
            <a:spLocks noGrp="1"/>
          </p:cNvSpPr>
          <p:nvPr>
            <p:ph type="sldNum" sz="quarter" idx="10"/>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2792301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References">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23303"/>
            <a:ext cx="9147783" cy="509498"/>
          </a:xfrm>
          <a:prstGeom prst="rect">
            <a:avLst/>
          </a:prstGeom>
        </p:spPr>
        <p:txBody>
          <a:bodyPr/>
          <a:lstStyle>
            <a:lvl1pPr>
              <a:defRPr sz="2400" b="1">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1769782"/>
            <a:ext cx="9351109" cy="4245328"/>
          </a:xfrm>
          <a:prstGeom prst="rect">
            <a:avLst/>
          </a:prstGeom>
        </p:spPr>
        <p:txBody>
          <a:bodyPr/>
          <a:lstStyle>
            <a:lvl1pPr marL="460375" indent="-447675">
              <a:tabLst/>
              <a:defRPr sz="20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0"/>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3465405868"/>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Slide Number Placeholder 4">
            <a:extLst>
              <a:ext uri="{FF2B5EF4-FFF2-40B4-BE49-F238E27FC236}">
                <a16:creationId xmlns:a16="http://schemas.microsoft.com/office/drawing/2014/main" id="{1150A449-FC3A-3843-9232-9FB5E795E9C0}"/>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5">
            <a:extLst>
              <a:ext uri="{FF2B5EF4-FFF2-40B4-BE49-F238E27FC236}">
                <a16:creationId xmlns:a16="http://schemas.microsoft.com/office/drawing/2014/main" id="{FCB1B230-00FB-184B-967E-F9283C63A925}"/>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7" r:id="rId5"/>
    <p:sldLayoutId id="2147483682" r:id="rId6"/>
    <p:sldLayoutId id="2147483704" r:id="rId7"/>
    <p:sldLayoutId id="2147483688" r:id="rId8"/>
    <p:sldLayoutId id="2147483683" r:id="rId9"/>
    <p:sldLayoutId id="2147483684" r:id="rId10"/>
    <p:sldLayoutId id="2147483685" r:id="rId11"/>
    <p:sldLayoutId id="2147483686" r:id="rId12"/>
    <p:sldLayoutId id="2147483662" r:id="rId13"/>
    <p:sldLayoutId id="2147483669" r:id="rId14"/>
    <p:sldLayoutId id="2147483690" r:id="rId15"/>
    <p:sldLayoutId id="2147483691" r:id="rId16"/>
    <p:sldLayoutId id="2147483692" r:id="rId17"/>
    <p:sldLayoutId id="2147483693" r:id="rId18"/>
    <p:sldLayoutId id="2147483695" r:id="rId19"/>
    <p:sldLayoutId id="2147483696" r:id="rId20"/>
    <p:sldLayoutId id="2147483697" r:id="rId21"/>
    <p:sldLayoutId id="2147483698" r:id="rId22"/>
    <p:sldLayoutId id="2147483699" r:id="rId23"/>
    <p:sldLayoutId id="2147483700" r:id="rId24"/>
    <p:sldLayoutId id="2147483701" r:id="rId25"/>
    <p:sldLayoutId id="2147483702" r:id="rId26"/>
    <p:sldLayoutId id="2147483703" r:id="rId27"/>
    <p:sldLayoutId id="2147483706" r:id="rId28"/>
    <p:sldLayoutId id="2147483707" r:id="rId29"/>
    <p:sldLayoutId id="2147483708" r:id="rId30"/>
  </p:sldLayoutIdLst>
  <p:hf hd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16.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9.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3.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4.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5.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26.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7.xml"/><Relationship Id="rId5" Type="http://schemas.openxmlformats.org/officeDocument/2006/relationships/image" Target="../media/image19.jpeg"/><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8.xml"/><Relationship Id="rId5" Type="http://schemas.openxmlformats.org/officeDocument/2006/relationships/image" Target="../media/image19.jpe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9.xml"/><Relationship Id="rId5" Type="http://schemas.openxmlformats.org/officeDocument/2006/relationships/image" Target="../media/image17.jpeg"/><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30.xml"/><Relationship Id="rId5" Type="http://schemas.openxmlformats.org/officeDocument/2006/relationships/image" Target="../media/image20.jpe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31.xml"/><Relationship Id="rId4" Type="http://schemas.openxmlformats.org/officeDocument/2006/relationships/image" Target="../media/image22.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32.xml"/><Relationship Id="rId4" Type="http://schemas.openxmlformats.org/officeDocument/2006/relationships/image" Target="../media/image23.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3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34.xml"/><Relationship Id="rId4" Type="http://schemas.openxmlformats.org/officeDocument/2006/relationships/image" Target="../media/image24.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35.xml"/><Relationship Id="rId4" Type="http://schemas.openxmlformats.org/officeDocument/2006/relationships/image" Target="../media/image2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tags" Target="../tags/tag3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5.xml"/><Relationship Id="rId1" Type="http://schemas.openxmlformats.org/officeDocument/2006/relationships/tags" Target="../tags/tag3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5.xml"/><Relationship Id="rId1" Type="http://schemas.openxmlformats.org/officeDocument/2006/relationships/tags" Target="../tags/tag39.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8.xml"/><Relationship Id="rId1" Type="http://schemas.openxmlformats.org/officeDocument/2006/relationships/tags" Target="../tags/tag4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tags" Target="../tags/tag4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1.xml"/><Relationship Id="rId1" Type="http://schemas.openxmlformats.org/officeDocument/2006/relationships/tags" Target="../tags/tag4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Information Systems for Health:</a:t>
            </a:r>
            <a:endParaRPr lang="en-US" sz="4400" kern="1200" dirty="0">
              <a:solidFill>
                <a:schemeClr val="bg1"/>
              </a:solidFill>
              <a:ea typeface="+mn-ea"/>
              <a:cs typeface="Gill Sans MT"/>
            </a:endParaRPr>
          </a:p>
        </p:txBody>
      </p:sp>
      <p:sp>
        <p:nvSpPr>
          <p:cNvPr id="5" name="Text Placeholder 2">
            <a:extLst>
              <a:ext uri="{FF2B5EF4-FFF2-40B4-BE49-F238E27FC236}">
                <a16:creationId xmlns:a16="http://schemas.microsoft.com/office/drawing/2014/main" id="{F48BC1A2-26C5-9041-9289-AB081198495A}"/>
              </a:ext>
            </a:extLst>
          </p:cNvPr>
          <p:cNvSpPr txBox="1">
            <a:spLocks/>
          </p:cNvSpPr>
          <p:nvPr/>
        </p:nvSpPr>
        <p:spPr>
          <a:xfrm>
            <a:off x="422190" y="2251097"/>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Databases and Structured Query Language (SQL)</a:t>
            </a:r>
          </a:p>
          <a:p>
            <a:endParaRPr lang="en-US" kern="0" dirty="0"/>
          </a:p>
        </p:txBody>
      </p:sp>
      <p:sp>
        <p:nvSpPr>
          <p:cNvPr id="6"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355234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Another Problem</a:t>
            </a:r>
          </a:p>
        </p:txBody>
      </p:sp>
      <p:sp>
        <p:nvSpPr>
          <p:cNvPr id="3" name="Text Placeholder 2">
            <a:extLst>
              <a:ext uri="{FF2B5EF4-FFF2-40B4-BE49-F238E27FC236}">
                <a16:creationId xmlns:a16="http://schemas.microsoft.com/office/drawing/2014/main" id="{AB5C0991-B47F-3F41-A561-2AAAE210C645}"/>
              </a:ext>
            </a:extLst>
          </p:cNvPr>
          <p:cNvSpPr>
            <a:spLocks noGrp="1"/>
          </p:cNvSpPr>
          <p:nvPr>
            <p:ph type="body" sz="quarter" idx="10"/>
          </p:nvPr>
        </p:nvSpPr>
        <p:spPr/>
        <p:txBody>
          <a:bodyPr/>
          <a:lstStyle/>
          <a:p>
            <a:r>
              <a:rPr lang="en-US" altLang="en-US" dirty="0"/>
              <a:t>What do you do if “Community Hospital” becomes “Community General”?</a:t>
            </a:r>
          </a:p>
          <a:p>
            <a:pPr lvl="1"/>
            <a:r>
              <a:rPr lang="en-US" altLang="en-US" dirty="0"/>
              <a:t>Find every instance of “Community Hospital” or variation thereof.</a:t>
            </a:r>
          </a:p>
          <a:p>
            <a:pPr lvl="1"/>
            <a:r>
              <a:rPr lang="en-US" altLang="en-US" dirty="0"/>
              <a:t>Change EVERY entry.</a:t>
            </a:r>
            <a:endParaRPr 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10</a:t>
            </a:fld>
            <a:endParaRPr lang="en-US" dirty="0"/>
          </a:p>
        </p:txBody>
      </p:sp>
    </p:spTree>
    <p:custDataLst>
      <p:tags r:id="rId1"/>
    </p:custDataLst>
    <p:extLst>
      <p:ext uri="{BB962C8B-B14F-4D97-AF65-F5344CB8AC3E}">
        <p14:creationId xmlns:p14="http://schemas.microsoft.com/office/powerpoint/2010/main" val="28732462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Another Solution: Spreadsheets</a:t>
            </a:r>
          </a:p>
        </p:txBody>
      </p:sp>
      <p:sp>
        <p:nvSpPr>
          <p:cNvPr id="5" name="Text Placeholder 4">
            <a:extLst>
              <a:ext uri="{FF2B5EF4-FFF2-40B4-BE49-F238E27FC236}">
                <a16:creationId xmlns:a16="http://schemas.microsoft.com/office/drawing/2014/main" id="{8023A057-7AFC-4C41-BD16-A52B79C632C6}"/>
              </a:ext>
            </a:extLst>
          </p:cNvPr>
          <p:cNvSpPr>
            <a:spLocks noGrp="1"/>
          </p:cNvSpPr>
          <p:nvPr>
            <p:ph type="body" sz="quarter" idx="10"/>
          </p:nvPr>
        </p:nvSpPr>
        <p:spPr>
          <a:xfrm>
            <a:off x="406625" y="2133599"/>
            <a:ext cx="9147783" cy="4117299"/>
          </a:xfrm>
        </p:spPr>
        <p:txBody>
          <a:bodyPr/>
          <a:lstStyle/>
          <a:p>
            <a:pPr>
              <a:spcAft>
                <a:spcPts val="1200"/>
              </a:spcAft>
            </a:pPr>
            <a:r>
              <a:rPr lang="en-US" altLang="en-US" dirty="0"/>
              <a:t>Spreadsheet applications store, manipulate, and present data.</a:t>
            </a:r>
          </a:p>
          <a:p>
            <a:r>
              <a:rPr lang="en-US" altLang="en-US" dirty="0"/>
              <a:t>Spreadsheets provide more functionality than plain text files by offering:</a:t>
            </a:r>
          </a:p>
          <a:p>
            <a:pPr lvl="1"/>
            <a:r>
              <a:rPr lang="en-US" altLang="en-US" dirty="0"/>
              <a:t>Calculations</a:t>
            </a:r>
          </a:p>
          <a:p>
            <a:pPr lvl="1"/>
            <a:r>
              <a:rPr lang="en-US" altLang="en-US" dirty="0"/>
              <a:t>Sorting</a:t>
            </a:r>
          </a:p>
          <a:p>
            <a:pPr lvl="1"/>
            <a:r>
              <a:rPr lang="en-US" altLang="en-US" dirty="0"/>
              <a:t>Filtering</a:t>
            </a:r>
          </a:p>
          <a:p>
            <a:pPr lvl="1"/>
            <a:r>
              <a:rPr lang="en-US" altLang="en-US" dirty="0"/>
              <a:t>Data analysis</a:t>
            </a:r>
          </a:p>
          <a:p>
            <a:endParaRPr 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11</a:t>
            </a:fld>
            <a:endParaRPr lang="en-US" dirty="0"/>
          </a:p>
        </p:txBody>
      </p:sp>
    </p:spTree>
    <p:custDataLst>
      <p:tags r:id="rId1"/>
    </p:custDataLst>
    <p:extLst>
      <p:ext uri="{BB962C8B-B14F-4D97-AF65-F5344CB8AC3E}">
        <p14:creationId xmlns:p14="http://schemas.microsoft.com/office/powerpoint/2010/main" val="16896881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Spreadsheet Example</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12</a:t>
            </a:fld>
            <a:endParaRPr lang="en-US" dirty="0"/>
          </a:p>
        </p:txBody>
      </p:sp>
      <p:pic>
        <p:nvPicPr>
          <p:cNvPr id="9" name="Picture Placeholder 8" descr="Here is an example of an OpenOffice Calc spreadsheet, other spreadsheet applications include Microsoft Excel, Zoho Sheet, Sheetster, Apple iWork Numbers and Google Sheets. The data is organized into numbered rows and lettered columns; column names can be seen in the first row. The data itself does not look very different from the data in the simple text file; however, there are vast options for manipulating and presenting this data shown on the tool bars. We can sort the data very easily and quickly, unlike plain text files. However, spreadsheets have the same problems as the text file – there is data defined multiple times, for example company name and address, which is inefficient and error prone.&#10;&#10;" title="Figure 1"/>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t="410" b="-606"/>
          <a:stretch/>
        </p:blipFill>
        <p:spPr>
          <a:xfrm>
            <a:off x="436112" y="2133600"/>
            <a:ext cx="9288462" cy="3279775"/>
          </a:xfrm>
          <a:prstGeom prst="rect">
            <a:avLst/>
          </a:prstGeom>
        </p:spPr>
      </p:pic>
      <p:sp>
        <p:nvSpPr>
          <p:cNvPr id="10" name="Rectangle 9">
            <a:extLst>
              <a:ext uri="{FF2B5EF4-FFF2-40B4-BE49-F238E27FC236}">
                <a16:creationId xmlns:a16="http://schemas.microsoft.com/office/drawing/2014/main" id="{62AF4751-B6F9-454D-9BAF-D2B5A516FF5A}"/>
              </a:ext>
            </a:extLst>
          </p:cNvPr>
          <p:cNvSpPr/>
          <p:nvPr/>
        </p:nvSpPr>
        <p:spPr>
          <a:xfrm>
            <a:off x="406624" y="5616471"/>
            <a:ext cx="7300461" cy="523220"/>
          </a:xfrm>
          <a:prstGeom prst="rect">
            <a:avLst/>
          </a:prstGeom>
        </p:spPr>
        <p:txBody>
          <a:bodyPr wrap="square">
            <a:spAutoFit/>
          </a:bodyPr>
          <a:lstStyle/>
          <a:p>
            <a:r>
              <a:rPr lang="en-US" altLang="en-US" sz="1400" dirty="0">
                <a:latin typeface="Century Gothic" panose="020B0502020202020204" pitchFamily="34" charset="0"/>
              </a:rPr>
              <a:t>Figure 1: OpenOffice Calc spreadsheet example</a:t>
            </a:r>
          </a:p>
          <a:p>
            <a:r>
              <a:rPr lang="en-US" altLang="en-US" sz="1400" dirty="0">
                <a:latin typeface="Century Gothic" panose="020B0502020202020204" pitchFamily="34" charset="0"/>
              </a:rPr>
              <a:t>(Barratt, 2016)</a:t>
            </a:r>
          </a:p>
        </p:txBody>
      </p:sp>
    </p:spTree>
    <p:custDataLst>
      <p:tags r:id="rId1"/>
    </p:custDataLst>
    <p:extLst>
      <p:ext uri="{BB962C8B-B14F-4D97-AF65-F5344CB8AC3E}">
        <p14:creationId xmlns:p14="http://schemas.microsoft.com/office/powerpoint/2010/main" val="125510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95336" y="97975"/>
            <a:ext cx="9159073" cy="657424"/>
          </a:xfrm>
        </p:spPr>
        <p:txBody>
          <a:bodyPr/>
          <a:lstStyle/>
          <a:p>
            <a:pPr>
              <a:lnSpc>
                <a:spcPct val="90000"/>
              </a:lnSpc>
            </a:pPr>
            <a:r>
              <a:rPr lang="en-US" altLang="en-US" dirty="0"/>
              <a:t>Advantages and Disadvantages </a:t>
            </a:r>
            <a:br>
              <a:rPr lang="en-US" altLang="en-US" dirty="0"/>
            </a:br>
            <a:r>
              <a:rPr lang="en-US" altLang="en-US" dirty="0"/>
              <a:t>of Spreadsheets</a:t>
            </a:r>
          </a:p>
        </p:txBody>
      </p:sp>
      <p:sp>
        <p:nvSpPr>
          <p:cNvPr id="28675" name="Content Placeholder 6"/>
          <p:cNvSpPr>
            <a:spLocks noGrp="1"/>
          </p:cNvSpPr>
          <p:nvPr>
            <p:ph type="body" sz="quarter" idx="10"/>
          </p:nvPr>
        </p:nvSpPr>
        <p:spPr>
          <a:xfrm>
            <a:off x="406626" y="2133600"/>
            <a:ext cx="4107318" cy="2590800"/>
          </a:xfrm>
        </p:spPr>
        <p:txBody>
          <a:bodyPr/>
          <a:lstStyle/>
          <a:p>
            <a:r>
              <a:rPr lang="en-US" altLang="en-US" dirty="0"/>
              <a:t>Advantages</a:t>
            </a:r>
          </a:p>
          <a:p>
            <a:pPr lvl="1">
              <a:spcBef>
                <a:spcPts val="0"/>
              </a:spcBef>
            </a:pPr>
            <a:r>
              <a:rPr lang="en-US" altLang="en-US" dirty="0"/>
              <a:t>Widely available</a:t>
            </a:r>
          </a:p>
          <a:p>
            <a:pPr lvl="1">
              <a:spcBef>
                <a:spcPts val="0"/>
              </a:spcBef>
            </a:pPr>
            <a:r>
              <a:rPr lang="en-US" altLang="en-US" dirty="0"/>
              <a:t>Powerful calculations</a:t>
            </a:r>
          </a:p>
          <a:p>
            <a:pPr lvl="1">
              <a:spcBef>
                <a:spcPts val="0"/>
              </a:spcBef>
            </a:pPr>
            <a:r>
              <a:rPr lang="en-US" altLang="en-US" dirty="0"/>
              <a:t>Basic sorting and filtering</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13</a:t>
            </a:fld>
            <a:endParaRPr lang="en-US" dirty="0"/>
          </a:p>
        </p:txBody>
      </p:sp>
      <p:sp>
        <p:nvSpPr>
          <p:cNvPr id="9" name="Content Placeholder 6">
            <a:extLst>
              <a:ext uri="{FF2B5EF4-FFF2-40B4-BE49-F238E27FC236}">
                <a16:creationId xmlns:a16="http://schemas.microsoft.com/office/drawing/2014/main" id="{3D408548-0E0F-804D-81AF-192FCA150095}"/>
              </a:ext>
            </a:extLst>
          </p:cNvPr>
          <p:cNvSpPr txBox="1">
            <a:spLocks/>
          </p:cNvSpPr>
          <p:nvPr/>
        </p:nvSpPr>
        <p:spPr>
          <a:xfrm>
            <a:off x="5160057" y="2111831"/>
            <a:ext cx="4107318" cy="3809997"/>
          </a:xfrm>
          <a:prstGeom prst="rect">
            <a:avLst/>
          </a:prstGeom>
        </p:spPr>
        <p:txBody>
          <a:bodyPr/>
          <a:lstStyle>
            <a:lvl1pPr marL="342900" indent="-342900" eaLnBrk="1" hangingPunct="1">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ea typeface="+mn-ea"/>
                <a:cs typeface="+mn-cs"/>
              </a:defRPr>
            </a:lvl1pPr>
            <a:lvl2pPr marL="695325" indent="-347663" eaLnBrk="1" hangingPunct="1">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ea typeface="+mn-ea"/>
                <a:cs typeface="+mn-cs"/>
              </a:defRPr>
            </a:lvl2pPr>
            <a:lvl3pPr marL="752475" indent="0" eaLnBrk="1" hangingPunct="1">
              <a:lnSpc>
                <a:spcPct val="110000"/>
              </a:lnSpc>
              <a:spcBef>
                <a:spcPts val="300"/>
              </a:spcBef>
              <a:spcAft>
                <a:spcPts val="300"/>
              </a:spcAft>
              <a:tabLst/>
              <a:defRPr sz="2000">
                <a:solidFill>
                  <a:schemeClr val="tx1"/>
                </a:solidFill>
                <a:latin typeface="Century Gothic" panose="020B0502020202020204" pitchFamily="34" charset="0"/>
                <a:ea typeface="+mn-ea"/>
                <a:cs typeface="+mn-cs"/>
              </a:defRPr>
            </a:lvl3pPr>
            <a:lvl4pPr marL="1371600" eaLnBrk="1" hangingPunct="1">
              <a:lnSpc>
                <a:spcPct val="110000"/>
              </a:lnSpc>
              <a:defRPr sz="2000">
                <a:solidFill>
                  <a:schemeClr val="tx1"/>
                </a:solidFill>
                <a:latin typeface="Century Gothic" panose="020B0502020202020204" pitchFamily="34" charset="0"/>
                <a:ea typeface="+mn-ea"/>
                <a:cs typeface="+mn-cs"/>
              </a:defRPr>
            </a:lvl4pPr>
            <a:lvl5pPr marL="1828800" eaLnBrk="1" hangingPunct="1">
              <a:defRPr>
                <a:solidFill>
                  <a:schemeClr val="tx1"/>
                </a:solidFill>
                <a:latin typeface="Futura LT Pro Book" panose="020B0502020204020303" pitchFamily="34" charset="0"/>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dirty="0"/>
              <a:t>Disadvantages</a:t>
            </a:r>
          </a:p>
          <a:p>
            <a:pPr lvl="1">
              <a:spcBef>
                <a:spcPts val="0"/>
              </a:spcBef>
            </a:pPr>
            <a:r>
              <a:rPr lang="en-US" altLang="en-US" dirty="0"/>
              <a:t>Limited security</a:t>
            </a:r>
          </a:p>
          <a:p>
            <a:pPr lvl="1">
              <a:spcBef>
                <a:spcPts val="0"/>
              </a:spcBef>
            </a:pPr>
            <a:r>
              <a:rPr lang="en-US" altLang="en-US" dirty="0"/>
              <a:t>Multiple user access is not supported</a:t>
            </a:r>
          </a:p>
          <a:p>
            <a:pPr lvl="1">
              <a:spcBef>
                <a:spcPts val="0"/>
              </a:spcBef>
            </a:pPr>
            <a:r>
              <a:rPr lang="en-US" altLang="en-US" dirty="0"/>
              <a:t>May contain redundant and inconsistent data</a:t>
            </a:r>
          </a:p>
        </p:txBody>
      </p:sp>
    </p:spTree>
    <p:custDataLst>
      <p:tags r:id="rId1"/>
    </p:custDataLst>
    <p:extLst>
      <p:ext uri="{BB962C8B-B14F-4D97-AF65-F5344CB8AC3E}">
        <p14:creationId xmlns:p14="http://schemas.microsoft.com/office/powerpoint/2010/main" val="2503769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2"/>
          <p:cNvSpPr>
            <a:spLocks noGrp="1" noChangeArrowheads="1"/>
          </p:cNvSpPr>
          <p:nvPr>
            <p:ph type="title"/>
          </p:nvPr>
        </p:nvSpPr>
        <p:spPr>
          <a:xfrm>
            <a:off x="754380" y="172720"/>
            <a:ext cx="8549640" cy="899335"/>
          </a:xfrm>
        </p:spPr>
        <p:txBody>
          <a:bodyPr/>
          <a:lstStyle/>
          <a:p>
            <a:pPr eaLnBrk="1" hangingPunct="1"/>
            <a:r>
              <a:rPr lang="en-US" sz="3600" b="1" dirty="0">
                <a:solidFill>
                  <a:schemeClr val="bg1"/>
                </a:solidFill>
                <a:latin typeface="Century Gothic"/>
                <a:cs typeface="Century Gothic"/>
              </a:rPr>
              <a:t>Database vs. File Systems</a:t>
            </a:r>
          </a:p>
        </p:txBody>
      </p:sp>
      <p:sp>
        <p:nvSpPr>
          <p:cNvPr id="5" name="Slide Number Placeholder 1"/>
          <p:cNvSpPr txBox="1">
            <a:spLocks/>
          </p:cNvSpPr>
          <p:nvPr/>
        </p:nvSpPr>
        <p:spPr>
          <a:xfrm>
            <a:off x="7506837" y="7302049"/>
            <a:ext cx="2262187" cy="414338"/>
          </a:xfrm>
          <a:prstGeom prst="rect">
            <a:avLst/>
          </a:prstGeom>
          <a:ln/>
        </p:spPr>
        <p:txBody>
          <a:bodyPr vert="horz" lIns="91440" tIns="45720" rIns="91440" bIns="45720" rtlCol="0" anchor="ctr"/>
          <a:lstStyle>
            <a:defPPr>
              <a:defRPr lang="en-US"/>
            </a:defPPr>
            <a:lvl1pPr marL="0" algn="r" defTabSz="914400" rtl="0" eaLnBrk="1" latinLnBrk="0" hangingPunct="1">
              <a:defRPr sz="1100" kern="1200">
                <a:solidFill>
                  <a:srgbClr val="1E1860"/>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14</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380" y="1373406"/>
            <a:ext cx="8130904" cy="6234492"/>
          </a:xfrm>
          <a:prstGeom prst="rect">
            <a:avLst/>
          </a:prstGeom>
        </p:spPr>
      </p:pic>
    </p:spTree>
    <p:extLst>
      <p:ext uri="{BB962C8B-B14F-4D97-AF65-F5344CB8AC3E}">
        <p14:creationId xmlns:p14="http://schemas.microsoft.com/office/powerpoint/2010/main" val="9963364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a:t>Databases</a:t>
            </a:r>
          </a:p>
        </p:txBody>
      </p:sp>
      <p:sp>
        <p:nvSpPr>
          <p:cNvPr id="29699" name="Content Placeholder 2"/>
          <p:cNvSpPr>
            <a:spLocks noGrp="1"/>
          </p:cNvSpPr>
          <p:nvPr>
            <p:ph type="body" sz="quarter" idx="10"/>
          </p:nvPr>
        </p:nvSpPr>
        <p:spPr/>
        <p:txBody>
          <a:bodyPr/>
          <a:lstStyle/>
          <a:p>
            <a:pPr>
              <a:spcAft>
                <a:spcPts val="1200"/>
              </a:spcAft>
            </a:pPr>
            <a:r>
              <a:rPr lang="en-US" altLang="en-US" dirty="0"/>
              <a:t>Definition:</a:t>
            </a:r>
          </a:p>
          <a:p>
            <a:pPr lvl="1">
              <a:spcBef>
                <a:spcPts val="0"/>
              </a:spcBef>
              <a:spcAft>
                <a:spcPts val="1200"/>
              </a:spcAft>
            </a:pPr>
            <a:r>
              <a:rPr lang="en-US" altLang="en-US" dirty="0"/>
              <a:t>Structured data collection accessed electronically</a:t>
            </a:r>
          </a:p>
          <a:p>
            <a:pPr>
              <a:spcAft>
                <a:spcPts val="1200"/>
              </a:spcAft>
            </a:pPr>
            <a:r>
              <a:rPr lang="en-US" altLang="en-US" dirty="0"/>
              <a:t>Files can be seen as simple databases</a:t>
            </a:r>
          </a:p>
          <a:p>
            <a:pPr>
              <a:spcAft>
                <a:spcPts val="1200"/>
              </a:spcAft>
            </a:pPr>
            <a:r>
              <a:rPr lang="en-US" altLang="en-US" dirty="0"/>
              <a:t>Relational databases maintain relationships between data</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15</a:t>
            </a:fld>
            <a:endParaRPr lang="en-US" dirty="0"/>
          </a:p>
        </p:txBody>
      </p:sp>
    </p:spTree>
    <p:custDataLst>
      <p:tags r:id="rId1"/>
    </p:custDataLst>
    <p:extLst>
      <p:ext uri="{BB962C8B-B14F-4D97-AF65-F5344CB8AC3E}">
        <p14:creationId xmlns:p14="http://schemas.microsoft.com/office/powerpoint/2010/main" val="3334261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a:t>Relational Databases</a:t>
            </a:r>
          </a:p>
        </p:txBody>
      </p:sp>
      <p:sp>
        <p:nvSpPr>
          <p:cNvPr id="30723" name="Content Placeholder 2"/>
          <p:cNvSpPr>
            <a:spLocks noGrp="1"/>
          </p:cNvSpPr>
          <p:nvPr>
            <p:ph type="body" sz="quarter" idx="10"/>
          </p:nvPr>
        </p:nvSpPr>
        <p:spPr>
          <a:xfrm>
            <a:off x="406625" y="2133600"/>
            <a:ext cx="9147783" cy="4417102"/>
          </a:xfrm>
        </p:spPr>
        <p:txBody>
          <a:bodyPr/>
          <a:lstStyle/>
          <a:p>
            <a:pPr>
              <a:spcAft>
                <a:spcPts val="1200"/>
              </a:spcAft>
            </a:pPr>
            <a:r>
              <a:rPr lang="en-US" altLang="en-US" dirty="0"/>
              <a:t>Introduced by Dr. Edgar Codd of IBM Research Laboratory in 1970</a:t>
            </a:r>
          </a:p>
          <a:p>
            <a:pPr lvl="1">
              <a:spcBef>
                <a:spcPts val="0"/>
              </a:spcBef>
              <a:spcAft>
                <a:spcPts val="1200"/>
              </a:spcAft>
            </a:pPr>
            <a:r>
              <a:rPr lang="en-US" altLang="en-US" dirty="0"/>
              <a:t>“Future users of large data banks must be protected from having to know how the data is organized in the machine (the internal representation).”</a:t>
            </a:r>
          </a:p>
          <a:p>
            <a:pPr>
              <a:spcAft>
                <a:spcPts val="1200"/>
              </a:spcAft>
            </a:pPr>
            <a:r>
              <a:rPr lang="en-US" altLang="en-US" dirty="0"/>
              <a:t>Definition:</a:t>
            </a:r>
          </a:p>
          <a:p>
            <a:pPr lvl="1">
              <a:spcBef>
                <a:spcPts val="0"/>
              </a:spcBef>
              <a:spcAft>
                <a:spcPts val="1200"/>
              </a:spcAft>
            </a:pPr>
            <a:r>
              <a:rPr lang="en-US" altLang="en-US" dirty="0"/>
              <a:t>An organized collection of data accessible by electronic means in which the information type and information relationships are maintained</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16</a:t>
            </a:fld>
            <a:endParaRPr lang="en-US" dirty="0"/>
          </a:p>
        </p:txBody>
      </p:sp>
    </p:spTree>
    <p:custDataLst>
      <p:tags r:id="rId1"/>
    </p:custDataLst>
    <p:extLst>
      <p:ext uri="{BB962C8B-B14F-4D97-AF65-F5344CB8AC3E}">
        <p14:creationId xmlns:p14="http://schemas.microsoft.com/office/powerpoint/2010/main" val="3344438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908" y="284384"/>
            <a:ext cx="9159073" cy="657424"/>
          </a:xfrm>
        </p:spPr>
        <p:txBody>
          <a:bodyPr/>
          <a:lstStyle/>
          <a:p>
            <a:r>
              <a:rPr lang="en-US" dirty="0"/>
              <a:t>Database Design Process</a:t>
            </a:r>
          </a:p>
        </p:txBody>
      </p:sp>
      <p:sp>
        <p:nvSpPr>
          <p:cNvPr id="5" name="Slide Number Placeholder 4"/>
          <p:cNvSpPr>
            <a:spLocks noGrp="1"/>
          </p:cNvSpPr>
          <p:nvPr>
            <p:ph type="sldNum" sz="quarter" idx="12"/>
          </p:nvPr>
        </p:nvSpPr>
        <p:spPr/>
        <p:txBody>
          <a:bodyPr/>
          <a:lstStyle/>
          <a:p>
            <a:fld id="{362A7EB1-5456-594E-B03B-65A418E29AE4}" type="slidenum">
              <a:rPr lang="en-US" smtClean="0"/>
              <a:pPr/>
              <a:t>17</a:t>
            </a:fld>
            <a:endParaRPr lang="en-US" dirty="0"/>
          </a:p>
        </p:txBody>
      </p:sp>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286" y="1220177"/>
            <a:ext cx="8956695" cy="63315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4888237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95336" y="97975"/>
            <a:ext cx="9159073" cy="657424"/>
          </a:xfrm>
        </p:spPr>
        <p:txBody>
          <a:bodyPr/>
          <a:lstStyle/>
          <a:p>
            <a:pPr>
              <a:lnSpc>
                <a:spcPct val="90000"/>
              </a:lnSpc>
            </a:pPr>
            <a:r>
              <a:rPr lang="en-US" altLang="en-US" dirty="0"/>
              <a:t>Advantages and Disadvantages of Relational Databases</a:t>
            </a:r>
          </a:p>
        </p:txBody>
      </p:sp>
      <p:sp>
        <p:nvSpPr>
          <p:cNvPr id="2" name="Content Placeholder 1"/>
          <p:cNvSpPr>
            <a:spLocks noGrp="1"/>
          </p:cNvSpPr>
          <p:nvPr>
            <p:ph type="body" sz="quarter" idx="10"/>
          </p:nvPr>
        </p:nvSpPr>
        <p:spPr>
          <a:xfrm>
            <a:off x="406625" y="2133600"/>
            <a:ext cx="4063775" cy="3860800"/>
          </a:xfrm>
        </p:spPr>
        <p:txBody>
          <a:bodyPr/>
          <a:lstStyle/>
          <a:p>
            <a:r>
              <a:rPr lang="en-US" altLang="en-US" dirty="0"/>
              <a:t>Advantages</a:t>
            </a:r>
          </a:p>
          <a:p>
            <a:pPr lvl="1"/>
            <a:r>
              <a:rPr lang="en-US" altLang="en-US" dirty="0"/>
              <a:t>Secure</a:t>
            </a:r>
          </a:p>
          <a:p>
            <a:pPr lvl="1"/>
            <a:r>
              <a:rPr lang="en-US" altLang="en-US" dirty="0"/>
              <a:t>Multiple user access</a:t>
            </a:r>
          </a:p>
          <a:p>
            <a:pPr lvl="1"/>
            <a:r>
              <a:rPr lang="en-US" altLang="en-US" dirty="0"/>
              <a:t>Relationships prevent redundancy and inconsistency</a:t>
            </a:r>
          </a:p>
          <a:p>
            <a:pPr lvl="1"/>
            <a:r>
              <a:rPr lang="en-US" altLang="en-US" dirty="0"/>
              <a:t>Optimized operations</a:t>
            </a:r>
          </a:p>
          <a:p>
            <a:pPr lvl="1"/>
            <a:r>
              <a:rPr lang="en-US" altLang="en-US" dirty="0"/>
              <a:t>Complex queries</a:t>
            </a:r>
            <a:endParaRPr lang="en-US" dirty="0"/>
          </a:p>
        </p:txBody>
      </p:sp>
      <p:sp>
        <p:nvSpPr>
          <p:cNvPr id="4" name="Slide Number Placeholder 3"/>
          <p:cNvSpPr>
            <a:spLocks noGrp="1"/>
          </p:cNvSpPr>
          <p:nvPr>
            <p:ph type="sldNum" sz="quarter" idx="12"/>
          </p:nvPr>
        </p:nvSpPr>
        <p:spPr/>
        <p:txBody>
          <a:bodyPr/>
          <a:lstStyle/>
          <a:p>
            <a:fld id="{F3BF8891-5E06-46C2-89A4-6DB85D39BA35}" type="slidenum">
              <a:rPr lang="en-US" smtClean="0"/>
              <a:pPr/>
              <a:t>18</a:t>
            </a:fld>
            <a:endParaRPr lang="en-US" dirty="0"/>
          </a:p>
        </p:txBody>
      </p:sp>
      <p:sp>
        <p:nvSpPr>
          <p:cNvPr id="13" name="Content Placeholder 1">
            <a:extLst>
              <a:ext uri="{FF2B5EF4-FFF2-40B4-BE49-F238E27FC236}">
                <a16:creationId xmlns:a16="http://schemas.microsoft.com/office/drawing/2014/main" id="{EDD74B20-B644-4C40-ACF6-4D3330C623A5}"/>
              </a:ext>
            </a:extLst>
          </p:cNvPr>
          <p:cNvSpPr txBox="1">
            <a:spLocks/>
          </p:cNvSpPr>
          <p:nvPr/>
        </p:nvSpPr>
        <p:spPr>
          <a:xfrm>
            <a:off x="5261656" y="2126346"/>
            <a:ext cx="4063775" cy="3860800"/>
          </a:xfrm>
          <a:prstGeom prst="rect">
            <a:avLst/>
          </a:prstGeom>
        </p:spPr>
        <p:txBody>
          <a:bodyPr/>
          <a:lstStyle>
            <a:lvl1pPr marL="342900" indent="-342900" eaLnBrk="1" hangingPunct="1">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ea typeface="+mn-ea"/>
                <a:cs typeface="+mn-cs"/>
              </a:defRPr>
            </a:lvl1pPr>
            <a:lvl2pPr marL="695325" indent="-347663" eaLnBrk="1" hangingPunct="1">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ea typeface="+mn-ea"/>
                <a:cs typeface="+mn-cs"/>
              </a:defRPr>
            </a:lvl2pPr>
            <a:lvl3pPr marL="752475" indent="0" eaLnBrk="1" hangingPunct="1">
              <a:lnSpc>
                <a:spcPct val="110000"/>
              </a:lnSpc>
              <a:spcBef>
                <a:spcPts val="300"/>
              </a:spcBef>
              <a:spcAft>
                <a:spcPts val="300"/>
              </a:spcAft>
              <a:tabLst/>
              <a:defRPr sz="2000">
                <a:solidFill>
                  <a:schemeClr val="tx1"/>
                </a:solidFill>
                <a:latin typeface="Century Gothic" panose="020B0502020202020204" pitchFamily="34" charset="0"/>
                <a:ea typeface="+mn-ea"/>
                <a:cs typeface="+mn-cs"/>
              </a:defRPr>
            </a:lvl3pPr>
            <a:lvl4pPr marL="1371600" eaLnBrk="1" hangingPunct="1">
              <a:lnSpc>
                <a:spcPct val="110000"/>
              </a:lnSpc>
              <a:defRPr sz="2000">
                <a:solidFill>
                  <a:schemeClr val="tx1"/>
                </a:solidFill>
                <a:latin typeface="Century Gothic" panose="020B0502020202020204" pitchFamily="34" charset="0"/>
                <a:ea typeface="+mn-ea"/>
                <a:cs typeface="+mn-cs"/>
              </a:defRPr>
            </a:lvl4pPr>
            <a:lvl5pPr marL="1828800" eaLnBrk="1" hangingPunct="1">
              <a:defRPr>
                <a:solidFill>
                  <a:schemeClr val="tx1"/>
                </a:solidFill>
                <a:latin typeface="Futura LT Pro Book" panose="020B0502020204020303" pitchFamily="34" charset="0"/>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dirty="0"/>
              <a:t>Disadvantages</a:t>
            </a:r>
          </a:p>
          <a:p>
            <a:pPr lvl="1"/>
            <a:r>
              <a:rPr lang="en-US" altLang="en-US" dirty="0"/>
              <a:t>Expertise required</a:t>
            </a:r>
          </a:p>
          <a:p>
            <a:pPr lvl="1"/>
            <a:r>
              <a:rPr lang="en-US" altLang="en-US" dirty="0"/>
              <a:t>Limited data calculations</a:t>
            </a:r>
          </a:p>
        </p:txBody>
      </p:sp>
    </p:spTree>
    <p:custDataLst>
      <p:tags r:id="rId1"/>
    </p:custDataLst>
    <p:extLst>
      <p:ext uri="{BB962C8B-B14F-4D97-AF65-F5344CB8AC3E}">
        <p14:creationId xmlns:p14="http://schemas.microsoft.com/office/powerpoint/2010/main" val="7095405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Number Placeholder 8"/>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rgbClr val="0000FF"/>
                </a:solidFill>
                <a:latin typeface="Arial" charset="0"/>
                <a:ea typeface="ＭＳ Ｐゴシック" charset="0"/>
                <a:cs typeface="ＭＳ Ｐゴシック" charset="0"/>
              </a:defRPr>
            </a:lvl1pPr>
            <a:lvl2pPr marL="827795" indent="-318383">
              <a:defRPr sz="2700">
                <a:solidFill>
                  <a:srgbClr val="0000FF"/>
                </a:solidFill>
                <a:latin typeface="Arial" charset="0"/>
                <a:ea typeface="ＭＳ Ｐゴシック" charset="0"/>
              </a:defRPr>
            </a:lvl2pPr>
            <a:lvl3pPr marL="1273531" indent="-254706">
              <a:defRPr sz="2700">
                <a:solidFill>
                  <a:srgbClr val="0000FF"/>
                </a:solidFill>
                <a:latin typeface="Arial" charset="0"/>
                <a:ea typeface="ＭＳ Ｐゴシック" charset="0"/>
              </a:defRPr>
            </a:lvl3pPr>
            <a:lvl4pPr marL="1782943" indent="-254706">
              <a:defRPr sz="2700">
                <a:solidFill>
                  <a:srgbClr val="0000FF"/>
                </a:solidFill>
                <a:latin typeface="Arial" charset="0"/>
                <a:ea typeface="ＭＳ Ｐゴシック" charset="0"/>
              </a:defRPr>
            </a:lvl4pPr>
            <a:lvl5pPr marL="2292355" indent="-254706">
              <a:defRPr sz="2700">
                <a:solidFill>
                  <a:srgbClr val="0000FF"/>
                </a:solidFill>
                <a:latin typeface="Arial" charset="0"/>
                <a:ea typeface="ＭＳ Ｐゴシック" charset="0"/>
              </a:defRPr>
            </a:lvl5pPr>
            <a:lvl6pPr marL="2801767" indent="-254706" eaLnBrk="0" fontAlgn="base" hangingPunct="0">
              <a:spcBef>
                <a:spcPct val="0"/>
              </a:spcBef>
              <a:spcAft>
                <a:spcPct val="0"/>
              </a:spcAft>
              <a:defRPr sz="2700">
                <a:solidFill>
                  <a:srgbClr val="0000FF"/>
                </a:solidFill>
                <a:latin typeface="Arial" charset="0"/>
                <a:ea typeface="ＭＳ Ｐゴシック" charset="0"/>
              </a:defRPr>
            </a:lvl6pPr>
            <a:lvl7pPr marL="3311180" indent="-254706" eaLnBrk="0" fontAlgn="base" hangingPunct="0">
              <a:spcBef>
                <a:spcPct val="0"/>
              </a:spcBef>
              <a:spcAft>
                <a:spcPct val="0"/>
              </a:spcAft>
              <a:defRPr sz="2700">
                <a:solidFill>
                  <a:srgbClr val="0000FF"/>
                </a:solidFill>
                <a:latin typeface="Arial" charset="0"/>
                <a:ea typeface="ＭＳ Ｐゴシック" charset="0"/>
              </a:defRPr>
            </a:lvl7pPr>
            <a:lvl8pPr marL="3820592" indent="-254706" eaLnBrk="0" fontAlgn="base" hangingPunct="0">
              <a:spcBef>
                <a:spcPct val="0"/>
              </a:spcBef>
              <a:spcAft>
                <a:spcPct val="0"/>
              </a:spcAft>
              <a:defRPr sz="2700">
                <a:solidFill>
                  <a:srgbClr val="0000FF"/>
                </a:solidFill>
                <a:latin typeface="Arial" charset="0"/>
                <a:ea typeface="ＭＳ Ｐゴシック" charset="0"/>
              </a:defRPr>
            </a:lvl8pPr>
            <a:lvl9pPr marL="4330004" indent="-254706" eaLnBrk="0" fontAlgn="base" hangingPunct="0">
              <a:spcBef>
                <a:spcPct val="0"/>
              </a:spcBef>
              <a:spcAft>
                <a:spcPct val="0"/>
              </a:spcAft>
              <a:defRPr sz="2700">
                <a:solidFill>
                  <a:srgbClr val="0000FF"/>
                </a:solidFill>
                <a:latin typeface="Arial" charset="0"/>
                <a:ea typeface="ＭＳ Ｐゴシック" charset="0"/>
              </a:defRPr>
            </a:lvl9pPr>
          </a:lstStyle>
          <a:p>
            <a:fld id="{E024364F-EE3B-F349-BF41-C958BB52DA8E}" type="slidenum">
              <a:rPr lang="en-US" sz="1100">
                <a:solidFill>
                  <a:schemeClr val="tx1"/>
                </a:solidFill>
                <a:latin typeface="Arial" panose="020B0604020202020204" pitchFamily="34" charset="0"/>
                <a:cs typeface="Arial" panose="020B0604020202020204" pitchFamily="34" charset="0"/>
              </a:rPr>
              <a:pPr/>
              <a:t>19</a:t>
            </a:fld>
            <a:endParaRPr lang="en-US" sz="1100" dirty="0">
              <a:solidFill>
                <a:schemeClr val="tx1"/>
              </a:solidFill>
              <a:latin typeface="Arial" panose="020B0604020202020204" pitchFamily="34" charset="0"/>
              <a:cs typeface="Arial" panose="020B0604020202020204" pitchFamily="34" charset="0"/>
            </a:endParaRPr>
          </a:p>
        </p:txBody>
      </p:sp>
      <p:pic>
        <p:nvPicPr>
          <p:cNvPr id="28674" name="Picture 22"/>
          <p:cNvPicPr>
            <a:picLocks noGrp="1" noChangeAspect="1" noChangeArrowheads="1"/>
          </p:cNvPicPr>
          <p:nvPr>
            <p:ph sz="quarter" idx="3"/>
          </p:nvPr>
        </p:nvPicPr>
        <p:blipFill rotWithShape="1">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r="28392"/>
          <a:stretch/>
        </p:blipFill>
        <p:spPr>
          <a:xfrm>
            <a:off x="1202174" y="3165224"/>
            <a:ext cx="1179272" cy="1184486"/>
          </a:xfrm>
          <a:noFill/>
          <a:ln>
            <a:solidFill>
              <a:schemeClr val="bg1">
                <a:lumMod val="75000"/>
              </a:schemeClr>
            </a:solidFill>
          </a:ln>
        </p:spPr>
      </p:pic>
      <p:pic>
        <p:nvPicPr>
          <p:cNvPr id="28676" name="Picture 17" descr="j028513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168" b="16995"/>
          <a:stretch/>
        </p:blipFill>
        <p:spPr bwMode="auto">
          <a:xfrm>
            <a:off x="474110" y="1578414"/>
            <a:ext cx="1211169" cy="12858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77" name="Text Box 23"/>
          <p:cNvSpPr txBox="1">
            <a:spLocks noChangeArrowheads="1"/>
          </p:cNvSpPr>
          <p:nvPr/>
        </p:nvSpPr>
        <p:spPr bwMode="auto">
          <a:xfrm>
            <a:off x="1739621" y="1995549"/>
            <a:ext cx="3452337" cy="9954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lIns="101882" tIns="50941" rIns="101882" bIns="50941">
            <a:spAutoFit/>
          </a:bodyPr>
          <a:lstStyle>
            <a:lvl1pPr>
              <a:defRPr sz="2400">
                <a:solidFill>
                  <a:srgbClr val="0000FF"/>
                </a:solidFill>
                <a:latin typeface="Arial" charset="0"/>
                <a:ea typeface="ＭＳ Ｐゴシック" charset="0"/>
                <a:cs typeface="ＭＳ Ｐゴシック" charset="0"/>
              </a:defRPr>
            </a:lvl1pPr>
            <a:lvl2pPr marL="742950" indent="-285750">
              <a:defRPr sz="2400">
                <a:solidFill>
                  <a:srgbClr val="0000FF"/>
                </a:solidFill>
                <a:latin typeface="Arial" charset="0"/>
                <a:ea typeface="ＭＳ Ｐゴシック" charset="0"/>
              </a:defRPr>
            </a:lvl2pPr>
            <a:lvl3pPr marL="1143000" indent="-228600">
              <a:defRPr sz="2400">
                <a:solidFill>
                  <a:srgbClr val="0000FF"/>
                </a:solidFill>
                <a:latin typeface="Arial" charset="0"/>
                <a:ea typeface="ＭＳ Ｐゴシック" charset="0"/>
              </a:defRPr>
            </a:lvl3pPr>
            <a:lvl4pPr marL="1600200" indent="-228600">
              <a:defRPr sz="2400">
                <a:solidFill>
                  <a:srgbClr val="0000FF"/>
                </a:solidFill>
                <a:latin typeface="Arial" charset="0"/>
                <a:ea typeface="ＭＳ Ｐゴシック" charset="0"/>
              </a:defRPr>
            </a:lvl4pPr>
            <a:lvl5pPr marL="2057400" indent="-228600">
              <a:defRPr sz="2400">
                <a:solidFill>
                  <a:srgbClr val="0000FF"/>
                </a:solidFill>
                <a:latin typeface="Arial" charset="0"/>
                <a:ea typeface="ＭＳ Ｐゴシック" charset="0"/>
              </a:defRPr>
            </a:lvl5pPr>
            <a:lvl6pPr marL="2514600" indent="-228600" eaLnBrk="0" fontAlgn="base" hangingPunct="0">
              <a:spcBef>
                <a:spcPct val="0"/>
              </a:spcBef>
              <a:spcAft>
                <a:spcPct val="0"/>
              </a:spcAft>
              <a:defRPr sz="2400">
                <a:solidFill>
                  <a:srgbClr val="0000FF"/>
                </a:solidFill>
                <a:latin typeface="Arial" charset="0"/>
                <a:ea typeface="ＭＳ Ｐゴシック" charset="0"/>
              </a:defRPr>
            </a:lvl6pPr>
            <a:lvl7pPr marL="2971800" indent="-228600" eaLnBrk="0" fontAlgn="base" hangingPunct="0">
              <a:spcBef>
                <a:spcPct val="0"/>
              </a:spcBef>
              <a:spcAft>
                <a:spcPct val="0"/>
              </a:spcAft>
              <a:defRPr sz="2400">
                <a:solidFill>
                  <a:srgbClr val="0000FF"/>
                </a:solidFill>
                <a:latin typeface="Arial" charset="0"/>
                <a:ea typeface="ＭＳ Ｐゴシック" charset="0"/>
              </a:defRPr>
            </a:lvl7pPr>
            <a:lvl8pPr marL="3429000" indent="-228600" eaLnBrk="0" fontAlgn="base" hangingPunct="0">
              <a:spcBef>
                <a:spcPct val="0"/>
              </a:spcBef>
              <a:spcAft>
                <a:spcPct val="0"/>
              </a:spcAft>
              <a:defRPr sz="2400">
                <a:solidFill>
                  <a:srgbClr val="0000FF"/>
                </a:solidFill>
                <a:latin typeface="Arial" charset="0"/>
                <a:ea typeface="ＭＳ Ｐゴシック" charset="0"/>
              </a:defRPr>
            </a:lvl8pPr>
            <a:lvl9pPr marL="3886200" indent="-228600" eaLnBrk="0" fontAlgn="base" hangingPunct="0">
              <a:spcBef>
                <a:spcPct val="0"/>
              </a:spcBef>
              <a:spcAft>
                <a:spcPct val="0"/>
              </a:spcAft>
              <a:defRPr sz="2400">
                <a:solidFill>
                  <a:srgbClr val="0000FF"/>
                </a:solidFill>
                <a:latin typeface="Arial" charset="0"/>
                <a:ea typeface="ＭＳ Ｐゴシック" charset="0"/>
              </a:defRPr>
            </a:lvl9pPr>
          </a:lstStyle>
          <a:p>
            <a:r>
              <a:rPr lang="en-US" sz="3600" dirty="0">
                <a:solidFill>
                  <a:schemeClr val="tx1"/>
                </a:solidFill>
                <a:latin typeface="Century Gothic" panose="020B0502020202020204" pitchFamily="34" charset="0"/>
              </a:rPr>
              <a:t>1</a:t>
            </a:r>
          </a:p>
          <a:p>
            <a:r>
              <a:rPr lang="en-US" sz="2200" dirty="0">
                <a:solidFill>
                  <a:schemeClr val="tx1"/>
                </a:solidFill>
                <a:latin typeface="Century Gothic" panose="020B0502020202020204" pitchFamily="34" charset="0"/>
              </a:rPr>
              <a:t>Identify business rules.</a:t>
            </a:r>
          </a:p>
        </p:txBody>
      </p:sp>
      <p:pic>
        <p:nvPicPr>
          <p:cNvPr id="28679" name="Picture 27"/>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574" r="12730" b="-4464"/>
          <a:stretch/>
        </p:blipFill>
        <p:spPr bwMode="auto">
          <a:xfrm>
            <a:off x="1932897" y="4674657"/>
            <a:ext cx="1292461" cy="1216404"/>
          </a:xfrm>
          <a:prstGeom prst="rect">
            <a:avLst/>
          </a:prstGeom>
          <a:noFill/>
          <a:ln>
            <a:solidFill>
              <a:schemeClr val="bg1">
                <a:lumMod val="75000"/>
              </a:schemeClr>
            </a:solid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pic>
        <p:nvPicPr>
          <p:cNvPr id="28681" name="Picture 15" descr="CG1D"/>
          <p:cNvPicPr>
            <a:picLocks noGrp="1" noChangeAspect="1" noChangeArrowheads="1"/>
          </p:cNvPicPr>
          <p:nvPr>
            <p:ph sz="quarter" idx="2"/>
          </p:nvPr>
        </p:nvPicPr>
        <p:blipFill rotWithShape="1">
          <a:blip r:embed="rId6" cstate="print">
            <a:extLst>
              <a:ext uri="{28A0092B-C50C-407E-A947-70E740481C1C}">
                <a14:useLocalDpi xmlns:a14="http://schemas.microsoft.com/office/drawing/2010/main" val="0"/>
              </a:ext>
            </a:extLst>
          </a:blip>
          <a:srcRect l="14862"/>
          <a:stretch/>
        </p:blipFill>
        <p:spPr>
          <a:xfrm>
            <a:off x="2702952" y="6186890"/>
            <a:ext cx="1288847" cy="1248427"/>
          </a:xfrm>
          <a:noFill/>
        </p:spPr>
      </p:pic>
      <p:sp>
        <p:nvSpPr>
          <p:cNvPr id="28682" name="Rectangle 28"/>
          <p:cNvSpPr>
            <a:spLocks noChangeArrowheads="1"/>
          </p:cNvSpPr>
          <p:nvPr/>
        </p:nvSpPr>
        <p:spPr bwMode="auto">
          <a:xfrm>
            <a:off x="2500548" y="3523280"/>
            <a:ext cx="5771421" cy="9954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square" lIns="101882" tIns="50941" rIns="101882" bIns="50941">
            <a:spAutoFit/>
          </a:bodyPr>
          <a:lstStyle/>
          <a:p>
            <a:r>
              <a:rPr lang="en-US" sz="3600" dirty="0">
                <a:latin typeface="Century Gothic" panose="020B0502020202020204" pitchFamily="34" charset="0"/>
              </a:rPr>
              <a:t>2</a:t>
            </a:r>
          </a:p>
          <a:p>
            <a:r>
              <a:rPr lang="en-US" sz="2200" dirty="0">
                <a:latin typeface="Century Gothic" panose="020B0502020202020204" pitchFamily="34" charset="0"/>
              </a:rPr>
              <a:t>Define tables and relationships.</a:t>
            </a:r>
          </a:p>
        </p:txBody>
      </p:sp>
      <p:sp>
        <p:nvSpPr>
          <p:cNvPr id="28683" name="Rectangle 29"/>
          <p:cNvSpPr>
            <a:spLocks noChangeArrowheads="1"/>
          </p:cNvSpPr>
          <p:nvPr/>
        </p:nvSpPr>
        <p:spPr bwMode="auto">
          <a:xfrm>
            <a:off x="3318346" y="5033873"/>
            <a:ext cx="4776831" cy="9954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square" lIns="101882" tIns="50941" rIns="101882" bIns="50941">
            <a:spAutoFit/>
          </a:bodyPr>
          <a:lstStyle/>
          <a:p>
            <a:r>
              <a:rPr lang="en-US" sz="3600" dirty="0">
                <a:latin typeface="Century Gothic" panose="020B0502020202020204" pitchFamily="34" charset="0"/>
              </a:rPr>
              <a:t>3 </a:t>
            </a:r>
          </a:p>
          <a:p>
            <a:r>
              <a:rPr lang="en-US" sz="2200" dirty="0">
                <a:latin typeface="Century Gothic" panose="020B0502020202020204" pitchFamily="34" charset="0"/>
              </a:rPr>
              <a:t>Create input forms and reports.</a:t>
            </a:r>
          </a:p>
        </p:txBody>
      </p:sp>
      <p:sp>
        <p:nvSpPr>
          <p:cNvPr id="28684" name="Rectangle 30"/>
          <p:cNvSpPr>
            <a:spLocks noChangeArrowheads="1"/>
          </p:cNvSpPr>
          <p:nvPr/>
        </p:nvSpPr>
        <p:spPr bwMode="auto">
          <a:xfrm>
            <a:off x="4049626" y="6535382"/>
            <a:ext cx="5597771" cy="9954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square" lIns="101882" tIns="50941" rIns="101882" bIns="50941">
            <a:spAutoFit/>
          </a:bodyPr>
          <a:lstStyle/>
          <a:p>
            <a:r>
              <a:rPr lang="en-US" sz="3600" dirty="0">
                <a:latin typeface="Century Gothic" panose="020B0502020202020204" pitchFamily="34" charset="0"/>
              </a:rPr>
              <a:t>4</a:t>
            </a:r>
          </a:p>
          <a:p>
            <a:r>
              <a:rPr lang="en-US" sz="2200" dirty="0">
                <a:latin typeface="Century Gothic" panose="020B0502020202020204" pitchFamily="34" charset="0"/>
              </a:rPr>
              <a:t>Combine as applications for users.</a:t>
            </a:r>
          </a:p>
        </p:txBody>
      </p:sp>
      <p:sp>
        <p:nvSpPr>
          <p:cNvPr id="41" name="Title 1"/>
          <p:cNvSpPr>
            <a:spLocks noGrp="1"/>
          </p:cNvSpPr>
          <p:nvPr>
            <p:ph type="title"/>
          </p:nvPr>
        </p:nvSpPr>
        <p:spPr>
          <a:xfrm>
            <a:off x="395336" y="97975"/>
            <a:ext cx="9159073" cy="657424"/>
          </a:xfrm>
        </p:spPr>
        <p:txBody>
          <a:bodyPr/>
          <a:lstStyle/>
          <a:p>
            <a:pPr>
              <a:lnSpc>
                <a:spcPct val="90000"/>
              </a:lnSpc>
            </a:pPr>
            <a:r>
              <a:rPr lang="en-US" altLang="en-US" sz="3600" b="1" dirty="0">
                <a:solidFill>
                  <a:srgbClr val="A29CC0"/>
                </a:solidFill>
                <a:latin typeface="Century Gothic" panose="020B0502020202020204" pitchFamily="34" charset="0"/>
              </a:rPr>
              <a:t>Database Management System Application Design</a:t>
            </a:r>
          </a:p>
        </p:txBody>
      </p:sp>
    </p:spTree>
    <p:extLst>
      <p:ext uri="{BB962C8B-B14F-4D97-AF65-F5344CB8AC3E}">
        <p14:creationId xmlns:p14="http://schemas.microsoft.com/office/powerpoint/2010/main" val="4271967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Databases and SQL</a:t>
            </a:r>
          </a:p>
        </p:txBody>
      </p:sp>
      <p:sp>
        <p:nvSpPr>
          <p:cNvPr id="16387" name="Text Placeholder 3"/>
          <p:cNvSpPr>
            <a:spLocks noGrp="1"/>
          </p:cNvSpPr>
          <p:nvPr>
            <p:ph type="body" sz="quarter" idx="10"/>
          </p:nvPr>
        </p:nvSpPr>
        <p:spPr/>
        <p:txBody>
          <a:bodyPr/>
          <a:lstStyle/>
          <a:p>
            <a:pPr>
              <a:spcAft>
                <a:spcPts val="1200"/>
              </a:spcAft>
            </a:pPr>
            <a:r>
              <a:rPr lang="en-US" altLang="en-US" dirty="0"/>
              <a:t>Define and describe the purpose of databases </a:t>
            </a:r>
          </a:p>
          <a:p>
            <a:pPr>
              <a:spcAft>
                <a:spcPts val="1200"/>
              </a:spcAft>
            </a:pPr>
            <a:r>
              <a:rPr lang="en-US" altLang="en-US" dirty="0"/>
              <a:t>Describe a relational database</a:t>
            </a:r>
          </a:p>
          <a:p>
            <a:pPr>
              <a:spcAft>
                <a:spcPts val="1200"/>
              </a:spcAft>
            </a:pPr>
            <a:r>
              <a:rPr lang="en-US" altLang="en-US" dirty="0"/>
              <a:t>Describe data modeling and normalization</a:t>
            </a:r>
          </a:p>
        </p:txBody>
      </p:sp>
      <p:sp>
        <p:nvSpPr>
          <p:cNvPr id="3" name="Text Placeholder 2">
            <a:extLst>
              <a:ext uri="{FF2B5EF4-FFF2-40B4-BE49-F238E27FC236}">
                <a16:creationId xmlns:a16="http://schemas.microsoft.com/office/drawing/2014/main" id="{93968E91-8638-E44A-938D-211E12D8D15E}"/>
              </a:ext>
            </a:extLst>
          </p:cNvPr>
          <p:cNvSpPr>
            <a:spLocks noGrp="1"/>
          </p:cNvSpPr>
          <p:nvPr>
            <p:ph type="body" sz="quarter" idx="11"/>
          </p:nvPr>
        </p:nvSpPr>
        <p:spPr/>
        <p:txBody>
          <a:bodyPr/>
          <a:lstStyle/>
          <a:p>
            <a:r>
              <a:rPr lang="en-US" altLang="en-US" b="1" dirty="0"/>
              <a:t>Learning Objectives</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2</a:t>
            </a:fld>
            <a:endParaRPr lang="en-US" dirty="0"/>
          </a:p>
        </p:txBody>
      </p:sp>
    </p:spTree>
    <p:custDataLst>
      <p:tags r:id="rId1"/>
    </p:custDataLst>
    <p:extLst>
      <p:ext uri="{BB962C8B-B14F-4D97-AF65-F5344CB8AC3E}">
        <p14:creationId xmlns:p14="http://schemas.microsoft.com/office/powerpoint/2010/main" val="4469103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dirty="0"/>
              <a:t>Relational Database Contents</a:t>
            </a:r>
          </a:p>
        </p:txBody>
      </p:sp>
      <p:sp>
        <p:nvSpPr>
          <p:cNvPr id="31747" name="Content Placeholder 2"/>
          <p:cNvSpPr>
            <a:spLocks noGrp="1"/>
          </p:cNvSpPr>
          <p:nvPr>
            <p:ph type="body" sz="quarter" idx="10"/>
          </p:nvPr>
        </p:nvSpPr>
        <p:spPr/>
        <p:txBody>
          <a:bodyPr/>
          <a:lstStyle/>
          <a:p>
            <a:pPr>
              <a:spcAft>
                <a:spcPts val="1200"/>
              </a:spcAft>
            </a:pPr>
            <a:r>
              <a:rPr lang="en-US" altLang="en-US" dirty="0"/>
              <a:t>Tables contain multiple rows and columns of data.</a:t>
            </a:r>
          </a:p>
          <a:p>
            <a:pPr>
              <a:spcAft>
                <a:spcPts val="1200"/>
              </a:spcAft>
            </a:pPr>
            <a:r>
              <a:rPr lang="en-US" altLang="en-US" dirty="0"/>
              <a:t>A relational database contains tables.</a:t>
            </a:r>
          </a:p>
          <a:p>
            <a:pPr>
              <a:spcAft>
                <a:spcPts val="1200"/>
              </a:spcAft>
            </a:pPr>
            <a:r>
              <a:rPr lang="en-US" altLang="en-US" dirty="0"/>
              <a:t>Rows contain data of specified types in a column order.</a:t>
            </a:r>
          </a:p>
          <a:p>
            <a:pPr>
              <a:spcAft>
                <a:spcPts val="1200"/>
              </a:spcAft>
            </a:pPr>
            <a:r>
              <a:rPr lang="en-US" altLang="en-US" dirty="0"/>
              <a:t>Data and type are independent.</a:t>
            </a:r>
          </a:p>
          <a:p>
            <a:pPr>
              <a:spcAft>
                <a:spcPts val="1200"/>
              </a:spcAft>
            </a:pPr>
            <a:r>
              <a:rPr lang="en-US" altLang="en-US" dirty="0"/>
              <a:t>Row order does not matter, but column order does.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20</a:t>
            </a:fld>
            <a:endParaRPr lang="en-US" dirty="0"/>
          </a:p>
        </p:txBody>
      </p:sp>
    </p:spTree>
    <p:custDataLst>
      <p:tags r:id="rId1"/>
    </p:custDataLst>
    <p:extLst>
      <p:ext uri="{BB962C8B-B14F-4D97-AF65-F5344CB8AC3E}">
        <p14:creationId xmlns:p14="http://schemas.microsoft.com/office/powerpoint/2010/main" val="28689168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Representing Data—1</a:t>
            </a:r>
          </a:p>
        </p:txBody>
      </p:sp>
      <p:sp>
        <p:nvSpPr>
          <p:cNvPr id="16387" name="Content Placeholder 2"/>
          <p:cNvSpPr>
            <a:spLocks noGrp="1"/>
          </p:cNvSpPr>
          <p:nvPr>
            <p:ph type="body" sz="quarter" idx="10"/>
          </p:nvPr>
        </p:nvSpPr>
        <p:spPr/>
        <p:txBody>
          <a:bodyPr/>
          <a:lstStyle/>
          <a:p>
            <a:pPr>
              <a:spcAft>
                <a:spcPts val="1200"/>
              </a:spcAft>
            </a:pPr>
            <a:r>
              <a:rPr lang="en-US" altLang="en-US" dirty="0"/>
              <a:t>Identify entities (tables)</a:t>
            </a:r>
          </a:p>
          <a:p>
            <a:pPr>
              <a:spcAft>
                <a:spcPts val="1200"/>
              </a:spcAft>
            </a:pPr>
            <a:r>
              <a:rPr lang="en-US" altLang="en-US" dirty="0"/>
              <a:t>Identify attributes (columns)</a:t>
            </a:r>
          </a:p>
          <a:p>
            <a:pPr>
              <a:spcAft>
                <a:spcPts val="1200"/>
              </a:spcAft>
            </a:pPr>
            <a:r>
              <a:rPr lang="en-US" altLang="en-US" dirty="0"/>
              <a:t>Identify table relationships</a:t>
            </a:r>
          </a:p>
        </p:txBody>
      </p:sp>
      <p:sp>
        <p:nvSpPr>
          <p:cNvPr id="5" name="Slide Number Placeholder 4"/>
          <p:cNvSpPr>
            <a:spLocks noGrp="1"/>
          </p:cNvSpPr>
          <p:nvPr>
            <p:ph type="sldNum" sz="quarter" idx="12"/>
          </p:nvPr>
        </p:nvSpPr>
        <p:spPr/>
        <p:txBody>
          <a:bodyPr/>
          <a:lstStyle/>
          <a:p>
            <a:fld id="{F3BF8891-5E06-46C2-89A4-6DB85D39BA35}" type="slidenum">
              <a:rPr lang="en-US" smtClean="0"/>
              <a:pPr/>
              <a:t>21</a:t>
            </a:fld>
            <a:endParaRPr lang="en-US" dirty="0"/>
          </a:p>
        </p:txBody>
      </p:sp>
    </p:spTree>
    <p:custDataLst>
      <p:tags r:id="rId1"/>
    </p:custDataLst>
    <p:extLst>
      <p:ext uri="{BB962C8B-B14F-4D97-AF65-F5344CB8AC3E}">
        <p14:creationId xmlns:p14="http://schemas.microsoft.com/office/powerpoint/2010/main" val="19461493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Representing Data—2</a:t>
            </a:r>
          </a:p>
        </p:txBody>
      </p:sp>
      <p:sp>
        <p:nvSpPr>
          <p:cNvPr id="8" name="Text Placeholder 7">
            <a:extLst>
              <a:ext uri="{FF2B5EF4-FFF2-40B4-BE49-F238E27FC236}">
                <a16:creationId xmlns:a16="http://schemas.microsoft.com/office/drawing/2014/main" id="{7A2E9D02-D49D-6442-AE9F-57E2F0D962D9}"/>
              </a:ext>
            </a:extLst>
          </p:cNvPr>
          <p:cNvSpPr>
            <a:spLocks noGrp="1"/>
          </p:cNvSpPr>
          <p:nvPr>
            <p:ph type="body" sz="quarter" idx="10"/>
          </p:nvPr>
        </p:nvSpPr>
        <p:spPr/>
        <p:txBody>
          <a:bodyPr/>
          <a:lstStyle/>
          <a:p>
            <a:pPr>
              <a:spcAft>
                <a:spcPts val="1200"/>
              </a:spcAft>
            </a:pPr>
            <a:r>
              <a:rPr lang="en-US" altLang="en-US" dirty="0"/>
              <a:t>Identify entities (tables)</a:t>
            </a:r>
          </a:p>
          <a:p>
            <a:pPr>
              <a:spcAft>
                <a:spcPts val="1200"/>
              </a:spcAft>
            </a:pPr>
            <a:r>
              <a:rPr lang="en-US" altLang="en-US" dirty="0"/>
              <a:t>Identify attributes (columns)</a:t>
            </a:r>
          </a:p>
          <a:p>
            <a:pPr>
              <a:spcAft>
                <a:spcPts val="1200"/>
              </a:spcAft>
            </a:pPr>
            <a:r>
              <a:rPr lang="en-US" altLang="en-US" dirty="0"/>
              <a:t>Identify table relationships</a:t>
            </a:r>
            <a:endParaRPr lang="en-US" dirty="0"/>
          </a:p>
        </p:txBody>
      </p:sp>
      <p:sp>
        <p:nvSpPr>
          <p:cNvPr id="5" name="Slide Number Placeholder 4"/>
          <p:cNvSpPr>
            <a:spLocks noGrp="1"/>
          </p:cNvSpPr>
          <p:nvPr>
            <p:ph type="sldNum" sz="quarter" idx="12"/>
          </p:nvPr>
        </p:nvSpPr>
        <p:spPr/>
        <p:txBody>
          <a:bodyPr/>
          <a:lstStyle/>
          <a:p>
            <a:fld id="{F3BF8891-5E06-46C2-89A4-6DB85D39BA35}" type="slidenum">
              <a:rPr lang="en-US" smtClean="0"/>
              <a:pPr/>
              <a:t>22</a:t>
            </a:fld>
            <a:endParaRPr lang="en-US" dirty="0"/>
          </a:p>
        </p:txBody>
      </p:sp>
      <p:sp>
        <p:nvSpPr>
          <p:cNvPr id="15" name="Text Placeholder 2">
            <a:extLst>
              <a:ext uri="{FF2B5EF4-FFF2-40B4-BE49-F238E27FC236}">
                <a16:creationId xmlns:a16="http://schemas.microsoft.com/office/drawing/2014/main" id="{38CC58EF-3B5F-A84E-A97D-DE9E3429C8AB}"/>
              </a:ext>
            </a:extLst>
          </p:cNvPr>
          <p:cNvSpPr txBox="1">
            <a:spLocks/>
          </p:cNvSpPr>
          <p:nvPr/>
        </p:nvSpPr>
        <p:spPr>
          <a:xfrm>
            <a:off x="1328059" y="6374568"/>
            <a:ext cx="7235371" cy="794609"/>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1400" kern="0" dirty="0">
                <a:solidFill>
                  <a:sysClr val="windowText" lastClr="000000"/>
                </a:solidFill>
                <a:latin typeface="Century Gothic" panose="020B0502020202020204" pitchFamily="34" charset="0"/>
              </a:rPr>
              <a:t>Figure 1.1: Entity-relationship diagram</a:t>
            </a:r>
            <a:endParaRPr lang="en-US" sz="1400" kern="0" dirty="0">
              <a:solidFill>
                <a:sysClr val="windowText" lastClr="000000"/>
              </a:solidFill>
              <a:latin typeface="Century Gothic" panose="020B050202020202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0022" y="3952839"/>
            <a:ext cx="7333407" cy="2421729"/>
          </a:xfrm>
          <a:prstGeom prst="rect">
            <a:avLst/>
          </a:prstGeom>
        </p:spPr>
      </p:pic>
    </p:spTree>
    <p:custDataLst>
      <p:tags r:id="rId1"/>
    </p:custDataLst>
    <p:extLst>
      <p:ext uri="{BB962C8B-B14F-4D97-AF65-F5344CB8AC3E}">
        <p14:creationId xmlns:p14="http://schemas.microsoft.com/office/powerpoint/2010/main" val="37203333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Representing Data—3</a:t>
            </a:r>
          </a:p>
        </p:txBody>
      </p:sp>
      <p:sp>
        <p:nvSpPr>
          <p:cNvPr id="8" name="Text Placeholder 7">
            <a:extLst>
              <a:ext uri="{FF2B5EF4-FFF2-40B4-BE49-F238E27FC236}">
                <a16:creationId xmlns:a16="http://schemas.microsoft.com/office/drawing/2014/main" id="{7A2E9D02-D49D-6442-AE9F-57E2F0D962D9}"/>
              </a:ext>
            </a:extLst>
          </p:cNvPr>
          <p:cNvSpPr>
            <a:spLocks noGrp="1"/>
          </p:cNvSpPr>
          <p:nvPr>
            <p:ph type="body" sz="quarter" idx="10"/>
          </p:nvPr>
        </p:nvSpPr>
        <p:spPr/>
        <p:txBody>
          <a:bodyPr/>
          <a:lstStyle/>
          <a:p>
            <a:pPr>
              <a:spcAft>
                <a:spcPts val="1200"/>
              </a:spcAft>
            </a:pPr>
            <a:r>
              <a:rPr lang="en-US" altLang="en-US" dirty="0"/>
              <a:t>Identify entities (tables)</a:t>
            </a:r>
          </a:p>
          <a:p>
            <a:pPr>
              <a:spcAft>
                <a:spcPts val="1200"/>
              </a:spcAft>
            </a:pPr>
            <a:r>
              <a:rPr lang="en-US" altLang="en-US" dirty="0"/>
              <a:t>Identify attributes (columns)</a:t>
            </a:r>
          </a:p>
          <a:p>
            <a:r>
              <a:rPr lang="en-US" altLang="en-US" dirty="0"/>
              <a:t>Identify table relationships</a:t>
            </a:r>
            <a:endParaRPr lang="en-US" dirty="0"/>
          </a:p>
        </p:txBody>
      </p:sp>
      <p:sp>
        <p:nvSpPr>
          <p:cNvPr id="5" name="Slide Number Placeholder 4"/>
          <p:cNvSpPr>
            <a:spLocks noGrp="1"/>
          </p:cNvSpPr>
          <p:nvPr>
            <p:ph type="sldNum" sz="quarter" idx="12"/>
          </p:nvPr>
        </p:nvSpPr>
        <p:spPr/>
        <p:txBody>
          <a:bodyPr/>
          <a:lstStyle/>
          <a:p>
            <a:fld id="{F3BF8891-5E06-46C2-89A4-6DB85D39BA35}" type="slidenum">
              <a:rPr lang="en-US" smtClean="0"/>
              <a:pPr/>
              <a:t>23</a:t>
            </a:fld>
            <a:endParaRPr lang="en-US" dirty="0"/>
          </a:p>
        </p:txBody>
      </p:sp>
      <p:sp>
        <p:nvSpPr>
          <p:cNvPr id="15" name="Text Placeholder 2">
            <a:extLst>
              <a:ext uri="{FF2B5EF4-FFF2-40B4-BE49-F238E27FC236}">
                <a16:creationId xmlns:a16="http://schemas.microsoft.com/office/drawing/2014/main" id="{38CC58EF-3B5F-A84E-A97D-DE9E3429C8AB}"/>
              </a:ext>
            </a:extLst>
          </p:cNvPr>
          <p:cNvSpPr txBox="1">
            <a:spLocks/>
          </p:cNvSpPr>
          <p:nvPr/>
        </p:nvSpPr>
        <p:spPr>
          <a:xfrm>
            <a:off x="1328059" y="6374568"/>
            <a:ext cx="7235371" cy="794609"/>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1400" kern="0" dirty="0">
                <a:solidFill>
                  <a:sysClr val="windowText" lastClr="000000"/>
                </a:solidFill>
                <a:latin typeface="Century Gothic" panose="020B0502020202020204" pitchFamily="34" charset="0"/>
              </a:rPr>
              <a:t>Figure 1.2: Entity-relationship diagram with Patient table</a:t>
            </a:r>
            <a:endParaRPr lang="en-US" sz="1400" kern="0" dirty="0">
              <a:solidFill>
                <a:sysClr val="windowText" lastClr="000000"/>
              </a:solidFill>
              <a:latin typeface="Century Gothic" panose="020B0502020202020204" pitchFamily="34" charset="0"/>
            </a:endParaRPr>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3344" t="8880" r="10160" b="12468"/>
          <a:stretch/>
        </p:blipFill>
        <p:spPr>
          <a:xfrm>
            <a:off x="1702862" y="4231037"/>
            <a:ext cx="6494835" cy="1950291"/>
          </a:xfrm>
          <a:prstGeom prst="rect">
            <a:avLst/>
          </a:prstGeom>
        </p:spPr>
      </p:pic>
      <p:sp>
        <p:nvSpPr>
          <p:cNvPr id="9" name="TextBox 8"/>
          <p:cNvSpPr txBox="1"/>
          <p:nvPr/>
        </p:nvSpPr>
        <p:spPr>
          <a:xfrm>
            <a:off x="1859797" y="3833282"/>
            <a:ext cx="1774577" cy="400110"/>
          </a:xfrm>
          <a:prstGeom prst="rect">
            <a:avLst/>
          </a:prstGeom>
          <a:noFill/>
        </p:spPr>
        <p:txBody>
          <a:bodyPr wrap="square" rtlCol="0">
            <a:spAutoFit/>
          </a:bodyPr>
          <a:lstStyle/>
          <a:p>
            <a:r>
              <a:rPr lang="en-US" sz="2000" b="1" dirty="0">
                <a:solidFill>
                  <a:srgbClr val="E6661F"/>
                </a:solidFill>
                <a:latin typeface="Century Gothic" charset="0"/>
                <a:ea typeface="Century Gothic" charset="0"/>
                <a:cs typeface="Century Gothic" charset="0"/>
              </a:rPr>
              <a:t>Patient</a:t>
            </a:r>
          </a:p>
        </p:txBody>
      </p:sp>
    </p:spTree>
    <p:custDataLst>
      <p:tags r:id="rId1"/>
    </p:custDataLst>
    <p:extLst>
      <p:ext uri="{BB962C8B-B14F-4D97-AF65-F5344CB8AC3E}">
        <p14:creationId xmlns:p14="http://schemas.microsoft.com/office/powerpoint/2010/main" val="19273219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Representing Data—4</a:t>
            </a:r>
          </a:p>
        </p:txBody>
      </p:sp>
      <p:sp>
        <p:nvSpPr>
          <p:cNvPr id="8" name="Text Placeholder 7">
            <a:extLst>
              <a:ext uri="{FF2B5EF4-FFF2-40B4-BE49-F238E27FC236}">
                <a16:creationId xmlns:a16="http://schemas.microsoft.com/office/drawing/2014/main" id="{89EFAD8A-1B46-AF49-9759-B8861EF326DB}"/>
              </a:ext>
            </a:extLst>
          </p:cNvPr>
          <p:cNvSpPr>
            <a:spLocks noGrp="1"/>
          </p:cNvSpPr>
          <p:nvPr>
            <p:ph type="body" sz="quarter" idx="10"/>
          </p:nvPr>
        </p:nvSpPr>
        <p:spPr/>
        <p:txBody>
          <a:bodyPr/>
          <a:lstStyle/>
          <a:p>
            <a:pPr>
              <a:spcAft>
                <a:spcPts val="1200"/>
              </a:spcAft>
            </a:pPr>
            <a:r>
              <a:rPr lang="en-US" altLang="en-US" dirty="0"/>
              <a:t>Identify entities (tables)</a:t>
            </a:r>
          </a:p>
          <a:p>
            <a:pPr>
              <a:spcAft>
                <a:spcPts val="1200"/>
              </a:spcAft>
            </a:pPr>
            <a:r>
              <a:rPr lang="en-US" altLang="en-US" dirty="0"/>
              <a:t>Identify attributes (columns)</a:t>
            </a:r>
          </a:p>
          <a:p>
            <a:r>
              <a:rPr lang="en-US" altLang="en-US" dirty="0"/>
              <a:t>Identify table relationships</a:t>
            </a:r>
          </a:p>
          <a:p>
            <a:endParaRPr lang="en-US" dirty="0"/>
          </a:p>
        </p:txBody>
      </p:sp>
      <p:sp>
        <p:nvSpPr>
          <p:cNvPr id="5" name="Slide Number Placeholder 4"/>
          <p:cNvSpPr>
            <a:spLocks noGrp="1"/>
          </p:cNvSpPr>
          <p:nvPr>
            <p:ph type="sldNum" sz="quarter" idx="12"/>
          </p:nvPr>
        </p:nvSpPr>
        <p:spPr/>
        <p:txBody>
          <a:bodyPr/>
          <a:lstStyle/>
          <a:p>
            <a:fld id="{F3BF8891-5E06-46C2-89A4-6DB85D39BA35}" type="slidenum">
              <a:rPr lang="en-US" smtClean="0"/>
              <a:pPr/>
              <a:t>24</a:t>
            </a:fld>
            <a:endParaRPr lang="en-US" dirty="0"/>
          </a:p>
        </p:txBody>
      </p:sp>
      <p:sp>
        <p:nvSpPr>
          <p:cNvPr id="13" name="Text Placeholder 2">
            <a:extLst>
              <a:ext uri="{FF2B5EF4-FFF2-40B4-BE49-F238E27FC236}">
                <a16:creationId xmlns:a16="http://schemas.microsoft.com/office/drawing/2014/main" id="{0E3E9D71-3970-E542-8CAB-D64B0E39D3B8}"/>
              </a:ext>
            </a:extLst>
          </p:cNvPr>
          <p:cNvSpPr txBox="1">
            <a:spLocks/>
          </p:cNvSpPr>
          <p:nvPr/>
        </p:nvSpPr>
        <p:spPr>
          <a:xfrm>
            <a:off x="1328055" y="6367099"/>
            <a:ext cx="8570686" cy="407041"/>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1400" kern="0" dirty="0">
                <a:solidFill>
                  <a:sysClr val="windowText" lastClr="000000"/>
                </a:solidFill>
                <a:latin typeface="Century Gothic" panose="020B0502020202020204" pitchFamily="34" charset="0"/>
              </a:rPr>
              <a:t>Figure 1.3: Entity-relationship diagram with patient and insurance company tables</a:t>
            </a:r>
            <a:endParaRPr lang="en-US" sz="1400" kern="0" dirty="0">
              <a:solidFill>
                <a:sysClr val="windowText" lastClr="000000"/>
              </a:solidFill>
              <a:latin typeface="Century Gothic" panose="020B0502020202020204" pitchFamily="34" charset="0"/>
            </a:endParaRPr>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3344" t="8880" r="10160" b="12468"/>
          <a:stretch/>
        </p:blipFill>
        <p:spPr>
          <a:xfrm>
            <a:off x="1578875" y="4231037"/>
            <a:ext cx="6494835" cy="1950291"/>
          </a:xfrm>
          <a:prstGeom prst="rect">
            <a:avLst/>
          </a:prstGeom>
        </p:spPr>
      </p:pic>
      <p:sp>
        <p:nvSpPr>
          <p:cNvPr id="10" name="TextBox 9"/>
          <p:cNvSpPr txBox="1"/>
          <p:nvPr/>
        </p:nvSpPr>
        <p:spPr>
          <a:xfrm>
            <a:off x="1735810" y="3833282"/>
            <a:ext cx="1774577" cy="400110"/>
          </a:xfrm>
          <a:prstGeom prst="rect">
            <a:avLst/>
          </a:prstGeom>
          <a:noFill/>
        </p:spPr>
        <p:txBody>
          <a:bodyPr wrap="square" rtlCol="0">
            <a:spAutoFit/>
          </a:bodyPr>
          <a:lstStyle/>
          <a:p>
            <a:r>
              <a:rPr lang="en-US" sz="2000" b="1" dirty="0">
                <a:solidFill>
                  <a:srgbClr val="E6661F"/>
                </a:solidFill>
                <a:latin typeface="Century Gothic" charset="0"/>
                <a:ea typeface="Century Gothic" charset="0"/>
                <a:cs typeface="Century Gothic" charset="0"/>
              </a:rPr>
              <a:t>Patient</a:t>
            </a:r>
          </a:p>
        </p:txBody>
      </p:sp>
      <p:sp>
        <p:nvSpPr>
          <p:cNvPr id="11" name="TextBox 10"/>
          <p:cNvSpPr txBox="1"/>
          <p:nvPr/>
        </p:nvSpPr>
        <p:spPr>
          <a:xfrm>
            <a:off x="5725270" y="3861043"/>
            <a:ext cx="2902857" cy="400110"/>
          </a:xfrm>
          <a:prstGeom prst="rect">
            <a:avLst/>
          </a:prstGeom>
          <a:noFill/>
        </p:spPr>
        <p:txBody>
          <a:bodyPr wrap="square" rtlCol="0">
            <a:spAutoFit/>
          </a:bodyPr>
          <a:lstStyle/>
          <a:p>
            <a:r>
              <a:rPr lang="en-US" sz="2000" b="1">
                <a:solidFill>
                  <a:srgbClr val="E6661F"/>
                </a:solidFill>
                <a:latin typeface="Century Gothic" charset="0"/>
                <a:ea typeface="Century Gothic" charset="0"/>
                <a:cs typeface="Century Gothic" charset="0"/>
              </a:rPr>
              <a:t>Insurance Company</a:t>
            </a:r>
            <a:endParaRPr lang="en-US" sz="2000" b="1" dirty="0">
              <a:solidFill>
                <a:srgbClr val="E6661F"/>
              </a:solidFill>
              <a:latin typeface="Century Gothic" charset="0"/>
              <a:ea typeface="Century Gothic" charset="0"/>
              <a:cs typeface="Century Gothic" charset="0"/>
            </a:endParaRPr>
          </a:p>
        </p:txBody>
      </p:sp>
    </p:spTree>
    <p:custDataLst>
      <p:tags r:id="rId1"/>
    </p:custDataLst>
    <p:extLst>
      <p:ext uri="{BB962C8B-B14F-4D97-AF65-F5344CB8AC3E}">
        <p14:creationId xmlns:p14="http://schemas.microsoft.com/office/powerpoint/2010/main" val="20598380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Relationships—1</a:t>
            </a:r>
          </a:p>
        </p:txBody>
      </p:sp>
      <p:sp>
        <p:nvSpPr>
          <p:cNvPr id="16387" name="Content Placeholder 2"/>
          <p:cNvSpPr>
            <a:spLocks noGrp="1"/>
          </p:cNvSpPr>
          <p:nvPr>
            <p:ph type="body" sz="quarter" idx="10"/>
          </p:nvPr>
        </p:nvSpPr>
        <p:spPr/>
        <p:txBody>
          <a:bodyPr/>
          <a:lstStyle/>
          <a:p>
            <a:pPr>
              <a:spcAft>
                <a:spcPts val="1200"/>
              </a:spcAft>
            </a:pPr>
            <a:r>
              <a:rPr lang="en-US" altLang="en-US" dirty="0"/>
              <a:t>One-to-one</a:t>
            </a:r>
          </a:p>
          <a:p>
            <a:pPr>
              <a:spcAft>
                <a:spcPts val="1200"/>
              </a:spcAft>
            </a:pPr>
            <a:r>
              <a:rPr lang="en-US" altLang="en-US" dirty="0"/>
              <a:t>One-to-many</a:t>
            </a:r>
          </a:p>
          <a:p>
            <a:pPr>
              <a:spcAft>
                <a:spcPts val="1200"/>
              </a:spcAft>
            </a:pPr>
            <a:r>
              <a:rPr lang="en-US" altLang="en-US" dirty="0"/>
              <a:t>Many-to-many</a:t>
            </a:r>
          </a:p>
        </p:txBody>
      </p:sp>
      <p:sp>
        <p:nvSpPr>
          <p:cNvPr id="5" name="Slide Number Placeholder 4"/>
          <p:cNvSpPr>
            <a:spLocks noGrp="1"/>
          </p:cNvSpPr>
          <p:nvPr>
            <p:ph type="sldNum" sz="quarter" idx="12"/>
          </p:nvPr>
        </p:nvSpPr>
        <p:spPr/>
        <p:txBody>
          <a:bodyPr/>
          <a:lstStyle/>
          <a:p>
            <a:fld id="{F3BF8891-5E06-46C2-89A4-6DB85D39BA35}" type="slidenum">
              <a:rPr lang="en-US" smtClean="0"/>
              <a:pPr/>
              <a:t>25</a:t>
            </a:fld>
            <a:endParaRPr lang="en-US" dirty="0"/>
          </a:p>
        </p:txBody>
      </p:sp>
      <p:pic>
        <p:nvPicPr>
          <p:cNvPr id="21" name="Picture Placeholder 20" descr="Image is composed of 3 symbols for relationship cardinalities: straight line (one-to-one); line with crow's foot at one end (one-to-many); line with crow's foot at both ends (many-to-many)."/>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3271" r="3271"/>
          <a:stretch/>
        </p:blipFill>
        <p:spPr>
          <a:xfrm>
            <a:off x="7388225" y="1812925"/>
            <a:ext cx="2670175" cy="2284413"/>
          </a:xfrm>
        </p:spPr>
      </p:pic>
      <p:pic>
        <p:nvPicPr>
          <p:cNvPr id="7" name="Picture Placeholder 20" descr="Image is composed of 3 symbols for relationship cardinalities: straight line (one-to-one); line with crow's foot at one end (one-to-many); line with crow's foot at both ends (many-to-many).">
            <a:extLst>
              <a:ext uri="{FF2B5EF4-FFF2-40B4-BE49-F238E27FC236}">
                <a16:creationId xmlns:a16="http://schemas.microsoft.com/office/drawing/2014/main" id="{A1D55D2D-1EDF-B14D-B32C-EC9F8D85877E}"/>
              </a:ext>
            </a:extLst>
          </p:cNvPr>
          <p:cNvPicPr>
            <a:picLocks noChangeAspect="1"/>
          </p:cNvPicPr>
          <p:nvPr/>
        </p:nvPicPr>
        <p:blipFill rotWithShape="1">
          <a:blip r:embed="rId4">
            <a:extLst>
              <a:ext uri="{28A0092B-C50C-407E-A947-70E740481C1C}">
                <a14:useLocalDpi xmlns:a14="http://schemas.microsoft.com/office/drawing/2010/main" val="0"/>
              </a:ext>
            </a:extLst>
          </a:blip>
          <a:srcRect l="3271" r="3271"/>
          <a:stretch/>
        </p:blipFill>
        <p:spPr>
          <a:xfrm>
            <a:off x="3758360" y="2180771"/>
            <a:ext cx="2090897" cy="1578429"/>
          </a:xfrm>
          <a:prstGeom prst="rect">
            <a:avLst/>
          </a:prstGeom>
        </p:spPr>
      </p:pic>
    </p:spTree>
    <p:custDataLst>
      <p:tags r:id="rId1"/>
    </p:custDataLst>
    <p:extLst>
      <p:ext uri="{BB962C8B-B14F-4D97-AF65-F5344CB8AC3E}">
        <p14:creationId xmlns:p14="http://schemas.microsoft.com/office/powerpoint/2010/main" val="34148125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417915" y="2134506"/>
            <a:ext cx="8591897" cy="1977346"/>
          </a:xfrm>
        </p:spPr>
        <p:txBody>
          <a:bodyPr/>
          <a:lstStyle/>
          <a:p>
            <a:pPr>
              <a:spcBef>
                <a:spcPts val="300"/>
              </a:spcBef>
              <a:spcAft>
                <a:spcPts val="1200"/>
              </a:spcAft>
            </a:pPr>
            <a:r>
              <a:rPr lang="en-US" altLang="en-US" dirty="0"/>
              <a:t>One-to-one</a:t>
            </a:r>
          </a:p>
          <a:p>
            <a:pPr>
              <a:spcAft>
                <a:spcPts val="1200"/>
              </a:spcAft>
            </a:pPr>
            <a:r>
              <a:rPr lang="en-US" altLang="en-US" dirty="0"/>
              <a:t>One-to-many</a:t>
            </a:r>
          </a:p>
          <a:p>
            <a:pPr>
              <a:spcAft>
                <a:spcPts val="1200"/>
              </a:spcAft>
            </a:pPr>
            <a:r>
              <a:rPr lang="en-US" altLang="en-US" dirty="0"/>
              <a:t>Many-to-many</a:t>
            </a:r>
          </a:p>
        </p:txBody>
      </p:sp>
      <p:sp>
        <p:nvSpPr>
          <p:cNvPr id="16386" name="Title 1"/>
          <p:cNvSpPr>
            <a:spLocks noGrp="1"/>
          </p:cNvSpPr>
          <p:nvPr>
            <p:ph type="title"/>
          </p:nvPr>
        </p:nvSpPr>
        <p:spPr/>
        <p:txBody>
          <a:bodyPr/>
          <a:lstStyle/>
          <a:p>
            <a:r>
              <a:rPr lang="en-US" altLang="en-US" dirty="0"/>
              <a:t>Relationships—2</a:t>
            </a:r>
          </a:p>
        </p:txBody>
      </p:sp>
      <p:pic>
        <p:nvPicPr>
          <p:cNvPr id="13" name="Picture Placeholder 12" descr="Image is composed of 3 symbols for relationship cardinalities: straight line (one-to-one); line with crow's foot at one end (one-to-many); line with crow's foot at both ends (many-to-many)."/>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3271" r="3271"/>
          <a:stretch/>
        </p:blipFill>
        <p:spPr>
          <a:xfrm>
            <a:off x="7388225" y="1812925"/>
            <a:ext cx="2670175" cy="2284413"/>
          </a:xfrm>
        </p:spPr>
      </p:pic>
      <p:sp>
        <p:nvSpPr>
          <p:cNvPr id="2" name="Rectangle 1">
            <a:extLst>
              <a:ext uri="{FF2B5EF4-FFF2-40B4-BE49-F238E27FC236}">
                <a16:creationId xmlns:a16="http://schemas.microsoft.com/office/drawing/2014/main" id="{7189C7C5-7943-9240-BDA6-5E1361A744C0}"/>
              </a:ext>
            </a:extLst>
          </p:cNvPr>
          <p:cNvSpPr/>
          <p:nvPr/>
        </p:nvSpPr>
        <p:spPr>
          <a:xfrm>
            <a:off x="1313716" y="6360209"/>
            <a:ext cx="7840613" cy="307777"/>
          </a:xfrm>
          <a:prstGeom prst="rect">
            <a:avLst/>
          </a:prstGeom>
        </p:spPr>
        <p:txBody>
          <a:bodyPr wrap="square">
            <a:spAutoFit/>
          </a:bodyPr>
          <a:lstStyle/>
          <a:p>
            <a:r>
              <a:rPr lang="en-US" altLang="en-US" sz="1400" dirty="0">
                <a:latin typeface="Century Gothic" panose="020B0502020202020204" pitchFamily="34" charset="0"/>
              </a:rPr>
              <a:t>Figure 1.4: Entity-relationship diagram with one-to-many relationship</a:t>
            </a:r>
            <a:endParaRPr lang="en-US" sz="1400" dirty="0">
              <a:latin typeface="Century Gothic" panose="020B0502020202020204" pitchFamily="34" charset="0"/>
            </a:endParaRPr>
          </a:p>
        </p:txBody>
      </p:sp>
      <p:pic>
        <p:nvPicPr>
          <p:cNvPr id="14" name="Picture Placeholder 20" descr="Image is composed of 3 symbols for relationship cardinalities: straight line (one-to-one); line with crow's foot at one end (one-to-many); line with crow's foot at both ends (many-to-many).">
            <a:extLst>
              <a:ext uri="{FF2B5EF4-FFF2-40B4-BE49-F238E27FC236}">
                <a16:creationId xmlns:a16="http://schemas.microsoft.com/office/drawing/2014/main" id="{5A691338-3F01-264E-8ED9-AE1D24E4E2EA}"/>
              </a:ext>
            </a:extLst>
          </p:cNvPr>
          <p:cNvPicPr>
            <a:picLocks noChangeAspect="1"/>
          </p:cNvPicPr>
          <p:nvPr/>
        </p:nvPicPr>
        <p:blipFill rotWithShape="1">
          <a:blip r:embed="rId4">
            <a:extLst>
              <a:ext uri="{28A0092B-C50C-407E-A947-70E740481C1C}">
                <a14:useLocalDpi xmlns:a14="http://schemas.microsoft.com/office/drawing/2010/main" val="0"/>
              </a:ext>
            </a:extLst>
          </a:blip>
          <a:srcRect l="3271" r="3271"/>
          <a:stretch/>
        </p:blipFill>
        <p:spPr>
          <a:xfrm>
            <a:off x="3758360" y="2180772"/>
            <a:ext cx="2090897" cy="1537154"/>
          </a:xfrm>
          <a:prstGeom prst="rect">
            <a:avLst/>
          </a:prstGeom>
        </p:spPr>
      </p:pic>
      <p:sp>
        <p:nvSpPr>
          <p:cNvPr id="10" name="Slide Number Placeholder 4"/>
          <p:cNvSpPr txBox="1">
            <a:spLocks/>
          </p:cNvSpPr>
          <p:nvPr/>
        </p:nvSpPr>
        <p:spPr>
          <a:xfrm>
            <a:off x="7506837" y="7302049"/>
            <a:ext cx="2262187" cy="414338"/>
          </a:xfrm>
          <a:prstGeom prst="rect">
            <a:avLst/>
          </a:prstGeom>
        </p:spPr>
        <p:txBody>
          <a:bodyPr/>
          <a:lstStyle>
            <a:lvl1pPr marL="342900" indent="-342900" eaLnBrk="1" hangingPunct="1">
              <a:lnSpc>
                <a:spcPct val="110000"/>
              </a:lnSpc>
              <a:spcBef>
                <a:spcPts val="0"/>
              </a:spcBef>
              <a:spcAft>
                <a:spcPts val="600"/>
              </a:spcAft>
              <a:buFont typeface="Arial" panose="020B0604020202020204" pitchFamily="34" charset="0"/>
              <a:buChar char="•"/>
              <a:defRPr sz="2400">
                <a:solidFill>
                  <a:schemeClr val="tx1"/>
                </a:solidFill>
                <a:latin typeface="Century Gothic" panose="020B0502020202020204" pitchFamily="34" charset="0"/>
                <a:ea typeface="+mn-ea"/>
                <a:cs typeface="+mn-cs"/>
              </a:defRPr>
            </a:lvl1pPr>
            <a:lvl2pPr marL="347663" indent="-336550" eaLnBrk="1" hangingPunct="1">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ea typeface="+mn-ea"/>
                <a:cs typeface="+mn-cs"/>
              </a:defRPr>
            </a:lvl2pPr>
            <a:lvl3pPr marL="628650" indent="-280988" eaLnBrk="1" hangingPunct="1">
              <a:lnSpc>
                <a:spcPct val="110000"/>
              </a:lnSpc>
              <a:spcAft>
                <a:spcPts val="1200"/>
              </a:spcAft>
              <a:buSzPct val="90000"/>
              <a:buFont typeface="Courier New" panose="02070309020205020404" pitchFamily="49" charset="0"/>
              <a:buChar char="o"/>
              <a:tabLst/>
              <a:defRPr sz="2400">
                <a:latin typeface="Century Gothic" panose="020B0502020202020204" pitchFamily="34" charset="0"/>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marL="0" indent="0" algn="r">
              <a:buNone/>
            </a:pPr>
            <a:r>
              <a:rPr lang="en-US" sz="1100" kern="0" dirty="0">
                <a:latin typeface="Arial" panose="020B0604020202020204" pitchFamily="34" charset="0"/>
                <a:cs typeface="Arial" panose="020B0604020202020204" pitchFamily="34" charset="0"/>
              </a:rPr>
              <a:t>26</a:t>
            </a:r>
          </a:p>
        </p:txBody>
      </p:sp>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59797" y="4184994"/>
            <a:ext cx="6385301" cy="2066639"/>
          </a:xfrm>
          <a:prstGeom prst="rect">
            <a:avLst/>
          </a:prstGeom>
        </p:spPr>
      </p:pic>
    </p:spTree>
    <p:custDataLst>
      <p:tags r:id="rId1"/>
    </p:custDataLst>
    <p:extLst>
      <p:ext uri="{BB962C8B-B14F-4D97-AF65-F5344CB8AC3E}">
        <p14:creationId xmlns:p14="http://schemas.microsoft.com/office/powerpoint/2010/main" val="25165898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BF6A822-1EF3-2A42-8D17-6D39158550D4}"/>
              </a:ext>
            </a:extLst>
          </p:cNvPr>
          <p:cNvSpPr>
            <a:spLocks noGrp="1"/>
          </p:cNvSpPr>
          <p:nvPr>
            <p:ph type="body" sz="quarter" idx="12"/>
          </p:nvPr>
        </p:nvSpPr>
        <p:spPr>
          <a:xfrm>
            <a:off x="403401" y="2134506"/>
            <a:ext cx="8591897" cy="4343400"/>
          </a:xfrm>
        </p:spPr>
        <p:txBody>
          <a:bodyPr/>
          <a:lstStyle/>
          <a:p>
            <a:pPr>
              <a:spcAft>
                <a:spcPts val="1200"/>
              </a:spcAft>
            </a:pPr>
            <a:r>
              <a:rPr lang="en-US" altLang="en-US" dirty="0"/>
              <a:t>One-to-one</a:t>
            </a:r>
          </a:p>
          <a:p>
            <a:pPr>
              <a:spcAft>
                <a:spcPts val="1200"/>
              </a:spcAft>
            </a:pPr>
            <a:r>
              <a:rPr lang="en-US" altLang="en-US" dirty="0"/>
              <a:t>One-to-many</a:t>
            </a:r>
          </a:p>
          <a:p>
            <a:pPr>
              <a:spcAft>
                <a:spcPts val="1200"/>
              </a:spcAft>
            </a:pPr>
            <a:r>
              <a:rPr lang="en-US" altLang="en-US" dirty="0"/>
              <a:t>Many-to-many</a:t>
            </a:r>
          </a:p>
        </p:txBody>
      </p:sp>
      <p:sp>
        <p:nvSpPr>
          <p:cNvPr id="16386" name="Title 1"/>
          <p:cNvSpPr>
            <a:spLocks noGrp="1"/>
          </p:cNvSpPr>
          <p:nvPr>
            <p:ph type="title"/>
          </p:nvPr>
        </p:nvSpPr>
        <p:spPr/>
        <p:txBody>
          <a:bodyPr/>
          <a:lstStyle/>
          <a:p>
            <a:r>
              <a:rPr lang="en-US" altLang="en-US" dirty="0"/>
              <a:t>Relationships—3</a:t>
            </a:r>
          </a:p>
        </p:txBody>
      </p:sp>
      <p:sp>
        <p:nvSpPr>
          <p:cNvPr id="5" name="Slide Number Placeholder 4"/>
          <p:cNvSpPr>
            <a:spLocks noGrp="1"/>
          </p:cNvSpPr>
          <p:nvPr>
            <p:ph type="sldNum" sz="quarter" idx="4"/>
          </p:nvPr>
        </p:nvSpPr>
        <p:spPr/>
        <p:txBody>
          <a:bodyPr/>
          <a:lstStyle/>
          <a:p>
            <a:fld id="{F3BF8891-5E06-46C2-89A4-6DB85D39BA35}" type="slidenum">
              <a:rPr lang="en-US" smtClean="0"/>
              <a:pPr/>
              <a:t>27</a:t>
            </a:fld>
            <a:endParaRPr lang="en-US" dirty="0"/>
          </a:p>
        </p:txBody>
      </p:sp>
      <p:pic>
        <p:nvPicPr>
          <p:cNvPr id="13" name="Picture Placeholder 12" descr="Image is composed of 3 symbols for relationship cardinalities: straight line (one-to-one); line with crow's foot at one end (one-to-many); line with crow's foot at both ends (many-to-many)."/>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3271" r="3271"/>
          <a:stretch/>
        </p:blipFill>
        <p:spPr>
          <a:xfrm>
            <a:off x="7388225" y="1812925"/>
            <a:ext cx="2670175" cy="2284413"/>
          </a:xfrm>
        </p:spPr>
      </p:pic>
      <p:pic>
        <p:nvPicPr>
          <p:cNvPr id="17" name="Picture Placeholder 20" descr="Image is composed of 3 symbols for relationship cardinalities: straight line (one-to-one); line with crow's foot at one end (one-to-many); line with crow's foot at both ends (many-to-many).">
            <a:extLst>
              <a:ext uri="{FF2B5EF4-FFF2-40B4-BE49-F238E27FC236}">
                <a16:creationId xmlns:a16="http://schemas.microsoft.com/office/drawing/2014/main" id="{A6A28863-1607-B343-94F6-DD8E438D0608}"/>
              </a:ext>
            </a:extLst>
          </p:cNvPr>
          <p:cNvPicPr>
            <a:picLocks noChangeAspect="1"/>
          </p:cNvPicPr>
          <p:nvPr/>
        </p:nvPicPr>
        <p:blipFill rotWithShape="1">
          <a:blip r:embed="rId4">
            <a:extLst>
              <a:ext uri="{28A0092B-C50C-407E-A947-70E740481C1C}">
                <a14:useLocalDpi xmlns:a14="http://schemas.microsoft.com/office/drawing/2010/main" val="0"/>
              </a:ext>
            </a:extLst>
          </a:blip>
          <a:srcRect l="3271" r="3271"/>
          <a:stretch/>
        </p:blipFill>
        <p:spPr>
          <a:xfrm>
            <a:off x="3758360" y="2209800"/>
            <a:ext cx="2090897" cy="1368887"/>
          </a:xfrm>
          <a:prstGeom prst="rect">
            <a:avLst/>
          </a:prstGeom>
        </p:spPr>
      </p:pic>
      <p:sp>
        <p:nvSpPr>
          <p:cNvPr id="18" name="Text Placeholder 2">
            <a:extLst>
              <a:ext uri="{FF2B5EF4-FFF2-40B4-BE49-F238E27FC236}">
                <a16:creationId xmlns:a16="http://schemas.microsoft.com/office/drawing/2014/main" id="{91B8AE82-BB12-184B-933E-5453567992D1}"/>
              </a:ext>
            </a:extLst>
          </p:cNvPr>
          <p:cNvSpPr txBox="1">
            <a:spLocks/>
          </p:cNvSpPr>
          <p:nvPr/>
        </p:nvSpPr>
        <p:spPr>
          <a:xfrm>
            <a:off x="1374807" y="6368142"/>
            <a:ext cx="7841763" cy="533400"/>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1400" kern="0" dirty="0">
                <a:solidFill>
                  <a:sysClr val="windowText" lastClr="000000"/>
                </a:solidFill>
                <a:latin typeface="Century Gothic" panose="020B0502020202020204" pitchFamily="34" charset="0"/>
              </a:rPr>
              <a:t>Figure 1.5: Entity-relationship diagram with one-to-many relationship between Insurance Company table and Patient table</a:t>
            </a:r>
            <a:endParaRPr lang="en-US" kern="0" dirty="0">
              <a:solidFill>
                <a:sysClr val="windowText" lastClr="000000"/>
              </a:solidFill>
            </a:endParaRPr>
          </a:p>
        </p:txBody>
      </p:sp>
      <p:sp>
        <p:nvSpPr>
          <p:cNvPr id="11" name="TextBox 10"/>
          <p:cNvSpPr txBox="1"/>
          <p:nvPr/>
        </p:nvSpPr>
        <p:spPr>
          <a:xfrm>
            <a:off x="1859797" y="3833282"/>
            <a:ext cx="1774577" cy="400110"/>
          </a:xfrm>
          <a:prstGeom prst="rect">
            <a:avLst/>
          </a:prstGeom>
          <a:noFill/>
        </p:spPr>
        <p:txBody>
          <a:bodyPr wrap="square" rtlCol="0">
            <a:spAutoFit/>
          </a:bodyPr>
          <a:lstStyle/>
          <a:p>
            <a:r>
              <a:rPr lang="en-US" sz="2000" b="1" dirty="0">
                <a:solidFill>
                  <a:srgbClr val="E6661F"/>
                </a:solidFill>
                <a:latin typeface="Century Gothic" charset="0"/>
                <a:ea typeface="Century Gothic" charset="0"/>
                <a:cs typeface="Century Gothic" charset="0"/>
              </a:rPr>
              <a:t>Patient</a:t>
            </a:r>
          </a:p>
        </p:txBody>
      </p:sp>
      <p:sp>
        <p:nvSpPr>
          <p:cNvPr id="12" name="TextBox 11"/>
          <p:cNvSpPr txBox="1"/>
          <p:nvPr/>
        </p:nvSpPr>
        <p:spPr>
          <a:xfrm>
            <a:off x="5849257" y="3861043"/>
            <a:ext cx="2902857" cy="400110"/>
          </a:xfrm>
          <a:prstGeom prst="rect">
            <a:avLst/>
          </a:prstGeom>
          <a:noFill/>
        </p:spPr>
        <p:txBody>
          <a:bodyPr wrap="square" rtlCol="0">
            <a:spAutoFit/>
          </a:bodyPr>
          <a:lstStyle/>
          <a:p>
            <a:r>
              <a:rPr lang="en-US" sz="2000" b="1">
                <a:solidFill>
                  <a:srgbClr val="E6661F"/>
                </a:solidFill>
                <a:latin typeface="Century Gothic" charset="0"/>
                <a:ea typeface="Century Gothic" charset="0"/>
                <a:cs typeface="Century Gothic" charset="0"/>
              </a:rPr>
              <a:t>Insurance Company</a:t>
            </a:r>
            <a:endParaRPr lang="en-US" sz="2000" b="1" dirty="0">
              <a:solidFill>
                <a:srgbClr val="E6661F"/>
              </a:solidFill>
              <a:latin typeface="Century Gothic" charset="0"/>
              <a:ea typeface="Century Gothic" charset="0"/>
              <a:cs typeface="Century Gothic" charset="0"/>
            </a:endParaRP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59797" y="4184994"/>
            <a:ext cx="6385301" cy="2066639"/>
          </a:xfrm>
          <a:prstGeom prst="rect">
            <a:avLst/>
          </a:prstGeom>
        </p:spPr>
      </p:pic>
    </p:spTree>
    <p:custDataLst>
      <p:tags r:id="rId1"/>
    </p:custDataLst>
    <p:extLst>
      <p:ext uri="{BB962C8B-B14F-4D97-AF65-F5344CB8AC3E}">
        <p14:creationId xmlns:p14="http://schemas.microsoft.com/office/powerpoint/2010/main" val="21729163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type="body" sz="quarter" idx="12"/>
          </p:nvPr>
        </p:nvSpPr>
        <p:spPr>
          <a:xfrm>
            <a:off x="403401" y="2134506"/>
            <a:ext cx="8591897" cy="4343400"/>
          </a:xfrm>
        </p:spPr>
        <p:txBody>
          <a:bodyPr/>
          <a:lstStyle/>
          <a:p>
            <a:r>
              <a:rPr lang="en-US" altLang="en-US" dirty="0"/>
              <a:t>One-to-one</a:t>
            </a:r>
          </a:p>
          <a:p>
            <a:r>
              <a:rPr lang="en-US" altLang="en-US" dirty="0"/>
              <a:t>One-to-many</a:t>
            </a:r>
          </a:p>
          <a:p>
            <a:r>
              <a:rPr lang="en-US" altLang="en-US" dirty="0"/>
              <a:t>Many-to-many</a:t>
            </a:r>
          </a:p>
        </p:txBody>
      </p:sp>
      <p:sp>
        <p:nvSpPr>
          <p:cNvPr id="16386" name="Title 1"/>
          <p:cNvSpPr>
            <a:spLocks noGrp="1"/>
          </p:cNvSpPr>
          <p:nvPr>
            <p:ph type="title"/>
          </p:nvPr>
        </p:nvSpPr>
        <p:spPr/>
        <p:txBody>
          <a:bodyPr/>
          <a:lstStyle/>
          <a:p>
            <a:r>
              <a:rPr lang="en-US" altLang="en-US" dirty="0"/>
              <a:t>Relationships—4</a:t>
            </a:r>
          </a:p>
        </p:txBody>
      </p:sp>
      <p:pic>
        <p:nvPicPr>
          <p:cNvPr id="13" name="Picture Placeholder 12" descr="Image is composed of 3 symbols for relationship cardinalities: straight line (one-to-one); line with crow's foot at one end (one-to-many); line with crow's foot at both ends (many-to-many)."/>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3271" r="3271"/>
          <a:stretch/>
        </p:blipFill>
        <p:spPr>
          <a:xfrm>
            <a:off x="7388225" y="1812925"/>
            <a:ext cx="2670175" cy="2284413"/>
          </a:xfrm>
        </p:spPr>
      </p:pic>
      <p:sp>
        <p:nvSpPr>
          <p:cNvPr id="2" name="Rectangle 1">
            <a:extLst>
              <a:ext uri="{FF2B5EF4-FFF2-40B4-BE49-F238E27FC236}">
                <a16:creationId xmlns:a16="http://schemas.microsoft.com/office/drawing/2014/main" id="{B827B0F6-55A9-3242-9C39-C44EF49F51A0}"/>
              </a:ext>
            </a:extLst>
          </p:cNvPr>
          <p:cNvSpPr/>
          <p:nvPr/>
        </p:nvSpPr>
        <p:spPr>
          <a:xfrm>
            <a:off x="1300168" y="6382146"/>
            <a:ext cx="8409890" cy="307777"/>
          </a:xfrm>
          <a:prstGeom prst="rect">
            <a:avLst/>
          </a:prstGeom>
        </p:spPr>
        <p:txBody>
          <a:bodyPr wrap="square">
            <a:spAutoFit/>
          </a:bodyPr>
          <a:lstStyle/>
          <a:p>
            <a:r>
              <a:rPr lang="en-US" altLang="en-US" sz="1400" spc="-40" dirty="0">
                <a:latin typeface="Century Gothic" panose="020B0502020202020204" pitchFamily="34" charset="0"/>
              </a:rPr>
              <a:t>Figure 1.6: Entity-relationship diagram with tables for patient and insurance company</a:t>
            </a:r>
            <a:endParaRPr lang="en-US" sz="1400" spc="-40" dirty="0">
              <a:latin typeface="Century Gothic" panose="020B0502020202020204" pitchFamily="34" charset="0"/>
            </a:endParaRPr>
          </a:p>
        </p:txBody>
      </p:sp>
      <p:sp>
        <p:nvSpPr>
          <p:cNvPr id="4" name="Slide Number Placeholder 3">
            <a:extLst>
              <a:ext uri="{FF2B5EF4-FFF2-40B4-BE49-F238E27FC236}">
                <a16:creationId xmlns:a16="http://schemas.microsoft.com/office/drawing/2014/main" id="{D42EC2D4-D438-E241-9986-89BAFA9B94F2}"/>
              </a:ext>
            </a:extLst>
          </p:cNvPr>
          <p:cNvSpPr>
            <a:spLocks noGrp="1"/>
          </p:cNvSpPr>
          <p:nvPr>
            <p:ph type="sldNum" sz="quarter" idx="4"/>
          </p:nvPr>
        </p:nvSpPr>
        <p:spPr/>
        <p:txBody>
          <a:bodyPr/>
          <a:lstStyle/>
          <a:p>
            <a:fld id="{F3BF8891-5E06-46C2-89A4-6DB85D39BA35}" type="slidenum">
              <a:rPr lang="en-US" smtClean="0"/>
              <a:pPr/>
              <a:t>28</a:t>
            </a:fld>
            <a:endParaRPr lang="en-US" dirty="0"/>
          </a:p>
        </p:txBody>
      </p:sp>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3344" t="8880" r="64434" b="12468"/>
          <a:stretch/>
        </p:blipFill>
        <p:spPr>
          <a:xfrm>
            <a:off x="1674060" y="4149018"/>
            <a:ext cx="2419425" cy="1950291"/>
          </a:xfrm>
          <a:prstGeom prst="rect">
            <a:avLst/>
          </a:prstGeom>
        </p:spPr>
      </p:pic>
      <p:sp>
        <p:nvSpPr>
          <p:cNvPr id="9" name="TextBox 8"/>
          <p:cNvSpPr txBox="1"/>
          <p:nvPr/>
        </p:nvSpPr>
        <p:spPr>
          <a:xfrm>
            <a:off x="1830995" y="3751263"/>
            <a:ext cx="1774577" cy="400110"/>
          </a:xfrm>
          <a:prstGeom prst="rect">
            <a:avLst/>
          </a:prstGeom>
          <a:noFill/>
        </p:spPr>
        <p:txBody>
          <a:bodyPr wrap="square" rtlCol="0">
            <a:spAutoFit/>
          </a:bodyPr>
          <a:lstStyle/>
          <a:p>
            <a:r>
              <a:rPr lang="en-US" sz="2000" b="1" dirty="0">
                <a:solidFill>
                  <a:srgbClr val="E6661F"/>
                </a:solidFill>
                <a:latin typeface="Century Gothic" charset="0"/>
                <a:ea typeface="Century Gothic" charset="0"/>
                <a:cs typeface="Century Gothic" charset="0"/>
              </a:rPr>
              <a:t>Patient</a:t>
            </a:r>
          </a:p>
        </p:txBody>
      </p:sp>
      <p:sp>
        <p:nvSpPr>
          <p:cNvPr id="11" name="TextBox 10"/>
          <p:cNvSpPr txBox="1"/>
          <p:nvPr/>
        </p:nvSpPr>
        <p:spPr>
          <a:xfrm>
            <a:off x="5820455" y="3779024"/>
            <a:ext cx="2902857" cy="400110"/>
          </a:xfrm>
          <a:prstGeom prst="rect">
            <a:avLst/>
          </a:prstGeom>
          <a:noFill/>
        </p:spPr>
        <p:txBody>
          <a:bodyPr wrap="square" rtlCol="0">
            <a:spAutoFit/>
          </a:bodyPr>
          <a:lstStyle/>
          <a:p>
            <a:r>
              <a:rPr lang="en-US" sz="2000" b="1">
                <a:solidFill>
                  <a:srgbClr val="E6661F"/>
                </a:solidFill>
                <a:latin typeface="Century Gothic" charset="0"/>
                <a:ea typeface="Century Gothic" charset="0"/>
                <a:cs typeface="Century Gothic" charset="0"/>
              </a:rPr>
              <a:t>Insurance Company</a:t>
            </a:r>
            <a:endParaRPr lang="en-US" sz="2000" b="1" dirty="0">
              <a:solidFill>
                <a:srgbClr val="E6661F"/>
              </a:solidFill>
              <a:latin typeface="Century Gothic" charset="0"/>
              <a:ea typeface="Century Gothic" charset="0"/>
              <a:cs typeface="Century Gothic" charset="0"/>
            </a:endParaRPr>
          </a:p>
        </p:txBody>
      </p:sp>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l="57891" t="8880" r="10160" b="12468"/>
          <a:stretch/>
        </p:blipFill>
        <p:spPr>
          <a:xfrm>
            <a:off x="5865575" y="4149018"/>
            <a:ext cx="2399010" cy="1950291"/>
          </a:xfrm>
          <a:prstGeom prst="rect">
            <a:avLst/>
          </a:prstGeom>
        </p:spPr>
      </p:pic>
    </p:spTree>
    <p:custDataLst>
      <p:tags r:id="rId1"/>
    </p:custDataLst>
    <p:extLst>
      <p:ext uri="{BB962C8B-B14F-4D97-AF65-F5344CB8AC3E}">
        <p14:creationId xmlns:p14="http://schemas.microsoft.com/office/powerpoint/2010/main" val="481929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p:cNvSpPr>
            <a:spLocks noGrp="1"/>
          </p:cNvSpPr>
          <p:nvPr>
            <p:ph type="body" sz="quarter" idx="12"/>
          </p:nvPr>
        </p:nvSpPr>
        <p:spPr>
          <a:xfrm>
            <a:off x="403401" y="2134506"/>
            <a:ext cx="8591897" cy="4343400"/>
          </a:xfrm>
        </p:spPr>
        <p:txBody>
          <a:bodyPr/>
          <a:lstStyle/>
          <a:p>
            <a:r>
              <a:rPr lang="en-US" altLang="en-US" dirty="0"/>
              <a:t>One-to-one</a:t>
            </a:r>
          </a:p>
          <a:p>
            <a:r>
              <a:rPr lang="en-US" altLang="en-US" dirty="0"/>
              <a:t>One-to-many</a:t>
            </a:r>
          </a:p>
          <a:p>
            <a:r>
              <a:rPr lang="en-US" altLang="en-US" dirty="0"/>
              <a:t>Many-to-many</a:t>
            </a:r>
          </a:p>
        </p:txBody>
      </p:sp>
      <p:sp>
        <p:nvSpPr>
          <p:cNvPr id="16386" name="Title 1"/>
          <p:cNvSpPr>
            <a:spLocks noGrp="1"/>
          </p:cNvSpPr>
          <p:nvPr>
            <p:ph type="title"/>
          </p:nvPr>
        </p:nvSpPr>
        <p:spPr/>
        <p:txBody>
          <a:bodyPr/>
          <a:lstStyle/>
          <a:p>
            <a:r>
              <a:rPr lang="en-US" altLang="en-US" dirty="0"/>
              <a:t>Relationships—5</a:t>
            </a:r>
          </a:p>
        </p:txBody>
      </p:sp>
      <p:sp>
        <p:nvSpPr>
          <p:cNvPr id="5" name="Slide Number Placeholder 4"/>
          <p:cNvSpPr>
            <a:spLocks noGrp="1"/>
          </p:cNvSpPr>
          <p:nvPr>
            <p:ph type="sldNum" sz="quarter" idx="4"/>
          </p:nvPr>
        </p:nvSpPr>
        <p:spPr/>
        <p:txBody>
          <a:bodyPr/>
          <a:lstStyle/>
          <a:p>
            <a:fld id="{F3BF8891-5E06-46C2-89A4-6DB85D39BA35}" type="slidenum">
              <a:rPr lang="en-US" smtClean="0"/>
              <a:pPr/>
              <a:t>29</a:t>
            </a:fld>
            <a:endParaRPr lang="en-US" dirty="0"/>
          </a:p>
        </p:txBody>
      </p:sp>
      <p:pic>
        <p:nvPicPr>
          <p:cNvPr id="13" name="Picture Placeholder 12" descr="Image is composed of 3 symbols for relationship cardinalities: straight line (one-to-one); line with crow's foot at one end (one-to-many); line with crow's foot at both ends (many-to-many)."/>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3271" r="3271"/>
          <a:stretch/>
        </p:blipFill>
        <p:spPr>
          <a:xfrm>
            <a:off x="7388225" y="1812925"/>
            <a:ext cx="2670175" cy="2284413"/>
          </a:xfrm>
        </p:spPr>
      </p:pic>
      <p:pic>
        <p:nvPicPr>
          <p:cNvPr id="8" name="Picture Placeholder 20" descr="Image is composed of 3 symbols for relationship cardinalities: straight line (one-to-one); line with crow's foot at one end (one-to-many); line with crow's foot at both ends (many-to-many).">
            <a:extLst>
              <a:ext uri="{FF2B5EF4-FFF2-40B4-BE49-F238E27FC236}">
                <a16:creationId xmlns:a16="http://schemas.microsoft.com/office/drawing/2014/main" id="{609586C4-38B8-C340-97CE-F7261DB84263}"/>
              </a:ext>
            </a:extLst>
          </p:cNvPr>
          <p:cNvPicPr>
            <a:picLocks noChangeAspect="1"/>
          </p:cNvPicPr>
          <p:nvPr/>
        </p:nvPicPr>
        <p:blipFill rotWithShape="1">
          <a:blip r:embed="rId4">
            <a:extLst>
              <a:ext uri="{28A0092B-C50C-407E-A947-70E740481C1C}">
                <a14:useLocalDpi xmlns:a14="http://schemas.microsoft.com/office/drawing/2010/main" val="0"/>
              </a:ext>
            </a:extLst>
          </a:blip>
          <a:srcRect l="3271" r="3271"/>
          <a:stretch/>
        </p:blipFill>
        <p:spPr>
          <a:xfrm>
            <a:off x="3758360" y="2209800"/>
            <a:ext cx="2090897" cy="1317171"/>
          </a:xfrm>
          <a:prstGeom prst="rect">
            <a:avLst/>
          </a:prstGeom>
        </p:spPr>
      </p:pic>
      <p:sp>
        <p:nvSpPr>
          <p:cNvPr id="9" name="Text Placeholder 2">
            <a:extLst>
              <a:ext uri="{FF2B5EF4-FFF2-40B4-BE49-F238E27FC236}">
                <a16:creationId xmlns:a16="http://schemas.microsoft.com/office/drawing/2014/main" id="{FBBD9366-62FB-5A4E-B9C4-0B8EC2751DF8}"/>
              </a:ext>
            </a:extLst>
          </p:cNvPr>
          <p:cNvSpPr txBox="1">
            <a:spLocks/>
          </p:cNvSpPr>
          <p:nvPr/>
        </p:nvSpPr>
        <p:spPr>
          <a:xfrm>
            <a:off x="1371600" y="6379028"/>
            <a:ext cx="7380514" cy="533400"/>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1400" kern="0" dirty="0">
                <a:solidFill>
                  <a:sysClr val="windowText" lastClr="000000"/>
                </a:solidFill>
                <a:latin typeface="Century Gothic" panose="020B0502020202020204" pitchFamily="34" charset="0"/>
              </a:rPr>
              <a:t>Figure 1.7: Entity-relationship diagram with many-to-many relationship between Patient and Insurance Company tables</a:t>
            </a:r>
            <a:endParaRPr lang="en-US" kern="0" dirty="0">
              <a:solidFill>
                <a:sysClr val="windowText" lastClr="000000"/>
              </a:solidFill>
            </a:endParaRPr>
          </a:p>
        </p:txBody>
      </p:sp>
      <p:sp>
        <p:nvSpPr>
          <p:cNvPr id="3" name="TextBox 2"/>
          <p:cNvSpPr txBox="1"/>
          <p:nvPr/>
        </p:nvSpPr>
        <p:spPr>
          <a:xfrm>
            <a:off x="1859797" y="3833282"/>
            <a:ext cx="1774577" cy="400110"/>
          </a:xfrm>
          <a:prstGeom prst="rect">
            <a:avLst/>
          </a:prstGeom>
          <a:noFill/>
        </p:spPr>
        <p:txBody>
          <a:bodyPr wrap="square" rtlCol="0">
            <a:spAutoFit/>
          </a:bodyPr>
          <a:lstStyle/>
          <a:p>
            <a:r>
              <a:rPr lang="en-US" sz="2000" b="1" dirty="0">
                <a:solidFill>
                  <a:srgbClr val="E6661F"/>
                </a:solidFill>
                <a:latin typeface="Century Gothic" charset="0"/>
                <a:ea typeface="Century Gothic" charset="0"/>
                <a:cs typeface="Century Gothic" charset="0"/>
              </a:rPr>
              <a:t>Patient</a:t>
            </a:r>
          </a:p>
        </p:txBody>
      </p:sp>
      <p:sp>
        <p:nvSpPr>
          <p:cNvPr id="11" name="TextBox 10"/>
          <p:cNvSpPr txBox="1"/>
          <p:nvPr/>
        </p:nvSpPr>
        <p:spPr>
          <a:xfrm>
            <a:off x="5849257" y="3861043"/>
            <a:ext cx="2902857" cy="400110"/>
          </a:xfrm>
          <a:prstGeom prst="rect">
            <a:avLst/>
          </a:prstGeom>
          <a:noFill/>
        </p:spPr>
        <p:txBody>
          <a:bodyPr wrap="square" rtlCol="0">
            <a:spAutoFit/>
          </a:bodyPr>
          <a:lstStyle/>
          <a:p>
            <a:r>
              <a:rPr lang="en-US" sz="2000" b="1">
                <a:solidFill>
                  <a:srgbClr val="E6661F"/>
                </a:solidFill>
                <a:latin typeface="Century Gothic" charset="0"/>
                <a:ea typeface="Century Gothic" charset="0"/>
                <a:cs typeface="Century Gothic" charset="0"/>
              </a:rPr>
              <a:t>Insurance Company</a:t>
            </a:r>
            <a:endParaRPr lang="en-US" sz="2000" b="1" dirty="0">
              <a:solidFill>
                <a:srgbClr val="E6661F"/>
              </a:solidFill>
              <a:latin typeface="Century Gothic" charset="0"/>
              <a:ea typeface="Century Gothic" charset="0"/>
              <a:cs typeface="Century Gothic" charset="0"/>
            </a:endParaRPr>
          </a:p>
        </p:txBody>
      </p:sp>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l="2971" t="11539" r="5975" b="13101"/>
          <a:stretch/>
        </p:blipFill>
        <p:spPr>
          <a:xfrm>
            <a:off x="1799464" y="4246137"/>
            <a:ext cx="6524786" cy="1861873"/>
          </a:xfrm>
          <a:prstGeom prst="rect">
            <a:avLst/>
          </a:prstGeom>
        </p:spPr>
      </p:pic>
    </p:spTree>
    <p:custDataLst>
      <p:tags r:id="rId1"/>
    </p:custDataLst>
    <p:extLst>
      <p:ext uri="{BB962C8B-B14F-4D97-AF65-F5344CB8AC3E}">
        <p14:creationId xmlns:p14="http://schemas.microsoft.com/office/powerpoint/2010/main" val="3445010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Data Storage</a:t>
            </a:r>
          </a:p>
        </p:txBody>
      </p:sp>
      <p:sp>
        <p:nvSpPr>
          <p:cNvPr id="18435" name="Text Placeholder 2"/>
          <p:cNvSpPr>
            <a:spLocks noGrp="1"/>
          </p:cNvSpPr>
          <p:nvPr>
            <p:ph type="body" sz="quarter" idx="10"/>
          </p:nvPr>
        </p:nvSpPr>
        <p:spPr>
          <a:xfrm>
            <a:off x="406625" y="2133600"/>
            <a:ext cx="9147783" cy="3255364"/>
          </a:xfrm>
        </p:spPr>
        <p:txBody>
          <a:bodyPr/>
          <a:lstStyle/>
          <a:p>
            <a:pPr>
              <a:spcAft>
                <a:spcPts val="1200"/>
              </a:spcAft>
            </a:pPr>
            <a:r>
              <a:rPr lang="en-US" altLang="en-US" dirty="0"/>
              <a:t>Data management is a large component of computer systems.</a:t>
            </a:r>
          </a:p>
          <a:p>
            <a:r>
              <a:rPr lang="en-US" altLang="en-US" dirty="0"/>
              <a:t>Storing and retrieving data are important functions for:</a:t>
            </a:r>
          </a:p>
          <a:p>
            <a:pPr lvl="1"/>
            <a:r>
              <a:rPr lang="en-US" altLang="en-US" dirty="0"/>
              <a:t>Efficiency</a:t>
            </a:r>
          </a:p>
          <a:p>
            <a:pPr lvl="1"/>
            <a:r>
              <a:rPr lang="en-US" altLang="en-US" dirty="0"/>
              <a:t>Accessibility</a:t>
            </a:r>
          </a:p>
          <a:p>
            <a:pPr lvl="1"/>
            <a:r>
              <a:rPr lang="en-US" altLang="en-US" dirty="0"/>
              <a:t>Speed</a:t>
            </a:r>
          </a:p>
        </p:txBody>
      </p:sp>
      <p:sp>
        <p:nvSpPr>
          <p:cNvPr id="2" name="Slide Number Placeholder 1"/>
          <p:cNvSpPr>
            <a:spLocks noGrp="1"/>
          </p:cNvSpPr>
          <p:nvPr>
            <p:ph type="sldNum" sz="quarter" idx="12"/>
          </p:nvPr>
        </p:nvSpPr>
        <p:spPr/>
        <p:txBody>
          <a:bodyPr/>
          <a:lstStyle/>
          <a:p>
            <a:fld id="{F3BF8891-5E06-46C2-89A4-6DB85D39BA35}" type="slidenum">
              <a:rPr lang="en-US" smtClean="0"/>
              <a:pPr/>
              <a:t>3</a:t>
            </a:fld>
            <a:endParaRPr lang="en-US" dirty="0"/>
          </a:p>
        </p:txBody>
      </p:sp>
    </p:spTree>
    <p:custDataLst>
      <p:tags r:id="rId1"/>
    </p:custDataLst>
    <p:extLst>
      <p:ext uri="{BB962C8B-B14F-4D97-AF65-F5344CB8AC3E}">
        <p14:creationId xmlns:p14="http://schemas.microsoft.com/office/powerpoint/2010/main" val="20188487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 Patient Visit</a:t>
            </a:r>
          </a:p>
        </p:txBody>
      </p:sp>
      <p:sp>
        <p:nvSpPr>
          <p:cNvPr id="8" name="Text Placeholder 7"/>
          <p:cNvSpPr>
            <a:spLocks noGrp="1"/>
          </p:cNvSpPr>
          <p:nvPr>
            <p:ph type="body" sz="quarter" idx="11"/>
          </p:nvPr>
        </p:nvSpPr>
        <p:spPr/>
        <p:txBody>
          <a:bodyPr/>
          <a:lstStyle/>
          <a:p>
            <a:r>
              <a:rPr lang="en-US" b="1" dirty="0"/>
              <a:t>Identify the Entities, Attributes, and Relationship</a:t>
            </a:r>
          </a:p>
        </p:txBody>
      </p:sp>
      <p:sp>
        <p:nvSpPr>
          <p:cNvPr id="3" name="Content Placeholder 2"/>
          <p:cNvSpPr>
            <a:spLocks noGrp="1"/>
          </p:cNvSpPr>
          <p:nvPr>
            <p:ph type="body" sz="quarter" idx="10"/>
          </p:nvPr>
        </p:nvSpPr>
        <p:spPr/>
        <p:txBody>
          <a:bodyPr/>
          <a:lstStyle/>
          <a:p>
            <a:pPr marL="509412" indent="-509412">
              <a:buFont typeface="Arial" panose="020B0604020202020204" pitchFamily="34" charset="0"/>
              <a:buChar char="•"/>
            </a:pPr>
            <a:r>
              <a:rPr lang="en-US" sz="2200" dirty="0"/>
              <a:t>Patients make visits to doctors located in medical centers.</a:t>
            </a:r>
          </a:p>
          <a:p>
            <a:pPr marL="509412" indent="-509412">
              <a:buFont typeface="Arial" panose="020B0604020202020204" pitchFamily="34" charset="0"/>
              <a:buChar char="•"/>
            </a:pPr>
            <a:r>
              <a:rPr lang="en-US" sz="2200" dirty="0"/>
              <a:t>Patients and medical centers have addresses that are stored in an Addresses table for easy validation.</a:t>
            </a:r>
          </a:p>
          <a:p>
            <a:pPr marL="509412" indent="-509412">
              <a:buFont typeface="Arial" panose="020B0604020202020204" pitchFamily="34" charset="0"/>
              <a:buChar char="•"/>
            </a:pPr>
            <a:r>
              <a:rPr lang="en-US" sz="2200" dirty="0"/>
              <a:t>Medical procedures such as x-rays are carried out on patients.</a:t>
            </a:r>
          </a:p>
          <a:p>
            <a:pPr marL="509412" indent="-509412">
              <a:buFont typeface="Arial" panose="020B0604020202020204" pitchFamily="34" charset="0"/>
              <a:buChar char="•"/>
            </a:pPr>
            <a:r>
              <a:rPr lang="en-US" sz="2200" dirty="0"/>
              <a:t>Each procedure has a cost, and the total cost of procedures for each visit is derived and stored.</a:t>
            </a:r>
          </a:p>
          <a:p>
            <a:pPr marL="509412" indent="-509412">
              <a:buFont typeface="Arial" panose="020B0604020202020204" pitchFamily="34" charset="0"/>
              <a:buChar char="•"/>
            </a:pPr>
            <a:r>
              <a:rPr lang="en-US" sz="2200" dirty="0"/>
              <a:t>During a visit, the doctor might prescribe medication for the patient.</a:t>
            </a:r>
          </a:p>
          <a:p>
            <a:pPr marL="509412" indent="-509412">
              <a:buFont typeface="Arial" panose="020B0604020202020204" pitchFamily="34" charset="0"/>
              <a:buChar char="•"/>
            </a:pPr>
            <a:r>
              <a:rPr lang="en-US" sz="2200" dirty="0"/>
              <a:t>Each medication has a cost, and the total cost is derived and stored.</a:t>
            </a:r>
          </a:p>
          <a:p>
            <a:endParaRPr lang="en-US" sz="2700" dirty="0"/>
          </a:p>
        </p:txBody>
      </p:sp>
      <p:sp>
        <p:nvSpPr>
          <p:cNvPr id="6" name="Subtitle 2"/>
          <p:cNvSpPr txBox="1">
            <a:spLocks/>
          </p:cNvSpPr>
          <p:nvPr/>
        </p:nvSpPr>
        <p:spPr>
          <a:xfrm>
            <a:off x="5062273" y="6755924"/>
            <a:ext cx="4744779" cy="458627"/>
          </a:xfrm>
          <a:prstGeom prst="rect">
            <a:avLst/>
          </a:prstGeom>
        </p:spPr>
        <p:txBody>
          <a:bodyPr lIns="101882" tIns="50941" rIns="101882" bIns="50941"/>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sz="1600" dirty="0">
                <a:latin typeface="Century Gothic" panose="020B0502020202020204" pitchFamily="34" charset="0"/>
                <a:cs typeface="Arial" charset="0"/>
              </a:rPr>
              <a:t>Source: Barry Williams DatabaseAnswers.org</a:t>
            </a:r>
            <a:r>
              <a:rPr lang="en-US" sz="1600" dirty="0">
                <a:cs typeface="Arial" charset="0"/>
              </a:rPr>
              <a:t> </a:t>
            </a:r>
          </a:p>
        </p:txBody>
      </p:sp>
      <p:sp>
        <p:nvSpPr>
          <p:cNvPr id="9" name="Slide Number Placeholder 4"/>
          <p:cNvSpPr>
            <a:spLocks noGrp="1"/>
          </p:cNvSpPr>
          <p:nvPr>
            <p:ph type="sldNum" sz="quarter" idx="4294967295"/>
          </p:nvPr>
        </p:nvSpPr>
        <p:spPr>
          <a:xfrm>
            <a:off x="8994870" y="7098792"/>
            <a:ext cx="559540" cy="621792"/>
          </a:xfrm>
          <a:prstGeom prst="rect">
            <a:avLst/>
          </a:prstGeom>
        </p:spPr>
        <p:txBody>
          <a:bodyPr anchor="ctr"/>
          <a:lstStyle/>
          <a:p>
            <a:pPr algn="ctr"/>
            <a:r>
              <a:rPr lang="en-US" sz="1100" dirty="0">
                <a:latin typeface="Arial" panose="020B0604020202020204" pitchFamily="34" charset="0"/>
                <a:cs typeface="Arial" panose="020B0604020202020204" pitchFamily="34" charset="0"/>
              </a:rPr>
              <a:t>30</a:t>
            </a:r>
          </a:p>
        </p:txBody>
      </p:sp>
    </p:spTree>
    <p:extLst>
      <p:ext uri="{BB962C8B-B14F-4D97-AF65-F5344CB8AC3E}">
        <p14:creationId xmlns:p14="http://schemas.microsoft.com/office/powerpoint/2010/main" val="40375429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Entities</a:t>
            </a:r>
          </a:p>
        </p:txBody>
      </p:sp>
      <p:sp>
        <p:nvSpPr>
          <p:cNvPr id="3" name="Content Placeholder 2"/>
          <p:cNvSpPr>
            <a:spLocks noGrp="1"/>
          </p:cNvSpPr>
          <p:nvPr>
            <p:ph type="body" sz="quarter" idx="10"/>
          </p:nvPr>
        </p:nvSpPr>
        <p:spPr/>
        <p:txBody>
          <a:bodyPr/>
          <a:lstStyle/>
          <a:p>
            <a:pPr marL="571500" lvl="0" indent="-571500">
              <a:buFont typeface="Arial"/>
              <a:buChar char="•"/>
            </a:pPr>
            <a:r>
              <a:rPr lang="en-US" dirty="0"/>
              <a:t>Patients </a:t>
            </a:r>
          </a:p>
          <a:p>
            <a:pPr marL="571500" lvl="0" indent="-571500">
              <a:buFont typeface="Arial"/>
              <a:buChar char="•"/>
            </a:pPr>
            <a:r>
              <a:rPr lang="en-US" dirty="0"/>
              <a:t>Doctors </a:t>
            </a:r>
          </a:p>
          <a:p>
            <a:pPr marL="571500" lvl="0" indent="-571500">
              <a:buFont typeface="Arial"/>
              <a:buChar char="•"/>
            </a:pPr>
            <a:r>
              <a:rPr lang="en-US" dirty="0"/>
              <a:t>Visits</a:t>
            </a:r>
          </a:p>
          <a:p>
            <a:pPr marL="571500" lvl="0" indent="-571500">
              <a:buFont typeface="Arial"/>
              <a:buChar char="•"/>
            </a:pPr>
            <a:r>
              <a:rPr lang="en-US" dirty="0"/>
              <a:t>Medical centers</a:t>
            </a:r>
          </a:p>
          <a:p>
            <a:pPr marL="571500" lvl="0" indent="-571500">
              <a:buFont typeface="Arial"/>
              <a:buChar char="•"/>
            </a:pPr>
            <a:r>
              <a:rPr lang="en-US" dirty="0"/>
              <a:t>Addresses</a:t>
            </a:r>
          </a:p>
          <a:p>
            <a:pPr marL="571500" lvl="0" indent="-571500">
              <a:buFont typeface="Arial"/>
              <a:buChar char="•"/>
            </a:pPr>
            <a:r>
              <a:rPr lang="en-US" dirty="0"/>
              <a:t>Medical procedures</a:t>
            </a:r>
          </a:p>
          <a:p>
            <a:pPr marL="571500" lvl="0" indent="-571500">
              <a:buFont typeface="Arial"/>
              <a:buChar char="•"/>
            </a:pPr>
            <a:r>
              <a:rPr lang="en-US" dirty="0"/>
              <a:t>Medication</a:t>
            </a:r>
          </a:p>
          <a:p>
            <a:pPr marL="571500" indent="-571500">
              <a:buFont typeface="Arial"/>
              <a:buChar char="•"/>
            </a:pPr>
            <a:endParaRPr lang="en-US" dirty="0"/>
          </a:p>
        </p:txBody>
      </p:sp>
      <p:sp>
        <p:nvSpPr>
          <p:cNvPr id="7" name="Slide Number Placeholder 4"/>
          <p:cNvSpPr>
            <a:spLocks noGrp="1"/>
          </p:cNvSpPr>
          <p:nvPr>
            <p:ph type="sldNum" sz="quarter" idx="4294967295"/>
          </p:nvPr>
        </p:nvSpPr>
        <p:spPr>
          <a:xfrm>
            <a:off x="8994870" y="7098792"/>
            <a:ext cx="559540" cy="621792"/>
          </a:xfrm>
          <a:prstGeom prst="rect">
            <a:avLst/>
          </a:prstGeom>
        </p:spPr>
        <p:txBody>
          <a:bodyPr anchor="ctr"/>
          <a:lstStyle/>
          <a:p>
            <a:pPr algn="ctr"/>
            <a:r>
              <a:rPr lang="en-US" sz="1100" dirty="0">
                <a:latin typeface="Arial" panose="020B0604020202020204" pitchFamily="34" charset="0"/>
                <a:cs typeface="Arial" panose="020B0604020202020204" pitchFamily="34" charset="0"/>
              </a:rPr>
              <a:t>31</a:t>
            </a:r>
          </a:p>
        </p:txBody>
      </p:sp>
    </p:spTree>
    <p:extLst>
      <p:ext uri="{BB962C8B-B14F-4D97-AF65-F5344CB8AC3E}">
        <p14:creationId xmlns:p14="http://schemas.microsoft.com/office/powerpoint/2010/main" val="18801263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Date Placeholder 3"/>
          <p:cNvSpPr>
            <a:spLocks noGrp="1"/>
          </p:cNvSpPr>
          <p:nvPr>
            <p:ph type="dt" sz="half" idx="10"/>
          </p:nvPr>
        </p:nvSpPr>
        <p:spPr/>
        <p:txBody>
          <a:bodyPr/>
          <a:lstStyle/>
          <a:p>
            <a:pPr>
              <a:defRPr/>
            </a:pPr>
            <a:fld id="{EC53A5AB-8A9F-479D-981C-6F0279EBC0BA}" type="datetime1">
              <a:rPr lang="en-US" smtClean="0"/>
              <a:pPr>
                <a:defRPr/>
              </a:pPr>
              <a:t>3/19/2020</a:t>
            </a:fld>
            <a:endParaRPr lang="en-US" dirty="0"/>
          </a:p>
        </p:txBody>
      </p:sp>
      <p:sp>
        <p:nvSpPr>
          <p:cNvPr id="5" name="Footer Placeholder 4"/>
          <p:cNvSpPr>
            <a:spLocks noGrp="1"/>
          </p:cNvSpPr>
          <p:nvPr>
            <p:ph type="ftr" sz="quarter" idx="11"/>
          </p:nvPr>
        </p:nvSpPr>
        <p:spPr/>
        <p:txBody>
          <a:bodyPr/>
          <a:lstStyle/>
          <a:p>
            <a:pPr>
              <a:defRPr/>
            </a:pPr>
            <a:r>
              <a:rPr lang="en-US" dirty="0"/>
              <a:t>Samuel Dery</a:t>
            </a:r>
          </a:p>
        </p:txBody>
      </p:sp>
      <p:sp>
        <p:nvSpPr>
          <p:cNvPr id="7" name="Slide Number Placeholder 4"/>
          <p:cNvSpPr>
            <a:spLocks noGrp="1"/>
          </p:cNvSpPr>
          <p:nvPr>
            <p:ph type="sldNum" sz="quarter" idx="4294967295"/>
          </p:nvPr>
        </p:nvSpPr>
        <p:spPr>
          <a:xfrm>
            <a:off x="8994870" y="7098792"/>
            <a:ext cx="559540" cy="621792"/>
          </a:xfrm>
          <a:prstGeom prst="rect">
            <a:avLst/>
          </a:prstGeom>
        </p:spPr>
        <p:txBody>
          <a:bodyPr anchor="ctr"/>
          <a:lstStyle/>
          <a:p>
            <a:pPr algn="ctr"/>
            <a:r>
              <a:rPr lang="en-US" sz="1100" dirty="0">
                <a:latin typeface="Arial" panose="020B0604020202020204" pitchFamily="34" charset="0"/>
                <a:cs typeface="Arial" panose="020B0604020202020204" pitchFamily="34" charset="0"/>
              </a:rPr>
              <a:t>32</a:t>
            </a:r>
          </a:p>
        </p:txBody>
      </p:sp>
      <p:sp>
        <p:nvSpPr>
          <p:cNvPr id="3" name="Rectangle 2"/>
          <p:cNvSpPr/>
          <p:nvPr/>
        </p:nvSpPr>
        <p:spPr>
          <a:xfrm>
            <a:off x="0" y="0"/>
            <a:ext cx="10058400" cy="777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1487837" y="154983"/>
            <a:ext cx="7036231" cy="7315200"/>
          </a:xfrm>
          <a:prstGeom prst="rect">
            <a:avLst/>
          </a:prstGeom>
          <a:noFill/>
          <a:ln>
            <a:noFill/>
          </a:ln>
        </p:spPr>
      </p:pic>
    </p:spTree>
    <p:extLst>
      <p:ext uri="{BB962C8B-B14F-4D97-AF65-F5344CB8AC3E}">
        <p14:creationId xmlns:p14="http://schemas.microsoft.com/office/powerpoint/2010/main" val="10706554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type="body" sz="quarter" idx="12"/>
          </p:nvPr>
        </p:nvSpPr>
        <p:spPr>
          <a:xfrm>
            <a:off x="403401" y="2134506"/>
            <a:ext cx="8591897" cy="5340350"/>
          </a:xfrm>
        </p:spPr>
        <p:txBody>
          <a:bodyPr/>
          <a:lstStyle/>
          <a:p>
            <a:r>
              <a:rPr lang="en-US" altLang="en-US" dirty="0"/>
              <a:t>One entity/table</a:t>
            </a:r>
          </a:p>
          <a:p>
            <a:r>
              <a:rPr lang="en-US" altLang="en-US" dirty="0"/>
              <a:t>Create a unique row identifier</a:t>
            </a:r>
          </a:p>
          <a:p>
            <a:r>
              <a:rPr lang="en-US" altLang="en-US" dirty="0"/>
              <a:t>Attributes</a:t>
            </a:r>
          </a:p>
          <a:p>
            <a:pPr lvl="2">
              <a:spcAft>
                <a:spcPts val="600"/>
              </a:spcAft>
            </a:pPr>
            <a:r>
              <a:rPr lang="en-US" altLang="en-US" dirty="0"/>
              <a:t>Key (integer)</a:t>
            </a:r>
          </a:p>
          <a:p>
            <a:pPr lvl="2">
              <a:spcAft>
                <a:spcPts val="600"/>
              </a:spcAft>
            </a:pPr>
            <a:r>
              <a:rPr lang="en-US" altLang="en-US" dirty="0"/>
              <a:t>Person’s first name (varchar)</a:t>
            </a:r>
          </a:p>
          <a:p>
            <a:pPr lvl="2">
              <a:spcAft>
                <a:spcPts val="600"/>
              </a:spcAft>
            </a:pPr>
            <a:r>
              <a:rPr lang="en-US" altLang="en-US" dirty="0"/>
              <a:t>Person’s last name (varchar)</a:t>
            </a:r>
          </a:p>
          <a:p>
            <a:pPr lvl="2">
              <a:spcAft>
                <a:spcPts val="600"/>
              </a:spcAft>
            </a:pPr>
            <a:r>
              <a:rPr lang="en-US" altLang="en-US" dirty="0"/>
              <a:t>Company name (varchar)</a:t>
            </a:r>
          </a:p>
          <a:p>
            <a:pPr lvl="2">
              <a:spcAft>
                <a:spcPts val="600"/>
              </a:spcAft>
            </a:pPr>
            <a:r>
              <a:rPr lang="en-US" altLang="en-US" dirty="0"/>
              <a:t>Company address (varchar)</a:t>
            </a:r>
          </a:p>
          <a:p>
            <a:pPr lvl="2">
              <a:spcAft>
                <a:spcPts val="600"/>
              </a:spcAft>
            </a:pPr>
            <a:r>
              <a:rPr lang="en-US" altLang="en-US" dirty="0"/>
              <a:t>Company city (varchar)</a:t>
            </a:r>
          </a:p>
          <a:p>
            <a:pPr lvl="2">
              <a:spcAft>
                <a:spcPts val="600"/>
              </a:spcAft>
            </a:pPr>
            <a:r>
              <a:rPr lang="en-US" altLang="en-US" dirty="0"/>
              <a:t>Company state (char)</a:t>
            </a:r>
          </a:p>
        </p:txBody>
      </p:sp>
      <p:sp>
        <p:nvSpPr>
          <p:cNvPr id="19458" name="Title 1"/>
          <p:cNvSpPr>
            <a:spLocks noGrp="1"/>
          </p:cNvSpPr>
          <p:nvPr>
            <p:ph type="title"/>
          </p:nvPr>
        </p:nvSpPr>
        <p:spPr/>
        <p:txBody>
          <a:bodyPr/>
          <a:lstStyle/>
          <a:p>
            <a:r>
              <a:rPr lang="en-US" altLang="en-US" dirty="0"/>
              <a:t>Simple Database Structure</a:t>
            </a:r>
          </a:p>
        </p:txBody>
      </p:sp>
      <p:sp>
        <p:nvSpPr>
          <p:cNvPr id="2" name="Slide Number Placeholder 1"/>
          <p:cNvSpPr>
            <a:spLocks noGrp="1"/>
          </p:cNvSpPr>
          <p:nvPr>
            <p:ph type="sldNum" sz="quarter" idx="4"/>
          </p:nvPr>
        </p:nvSpPr>
        <p:spPr/>
        <p:txBody>
          <a:bodyPr/>
          <a:lstStyle/>
          <a:p>
            <a:fld id="{F3BF8891-5E06-46C2-89A4-6DB85D39BA35}" type="slidenum">
              <a:rPr lang="en-US" smtClean="0"/>
              <a:pPr/>
              <a:t>33</a:t>
            </a:fld>
            <a:endParaRPr lang="en-US" dirty="0"/>
          </a:p>
        </p:txBody>
      </p:sp>
      <p:sp>
        <p:nvSpPr>
          <p:cNvPr id="9" name="Text Placeholder 3">
            <a:extLst>
              <a:ext uri="{FF2B5EF4-FFF2-40B4-BE49-F238E27FC236}">
                <a16:creationId xmlns:a16="http://schemas.microsoft.com/office/drawing/2014/main" id="{D7CD77B9-A4A7-EA49-B006-9BE58AD2A939}"/>
              </a:ext>
            </a:extLst>
          </p:cNvPr>
          <p:cNvSpPr txBox="1">
            <a:spLocks/>
          </p:cNvSpPr>
          <p:nvPr/>
        </p:nvSpPr>
        <p:spPr>
          <a:xfrm>
            <a:off x="6396790" y="2191637"/>
            <a:ext cx="3157620" cy="994033"/>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1400" b="1" kern="0" dirty="0">
                <a:solidFill>
                  <a:sysClr val="windowText" lastClr="000000"/>
                </a:solidFill>
                <a:latin typeface="Century Gothic" panose="020B0502020202020204" pitchFamily="34" charset="0"/>
              </a:rPr>
              <a:t>Figure 2:</a:t>
            </a:r>
            <a:r>
              <a:rPr lang="en-US" altLang="en-US" sz="1400" b="1" i="1" kern="0" dirty="0">
                <a:solidFill>
                  <a:sysClr val="windowText" lastClr="000000"/>
                </a:solidFill>
                <a:latin typeface="Century Gothic" panose="020B0502020202020204" pitchFamily="34" charset="0"/>
              </a:rPr>
              <a:t> </a:t>
            </a:r>
            <a:r>
              <a:rPr lang="en-US" altLang="en-US" sz="1400" b="1" kern="0" dirty="0">
                <a:solidFill>
                  <a:sysClr val="windowText" lastClr="000000"/>
                </a:solidFill>
                <a:latin typeface="Century Gothic" panose="020B0502020202020204" pitchFamily="34" charset="0"/>
              </a:rPr>
              <a:t>Contact attributes</a:t>
            </a:r>
            <a:endParaRPr lang="en-US" sz="1400" b="1" kern="0" dirty="0">
              <a:solidFill>
                <a:sysClr val="windowText" lastClr="000000"/>
              </a:solidFill>
              <a:latin typeface="Century Gothic" panose="020B0502020202020204" pitchFamily="34" charset="0"/>
            </a:endParaRPr>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6820" t="3589" r="10773" b="20837"/>
          <a:stretch/>
        </p:blipFill>
        <p:spPr>
          <a:xfrm>
            <a:off x="6396790" y="2561878"/>
            <a:ext cx="2878212" cy="4116386"/>
          </a:xfrm>
          <a:prstGeom prst="rect">
            <a:avLst/>
          </a:prstGeom>
        </p:spPr>
      </p:pic>
    </p:spTree>
    <p:custDataLst>
      <p:tags r:id="rId1"/>
    </p:custDataLst>
    <p:extLst>
      <p:ext uri="{BB962C8B-B14F-4D97-AF65-F5344CB8AC3E}">
        <p14:creationId xmlns:p14="http://schemas.microsoft.com/office/powerpoint/2010/main" val="21785944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2"/>
          </p:nvPr>
        </p:nvSpPr>
        <p:spPr>
          <a:xfrm>
            <a:off x="533400" y="4037947"/>
            <a:ext cx="8591550" cy="2669041"/>
          </a:xfrm>
        </p:spPr>
        <p:txBody>
          <a:bodyPr/>
          <a:lstStyle/>
          <a:p>
            <a:pPr lvl="1"/>
            <a:r>
              <a:rPr lang="en-US" altLang="en-US" dirty="0"/>
              <a:t>Problems</a:t>
            </a:r>
          </a:p>
          <a:p>
            <a:pPr lvl="2"/>
            <a:r>
              <a:rPr lang="en-US" altLang="en-US" dirty="0"/>
              <a:t>Company data are stored in multiple locations.</a:t>
            </a:r>
          </a:p>
          <a:p>
            <a:pPr lvl="2"/>
            <a:r>
              <a:rPr lang="en-US" altLang="en-US" dirty="0"/>
              <a:t>Company data may be inconsistent.</a:t>
            </a:r>
          </a:p>
          <a:p>
            <a:pPr lvl="2"/>
            <a:r>
              <a:rPr lang="en-US" altLang="en-US" dirty="0"/>
              <a:t>Significant work is needed to update data when company information changes.</a:t>
            </a:r>
          </a:p>
          <a:p>
            <a:endParaRPr lang="en-US" altLang="en-US" dirty="0"/>
          </a:p>
        </p:txBody>
      </p:sp>
      <p:sp>
        <p:nvSpPr>
          <p:cNvPr id="20482" name="Title 1"/>
          <p:cNvSpPr>
            <a:spLocks noGrp="1"/>
          </p:cNvSpPr>
          <p:nvPr>
            <p:ph type="title"/>
          </p:nvPr>
        </p:nvSpPr>
        <p:spPr/>
        <p:txBody>
          <a:bodyPr/>
          <a:lstStyle/>
          <a:p>
            <a:r>
              <a:rPr lang="en-US" altLang="en-US" dirty="0"/>
              <a:t>Contact Table</a:t>
            </a:r>
          </a:p>
        </p:txBody>
      </p:sp>
      <p:sp>
        <p:nvSpPr>
          <p:cNvPr id="2" name="Slide Number Placeholder 1"/>
          <p:cNvSpPr>
            <a:spLocks noGrp="1"/>
          </p:cNvSpPr>
          <p:nvPr>
            <p:ph type="sldNum" sz="quarter" idx="4"/>
          </p:nvPr>
        </p:nvSpPr>
        <p:spPr/>
        <p:txBody>
          <a:bodyPr/>
          <a:lstStyle/>
          <a:p>
            <a:fld id="{F3BF8891-5E06-46C2-89A4-6DB85D39BA35}" type="slidenum">
              <a:rPr lang="en-US" smtClean="0"/>
              <a:pPr/>
              <a:t>34</a:t>
            </a:fld>
            <a:endParaRPr lang="en-US" dirty="0"/>
          </a:p>
        </p:txBody>
      </p:sp>
      <p:sp>
        <p:nvSpPr>
          <p:cNvPr id="12" name="Text Placeholder 10">
            <a:extLst>
              <a:ext uri="{FF2B5EF4-FFF2-40B4-BE49-F238E27FC236}">
                <a16:creationId xmlns:a16="http://schemas.microsoft.com/office/drawing/2014/main" id="{88C4A694-1C24-0C4C-B3C1-DF54E4EA1272}"/>
              </a:ext>
            </a:extLst>
          </p:cNvPr>
          <p:cNvSpPr txBox="1">
            <a:spLocks/>
          </p:cNvSpPr>
          <p:nvPr/>
        </p:nvSpPr>
        <p:spPr>
          <a:xfrm>
            <a:off x="542291" y="3316661"/>
            <a:ext cx="2353310" cy="314632"/>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1400" kern="0" dirty="0">
                <a:solidFill>
                  <a:sysClr val="windowText" lastClr="000000"/>
                </a:solidFill>
                <a:latin typeface="Century Gothic" panose="020B0502020202020204" pitchFamily="34" charset="0"/>
              </a:rPr>
              <a:t>Figure 3: Contact table</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337" y="1413207"/>
            <a:ext cx="8330209" cy="1785044"/>
          </a:xfrm>
          <a:prstGeom prst="rect">
            <a:avLst/>
          </a:prstGeom>
        </p:spPr>
      </p:pic>
    </p:spTree>
    <p:custDataLst>
      <p:tags r:id="rId1"/>
    </p:custDataLst>
    <p:extLst>
      <p:ext uri="{BB962C8B-B14F-4D97-AF65-F5344CB8AC3E}">
        <p14:creationId xmlns:p14="http://schemas.microsoft.com/office/powerpoint/2010/main" val="11583910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p:txBody>
          <a:bodyPr/>
          <a:lstStyle/>
          <a:p>
            <a:r>
              <a:rPr lang="en-US" dirty="0"/>
              <a:t>Data Normalization</a:t>
            </a:r>
          </a:p>
        </p:txBody>
      </p:sp>
      <p:sp>
        <p:nvSpPr>
          <p:cNvPr id="219139" name="Rectangle 3"/>
          <p:cNvSpPr>
            <a:spLocks noGrp="1" noChangeArrowheads="1"/>
          </p:cNvSpPr>
          <p:nvPr>
            <p:ph type="body" sz="quarter" idx="10"/>
          </p:nvPr>
        </p:nvSpPr>
        <p:spPr/>
        <p:txBody>
          <a:bodyPr rtlCol="0">
            <a:normAutofit fontScale="70000" lnSpcReduction="20000"/>
          </a:bodyPr>
          <a:lstStyle/>
          <a:p>
            <a:pPr marL="571500" indent="-571500">
              <a:buFont typeface="Arial"/>
              <a:buChar char="•"/>
              <a:defRPr/>
            </a:pPr>
            <a:r>
              <a:rPr lang="en-US" sz="3600" dirty="0">
                <a:latin typeface="Century Gothic"/>
                <a:cs typeface="Century Gothic"/>
              </a:rPr>
              <a:t>Primarily used as a tool to validate and improve a logical design so that it satisfies certain constraints that </a:t>
            </a:r>
            <a:r>
              <a:rPr lang="en-US" sz="3600" b="1" i="1" dirty="0">
                <a:latin typeface="Century Gothic"/>
                <a:cs typeface="Century Gothic"/>
              </a:rPr>
              <a:t>avoid unnecessary duplication of data</a:t>
            </a:r>
          </a:p>
          <a:p>
            <a:pPr marL="571500" indent="-571500">
              <a:buFont typeface="Arial"/>
              <a:buChar char="•"/>
              <a:defRPr/>
            </a:pPr>
            <a:endParaRPr lang="en-US" sz="3600" dirty="0">
              <a:latin typeface="Century Gothic"/>
              <a:cs typeface="Century Gothic"/>
            </a:endParaRPr>
          </a:p>
          <a:p>
            <a:pPr marL="571500" indent="-571500">
              <a:buFont typeface="Arial"/>
              <a:buChar char="•"/>
              <a:defRPr/>
            </a:pPr>
            <a:r>
              <a:rPr lang="en-US" sz="3600" dirty="0">
                <a:latin typeface="Century Gothic"/>
                <a:cs typeface="Century Gothic"/>
              </a:rPr>
              <a:t>The process of decomposing relations with anomalies to produce smaller, </a:t>
            </a:r>
            <a:r>
              <a:rPr lang="en-US" sz="3600" b="1" i="1" dirty="0">
                <a:latin typeface="Century Gothic"/>
                <a:cs typeface="Century Gothic"/>
              </a:rPr>
              <a:t>well-structured</a:t>
            </a:r>
            <a:r>
              <a:rPr lang="en-US" sz="3600" dirty="0">
                <a:latin typeface="Century Gothic"/>
                <a:cs typeface="Century Gothic"/>
              </a:rPr>
              <a:t> relations</a:t>
            </a:r>
          </a:p>
        </p:txBody>
      </p:sp>
      <p:sp>
        <p:nvSpPr>
          <p:cNvPr id="16387"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700">
                <a:solidFill>
                  <a:schemeClr val="tx1"/>
                </a:solidFill>
                <a:latin typeface="Times New Roman" charset="0"/>
                <a:ea typeface="ＭＳ Ｐゴシック" charset="0"/>
                <a:cs typeface="ＭＳ Ｐゴシック" charset="0"/>
              </a:defRPr>
            </a:lvl1pPr>
            <a:lvl2pPr marL="827795" indent="-318383" eaLnBrk="0" hangingPunct="0">
              <a:defRPr sz="2700">
                <a:solidFill>
                  <a:schemeClr val="tx1"/>
                </a:solidFill>
                <a:latin typeface="Times New Roman" charset="0"/>
                <a:ea typeface="ＭＳ Ｐゴシック" charset="0"/>
              </a:defRPr>
            </a:lvl2pPr>
            <a:lvl3pPr marL="1273531" indent="-254706" eaLnBrk="0" hangingPunct="0">
              <a:defRPr sz="2700">
                <a:solidFill>
                  <a:schemeClr val="tx1"/>
                </a:solidFill>
                <a:latin typeface="Times New Roman" charset="0"/>
                <a:ea typeface="ＭＳ Ｐゴシック" charset="0"/>
              </a:defRPr>
            </a:lvl3pPr>
            <a:lvl4pPr marL="1782943" indent="-254706" eaLnBrk="0" hangingPunct="0">
              <a:defRPr sz="2700">
                <a:solidFill>
                  <a:schemeClr val="tx1"/>
                </a:solidFill>
                <a:latin typeface="Times New Roman" charset="0"/>
                <a:ea typeface="ＭＳ Ｐゴシック" charset="0"/>
              </a:defRPr>
            </a:lvl4pPr>
            <a:lvl5pPr marL="2292355" indent="-254706" eaLnBrk="0" hangingPunct="0">
              <a:defRPr sz="2700">
                <a:solidFill>
                  <a:schemeClr val="tx1"/>
                </a:solidFill>
                <a:latin typeface="Times New Roman" charset="0"/>
                <a:ea typeface="ＭＳ Ｐゴシック" charset="0"/>
              </a:defRPr>
            </a:lvl5pPr>
            <a:lvl6pPr marL="2801767" indent="-254706" eaLnBrk="0" fontAlgn="base" hangingPunct="0">
              <a:spcBef>
                <a:spcPct val="0"/>
              </a:spcBef>
              <a:spcAft>
                <a:spcPct val="0"/>
              </a:spcAft>
              <a:defRPr sz="2700">
                <a:solidFill>
                  <a:schemeClr val="tx1"/>
                </a:solidFill>
                <a:latin typeface="Times New Roman" charset="0"/>
                <a:ea typeface="ＭＳ Ｐゴシック" charset="0"/>
              </a:defRPr>
            </a:lvl6pPr>
            <a:lvl7pPr marL="3311180" indent="-254706" eaLnBrk="0" fontAlgn="base" hangingPunct="0">
              <a:spcBef>
                <a:spcPct val="0"/>
              </a:spcBef>
              <a:spcAft>
                <a:spcPct val="0"/>
              </a:spcAft>
              <a:defRPr sz="2700">
                <a:solidFill>
                  <a:schemeClr val="tx1"/>
                </a:solidFill>
                <a:latin typeface="Times New Roman" charset="0"/>
                <a:ea typeface="ＭＳ Ｐゴシック" charset="0"/>
              </a:defRPr>
            </a:lvl7pPr>
            <a:lvl8pPr marL="3820592" indent="-254706" eaLnBrk="0" fontAlgn="base" hangingPunct="0">
              <a:spcBef>
                <a:spcPct val="0"/>
              </a:spcBef>
              <a:spcAft>
                <a:spcPct val="0"/>
              </a:spcAft>
              <a:defRPr sz="2700">
                <a:solidFill>
                  <a:schemeClr val="tx1"/>
                </a:solidFill>
                <a:latin typeface="Times New Roman" charset="0"/>
                <a:ea typeface="ＭＳ Ｐゴシック" charset="0"/>
              </a:defRPr>
            </a:lvl8pPr>
            <a:lvl9pPr marL="4330004" indent="-254706" eaLnBrk="0" fontAlgn="base" hangingPunct="0">
              <a:spcBef>
                <a:spcPct val="0"/>
              </a:spcBef>
              <a:spcAft>
                <a:spcPct val="0"/>
              </a:spcAft>
              <a:defRPr sz="2700">
                <a:solidFill>
                  <a:schemeClr val="tx1"/>
                </a:solidFill>
                <a:latin typeface="Times New Roman" charset="0"/>
                <a:ea typeface="ＭＳ Ｐゴシック" charset="0"/>
              </a:defRPr>
            </a:lvl9pPr>
          </a:lstStyle>
          <a:p>
            <a:pPr eaLnBrk="1" hangingPunct="1"/>
            <a:fld id="{6F9714E6-BCE6-4449-B80E-8E3BC9A0FBBA}" type="slidenum">
              <a:rPr lang="en-US" sz="1300">
                <a:solidFill>
                  <a:srgbClr val="898989"/>
                </a:solidFill>
              </a:rPr>
              <a:pPr eaLnBrk="1" hangingPunct="1"/>
              <a:t>35</a:t>
            </a:fld>
            <a:endParaRPr lang="en-US" sz="1300" dirty="0">
              <a:solidFill>
                <a:srgbClr val="898989"/>
              </a:solidFill>
            </a:endParaRPr>
          </a:p>
        </p:txBody>
      </p:sp>
    </p:spTree>
    <p:extLst>
      <p:ext uri="{BB962C8B-B14F-4D97-AF65-F5344CB8AC3E}">
        <p14:creationId xmlns:p14="http://schemas.microsoft.com/office/powerpoint/2010/main" val="19275530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19139">
                                            <p:txEl>
                                              <p:pRg st="0" end="0"/>
                                            </p:txEl>
                                          </p:spTgt>
                                        </p:tgtEl>
                                        <p:attrNameLst>
                                          <p:attrName>style.visibility</p:attrName>
                                        </p:attrNameLst>
                                      </p:cBhvr>
                                      <p:to>
                                        <p:strVal val="visible"/>
                                      </p:to>
                                    </p:set>
                                    <p:animEffect transition="in" filter="slide(fromBottom)">
                                      <p:cBhvr>
                                        <p:cTn id="7" dur="500"/>
                                        <p:tgtEl>
                                          <p:spTgt spid="219139">
                                            <p:txEl>
                                              <p:pRg st="0" end="0"/>
                                            </p:txEl>
                                          </p:spTgt>
                                        </p:tgtEl>
                                      </p:cBhvr>
                                    </p:animEffect>
                                  </p:childTnLst>
                                  <p:subTnLst>
                                    <p:animClr clrSpc="rgb" dir="cw">
                                      <p:cBhvr override="childStyle">
                                        <p:cTn dur="1" fill="hold" display="0" masterRel="nextClick" afterEffect="1"/>
                                        <p:tgtEl>
                                          <p:spTgt spid="219139">
                                            <p:txEl>
                                              <p:pRg st="0" end="0"/>
                                            </p:txEl>
                                          </p:spTgt>
                                        </p:tgtEl>
                                        <p:attrNameLst>
                                          <p:attrName>ppt_c</p:attrName>
                                        </p:attrNameLst>
                                      </p:cBhvr>
                                      <p:to>
                                        <a:schemeClr val="accent1"/>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19139">
                                            <p:txEl>
                                              <p:pRg st="2" end="2"/>
                                            </p:txEl>
                                          </p:spTgt>
                                        </p:tgtEl>
                                        <p:attrNameLst>
                                          <p:attrName>style.visibility</p:attrName>
                                        </p:attrNameLst>
                                      </p:cBhvr>
                                      <p:to>
                                        <p:strVal val="visible"/>
                                      </p:to>
                                    </p:set>
                                    <p:animEffect transition="in" filter="slide(fromBottom)">
                                      <p:cBhvr>
                                        <p:cTn id="12" dur="500"/>
                                        <p:tgtEl>
                                          <p:spTgt spid="219139">
                                            <p:txEl>
                                              <p:pRg st="2" end="2"/>
                                            </p:txEl>
                                          </p:spTgt>
                                        </p:tgtEl>
                                      </p:cBhvr>
                                    </p:animEffect>
                                  </p:childTnLst>
                                  <p:subTnLst>
                                    <p:animClr clrSpc="rgb" dir="cw">
                                      <p:cBhvr override="childStyle">
                                        <p:cTn dur="1" fill="hold" display="0" masterRel="nextClick" afterEffect="1"/>
                                        <p:tgtEl>
                                          <p:spTgt spid="219139">
                                            <p:txEl>
                                              <p:pRg st="2" end="2"/>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9"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r>
              <a:rPr lang="en-US" dirty="0"/>
              <a:t>Well-Structured Relations</a:t>
            </a:r>
          </a:p>
        </p:txBody>
      </p:sp>
      <p:sp>
        <p:nvSpPr>
          <p:cNvPr id="220163" name="Rectangle 3"/>
          <p:cNvSpPr>
            <a:spLocks noGrp="1" noChangeArrowheads="1"/>
          </p:cNvSpPr>
          <p:nvPr>
            <p:ph type="body" sz="quarter" idx="10"/>
          </p:nvPr>
        </p:nvSpPr>
        <p:spPr>
          <a:xfrm>
            <a:off x="406626" y="2133599"/>
            <a:ext cx="9156474" cy="3856139"/>
          </a:xfrm>
        </p:spPr>
        <p:txBody>
          <a:bodyPr>
            <a:noAutofit/>
          </a:bodyPr>
          <a:lstStyle/>
          <a:p>
            <a:pPr marL="342900" indent="-342900" eaLnBrk="1" hangingPunct="1">
              <a:lnSpc>
                <a:spcPct val="120000"/>
              </a:lnSpc>
              <a:buFont typeface="Arial" panose="020B0604020202020204" pitchFamily="34" charset="0"/>
              <a:buChar char="•"/>
              <a:defRPr/>
            </a:pPr>
            <a:r>
              <a:rPr lang="en-US" sz="2000" dirty="0">
                <a:latin typeface="Century Gothic"/>
                <a:cs typeface="Century Gothic"/>
              </a:rPr>
              <a:t>A relation that contains minimal data redundancy and allows users to insert, delete, and update rows without causing data inconsistencies</a:t>
            </a:r>
          </a:p>
          <a:p>
            <a:pPr marL="342900" indent="-342900" eaLnBrk="1" hangingPunct="1">
              <a:lnSpc>
                <a:spcPct val="120000"/>
              </a:lnSpc>
              <a:buFont typeface="Arial" panose="020B0604020202020204" pitchFamily="34" charset="0"/>
              <a:buChar char="•"/>
              <a:defRPr/>
            </a:pPr>
            <a:r>
              <a:rPr lang="en-US" sz="2000" b="1" dirty="0">
                <a:latin typeface="Century Gothic"/>
                <a:cs typeface="Century Gothic"/>
              </a:rPr>
              <a:t>Goal is to avoid anomalies</a:t>
            </a:r>
          </a:p>
          <a:p>
            <a:pPr marL="914400" lvl="1" indent="-457200" eaLnBrk="1" hangingPunct="1">
              <a:lnSpc>
                <a:spcPct val="120000"/>
              </a:lnSpc>
              <a:buFont typeface="Arial"/>
              <a:buChar char="•"/>
              <a:defRPr/>
            </a:pPr>
            <a:r>
              <a:rPr lang="en-US" sz="2000" b="1" dirty="0">
                <a:latin typeface="Century Gothic"/>
                <a:cs typeface="Century Gothic"/>
              </a:rPr>
              <a:t>Insertion anomaly</a:t>
            </a:r>
            <a:r>
              <a:rPr lang="en-US" sz="2000" b="1" dirty="0">
                <a:cs typeface="Century Gothic"/>
              </a:rPr>
              <a:t>—</a:t>
            </a:r>
            <a:r>
              <a:rPr lang="en-US" sz="2000" dirty="0">
                <a:cs typeface="Century Gothic"/>
              </a:rPr>
              <a:t>a</a:t>
            </a:r>
            <a:r>
              <a:rPr lang="en-US" sz="2000" dirty="0">
                <a:latin typeface="Century Gothic"/>
                <a:cs typeface="Century Gothic"/>
              </a:rPr>
              <a:t>dding new rows forces user to create duplicate data</a:t>
            </a:r>
          </a:p>
          <a:p>
            <a:pPr marL="914400" lvl="1" indent="-457200">
              <a:lnSpc>
                <a:spcPct val="120000"/>
              </a:lnSpc>
              <a:buFont typeface="Arial"/>
              <a:buChar char="•"/>
              <a:defRPr/>
            </a:pPr>
            <a:r>
              <a:rPr lang="en-US" sz="2000" b="1" dirty="0">
                <a:latin typeface="Century Gothic"/>
                <a:cs typeface="Century Gothic"/>
              </a:rPr>
              <a:t>Deletion anomaly</a:t>
            </a:r>
            <a:r>
              <a:rPr lang="en-US" sz="2000" b="1" dirty="0">
                <a:cs typeface="Century Gothic"/>
              </a:rPr>
              <a:t>—</a:t>
            </a:r>
            <a:r>
              <a:rPr lang="en-US" sz="2000" dirty="0">
                <a:latin typeface="Century Gothic"/>
                <a:cs typeface="Century Gothic"/>
              </a:rPr>
              <a:t>deleting rows may cause a loss of data that would be needed for other future rows</a:t>
            </a:r>
          </a:p>
          <a:p>
            <a:pPr marL="914400" lvl="1" indent="-457200">
              <a:lnSpc>
                <a:spcPct val="120000"/>
              </a:lnSpc>
              <a:buFont typeface="Arial"/>
              <a:buChar char="•"/>
              <a:defRPr/>
            </a:pPr>
            <a:r>
              <a:rPr lang="en-US" sz="2000" b="1" dirty="0">
                <a:latin typeface="Century Gothic"/>
                <a:cs typeface="Century Gothic"/>
              </a:rPr>
              <a:t>Modification anomaly</a:t>
            </a:r>
            <a:r>
              <a:rPr lang="en-US" sz="2000" b="1" dirty="0">
                <a:cs typeface="Century Gothic"/>
              </a:rPr>
              <a:t>—</a:t>
            </a:r>
            <a:r>
              <a:rPr lang="en-US" sz="2000" dirty="0">
                <a:latin typeface="Century Gothic"/>
                <a:cs typeface="Century Gothic"/>
              </a:rPr>
              <a:t>changing data in a row forces changes to other rows because of duplication</a:t>
            </a:r>
          </a:p>
        </p:txBody>
      </p:sp>
      <p:sp>
        <p:nvSpPr>
          <p:cNvPr id="17411"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700">
                <a:solidFill>
                  <a:schemeClr val="tx1"/>
                </a:solidFill>
                <a:latin typeface="Times New Roman" charset="0"/>
                <a:ea typeface="ＭＳ Ｐゴシック" charset="0"/>
                <a:cs typeface="ＭＳ Ｐゴシック" charset="0"/>
              </a:defRPr>
            </a:lvl1pPr>
            <a:lvl2pPr marL="827795" indent="-318383" eaLnBrk="0" hangingPunct="0">
              <a:defRPr sz="2700">
                <a:solidFill>
                  <a:schemeClr val="tx1"/>
                </a:solidFill>
                <a:latin typeface="Times New Roman" charset="0"/>
                <a:ea typeface="ＭＳ Ｐゴシック" charset="0"/>
              </a:defRPr>
            </a:lvl2pPr>
            <a:lvl3pPr marL="1273531" indent="-254706" eaLnBrk="0" hangingPunct="0">
              <a:defRPr sz="2700">
                <a:solidFill>
                  <a:schemeClr val="tx1"/>
                </a:solidFill>
                <a:latin typeface="Times New Roman" charset="0"/>
                <a:ea typeface="ＭＳ Ｐゴシック" charset="0"/>
              </a:defRPr>
            </a:lvl3pPr>
            <a:lvl4pPr marL="1782943" indent="-254706" eaLnBrk="0" hangingPunct="0">
              <a:defRPr sz="2700">
                <a:solidFill>
                  <a:schemeClr val="tx1"/>
                </a:solidFill>
                <a:latin typeface="Times New Roman" charset="0"/>
                <a:ea typeface="ＭＳ Ｐゴシック" charset="0"/>
              </a:defRPr>
            </a:lvl4pPr>
            <a:lvl5pPr marL="2292355" indent="-254706" eaLnBrk="0" hangingPunct="0">
              <a:defRPr sz="2700">
                <a:solidFill>
                  <a:schemeClr val="tx1"/>
                </a:solidFill>
                <a:latin typeface="Times New Roman" charset="0"/>
                <a:ea typeface="ＭＳ Ｐゴシック" charset="0"/>
              </a:defRPr>
            </a:lvl5pPr>
            <a:lvl6pPr marL="2801767" indent="-254706" eaLnBrk="0" fontAlgn="base" hangingPunct="0">
              <a:spcBef>
                <a:spcPct val="0"/>
              </a:spcBef>
              <a:spcAft>
                <a:spcPct val="0"/>
              </a:spcAft>
              <a:defRPr sz="2700">
                <a:solidFill>
                  <a:schemeClr val="tx1"/>
                </a:solidFill>
                <a:latin typeface="Times New Roman" charset="0"/>
                <a:ea typeface="ＭＳ Ｐゴシック" charset="0"/>
              </a:defRPr>
            </a:lvl6pPr>
            <a:lvl7pPr marL="3311180" indent="-254706" eaLnBrk="0" fontAlgn="base" hangingPunct="0">
              <a:spcBef>
                <a:spcPct val="0"/>
              </a:spcBef>
              <a:spcAft>
                <a:spcPct val="0"/>
              </a:spcAft>
              <a:defRPr sz="2700">
                <a:solidFill>
                  <a:schemeClr val="tx1"/>
                </a:solidFill>
                <a:latin typeface="Times New Roman" charset="0"/>
                <a:ea typeface="ＭＳ Ｐゴシック" charset="0"/>
              </a:defRPr>
            </a:lvl7pPr>
            <a:lvl8pPr marL="3820592" indent="-254706" eaLnBrk="0" fontAlgn="base" hangingPunct="0">
              <a:spcBef>
                <a:spcPct val="0"/>
              </a:spcBef>
              <a:spcAft>
                <a:spcPct val="0"/>
              </a:spcAft>
              <a:defRPr sz="2700">
                <a:solidFill>
                  <a:schemeClr val="tx1"/>
                </a:solidFill>
                <a:latin typeface="Times New Roman" charset="0"/>
                <a:ea typeface="ＭＳ Ｐゴシック" charset="0"/>
              </a:defRPr>
            </a:lvl8pPr>
            <a:lvl9pPr marL="4330004" indent="-254706" eaLnBrk="0" fontAlgn="base" hangingPunct="0">
              <a:spcBef>
                <a:spcPct val="0"/>
              </a:spcBef>
              <a:spcAft>
                <a:spcPct val="0"/>
              </a:spcAft>
              <a:defRPr sz="2700">
                <a:solidFill>
                  <a:schemeClr val="tx1"/>
                </a:solidFill>
                <a:latin typeface="Times New Roman" charset="0"/>
                <a:ea typeface="ＭＳ Ｐゴシック" charset="0"/>
              </a:defRPr>
            </a:lvl9pPr>
          </a:lstStyle>
          <a:p>
            <a:pPr eaLnBrk="1" hangingPunct="1"/>
            <a:fld id="{79799684-37B1-8E41-94E2-E09B986A7377}" type="slidenum">
              <a:rPr lang="en-US" sz="1300">
                <a:solidFill>
                  <a:srgbClr val="898989"/>
                </a:solidFill>
              </a:rPr>
              <a:pPr eaLnBrk="1" hangingPunct="1"/>
              <a:t>36</a:t>
            </a:fld>
            <a:endParaRPr lang="en-US" sz="1300" dirty="0">
              <a:solidFill>
                <a:srgbClr val="898989"/>
              </a:solidFill>
            </a:endParaRPr>
          </a:p>
        </p:txBody>
      </p:sp>
      <p:sp>
        <p:nvSpPr>
          <p:cNvPr id="220164" name="Text Box 4"/>
          <p:cNvSpPr txBox="1">
            <a:spLocks noChangeArrowheads="1"/>
          </p:cNvSpPr>
          <p:nvPr/>
        </p:nvSpPr>
        <p:spPr bwMode="auto">
          <a:xfrm>
            <a:off x="586740" y="6183420"/>
            <a:ext cx="8717280" cy="10039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1882" tIns="50941" rIns="101882" bIns="50941">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2900" b="1" dirty="0">
                <a:solidFill>
                  <a:srgbClr val="1E1860"/>
                </a:solidFill>
                <a:latin typeface="Century Gothic" panose="020B0502020202020204" pitchFamily="34" charset="0"/>
              </a:rPr>
              <a:t>Rule of thumb: A table should not pertain to more than one entity type.</a:t>
            </a:r>
          </a:p>
        </p:txBody>
      </p:sp>
    </p:spTree>
    <p:extLst>
      <p:ext uri="{BB962C8B-B14F-4D97-AF65-F5344CB8AC3E}">
        <p14:creationId xmlns:p14="http://schemas.microsoft.com/office/powerpoint/2010/main" val="14124601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20163">
                                            <p:txEl>
                                              <p:pRg st="0" end="0"/>
                                            </p:txEl>
                                          </p:spTgt>
                                        </p:tgtEl>
                                        <p:attrNameLst>
                                          <p:attrName>style.visibility</p:attrName>
                                        </p:attrNameLst>
                                      </p:cBhvr>
                                      <p:to>
                                        <p:strVal val="visible"/>
                                      </p:to>
                                    </p:set>
                                    <p:animEffect transition="in" filter="strips(downRight)">
                                      <p:cBhvr>
                                        <p:cTn id="7" dur="500"/>
                                        <p:tgtEl>
                                          <p:spTgt spid="220163">
                                            <p:txEl>
                                              <p:pRg st="0" end="0"/>
                                            </p:txEl>
                                          </p:spTgt>
                                        </p:tgtEl>
                                      </p:cBhvr>
                                    </p:animEffect>
                                  </p:childTnLst>
                                  <p:subTnLst>
                                    <p:animClr clrSpc="rgb" dir="cw">
                                      <p:cBhvr override="childStyle">
                                        <p:cTn dur="1" fill="hold" display="0" masterRel="nextClick" afterEffect="1"/>
                                        <p:tgtEl>
                                          <p:spTgt spid="220163">
                                            <p:txEl>
                                              <p:pRg st="0" end="0"/>
                                            </p:txEl>
                                          </p:spTgt>
                                        </p:tgtEl>
                                        <p:attrNameLst>
                                          <p:attrName>ppt_c</p:attrName>
                                        </p:attrNameLst>
                                      </p:cBhvr>
                                      <p:to>
                                        <a:schemeClr val="accent1"/>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20163">
                                            <p:txEl>
                                              <p:pRg st="1" end="1"/>
                                            </p:txEl>
                                          </p:spTgt>
                                        </p:tgtEl>
                                        <p:attrNameLst>
                                          <p:attrName>style.visibility</p:attrName>
                                        </p:attrNameLst>
                                      </p:cBhvr>
                                      <p:to>
                                        <p:strVal val="visible"/>
                                      </p:to>
                                    </p:set>
                                    <p:animEffect transition="in" filter="strips(downRight)">
                                      <p:cBhvr>
                                        <p:cTn id="12" dur="500"/>
                                        <p:tgtEl>
                                          <p:spTgt spid="220163">
                                            <p:txEl>
                                              <p:pRg st="1" end="1"/>
                                            </p:txEl>
                                          </p:spTgt>
                                        </p:tgtEl>
                                      </p:cBhvr>
                                    </p:animEffect>
                                  </p:childTnLst>
                                  <p:subTnLst>
                                    <p:animClr clrSpc="rgb" dir="cw">
                                      <p:cBhvr override="childStyle">
                                        <p:cTn dur="1" fill="hold" display="0" masterRel="nextClick" afterEffect="1"/>
                                        <p:tgtEl>
                                          <p:spTgt spid="220163">
                                            <p:txEl>
                                              <p:pRg st="1" end="1"/>
                                            </p:txEl>
                                          </p:spTgt>
                                        </p:tgtEl>
                                        <p:attrNameLst>
                                          <p:attrName>ppt_c</p:attrName>
                                        </p:attrNameLst>
                                      </p:cBhvr>
                                      <p:to>
                                        <a:schemeClr val="accent1"/>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220163">
                                            <p:txEl>
                                              <p:pRg st="2" end="2"/>
                                            </p:txEl>
                                          </p:spTgt>
                                        </p:tgtEl>
                                        <p:attrNameLst>
                                          <p:attrName>style.visibility</p:attrName>
                                        </p:attrNameLst>
                                      </p:cBhvr>
                                      <p:to>
                                        <p:strVal val="visible"/>
                                      </p:to>
                                    </p:set>
                                    <p:animEffect transition="in" filter="strips(downRight)">
                                      <p:cBhvr>
                                        <p:cTn id="17" dur="500"/>
                                        <p:tgtEl>
                                          <p:spTgt spid="220163">
                                            <p:txEl>
                                              <p:pRg st="2" end="2"/>
                                            </p:txEl>
                                          </p:spTgt>
                                        </p:tgtEl>
                                      </p:cBhvr>
                                    </p:animEffect>
                                  </p:childTnLst>
                                  <p:subTnLst>
                                    <p:animClr clrSpc="rgb" dir="cw">
                                      <p:cBhvr override="childStyle">
                                        <p:cTn dur="1" fill="hold" display="0" masterRel="nextClick" afterEffect="1"/>
                                        <p:tgtEl>
                                          <p:spTgt spid="220163">
                                            <p:txEl>
                                              <p:pRg st="2" end="2"/>
                                            </p:txEl>
                                          </p:spTgt>
                                        </p:tgtEl>
                                        <p:attrNameLst>
                                          <p:attrName>ppt_c</p:attrName>
                                        </p:attrNameLst>
                                      </p:cBhvr>
                                      <p:to>
                                        <a:schemeClr val="accent1"/>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220163">
                                            <p:txEl>
                                              <p:pRg st="3" end="3"/>
                                            </p:txEl>
                                          </p:spTgt>
                                        </p:tgtEl>
                                        <p:attrNameLst>
                                          <p:attrName>style.visibility</p:attrName>
                                        </p:attrNameLst>
                                      </p:cBhvr>
                                      <p:to>
                                        <p:strVal val="visible"/>
                                      </p:to>
                                    </p:set>
                                    <p:animEffect transition="in" filter="strips(downRight)">
                                      <p:cBhvr>
                                        <p:cTn id="22" dur="500"/>
                                        <p:tgtEl>
                                          <p:spTgt spid="220163">
                                            <p:txEl>
                                              <p:pRg st="3" end="3"/>
                                            </p:txEl>
                                          </p:spTgt>
                                        </p:tgtEl>
                                      </p:cBhvr>
                                    </p:animEffect>
                                  </p:childTnLst>
                                  <p:subTnLst>
                                    <p:animClr clrSpc="rgb" dir="cw">
                                      <p:cBhvr override="childStyle">
                                        <p:cTn dur="1" fill="hold" display="0" masterRel="nextClick" afterEffect="1"/>
                                        <p:tgtEl>
                                          <p:spTgt spid="220163">
                                            <p:txEl>
                                              <p:pRg st="3" end="3"/>
                                            </p:txEl>
                                          </p:spTgt>
                                        </p:tgtEl>
                                        <p:attrNameLst>
                                          <p:attrName>ppt_c</p:attrName>
                                        </p:attrNameLst>
                                      </p:cBhvr>
                                      <p:to>
                                        <a:schemeClr val="accent1"/>
                                      </p:to>
                                    </p:animClr>
                                  </p:sub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220163">
                                            <p:txEl>
                                              <p:pRg st="4" end="4"/>
                                            </p:txEl>
                                          </p:spTgt>
                                        </p:tgtEl>
                                        <p:attrNameLst>
                                          <p:attrName>style.visibility</p:attrName>
                                        </p:attrNameLst>
                                      </p:cBhvr>
                                      <p:to>
                                        <p:strVal val="visible"/>
                                      </p:to>
                                    </p:set>
                                    <p:animEffect transition="in" filter="strips(downRight)">
                                      <p:cBhvr>
                                        <p:cTn id="27" dur="500"/>
                                        <p:tgtEl>
                                          <p:spTgt spid="220163">
                                            <p:txEl>
                                              <p:pRg st="4" end="4"/>
                                            </p:txEl>
                                          </p:spTgt>
                                        </p:tgtEl>
                                      </p:cBhvr>
                                    </p:animEffect>
                                  </p:childTnLst>
                                  <p:subTnLst>
                                    <p:animClr clrSpc="rgb" dir="cw">
                                      <p:cBhvr override="childStyle">
                                        <p:cTn dur="1" fill="hold" display="0" masterRel="nextClick" afterEffect="1"/>
                                        <p:tgtEl>
                                          <p:spTgt spid="220163">
                                            <p:txEl>
                                              <p:pRg st="4" end="4"/>
                                            </p:txEl>
                                          </p:spTgt>
                                        </p:tgtEl>
                                        <p:attrNameLst>
                                          <p:attrName>ppt_c</p:attrName>
                                        </p:attrNameLst>
                                      </p:cBhvr>
                                      <p:to>
                                        <a:schemeClr val="accent1"/>
                                      </p:to>
                                    </p:animClr>
                                  </p:sub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0164"/>
                                        </p:tgtEl>
                                        <p:attrNameLst>
                                          <p:attrName>style.visibility</p:attrName>
                                        </p:attrNameLst>
                                      </p:cBhvr>
                                      <p:to>
                                        <p:strVal val="visible"/>
                                      </p:to>
                                    </p:set>
                                    <p:animEffect transition="in" filter="blinds(horizontal)">
                                      <p:cBhvr>
                                        <p:cTn id="32" dur="500"/>
                                        <p:tgtEl>
                                          <p:spTgt spid="220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3" grpId="0" build="p" bldLvl="2" autoUpdateAnimBg="0"/>
      <p:bldP spid="220164"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Content Placeholder 8"/>
          <p:cNvSpPr>
            <a:spLocks noGrp="1"/>
          </p:cNvSpPr>
          <p:nvPr>
            <p:ph type="body" sz="quarter" idx="12"/>
          </p:nvPr>
        </p:nvSpPr>
        <p:spPr/>
        <p:txBody>
          <a:bodyPr/>
          <a:lstStyle/>
          <a:p>
            <a:pPr>
              <a:spcAft>
                <a:spcPts val="1200"/>
              </a:spcAft>
            </a:pPr>
            <a:r>
              <a:rPr lang="en-US" altLang="en-US" dirty="0"/>
              <a:t>Prevent data inconsistency</a:t>
            </a:r>
          </a:p>
          <a:p>
            <a:pPr>
              <a:spcAft>
                <a:spcPts val="1200"/>
              </a:spcAft>
            </a:pPr>
            <a:r>
              <a:rPr lang="en-US" altLang="en-US" dirty="0"/>
              <a:t>Prevent update errors</a:t>
            </a:r>
          </a:p>
          <a:p>
            <a:pPr>
              <a:spcAft>
                <a:spcPts val="1200"/>
              </a:spcAft>
            </a:pPr>
            <a:r>
              <a:rPr lang="en-US" altLang="en-US" dirty="0"/>
              <a:t>Eliminate data redundancy</a:t>
            </a:r>
          </a:p>
        </p:txBody>
      </p:sp>
      <p:sp>
        <p:nvSpPr>
          <p:cNvPr id="21506" name="Title 7"/>
          <p:cNvSpPr>
            <a:spLocks noGrp="1"/>
          </p:cNvSpPr>
          <p:nvPr>
            <p:ph type="title"/>
          </p:nvPr>
        </p:nvSpPr>
        <p:spPr/>
        <p:txBody>
          <a:bodyPr/>
          <a:lstStyle/>
          <a:p>
            <a:r>
              <a:rPr lang="en-US" altLang="en-US" dirty="0"/>
              <a:t>Database Normalization</a:t>
            </a:r>
          </a:p>
        </p:txBody>
      </p:sp>
      <p:sp>
        <p:nvSpPr>
          <p:cNvPr id="2" name="Slide Number Placeholder 1"/>
          <p:cNvSpPr>
            <a:spLocks noGrp="1"/>
          </p:cNvSpPr>
          <p:nvPr>
            <p:ph type="sldNum" sz="quarter" idx="4"/>
          </p:nvPr>
        </p:nvSpPr>
        <p:spPr/>
        <p:txBody>
          <a:bodyPr/>
          <a:lstStyle/>
          <a:p>
            <a:fld id="{F3BF8891-5E06-46C2-89A4-6DB85D39BA35}" type="slidenum">
              <a:rPr lang="en-US" smtClean="0"/>
              <a:pPr/>
              <a:t>37</a:t>
            </a:fld>
            <a:endParaRPr lang="en-US" dirty="0"/>
          </a:p>
        </p:txBody>
      </p:sp>
    </p:spTree>
    <p:custDataLst>
      <p:tags r:id="rId1"/>
    </p:custDataLst>
    <p:extLst>
      <p:ext uri="{BB962C8B-B14F-4D97-AF65-F5344CB8AC3E}">
        <p14:creationId xmlns:p14="http://schemas.microsoft.com/office/powerpoint/2010/main" val="35698975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type="body" sz="quarter" idx="12"/>
          </p:nvPr>
        </p:nvSpPr>
        <p:spPr>
          <a:xfrm>
            <a:off x="403401" y="4849983"/>
            <a:ext cx="8591897" cy="2248809"/>
          </a:xfrm>
        </p:spPr>
        <p:txBody>
          <a:bodyPr/>
          <a:lstStyle/>
          <a:p>
            <a:r>
              <a:rPr lang="en-US" altLang="en-US" dirty="0"/>
              <a:t>Two tables: Person and Company</a:t>
            </a:r>
          </a:p>
          <a:p>
            <a:r>
              <a:rPr lang="en-US" altLang="en-US" dirty="0"/>
              <a:t>Each has a unique row identifier—a primary key</a:t>
            </a:r>
          </a:p>
          <a:p>
            <a:r>
              <a:rPr lang="en-US" altLang="en-US" dirty="0"/>
              <a:t>Need to link the company to the contact</a:t>
            </a:r>
          </a:p>
        </p:txBody>
      </p:sp>
      <p:sp>
        <p:nvSpPr>
          <p:cNvPr id="22530" name="Title 1"/>
          <p:cNvSpPr>
            <a:spLocks noGrp="1"/>
          </p:cNvSpPr>
          <p:nvPr>
            <p:ph type="title"/>
          </p:nvPr>
        </p:nvSpPr>
        <p:spPr/>
        <p:txBody>
          <a:bodyPr/>
          <a:lstStyle/>
          <a:p>
            <a:r>
              <a:rPr lang="en-US" altLang="en-US" dirty="0"/>
              <a:t>Normalized Database Structure</a:t>
            </a:r>
          </a:p>
        </p:txBody>
      </p:sp>
      <p:sp>
        <p:nvSpPr>
          <p:cNvPr id="3" name="Slide Number Placeholder 2"/>
          <p:cNvSpPr>
            <a:spLocks noGrp="1"/>
          </p:cNvSpPr>
          <p:nvPr>
            <p:ph type="sldNum" sz="quarter" idx="4"/>
          </p:nvPr>
        </p:nvSpPr>
        <p:spPr/>
        <p:txBody>
          <a:bodyPr/>
          <a:lstStyle/>
          <a:p>
            <a:fld id="{F3BF8891-5E06-46C2-89A4-6DB85D39BA35}" type="slidenum">
              <a:rPr lang="en-US" smtClean="0"/>
              <a:pPr/>
              <a:t>38</a:t>
            </a:fld>
            <a:endParaRPr lang="en-US" dirty="0"/>
          </a:p>
        </p:txBody>
      </p:sp>
      <p:sp>
        <p:nvSpPr>
          <p:cNvPr id="7" name="Content Placeholder 2">
            <a:extLst>
              <a:ext uri="{FF2B5EF4-FFF2-40B4-BE49-F238E27FC236}">
                <a16:creationId xmlns:a16="http://schemas.microsoft.com/office/drawing/2014/main" id="{D9D64DDC-99CF-264C-B0AD-DF0B9EEADE0E}"/>
              </a:ext>
            </a:extLst>
          </p:cNvPr>
          <p:cNvSpPr txBox="1">
            <a:spLocks/>
          </p:cNvSpPr>
          <p:nvPr/>
        </p:nvSpPr>
        <p:spPr>
          <a:xfrm>
            <a:off x="2027267" y="4241053"/>
            <a:ext cx="6174121" cy="291195"/>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1400" kern="0" dirty="0">
                <a:solidFill>
                  <a:sysClr val="windowText" lastClr="000000"/>
                </a:solidFill>
                <a:latin typeface="Century Gothic" panose="020B0502020202020204" pitchFamily="34" charset="0"/>
              </a:rPr>
              <a:t>Figure 4: Normalized database structure</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7872" y="1470622"/>
            <a:ext cx="6182258" cy="2674186"/>
          </a:xfrm>
          <a:prstGeom prst="rect">
            <a:avLst/>
          </a:prstGeom>
        </p:spPr>
      </p:pic>
    </p:spTree>
    <p:custDataLst>
      <p:tags r:id="rId1"/>
    </p:custDataLst>
    <p:extLst>
      <p:ext uri="{BB962C8B-B14F-4D97-AF65-F5344CB8AC3E}">
        <p14:creationId xmlns:p14="http://schemas.microsoft.com/office/powerpoint/2010/main" val="32660241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New Tables</a:t>
            </a:r>
          </a:p>
        </p:txBody>
      </p:sp>
      <p:sp>
        <p:nvSpPr>
          <p:cNvPr id="2" name="Slide Number Placeholder 1"/>
          <p:cNvSpPr>
            <a:spLocks noGrp="1"/>
          </p:cNvSpPr>
          <p:nvPr>
            <p:ph type="sldNum" sz="quarter" idx="4"/>
          </p:nvPr>
        </p:nvSpPr>
        <p:spPr/>
        <p:txBody>
          <a:bodyPr/>
          <a:lstStyle/>
          <a:p>
            <a:fld id="{F3BF8891-5E06-46C2-89A4-6DB85D39BA35}" type="slidenum">
              <a:rPr lang="en-US" smtClean="0"/>
              <a:pPr/>
              <a:t>39</a:t>
            </a:fld>
            <a:endParaRPr lang="en-US" dirty="0"/>
          </a:p>
        </p:txBody>
      </p:sp>
      <p:sp>
        <p:nvSpPr>
          <p:cNvPr id="10" name="Text Placeholder 8">
            <a:extLst>
              <a:ext uri="{FF2B5EF4-FFF2-40B4-BE49-F238E27FC236}">
                <a16:creationId xmlns:a16="http://schemas.microsoft.com/office/drawing/2014/main" id="{35318FCF-8F2A-EA4C-8041-17A271CD64E0}"/>
              </a:ext>
            </a:extLst>
          </p:cNvPr>
          <p:cNvSpPr txBox="1">
            <a:spLocks/>
          </p:cNvSpPr>
          <p:nvPr/>
        </p:nvSpPr>
        <p:spPr>
          <a:xfrm>
            <a:off x="1330036" y="6603385"/>
            <a:ext cx="7753255" cy="533400"/>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1400" kern="0" dirty="0">
                <a:solidFill>
                  <a:sysClr val="windowText" lastClr="000000"/>
                </a:solidFill>
                <a:latin typeface="Century Gothic" panose="020B0502020202020204" pitchFamily="34" charset="0"/>
              </a:rPr>
              <a:t>Figure 5: Top: New Person table using same data as previous Contact table </a:t>
            </a:r>
          </a:p>
          <a:p>
            <a:r>
              <a:rPr lang="en-US" altLang="en-US" sz="1400" kern="0" dirty="0">
                <a:solidFill>
                  <a:sysClr val="windowText" lastClr="000000"/>
                </a:solidFill>
                <a:latin typeface="Century Gothic" panose="020B0502020202020204" pitchFamily="34" charset="0"/>
              </a:rPr>
              <a:t>Bottom: New Company table using same data as previous Contact table</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905" y="1534331"/>
            <a:ext cx="8541382" cy="4940979"/>
          </a:xfrm>
          <a:prstGeom prst="rect">
            <a:avLst/>
          </a:prstGeom>
        </p:spPr>
      </p:pic>
    </p:spTree>
    <p:custDataLst>
      <p:tags r:id="rId1"/>
    </p:custDataLst>
    <p:extLst>
      <p:ext uri="{BB962C8B-B14F-4D97-AF65-F5344CB8AC3E}">
        <p14:creationId xmlns:p14="http://schemas.microsoft.com/office/powerpoint/2010/main" val="2418913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Data Storage Options</a:t>
            </a:r>
          </a:p>
        </p:txBody>
      </p:sp>
      <p:sp>
        <p:nvSpPr>
          <p:cNvPr id="19459" name="Text Placeholder 2"/>
          <p:cNvSpPr>
            <a:spLocks noGrp="1"/>
          </p:cNvSpPr>
          <p:nvPr>
            <p:ph type="body" sz="quarter" idx="10"/>
          </p:nvPr>
        </p:nvSpPr>
        <p:spPr/>
        <p:txBody>
          <a:bodyPr/>
          <a:lstStyle/>
          <a:p>
            <a:r>
              <a:rPr lang="en-US" altLang="en-US" dirty="0"/>
              <a:t>Text and data files</a:t>
            </a:r>
          </a:p>
          <a:p>
            <a:r>
              <a:rPr lang="en-US" altLang="en-US" dirty="0"/>
              <a:t>Spreadsheets</a:t>
            </a:r>
          </a:p>
          <a:p>
            <a:r>
              <a:rPr lang="en-US" altLang="en-US" dirty="0"/>
              <a:t>Databases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4</a:t>
            </a:fld>
            <a:endParaRPr lang="en-US" dirty="0"/>
          </a:p>
        </p:txBody>
      </p:sp>
    </p:spTree>
    <p:custDataLst>
      <p:tags r:id="rId1"/>
    </p:custDataLst>
    <p:extLst>
      <p:ext uri="{BB962C8B-B14F-4D97-AF65-F5344CB8AC3E}">
        <p14:creationId xmlns:p14="http://schemas.microsoft.com/office/powerpoint/2010/main" val="38734841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p:cNvSpPr>
            <a:spLocks noGrp="1"/>
          </p:cNvSpPr>
          <p:nvPr>
            <p:ph type="body" sz="quarter" idx="12"/>
          </p:nvPr>
        </p:nvSpPr>
        <p:spPr>
          <a:xfrm>
            <a:off x="403402" y="2134506"/>
            <a:ext cx="4016198" cy="4343400"/>
          </a:xfrm>
        </p:spPr>
        <p:txBody>
          <a:bodyPr/>
          <a:lstStyle/>
          <a:p>
            <a:pPr>
              <a:spcAft>
                <a:spcPts val="1200"/>
              </a:spcAft>
            </a:pPr>
            <a:r>
              <a:rPr lang="en-US" altLang="en-US" dirty="0"/>
              <a:t>Database Management System</a:t>
            </a:r>
          </a:p>
          <a:p>
            <a:pPr lvl="2"/>
            <a:r>
              <a:rPr lang="en-US" altLang="en-US" dirty="0"/>
              <a:t>Create</a:t>
            </a:r>
          </a:p>
          <a:p>
            <a:pPr lvl="2"/>
            <a:r>
              <a:rPr lang="en-US" altLang="en-US" dirty="0"/>
              <a:t>Maintain</a:t>
            </a:r>
          </a:p>
          <a:p>
            <a:pPr lvl="2"/>
            <a:r>
              <a:rPr lang="en-US" altLang="en-US" dirty="0"/>
              <a:t>Use</a:t>
            </a:r>
          </a:p>
        </p:txBody>
      </p:sp>
      <p:sp>
        <p:nvSpPr>
          <p:cNvPr id="24578" name="Title 1"/>
          <p:cNvSpPr>
            <a:spLocks noGrp="1"/>
          </p:cNvSpPr>
          <p:nvPr>
            <p:ph type="title"/>
          </p:nvPr>
        </p:nvSpPr>
        <p:spPr/>
        <p:txBody>
          <a:bodyPr/>
          <a:lstStyle/>
          <a:p>
            <a:r>
              <a:rPr lang="en-US" altLang="en-US" dirty="0"/>
              <a:t>How Do We Do This?</a:t>
            </a:r>
          </a:p>
        </p:txBody>
      </p:sp>
      <p:sp>
        <p:nvSpPr>
          <p:cNvPr id="2" name="Slide Number Placeholder 1"/>
          <p:cNvSpPr>
            <a:spLocks noGrp="1"/>
          </p:cNvSpPr>
          <p:nvPr>
            <p:ph type="sldNum" sz="quarter" idx="4"/>
          </p:nvPr>
        </p:nvSpPr>
        <p:spPr/>
        <p:txBody>
          <a:bodyPr/>
          <a:lstStyle/>
          <a:p>
            <a:fld id="{F3BF8891-5E06-46C2-89A4-6DB85D39BA35}" type="slidenum">
              <a:rPr lang="en-US" smtClean="0"/>
              <a:pPr/>
              <a:t>40</a:t>
            </a:fld>
            <a:endParaRPr lang="en-US" dirty="0"/>
          </a:p>
        </p:txBody>
      </p:sp>
      <p:sp>
        <p:nvSpPr>
          <p:cNvPr id="9" name="Content Placeholder 2">
            <a:extLst>
              <a:ext uri="{FF2B5EF4-FFF2-40B4-BE49-F238E27FC236}">
                <a16:creationId xmlns:a16="http://schemas.microsoft.com/office/drawing/2014/main" id="{905D905F-1DA5-944E-AB8A-C4DB5A781460}"/>
              </a:ext>
            </a:extLst>
          </p:cNvPr>
          <p:cNvSpPr txBox="1">
            <a:spLocks/>
          </p:cNvSpPr>
          <p:nvPr/>
        </p:nvSpPr>
        <p:spPr>
          <a:xfrm>
            <a:off x="5044674" y="2134502"/>
            <a:ext cx="3946928" cy="4343400"/>
          </a:xfrm>
          <a:prstGeom prst="rect">
            <a:avLst/>
          </a:prstGeom>
        </p:spPr>
        <p:txBody>
          <a:bodyPr/>
          <a:lstStyle>
            <a:lvl1pPr marL="342900" indent="-342900" eaLnBrk="1" hangingPunct="1">
              <a:lnSpc>
                <a:spcPct val="110000"/>
              </a:lnSpc>
              <a:spcBef>
                <a:spcPts val="0"/>
              </a:spcBef>
              <a:spcAft>
                <a:spcPts val="600"/>
              </a:spcAft>
              <a:buFont typeface="Arial" panose="020B0604020202020204" pitchFamily="34" charset="0"/>
              <a:buChar char="•"/>
              <a:defRPr sz="2400">
                <a:solidFill>
                  <a:schemeClr val="tx1"/>
                </a:solidFill>
                <a:latin typeface="Century Gothic" panose="020B0502020202020204" pitchFamily="34" charset="0"/>
                <a:ea typeface="+mn-ea"/>
                <a:cs typeface="+mn-cs"/>
              </a:defRPr>
            </a:lvl1pPr>
            <a:lvl2pPr marL="347663" indent="-336550" eaLnBrk="1" hangingPunct="1">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ea typeface="+mn-ea"/>
                <a:cs typeface="+mn-cs"/>
              </a:defRPr>
            </a:lvl2pPr>
            <a:lvl3pPr marL="628650" indent="-280988" eaLnBrk="1" hangingPunct="1">
              <a:lnSpc>
                <a:spcPct val="110000"/>
              </a:lnSpc>
              <a:spcAft>
                <a:spcPts val="1200"/>
              </a:spcAft>
              <a:buSzPct val="90000"/>
              <a:buFont typeface="Courier New" panose="02070309020205020404" pitchFamily="49" charset="0"/>
              <a:buChar char="o"/>
              <a:tabLst/>
              <a:defRPr sz="2400">
                <a:latin typeface="Century Gothic" panose="020B0502020202020204" pitchFamily="34" charset="0"/>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a:spcAft>
                <a:spcPts val="1200"/>
              </a:spcAft>
            </a:pPr>
            <a:r>
              <a:rPr lang="en-US" altLang="en-US" dirty="0"/>
              <a:t>Many available (NOT an exhaustive list)</a:t>
            </a:r>
          </a:p>
          <a:p>
            <a:pPr lvl="2"/>
            <a:r>
              <a:rPr lang="en-US" altLang="en-US" dirty="0"/>
              <a:t>Oracle</a:t>
            </a:r>
          </a:p>
          <a:p>
            <a:pPr lvl="2"/>
            <a:r>
              <a:rPr lang="en-US" altLang="en-US" dirty="0"/>
              <a:t>Microsoft SQL Server</a:t>
            </a:r>
          </a:p>
          <a:p>
            <a:pPr lvl="2"/>
            <a:r>
              <a:rPr lang="en-US" altLang="en-US" dirty="0"/>
              <a:t>IBM DB2</a:t>
            </a:r>
          </a:p>
          <a:p>
            <a:pPr lvl="2"/>
            <a:r>
              <a:rPr lang="en-US" altLang="en-US" dirty="0"/>
              <a:t>MySQL</a:t>
            </a:r>
          </a:p>
          <a:p>
            <a:pPr lvl="2"/>
            <a:r>
              <a:rPr lang="en-US" altLang="en-US" dirty="0"/>
              <a:t>PostgreSQL</a:t>
            </a:r>
          </a:p>
          <a:p>
            <a:pPr lvl="1"/>
            <a:endParaRPr lang="en-US" altLang="en-US" kern="0" dirty="0">
              <a:solidFill>
                <a:sysClr val="windowText" lastClr="000000"/>
              </a:solidFill>
            </a:endParaRPr>
          </a:p>
        </p:txBody>
      </p:sp>
    </p:spTree>
    <p:custDataLst>
      <p:tags r:id="rId1"/>
    </p:custDataLst>
    <p:extLst>
      <p:ext uri="{BB962C8B-B14F-4D97-AF65-F5344CB8AC3E}">
        <p14:creationId xmlns:p14="http://schemas.microsoft.com/office/powerpoint/2010/main" val="34243283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2"/>
          <p:cNvSpPr>
            <a:spLocks noGrp="1"/>
          </p:cNvSpPr>
          <p:nvPr>
            <p:ph type="body" sz="quarter" idx="12"/>
          </p:nvPr>
        </p:nvSpPr>
        <p:spPr/>
        <p:txBody>
          <a:bodyPr/>
          <a:lstStyle/>
          <a:p>
            <a:pPr>
              <a:spcAft>
                <a:spcPts val="1200"/>
              </a:spcAft>
            </a:pPr>
            <a:r>
              <a:rPr lang="en-US" altLang="en-US" dirty="0"/>
              <a:t>Database management system tools</a:t>
            </a:r>
          </a:p>
          <a:p>
            <a:pPr lvl="2"/>
            <a:r>
              <a:rPr lang="en-US" altLang="en-US" dirty="0"/>
              <a:t>Create tables</a:t>
            </a:r>
          </a:p>
          <a:p>
            <a:pPr lvl="2"/>
            <a:r>
              <a:rPr lang="en-US" altLang="en-US" dirty="0"/>
              <a:t>Create relationships</a:t>
            </a:r>
          </a:p>
          <a:p>
            <a:pPr lvl="2"/>
            <a:r>
              <a:rPr lang="en-US" altLang="en-US" dirty="0"/>
              <a:t>Control access</a:t>
            </a:r>
          </a:p>
          <a:p>
            <a:pPr lvl="2"/>
            <a:r>
              <a:rPr lang="en-US" altLang="en-US" dirty="0"/>
              <a:t>More…</a:t>
            </a:r>
          </a:p>
          <a:p>
            <a:pPr>
              <a:spcAft>
                <a:spcPts val="1200"/>
              </a:spcAft>
            </a:pPr>
            <a:r>
              <a:rPr lang="en-US" altLang="en-US" dirty="0"/>
              <a:t>Structured Query Language (SQL)</a:t>
            </a:r>
          </a:p>
          <a:p>
            <a:pPr lvl="2"/>
            <a:r>
              <a:rPr lang="en-US" altLang="en-US" dirty="0"/>
              <a:t>Database management</a:t>
            </a:r>
          </a:p>
          <a:p>
            <a:pPr lvl="2"/>
            <a:r>
              <a:rPr lang="en-US" altLang="en-US" dirty="0"/>
              <a:t>Access to data</a:t>
            </a:r>
          </a:p>
        </p:txBody>
      </p:sp>
      <p:sp>
        <p:nvSpPr>
          <p:cNvPr id="2" name="Slide Number Placeholder 1"/>
          <p:cNvSpPr>
            <a:spLocks noGrp="1"/>
          </p:cNvSpPr>
          <p:nvPr>
            <p:ph type="sldNum" sz="quarter" idx="4"/>
          </p:nvPr>
        </p:nvSpPr>
        <p:spPr/>
        <p:txBody>
          <a:bodyPr/>
          <a:lstStyle/>
          <a:p>
            <a:fld id="{F3BF8891-5E06-46C2-89A4-6DB85D39BA35}" type="slidenum">
              <a:rPr lang="en-US" smtClean="0"/>
              <a:pPr/>
              <a:t>41</a:t>
            </a:fld>
            <a:endParaRPr lang="en-US" dirty="0"/>
          </a:p>
        </p:txBody>
      </p:sp>
      <p:sp>
        <p:nvSpPr>
          <p:cNvPr id="4" name="Title 3"/>
          <p:cNvSpPr>
            <a:spLocks noGrp="1"/>
          </p:cNvSpPr>
          <p:nvPr>
            <p:ph type="title"/>
          </p:nvPr>
        </p:nvSpPr>
        <p:spPr/>
        <p:txBody>
          <a:bodyPr/>
          <a:lstStyle/>
          <a:p>
            <a:r>
              <a:rPr lang="en-US" dirty="0"/>
              <a:t>Building a Database</a:t>
            </a:r>
          </a:p>
        </p:txBody>
      </p:sp>
    </p:spTree>
    <p:custDataLst>
      <p:tags r:id="rId1"/>
    </p:custDataLst>
    <p:extLst>
      <p:ext uri="{BB962C8B-B14F-4D97-AF65-F5344CB8AC3E}">
        <p14:creationId xmlns:p14="http://schemas.microsoft.com/office/powerpoint/2010/main" val="17310575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dirty="0"/>
              <a:t>Why Do We Need Queries</a:t>
            </a:r>
          </a:p>
        </p:txBody>
      </p:sp>
      <p:sp>
        <p:nvSpPr>
          <p:cNvPr id="5124" name="Rectangle 3"/>
          <p:cNvSpPr>
            <a:spLocks noGrp="1" noChangeArrowheads="1"/>
          </p:cNvSpPr>
          <p:nvPr>
            <p:ph type="body" sz="quarter" idx="10"/>
          </p:nvPr>
        </p:nvSpPr>
        <p:spPr>
          <a:xfrm>
            <a:off x="406626" y="2133599"/>
            <a:ext cx="9156474" cy="4510481"/>
          </a:xfrm>
          <a:noFill/>
        </p:spPr>
        <p:txBody>
          <a:bodyPr/>
          <a:lstStyle/>
          <a:p>
            <a:pPr marL="457200" indent="-457200">
              <a:spcAft>
                <a:spcPts val="1200"/>
              </a:spcAft>
              <a:buFont typeface="Arial"/>
              <a:buChar char="•"/>
            </a:pPr>
            <a:r>
              <a:rPr lang="en-US" dirty="0"/>
              <a:t>Natural languages (English) are too vague.</a:t>
            </a:r>
          </a:p>
          <a:p>
            <a:pPr marL="914400" lvl="1" indent="-457200">
              <a:spcBef>
                <a:spcPts val="0"/>
              </a:spcBef>
              <a:spcAft>
                <a:spcPts val="1200"/>
              </a:spcAft>
              <a:buFont typeface="Arial"/>
              <a:buChar char="•"/>
            </a:pPr>
            <a:r>
              <a:rPr lang="en-US" dirty="0"/>
              <a:t>With complex questions, it can be hard to verify that the question was interpreted correctly and that the answer we received is truly correct.</a:t>
            </a:r>
          </a:p>
          <a:p>
            <a:pPr marL="914400" lvl="1" indent="-457200">
              <a:spcBef>
                <a:spcPts val="0"/>
              </a:spcBef>
              <a:spcAft>
                <a:spcPts val="1200"/>
              </a:spcAft>
              <a:buFont typeface="Arial"/>
              <a:buChar char="•"/>
            </a:pPr>
            <a:r>
              <a:rPr lang="en-US" dirty="0"/>
              <a:t>Consider the question: Who are our best customers?</a:t>
            </a:r>
          </a:p>
          <a:p>
            <a:pPr marL="457200" indent="-457200">
              <a:spcAft>
                <a:spcPts val="1200"/>
              </a:spcAft>
              <a:buFont typeface="Arial"/>
              <a:buChar char="•"/>
            </a:pPr>
            <a:r>
              <a:rPr lang="en-US" dirty="0"/>
              <a:t>We need a query system with more structure.</a:t>
            </a:r>
          </a:p>
          <a:p>
            <a:pPr marL="457200" indent="-457200">
              <a:spcAft>
                <a:spcPts val="1200"/>
              </a:spcAft>
              <a:buFont typeface="Arial"/>
              <a:buChar char="•"/>
            </a:pPr>
            <a:r>
              <a:rPr lang="en-US" dirty="0"/>
              <a:t>We need a standardized system so users and developers can learn one method that works on any (most) systems.</a:t>
            </a:r>
          </a:p>
          <a:p>
            <a:pPr marL="914400" lvl="1" indent="-457200">
              <a:spcBef>
                <a:spcPts val="0"/>
              </a:spcBef>
              <a:spcAft>
                <a:spcPts val="1200"/>
              </a:spcAft>
              <a:buFont typeface="Arial"/>
              <a:buChar char="•"/>
            </a:pPr>
            <a:r>
              <a:rPr lang="en-US" dirty="0"/>
              <a:t>SQL</a:t>
            </a:r>
          </a:p>
        </p:txBody>
      </p:sp>
      <p:sp>
        <p:nvSpPr>
          <p:cNvPr id="5122" name="Slide Number Placeholder 5"/>
          <p:cNvSpPr>
            <a:spLocks noGrp="1"/>
          </p:cNvSpPr>
          <p:nvPr>
            <p:ph type="sldNum" sz="quarter" idx="12"/>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charset="0"/>
                <a:ea typeface="ＭＳ Ｐゴシック" charset="0"/>
              </a:defRPr>
            </a:lvl1pPr>
            <a:lvl2pPr marL="827795" indent="-318383">
              <a:defRPr>
                <a:solidFill>
                  <a:schemeClr val="tx1"/>
                </a:solidFill>
                <a:latin typeface="Arial" charset="0"/>
                <a:ea typeface="ＭＳ Ｐゴシック" charset="0"/>
              </a:defRPr>
            </a:lvl2pPr>
            <a:lvl3pPr marL="1273531" indent="-254706">
              <a:defRPr>
                <a:solidFill>
                  <a:schemeClr val="tx1"/>
                </a:solidFill>
                <a:latin typeface="Arial" charset="0"/>
                <a:ea typeface="ＭＳ Ｐゴシック" charset="0"/>
              </a:defRPr>
            </a:lvl3pPr>
            <a:lvl4pPr marL="1782943" indent="-254706">
              <a:defRPr>
                <a:solidFill>
                  <a:schemeClr val="tx1"/>
                </a:solidFill>
                <a:latin typeface="Arial" charset="0"/>
                <a:ea typeface="ＭＳ Ｐゴシック" charset="0"/>
              </a:defRPr>
            </a:lvl4pPr>
            <a:lvl5pPr marL="2292355" indent="-254706">
              <a:defRPr>
                <a:solidFill>
                  <a:schemeClr val="tx1"/>
                </a:solidFill>
                <a:latin typeface="Arial" charset="0"/>
                <a:ea typeface="ＭＳ Ｐゴシック" charset="0"/>
              </a:defRPr>
            </a:lvl5pPr>
            <a:lvl6pPr marL="2801767" indent="-254706" eaLnBrk="0" fontAlgn="base" hangingPunct="0">
              <a:spcBef>
                <a:spcPct val="0"/>
              </a:spcBef>
              <a:spcAft>
                <a:spcPct val="0"/>
              </a:spcAft>
              <a:defRPr>
                <a:solidFill>
                  <a:schemeClr val="tx1"/>
                </a:solidFill>
                <a:latin typeface="Arial" charset="0"/>
                <a:ea typeface="ＭＳ Ｐゴシック" charset="0"/>
              </a:defRPr>
            </a:lvl6pPr>
            <a:lvl7pPr marL="3311180" indent="-254706" eaLnBrk="0" fontAlgn="base" hangingPunct="0">
              <a:spcBef>
                <a:spcPct val="0"/>
              </a:spcBef>
              <a:spcAft>
                <a:spcPct val="0"/>
              </a:spcAft>
              <a:defRPr>
                <a:solidFill>
                  <a:schemeClr val="tx1"/>
                </a:solidFill>
                <a:latin typeface="Arial" charset="0"/>
                <a:ea typeface="ＭＳ Ｐゴシック" charset="0"/>
              </a:defRPr>
            </a:lvl7pPr>
            <a:lvl8pPr marL="3820592" indent="-254706" eaLnBrk="0" fontAlgn="base" hangingPunct="0">
              <a:spcBef>
                <a:spcPct val="0"/>
              </a:spcBef>
              <a:spcAft>
                <a:spcPct val="0"/>
              </a:spcAft>
              <a:defRPr>
                <a:solidFill>
                  <a:schemeClr val="tx1"/>
                </a:solidFill>
                <a:latin typeface="Arial" charset="0"/>
                <a:ea typeface="ＭＳ Ｐゴシック" charset="0"/>
              </a:defRPr>
            </a:lvl8pPr>
            <a:lvl9pPr marL="4330004" indent="-254706" eaLnBrk="0" fontAlgn="base" hangingPunct="0">
              <a:spcBef>
                <a:spcPct val="0"/>
              </a:spcBef>
              <a:spcAft>
                <a:spcPct val="0"/>
              </a:spcAft>
              <a:defRPr>
                <a:solidFill>
                  <a:schemeClr val="tx1"/>
                </a:solidFill>
                <a:latin typeface="Arial" charset="0"/>
                <a:ea typeface="ＭＳ Ｐゴシック" charset="0"/>
              </a:defRPr>
            </a:lvl9pPr>
          </a:lstStyle>
          <a:p>
            <a:fld id="{5A57EF68-E952-F54A-A36C-74A82B41E096}" type="slidenum">
              <a:rPr lang="en-US">
                <a:latin typeface="Garamond" charset="0"/>
              </a:rPr>
              <a:pPr/>
              <a:t>42</a:t>
            </a:fld>
            <a:endParaRPr lang="en-US" dirty="0">
              <a:latin typeface="Garamond" charset="0"/>
            </a:endParaRPr>
          </a:p>
        </p:txBody>
      </p:sp>
    </p:spTree>
    <p:extLst>
      <p:ext uri="{BB962C8B-B14F-4D97-AF65-F5344CB8AC3E}">
        <p14:creationId xmlns:p14="http://schemas.microsoft.com/office/powerpoint/2010/main" val="31784526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a:lnSpc>
                <a:spcPct val="110000"/>
              </a:lnSpc>
            </a:pPr>
            <a:r>
              <a:rPr lang="en-US" sz="3600" b="1" dirty="0">
                <a:solidFill>
                  <a:srgbClr val="A29CC0"/>
                </a:solidFill>
                <a:latin typeface="Century Gothic" panose="020B0502020202020204" pitchFamily="34" charset="0"/>
                <a:cs typeface="+mj-cs"/>
              </a:rPr>
              <a:t>Four Questions to Create a Query</a:t>
            </a:r>
          </a:p>
        </p:txBody>
      </p:sp>
      <p:sp>
        <p:nvSpPr>
          <p:cNvPr id="6148" name="Rectangle 3"/>
          <p:cNvSpPr>
            <a:spLocks noGrp="1" noChangeArrowheads="1"/>
          </p:cNvSpPr>
          <p:nvPr>
            <p:ph type="body" sz="quarter" idx="10"/>
          </p:nvPr>
        </p:nvSpPr>
        <p:spPr>
          <a:noFill/>
        </p:spPr>
        <p:txBody>
          <a:bodyPr/>
          <a:lstStyle/>
          <a:p>
            <a:pPr marL="457200" indent="-457200">
              <a:lnSpc>
                <a:spcPct val="140000"/>
              </a:lnSpc>
              <a:spcAft>
                <a:spcPts val="1200"/>
              </a:spcAft>
              <a:buFont typeface="Arial"/>
              <a:buChar char="•"/>
            </a:pPr>
            <a:r>
              <a:rPr lang="en-US" dirty="0"/>
              <a:t>What output do you want to see?</a:t>
            </a:r>
          </a:p>
          <a:p>
            <a:pPr marL="457200" indent="-457200">
              <a:lnSpc>
                <a:spcPct val="140000"/>
              </a:lnSpc>
              <a:spcAft>
                <a:spcPts val="1200"/>
              </a:spcAft>
              <a:buFont typeface="Arial"/>
              <a:buChar char="•"/>
            </a:pPr>
            <a:r>
              <a:rPr lang="en-US" dirty="0"/>
              <a:t>What do you already know (or what constraints are given)?</a:t>
            </a:r>
          </a:p>
          <a:p>
            <a:pPr marL="457200" indent="-457200">
              <a:lnSpc>
                <a:spcPct val="140000"/>
              </a:lnSpc>
              <a:spcAft>
                <a:spcPts val="1200"/>
              </a:spcAft>
              <a:buFont typeface="Arial"/>
              <a:buChar char="•"/>
            </a:pPr>
            <a:r>
              <a:rPr lang="en-US" dirty="0"/>
              <a:t>What tables are involved?</a:t>
            </a:r>
          </a:p>
          <a:p>
            <a:pPr marL="457200" indent="-457200">
              <a:lnSpc>
                <a:spcPct val="140000"/>
              </a:lnSpc>
              <a:spcAft>
                <a:spcPts val="1200"/>
              </a:spcAft>
              <a:buFont typeface="Arial"/>
              <a:buChar char="•"/>
            </a:pPr>
            <a:r>
              <a:rPr lang="en-US" dirty="0"/>
              <a:t>How are the tables joined together?</a:t>
            </a:r>
          </a:p>
        </p:txBody>
      </p:sp>
      <p:sp>
        <p:nvSpPr>
          <p:cNvPr id="6146" name="Slide Number Placeholder 5"/>
          <p:cNvSpPr>
            <a:spLocks noGrp="1"/>
          </p:cNvSpPr>
          <p:nvPr>
            <p:ph type="sldNum" sz="quarter" idx="12"/>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a:defRPr>
                <a:solidFill>
                  <a:schemeClr val="tx1"/>
                </a:solidFill>
                <a:latin typeface="Arial" charset="0"/>
                <a:ea typeface="ＭＳ Ｐゴシック" charset="0"/>
              </a:defRPr>
            </a:lvl1pPr>
            <a:lvl2pPr marL="827795" indent="-318383">
              <a:defRPr>
                <a:solidFill>
                  <a:schemeClr val="tx1"/>
                </a:solidFill>
                <a:latin typeface="Arial" charset="0"/>
                <a:ea typeface="ＭＳ Ｐゴシック" charset="0"/>
              </a:defRPr>
            </a:lvl2pPr>
            <a:lvl3pPr marL="1273531" indent="-254706">
              <a:defRPr>
                <a:solidFill>
                  <a:schemeClr val="tx1"/>
                </a:solidFill>
                <a:latin typeface="Arial" charset="0"/>
                <a:ea typeface="ＭＳ Ｐゴシック" charset="0"/>
              </a:defRPr>
            </a:lvl3pPr>
            <a:lvl4pPr marL="1782943" indent="-254706">
              <a:defRPr>
                <a:solidFill>
                  <a:schemeClr val="tx1"/>
                </a:solidFill>
                <a:latin typeface="Arial" charset="0"/>
                <a:ea typeface="ＭＳ Ｐゴシック" charset="0"/>
              </a:defRPr>
            </a:lvl4pPr>
            <a:lvl5pPr marL="2292355" indent="-254706">
              <a:defRPr>
                <a:solidFill>
                  <a:schemeClr val="tx1"/>
                </a:solidFill>
                <a:latin typeface="Arial" charset="0"/>
                <a:ea typeface="ＭＳ Ｐゴシック" charset="0"/>
              </a:defRPr>
            </a:lvl5pPr>
            <a:lvl6pPr marL="2801767" indent="-254706" eaLnBrk="0" fontAlgn="base" hangingPunct="0">
              <a:spcBef>
                <a:spcPct val="0"/>
              </a:spcBef>
              <a:spcAft>
                <a:spcPct val="0"/>
              </a:spcAft>
              <a:defRPr>
                <a:solidFill>
                  <a:schemeClr val="tx1"/>
                </a:solidFill>
                <a:latin typeface="Arial" charset="0"/>
                <a:ea typeface="ＭＳ Ｐゴシック" charset="0"/>
              </a:defRPr>
            </a:lvl6pPr>
            <a:lvl7pPr marL="3311180" indent="-254706" eaLnBrk="0" fontAlgn="base" hangingPunct="0">
              <a:spcBef>
                <a:spcPct val="0"/>
              </a:spcBef>
              <a:spcAft>
                <a:spcPct val="0"/>
              </a:spcAft>
              <a:defRPr>
                <a:solidFill>
                  <a:schemeClr val="tx1"/>
                </a:solidFill>
                <a:latin typeface="Arial" charset="0"/>
                <a:ea typeface="ＭＳ Ｐゴシック" charset="0"/>
              </a:defRPr>
            </a:lvl7pPr>
            <a:lvl8pPr marL="3820592" indent="-254706" eaLnBrk="0" fontAlgn="base" hangingPunct="0">
              <a:spcBef>
                <a:spcPct val="0"/>
              </a:spcBef>
              <a:spcAft>
                <a:spcPct val="0"/>
              </a:spcAft>
              <a:defRPr>
                <a:solidFill>
                  <a:schemeClr val="tx1"/>
                </a:solidFill>
                <a:latin typeface="Arial" charset="0"/>
                <a:ea typeface="ＭＳ Ｐゴシック" charset="0"/>
              </a:defRPr>
            </a:lvl8pPr>
            <a:lvl9pPr marL="4330004" indent="-254706" eaLnBrk="0" fontAlgn="base" hangingPunct="0">
              <a:spcBef>
                <a:spcPct val="0"/>
              </a:spcBef>
              <a:spcAft>
                <a:spcPct val="0"/>
              </a:spcAft>
              <a:defRPr>
                <a:solidFill>
                  <a:schemeClr val="tx1"/>
                </a:solidFill>
                <a:latin typeface="Arial" charset="0"/>
                <a:ea typeface="ＭＳ Ｐゴシック" charset="0"/>
              </a:defRPr>
            </a:lvl9pPr>
          </a:lstStyle>
          <a:p>
            <a:fld id="{2777CEAC-DEF7-EE40-9D39-AF9DF023C5C4}" type="slidenum">
              <a:rPr lang="en-US">
                <a:latin typeface="Garamond" charset="0"/>
              </a:rPr>
              <a:pPr/>
              <a:t>43</a:t>
            </a:fld>
            <a:endParaRPr lang="en-US" dirty="0">
              <a:latin typeface="Garamond" charset="0"/>
            </a:endParaRPr>
          </a:p>
        </p:txBody>
      </p:sp>
    </p:spTree>
    <p:extLst>
      <p:ext uri="{BB962C8B-B14F-4D97-AF65-F5344CB8AC3E}">
        <p14:creationId xmlns:p14="http://schemas.microsoft.com/office/powerpoint/2010/main" val="32097524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95337" y="-37052"/>
            <a:ext cx="9159072" cy="657424"/>
          </a:xfrm>
        </p:spPr>
        <p:txBody>
          <a:bodyPr/>
          <a:lstStyle/>
          <a:p>
            <a:r>
              <a:rPr lang="en-GB" dirty="0"/>
              <a:t>Critical Success Factors in Database Design</a:t>
            </a:r>
          </a:p>
        </p:txBody>
      </p:sp>
      <p:sp>
        <p:nvSpPr>
          <p:cNvPr id="22531" name="Rectangle 3"/>
          <p:cNvSpPr>
            <a:spLocks noGrp="1" noChangeArrowheads="1"/>
          </p:cNvSpPr>
          <p:nvPr>
            <p:ph type="body" sz="quarter" idx="10"/>
          </p:nvPr>
        </p:nvSpPr>
        <p:spPr>
          <a:noFill/>
        </p:spPr>
        <p:txBody>
          <a:bodyPr lIns="100822" tIns="49526" rIns="100822" bIns="49526"/>
          <a:lstStyle/>
          <a:p>
            <a:pPr marL="342900" indent="-342900">
              <a:buFont typeface="Arial"/>
              <a:buChar char="•"/>
            </a:pPr>
            <a:r>
              <a:rPr lang="en-GB" dirty="0"/>
              <a:t>Work interactively with users as much as possible.</a:t>
            </a:r>
          </a:p>
          <a:p>
            <a:pPr marL="342900" indent="-342900">
              <a:buFont typeface="Arial"/>
              <a:buChar char="•"/>
            </a:pPr>
            <a:r>
              <a:rPr lang="en-GB" dirty="0"/>
              <a:t>Follow a structured method throughout the data modeling process.</a:t>
            </a:r>
          </a:p>
          <a:p>
            <a:pPr marL="342900" indent="-342900">
              <a:buFont typeface="Arial"/>
              <a:buChar char="•"/>
            </a:pPr>
            <a:r>
              <a:rPr lang="en-GB" dirty="0"/>
              <a:t>Employ a data-driven approach.</a:t>
            </a:r>
          </a:p>
          <a:p>
            <a:pPr marL="342900" indent="-342900">
              <a:buFont typeface="Arial"/>
              <a:buChar char="•"/>
            </a:pPr>
            <a:r>
              <a:rPr lang="en-GB" dirty="0"/>
              <a:t>Incorporate structural and integrity considerations into the data models.</a:t>
            </a:r>
          </a:p>
          <a:p>
            <a:pPr marL="342900" indent="-342900">
              <a:lnSpc>
                <a:spcPct val="110000"/>
              </a:lnSpc>
              <a:buFont typeface="Arial"/>
              <a:buChar char="•"/>
            </a:pPr>
            <a:r>
              <a:rPr lang="en-GB" dirty="0"/>
              <a:t>Use diagrams to represent as much of the data models as possible.</a:t>
            </a:r>
          </a:p>
          <a:p>
            <a:pPr marL="342900" indent="-342900">
              <a:lnSpc>
                <a:spcPct val="110000"/>
              </a:lnSpc>
              <a:buFont typeface="Arial"/>
              <a:buChar char="•"/>
            </a:pPr>
            <a:r>
              <a:rPr lang="en-GB" dirty="0"/>
              <a:t>Build a data dictionary to supplement the data model diagrams.</a:t>
            </a:r>
          </a:p>
          <a:p>
            <a:pPr marL="342900" indent="-342900">
              <a:lnSpc>
                <a:spcPct val="110000"/>
              </a:lnSpc>
              <a:buFont typeface="Arial"/>
              <a:buChar char="•"/>
            </a:pPr>
            <a:r>
              <a:rPr lang="en-GB" dirty="0"/>
              <a:t>Be willing to repeat steps.</a:t>
            </a:r>
          </a:p>
          <a:p>
            <a:pPr marL="342900" indent="-342900">
              <a:buFont typeface="Arial"/>
              <a:buChar char="•"/>
            </a:pPr>
            <a:endParaRPr lang="en-GB" dirty="0"/>
          </a:p>
        </p:txBody>
      </p:sp>
      <p:sp>
        <p:nvSpPr>
          <p:cNvPr id="27649" name="Slide Number Placeholder 3"/>
          <p:cNvSpPr>
            <a:spLocks noGrp="1"/>
          </p:cNvSpPr>
          <p:nvPr>
            <p:ph type="sldNum" sz="quarter" idx="12"/>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Times New Roman" charset="0"/>
                <a:ea typeface="ＭＳ Ｐゴシック" charset="0"/>
                <a:cs typeface="ＭＳ Ｐゴシック" charset="0"/>
              </a:defRPr>
            </a:lvl1pPr>
            <a:lvl2pPr marL="827795" indent="-318383">
              <a:defRPr sz="2700">
                <a:solidFill>
                  <a:schemeClr val="tx1"/>
                </a:solidFill>
                <a:latin typeface="Times New Roman" charset="0"/>
                <a:ea typeface="ＭＳ Ｐゴシック" charset="0"/>
              </a:defRPr>
            </a:lvl2pPr>
            <a:lvl3pPr marL="1273531" indent="-254706">
              <a:defRPr sz="2700">
                <a:solidFill>
                  <a:schemeClr val="tx1"/>
                </a:solidFill>
                <a:latin typeface="Times New Roman" charset="0"/>
                <a:ea typeface="ＭＳ Ｐゴシック" charset="0"/>
              </a:defRPr>
            </a:lvl3pPr>
            <a:lvl4pPr marL="1782943" indent="-254706">
              <a:defRPr sz="2700">
                <a:solidFill>
                  <a:schemeClr val="tx1"/>
                </a:solidFill>
                <a:latin typeface="Times New Roman" charset="0"/>
                <a:ea typeface="ＭＳ Ｐゴシック" charset="0"/>
              </a:defRPr>
            </a:lvl4pPr>
            <a:lvl5pPr marL="2292355" indent="-254706">
              <a:defRPr sz="2700">
                <a:solidFill>
                  <a:schemeClr val="tx1"/>
                </a:solidFill>
                <a:latin typeface="Times New Roman" charset="0"/>
                <a:ea typeface="ＭＳ Ｐゴシック" charset="0"/>
              </a:defRPr>
            </a:lvl5pPr>
            <a:lvl6pPr marL="2801767" indent="-254706" eaLnBrk="0" fontAlgn="base" hangingPunct="0">
              <a:spcBef>
                <a:spcPct val="0"/>
              </a:spcBef>
              <a:spcAft>
                <a:spcPct val="0"/>
              </a:spcAft>
              <a:defRPr sz="2700">
                <a:solidFill>
                  <a:schemeClr val="tx1"/>
                </a:solidFill>
                <a:latin typeface="Times New Roman" charset="0"/>
                <a:ea typeface="ＭＳ Ｐゴシック" charset="0"/>
              </a:defRPr>
            </a:lvl6pPr>
            <a:lvl7pPr marL="3311180" indent="-254706" eaLnBrk="0" fontAlgn="base" hangingPunct="0">
              <a:spcBef>
                <a:spcPct val="0"/>
              </a:spcBef>
              <a:spcAft>
                <a:spcPct val="0"/>
              </a:spcAft>
              <a:defRPr sz="2700">
                <a:solidFill>
                  <a:schemeClr val="tx1"/>
                </a:solidFill>
                <a:latin typeface="Times New Roman" charset="0"/>
                <a:ea typeface="ＭＳ Ｐゴシック" charset="0"/>
              </a:defRPr>
            </a:lvl7pPr>
            <a:lvl8pPr marL="3820592" indent="-254706" eaLnBrk="0" fontAlgn="base" hangingPunct="0">
              <a:spcBef>
                <a:spcPct val="0"/>
              </a:spcBef>
              <a:spcAft>
                <a:spcPct val="0"/>
              </a:spcAft>
              <a:defRPr sz="2700">
                <a:solidFill>
                  <a:schemeClr val="tx1"/>
                </a:solidFill>
                <a:latin typeface="Times New Roman" charset="0"/>
                <a:ea typeface="ＭＳ Ｐゴシック" charset="0"/>
              </a:defRPr>
            </a:lvl8pPr>
            <a:lvl9pPr marL="4330004" indent="-254706" eaLnBrk="0" fontAlgn="base" hangingPunct="0">
              <a:spcBef>
                <a:spcPct val="0"/>
              </a:spcBef>
              <a:spcAft>
                <a:spcPct val="0"/>
              </a:spcAft>
              <a:defRPr sz="2700">
                <a:solidFill>
                  <a:schemeClr val="tx1"/>
                </a:solidFill>
                <a:latin typeface="Times New Roman" charset="0"/>
                <a:ea typeface="ＭＳ Ｐゴシック" charset="0"/>
              </a:defRPr>
            </a:lvl9pPr>
          </a:lstStyle>
          <a:p>
            <a:fld id="{A9321F55-F314-D24D-A010-04477FE996D4}" type="slidenum">
              <a:rPr lang="en-GB" sz="900"/>
              <a:pPr/>
              <a:t>44</a:t>
            </a:fld>
            <a:endParaRPr lang="en-GB" sz="900" dirty="0"/>
          </a:p>
        </p:txBody>
      </p:sp>
    </p:spTree>
    <p:extLst>
      <p:ext uri="{BB962C8B-B14F-4D97-AF65-F5344CB8AC3E}">
        <p14:creationId xmlns:p14="http://schemas.microsoft.com/office/powerpoint/2010/main" val="41350246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5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253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253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253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253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253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253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altLang="en-US" dirty="0"/>
              <a:t>Databases and SQL</a:t>
            </a:r>
          </a:p>
        </p:txBody>
      </p:sp>
      <p:sp>
        <p:nvSpPr>
          <p:cNvPr id="33795" name="Text Placeholder 3"/>
          <p:cNvSpPr>
            <a:spLocks noGrp="1"/>
          </p:cNvSpPr>
          <p:nvPr>
            <p:ph type="body" sz="quarter" idx="10"/>
          </p:nvPr>
        </p:nvSpPr>
        <p:spPr>
          <a:xfrm>
            <a:off x="406625" y="2133600"/>
            <a:ext cx="9147783" cy="4267200"/>
          </a:xfrm>
        </p:spPr>
        <p:txBody>
          <a:bodyPr/>
          <a:lstStyle/>
          <a:p>
            <a:r>
              <a:rPr lang="en-US" altLang="en-US" dirty="0"/>
              <a:t>Data can be stored in files, spreadsheets, or databases</a:t>
            </a:r>
          </a:p>
          <a:p>
            <a:pPr lvl="1">
              <a:spcBef>
                <a:spcPts val="0"/>
              </a:spcBef>
            </a:pPr>
            <a:r>
              <a:rPr lang="en-US" altLang="en-US" dirty="0"/>
              <a:t>Files and spreadsheets </a:t>
            </a:r>
          </a:p>
          <a:p>
            <a:pPr lvl="2">
              <a:spcBef>
                <a:spcPts val="0"/>
              </a:spcBef>
              <a:spcAft>
                <a:spcPts val="600"/>
              </a:spcAft>
            </a:pPr>
            <a:r>
              <a:rPr lang="en-US" altLang="en-US" dirty="0"/>
              <a:t>- Widely available</a:t>
            </a:r>
          </a:p>
          <a:p>
            <a:pPr lvl="2">
              <a:spcBef>
                <a:spcPts val="0"/>
              </a:spcBef>
              <a:spcAft>
                <a:spcPts val="600"/>
              </a:spcAft>
            </a:pPr>
            <a:r>
              <a:rPr lang="en-US" altLang="en-US" dirty="0"/>
              <a:t>- Good for computations</a:t>
            </a:r>
          </a:p>
          <a:p>
            <a:pPr lvl="1">
              <a:spcBef>
                <a:spcPts val="0"/>
              </a:spcBef>
            </a:pPr>
            <a:r>
              <a:rPr lang="en-US" altLang="en-US" dirty="0"/>
              <a:t>Databases</a:t>
            </a:r>
          </a:p>
          <a:p>
            <a:pPr lvl="2">
              <a:spcBef>
                <a:spcPts val="0"/>
              </a:spcBef>
              <a:spcAft>
                <a:spcPts val="600"/>
              </a:spcAft>
            </a:pPr>
            <a:r>
              <a:rPr lang="en-US" altLang="en-US" dirty="0"/>
              <a:t>- Secure</a:t>
            </a:r>
          </a:p>
          <a:p>
            <a:pPr lvl="2">
              <a:spcBef>
                <a:spcPts val="0"/>
              </a:spcBef>
              <a:spcAft>
                <a:spcPts val="600"/>
              </a:spcAft>
            </a:pPr>
            <a:r>
              <a:rPr lang="en-US" altLang="en-US" dirty="0"/>
              <a:t>- Optimized for speed</a:t>
            </a:r>
          </a:p>
          <a:p>
            <a:pPr lvl="2">
              <a:spcBef>
                <a:spcPts val="0"/>
              </a:spcBef>
              <a:spcAft>
                <a:spcPts val="600"/>
              </a:spcAft>
            </a:pPr>
            <a:r>
              <a:rPr lang="en-US" altLang="en-US" dirty="0"/>
              <a:t>- Multiple user access</a:t>
            </a:r>
          </a:p>
          <a:p>
            <a:pPr lvl="2">
              <a:spcBef>
                <a:spcPts val="0"/>
              </a:spcBef>
              <a:spcAft>
                <a:spcPts val="600"/>
              </a:spcAft>
            </a:pPr>
            <a:r>
              <a:rPr lang="en-US" altLang="en-US" dirty="0"/>
              <a:t>- Store relationships</a:t>
            </a:r>
          </a:p>
        </p:txBody>
      </p:sp>
      <p:sp>
        <p:nvSpPr>
          <p:cNvPr id="3" name="Text Placeholder 2">
            <a:extLst>
              <a:ext uri="{FF2B5EF4-FFF2-40B4-BE49-F238E27FC236}">
                <a16:creationId xmlns:a16="http://schemas.microsoft.com/office/drawing/2014/main" id="{CCFE693F-A617-AB4E-8548-6E175A85DB01}"/>
              </a:ext>
            </a:extLst>
          </p:cNvPr>
          <p:cNvSpPr>
            <a:spLocks noGrp="1"/>
          </p:cNvSpPr>
          <p:nvPr>
            <p:ph type="body" sz="quarter" idx="11"/>
          </p:nvPr>
        </p:nvSpPr>
        <p:spPr/>
        <p:txBody>
          <a:bodyPr/>
          <a:lstStyle/>
          <a:p>
            <a:r>
              <a:rPr lang="en-US" altLang="en-US" b="1" dirty="0"/>
              <a:t>Summary</a:t>
            </a:r>
            <a:r>
              <a:rPr lang="en-US" altLang="en-US" dirty="0"/>
              <a:t>—</a:t>
            </a:r>
            <a:r>
              <a:rPr lang="en-US" altLang="en-US" b="1" dirty="0"/>
              <a:t>1</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45</a:t>
            </a:fld>
            <a:endParaRPr lang="en-US" dirty="0"/>
          </a:p>
        </p:txBody>
      </p:sp>
    </p:spTree>
    <p:custDataLst>
      <p:tags r:id="rId1"/>
    </p:custDataLst>
    <p:extLst>
      <p:ext uri="{BB962C8B-B14F-4D97-AF65-F5344CB8AC3E}">
        <p14:creationId xmlns:p14="http://schemas.microsoft.com/office/powerpoint/2010/main" val="41761606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altLang="en-US" dirty="0"/>
              <a:t>Databases and SQL</a:t>
            </a:r>
            <a:endParaRPr lang="en-US" altLang="en-US" sz="3080" dirty="0"/>
          </a:p>
        </p:txBody>
      </p:sp>
      <p:sp>
        <p:nvSpPr>
          <p:cNvPr id="26627" name="Text Placeholder 3"/>
          <p:cNvSpPr>
            <a:spLocks noGrp="1"/>
          </p:cNvSpPr>
          <p:nvPr>
            <p:ph type="body" sz="quarter" idx="10"/>
          </p:nvPr>
        </p:nvSpPr>
        <p:spPr/>
        <p:txBody>
          <a:bodyPr/>
          <a:lstStyle/>
          <a:p>
            <a:pPr eaLnBrk="1" hangingPunct="1">
              <a:spcAft>
                <a:spcPts val="1200"/>
              </a:spcAft>
            </a:pPr>
            <a:r>
              <a:rPr lang="en-US" altLang="en-US" dirty="0"/>
              <a:t>Databases can be modeled using entity-relationship diagrams.</a:t>
            </a:r>
          </a:p>
          <a:p>
            <a:pPr eaLnBrk="1" hangingPunct="1">
              <a:spcAft>
                <a:spcPts val="1200"/>
              </a:spcAft>
            </a:pPr>
            <a:r>
              <a:rPr lang="en-US" altLang="en-US" dirty="0"/>
              <a:t>Relationships can have three different types of cardinality.</a:t>
            </a:r>
          </a:p>
          <a:p>
            <a:pPr eaLnBrk="1" hangingPunct="1">
              <a:spcAft>
                <a:spcPts val="1200"/>
              </a:spcAft>
            </a:pPr>
            <a:r>
              <a:rPr lang="en-US" altLang="en-US" dirty="0"/>
              <a:t>Normalization avoids duplicate data.</a:t>
            </a:r>
          </a:p>
          <a:p>
            <a:pPr eaLnBrk="1" hangingPunct="1">
              <a:spcAft>
                <a:spcPts val="1200"/>
              </a:spcAft>
            </a:pPr>
            <a:r>
              <a:rPr lang="en-US" altLang="en-US" dirty="0"/>
              <a:t>Relationships are created using foreign keys.</a:t>
            </a:r>
          </a:p>
        </p:txBody>
      </p:sp>
      <p:sp>
        <p:nvSpPr>
          <p:cNvPr id="3" name="Text Placeholder 2">
            <a:extLst>
              <a:ext uri="{FF2B5EF4-FFF2-40B4-BE49-F238E27FC236}">
                <a16:creationId xmlns:a16="http://schemas.microsoft.com/office/drawing/2014/main" id="{CCF82B40-D74C-FF41-B851-2D150E835670}"/>
              </a:ext>
            </a:extLst>
          </p:cNvPr>
          <p:cNvSpPr>
            <a:spLocks noGrp="1"/>
          </p:cNvSpPr>
          <p:nvPr>
            <p:ph type="body" sz="quarter" idx="11"/>
          </p:nvPr>
        </p:nvSpPr>
        <p:spPr/>
        <p:txBody>
          <a:bodyPr/>
          <a:lstStyle/>
          <a:p>
            <a:r>
              <a:rPr lang="en-US" altLang="en-US" b="1" dirty="0"/>
              <a:t>Summary</a:t>
            </a:r>
            <a:r>
              <a:rPr lang="en-US" altLang="en-US" dirty="0"/>
              <a:t>—</a:t>
            </a:r>
            <a:r>
              <a:rPr lang="en-US" altLang="en-US" b="1" dirty="0"/>
              <a:t>2</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46</a:t>
            </a:fld>
            <a:endParaRPr lang="en-US" dirty="0"/>
          </a:p>
        </p:txBody>
      </p:sp>
    </p:spTree>
    <p:custDataLst>
      <p:tags r:id="rId1"/>
    </p:custDataLst>
    <p:extLst>
      <p:ext uri="{BB962C8B-B14F-4D97-AF65-F5344CB8AC3E}">
        <p14:creationId xmlns:p14="http://schemas.microsoft.com/office/powerpoint/2010/main" val="22483217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dirty="0"/>
              <a:t>Databases and SQL</a:t>
            </a:r>
            <a:br>
              <a:rPr lang="en-US" altLang="en-US" dirty="0"/>
            </a:br>
            <a:endParaRPr lang="en-US" altLang="en-US" dirty="0"/>
          </a:p>
        </p:txBody>
      </p:sp>
      <p:sp>
        <p:nvSpPr>
          <p:cNvPr id="34819" name="Text Placeholder 2"/>
          <p:cNvSpPr>
            <a:spLocks noGrp="1"/>
          </p:cNvSpPr>
          <p:nvPr>
            <p:ph type="body" sz="quarter" idx="15"/>
          </p:nvPr>
        </p:nvSpPr>
        <p:spPr/>
        <p:txBody>
          <a:bodyPr/>
          <a:lstStyle/>
          <a:p>
            <a:r>
              <a:rPr lang="en-US" altLang="en-US" dirty="0"/>
              <a:t>References</a:t>
            </a:r>
          </a:p>
        </p:txBody>
      </p:sp>
      <p:sp>
        <p:nvSpPr>
          <p:cNvPr id="3" name="Content Placeholder 2">
            <a:extLst>
              <a:ext uri="{FF2B5EF4-FFF2-40B4-BE49-F238E27FC236}">
                <a16:creationId xmlns:a16="http://schemas.microsoft.com/office/drawing/2014/main" id="{3780E330-B1BE-2449-BE46-ED09314D9740}"/>
              </a:ext>
            </a:extLst>
          </p:cNvPr>
          <p:cNvSpPr>
            <a:spLocks noGrp="1"/>
          </p:cNvSpPr>
          <p:nvPr>
            <p:ph sz="quarter" idx="14"/>
          </p:nvPr>
        </p:nvSpPr>
        <p:spPr>
          <a:xfrm>
            <a:off x="417916" y="1769782"/>
            <a:ext cx="9136492" cy="4548572"/>
          </a:xfrm>
        </p:spPr>
        <p:txBody>
          <a:bodyPr/>
          <a:lstStyle/>
          <a:p>
            <a:pPr marL="0" indent="0">
              <a:lnSpc>
                <a:spcPct val="110000"/>
              </a:lnSpc>
              <a:spcAft>
                <a:spcPts val="1200"/>
              </a:spcAft>
            </a:pPr>
            <a:r>
              <a:rPr lang="en-US" altLang="en-US" dirty="0"/>
              <a:t>American National Standards Institute. (2007). Information Systems - Coded Character Sets - 7-Bit American National Standard Code for Information Interchange (7-Bit ASCII). (No. ANSI INCITS 4-1986 (R2007)).</a:t>
            </a:r>
          </a:p>
          <a:p>
            <a:pPr marL="0" indent="0">
              <a:lnSpc>
                <a:spcPct val="110000"/>
              </a:lnSpc>
              <a:spcAft>
                <a:spcPts val="1200"/>
              </a:spcAft>
            </a:pPr>
            <a:r>
              <a:rPr lang="en-US" altLang="en-US" dirty="0"/>
              <a:t>Chen, P. P. (1976). The entity-relationship model—Toward a unified view of data. </a:t>
            </a:r>
            <a:r>
              <a:rPr lang="en-US" altLang="en-US" i="1" dirty="0"/>
              <a:t>ACM Transactions on Database Systems</a:t>
            </a:r>
            <a:r>
              <a:rPr lang="en-US" altLang="en-US" dirty="0"/>
              <a:t>, </a:t>
            </a:r>
            <a:r>
              <a:rPr lang="en-US" altLang="en-US" i="1" dirty="0"/>
              <a:t>1</a:t>
            </a:r>
            <a:r>
              <a:rPr lang="en-US" altLang="en-US" dirty="0"/>
              <a:t>(1).</a:t>
            </a:r>
          </a:p>
          <a:p>
            <a:pPr marL="0" indent="0">
              <a:lnSpc>
                <a:spcPct val="110000"/>
              </a:lnSpc>
              <a:spcAft>
                <a:spcPts val="1200"/>
              </a:spcAft>
            </a:pPr>
            <a:r>
              <a:rPr lang="en-US" altLang="en-US" dirty="0"/>
              <a:t>Codd, E. F. (1970). A relational model of data for large shared data banks. </a:t>
            </a:r>
            <a:r>
              <a:rPr lang="en-US" altLang="en-US" i="1" dirty="0"/>
              <a:t>Communications of the ACM</a:t>
            </a:r>
            <a:r>
              <a:rPr lang="en-US" altLang="en-US" dirty="0"/>
              <a:t>, </a:t>
            </a:r>
            <a:r>
              <a:rPr lang="en-US" altLang="en-US" i="1" dirty="0"/>
              <a:t>13</a:t>
            </a:r>
            <a:r>
              <a:rPr lang="en-US" altLang="en-US" dirty="0"/>
              <a:t>(6), 377-387.</a:t>
            </a:r>
          </a:p>
          <a:p>
            <a:pPr marL="0" indent="0">
              <a:lnSpc>
                <a:spcPct val="110000"/>
              </a:lnSpc>
              <a:spcAft>
                <a:spcPts val="1200"/>
              </a:spcAft>
            </a:pPr>
            <a:r>
              <a:rPr lang="en-US" altLang="en-US" dirty="0"/>
              <a:t>International Organization for Standardization. (2008). Information technology -- Database languages -- SQL (No. ISO/IEC 9075-(1-4,9-11,13,14)).</a:t>
            </a:r>
          </a:p>
          <a:p>
            <a:pPr marL="0" indent="0">
              <a:lnSpc>
                <a:spcPct val="110000"/>
              </a:lnSpc>
              <a:spcAft>
                <a:spcPts val="1200"/>
              </a:spcAft>
            </a:pPr>
            <a:r>
              <a:rPr lang="en-US" altLang="en-US" dirty="0"/>
              <a:t>Kent, W. (1983). A simple guide to five normal forms in relational database theory. </a:t>
            </a:r>
            <a:r>
              <a:rPr lang="en-US" altLang="en-US" i="1" dirty="0"/>
              <a:t>Communications of the </a:t>
            </a:r>
            <a:r>
              <a:rPr lang="en-US" i="1" dirty="0"/>
              <a:t>ACM</a:t>
            </a:r>
            <a:r>
              <a:rPr lang="en-US" dirty="0"/>
              <a:t>, </a:t>
            </a:r>
            <a:r>
              <a:rPr lang="en-US" i="1" dirty="0"/>
              <a:t>26</a:t>
            </a:r>
            <a:r>
              <a:rPr lang="en-US" dirty="0"/>
              <a:t>(2), 120-125.</a:t>
            </a:r>
          </a:p>
          <a:p>
            <a:pPr marL="0" indent="0">
              <a:lnSpc>
                <a:spcPct val="110000"/>
              </a:lnSpc>
              <a:spcAft>
                <a:spcPts val="600"/>
              </a:spcAft>
            </a:pPr>
            <a:endParaRPr lang="en-US" altLang="en-US" dirty="0"/>
          </a:p>
          <a:p>
            <a:endParaRPr lang="en-US" dirty="0"/>
          </a:p>
        </p:txBody>
      </p:sp>
      <p:sp>
        <p:nvSpPr>
          <p:cNvPr id="2" name="Slide Number Placeholder 1"/>
          <p:cNvSpPr>
            <a:spLocks noGrp="1"/>
          </p:cNvSpPr>
          <p:nvPr>
            <p:ph type="sldNum" sz="quarter" idx="16"/>
          </p:nvPr>
        </p:nvSpPr>
        <p:spPr/>
        <p:txBody>
          <a:bodyPr/>
          <a:lstStyle/>
          <a:p>
            <a:fld id="{F3BF8891-5E06-46C2-89A4-6DB85D39BA35}" type="slidenum">
              <a:rPr lang="en-US" smtClean="0"/>
              <a:pPr/>
              <a:t>47</a:t>
            </a:fld>
            <a:endParaRPr lang="en-US" dirty="0"/>
          </a:p>
        </p:txBody>
      </p:sp>
    </p:spTree>
    <p:custDataLst>
      <p:tags r:id="rId1"/>
    </p:custDataLst>
    <p:extLst>
      <p:ext uri="{BB962C8B-B14F-4D97-AF65-F5344CB8AC3E}">
        <p14:creationId xmlns:p14="http://schemas.microsoft.com/office/powerpoint/2010/main" val="12738790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en-US" dirty="0"/>
              <a:t>Databases and SQL</a:t>
            </a:r>
            <a:br>
              <a:rPr lang="en-US" altLang="en-US" dirty="0"/>
            </a:br>
            <a:endParaRPr lang="en-US" altLang="en-US" dirty="0"/>
          </a:p>
        </p:txBody>
      </p:sp>
      <p:sp>
        <p:nvSpPr>
          <p:cNvPr id="3" name="Content Placeholder 2">
            <a:extLst>
              <a:ext uri="{FF2B5EF4-FFF2-40B4-BE49-F238E27FC236}">
                <a16:creationId xmlns:a16="http://schemas.microsoft.com/office/drawing/2014/main" id="{4901652D-233F-8343-A1C6-B2375173D098}"/>
              </a:ext>
            </a:extLst>
          </p:cNvPr>
          <p:cNvSpPr>
            <a:spLocks noGrp="1"/>
          </p:cNvSpPr>
          <p:nvPr>
            <p:ph sz="quarter" idx="14"/>
          </p:nvPr>
        </p:nvSpPr>
        <p:spPr>
          <a:xfrm>
            <a:off x="417915" y="1769781"/>
            <a:ext cx="9351109" cy="5365309"/>
          </a:xfrm>
        </p:spPr>
        <p:txBody>
          <a:bodyPr/>
          <a:lstStyle/>
          <a:p>
            <a:pPr>
              <a:spcAft>
                <a:spcPts val="1200"/>
              </a:spcAft>
            </a:pPr>
            <a:r>
              <a:rPr lang="en-US" altLang="en-US" b="1" dirty="0">
                <a:solidFill>
                  <a:schemeClr val="tx1"/>
                </a:solidFill>
              </a:rPr>
              <a:t>Figures</a:t>
            </a:r>
          </a:p>
          <a:p>
            <a:pPr marL="0" indent="0">
              <a:lnSpc>
                <a:spcPct val="110000"/>
              </a:lnSpc>
              <a:spcAft>
                <a:spcPts val="1200"/>
              </a:spcAft>
            </a:pPr>
            <a:r>
              <a:rPr lang="en-US" altLang="en-US" dirty="0"/>
              <a:t>Figure 1: Baratt, A. (2016). OpenOffice Calc spreadsheet example. Public domain.</a:t>
            </a:r>
          </a:p>
          <a:p>
            <a:pPr marL="0" indent="0">
              <a:lnSpc>
                <a:spcPct val="110000"/>
              </a:lnSpc>
              <a:spcAft>
                <a:spcPts val="1200"/>
              </a:spcAft>
            </a:pPr>
            <a:r>
              <a:rPr lang="en-US" altLang="en-US" dirty="0"/>
              <a:t>Figures 1.1–1.7: Entity-relationship diagrams. (2012). Public domain.</a:t>
            </a:r>
          </a:p>
          <a:p>
            <a:pPr marL="0" indent="0">
              <a:lnSpc>
                <a:spcPct val="110000"/>
              </a:lnSpc>
              <a:spcAft>
                <a:spcPts val="1200"/>
              </a:spcAft>
            </a:pPr>
            <a:r>
              <a:rPr lang="en-US" altLang="en-US" dirty="0"/>
              <a:t>Figure 2: Contact attributes. (2012). Public domain.</a:t>
            </a:r>
            <a:endParaRPr lang="en-US" dirty="0"/>
          </a:p>
          <a:p>
            <a:pPr marL="0" indent="0">
              <a:lnSpc>
                <a:spcPct val="110000"/>
              </a:lnSpc>
              <a:spcAft>
                <a:spcPts val="1200"/>
              </a:spcAft>
            </a:pPr>
            <a:r>
              <a:rPr lang="en-US" altLang="en-US" dirty="0"/>
              <a:t>Figure 3: Contact table. (2012). Public domain.</a:t>
            </a:r>
          </a:p>
          <a:p>
            <a:pPr marL="0" indent="0">
              <a:lnSpc>
                <a:spcPct val="110000"/>
              </a:lnSpc>
              <a:spcAft>
                <a:spcPts val="1200"/>
              </a:spcAft>
            </a:pPr>
            <a:r>
              <a:rPr lang="en-US" altLang="en-US" dirty="0"/>
              <a:t>Figure 4: Normalized database structure. (2012). Public domain.</a:t>
            </a:r>
          </a:p>
          <a:p>
            <a:pPr marL="0" indent="0">
              <a:lnSpc>
                <a:spcPct val="110000"/>
              </a:lnSpc>
              <a:spcAft>
                <a:spcPts val="1200"/>
              </a:spcAft>
            </a:pPr>
            <a:r>
              <a:rPr lang="en-US" altLang="en-US" dirty="0"/>
              <a:t>Figure 5: Top: New Person table using same data as previous Contact table. Bottom: New Company table using same data as previous Contact table. (2012). Public domain.</a:t>
            </a:r>
          </a:p>
          <a:p>
            <a:endParaRPr lang="en-US" dirty="0"/>
          </a:p>
        </p:txBody>
      </p:sp>
      <p:sp>
        <p:nvSpPr>
          <p:cNvPr id="2" name="Slide Number Placeholder 1"/>
          <p:cNvSpPr>
            <a:spLocks noGrp="1"/>
          </p:cNvSpPr>
          <p:nvPr>
            <p:ph type="sldNum" sz="quarter" idx="16"/>
          </p:nvPr>
        </p:nvSpPr>
        <p:spPr/>
        <p:txBody>
          <a:bodyPr/>
          <a:lstStyle/>
          <a:p>
            <a:fld id="{F3BF8891-5E06-46C2-89A4-6DB85D39BA35}" type="slidenum">
              <a:rPr lang="en-US" smtClean="0"/>
              <a:pPr/>
              <a:t>48</a:t>
            </a:fld>
            <a:endParaRPr lang="en-US" dirty="0"/>
          </a:p>
        </p:txBody>
      </p:sp>
      <p:sp>
        <p:nvSpPr>
          <p:cNvPr id="5" name="Text Placeholder 2"/>
          <p:cNvSpPr>
            <a:spLocks noGrp="1"/>
          </p:cNvSpPr>
          <p:nvPr>
            <p:ph type="body" sz="quarter" idx="15"/>
          </p:nvPr>
        </p:nvSpPr>
        <p:spPr>
          <a:xfrm>
            <a:off x="406625" y="1223303"/>
            <a:ext cx="9147783" cy="509498"/>
          </a:xfrm>
        </p:spPr>
        <p:txBody>
          <a:bodyPr/>
          <a:lstStyle/>
          <a:p>
            <a:r>
              <a:rPr lang="en-US" altLang="en-US" dirty="0"/>
              <a:t>References</a:t>
            </a:r>
          </a:p>
        </p:txBody>
      </p:sp>
    </p:spTree>
    <p:custDataLst>
      <p:tags r:id="rId1"/>
    </p:custDataLst>
    <p:extLst>
      <p:ext uri="{BB962C8B-B14F-4D97-AF65-F5344CB8AC3E}">
        <p14:creationId xmlns:p14="http://schemas.microsoft.com/office/powerpoint/2010/main" val="32963467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767873" y="1488867"/>
            <a:ext cx="8647590" cy="789638"/>
          </a:xfrm>
        </p:spPr>
        <p:txBody>
          <a:bodyPr lIns="0"/>
          <a:lstStyle/>
          <a:p>
            <a:r>
              <a:rPr lang="en-US" altLang="en-US" sz="1200" dirty="0"/>
              <a:t>This material was developed by Oregon Health &amp; Science University, funded by the Department of Health and Human Services, Office of the National Coordinator for Health Information Technology under Award Number 90WT0001.</a:t>
            </a:r>
            <a:endParaRPr lang="en-US" sz="1200" dirty="0"/>
          </a:p>
        </p:txBody>
      </p:sp>
      <p:sp>
        <p:nvSpPr>
          <p:cNvPr id="6" name="object 8"/>
          <p:cNvSpPr txBox="1"/>
          <p:nvPr/>
        </p:nvSpPr>
        <p:spPr>
          <a:xfrm>
            <a:off x="767873" y="2662138"/>
            <a:ext cx="8382000" cy="3436838"/>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chemeClr val="bg1"/>
                </a:solidFill>
                <a:latin typeface="Century Gothic" panose="020B0502020202020204" pitchFamily="34" charset="0"/>
                <a:cs typeface="Futura LT Pro Book"/>
              </a:rPr>
              <a:t>www.measureevaluation.org</a:t>
            </a:r>
          </a:p>
        </p:txBody>
      </p:sp>
    </p:spTree>
    <p:custDataLst>
      <p:tags r:id="rId1"/>
    </p:custDataLst>
    <p:extLst>
      <p:ext uri="{BB962C8B-B14F-4D97-AF65-F5344CB8AC3E}">
        <p14:creationId xmlns:p14="http://schemas.microsoft.com/office/powerpoint/2010/main" val="2938351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Files</a:t>
            </a:r>
          </a:p>
        </p:txBody>
      </p:sp>
      <p:sp>
        <p:nvSpPr>
          <p:cNvPr id="20483" name="Content Placeholder 5"/>
          <p:cNvSpPr>
            <a:spLocks noGrp="1"/>
          </p:cNvSpPr>
          <p:nvPr>
            <p:ph type="body" sz="quarter" idx="10"/>
          </p:nvPr>
        </p:nvSpPr>
        <p:spPr/>
        <p:txBody>
          <a:bodyPr/>
          <a:lstStyle/>
          <a:p>
            <a:r>
              <a:rPr lang="en-US" altLang="en-US" dirty="0"/>
              <a:t>A collection of data stored electronically in a single location</a:t>
            </a:r>
          </a:p>
          <a:p>
            <a:r>
              <a:rPr lang="en-US" altLang="en-US" dirty="0"/>
              <a:t>Can store text or data</a:t>
            </a:r>
          </a:p>
          <a:p>
            <a:r>
              <a:rPr lang="en-US" altLang="en-US" dirty="0"/>
              <a:t>Can have different formats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5</a:t>
            </a:fld>
            <a:endParaRPr lang="en-US" dirty="0"/>
          </a:p>
        </p:txBody>
      </p:sp>
    </p:spTree>
    <p:custDataLst>
      <p:tags r:id="rId1"/>
    </p:custDataLst>
    <p:extLst>
      <p:ext uri="{BB962C8B-B14F-4D97-AF65-F5344CB8AC3E}">
        <p14:creationId xmlns:p14="http://schemas.microsoft.com/office/powerpoint/2010/main" val="2890558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Advantages and Disadvantages of Files</a:t>
            </a:r>
          </a:p>
        </p:txBody>
      </p:sp>
      <p:sp>
        <p:nvSpPr>
          <p:cNvPr id="7" name="Text Placeholder 6">
            <a:extLst>
              <a:ext uri="{FF2B5EF4-FFF2-40B4-BE49-F238E27FC236}">
                <a16:creationId xmlns:a16="http://schemas.microsoft.com/office/drawing/2014/main" id="{B09920B9-AAC5-9446-B3E8-DFCAB7EC88A3}"/>
              </a:ext>
            </a:extLst>
          </p:cNvPr>
          <p:cNvSpPr>
            <a:spLocks noGrp="1"/>
          </p:cNvSpPr>
          <p:nvPr>
            <p:ph type="body" sz="quarter" idx="10"/>
          </p:nvPr>
        </p:nvSpPr>
        <p:spPr>
          <a:xfrm>
            <a:off x="406625" y="2133600"/>
            <a:ext cx="3860575" cy="4470400"/>
          </a:xfrm>
        </p:spPr>
        <p:txBody>
          <a:bodyPr/>
          <a:lstStyle/>
          <a:p>
            <a:r>
              <a:rPr lang="en-US" altLang="en-US" dirty="0"/>
              <a:t>Advantages</a:t>
            </a:r>
          </a:p>
          <a:p>
            <a:pPr lvl="1"/>
            <a:r>
              <a:rPr lang="en-US" altLang="en-US" dirty="0"/>
              <a:t>Easy to create and store</a:t>
            </a:r>
          </a:p>
          <a:p>
            <a:pPr lvl="1"/>
            <a:r>
              <a:rPr lang="en-US" altLang="en-US" dirty="0"/>
              <a:t>Easy to share</a:t>
            </a:r>
          </a:p>
          <a:p>
            <a:pPr lvl="1"/>
            <a:r>
              <a:rPr lang="en-US" altLang="en-US" dirty="0"/>
              <a:t>Used by many applications</a:t>
            </a:r>
          </a:p>
          <a:p>
            <a:endParaRPr 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6</a:t>
            </a:fld>
            <a:endParaRPr lang="en-US" dirty="0"/>
          </a:p>
        </p:txBody>
      </p:sp>
      <p:sp>
        <p:nvSpPr>
          <p:cNvPr id="12" name="Text Placeholder 6">
            <a:extLst>
              <a:ext uri="{FF2B5EF4-FFF2-40B4-BE49-F238E27FC236}">
                <a16:creationId xmlns:a16="http://schemas.microsoft.com/office/drawing/2014/main" id="{21D5F6D5-F720-6847-8E60-504926C64920}"/>
              </a:ext>
            </a:extLst>
          </p:cNvPr>
          <p:cNvSpPr txBox="1">
            <a:spLocks/>
          </p:cNvSpPr>
          <p:nvPr/>
        </p:nvSpPr>
        <p:spPr>
          <a:xfrm>
            <a:off x="5421311" y="2140859"/>
            <a:ext cx="3860575" cy="4470400"/>
          </a:xfrm>
          <a:prstGeom prst="rect">
            <a:avLst/>
          </a:prstGeom>
        </p:spPr>
        <p:txBody>
          <a:bodyPr/>
          <a:lstStyle>
            <a:lvl1pPr marL="342900" indent="-342900" eaLnBrk="1" hangingPunct="1">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ea typeface="+mn-ea"/>
                <a:cs typeface="+mn-cs"/>
              </a:defRPr>
            </a:lvl1pPr>
            <a:lvl2pPr marL="695325" indent="-347663" eaLnBrk="1" hangingPunct="1">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ea typeface="+mn-ea"/>
                <a:cs typeface="+mn-cs"/>
              </a:defRPr>
            </a:lvl2pPr>
            <a:lvl3pPr marL="752475" indent="0" eaLnBrk="1" hangingPunct="1">
              <a:lnSpc>
                <a:spcPct val="110000"/>
              </a:lnSpc>
              <a:spcBef>
                <a:spcPts val="300"/>
              </a:spcBef>
              <a:spcAft>
                <a:spcPts val="300"/>
              </a:spcAft>
              <a:tabLst/>
              <a:defRPr sz="2000">
                <a:solidFill>
                  <a:schemeClr val="tx1"/>
                </a:solidFill>
                <a:latin typeface="Century Gothic" panose="020B0502020202020204" pitchFamily="34" charset="0"/>
                <a:ea typeface="+mn-ea"/>
                <a:cs typeface="+mn-cs"/>
              </a:defRPr>
            </a:lvl3pPr>
            <a:lvl4pPr marL="1371600" eaLnBrk="1" hangingPunct="1">
              <a:lnSpc>
                <a:spcPct val="110000"/>
              </a:lnSpc>
              <a:defRPr sz="2000">
                <a:solidFill>
                  <a:schemeClr val="tx1"/>
                </a:solidFill>
                <a:latin typeface="Century Gothic" panose="020B0502020202020204" pitchFamily="34" charset="0"/>
                <a:ea typeface="+mn-ea"/>
                <a:cs typeface="+mn-cs"/>
              </a:defRPr>
            </a:lvl4pPr>
            <a:lvl5pPr marL="1828800" eaLnBrk="1" hangingPunct="1">
              <a:defRPr>
                <a:solidFill>
                  <a:schemeClr val="tx1"/>
                </a:solidFill>
                <a:latin typeface="Futura LT Pro Book" panose="020B0502020204020303" pitchFamily="34" charset="0"/>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dirty="0"/>
              <a:t>Disadvantages</a:t>
            </a:r>
          </a:p>
          <a:p>
            <a:pPr lvl="1">
              <a:spcBef>
                <a:spcPts val="0"/>
              </a:spcBef>
            </a:pPr>
            <a:r>
              <a:rPr lang="en-US" altLang="en-US" dirty="0"/>
              <a:t>Limited security</a:t>
            </a:r>
          </a:p>
          <a:p>
            <a:pPr lvl="1">
              <a:spcBef>
                <a:spcPts val="0"/>
              </a:spcBef>
            </a:pPr>
            <a:r>
              <a:rPr lang="en-US" altLang="en-US" dirty="0"/>
              <a:t>Multiple user access is not supported</a:t>
            </a:r>
          </a:p>
          <a:p>
            <a:pPr lvl="1">
              <a:spcBef>
                <a:spcPts val="0"/>
              </a:spcBef>
            </a:pPr>
            <a:r>
              <a:rPr lang="en-US" altLang="en-US" dirty="0"/>
              <a:t>Redundant and inconsistent data</a:t>
            </a:r>
          </a:p>
        </p:txBody>
      </p:sp>
    </p:spTree>
    <p:custDataLst>
      <p:tags r:id="rId1"/>
    </p:custDataLst>
    <p:extLst>
      <p:ext uri="{BB962C8B-B14F-4D97-AF65-F5344CB8AC3E}">
        <p14:creationId xmlns:p14="http://schemas.microsoft.com/office/powerpoint/2010/main" val="1548206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Contact Information Example</a:t>
            </a:r>
          </a:p>
        </p:txBody>
      </p:sp>
      <p:sp>
        <p:nvSpPr>
          <p:cNvPr id="5" name="Text Placeholder 4">
            <a:extLst>
              <a:ext uri="{FF2B5EF4-FFF2-40B4-BE49-F238E27FC236}">
                <a16:creationId xmlns:a16="http://schemas.microsoft.com/office/drawing/2014/main" id="{D66E3A93-C704-354E-ADB5-5ED980E0E668}"/>
              </a:ext>
            </a:extLst>
          </p:cNvPr>
          <p:cNvSpPr>
            <a:spLocks noGrp="1"/>
          </p:cNvSpPr>
          <p:nvPr>
            <p:ph type="body" sz="quarter" idx="10"/>
          </p:nvPr>
        </p:nvSpPr>
        <p:spPr>
          <a:xfrm>
            <a:off x="406625" y="2133599"/>
            <a:ext cx="9147783" cy="5457371"/>
          </a:xfrm>
        </p:spPr>
        <p:txBody>
          <a:bodyPr/>
          <a:lstStyle/>
          <a:p>
            <a:r>
              <a:rPr lang="en-US" altLang="en-US" dirty="0"/>
              <a:t>File with contact information:</a:t>
            </a:r>
          </a:p>
          <a:p>
            <a:pPr lvl="1">
              <a:spcBef>
                <a:spcPts val="0"/>
              </a:spcBef>
            </a:pPr>
            <a:r>
              <a:rPr lang="en-US" altLang="en-US" dirty="0"/>
              <a:t>Sriveni Sharma, 1312 Main, Portland, OR, Community Hospital, Inc. </a:t>
            </a:r>
          </a:p>
          <a:p>
            <a:pPr lvl="1">
              <a:spcBef>
                <a:spcPts val="0"/>
              </a:spcBef>
            </a:pPr>
            <a:r>
              <a:rPr lang="en-US" altLang="en-US" dirty="0"/>
              <a:t>Walter Chen, 14 12th St., Oakland, CA, Oakland Providers LLC</a:t>
            </a:r>
          </a:p>
          <a:p>
            <a:pPr lvl="1">
              <a:spcBef>
                <a:spcPts val="0"/>
              </a:spcBef>
            </a:pPr>
            <a:r>
              <a:rPr lang="en-US" altLang="en-US" dirty="0"/>
              <a:t>Rachel Cohen, 1414 Main St., Oakland, CA, Oakland Providers LLC</a:t>
            </a:r>
          </a:p>
          <a:p>
            <a:pPr lvl="1">
              <a:spcBef>
                <a:spcPts val="0"/>
              </a:spcBef>
            </a:pPr>
            <a:r>
              <a:rPr lang="en-US" altLang="en-US" dirty="0"/>
              <a:t>Karthik Subramanian, 1312 Main Street, Portland, OR, Community Hospital Incorporated</a:t>
            </a:r>
          </a:p>
          <a:p>
            <a:pPr lvl="1">
              <a:spcBef>
                <a:spcPts val="0"/>
              </a:spcBef>
            </a:pPr>
            <a:r>
              <a:rPr lang="en-US" altLang="en-US" dirty="0"/>
              <a:t>Kelly David, 14 12th Street, Oakland, CA, Oakland Providers LLC</a:t>
            </a:r>
          </a:p>
          <a:p>
            <a:endParaRPr 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7</a:t>
            </a:fld>
            <a:endParaRPr lang="en-US" dirty="0"/>
          </a:p>
        </p:txBody>
      </p:sp>
    </p:spTree>
    <p:custDataLst>
      <p:tags r:id="rId1"/>
    </p:custDataLst>
    <p:extLst>
      <p:ext uri="{BB962C8B-B14F-4D97-AF65-F5344CB8AC3E}">
        <p14:creationId xmlns:p14="http://schemas.microsoft.com/office/powerpoint/2010/main" val="596100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a:t>Quick!</a:t>
            </a:r>
          </a:p>
        </p:txBody>
      </p:sp>
      <p:sp>
        <p:nvSpPr>
          <p:cNvPr id="3" name="Text Placeholder 2">
            <a:extLst>
              <a:ext uri="{FF2B5EF4-FFF2-40B4-BE49-F238E27FC236}">
                <a16:creationId xmlns:a16="http://schemas.microsoft.com/office/drawing/2014/main" id="{0F00E857-5D40-DF4E-9FB8-647532CE1EBA}"/>
              </a:ext>
            </a:extLst>
          </p:cNvPr>
          <p:cNvSpPr>
            <a:spLocks noGrp="1"/>
          </p:cNvSpPr>
          <p:nvPr>
            <p:ph type="body" sz="quarter" idx="10"/>
          </p:nvPr>
        </p:nvSpPr>
        <p:spPr>
          <a:xfrm>
            <a:off x="406625" y="2133600"/>
            <a:ext cx="9147783" cy="3157928"/>
          </a:xfrm>
        </p:spPr>
        <p:txBody>
          <a:bodyPr/>
          <a:lstStyle/>
          <a:p>
            <a:pPr>
              <a:spcAft>
                <a:spcPts val="1200"/>
              </a:spcAft>
            </a:pPr>
            <a:r>
              <a:rPr lang="en-US" altLang="en-US" dirty="0"/>
              <a:t>Do Sriveni and Karthik work for the same company? </a:t>
            </a:r>
          </a:p>
          <a:p>
            <a:pPr>
              <a:spcAft>
                <a:spcPts val="1200"/>
              </a:spcAft>
            </a:pPr>
            <a:r>
              <a:rPr lang="en-US" altLang="en-US" dirty="0"/>
              <a:t>Is there an issue with Kelly’s and Walter’s information?</a:t>
            </a:r>
          </a:p>
          <a:p>
            <a:pPr>
              <a:spcAft>
                <a:spcPts val="1200"/>
              </a:spcAft>
            </a:pPr>
            <a:r>
              <a:rPr lang="en-US" altLang="en-US" dirty="0"/>
              <a:t>Can a computer application tell?</a:t>
            </a:r>
          </a:p>
          <a:p>
            <a:pPr>
              <a:spcAft>
                <a:spcPts val="1200"/>
              </a:spcAft>
            </a:pPr>
            <a:r>
              <a:rPr lang="en-US" altLang="en-US" dirty="0"/>
              <a:t>Give me a contact list sorted by last name.</a:t>
            </a:r>
          </a:p>
          <a:p>
            <a:pPr>
              <a:spcAft>
                <a:spcPts val="1200"/>
              </a:spcAft>
            </a:pPr>
            <a:r>
              <a:rPr lang="en-US" altLang="en-US" dirty="0"/>
              <a:t>Imagine if the list had 10,000 contacts!</a:t>
            </a:r>
          </a:p>
          <a:p>
            <a:endParaRPr 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8</a:t>
            </a:fld>
            <a:endParaRPr lang="en-US" dirty="0"/>
          </a:p>
        </p:txBody>
      </p:sp>
    </p:spTree>
    <p:custDataLst>
      <p:tags r:id="rId1"/>
    </p:custDataLst>
    <p:extLst>
      <p:ext uri="{BB962C8B-B14F-4D97-AF65-F5344CB8AC3E}">
        <p14:creationId xmlns:p14="http://schemas.microsoft.com/office/powerpoint/2010/main" val="20725140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Quick! Answers</a:t>
            </a:r>
          </a:p>
        </p:txBody>
      </p:sp>
      <p:sp>
        <p:nvSpPr>
          <p:cNvPr id="5" name="Text Placeholder 4">
            <a:extLst>
              <a:ext uri="{FF2B5EF4-FFF2-40B4-BE49-F238E27FC236}">
                <a16:creationId xmlns:a16="http://schemas.microsoft.com/office/drawing/2014/main" id="{29E245F7-3C65-DB4F-B1BD-CAF0D50A8B10}"/>
              </a:ext>
            </a:extLst>
          </p:cNvPr>
          <p:cNvSpPr>
            <a:spLocks noGrp="1"/>
          </p:cNvSpPr>
          <p:nvPr>
            <p:ph type="body" sz="quarter" idx="10"/>
          </p:nvPr>
        </p:nvSpPr>
        <p:spPr>
          <a:xfrm>
            <a:off x="406625" y="2133600"/>
            <a:ext cx="9147783" cy="3744686"/>
          </a:xfrm>
        </p:spPr>
        <p:txBody>
          <a:bodyPr/>
          <a:lstStyle/>
          <a:p>
            <a:pPr>
              <a:spcAft>
                <a:spcPts val="1200"/>
              </a:spcAft>
            </a:pPr>
            <a:r>
              <a:rPr lang="en-US" altLang="en-US" dirty="0"/>
              <a:t>Sriveni and Karthik work for the same company, but it is represented differently.</a:t>
            </a:r>
          </a:p>
          <a:p>
            <a:pPr>
              <a:spcAft>
                <a:spcPts val="1200"/>
              </a:spcAft>
            </a:pPr>
            <a:r>
              <a:rPr lang="en-US" altLang="en-US" dirty="0"/>
              <a:t>Kelly and Walter have the same address, but it is represented differently.</a:t>
            </a:r>
          </a:p>
          <a:p>
            <a:pPr>
              <a:spcAft>
                <a:spcPts val="1200"/>
              </a:spcAft>
            </a:pPr>
            <a:r>
              <a:rPr lang="en-US" altLang="en-US" dirty="0"/>
              <a:t>It is hard for a computer application to tell.</a:t>
            </a:r>
          </a:p>
          <a:p>
            <a:pPr>
              <a:spcAft>
                <a:spcPts val="1200"/>
              </a:spcAft>
            </a:pPr>
            <a:r>
              <a:rPr lang="en-US" altLang="en-US" dirty="0"/>
              <a:t>You CAN sort by hand—but it is a challenge.</a:t>
            </a:r>
          </a:p>
          <a:p>
            <a:endParaRPr 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9</a:t>
            </a:fld>
            <a:endParaRPr lang="en-US" dirty="0"/>
          </a:p>
        </p:txBody>
      </p:sp>
    </p:spTree>
    <p:custDataLst>
      <p:tags r:id="rId1"/>
    </p:custDataLst>
    <p:extLst>
      <p:ext uri="{BB962C8B-B14F-4D97-AF65-F5344CB8AC3E}">
        <p14:creationId xmlns:p14="http://schemas.microsoft.com/office/powerpoint/2010/main" val="6282834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7_V3.mp3"/>
  <p:tag name="AUDIO_ID" val="320"/>
  <p:tag name="ELAPSEDTIME" val="74.893"/>
  <p:tag name="ARTICULATE_SLIDE_NAV" val="7"/>
  <p:tag name="ARTICULATE_SLIDE_GUID" val="d5bfd544-5889-4dc0-91be-cd86ed98c822"/>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8_V3.mp3"/>
  <p:tag name="AUDIO_ID" val="272"/>
  <p:tag name="ELAPSEDTIME" val="20.298"/>
  <p:tag name="ARTICULATE_SLIDE_NAV" val="8"/>
  <p:tag name="ARTICULATE_SLIDE_GUID" val="dbb17ade-3529-4854-829a-a7de2aabac09"/>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9_V3.mp3"/>
  <p:tag name="AUDIO_ID" val="273"/>
  <p:tag name="ELAPSEDTIME" val="30.276"/>
  <p:tag name="ARTICULATE_SLIDE_NAV" val="9"/>
  <p:tag name="ARTICULATE_SLIDE_GUID" val="a67375cc-2d28-4c82-ae45-8f356df1e29e"/>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10_V3.mp3"/>
  <p:tag name="AUDIO_ID" val="309"/>
  <p:tag name="ELAPSEDTIME" val="61.127"/>
  <p:tag name="ARTICULATE_SLIDE_NAV" val="10"/>
  <p:tag name="ARTICULATE_SLIDE_GUID" val="e7fec563-9917-4285-a0dd-da98563af7c0"/>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11_V3.mp3"/>
  <p:tag name="AUDIO_ID" val="279"/>
  <p:tag name="ELAPSEDTIME" val="67.213"/>
  <p:tag name="ARTICULATE_SLIDE_NAV" val="11"/>
  <p:tag name="ARTICULATE_SLIDE_GUID" val="97722fd0-6ebc-41e6-9377-2f35128efe07"/>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12_V3.mp3"/>
  <p:tag name="AUDIO_ID" val="317"/>
  <p:tag name="ELAPSEDTIME" val="48.118"/>
  <p:tag name="ARTICULATE_SLIDE_NAV" val="12"/>
  <p:tag name="ARTICULATE_SLIDE_GUID" val="80c69aa6-a032-4e58-bc65-b4140f8a2881"/>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13_V3.mp3"/>
  <p:tag name="AUDIO_ID" val="318"/>
  <p:tag name="ELAPSEDTIME" val="54.779"/>
  <p:tag name="ARTICULATE_SLIDE_NAV" val="13"/>
  <p:tag name="ARTICULATE_SLIDE_GUID" val="a32243f8-d72c-49c4-80ef-0be5b8f8d119"/>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14_V3.mp3"/>
  <p:tag name="AUDIO_ID" val="321"/>
  <p:tag name="ELAPSEDTIME" val="43.024"/>
  <p:tag name="ARTICULATE_SLIDE_NAV" val="14"/>
  <p:tag name="ARTICULATE_SLIDE_GUID" val="ed568a53-234d-4186-95f0-9d2eee60e520"/>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15_V3.mp3"/>
  <p:tag name="AUDIO_ID" val="311"/>
  <p:tag name="ELAPSEDTIME" val="40.281"/>
  <p:tag name="ARTICULATE_SLIDE_NAV" val="15"/>
  <p:tag name="ARTICULATE_SLIDE_GUID" val="9ae5d6cd-aa13-43db-849d-7959b0312e7f"/>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16_V3.mp3"/>
  <p:tag name="AUDIO_ID" val="313"/>
  <p:tag name="ELAPSEDTIME" val="62.25"/>
  <p:tag name="ARTICULATE_SLIDE_NAV" val="16"/>
  <p:tag name="ARTICULATE_SLIDE_GUID" val="f5d24097-5b0c-4f39-b963-260a993cd182"/>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18_V3.mp3"/>
  <p:tag name="AUDIO_ID" val="314"/>
  <p:tag name="ELAPSEDTIME" val="99.762"/>
  <p:tag name="ARTICULATE_SLIDE_NAV" val="18"/>
  <p:tag name="ARTICULATE_SLIDE_GUID" val="ddf5b340-b160-413e-bd65-1b9c0e4a9057"/>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17_V3.mp3"/>
  <p:tag name="AUDIO_ID" val="315"/>
  <p:tag name="ELAPSEDTIME" val="33.307"/>
  <p:tag name="ARTICULATE_SLIDE_NAV" val="17"/>
  <p:tag name="ARTICULATE_SLIDE_GUID" val="3febfbfc-5f91-4386-ab04-93fd36b796e3"/>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3_V3.mp3"/>
  <p:tag name="AUDIO_ID" val="310"/>
  <p:tag name="ELAPSEDTIME" val="76.879"/>
  <p:tag name="ARTICULATE_SLIDE_NAV" val="3"/>
  <p:tag name="ARTICULATE_SLIDE_GUID" val="5337deaf-21eb-412f-8a54-3c86ab19256e"/>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3_V3.mp3"/>
  <p:tag name="AUDIO_ID" val="310"/>
  <p:tag name="ELAPSEDTIME" val="76.879"/>
  <p:tag name="ARTICULATE_SLIDE_NAV" val="3"/>
  <p:tag name="ARTICULATE_SLIDE_GUID" val="5337deaf-21eb-412f-8a54-3c86ab19256e"/>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3_V3.mp3"/>
  <p:tag name="AUDIO_ID" val="310"/>
  <p:tag name="ELAPSEDTIME" val="76.879"/>
  <p:tag name="ARTICULATE_SLIDE_NAV" val="3"/>
  <p:tag name="ARTICULATE_SLIDE_GUID" val="5337deaf-21eb-412f-8a54-3c86ab19256e"/>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3_V3.mp3"/>
  <p:tag name="AUDIO_ID" val="310"/>
  <p:tag name="ELAPSEDTIME" val="76.879"/>
  <p:tag name="ARTICULATE_SLIDE_NAV" val="3"/>
  <p:tag name="ARTICULATE_SLIDE_GUID" val="5337deaf-21eb-412f-8a54-3c86ab19256e"/>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3_V3.mp3"/>
  <p:tag name="AUDIO_ID" val="310"/>
  <p:tag name="ELAPSEDTIME" val="76.879"/>
  <p:tag name="ARTICULATE_SLIDE_NAV" val="3"/>
  <p:tag name="ARTICULATE_SLIDE_GUID" val="5337deaf-21eb-412f-8a54-3c86ab19256e"/>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3_V3.mp3"/>
  <p:tag name="AUDIO_ID" val="310"/>
  <p:tag name="ELAPSEDTIME" val="76.879"/>
  <p:tag name="ARTICULATE_SLIDE_NAV" val="3"/>
  <p:tag name="ARTICULATE_SLIDE_GUID" val="5337deaf-21eb-412f-8a54-3c86ab19256e"/>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3_V3.mp3"/>
  <p:tag name="AUDIO_ID" val="310"/>
  <p:tag name="ELAPSEDTIME" val="76.879"/>
  <p:tag name="ARTICULATE_SLIDE_NAV" val="3"/>
  <p:tag name="ARTICULATE_SLIDE_GUID" val="5337deaf-21eb-412f-8a54-3c86ab19256e"/>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3_V3.mp3"/>
  <p:tag name="AUDIO_ID" val="310"/>
  <p:tag name="ELAPSEDTIME" val="76.879"/>
  <p:tag name="ARTICULATE_SLIDE_NAV" val="3"/>
  <p:tag name="ARTICULATE_SLIDE_GUID" val="5337deaf-21eb-412f-8a54-3c86ab19256e"/>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3_V3.mp3"/>
  <p:tag name="AUDIO_ID" val="310"/>
  <p:tag name="ELAPSEDTIME" val="76.879"/>
  <p:tag name="ARTICULATE_SLIDE_NAV" val="3"/>
  <p:tag name="ARTICULATE_SLIDE_GUID" val="5337deaf-21eb-412f-8a54-3c86ab19256e"/>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6_V3.mp3"/>
  <p:tag name="AUDIO_ID" val="283"/>
  <p:tag name="ELAPSEDTIME" val="57.522"/>
  <p:tag name="ARTICULATE_SLIDE_NAV" val="6"/>
  <p:tag name="ARTICULATE_SLIDE_GUID" val="710d596a-7575-4f19-b4a2-389fa7096bcd"/>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7_V3.mp3"/>
  <p:tag name="AUDIO_ID" val="312"/>
  <p:tag name="ELAPSEDTIME" val="35.579"/>
  <p:tag name="ARTICULATE_SLIDE_NAV" val="7"/>
  <p:tag name="ARTICULATE_SLIDE_GUID" val="45643dd9-cf7a-4ff2-a6ce-2f2591c436c1"/>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8_V3.mp3"/>
  <p:tag name="AUDIO_ID" val="313"/>
  <p:tag name="ELAPSEDTIME" val="49.502"/>
  <p:tag name="ARTICULATE_SLIDE_NAV" val="8"/>
  <p:tag name="ARTICULATE_SLIDE_GUID" val="41872a6d-64a9-42a9-8196-79a1e4a98630"/>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9_V3.mp3"/>
  <p:tag name="AUDIO_ID" val="311"/>
  <p:tag name="ELAPSEDTIME" val="131.762"/>
  <p:tag name="ARTICULATE_SLIDE_NAV" val="9"/>
  <p:tag name="ARTICULATE_SLIDE_GUID" val="384d800b-e00e-48c3-bba6-438c1ebfffe5"/>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10_V3.mp3"/>
  <p:tag name="AUDIO_ID" val="318"/>
  <p:tag name="ELAPSEDTIME" val="50.861"/>
  <p:tag name="ARTICULATE_SLIDE_NAV" val="10"/>
  <p:tag name="ARTICULATE_SLIDE_GUID" val="5db1c578-c85f-40f4-bd9a-db234e551f39"/>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11_V3.mp3"/>
  <p:tag name="AUDIO_ID" val="320"/>
  <p:tag name="ELAPSEDTIME" val="48.275"/>
  <p:tag name="ARTICULATE_SLIDE_NAV" val="11"/>
  <p:tag name="ARTICULATE_SLIDE_GUID" val="5f348674-a259-4b2d-908b-a566b680459d"/>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12_V3.mp3"/>
  <p:tag name="AUDIO_ID" val="321"/>
  <p:tag name="ELAPSEDTIME" val="38.845"/>
  <p:tag name="ARTICULATE_SLIDE_NAV" val="12"/>
  <p:tag name="ARTICULATE_SLIDE_GUID" val="8bd7f4b2-f9f4-4d4c-8c9b-9f962a31ceef"/>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19_V3.mp3"/>
  <p:tag name="AUDIO_ID" val="264"/>
  <p:tag name="ELAPSEDTIME" val="43.39"/>
  <p:tag name="ARTICULATE_SLIDE_NAV" val="19"/>
  <p:tag name="ARTICULATE_SLIDE_GUID" val="02425d8a-5092-4891-9ec2-a19f77a4921c"/>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b\comp4_unit6b_S-13_V3.mp3"/>
  <p:tag name="AUDIO_ID" val="264"/>
  <p:tag name="ELAPSEDTIME" val="43.782"/>
  <p:tag name="ARTICULATE_SLIDE_NAV" val="13"/>
  <p:tag name="ARTICULATE_SLIDE_GUID" val="f659ca7c-501b-4b16-bf50-41e4c603b587"/>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NAV" val="20"/>
  <p:tag name="ARTICULATE_SLIDE_GUID" val="3f1d5b8a-ea22-4bfd-a3f0-cb50343d48de"/>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py of Copy of 30_sec_silence.mp3"/>
  <p:tag name="AUDIO_ID" val="267"/>
  <p:tag name="ELAPSEDTIME" val="7.515"/>
  <p:tag name="ARTICULATE_SLIDE_NAV" val="14"/>
  <p:tag name="ARTICULATE_SLIDE_GUID" val="b2582355-7d54-4202-b17b-f2568e291875"/>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2_V3.mp3"/>
  <p:tag name="AUDIO_ID" val="257"/>
  <p:tag name="ELAPSEDTIME" val="37.277"/>
  <p:tag name="ARTICULATE_SLIDE_NAV" val="2"/>
  <p:tag name="ARTICULATE_SLIDE_GUID" val="adf6a028-4f2a-4c9b-ba05-c1e6545d1513"/>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4_V3.mp3"/>
  <p:tag name="AUDIO_ID" val="308"/>
  <p:tag name="ELAPSEDTIME" val="47.491"/>
  <p:tag name="ARTICULATE_SLIDE_NAV" val="4"/>
  <p:tag name="ARTICULATE_SLIDE_GUID" val="cca1eb00-bc10-43c7-ba1f-93f3b95dc393"/>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5_V3.mp3"/>
  <p:tag name="AUDIO_ID" val="319"/>
  <p:tag name="ELAPSEDTIME" val="29.885"/>
  <p:tag name="ARTICULATE_SLIDE_NAV" val="5"/>
  <p:tag name="ARTICULATE_SLIDE_GUID" val="99cec2aa-1d19-4ff0-9db0-f976d14a9e37"/>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6\FINALIZED\comp4_unit6\comp4_unit6\comp4_unit6a\comp4_unit6a_S-6_V3.mp3"/>
  <p:tag name="AUDIO_ID" val="261"/>
  <p:tag name="ELAPSEDTIME" val="51.958"/>
  <p:tag name="ARTICULATE_SLIDE_NAV" val="6"/>
  <p:tag name="ARTICULATE_SLIDE_GUID" val="5e6a72c6-10d9-4fec-aad9-5d7345473dea"/>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21" id="{7CB05D9E-6196-FA4D-A91A-327AF3CE4EF1}" vid="{44BF0143-D0F5-D046-AFFF-287E4B9C05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3AA3DF1-1053-4A4D-AB9A-451AD1498D70}"/>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1513</TotalTime>
  <Words>6061</Words>
  <Application>Microsoft Office PowerPoint</Application>
  <PresentationFormat>Custom</PresentationFormat>
  <Paragraphs>562</Paragraphs>
  <Slides>49</Slides>
  <Notes>49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49</vt:i4>
      </vt:variant>
    </vt:vector>
  </HeadingPairs>
  <TitlesOfParts>
    <vt:vector size="61" baseType="lpstr">
      <vt:lpstr>Andalus</vt:lpstr>
      <vt:lpstr>Arial</vt:lpstr>
      <vt:lpstr>Calibri</vt:lpstr>
      <vt:lpstr>Century Gothic</vt:lpstr>
      <vt:lpstr>Courier New</vt:lpstr>
      <vt:lpstr>Futura Lt BT</vt:lpstr>
      <vt:lpstr>Futura LT Pro Book</vt:lpstr>
      <vt:lpstr>Garamond</vt:lpstr>
      <vt:lpstr>Times New Roman</vt:lpstr>
      <vt:lpstr>Verdana</vt:lpstr>
      <vt:lpstr>Wingdings</vt:lpstr>
      <vt:lpstr>Office Theme</vt:lpstr>
      <vt:lpstr>PowerPoint Presentation</vt:lpstr>
      <vt:lpstr>Databases and SQL</vt:lpstr>
      <vt:lpstr>Data Storage</vt:lpstr>
      <vt:lpstr>Data Storage Options</vt:lpstr>
      <vt:lpstr>Files</vt:lpstr>
      <vt:lpstr>Advantages and Disadvantages of Files</vt:lpstr>
      <vt:lpstr>Contact Information Example</vt:lpstr>
      <vt:lpstr>Quick!</vt:lpstr>
      <vt:lpstr>Quick! Answers</vt:lpstr>
      <vt:lpstr>Another Problem</vt:lpstr>
      <vt:lpstr>Another Solution: Spreadsheets</vt:lpstr>
      <vt:lpstr>Spreadsheet Example</vt:lpstr>
      <vt:lpstr>Advantages and Disadvantages  of Spreadsheets</vt:lpstr>
      <vt:lpstr>Database vs. File Systems</vt:lpstr>
      <vt:lpstr>Databases</vt:lpstr>
      <vt:lpstr>Relational Databases</vt:lpstr>
      <vt:lpstr>Database Design Process</vt:lpstr>
      <vt:lpstr>Advantages and Disadvantages of Relational Databases</vt:lpstr>
      <vt:lpstr>Database Management System Application Design</vt:lpstr>
      <vt:lpstr>Relational Database Contents</vt:lpstr>
      <vt:lpstr>Representing Data—1</vt:lpstr>
      <vt:lpstr>Representing Data—2</vt:lpstr>
      <vt:lpstr>Representing Data—3</vt:lpstr>
      <vt:lpstr>Representing Data—4</vt:lpstr>
      <vt:lpstr>Relationships—1</vt:lpstr>
      <vt:lpstr>Relationships—2</vt:lpstr>
      <vt:lpstr>Relationships—3</vt:lpstr>
      <vt:lpstr>Relationships—4</vt:lpstr>
      <vt:lpstr>Relationships—5</vt:lpstr>
      <vt:lpstr>Requirements: Patient Visit</vt:lpstr>
      <vt:lpstr>Entities</vt:lpstr>
      <vt:lpstr>PowerPoint Presentation</vt:lpstr>
      <vt:lpstr>Simple Database Structure</vt:lpstr>
      <vt:lpstr>Contact Table</vt:lpstr>
      <vt:lpstr>Data Normalization</vt:lpstr>
      <vt:lpstr>Well-Structured Relations</vt:lpstr>
      <vt:lpstr>Database Normalization</vt:lpstr>
      <vt:lpstr>Normalized Database Structure</vt:lpstr>
      <vt:lpstr>New Tables</vt:lpstr>
      <vt:lpstr>How Do We Do This?</vt:lpstr>
      <vt:lpstr>Building a Database</vt:lpstr>
      <vt:lpstr>Why Do We Need Queries</vt:lpstr>
      <vt:lpstr>Four Questions to Create a Query</vt:lpstr>
      <vt:lpstr>Critical Success Factors in Database Design</vt:lpstr>
      <vt:lpstr>Databases and SQL</vt:lpstr>
      <vt:lpstr>Databases and SQL</vt:lpstr>
      <vt:lpstr>Databases and SQL </vt:lpstr>
      <vt:lpstr>Databases and SQL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Systems for Health</dc:title>
  <dc:creator>- McMaster</dc:creator>
  <cp:lastModifiedBy>Villella, Christina</cp:lastModifiedBy>
  <cp:revision>63</cp:revision>
  <cp:lastPrinted>2020-01-30T17:56:40Z</cp:lastPrinted>
  <dcterms:created xsi:type="dcterms:W3CDTF">2018-07-01T20:02:24Z</dcterms:created>
  <dcterms:modified xsi:type="dcterms:W3CDTF">2020-03-19T17:04:07Z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