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handoutMasterIdLst>
    <p:handoutMasterId r:id="rId31"/>
  </p:handoutMasterIdLst>
  <p:sldIdLst>
    <p:sldId id="273"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271" r:id="rId29"/>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9CC0"/>
    <a:srgbClr val="1E1860"/>
    <a:srgbClr val="555276"/>
    <a:srgbClr val="A6C038"/>
    <a:srgbClr val="ECCE18"/>
    <a:srgbClr val="E6661F"/>
    <a:srgbClr val="C83537"/>
    <a:srgbClr val="1E185F"/>
    <a:srgbClr val="A7BF39"/>
    <a:srgbClr val="008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8A5227-07A4-4F69-B549-5C66AF5AE475}" v="18" dt="2020-03-30T20:29:58.145"/>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004" autoAdjust="0"/>
    <p:restoredTop sz="95000" autoAdjust="0"/>
  </p:normalViewPr>
  <p:slideViewPr>
    <p:cSldViewPr>
      <p:cViewPr varScale="1">
        <p:scale>
          <a:sx n="92" d="100"/>
          <a:sy n="92" d="100"/>
        </p:scale>
        <p:origin x="1926" y="78"/>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5" d="100"/>
          <a:sy n="65" d="100"/>
        </p:scale>
        <p:origin x="1896"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BA8A5227-07A4-4F69-B549-5C66AF5AE475}"/>
    <pc:docChg chg="custSel modSld">
      <pc:chgData name="Villella, Christina" userId="910bba07-b9e3-4583-91f1-8ceacf5af36d" providerId="ADAL" clId="{BA8A5227-07A4-4F69-B549-5C66AF5AE475}" dt="2020-03-30T20:30:11.585" v="220" actId="113"/>
      <pc:docMkLst>
        <pc:docMk/>
      </pc:docMkLst>
      <pc:sldChg chg="modNotes">
        <pc:chgData name="Villella, Christina" userId="910bba07-b9e3-4583-91f1-8ceacf5af36d" providerId="ADAL" clId="{BA8A5227-07A4-4F69-B549-5C66AF5AE475}" dt="2020-03-30T19:44:13.467" v="130" actId="478"/>
        <pc:sldMkLst>
          <pc:docMk/>
          <pc:sldMk cId="1331042578" sldId="277"/>
        </pc:sldMkLst>
      </pc:sldChg>
      <pc:sldChg chg="modNotes">
        <pc:chgData name="Villella, Christina" userId="910bba07-b9e3-4583-91f1-8ceacf5af36d" providerId="ADAL" clId="{BA8A5227-07A4-4F69-B549-5C66AF5AE475}" dt="2020-03-30T19:44:16.705" v="132" actId="478"/>
        <pc:sldMkLst>
          <pc:docMk/>
          <pc:sldMk cId="1662306497" sldId="278"/>
        </pc:sldMkLst>
      </pc:sldChg>
      <pc:sldChg chg="modNotes">
        <pc:chgData name="Villella, Christina" userId="910bba07-b9e3-4583-91f1-8ceacf5af36d" providerId="ADAL" clId="{BA8A5227-07A4-4F69-B549-5C66AF5AE475}" dt="2020-03-30T19:41:12.554" v="92" actId="478"/>
        <pc:sldMkLst>
          <pc:docMk/>
          <pc:sldMk cId="3886255519" sldId="279"/>
        </pc:sldMkLst>
      </pc:sldChg>
      <pc:sldChg chg="modNotes">
        <pc:chgData name="Villella, Christina" userId="910bba07-b9e3-4583-91f1-8ceacf5af36d" providerId="ADAL" clId="{BA8A5227-07A4-4F69-B549-5C66AF5AE475}" dt="2020-03-30T19:41:18.409" v="94" actId="478"/>
        <pc:sldMkLst>
          <pc:docMk/>
          <pc:sldMk cId="2096172195" sldId="280"/>
        </pc:sldMkLst>
      </pc:sldChg>
      <pc:sldChg chg="modNotes">
        <pc:chgData name="Villella, Christina" userId="910bba07-b9e3-4583-91f1-8ceacf5af36d" providerId="ADAL" clId="{BA8A5227-07A4-4F69-B549-5C66AF5AE475}" dt="2020-03-30T19:44:20.304" v="133" actId="478"/>
        <pc:sldMkLst>
          <pc:docMk/>
          <pc:sldMk cId="1435949878" sldId="281"/>
        </pc:sldMkLst>
      </pc:sldChg>
      <pc:sldChg chg="modNotes">
        <pc:chgData name="Villella, Christina" userId="910bba07-b9e3-4583-91f1-8ceacf5af36d" providerId="ADAL" clId="{BA8A5227-07A4-4F69-B549-5C66AF5AE475}" dt="2020-03-30T19:40:59.690" v="90" actId="478"/>
        <pc:sldMkLst>
          <pc:docMk/>
          <pc:sldMk cId="1526881640" sldId="282"/>
        </pc:sldMkLst>
      </pc:sldChg>
      <pc:sldChg chg="modNotes">
        <pc:chgData name="Villella, Christina" userId="910bba07-b9e3-4583-91f1-8ceacf5af36d" providerId="ADAL" clId="{BA8A5227-07A4-4F69-B549-5C66AF5AE475}" dt="2020-03-30T19:43:05.488" v="99" actId="478"/>
        <pc:sldMkLst>
          <pc:docMk/>
          <pc:sldMk cId="2553619855" sldId="283"/>
        </pc:sldMkLst>
      </pc:sldChg>
      <pc:sldChg chg="modNotes">
        <pc:chgData name="Villella, Christina" userId="910bba07-b9e3-4583-91f1-8ceacf5af36d" providerId="ADAL" clId="{BA8A5227-07A4-4F69-B549-5C66AF5AE475}" dt="2020-03-30T19:40:53.578" v="88" actId="478"/>
        <pc:sldMkLst>
          <pc:docMk/>
          <pc:sldMk cId="1444512592" sldId="284"/>
        </pc:sldMkLst>
      </pc:sldChg>
      <pc:sldChg chg="modNotes">
        <pc:chgData name="Villella, Christina" userId="910bba07-b9e3-4583-91f1-8ceacf5af36d" providerId="ADAL" clId="{BA8A5227-07A4-4F69-B549-5C66AF5AE475}" dt="2020-03-30T19:43:09.657" v="101" actId="478"/>
        <pc:sldMkLst>
          <pc:docMk/>
          <pc:sldMk cId="2357126481" sldId="285"/>
        </pc:sldMkLst>
      </pc:sldChg>
      <pc:sldChg chg="modNotes">
        <pc:chgData name="Villella, Christina" userId="910bba07-b9e3-4583-91f1-8ceacf5af36d" providerId="ADAL" clId="{BA8A5227-07A4-4F69-B549-5C66AF5AE475}" dt="2020-03-30T19:40:49.650" v="86" actId="478"/>
        <pc:sldMkLst>
          <pc:docMk/>
          <pc:sldMk cId="3405471243" sldId="286"/>
        </pc:sldMkLst>
      </pc:sldChg>
      <pc:sldChg chg="modNotes">
        <pc:chgData name="Villella, Christina" userId="910bba07-b9e3-4583-91f1-8ceacf5af36d" providerId="ADAL" clId="{BA8A5227-07A4-4F69-B549-5C66AF5AE475}" dt="2020-03-30T19:43:14.173" v="103" actId="478"/>
        <pc:sldMkLst>
          <pc:docMk/>
          <pc:sldMk cId="682628886" sldId="287"/>
        </pc:sldMkLst>
      </pc:sldChg>
      <pc:sldChg chg="modNotes">
        <pc:chgData name="Villella, Christina" userId="910bba07-b9e3-4583-91f1-8ceacf5af36d" providerId="ADAL" clId="{BA8A5227-07A4-4F69-B549-5C66AF5AE475}" dt="2020-03-30T20:19:36.274" v="143" actId="113"/>
        <pc:sldMkLst>
          <pc:docMk/>
          <pc:sldMk cId="3883443146" sldId="288"/>
        </pc:sldMkLst>
      </pc:sldChg>
      <pc:sldChg chg="modNotes">
        <pc:chgData name="Villella, Christina" userId="910bba07-b9e3-4583-91f1-8ceacf5af36d" providerId="ADAL" clId="{BA8A5227-07A4-4F69-B549-5C66AF5AE475}" dt="2020-03-30T20:20:22.353" v="151" actId="207"/>
        <pc:sldMkLst>
          <pc:docMk/>
          <pc:sldMk cId="2285964514" sldId="289"/>
        </pc:sldMkLst>
      </pc:sldChg>
      <pc:sldChg chg="modNotes">
        <pc:chgData name="Villella, Christina" userId="910bba07-b9e3-4583-91f1-8ceacf5af36d" providerId="ADAL" clId="{BA8A5227-07A4-4F69-B549-5C66AF5AE475}" dt="2020-03-30T19:43:25.664" v="109" actId="478"/>
        <pc:sldMkLst>
          <pc:docMk/>
          <pc:sldMk cId="3922710216" sldId="290"/>
        </pc:sldMkLst>
      </pc:sldChg>
      <pc:sldChg chg="modNotes">
        <pc:chgData name="Villella, Christina" userId="910bba07-b9e3-4583-91f1-8ceacf5af36d" providerId="ADAL" clId="{BA8A5227-07A4-4F69-B549-5C66AF5AE475}" dt="2020-03-30T20:25:49.711" v="161" actId="20577"/>
        <pc:sldMkLst>
          <pc:docMk/>
          <pc:sldMk cId="96125949" sldId="291"/>
        </pc:sldMkLst>
      </pc:sldChg>
      <pc:sldChg chg="modNotes">
        <pc:chgData name="Villella, Christina" userId="910bba07-b9e3-4583-91f1-8ceacf5af36d" providerId="ADAL" clId="{BA8A5227-07A4-4F69-B549-5C66AF5AE475}" dt="2020-03-30T20:26:08.075" v="169" actId="113"/>
        <pc:sldMkLst>
          <pc:docMk/>
          <pc:sldMk cId="1918991967" sldId="292"/>
        </pc:sldMkLst>
      </pc:sldChg>
      <pc:sldChg chg="modNotes">
        <pc:chgData name="Villella, Christina" userId="910bba07-b9e3-4583-91f1-8ceacf5af36d" providerId="ADAL" clId="{BA8A5227-07A4-4F69-B549-5C66AF5AE475}" dt="2020-03-30T20:26:38.438" v="177" actId="20577"/>
        <pc:sldMkLst>
          <pc:docMk/>
          <pc:sldMk cId="962926020" sldId="293"/>
        </pc:sldMkLst>
      </pc:sldChg>
      <pc:sldChg chg="modNotes">
        <pc:chgData name="Villella, Christina" userId="910bba07-b9e3-4583-91f1-8ceacf5af36d" providerId="ADAL" clId="{BA8A5227-07A4-4F69-B549-5C66AF5AE475}" dt="2020-03-30T20:27:06.938" v="185" actId="20577"/>
        <pc:sldMkLst>
          <pc:docMk/>
          <pc:sldMk cId="832269824" sldId="294"/>
        </pc:sldMkLst>
      </pc:sldChg>
      <pc:sldChg chg="modNotes">
        <pc:chgData name="Villella, Christina" userId="910bba07-b9e3-4583-91f1-8ceacf5af36d" providerId="ADAL" clId="{BA8A5227-07A4-4F69-B549-5C66AF5AE475}" dt="2020-03-30T20:27:39.165" v="196" actId="20577"/>
        <pc:sldMkLst>
          <pc:docMk/>
          <pc:sldMk cId="2039657973" sldId="295"/>
        </pc:sldMkLst>
      </pc:sldChg>
      <pc:sldChg chg="modNotes">
        <pc:chgData name="Villella, Christina" userId="910bba07-b9e3-4583-91f1-8ceacf5af36d" providerId="ADAL" clId="{BA8A5227-07A4-4F69-B549-5C66AF5AE475}" dt="2020-03-30T20:28:08.178" v="204" actId="113"/>
        <pc:sldMkLst>
          <pc:docMk/>
          <pc:sldMk cId="3373332277" sldId="296"/>
        </pc:sldMkLst>
      </pc:sldChg>
      <pc:sldChg chg="modNotes">
        <pc:chgData name="Villella, Christina" userId="910bba07-b9e3-4583-91f1-8ceacf5af36d" providerId="ADAL" clId="{BA8A5227-07A4-4F69-B549-5C66AF5AE475}" dt="2020-03-30T20:29:44.767" v="212" actId="20577"/>
        <pc:sldMkLst>
          <pc:docMk/>
          <pc:sldMk cId="843584584" sldId="297"/>
        </pc:sldMkLst>
      </pc:sldChg>
      <pc:sldChg chg="modNotes">
        <pc:chgData name="Villella, Christina" userId="910bba07-b9e3-4583-91f1-8ceacf5af36d" providerId="ADAL" clId="{BA8A5227-07A4-4F69-B549-5C66AF5AE475}" dt="2020-03-30T20:30:11.585" v="220" actId="113"/>
        <pc:sldMkLst>
          <pc:docMk/>
          <pc:sldMk cId="1506860829" sldId="298"/>
        </pc:sldMkLst>
      </pc:sldChg>
      <pc:sldChg chg="modNotes">
        <pc:chgData name="Villella, Christina" userId="910bba07-b9e3-4583-91f1-8ceacf5af36d" providerId="ADAL" clId="{BA8A5227-07A4-4F69-B549-5C66AF5AE475}" dt="2020-03-30T19:43:59.359" v="128" actId="478"/>
        <pc:sldMkLst>
          <pc:docMk/>
          <pc:sldMk cId="3909886434" sldId="29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3/30/2020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DB1701A6-2FEA-49AF-BC87-50C6BA2890F2}"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1320800" y="933450"/>
            <a:ext cx="6654800" cy="5143500"/>
          </a:xfrm>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352801"/>
            <a:ext cx="5070475" cy="2781300"/>
          </a:xfrm>
          <a:prstGeom prst="rect">
            <a:avLst/>
          </a:prstGeom>
          <a:solidFill>
            <a:schemeClr val="bg2"/>
          </a:solidFill>
        </p:spPr>
        <p:txBody>
          <a:bodyPr lIns="83622" tIns="41811" rIns="83622" bIns="41811"/>
          <a:lstStyle/>
          <a:p>
            <a:r>
              <a:rPr lang="en-US" b="1" dirty="0">
                <a:cs typeface="Arial" pitchFamily="34" charset="0"/>
              </a:rPr>
              <a:t>Slide Notes: </a:t>
            </a:r>
          </a:p>
          <a:p>
            <a:r>
              <a:rPr lang="x-none" dirty="0">
                <a:cs typeface="Arial" pitchFamily="34" charset="0"/>
              </a:rPr>
              <a:t>There are new changes to the protocol due to a switch to new laboratory tests for monitoring drug activity. The team responded to this event by revising the current protocol and electronic</a:t>
            </a:r>
            <a:r>
              <a:rPr lang="en-US" dirty="0">
                <a:cs typeface="Arial" pitchFamily="34" charset="0"/>
              </a:rPr>
              <a:t>-</a:t>
            </a:r>
            <a:r>
              <a:rPr lang="x-none" dirty="0">
                <a:cs typeface="Arial" pitchFamily="34" charset="0"/>
              </a:rPr>
              <a:t>order sets to include orders for the new laboratory tests. The new order sets included changes to the therapeutic goals of nurse-managed therapy.</a:t>
            </a:r>
            <a:endParaRPr lang="en-US" dirty="0">
              <a:cs typeface="Arial" pitchFamily="34" charset="0"/>
            </a:endParaRPr>
          </a:p>
          <a:p>
            <a:endParaRPr lang="en-US" dirty="0">
              <a:cs typeface="Arial" pitchFamily="34" charset="0"/>
            </a:endParaRPr>
          </a:p>
          <a:p>
            <a:r>
              <a:rPr lang="en-US" dirty="0">
                <a:cs typeface="Arial" pitchFamily="34" charset="0"/>
              </a:rPr>
              <a:t>In this scenario, modifications made to changes in the protocol required changes in the electronic order sets that had been in use in the facility. Keeping up with care standards requires up-to-date order sets and electronic clinical documents. Here it is helpful to have HIT professionals involved in protocol-development work.</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8286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628900"/>
          </a:xfrm>
          <a:prstGeom prst="rect">
            <a:avLst/>
          </a:prstGeom>
          <a:solidFill>
            <a:schemeClr val="bg2"/>
          </a:solidFill>
        </p:spPr>
        <p:txBody>
          <a:bodyPr lIns="83622" tIns="41811" rIns="83622" bIns="41811"/>
          <a:lstStyle/>
          <a:p>
            <a:r>
              <a:rPr lang="en-US" b="1" dirty="0">
                <a:cs typeface="Arial" pitchFamily="34" charset="0"/>
              </a:rPr>
              <a:t>Slide Notes: </a:t>
            </a:r>
          </a:p>
          <a:p>
            <a:r>
              <a:rPr lang="en-US" dirty="0">
                <a:cs typeface="Arial" pitchFamily="34" charset="0"/>
              </a:rPr>
              <a:t>Patient-centered care is supported by HIT as well. Patient-friendly websites provide medical information and access to support groups; patient Portals allow patients to access and manage their own health records; clinical decision support can tailor information according to patient characteristics; and customized health education and disease management messaging can enable patient self-management.</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4168404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568607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0"/>
            <a:ext cx="5070475" cy="2971799"/>
          </a:xfrm>
          <a:prstGeom prst="rect">
            <a:avLst/>
          </a:prstGeom>
          <a:solidFill>
            <a:schemeClr val="bg2"/>
          </a:solidFill>
        </p:spPr>
        <p:txBody>
          <a:bodyPr lIns="83622" tIns="41811" rIns="83622" bIns="41811"/>
          <a:lstStyle/>
          <a:p>
            <a:r>
              <a:rPr lang="en-US" b="1" dirty="0">
                <a:cs typeface="Arial" pitchFamily="34" charset="0"/>
              </a:rPr>
              <a:t>Slide Notes: </a:t>
            </a:r>
          </a:p>
          <a:p>
            <a:endParaRPr lang="en-US" dirty="0">
              <a:cs typeface="Arial" pitchFamily="34" charset="0"/>
            </a:endParaRPr>
          </a:p>
          <a:p>
            <a:r>
              <a:rPr lang="x-none" dirty="0">
                <a:cs typeface="Arial" pitchFamily="34" charset="0"/>
              </a:rPr>
              <a:t>In response to this event, the ambulatory care center implemented a web-based </a:t>
            </a:r>
            <a:r>
              <a:rPr lang="en-US" dirty="0">
                <a:cs typeface="Arial" pitchFamily="34" charset="0"/>
              </a:rPr>
              <a:t>P</a:t>
            </a:r>
            <a:r>
              <a:rPr lang="x-none" dirty="0">
                <a:cs typeface="Arial" pitchFamily="34" charset="0"/>
              </a:rPr>
              <a:t>atient </a:t>
            </a:r>
            <a:r>
              <a:rPr lang="en-US" dirty="0">
                <a:cs typeface="Arial" pitchFamily="34" charset="0"/>
              </a:rPr>
              <a:t>P</a:t>
            </a:r>
            <a:r>
              <a:rPr lang="x-none" dirty="0">
                <a:cs typeface="Arial" pitchFamily="34" charset="0"/>
              </a:rPr>
              <a:t>ortal that would allow patients or caregivers to enter much of the history information in advance, from home. Patient satisfaction scores improved with this active role in their care.</a:t>
            </a:r>
            <a:endParaRPr lang="en-US" dirty="0">
              <a:cs typeface="Arial" pitchFamily="34" charset="0"/>
            </a:endParaRPr>
          </a:p>
          <a:p>
            <a:endParaRPr lang="en-US" dirty="0">
              <a:cs typeface="Arial" pitchFamily="34" charset="0"/>
            </a:endParaRPr>
          </a:p>
          <a:p>
            <a:r>
              <a:rPr lang="en-US" dirty="0">
                <a:cs typeface="Arial" pitchFamily="34" charset="0"/>
              </a:rPr>
              <a:t>Effective patient-provider communication, where the patient and family perceive themselves as participants in the patient’s care, is essential for quality health care. The scenario depicted in the previous slide highlights a frequent situation encountered surrounding the issue of home medications. Collecting an accurate and current home medication list at each patient encounter is a national patient safety goal. HIT can help to engage the patient and family in the patient’s care to ensure that this goal is met.</a:t>
            </a:r>
            <a:endParaRPr lang="en-US"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063348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628900"/>
          </a:xfrm>
          <a:prstGeom prst="rect">
            <a:avLst/>
          </a:prstGeom>
          <a:solidFill>
            <a:schemeClr val="bg2"/>
          </a:solidFill>
        </p:spPr>
        <p:txBody>
          <a:bodyPr lIns="83622" tIns="41811" rIns="83622" bIns="41811"/>
          <a:lstStyle/>
          <a:p>
            <a:r>
              <a:rPr lang="en-US" b="1" dirty="0">
                <a:cs typeface="Arial" pitchFamily="34" charset="0"/>
              </a:rPr>
              <a:t>Slide Notes: </a:t>
            </a:r>
          </a:p>
          <a:p>
            <a:endParaRPr lang="en-US" dirty="0">
              <a:cs typeface="Arial" pitchFamily="34" charset="0"/>
            </a:endParaRPr>
          </a:p>
          <a:p>
            <a:r>
              <a:rPr lang="en-US" dirty="0">
                <a:cs typeface="Arial" pitchFamily="34" charset="0"/>
              </a:rPr>
              <a:t>HIT can support timely care. Telemedicine provides immediate access to medical information through the Internet. Task list schedules can remind nurses when treatments are due. Time-sensitive prompts, such as timed draw alerts, can remind nurses when a procedure is due; and patient reminders can let patients know when they need to return for follow-up visits or tests.</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5102172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1785297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29001"/>
            <a:ext cx="5070475" cy="2705100"/>
          </a:xfrm>
          <a:prstGeom prst="rect">
            <a:avLst/>
          </a:prstGeom>
          <a:solidFill>
            <a:schemeClr val="bg2"/>
          </a:solidFill>
        </p:spPr>
        <p:txBody>
          <a:bodyPr lIns="83622" tIns="41811" rIns="83622" bIns="41811"/>
          <a:lstStyle/>
          <a:p>
            <a:r>
              <a:rPr lang="en-US" b="1" dirty="0">
                <a:cs typeface="Arial" pitchFamily="34" charset="0"/>
              </a:rPr>
              <a:t>Slide Notes: </a:t>
            </a:r>
          </a:p>
          <a:p>
            <a:endParaRPr lang="en-US" b="1" dirty="0">
              <a:cs typeface="Arial" pitchFamily="34" charset="0"/>
            </a:endParaRPr>
          </a:p>
          <a:p>
            <a:r>
              <a:rPr lang="en-US" dirty="0">
                <a:cs typeface="Arial" pitchFamily="34" charset="0"/>
              </a:rPr>
              <a:t>Timeliness is a quality aim that is especially amenable to HIT solutions. In this scenario, the importance of timely placement and removal of medication patches lends itself well to an HIT solution. Medication patches are small, flesh-colored, and are usually placed in discreet locations, for example, the upper shoulder area or on the back of the upper arm. Some patches are appropriately left on for 2 to 3 days or longer. It is difficult to track the placement and removal of these patches over time, leading to errors in which medication patches were not removed and the patient received too much medicine.</a:t>
            </a:r>
          </a:p>
          <a:p>
            <a:endParaRPr lang="en-US" dirty="0">
              <a:cs typeface="Arial" pitchFamily="34" charset="0"/>
            </a:endParaRPr>
          </a:p>
          <a:p>
            <a:r>
              <a:rPr lang="en-US" dirty="0">
                <a:cs typeface="Arial" pitchFamily="34" charset="0"/>
              </a:rPr>
              <a:t>What solution would you consider?</a:t>
            </a:r>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650378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29001"/>
            <a:ext cx="5070475" cy="2514600"/>
          </a:xfrm>
          <a:prstGeom prst="rect">
            <a:avLst/>
          </a:prstGeom>
          <a:solidFill>
            <a:schemeClr val="bg2"/>
          </a:solidFill>
        </p:spPr>
        <p:txBody>
          <a:bodyPr lIns="83622" tIns="41811" rIns="83622" bIns="41811"/>
          <a:lstStyle/>
          <a:p>
            <a:r>
              <a:rPr lang="en-US" b="1" dirty="0">
                <a:cs typeface="Arial" pitchFamily="34" charset="0"/>
              </a:rPr>
              <a:t>Slide Notes: </a:t>
            </a:r>
          </a:p>
          <a:p>
            <a:endParaRPr lang="en-US" dirty="0">
              <a:cs typeface="Arial" pitchFamily="34" charset="0"/>
            </a:endParaRPr>
          </a:p>
          <a:p>
            <a:r>
              <a:rPr lang="en-US" dirty="0">
                <a:cs typeface="Arial" pitchFamily="34" charset="0"/>
              </a:rPr>
              <a:t>In response to this event, a change was made to the Electronic Medication Record (eMAR). After the nurse documents the application of the patch in the eMAR, a follow-up task to remove the patch at the ordered date and time is automatically generated. If the follow-up task is still active during a transfer in care, the receiving nurse will see this task on the eMAR.</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4058862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819400"/>
          </a:xfrm>
          <a:prstGeom prst="rect">
            <a:avLst/>
          </a:prstGeom>
          <a:solidFill>
            <a:schemeClr val="bg2"/>
          </a:solidFill>
        </p:spPr>
        <p:txBody>
          <a:bodyPr lIns="83622" tIns="41811" rIns="83622" bIns="41811"/>
          <a:lstStyle/>
          <a:p>
            <a:r>
              <a:rPr lang="en-US" b="1" dirty="0">
                <a:cs typeface="Arial" pitchFamily="34" charset="0"/>
              </a:rPr>
              <a:t>Slide Notes: </a:t>
            </a:r>
          </a:p>
          <a:p>
            <a:endParaRPr lang="en-US" b="1" dirty="0">
              <a:cs typeface="Arial" pitchFamily="34" charset="0"/>
            </a:endParaRPr>
          </a:p>
          <a:p>
            <a:r>
              <a:rPr lang="en-US" dirty="0">
                <a:cs typeface="Arial" pitchFamily="34" charset="0"/>
              </a:rPr>
              <a:t>Patient-satisfaction surveys reveal that timeliness of care is a powerful indicator of health care quality from the patient’s perspective. Patients and families value their time as much as do health care professionals. HIT can help by ensuring timely access to information. Think about the following case: A health care system saw increases in adverse events in their home care company due to inadequate transfer of clinical information at hospital discharge. An electronic hospital discharge summary with auto-faxing was developed to increase availability of discharge information at the time of follow-up care.</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8634653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29001"/>
            <a:ext cx="5070475" cy="2895600"/>
          </a:xfrm>
          <a:prstGeom prst="rect">
            <a:avLst/>
          </a:prstGeom>
          <a:solidFill>
            <a:schemeClr val="bg2"/>
          </a:solidFill>
        </p:spPr>
        <p:txBody>
          <a:bodyPr lIns="83622" tIns="41811" rIns="83622" bIns="41811"/>
          <a:lstStyle/>
          <a:p>
            <a:r>
              <a:rPr lang="en-US" b="1" dirty="0">
                <a:cs typeface="Arial" pitchFamily="34" charset="0"/>
              </a:rPr>
              <a:t>Slide Notes: </a:t>
            </a:r>
          </a:p>
          <a:p>
            <a:endParaRPr lang="en-US" b="1" dirty="0">
              <a:cs typeface="Arial" pitchFamily="34" charset="0"/>
            </a:endParaRPr>
          </a:p>
          <a:p>
            <a:r>
              <a:rPr lang="en-US" dirty="0">
                <a:cs typeface="Arial" pitchFamily="34" charset="0"/>
              </a:rPr>
              <a:t>HIT can enhance efficiency in many ways. Wireless mobile technology allows for vital sign capture and can eliminate the need to write or type vital signs. Character expansion allows for the ability to translate a few characters into phrases, sentences, or paragraphs and can decrease typing time. For example, the provider can type a few letters, such as WNL, which can be converted to </a:t>
            </a:r>
            <a:r>
              <a:rPr lang="en-US" i="1" dirty="0">
                <a:cs typeface="Arial" pitchFamily="34" charset="0"/>
              </a:rPr>
              <a:t>within normal limits</a:t>
            </a:r>
            <a:r>
              <a:rPr lang="en-US" dirty="0">
                <a:cs typeface="Arial" pitchFamily="34" charset="0"/>
              </a:rPr>
              <a:t> or an entire paragraph describing the normal assessment parameters. System integration allows for pulling forward of historical information and can reduce data collection time. Clinical decision rules can be written to prompt for duplicate labs to reduce redundant laboratory testing.</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170794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1207159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29001"/>
            <a:ext cx="5070475" cy="2705100"/>
          </a:xfrm>
          <a:prstGeom prst="rect">
            <a:avLst/>
          </a:prstGeom>
          <a:solidFill>
            <a:schemeClr val="bg2"/>
          </a:solidFill>
        </p:spPr>
        <p:txBody>
          <a:bodyPr lIns="83622" tIns="41811" rIns="83622" bIns="41811"/>
          <a:lstStyle/>
          <a:p>
            <a:r>
              <a:rPr lang="en-US" b="1" dirty="0">
                <a:cs typeface="Arial" pitchFamily="34" charset="0"/>
              </a:rPr>
              <a:t>Slide Notes: </a:t>
            </a:r>
          </a:p>
          <a:p>
            <a:endParaRPr lang="en-US" b="1" dirty="0">
              <a:cs typeface="Arial" pitchFamily="34" charset="0"/>
            </a:endParaRPr>
          </a:p>
          <a:p>
            <a:r>
              <a:rPr lang="x-none" dirty="0">
                <a:cs typeface="Arial" pitchFamily="34" charset="0"/>
              </a:rPr>
              <a:t>In fast-paced health care settings, such as emergency departments and operative suites, a tracking board can help to streamline throughput (or admission, discharge, or transfer activity). Think about a situation in which the </a:t>
            </a:r>
            <a:r>
              <a:rPr lang="en-US" dirty="0">
                <a:cs typeface="Arial" pitchFamily="34" charset="0"/>
              </a:rPr>
              <a:t>Emergency Department </a:t>
            </a:r>
            <a:r>
              <a:rPr lang="x-none" dirty="0">
                <a:cs typeface="Arial" pitchFamily="34" charset="0"/>
              </a:rPr>
              <a:t>(ED) staff at a community hospital used a large whiteboard mounted on the wall that could be quickly updated with felt-tip markers to track patients and treatments. The problem was that staff could not obtain information from the board unless they were physically standing in front of it. In addition, information on the board only reflected what was already known by the ED staff.</a:t>
            </a:r>
            <a:endParaRPr lang="en-US" dirty="0">
              <a:cs typeface="Arial" pitchFamily="34" charset="0"/>
            </a:endParaRPr>
          </a:p>
          <a:p>
            <a:endParaRPr lang="en-US" dirty="0">
              <a:cs typeface="Arial" pitchFamily="34" charset="0"/>
            </a:endParaRPr>
          </a:p>
          <a:p>
            <a:r>
              <a:rPr lang="en-US" dirty="0">
                <a:cs typeface="Arial" pitchFamily="34" charset="0"/>
              </a:rPr>
              <a:t>Consider how you would address this issue.</a:t>
            </a:r>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42208311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286000"/>
          </a:xfrm>
          <a:prstGeom prst="rect">
            <a:avLst/>
          </a:prstGeom>
          <a:solidFill>
            <a:schemeClr val="bg2"/>
          </a:solidFill>
        </p:spPr>
        <p:txBody>
          <a:bodyPr lIns="83622" tIns="41811" rIns="83622" bIns="41811"/>
          <a:lstStyle/>
          <a:p>
            <a:r>
              <a:rPr lang="en-US" b="1" dirty="0">
                <a:cs typeface="Arial" pitchFamily="34" charset="0"/>
              </a:rPr>
              <a:t>Slide Notes: </a:t>
            </a:r>
          </a:p>
          <a:p>
            <a:endParaRPr lang="en-US" dirty="0">
              <a:cs typeface="Arial" pitchFamily="34" charset="0"/>
            </a:endParaRPr>
          </a:p>
          <a:p>
            <a:r>
              <a:rPr lang="en-US" dirty="0">
                <a:cs typeface="Arial" pitchFamily="34" charset="0"/>
              </a:rPr>
              <a:t>In response to this event, the hospital implemented an automated electronic ED patient-tracking system that used business intelligence technology. This technology enabled more efficient patient flow using real-time data.</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2333232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365376"/>
          </a:xfrm>
          <a:prstGeom prst="rect">
            <a:avLst/>
          </a:prstGeom>
          <a:solidFill>
            <a:schemeClr val="bg2"/>
          </a:solidFill>
        </p:spPr>
        <p:txBody>
          <a:bodyPr lIns="83622" tIns="41811" rIns="83622" bIns="41811"/>
          <a:lstStyle/>
          <a:p>
            <a:r>
              <a:rPr lang="en-US" b="1" dirty="0">
                <a:cs typeface="Arial" pitchFamily="34" charset="0"/>
              </a:rPr>
              <a:t>Slide Notes: </a:t>
            </a:r>
          </a:p>
          <a:p>
            <a:endParaRPr lang="en-US" b="1" dirty="0">
              <a:cs typeface="Arial" pitchFamily="34" charset="0"/>
            </a:endParaRPr>
          </a:p>
          <a:p>
            <a:r>
              <a:rPr lang="en-US" dirty="0">
                <a:cs typeface="Arial" pitchFamily="34" charset="0"/>
              </a:rPr>
              <a:t>Implementation of an electronic Picture Archiving and Communication System (PACS) for requesting radiological examinations and displaying images can improve efficiency and timeliness and reduce ordering of duplicate X-rays.</a:t>
            </a:r>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9786865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286000"/>
          </a:xfrm>
          <a:prstGeom prst="rect">
            <a:avLst/>
          </a:prstGeom>
          <a:solidFill>
            <a:schemeClr val="bg2"/>
          </a:solidFill>
        </p:spPr>
        <p:txBody>
          <a:bodyPr lIns="83622" tIns="41811" rIns="83622" bIns="41811"/>
          <a:lstStyle/>
          <a:p>
            <a:r>
              <a:rPr lang="en-US" b="1" dirty="0">
                <a:cs typeface="Arial" pitchFamily="34" charset="0"/>
              </a:rPr>
              <a:t>Slide Notes: </a:t>
            </a:r>
          </a:p>
          <a:p>
            <a:endParaRPr lang="en-US" dirty="0">
              <a:cs typeface="Arial" pitchFamily="34" charset="0"/>
            </a:endParaRPr>
          </a:p>
          <a:p>
            <a:r>
              <a:rPr lang="x-none" dirty="0">
                <a:cs typeface="Arial" pitchFamily="34" charset="0"/>
              </a:rPr>
              <a:t>This concludes Lecture </a:t>
            </a:r>
            <a:r>
              <a:rPr lang="en-US" dirty="0">
                <a:cs typeface="Arial" pitchFamily="34" charset="0"/>
              </a:rPr>
              <a:t>A</a:t>
            </a:r>
            <a:r>
              <a:rPr lang="x-none" dirty="0">
                <a:cs typeface="Arial" pitchFamily="34" charset="0"/>
              </a:rPr>
              <a:t> of </a:t>
            </a:r>
            <a:r>
              <a:rPr lang="en-US" i="1" dirty="0">
                <a:cs typeface="Arial" pitchFamily="34" charset="0"/>
              </a:rPr>
              <a:t>Introduction to Quality Improvement and Health Information Technology. </a:t>
            </a:r>
            <a:r>
              <a:rPr lang="en-US" dirty="0">
                <a:cs typeface="Arial" pitchFamily="34" charset="0"/>
              </a:rPr>
              <a:t>In summary, all healthcare settings can benefit from the assistance of HIT professionals in identifying electronic solutions to quality concerns.</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6337901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3525961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5312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0"/>
            <a:ext cx="5070475" cy="3124199"/>
          </a:xfrm>
          <a:prstGeom prst="rect">
            <a:avLst/>
          </a:prstGeom>
          <a:solidFill>
            <a:schemeClr val="bg2"/>
          </a:solidFill>
        </p:spPr>
        <p:txBody>
          <a:bodyPr lIns="83622" tIns="41811" rIns="83622" bIns="41811"/>
          <a:lstStyle/>
          <a:p>
            <a:r>
              <a:rPr lang="en-US" b="1" dirty="0">
                <a:cs typeface="Arial" pitchFamily="34" charset="0"/>
              </a:rPr>
              <a:t>Slide Notes: </a:t>
            </a:r>
          </a:p>
          <a:p>
            <a:r>
              <a:rPr lang="x-none" dirty="0">
                <a:cs typeface="Arial" pitchFamily="34" charset="0"/>
              </a:rPr>
              <a:t>So what needs improvement in our healthcare system? In 2001, the U</a:t>
            </a:r>
            <a:r>
              <a:rPr lang="en-US" dirty="0">
                <a:cs typeface="Arial" pitchFamily="34" charset="0"/>
              </a:rPr>
              <a:t>.</a:t>
            </a:r>
            <a:r>
              <a:rPr lang="x-none" dirty="0">
                <a:cs typeface="Arial" pitchFamily="34" charset="0"/>
              </a:rPr>
              <a:t>S</a:t>
            </a:r>
            <a:r>
              <a:rPr lang="en-US" dirty="0">
                <a:cs typeface="Arial" pitchFamily="34" charset="0"/>
              </a:rPr>
              <a:t>.</a:t>
            </a:r>
            <a:r>
              <a:rPr lang="x-none" dirty="0">
                <a:cs typeface="Arial" pitchFamily="34" charset="0"/>
              </a:rPr>
              <a:t> Institute of Medicine (IOM) produced a report that called for a marked redesign of the American health</a:t>
            </a:r>
            <a:r>
              <a:rPr lang="en-US" dirty="0">
                <a:cs typeface="Arial" pitchFamily="34" charset="0"/>
              </a:rPr>
              <a:t> </a:t>
            </a:r>
            <a:r>
              <a:rPr lang="x-none" dirty="0">
                <a:cs typeface="Arial" pitchFamily="34" charset="0"/>
              </a:rPr>
              <a:t>care system. In this report, the IOM called for transformational change that will help to close the quality gap. In addition, the IOM provided far-reaching principles that provide directions for those who purchase healthcare, those who provide healthcare, those who regulate healthcare</a:t>
            </a:r>
            <a:r>
              <a:rPr lang="en-US" dirty="0">
                <a:cs typeface="Arial" pitchFamily="34" charset="0"/>
              </a:rPr>
              <a:t>,</a:t>
            </a:r>
            <a:r>
              <a:rPr lang="x-none" dirty="0">
                <a:cs typeface="Arial" pitchFamily="34" charset="0"/>
              </a:rPr>
              <a:t> and those involved with policy</a:t>
            </a:r>
            <a:r>
              <a:rPr lang="en-US" dirty="0">
                <a:cs typeface="Arial" pitchFamily="34" charset="0"/>
              </a:rPr>
              <a:t> </a:t>
            </a:r>
            <a:r>
              <a:rPr lang="x-none" dirty="0">
                <a:cs typeface="Arial" pitchFamily="34" charset="0"/>
              </a:rPr>
              <a:t>making for healthcare.</a:t>
            </a:r>
            <a:endParaRPr lang="en-US" dirty="0">
              <a:cs typeface="Arial" pitchFamily="34" charset="0"/>
            </a:endParaRPr>
          </a:p>
          <a:p>
            <a:r>
              <a:rPr lang="x-none" dirty="0">
                <a:cs typeface="Arial" pitchFamily="34" charset="0"/>
              </a:rPr>
              <a:t>This report identified six aims of quality improvement. These aims state that healthcare should be</a:t>
            </a:r>
            <a:r>
              <a:rPr lang="en-US" dirty="0">
                <a:cs typeface="Arial" pitchFamily="34" charset="0"/>
              </a:rPr>
              <a:t>:</a:t>
            </a:r>
          </a:p>
          <a:p>
            <a:pPr marL="156791" indent="-156791">
              <a:buFont typeface="Arial" panose="020B0604020202020204" pitchFamily="34" charset="0"/>
              <a:buChar char="•"/>
            </a:pPr>
            <a:r>
              <a:rPr lang="en-US" dirty="0">
                <a:cs typeface="Arial" pitchFamily="34" charset="0"/>
              </a:rPr>
              <a:t>S</a:t>
            </a:r>
            <a:r>
              <a:rPr lang="x-none" dirty="0">
                <a:cs typeface="Arial" pitchFamily="34" charset="0"/>
              </a:rPr>
              <a:t>afe</a:t>
            </a:r>
            <a:endParaRPr lang="en-US" dirty="0">
              <a:cs typeface="Arial" pitchFamily="34" charset="0"/>
            </a:endParaRPr>
          </a:p>
          <a:p>
            <a:pPr marL="156791" indent="-156791">
              <a:buFont typeface="Arial" panose="020B0604020202020204" pitchFamily="34" charset="0"/>
              <a:buChar char="•"/>
            </a:pPr>
            <a:r>
              <a:rPr lang="en-US" dirty="0">
                <a:cs typeface="Arial" pitchFamily="34" charset="0"/>
              </a:rPr>
              <a:t>E</a:t>
            </a:r>
            <a:r>
              <a:rPr lang="x-none" dirty="0">
                <a:cs typeface="Arial" pitchFamily="34" charset="0"/>
              </a:rPr>
              <a:t>ffective</a:t>
            </a:r>
            <a:endParaRPr lang="en-US" dirty="0">
              <a:cs typeface="Arial" pitchFamily="34" charset="0"/>
            </a:endParaRPr>
          </a:p>
          <a:p>
            <a:pPr marL="156791" indent="-156791">
              <a:buFont typeface="Arial" panose="020B0604020202020204" pitchFamily="34" charset="0"/>
              <a:buChar char="•"/>
            </a:pPr>
            <a:r>
              <a:rPr lang="en-US" dirty="0">
                <a:cs typeface="Arial" pitchFamily="34" charset="0"/>
              </a:rPr>
              <a:t>P</a:t>
            </a:r>
            <a:r>
              <a:rPr lang="x-none" dirty="0">
                <a:cs typeface="Arial" pitchFamily="34" charset="0"/>
              </a:rPr>
              <a:t>atient</a:t>
            </a:r>
            <a:r>
              <a:rPr lang="en-US" dirty="0">
                <a:cs typeface="Arial" pitchFamily="34" charset="0"/>
              </a:rPr>
              <a:t>-</a:t>
            </a:r>
            <a:r>
              <a:rPr lang="x-none" dirty="0">
                <a:cs typeface="Arial" pitchFamily="34" charset="0"/>
              </a:rPr>
              <a:t>centered</a:t>
            </a:r>
            <a:endParaRPr lang="en-US" dirty="0">
              <a:cs typeface="Arial" pitchFamily="34" charset="0"/>
            </a:endParaRPr>
          </a:p>
          <a:p>
            <a:pPr marL="156791" indent="-156791">
              <a:buFont typeface="Arial" panose="020B0604020202020204" pitchFamily="34" charset="0"/>
              <a:buChar char="•"/>
            </a:pPr>
            <a:r>
              <a:rPr lang="en-US" dirty="0">
                <a:cs typeface="Arial" pitchFamily="34" charset="0"/>
              </a:rPr>
              <a:t>T</a:t>
            </a:r>
            <a:r>
              <a:rPr lang="x-none" dirty="0">
                <a:cs typeface="Arial" pitchFamily="34" charset="0"/>
              </a:rPr>
              <a:t>imely</a:t>
            </a:r>
            <a:endParaRPr lang="en-US" dirty="0">
              <a:cs typeface="Arial" pitchFamily="34" charset="0"/>
            </a:endParaRPr>
          </a:p>
          <a:p>
            <a:pPr marL="156791" indent="-156791">
              <a:buFont typeface="Arial" panose="020B0604020202020204" pitchFamily="34" charset="0"/>
              <a:buChar char="•"/>
            </a:pPr>
            <a:r>
              <a:rPr lang="en-US" dirty="0">
                <a:cs typeface="Arial" pitchFamily="34" charset="0"/>
              </a:rPr>
              <a:t>E</a:t>
            </a:r>
            <a:r>
              <a:rPr lang="x-none" dirty="0">
                <a:cs typeface="Arial" pitchFamily="34" charset="0"/>
              </a:rPr>
              <a:t>fficient</a:t>
            </a:r>
            <a:endParaRPr lang="en-US" dirty="0">
              <a:cs typeface="Arial" pitchFamily="34" charset="0"/>
            </a:endParaRPr>
          </a:p>
          <a:p>
            <a:pPr marL="156791" indent="-156791">
              <a:buFont typeface="Arial" panose="020B0604020202020204" pitchFamily="34" charset="0"/>
              <a:buChar char="•"/>
            </a:pPr>
            <a:r>
              <a:rPr lang="en-US" dirty="0">
                <a:cs typeface="Arial" pitchFamily="34" charset="0"/>
              </a:rPr>
              <a:t>Equitable</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806172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819399"/>
          </a:xfrm>
          <a:prstGeom prst="rect">
            <a:avLst/>
          </a:prstGeom>
          <a:solidFill>
            <a:schemeClr val="bg2"/>
          </a:solidFill>
        </p:spPr>
        <p:txBody>
          <a:bodyPr lIns="83622" tIns="41811" rIns="83622" bIns="41811"/>
          <a:lstStyle/>
          <a:p>
            <a:r>
              <a:rPr lang="en-US" b="1" dirty="0">
                <a:cs typeface="Arial" pitchFamily="34" charset="0"/>
              </a:rPr>
              <a:t>Slide Notes: </a:t>
            </a:r>
          </a:p>
          <a:p>
            <a:r>
              <a:rPr lang="en-US" dirty="0">
                <a:cs typeface="Arial" pitchFamily="34" charset="0"/>
              </a:rPr>
              <a:t>Most of our interest in increasing the use of health information technology is its potential to improve the quality of healthcare as we know it, to increase our ability to achieve the six aims of quality improvement. Not only does health IT have the potential to improve quality and prevent medical errors, but it also has the ability to increase efficiencies of all kinds, reduce cost, and decrease paperwork. HIT also has the potential to expand access to affordable care and improve population health.</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549044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723900" y="3359972"/>
            <a:ext cx="7848600" cy="3421828"/>
          </a:xfrm>
          <a:prstGeom prst="rect">
            <a:avLst/>
          </a:prstGeom>
          <a:solidFill>
            <a:schemeClr val="bg2"/>
          </a:solidFill>
        </p:spPr>
        <p:txBody>
          <a:bodyPr lIns="83622" tIns="41811" rIns="83622" bIns="41811"/>
          <a:lstStyle/>
          <a:p>
            <a:r>
              <a:rPr lang="en-US" b="1" dirty="0">
                <a:cs typeface="Arial" pitchFamily="34" charset="0"/>
              </a:rPr>
              <a:t>Slide Notes: </a:t>
            </a:r>
          </a:p>
          <a:p>
            <a:r>
              <a:rPr lang="x-none" dirty="0">
                <a:cs typeface="Arial" pitchFamily="34" charset="0"/>
              </a:rPr>
              <a:t>Safety is defined as freedom from the occurrence or risk of injury, danger, or loss. When applying the term to patients, we are speaking of protecting our patients from unintentional harm from the care that is intended to help them. HIT has the potential to protect patients from unintentional harm.</a:t>
            </a:r>
            <a:endParaRPr lang="en-US" dirty="0">
              <a:cs typeface="Arial" pitchFamily="34" charset="0"/>
            </a:endParaRPr>
          </a:p>
          <a:p>
            <a:endParaRPr lang="en-US" dirty="0">
              <a:cs typeface="Arial" pitchFamily="34" charset="0"/>
            </a:endParaRPr>
          </a:p>
          <a:p>
            <a:r>
              <a:rPr lang="x-none" dirty="0">
                <a:cs typeface="Arial" pitchFamily="34" charset="0"/>
              </a:rPr>
              <a:t>Computerized </a:t>
            </a:r>
            <a:r>
              <a:rPr lang="en-US" dirty="0">
                <a:cs typeface="Arial" pitchFamily="34" charset="0"/>
              </a:rPr>
              <a:t>Provider Order Entry</a:t>
            </a:r>
            <a:r>
              <a:rPr lang="x-none" dirty="0">
                <a:cs typeface="Arial" pitchFamily="34" charset="0"/>
              </a:rPr>
              <a:t> (CPOE) can reduce errors in drug prescribing and dosing by triggering alerts when do</a:t>
            </a:r>
            <a:r>
              <a:rPr lang="en-US" dirty="0" err="1">
                <a:cs typeface="Arial" pitchFamily="34" charset="0"/>
              </a:rPr>
              <a:t>ses</a:t>
            </a:r>
            <a:r>
              <a:rPr lang="x-none" dirty="0">
                <a:cs typeface="Arial" pitchFamily="34" charset="0"/>
              </a:rPr>
              <a:t> exceed acceptable limits, for example. Medical device interfaces allow for automated capture of vital signs, such as heart rate and blood pressure. This reduces the possibility of error on the part of the human who collects this information by eliminating the transcription step. The electronic medication administration record can reduce errors in drug administration by displaying a record of drugs that have already been administered, and those that are scheduled to be administered.</a:t>
            </a:r>
            <a:endParaRPr lang="en-US" dirty="0">
              <a:cs typeface="Arial" pitchFamily="34" charset="0"/>
            </a:endParaRPr>
          </a:p>
          <a:p>
            <a:r>
              <a:rPr lang="x-none" dirty="0">
                <a:cs typeface="Arial" pitchFamily="34" charset="0"/>
              </a:rPr>
              <a:t>An electronic allergy list can reduce errors by preventing adverse drug events caused by administering drugs the patient is allergic to.</a:t>
            </a:r>
            <a:endParaRPr lang="en-US" dirty="0">
              <a:cs typeface="Arial" pitchFamily="34" charset="0"/>
            </a:endParaRPr>
          </a:p>
          <a:p>
            <a:endParaRPr lang="en-US" dirty="0">
              <a:cs typeface="Arial" pitchFamily="34" charset="0"/>
            </a:endParaRPr>
          </a:p>
          <a:p>
            <a:r>
              <a:rPr lang="en-US" dirty="0">
                <a:cs typeface="Arial" pitchFamily="34" charset="0"/>
              </a:rPr>
              <a:t>Knowledge links can reduce errors by providing links to reference materials when there is a lack of knowledge on the part of the prescriber or the patient. Quality metric reporting can identify opportunities for improvement. Reminder prompts and flags can reduce errors in omission by reminding providers of interventions that are scheduled, and structured notes use standardized observations that can reduce errors related to failure to detect subtle changes in status.</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170602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818807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866900" y="3505200"/>
            <a:ext cx="5562600" cy="2743200"/>
          </a:xfrm>
          <a:prstGeom prst="rect">
            <a:avLst/>
          </a:prstGeom>
          <a:solidFill>
            <a:schemeClr val="bg2"/>
          </a:solidFill>
        </p:spPr>
        <p:txBody>
          <a:bodyPr lIns="83622" tIns="41811" rIns="83622" bIns="41811"/>
          <a:lstStyle/>
          <a:p>
            <a:r>
              <a:rPr lang="en-US" b="1" dirty="0">
                <a:cs typeface="Arial" pitchFamily="34" charset="0"/>
              </a:rPr>
              <a:t>Slide Notes: </a:t>
            </a:r>
          </a:p>
          <a:p>
            <a:endParaRPr lang="en-US" b="1" dirty="0">
              <a:cs typeface="Arial" pitchFamily="34" charset="0"/>
            </a:endParaRPr>
          </a:p>
          <a:p>
            <a:r>
              <a:rPr lang="x-none" dirty="0">
                <a:cs typeface="Arial" pitchFamily="34" charset="0"/>
              </a:rPr>
              <a:t>In response to this event, a decision rule, or medical logic module (MLM), was created that provides the following functionality: When selected drugs are ordered at a frequency of every 24 hours or longer, the prescriber is automatically presented with the last administration time if the drug had been ordered previously.</a:t>
            </a:r>
            <a:endParaRPr lang="en-US" dirty="0">
              <a:cs typeface="Arial" pitchFamily="34" charset="0"/>
            </a:endParaRPr>
          </a:p>
          <a:p>
            <a:endParaRPr lang="en-US" dirty="0">
              <a:cs typeface="Arial" pitchFamily="34" charset="0"/>
            </a:endParaRPr>
          </a:p>
          <a:p>
            <a:r>
              <a:rPr lang="en-US" dirty="0">
                <a:cs typeface="Arial" pitchFamily="34" charset="0"/>
              </a:rPr>
              <a:t>In this example, the way in which the original CPOE was configured was not helpful to prescribers who were trying to order drugs taken once per day. In fact, a patient’s safety was compromised in that he received duplicate medication therapy. This appears to have been, in part, due to the way in which the system interpreted an order. A careful review of reported events, such as the event depicted here, often results in recommendations for change to the way the IT system is configured. For this reason, it is helpful to appoint an IT professional to sit on incident review committees.</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841246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743200"/>
          </a:xfrm>
          <a:prstGeom prst="rect">
            <a:avLst/>
          </a:prstGeom>
          <a:solidFill>
            <a:schemeClr val="bg2"/>
          </a:solidFill>
        </p:spPr>
        <p:txBody>
          <a:bodyPr lIns="83622" tIns="41811" rIns="83622" bIns="41811"/>
          <a:lstStyle/>
          <a:p>
            <a:r>
              <a:rPr lang="en-US" b="1" dirty="0">
                <a:cs typeface="Arial" pitchFamily="34" charset="0"/>
              </a:rPr>
              <a:t>Slide Notes: </a:t>
            </a:r>
          </a:p>
          <a:p>
            <a:endParaRPr lang="en-US" b="1" dirty="0">
              <a:cs typeface="Arial" pitchFamily="34" charset="0"/>
            </a:endParaRPr>
          </a:p>
          <a:p>
            <a:r>
              <a:rPr lang="en-US" dirty="0">
                <a:cs typeface="Arial" pitchFamily="34" charset="0"/>
              </a:rPr>
              <a:t>Clinical effectiveness can be enhanced by HIT by providing knowledge links to clinical practice guidelines in order to increase use of best practices; quality measure reporting to identify gaps in practice; reminders in the form of practice alerts and flags; and structured notes to guide providers through standardized observations to enhance assessment and diagnosis.</a:t>
            </a:r>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991754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29001"/>
            <a:ext cx="5070475" cy="2819400"/>
          </a:xfrm>
          <a:prstGeom prst="rect">
            <a:avLst/>
          </a:prstGeom>
          <a:solidFill>
            <a:schemeClr val="bg2"/>
          </a:solidFill>
        </p:spPr>
        <p:txBody>
          <a:bodyPr lIns="83622" tIns="41811" rIns="83622" bIns="41811"/>
          <a:lstStyle/>
          <a:p>
            <a:r>
              <a:rPr lang="en-US" b="1" dirty="0">
                <a:cs typeface="Arial" pitchFamily="34" charset="0"/>
              </a:rPr>
              <a:t>Slide Notes: </a:t>
            </a:r>
          </a:p>
          <a:p>
            <a:endParaRPr lang="en-US" b="1" dirty="0">
              <a:cs typeface="Arial" pitchFamily="34" charset="0"/>
            </a:endParaRPr>
          </a:p>
          <a:p>
            <a:r>
              <a:rPr lang="x-none" dirty="0">
                <a:cs typeface="Arial" pitchFamily="34" charset="0"/>
              </a:rPr>
              <a:t>There are a number of best practices that are written in the form of protocols or practice guidelines. Protocols provide guidance for care surrounding particular clinical conditions to increase the effectiveness of care. Think about a scenario in which a standard protocol (document specifying best practices for care) and electronic prescriber order sets are used for all adult patients receiving intravenous blood thinners.</a:t>
            </a:r>
            <a:endParaRPr lang="en-US" dirty="0">
              <a:cs typeface="Arial" pitchFamily="34" charset="0"/>
            </a:endParaRPr>
          </a:p>
          <a:p>
            <a:endParaRPr lang="en-US" dirty="0">
              <a:cs typeface="Arial" pitchFamily="34" charset="0"/>
            </a:endParaRPr>
          </a:p>
          <a:p>
            <a:r>
              <a:rPr lang="en-US" dirty="0">
                <a:cs typeface="Arial" pitchFamily="34" charset="0"/>
              </a:rPr>
              <a:t>Considering this case, how would you address this issue?</a:t>
            </a:r>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8290560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dirty="0"/>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890377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800100" indent="-342900">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a:spcAft>
                <a:spcPts val="600"/>
              </a:spcAft>
              <a:defRPr sz="2400">
                <a:solidFill>
                  <a:schemeClr val="tx1"/>
                </a:solidFill>
                <a:latin typeface="Century Gothic" panose="020B0502020202020204" pitchFamily="34" charset="0"/>
              </a:defRPr>
            </a:lvl3pPr>
            <a:lvl4pPr>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8" r:id="rId13"/>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1469981"/>
          </a:xfrm>
        </p:spPr>
        <p:txBody>
          <a:body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3015594"/>
            <a:ext cx="8674100" cy="842727"/>
          </a:xfrm>
        </p:spPr>
        <p:txBody>
          <a:bodyPr/>
          <a:lstStyle/>
          <a:p>
            <a:r>
              <a:rPr lang="en-US" altLang="en-US" sz="4000" b="1" dirty="0">
                <a:solidFill>
                  <a:schemeClr val="bg1"/>
                </a:solidFill>
              </a:rPr>
              <a:t>Introduction to Quality Improvement and Health Information Technology</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76200"/>
            <a:ext cx="8674100" cy="545110"/>
          </a:xfrm>
        </p:spPr>
        <p:txBody>
          <a:bodyPr/>
          <a:lstStyle/>
          <a:p>
            <a:r>
              <a:rPr lang="en-US" dirty="0"/>
              <a:t>What They Did: Revised Protocol and Electronic Order Sets</a:t>
            </a:r>
          </a:p>
        </p:txBody>
      </p:sp>
      <p:sp>
        <p:nvSpPr>
          <p:cNvPr id="3" name="Content Placeholder 2"/>
          <p:cNvSpPr>
            <a:spLocks noGrp="1"/>
          </p:cNvSpPr>
          <p:nvPr>
            <p:ph type="body" sz="quarter" idx="10"/>
          </p:nvPr>
        </p:nvSpPr>
        <p:spPr>
          <a:xfrm>
            <a:off x="384048" y="1981200"/>
            <a:ext cx="8305800" cy="2590800"/>
          </a:xfrm>
        </p:spPr>
        <p:txBody>
          <a:bodyPr/>
          <a:lstStyle/>
          <a:p>
            <a:pPr marL="0" indent="0">
              <a:lnSpc>
                <a:spcPct val="110000"/>
              </a:lnSpc>
              <a:spcAft>
                <a:spcPts val="1200"/>
              </a:spcAft>
              <a:buNone/>
            </a:pPr>
            <a:r>
              <a:rPr lang="en-US" b="1" i="1" dirty="0"/>
              <a:t>System change</a:t>
            </a:r>
            <a:r>
              <a:rPr lang="en-US" dirty="0"/>
              <a:t>:</a:t>
            </a:r>
          </a:p>
          <a:p>
            <a:pPr>
              <a:lnSpc>
                <a:spcPct val="110000"/>
              </a:lnSpc>
              <a:spcAft>
                <a:spcPts val="1200"/>
              </a:spcAft>
            </a:pPr>
            <a:r>
              <a:rPr lang="en-US" dirty="0"/>
              <a:t>The current protocol and electronic order sets were revised to include orders for the new laboratory tests.</a:t>
            </a:r>
          </a:p>
          <a:p>
            <a:pPr>
              <a:lnSpc>
                <a:spcPct val="110000"/>
              </a:lnSpc>
              <a:spcAft>
                <a:spcPts val="1200"/>
              </a:spcAft>
            </a:pPr>
            <a:r>
              <a:rPr lang="en-US" dirty="0"/>
              <a:t>The new order sets include changes to the therapeutic goals of nurse-managed therapy.</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10</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23571264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598152" cy="545110"/>
          </a:xfrm>
        </p:spPr>
        <p:txBody>
          <a:bodyPr/>
          <a:lstStyle/>
          <a:p>
            <a:r>
              <a:rPr lang="en-US" dirty="0">
                <a:ea typeface="Tahoma" pitchFamily="34" charset="0"/>
                <a:cs typeface="Tahoma" pitchFamily="34" charset="0"/>
              </a:rPr>
              <a:t>Enhancing Patient Centeredness with HIT</a:t>
            </a:r>
            <a:endParaRPr lang="en-US" dirty="0"/>
          </a:p>
        </p:txBody>
      </p:sp>
      <p:sp>
        <p:nvSpPr>
          <p:cNvPr id="3" name="Content Placeholder 2"/>
          <p:cNvSpPr>
            <a:spLocks noGrp="1"/>
          </p:cNvSpPr>
          <p:nvPr>
            <p:ph type="body" sz="quarter" idx="10"/>
          </p:nvPr>
        </p:nvSpPr>
        <p:spPr>
          <a:xfrm>
            <a:off x="384048" y="1600200"/>
            <a:ext cx="4492752" cy="2590800"/>
          </a:xfrm>
        </p:spPr>
        <p:txBody>
          <a:bodyPr/>
          <a:lstStyle/>
          <a:p>
            <a:pPr marL="0" indent="0">
              <a:lnSpc>
                <a:spcPct val="110000"/>
              </a:lnSpc>
              <a:buNone/>
            </a:pPr>
            <a:r>
              <a:rPr lang="en-US" sz="2200" b="1" dirty="0"/>
              <a:t>Knowledge access</a:t>
            </a:r>
          </a:p>
          <a:p>
            <a:pPr>
              <a:lnSpc>
                <a:spcPct val="110000"/>
              </a:lnSpc>
            </a:pPr>
            <a:r>
              <a:rPr lang="en-US" sz="2200" dirty="0"/>
              <a:t>Can provide patient-friendly websites</a:t>
            </a:r>
          </a:p>
          <a:p>
            <a:pPr>
              <a:lnSpc>
                <a:spcPct val="110000"/>
              </a:lnSpc>
            </a:pPr>
            <a:r>
              <a:rPr lang="en-US" sz="2200" dirty="0"/>
              <a:t>Can provide medical information and access to support groups</a:t>
            </a:r>
          </a:p>
          <a:p>
            <a:pPr marL="0" indent="0">
              <a:lnSpc>
                <a:spcPct val="110000"/>
              </a:lnSpc>
              <a:buNone/>
            </a:pPr>
            <a:r>
              <a:rPr lang="en-US" sz="2200" b="1" dirty="0"/>
              <a:t>Tailor to patient needs</a:t>
            </a:r>
          </a:p>
          <a:p>
            <a:pPr>
              <a:lnSpc>
                <a:spcPct val="110000"/>
              </a:lnSpc>
            </a:pPr>
            <a:r>
              <a:rPr lang="en-US" sz="2200" dirty="0"/>
              <a:t>Can enable clinical decision support</a:t>
            </a:r>
          </a:p>
          <a:p>
            <a:pPr>
              <a:lnSpc>
                <a:spcPct val="110000"/>
              </a:lnSpc>
            </a:pPr>
            <a:r>
              <a:rPr lang="en-US" sz="2200" dirty="0"/>
              <a:t>Can tailor information according to patient characteristics and condition</a:t>
            </a:r>
          </a:p>
        </p:txBody>
      </p:sp>
      <p:sp>
        <p:nvSpPr>
          <p:cNvPr id="5" name="Content Placeholder 4"/>
          <p:cNvSpPr>
            <a:spLocks noGrp="1"/>
          </p:cNvSpPr>
          <p:nvPr>
            <p:ph type="body" sz="quarter" idx="11"/>
          </p:nvPr>
        </p:nvSpPr>
        <p:spPr>
          <a:xfrm>
            <a:off x="5105400" y="1604384"/>
            <a:ext cx="4724400" cy="3733800"/>
          </a:xfrm>
        </p:spPr>
        <p:txBody>
          <a:bodyPr/>
          <a:lstStyle/>
          <a:p>
            <a:pPr>
              <a:lnSpc>
                <a:spcPct val="110000"/>
              </a:lnSpc>
              <a:spcAft>
                <a:spcPts val="600"/>
              </a:spcAft>
            </a:pPr>
            <a:r>
              <a:rPr lang="en-US" sz="2200" b="1" dirty="0">
                <a:solidFill>
                  <a:schemeClr val="tx1"/>
                </a:solidFill>
              </a:rPr>
              <a:t>Patient portal</a:t>
            </a:r>
          </a:p>
          <a:p>
            <a:pPr marL="342900" indent="-342900">
              <a:lnSpc>
                <a:spcPct val="110000"/>
              </a:lnSpc>
              <a:spcAft>
                <a:spcPts val="600"/>
              </a:spcAft>
              <a:buFont typeface="Arial" panose="020B0604020202020204" pitchFamily="34" charset="0"/>
              <a:buChar char="•"/>
            </a:pPr>
            <a:r>
              <a:rPr lang="en-US" sz="2200" dirty="0">
                <a:solidFill>
                  <a:schemeClr val="tx1"/>
                </a:solidFill>
              </a:rPr>
              <a:t>Can allow patients to access and manage their own health record</a:t>
            </a:r>
          </a:p>
          <a:p>
            <a:pPr marL="342900" indent="-342900">
              <a:lnSpc>
                <a:spcPct val="110000"/>
              </a:lnSpc>
              <a:spcAft>
                <a:spcPts val="600"/>
              </a:spcAft>
              <a:buFont typeface="Arial" panose="020B0604020202020204" pitchFamily="34" charset="0"/>
              <a:buChar char="•"/>
            </a:pPr>
            <a:r>
              <a:rPr lang="en-US" sz="2200" dirty="0">
                <a:solidFill>
                  <a:schemeClr val="tx1"/>
                </a:solidFill>
              </a:rPr>
              <a:t>Can enable self-management</a:t>
            </a:r>
          </a:p>
          <a:p>
            <a:pPr>
              <a:lnSpc>
                <a:spcPct val="110000"/>
              </a:lnSpc>
              <a:spcAft>
                <a:spcPts val="600"/>
              </a:spcAft>
            </a:pPr>
            <a:r>
              <a:rPr lang="en-US" sz="2200" b="1" dirty="0">
                <a:solidFill>
                  <a:schemeClr val="tx1"/>
                </a:solidFill>
              </a:rPr>
              <a:t>Disease management</a:t>
            </a:r>
          </a:p>
          <a:p>
            <a:pPr marL="342900" indent="-342900">
              <a:lnSpc>
                <a:spcPct val="110000"/>
              </a:lnSpc>
              <a:spcAft>
                <a:spcPts val="600"/>
              </a:spcAft>
              <a:buFont typeface="Arial" panose="020B0604020202020204" pitchFamily="34" charset="0"/>
              <a:buChar char="•"/>
            </a:pPr>
            <a:r>
              <a:rPr lang="en-US" sz="2200" dirty="0">
                <a:solidFill>
                  <a:schemeClr val="tx1"/>
                </a:solidFill>
              </a:rPr>
              <a:t>Can provide customized health education and disease management messaging</a:t>
            </a:r>
          </a:p>
          <a:p>
            <a:pPr marL="342900" indent="-342900">
              <a:lnSpc>
                <a:spcPct val="110000"/>
              </a:lnSpc>
              <a:spcAft>
                <a:spcPts val="600"/>
              </a:spcAft>
              <a:buFont typeface="Arial" panose="020B0604020202020204" pitchFamily="34" charset="0"/>
              <a:buChar char="•"/>
            </a:pPr>
            <a:r>
              <a:rPr lang="en-US" sz="2200" dirty="0">
                <a:solidFill>
                  <a:schemeClr val="tx1"/>
                </a:solidFill>
              </a:rPr>
              <a:t>Can enable self-management</a:t>
            </a:r>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11</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3405471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21690"/>
            <a:ext cx="9826752" cy="545110"/>
          </a:xfrm>
        </p:spPr>
        <p:txBody>
          <a:bodyPr/>
          <a:lstStyle/>
          <a:p>
            <a:r>
              <a:rPr lang="en-US" altLang="en-US" dirty="0">
                <a:cs typeface="Tahoma" panose="020B0604030504040204" pitchFamily="34" charset="0"/>
              </a:rPr>
              <a:t>Patient Centeredness: Case Review</a:t>
            </a:r>
            <a:endParaRPr lang="en-US" dirty="0"/>
          </a:p>
        </p:txBody>
      </p:sp>
      <p:sp>
        <p:nvSpPr>
          <p:cNvPr id="3" name="Content Placeholder 2"/>
          <p:cNvSpPr>
            <a:spLocks noGrp="1"/>
          </p:cNvSpPr>
          <p:nvPr>
            <p:ph type="body" sz="quarter" idx="10"/>
          </p:nvPr>
        </p:nvSpPr>
        <p:spPr>
          <a:xfrm>
            <a:off x="384048" y="1600200"/>
            <a:ext cx="8759952" cy="2590800"/>
          </a:xfrm>
        </p:spPr>
        <p:txBody>
          <a:bodyPr/>
          <a:lstStyle/>
          <a:p>
            <a:pPr marL="0" indent="0">
              <a:buNone/>
            </a:pPr>
            <a:r>
              <a:rPr lang="en-US" b="1" i="1" dirty="0"/>
              <a:t>Event</a:t>
            </a:r>
            <a:r>
              <a:rPr lang="en-US" dirty="0"/>
              <a:t>:</a:t>
            </a:r>
          </a:p>
          <a:p>
            <a:pPr>
              <a:lnSpc>
                <a:spcPct val="110000"/>
              </a:lnSpc>
            </a:pPr>
            <a:r>
              <a:rPr lang="en-US" dirty="0"/>
              <a:t>Mr. Jackson took his mother to a pre-operative evaluation center in preparation for her impending surgery.</a:t>
            </a:r>
          </a:p>
          <a:p>
            <a:pPr>
              <a:lnSpc>
                <a:spcPct val="110000"/>
              </a:lnSpc>
            </a:pPr>
            <a:r>
              <a:rPr lang="en-US" dirty="0"/>
              <a:t>He was asked to help her complete an information form that included her home medications.</a:t>
            </a:r>
          </a:p>
          <a:p>
            <a:pPr>
              <a:lnSpc>
                <a:spcPct val="110000"/>
              </a:lnSpc>
            </a:pPr>
            <a:r>
              <a:rPr lang="en-US" dirty="0"/>
              <a:t>Mr. Jackson’s sister manages these medications, and he had forgotten to bring the list.</a:t>
            </a:r>
          </a:p>
          <a:p>
            <a:pPr>
              <a:lnSpc>
                <a:spcPct val="110000"/>
              </a:lnSpc>
            </a:pPr>
            <a:r>
              <a:rPr lang="en-US" dirty="0"/>
              <a:t>He was unable to contact his sister on her cell phone and became increasingly frustrated because, after all, his mother’s doctors should know what medicines she is taking!</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12</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682628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674352" cy="545110"/>
          </a:xfrm>
        </p:spPr>
        <p:txBody>
          <a:bodyPr/>
          <a:lstStyle/>
          <a:p>
            <a:r>
              <a:rPr lang="en-US" dirty="0"/>
              <a:t>What They Did: Web-Based Patient Portal</a:t>
            </a:r>
          </a:p>
        </p:txBody>
      </p:sp>
      <p:sp>
        <p:nvSpPr>
          <p:cNvPr id="3" name="Content Placeholder 2"/>
          <p:cNvSpPr>
            <a:spLocks noGrp="1"/>
          </p:cNvSpPr>
          <p:nvPr>
            <p:ph type="body" sz="quarter" idx="10"/>
          </p:nvPr>
        </p:nvSpPr>
        <p:spPr>
          <a:xfrm>
            <a:off x="384048" y="1600200"/>
            <a:ext cx="8305800" cy="2590800"/>
          </a:xfrm>
        </p:spPr>
        <p:txBody>
          <a:bodyPr/>
          <a:lstStyle/>
          <a:p>
            <a:pPr marL="0" indent="0">
              <a:lnSpc>
                <a:spcPct val="110000"/>
              </a:lnSpc>
              <a:buNone/>
            </a:pPr>
            <a:r>
              <a:rPr lang="en-US" b="1" i="1" dirty="0"/>
              <a:t>System change</a:t>
            </a:r>
            <a:r>
              <a:rPr lang="en-US" dirty="0"/>
              <a:t>:</a:t>
            </a:r>
          </a:p>
          <a:p>
            <a:pPr>
              <a:lnSpc>
                <a:spcPct val="110000"/>
              </a:lnSpc>
            </a:pPr>
            <a:r>
              <a:rPr lang="en-US" dirty="0"/>
              <a:t>The ambulatory care center implemented a web‑based Patient Portal that would allow patients or caregivers to enter much of the history information in advance, from home.</a:t>
            </a:r>
          </a:p>
          <a:p>
            <a:pPr>
              <a:lnSpc>
                <a:spcPct val="110000"/>
              </a:lnSpc>
            </a:pPr>
            <a:r>
              <a:rPr lang="en-US" dirty="0"/>
              <a:t>Satisfaction scores for patients improved with this active role in their care.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13</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3883443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cs typeface="Tahoma" panose="020B0604030504040204" pitchFamily="34" charset="0"/>
              </a:rPr>
              <a:t>Enhancing Timeliness with HIT</a:t>
            </a:r>
            <a:endParaRPr lang="en-US" dirty="0"/>
          </a:p>
        </p:txBody>
      </p:sp>
      <p:sp>
        <p:nvSpPr>
          <p:cNvPr id="3" name="Content Placeholder 2"/>
          <p:cNvSpPr>
            <a:spLocks noGrp="1"/>
          </p:cNvSpPr>
          <p:nvPr>
            <p:ph type="body" sz="quarter" idx="10"/>
          </p:nvPr>
        </p:nvSpPr>
        <p:spPr>
          <a:xfrm>
            <a:off x="384048" y="1600200"/>
            <a:ext cx="4568952" cy="2590800"/>
          </a:xfrm>
        </p:spPr>
        <p:txBody>
          <a:bodyPr/>
          <a:lstStyle/>
          <a:p>
            <a:pPr marL="0" indent="0">
              <a:lnSpc>
                <a:spcPct val="110000"/>
              </a:lnSpc>
              <a:buNone/>
            </a:pPr>
            <a:r>
              <a:rPr lang="en-US" sz="2200" b="1" dirty="0"/>
              <a:t>Telemedicine</a:t>
            </a:r>
          </a:p>
          <a:p>
            <a:pPr>
              <a:lnSpc>
                <a:spcPct val="110000"/>
              </a:lnSpc>
            </a:pPr>
            <a:r>
              <a:rPr lang="en-US" sz="2200" dirty="0"/>
              <a:t>Can provide Internet-based access</a:t>
            </a:r>
          </a:p>
          <a:p>
            <a:pPr>
              <a:lnSpc>
                <a:spcPct val="110000"/>
              </a:lnSpc>
            </a:pPr>
            <a:r>
              <a:rPr lang="en-US" sz="2200" dirty="0"/>
              <a:t>Can provide immediate access to medical information</a:t>
            </a:r>
          </a:p>
          <a:p>
            <a:pPr>
              <a:lnSpc>
                <a:spcPct val="110000"/>
              </a:lnSpc>
            </a:pPr>
            <a:r>
              <a:rPr lang="en-US" sz="2200" b="1" dirty="0"/>
              <a:t>Time-sensitive prompts</a:t>
            </a:r>
          </a:p>
          <a:p>
            <a:pPr>
              <a:lnSpc>
                <a:spcPct val="110000"/>
              </a:lnSpc>
            </a:pPr>
            <a:r>
              <a:rPr lang="en-US" sz="2200" dirty="0"/>
              <a:t>Can provide timed draw alerts</a:t>
            </a:r>
          </a:p>
          <a:p>
            <a:pPr>
              <a:lnSpc>
                <a:spcPct val="110000"/>
              </a:lnSpc>
            </a:pPr>
            <a:r>
              <a:rPr lang="en-US" sz="2200" dirty="0"/>
              <a:t>Can remind nurses when to draw blood based on a medication intervention</a:t>
            </a:r>
          </a:p>
        </p:txBody>
      </p:sp>
      <p:sp>
        <p:nvSpPr>
          <p:cNvPr id="5" name="Content Placeholder 4"/>
          <p:cNvSpPr>
            <a:spLocks noGrp="1"/>
          </p:cNvSpPr>
          <p:nvPr>
            <p:ph type="body" sz="quarter" idx="11"/>
          </p:nvPr>
        </p:nvSpPr>
        <p:spPr>
          <a:xfrm>
            <a:off x="5181600" y="1600200"/>
            <a:ext cx="4495800" cy="509498"/>
          </a:xfrm>
        </p:spPr>
        <p:txBody>
          <a:bodyPr/>
          <a:lstStyle/>
          <a:p>
            <a:pPr>
              <a:lnSpc>
                <a:spcPct val="110000"/>
              </a:lnSpc>
              <a:spcAft>
                <a:spcPts val="600"/>
              </a:spcAft>
            </a:pPr>
            <a:r>
              <a:rPr lang="en-US" sz="2200" b="1" dirty="0">
                <a:solidFill>
                  <a:schemeClr val="tx1"/>
                </a:solidFill>
              </a:rPr>
              <a:t>Clinician reminders</a:t>
            </a:r>
          </a:p>
          <a:p>
            <a:pPr marL="342900" indent="-342900">
              <a:lnSpc>
                <a:spcPct val="110000"/>
              </a:lnSpc>
              <a:spcAft>
                <a:spcPts val="600"/>
              </a:spcAft>
              <a:buFont typeface="Arial" panose="020B0604020202020204" pitchFamily="34" charset="0"/>
              <a:buChar char="•"/>
            </a:pPr>
            <a:r>
              <a:rPr lang="en-US" sz="2200" dirty="0">
                <a:solidFill>
                  <a:schemeClr val="tx1"/>
                </a:solidFill>
              </a:rPr>
              <a:t>Can organize task list schedules</a:t>
            </a:r>
          </a:p>
          <a:p>
            <a:pPr marL="342900" indent="-342900">
              <a:lnSpc>
                <a:spcPct val="110000"/>
              </a:lnSpc>
              <a:spcAft>
                <a:spcPts val="600"/>
              </a:spcAft>
              <a:buFont typeface="Arial" panose="020B0604020202020204" pitchFamily="34" charset="0"/>
              <a:buChar char="•"/>
            </a:pPr>
            <a:r>
              <a:rPr lang="en-US" sz="2200" dirty="0">
                <a:solidFill>
                  <a:schemeClr val="tx1"/>
                </a:solidFill>
              </a:rPr>
              <a:t>Can remind nurses when treatments are due</a:t>
            </a:r>
          </a:p>
          <a:p>
            <a:pPr>
              <a:lnSpc>
                <a:spcPct val="110000"/>
              </a:lnSpc>
              <a:spcAft>
                <a:spcPts val="600"/>
              </a:spcAft>
            </a:pPr>
            <a:r>
              <a:rPr lang="en-US" sz="2200" b="1" dirty="0">
                <a:solidFill>
                  <a:schemeClr val="tx1"/>
                </a:solidFill>
              </a:rPr>
              <a:t>Patient reminders </a:t>
            </a:r>
          </a:p>
          <a:p>
            <a:pPr marL="342900" indent="-342900">
              <a:lnSpc>
                <a:spcPct val="110000"/>
              </a:lnSpc>
              <a:spcAft>
                <a:spcPts val="600"/>
              </a:spcAft>
              <a:buFont typeface="Arial" panose="020B0604020202020204" pitchFamily="34" charset="0"/>
              <a:buChar char="•"/>
            </a:pPr>
            <a:r>
              <a:rPr lang="en-US" sz="2200" dirty="0">
                <a:solidFill>
                  <a:schemeClr val="tx1"/>
                </a:solidFill>
              </a:rPr>
              <a:t>Can enable appointment scheduling</a:t>
            </a:r>
          </a:p>
          <a:p>
            <a:pPr marL="342900" indent="-342900">
              <a:lnSpc>
                <a:spcPct val="110000"/>
              </a:lnSpc>
              <a:spcAft>
                <a:spcPts val="600"/>
              </a:spcAft>
              <a:buFont typeface="Arial" panose="020B0604020202020204" pitchFamily="34" charset="0"/>
              <a:buChar char="•"/>
            </a:pPr>
            <a:r>
              <a:rPr lang="en-US" sz="2200" dirty="0">
                <a:solidFill>
                  <a:schemeClr val="tx1"/>
                </a:solidFill>
              </a:rPr>
              <a:t>Can remind patients when they need to return for follow-up visits</a:t>
            </a:r>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14</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2285964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cs typeface="Tahoma" panose="020B0604030504040204" pitchFamily="34" charset="0"/>
              </a:rPr>
              <a:t>HIT and Optimizing Effectiveness</a:t>
            </a:r>
            <a:endParaRPr lang="en-US" dirty="0"/>
          </a:p>
        </p:txBody>
      </p:sp>
      <p:sp>
        <p:nvSpPr>
          <p:cNvPr id="3"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dirty="0"/>
              <a:t>Telemedicine is the use of telecommunication technology to provide, enhance, or expedite healthcare services.</a:t>
            </a:r>
          </a:p>
          <a:p>
            <a:pPr>
              <a:lnSpc>
                <a:spcPct val="110000"/>
              </a:lnSpc>
              <a:spcAft>
                <a:spcPts val="1200"/>
              </a:spcAft>
            </a:pPr>
            <a:r>
              <a:rPr lang="en-US" dirty="0"/>
              <a:t>This technology is typically used to increase access to clinical expertise to improve the effectiveness of care.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15</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39227102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cs typeface="Tahoma" panose="020B0604030504040204" pitchFamily="34" charset="0"/>
              </a:rPr>
              <a:t>Timeliness: Case Review</a:t>
            </a:r>
            <a:endParaRPr lang="en-US" dirty="0"/>
          </a:p>
        </p:txBody>
      </p:sp>
      <p:sp>
        <p:nvSpPr>
          <p:cNvPr id="3" name="Content Placeholder 2"/>
          <p:cNvSpPr>
            <a:spLocks noGrp="1"/>
          </p:cNvSpPr>
          <p:nvPr>
            <p:ph type="body" sz="quarter" idx="10"/>
          </p:nvPr>
        </p:nvSpPr>
        <p:spPr>
          <a:xfrm>
            <a:off x="384048" y="1600200"/>
            <a:ext cx="8912352" cy="2590800"/>
          </a:xfrm>
        </p:spPr>
        <p:txBody>
          <a:bodyPr/>
          <a:lstStyle/>
          <a:p>
            <a:pPr marL="0" indent="0">
              <a:lnSpc>
                <a:spcPct val="110000"/>
              </a:lnSpc>
              <a:buNone/>
            </a:pPr>
            <a:r>
              <a:rPr lang="en-US" b="1" i="1" dirty="0"/>
              <a:t>Event</a:t>
            </a:r>
            <a:r>
              <a:rPr lang="en-US" dirty="0"/>
              <a:t>: </a:t>
            </a:r>
          </a:p>
          <a:p>
            <a:pPr>
              <a:lnSpc>
                <a:spcPct val="110000"/>
              </a:lnSpc>
            </a:pPr>
            <a:r>
              <a:rPr lang="en-US" dirty="0"/>
              <a:t>Medication patches are small, flesh-colored, and usually placed in discreet locations (e.g., the upper shoulder area or on the back of the upper arm).</a:t>
            </a:r>
          </a:p>
          <a:p>
            <a:pPr>
              <a:lnSpc>
                <a:spcPct val="110000"/>
              </a:lnSpc>
            </a:pPr>
            <a:r>
              <a:rPr lang="en-US" dirty="0"/>
              <a:t>Some patches are appropriately left on for two to three days or longer.</a:t>
            </a:r>
          </a:p>
          <a:p>
            <a:pPr>
              <a:lnSpc>
                <a:spcPct val="110000"/>
              </a:lnSpc>
            </a:pPr>
            <a:r>
              <a:rPr lang="en-US" dirty="0"/>
              <a:t>It is difficult to track the placement and removal of these patches over time, leading to errors in which medication patches were not removed and the patient received too much medicine.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16</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96125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76200"/>
            <a:ext cx="8674100" cy="545110"/>
          </a:xfrm>
        </p:spPr>
        <p:txBody>
          <a:bodyPr/>
          <a:lstStyle/>
          <a:p>
            <a:r>
              <a:rPr lang="en-US" dirty="0"/>
              <a:t>What They Did: Electronic Medication Record</a:t>
            </a:r>
          </a:p>
        </p:txBody>
      </p:sp>
      <p:sp>
        <p:nvSpPr>
          <p:cNvPr id="3" name="Content Placeholder 2"/>
          <p:cNvSpPr>
            <a:spLocks noGrp="1"/>
          </p:cNvSpPr>
          <p:nvPr>
            <p:ph type="body" sz="quarter" idx="10"/>
          </p:nvPr>
        </p:nvSpPr>
        <p:spPr>
          <a:xfrm>
            <a:off x="384048" y="1905000"/>
            <a:ext cx="8305800" cy="2590800"/>
          </a:xfrm>
        </p:spPr>
        <p:txBody>
          <a:bodyPr/>
          <a:lstStyle/>
          <a:p>
            <a:pPr marL="0" indent="0">
              <a:lnSpc>
                <a:spcPct val="110000"/>
              </a:lnSpc>
              <a:buNone/>
            </a:pPr>
            <a:r>
              <a:rPr lang="en-US" b="1" i="1" dirty="0"/>
              <a:t>System change</a:t>
            </a:r>
            <a:r>
              <a:rPr lang="en-US" dirty="0"/>
              <a:t>: </a:t>
            </a:r>
          </a:p>
          <a:p>
            <a:pPr>
              <a:lnSpc>
                <a:spcPct val="110000"/>
              </a:lnSpc>
            </a:pPr>
            <a:r>
              <a:rPr lang="en-US" dirty="0"/>
              <a:t>A change was made to the electronic medication record (eMAR).</a:t>
            </a:r>
          </a:p>
          <a:p>
            <a:pPr>
              <a:lnSpc>
                <a:spcPct val="110000"/>
              </a:lnSpc>
            </a:pPr>
            <a:r>
              <a:rPr lang="en-US" dirty="0"/>
              <a:t>After the nurse documents the application of the patch in the eMAR, a follow-up task to remove the patch at the ordered date and time is automatically generated.</a:t>
            </a:r>
          </a:p>
          <a:p>
            <a:pPr>
              <a:lnSpc>
                <a:spcPct val="110000"/>
              </a:lnSpc>
            </a:pPr>
            <a:r>
              <a:rPr lang="en-US" dirty="0"/>
              <a:t>If the follow-up task is still active during a transfer in care, the receiving nurse will see this task on the eMAR.</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17</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1918991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HIT and Optimizing Timeliness</a:t>
            </a:r>
          </a:p>
        </p:txBody>
      </p:sp>
      <p:sp>
        <p:nvSpPr>
          <p:cNvPr id="3" name="Content Placeholder 2"/>
          <p:cNvSpPr>
            <a:spLocks noGrp="1"/>
          </p:cNvSpPr>
          <p:nvPr>
            <p:ph type="body" sz="quarter" idx="10"/>
          </p:nvPr>
        </p:nvSpPr>
        <p:spPr>
          <a:xfrm>
            <a:off x="384048" y="1905000"/>
            <a:ext cx="8305800" cy="3733800"/>
          </a:xfrm>
        </p:spPr>
        <p:txBody>
          <a:bodyPr/>
          <a:lstStyle/>
          <a:p>
            <a:pPr>
              <a:lnSpc>
                <a:spcPct val="110000"/>
              </a:lnSpc>
            </a:pPr>
            <a:r>
              <a:rPr lang="en-US" dirty="0"/>
              <a:t>A healthcare system saw increases in adverse events in its home care company due to inadequate transfer of clinical information at hospital discharge.</a:t>
            </a:r>
          </a:p>
          <a:p>
            <a:pPr>
              <a:lnSpc>
                <a:spcPct val="110000"/>
              </a:lnSpc>
            </a:pPr>
            <a:r>
              <a:rPr lang="en-US" dirty="0"/>
              <a:t>An electronic hospital discharge summary with auto‑faxing was developed to increase availability of discharge information at the time of follow-up care.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18</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962926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cs typeface="Tahoma" panose="020B0604030504040204" pitchFamily="34" charset="0"/>
              </a:rPr>
              <a:t>Enhancing Efficiency with HIT</a:t>
            </a:r>
            <a:endParaRPr lang="en-US" dirty="0"/>
          </a:p>
        </p:txBody>
      </p:sp>
      <p:sp>
        <p:nvSpPr>
          <p:cNvPr id="3" name="Content Placeholder 2"/>
          <p:cNvSpPr>
            <a:spLocks noGrp="1"/>
          </p:cNvSpPr>
          <p:nvPr>
            <p:ph type="body" sz="quarter" idx="10"/>
          </p:nvPr>
        </p:nvSpPr>
        <p:spPr>
          <a:xfrm>
            <a:off x="384048" y="1600200"/>
            <a:ext cx="4492752" cy="4114800"/>
          </a:xfrm>
        </p:spPr>
        <p:txBody>
          <a:bodyPr/>
          <a:lstStyle/>
          <a:p>
            <a:pPr marL="0" indent="0">
              <a:lnSpc>
                <a:spcPct val="110000"/>
              </a:lnSpc>
              <a:buNone/>
            </a:pPr>
            <a:r>
              <a:rPr lang="en-US" sz="2200" b="1" dirty="0"/>
              <a:t>Wireless mobile technology</a:t>
            </a:r>
          </a:p>
          <a:p>
            <a:pPr>
              <a:lnSpc>
                <a:spcPct val="110000"/>
              </a:lnSpc>
            </a:pPr>
            <a:r>
              <a:rPr lang="en-US" sz="2200" dirty="0"/>
              <a:t>Can capture vital signs</a:t>
            </a:r>
          </a:p>
          <a:p>
            <a:pPr>
              <a:lnSpc>
                <a:spcPct val="110000"/>
              </a:lnSpc>
            </a:pPr>
            <a:r>
              <a:rPr lang="en-US" sz="2200" dirty="0"/>
              <a:t>Can eliminate need to write or type vital signs</a:t>
            </a:r>
          </a:p>
          <a:p>
            <a:pPr marL="0" indent="0">
              <a:lnSpc>
                <a:spcPct val="110000"/>
              </a:lnSpc>
              <a:buNone/>
            </a:pPr>
            <a:r>
              <a:rPr lang="en-US" sz="2200" b="1" dirty="0"/>
              <a:t>System integration</a:t>
            </a:r>
          </a:p>
          <a:p>
            <a:pPr>
              <a:lnSpc>
                <a:spcPct val="110000"/>
              </a:lnSpc>
            </a:pPr>
            <a:r>
              <a:rPr lang="en-US" sz="2200" dirty="0"/>
              <a:t>Can pull forward historical information</a:t>
            </a:r>
          </a:p>
          <a:p>
            <a:pPr>
              <a:lnSpc>
                <a:spcPct val="110000"/>
              </a:lnSpc>
            </a:pPr>
            <a:r>
              <a:rPr lang="en-US" sz="2200" dirty="0"/>
              <a:t>Can reduce data collection time</a:t>
            </a:r>
          </a:p>
        </p:txBody>
      </p:sp>
      <p:sp>
        <p:nvSpPr>
          <p:cNvPr id="5" name="Content Placeholder 4"/>
          <p:cNvSpPr>
            <a:spLocks noGrp="1"/>
          </p:cNvSpPr>
          <p:nvPr>
            <p:ph type="body" sz="quarter" idx="11"/>
          </p:nvPr>
        </p:nvSpPr>
        <p:spPr>
          <a:xfrm>
            <a:off x="5257800" y="1600200"/>
            <a:ext cx="4343400" cy="5257800"/>
          </a:xfrm>
        </p:spPr>
        <p:txBody>
          <a:bodyPr/>
          <a:lstStyle/>
          <a:p>
            <a:pPr>
              <a:lnSpc>
                <a:spcPct val="110000"/>
              </a:lnSpc>
              <a:spcAft>
                <a:spcPts val="600"/>
              </a:spcAft>
            </a:pPr>
            <a:r>
              <a:rPr lang="en-US" sz="2200" b="1" dirty="0">
                <a:solidFill>
                  <a:schemeClr val="tx1"/>
                </a:solidFill>
              </a:rPr>
              <a:t>Character expansion</a:t>
            </a:r>
          </a:p>
          <a:p>
            <a:pPr marL="342900" indent="-342900">
              <a:lnSpc>
                <a:spcPct val="110000"/>
              </a:lnSpc>
              <a:spcAft>
                <a:spcPts val="600"/>
              </a:spcAft>
              <a:buFont typeface="Arial" panose="020B0604020202020204" pitchFamily="34" charset="0"/>
              <a:buChar char="•"/>
            </a:pPr>
            <a:r>
              <a:rPr lang="en-US" sz="2200" dirty="0">
                <a:solidFill>
                  <a:schemeClr val="tx1"/>
                </a:solidFill>
              </a:rPr>
              <a:t>Can translate a few characters into phrases, sentences, or paragraphs</a:t>
            </a:r>
          </a:p>
          <a:p>
            <a:pPr marL="342900" indent="-342900">
              <a:lnSpc>
                <a:spcPct val="110000"/>
              </a:lnSpc>
              <a:spcAft>
                <a:spcPts val="600"/>
              </a:spcAft>
              <a:buFont typeface="Arial" panose="020B0604020202020204" pitchFamily="34" charset="0"/>
              <a:buChar char="•"/>
            </a:pPr>
            <a:r>
              <a:rPr lang="en-US" sz="2200" dirty="0">
                <a:solidFill>
                  <a:schemeClr val="tx1"/>
                </a:solidFill>
              </a:rPr>
              <a:t>Can decrease typing time</a:t>
            </a:r>
          </a:p>
          <a:p>
            <a:pPr>
              <a:lnSpc>
                <a:spcPct val="110000"/>
              </a:lnSpc>
              <a:spcAft>
                <a:spcPts val="600"/>
              </a:spcAft>
            </a:pPr>
            <a:r>
              <a:rPr lang="en-US" sz="2200" b="1" dirty="0">
                <a:solidFill>
                  <a:schemeClr val="tx1"/>
                </a:solidFill>
              </a:rPr>
              <a:t>Clinical decision support</a:t>
            </a:r>
          </a:p>
          <a:p>
            <a:pPr marL="342900" indent="-342900">
              <a:lnSpc>
                <a:spcPct val="110000"/>
              </a:lnSpc>
              <a:spcAft>
                <a:spcPts val="600"/>
              </a:spcAft>
              <a:buFont typeface="Arial" panose="020B0604020202020204" pitchFamily="34" charset="0"/>
              <a:buChar char="•"/>
            </a:pPr>
            <a:r>
              <a:rPr lang="en-US" sz="2200" dirty="0">
                <a:solidFill>
                  <a:schemeClr val="tx1"/>
                </a:solidFill>
              </a:rPr>
              <a:t>Can prompt for duplicate labs</a:t>
            </a:r>
          </a:p>
          <a:p>
            <a:pPr marL="342900" indent="-342900">
              <a:lnSpc>
                <a:spcPct val="110000"/>
              </a:lnSpc>
              <a:spcAft>
                <a:spcPts val="600"/>
              </a:spcAft>
              <a:buFont typeface="Arial" panose="020B0604020202020204" pitchFamily="34" charset="0"/>
              <a:buChar char="•"/>
            </a:pPr>
            <a:r>
              <a:rPr lang="en-US" sz="2200" dirty="0">
                <a:solidFill>
                  <a:schemeClr val="tx1"/>
                </a:solidFill>
              </a:rPr>
              <a:t>Can reduce redundant laboratory testing</a:t>
            </a:r>
          </a:p>
          <a:p>
            <a:pPr>
              <a:lnSpc>
                <a:spcPct val="110000"/>
              </a:lnSpc>
            </a:pPr>
            <a:endParaRPr lang="en-US" sz="2200" dirty="0"/>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19</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832269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76200"/>
            <a:ext cx="8674100" cy="545110"/>
          </a:xfrm>
        </p:spPr>
        <p:txBody>
          <a:bodyPr/>
          <a:lstStyle/>
          <a:p>
            <a:r>
              <a:rPr lang="en-US" altLang="en-US" sz="3520" dirty="0">
                <a:cs typeface="Tahoma" panose="020B0604030504040204" pitchFamily="34" charset="0"/>
              </a:rPr>
              <a:t>Introduction to Quality Improvement and Health Information Technology</a:t>
            </a:r>
            <a:endParaRPr lang="en-US" sz="3520" dirty="0"/>
          </a:p>
        </p:txBody>
      </p:sp>
      <p:sp>
        <p:nvSpPr>
          <p:cNvPr id="3" name="Content Placeholder 2"/>
          <p:cNvSpPr>
            <a:spLocks noGrp="1"/>
          </p:cNvSpPr>
          <p:nvPr>
            <p:ph type="body" sz="quarter" idx="10"/>
          </p:nvPr>
        </p:nvSpPr>
        <p:spPr>
          <a:xfrm>
            <a:off x="384048" y="2133600"/>
            <a:ext cx="8305800" cy="2590800"/>
          </a:xfrm>
        </p:spPr>
        <p:txBody>
          <a:bodyPr tIns="0"/>
          <a:lstStyle/>
          <a:p>
            <a:r>
              <a:rPr lang="en-US" altLang="en-US" dirty="0">
                <a:cs typeface="Arial" panose="020B0604020202020204" pitchFamily="34" charset="0"/>
              </a:rPr>
              <a:t>Analyze the ways that health information technology (HIT) can either help or hinder quality and patient safety</a:t>
            </a: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2</a:t>
            </a:fld>
            <a:endParaRPr 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Learning Objective</a:t>
            </a:r>
          </a:p>
        </p:txBody>
      </p:sp>
    </p:spTree>
    <p:extLst>
      <p:ext uri="{BB962C8B-B14F-4D97-AF65-F5344CB8AC3E}">
        <p14:creationId xmlns:p14="http://schemas.microsoft.com/office/powerpoint/2010/main" val="1331042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cs typeface="Tahoma" panose="020B0604030504040204" pitchFamily="34" charset="0"/>
              </a:rPr>
              <a:t>Efficiency: Case Review</a:t>
            </a:r>
            <a:endParaRPr lang="en-US" dirty="0"/>
          </a:p>
        </p:txBody>
      </p:sp>
      <p:sp>
        <p:nvSpPr>
          <p:cNvPr id="3" name="Content Placeholder 2"/>
          <p:cNvSpPr>
            <a:spLocks noGrp="1"/>
          </p:cNvSpPr>
          <p:nvPr>
            <p:ph type="body" sz="quarter" idx="10"/>
          </p:nvPr>
        </p:nvSpPr>
        <p:spPr>
          <a:xfrm>
            <a:off x="384048" y="1600200"/>
            <a:ext cx="8305800" cy="4953000"/>
          </a:xfrm>
        </p:spPr>
        <p:txBody>
          <a:bodyPr/>
          <a:lstStyle/>
          <a:p>
            <a:pPr marL="0" indent="0">
              <a:lnSpc>
                <a:spcPct val="110000"/>
              </a:lnSpc>
              <a:buNone/>
            </a:pPr>
            <a:r>
              <a:rPr lang="en-US" b="1" i="1" dirty="0"/>
              <a:t>Event</a:t>
            </a:r>
            <a:r>
              <a:rPr lang="en-US" dirty="0"/>
              <a:t>: </a:t>
            </a:r>
          </a:p>
          <a:p>
            <a:pPr>
              <a:lnSpc>
                <a:spcPct val="110000"/>
              </a:lnSpc>
            </a:pPr>
            <a:r>
              <a:rPr lang="en-US" dirty="0"/>
              <a:t>The emergency department staff at a community hospital used a large whiteboard mounted on the wall that could be quickly updated with felt-tip markers to track patients and treatments.</a:t>
            </a:r>
          </a:p>
          <a:p>
            <a:pPr>
              <a:lnSpc>
                <a:spcPct val="110000"/>
              </a:lnSpc>
            </a:pPr>
            <a:r>
              <a:rPr lang="en-US" dirty="0"/>
              <a:t>The problem was that staff could not obtain information from the board unless they were physically standing in front of it.</a:t>
            </a:r>
          </a:p>
          <a:p>
            <a:pPr>
              <a:lnSpc>
                <a:spcPct val="110000"/>
              </a:lnSpc>
            </a:pPr>
            <a:r>
              <a:rPr lang="en-US" dirty="0"/>
              <a:t>In addition, information on the board only reflected what was already known by the emergency department staff.</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20</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2039657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0"/>
            <a:ext cx="8674100" cy="545110"/>
          </a:xfrm>
        </p:spPr>
        <p:txBody>
          <a:bodyPr/>
          <a:lstStyle/>
          <a:p>
            <a:r>
              <a:rPr lang="en-US" dirty="0"/>
              <a:t>What They Did: Automated Patient Tracking System</a:t>
            </a:r>
          </a:p>
        </p:txBody>
      </p:sp>
      <p:sp>
        <p:nvSpPr>
          <p:cNvPr id="3" name="Content Placeholder 2"/>
          <p:cNvSpPr>
            <a:spLocks noGrp="1"/>
          </p:cNvSpPr>
          <p:nvPr>
            <p:ph type="body" sz="quarter" idx="10"/>
          </p:nvPr>
        </p:nvSpPr>
        <p:spPr>
          <a:xfrm>
            <a:off x="384048" y="1752600"/>
            <a:ext cx="8305800" cy="2590800"/>
          </a:xfrm>
        </p:spPr>
        <p:txBody>
          <a:bodyPr/>
          <a:lstStyle/>
          <a:p>
            <a:pPr marL="0" indent="0">
              <a:lnSpc>
                <a:spcPct val="110000"/>
              </a:lnSpc>
              <a:buNone/>
            </a:pPr>
            <a:r>
              <a:rPr lang="en-US" b="1" i="1" dirty="0"/>
              <a:t>System change</a:t>
            </a:r>
            <a:r>
              <a:rPr lang="en-US" dirty="0"/>
              <a:t>: </a:t>
            </a:r>
          </a:p>
          <a:p>
            <a:pPr>
              <a:lnSpc>
                <a:spcPct val="110000"/>
              </a:lnSpc>
            </a:pPr>
            <a:r>
              <a:rPr lang="en-US" dirty="0"/>
              <a:t>The hospital implemented an automated emergency department patient tracking system that used business intelligence technology.</a:t>
            </a:r>
          </a:p>
          <a:p>
            <a:pPr>
              <a:lnSpc>
                <a:spcPct val="110000"/>
              </a:lnSpc>
            </a:pPr>
            <a:r>
              <a:rPr lang="en-US" dirty="0"/>
              <a:t>This technology enabled more efficient patient flow using real-time data.</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21</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33733322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21690"/>
            <a:ext cx="8674100" cy="545110"/>
          </a:xfrm>
        </p:spPr>
        <p:txBody>
          <a:bodyPr/>
          <a:lstStyle/>
          <a:p>
            <a:r>
              <a:rPr lang="en-US" altLang="en-US" dirty="0"/>
              <a:t>HIT and Optimizing Efficiency</a:t>
            </a:r>
            <a:endParaRPr lang="en-US" dirty="0"/>
          </a:p>
        </p:txBody>
      </p:sp>
      <p:sp>
        <p:nvSpPr>
          <p:cNvPr id="3" name="Content Placeholder 2"/>
          <p:cNvSpPr>
            <a:spLocks noGrp="1"/>
          </p:cNvSpPr>
          <p:nvPr>
            <p:ph type="body" sz="quarter" idx="10"/>
          </p:nvPr>
        </p:nvSpPr>
        <p:spPr>
          <a:xfrm>
            <a:off x="384048" y="1600200"/>
            <a:ext cx="8988552" cy="2590800"/>
          </a:xfrm>
        </p:spPr>
        <p:txBody>
          <a:bodyPr/>
          <a:lstStyle/>
          <a:p>
            <a:r>
              <a:rPr lang="en-US" dirty="0"/>
              <a:t>Implementation of an electronic picture archiving and communication system for requesting radiological examinations and displaying images can improve efficiency and timeliness and reduce ordering of duplicate X-rays.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22</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8435845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76200"/>
            <a:ext cx="8674100" cy="545110"/>
          </a:xfrm>
        </p:spPr>
        <p:txBody>
          <a:bodyPr/>
          <a:lstStyle/>
          <a:p>
            <a:r>
              <a:rPr lang="en-US" sz="3520" dirty="0"/>
              <a:t>Introduction to Quality Improvement and Health Information Technology</a:t>
            </a:r>
          </a:p>
        </p:txBody>
      </p:sp>
      <p:sp>
        <p:nvSpPr>
          <p:cNvPr id="3" name="Text Placeholder 2"/>
          <p:cNvSpPr>
            <a:spLocks noGrp="1"/>
          </p:cNvSpPr>
          <p:nvPr>
            <p:ph type="body" sz="quarter" idx="10"/>
          </p:nvPr>
        </p:nvSpPr>
        <p:spPr/>
        <p:txBody>
          <a:bodyPr tIns="0"/>
          <a:lstStyle/>
          <a:p>
            <a:r>
              <a:rPr lang="en-US" dirty="0"/>
              <a:t>All healthcare settings can benefit from the assistance of HIT professionals in identifying electronic solutions to quality concerns.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23</a:t>
            </a:fld>
            <a:endParaRPr 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Summary</a:t>
            </a:r>
          </a:p>
        </p:txBody>
      </p:sp>
    </p:spTree>
    <p:extLst>
      <p:ext uri="{BB962C8B-B14F-4D97-AF65-F5344CB8AC3E}">
        <p14:creationId xmlns:p14="http://schemas.microsoft.com/office/powerpoint/2010/main" val="1506860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4048" y="1981200"/>
            <a:ext cx="8759952" cy="2590800"/>
          </a:xfrm>
        </p:spPr>
        <p:txBody>
          <a:bodyPr/>
          <a:lstStyle/>
          <a:p>
            <a:pPr marL="0" indent="0">
              <a:buNone/>
            </a:pPr>
            <a:r>
              <a:rPr lang="en-US" b="1" dirty="0"/>
              <a:t>Images</a:t>
            </a:r>
          </a:p>
          <a:p>
            <a:pPr marL="0" indent="0">
              <a:buNone/>
            </a:pPr>
            <a:r>
              <a:rPr lang="en-US" b="0"/>
              <a:t>What </a:t>
            </a:r>
            <a:r>
              <a:rPr lang="en-US" b="0" dirty="0"/>
              <a:t>Is Health Care Quality? Improvement? Image courtesy of Dr. Anna Maria Izquierdo-Porrera.</a:t>
            </a:r>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24</a:t>
            </a:fld>
            <a:endParaRPr lang="en-US" sz="1100" dirty="0">
              <a:latin typeface="Century Gothic" panose="020B0502020202020204" pitchFamily="34" charset="0"/>
            </a:endParaRPr>
          </a:p>
        </p:txBody>
      </p:sp>
      <p:sp>
        <p:nvSpPr>
          <p:cNvPr id="7" name="Title 1"/>
          <p:cNvSpPr>
            <a:spLocks noGrp="1"/>
          </p:cNvSpPr>
          <p:nvPr>
            <p:ph type="title"/>
          </p:nvPr>
        </p:nvSpPr>
        <p:spPr>
          <a:xfrm>
            <a:off x="384048" y="76200"/>
            <a:ext cx="8674100" cy="545110"/>
          </a:xfrm>
        </p:spPr>
        <p:txBody>
          <a:bodyPr/>
          <a:lstStyle/>
          <a:p>
            <a:r>
              <a:rPr lang="en-US" sz="3520" dirty="0"/>
              <a:t>Introduction to Quality Improvement and Health Information Technology</a:t>
            </a:r>
          </a:p>
        </p:txBody>
      </p:sp>
      <p:sp>
        <p:nvSpPr>
          <p:cNvPr id="8"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a:t>
            </a:r>
          </a:p>
        </p:txBody>
      </p:sp>
    </p:spTree>
    <p:extLst>
      <p:ext uri="{BB962C8B-B14F-4D97-AF65-F5344CB8AC3E}">
        <p14:creationId xmlns:p14="http://schemas.microsoft.com/office/powerpoint/2010/main" val="39098864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object 8"/>
          <p:cNvSpPr txBox="1"/>
          <p:nvPr/>
        </p:nvSpPr>
        <p:spPr>
          <a:xfrm>
            <a:off x="838200" y="1796643"/>
            <a:ext cx="8382000" cy="4375557"/>
          </a:xfrm>
          <a:prstGeom prst="rect">
            <a:avLst/>
          </a:prstGeom>
        </p:spPr>
        <p:txBody>
          <a:bodyPr vert="horz" wrap="square" lIns="0" tIns="0" rIns="0" bIns="0" rtlCol="0">
            <a:spAutoFit/>
          </a:bodyPr>
          <a:lstStyle/>
          <a:p>
            <a:pPr lvl="0">
              <a:spcAft>
                <a:spcPts val="600"/>
              </a:spcAft>
            </a:pPr>
            <a:r>
              <a:rPr lang="en-US" sz="1200" kern="0" dirty="0">
                <a:solidFill>
                  <a:schemeClr val="bg1"/>
                </a:solidFill>
                <a:latin typeface="Century Gothic" panose="020B0502020202020204" pitchFamily="34" charset="0"/>
              </a:rPr>
              <a:t>This material (Comp 12 Unit 1) was developed by Johns Hopkins University, funded by the Department of Health and Human Services, Office of the National Coordinator for Health Information Technology under Award Number IU24OC000013. This material was updated in 2016 by Johns Hopkins University under Award Number 90WT0005.</a:t>
            </a:r>
          </a:p>
          <a:p>
            <a:endParaRPr lang="en-US" sz="2000" spc="-100" dirty="0">
              <a:solidFill>
                <a:schemeClr val="bg1"/>
              </a:solidFill>
              <a:latin typeface="Century Gothic" panose="020B0502020202020204" pitchFamily="34" charset="0"/>
            </a:endParaRPr>
          </a:p>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0"/>
            <a:ext cx="8674100" cy="545110"/>
          </a:xfrm>
        </p:spPr>
        <p:txBody>
          <a:bodyPr/>
          <a:lstStyle/>
          <a:p>
            <a:r>
              <a:rPr lang="en-US" dirty="0">
                <a:ea typeface="Tahoma" pitchFamily="34" charset="0"/>
                <a:cs typeface="Tahoma" pitchFamily="34" charset="0"/>
              </a:rPr>
              <a:t>What is healthcare quality improvement?</a:t>
            </a:r>
            <a:endParaRPr lang="en-US" dirty="0"/>
          </a:p>
        </p:txBody>
      </p:sp>
      <p:pic>
        <p:nvPicPr>
          <p:cNvPr id="6" name="Picture Placeholder 5" descr="Healthcare should be: safe, effective, patient-centered, timely, effective, and equitable. Image courtesy Dr. Anna Maria Izquierdo-Porrera."/>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78658" t="92558" b="-725"/>
          <a:stretch/>
        </p:blipFill>
        <p:spPr>
          <a:xfrm>
            <a:off x="6477000" y="6019800"/>
            <a:ext cx="2284753" cy="493346"/>
          </a:xfrm>
          <a:prstGeom prst="rect">
            <a:avLst/>
          </a:prstGeom>
        </p:spPr>
      </p:pic>
      <p:sp>
        <p:nvSpPr>
          <p:cNvPr id="5" name="Slide Number Placeholder 4"/>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3</a:t>
            </a:fld>
            <a:endParaRPr lang="en-US" sz="1100" dirty="0">
              <a:latin typeface="Century Gothic" panose="020B050202020202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048913"/>
            <a:ext cx="8001000" cy="4658836"/>
          </a:xfrm>
          <a:prstGeom prst="rect">
            <a:avLst/>
          </a:prstGeom>
        </p:spPr>
      </p:pic>
    </p:spTree>
    <p:extLst>
      <p:ext uri="{BB962C8B-B14F-4D97-AF65-F5344CB8AC3E}">
        <p14:creationId xmlns:p14="http://schemas.microsoft.com/office/powerpoint/2010/main" val="1662306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457200"/>
            <a:ext cx="8674100" cy="545110"/>
          </a:xfrm>
        </p:spPr>
        <p:txBody>
          <a:bodyPr/>
          <a:lstStyle/>
          <a:p>
            <a:r>
              <a:rPr lang="en-US" dirty="0">
                <a:ea typeface="Tahoma" pitchFamily="34" charset="0"/>
                <a:cs typeface="Tahoma" pitchFamily="34" charset="0"/>
              </a:rPr>
              <a:t>Health Information Technology</a:t>
            </a:r>
            <a:endParaRPr lang="en-US" dirty="0"/>
          </a:p>
        </p:txBody>
      </p:sp>
      <p:sp>
        <p:nvSpPr>
          <p:cNvPr id="3" name="Content Placeholder 2"/>
          <p:cNvSpPr>
            <a:spLocks noGrp="1"/>
          </p:cNvSpPr>
          <p:nvPr>
            <p:ph type="body" sz="quarter" idx="10"/>
          </p:nvPr>
        </p:nvSpPr>
        <p:spPr>
          <a:xfrm>
            <a:off x="384048" y="1600200"/>
            <a:ext cx="8305800" cy="4343400"/>
          </a:xfrm>
        </p:spPr>
        <p:txBody>
          <a:bodyPr/>
          <a:lstStyle/>
          <a:p>
            <a:pPr>
              <a:lnSpc>
                <a:spcPct val="110000"/>
              </a:lnSpc>
              <a:spcAft>
                <a:spcPts val="1200"/>
              </a:spcAft>
            </a:pPr>
            <a:r>
              <a:rPr lang="en-US" dirty="0"/>
              <a:t>Has the potential to:</a:t>
            </a:r>
          </a:p>
          <a:p>
            <a:pPr lvl="1">
              <a:lnSpc>
                <a:spcPct val="110000"/>
              </a:lnSpc>
              <a:spcAft>
                <a:spcPts val="1200"/>
              </a:spcAft>
            </a:pPr>
            <a:r>
              <a:rPr lang="en-US" dirty="0"/>
              <a:t>Improve healthcare quality</a:t>
            </a:r>
          </a:p>
          <a:p>
            <a:pPr lvl="1">
              <a:lnSpc>
                <a:spcPct val="110000"/>
              </a:lnSpc>
              <a:spcAft>
                <a:spcPts val="1200"/>
              </a:spcAft>
            </a:pPr>
            <a:r>
              <a:rPr lang="en-US" dirty="0"/>
              <a:t>Prevent medical errors</a:t>
            </a:r>
          </a:p>
          <a:p>
            <a:pPr lvl="1">
              <a:lnSpc>
                <a:spcPct val="110000"/>
              </a:lnSpc>
              <a:spcAft>
                <a:spcPts val="1200"/>
              </a:spcAft>
            </a:pPr>
            <a:r>
              <a:rPr lang="en-US" dirty="0"/>
              <a:t>Increase healthcare efficiency and reduce unnecessary costs</a:t>
            </a:r>
          </a:p>
          <a:p>
            <a:pPr lvl="1">
              <a:lnSpc>
                <a:spcPct val="110000"/>
              </a:lnSpc>
              <a:spcAft>
                <a:spcPts val="1200"/>
              </a:spcAft>
            </a:pPr>
            <a:r>
              <a:rPr lang="en-US" dirty="0"/>
              <a:t>Increase administrative efficiencies</a:t>
            </a:r>
          </a:p>
          <a:p>
            <a:pPr lvl="1">
              <a:lnSpc>
                <a:spcPct val="110000"/>
              </a:lnSpc>
              <a:spcAft>
                <a:spcPts val="1200"/>
              </a:spcAft>
            </a:pPr>
            <a:r>
              <a:rPr lang="en-US" dirty="0"/>
              <a:t>Decrease paperwork</a:t>
            </a:r>
          </a:p>
          <a:p>
            <a:pPr lvl="1">
              <a:lnSpc>
                <a:spcPct val="110000"/>
              </a:lnSpc>
              <a:spcAft>
                <a:spcPts val="1200"/>
              </a:spcAft>
            </a:pPr>
            <a:r>
              <a:rPr lang="en-US" dirty="0"/>
              <a:t>Expand access to affordable care</a:t>
            </a:r>
          </a:p>
          <a:p>
            <a:pPr lvl="1">
              <a:lnSpc>
                <a:spcPct val="110000"/>
              </a:lnSpc>
              <a:spcAft>
                <a:spcPts val="1200"/>
              </a:spcAft>
            </a:pPr>
            <a:r>
              <a:rPr lang="en-US" dirty="0"/>
              <a:t>Improve population health</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4</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3886255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sz="3520" dirty="0"/>
              <a:t>Enhancing Patient Safety with HIT</a:t>
            </a:r>
            <a:endParaRPr lang="en-US" sz="3520" dirty="0"/>
          </a:p>
        </p:txBody>
      </p:sp>
      <p:sp>
        <p:nvSpPr>
          <p:cNvPr id="3" name="Content Placeholder 2"/>
          <p:cNvSpPr>
            <a:spLocks noGrp="1"/>
          </p:cNvSpPr>
          <p:nvPr>
            <p:ph type="body" sz="quarter" idx="10"/>
          </p:nvPr>
        </p:nvSpPr>
        <p:spPr>
          <a:xfrm>
            <a:off x="384048" y="1600200"/>
            <a:ext cx="4568952" cy="5499100"/>
          </a:xfrm>
        </p:spPr>
        <p:txBody>
          <a:bodyPr/>
          <a:lstStyle/>
          <a:p>
            <a:pPr marL="0" indent="0">
              <a:buNone/>
            </a:pPr>
            <a:r>
              <a:rPr lang="en-US" sz="1800" b="1" dirty="0"/>
              <a:t>CPOE</a:t>
            </a:r>
          </a:p>
          <a:p>
            <a:r>
              <a:rPr lang="en-US" sz="1800" dirty="0"/>
              <a:t>Computerized provider order entry (CPOE)</a:t>
            </a:r>
          </a:p>
          <a:p>
            <a:r>
              <a:rPr lang="en-US" sz="1800" dirty="0"/>
              <a:t>Can reduce errors in drug prescribing and dosing</a:t>
            </a:r>
          </a:p>
          <a:p>
            <a:pPr marL="0" indent="0">
              <a:buNone/>
            </a:pPr>
            <a:r>
              <a:rPr lang="en-US" sz="1800" b="1" dirty="0"/>
              <a:t>Medical device interface</a:t>
            </a:r>
          </a:p>
          <a:p>
            <a:r>
              <a:rPr lang="en-US" sz="1800" dirty="0"/>
              <a:t>Automated vital sign capture</a:t>
            </a:r>
          </a:p>
          <a:p>
            <a:r>
              <a:rPr lang="en-US" sz="1800" dirty="0"/>
              <a:t>Can reduce errors in transcription</a:t>
            </a:r>
          </a:p>
          <a:p>
            <a:pPr marL="0" indent="0">
              <a:buNone/>
            </a:pPr>
            <a:r>
              <a:rPr lang="en-US" sz="1800" b="1" dirty="0"/>
              <a:t>Knowledge links</a:t>
            </a:r>
          </a:p>
          <a:p>
            <a:r>
              <a:rPr lang="en-US" sz="1800" dirty="0"/>
              <a:t>Reference information links</a:t>
            </a:r>
          </a:p>
          <a:p>
            <a:r>
              <a:rPr lang="en-US" sz="1800" dirty="0"/>
              <a:t>Can reduce errors due to lack of knowledge</a:t>
            </a:r>
          </a:p>
          <a:p>
            <a:pPr marL="0" indent="0">
              <a:buNone/>
            </a:pPr>
            <a:r>
              <a:rPr lang="en-US" sz="1800" b="1" dirty="0"/>
              <a:t>Monitoring</a:t>
            </a:r>
          </a:p>
          <a:p>
            <a:r>
              <a:rPr lang="en-US" sz="1800" dirty="0"/>
              <a:t>Quality metric reporting</a:t>
            </a:r>
          </a:p>
          <a:p>
            <a:r>
              <a:rPr lang="en-US" sz="1800" dirty="0"/>
              <a:t>Can identify opportunities for improvement</a:t>
            </a:r>
          </a:p>
        </p:txBody>
      </p:sp>
      <p:sp>
        <p:nvSpPr>
          <p:cNvPr id="5" name="Content Placeholder 4"/>
          <p:cNvSpPr>
            <a:spLocks noGrp="1"/>
          </p:cNvSpPr>
          <p:nvPr>
            <p:ph type="body" sz="quarter" idx="11"/>
          </p:nvPr>
        </p:nvSpPr>
        <p:spPr>
          <a:xfrm>
            <a:off x="5194300" y="1604384"/>
            <a:ext cx="4711700" cy="2205616"/>
          </a:xfrm>
        </p:spPr>
        <p:txBody>
          <a:bodyPr/>
          <a:lstStyle/>
          <a:p>
            <a:pPr>
              <a:spcAft>
                <a:spcPts val="600"/>
              </a:spcAft>
            </a:pPr>
            <a:r>
              <a:rPr lang="en-US" sz="1800" b="1" dirty="0">
                <a:solidFill>
                  <a:schemeClr val="tx1"/>
                </a:solidFill>
              </a:rPr>
              <a:t>e-MAR</a:t>
            </a:r>
          </a:p>
          <a:p>
            <a:pPr marL="285750" indent="-285750">
              <a:spcAft>
                <a:spcPts val="600"/>
              </a:spcAft>
              <a:buFont typeface="Arial" panose="020B0604020202020204" pitchFamily="34" charset="0"/>
              <a:buChar char="•"/>
            </a:pPr>
            <a:r>
              <a:rPr lang="en-US" sz="1800" dirty="0">
                <a:solidFill>
                  <a:schemeClr val="tx1"/>
                </a:solidFill>
              </a:rPr>
              <a:t>Computerized medication administration record</a:t>
            </a:r>
          </a:p>
          <a:p>
            <a:pPr marL="285750" indent="-285750">
              <a:spcAft>
                <a:spcPts val="600"/>
              </a:spcAft>
              <a:buFont typeface="Arial" panose="020B0604020202020204" pitchFamily="34" charset="0"/>
              <a:buChar char="•"/>
            </a:pPr>
            <a:r>
              <a:rPr lang="en-US" sz="1800" dirty="0">
                <a:solidFill>
                  <a:schemeClr val="tx1"/>
                </a:solidFill>
              </a:rPr>
              <a:t>Can reduce errors in drug administration</a:t>
            </a:r>
          </a:p>
          <a:p>
            <a:pPr>
              <a:spcAft>
                <a:spcPts val="600"/>
              </a:spcAft>
            </a:pPr>
            <a:r>
              <a:rPr lang="en-US" sz="1800" b="1" dirty="0">
                <a:solidFill>
                  <a:schemeClr val="tx1"/>
                </a:solidFill>
              </a:rPr>
              <a:t>e-Allergy list</a:t>
            </a:r>
          </a:p>
          <a:p>
            <a:pPr marL="285750" indent="-285750">
              <a:spcAft>
                <a:spcPts val="600"/>
              </a:spcAft>
              <a:buFont typeface="Arial" panose="020B0604020202020204" pitchFamily="34" charset="0"/>
              <a:buChar char="•"/>
            </a:pPr>
            <a:r>
              <a:rPr lang="en-US" sz="1800" dirty="0">
                <a:solidFill>
                  <a:schemeClr val="tx1"/>
                </a:solidFill>
              </a:rPr>
              <a:t>Computerized allergy list</a:t>
            </a:r>
          </a:p>
          <a:p>
            <a:pPr marL="285750" indent="-285750">
              <a:spcAft>
                <a:spcPts val="600"/>
              </a:spcAft>
              <a:buFont typeface="Arial" panose="020B0604020202020204" pitchFamily="34" charset="0"/>
              <a:buChar char="•"/>
            </a:pPr>
            <a:r>
              <a:rPr lang="en-US" sz="1800" dirty="0">
                <a:solidFill>
                  <a:schemeClr val="tx1"/>
                </a:solidFill>
              </a:rPr>
              <a:t>Can reduce errors in preventable adverse drug events</a:t>
            </a:r>
          </a:p>
          <a:p>
            <a:pPr>
              <a:spcAft>
                <a:spcPts val="600"/>
              </a:spcAft>
            </a:pPr>
            <a:r>
              <a:rPr lang="en-US" sz="1800" b="1" dirty="0">
                <a:solidFill>
                  <a:schemeClr val="tx1"/>
                </a:solidFill>
              </a:rPr>
              <a:t>Reminders</a:t>
            </a:r>
          </a:p>
          <a:p>
            <a:pPr marL="285750" indent="-285750">
              <a:spcAft>
                <a:spcPts val="600"/>
              </a:spcAft>
              <a:buFont typeface="Arial" panose="020B0604020202020204" pitchFamily="34" charset="0"/>
              <a:buChar char="•"/>
            </a:pPr>
            <a:r>
              <a:rPr lang="en-US" sz="1800" dirty="0">
                <a:solidFill>
                  <a:schemeClr val="tx1"/>
                </a:solidFill>
              </a:rPr>
              <a:t>Prompts and flags</a:t>
            </a:r>
          </a:p>
          <a:p>
            <a:pPr marL="285750" indent="-285750">
              <a:spcAft>
                <a:spcPts val="600"/>
              </a:spcAft>
              <a:buFont typeface="Arial" panose="020B0604020202020204" pitchFamily="34" charset="0"/>
              <a:buChar char="•"/>
            </a:pPr>
            <a:r>
              <a:rPr lang="en-US" sz="1800" dirty="0">
                <a:solidFill>
                  <a:schemeClr val="tx1"/>
                </a:solidFill>
              </a:rPr>
              <a:t>Can reduce errors in omission</a:t>
            </a:r>
          </a:p>
          <a:p>
            <a:pPr>
              <a:spcAft>
                <a:spcPts val="600"/>
              </a:spcAft>
            </a:pPr>
            <a:r>
              <a:rPr lang="en-US" sz="1800" b="1" dirty="0">
                <a:solidFill>
                  <a:schemeClr val="tx1"/>
                </a:solidFill>
              </a:rPr>
              <a:t>Structured notes</a:t>
            </a:r>
          </a:p>
          <a:p>
            <a:pPr marL="285750" indent="-285750">
              <a:spcAft>
                <a:spcPts val="600"/>
              </a:spcAft>
              <a:buFont typeface="Arial" panose="020B0604020202020204" pitchFamily="34" charset="0"/>
              <a:buChar char="•"/>
            </a:pPr>
            <a:r>
              <a:rPr lang="en-US" sz="1800" dirty="0">
                <a:solidFill>
                  <a:schemeClr val="tx1"/>
                </a:solidFill>
              </a:rPr>
              <a:t>Standardized observations</a:t>
            </a:r>
          </a:p>
          <a:p>
            <a:pPr marL="285750" indent="-285750">
              <a:spcAft>
                <a:spcPts val="600"/>
              </a:spcAft>
              <a:buFont typeface="Arial" panose="020B0604020202020204" pitchFamily="34" charset="0"/>
              <a:buChar char="•"/>
            </a:pPr>
            <a:r>
              <a:rPr lang="en-US" sz="1800" dirty="0">
                <a:solidFill>
                  <a:schemeClr val="tx1"/>
                </a:solidFill>
              </a:rPr>
              <a:t>Can reduce errors related to failure to detect subtle changes in status</a:t>
            </a:r>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5</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2096172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t>Safety: Case Review</a:t>
            </a:r>
            <a:endParaRPr lang="en-US" dirty="0"/>
          </a:p>
        </p:txBody>
      </p:sp>
      <p:sp>
        <p:nvSpPr>
          <p:cNvPr id="3" name="Content Placeholder 2"/>
          <p:cNvSpPr>
            <a:spLocks noGrp="1"/>
          </p:cNvSpPr>
          <p:nvPr>
            <p:ph type="body" sz="quarter" idx="10"/>
          </p:nvPr>
        </p:nvSpPr>
        <p:spPr>
          <a:xfrm>
            <a:off x="384048" y="1600200"/>
            <a:ext cx="8305800" cy="4876800"/>
          </a:xfrm>
        </p:spPr>
        <p:txBody>
          <a:bodyPr/>
          <a:lstStyle/>
          <a:p>
            <a:pPr marL="0" indent="0">
              <a:lnSpc>
                <a:spcPct val="110000"/>
              </a:lnSpc>
              <a:spcAft>
                <a:spcPts val="1200"/>
              </a:spcAft>
              <a:buNone/>
            </a:pPr>
            <a:r>
              <a:rPr lang="en-US" b="1" i="1" dirty="0"/>
              <a:t>Event</a:t>
            </a:r>
            <a:r>
              <a:rPr lang="en-US" dirty="0"/>
              <a:t>:</a:t>
            </a:r>
          </a:p>
          <a:p>
            <a:pPr>
              <a:lnSpc>
                <a:spcPct val="110000"/>
              </a:lnSpc>
              <a:spcAft>
                <a:spcPts val="1200"/>
              </a:spcAft>
            </a:pPr>
            <a:r>
              <a:rPr lang="en-US" dirty="0"/>
              <a:t>Mr. Smith was prescribed a blood thinner to be taken once a day.</a:t>
            </a:r>
          </a:p>
          <a:p>
            <a:pPr>
              <a:lnSpc>
                <a:spcPct val="110000"/>
              </a:lnSpc>
              <a:spcAft>
                <a:spcPts val="1200"/>
              </a:spcAft>
            </a:pPr>
            <a:r>
              <a:rPr lang="en-US" dirty="0"/>
              <a:t>He received his daily dose of the drug and was then transferred to another unit.</a:t>
            </a:r>
          </a:p>
          <a:p>
            <a:pPr>
              <a:lnSpc>
                <a:spcPct val="110000"/>
              </a:lnSpc>
              <a:spcAft>
                <a:spcPts val="1200"/>
              </a:spcAft>
            </a:pPr>
            <a:r>
              <a:rPr lang="en-US" dirty="0"/>
              <a:t>In the receiving unit, the blood thinner order was rewritten, and CPOE interpreted this as a new order and scheduled a dose to start that same day.</a:t>
            </a:r>
          </a:p>
          <a:p>
            <a:pPr>
              <a:lnSpc>
                <a:spcPct val="110000"/>
              </a:lnSpc>
              <a:spcAft>
                <a:spcPts val="1200"/>
              </a:spcAft>
            </a:pPr>
            <a:r>
              <a:rPr lang="en-US" dirty="0"/>
              <a:t>This resulted in Mr. Smith receiving </a:t>
            </a:r>
            <a:r>
              <a:rPr lang="en-US" b="1" i="1" dirty="0"/>
              <a:t>two</a:t>
            </a:r>
            <a:r>
              <a:rPr lang="en-US" dirty="0"/>
              <a:t> doses of the drug during the same day.</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6</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1435949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97890"/>
            <a:ext cx="9674352" cy="545110"/>
          </a:xfrm>
        </p:spPr>
        <p:txBody>
          <a:bodyPr/>
          <a:lstStyle/>
          <a:p>
            <a:r>
              <a:rPr lang="en-US" dirty="0"/>
              <a:t>What They Did: Medical Logic Module</a:t>
            </a:r>
          </a:p>
        </p:txBody>
      </p:sp>
      <p:sp>
        <p:nvSpPr>
          <p:cNvPr id="3" name="Content Placeholder 2"/>
          <p:cNvSpPr>
            <a:spLocks noGrp="1"/>
          </p:cNvSpPr>
          <p:nvPr>
            <p:ph type="body" sz="quarter" idx="10"/>
          </p:nvPr>
        </p:nvSpPr>
        <p:spPr>
          <a:xfrm>
            <a:off x="384048" y="1752600"/>
            <a:ext cx="9113965" cy="2590800"/>
          </a:xfrm>
        </p:spPr>
        <p:txBody>
          <a:bodyPr/>
          <a:lstStyle/>
          <a:p>
            <a:pPr marL="0" indent="0">
              <a:lnSpc>
                <a:spcPct val="110000"/>
              </a:lnSpc>
              <a:spcAft>
                <a:spcPts val="1200"/>
              </a:spcAft>
              <a:buNone/>
            </a:pPr>
            <a:r>
              <a:rPr lang="en-US" b="1" i="1" dirty="0"/>
              <a:t>System change</a:t>
            </a:r>
            <a:r>
              <a:rPr lang="en-US" dirty="0"/>
              <a:t>:</a:t>
            </a:r>
          </a:p>
          <a:p>
            <a:pPr>
              <a:lnSpc>
                <a:spcPct val="110000"/>
              </a:lnSpc>
              <a:spcAft>
                <a:spcPts val="1200"/>
              </a:spcAft>
            </a:pPr>
            <a:r>
              <a:rPr lang="en-US" dirty="0"/>
              <a:t>A medical logic module was created that provides the following functionality: when selected drugs are ordered at a frequency of every 24 hours or longer, the prescriber is automatically presented with the last administration time if the drug had been ordered previously.</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7</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1526881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76200"/>
            <a:ext cx="8674100" cy="545110"/>
          </a:xfrm>
        </p:spPr>
        <p:txBody>
          <a:bodyPr/>
          <a:lstStyle/>
          <a:p>
            <a:r>
              <a:rPr lang="en-US" dirty="0">
                <a:ea typeface="Tahoma" pitchFamily="34" charset="0"/>
                <a:cs typeface="Tahoma" pitchFamily="34" charset="0"/>
              </a:rPr>
              <a:t>Enhancing Clinical Effectiveness with HIT</a:t>
            </a:r>
            <a:endParaRPr lang="en-US" dirty="0"/>
          </a:p>
        </p:txBody>
      </p:sp>
      <p:sp>
        <p:nvSpPr>
          <p:cNvPr id="3" name="Content Placeholder 2"/>
          <p:cNvSpPr>
            <a:spLocks noGrp="1"/>
          </p:cNvSpPr>
          <p:nvPr>
            <p:ph type="body" sz="quarter" idx="10"/>
          </p:nvPr>
        </p:nvSpPr>
        <p:spPr>
          <a:xfrm>
            <a:off x="384048" y="1676400"/>
            <a:ext cx="4340352" cy="4572000"/>
          </a:xfrm>
        </p:spPr>
        <p:txBody>
          <a:bodyPr/>
          <a:lstStyle/>
          <a:p>
            <a:pPr marL="0" indent="0">
              <a:lnSpc>
                <a:spcPct val="110000"/>
              </a:lnSpc>
              <a:buNone/>
            </a:pPr>
            <a:r>
              <a:rPr lang="en-US" sz="2200" b="1" dirty="0"/>
              <a:t>Knowledge access</a:t>
            </a:r>
          </a:p>
          <a:p>
            <a:pPr>
              <a:lnSpc>
                <a:spcPct val="110000"/>
              </a:lnSpc>
            </a:pPr>
            <a:r>
              <a:rPr lang="en-US" sz="2200" dirty="0"/>
              <a:t>Can provide patient-friendly websites </a:t>
            </a:r>
          </a:p>
          <a:p>
            <a:pPr>
              <a:lnSpc>
                <a:spcPct val="110000"/>
              </a:lnSpc>
            </a:pPr>
            <a:r>
              <a:rPr lang="en-US" sz="2200" dirty="0"/>
              <a:t>Can provide medical information and access to support groups</a:t>
            </a:r>
          </a:p>
          <a:p>
            <a:pPr marL="0" indent="0">
              <a:lnSpc>
                <a:spcPct val="110000"/>
              </a:lnSpc>
              <a:buNone/>
            </a:pPr>
            <a:r>
              <a:rPr lang="en-US" sz="2200" b="1" dirty="0"/>
              <a:t>Tailor to patient needs</a:t>
            </a:r>
          </a:p>
          <a:p>
            <a:pPr>
              <a:lnSpc>
                <a:spcPct val="110000"/>
              </a:lnSpc>
            </a:pPr>
            <a:r>
              <a:rPr lang="en-US" sz="2200" dirty="0"/>
              <a:t>Can enable clinical decision support</a:t>
            </a:r>
          </a:p>
          <a:p>
            <a:pPr>
              <a:lnSpc>
                <a:spcPct val="110000"/>
              </a:lnSpc>
            </a:pPr>
            <a:r>
              <a:rPr lang="en-US" sz="2200" dirty="0"/>
              <a:t>Can tailor information according to patient characteristics and condition</a:t>
            </a:r>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8</a:t>
            </a:fld>
            <a:endParaRPr lang="en-US" sz="1100" dirty="0">
              <a:latin typeface="Century Gothic" panose="020B0502020202020204" pitchFamily="34" charset="0"/>
            </a:endParaRPr>
          </a:p>
        </p:txBody>
      </p:sp>
      <p:sp>
        <p:nvSpPr>
          <p:cNvPr id="9" name="Content Placeholder 4"/>
          <p:cNvSpPr txBox="1">
            <a:spLocks/>
          </p:cNvSpPr>
          <p:nvPr/>
        </p:nvSpPr>
        <p:spPr>
          <a:xfrm>
            <a:off x="5029200" y="1676400"/>
            <a:ext cx="4800600" cy="4572000"/>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a:lnSpc>
                <a:spcPct val="110000"/>
              </a:lnSpc>
              <a:spcAft>
                <a:spcPts val="600"/>
              </a:spcAft>
            </a:pPr>
            <a:r>
              <a:rPr lang="en-US" sz="2200" b="1" kern="0" dirty="0">
                <a:solidFill>
                  <a:sysClr val="windowText" lastClr="000000"/>
                </a:solidFill>
                <a:latin typeface="Century Gothic" panose="020B0502020202020204" pitchFamily="34" charset="0"/>
              </a:rPr>
              <a:t>Patient portal</a:t>
            </a:r>
          </a:p>
          <a:p>
            <a:pPr marL="342900" indent="-342900">
              <a:lnSpc>
                <a:spcPct val="110000"/>
              </a:lnSpc>
              <a:spcAft>
                <a:spcPts val="600"/>
              </a:spcAft>
              <a:buFont typeface="Arial" panose="020B0604020202020204" pitchFamily="34" charset="0"/>
              <a:buChar char="•"/>
            </a:pPr>
            <a:r>
              <a:rPr lang="en-US" sz="2200" kern="0" dirty="0">
                <a:solidFill>
                  <a:sysClr val="windowText" lastClr="000000"/>
                </a:solidFill>
                <a:latin typeface="Century Gothic" panose="020B0502020202020204" pitchFamily="34" charset="0"/>
              </a:rPr>
              <a:t>Can allow patients to access and manage their own health record.</a:t>
            </a:r>
          </a:p>
          <a:p>
            <a:pPr marL="342900" indent="-342900">
              <a:lnSpc>
                <a:spcPct val="110000"/>
              </a:lnSpc>
              <a:spcAft>
                <a:spcPts val="600"/>
              </a:spcAft>
              <a:buFont typeface="Arial" panose="020B0604020202020204" pitchFamily="34" charset="0"/>
              <a:buChar char="•"/>
            </a:pPr>
            <a:r>
              <a:rPr lang="en-US" sz="2200" kern="0" dirty="0">
                <a:solidFill>
                  <a:sysClr val="windowText" lastClr="000000"/>
                </a:solidFill>
                <a:latin typeface="Century Gothic" panose="020B0502020202020204" pitchFamily="34" charset="0"/>
              </a:rPr>
              <a:t>Can enable self-management</a:t>
            </a:r>
          </a:p>
          <a:p>
            <a:pPr>
              <a:lnSpc>
                <a:spcPct val="110000"/>
              </a:lnSpc>
              <a:spcAft>
                <a:spcPts val="600"/>
              </a:spcAft>
            </a:pPr>
            <a:r>
              <a:rPr lang="en-US" sz="2200" b="1" kern="0" dirty="0">
                <a:solidFill>
                  <a:sysClr val="windowText" lastClr="000000"/>
                </a:solidFill>
                <a:latin typeface="Century Gothic" panose="020B0502020202020204" pitchFamily="34" charset="0"/>
              </a:rPr>
              <a:t>Disease management</a:t>
            </a:r>
          </a:p>
          <a:p>
            <a:pPr marL="342900" indent="-342900">
              <a:lnSpc>
                <a:spcPct val="110000"/>
              </a:lnSpc>
              <a:spcAft>
                <a:spcPts val="600"/>
              </a:spcAft>
              <a:buFont typeface="Arial" panose="020B0604020202020204" pitchFamily="34" charset="0"/>
              <a:buChar char="•"/>
            </a:pPr>
            <a:r>
              <a:rPr lang="en-US" sz="2200" kern="0" dirty="0">
                <a:solidFill>
                  <a:sysClr val="windowText" lastClr="000000"/>
                </a:solidFill>
                <a:latin typeface="Century Gothic" panose="020B0502020202020204" pitchFamily="34" charset="0"/>
              </a:rPr>
              <a:t>Can provide customized health education and disease management messaging</a:t>
            </a:r>
          </a:p>
          <a:p>
            <a:pPr marL="342900" indent="-342900">
              <a:lnSpc>
                <a:spcPct val="110000"/>
              </a:lnSpc>
              <a:spcAft>
                <a:spcPts val="600"/>
              </a:spcAft>
              <a:buFont typeface="Arial" panose="020B0604020202020204" pitchFamily="34" charset="0"/>
              <a:buChar char="•"/>
            </a:pPr>
            <a:r>
              <a:rPr lang="en-US" sz="2200" kern="0" dirty="0">
                <a:solidFill>
                  <a:sysClr val="windowText" lastClr="000000"/>
                </a:solidFill>
                <a:latin typeface="Century Gothic" panose="020B0502020202020204" pitchFamily="34" charset="0"/>
              </a:rPr>
              <a:t>Can enable self-management</a:t>
            </a:r>
          </a:p>
        </p:txBody>
      </p:sp>
    </p:spTree>
    <p:extLst>
      <p:ext uri="{BB962C8B-B14F-4D97-AF65-F5344CB8AC3E}">
        <p14:creationId xmlns:p14="http://schemas.microsoft.com/office/powerpoint/2010/main" val="2553619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cs typeface="Tahoma" panose="020B0604030504040204" pitchFamily="34" charset="0"/>
              </a:rPr>
              <a:t>Effectiveness: Case Review</a:t>
            </a:r>
            <a:endParaRPr lang="en-US" dirty="0"/>
          </a:p>
        </p:txBody>
      </p:sp>
      <p:sp>
        <p:nvSpPr>
          <p:cNvPr id="3" name="Content Placeholder 2"/>
          <p:cNvSpPr>
            <a:spLocks noGrp="1"/>
          </p:cNvSpPr>
          <p:nvPr>
            <p:ph type="body" sz="quarter" idx="10"/>
          </p:nvPr>
        </p:nvSpPr>
        <p:spPr>
          <a:xfrm>
            <a:off x="384048" y="1600200"/>
            <a:ext cx="8305800" cy="2590800"/>
          </a:xfrm>
        </p:spPr>
        <p:txBody>
          <a:bodyPr/>
          <a:lstStyle/>
          <a:p>
            <a:pPr marL="0" indent="0">
              <a:lnSpc>
                <a:spcPct val="110000"/>
              </a:lnSpc>
              <a:spcAft>
                <a:spcPts val="1200"/>
              </a:spcAft>
              <a:buNone/>
            </a:pPr>
            <a:r>
              <a:rPr lang="en-US" b="1" i="1" dirty="0"/>
              <a:t>Event</a:t>
            </a:r>
            <a:r>
              <a:rPr lang="en-US" dirty="0"/>
              <a:t>:</a:t>
            </a:r>
          </a:p>
          <a:p>
            <a:pPr>
              <a:lnSpc>
                <a:spcPct val="110000"/>
              </a:lnSpc>
              <a:spcAft>
                <a:spcPts val="1200"/>
              </a:spcAft>
            </a:pPr>
            <a:r>
              <a:rPr lang="en-US" dirty="0"/>
              <a:t>A standard protocol (document specifying best practices for care) and electronic prescriber order sets are used for all adult patients receiving intravenous blood thinners.</a:t>
            </a:r>
          </a:p>
          <a:p>
            <a:pPr>
              <a:lnSpc>
                <a:spcPct val="110000"/>
              </a:lnSpc>
              <a:spcAft>
                <a:spcPts val="1200"/>
              </a:spcAft>
            </a:pPr>
            <a:r>
              <a:rPr lang="en-US" dirty="0"/>
              <a:t>There are new changes to the protocol due to a switch to new laboratory tests for monitoring drug activity.</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latin typeface="Century Gothic" panose="020B0502020202020204" pitchFamily="34" charset="0"/>
              </a:rPr>
              <a:pPr/>
              <a:t>9</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14445125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CDC038D-942B-4F91-A7E3-2D9B48ECDE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cd36b6-32e9-4b51-a9fd-9af350096d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36FC224-0626-43ED-8AD4-4384B71126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560</TotalTime>
  <Words>3288</Words>
  <Application>Microsoft Office PowerPoint</Application>
  <PresentationFormat>Custom</PresentationFormat>
  <Paragraphs>255</Paragraphs>
  <Slides>25</Slides>
  <Notes>25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25</vt:i4>
      </vt:variant>
    </vt:vector>
  </HeadingPairs>
  <TitlesOfParts>
    <vt:vector size="35"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Process Improvement, System Design, and Usability Evaluation:</vt:lpstr>
      <vt:lpstr>Introduction to Quality Improvement and Health Information Technology</vt:lpstr>
      <vt:lpstr>What is healthcare quality improvement?</vt:lpstr>
      <vt:lpstr>Health Information Technology</vt:lpstr>
      <vt:lpstr>Enhancing Patient Safety with HIT</vt:lpstr>
      <vt:lpstr>Safety: Case Review</vt:lpstr>
      <vt:lpstr>What They Did: Medical Logic Module</vt:lpstr>
      <vt:lpstr>Enhancing Clinical Effectiveness with HIT</vt:lpstr>
      <vt:lpstr>Effectiveness: Case Review</vt:lpstr>
      <vt:lpstr>What They Did: Revised Protocol and Electronic Order Sets</vt:lpstr>
      <vt:lpstr>Enhancing Patient Centeredness with HIT</vt:lpstr>
      <vt:lpstr>Patient Centeredness: Case Review</vt:lpstr>
      <vt:lpstr>What They Did: Web-Based Patient Portal</vt:lpstr>
      <vt:lpstr>Enhancing Timeliness with HIT</vt:lpstr>
      <vt:lpstr>HIT and Optimizing Effectiveness</vt:lpstr>
      <vt:lpstr>Timeliness: Case Review</vt:lpstr>
      <vt:lpstr>What They Did: Electronic Medication Record</vt:lpstr>
      <vt:lpstr>HIT and Optimizing Timeliness</vt:lpstr>
      <vt:lpstr>Enhancing Efficiency with HIT</vt:lpstr>
      <vt:lpstr>Efficiency: Case Review</vt:lpstr>
      <vt:lpstr>What They Did: Automated Patient Tracking System</vt:lpstr>
      <vt:lpstr>HIT and Optimizing Efficiency</vt:lpstr>
      <vt:lpstr>Introduction to Quality Improvement and Health Information Technology</vt:lpstr>
      <vt:lpstr>Introduction to Quality Improvement and Health Information Technology</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53</cp:revision>
  <cp:lastPrinted>2020-01-30T16:37:53Z</cp:lastPrinted>
  <dcterms:created xsi:type="dcterms:W3CDTF">2018-06-13T15:28:32Z</dcterms:created>
  <dcterms:modified xsi:type="dcterms:W3CDTF">2020-03-30T20:30:18Z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