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9"/>
  </p:notesMasterIdLst>
  <p:handoutMasterIdLst>
    <p:handoutMasterId r:id="rId30"/>
  </p:handoutMasterIdLst>
  <p:sldIdLst>
    <p:sldId id="302" r:id="rId5"/>
    <p:sldId id="260" r:id="rId6"/>
    <p:sldId id="262" r:id="rId7"/>
    <p:sldId id="257" r:id="rId8"/>
    <p:sldId id="312" r:id="rId9"/>
    <p:sldId id="307" r:id="rId10"/>
    <p:sldId id="308" r:id="rId11"/>
    <p:sldId id="309" r:id="rId12"/>
    <p:sldId id="259" r:id="rId13"/>
    <p:sldId id="299" r:id="rId14"/>
    <p:sldId id="300" r:id="rId15"/>
    <p:sldId id="301" r:id="rId16"/>
    <p:sldId id="283" r:id="rId17"/>
    <p:sldId id="285" r:id="rId18"/>
    <p:sldId id="295" r:id="rId19"/>
    <p:sldId id="296" r:id="rId20"/>
    <p:sldId id="291" r:id="rId21"/>
    <p:sldId id="294" r:id="rId22"/>
    <p:sldId id="292" r:id="rId23"/>
    <p:sldId id="293" r:id="rId24"/>
    <p:sldId id="284" r:id="rId25"/>
    <p:sldId id="310" r:id="rId26"/>
    <p:sldId id="311" r:id="rId27"/>
    <p:sldId id="303" r:id="rId28"/>
  </p:sldIdLst>
  <p:sldSz cx="10058400" cy="77724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16" userDrawn="1">
          <p15:clr>
            <a:srgbClr val="A4A3A4"/>
          </p15:clr>
        </p15:guide>
        <p15:guide id="2" pos="6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8477"/>
    <a:srgbClr val="A29CC0"/>
    <a:srgbClr val="1E186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BFE650-9939-4893-8C4D-3283BC4E77A7}" v="2" dt="2020-03-20T20:49:59.737"/>
    <p1510:client id="{CB3C8471-1DFD-48BB-A0DA-E826DBEE81F2}" v="17" dt="2020-03-20T18:10:33.713"/>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450" autoAdjust="0"/>
    <p:restoredTop sz="75184" autoAdjust="0"/>
  </p:normalViewPr>
  <p:slideViewPr>
    <p:cSldViewPr snapToGrid="0">
      <p:cViewPr varScale="1">
        <p:scale>
          <a:sx n="60" d="100"/>
          <a:sy n="60" d="100"/>
        </p:scale>
        <p:origin x="1404" y="60"/>
      </p:cViewPr>
      <p:guideLst>
        <p:guide orient="horz" pos="1416"/>
        <p:guide pos="6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7" d="100"/>
          <a:sy n="57" d="100"/>
        </p:scale>
        <p:origin x="2052"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55BFE650-9939-4893-8C4D-3283BC4E77A7}"/>
    <pc:docChg chg="addSld modSld">
      <pc:chgData name="Villella, Christina" userId="910bba07-b9e3-4583-91f1-8ceacf5af36d" providerId="ADAL" clId="{55BFE650-9939-4893-8C4D-3283BC4E77A7}" dt="2020-03-20T20:49:50.258" v="36" actId="20577"/>
      <pc:docMkLst>
        <pc:docMk/>
      </pc:docMkLst>
      <pc:sldChg chg="modSp add mod modNotesTx">
        <pc:chgData name="Villella, Christina" userId="910bba07-b9e3-4583-91f1-8ceacf5af36d" providerId="ADAL" clId="{55BFE650-9939-4893-8C4D-3283BC4E77A7}" dt="2020-03-20T20:49:50.258" v="36" actId="20577"/>
        <pc:sldMkLst>
          <pc:docMk/>
          <pc:sldMk cId="1957029253" sldId="257"/>
        </pc:sldMkLst>
        <pc:spChg chg="mod">
          <ac:chgData name="Villella, Christina" userId="910bba07-b9e3-4583-91f1-8ceacf5af36d" providerId="ADAL" clId="{55BFE650-9939-4893-8C4D-3283BC4E77A7}" dt="2020-03-20T20:49:39.343" v="26" actId="20577"/>
          <ac:spMkLst>
            <pc:docMk/>
            <pc:sldMk cId="1957029253" sldId="257"/>
            <ac:spMk id="5123" creationId="{00000000-0000-0000-0000-000000000000}"/>
          </ac:spMkLst>
        </pc:spChg>
      </pc:sldChg>
    </pc:docChg>
  </pc:docChgLst>
  <pc:docChgLst>
    <pc:chgData name="Young-Turner, Cindy" userId="c16b9d50-a275-4a29-b3ff-cd1d589d2ec7" providerId="ADAL" clId="{DFA4B43D-7A67-4DAE-90AA-E63EBF0E5CE5}"/>
    <pc:docChg chg="modSld">
      <pc:chgData name="Young-Turner, Cindy" userId="c16b9d50-a275-4a29-b3ff-cd1d589d2ec7" providerId="ADAL" clId="{DFA4B43D-7A67-4DAE-90AA-E63EBF0E5CE5}" dt="2020-03-20T18:10:53.124" v="138" actId="20577"/>
      <pc:docMkLst>
        <pc:docMk/>
      </pc:docMkLst>
      <pc:sldChg chg="modNotesTx">
        <pc:chgData name="Young-Turner, Cindy" userId="c16b9d50-a275-4a29-b3ff-cd1d589d2ec7" providerId="ADAL" clId="{DFA4B43D-7A67-4DAE-90AA-E63EBF0E5CE5}" dt="2020-03-20T18:10:53.124" v="138" actId="20577"/>
        <pc:sldMkLst>
          <pc:docMk/>
          <pc:sldMk cId="2011677772" sldId="294"/>
        </pc:sldMkLst>
      </pc:sldChg>
      <pc:sldChg chg="modNotesTx">
        <pc:chgData name="Young-Turner, Cindy" userId="c16b9d50-a275-4a29-b3ff-cd1d589d2ec7" providerId="ADAL" clId="{DFA4B43D-7A67-4DAE-90AA-E63EBF0E5CE5}" dt="2020-03-20T18:08:19.911" v="84" actId="20577"/>
        <pc:sldMkLst>
          <pc:docMk/>
          <pc:sldMk cId="2180482942" sldId="295"/>
        </pc:sldMkLst>
      </pc:sldChg>
      <pc:sldChg chg="modNotesTx">
        <pc:chgData name="Young-Turner, Cindy" userId="c16b9d50-a275-4a29-b3ff-cd1d589d2ec7" providerId="ADAL" clId="{DFA4B43D-7A67-4DAE-90AA-E63EBF0E5CE5}" dt="2020-03-20T18:10:33.144" v="136" actId="20577"/>
        <pc:sldMkLst>
          <pc:docMk/>
          <pc:sldMk cId="3900392436" sldId="296"/>
        </pc:sldMkLst>
      </pc:sldChg>
      <pc:sldChg chg="modNotesTx">
        <pc:chgData name="Young-Turner, Cindy" userId="c16b9d50-a275-4a29-b3ff-cd1d589d2ec7" providerId="ADAL" clId="{DFA4B43D-7A67-4DAE-90AA-E63EBF0E5CE5}" dt="2020-03-20T18:05:25.954" v="63" actId="20577"/>
        <pc:sldMkLst>
          <pc:docMk/>
          <pc:sldMk cId="740975913" sldId="307"/>
        </pc:sldMkLst>
      </pc:sldChg>
      <pc:sldChg chg="modNotesTx">
        <pc:chgData name="Young-Turner, Cindy" userId="c16b9d50-a275-4a29-b3ff-cd1d589d2ec7" providerId="ADAL" clId="{DFA4B43D-7A67-4DAE-90AA-E63EBF0E5CE5}" dt="2020-03-20T18:05:35.075" v="65" actId="20577"/>
        <pc:sldMkLst>
          <pc:docMk/>
          <pc:sldMk cId="1722995270" sldId="308"/>
        </pc:sldMkLst>
      </pc:sldChg>
      <pc:sldChg chg="modNotesTx">
        <pc:chgData name="Young-Turner, Cindy" userId="c16b9d50-a275-4a29-b3ff-cd1d589d2ec7" providerId="ADAL" clId="{DFA4B43D-7A67-4DAE-90AA-E63EBF0E5CE5}" dt="2020-03-20T18:06:11.782" v="73" actId="20577"/>
        <pc:sldMkLst>
          <pc:docMk/>
          <pc:sldMk cId="2468994413" sldId="309"/>
        </pc:sldMkLst>
      </pc:sldChg>
      <pc:sldChg chg="modNotesTx">
        <pc:chgData name="Young-Turner, Cindy" userId="c16b9d50-a275-4a29-b3ff-cd1d589d2ec7" providerId="ADAL" clId="{DFA4B43D-7A67-4DAE-90AA-E63EBF0E5CE5}" dt="2020-03-20T18:01:47.319" v="16" actId="20577"/>
        <pc:sldMkLst>
          <pc:docMk/>
          <pc:sldMk cId="107363238" sldId="31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50807"/>
          </a:xfrm>
          <a:prstGeom prst="rect">
            <a:avLst/>
          </a:prstGeom>
        </p:spPr>
        <p:txBody>
          <a:bodyPr vert="horz" lIns="83622" tIns="41811" rIns="83622" bIns="41811"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50807"/>
          </a:xfrm>
          <a:prstGeom prst="rect">
            <a:avLst/>
          </a:prstGeom>
        </p:spPr>
        <p:txBody>
          <a:bodyPr vert="horz" lIns="83622" tIns="41811" rIns="83622" bIns="41811" rtlCol="0"/>
          <a:lstStyle>
            <a:lvl1pPr algn="r">
              <a:defRPr sz="1100"/>
            </a:lvl1pPr>
          </a:lstStyle>
          <a:p>
            <a:fld id="{638342C8-1770-4004-A9F5-C37FDF397545}" type="datetimeFigureOut">
              <a:rPr lang="en-US" smtClean="0"/>
              <a:t>3/20/2020</a:t>
            </a:fld>
            <a:endParaRPr lang="en-US" dirty="0"/>
          </a:p>
        </p:txBody>
      </p:sp>
      <p:sp>
        <p:nvSpPr>
          <p:cNvPr id="4" name="Footer Placeholder 3"/>
          <p:cNvSpPr>
            <a:spLocks noGrp="1"/>
          </p:cNvSpPr>
          <p:nvPr>
            <p:ph type="ftr" sz="quarter" idx="2"/>
          </p:nvPr>
        </p:nvSpPr>
        <p:spPr>
          <a:xfrm>
            <a:off x="0" y="6659594"/>
            <a:ext cx="4029027" cy="350806"/>
          </a:xfrm>
          <a:prstGeom prst="rect">
            <a:avLst/>
          </a:prstGeom>
        </p:spPr>
        <p:txBody>
          <a:bodyPr vert="horz" lIns="83622" tIns="41811" rIns="83622" bIns="41811" rtlCol="0" anchor="b"/>
          <a:lstStyle>
            <a:lvl1pPr algn="l">
              <a:defRPr sz="1100"/>
            </a:lvl1pPr>
          </a:lstStyle>
          <a:p>
            <a:endParaRPr lang="en-US" dirty="0"/>
          </a:p>
        </p:txBody>
      </p:sp>
      <p:sp>
        <p:nvSpPr>
          <p:cNvPr id="5" name="Slide Number Placeholder 4"/>
          <p:cNvSpPr>
            <a:spLocks noGrp="1"/>
          </p:cNvSpPr>
          <p:nvPr>
            <p:ph type="sldNum" sz="quarter" idx="3"/>
          </p:nvPr>
        </p:nvSpPr>
        <p:spPr>
          <a:xfrm>
            <a:off x="5265907" y="6659594"/>
            <a:ext cx="4029027" cy="350806"/>
          </a:xfrm>
          <a:prstGeom prst="rect">
            <a:avLst/>
          </a:prstGeom>
        </p:spPr>
        <p:txBody>
          <a:bodyPr vert="horz" lIns="83622" tIns="41811" rIns="83622" bIns="41811" rtlCol="0" anchor="b"/>
          <a:lstStyle>
            <a:lvl1pPr algn="r">
              <a:defRPr sz="11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a:xfrm>
            <a:off x="5265738" y="6659563"/>
            <a:ext cx="4029075" cy="350837"/>
          </a:xfrm>
          <a:prstGeom prst="rect">
            <a:avLst/>
          </a:prstGeom>
        </p:spPr>
        <p:txBody>
          <a:bodyPr vert="horz" lIns="91440" tIns="45720" rIns="91440" bIns="45720" rtlCol="0" anchor="b"/>
          <a:lstStyle>
            <a:lvl1pPr algn="r">
              <a:defRPr sz="1200"/>
            </a:lvl1pPr>
          </a:lstStyle>
          <a:p>
            <a:fld id="{8DC5F0D6-BABB-4DB4-8F8A-3EA5A1B8DDF6}" type="slidenum">
              <a:rPr lang="en-US" smtClean="0"/>
              <a:t>‹#›</a:t>
            </a:fld>
            <a:endParaRPr lang="en-US"/>
          </a:p>
        </p:txBody>
      </p:sp>
      <p:sp>
        <p:nvSpPr>
          <p:cNvPr id="5" name="Slide Image Placeholder 4"/>
          <p:cNvSpPr>
            <a:spLocks noGrp="1" noRot="1" noChangeAspect="1"/>
          </p:cNvSpPr>
          <p:nvPr>
            <p:ph type="sldImg" idx="2"/>
          </p:nvPr>
        </p:nvSpPr>
        <p:spPr>
          <a:xfrm>
            <a:off x="3117850" y="876300"/>
            <a:ext cx="3060700" cy="2365375"/>
          </a:xfrm>
          <a:prstGeom prst="rect">
            <a:avLst/>
          </a:prstGeom>
          <a:noFill/>
          <a:ln w="12700">
            <a:solidFill>
              <a:prstClr val="black"/>
            </a:solidFill>
          </a:ln>
        </p:spPr>
        <p:txBody>
          <a:bodyPr vert="horz" lIns="91440" tIns="45720" rIns="91440" bIns="45720" rtlCol="0" anchor="ctr"/>
          <a:lstStyle/>
          <a:p>
            <a:endParaRPr lang="en-US"/>
          </a:p>
        </p:txBody>
      </p:sp>
      <p:sp>
        <p:nvSpPr>
          <p:cNvPr id="6" name="Notes Placeholder 5"/>
          <p:cNvSpPr>
            <a:spLocks noGrp="1"/>
          </p:cNvSpPr>
          <p:nvPr>
            <p:ph type="body" sz="quarter" idx="3"/>
          </p:nvPr>
        </p:nvSpPr>
        <p:spPr>
          <a:xfrm>
            <a:off x="930275" y="3373438"/>
            <a:ext cx="7435850" cy="27606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Image Placeholder 9"/>
          <p:cNvSpPr>
            <a:spLocks noGrp="1" noRot="1" noChangeAspect="1"/>
          </p:cNvSpPr>
          <p:nvPr>
            <p:ph type="sldImg"/>
          </p:nvPr>
        </p:nvSpPr>
        <p:spPr>
          <a:xfrm>
            <a:off x="912813" y="619125"/>
            <a:ext cx="7470775" cy="5772150"/>
          </a:xfrm>
        </p:spPr>
      </p:sp>
    </p:spTree>
    <p:extLst>
      <p:ext uri="{BB962C8B-B14F-4D97-AF65-F5344CB8AC3E}">
        <p14:creationId xmlns:p14="http://schemas.microsoft.com/office/powerpoint/2010/main" val="1446167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1549400" y="1109663"/>
            <a:ext cx="6197600" cy="4791075"/>
          </a:xfrm>
        </p:spPr>
      </p:sp>
    </p:spTree>
    <p:extLst>
      <p:ext uri="{BB962C8B-B14F-4D97-AF65-F5344CB8AC3E}">
        <p14:creationId xmlns:p14="http://schemas.microsoft.com/office/powerpoint/2010/main" val="24053924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1643063" y="1182688"/>
            <a:ext cx="6010275" cy="4645025"/>
          </a:xfrm>
        </p:spPr>
      </p:sp>
    </p:spTree>
    <p:extLst>
      <p:ext uri="{BB962C8B-B14F-4D97-AF65-F5344CB8AC3E}">
        <p14:creationId xmlns:p14="http://schemas.microsoft.com/office/powerpoint/2010/main" val="853086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1293813" y="912813"/>
            <a:ext cx="6708775" cy="5184775"/>
          </a:xfrm>
        </p:spPr>
      </p:sp>
    </p:spTree>
    <p:extLst>
      <p:ext uri="{BB962C8B-B14F-4D97-AF65-F5344CB8AC3E}">
        <p14:creationId xmlns:p14="http://schemas.microsoft.com/office/powerpoint/2010/main" val="41475146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65388" y="876300"/>
            <a:ext cx="4365625" cy="3375025"/>
          </a:xfrm>
          <a:prstGeom prst="rect">
            <a:avLst/>
          </a:prstGeom>
          <a:noFill/>
          <a:ln w="12700">
            <a:solidFill>
              <a:prstClr val="black"/>
            </a:solidFill>
          </a:ln>
        </p:spPr>
      </p:sp>
      <p:sp>
        <p:nvSpPr>
          <p:cNvPr id="3" name="Notes Placeholder 2">
            <a:extLst>
              <a:ext uri="{FF2B5EF4-FFF2-40B4-BE49-F238E27FC236}">
                <a16:creationId xmlns:a16="http://schemas.microsoft.com/office/drawing/2014/main" id="{F5B413F9-2E45-405D-BF18-BDCB0F8530FE}"/>
              </a:ext>
            </a:extLst>
          </p:cNvPr>
          <p:cNvSpPr>
            <a:spLocks noGrp="1"/>
          </p:cNvSpPr>
          <p:nvPr>
            <p:ph type="body" idx="1"/>
          </p:nvPr>
        </p:nvSpPr>
        <p:spPr>
          <a:xfrm>
            <a:off x="930275" y="4444962"/>
            <a:ext cx="7435850" cy="2052656"/>
          </a:xfrm>
          <a:solidFill>
            <a:schemeClr val="bg2"/>
          </a:solidFill>
        </p:spPr>
        <p:txBody>
          <a:bodyPr/>
          <a:lstStyle/>
          <a:p>
            <a:r>
              <a:rPr lang="en-US" b="1" dirty="0"/>
              <a:t>Slide Notes:</a:t>
            </a:r>
            <a:endParaRPr lang="en-US" b="0" dirty="0"/>
          </a:p>
          <a:p>
            <a:endParaRPr lang="en-US" b="0" dirty="0"/>
          </a:p>
          <a:p>
            <a:r>
              <a:rPr lang="en-US" b="0" dirty="0"/>
              <a:t>EMRs can facilitate faster consultations by enhancing referral systems.</a:t>
            </a:r>
            <a:endParaRPr lang="en-US" b="1" dirty="0"/>
          </a:p>
        </p:txBody>
      </p:sp>
    </p:spTree>
    <p:extLst>
      <p:ext uri="{BB962C8B-B14F-4D97-AF65-F5344CB8AC3E}">
        <p14:creationId xmlns:p14="http://schemas.microsoft.com/office/powerpoint/2010/main" val="15676350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97138" y="1020763"/>
            <a:ext cx="4302125" cy="3324225"/>
          </a:xfrm>
          <a:prstGeom prst="rect">
            <a:avLst/>
          </a:prstGeom>
          <a:noFill/>
          <a:ln w="12700">
            <a:solidFill>
              <a:prstClr val="black"/>
            </a:solidFill>
          </a:ln>
        </p:spPr>
      </p:sp>
      <p:sp>
        <p:nvSpPr>
          <p:cNvPr id="3" name="Notes Placeholder 2">
            <a:extLst>
              <a:ext uri="{FF2B5EF4-FFF2-40B4-BE49-F238E27FC236}">
                <a16:creationId xmlns:a16="http://schemas.microsoft.com/office/drawing/2014/main" id="{E11B6329-CCCB-4284-AB81-8167404ECF4E}"/>
              </a:ext>
            </a:extLst>
          </p:cNvPr>
          <p:cNvSpPr>
            <a:spLocks noGrp="1"/>
          </p:cNvSpPr>
          <p:nvPr>
            <p:ph type="body" idx="1"/>
          </p:nvPr>
        </p:nvSpPr>
        <p:spPr>
          <a:xfrm>
            <a:off x="930275" y="4690960"/>
            <a:ext cx="7435850" cy="1798330"/>
          </a:xfrm>
          <a:solidFill>
            <a:schemeClr val="bg2"/>
          </a:solidFill>
        </p:spPr>
        <p:txBody>
          <a:bodyPr/>
          <a:lstStyle/>
          <a:p>
            <a:r>
              <a:rPr lang="en-US" b="1" dirty="0"/>
              <a:t>Slide Notes:</a:t>
            </a:r>
            <a:endParaRPr lang="en-US" b="0" dirty="0"/>
          </a:p>
          <a:p>
            <a:endParaRPr lang="en-US" b="0" dirty="0"/>
          </a:p>
          <a:p>
            <a:r>
              <a:rPr lang="en-US" b="0" dirty="0"/>
              <a:t>EMRs can support clinical research by having health data available in analyzable formats.</a:t>
            </a:r>
            <a:endParaRPr lang="en-US" b="1" dirty="0"/>
          </a:p>
        </p:txBody>
      </p:sp>
    </p:spTree>
    <p:extLst>
      <p:ext uri="{BB962C8B-B14F-4D97-AF65-F5344CB8AC3E}">
        <p14:creationId xmlns:p14="http://schemas.microsoft.com/office/powerpoint/2010/main" val="234089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95488" y="1011238"/>
            <a:ext cx="5305425" cy="4100512"/>
          </a:xfrm>
        </p:spPr>
      </p:sp>
      <p:sp>
        <p:nvSpPr>
          <p:cNvPr id="3" name="Notes Placeholder 2">
            <a:extLst>
              <a:ext uri="{FF2B5EF4-FFF2-40B4-BE49-F238E27FC236}">
                <a16:creationId xmlns:a16="http://schemas.microsoft.com/office/drawing/2014/main" id="{40C982B2-C9E3-4074-9C6A-9F9FC13FCF21}"/>
              </a:ext>
            </a:extLst>
          </p:cNvPr>
          <p:cNvSpPr>
            <a:spLocks noGrp="1"/>
          </p:cNvSpPr>
          <p:nvPr>
            <p:ph type="body" idx="1"/>
          </p:nvPr>
        </p:nvSpPr>
        <p:spPr>
          <a:xfrm>
            <a:off x="1087591" y="5243063"/>
            <a:ext cx="7435850" cy="1512197"/>
          </a:xfrm>
          <a:solidFill>
            <a:schemeClr val="bg2"/>
          </a:solidFill>
        </p:spPr>
        <p:txBody>
          <a:bodyPr/>
          <a:lstStyle/>
          <a:p>
            <a:r>
              <a:rPr lang="en-US" b="1" dirty="0"/>
              <a:t>Slide Notes:</a:t>
            </a:r>
            <a:endParaRPr lang="en-US" b="0" dirty="0"/>
          </a:p>
          <a:p>
            <a:endParaRPr lang="en-US" b="0" dirty="0"/>
          </a:p>
          <a:p>
            <a:r>
              <a:rPr lang="en-US" b="0" dirty="0"/>
              <a:t>There are many considerations to undertake before implementing an EMR. Poor ICT infrastructure can make it difficult to set up and maintain systems. Already overburdened healthcare staff might not have the time to learn and manage a new information system. Furthermore, often not enough time and money is spent up front to develop a system that meets the needs and workflows of a health facility or health context. This can lead to less-tailored systems being implemented, which can cause more work for healthcare workers because it adds to their workload and they might not necessarily experience the added value.</a:t>
            </a:r>
            <a:endParaRPr lang="en-US" b="1" dirty="0"/>
          </a:p>
        </p:txBody>
      </p:sp>
    </p:spTree>
    <p:extLst>
      <p:ext uri="{BB962C8B-B14F-4D97-AF65-F5344CB8AC3E}">
        <p14:creationId xmlns:p14="http://schemas.microsoft.com/office/powerpoint/2010/main" val="2883223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2551113" y="476250"/>
            <a:ext cx="4194175" cy="3241675"/>
          </a:xfrm>
        </p:spPr>
      </p:sp>
      <p:sp>
        <p:nvSpPr>
          <p:cNvPr id="2" name="Notes Placeholder 1">
            <a:extLst>
              <a:ext uri="{FF2B5EF4-FFF2-40B4-BE49-F238E27FC236}">
                <a16:creationId xmlns:a16="http://schemas.microsoft.com/office/drawing/2014/main" id="{4D92EA91-795D-44D4-AA07-1AFC628B26E6}"/>
              </a:ext>
            </a:extLst>
          </p:cNvPr>
          <p:cNvSpPr>
            <a:spLocks noGrp="1"/>
          </p:cNvSpPr>
          <p:nvPr>
            <p:ph type="body" idx="1"/>
          </p:nvPr>
        </p:nvSpPr>
        <p:spPr>
          <a:xfrm>
            <a:off x="425245" y="3773487"/>
            <a:ext cx="8445909" cy="3128757"/>
          </a:xfrm>
          <a:solidFill>
            <a:schemeClr val="bg2"/>
          </a:solidFill>
        </p:spPr>
        <p:txBody>
          <a:bodyPr/>
          <a:lstStyle/>
          <a:p>
            <a:r>
              <a:rPr lang="en-US" b="1" dirty="0"/>
              <a:t>Slide Notes:</a:t>
            </a:r>
            <a:endParaRPr lang="en-US" b="0" dirty="0"/>
          </a:p>
          <a:p>
            <a:endParaRPr lang="en-US" b="0" dirty="0"/>
          </a:p>
          <a:p>
            <a:pPr>
              <a:spcAft>
                <a:spcPts val="1200"/>
              </a:spcAft>
            </a:pPr>
            <a:r>
              <a:rPr lang="en-US" altLang="en-US" dirty="0"/>
              <a:t>Other considerations for implementing an EMR include the following:</a:t>
            </a:r>
          </a:p>
          <a:p>
            <a:pPr marL="171450" indent="-171450">
              <a:buFont typeface="Arial" panose="020B0604020202020204" pitchFamily="34" charset="0"/>
              <a:buChar char="•"/>
            </a:pPr>
            <a:r>
              <a:rPr lang="en-US" altLang="en-US" b="1" dirty="0"/>
              <a:t>Technology, access, and interoperability</a:t>
            </a:r>
            <a:r>
              <a:rPr lang="en-US" altLang="en-US" b="1" dirty="0">
                <a:latin typeface="+mn-lt"/>
              </a:rPr>
              <a:t>—</a:t>
            </a:r>
            <a:r>
              <a:rPr lang="en-US" altLang="en-US" dirty="0"/>
              <a:t>what technology is appropriate for the setting where the system will be implemented? How will the EMR be interoperable with other systems?</a:t>
            </a:r>
          </a:p>
          <a:p>
            <a:pPr marL="171450" indent="-171450">
              <a:buFont typeface="Arial" panose="020B0604020202020204" pitchFamily="34" charset="0"/>
              <a:buChar char="•"/>
            </a:pPr>
            <a:r>
              <a:rPr lang="en-US" altLang="en-US" b="1" dirty="0"/>
              <a:t>Staff buy-in and political will and buy-in (IT culture: behavioral aspects)</a:t>
            </a:r>
            <a:r>
              <a:rPr lang="en-US" altLang="en-US" b="1" dirty="0">
                <a:latin typeface="+mn-lt"/>
              </a:rPr>
              <a:t>—</a:t>
            </a:r>
            <a:r>
              <a:rPr lang="en-US" altLang="en-US" dirty="0"/>
              <a:t>Does senior management support the implementation of the EMR? Do staff understand the benefits of the EMR?</a:t>
            </a:r>
          </a:p>
          <a:p>
            <a:pPr marL="171450" indent="-171450">
              <a:buFont typeface="Arial" panose="020B0604020202020204" pitchFamily="34" charset="0"/>
              <a:buChar char="•"/>
            </a:pPr>
            <a:r>
              <a:rPr lang="en-US" altLang="en-US" b="1" dirty="0"/>
              <a:t>Licensing and contracting</a:t>
            </a:r>
            <a:r>
              <a:rPr lang="en-US" altLang="en-US" b="1" dirty="0">
                <a:latin typeface="+mn-lt"/>
              </a:rPr>
              <a:t>—</a:t>
            </a:r>
            <a:r>
              <a:rPr lang="en-US" altLang="en-US" b="0" dirty="0"/>
              <a:t>Will the EMR have a license fee to use it? What are the terms of the contract regarding how can data be extracted from the system?</a:t>
            </a:r>
            <a:endParaRPr lang="en-US" altLang="en-US" b="1" dirty="0"/>
          </a:p>
          <a:p>
            <a:pPr marL="171450" indent="-171450">
              <a:buFont typeface="Arial" panose="020B0604020202020204" pitchFamily="34" charset="0"/>
              <a:buChar char="•"/>
            </a:pPr>
            <a:r>
              <a:rPr lang="en-US" altLang="en-US" b="1" dirty="0"/>
              <a:t>Timelines</a:t>
            </a:r>
            <a:r>
              <a:rPr lang="en-US" altLang="en-US" b="1" dirty="0">
                <a:latin typeface="+mn-lt"/>
              </a:rPr>
              <a:t>—</a:t>
            </a:r>
            <a:r>
              <a:rPr lang="en-US" altLang="en-US" b="0" dirty="0"/>
              <a:t>What are the timelines to transition from paper records to the EMR?</a:t>
            </a:r>
            <a:endParaRPr lang="en-US" altLang="en-US" b="1" dirty="0"/>
          </a:p>
          <a:p>
            <a:pPr marL="171450" indent="-171450">
              <a:buFont typeface="Arial" panose="020B0604020202020204" pitchFamily="34" charset="0"/>
              <a:buChar char="•"/>
            </a:pPr>
            <a:r>
              <a:rPr lang="en-US" altLang="en-US" b="1" dirty="0"/>
              <a:t>User fit</a:t>
            </a:r>
            <a:r>
              <a:rPr lang="en-US" altLang="en-US" b="1" dirty="0">
                <a:latin typeface="+mn-lt"/>
              </a:rPr>
              <a:t>—</a:t>
            </a:r>
            <a:r>
              <a:rPr lang="en-US" altLang="en-US" dirty="0"/>
              <a:t>Does the system fit well within existing culture, language, and user workflows?</a:t>
            </a:r>
          </a:p>
          <a:p>
            <a:pPr marL="171450" indent="-171450">
              <a:buFont typeface="Arial" panose="020B0604020202020204" pitchFamily="34" charset="0"/>
              <a:buChar char="•"/>
            </a:pPr>
            <a:r>
              <a:rPr lang="en-US" altLang="en-US" b="1" dirty="0"/>
              <a:t>Sustainability and adaptability</a:t>
            </a:r>
            <a:r>
              <a:rPr lang="en-US" altLang="en-US" b="1" dirty="0">
                <a:latin typeface="+mn-lt"/>
              </a:rPr>
              <a:t>—</a:t>
            </a:r>
            <a:r>
              <a:rPr lang="en-US" altLang="en-US" b="0" dirty="0"/>
              <a:t>Does this system have the ability to adapt to changes in the health system over time (e.g., adding new modules as additional services are offered)?</a:t>
            </a:r>
            <a:endParaRPr lang="en-US" altLang="en-US" b="1" dirty="0"/>
          </a:p>
          <a:p>
            <a:pPr marL="171450" indent="-171450">
              <a:buFont typeface="Arial" panose="020B0604020202020204" pitchFamily="34" charset="0"/>
              <a:buChar char="•"/>
            </a:pPr>
            <a:r>
              <a:rPr lang="en-US" altLang="en-US" b="1" dirty="0"/>
              <a:t>Scalability</a:t>
            </a:r>
            <a:r>
              <a:rPr lang="en-US" altLang="en-US" b="1" dirty="0">
                <a:latin typeface="+mn-lt"/>
              </a:rPr>
              <a:t>—</a:t>
            </a:r>
            <a:r>
              <a:rPr lang="en-US" altLang="en-US" b="0" dirty="0"/>
              <a:t>Does the EMR have the ability to be implemented in other facilities? Can it handle growth in patient volume?</a:t>
            </a:r>
            <a:endParaRPr lang="en-US" altLang="en-US" b="1" dirty="0"/>
          </a:p>
          <a:p>
            <a:pPr marL="171450" indent="-171450">
              <a:buFont typeface="Arial" panose="020B0604020202020204" pitchFamily="34" charset="0"/>
              <a:buChar char="•"/>
            </a:pPr>
            <a:r>
              <a:rPr lang="en-US" altLang="en-US" b="1" dirty="0"/>
              <a:t>Change management</a:t>
            </a:r>
            <a:r>
              <a:rPr lang="en-US" altLang="en-US" b="1" dirty="0">
                <a:latin typeface="+mn-lt"/>
              </a:rPr>
              <a:t>—</a:t>
            </a:r>
            <a:r>
              <a:rPr lang="en-US" altLang="en-US" b="0" dirty="0"/>
              <a:t>How will the transition to the EMR be managed and communicated? How will staff be supported during the transition?</a:t>
            </a:r>
            <a:endParaRPr lang="en-US" altLang="en-US" b="1" dirty="0"/>
          </a:p>
          <a:p>
            <a:endParaRPr lang="en-US" b="0" dirty="0"/>
          </a:p>
          <a:p>
            <a:endParaRPr lang="en-US" b="1" dirty="0"/>
          </a:p>
        </p:txBody>
      </p:sp>
    </p:spTree>
    <p:extLst>
      <p:ext uri="{BB962C8B-B14F-4D97-AF65-F5344CB8AC3E}">
        <p14:creationId xmlns:p14="http://schemas.microsoft.com/office/powerpoint/2010/main" val="21367053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1538288" y="1101725"/>
            <a:ext cx="6219825" cy="4806950"/>
          </a:xfrm>
        </p:spPr>
      </p:sp>
    </p:spTree>
    <p:extLst>
      <p:ext uri="{BB962C8B-B14F-4D97-AF65-F5344CB8AC3E}">
        <p14:creationId xmlns:p14="http://schemas.microsoft.com/office/powerpoint/2010/main" val="32075117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Notes Placeholder 2">
            <a:extLst>
              <a:ext uri="{FF2B5EF4-FFF2-40B4-BE49-F238E27FC236}">
                <a16:creationId xmlns:a16="http://schemas.microsoft.com/office/drawing/2014/main" id="{22F5FCE9-BB44-144B-88DF-FF92C25B354F}"/>
              </a:ext>
            </a:extLst>
          </p:cNvPr>
          <p:cNvSpPr>
            <a:spLocks noGrp="1"/>
          </p:cNvSpPr>
          <p:nvPr>
            <p:ph type="body" idx="1"/>
          </p:nvPr>
        </p:nvSpPr>
        <p:spPr bwMode="auto">
          <a:xfrm>
            <a:off x="930275" y="4420216"/>
            <a:ext cx="7435850" cy="1252998"/>
          </a:xfrm>
          <a:prstGeom prst="rect">
            <a:avLst/>
          </a:prstGeo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pPr>
              <a:spcBef>
                <a:spcPct val="0"/>
              </a:spcBef>
            </a:pPr>
            <a:r>
              <a:rPr lang="en-US" altLang="en-US" sz="1100" b="1" dirty="0"/>
              <a:t>Slide Notes:</a:t>
            </a:r>
          </a:p>
          <a:p>
            <a:pPr>
              <a:spcBef>
                <a:spcPct val="0"/>
              </a:spcBef>
            </a:pPr>
            <a:endParaRPr lang="en-US" altLang="en-US" sz="1100" b="1" dirty="0"/>
          </a:p>
          <a:p>
            <a:pPr>
              <a:spcBef>
                <a:spcPct val="0"/>
              </a:spcBef>
            </a:pPr>
            <a:r>
              <a:rPr lang="en-US" altLang="en-US" sz="1100" b="0" dirty="0"/>
              <a:t>The index serves as the directory of PUIDs. It must be capable of supporting identification functions in an organization, an enterprise, and across the entire national healthcare system. </a:t>
            </a:r>
          </a:p>
        </p:txBody>
      </p:sp>
      <p:sp>
        <p:nvSpPr>
          <p:cNvPr id="2" name="Slide Image Placeholder 1"/>
          <p:cNvSpPr>
            <a:spLocks noGrp="1" noRot="1" noChangeAspect="1"/>
          </p:cNvSpPr>
          <p:nvPr>
            <p:ph type="sldImg"/>
          </p:nvPr>
        </p:nvSpPr>
        <p:spPr>
          <a:xfrm>
            <a:off x="2403475" y="639763"/>
            <a:ext cx="4489450" cy="3470275"/>
          </a:xfrm>
        </p:spPr>
      </p:sp>
    </p:spTree>
    <p:extLst>
      <p:ext uri="{BB962C8B-B14F-4D97-AF65-F5344CB8AC3E}">
        <p14:creationId xmlns:p14="http://schemas.microsoft.com/office/powerpoint/2010/main" val="17519827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1670050" y="1203325"/>
            <a:ext cx="5954713" cy="4602163"/>
          </a:xfrm>
        </p:spPr>
      </p:sp>
    </p:spTree>
    <p:extLst>
      <p:ext uri="{BB962C8B-B14F-4D97-AF65-F5344CB8AC3E}">
        <p14:creationId xmlns:p14="http://schemas.microsoft.com/office/powerpoint/2010/main" val="1937674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1616075" y="1162050"/>
            <a:ext cx="6064250" cy="4686300"/>
          </a:xfrm>
        </p:spPr>
      </p:sp>
    </p:spTree>
    <p:extLst>
      <p:ext uri="{BB962C8B-B14F-4D97-AF65-F5344CB8AC3E}">
        <p14:creationId xmlns:p14="http://schemas.microsoft.com/office/powerpoint/2010/main" val="41221859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1433513" y="1020763"/>
            <a:ext cx="6429375" cy="4968875"/>
          </a:xfrm>
        </p:spPr>
      </p:sp>
    </p:spTree>
    <p:extLst>
      <p:ext uri="{BB962C8B-B14F-4D97-AF65-F5344CB8AC3E}">
        <p14:creationId xmlns:p14="http://schemas.microsoft.com/office/powerpoint/2010/main" val="36069328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1366838" y="968375"/>
            <a:ext cx="6562725" cy="5072063"/>
          </a:xfrm>
        </p:spPr>
      </p:sp>
    </p:spTree>
    <p:extLst>
      <p:ext uri="{BB962C8B-B14F-4D97-AF65-F5344CB8AC3E}">
        <p14:creationId xmlns:p14="http://schemas.microsoft.com/office/powerpoint/2010/main" val="12043424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20850" y="1243013"/>
            <a:ext cx="5854700" cy="4524375"/>
          </a:xfrm>
        </p:spPr>
      </p:sp>
    </p:spTree>
    <p:extLst>
      <p:ext uri="{BB962C8B-B14F-4D97-AF65-F5344CB8AC3E}">
        <p14:creationId xmlns:p14="http://schemas.microsoft.com/office/powerpoint/2010/main" val="32793725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65300" y="1276350"/>
            <a:ext cx="5765800" cy="4456113"/>
          </a:xfrm>
        </p:spPr>
      </p:sp>
    </p:spTree>
    <p:extLst>
      <p:ext uri="{BB962C8B-B14F-4D97-AF65-F5344CB8AC3E}">
        <p14:creationId xmlns:p14="http://schemas.microsoft.com/office/powerpoint/2010/main" val="892137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9750" y="1311275"/>
            <a:ext cx="5676900" cy="4387850"/>
          </a:xfrm>
        </p:spPr>
      </p:sp>
    </p:spTree>
    <p:extLst>
      <p:ext uri="{BB962C8B-B14F-4D97-AF65-F5344CB8AC3E}">
        <p14:creationId xmlns:p14="http://schemas.microsoft.com/office/powerpoint/2010/main" val="4105680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93850" y="1144588"/>
            <a:ext cx="6108700" cy="4721225"/>
          </a:xfrm>
        </p:spPr>
      </p:sp>
    </p:spTree>
    <p:extLst>
      <p:ext uri="{BB962C8B-B14F-4D97-AF65-F5344CB8AC3E}">
        <p14:creationId xmlns:p14="http://schemas.microsoft.com/office/powerpoint/2010/main" val="2927475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Notes Placeholder 2"/>
          <p:cNvSpPr>
            <a:spLocks noGrp="1"/>
          </p:cNvSpPr>
          <p:nvPr>
            <p:ph type="body" idx="1"/>
          </p:nvPr>
        </p:nvSpPr>
        <p:spPr bwMode="auto">
          <a:xfrm>
            <a:off x="930275" y="3445155"/>
            <a:ext cx="7435850" cy="2760662"/>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pPr eaLnBrk="1" hangingPunct="1">
              <a:spcBef>
                <a:spcPct val="0"/>
              </a:spcBef>
            </a:pPr>
            <a:r>
              <a:rPr lang="en-US" altLang="en-US" b="1" dirty="0"/>
              <a:t>Slide Notes:</a:t>
            </a:r>
          </a:p>
          <a:p>
            <a:pPr eaLnBrk="1" hangingPunct="1">
              <a:spcBef>
                <a:spcPct val="0"/>
              </a:spcBef>
            </a:pPr>
            <a:r>
              <a:rPr lang="en-US" altLang="en-US" dirty="0"/>
              <a:t>Some</a:t>
            </a:r>
            <a:r>
              <a:rPr lang="en-US" altLang="en-US" baseline="0" dirty="0"/>
              <a:t> examples of EMRs used in low- and middle-income countries are: </a:t>
            </a:r>
            <a:r>
              <a:rPr lang="en-US" sz="1200" kern="1200" dirty="0" err="1">
                <a:solidFill>
                  <a:schemeClr val="tx1"/>
                </a:solidFill>
                <a:effectLst/>
                <a:latin typeface="+mn-lt"/>
                <a:ea typeface="+mn-ea"/>
                <a:cs typeface="+mn-cs"/>
              </a:rPr>
              <a:t>Bahmni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OpenMRS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OpenClinic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OpenEHR</a:t>
            </a:r>
            <a:r>
              <a:rPr lang="en-US" sz="1200" kern="1200" dirty="0">
                <a:solidFill>
                  <a:schemeClr val="tx1"/>
                </a:solidFill>
                <a:effectLst/>
                <a:latin typeface="+mn-lt"/>
                <a:ea typeface="+mn-ea"/>
                <a:cs typeface="+mn-cs"/>
              </a:rPr>
              <a:t>, and E-</a:t>
            </a:r>
            <a:r>
              <a:rPr lang="en-US" sz="1200" kern="1200" dirty="0" err="1">
                <a:solidFill>
                  <a:schemeClr val="tx1"/>
                </a:solidFill>
                <a:effectLst/>
                <a:latin typeface="+mn-lt"/>
                <a:ea typeface="+mn-ea"/>
                <a:cs typeface="+mn-cs"/>
              </a:rPr>
              <a:t>Heza</a:t>
            </a:r>
            <a:r>
              <a:rPr lang="en-US" sz="1200" kern="1200">
                <a:solidFill>
                  <a:schemeClr val="tx1"/>
                </a:solidFill>
                <a:effectLst/>
                <a:latin typeface="+mn-lt"/>
                <a:ea typeface="+mn-ea"/>
                <a:cs typeface="+mn-cs"/>
              </a:rPr>
              <a:t>.</a:t>
            </a:r>
            <a:endParaRPr lang="en-US" altLang="en-US" dirty="0"/>
          </a:p>
        </p:txBody>
      </p:sp>
      <p:sp>
        <p:nvSpPr>
          <p:cNvPr id="3686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A0501B75-AFA9-4142-91A4-81F9402B7E67}" type="slidenum">
              <a:rPr lang="en-US" altLang="en-US" smtClean="0"/>
              <a:pPr/>
              <a:t>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252408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Notes Placeholder 2"/>
          <p:cNvSpPr>
            <a:spLocks noGrp="1"/>
          </p:cNvSpPr>
          <p:nvPr>
            <p:ph type="body" idx="1"/>
          </p:nvPr>
        </p:nvSpPr>
        <p:spPr bwMode="auto">
          <a:xfrm>
            <a:off x="990600" y="3241675"/>
            <a:ext cx="7315200" cy="3381316"/>
          </a:xfrm>
          <a:prstGeom prst="rect">
            <a:avLst/>
          </a:prstGeo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50" b="1" dirty="0"/>
              <a:t>Slide Notes:</a:t>
            </a:r>
          </a:p>
          <a:p>
            <a:r>
              <a:rPr lang="en-US" altLang="en-US" sz="1050" dirty="0"/>
              <a:t>Adding to NAHIT’s principle difference, other comparisons illustrating similarities and differences between an EMR and EHR are shown in Table 3.1. </a:t>
            </a:r>
          </a:p>
          <a:p>
            <a:endParaRPr lang="en-US" altLang="en-US" sz="1050" dirty="0"/>
          </a:p>
          <a:p>
            <a:r>
              <a:rPr lang="en-US" altLang="en-US" sz="1050" dirty="0"/>
              <a:t>The first row in Table 3.1 states that an EMR is a record of medical care created, managed, and maintained by one healthcare organization (intra-organizational), and an EHR is a repository of individual health records that reside in numerous information systems and locations (inter-organizational).</a:t>
            </a:r>
          </a:p>
          <a:p>
            <a:endParaRPr lang="en-US" altLang="en-US" sz="1050" dirty="0"/>
          </a:p>
          <a:p>
            <a:r>
              <a:rPr lang="en-US" altLang="en-US" sz="1050" dirty="0"/>
              <a:t>The second row explains an EMR is an integration of health care data from a participating collection of systems from one health care organization in contrast to an EHR which is an aggregation of health-related information into one record focused around a person’s health history, i.e.,  a comprehensive, longitudinal record.</a:t>
            </a:r>
          </a:p>
          <a:p>
            <a:endParaRPr lang="en-US" altLang="en-US" sz="1050" dirty="0"/>
          </a:p>
          <a:p>
            <a:r>
              <a:rPr lang="en-US" altLang="en-US" sz="1050" dirty="0"/>
              <a:t>The third row points out an EMR is consulted by authorized clinicians and staff within one health care organization while an EHR is consulted by authorized clinicians and staff across more than one health care organization.</a:t>
            </a:r>
          </a:p>
          <a:p>
            <a:endParaRPr lang="en-US" altLang="en-US" sz="1050" dirty="0"/>
          </a:p>
          <a:p>
            <a:r>
              <a:rPr lang="en-US" altLang="en-US" sz="1050" dirty="0"/>
              <a:t>The fourth and final row reiterates NAHIT’s principle difference, that is, in an EMR, data continuity exists throughout one health care organization but in the case of an EHR, data interoperability across different organizations occurs.</a:t>
            </a:r>
          </a:p>
          <a:p>
            <a:endParaRPr lang="en-US" altLang="en-US" sz="1050" dirty="0"/>
          </a:p>
          <a:p>
            <a:r>
              <a:rPr lang="en-US" altLang="en-US" sz="1050" dirty="0"/>
              <a:t>While these distinctions can be made between an EMR and EHR, many regard the two terms as synonymous.</a:t>
            </a: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4206312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Notes Placeholder 2">
            <a:extLst>
              <a:ext uri="{FF2B5EF4-FFF2-40B4-BE49-F238E27FC236}">
                <a16:creationId xmlns:a16="http://schemas.microsoft.com/office/drawing/2014/main" id="{92E2FCC5-B317-C446-8A45-F9916A3D5AE1}"/>
              </a:ext>
            </a:extLst>
          </p:cNvPr>
          <p:cNvSpPr>
            <a:spLocks noGrp="1"/>
          </p:cNvSpPr>
          <p:nvPr>
            <p:ph type="body" idx="1"/>
          </p:nvPr>
        </p:nvSpPr>
        <p:spPr bwMode="auto">
          <a:xfrm>
            <a:off x="930275" y="3513044"/>
            <a:ext cx="7435850" cy="2531262"/>
          </a:xfrm>
          <a:prstGeom prst="rect">
            <a:avLst/>
          </a:prstGeom>
          <a:solidFill>
            <a:schemeClr val="bg2"/>
          </a:solidFill>
        </p:spPr>
        <p:txBody>
          <a:bodyPr wrap="square" lIns="83622" tIns="41811" rIns="83622" bIns="41811" numCol="1" anchor="t" anchorCtr="0" compatLnSpc="1">
            <a:prstTxWarp prst="textNoShape">
              <a:avLst/>
            </a:prstTxWarp>
            <a:spAutoFit/>
          </a:bodyPr>
          <a:lstStyle/>
          <a:p>
            <a:pPr>
              <a:defRPr/>
            </a:pPr>
            <a:r>
              <a:rPr lang="en-US" sz="1050" b="1" dirty="0"/>
              <a:t>Slide Notes:</a:t>
            </a:r>
          </a:p>
          <a:p>
            <a:pPr>
              <a:defRPr/>
            </a:pPr>
            <a:r>
              <a:rPr lang="en-US" sz="1050" dirty="0"/>
              <a:t>According to a Centers for Medicare and Medicaid Services (CMS) Fact Sheet, </a:t>
            </a:r>
            <a:r>
              <a:rPr lang="en-US" sz="1050" i="1" dirty="0"/>
              <a:t>Electronic Health Records at a Glance</a:t>
            </a:r>
            <a:r>
              <a:rPr lang="en-US" sz="1050" dirty="0"/>
              <a:t>, electronic health records improve care by enabling functions that paper records cannot deliver. </a:t>
            </a:r>
          </a:p>
          <a:p>
            <a:pPr>
              <a:defRPr/>
            </a:pPr>
            <a:endParaRPr lang="en-US" sz="1050" dirty="0"/>
          </a:p>
          <a:p>
            <a:pPr>
              <a:defRPr/>
            </a:pPr>
            <a:r>
              <a:rPr lang="en-US" sz="1050" dirty="0"/>
              <a:t>These include:</a:t>
            </a:r>
          </a:p>
          <a:p>
            <a:pPr marL="159770" indent="-159770">
              <a:buFont typeface="Arial" pitchFamily="34" charset="0"/>
              <a:buChar char="•"/>
              <a:defRPr/>
            </a:pPr>
            <a:r>
              <a:rPr lang="en-US" sz="1050" dirty="0"/>
              <a:t>“EHRs can make a patient’s health information available when and where it is needed</a:t>
            </a:r>
            <a:r>
              <a:rPr lang="en-US" altLang="en-US" sz="1050" dirty="0">
                <a:latin typeface="+mn-lt"/>
              </a:rPr>
              <a:t>—</a:t>
            </a:r>
            <a:r>
              <a:rPr lang="en-US" sz="1050" dirty="0"/>
              <a:t>it is not locked away in one office or another.</a:t>
            </a:r>
          </a:p>
          <a:p>
            <a:pPr marL="159770" indent="-159770">
              <a:buFont typeface="Arial" pitchFamily="34" charset="0"/>
              <a:buChar char="•"/>
              <a:defRPr/>
            </a:pPr>
            <a:r>
              <a:rPr lang="en-US" sz="1050" dirty="0"/>
              <a:t>EHRs can bring a patient’s total health information together in one place, and always be current</a:t>
            </a:r>
            <a:r>
              <a:rPr lang="en-US" altLang="en-US" sz="1050" dirty="0">
                <a:latin typeface="+mn-lt"/>
              </a:rPr>
              <a:t>—</a:t>
            </a:r>
            <a:r>
              <a:rPr lang="en-US" sz="1050" dirty="0"/>
              <a:t>clinicians need not worry about not knowing the drugs or treatments prescribed by another provider, so care is better coordinated.</a:t>
            </a:r>
          </a:p>
          <a:p>
            <a:pPr marL="159770" indent="-159770">
              <a:buFont typeface="Arial" pitchFamily="34" charset="0"/>
              <a:buChar char="•"/>
              <a:defRPr/>
            </a:pPr>
            <a:r>
              <a:rPr lang="en-US" sz="1050" dirty="0"/>
              <a:t>EHRs can support better follow-up information for patients</a:t>
            </a:r>
            <a:r>
              <a:rPr lang="en-US" altLang="en-US" sz="1050" dirty="0">
                <a:latin typeface="+mn-lt"/>
              </a:rPr>
              <a:t>—f</a:t>
            </a:r>
            <a:r>
              <a:rPr lang="en-US" sz="1050" dirty="0"/>
              <a:t>or example, after a clinical visit or hospital stay, instructions and information for the patient can be effortlessly provided; and reminders for other follow-up care can be sent easily or even automatically to the patient.</a:t>
            </a:r>
          </a:p>
          <a:p>
            <a:pPr marL="159770" indent="-159770">
              <a:buFont typeface="Arial" pitchFamily="34" charset="0"/>
              <a:buChar char="•"/>
              <a:defRPr/>
            </a:pPr>
            <a:r>
              <a:rPr lang="en-US" sz="1050" dirty="0"/>
              <a:t>EHRs can improve patient and provider convenience</a:t>
            </a:r>
            <a:r>
              <a:rPr lang="en-US" altLang="en-US" sz="1050" dirty="0">
                <a:latin typeface="+mn-lt"/>
              </a:rPr>
              <a:t>—</a:t>
            </a:r>
            <a:r>
              <a:rPr lang="en-US" sz="1050" dirty="0"/>
              <a:t>patients can have their prescriptions ordered and ready even before they leave the provider’s office, and insurance claims can be filed immediately from the provider’s office.” (CMS, 2010, para. 5)</a:t>
            </a:r>
          </a:p>
          <a:p>
            <a:pPr>
              <a:defRPr/>
            </a:pPr>
            <a:r>
              <a:rPr lang="en-US" dirty="0"/>
              <a:t> </a:t>
            </a: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2355475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Notes Placeholder 2">
            <a:extLst>
              <a:ext uri="{FF2B5EF4-FFF2-40B4-BE49-F238E27FC236}">
                <a16:creationId xmlns:a16="http://schemas.microsoft.com/office/drawing/2014/main" id="{EE8C8C0A-B4E7-8845-BEEF-9FE846B98670}"/>
              </a:ext>
            </a:extLst>
          </p:cNvPr>
          <p:cNvSpPr>
            <a:spLocks noGrp="1"/>
          </p:cNvSpPr>
          <p:nvPr>
            <p:ph type="body" idx="1"/>
          </p:nvPr>
        </p:nvSpPr>
        <p:spPr bwMode="auto">
          <a:xfrm>
            <a:off x="930275" y="3414432"/>
            <a:ext cx="7435850" cy="2760663"/>
          </a:xfrm>
          <a:prstGeom prst="rect">
            <a:avLst/>
          </a:prstGeo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pPr marL="159695" indent="-159695">
              <a:spcBef>
                <a:spcPct val="0"/>
              </a:spcBef>
            </a:pPr>
            <a:r>
              <a:rPr lang="en-US" altLang="en-US" b="1" dirty="0"/>
              <a:t>Slide Notes:</a:t>
            </a:r>
          </a:p>
          <a:p>
            <a:pPr marL="159695" indent="-159695">
              <a:spcBef>
                <a:spcPct val="0"/>
              </a:spcBef>
            </a:pPr>
            <a:endParaRPr lang="en-US" altLang="en-US" b="1" dirty="0"/>
          </a:p>
          <a:p>
            <a:pPr marL="159695" indent="-159695">
              <a:spcBef>
                <a:spcPct val="0"/>
              </a:spcBef>
            </a:pPr>
            <a:r>
              <a:rPr lang="en-US" altLang="en-US" dirty="0"/>
              <a:t>In addition:</a:t>
            </a:r>
          </a:p>
          <a:p>
            <a:pPr marL="159695" indent="-159695">
              <a:spcBef>
                <a:spcPct val="0"/>
              </a:spcBef>
              <a:buFontTx/>
              <a:buChar char="•"/>
            </a:pPr>
            <a:r>
              <a:rPr lang="en-US" altLang="en-US" dirty="0"/>
              <a:t>“EHRs can link information with patient computers to point to additional resources – patients can be more informed and involved as EHRs are used to help identify additional web resources.</a:t>
            </a:r>
          </a:p>
          <a:p>
            <a:pPr marL="159695" indent="-159695">
              <a:spcBef>
                <a:spcPct val="0"/>
              </a:spcBef>
              <a:buFontTx/>
              <a:buChar char="•"/>
            </a:pPr>
            <a:r>
              <a:rPr lang="en-US" altLang="en-US" dirty="0"/>
              <a:t>EHRs don’t just “contain” or transmit information, they also compute with it</a:t>
            </a:r>
            <a:r>
              <a:rPr lang="en-US" altLang="en-US" dirty="0">
                <a:latin typeface="+mn-lt"/>
              </a:rPr>
              <a:t>—</a:t>
            </a:r>
            <a:r>
              <a:rPr lang="en-US" altLang="en-US" dirty="0"/>
              <a:t>for example, a qualified EHR will not merely contain a record of a patient’s medications or allergies, it will also automatically check for problems whenever a new medication is prescribed and alert the clinician to potential conflicts. </a:t>
            </a:r>
          </a:p>
          <a:p>
            <a:pPr marL="159695" indent="-159695">
              <a:spcBef>
                <a:spcPct val="0"/>
              </a:spcBef>
              <a:buFontTx/>
              <a:buChar char="•"/>
            </a:pPr>
            <a:r>
              <a:rPr lang="en-US" altLang="en-US" dirty="0"/>
              <a:t>EHRs can improve safety through their capacity to bring all of a patient’s information together and automatically identify potential safety issues </a:t>
            </a:r>
            <a:r>
              <a:rPr lang="en-US" altLang="en-US" dirty="0">
                <a:latin typeface="+mn-lt"/>
              </a:rPr>
              <a:t>—</a:t>
            </a:r>
            <a:r>
              <a:rPr lang="en-US" altLang="en-US" dirty="0"/>
              <a:t>providing “decision support” capability to assist clinicians.” (CMS, 2010, para. 5)</a:t>
            </a:r>
          </a:p>
          <a:p>
            <a:pPr marL="159695" indent="-159695">
              <a:spcBef>
                <a:spcPct val="0"/>
              </a:spcBef>
              <a:buFontTx/>
              <a:buChar char="•"/>
            </a:pPr>
            <a:endParaRPr lang="en-US" altLang="en-US" dirty="0"/>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14765017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Notes Placeholder 2">
            <a:extLst>
              <a:ext uri="{FF2B5EF4-FFF2-40B4-BE49-F238E27FC236}">
                <a16:creationId xmlns:a16="http://schemas.microsoft.com/office/drawing/2014/main" id="{69E6977B-E7CE-5840-893C-8CC72BC23AD1}"/>
              </a:ext>
            </a:extLst>
          </p:cNvPr>
          <p:cNvSpPr>
            <a:spLocks noGrp="1"/>
          </p:cNvSpPr>
          <p:nvPr>
            <p:ph type="body" idx="1"/>
          </p:nvPr>
        </p:nvSpPr>
        <p:spPr bwMode="auto">
          <a:xfrm>
            <a:off x="921729" y="3468221"/>
            <a:ext cx="7435850" cy="3137678"/>
          </a:xfrm>
          <a:prstGeom prst="rect">
            <a:avLst/>
          </a:prstGeo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sz="1100" b="1" dirty="0"/>
              <a:t>Slide Notes:</a:t>
            </a:r>
          </a:p>
          <a:p>
            <a:r>
              <a:rPr lang="en-US" altLang="en-US" sz="1100" dirty="0"/>
              <a:t>The final group of ways in which EHRs can improve care according to CMS are:</a:t>
            </a:r>
          </a:p>
          <a:p>
            <a:pPr>
              <a:buFontTx/>
              <a:buChar char="•"/>
            </a:pPr>
            <a:r>
              <a:rPr lang="en-US" altLang="en-US" sz="1100" dirty="0"/>
              <a:t> “EHRs can deliver more information in more directions, while reducing “paperwork” time for providers</a:t>
            </a:r>
            <a:r>
              <a:rPr lang="en-US" altLang="en-US" sz="1100" dirty="0">
                <a:latin typeface="+mn-lt"/>
              </a:rPr>
              <a:t>—</a:t>
            </a:r>
            <a:r>
              <a:rPr lang="en-US" altLang="en-US" sz="1100" dirty="0"/>
              <a:t>for example, EHRs can be programmed for easy or automatic delivery of information that needs to be shared with public health agencies or quality measurement, saving clinician time. </a:t>
            </a:r>
          </a:p>
          <a:p>
            <a:pPr>
              <a:buFontTx/>
              <a:buChar char="•"/>
            </a:pPr>
            <a:r>
              <a:rPr lang="en-US" altLang="en-US" sz="1100" dirty="0"/>
              <a:t> EHRs can improve privacy and security</a:t>
            </a:r>
            <a:r>
              <a:rPr lang="en-US" altLang="en-US" sz="1100" dirty="0">
                <a:latin typeface="+mn-lt"/>
              </a:rPr>
              <a:t>—</a:t>
            </a:r>
            <a:r>
              <a:rPr lang="en-US" altLang="en-US" sz="1100" dirty="0"/>
              <a:t>with proper training and effective policies, electronic records can be more secure than paper. </a:t>
            </a:r>
          </a:p>
          <a:p>
            <a:pPr>
              <a:buFontTx/>
              <a:buChar char="•"/>
            </a:pPr>
            <a:r>
              <a:rPr lang="en-US" altLang="en-US" sz="1100" dirty="0"/>
              <a:t> EHRs can reduce costs through reduced paperwork, improved safety, reduced duplication of testing, and most of all improved health through the delivery of more effective health care.” (CMS, 2010, para 5)</a:t>
            </a:r>
          </a:p>
          <a:p>
            <a:pPr>
              <a:buFontTx/>
              <a:buChar char="•"/>
            </a:pPr>
            <a:endParaRPr lang="en-US" altLang="en-US" sz="1100" dirty="0"/>
          </a:p>
          <a:p>
            <a:r>
              <a:rPr lang="en-US" altLang="en-US" sz="1100" dirty="0"/>
              <a:t>With regard to improving privacy and security, EHRs can be encrypted and stored on password-protected systems, thereby restricting their access to only those authorized. In addition, systems can track who accessed a record, when it occurred, and for what purpose. Firewalls and other physical security measures can be put in place to prevent unauthorized users from gaining access to patient records. </a:t>
            </a:r>
          </a:p>
          <a:p>
            <a:endParaRPr lang="en-US" altLang="en-US" sz="1100" dirty="0"/>
          </a:p>
          <a:p>
            <a:r>
              <a:rPr lang="en-US" altLang="en-US" sz="1100" dirty="0"/>
              <a:t>Overall, EHRs have the potential for improvements in patient safety and quality. However, improvements are not an automatic result of implementing an EHR.</a:t>
            </a:r>
          </a:p>
          <a:p>
            <a:endParaRPr lang="en-US" altLang="en-US" dirty="0"/>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7359082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1466850" y="1046163"/>
            <a:ext cx="6362700" cy="4918075"/>
          </a:xfrm>
        </p:spPr>
      </p:sp>
    </p:spTree>
    <p:extLst>
      <p:ext uri="{BB962C8B-B14F-4D97-AF65-F5344CB8AC3E}">
        <p14:creationId xmlns:p14="http://schemas.microsoft.com/office/powerpoint/2010/main" val="31110911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601BD7C-7D08-FA4E-B94B-CB907281D62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7" name="Text Placeholder 24">
            <a:extLst>
              <a:ext uri="{FF2B5EF4-FFF2-40B4-BE49-F238E27FC236}">
                <a16:creationId xmlns:a16="http://schemas.microsoft.com/office/drawing/2014/main" id="{B1BA931A-9481-4C42-A5F2-17B3059E3CDE}"/>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8" name="Group 17">
            <a:extLst>
              <a:ext uri="{FF2B5EF4-FFF2-40B4-BE49-F238E27FC236}">
                <a16:creationId xmlns:a16="http://schemas.microsoft.com/office/drawing/2014/main" id="{714A86A8-2C19-FE44-82EC-8771E70461F3}"/>
              </a:ext>
            </a:extLst>
          </p:cNvPr>
          <p:cNvGrpSpPr/>
          <p:nvPr userDrawn="1"/>
        </p:nvGrpSpPr>
        <p:grpSpPr>
          <a:xfrm>
            <a:off x="4495800" y="6621716"/>
            <a:ext cx="3554167" cy="1089590"/>
            <a:chOff x="4495800" y="6621716"/>
            <a:chExt cx="3554167" cy="1089590"/>
          </a:xfrm>
        </p:grpSpPr>
        <p:pic>
          <p:nvPicPr>
            <p:cNvPr id="19" name="Picture 18">
              <a:extLst>
                <a:ext uri="{FF2B5EF4-FFF2-40B4-BE49-F238E27FC236}">
                  <a16:creationId xmlns:a16="http://schemas.microsoft.com/office/drawing/2014/main" id="{E7C23F21-4FA9-614B-AF57-1C94D0CD31CC}"/>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0" name="Picture 19">
              <a:extLst>
                <a:ext uri="{FF2B5EF4-FFF2-40B4-BE49-F238E27FC236}">
                  <a16:creationId xmlns:a16="http://schemas.microsoft.com/office/drawing/2014/main" id="{7A245401-AB11-5A4F-A6B0-EDEB2A5BB2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1" name="Picture 20">
              <a:extLst>
                <a:ext uri="{FF2B5EF4-FFF2-40B4-BE49-F238E27FC236}">
                  <a16:creationId xmlns:a16="http://schemas.microsoft.com/office/drawing/2014/main" id="{53349CBA-C6D6-6C45-9B01-114D40994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256275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B7366FD1-FD71-4B43-8B2E-E85DF525E639}"/>
              </a:ext>
            </a:extLst>
          </p:cNvPr>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solidFill>
                <a:srgbClr val="A7BF39"/>
              </a:solidFill>
            </a:endParaRPr>
          </a:p>
        </p:txBody>
      </p:sp>
      <p:sp>
        <p:nvSpPr>
          <p:cNvPr id="7" name="Text Placeholder 2">
            <a:extLst>
              <a:ext uri="{FF2B5EF4-FFF2-40B4-BE49-F238E27FC236}">
                <a16:creationId xmlns:a16="http://schemas.microsoft.com/office/drawing/2014/main" id="{90425980-9D4A-5849-89CF-9362B673C24D}"/>
              </a:ext>
            </a:extLst>
          </p:cNvPr>
          <p:cNvSpPr>
            <a:spLocks noGrp="1"/>
          </p:cNvSpPr>
          <p:nvPr>
            <p:ph type="body" sz="quarter" idx="11"/>
          </p:nvPr>
        </p:nvSpPr>
        <p:spPr>
          <a:xfrm>
            <a:off x="767873" y="2166940"/>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8" name="Title 11">
            <a:extLst>
              <a:ext uri="{FF2B5EF4-FFF2-40B4-BE49-F238E27FC236}">
                <a16:creationId xmlns:a16="http://schemas.microsoft.com/office/drawing/2014/main" id="{B2746133-2F52-C042-AD0E-2C176A8E0622}"/>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9" name="Group 8">
            <a:extLst>
              <a:ext uri="{FF2B5EF4-FFF2-40B4-BE49-F238E27FC236}">
                <a16:creationId xmlns:a16="http://schemas.microsoft.com/office/drawing/2014/main" id="{5262EFC9-85CD-F64C-81CD-8DE2DD83D9A8}"/>
              </a:ext>
            </a:extLst>
          </p:cNvPr>
          <p:cNvGrpSpPr/>
          <p:nvPr userDrawn="1"/>
        </p:nvGrpSpPr>
        <p:grpSpPr>
          <a:xfrm>
            <a:off x="228600" y="6858000"/>
            <a:ext cx="9601200" cy="649480"/>
            <a:chOff x="304800" y="6858000"/>
            <a:chExt cx="9601200" cy="649480"/>
          </a:xfrm>
        </p:grpSpPr>
        <p:pic>
          <p:nvPicPr>
            <p:cNvPr id="10" name="Picture 9">
              <a:extLst>
                <a:ext uri="{FF2B5EF4-FFF2-40B4-BE49-F238E27FC236}">
                  <a16:creationId xmlns:a16="http://schemas.microsoft.com/office/drawing/2014/main" id="{E4A31B42-C1D3-E64A-94F6-A10C1B61B8F4}"/>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022B8F38-27C3-1E4F-8783-8E1E59172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2" name="Picture 11">
              <a:extLst>
                <a:ext uri="{FF2B5EF4-FFF2-40B4-BE49-F238E27FC236}">
                  <a16:creationId xmlns:a16="http://schemas.microsoft.com/office/drawing/2014/main" id="{F684B0C0-BB0B-C547-85DA-9EF1AA4981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3" name="Picture 9">
              <a:extLst>
                <a:ext uri="{FF2B5EF4-FFF2-40B4-BE49-F238E27FC236}">
                  <a16:creationId xmlns:a16="http://schemas.microsoft.com/office/drawing/2014/main" id="{1FF74B69-016D-4F42-A3E2-7A30C8A99A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45CC0C-6FE9-BB4E-8004-7056194C21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610660617"/>
      </p:ext>
    </p:extLst>
  </p:cSld>
  <p:clrMapOvr>
    <a:masterClrMapping/>
  </p:clrMapOvr>
  <p:extLst>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7" y="533400"/>
            <a:ext cx="9159072"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5" name="Text Placeholder 24"/>
          <p:cNvSpPr>
            <a:spLocks noGrp="1"/>
          </p:cNvSpPr>
          <p:nvPr>
            <p:ph type="body" sz="quarter" idx="11" hasCustomPrompt="1"/>
          </p:nvPr>
        </p:nvSpPr>
        <p:spPr>
          <a:xfrm>
            <a:off x="406626" y="1190824"/>
            <a:ext cx="9166802"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8" name="Text Placeholder 22">
            <a:extLst>
              <a:ext uri="{FF2B5EF4-FFF2-40B4-BE49-F238E27FC236}">
                <a16:creationId xmlns:a16="http://schemas.microsoft.com/office/drawing/2014/main" id="{21036743-D288-D347-9A90-1BC024588E96}"/>
              </a:ext>
            </a:extLst>
          </p:cNvPr>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 name="Slide Number Placeholder 1">
            <a:extLst>
              <a:ext uri="{FF2B5EF4-FFF2-40B4-BE49-F238E27FC236}">
                <a16:creationId xmlns:a16="http://schemas.microsoft.com/office/drawing/2014/main" id="{EBF5CD43-4A30-5247-A05F-012ED947E561}"/>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cSld>
  <p:clrMapOvr>
    <a:masterClrMapping/>
  </p:clrMapOvr>
  <p:extLst>
    <p:ext uri="{DCECCB84-F9BA-43D5-87BE-67443E8EF086}">
      <p15:sldGuideLst xmlns:p15="http://schemas.microsoft.com/office/powerpoint/2012/main">
        <p15:guide id="1" orient="horz" pos="648" userDrawn="1">
          <p15:clr>
            <a:srgbClr val="FBAE40"/>
          </p15:clr>
        </p15:guide>
        <p15:guide id="2" pos="336"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017476" y="2076450"/>
            <a:ext cx="4536933" cy="4248150"/>
          </a:xfrm>
          <a:prstGeom prst="rect">
            <a:avLst/>
          </a:prstGeom>
        </p:spPr>
        <p:txBody>
          <a:bodyPr/>
          <a:lstStyle/>
          <a:p>
            <a:r>
              <a:rPr lang="en-US" dirty="0"/>
              <a:t>Click icon to add picture</a:t>
            </a: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445813" cy="4245328"/>
          </a:xfrm>
          <a:prstGeom prst="rect">
            <a:avLst/>
          </a:prstGeom>
        </p:spPr>
        <p:txBody>
          <a:bodyPr/>
          <a:lstStyle>
            <a:lvl1pPr>
              <a:defRPr sz="24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2021444766"/>
      </p:ext>
    </p:extLst>
  </p:cSld>
  <p:clrMapOvr>
    <a:masterClrMapping/>
  </p:clrMapOvr>
  <p:extLst>
    <p:ext uri="{DCECCB84-F9BA-43D5-87BE-67443E8EF086}">
      <p15:sldGuideLst xmlns:p15="http://schemas.microsoft.com/office/powerpoint/2012/main">
        <p15:guide id="1" orient="horz" pos="2448" userDrawn="1">
          <p15:clr>
            <a:srgbClr val="FBAE40"/>
          </p15:clr>
        </p15:guide>
        <p15:guide id="2" pos="3168"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bk object 16">
            <a:extLst>
              <a:ext uri="{FF2B5EF4-FFF2-40B4-BE49-F238E27FC236}">
                <a16:creationId xmlns:a16="http://schemas.microsoft.com/office/drawing/2014/main" id="{0F75F800-5D91-4443-A3AA-7D8A8830FFEE}"/>
              </a:ext>
            </a:extLst>
          </p:cNvPr>
          <p:cNvSpPr>
            <a:spLocks/>
          </p:cNvSpPr>
          <p:nvPr/>
        </p:nvSpPr>
        <p:spPr bwMode="auto">
          <a:xfrm>
            <a:off x="6985" y="1"/>
            <a:ext cx="0" cy="1387158"/>
          </a:xfrm>
          <a:custGeom>
            <a:avLst/>
            <a:gdLst>
              <a:gd name="T0" fmla="*/ 0 h 1386840"/>
              <a:gd name="T1" fmla="*/ 25444 h 1386840"/>
              <a:gd name="T2" fmla="*/ 0 60000 65536"/>
              <a:gd name="T3" fmla="*/ 0 60000 65536"/>
            </a:gdLst>
            <a:ahLst/>
            <a:cxnLst>
              <a:cxn ang="T2">
                <a:pos x="0" y="T0"/>
              </a:cxn>
              <a:cxn ang="T3">
                <a:pos x="0" y="T1"/>
              </a:cxn>
            </a:cxnLst>
            <a:rect l="0" t="0" r="r" b="b"/>
            <a:pathLst>
              <a:path h="1386840">
                <a:moveTo>
                  <a:pt x="0" y="0"/>
                </a:moveTo>
                <a:lnTo>
                  <a:pt x="0" y="1386281"/>
                </a:lnTo>
              </a:path>
            </a:pathLst>
          </a:custGeom>
          <a:noFill/>
          <a:ln w="15519">
            <a:solidFill>
              <a:srgbClr val="D8A31F"/>
            </a:solidFill>
            <a:round/>
            <a:headEnd/>
            <a:tailEnd/>
          </a:ln>
          <a:extLst>
            <a:ext uri="{909E8E84-426E-40dd-AFC4-6F175D3DCCD1}">
              <a14:hiddenFill xmlns="" xmlns:a14="http://schemas.microsoft.com/office/drawing/2010/main">
                <a:solidFill>
                  <a:srgbClr val="FFFFFF"/>
                </a:solidFill>
              </a14:hiddenFill>
            </a:ext>
          </a:extLst>
        </p:spPr>
        <p:txBody>
          <a:bodyPr lIns="0" tIns="0" rIns="0" bIns="0"/>
          <a:lstStyle/>
          <a:p>
            <a:endParaRPr lang="en-US" sz="1980" dirty="0"/>
          </a:p>
        </p:txBody>
      </p:sp>
      <p:sp>
        <p:nvSpPr>
          <p:cNvPr id="3" name="Holder 2">
            <a:extLst>
              <a:ext uri="{FF2B5EF4-FFF2-40B4-BE49-F238E27FC236}">
                <a16:creationId xmlns:a16="http://schemas.microsoft.com/office/drawing/2014/main" id="{AC585602-B594-F642-80DD-FE3CC809827F}"/>
              </a:ext>
            </a:extLst>
          </p:cNvPr>
          <p:cNvSpPr>
            <a:spLocks noGrp="1"/>
          </p:cNvSpPr>
          <p:nvPr>
            <p:ph type="ftr" sz="quarter" idx="10"/>
          </p:nvPr>
        </p:nvSpPr>
        <p:spPr/>
        <p:txBody>
          <a:bodyPr/>
          <a:lstStyle>
            <a:lvl1pPr>
              <a:defRPr>
                <a:latin typeface="Calibri" panose="020F0502020204030204" pitchFamily="34" charset="0"/>
                <a:cs typeface="Arial" panose="020B0604020202020204" pitchFamily="34" charset="0"/>
              </a:defRPr>
            </a:lvl1pPr>
          </a:lstStyle>
          <a:p>
            <a:pPr>
              <a:defRPr/>
            </a:pPr>
            <a:endParaRPr lang="en-US" altLang="en-US" dirty="0"/>
          </a:p>
        </p:txBody>
      </p:sp>
      <p:sp>
        <p:nvSpPr>
          <p:cNvPr id="4" name="Holder 3">
            <a:extLst>
              <a:ext uri="{FF2B5EF4-FFF2-40B4-BE49-F238E27FC236}">
                <a16:creationId xmlns:a16="http://schemas.microsoft.com/office/drawing/2014/main" id="{8F902D78-3553-F34E-8E14-72707FB6A8AB}"/>
              </a:ext>
            </a:extLst>
          </p:cNvPr>
          <p:cNvSpPr>
            <a:spLocks noGrp="1"/>
          </p:cNvSpPr>
          <p:nvPr>
            <p:ph type="dt" sz="half" idx="11"/>
          </p:nvPr>
        </p:nvSpPr>
        <p:spPr/>
        <p:txBody>
          <a:bodyPr/>
          <a:lstStyle>
            <a:lvl1pPr>
              <a:defRPr>
                <a:latin typeface="Calibri" panose="020F0502020204030204" pitchFamily="34" charset="0"/>
                <a:cs typeface="Arial" panose="020B0604020202020204" pitchFamily="34" charset="0"/>
              </a:defRPr>
            </a:lvl1pPr>
          </a:lstStyle>
          <a:p>
            <a:pPr>
              <a:defRPr/>
            </a:pPr>
            <a:endParaRPr lang="en-US" altLang="en-US" dirty="0"/>
          </a:p>
        </p:txBody>
      </p:sp>
      <p:sp>
        <p:nvSpPr>
          <p:cNvPr id="5" name="Holder 4">
            <a:extLst>
              <a:ext uri="{FF2B5EF4-FFF2-40B4-BE49-F238E27FC236}">
                <a16:creationId xmlns:a16="http://schemas.microsoft.com/office/drawing/2014/main" id="{F08FDFA5-93CD-AA49-9B81-5D6D1F100797}"/>
              </a:ext>
            </a:extLst>
          </p:cNvPr>
          <p:cNvSpPr>
            <a:spLocks noGrp="1"/>
          </p:cNvSpPr>
          <p:nvPr>
            <p:ph type="sldNum" sz="quarter" idx="12"/>
          </p:nvPr>
        </p:nvSpPr>
        <p:spPr/>
        <p:txBody>
          <a:bodyPr/>
          <a:lstStyle>
            <a:lvl1pPr>
              <a:defRPr>
                <a:latin typeface="Calibri" panose="020F0502020204030204" pitchFamily="34" charset="0"/>
              </a:defRPr>
            </a:lvl1pPr>
          </a:lstStyle>
          <a:p>
            <a:pPr>
              <a:defRPr/>
            </a:pPr>
            <a:fld id="{248DF1AE-AEE5-F642-9D5B-06ACFDCF2AC1}" type="slidenum">
              <a:rPr lang="en-US" altLang="en-US"/>
              <a:pPr>
                <a:defRPr/>
              </a:pPr>
              <a:t>‹#›</a:t>
            </a:fld>
            <a:endParaRPr lang="en-US" altLang="en-US" sz="1320" dirty="0"/>
          </a:p>
        </p:txBody>
      </p:sp>
    </p:spTree>
    <p:extLst>
      <p:ext uri="{BB962C8B-B14F-4D97-AF65-F5344CB8AC3E}">
        <p14:creationId xmlns:p14="http://schemas.microsoft.com/office/powerpoint/2010/main" val="24699697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080FAFB-F1F1-5340-BC00-19BB00E22639}"/>
              </a:ext>
            </a:extLst>
          </p:cNvPr>
          <p:cNvSpPr>
            <a:spLocks noGrp="1"/>
          </p:cNvSpPr>
          <p:nvPr>
            <p:ph type="dt" sz="half" idx="10"/>
          </p:nvPr>
        </p:nvSpPr>
        <p:spPr>
          <a:xfrm>
            <a:off x="691515" y="7203864"/>
            <a:ext cx="2263140" cy="413808"/>
          </a:xfrm>
          <a:prstGeom prst="rect">
            <a:avLst/>
          </a:prstGeom>
        </p:spPr>
        <p:txBody>
          <a:bodyPr/>
          <a:lstStyle>
            <a:lvl1pPr>
              <a:defRPr>
                <a:cs typeface="Arial" panose="020B0604020202020204" pitchFamily="34" charset="0"/>
              </a:defRPr>
            </a:lvl1pPr>
          </a:lstStyle>
          <a:p>
            <a:pPr>
              <a:defRPr/>
            </a:pPr>
            <a:endParaRPr lang="en-US" dirty="0"/>
          </a:p>
        </p:txBody>
      </p:sp>
      <p:sp>
        <p:nvSpPr>
          <p:cNvPr id="5" name="Footer Placeholder 4">
            <a:extLst>
              <a:ext uri="{FF2B5EF4-FFF2-40B4-BE49-F238E27FC236}">
                <a16:creationId xmlns:a16="http://schemas.microsoft.com/office/drawing/2014/main" id="{611430BA-F99B-B440-8FCE-11025B994635}"/>
              </a:ext>
            </a:extLst>
          </p:cNvPr>
          <p:cNvSpPr>
            <a:spLocks noGrp="1"/>
          </p:cNvSpPr>
          <p:nvPr>
            <p:ph type="ftr" sz="quarter" idx="11"/>
          </p:nvPr>
        </p:nvSpPr>
        <p:spPr>
          <a:xfrm>
            <a:off x="3331845" y="7203864"/>
            <a:ext cx="3394710" cy="413808"/>
          </a:xfrm>
          <a:prstGeom prst="rect">
            <a:avLst/>
          </a:prstGeom>
        </p:spPr>
        <p:txBody>
          <a:bodyPr/>
          <a:lstStyle>
            <a:lvl1pPr>
              <a:defRPr>
                <a:cs typeface="Arial" panose="020B0604020202020204" pitchFamily="34" charset="0"/>
              </a:defRPr>
            </a:lvl1pPr>
          </a:lstStyle>
          <a:p>
            <a:pPr>
              <a:defRPr/>
            </a:pPr>
            <a:endParaRPr lang="en-US" dirty="0"/>
          </a:p>
        </p:txBody>
      </p:sp>
      <p:sp>
        <p:nvSpPr>
          <p:cNvPr id="6" name="Slide Number Placeholder 5">
            <a:extLst>
              <a:ext uri="{FF2B5EF4-FFF2-40B4-BE49-F238E27FC236}">
                <a16:creationId xmlns:a16="http://schemas.microsoft.com/office/drawing/2014/main" id="{81192436-F8D6-A94D-8097-5959C9DD1DF5}"/>
              </a:ext>
            </a:extLst>
          </p:cNvPr>
          <p:cNvSpPr>
            <a:spLocks noGrp="1"/>
          </p:cNvSpPr>
          <p:nvPr>
            <p:ph type="sldNum" sz="quarter" idx="12"/>
          </p:nvPr>
        </p:nvSpPr>
        <p:spPr>
          <a:xfrm>
            <a:off x="7103745" y="7203864"/>
            <a:ext cx="2263140" cy="413808"/>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97479CCE-7A95-E343-A725-97EFDF5A1D66}" type="slidenum">
              <a:rPr lang="en-US" altLang="en-US"/>
              <a:pPr>
                <a:defRPr/>
              </a:pPr>
              <a:t>‹#›</a:t>
            </a:fld>
            <a:endParaRPr lang="en-US" altLang="en-US" dirty="0"/>
          </a:p>
        </p:txBody>
      </p:sp>
    </p:spTree>
    <p:extLst>
      <p:ext uri="{BB962C8B-B14F-4D97-AF65-F5344CB8AC3E}">
        <p14:creationId xmlns:p14="http://schemas.microsoft.com/office/powerpoint/2010/main" val="41540162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ONC Lectur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4">
            <a:extLst>
              <a:ext uri="{FF2B5EF4-FFF2-40B4-BE49-F238E27FC236}">
                <a16:creationId xmlns:a16="http://schemas.microsoft.com/office/drawing/2014/main" id="{2896C582-15C5-314D-BAAB-4592CB96A3B3}"/>
              </a:ext>
            </a:extLst>
          </p:cNvPr>
          <p:cNvSpPr>
            <a:spLocks noGrp="1"/>
          </p:cNvSpPr>
          <p:nvPr>
            <p:ph type="sldNum" sz="quarter" idx="15"/>
          </p:nvPr>
        </p:nvSpPr>
        <p:spPr>
          <a:xfrm>
            <a:off x="8994934" y="7099512"/>
            <a:ext cx="558800" cy="620713"/>
          </a:xfrm>
          <a:prstGeom prst="rect">
            <a:avLst/>
          </a:prstGeom>
        </p:spPr>
        <p:txBody>
          <a:bodyPr anchor="ctr"/>
          <a:lstStyle>
            <a:lvl1pPr algn="r">
              <a:defRPr sz="1100" smtClean="0">
                <a:solidFill>
                  <a:srgbClr val="898989"/>
                </a:solidFill>
              </a:defRPr>
            </a:lvl1pPr>
          </a:lstStyle>
          <a:p>
            <a:pPr>
              <a:defRPr/>
            </a:pPr>
            <a:fld id="{1CEBF7BC-B176-E848-AD6E-03F0A9836553}" type="slidenum">
              <a:rPr lang="en-US" altLang="en-US"/>
              <a:pPr>
                <a:defRPr/>
              </a:pPr>
              <a:t>‹#›</a:t>
            </a:fld>
            <a:endParaRPr lang="en-US" altLang="en-US" dirty="0"/>
          </a:p>
        </p:txBody>
      </p:sp>
    </p:spTree>
    <p:extLst>
      <p:ext uri="{BB962C8B-B14F-4D97-AF65-F5344CB8AC3E}">
        <p14:creationId xmlns:p14="http://schemas.microsoft.com/office/powerpoint/2010/main" val="25846277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Edit Master text styles</a:t>
            </a:r>
          </a:p>
          <a:p>
            <a:pPr lvl="1"/>
            <a:r>
              <a:rPr lang="en-US"/>
              <a:t>Second level</a:t>
            </a:r>
          </a:p>
        </p:txBody>
      </p:sp>
      <p:sp>
        <p:nvSpPr>
          <p:cNvPr id="6" name="Slide Number Placeholder 4">
            <a:extLst>
              <a:ext uri="{FF2B5EF4-FFF2-40B4-BE49-F238E27FC236}">
                <a16:creationId xmlns:a16="http://schemas.microsoft.com/office/drawing/2014/main" id="{0A80FA73-3661-744E-9F61-9FF1AC455CF0}"/>
              </a:ext>
            </a:extLst>
          </p:cNvPr>
          <p:cNvSpPr>
            <a:spLocks noGrp="1"/>
          </p:cNvSpPr>
          <p:nvPr>
            <p:ph type="sldNum" sz="quarter" idx="22"/>
          </p:nvPr>
        </p:nvSpPr>
        <p:spPr>
          <a:xfrm>
            <a:off x="8994934" y="7099512"/>
            <a:ext cx="558800" cy="620713"/>
          </a:xfrm>
          <a:prstGeom prst="rect">
            <a:avLst/>
          </a:prstGeom>
        </p:spPr>
        <p:txBody>
          <a:bodyPr anchor="ctr"/>
          <a:lstStyle>
            <a:lvl1pPr algn="r">
              <a:defRPr sz="1100" smtClean="0">
                <a:solidFill>
                  <a:srgbClr val="898989"/>
                </a:solidFill>
              </a:defRPr>
            </a:lvl1pPr>
          </a:lstStyle>
          <a:p>
            <a:pPr>
              <a:defRPr/>
            </a:pPr>
            <a:fld id="{D32CFCD3-42F3-CC49-8838-405323CF9D42}" type="slidenum">
              <a:rPr lang="en-US" altLang="en-US"/>
              <a:pPr>
                <a:defRPr/>
              </a:pPr>
              <a:t>‹#›</a:t>
            </a:fld>
            <a:endParaRPr lang="en-US" altLang="en-US" dirty="0"/>
          </a:p>
        </p:txBody>
      </p:sp>
    </p:spTree>
    <p:extLst>
      <p:ext uri="{BB962C8B-B14F-4D97-AF65-F5344CB8AC3E}">
        <p14:creationId xmlns:p14="http://schemas.microsoft.com/office/powerpoint/2010/main" val="20046027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C Tabl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able Placeholder 7"/>
          <p:cNvSpPr>
            <a:spLocks noGrp="1"/>
          </p:cNvSpPr>
          <p:nvPr>
            <p:ph type="tbl"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table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table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56D378C3-2838-48C7-B707-E35C59B631C7}" type="slidenum">
              <a:rPr lang="en-US" altLang="en-US" smtClean="0"/>
              <a:pPr/>
              <a:t>‹#›</a:t>
            </a:fld>
            <a:endParaRPr lang="en-US" altLang="en-US" dirty="0"/>
          </a:p>
        </p:txBody>
      </p:sp>
    </p:spTree>
    <p:extLst>
      <p:ext uri="{BB962C8B-B14F-4D97-AF65-F5344CB8AC3E}">
        <p14:creationId xmlns:p14="http://schemas.microsoft.com/office/powerpoint/2010/main" val="4068239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864A4A1-767F-FA4A-8C30-3C3BFE19326E}"/>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8" name="Text Placeholder 24">
            <a:extLst>
              <a:ext uri="{FF2B5EF4-FFF2-40B4-BE49-F238E27FC236}">
                <a16:creationId xmlns:a16="http://schemas.microsoft.com/office/drawing/2014/main" id="{8061EB19-4AD7-0A4F-BAD3-D7A0CBC63ED8}"/>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9" name="Group 18">
            <a:extLst>
              <a:ext uri="{FF2B5EF4-FFF2-40B4-BE49-F238E27FC236}">
                <a16:creationId xmlns:a16="http://schemas.microsoft.com/office/drawing/2014/main" id="{069C1279-6D8E-B742-8C9D-5A00DE7974E4}"/>
              </a:ext>
            </a:extLst>
          </p:cNvPr>
          <p:cNvGrpSpPr/>
          <p:nvPr userDrawn="1"/>
        </p:nvGrpSpPr>
        <p:grpSpPr>
          <a:xfrm>
            <a:off x="4495800" y="6621716"/>
            <a:ext cx="3554167" cy="1089590"/>
            <a:chOff x="4495800" y="6621716"/>
            <a:chExt cx="3554167" cy="1089590"/>
          </a:xfrm>
        </p:grpSpPr>
        <p:pic>
          <p:nvPicPr>
            <p:cNvPr id="20" name="Picture 19">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1" name="Picture 20">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2" name="Picture 21">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490621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a:extLst>
              <a:ext uri="{FF2B5EF4-FFF2-40B4-BE49-F238E27FC236}">
                <a16:creationId xmlns:a16="http://schemas.microsoft.com/office/drawing/2014/main" id="{5B618F7F-18F1-A644-95CF-43626180D5D1}"/>
              </a:ext>
            </a:extLst>
          </p:cNvPr>
          <p:cNvGrpSpPr/>
          <p:nvPr userDrawn="1"/>
        </p:nvGrpSpPr>
        <p:grpSpPr>
          <a:xfrm>
            <a:off x="228600" y="6858000"/>
            <a:ext cx="9601200" cy="649480"/>
            <a:chOff x="304800" y="6858000"/>
            <a:chExt cx="9601200" cy="649480"/>
          </a:xfrm>
        </p:grpSpPr>
        <p:pic>
          <p:nvPicPr>
            <p:cNvPr id="15" name="Picture 9">
              <a:extLst>
                <a:ext uri="{FF2B5EF4-FFF2-40B4-BE49-F238E27FC236}">
                  <a16:creationId xmlns:a16="http://schemas.microsoft.com/office/drawing/2014/main" id="{51F85579-9BFE-9541-937B-BB8714A326B6}"/>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AD3688B7-102A-364E-8DF8-B2F35CFB40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7" name="Picture 16">
              <a:extLst>
                <a:ext uri="{FF2B5EF4-FFF2-40B4-BE49-F238E27FC236}">
                  <a16:creationId xmlns:a16="http://schemas.microsoft.com/office/drawing/2014/main" id="{463B439E-54A5-A141-A0C7-069DF700D3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8" name="Picture 9">
              <a:extLst>
                <a:ext uri="{FF2B5EF4-FFF2-40B4-BE49-F238E27FC236}">
                  <a16:creationId xmlns:a16="http://schemas.microsoft.com/office/drawing/2014/main" id="{E4399011-0A3F-9342-AD4B-1CBC05414F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BEAF11F0-217C-ED4D-98F1-CDCD38105C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13" name="Title 11">
            <a:extLst>
              <a:ext uri="{FF2B5EF4-FFF2-40B4-BE49-F238E27FC236}">
                <a16:creationId xmlns:a16="http://schemas.microsoft.com/office/drawing/2014/main" id="{F0587572-0D24-B144-8BCB-3F987AFFEC4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4" name="Text Placeholder 24">
            <a:extLst>
              <a:ext uri="{FF2B5EF4-FFF2-40B4-BE49-F238E27FC236}">
                <a16:creationId xmlns:a16="http://schemas.microsoft.com/office/drawing/2014/main" id="{5165A507-DC5A-A14F-ACA6-07D8AF005856}"/>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3425976083"/>
      </p:ext>
    </p:extLst>
  </p:cSld>
  <p:clrMapOvr>
    <a:masterClrMapping/>
  </p:clrMapOvr>
  <p:extLst>
    <p:ext uri="{DCECCB84-F9BA-43D5-87BE-67443E8EF086}">
      <p15:sldGuideLst xmlns:p15="http://schemas.microsoft.com/office/powerpoint/2012/main">
        <p15:guide id="1" orient="horz" pos="624">
          <p15:clr>
            <a:srgbClr val="FBAE40"/>
          </p15:clr>
        </p15:guide>
        <p15:guide id="2" pos="5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24"/>
          <p:cNvSpPr>
            <a:spLocks noGrp="1"/>
          </p:cNvSpPr>
          <p:nvPr>
            <p:ph type="body" sz="quarter" idx="11"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EF63283D-7B66-364C-96F1-46EF79EAA5E8}"/>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1827113836"/>
      </p:ext>
    </p:extLst>
  </p:cSld>
  <p:clrMapOvr>
    <a:masterClrMapping/>
  </p:clrMapOvr>
  <p:extLst>
    <p:ext uri="{DCECCB84-F9BA-43D5-87BE-67443E8EF086}">
      <p15:sldGuideLst xmlns:p15="http://schemas.microsoft.com/office/powerpoint/2012/main">
        <p15:guide id="1" orient="horz" pos="648">
          <p15:clr>
            <a:srgbClr val="FBAE40"/>
          </p15:clr>
        </p15:guide>
        <p15:guide id="2" pos="602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with bullets">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5" y="2133600"/>
            <a:ext cx="9147783"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300"/>
              </a:spcAft>
              <a:tabLst/>
              <a:defRPr sz="2000">
                <a:solidFill>
                  <a:schemeClr val="tx1"/>
                </a:solidFill>
                <a:latin typeface="Century Gothic" panose="020B0502020202020204" pitchFamily="34" charset="0"/>
              </a:defRPr>
            </a:lvl3pPr>
            <a:lvl4pPr>
              <a:lnSpc>
                <a:spcPct val="110000"/>
              </a:lnSpc>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p:txBody>
      </p:sp>
      <p:sp>
        <p:nvSpPr>
          <p:cNvPr id="25" name="Text Placeholder 24"/>
          <p:cNvSpPr>
            <a:spLocks noGrp="1"/>
          </p:cNvSpPr>
          <p:nvPr>
            <p:ph type="body" sz="quarter" idx="11" hasCustomPrompt="1"/>
          </p:nvPr>
        </p:nvSpPr>
        <p:spPr>
          <a:xfrm>
            <a:off x="406626" y="1190824"/>
            <a:ext cx="9147784"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D39A84A6-6CA0-C64C-B871-E98E9D5C2EB6}"/>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677148738"/>
      </p:ext>
    </p:extLst>
  </p:cSld>
  <p:clrMapOvr>
    <a:masterClrMapping/>
  </p:clrMapOvr>
  <p:extLst>
    <p:ext uri="{DCECCB84-F9BA-43D5-87BE-67443E8EF086}">
      <p15:sldGuideLst xmlns:p15="http://schemas.microsoft.com/office/powerpoint/2012/main">
        <p15:guide id="1" orient="horz" pos="648">
          <p15:clr>
            <a:srgbClr val="FBAE40"/>
          </p15:clr>
        </p15:guide>
        <p15:guide id="2" pos="602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0" name="object 3">
            <a:extLst>
              <a:ext uri="{FF2B5EF4-FFF2-40B4-BE49-F238E27FC236}">
                <a16:creationId xmlns:a16="http://schemas.microsoft.com/office/drawing/2014/main" id="{867519C9-E026-5E4B-83AE-B64817C486B3}"/>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5" name="Text Placeholder 4"/>
          <p:cNvSpPr>
            <a:spLocks noGrp="1"/>
          </p:cNvSpPr>
          <p:nvPr>
            <p:ph type="body" sz="quarter" idx="12" hasCustomPrompt="1"/>
          </p:nvPr>
        </p:nvSpPr>
        <p:spPr>
          <a:xfrm>
            <a:off x="417915" y="2076450"/>
            <a:ext cx="8591897" cy="3619500"/>
          </a:xfrm>
          <a:prstGeom prst="rect">
            <a:avLst/>
          </a:prstGeom>
        </p:spPr>
        <p:txBody>
          <a:bodyPr/>
          <a:lstStyle>
            <a:lvl1pPr marL="0" indent="0">
              <a:lnSpc>
                <a:spcPct val="110000"/>
              </a:lnSpc>
              <a:spcBef>
                <a:spcPts val="300"/>
              </a:spcBef>
              <a:spcAft>
                <a:spcPts val="600"/>
              </a:spcAft>
              <a:buFontTx/>
              <a:buNone/>
              <a:defRPr sz="2400">
                <a:solidFill>
                  <a:schemeClr val="tx1"/>
                </a:solidFill>
                <a:latin typeface="Century Gothic" panose="020B0502020202020204" pitchFamily="34" charset="0"/>
              </a:defRPr>
            </a:lvl1pPr>
            <a:lvl2pPr marL="347663" indent="-336550">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spcAft>
                <a:spcPts val="1200"/>
              </a:spcAft>
              <a:buSzPct val="90000"/>
              <a:buFont typeface="Courier New" panose="02070309020205020404" pitchFamily="49" charset="0"/>
              <a:buChar char="o"/>
              <a:tabLst/>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
        <p:nvSpPr>
          <p:cNvPr id="11" name="Title 11">
            <a:extLst>
              <a:ext uri="{FF2B5EF4-FFF2-40B4-BE49-F238E27FC236}">
                <a16:creationId xmlns:a16="http://schemas.microsoft.com/office/drawing/2014/main" id="{91F4E4B3-EBC1-3245-9E25-0E4F413D3F5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86733CC9-0D2A-1B40-BAF1-229F0E0DF847}"/>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7" name="Slide Number Placeholder 4">
            <a:extLst>
              <a:ext uri="{FF2B5EF4-FFF2-40B4-BE49-F238E27FC236}">
                <a16:creationId xmlns:a16="http://schemas.microsoft.com/office/drawing/2014/main" id="{91F23CA4-34A0-9144-A097-0280F02F5A68}"/>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977787043"/>
      </p:ext>
    </p:extLst>
  </p:cSld>
  <p:clrMapOvr>
    <a:masterClrMapping/>
  </p:clrMapOvr>
  <p:extLst>
    <p:ext uri="{DCECCB84-F9BA-43D5-87BE-67443E8EF086}">
      <p15:sldGuideLst xmlns:p15="http://schemas.microsoft.com/office/powerpoint/2012/main">
        <p15:guide id="1" orient="horz" pos="648">
          <p15:clr>
            <a:srgbClr val="FBAE40"/>
          </p15:clr>
        </p15:guide>
        <p15:guide id="2" pos="3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B62BC769-0B0C-AA4E-969A-F704859B5895}"/>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r>
              <a:rPr lang="en-US" dirty="0"/>
              <a:t>Click icon to add picture</a:t>
            </a:r>
          </a:p>
        </p:txBody>
      </p:sp>
      <p:sp>
        <p:nvSpPr>
          <p:cNvPr id="11" name="Title 11">
            <a:extLst>
              <a:ext uri="{FF2B5EF4-FFF2-40B4-BE49-F238E27FC236}">
                <a16:creationId xmlns:a16="http://schemas.microsoft.com/office/drawing/2014/main" id="{A67F6A0D-2A30-BE44-A17B-F16982887CC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E84AEBE7-B52E-BA42-909B-DE4961655136}"/>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9" name="Slide Number Placeholder 4">
            <a:extLst>
              <a:ext uri="{FF2B5EF4-FFF2-40B4-BE49-F238E27FC236}">
                <a16:creationId xmlns:a16="http://schemas.microsoft.com/office/drawing/2014/main" id="{1150A449-FC3A-3843-9232-9FB5E795E9C0}"/>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435334423"/>
      </p:ext>
    </p:extLst>
  </p:cSld>
  <p:clrMapOvr>
    <a:masterClrMapping/>
  </p:clrMapOvr>
  <p:extLst>
    <p:ext uri="{DCECCB84-F9BA-43D5-87BE-67443E8EF086}">
      <p15:sldGuideLst xmlns:p15="http://schemas.microsoft.com/office/powerpoint/2012/main">
        <p15:guide id="1" orient="horz" pos="648">
          <p15:clr>
            <a:srgbClr val="FBAE40"/>
          </p15:clr>
        </p15:guide>
        <p15:guide id="2" pos="316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119078" y="2076450"/>
            <a:ext cx="4435332" cy="4248150"/>
          </a:xfrm>
          <a:prstGeom prst="rect">
            <a:avLst/>
          </a:prstGeom>
        </p:spPr>
        <p:txBody>
          <a:bodyPr/>
          <a:lstStyle/>
          <a:p>
            <a:r>
              <a:rPr lang="en-US" dirty="0"/>
              <a:t>Click icon to add picture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611285" cy="4245328"/>
          </a:xfrm>
          <a:prstGeom prst="rect">
            <a:avLst/>
          </a:prstGeom>
        </p:spPr>
        <p:txBody>
          <a:bodyPr/>
          <a:lstStyle>
            <a:lvl1pPr>
              <a:spcAft>
                <a:spcPts val="600"/>
              </a:spcAft>
              <a:defRPr sz="2400" b="0" i="0">
                <a:latin typeface="Century Gothic" panose="020B0502020202020204" pitchFamily="34" charset="0"/>
              </a:defRPr>
            </a:lvl1pPr>
            <a:lvl2pPr marL="292100" indent="-292100">
              <a:lnSpc>
                <a:spcPct val="110000"/>
              </a:lnSpc>
              <a:spcAft>
                <a:spcPts val="300"/>
              </a:spcAft>
              <a:buSzPct val="111000"/>
              <a:buFont typeface="Arial" panose="020B0604020202020204" pitchFamily="34" charset="0"/>
              <a:buChar char="•"/>
              <a:tabLst/>
              <a:defRPr sz="2200">
                <a:latin typeface="Century Gothic" panose="020B0502020202020204" pitchFamily="34" charset="0"/>
              </a:defRPr>
            </a:lvl2pPr>
            <a:lvl3pPr marL="628650" indent="-336550">
              <a:buSzPct val="80000"/>
              <a:buFont typeface="Courier New" panose="02070309020205020404" pitchFamily="49" charset="0"/>
              <a:buChar char="o"/>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8" name="Title 11">
            <a:extLst>
              <a:ext uri="{FF2B5EF4-FFF2-40B4-BE49-F238E27FC236}">
                <a16:creationId xmlns:a16="http://schemas.microsoft.com/office/drawing/2014/main" id="{B334C191-96FA-334A-A300-95E2B6681B2F}"/>
              </a:ext>
            </a:extLst>
          </p:cNvPr>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3" name="Text Placeholder 24">
            <a:extLst>
              <a:ext uri="{FF2B5EF4-FFF2-40B4-BE49-F238E27FC236}">
                <a16:creationId xmlns:a16="http://schemas.microsoft.com/office/drawing/2014/main" id="{460953C1-A5B3-E54D-B55C-1F1AD8BE4E42}"/>
              </a:ext>
            </a:extLst>
          </p:cNvPr>
          <p:cNvSpPr>
            <a:spLocks noGrp="1"/>
          </p:cNvSpPr>
          <p:nvPr>
            <p:ph type="body" sz="quarter" idx="11" hasCustomPrompt="1"/>
          </p:nvPr>
        </p:nvSpPr>
        <p:spPr>
          <a:xfrm>
            <a:off x="406626" y="1302257"/>
            <a:ext cx="9147784" cy="416475"/>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5A6BC32F-955E-B546-8977-AF9C0B436D1C}"/>
              </a:ext>
            </a:extLst>
          </p:cNvPr>
          <p:cNvSpPr>
            <a:spLocks noGrp="1"/>
          </p:cNvSpPr>
          <p:nvPr>
            <p:ph type="sldNum" sz="quarter" idx="15"/>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475057306"/>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Last slide">
    <p:bg>
      <p:bgPr>
        <a:solidFill>
          <a:schemeClr val="bg1"/>
        </a:solidFill>
        <a:effectLst/>
      </p:bgPr>
    </p:bg>
    <p:spTree>
      <p:nvGrpSpPr>
        <p:cNvPr id="1" name=""/>
        <p:cNvGrpSpPr/>
        <p:nvPr/>
      </p:nvGrpSpPr>
      <p:grpSpPr>
        <a:xfrm>
          <a:off x="0" y="0"/>
          <a:ext cx="0" cy="0"/>
          <a:chOff x="0" y="0"/>
          <a:chExt cx="0" cy="0"/>
        </a:xfrm>
      </p:grpSpPr>
      <p:sp>
        <p:nvSpPr>
          <p:cNvPr id="19" name="object 3">
            <a:extLst>
              <a:ext uri="{FF2B5EF4-FFF2-40B4-BE49-F238E27FC236}">
                <a16:creationId xmlns:a16="http://schemas.microsoft.com/office/drawing/2014/main" id="{6BD9DC54-9B80-8F44-8D0D-0D455D893A20}"/>
              </a:ext>
            </a:extLst>
          </p:cNvPr>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0" name="object 5">
            <a:extLst>
              <a:ext uri="{FF2B5EF4-FFF2-40B4-BE49-F238E27FC236}">
                <a16:creationId xmlns:a16="http://schemas.microsoft.com/office/drawing/2014/main" id="{8CAD190D-D931-0645-9A16-BBC6B1BB5A56}"/>
              </a:ext>
            </a:extLst>
          </p:cNvPr>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5" name="Rectangle 4"/>
          <p:cNvSpPr/>
          <p:nvPr userDrawn="1"/>
        </p:nvSpPr>
        <p:spPr>
          <a:xfrm>
            <a:off x="1066800" y="2971800"/>
            <a:ext cx="8077200" cy="369332"/>
          </a:xfrm>
          <a:prstGeom prst="rect">
            <a:avLst/>
          </a:prstGeom>
        </p:spPr>
        <p:txBody>
          <a:bodyPr wrap="square">
            <a:spAutoFit/>
          </a:bodyPr>
          <a:lstStyle/>
          <a:p>
            <a:endParaRPr lang="en-US" sz="1800" b="1" dirty="0">
              <a:solidFill>
                <a:srgbClr val="1E1860"/>
              </a:solidFill>
              <a:latin typeface="Futura LT Pro Book"/>
              <a:cs typeface="Futura LT Pro Book"/>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7C995D56-B5CC-5647-AB34-A0D35F7ABD8F}"/>
              </a:ext>
            </a:extLst>
          </p:cNvPr>
          <p:cNvSpPr>
            <a:spLocks noGrp="1"/>
          </p:cNvSpPr>
          <p:nvPr>
            <p:ph type="body" sz="quarter" idx="10"/>
          </p:nvPr>
        </p:nvSpPr>
        <p:spPr>
          <a:xfrm>
            <a:off x="767873" y="2223385"/>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18" name="Title 11">
            <a:extLst>
              <a:ext uri="{FF2B5EF4-FFF2-40B4-BE49-F238E27FC236}">
                <a16:creationId xmlns:a16="http://schemas.microsoft.com/office/drawing/2014/main" id="{6E4F0177-48D3-3045-8414-303778025630}"/>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21" name="Group 20">
            <a:extLst>
              <a:ext uri="{FF2B5EF4-FFF2-40B4-BE49-F238E27FC236}">
                <a16:creationId xmlns:a16="http://schemas.microsoft.com/office/drawing/2014/main" id="{C4987919-CFEE-3942-B078-63506E2EF7DA}"/>
              </a:ext>
            </a:extLst>
          </p:cNvPr>
          <p:cNvGrpSpPr/>
          <p:nvPr userDrawn="1"/>
        </p:nvGrpSpPr>
        <p:grpSpPr>
          <a:xfrm>
            <a:off x="4495800" y="6621716"/>
            <a:ext cx="3554167" cy="1089590"/>
            <a:chOff x="4495800" y="6621716"/>
            <a:chExt cx="3554167" cy="1089590"/>
          </a:xfrm>
        </p:grpSpPr>
        <p:pic>
          <p:nvPicPr>
            <p:cNvPr id="22" name="Picture 21">
              <a:extLst>
                <a:ext uri="{FF2B5EF4-FFF2-40B4-BE49-F238E27FC236}">
                  <a16:creationId xmlns:a16="http://schemas.microsoft.com/office/drawing/2014/main" id="{675E475D-027A-E345-A8B1-C2F59B7F7C9D}"/>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3" name="Picture 22">
              <a:extLst>
                <a:ext uri="{FF2B5EF4-FFF2-40B4-BE49-F238E27FC236}">
                  <a16:creationId xmlns:a16="http://schemas.microsoft.com/office/drawing/2014/main" id="{7B727942-F571-7947-B183-6583211137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4" name="Picture 23">
              <a:extLst>
                <a:ext uri="{FF2B5EF4-FFF2-40B4-BE49-F238E27FC236}">
                  <a16:creationId xmlns:a16="http://schemas.microsoft.com/office/drawing/2014/main" id="{312563B7-F2F6-304E-B885-CBD9E3025C3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3511668524"/>
      </p:ext>
    </p:extLst>
  </p:cSld>
  <p:clrMapOvr>
    <a:masterClrMapping/>
  </p:clrMapOvr>
  <p:extLst>
    <p:ext uri="{DCECCB84-F9BA-43D5-87BE-67443E8EF086}">
      <p15:sldGuideLst xmlns:p15="http://schemas.microsoft.com/office/powerpoint/2012/main">
        <p15:guide id="1" orient="horz" pos="1584" userDrawn="1">
          <p15:clr>
            <a:srgbClr val="FBAE40"/>
          </p15:clr>
        </p15:guide>
        <p15:guide id="2" pos="316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Slide Number Placeholder 5">
            <a:extLst>
              <a:ext uri="{FF2B5EF4-FFF2-40B4-BE49-F238E27FC236}">
                <a16:creationId xmlns:a16="http://schemas.microsoft.com/office/drawing/2014/main" id="{FCB1B230-00FB-184B-967E-F9283C63A925}"/>
              </a:ext>
            </a:extLst>
          </p:cNvPr>
          <p:cNvSpPr>
            <a:spLocks noGrp="1"/>
          </p:cNvSpPr>
          <p:nvPr>
            <p:ph type="sldNum" sz="quarter" idx="4"/>
          </p:nvPr>
        </p:nvSpPr>
        <p:spPr>
          <a:xfrm>
            <a:off x="7506837" y="7302049"/>
            <a:ext cx="2262187" cy="414338"/>
          </a:xfrm>
          <a:prstGeom prst="rect">
            <a:avLst/>
          </a:prstGeom>
        </p:spPr>
        <p:txBody>
          <a:bodyPr vert="horz" lIns="91440" tIns="45720" rIns="91440" bIns="45720" rtlCol="0" anchor="ctr"/>
          <a:lstStyle>
            <a:lvl1pPr algn="r">
              <a:defRPr sz="1100">
                <a:solidFill>
                  <a:srgbClr val="1E1860"/>
                </a:solidFill>
                <a:latin typeface="Arial" panose="020B0604020202020204" pitchFamily="34" charset="0"/>
                <a:cs typeface="Arial" panose="020B0604020202020204" pitchFamily="34" charset="0"/>
              </a:defRPr>
            </a:lvl1pPr>
          </a:lstStyle>
          <a:p>
            <a:fld id="{362A7EB1-5456-594E-B03B-65A418E29AE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7" r:id="rId5"/>
    <p:sldLayoutId id="2147483682" r:id="rId6"/>
    <p:sldLayoutId id="2147483683" r:id="rId7"/>
    <p:sldLayoutId id="2147483684" r:id="rId8"/>
    <p:sldLayoutId id="2147483685" r:id="rId9"/>
    <p:sldLayoutId id="2147483686" r:id="rId10"/>
    <p:sldLayoutId id="2147483662" r:id="rId11"/>
    <p:sldLayoutId id="2147483669" r:id="rId12"/>
    <p:sldLayoutId id="2147483688" r:id="rId13"/>
    <p:sldLayoutId id="2147483689" r:id="rId14"/>
    <p:sldLayoutId id="2147483690" r:id="rId15"/>
    <p:sldLayoutId id="2147483691" r:id="rId16"/>
    <p:sldLayoutId id="2147483692" r:id="rId17"/>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hyperlink" Target="http://www.hl7.org/about/index.cfm?ref=nav" TargetMode="External"/><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hyperlink" Target="https://www.cms.gov/Newsroom/MediaReleaseDatabase/Fact-sheets/2010-Fact-sheets-items/2010-07-132.html" TargetMode="External"/><Relationship Id="rId5" Type="http://schemas.openxmlformats.org/officeDocument/2006/relationships/hyperlink" Target="http://www.hitechanswers.net/wp-content/uploads/2013/05/NAHIT-Definitions2008.pdf" TargetMode="External"/><Relationship Id="rId4" Type="http://schemas.openxmlformats.org/officeDocument/2006/relationships/hyperlink" Target="http://www.hl7.org/ehr/downloads/index.asp"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
        <p:nvSpPr>
          <p:cNvPr id="6" name="Title 1">
            <a:extLst>
              <a:ext uri="{FF2B5EF4-FFF2-40B4-BE49-F238E27FC236}">
                <a16:creationId xmlns:a16="http://schemas.microsoft.com/office/drawing/2014/main" id="{ED989051-BC70-4347-9C84-F763DBADD908}"/>
              </a:ext>
            </a:extLst>
          </p:cNvPr>
          <p:cNvSpPr txBox="1">
            <a:spLocks/>
          </p:cNvSpPr>
          <p:nvPr/>
        </p:nvSpPr>
        <p:spPr>
          <a:xfrm>
            <a:off x="422190" y="1545614"/>
            <a:ext cx="9081326" cy="1469981"/>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r>
              <a:rPr lang="en-US" altLang="en-US" sz="4400" kern="1200" dirty="0">
                <a:solidFill>
                  <a:schemeClr val="bg1"/>
                </a:solidFill>
                <a:ea typeface="+mn-ea"/>
                <a:cs typeface="Gill Sans MT"/>
              </a:rPr>
              <a:t>Introduction to Health Informatics:</a:t>
            </a:r>
            <a:endParaRPr lang="en-US" sz="4400" kern="1200" dirty="0">
              <a:solidFill>
                <a:schemeClr val="bg1"/>
              </a:solidFill>
              <a:ea typeface="+mn-ea"/>
              <a:cs typeface="Gill Sans MT"/>
            </a:endParaRPr>
          </a:p>
        </p:txBody>
      </p:sp>
      <p:sp>
        <p:nvSpPr>
          <p:cNvPr id="7" name="Text Placeholder 2">
            <a:extLst>
              <a:ext uri="{FF2B5EF4-FFF2-40B4-BE49-F238E27FC236}">
                <a16:creationId xmlns:a16="http://schemas.microsoft.com/office/drawing/2014/main" id="{F48BC1A2-26C5-9041-9289-AB081198495A}"/>
              </a:ext>
            </a:extLst>
          </p:cNvPr>
          <p:cNvSpPr txBox="1">
            <a:spLocks/>
          </p:cNvSpPr>
          <p:nvPr/>
        </p:nvSpPr>
        <p:spPr>
          <a:xfrm>
            <a:off x="422190" y="2826786"/>
            <a:ext cx="8674100" cy="1419408"/>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4000" kern="0" dirty="0">
                <a:solidFill>
                  <a:schemeClr val="bg1"/>
                </a:solidFill>
              </a:rPr>
              <a:t>Patient-Centered Information Systems</a:t>
            </a:r>
          </a:p>
          <a:p>
            <a:endParaRPr lang="en-US" kern="0" dirty="0"/>
          </a:p>
        </p:txBody>
      </p:sp>
    </p:spTree>
    <p:extLst>
      <p:ext uri="{BB962C8B-B14F-4D97-AF65-F5344CB8AC3E}">
        <p14:creationId xmlns:p14="http://schemas.microsoft.com/office/powerpoint/2010/main" val="19351772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7FF03C80-87AB-DF45-9DE9-7F9E84374754}"/>
              </a:ext>
            </a:extLst>
          </p:cNvPr>
          <p:cNvSpPr>
            <a:spLocks noGrp="1"/>
          </p:cNvSpPr>
          <p:nvPr>
            <p:ph type="title"/>
          </p:nvPr>
        </p:nvSpPr>
        <p:spPr/>
        <p:txBody>
          <a:bodyPr/>
          <a:lstStyle/>
          <a:p>
            <a:r>
              <a:rPr lang="en-US" altLang="en-US" dirty="0"/>
              <a:t>Types of EMRs</a:t>
            </a:r>
          </a:p>
        </p:txBody>
      </p:sp>
      <p:sp>
        <p:nvSpPr>
          <p:cNvPr id="41987" name="Content Placeholder 2">
            <a:extLst>
              <a:ext uri="{FF2B5EF4-FFF2-40B4-BE49-F238E27FC236}">
                <a16:creationId xmlns:a16="http://schemas.microsoft.com/office/drawing/2014/main" id="{35BA6319-074A-2444-9C24-5BF29AE11E7D}"/>
              </a:ext>
            </a:extLst>
          </p:cNvPr>
          <p:cNvSpPr>
            <a:spLocks noGrp="1"/>
          </p:cNvSpPr>
          <p:nvPr>
            <p:ph type="body" sz="quarter" idx="10"/>
          </p:nvPr>
        </p:nvSpPr>
        <p:spPr/>
        <p:txBody>
          <a:bodyPr/>
          <a:lstStyle/>
          <a:p>
            <a:pPr>
              <a:spcAft>
                <a:spcPts val="1200"/>
              </a:spcAft>
            </a:pPr>
            <a:r>
              <a:rPr lang="en-US" altLang="en-US" dirty="0"/>
              <a:t>Custom developed</a:t>
            </a:r>
          </a:p>
          <a:p>
            <a:pPr>
              <a:spcAft>
                <a:spcPts val="1200"/>
              </a:spcAft>
            </a:pPr>
            <a:r>
              <a:rPr lang="en-US" altLang="en-US" dirty="0"/>
              <a:t>Commercial off-the-shelf</a:t>
            </a:r>
          </a:p>
          <a:p>
            <a:pPr>
              <a:spcAft>
                <a:spcPts val="1200"/>
              </a:spcAft>
            </a:pPr>
            <a:r>
              <a:rPr lang="en-US" altLang="en-US" dirty="0"/>
              <a:t>Free prepackaged</a:t>
            </a:r>
          </a:p>
          <a:p>
            <a:pPr>
              <a:spcAft>
                <a:spcPts val="1200"/>
              </a:spcAft>
            </a:pPr>
            <a:r>
              <a:rPr lang="en-US" altLang="en-US" dirty="0"/>
              <a:t>Open source software</a:t>
            </a:r>
          </a:p>
          <a:p>
            <a:pPr>
              <a:spcAft>
                <a:spcPts val="1200"/>
              </a:spcAft>
            </a:pPr>
            <a:r>
              <a:rPr lang="en-US" altLang="en-US" dirty="0"/>
              <a:t>Software as a Service</a:t>
            </a:r>
          </a:p>
        </p:txBody>
      </p:sp>
      <p:sp>
        <p:nvSpPr>
          <p:cNvPr id="12" name="Slide Number Placeholder 11">
            <a:extLst>
              <a:ext uri="{FF2B5EF4-FFF2-40B4-BE49-F238E27FC236}">
                <a16:creationId xmlns:a16="http://schemas.microsoft.com/office/drawing/2014/main" id="{CFBE89EA-2D1A-0342-A761-9B66E781F8D1}"/>
              </a:ext>
            </a:extLst>
          </p:cNvPr>
          <p:cNvSpPr>
            <a:spLocks noGrp="1"/>
          </p:cNvSpPr>
          <p:nvPr>
            <p:ph type="sldNum" sz="quarter" idx="12"/>
          </p:nvPr>
        </p:nvSpPr>
        <p:spPr/>
        <p:txBody>
          <a:bodyPr/>
          <a:lstStyle/>
          <a:p>
            <a:fld id="{362A7EB1-5456-594E-B03B-65A418E29AE4}" type="slidenum">
              <a:rPr lang="en-US" smtClean="0"/>
              <a:pPr/>
              <a:t>10</a:t>
            </a:fld>
            <a:endParaRPr lang="en-US" dirty="0"/>
          </a:p>
        </p:txBody>
      </p:sp>
    </p:spTree>
    <p:extLst>
      <p:ext uri="{BB962C8B-B14F-4D97-AF65-F5344CB8AC3E}">
        <p14:creationId xmlns:p14="http://schemas.microsoft.com/office/powerpoint/2010/main" val="441199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CC0E2104-C0BC-104B-ABDA-3EBAEA433252}"/>
              </a:ext>
            </a:extLst>
          </p:cNvPr>
          <p:cNvSpPr>
            <a:spLocks noGrp="1"/>
          </p:cNvSpPr>
          <p:nvPr>
            <p:ph type="title"/>
          </p:nvPr>
        </p:nvSpPr>
        <p:spPr/>
        <p:txBody>
          <a:bodyPr/>
          <a:lstStyle/>
          <a:p>
            <a:pPr eaLnBrk="1" hangingPunct="1"/>
            <a:r>
              <a:rPr lang="en-US" altLang="en-US" dirty="0"/>
              <a:t>Acquisition Assessment Matrix</a:t>
            </a:r>
          </a:p>
        </p:txBody>
      </p:sp>
      <p:sp>
        <p:nvSpPr>
          <p:cNvPr id="3" name="Text Placeholder 2">
            <a:extLst>
              <a:ext uri="{FF2B5EF4-FFF2-40B4-BE49-F238E27FC236}">
                <a16:creationId xmlns:a16="http://schemas.microsoft.com/office/drawing/2014/main" id="{8DA38D65-5A00-1C47-8CA7-467C63E03C02}"/>
              </a:ext>
            </a:extLst>
          </p:cNvPr>
          <p:cNvSpPr>
            <a:spLocks noGrp="1"/>
          </p:cNvSpPr>
          <p:nvPr>
            <p:ph type="body" sz="quarter" idx="10"/>
          </p:nvPr>
        </p:nvSpPr>
        <p:spPr/>
        <p:txBody>
          <a:bodyPr/>
          <a:lstStyle/>
          <a:p>
            <a:endParaRPr lang="en-US" dirty="0"/>
          </a:p>
        </p:txBody>
      </p:sp>
      <p:sp>
        <p:nvSpPr>
          <p:cNvPr id="2" name="Slide Number Placeholder 1">
            <a:extLst>
              <a:ext uri="{FF2B5EF4-FFF2-40B4-BE49-F238E27FC236}">
                <a16:creationId xmlns:a16="http://schemas.microsoft.com/office/drawing/2014/main" id="{6A4703E6-849B-5F46-94B3-2ADFE5EDF19F}"/>
              </a:ext>
            </a:extLst>
          </p:cNvPr>
          <p:cNvSpPr>
            <a:spLocks noGrp="1"/>
          </p:cNvSpPr>
          <p:nvPr>
            <p:ph type="sldNum" sz="quarter" idx="12"/>
          </p:nvPr>
        </p:nvSpPr>
        <p:spPr/>
        <p:txBody>
          <a:bodyPr/>
          <a:lstStyle/>
          <a:p>
            <a:pPr>
              <a:defRPr/>
            </a:pPr>
            <a:fld id="{97479CCE-7A95-E343-A725-97EFDF5A1D66}" type="slidenum">
              <a:rPr lang="en-US" altLang="en-US" smtClean="0"/>
              <a:pPr>
                <a:defRPr/>
              </a:pPr>
              <a:t>11</a:t>
            </a:fld>
            <a:endParaRPr lang="en-US" altLang="en-US" dirty="0"/>
          </a:p>
        </p:txBody>
      </p:sp>
      <p:graphicFrame>
        <p:nvGraphicFramePr>
          <p:cNvPr id="4" name="Content Placeholder 3">
            <a:extLst>
              <a:ext uri="{FF2B5EF4-FFF2-40B4-BE49-F238E27FC236}">
                <a16:creationId xmlns:a16="http://schemas.microsoft.com/office/drawing/2014/main" id="{7FC2DF61-C307-0749-9CFB-3CC6959063AC}"/>
              </a:ext>
            </a:extLst>
          </p:cNvPr>
          <p:cNvGraphicFramePr>
            <a:graphicFrameLocks noGrp="1"/>
          </p:cNvGraphicFramePr>
          <p:nvPr>
            <p:ph idx="4294967295"/>
            <p:extLst>
              <p:ext uri="{D42A27DB-BD31-4B8C-83A1-F6EECF244321}">
                <p14:modId xmlns:p14="http://schemas.microsoft.com/office/powerpoint/2010/main" val="937803134"/>
              </p:ext>
            </p:extLst>
          </p:nvPr>
        </p:nvGraphicFramePr>
        <p:xfrm>
          <a:off x="413358" y="1953537"/>
          <a:ext cx="9139902" cy="4883636"/>
        </p:xfrm>
        <a:graphic>
          <a:graphicData uri="http://schemas.openxmlformats.org/drawingml/2006/table">
            <a:tbl>
              <a:tblPr firstRow="1" firstCol="1" bandRow="1">
                <a:tableStyleId>{5C22544A-7EE6-4342-B048-85BDC9FD1C3A}</a:tableStyleId>
              </a:tblPr>
              <a:tblGrid>
                <a:gridCol w="2250616">
                  <a:extLst>
                    <a:ext uri="{9D8B030D-6E8A-4147-A177-3AD203B41FA5}">
                      <a16:colId xmlns:a16="http://schemas.microsoft.com/office/drawing/2014/main" val="20000"/>
                    </a:ext>
                  </a:extLst>
                </a:gridCol>
                <a:gridCol w="3521954">
                  <a:extLst>
                    <a:ext uri="{9D8B030D-6E8A-4147-A177-3AD203B41FA5}">
                      <a16:colId xmlns:a16="http://schemas.microsoft.com/office/drawing/2014/main" val="20001"/>
                    </a:ext>
                  </a:extLst>
                </a:gridCol>
                <a:gridCol w="3367332">
                  <a:extLst>
                    <a:ext uri="{9D8B030D-6E8A-4147-A177-3AD203B41FA5}">
                      <a16:colId xmlns:a16="http://schemas.microsoft.com/office/drawing/2014/main" val="20002"/>
                    </a:ext>
                  </a:extLst>
                </a:gridCol>
              </a:tblGrid>
              <a:tr h="305244">
                <a:tc>
                  <a:txBody>
                    <a:bodyPr/>
                    <a:lstStyle/>
                    <a:p>
                      <a:pPr marL="0" marR="0">
                        <a:lnSpc>
                          <a:spcPct val="100000"/>
                        </a:lnSpc>
                        <a:spcBef>
                          <a:spcPts val="0"/>
                        </a:spcBef>
                        <a:spcAft>
                          <a:spcPts val="600"/>
                        </a:spcAft>
                      </a:pPr>
                      <a:r>
                        <a:rPr lang="en-US" sz="1400" dirty="0">
                          <a:effectLst/>
                          <a:latin typeface="Century Gothic" panose="020B0502020202020204" pitchFamily="34" charset="0"/>
                        </a:rPr>
                        <a:t>Type</a:t>
                      </a:r>
                      <a:endParaRPr lang="en-US" sz="1400" dirty="0">
                        <a:effectLst/>
                        <a:latin typeface="Century Gothic" panose="020B0502020202020204" pitchFamily="34" charset="0"/>
                        <a:ea typeface="Calibri"/>
                        <a:cs typeface="Times New Roman"/>
                      </a:endParaRPr>
                    </a:p>
                  </a:txBody>
                  <a:tcPr marL="79095" marR="79095" marT="0" marB="0">
                    <a:solidFill>
                      <a:srgbClr val="1C8477"/>
                    </a:solidFill>
                  </a:tcPr>
                </a:tc>
                <a:tc>
                  <a:txBody>
                    <a:bodyPr/>
                    <a:lstStyle/>
                    <a:p>
                      <a:pPr marL="0" marR="0">
                        <a:lnSpc>
                          <a:spcPct val="100000"/>
                        </a:lnSpc>
                        <a:spcBef>
                          <a:spcPts val="0"/>
                        </a:spcBef>
                        <a:spcAft>
                          <a:spcPts val="600"/>
                        </a:spcAft>
                      </a:pPr>
                      <a:r>
                        <a:rPr lang="en-US" sz="1400" dirty="0">
                          <a:effectLst/>
                          <a:latin typeface="Century Gothic" panose="020B0502020202020204" pitchFamily="34" charset="0"/>
                        </a:rPr>
                        <a:t>Pros</a:t>
                      </a:r>
                      <a:endParaRPr lang="en-US" sz="1400" dirty="0">
                        <a:effectLst/>
                        <a:latin typeface="Century Gothic" panose="020B0502020202020204" pitchFamily="34" charset="0"/>
                        <a:ea typeface="Calibri"/>
                        <a:cs typeface="Times New Roman"/>
                      </a:endParaRPr>
                    </a:p>
                  </a:txBody>
                  <a:tcPr marL="79095" marR="79095" marT="0" marB="0">
                    <a:solidFill>
                      <a:srgbClr val="1C8477"/>
                    </a:solidFill>
                  </a:tcPr>
                </a:tc>
                <a:tc>
                  <a:txBody>
                    <a:bodyPr/>
                    <a:lstStyle/>
                    <a:p>
                      <a:pPr marL="0" marR="0">
                        <a:lnSpc>
                          <a:spcPct val="100000"/>
                        </a:lnSpc>
                        <a:spcBef>
                          <a:spcPts val="0"/>
                        </a:spcBef>
                        <a:spcAft>
                          <a:spcPts val="600"/>
                        </a:spcAft>
                      </a:pPr>
                      <a:r>
                        <a:rPr lang="en-US" sz="1400" dirty="0">
                          <a:effectLst/>
                          <a:latin typeface="Century Gothic" panose="020B0502020202020204" pitchFamily="34" charset="0"/>
                        </a:rPr>
                        <a:t>Cons</a:t>
                      </a:r>
                      <a:endParaRPr lang="en-US" sz="1400" dirty="0">
                        <a:effectLst/>
                        <a:latin typeface="Century Gothic" panose="020B0502020202020204" pitchFamily="34" charset="0"/>
                        <a:ea typeface="Calibri"/>
                        <a:cs typeface="Times New Roman"/>
                      </a:endParaRPr>
                    </a:p>
                  </a:txBody>
                  <a:tcPr marL="79095" marR="79095" marT="0" marB="0">
                    <a:solidFill>
                      <a:srgbClr val="1C8477"/>
                    </a:solidFill>
                  </a:tcPr>
                </a:tc>
                <a:extLst>
                  <a:ext uri="{0D108BD9-81ED-4DB2-BD59-A6C34878D82A}">
                    <a16:rowId xmlns:a16="http://schemas.microsoft.com/office/drawing/2014/main" val="10000"/>
                  </a:ext>
                </a:extLst>
              </a:tr>
              <a:tr h="1496355">
                <a:tc>
                  <a:txBody>
                    <a:bodyPr/>
                    <a:lstStyle/>
                    <a:p>
                      <a:pPr marL="0" marR="0">
                        <a:lnSpc>
                          <a:spcPct val="100000"/>
                        </a:lnSpc>
                        <a:spcBef>
                          <a:spcPts val="0"/>
                        </a:spcBef>
                        <a:spcAft>
                          <a:spcPts val="0"/>
                        </a:spcAft>
                      </a:pPr>
                      <a:r>
                        <a:rPr lang="en-US" sz="1400" dirty="0">
                          <a:effectLst/>
                          <a:latin typeface="Century Gothic" panose="020B0502020202020204" pitchFamily="34" charset="0"/>
                        </a:rPr>
                        <a:t>Custom</a:t>
                      </a:r>
                      <a:r>
                        <a:rPr lang="en-US" sz="1400" baseline="0" dirty="0">
                          <a:effectLst/>
                          <a:latin typeface="Century Gothic" panose="020B0502020202020204" pitchFamily="34" charset="0"/>
                        </a:rPr>
                        <a:t> </a:t>
                      </a:r>
                      <a:r>
                        <a:rPr lang="en-US" sz="1400" dirty="0">
                          <a:effectLst/>
                          <a:latin typeface="Century Gothic" panose="020B0502020202020204" pitchFamily="34" charset="0"/>
                        </a:rPr>
                        <a:t>developed:</a:t>
                      </a:r>
                    </a:p>
                    <a:p>
                      <a:pPr marL="0" marR="0">
                        <a:lnSpc>
                          <a:spcPct val="100000"/>
                        </a:lnSpc>
                        <a:spcBef>
                          <a:spcPts val="0"/>
                        </a:spcBef>
                        <a:spcAft>
                          <a:spcPts val="0"/>
                        </a:spcAft>
                      </a:pPr>
                      <a:r>
                        <a:rPr lang="en-US" sz="1400" dirty="0">
                          <a:effectLst/>
                          <a:latin typeface="Century Gothic" panose="020B0502020202020204" pitchFamily="34" charset="0"/>
                        </a:rPr>
                        <a:t>Application built from </a:t>
                      </a:r>
                    </a:p>
                    <a:p>
                      <a:pPr marL="0" marR="0">
                        <a:lnSpc>
                          <a:spcPct val="100000"/>
                        </a:lnSpc>
                        <a:spcBef>
                          <a:spcPts val="0"/>
                        </a:spcBef>
                        <a:spcAft>
                          <a:spcPts val="0"/>
                        </a:spcAft>
                      </a:pPr>
                      <a:r>
                        <a:rPr lang="en-US" sz="1400" dirty="0">
                          <a:effectLst/>
                          <a:latin typeface="Century Gothic" panose="020B0502020202020204" pitchFamily="34" charset="0"/>
                        </a:rPr>
                        <a:t>scratch</a:t>
                      </a:r>
                      <a:endParaRPr lang="en-US" sz="1400" dirty="0">
                        <a:effectLst/>
                        <a:latin typeface="Century Gothic" panose="020B0502020202020204" pitchFamily="34" charset="0"/>
                        <a:ea typeface="Calibri"/>
                        <a:cs typeface="Times New Roman"/>
                      </a:endParaRPr>
                    </a:p>
                  </a:txBody>
                  <a:tcPr marL="79095" marR="79095" marT="0" marB="0">
                    <a:solidFill>
                      <a:srgbClr val="1C8477"/>
                    </a:solidFill>
                  </a:tcPr>
                </a:tc>
                <a:tc>
                  <a:txBody>
                    <a:bodyPr/>
                    <a:lstStyle/>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Controls design to serve specialized needs</a:t>
                      </a:r>
                    </a:p>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Development fosters innovative capacity, sustainable ownership</a:t>
                      </a:r>
                    </a:p>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Able to engage local information technology (IT) industry</a:t>
                      </a:r>
                      <a:endParaRPr lang="en-US" sz="1400" dirty="0">
                        <a:effectLst/>
                        <a:latin typeface="Century Gothic" panose="020B0502020202020204" pitchFamily="34" charset="0"/>
                        <a:ea typeface="Calibri"/>
                        <a:cs typeface="Times New Roman"/>
                      </a:endParaRPr>
                    </a:p>
                  </a:txBody>
                  <a:tcPr marL="79095" marR="79095" marT="0" marB="0"/>
                </a:tc>
                <a:tc>
                  <a:txBody>
                    <a:bodyPr/>
                    <a:lstStyle/>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Initially requires more time and budget</a:t>
                      </a:r>
                    </a:p>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Needs development team</a:t>
                      </a:r>
                    </a:p>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Depends on availability of long-term support</a:t>
                      </a:r>
                      <a:endParaRPr lang="en-US" sz="1400" dirty="0">
                        <a:effectLst/>
                        <a:latin typeface="Century Gothic" panose="020B0502020202020204" pitchFamily="34" charset="0"/>
                        <a:ea typeface="Calibri"/>
                        <a:cs typeface="Times New Roman"/>
                      </a:endParaRPr>
                    </a:p>
                  </a:txBody>
                  <a:tcPr marL="79095" marR="79095" marT="0" marB="0"/>
                </a:tc>
                <a:extLst>
                  <a:ext uri="{0D108BD9-81ED-4DB2-BD59-A6C34878D82A}">
                    <a16:rowId xmlns:a16="http://schemas.microsoft.com/office/drawing/2014/main" val="10001"/>
                  </a:ext>
                </a:extLst>
              </a:tr>
              <a:tr h="1576622">
                <a:tc>
                  <a:txBody>
                    <a:bodyPr/>
                    <a:lstStyle/>
                    <a:p>
                      <a:pPr marL="0" marR="0">
                        <a:lnSpc>
                          <a:spcPct val="100000"/>
                        </a:lnSpc>
                        <a:spcBef>
                          <a:spcPts val="0"/>
                        </a:spcBef>
                        <a:spcAft>
                          <a:spcPts val="0"/>
                        </a:spcAft>
                      </a:pPr>
                      <a:r>
                        <a:rPr lang="en-US" sz="1400" dirty="0">
                          <a:effectLst/>
                          <a:latin typeface="Century Gothic" panose="020B0502020202020204" pitchFamily="34" charset="0"/>
                        </a:rPr>
                        <a:t>Commercial off-the- shelf: Commercially available product</a:t>
                      </a:r>
                      <a:endParaRPr lang="en-US" sz="1400" dirty="0">
                        <a:effectLst/>
                        <a:latin typeface="Century Gothic" panose="020B0502020202020204" pitchFamily="34" charset="0"/>
                        <a:ea typeface="Calibri"/>
                        <a:cs typeface="Times New Roman"/>
                      </a:endParaRPr>
                    </a:p>
                  </a:txBody>
                  <a:tcPr marL="79095" marR="79095" marT="0" marB="0">
                    <a:solidFill>
                      <a:srgbClr val="1C8477"/>
                    </a:solidFill>
                  </a:tcPr>
                </a:tc>
                <a:tc>
                  <a:txBody>
                    <a:bodyPr/>
                    <a:lstStyle/>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Short time from selection to implementation</a:t>
                      </a:r>
                    </a:p>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 Able to evaluate before buying; app is maintained and upgraded (at a cost)</a:t>
                      </a:r>
                    </a:p>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 Typically pretested and reliable</a:t>
                      </a:r>
                      <a:endParaRPr lang="en-US" sz="1400" dirty="0">
                        <a:effectLst/>
                        <a:latin typeface="Century Gothic" panose="020B0502020202020204" pitchFamily="34" charset="0"/>
                        <a:ea typeface="Calibri"/>
                        <a:cs typeface="Times New Roman"/>
                      </a:endParaRPr>
                    </a:p>
                  </a:txBody>
                  <a:tcPr marL="79095" marR="79095" marT="0" marB="0"/>
                </a:tc>
                <a:tc>
                  <a:txBody>
                    <a:bodyPr/>
                    <a:lstStyle/>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May not fit country needs</a:t>
                      </a:r>
                    </a:p>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May be expensive or have complex fee structure</a:t>
                      </a:r>
                    </a:p>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May not be designed for low-resource environment</a:t>
                      </a:r>
                      <a:endParaRPr lang="en-US" sz="1400" dirty="0">
                        <a:effectLst/>
                        <a:latin typeface="Century Gothic" panose="020B0502020202020204" pitchFamily="34" charset="0"/>
                        <a:ea typeface="Calibri"/>
                        <a:cs typeface="Times New Roman"/>
                      </a:endParaRPr>
                    </a:p>
                  </a:txBody>
                  <a:tcPr marL="79095" marR="79095" marT="0" marB="0"/>
                </a:tc>
                <a:extLst>
                  <a:ext uri="{0D108BD9-81ED-4DB2-BD59-A6C34878D82A}">
                    <a16:rowId xmlns:a16="http://schemas.microsoft.com/office/drawing/2014/main" val="10002"/>
                  </a:ext>
                </a:extLst>
              </a:tr>
              <a:tr h="1505415">
                <a:tc>
                  <a:txBody>
                    <a:bodyPr/>
                    <a:lstStyle/>
                    <a:p>
                      <a:pPr marL="0" marR="0">
                        <a:lnSpc>
                          <a:spcPct val="100000"/>
                        </a:lnSpc>
                        <a:spcBef>
                          <a:spcPts val="0"/>
                        </a:spcBef>
                        <a:spcAft>
                          <a:spcPts val="0"/>
                        </a:spcAft>
                      </a:pPr>
                      <a:r>
                        <a:rPr lang="en-US" sz="1400" dirty="0">
                          <a:effectLst/>
                          <a:latin typeface="Century Gothic" panose="020B0502020202020204" pitchFamily="34" charset="0"/>
                        </a:rPr>
                        <a:t>Free prepackaged: </a:t>
                      </a:r>
                    </a:p>
                    <a:p>
                      <a:pPr marL="0" marR="0">
                        <a:lnSpc>
                          <a:spcPct val="100000"/>
                        </a:lnSpc>
                        <a:spcBef>
                          <a:spcPts val="0"/>
                        </a:spcBef>
                        <a:spcAft>
                          <a:spcPts val="0"/>
                        </a:spcAft>
                      </a:pPr>
                      <a:r>
                        <a:rPr lang="en-US" sz="1400" dirty="0">
                          <a:effectLst/>
                          <a:latin typeface="Century Gothic" panose="020B0502020202020204" pitchFamily="34" charset="0"/>
                        </a:rPr>
                        <a:t>App developed by donor, university, or other project or country</a:t>
                      </a:r>
                      <a:endParaRPr lang="en-US" sz="1400" dirty="0">
                        <a:effectLst/>
                        <a:latin typeface="Century Gothic" panose="020B0502020202020204" pitchFamily="34" charset="0"/>
                        <a:ea typeface="Calibri"/>
                        <a:cs typeface="Times New Roman"/>
                      </a:endParaRPr>
                    </a:p>
                  </a:txBody>
                  <a:tcPr marL="79095" marR="79095" marT="0" marB="0">
                    <a:solidFill>
                      <a:srgbClr val="1C8477"/>
                    </a:solidFill>
                  </a:tcPr>
                </a:tc>
                <a:tc>
                  <a:txBody>
                    <a:bodyPr/>
                    <a:lstStyle/>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Shorter lead time</a:t>
                      </a:r>
                    </a:p>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Able to evaluate before buying</a:t>
                      </a:r>
                    </a:p>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Less up-front cost, but may have costs to customize and maintain</a:t>
                      </a:r>
                      <a:endParaRPr lang="en-US" sz="1400" dirty="0">
                        <a:effectLst/>
                        <a:latin typeface="Century Gothic" panose="020B0502020202020204" pitchFamily="34" charset="0"/>
                        <a:ea typeface="Calibri"/>
                        <a:cs typeface="Times New Roman"/>
                      </a:endParaRPr>
                    </a:p>
                  </a:txBody>
                  <a:tcPr marL="79095" marR="79095" marT="0" marB="0"/>
                </a:tc>
                <a:tc>
                  <a:txBody>
                    <a:bodyPr/>
                    <a:lstStyle/>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May lack accompanying IT support and warranty</a:t>
                      </a:r>
                    </a:p>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Hidden implementation and maintenance costs</a:t>
                      </a:r>
                    </a:p>
                    <a:p>
                      <a:pPr marL="285750" marR="0" lvl="0" indent="-285750">
                        <a:lnSpc>
                          <a:spcPct val="100000"/>
                        </a:lnSpc>
                        <a:spcBef>
                          <a:spcPts val="0"/>
                        </a:spcBef>
                        <a:spcAft>
                          <a:spcPts val="600"/>
                        </a:spcAft>
                        <a:buFont typeface="Arial" panose="020B0604020202020204" pitchFamily="34" charset="0"/>
                        <a:buChar char="•"/>
                      </a:pPr>
                      <a:r>
                        <a:rPr lang="en-US" sz="1400" dirty="0">
                          <a:effectLst/>
                          <a:latin typeface="Century Gothic" panose="020B0502020202020204" pitchFamily="34" charset="0"/>
                        </a:rPr>
                        <a:t>May not be suitable for or adaptable to country needs</a:t>
                      </a:r>
                      <a:endParaRPr lang="en-US" sz="1400" dirty="0">
                        <a:effectLst/>
                        <a:latin typeface="Century Gothic" panose="020B0502020202020204" pitchFamily="34" charset="0"/>
                        <a:ea typeface="Calibri"/>
                        <a:cs typeface="Times New Roman"/>
                      </a:endParaRPr>
                    </a:p>
                  </a:txBody>
                  <a:tcPr marL="79095" marR="79095" marT="0" marB="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6650325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9A81BD58-A05C-E540-B81F-F14643CEC045}"/>
              </a:ext>
            </a:extLst>
          </p:cNvPr>
          <p:cNvSpPr>
            <a:spLocks noGrp="1"/>
          </p:cNvSpPr>
          <p:nvPr>
            <p:ph type="title"/>
          </p:nvPr>
        </p:nvSpPr>
        <p:spPr/>
        <p:txBody>
          <a:bodyPr/>
          <a:lstStyle/>
          <a:p>
            <a:pPr eaLnBrk="1" hangingPunct="1"/>
            <a:r>
              <a:rPr lang="en-US" altLang="en-US" dirty="0"/>
              <a:t>Acquisition Assessment Matrix</a:t>
            </a:r>
          </a:p>
        </p:txBody>
      </p:sp>
      <p:sp>
        <p:nvSpPr>
          <p:cNvPr id="3" name="Text Placeholder 2">
            <a:extLst>
              <a:ext uri="{FF2B5EF4-FFF2-40B4-BE49-F238E27FC236}">
                <a16:creationId xmlns:a16="http://schemas.microsoft.com/office/drawing/2014/main" id="{D20B0AD7-EBE8-FE43-893F-5B425C3DFA42}"/>
              </a:ext>
            </a:extLst>
          </p:cNvPr>
          <p:cNvSpPr>
            <a:spLocks noGrp="1"/>
          </p:cNvSpPr>
          <p:nvPr>
            <p:ph type="body" sz="quarter" idx="10"/>
          </p:nvPr>
        </p:nvSpPr>
        <p:spPr/>
        <p:txBody>
          <a:bodyPr/>
          <a:lstStyle/>
          <a:p>
            <a:endParaRPr lang="en-US" dirty="0"/>
          </a:p>
        </p:txBody>
      </p:sp>
      <p:sp>
        <p:nvSpPr>
          <p:cNvPr id="2" name="Slide Number Placeholder 1">
            <a:extLst>
              <a:ext uri="{FF2B5EF4-FFF2-40B4-BE49-F238E27FC236}">
                <a16:creationId xmlns:a16="http://schemas.microsoft.com/office/drawing/2014/main" id="{F4AA6E34-1CB0-A64B-900A-E9E4A3F17C4E}"/>
              </a:ext>
            </a:extLst>
          </p:cNvPr>
          <p:cNvSpPr>
            <a:spLocks noGrp="1"/>
          </p:cNvSpPr>
          <p:nvPr>
            <p:ph type="sldNum" sz="quarter" idx="12"/>
          </p:nvPr>
        </p:nvSpPr>
        <p:spPr/>
        <p:txBody>
          <a:bodyPr/>
          <a:lstStyle/>
          <a:p>
            <a:pPr>
              <a:defRPr/>
            </a:pPr>
            <a:fld id="{97479CCE-7A95-E343-A725-97EFDF5A1D66}" type="slidenum">
              <a:rPr lang="en-US" altLang="en-US" smtClean="0"/>
              <a:pPr>
                <a:defRPr/>
              </a:pPr>
              <a:t>12</a:t>
            </a:fld>
            <a:endParaRPr lang="en-US" altLang="en-US" dirty="0"/>
          </a:p>
        </p:txBody>
      </p:sp>
      <p:graphicFrame>
        <p:nvGraphicFramePr>
          <p:cNvPr id="4" name="Content Placeholder 3">
            <a:extLst>
              <a:ext uri="{FF2B5EF4-FFF2-40B4-BE49-F238E27FC236}">
                <a16:creationId xmlns:a16="http://schemas.microsoft.com/office/drawing/2014/main" id="{139D671A-D825-F249-A091-C0B33B663323}"/>
              </a:ext>
            </a:extLst>
          </p:cNvPr>
          <p:cNvGraphicFramePr>
            <a:graphicFrameLocks noGrp="1"/>
          </p:cNvGraphicFramePr>
          <p:nvPr>
            <p:ph idx="4294967295"/>
            <p:extLst>
              <p:ext uri="{D42A27DB-BD31-4B8C-83A1-F6EECF244321}">
                <p14:modId xmlns:p14="http://schemas.microsoft.com/office/powerpoint/2010/main" val="273426615"/>
              </p:ext>
            </p:extLst>
          </p:nvPr>
        </p:nvGraphicFramePr>
        <p:xfrm>
          <a:off x="400832" y="1908176"/>
          <a:ext cx="9175072" cy="3373175"/>
        </p:xfrm>
        <a:graphic>
          <a:graphicData uri="http://schemas.openxmlformats.org/drawingml/2006/table">
            <a:tbl>
              <a:tblPr firstRow="1" firstCol="1" bandRow="1">
                <a:tableStyleId>{5C22544A-7EE6-4342-B048-85BDC9FD1C3A}</a:tableStyleId>
              </a:tblPr>
              <a:tblGrid>
                <a:gridCol w="2259275">
                  <a:extLst>
                    <a:ext uri="{9D8B030D-6E8A-4147-A177-3AD203B41FA5}">
                      <a16:colId xmlns:a16="http://schemas.microsoft.com/office/drawing/2014/main" val="20000"/>
                    </a:ext>
                  </a:extLst>
                </a:gridCol>
                <a:gridCol w="3535508">
                  <a:extLst>
                    <a:ext uri="{9D8B030D-6E8A-4147-A177-3AD203B41FA5}">
                      <a16:colId xmlns:a16="http://schemas.microsoft.com/office/drawing/2014/main" val="20001"/>
                    </a:ext>
                  </a:extLst>
                </a:gridCol>
                <a:gridCol w="3380289">
                  <a:extLst>
                    <a:ext uri="{9D8B030D-6E8A-4147-A177-3AD203B41FA5}">
                      <a16:colId xmlns:a16="http://schemas.microsoft.com/office/drawing/2014/main" val="20002"/>
                    </a:ext>
                  </a:extLst>
                </a:gridCol>
              </a:tblGrid>
              <a:tr h="315172">
                <a:tc>
                  <a:txBody>
                    <a:bodyPr/>
                    <a:lstStyle/>
                    <a:p>
                      <a:pPr marL="0" marR="0">
                        <a:lnSpc>
                          <a:spcPct val="100000"/>
                        </a:lnSpc>
                        <a:spcBef>
                          <a:spcPts val="0"/>
                        </a:spcBef>
                        <a:spcAft>
                          <a:spcPts val="0"/>
                        </a:spcAft>
                      </a:pPr>
                      <a:r>
                        <a:rPr lang="en-US" sz="1400" dirty="0">
                          <a:effectLst/>
                          <a:latin typeface="Century Gothic" panose="020B0502020202020204" pitchFamily="34" charset="0"/>
                        </a:rPr>
                        <a:t>Type</a:t>
                      </a:r>
                      <a:endParaRPr lang="en-US" sz="1400" dirty="0">
                        <a:effectLst/>
                        <a:latin typeface="Century Gothic" panose="020B0502020202020204" pitchFamily="34" charset="0"/>
                        <a:ea typeface="Calibri"/>
                        <a:cs typeface="Times New Roman"/>
                      </a:endParaRPr>
                    </a:p>
                  </a:txBody>
                  <a:tcPr marL="77174" marR="77174" marT="0" marB="0">
                    <a:solidFill>
                      <a:srgbClr val="1C8477"/>
                    </a:solidFill>
                  </a:tcPr>
                </a:tc>
                <a:tc>
                  <a:txBody>
                    <a:bodyPr/>
                    <a:lstStyle/>
                    <a:p>
                      <a:pPr marL="0" marR="0">
                        <a:lnSpc>
                          <a:spcPct val="100000"/>
                        </a:lnSpc>
                        <a:spcBef>
                          <a:spcPts val="0"/>
                        </a:spcBef>
                        <a:spcAft>
                          <a:spcPts val="0"/>
                        </a:spcAft>
                      </a:pPr>
                      <a:r>
                        <a:rPr lang="en-US" sz="1400" dirty="0">
                          <a:effectLst/>
                          <a:latin typeface="Century Gothic" panose="020B0502020202020204" pitchFamily="34" charset="0"/>
                        </a:rPr>
                        <a:t>Pros</a:t>
                      </a:r>
                      <a:endParaRPr lang="en-US" sz="1400" dirty="0">
                        <a:effectLst/>
                        <a:latin typeface="Century Gothic" panose="020B0502020202020204" pitchFamily="34" charset="0"/>
                        <a:ea typeface="Calibri"/>
                        <a:cs typeface="Times New Roman"/>
                      </a:endParaRPr>
                    </a:p>
                  </a:txBody>
                  <a:tcPr marL="77174" marR="77174" marT="0" marB="0">
                    <a:solidFill>
                      <a:srgbClr val="1C8477"/>
                    </a:solidFill>
                  </a:tcPr>
                </a:tc>
                <a:tc>
                  <a:txBody>
                    <a:bodyPr/>
                    <a:lstStyle/>
                    <a:p>
                      <a:pPr marL="0" marR="0">
                        <a:lnSpc>
                          <a:spcPct val="100000"/>
                        </a:lnSpc>
                        <a:spcBef>
                          <a:spcPts val="0"/>
                        </a:spcBef>
                        <a:spcAft>
                          <a:spcPts val="0"/>
                        </a:spcAft>
                      </a:pPr>
                      <a:r>
                        <a:rPr lang="en-US" sz="1400" dirty="0">
                          <a:effectLst/>
                          <a:latin typeface="Century Gothic" panose="020B0502020202020204" pitchFamily="34" charset="0"/>
                        </a:rPr>
                        <a:t>Cons</a:t>
                      </a:r>
                      <a:endParaRPr lang="en-US" sz="1400" dirty="0">
                        <a:effectLst/>
                        <a:latin typeface="Century Gothic" panose="020B0502020202020204" pitchFamily="34" charset="0"/>
                        <a:ea typeface="Calibri"/>
                        <a:cs typeface="Times New Roman"/>
                      </a:endParaRPr>
                    </a:p>
                  </a:txBody>
                  <a:tcPr marL="77174" marR="77174" marT="0" marB="0">
                    <a:solidFill>
                      <a:srgbClr val="1C8477"/>
                    </a:solidFill>
                  </a:tcPr>
                </a:tc>
                <a:extLst>
                  <a:ext uri="{0D108BD9-81ED-4DB2-BD59-A6C34878D82A}">
                    <a16:rowId xmlns:a16="http://schemas.microsoft.com/office/drawing/2014/main" val="10000"/>
                  </a:ext>
                </a:extLst>
              </a:tr>
              <a:tr h="1373292">
                <a:tc>
                  <a:txBody>
                    <a:bodyPr/>
                    <a:lstStyle/>
                    <a:p>
                      <a:pPr marL="0" marR="0">
                        <a:lnSpc>
                          <a:spcPct val="100000"/>
                        </a:lnSpc>
                        <a:spcBef>
                          <a:spcPts val="0"/>
                        </a:spcBef>
                        <a:spcAft>
                          <a:spcPts val="0"/>
                        </a:spcAft>
                      </a:pPr>
                      <a:r>
                        <a:rPr lang="en-US" sz="1400" dirty="0">
                          <a:effectLst/>
                          <a:latin typeface="Century Gothic" panose="020B0502020202020204" pitchFamily="34" charset="0"/>
                        </a:rPr>
                        <a:t>Open source:</a:t>
                      </a:r>
                    </a:p>
                    <a:p>
                      <a:pPr marL="0" marR="0">
                        <a:lnSpc>
                          <a:spcPct val="100000"/>
                        </a:lnSpc>
                        <a:spcBef>
                          <a:spcPts val="0"/>
                        </a:spcBef>
                        <a:spcAft>
                          <a:spcPts val="0"/>
                        </a:spcAft>
                      </a:pPr>
                      <a:r>
                        <a:rPr lang="en-US" sz="1400" dirty="0">
                          <a:effectLst/>
                          <a:latin typeface="Century Gothic" panose="020B0502020202020204" pitchFamily="34" charset="0"/>
                        </a:rPr>
                        <a:t>Source code and software freely</a:t>
                      </a:r>
                    </a:p>
                    <a:p>
                      <a:pPr marL="0" marR="0">
                        <a:lnSpc>
                          <a:spcPct val="100000"/>
                        </a:lnSpc>
                        <a:spcBef>
                          <a:spcPts val="0"/>
                        </a:spcBef>
                        <a:spcAft>
                          <a:spcPts val="0"/>
                        </a:spcAft>
                      </a:pPr>
                      <a:r>
                        <a:rPr lang="en-US" sz="1400" dirty="0">
                          <a:effectLst/>
                          <a:latin typeface="Century Gothic" panose="020B0502020202020204" pitchFamily="34" charset="0"/>
                        </a:rPr>
                        <a:t>available</a:t>
                      </a:r>
                      <a:endParaRPr lang="en-US" sz="1400" dirty="0">
                        <a:effectLst/>
                        <a:latin typeface="Century Gothic" panose="020B0502020202020204" pitchFamily="34" charset="0"/>
                        <a:ea typeface="Calibri"/>
                        <a:cs typeface="Times New Roman"/>
                      </a:endParaRPr>
                    </a:p>
                  </a:txBody>
                  <a:tcPr marL="77174" marR="77174" marT="0" marB="0">
                    <a:solidFill>
                      <a:srgbClr val="1C8477"/>
                    </a:solidFill>
                  </a:tcPr>
                </a:tc>
                <a:tc>
                  <a:txBody>
                    <a:bodyPr/>
                    <a:lstStyle/>
                    <a:p>
                      <a:pPr marL="342900" marR="0" lvl="0" indent="-342900">
                        <a:lnSpc>
                          <a:spcPct val="100000"/>
                        </a:lnSpc>
                        <a:spcBef>
                          <a:spcPts val="0"/>
                        </a:spcBef>
                        <a:spcAft>
                          <a:spcPts val="600"/>
                        </a:spcAft>
                        <a:buFont typeface="Arial" panose="020B0604020202020204" pitchFamily="34" charset="0"/>
                        <a:buChar char="•"/>
                      </a:pPr>
                      <a:r>
                        <a:rPr lang="en-US" sz="1400" dirty="0">
                          <a:solidFill>
                            <a:schemeClr val="dk1"/>
                          </a:solidFill>
                          <a:effectLst/>
                          <a:latin typeface="Century Gothic" panose="020B0502020202020204" pitchFamily="34" charset="0"/>
                          <a:ea typeface="+mn-ea"/>
                          <a:cs typeface="+mn-cs"/>
                        </a:rPr>
                        <a:t>Lower development costs</a:t>
                      </a:r>
                    </a:p>
                    <a:p>
                      <a:pPr marL="342900" marR="0" lvl="0" indent="-342900">
                        <a:lnSpc>
                          <a:spcPct val="100000"/>
                        </a:lnSpc>
                        <a:spcBef>
                          <a:spcPts val="0"/>
                        </a:spcBef>
                        <a:spcAft>
                          <a:spcPts val="600"/>
                        </a:spcAft>
                        <a:buFont typeface="Arial" panose="020B0604020202020204" pitchFamily="34" charset="0"/>
                        <a:buChar char="•"/>
                      </a:pPr>
                      <a:r>
                        <a:rPr lang="en-US" sz="1400" dirty="0">
                          <a:solidFill>
                            <a:schemeClr val="dk1"/>
                          </a:solidFill>
                          <a:effectLst/>
                          <a:latin typeface="Century Gothic" panose="020B0502020202020204" pitchFamily="34" charset="0"/>
                          <a:ea typeface="+mn-ea"/>
                          <a:cs typeface="+mn-cs"/>
                        </a:rPr>
                        <a:t>Able to adapt software</a:t>
                      </a:r>
                    </a:p>
                    <a:p>
                      <a:pPr marL="342900" marR="0" lvl="0" indent="-342900">
                        <a:lnSpc>
                          <a:spcPct val="100000"/>
                        </a:lnSpc>
                        <a:spcBef>
                          <a:spcPts val="0"/>
                        </a:spcBef>
                        <a:spcAft>
                          <a:spcPts val="600"/>
                        </a:spcAft>
                        <a:buFont typeface="Arial" panose="020B0604020202020204" pitchFamily="34" charset="0"/>
                        <a:buChar char="•"/>
                      </a:pPr>
                      <a:r>
                        <a:rPr lang="en-US" sz="1400" dirty="0">
                          <a:solidFill>
                            <a:schemeClr val="dk1"/>
                          </a:solidFill>
                          <a:effectLst/>
                          <a:latin typeface="Century Gothic" panose="020B0502020202020204" pitchFamily="34" charset="0"/>
                          <a:ea typeface="+mn-ea"/>
                          <a:cs typeface="+mn-cs"/>
                        </a:rPr>
                        <a:t>Able to engage local IT industry</a:t>
                      </a:r>
                    </a:p>
                    <a:p>
                      <a:pPr marL="342900" marR="0" lvl="0" indent="-342900">
                        <a:lnSpc>
                          <a:spcPct val="100000"/>
                        </a:lnSpc>
                        <a:spcBef>
                          <a:spcPts val="0"/>
                        </a:spcBef>
                        <a:spcAft>
                          <a:spcPts val="600"/>
                        </a:spcAft>
                        <a:buFont typeface="Arial" panose="020B0604020202020204" pitchFamily="34" charset="0"/>
                        <a:buChar char="•"/>
                      </a:pPr>
                      <a:r>
                        <a:rPr lang="en-US" sz="1400" dirty="0">
                          <a:solidFill>
                            <a:schemeClr val="dk1"/>
                          </a:solidFill>
                          <a:effectLst/>
                          <a:latin typeface="Century Gothic" panose="020B0502020202020204" pitchFamily="34" charset="0"/>
                          <a:ea typeface="+mn-ea"/>
                          <a:cs typeface="+mn-cs"/>
                        </a:rPr>
                        <a:t>Benefits from open source communities, if available</a:t>
                      </a:r>
                    </a:p>
                  </a:txBody>
                  <a:tcPr marL="77174" marR="77174" marT="0" marB="0"/>
                </a:tc>
                <a:tc>
                  <a:txBody>
                    <a:bodyPr/>
                    <a:lstStyle/>
                    <a:p>
                      <a:pPr marL="342900" marR="0" lvl="0" indent="-342900">
                        <a:lnSpc>
                          <a:spcPct val="100000"/>
                        </a:lnSpc>
                        <a:spcBef>
                          <a:spcPts val="0"/>
                        </a:spcBef>
                        <a:spcAft>
                          <a:spcPts val="600"/>
                        </a:spcAft>
                        <a:buFont typeface="Arial" panose="020B0604020202020204" pitchFamily="34" charset="0"/>
                        <a:buChar char="•"/>
                      </a:pPr>
                      <a:r>
                        <a:rPr lang="en-US" sz="1400" dirty="0">
                          <a:solidFill>
                            <a:schemeClr val="dk1"/>
                          </a:solidFill>
                          <a:effectLst/>
                          <a:latin typeface="Century Gothic" panose="020B0502020202020204" pitchFamily="34" charset="0"/>
                          <a:ea typeface="+mn-ea"/>
                          <a:cs typeface="+mn-cs"/>
                        </a:rPr>
                        <a:t>Product may not be supported</a:t>
                      </a:r>
                    </a:p>
                    <a:p>
                      <a:pPr marL="342900" marR="0" lvl="0" indent="-342900">
                        <a:lnSpc>
                          <a:spcPct val="100000"/>
                        </a:lnSpc>
                        <a:spcBef>
                          <a:spcPts val="0"/>
                        </a:spcBef>
                        <a:spcAft>
                          <a:spcPts val="600"/>
                        </a:spcAft>
                        <a:buFont typeface="Arial" panose="020B0604020202020204" pitchFamily="34" charset="0"/>
                        <a:buChar char="•"/>
                      </a:pPr>
                      <a:r>
                        <a:rPr lang="en-US" sz="1400" dirty="0">
                          <a:solidFill>
                            <a:schemeClr val="dk1"/>
                          </a:solidFill>
                          <a:effectLst/>
                          <a:latin typeface="Century Gothic" panose="020B0502020202020204" pitchFamily="34" charset="0"/>
                          <a:ea typeface="+mn-ea"/>
                          <a:cs typeface="+mn-cs"/>
                        </a:rPr>
                        <a:t>Open source community may be too fragmented to rely on</a:t>
                      </a:r>
                    </a:p>
                    <a:p>
                      <a:pPr marL="342900" marR="0" lvl="0" indent="-342900">
                        <a:lnSpc>
                          <a:spcPct val="100000"/>
                        </a:lnSpc>
                        <a:spcBef>
                          <a:spcPts val="0"/>
                        </a:spcBef>
                        <a:spcAft>
                          <a:spcPts val="600"/>
                        </a:spcAft>
                        <a:buFont typeface="Arial" panose="020B0604020202020204" pitchFamily="34" charset="0"/>
                        <a:buChar char="•"/>
                      </a:pPr>
                      <a:r>
                        <a:rPr lang="en-US" sz="1400" dirty="0">
                          <a:solidFill>
                            <a:schemeClr val="dk1"/>
                          </a:solidFill>
                          <a:effectLst/>
                          <a:latin typeface="Century Gothic" panose="020B0502020202020204" pitchFamily="34" charset="0"/>
                          <a:ea typeface="+mn-ea"/>
                          <a:cs typeface="+mn-cs"/>
                        </a:rPr>
                        <a:t>Hidden implementation and maintenance costs</a:t>
                      </a:r>
                    </a:p>
                  </a:txBody>
                  <a:tcPr marL="77174" marR="77174" marT="0" marB="0"/>
                </a:tc>
                <a:extLst>
                  <a:ext uri="{0D108BD9-81ED-4DB2-BD59-A6C34878D82A}">
                    <a16:rowId xmlns:a16="http://schemas.microsoft.com/office/drawing/2014/main" val="10001"/>
                  </a:ext>
                </a:extLst>
              </a:tr>
              <a:tr h="1684711">
                <a:tc>
                  <a:txBody>
                    <a:bodyPr/>
                    <a:lstStyle/>
                    <a:p>
                      <a:pPr marL="0" marR="0">
                        <a:lnSpc>
                          <a:spcPct val="100000"/>
                        </a:lnSpc>
                        <a:spcBef>
                          <a:spcPts val="0"/>
                        </a:spcBef>
                        <a:spcAft>
                          <a:spcPts val="0"/>
                        </a:spcAft>
                      </a:pPr>
                      <a:r>
                        <a:rPr lang="en-US" sz="1400" dirty="0">
                          <a:effectLst/>
                          <a:latin typeface="Century Gothic" panose="020B0502020202020204" pitchFamily="34" charset="0"/>
                        </a:rPr>
                        <a:t>Software as a service: Hosted on a remote server and provided in increments</a:t>
                      </a:r>
                      <a:endParaRPr lang="en-US" sz="1400" dirty="0">
                        <a:effectLst/>
                        <a:latin typeface="Century Gothic" panose="020B0502020202020204" pitchFamily="34" charset="0"/>
                        <a:ea typeface="Calibri"/>
                        <a:cs typeface="Times New Roman"/>
                      </a:endParaRPr>
                    </a:p>
                  </a:txBody>
                  <a:tcPr marL="77174" marR="77174" marT="0" marB="0">
                    <a:solidFill>
                      <a:srgbClr val="1C8477"/>
                    </a:solidFill>
                  </a:tcPr>
                </a:tc>
                <a:tc>
                  <a:txBody>
                    <a:bodyPr/>
                    <a:lstStyle/>
                    <a:p>
                      <a:pPr marL="342900" marR="0" lvl="0" indent="-342900">
                        <a:lnSpc>
                          <a:spcPct val="100000"/>
                        </a:lnSpc>
                        <a:spcBef>
                          <a:spcPts val="0"/>
                        </a:spcBef>
                        <a:spcAft>
                          <a:spcPts val="600"/>
                        </a:spcAft>
                        <a:buFont typeface="Arial" panose="020B0604020202020204" pitchFamily="34" charset="0"/>
                        <a:buChar char="•"/>
                      </a:pPr>
                      <a:r>
                        <a:rPr lang="en-US" sz="1400" dirty="0">
                          <a:solidFill>
                            <a:schemeClr val="dk1"/>
                          </a:solidFill>
                          <a:effectLst/>
                          <a:latin typeface="Century Gothic" panose="020B0502020202020204" pitchFamily="34" charset="0"/>
                          <a:ea typeface="+mn-ea"/>
                          <a:cs typeface="+mn-cs"/>
                        </a:rPr>
                        <a:t>Easy to implement</a:t>
                      </a:r>
                      <a:r>
                        <a:rPr lang="en-US" sz="1400" baseline="0" dirty="0">
                          <a:solidFill>
                            <a:schemeClr val="dk1"/>
                          </a:solidFill>
                          <a:effectLst/>
                          <a:latin typeface="Century Gothic" panose="020B0502020202020204" pitchFamily="34" charset="0"/>
                          <a:ea typeface="+mn-ea"/>
                          <a:cs typeface="+mn-cs"/>
                        </a:rPr>
                        <a:t> and</a:t>
                      </a:r>
                      <a:r>
                        <a:rPr lang="en-US" sz="1400" dirty="0">
                          <a:solidFill>
                            <a:schemeClr val="dk1"/>
                          </a:solidFill>
                          <a:effectLst/>
                          <a:latin typeface="Century Gothic" panose="020B0502020202020204" pitchFamily="34" charset="0"/>
                          <a:ea typeface="+mn-ea"/>
                          <a:cs typeface="+mn-cs"/>
                        </a:rPr>
                        <a:t> maintain</a:t>
                      </a:r>
                    </a:p>
                    <a:p>
                      <a:pPr marL="342900" marR="0" lvl="0" indent="-342900">
                        <a:lnSpc>
                          <a:spcPct val="100000"/>
                        </a:lnSpc>
                        <a:spcBef>
                          <a:spcPts val="0"/>
                        </a:spcBef>
                        <a:spcAft>
                          <a:spcPts val="600"/>
                        </a:spcAft>
                        <a:buFont typeface="Arial" panose="020B0604020202020204" pitchFamily="34" charset="0"/>
                        <a:buChar char="•"/>
                      </a:pPr>
                      <a:r>
                        <a:rPr lang="en-US" sz="1400" dirty="0">
                          <a:solidFill>
                            <a:schemeClr val="dk1"/>
                          </a:solidFill>
                          <a:effectLst/>
                          <a:latin typeface="Century Gothic" panose="020B0502020202020204" pitchFamily="34" charset="0"/>
                          <a:ea typeface="+mn-ea"/>
                          <a:cs typeface="+mn-cs"/>
                        </a:rPr>
                        <a:t>Clear cost structure</a:t>
                      </a:r>
                    </a:p>
                    <a:p>
                      <a:pPr marL="342900" marR="0" lvl="0" indent="-342900">
                        <a:lnSpc>
                          <a:spcPct val="100000"/>
                        </a:lnSpc>
                        <a:spcBef>
                          <a:spcPts val="0"/>
                        </a:spcBef>
                        <a:spcAft>
                          <a:spcPts val="600"/>
                        </a:spcAft>
                        <a:buFont typeface="Arial" panose="020B0604020202020204" pitchFamily="34" charset="0"/>
                        <a:buChar char="•"/>
                      </a:pPr>
                      <a:r>
                        <a:rPr lang="en-US" sz="1400" dirty="0">
                          <a:solidFill>
                            <a:schemeClr val="dk1"/>
                          </a:solidFill>
                          <a:effectLst/>
                          <a:latin typeface="Century Gothic" panose="020B0502020202020204" pitchFamily="34" charset="0"/>
                          <a:ea typeface="+mn-ea"/>
                          <a:cs typeface="+mn-cs"/>
                        </a:rPr>
                        <a:t>Upgrades can be shared easily (maybe at a cost)</a:t>
                      </a:r>
                    </a:p>
                  </a:txBody>
                  <a:tcPr marL="77174" marR="77174" marT="0" marB="0"/>
                </a:tc>
                <a:tc>
                  <a:txBody>
                    <a:bodyPr/>
                    <a:lstStyle/>
                    <a:p>
                      <a:pPr marL="342900" marR="0" lvl="0" indent="-342900">
                        <a:lnSpc>
                          <a:spcPct val="100000"/>
                        </a:lnSpc>
                        <a:spcBef>
                          <a:spcPts val="0"/>
                        </a:spcBef>
                        <a:spcAft>
                          <a:spcPts val="600"/>
                        </a:spcAft>
                        <a:buFont typeface="Arial" panose="020B0604020202020204" pitchFamily="34" charset="0"/>
                        <a:buChar char="•"/>
                      </a:pPr>
                      <a:r>
                        <a:rPr lang="en-US" sz="1400" dirty="0">
                          <a:solidFill>
                            <a:schemeClr val="dk1"/>
                          </a:solidFill>
                          <a:effectLst/>
                          <a:latin typeface="Century Gothic" panose="020B0502020202020204" pitchFamily="34" charset="0"/>
                          <a:ea typeface="+mn-ea"/>
                          <a:cs typeface="+mn-cs"/>
                        </a:rPr>
                        <a:t>Data hosted on remote servers, which may conflict with privacy or policy</a:t>
                      </a:r>
                    </a:p>
                    <a:p>
                      <a:pPr marL="342900" marR="0" lvl="0" indent="-342900">
                        <a:lnSpc>
                          <a:spcPct val="100000"/>
                        </a:lnSpc>
                        <a:spcBef>
                          <a:spcPts val="0"/>
                        </a:spcBef>
                        <a:spcAft>
                          <a:spcPts val="600"/>
                        </a:spcAft>
                        <a:buFont typeface="Arial" panose="020B0604020202020204" pitchFamily="34" charset="0"/>
                        <a:buChar char="•"/>
                      </a:pPr>
                      <a:r>
                        <a:rPr lang="en-US" sz="1400" dirty="0">
                          <a:solidFill>
                            <a:schemeClr val="dk1"/>
                          </a:solidFill>
                          <a:effectLst/>
                          <a:latin typeface="Century Gothic" panose="020B0502020202020204" pitchFamily="34" charset="0"/>
                          <a:ea typeface="+mn-ea"/>
                          <a:cs typeface="+mn-cs"/>
                        </a:rPr>
                        <a:t>Governments may not be able to take over regular fee</a:t>
                      </a:r>
                    </a:p>
                    <a:p>
                      <a:pPr marL="342900" marR="0" lvl="0" indent="-342900">
                        <a:lnSpc>
                          <a:spcPct val="100000"/>
                        </a:lnSpc>
                        <a:spcBef>
                          <a:spcPts val="0"/>
                        </a:spcBef>
                        <a:spcAft>
                          <a:spcPts val="600"/>
                        </a:spcAft>
                        <a:buFont typeface="Arial" panose="020B0604020202020204" pitchFamily="34" charset="0"/>
                        <a:buChar char="•"/>
                      </a:pPr>
                      <a:r>
                        <a:rPr lang="en-US" sz="1400" dirty="0">
                          <a:solidFill>
                            <a:schemeClr val="dk1"/>
                          </a:solidFill>
                          <a:effectLst/>
                          <a:latin typeface="Century Gothic" panose="020B0502020202020204" pitchFamily="34" charset="0"/>
                          <a:ea typeface="+mn-ea"/>
                          <a:cs typeface="+mn-cs"/>
                        </a:rPr>
                        <a:t>May not be suitable for or adaptable to country needs</a:t>
                      </a:r>
                    </a:p>
                  </a:txBody>
                  <a:tcPr marL="77174" marR="77174"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797687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BF9CEEF0-1121-C24E-8D86-9EABF9B4E2E5}"/>
              </a:ext>
            </a:extLst>
          </p:cNvPr>
          <p:cNvSpPr>
            <a:spLocks noGrp="1"/>
          </p:cNvSpPr>
          <p:nvPr>
            <p:ph type="title"/>
          </p:nvPr>
        </p:nvSpPr>
        <p:spPr/>
        <p:txBody>
          <a:bodyPr/>
          <a:lstStyle/>
          <a:p>
            <a:r>
              <a:rPr lang="en-US" altLang="en-US" dirty="0"/>
              <a:t>EMR Benefits</a:t>
            </a:r>
          </a:p>
        </p:txBody>
      </p:sp>
      <p:sp>
        <p:nvSpPr>
          <p:cNvPr id="34819" name="Content Placeholder 2">
            <a:extLst>
              <a:ext uri="{FF2B5EF4-FFF2-40B4-BE49-F238E27FC236}">
                <a16:creationId xmlns:a16="http://schemas.microsoft.com/office/drawing/2014/main" id="{1C36A980-5169-7C4D-B6B1-E5620DA63376}"/>
              </a:ext>
            </a:extLst>
          </p:cNvPr>
          <p:cNvSpPr>
            <a:spLocks noGrp="1"/>
          </p:cNvSpPr>
          <p:nvPr>
            <p:ph type="body" sz="quarter" idx="10"/>
          </p:nvPr>
        </p:nvSpPr>
        <p:spPr>
          <a:xfrm>
            <a:off x="395336" y="1806879"/>
            <a:ext cx="9147783" cy="5432121"/>
          </a:xfrm>
        </p:spPr>
        <p:txBody>
          <a:bodyPr/>
          <a:lstStyle/>
          <a:p>
            <a:pPr>
              <a:lnSpc>
                <a:spcPct val="100000"/>
              </a:lnSpc>
              <a:spcAft>
                <a:spcPts val="1200"/>
              </a:spcAft>
            </a:pPr>
            <a:r>
              <a:rPr lang="en-US" altLang="en-US" sz="2200" dirty="0"/>
              <a:t>Support clinical management through individual patient data that are collected and accessible at the point of care</a:t>
            </a:r>
          </a:p>
          <a:p>
            <a:pPr>
              <a:lnSpc>
                <a:spcPct val="100000"/>
              </a:lnSpc>
              <a:spcAft>
                <a:spcPts val="1200"/>
              </a:spcAft>
            </a:pPr>
            <a:r>
              <a:rPr lang="en-US" altLang="en-US" sz="2200" dirty="0"/>
              <a:t>Generate warnings for abnormal laboratory and imaging results </a:t>
            </a:r>
          </a:p>
          <a:p>
            <a:pPr>
              <a:lnSpc>
                <a:spcPct val="100000"/>
              </a:lnSpc>
              <a:spcAft>
                <a:spcPts val="1200"/>
              </a:spcAft>
            </a:pPr>
            <a:r>
              <a:rPr lang="en-US" altLang="en-US" sz="2200" dirty="0"/>
              <a:t>Provide reminders for appointments, routine screenings, prescriptions, administration of vaccines, and other health maintenance benefits</a:t>
            </a:r>
          </a:p>
          <a:p>
            <a:pPr>
              <a:lnSpc>
                <a:spcPct val="100000"/>
              </a:lnSpc>
              <a:spcAft>
                <a:spcPts val="1200"/>
              </a:spcAft>
            </a:pPr>
            <a:r>
              <a:rPr lang="en-US" altLang="en-US" sz="2200" dirty="0"/>
              <a:t>Improve legibility of clinical notes, reducing clinical errors associated with illegible handwriting</a:t>
            </a:r>
          </a:p>
          <a:p>
            <a:pPr>
              <a:lnSpc>
                <a:spcPct val="100000"/>
              </a:lnSpc>
              <a:spcAft>
                <a:spcPts val="1200"/>
              </a:spcAft>
            </a:pPr>
            <a:r>
              <a:rPr lang="en-US" altLang="en-US" sz="2200" dirty="0"/>
              <a:t>Provide better diagnosis of disease and mortality (linked to the</a:t>
            </a:r>
            <a:r>
              <a:rPr lang="en-US" sz="2200" dirty="0"/>
              <a:t>10th revision of the International Statistical Classification of Diseases and Related Health Problems</a:t>
            </a:r>
            <a:r>
              <a:rPr lang="en-US" altLang="en-US" sz="2200" dirty="0"/>
              <a:t>)</a:t>
            </a:r>
          </a:p>
          <a:p>
            <a:pPr>
              <a:lnSpc>
                <a:spcPct val="100000"/>
              </a:lnSpc>
              <a:spcAft>
                <a:spcPts val="1200"/>
              </a:spcAft>
            </a:pPr>
            <a:r>
              <a:rPr lang="en-US" altLang="en-US" sz="2200" dirty="0"/>
              <a:t>Facilitate speed and accessibility in obtaining consultations from distant specialists (referral systems)</a:t>
            </a:r>
          </a:p>
          <a:p>
            <a:endParaRPr lang="en-US" altLang="en-US" dirty="0"/>
          </a:p>
        </p:txBody>
      </p:sp>
      <p:sp>
        <p:nvSpPr>
          <p:cNvPr id="2" name="Slide Number Placeholder 1">
            <a:extLst>
              <a:ext uri="{FF2B5EF4-FFF2-40B4-BE49-F238E27FC236}">
                <a16:creationId xmlns:a16="http://schemas.microsoft.com/office/drawing/2014/main" id="{8B27EF5C-3A1D-D548-AC95-54767089236F}"/>
              </a:ext>
            </a:extLst>
          </p:cNvPr>
          <p:cNvSpPr>
            <a:spLocks noGrp="1"/>
          </p:cNvSpPr>
          <p:nvPr>
            <p:ph type="sldNum" sz="quarter" idx="12"/>
          </p:nvPr>
        </p:nvSpPr>
        <p:spPr/>
        <p:txBody>
          <a:bodyPr/>
          <a:lstStyle/>
          <a:p>
            <a:fld id="{97479CCE-7A95-E343-A725-97EFDF5A1D66}" type="slidenum">
              <a:rPr lang="en-US" altLang="en-US" smtClean="0"/>
              <a:pPr/>
              <a:t>13</a:t>
            </a:fld>
            <a:endParaRPr lang="en-US" altLang="en-US" dirty="0"/>
          </a:p>
        </p:txBody>
      </p:sp>
    </p:spTree>
    <p:extLst>
      <p:ext uri="{BB962C8B-B14F-4D97-AF65-F5344CB8AC3E}">
        <p14:creationId xmlns:p14="http://schemas.microsoft.com/office/powerpoint/2010/main" val="10928231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96FDF08A-DE55-394C-94FF-C2775B3B26C3}"/>
              </a:ext>
            </a:extLst>
          </p:cNvPr>
          <p:cNvSpPr>
            <a:spLocks noGrp="1"/>
          </p:cNvSpPr>
          <p:nvPr>
            <p:ph type="title"/>
          </p:nvPr>
        </p:nvSpPr>
        <p:spPr/>
        <p:txBody>
          <a:bodyPr/>
          <a:lstStyle/>
          <a:p>
            <a:r>
              <a:rPr lang="en-US" altLang="en-US" dirty="0"/>
              <a:t>EMR Benefits</a:t>
            </a:r>
          </a:p>
        </p:txBody>
      </p:sp>
      <p:sp>
        <p:nvSpPr>
          <p:cNvPr id="52227" name="Content Placeholder 2">
            <a:extLst>
              <a:ext uri="{FF2B5EF4-FFF2-40B4-BE49-F238E27FC236}">
                <a16:creationId xmlns:a16="http://schemas.microsoft.com/office/drawing/2014/main" id="{6C1EFB55-5746-2C48-98AF-F51D2E509FCC}"/>
              </a:ext>
            </a:extLst>
          </p:cNvPr>
          <p:cNvSpPr>
            <a:spLocks noGrp="1"/>
          </p:cNvSpPr>
          <p:nvPr>
            <p:ph type="body" sz="quarter" idx="10"/>
          </p:nvPr>
        </p:nvSpPr>
        <p:spPr>
          <a:xfrm>
            <a:off x="406625" y="2133599"/>
            <a:ext cx="9147783" cy="3140927"/>
          </a:xfrm>
        </p:spPr>
        <p:txBody>
          <a:bodyPr/>
          <a:lstStyle/>
          <a:p>
            <a:pPr>
              <a:spcAft>
                <a:spcPts val="1200"/>
              </a:spcAft>
            </a:pPr>
            <a:r>
              <a:rPr lang="en-US" altLang="en-US" dirty="0"/>
              <a:t>Support service monitoring (reporting outcomes, budgets, and supplies)</a:t>
            </a:r>
          </a:p>
          <a:p>
            <a:pPr>
              <a:spcAft>
                <a:spcPts val="1200"/>
              </a:spcAft>
            </a:pPr>
            <a:r>
              <a:rPr lang="en-US" altLang="en-US" dirty="0"/>
              <a:t>Support data back-up and archiving</a:t>
            </a:r>
          </a:p>
          <a:p>
            <a:pPr>
              <a:spcAft>
                <a:spcPts val="1200"/>
              </a:spcAft>
            </a:pPr>
            <a:r>
              <a:rPr lang="en-US" altLang="en-US" dirty="0"/>
              <a:t>Provide easy information transfer and sharing with other databases</a:t>
            </a:r>
          </a:p>
          <a:p>
            <a:pPr>
              <a:spcAft>
                <a:spcPts val="1200"/>
              </a:spcAft>
            </a:pPr>
            <a:r>
              <a:rPr lang="en-US" altLang="en-US" dirty="0"/>
              <a:t>Support clinical research</a:t>
            </a:r>
          </a:p>
        </p:txBody>
      </p:sp>
      <p:sp>
        <p:nvSpPr>
          <p:cNvPr id="2" name="Slide Number Placeholder 1">
            <a:extLst>
              <a:ext uri="{FF2B5EF4-FFF2-40B4-BE49-F238E27FC236}">
                <a16:creationId xmlns:a16="http://schemas.microsoft.com/office/drawing/2014/main" id="{72C73AEA-5814-C04D-BBC2-56817361DE5B}"/>
              </a:ext>
            </a:extLst>
          </p:cNvPr>
          <p:cNvSpPr>
            <a:spLocks noGrp="1"/>
          </p:cNvSpPr>
          <p:nvPr>
            <p:ph type="sldNum" sz="quarter" idx="12"/>
          </p:nvPr>
        </p:nvSpPr>
        <p:spPr/>
        <p:txBody>
          <a:bodyPr/>
          <a:lstStyle/>
          <a:p>
            <a:fld id="{97479CCE-7A95-E343-A725-97EFDF5A1D66}" type="slidenum">
              <a:rPr lang="en-US" altLang="en-US" smtClean="0"/>
              <a:pPr/>
              <a:t>14</a:t>
            </a:fld>
            <a:endParaRPr lang="en-US" altLang="en-US" dirty="0"/>
          </a:p>
        </p:txBody>
      </p:sp>
    </p:spTree>
    <p:extLst>
      <p:ext uri="{BB962C8B-B14F-4D97-AF65-F5344CB8AC3E}">
        <p14:creationId xmlns:p14="http://schemas.microsoft.com/office/powerpoint/2010/main" val="1535288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0BE7C65F-AAD2-7449-8173-298BEF7D5476}"/>
              </a:ext>
            </a:extLst>
          </p:cNvPr>
          <p:cNvSpPr>
            <a:spLocks noGrp="1"/>
          </p:cNvSpPr>
          <p:nvPr>
            <p:ph type="title"/>
          </p:nvPr>
        </p:nvSpPr>
        <p:spPr/>
        <p:txBody>
          <a:bodyPr/>
          <a:lstStyle/>
          <a:p>
            <a:r>
              <a:rPr lang="en-US" altLang="en-US" dirty="0"/>
              <a:t>EMR Implementation Considerations</a:t>
            </a:r>
          </a:p>
        </p:txBody>
      </p:sp>
      <p:sp>
        <p:nvSpPr>
          <p:cNvPr id="14339" name="Content Placeholder 2">
            <a:extLst>
              <a:ext uri="{FF2B5EF4-FFF2-40B4-BE49-F238E27FC236}">
                <a16:creationId xmlns:a16="http://schemas.microsoft.com/office/drawing/2014/main" id="{3DF9DF1E-0763-0643-B227-3B5B425A8821}"/>
              </a:ext>
            </a:extLst>
          </p:cNvPr>
          <p:cNvSpPr>
            <a:spLocks noGrp="1"/>
          </p:cNvSpPr>
          <p:nvPr>
            <p:ph type="body" sz="quarter" idx="10"/>
          </p:nvPr>
        </p:nvSpPr>
        <p:spPr>
          <a:xfrm>
            <a:off x="406625" y="2133600"/>
            <a:ext cx="9147783" cy="4640540"/>
          </a:xfrm>
        </p:spPr>
        <p:txBody>
          <a:bodyPr/>
          <a:lstStyle/>
          <a:p>
            <a:pPr>
              <a:spcAft>
                <a:spcPts val="1200"/>
              </a:spcAft>
            </a:pPr>
            <a:r>
              <a:rPr lang="en-US" altLang="en-US" dirty="0"/>
              <a:t>Poor IT infrastructure (power outages, limited network connectivity and bandwidth) increases the cost to set up and maintain the systems</a:t>
            </a:r>
          </a:p>
          <a:p>
            <a:pPr>
              <a:spcAft>
                <a:spcPts val="1200"/>
              </a:spcAft>
            </a:pPr>
            <a:r>
              <a:rPr lang="en-US" altLang="en-US" dirty="0"/>
              <a:t>Limited healthcare staff with heavy workload</a:t>
            </a:r>
          </a:p>
          <a:p>
            <a:pPr>
              <a:spcAft>
                <a:spcPts val="1200"/>
              </a:spcAft>
            </a:pPr>
            <a:r>
              <a:rPr lang="en-US" altLang="en-US" dirty="0"/>
              <a:t>Insufficient investment in research to develop patient-centered information systems that would meet the needs of a particular healthcare system</a:t>
            </a:r>
          </a:p>
          <a:p>
            <a:pPr>
              <a:spcAft>
                <a:spcPts val="1200"/>
              </a:spcAft>
            </a:pPr>
            <a:r>
              <a:rPr lang="en-US" altLang="en-US" dirty="0"/>
              <a:t>Security, confidentiality, and reliability</a:t>
            </a:r>
          </a:p>
          <a:p>
            <a:endParaRPr lang="en-US" altLang="en-US" dirty="0"/>
          </a:p>
          <a:p>
            <a:endParaRPr lang="en-US" altLang="en-US" dirty="0"/>
          </a:p>
        </p:txBody>
      </p:sp>
      <p:sp>
        <p:nvSpPr>
          <p:cNvPr id="2" name="Slide Number Placeholder 1">
            <a:extLst>
              <a:ext uri="{FF2B5EF4-FFF2-40B4-BE49-F238E27FC236}">
                <a16:creationId xmlns:a16="http://schemas.microsoft.com/office/drawing/2014/main" id="{CEA44ACD-4F56-8C46-9E30-DB34AF02C1B8}"/>
              </a:ext>
            </a:extLst>
          </p:cNvPr>
          <p:cNvSpPr>
            <a:spLocks noGrp="1"/>
          </p:cNvSpPr>
          <p:nvPr>
            <p:ph type="sldNum" sz="quarter" idx="12"/>
          </p:nvPr>
        </p:nvSpPr>
        <p:spPr/>
        <p:txBody>
          <a:bodyPr/>
          <a:lstStyle/>
          <a:p>
            <a:fld id="{97479CCE-7A95-E343-A725-97EFDF5A1D66}" type="slidenum">
              <a:rPr lang="en-US" altLang="en-US" smtClean="0"/>
              <a:pPr/>
              <a:t>15</a:t>
            </a:fld>
            <a:endParaRPr lang="en-US" altLang="en-US" dirty="0"/>
          </a:p>
        </p:txBody>
      </p:sp>
    </p:spTree>
    <p:extLst>
      <p:ext uri="{BB962C8B-B14F-4D97-AF65-F5344CB8AC3E}">
        <p14:creationId xmlns:p14="http://schemas.microsoft.com/office/powerpoint/2010/main" val="21804829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65A786CD-DCF0-A74B-B2C8-460077063448}"/>
              </a:ext>
            </a:extLst>
          </p:cNvPr>
          <p:cNvSpPr>
            <a:spLocks noGrp="1"/>
          </p:cNvSpPr>
          <p:nvPr>
            <p:ph type="title"/>
          </p:nvPr>
        </p:nvSpPr>
        <p:spPr/>
        <p:txBody>
          <a:bodyPr/>
          <a:lstStyle/>
          <a:p>
            <a:r>
              <a:rPr lang="en-US" altLang="en-US" dirty="0"/>
              <a:t>EMR Implementation Considerations</a:t>
            </a:r>
          </a:p>
        </p:txBody>
      </p:sp>
      <p:sp>
        <p:nvSpPr>
          <p:cNvPr id="55299" name="Content Placeholder 2">
            <a:extLst>
              <a:ext uri="{FF2B5EF4-FFF2-40B4-BE49-F238E27FC236}">
                <a16:creationId xmlns:a16="http://schemas.microsoft.com/office/drawing/2014/main" id="{54D722DB-0937-834D-8E8C-CAC7CAE96CE0}"/>
              </a:ext>
            </a:extLst>
          </p:cNvPr>
          <p:cNvSpPr>
            <a:spLocks noGrp="1"/>
          </p:cNvSpPr>
          <p:nvPr>
            <p:ph type="body" sz="quarter" idx="10"/>
          </p:nvPr>
        </p:nvSpPr>
        <p:spPr>
          <a:xfrm>
            <a:off x="406625" y="1655018"/>
            <a:ext cx="9147783" cy="4640540"/>
          </a:xfrm>
        </p:spPr>
        <p:txBody>
          <a:bodyPr/>
          <a:lstStyle/>
          <a:p>
            <a:pPr>
              <a:spcAft>
                <a:spcPts val="1200"/>
              </a:spcAft>
            </a:pPr>
            <a:r>
              <a:rPr lang="en-US" altLang="en-US" dirty="0"/>
              <a:t>Technology, access, and interoperability</a:t>
            </a:r>
          </a:p>
          <a:p>
            <a:pPr>
              <a:spcAft>
                <a:spcPts val="1200"/>
              </a:spcAft>
            </a:pPr>
            <a:r>
              <a:rPr lang="en-US" altLang="en-US" dirty="0"/>
              <a:t>Staff buy-in and political will and buy-in (IT culture: behavioral aspects) </a:t>
            </a:r>
          </a:p>
          <a:p>
            <a:pPr>
              <a:spcAft>
                <a:spcPts val="1200"/>
              </a:spcAft>
            </a:pPr>
            <a:r>
              <a:rPr lang="en-US" altLang="en-US" dirty="0"/>
              <a:t>Licensing and contracting</a:t>
            </a:r>
          </a:p>
          <a:p>
            <a:pPr>
              <a:spcAft>
                <a:spcPts val="1200"/>
              </a:spcAft>
            </a:pPr>
            <a:r>
              <a:rPr lang="en-US" altLang="en-US" dirty="0"/>
              <a:t>Timelines</a:t>
            </a:r>
          </a:p>
          <a:p>
            <a:pPr>
              <a:spcAft>
                <a:spcPts val="1200"/>
              </a:spcAft>
            </a:pPr>
            <a:r>
              <a:rPr lang="en-US" altLang="en-US" dirty="0"/>
              <a:t>User fit: Does system fit well within existing culture, language, and user workflows?</a:t>
            </a:r>
          </a:p>
          <a:p>
            <a:pPr>
              <a:spcAft>
                <a:spcPts val="1200"/>
              </a:spcAft>
            </a:pPr>
            <a:r>
              <a:rPr lang="en-US" altLang="en-US" dirty="0"/>
              <a:t>Sustainability and adaptability</a:t>
            </a:r>
          </a:p>
          <a:p>
            <a:pPr>
              <a:spcAft>
                <a:spcPts val="1200"/>
              </a:spcAft>
            </a:pPr>
            <a:r>
              <a:rPr lang="en-US" altLang="en-US" dirty="0"/>
              <a:t>Scalability</a:t>
            </a:r>
          </a:p>
          <a:p>
            <a:pPr>
              <a:spcAft>
                <a:spcPts val="1200"/>
              </a:spcAft>
            </a:pPr>
            <a:r>
              <a:rPr lang="en-US" altLang="en-US" dirty="0"/>
              <a:t>Change management</a:t>
            </a:r>
          </a:p>
        </p:txBody>
      </p:sp>
      <p:sp>
        <p:nvSpPr>
          <p:cNvPr id="2" name="Slide Number Placeholder 1">
            <a:extLst>
              <a:ext uri="{FF2B5EF4-FFF2-40B4-BE49-F238E27FC236}">
                <a16:creationId xmlns:a16="http://schemas.microsoft.com/office/drawing/2014/main" id="{B0A65B6E-6D1A-644E-80A8-FEF1A77A2DCB}"/>
              </a:ext>
            </a:extLst>
          </p:cNvPr>
          <p:cNvSpPr>
            <a:spLocks noGrp="1"/>
          </p:cNvSpPr>
          <p:nvPr>
            <p:ph type="sldNum" sz="quarter" idx="12"/>
          </p:nvPr>
        </p:nvSpPr>
        <p:spPr/>
        <p:txBody>
          <a:bodyPr/>
          <a:lstStyle/>
          <a:p>
            <a:fld id="{97479CCE-7A95-E343-A725-97EFDF5A1D66}" type="slidenum">
              <a:rPr lang="en-US" altLang="en-US" smtClean="0"/>
              <a:pPr/>
              <a:t>16</a:t>
            </a:fld>
            <a:endParaRPr lang="en-US" altLang="en-US" dirty="0"/>
          </a:p>
        </p:txBody>
      </p:sp>
    </p:spTree>
    <p:extLst>
      <p:ext uri="{BB962C8B-B14F-4D97-AF65-F5344CB8AC3E}">
        <p14:creationId xmlns:p14="http://schemas.microsoft.com/office/powerpoint/2010/main" val="39003924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2E35C25D-5EA8-364D-88E1-D1A8FE1F79E8}"/>
              </a:ext>
            </a:extLst>
          </p:cNvPr>
          <p:cNvSpPr>
            <a:spLocks noGrp="1"/>
          </p:cNvSpPr>
          <p:nvPr>
            <p:ph type="title"/>
          </p:nvPr>
        </p:nvSpPr>
        <p:spPr/>
        <p:txBody>
          <a:bodyPr/>
          <a:lstStyle/>
          <a:p>
            <a:r>
              <a:rPr lang="en-US" altLang="en-US" dirty="0"/>
              <a:t>Patient Unique Identifier</a:t>
            </a:r>
          </a:p>
        </p:txBody>
      </p:sp>
      <p:sp>
        <p:nvSpPr>
          <p:cNvPr id="56323" name="Content Placeholder 2">
            <a:extLst>
              <a:ext uri="{FF2B5EF4-FFF2-40B4-BE49-F238E27FC236}">
                <a16:creationId xmlns:a16="http://schemas.microsoft.com/office/drawing/2014/main" id="{2B875AAF-5CAD-E44A-80E1-A75695845F40}"/>
              </a:ext>
            </a:extLst>
          </p:cNvPr>
          <p:cNvSpPr>
            <a:spLocks noGrp="1"/>
          </p:cNvSpPr>
          <p:nvPr>
            <p:ph type="body" sz="quarter" idx="10"/>
          </p:nvPr>
        </p:nvSpPr>
        <p:spPr/>
        <p:txBody>
          <a:bodyPr/>
          <a:lstStyle/>
          <a:p>
            <a:pPr>
              <a:spcAft>
                <a:spcPts val="1200"/>
              </a:spcAft>
            </a:pPr>
            <a:r>
              <a:rPr lang="en-US" altLang="en-US" dirty="0"/>
              <a:t>A PUID is a numeric or alphanumeric string that is associated with a single patient in a given health register or a health records system.</a:t>
            </a:r>
          </a:p>
          <a:p>
            <a:pPr>
              <a:spcAft>
                <a:spcPts val="1200"/>
              </a:spcAft>
            </a:pPr>
            <a:r>
              <a:rPr lang="en-US" altLang="en-US" dirty="0"/>
              <a:t>PUIDs should be portable across different systems.</a:t>
            </a:r>
          </a:p>
        </p:txBody>
      </p:sp>
      <p:sp>
        <p:nvSpPr>
          <p:cNvPr id="2" name="Slide Number Placeholder 1">
            <a:extLst>
              <a:ext uri="{FF2B5EF4-FFF2-40B4-BE49-F238E27FC236}">
                <a16:creationId xmlns:a16="http://schemas.microsoft.com/office/drawing/2014/main" id="{7003786D-BB93-1C44-B115-DC396C8F4BBE}"/>
              </a:ext>
            </a:extLst>
          </p:cNvPr>
          <p:cNvSpPr>
            <a:spLocks noGrp="1"/>
          </p:cNvSpPr>
          <p:nvPr>
            <p:ph type="sldNum" sz="quarter" idx="12"/>
          </p:nvPr>
        </p:nvSpPr>
        <p:spPr/>
        <p:txBody>
          <a:bodyPr/>
          <a:lstStyle/>
          <a:p>
            <a:fld id="{97479CCE-7A95-E343-A725-97EFDF5A1D66}" type="slidenum">
              <a:rPr lang="en-US" altLang="en-US" smtClean="0"/>
              <a:pPr/>
              <a:t>17</a:t>
            </a:fld>
            <a:endParaRPr lang="en-US" altLang="en-US" dirty="0"/>
          </a:p>
        </p:txBody>
      </p:sp>
    </p:spTree>
    <p:extLst>
      <p:ext uri="{BB962C8B-B14F-4D97-AF65-F5344CB8AC3E}">
        <p14:creationId xmlns:p14="http://schemas.microsoft.com/office/powerpoint/2010/main" val="16166346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885AB2B7-104F-0144-BEF4-326E855AA705}"/>
              </a:ext>
            </a:extLst>
          </p:cNvPr>
          <p:cNvSpPr>
            <a:spLocks noGrp="1"/>
          </p:cNvSpPr>
          <p:nvPr>
            <p:ph type="title"/>
          </p:nvPr>
        </p:nvSpPr>
        <p:spPr/>
        <p:txBody>
          <a:bodyPr/>
          <a:lstStyle/>
          <a:p>
            <a:r>
              <a:rPr lang="en-US" altLang="en-US" dirty="0"/>
              <a:t>PUID Components</a:t>
            </a:r>
          </a:p>
        </p:txBody>
      </p:sp>
      <p:sp>
        <p:nvSpPr>
          <p:cNvPr id="57347" name="Content Placeholder 2">
            <a:extLst>
              <a:ext uri="{FF2B5EF4-FFF2-40B4-BE49-F238E27FC236}">
                <a16:creationId xmlns:a16="http://schemas.microsoft.com/office/drawing/2014/main" id="{9218C681-6734-4447-B280-7E8F588B5917}"/>
              </a:ext>
            </a:extLst>
          </p:cNvPr>
          <p:cNvSpPr>
            <a:spLocks noGrp="1"/>
          </p:cNvSpPr>
          <p:nvPr>
            <p:ph type="body" sz="quarter" idx="10"/>
          </p:nvPr>
        </p:nvSpPr>
        <p:spPr>
          <a:xfrm>
            <a:off x="406625" y="2133599"/>
            <a:ext cx="9147783" cy="4793293"/>
          </a:xfrm>
        </p:spPr>
        <p:txBody>
          <a:bodyPr/>
          <a:lstStyle/>
          <a:p>
            <a:pPr>
              <a:spcAft>
                <a:spcPts val="1200"/>
              </a:spcAft>
            </a:pPr>
            <a:r>
              <a:rPr lang="en-US" altLang="en-US" dirty="0"/>
              <a:t>An identifier (numeric, alphanumeric) scheme</a:t>
            </a:r>
          </a:p>
          <a:p>
            <a:pPr>
              <a:spcAft>
                <a:spcPts val="1200"/>
              </a:spcAft>
            </a:pPr>
            <a:r>
              <a:rPr lang="en-US" altLang="en-US" dirty="0"/>
              <a:t>Identification mechanism</a:t>
            </a:r>
          </a:p>
          <a:p>
            <a:pPr>
              <a:spcAft>
                <a:spcPts val="1200"/>
              </a:spcAft>
            </a:pPr>
            <a:r>
              <a:rPr lang="en-US" altLang="en-US" dirty="0"/>
              <a:t>Index links the PUID and the identification information of the patient</a:t>
            </a:r>
          </a:p>
          <a:p>
            <a:pPr>
              <a:spcAft>
                <a:spcPts val="1200"/>
              </a:spcAft>
            </a:pPr>
            <a:r>
              <a:rPr lang="en-US" altLang="en-US" dirty="0"/>
              <a:t>Mechanism to hide or encrypt the identifier</a:t>
            </a:r>
          </a:p>
          <a:p>
            <a:pPr>
              <a:spcAft>
                <a:spcPts val="1200"/>
              </a:spcAft>
            </a:pPr>
            <a:r>
              <a:rPr lang="en-US" altLang="en-US" dirty="0"/>
              <a:t>Technology infrastructure to search, identify, match, encrypt, etc.</a:t>
            </a:r>
          </a:p>
          <a:p>
            <a:pPr>
              <a:spcAft>
                <a:spcPts val="1200"/>
              </a:spcAft>
            </a:pPr>
            <a:r>
              <a:rPr lang="en-US" altLang="en-US" dirty="0"/>
              <a:t>Administrative infrastructure, including the central governing authority</a:t>
            </a:r>
          </a:p>
        </p:txBody>
      </p:sp>
      <p:sp>
        <p:nvSpPr>
          <p:cNvPr id="2" name="Slide Number Placeholder 1">
            <a:extLst>
              <a:ext uri="{FF2B5EF4-FFF2-40B4-BE49-F238E27FC236}">
                <a16:creationId xmlns:a16="http://schemas.microsoft.com/office/drawing/2014/main" id="{ADC96EB4-E5B4-C949-BB23-9C92CE6853F2}"/>
              </a:ext>
            </a:extLst>
          </p:cNvPr>
          <p:cNvSpPr>
            <a:spLocks noGrp="1"/>
          </p:cNvSpPr>
          <p:nvPr>
            <p:ph type="sldNum" sz="quarter" idx="12"/>
          </p:nvPr>
        </p:nvSpPr>
        <p:spPr/>
        <p:txBody>
          <a:bodyPr/>
          <a:lstStyle/>
          <a:p>
            <a:fld id="{97479CCE-7A95-E343-A725-97EFDF5A1D66}" type="slidenum">
              <a:rPr lang="en-US" altLang="en-US" smtClean="0"/>
              <a:pPr/>
              <a:t>18</a:t>
            </a:fld>
            <a:endParaRPr lang="en-US" altLang="en-US" dirty="0"/>
          </a:p>
        </p:txBody>
      </p:sp>
    </p:spTree>
    <p:extLst>
      <p:ext uri="{BB962C8B-B14F-4D97-AF65-F5344CB8AC3E}">
        <p14:creationId xmlns:p14="http://schemas.microsoft.com/office/powerpoint/2010/main" val="20116777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14B8F156-85BD-A646-9433-0E2B91A9376B}"/>
              </a:ext>
            </a:extLst>
          </p:cNvPr>
          <p:cNvSpPr>
            <a:spLocks noGrp="1"/>
          </p:cNvSpPr>
          <p:nvPr>
            <p:ph type="title"/>
          </p:nvPr>
        </p:nvSpPr>
        <p:spPr/>
        <p:txBody>
          <a:bodyPr/>
          <a:lstStyle/>
          <a:p>
            <a:r>
              <a:rPr lang="en-US" altLang="en-US" dirty="0"/>
              <a:t>PUIDs: Functions and Objectives</a:t>
            </a:r>
          </a:p>
        </p:txBody>
      </p:sp>
      <p:sp>
        <p:nvSpPr>
          <p:cNvPr id="59395" name="Content Placeholder 2">
            <a:extLst>
              <a:ext uri="{FF2B5EF4-FFF2-40B4-BE49-F238E27FC236}">
                <a16:creationId xmlns:a16="http://schemas.microsoft.com/office/drawing/2014/main" id="{192B456D-E028-FC4C-AC9C-FE919E7B8DA1}"/>
              </a:ext>
            </a:extLst>
          </p:cNvPr>
          <p:cNvSpPr>
            <a:spLocks noGrp="1"/>
          </p:cNvSpPr>
          <p:nvPr>
            <p:ph type="body" sz="quarter" idx="10"/>
          </p:nvPr>
        </p:nvSpPr>
        <p:spPr/>
        <p:txBody>
          <a:bodyPr/>
          <a:lstStyle/>
          <a:p>
            <a:pPr>
              <a:spcAft>
                <a:spcPts val="1200"/>
              </a:spcAft>
            </a:pPr>
            <a:r>
              <a:rPr lang="en-US" altLang="en-US" dirty="0"/>
              <a:t>Support the protection of privacy and confidentiality through accurate identification (explicit identification of patient information) and de-identification (mask, encrypt, or hide patient information) </a:t>
            </a:r>
          </a:p>
          <a:p>
            <a:pPr>
              <a:spcAft>
                <a:spcPts val="1200"/>
              </a:spcAft>
            </a:pPr>
            <a:r>
              <a:rPr lang="en-US" altLang="en-US" dirty="0"/>
              <a:t>Help prevent, detect, or mitigate problems caused by duplicate records and patient mix-ups or mistaken identity</a:t>
            </a:r>
          </a:p>
        </p:txBody>
      </p:sp>
      <p:sp>
        <p:nvSpPr>
          <p:cNvPr id="2" name="Slide Number Placeholder 1">
            <a:extLst>
              <a:ext uri="{FF2B5EF4-FFF2-40B4-BE49-F238E27FC236}">
                <a16:creationId xmlns:a16="http://schemas.microsoft.com/office/drawing/2014/main" id="{50A846B8-B2A1-0A4D-ACE6-63296EB493F5}"/>
              </a:ext>
            </a:extLst>
          </p:cNvPr>
          <p:cNvSpPr>
            <a:spLocks noGrp="1"/>
          </p:cNvSpPr>
          <p:nvPr>
            <p:ph type="sldNum" sz="quarter" idx="12"/>
          </p:nvPr>
        </p:nvSpPr>
        <p:spPr/>
        <p:txBody>
          <a:bodyPr/>
          <a:lstStyle/>
          <a:p>
            <a:fld id="{97479CCE-7A95-E343-A725-97EFDF5A1D66}" type="slidenum">
              <a:rPr lang="en-US" altLang="en-US" smtClean="0"/>
              <a:pPr/>
              <a:t>19</a:t>
            </a:fld>
            <a:endParaRPr lang="en-US" altLang="en-US" dirty="0"/>
          </a:p>
        </p:txBody>
      </p:sp>
    </p:spTree>
    <p:extLst>
      <p:ext uri="{BB962C8B-B14F-4D97-AF65-F5344CB8AC3E}">
        <p14:creationId xmlns:p14="http://schemas.microsoft.com/office/powerpoint/2010/main" val="41291222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2BE31FEE-39DC-7E44-B749-37C6F74DE20C}"/>
              </a:ext>
            </a:extLst>
          </p:cNvPr>
          <p:cNvSpPr>
            <a:spLocks noGrp="1"/>
          </p:cNvSpPr>
          <p:nvPr>
            <p:ph type="title"/>
          </p:nvPr>
        </p:nvSpPr>
        <p:spPr/>
        <p:txBody>
          <a:bodyPr/>
          <a:lstStyle/>
          <a:p>
            <a:r>
              <a:rPr lang="en-US" altLang="en-US" spc="-30" dirty="0"/>
              <a:t>Learning Objectives and Topics Covered</a:t>
            </a:r>
          </a:p>
        </p:txBody>
      </p:sp>
      <p:sp>
        <p:nvSpPr>
          <p:cNvPr id="4099" name="Content Placeholder 2">
            <a:extLst>
              <a:ext uri="{FF2B5EF4-FFF2-40B4-BE49-F238E27FC236}">
                <a16:creationId xmlns:a16="http://schemas.microsoft.com/office/drawing/2014/main" id="{B006D669-EFF5-8547-B981-80ECC1B3A8C6}"/>
              </a:ext>
            </a:extLst>
          </p:cNvPr>
          <p:cNvSpPr>
            <a:spLocks noGrp="1"/>
          </p:cNvSpPr>
          <p:nvPr>
            <p:ph type="body" sz="quarter" idx="10"/>
          </p:nvPr>
        </p:nvSpPr>
        <p:spPr>
          <a:xfrm>
            <a:off x="406625" y="2133600"/>
            <a:ext cx="9147783" cy="4179518"/>
          </a:xfrm>
        </p:spPr>
        <p:txBody>
          <a:bodyPr/>
          <a:lstStyle/>
          <a:p>
            <a:pPr marL="0" indent="0">
              <a:buNone/>
            </a:pPr>
            <a:r>
              <a:rPr lang="en-US" altLang="en-US" b="1" dirty="0"/>
              <a:t>Objectives</a:t>
            </a:r>
          </a:p>
          <a:p>
            <a:pPr>
              <a:spcAft>
                <a:spcPts val="1800"/>
              </a:spcAft>
            </a:pPr>
            <a:r>
              <a:rPr lang="en-US" altLang="en-US" dirty="0"/>
              <a:t>Define what patient-centered information systems are</a:t>
            </a:r>
          </a:p>
          <a:p>
            <a:pPr marL="0" indent="0">
              <a:spcAft>
                <a:spcPts val="1200"/>
              </a:spcAft>
              <a:buNone/>
            </a:pPr>
            <a:r>
              <a:rPr lang="en-US" b="1" dirty="0"/>
              <a:t>Topics covered</a:t>
            </a:r>
          </a:p>
          <a:p>
            <a:pPr>
              <a:spcAft>
                <a:spcPts val="1200"/>
              </a:spcAft>
            </a:pPr>
            <a:r>
              <a:rPr lang="en-US" dirty="0"/>
              <a:t>Electronic medical records (EMRs) and aggregate‑information systems</a:t>
            </a:r>
          </a:p>
          <a:p>
            <a:pPr>
              <a:spcAft>
                <a:spcPts val="1200"/>
              </a:spcAft>
            </a:pPr>
            <a:r>
              <a:rPr lang="en-US" dirty="0"/>
              <a:t>Types of EMRs</a:t>
            </a:r>
          </a:p>
          <a:p>
            <a:pPr>
              <a:spcAft>
                <a:spcPts val="1200"/>
              </a:spcAft>
            </a:pPr>
            <a:r>
              <a:rPr lang="en-US" dirty="0"/>
              <a:t>Benefits of EMRs</a:t>
            </a:r>
          </a:p>
          <a:p>
            <a:pPr>
              <a:spcAft>
                <a:spcPts val="1200"/>
              </a:spcAft>
            </a:pPr>
            <a:r>
              <a:rPr lang="en-US" dirty="0"/>
              <a:t>Patient unique identifiers (PUIDs)</a:t>
            </a:r>
          </a:p>
          <a:p>
            <a:endParaRPr lang="en-US" altLang="en-US" dirty="0"/>
          </a:p>
        </p:txBody>
      </p:sp>
      <p:sp>
        <p:nvSpPr>
          <p:cNvPr id="18" name="Slide Number Placeholder 17">
            <a:extLst>
              <a:ext uri="{FF2B5EF4-FFF2-40B4-BE49-F238E27FC236}">
                <a16:creationId xmlns:a16="http://schemas.microsoft.com/office/drawing/2014/main" id="{997253A3-328B-7245-8060-8F1E1A185F73}"/>
              </a:ext>
            </a:extLst>
          </p:cNvPr>
          <p:cNvSpPr>
            <a:spLocks noGrp="1"/>
          </p:cNvSpPr>
          <p:nvPr>
            <p:ph type="sldNum" sz="quarter" idx="12"/>
          </p:nvPr>
        </p:nvSpPr>
        <p:spPr/>
        <p:txBody>
          <a:bodyPr/>
          <a:lstStyle/>
          <a:p>
            <a:fld id="{362A7EB1-5456-594E-B03B-65A418E29AE4}" type="slidenum">
              <a:rPr lang="en-US" smtClean="0"/>
              <a:pPr/>
              <a:t>2</a:t>
            </a:fld>
            <a:endParaRPr lang="en-US" dirty="0"/>
          </a:p>
        </p:txBody>
      </p:sp>
    </p:spTree>
    <p:extLst>
      <p:ext uri="{BB962C8B-B14F-4D97-AF65-F5344CB8AC3E}">
        <p14:creationId xmlns:p14="http://schemas.microsoft.com/office/powerpoint/2010/main" val="4096398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207D1DFF-4D59-904B-97F2-B87A96E97DCB}"/>
              </a:ext>
            </a:extLst>
          </p:cNvPr>
          <p:cNvSpPr>
            <a:spLocks noGrp="1"/>
          </p:cNvSpPr>
          <p:nvPr>
            <p:ph type="title"/>
          </p:nvPr>
        </p:nvSpPr>
        <p:spPr/>
        <p:txBody>
          <a:bodyPr/>
          <a:lstStyle/>
          <a:p>
            <a:r>
              <a:rPr lang="en-US" altLang="en-US" dirty="0"/>
              <a:t>PUIDs: Functions and Objectives</a:t>
            </a:r>
          </a:p>
        </p:txBody>
      </p:sp>
      <p:sp>
        <p:nvSpPr>
          <p:cNvPr id="21507" name="Content Placeholder 2">
            <a:extLst>
              <a:ext uri="{FF2B5EF4-FFF2-40B4-BE49-F238E27FC236}">
                <a16:creationId xmlns:a16="http://schemas.microsoft.com/office/drawing/2014/main" id="{7BB489D1-126F-8F4D-9F50-5EE81D2FE533}"/>
              </a:ext>
            </a:extLst>
          </p:cNvPr>
          <p:cNvSpPr>
            <a:spLocks noGrp="1"/>
          </p:cNvSpPr>
          <p:nvPr>
            <p:ph type="body" sz="quarter" idx="10"/>
          </p:nvPr>
        </p:nvSpPr>
        <p:spPr>
          <a:xfrm>
            <a:off x="406626" y="2133600"/>
            <a:ext cx="9025474" cy="3365326"/>
          </a:xfrm>
        </p:spPr>
        <p:txBody>
          <a:bodyPr/>
          <a:lstStyle/>
          <a:p>
            <a:pPr>
              <a:spcAft>
                <a:spcPts val="1200"/>
              </a:spcAft>
            </a:pPr>
            <a:r>
              <a:rPr lang="en-US" altLang="en-US" dirty="0"/>
              <a:t>Help retrieve a complete history of patient’s medical history regardless of where the patient received services</a:t>
            </a:r>
          </a:p>
          <a:p>
            <a:pPr>
              <a:spcAft>
                <a:spcPts val="1200"/>
              </a:spcAft>
            </a:pPr>
            <a:r>
              <a:rPr lang="en-US" altLang="en-US" dirty="0"/>
              <a:t>Provide positive identification of the patient for delivery of care and administrative functions</a:t>
            </a:r>
          </a:p>
          <a:p>
            <a:pPr>
              <a:spcAft>
                <a:spcPts val="1200"/>
              </a:spcAft>
            </a:pPr>
            <a:r>
              <a:rPr lang="en-US" altLang="en-US" dirty="0"/>
              <a:t>Track the patient across multiple facilities (locations), systems, programs, or services, thus supporting the continuum of care</a:t>
            </a:r>
          </a:p>
          <a:p>
            <a:endParaRPr lang="en-US" altLang="en-US" dirty="0"/>
          </a:p>
        </p:txBody>
      </p:sp>
      <p:sp>
        <p:nvSpPr>
          <p:cNvPr id="2" name="Slide Number Placeholder 1">
            <a:extLst>
              <a:ext uri="{FF2B5EF4-FFF2-40B4-BE49-F238E27FC236}">
                <a16:creationId xmlns:a16="http://schemas.microsoft.com/office/drawing/2014/main" id="{42041103-ACFA-6B40-BB5D-68E2FA0BCA00}"/>
              </a:ext>
            </a:extLst>
          </p:cNvPr>
          <p:cNvSpPr>
            <a:spLocks noGrp="1"/>
          </p:cNvSpPr>
          <p:nvPr>
            <p:ph type="sldNum" sz="quarter" idx="12"/>
          </p:nvPr>
        </p:nvSpPr>
        <p:spPr/>
        <p:txBody>
          <a:bodyPr/>
          <a:lstStyle/>
          <a:p>
            <a:fld id="{97479CCE-7A95-E343-A725-97EFDF5A1D66}" type="slidenum">
              <a:rPr lang="en-US" altLang="en-US" smtClean="0"/>
              <a:pPr/>
              <a:t>20</a:t>
            </a:fld>
            <a:endParaRPr lang="en-US" altLang="en-US" dirty="0"/>
          </a:p>
        </p:txBody>
      </p:sp>
    </p:spTree>
    <p:extLst>
      <p:ext uri="{BB962C8B-B14F-4D97-AF65-F5344CB8AC3E}">
        <p14:creationId xmlns:p14="http://schemas.microsoft.com/office/powerpoint/2010/main" val="4896870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39EE6995-5B72-9D49-A4DF-4BFC86CE22DF}"/>
              </a:ext>
            </a:extLst>
          </p:cNvPr>
          <p:cNvSpPr>
            <a:spLocks noGrp="1"/>
          </p:cNvSpPr>
          <p:nvPr>
            <p:ph type="title"/>
          </p:nvPr>
        </p:nvSpPr>
        <p:spPr/>
        <p:txBody>
          <a:bodyPr/>
          <a:lstStyle/>
          <a:p>
            <a:r>
              <a:rPr lang="en-US" altLang="en-US" dirty="0"/>
              <a:t>Reflect</a:t>
            </a:r>
          </a:p>
        </p:txBody>
      </p:sp>
      <p:sp>
        <p:nvSpPr>
          <p:cNvPr id="61443" name="Content Placeholder 2">
            <a:extLst>
              <a:ext uri="{FF2B5EF4-FFF2-40B4-BE49-F238E27FC236}">
                <a16:creationId xmlns:a16="http://schemas.microsoft.com/office/drawing/2014/main" id="{821F41F7-5BF5-CD4F-B618-31136A2206C9}"/>
              </a:ext>
            </a:extLst>
          </p:cNvPr>
          <p:cNvSpPr>
            <a:spLocks noGrp="1"/>
          </p:cNvSpPr>
          <p:nvPr>
            <p:ph type="body" sz="quarter" idx="10"/>
          </p:nvPr>
        </p:nvSpPr>
        <p:spPr/>
        <p:txBody>
          <a:bodyPr/>
          <a:lstStyle/>
          <a:p>
            <a:pPr>
              <a:spcAft>
                <a:spcPts val="1200"/>
              </a:spcAft>
            </a:pPr>
            <a:r>
              <a:rPr lang="en-US" altLang="en-US" dirty="0"/>
              <a:t>How do EMRs contribute to healthcare? </a:t>
            </a:r>
          </a:p>
          <a:p>
            <a:pPr>
              <a:spcAft>
                <a:spcPts val="1200"/>
              </a:spcAft>
            </a:pPr>
            <a:r>
              <a:rPr lang="en-US" altLang="en-US" dirty="0"/>
              <a:t>What EMR implementation challenges have you faced?</a:t>
            </a:r>
          </a:p>
        </p:txBody>
      </p:sp>
      <p:sp>
        <p:nvSpPr>
          <p:cNvPr id="2" name="Slide Number Placeholder 1">
            <a:extLst>
              <a:ext uri="{FF2B5EF4-FFF2-40B4-BE49-F238E27FC236}">
                <a16:creationId xmlns:a16="http://schemas.microsoft.com/office/drawing/2014/main" id="{1547772C-E3FE-CB47-A58F-4E43B1524CEC}"/>
              </a:ext>
            </a:extLst>
          </p:cNvPr>
          <p:cNvSpPr>
            <a:spLocks noGrp="1"/>
          </p:cNvSpPr>
          <p:nvPr>
            <p:ph type="sldNum" sz="quarter" idx="12"/>
          </p:nvPr>
        </p:nvSpPr>
        <p:spPr/>
        <p:txBody>
          <a:bodyPr/>
          <a:lstStyle/>
          <a:p>
            <a:fld id="{97479CCE-7A95-E343-A725-97EFDF5A1D66}" type="slidenum">
              <a:rPr lang="en-US" altLang="en-US" smtClean="0"/>
              <a:pPr/>
              <a:t>21</a:t>
            </a:fld>
            <a:endParaRPr lang="en-US" altLang="en-US" dirty="0"/>
          </a:p>
        </p:txBody>
      </p:sp>
    </p:spTree>
    <p:extLst>
      <p:ext uri="{BB962C8B-B14F-4D97-AF65-F5344CB8AC3E}">
        <p14:creationId xmlns:p14="http://schemas.microsoft.com/office/powerpoint/2010/main" val="10491982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61ABBFBE-2CB1-1F4C-808A-821A6879DE6B}"/>
              </a:ext>
            </a:extLst>
          </p:cNvPr>
          <p:cNvSpPr>
            <a:spLocks noGrp="1"/>
          </p:cNvSpPr>
          <p:nvPr>
            <p:ph type="title"/>
          </p:nvPr>
        </p:nvSpPr>
        <p:spPr/>
        <p:txBody>
          <a:bodyPr/>
          <a:lstStyle/>
          <a:p>
            <a:pPr eaLnBrk="1" hangingPunct="1"/>
            <a:r>
              <a:rPr lang="en-US" altLang="en-US" dirty="0"/>
              <a:t>References</a:t>
            </a:r>
          </a:p>
        </p:txBody>
      </p:sp>
      <p:sp>
        <p:nvSpPr>
          <p:cNvPr id="3" name="Text Placeholder 2">
            <a:extLst>
              <a:ext uri="{FF2B5EF4-FFF2-40B4-BE49-F238E27FC236}">
                <a16:creationId xmlns:a16="http://schemas.microsoft.com/office/drawing/2014/main" id="{CF379C2E-2098-9743-BED0-D97EB7715AE9}"/>
              </a:ext>
            </a:extLst>
          </p:cNvPr>
          <p:cNvSpPr>
            <a:spLocks noGrp="1"/>
          </p:cNvSpPr>
          <p:nvPr>
            <p:ph type="body" sz="quarter" idx="11"/>
          </p:nvPr>
        </p:nvSpPr>
        <p:spPr>
          <a:xfrm>
            <a:off x="406626" y="1210719"/>
            <a:ext cx="9362398" cy="6249636"/>
          </a:xfrm>
        </p:spPr>
        <p:txBody>
          <a:bodyPr/>
          <a:lstStyle/>
          <a:p>
            <a:pPr>
              <a:spcAft>
                <a:spcPts val="1200"/>
              </a:spcAft>
              <a:defRPr/>
            </a:pPr>
            <a:endParaRPr lang="en-US" altLang="en-US" sz="1600" spc="-40" dirty="0">
              <a:solidFill>
                <a:schemeClr val="tx1"/>
              </a:solidFill>
            </a:endParaRPr>
          </a:p>
          <a:p>
            <a:pPr>
              <a:spcAft>
                <a:spcPts val="1000"/>
              </a:spcAft>
              <a:defRPr/>
            </a:pPr>
            <a:r>
              <a:rPr lang="en-US" altLang="en-US" sz="1600" spc="-40" dirty="0">
                <a:solidFill>
                  <a:schemeClr val="tx1"/>
                </a:solidFill>
              </a:rPr>
              <a:t>AHIMA e-HIM Work Group on Maintaining the Legal EHR. (2005). Update: Maintaining a legally sound health record—paper and electronic. </a:t>
            </a:r>
            <a:r>
              <a:rPr lang="en-US" altLang="en-US" sz="1600" i="1" spc="-40" dirty="0">
                <a:solidFill>
                  <a:schemeClr val="tx1"/>
                </a:solidFill>
              </a:rPr>
              <a:t>Journal of AHIMA 76</a:t>
            </a:r>
            <a:r>
              <a:rPr lang="en-US" altLang="en-US" sz="1600" spc="-40" dirty="0">
                <a:solidFill>
                  <a:schemeClr val="tx1"/>
                </a:solidFill>
              </a:rPr>
              <a:t>(10), 64A-L. Retrieved from http://library.ahima.org/xpedio/groups/public/documents/ahima/bok1_028509.hcsp?dDocName=bok1_028509</a:t>
            </a:r>
          </a:p>
          <a:p>
            <a:pPr marL="0" lvl="1">
              <a:spcAft>
                <a:spcPts val="1000"/>
              </a:spcAft>
              <a:defRPr/>
            </a:pPr>
            <a:r>
              <a:rPr lang="en-US" altLang="en-US" sz="1600" spc="-40" dirty="0">
                <a:latin typeface="Century Gothic" panose="020B0502020202020204" pitchFamily="34" charset="0"/>
              </a:rPr>
              <a:t>Ancker, J., Silver, M., Miller, M., &amp; Kaushal, R. (2013). Consumer experience with and attitudes toward health information technology: A nationwide survey. </a:t>
            </a:r>
            <a:r>
              <a:rPr lang="en-US" altLang="en-US" sz="1600" i="1" spc="-40" dirty="0">
                <a:latin typeface="Century Gothic" panose="020B0502020202020204" pitchFamily="34" charset="0"/>
              </a:rPr>
              <a:t>Journal of American Medical Informatics Association</a:t>
            </a:r>
            <a:r>
              <a:rPr lang="en-US" altLang="en-US" sz="1600" spc="-40" dirty="0">
                <a:latin typeface="Century Gothic" panose="020B0502020202020204" pitchFamily="34" charset="0"/>
              </a:rPr>
              <a:t>, </a:t>
            </a:r>
            <a:r>
              <a:rPr lang="en-US" altLang="en-US" sz="1600" i="1" spc="-40" dirty="0">
                <a:latin typeface="Century Gothic" panose="020B0502020202020204" pitchFamily="34" charset="0"/>
              </a:rPr>
              <a:t>20</a:t>
            </a:r>
            <a:r>
              <a:rPr lang="en-US" altLang="en-US" sz="1600" spc="-40" dirty="0">
                <a:latin typeface="Century Gothic" panose="020B0502020202020204" pitchFamily="34" charset="0"/>
              </a:rPr>
              <a:t>(1), 152-156.</a:t>
            </a:r>
          </a:p>
          <a:p>
            <a:pPr marL="0" lvl="1">
              <a:spcAft>
                <a:spcPts val="1000"/>
              </a:spcAft>
              <a:defRPr/>
            </a:pPr>
            <a:r>
              <a:rPr lang="en-US" altLang="en-US" sz="1600" spc="-40" dirty="0">
                <a:latin typeface="Century Gothic" panose="020B0502020202020204" pitchFamily="34" charset="0"/>
              </a:rPr>
              <a:t>Blumenthal, D. (2009). Stimulating the adoption of health information technology. </a:t>
            </a:r>
            <a:r>
              <a:rPr lang="en-US" altLang="en-US" sz="1600" i="1" spc="-40" dirty="0">
                <a:latin typeface="Century Gothic" panose="020B0502020202020204" pitchFamily="34" charset="0"/>
              </a:rPr>
              <a:t>New England Journal of Medicine, 360</a:t>
            </a:r>
            <a:r>
              <a:rPr lang="en-US" altLang="en-US" sz="1600" spc="-40" dirty="0">
                <a:latin typeface="Century Gothic" panose="020B0502020202020204" pitchFamily="34" charset="0"/>
              </a:rPr>
              <a:t>,1477-1479</a:t>
            </a:r>
            <a:r>
              <a:rPr lang="en-US" altLang="en-US" sz="1600" i="1" spc="-40" dirty="0">
                <a:latin typeface="Century Gothic" panose="020B0502020202020204" pitchFamily="34" charset="0"/>
              </a:rPr>
              <a:t>.</a:t>
            </a:r>
            <a:r>
              <a:rPr lang="en-US" altLang="en-US" sz="1600" spc="-40" dirty="0">
                <a:latin typeface="Century Gothic" panose="020B0502020202020204" pitchFamily="34" charset="0"/>
              </a:rPr>
              <a:t> Retrieved from http://www.nejm.org/doi/full/10.1056/NEJMp0901592</a:t>
            </a:r>
          </a:p>
          <a:p>
            <a:pPr marL="0" lvl="1">
              <a:spcAft>
                <a:spcPts val="1000"/>
              </a:spcAft>
              <a:defRPr/>
            </a:pPr>
            <a:r>
              <a:rPr lang="en-US" altLang="en-US" sz="1600" spc="-40" dirty="0">
                <a:latin typeface="Century Gothic" panose="020B0502020202020204" pitchFamily="34" charset="0"/>
              </a:rPr>
              <a:t>Handler, T., Holtmeier, R., Mtezger, J., Overhage, M., Taylor, S., &amp; Underwood, C. (2003). </a:t>
            </a:r>
            <a:r>
              <a:rPr lang="en-US" altLang="en-US" sz="1600" i="1" spc="-40" dirty="0">
                <a:latin typeface="Century Gothic" panose="020B0502020202020204" pitchFamily="34" charset="0"/>
              </a:rPr>
              <a:t>HIMSS electronic health record definitional model version 1.0</a:t>
            </a:r>
            <a:r>
              <a:rPr lang="en-US" altLang="en-US" sz="1600" spc="-40" dirty="0">
                <a:latin typeface="Century Gothic" panose="020B0502020202020204" pitchFamily="34" charset="0"/>
              </a:rPr>
              <a:t>. Chicago, IL: Healthcare Information and Management Systems Society. Retrieved from http://www.providersedge.com/ehdocs/ehr_articles/HIMSS_EMR_Definition_Model_v1-0.pdf</a:t>
            </a:r>
          </a:p>
          <a:p>
            <a:pPr marL="0" lvl="1">
              <a:spcAft>
                <a:spcPts val="1000"/>
              </a:spcAft>
              <a:defRPr/>
            </a:pPr>
            <a:r>
              <a:rPr lang="en-US" altLang="en-US" sz="1600" spc="-40" dirty="0">
                <a:latin typeface="Century Gothic" panose="020B0502020202020204" pitchFamily="34" charset="0"/>
              </a:rPr>
              <a:t>Health information technology: Initial set of standards, implementation specifications, and certification criteria for electronic health record technology; Final Rule, 45 CFR Part 170 (July 28, 2010). Retrieved from http://edocket.access.gpo.gov/2010/pdf/2010-17210.pdf</a:t>
            </a:r>
          </a:p>
          <a:p>
            <a:pPr marL="0" lvl="1">
              <a:spcAft>
                <a:spcPts val="1000"/>
              </a:spcAft>
              <a:defRPr/>
            </a:pPr>
            <a:r>
              <a:rPr lang="en-US" altLang="en-US" sz="1600" spc="-40" dirty="0">
                <a:latin typeface="Century Gothic" panose="020B0502020202020204" pitchFamily="34" charset="0"/>
              </a:rPr>
              <a:t>Harris Interactive. (2010). </a:t>
            </a:r>
            <a:r>
              <a:rPr lang="en-US" altLang="en-US" sz="1600" i="1" spc="-40" dirty="0">
                <a:latin typeface="Century Gothic" panose="020B0502020202020204" pitchFamily="34" charset="0"/>
              </a:rPr>
              <a:t>Few Americans using 'E-' medical records. </a:t>
            </a:r>
            <a:endParaRPr lang="en-US" altLang="en-US" sz="1600" spc="-40" dirty="0">
              <a:latin typeface="Century Gothic" panose="020B0502020202020204" pitchFamily="34" charset="0"/>
            </a:endParaRPr>
          </a:p>
        </p:txBody>
      </p:sp>
      <p:sp>
        <p:nvSpPr>
          <p:cNvPr id="2" name="Slide Number Placeholder 1">
            <a:extLst>
              <a:ext uri="{FF2B5EF4-FFF2-40B4-BE49-F238E27FC236}">
                <a16:creationId xmlns:a16="http://schemas.microsoft.com/office/drawing/2014/main" id="{3E994A7E-4649-934B-BDC4-5E6759BA0789}"/>
              </a:ext>
            </a:extLst>
          </p:cNvPr>
          <p:cNvSpPr>
            <a:spLocks noGrp="1"/>
          </p:cNvSpPr>
          <p:nvPr>
            <p:ph type="sldNum" sz="quarter" idx="12"/>
          </p:nvPr>
        </p:nvSpPr>
        <p:spPr/>
        <p:txBody>
          <a:bodyPr/>
          <a:lstStyle/>
          <a:p>
            <a:pPr>
              <a:defRPr/>
            </a:pPr>
            <a:fld id="{D32CFCD3-42F3-CC49-8838-405323CF9D42}" type="slidenum">
              <a:rPr lang="en-US" altLang="en-US" smtClean="0"/>
              <a:pPr>
                <a:defRPr/>
              </a:pPr>
              <a:t>22</a:t>
            </a:fld>
            <a:endParaRPr lang="en-US" altLang="en-US" dirty="0"/>
          </a:p>
        </p:txBody>
      </p:sp>
    </p:spTree>
    <p:extLst>
      <p:ext uri="{BB962C8B-B14F-4D97-AF65-F5344CB8AC3E}">
        <p14:creationId xmlns:p14="http://schemas.microsoft.com/office/powerpoint/2010/main" val="4224357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83B0CBF-F6C4-934F-A158-C5AB0C2A00F6}"/>
              </a:ext>
            </a:extLst>
          </p:cNvPr>
          <p:cNvSpPr>
            <a:spLocks noGrp="1"/>
          </p:cNvSpPr>
          <p:nvPr>
            <p:ph type="title"/>
          </p:nvPr>
        </p:nvSpPr>
        <p:spPr/>
        <p:txBody>
          <a:bodyPr/>
          <a:lstStyle/>
          <a:p>
            <a:r>
              <a:rPr lang="en-US" altLang="en-US" dirty="0"/>
              <a:t>References</a:t>
            </a:r>
          </a:p>
        </p:txBody>
      </p:sp>
      <p:sp>
        <p:nvSpPr>
          <p:cNvPr id="41990" name="Text Placeholder 5">
            <a:extLst>
              <a:ext uri="{FF2B5EF4-FFF2-40B4-BE49-F238E27FC236}">
                <a16:creationId xmlns:a16="http://schemas.microsoft.com/office/drawing/2014/main" id="{6B95876F-A98A-7942-917E-C6FBFE7206D3}"/>
              </a:ext>
            </a:extLst>
          </p:cNvPr>
          <p:cNvSpPr>
            <a:spLocks noGrp="1"/>
          </p:cNvSpPr>
          <p:nvPr>
            <p:ph type="body" sz="quarter" idx="10"/>
          </p:nvPr>
        </p:nvSpPr>
        <p:spPr>
          <a:xfrm>
            <a:off x="395335" y="1190824"/>
            <a:ext cx="9147783" cy="5949012"/>
          </a:xfrm>
        </p:spPr>
        <p:txBody>
          <a:bodyPr/>
          <a:lstStyle/>
          <a:p>
            <a:pPr marL="0" indent="0">
              <a:spcAft>
                <a:spcPts val="1200"/>
              </a:spcAft>
              <a:buNone/>
            </a:pPr>
            <a:r>
              <a:rPr lang="en-US" altLang="en-US" b="1" dirty="0"/>
              <a:t> </a:t>
            </a:r>
          </a:p>
          <a:p>
            <a:pPr marL="0" lvl="1" indent="0">
              <a:lnSpc>
                <a:spcPct val="100000"/>
              </a:lnSpc>
              <a:spcBef>
                <a:spcPts val="0"/>
              </a:spcBef>
              <a:spcAft>
                <a:spcPts val="1200"/>
              </a:spcAft>
              <a:buNone/>
            </a:pPr>
            <a:r>
              <a:rPr lang="en-US" altLang="en-US" sz="1600" dirty="0"/>
              <a:t>Health Level Seven International. (n.d.). About HL7. Retrieved from </a:t>
            </a:r>
            <a:r>
              <a:rPr lang="en-US" altLang="en-US" sz="1600" dirty="0">
                <a:hlinkClick r:id="rId3" tooltip="About HL7, Health Level Seven International."/>
              </a:rPr>
              <a:t>http://www.hl7.org/about/index.cfm?ref=nav</a:t>
            </a:r>
            <a:endParaRPr lang="en-US" altLang="en-US" sz="1600" dirty="0"/>
          </a:p>
          <a:p>
            <a:pPr marL="0" lvl="1" indent="0">
              <a:lnSpc>
                <a:spcPct val="100000"/>
              </a:lnSpc>
              <a:spcBef>
                <a:spcPts val="0"/>
              </a:spcBef>
              <a:spcAft>
                <a:spcPts val="1200"/>
              </a:spcAft>
              <a:buNone/>
            </a:pPr>
            <a:r>
              <a:rPr lang="en-US" altLang="en-US" sz="1600" dirty="0"/>
              <a:t>Health Level Seven International. (2014). HL7 2007 EHR-S functional model, release 2. Retrieved from </a:t>
            </a:r>
            <a:r>
              <a:rPr lang="en-US" altLang="en-US" sz="1600" dirty="0">
                <a:hlinkClick r:id="rId4" tooltip="HL7 2007 EHR-S functional model, Release 2, Health Level Seven International."/>
              </a:rPr>
              <a:t>http://www.hl7.org/ehr/downloads/index.asp</a:t>
            </a:r>
            <a:endParaRPr lang="en-US" altLang="en-US" sz="1600" dirty="0"/>
          </a:p>
          <a:p>
            <a:pPr marL="0" lvl="1" indent="0">
              <a:lnSpc>
                <a:spcPct val="100000"/>
              </a:lnSpc>
              <a:spcBef>
                <a:spcPts val="0"/>
              </a:spcBef>
              <a:spcAft>
                <a:spcPts val="1200"/>
              </a:spcAft>
              <a:buNone/>
            </a:pPr>
            <a:r>
              <a:rPr lang="en-US" altLang="en-US" sz="1600" dirty="0"/>
              <a:t>Radiological Society of North America. (2005). IHE moves EHR goals forward. </a:t>
            </a:r>
          </a:p>
          <a:p>
            <a:pPr marL="0" lvl="1" indent="0">
              <a:lnSpc>
                <a:spcPct val="100000"/>
              </a:lnSpc>
              <a:spcBef>
                <a:spcPts val="0"/>
              </a:spcBef>
              <a:spcAft>
                <a:spcPts val="1200"/>
              </a:spcAft>
              <a:buNone/>
            </a:pPr>
            <a:r>
              <a:rPr lang="en-US" altLang="en-US" sz="1600" dirty="0"/>
              <a:t>Reiser, S. J. (1991). The clinical record in medicine. Part 1: Learning from cases. </a:t>
            </a:r>
            <a:r>
              <a:rPr lang="en-US" altLang="en-US" sz="1600" i="1" dirty="0"/>
              <a:t>Annals of Internal Medicine, 114,</a:t>
            </a:r>
            <a:r>
              <a:rPr lang="en-US" altLang="en-US" sz="1600" dirty="0"/>
              <a:t> 902-907. </a:t>
            </a:r>
          </a:p>
          <a:p>
            <a:pPr marL="0" lvl="1" indent="0">
              <a:lnSpc>
                <a:spcPct val="100000"/>
              </a:lnSpc>
              <a:spcBef>
                <a:spcPts val="0"/>
              </a:spcBef>
              <a:spcAft>
                <a:spcPts val="1200"/>
              </a:spcAft>
              <a:buNone/>
            </a:pPr>
            <a:r>
              <a:rPr lang="en-US" altLang="en-US" sz="1600" dirty="0"/>
              <a:t>The National Alliance for Health Information Technology. (2008). </a:t>
            </a:r>
            <a:r>
              <a:rPr lang="en-US" altLang="en-US" sz="1600" i="1" dirty="0"/>
              <a:t>Defining key health information technology terms.</a:t>
            </a:r>
            <a:r>
              <a:rPr lang="en-US" altLang="en-US" sz="1600" dirty="0"/>
              <a:t> Retrieved from </a:t>
            </a:r>
            <a:r>
              <a:rPr lang="en-US" altLang="en-US" sz="1600" dirty="0">
                <a:hlinkClick r:id="rId5"/>
              </a:rPr>
              <a:t>http://www.hitechanswers.net/wp-content/uploads/2013/05/NAHIT-Definitions2008.pdf</a:t>
            </a:r>
            <a:r>
              <a:rPr lang="en-US" altLang="en-US" sz="1600" dirty="0"/>
              <a:t> </a:t>
            </a:r>
          </a:p>
          <a:p>
            <a:pPr marL="0" lvl="1" indent="0">
              <a:lnSpc>
                <a:spcPct val="100000"/>
              </a:lnSpc>
              <a:spcBef>
                <a:spcPts val="0"/>
              </a:spcBef>
              <a:spcAft>
                <a:spcPts val="1200"/>
              </a:spcAft>
              <a:buNone/>
            </a:pPr>
            <a:r>
              <a:rPr lang="en-US" altLang="en-US" sz="1600" dirty="0"/>
              <a:t>U.S. Department of Health and Human Services, Centers for Medicare and Medicaid Services. (2010, July13). Electronic health records at a glance [Fact sheet]. Retrieved from </a:t>
            </a:r>
            <a:r>
              <a:rPr lang="en-US" altLang="en-US" sz="1600" dirty="0">
                <a:hlinkClick r:id="rId6"/>
              </a:rPr>
              <a:t>https://www.cms.gov/Newsroom/MediaReleaseDatabase/Fact-sheets/2010-Fact-sheets-items/2010-07-132.html</a:t>
            </a:r>
            <a:endParaRPr lang="en-US" altLang="en-US" dirty="0"/>
          </a:p>
          <a:p>
            <a:pPr marL="0" indent="0">
              <a:buNone/>
            </a:pPr>
            <a:endParaRPr lang="en-US" altLang="en-US" dirty="0"/>
          </a:p>
          <a:p>
            <a:pPr marL="0" indent="0">
              <a:buNone/>
            </a:pPr>
            <a:endParaRPr lang="en-US" altLang="en-US" dirty="0"/>
          </a:p>
        </p:txBody>
      </p:sp>
      <p:sp>
        <p:nvSpPr>
          <p:cNvPr id="2" name="Slide Number Placeholder 1">
            <a:extLst>
              <a:ext uri="{FF2B5EF4-FFF2-40B4-BE49-F238E27FC236}">
                <a16:creationId xmlns:a16="http://schemas.microsoft.com/office/drawing/2014/main" id="{F35272B1-89C6-8A43-B3A0-563A7444159C}"/>
              </a:ext>
            </a:extLst>
          </p:cNvPr>
          <p:cNvSpPr>
            <a:spLocks noGrp="1"/>
          </p:cNvSpPr>
          <p:nvPr>
            <p:ph type="sldNum" sz="quarter" idx="12"/>
          </p:nvPr>
        </p:nvSpPr>
        <p:spPr/>
        <p:txBody>
          <a:bodyPr/>
          <a:lstStyle/>
          <a:p>
            <a:fld id="{D32CFCD3-42F3-CC49-8838-405323CF9D42}" type="slidenum">
              <a:rPr lang="en-US" altLang="en-US" smtClean="0"/>
              <a:pPr/>
              <a:t>23</a:t>
            </a:fld>
            <a:endParaRPr lang="en-US" altLang="en-US" dirty="0"/>
          </a:p>
        </p:txBody>
      </p:sp>
    </p:spTree>
    <p:extLst>
      <p:ext uri="{BB962C8B-B14F-4D97-AF65-F5344CB8AC3E}">
        <p14:creationId xmlns:p14="http://schemas.microsoft.com/office/powerpoint/2010/main" val="31211049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0FF780-954E-494B-B648-3F03594F65A4}"/>
              </a:ext>
            </a:extLst>
          </p:cNvPr>
          <p:cNvSpPr/>
          <p:nvPr/>
        </p:nvSpPr>
        <p:spPr>
          <a:xfrm>
            <a:off x="0" y="114300"/>
            <a:ext cx="10058400" cy="1285240"/>
          </a:xfrm>
          <a:prstGeom prst="rect">
            <a:avLst/>
          </a:prstGeom>
          <a:solidFill>
            <a:srgbClr val="09236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defRPr/>
            </a:pPr>
            <a:endParaRPr lang="en-US" altLang="en-US" sz="1980" dirty="0">
              <a:solidFill>
                <a:srgbClr val="FFFFFF"/>
              </a:solidFill>
              <a:latin typeface="Calibri" charset="0"/>
            </a:endParaRPr>
          </a:p>
        </p:txBody>
      </p:sp>
      <p:sp>
        <p:nvSpPr>
          <p:cNvPr id="6" name="Text Placeholder 5">
            <a:extLst>
              <a:ext uri="{FF2B5EF4-FFF2-40B4-BE49-F238E27FC236}">
                <a16:creationId xmlns:a16="http://schemas.microsoft.com/office/drawing/2014/main" id="{236A3201-5B8F-7249-9072-0F8E48660F33}"/>
              </a:ext>
            </a:extLst>
          </p:cNvPr>
          <p:cNvSpPr>
            <a:spLocks noGrp="1"/>
          </p:cNvSpPr>
          <p:nvPr>
            <p:ph type="body" sz="quarter" idx="11"/>
          </p:nvPr>
        </p:nvSpPr>
        <p:spPr>
          <a:xfrm>
            <a:off x="786923" y="1652590"/>
            <a:ext cx="8647590" cy="4087812"/>
          </a:xfrm>
        </p:spPr>
        <p:txBody>
          <a:bodyPr/>
          <a:lstStyle/>
          <a:p>
            <a:r>
              <a:rPr lang="en-US" altLang="en-US" sz="1200" dirty="0"/>
              <a:t>This slide deck is adapted from MEASURE Evaluation’s </a:t>
            </a:r>
            <a:r>
              <a:rPr lang="en-US" sz="1200" dirty="0"/>
              <a:t>Routine Health Information Systems: A Curriculum on Basic Concepts and Practice</a:t>
            </a:r>
            <a:r>
              <a:rPr lang="en-US" altLang="en-US" sz="1200" dirty="0"/>
              <a:t>. The complete RHIS curriculum is available here: </a:t>
            </a:r>
            <a:br>
              <a:rPr lang="en-US" altLang="en-US" sz="1200" dirty="0"/>
            </a:br>
            <a:r>
              <a:rPr lang="en-US" altLang="en-US" sz="1200" dirty="0"/>
              <a:t>https://www.measureevaluation.org/our-work/routine-health-information-systems/rhis-curriculum </a:t>
            </a:r>
          </a:p>
          <a:p>
            <a:pPr>
              <a:spcAft>
                <a:spcPts val="1200"/>
              </a:spcAft>
            </a:pPr>
            <a:endParaRPr lang="en-US" altLang="en-US" sz="1200" dirty="0"/>
          </a:p>
          <a:p>
            <a:pPr>
              <a:spcAft>
                <a:spcPts val="1200"/>
              </a:spcAft>
            </a:pPr>
            <a:r>
              <a:rPr lang="en-US" altLang="en-US" sz="1200" dirty="0"/>
              <a:t>This slide deck contains several slides adapted from the Health IT Curriculum Resources for Educators. The complete curriculum is here: https://www.healthit.gov/topic/health-it-resources/health-it-curriculum-resources-educators </a:t>
            </a:r>
          </a:p>
          <a:p>
            <a:pPr>
              <a:spcAft>
                <a:spcPts val="1200"/>
              </a:spcAft>
            </a:pPr>
            <a:r>
              <a:rPr lang="en-US" sz="1800" dirty="0"/>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The views expressed in this presentation do not necessarily reflect the views of USAID or the United States government</a:t>
            </a:r>
            <a:r>
              <a:rPr lang="en-US" dirty="0"/>
              <a:t>.</a:t>
            </a:r>
          </a:p>
          <a:p>
            <a:endParaRPr lang="en-US" dirty="0"/>
          </a:p>
        </p:txBody>
      </p:sp>
    </p:spTree>
    <p:extLst>
      <p:ext uri="{BB962C8B-B14F-4D97-AF65-F5344CB8AC3E}">
        <p14:creationId xmlns:p14="http://schemas.microsoft.com/office/powerpoint/2010/main" val="1915779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059289EC-56B3-3342-A558-230E8DAF6497}"/>
              </a:ext>
            </a:extLst>
          </p:cNvPr>
          <p:cNvSpPr>
            <a:spLocks noGrp="1"/>
          </p:cNvSpPr>
          <p:nvPr>
            <p:ph type="title"/>
          </p:nvPr>
        </p:nvSpPr>
        <p:spPr/>
        <p:txBody>
          <a:bodyPr/>
          <a:lstStyle/>
          <a:p>
            <a:r>
              <a:rPr lang="en-US" altLang="en-US" dirty="0"/>
              <a:t>Electronic Medical Records </a:t>
            </a:r>
          </a:p>
        </p:txBody>
      </p:sp>
      <p:sp>
        <p:nvSpPr>
          <p:cNvPr id="32771" name="Content Placeholder 2">
            <a:extLst>
              <a:ext uri="{FF2B5EF4-FFF2-40B4-BE49-F238E27FC236}">
                <a16:creationId xmlns:a16="http://schemas.microsoft.com/office/drawing/2014/main" id="{9CBD3892-0047-7C4C-A256-5113F113B082}"/>
              </a:ext>
            </a:extLst>
          </p:cNvPr>
          <p:cNvSpPr>
            <a:spLocks noGrp="1"/>
          </p:cNvSpPr>
          <p:nvPr>
            <p:ph type="body" sz="quarter" idx="10"/>
          </p:nvPr>
        </p:nvSpPr>
        <p:spPr>
          <a:xfrm>
            <a:off x="406625" y="2133600"/>
            <a:ext cx="9147783" cy="4229622"/>
          </a:xfrm>
        </p:spPr>
        <p:txBody>
          <a:bodyPr/>
          <a:lstStyle/>
          <a:p>
            <a:pPr>
              <a:spcAft>
                <a:spcPts val="1200"/>
              </a:spcAft>
            </a:pPr>
            <a:r>
              <a:rPr lang="en-US" altLang="en-US" dirty="0"/>
              <a:t>EMRs contain data related to a single patient, such as diagnosis, name, age, and earlier medical history.</a:t>
            </a:r>
          </a:p>
          <a:p>
            <a:pPr>
              <a:spcAft>
                <a:spcPts val="1200"/>
              </a:spcAft>
            </a:pPr>
            <a:r>
              <a:rPr lang="en-US" altLang="en-US" dirty="0"/>
              <a:t>Data are typically based on a single patient/healthcare worker interaction.</a:t>
            </a:r>
          </a:p>
          <a:p>
            <a:pPr>
              <a:spcAft>
                <a:spcPts val="1200"/>
              </a:spcAft>
            </a:pPr>
            <a:r>
              <a:rPr lang="en-US" altLang="en-US" dirty="0"/>
              <a:t>Systems are used largely by clinicians for diagnosis and treatment, and also by administrative staff for accounting and file management.</a:t>
            </a:r>
          </a:p>
          <a:p>
            <a:pPr>
              <a:spcAft>
                <a:spcPts val="1200"/>
              </a:spcAft>
            </a:pPr>
            <a:r>
              <a:rPr lang="en-US" altLang="en-US" dirty="0"/>
              <a:t>An EMR is not contained in a single system; it may include interfaces with many other systems and applications.</a:t>
            </a:r>
          </a:p>
        </p:txBody>
      </p:sp>
      <p:sp>
        <p:nvSpPr>
          <p:cNvPr id="12" name="Slide Number Placeholder 11">
            <a:extLst>
              <a:ext uri="{FF2B5EF4-FFF2-40B4-BE49-F238E27FC236}">
                <a16:creationId xmlns:a16="http://schemas.microsoft.com/office/drawing/2014/main" id="{C795537F-1243-204A-9679-905357D48E5F}"/>
              </a:ext>
            </a:extLst>
          </p:cNvPr>
          <p:cNvSpPr>
            <a:spLocks noGrp="1"/>
          </p:cNvSpPr>
          <p:nvPr>
            <p:ph type="sldNum" sz="quarter" idx="12"/>
          </p:nvPr>
        </p:nvSpPr>
        <p:spPr/>
        <p:txBody>
          <a:bodyPr/>
          <a:lstStyle/>
          <a:p>
            <a:fld id="{362A7EB1-5456-594E-B03B-65A418E29AE4}" type="slidenum">
              <a:rPr lang="en-US" smtClean="0"/>
              <a:pPr/>
              <a:t>3</a:t>
            </a:fld>
            <a:endParaRPr lang="en-US" dirty="0"/>
          </a:p>
        </p:txBody>
      </p:sp>
    </p:spTree>
    <p:extLst>
      <p:ext uri="{BB962C8B-B14F-4D97-AF65-F5344CB8AC3E}">
        <p14:creationId xmlns:p14="http://schemas.microsoft.com/office/powerpoint/2010/main" val="4286617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95336" y="533400"/>
            <a:ext cx="9320163" cy="657424"/>
          </a:xfrm>
        </p:spPr>
        <p:txBody>
          <a:bodyPr rtlCol="0">
            <a:normAutofit/>
          </a:bodyPr>
          <a:lstStyle/>
          <a:p>
            <a:r>
              <a:rPr lang="en-US" dirty="0"/>
              <a:t>Discussion</a:t>
            </a:r>
          </a:p>
        </p:txBody>
      </p:sp>
      <p:sp>
        <p:nvSpPr>
          <p:cNvPr id="5123" name="Text Placeholder 3"/>
          <p:cNvSpPr>
            <a:spLocks noGrp="1"/>
          </p:cNvSpPr>
          <p:nvPr>
            <p:ph type="body" sz="quarter" idx="10"/>
          </p:nvPr>
        </p:nvSpPr>
        <p:spPr>
          <a:xfrm>
            <a:off x="406625" y="2133600"/>
            <a:ext cx="8751427" cy="3386254"/>
          </a:xfrm>
        </p:spPr>
        <p:txBody>
          <a:bodyPr/>
          <a:lstStyle/>
          <a:p>
            <a:pPr>
              <a:spcAft>
                <a:spcPts val="1200"/>
              </a:spcAft>
              <a:buSzPct val="100000"/>
            </a:pPr>
            <a:r>
              <a:rPr lang="en-US" altLang="en-US" dirty="0"/>
              <a:t>What are the typical EMRs in low- and middle-income countries?</a:t>
            </a:r>
          </a:p>
          <a:p>
            <a:pPr marL="0" indent="0">
              <a:spcAft>
                <a:spcPts val="1200"/>
              </a:spcAft>
              <a:buSzPct val="100000"/>
              <a:buNone/>
            </a:pPr>
            <a:endParaRPr lang="en-US" altLang="en-US" dirty="0"/>
          </a:p>
          <a:p>
            <a:pPr marL="565785" indent="-565785">
              <a:buFont typeface="Arial" panose="020B0604020202020204" pitchFamily="34" charset="0"/>
              <a:buAutoNum type="arabicPeriod"/>
            </a:pPr>
            <a:endParaRPr lang="en-US" altLang="en-US" dirty="0"/>
          </a:p>
        </p:txBody>
      </p:sp>
    </p:spTree>
    <p:extLst>
      <p:ext uri="{BB962C8B-B14F-4D97-AF65-F5344CB8AC3E}">
        <p14:creationId xmlns:p14="http://schemas.microsoft.com/office/powerpoint/2010/main" val="19570292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67838" y="0"/>
            <a:ext cx="9052560" cy="1295400"/>
          </a:xfrm>
        </p:spPr>
        <p:txBody>
          <a:bodyPr/>
          <a:lstStyle/>
          <a:p>
            <a:pPr eaLnBrk="1" hangingPunct="1"/>
            <a:r>
              <a:rPr lang="en-US" altLang="en-US" b="1" dirty="0">
                <a:solidFill>
                  <a:srgbClr val="A29CC0"/>
                </a:solidFill>
                <a:latin typeface="Century Gothic" panose="020B0502020202020204" pitchFamily="34" charset="0"/>
              </a:rPr>
              <a:t>EMR Versus Electronic Health Record (EHR)</a:t>
            </a:r>
          </a:p>
        </p:txBody>
      </p:sp>
      <p:graphicFrame>
        <p:nvGraphicFramePr>
          <p:cNvPr id="7" name="Content Placeholder 6" descr="This table provides a side by side comparison of the similarities and differences between an EMR and EHR"/>
          <p:cNvGraphicFramePr>
            <a:graphicFrameLocks noGrp="1"/>
          </p:cNvGraphicFramePr>
          <p:nvPr>
            <p:ph type="tbl" sz="quarter" idx="14"/>
            <p:extLst>
              <p:ext uri="{D42A27DB-BD31-4B8C-83A1-F6EECF244321}">
                <p14:modId xmlns:p14="http://schemas.microsoft.com/office/powerpoint/2010/main" val="1480394120"/>
              </p:ext>
            </p:extLst>
          </p:nvPr>
        </p:nvGraphicFramePr>
        <p:xfrm>
          <a:off x="501850" y="1500175"/>
          <a:ext cx="9052560" cy="5076850"/>
        </p:xfrm>
        <a:graphic>
          <a:graphicData uri="http://schemas.openxmlformats.org/drawingml/2006/table">
            <a:tbl>
              <a:tblPr firstRow="1" bandRow="1">
                <a:tableStyleId>{7DF18680-E054-41AD-8BC1-D1AEF772440D}</a:tableStyleId>
              </a:tblPr>
              <a:tblGrid>
                <a:gridCol w="4526280">
                  <a:extLst>
                    <a:ext uri="{9D8B030D-6E8A-4147-A177-3AD203B41FA5}">
                      <a16:colId xmlns:a16="http://schemas.microsoft.com/office/drawing/2014/main" val="20000"/>
                    </a:ext>
                  </a:extLst>
                </a:gridCol>
                <a:gridCol w="4526280">
                  <a:extLst>
                    <a:ext uri="{9D8B030D-6E8A-4147-A177-3AD203B41FA5}">
                      <a16:colId xmlns:a16="http://schemas.microsoft.com/office/drawing/2014/main" val="20001"/>
                    </a:ext>
                  </a:extLst>
                </a:gridCol>
              </a:tblGrid>
              <a:tr h="407730">
                <a:tc>
                  <a:txBody>
                    <a:bodyPr/>
                    <a:lstStyle/>
                    <a:p>
                      <a:pPr algn="ctr"/>
                      <a:r>
                        <a:rPr lang="en-US" sz="2000" dirty="0">
                          <a:latin typeface="Century Gothic" charset="0"/>
                          <a:ea typeface="Century Gothic" charset="0"/>
                          <a:cs typeface="Century Gothic" charset="0"/>
                        </a:rPr>
                        <a:t>EMR</a:t>
                      </a:r>
                    </a:p>
                  </a:txBody>
                  <a:tcPr marL="100584" marR="100584" marT="50268" marB="50268">
                    <a:solidFill>
                      <a:srgbClr val="1C8477"/>
                    </a:solidFill>
                  </a:tcPr>
                </a:tc>
                <a:tc>
                  <a:txBody>
                    <a:bodyPr/>
                    <a:lstStyle/>
                    <a:p>
                      <a:pPr algn="ctr"/>
                      <a:r>
                        <a:rPr lang="en-US" sz="2000" dirty="0">
                          <a:latin typeface="Century Gothic" charset="0"/>
                          <a:ea typeface="Century Gothic" charset="0"/>
                          <a:cs typeface="Century Gothic" charset="0"/>
                        </a:rPr>
                        <a:t>EHR</a:t>
                      </a:r>
                    </a:p>
                  </a:txBody>
                  <a:tcPr marL="100584" marR="100584" marT="50268" marB="50268">
                    <a:solidFill>
                      <a:srgbClr val="1C8477"/>
                    </a:solidFill>
                  </a:tcPr>
                </a:tc>
                <a:extLst>
                  <a:ext uri="{0D108BD9-81ED-4DB2-BD59-A6C34878D82A}">
                    <a16:rowId xmlns:a16="http://schemas.microsoft.com/office/drawing/2014/main" val="10000"/>
                  </a:ext>
                </a:extLst>
              </a:tr>
              <a:tr h="1307489">
                <a:tc>
                  <a:txBody>
                    <a:bodyPr/>
                    <a:lstStyle/>
                    <a:p>
                      <a:r>
                        <a:rPr lang="en-US" sz="2000" baseline="0" dirty="0">
                          <a:latin typeface="Century Gothic" charset="0"/>
                          <a:ea typeface="Century Gothic" charset="0"/>
                          <a:cs typeface="Century Gothic" charset="0"/>
                        </a:rPr>
                        <a:t>A record of medical care created, managed, and maintained by o</a:t>
                      </a:r>
                      <a:r>
                        <a:rPr lang="en-US" sz="2000" dirty="0">
                          <a:latin typeface="Century Gothic" charset="0"/>
                          <a:ea typeface="Century Gothic" charset="0"/>
                          <a:cs typeface="Century Gothic" charset="0"/>
                        </a:rPr>
                        <a:t>ne healthcare organization (intra-organizational)</a:t>
                      </a:r>
                    </a:p>
                  </a:txBody>
                  <a:tcPr marL="100584" marR="100584" marT="50240" marB="50240"/>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000" dirty="0">
                          <a:latin typeface="Century Gothic" charset="0"/>
                          <a:ea typeface="Century Gothic" charset="0"/>
                          <a:cs typeface="Century Gothic" charset="0"/>
                        </a:rPr>
                        <a:t>A</a:t>
                      </a:r>
                      <a:r>
                        <a:rPr lang="en-US" sz="2000" baseline="0" dirty="0">
                          <a:latin typeface="Century Gothic" charset="0"/>
                          <a:ea typeface="Century Gothic" charset="0"/>
                          <a:cs typeface="Century Gothic" charset="0"/>
                        </a:rPr>
                        <a:t> repository</a:t>
                      </a:r>
                      <a:r>
                        <a:rPr lang="en-US" sz="2000" dirty="0">
                          <a:latin typeface="Century Gothic" charset="0"/>
                          <a:ea typeface="Century Gothic" charset="0"/>
                          <a:cs typeface="Century Gothic" charset="0"/>
                        </a:rPr>
                        <a:t> of individual health records that reside in numerous</a:t>
                      </a:r>
                      <a:r>
                        <a:rPr lang="en-US" sz="2000" baseline="0" dirty="0">
                          <a:latin typeface="Century Gothic" charset="0"/>
                          <a:ea typeface="Century Gothic" charset="0"/>
                          <a:cs typeface="Century Gothic" charset="0"/>
                        </a:rPr>
                        <a:t> information systems and locations (inter-organizational)</a:t>
                      </a:r>
                      <a:endParaRPr lang="en-US" sz="2000" dirty="0">
                        <a:latin typeface="Century Gothic" charset="0"/>
                        <a:ea typeface="Century Gothic" charset="0"/>
                        <a:cs typeface="Century Gothic" charset="0"/>
                      </a:endParaRPr>
                    </a:p>
                  </a:txBody>
                  <a:tcPr marL="100584" marR="100584" marT="50240" marB="50240"/>
                </a:tc>
                <a:extLst>
                  <a:ext uri="{0D108BD9-81ED-4DB2-BD59-A6C34878D82A}">
                    <a16:rowId xmlns:a16="http://schemas.microsoft.com/office/drawing/2014/main" val="10001"/>
                  </a:ext>
                </a:extLst>
              </a:tr>
              <a:tr h="13074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latin typeface="Century Gothic" charset="0"/>
                          <a:ea typeface="Century Gothic" charset="0"/>
                          <a:cs typeface="Century Gothic" charset="0"/>
                        </a:rPr>
                        <a:t>Integration of healthcare data from a participating collection of systems from one healthcare organization</a:t>
                      </a:r>
                    </a:p>
                  </a:txBody>
                  <a:tcPr marL="100584" marR="100584" marT="50240" marB="5024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kern="1200" baseline="0" dirty="0">
                          <a:latin typeface="Century Gothic" charset="0"/>
                          <a:ea typeface="Century Gothic" charset="0"/>
                          <a:cs typeface="Century Gothic" charset="0"/>
                        </a:rPr>
                        <a:t>Aggregation of health-related information into one record focused around a person’s health history (i.e., a comprehensive, longitudinal record) </a:t>
                      </a:r>
                      <a:endParaRPr lang="en-US" sz="2000" dirty="0">
                        <a:latin typeface="Century Gothic" charset="0"/>
                        <a:ea typeface="Century Gothic" charset="0"/>
                        <a:cs typeface="Century Gothic" charset="0"/>
                      </a:endParaRPr>
                    </a:p>
                  </a:txBody>
                  <a:tcPr marL="100584" marR="100584" marT="50240" marB="50240"/>
                </a:tc>
                <a:extLst>
                  <a:ext uri="{0D108BD9-81ED-4DB2-BD59-A6C34878D82A}">
                    <a16:rowId xmlns:a16="http://schemas.microsoft.com/office/drawing/2014/main" val="10002"/>
                  </a:ext>
                </a:extLst>
              </a:tr>
              <a:tr h="10057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latin typeface="Century Gothic" charset="0"/>
                          <a:ea typeface="Century Gothic" charset="0"/>
                          <a:cs typeface="Century Gothic" charset="0"/>
                        </a:rPr>
                        <a:t>Consulted by authorized clinicians and staff within one healthcare organization </a:t>
                      </a:r>
                    </a:p>
                  </a:txBody>
                  <a:tcPr marL="100584" marR="100584" marT="50240" marB="5024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latin typeface="Century Gothic" charset="0"/>
                          <a:ea typeface="Century Gothic" charset="0"/>
                          <a:cs typeface="Century Gothic" charset="0"/>
                        </a:rPr>
                        <a:t>Consulted by authorized clinicians and staff across more than one healthcare organization</a:t>
                      </a:r>
                    </a:p>
                  </a:txBody>
                  <a:tcPr marL="100584" marR="100584" marT="50240" marB="50240"/>
                </a:tc>
                <a:extLst>
                  <a:ext uri="{0D108BD9-81ED-4DB2-BD59-A6C34878D82A}">
                    <a16:rowId xmlns:a16="http://schemas.microsoft.com/office/drawing/2014/main" val="10003"/>
                  </a:ext>
                </a:extLst>
              </a:tr>
              <a:tr h="7039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latin typeface="Century Gothic" charset="0"/>
                          <a:ea typeface="Century Gothic" charset="0"/>
                          <a:cs typeface="Century Gothic" charset="0"/>
                        </a:rPr>
                        <a:t>Data continuity throughout one</a:t>
                      </a:r>
                      <a:r>
                        <a:rPr lang="en-US" sz="2000" baseline="0" dirty="0">
                          <a:latin typeface="Century Gothic" charset="0"/>
                          <a:ea typeface="Century Gothic" charset="0"/>
                          <a:cs typeface="Century Gothic" charset="0"/>
                        </a:rPr>
                        <a:t> healthcare organization</a:t>
                      </a:r>
                      <a:endParaRPr lang="en-US" sz="2000" dirty="0">
                        <a:latin typeface="Century Gothic" charset="0"/>
                        <a:ea typeface="Century Gothic" charset="0"/>
                        <a:cs typeface="Century Gothic" charset="0"/>
                      </a:endParaRPr>
                    </a:p>
                  </a:txBody>
                  <a:tcPr marL="100584" marR="100584" marT="50240" marB="5024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a:latin typeface="Century Gothic" charset="0"/>
                          <a:ea typeface="Century Gothic" charset="0"/>
                          <a:cs typeface="Century Gothic" charset="0"/>
                        </a:rPr>
                        <a:t>Data interoperability across different organizations</a:t>
                      </a:r>
                    </a:p>
                  </a:txBody>
                  <a:tcPr marL="100584" marR="100584" marT="50240" marB="50240"/>
                </a:tc>
                <a:extLst>
                  <a:ext uri="{0D108BD9-81ED-4DB2-BD59-A6C34878D82A}">
                    <a16:rowId xmlns:a16="http://schemas.microsoft.com/office/drawing/2014/main" val="10004"/>
                  </a:ext>
                </a:extLst>
              </a:tr>
            </a:tbl>
          </a:graphicData>
        </a:graphic>
      </p:graphicFrame>
      <p:sp>
        <p:nvSpPr>
          <p:cNvPr id="20503" name="Text Placeholder 10"/>
          <p:cNvSpPr>
            <a:spLocks noGrp="1"/>
          </p:cNvSpPr>
          <p:nvPr>
            <p:ph type="body" sz="quarter" idx="32"/>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normAutofit fontScale="92500" lnSpcReduction="10000"/>
          </a:bodyPr>
          <a:lstStyle/>
          <a:p>
            <a:r>
              <a:rPr lang="en-US" altLang="en-US" sz="1980" dirty="0">
                <a:latin typeface="Century Gothic" panose="020B0502020202020204" pitchFamily="34" charset="0"/>
              </a:rPr>
              <a:t>Table 3.1  </a:t>
            </a:r>
          </a:p>
          <a:p>
            <a:r>
              <a:rPr lang="en-US" altLang="en-US" sz="1980" i="1" dirty="0">
                <a:latin typeface="Century Gothic" panose="020B0502020202020204" pitchFamily="34" charset="0"/>
              </a:rPr>
              <a:t>EMR and EHR Comparison  </a:t>
            </a:r>
          </a:p>
          <a:p>
            <a:endParaRPr lang="en-US" altLang="en-US" dirty="0"/>
          </a:p>
        </p:txBody>
      </p:sp>
      <p:sp>
        <p:nvSpPr>
          <p:cNvPr id="4" name="Slide Number Placeholder 3"/>
          <p:cNvSpPr>
            <a:spLocks noGrp="1"/>
          </p:cNvSpPr>
          <p:nvPr>
            <p:ph type="sldNum" sz="quarter" idx="4"/>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17245" indent="-314325" eaLnBrk="0" hangingPunct="0">
              <a:defRPr>
                <a:solidFill>
                  <a:schemeClr val="tx1"/>
                </a:solidFill>
                <a:latin typeface="Arial" panose="020B0604020202020204" pitchFamily="34" charset="0"/>
                <a:cs typeface="Arial" panose="020B0604020202020204" pitchFamily="34" charset="0"/>
              </a:defRPr>
            </a:lvl2pPr>
            <a:lvl3pPr marL="1257300" indent="-251460" eaLnBrk="0" hangingPunct="0">
              <a:defRPr>
                <a:solidFill>
                  <a:schemeClr val="tx1"/>
                </a:solidFill>
                <a:latin typeface="Arial" panose="020B0604020202020204" pitchFamily="34" charset="0"/>
                <a:cs typeface="Arial" panose="020B0604020202020204" pitchFamily="34" charset="0"/>
              </a:defRPr>
            </a:lvl3pPr>
            <a:lvl4pPr marL="1760220" indent="-251460" eaLnBrk="0" hangingPunct="0">
              <a:defRPr>
                <a:solidFill>
                  <a:schemeClr val="tx1"/>
                </a:solidFill>
                <a:latin typeface="Arial" panose="020B0604020202020204" pitchFamily="34" charset="0"/>
                <a:cs typeface="Arial" panose="020B0604020202020204" pitchFamily="34" charset="0"/>
              </a:defRPr>
            </a:lvl4pPr>
            <a:lvl5pPr marL="2263140" indent="-251460" eaLnBrk="0" hangingPunct="0">
              <a:defRPr>
                <a:solidFill>
                  <a:schemeClr val="tx1"/>
                </a:solidFill>
                <a:latin typeface="Arial" panose="020B0604020202020204" pitchFamily="34" charset="0"/>
                <a:cs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1689F27-2A88-4ECB-9786-3C09F9942FE0}" type="slidenum">
              <a:rPr lang="en-US" altLang="en-US">
                <a:solidFill>
                  <a:srgbClr val="898989"/>
                </a:solidFill>
              </a:rPr>
              <a:pPr eaLnBrk="1" hangingPunct="1"/>
              <a:t>5</a:t>
            </a:fld>
            <a:endParaRPr lang="en-US" altLang="en-US" dirty="0">
              <a:solidFill>
                <a:srgbClr val="898989"/>
              </a:solidFill>
            </a:endParaRPr>
          </a:p>
        </p:txBody>
      </p:sp>
    </p:spTree>
    <p:extLst>
      <p:ext uri="{BB962C8B-B14F-4D97-AF65-F5344CB8AC3E}">
        <p14:creationId xmlns:p14="http://schemas.microsoft.com/office/powerpoint/2010/main" val="10736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9DA06D4C-6D10-064E-8A5C-516306349F7B}"/>
              </a:ext>
            </a:extLst>
          </p:cNvPr>
          <p:cNvSpPr>
            <a:spLocks noGrp="1"/>
          </p:cNvSpPr>
          <p:nvPr>
            <p:ph type="title"/>
          </p:nvPr>
        </p:nvSpPr>
        <p:spPr>
          <a:xfrm>
            <a:off x="395335" y="37083"/>
            <a:ext cx="9159073" cy="1211853"/>
          </a:xfrm>
        </p:spPr>
        <p:txBody>
          <a:bodyPr/>
          <a:lstStyle/>
          <a:p>
            <a:r>
              <a:rPr lang="en-US" altLang="en-US" dirty="0"/>
              <a:t>Electronic Health Records Versus Paper Records</a:t>
            </a:r>
          </a:p>
        </p:txBody>
      </p:sp>
      <p:sp>
        <p:nvSpPr>
          <p:cNvPr id="34819" name="Content Placeholder 2">
            <a:extLst>
              <a:ext uri="{FF2B5EF4-FFF2-40B4-BE49-F238E27FC236}">
                <a16:creationId xmlns:a16="http://schemas.microsoft.com/office/drawing/2014/main" id="{A81E2064-C05C-FC43-A131-410EDA482F98}"/>
              </a:ext>
            </a:extLst>
          </p:cNvPr>
          <p:cNvSpPr>
            <a:spLocks noGrp="1"/>
          </p:cNvSpPr>
          <p:nvPr>
            <p:ph type="body" sz="quarter" idx="10"/>
          </p:nvPr>
        </p:nvSpPr>
        <p:spPr>
          <a:xfrm>
            <a:off x="406625" y="2133599"/>
            <a:ext cx="9147783" cy="3564674"/>
          </a:xfrm>
        </p:spPr>
        <p:txBody>
          <a:bodyPr/>
          <a:lstStyle/>
          <a:p>
            <a:pPr>
              <a:spcAft>
                <a:spcPts val="1200"/>
              </a:spcAft>
            </a:pPr>
            <a:r>
              <a:rPr lang="en-US" altLang="en-US" dirty="0"/>
              <a:t>Electronic health records (EHRs) can make a patient’s health information available when and where it is needed.</a:t>
            </a:r>
          </a:p>
          <a:p>
            <a:pPr>
              <a:spcAft>
                <a:spcPts val="1200"/>
              </a:spcAft>
            </a:pPr>
            <a:r>
              <a:rPr lang="en-US" altLang="en-US" dirty="0"/>
              <a:t>EHRs can bring a patient’s total health information together in one place and will always be current.</a:t>
            </a:r>
          </a:p>
          <a:p>
            <a:pPr>
              <a:spcAft>
                <a:spcPts val="1200"/>
              </a:spcAft>
            </a:pPr>
            <a:r>
              <a:rPr lang="en-US" altLang="en-US" dirty="0"/>
              <a:t>EHRs can support better follow-up information for patients.  </a:t>
            </a:r>
          </a:p>
          <a:p>
            <a:pPr>
              <a:spcAft>
                <a:spcPts val="1200"/>
              </a:spcAft>
            </a:pPr>
            <a:r>
              <a:rPr lang="en-US" altLang="en-US" dirty="0"/>
              <a:t>EHRs can improve patient and provider convenience.</a:t>
            </a:r>
          </a:p>
        </p:txBody>
      </p:sp>
      <p:sp>
        <p:nvSpPr>
          <p:cNvPr id="2" name="Slide Number Placeholder 1">
            <a:extLst>
              <a:ext uri="{FF2B5EF4-FFF2-40B4-BE49-F238E27FC236}">
                <a16:creationId xmlns:a16="http://schemas.microsoft.com/office/drawing/2014/main" id="{7599DC04-D7CE-F548-A832-AC87426141ED}"/>
              </a:ext>
            </a:extLst>
          </p:cNvPr>
          <p:cNvSpPr>
            <a:spLocks noGrp="1"/>
          </p:cNvSpPr>
          <p:nvPr>
            <p:ph type="sldNum" sz="quarter" idx="12"/>
          </p:nvPr>
        </p:nvSpPr>
        <p:spPr/>
        <p:txBody>
          <a:bodyPr/>
          <a:lstStyle/>
          <a:p>
            <a:fld id="{1CEBF7BC-B176-E848-AD6E-03F0A9836553}" type="slidenum">
              <a:rPr lang="en-US" altLang="en-US" smtClean="0"/>
              <a:pPr/>
              <a:t>6</a:t>
            </a:fld>
            <a:endParaRPr lang="en-US" altLang="en-US" dirty="0"/>
          </a:p>
        </p:txBody>
      </p:sp>
    </p:spTree>
    <p:extLst>
      <p:ext uri="{BB962C8B-B14F-4D97-AF65-F5344CB8AC3E}">
        <p14:creationId xmlns:p14="http://schemas.microsoft.com/office/powerpoint/2010/main" val="740975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E98C323E-B7B8-204D-B252-3EB7E77F7C4F}"/>
              </a:ext>
            </a:extLst>
          </p:cNvPr>
          <p:cNvSpPr>
            <a:spLocks noGrp="1"/>
          </p:cNvSpPr>
          <p:nvPr>
            <p:ph type="title"/>
          </p:nvPr>
        </p:nvSpPr>
        <p:spPr/>
        <p:txBody>
          <a:bodyPr/>
          <a:lstStyle/>
          <a:p>
            <a:r>
              <a:rPr lang="en-US" altLang="en-US" dirty="0"/>
              <a:t>EHRs Versus Paper Records </a:t>
            </a:r>
          </a:p>
        </p:txBody>
      </p:sp>
      <p:sp>
        <p:nvSpPr>
          <p:cNvPr id="36867" name="Content Placeholder 2">
            <a:extLst>
              <a:ext uri="{FF2B5EF4-FFF2-40B4-BE49-F238E27FC236}">
                <a16:creationId xmlns:a16="http://schemas.microsoft.com/office/drawing/2014/main" id="{CD7F9652-EB80-6349-A076-EB72320CFCC6}"/>
              </a:ext>
            </a:extLst>
          </p:cNvPr>
          <p:cNvSpPr>
            <a:spLocks noGrp="1"/>
          </p:cNvSpPr>
          <p:nvPr>
            <p:ph type="body" sz="quarter" idx="10"/>
          </p:nvPr>
        </p:nvSpPr>
        <p:spPr/>
        <p:txBody>
          <a:bodyPr/>
          <a:lstStyle/>
          <a:p>
            <a:pPr>
              <a:spcAft>
                <a:spcPts val="1200"/>
              </a:spcAft>
            </a:pPr>
            <a:r>
              <a:rPr lang="en-US" altLang="en-US" dirty="0"/>
              <a:t>EHRs can link information with patient computers to point to additional resources.</a:t>
            </a:r>
          </a:p>
          <a:p>
            <a:pPr>
              <a:spcAft>
                <a:spcPts val="1200"/>
              </a:spcAft>
            </a:pPr>
            <a:r>
              <a:rPr lang="en-US" altLang="en-US" dirty="0"/>
              <a:t>EHRs do not solely “contain” or transmit information, they also compute with it. </a:t>
            </a:r>
          </a:p>
          <a:p>
            <a:pPr>
              <a:spcAft>
                <a:spcPts val="1200"/>
              </a:spcAft>
            </a:pPr>
            <a:r>
              <a:rPr lang="en-US" altLang="en-US" dirty="0"/>
              <a:t>EHRs can improve safety.</a:t>
            </a:r>
          </a:p>
          <a:p>
            <a:endParaRPr lang="en-US" altLang="en-US" dirty="0"/>
          </a:p>
        </p:txBody>
      </p:sp>
      <p:sp>
        <p:nvSpPr>
          <p:cNvPr id="2" name="Slide Number Placeholder 1">
            <a:extLst>
              <a:ext uri="{FF2B5EF4-FFF2-40B4-BE49-F238E27FC236}">
                <a16:creationId xmlns:a16="http://schemas.microsoft.com/office/drawing/2014/main" id="{C331EC1E-95FB-6547-8913-536E26E22841}"/>
              </a:ext>
            </a:extLst>
          </p:cNvPr>
          <p:cNvSpPr>
            <a:spLocks noGrp="1"/>
          </p:cNvSpPr>
          <p:nvPr>
            <p:ph type="sldNum" sz="quarter" idx="12"/>
          </p:nvPr>
        </p:nvSpPr>
        <p:spPr/>
        <p:txBody>
          <a:bodyPr/>
          <a:lstStyle/>
          <a:p>
            <a:fld id="{1CEBF7BC-B176-E848-AD6E-03F0A9836553}" type="slidenum">
              <a:rPr lang="en-US" altLang="en-US" smtClean="0"/>
              <a:pPr/>
              <a:t>7</a:t>
            </a:fld>
            <a:endParaRPr lang="en-US" altLang="en-US" dirty="0"/>
          </a:p>
        </p:txBody>
      </p:sp>
    </p:spTree>
    <p:extLst>
      <p:ext uri="{BB962C8B-B14F-4D97-AF65-F5344CB8AC3E}">
        <p14:creationId xmlns:p14="http://schemas.microsoft.com/office/powerpoint/2010/main" val="1722995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B8E5EC5A-E1F1-AD4C-B022-0A6667D0173A}"/>
              </a:ext>
            </a:extLst>
          </p:cNvPr>
          <p:cNvSpPr>
            <a:spLocks noGrp="1"/>
          </p:cNvSpPr>
          <p:nvPr>
            <p:ph type="title"/>
          </p:nvPr>
        </p:nvSpPr>
        <p:spPr/>
        <p:txBody>
          <a:bodyPr/>
          <a:lstStyle/>
          <a:p>
            <a:r>
              <a:rPr lang="en-US" altLang="en-US" dirty="0"/>
              <a:t>EHRs Versus Paper Records</a:t>
            </a:r>
          </a:p>
        </p:txBody>
      </p:sp>
      <p:sp>
        <p:nvSpPr>
          <p:cNvPr id="38915" name="Content Placeholder 2">
            <a:extLst>
              <a:ext uri="{FF2B5EF4-FFF2-40B4-BE49-F238E27FC236}">
                <a16:creationId xmlns:a16="http://schemas.microsoft.com/office/drawing/2014/main" id="{B8510338-9803-F142-942D-4B371B85D2F5}"/>
              </a:ext>
            </a:extLst>
          </p:cNvPr>
          <p:cNvSpPr>
            <a:spLocks noGrp="1"/>
          </p:cNvSpPr>
          <p:nvPr>
            <p:ph type="body" sz="quarter" idx="10"/>
          </p:nvPr>
        </p:nvSpPr>
        <p:spPr/>
        <p:txBody>
          <a:bodyPr/>
          <a:lstStyle/>
          <a:p>
            <a:pPr>
              <a:spcAft>
                <a:spcPts val="1200"/>
              </a:spcAft>
            </a:pPr>
            <a:r>
              <a:rPr lang="en-US" altLang="en-US" dirty="0"/>
              <a:t>EHRs can deliver more information in more directions while reducing “paperwork” time for providers.</a:t>
            </a:r>
          </a:p>
          <a:p>
            <a:pPr>
              <a:spcAft>
                <a:spcPts val="1200"/>
              </a:spcAft>
            </a:pPr>
            <a:r>
              <a:rPr lang="en-US" altLang="en-US" dirty="0"/>
              <a:t>EHRs can improve privacy and security.</a:t>
            </a:r>
          </a:p>
          <a:p>
            <a:pPr>
              <a:spcAft>
                <a:spcPts val="1200"/>
              </a:spcAft>
            </a:pPr>
            <a:r>
              <a:rPr lang="en-US" altLang="en-US" dirty="0"/>
              <a:t>EHRs can reduce costs. </a:t>
            </a:r>
          </a:p>
        </p:txBody>
      </p:sp>
      <p:sp>
        <p:nvSpPr>
          <p:cNvPr id="2" name="Slide Number Placeholder 1">
            <a:extLst>
              <a:ext uri="{FF2B5EF4-FFF2-40B4-BE49-F238E27FC236}">
                <a16:creationId xmlns:a16="http://schemas.microsoft.com/office/drawing/2014/main" id="{87B30309-E895-B449-A83C-BF8A4A8D4082}"/>
              </a:ext>
            </a:extLst>
          </p:cNvPr>
          <p:cNvSpPr>
            <a:spLocks noGrp="1"/>
          </p:cNvSpPr>
          <p:nvPr>
            <p:ph type="sldNum" sz="quarter" idx="12"/>
          </p:nvPr>
        </p:nvSpPr>
        <p:spPr/>
        <p:txBody>
          <a:bodyPr/>
          <a:lstStyle/>
          <a:p>
            <a:fld id="{1CEBF7BC-B176-E848-AD6E-03F0A9836553}" type="slidenum">
              <a:rPr lang="en-US" altLang="en-US" smtClean="0"/>
              <a:pPr/>
              <a:t>8</a:t>
            </a:fld>
            <a:endParaRPr lang="en-US" altLang="en-US" dirty="0"/>
          </a:p>
        </p:txBody>
      </p:sp>
    </p:spTree>
    <p:extLst>
      <p:ext uri="{BB962C8B-B14F-4D97-AF65-F5344CB8AC3E}">
        <p14:creationId xmlns:p14="http://schemas.microsoft.com/office/powerpoint/2010/main" val="24689944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4DD3B3D9-494B-EC4D-8A49-2631E225824E}"/>
              </a:ext>
            </a:extLst>
          </p:cNvPr>
          <p:cNvSpPr>
            <a:spLocks noGrp="1"/>
          </p:cNvSpPr>
          <p:nvPr>
            <p:ph type="title"/>
          </p:nvPr>
        </p:nvSpPr>
        <p:spPr/>
        <p:txBody>
          <a:bodyPr/>
          <a:lstStyle/>
          <a:p>
            <a:r>
              <a:rPr lang="en-US" altLang="en-US" dirty="0"/>
              <a:t>Aggregate Information Systems</a:t>
            </a:r>
          </a:p>
        </p:txBody>
      </p:sp>
      <p:sp>
        <p:nvSpPr>
          <p:cNvPr id="40963" name="Content Placeholder 2">
            <a:extLst>
              <a:ext uri="{FF2B5EF4-FFF2-40B4-BE49-F238E27FC236}">
                <a16:creationId xmlns:a16="http://schemas.microsoft.com/office/drawing/2014/main" id="{73BE6803-4C6B-C147-A7CE-6303B4797F9B}"/>
              </a:ext>
            </a:extLst>
          </p:cNvPr>
          <p:cNvSpPr>
            <a:spLocks noGrp="1"/>
          </p:cNvSpPr>
          <p:nvPr>
            <p:ph type="body" sz="quarter" idx="10"/>
          </p:nvPr>
        </p:nvSpPr>
        <p:spPr>
          <a:xfrm>
            <a:off x="406625" y="2133600"/>
            <a:ext cx="9147783" cy="3553216"/>
          </a:xfrm>
        </p:spPr>
        <p:txBody>
          <a:bodyPr/>
          <a:lstStyle/>
          <a:p>
            <a:pPr>
              <a:spcAft>
                <a:spcPts val="1200"/>
              </a:spcAft>
            </a:pPr>
            <a:r>
              <a:rPr lang="en-US" altLang="en-US" dirty="0"/>
              <a:t>Aggregate information systems contain consolidated data relating to multiple patients and therefore cannot be traced back to a specific patient. They are merely counts, such as incidences of malaria, tuberculosis, or other diseases.</a:t>
            </a:r>
          </a:p>
          <a:p>
            <a:pPr>
              <a:spcAft>
                <a:spcPts val="1200"/>
              </a:spcAft>
            </a:pPr>
            <a:r>
              <a:rPr lang="en-US" altLang="en-US" dirty="0"/>
              <a:t>Aggregated data are used for the generation of routine reports and indicators, and for strategic planning and guidance within the health system.</a:t>
            </a:r>
          </a:p>
        </p:txBody>
      </p:sp>
      <p:sp>
        <p:nvSpPr>
          <p:cNvPr id="7" name="Slide Number Placeholder 6">
            <a:extLst>
              <a:ext uri="{FF2B5EF4-FFF2-40B4-BE49-F238E27FC236}">
                <a16:creationId xmlns:a16="http://schemas.microsoft.com/office/drawing/2014/main" id="{80A370F5-4CFC-D742-BA30-922E3F46AEB7}"/>
              </a:ext>
            </a:extLst>
          </p:cNvPr>
          <p:cNvSpPr>
            <a:spLocks noGrp="1"/>
          </p:cNvSpPr>
          <p:nvPr>
            <p:ph type="sldNum" sz="quarter" idx="12"/>
          </p:nvPr>
        </p:nvSpPr>
        <p:spPr/>
        <p:txBody>
          <a:bodyPr/>
          <a:lstStyle/>
          <a:p>
            <a:fld id="{362A7EB1-5456-594E-B03B-65A418E29AE4}" type="slidenum">
              <a:rPr lang="en-US" smtClean="0"/>
              <a:pPr/>
              <a:t>9</a:t>
            </a:fld>
            <a:endParaRPr lang="en-US" dirty="0"/>
          </a:p>
        </p:txBody>
      </p:sp>
    </p:spTree>
    <p:extLst>
      <p:ext uri="{BB962C8B-B14F-4D97-AF65-F5344CB8AC3E}">
        <p14:creationId xmlns:p14="http://schemas.microsoft.com/office/powerpoint/2010/main" val="31931087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Eval_PPT template_REVISED2" id="{0FA34991-EF48-D246-811D-42175B37B24D}" vid="{CC5068C0-6FFF-DC49-9EC2-D94241B875F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43F1B02-3DF3-4EA4-9A05-053D1CE96677}"/>
</file>

<file path=customXml/itemProps2.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36FC224-0626-43ED-8AD4-4384B71126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261</TotalTime>
  <Words>3120</Words>
  <Application>Microsoft Office PowerPoint</Application>
  <PresentationFormat>Custom</PresentationFormat>
  <Paragraphs>252</Paragraphs>
  <Slides>24</Slides>
  <Notes>24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vt:i4>
      </vt:variant>
    </vt:vector>
  </HeadingPairs>
  <TitlesOfParts>
    <vt:vector size="34" baseType="lpstr">
      <vt:lpstr>Arial</vt:lpstr>
      <vt:lpstr>Calibri</vt:lpstr>
      <vt:lpstr>Century Gothic</vt:lpstr>
      <vt:lpstr>Courier New</vt:lpstr>
      <vt:lpstr>Futura Lt BT</vt:lpstr>
      <vt:lpstr>Futura LT Pro Book</vt:lpstr>
      <vt:lpstr>Times New Roman</vt:lpstr>
      <vt:lpstr>Verdana</vt:lpstr>
      <vt:lpstr>Wingdings</vt:lpstr>
      <vt:lpstr>Office Theme</vt:lpstr>
      <vt:lpstr>PowerPoint Presentation</vt:lpstr>
      <vt:lpstr>Learning Objectives and Topics Covered</vt:lpstr>
      <vt:lpstr>Electronic Medical Records </vt:lpstr>
      <vt:lpstr>Discussion</vt:lpstr>
      <vt:lpstr>EMR Versus Electronic Health Record (EHR)</vt:lpstr>
      <vt:lpstr>Electronic Health Records Versus Paper Records</vt:lpstr>
      <vt:lpstr>EHRs Versus Paper Records </vt:lpstr>
      <vt:lpstr>EHRs Versus Paper Records</vt:lpstr>
      <vt:lpstr>Aggregate Information Systems</vt:lpstr>
      <vt:lpstr>Types of EMRs</vt:lpstr>
      <vt:lpstr>Acquisition Assessment Matrix</vt:lpstr>
      <vt:lpstr>Acquisition Assessment Matrix</vt:lpstr>
      <vt:lpstr>EMR Benefits</vt:lpstr>
      <vt:lpstr>EMR Benefits</vt:lpstr>
      <vt:lpstr>EMR Implementation Considerations</vt:lpstr>
      <vt:lpstr>EMR Implementation Considerations</vt:lpstr>
      <vt:lpstr>Patient Unique Identifier</vt:lpstr>
      <vt:lpstr>PUID Components</vt:lpstr>
      <vt:lpstr>PUIDs: Functions and Objectives</vt:lpstr>
      <vt:lpstr>PUIDs: Functions and Objectives</vt:lpstr>
      <vt:lpstr>Reflect</vt:lpstr>
      <vt:lpstr>References</vt:lpstr>
      <vt:lpstr>References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Health Informatics</dc:title>
  <dc:creator>- McMaster</dc:creator>
  <cp:lastModifiedBy>Villella, Christina</cp:lastModifiedBy>
  <cp:revision>35</cp:revision>
  <cp:lastPrinted>2020-01-30T17:32:41Z</cp:lastPrinted>
  <dcterms:created xsi:type="dcterms:W3CDTF">2018-07-01T00:34:29Z</dcterms:created>
  <dcterms:modified xsi:type="dcterms:W3CDTF">2020-03-20T20:50:10Z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