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3"/>
  </p:notesMasterIdLst>
  <p:handoutMasterIdLst>
    <p:handoutMasterId r:id="rId24"/>
  </p:handoutMasterIdLst>
  <p:sldIdLst>
    <p:sldId id="256" r:id="rId5"/>
    <p:sldId id="257" r:id="rId6"/>
    <p:sldId id="269" r:id="rId7"/>
    <p:sldId id="261" r:id="rId8"/>
    <p:sldId id="278" r:id="rId9"/>
    <p:sldId id="279" r:id="rId10"/>
    <p:sldId id="276" r:id="rId11"/>
    <p:sldId id="275" r:id="rId12"/>
    <p:sldId id="274" r:id="rId13"/>
    <p:sldId id="280" r:id="rId14"/>
    <p:sldId id="281" r:id="rId15"/>
    <p:sldId id="266" r:id="rId16"/>
    <p:sldId id="273" r:id="rId17"/>
    <p:sldId id="282" r:id="rId18"/>
    <p:sldId id="264" r:id="rId19"/>
    <p:sldId id="283" r:id="rId20"/>
    <p:sldId id="284" r:id="rId21"/>
    <p:sldId id="285" r:id="rId22"/>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6"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7" clrIdx="0">
    <p:extLst>
      <p:ext uri="{19B8F6BF-5375-455C-9EA6-DF929625EA0E}">
        <p15:presenceInfo xmlns:p15="http://schemas.microsoft.com/office/powerpoint/2012/main" userId="S-1-5-21-2338163137-2684688362-157462135-916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84"/>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8B4CC5-6091-45D7-88F4-146F763FB1C6}" v="2" dt="2020-03-31T16:35:36.934"/>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5296" autoAdjust="0"/>
    <p:restoredTop sz="90233" autoAdjust="0"/>
  </p:normalViewPr>
  <p:slideViewPr>
    <p:cSldViewPr snapToGrid="0">
      <p:cViewPr varScale="1">
        <p:scale>
          <a:sx n="102" d="100"/>
          <a:sy n="102" d="100"/>
        </p:scale>
        <p:origin x="1740" y="88"/>
      </p:cViewPr>
      <p:guideLst>
        <p:guide orient="horz" pos="1296"/>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59" d="100"/>
          <a:sy n="59" d="100"/>
        </p:scale>
        <p:origin x="1940" y="5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168B4CC5-6091-45D7-88F4-146F763FB1C6}"/>
    <pc:docChg chg="custSel modSld">
      <pc:chgData name="Villella, Christina" userId="910bba07-b9e3-4583-91f1-8ceacf5af36d" providerId="ADAL" clId="{168B4CC5-6091-45D7-88F4-146F763FB1C6}" dt="2020-03-31T16:35:39.043" v="6" actId="478"/>
      <pc:docMkLst>
        <pc:docMk/>
      </pc:docMkLst>
      <pc:sldChg chg="modNotes">
        <pc:chgData name="Villella, Christina" userId="910bba07-b9e3-4583-91f1-8ceacf5af36d" providerId="ADAL" clId="{168B4CC5-6091-45D7-88F4-146F763FB1C6}" dt="2020-03-31T16:35:39.043" v="6" actId="478"/>
        <pc:sldMkLst>
          <pc:docMk/>
          <pc:sldMk cId="2359354609" sldId="283"/>
        </pc:sldMkLst>
      </pc:sldChg>
      <pc:sldChg chg="modNotes">
        <pc:chgData name="Villella, Christina" userId="910bba07-b9e3-4583-91f1-8ceacf5af36d" providerId="ADAL" clId="{168B4CC5-6091-45D7-88F4-146F763FB1C6}" dt="2020-03-31T16:35:34.240" v="4" actId="478"/>
        <pc:sldMkLst>
          <pc:docMk/>
          <pc:sldMk cId="1513334250" sldId="284"/>
        </pc:sldMkLst>
      </pc:sldChg>
      <pc:sldChg chg="modNotes">
        <pc:chgData name="Villella, Christina" userId="910bba07-b9e3-4583-91f1-8ceacf5af36d" providerId="ADAL" clId="{168B4CC5-6091-45D7-88F4-146F763FB1C6}" dt="2020-03-31T16:35:27.630" v="2" actId="478"/>
        <pc:sldMkLst>
          <pc:docMk/>
          <pc:sldMk cId="3970325945" sldId="28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3/31/2020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ED03F384-8732-4EFB-AEC2-4D9DFACF5582}"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Notes Placeholder 2"/>
          <p:cNvSpPr>
            <a:spLocks noGrp="1"/>
          </p:cNvSpPr>
          <p:nvPr>
            <p:ph type="body" idx="1"/>
          </p:nvPr>
        </p:nvSpPr>
        <p:spPr bwMode="auto">
          <a:xfrm>
            <a:off x="1006475" y="379033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Welcome to </a:t>
            </a:r>
            <a:r>
              <a:rPr lang="en-US" altLang="en-US" b="1" dirty="0"/>
              <a:t>Health Management Information Systems, Patient Monitoring Systems.  </a:t>
            </a:r>
            <a:r>
              <a:rPr lang="en-US" altLang="en-US" dirty="0"/>
              <a:t>This is Lecture </a:t>
            </a:r>
            <a:r>
              <a:rPr lang="en-US" altLang="en-US" b="1" dirty="0"/>
              <a:t>A</a:t>
            </a:r>
            <a:r>
              <a:rPr lang="en-US" altLang="en-US" dirty="0"/>
              <a:t>.  </a:t>
            </a:r>
          </a:p>
          <a:p>
            <a:pPr eaLnBrk="1" hangingPunct="1">
              <a:spcBef>
                <a:spcPct val="0"/>
              </a:spcBef>
            </a:pPr>
            <a:endParaRPr lang="en-US" altLang="en-US" dirty="0"/>
          </a:p>
          <a:p>
            <a:r>
              <a:rPr lang="en-US" altLang="en-US" dirty="0"/>
              <a:t>This lecture offers a definition of patient monitoring systems, describes the purpose, attributes, and functions of patient monitoring systems, discusses the primary applications and how automation can improve quality of care, and analyzes how the integration of data from many sources assists in medical decision making.</a:t>
            </a:r>
          </a:p>
          <a:p>
            <a:pPr eaLnBrk="1" hangingPunct="1">
              <a:spcBef>
                <a:spcPct val="0"/>
              </a:spcBef>
            </a:pPr>
            <a:endParaRPr lang="en-US" altLang="en-US" dirty="0"/>
          </a:p>
        </p:txBody>
      </p:sp>
      <p:sp>
        <p:nvSpPr>
          <p:cNvPr id="256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7AE4760-C397-4A71-8B36-43CCEABAB0E2}" type="slidenum">
              <a:rPr lang="en-US" altLang="en-US" smtClean="0"/>
              <a:pPr/>
              <a:t>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90526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p:cNvSpPr>
            <a:spLocks noGrp="1"/>
          </p:cNvSpPr>
          <p:nvPr>
            <p:ph type="body" idx="1"/>
          </p:nvPr>
        </p:nvSpPr>
        <p:spPr bwMode="auto">
          <a:xfrm>
            <a:off x="1006475" y="3812633"/>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 patient monitoring system can also be used in other locations in the hospital, for example, in respiratory therapy, outpatient care, radiology, catheterization labs, and gastroenterology departments. An outcome of patient monitoring in these locations would be the provision of a clear view of patient data to facilitate early diagnosis and timely decisions resulting in better patient management. The data from the system, for example, could reduce the risk of infection and other complications through frequent monitoring of the patient’s status, facilitating medical decisions by healthcare providers. </a:t>
            </a:r>
          </a:p>
        </p:txBody>
      </p:sp>
      <p:sp>
        <p:nvSpPr>
          <p:cNvPr id="378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75BAC05-E4B0-42FF-AB1A-3BCDBAC81C2C}"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28606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bwMode="auto">
          <a:xfrm>
            <a:off x="133350" y="3795713"/>
            <a:ext cx="99250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 final application to consider is patient monitoring, which focuses on remote patient monitoring (RPM). This is a big growth area for patient monitoring and is receiving an influx of funding to advance the technology. </a:t>
            </a:r>
          </a:p>
          <a:p>
            <a:endParaRPr lang="en-US" altLang="en-US" dirty="0"/>
          </a:p>
          <a:p>
            <a:r>
              <a:rPr lang="en-US" altLang="en-US" dirty="0"/>
              <a:t>Recently grant dollars were provided to five organizations for RPM technology projects. These grants are expected to “demonstrate how RPM improves the quality and efficiency of chronic disease management and post‐acute care of older adults…RPM includes a wide variety of technology, such as point‐of‐care monitoring devices – weight scales, glucometers, implantable cardioverter‐defibrillators, and blood pressure monitors – which become part of a fully integrated health data collection, analysis, and reporting system between the devices, patients, and clinicians” (Center for Technology and Aging, 2010, para. 1, 5).</a:t>
            </a:r>
          </a:p>
          <a:p>
            <a:endParaRPr lang="en-US" altLang="en-US" dirty="0"/>
          </a:p>
          <a:p>
            <a:r>
              <a:rPr lang="en-US" altLang="en-US" dirty="0"/>
              <a:t>Remote patient monitoring is expected to reap big benefits not only from an improved quality of care perspective but also from cost savings. The Center for Technology and Aging (2010) states, “The U.S. health care system could reduce costs by nearly $200 billion during the next 25 years if RPM tools were utilized to care for patients with congestive heart failure (CHF), diabetes, chronic obstructive pulmonary disease (COPD), and chronic wounds or skin ulcers” (para. 3).</a:t>
            </a:r>
          </a:p>
          <a:p>
            <a:endParaRPr lang="en-US" altLang="en-US" dirty="0"/>
          </a:p>
          <a:p>
            <a:r>
              <a:rPr lang="en-US" altLang="en-US" dirty="0"/>
              <a:t>In general, RPM allows patients, caregivers, and healthcare providers to better track patient conditions, medication regimen adherence, and follow-up scheduling. There is greater compliance with treatment plans. Patients themselves are also found to be more engaged in managing their own care. </a:t>
            </a:r>
          </a:p>
          <a:p>
            <a:endParaRPr lang="en-US" altLang="en-US" dirty="0"/>
          </a:p>
          <a:p>
            <a:r>
              <a:rPr lang="en-US" altLang="en-US" dirty="0"/>
              <a:t>For example, as Shindell (2010) explains “The great thing about these devices is that once implemented correctly, they allow physicians to maintain an even higher standard of care. Rather than keep tabs on patients sporadically as their office visitation schedules allow, those who offer the option of remote monitoring can essentially track their patients' health at all times. Not only is this a far more convenient alternative for patients, but it also lends to a certain degree of peace of mind</a:t>
            </a:r>
            <a:r>
              <a:rPr lang="en-US" altLang="en-US" dirty="0">
                <a:latin typeface="Century Gothic" panose="020B0502020202020204" pitchFamily="34" charset="0"/>
              </a:rPr>
              <a:t>—</a:t>
            </a:r>
            <a:r>
              <a:rPr lang="en-US" altLang="en-US" dirty="0"/>
              <a:t>particularly in those who are elderly or chronically ill” (para. 2).</a:t>
            </a:r>
          </a:p>
          <a:p>
            <a:endParaRPr lang="en-US" altLang="en-US" dirty="0"/>
          </a:p>
        </p:txBody>
      </p:sp>
      <p:sp>
        <p:nvSpPr>
          <p:cNvPr id="389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653D3C3-3375-45E3-977F-314F794EDC11}" type="slidenum">
              <a:rPr lang="en-US" altLang="en-US" smtClean="0"/>
              <a:pPr/>
              <a:t>11</a:t>
            </a:fld>
            <a:endParaRPr lang="en-US" alt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322510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1006475" y="3779179"/>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This is an image of the </a:t>
            </a:r>
            <a:r>
              <a:rPr lang="en-US" altLang="en-US" dirty="0" err="1"/>
              <a:t>MedAps</a:t>
            </a:r>
            <a:r>
              <a:rPr lang="en-US" altLang="en-US" dirty="0"/>
              <a:t> </a:t>
            </a:r>
            <a:r>
              <a:rPr lang="en-US" altLang="en-US" dirty="0" err="1"/>
              <a:t>healthPAL</a:t>
            </a:r>
            <a:r>
              <a:rPr lang="en-US" altLang="en-US" dirty="0"/>
              <a:t>,™ a gateway device that uses wireless or wired connectivity and mobile-to-mobile cellular technology to collect and transmit health readings from medical monitors. It is shown with a glucometer,</a:t>
            </a:r>
            <a:r>
              <a:rPr lang="en-US" altLang="en-US" baseline="0" dirty="0"/>
              <a:t> which is typically used by patients with diabetes to monitor blood sugar levels</a:t>
            </a:r>
            <a:r>
              <a:rPr lang="en-US" altLang="en-US" dirty="0"/>
              <a:t>.</a:t>
            </a:r>
          </a:p>
        </p:txBody>
      </p:sp>
      <p:sp>
        <p:nvSpPr>
          <p:cNvPr id="399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EB41284-C425-43AC-9EEF-B9102DF45770}"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83946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Notes Placeholder 2"/>
          <p:cNvSpPr>
            <a:spLocks noGrp="1"/>
          </p:cNvSpPr>
          <p:nvPr>
            <p:ph type="body" idx="1"/>
          </p:nvPr>
        </p:nvSpPr>
        <p:spPr bwMode="auto">
          <a:xfrm>
            <a:off x="1006475" y="3795906"/>
            <a:ext cx="8045450" cy="3060700"/>
          </a:xfrm>
        </p:spPr>
        <p:txBody>
          <a:bodyPr wrap="square" numCol="1" anchor="t" anchorCtr="0" compatLnSpc="1">
            <a:prstTxWarp prst="textNoShape">
              <a:avLst/>
            </a:prstTxWarp>
          </a:bodyPr>
          <a:lstStyle/>
          <a:p>
            <a:pPr>
              <a:defRPr/>
            </a:pPr>
            <a:r>
              <a:rPr lang="en-US" dirty="0">
                <a:latin typeface="Arial" charset="0"/>
                <a:cs typeface="Arial" charset="0"/>
              </a:rPr>
              <a:t>A white paper on healthcare data integration states, “Data integration</a:t>
            </a:r>
            <a:r>
              <a:rPr lang="en-US" dirty="0">
                <a:latin typeface="Century Gothic" panose="020B0502020202020204" pitchFamily="34" charset="0"/>
                <a:cs typeface="Arial" charset="0"/>
              </a:rPr>
              <a:t>—</a:t>
            </a:r>
            <a:r>
              <a:rPr lang="en-US" dirty="0">
                <a:latin typeface="Arial" charset="0"/>
                <a:cs typeface="Arial" charset="0"/>
              </a:rPr>
              <a:t>the automated aggregation and consolidation  (of) information from a variety of disparate systems and sources</a:t>
            </a:r>
            <a:r>
              <a:rPr lang="en-US" dirty="0">
                <a:latin typeface="Century Gothic" panose="020B0502020202020204" pitchFamily="34" charset="0"/>
                <a:cs typeface="Arial" charset="0"/>
              </a:rPr>
              <a:t>—</a:t>
            </a:r>
            <a:r>
              <a:rPr lang="en-US" dirty="0">
                <a:latin typeface="Arial" charset="0"/>
                <a:cs typeface="Arial" charset="0"/>
              </a:rPr>
              <a:t>across sites of care (inpatient, ambulatory, home), across domains (clinical, business, operational), and across technologies (text, video, images)</a:t>
            </a:r>
            <a:r>
              <a:rPr lang="en-US" dirty="0">
                <a:latin typeface="Century Gothic" panose="020B0502020202020204" pitchFamily="34" charset="0"/>
                <a:cs typeface="Arial" charset="0"/>
              </a:rPr>
              <a:t> </a:t>
            </a:r>
            <a:r>
              <a:rPr lang="en-US" dirty="0"/>
              <a:t>is the Holy Grail of healthcare information technology</a:t>
            </a:r>
            <a:r>
              <a:rPr lang="en-US" dirty="0">
                <a:latin typeface="Arial" charset="0"/>
                <a:cs typeface="Arial" charset="0"/>
              </a:rPr>
              <a:t>” (Impact Advisors, 2008, p. 3).</a:t>
            </a:r>
          </a:p>
          <a:p>
            <a:pPr>
              <a:defRPr/>
            </a:pPr>
            <a:endParaRPr lang="en-US" dirty="0">
              <a:latin typeface="Arial" charset="0"/>
              <a:cs typeface="Arial" charset="0"/>
            </a:endParaRPr>
          </a:p>
          <a:p>
            <a:pPr>
              <a:defRPr/>
            </a:pPr>
            <a:r>
              <a:rPr lang="en-US" dirty="0">
                <a:latin typeface="Arial" charset="0"/>
                <a:cs typeface="Arial" charset="0"/>
              </a:rPr>
              <a:t>One technology identified in the report that has been a catalyst in the call to improve data integration is the increased use of home monitoring devices. Integrating clinical data: </a:t>
            </a:r>
          </a:p>
          <a:p>
            <a:pPr>
              <a:defRPr/>
            </a:pPr>
            <a:endParaRPr lang="en-US" dirty="0">
              <a:latin typeface="Arial" charset="0"/>
              <a:cs typeface="Arial" charset="0"/>
            </a:endParaRPr>
          </a:p>
          <a:p>
            <a:pPr marL="171450" indent="-171450">
              <a:buFont typeface="Arial" pitchFamily="34" charset="0"/>
              <a:buChar char="•"/>
              <a:defRPr/>
            </a:pPr>
            <a:r>
              <a:rPr lang="en-US" dirty="0">
                <a:latin typeface="Arial" charset="0"/>
                <a:cs typeface="Arial" charset="0"/>
              </a:rPr>
              <a:t>“Improves communication and information sharing among sites of care </a:t>
            </a:r>
          </a:p>
          <a:p>
            <a:pPr marL="171450" indent="-171450">
              <a:buFont typeface="Arial" pitchFamily="34" charset="0"/>
              <a:buChar char="•"/>
              <a:defRPr/>
            </a:pPr>
            <a:r>
              <a:rPr lang="en-US" dirty="0">
                <a:latin typeface="Arial" charset="0"/>
                <a:cs typeface="Arial" charset="0"/>
              </a:rPr>
              <a:t>Offers a richer picture of the patients overall health and health history </a:t>
            </a:r>
          </a:p>
          <a:p>
            <a:pPr marL="171450" indent="-171450">
              <a:buFont typeface="Arial" pitchFamily="34" charset="0"/>
              <a:buChar char="•"/>
              <a:defRPr/>
            </a:pPr>
            <a:r>
              <a:rPr lang="en-US" dirty="0">
                <a:latin typeface="Arial" charset="0"/>
                <a:cs typeface="Arial" charset="0"/>
              </a:rPr>
              <a:t>Reduction of redundant tests, procedures, etc. </a:t>
            </a:r>
          </a:p>
          <a:p>
            <a:pPr marL="171450" indent="-171450">
              <a:buFont typeface="Arial" pitchFamily="34" charset="0"/>
              <a:buChar char="•"/>
              <a:defRPr/>
            </a:pPr>
            <a:r>
              <a:rPr lang="en-US" dirty="0">
                <a:latin typeface="Arial" charset="0"/>
                <a:cs typeface="Arial" charset="0"/>
              </a:rPr>
              <a:t>Reduction of costs for resources (staff labor, interfaces, paper information relay) </a:t>
            </a:r>
          </a:p>
          <a:p>
            <a:pPr marL="171450" indent="-171450">
              <a:buFont typeface="Arial" pitchFamily="34" charset="0"/>
              <a:buChar char="•"/>
              <a:defRPr/>
            </a:pPr>
            <a:r>
              <a:rPr lang="en-US" dirty="0">
                <a:latin typeface="Arial" charset="0"/>
                <a:cs typeface="Arial" charset="0"/>
              </a:rPr>
              <a:t>Provides for the timely consumption of patient data for physicians </a:t>
            </a:r>
          </a:p>
          <a:p>
            <a:pPr marL="171450" indent="-171450">
              <a:buFont typeface="Arial" pitchFamily="34" charset="0"/>
              <a:buChar char="•"/>
              <a:defRPr/>
            </a:pPr>
            <a:r>
              <a:rPr lang="en-US" dirty="0">
                <a:latin typeface="Arial" charset="0"/>
                <a:cs typeface="Arial" charset="0"/>
              </a:rPr>
              <a:t>May tighten the strategic bonds between hospitals and community physicians” (Impact Advisors, 2008, p. 3)</a:t>
            </a:r>
          </a:p>
          <a:p>
            <a:pPr>
              <a:defRPr/>
            </a:pPr>
            <a:r>
              <a:rPr lang="en-US" dirty="0">
                <a:latin typeface="Arial" charset="0"/>
                <a:cs typeface="Arial" charset="0"/>
              </a:rPr>
              <a:t>	</a:t>
            </a:r>
          </a:p>
          <a:p>
            <a:pPr>
              <a:defRPr/>
            </a:pPr>
            <a:endParaRPr lang="en-US" dirty="0"/>
          </a:p>
        </p:txBody>
      </p:sp>
      <p:sp>
        <p:nvSpPr>
          <p:cNvPr id="409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DF04E5F-6A23-460D-814A-931F7F62603F}"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2034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Notes Placeholder 2"/>
          <p:cNvSpPr>
            <a:spLocks noGrp="1"/>
          </p:cNvSpPr>
          <p:nvPr>
            <p:ph type="body" idx="1"/>
          </p:nvPr>
        </p:nvSpPr>
        <p:spPr bwMode="auto">
          <a:xfrm>
            <a:off x="1006475" y="3958431"/>
            <a:ext cx="8045450" cy="3060700"/>
          </a:xfrm>
        </p:spPr>
        <p:txBody>
          <a:bodyPr wrap="square" numCol="1" anchor="t" anchorCtr="0" compatLnSpc="1">
            <a:prstTxWarp prst="textNoShape">
              <a:avLst/>
            </a:prstTxWarp>
          </a:bodyPr>
          <a:lstStyle/>
          <a:p>
            <a:pPr>
              <a:spcBef>
                <a:spcPts val="0"/>
              </a:spcBef>
              <a:defRPr/>
            </a:pPr>
            <a:r>
              <a:rPr lang="en-US" dirty="0"/>
              <a:t>Patient monitoring systems can be integrated using wireless technology, where the physiological data from the patient monitoring system is incorporated with clinical data from other sources. Integrating data from many sources and having systems with algorithms that help put into context the vast amount of data collected provides guidance in patient management and assists in medical decision making, by </a:t>
            </a:r>
          </a:p>
          <a:p>
            <a:pPr marL="232943" indent="-232943">
              <a:spcBef>
                <a:spcPts val="0"/>
              </a:spcBef>
              <a:buFontTx/>
              <a:buAutoNum type="arabicParenR"/>
              <a:defRPr/>
            </a:pPr>
            <a:r>
              <a:rPr lang="en-US" dirty="0"/>
              <a:t>Accelerating the flow of critical information,</a:t>
            </a:r>
          </a:p>
          <a:p>
            <a:pPr marL="232943" indent="-232943">
              <a:spcBef>
                <a:spcPts val="0"/>
              </a:spcBef>
              <a:buFontTx/>
              <a:buAutoNum type="arabicParenR"/>
              <a:defRPr/>
            </a:pPr>
            <a:r>
              <a:rPr lang="en-US" dirty="0"/>
              <a:t>Making complete health information more readily available,</a:t>
            </a:r>
          </a:p>
          <a:p>
            <a:pPr marL="232943" indent="-232943">
              <a:spcBef>
                <a:spcPts val="0"/>
              </a:spcBef>
              <a:buFontTx/>
              <a:buAutoNum type="arabicParenR"/>
              <a:defRPr/>
            </a:pPr>
            <a:r>
              <a:rPr lang="en-US" dirty="0"/>
              <a:t>Supporting improved clinical decision-making through availability of knowledge derived from data integration and analysis</a:t>
            </a:r>
          </a:p>
          <a:p>
            <a:pPr marL="232943" indent="-232943">
              <a:spcBef>
                <a:spcPts val="0"/>
              </a:spcBef>
              <a:buFontTx/>
              <a:buAutoNum type="arabicParenR"/>
              <a:defRPr/>
            </a:pPr>
            <a:r>
              <a:rPr lang="en-US" dirty="0"/>
              <a:t>Supporting delivery of coordinated and collaborative care</a:t>
            </a:r>
          </a:p>
          <a:p>
            <a:pPr>
              <a:spcBef>
                <a:spcPts val="0"/>
              </a:spcBef>
              <a:defRPr/>
            </a:pPr>
            <a:endParaRPr lang="en-US" dirty="0"/>
          </a:p>
          <a:p>
            <a:pPr>
              <a:spcBef>
                <a:spcPts val="0"/>
              </a:spcBef>
              <a:defRPr/>
            </a:pPr>
            <a:r>
              <a:rPr lang="en-US" dirty="0"/>
              <a:t>According to Bujnoch (2007), “The end result of any patient monitoring product is information. How this information is used for the patient's benefit does vary, but the end result is the same: patient monitoring devices produce information. This information can be utilized simply to warn the healthcare giver of an immediately impending event or it could be stored in the patient's medical record for a more long term diagnosis. As a result, hospital information management and patient monitoring are inescapably intertwined, directly affecting each other” (para. 1). </a:t>
            </a:r>
            <a:r>
              <a:rPr lang="en-US" dirty="0">
                <a:latin typeface="Arial" charset="0"/>
                <a:cs typeface="Arial" charset="0"/>
              </a:rPr>
              <a:t>	</a:t>
            </a:r>
          </a:p>
          <a:p>
            <a:pPr>
              <a:defRPr/>
            </a:pPr>
            <a:endParaRPr lang="en-US" dirty="0"/>
          </a:p>
          <a:p>
            <a:pPr>
              <a:defRPr/>
            </a:pPr>
            <a:r>
              <a:rPr lang="en-US" dirty="0"/>
              <a:t>However, there are potential privacy concerns, such as the lack of HIPAA protection to self-monitoring programs and the need for patients to secure the devices they are using to upload information.</a:t>
            </a:r>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BBFDD30-992F-4F74-B8CA-09AAE7628433}"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03800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Notes Placeholder 2"/>
          <p:cNvSpPr>
            <a:spLocks noGrp="1"/>
          </p:cNvSpPr>
          <p:nvPr>
            <p:ph type="body" idx="1"/>
          </p:nvPr>
        </p:nvSpPr>
        <p:spPr bwMode="auto">
          <a:xfrm>
            <a:off x="1006475" y="395843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This concludes Lecture </a:t>
            </a:r>
            <a:r>
              <a:rPr lang="en-US" altLang="en-US" b="1" dirty="0"/>
              <a:t>A</a:t>
            </a:r>
            <a:r>
              <a:rPr lang="en-US" altLang="en-US" dirty="0"/>
              <a:t> of </a:t>
            </a:r>
            <a:r>
              <a:rPr lang="en-US" altLang="en-US" b="1" dirty="0"/>
              <a:t>Patient Monitoring Systems.</a:t>
            </a:r>
            <a:r>
              <a:rPr lang="en-US" altLang="en-US" dirty="0"/>
              <a:t> This lecture defined eHealth, mHealth, and patient monitoring systems; described the purpose, attributes, and functions of patient monitoring systems; looked at common primary applications of patient monitoring systems; discussed ways in which remote patient monitoring systems can improve the quality of patient care; and reviewed how the integration of data from patient monitoring devices assists in making clinical decisions.</a:t>
            </a:r>
          </a:p>
        </p:txBody>
      </p:sp>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0CAAAC1-8411-40C9-ADBF-887A619358F5}"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39270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FA1E794-FFDF-40F1-B920-77EB3B6ED212}" type="slidenum">
              <a:rPr lang="en-US" altLang="en-US" smtClean="0"/>
              <a:pPr/>
              <a:t>16</a:t>
            </a:fld>
            <a:endParaRPr lang="en-US" alt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907347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DB77715-1197-4994-A635-2A09F4982412}"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99888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23454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Notes Placeholder 2"/>
          <p:cNvSpPr>
            <a:spLocks noGrp="1"/>
          </p:cNvSpPr>
          <p:nvPr>
            <p:ph type="body" idx="1"/>
          </p:nvPr>
        </p:nvSpPr>
        <p:spPr bwMode="auto">
          <a:xfrm>
            <a:off x="953429" y="3734575"/>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objectives of this lecture</a:t>
            </a:r>
            <a:r>
              <a:rPr lang="en-US" altLang="en-US" dirty="0">
                <a:latin typeface="Century Gothic" panose="020B0502020202020204" pitchFamily="34" charset="0"/>
              </a:rPr>
              <a:t>—</a:t>
            </a:r>
            <a:r>
              <a:rPr lang="en-US" altLang="en-US" b="1" dirty="0"/>
              <a:t>Patient Monitoring Systems, Lecture A</a:t>
            </a:r>
            <a:r>
              <a:rPr lang="en-US" altLang="en-US" dirty="0">
                <a:latin typeface="Century Gothic" panose="020B0502020202020204" pitchFamily="34" charset="0"/>
              </a:rPr>
              <a:t>—</a:t>
            </a:r>
            <a:r>
              <a:rPr lang="en-US" altLang="en-US" dirty="0"/>
              <a:t>are to:</a:t>
            </a:r>
          </a:p>
          <a:p>
            <a:pPr marL="171450" indent="-171450" eaLnBrk="1" hangingPunct="1">
              <a:spcBef>
                <a:spcPct val="0"/>
              </a:spcBef>
              <a:buFont typeface="Arial" panose="020B0604020202020204" pitchFamily="34" charset="0"/>
              <a:buChar char="•"/>
            </a:pPr>
            <a:r>
              <a:rPr lang="en-US" altLang="en-US" dirty="0"/>
              <a:t>Describe the purpose, attributes, and functions of patient monitoring systems</a:t>
            </a:r>
          </a:p>
          <a:p>
            <a:pPr marL="171450" indent="-171450" eaLnBrk="1" hangingPunct="1">
              <a:spcBef>
                <a:spcPct val="0"/>
              </a:spcBef>
              <a:buFont typeface="Arial" panose="020B0604020202020204" pitchFamily="34" charset="0"/>
              <a:buChar char="•"/>
            </a:pPr>
            <a:r>
              <a:rPr lang="en-US" altLang="en-US" dirty="0"/>
              <a:t>Discuss ways in which automation can improve the quality of patient care</a:t>
            </a:r>
          </a:p>
          <a:p>
            <a:pPr marL="171450" indent="-171450" eaLnBrk="1" hangingPunct="1">
              <a:spcBef>
                <a:spcPct val="0"/>
              </a:spcBef>
              <a:buFont typeface="Arial" panose="020B0604020202020204" pitchFamily="34" charset="0"/>
              <a:buChar char="•"/>
            </a:pPr>
            <a:r>
              <a:rPr lang="en-US" altLang="en-US" dirty="0"/>
              <a:t>Analyze how the integration of data from many sources assists in making clinical decisions</a:t>
            </a:r>
          </a:p>
          <a:p>
            <a:pPr eaLnBrk="1" hangingPunct="1">
              <a:spcBef>
                <a:spcPct val="0"/>
              </a:spcBef>
            </a:pPr>
            <a:endParaRPr lang="en-US" altLang="en-US" dirty="0"/>
          </a:p>
        </p:txBody>
      </p:sp>
      <p:sp>
        <p:nvSpPr>
          <p:cNvPr id="266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0B0A96A-10C1-4EAF-9BEA-4041394F0316}"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51304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bwMode="auto">
          <a:xfrm>
            <a:off x="1006475" y="379590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Gardner &amp; Shabot provides definitions for a patient monitor and patient monitoring. A patient monitor is “an instrument that collects and displays physiological data, often for the purpose of watching for, and warning against, life-threatening changes in a physiological state” (Gardner &amp; Shabot, 2006, p. 969).</a:t>
            </a:r>
          </a:p>
          <a:p>
            <a:endParaRPr lang="en-US" altLang="en-US" dirty="0"/>
          </a:p>
        </p:txBody>
      </p:sp>
      <p:sp>
        <p:nvSpPr>
          <p:cNvPr id="307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0F9C8EE-91E6-47D2-9601-5C671DFF902E}"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2689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Notes Placeholder 2"/>
          <p:cNvSpPr>
            <a:spLocks noGrp="1"/>
          </p:cNvSpPr>
          <p:nvPr>
            <p:ph type="body" idx="1"/>
          </p:nvPr>
        </p:nvSpPr>
        <p:spPr bwMode="auto">
          <a:xfrm>
            <a:off x="1006475" y="3958431"/>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Gardner &amp; Shabot defines patient monitoring as “Repeated or continuous measurement of physiological parameters for the purpose of guiding therapeutic management.”</a:t>
            </a:r>
          </a:p>
        </p:txBody>
      </p:sp>
      <p:sp>
        <p:nvSpPr>
          <p:cNvPr id="317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AAC90D3-0A23-4044-98F1-E10093FF1729}"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75354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Notes Placeholder 2"/>
          <p:cNvSpPr>
            <a:spLocks noGrp="1"/>
          </p:cNvSpPr>
          <p:nvPr>
            <p:ph type="body" idx="1"/>
          </p:nvPr>
        </p:nvSpPr>
        <p:spPr bwMode="auto">
          <a:xfrm>
            <a:off x="880946" y="3818209"/>
            <a:ext cx="8045450" cy="3060700"/>
          </a:xfrm>
        </p:spPr>
        <p:txBody>
          <a:bodyPr wrap="square" numCol="1" anchor="t" anchorCtr="0" compatLnSpc="1">
            <a:prstTxWarp prst="textNoShape">
              <a:avLst/>
            </a:prstTxWarp>
          </a:bodyPr>
          <a:lstStyle/>
          <a:p>
            <a:pPr>
              <a:defRPr/>
            </a:pPr>
            <a:r>
              <a:rPr lang="en-US" dirty="0">
                <a:latin typeface="Arial" charset="0"/>
                <a:cs typeface="Arial" charset="0"/>
              </a:rPr>
              <a:t>Patient monitoring systems can serve a number of purposes. They include providing data to help providers make diagnostic decisions and therapeutic choices. Patient monitoring systems can also help the patient, caregiver, and provider make more informed decisions. Care delivery is improved with the use of patient monitoring systems, as the data can trigger alarms or alerts, prompting provider intervention with the potential then to improve health outcomes.</a:t>
            </a:r>
          </a:p>
          <a:p>
            <a:pPr>
              <a:defRPr/>
            </a:pPr>
            <a:endParaRPr lang="en-US" dirty="0">
              <a:latin typeface="Arial" charset="0"/>
              <a:cs typeface="Arial" charset="0"/>
            </a:endParaRPr>
          </a:p>
          <a:p>
            <a:pPr>
              <a:defRPr/>
            </a:pPr>
            <a:r>
              <a:rPr lang="en-US" dirty="0">
                <a:latin typeface="Arial" charset="0"/>
                <a:cs typeface="Arial" charset="0"/>
              </a:rPr>
              <a:t>Some specific purposes for patient monitoring devices used in the intensive care unit (ICU) are:</a:t>
            </a:r>
          </a:p>
          <a:p>
            <a:pPr>
              <a:defRPr/>
            </a:pPr>
            <a:endParaRPr lang="en-US" dirty="0">
              <a:latin typeface="Arial" charset="0"/>
              <a:cs typeface="Arial" charset="0"/>
            </a:endParaRPr>
          </a:p>
          <a:p>
            <a:pPr marL="171450" indent="-171450">
              <a:buFont typeface="Arial" pitchFamily="34" charset="0"/>
              <a:buChar char="•"/>
              <a:defRPr/>
            </a:pPr>
            <a:r>
              <a:rPr lang="en-US" dirty="0">
                <a:latin typeface="Arial" charset="0"/>
                <a:cs typeface="Arial" charset="0"/>
              </a:rPr>
              <a:t>“To acquire physiological data frequently or continuously, such as blood pressure readings</a:t>
            </a:r>
          </a:p>
          <a:p>
            <a:pPr marL="171450" indent="-171450">
              <a:buFont typeface="Arial" pitchFamily="34" charset="0"/>
              <a:buChar char="•"/>
              <a:defRPr/>
            </a:pPr>
            <a:r>
              <a:rPr lang="en-US" dirty="0">
                <a:latin typeface="Arial" charset="0"/>
                <a:cs typeface="Arial" charset="0"/>
              </a:rPr>
              <a:t>To communicate information from data-producing systems to remote locations (e.g., laboratory and radiology departments)</a:t>
            </a:r>
          </a:p>
          <a:p>
            <a:pPr marL="171450" indent="-171450">
              <a:buFont typeface="Arial" pitchFamily="34" charset="0"/>
              <a:buChar char="•"/>
              <a:defRPr/>
            </a:pPr>
            <a:r>
              <a:rPr lang="en-US" dirty="0">
                <a:latin typeface="Arial" charset="0"/>
                <a:cs typeface="Arial" charset="0"/>
              </a:rPr>
              <a:t>To store, organize, and report data</a:t>
            </a:r>
          </a:p>
          <a:p>
            <a:pPr marL="171450" indent="-171450">
              <a:buFont typeface="Arial" pitchFamily="34" charset="0"/>
              <a:buChar char="•"/>
              <a:defRPr/>
            </a:pPr>
            <a:r>
              <a:rPr lang="en-US" dirty="0">
                <a:latin typeface="Arial" charset="0"/>
                <a:cs typeface="Arial" charset="0"/>
              </a:rPr>
              <a:t>To integrate and correlate data from multiple sources</a:t>
            </a:r>
          </a:p>
          <a:p>
            <a:pPr marL="171450" indent="-171450">
              <a:buFont typeface="Arial" pitchFamily="34" charset="0"/>
              <a:buChar char="•"/>
              <a:defRPr/>
            </a:pPr>
            <a:r>
              <a:rPr lang="en-US" dirty="0">
                <a:latin typeface="Arial" charset="0"/>
                <a:cs typeface="Arial" charset="0"/>
              </a:rPr>
              <a:t>To provide clinical alerts and advisories based on multiple sources of data</a:t>
            </a:r>
          </a:p>
          <a:p>
            <a:pPr marL="171450" indent="-171450">
              <a:buFont typeface="Arial" pitchFamily="34" charset="0"/>
              <a:buChar char="•"/>
              <a:defRPr/>
            </a:pPr>
            <a:r>
              <a:rPr lang="en-US" dirty="0">
                <a:latin typeface="Arial" charset="0"/>
                <a:cs typeface="Arial" charset="0"/>
              </a:rPr>
              <a:t>To function as a decision-making tool that health professionals may use in planning the care of critically ill patients</a:t>
            </a:r>
          </a:p>
          <a:p>
            <a:pPr marL="171450" indent="-171450">
              <a:buFont typeface="Arial" pitchFamily="34" charset="0"/>
              <a:buChar char="•"/>
              <a:defRPr/>
            </a:pPr>
            <a:r>
              <a:rPr lang="en-US" dirty="0">
                <a:latin typeface="Arial" charset="0"/>
                <a:cs typeface="Arial" charset="0"/>
              </a:rPr>
              <a:t>To measure the severity of illness for patient classification purposes and</a:t>
            </a:r>
          </a:p>
          <a:p>
            <a:pPr marL="171450" indent="-171450">
              <a:buFont typeface="Arial" pitchFamily="34" charset="0"/>
              <a:buChar char="•"/>
              <a:defRPr/>
            </a:pPr>
            <a:r>
              <a:rPr lang="en-US" dirty="0">
                <a:latin typeface="Arial" charset="0"/>
                <a:cs typeface="Arial" charset="0"/>
              </a:rPr>
              <a:t>To analyze the outcomes of ICU care in terms of clinical effectiveness and cost effectiveness”</a:t>
            </a:r>
            <a:r>
              <a:rPr lang="en-US" dirty="0"/>
              <a:t> (Gardner &amp; Shabot, 2006, p. 589).</a:t>
            </a:r>
            <a:endParaRPr lang="en-US" dirty="0">
              <a:latin typeface="Arial" charset="0"/>
              <a:cs typeface="Arial" charset="0"/>
            </a:endParaRPr>
          </a:p>
        </p:txBody>
      </p:sp>
      <p:sp>
        <p:nvSpPr>
          <p:cNvPr id="327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7811433-2F08-482E-A9E9-12F57ECDC97E}"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34192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Notes Placeholder 2"/>
          <p:cNvSpPr>
            <a:spLocks noGrp="1"/>
          </p:cNvSpPr>
          <p:nvPr>
            <p:ph type="body" idx="1"/>
          </p:nvPr>
        </p:nvSpPr>
        <p:spPr bwMode="auto">
          <a:xfrm>
            <a:off x="1006475" y="3834587"/>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Historically, patient monitoring systems were stationary systems, such as bedside monitors that collected, stored, and presented patient data with little data interpretation. To accomplish this, a monitoring instrument, microcomputer, communication protocol, and patient monitoring software application were required. The data collected were either stored for later downloading to a physician’s workstation for analysis and diagnosis or routed to a central station where nurses could monitor the information.</a:t>
            </a:r>
          </a:p>
          <a:p>
            <a:endParaRPr lang="en-US" altLang="en-US" dirty="0"/>
          </a:p>
          <a:p>
            <a:r>
              <a:rPr lang="en-US" altLang="en-US" dirty="0"/>
              <a:t>With advancements in information technology, patient monitoring systems now involve data interpretation and the use of information exchange protocols for data integration. According to Wang, Kohane, Bradshaw, &amp; Fackler, there are four components of knowledge-based monitoring systems.</a:t>
            </a:r>
          </a:p>
          <a:p>
            <a:endParaRPr lang="en-US" altLang="en-US" dirty="0"/>
          </a:p>
          <a:p>
            <a:r>
              <a:rPr lang="en-US" altLang="en-US" dirty="0"/>
              <a:t> “The data acquisition component includes modules for retrieving patient data from all sources (e.g., continuous patient signals, equipment functions, intermittent data). The presentation component includes modules for presenting the data and their interpretations. The database component is responsible for storing and retrieving the data. These three components are also called traditional components of a knowledge-based monitoring system. The fourth component, the intelligent component, contains inference engines and knowledge bases. Its functionality is to interpret the data. More formally, the intelligent component is a function from the patient data to a set of conclusions about the patient” (Wang, Kohane, Bradshaw, &amp; Fackler, n.d., para. 1).</a:t>
            </a:r>
          </a:p>
        </p:txBody>
      </p:sp>
      <p:sp>
        <p:nvSpPr>
          <p:cNvPr id="337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D3577C7-98E5-43CC-88CF-54B8B27D6F77}" type="slidenum">
              <a:rPr lang="en-US" altLang="en-US" smtClean="0"/>
              <a:pPr/>
              <a:t>6</a:t>
            </a:fld>
            <a:endParaRPr lang="en-US" alt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636473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Notes Placeholder 2"/>
          <p:cNvSpPr>
            <a:spLocks noGrp="1"/>
          </p:cNvSpPr>
          <p:nvPr>
            <p:ph type="body" idx="1"/>
          </p:nvPr>
        </p:nvSpPr>
        <p:spPr bwMode="auto">
          <a:xfrm>
            <a:off x="1006475" y="3801482"/>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 patient monitoring system is about monitoring, whether the monitoring takes place on site or remotely. The system captures raw physiological data, transmits them, and then communicates them for action on the part of a patient, caregiver, or healthcare provider. Patient monitoring systems may involve data interpretation and the use of information exchange protocols. </a:t>
            </a:r>
          </a:p>
          <a:p>
            <a:endParaRPr lang="en-US" altLang="en-US" dirty="0"/>
          </a:p>
          <a:p>
            <a:r>
              <a:rPr lang="en-US" altLang="en-US" dirty="0"/>
              <a:t>Depending on the data being monitored and their purpose, the display of the data may vary. For example, a patient monitoring device in the intensive care unit capturing vital signs would sound an alarm should a life-threatening event be detected. Other types of data might be displayed in charts, tables, or graphs. Next will be a discussion of the primary applications and how automation can improve quality of care.</a:t>
            </a:r>
          </a:p>
        </p:txBody>
      </p:sp>
      <p:sp>
        <p:nvSpPr>
          <p:cNvPr id="348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D9E1C9B-897C-4979-8FAF-65F4B93CDF15}"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67373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bwMode="auto">
          <a:xfrm>
            <a:off x="1006475" y="3745726"/>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There are patient monitoring systems internal to the hospital infrastructure. There are also remote patient monitoring systems for use in other locations, such as the patient’s home. Some of the more common primary applications for patient monitoring systems are found in the hospital’s intensive care unit, critical care unit, operating suites, and recovery rooms. These locations utilize various instruments to monitor a variety of physiological data, such as heart rates or vital signs. </a:t>
            </a:r>
          </a:p>
          <a:p>
            <a:endParaRPr lang="en-US" altLang="en-US" dirty="0"/>
          </a:p>
          <a:p>
            <a:r>
              <a:rPr lang="en-US" altLang="en-US" dirty="0"/>
              <a:t>However, more and more patient monitoring devices are being used to collect, process, communicate, and display data on less seriously ill patients in other locations within the hospital. </a:t>
            </a:r>
          </a:p>
          <a:p>
            <a:endParaRPr lang="en-US" altLang="en-US" dirty="0"/>
          </a:p>
          <a:p>
            <a:r>
              <a:rPr lang="en-US" altLang="en-US" dirty="0"/>
              <a:t>A recent trend is the use of remote patient monitoring systems such as a home monitoring system. </a:t>
            </a:r>
          </a:p>
          <a:p>
            <a:endParaRPr lang="en-US" altLang="en-US" dirty="0"/>
          </a:p>
          <a:p>
            <a:r>
              <a:rPr lang="en-US" altLang="en-US" dirty="0"/>
              <a:t>Each of these applications will be discussed in the next few slides.</a:t>
            </a:r>
            <a:endParaRPr lang="en-US" altLang="en-US" b="1" dirty="0"/>
          </a:p>
          <a:p>
            <a:endParaRPr lang="en-US" altLang="en-US" dirty="0"/>
          </a:p>
        </p:txBody>
      </p:sp>
      <p:sp>
        <p:nvSpPr>
          <p:cNvPr id="358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BE3851-5489-4FD0-99D7-E4DA8F16F399}"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404391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1006475" y="3807058"/>
            <a:ext cx="8045450" cy="306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A patient monitoring system is a critical piece in the intensive care unit, critical care unit, operating suite, or recovery room. It allows continuous monitoring of a patient, with nursing staff being continuously informed of the changes in the condition of a patient. An example would be a bedside monitor. </a:t>
            </a:r>
          </a:p>
          <a:p>
            <a:endParaRPr lang="en-US" altLang="en-US" dirty="0"/>
          </a:p>
          <a:p>
            <a:r>
              <a:rPr lang="en-US" altLang="en-US" dirty="0"/>
              <a:t>Having this type of system in place results in improved quality of care, by strengthening the caregivers’ clinical expertise through the quick translation of physiological parameters into clinical information so that even slight changes in a patient’s vital signs are detected and treated. By doing so, the risk of mortality decreases. </a:t>
            </a:r>
          </a:p>
          <a:p>
            <a:endParaRPr lang="en-US" altLang="en-US" dirty="0"/>
          </a:p>
        </p:txBody>
      </p:sp>
      <p:sp>
        <p:nvSpPr>
          <p:cNvPr id="368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B7743B6-D54E-4B02-93D1-9D9CBEEFF2AC}"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218651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C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414626"/>
            <a:ext cx="10058400" cy="1471574"/>
          </a:xfrm>
          <a:prstGeom prst="rect">
            <a:avLst/>
          </a:prstGeom>
        </p:spPr>
        <p:txBody>
          <a:bodyPr anchor="t"/>
          <a:lstStyle>
            <a:lvl1pPr algn="ctr">
              <a:defRPr sz="3960" b="0" baseline="0">
                <a:latin typeface="Verdana" pitchFamily="34" charset="0"/>
                <a:ea typeface="Verdana" pitchFamily="34" charset="0"/>
                <a:cs typeface="Verdana" pitchFamily="34" charset="0"/>
              </a:defRPr>
            </a:lvl1pPr>
          </a:lstStyle>
          <a:p>
            <a:r>
              <a:rPr lang="en-US" dirty="0"/>
              <a:t>Click to edit component title</a:t>
            </a:r>
          </a:p>
        </p:txBody>
      </p:sp>
      <p:sp>
        <p:nvSpPr>
          <p:cNvPr id="4" name="Text Placeholder 3"/>
          <p:cNvSpPr>
            <a:spLocks noGrp="1"/>
          </p:cNvSpPr>
          <p:nvPr>
            <p:ph type="body" sz="half" idx="2" hasCustomPrompt="1"/>
          </p:nvPr>
        </p:nvSpPr>
        <p:spPr>
          <a:xfrm>
            <a:off x="1508760" y="3986953"/>
            <a:ext cx="7040880" cy="863600"/>
          </a:xfrm>
          <a:prstGeom prst="rect">
            <a:avLst/>
          </a:prstGeom>
        </p:spPr>
        <p:txBody>
          <a:bodyPr/>
          <a:lstStyle>
            <a:lvl1pPr marL="0" indent="0" algn="ctr">
              <a:buNone/>
              <a:defRPr sz="3520" baseline="0">
                <a:latin typeface="+mj-lt"/>
                <a:ea typeface="Tahoma" pitchFamily="34" charset="0"/>
                <a:cs typeface="Tahoma" pitchFamily="34" charset="0"/>
              </a:defRPr>
            </a:lvl1pPr>
            <a:lvl2pPr marL="502920" indent="0">
              <a:buNone/>
              <a:defRPr sz="1320"/>
            </a:lvl2pPr>
            <a:lvl3pPr marL="1005840" indent="0">
              <a:buNone/>
              <a:defRPr sz="1100"/>
            </a:lvl3pPr>
            <a:lvl4pPr marL="1508760" indent="0">
              <a:buNone/>
              <a:defRPr sz="990"/>
            </a:lvl4pPr>
            <a:lvl5pPr marL="2011680" indent="0">
              <a:buNone/>
              <a:defRPr sz="990"/>
            </a:lvl5pPr>
            <a:lvl6pPr marL="2514600" indent="0">
              <a:buNone/>
              <a:defRPr sz="990"/>
            </a:lvl6pPr>
            <a:lvl7pPr marL="3017520" indent="0">
              <a:buNone/>
              <a:defRPr sz="990"/>
            </a:lvl7pPr>
            <a:lvl8pPr marL="3520440" indent="0">
              <a:buNone/>
              <a:defRPr sz="990"/>
            </a:lvl8pPr>
            <a:lvl9pPr marL="4023360" indent="0">
              <a:buNone/>
              <a:defRPr sz="990"/>
            </a:lvl9pPr>
          </a:lstStyle>
          <a:p>
            <a:pPr lvl="0"/>
            <a:r>
              <a:rPr lang="en-US" dirty="0"/>
              <a:t>Click to edit unit title</a:t>
            </a:r>
          </a:p>
        </p:txBody>
      </p:sp>
      <p:sp>
        <p:nvSpPr>
          <p:cNvPr id="11" name="Text Placeholder 10"/>
          <p:cNvSpPr>
            <a:spLocks noGrp="1"/>
          </p:cNvSpPr>
          <p:nvPr>
            <p:ph type="body" sz="quarter" idx="11" hasCustomPrompt="1"/>
          </p:nvPr>
        </p:nvSpPr>
        <p:spPr>
          <a:xfrm>
            <a:off x="1508760" y="4936913"/>
            <a:ext cx="7040880" cy="690880"/>
          </a:xfrm>
          <a:prstGeom prst="rect">
            <a:avLst/>
          </a:prstGeom>
        </p:spPr>
        <p:txBody>
          <a:bodyPr/>
          <a:lstStyle>
            <a:lvl1pPr algn="ctr">
              <a:buFontTx/>
              <a:buNone/>
              <a:defRPr>
                <a:latin typeface="+mj-lt"/>
                <a:cs typeface="Tahoma" pitchFamily="34" charset="0"/>
              </a:defRPr>
            </a:lvl1pPr>
          </a:lstStyle>
          <a:p>
            <a:pPr lvl="0"/>
            <a:r>
              <a:rPr lang="en-US" dirty="0"/>
              <a:t>Click to edit lecture title</a:t>
            </a:r>
          </a:p>
        </p:txBody>
      </p:sp>
      <p:sp>
        <p:nvSpPr>
          <p:cNvPr id="16" name="Text Placeholder 15"/>
          <p:cNvSpPr>
            <a:spLocks noGrp="1"/>
          </p:cNvSpPr>
          <p:nvPr>
            <p:ph type="body" sz="quarter" idx="12"/>
          </p:nvPr>
        </p:nvSpPr>
        <p:spPr>
          <a:xfrm>
            <a:off x="754380" y="5930053"/>
            <a:ext cx="8549640" cy="1381760"/>
          </a:xfrm>
          <a:prstGeom prst="rect">
            <a:avLst/>
          </a:prstGeom>
        </p:spPr>
        <p:txBody>
          <a:bodyPr/>
          <a:lstStyle>
            <a:lvl1pPr algn="ctr">
              <a:buNone/>
              <a:defRPr lang="en-US" sz="1320" i="1" dirty="0" smtClean="0">
                <a:ea typeface="Calibri"/>
                <a:cs typeface="Times New Roman"/>
              </a:defRPr>
            </a:lvl1pPr>
          </a:lstStyle>
          <a:p>
            <a:pPr lvl="0"/>
            <a:r>
              <a:rPr lang="en-US"/>
              <a:t>Edit Master text styles</a:t>
            </a:r>
          </a:p>
        </p:txBody>
      </p:sp>
      <p:pic>
        <p:nvPicPr>
          <p:cNvPr id="3" name="Picture 2" descr="The Office of the National Coordinator (ONC) for Health Information Technology." title="ONC Logo"/>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6517" y="41453"/>
            <a:ext cx="6665366" cy="1685747"/>
          </a:xfrm>
          <a:prstGeom prst="rect">
            <a:avLst/>
          </a:prstGeom>
        </p:spPr>
      </p:pic>
      <p:sp>
        <p:nvSpPr>
          <p:cNvPr id="8" name="Slide Number Placeholder 4"/>
          <p:cNvSpPr>
            <a:spLocks noGrp="1"/>
          </p:cNvSpPr>
          <p:nvPr>
            <p:ph type="sldNum" sz="quarter" idx="4"/>
          </p:nvPr>
        </p:nvSpPr>
        <p:spPr>
          <a:xfrm>
            <a:off x="9359900" y="7098792"/>
            <a:ext cx="461010" cy="621792"/>
          </a:xfrm>
          <a:prstGeom prst="rect">
            <a:avLst/>
          </a:prstGeom>
        </p:spPr>
        <p:txBody>
          <a:bodyPr anchor="ctr"/>
          <a:lstStyle>
            <a:lvl1pPr algn="r">
              <a:defRPr sz="1100">
                <a:solidFill>
                  <a:srgbClr val="898989"/>
                </a:solidFill>
              </a:defRPr>
            </a:lvl1pPr>
          </a:lstStyle>
          <a:p>
            <a:fld id="{B8FFF865-1368-455C-91C9-29E7C1E7EB39}" type="slidenum">
              <a:rPr lang="en-US" altLang="en-US" smtClean="0"/>
              <a:pPr/>
              <a:t>‹#›</a:t>
            </a:fld>
            <a:endParaRPr lang="en-US" altLang="en-US" dirty="0"/>
          </a:p>
        </p:txBody>
      </p:sp>
    </p:spTree>
    <p:extLst>
      <p:ext uri="{BB962C8B-B14F-4D97-AF65-F5344CB8AC3E}">
        <p14:creationId xmlns:p14="http://schemas.microsoft.com/office/powerpoint/2010/main" val="2590007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B8FFF865-1368-455C-91C9-29E7C1E7EB39}" type="slidenum">
              <a:rPr lang="en-US" altLang="en-US" smtClean="0"/>
              <a:pPr/>
              <a:t>‹#›</a:t>
            </a:fld>
            <a:endParaRPr lang="en-US" altLang="en-US" dirty="0"/>
          </a:p>
        </p:txBody>
      </p:sp>
    </p:spTree>
    <p:extLst>
      <p:ext uri="{BB962C8B-B14F-4D97-AF65-F5344CB8AC3E}">
        <p14:creationId xmlns:p14="http://schemas.microsoft.com/office/powerpoint/2010/main" val="32583174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B8FFF865-1368-455C-91C9-29E7C1E7EB39}" type="slidenum">
              <a:rPr lang="en-US" altLang="en-US" smtClean="0"/>
              <a:pPr/>
              <a:t>‹#›</a:t>
            </a:fld>
            <a:endParaRPr lang="en-US" altLang="en-US" dirty="0"/>
          </a:p>
        </p:txBody>
      </p:sp>
    </p:spTree>
    <p:extLst>
      <p:ext uri="{BB962C8B-B14F-4D97-AF65-F5344CB8AC3E}">
        <p14:creationId xmlns:p14="http://schemas.microsoft.com/office/powerpoint/2010/main" val="410002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B8FFF865-1368-455C-91C9-29E7C1E7EB39}" type="slidenum">
              <a:rPr lang="en-US" altLang="en-US" smtClean="0"/>
              <a:pPr/>
              <a:t>‹#›</a:t>
            </a:fld>
            <a:endParaRPr lang="en-US" altLang="en-US" dirty="0"/>
          </a:p>
        </p:txBody>
      </p:sp>
    </p:spTree>
    <p:extLst>
      <p:ext uri="{BB962C8B-B14F-4D97-AF65-F5344CB8AC3E}">
        <p14:creationId xmlns:p14="http://schemas.microsoft.com/office/powerpoint/2010/main" val="1765150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B8FFF865-1368-455C-91C9-29E7C1E7EB39}" type="slidenum">
              <a:rPr lang="en-US" altLang="en-US" smtClean="0"/>
              <a:pPr/>
              <a:t>‹#›</a:t>
            </a:fld>
            <a:endParaRPr lang="en-US" altLang="en-US" dirty="0"/>
          </a:p>
        </p:txBody>
      </p:sp>
    </p:spTree>
    <p:extLst>
      <p:ext uri="{BB962C8B-B14F-4D97-AF65-F5344CB8AC3E}">
        <p14:creationId xmlns:p14="http://schemas.microsoft.com/office/powerpoint/2010/main" val="194567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B8FFF865-1368-455C-91C9-29E7C1E7EB39}" type="slidenum">
              <a:rPr lang="en-US" altLang="en-US" smtClean="0"/>
              <a:pPr/>
              <a:t>‹#›</a:t>
            </a:fld>
            <a:endParaRPr lang="en-US" altLang="en-US" dirty="0"/>
          </a:p>
        </p:txBody>
      </p:sp>
    </p:spTree>
    <p:extLst>
      <p:ext uri="{BB962C8B-B14F-4D97-AF65-F5344CB8AC3E}">
        <p14:creationId xmlns:p14="http://schemas.microsoft.com/office/powerpoint/2010/main" val="3335395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3" r:id="rId7"/>
    <p:sldLayoutId id="2147483684" r:id="rId8"/>
    <p:sldLayoutId id="2147483685" r:id="rId9"/>
    <p:sldLayoutId id="2147483686" r:id="rId10"/>
    <p:sldLayoutId id="2147483662" r:id="rId11"/>
    <p:sldLayoutId id="2147483669" r:id="rId12"/>
    <p:sldLayoutId id="2147483688" r:id="rId13"/>
    <p:sldLayoutId id="2147483689" r:id="rId14"/>
    <p:sldLayoutId id="2147483690" r:id="rId15"/>
    <p:sldLayoutId id="2147483691" r:id="rId16"/>
    <p:sldLayoutId id="2147483692" r:id="rId17"/>
    <p:sldLayoutId id="2147483693" r:id="rId18"/>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
        <p:nvSpPr>
          <p:cNvPr id="5"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Introduction to Health Informatics:</a:t>
            </a:r>
            <a:endParaRPr lang="en-US" sz="4400" kern="1200" dirty="0">
              <a:solidFill>
                <a:schemeClr val="bg1"/>
              </a:solidFill>
              <a:ea typeface="+mn-ea"/>
              <a:cs typeface="Gill Sans MT"/>
            </a:endParaRPr>
          </a:p>
        </p:txBody>
      </p:sp>
      <p:sp>
        <p:nvSpPr>
          <p:cNvPr id="6" name="Text Placeholder 2">
            <a:extLst>
              <a:ext uri="{FF2B5EF4-FFF2-40B4-BE49-F238E27FC236}">
                <a16:creationId xmlns:a16="http://schemas.microsoft.com/office/drawing/2014/main" id="{F48BC1A2-26C5-9041-9289-AB081198495A}"/>
              </a:ext>
            </a:extLst>
          </p:cNvPr>
          <p:cNvSpPr txBox="1">
            <a:spLocks/>
          </p:cNvSpPr>
          <p:nvPr/>
        </p:nvSpPr>
        <p:spPr>
          <a:xfrm>
            <a:off x="422190" y="3015594"/>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Patient Monitoring Systems</a:t>
            </a:r>
          </a:p>
          <a:p>
            <a:endParaRPr lang="en-US" kern="0" dirty="0"/>
          </a:p>
        </p:txBody>
      </p:sp>
    </p:spTree>
    <p:extLst>
      <p:ext uri="{BB962C8B-B14F-4D97-AF65-F5344CB8AC3E}">
        <p14:creationId xmlns:p14="http://schemas.microsoft.com/office/powerpoint/2010/main" val="4084305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p:txBody>
          <a:bodyPr/>
          <a:lstStyle/>
          <a:p>
            <a:r>
              <a:rPr lang="en-US" altLang="en-US" dirty="0"/>
              <a:t>Primary Applications</a:t>
            </a:r>
          </a:p>
        </p:txBody>
      </p:sp>
      <p:sp>
        <p:nvSpPr>
          <p:cNvPr id="16387" name="Content Placeholder 7"/>
          <p:cNvSpPr>
            <a:spLocks noGrp="1"/>
          </p:cNvSpPr>
          <p:nvPr>
            <p:ph type="body" sz="quarter" idx="10"/>
          </p:nvPr>
        </p:nvSpPr>
        <p:spPr>
          <a:xfrm>
            <a:off x="406625" y="2133600"/>
            <a:ext cx="9147783" cy="2977662"/>
          </a:xfrm>
        </p:spPr>
        <p:txBody>
          <a:bodyPr/>
          <a:lstStyle/>
          <a:p>
            <a:pPr>
              <a:spcAft>
                <a:spcPts val="1200"/>
              </a:spcAft>
            </a:pPr>
            <a:r>
              <a:rPr lang="en-US" altLang="en-US" dirty="0"/>
              <a:t>Application</a:t>
            </a:r>
          </a:p>
          <a:p>
            <a:pPr lvl="1">
              <a:spcBef>
                <a:spcPts val="0"/>
              </a:spcBef>
              <a:spcAft>
                <a:spcPts val="1200"/>
              </a:spcAft>
            </a:pPr>
            <a:r>
              <a:rPr lang="en-US" altLang="en-US" dirty="0"/>
              <a:t>Other hospital locations</a:t>
            </a:r>
          </a:p>
          <a:p>
            <a:pPr lvl="1">
              <a:spcBef>
                <a:spcPts val="0"/>
              </a:spcBef>
              <a:spcAft>
                <a:spcPts val="1200"/>
              </a:spcAft>
            </a:pPr>
            <a:r>
              <a:rPr lang="en-US" altLang="en-US" dirty="0"/>
              <a:t>Example: respiratory therapy</a:t>
            </a:r>
          </a:p>
          <a:p>
            <a:pPr>
              <a:spcAft>
                <a:spcPts val="1200"/>
              </a:spcAft>
            </a:pPr>
            <a:r>
              <a:rPr lang="en-US" altLang="en-US" dirty="0"/>
              <a:t>Outcome	</a:t>
            </a:r>
          </a:p>
          <a:p>
            <a:pPr lvl="1">
              <a:spcBef>
                <a:spcPts val="0"/>
              </a:spcBef>
              <a:spcAft>
                <a:spcPts val="1200"/>
              </a:spcAft>
            </a:pPr>
            <a:r>
              <a:rPr lang="en-US" altLang="en-US" dirty="0"/>
              <a:t>Facilitate early diagnosis and timely decisions</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5A27748A-5312-43AA-931D-38C70DA14D7A}" type="slidenum">
              <a:rPr lang="en-US" altLang="en-US" smtClean="0"/>
              <a:pPr/>
              <a:t>10</a:t>
            </a:fld>
            <a:endParaRPr lang="en-US" altLang="en-US" dirty="0"/>
          </a:p>
        </p:txBody>
      </p:sp>
    </p:spTree>
    <p:extLst>
      <p:ext uri="{BB962C8B-B14F-4D97-AF65-F5344CB8AC3E}">
        <p14:creationId xmlns:p14="http://schemas.microsoft.com/office/powerpoint/2010/main" val="3972196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lstStyle/>
          <a:p>
            <a:r>
              <a:rPr lang="en-US" altLang="en-US" dirty="0"/>
              <a:t>Primary Applications</a:t>
            </a:r>
          </a:p>
        </p:txBody>
      </p:sp>
      <p:sp>
        <p:nvSpPr>
          <p:cNvPr id="17411" name="Content Placeholder 7"/>
          <p:cNvSpPr>
            <a:spLocks noGrp="1"/>
          </p:cNvSpPr>
          <p:nvPr>
            <p:ph type="body" sz="quarter" idx="10"/>
          </p:nvPr>
        </p:nvSpPr>
        <p:spPr>
          <a:xfrm>
            <a:off x="406625" y="2133599"/>
            <a:ext cx="9147783" cy="4478215"/>
          </a:xfrm>
        </p:spPr>
        <p:txBody>
          <a:bodyPr/>
          <a:lstStyle/>
          <a:p>
            <a:pPr>
              <a:spcAft>
                <a:spcPts val="1200"/>
              </a:spcAft>
            </a:pPr>
            <a:r>
              <a:rPr lang="en-US" altLang="en-US" dirty="0"/>
              <a:t>Application</a:t>
            </a:r>
          </a:p>
          <a:p>
            <a:pPr lvl="1">
              <a:spcBef>
                <a:spcPts val="0"/>
              </a:spcBef>
              <a:spcAft>
                <a:spcPts val="1200"/>
              </a:spcAft>
            </a:pPr>
            <a:r>
              <a:rPr lang="en-US" altLang="en-US" dirty="0"/>
              <a:t>Remote</a:t>
            </a:r>
          </a:p>
          <a:p>
            <a:pPr>
              <a:spcAft>
                <a:spcPts val="1200"/>
              </a:spcAft>
            </a:pPr>
            <a:r>
              <a:rPr lang="en-US" altLang="en-US" dirty="0"/>
              <a:t>Outcome</a:t>
            </a:r>
          </a:p>
          <a:p>
            <a:pPr lvl="1">
              <a:spcBef>
                <a:spcPts val="0"/>
              </a:spcBef>
              <a:spcAft>
                <a:spcPts val="1200"/>
              </a:spcAft>
            </a:pPr>
            <a:r>
              <a:rPr lang="en-US" altLang="en-US" dirty="0"/>
              <a:t>Better tracking  </a:t>
            </a:r>
          </a:p>
          <a:p>
            <a:pPr marL="1095375" lvl="2" indent="-342900">
              <a:spcBef>
                <a:spcPts val="0"/>
              </a:spcBef>
              <a:spcAft>
                <a:spcPts val="1200"/>
              </a:spcAft>
              <a:buFont typeface="Wingdings" panose="05000000000000000000" pitchFamily="2" charset="2"/>
              <a:buChar char="§"/>
            </a:pPr>
            <a:r>
              <a:rPr lang="en-US" altLang="en-US" sz="2400" dirty="0"/>
              <a:t>Patient conditions</a:t>
            </a:r>
          </a:p>
          <a:p>
            <a:pPr marL="1095375" lvl="2" indent="-342900">
              <a:spcBef>
                <a:spcPts val="0"/>
              </a:spcBef>
              <a:spcAft>
                <a:spcPts val="1200"/>
              </a:spcAft>
              <a:buFont typeface="Wingdings" panose="05000000000000000000" pitchFamily="2" charset="2"/>
              <a:buChar char="§"/>
            </a:pPr>
            <a:r>
              <a:rPr lang="en-US" altLang="en-US" sz="2400" dirty="0"/>
              <a:t>Medication regimen adherence</a:t>
            </a:r>
          </a:p>
          <a:p>
            <a:pPr marL="1095375" lvl="2" indent="-342900">
              <a:spcBef>
                <a:spcPts val="0"/>
              </a:spcBef>
              <a:spcAft>
                <a:spcPts val="1200"/>
              </a:spcAft>
              <a:buFont typeface="Wingdings" panose="05000000000000000000" pitchFamily="2" charset="2"/>
              <a:buChar char="§"/>
            </a:pPr>
            <a:r>
              <a:rPr lang="en-US" altLang="en-US" sz="2400" dirty="0"/>
              <a:t>Follow-up scheduling</a:t>
            </a:r>
          </a:p>
          <a:p>
            <a:pPr lvl="1">
              <a:spcBef>
                <a:spcPts val="0"/>
              </a:spcBef>
              <a:spcAft>
                <a:spcPts val="1200"/>
              </a:spcAft>
            </a:pPr>
            <a:r>
              <a:rPr lang="en-US" altLang="en-US" dirty="0"/>
              <a:t>Improved compliance</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66C9CF96-D0E1-430A-A419-ACC510584D2E}" type="slidenum">
              <a:rPr lang="en-US" altLang="en-US" smtClean="0"/>
              <a:pPr/>
              <a:t>11</a:t>
            </a:fld>
            <a:endParaRPr lang="en-US" altLang="en-US" dirty="0"/>
          </a:p>
        </p:txBody>
      </p:sp>
    </p:spTree>
    <p:extLst>
      <p:ext uri="{BB962C8B-B14F-4D97-AF65-F5344CB8AC3E}">
        <p14:creationId xmlns:p14="http://schemas.microsoft.com/office/powerpoint/2010/main" val="2267260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Primary Applications</a:t>
            </a:r>
          </a:p>
        </p:txBody>
      </p:sp>
      <p:sp>
        <p:nvSpPr>
          <p:cNvPr id="18435" name="Text Placeholder 6"/>
          <p:cNvSpPr>
            <a:spLocks noGrp="1"/>
          </p:cNvSpPr>
          <p:nvPr>
            <p:ph type="body" sz="quarter" idx="10"/>
          </p:nvPr>
        </p:nvSpPr>
        <p:spPr>
          <a:xfrm>
            <a:off x="395336" y="7049335"/>
            <a:ext cx="9156474" cy="505428"/>
          </a:xfrm>
        </p:spPr>
        <p:txBody>
          <a:bodyPr/>
          <a:lstStyle/>
          <a:p>
            <a:pPr marL="0" lvl="1" indent="11113">
              <a:spcBef>
                <a:spcPts val="0"/>
              </a:spcBef>
              <a:spcAft>
                <a:spcPts val="1200"/>
              </a:spcAft>
              <a:buNone/>
            </a:pPr>
            <a:r>
              <a:rPr lang="en-US" altLang="en-US" sz="1400" dirty="0" err="1"/>
              <a:t>MedAps</a:t>
            </a:r>
            <a:r>
              <a:rPr lang="en-US" altLang="en-US" sz="1400" dirty="0"/>
              <a:t> </a:t>
            </a:r>
            <a:r>
              <a:rPr lang="en-US" altLang="en-US" sz="1400" dirty="0" err="1"/>
              <a:t>healthPAL</a:t>
            </a:r>
            <a:r>
              <a:rPr lang="en-US" altLang="en-US" sz="1400" dirty="0"/>
              <a:t> - mobile wireless health monitoring. (2008, July 7). [image on the Internet]. Available from: http://www.flickr.com/photos/timgee/2653394081/ Attribution-</a:t>
            </a:r>
            <a:r>
              <a:rPr lang="en-US" altLang="en-US" sz="1400" dirty="0" err="1"/>
              <a:t>NonCommercial</a:t>
            </a:r>
            <a:r>
              <a:rPr lang="en-US" altLang="en-US" sz="1400" dirty="0"/>
              <a:t> 2.0 Generic (CC BY-NC 2.0)</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73E0B79D-0A9E-4546-87B0-16654ADBBE99}" type="slidenum">
              <a:rPr lang="en-US" altLang="en-US" smtClean="0"/>
              <a:pPr/>
              <a:t>12</a:t>
            </a:fld>
            <a:endParaRPr lang="en-US" altLang="en-US" dirty="0"/>
          </a:p>
        </p:txBody>
      </p:sp>
      <p:pic>
        <p:nvPicPr>
          <p:cNvPr id="18439" name="Picture Placeholder 9" descr="This is an image of the MedAps healthPAL™ a gateway device that uses wireless or wired connectivity and M2M cellular technology to collect and transmit health readings from medical monitors. It is shown with a glucometer.&#10;&#10;CC BY-NC 2.0 by Tim Gee"/>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2963" b="12963"/>
          <a:stretch>
            <a:fillRect/>
          </a:stretch>
        </p:blipFill>
        <p:spPr>
          <a:xfrm>
            <a:off x="502484" y="1708753"/>
            <a:ext cx="9051925" cy="5181600"/>
          </a:xfrm>
          <a:prstGeom prst="rect">
            <a:avLst/>
          </a:prstGeom>
        </p:spPr>
      </p:pic>
    </p:spTree>
    <p:extLst>
      <p:ext uri="{BB962C8B-B14F-4D97-AF65-F5344CB8AC3E}">
        <p14:creationId xmlns:p14="http://schemas.microsoft.com/office/powerpoint/2010/main" val="10231989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p:cNvSpPr>
            <a:spLocks noGrp="1"/>
          </p:cNvSpPr>
          <p:nvPr>
            <p:ph type="title"/>
          </p:nvPr>
        </p:nvSpPr>
        <p:spPr/>
        <p:txBody>
          <a:bodyPr/>
          <a:lstStyle/>
          <a:p>
            <a:r>
              <a:rPr lang="en-US" altLang="en-US" dirty="0"/>
              <a:t>Data Integration</a:t>
            </a:r>
          </a:p>
        </p:txBody>
      </p:sp>
      <p:sp>
        <p:nvSpPr>
          <p:cNvPr id="19459" name="Content Placeholder 7"/>
          <p:cNvSpPr>
            <a:spLocks noGrp="1"/>
          </p:cNvSpPr>
          <p:nvPr>
            <p:ph type="body" sz="quarter" idx="10"/>
          </p:nvPr>
        </p:nvSpPr>
        <p:spPr>
          <a:xfrm>
            <a:off x="406625" y="2133600"/>
            <a:ext cx="9147783" cy="3248628"/>
          </a:xfrm>
        </p:spPr>
        <p:txBody>
          <a:bodyPr/>
          <a:lstStyle/>
          <a:p>
            <a:pPr>
              <a:spcAft>
                <a:spcPts val="1200"/>
              </a:spcAft>
            </a:pPr>
            <a:r>
              <a:rPr lang="en-US" altLang="en-US" dirty="0"/>
              <a:t>Automated aggregation and consolidation of information </a:t>
            </a:r>
          </a:p>
          <a:p>
            <a:pPr lvl="1">
              <a:spcBef>
                <a:spcPts val="0"/>
              </a:spcBef>
              <a:spcAft>
                <a:spcPts val="1200"/>
              </a:spcAft>
            </a:pPr>
            <a:r>
              <a:rPr lang="en-US" altLang="en-US" dirty="0"/>
              <a:t>Variety of disparate systems and sources</a:t>
            </a:r>
          </a:p>
          <a:p>
            <a:pPr lvl="1">
              <a:spcBef>
                <a:spcPts val="0"/>
              </a:spcBef>
              <a:spcAft>
                <a:spcPts val="1200"/>
              </a:spcAft>
            </a:pPr>
            <a:r>
              <a:rPr lang="en-US" altLang="en-US" dirty="0"/>
              <a:t>Across </a:t>
            </a:r>
          </a:p>
          <a:p>
            <a:pPr marL="1095375" lvl="2" indent="-342900">
              <a:spcBef>
                <a:spcPts val="0"/>
              </a:spcBef>
              <a:spcAft>
                <a:spcPts val="1200"/>
              </a:spcAft>
              <a:buFont typeface="Wingdings" panose="05000000000000000000" pitchFamily="2" charset="2"/>
              <a:buChar char="§"/>
            </a:pPr>
            <a:r>
              <a:rPr lang="en-US" altLang="en-US" dirty="0"/>
              <a:t>Sites of care </a:t>
            </a:r>
          </a:p>
          <a:p>
            <a:pPr marL="1095375" lvl="2" indent="-342900">
              <a:spcBef>
                <a:spcPts val="0"/>
              </a:spcBef>
              <a:spcAft>
                <a:spcPts val="1200"/>
              </a:spcAft>
              <a:buFont typeface="Wingdings" panose="05000000000000000000" pitchFamily="2" charset="2"/>
              <a:buChar char="§"/>
            </a:pPr>
            <a:r>
              <a:rPr lang="en-US" altLang="en-US" dirty="0"/>
              <a:t>Domains </a:t>
            </a:r>
          </a:p>
          <a:p>
            <a:pPr marL="1095375" lvl="2" indent="-342900">
              <a:spcBef>
                <a:spcPts val="0"/>
              </a:spcBef>
              <a:spcAft>
                <a:spcPts val="1200"/>
              </a:spcAft>
              <a:buFont typeface="Wingdings" panose="05000000000000000000" pitchFamily="2" charset="2"/>
              <a:buChar char="§"/>
            </a:pPr>
            <a:r>
              <a:rPr lang="en-US" altLang="en-US" dirty="0"/>
              <a:t>Technologies </a:t>
            </a:r>
          </a:p>
          <a:p>
            <a:pPr marL="0" indent="0">
              <a:buNone/>
            </a:pPr>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408EBCF9-9BA2-4EEE-A575-906B78ADFDF0}" type="slidenum">
              <a:rPr lang="en-US" altLang="en-US" smtClean="0"/>
              <a:pPr/>
              <a:t>13</a:t>
            </a:fld>
            <a:endParaRPr lang="en-US" altLang="en-US" dirty="0"/>
          </a:p>
        </p:txBody>
      </p:sp>
    </p:spTree>
    <p:extLst>
      <p:ext uri="{BB962C8B-B14F-4D97-AF65-F5344CB8AC3E}">
        <p14:creationId xmlns:p14="http://schemas.microsoft.com/office/powerpoint/2010/main" val="199993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6"/>
          <p:cNvSpPr>
            <a:spLocks noGrp="1"/>
          </p:cNvSpPr>
          <p:nvPr>
            <p:ph type="title"/>
          </p:nvPr>
        </p:nvSpPr>
        <p:spPr/>
        <p:txBody>
          <a:bodyPr/>
          <a:lstStyle/>
          <a:p>
            <a:r>
              <a:rPr lang="en-US" altLang="en-US" dirty="0"/>
              <a:t>Data Integration</a:t>
            </a:r>
          </a:p>
        </p:txBody>
      </p:sp>
      <p:sp>
        <p:nvSpPr>
          <p:cNvPr id="20483" name="Content Placeholder 10"/>
          <p:cNvSpPr>
            <a:spLocks noGrp="1"/>
          </p:cNvSpPr>
          <p:nvPr>
            <p:ph type="body" sz="quarter" idx="10"/>
          </p:nvPr>
        </p:nvSpPr>
        <p:spPr/>
        <p:txBody>
          <a:bodyPr/>
          <a:lstStyle/>
          <a:p>
            <a:pPr>
              <a:spcAft>
                <a:spcPts val="1200"/>
              </a:spcAft>
            </a:pPr>
            <a:r>
              <a:rPr lang="en-US" altLang="en-US" dirty="0"/>
              <a:t>Use of wireless technology </a:t>
            </a:r>
          </a:p>
          <a:p>
            <a:pPr>
              <a:spcAft>
                <a:spcPts val="1200"/>
              </a:spcAft>
            </a:pPr>
            <a:r>
              <a:rPr lang="en-US" altLang="en-US" dirty="0"/>
              <a:t>Physiological data with other clinical data</a:t>
            </a:r>
          </a:p>
          <a:p>
            <a:pPr>
              <a:spcAft>
                <a:spcPts val="1200"/>
              </a:spcAft>
            </a:pPr>
            <a:r>
              <a:rPr lang="en-US" altLang="en-US" dirty="0"/>
              <a:t>Systems with algorithms, which help put into context the vast amount of data collected</a:t>
            </a:r>
          </a:p>
          <a:p>
            <a:pPr lvl="1">
              <a:spcBef>
                <a:spcPts val="0"/>
              </a:spcBef>
              <a:spcAft>
                <a:spcPts val="1200"/>
              </a:spcAft>
            </a:pPr>
            <a:r>
              <a:rPr lang="en-US" altLang="en-US" dirty="0"/>
              <a:t>Information distributed throughout the enterprise</a:t>
            </a:r>
          </a:p>
          <a:p>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74D9AFA7-A4AE-494F-88EC-217C724419CD}" type="slidenum">
              <a:rPr lang="en-US" altLang="en-US" smtClean="0"/>
              <a:pPr/>
              <a:t>14</a:t>
            </a:fld>
            <a:endParaRPr lang="en-US" altLang="en-US" dirty="0"/>
          </a:p>
        </p:txBody>
      </p:sp>
    </p:spTree>
    <p:extLst>
      <p:ext uri="{BB962C8B-B14F-4D97-AF65-F5344CB8AC3E}">
        <p14:creationId xmlns:p14="http://schemas.microsoft.com/office/powerpoint/2010/main" val="1419798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a:t>Patient Monitoring Systems</a:t>
            </a:r>
          </a:p>
        </p:txBody>
      </p:sp>
      <p:sp>
        <p:nvSpPr>
          <p:cNvPr id="21507" name="Text Placeholder 3"/>
          <p:cNvSpPr>
            <a:spLocks noGrp="1"/>
          </p:cNvSpPr>
          <p:nvPr>
            <p:ph type="body" sz="quarter" idx="10"/>
          </p:nvPr>
        </p:nvSpPr>
        <p:spPr>
          <a:xfrm>
            <a:off x="406625" y="2133599"/>
            <a:ext cx="9147783" cy="3364375"/>
          </a:xfrm>
        </p:spPr>
        <p:txBody>
          <a:bodyPr/>
          <a:lstStyle/>
          <a:p>
            <a:r>
              <a:rPr lang="en-US" altLang="en-US" dirty="0"/>
              <a:t>Patient monitoring systems</a:t>
            </a:r>
          </a:p>
          <a:p>
            <a:pPr lvl="1"/>
            <a:r>
              <a:rPr lang="en-US" altLang="en-US" dirty="0"/>
              <a:t>Purpose</a:t>
            </a:r>
          </a:p>
          <a:p>
            <a:pPr lvl="1"/>
            <a:r>
              <a:rPr lang="en-US" altLang="en-US" dirty="0"/>
              <a:t>Attributes</a:t>
            </a:r>
          </a:p>
          <a:p>
            <a:pPr lvl="1">
              <a:spcAft>
                <a:spcPts val="1200"/>
              </a:spcAft>
            </a:pPr>
            <a:r>
              <a:rPr lang="en-US" altLang="en-US" dirty="0"/>
              <a:t>Functions</a:t>
            </a:r>
          </a:p>
          <a:p>
            <a:pPr>
              <a:spcAft>
                <a:spcPts val="1200"/>
              </a:spcAft>
            </a:pPr>
            <a:r>
              <a:rPr lang="en-US" altLang="en-US" dirty="0"/>
              <a:t>Primary applications</a:t>
            </a:r>
          </a:p>
          <a:p>
            <a:r>
              <a:rPr lang="en-US" altLang="en-US" dirty="0"/>
              <a:t>Data integration</a:t>
            </a:r>
          </a:p>
        </p:txBody>
      </p:sp>
      <p:sp>
        <p:nvSpPr>
          <p:cNvPr id="2" name="Text Placeholder 1">
            <a:extLst>
              <a:ext uri="{FF2B5EF4-FFF2-40B4-BE49-F238E27FC236}">
                <a16:creationId xmlns:a16="http://schemas.microsoft.com/office/drawing/2014/main" id="{41DC28FD-7D5A-6B48-B0A3-C657AB934DC1}"/>
              </a:ext>
            </a:extLst>
          </p:cNvPr>
          <p:cNvSpPr>
            <a:spLocks noGrp="1"/>
          </p:cNvSpPr>
          <p:nvPr>
            <p:ph type="body" sz="quarter" idx="11"/>
          </p:nvPr>
        </p:nvSpPr>
        <p:spPr>
          <a:xfrm>
            <a:off x="406626" y="1190824"/>
            <a:ext cx="9147784" cy="527909"/>
          </a:xfrm>
        </p:spPr>
        <p:txBody>
          <a:bodyPr/>
          <a:lstStyle/>
          <a:p>
            <a:r>
              <a:rPr lang="en-US" b="1" dirty="0"/>
              <a:t>Summary</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3B09BC4B-3083-4701-BE4D-19EE1ADD3E62}" type="slidenum">
              <a:rPr lang="en-US" altLang="en-US" smtClean="0"/>
              <a:pPr/>
              <a:t>15</a:t>
            </a:fld>
            <a:endParaRPr lang="en-US" altLang="en-US" dirty="0"/>
          </a:p>
        </p:txBody>
      </p:sp>
    </p:spTree>
    <p:extLst>
      <p:ext uri="{BB962C8B-B14F-4D97-AF65-F5344CB8AC3E}">
        <p14:creationId xmlns:p14="http://schemas.microsoft.com/office/powerpoint/2010/main" val="783530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Patient Monitoring Systems</a:t>
            </a:r>
          </a:p>
        </p:txBody>
      </p:sp>
      <p:sp>
        <p:nvSpPr>
          <p:cNvPr id="4" name="Text Placeholder 3">
            <a:extLst>
              <a:ext uri="{FF2B5EF4-FFF2-40B4-BE49-F238E27FC236}">
                <a16:creationId xmlns:a16="http://schemas.microsoft.com/office/drawing/2014/main" id="{F7732CC9-A7C5-3445-B12A-65D9E8AB91FB}"/>
              </a:ext>
            </a:extLst>
          </p:cNvPr>
          <p:cNvSpPr>
            <a:spLocks noGrp="1"/>
          </p:cNvSpPr>
          <p:nvPr>
            <p:ph type="body" sz="quarter" idx="10"/>
          </p:nvPr>
        </p:nvSpPr>
        <p:spPr>
          <a:xfrm>
            <a:off x="406626" y="1196045"/>
            <a:ext cx="9385074" cy="6106004"/>
          </a:xfrm>
        </p:spPr>
        <p:txBody>
          <a:bodyPr/>
          <a:lstStyle/>
          <a:p>
            <a:pPr indent="-513398">
              <a:lnSpc>
                <a:spcPct val="100000"/>
              </a:lnSpc>
              <a:spcAft>
                <a:spcPts val="1800"/>
              </a:spcAft>
            </a:pPr>
            <a:r>
              <a:rPr lang="en-US" altLang="en-US" b="1" dirty="0">
                <a:solidFill>
                  <a:srgbClr val="1E1860"/>
                </a:solidFill>
              </a:rPr>
              <a:t>References</a:t>
            </a:r>
          </a:p>
          <a:p>
            <a:pPr>
              <a:lnSpc>
                <a:spcPct val="100000"/>
              </a:lnSpc>
              <a:spcAft>
                <a:spcPts val="1200"/>
              </a:spcAft>
            </a:pPr>
            <a:r>
              <a:rPr lang="en-US" altLang="en-US" sz="1400" dirty="0"/>
              <a:t>Bujnoch, Z. (2007, November 22). Advances in patient monitoring: Furthering the need for efficient information management. Frost &amp; Sullivan. Retrieved from http://www.frost.com/prod/servlet/market-insight-top.pag?docid=112698950</a:t>
            </a:r>
          </a:p>
          <a:p>
            <a:pPr>
              <a:lnSpc>
                <a:spcPct val="100000"/>
              </a:lnSpc>
              <a:spcAft>
                <a:spcPts val="1200"/>
              </a:spcAft>
            </a:pPr>
            <a:r>
              <a:rPr lang="en-US" altLang="en-US" sz="1400" dirty="0"/>
              <a:t>Center for Technology and Aging. (2010, July 19). Center for technology and aging award remote patient monitoring (RPM) technology diffusion grants [Press release]. Retrieved from http://www.techandaging.org/PR_20100719_RPM_Grants_Awarded.pdf</a:t>
            </a:r>
          </a:p>
          <a:p>
            <a:pPr>
              <a:lnSpc>
                <a:spcPct val="100000"/>
              </a:lnSpc>
              <a:spcAft>
                <a:spcPts val="1200"/>
              </a:spcAft>
            </a:pPr>
            <a:r>
              <a:rPr lang="en-US" altLang="en-US" sz="1400" dirty="0"/>
              <a:t>Gardner, R. M., &amp; Shabot, M. M. (2006). Patient-monitoring systems. In Shortliffe. E. H., &amp; Cimino, J. J. (Eds.), </a:t>
            </a:r>
            <a:r>
              <a:rPr lang="en-US" altLang="en-US" sz="1400" i="1" dirty="0"/>
              <a:t>Biomedical informatics: Computer applications in health care and biomedicine</a:t>
            </a:r>
            <a:r>
              <a:rPr lang="en-US" altLang="en-US" sz="1400" dirty="0"/>
              <a:t> (3</a:t>
            </a:r>
            <a:r>
              <a:rPr lang="en-US" altLang="en-US" sz="1400" baseline="30000" dirty="0"/>
              <a:t>rd</a:t>
            </a:r>
            <a:r>
              <a:rPr lang="en-US" altLang="en-US" sz="1400" dirty="0"/>
              <a:t> ed.) (pp. 585-625). New York, NY: Springer Science + Business Media. </a:t>
            </a:r>
          </a:p>
          <a:p>
            <a:pPr>
              <a:lnSpc>
                <a:spcPct val="100000"/>
              </a:lnSpc>
              <a:spcAft>
                <a:spcPts val="1200"/>
              </a:spcAft>
            </a:pPr>
            <a:r>
              <a:rPr lang="en-US" altLang="en-US" sz="1400" dirty="0"/>
              <a:t>Healthcare Data Integration Market Overview. (2008, September 30). Impact Advisors, LLC. </a:t>
            </a:r>
          </a:p>
          <a:p>
            <a:pPr>
              <a:lnSpc>
                <a:spcPct val="100000"/>
              </a:lnSpc>
              <a:spcAft>
                <a:spcPts val="1200"/>
              </a:spcAft>
            </a:pPr>
            <a:r>
              <a:rPr lang="en-US" altLang="en-US" sz="1400" dirty="0" err="1"/>
              <a:t>mHealth</a:t>
            </a:r>
            <a:r>
              <a:rPr lang="en-US" altLang="en-US" sz="1400" dirty="0"/>
              <a:t> Alliance. (2010a). About. Retrieved from http://www.mhealthalliance.org/about</a:t>
            </a:r>
          </a:p>
          <a:p>
            <a:pPr>
              <a:lnSpc>
                <a:spcPct val="100000"/>
              </a:lnSpc>
              <a:spcAft>
                <a:spcPts val="1200"/>
              </a:spcAft>
            </a:pPr>
            <a:r>
              <a:rPr lang="en-US" altLang="en-US" sz="1400" dirty="0"/>
              <a:t>mHealth Alliance. (2010b). Glossary of terms. Retrieved from http://www.mhealthalliance.org/media_center/glossary-terms</a:t>
            </a:r>
          </a:p>
          <a:p>
            <a:pPr>
              <a:lnSpc>
                <a:spcPct val="100000"/>
              </a:lnSpc>
              <a:spcAft>
                <a:spcPts val="1200"/>
              </a:spcAft>
            </a:pPr>
            <a:r>
              <a:rPr lang="en-US" altLang="en-US" sz="1400" dirty="0"/>
              <a:t>Nelson, R. (2012 January). Exploring mobile health consumer trends. </a:t>
            </a:r>
            <a:r>
              <a:rPr lang="en-US" altLang="en-US" sz="1400" i="1" dirty="0"/>
              <a:t>Clinical Informatics Insights. </a:t>
            </a:r>
            <a:r>
              <a:rPr lang="en-US" altLang="en-US" sz="1400" dirty="0"/>
              <a:t>Retrieved from http://www.himss.org/ASP/ContentRedirector.asp?type=HIMSSNewsItem&amp;ContentId=79113</a:t>
            </a:r>
          </a:p>
          <a:p>
            <a:pPr>
              <a:lnSpc>
                <a:spcPct val="100000"/>
              </a:lnSpc>
              <a:spcAft>
                <a:spcPts val="1200"/>
              </a:spcAft>
            </a:pPr>
            <a:r>
              <a:rPr lang="en-US" altLang="en-US" sz="1400" dirty="0"/>
              <a:t>Shindell, R. (2010). Remote monitoring: Patient benefits galore. Ezine Articles. </a:t>
            </a:r>
            <a:endParaRPr lang="en-US" sz="1400" dirty="0"/>
          </a:p>
        </p:txBody>
      </p:sp>
      <p:sp>
        <p:nvSpPr>
          <p:cNvPr id="6"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F92E94F-2188-4D7D-B342-7BD7C67278F3}" type="slidenum">
              <a:rPr lang="en-US" altLang="en-US">
                <a:solidFill>
                  <a:srgbClr val="898989"/>
                </a:solidFill>
              </a:rPr>
              <a:pPr eaLnBrk="1" hangingPunct="1"/>
              <a:t>16</a:t>
            </a:fld>
            <a:endParaRPr lang="en-US" altLang="en-US" dirty="0">
              <a:solidFill>
                <a:srgbClr val="898989"/>
              </a:solidFill>
            </a:endParaRPr>
          </a:p>
        </p:txBody>
      </p:sp>
    </p:spTree>
    <p:extLst>
      <p:ext uri="{BB962C8B-B14F-4D97-AF65-F5344CB8AC3E}">
        <p14:creationId xmlns:p14="http://schemas.microsoft.com/office/powerpoint/2010/main" val="2359354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14027" y="533400"/>
            <a:ext cx="9159073" cy="657424"/>
          </a:xfrm>
        </p:spPr>
        <p:txBody>
          <a:bodyPr/>
          <a:lstStyle/>
          <a:p>
            <a:r>
              <a:rPr lang="en-US" altLang="en-US" dirty="0"/>
              <a:t>Patient Monitoring Systems</a:t>
            </a:r>
          </a:p>
        </p:txBody>
      </p:sp>
      <p:sp>
        <p:nvSpPr>
          <p:cNvPr id="23555" name="Text Placeholder 2"/>
          <p:cNvSpPr>
            <a:spLocks noGrp="1"/>
          </p:cNvSpPr>
          <p:nvPr>
            <p:ph type="body" sz="quarter" idx="10"/>
          </p:nvPr>
        </p:nvSpPr>
        <p:spPr>
          <a:xfrm>
            <a:off x="314027" y="1848248"/>
            <a:ext cx="9147783" cy="3672876"/>
          </a:xfrm>
        </p:spPr>
        <p:txBody>
          <a:bodyPr/>
          <a:lstStyle/>
          <a:p>
            <a:pPr marL="0" indent="11113">
              <a:spcAft>
                <a:spcPts val="1200"/>
              </a:spcAft>
              <a:buNone/>
            </a:pPr>
            <a:r>
              <a:rPr lang="en-US" altLang="en-US" sz="1400" dirty="0"/>
              <a:t>Wang, K., Kohane, I.,  Bradshaw, B., &amp; Fackler, J. (n.d.). </a:t>
            </a:r>
            <a:r>
              <a:rPr lang="en-US" altLang="en-US" sz="1400" i="1" dirty="0"/>
              <a:t>The role of knowledge bases in patient monitoring systems. </a:t>
            </a:r>
            <a:r>
              <a:rPr lang="en-US" altLang="en-US" sz="1400" dirty="0"/>
              <a:t>Retrieved from http://groups.csail.mit.edu/medg/ftp/kohane/Kohane%20KR%20in%20Monitoring.rtf</a:t>
            </a:r>
          </a:p>
          <a:p>
            <a:pPr marL="0" indent="11113">
              <a:spcAft>
                <a:spcPts val="1200"/>
              </a:spcAft>
              <a:buNone/>
            </a:pPr>
            <a:r>
              <a:rPr lang="en-US" altLang="en-US" sz="1400" dirty="0"/>
              <a:t>World Health Organization. (n.d.). What is eHealth: The World Health Organization (WHO) definition. </a:t>
            </a:r>
            <a:endParaRPr lang="en-US" altLang="en-US" sz="1400" b="1" dirty="0">
              <a:solidFill>
                <a:srgbClr val="1E1860"/>
              </a:solidFill>
            </a:endParaRPr>
          </a:p>
        </p:txBody>
      </p:sp>
      <p:sp>
        <p:nvSpPr>
          <p:cNvPr id="8" name="Text Placeholder 7">
            <a:extLst>
              <a:ext uri="{FF2B5EF4-FFF2-40B4-BE49-F238E27FC236}">
                <a16:creationId xmlns:a16="http://schemas.microsoft.com/office/drawing/2014/main" id="{630B6295-781F-F740-8FA6-014BA1C0E592}"/>
              </a:ext>
            </a:extLst>
          </p:cNvPr>
          <p:cNvSpPr>
            <a:spLocks noGrp="1"/>
          </p:cNvSpPr>
          <p:nvPr>
            <p:ph type="body" sz="quarter" idx="11"/>
          </p:nvPr>
        </p:nvSpPr>
        <p:spPr>
          <a:xfrm>
            <a:off x="314027" y="1190824"/>
            <a:ext cx="9147784" cy="527909"/>
          </a:xfrm>
        </p:spPr>
        <p:txBody>
          <a:bodyPr/>
          <a:lstStyle/>
          <a:p>
            <a:r>
              <a:rPr lang="en-US" b="1" dirty="0"/>
              <a:t>References</a:t>
            </a:r>
          </a:p>
        </p:txBody>
      </p:sp>
      <p:sp>
        <p:nvSpPr>
          <p:cNvPr id="6" name="Slide Number Placeholder 5"/>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081317A9-B48F-4212-A317-CF43D97B8F8B}" type="slidenum">
              <a:rPr lang="en-US" altLang="en-US" smtClean="0"/>
              <a:pPr/>
              <a:t>17</a:t>
            </a:fld>
            <a:endParaRPr lang="en-US" altLang="en-US" dirty="0"/>
          </a:p>
        </p:txBody>
      </p:sp>
    </p:spTree>
    <p:extLst>
      <p:ext uri="{BB962C8B-B14F-4D97-AF65-F5344CB8AC3E}">
        <p14:creationId xmlns:p14="http://schemas.microsoft.com/office/powerpoint/2010/main" val="1513334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767873" y="1543451"/>
            <a:ext cx="8647590" cy="730830"/>
          </a:xfrm>
        </p:spPr>
        <p:txBody>
          <a:bodyPr/>
          <a:lstStyle/>
          <a:p>
            <a:r>
              <a:rPr lang="en-US" sz="1200" dirty="0"/>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p:txBody>
      </p:sp>
      <p:sp>
        <p:nvSpPr>
          <p:cNvPr id="5"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3970325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a:t>Patient Monitoring Systems</a:t>
            </a:r>
          </a:p>
        </p:txBody>
      </p:sp>
      <p:sp>
        <p:nvSpPr>
          <p:cNvPr id="5123" name="Text Placeholder 3"/>
          <p:cNvSpPr>
            <a:spLocks noGrp="1"/>
          </p:cNvSpPr>
          <p:nvPr>
            <p:ph type="body" sz="quarter" idx="10"/>
          </p:nvPr>
        </p:nvSpPr>
        <p:spPr/>
        <p:txBody>
          <a:bodyPr/>
          <a:lstStyle/>
          <a:p>
            <a:r>
              <a:rPr lang="en-US" altLang="en-US" dirty="0"/>
              <a:t>Describe the purpose, attributes, and functions of patient monitoring systems</a:t>
            </a:r>
          </a:p>
          <a:p>
            <a:r>
              <a:rPr lang="en-US" altLang="en-US" dirty="0"/>
              <a:t>Discuss ways in which automation can improve the quality of patient care</a:t>
            </a:r>
          </a:p>
          <a:p>
            <a:r>
              <a:rPr lang="en-US" altLang="en-US" dirty="0"/>
              <a:t>Analyze how the integration of data from many sources assists in making clinical decisions </a:t>
            </a:r>
          </a:p>
        </p:txBody>
      </p:sp>
      <p:sp>
        <p:nvSpPr>
          <p:cNvPr id="11" name="Text Placeholder 10">
            <a:extLst>
              <a:ext uri="{FF2B5EF4-FFF2-40B4-BE49-F238E27FC236}">
                <a16:creationId xmlns:a16="http://schemas.microsoft.com/office/drawing/2014/main" id="{AD54F56D-264F-1E49-ABBE-6A9C7FDA8201}"/>
              </a:ext>
            </a:extLst>
          </p:cNvPr>
          <p:cNvSpPr>
            <a:spLocks noGrp="1"/>
          </p:cNvSpPr>
          <p:nvPr>
            <p:ph type="body" sz="quarter" idx="11"/>
          </p:nvPr>
        </p:nvSpPr>
        <p:spPr/>
        <p:txBody>
          <a:bodyPr/>
          <a:lstStyle/>
          <a:p>
            <a:r>
              <a:rPr lang="en-US" b="1" dirty="0"/>
              <a:t>Learning Objectives</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1B27DD2F-D737-4352-9242-D9DF3336F238}" type="slidenum">
              <a:rPr lang="en-US" altLang="en-US" smtClean="0"/>
              <a:pPr/>
              <a:t>2</a:t>
            </a:fld>
            <a:endParaRPr lang="en-US" altLang="en-US" dirty="0"/>
          </a:p>
        </p:txBody>
      </p:sp>
    </p:spTree>
    <p:extLst>
      <p:ext uri="{BB962C8B-B14F-4D97-AF65-F5344CB8AC3E}">
        <p14:creationId xmlns:p14="http://schemas.microsoft.com/office/powerpoint/2010/main" val="18713262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6"/>
          <p:cNvSpPr>
            <a:spLocks noGrp="1"/>
          </p:cNvSpPr>
          <p:nvPr>
            <p:ph type="title"/>
          </p:nvPr>
        </p:nvSpPr>
        <p:spPr/>
        <p:txBody>
          <a:bodyPr/>
          <a:lstStyle/>
          <a:p>
            <a:r>
              <a:rPr lang="en-US" altLang="en-US" dirty="0"/>
              <a:t>Patient Monitor</a:t>
            </a:r>
          </a:p>
        </p:txBody>
      </p:sp>
      <p:sp>
        <p:nvSpPr>
          <p:cNvPr id="9219" name="Content Placeholder 7"/>
          <p:cNvSpPr>
            <a:spLocks noGrp="1"/>
          </p:cNvSpPr>
          <p:nvPr>
            <p:ph type="body" sz="quarter" idx="10"/>
          </p:nvPr>
        </p:nvSpPr>
        <p:spPr>
          <a:xfrm>
            <a:off x="406625" y="2133600"/>
            <a:ext cx="9147783" cy="3653742"/>
          </a:xfrm>
        </p:spPr>
        <p:txBody>
          <a:bodyPr/>
          <a:lstStyle/>
          <a:p>
            <a:r>
              <a:rPr lang="en-US" dirty="0"/>
              <a:t>Patient monitor:</a:t>
            </a:r>
          </a:p>
          <a:p>
            <a:pPr marL="347662" lvl="1" indent="0">
              <a:buNone/>
            </a:pPr>
            <a:r>
              <a:rPr lang="en-US" dirty="0"/>
              <a:t>“An instrument that collects and displays physiological data, often for the purpose of watching for, and warning against, life-threatening changes in physiological state.”</a:t>
            </a:r>
            <a:br>
              <a:rPr lang="en-US" dirty="0"/>
            </a:br>
            <a:br>
              <a:rPr lang="en-US" dirty="0"/>
            </a:br>
            <a:endParaRPr lang="en-US" sz="1400" dirty="0"/>
          </a:p>
          <a:p>
            <a:pPr marL="352425" lvl="1" indent="0">
              <a:buNone/>
            </a:pPr>
            <a:r>
              <a:rPr lang="de-DE" sz="1400" dirty="0"/>
              <a:t>					</a:t>
            </a:r>
            <a:r>
              <a:rPr lang="en-US" altLang="en-US" sz="1400" dirty="0"/>
              <a:t>—</a:t>
            </a:r>
            <a:r>
              <a:rPr lang="de-DE" sz="1400" dirty="0"/>
              <a:t>R. M. Gardner &amp; M. M. Shabot, 2006, p. 969</a:t>
            </a:r>
          </a:p>
          <a:p>
            <a:endParaRPr lang="en-US"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11372337-9672-4EDC-8AAA-757806C6A2BA}" type="slidenum">
              <a:rPr lang="en-US" altLang="en-US" smtClean="0"/>
              <a:pPr/>
              <a:t>3</a:t>
            </a:fld>
            <a:endParaRPr lang="en-US" altLang="en-US" dirty="0"/>
          </a:p>
        </p:txBody>
      </p:sp>
    </p:spTree>
    <p:extLst>
      <p:ext uri="{BB962C8B-B14F-4D97-AF65-F5344CB8AC3E}">
        <p14:creationId xmlns:p14="http://schemas.microsoft.com/office/powerpoint/2010/main" val="1783502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6"/>
          <p:cNvSpPr>
            <a:spLocks noGrp="1"/>
          </p:cNvSpPr>
          <p:nvPr>
            <p:ph type="title"/>
          </p:nvPr>
        </p:nvSpPr>
        <p:spPr/>
        <p:txBody>
          <a:bodyPr/>
          <a:lstStyle/>
          <a:p>
            <a:r>
              <a:rPr lang="en-US" altLang="en-US" dirty="0"/>
              <a:t>Patient Monitoring Systems</a:t>
            </a:r>
          </a:p>
        </p:txBody>
      </p:sp>
      <p:sp>
        <p:nvSpPr>
          <p:cNvPr id="10243" name="Content Placeholder 7"/>
          <p:cNvSpPr>
            <a:spLocks noGrp="1"/>
          </p:cNvSpPr>
          <p:nvPr>
            <p:ph type="body" sz="quarter" idx="10"/>
          </p:nvPr>
        </p:nvSpPr>
        <p:spPr>
          <a:xfrm>
            <a:off x="406625" y="2133599"/>
            <a:ext cx="9147783" cy="3572719"/>
          </a:xfrm>
        </p:spPr>
        <p:txBody>
          <a:bodyPr/>
          <a:lstStyle/>
          <a:p>
            <a:r>
              <a:rPr lang="en-US" dirty="0"/>
              <a:t>Patient monitoring:</a:t>
            </a:r>
          </a:p>
          <a:p>
            <a:pPr marL="352425" lvl="1" indent="0">
              <a:buNone/>
            </a:pPr>
            <a:r>
              <a:rPr lang="en-US" dirty="0"/>
              <a:t>“Repeated or continuous measurement of physiological parameters for the purpose of guiding therapeutic management.”</a:t>
            </a:r>
            <a:br>
              <a:rPr lang="en-US" dirty="0"/>
            </a:br>
            <a:br>
              <a:rPr lang="en-US" dirty="0"/>
            </a:br>
            <a:br>
              <a:rPr lang="en-US" dirty="0"/>
            </a:br>
            <a:r>
              <a:rPr lang="en-US" dirty="0"/>
              <a:t>					</a:t>
            </a:r>
            <a:r>
              <a:rPr lang="en-US" altLang="en-US" sz="1400" dirty="0"/>
              <a:t>—</a:t>
            </a:r>
            <a:r>
              <a:rPr lang="de-DE" sz="1400" dirty="0"/>
              <a:t>R. M. Gardner &amp; M. M. Shabot, 2006, p. 969</a:t>
            </a:r>
          </a:p>
          <a:p>
            <a:pPr marL="0" indent="0">
              <a:buNone/>
            </a:pPr>
            <a:endParaRPr lang="de-DE"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0BADE2A5-DB6F-42B1-88C9-5318E3EE0389}" type="slidenum">
              <a:rPr lang="en-US" altLang="en-US" smtClean="0"/>
              <a:pPr/>
              <a:t>4</a:t>
            </a:fld>
            <a:endParaRPr lang="en-US" altLang="en-US" dirty="0"/>
          </a:p>
        </p:txBody>
      </p:sp>
    </p:spTree>
    <p:extLst>
      <p:ext uri="{BB962C8B-B14F-4D97-AF65-F5344CB8AC3E}">
        <p14:creationId xmlns:p14="http://schemas.microsoft.com/office/powerpoint/2010/main" val="2111323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r>
              <a:rPr lang="en-US" altLang="en-US" dirty="0"/>
              <a:t>Purpose</a:t>
            </a:r>
          </a:p>
        </p:txBody>
      </p:sp>
      <p:sp>
        <p:nvSpPr>
          <p:cNvPr id="11267" name="Content Placeholder 7"/>
          <p:cNvSpPr>
            <a:spLocks noGrp="1"/>
          </p:cNvSpPr>
          <p:nvPr>
            <p:ph type="body" sz="quarter" idx="10"/>
          </p:nvPr>
        </p:nvSpPr>
        <p:spPr>
          <a:xfrm>
            <a:off x="406625" y="2133599"/>
            <a:ext cx="9147783" cy="2860431"/>
          </a:xfrm>
        </p:spPr>
        <p:txBody>
          <a:bodyPr/>
          <a:lstStyle/>
          <a:p>
            <a:pPr>
              <a:spcAft>
                <a:spcPts val="1200"/>
              </a:spcAft>
            </a:pPr>
            <a:r>
              <a:rPr lang="en-US" altLang="en-US" dirty="0"/>
              <a:t>Assist providers with:</a:t>
            </a:r>
          </a:p>
          <a:p>
            <a:pPr lvl="1">
              <a:spcBef>
                <a:spcPts val="0"/>
              </a:spcBef>
              <a:spcAft>
                <a:spcPts val="1200"/>
              </a:spcAft>
            </a:pPr>
            <a:r>
              <a:rPr lang="en-US" altLang="en-US" dirty="0"/>
              <a:t>Diagnostic decisions</a:t>
            </a:r>
          </a:p>
          <a:p>
            <a:pPr lvl="1">
              <a:spcBef>
                <a:spcPts val="0"/>
              </a:spcBef>
              <a:spcAft>
                <a:spcPts val="1200"/>
              </a:spcAft>
            </a:pPr>
            <a:r>
              <a:rPr lang="en-US" altLang="en-US" dirty="0"/>
              <a:t>Therapeutic choices</a:t>
            </a:r>
          </a:p>
          <a:p>
            <a:pPr>
              <a:spcAft>
                <a:spcPts val="1200"/>
              </a:spcAft>
            </a:pPr>
            <a:r>
              <a:rPr lang="en-US" altLang="en-US" dirty="0"/>
              <a:t>Support decision making</a:t>
            </a:r>
          </a:p>
          <a:p>
            <a:pPr>
              <a:spcAft>
                <a:spcPts val="1200"/>
              </a:spcAft>
            </a:pPr>
            <a:r>
              <a:rPr lang="en-US" altLang="en-US" dirty="0"/>
              <a:t>Improve care delivery </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C3F554AE-D729-4B23-BDDC-2AF6A8B735B8}" type="slidenum">
              <a:rPr lang="en-US" altLang="en-US" smtClean="0"/>
              <a:pPr/>
              <a:t>5</a:t>
            </a:fld>
            <a:endParaRPr lang="en-US" altLang="en-US" dirty="0"/>
          </a:p>
        </p:txBody>
      </p:sp>
    </p:spTree>
    <p:extLst>
      <p:ext uri="{BB962C8B-B14F-4D97-AF65-F5344CB8AC3E}">
        <p14:creationId xmlns:p14="http://schemas.microsoft.com/office/powerpoint/2010/main" val="1309619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r>
              <a:rPr lang="en-US" altLang="en-US" dirty="0"/>
              <a:t>Attributes</a:t>
            </a:r>
          </a:p>
        </p:txBody>
      </p:sp>
      <p:sp>
        <p:nvSpPr>
          <p:cNvPr id="12291" name="Content Placeholder 7"/>
          <p:cNvSpPr>
            <a:spLocks noGrp="1"/>
          </p:cNvSpPr>
          <p:nvPr>
            <p:ph type="body" sz="quarter" idx="10"/>
          </p:nvPr>
        </p:nvSpPr>
        <p:spPr>
          <a:xfrm>
            <a:off x="406625" y="2133599"/>
            <a:ext cx="9147783" cy="3885235"/>
          </a:xfrm>
        </p:spPr>
        <p:txBody>
          <a:bodyPr/>
          <a:lstStyle/>
          <a:p>
            <a:pPr>
              <a:spcAft>
                <a:spcPts val="1200"/>
              </a:spcAft>
            </a:pPr>
            <a:r>
              <a:rPr lang="en-US" altLang="en-US" dirty="0"/>
              <a:t>Historical</a:t>
            </a:r>
          </a:p>
          <a:p>
            <a:pPr lvl="1">
              <a:spcBef>
                <a:spcPts val="0"/>
              </a:spcBef>
              <a:spcAft>
                <a:spcPts val="1200"/>
              </a:spcAft>
            </a:pPr>
            <a:r>
              <a:rPr lang="en-US" altLang="en-US" dirty="0"/>
              <a:t>Instrument for monitoring</a:t>
            </a:r>
          </a:p>
          <a:p>
            <a:pPr lvl="1">
              <a:spcBef>
                <a:spcPts val="0"/>
              </a:spcBef>
              <a:spcAft>
                <a:spcPts val="1200"/>
              </a:spcAft>
            </a:pPr>
            <a:r>
              <a:rPr lang="en-US" altLang="en-US" dirty="0"/>
              <a:t>Microcomputer</a:t>
            </a:r>
          </a:p>
          <a:p>
            <a:pPr lvl="1">
              <a:spcBef>
                <a:spcPts val="0"/>
              </a:spcBef>
              <a:spcAft>
                <a:spcPts val="1200"/>
              </a:spcAft>
            </a:pPr>
            <a:r>
              <a:rPr lang="en-US" altLang="en-US" dirty="0"/>
              <a:t>Communication protocol</a:t>
            </a:r>
          </a:p>
          <a:p>
            <a:pPr lvl="1">
              <a:spcBef>
                <a:spcPts val="0"/>
              </a:spcBef>
              <a:spcAft>
                <a:spcPts val="1200"/>
              </a:spcAft>
            </a:pPr>
            <a:r>
              <a:rPr lang="en-US" altLang="en-US" dirty="0"/>
              <a:t>Patient monitoring software</a:t>
            </a:r>
          </a:p>
          <a:p>
            <a:pPr>
              <a:spcAft>
                <a:spcPts val="1200"/>
              </a:spcAft>
            </a:pPr>
            <a:r>
              <a:rPr lang="en-US" altLang="en-US" dirty="0"/>
              <a:t>Knowledge-based monitoring system</a:t>
            </a:r>
          </a:p>
          <a:p>
            <a:pPr lvl="1">
              <a:spcBef>
                <a:spcPts val="0"/>
              </a:spcBef>
              <a:spcAft>
                <a:spcPts val="1200"/>
              </a:spcAft>
            </a:pPr>
            <a:r>
              <a:rPr lang="en-US" altLang="en-US" dirty="0"/>
              <a:t>Data acquisition</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03C876D6-4C30-4915-91A1-D7C6C5A82B69}" type="slidenum">
              <a:rPr lang="en-US" altLang="en-US" smtClean="0"/>
              <a:pPr/>
              <a:t>6</a:t>
            </a:fld>
            <a:endParaRPr lang="en-US" altLang="en-US" dirty="0"/>
          </a:p>
        </p:txBody>
      </p:sp>
    </p:spTree>
    <p:extLst>
      <p:ext uri="{BB962C8B-B14F-4D97-AF65-F5344CB8AC3E}">
        <p14:creationId xmlns:p14="http://schemas.microsoft.com/office/powerpoint/2010/main" val="2125433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lstStyle/>
          <a:p>
            <a:r>
              <a:rPr lang="en-US" altLang="en-US" dirty="0"/>
              <a:t>Functions</a:t>
            </a:r>
          </a:p>
        </p:txBody>
      </p:sp>
      <p:sp>
        <p:nvSpPr>
          <p:cNvPr id="13315" name="Content Placeholder 7"/>
          <p:cNvSpPr>
            <a:spLocks noGrp="1"/>
          </p:cNvSpPr>
          <p:nvPr>
            <p:ph type="body" sz="quarter" idx="10"/>
          </p:nvPr>
        </p:nvSpPr>
        <p:spPr/>
        <p:txBody>
          <a:bodyPr/>
          <a:lstStyle/>
          <a:p>
            <a:pPr>
              <a:spcAft>
                <a:spcPts val="1200"/>
              </a:spcAft>
            </a:pPr>
            <a:r>
              <a:rPr lang="en-US" altLang="en-US" dirty="0"/>
              <a:t>Monitor physiological data</a:t>
            </a:r>
          </a:p>
          <a:p>
            <a:pPr>
              <a:spcAft>
                <a:spcPts val="1200"/>
              </a:spcAft>
            </a:pPr>
            <a:r>
              <a:rPr lang="en-US" altLang="en-US" dirty="0"/>
              <a:t>Capture raw data</a:t>
            </a:r>
          </a:p>
          <a:p>
            <a:pPr>
              <a:spcAft>
                <a:spcPts val="1200"/>
              </a:spcAft>
            </a:pPr>
            <a:r>
              <a:rPr lang="en-US" altLang="en-US" dirty="0"/>
              <a:t>Process raw data</a:t>
            </a:r>
          </a:p>
          <a:p>
            <a:pPr>
              <a:spcAft>
                <a:spcPts val="1200"/>
              </a:spcAft>
            </a:pPr>
            <a:r>
              <a:rPr lang="en-US" altLang="en-US" dirty="0"/>
              <a:t>Communicate data</a:t>
            </a:r>
          </a:p>
          <a:p>
            <a:pPr>
              <a:spcAft>
                <a:spcPts val="1200"/>
              </a:spcAft>
            </a:pPr>
            <a:r>
              <a:rPr lang="en-US" altLang="en-US" dirty="0"/>
              <a:t>Display data</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1750D292-6A19-4BF2-B31B-B81F0048E1DA}" type="slidenum">
              <a:rPr lang="en-US" altLang="en-US" smtClean="0"/>
              <a:pPr/>
              <a:t>7</a:t>
            </a:fld>
            <a:endParaRPr lang="en-US" altLang="en-US" dirty="0"/>
          </a:p>
        </p:txBody>
      </p:sp>
    </p:spTree>
    <p:extLst>
      <p:ext uri="{BB962C8B-B14F-4D97-AF65-F5344CB8AC3E}">
        <p14:creationId xmlns:p14="http://schemas.microsoft.com/office/powerpoint/2010/main" val="3855919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6"/>
          <p:cNvSpPr>
            <a:spLocks noGrp="1"/>
          </p:cNvSpPr>
          <p:nvPr>
            <p:ph type="title"/>
          </p:nvPr>
        </p:nvSpPr>
        <p:spPr/>
        <p:txBody>
          <a:bodyPr/>
          <a:lstStyle/>
          <a:p>
            <a:r>
              <a:rPr lang="en-US" altLang="en-US" dirty="0"/>
              <a:t>Primary Applications</a:t>
            </a:r>
          </a:p>
        </p:txBody>
      </p:sp>
      <p:sp>
        <p:nvSpPr>
          <p:cNvPr id="14339" name="Content Placeholder 7"/>
          <p:cNvSpPr>
            <a:spLocks noGrp="1"/>
          </p:cNvSpPr>
          <p:nvPr>
            <p:ph type="body" sz="quarter" idx="10"/>
          </p:nvPr>
        </p:nvSpPr>
        <p:spPr/>
        <p:txBody>
          <a:bodyPr/>
          <a:lstStyle/>
          <a:p>
            <a:pPr>
              <a:spcAft>
                <a:spcPts val="1200"/>
              </a:spcAft>
            </a:pPr>
            <a:r>
              <a:rPr lang="en-US" altLang="en-US" dirty="0"/>
              <a:t>Intensive and critical care units, operating suites, recovery rooms</a:t>
            </a:r>
          </a:p>
          <a:p>
            <a:pPr>
              <a:spcAft>
                <a:spcPts val="1200"/>
              </a:spcAft>
            </a:pPr>
            <a:r>
              <a:rPr lang="en-US" altLang="en-US" dirty="0"/>
              <a:t>Other locations in the hospital</a:t>
            </a:r>
          </a:p>
          <a:p>
            <a:pPr>
              <a:spcAft>
                <a:spcPts val="1200"/>
              </a:spcAft>
            </a:pPr>
            <a:r>
              <a:rPr lang="en-US" altLang="en-US" dirty="0"/>
              <a:t>Remote locations</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4E18E362-6259-438D-9D57-915EC2C98BB1}" type="slidenum">
              <a:rPr lang="en-US" altLang="en-US" smtClean="0"/>
              <a:pPr/>
              <a:t>8</a:t>
            </a:fld>
            <a:endParaRPr lang="en-US" altLang="en-US" dirty="0"/>
          </a:p>
        </p:txBody>
      </p:sp>
    </p:spTree>
    <p:extLst>
      <p:ext uri="{BB962C8B-B14F-4D97-AF65-F5344CB8AC3E}">
        <p14:creationId xmlns:p14="http://schemas.microsoft.com/office/powerpoint/2010/main" val="1310107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6"/>
          <p:cNvSpPr>
            <a:spLocks noGrp="1"/>
          </p:cNvSpPr>
          <p:nvPr>
            <p:ph type="title"/>
          </p:nvPr>
        </p:nvSpPr>
        <p:spPr/>
        <p:txBody>
          <a:bodyPr/>
          <a:lstStyle/>
          <a:p>
            <a:r>
              <a:rPr lang="en-US" altLang="en-US" dirty="0"/>
              <a:t>Primary Applications</a:t>
            </a:r>
          </a:p>
        </p:txBody>
      </p:sp>
      <p:sp>
        <p:nvSpPr>
          <p:cNvPr id="15363" name="Content Placeholder 7"/>
          <p:cNvSpPr>
            <a:spLocks noGrp="1"/>
          </p:cNvSpPr>
          <p:nvPr>
            <p:ph type="body" sz="quarter" idx="10"/>
          </p:nvPr>
        </p:nvSpPr>
        <p:spPr>
          <a:xfrm>
            <a:off x="406625" y="2133599"/>
            <a:ext cx="9147783" cy="4149969"/>
          </a:xfrm>
        </p:spPr>
        <p:txBody>
          <a:bodyPr/>
          <a:lstStyle/>
          <a:p>
            <a:pPr>
              <a:spcAft>
                <a:spcPts val="1200"/>
              </a:spcAft>
            </a:pPr>
            <a:r>
              <a:rPr lang="en-US" altLang="en-US" dirty="0"/>
              <a:t>Application</a:t>
            </a:r>
          </a:p>
          <a:p>
            <a:pPr lvl="1">
              <a:spcBef>
                <a:spcPts val="0"/>
              </a:spcBef>
              <a:spcAft>
                <a:spcPts val="1200"/>
              </a:spcAft>
            </a:pPr>
            <a:r>
              <a:rPr lang="en-US" altLang="en-US" dirty="0"/>
              <a:t>Intensive and critical care units, operating suites, recovery rooms</a:t>
            </a:r>
          </a:p>
          <a:p>
            <a:pPr lvl="1">
              <a:spcBef>
                <a:spcPts val="0"/>
              </a:spcBef>
              <a:spcAft>
                <a:spcPts val="1200"/>
              </a:spcAft>
            </a:pPr>
            <a:r>
              <a:rPr lang="en-US" altLang="en-US" dirty="0"/>
              <a:t>Example: bedside monitor</a:t>
            </a:r>
          </a:p>
          <a:p>
            <a:pPr>
              <a:spcAft>
                <a:spcPts val="1200"/>
              </a:spcAft>
            </a:pPr>
            <a:r>
              <a:rPr lang="en-US" altLang="en-US" dirty="0"/>
              <a:t>Outcome</a:t>
            </a:r>
          </a:p>
          <a:p>
            <a:pPr lvl="1">
              <a:spcBef>
                <a:spcPts val="0"/>
              </a:spcBef>
              <a:spcAft>
                <a:spcPts val="1200"/>
              </a:spcAft>
            </a:pPr>
            <a:r>
              <a:rPr lang="en-US" altLang="en-US" dirty="0"/>
              <a:t>Strengthen the caregivers’ clinical expertise</a:t>
            </a:r>
          </a:p>
          <a:p>
            <a:pPr lvl="1">
              <a:spcBef>
                <a:spcPts val="0"/>
              </a:spcBef>
              <a:spcAft>
                <a:spcPts val="1200"/>
              </a:spcAft>
            </a:pPr>
            <a:r>
              <a:rPr lang="en-US" altLang="en-US" dirty="0"/>
              <a:t>Reduce mortality risk</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C429E909-4784-42AF-80E7-A3577A57D8AE}" type="slidenum">
              <a:rPr lang="en-US" altLang="en-US" smtClean="0"/>
              <a:pPr/>
              <a:t>9</a:t>
            </a:fld>
            <a:endParaRPr lang="en-US" altLang="en-US" dirty="0"/>
          </a:p>
        </p:txBody>
      </p:sp>
    </p:spTree>
    <p:extLst>
      <p:ext uri="{BB962C8B-B14F-4D97-AF65-F5344CB8AC3E}">
        <p14:creationId xmlns:p14="http://schemas.microsoft.com/office/powerpoint/2010/main" val="33298584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0FA34991-EF48-D246-811D-42175B37B24D}" vid="{CC5068C0-6FFF-DC49-9EC2-D94241B875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25E450C5-F775-4135-95DE-475FA129C7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cd36b6-32e9-4b51-a9fd-9af350096d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98</TotalTime>
  <Words>3071</Words>
  <Application>Microsoft Office PowerPoint</Application>
  <PresentationFormat>Custom</PresentationFormat>
  <Paragraphs>205</Paragraphs>
  <Slides>18</Slides>
  <Notes>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PowerPoint Presentation</vt:lpstr>
      <vt:lpstr>Patient Monitoring Systems</vt:lpstr>
      <vt:lpstr>Patient Monitor</vt:lpstr>
      <vt:lpstr>Patient Monitoring Systems</vt:lpstr>
      <vt:lpstr>Purpose</vt:lpstr>
      <vt:lpstr>Attributes</vt:lpstr>
      <vt:lpstr>Functions</vt:lpstr>
      <vt:lpstr>Primary Applications</vt:lpstr>
      <vt:lpstr>Primary Applications</vt:lpstr>
      <vt:lpstr>Primary Applications</vt:lpstr>
      <vt:lpstr>Primary Applications</vt:lpstr>
      <vt:lpstr>Primary Applications</vt:lpstr>
      <vt:lpstr>Data Integration</vt:lpstr>
      <vt:lpstr>Data Integration</vt:lpstr>
      <vt:lpstr>Patient Monitoring Systems</vt:lpstr>
      <vt:lpstr>Patient Monitoring Systems</vt:lpstr>
      <vt:lpstr>Patient Monitoring Systems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Health Informatics</dc:title>
  <dc:creator>- McMaster</dc:creator>
  <cp:lastModifiedBy>Villella, Christina</cp:lastModifiedBy>
  <cp:revision>18</cp:revision>
  <dcterms:created xsi:type="dcterms:W3CDTF">2018-07-01T01:21:31Z</dcterms:created>
  <dcterms:modified xsi:type="dcterms:W3CDTF">2020-03-31T16:35:41Z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