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9"/>
  </p:notesMasterIdLst>
  <p:handoutMasterIdLst>
    <p:handoutMasterId r:id="rId30"/>
  </p:handoutMasterIdLst>
  <p:sldIdLst>
    <p:sldId id="277" r:id="rId5"/>
    <p:sldId id="285" r:id="rId6"/>
    <p:sldId id="260" r:id="rId7"/>
    <p:sldId id="287" r:id="rId8"/>
    <p:sldId id="261" r:id="rId9"/>
    <p:sldId id="262" r:id="rId10"/>
    <p:sldId id="263" r:id="rId11"/>
    <p:sldId id="265" r:id="rId12"/>
    <p:sldId id="266" r:id="rId13"/>
    <p:sldId id="268" r:id="rId14"/>
    <p:sldId id="272" r:id="rId15"/>
    <p:sldId id="273" r:id="rId16"/>
    <p:sldId id="274" r:id="rId17"/>
    <p:sldId id="275" r:id="rId18"/>
    <p:sldId id="290" r:id="rId19"/>
    <p:sldId id="276" r:id="rId20"/>
    <p:sldId id="291" r:id="rId21"/>
    <p:sldId id="278" r:id="rId22"/>
    <p:sldId id="279" r:id="rId23"/>
    <p:sldId id="280" r:id="rId24"/>
    <p:sldId id="281" r:id="rId25"/>
    <p:sldId id="282" r:id="rId26"/>
    <p:sldId id="283" r:id="rId27"/>
    <p:sldId id="284" r:id="rId2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488"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extLst>
      <p:ext uri="{19B8F6BF-5375-455C-9EA6-DF929625EA0E}">
        <p15:presenceInfo xmlns:p15="http://schemas.microsoft.com/office/powerpoint/2012/main" userId="S-1-5-21-2338163137-2684688362-157462135-916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786E77-A3A0-4363-60E1-DF70E91B049F}" v="2" dt="2019-10-23T14:57:42.31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6377" autoAdjust="0"/>
    <p:restoredTop sz="91011" autoAdjust="0"/>
  </p:normalViewPr>
  <p:slideViewPr>
    <p:cSldViewPr snapToGrid="0">
      <p:cViewPr varScale="1">
        <p:scale>
          <a:sx n="88" d="100"/>
          <a:sy n="88" d="100"/>
        </p:scale>
        <p:origin x="1536" y="84"/>
      </p:cViewPr>
      <p:guideLst>
        <p:guide orient="horz" pos="4488"/>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alid, Nadia" userId="S::39354@icf.com::6371e6c7-b205-448d-9a30-b00fa1d4283b" providerId="AD" clId="Web-{E8786E77-A3A0-4363-60E1-DF70E91B049F}"/>
    <pc:docChg chg="addSld delSld">
      <pc:chgData name="Khalid, Nadia" userId="S::39354@icf.com::6371e6c7-b205-448d-9a30-b00fa1d4283b" providerId="AD" clId="Web-{E8786E77-A3A0-4363-60E1-DF70E91B049F}" dt="2019-10-23T14:57:42.319" v="1"/>
      <pc:docMkLst>
        <pc:docMk/>
      </pc:docMkLst>
      <pc:sldChg chg="new del">
        <pc:chgData name="Khalid, Nadia" userId="S::39354@icf.com::6371e6c7-b205-448d-9a30-b00fa1d4283b" providerId="AD" clId="Web-{E8786E77-A3A0-4363-60E1-DF70E91B049F}" dt="2019-10-23T14:57:42.319" v="1"/>
        <pc:sldMkLst>
          <pc:docMk/>
          <pc:sldMk cId="668872352" sldId="29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10/23/2019</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75DBC061-64BF-462B-857A-A0ECE8DE8242}"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5DBC061-64BF-462B-857A-A0ECE8DE8242}" type="slidenum">
              <a:rPr lang="en-US" smtClean="0"/>
              <a:t>1</a:t>
            </a:fld>
            <a:endParaRPr lang="en-US"/>
          </a:p>
        </p:txBody>
      </p:sp>
    </p:spTree>
    <p:extLst>
      <p:ext uri="{BB962C8B-B14F-4D97-AF65-F5344CB8AC3E}">
        <p14:creationId xmlns:p14="http://schemas.microsoft.com/office/powerpoint/2010/main" val="2792747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bwMode="auto">
          <a:xfrm>
            <a:off x="1006475" y="3769647"/>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The world quickly saw the benefits of an Internet, so the Internet continued to grow, especially from the mid-’90s through today.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In 1995, for example, an estimated 16 million people were using the Internet.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ea typeface="ＭＳ Ｐゴシック" panose="020B0600070205080204" pitchFamily="34" charset="-128"/>
              </a:rPr>
              <a:t>In 2015, as estimated by </a:t>
            </a:r>
            <a:r>
              <a:rPr lang="en-US" sz="1000" b="0" i="0" kern="1200" dirty="0">
                <a:solidFill>
                  <a:schemeClr val="tx1"/>
                </a:solidFill>
                <a:effectLst/>
                <a:latin typeface="Arial" pitchFamily="34" charset="0"/>
                <a:ea typeface="+mn-ea"/>
                <a:cs typeface="Arial" pitchFamily="34" charset="0"/>
              </a:rPr>
              <a:t>International Telecommunication Union,</a:t>
            </a:r>
            <a:r>
              <a:rPr lang="en-US" altLang="en-US" dirty="0">
                <a:ea typeface="ＭＳ Ｐゴシック" panose="020B0600070205080204" pitchFamily="34" charset="-128"/>
              </a:rPr>
              <a:t> more than 3.17 billion people were</a:t>
            </a:r>
            <a:r>
              <a:rPr lang="en-US" altLang="en-US" baseline="0" dirty="0">
                <a:ea typeface="ＭＳ Ｐゴシック" panose="020B0600070205080204" pitchFamily="34" charset="-128"/>
              </a:rPr>
              <a:t> using</a:t>
            </a:r>
            <a:r>
              <a:rPr lang="en-US" altLang="en-US" dirty="0">
                <a:ea typeface="ＭＳ Ｐゴシック" panose="020B0600070205080204" pitchFamily="34" charset="-128"/>
              </a:rPr>
              <a:t> the Internet. </a:t>
            </a:r>
          </a:p>
          <a:p>
            <a:endParaRPr lang="en-US" altLang="en-US" dirty="0">
              <a:ea typeface="ＭＳ Ｐゴシック" panose="020B0600070205080204" pitchFamily="34" charset="-128"/>
            </a:endParaRPr>
          </a:p>
        </p:txBody>
      </p:sp>
      <p:sp>
        <p:nvSpPr>
          <p:cNvPr id="389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4091604-9E7D-4071-8CB0-2AA61CA0F054}"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5343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1006475" y="395843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The previous slide pointed out that the web server sends HTML coding back to the browser, which translates that HTML coding for display on the user</a:t>
            </a:r>
            <a:r>
              <a:rPr lang="ja-JP" altLang="en-US" dirty="0">
                <a:ea typeface="ＭＳ Ｐゴシック" panose="020B0600070205080204" pitchFamily="34" charset="-128"/>
              </a:rPr>
              <a:t>’</a:t>
            </a:r>
            <a:r>
              <a:rPr lang="en-US" altLang="ja-JP" dirty="0">
                <a:ea typeface="ＭＳ Ｐゴシック" panose="020B0600070205080204" pitchFamily="34" charset="-128"/>
              </a:rPr>
              <a:t>s monitor. Therefore, HTML is the language of the web. </a:t>
            </a:r>
          </a:p>
          <a:p>
            <a:r>
              <a:rPr lang="en-US" altLang="ja-JP" dirty="0">
                <a:ea typeface="ＭＳ Ｐゴシック" panose="020B0600070205080204" pitchFamily="34" charset="-128"/>
              </a:rPr>
              <a:t>Web pages are text files written in the HTML programming language. An example of HTML is shown in the figure on the left side of this slide. </a:t>
            </a:r>
          </a:p>
          <a:p>
            <a:r>
              <a:rPr lang="en-US" altLang="en-US" dirty="0">
                <a:ea typeface="ＭＳ Ｐゴシック" panose="020B0600070205080204" pitchFamily="34" charset="-128"/>
              </a:rPr>
              <a:t>Notice the HTML tags enclosed in brackets. This code outputs the web page shown on the right side of the slide. </a:t>
            </a:r>
          </a:p>
          <a:p>
            <a:r>
              <a:rPr lang="en-US" altLang="en-US" dirty="0">
                <a:ea typeface="ＭＳ Ｐゴシック" panose="020B0600070205080204" pitchFamily="34" charset="-128"/>
              </a:rPr>
              <a:t>To reproduce</a:t>
            </a:r>
            <a:r>
              <a:rPr lang="en-US" altLang="en-US" baseline="0" dirty="0">
                <a:ea typeface="ＭＳ Ｐゴシック" panose="020B0600070205080204" pitchFamily="34" charset="-128"/>
              </a:rPr>
              <a:t> the web page output shown above, all you would have to do is type the HTML code into a Notepad document, save the document with the file extension of either HTM or HTML, then double-click on the file to open it.</a:t>
            </a:r>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FAE4BC-D48B-429C-8815-5FA92CBAC004}"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54526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1006475" y="392299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This leads to the question, </a:t>
            </a:r>
            <a:r>
              <a:rPr lang="ja-JP" altLang="en-US" dirty="0">
                <a:ea typeface="ＭＳ Ｐゴシック" panose="020B0600070205080204" pitchFamily="34" charset="-128"/>
              </a:rPr>
              <a:t>“</a:t>
            </a:r>
            <a:r>
              <a:rPr lang="en-US" altLang="ja-JP" dirty="0">
                <a:ea typeface="ＭＳ Ｐゴシック" panose="020B0600070205080204" pitchFamily="34" charset="-128"/>
              </a:rPr>
              <a:t>Who owns the web?</a:t>
            </a:r>
            <a:r>
              <a:rPr lang="ja-JP" altLang="en-US" dirty="0">
                <a:ea typeface="ＭＳ Ｐゴシック" panose="020B0600070205080204" pitchFamily="34" charset="-128"/>
              </a:rPr>
              <a:t>”</a:t>
            </a:r>
            <a:r>
              <a:rPr lang="en-US" altLang="ja-JP" dirty="0">
                <a:ea typeface="ＭＳ Ｐゴシック" panose="020B0600070205080204" pitchFamily="34" charset="-128"/>
              </a:rPr>
              <a:t> The answer is that no entity owns the Internet. People and organizations own the devices that connect to the Internet and form the World Wide Web. In fact, these people and organizations also own the content on the web.</a:t>
            </a:r>
            <a:endParaRPr lang="en-US" altLang="en-US" dirty="0">
              <a:ea typeface="ＭＳ Ｐゴシック" panose="020B0600070205080204" pitchFamily="34" charset="-128"/>
            </a:endParaRPr>
          </a:p>
          <a:p>
            <a:r>
              <a:rPr lang="en-US" altLang="en-US" dirty="0">
                <a:ea typeface="ＭＳ Ｐゴシック" panose="020B0600070205080204" pitchFamily="34" charset="-128"/>
              </a:rPr>
              <a:t>However, when Google encountered Chinese censorship, it was clear that a country can repress what its citizens read. There is an ongoing discussion of this issue at Wikipedia</a:t>
            </a:r>
            <a:r>
              <a:rPr lang="ja-JP" altLang="en-US" dirty="0">
                <a:ea typeface="ＭＳ Ｐゴシック" panose="020B0600070205080204" pitchFamily="34" charset="-128"/>
              </a:rPr>
              <a:t>’</a:t>
            </a:r>
            <a:r>
              <a:rPr lang="en-US" altLang="ja-JP" dirty="0">
                <a:ea typeface="ＭＳ Ｐゴシック" panose="020B0600070205080204" pitchFamily="34" charset="-128"/>
              </a:rPr>
              <a:t>s web page titled Internet Censorship in China.</a:t>
            </a:r>
          </a:p>
          <a:p>
            <a:endParaRPr lang="en-US" altLang="en-US" b="1" i="1" u="sng" dirty="0">
              <a:ea typeface="ＭＳ Ｐゴシック" panose="020B0600070205080204" pitchFamily="34" charset="-128"/>
            </a:endParaRPr>
          </a:p>
        </p:txBody>
      </p:sp>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D3B3DB-DF3C-42F8-96D8-9688DE940691}"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19899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1006475" y="401148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Internet Service Providers, or ISPs (eye-ess-peez), connect users to the Internet. Typically,</a:t>
            </a:r>
            <a:r>
              <a:rPr lang="en-US" altLang="en-US" baseline="0" dirty="0"/>
              <a:t> a</a:t>
            </a:r>
            <a:r>
              <a:rPr lang="en-US" altLang="en-US" dirty="0"/>
              <a:t> user has a contract with an ISP that allows connection to the Internet using the ISP’s services.</a:t>
            </a:r>
            <a:r>
              <a:rPr lang="en-US" altLang="en-US" baseline="0" dirty="0"/>
              <a:t> </a:t>
            </a:r>
            <a:r>
              <a:rPr lang="en-US" altLang="en-US" dirty="0"/>
              <a:t>For example, a computer</a:t>
            </a:r>
            <a:r>
              <a:rPr lang="en-US" altLang="en-US" baseline="0" dirty="0"/>
              <a:t> user at home</a:t>
            </a:r>
            <a:r>
              <a:rPr lang="en-US" altLang="en-US" dirty="0"/>
              <a:t> who wants access to the Internet needs to buy a service plan from an ISP in order to connect to the Internet.</a:t>
            </a:r>
          </a:p>
          <a:p>
            <a:r>
              <a:rPr lang="en-US" altLang="en-US" dirty="0"/>
              <a:t>In fact, access to the Internet globally revolves around the use of ISPs. As shown here, ISPs are organized as local, regional, and national providers and, in some cases, even international providers. </a:t>
            </a:r>
          </a:p>
          <a:p>
            <a:r>
              <a:rPr lang="en-US" altLang="en-US" dirty="0"/>
              <a:t>A tier 1 ISP is a large national or international provider. </a:t>
            </a:r>
          </a:p>
          <a:p>
            <a:r>
              <a:rPr lang="en-US" altLang="en-US" dirty="0"/>
              <a:t>A tier 2, or regional, ISP connects a local ISP to tier 1 ISPs. </a:t>
            </a:r>
          </a:p>
          <a:p>
            <a:r>
              <a:rPr lang="en-US" altLang="en-US" dirty="0"/>
              <a:t>A tier 3 ISP is a local internet service provider. </a:t>
            </a:r>
          </a:p>
          <a:p>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ACC17C9-0EE7-4C2E-B1DD-33C5B9BC72A9}"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88904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006475" y="410394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One of the most important characteristics of a network’s performance is how fast data can be transmitted between its components.</a:t>
            </a:r>
            <a:r>
              <a:rPr lang="en-US" altLang="en-US" baseline="0" dirty="0"/>
              <a:t> The d</a:t>
            </a:r>
            <a:r>
              <a:rPr lang="en-US" altLang="en-US" dirty="0"/>
              <a:t>ata transmission rate</a:t>
            </a:r>
            <a:r>
              <a:rPr lang="en-US" altLang="en-US" baseline="0" dirty="0"/>
              <a:t> of a n</a:t>
            </a:r>
            <a:r>
              <a:rPr lang="en-US" altLang="en-US" dirty="0"/>
              <a:t>etwork connection,</a:t>
            </a:r>
            <a:r>
              <a:rPr lang="en-US" altLang="en-US" baseline="0" dirty="0"/>
              <a:t> or in more casual terms, the speed of a network, is</a:t>
            </a:r>
            <a:r>
              <a:rPr lang="en-US" altLang="en-US" dirty="0"/>
              <a:t> characterized</a:t>
            </a:r>
            <a:r>
              <a:rPr lang="en-US" altLang="en-US" baseline="0" dirty="0"/>
              <a:t> in </a:t>
            </a:r>
            <a:r>
              <a:rPr lang="en-US" altLang="en-US" dirty="0"/>
              <a:t>terms of bandwidth and throughput. </a:t>
            </a:r>
          </a:p>
          <a:p>
            <a:endParaRPr lang="en-US" altLang="en-US" dirty="0"/>
          </a:p>
          <a:p>
            <a:r>
              <a:rPr lang="en-US" altLang="en-US" dirty="0"/>
              <a:t>Bandwidth is the greatest </a:t>
            </a:r>
            <a:r>
              <a:rPr lang="en-US" altLang="en-US" dirty="0">
                <a:cs typeface="Arial" panose="020B0604020202020204" pitchFamily="34" charset="0"/>
              </a:rPr>
              <a:t>amount of data that can be carried between two points </a:t>
            </a:r>
            <a:r>
              <a:rPr lang="en-US" dirty="0"/>
              <a:t>in a given period: usually one second</a:t>
            </a:r>
            <a:r>
              <a:rPr lang="en-US" altLang="en-US" dirty="0"/>
              <a:t>. </a:t>
            </a:r>
          </a:p>
          <a:p>
            <a:endParaRPr lang="en-US" altLang="en-US" dirty="0"/>
          </a:p>
          <a:p>
            <a:r>
              <a:rPr lang="en-US" altLang="en-US" dirty="0">
                <a:cs typeface="Arial" panose="020B0604020202020204" pitchFamily="34" charset="0"/>
              </a:rPr>
              <a:t>Common bandwidth units are bits per second or bps, megabits per second or Mbps, or gigabits per second, Gbps. </a:t>
            </a:r>
            <a:endParaRPr lang="en-US" altLang="en-US" dirty="0"/>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A634721-BE06-4F17-8A12-89EAC24B352C}"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25993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006475" y="4044950"/>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Throughput is the amount of bandwidth that is available for actual network communications. </a:t>
            </a:r>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A634721-BE06-4F17-8A12-89EAC24B352C}"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35653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006475" y="432276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Network performance can be degraded by a number of factors, such</a:t>
            </a:r>
            <a:r>
              <a:rPr lang="en-US" altLang="en-US" baseline="0" dirty="0"/>
              <a:t> as other required network traffic, packet loss, or latency. Therefore, network throughput can be significantly lower than its bandwidth.</a:t>
            </a:r>
            <a:r>
              <a:rPr lang="en-US" altLang="en-US" dirty="0"/>
              <a:t> For example, the bandwidth of a home network might be 100 megabits per second using typical network cabling.</a:t>
            </a:r>
            <a:r>
              <a:rPr lang="en-US" altLang="en-US" baseline="0" dirty="0"/>
              <a:t> Typical</a:t>
            </a:r>
            <a:r>
              <a:rPr lang="en-US" altLang="en-US" dirty="0"/>
              <a:t> throughput, however, is usually only about 70 megabits per second. Therefore, this network loses about a third of its bandwidth because of what is referred to as communication overhead.</a:t>
            </a:r>
          </a:p>
          <a:p>
            <a:endParaRPr lang="en-US" altLang="en-US" dirty="0"/>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A634721-BE06-4F17-8A12-89EAC24B352C}"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34669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006475" y="383847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Devices such as scanners, printers, computers, and mobile devices connect to a network using a wired and/or wireless connection. The network to which those devices are connected may or may not be connected to the Internet. An Internet connection requires the use of an ISP. </a:t>
            </a:r>
          </a:p>
          <a:p>
            <a:r>
              <a:rPr lang="en-US" altLang="en-US" dirty="0"/>
              <a:t>In contrast, an intranet is</a:t>
            </a:r>
            <a:r>
              <a:rPr lang="en-US" altLang="en-US" baseline="0" dirty="0"/>
              <a:t> a private network and </a:t>
            </a:r>
            <a:r>
              <a:rPr lang="en-US" altLang="en-US" dirty="0"/>
              <a:t>does not connect a device to the Internet. For example, the network at an organization or company is an example of an intranet. It</a:t>
            </a:r>
            <a:r>
              <a:rPr lang="en-US" altLang="en-US" baseline="0" dirty="0"/>
              <a:t> is </a:t>
            </a:r>
            <a:r>
              <a:rPr lang="en-US" sz="1000" b="0" i="0" kern="1200" dirty="0">
                <a:solidFill>
                  <a:schemeClr val="tx1"/>
                </a:solidFill>
                <a:effectLst/>
                <a:latin typeface="Arial" pitchFamily="34" charset="0"/>
                <a:ea typeface="+mn-ea"/>
                <a:cs typeface="Arial" pitchFamily="34" charset="0"/>
              </a:rPr>
              <a:t>accessible only by the devices within the organization</a:t>
            </a:r>
            <a:r>
              <a:rPr lang="en-US" sz="1000" b="0" i="0" kern="1200" baseline="0" dirty="0">
                <a:solidFill>
                  <a:schemeClr val="tx1"/>
                </a:solidFill>
                <a:effectLst/>
                <a:latin typeface="Arial" pitchFamily="34" charset="0"/>
                <a:ea typeface="+mn-ea"/>
                <a:cs typeface="Arial" pitchFamily="34" charset="0"/>
              </a:rPr>
              <a:t> that owns the network</a:t>
            </a:r>
            <a:r>
              <a:rPr lang="en-US" sz="1000" b="0" i="0" kern="1200" dirty="0">
                <a:solidFill>
                  <a:schemeClr val="tx1"/>
                </a:solidFill>
                <a:effectLst/>
                <a:latin typeface="Arial" pitchFamily="34" charset="0"/>
                <a:ea typeface="+mn-ea"/>
                <a:cs typeface="Arial" pitchFamily="34" charset="0"/>
              </a:rPr>
              <a:t>. </a:t>
            </a:r>
            <a:r>
              <a:rPr lang="en-US" altLang="en-US" dirty="0"/>
              <a:t>An intranet can connect remotely located offices without providing Internet access.</a:t>
            </a:r>
          </a:p>
          <a:p>
            <a:endParaRPr lang="en-US" altLang="en-US" dirty="0"/>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3E13C74-2671-48E5-8FFD-5598C5876263}"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45119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006475" y="383847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Existing</a:t>
            </a:r>
            <a:r>
              <a:rPr lang="en-US" altLang="en-US" baseline="0" dirty="0"/>
              <a:t> wired connection technologies are dialup, broadband, and fiber optic connections</a:t>
            </a:r>
            <a:r>
              <a:rPr lang="en-US" altLang="en-US" dirty="0"/>
              <a:t>. </a:t>
            </a:r>
          </a:p>
          <a:p>
            <a:endParaRPr lang="en-US" altLang="en-US" dirty="0"/>
          </a:p>
          <a:p>
            <a:r>
              <a:rPr lang="en-US" altLang="en-US" dirty="0"/>
              <a:t>Dial-up connections use copper phone lines to connect to an ISP's modem. This speed, or bandwidth, is limited to 56 kilobits per second. This is the slowest way</a:t>
            </a:r>
            <a:r>
              <a:rPr lang="en-US" altLang="en-US" baseline="0" dirty="0"/>
              <a:t> of connecting to the Internet</a:t>
            </a:r>
            <a:r>
              <a:rPr lang="en-US" altLang="en-US" dirty="0"/>
              <a:t>. </a:t>
            </a:r>
          </a:p>
          <a:p>
            <a:endParaRPr lang="en-US" altLang="en-US" dirty="0"/>
          </a:p>
          <a:p>
            <a:r>
              <a:rPr lang="en-US" altLang="en-US" dirty="0"/>
              <a:t>Broadband connections have higher quality copper phone lines, perhaps even coaxial cable, also known as coax cable. </a:t>
            </a:r>
          </a:p>
          <a:p>
            <a:r>
              <a:rPr lang="en-US" altLang="en-US" dirty="0"/>
              <a:t>Broadband is faster than dial-up, and runs in the approximate speed range of 768 kilobits per second or higher. </a:t>
            </a:r>
          </a:p>
          <a:p>
            <a:endParaRPr lang="en-US" altLang="en-US" dirty="0"/>
          </a:p>
          <a:p>
            <a:r>
              <a:rPr lang="en-US" altLang="en-US" dirty="0"/>
              <a:t>Fiber-optic communications transmit information by</a:t>
            </a:r>
            <a:r>
              <a:rPr lang="en-US" altLang="en-US" baseline="0" dirty="0"/>
              <a:t> </a:t>
            </a:r>
            <a:r>
              <a:rPr lang="en-US" altLang="en-US" dirty="0"/>
              <a:t>sending pulses of light through an optical fiber. Fiber optic’s speed</a:t>
            </a:r>
            <a:r>
              <a:rPr lang="en-US" altLang="en-US" baseline="0" dirty="0"/>
              <a:t> range is around 500 megabits per second.</a:t>
            </a:r>
            <a:endParaRPr lang="en-US" altLang="en-US" dirty="0"/>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AA6BFE-22F1-4EEE-B3F0-FA193C36F959}"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57727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006475" y="3867970"/>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Wireless</a:t>
            </a:r>
            <a:r>
              <a:rPr lang="en-US" altLang="en-US" baseline="0" dirty="0"/>
              <a:t> networking technologies are Wi-Fi, satellite Internet, and a number of technologies developed for </a:t>
            </a:r>
            <a:r>
              <a:rPr lang="en-US" sz="1000" b="0" i="0" kern="1200" dirty="0">
                <a:solidFill>
                  <a:schemeClr val="tx1"/>
                </a:solidFill>
                <a:effectLst/>
                <a:latin typeface="Arial" pitchFamily="34" charset="0"/>
                <a:ea typeface="+mn-ea"/>
                <a:cs typeface="Arial" pitchFamily="34" charset="0"/>
              </a:rPr>
              <a:t>mobile devices and mobile telecommunications,</a:t>
            </a:r>
            <a:r>
              <a:rPr lang="en-US" sz="1000" b="0" i="0" kern="1200" baseline="0" dirty="0">
                <a:solidFill>
                  <a:schemeClr val="tx1"/>
                </a:solidFill>
                <a:effectLst/>
                <a:latin typeface="Arial" pitchFamily="34" charset="0"/>
                <a:ea typeface="+mn-ea"/>
                <a:cs typeface="Arial" pitchFamily="34" charset="0"/>
              </a:rPr>
              <a:t> such as 3G, 4G, 5G, and LTE.</a:t>
            </a:r>
            <a:r>
              <a:rPr lang="en-US" altLang="en-US" dirty="0"/>
              <a:t> </a:t>
            </a:r>
          </a:p>
          <a:p>
            <a:r>
              <a:rPr lang="en-US" altLang="en-US" dirty="0"/>
              <a:t>Wi-Fi refers to technology that allows devices to connect wirelessly to a local</a:t>
            </a:r>
            <a:r>
              <a:rPr lang="en-US" altLang="en-US" baseline="0" dirty="0"/>
              <a:t> network.</a:t>
            </a:r>
          </a:p>
          <a:p>
            <a:r>
              <a:rPr lang="en-US" altLang="en-US" dirty="0"/>
              <a:t>Wi-Fi is typically used to connect laptops to a wireless application protocol (WAP), which in turn is connected to the wired network, usually through a switch or through some type of an ISP router. </a:t>
            </a:r>
          </a:p>
          <a:p>
            <a:r>
              <a:rPr lang="en-US" altLang="en-US" dirty="0"/>
              <a:t>Wi-Fi is used frequently in hotels and airports. In fact, in most hotels, users are able to gain access to the Internet using some type of a Wi-Fi connection. Many small regional airports provide free Wi-Fi access to passengers waiting in terminals, whereas larger airports view this as a revenue opportunity and </a:t>
            </a:r>
            <a:r>
              <a:rPr lang="en-US" altLang="en-US" baseline="0" dirty="0"/>
              <a:t>charge for access</a:t>
            </a:r>
            <a:r>
              <a:rPr lang="en-US" altLang="en-US" dirty="0"/>
              <a:t>.</a:t>
            </a:r>
          </a:p>
          <a:p>
            <a:r>
              <a:rPr lang="en-US" altLang="en-US" dirty="0"/>
              <a:t>Wi-Fi speeds can range anywhere from 1 megabit per second, which is extremely slow, to well over 200 megabits per second. Wireless networking equipment functions in one or more wireless standards such as 802.11a; 802.11b; 802.11g; or 802.11n. Each wireless standard specifies, among other things, the maximum theoretical bandwidth at which it operates.</a:t>
            </a:r>
          </a:p>
          <a:p>
            <a:r>
              <a:rPr lang="en-US" altLang="en-US" dirty="0"/>
              <a:t>If the standard is 802.11g, for example, then bandwidth most likely is somewhere around 54 megabits per second, depending on the laptop’s and/or the wireless device's proximity to the WAP. The farther away that a user is from a WAP, the lower the network speed or bandwidth will be. If the connection to a WAP is at 1 megabit per second, the user is probably too far away and needs to move closer. </a:t>
            </a:r>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AA6BFE-22F1-4EEE-B3F0-FA193C36F959}"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53194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1006475" y="369098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objectives for this unit on</a:t>
            </a:r>
            <a:r>
              <a:rPr lang="en-US" altLang="en-US" b="0" i="0" dirty="0"/>
              <a:t> Networks</a:t>
            </a:r>
            <a:r>
              <a:rPr lang="en-US" altLang="en-US" dirty="0"/>
              <a:t> are to:</a:t>
            </a:r>
          </a:p>
          <a:p>
            <a:pPr marL="171450" indent="-171450">
              <a:buFont typeface="Arial" panose="020B0604020202020204" pitchFamily="34" charset="0"/>
              <a:buChar char="•"/>
            </a:pPr>
            <a:r>
              <a:rPr lang="en-US" altLang="en-US" dirty="0"/>
              <a:t>Define what a communication network is</a:t>
            </a:r>
          </a:p>
          <a:p>
            <a:pPr marL="171450" indent="-171450">
              <a:buFont typeface="Arial" panose="020B0604020202020204" pitchFamily="34" charset="0"/>
              <a:buChar char="•"/>
            </a:pPr>
            <a:r>
              <a:rPr lang="en-US" altLang="en-US" dirty="0"/>
              <a:t>Explain the purposes and benefits of a communication network</a:t>
            </a:r>
          </a:p>
          <a:p>
            <a:pPr marL="171450" indent="-171450">
              <a:buFont typeface="Arial" panose="020B0604020202020204" pitchFamily="34" charset="0"/>
              <a:buChar char="•"/>
            </a:pPr>
            <a:r>
              <a:rPr lang="en-US" altLang="en-US" dirty="0"/>
              <a:t>Explain the Internet and World Wide Web, their histories, and their structures</a:t>
            </a:r>
          </a:p>
          <a:p>
            <a:pPr marL="171450" indent="-171450">
              <a:buFont typeface="Arial" panose="020B0604020202020204" pitchFamily="34" charset="0"/>
              <a:buChar char="•"/>
            </a:pPr>
            <a:r>
              <a:rPr lang="en-US" altLang="en-US" dirty="0"/>
              <a:t>Describe ways to connect to the Internet</a:t>
            </a:r>
          </a:p>
        </p:txBody>
      </p:sp>
      <p:sp>
        <p:nvSpPr>
          <p:cNvPr id="399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21580E3-2539-4CF1-BB5F-F97F10E83BA7}"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690101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006475" y="384830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Another way to connect</a:t>
            </a:r>
            <a:r>
              <a:rPr lang="en-US" altLang="en-US" baseline="0" dirty="0"/>
              <a:t> to the Internet is to use wireless telephone technology. </a:t>
            </a:r>
            <a:r>
              <a:rPr lang="en-US" altLang="en-US" dirty="0"/>
              <a:t>1G, 2G, 2.5G, 3G, 4G, and 5G are </a:t>
            </a:r>
            <a:r>
              <a:rPr lang="en-US" altLang="en-US" dirty="0">
                <a:latin typeface="Arial" panose="020B0604020202020204" pitchFamily="34" charset="0"/>
                <a:cs typeface="Arial" panose="020B0604020202020204" pitchFamily="34" charset="0"/>
              </a:rPr>
              <a:t>generations of </a:t>
            </a:r>
            <a:r>
              <a:rPr lang="en-US" altLang="en-US" sz="1000" b="0" i="0" dirty="0">
                <a:solidFill>
                  <a:srgbClr val="000000"/>
                </a:solidFill>
                <a:latin typeface="Arial" panose="020B0604020202020204" pitchFamily="34" charset="0"/>
                <a:cs typeface="Arial" panose="020B0604020202020204" pitchFamily="34" charset="0"/>
              </a:rPr>
              <a:t>wireless telephone technology that were introduced consecutively as the technology</a:t>
            </a:r>
            <a:r>
              <a:rPr lang="en-US" altLang="en-US" sz="1000" b="0" i="0" baseline="0" dirty="0">
                <a:solidFill>
                  <a:srgbClr val="000000"/>
                </a:solidFill>
                <a:latin typeface="Arial" panose="020B0604020202020204" pitchFamily="34" charset="0"/>
                <a:cs typeface="Arial" panose="020B0604020202020204" pitchFamily="34" charset="0"/>
              </a:rPr>
              <a:t> developed</a:t>
            </a:r>
            <a:r>
              <a:rPr lang="en-US" altLang="en-US" sz="1000" b="0" i="0" dirty="0">
                <a:solidFill>
                  <a:srgbClr val="000000"/>
                </a:solidFill>
                <a:latin typeface="Arial" panose="020B0604020202020204" pitchFamily="34" charset="0"/>
                <a:cs typeface="Arial" panose="020B0604020202020204" pitchFamily="34" charset="0"/>
              </a:rPr>
              <a:t>. Most of the </a:t>
            </a:r>
            <a:r>
              <a:rPr lang="en-US" altLang="en-US" sz="1000" b="0" i="0" baseline="0" dirty="0">
                <a:solidFill>
                  <a:srgbClr val="000000"/>
                </a:solidFill>
                <a:latin typeface="Arial" panose="020B0604020202020204" pitchFamily="34" charset="0"/>
                <a:cs typeface="Arial" panose="020B0604020202020204" pitchFamily="34" charset="0"/>
              </a:rPr>
              <a:t>devices in 2016 operate on 3G or 4G. 5G is undergoing testing and is expected to be deployed soon.</a:t>
            </a:r>
          </a:p>
          <a:p>
            <a:endParaRPr lang="en-US" altLang="en-US" sz="1000" b="0" i="0" dirty="0">
              <a:solidFill>
                <a:srgbClr val="000000"/>
              </a:solidFill>
              <a:latin typeface="Arial" panose="020B0604020202020204" pitchFamily="34" charset="0"/>
              <a:cs typeface="Arial" panose="020B0604020202020204" pitchFamily="34" charset="0"/>
            </a:endParaRPr>
          </a:p>
          <a:p>
            <a:pPr>
              <a:buFont typeface="Times New Roman" pitchFamily="16" charset="0"/>
              <a:buNone/>
            </a:pPr>
            <a:r>
              <a:rPr lang="en-US" altLang="en-US" sz="1000" b="0" i="0" dirty="0">
                <a:solidFill>
                  <a:srgbClr val="0D0D0D"/>
                </a:solidFill>
                <a:latin typeface="Arial" panose="020B0604020202020204" pitchFamily="34" charset="0"/>
                <a:cs typeface="Arial" panose="020B0604020202020204" pitchFamily="34" charset="0"/>
              </a:rPr>
              <a:t>3G</a:t>
            </a:r>
            <a:r>
              <a:rPr lang="en-US" altLang="en-US" sz="1000" b="0" i="0" baseline="0" dirty="0">
                <a:solidFill>
                  <a:srgbClr val="0D0D0D"/>
                </a:solidFill>
                <a:latin typeface="Arial" panose="020B0604020202020204" pitchFamily="34" charset="0"/>
                <a:cs typeface="Arial" panose="020B0604020202020204" pitchFamily="34" charset="0"/>
              </a:rPr>
              <a:t> is the 3</a:t>
            </a:r>
            <a:r>
              <a:rPr lang="en-US" altLang="en-US" sz="1000" b="0" i="0" baseline="30000" dirty="0">
                <a:solidFill>
                  <a:srgbClr val="0D0D0D"/>
                </a:solidFill>
                <a:latin typeface="Arial" panose="020B0604020202020204" pitchFamily="34" charset="0"/>
                <a:cs typeface="Arial" panose="020B0604020202020204" pitchFamily="34" charset="0"/>
              </a:rPr>
              <a:t>rd</a:t>
            </a:r>
            <a:r>
              <a:rPr lang="en-US" altLang="en-US" sz="1000" b="0" i="0" baseline="0" dirty="0">
                <a:solidFill>
                  <a:srgbClr val="0D0D0D"/>
                </a:solidFill>
                <a:latin typeface="Arial" panose="020B0604020202020204" pitchFamily="34" charset="0"/>
                <a:cs typeface="Arial" panose="020B0604020202020204" pitchFamily="34" charset="0"/>
              </a:rPr>
              <a:t> generation </a:t>
            </a:r>
            <a:r>
              <a:rPr lang="en-US" altLang="en-US" sz="1000" b="0" i="0" dirty="0">
                <a:solidFill>
                  <a:srgbClr val="0D0D0D"/>
                </a:solidFill>
                <a:latin typeface="Arial" panose="020B0604020202020204" pitchFamily="34" charset="0"/>
                <a:cs typeface="Arial" panose="020B0604020202020204" pitchFamily="34" charset="0"/>
              </a:rPr>
              <a:t>technology that was introduced in 2001. It achieves data transmission speeds of up to 2</a:t>
            </a:r>
            <a:r>
              <a:rPr lang="en-US" altLang="en-US" sz="1000" b="0" i="0" baseline="0" dirty="0">
                <a:solidFill>
                  <a:srgbClr val="0D0D0D"/>
                </a:solidFill>
                <a:latin typeface="Arial" panose="020B0604020202020204" pitchFamily="34" charset="0"/>
                <a:cs typeface="Arial" panose="020B0604020202020204" pitchFamily="34" charset="0"/>
              </a:rPr>
              <a:t> megabits per second and allows high-speed web connection, video conferencing, and TV streaming. It adheres to the wideband Code-Division Multiple Access, or WCDMA, standard.</a:t>
            </a:r>
            <a:endParaRPr lang="en-US" altLang="en-US" sz="1000" b="0" i="0" dirty="0">
              <a:solidFill>
                <a:srgbClr val="0D0D0D"/>
              </a:solidFill>
              <a:latin typeface="Arial" panose="020B0604020202020204" pitchFamily="34" charset="0"/>
              <a:cs typeface="Arial" panose="020B0604020202020204" pitchFamily="34" charset="0"/>
            </a:endParaRPr>
          </a:p>
          <a:p>
            <a:pPr>
              <a:buFont typeface="Times New Roman" pitchFamily="16" charset="0"/>
              <a:buNone/>
            </a:pPr>
            <a:endParaRPr lang="en-US" altLang="en-US" sz="1000" b="0" i="0" dirty="0">
              <a:solidFill>
                <a:srgbClr val="0D0D0D"/>
              </a:solidFill>
              <a:latin typeface="Times New Roman" pitchFamily="16" charset="0"/>
              <a:cs typeface="Times New Roman" pitchFamily="16" charset="0"/>
            </a:endParaRPr>
          </a:p>
          <a:p>
            <a:pPr>
              <a:buFont typeface="Times New Roman" pitchFamily="16" charset="0"/>
              <a:buNone/>
            </a:pPr>
            <a:r>
              <a:rPr lang="en-US" altLang="en-US" sz="1000" b="0" i="0" dirty="0">
                <a:solidFill>
                  <a:srgbClr val="0D0D0D"/>
                </a:solidFill>
                <a:latin typeface="Times New Roman" pitchFamily="16" charset="0"/>
                <a:cs typeface="Times New Roman" pitchFamily="16" charset="0"/>
              </a:rPr>
              <a:t> </a:t>
            </a:r>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AA6BFE-22F1-4EEE-B3F0-FA193C36F959}" type="slidenum">
              <a:rPr lang="en-US" altLang="en-US" smtClean="0"/>
              <a:pPr/>
              <a:t>20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65399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006475" y="373228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altLang="en-US" sz="1000" b="0" i="0" dirty="0">
                <a:solidFill>
                  <a:srgbClr val="0D0D0D"/>
                </a:solidFill>
                <a:latin typeface="Arial" panose="020B0604020202020204" pitchFamily="34" charset="0"/>
                <a:cs typeface="Arial" panose="020B0604020202020204" pitchFamily="34" charset="0"/>
              </a:rPr>
              <a:t>4G is the 4</a:t>
            </a:r>
            <a:r>
              <a:rPr lang="en-US" altLang="en-US" sz="1000" b="0" i="0" baseline="30000" dirty="0">
                <a:solidFill>
                  <a:srgbClr val="0D0D0D"/>
                </a:solidFill>
                <a:latin typeface="Arial" panose="020B0604020202020204" pitchFamily="34" charset="0"/>
                <a:cs typeface="Arial" panose="020B0604020202020204" pitchFamily="34" charset="0"/>
              </a:rPr>
              <a:t>th</a:t>
            </a:r>
            <a:r>
              <a:rPr lang="en-US" altLang="en-US" sz="1000" b="0" i="0" dirty="0">
                <a:solidFill>
                  <a:srgbClr val="0D0D0D"/>
                </a:solidFill>
                <a:latin typeface="Arial" panose="020B0604020202020204" pitchFamily="34" charset="0"/>
                <a:cs typeface="Arial" panose="020B0604020202020204" pitchFamily="34" charset="0"/>
              </a:rPr>
              <a:t> generation technology; it was introduced in 2008. It achieves speed of up to</a:t>
            </a:r>
            <a:r>
              <a:rPr lang="en-US" altLang="en-US" sz="1000" b="0" i="0" baseline="0" dirty="0">
                <a:solidFill>
                  <a:srgbClr val="0D0D0D"/>
                </a:solidFill>
                <a:latin typeface="Arial" panose="020B0604020202020204" pitchFamily="34" charset="0"/>
                <a:cs typeface="Arial" panose="020B0604020202020204" pitchFamily="34" charset="0"/>
              </a:rPr>
              <a:t> 100 megabits per second to 1 gigabit per second, and consequently offers even more in terms of web communication, teleconferencing, and video streaming. There are two 4G standards in operation: WiMAX and LTE.</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altLang="en-US" sz="1000" b="0" i="0" dirty="0">
              <a:solidFill>
                <a:srgbClr val="0D0D0D"/>
              </a:solidFill>
              <a:latin typeface="Arial" panose="020B0604020202020204" pitchFamily="34" charset="0"/>
              <a:cs typeface="Arial" panose="020B0604020202020204" pitchFamily="34" charset="0"/>
            </a:endParaRPr>
          </a:p>
          <a:p>
            <a:pPr marL="0" marR="0" lvl="2" indent="0" algn="l" defTabSz="914400" rtl="0" eaLnBrk="0" fontAlgn="base" latinLnBrk="0" hangingPunct="0">
              <a:lnSpc>
                <a:spcPct val="100000"/>
              </a:lnSpc>
              <a:spcBef>
                <a:spcPct val="30000"/>
              </a:spcBef>
              <a:spcAft>
                <a:spcPct val="0"/>
              </a:spcAft>
              <a:buClrTx/>
              <a:buSzTx/>
              <a:buFontTx/>
              <a:buNone/>
              <a:tabLst/>
              <a:defRPr/>
            </a:pPr>
            <a:r>
              <a:rPr lang="en-US" altLang="en-US" sz="1000" b="0" i="0" dirty="0">
                <a:solidFill>
                  <a:srgbClr val="0D0D0D"/>
                </a:solidFill>
                <a:latin typeface="Arial" panose="020B0604020202020204" pitchFamily="34" charset="0"/>
                <a:cs typeface="Arial" panose="020B0604020202020204" pitchFamily="34" charset="0"/>
              </a:rPr>
              <a:t>5G is the next major step in the evolution of</a:t>
            </a:r>
            <a:r>
              <a:rPr lang="en-US" altLang="en-US" sz="1000" b="0" i="0" baseline="0" dirty="0">
                <a:solidFill>
                  <a:srgbClr val="0D0D0D"/>
                </a:solidFill>
                <a:latin typeface="Arial" panose="020B0604020202020204" pitchFamily="34" charset="0"/>
                <a:cs typeface="Arial" panose="020B0604020202020204" pitchFamily="34" charset="0"/>
              </a:rPr>
              <a:t> mobile telecommunications. As of early 2016 it was undergoing testing and was expected to become widely available by the year 2020.</a:t>
            </a:r>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AA6BFE-22F1-4EEE-B3F0-FA193C36F959}"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790836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Notes Placeholder 2"/>
          <p:cNvSpPr>
            <a:spLocks noGrp="1"/>
          </p:cNvSpPr>
          <p:nvPr>
            <p:ph type="body" idx="1"/>
          </p:nvPr>
        </p:nvSpPr>
        <p:spPr bwMode="auto">
          <a:xfrm>
            <a:off x="1006475" y="379914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This concludes Lecture A on </a:t>
            </a:r>
            <a:r>
              <a:rPr lang="en-US" altLang="en-US" b="0" i="0" dirty="0"/>
              <a:t>Networks</a:t>
            </a:r>
            <a:r>
              <a:rPr lang="en-US" altLang="en-US" dirty="0"/>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In summary, this lecture</a:t>
            </a:r>
            <a:r>
              <a:rPr lang="en-US" altLang="en-US" baseline="0" dirty="0"/>
              <a:t> d</a:t>
            </a:r>
            <a:r>
              <a:rPr lang="en-US" dirty="0"/>
              <a:t>efined what a communication network is and explained its purposes and benefits. It</a:t>
            </a:r>
            <a:r>
              <a:rPr lang="en-US" baseline="0" dirty="0"/>
              <a:t> gave an introduction to the</a:t>
            </a:r>
            <a:r>
              <a:rPr lang="en-US" dirty="0"/>
              <a:t> Internet and World</a:t>
            </a:r>
            <a:r>
              <a:rPr lang="en-US" baseline="0" dirty="0"/>
              <a:t> Wide Web</a:t>
            </a:r>
            <a:r>
              <a:rPr lang="en-US" dirty="0"/>
              <a:t>, and described different ways to connect to the  Internet.</a:t>
            </a:r>
          </a:p>
          <a:p>
            <a:pPr eaLnBrk="1" hangingPunct="1">
              <a:spcBef>
                <a:spcPct val="0"/>
              </a:spcBef>
            </a:pPr>
            <a:endParaRPr lang="en-US" altLang="en-US" dirty="0"/>
          </a:p>
        </p:txBody>
      </p:sp>
      <p:sp>
        <p:nvSpPr>
          <p:cNvPr id="583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C1B9BB6-EEB5-41F5-8CB0-55C5D3B7C8DE}"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078343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1006475" y="380897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p:txBody>
      </p:sp>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41E890-0479-49F3-9286-534343DE2B77}"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97232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06475" y="3700821"/>
            <a:ext cx="8045450" cy="3060700"/>
          </a:xfrm>
        </p:spPr>
        <p:txBody>
          <a:bodyPr/>
          <a:lstStyle/>
          <a:p>
            <a:r>
              <a:rPr lang="en-US" dirty="0"/>
              <a:t>No audio.</a:t>
            </a:r>
          </a:p>
        </p:txBody>
      </p:sp>
      <p:sp>
        <p:nvSpPr>
          <p:cNvPr id="5" name="Slide Number Placeholder 4"/>
          <p:cNvSpPr>
            <a:spLocks noGrp="1"/>
          </p:cNvSpPr>
          <p:nvPr>
            <p:ph type="sldNum" sz="quarter" idx="11"/>
          </p:nvPr>
        </p:nvSpPr>
        <p:spPr>
          <a:xfrm>
            <a:off x="5699125" y="7383463"/>
            <a:ext cx="4359275" cy="388937"/>
          </a:xfrm>
        </p:spPr>
        <p:txBody>
          <a:bodyPr/>
          <a:lstStyle/>
          <a:p>
            <a:fld id="{BC67021A-487C-4D8E-B66A-9A323BD1E9A7}" type="slidenum">
              <a:rPr lang="en-US" altLang="en-US" smtClean="0"/>
              <a:pPr/>
              <a:t>24</a:t>
            </a:fld>
            <a:endParaRPr lang="en-US" alt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126861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Notes Placeholder 2"/>
          <p:cNvSpPr>
            <a:spLocks noGrp="1"/>
          </p:cNvSpPr>
          <p:nvPr>
            <p:ph type="body" idx="1"/>
          </p:nvPr>
        </p:nvSpPr>
        <p:spPr bwMode="auto">
          <a:xfrm>
            <a:off x="1006475" y="3828640"/>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It is appropriate to begin this discussion with the definition of a network. According to Wikipedia, a network is “a collection of computers and devices connected by communications channels that facilitates communication among users. It allows users to share resources with other users." </a:t>
            </a:r>
          </a:p>
        </p:txBody>
      </p:sp>
      <p:sp>
        <p:nvSpPr>
          <p:cNvPr id="409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4AAEA1-9973-41BB-8CD6-44E58A28BB11}"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223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Notes Placeholder 2"/>
          <p:cNvSpPr>
            <a:spLocks noGrp="1"/>
          </p:cNvSpPr>
          <p:nvPr>
            <p:ph type="body" idx="1"/>
          </p:nvPr>
        </p:nvSpPr>
        <p:spPr bwMode="auto">
          <a:xfrm>
            <a:off x="1006475" y="375981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 plain English, a network comprises computers, printers, and other devices, along with some sort of media</a:t>
            </a:r>
            <a:r>
              <a:rPr lang="en-US" altLang="en-US" dirty="0">
                <a:latin typeface="Century Gothic" panose="020B0502020202020204" pitchFamily="34" charset="0"/>
              </a:rPr>
              <a:t>—</a:t>
            </a:r>
            <a:r>
              <a:rPr lang="en-US" altLang="en-US" dirty="0"/>
              <a:t>“media” being the cabling and/or the ability to communicate wirelessly, which allows all of the devices to communicate with one another.</a:t>
            </a:r>
          </a:p>
          <a:p>
            <a:endParaRPr lang="en-US" altLang="en-US" dirty="0"/>
          </a:p>
        </p:txBody>
      </p:sp>
      <p:sp>
        <p:nvSpPr>
          <p:cNvPr id="409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4AAEA1-9973-41BB-8CD6-44E58A28BB11}"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7570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Notes Placeholder 2"/>
          <p:cNvSpPr>
            <a:spLocks noGrp="1"/>
          </p:cNvSpPr>
          <p:nvPr>
            <p:ph type="body" idx="1"/>
          </p:nvPr>
        </p:nvSpPr>
        <p:spPr bwMode="auto">
          <a:xfrm>
            <a:off x="1006475" y="375981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To visualize what a moderate-sized network would look like, examine the figure on the screen where you will see</a:t>
            </a:r>
            <a:r>
              <a:rPr lang="en-US" altLang="en-US" baseline="0" dirty="0"/>
              <a:t> </a:t>
            </a:r>
            <a:r>
              <a:rPr lang="en-US" altLang="en-US" dirty="0"/>
              <a:t>two regional offices that are connected to the head office. </a:t>
            </a:r>
          </a:p>
          <a:p>
            <a:r>
              <a:rPr lang="en-US" altLang="en-US" dirty="0"/>
              <a:t>Remote users (employees</a:t>
            </a:r>
            <a:r>
              <a:rPr lang="en-US" altLang="en-US" baseline="0" dirty="0"/>
              <a:t> who </a:t>
            </a:r>
            <a:r>
              <a:rPr lang="en-US" altLang="en-US" dirty="0"/>
              <a:t>work at home or travel</a:t>
            </a:r>
            <a:r>
              <a:rPr lang="en-US" altLang="en-US" baseline="0" dirty="0"/>
              <a:t> as part of their job</a:t>
            </a:r>
            <a:r>
              <a:rPr lang="en-US" altLang="en-US" dirty="0"/>
              <a:t>) also need to connect to the head office.</a:t>
            </a:r>
          </a:p>
          <a:p>
            <a:r>
              <a:rPr lang="en-US" altLang="en-US" dirty="0"/>
              <a:t>Note that all users are connecting through the Internet and that the Internet service provider’s or ISP’s devices shown in the figure are interconnecting all of the sites. Additionally, the routers at the regional offices are connecting to a router at the head office.</a:t>
            </a:r>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D5067D0-7190-4AE6-BCBA-B1DE0099834E}"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81005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1006475" y="375981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What is the motivation behind creating networks? </a:t>
            </a:r>
          </a:p>
          <a:p>
            <a:endParaRPr lang="en-US" altLang="en-US" dirty="0"/>
          </a:p>
          <a:p>
            <a:r>
              <a:rPr lang="en-US" altLang="en-US" dirty="0"/>
              <a:t>Connecting devices into networks provides a number of significant benefits. For example, many</a:t>
            </a:r>
            <a:r>
              <a:rPr lang="en-US" altLang="en-US" baseline="0" dirty="0"/>
              <a:t> users can share hardware such as printers, scanners, and data storage devices. </a:t>
            </a:r>
          </a:p>
          <a:p>
            <a:endParaRPr lang="en-US" altLang="en-US" baseline="0" dirty="0"/>
          </a:p>
          <a:p>
            <a:r>
              <a:rPr lang="en-US" altLang="en-US" baseline="0" dirty="0"/>
              <a:t>The users can also simultaneously access software installed on</a:t>
            </a:r>
            <a:r>
              <a:rPr lang="en-US" altLang="en-US" dirty="0"/>
              <a:t> servers, reducing the cost of business. </a:t>
            </a:r>
          </a:p>
          <a:p>
            <a:endParaRPr lang="en-US" altLang="en-US" dirty="0"/>
          </a:p>
          <a:p>
            <a:r>
              <a:rPr lang="en-US" altLang="en-US" dirty="0"/>
              <a:t>And,</a:t>
            </a:r>
            <a:r>
              <a:rPr lang="en-US" altLang="en-US" baseline="0" dirty="0"/>
              <a:t> t</a:t>
            </a:r>
            <a:r>
              <a:rPr lang="en-US" altLang="en-US" dirty="0"/>
              <a:t>hrough networks, people</a:t>
            </a:r>
            <a:r>
              <a:rPr lang="en-US" altLang="en-US" baseline="0" dirty="0"/>
              <a:t> can exchange email and instant messages, chat, and</a:t>
            </a:r>
            <a:r>
              <a:rPr lang="en-US" altLang="en-US" dirty="0"/>
              <a:t> share files such as images, documents, and spreadsheets.</a:t>
            </a:r>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7E1E4B4-CB6D-4621-B72F-F1C15CA65B58}"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28712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Notes Placeholder 2"/>
          <p:cNvSpPr>
            <a:spLocks noGrp="1"/>
          </p:cNvSpPr>
          <p:nvPr>
            <p:ph type="body" idx="1"/>
          </p:nvPr>
        </p:nvSpPr>
        <p:spPr bwMode="auto">
          <a:xfrm>
            <a:off x="1006475" y="3749982"/>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It is important to point out that networks decrease costs for business, individuals, and governments. For example, what was once printed documentation can now be located digitally on a web server. This means that users no longer need to update documentation physically; instead, a webpage is updated and users can be automatically notified of the changes.</a:t>
            </a:r>
          </a:p>
          <a:p>
            <a:endParaRPr lang="en-US" altLang="en-US" dirty="0"/>
          </a:p>
          <a:p>
            <a:r>
              <a:rPr lang="en-US" altLang="en-US" dirty="0"/>
              <a:t>In the past, technical support teams printed documentation and kept copies at their desks so that they could answer questions that came in from customers. If the documentation changed, someone had to reprint and distribute the documentation to perhaps 200 technical support agents. Web servers have eliminated that effort and cost.</a:t>
            </a:r>
          </a:p>
          <a:p>
            <a:endParaRPr lang="en-US" altLang="en-US" dirty="0"/>
          </a:p>
          <a:p>
            <a:r>
              <a:rPr lang="en-US" altLang="en-US" dirty="0"/>
              <a:t>Networking has also brought us email as a form of electronic paperwork, eliminating the need for interoffice paper memos and mailing costs, for example.</a:t>
            </a:r>
          </a:p>
          <a:p>
            <a:endParaRPr lang="en-US" altLang="en-US" dirty="0"/>
          </a:p>
          <a:p>
            <a:r>
              <a:rPr lang="en-US" altLang="en-US" dirty="0"/>
              <a:t>Finally, networks make it easier to keep device software current. Network administrators no longer need to physically visit each device to manage it or to upgrade its software. Through networking, administrators at the home office can locate a remote device, connect to that device, and make changes to it without ever leaving the office.</a:t>
            </a:r>
          </a:p>
          <a:p>
            <a:endParaRPr lang="en-US" altLang="en-US" dirty="0"/>
          </a:p>
        </p:txBody>
      </p:sp>
      <p:sp>
        <p:nvSpPr>
          <p:cNvPr id="440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DFB96C3-2DC8-4354-B48B-3F1DED382996}"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4828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1006475" y="379914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Hospitals can store all patient data in one common network database, which improves the quality of care. </a:t>
            </a:r>
          </a:p>
          <a:p>
            <a:endParaRPr lang="en-US" altLang="en-US" dirty="0"/>
          </a:p>
          <a:p>
            <a:r>
              <a:rPr lang="en-US" altLang="en-US" dirty="0"/>
              <a:t>Medical staff and patients can access electronic medical records stored in a network database, as well. </a:t>
            </a:r>
            <a:endParaRPr lang="en-US" altLang="en-US" strike="sngStrike" baseline="0" dirty="0"/>
          </a:p>
          <a:p>
            <a:endParaRPr lang="en-US" altLang="en-US" dirty="0"/>
          </a:p>
          <a:p>
            <a:r>
              <a:rPr lang="en-US" altLang="en-US" dirty="0"/>
              <a:t>In addition, a patient can easily locate the name of the nurse on another screen. </a:t>
            </a:r>
          </a:p>
          <a:p>
            <a:endParaRPr lang="en-US" altLang="en-US" dirty="0"/>
          </a:p>
          <a:p>
            <a:r>
              <a:rPr lang="en-US" altLang="en-US" dirty="0"/>
              <a:t>Again, all of this is accomplished by a network.</a:t>
            </a:r>
          </a:p>
          <a:p>
            <a:endParaRPr lang="en-US" altLang="en-US" dirty="0"/>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32D24AF-7BCE-48C8-B96B-B53F8ECDB636}"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40820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bwMode="auto">
          <a:xfrm>
            <a:off x="1006475" y="375981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But what exactly is the Internet? </a:t>
            </a:r>
          </a:p>
          <a:p>
            <a:r>
              <a:rPr lang="en-US" altLang="en-US" dirty="0">
                <a:ea typeface="ＭＳ Ｐゴシック" panose="020B0600070205080204" pitchFamily="34" charset="-128"/>
              </a:rPr>
              <a:t>According to Wikipedia, “The Internet is a global system of interconnected computer networks that use the Internet protocol suite, </a:t>
            </a:r>
            <a:r>
              <a:rPr lang="en-US" altLang="ja-JP" dirty="0">
                <a:ea typeface="ＭＳ Ｐゴシック" panose="020B0600070205080204" pitchFamily="34" charset="-128"/>
              </a:rPr>
              <a:t>transmission control protocol—Internet Protocol, or TCP/IP</a:t>
            </a:r>
            <a:r>
              <a:rPr lang="en-US" altLang="ja-JP" dirty="0">
                <a:latin typeface="Century Gothic" panose="020B0502020202020204" pitchFamily="34" charset="0"/>
                <a:ea typeface="ＭＳ Ｐゴシック" panose="020B0600070205080204" pitchFamily="34" charset="-128"/>
              </a:rPr>
              <a:t>—</a:t>
            </a:r>
            <a:r>
              <a:rPr lang="en-US" altLang="ja-JP" dirty="0">
                <a:ea typeface="ＭＳ Ｐゴシック" panose="020B0600070205080204" pitchFamily="34" charset="-128"/>
              </a:rPr>
              <a:t>to serve billions of users worldwide.” </a:t>
            </a:r>
          </a:p>
          <a:p>
            <a:r>
              <a:rPr lang="en-US" altLang="en-US" dirty="0">
                <a:ea typeface="ＭＳ Ｐゴシック" panose="020B0600070205080204" pitchFamily="34" charset="-128"/>
              </a:rPr>
              <a:t>So,</a:t>
            </a:r>
            <a:r>
              <a:rPr lang="en-US" altLang="en-US" baseline="0" dirty="0">
                <a:ea typeface="ＭＳ Ｐゴシック" panose="020B0600070205080204" pitchFamily="34" charset="-128"/>
              </a:rPr>
              <a:t> t</a:t>
            </a:r>
            <a:r>
              <a:rPr lang="en-US" altLang="en-US" dirty="0">
                <a:ea typeface="ＭＳ Ｐゴシック" panose="020B0600070205080204" pitchFamily="34" charset="-128"/>
              </a:rPr>
              <a:t>he Internet is a large network made up of many smaller networks. For example, one small city may connect to other small cities,</a:t>
            </a:r>
            <a:r>
              <a:rPr lang="en-US" altLang="en-US" baseline="0" dirty="0">
                <a:ea typeface="ＭＳ Ｐゴシック" panose="020B0600070205080204" pitchFamily="34" charset="-128"/>
              </a:rPr>
              <a:t> creating </a:t>
            </a:r>
            <a:r>
              <a:rPr lang="en-US" altLang="en-US" dirty="0">
                <a:ea typeface="ＭＳ Ｐゴシック" panose="020B0600070205080204" pitchFamily="34" charset="-128"/>
              </a:rPr>
              <a:t>a regional network. That regional network might connect to another regional</a:t>
            </a:r>
            <a:r>
              <a:rPr lang="en-US" altLang="en-US" baseline="0" dirty="0">
                <a:ea typeface="ＭＳ Ｐゴシック" panose="020B0600070205080204" pitchFamily="34" charset="-128"/>
              </a:rPr>
              <a:t> network</a:t>
            </a:r>
            <a:r>
              <a:rPr lang="en-US" altLang="en-US" dirty="0">
                <a:ea typeface="ＭＳ Ｐゴシック" panose="020B0600070205080204" pitchFamily="34" charset="-128"/>
              </a:rPr>
              <a:t>, creating an ever-larger network and so on.</a:t>
            </a:r>
            <a:endParaRPr lang="en-US" altLang="ja-JP"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358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477ED80-4F8E-4A50-AF80-06B51C4B0E0C}"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720059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Futura LT Pro Book"/>
                <a:cs typeface="Futura LT Pro Book"/>
              </a:rPr>
              <a:t>Author Name and Degree Here</a:t>
            </a:r>
          </a:p>
          <a:p>
            <a:pPr marL="12700">
              <a:lnSpc>
                <a:spcPts val="2250"/>
              </a:lnSpc>
            </a:pPr>
            <a:r>
              <a:rPr sz="1600" b="1" dirty="0">
                <a:solidFill>
                  <a:schemeClr val="bg1"/>
                </a:solidFill>
                <a:latin typeface="Futura LT Pro Book"/>
                <a:cs typeface="Futura LT Pro Book"/>
              </a:rPr>
              <a:t>MEASURE Evaluation</a:t>
            </a:r>
            <a:endParaRPr sz="1600" dirty="0">
              <a:solidFill>
                <a:schemeClr val="bg1"/>
              </a:solidFill>
              <a:latin typeface="Futura LT Pro Book"/>
              <a:cs typeface="Futura LT Pro Book"/>
            </a:endParaRPr>
          </a:p>
          <a:p>
            <a:pPr marL="12700">
              <a:lnSpc>
                <a:spcPct val="100000"/>
              </a:lnSpc>
            </a:pPr>
            <a:r>
              <a:rPr sz="1600" dirty="0">
                <a:solidFill>
                  <a:schemeClr val="bg1"/>
                </a:solidFill>
                <a:latin typeface="Futura LT Pro Book"/>
                <a:cs typeface="Futura LT Pro Book"/>
              </a:rPr>
              <a:t>Your organization here</a:t>
            </a:r>
          </a:p>
          <a:p>
            <a:pPr>
              <a:lnSpc>
                <a:spcPct val="100000"/>
              </a:lnSpc>
              <a:spcBef>
                <a:spcPts val="45"/>
              </a:spcBef>
            </a:pPr>
            <a:endParaRPr sz="1600" dirty="0">
              <a:solidFill>
                <a:schemeClr val="bg1"/>
              </a:solidFill>
              <a:latin typeface="Times New Roman"/>
              <a:cs typeface="Times New Roman"/>
            </a:endParaRPr>
          </a:p>
          <a:p>
            <a:pPr marL="12700">
              <a:lnSpc>
                <a:spcPts val="2200"/>
              </a:lnSpc>
            </a:pPr>
            <a:r>
              <a:rPr lang="en-US" sz="1600" dirty="0">
                <a:solidFill>
                  <a:schemeClr val="bg1"/>
                </a:solidFill>
                <a:latin typeface="Futura LT Pro Book"/>
                <a:cs typeface="Futura LT Pro Book"/>
              </a:rPr>
              <a:t>Date for presentation</a:t>
            </a:r>
            <a:r>
              <a:rPr lang="en-US" sz="1600" baseline="0" dirty="0">
                <a:solidFill>
                  <a:schemeClr val="bg1"/>
                </a:solidFill>
                <a:latin typeface="Futura LT Pro Book"/>
                <a:cs typeface="Futura LT Pro Book"/>
              </a:rPr>
              <a:t> if necessary</a:t>
            </a:r>
            <a:endParaRPr sz="1600" dirty="0">
              <a:solidFill>
                <a:schemeClr val="bg1"/>
              </a:solidFill>
              <a:latin typeface="Futura LT Pro Book"/>
              <a:cs typeface="Futura LT Pro Book"/>
            </a:endParaRPr>
          </a:p>
          <a:p>
            <a:pPr marL="12700">
              <a:lnSpc>
                <a:spcPts val="2200"/>
              </a:lnSpc>
            </a:pPr>
            <a:r>
              <a:rPr lang="en-US" sz="1600" b="1" dirty="0">
                <a:solidFill>
                  <a:schemeClr val="bg1"/>
                </a:solidFill>
                <a:latin typeface="Futura LT Pro Book"/>
                <a:cs typeface="Futura LT Pro Book"/>
              </a:rPr>
              <a:t>Name of meeting</a:t>
            </a:r>
            <a:endParaRPr sz="1600" dirty="0">
              <a:solidFill>
                <a:schemeClr val="bg1"/>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6445667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Picture with text abov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2297537"/>
            <a:ext cx="9052560" cy="4697622"/>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4" name="Text Placeholder 3"/>
          <p:cNvSpPr>
            <a:spLocks noGrp="1"/>
          </p:cNvSpPr>
          <p:nvPr>
            <p:ph type="body" sz="quarter" idx="33"/>
          </p:nvPr>
        </p:nvSpPr>
        <p:spPr>
          <a:xfrm>
            <a:off x="502921" y="1680422"/>
            <a:ext cx="9050814" cy="543348"/>
          </a:xfrm>
        </p:spPr>
        <p:txBody>
          <a:bodyPr/>
          <a:lstStyle/>
          <a:p>
            <a:pPr lvl="0"/>
            <a:r>
              <a:rPr lang="en-US" dirty="0"/>
              <a:t>Click to edit Master </a:t>
            </a:r>
            <a:r>
              <a:rPr lang="en-US"/>
              <a:t>text styles</a:t>
            </a:r>
            <a:endParaRPr lang="en-US" dirty="0"/>
          </a:p>
        </p:txBody>
      </p:sp>
    </p:spTree>
    <p:extLst>
      <p:ext uri="{BB962C8B-B14F-4D97-AF65-F5344CB8AC3E}">
        <p14:creationId xmlns:p14="http://schemas.microsoft.com/office/powerpoint/2010/main" val="4223607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1312803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1602568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5010598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959504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no subtitle">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8" r:id="rId7"/>
    <p:sldLayoutId id="2147483683" r:id="rId8"/>
    <p:sldLayoutId id="2147483684" r:id="rId9"/>
    <p:sldLayoutId id="2147483685" r:id="rId10"/>
    <p:sldLayoutId id="2147483686" r:id="rId11"/>
    <p:sldLayoutId id="2147483662" r:id="rId12"/>
    <p:sldLayoutId id="2147483669" r:id="rId13"/>
    <p:sldLayoutId id="2147483690" r:id="rId14"/>
    <p:sldLayoutId id="2147483691" r:id="rId15"/>
    <p:sldLayoutId id="2147483692" r:id="rId16"/>
    <p:sldLayoutId id="2147483693" r:id="rId17"/>
    <p:sldLayoutId id="2147483694" r:id="rId18"/>
    <p:sldLayoutId id="2147483695" r:id="rId19"/>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0.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hyperlink" Target="http://en.wikipedia.org/wiki/File:Internet_Connectivity_Distribution_&amp;_Core.svg" TargetMode="External"/><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hyperlink" Target="https://creativecommons.org/licenses/by-sa/3.0/deed.en" TargetMode="External"/><Relationship Id="rId5" Type="http://schemas.openxmlformats.org/officeDocument/2006/relationships/hyperlink" Target="http://en.wikipedia.org/wiki/File:Virtual_Private_Network_overview.svg" TargetMode="External"/><Relationship Id="rId4" Type="http://schemas.openxmlformats.org/officeDocument/2006/relationships/hyperlink" Target="http://en.wikipedia.org/wiki/Computer_network"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5"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Networks</a:t>
            </a:r>
          </a:p>
          <a:p>
            <a:endParaRPr lang="en-US" kern="0" dirty="0"/>
          </a:p>
        </p:txBody>
      </p:sp>
      <p:sp>
        <p:nvSpPr>
          <p:cNvPr id="6"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dirty="0"/>
              <a:t>The Internet Today</a:t>
            </a:r>
          </a:p>
        </p:txBody>
      </p:sp>
      <p:sp>
        <p:nvSpPr>
          <p:cNvPr id="10243" name="Content Placeholder 5"/>
          <p:cNvSpPr>
            <a:spLocks noGrp="1"/>
          </p:cNvSpPr>
          <p:nvPr>
            <p:ph type="body" sz="quarter" idx="10"/>
          </p:nvPr>
        </p:nvSpPr>
        <p:spPr>
          <a:xfrm>
            <a:off x="406626" y="2133599"/>
            <a:ext cx="8752364" cy="2858125"/>
          </a:xfrm>
        </p:spPr>
        <p:txBody>
          <a:bodyPr/>
          <a:lstStyle/>
          <a:p>
            <a:pPr>
              <a:spcAft>
                <a:spcPts val="1200"/>
              </a:spcAft>
            </a:pPr>
            <a:r>
              <a:rPr lang="en-US" altLang="en-US" dirty="0"/>
              <a:t>The Internet continues to grow, especially since the mid-1990s. </a:t>
            </a:r>
          </a:p>
          <a:p>
            <a:pPr lvl="1">
              <a:spcBef>
                <a:spcPts val="0"/>
              </a:spcBef>
              <a:spcAft>
                <a:spcPts val="1200"/>
              </a:spcAft>
            </a:pPr>
            <a:r>
              <a:rPr lang="en-US" altLang="en-US" dirty="0"/>
              <a:t>In 1995, approximately 16 million people were using the Internet.</a:t>
            </a:r>
          </a:p>
          <a:p>
            <a:pPr lvl="1">
              <a:spcBef>
                <a:spcPts val="0"/>
              </a:spcBef>
              <a:spcAft>
                <a:spcPts val="1200"/>
              </a:spcAft>
            </a:pPr>
            <a:r>
              <a:rPr lang="en-US" altLang="en-US" dirty="0"/>
              <a:t>In 2015, about 3.17 billion people were using the Internet (International Telecommunication Union).</a:t>
            </a:r>
          </a:p>
          <a:p>
            <a:pPr lvl="2"/>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10</a:t>
            </a:fld>
            <a:endParaRPr lang="en-US" dirty="0"/>
          </a:p>
        </p:txBody>
      </p:sp>
    </p:spTree>
    <p:custDataLst>
      <p:tags r:id="rId1"/>
    </p:custDataLst>
    <p:extLst>
      <p:ext uri="{BB962C8B-B14F-4D97-AF65-F5344CB8AC3E}">
        <p14:creationId xmlns:p14="http://schemas.microsoft.com/office/powerpoint/2010/main" val="1944959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HTML—The Language of the Web</a:t>
            </a:r>
          </a:p>
        </p:txBody>
      </p:sp>
      <p:sp>
        <p:nvSpPr>
          <p:cNvPr id="14339" name="Content Placeholder 5"/>
          <p:cNvSpPr>
            <a:spLocks noGrp="1"/>
          </p:cNvSpPr>
          <p:nvPr>
            <p:ph type="body" sz="quarter" idx="10"/>
          </p:nvPr>
        </p:nvSpPr>
        <p:spPr>
          <a:xfrm>
            <a:off x="406625" y="2133600"/>
            <a:ext cx="9147783" cy="1524000"/>
          </a:xfrm>
        </p:spPr>
        <p:txBody>
          <a:bodyPr/>
          <a:lstStyle/>
          <a:p>
            <a:r>
              <a:rPr lang="en-US" altLang="en-US" dirty="0"/>
              <a:t>Web pages are text files written in hypertext markup language (HTML): a programming language.</a:t>
            </a:r>
          </a:p>
          <a:p>
            <a:pPr lvl="1"/>
            <a:r>
              <a:rPr lang="en-US" altLang="en-US" dirty="0"/>
              <a:t>HTML example for a simple web page:</a:t>
            </a:r>
          </a:p>
        </p:txBody>
      </p:sp>
      <p:sp>
        <p:nvSpPr>
          <p:cNvPr id="3" name="Slide Number Placeholder 2"/>
          <p:cNvSpPr>
            <a:spLocks noGrp="1"/>
          </p:cNvSpPr>
          <p:nvPr>
            <p:ph type="sldNum" sz="quarter" idx="12"/>
          </p:nvPr>
        </p:nvSpPr>
        <p:spPr/>
        <p:txBody>
          <a:bodyPr/>
          <a:lstStyle/>
          <a:p>
            <a:fld id="{F3BF8891-5E06-46C2-89A4-6DB85D39BA35}" type="slidenum">
              <a:rPr lang="en-US" smtClean="0"/>
              <a:pPr/>
              <a:t>11</a:t>
            </a:fld>
            <a:endParaRPr lang="en-US" dirty="0"/>
          </a:p>
        </p:txBody>
      </p:sp>
      <p:pic>
        <p:nvPicPr>
          <p:cNvPr id="2" name="Content Placeholder 1" descr="Illustration compares HTML Code and the resulting Web Page. On the Left the HTML code reads: &lt;hmtl&gt;&#10;&lt;head&gt;&#10;&lt;H1&gt;This is the Web Page's Header&lt;/H1&gt;&#10;&lt;/head&gt;&#10;&#10;&lt;body&gt;&#10;&lt;P&gt;This is the Web page's text area&lt;/P&gt;&#10;&lt;/body&gt;&#10;&lt;/html&gt;  an arrow points to HTML tags &lt;body&gt; and &lt;/html&gt;&#10;&#10;On the right in the text &quot;This is the Web Page's Header&quot; and &quot;This is the Web page's text area.&quot; formatted appropriately as heading and body text, respectively. "/>
          <p:cNvPicPr>
            <a:picLocks noGrp="1" noChangeAspect="1"/>
          </p:cNvPicPr>
          <p:nvPr>
            <p:ph sz="quarter" idx="4294967295"/>
          </p:nvPr>
        </p:nvPicPr>
        <p:blipFill rotWithShape="1">
          <a:blip r:embed="rId4">
            <a:extLst>
              <a:ext uri="{28A0092B-C50C-407E-A947-70E740481C1C}">
                <a14:useLocalDpi xmlns:a14="http://schemas.microsoft.com/office/drawing/2010/main" val="0"/>
              </a:ext>
            </a:extLst>
          </a:blip>
          <a:srcRect/>
          <a:stretch/>
        </p:blipFill>
        <p:spPr>
          <a:xfrm>
            <a:off x="856339" y="3792995"/>
            <a:ext cx="8528050" cy="2714625"/>
          </a:xfrm>
          <a:prstGeom prst="rect">
            <a:avLst/>
          </a:prstGeom>
        </p:spPr>
      </p:pic>
    </p:spTree>
    <p:custDataLst>
      <p:tags r:id="rId1"/>
    </p:custDataLst>
    <p:extLst>
      <p:ext uri="{BB962C8B-B14F-4D97-AF65-F5344CB8AC3E}">
        <p14:creationId xmlns:p14="http://schemas.microsoft.com/office/powerpoint/2010/main" val="252837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Who owns the web?</a:t>
            </a:r>
          </a:p>
        </p:txBody>
      </p:sp>
      <p:sp>
        <p:nvSpPr>
          <p:cNvPr id="16387" name="Content Placeholder 5"/>
          <p:cNvSpPr>
            <a:spLocks noGrp="1"/>
          </p:cNvSpPr>
          <p:nvPr>
            <p:ph type="body" sz="quarter" idx="10"/>
          </p:nvPr>
        </p:nvSpPr>
        <p:spPr>
          <a:xfrm>
            <a:off x="406625" y="2133600"/>
            <a:ext cx="9147783" cy="4586514"/>
          </a:xfrm>
        </p:spPr>
        <p:txBody>
          <a:bodyPr/>
          <a:lstStyle/>
          <a:p>
            <a:pPr>
              <a:spcAft>
                <a:spcPts val="1200"/>
              </a:spcAft>
            </a:pPr>
            <a:r>
              <a:rPr lang="en-US" altLang="en-US" dirty="0"/>
              <a:t>No entity owns the Internet. </a:t>
            </a:r>
          </a:p>
          <a:p>
            <a:pPr>
              <a:spcAft>
                <a:spcPts val="1200"/>
              </a:spcAft>
            </a:pPr>
            <a:r>
              <a:rPr lang="en-US" altLang="en-US" dirty="0"/>
              <a:t>Individuals and organizations own the devices that connect to the Internet.</a:t>
            </a:r>
          </a:p>
          <a:p>
            <a:pPr>
              <a:spcAft>
                <a:spcPts val="1200"/>
              </a:spcAft>
            </a:pPr>
            <a:r>
              <a:rPr lang="en-US" altLang="ja-JP" dirty="0"/>
              <a:t>People and organizations also own the content of the Internet.</a:t>
            </a:r>
            <a:endParaRPr lang="en-US" altLang="en-US" dirty="0"/>
          </a:p>
          <a:p>
            <a:pPr lvl="1">
              <a:spcBef>
                <a:spcPts val="0"/>
              </a:spcBef>
              <a:spcAft>
                <a:spcPts val="1200"/>
              </a:spcAft>
            </a:pPr>
            <a:r>
              <a:rPr lang="en-US" altLang="en-US" dirty="0"/>
              <a:t>Google’s</a:t>
            </a:r>
            <a:r>
              <a:rPr lang="en-US" altLang="ja-JP" dirty="0"/>
              <a:t> experience in China is an example.</a:t>
            </a:r>
          </a:p>
          <a:p>
            <a:pPr lvl="1">
              <a:spcBef>
                <a:spcPts val="0"/>
              </a:spcBef>
              <a:spcAft>
                <a:spcPts val="1200"/>
              </a:spcAft>
            </a:pPr>
            <a:r>
              <a:rPr lang="en-US" altLang="en-US" dirty="0"/>
              <a:t>See Wikipedia’s web page titled “Internet Censorship in </a:t>
            </a:r>
            <a:r>
              <a:rPr lang="en-US" altLang="ja-JP" dirty="0"/>
              <a:t>China.”</a:t>
            </a:r>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12</a:t>
            </a:fld>
            <a:endParaRPr lang="en-US" dirty="0"/>
          </a:p>
        </p:txBody>
      </p:sp>
    </p:spTree>
    <p:custDataLst>
      <p:tags r:id="rId1"/>
    </p:custDataLst>
    <p:extLst>
      <p:ext uri="{BB962C8B-B14F-4D97-AF65-F5344CB8AC3E}">
        <p14:creationId xmlns:p14="http://schemas.microsoft.com/office/powerpoint/2010/main" val="66993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Internet Service Providers</a:t>
            </a:r>
          </a:p>
        </p:txBody>
      </p:sp>
      <p:sp>
        <p:nvSpPr>
          <p:cNvPr id="28675" name="Content Placeholder 2"/>
          <p:cNvSpPr>
            <a:spLocks noGrp="1"/>
          </p:cNvSpPr>
          <p:nvPr>
            <p:ph type="body" sz="quarter" idx="10"/>
          </p:nvPr>
        </p:nvSpPr>
        <p:spPr/>
        <p:txBody>
          <a:bodyPr/>
          <a:lstStyle/>
          <a:p>
            <a:r>
              <a:rPr lang="en-US" altLang="en-US" dirty="0"/>
              <a:t>Users connect to the Internet through Internet Service Providers (ISPs).</a:t>
            </a:r>
          </a:p>
          <a:p>
            <a:pPr lvl="1">
              <a:spcBef>
                <a:spcPts val="0"/>
              </a:spcBef>
            </a:pPr>
            <a:r>
              <a:rPr lang="en-US" altLang="en-US" dirty="0"/>
              <a:t>ISPs are organized as local, regional, and national providers.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13</a:t>
            </a:fld>
            <a:endParaRPr lang="en-US" dirty="0"/>
          </a:p>
        </p:txBody>
      </p:sp>
      <p:pic>
        <p:nvPicPr>
          <p:cNvPr id="4" name="Content Placeholder 3" descr="Illustration of the Internet shows Internet users (business, consumers, etc.) at the bottom connected to Tier 3 Networks. 2 types are shown: multi-homed ISP and single homed ISP.  These Networks connect to Tier 2 ISPs, XP, Pop#1, 2, and 3 around at Tier 2 Network IP backbone. The Tier 2 ISPs and Networks connect to the Internet Tier 1 networks. " title="Tier 1 and 2 ISP Interconnections "/>
          <p:cNvPicPr>
            <a:picLocks noGrp="1" noChangeAspect="1"/>
          </p:cNvPicPr>
          <p:nvPr>
            <p:ph sz="quarter" idx="4294967295"/>
          </p:nvPr>
        </p:nvPicPr>
        <p:blipFill rotWithShape="1">
          <a:blip r:embed="rId4">
            <a:extLst>
              <a:ext uri="{28A0092B-C50C-407E-A947-70E740481C1C}">
                <a14:useLocalDpi xmlns:a14="http://schemas.microsoft.com/office/drawing/2010/main" val="0"/>
              </a:ext>
            </a:extLst>
          </a:blip>
          <a:srcRect/>
          <a:stretch/>
        </p:blipFill>
        <p:spPr>
          <a:xfrm>
            <a:off x="2439321" y="3997413"/>
            <a:ext cx="5332409" cy="3111943"/>
          </a:xfrm>
          <a:prstGeom prst="rect">
            <a:avLst/>
          </a:prstGeom>
        </p:spPr>
      </p:pic>
      <p:sp>
        <p:nvSpPr>
          <p:cNvPr id="8" name="Text Placeholder 6">
            <a:extLst>
              <a:ext uri="{FF2B5EF4-FFF2-40B4-BE49-F238E27FC236}">
                <a16:creationId xmlns:a16="http://schemas.microsoft.com/office/drawing/2014/main" id="{F5FDB71A-EE07-AC4A-8869-BAE04C927249}"/>
              </a:ext>
            </a:extLst>
          </p:cNvPr>
          <p:cNvSpPr txBox="1">
            <a:spLocks/>
          </p:cNvSpPr>
          <p:nvPr/>
        </p:nvSpPr>
        <p:spPr>
          <a:xfrm>
            <a:off x="6409114" y="7239000"/>
            <a:ext cx="2836258" cy="604520"/>
          </a:xfr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kern="0" dirty="0">
                <a:solidFill>
                  <a:sysClr val="windowText" lastClr="000000"/>
                </a:solidFill>
                <a:latin typeface="Century Gothic" panose="020B0502020202020204" pitchFamily="34" charset="0"/>
              </a:rPr>
              <a:t>—</a:t>
            </a:r>
            <a:r>
              <a:rPr lang="en-US" altLang="en-US" kern="0" dirty="0" err="1">
                <a:solidFill>
                  <a:sysClr val="windowText" lastClr="000000"/>
                </a:solidFill>
                <a:latin typeface="Century Gothic" panose="020B0502020202020204" pitchFamily="34" charset="0"/>
              </a:rPr>
              <a:t>Ludovic.ferre</a:t>
            </a:r>
            <a:r>
              <a:rPr lang="en-US" altLang="en-US" kern="0" dirty="0">
                <a:solidFill>
                  <a:sysClr val="windowText" lastClr="000000"/>
                </a:solidFill>
                <a:latin typeface="Century Gothic" panose="020B0502020202020204" pitchFamily="34" charset="0"/>
              </a:rPr>
              <a:t>, 2010</a:t>
            </a:r>
            <a:endParaRPr lang="en-US" kern="0" dirty="0">
              <a:solidFill>
                <a:sysClr val="windowText" lastClr="000000"/>
              </a:solidFill>
              <a:latin typeface="Century Gothic" panose="020B0502020202020204" pitchFamily="34" charset="0"/>
            </a:endParaRPr>
          </a:p>
        </p:txBody>
      </p:sp>
    </p:spTree>
    <p:custDataLst>
      <p:tags r:id="rId1"/>
    </p:custDataLst>
    <p:extLst>
      <p:ext uri="{BB962C8B-B14F-4D97-AF65-F5344CB8AC3E}">
        <p14:creationId xmlns:p14="http://schemas.microsoft.com/office/powerpoint/2010/main" val="936692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Data Transmission Rate—Bandwidth </a:t>
            </a:r>
          </a:p>
        </p:txBody>
      </p:sp>
      <p:sp>
        <p:nvSpPr>
          <p:cNvPr id="26627" name="Content Placeholder 2"/>
          <p:cNvSpPr>
            <a:spLocks noGrp="1"/>
          </p:cNvSpPr>
          <p:nvPr>
            <p:ph type="body" sz="quarter" idx="10"/>
          </p:nvPr>
        </p:nvSpPr>
        <p:spPr>
          <a:xfrm>
            <a:off x="406625" y="2133599"/>
            <a:ext cx="9147783" cy="3222171"/>
          </a:xfrm>
        </p:spPr>
        <p:txBody>
          <a:bodyPr/>
          <a:lstStyle/>
          <a:p>
            <a:r>
              <a:rPr lang="en-US" altLang="en-US" dirty="0"/>
              <a:t>The data transmission rate (speed) of a network is characterized by bandwidth and throughput.</a:t>
            </a:r>
          </a:p>
          <a:p>
            <a:pPr lvl="1"/>
            <a:r>
              <a:rPr lang="en-US" altLang="en-US" dirty="0"/>
              <a:t>Bandwidth is the greatest amount of data that can be carried between two points </a:t>
            </a:r>
            <a:r>
              <a:rPr lang="en-US" dirty="0"/>
              <a:t>in a given period (usually one second).</a:t>
            </a:r>
            <a:endParaRPr lang="en-US" altLang="en-US" dirty="0"/>
          </a:p>
          <a:p>
            <a:pPr marL="1095375" lvl="2" indent="-342900">
              <a:buFont typeface="Wingdings" panose="05000000000000000000" pitchFamily="2" charset="2"/>
              <a:buChar char="§"/>
            </a:pPr>
            <a:r>
              <a:rPr lang="en-US" altLang="en-US" dirty="0"/>
              <a:t>Bandwidth is usually expressed in bits per second, kilobits per second (Kbps), megabits per second (Mbps), or gigabits per second (Gbps).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14</a:t>
            </a:fld>
            <a:endParaRPr lang="en-US" dirty="0"/>
          </a:p>
        </p:txBody>
      </p:sp>
    </p:spTree>
    <p:custDataLst>
      <p:tags r:id="rId1"/>
    </p:custDataLst>
    <p:extLst>
      <p:ext uri="{BB962C8B-B14F-4D97-AF65-F5344CB8AC3E}">
        <p14:creationId xmlns:p14="http://schemas.microsoft.com/office/powerpoint/2010/main" val="1126778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95336" y="83459"/>
            <a:ext cx="9159073" cy="1034142"/>
          </a:xfrm>
        </p:spPr>
        <p:txBody>
          <a:bodyPr/>
          <a:lstStyle/>
          <a:p>
            <a:pPr>
              <a:lnSpc>
                <a:spcPct val="90000"/>
              </a:lnSpc>
            </a:pPr>
            <a:r>
              <a:rPr lang="en-US" altLang="en-US" dirty="0"/>
              <a:t>Data Transmission Rate—</a:t>
            </a:r>
            <a:br>
              <a:rPr lang="en-US" altLang="en-US" dirty="0"/>
            </a:br>
            <a:r>
              <a:rPr lang="en-US" altLang="en-US" dirty="0"/>
              <a:t>Bandwidth and Throughput</a:t>
            </a:r>
          </a:p>
        </p:txBody>
      </p:sp>
      <p:sp>
        <p:nvSpPr>
          <p:cNvPr id="26627" name="Content Placeholder 2"/>
          <p:cNvSpPr>
            <a:spLocks noGrp="1"/>
          </p:cNvSpPr>
          <p:nvPr>
            <p:ph type="body" sz="quarter" idx="10"/>
          </p:nvPr>
        </p:nvSpPr>
        <p:spPr>
          <a:xfrm>
            <a:off x="406625" y="2133600"/>
            <a:ext cx="9147783" cy="3502702"/>
          </a:xfrm>
        </p:spPr>
        <p:txBody>
          <a:bodyPr/>
          <a:lstStyle/>
          <a:p>
            <a:r>
              <a:rPr lang="en-US" altLang="en-US" dirty="0"/>
              <a:t>The data transmission rate (speed) of a network is characterized by bandwidth and throughput.</a:t>
            </a:r>
          </a:p>
          <a:p>
            <a:pPr lvl="1"/>
            <a:r>
              <a:rPr lang="en-US" altLang="en-US" dirty="0"/>
              <a:t>Bandwidth is the greatest amount of data that can be carried between two points </a:t>
            </a:r>
            <a:r>
              <a:rPr lang="en-US" dirty="0"/>
              <a:t>in a given period (usually a second).</a:t>
            </a:r>
          </a:p>
          <a:p>
            <a:pPr lvl="1"/>
            <a:r>
              <a:rPr lang="en-US" altLang="en-US" dirty="0"/>
              <a:t>Throughput is the amount of bandwidth available for network communications.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15</a:t>
            </a:fld>
            <a:endParaRPr lang="en-US" dirty="0"/>
          </a:p>
        </p:txBody>
      </p:sp>
    </p:spTree>
    <p:custDataLst>
      <p:tags r:id="rId1"/>
    </p:custDataLst>
    <p:extLst>
      <p:ext uri="{BB962C8B-B14F-4D97-AF65-F5344CB8AC3E}">
        <p14:creationId xmlns:p14="http://schemas.microsoft.com/office/powerpoint/2010/main" val="3857227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95336" y="112488"/>
            <a:ext cx="9159073" cy="657424"/>
          </a:xfrm>
        </p:spPr>
        <p:txBody>
          <a:bodyPr/>
          <a:lstStyle/>
          <a:p>
            <a:pPr>
              <a:lnSpc>
                <a:spcPct val="90000"/>
              </a:lnSpc>
            </a:pPr>
            <a:r>
              <a:rPr lang="en-US" altLang="en-US" dirty="0"/>
              <a:t>Data Transmission Rate—</a:t>
            </a:r>
            <a:br>
              <a:rPr lang="en-US" altLang="en-US" dirty="0"/>
            </a:br>
            <a:r>
              <a:rPr lang="en-US" altLang="en-US" dirty="0"/>
              <a:t>Network Performance</a:t>
            </a:r>
          </a:p>
        </p:txBody>
      </p:sp>
      <p:sp>
        <p:nvSpPr>
          <p:cNvPr id="26627" name="Content Placeholder 2"/>
          <p:cNvSpPr>
            <a:spLocks noGrp="1"/>
          </p:cNvSpPr>
          <p:nvPr>
            <p:ph type="body" sz="quarter" idx="10"/>
          </p:nvPr>
        </p:nvSpPr>
        <p:spPr>
          <a:xfrm>
            <a:off x="406625" y="2133600"/>
            <a:ext cx="9147783" cy="4688114"/>
          </a:xfrm>
        </p:spPr>
        <p:txBody>
          <a:bodyPr/>
          <a:lstStyle/>
          <a:p>
            <a:pPr>
              <a:spcAft>
                <a:spcPts val="1200"/>
              </a:spcAft>
            </a:pPr>
            <a:r>
              <a:rPr lang="en-US" altLang="en-US" dirty="0"/>
              <a:t>Network performance can be degraded by several factors:</a:t>
            </a:r>
          </a:p>
          <a:p>
            <a:pPr lvl="1">
              <a:spcBef>
                <a:spcPts val="0"/>
              </a:spcBef>
              <a:spcAft>
                <a:spcPts val="1200"/>
              </a:spcAft>
            </a:pPr>
            <a:r>
              <a:rPr lang="en-US" altLang="en-US" dirty="0"/>
              <a:t>Required network traffic</a:t>
            </a:r>
          </a:p>
          <a:p>
            <a:pPr lvl="1">
              <a:spcBef>
                <a:spcPts val="0"/>
              </a:spcBef>
              <a:spcAft>
                <a:spcPts val="1200"/>
              </a:spcAft>
            </a:pPr>
            <a:r>
              <a:rPr lang="en-US" altLang="en-US" dirty="0"/>
              <a:t>Packet loss</a:t>
            </a:r>
          </a:p>
          <a:p>
            <a:pPr lvl="1">
              <a:spcBef>
                <a:spcPts val="0"/>
              </a:spcBef>
              <a:spcAft>
                <a:spcPts val="1200"/>
              </a:spcAft>
            </a:pPr>
            <a:r>
              <a:rPr lang="en-US" altLang="en-US" dirty="0"/>
              <a:t>Latency </a:t>
            </a:r>
          </a:p>
          <a:p>
            <a:pPr>
              <a:spcAft>
                <a:spcPts val="1200"/>
              </a:spcAft>
            </a:pPr>
            <a:r>
              <a:rPr lang="en-US" altLang="en-US" dirty="0"/>
              <a:t>Example:</a:t>
            </a:r>
          </a:p>
          <a:p>
            <a:pPr lvl="1">
              <a:spcBef>
                <a:spcPts val="0"/>
              </a:spcBef>
              <a:spcAft>
                <a:spcPts val="1200"/>
              </a:spcAft>
            </a:pPr>
            <a:r>
              <a:rPr lang="en-US" altLang="en-US" dirty="0"/>
              <a:t>If bandwidth on your cabled network is 100 Mbps, throughput is usually about 70 Mbps, because of communication overhead</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16</a:t>
            </a:fld>
            <a:endParaRPr lang="en-US" dirty="0"/>
          </a:p>
        </p:txBody>
      </p:sp>
    </p:spTree>
    <p:custDataLst>
      <p:tags r:id="rId1"/>
    </p:custDataLst>
    <p:extLst>
      <p:ext uri="{BB962C8B-B14F-4D97-AF65-F5344CB8AC3E}">
        <p14:creationId xmlns:p14="http://schemas.microsoft.com/office/powerpoint/2010/main" val="2929057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How Devices Connect to a Network</a:t>
            </a:r>
          </a:p>
        </p:txBody>
      </p:sp>
      <p:sp>
        <p:nvSpPr>
          <p:cNvPr id="24579" name="Content Placeholder 2"/>
          <p:cNvSpPr>
            <a:spLocks noGrp="1"/>
          </p:cNvSpPr>
          <p:nvPr>
            <p:ph type="body" sz="quarter" idx="10"/>
          </p:nvPr>
        </p:nvSpPr>
        <p:spPr>
          <a:xfrm>
            <a:off x="406625" y="2133599"/>
            <a:ext cx="9147783" cy="4223657"/>
          </a:xfrm>
        </p:spPr>
        <p:txBody>
          <a:bodyPr/>
          <a:lstStyle/>
          <a:p>
            <a:pPr>
              <a:spcAft>
                <a:spcPts val="1200"/>
              </a:spcAft>
            </a:pPr>
            <a:r>
              <a:rPr lang="en-US" altLang="en-US" dirty="0"/>
              <a:t>Wired or wireless connections</a:t>
            </a:r>
          </a:p>
          <a:p>
            <a:pPr>
              <a:spcAft>
                <a:spcPts val="1200"/>
              </a:spcAft>
            </a:pPr>
            <a:r>
              <a:rPr lang="en-US" altLang="en-US" dirty="0"/>
              <a:t>Network may or may not be connected to the Internet</a:t>
            </a:r>
          </a:p>
          <a:p>
            <a:pPr lvl="1">
              <a:spcBef>
                <a:spcPts val="0"/>
              </a:spcBef>
              <a:spcAft>
                <a:spcPts val="1200"/>
              </a:spcAft>
            </a:pPr>
            <a:r>
              <a:rPr lang="en-US" altLang="en-US" dirty="0"/>
              <a:t>An </a:t>
            </a:r>
            <a:r>
              <a:rPr lang="en-US" altLang="en-US" b="1" dirty="0">
                <a:solidFill>
                  <a:srgbClr val="FF0000"/>
                </a:solidFill>
              </a:rPr>
              <a:t>Inter</a:t>
            </a:r>
            <a:r>
              <a:rPr lang="en-US" altLang="en-US" dirty="0"/>
              <a:t>net connection requires an ISP</a:t>
            </a:r>
          </a:p>
          <a:p>
            <a:pPr lvl="1">
              <a:spcBef>
                <a:spcPts val="0"/>
              </a:spcBef>
              <a:spcAft>
                <a:spcPts val="1200"/>
              </a:spcAft>
            </a:pPr>
            <a:r>
              <a:rPr lang="en-US" altLang="en-US" dirty="0"/>
              <a:t>An </a:t>
            </a:r>
            <a:r>
              <a:rPr lang="en-US" altLang="en-US" b="1" dirty="0">
                <a:solidFill>
                  <a:srgbClr val="FF0000"/>
                </a:solidFill>
              </a:rPr>
              <a:t>Intra</a:t>
            </a:r>
            <a:r>
              <a:rPr lang="en-US" altLang="en-US" dirty="0"/>
              <a:t>net is a private network and does not connect to the Internet </a:t>
            </a:r>
            <a:endParaRPr lang="en-US" dirty="0"/>
          </a:p>
          <a:p>
            <a:pPr marL="1095375" lvl="2" indent="-342900">
              <a:spcBef>
                <a:spcPts val="0"/>
              </a:spcBef>
              <a:spcAft>
                <a:spcPts val="1200"/>
              </a:spcAft>
              <a:buFont typeface="Wingdings" panose="05000000000000000000" pitchFamily="2" charset="2"/>
              <a:buChar char="§"/>
            </a:pPr>
            <a:r>
              <a:rPr lang="en-US" dirty="0"/>
              <a:t>Accessible only by the devices within the organization</a:t>
            </a:r>
            <a:endParaRPr lang="en-US" altLang="en-US" dirty="0"/>
          </a:p>
          <a:p>
            <a:pPr marL="1092200" lvl="2" indent="-342900">
              <a:spcBef>
                <a:spcPts val="0"/>
              </a:spcBef>
              <a:spcAft>
                <a:spcPts val="1200"/>
              </a:spcAft>
              <a:buFont typeface="Wingdings" panose="05000000000000000000" pitchFamily="2" charset="2"/>
              <a:buChar char="§"/>
            </a:pPr>
            <a:r>
              <a:rPr lang="en-US" altLang="en-US" dirty="0"/>
              <a:t>May connect offices together, regardless of their location, without providing Internet access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17</a:t>
            </a:fld>
            <a:endParaRPr lang="en-US" dirty="0"/>
          </a:p>
        </p:txBody>
      </p:sp>
    </p:spTree>
    <p:custDataLst>
      <p:tags r:id="rId1"/>
    </p:custDataLst>
    <p:extLst>
      <p:ext uri="{BB962C8B-B14F-4D97-AF65-F5344CB8AC3E}">
        <p14:creationId xmlns:p14="http://schemas.microsoft.com/office/powerpoint/2010/main" val="789086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Wired Connection Types</a:t>
            </a:r>
          </a:p>
        </p:txBody>
      </p:sp>
      <p:sp>
        <p:nvSpPr>
          <p:cNvPr id="29699" name="Content Placeholder 2"/>
          <p:cNvSpPr>
            <a:spLocks noGrp="1"/>
          </p:cNvSpPr>
          <p:nvPr>
            <p:ph type="body" sz="quarter" idx="10"/>
          </p:nvPr>
        </p:nvSpPr>
        <p:spPr>
          <a:xfrm>
            <a:off x="406625" y="2133600"/>
            <a:ext cx="9147783" cy="4673600"/>
          </a:xfrm>
        </p:spPr>
        <p:txBody>
          <a:bodyPr/>
          <a:lstStyle/>
          <a:p>
            <a:pPr>
              <a:spcAft>
                <a:spcPts val="1200"/>
              </a:spcAft>
            </a:pPr>
            <a:r>
              <a:rPr lang="en-US" altLang="en-US" dirty="0"/>
              <a:t>Dial-up: Copper phone lines connected to an ISP’s modem</a:t>
            </a:r>
          </a:p>
          <a:p>
            <a:pPr lvl="1">
              <a:spcBef>
                <a:spcPts val="0"/>
              </a:spcBef>
              <a:spcAft>
                <a:spcPts val="1200"/>
              </a:spcAft>
            </a:pPr>
            <a:r>
              <a:rPr lang="en-US" altLang="en-US" dirty="0"/>
              <a:t>Limited to 56 Kbps, the slowest connection type</a:t>
            </a:r>
          </a:p>
          <a:p>
            <a:pPr>
              <a:spcAft>
                <a:spcPts val="1200"/>
              </a:spcAft>
            </a:pPr>
            <a:r>
              <a:rPr lang="en-US" altLang="en-US" dirty="0"/>
              <a:t>Broadband: Higher-quality copper phone lines or coaxial cable</a:t>
            </a:r>
          </a:p>
          <a:p>
            <a:pPr lvl="1">
              <a:spcBef>
                <a:spcPts val="0"/>
              </a:spcBef>
              <a:spcAft>
                <a:spcPts val="1200"/>
              </a:spcAft>
            </a:pPr>
            <a:r>
              <a:rPr lang="en-US" altLang="en-US" dirty="0"/>
              <a:t>Faster than dialup: ~768 Kbps and higher</a:t>
            </a:r>
          </a:p>
          <a:p>
            <a:pPr>
              <a:spcAft>
                <a:spcPts val="1200"/>
              </a:spcAft>
            </a:pPr>
            <a:r>
              <a:rPr lang="en-US" altLang="en-US" dirty="0"/>
              <a:t>Fiber-optic: Transmitting pulses of light through an optical fiber</a:t>
            </a:r>
            <a:endParaRPr lang="en-US" dirty="0"/>
          </a:p>
          <a:p>
            <a:pPr lvl="1">
              <a:spcBef>
                <a:spcPts val="0"/>
              </a:spcBef>
              <a:spcAft>
                <a:spcPts val="1200"/>
              </a:spcAft>
            </a:pPr>
            <a:r>
              <a:rPr lang="en-US" dirty="0"/>
              <a:t> ~ 500 Mbps</a:t>
            </a:r>
          </a:p>
          <a:p>
            <a:pPr lvl="1"/>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18</a:t>
            </a:fld>
            <a:endParaRPr lang="en-US" dirty="0"/>
          </a:p>
        </p:txBody>
      </p:sp>
    </p:spTree>
    <p:custDataLst>
      <p:tags r:id="rId1"/>
    </p:custDataLst>
    <p:extLst>
      <p:ext uri="{BB962C8B-B14F-4D97-AF65-F5344CB8AC3E}">
        <p14:creationId xmlns:p14="http://schemas.microsoft.com/office/powerpoint/2010/main" val="2049883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Wireless Connections</a:t>
            </a:r>
          </a:p>
        </p:txBody>
      </p:sp>
      <p:sp>
        <p:nvSpPr>
          <p:cNvPr id="29699" name="Content Placeholder 2"/>
          <p:cNvSpPr>
            <a:spLocks noGrp="1"/>
          </p:cNvSpPr>
          <p:nvPr>
            <p:ph type="body" sz="quarter" idx="10"/>
          </p:nvPr>
        </p:nvSpPr>
        <p:spPr>
          <a:xfrm>
            <a:off x="406625" y="2133599"/>
            <a:ext cx="9147783" cy="4542971"/>
          </a:xfrm>
        </p:spPr>
        <p:txBody>
          <a:bodyPr/>
          <a:lstStyle/>
          <a:p>
            <a:pPr>
              <a:spcAft>
                <a:spcPts val="1200"/>
              </a:spcAft>
            </a:pPr>
            <a:r>
              <a:rPr lang="en-US" altLang="en-US" dirty="0"/>
              <a:t>Wi-Fi: Local area network</a:t>
            </a:r>
          </a:p>
          <a:p>
            <a:pPr lvl="1">
              <a:spcBef>
                <a:spcPts val="0"/>
              </a:spcBef>
              <a:spcAft>
                <a:spcPts val="1200"/>
              </a:spcAft>
            </a:pPr>
            <a:r>
              <a:rPr lang="en-US" altLang="en-US" dirty="0"/>
              <a:t>Connects laptops and mobile devices to a wireless access point, which in turn connects to the Internet through a wired network</a:t>
            </a:r>
          </a:p>
          <a:p>
            <a:pPr lvl="1">
              <a:spcBef>
                <a:spcPts val="0"/>
              </a:spcBef>
              <a:spcAft>
                <a:spcPts val="1200"/>
              </a:spcAft>
            </a:pPr>
            <a:r>
              <a:rPr lang="en-US" altLang="en-US" dirty="0"/>
              <a:t>Used extensively by hotels and airports</a:t>
            </a:r>
          </a:p>
          <a:p>
            <a:pPr lvl="1">
              <a:spcBef>
                <a:spcPts val="0"/>
              </a:spcBef>
              <a:spcAft>
                <a:spcPts val="1200"/>
              </a:spcAft>
            </a:pPr>
            <a:r>
              <a:rPr lang="en-US" altLang="en-US" dirty="0"/>
              <a:t>Speeds range from 1 Mbps to 200+ Mbps, depending on a variety of factors</a:t>
            </a:r>
          </a:p>
          <a:p>
            <a:pPr>
              <a:spcAft>
                <a:spcPts val="1200"/>
              </a:spcAft>
            </a:pPr>
            <a:r>
              <a:rPr lang="en-US" altLang="en-US" dirty="0"/>
              <a:t>Satellite: Uses communication satellites</a:t>
            </a:r>
          </a:p>
          <a:p>
            <a:pPr lvl="1">
              <a:spcBef>
                <a:spcPts val="0"/>
              </a:spcBef>
              <a:spcAft>
                <a:spcPts val="1200"/>
              </a:spcAft>
            </a:pPr>
            <a:r>
              <a:rPr lang="en-US" altLang="en-US" dirty="0"/>
              <a:t>Speed ~ 50 Mbps</a:t>
            </a:r>
          </a:p>
          <a:p>
            <a:pPr lvl="1"/>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19</a:t>
            </a:fld>
            <a:endParaRPr lang="en-US" dirty="0"/>
          </a:p>
        </p:txBody>
      </p:sp>
    </p:spTree>
    <p:custDataLst>
      <p:tags r:id="rId1"/>
    </p:custDataLst>
    <p:extLst>
      <p:ext uri="{BB962C8B-B14F-4D97-AF65-F5344CB8AC3E}">
        <p14:creationId xmlns:p14="http://schemas.microsoft.com/office/powerpoint/2010/main" val="2108530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Networks</a:t>
            </a:r>
          </a:p>
        </p:txBody>
      </p:sp>
      <p:sp>
        <p:nvSpPr>
          <p:cNvPr id="17411" name="Text Placeholder 3"/>
          <p:cNvSpPr>
            <a:spLocks noGrp="1"/>
          </p:cNvSpPr>
          <p:nvPr>
            <p:ph type="body" sz="quarter" idx="10"/>
          </p:nvPr>
        </p:nvSpPr>
        <p:spPr>
          <a:xfrm>
            <a:off x="406625" y="2133599"/>
            <a:ext cx="9147783" cy="3330315"/>
          </a:xfrm>
        </p:spPr>
        <p:txBody>
          <a:bodyPr/>
          <a:lstStyle/>
          <a:p>
            <a:pPr lvl="0">
              <a:spcAft>
                <a:spcPts val="1200"/>
              </a:spcAft>
            </a:pPr>
            <a:r>
              <a:rPr lang="en-US" dirty="0"/>
              <a:t>Define a communication network</a:t>
            </a:r>
          </a:p>
          <a:p>
            <a:pPr lvl="0">
              <a:spcAft>
                <a:spcPts val="1200"/>
              </a:spcAft>
            </a:pPr>
            <a:r>
              <a:rPr lang="en-US" dirty="0"/>
              <a:t>Explain the purposes and benefits of a communication network</a:t>
            </a:r>
          </a:p>
          <a:p>
            <a:pPr lvl="0">
              <a:spcAft>
                <a:spcPts val="1200"/>
              </a:spcAft>
            </a:pPr>
            <a:r>
              <a:rPr lang="en-US" dirty="0"/>
              <a:t>Explain the Internet and World Wide Web, their histories, and their structures</a:t>
            </a:r>
          </a:p>
          <a:p>
            <a:pPr lvl="0">
              <a:spcAft>
                <a:spcPts val="1200"/>
              </a:spcAft>
            </a:pPr>
            <a:r>
              <a:rPr lang="en-US" dirty="0"/>
              <a:t>Describe different ways of connecting to the Internet </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a:t>
            </a:fld>
            <a:endParaRPr lang="en-US" dirty="0"/>
          </a:p>
        </p:txBody>
      </p:sp>
      <p:sp>
        <p:nvSpPr>
          <p:cNvPr id="5" name="Text Placeholder 2">
            <a:extLst>
              <a:ext uri="{FF2B5EF4-FFF2-40B4-BE49-F238E27FC236}">
                <a16:creationId xmlns:a16="http://schemas.microsoft.com/office/drawing/2014/main" id="{4A93D8C5-2BA3-434F-8519-174C228BA043}"/>
              </a:ext>
            </a:extLst>
          </p:cNvPr>
          <p:cNvSpPr txBox="1">
            <a:spLocks/>
          </p:cNvSpPr>
          <p:nvPr/>
        </p:nvSpPr>
        <p:spPr>
          <a:xfrm>
            <a:off x="406625" y="1209235"/>
            <a:ext cx="9147783" cy="509498"/>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lvl="0"/>
            <a:r>
              <a:rPr lang="en-US" altLang="en-US" sz="2400" b="1" kern="0" dirty="0">
                <a:solidFill>
                  <a:srgbClr val="1E1860"/>
                </a:solidFill>
                <a:latin typeface="Century Gothic" panose="020B0502020202020204" pitchFamily="34" charset="0"/>
              </a:rPr>
              <a:t>Learning Objectives</a:t>
            </a:r>
            <a:endParaRPr lang="en-US" sz="2400" b="1" kern="0" dirty="0">
              <a:solidFill>
                <a:srgbClr val="1E1860"/>
              </a:solidFill>
              <a:latin typeface="Century Gothic" panose="020B0502020202020204" pitchFamily="34" charset="0"/>
            </a:endParaRPr>
          </a:p>
        </p:txBody>
      </p:sp>
    </p:spTree>
    <p:custDataLst>
      <p:tags r:id="rId1"/>
    </p:custDataLst>
    <p:extLst>
      <p:ext uri="{BB962C8B-B14F-4D97-AF65-F5344CB8AC3E}">
        <p14:creationId xmlns:p14="http://schemas.microsoft.com/office/powerpoint/2010/main" val="1788400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50DAA8E-55D9-2A45-850F-E587BF4B255F}"/>
              </a:ext>
            </a:extLst>
          </p:cNvPr>
          <p:cNvSpPr>
            <a:spLocks noGrp="1"/>
          </p:cNvSpPr>
          <p:nvPr>
            <p:ph type="title"/>
          </p:nvPr>
        </p:nvSpPr>
        <p:spPr/>
        <p:txBody>
          <a:bodyPr/>
          <a:lstStyle/>
          <a:p>
            <a:r>
              <a:rPr lang="en-US" altLang="en-US" dirty="0"/>
              <a:t>Wireless Telephone Technology </a:t>
            </a:r>
            <a:endParaRPr lang="en-US" dirty="0"/>
          </a:p>
        </p:txBody>
      </p:sp>
      <p:sp>
        <p:nvSpPr>
          <p:cNvPr id="29699" name="Content Placeholder 2"/>
          <p:cNvSpPr>
            <a:spLocks noGrp="1"/>
          </p:cNvSpPr>
          <p:nvPr>
            <p:ph type="body" sz="quarter" idx="10"/>
          </p:nvPr>
        </p:nvSpPr>
        <p:spPr>
          <a:xfrm>
            <a:off x="406625" y="2133599"/>
            <a:ext cx="9147783" cy="4164725"/>
          </a:xfrm>
        </p:spPr>
        <p:txBody>
          <a:bodyPr/>
          <a:lstStyle/>
          <a:p>
            <a:pPr>
              <a:spcAft>
                <a:spcPts val="1200"/>
              </a:spcAft>
            </a:pPr>
            <a:r>
              <a:rPr lang="en-US" altLang="en-US" dirty="0"/>
              <a:t>1G, 2G, 2.5G, 3G, 4G, and 5G are generations of wireless telephone technology </a:t>
            </a:r>
          </a:p>
          <a:p>
            <a:pPr lvl="1">
              <a:spcBef>
                <a:spcPts val="0"/>
              </a:spcBef>
              <a:spcAft>
                <a:spcPts val="1200"/>
              </a:spcAft>
            </a:pPr>
            <a:r>
              <a:rPr lang="en-US" altLang="en-US" dirty="0"/>
              <a:t>3G: Third generation technology introduced in 2001 </a:t>
            </a:r>
          </a:p>
          <a:p>
            <a:pPr marL="1095375" lvl="2" indent="-342900">
              <a:spcBef>
                <a:spcPts val="0"/>
              </a:spcBef>
              <a:spcAft>
                <a:spcPts val="1200"/>
              </a:spcAft>
              <a:buFont typeface="Wingdings" panose="05000000000000000000" pitchFamily="2" charset="2"/>
              <a:buChar char="§"/>
            </a:pPr>
            <a:r>
              <a:rPr lang="en-US" altLang="en-US" dirty="0"/>
              <a:t>Data transmission speed is up to 2 Mbps</a:t>
            </a:r>
          </a:p>
          <a:p>
            <a:pPr marL="1095375" lvl="2" indent="-342900">
              <a:spcBef>
                <a:spcPts val="0"/>
              </a:spcBef>
              <a:spcAft>
                <a:spcPts val="1200"/>
              </a:spcAft>
              <a:buFont typeface="Wingdings" panose="05000000000000000000" pitchFamily="2" charset="2"/>
              <a:buChar char="§"/>
            </a:pPr>
            <a:r>
              <a:rPr lang="en-US" altLang="en-US" dirty="0"/>
              <a:t>High-speed web </a:t>
            </a:r>
          </a:p>
          <a:p>
            <a:pPr marL="1095375" lvl="2" indent="-342900">
              <a:spcBef>
                <a:spcPts val="0"/>
              </a:spcBef>
              <a:spcAft>
                <a:spcPts val="1200"/>
              </a:spcAft>
              <a:buFont typeface="Wingdings" panose="05000000000000000000" pitchFamily="2" charset="2"/>
              <a:buChar char="§"/>
            </a:pPr>
            <a:r>
              <a:rPr lang="en-US" altLang="en-US" dirty="0"/>
              <a:t>Video conferencing </a:t>
            </a:r>
          </a:p>
          <a:p>
            <a:pPr marL="1095375" lvl="2" indent="-342900">
              <a:spcBef>
                <a:spcPts val="0"/>
              </a:spcBef>
              <a:spcAft>
                <a:spcPts val="1200"/>
              </a:spcAft>
              <a:buFont typeface="Wingdings" panose="05000000000000000000" pitchFamily="2" charset="2"/>
              <a:buChar char="§"/>
            </a:pPr>
            <a:r>
              <a:rPr lang="en-US" altLang="en-US" dirty="0"/>
              <a:t>TV streaming</a:t>
            </a:r>
          </a:p>
          <a:p>
            <a:pPr marL="1095375" lvl="2" indent="-342900">
              <a:spcBef>
                <a:spcPts val="0"/>
              </a:spcBef>
              <a:spcAft>
                <a:spcPts val="1200"/>
              </a:spcAft>
              <a:buFont typeface="Wingdings" panose="05000000000000000000" pitchFamily="2" charset="2"/>
              <a:buChar char="§"/>
            </a:pPr>
            <a:r>
              <a:rPr lang="en-US" altLang="en-US" dirty="0"/>
              <a:t>Wideband Code Division Multiple Access standard</a:t>
            </a:r>
          </a:p>
          <a:p>
            <a:pPr lvl="1"/>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20</a:t>
            </a:fld>
            <a:endParaRPr lang="en-US" dirty="0"/>
          </a:p>
        </p:txBody>
      </p:sp>
    </p:spTree>
    <p:custDataLst>
      <p:tags r:id="rId1"/>
    </p:custDataLst>
    <p:extLst>
      <p:ext uri="{BB962C8B-B14F-4D97-AF65-F5344CB8AC3E}">
        <p14:creationId xmlns:p14="http://schemas.microsoft.com/office/powerpoint/2010/main" val="15011296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Wireless Telephone Technology</a:t>
            </a:r>
          </a:p>
        </p:txBody>
      </p:sp>
      <p:sp>
        <p:nvSpPr>
          <p:cNvPr id="29699" name="Content Placeholder 2"/>
          <p:cNvSpPr>
            <a:spLocks noGrp="1"/>
          </p:cNvSpPr>
          <p:nvPr>
            <p:ph type="body" sz="quarter" idx="10"/>
          </p:nvPr>
        </p:nvSpPr>
        <p:spPr>
          <a:xfrm>
            <a:off x="406625" y="2133599"/>
            <a:ext cx="9147783" cy="4847771"/>
          </a:xfrm>
        </p:spPr>
        <p:txBody>
          <a:bodyPr/>
          <a:lstStyle/>
          <a:p>
            <a:r>
              <a:rPr lang="en-US" altLang="en-US" dirty="0"/>
              <a:t>4G: Fourth generation, introduced in 2008</a:t>
            </a:r>
          </a:p>
          <a:p>
            <a:pPr lvl="1"/>
            <a:r>
              <a:rPr lang="en-US" altLang="en-US" dirty="0"/>
              <a:t>Capable of providing speeds of 100 Mbps to 1 Gbps</a:t>
            </a:r>
          </a:p>
          <a:p>
            <a:pPr lvl="1"/>
            <a:r>
              <a:rPr lang="en-US" altLang="en-US" dirty="0"/>
              <a:t>Mobile multimedia</a:t>
            </a:r>
          </a:p>
          <a:p>
            <a:pPr lvl="1"/>
            <a:r>
              <a:rPr lang="en-US" altLang="en-US" dirty="0"/>
              <a:t>Customized personal services</a:t>
            </a:r>
          </a:p>
          <a:p>
            <a:pPr lvl="1">
              <a:spcAft>
                <a:spcPts val="1200"/>
              </a:spcAft>
            </a:pPr>
            <a:r>
              <a:rPr lang="en-US" dirty="0"/>
              <a:t>Wireless interoperability microwave access </a:t>
            </a:r>
            <a:r>
              <a:rPr lang="en-US" altLang="en-US" dirty="0"/>
              <a:t>and long-term evolution standards</a:t>
            </a:r>
          </a:p>
          <a:p>
            <a:r>
              <a:rPr lang="en-US" altLang="en-US" dirty="0"/>
              <a:t>5G: Next major step in the evolution of mobile telecommunications</a:t>
            </a:r>
          </a:p>
          <a:p>
            <a:pPr lvl="1"/>
            <a:r>
              <a:rPr lang="en-US" altLang="en-US" dirty="0"/>
              <a:t>Undergoing testing (2016)</a:t>
            </a:r>
          </a:p>
          <a:p>
            <a:pPr lvl="1"/>
            <a:r>
              <a:rPr lang="en-US" altLang="en-US" dirty="0"/>
              <a:t>Expected to be widely available by 2020</a:t>
            </a:r>
          </a:p>
          <a:p>
            <a:pPr lvl="2"/>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21</a:t>
            </a:fld>
            <a:endParaRPr lang="en-US" dirty="0"/>
          </a:p>
        </p:txBody>
      </p:sp>
    </p:spTree>
    <p:custDataLst>
      <p:tags r:id="rId1"/>
    </p:custDataLst>
    <p:extLst>
      <p:ext uri="{BB962C8B-B14F-4D97-AF65-F5344CB8AC3E}">
        <p14:creationId xmlns:p14="http://schemas.microsoft.com/office/powerpoint/2010/main" val="36557395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altLang="en-US" dirty="0"/>
              <a:t>Networks</a:t>
            </a:r>
          </a:p>
        </p:txBody>
      </p:sp>
      <p:sp>
        <p:nvSpPr>
          <p:cNvPr id="9" name="Text Placeholder 8">
            <a:extLst>
              <a:ext uri="{FF2B5EF4-FFF2-40B4-BE49-F238E27FC236}">
                <a16:creationId xmlns:a16="http://schemas.microsoft.com/office/drawing/2014/main" id="{5B163312-4631-7B49-B971-E4702976C147}"/>
              </a:ext>
            </a:extLst>
          </p:cNvPr>
          <p:cNvSpPr>
            <a:spLocks noGrp="1"/>
          </p:cNvSpPr>
          <p:nvPr>
            <p:ph type="body" sz="quarter" idx="10"/>
          </p:nvPr>
        </p:nvSpPr>
        <p:spPr/>
        <p:txBody>
          <a:bodyPr/>
          <a:lstStyle/>
          <a:p>
            <a:pPr marL="342900" lvl="0" indent="-342900">
              <a:spcAft>
                <a:spcPts val="1200"/>
              </a:spcAft>
              <a:buFont typeface="Arial" panose="020B0604020202020204" pitchFamily="34" charset="0"/>
              <a:buChar char="•"/>
            </a:pPr>
            <a:r>
              <a:rPr lang="en-US" dirty="0"/>
              <a:t>Defined a communication network and explained its purposes and benefits</a:t>
            </a:r>
          </a:p>
          <a:p>
            <a:pPr marL="342900" lvl="0" indent="-342900">
              <a:spcAft>
                <a:spcPts val="1200"/>
              </a:spcAft>
              <a:buFont typeface="Arial" panose="020B0604020202020204" pitchFamily="34" charset="0"/>
              <a:buChar char="•"/>
            </a:pPr>
            <a:r>
              <a:rPr lang="en-US" dirty="0"/>
              <a:t>Explained the Internet and the World Wide Web, their histories, and their structures</a:t>
            </a:r>
          </a:p>
          <a:p>
            <a:pPr marL="342900" lvl="0" indent="-342900">
              <a:spcAft>
                <a:spcPts val="1200"/>
              </a:spcAft>
              <a:buFont typeface="Arial" panose="020B0604020202020204" pitchFamily="34" charset="0"/>
              <a:buChar char="•"/>
            </a:pPr>
            <a:r>
              <a:rPr lang="en-US" dirty="0"/>
              <a:t>Described ways to connect to the Internet</a:t>
            </a:r>
          </a:p>
          <a:p>
            <a:endParaRPr lang="en-US" dirty="0"/>
          </a:p>
        </p:txBody>
      </p:sp>
      <p:sp>
        <p:nvSpPr>
          <p:cNvPr id="10" name="Text Placeholder 9">
            <a:extLst>
              <a:ext uri="{FF2B5EF4-FFF2-40B4-BE49-F238E27FC236}">
                <a16:creationId xmlns:a16="http://schemas.microsoft.com/office/drawing/2014/main" id="{A383F423-D7CE-6643-BA33-73E808761578}"/>
              </a:ext>
            </a:extLst>
          </p:cNvPr>
          <p:cNvSpPr>
            <a:spLocks noGrp="1"/>
          </p:cNvSpPr>
          <p:nvPr>
            <p:ph type="body" sz="quarter" idx="11"/>
          </p:nvPr>
        </p:nvSpPr>
        <p:spPr/>
        <p:txBody>
          <a:bodyPr/>
          <a:lstStyle/>
          <a:p>
            <a:r>
              <a:rPr lang="en-US" altLang="en-US" b="1" dirty="0"/>
              <a:t>Summary</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22</a:t>
            </a:fld>
            <a:endParaRPr lang="en-US" dirty="0"/>
          </a:p>
        </p:txBody>
      </p:sp>
    </p:spTree>
    <p:custDataLst>
      <p:tags r:id="rId1"/>
    </p:custDataLst>
    <p:extLst>
      <p:ext uri="{BB962C8B-B14F-4D97-AF65-F5344CB8AC3E}">
        <p14:creationId xmlns:p14="http://schemas.microsoft.com/office/powerpoint/2010/main" val="3233838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Networks</a:t>
            </a:r>
          </a:p>
        </p:txBody>
      </p:sp>
      <p:sp>
        <p:nvSpPr>
          <p:cNvPr id="36867" name="Text Placeholder 2"/>
          <p:cNvSpPr>
            <a:spLocks noGrp="1"/>
          </p:cNvSpPr>
          <p:nvPr>
            <p:ph type="body" sz="quarter" idx="15"/>
          </p:nvPr>
        </p:nvSpPr>
        <p:spPr/>
        <p:txBody>
          <a:bodyPr/>
          <a:lstStyle/>
          <a:p>
            <a:r>
              <a:rPr lang="en-US" altLang="en-US" dirty="0"/>
              <a:t>References </a:t>
            </a:r>
          </a:p>
          <a:p>
            <a:r>
              <a:rPr lang="en-US" altLang="en-US" b="0" dirty="0"/>
              <a:t> </a:t>
            </a:r>
          </a:p>
          <a:p>
            <a:endParaRPr lang="en-US" altLang="en-US" b="0" dirty="0"/>
          </a:p>
          <a:p>
            <a:endParaRPr lang="en-US" altLang="en-US" b="0" dirty="0"/>
          </a:p>
        </p:txBody>
      </p:sp>
      <p:sp>
        <p:nvSpPr>
          <p:cNvPr id="3" name="Content Placeholder 2">
            <a:extLst>
              <a:ext uri="{FF2B5EF4-FFF2-40B4-BE49-F238E27FC236}">
                <a16:creationId xmlns:a16="http://schemas.microsoft.com/office/drawing/2014/main" id="{2F7422CE-165C-BD4F-A9CA-754C11A0A65A}"/>
              </a:ext>
            </a:extLst>
          </p:cNvPr>
          <p:cNvSpPr>
            <a:spLocks noGrp="1"/>
          </p:cNvSpPr>
          <p:nvPr>
            <p:ph sz="quarter" idx="14"/>
          </p:nvPr>
        </p:nvSpPr>
        <p:spPr>
          <a:xfrm>
            <a:off x="417915" y="1769781"/>
            <a:ext cx="9351109" cy="5792161"/>
          </a:xfrm>
        </p:spPr>
        <p:txBody>
          <a:bodyPr/>
          <a:lstStyle/>
          <a:p>
            <a:pPr marL="0" indent="0">
              <a:lnSpc>
                <a:spcPct val="110000"/>
              </a:lnSpc>
              <a:spcAft>
                <a:spcPts val="1200"/>
              </a:spcAft>
            </a:pPr>
            <a:r>
              <a:rPr lang="en-US" altLang="en-US" sz="1800" dirty="0">
                <a:solidFill>
                  <a:schemeClr val="tx1"/>
                </a:solidFill>
              </a:rPr>
              <a:t>Wikipedia. (n.d.). Computer network. Retrieved from </a:t>
            </a:r>
            <a:r>
              <a:rPr lang="en-US" altLang="en-US" sz="1800" dirty="0">
                <a:solidFill>
                  <a:schemeClr val="tx1"/>
                </a:solidFill>
                <a:hlinkClick r:id="rId4"/>
              </a:rPr>
              <a:t>http://en.wikipedia.org/wiki/Computer_network</a:t>
            </a:r>
            <a:endParaRPr lang="en-US" altLang="en-US" sz="1800" dirty="0">
              <a:solidFill>
                <a:schemeClr val="tx1"/>
              </a:solidFill>
            </a:endParaRPr>
          </a:p>
          <a:p>
            <a:pPr marL="0" indent="0">
              <a:lnSpc>
                <a:spcPct val="110000"/>
              </a:lnSpc>
              <a:spcAft>
                <a:spcPts val="600"/>
              </a:spcAft>
            </a:pPr>
            <a:r>
              <a:rPr lang="en-US" altLang="en-US" sz="1800" b="1" dirty="0">
                <a:solidFill>
                  <a:schemeClr val="tx1"/>
                </a:solidFill>
              </a:rPr>
              <a:t>Images </a:t>
            </a:r>
          </a:p>
          <a:p>
            <a:pPr marL="0" indent="0">
              <a:lnSpc>
                <a:spcPct val="110000"/>
              </a:lnSpc>
              <a:spcAft>
                <a:spcPts val="1200"/>
              </a:spcAft>
            </a:pPr>
            <a:r>
              <a:rPr lang="en-US" altLang="en-US" sz="1800" dirty="0" err="1">
                <a:solidFill>
                  <a:schemeClr val="tx1"/>
                </a:solidFill>
              </a:rPr>
              <a:t>Ludovic.ferre</a:t>
            </a:r>
            <a:r>
              <a:rPr lang="en-US" altLang="en-US" sz="1800" dirty="0">
                <a:solidFill>
                  <a:schemeClr val="tx1"/>
                </a:solidFill>
              </a:rPr>
              <a:t>. (2010, April 22). Site-to-site network topology [online image]. Retrieved from </a:t>
            </a:r>
            <a:r>
              <a:rPr lang="en-US" altLang="en-US" sz="1800" dirty="0">
                <a:solidFill>
                  <a:schemeClr val="tx1"/>
                </a:solidFill>
                <a:hlinkClick r:id="rId5" tooltip="URL for referenced image"/>
              </a:rPr>
              <a:t>http://en.wikipedia.org/wiki/File:Virtual_Private_</a:t>
            </a:r>
            <a:br>
              <a:rPr lang="en-US" altLang="en-US" sz="1800" dirty="0">
                <a:solidFill>
                  <a:schemeClr val="tx1"/>
                </a:solidFill>
                <a:hlinkClick r:id="rId5" tooltip="URL for referenced image"/>
              </a:rPr>
            </a:br>
            <a:r>
              <a:rPr lang="en-US" altLang="en-US" sz="1800" dirty="0" err="1">
                <a:solidFill>
                  <a:schemeClr val="tx1"/>
                </a:solidFill>
                <a:hlinkClick r:id="rId5" tooltip="URL for referenced image"/>
              </a:rPr>
              <a:t>Network_overview.svg</a:t>
            </a:r>
            <a:r>
              <a:rPr lang="en-US" altLang="en-US" sz="1800" dirty="0">
                <a:solidFill>
                  <a:schemeClr val="tx1"/>
                </a:solidFill>
              </a:rPr>
              <a:t>. </a:t>
            </a:r>
            <a:r>
              <a:rPr lang="en-US" altLang="en-US" sz="1800" dirty="0">
                <a:solidFill>
                  <a:schemeClr val="tx1"/>
                </a:solidFill>
                <a:hlinkClick r:id="rId6" tooltip="URL for Creative Commons Attribution-ShareAlike 3.0 Unported License"/>
              </a:rPr>
              <a:t>Licensed through Creative Commons Attribution-ShareAlike 3.0 Unported License </a:t>
            </a:r>
            <a:endParaRPr lang="en-US" altLang="en-US" sz="1800" dirty="0">
              <a:solidFill>
                <a:schemeClr val="tx1"/>
              </a:solidFill>
            </a:endParaRPr>
          </a:p>
          <a:p>
            <a:pPr marL="0" indent="0">
              <a:lnSpc>
                <a:spcPct val="110000"/>
              </a:lnSpc>
              <a:spcAft>
                <a:spcPts val="1200"/>
              </a:spcAft>
            </a:pPr>
            <a:r>
              <a:rPr lang="en-US" altLang="en-US" sz="1800" dirty="0" err="1">
                <a:solidFill>
                  <a:schemeClr val="tx1"/>
                </a:solidFill>
              </a:rPr>
              <a:t>Ludovic.ferre</a:t>
            </a:r>
            <a:r>
              <a:rPr lang="en-US" altLang="en-US" sz="1800" dirty="0">
                <a:solidFill>
                  <a:schemeClr val="tx1"/>
                </a:solidFill>
              </a:rPr>
              <a:t>. (2010, April 16). Tier 1 and 2 ISP interconnections [online image]. Retrieved from </a:t>
            </a:r>
            <a:r>
              <a:rPr lang="en-US" altLang="en-US" sz="1800" dirty="0">
                <a:solidFill>
                  <a:schemeClr val="tx1"/>
                </a:solidFill>
                <a:hlinkClick r:id="rId7" tooltip="URL for referenced image"/>
              </a:rPr>
              <a:t>http://en.wikipedia.org/wiki/File:Internet_Connectivity_</a:t>
            </a:r>
            <a:br>
              <a:rPr lang="en-US" altLang="en-US" sz="1800" dirty="0">
                <a:solidFill>
                  <a:schemeClr val="tx1"/>
                </a:solidFill>
                <a:hlinkClick r:id="rId7" tooltip="URL for referenced image"/>
              </a:rPr>
            </a:br>
            <a:r>
              <a:rPr lang="en-US" altLang="en-US" sz="1800" dirty="0">
                <a:solidFill>
                  <a:schemeClr val="tx1"/>
                </a:solidFill>
                <a:hlinkClick r:id="rId7" tooltip="URL for referenced image"/>
              </a:rPr>
              <a:t>Distribution_%26_Core.svg</a:t>
            </a:r>
            <a:r>
              <a:rPr lang="en-US" altLang="en-US" sz="1800" dirty="0">
                <a:solidFill>
                  <a:schemeClr val="tx1"/>
                </a:solidFill>
              </a:rPr>
              <a:t>. </a:t>
            </a:r>
            <a:r>
              <a:rPr lang="en-US" altLang="en-US" sz="1800" dirty="0">
                <a:solidFill>
                  <a:schemeClr val="tx1"/>
                </a:solidFill>
                <a:hlinkClick r:id="rId6" tooltip="URL for Creative Commons Attribution-ShareAlike 3.0 Unported License"/>
              </a:rPr>
              <a:t>Licensed through Creative Commons Attribution-ShareAlike 3.0 Unported License</a:t>
            </a:r>
            <a:r>
              <a:rPr lang="en-US" altLang="en-US" sz="1800" dirty="0">
                <a:solidFill>
                  <a:schemeClr val="tx1"/>
                </a:solidFill>
              </a:rPr>
              <a:t> </a:t>
            </a:r>
          </a:p>
          <a:p>
            <a:endParaRPr lang="en-US"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23</a:t>
            </a:fld>
            <a:endParaRPr lang="en-US" dirty="0"/>
          </a:p>
        </p:txBody>
      </p:sp>
    </p:spTree>
    <p:custDataLst>
      <p:tags r:id="rId1"/>
    </p:custDataLst>
    <p:extLst>
      <p:ext uri="{BB962C8B-B14F-4D97-AF65-F5344CB8AC3E}">
        <p14:creationId xmlns:p14="http://schemas.microsoft.com/office/powerpoint/2010/main" val="14067392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767873" y="1474523"/>
            <a:ext cx="8647590" cy="661705"/>
          </a:xfrm>
        </p:spPr>
        <p:txBody>
          <a:bodyPr lIns="0"/>
          <a:lstStyle/>
          <a:p>
            <a:r>
              <a:rPr lang="en-US" altLang="en-US" sz="1200" dirty="0"/>
              <a:t>This material was developed by Oregon Health &amp; Science University, funded by the Department of Health and Human Services, Office of the National Coordinator for Health Information Technology under Award Number 90WT0001.</a:t>
            </a:r>
            <a:endParaRPr lang="en-US" sz="1200" dirty="0"/>
          </a:p>
        </p:txBody>
      </p:sp>
      <p:sp>
        <p:nvSpPr>
          <p:cNvPr id="5" name="Slide Number Placeholder 4"/>
          <p:cNvSpPr>
            <a:spLocks noGrp="1"/>
          </p:cNvSpPr>
          <p:nvPr>
            <p:ph type="sldNum" sz="quarter" idx="4294967295"/>
          </p:nvPr>
        </p:nvSpPr>
        <p:spPr>
          <a:xfrm>
            <a:off x="9498013" y="7099300"/>
            <a:ext cx="560387" cy="620713"/>
          </a:xfrm>
        </p:spPr>
        <p:txBody>
          <a:bodyPr/>
          <a:lstStyle/>
          <a:p>
            <a:fld id="{F3BF8891-5E06-46C2-89A4-6DB85D39BA35}" type="slidenum">
              <a:rPr lang="en-US" smtClean="0"/>
              <a:pPr/>
              <a:t>24</a:t>
            </a:fld>
            <a:endParaRPr lang="en-US" dirty="0"/>
          </a:p>
        </p:txBody>
      </p:sp>
      <p:sp>
        <p:nvSpPr>
          <p:cNvPr id="6"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2282769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What is a network?</a:t>
            </a:r>
          </a:p>
        </p:txBody>
      </p:sp>
      <p:sp>
        <p:nvSpPr>
          <p:cNvPr id="18435" name="Content Placeholder 2"/>
          <p:cNvSpPr>
            <a:spLocks noGrp="1"/>
          </p:cNvSpPr>
          <p:nvPr>
            <p:ph type="body" sz="quarter" idx="10"/>
          </p:nvPr>
        </p:nvSpPr>
        <p:spPr/>
        <p:txBody>
          <a:bodyPr/>
          <a:lstStyle/>
          <a:p>
            <a:r>
              <a:rPr lang="en-US" altLang="en-US" dirty="0"/>
              <a:t>“…a collection of computers and devices connected by communications channels that facilitates communications among users and allows users to share resources with other users.” </a:t>
            </a:r>
            <a:br>
              <a:rPr lang="en-US" altLang="en-US" dirty="0"/>
            </a:br>
            <a:endParaRPr lang="en-US" altLang="en-US" dirty="0"/>
          </a:p>
          <a:p>
            <a:pPr marL="0" indent="0">
              <a:buNone/>
            </a:pPr>
            <a:r>
              <a:rPr lang="en-US" altLang="en-US" sz="2000" dirty="0"/>
              <a:t>							—Wikipedia, 2011</a:t>
            </a:r>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3</a:t>
            </a:fld>
            <a:endParaRPr lang="en-US" dirty="0"/>
          </a:p>
        </p:txBody>
      </p:sp>
    </p:spTree>
    <p:custDataLst>
      <p:tags r:id="rId1"/>
    </p:custDataLst>
    <p:extLst>
      <p:ext uri="{BB962C8B-B14F-4D97-AF65-F5344CB8AC3E}">
        <p14:creationId xmlns:p14="http://schemas.microsoft.com/office/powerpoint/2010/main" val="1920673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What is a network? </a:t>
            </a:r>
          </a:p>
        </p:txBody>
      </p:sp>
      <p:sp>
        <p:nvSpPr>
          <p:cNvPr id="18435" name="Content Placeholder 2"/>
          <p:cNvSpPr>
            <a:spLocks noGrp="1"/>
          </p:cNvSpPr>
          <p:nvPr>
            <p:ph type="body" sz="quarter" idx="10"/>
          </p:nvPr>
        </p:nvSpPr>
        <p:spPr>
          <a:xfrm>
            <a:off x="406625" y="1870364"/>
            <a:ext cx="9147783" cy="2854036"/>
          </a:xfrm>
        </p:spPr>
        <p:txBody>
          <a:bodyPr/>
          <a:lstStyle/>
          <a:p>
            <a:pPr marL="0" indent="0">
              <a:buNone/>
            </a:pPr>
            <a:r>
              <a:rPr lang="en-US" altLang="en-US" dirty="0"/>
              <a:t>In plain English:</a:t>
            </a:r>
          </a:p>
          <a:p>
            <a:endParaRPr lang="en-US" altLang="en-US" dirty="0"/>
          </a:p>
          <a:p>
            <a:r>
              <a:rPr lang="en-US" altLang="en-US" dirty="0"/>
              <a:t>A network is made up of computers, printers, other devices, and some sort of media (cabling; wireless) that allows all of these devices to communicate with one another.</a:t>
            </a:r>
          </a:p>
        </p:txBody>
      </p:sp>
      <p:sp>
        <p:nvSpPr>
          <p:cNvPr id="2" name="Slide Number Placeholder 1"/>
          <p:cNvSpPr>
            <a:spLocks noGrp="1"/>
          </p:cNvSpPr>
          <p:nvPr>
            <p:ph type="sldNum" sz="quarter" idx="12"/>
          </p:nvPr>
        </p:nvSpPr>
        <p:spPr/>
        <p:txBody>
          <a:bodyPr/>
          <a:lstStyle/>
          <a:p>
            <a:fld id="{F3BF8891-5E06-46C2-89A4-6DB85D39BA35}" type="slidenum">
              <a:rPr lang="en-US" smtClean="0"/>
              <a:pPr/>
              <a:t>4</a:t>
            </a:fld>
            <a:endParaRPr lang="en-US" dirty="0"/>
          </a:p>
        </p:txBody>
      </p:sp>
    </p:spTree>
    <p:custDataLst>
      <p:tags r:id="rId1"/>
    </p:custDataLst>
    <p:extLst>
      <p:ext uri="{BB962C8B-B14F-4D97-AF65-F5344CB8AC3E}">
        <p14:creationId xmlns:p14="http://schemas.microsoft.com/office/powerpoint/2010/main" val="478687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7" descr="Computer network showing the Internet in the middle surrounded by a head-office, two separate regional offices, and remote users, which are sometimes known as roaming users." title="Site-to-site Network Topology ">
            <a:extLst>
              <a:ext uri="{FF2B5EF4-FFF2-40B4-BE49-F238E27FC236}">
                <a16:creationId xmlns:a16="http://schemas.microsoft.com/office/drawing/2014/main" id="{35FA1291-0DD0-2A45-AE7A-4C264F9199C2}"/>
              </a:ext>
            </a:extLst>
          </p:cNvPr>
          <p:cNvPicPr>
            <a:picLocks noChangeAspect="1"/>
          </p:cNvPicPr>
          <p:nvPr/>
        </p:nvPicPr>
        <p:blipFill rotWithShape="1">
          <a:blip r:embed="rId4">
            <a:extLst>
              <a:ext uri="{28A0092B-C50C-407E-A947-70E740481C1C}">
                <a14:useLocalDpi xmlns:a14="http://schemas.microsoft.com/office/drawing/2010/main" val="0"/>
              </a:ext>
            </a:extLst>
          </a:blip>
          <a:srcRect l="-20343" r="-20343"/>
          <a:stretch/>
        </p:blipFill>
        <p:spPr>
          <a:xfrm>
            <a:off x="638628" y="2355800"/>
            <a:ext cx="8924471" cy="4494943"/>
          </a:xfrm>
          <a:prstGeom prst="rect">
            <a:avLst/>
          </a:prstGeom>
        </p:spPr>
      </p:pic>
      <p:sp>
        <p:nvSpPr>
          <p:cNvPr id="19458" name="Title 1"/>
          <p:cNvSpPr>
            <a:spLocks noGrp="1"/>
          </p:cNvSpPr>
          <p:nvPr>
            <p:ph type="title"/>
          </p:nvPr>
        </p:nvSpPr>
        <p:spPr/>
        <p:txBody>
          <a:bodyPr/>
          <a:lstStyle/>
          <a:p>
            <a:r>
              <a:rPr lang="en-US" altLang="en-US" dirty="0"/>
              <a:t>Modern Network Example</a:t>
            </a:r>
          </a:p>
        </p:txBody>
      </p:sp>
      <p:sp>
        <p:nvSpPr>
          <p:cNvPr id="6" name="Text Placeholder 5">
            <a:extLst>
              <a:ext uri="{FF2B5EF4-FFF2-40B4-BE49-F238E27FC236}">
                <a16:creationId xmlns:a16="http://schemas.microsoft.com/office/drawing/2014/main" id="{A1D6AFBC-8253-6445-997D-AF25E37440FD}"/>
              </a:ext>
            </a:extLst>
          </p:cNvPr>
          <p:cNvSpPr>
            <a:spLocks noGrp="1"/>
          </p:cNvSpPr>
          <p:nvPr>
            <p:ph type="body" sz="quarter" idx="10"/>
          </p:nvPr>
        </p:nvSpPr>
        <p:spPr/>
        <p:txBody>
          <a:bodyPr/>
          <a:lstStyle/>
          <a:p>
            <a:r>
              <a:rPr lang="en-US" altLang="en-US" dirty="0"/>
              <a:t>A site-to-site network with support for remote users</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5</a:t>
            </a:fld>
            <a:endParaRPr lang="en-US" dirty="0"/>
          </a:p>
        </p:txBody>
      </p:sp>
      <p:sp>
        <p:nvSpPr>
          <p:cNvPr id="15" name="Content Placeholder 2">
            <a:extLst>
              <a:ext uri="{FF2B5EF4-FFF2-40B4-BE49-F238E27FC236}">
                <a16:creationId xmlns:a16="http://schemas.microsoft.com/office/drawing/2014/main" id="{D739DC91-FB8F-F84A-A883-DC0F28D28659}"/>
              </a:ext>
            </a:extLst>
          </p:cNvPr>
          <p:cNvSpPr txBox="1">
            <a:spLocks/>
          </p:cNvSpPr>
          <p:nvPr/>
        </p:nvSpPr>
        <p:spPr>
          <a:xfrm>
            <a:off x="6651282" y="7063442"/>
            <a:ext cx="3250086" cy="304801"/>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kern="0" dirty="0">
                <a:solidFill>
                  <a:sysClr val="windowText" lastClr="000000"/>
                </a:solidFill>
                <a:latin typeface="Century Gothic" panose="020B0502020202020204" pitchFamily="34" charset="0"/>
              </a:rPr>
              <a:t>—</a:t>
            </a:r>
            <a:r>
              <a:rPr lang="en-US" altLang="en-US" kern="0" dirty="0" err="1">
                <a:solidFill>
                  <a:sysClr val="windowText" lastClr="000000"/>
                </a:solidFill>
                <a:latin typeface="Century Gothic" panose="020B0502020202020204" pitchFamily="34" charset="0"/>
              </a:rPr>
              <a:t>Ludovic.ferre</a:t>
            </a:r>
            <a:r>
              <a:rPr lang="en-US" altLang="en-US" kern="0" dirty="0">
                <a:solidFill>
                  <a:sysClr val="windowText" lastClr="000000"/>
                </a:solidFill>
                <a:latin typeface="Century Gothic" panose="020B0502020202020204" pitchFamily="34" charset="0"/>
              </a:rPr>
              <a:t>, 2010</a:t>
            </a:r>
          </a:p>
        </p:txBody>
      </p:sp>
    </p:spTree>
    <p:custDataLst>
      <p:tags r:id="rId1"/>
    </p:custDataLst>
    <p:extLst>
      <p:ext uri="{BB962C8B-B14F-4D97-AF65-F5344CB8AC3E}">
        <p14:creationId xmlns:p14="http://schemas.microsoft.com/office/powerpoint/2010/main" val="2844850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Why networks?</a:t>
            </a:r>
          </a:p>
        </p:txBody>
      </p:sp>
      <p:sp>
        <p:nvSpPr>
          <p:cNvPr id="20483" name="Content Placeholder 2"/>
          <p:cNvSpPr>
            <a:spLocks noGrp="1"/>
          </p:cNvSpPr>
          <p:nvPr>
            <p:ph type="body" sz="quarter" idx="10"/>
          </p:nvPr>
        </p:nvSpPr>
        <p:spPr>
          <a:xfrm>
            <a:off x="406625" y="2133599"/>
            <a:ext cx="9147783" cy="4644571"/>
          </a:xfrm>
        </p:spPr>
        <p:txBody>
          <a:bodyPr/>
          <a:lstStyle/>
          <a:p>
            <a:r>
              <a:rPr lang="en-US" altLang="en-US" dirty="0"/>
              <a:t>Share hardware </a:t>
            </a:r>
          </a:p>
          <a:p>
            <a:pPr lvl="1">
              <a:spcBef>
                <a:spcPts val="0"/>
              </a:spcBef>
            </a:pPr>
            <a:r>
              <a:rPr lang="en-US" altLang="en-US" dirty="0"/>
              <a:t>Printer, scanner, data storage devices</a:t>
            </a:r>
          </a:p>
          <a:p>
            <a:r>
              <a:rPr lang="en-US" altLang="en-US" dirty="0"/>
              <a:t>Share software </a:t>
            </a:r>
          </a:p>
          <a:p>
            <a:pPr lvl="1">
              <a:spcBef>
                <a:spcPts val="0"/>
              </a:spcBef>
            </a:pPr>
            <a:r>
              <a:rPr lang="en-US" altLang="en-US" dirty="0"/>
              <a:t>Software installed on a server to reduce cost</a:t>
            </a:r>
          </a:p>
          <a:p>
            <a:r>
              <a:rPr lang="en-US" altLang="en-US" dirty="0"/>
              <a:t>Share files </a:t>
            </a:r>
          </a:p>
          <a:p>
            <a:pPr lvl="1">
              <a:spcBef>
                <a:spcPts val="0"/>
              </a:spcBef>
            </a:pPr>
            <a:r>
              <a:rPr lang="en-US" altLang="en-US" dirty="0"/>
              <a:t>Images, spreadsheets, documents</a:t>
            </a:r>
          </a:p>
          <a:p>
            <a:r>
              <a:rPr lang="en-US" altLang="en-US" dirty="0"/>
              <a:t>Share patient data</a:t>
            </a:r>
          </a:p>
          <a:p>
            <a:r>
              <a:rPr lang="en-US" altLang="en-US" dirty="0"/>
              <a:t>Communicate </a:t>
            </a:r>
          </a:p>
          <a:p>
            <a:pPr lvl="1">
              <a:spcBef>
                <a:spcPts val="0"/>
              </a:spcBef>
            </a:pPr>
            <a:r>
              <a:rPr lang="en-US" altLang="en-US" dirty="0"/>
              <a:t>E-mail, network phones, live chat, instant messaging</a:t>
            </a:r>
          </a:p>
        </p:txBody>
      </p:sp>
      <p:sp>
        <p:nvSpPr>
          <p:cNvPr id="2" name="Slide Number Placeholder 1"/>
          <p:cNvSpPr>
            <a:spLocks noGrp="1"/>
          </p:cNvSpPr>
          <p:nvPr>
            <p:ph type="sldNum" sz="quarter" idx="12"/>
          </p:nvPr>
        </p:nvSpPr>
        <p:spPr/>
        <p:txBody>
          <a:bodyPr/>
          <a:lstStyle/>
          <a:p>
            <a:fld id="{F3BF8891-5E06-46C2-89A4-6DB85D39BA35}" type="slidenum">
              <a:rPr lang="en-US" smtClean="0"/>
              <a:pPr/>
              <a:t>6</a:t>
            </a:fld>
            <a:endParaRPr lang="en-US" dirty="0"/>
          </a:p>
        </p:txBody>
      </p:sp>
    </p:spTree>
    <p:custDataLst>
      <p:tags r:id="rId1"/>
    </p:custDataLst>
    <p:extLst>
      <p:ext uri="{BB962C8B-B14F-4D97-AF65-F5344CB8AC3E}">
        <p14:creationId xmlns:p14="http://schemas.microsoft.com/office/powerpoint/2010/main" val="1254288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Networks Decrease Cost</a:t>
            </a:r>
          </a:p>
        </p:txBody>
      </p:sp>
      <p:sp>
        <p:nvSpPr>
          <p:cNvPr id="21507" name="Content Placeholder 2"/>
          <p:cNvSpPr>
            <a:spLocks noGrp="1"/>
          </p:cNvSpPr>
          <p:nvPr>
            <p:ph type="body" sz="quarter" idx="10"/>
          </p:nvPr>
        </p:nvSpPr>
        <p:spPr>
          <a:xfrm>
            <a:off x="406625" y="2133600"/>
            <a:ext cx="9147783" cy="4596984"/>
          </a:xfrm>
        </p:spPr>
        <p:txBody>
          <a:bodyPr/>
          <a:lstStyle/>
          <a:p>
            <a:pPr>
              <a:spcAft>
                <a:spcPts val="1200"/>
              </a:spcAft>
            </a:pPr>
            <a:r>
              <a:rPr lang="en-US" altLang="en-US" dirty="0"/>
              <a:t>Printed documentation moved to a web server</a:t>
            </a:r>
          </a:p>
          <a:p>
            <a:pPr lvl="1">
              <a:spcBef>
                <a:spcPts val="0"/>
              </a:spcBef>
              <a:spcAft>
                <a:spcPts val="1200"/>
              </a:spcAft>
            </a:pPr>
            <a:r>
              <a:rPr lang="en-US" altLang="en-US" dirty="0"/>
              <a:t>No longer need to update physically: can update web page and notify users of changes</a:t>
            </a:r>
          </a:p>
          <a:p>
            <a:pPr>
              <a:spcAft>
                <a:spcPts val="1200"/>
              </a:spcAft>
            </a:pPr>
            <a:r>
              <a:rPr lang="en-US" altLang="en-US" dirty="0"/>
              <a:t>E-mail done electronically and replaces paper documents</a:t>
            </a:r>
          </a:p>
          <a:p>
            <a:pPr>
              <a:spcAft>
                <a:spcPts val="1200"/>
              </a:spcAft>
            </a:pPr>
            <a:r>
              <a:rPr lang="en-US" altLang="en-US" dirty="0"/>
              <a:t>Easier to keep device software current </a:t>
            </a:r>
          </a:p>
          <a:p>
            <a:pPr lvl="1">
              <a:spcBef>
                <a:spcPts val="0"/>
              </a:spcBef>
              <a:spcAft>
                <a:spcPts val="1200"/>
              </a:spcAft>
            </a:pPr>
            <a:r>
              <a:rPr lang="en-US" altLang="en-US" dirty="0"/>
              <a:t>No need to physically visit each device to manage it or upgrade software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7</a:t>
            </a:fld>
            <a:endParaRPr lang="en-US" dirty="0"/>
          </a:p>
        </p:txBody>
      </p:sp>
    </p:spTree>
    <p:custDataLst>
      <p:tags r:id="rId1"/>
    </p:custDataLst>
    <p:extLst>
      <p:ext uri="{BB962C8B-B14F-4D97-AF65-F5344CB8AC3E}">
        <p14:creationId xmlns:p14="http://schemas.microsoft.com/office/powerpoint/2010/main" val="726296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Networks Serve Patients</a:t>
            </a:r>
          </a:p>
        </p:txBody>
      </p:sp>
      <p:sp>
        <p:nvSpPr>
          <p:cNvPr id="23555" name="Content Placeholder 2"/>
          <p:cNvSpPr>
            <a:spLocks noGrp="1"/>
          </p:cNvSpPr>
          <p:nvPr>
            <p:ph type="body" sz="quarter" idx="10"/>
          </p:nvPr>
        </p:nvSpPr>
        <p:spPr/>
        <p:txBody>
          <a:bodyPr/>
          <a:lstStyle/>
          <a:p>
            <a:pPr>
              <a:spcAft>
                <a:spcPts val="1200"/>
              </a:spcAft>
            </a:pPr>
            <a:r>
              <a:rPr lang="en-US" altLang="en-US" dirty="0"/>
              <a:t>Hospitals can store all patient data in one common network database, improving quality of care.</a:t>
            </a:r>
          </a:p>
          <a:p>
            <a:pPr>
              <a:spcAft>
                <a:spcPts val="1200"/>
              </a:spcAft>
            </a:pPr>
            <a:r>
              <a:rPr lang="en-US" altLang="en-US" dirty="0"/>
              <a:t>Medical staff and patients can access electronic medical records stored in a network database.</a:t>
            </a:r>
          </a:p>
          <a:p>
            <a:pPr>
              <a:spcAft>
                <a:spcPts val="1200"/>
              </a:spcAft>
            </a:pPr>
            <a:r>
              <a:rPr lang="en-US" altLang="en-US" dirty="0"/>
              <a:t>Patients can also access important data.</a:t>
            </a:r>
          </a:p>
        </p:txBody>
      </p:sp>
      <p:sp>
        <p:nvSpPr>
          <p:cNvPr id="2" name="Slide Number Placeholder 1"/>
          <p:cNvSpPr>
            <a:spLocks noGrp="1"/>
          </p:cNvSpPr>
          <p:nvPr>
            <p:ph type="sldNum" sz="quarter" idx="12"/>
          </p:nvPr>
        </p:nvSpPr>
        <p:spPr/>
        <p:txBody>
          <a:bodyPr/>
          <a:lstStyle/>
          <a:p>
            <a:fld id="{F3BF8891-5E06-46C2-89A4-6DB85D39BA35}" type="slidenum">
              <a:rPr lang="en-US" smtClean="0"/>
              <a:pPr/>
              <a:t>8</a:t>
            </a:fld>
            <a:endParaRPr lang="en-US" dirty="0"/>
          </a:p>
        </p:txBody>
      </p:sp>
    </p:spTree>
    <p:custDataLst>
      <p:tags r:id="rId1"/>
    </p:custDataLst>
    <p:extLst>
      <p:ext uri="{BB962C8B-B14F-4D97-AF65-F5344CB8AC3E}">
        <p14:creationId xmlns:p14="http://schemas.microsoft.com/office/powerpoint/2010/main" val="3902864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dirty="0"/>
              <a:t>What is the Internet?</a:t>
            </a:r>
          </a:p>
        </p:txBody>
      </p:sp>
      <p:sp>
        <p:nvSpPr>
          <p:cNvPr id="7171" name="Content Placeholder 2"/>
          <p:cNvSpPr>
            <a:spLocks noGrp="1"/>
          </p:cNvSpPr>
          <p:nvPr>
            <p:ph type="body" sz="quarter" idx="10"/>
          </p:nvPr>
        </p:nvSpPr>
        <p:spPr>
          <a:xfrm>
            <a:off x="406625" y="2133600"/>
            <a:ext cx="9362399" cy="2590800"/>
          </a:xfrm>
        </p:spPr>
        <p:txBody>
          <a:bodyPr/>
          <a:lstStyle/>
          <a:p>
            <a:pPr>
              <a:spcAft>
                <a:spcPts val="1200"/>
              </a:spcAft>
            </a:pPr>
            <a:r>
              <a:rPr lang="ja-JP" altLang="en-US" dirty="0"/>
              <a:t>“</a:t>
            </a:r>
            <a:r>
              <a:rPr lang="en-US" altLang="ja-JP" dirty="0"/>
              <a:t>The Internet is a global system of interconnected computer networks that use the Internet protocol suite (TCP/IP) to link billions of devices worldwide.</a:t>
            </a:r>
            <a:r>
              <a:rPr lang="ja-JP" altLang="en-US" dirty="0"/>
              <a:t>”</a:t>
            </a:r>
            <a:r>
              <a:rPr lang="en-US" altLang="ja-JP" dirty="0"/>
              <a:t> </a:t>
            </a:r>
            <a:r>
              <a:rPr lang="en-US" altLang="ja-JP" sz="2000" dirty="0"/>
              <a:t>(Wikipedia, 2016)</a:t>
            </a:r>
          </a:p>
          <a:p>
            <a:pPr>
              <a:spcAft>
                <a:spcPts val="1200"/>
              </a:spcAft>
            </a:pPr>
            <a:r>
              <a:rPr lang="en-US" altLang="ja-JP" dirty="0"/>
              <a:t>In other words, the Internet is a large network made up of many smaller networks.</a:t>
            </a:r>
          </a:p>
          <a:p>
            <a:endParaRPr lang="en-US" altLang="ja-JP"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9</a:t>
            </a:fld>
            <a:endParaRPr lang="en-US" dirty="0"/>
          </a:p>
        </p:txBody>
      </p:sp>
    </p:spTree>
    <p:custDataLst>
      <p:tags r:id="rId1"/>
    </p:custDataLst>
    <p:extLst>
      <p:ext uri="{BB962C8B-B14F-4D97-AF65-F5344CB8AC3E}">
        <p14:creationId xmlns:p14="http://schemas.microsoft.com/office/powerpoint/2010/main" val="33285330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2_V3.mp3"/>
  <p:tag name="AUDIO_ID" val="274"/>
  <p:tag name="ELAPSEDTIME" val="35.605"/>
  <p:tag name="ARTICULATE_SLIDE_GUID" val="c24e3d7d-e2b5-476e-af59-1884fef00f94"/>
  <p:tag name="ARTICULATE_SLIDE_NAV" val="2"/>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a\comp4_unit2a_S-10_V3.mp3"/>
  <p:tag name="AUDIO_ID" val="267"/>
  <p:tag name="ELAPSEDTIME" val="58.489"/>
  <p:tag name="ARTICULATE_SLIDE_NAV" val="10"/>
  <p:tag name="ARTICULATE_SLIDE_GUID" val="0b6cc2bf-f937-4c1f-a885-5acd5d597ed9"/>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a\comp4_unit2a_S-12_V3.mp3"/>
  <p:tag name="AUDIO_ID" val="269"/>
  <p:tag name="ELAPSEDTIME" val="36.859"/>
  <p:tag name="ARTICULATE_SLIDE_NAV" val="12"/>
  <p:tag name="ARTICULATE_SLIDE_GUID" val="d15a43ed-9d07-45b9-891a-13ed84ae1840"/>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3_V3.mp3"/>
  <p:tag name="AUDIO_ID" val="285"/>
  <p:tag name="ELAPSEDTIME" val="46.864"/>
  <p:tag name="ARTICULATE_SLIDE_GUID" val="92184d35-b72b-46a2-ac3a-c81fe148b6d9"/>
  <p:tag name="ARTICULATE_SLIDE_NAV" val="13"/>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1_V3.mp3"/>
  <p:tag name="AUDIO_ID" val="283"/>
  <p:tag name="ELAPSEDTIME" val="44.409"/>
  <p:tag name="ARTICULATE_SLIDE_GUID" val="e06edab3-b7f6-4426-b594-b337fbf58976"/>
  <p:tag name="ARTICULATE_SLIDE_NAV" val="11"/>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1_V3.mp3"/>
  <p:tag name="AUDIO_ID" val="283"/>
  <p:tag name="ELAPSEDTIME" val="44.409"/>
  <p:tag name="ARTICULATE_SLIDE_GUID" val="e06edab3-b7f6-4426-b594-b337fbf58976"/>
  <p:tag name="ARTICULATE_SLIDE_NAV" val="11"/>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1_V3.mp3"/>
  <p:tag name="AUDIO_ID" val="283"/>
  <p:tag name="ELAPSEDTIME" val="44.409"/>
  <p:tag name="ARTICULATE_SLIDE_GUID" val="e06edab3-b7f6-4426-b594-b337fbf58976"/>
  <p:tag name="ARTICULATE_SLIDE_NAV" val="11"/>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9_V3.mp3"/>
  <p:tag name="AUDIO_ID" val="281"/>
  <p:tag name="ELAPSEDTIME" val="56.738"/>
  <p:tag name="ARTICULATE_SLIDE_GUID" val="c698f72c-b13e-4cda-b51e-54311dc26e7a"/>
  <p:tag name="ARTICULATE_SLIDE_NAV" val="9"/>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4_V3.mp3"/>
  <p:tag name="AUDIO_ID" val="286"/>
  <p:tag name="ELAPSEDTIME" val="45.166"/>
  <p:tag name="ARTICULATE_SLIDE_GUID" val="ca5c2984-dade-4c06-9dbf-1c63553badd1"/>
  <p:tag name="ARTICULATE_SLIDE_NAV" val="14"/>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4_V3.mp3"/>
  <p:tag name="AUDIO_ID" val="286"/>
  <p:tag name="ELAPSEDTIME" val="45.166"/>
  <p:tag name="ARTICULATE_SLIDE_GUID" val="ca5c2984-dade-4c06-9dbf-1c63553badd1"/>
  <p:tag name="ARTICULATE_SLIDE_NAV" val="14"/>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4_V3.mp3"/>
  <p:tag name="AUDIO_ID" val="286"/>
  <p:tag name="ELAPSEDTIME" val="45.166"/>
  <p:tag name="ARTICULATE_SLIDE_GUID" val="ca5c2984-dade-4c06-9dbf-1c63553badd1"/>
  <p:tag name="ARTICULATE_SLIDE_NAV" val="14"/>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3_V3.mp3"/>
  <p:tag name="AUDIO_ID" val="275"/>
  <p:tag name="ELAPSEDTIME" val="50.652"/>
  <p:tag name="ARTICULATE_SLIDE_GUID" val="076e0574-5c34-41cf-a913-27de1ee7bf6a"/>
  <p:tag name="ARTICULATE_SLIDE_NAV" val="3"/>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14_V3.mp3"/>
  <p:tag name="AUDIO_ID" val="286"/>
  <p:tag name="ELAPSEDTIME" val="45.166"/>
  <p:tag name="ARTICULATE_SLIDE_GUID" val="ca5c2984-dade-4c06-9dbf-1c63553badd1"/>
  <p:tag name="ARTICULATE_SLIDE_NAV" val="14"/>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20_V3.mp3"/>
  <p:tag name="AUDIO_ID" val="292"/>
  <p:tag name="ELAPSEDTIME" val="15.413"/>
  <p:tag name="ARTICULATE_SLIDE_GUID" val="6c5ff0a6-8a8c-4515-8cc7-0fb81a5cebda"/>
  <p:tag name="ARTICULATE_SLIDE_NAV" val="20"/>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py (2) of 30_sec_silence.mp3"/>
  <p:tag name="AUDIO_ID" val="293"/>
  <p:tag name="ELAPSEDTIME" val="7.515"/>
  <p:tag name="ARTICULATE_SLIDE_GUID" val="1a3c3ffe-c8ec-4802-a11e-4717ff1b76c2"/>
  <p:tag name="ARTICULATE_SLIDE_NAV" val="21"/>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3_V3.mp3"/>
  <p:tag name="AUDIO_ID" val="275"/>
  <p:tag name="ELAPSEDTIME" val="50.652"/>
  <p:tag name="ARTICULATE_SLIDE_GUID" val="076e0574-5c34-41cf-a913-27de1ee7bf6a"/>
  <p:tag name="ARTICULATE_SLIDE_NAV" val="3"/>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4_V3.mp3"/>
  <p:tag name="AUDIO_ID" val="276"/>
  <p:tag name="ELAPSEDTIME" val="33.855"/>
  <p:tag name="ARTICULATE_SLIDE_GUID" val="d783f2da-42ce-4276-b43a-1aa85ce70371"/>
  <p:tag name="ARTICULATE_SLIDE_NAV" val="4"/>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5_V3.mp3"/>
  <p:tag name="AUDIO_ID" val="277"/>
  <p:tag name="ELAPSEDTIME" val="42.815"/>
  <p:tag name="ARTICULATE_SLIDE_GUID" val="44724b0b-ab85-4376-bdc6-f1ae8d49aad2"/>
  <p:tag name="ARTICULATE_SLIDE_NAV" val="5"/>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6_V3.mp3"/>
  <p:tag name="AUDIO_ID" val="278"/>
  <p:tag name="ELAPSEDTIME" val="80.249"/>
  <p:tag name="ARTICULATE_SLIDE_GUID" val="8df3ac1d-d477-4406-9c21-03d27a6cdd4a"/>
  <p:tag name="ARTICULATE_SLIDE_NAV" val="6"/>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7\PPT Produciton\FINALIZED\comp4_unit7\comp4_unit7\comp4_unit7a\comp4_unit7a_S-8_V3.mp3"/>
  <p:tag name="AUDIO_ID" val="280"/>
  <p:tag name="ELAPSEDTIME" val="42.632"/>
  <p:tag name="ARTICULATE_SLIDE_GUID" val="16163ccb-6d52-403c-93b4-808a158c19a6"/>
  <p:tag name="ARTICULATE_SLIDE_NAV" val="8"/>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a\comp4_unit2a_S-3_V3.mp3"/>
  <p:tag name="AUDIO_ID" val="260"/>
  <p:tag name="ELAPSEDTIME" val="55.929"/>
  <p:tag name="ARTICULATE_SLIDE_NAV" val="3"/>
  <p:tag name="ARTICULATE_SLIDE_GUID" val="e65628a5-8425-4870-9803-25cb13eac61e"/>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a\comp4_unit2a_S-6_V3.mp3"/>
  <p:tag name="AUDIO_ID" val="263"/>
  <p:tag name="ELAPSEDTIME" val="21.943"/>
  <p:tag name="ARTICULATE_SLIDE_NAV" val="6"/>
  <p:tag name="ARTICULATE_SLIDE_GUID" val="698fb327-2042-44a7-b7b2-7defa85e1862"/>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1" id="{7CB05D9E-6196-FA4D-A91A-327AF3CE4EF1}" vid="{44BF0143-D0F5-D046-AFFF-287E4B9C05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2D36623-96B5-4AC1-B1A6-D7C2DFB8B29B}"/>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A7048E68-115E-4EEB-AE32-34075EC8E989}">
  <ds:schemaRefs>
    <ds:schemaRef ds:uri="http://schemas.openxmlformats.org/package/2006/metadata/core-properties"/>
    <ds:schemaRef ds:uri="http://purl.org/dc/dcmitype/"/>
    <ds:schemaRef ds:uri="http://schemas.microsoft.com/office/2006/documentManagement/types"/>
    <ds:schemaRef ds:uri="d8573787-17db-43b5-9af3-2a45e79ab039"/>
    <ds:schemaRef ds:uri="13922b43-4eea-40f2-b18b-c20327cdf16c"/>
    <ds:schemaRef ds:uri="http://purl.org/dc/elements/1.1/"/>
    <ds:schemaRef ds:uri="http://schemas.microsoft.com/office/2006/metadata/properties"/>
    <ds:schemaRef ds:uri="http://schemas.microsoft.com/sharepoint/v3"/>
    <ds:schemaRef ds:uri="http://purl.org/dc/term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200</TotalTime>
  <Words>3330</Words>
  <Application>Microsoft Office PowerPoint</Application>
  <PresentationFormat>Custom</PresentationFormat>
  <Paragraphs>258</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PowerPoint Presentation</vt:lpstr>
      <vt:lpstr>Networks</vt:lpstr>
      <vt:lpstr>What is a network?</vt:lpstr>
      <vt:lpstr>What is a network? </vt:lpstr>
      <vt:lpstr>Modern Network Example</vt:lpstr>
      <vt:lpstr>Why networks?</vt:lpstr>
      <vt:lpstr>Networks Decrease Cost</vt:lpstr>
      <vt:lpstr>Networks Serve Patients</vt:lpstr>
      <vt:lpstr>What is the Internet?</vt:lpstr>
      <vt:lpstr>The Internet Today</vt:lpstr>
      <vt:lpstr>HTML—The Language of the Web</vt:lpstr>
      <vt:lpstr>Who owns the web?</vt:lpstr>
      <vt:lpstr>Internet Service Providers</vt:lpstr>
      <vt:lpstr>Data Transmission Rate—Bandwidth </vt:lpstr>
      <vt:lpstr>Data Transmission Rate— Bandwidth and Throughput</vt:lpstr>
      <vt:lpstr>Data Transmission Rate— Network Performance</vt:lpstr>
      <vt:lpstr>How Devices Connect to a Network</vt:lpstr>
      <vt:lpstr>Wired Connection Types</vt:lpstr>
      <vt:lpstr>Wireless Connections</vt:lpstr>
      <vt:lpstr>Wireless Telephone Technology </vt:lpstr>
      <vt:lpstr>Wireless Telephone Technology</vt:lpstr>
      <vt:lpstr>Networks</vt:lpstr>
      <vt:lpstr>Networks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Systems for Health</dc:title>
  <dc:creator>- McMaster</dc:creator>
  <cp:lastModifiedBy>McGill, Deborah</cp:lastModifiedBy>
  <cp:revision>29</cp:revision>
  <dcterms:created xsi:type="dcterms:W3CDTF">2018-07-02T00:07:37Z</dcterms:created>
  <dcterms:modified xsi:type="dcterms:W3CDTF">2019-10-23T14:57:52Z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