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73" r:id="rId5"/>
    <p:sldId id="275"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94" r:id="rId25"/>
    <p:sldId id="295" r:id="rId26"/>
    <p:sldId id="296" r:id="rId27"/>
    <p:sldId id="271" r:id="rId28"/>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zier, Will" initials="FW" lastIdx="6" clrIdx="0"/>
  <p:cmAuthor id="2" name="Young-Turner, Cindy" initials="YC" lastIdx="2" clrIdx="1"/>
  <p:cmAuthor id="3" name="McGill, Deborah" initials="MD" lastIdx="5"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471"/>
    <a:srgbClr val="1E1860"/>
    <a:srgbClr val="A29CC0"/>
    <a:srgbClr val="A6C038"/>
    <a:srgbClr val="555276"/>
    <a:srgbClr val="ECCE18"/>
    <a:srgbClr val="E6661F"/>
    <a:srgbClr val="C83537"/>
    <a:srgbClr val="1E185F"/>
    <a:srgbClr val="A7B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4" autoAdjust="0"/>
    <p:restoredTop sz="77446" autoAdjust="0"/>
  </p:normalViewPr>
  <p:slideViewPr>
    <p:cSldViewPr>
      <p:cViewPr varScale="1">
        <p:scale>
          <a:sx n="39" d="100"/>
          <a:sy n="39" d="100"/>
        </p:scale>
        <p:origin x="1900" y="44"/>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2" d="100"/>
          <a:sy n="52" d="100"/>
        </p:scale>
        <p:origin x="2092" y="6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indy" userId="c16b9d50-a275-4a29-b3ff-cd1d589d2ec7" providerId="ADAL" clId="{BFF27603-01F6-4194-8A63-1BC25FBEA593}"/>
    <pc:docChg chg="modSld">
      <pc:chgData name="Cindy" userId="c16b9d50-a275-4a29-b3ff-cd1d589d2ec7" providerId="ADAL" clId="{BFF27603-01F6-4194-8A63-1BC25FBEA593}" dt="2020-03-26T20:48:32.896" v="65" actId="20577"/>
      <pc:docMkLst>
        <pc:docMk/>
      </pc:docMkLst>
      <pc:sldChg chg="modNotesTx">
        <pc:chgData name="Cindy" userId="c16b9d50-a275-4a29-b3ff-cd1d589d2ec7" providerId="ADAL" clId="{BFF27603-01F6-4194-8A63-1BC25FBEA593}" dt="2020-03-26T20:47:53.197" v="55" actId="20577"/>
        <pc:sldMkLst>
          <pc:docMk/>
          <pc:sldMk cId="753275802" sldId="278"/>
        </pc:sldMkLst>
      </pc:sldChg>
      <pc:sldChg chg="modNotesTx">
        <pc:chgData name="Cindy" userId="c16b9d50-a275-4a29-b3ff-cd1d589d2ec7" providerId="ADAL" clId="{BFF27603-01F6-4194-8A63-1BC25FBEA593}" dt="2020-03-26T20:47:59.914" v="57" actId="20577"/>
        <pc:sldMkLst>
          <pc:docMk/>
          <pc:sldMk cId="1634836121" sldId="279"/>
        </pc:sldMkLst>
      </pc:sldChg>
      <pc:sldChg chg="modNotesTx">
        <pc:chgData name="Cindy" userId="c16b9d50-a275-4a29-b3ff-cd1d589d2ec7" providerId="ADAL" clId="{BFF27603-01F6-4194-8A63-1BC25FBEA593}" dt="2020-03-26T20:48:06.401" v="59" actId="20577"/>
        <pc:sldMkLst>
          <pc:docMk/>
          <pc:sldMk cId="3627203325" sldId="283"/>
        </pc:sldMkLst>
      </pc:sldChg>
      <pc:sldChg chg="modNotesTx">
        <pc:chgData name="Cindy" userId="c16b9d50-a275-4a29-b3ff-cd1d589d2ec7" providerId="ADAL" clId="{BFF27603-01F6-4194-8A63-1BC25FBEA593}" dt="2020-03-26T20:48:10.894" v="61" actId="20577"/>
        <pc:sldMkLst>
          <pc:docMk/>
          <pc:sldMk cId="4162204630" sldId="285"/>
        </pc:sldMkLst>
      </pc:sldChg>
      <pc:sldChg chg="modNotesTx">
        <pc:chgData name="Cindy" userId="c16b9d50-a275-4a29-b3ff-cd1d589d2ec7" providerId="ADAL" clId="{BFF27603-01F6-4194-8A63-1BC25FBEA593}" dt="2020-03-26T20:48:16.250" v="63" actId="20577"/>
        <pc:sldMkLst>
          <pc:docMk/>
          <pc:sldMk cId="3763883789" sldId="287"/>
        </pc:sldMkLst>
      </pc:sldChg>
      <pc:sldChg chg="modNotesTx">
        <pc:chgData name="Cindy" userId="c16b9d50-a275-4a29-b3ff-cd1d589d2ec7" providerId="ADAL" clId="{BFF27603-01F6-4194-8A63-1BC25FBEA593}" dt="2020-03-26T20:48:32.896" v="65" actId="20577"/>
        <pc:sldMkLst>
          <pc:docMk/>
          <pc:sldMk cId="1943592800" sldId="291"/>
        </pc:sldMkLst>
      </pc:sldChg>
      <pc:sldChg chg="modNotesTx">
        <pc:chgData name="Cindy" userId="c16b9d50-a275-4a29-b3ff-cd1d589d2ec7" providerId="ADAL" clId="{BFF27603-01F6-4194-8A63-1BC25FBEA593}" dt="2020-03-26T20:46:46.059" v="45" actId="20577"/>
        <pc:sldMkLst>
          <pc:docMk/>
          <pc:sldMk cId="1784584921" sldId="29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3/26/2020</a:t>
            </a:fld>
            <a:endParaRPr lang="en-US" dirty="0"/>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dirty="0"/>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5FE9DCBA-7548-4143-9EFA-D57AB5BD6546}" type="slidenum">
              <a:rPr lang="en-US" smtClean="0"/>
              <a:t>‹#›</a:t>
            </a:fld>
            <a:endParaRPr lang="en-US"/>
          </a:p>
        </p:txBody>
      </p:sp>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a:xfrm>
            <a:off x="1811338" y="1400175"/>
            <a:ext cx="6434137" cy="4972050"/>
          </a:xfrm>
        </p:spPr>
      </p:sp>
    </p:spTree>
    <p:extLst>
      <p:ext uri="{BB962C8B-B14F-4D97-AF65-F5344CB8AC3E}">
        <p14:creationId xmlns:p14="http://schemas.microsoft.com/office/powerpoint/2010/main" val="3842138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C681D48-45DF-432A-B111-4091A35366AC}" type="slidenum">
              <a:rPr lang="en-US" altLang="en-US" smtClean="0"/>
              <a:pPr/>
              <a:t>10</a:t>
            </a:fld>
            <a:endParaRPr lang="en-US" altLang="en-US" dirty="0"/>
          </a:p>
        </p:txBody>
      </p:sp>
      <p:sp>
        <p:nvSpPr>
          <p:cNvPr id="3" name="Slide Image Placeholder 2"/>
          <p:cNvSpPr>
            <a:spLocks noGrp="1" noRot="1" noChangeAspect="1"/>
          </p:cNvSpPr>
          <p:nvPr>
            <p:ph type="sldImg"/>
          </p:nvPr>
        </p:nvSpPr>
        <p:spPr/>
      </p:sp>
      <p:sp>
        <p:nvSpPr>
          <p:cNvPr id="2" name="Notes Placeholder 1">
            <a:extLst>
              <a:ext uri="{FF2B5EF4-FFF2-40B4-BE49-F238E27FC236}">
                <a16:creationId xmlns:a16="http://schemas.microsoft.com/office/drawing/2014/main" id="{82E94E84-9BBB-48D4-AC39-6187776562E1}"/>
              </a:ext>
            </a:extLst>
          </p:cNvPr>
          <p:cNvSpPr>
            <a:spLocks noGrp="1"/>
          </p:cNvSpPr>
          <p:nvPr>
            <p:ph type="body" idx="1"/>
          </p:nvPr>
        </p:nvSpPr>
        <p:spPr>
          <a:solidFill>
            <a:schemeClr val="bg2"/>
          </a:solidFill>
        </p:spPr>
        <p:txBody>
          <a:bodyPr/>
          <a:lstStyle/>
          <a:p>
            <a:r>
              <a:rPr lang="en-US" b="1" dirty="0"/>
              <a:t>Slide Notes:</a:t>
            </a:r>
            <a:endParaRPr lang="en-US" b="0" dirty="0"/>
          </a:p>
          <a:p>
            <a:r>
              <a:rPr lang="en-US" b="0" dirty="0"/>
              <a:t>A data warehouse has four characteristics: subject-oriented, integrated, non-volatile, and time variant. The next slides will go over each of these characteristics.</a:t>
            </a:r>
            <a:endParaRPr lang="en-US" b="1" dirty="0"/>
          </a:p>
        </p:txBody>
      </p:sp>
    </p:spTree>
    <p:extLst>
      <p:ext uri="{BB962C8B-B14F-4D97-AF65-F5344CB8AC3E}">
        <p14:creationId xmlns:p14="http://schemas.microsoft.com/office/powerpoint/2010/main" val="1332415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8F21318-D78C-47E6-B43B-B802C97DE1D8}" type="slidenum">
              <a:rPr lang="en-US" altLang="en-US" smtClean="0"/>
              <a:pPr/>
              <a:t>11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624369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Notes Placeholder 2"/>
          <p:cNvSpPr>
            <a:spLocks noGrp="1"/>
          </p:cNvSpPr>
          <p:nvPr>
            <p:ph type="body" idx="1"/>
          </p:nvPr>
        </p:nvSpPr>
        <p:spPr bwMode="auto">
          <a:xfrm>
            <a:off x="2286000" y="3810000"/>
            <a:ext cx="5486400" cy="2990850"/>
          </a:xfrm>
          <a:prstGeom prst="rect">
            <a:avLst/>
          </a:prstGeom>
          <a:solidFill>
            <a:schemeClr val="bg2"/>
          </a:solidFill>
        </p:spPr>
        <p:txBody>
          <a:bodyPr wrap="square" numCol="1" anchor="t" anchorCtr="0" compatLnSpc="1">
            <a:prstTxWarp prst="textNoShape">
              <a:avLst/>
            </a:prstTxWarp>
          </a:bodyPr>
          <a:lstStyle/>
          <a:p>
            <a:pPr marL="0" lvl="1" eaLnBrk="1" hangingPunct="1">
              <a:spcBef>
                <a:spcPct val="0"/>
              </a:spcBef>
            </a:pPr>
            <a:r>
              <a:rPr lang="en-US" altLang="en-US" b="1" dirty="0"/>
              <a:t>Slide Notes: </a:t>
            </a:r>
          </a:p>
          <a:p>
            <a:pPr marL="0" lvl="1" eaLnBrk="1" hangingPunct="1">
              <a:spcBef>
                <a:spcPct val="0"/>
              </a:spcBef>
            </a:pPr>
            <a:r>
              <a:rPr lang="en-US" altLang="en-US" dirty="0"/>
              <a:t>Example: Human resources data could be stored in one database system, and data related to facilities are stored in flat files.</a:t>
            </a:r>
          </a:p>
          <a:p>
            <a:pPr eaLnBrk="1" hangingPunct="1">
              <a:spcBef>
                <a:spcPct val="0"/>
              </a:spcBef>
            </a:pPr>
            <a:endParaRPr lang="en-US" altLang="en-US" dirty="0"/>
          </a:p>
        </p:txBody>
      </p:sp>
      <p:sp>
        <p:nvSpPr>
          <p:cNvPr id="51204" name="Slide Number Placeholder 3"/>
          <p:cNvSpPr>
            <a:spLocks noGrp="1"/>
          </p:cNvSpPr>
          <p:nvPr>
            <p:ph type="sldNum" sz="quarter" idx="5"/>
          </p:nvPr>
        </p:nvSpPr>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fld id="{91998EAD-6FFA-4378-A24B-98FECAC1912B}" type="slidenum">
              <a:rPr lang="en-US" altLang="en-US" smtClean="0"/>
              <a:pPr/>
              <a:t>12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6547584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EC74BF2-1661-4DCD-83A7-A2CB5E24185A}" type="slidenum">
              <a:rPr lang="en-US" altLang="en-US" smtClean="0"/>
              <a:pPr/>
              <a:t>13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37539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Notes Placeholder 2"/>
          <p:cNvSpPr>
            <a:spLocks noGrp="1"/>
          </p:cNvSpPr>
          <p:nvPr>
            <p:ph type="body" idx="1"/>
          </p:nvPr>
        </p:nvSpPr>
        <p:spPr bwMode="auto">
          <a:xfrm>
            <a:off x="2286000" y="3810000"/>
            <a:ext cx="5486400" cy="2622550"/>
          </a:xfrm>
          <a:prstGeom prst="rect">
            <a:avLst/>
          </a:prstGeom>
          <a:solidFill>
            <a:schemeClr val="bg2"/>
          </a:solidFill>
        </p:spPr>
        <p:txBody>
          <a:bodyPr wrap="square" numCol="1" anchor="t" anchorCtr="0" compatLnSpc="1">
            <a:prstTxWarp prst="textNoShape">
              <a:avLst/>
            </a:prstTxWarp>
          </a:bodyPr>
          <a:lstStyle/>
          <a:p>
            <a:pPr eaLnBrk="1" hangingPunct="1">
              <a:spcBef>
                <a:spcPct val="0"/>
              </a:spcBef>
            </a:pPr>
            <a:r>
              <a:rPr lang="en-US" altLang="en-US" b="1" dirty="0"/>
              <a:t>Slide Notes: </a:t>
            </a:r>
          </a:p>
          <a:p>
            <a:pPr eaLnBrk="1" hangingPunct="1">
              <a:spcBef>
                <a:spcPct val="0"/>
              </a:spcBef>
            </a:pPr>
            <a:r>
              <a:rPr lang="en-US" altLang="en-US" dirty="0"/>
              <a:t>This is logical, because the purpose of a data warehouse is to enable you to analyze what has occurred.</a:t>
            </a:r>
          </a:p>
          <a:p>
            <a:pPr eaLnBrk="1" hangingPunct="1">
              <a:spcBef>
                <a:spcPct val="0"/>
              </a:spcBef>
            </a:pPr>
            <a:endParaRPr lang="en-US" altLang="en-US" dirty="0"/>
          </a:p>
        </p:txBody>
      </p:sp>
      <p:sp>
        <p:nvSpPr>
          <p:cNvPr id="55300" name="Slide Number Placeholder 3"/>
          <p:cNvSpPr>
            <a:spLocks noGrp="1"/>
          </p:cNvSpPr>
          <p:nvPr>
            <p:ph type="sldNum" sz="quarter" idx="5"/>
          </p:nvPr>
        </p:nvSpPr>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fld id="{15CF26F8-3137-4604-8491-C41A7796BBC4}" type="slidenum">
              <a:rPr lang="en-US" altLang="en-US" smtClean="0"/>
              <a:pPr/>
              <a:t>14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326682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A2520E1-E4C2-466C-9062-3DEA76CB5F9A}" type="slidenum">
              <a:rPr lang="en-US" altLang="en-US" smtClean="0"/>
              <a:pPr/>
              <a:t>15</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595146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Notes Placeholder 2"/>
          <p:cNvSpPr>
            <a:spLocks noGrp="1"/>
          </p:cNvSpPr>
          <p:nvPr>
            <p:ph type="body" idx="1"/>
          </p:nvPr>
        </p:nvSpPr>
        <p:spPr bwMode="auto">
          <a:xfrm>
            <a:off x="2286000" y="3886200"/>
            <a:ext cx="5486400" cy="2743200"/>
          </a:xfrm>
          <a:prstGeom prst="rect">
            <a:avLst/>
          </a:prstGeom>
          <a:solidFill>
            <a:schemeClr val="bg2"/>
          </a:solidFill>
        </p:spPr>
        <p:txBody>
          <a:bodyPr wrap="square" numCol="1" anchor="t" anchorCtr="0" compatLnSpc="1">
            <a:prstTxWarp prst="textNoShape">
              <a:avLst/>
            </a:prstTxWarp>
          </a:bodyPr>
          <a:lstStyle/>
          <a:p>
            <a:pPr eaLnBrk="1" hangingPunct="1">
              <a:spcBef>
                <a:spcPct val="0"/>
              </a:spcBef>
            </a:pPr>
            <a:r>
              <a:rPr lang="en-US" altLang="en-US" b="1" dirty="0"/>
              <a:t>Slide Notes: </a:t>
            </a:r>
          </a:p>
          <a:p>
            <a:pPr eaLnBrk="1" hangingPunct="1">
              <a:spcBef>
                <a:spcPct val="0"/>
              </a:spcBef>
            </a:pPr>
            <a:r>
              <a:rPr lang="en-US" altLang="en-US" dirty="0"/>
              <a:t>This figure shows a simple architecture for a data warehouse. End users directly access data derived from several source systems through the data warehouse.</a:t>
            </a:r>
          </a:p>
          <a:p>
            <a:pPr eaLnBrk="1" hangingPunct="1">
              <a:spcBef>
                <a:spcPct val="0"/>
              </a:spcBef>
            </a:pPr>
            <a:endParaRPr lang="en-US" altLang="en-US" dirty="0"/>
          </a:p>
        </p:txBody>
      </p:sp>
      <p:sp>
        <p:nvSpPr>
          <p:cNvPr id="59396" name="Slide Number Placeholder 3"/>
          <p:cNvSpPr>
            <a:spLocks noGrp="1"/>
          </p:cNvSpPr>
          <p:nvPr>
            <p:ph type="sldNum" sz="quarter" idx="5"/>
          </p:nvPr>
        </p:nvSpPr>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fld id="{A1BF9C51-1B36-49C5-A6AF-9A640473847A}" type="slidenum">
              <a:rPr lang="en-US" altLang="en-US" smtClean="0"/>
              <a:pPr/>
              <a:t>16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37340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Notes Placeholder 2"/>
          <p:cNvSpPr>
            <a:spLocks noGrp="1"/>
          </p:cNvSpPr>
          <p:nvPr>
            <p:ph type="body" idx="1"/>
          </p:nvPr>
        </p:nvSpPr>
        <p:spPr bwMode="auto">
          <a:xfrm>
            <a:off x="2286000" y="3886200"/>
            <a:ext cx="5486400" cy="2743200"/>
          </a:xfrm>
          <a:prstGeom prst="rect">
            <a:avLst/>
          </a:prstGeom>
          <a:solidFill>
            <a:schemeClr val="bg2"/>
          </a:solidFill>
        </p:spPr>
        <p:txBody>
          <a:bodyPr wrap="square" numCol="1" anchor="t" anchorCtr="0" compatLnSpc="1">
            <a:prstTxWarp prst="textNoShape">
              <a:avLst/>
            </a:prstTxWarp>
          </a:bodyPr>
          <a:lstStyle/>
          <a:p>
            <a:pPr eaLnBrk="1" hangingPunct="1">
              <a:spcBef>
                <a:spcPct val="0"/>
              </a:spcBef>
            </a:pPr>
            <a:r>
              <a:rPr lang="en-US" altLang="en-US" b="1" dirty="0"/>
              <a:t>Slide Notes: </a:t>
            </a:r>
          </a:p>
          <a:p>
            <a:pPr eaLnBrk="1" hangingPunct="1">
              <a:spcBef>
                <a:spcPct val="0"/>
              </a:spcBef>
            </a:pPr>
            <a:r>
              <a:rPr lang="en-US" altLang="en-US" dirty="0"/>
              <a:t>Cleaning and processing operational data before putting them into the warehouse can be done through a staging area. This could also be achieved programmatically, although most data warehouses use a staging area instead. A staging area simplifies building summaries and managing the general warehouse.</a:t>
            </a:r>
          </a:p>
        </p:txBody>
      </p:sp>
      <p:sp>
        <p:nvSpPr>
          <p:cNvPr id="61444" name="Slide Number Placeholder 3"/>
          <p:cNvSpPr>
            <a:spLocks noGrp="1"/>
          </p:cNvSpPr>
          <p:nvPr>
            <p:ph type="sldNum" sz="quarter" idx="5"/>
          </p:nvPr>
        </p:nvSpPr>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fld id="{9C8D2DFA-82AC-4666-AE28-7839E5A122BE}" type="slidenum">
              <a:rPr lang="en-US" altLang="en-US" smtClean="0"/>
              <a:pPr/>
              <a:t>17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91523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p:cNvSpPr>
            <a:spLocks noGrp="1" noRot="1" noChangeAspect="1"/>
          </p:cNvSpPr>
          <p:nvPr>
            <p:ph type="sldImg"/>
          </p:nvPr>
        </p:nvSpPr>
        <p:spPr/>
      </p:sp>
      <p:sp>
        <p:nvSpPr>
          <p:cNvPr id="2" name="Notes Placeholder 1">
            <a:extLst>
              <a:ext uri="{FF2B5EF4-FFF2-40B4-BE49-F238E27FC236}">
                <a16:creationId xmlns:a16="http://schemas.microsoft.com/office/drawing/2014/main" id="{67AC4B84-DB0A-49FB-ACD2-4095AA35F0E2}"/>
              </a:ext>
            </a:extLst>
          </p:cNvPr>
          <p:cNvSpPr>
            <a:spLocks noGrp="1"/>
          </p:cNvSpPr>
          <p:nvPr>
            <p:ph type="body" idx="1"/>
          </p:nvPr>
        </p:nvSpPr>
        <p:spPr>
          <a:xfrm>
            <a:off x="2133599" y="3740150"/>
            <a:ext cx="6096001" cy="2432050"/>
          </a:xfrm>
          <a:solidFill>
            <a:schemeClr val="bg2"/>
          </a:solidFill>
        </p:spPr>
        <p:txBody>
          <a:bodyPr/>
          <a:lstStyle/>
          <a:p>
            <a:r>
              <a:rPr lang="en-US" b="1" dirty="0"/>
              <a:t>Slide Notes:</a:t>
            </a:r>
          </a:p>
          <a:p>
            <a:r>
              <a:rPr lang="en-US" b="0" dirty="0"/>
              <a:t>This slide shows how Swaziland has incorporated data staging and data warehouse components into its HIS architecture.</a:t>
            </a:r>
          </a:p>
        </p:txBody>
      </p:sp>
    </p:spTree>
    <p:extLst>
      <p:ext uri="{BB962C8B-B14F-4D97-AF65-F5344CB8AC3E}">
        <p14:creationId xmlns:p14="http://schemas.microsoft.com/office/powerpoint/2010/main" val="1333375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A50FA96-E30E-4ADE-9F2D-5F7AB851DD59}" type="slidenum">
              <a:rPr lang="en-US" altLang="en-US" smtClean="0"/>
              <a:pPr/>
              <a:t>19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293389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A3FA6E7-901C-45D4-9EB8-24BC3353B259}" type="slidenum">
              <a:rPr lang="en-US" altLang="en-US" smtClean="0"/>
              <a:pPr/>
              <a:t>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621997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Notes Placeholder 2"/>
          <p:cNvSpPr>
            <a:spLocks noGrp="1"/>
          </p:cNvSpPr>
          <p:nvPr>
            <p:ph type="body" idx="1"/>
          </p:nvPr>
        </p:nvSpPr>
        <p:spPr bwMode="auto">
          <a:xfrm>
            <a:off x="2286000" y="3878263"/>
            <a:ext cx="5486400" cy="3505200"/>
          </a:xfrm>
          <a:prstGeom prst="rect">
            <a:avLst/>
          </a:prstGeom>
          <a:solidFill>
            <a:schemeClr val="bg2"/>
          </a:solidFill>
        </p:spPr>
        <p:txBody>
          <a:bodyPr wrap="square" numCol="1" anchor="t" anchorCtr="0" compatLnSpc="1">
            <a:prstTxWarp prst="textNoShape">
              <a:avLst/>
            </a:prstTxWarp>
          </a:bodyPr>
          <a:lstStyle/>
          <a:p>
            <a:pPr eaLnBrk="1" hangingPunct="1">
              <a:spcBef>
                <a:spcPct val="0"/>
              </a:spcBef>
            </a:pPr>
            <a:r>
              <a:rPr lang="en-US" altLang="en-US" b="1" dirty="0"/>
              <a:t>Slide Notes: </a:t>
            </a:r>
          </a:p>
          <a:p>
            <a:pPr eaLnBrk="1" hangingPunct="1">
              <a:spcBef>
                <a:spcPct val="0"/>
              </a:spcBef>
            </a:pPr>
            <a:r>
              <a:rPr lang="en-US" altLang="en-US" dirty="0"/>
              <a:t>The need to customize the data warehouse architecture for different groups in your organization can be achieved by adding data marts, which are systems designed for a particular line of business. An example is where purchasing, patient medical records, and logistics are separated. A data analyst might want to analyze historical data for logistics and patient medical records. Another example of data marts could be databases or dashboards specific to disease areas, such as HIV, malaria, or tuberculosis.</a:t>
            </a:r>
          </a:p>
        </p:txBody>
      </p:sp>
      <p:sp>
        <p:nvSpPr>
          <p:cNvPr id="66564" name="Slide Number Placeholder 3"/>
          <p:cNvSpPr>
            <a:spLocks noGrp="1"/>
          </p:cNvSpPr>
          <p:nvPr>
            <p:ph type="sldNum" sz="quarter" idx="5"/>
          </p:nvPr>
        </p:nvSpPr>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fld id="{C0711E7A-3BD6-4DA0-AA32-BF35348104D5}" type="slidenum">
              <a:rPr lang="en-US" altLang="en-US" smtClean="0"/>
              <a:pPr/>
              <a:t>20</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7531309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6814155-550A-4AC6-A2FE-FEBA2B584463}" type="slidenum">
              <a:rPr lang="en-US" altLang="en-US" smtClean="0"/>
              <a:pPr/>
              <a:t>21</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69148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982EB5C-F1FA-40CE-A1AE-97B2F45602DF}" type="slidenum">
              <a:rPr lang="en-US" altLang="en-US" smtClean="0"/>
              <a:pPr/>
              <a:t>22</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142994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80EBACD-228E-4619-ACB0-8AD7A6039FE2}" type="slidenum">
              <a:rPr lang="en-US" altLang="en-US" smtClean="0"/>
              <a:pPr/>
              <a:t>23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5701113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150531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BF8848A-7FE0-48F8-98BF-DA51DF3DC5D4}" type="slidenum">
              <a:rPr lang="en-US" altLang="en-US" smtClean="0"/>
              <a:pPr/>
              <a:t>3</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68055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8DFD5FB-B9CC-483C-9180-6813F8384A0B}" type="slidenum">
              <a:rPr lang="en-US" altLang="en-US" smtClean="0"/>
              <a:pPr/>
              <a:t>4</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3477669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ABD1494-5CD8-4C9C-8DB3-F57749127548}" type="slidenum">
              <a:rPr lang="en-US" altLang="en-US" smtClean="0"/>
              <a:pPr/>
              <a:t>5</a:t>
            </a:fld>
            <a:endParaRPr lang="en-US" altLang="en-US" dirty="0"/>
          </a:p>
        </p:txBody>
      </p:sp>
      <p:sp>
        <p:nvSpPr>
          <p:cNvPr id="3" name="Slide Image Placeholder 2"/>
          <p:cNvSpPr>
            <a:spLocks noGrp="1" noRot="1" noChangeAspect="1"/>
          </p:cNvSpPr>
          <p:nvPr>
            <p:ph type="sldImg"/>
          </p:nvPr>
        </p:nvSpPr>
        <p:spPr/>
      </p:sp>
      <p:sp>
        <p:nvSpPr>
          <p:cNvPr id="2" name="Notes Placeholder 1">
            <a:extLst>
              <a:ext uri="{FF2B5EF4-FFF2-40B4-BE49-F238E27FC236}">
                <a16:creationId xmlns:a16="http://schemas.microsoft.com/office/drawing/2014/main" id="{7AA9A541-2FB9-40B0-9A22-29A2749826DC}"/>
              </a:ext>
            </a:extLst>
          </p:cNvPr>
          <p:cNvSpPr>
            <a:spLocks noGrp="1"/>
          </p:cNvSpPr>
          <p:nvPr>
            <p:ph type="body" idx="1"/>
          </p:nvPr>
        </p:nvSpPr>
        <p:spPr>
          <a:solidFill>
            <a:schemeClr val="bg2"/>
          </a:solidFill>
        </p:spPr>
        <p:txBody>
          <a:bodyPr/>
          <a:lstStyle/>
          <a:p>
            <a:r>
              <a:rPr lang="en-US" b="1" dirty="0"/>
              <a:t>Slide Notes:</a:t>
            </a:r>
          </a:p>
          <a:p>
            <a:r>
              <a:rPr lang="en-US" b="0" dirty="0"/>
              <a:t>As mentioned on the previous slides, data repositories bring data together from different sources. For example, a research data repository might compile research data from various research sites. An example of a clinical data repository could be a centralized data warehouse from a large health system that has various facilities in multiple geographic locations. A district data repository could be compiling all the reports from the district level across a country into one central repository.</a:t>
            </a:r>
          </a:p>
        </p:txBody>
      </p:sp>
    </p:spTree>
    <p:extLst>
      <p:ext uri="{BB962C8B-B14F-4D97-AF65-F5344CB8AC3E}">
        <p14:creationId xmlns:p14="http://schemas.microsoft.com/office/powerpoint/2010/main" val="127888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Notes Placeholder 2"/>
          <p:cNvSpPr>
            <a:spLocks noGrp="1"/>
          </p:cNvSpPr>
          <p:nvPr>
            <p:ph type="body" idx="1"/>
          </p:nvPr>
        </p:nvSpPr>
        <p:spPr bwMode="auto">
          <a:xfrm>
            <a:off x="2286000" y="3733800"/>
            <a:ext cx="5486400" cy="3276600"/>
          </a:xfrm>
          <a:prstGeom prst="rect">
            <a:avLst/>
          </a:prstGeom>
          <a:solidFill>
            <a:schemeClr val="bg2"/>
          </a:solidFill>
        </p:spPr>
        <p:txBody>
          <a:bodyPr wrap="square" numCol="1" anchor="t" anchorCtr="0" compatLnSpc="1">
            <a:prstTxWarp prst="textNoShape">
              <a:avLst/>
            </a:prstTxWarp>
          </a:bodyPr>
          <a:lstStyle/>
          <a:p>
            <a:pPr eaLnBrk="1" hangingPunct="1">
              <a:spcBef>
                <a:spcPct val="0"/>
              </a:spcBef>
            </a:pPr>
            <a:r>
              <a:rPr lang="en-US" altLang="en-US" b="1" dirty="0"/>
              <a:t>Slide Notes: </a:t>
            </a:r>
          </a:p>
          <a:p>
            <a:pPr eaLnBrk="1" hangingPunct="1">
              <a:spcBef>
                <a:spcPct val="0"/>
              </a:spcBef>
            </a:pPr>
            <a:r>
              <a:rPr lang="en-US" altLang="en-US" dirty="0"/>
              <a:t>Systems include the health management information systems, facility registries, human resource information systems, data on financial aid, and so forth.</a:t>
            </a:r>
          </a:p>
        </p:txBody>
      </p:sp>
      <p:sp>
        <p:nvSpPr>
          <p:cNvPr id="38916" name="Slide Number Placeholder 3"/>
          <p:cNvSpPr>
            <a:spLocks noGrp="1"/>
          </p:cNvSpPr>
          <p:nvPr>
            <p:ph type="sldNum" sz="quarter" idx="5"/>
          </p:nvPr>
        </p:nvSpPr>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fld id="{90C415A9-4FDA-4DD7-A799-6A7CF001D5D7}" type="slidenum">
              <a:rPr lang="en-US" altLang="en-US" smtClean="0"/>
              <a:pPr/>
              <a:t>6</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2140939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0667B91-1C94-42AC-BB4B-2F6E2B44F3F7}" type="slidenum">
              <a:rPr lang="en-US" altLang="en-US" smtClean="0"/>
              <a:pPr/>
              <a:t>7</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572315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C3D9E42-0935-4DE7-9B03-4945D6B609C9}" type="slidenum">
              <a:rPr lang="en-US" altLang="en-US" smtClean="0"/>
              <a:pPr/>
              <a:t>8</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3863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Slide Number Placeholder 3"/>
          <p:cNvSpPr>
            <a:spLocks noGrp="1"/>
          </p:cNvSpPr>
          <p:nvPr>
            <p:ph type="sldNum" sz="quarter" idx="5"/>
          </p:nvPr>
        </p:nvSpPr>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EA78198-E662-4289-8CAC-DD9C6FA9CB45}" type="slidenum">
              <a:rPr lang="en-US" altLang="en-US" smtClean="0"/>
              <a:pPr/>
              <a:t>9</a:t>
            </a:fld>
            <a:endParaRPr lang="en-US" altLang="en-US" dirty="0"/>
          </a:p>
        </p:txBody>
      </p:sp>
      <p:sp>
        <p:nvSpPr>
          <p:cNvPr id="3" name="Slide Image Placeholder 2"/>
          <p:cNvSpPr>
            <a:spLocks noGrp="1" noRot="1" noChangeAspect="1"/>
          </p:cNvSpPr>
          <p:nvPr>
            <p:ph type="sldImg"/>
          </p:nvPr>
        </p:nvSpPr>
        <p:spPr/>
      </p:sp>
    </p:spTree>
    <p:extLst>
      <p:ext uri="{BB962C8B-B14F-4D97-AF65-F5344CB8AC3E}">
        <p14:creationId xmlns:p14="http://schemas.microsoft.com/office/powerpoint/2010/main" val="42657919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5700" b="1" spc="-265" dirty="0">
                <a:solidFill>
                  <a:srgbClr val="A29CC0"/>
                </a:solidFill>
                <a:latin typeface="Futura LT Pro Book" panose="020B0502020204020303" pitchFamily="34" charset="0"/>
                <a:cs typeface="Gill Sans MT"/>
              </a:rPr>
              <a:t>Headline goes here</a:t>
            </a:r>
          </a:p>
          <a:p>
            <a:pPr marL="12700">
              <a:lnSpc>
                <a:spcPts val="6495"/>
              </a:lnSpc>
            </a:pPr>
            <a:r>
              <a:rPr lang="en-US" sz="5700" b="1" spc="-265" dirty="0">
                <a:solidFill>
                  <a:srgbClr val="1E1860"/>
                </a:solidFill>
                <a:latin typeface="Futura Lt BT" panose="020B0402020204020303"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5700" b="1" spc="-265" dirty="0">
                <a:solidFill>
                  <a:schemeClr val="bg1"/>
                </a:solidFill>
                <a:latin typeface="Futura Lt BT" panose="020B0402020204020303" pitchFamily="34" charset="0"/>
                <a:cs typeface="Gill Sans MT"/>
              </a:rPr>
              <a:t>Headline goes here</a:t>
            </a:r>
            <a:endParaRPr lang="en-US" sz="5700" dirty="0">
              <a:solidFill>
                <a:schemeClr val="bg1"/>
              </a:solidFill>
              <a:latin typeface="Futura Lt BT" panose="020B0402020204020303" pitchFamily="34" charset="0"/>
              <a:cs typeface="Gill Sans MT"/>
            </a:endParaRP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dirty="0">
                <a:solidFill>
                  <a:srgbClr val="1E1860"/>
                </a:solidFill>
                <a:latin typeface="Futura LT Pro Book"/>
                <a:cs typeface="Futura LT Pro Book"/>
              </a:rPr>
              <a:t>Author Name and Degree Here</a:t>
            </a:r>
          </a:p>
          <a:p>
            <a:pPr marL="12700">
              <a:lnSpc>
                <a:spcPts val="2250"/>
              </a:lnSpc>
            </a:pPr>
            <a:r>
              <a:rPr sz="1600" b="1" dirty="0">
                <a:solidFill>
                  <a:srgbClr val="1E1860"/>
                </a:solidFill>
                <a:latin typeface="Futura LT Pro Book"/>
                <a:cs typeface="Futura LT Pro Book"/>
              </a:rPr>
              <a:t>MEASURE Evaluation</a:t>
            </a:r>
            <a:endParaRPr sz="1600" dirty="0">
              <a:solidFill>
                <a:srgbClr val="1E1860"/>
              </a:solidFill>
              <a:latin typeface="Futura LT Pro Book"/>
              <a:cs typeface="Futura LT Pro Book"/>
            </a:endParaRPr>
          </a:p>
          <a:p>
            <a:pPr marL="12700">
              <a:lnSpc>
                <a:spcPct val="100000"/>
              </a:lnSpc>
            </a:pPr>
            <a:r>
              <a:rPr sz="1600" dirty="0">
                <a:solidFill>
                  <a:srgbClr val="1E1860"/>
                </a:solidFill>
                <a:latin typeface="Futura LT Pro Book"/>
                <a:cs typeface="Futura LT Pro Book"/>
              </a:rPr>
              <a:t>Your organization here</a:t>
            </a:r>
          </a:p>
          <a:p>
            <a:pPr>
              <a:lnSpc>
                <a:spcPct val="100000"/>
              </a:lnSpc>
              <a:spcBef>
                <a:spcPts val="45"/>
              </a:spcBef>
            </a:pPr>
            <a:endParaRPr sz="1600" dirty="0">
              <a:solidFill>
                <a:srgbClr val="1E1860"/>
              </a:solidFill>
              <a:latin typeface="Times New Roman"/>
              <a:cs typeface="Times New Roman"/>
            </a:endParaRPr>
          </a:p>
          <a:p>
            <a:pPr marL="12700">
              <a:lnSpc>
                <a:spcPts val="2200"/>
              </a:lnSpc>
            </a:pPr>
            <a:r>
              <a:rPr lang="en-US" sz="1600" dirty="0">
                <a:solidFill>
                  <a:srgbClr val="1E1860"/>
                </a:solidFill>
                <a:latin typeface="Futura LT Pro Book"/>
                <a:cs typeface="Futura LT Pro Book"/>
              </a:rPr>
              <a:t>Date for presentation</a:t>
            </a:r>
            <a:r>
              <a:rPr lang="en-US" sz="1600" baseline="0" dirty="0">
                <a:solidFill>
                  <a:srgbClr val="1E1860"/>
                </a:solidFill>
                <a:latin typeface="Futura LT Pro Book"/>
                <a:cs typeface="Futura LT Pro Book"/>
              </a:rPr>
              <a:t> if necessary</a:t>
            </a:r>
            <a:endParaRPr sz="1600" dirty="0">
              <a:solidFill>
                <a:srgbClr val="1E1860"/>
              </a:solidFill>
              <a:latin typeface="Futura LT Pro Book"/>
              <a:cs typeface="Futura LT Pro Book"/>
            </a:endParaRPr>
          </a:p>
          <a:p>
            <a:pPr marL="12700">
              <a:lnSpc>
                <a:spcPts val="2200"/>
              </a:lnSpc>
            </a:pPr>
            <a:r>
              <a:rPr lang="en-US" sz="1600" b="1" dirty="0">
                <a:solidFill>
                  <a:srgbClr val="1E1860"/>
                </a:solidFill>
                <a:latin typeface="Futura LT Pro Book"/>
                <a:cs typeface="Futura LT Pro Book"/>
              </a:rPr>
              <a:t>Name of meeting</a:t>
            </a:r>
            <a:endParaRPr sz="1600" dirty="0">
              <a:solidFill>
                <a:srgbClr val="1E1860"/>
              </a:solidFill>
              <a:latin typeface="Futura LT Pro Book"/>
              <a:cs typeface="Futura LT Pro Book"/>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3"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5770174" y="6713450"/>
            <a:ext cx="2159599" cy="990600"/>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5800" y="6606476"/>
            <a:ext cx="1274374" cy="108959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12" name="Title 11"/>
          <p:cNvSpPr>
            <a:spLocks noGrp="1"/>
          </p:cNvSpPr>
          <p:nvPr>
            <p:ph type="title" hasCustomPrompt="1"/>
          </p:nvPr>
        </p:nvSpPr>
        <p:spPr>
          <a:xfrm>
            <a:off x="457200" y="612648"/>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685800" y="2702611"/>
            <a:ext cx="8305800" cy="2590800"/>
          </a:xfrm>
          <a:prstGeom prst="rect">
            <a:avLst/>
          </a:prstGeom>
        </p:spPr>
        <p:txBody>
          <a:bodyPr/>
          <a:lstStyle>
            <a:lvl1pPr>
              <a:defRPr sz="2800">
                <a:solidFill>
                  <a:schemeClr val="tx1"/>
                </a:solidFill>
                <a:latin typeface="Futura LT Pro Book" panose="020B0502020204020303" pitchFamily="34" charset="0"/>
              </a:defRPr>
            </a:lvl1pPr>
            <a:lvl2pPr>
              <a:defRPr sz="2400">
                <a:solidFill>
                  <a:schemeClr val="tx1"/>
                </a:solidFill>
                <a:latin typeface="Futura LT Pro Book" panose="020B0502020204020303" pitchFamily="34" charset="0"/>
              </a:defRPr>
            </a:lvl2pPr>
            <a:lvl3pPr>
              <a:defRPr sz="2000">
                <a:solidFill>
                  <a:schemeClr val="tx1"/>
                </a:solidFill>
                <a:latin typeface="Futura LT Pro Book" panose="020B0502020204020303" pitchFamily="34" charset="0"/>
              </a:defRPr>
            </a:lvl3pPr>
            <a:lvl4pPr>
              <a:defRPr>
                <a:solidFill>
                  <a:schemeClr val="tx1"/>
                </a:solidFill>
                <a:latin typeface="Futura LT Pro Book" panose="020B0502020204020303" pitchFamily="34"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561845" y="1024237"/>
            <a:ext cx="6629400" cy="1066800"/>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598854" y="4572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588344" y="1069181"/>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5" name="Text Placeholder 4"/>
          <p:cNvSpPr>
            <a:spLocks noGrp="1"/>
          </p:cNvSpPr>
          <p:nvPr>
            <p:ph type="body" sz="quarter" idx="12" hasCustomPrompt="1"/>
          </p:nvPr>
        </p:nvSpPr>
        <p:spPr>
          <a:xfrm>
            <a:off x="598854" y="2819400"/>
            <a:ext cx="6781800" cy="2857500"/>
          </a:xfrm>
          <a:prstGeom prst="rect">
            <a:avLst/>
          </a:prstGeom>
        </p:spPr>
        <p:txBody>
          <a:bodyPr/>
          <a:lstStyle>
            <a:lvl1pPr>
              <a:defRPr sz="2800">
                <a:solidFill>
                  <a:schemeClr val="tx1"/>
                </a:solidFill>
                <a:latin typeface="Futura LT Pro Book" panose="020B0502020204020303" pitchFamily="34" charset="0"/>
              </a:defRPr>
            </a:lvl1pPr>
            <a:lvl2pPr marL="800100" indent="-342900">
              <a:buFont typeface="Arial" panose="020B0604020202020204" pitchFamily="34" charset="0"/>
              <a:buChar char="•"/>
              <a:defRPr sz="2400" baseline="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A29CC0"/>
                </a:solidFill>
                <a:latin typeface="Futura LT Pro Book" panose="020B0502020204020303" pitchFamily="34" charset="0"/>
              </a:defRPr>
            </a:lvl1pPr>
          </a:lstStyle>
          <a:p>
            <a:r>
              <a:rPr lang="en-US" dirty="0"/>
              <a:t>Headline goes here</a:t>
            </a:r>
            <a:br>
              <a:rPr lang="en-US" dirty="0"/>
            </a:br>
            <a:endParaRPr lang="en-US" dirty="0"/>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1E1860"/>
                </a:solidFill>
                <a:latin typeface="Futura LT Pro Book" panose="020B0502020204020303" pitchFamily="34" charset="0"/>
              </a:defRPr>
            </a:lvl1pPr>
          </a:lstStyle>
          <a:p>
            <a:pPr lvl="0"/>
            <a:r>
              <a:rPr lang="en-US" dirty="0"/>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dirty="0"/>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dirty="0"/>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dirty="0"/>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6629400" cy="1147762"/>
          </a:xfrm>
          <a:prstGeom prst="rect">
            <a:avLst/>
          </a:prstGeom>
        </p:spPr>
        <p:txBody>
          <a:bodyPr/>
          <a:lstStyle>
            <a:lvl1pPr>
              <a:defRPr sz="4400" baseline="0">
                <a:solidFill>
                  <a:srgbClr val="1E1860"/>
                </a:solidFill>
                <a:latin typeface="Futura LT Pro Book" panose="020B0502020204020303" pitchFamily="34" charset="0"/>
              </a:defRPr>
            </a:lvl1pPr>
          </a:lstStyle>
          <a:p>
            <a:pPr lvl="0"/>
            <a:r>
              <a:rPr lang="en-US" dirty="0"/>
              <a:t>Title for (</a:t>
            </a:r>
            <a:r>
              <a:rPr lang="en-US" dirty="0" err="1"/>
              <a:t>ch</a:t>
            </a:r>
            <a:r>
              <a:rPr lang="en-US" dirty="0"/>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dirty="0"/>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pPr marL="469900" lvl="1" algn="l">
              <a:lnSpc>
                <a:spcPts val="3400"/>
              </a:lnSpc>
            </a:pPr>
            <a:endParaRPr lang="en-US" sz="1800" dirty="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dirty="0"/>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dirty="0">
              <a:solidFill>
                <a:srgbClr val="A7BF39"/>
              </a:solidFill>
            </a:endParaRPr>
          </a:p>
        </p:txBody>
      </p:sp>
      <p:sp>
        <p:nvSpPr>
          <p:cNvPr id="5" name="Rectangle 4"/>
          <p:cNvSpPr/>
          <p:nvPr userDrawn="1"/>
        </p:nvSpPr>
        <p:spPr>
          <a:xfrm>
            <a:off x="1066800" y="2971800"/>
            <a:ext cx="8077200" cy="2698175"/>
          </a:xfrm>
          <a:prstGeom prst="rect">
            <a:avLst/>
          </a:prstGeom>
        </p:spPr>
        <p:txBody>
          <a:bodyPr wrap="square">
            <a:spAutoFit/>
          </a:bodyPr>
          <a:lstStyle/>
          <a:p>
            <a:r>
              <a:rPr lang="en-US" sz="1800" kern="1200" dirty="0">
                <a:solidFill>
                  <a:schemeClr val="bg1"/>
                </a:solidFill>
                <a:effectLst/>
                <a:latin typeface="Futura LT Pro Book" panose="020B0502020204020303"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a:solidFill>
                  <a:srgbClr val="1E1860"/>
                </a:solidFill>
                <a:latin typeface="Futura LT Pro Book"/>
                <a:cs typeface="Futura LT Pro Book"/>
              </a:rPr>
              <a:t>www.measureevaluation.org</a:t>
            </a: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40134" b="23721"/>
          <a:stretch/>
        </p:blipFill>
        <p:spPr>
          <a:xfrm>
            <a:off x="6096000" y="6705600"/>
            <a:ext cx="2159599" cy="990600"/>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1626" y="6598626"/>
            <a:ext cx="1274374" cy="108959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518" y="363432"/>
            <a:ext cx="8675370" cy="1502305"/>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91515" y="2069042"/>
            <a:ext cx="8675370" cy="49315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91515" y="7203864"/>
            <a:ext cx="2263140" cy="413808"/>
          </a:xfrm>
          <a:prstGeom prst="rect">
            <a:avLst/>
          </a:prstGeom>
        </p:spPr>
        <p:txBody>
          <a:bodyPr/>
          <a:lstStyle>
            <a:lvl1pPr>
              <a:defRPr>
                <a:cs typeface="Arial" panose="020B0604020202020204" pitchFamily="34" charset="0"/>
              </a:defRPr>
            </a:lvl1pPr>
          </a:lstStyle>
          <a:p>
            <a:pPr>
              <a:defRPr/>
            </a:pPr>
            <a:endParaRPr lang="en-US" dirty="0"/>
          </a:p>
        </p:txBody>
      </p:sp>
      <p:sp>
        <p:nvSpPr>
          <p:cNvPr id="5" name="Footer Placeholder 4"/>
          <p:cNvSpPr>
            <a:spLocks noGrp="1"/>
          </p:cNvSpPr>
          <p:nvPr>
            <p:ph type="ftr" sz="quarter" idx="11"/>
          </p:nvPr>
        </p:nvSpPr>
        <p:spPr>
          <a:xfrm>
            <a:off x="3331845" y="7203864"/>
            <a:ext cx="3394710" cy="413808"/>
          </a:xfrm>
          <a:prstGeom prst="rect">
            <a:avLst/>
          </a:prstGeom>
        </p:spPr>
        <p:txBody>
          <a:bodyPr/>
          <a:lstStyle>
            <a:lvl1pPr>
              <a:defRPr>
                <a:cs typeface="Arial" panose="020B0604020202020204" pitchFamily="34" charset="0"/>
              </a:defRPr>
            </a:lvl1pPr>
          </a:lstStyle>
          <a:p>
            <a:pPr>
              <a:defRPr/>
            </a:pPr>
            <a:endParaRPr lang="en-US" dirty="0"/>
          </a:p>
        </p:txBody>
      </p:sp>
      <p:sp>
        <p:nvSpPr>
          <p:cNvPr id="6" name="Slide Number Placeholder 5"/>
          <p:cNvSpPr>
            <a:spLocks noGrp="1"/>
          </p:cNvSpPr>
          <p:nvPr>
            <p:ph type="sldNum" sz="quarter" idx="12"/>
          </p:nvPr>
        </p:nvSpPr>
        <p:spPr>
          <a:xfrm>
            <a:off x="7103745" y="7203864"/>
            <a:ext cx="2263140" cy="413808"/>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8EBF9BE9-A9BD-4FE5-9740-4D20A617711A}" type="slidenum">
              <a:rPr lang="en-US" altLang="en-US"/>
              <a:pPr>
                <a:defRPr/>
              </a:pPr>
              <a:t>‹#›</a:t>
            </a:fld>
            <a:endParaRPr lang="en-US" altLang="en-US" dirty="0"/>
          </a:p>
        </p:txBody>
      </p:sp>
    </p:spTree>
    <p:extLst>
      <p:ext uri="{BB962C8B-B14F-4D97-AF65-F5344CB8AC3E}">
        <p14:creationId xmlns:p14="http://schemas.microsoft.com/office/powerpoint/2010/main" val="3021895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71" r:id="rId8"/>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solidFill>
                <a:srgbClr val="1E1860"/>
              </a:solidFill>
              <a:latin typeface="Futura Lt BT" panose="020B0402020204020303" pitchFamily="34" charset="0"/>
            </a:endParaRPr>
          </a:p>
        </p:txBody>
      </p:sp>
      <p:sp>
        <p:nvSpPr>
          <p:cNvPr id="5" name="object 5"/>
          <p:cNvSpPr/>
          <p:nvPr/>
        </p:nvSpPr>
        <p:spPr>
          <a:xfrm>
            <a:off x="0" y="1192476"/>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10" name="Group 9"/>
          <p:cNvGrpSpPr/>
          <p:nvPr/>
        </p:nvGrpSpPr>
        <p:grpSpPr>
          <a:xfrm>
            <a:off x="244512" y="6858000"/>
            <a:ext cx="9601200" cy="649480"/>
            <a:chOff x="304800" y="6858000"/>
            <a:chExt cx="9601200" cy="649480"/>
          </a:xfrm>
        </p:grpSpPr>
        <p:pic>
          <p:nvPicPr>
            <p:cNvPr id="11" name="Picture 9"/>
            <p:cNvPicPr>
              <a:picLocks noChangeAspect="1"/>
            </p:cNvPicPr>
            <p:nvPr/>
          </p:nvPicPr>
          <p:blipFill rotWithShape="1">
            <a:blip r:embed="rId3">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12"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
        <p:nvSpPr>
          <p:cNvPr id="15" name="Title 1">
            <a:extLst>
              <a:ext uri="{FF2B5EF4-FFF2-40B4-BE49-F238E27FC236}">
                <a16:creationId xmlns:a16="http://schemas.microsoft.com/office/drawing/2014/main" id="{ED989051-BC70-4347-9C84-F763DBADD908}"/>
              </a:ext>
            </a:extLst>
          </p:cNvPr>
          <p:cNvSpPr>
            <a:spLocks noGrp="1"/>
          </p:cNvSpPr>
          <p:nvPr>
            <p:ph type="title"/>
          </p:nvPr>
        </p:nvSpPr>
        <p:spPr>
          <a:xfrm>
            <a:off x="422190" y="1545614"/>
            <a:ext cx="9081326" cy="836035"/>
          </a:xfrm>
        </p:spPr>
        <p:txBody>
          <a:bodyPr/>
          <a:lstStyle/>
          <a:p>
            <a:r>
              <a:rPr lang="en-US" altLang="en-US" sz="4400" kern="1200" dirty="0">
                <a:solidFill>
                  <a:schemeClr val="bg1"/>
                </a:solidFill>
                <a:latin typeface="Century Gothic" panose="020B0502020202020204" pitchFamily="34" charset="0"/>
                <a:ea typeface="+mn-ea"/>
                <a:cs typeface="Gill Sans MT"/>
              </a:rPr>
              <a:t>Data and Interoperability:</a:t>
            </a:r>
            <a:endParaRPr lang="en-US" sz="4400" kern="1200" dirty="0">
              <a:solidFill>
                <a:schemeClr val="bg1"/>
              </a:solidFill>
              <a:latin typeface="Century Gothic" panose="020B0502020202020204" pitchFamily="34" charset="0"/>
              <a:ea typeface="+mn-ea"/>
              <a:cs typeface="Gill Sans MT"/>
            </a:endParaRPr>
          </a:p>
        </p:txBody>
      </p:sp>
      <p:sp>
        <p:nvSpPr>
          <p:cNvPr id="17" name="Text Placeholder 2">
            <a:extLst>
              <a:ext uri="{FF2B5EF4-FFF2-40B4-BE49-F238E27FC236}">
                <a16:creationId xmlns:a16="http://schemas.microsoft.com/office/drawing/2014/main" id="{F48BC1A2-26C5-9041-9289-AB081198495A}"/>
              </a:ext>
            </a:extLst>
          </p:cNvPr>
          <p:cNvSpPr>
            <a:spLocks noGrp="1"/>
          </p:cNvSpPr>
          <p:nvPr>
            <p:ph type="body" sz="quarter" idx="11"/>
          </p:nvPr>
        </p:nvSpPr>
        <p:spPr>
          <a:xfrm>
            <a:off x="422190" y="2362200"/>
            <a:ext cx="8674100" cy="842727"/>
          </a:xfrm>
        </p:spPr>
        <p:txBody>
          <a:bodyPr/>
          <a:lstStyle/>
          <a:p>
            <a:r>
              <a:rPr lang="en-US" altLang="en-US" sz="4000" dirty="0">
                <a:solidFill>
                  <a:schemeClr val="bg1"/>
                </a:solidFill>
                <a:latin typeface="Century Gothic" panose="020B0502020202020204" pitchFamily="34" charset="0"/>
              </a:rPr>
              <a:t>Data Warehousing</a:t>
            </a:r>
          </a:p>
          <a:p>
            <a:endParaRPr lang="en-US" dirty="0">
              <a:latin typeface="Century Gothic" panose="020B0502020202020204" pitchFamily="34" charset="0"/>
            </a:endParaRPr>
          </a:p>
        </p:txBody>
      </p:sp>
      <p:sp>
        <p:nvSpPr>
          <p:cNvPr id="18" name="TextBox 7"/>
          <p:cNvSpPr txBox="1">
            <a:spLocks noChangeArrowheads="1"/>
          </p:cNvSpPr>
          <p:nvPr/>
        </p:nvSpPr>
        <p:spPr bwMode="auto">
          <a:xfrm>
            <a:off x="0" y="255278"/>
            <a:ext cx="97488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r"/>
            <a:r>
              <a:rPr lang="en-US" altLang="en-US" sz="2200" b="1" dirty="0">
                <a:solidFill>
                  <a:schemeClr val="bg1"/>
                </a:solidFill>
                <a:latin typeface="Century Gothic" charset="0"/>
                <a:ea typeface="Century Gothic" charset="0"/>
                <a:cs typeface="Century Gothic" charset="0"/>
              </a:rPr>
              <a:t>Health Informatics in Low- and Middle-Income Countries</a:t>
            </a:r>
          </a:p>
          <a:p>
            <a:pPr algn="r"/>
            <a:r>
              <a:rPr lang="en-US" altLang="en-US" sz="2200" dirty="0">
                <a:solidFill>
                  <a:schemeClr val="bg1"/>
                </a:solidFill>
                <a:latin typeface="Century Gothic" charset="0"/>
                <a:ea typeface="Century Gothic" charset="0"/>
                <a:cs typeface="Century Gothic" charset="0"/>
              </a:rPr>
              <a:t>Short Course for Health Information System Professionals</a:t>
            </a:r>
            <a:endParaRPr lang="en-US" altLang="en-US" sz="1900" dirty="0">
              <a:solidFill>
                <a:schemeClr val="bg1"/>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650286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Content Placeholder 2"/>
          <p:cNvSpPr txBox="1">
            <a:spLocks/>
          </p:cNvSpPr>
          <p:nvPr/>
        </p:nvSpPr>
        <p:spPr bwMode="auto">
          <a:xfrm>
            <a:off x="502920" y="6316980"/>
            <a:ext cx="905256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defRPr sz="2800">
                <a:solidFill>
                  <a:schemeClr val="tx1"/>
                </a:solidFill>
                <a:latin typeface="Century Gothic" panose="020B0502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entury Gothic" panose="020B0502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entury Gothic" panose="020B0502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entury Gothic" panose="020B0502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just" eaLnBrk="1" hangingPunct="1">
              <a:lnSpc>
                <a:spcPct val="100000"/>
              </a:lnSpc>
              <a:spcBef>
                <a:spcPct val="20000"/>
              </a:spcBef>
            </a:pPr>
            <a:endParaRPr lang="en-US" altLang="en-US" sz="3520" dirty="0">
              <a:latin typeface="Calibri" panose="020F0502020204030204" pitchFamily="34" charset="0"/>
            </a:endParaRPr>
          </a:p>
        </p:txBody>
      </p:sp>
      <p:sp>
        <p:nvSpPr>
          <p:cNvPr id="46084" name="Title 1"/>
          <p:cNvSpPr>
            <a:spLocks noGrp="1"/>
          </p:cNvSpPr>
          <p:nvPr>
            <p:ph type="title"/>
          </p:nvPr>
        </p:nvSpPr>
        <p:spPr>
          <a:xfrm>
            <a:off x="457200" y="533400"/>
            <a:ext cx="8674100" cy="685800"/>
          </a:xfrm>
        </p:spPr>
        <p:txBody>
          <a:bodyPr/>
          <a:lstStyle/>
          <a:p>
            <a:pPr eaLnBrk="1" hangingPunct="1"/>
            <a:r>
              <a:rPr lang="en-US" altLang="en-US" sz="3600" dirty="0">
                <a:latin typeface="Century Gothic" panose="020B0502020202020204" pitchFamily="34" charset="0"/>
              </a:rPr>
              <a:t>Data Warehouse Definition</a:t>
            </a:r>
          </a:p>
        </p:txBody>
      </p:sp>
      <p:sp>
        <p:nvSpPr>
          <p:cNvPr id="46085"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D100C48E-6186-42CC-AB25-094DA4E4DBEE}" type="slidenum">
              <a:rPr lang="en-US" altLang="en-US" sz="1100"/>
              <a:pPr algn="ctr">
                <a:lnSpc>
                  <a:spcPct val="100000"/>
                </a:lnSpc>
                <a:spcBef>
                  <a:spcPct val="0"/>
                </a:spcBef>
                <a:buFontTx/>
                <a:buNone/>
              </a:pPr>
              <a:t>10</a:t>
            </a:fld>
            <a:endParaRPr lang="en-US" altLang="en-US" sz="11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702" y="1754338"/>
            <a:ext cx="5891784" cy="5891784"/>
          </a:xfrm>
          <a:prstGeom prst="rect">
            <a:avLst/>
          </a:prstGeom>
        </p:spPr>
      </p:pic>
    </p:spTree>
    <p:extLst>
      <p:ext uri="{BB962C8B-B14F-4D97-AF65-F5344CB8AC3E}">
        <p14:creationId xmlns:p14="http://schemas.microsoft.com/office/powerpoint/2010/main" val="3627203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57200" y="533400"/>
            <a:ext cx="8674100" cy="835152"/>
          </a:xfrm>
        </p:spPr>
        <p:txBody>
          <a:bodyPr/>
          <a:lstStyle/>
          <a:p>
            <a:pPr eaLnBrk="1" hangingPunct="1"/>
            <a:r>
              <a:rPr lang="en-US" altLang="en-US" sz="3600" dirty="0">
                <a:latin typeface="Century Gothic" panose="020B0502020202020204" pitchFamily="34" charset="0"/>
              </a:rPr>
              <a:t>Subject-Oriented</a:t>
            </a:r>
          </a:p>
        </p:txBody>
      </p:sp>
      <p:sp>
        <p:nvSpPr>
          <p:cNvPr id="13315" name="Content Placeholder 2"/>
          <p:cNvSpPr>
            <a:spLocks noGrp="1"/>
          </p:cNvSpPr>
          <p:nvPr>
            <p:ph type="body" sz="quarter" idx="10"/>
          </p:nvPr>
        </p:nvSpPr>
        <p:spPr>
          <a:xfrm>
            <a:off x="457200" y="1828800"/>
            <a:ext cx="9067800" cy="5105400"/>
          </a:xfrm>
        </p:spPr>
        <p:txBody>
          <a:bodyPr rtlCol="0">
            <a:normAutofit/>
          </a:bodyPr>
          <a:lstStyle/>
          <a:p>
            <a:pPr>
              <a:lnSpc>
                <a:spcPct val="110000"/>
              </a:lnSpc>
              <a:spcAft>
                <a:spcPts val="1200"/>
              </a:spcAft>
              <a:defRPr/>
            </a:pPr>
            <a:r>
              <a:rPr lang="en-US" altLang="en-US" sz="2400" b="1" dirty="0">
                <a:latin typeface="Century Gothic" panose="020B0502020202020204" pitchFamily="34" charset="0"/>
              </a:rPr>
              <a:t>Stored Data</a:t>
            </a:r>
          </a:p>
          <a:p>
            <a:pPr marL="288925" indent="-288925">
              <a:lnSpc>
                <a:spcPct val="110000"/>
              </a:lnSpc>
              <a:spcAft>
                <a:spcPts val="1200"/>
              </a:spcAft>
              <a:buFont typeface="Arial" panose="020B0604020202020204" pitchFamily="34" charset="0"/>
              <a:buChar char="•"/>
              <a:defRPr/>
            </a:pPr>
            <a:r>
              <a:rPr lang="en-US" altLang="en-US" sz="2400" dirty="0">
                <a:latin typeface="Century Gothic" panose="020B0502020202020204" pitchFamily="34" charset="0"/>
              </a:rPr>
              <a:t>Target specific subjects; data warehouse can be used to analyze a particular subject area: for example, high drop-off rates between the first and fourth antenatal care visit in a particular region</a:t>
            </a:r>
          </a:p>
          <a:p>
            <a:pPr marL="288925" indent="-288925">
              <a:lnSpc>
                <a:spcPct val="110000"/>
              </a:lnSpc>
              <a:spcAft>
                <a:spcPts val="1200"/>
              </a:spcAft>
              <a:buFont typeface="Arial" panose="020B0604020202020204" pitchFamily="34" charset="0"/>
              <a:buChar char="•"/>
              <a:defRPr/>
            </a:pPr>
            <a:r>
              <a:rPr lang="en-US" altLang="en-US" sz="2400" dirty="0">
                <a:latin typeface="Century Gothic" panose="020B0502020202020204" pitchFamily="34" charset="0"/>
              </a:rPr>
              <a:t>Provide a simple and concise view around particular subject issues by excluding data that are not useful in the decision support process</a:t>
            </a:r>
          </a:p>
          <a:p>
            <a:pPr>
              <a:lnSpc>
                <a:spcPct val="110000"/>
              </a:lnSpc>
              <a:spcAft>
                <a:spcPts val="1200"/>
              </a:spcAft>
              <a:defRPr/>
            </a:pPr>
            <a:endParaRPr lang="en-US" altLang="en-US" sz="3600" dirty="0"/>
          </a:p>
        </p:txBody>
      </p:sp>
      <p:sp>
        <p:nvSpPr>
          <p:cNvPr id="48132"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E388B44E-311F-4074-81C8-1AA9D526AB5D}" type="slidenum">
              <a:rPr lang="en-US" altLang="en-US" sz="1100"/>
              <a:pPr algn="ctr">
                <a:lnSpc>
                  <a:spcPct val="100000"/>
                </a:lnSpc>
                <a:spcBef>
                  <a:spcPct val="0"/>
                </a:spcBef>
                <a:buFontTx/>
                <a:buNone/>
              </a:pPr>
              <a:t>11</a:t>
            </a:fld>
            <a:endParaRPr lang="en-US" altLang="en-US" sz="1100" dirty="0"/>
          </a:p>
        </p:txBody>
      </p:sp>
    </p:spTree>
    <p:extLst>
      <p:ext uri="{BB962C8B-B14F-4D97-AF65-F5344CB8AC3E}">
        <p14:creationId xmlns:p14="http://schemas.microsoft.com/office/powerpoint/2010/main" val="3624702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533400"/>
            <a:ext cx="8674100" cy="1143000"/>
          </a:xfrm>
        </p:spPr>
        <p:txBody>
          <a:bodyPr/>
          <a:lstStyle/>
          <a:p>
            <a:pPr eaLnBrk="1" hangingPunct="1"/>
            <a:r>
              <a:rPr lang="en-US" altLang="en-US" sz="3600" dirty="0">
                <a:latin typeface="Century Gothic" panose="020B0502020202020204" pitchFamily="34" charset="0"/>
              </a:rPr>
              <a:t>Integrated</a:t>
            </a:r>
          </a:p>
        </p:txBody>
      </p:sp>
      <p:sp>
        <p:nvSpPr>
          <p:cNvPr id="3" name="Content Placeholder 2"/>
          <p:cNvSpPr>
            <a:spLocks noGrp="1"/>
          </p:cNvSpPr>
          <p:nvPr>
            <p:ph type="body" sz="quarter" idx="10"/>
          </p:nvPr>
        </p:nvSpPr>
        <p:spPr>
          <a:xfrm>
            <a:off x="152400" y="1828800"/>
            <a:ext cx="9372600" cy="5562600"/>
          </a:xfrm>
        </p:spPr>
        <p:txBody>
          <a:bodyPr rtlCol="0">
            <a:noAutofit/>
          </a:bodyPr>
          <a:lstStyle/>
          <a:p>
            <a:pPr marL="625475" indent="-277813">
              <a:lnSpc>
                <a:spcPct val="110000"/>
              </a:lnSpc>
              <a:spcAft>
                <a:spcPts val="600"/>
              </a:spcAft>
              <a:buFont typeface="Arial" panose="020B0604020202020204" pitchFamily="34" charset="0"/>
              <a:buChar char="•"/>
              <a:defRPr/>
            </a:pPr>
            <a:r>
              <a:rPr lang="en-US" sz="2400" dirty="0">
                <a:latin typeface="Century Gothic" panose="020B0502020202020204" pitchFamily="34" charset="0"/>
              </a:rPr>
              <a:t>Data may be distributed across heterogeneous sources that have to be integrated. </a:t>
            </a:r>
          </a:p>
          <a:p>
            <a:pPr marL="625475" indent="-277813">
              <a:lnSpc>
                <a:spcPct val="110000"/>
              </a:lnSpc>
              <a:spcAft>
                <a:spcPts val="600"/>
              </a:spcAft>
              <a:buFont typeface="Arial" panose="020B0604020202020204" pitchFamily="34" charset="0"/>
              <a:buChar char="•"/>
              <a:defRPr/>
            </a:pPr>
            <a:r>
              <a:rPr lang="en-US" sz="2400" dirty="0">
                <a:latin typeface="Century Gothic" panose="020B0502020202020204" pitchFamily="34" charset="0"/>
              </a:rPr>
              <a:t>A data warehouse must put data from disparate sources into consistent format.</a:t>
            </a:r>
          </a:p>
          <a:p>
            <a:pPr marL="625475" indent="-277813">
              <a:lnSpc>
                <a:spcPct val="110000"/>
              </a:lnSpc>
              <a:spcAft>
                <a:spcPts val="600"/>
              </a:spcAft>
              <a:buFont typeface="Arial" panose="020B0604020202020204" pitchFamily="34" charset="0"/>
              <a:buChar char="•"/>
              <a:defRPr/>
            </a:pPr>
            <a:r>
              <a:rPr lang="en-US" sz="2400" dirty="0">
                <a:latin typeface="Century Gothic" panose="020B0502020202020204" pitchFamily="34" charset="0"/>
              </a:rPr>
              <a:t>Data cleaning and data integration techniques are applied.</a:t>
            </a:r>
          </a:p>
          <a:p>
            <a:pPr marL="625475" indent="-277813">
              <a:lnSpc>
                <a:spcPct val="110000"/>
              </a:lnSpc>
              <a:spcAft>
                <a:spcPts val="600"/>
              </a:spcAft>
              <a:buFont typeface="Arial" panose="020B0604020202020204" pitchFamily="34" charset="0"/>
              <a:buChar char="•"/>
              <a:defRPr/>
            </a:pPr>
            <a:r>
              <a:rPr lang="en-US" sz="2400" dirty="0">
                <a:latin typeface="Century Gothic" panose="020B0502020202020204" pitchFamily="34" charset="0"/>
              </a:rPr>
              <a:t>Standardization is emphasized at this point.</a:t>
            </a:r>
          </a:p>
          <a:p>
            <a:pPr marL="914400" lvl="1" indent="-334963">
              <a:lnSpc>
                <a:spcPct val="110000"/>
              </a:lnSpc>
              <a:spcAft>
                <a:spcPts val="600"/>
              </a:spcAft>
              <a:buFont typeface="Courier New" panose="02070309020205020404" pitchFamily="49" charset="0"/>
              <a:buChar char="o"/>
              <a:defRPr/>
            </a:pPr>
            <a:r>
              <a:rPr lang="en-US" dirty="0">
                <a:latin typeface="Century Gothic" panose="020B0502020202020204" pitchFamily="34" charset="0"/>
              </a:rPr>
              <a:t>Naming conventions</a:t>
            </a:r>
          </a:p>
          <a:p>
            <a:pPr marL="914400" lvl="1" indent="-334963">
              <a:lnSpc>
                <a:spcPct val="110000"/>
              </a:lnSpc>
              <a:spcAft>
                <a:spcPts val="600"/>
              </a:spcAft>
              <a:buFont typeface="Courier New" panose="02070309020205020404" pitchFamily="49" charset="0"/>
              <a:buChar char="o"/>
              <a:defRPr/>
            </a:pPr>
            <a:r>
              <a:rPr lang="en-US" dirty="0">
                <a:latin typeface="Century Gothic" panose="020B0502020202020204" pitchFamily="34" charset="0"/>
              </a:rPr>
              <a:t>Coding structures</a:t>
            </a:r>
          </a:p>
          <a:p>
            <a:pPr marL="914400" lvl="1" indent="-334963">
              <a:lnSpc>
                <a:spcPct val="110000"/>
              </a:lnSpc>
              <a:spcAft>
                <a:spcPts val="600"/>
              </a:spcAft>
              <a:buFont typeface="Courier New" panose="02070309020205020404" pitchFamily="49" charset="0"/>
              <a:buChar char="o"/>
              <a:defRPr/>
            </a:pPr>
            <a:r>
              <a:rPr lang="en-US" dirty="0">
                <a:latin typeface="Century Gothic" panose="020B0502020202020204" pitchFamily="34" charset="0"/>
              </a:rPr>
              <a:t>Data attributes</a:t>
            </a:r>
          </a:p>
          <a:p>
            <a:pPr>
              <a:lnSpc>
                <a:spcPct val="110000"/>
              </a:lnSpc>
              <a:spcAft>
                <a:spcPts val="600"/>
              </a:spcAft>
              <a:defRPr/>
            </a:pPr>
            <a:endParaRPr lang="en-US" sz="3200" dirty="0"/>
          </a:p>
        </p:txBody>
      </p:sp>
      <p:sp>
        <p:nvSpPr>
          <p:cNvPr id="50180"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C5C218B9-B0FE-4985-AF51-5454FA077B17}" type="slidenum">
              <a:rPr lang="en-US" altLang="en-US" sz="1100"/>
              <a:pPr algn="ctr">
                <a:lnSpc>
                  <a:spcPct val="100000"/>
                </a:lnSpc>
                <a:spcBef>
                  <a:spcPct val="0"/>
                </a:spcBef>
                <a:buFontTx/>
                <a:buNone/>
              </a:pPr>
              <a:t>12</a:t>
            </a:fld>
            <a:endParaRPr lang="en-US" altLang="en-US" sz="1100" dirty="0"/>
          </a:p>
        </p:txBody>
      </p:sp>
    </p:spTree>
    <p:extLst>
      <p:ext uri="{BB962C8B-B14F-4D97-AF65-F5344CB8AC3E}">
        <p14:creationId xmlns:p14="http://schemas.microsoft.com/office/powerpoint/2010/main" val="4162204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457200" y="571169"/>
            <a:ext cx="8674100" cy="495631"/>
          </a:xfrm>
        </p:spPr>
        <p:txBody>
          <a:bodyPr/>
          <a:lstStyle/>
          <a:p>
            <a:pPr eaLnBrk="1" hangingPunct="1"/>
            <a:r>
              <a:rPr lang="en-US" altLang="en-US" sz="3600" dirty="0">
                <a:latin typeface="Century Gothic" panose="020B0502020202020204" pitchFamily="34" charset="0"/>
              </a:rPr>
              <a:t>Time Variant</a:t>
            </a:r>
          </a:p>
        </p:txBody>
      </p:sp>
      <p:sp>
        <p:nvSpPr>
          <p:cNvPr id="52227" name="Content Placeholder 2"/>
          <p:cNvSpPr>
            <a:spLocks noGrp="1"/>
          </p:cNvSpPr>
          <p:nvPr>
            <p:ph type="body" sz="quarter" idx="10"/>
          </p:nvPr>
        </p:nvSpPr>
        <p:spPr>
          <a:xfrm>
            <a:off x="152400" y="1828800"/>
            <a:ext cx="9525000" cy="4800600"/>
          </a:xfrm>
        </p:spPr>
        <p:txBody>
          <a:bodyPr/>
          <a:lstStyle/>
          <a:p>
            <a:pPr marL="625475" indent="-277813">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A data warehouse focuses on change over time.</a:t>
            </a:r>
          </a:p>
          <a:p>
            <a:pPr marL="625475" indent="-277813">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Data are stored as a series of snapshots, each representing a period in time.</a:t>
            </a:r>
          </a:p>
          <a:p>
            <a:pPr marL="625475" indent="-277813">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The data stored may not be current but vary with time, and data have an element of time: for example, antenatal care first visits in the past five years.</a:t>
            </a:r>
          </a:p>
          <a:p>
            <a:pPr marL="625475" indent="-277813">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Analysts need large amounts of data to discover trends in data. </a:t>
            </a:r>
          </a:p>
        </p:txBody>
      </p:sp>
      <p:sp>
        <p:nvSpPr>
          <p:cNvPr id="52228"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D7E2B4C4-A8F5-45DA-9DE8-EE3F356D8EAE}" type="slidenum">
              <a:rPr lang="en-US" altLang="en-US" sz="1100"/>
              <a:pPr algn="ctr">
                <a:lnSpc>
                  <a:spcPct val="100000"/>
                </a:lnSpc>
                <a:spcBef>
                  <a:spcPct val="0"/>
                </a:spcBef>
                <a:buFontTx/>
                <a:buNone/>
              </a:pPr>
              <a:t>13</a:t>
            </a:fld>
            <a:endParaRPr lang="en-US" altLang="en-US" sz="1100" dirty="0"/>
          </a:p>
        </p:txBody>
      </p:sp>
    </p:spTree>
    <p:extLst>
      <p:ext uri="{BB962C8B-B14F-4D97-AF65-F5344CB8AC3E}">
        <p14:creationId xmlns:p14="http://schemas.microsoft.com/office/powerpoint/2010/main" val="4216419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57200" y="609600"/>
            <a:ext cx="8674100" cy="1143000"/>
          </a:xfrm>
        </p:spPr>
        <p:txBody>
          <a:bodyPr/>
          <a:lstStyle/>
          <a:p>
            <a:pPr eaLnBrk="1" hangingPunct="1"/>
            <a:r>
              <a:rPr lang="en-US" altLang="en-US" sz="3600" dirty="0">
                <a:latin typeface="Century Gothic" panose="020B0502020202020204" pitchFamily="34" charset="0"/>
              </a:rPr>
              <a:t>Nonvolatile</a:t>
            </a:r>
          </a:p>
        </p:txBody>
      </p:sp>
      <p:sp>
        <p:nvSpPr>
          <p:cNvPr id="27651" name="Content Placeholder 2"/>
          <p:cNvSpPr>
            <a:spLocks noGrp="1"/>
          </p:cNvSpPr>
          <p:nvPr>
            <p:ph type="body" sz="quarter" idx="10"/>
          </p:nvPr>
        </p:nvSpPr>
        <p:spPr>
          <a:xfrm>
            <a:off x="152400" y="1828800"/>
            <a:ext cx="9601200" cy="5410200"/>
          </a:xfrm>
        </p:spPr>
        <p:txBody>
          <a:bodyPr rtlCol="0">
            <a:normAutofit/>
          </a:bodyPr>
          <a:lstStyle/>
          <a:p>
            <a:pPr marL="625475" indent="-277813">
              <a:lnSpc>
                <a:spcPct val="110000"/>
              </a:lnSpc>
              <a:spcBef>
                <a:spcPts val="600"/>
              </a:spcBef>
              <a:spcAft>
                <a:spcPts val="600"/>
              </a:spcAft>
              <a:buFont typeface="Arial" panose="020B0604020202020204" pitchFamily="34" charset="0"/>
              <a:buChar char="•"/>
              <a:defRPr/>
            </a:pPr>
            <a:r>
              <a:rPr lang="en-US" altLang="en-US" sz="2400" dirty="0">
                <a:latin typeface="Century Gothic" panose="020B0502020202020204" pitchFamily="34" charset="0"/>
              </a:rPr>
              <a:t>Once entered in the data warehouse, data should not change and should not be subjected to frequent modification.</a:t>
            </a:r>
          </a:p>
          <a:p>
            <a:pPr marL="625475" indent="-277813">
              <a:lnSpc>
                <a:spcPct val="110000"/>
              </a:lnSpc>
              <a:spcBef>
                <a:spcPts val="600"/>
              </a:spcBef>
              <a:spcAft>
                <a:spcPts val="600"/>
              </a:spcAft>
              <a:buFont typeface="Arial" panose="020B0604020202020204" pitchFamily="34" charset="0"/>
              <a:buChar char="•"/>
              <a:defRPr/>
            </a:pPr>
            <a:r>
              <a:rPr lang="en-US" altLang="en-US" sz="2400" dirty="0">
                <a:latin typeface="Century Gothic" panose="020B0502020202020204" pitchFamily="34" charset="0"/>
              </a:rPr>
              <a:t>Stored data generally are subject to only two operations:</a:t>
            </a:r>
          </a:p>
          <a:p>
            <a:pPr marL="914400" lvl="1" indent="-288925">
              <a:lnSpc>
                <a:spcPct val="110000"/>
              </a:lnSpc>
              <a:spcBef>
                <a:spcPts val="600"/>
              </a:spcBef>
              <a:spcAft>
                <a:spcPts val="600"/>
              </a:spcAft>
              <a:buFont typeface="Courier New" panose="02070309020205020404" pitchFamily="49" charset="0"/>
              <a:buChar char="o"/>
              <a:defRPr/>
            </a:pPr>
            <a:r>
              <a:rPr lang="en-US" altLang="en-US" sz="2400" dirty="0">
                <a:latin typeface="Century Gothic" panose="020B0502020202020204" pitchFamily="34" charset="0"/>
              </a:rPr>
              <a:t>  Loading of data</a:t>
            </a:r>
          </a:p>
          <a:p>
            <a:pPr marL="914400" lvl="1" indent="-288925">
              <a:lnSpc>
                <a:spcPct val="110000"/>
              </a:lnSpc>
              <a:spcBef>
                <a:spcPts val="600"/>
              </a:spcBef>
              <a:spcAft>
                <a:spcPts val="600"/>
              </a:spcAft>
              <a:buFont typeface="Courier New" panose="02070309020205020404" pitchFamily="49" charset="0"/>
              <a:buChar char="o"/>
              <a:defRPr/>
            </a:pPr>
            <a:r>
              <a:rPr lang="en-US" altLang="en-US" sz="2400" dirty="0">
                <a:latin typeface="Century Gothic" panose="020B0502020202020204" pitchFamily="34" charset="0"/>
              </a:rPr>
              <a:t>  Access to data</a:t>
            </a:r>
          </a:p>
          <a:p>
            <a:pPr>
              <a:lnSpc>
                <a:spcPct val="110000"/>
              </a:lnSpc>
              <a:spcBef>
                <a:spcPts val="600"/>
              </a:spcBef>
              <a:spcAft>
                <a:spcPts val="600"/>
              </a:spcAft>
              <a:defRPr/>
            </a:pPr>
            <a:endParaRPr lang="en-US" altLang="en-US" sz="3600" dirty="0"/>
          </a:p>
        </p:txBody>
      </p:sp>
      <p:sp>
        <p:nvSpPr>
          <p:cNvPr id="54276"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2A4D0E88-EDC7-4919-A961-6966F984F6D9}" type="slidenum">
              <a:rPr lang="en-US" altLang="en-US" sz="1100"/>
              <a:pPr algn="ctr">
                <a:lnSpc>
                  <a:spcPct val="100000"/>
                </a:lnSpc>
                <a:spcBef>
                  <a:spcPct val="0"/>
                </a:spcBef>
                <a:buFontTx/>
                <a:buNone/>
              </a:pPr>
              <a:t>14</a:t>
            </a:fld>
            <a:endParaRPr lang="en-US" altLang="en-US" sz="1100" dirty="0"/>
          </a:p>
        </p:txBody>
      </p:sp>
    </p:spTree>
    <p:extLst>
      <p:ext uri="{BB962C8B-B14F-4D97-AF65-F5344CB8AC3E}">
        <p14:creationId xmlns:p14="http://schemas.microsoft.com/office/powerpoint/2010/main" val="37638837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609600"/>
            <a:ext cx="8674100" cy="1143000"/>
          </a:xfrm>
        </p:spPr>
        <p:txBody>
          <a:bodyPr/>
          <a:lstStyle/>
          <a:p>
            <a:pPr eaLnBrk="1" hangingPunct="1"/>
            <a:r>
              <a:rPr lang="en-US" altLang="en-US" sz="3600" dirty="0">
                <a:latin typeface="Century Gothic" panose="020B0502020202020204" pitchFamily="34" charset="0"/>
              </a:rPr>
              <a:t>Data Warehouse Architectures</a:t>
            </a:r>
          </a:p>
        </p:txBody>
      </p:sp>
      <p:sp>
        <p:nvSpPr>
          <p:cNvPr id="56323" name="Content Placeholder 2"/>
          <p:cNvSpPr>
            <a:spLocks noGrp="1"/>
          </p:cNvSpPr>
          <p:nvPr>
            <p:ph type="body" sz="quarter" idx="10"/>
          </p:nvPr>
        </p:nvSpPr>
        <p:spPr>
          <a:xfrm>
            <a:off x="520700" y="1828800"/>
            <a:ext cx="8915400" cy="5943600"/>
          </a:xfrm>
        </p:spPr>
        <p:txBody>
          <a:bodyPr/>
          <a:lstStyle/>
          <a:p>
            <a:pPr marL="290513" indent="-277813">
              <a:lnSpc>
                <a:spcPct val="110000"/>
              </a:lnSpc>
              <a:spcBef>
                <a:spcPts val="600"/>
              </a:spcBef>
              <a:spcAft>
                <a:spcPts val="600"/>
              </a:spcAft>
              <a:buFont typeface="Arial" panose="020B0604020202020204" pitchFamily="34" charset="0"/>
              <a:buChar char="•"/>
              <a:defRPr/>
            </a:pPr>
            <a:r>
              <a:rPr lang="en-US" altLang="en-US" sz="2400" dirty="0">
                <a:latin typeface="Century Gothic" panose="020B0502020202020204" pitchFamily="34" charset="0"/>
              </a:rPr>
              <a:t>Data warehouses and their architectures vary, depending on the specifics of an organization's situation. Three common architectures are:</a:t>
            </a:r>
          </a:p>
          <a:p>
            <a:pPr marL="623888" lvl="1" indent="-344488">
              <a:lnSpc>
                <a:spcPct val="110000"/>
              </a:lnSpc>
              <a:spcBef>
                <a:spcPts val="600"/>
              </a:spcBef>
              <a:spcAft>
                <a:spcPts val="600"/>
              </a:spcAft>
              <a:buFont typeface="Courier New" panose="02070309020205020404" pitchFamily="49" charset="0"/>
              <a:buChar char="o"/>
              <a:defRPr/>
            </a:pPr>
            <a:r>
              <a:rPr lang="en-US" altLang="en-US" dirty="0">
                <a:latin typeface="Century Gothic" panose="020B0502020202020204" pitchFamily="34" charset="0"/>
              </a:rPr>
              <a:t>Data warehouse architecture (basic)</a:t>
            </a:r>
          </a:p>
          <a:p>
            <a:pPr marL="623888" lvl="1" indent="-344488">
              <a:lnSpc>
                <a:spcPct val="110000"/>
              </a:lnSpc>
              <a:spcBef>
                <a:spcPts val="600"/>
              </a:spcBef>
              <a:spcAft>
                <a:spcPts val="600"/>
              </a:spcAft>
              <a:buFont typeface="Courier New" panose="02070309020205020404" pitchFamily="49" charset="0"/>
              <a:buChar char="o"/>
              <a:defRPr/>
            </a:pPr>
            <a:r>
              <a:rPr lang="en-US" altLang="en-US" dirty="0">
                <a:latin typeface="Century Gothic" panose="020B0502020202020204" pitchFamily="34" charset="0"/>
              </a:rPr>
              <a:t>Data warehouse architecture (with staging area)</a:t>
            </a:r>
          </a:p>
          <a:p>
            <a:pPr marL="623888" lvl="1" indent="-344488">
              <a:lnSpc>
                <a:spcPct val="110000"/>
              </a:lnSpc>
              <a:spcBef>
                <a:spcPts val="600"/>
              </a:spcBef>
              <a:spcAft>
                <a:spcPts val="600"/>
              </a:spcAft>
              <a:buFont typeface="Courier New" panose="02070309020205020404" pitchFamily="49" charset="0"/>
              <a:buChar char="o"/>
              <a:defRPr/>
            </a:pPr>
            <a:r>
              <a:rPr lang="en-US" altLang="en-US" dirty="0">
                <a:latin typeface="Century Gothic" panose="020B0502020202020204" pitchFamily="34" charset="0"/>
              </a:rPr>
              <a:t>Data warehouse architecture (with a staging area and data marts)</a:t>
            </a:r>
          </a:p>
        </p:txBody>
      </p:sp>
      <p:sp>
        <p:nvSpPr>
          <p:cNvPr id="56324"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BEF52F0E-F217-4F65-9699-7770979BE96E}" type="slidenum">
              <a:rPr lang="en-US" altLang="en-US" sz="1100"/>
              <a:pPr algn="ctr">
                <a:lnSpc>
                  <a:spcPct val="100000"/>
                </a:lnSpc>
                <a:spcBef>
                  <a:spcPct val="0"/>
                </a:spcBef>
                <a:buFontTx/>
                <a:buNone/>
              </a:pPr>
              <a:t>15</a:t>
            </a:fld>
            <a:endParaRPr lang="en-US" altLang="en-US" sz="1100" dirty="0"/>
          </a:p>
        </p:txBody>
      </p:sp>
    </p:spTree>
    <p:extLst>
      <p:ext uri="{BB962C8B-B14F-4D97-AF65-F5344CB8AC3E}">
        <p14:creationId xmlns:p14="http://schemas.microsoft.com/office/powerpoint/2010/main" val="1915624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609600"/>
            <a:ext cx="9601200" cy="609600"/>
          </a:xfrm>
        </p:spPr>
        <p:txBody>
          <a:bodyPr/>
          <a:lstStyle/>
          <a:p>
            <a:pPr eaLnBrk="1" hangingPunct="1"/>
            <a:r>
              <a:rPr lang="en-US" altLang="en-US" sz="3600" dirty="0">
                <a:latin typeface="Century Gothic" panose="020B0502020202020204" pitchFamily="34" charset="0"/>
              </a:rPr>
              <a:t>Data Warehouse Architecture: Basic</a:t>
            </a:r>
            <a:br>
              <a:rPr lang="en-US" altLang="en-US" sz="3600" dirty="0">
                <a:latin typeface="Century Gothic" panose="020B0502020202020204" pitchFamily="34" charset="0"/>
              </a:rPr>
            </a:br>
            <a:endParaRPr lang="en-US" altLang="en-US" sz="3600" dirty="0">
              <a:solidFill>
                <a:srgbClr val="1E1860"/>
              </a:solidFill>
              <a:latin typeface="Century Gothic" panose="020B0502020202020204" pitchFamily="34" charset="0"/>
            </a:endParaRPr>
          </a:p>
        </p:txBody>
      </p:sp>
      <p:sp>
        <p:nvSpPr>
          <p:cNvPr id="58372"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BC2C305C-EBA8-4F5A-869F-B2143FAB3932}" type="slidenum">
              <a:rPr lang="en-US" altLang="en-US" sz="1100"/>
              <a:pPr algn="ctr">
                <a:lnSpc>
                  <a:spcPct val="100000"/>
                </a:lnSpc>
                <a:spcBef>
                  <a:spcPct val="0"/>
                </a:spcBef>
                <a:buFontTx/>
                <a:buNone/>
              </a:pPr>
              <a:t>16</a:t>
            </a:fld>
            <a:endParaRPr lang="en-US" altLang="en-US" sz="11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905000"/>
            <a:ext cx="8390565" cy="4536282"/>
          </a:xfrm>
          <a:prstGeom prst="rect">
            <a:avLst/>
          </a:prstGeom>
        </p:spPr>
      </p:pic>
    </p:spTree>
    <p:extLst>
      <p:ext uri="{BB962C8B-B14F-4D97-AF65-F5344CB8AC3E}">
        <p14:creationId xmlns:p14="http://schemas.microsoft.com/office/powerpoint/2010/main" val="3300772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 y="612648"/>
            <a:ext cx="8989431" cy="1143000"/>
          </a:xfrm>
        </p:spPr>
        <p:txBody>
          <a:bodyPr/>
          <a:lstStyle/>
          <a:p>
            <a:pPr eaLnBrk="1" hangingPunct="1"/>
            <a:r>
              <a:rPr lang="en-US" altLang="en-US" sz="3600" dirty="0">
                <a:latin typeface="Century Gothic" panose="020B0502020202020204" pitchFamily="34" charset="0"/>
              </a:rPr>
              <a:t>Data Warehouse Architecture</a:t>
            </a:r>
            <a:br>
              <a:rPr lang="en-US" altLang="en-US" sz="3600" dirty="0">
                <a:latin typeface="Century Gothic" panose="020B0502020202020204" pitchFamily="34" charset="0"/>
              </a:rPr>
            </a:br>
            <a:r>
              <a:rPr lang="en-US" altLang="en-US" sz="2400" dirty="0">
                <a:solidFill>
                  <a:srgbClr val="1E1860"/>
                </a:solidFill>
                <a:latin typeface="Century Gothic" panose="020B0502020202020204" pitchFamily="34" charset="0"/>
              </a:rPr>
              <a:t>With Staging Area</a:t>
            </a:r>
          </a:p>
        </p:txBody>
      </p:sp>
      <p:sp>
        <p:nvSpPr>
          <p:cNvPr id="60420"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A64DA344-AC53-4D15-B7C4-56A718905489}" type="slidenum">
              <a:rPr lang="en-US" altLang="en-US" sz="1100"/>
              <a:pPr algn="ctr">
                <a:lnSpc>
                  <a:spcPct val="100000"/>
                </a:lnSpc>
                <a:spcBef>
                  <a:spcPct val="0"/>
                </a:spcBef>
                <a:buFontTx/>
                <a:buNone/>
              </a:pPr>
              <a:t>17</a:t>
            </a:fld>
            <a:endParaRPr lang="en-US" altLang="en-US" sz="11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331" y="1905000"/>
            <a:ext cx="9459168" cy="4209992"/>
          </a:xfrm>
          <a:prstGeom prst="rect">
            <a:avLst/>
          </a:prstGeom>
        </p:spPr>
      </p:pic>
    </p:spTree>
    <p:extLst>
      <p:ext uri="{BB962C8B-B14F-4D97-AF65-F5344CB8AC3E}">
        <p14:creationId xmlns:p14="http://schemas.microsoft.com/office/powerpoint/2010/main" val="4042066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7200" y="76200"/>
            <a:ext cx="8674100" cy="457200"/>
          </a:xfrm>
        </p:spPr>
        <p:txBody>
          <a:bodyPr/>
          <a:lstStyle/>
          <a:p>
            <a:r>
              <a:rPr lang="en-US" sz="3600" dirty="0">
                <a:latin typeface="Century Gothic" panose="020B0502020202020204" pitchFamily="34" charset="0"/>
              </a:rPr>
              <a:t>Swaziland’s Health Information System Architecture</a:t>
            </a:r>
          </a:p>
        </p:txBody>
      </p:sp>
      <p:sp>
        <p:nvSpPr>
          <p:cNvPr id="15" name="Slide Number Placeholder 1"/>
          <p:cNvSpPr txBox="1">
            <a:spLocks/>
          </p:cNvSpPr>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1" latinLnBrk="0" hangingPunct="1">
              <a:lnSpc>
                <a:spcPct val="90000"/>
              </a:lnSpc>
              <a:spcBef>
                <a:spcPts val="1100"/>
              </a:spcBef>
              <a:buFont typeface="Arial" panose="020B0604020202020204" pitchFamily="34" charset="0"/>
              <a:defRPr sz="3080" kern="1200">
                <a:solidFill>
                  <a:schemeClr val="tx1"/>
                </a:solidFill>
                <a:latin typeface="Century Gothic" panose="020B0502020202020204" pitchFamily="34" charset="0"/>
                <a:ea typeface="+mn-ea"/>
                <a:cs typeface="+mn-cs"/>
              </a:defRPr>
            </a:lvl1pPr>
            <a:lvl2pPr marL="817245" indent="-314325" algn="l" defTabSz="914400" rtl="0" eaLnBrk="1" latinLnBrk="0" hangingPunct="1">
              <a:lnSpc>
                <a:spcPct val="90000"/>
              </a:lnSpc>
              <a:spcBef>
                <a:spcPts val="550"/>
              </a:spcBef>
              <a:buFont typeface="Arial" panose="020B0604020202020204" pitchFamily="34" charset="0"/>
              <a:buChar char="•"/>
              <a:defRPr sz="2640" kern="1200">
                <a:solidFill>
                  <a:schemeClr val="tx1"/>
                </a:solidFill>
                <a:latin typeface="Century Gothic" panose="020B0502020202020204" pitchFamily="34" charset="0"/>
                <a:ea typeface="+mn-ea"/>
                <a:cs typeface="+mn-cs"/>
              </a:defRPr>
            </a:lvl2pPr>
            <a:lvl3pPr marL="1257300" indent="-251460" algn="l" defTabSz="914400" rtl="0" eaLnBrk="1" latinLnBrk="0" hangingPunct="1">
              <a:lnSpc>
                <a:spcPct val="90000"/>
              </a:lnSpc>
              <a:spcBef>
                <a:spcPts val="550"/>
              </a:spcBef>
              <a:buFont typeface="Arial" panose="020B0604020202020204" pitchFamily="34" charset="0"/>
              <a:buChar char="•"/>
              <a:defRPr sz="2200" kern="1200">
                <a:solidFill>
                  <a:schemeClr val="tx1"/>
                </a:solidFill>
                <a:latin typeface="Century Gothic" panose="020B0502020202020204" pitchFamily="34" charset="0"/>
                <a:ea typeface="+mn-ea"/>
                <a:cs typeface="+mn-cs"/>
              </a:defRPr>
            </a:lvl3pPr>
            <a:lvl4pPr marL="1760220" indent="-251460" algn="l" defTabSz="914400" rtl="0" eaLnBrk="1" latinLnBrk="0" hangingPunct="1">
              <a:lnSpc>
                <a:spcPct val="90000"/>
              </a:lnSpc>
              <a:spcBef>
                <a:spcPts val="55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4pPr>
            <a:lvl5pPr marL="2263140" indent="-251460" algn="l" defTabSz="914400" rtl="0" eaLnBrk="1" latinLnBrk="0" hangingPunct="1">
              <a:lnSpc>
                <a:spcPct val="90000"/>
              </a:lnSpc>
              <a:spcBef>
                <a:spcPts val="55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5pPr>
            <a:lvl6pPr marL="2766060" indent="-251460" algn="l" defTabSz="914400" rtl="0" eaLnBrk="0" fontAlgn="base" latinLnBrk="0" hangingPunct="0">
              <a:lnSpc>
                <a:spcPct val="90000"/>
              </a:lnSpc>
              <a:spcBef>
                <a:spcPts val="550"/>
              </a:spcBef>
              <a:spcAft>
                <a:spcPct val="0"/>
              </a:spcAft>
              <a:buFont typeface="Arial" panose="020B0604020202020204" pitchFamily="34" charset="0"/>
              <a:buChar char="•"/>
              <a:defRPr sz="1800" kern="1200">
                <a:solidFill>
                  <a:schemeClr val="tx1"/>
                </a:solidFill>
                <a:latin typeface="Century Gothic" panose="020B0502020202020204" pitchFamily="34" charset="0"/>
                <a:ea typeface="+mn-ea"/>
                <a:cs typeface="+mn-cs"/>
              </a:defRPr>
            </a:lvl6pPr>
            <a:lvl7pPr marL="3268980" indent="-251460" algn="l" defTabSz="914400" rtl="0" eaLnBrk="0" fontAlgn="base" latinLnBrk="0" hangingPunct="0">
              <a:lnSpc>
                <a:spcPct val="90000"/>
              </a:lnSpc>
              <a:spcBef>
                <a:spcPts val="550"/>
              </a:spcBef>
              <a:spcAft>
                <a:spcPct val="0"/>
              </a:spcAft>
              <a:buFont typeface="Arial" panose="020B0604020202020204" pitchFamily="34" charset="0"/>
              <a:buChar char="•"/>
              <a:defRPr sz="1800" kern="1200">
                <a:solidFill>
                  <a:schemeClr val="tx1"/>
                </a:solidFill>
                <a:latin typeface="Century Gothic" panose="020B0502020202020204" pitchFamily="34" charset="0"/>
                <a:ea typeface="+mn-ea"/>
                <a:cs typeface="+mn-cs"/>
              </a:defRPr>
            </a:lvl7pPr>
            <a:lvl8pPr marL="3771900" indent="-251460" algn="l" defTabSz="914400" rtl="0" eaLnBrk="0" fontAlgn="base" latinLnBrk="0" hangingPunct="0">
              <a:lnSpc>
                <a:spcPct val="90000"/>
              </a:lnSpc>
              <a:spcBef>
                <a:spcPts val="550"/>
              </a:spcBef>
              <a:spcAft>
                <a:spcPct val="0"/>
              </a:spcAft>
              <a:buFont typeface="Arial" panose="020B0604020202020204" pitchFamily="34" charset="0"/>
              <a:buChar char="•"/>
              <a:defRPr sz="1800" kern="1200">
                <a:solidFill>
                  <a:schemeClr val="tx1"/>
                </a:solidFill>
                <a:latin typeface="Century Gothic" panose="020B0502020202020204" pitchFamily="34" charset="0"/>
                <a:ea typeface="+mn-ea"/>
                <a:cs typeface="+mn-cs"/>
              </a:defRPr>
            </a:lvl8pPr>
            <a:lvl9pPr marL="4274820" indent="-251460" algn="l" defTabSz="914400" rtl="0" eaLnBrk="0" fontAlgn="base" latinLnBrk="0" hangingPunct="0">
              <a:lnSpc>
                <a:spcPct val="90000"/>
              </a:lnSpc>
              <a:spcBef>
                <a:spcPts val="550"/>
              </a:spcBef>
              <a:spcAft>
                <a:spcPct val="0"/>
              </a:spcAft>
              <a:buFont typeface="Arial" panose="020B0604020202020204" pitchFamily="34" charset="0"/>
              <a:buChar char="•"/>
              <a:defRPr sz="1800" kern="1200">
                <a:solidFill>
                  <a:schemeClr val="tx1"/>
                </a:solidFill>
                <a:latin typeface="Century Gothic" panose="020B0502020202020204" pitchFamily="34" charset="0"/>
                <a:ea typeface="+mn-ea"/>
                <a:cs typeface="+mn-cs"/>
              </a:defRPr>
            </a:lvl9pPr>
          </a:lstStyle>
          <a:p>
            <a:pPr algn="ctr">
              <a:lnSpc>
                <a:spcPct val="100000"/>
              </a:lnSpc>
              <a:spcBef>
                <a:spcPct val="0"/>
              </a:spcBef>
              <a:buFontTx/>
              <a:buNone/>
            </a:pPr>
            <a:r>
              <a:rPr lang="en-US" altLang="en-US" sz="1100" dirty="0"/>
              <a:t>18</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11167"/>
          <a:stretch/>
        </p:blipFill>
        <p:spPr>
          <a:xfrm>
            <a:off x="304800" y="2149042"/>
            <a:ext cx="8305800" cy="5637213"/>
          </a:xfrm>
          <a:prstGeom prst="rect">
            <a:avLst/>
          </a:prstGeom>
        </p:spPr>
      </p:pic>
      <p:sp>
        <p:nvSpPr>
          <p:cNvPr id="3" name="TextBox 2"/>
          <p:cNvSpPr txBox="1"/>
          <p:nvPr/>
        </p:nvSpPr>
        <p:spPr>
          <a:xfrm>
            <a:off x="484909" y="1600200"/>
            <a:ext cx="5257800" cy="400110"/>
          </a:xfrm>
          <a:prstGeom prst="rect">
            <a:avLst/>
          </a:prstGeom>
          <a:noFill/>
        </p:spPr>
        <p:txBody>
          <a:bodyPr wrap="square" rtlCol="0">
            <a:spAutoFit/>
          </a:bodyPr>
          <a:lstStyle/>
          <a:p>
            <a:r>
              <a:rPr lang="en-US" sz="2000" dirty="0">
                <a:solidFill>
                  <a:srgbClr val="1E1860"/>
                </a:solidFill>
                <a:latin typeface="Century Gothic" charset="0"/>
                <a:ea typeface="Century Gothic" charset="0"/>
                <a:cs typeface="Century Gothic" charset="0"/>
              </a:rPr>
              <a:t>Swaziland’s HIS architecture</a:t>
            </a:r>
          </a:p>
        </p:txBody>
      </p:sp>
    </p:spTree>
    <p:extLst>
      <p:ext uri="{BB962C8B-B14F-4D97-AF65-F5344CB8AC3E}">
        <p14:creationId xmlns:p14="http://schemas.microsoft.com/office/powerpoint/2010/main" val="19435928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457200" y="533400"/>
            <a:ext cx="8674100" cy="623788"/>
          </a:xfrm>
        </p:spPr>
        <p:txBody>
          <a:bodyPr/>
          <a:lstStyle/>
          <a:p>
            <a:pPr eaLnBrk="1" hangingPunct="1"/>
            <a:r>
              <a:rPr lang="en-US" altLang="en-US" sz="3600" dirty="0">
                <a:latin typeface="Century Gothic" panose="020B0502020202020204" pitchFamily="34" charset="0"/>
              </a:rPr>
              <a:t>Data Staging Area Definition</a:t>
            </a:r>
          </a:p>
        </p:txBody>
      </p:sp>
      <p:sp>
        <p:nvSpPr>
          <p:cNvPr id="63491" name="Content Placeholder 2"/>
          <p:cNvSpPr>
            <a:spLocks noGrp="1"/>
          </p:cNvSpPr>
          <p:nvPr>
            <p:ph type="body" sz="quarter" idx="10"/>
          </p:nvPr>
        </p:nvSpPr>
        <p:spPr>
          <a:xfrm>
            <a:off x="457200" y="1828800"/>
            <a:ext cx="8839200" cy="5486400"/>
          </a:xfrm>
        </p:spPr>
        <p:txBody>
          <a:bodyPr/>
          <a:lstStyle/>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Any data store that is designed primarily to receive data in a warehousing environment</a:t>
            </a:r>
          </a:p>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Data staging involves ETL:</a:t>
            </a:r>
          </a:p>
          <a:p>
            <a:pPr marL="690372" lvl="1" indent="-342900">
              <a:lnSpc>
                <a:spcPct val="110000"/>
              </a:lnSpc>
              <a:spcAft>
                <a:spcPts val="600"/>
              </a:spcAft>
              <a:buFont typeface="Courier New" panose="02070309020205020404" pitchFamily="49" charset="0"/>
              <a:buChar char="o"/>
            </a:pPr>
            <a:r>
              <a:rPr lang="en-US" altLang="en-US" dirty="0">
                <a:latin typeface="Century Gothic" panose="020B0502020202020204" pitchFamily="34" charset="0"/>
              </a:rPr>
              <a:t>Extraction (E): Reading source data and copying data needed for the data warehouse into the staging area for further manipulation</a:t>
            </a:r>
          </a:p>
          <a:p>
            <a:pPr marL="690372" lvl="1" indent="-342900">
              <a:lnSpc>
                <a:spcPct val="110000"/>
              </a:lnSpc>
              <a:spcAft>
                <a:spcPts val="600"/>
              </a:spcAft>
              <a:buFont typeface="Courier New" panose="02070309020205020404" pitchFamily="49" charset="0"/>
              <a:buChar char="o"/>
            </a:pPr>
            <a:r>
              <a:rPr lang="en-US" altLang="en-US" dirty="0">
                <a:latin typeface="Century Gothic" panose="020B0502020202020204" pitchFamily="34" charset="0"/>
              </a:rPr>
              <a:t>Transformation (T): Converting the read data to a common data format; cleaning, auditing, and combining data from various sources</a:t>
            </a:r>
          </a:p>
          <a:p>
            <a:pPr marL="690372" lvl="1" indent="-342900">
              <a:lnSpc>
                <a:spcPct val="110000"/>
              </a:lnSpc>
              <a:spcAft>
                <a:spcPts val="600"/>
              </a:spcAft>
              <a:buFont typeface="Courier New" panose="02070309020205020404" pitchFamily="49" charset="0"/>
              <a:buChar char="o"/>
            </a:pPr>
            <a:r>
              <a:rPr lang="en-US" altLang="en-US" dirty="0">
                <a:latin typeface="Century Gothic" panose="020B0502020202020204" pitchFamily="34" charset="0"/>
              </a:rPr>
              <a:t>Load (L): Writing the data into the data warehouse</a:t>
            </a:r>
          </a:p>
          <a:p>
            <a:pPr>
              <a:lnSpc>
                <a:spcPct val="110000"/>
              </a:lnSpc>
              <a:spcAft>
                <a:spcPts val="600"/>
              </a:spcAft>
            </a:pPr>
            <a:endParaRPr lang="en-US" altLang="en-US" sz="3200" dirty="0"/>
          </a:p>
        </p:txBody>
      </p:sp>
      <p:sp>
        <p:nvSpPr>
          <p:cNvPr id="63492"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D272D436-ACA8-423D-B810-516CC9DFE4AF}" type="slidenum">
              <a:rPr lang="en-US" altLang="en-US" sz="1100"/>
              <a:pPr algn="ctr">
                <a:lnSpc>
                  <a:spcPct val="100000"/>
                </a:lnSpc>
                <a:spcBef>
                  <a:spcPct val="0"/>
                </a:spcBef>
                <a:buFontTx/>
                <a:buNone/>
              </a:pPr>
              <a:t>19</a:t>
            </a:fld>
            <a:endParaRPr lang="en-US" altLang="en-US" sz="1100" dirty="0"/>
          </a:p>
        </p:txBody>
      </p:sp>
    </p:spTree>
    <p:extLst>
      <p:ext uri="{BB962C8B-B14F-4D97-AF65-F5344CB8AC3E}">
        <p14:creationId xmlns:p14="http://schemas.microsoft.com/office/powerpoint/2010/main" val="3173234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06625" y="533400"/>
            <a:ext cx="9601200" cy="609600"/>
          </a:xfrm>
        </p:spPr>
        <p:txBody>
          <a:bodyPr/>
          <a:lstStyle/>
          <a:p>
            <a:pPr eaLnBrk="1" hangingPunct="1"/>
            <a:r>
              <a:rPr lang="en-US" altLang="en-US" sz="3600" dirty="0">
                <a:latin typeface="Century Gothic" panose="020B0502020202020204" pitchFamily="34" charset="0"/>
              </a:rPr>
              <a:t>Data Warehousing</a:t>
            </a:r>
          </a:p>
        </p:txBody>
      </p:sp>
      <p:sp>
        <p:nvSpPr>
          <p:cNvPr id="5123" name="Content Placeholder 2"/>
          <p:cNvSpPr>
            <a:spLocks noGrp="1"/>
          </p:cNvSpPr>
          <p:nvPr>
            <p:ph type="body" sz="quarter" idx="10"/>
          </p:nvPr>
        </p:nvSpPr>
        <p:spPr>
          <a:xfrm>
            <a:off x="406625" y="1828800"/>
            <a:ext cx="8305800" cy="5029200"/>
          </a:xfrm>
        </p:spPr>
        <p:txBody>
          <a:bodyPr rtlCol="0">
            <a:noAutofit/>
          </a:bodyPr>
          <a:lstStyle/>
          <a:p>
            <a:pPr>
              <a:lnSpc>
                <a:spcPct val="110000"/>
              </a:lnSpc>
              <a:spcAft>
                <a:spcPts val="600"/>
              </a:spcAft>
              <a:defRPr/>
            </a:pPr>
            <a:r>
              <a:rPr lang="en-US" altLang="en-US" sz="2000" b="1" dirty="0">
                <a:latin typeface="Century Gothic" panose="020B0502020202020204" pitchFamily="34" charset="0"/>
              </a:rPr>
              <a:t>Objective</a:t>
            </a:r>
          </a:p>
          <a:p>
            <a:pPr marL="566928" indent="-219456">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Explain the basic definitions and concepts of data repositories and data warehousing architectures</a:t>
            </a:r>
          </a:p>
          <a:p>
            <a:pPr marL="566928" indent="-219456">
              <a:lnSpc>
                <a:spcPct val="110000"/>
              </a:lnSpc>
              <a:spcAft>
                <a:spcPts val="600"/>
              </a:spcAft>
              <a:buFont typeface="Arial" panose="020B0604020202020204" pitchFamily="34" charset="0"/>
              <a:buChar char="•"/>
              <a:defRPr/>
            </a:pPr>
            <a:endParaRPr lang="en-US" sz="2000" dirty="0">
              <a:latin typeface="Century Gothic" panose="020B0502020202020204" pitchFamily="34" charset="0"/>
            </a:endParaRPr>
          </a:p>
          <a:p>
            <a:pPr>
              <a:lnSpc>
                <a:spcPct val="110000"/>
              </a:lnSpc>
              <a:spcAft>
                <a:spcPts val="600"/>
              </a:spcAft>
              <a:defRPr/>
            </a:pPr>
            <a:r>
              <a:rPr lang="en-US" sz="2000" b="1" dirty="0">
                <a:latin typeface="Century Gothic" panose="020B0502020202020204" pitchFamily="34" charset="0"/>
              </a:rPr>
              <a:t>Topics covered</a:t>
            </a:r>
          </a:p>
          <a:p>
            <a:pPr>
              <a:lnSpc>
                <a:spcPct val="110000"/>
              </a:lnSpc>
              <a:spcAft>
                <a:spcPts val="600"/>
              </a:spcAft>
              <a:defRPr/>
            </a:pPr>
            <a:r>
              <a:rPr lang="en-US" sz="2000" dirty="0">
                <a:latin typeface="Century Gothic" panose="020B0502020202020204" pitchFamily="34" charset="0"/>
              </a:rPr>
              <a:t>Patient-centered information systems:</a:t>
            </a:r>
          </a:p>
          <a:p>
            <a:pPr marL="568325" indent="-222250">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Electronic medical records (EMRs) and aggregate information systems</a:t>
            </a:r>
          </a:p>
          <a:p>
            <a:pPr marL="568325" indent="-222250">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Readiness for patient-centered information technology solutions</a:t>
            </a:r>
          </a:p>
          <a:p>
            <a:pPr marL="568325" indent="-222250">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Development of patients’ unique identifiers</a:t>
            </a:r>
          </a:p>
          <a:p>
            <a:pPr marL="568325" indent="-222250">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Data repositories and data warehouses</a:t>
            </a:r>
          </a:p>
          <a:p>
            <a:pPr marL="568325" indent="-222250">
              <a:defRPr/>
            </a:pPr>
            <a:endParaRPr lang="en-US" altLang="en-US" sz="2400" b="1" dirty="0">
              <a:latin typeface="Century Gothic" panose="020B0502020202020204" pitchFamily="34" charset="0"/>
            </a:endParaRPr>
          </a:p>
        </p:txBody>
      </p:sp>
      <p:sp>
        <p:nvSpPr>
          <p:cNvPr id="29700"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1FEE455E-6DAB-44C2-84A4-2E795C1B1804}" type="slidenum">
              <a:rPr lang="en-US" altLang="en-US" sz="1100"/>
              <a:pPr algn="ctr">
                <a:lnSpc>
                  <a:spcPct val="100000"/>
                </a:lnSpc>
                <a:spcBef>
                  <a:spcPct val="0"/>
                </a:spcBef>
                <a:buFontTx/>
                <a:buNone/>
              </a:pPr>
              <a:t>2</a:t>
            </a:fld>
            <a:endParaRPr lang="en-US" altLang="en-US" sz="1100" dirty="0"/>
          </a:p>
        </p:txBody>
      </p:sp>
      <p:sp>
        <p:nvSpPr>
          <p:cNvPr id="7" name="Text Placeholder 1">
            <a:extLst>
              <a:ext uri="{FF2B5EF4-FFF2-40B4-BE49-F238E27FC236}">
                <a16:creationId xmlns:a16="http://schemas.microsoft.com/office/drawing/2014/main" id="{A5C553AE-F009-EA48-98B8-7465E53A964E}"/>
              </a:ext>
            </a:extLst>
          </p:cNvPr>
          <p:cNvSpPr>
            <a:spLocks noGrp="1"/>
          </p:cNvSpPr>
          <p:nvPr>
            <p:ph type="body" sz="quarter" idx="11"/>
          </p:nvPr>
        </p:nvSpPr>
        <p:spPr>
          <a:xfrm>
            <a:off x="406625" y="1209235"/>
            <a:ext cx="9147783" cy="509498"/>
          </a:xfrm>
        </p:spPr>
        <p:txBody>
          <a:bodyPr/>
          <a:lstStyle/>
          <a:p>
            <a:r>
              <a:rPr lang="en-US" sz="2400" b="1" dirty="0">
                <a:latin typeface="Century Gothic" panose="020B0502020202020204" pitchFamily="34" charset="0"/>
              </a:rPr>
              <a:t>Learning Objective and Topics Covered</a:t>
            </a:r>
          </a:p>
        </p:txBody>
      </p:sp>
    </p:spTree>
    <p:extLst>
      <p:ext uri="{BB962C8B-B14F-4D97-AF65-F5344CB8AC3E}">
        <p14:creationId xmlns:p14="http://schemas.microsoft.com/office/powerpoint/2010/main" val="41812047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7200" y="595235"/>
            <a:ext cx="8674100" cy="1143000"/>
          </a:xfrm>
        </p:spPr>
        <p:txBody>
          <a:bodyPr/>
          <a:lstStyle/>
          <a:p>
            <a:pPr eaLnBrk="1" hangingPunct="1"/>
            <a:r>
              <a:rPr lang="en-US" altLang="en-US" sz="3600" dirty="0">
                <a:latin typeface="Century Gothic" panose="020B0502020202020204" pitchFamily="34" charset="0"/>
              </a:rPr>
              <a:t>Data Warehouse Architecture </a:t>
            </a:r>
            <a:br>
              <a:rPr lang="en-US" altLang="en-US" sz="3600" dirty="0">
                <a:latin typeface="Century Gothic" panose="020B0502020202020204" pitchFamily="34" charset="0"/>
              </a:rPr>
            </a:br>
            <a:r>
              <a:rPr lang="en-US" altLang="en-US" sz="2400" dirty="0">
                <a:solidFill>
                  <a:srgbClr val="1E1860"/>
                </a:solidFill>
                <a:latin typeface="Century Gothic" panose="020B0502020202020204" pitchFamily="34" charset="0"/>
              </a:rPr>
              <a:t>With Staging Area and Data Marts</a:t>
            </a:r>
          </a:p>
        </p:txBody>
      </p:sp>
      <p:sp>
        <p:nvSpPr>
          <p:cNvPr id="65540"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D0DCB4FA-7958-4E8A-99E8-B818B67B1A95}" type="slidenum">
              <a:rPr lang="en-US" altLang="en-US" sz="1100"/>
              <a:pPr algn="ctr">
                <a:lnSpc>
                  <a:spcPct val="100000"/>
                </a:lnSpc>
                <a:spcBef>
                  <a:spcPct val="0"/>
                </a:spcBef>
                <a:buFontTx/>
                <a:buNone/>
              </a:pPr>
              <a:t>20</a:t>
            </a:fld>
            <a:endParaRPr lang="en-US" altLang="en-US" sz="11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30400"/>
            <a:ext cx="10058400" cy="3901724"/>
          </a:xfrm>
          <a:prstGeom prst="rect">
            <a:avLst/>
          </a:prstGeom>
        </p:spPr>
      </p:pic>
    </p:spTree>
    <p:extLst>
      <p:ext uri="{BB962C8B-B14F-4D97-AF65-F5344CB8AC3E}">
        <p14:creationId xmlns:p14="http://schemas.microsoft.com/office/powerpoint/2010/main" val="17845849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457200" y="609600"/>
            <a:ext cx="8674100" cy="485240"/>
          </a:xfrm>
        </p:spPr>
        <p:txBody>
          <a:bodyPr/>
          <a:lstStyle/>
          <a:p>
            <a:pPr eaLnBrk="1" hangingPunct="1"/>
            <a:r>
              <a:rPr lang="en-US" altLang="en-US" sz="3600" dirty="0">
                <a:latin typeface="Century Gothic" panose="020B0502020202020204" pitchFamily="34" charset="0"/>
              </a:rPr>
              <a:t>Data Mart</a:t>
            </a:r>
          </a:p>
        </p:txBody>
      </p:sp>
      <p:sp>
        <p:nvSpPr>
          <p:cNvPr id="67587" name="Content Placeholder 2"/>
          <p:cNvSpPr>
            <a:spLocks noGrp="1"/>
          </p:cNvSpPr>
          <p:nvPr>
            <p:ph type="body" sz="quarter" idx="10"/>
          </p:nvPr>
        </p:nvSpPr>
        <p:spPr>
          <a:xfrm>
            <a:off x="457200" y="1905000"/>
            <a:ext cx="9067800" cy="5867400"/>
          </a:xfrm>
        </p:spPr>
        <p:txBody>
          <a:bodyPr/>
          <a:lstStyle/>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Repository of data designed to serve a particular community of knowledge workers to meet the demands of specific groups of users in the organization, such as human resource management</a:t>
            </a:r>
          </a:p>
          <a:p>
            <a:pPr marL="342900" indent="-342900">
              <a:lnSpc>
                <a:spcPct val="110000"/>
              </a:lnSpc>
              <a:spcAft>
                <a:spcPts val="600"/>
              </a:spcAft>
              <a:buFont typeface="Arial" panose="020B0604020202020204" pitchFamily="34" charset="0"/>
              <a:buChar char="•"/>
            </a:pPr>
            <a:r>
              <a:rPr lang="en-US" altLang="en-US" sz="2400" dirty="0">
                <a:latin typeface="Century Gothic" panose="020B0502020202020204" pitchFamily="34" charset="0"/>
              </a:rPr>
              <a:t>A data mart represents data from a single “business process,” such as:</a:t>
            </a:r>
          </a:p>
          <a:p>
            <a:pPr marL="692150" lvl="1" indent="-401638">
              <a:lnSpc>
                <a:spcPct val="110000"/>
              </a:lnSpc>
              <a:spcAft>
                <a:spcPts val="600"/>
              </a:spcAft>
              <a:buFont typeface="Courier New" panose="02070309020205020404" pitchFamily="49" charset="0"/>
              <a:buChar char="o"/>
            </a:pPr>
            <a:r>
              <a:rPr lang="en-US" altLang="en-US" dirty="0">
                <a:latin typeface="Century Gothic" panose="020B0502020202020204" pitchFamily="34" charset="0"/>
              </a:rPr>
              <a:t>Antenatal care</a:t>
            </a:r>
            <a:r>
              <a:rPr lang="en-US" altLang="en-US" sz="2400" dirty="0">
                <a:latin typeface="Century Gothic" panose="020B0502020202020204" pitchFamily="34" charset="0"/>
              </a:rPr>
              <a:t> first visits</a:t>
            </a:r>
          </a:p>
          <a:p>
            <a:pPr marL="692150" lvl="1" indent="-401638">
              <a:lnSpc>
                <a:spcPct val="110000"/>
              </a:lnSpc>
              <a:spcAft>
                <a:spcPts val="600"/>
              </a:spcAft>
              <a:buFont typeface="Courier New" panose="02070309020205020404" pitchFamily="49" charset="0"/>
              <a:buChar char="o"/>
            </a:pPr>
            <a:r>
              <a:rPr lang="en-US" altLang="en-US" sz="2400" dirty="0">
                <a:latin typeface="Century Gothic" panose="020B0502020202020204" pitchFamily="34" charset="0"/>
              </a:rPr>
              <a:t>Completed reports and requisitions</a:t>
            </a:r>
          </a:p>
          <a:p>
            <a:pPr marL="692150" lvl="1" indent="-401638">
              <a:lnSpc>
                <a:spcPct val="110000"/>
              </a:lnSpc>
              <a:spcAft>
                <a:spcPts val="600"/>
              </a:spcAft>
              <a:buFont typeface="Courier New" panose="02070309020205020404" pitchFamily="49" charset="0"/>
              <a:buChar char="o"/>
            </a:pPr>
            <a:r>
              <a:rPr lang="en-US" altLang="en-US" sz="2400" dirty="0">
                <a:latin typeface="Century Gothic" panose="020B0502020202020204" pitchFamily="34" charset="0"/>
              </a:rPr>
              <a:t>Store inventory</a:t>
            </a:r>
          </a:p>
        </p:txBody>
      </p:sp>
      <p:sp>
        <p:nvSpPr>
          <p:cNvPr id="67588"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B58FD69E-9F25-4875-B87E-537C0C3CB4E8}" type="slidenum">
              <a:rPr lang="en-US" altLang="en-US" sz="1100"/>
              <a:pPr algn="ctr">
                <a:lnSpc>
                  <a:spcPct val="100000"/>
                </a:lnSpc>
                <a:spcBef>
                  <a:spcPct val="0"/>
                </a:spcBef>
                <a:buFontTx/>
                <a:buNone/>
              </a:pPr>
              <a:t>21</a:t>
            </a:fld>
            <a:endParaRPr lang="en-US" altLang="en-US" sz="1100" dirty="0"/>
          </a:p>
        </p:txBody>
      </p:sp>
    </p:spTree>
    <p:extLst>
      <p:ext uri="{BB962C8B-B14F-4D97-AF65-F5344CB8AC3E}">
        <p14:creationId xmlns:p14="http://schemas.microsoft.com/office/powerpoint/2010/main" val="3406003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457200" y="0"/>
            <a:ext cx="8837031" cy="1143000"/>
          </a:xfrm>
        </p:spPr>
        <p:txBody>
          <a:bodyPr/>
          <a:lstStyle/>
          <a:p>
            <a:pPr eaLnBrk="1" hangingPunct="1"/>
            <a:r>
              <a:rPr lang="en-US" altLang="en-US" sz="3600" dirty="0">
                <a:latin typeface="Century Gothic" panose="020B0502020202020204" pitchFamily="34" charset="0"/>
              </a:rPr>
              <a:t>Data Warehouse and Operational </a:t>
            </a:r>
            <a:br>
              <a:rPr lang="en-US" altLang="en-US" sz="3600" dirty="0">
                <a:latin typeface="Century Gothic" panose="020B0502020202020204" pitchFamily="34" charset="0"/>
              </a:rPr>
            </a:br>
            <a:r>
              <a:rPr lang="en-US" altLang="en-US" sz="3600" dirty="0">
                <a:latin typeface="Century Gothic" panose="020B0502020202020204" pitchFamily="34" charset="0"/>
              </a:rPr>
              <a:t>Data Comparison</a:t>
            </a: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98462617"/>
              </p:ext>
            </p:extLst>
          </p:nvPr>
        </p:nvGraphicFramePr>
        <p:xfrm>
          <a:off x="637911" y="1752601"/>
          <a:ext cx="8686800" cy="5193328"/>
        </p:xfrm>
        <a:graphic>
          <a:graphicData uri="http://schemas.openxmlformats.org/drawingml/2006/table">
            <a:tbl>
              <a:tblPr firstRow="1" firstCol="1" bandRow="1">
                <a:tableStyleId>{5C22544A-7EE6-4342-B048-85BDC9FD1C3A}</a:tableStyleId>
              </a:tblPr>
              <a:tblGrid>
                <a:gridCol w="4086866">
                  <a:extLst>
                    <a:ext uri="{9D8B030D-6E8A-4147-A177-3AD203B41FA5}">
                      <a16:colId xmlns:a16="http://schemas.microsoft.com/office/drawing/2014/main" val="20000"/>
                    </a:ext>
                  </a:extLst>
                </a:gridCol>
                <a:gridCol w="4599934">
                  <a:extLst>
                    <a:ext uri="{9D8B030D-6E8A-4147-A177-3AD203B41FA5}">
                      <a16:colId xmlns:a16="http://schemas.microsoft.com/office/drawing/2014/main" val="20001"/>
                    </a:ext>
                  </a:extLst>
                </a:gridCol>
              </a:tblGrid>
              <a:tr h="457199">
                <a:tc>
                  <a:txBody>
                    <a:bodyPr/>
                    <a:lstStyle/>
                    <a:p>
                      <a:pPr marL="0" marR="0">
                        <a:lnSpc>
                          <a:spcPct val="150000"/>
                        </a:lnSpc>
                        <a:spcBef>
                          <a:spcPts val="0"/>
                        </a:spcBef>
                        <a:spcAft>
                          <a:spcPts val="0"/>
                        </a:spcAft>
                      </a:pPr>
                      <a:r>
                        <a:rPr lang="en-US" sz="1800" b="1" dirty="0">
                          <a:effectLst/>
                          <a:latin typeface="Century Gothic" panose="020B0502020202020204" pitchFamily="34" charset="0"/>
                        </a:rPr>
                        <a:t>Operational data</a:t>
                      </a:r>
                      <a:endParaRPr lang="en-US" sz="1800" b="1" dirty="0">
                        <a:effectLst/>
                        <a:latin typeface="Century Gothic" panose="020B0502020202020204" pitchFamily="34" charset="0"/>
                        <a:ea typeface="Calibri"/>
                        <a:cs typeface="Times New Roman"/>
                      </a:endParaRPr>
                    </a:p>
                  </a:txBody>
                  <a:tcPr marL="75438" marR="75438" marT="0" marB="0">
                    <a:lnL w="12700" cap="flat" cmpd="sng" algn="ctr">
                      <a:solidFill>
                        <a:srgbClr val="1E186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1E1860"/>
                    </a:solidFill>
                  </a:tcPr>
                </a:tc>
                <a:tc>
                  <a:txBody>
                    <a:bodyPr/>
                    <a:lstStyle/>
                    <a:p>
                      <a:pPr marL="0" marR="0">
                        <a:lnSpc>
                          <a:spcPct val="150000"/>
                        </a:lnSpc>
                        <a:spcBef>
                          <a:spcPts val="0"/>
                        </a:spcBef>
                        <a:spcAft>
                          <a:spcPts val="0"/>
                        </a:spcAft>
                      </a:pPr>
                      <a:r>
                        <a:rPr lang="en-US" sz="1800" b="1" dirty="0">
                          <a:effectLst/>
                          <a:latin typeface="Century Gothic" panose="020B0502020202020204" pitchFamily="34" charset="0"/>
                        </a:rPr>
                        <a:t>Data warehouse data</a:t>
                      </a:r>
                      <a:endParaRPr lang="en-US" sz="1800" b="1" dirty="0">
                        <a:effectLst/>
                        <a:latin typeface="Century Gothic" panose="020B0502020202020204" pitchFamily="34" charset="0"/>
                        <a:ea typeface="Calibri"/>
                        <a:cs typeface="Times New Roman"/>
                      </a:endParaRPr>
                    </a:p>
                  </a:txBody>
                  <a:tcPr marL="75438" marR="75438" marT="0" marB="0">
                    <a:lnL w="12700" cap="flat" cmpd="sng" algn="ctr">
                      <a:solidFill>
                        <a:schemeClr val="bg1"/>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1E1860"/>
                    </a:solidFill>
                  </a:tcPr>
                </a:tc>
                <a:extLst>
                  <a:ext uri="{0D108BD9-81ED-4DB2-BD59-A6C34878D82A}">
                    <a16:rowId xmlns:a16="http://schemas.microsoft.com/office/drawing/2014/main" val="10000"/>
                  </a:ext>
                </a:extLst>
              </a:tr>
              <a:tr h="448906">
                <a:tc>
                  <a:txBody>
                    <a:bodyPr/>
                    <a:lstStyle/>
                    <a:p>
                      <a:pPr marL="0" marR="0">
                        <a:lnSpc>
                          <a:spcPct val="150000"/>
                        </a:lnSpc>
                        <a:spcBef>
                          <a:spcPts val="0"/>
                        </a:spcBef>
                        <a:spcAft>
                          <a:spcPts val="0"/>
                        </a:spcAft>
                      </a:pPr>
                      <a:r>
                        <a:rPr lang="en-US" sz="1800" b="0" dirty="0">
                          <a:solidFill>
                            <a:schemeClr val="tx1"/>
                          </a:solidFill>
                          <a:effectLst/>
                          <a:latin typeface="Century Gothic" panose="020B0502020202020204" pitchFamily="34" charset="0"/>
                        </a:rPr>
                        <a:t>Application-oriented</a:t>
                      </a:r>
                      <a:endParaRPr lang="en-US" sz="1800" b="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tc>
                  <a:txBody>
                    <a:bodyPr/>
                    <a:lstStyle/>
                    <a:p>
                      <a:pPr marL="0" marR="0">
                        <a:spcBef>
                          <a:spcPts val="0"/>
                        </a:spcBef>
                        <a:spcAft>
                          <a:spcPts val="0"/>
                        </a:spcAft>
                      </a:pPr>
                      <a:r>
                        <a:rPr lang="en-US" sz="1800" dirty="0">
                          <a:solidFill>
                            <a:schemeClr val="tx1"/>
                          </a:solidFill>
                          <a:effectLst/>
                          <a:latin typeface="Century Gothic" panose="020B0502020202020204" pitchFamily="34" charset="0"/>
                        </a:rPr>
                        <a:t>Subject-oriented</a:t>
                      </a:r>
                      <a:endParaRPr lang="en-US" sz="180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extLst>
                  <a:ext uri="{0D108BD9-81ED-4DB2-BD59-A6C34878D82A}">
                    <a16:rowId xmlns:a16="http://schemas.microsoft.com/office/drawing/2014/main" val="10001"/>
                  </a:ext>
                </a:extLst>
              </a:tr>
              <a:tr h="448906">
                <a:tc>
                  <a:txBody>
                    <a:bodyPr/>
                    <a:lstStyle/>
                    <a:p>
                      <a:pPr marL="0" marR="0">
                        <a:lnSpc>
                          <a:spcPct val="150000"/>
                        </a:lnSpc>
                        <a:spcBef>
                          <a:spcPts val="0"/>
                        </a:spcBef>
                        <a:spcAft>
                          <a:spcPts val="0"/>
                        </a:spcAft>
                      </a:pPr>
                      <a:r>
                        <a:rPr lang="en-US" sz="1800" b="0" dirty="0">
                          <a:solidFill>
                            <a:schemeClr val="tx1"/>
                          </a:solidFill>
                          <a:effectLst/>
                          <a:latin typeface="Century Gothic" panose="020B0502020202020204" pitchFamily="34" charset="0"/>
                        </a:rPr>
                        <a:t>Detailed</a:t>
                      </a:r>
                      <a:endParaRPr lang="en-US" sz="1800" b="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noFill/>
                  </a:tcPr>
                </a:tc>
                <a:tc>
                  <a:txBody>
                    <a:bodyPr/>
                    <a:lstStyle/>
                    <a:p>
                      <a:pPr marL="0" marR="0">
                        <a:spcBef>
                          <a:spcPts val="0"/>
                        </a:spcBef>
                        <a:spcAft>
                          <a:spcPts val="0"/>
                        </a:spcAft>
                      </a:pPr>
                      <a:r>
                        <a:rPr lang="en-US" sz="1800" dirty="0">
                          <a:solidFill>
                            <a:schemeClr val="tx1"/>
                          </a:solidFill>
                          <a:effectLst/>
                          <a:latin typeface="Century Gothic" panose="020B0502020202020204" pitchFamily="34" charset="0"/>
                        </a:rPr>
                        <a:t>Summarized, otherwise refined</a:t>
                      </a:r>
                      <a:endParaRPr lang="en-US" sz="180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noFill/>
                  </a:tcPr>
                </a:tc>
                <a:extLst>
                  <a:ext uri="{0D108BD9-81ED-4DB2-BD59-A6C34878D82A}">
                    <a16:rowId xmlns:a16="http://schemas.microsoft.com/office/drawing/2014/main" val="10002"/>
                  </a:ext>
                </a:extLst>
              </a:tr>
              <a:tr h="448906">
                <a:tc>
                  <a:txBody>
                    <a:bodyPr/>
                    <a:lstStyle/>
                    <a:p>
                      <a:pPr marL="0" marR="0">
                        <a:lnSpc>
                          <a:spcPct val="150000"/>
                        </a:lnSpc>
                        <a:spcBef>
                          <a:spcPts val="0"/>
                        </a:spcBef>
                        <a:spcAft>
                          <a:spcPts val="0"/>
                        </a:spcAft>
                      </a:pPr>
                      <a:r>
                        <a:rPr lang="en-US" sz="1800" b="0" dirty="0">
                          <a:solidFill>
                            <a:schemeClr val="tx1"/>
                          </a:solidFill>
                          <a:effectLst/>
                          <a:latin typeface="Century Gothic" panose="020B0502020202020204" pitchFamily="34" charset="0"/>
                        </a:rPr>
                        <a:t>Accurate, as of the moment of access</a:t>
                      </a:r>
                      <a:endParaRPr lang="en-US" sz="1800" b="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tc>
                  <a:txBody>
                    <a:bodyPr/>
                    <a:lstStyle/>
                    <a:p>
                      <a:pPr marL="0" marR="0">
                        <a:spcBef>
                          <a:spcPts val="0"/>
                        </a:spcBef>
                        <a:spcAft>
                          <a:spcPts val="0"/>
                        </a:spcAft>
                      </a:pPr>
                      <a:r>
                        <a:rPr lang="en-US" sz="1800" dirty="0">
                          <a:solidFill>
                            <a:schemeClr val="tx1"/>
                          </a:solidFill>
                          <a:effectLst/>
                          <a:latin typeface="Century Gothic" panose="020B0502020202020204" pitchFamily="34" charset="0"/>
                        </a:rPr>
                        <a:t>Represents values over time: snapshots</a:t>
                      </a:r>
                      <a:endParaRPr lang="en-US" sz="180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extLst>
                  <a:ext uri="{0D108BD9-81ED-4DB2-BD59-A6C34878D82A}">
                    <a16:rowId xmlns:a16="http://schemas.microsoft.com/office/drawing/2014/main" val="10003"/>
                  </a:ext>
                </a:extLst>
              </a:tr>
              <a:tr h="448906">
                <a:tc>
                  <a:txBody>
                    <a:bodyPr/>
                    <a:lstStyle/>
                    <a:p>
                      <a:pPr marL="0" marR="0">
                        <a:lnSpc>
                          <a:spcPct val="150000"/>
                        </a:lnSpc>
                        <a:spcBef>
                          <a:spcPts val="0"/>
                        </a:spcBef>
                        <a:spcAft>
                          <a:spcPts val="0"/>
                        </a:spcAft>
                      </a:pPr>
                      <a:r>
                        <a:rPr lang="en-US" sz="1800" b="0" dirty="0">
                          <a:solidFill>
                            <a:schemeClr val="tx1"/>
                          </a:solidFill>
                          <a:effectLst/>
                          <a:latin typeface="Century Gothic" panose="020B0502020202020204" pitchFamily="34" charset="0"/>
                        </a:rPr>
                        <a:t>Serves the clerical community</a:t>
                      </a:r>
                      <a:endParaRPr lang="en-US" sz="1800" b="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noFill/>
                  </a:tcPr>
                </a:tc>
                <a:tc>
                  <a:txBody>
                    <a:bodyPr/>
                    <a:lstStyle/>
                    <a:p>
                      <a:pPr marL="0" marR="0">
                        <a:spcBef>
                          <a:spcPts val="0"/>
                        </a:spcBef>
                        <a:spcAft>
                          <a:spcPts val="0"/>
                        </a:spcAft>
                        <a:tabLst>
                          <a:tab pos="1057275" algn="l"/>
                        </a:tabLst>
                      </a:pPr>
                      <a:r>
                        <a:rPr lang="en-US" sz="1800" dirty="0">
                          <a:solidFill>
                            <a:schemeClr val="tx1"/>
                          </a:solidFill>
                          <a:effectLst/>
                          <a:latin typeface="Century Gothic" panose="020B0502020202020204" pitchFamily="34" charset="0"/>
                        </a:rPr>
                        <a:t>Serves the managerial community</a:t>
                      </a:r>
                      <a:endParaRPr lang="en-US" sz="180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noFill/>
                  </a:tcPr>
                </a:tc>
                <a:extLst>
                  <a:ext uri="{0D108BD9-81ED-4DB2-BD59-A6C34878D82A}">
                    <a16:rowId xmlns:a16="http://schemas.microsoft.com/office/drawing/2014/main" val="10004"/>
                  </a:ext>
                </a:extLst>
              </a:tr>
              <a:tr h="448906">
                <a:tc>
                  <a:txBody>
                    <a:bodyPr/>
                    <a:lstStyle/>
                    <a:p>
                      <a:pPr marL="0" marR="0">
                        <a:lnSpc>
                          <a:spcPct val="150000"/>
                        </a:lnSpc>
                        <a:spcBef>
                          <a:spcPts val="0"/>
                        </a:spcBef>
                        <a:spcAft>
                          <a:spcPts val="0"/>
                        </a:spcAft>
                      </a:pPr>
                      <a:r>
                        <a:rPr lang="en-US" sz="1800" b="0" dirty="0">
                          <a:solidFill>
                            <a:schemeClr val="tx1"/>
                          </a:solidFill>
                          <a:effectLst/>
                          <a:latin typeface="Century Gothic" panose="020B0502020202020204" pitchFamily="34" charset="0"/>
                        </a:rPr>
                        <a:t>Can be updated</a:t>
                      </a:r>
                      <a:endParaRPr lang="en-US" sz="1800" b="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tc>
                  <a:txBody>
                    <a:bodyPr/>
                    <a:lstStyle/>
                    <a:p>
                      <a:pPr marL="0" marR="0">
                        <a:spcBef>
                          <a:spcPts val="0"/>
                        </a:spcBef>
                        <a:spcAft>
                          <a:spcPts val="0"/>
                        </a:spcAft>
                        <a:tabLst>
                          <a:tab pos="1057275" algn="l"/>
                        </a:tabLst>
                      </a:pPr>
                      <a:r>
                        <a:rPr lang="en-US" sz="1800" dirty="0">
                          <a:solidFill>
                            <a:schemeClr val="tx1"/>
                          </a:solidFill>
                          <a:effectLst/>
                          <a:latin typeface="Century Gothic" panose="020B0502020202020204" pitchFamily="34" charset="0"/>
                        </a:rPr>
                        <a:t>Are</a:t>
                      </a:r>
                      <a:r>
                        <a:rPr lang="en-US" sz="1800" baseline="0" dirty="0">
                          <a:solidFill>
                            <a:schemeClr val="tx1"/>
                          </a:solidFill>
                          <a:effectLst/>
                          <a:latin typeface="Century Gothic" panose="020B0502020202020204" pitchFamily="34" charset="0"/>
                        </a:rPr>
                        <a:t> </a:t>
                      </a:r>
                      <a:r>
                        <a:rPr lang="en-US" sz="1800" dirty="0">
                          <a:solidFill>
                            <a:schemeClr val="tx1"/>
                          </a:solidFill>
                          <a:effectLst/>
                          <a:latin typeface="Century Gothic" panose="020B0502020202020204" pitchFamily="34" charset="0"/>
                        </a:rPr>
                        <a:t>not updated</a:t>
                      </a:r>
                      <a:endParaRPr lang="en-US" sz="180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extLst>
                  <a:ext uri="{0D108BD9-81ED-4DB2-BD59-A6C34878D82A}">
                    <a16:rowId xmlns:a16="http://schemas.microsoft.com/office/drawing/2014/main" val="10005"/>
                  </a:ext>
                </a:extLst>
              </a:tr>
              <a:tr h="448906">
                <a:tc>
                  <a:txBody>
                    <a:bodyPr/>
                    <a:lstStyle/>
                    <a:p>
                      <a:pPr marL="0" marR="0">
                        <a:lnSpc>
                          <a:spcPct val="150000"/>
                        </a:lnSpc>
                        <a:spcBef>
                          <a:spcPts val="0"/>
                        </a:spcBef>
                        <a:spcAft>
                          <a:spcPts val="0"/>
                        </a:spcAft>
                      </a:pPr>
                      <a:r>
                        <a:rPr lang="en-US" sz="1800" b="0" dirty="0">
                          <a:solidFill>
                            <a:schemeClr val="tx1"/>
                          </a:solidFill>
                          <a:effectLst/>
                          <a:latin typeface="Century Gothic" panose="020B0502020202020204" pitchFamily="34" charset="0"/>
                        </a:rPr>
                        <a:t>Run repetitively and nonreflectively</a:t>
                      </a:r>
                      <a:endParaRPr lang="en-US" sz="1800" b="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noFill/>
                  </a:tcPr>
                </a:tc>
                <a:tc>
                  <a:txBody>
                    <a:bodyPr/>
                    <a:lstStyle/>
                    <a:p>
                      <a:pPr marL="0" marR="0">
                        <a:spcBef>
                          <a:spcPts val="0"/>
                        </a:spcBef>
                        <a:spcAft>
                          <a:spcPts val="0"/>
                        </a:spcAft>
                        <a:tabLst>
                          <a:tab pos="1057275" algn="l"/>
                        </a:tabLst>
                      </a:pPr>
                      <a:r>
                        <a:rPr lang="en-US" sz="1800" dirty="0">
                          <a:solidFill>
                            <a:schemeClr val="tx1"/>
                          </a:solidFill>
                          <a:effectLst/>
                          <a:latin typeface="Century Gothic" panose="020B0502020202020204" pitchFamily="34" charset="0"/>
                        </a:rPr>
                        <a:t>Are run heuristically</a:t>
                      </a:r>
                      <a:endParaRPr lang="en-US" sz="180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noFill/>
                  </a:tcPr>
                </a:tc>
                <a:extLst>
                  <a:ext uri="{0D108BD9-81ED-4DB2-BD59-A6C34878D82A}">
                    <a16:rowId xmlns:a16="http://schemas.microsoft.com/office/drawing/2014/main" val="10006"/>
                  </a:ext>
                </a:extLst>
              </a:tr>
              <a:tr h="685317">
                <a:tc>
                  <a:txBody>
                    <a:bodyPr/>
                    <a:lstStyle/>
                    <a:p>
                      <a:pPr marL="0" marR="0">
                        <a:spcBef>
                          <a:spcPts val="0"/>
                        </a:spcBef>
                        <a:spcAft>
                          <a:spcPts val="0"/>
                        </a:spcAft>
                      </a:pPr>
                      <a:r>
                        <a:rPr lang="en-US" sz="1800" b="0" dirty="0">
                          <a:solidFill>
                            <a:schemeClr val="tx1"/>
                          </a:solidFill>
                          <a:effectLst/>
                          <a:latin typeface="Century Gothic" panose="020B0502020202020204" pitchFamily="34" charset="0"/>
                        </a:rPr>
                        <a:t>Performance sensitive (immediate response required when entering a transaction)</a:t>
                      </a:r>
                      <a:endParaRPr lang="en-US" sz="1800" b="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tc>
                  <a:txBody>
                    <a:bodyPr/>
                    <a:lstStyle/>
                    <a:p>
                      <a:pPr marL="0" marR="0">
                        <a:spcBef>
                          <a:spcPts val="0"/>
                        </a:spcBef>
                        <a:spcAft>
                          <a:spcPts val="0"/>
                        </a:spcAft>
                        <a:tabLst>
                          <a:tab pos="1057275" algn="l"/>
                        </a:tabLst>
                      </a:pPr>
                      <a:r>
                        <a:rPr lang="en-US" sz="1800" dirty="0">
                          <a:solidFill>
                            <a:schemeClr val="tx1"/>
                          </a:solidFill>
                          <a:effectLst/>
                          <a:latin typeface="Century Gothic" panose="020B0502020202020204" pitchFamily="34" charset="0"/>
                        </a:rPr>
                        <a:t>Performance</a:t>
                      </a:r>
                      <a:r>
                        <a:rPr lang="en-US" sz="1800" baseline="0" dirty="0">
                          <a:solidFill>
                            <a:schemeClr val="tx1"/>
                          </a:solidFill>
                          <a:effectLst/>
                          <a:latin typeface="Century Gothic" panose="020B0502020202020204" pitchFamily="34" charset="0"/>
                        </a:rPr>
                        <a:t> </a:t>
                      </a:r>
                      <a:r>
                        <a:rPr lang="en-US" sz="1800" dirty="0">
                          <a:solidFill>
                            <a:schemeClr val="tx1"/>
                          </a:solidFill>
                          <a:effectLst/>
                          <a:latin typeface="Century Gothic" panose="020B0502020202020204" pitchFamily="34" charset="0"/>
                        </a:rPr>
                        <a:t>relaxed (immediacy not required)</a:t>
                      </a:r>
                      <a:endParaRPr lang="en-US" sz="180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extLst>
                  <a:ext uri="{0D108BD9-81ED-4DB2-BD59-A6C34878D82A}">
                    <a16:rowId xmlns:a16="http://schemas.microsoft.com/office/drawing/2014/main" val="10007"/>
                  </a:ext>
                </a:extLst>
              </a:tr>
              <a:tr h="448906">
                <a:tc>
                  <a:txBody>
                    <a:bodyPr/>
                    <a:lstStyle/>
                    <a:p>
                      <a:pPr marL="0" marR="0">
                        <a:lnSpc>
                          <a:spcPct val="150000"/>
                        </a:lnSpc>
                        <a:spcBef>
                          <a:spcPts val="0"/>
                        </a:spcBef>
                        <a:spcAft>
                          <a:spcPts val="0"/>
                        </a:spcAft>
                      </a:pPr>
                      <a:r>
                        <a:rPr lang="en-US" sz="1800" b="0" dirty="0">
                          <a:solidFill>
                            <a:schemeClr val="tx1"/>
                          </a:solidFill>
                          <a:effectLst/>
                          <a:latin typeface="Century Gothic" panose="020B0502020202020204" pitchFamily="34" charset="0"/>
                        </a:rPr>
                        <a:t>Transaction driven </a:t>
                      </a:r>
                      <a:endParaRPr lang="en-US" sz="1800" b="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noFill/>
                  </a:tcPr>
                </a:tc>
                <a:tc>
                  <a:txBody>
                    <a:bodyPr/>
                    <a:lstStyle/>
                    <a:p>
                      <a:pPr marL="0" marR="0">
                        <a:spcBef>
                          <a:spcPts val="0"/>
                        </a:spcBef>
                        <a:spcAft>
                          <a:spcPts val="0"/>
                        </a:spcAft>
                        <a:tabLst>
                          <a:tab pos="1057275" algn="l"/>
                        </a:tabLst>
                      </a:pPr>
                      <a:r>
                        <a:rPr lang="en-US" sz="1800" dirty="0">
                          <a:solidFill>
                            <a:schemeClr val="tx1"/>
                          </a:solidFill>
                          <a:effectLst/>
                          <a:latin typeface="Century Gothic" panose="020B0502020202020204" pitchFamily="34" charset="0"/>
                        </a:rPr>
                        <a:t>Analysis driven</a:t>
                      </a:r>
                      <a:endParaRPr lang="en-US" sz="180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noFill/>
                  </a:tcPr>
                </a:tc>
                <a:extLst>
                  <a:ext uri="{0D108BD9-81ED-4DB2-BD59-A6C34878D82A}">
                    <a16:rowId xmlns:a16="http://schemas.microsoft.com/office/drawing/2014/main" val="10008"/>
                  </a:ext>
                </a:extLst>
              </a:tr>
              <a:tr h="448906">
                <a:tc>
                  <a:txBody>
                    <a:bodyPr/>
                    <a:lstStyle/>
                    <a:p>
                      <a:pPr marL="0" marR="0">
                        <a:lnSpc>
                          <a:spcPct val="150000"/>
                        </a:lnSpc>
                        <a:spcBef>
                          <a:spcPts val="0"/>
                        </a:spcBef>
                        <a:spcAft>
                          <a:spcPts val="0"/>
                        </a:spcAft>
                      </a:pPr>
                      <a:r>
                        <a:rPr lang="en-US" sz="1800" b="0" dirty="0">
                          <a:solidFill>
                            <a:schemeClr val="tx1"/>
                          </a:solidFill>
                          <a:effectLst/>
                          <a:latin typeface="Century Gothic" panose="020B0502020202020204" pitchFamily="34" charset="0"/>
                        </a:rPr>
                        <a:t>High availability </a:t>
                      </a:r>
                      <a:endParaRPr lang="en-US" sz="1800" b="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tc>
                  <a:txBody>
                    <a:bodyPr/>
                    <a:lstStyle/>
                    <a:p>
                      <a:pPr marL="0" marR="0">
                        <a:spcBef>
                          <a:spcPts val="0"/>
                        </a:spcBef>
                        <a:spcAft>
                          <a:spcPts val="0"/>
                        </a:spcAft>
                        <a:tabLst>
                          <a:tab pos="1057275" algn="l"/>
                        </a:tabLst>
                      </a:pPr>
                      <a:r>
                        <a:rPr lang="en-US" sz="1800" dirty="0">
                          <a:solidFill>
                            <a:schemeClr val="tx1"/>
                          </a:solidFill>
                          <a:effectLst/>
                          <a:latin typeface="Century Gothic" panose="020B0502020202020204" pitchFamily="34" charset="0"/>
                        </a:rPr>
                        <a:t>Relaxed availability</a:t>
                      </a:r>
                      <a:endParaRPr lang="en-US" sz="1800" dirty="0">
                        <a:solidFill>
                          <a:schemeClr val="tx1"/>
                        </a:solidFill>
                        <a:effectLst/>
                        <a:latin typeface="Century Gothic" panose="020B0502020202020204" pitchFamily="34" charset="0"/>
                        <a:ea typeface="Calibri"/>
                        <a:cs typeface="Times New Roman"/>
                      </a:endParaRPr>
                    </a:p>
                  </a:txBody>
                  <a:tcPr marL="75438" marR="75438" marT="0" marB="0" anchor="ctr">
                    <a:lnL w="12700" cap="flat" cmpd="sng" algn="ctr">
                      <a:solidFill>
                        <a:srgbClr val="1E1860"/>
                      </a:solidFill>
                      <a:prstDash val="solid"/>
                      <a:round/>
                      <a:headEnd type="none" w="med" len="med"/>
                      <a:tailEnd type="none" w="med" len="med"/>
                    </a:lnL>
                    <a:lnR w="12700" cap="flat" cmpd="sng" algn="ctr">
                      <a:solidFill>
                        <a:srgbClr val="1E1860"/>
                      </a:solidFill>
                      <a:prstDash val="solid"/>
                      <a:round/>
                      <a:headEnd type="none" w="med" len="med"/>
                      <a:tailEnd type="none" w="med" len="med"/>
                    </a:lnR>
                    <a:lnT w="12700" cap="flat" cmpd="sng" algn="ctr">
                      <a:solidFill>
                        <a:srgbClr val="1E1860"/>
                      </a:solidFill>
                      <a:prstDash val="solid"/>
                      <a:round/>
                      <a:headEnd type="none" w="med" len="med"/>
                      <a:tailEnd type="none" w="med" len="med"/>
                    </a:lnT>
                    <a:lnB w="12700" cap="flat" cmpd="sng" algn="ctr">
                      <a:solidFill>
                        <a:srgbClr val="1E1860"/>
                      </a:solidFill>
                      <a:prstDash val="solid"/>
                      <a:round/>
                      <a:headEnd type="none" w="med" len="med"/>
                      <a:tailEnd type="none" w="med" len="med"/>
                    </a:lnB>
                    <a:solidFill>
                      <a:srgbClr val="A6C038"/>
                    </a:solidFill>
                  </a:tcPr>
                </a:tc>
                <a:extLst>
                  <a:ext uri="{0D108BD9-81ED-4DB2-BD59-A6C34878D82A}">
                    <a16:rowId xmlns:a16="http://schemas.microsoft.com/office/drawing/2014/main" val="10009"/>
                  </a:ext>
                </a:extLst>
              </a:tr>
            </a:tbl>
          </a:graphicData>
        </a:graphic>
      </p:graphicFrame>
      <p:sp>
        <p:nvSpPr>
          <p:cNvPr id="69673"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5CA7CC02-6EF3-431F-81EC-9699577F073F}" type="slidenum">
              <a:rPr lang="en-US" altLang="en-US" sz="1100"/>
              <a:pPr algn="ctr">
                <a:lnSpc>
                  <a:spcPct val="100000"/>
                </a:lnSpc>
                <a:spcBef>
                  <a:spcPct val="0"/>
                </a:spcBef>
                <a:buFontTx/>
                <a:buNone/>
              </a:pPr>
              <a:t>22</a:t>
            </a:fld>
            <a:endParaRPr lang="en-US" altLang="en-US" sz="1100" dirty="0"/>
          </a:p>
        </p:txBody>
      </p:sp>
    </p:spTree>
    <p:extLst>
      <p:ext uri="{BB962C8B-B14F-4D97-AF65-F5344CB8AC3E}">
        <p14:creationId xmlns:p14="http://schemas.microsoft.com/office/powerpoint/2010/main" val="2435519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472440" y="568326"/>
            <a:ext cx="8674100" cy="506022"/>
          </a:xfrm>
        </p:spPr>
        <p:txBody>
          <a:bodyPr/>
          <a:lstStyle/>
          <a:p>
            <a:r>
              <a:rPr lang="en-US" altLang="en-US" sz="3600" dirty="0">
                <a:latin typeface="Century Gothic" panose="020B0502020202020204" pitchFamily="34" charset="0"/>
              </a:rPr>
              <a:t>Data Warehousing Process</a:t>
            </a:r>
            <a:br>
              <a:rPr lang="en-US" altLang="en-US" sz="3600" dirty="0">
                <a:latin typeface="Century Gothic" panose="020B0502020202020204" pitchFamily="34" charset="0"/>
              </a:rPr>
            </a:br>
            <a:r>
              <a:rPr lang="en-US" altLang="en-US" sz="2400" dirty="0">
                <a:solidFill>
                  <a:srgbClr val="1E1860"/>
                </a:solidFill>
                <a:latin typeface="Century Gothic" panose="020B0502020202020204" pitchFamily="34" charset="0"/>
              </a:rPr>
              <a:t>Iterative Development Process </a:t>
            </a:r>
            <a:endParaRPr lang="en-US" altLang="en-US" sz="2400" dirty="0">
              <a:latin typeface="Century Gothic" panose="020B0502020202020204" pitchFamily="34" charset="0"/>
            </a:endParaRPr>
          </a:p>
        </p:txBody>
      </p:sp>
      <p:sp>
        <p:nvSpPr>
          <p:cNvPr id="3" name="Content Placeholder 2"/>
          <p:cNvSpPr>
            <a:spLocks noGrp="1"/>
          </p:cNvSpPr>
          <p:nvPr>
            <p:ph type="body" sz="quarter" idx="10"/>
          </p:nvPr>
        </p:nvSpPr>
        <p:spPr>
          <a:xfrm>
            <a:off x="472440" y="1828799"/>
            <a:ext cx="9281160" cy="5375275"/>
          </a:xfrm>
        </p:spPr>
        <p:txBody>
          <a:bodyPr rtlCol="0">
            <a:noAutofit/>
          </a:bodyPr>
          <a:lstStyle/>
          <a:p>
            <a:pPr marL="350838" lvl="1" indent="-350838">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Start with one subject area (or subset or superset) and one target user group.</a:t>
            </a:r>
          </a:p>
          <a:p>
            <a:pPr marL="350838" lvl="1" indent="-350838">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Continue to add subject areas, user groups, and informational capabilities to the architecture.</a:t>
            </a:r>
          </a:p>
          <a:p>
            <a:pPr marL="350838" lvl="1" indent="-350838">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The process is based on the organization’s requirements for information, not technology.</a:t>
            </a:r>
          </a:p>
          <a:p>
            <a:pPr marL="350838" lvl="1" indent="-350838">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Improvements are made from what was learned from previous increments.</a:t>
            </a:r>
          </a:p>
          <a:p>
            <a:pPr marL="350838" lvl="1" indent="-350838">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Improvements are made from what was learned about warehouse operation and support.</a:t>
            </a:r>
          </a:p>
          <a:p>
            <a:pPr marL="350838" lvl="1" indent="-350838">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The technical environment may have changed.</a:t>
            </a:r>
          </a:p>
          <a:p>
            <a:pPr marL="350838" lvl="1" indent="-350838">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Results are seen very quickly after each iteration.</a:t>
            </a:r>
          </a:p>
          <a:p>
            <a:pPr marL="350838" lvl="1" indent="-350838">
              <a:lnSpc>
                <a:spcPct val="110000"/>
              </a:lnSpc>
              <a:spcAft>
                <a:spcPts val="600"/>
              </a:spcAft>
              <a:buFont typeface="Arial" panose="020B0604020202020204" pitchFamily="34" charset="0"/>
              <a:buChar char="•"/>
              <a:defRPr/>
            </a:pPr>
            <a:r>
              <a:rPr lang="en-US" sz="2000" dirty="0">
                <a:latin typeface="Century Gothic" panose="020B0502020202020204" pitchFamily="34" charset="0"/>
              </a:rPr>
              <a:t>The end-user requirements are refined after each iteration. </a:t>
            </a:r>
          </a:p>
        </p:txBody>
      </p:sp>
      <p:sp>
        <p:nvSpPr>
          <p:cNvPr id="71684"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7331D66C-DD02-492A-BD25-912B25283627}" type="slidenum">
              <a:rPr lang="en-US" altLang="en-US" sz="1100"/>
              <a:pPr algn="ctr">
                <a:lnSpc>
                  <a:spcPct val="100000"/>
                </a:lnSpc>
                <a:spcBef>
                  <a:spcPct val="0"/>
                </a:spcBef>
                <a:buFontTx/>
                <a:buNone/>
              </a:pPr>
              <a:t>23</a:t>
            </a:fld>
            <a:endParaRPr lang="en-US" altLang="en-US" sz="1100" dirty="0"/>
          </a:p>
        </p:txBody>
      </p:sp>
    </p:spTree>
    <p:extLst>
      <p:ext uri="{BB962C8B-B14F-4D97-AF65-F5344CB8AC3E}">
        <p14:creationId xmlns:p14="http://schemas.microsoft.com/office/powerpoint/2010/main" val="1978597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dirty="0"/>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92471"/>
          </a:solidFill>
        </p:spPr>
        <p:txBody>
          <a:bodyPr wrap="square" lIns="0" tIns="0" rIns="0" bIns="0" rtlCol="0"/>
          <a:lstStyle/>
          <a:p>
            <a:endParaRPr dirty="0"/>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7"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grpSp>
        <p:nvGrpSpPr>
          <p:cNvPr id="3" name="Group 2"/>
          <p:cNvGrpSpPr/>
          <p:nvPr/>
        </p:nvGrpSpPr>
        <p:grpSpPr>
          <a:xfrm>
            <a:off x="834686" y="1496429"/>
            <a:ext cx="8500903" cy="4602547"/>
            <a:chOff x="834686" y="1191629"/>
            <a:chExt cx="8500903" cy="4602547"/>
          </a:xfrm>
        </p:grpSpPr>
        <p:sp>
          <p:nvSpPr>
            <p:cNvPr id="8" name="object 8"/>
            <p:cNvSpPr txBox="1"/>
            <p:nvPr/>
          </p:nvSpPr>
          <p:spPr>
            <a:xfrm>
              <a:off x="838200" y="2357338"/>
              <a:ext cx="8382000" cy="3436838"/>
            </a:xfrm>
            <a:prstGeom prst="rect">
              <a:avLst/>
            </a:prstGeom>
          </p:spPr>
          <p:txBody>
            <a:bodyPr vert="horz" wrap="square" lIns="0" tIns="0" rIns="0" bIns="0" rtlCol="0">
              <a:spAutoFit/>
            </a:bodyPr>
            <a:lstStyle/>
            <a:p>
              <a:r>
                <a:rPr lang="en-US" sz="20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dirty="0">
                  <a:solidFill>
                    <a:schemeClr val="bg1"/>
                  </a:solidFill>
                  <a:latin typeface="Century Gothic" panose="020B0502020202020204" pitchFamily="34" charset="0"/>
                  <a:cs typeface="Futura LT Pro Book"/>
                </a:rPr>
                <a:t>www.measureevaluation.org</a:t>
              </a:r>
            </a:p>
          </p:txBody>
        </p:sp>
        <p:sp>
          <p:nvSpPr>
            <p:cNvPr id="19" name="TextBox 3"/>
            <p:cNvSpPr txBox="1">
              <a:spLocks noChangeArrowheads="1"/>
            </p:cNvSpPr>
            <p:nvPr/>
          </p:nvSpPr>
          <p:spPr bwMode="auto">
            <a:xfrm>
              <a:off x="834686" y="1191629"/>
              <a:ext cx="850090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defRPr>
                  <a:solidFill>
                    <a:schemeClr val="tx1"/>
                  </a:solidFill>
                  <a:latin typeface="Calibri" panose="020F0502020204030204" pitchFamily="34" charset="0"/>
                </a:defRPr>
              </a:lvl1pPr>
              <a:lvl2pPr marL="742950" indent="-285750">
                <a:spcBef>
                  <a:spcPct val="20000"/>
                </a:spcBef>
                <a:defRPr>
                  <a:solidFill>
                    <a:schemeClr val="tx1"/>
                  </a:solidFill>
                  <a:latin typeface="Calibri" panose="020F0502020204030204" pitchFamily="34" charset="0"/>
                </a:defRPr>
              </a:lvl2pPr>
              <a:lvl3pPr marL="1143000" indent="-228600">
                <a:spcBef>
                  <a:spcPct val="20000"/>
                </a:spcBef>
                <a:defRPr>
                  <a:solidFill>
                    <a:schemeClr val="tx1"/>
                  </a:solidFill>
                  <a:latin typeface="Calibri" panose="020F0502020204030204" pitchFamily="34" charset="0"/>
                </a:defRPr>
              </a:lvl3pPr>
              <a:lvl4pPr marL="1600200" indent="-228600">
                <a:spcBef>
                  <a:spcPct val="20000"/>
                </a:spcBef>
                <a:defRPr>
                  <a:solidFill>
                    <a:schemeClr val="tx1"/>
                  </a:solidFill>
                  <a:latin typeface="Calibri" panose="020F0502020204030204" pitchFamily="34" charset="0"/>
                </a:defRPr>
              </a:lvl4pPr>
              <a:lvl5pPr marL="2057400" indent="-228600">
                <a:spcBef>
                  <a:spcPct val="20000"/>
                </a:spcBef>
                <a:defRPr>
                  <a:solidFill>
                    <a:schemeClr val="tx1"/>
                  </a:solidFill>
                  <a:latin typeface="Calibri" panose="020F0502020204030204" pitchFamily="34" charset="0"/>
                </a:defRPr>
              </a:lvl5pPr>
              <a:lvl6pPr marL="2514600" indent="-228600" eaLnBrk="0" fontAlgn="base" hangingPunct="0">
                <a:spcBef>
                  <a:spcPct val="20000"/>
                </a:spcBef>
                <a:spcAft>
                  <a:spcPct val="0"/>
                </a:spcAft>
                <a:defRPr>
                  <a:solidFill>
                    <a:schemeClr val="tx1"/>
                  </a:solidFill>
                  <a:latin typeface="Calibri" panose="020F0502020204030204" pitchFamily="34" charset="0"/>
                </a:defRPr>
              </a:lvl6pPr>
              <a:lvl7pPr marL="2971800" indent="-228600" eaLnBrk="0" fontAlgn="base" hangingPunct="0">
                <a:spcBef>
                  <a:spcPct val="20000"/>
                </a:spcBef>
                <a:spcAft>
                  <a:spcPct val="0"/>
                </a:spcAft>
                <a:defRPr>
                  <a:solidFill>
                    <a:schemeClr val="tx1"/>
                  </a:solidFill>
                  <a:latin typeface="Calibri" panose="020F0502020204030204" pitchFamily="34" charset="0"/>
                </a:defRPr>
              </a:lvl7pPr>
              <a:lvl8pPr marL="3429000" indent="-228600" eaLnBrk="0" fontAlgn="base" hangingPunct="0">
                <a:spcBef>
                  <a:spcPct val="20000"/>
                </a:spcBef>
                <a:spcAft>
                  <a:spcPct val="0"/>
                </a:spcAft>
                <a:defRPr>
                  <a:solidFill>
                    <a:schemeClr val="tx1"/>
                  </a:solidFill>
                  <a:latin typeface="Calibri" panose="020F0502020204030204" pitchFamily="34" charset="0"/>
                </a:defRPr>
              </a:lvl8pPr>
              <a:lvl9pPr marL="3886200" indent="-228600" eaLnBrk="0" fontAlgn="base" hangingPunct="0">
                <a:spcBef>
                  <a:spcPct val="20000"/>
                </a:spcBef>
                <a:spcAft>
                  <a:spcPct val="0"/>
                </a:spcAft>
                <a:defRPr>
                  <a:solidFill>
                    <a:schemeClr val="tx1"/>
                  </a:solidFill>
                  <a:latin typeface="Calibri" panose="020F0502020204030204" pitchFamily="34" charset="0"/>
                </a:defRPr>
              </a:lvl9pPr>
            </a:lstStyle>
            <a:p>
              <a:r>
                <a:rPr lang="en-US" altLang="en-US" sz="1200" dirty="0">
                  <a:solidFill>
                    <a:schemeClr val="bg1"/>
                  </a:solidFill>
                  <a:latin typeface="Century Gothic" panose="020B0502020202020204" pitchFamily="34" charset="0"/>
                </a:rPr>
                <a:t>This slide deck is adapted from MEASURE Evaluation’s </a:t>
              </a:r>
              <a:r>
                <a:rPr lang="en-US" sz="1200" dirty="0">
                  <a:solidFill>
                    <a:schemeClr val="bg1"/>
                  </a:solidFill>
                  <a:latin typeface="Century Gothic" panose="020B0502020202020204" pitchFamily="34" charset="0"/>
                </a:rPr>
                <a:t>Routine Health Information Systems: A Curriculum on Basic Concepts and Practice</a:t>
              </a:r>
              <a:r>
                <a:rPr lang="en-US" altLang="en-US" sz="1200" dirty="0">
                  <a:solidFill>
                    <a:schemeClr val="bg1"/>
                  </a:solidFill>
                  <a:latin typeface="Century Gothic" panose="020B0502020202020204" pitchFamily="34" charset="0"/>
                </a:rPr>
                <a:t>. The complete RHIS curriculum is available here: </a:t>
              </a:r>
              <a:br>
                <a:rPr lang="en-US" altLang="en-US" sz="1200" dirty="0">
                  <a:solidFill>
                    <a:schemeClr val="bg1"/>
                  </a:solidFill>
                  <a:latin typeface="Century Gothic" panose="020B0502020202020204" pitchFamily="34" charset="0"/>
                </a:rPr>
              </a:br>
              <a:r>
                <a:rPr lang="en-US" altLang="en-US" sz="1200" dirty="0">
                  <a:solidFill>
                    <a:schemeClr val="bg1"/>
                  </a:solidFill>
                  <a:latin typeface="Century Gothic" panose="020B0502020202020204" pitchFamily="34" charset="0"/>
                </a:rPr>
                <a:t>https://www.measureevaluation.org/our-work/routine-health-information-systems/rhis-curriculum </a:t>
              </a:r>
            </a:p>
            <a:p>
              <a:pPr eaLnBrk="1" hangingPunct="1">
                <a:spcBef>
                  <a:spcPct val="0"/>
                </a:spcBef>
              </a:pPr>
              <a:endParaRPr lang="en-US" altLang="en-US" sz="2000" dirty="0"/>
            </a:p>
          </p:txBody>
        </p:sp>
      </p:grpSp>
      <p:grpSp>
        <p:nvGrpSpPr>
          <p:cNvPr id="15" name="Group 14"/>
          <p:cNvGrpSpPr/>
          <p:nvPr/>
        </p:nvGrpSpPr>
        <p:grpSpPr>
          <a:xfrm>
            <a:off x="244512" y="6858000"/>
            <a:ext cx="9601200" cy="649480"/>
            <a:chOff x="304800" y="6858000"/>
            <a:chExt cx="9601200" cy="649480"/>
          </a:xfrm>
        </p:grpSpPr>
        <p:pic>
          <p:nvPicPr>
            <p:cNvPr id="16" name="Picture 9"/>
            <p:cNvPicPr>
              <a:picLocks noChangeAspect="1"/>
            </p:cNvPicPr>
            <p:nvPr/>
          </p:nvPicPr>
          <p:blipFill rotWithShape="1">
            <a:blip r:embed="rId3">
              <a:extLst>
                <a:ext uri="{28A0092B-C50C-407E-A947-70E740481C1C}">
                  <a14:useLocalDpi xmlns:a14="http://schemas.microsoft.com/office/drawing/2010/main" val="0"/>
                </a:ext>
              </a:extLst>
            </a:blip>
            <a:srcRect l="5757" t="53260" r="6384" b="6600"/>
            <a:stretch/>
          </p:blipFill>
          <p:spPr bwMode="auto">
            <a:xfrm>
              <a:off x="4114800" y="6858000"/>
              <a:ext cx="5791200" cy="64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p:nvPicPr>
          <p:blipFill rotWithShape="1">
            <a:blip r:embed="rId4" cstate="print">
              <a:extLst>
                <a:ext uri="{28A0092B-C50C-407E-A947-70E740481C1C}">
                  <a14:useLocalDpi xmlns:a14="http://schemas.microsoft.com/office/drawing/2010/main" val="0"/>
                </a:ext>
              </a:extLst>
            </a:blip>
            <a:srcRect l="40134" r="32406" b="23721"/>
            <a:stretch/>
          </p:blipFill>
          <p:spPr>
            <a:xfrm>
              <a:off x="3332021" y="6919241"/>
              <a:ext cx="554179" cy="554179"/>
            </a:xfrm>
            <a:prstGeom prst="rect">
              <a:avLst/>
            </a:prstGeom>
          </p:spPr>
        </p:pic>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l="10434" t="7137" r="6095" b="7439"/>
            <a:stretch/>
          </p:blipFill>
          <p:spPr>
            <a:xfrm>
              <a:off x="304800" y="6924040"/>
              <a:ext cx="609600" cy="533400"/>
            </a:xfrm>
            <a:prstGeom prst="rect">
              <a:avLst/>
            </a:prstGeom>
          </p:spPr>
        </p:pic>
        <p:pic>
          <p:nvPicPr>
            <p:cNvPr id="26"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38356" t="11688" r="37010" b="54863"/>
            <a:stretch/>
          </p:blipFill>
          <p:spPr bwMode="auto">
            <a:xfrm>
              <a:off x="2027256" y="7050480"/>
              <a:ext cx="1053780" cy="35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0126" y="7000240"/>
              <a:ext cx="654602" cy="392760"/>
            </a:xfrm>
            <a:prstGeom prst="rect">
              <a:avLst/>
            </a:prstGeom>
          </p:spPr>
        </p:pic>
      </p:grpSp>
    </p:spTree>
    <p:extLst>
      <p:ext uri="{BB962C8B-B14F-4D97-AF65-F5344CB8AC3E}">
        <p14:creationId xmlns:p14="http://schemas.microsoft.com/office/powerpoint/2010/main" val="1931111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533400"/>
            <a:ext cx="8674100" cy="606552"/>
          </a:xfrm>
        </p:spPr>
        <p:txBody>
          <a:bodyPr/>
          <a:lstStyle/>
          <a:p>
            <a:pPr eaLnBrk="1" hangingPunct="1"/>
            <a:r>
              <a:rPr lang="en-US" altLang="en-US" sz="3600" dirty="0">
                <a:latin typeface="Century Gothic" panose="020B0502020202020204" pitchFamily="34" charset="0"/>
              </a:rPr>
              <a:t>Data Repository/Data Warehouse</a:t>
            </a:r>
          </a:p>
        </p:txBody>
      </p:sp>
      <p:sp>
        <p:nvSpPr>
          <p:cNvPr id="5123" name="Content Placeholder 2"/>
          <p:cNvSpPr>
            <a:spLocks noGrp="1"/>
          </p:cNvSpPr>
          <p:nvPr>
            <p:ph type="body" sz="quarter" idx="10"/>
          </p:nvPr>
        </p:nvSpPr>
        <p:spPr>
          <a:xfrm>
            <a:off x="132080" y="1828800"/>
            <a:ext cx="8534400" cy="5410200"/>
          </a:xfrm>
        </p:spPr>
        <p:txBody>
          <a:bodyPr rtlCol="0">
            <a:noAutofit/>
          </a:bodyPr>
          <a:lstStyle/>
          <a:p>
            <a:pPr marL="566928" indent="-219456">
              <a:lnSpc>
                <a:spcPct val="110000"/>
              </a:lnSpc>
              <a:spcAft>
                <a:spcPts val="1200"/>
              </a:spcAft>
              <a:buFont typeface="Arial" panose="020B0604020202020204" pitchFamily="34" charset="0"/>
              <a:buChar char="•"/>
              <a:defRPr/>
            </a:pPr>
            <a:r>
              <a:rPr lang="en-US" altLang="en-US" sz="2400" dirty="0">
                <a:latin typeface="Century Gothic" panose="020B0502020202020204" pitchFamily="34" charset="0"/>
              </a:rPr>
              <a:t>Central place where an aggregation of data is kept and maintained in an organized way</a:t>
            </a:r>
          </a:p>
          <a:p>
            <a:pPr marL="566928" indent="-219456">
              <a:lnSpc>
                <a:spcPct val="110000"/>
              </a:lnSpc>
              <a:spcAft>
                <a:spcPts val="1200"/>
              </a:spcAft>
              <a:buFont typeface="Arial" panose="020B0604020202020204" pitchFamily="34" charset="0"/>
              <a:buChar char="•"/>
              <a:defRPr/>
            </a:pPr>
            <a:r>
              <a:rPr lang="en-US" altLang="en-US" sz="2400" dirty="0">
                <a:latin typeface="Century Gothic" panose="020B0502020202020204" pitchFamily="34" charset="0"/>
              </a:rPr>
              <a:t>May consist of several databases linked to one another by a common search engine</a:t>
            </a:r>
          </a:p>
          <a:p>
            <a:pPr marL="566928" indent="-219456">
              <a:lnSpc>
                <a:spcPct val="110000"/>
              </a:lnSpc>
              <a:spcAft>
                <a:spcPts val="600"/>
              </a:spcAft>
              <a:buFont typeface="Arial" panose="020B0604020202020204" pitchFamily="34" charset="0"/>
              <a:buChar char="•"/>
              <a:defRPr/>
            </a:pPr>
            <a:r>
              <a:rPr lang="en-US" altLang="en-US" sz="2400" dirty="0">
                <a:latin typeface="Century Gothic" panose="020B0502020202020204" pitchFamily="34" charset="0"/>
              </a:rPr>
              <a:t>Can support data that are:</a:t>
            </a:r>
          </a:p>
          <a:p>
            <a:pPr marL="798513" lvl="1" indent="-230188">
              <a:lnSpc>
                <a:spcPct val="110000"/>
              </a:lnSpc>
              <a:spcAft>
                <a:spcPts val="600"/>
              </a:spcAft>
              <a:buFont typeface="Courier New" panose="02070309020205020404" pitchFamily="49" charset="0"/>
              <a:buChar char="o"/>
              <a:defRPr/>
            </a:pPr>
            <a:r>
              <a:rPr lang="en-US" altLang="en-US" dirty="0">
                <a:latin typeface="Century Gothic" panose="020B0502020202020204" pitchFamily="34" charset="0"/>
              </a:rPr>
              <a:t> Open access only</a:t>
            </a:r>
          </a:p>
          <a:p>
            <a:pPr marL="798513" lvl="1" indent="-230188">
              <a:lnSpc>
                <a:spcPct val="110000"/>
              </a:lnSpc>
              <a:spcAft>
                <a:spcPts val="600"/>
              </a:spcAft>
              <a:buFont typeface="Courier New" panose="02070309020205020404" pitchFamily="49" charset="0"/>
              <a:buChar char="o"/>
              <a:defRPr/>
            </a:pPr>
            <a:r>
              <a:rPr lang="en-US" altLang="en-US" dirty="0">
                <a:latin typeface="Century Gothic" panose="020B0502020202020204" pitchFamily="34" charset="0"/>
              </a:rPr>
              <a:t> Mediated access only</a:t>
            </a:r>
          </a:p>
          <a:p>
            <a:pPr marL="798513" lvl="1" indent="-230188">
              <a:lnSpc>
                <a:spcPct val="110000"/>
              </a:lnSpc>
              <a:spcAft>
                <a:spcPts val="600"/>
              </a:spcAft>
              <a:buFont typeface="Courier New" panose="02070309020205020404" pitchFamily="49" charset="0"/>
              <a:buChar char="o"/>
              <a:defRPr/>
            </a:pPr>
            <a:r>
              <a:rPr lang="en-US" altLang="en-US" dirty="0">
                <a:latin typeface="Century Gothic" panose="020B0502020202020204" pitchFamily="34" charset="0"/>
              </a:rPr>
              <a:t> Closed/private only</a:t>
            </a:r>
          </a:p>
          <a:p>
            <a:pPr>
              <a:defRPr/>
            </a:pPr>
            <a:endParaRPr lang="en-US" altLang="en-US" sz="2400" dirty="0">
              <a:latin typeface="Century Gothic" panose="020B0502020202020204" pitchFamily="34" charset="0"/>
            </a:endParaRPr>
          </a:p>
        </p:txBody>
      </p:sp>
      <p:sp>
        <p:nvSpPr>
          <p:cNvPr id="31748"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5E8156DB-2425-4B63-B15E-A9155FAC7A7B}" type="slidenum">
              <a:rPr lang="en-US" altLang="en-US" sz="1100"/>
              <a:pPr algn="ctr">
                <a:lnSpc>
                  <a:spcPct val="100000"/>
                </a:lnSpc>
                <a:spcBef>
                  <a:spcPct val="0"/>
                </a:spcBef>
                <a:buFontTx/>
                <a:buNone/>
              </a:pPr>
              <a:t>3</a:t>
            </a:fld>
            <a:endParaRPr lang="en-US" altLang="en-US" sz="1100" dirty="0"/>
          </a:p>
        </p:txBody>
      </p:sp>
    </p:spTree>
    <p:extLst>
      <p:ext uri="{BB962C8B-B14F-4D97-AF65-F5344CB8AC3E}">
        <p14:creationId xmlns:p14="http://schemas.microsoft.com/office/powerpoint/2010/main" val="3219993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530352" y="533400"/>
            <a:ext cx="8674100" cy="682752"/>
          </a:xfrm>
        </p:spPr>
        <p:txBody>
          <a:bodyPr/>
          <a:lstStyle/>
          <a:p>
            <a:pPr eaLnBrk="1" hangingPunct="1"/>
            <a:r>
              <a:rPr lang="en-US" altLang="en-US" sz="3600" dirty="0">
                <a:latin typeface="Century Gothic" panose="020B0502020202020204" pitchFamily="34" charset="0"/>
              </a:rPr>
              <a:t>Data Repository/Data Warehouse</a:t>
            </a:r>
          </a:p>
        </p:txBody>
      </p:sp>
      <p:sp>
        <p:nvSpPr>
          <p:cNvPr id="33795" name="Content Placeholder 2"/>
          <p:cNvSpPr>
            <a:spLocks noGrp="1"/>
          </p:cNvSpPr>
          <p:nvPr>
            <p:ph type="body" sz="quarter" idx="10"/>
          </p:nvPr>
        </p:nvSpPr>
        <p:spPr>
          <a:xfrm>
            <a:off x="530352" y="1828800"/>
            <a:ext cx="8305800" cy="2590800"/>
          </a:xfrm>
        </p:spPr>
        <p:txBody>
          <a:bodyPr/>
          <a:lstStyle/>
          <a:p>
            <a:pPr marL="219075" indent="-219075">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Defined as a place that holds data, makes data available to use, and organizes data in a logical manner</a:t>
            </a:r>
          </a:p>
          <a:p>
            <a:pPr marL="234950" indent="-219075">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Enables deposit, preservation, and access to digital content</a:t>
            </a:r>
          </a:p>
          <a:p>
            <a:pPr marL="234950" indent="-219075">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Real-time databases that consolidate data from a variety of sources to present a unified single view</a:t>
            </a:r>
          </a:p>
        </p:txBody>
      </p:sp>
      <p:sp>
        <p:nvSpPr>
          <p:cNvPr id="33796"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14D3FA3F-3842-41CB-A642-851CD5896E83}" type="slidenum">
              <a:rPr lang="en-US" altLang="en-US" sz="1100"/>
              <a:pPr algn="ctr">
                <a:lnSpc>
                  <a:spcPct val="100000"/>
                </a:lnSpc>
                <a:spcBef>
                  <a:spcPct val="0"/>
                </a:spcBef>
                <a:buFontTx/>
                <a:buNone/>
              </a:pPr>
              <a:t>4</a:t>
            </a:fld>
            <a:endParaRPr lang="en-US" altLang="en-US" sz="1100" dirty="0"/>
          </a:p>
        </p:txBody>
      </p:sp>
    </p:spTree>
    <p:extLst>
      <p:ext uri="{BB962C8B-B14F-4D97-AF65-F5344CB8AC3E}">
        <p14:creationId xmlns:p14="http://schemas.microsoft.com/office/powerpoint/2010/main" val="3741061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533400"/>
            <a:ext cx="8674100" cy="1143000"/>
          </a:xfrm>
        </p:spPr>
        <p:txBody>
          <a:bodyPr/>
          <a:lstStyle/>
          <a:p>
            <a:pPr eaLnBrk="1" hangingPunct="1"/>
            <a:r>
              <a:rPr lang="en-US" altLang="en-US" sz="3600" dirty="0">
                <a:latin typeface="Century Gothic" panose="020B0502020202020204" pitchFamily="34" charset="0"/>
              </a:rPr>
              <a:t>Repository Examples</a:t>
            </a:r>
          </a:p>
        </p:txBody>
      </p:sp>
      <p:sp>
        <p:nvSpPr>
          <p:cNvPr id="35843" name="Content Placeholder 2"/>
          <p:cNvSpPr>
            <a:spLocks noGrp="1"/>
          </p:cNvSpPr>
          <p:nvPr>
            <p:ph type="body" sz="quarter" idx="10"/>
          </p:nvPr>
        </p:nvSpPr>
        <p:spPr>
          <a:xfrm>
            <a:off x="128016" y="1828800"/>
            <a:ext cx="8305800" cy="3783599"/>
          </a:xfrm>
        </p:spPr>
        <p:txBody>
          <a:bodyPr/>
          <a:lstStyle/>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Research data repositories</a:t>
            </a:r>
          </a:p>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Clinical data repositories</a:t>
            </a:r>
          </a:p>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Public health center or district data repositories</a:t>
            </a:r>
          </a:p>
        </p:txBody>
      </p:sp>
      <p:sp>
        <p:nvSpPr>
          <p:cNvPr id="35844"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4807776C-0041-4F83-8D41-F0E3E6FEA4D8}" type="slidenum">
              <a:rPr lang="en-US" altLang="en-US" sz="1100"/>
              <a:pPr algn="ctr">
                <a:lnSpc>
                  <a:spcPct val="100000"/>
                </a:lnSpc>
                <a:spcBef>
                  <a:spcPct val="0"/>
                </a:spcBef>
                <a:buFontTx/>
                <a:buNone/>
              </a:pPr>
              <a:t>5</a:t>
            </a:fld>
            <a:endParaRPr lang="en-US" altLang="en-US" sz="1100" dirty="0"/>
          </a:p>
        </p:txBody>
      </p:sp>
    </p:spTree>
    <p:extLst>
      <p:ext uri="{BB962C8B-B14F-4D97-AF65-F5344CB8AC3E}">
        <p14:creationId xmlns:p14="http://schemas.microsoft.com/office/powerpoint/2010/main" val="753275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533400"/>
            <a:ext cx="8674100" cy="609600"/>
          </a:xfrm>
        </p:spPr>
        <p:txBody>
          <a:bodyPr/>
          <a:lstStyle/>
          <a:p>
            <a:pPr eaLnBrk="1" hangingPunct="1"/>
            <a:r>
              <a:rPr lang="en-US" altLang="en-US" sz="3600" dirty="0">
                <a:latin typeface="Century Gothic" panose="020B0502020202020204" pitchFamily="34" charset="0"/>
              </a:rPr>
              <a:t>Data Warehouse Concepts</a:t>
            </a:r>
          </a:p>
        </p:txBody>
      </p:sp>
      <p:sp>
        <p:nvSpPr>
          <p:cNvPr id="3" name="Content Placeholder 2"/>
          <p:cNvSpPr>
            <a:spLocks noGrp="1"/>
          </p:cNvSpPr>
          <p:nvPr>
            <p:ph type="body" sz="quarter" idx="10"/>
          </p:nvPr>
        </p:nvSpPr>
        <p:spPr>
          <a:xfrm>
            <a:off x="457200" y="1828800"/>
            <a:ext cx="8915400" cy="5562600"/>
          </a:xfrm>
        </p:spPr>
        <p:txBody>
          <a:bodyPr rtlCol="0">
            <a:normAutofit/>
          </a:bodyPr>
          <a:lstStyle/>
          <a:p>
            <a:pPr>
              <a:lnSpc>
                <a:spcPct val="110000"/>
              </a:lnSpc>
              <a:spcAft>
                <a:spcPts val="600"/>
              </a:spcAft>
              <a:defRPr/>
            </a:pPr>
            <a:r>
              <a:rPr lang="en-US" sz="2400" dirty="0">
                <a:latin typeface="Century Gothic" panose="020B0502020202020204" pitchFamily="34" charset="0"/>
              </a:rPr>
              <a:t>Distinction between data and information</a:t>
            </a:r>
          </a:p>
          <a:p>
            <a:pPr marL="284163" indent="-284163">
              <a:spcBef>
                <a:spcPts val="1520"/>
              </a:spcBef>
              <a:buFont typeface="Arial" panose="020B0604020202020204" pitchFamily="34" charset="0"/>
              <a:buChar char="•"/>
              <a:defRPr/>
            </a:pPr>
            <a:r>
              <a:rPr lang="en-US" sz="2400" dirty="0">
                <a:latin typeface="Century Gothic" panose="020B0502020202020204" pitchFamily="34" charset="0"/>
              </a:rPr>
              <a:t>Data are observable and recordable facts that are often found in operational or transactional systems.</a:t>
            </a:r>
          </a:p>
          <a:p>
            <a:pPr marL="284163" indent="-284163">
              <a:spcBef>
                <a:spcPts val="1520"/>
              </a:spcBef>
              <a:buFont typeface="Arial" panose="020B0604020202020204" pitchFamily="34" charset="0"/>
              <a:buChar char="•"/>
              <a:defRPr/>
            </a:pPr>
            <a:r>
              <a:rPr lang="en-US" sz="2400" dirty="0">
                <a:latin typeface="Century Gothic" panose="020B0502020202020204" pitchFamily="34" charset="0"/>
              </a:rPr>
              <a:t>Data only have value to end users when they are organized and presented as information.</a:t>
            </a:r>
          </a:p>
          <a:p>
            <a:pPr marL="284163" indent="-284163">
              <a:spcBef>
                <a:spcPts val="1520"/>
              </a:spcBef>
              <a:buFont typeface="Arial" panose="020B0604020202020204" pitchFamily="34" charset="0"/>
              <a:buChar char="•"/>
              <a:defRPr/>
            </a:pPr>
            <a:r>
              <a:rPr lang="en-US" sz="2400" dirty="0">
                <a:latin typeface="Century Gothic" panose="020B0502020202020204" pitchFamily="34" charset="0"/>
              </a:rPr>
              <a:t>Information is an integrated collection of facts and is used as the basis for decision making.</a:t>
            </a:r>
          </a:p>
        </p:txBody>
      </p:sp>
      <p:sp>
        <p:nvSpPr>
          <p:cNvPr id="37892"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64C3CA4B-4836-4E2A-A665-A7DC76BEF080}" type="slidenum">
              <a:rPr lang="en-US" altLang="en-US" sz="1100"/>
              <a:pPr algn="ctr">
                <a:lnSpc>
                  <a:spcPct val="100000"/>
                </a:lnSpc>
                <a:spcBef>
                  <a:spcPct val="0"/>
                </a:spcBef>
                <a:buFontTx/>
                <a:buNone/>
              </a:pPr>
              <a:t>6</a:t>
            </a:fld>
            <a:endParaRPr lang="en-US" altLang="en-US" sz="1100" dirty="0"/>
          </a:p>
        </p:txBody>
      </p:sp>
    </p:spTree>
    <p:extLst>
      <p:ext uri="{BB962C8B-B14F-4D97-AF65-F5344CB8AC3E}">
        <p14:creationId xmlns:p14="http://schemas.microsoft.com/office/powerpoint/2010/main" val="1634836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533400"/>
            <a:ext cx="8674100" cy="641477"/>
          </a:xfrm>
        </p:spPr>
        <p:txBody>
          <a:bodyPr/>
          <a:lstStyle/>
          <a:p>
            <a:pPr eaLnBrk="1" hangingPunct="1"/>
            <a:r>
              <a:rPr lang="en-US" altLang="en-US" sz="3600" dirty="0">
                <a:latin typeface="Century Gothic" panose="020B0502020202020204" pitchFamily="34" charset="0"/>
              </a:rPr>
              <a:t>Data Warehouse Concepts</a:t>
            </a:r>
          </a:p>
        </p:txBody>
      </p:sp>
      <p:sp>
        <p:nvSpPr>
          <p:cNvPr id="39939" name="Content Placeholder 2"/>
          <p:cNvSpPr>
            <a:spLocks noGrp="1"/>
          </p:cNvSpPr>
          <p:nvPr>
            <p:ph type="body" sz="quarter" idx="10"/>
          </p:nvPr>
        </p:nvSpPr>
        <p:spPr>
          <a:xfrm>
            <a:off x="128016" y="1828800"/>
            <a:ext cx="8458200" cy="5257800"/>
          </a:xfrm>
        </p:spPr>
        <p:txBody>
          <a:bodyPr/>
          <a:lstStyle/>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A data warehouse is designed for query and analysis rather than for transaction processing.</a:t>
            </a:r>
          </a:p>
          <a:p>
            <a:pPr marL="566928" indent="-219456">
              <a:lnSpc>
                <a:spcPct val="110000"/>
              </a:lnSpc>
              <a:spcAft>
                <a:spcPts val="1200"/>
              </a:spcAft>
              <a:buFont typeface="Arial" panose="020B0604020202020204" pitchFamily="34" charset="0"/>
              <a:buChar char="•"/>
            </a:pPr>
            <a:r>
              <a:rPr lang="en-US" altLang="en-US" sz="2400" dirty="0">
                <a:latin typeface="Century Gothic" panose="020B0502020202020204" pitchFamily="34" charset="0"/>
              </a:rPr>
              <a:t>A data warehouse separates analysis workload from transaction workload. This helps:</a:t>
            </a:r>
          </a:p>
          <a:p>
            <a:pPr marL="798513" lvl="1" indent="-230188">
              <a:lnSpc>
                <a:spcPct val="110000"/>
              </a:lnSpc>
              <a:spcAft>
                <a:spcPts val="1200"/>
              </a:spcAft>
              <a:buFont typeface="Courier New" panose="02070309020205020404" pitchFamily="49" charset="0"/>
              <a:buChar char="o"/>
            </a:pPr>
            <a:r>
              <a:rPr lang="en-US" altLang="en-US" sz="2400" dirty="0">
                <a:latin typeface="Century Gothic" panose="020B0502020202020204" pitchFamily="34" charset="0"/>
              </a:rPr>
              <a:t> Maintain historical records</a:t>
            </a:r>
          </a:p>
          <a:p>
            <a:pPr marL="860425" lvl="1" indent="-292100">
              <a:lnSpc>
                <a:spcPct val="110000"/>
              </a:lnSpc>
              <a:spcAft>
                <a:spcPts val="1200"/>
              </a:spcAft>
              <a:buFont typeface="Courier New" panose="02070309020205020404" pitchFamily="49" charset="0"/>
              <a:buChar char="o"/>
            </a:pPr>
            <a:r>
              <a:rPr lang="en-US" altLang="en-US" sz="2400" dirty="0">
                <a:latin typeface="Century Gothic" panose="020B0502020202020204" pitchFamily="34" charset="0"/>
              </a:rPr>
              <a:t>Analyze data to better understand the business</a:t>
            </a:r>
          </a:p>
          <a:p>
            <a:pPr marL="798513" lvl="1" indent="-230188">
              <a:lnSpc>
                <a:spcPct val="110000"/>
              </a:lnSpc>
              <a:spcAft>
                <a:spcPts val="1200"/>
              </a:spcAft>
              <a:buFont typeface="Courier New" panose="02070309020205020404" pitchFamily="49" charset="0"/>
              <a:buChar char="o"/>
            </a:pPr>
            <a:r>
              <a:rPr lang="en-US" altLang="en-US" sz="2400" dirty="0">
                <a:latin typeface="Century Gothic" panose="020B0502020202020204" pitchFamily="34" charset="0"/>
              </a:rPr>
              <a:t> Improve the business</a:t>
            </a:r>
          </a:p>
        </p:txBody>
      </p:sp>
      <p:sp>
        <p:nvSpPr>
          <p:cNvPr id="39940"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8C2542A3-7486-4A56-8650-4646AE99357D}" type="slidenum">
              <a:rPr lang="en-US" altLang="en-US" sz="1100"/>
              <a:pPr algn="ctr">
                <a:lnSpc>
                  <a:spcPct val="100000"/>
                </a:lnSpc>
                <a:spcBef>
                  <a:spcPct val="0"/>
                </a:spcBef>
                <a:buFontTx/>
                <a:buNone/>
              </a:pPr>
              <a:t>7</a:t>
            </a:fld>
            <a:endParaRPr lang="en-US" altLang="en-US" sz="1100" dirty="0"/>
          </a:p>
        </p:txBody>
      </p:sp>
    </p:spTree>
    <p:extLst>
      <p:ext uri="{BB962C8B-B14F-4D97-AF65-F5344CB8AC3E}">
        <p14:creationId xmlns:p14="http://schemas.microsoft.com/office/powerpoint/2010/main" val="4060226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72440" y="685800"/>
            <a:ext cx="8989431" cy="1066800"/>
          </a:xfrm>
        </p:spPr>
        <p:txBody>
          <a:bodyPr/>
          <a:lstStyle/>
          <a:p>
            <a:pPr eaLnBrk="1" hangingPunct="1">
              <a:lnSpc>
                <a:spcPts val="3500"/>
              </a:lnSpc>
              <a:spcBef>
                <a:spcPts val="1200"/>
              </a:spcBef>
            </a:pPr>
            <a:r>
              <a:rPr lang="en-US" altLang="en-US" sz="3600" dirty="0">
                <a:latin typeface="Century Gothic" panose="020B0502020202020204" pitchFamily="34" charset="0"/>
              </a:rPr>
              <a:t>Data Warehouse Definition </a:t>
            </a:r>
            <a:br>
              <a:rPr lang="en-US" altLang="en-US" sz="3600" dirty="0">
                <a:latin typeface="Century Gothic" panose="020B0502020202020204" pitchFamily="34" charset="0"/>
              </a:rPr>
            </a:br>
            <a:r>
              <a:rPr lang="en-US" altLang="en-US" sz="2400" dirty="0">
                <a:solidFill>
                  <a:srgbClr val="1E1860"/>
                </a:solidFill>
                <a:latin typeface="Century Gothic" panose="020B0502020202020204" pitchFamily="34" charset="0"/>
              </a:rPr>
              <a:t>A Practitioner’s Viewpoint</a:t>
            </a:r>
          </a:p>
        </p:txBody>
      </p:sp>
      <p:sp>
        <p:nvSpPr>
          <p:cNvPr id="3" name="Content Placeholder 2"/>
          <p:cNvSpPr>
            <a:spLocks noGrp="1"/>
          </p:cNvSpPr>
          <p:nvPr>
            <p:ph type="body" sz="quarter" idx="10"/>
          </p:nvPr>
        </p:nvSpPr>
        <p:spPr>
          <a:xfrm>
            <a:off x="472440" y="2209800"/>
            <a:ext cx="8839200" cy="2590800"/>
          </a:xfrm>
        </p:spPr>
        <p:txBody>
          <a:bodyPr rtlCol="0">
            <a:noAutofit/>
          </a:bodyPr>
          <a:lstStyle/>
          <a:p>
            <a:pPr marL="57627" indent="-57627">
              <a:lnSpc>
                <a:spcPct val="110000"/>
              </a:lnSpc>
              <a:spcAft>
                <a:spcPts val="600"/>
              </a:spcAft>
              <a:defRPr/>
            </a:pPr>
            <a:r>
              <a:rPr lang="en-US" altLang="en-GB" sz="2400" dirty="0">
                <a:latin typeface="Century Gothic" panose="020B0502020202020204" pitchFamily="34" charset="0"/>
              </a:rPr>
              <a:t>“A data warehouse is simply a single, complete, and consistent store of data obtained from a variety of sources and made available to end users in a way they can understand and use it in a business context.”</a:t>
            </a:r>
          </a:p>
          <a:p>
            <a:pPr marL="57627" indent="-57627" algn="r">
              <a:lnSpc>
                <a:spcPct val="110000"/>
              </a:lnSpc>
              <a:spcAft>
                <a:spcPts val="600"/>
              </a:spcAft>
              <a:defRPr/>
            </a:pPr>
            <a:r>
              <a:rPr lang="en-US" sz="2400" dirty="0">
                <a:latin typeface="Century Gothic" panose="020B0502020202020204" pitchFamily="34" charset="0"/>
              </a:rPr>
              <a:t>–</a:t>
            </a:r>
            <a:r>
              <a:rPr lang="en-US" altLang="en-GB" sz="2400" dirty="0">
                <a:latin typeface="Century Gothic" panose="020B0502020202020204" pitchFamily="34" charset="0"/>
              </a:rPr>
              <a:t> Barry Devlin, IBM consultant</a:t>
            </a:r>
          </a:p>
          <a:p>
            <a:pPr>
              <a:lnSpc>
                <a:spcPct val="110000"/>
              </a:lnSpc>
              <a:spcAft>
                <a:spcPts val="600"/>
              </a:spcAft>
              <a:defRPr/>
            </a:pPr>
            <a:endParaRPr lang="en-US" sz="2400" dirty="0">
              <a:latin typeface="Century Gothic" panose="020B0502020202020204" pitchFamily="34" charset="0"/>
            </a:endParaRPr>
          </a:p>
        </p:txBody>
      </p:sp>
      <p:sp>
        <p:nvSpPr>
          <p:cNvPr id="41988"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5FEFC133-453F-4B5E-94E8-64CC42FEACFC}" type="slidenum">
              <a:rPr lang="en-US" altLang="en-US" sz="1100"/>
              <a:pPr algn="ctr">
                <a:lnSpc>
                  <a:spcPct val="100000"/>
                </a:lnSpc>
                <a:spcBef>
                  <a:spcPct val="0"/>
                </a:spcBef>
                <a:buFontTx/>
                <a:buNone/>
              </a:pPr>
              <a:t>8</a:t>
            </a:fld>
            <a:endParaRPr lang="en-US" altLang="en-US" sz="1100" dirty="0"/>
          </a:p>
        </p:txBody>
      </p:sp>
    </p:spTree>
    <p:extLst>
      <p:ext uri="{BB962C8B-B14F-4D97-AF65-F5344CB8AC3E}">
        <p14:creationId xmlns:p14="http://schemas.microsoft.com/office/powerpoint/2010/main" val="1553429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609600"/>
            <a:ext cx="8674100" cy="1143000"/>
          </a:xfrm>
        </p:spPr>
        <p:txBody>
          <a:bodyPr/>
          <a:lstStyle/>
          <a:p>
            <a:pPr eaLnBrk="1" hangingPunct="1">
              <a:spcBef>
                <a:spcPts val="2400"/>
              </a:spcBef>
            </a:pPr>
            <a:r>
              <a:rPr lang="en-US" altLang="en-US" sz="3600" dirty="0">
                <a:latin typeface="Century Gothic" panose="020B0502020202020204" pitchFamily="34" charset="0"/>
              </a:rPr>
              <a:t>Data Warehouse Definition</a:t>
            </a:r>
            <a:br>
              <a:rPr lang="en-US" altLang="en-US" sz="3600" dirty="0">
                <a:latin typeface="Century Gothic" panose="020B0502020202020204" pitchFamily="34" charset="0"/>
              </a:rPr>
            </a:br>
            <a:r>
              <a:rPr lang="en-US" altLang="en-US" sz="2400" dirty="0">
                <a:solidFill>
                  <a:srgbClr val="1E1860"/>
                </a:solidFill>
                <a:latin typeface="Century Gothic" panose="020B0502020202020204" pitchFamily="34" charset="0"/>
              </a:rPr>
              <a:t>An Alternative Viewpoint</a:t>
            </a:r>
          </a:p>
        </p:txBody>
      </p:sp>
      <p:sp>
        <p:nvSpPr>
          <p:cNvPr id="3" name="Content Placeholder 2"/>
          <p:cNvSpPr>
            <a:spLocks noGrp="1"/>
          </p:cNvSpPr>
          <p:nvPr>
            <p:ph type="body" sz="quarter" idx="10"/>
          </p:nvPr>
        </p:nvSpPr>
        <p:spPr>
          <a:xfrm>
            <a:off x="457200" y="2225040"/>
            <a:ext cx="8489950" cy="2590800"/>
          </a:xfrm>
        </p:spPr>
        <p:txBody>
          <a:bodyPr rtlCol="0">
            <a:noAutofit/>
          </a:bodyPr>
          <a:lstStyle/>
          <a:p>
            <a:pPr>
              <a:lnSpc>
                <a:spcPct val="110000"/>
              </a:lnSpc>
              <a:spcAft>
                <a:spcPts val="600"/>
              </a:spcAft>
              <a:defRPr/>
            </a:pPr>
            <a:r>
              <a:rPr lang="en-US" sz="2400" dirty="0">
                <a:latin typeface="Century Gothic" panose="020B0502020202020204" pitchFamily="34" charset="0"/>
              </a:rPr>
              <a:t>“A data warehouse is a subject-oriented, integrated, time-variant, and nonvolatile collection of data in support of management's decision-making process.”</a:t>
            </a:r>
          </a:p>
          <a:p>
            <a:pPr algn="r">
              <a:lnSpc>
                <a:spcPct val="110000"/>
              </a:lnSpc>
              <a:spcAft>
                <a:spcPts val="600"/>
              </a:spcAft>
              <a:defRPr/>
            </a:pPr>
            <a:r>
              <a:rPr lang="en-US" sz="2400" dirty="0">
                <a:latin typeface="Century Gothic" panose="020B0502020202020204" pitchFamily="34" charset="0"/>
              </a:rPr>
              <a:t> – W. H. Inmon, computer scientist</a:t>
            </a:r>
          </a:p>
          <a:p>
            <a:pPr algn="just">
              <a:lnSpc>
                <a:spcPct val="110000"/>
              </a:lnSpc>
              <a:spcAft>
                <a:spcPts val="600"/>
              </a:spcAft>
              <a:defRPr/>
            </a:pPr>
            <a:endParaRPr lang="en-US" dirty="0">
              <a:latin typeface="Century Gothic" panose="020B0502020202020204" pitchFamily="34" charset="0"/>
            </a:endParaRPr>
          </a:p>
        </p:txBody>
      </p:sp>
      <p:sp>
        <p:nvSpPr>
          <p:cNvPr id="44037" name="Slide Number Placeholder 1"/>
          <p:cNvSpPr>
            <a:spLocks noGrp="1"/>
          </p:cNvSpPr>
          <p:nvPr>
            <p:ph type="sldNum" sz="quarter" idx="4294967295"/>
          </p:nvPr>
        </p:nvSpPr>
        <p:spPr bwMode="auto">
          <a:xfrm>
            <a:off x="7796213" y="7204075"/>
            <a:ext cx="2262187" cy="414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100"/>
              </a:spcBef>
              <a:buFont typeface="Arial" panose="020B0604020202020204" pitchFamily="34" charset="0"/>
              <a:defRPr sz="3080">
                <a:solidFill>
                  <a:schemeClr val="tx1"/>
                </a:solidFill>
                <a:latin typeface="Century Gothic" panose="020B0502020202020204" pitchFamily="34" charset="0"/>
              </a:defRPr>
            </a:lvl1pPr>
            <a:lvl2pPr marL="817245" indent="-314325">
              <a:lnSpc>
                <a:spcPct val="90000"/>
              </a:lnSpc>
              <a:spcBef>
                <a:spcPts val="550"/>
              </a:spcBef>
              <a:buFont typeface="Arial" panose="020B0604020202020204" pitchFamily="34" charset="0"/>
              <a:buChar char="•"/>
              <a:defRPr sz="2640">
                <a:solidFill>
                  <a:schemeClr val="tx1"/>
                </a:solidFill>
                <a:latin typeface="Century Gothic" panose="020B0502020202020204" pitchFamily="34" charset="0"/>
              </a:defRPr>
            </a:lvl2pPr>
            <a:lvl3pPr marL="1257300" indent="-251460">
              <a:lnSpc>
                <a:spcPct val="90000"/>
              </a:lnSpc>
              <a:spcBef>
                <a:spcPts val="550"/>
              </a:spcBef>
              <a:buFont typeface="Arial" panose="020B0604020202020204" pitchFamily="34" charset="0"/>
              <a:buChar char="•"/>
              <a:defRPr sz="2200">
                <a:solidFill>
                  <a:schemeClr val="tx1"/>
                </a:solidFill>
                <a:latin typeface="Century Gothic" panose="020B0502020202020204" pitchFamily="34" charset="0"/>
              </a:defRPr>
            </a:lvl3pPr>
            <a:lvl4pPr marL="176022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4pPr>
            <a:lvl5pPr marL="2263140" indent="-251460">
              <a:lnSpc>
                <a:spcPct val="90000"/>
              </a:lnSpc>
              <a:spcBef>
                <a:spcPts val="550"/>
              </a:spcBef>
              <a:buFont typeface="Arial" panose="020B0604020202020204" pitchFamily="34" charset="0"/>
              <a:buChar char="•"/>
              <a:defRPr>
                <a:solidFill>
                  <a:schemeClr val="tx1"/>
                </a:solidFill>
                <a:latin typeface="Century Gothic" panose="020B0502020202020204" pitchFamily="34" charset="0"/>
              </a:defRPr>
            </a:lvl5pPr>
            <a:lvl6pPr marL="276606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6pPr>
            <a:lvl7pPr marL="326898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7pPr>
            <a:lvl8pPr marL="377190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8pPr>
            <a:lvl9pPr marL="4274820" indent="-251460" eaLnBrk="0" fontAlgn="base" hangingPunct="0">
              <a:lnSpc>
                <a:spcPct val="90000"/>
              </a:lnSpc>
              <a:spcBef>
                <a:spcPts val="550"/>
              </a:spcBef>
              <a:spcAft>
                <a:spcPct val="0"/>
              </a:spcAft>
              <a:buFont typeface="Arial" panose="020B0604020202020204" pitchFamily="34" charset="0"/>
              <a:buChar char="•"/>
              <a:defRPr>
                <a:solidFill>
                  <a:schemeClr val="tx1"/>
                </a:solidFill>
                <a:latin typeface="Century Gothic" panose="020B0502020202020204" pitchFamily="34" charset="0"/>
              </a:defRPr>
            </a:lvl9pPr>
          </a:lstStyle>
          <a:p>
            <a:pPr algn="ctr">
              <a:lnSpc>
                <a:spcPct val="100000"/>
              </a:lnSpc>
              <a:spcBef>
                <a:spcPct val="0"/>
              </a:spcBef>
              <a:buFontTx/>
              <a:buNone/>
            </a:pPr>
            <a:fld id="{B0FB5CEE-D99B-4DCA-A994-080C87AFD883}" type="slidenum">
              <a:rPr lang="en-US" altLang="en-US" sz="1100"/>
              <a:pPr algn="ctr">
                <a:lnSpc>
                  <a:spcPct val="100000"/>
                </a:lnSpc>
                <a:spcBef>
                  <a:spcPct val="0"/>
                </a:spcBef>
                <a:buFontTx/>
                <a:buNone/>
              </a:pPr>
              <a:t>9</a:t>
            </a:fld>
            <a:endParaRPr lang="en-US" altLang="en-US" sz="1100" dirty="0"/>
          </a:p>
        </p:txBody>
      </p:sp>
    </p:spTree>
    <p:extLst>
      <p:ext uri="{BB962C8B-B14F-4D97-AF65-F5344CB8AC3E}">
        <p14:creationId xmlns:p14="http://schemas.microsoft.com/office/powerpoint/2010/main" val="22354608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8507DAB810C4596E2403F96A92BF7" ma:contentTypeVersion="6" ma:contentTypeDescription="Create a new document." ma:contentTypeScope="" ma:versionID="9bf43ed1764b3487fe6e6c7561baed0c">
  <xsd:schema xmlns:xsd="http://www.w3.org/2001/XMLSchema" xmlns:xs="http://www.w3.org/2001/XMLSchema" xmlns:p="http://schemas.microsoft.com/office/2006/metadata/properties" xmlns:ns2="8acd36b6-32e9-4b51-a9fd-9af350096dbc" targetNamespace="http://schemas.microsoft.com/office/2006/metadata/properties" ma:root="true" ma:fieldsID="420ebdd355f5f38fe4d565650f67ecda" ns2:_="">
    <xsd:import namespace="8acd36b6-32e9-4b51-a9fd-9af350096db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cd36b6-32e9-4b51-a9fd-9af350096db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3BC896-AE38-412E-A292-405E687785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cd36b6-32e9-4b51-a9fd-9af350096db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7048E68-115E-4EEB-AE32-34075EC8E989}">
  <ds:schemaRefs>
    <ds:schemaRef ds:uri="http://www.w3.org/XML/1998/namespace"/>
    <ds:schemaRef ds:uri="http://schemas.microsoft.com/office/2006/documentManagement/types"/>
    <ds:schemaRef ds:uri="http://schemas.microsoft.com/office/2006/metadata/properties"/>
    <ds:schemaRef ds:uri="http://purl.org/dc/dcmitype/"/>
    <ds:schemaRef ds:uri="8acd36b6-32e9-4b51-a9fd-9af350096dbc"/>
    <ds:schemaRef ds:uri="http://purl.org/dc/elements/1.1/"/>
    <ds:schemaRef ds:uri="http://schemas.microsoft.com/office/infopath/2007/PartnerControl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036FC224-0626-43ED-8AD4-4384B71126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Charteuse and blue USAID (1)</Template>
  <TotalTime>574</TotalTime>
  <Words>1574</Words>
  <Application>Microsoft Office PowerPoint</Application>
  <PresentationFormat>Custom</PresentationFormat>
  <Paragraphs>186</Paragraphs>
  <Slides>24</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Calibri</vt:lpstr>
      <vt:lpstr>Century Gothic</vt:lpstr>
      <vt:lpstr>Courier New</vt:lpstr>
      <vt:lpstr>Futura Lt BT</vt:lpstr>
      <vt:lpstr>Futura LT Pro Book</vt:lpstr>
      <vt:lpstr>Times New Roman</vt:lpstr>
      <vt:lpstr>Office Theme</vt:lpstr>
      <vt:lpstr>Data and Interoperability:</vt:lpstr>
      <vt:lpstr>Data Warehousing</vt:lpstr>
      <vt:lpstr>Data Repository/Data Warehouse</vt:lpstr>
      <vt:lpstr>Data Repository/Data Warehouse</vt:lpstr>
      <vt:lpstr>Repository Examples</vt:lpstr>
      <vt:lpstr>Data Warehouse Concepts</vt:lpstr>
      <vt:lpstr>Data Warehouse Concepts</vt:lpstr>
      <vt:lpstr>Data Warehouse Definition  A Practitioner’s Viewpoint</vt:lpstr>
      <vt:lpstr>Data Warehouse Definition An Alternative Viewpoint</vt:lpstr>
      <vt:lpstr>Data Warehouse Definition</vt:lpstr>
      <vt:lpstr>Subject-Oriented</vt:lpstr>
      <vt:lpstr>Integrated</vt:lpstr>
      <vt:lpstr>Time Variant</vt:lpstr>
      <vt:lpstr>Nonvolatile</vt:lpstr>
      <vt:lpstr>Data Warehouse Architectures</vt:lpstr>
      <vt:lpstr>Data Warehouse Architecture: Basic </vt:lpstr>
      <vt:lpstr>Data Warehouse Architecture With Staging Area</vt:lpstr>
      <vt:lpstr>Swaziland’s Health Information System Architecture</vt:lpstr>
      <vt:lpstr>Data Staging Area Definition</vt:lpstr>
      <vt:lpstr>Data Warehouse Architecture  With Staging Area and Data Marts</vt:lpstr>
      <vt:lpstr>Data Mart</vt:lpstr>
      <vt:lpstr>Data Warehouse and Operational  Data Comparison</vt:lpstr>
      <vt:lpstr>Data Warehousing Process Iterative Development Process </vt:lpstr>
      <vt:lpstr>PowerPoint Presentation</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Villella, Christina</dc:creator>
  <cp:lastModifiedBy>Cindy</cp:lastModifiedBy>
  <cp:revision>101</cp:revision>
  <cp:lastPrinted>2020-01-30T19:10:08Z</cp:lastPrinted>
  <dcterms:created xsi:type="dcterms:W3CDTF">2018-06-13T15:28:32Z</dcterms:created>
  <dcterms:modified xsi:type="dcterms:W3CDTF">2020-03-26T20:48:41Z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0x010100EAD8507DAB810C4596E2403F96A92BF7</vt:lpwstr>
  </property>
</Properties>
</file>