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273" r:id="rId5"/>
    <p:sldId id="277"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 id="310" r:id="rId39"/>
    <p:sldId id="311" r:id="rId40"/>
    <p:sldId id="312" r:id="rId41"/>
    <p:sldId id="313" r:id="rId42"/>
    <p:sldId id="314" r:id="rId43"/>
    <p:sldId id="271" r:id="rId44"/>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1860"/>
    <a:srgbClr val="A29CC0"/>
    <a:srgbClr val="555276"/>
    <a:srgbClr val="A6C038"/>
    <a:srgbClr val="ECCE18"/>
    <a:srgbClr val="E6661F"/>
    <a:srgbClr val="C83537"/>
    <a:srgbClr val="1E185F"/>
    <a:srgbClr val="A7BF39"/>
    <a:srgbClr val="008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20BE3C-86A6-44B6-A073-5F83C6621065}" v="157" dt="2020-03-31T00:59:25.290"/>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004" autoAdjust="0"/>
    <p:restoredTop sz="95000" autoAdjust="0"/>
  </p:normalViewPr>
  <p:slideViewPr>
    <p:cSldViewPr>
      <p:cViewPr varScale="1">
        <p:scale>
          <a:sx n="55" d="100"/>
          <a:sy n="55" d="100"/>
        </p:scale>
        <p:origin x="1464" y="36"/>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65" d="100"/>
          <a:sy n="65" d="100"/>
        </p:scale>
        <p:origin x="1896"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4020BE3C-86A6-44B6-A073-5F83C6621065}"/>
    <pc:docChg chg="undo custSel modSld">
      <pc:chgData name="Villella, Christina" userId="910bba07-b9e3-4583-91f1-8ceacf5af36d" providerId="ADAL" clId="{4020BE3C-86A6-44B6-A073-5F83C6621065}" dt="2020-03-31T00:59:28.353" v="276" actId="113"/>
      <pc:docMkLst>
        <pc:docMk/>
      </pc:docMkLst>
      <pc:sldChg chg="modNotes">
        <pc:chgData name="Villella, Christina" userId="910bba07-b9e3-4583-91f1-8ceacf5af36d" providerId="ADAL" clId="{4020BE3C-86A6-44B6-A073-5F83C6621065}" dt="2020-03-30T23:52:42.954" v="7" actId="20577"/>
        <pc:sldMkLst>
          <pc:docMk/>
          <pc:sldMk cId="20190564" sldId="277"/>
        </pc:sldMkLst>
      </pc:sldChg>
      <pc:sldChg chg="modNotes">
        <pc:chgData name="Villella, Christina" userId="910bba07-b9e3-4583-91f1-8ceacf5af36d" providerId="ADAL" clId="{4020BE3C-86A6-44B6-A073-5F83C6621065}" dt="2020-03-30T23:53:14.319" v="14" actId="113"/>
        <pc:sldMkLst>
          <pc:docMk/>
          <pc:sldMk cId="3290329322" sldId="278"/>
        </pc:sldMkLst>
      </pc:sldChg>
      <pc:sldChg chg="modNotes">
        <pc:chgData name="Villella, Christina" userId="910bba07-b9e3-4583-91f1-8ceacf5af36d" providerId="ADAL" clId="{4020BE3C-86A6-44B6-A073-5F83C6621065}" dt="2020-03-30T23:53:54.867" v="25" actId="113"/>
        <pc:sldMkLst>
          <pc:docMk/>
          <pc:sldMk cId="1331066287" sldId="279"/>
        </pc:sldMkLst>
      </pc:sldChg>
      <pc:sldChg chg="modNotes">
        <pc:chgData name="Villella, Christina" userId="910bba07-b9e3-4583-91f1-8ceacf5af36d" providerId="ADAL" clId="{4020BE3C-86A6-44B6-A073-5F83C6621065}" dt="2020-03-30T23:54:26.807" v="30" actId="113"/>
        <pc:sldMkLst>
          <pc:docMk/>
          <pc:sldMk cId="3954869616" sldId="280"/>
        </pc:sldMkLst>
      </pc:sldChg>
      <pc:sldChg chg="modNotes">
        <pc:chgData name="Villella, Christina" userId="910bba07-b9e3-4583-91f1-8ceacf5af36d" providerId="ADAL" clId="{4020BE3C-86A6-44B6-A073-5F83C6621065}" dt="2020-03-31T00:02:40.006" v="40" actId="1076"/>
        <pc:sldMkLst>
          <pc:docMk/>
          <pc:sldMk cId="3164678222" sldId="281"/>
        </pc:sldMkLst>
      </pc:sldChg>
      <pc:sldChg chg="modNotes">
        <pc:chgData name="Villella, Christina" userId="910bba07-b9e3-4583-91f1-8ceacf5af36d" providerId="ADAL" clId="{4020BE3C-86A6-44B6-A073-5F83C6621065}" dt="2020-03-31T00:03:27.159" v="47" actId="20577"/>
        <pc:sldMkLst>
          <pc:docMk/>
          <pc:sldMk cId="2179053104" sldId="282"/>
        </pc:sldMkLst>
      </pc:sldChg>
      <pc:sldChg chg="modNotes">
        <pc:chgData name="Villella, Christina" userId="910bba07-b9e3-4583-91f1-8ceacf5af36d" providerId="ADAL" clId="{4020BE3C-86A6-44B6-A073-5F83C6621065}" dt="2020-03-31T00:04:14.702" v="54" actId="113"/>
        <pc:sldMkLst>
          <pc:docMk/>
          <pc:sldMk cId="3410199274" sldId="283"/>
        </pc:sldMkLst>
      </pc:sldChg>
      <pc:sldChg chg="modNotes">
        <pc:chgData name="Villella, Christina" userId="910bba07-b9e3-4583-91f1-8ceacf5af36d" providerId="ADAL" clId="{4020BE3C-86A6-44B6-A073-5F83C6621065}" dt="2020-03-31T00:06:53.869" v="63" actId="20577"/>
        <pc:sldMkLst>
          <pc:docMk/>
          <pc:sldMk cId="2016986582" sldId="284"/>
        </pc:sldMkLst>
      </pc:sldChg>
      <pc:sldChg chg="modNotes">
        <pc:chgData name="Villella, Christina" userId="910bba07-b9e3-4583-91f1-8ceacf5af36d" providerId="ADAL" clId="{4020BE3C-86A6-44B6-A073-5F83C6621065}" dt="2020-03-31T00:07:15.598" v="71" actId="113"/>
        <pc:sldMkLst>
          <pc:docMk/>
          <pc:sldMk cId="2085456874" sldId="285"/>
        </pc:sldMkLst>
      </pc:sldChg>
      <pc:sldChg chg="modNotes">
        <pc:chgData name="Villella, Christina" userId="910bba07-b9e3-4583-91f1-8ceacf5af36d" providerId="ADAL" clId="{4020BE3C-86A6-44B6-A073-5F83C6621065}" dt="2020-03-31T00:07:56.222" v="78" actId="113"/>
        <pc:sldMkLst>
          <pc:docMk/>
          <pc:sldMk cId="1143951527" sldId="286"/>
        </pc:sldMkLst>
      </pc:sldChg>
      <pc:sldChg chg="modNotes">
        <pc:chgData name="Villella, Christina" userId="910bba07-b9e3-4583-91f1-8ceacf5af36d" providerId="ADAL" clId="{4020BE3C-86A6-44B6-A073-5F83C6621065}" dt="2020-03-31T00:08:48.498" v="86" actId="113"/>
        <pc:sldMkLst>
          <pc:docMk/>
          <pc:sldMk cId="575131038" sldId="287"/>
        </pc:sldMkLst>
      </pc:sldChg>
      <pc:sldChg chg="modNotes">
        <pc:chgData name="Villella, Christina" userId="910bba07-b9e3-4583-91f1-8ceacf5af36d" providerId="ADAL" clId="{4020BE3C-86A6-44B6-A073-5F83C6621065}" dt="2020-03-31T00:09:07.848" v="91" actId="113"/>
        <pc:sldMkLst>
          <pc:docMk/>
          <pc:sldMk cId="588453354" sldId="288"/>
        </pc:sldMkLst>
      </pc:sldChg>
      <pc:sldChg chg="modNotes">
        <pc:chgData name="Villella, Christina" userId="910bba07-b9e3-4583-91f1-8ceacf5af36d" providerId="ADAL" clId="{4020BE3C-86A6-44B6-A073-5F83C6621065}" dt="2020-03-31T00:10:24.652" v="98" actId="113"/>
        <pc:sldMkLst>
          <pc:docMk/>
          <pc:sldMk cId="2772667563" sldId="289"/>
        </pc:sldMkLst>
      </pc:sldChg>
      <pc:sldChg chg="modNotes">
        <pc:chgData name="Villella, Christina" userId="910bba07-b9e3-4583-91f1-8ceacf5af36d" providerId="ADAL" clId="{4020BE3C-86A6-44B6-A073-5F83C6621065}" dt="2020-03-31T00:10:46.176" v="105" actId="113"/>
        <pc:sldMkLst>
          <pc:docMk/>
          <pc:sldMk cId="1235523165" sldId="290"/>
        </pc:sldMkLst>
      </pc:sldChg>
      <pc:sldChg chg="modNotes">
        <pc:chgData name="Villella, Christina" userId="910bba07-b9e3-4583-91f1-8ceacf5af36d" providerId="ADAL" clId="{4020BE3C-86A6-44B6-A073-5F83C6621065}" dt="2020-03-31T00:11:08.722" v="115" actId="113"/>
        <pc:sldMkLst>
          <pc:docMk/>
          <pc:sldMk cId="2118256761" sldId="291"/>
        </pc:sldMkLst>
      </pc:sldChg>
      <pc:sldChg chg="modNotes">
        <pc:chgData name="Villella, Christina" userId="910bba07-b9e3-4583-91f1-8ceacf5af36d" providerId="ADAL" clId="{4020BE3C-86A6-44B6-A073-5F83C6621065}" dt="2020-03-31T00:11:34.417" v="122" actId="113"/>
        <pc:sldMkLst>
          <pc:docMk/>
          <pc:sldMk cId="364345574" sldId="292"/>
        </pc:sldMkLst>
      </pc:sldChg>
      <pc:sldChg chg="modNotes">
        <pc:chgData name="Villella, Christina" userId="910bba07-b9e3-4583-91f1-8ceacf5af36d" providerId="ADAL" clId="{4020BE3C-86A6-44B6-A073-5F83C6621065}" dt="2020-03-31T00:12:17.867" v="129" actId="113"/>
        <pc:sldMkLst>
          <pc:docMk/>
          <pc:sldMk cId="2932219169" sldId="293"/>
        </pc:sldMkLst>
      </pc:sldChg>
      <pc:sldChg chg="modNotes">
        <pc:chgData name="Villella, Christina" userId="910bba07-b9e3-4583-91f1-8ceacf5af36d" providerId="ADAL" clId="{4020BE3C-86A6-44B6-A073-5F83C6621065}" dt="2020-03-31T00:12:40.888" v="137" actId="113"/>
        <pc:sldMkLst>
          <pc:docMk/>
          <pc:sldMk cId="3525964576" sldId="294"/>
        </pc:sldMkLst>
      </pc:sldChg>
      <pc:sldChg chg="modNotes">
        <pc:chgData name="Villella, Christina" userId="910bba07-b9e3-4583-91f1-8ceacf5af36d" providerId="ADAL" clId="{4020BE3C-86A6-44B6-A073-5F83C6621065}" dt="2020-03-31T00:12:58.145" v="141" actId="113"/>
        <pc:sldMkLst>
          <pc:docMk/>
          <pc:sldMk cId="2564515900" sldId="295"/>
        </pc:sldMkLst>
      </pc:sldChg>
      <pc:sldChg chg="modNotes">
        <pc:chgData name="Villella, Christina" userId="910bba07-b9e3-4583-91f1-8ceacf5af36d" providerId="ADAL" clId="{4020BE3C-86A6-44B6-A073-5F83C6621065}" dt="2020-03-31T00:13:17.086" v="148" actId="113"/>
        <pc:sldMkLst>
          <pc:docMk/>
          <pc:sldMk cId="3560171544" sldId="296"/>
        </pc:sldMkLst>
      </pc:sldChg>
      <pc:sldChg chg="modNotes">
        <pc:chgData name="Villella, Christina" userId="910bba07-b9e3-4583-91f1-8ceacf5af36d" providerId="ADAL" clId="{4020BE3C-86A6-44B6-A073-5F83C6621065}" dt="2020-03-31T00:13:34.033" v="155" actId="113"/>
        <pc:sldMkLst>
          <pc:docMk/>
          <pc:sldMk cId="3874909029" sldId="297"/>
        </pc:sldMkLst>
      </pc:sldChg>
      <pc:sldChg chg="modNotes">
        <pc:chgData name="Villella, Christina" userId="910bba07-b9e3-4583-91f1-8ceacf5af36d" providerId="ADAL" clId="{4020BE3C-86A6-44B6-A073-5F83C6621065}" dt="2020-03-31T00:14:08.206" v="161" actId="14100"/>
        <pc:sldMkLst>
          <pc:docMk/>
          <pc:sldMk cId="3682987019" sldId="298"/>
        </pc:sldMkLst>
      </pc:sldChg>
      <pc:sldChg chg="modNotes">
        <pc:chgData name="Villella, Christina" userId="910bba07-b9e3-4583-91f1-8ceacf5af36d" providerId="ADAL" clId="{4020BE3C-86A6-44B6-A073-5F83C6621065}" dt="2020-03-31T00:22:19.091" v="166" actId="20577"/>
        <pc:sldMkLst>
          <pc:docMk/>
          <pc:sldMk cId="3622440253" sldId="299"/>
        </pc:sldMkLst>
      </pc:sldChg>
      <pc:sldChg chg="modNotes">
        <pc:chgData name="Villella, Christina" userId="910bba07-b9e3-4583-91f1-8ceacf5af36d" providerId="ADAL" clId="{4020BE3C-86A6-44B6-A073-5F83C6621065}" dt="2020-03-31T00:23:04.379" v="173" actId="113"/>
        <pc:sldMkLst>
          <pc:docMk/>
          <pc:sldMk cId="3130593694" sldId="300"/>
        </pc:sldMkLst>
      </pc:sldChg>
      <pc:sldChg chg="modNotes">
        <pc:chgData name="Villella, Christina" userId="910bba07-b9e3-4583-91f1-8ceacf5af36d" providerId="ADAL" clId="{4020BE3C-86A6-44B6-A073-5F83C6621065}" dt="2020-03-31T00:23:38.009" v="182" actId="14100"/>
        <pc:sldMkLst>
          <pc:docMk/>
          <pc:sldMk cId="368118651" sldId="301"/>
        </pc:sldMkLst>
      </pc:sldChg>
      <pc:sldChg chg="modNotes">
        <pc:chgData name="Villella, Christina" userId="910bba07-b9e3-4583-91f1-8ceacf5af36d" providerId="ADAL" clId="{4020BE3C-86A6-44B6-A073-5F83C6621065}" dt="2020-03-31T00:46:48.521" v="190" actId="20577"/>
        <pc:sldMkLst>
          <pc:docMk/>
          <pc:sldMk cId="3348411630" sldId="302"/>
        </pc:sldMkLst>
      </pc:sldChg>
      <pc:sldChg chg="modNotes">
        <pc:chgData name="Villella, Christina" userId="910bba07-b9e3-4583-91f1-8ceacf5af36d" providerId="ADAL" clId="{4020BE3C-86A6-44B6-A073-5F83C6621065}" dt="2020-03-31T00:47:09.655" v="197" actId="113"/>
        <pc:sldMkLst>
          <pc:docMk/>
          <pc:sldMk cId="1973340003" sldId="303"/>
        </pc:sldMkLst>
      </pc:sldChg>
      <pc:sldChg chg="modNotes">
        <pc:chgData name="Villella, Christina" userId="910bba07-b9e3-4583-91f1-8ceacf5af36d" providerId="ADAL" clId="{4020BE3C-86A6-44B6-A073-5F83C6621065}" dt="2020-03-31T00:47:28.298" v="204" actId="113"/>
        <pc:sldMkLst>
          <pc:docMk/>
          <pc:sldMk cId="2470870838" sldId="304"/>
        </pc:sldMkLst>
      </pc:sldChg>
      <pc:sldChg chg="modNotes">
        <pc:chgData name="Villella, Christina" userId="910bba07-b9e3-4583-91f1-8ceacf5af36d" providerId="ADAL" clId="{4020BE3C-86A6-44B6-A073-5F83C6621065}" dt="2020-03-31T00:47:45.400" v="211" actId="113"/>
        <pc:sldMkLst>
          <pc:docMk/>
          <pc:sldMk cId="4038714668" sldId="305"/>
        </pc:sldMkLst>
      </pc:sldChg>
      <pc:sldChg chg="modNotes">
        <pc:chgData name="Villella, Christina" userId="910bba07-b9e3-4583-91f1-8ceacf5af36d" providerId="ADAL" clId="{4020BE3C-86A6-44B6-A073-5F83C6621065}" dt="2020-03-31T00:48:12.840" v="219" actId="20577"/>
        <pc:sldMkLst>
          <pc:docMk/>
          <pc:sldMk cId="2151161943" sldId="306"/>
        </pc:sldMkLst>
      </pc:sldChg>
      <pc:sldChg chg="modNotes">
        <pc:chgData name="Villella, Christina" userId="910bba07-b9e3-4583-91f1-8ceacf5af36d" providerId="ADAL" clId="{4020BE3C-86A6-44B6-A073-5F83C6621065}" dt="2020-03-31T00:48:49.866" v="226" actId="113"/>
        <pc:sldMkLst>
          <pc:docMk/>
          <pc:sldMk cId="4271177130" sldId="307"/>
        </pc:sldMkLst>
      </pc:sldChg>
      <pc:sldChg chg="modNotes">
        <pc:chgData name="Villella, Christina" userId="910bba07-b9e3-4583-91f1-8ceacf5af36d" providerId="ADAL" clId="{4020BE3C-86A6-44B6-A073-5F83C6621065}" dt="2020-03-31T00:49:46.144" v="233" actId="113"/>
        <pc:sldMkLst>
          <pc:docMk/>
          <pc:sldMk cId="4119779581" sldId="308"/>
        </pc:sldMkLst>
      </pc:sldChg>
      <pc:sldChg chg="modNotes">
        <pc:chgData name="Villella, Christina" userId="910bba07-b9e3-4583-91f1-8ceacf5af36d" providerId="ADAL" clId="{4020BE3C-86A6-44B6-A073-5F83C6621065}" dt="2020-03-31T00:50:26.781" v="241" actId="20577"/>
        <pc:sldMkLst>
          <pc:docMk/>
          <pc:sldMk cId="182438736" sldId="309"/>
        </pc:sldMkLst>
      </pc:sldChg>
      <pc:sldChg chg="modSp mod modNotes modNotesTx">
        <pc:chgData name="Villella, Christina" userId="910bba07-b9e3-4583-91f1-8ceacf5af36d" providerId="ADAL" clId="{4020BE3C-86A6-44B6-A073-5F83C6621065}" dt="2020-03-31T00:57:45.581" v="257" actId="313"/>
        <pc:sldMkLst>
          <pc:docMk/>
          <pc:sldMk cId="1082538790" sldId="310"/>
        </pc:sldMkLst>
        <pc:spChg chg="mod">
          <ac:chgData name="Villella, Christina" userId="910bba07-b9e3-4583-91f1-8ceacf5af36d" providerId="ADAL" clId="{4020BE3C-86A6-44B6-A073-5F83C6621065}" dt="2020-03-31T00:56:52.372" v="254" actId="20577"/>
          <ac:spMkLst>
            <pc:docMk/>
            <pc:sldMk cId="1082538790" sldId="310"/>
            <ac:spMk id="51203" creationId="{00000000-0000-0000-0000-000000000000}"/>
          </ac:spMkLst>
        </pc:spChg>
      </pc:sldChg>
      <pc:sldChg chg="modNotes">
        <pc:chgData name="Villella, Christina" userId="910bba07-b9e3-4583-91f1-8ceacf5af36d" providerId="ADAL" clId="{4020BE3C-86A6-44B6-A073-5F83C6621065}" dt="2020-03-31T00:58:49.482" v="264" actId="113"/>
        <pc:sldMkLst>
          <pc:docMk/>
          <pc:sldMk cId="4192806977" sldId="311"/>
        </pc:sldMkLst>
      </pc:sldChg>
      <pc:sldChg chg="modNotes">
        <pc:chgData name="Villella, Christina" userId="910bba07-b9e3-4583-91f1-8ceacf5af36d" providerId="ADAL" clId="{4020BE3C-86A6-44B6-A073-5F83C6621065}" dt="2020-03-31T00:59:11.908" v="272" actId="113"/>
        <pc:sldMkLst>
          <pc:docMk/>
          <pc:sldMk cId="457366179" sldId="312"/>
        </pc:sldMkLst>
      </pc:sldChg>
      <pc:sldChg chg="modNotes">
        <pc:chgData name="Villella, Christina" userId="910bba07-b9e3-4583-91f1-8ceacf5af36d" providerId="ADAL" clId="{4020BE3C-86A6-44B6-A073-5F83C6621065}" dt="2020-03-31T00:59:28.353" v="276" actId="113"/>
        <pc:sldMkLst>
          <pc:docMk/>
          <pc:sldMk cId="42387260" sldId="31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3/30/2020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Notes Placeholder 1"/>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51967915-E9DD-4D24-8B30-E2C5748E1B5F}" type="slidenum">
              <a:rPr lang="en-US" smtClean="0"/>
              <a:t>‹#›</a:t>
            </a:fld>
            <a:endParaRPr lang="en-US"/>
          </a:p>
        </p:txBody>
      </p:sp>
      <p:sp>
        <p:nvSpPr>
          <p:cNvPr id="5" name="Slide Image Placeholder 4"/>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1468438" y="1047750"/>
            <a:ext cx="6359525" cy="4914900"/>
          </a:xfrm>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Notes Placeholder 2"/>
          <p:cNvSpPr>
            <a:spLocks noGrp="1"/>
          </p:cNvSpPr>
          <p:nvPr>
            <p:ph type="body" idx="1"/>
          </p:nvPr>
        </p:nvSpPr>
        <p:spPr bwMode="auto">
          <a:xfrm>
            <a:off x="1524000" y="3559175"/>
            <a:ext cx="6248400"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In a recent case study reported by Mansar and Reijers introduction of technology accounted for 25% improvement in invoicing time (Mansar &amp; Reijers, 2005).  Adding process redesign in addition to technology resulted in 80% improvement. Thus, while technology is often necessary, it is seldom sufficient.</a:t>
            </a:r>
          </a:p>
        </p:txBody>
      </p:sp>
      <p:sp>
        <p:nvSpPr>
          <p:cNvPr id="665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F665849-FE8A-460F-B116-FD8CE06F9802}"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49646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Notes Placeholder 2"/>
          <p:cNvSpPr>
            <a:spLocks noGrp="1"/>
          </p:cNvSpPr>
          <p:nvPr>
            <p:ph type="body" idx="1"/>
          </p:nvPr>
        </p:nvSpPr>
        <p:spPr bwMode="auto">
          <a:xfrm>
            <a:off x="1357709" y="3505200"/>
            <a:ext cx="65809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err="1">
                <a:ea typeface="ＭＳ Ｐゴシック" panose="020B0600070205080204" pitchFamily="34" charset="-128"/>
              </a:rPr>
              <a:t>Mansar</a:t>
            </a:r>
            <a:r>
              <a:rPr lang="en-US" altLang="en-US" dirty="0">
                <a:ea typeface="ＭＳ Ｐゴシック" panose="020B0600070205080204" pitchFamily="34" charset="-128"/>
              </a:rPr>
              <a:t> and Reijers</a:t>
            </a:r>
            <a:r>
              <a:rPr lang="en-US" altLang="en-US" baseline="30000" dirty="0">
                <a:ea typeface="ＭＳ Ｐゴシック" panose="020B0600070205080204" pitchFamily="34" charset="-128"/>
              </a:rPr>
              <a:t> </a:t>
            </a:r>
            <a:r>
              <a:rPr lang="en-US" altLang="en-US" dirty="0">
                <a:ea typeface="ＭＳ Ｐゴシック" panose="020B0600070205080204" pitchFamily="34" charset="-128"/>
              </a:rPr>
              <a:t> (Mansar &amp; Reijers, 2005) have synthesized known strategies to decrease the amount of unproductive work. Each is defined and illustrated with an example on the following slides. For the purposes of this unit, we have consolidated closely-related strategies.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A checklist of these redesign strategies can be used on the job to systematically assess clinic processes for redesign opportunities.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Strategies for redesign include automation, buffering, centralization, control addition and relocation, as well as contact reduction and use of customer teams and case managers.  Other redesign strategies are empower, exception,  extra resources, flexible assignment, integration, interfacing, and knockouts. Each of these will be discussed in the following slides.</a:t>
            </a:r>
          </a:p>
        </p:txBody>
      </p:sp>
      <p:sp>
        <p:nvSpPr>
          <p:cNvPr id="675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9E9CFF8-42FE-4C94-817E-CFFB717708CA}"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06817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Notes Placeholder 2"/>
          <p:cNvSpPr>
            <a:spLocks noGrp="1"/>
          </p:cNvSpPr>
          <p:nvPr>
            <p:ph type="body" idx="1"/>
          </p:nvPr>
        </p:nvSpPr>
        <p:spPr bwMode="auto">
          <a:xfrm>
            <a:off x="1738709" y="3559175"/>
            <a:ext cx="5818981" cy="2365375"/>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Other strategies are given here and include outsourcing, order assignments, and resequencing. It is important to understand that in the clinic setting, application of health IT can be used to facilitate or outright accomplish many of these strategies. </a:t>
            </a:r>
          </a:p>
        </p:txBody>
      </p:sp>
      <p:sp>
        <p:nvSpPr>
          <p:cNvPr id="6861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62D22D-6627-4626-AE42-2AEB0D8126D7}"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46134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Notes Placeholder 2"/>
          <p:cNvSpPr>
            <a:spLocks noGrp="1"/>
          </p:cNvSpPr>
          <p:nvPr>
            <p:ph type="body" idx="1"/>
          </p:nvPr>
        </p:nvSpPr>
        <p:spPr bwMode="auto">
          <a:xfrm>
            <a:off x="1267618" y="3429000"/>
            <a:ext cx="6761163" cy="3230563"/>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Automation means designing processes so that machines (i.e., computers) can do them rather than people.</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Things that may lend themselves well to automation are those that can be completely defined, performed in identical fashion each time and are sufficiently repetitive that the automation efforts are cost-effective. </a:t>
            </a:r>
          </a:p>
          <a:p>
            <a:pPr lvl="1"/>
            <a:endParaRPr lang="en-US" altLang="en-US" dirty="0">
              <a:ea typeface="Arial" panose="020B0604020202020204" pitchFamily="34" charset="0"/>
            </a:endParaRPr>
          </a:p>
          <a:p>
            <a:r>
              <a:rPr lang="en-US" altLang="en-US" dirty="0">
                <a:ea typeface="ＭＳ Ｐゴシック" panose="020B0600070205080204" pitchFamily="34" charset="-128"/>
              </a:rPr>
              <a:t>Design decisions related to this allocation of function determine the extent to which a given job, task, function or responsibility is to be automated or assigned to human performance. The decisions are based on many factors. These include the relative capabilities and limitations of humans versus technology in terms of reliability, speed, accuracy, strength, flexibility of response, financial cost, the importance of successful or timely accomplishment of tasks, safety, and user satisfaction: both short-term (e.g., as comfort and pleasure) and long-term (e.g., as health, well-being, and job satisfaction). Basing such decisions solely on those functions the technology is capable of performing and then simply allocating the remaining system functions to users is likely to result in an ineffective design. </a:t>
            </a:r>
          </a:p>
        </p:txBody>
      </p:sp>
      <p:sp>
        <p:nvSpPr>
          <p:cNvPr id="696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7CC246-C029-42DF-A1BE-67B350D7B3C2}"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93018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Notes Placeholder 2"/>
          <p:cNvSpPr>
            <a:spLocks noGrp="1"/>
          </p:cNvSpPr>
          <p:nvPr>
            <p:ph type="body" idx="1"/>
          </p:nvPr>
        </p:nvSpPr>
        <p:spPr bwMode="auto">
          <a:xfrm>
            <a:off x="1624409" y="3500284"/>
            <a:ext cx="60475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defRPr/>
            </a:pPr>
            <a:r>
              <a:rPr lang="en-US" b="1" dirty="0">
                <a:ea typeface="ＭＳ Ｐゴシック" pitchFamily="34" charset="-128"/>
              </a:rPr>
              <a:t>Slide Notes: </a:t>
            </a:r>
          </a:p>
          <a:p>
            <a:pPr eaLnBrk="1" hangingPunct="1">
              <a:defRPr/>
            </a:pPr>
            <a:endParaRPr lang="en-US" dirty="0">
              <a:ea typeface="ＭＳ Ｐゴシック" pitchFamily="34" charset="-128"/>
            </a:endParaRPr>
          </a:p>
          <a:p>
            <a:pPr eaLnBrk="1" hangingPunct="1">
              <a:defRPr/>
            </a:pPr>
            <a:r>
              <a:rPr lang="en-US" dirty="0">
                <a:ea typeface="ＭＳ Ｐゴシック" pitchFamily="34" charset="-128"/>
              </a:rPr>
              <a:t>There are many opportunities to use computer systems to automate clinic processes. Some examples are:</a:t>
            </a:r>
          </a:p>
          <a:p>
            <a:pPr eaLnBrk="1" hangingPunct="1">
              <a:defRPr/>
            </a:pPr>
            <a:endParaRPr lang="en-US" dirty="0">
              <a:ea typeface="ＭＳ Ｐゴシック" pitchFamily="34" charset="-128"/>
            </a:endParaRPr>
          </a:p>
          <a:p>
            <a:pPr marL="574900" lvl="1" indent="-156791">
              <a:buFont typeface="Arial" pitchFamily="34" charset="0"/>
              <a:buChar char="•"/>
              <a:defRPr/>
            </a:pPr>
            <a:r>
              <a:rPr lang="en-US" dirty="0">
                <a:ea typeface="Arial" pitchFamily="34" charset="0"/>
              </a:rPr>
              <a:t>Triggering prescription refills</a:t>
            </a:r>
          </a:p>
          <a:p>
            <a:pPr marL="574900" lvl="1" indent="-156791">
              <a:buFont typeface="Arial" pitchFamily="34" charset="0"/>
              <a:buChar char="•"/>
              <a:defRPr/>
            </a:pPr>
            <a:r>
              <a:rPr lang="en-US" dirty="0">
                <a:ea typeface="Arial" pitchFamily="34" charset="0"/>
              </a:rPr>
              <a:t>Alerting clinicians to abnormal lab results</a:t>
            </a:r>
          </a:p>
          <a:p>
            <a:pPr marL="574900" lvl="1" indent="-156791">
              <a:buFont typeface="Arial" pitchFamily="34" charset="0"/>
              <a:buChar char="•"/>
              <a:defRPr/>
            </a:pPr>
            <a:r>
              <a:rPr lang="en-US" dirty="0">
                <a:ea typeface="Arial" pitchFamily="34" charset="0"/>
              </a:rPr>
              <a:t>Triggering planned assessments</a:t>
            </a:r>
          </a:p>
          <a:p>
            <a:pPr marL="574900" lvl="1" indent="-156791">
              <a:buFont typeface="Arial" pitchFamily="34" charset="0"/>
              <a:buChar char="•"/>
              <a:defRPr/>
            </a:pPr>
            <a:r>
              <a:rPr lang="en-US" dirty="0">
                <a:ea typeface="Arial" pitchFamily="34" charset="0"/>
              </a:rPr>
              <a:t>Subscribing to automatic information updates rather than waiting and requesting information when needed (Mansar calls this buffering [Mansar &amp; Reijers, 2005])</a:t>
            </a:r>
          </a:p>
        </p:txBody>
      </p:sp>
      <p:sp>
        <p:nvSpPr>
          <p:cNvPr id="706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8B0947A-6B53-4244-AB27-2405545E3A5C}"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51070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Notes Placeholder 2"/>
          <p:cNvSpPr>
            <a:spLocks noGrp="1"/>
          </p:cNvSpPr>
          <p:nvPr>
            <p:ph type="body" idx="1"/>
          </p:nvPr>
        </p:nvSpPr>
        <p:spPr bwMode="auto">
          <a:xfrm>
            <a:off x="1586309" y="3505200"/>
            <a:ext cx="6123781"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Centralization can mean common coordination of activities at multiple locations such that they are done the same way. It can also mean carrying out tasks at one location rather than having them be carried out by multiple organizations or individuals.</a:t>
            </a:r>
          </a:p>
          <a:p>
            <a:endParaRPr lang="en-US" altLang="en-US" dirty="0">
              <a:ea typeface="ＭＳ Ｐゴシック" panose="020B0600070205080204" pitchFamily="34" charset="-128"/>
            </a:endParaRPr>
          </a:p>
        </p:txBody>
      </p:sp>
      <p:sp>
        <p:nvSpPr>
          <p:cNvPr id="716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F1C82C4-7BE4-43E8-AC1C-A1B0B5309B52}"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694542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Notes Placeholder 2"/>
          <p:cNvSpPr>
            <a:spLocks noGrp="1"/>
          </p:cNvSpPr>
          <p:nvPr>
            <p:ph type="body" idx="1"/>
          </p:nvPr>
        </p:nvSpPr>
        <p:spPr bwMode="auto">
          <a:xfrm>
            <a:off x="1600200" y="3505200"/>
            <a:ext cx="6096000"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Using a claims clearinghouse is often more efficient for a practice than the practice submitting claims to multiple insurance companies. Assigning one person in the clinic to answer the phone or one person to handle prescription refill requests are also examples of centralization that may increase efficiency.</a:t>
            </a:r>
          </a:p>
        </p:txBody>
      </p:sp>
      <p:sp>
        <p:nvSpPr>
          <p:cNvPr id="727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1BEC197-1309-49E5-89A3-4FEF7D87F747}" type="slidenum">
              <a:rPr lang="en-US" altLang="en-US" smtClean="0"/>
              <a:pPr/>
              <a:t>16</a:t>
            </a:fld>
            <a:endParaRPr lang="en-US" altLang="en-US" dirty="0"/>
          </a:p>
        </p:txBody>
      </p:sp>
      <p:sp>
        <p:nvSpPr>
          <p:cNvPr id="3" name="Slide Image Placeholder 2"/>
          <p:cNvSpPr>
            <a:spLocks noGrp="1" noRot="1" noChangeAspect="1"/>
          </p:cNvSpPr>
          <p:nvPr>
            <p:ph type="sldImg"/>
          </p:nvPr>
        </p:nvSpPr>
        <p:spPr>
          <a:xfrm>
            <a:off x="3117850" y="876300"/>
            <a:ext cx="3060700" cy="2365375"/>
          </a:xfrm>
        </p:spPr>
      </p:sp>
    </p:spTree>
    <p:extLst>
      <p:ext uri="{BB962C8B-B14F-4D97-AF65-F5344CB8AC3E}">
        <p14:creationId xmlns:p14="http://schemas.microsoft.com/office/powerpoint/2010/main" val="1756619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Notes Placeholder 2"/>
          <p:cNvSpPr>
            <a:spLocks noGrp="1"/>
          </p:cNvSpPr>
          <p:nvPr>
            <p:ph type="body" idx="1"/>
          </p:nvPr>
        </p:nvSpPr>
        <p:spPr bwMode="auto">
          <a:xfrm>
            <a:off x="1981200" y="3505200"/>
            <a:ext cx="54379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Control addition means adding checks in a process. Addition of a control step identifies errors before they have a negative impact. This control can be performed by a person or a computer (i.e., it can be automated).</a:t>
            </a:r>
          </a:p>
        </p:txBody>
      </p:sp>
      <p:sp>
        <p:nvSpPr>
          <p:cNvPr id="7373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6D4CEB1-13E7-4D39-B40C-B17431CE2F06}" type="slidenum">
              <a:rPr lang="en-US" altLang="en-US" smtClean="0"/>
              <a:pPr/>
              <a:t>17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126381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662509" y="3505200"/>
            <a:ext cx="5971381" cy="2782887"/>
          </a:xfrm>
          <a:prstGeom prst="rect">
            <a:avLst/>
          </a:prstGeom>
          <a:solidFill>
            <a:schemeClr val="bg2"/>
          </a:solidFill>
        </p:spPr>
        <p:txBody>
          <a:bodyPr lIns="83622" tIns="41811" rIns="83622" bIns="41811">
            <a:normAutofit/>
          </a:bodyPr>
          <a:lstStyle/>
          <a:p>
            <a:pPr>
              <a:defRPr/>
            </a:pPr>
            <a:r>
              <a:rPr lang="en-US" b="1" dirty="0">
                <a:ea typeface="+mn-ea"/>
              </a:rPr>
              <a:t>Slide Notes: </a:t>
            </a:r>
          </a:p>
          <a:p>
            <a:pPr>
              <a:defRPr/>
            </a:pPr>
            <a:endParaRPr lang="en-US" dirty="0">
              <a:ea typeface="+mn-ea"/>
            </a:endParaRPr>
          </a:p>
          <a:p>
            <a:pPr>
              <a:defRPr/>
            </a:pPr>
            <a:r>
              <a:rPr lang="en-US" dirty="0">
                <a:ea typeface="+mn-ea"/>
              </a:rPr>
              <a:t>Control addition examples in healthcare are numerous.  Some are:</a:t>
            </a:r>
          </a:p>
          <a:p>
            <a:pPr>
              <a:defRPr/>
            </a:pPr>
            <a:endParaRPr lang="en-US" dirty="0">
              <a:ea typeface="+mn-ea"/>
            </a:endParaRPr>
          </a:p>
          <a:p>
            <a:pPr marL="246404" lvl="1" indent="-154003">
              <a:buFont typeface="Arial" pitchFamily="34" charset="0"/>
              <a:buChar char="•"/>
              <a:defRPr/>
            </a:pPr>
            <a:r>
              <a:rPr lang="en-US" dirty="0">
                <a:ea typeface="+mn-ea"/>
              </a:rPr>
              <a:t>Checking insurance eligibility of a planned procedure or a co-pay</a:t>
            </a:r>
          </a:p>
          <a:p>
            <a:pPr marL="246404" lvl="1" indent="-154003">
              <a:buFont typeface="Arial" pitchFamily="34" charset="0"/>
              <a:buChar char="•"/>
              <a:defRPr/>
            </a:pPr>
            <a:r>
              <a:rPr lang="en-US" dirty="0">
                <a:ea typeface="+mn-ea"/>
              </a:rPr>
              <a:t>Checking insurance eligibility of a  prescription prior to sending it home with a patient</a:t>
            </a:r>
          </a:p>
          <a:p>
            <a:pPr marL="246404" lvl="1" indent="-154003">
              <a:buFont typeface="Arial" pitchFamily="34" charset="0"/>
              <a:buChar char="•"/>
              <a:defRPr/>
            </a:pPr>
            <a:r>
              <a:rPr lang="en-US" dirty="0">
                <a:ea typeface="+mn-ea"/>
              </a:rPr>
              <a:t>Checking for drug-drug interactions or drug allergies prior to writing a prescription</a:t>
            </a:r>
          </a:p>
        </p:txBody>
      </p:sp>
      <p:sp>
        <p:nvSpPr>
          <p:cNvPr id="7475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4731624-CF15-4B41-8F0A-AF9931DE9232}" type="slidenum">
              <a:rPr lang="en-US" altLang="en-US" smtClean="0"/>
              <a:pPr/>
              <a:t>18</a:t>
            </a:fld>
            <a:endParaRPr lang="en-US" alt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25149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Notes Placeholder 2"/>
          <p:cNvSpPr>
            <a:spLocks noGrp="1"/>
          </p:cNvSpPr>
          <p:nvPr>
            <p:ph type="body" idx="1"/>
          </p:nvPr>
        </p:nvSpPr>
        <p:spPr bwMode="auto">
          <a:xfrm>
            <a:off x="1624409" y="3505200"/>
            <a:ext cx="60475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Control (or work) relocation is changing the person who performs a task, triggers a task to be done, or approves a task. In principle, control relocation usually means pushing control to the </a:t>
            </a:r>
            <a:r>
              <a:rPr lang="ja-JP" altLang="en-US" dirty="0">
                <a:ea typeface="ＭＳ Ｐゴシック" panose="020B0600070205080204" pitchFamily="34" charset="-128"/>
              </a:rPr>
              <a:t>“</a:t>
            </a:r>
            <a:r>
              <a:rPr lang="en-US" altLang="ja-JP" dirty="0">
                <a:ea typeface="ＭＳ Ｐゴシック" panose="020B0600070205080204" pitchFamily="34" charset="-128"/>
              </a:rPr>
              <a:t>front line.</a:t>
            </a:r>
            <a:r>
              <a:rPr lang="ja-JP" altLang="en-US" dirty="0">
                <a:ea typeface="ＭＳ Ｐゴシック" panose="020B0600070205080204" pitchFamily="34" charset="-128"/>
              </a:rPr>
              <a:t>”</a:t>
            </a:r>
            <a:r>
              <a:rPr lang="en-US" altLang="ja-JP" dirty="0">
                <a:ea typeface="ＭＳ Ｐゴシック" panose="020B0600070205080204" pitchFamily="34" charset="-128"/>
              </a:rPr>
              <a:t> Stated differently, it means empowering those closest to the customer to make more decisions or even pushing control to the customer. </a:t>
            </a:r>
            <a:endParaRPr lang="en-US" altLang="en-US" dirty="0">
              <a:ea typeface="ＭＳ Ｐゴシック" panose="020B0600070205080204" pitchFamily="34" charset="-128"/>
            </a:endParaRPr>
          </a:p>
        </p:txBody>
      </p:sp>
      <p:sp>
        <p:nvSpPr>
          <p:cNvPr id="7680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391F9DF-5F51-426F-A500-E175ACBC3F4B}" type="slidenum">
              <a:rPr lang="en-US" altLang="en-US" smtClean="0"/>
              <a:pPr/>
              <a:t>19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73711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1472009" y="3506941"/>
            <a:ext cx="6352382" cy="2308225"/>
          </a:xfrm>
          <a:prstGeom prst="rect">
            <a:avLst/>
          </a:prstGeom>
          <a:solidFill>
            <a:schemeClr val="bg2"/>
          </a:solidFill>
        </p:spPr>
        <p:txBody>
          <a:bodyPr wrap="square" lIns="83622" tIns="41811" rIns="83622" bIns="41811" numCol="1" anchor="t" anchorCtr="0" compatLnSpc="1">
            <a:prstTxWarp prst="textNoShape">
              <a:avLst/>
            </a:prstTxWarp>
          </a:bodyPr>
          <a:lstStyle/>
          <a:p>
            <a:pPr indent="-205337">
              <a:defRPr/>
            </a:pPr>
            <a:r>
              <a:rPr lang="en-US" b="1" dirty="0">
                <a:ea typeface="+mn-ea"/>
              </a:rPr>
              <a:t>Slide Notes: </a:t>
            </a:r>
          </a:p>
          <a:p>
            <a:pPr indent="-205337">
              <a:defRPr/>
            </a:pPr>
            <a:endParaRPr lang="en-US" b="1" dirty="0">
              <a:ea typeface="+mn-ea"/>
            </a:endParaRPr>
          </a:p>
          <a:p>
            <a:pPr indent="-205337">
              <a:defRPr/>
            </a:pPr>
            <a:r>
              <a:rPr lang="en-US" dirty="0">
                <a:ea typeface="+mn-ea"/>
              </a:rPr>
              <a:t>This </a:t>
            </a:r>
            <a:r>
              <a:rPr lang="en-US" baseline="0" dirty="0">
                <a:ea typeface="+mn-ea"/>
              </a:rPr>
              <a:t>lecture has the following objectives</a:t>
            </a:r>
            <a:r>
              <a:rPr lang="en-US" dirty="0">
                <a:ea typeface="+mn-ea"/>
              </a:rPr>
              <a:t>:</a:t>
            </a:r>
          </a:p>
          <a:p>
            <a:pPr marL="205337" indent="-205337">
              <a:buFont typeface="Arial" pitchFamily="34" charset="0"/>
              <a:buChar char="•"/>
              <a:defRPr/>
            </a:pPr>
            <a:endParaRPr lang="en-US" dirty="0">
              <a:ea typeface="+mn-ea"/>
            </a:endParaRPr>
          </a:p>
          <a:p>
            <a:pPr marL="167244" indent="-167244">
              <a:lnSpc>
                <a:spcPct val="110000"/>
              </a:lnSpc>
              <a:buFont typeface="Arial" pitchFamily="34" charset="0"/>
              <a:buChar char="•"/>
              <a:defRPr/>
            </a:pPr>
            <a:r>
              <a:rPr lang="en-US" dirty="0">
                <a:ea typeface="+mn-ea"/>
              </a:rPr>
              <a:t>Identify the factors that optimize workflow processes in healthcare settings</a:t>
            </a:r>
          </a:p>
          <a:p>
            <a:pPr marL="167244" indent="-167244">
              <a:lnSpc>
                <a:spcPct val="110000"/>
              </a:lnSpc>
              <a:buFont typeface="Arial" pitchFamily="34" charset="0"/>
              <a:buChar char="•"/>
              <a:defRPr/>
            </a:pPr>
            <a:r>
              <a:rPr lang="en-US" dirty="0">
                <a:ea typeface="+mn-ea"/>
              </a:rPr>
              <a:t>Describe how information technology can be used to increase the efficiency of workflow in healthcare settings</a:t>
            </a:r>
          </a:p>
        </p:txBody>
      </p:sp>
      <p:sp>
        <p:nvSpPr>
          <p:cNvPr id="5837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8C32276-960E-44E6-BDE2-8409503CF05E}"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332453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267618" y="3429000"/>
            <a:ext cx="6761163" cy="2782887"/>
          </a:xfrm>
          <a:prstGeom prst="rect">
            <a:avLst/>
          </a:prstGeom>
          <a:solidFill>
            <a:schemeClr val="bg2"/>
          </a:solidFill>
        </p:spPr>
        <p:txBody>
          <a:bodyPr lIns="83622" tIns="41811" rIns="83622" bIns="41811">
            <a:normAutofit/>
          </a:bodyPr>
          <a:lstStyle/>
          <a:p>
            <a:pPr>
              <a:defRPr/>
            </a:pPr>
            <a:r>
              <a:rPr lang="en-US" b="1" dirty="0">
                <a:ea typeface="+mn-ea"/>
              </a:rPr>
              <a:t>S</a:t>
            </a:r>
            <a:r>
              <a:rPr lang="en-US" b="1" dirty="0"/>
              <a:t>lide Notes: </a:t>
            </a:r>
            <a:endParaRPr lang="en-US" b="1" dirty="0">
              <a:ea typeface="+mn-ea"/>
            </a:endParaRPr>
          </a:p>
          <a:p>
            <a:pPr>
              <a:defRPr/>
            </a:pPr>
            <a:r>
              <a:rPr lang="en-US" dirty="0">
                <a:ea typeface="+mn-ea"/>
              </a:rPr>
              <a:t>There are several notable examples of control relocation in healthcare.  These include:</a:t>
            </a:r>
          </a:p>
          <a:p>
            <a:pPr>
              <a:defRPr/>
            </a:pPr>
            <a:endParaRPr lang="en-US" dirty="0">
              <a:ea typeface="+mn-ea"/>
            </a:endParaRPr>
          </a:p>
          <a:p>
            <a:pPr marL="246404" lvl="1" indent="-154003">
              <a:buFont typeface="Arial" pitchFamily="34" charset="0"/>
              <a:buChar char="•"/>
              <a:defRPr/>
            </a:pPr>
            <a:r>
              <a:rPr lang="en-US" dirty="0">
                <a:ea typeface="+mn-ea"/>
              </a:rPr>
              <a:t>Home monitoring devices (i.e., patients taking their blood pressure daily and entering it into a website or using a device to transmit the data to their provider)</a:t>
            </a:r>
          </a:p>
          <a:p>
            <a:pPr marL="246404" lvl="1" indent="-154003">
              <a:buFont typeface="Arial" pitchFamily="34" charset="0"/>
              <a:buChar char="•"/>
              <a:defRPr/>
            </a:pPr>
            <a:r>
              <a:rPr lang="en-US" dirty="0">
                <a:ea typeface="+mn-ea"/>
              </a:rPr>
              <a:t>Online appointment scheduling</a:t>
            </a:r>
          </a:p>
          <a:p>
            <a:pPr marL="246404" lvl="1" indent="-154003">
              <a:buFont typeface="Arial" pitchFamily="34" charset="0"/>
              <a:buChar char="•"/>
              <a:defRPr/>
            </a:pPr>
            <a:r>
              <a:rPr lang="en-US" dirty="0">
                <a:ea typeface="+mn-ea"/>
              </a:rPr>
              <a:t>Online data entry of patient information before a visit</a:t>
            </a:r>
          </a:p>
          <a:p>
            <a:pPr marL="246404" lvl="1" indent="-154003">
              <a:buFont typeface="Arial" pitchFamily="34" charset="0"/>
              <a:buChar char="•"/>
              <a:defRPr/>
            </a:pPr>
            <a:r>
              <a:rPr lang="en-US" dirty="0">
                <a:ea typeface="+mn-ea"/>
              </a:rPr>
              <a:t>Patient portals that enable patients to share their health records with other providers</a:t>
            </a:r>
          </a:p>
        </p:txBody>
      </p:sp>
      <p:sp>
        <p:nvSpPr>
          <p:cNvPr id="7782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3604659-0E1A-4B18-B5D8-1859A30218F2}" type="slidenum">
              <a:rPr lang="en-US" altLang="en-US" smtClean="0"/>
              <a:pPr/>
              <a:t>20</a:t>
            </a:fld>
            <a:endParaRPr lang="en-US" alt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9396057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Notes Placeholder 2"/>
          <p:cNvSpPr>
            <a:spLocks noGrp="1"/>
          </p:cNvSpPr>
          <p:nvPr>
            <p:ph type="body" idx="1"/>
          </p:nvPr>
        </p:nvSpPr>
        <p:spPr bwMode="auto">
          <a:xfrm>
            <a:off x="1929209" y="3559175"/>
            <a:ext cx="54379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Contact reduction is straightforward. It involves decreasing the number of contacts, length of contacts, or otherwise decreasing the resources devoted to customer contact.</a:t>
            </a:r>
          </a:p>
        </p:txBody>
      </p:sp>
      <p:sp>
        <p:nvSpPr>
          <p:cNvPr id="7885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D484C50-2088-4940-90CA-DF8C02782975}" type="slidenum">
              <a:rPr lang="en-US" altLang="en-US" smtClean="0"/>
              <a:pPr/>
              <a:t>21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59272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Notes Placeholder 2"/>
          <p:cNvSpPr>
            <a:spLocks noGrp="1"/>
          </p:cNvSpPr>
          <p:nvPr>
            <p:ph type="body" idx="1"/>
          </p:nvPr>
        </p:nvSpPr>
        <p:spPr bwMode="auto">
          <a:xfrm>
            <a:off x="1700609" y="3539613"/>
            <a:ext cx="58951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Notable examples of contact reduction in healthcare are:</a:t>
            </a:r>
          </a:p>
          <a:p>
            <a:pPr eaLnBrk="1" hangingPunct="1"/>
            <a:endParaRPr lang="en-US" altLang="en-US" dirty="0">
              <a:ea typeface="ＭＳ Ｐゴシック" panose="020B0600070205080204" pitchFamily="34" charset="-128"/>
            </a:endParaRPr>
          </a:p>
          <a:p>
            <a:pPr marL="574900" lvl="1" indent="-156791">
              <a:buFontTx/>
              <a:buChar char="•"/>
            </a:pPr>
            <a:r>
              <a:rPr lang="en-US" altLang="en-US" dirty="0">
                <a:ea typeface="Arial" panose="020B0604020202020204" pitchFamily="34" charset="0"/>
              </a:rPr>
              <a:t> Completion of patient information forms before a visit</a:t>
            </a:r>
          </a:p>
          <a:p>
            <a:pPr marL="574900" lvl="1" indent="-156791">
              <a:buFontTx/>
              <a:buChar char="•"/>
            </a:pPr>
            <a:r>
              <a:rPr lang="en-US" altLang="en-US" dirty="0">
                <a:ea typeface="Arial" panose="020B0604020202020204" pitchFamily="34" charset="0"/>
              </a:rPr>
              <a:t> Automated appointment reminders</a:t>
            </a:r>
          </a:p>
          <a:p>
            <a:pPr marL="574900" lvl="1" indent="-156791">
              <a:buFontTx/>
              <a:buChar char="•"/>
            </a:pPr>
            <a:r>
              <a:rPr lang="en-US" altLang="en-US" dirty="0">
                <a:ea typeface="Arial" panose="020B0604020202020204" pitchFamily="34" charset="0"/>
              </a:rPr>
              <a:t> Pushing tasks down to the lowest level of staff with appropriate training</a:t>
            </a:r>
            <a:endParaRPr lang="en-US" altLang="en-US" dirty="0">
              <a:ea typeface="ＭＳ Ｐゴシック" panose="020B0600070205080204" pitchFamily="34" charset="-128"/>
            </a:endParaRPr>
          </a:p>
        </p:txBody>
      </p:sp>
      <p:sp>
        <p:nvSpPr>
          <p:cNvPr id="7987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885086F-2B1A-4B40-BC8F-8AE19446827D}" type="slidenum">
              <a:rPr lang="en-US" altLang="en-US" smtClean="0"/>
              <a:pPr/>
              <a:t>22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299366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Notes Placeholder 2"/>
          <p:cNvSpPr>
            <a:spLocks noGrp="1"/>
          </p:cNvSpPr>
          <p:nvPr>
            <p:ph type="body" idx="1"/>
          </p:nvPr>
        </p:nvSpPr>
        <p:spPr bwMode="auto">
          <a:xfrm>
            <a:off x="1267618" y="3429000"/>
            <a:ext cx="6761163" cy="3352800"/>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spcBef>
                <a:spcPct val="0"/>
              </a:spcBef>
            </a:pPr>
            <a:r>
              <a:rPr lang="en-US" altLang="en-US" b="1" dirty="0">
                <a:ea typeface="ＭＳ Ｐゴシック" panose="020B0600070205080204" pitchFamily="34" charset="-128"/>
              </a:rPr>
              <a:t>Slide Notes: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err="1">
                <a:ea typeface="ＭＳ Ｐゴシック" panose="020B0600070205080204" pitchFamily="34" charset="-128"/>
              </a:rPr>
              <a:t>Mansar</a:t>
            </a:r>
            <a:r>
              <a:rPr lang="en-US" altLang="en-US" dirty="0">
                <a:ea typeface="ＭＳ Ｐゴシック" panose="020B0600070205080204" pitchFamily="34" charset="-128"/>
              </a:rPr>
              <a:t> and Reijers (Mansar &amp; Reijers, 2005) call this category customer teams. In healthcare, these are known as care teams. Sometimes, organizations can be complex for customers to navigate. One way to alleviate customer dissatisfaction and other untoward effects caused by complexity is to assign a case manager, or a group of people involved in providing services to a customer. Case managers and care teams smooth the process and increase customer satisfaction.</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Examples are:</a:t>
            </a:r>
          </a:p>
          <a:p>
            <a:pPr marL="245349" lvl="1" indent="-152436">
              <a:spcBef>
                <a:spcPct val="0"/>
              </a:spcBef>
              <a:buFontTx/>
              <a:buChar char="•"/>
            </a:pPr>
            <a:r>
              <a:rPr lang="en-US" altLang="en-US" dirty="0">
                <a:ea typeface="Arial" panose="020B0604020202020204" pitchFamily="34" charset="0"/>
              </a:rPr>
              <a:t>A case manager assigned to a patient who needs multiple ancillary services </a:t>
            </a:r>
          </a:p>
          <a:p>
            <a:pPr marL="245349" lvl="1" indent="-152436">
              <a:spcBef>
                <a:spcPct val="0"/>
              </a:spcBef>
              <a:buFontTx/>
              <a:buChar char="•"/>
            </a:pPr>
            <a:r>
              <a:rPr lang="en-US" altLang="en-US" dirty="0">
                <a:ea typeface="Arial" panose="020B0604020202020204" pitchFamily="34" charset="0"/>
              </a:rPr>
              <a:t>A Medicaid case manager </a:t>
            </a:r>
          </a:p>
          <a:p>
            <a:pPr marL="245349" lvl="1" indent="-152436">
              <a:spcBef>
                <a:spcPct val="0"/>
              </a:spcBef>
              <a:buFontTx/>
              <a:buChar char="•"/>
            </a:pPr>
            <a:r>
              <a:rPr lang="en-US" altLang="en-US" dirty="0">
                <a:ea typeface="Arial" panose="020B0604020202020204" pitchFamily="34" charset="0"/>
              </a:rPr>
              <a:t>A case manager for a patient</a:t>
            </a:r>
            <a:r>
              <a:rPr lang="en-US" altLang="en-US" dirty="0">
                <a:ea typeface="ＭＳ Ｐゴシック" panose="020B0600070205080204" pitchFamily="34" charset="-128"/>
              </a:rPr>
              <a:t>’</a:t>
            </a:r>
            <a:r>
              <a:rPr lang="en-US" altLang="ja-JP" dirty="0">
                <a:ea typeface="ＭＳ Ｐゴシック" panose="020B0600070205080204" pitchFamily="34" charset="-128"/>
              </a:rPr>
              <a:t>s interaction and interface with social services</a:t>
            </a:r>
          </a:p>
          <a:p>
            <a:pPr marL="245349" lvl="1" indent="-152436">
              <a:spcBef>
                <a:spcPct val="0"/>
              </a:spcBef>
              <a:buFontTx/>
              <a:buChar char="•"/>
            </a:pPr>
            <a:r>
              <a:rPr lang="en-US" altLang="en-US" dirty="0">
                <a:ea typeface="Arial" panose="020B0604020202020204" pitchFamily="34" charset="0"/>
              </a:rPr>
              <a:t>A patient advocate </a:t>
            </a:r>
          </a:p>
          <a:p>
            <a:pPr marL="245349" lvl="1" indent="-152436">
              <a:spcBef>
                <a:spcPct val="0"/>
              </a:spcBef>
            </a:pPr>
            <a:endParaRPr lang="en-US" altLang="en-US" dirty="0">
              <a:ea typeface="Arial" panose="020B0604020202020204" pitchFamily="34" charset="0"/>
            </a:endParaRPr>
          </a:p>
          <a:p>
            <a:pPr eaLnBrk="1" hangingPunct="1">
              <a:spcBef>
                <a:spcPct val="0"/>
              </a:spcBef>
            </a:pPr>
            <a:r>
              <a:rPr lang="en-US" altLang="en-US" dirty="0">
                <a:ea typeface="ＭＳ Ｐゴシック" panose="020B0600070205080204" pitchFamily="34" charset="-128"/>
              </a:rPr>
              <a:t>In healthcare, often multiple care providers are needed including doctors, nurses, and allied health professionals. These professionals come together to provide a care team that works together to provide for a patient’</a:t>
            </a:r>
            <a:r>
              <a:rPr lang="en-US" altLang="ja-JP" dirty="0">
                <a:ea typeface="ＭＳ Ｐゴシック" panose="020B0600070205080204" pitchFamily="34" charset="-128"/>
              </a:rPr>
              <a:t>s needs.</a:t>
            </a:r>
            <a:endParaRPr lang="en-US" altLang="en-US" dirty="0">
              <a:ea typeface="ＭＳ Ｐゴシック" panose="020B0600070205080204" pitchFamily="34" charset="-128"/>
            </a:endParaRPr>
          </a:p>
        </p:txBody>
      </p:sp>
      <p:sp>
        <p:nvSpPr>
          <p:cNvPr id="8090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06B7265-431B-4445-A593-9BBF1ADECA88}" type="slidenum">
              <a:rPr lang="en-US" altLang="en-US" smtClean="0"/>
              <a:pPr/>
              <a:t>23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66476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Notes Placeholder 2"/>
          <p:cNvSpPr>
            <a:spLocks noGrp="1"/>
          </p:cNvSpPr>
          <p:nvPr>
            <p:ph type="body" idx="1"/>
          </p:nvPr>
        </p:nvSpPr>
        <p:spPr bwMode="auto">
          <a:xfrm>
            <a:off x="1267618" y="3428999"/>
            <a:ext cx="6761163" cy="3230563"/>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b="1" dirty="0">
              <a:ea typeface="ＭＳ Ｐゴシック" panose="020B0600070205080204" pitchFamily="34" charset="-128"/>
            </a:endParaRPr>
          </a:p>
          <a:p>
            <a:r>
              <a:rPr lang="en-US" altLang="en-US" dirty="0">
                <a:ea typeface="ＭＳ Ｐゴシック" panose="020B0600070205080204" pitchFamily="34" charset="-128"/>
              </a:rPr>
              <a:t>An exception is a case that is somehow different from the rest, usually involving incompleteness, errors, special circumstances or special needs.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Exception handling is designing a process to handle the ordinary cases and </a:t>
            </a:r>
            <a:r>
              <a:rPr lang="ja-JP" altLang="en-US" dirty="0">
                <a:ea typeface="ＭＳ Ｐゴシック" panose="020B0600070205080204" pitchFamily="34" charset="-128"/>
              </a:rPr>
              <a:t>“</a:t>
            </a:r>
            <a:r>
              <a:rPr lang="en-US" altLang="ja-JP" dirty="0">
                <a:ea typeface="ＭＳ Ｐゴシック" panose="020B0600070205080204" pitchFamily="34" charset="-128"/>
              </a:rPr>
              <a:t>shunting</a:t>
            </a:r>
            <a:r>
              <a:rPr lang="ja-JP" altLang="en-US" dirty="0">
                <a:ea typeface="ＭＳ Ｐゴシック" panose="020B0600070205080204" pitchFamily="34" charset="-128"/>
              </a:rPr>
              <a:t>”</a:t>
            </a:r>
            <a:r>
              <a:rPr lang="en-US" altLang="ja-JP" dirty="0">
                <a:ea typeface="ＭＳ Ｐゴシック" panose="020B0600070205080204" pitchFamily="34" charset="-128"/>
              </a:rPr>
              <a:t> the exceptions into a different work stream.</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The practice of separating exceptions frees the process to operate at maximum efficiency, i.e., the process is not gummed up by special cases. Often in process redesign, it is tempting to design for exceptions.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Resist this temptation.  Design for the norm and separate out the exceptions. A good example of exception handling is the drive-through at fast food restaurants. If part of an order is not ready when the car gets to the window, the cashier takes the money and asks the driver to pull aside, after which the other </a:t>
            </a:r>
            <a:r>
              <a:rPr lang="ja-JP" altLang="en-US" dirty="0">
                <a:ea typeface="ＭＳ Ｐゴシック" panose="020B0600070205080204" pitchFamily="34" charset="-128"/>
              </a:rPr>
              <a:t>“</a:t>
            </a:r>
            <a:r>
              <a:rPr lang="en-US" altLang="ja-JP" dirty="0">
                <a:ea typeface="ＭＳ Ｐゴシック" panose="020B0600070205080204" pitchFamily="34" charset="-128"/>
              </a:rPr>
              <a:t>normal cases</a:t>
            </a:r>
            <a:r>
              <a:rPr lang="ja-JP" altLang="en-US" dirty="0">
                <a:ea typeface="ＭＳ Ｐゴシック" panose="020B0600070205080204" pitchFamily="34" charset="-128"/>
              </a:rPr>
              <a:t>”</a:t>
            </a:r>
            <a:r>
              <a:rPr lang="en-US" altLang="ja-JP" dirty="0">
                <a:ea typeface="ＭＳ Ｐゴシック" panose="020B0600070205080204" pitchFamily="34" charset="-128"/>
              </a:rPr>
              <a:t> can flow smoothly. In this way, the main designed process isn’t held up because one guy’s fries</a:t>
            </a:r>
            <a:r>
              <a:rPr lang="en-US" altLang="ja-JP" dirty="0">
                <a:latin typeface="Century Gothic" panose="020B0502020202020204" pitchFamily="34" charset="0"/>
                <a:ea typeface="ＭＳ Ｐゴシック" panose="020B0600070205080204" pitchFamily="34" charset="-128"/>
              </a:rPr>
              <a:t>—</a:t>
            </a:r>
            <a:r>
              <a:rPr lang="en-US" altLang="ja-JP" dirty="0">
                <a:ea typeface="ＭＳ Ｐゴシック" panose="020B0600070205080204" pitchFamily="34" charset="-128"/>
              </a:rPr>
              <a:t>the exception</a:t>
            </a:r>
            <a:r>
              <a:rPr lang="en-US" altLang="ja-JP" dirty="0">
                <a:latin typeface="Century Gothic" panose="020B0502020202020204" pitchFamily="34" charset="0"/>
              </a:rPr>
              <a:t>—</a:t>
            </a:r>
            <a:r>
              <a:rPr lang="en-US" altLang="ja-JP" dirty="0">
                <a:ea typeface="ＭＳ Ｐゴシック" panose="020B0600070205080204" pitchFamily="34" charset="-128"/>
              </a:rPr>
              <a:t>were not ready.  The process is designed so that the exception doesn’t interfere with or reduce efficiency.</a:t>
            </a:r>
            <a:endParaRPr lang="en-US" altLang="en-US" dirty="0">
              <a:ea typeface="ＭＳ Ｐゴシック" panose="020B0600070205080204" pitchFamily="34" charset="-128"/>
            </a:endParaRPr>
          </a:p>
        </p:txBody>
      </p:sp>
      <p:sp>
        <p:nvSpPr>
          <p:cNvPr id="8192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B4EF394-E896-4FDD-8F46-265CB42279D0}" type="slidenum">
              <a:rPr lang="en-US" altLang="en-US" smtClean="0"/>
              <a:pPr/>
              <a:t>24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529125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Notes Placeholder 2"/>
          <p:cNvSpPr>
            <a:spLocks noGrp="1"/>
          </p:cNvSpPr>
          <p:nvPr>
            <p:ph type="body" idx="1"/>
          </p:nvPr>
        </p:nvSpPr>
        <p:spPr bwMode="auto">
          <a:xfrm>
            <a:off x="1700609" y="3559175"/>
            <a:ext cx="58951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Slides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Examples of exception handling in healthcare include having a special process for contacting no-shows and rescheduling, and when one lab test in a batch is held up, available results are returned on schedule and the lab test that was held up is reported when available.</a:t>
            </a:r>
          </a:p>
        </p:txBody>
      </p:sp>
      <p:sp>
        <p:nvSpPr>
          <p:cNvPr id="8294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2F6CA86-578C-409D-ADB3-891218438C8C}" type="slidenum">
              <a:rPr lang="en-US" altLang="en-US" smtClean="0"/>
              <a:pPr/>
              <a:t>25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779798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Notes Placeholder 2"/>
          <p:cNvSpPr>
            <a:spLocks noGrp="1"/>
          </p:cNvSpPr>
          <p:nvPr>
            <p:ph type="body" idx="1"/>
          </p:nvPr>
        </p:nvSpPr>
        <p:spPr bwMode="auto">
          <a:xfrm>
            <a:off x="1602658" y="3529781"/>
            <a:ext cx="6093542" cy="281719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Extra resources means identifying those process steps that are known bottlenecks (i.e., the processes cause downstream delays), and then adding extra resources at those steps to optimize the overall process. Examples of extra resources in healthcare are keeping someone at the front desk to check patients in, and maintaining enough medical office assistants and nursing staff so that everything that can be done before the provider sees the patient is done with time to spare, so the provider does not have to wait.</a:t>
            </a:r>
          </a:p>
        </p:txBody>
      </p:sp>
      <p:sp>
        <p:nvSpPr>
          <p:cNvPr id="8397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4E0E49E-B8F8-4B0F-A197-4BE7F37CBEDC}" type="slidenum">
              <a:rPr lang="en-US" altLang="en-US" smtClean="0"/>
              <a:pPr/>
              <a:t>26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068955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Notes Placeholder 2"/>
          <p:cNvSpPr>
            <a:spLocks noGrp="1"/>
          </p:cNvSpPr>
          <p:nvPr>
            <p:ph type="body" idx="1"/>
          </p:nvPr>
        </p:nvSpPr>
        <p:spPr bwMode="auto">
          <a:xfrm>
            <a:off x="1624409" y="3559175"/>
            <a:ext cx="60475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b="1" dirty="0">
              <a:ea typeface="ＭＳ Ｐゴシック" panose="020B0600070205080204" pitchFamily="34" charset="-128"/>
            </a:endParaRPr>
          </a:p>
          <a:p>
            <a:pPr eaLnBrk="1" hangingPunct="1"/>
            <a:r>
              <a:rPr lang="en-US" altLang="en-US" dirty="0">
                <a:ea typeface="ＭＳ Ｐゴシック" panose="020B0600070205080204" pitchFamily="34" charset="-128"/>
              </a:rPr>
              <a:t>Integration is designing clinic processes so that they mesh well with high volume/high interaction organizations. By “mesh well,” we mean that hand-offs processes are automated and flow smoothly.</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Examples are:</a:t>
            </a:r>
          </a:p>
          <a:p>
            <a:pPr eaLnBrk="1" hangingPunct="1"/>
            <a:r>
              <a:rPr lang="en-US" altLang="en-US" dirty="0">
                <a:ea typeface="ＭＳ Ｐゴシック" panose="020B0600070205080204" pitchFamily="34" charset="-128"/>
              </a:rPr>
              <a:t> </a:t>
            </a:r>
          </a:p>
          <a:p>
            <a:pPr marL="563286" lvl="1" indent="-152436">
              <a:buFontTx/>
              <a:buChar char="•"/>
            </a:pPr>
            <a:r>
              <a:rPr lang="en-US" altLang="en-US" dirty="0">
                <a:ea typeface="Arial" panose="020B0604020202020204" pitchFamily="34" charset="0"/>
              </a:rPr>
              <a:t>Electronic interface with a claims clearinghouse</a:t>
            </a:r>
          </a:p>
          <a:p>
            <a:pPr marL="563286" lvl="1" indent="-152436">
              <a:buFontTx/>
              <a:buChar char="•"/>
            </a:pPr>
            <a:r>
              <a:rPr lang="en-US" altLang="en-US" dirty="0">
                <a:ea typeface="Arial" panose="020B0604020202020204" pitchFamily="34" charset="0"/>
              </a:rPr>
              <a:t>Electronic interface with a lab or high volume diagnostic service</a:t>
            </a:r>
          </a:p>
          <a:p>
            <a:pPr marL="563286" lvl="1" indent="-152436">
              <a:buFontTx/>
              <a:buChar char="•"/>
            </a:pPr>
            <a:r>
              <a:rPr lang="en-US" altLang="en-US" dirty="0">
                <a:ea typeface="Arial" panose="020B0604020202020204" pitchFamily="34" charset="0"/>
              </a:rPr>
              <a:t>Electronic interface with a local hospital</a:t>
            </a:r>
          </a:p>
        </p:txBody>
      </p:sp>
      <p:sp>
        <p:nvSpPr>
          <p:cNvPr id="8602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3E3D65F-45C2-454D-80B5-5F4F630F34E1}" type="slidenum">
              <a:rPr lang="en-US" altLang="en-US" smtClean="0"/>
              <a:pPr/>
              <a:t>27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994414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Notes Placeholder 2"/>
          <p:cNvSpPr>
            <a:spLocks noGrp="1"/>
          </p:cNvSpPr>
          <p:nvPr>
            <p:ph type="body" idx="1"/>
          </p:nvPr>
        </p:nvSpPr>
        <p:spPr bwMode="auto">
          <a:xfrm>
            <a:off x="1624409" y="3502742"/>
            <a:ext cx="60475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Interfacing means providing common and standard interaction points for high-volume interactions.</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Some examples are:</a:t>
            </a:r>
          </a:p>
          <a:p>
            <a:pPr eaLnBrk="1" hangingPunct="1"/>
            <a:endParaRPr lang="en-US" altLang="en-US" dirty="0">
              <a:ea typeface="ＭＳ Ｐゴシック" panose="020B0600070205080204" pitchFamily="34" charset="-128"/>
            </a:endParaRPr>
          </a:p>
          <a:p>
            <a:pPr marL="563286" lvl="1" indent="-152436">
              <a:buFontTx/>
              <a:buChar char="•"/>
            </a:pPr>
            <a:r>
              <a:rPr lang="en-US" altLang="en-US" dirty="0">
                <a:ea typeface="Arial" panose="020B0604020202020204" pitchFamily="34" charset="0"/>
              </a:rPr>
              <a:t>All labs come through a lab interface</a:t>
            </a:r>
          </a:p>
          <a:p>
            <a:pPr marL="563286" lvl="1" indent="-152436">
              <a:buFontTx/>
              <a:buChar char="•"/>
            </a:pPr>
            <a:r>
              <a:rPr lang="en-US" altLang="en-US" dirty="0">
                <a:ea typeface="Arial" panose="020B0604020202020204" pitchFamily="34" charset="0"/>
              </a:rPr>
              <a:t>On-line appointment scheduling</a:t>
            </a:r>
          </a:p>
          <a:p>
            <a:pPr marL="563286" lvl="1" indent="-152436">
              <a:buFontTx/>
              <a:buChar char="•"/>
            </a:pPr>
            <a:r>
              <a:rPr lang="en-US" altLang="en-US" dirty="0">
                <a:ea typeface="Arial" panose="020B0604020202020204" pitchFamily="34" charset="0"/>
              </a:rPr>
              <a:t>All documents are received in one place and processed </a:t>
            </a:r>
            <a:endParaRPr lang="en-US" altLang="en-US" dirty="0">
              <a:ea typeface="ＭＳ Ｐゴシック" panose="020B0600070205080204" pitchFamily="34" charset="-128"/>
            </a:endParaRPr>
          </a:p>
        </p:txBody>
      </p:sp>
      <p:sp>
        <p:nvSpPr>
          <p:cNvPr id="870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C28E219-F07B-4FDA-AEA2-6456CEF20138}" type="slidenum">
              <a:rPr lang="en-US" altLang="en-US" smtClean="0"/>
              <a:pPr/>
              <a:t>28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9406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Notes Placeholder 2"/>
          <p:cNvSpPr>
            <a:spLocks noGrp="1"/>
          </p:cNvSpPr>
          <p:nvPr>
            <p:ph type="body" idx="1"/>
          </p:nvPr>
        </p:nvSpPr>
        <p:spPr bwMode="auto">
          <a:xfrm>
            <a:off x="1738709" y="3559175"/>
            <a:ext cx="58189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It is important to design processes to involve as few roles and people as possible. This eliminates unnecessary delays, extra hand-offs, and communication errors. Be careful to avoid splitting responsibilities across departments or organizations.</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This is more a design principle than a strategy with examples.</a:t>
            </a:r>
          </a:p>
        </p:txBody>
      </p:sp>
      <p:sp>
        <p:nvSpPr>
          <p:cNvPr id="890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80BC160-1490-443B-BECC-6446B7DD7B9F}" type="slidenum">
              <a:rPr lang="en-US" altLang="en-US" smtClean="0"/>
              <a:pPr/>
              <a:t>29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936254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Notes Placeholder 2"/>
          <p:cNvSpPr>
            <a:spLocks noGrp="1"/>
          </p:cNvSpPr>
          <p:nvPr>
            <p:ph type="body" idx="1"/>
          </p:nvPr>
        </p:nvSpPr>
        <p:spPr bwMode="auto">
          <a:xfrm>
            <a:off x="1624409" y="3505200"/>
            <a:ext cx="60475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a:defRPr/>
            </a:pPr>
            <a:r>
              <a:rPr lang="en-US" b="1" dirty="0">
                <a:ea typeface="ＭＳ Ｐゴシック" pitchFamily="34" charset="-128"/>
              </a:rPr>
              <a:t>Slide Notes: </a:t>
            </a:r>
          </a:p>
          <a:p>
            <a:pPr>
              <a:defRPr/>
            </a:pPr>
            <a:endParaRPr lang="en-US" dirty="0">
              <a:ea typeface="ＭＳ Ｐゴシック" pitchFamily="34" charset="-128"/>
            </a:endParaRPr>
          </a:p>
          <a:p>
            <a:pPr>
              <a:defRPr/>
            </a:pPr>
            <a:r>
              <a:rPr lang="en-US" dirty="0">
                <a:ea typeface="ＭＳ Ｐゴシック" pitchFamily="34" charset="-128"/>
              </a:rPr>
              <a:t>The topics covered in this Lecture A, Process Redesign, are:</a:t>
            </a:r>
          </a:p>
          <a:p>
            <a:pPr marL="156791" indent="-156791">
              <a:buFont typeface="Arial" pitchFamily="34" charset="0"/>
              <a:buChar char="•"/>
              <a:defRPr/>
            </a:pPr>
            <a:r>
              <a:rPr lang="en-US" dirty="0">
                <a:ea typeface="ＭＳ Ｐゴシック" pitchFamily="34" charset="-128"/>
              </a:rPr>
              <a:t>Objectives and goals of process redesign</a:t>
            </a:r>
          </a:p>
          <a:p>
            <a:pPr marL="156791" indent="-156791">
              <a:buFont typeface="Arial" pitchFamily="34" charset="0"/>
              <a:buChar char="•"/>
              <a:defRPr/>
            </a:pPr>
            <a:r>
              <a:rPr lang="en-US" dirty="0">
                <a:ea typeface="ＭＳ Ｐゴシック" pitchFamily="34" charset="-128"/>
              </a:rPr>
              <a:t>Unproductive work</a:t>
            </a:r>
          </a:p>
          <a:p>
            <a:pPr marL="156791" indent="-156791">
              <a:buFont typeface="Arial" pitchFamily="34" charset="0"/>
              <a:buChar char="•"/>
              <a:defRPr/>
            </a:pPr>
            <a:r>
              <a:rPr lang="en-US" dirty="0">
                <a:ea typeface="ＭＳ Ｐゴシック" pitchFamily="34" charset="-128"/>
              </a:rPr>
              <a:t>Twenty seven strategies for optimizing processes</a:t>
            </a:r>
          </a:p>
          <a:p>
            <a:pPr marL="156791" indent="-156791">
              <a:buFont typeface="Arial" pitchFamily="34" charset="0"/>
              <a:buChar char="•"/>
              <a:defRPr/>
            </a:pPr>
            <a:r>
              <a:rPr lang="en-US" dirty="0">
                <a:ea typeface="ＭＳ Ｐゴシック" pitchFamily="34" charset="-128"/>
              </a:rPr>
              <a:t>An example of each optimization strategy</a:t>
            </a:r>
          </a:p>
        </p:txBody>
      </p:sp>
      <p:sp>
        <p:nvSpPr>
          <p:cNvPr id="5939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53430A7-5EBB-4632-9CAE-CD54FD52FDDC}"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059401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Notes Placeholder 2"/>
          <p:cNvSpPr>
            <a:spLocks noGrp="1"/>
          </p:cNvSpPr>
          <p:nvPr>
            <p:ph type="body" idx="1"/>
          </p:nvPr>
        </p:nvSpPr>
        <p:spPr bwMode="auto">
          <a:xfrm>
            <a:off x="1472009" y="3505200"/>
            <a:ext cx="63523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If others can do things better or more efficiently than the clinic, consider outsourcing.</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Examples where outsourcing may be more efficient are:</a:t>
            </a:r>
          </a:p>
          <a:p>
            <a:pPr eaLnBrk="1" hangingPunct="1"/>
            <a:endParaRPr lang="en-US" altLang="en-US" dirty="0">
              <a:ea typeface="ＭＳ Ｐゴシック" panose="020B0600070205080204" pitchFamily="34" charset="-128"/>
            </a:endParaRPr>
          </a:p>
          <a:p>
            <a:pPr marL="563286" lvl="1" indent="-152436">
              <a:buFontTx/>
              <a:buChar char="•"/>
            </a:pPr>
            <a:r>
              <a:rPr lang="en-US" altLang="en-US" dirty="0">
                <a:ea typeface="Arial" panose="020B0604020202020204" pitchFamily="34" charset="0"/>
              </a:rPr>
              <a:t>Responding to requests for records</a:t>
            </a:r>
          </a:p>
          <a:p>
            <a:pPr marL="563286" lvl="1" indent="-152436">
              <a:buFontTx/>
              <a:buChar char="•"/>
            </a:pPr>
            <a:r>
              <a:rPr lang="en-US" altLang="en-US" dirty="0">
                <a:ea typeface="Arial" panose="020B0604020202020204" pitchFamily="34" charset="0"/>
              </a:rPr>
              <a:t>Using an external lab or diagnostic testing service</a:t>
            </a:r>
          </a:p>
          <a:p>
            <a:pPr marL="563286" lvl="1" indent="-152436">
              <a:buFontTx/>
              <a:buChar char="•"/>
            </a:pPr>
            <a:r>
              <a:rPr lang="en-US" altLang="en-US" dirty="0">
                <a:ea typeface="Arial" panose="020B0604020202020204" pitchFamily="34" charset="0"/>
              </a:rPr>
              <a:t>Hosting the medical record software and IT support</a:t>
            </a:r>
          </a:p>
        </p:txBody>
      </p:sp>
      <p:sp>
        <p:nvSpPr>
          <p:cNvPr id="901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692B5BA-8460-4FF7-AC8D-CB1854A94B53}" type="slidenum">
              <a:rPr lang="en-US" altLang="en-US" smtClean="0"/>
              <a:pPr/>
              <a:t>30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517147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Notes Placeholder 2"/>
          <p:cNvSpPr>
            <a:spLocks noGrp="1"/>
          </p:cNvSpPr>
          <p:nvPr>
            <p:ph type="body" idx="1"/>
          </p:nvPr>
        </p:nvSpPr>
        <p:spPr bwMode="auto">
          <a:xfrm>
            <a:off x="1776809" y="3554259"/>
            <a:ext cx="5742781" cy="2084541"/>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b="1" dirty="0">
              <a:ea typeface="ＭＳ Ｐゴシック" panose="020B0600070205080204" pitchFamily="34" charset="-128"/>
            </a:endParaRPr>
          </a:p>
          <a:p>
            <a:pPr eaLnBrk="1" hangingPunct="1"/>
            <a:r>
              <a:rPr lang="en-US" altLang="en-US" dirty="0">
                <a:ea typeface="ＭＳ Ｐゴシック" panose="020B0600070205080204" pitchFamily="34" charset="-128"/>
              </a:rPr>
              <a:t>Identifying process types is more a principle than a strategy, but the process analysis should have identified the main types of clinic work streams and processes. </a:t>
            </a:r>
          </a:p>
        </p:txBody>
      </p:sp>
      <p:sp>
        <p:nvSpPr>
          <p:cNvPr id="911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9AD05CE-F145-49CD-A675-047514574495}" type="slidenum">
              <a:rPr lang="en-US" altLang="en-US" smtClean="0"/>
              <a:pPr/>
              <a:t>31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369581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Notes Placeholder 2"/>
          <p:cNvSpPr>
            <a:spLocks noGrp="1"/>
          </p:cNvSpPr>
          <p:nvPr>
            <p:ph type="body" idx="1"/>
          </p:nvPr>
        </p:nvSpPr>
        <p:spPr bwMode="auto">
          <a:xfrm>
            <a:off x="1586309" y="3542071"/>
            <a:ext cx="61237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Queues and batches cause delays and wait time. To avoid long queues and large batches of work, it is best to assign work as it comes in and to a person responsible for seeing the work through to completion.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For example:</a:t>
            </a:r>
          </a:p>
          <a:p>
            <a:pPr eaLnBrk="1" hangingPunct="1"/>
            <a:endParaRPr lang="en-US" altLang="en-US" dirty="0">
              <a:ea typeface="ＭＳ Ｐゴシック" panose="020B0600070205080204" pitchFamily="34" charset="-128"/>
            </a:endParaRPr>
          </a:p>
          <a:p>
            <a:pPr marL="245349" lvl="1" indent="-152436">
              <a:buFontTx/>
              <a:buChar char="•"/>
            </a:pPr>
            <a:r>
              <a:rPr lang="en-US" altLang="en-US" dirty="0">
                <a:ea typeface="Arial" panose="020B0604020202020204" pitchFamily="34" charset="0"/>
              </a:rPr>
              <a:t>Guaranteed same-day appointments avoid patient back-ups </a:t>
            </a:r>
          </a:p>
          <a:p>
            <a:pPr marL="245349" lvl="1" indent="-152436">
              <a:buFontTx/>
              <a:buChar char="•"/>
            </a:pPr>
            <a:r>
              <a:rPr lang="en-US" altLang="en-US" dirty="0">
                <a:ea typeface="Arial" panose="020B0604020202020204" pitchFamily="34" charset="0"/>
              </a:rPr>
              <a:t>Assigning a person to handle all prescription refills, regardless of whether the prescription is called in by patients or pharmacies</a:t>
            </a:r>
            <a:endParaRPr lang="en-US" altLang="en-US" dirty="0">
              <a:ea typeface="ＭＳ Ｐゴシック" panose="020B0600070205080204" pitchFamily="34" charset="-128"/>
            </a:endParaRPr>
          </a:p>
        </p:txBody>
      </p:sp>
      <p:sp>
        <p:nvSpPr>
          <p:cNvPr id="9216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15C9795-6D54-4637-872A-FE0DA5736727}" type="slidenum">
              <a:rPr lang="en-US" altLang="en-US" smtClean="0"/>
              <a:pPr/>
              <a:t>32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0733359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Notes Placeholder 2"/>
          <p:cNvSpPr>
            <a:spLocks noGrp="1"/>
          </p:cNvSpPr>
          <p:nvPr>
            <p:ph type="body" idx="1"/>
          </p:nvPr>
        </p:nvSpPr>
        <p:spPr bwMode="auto">
          <a:xfrm>
            <a:off x="1994694" y="3495368"/>
            <a:ext cx="5285581"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Anything that can be done in parallel rather than waiting for another step to be completed should be done in parallel. Resequence process steps to accomplish tasks as early in the process as possible.</a:t>
            </a:r>
          </a:p>
        </p:txBody>
      </p:sp>
      <p:sp>
        <p:nvSpPr>
          <p:cNvPr id="9318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129CF3A-92F5-423C-9AFD-20D015BEB854}" type="slidenum">
              <a:rPr lang="en-US" altLang="en-US" smtClean="0"/>
              <a:pPr/>
              <a:t>33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82326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Notes Placeholder 2"/>
          <p:cNvSpPr>
            <a:spLocks noGrp="1"/>
          </p:cNvSpPr>
          <p:nvPr>
            <p:ph type="body" idx="1"/>
          </p:nvPr>
        </p:nvSpPr>
        <p:spPr bwMode="auto">
          <a:xfrm>
            <a:off x="1700609" y="3539510"/>
            <a:ext cx="58951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b="1" dirty="0">
              <a:ea typeface="ＭＳ Ｐゴシック" panose="020B0600070205080204" pitchFamily="34" charset="-128"/>
            </a:endParaRPr>
          </a:p>
          <a:p>
            <a:pPr eaLnBrk="1" hangingPunct="1"/>
            <a:r>
              <a:rPr lang="en-US" altLang="en-US" dirty="0">
                <a:ea typeface="ＭＳ Ｐゴシック" panose="020B0600070205080204" pitchFamily="34" charset="-128"/>
              </a:rPr>
              <a:t>Task elimination is probably what most people think of first when they hear the words “process redesign.” Get rid of steps that do not add value: the </a:t>
            </a:r>
            <a:r>
              <a:rPr lang="ja-JP" altLang="en-US" dirty="0">
                <a:ea typeface="ＭＳ Ｐゴシック" panose="020B0600070205080204" pitchFamily="34" charset="-128"/>
              </a:rPr>
              <a:t>“</a:t>
            </a:r>
            <a:r>
              <a:rPr lang="en-US" altLang="ja-JP" dirty="0">
                <a:ea typeface="ＭＳ Ｐゴシック" panose="020B0600070205080204" pitchFamily="34" charset="-128"/>
              </a:rPr>
              <a:t>unproductive work.</a:t>
            </a:r>
            <a:r>
              <a:rPr lang="ja-JP" altLang="en-US" dirty="0">
                <a:ea typeface="ＭＳ Ｐゴシック" panose="020B0600070205080204" pitchFamily="34" charset="-128"/>
              </a:rPr>
              <a:t>”</a:t>
            </a:r>
            <a:endParaRPr lang="en-US" altLang="ja-JP"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Examples:</a:t>
            </a:r>
          </a:p>
          <a:p>
            <a:pPr eaLnBrk="1" hangingPunct="1"/>
            <a:endParaRPr lang="en-US" altLang="en-US" dirty="0">
              <a:ea typeface="ＭＳ Ｐゴシック" panose="020B0600070205080204" pitchFamily="34" charset="-128"/>
            </a:endParaRPr>
          </a:p>
          <a:p>
            <a:pPr marL="245349" lvl="1" indent="-152436">
              <a:buFontTx/>
              <a:buChar char="•"/>
            </a:pPr>
            <a:r>
              <a:rPr lang="en-US" altLang="en-US" dirty="0">
                <a:ea typeface="Arial" panose="020B0604020202020204" pitchFamily="34" charset="0"/>
              </a:rPr>
              <a:t> ePrescribing eliminates a significant number of steps</a:t>
            </a:r>
          </a:p>
          <a:p>
            <a:pPr marL="245349" lvl="1" indent="-152436">
              <a:buFontTx/>
              <a:buChar char="•"/>
            </a:pPr>
            <a:r>
              <a:rPr lang="en-US" altLang="en-US" dirty="0">
                <a:ea typeface="Arial" panose="020B0604020202020204" pitchFamily="34" charset="0"/>
              </a:rPr>
              <a:t> Getting rid of redundant work does, too</a:t>
            </a:r>
          </a:p>
          <a:p>
            <a:pPr marL="245349" lvl="1" indent="-152436">
              <a:buFontTx/>
              <a:buChar char="•"/>
            </a:pPr>
            <a:r>
              <a:rPr lang="en-US" altLang="en-US" dirty="0">
                <a:ea typeface="Arial" panose="020B0604020202020204" pitchFamily="34" charset="0"/>
              </a:rPr>
              <a:t> Automating steps effectively eliminates tasks that people need to do</a:t>
            </a:r>
          </a:p>
          <a:p>
            <a:pPr marL="245349" lvl="1" indent="-152436">
              <a:buFontTx/>
              <a:buChar char="•"/>
            </a:pPr>
            <a:r>
              <a:rPr lang="en-US" altLang="en-US" dirty="0">
                <a:ea typeface="Arial" panose="020B0604020202020204" pitchFamily="34" charset="0"/>
              </a:rPr>
              <a:t> Control relocation also can eliminate tasks that office staff need to do</a:t>
            </a:r>
          </a:p>
        </p:txBody>
      </p:sp>
      <p:sp>
        <p:nvSpPr>
          <p:cNvPr id="9523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F833B51-1D49-4C2A-8908-E60F01F877E0}" type="slidenum">
              <a:rPr lang="en-US" altLang="en-US" smtClean="0"/>
              <a:pPr/>
              <a:t>34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568795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Notes Placeholder 2"/>
          <p:cNvSpPr>
            <a:spLocks noGrp="1"/>
          </p:cNvSpPr>
          <p:nvPr>
            <p:ph type="body" idx="1"/>
          </p:nvPr>
        </p:nvSpPr>
        <p:spPr bwMode="auto">
          <a:xfrm>
            <a:off x="1700609" y="3569007"/>
            <a:ext cx="5895181"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Specialist-generalist is more of a consideration than a particular strategy that can be applied. Some things are more efficient if a person handles only one type of issue. An example would be in a large clinic where one person can devote 100% of his time to scheduling external diagnostic tests or surgeries. In contrast, in a small clinic, people wear many hats. The choice of specialist or generalist depends on the training and skill level required for a task, on how easy a task is to do when it is not someone’s main focus, and on the size of the clinic.</a:t>
            </a:r>
          </a:p>
          <a:p>
            <a:endParaRPr lang="en-US" altLang="en-US" dirty="0">
              <a:ea typeface="ＭＳ Ｐゴシック" panose="020B0600070205080204" pitchFamily="34" charset="-128"/>
            </a:endParaRPr>
          </a:p>
        </p:txBody>
      </p:sp>
      <p:sp>
        <p:nvSpPr>
          <p:cNvPr id="9626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6D9A2E7-B91E-4246-9385-EA9CAF7700D5}" type="slidenum">
              <a:rPr lang="en-US" altLang="en-US" smtClean="0"/>
              <a:pPr/>
              <a:t>35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1460289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Notes Placeholder 2"/>
          <p:cNvSpPr>
            <a:spLocks noGrp="1"/>
          </p:cNvSpPr>
          <p:nvPr>
            <p:ph type="body" idx="1"/>
          </p:nvPr>
        </p:nvSpPr>
        <p:spPr bwMode="auto">
          <a:xfrm>
            <a:off x="1700609" y="3505200"/>
            <a:ext cx="58951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Triage is related to the specialist/generalist concept. Triage means that there is an initial sorting step where things requiring a specialist’s attention are sent to specialists and others are sent where they are most efficiently handled. For example, a triage nurse in an emergency department ensures that urgent patients are seen first and less serious ones wait longer.</a:t>
            </a:r>
          </a:p>
        </p:txBody>
      </p:sp>
      <p:sp>
        <p:nvSpPr>
          <p:cNvPr id="9728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EF215-69DA-435D-BEBE-B73D09173E15}" type="slidenum">
              <a:rPr lang="en-US" altLang="en-US" smtClean="0"/>
              <a:pPr/>
              <a:t>36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418581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Notes Placeholder 2"/>
          <p:cNvSpPr>
            <a:spLocks noGrp="1"/>
          </p:cNvSpPr>
          <p:nvPr>
            <p:ph type="body" idx="1"/>
          </p:nvPr>
        </p:nvSpPr>
        <p:spPr bwMode="auto">
          <a:xfrm>
            <a:off x="1752600" y="3505200"/>
            <a:ext cx="5895181"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Some process changes are large: </a:t>
            </a:r>
            <a:r>
              <a:rPr lang="ja-JP" altLang="en-US" dirty="0">
                <a:ea typeface="ＭＳ Ｐゴシック" panose="020B0600070205080204" pitchFamily="34" charset="-128"/>
              </a:rPr>
              <a:t>“</a:t>
            </a:r>
            <a:r>
              <a:rPr lang="en-US" altLang="ja-JP" dirty="0">
                <a:ea typeface="ＭＳ Ｐゴシック" panose="020B0600070205080204" pitchFamily="34" charset="-128"/>
              </a:rPr>
              <a:t>breakthroughs</a:t>
            </a:r>
            <a:r>
              <a:rPr lang="ja-JP" altLang="en-US" dirty="0">
                <a:ea typeface="ＭＳ Ｐゴシック" panose="020B0600070205080204" pitchFamily="34" charset="-128"/>
              </a:rPr>
              <a:t>”</a:t>
            </a:r>
            <a:r>
              <a:rPr lang="en-US" altLang="ja-JP" dirty="0">
                <a:ea typeface="ＭＳ Ｐゴシック" panose="020B0600070205080204" pitchFamily="34" charset="-128"/>
              </a:rPr>
              <a:t> in improving efficient, major shifts in the way work is done and great improvements in performance. Other changes are small with incremental advances. Many of the strategies discussed above, depending on how they are applied, can be either. The former usually takes more preparation and planning, and of course, innovation.</a:t>
            </a:r>
            <a:endParaRPr lang="en-US" altLang="en-US" dirty="0">
              <a:ea typeface="ＭＳ Ｐゴシック" panose="020B0600070205080204" pitchFamily="34" charset="-128"/>
            </a:endParaRPr>
          </a:p>
        </p:txBody>
      </p:sp>
      <p:sp>
        <p:nvSpPr>
          <p:cNvPr id="983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5FF49EC-60E1-4FD5-90A1-2E1E3A800C27}" type="slidenum">
              <a:rPr lang="en-US" altLang="en-US" smtClean="0"/>
              <a:pPr/>
              <a:t>37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7962534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Notes Placeholder 2"/>
          <p:cNvSpPr>
            <a:spLocks noGrp="1"/>
          </p:cNvSpPr>
          <p:nvPr>
            <p:ph type="body" idx="1"/>
          </p:nvPr>
        </p:nvSpPr>
        <p:spPr bwMode="auto">
          <a:xfrm>
            <a:off x="1267618" y="33528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r>
              <a:rPr lang="en-US" altLang="en-US" dirty="0">
                <a:ea typeface="ＭＳ Ｐゴシック" panose="020B0600070205080204" pitchFamily="34" charset="-128"/>
              </a:rPr>
              <a:t>This concludes Lecture A of Process Design.  In this lecture, we have covered:</a:t>
            </a:r>
          </a:p>
          <a:p>
            <a:pPr eaLnBrk="1" hangingPunct="1"/>
            <a:endParaRPr lang="en-US" altLang="en-US" dirty="0">
              <a:ea typeface="ＭＳ Ｐゴシック" panose="020B0600070205080204" pitchFamily="34" charset="-128"/>
            </a:endParaRPr>
          </a:p>
          <a:p>
            <a:pPr marL="245349" lvl="1" indent="-152436">
              <a:buFontTx/>
              <a:buChar char="•"/>
            </a:pPr>
            <a:r>
              <a:rPr lang="en-US" altLang="en-US" dirty="0">
                <a:ea typeface="Arial" panose="020B0604020202020204" pitchFamily="34" charset="0"/>
              </a:rPr>
              <a:t>Goals of process redesign</a:t>
            </a:r>
          </a:p>
          <a:p>
            <a:pPr marL="245349" lvl="1" indent="-152436">
              <a:buFontTx/>
              <a:buChar char="•"/>
            </a:pPr>
            <a:r>
              <a:rPr lang="en-US" altLang="en-US" dirty="0">
                <a:ea typeface="Arial" panose="020B0604020202020204" pitchFamily="34" charset="0"/>
              </a:rPr>
              <a:t>Common process problems</a:t>
            </a:r>
          </a:p>
          <a:p>
            <a:pPr marL="245349" lvl="1" indent="-152436">
              <a:buFontTx/>
              <a:buChar char="•"/>
            </a:pPr>
            <a:r>
              <a:rPr lang="en-US" altLang="en-US" dirty="0">
                <a:ea typeface="Arial" panose="020B0604020202020204" pitchFamily="34" charset="0"/>
              </a:rPr>
              <a:t>Process redesign strategies to address common process problems</a:t>
            </a:r>
          </a:p>
          <a:p>
            <a:pPr marL="245349" lvl="1" indent="-152436">
              <a:buFontTx/>
              <a:buChar char="•"/>
            </a:pPr>
            <a:r>
              <a:rPr lang="en-US" altLang="en-US" dirty="0">
                <a:ea typeface="Arial" panose="020B0604020202020204" pitchFamily="34" charset="0"/>
              </a:rPr>
              <a:t>Clinic examples of redesign strategies</a:t>
            </a:r>
          </a:p>
        </p:txBody>
      </p:sp>
      <p:sp>
        <p:nvSpPr>
          <p:cNvPr id="9933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D7988BD-E91F-40E0-B728-5912DAC55D83}" type="slidenum">
              <a:rPr lang="en-US" altLang="en-US" smtClean="0"/>
              <a:pPr/>
              <a:t>38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973740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013B176-45EF-4B74-8CDA-82FC9E5D12A4}" type="slidenum">
              <a:rPr lang="en-US" altLang="en-US" smtClean="0"/>
              <a:pPr/>
              <a:t>39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96232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Notes Placeholder 2"/>
          <p:cNvSpPr>
            <a:spLocks noGrp="1"/>
          </p:cNvSpPr>
          <p:nvPr>
            <p:ph type="body" idx="1"/>
          </p:nvPr>
        </p:nvSpPr>
        <p:spPr bwMode="auto">
          <a:xfrm>
            <a:off x="1524000" y="3539510"/>
            <a:ext cx="6248400"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Healthcare consists of individuals working in processes. As W. Edwards Deming stated, “</a:t>
            </a:r>
            <a:r>
              <a:rPr lang="en-US" altLang="ja-JP" dirty="0">
                <a:ea typeface="ＭＳ Ｐゴシック" panose="020B0600070205080204" pitchFamily="34" charset="-128"/>
              </a:rPr>
              <a:t>You can only elevate individual performance by elevating that of the entire system” (Deming, 1982).  Paraphrasing this quote, </a:t>
            </a:r>
            <a:r>
              <a:rPr lang="en-US" altLang="en-US" dirty="0">
                <a:ea typeface="ＭＳ Ｐゴシック" panose="020B0600070205080204" pitchFamily="34" charset="-128"/>
              </a:rPr>
              <a:t>the way to consistently improve the performance of individuals is to improve the system or process.  The goal of process analysis is to identify aspects of the process that cause or make process problems more likely. The goal of process redesign is to prevent, or mitigate process problems, e.g., delays, errors, wasted resources, or inconsistencies. </a:t>
            </a:r>
          </a:p>
          <a:p>
            <a:endParaRPr lang="en-US" altLang="en-US" dirty="0">
              <a:ea typeface="ＭＳ Ｐゴシック" panose="020B0600070205080204" pitchFamily="34" charset="-128"/>
            </a:endParaRPr>
          </a:p>
        </p:txBody>
      </p:sp>
      <p:sp>
        <p:nvSpPr>
          <p:cNvPr id="6042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F96785F-4CBD-43AE-A3F5-3CB8C8D7BD33}" type="slidenum">
              <a:rPr lang="en-US" altLang="en-US" smtClean="0"/>
              <a:pPr/>
              <a:t>4</a:t>
            </a:fld>
            <a:endParaRPr lang="en-US" altLang="en-US" dirty="0"/>
          </a:p>
        </p:txBody>
      </p:sp>
      <p:sp>
        <p:nvSpPr>
          <p:cNvPr id="3" name="Slide Image Placeholder 2"/>
          <p:cNvSpPr>
            <a:spLocks noGrp="1" noRot="1" noChangeAspect="1"/>
          </p:cNvSpPr>
          <p:nvPr>
            <p:ph type="sldImg"/>
          </p:nvPr>
        </p:nvSpPr>
        <p:spPr>
          <a:xfrm>
            <a:off x="3117850" y="876300"/>
            <a:ext cx="3060700" cy="2365375"/>
          </a:xfrm>
        </p:spPr>
      </p:sp>
    </p:spTree>
    <p:extLst>
      <p:ext uri="{BB962C8B-B14F-4D97-AF65-F5344CB8AC3E}">
        <p14:creationId xmlns:p14="http://schemas.microsoft.com/office/powerpoint/2010/main" val="14918247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5312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Notes Placeholder 2"/>
          <p:cNvSpPr>
            <a:spLocks noGrp="1"/>
          </p:cNvSpPr>
          <p:nvPr>
            <p:ph type="body" idx="1"/>
          </p:nvPr>
        </p:nvSpPr>
        <p:spPr bwMode="auto">
          <a:xfrm>
            <a:off x="1267618" y="3352800"/>
            <a:ext cx="6761163"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spcBef>
                <a:spcPct val="0"/>
              </a:spcBef>
            </a:pPr>
            <a:r>
              <a:rPr lang="en-US" altLang="en-US" b="1" dirty="0">
                <a:ea typeface="ＭＳ Ｐゴシック" panose="020B0600070205080204" pitchFamily="34" charset="-128"/>
              </a:rPr>
              <a:t>Slide Notes: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Process redesign is a strategic initiative to improve the quality, cost, and safety of patient care. Goals of process redesign are:</a:t>
            </a:r>
          </a:p>
          <a:p>
            <a:pPr eaLnBrk="1" hangingPunct="1">
              <a:spcBef>
                <a:spcPct val="0"/>
              </a:spcBef>
            </a:pPr>
            <a:endParaRPr lang="en-US" altLang="en-US" dirty="0">
              <a:ea typeface="ＭＳ Ｐゴシック" panose="020B0600070205080204" pitchFamily="34" charset="-128"/>
            </a:endParaRPr>
          </a:p>
          <a:p>
            <a:pPr marL="614099" lvl="1" indent="-203248">
              <a:spcBef>
                <a:spcPct val="0"/>
              </a:spcBef>
              <a:buFontTx/>
              <a:buChar char="•"/>
            </a:pPr>
            <a:r>
              <a:rPr lang="en-US" altLang="en-US" dirty="0">
                <a:ea typeface="Arial" panose="020B0604020202020204" pitchFamily="34" charset="0"/>
              </a:rPr>
              <a:t>Improving quality and safety of care</a:t>
            </a:r>
          </a:p>
          <a:p>
            <a:pPr marL="614099" lvl="1" indent="-203248">
              <a:spcBef>
                <a:spcPct val="0"/>
              </a:spcBef>
              <a:buFontTx/>
              <a:buChar char="•"/>
            </a:pPr>
            <a:r>
              <a:rPr lang="en-US" altLang="en-US" dirty="0">
                <a:ea typeface="Arial" panose="020B0604020202020204" pitchFamily="34" charset="0"/>
              </a:rPr>
              <a:t>Enhancing the patient</a:t>
            </a:r>
            <a:r>
              <a:rPr lang="en-US" altLang="en-US" dirty="0">
                <a:ea typeface="ＭＳ Ｐゴシック" panose="020B0600070205080204" pitchFamily="34" charset="-128"/>
              </a:rPr>
              <a:t>’</a:t>
            </a:r>
            <a:r>
              <a:rPr lang="en-US" altLang="ja-JP" dirty="0">
                <a:ea typeface="ＭＳ Ｐゴシック" panose="020B0600070205080204" pitchFamily="34" charset="-128"/>
              </a:rPr>
              <a:t>s care experience</a:t>
            </a:r>
          </a:p>
          <a:p>
            <a:pPr marL="614099" lvl="1" indent="-203248">
              <a:spcBef>
                <a:spcPct val="0"/>
              </a:spcBef>
              <a:buFontTx/>
              <a:buChar char="•"/>
            </a:pPr>
            <a:r>
              <a:rPr lang="en-US" altLang="en-US" dirty="0">
                <a:ea typeface="Arial" panose="020B0604020202020204" pitchFamily="34" charset="0"/>
              </a:rPr>
              <a:t>Decreasing the cost of care</a:t>
            </a:r>
          </a:p>
          <a:p>
            <a:pPr marL="614099" lvl="1" indent="-203248">
              <a:spcBef>
                <a:spcPct val="0"/>
              </a:spcBef>
              <a:buFontTx/>
              <a:buChar char="•"/>
            </a:pPr>
            <a:r>
              <a:rPr lang="en-US" altLang="en-US" dirty="0">
                <a:ea typeface="Arial" panose="020B0604020202020204" pitchFamily="34" charset="0"/>
              </a:rPr>
              <a:t>Making clinic processes more efficient</a:t>
            </a:r>
          </a:p>
          <a:p>
            <a:pPr marL="614099" lvl="1" indent="-203248">
              <a:spcBef>
                <a:spcPct val="0"/>
              </a:spcBef>
              <a:buFontTx/>
              <a:buChar char="•"/>
            </a:pPr>
            <a:endParaRPr lang="en-US" altLang="en-US" dirty="0">
              <a:ea typeface="Arial" panose="020B0604020202020204" pitchFamily="34" charset="0"/>
            </a:endParaRPr>
          </a:p>
          <a:p>
            <a:pPr eaLnBrk="1" hangingPunct="1">
              <a:spcBef>
                <a:spcPct val="0"/>
              </a:spcBef>
            </a:pPr>
            <a:r>
              <a:rPr lang="en-US" altLang="en-US" dirty="0">
                <a:ea typeface="ＭＳ Ｐゴシック" panose="020B0600070205080204" pitchFamily="34" charset="-128"/>
              </a:rPr>
              <a:t>Achieving these goals often involves replacing manual processes with processes capable of greater accuracy and higher performance and making changes in who performs tasks. An effective approach for doing this leverages health IT to automate processes, gives patients more control, provides more useful information to providers, practice staff, and patients and shares data among providers.</a:t>
            </a:r>
          </a:p>
        </p:txBody>
      </p:sp>
      <p:sp>
        <p:nvSpPr>
          <p:cNvPr id="61445"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81D9CBE-C854-4E90-A4F9-520C80D2B51B}" type="slidenum">
              <a:rPr lang="en-US" altLang="en-US" smtClean="0"/>
              <a:pPr/>
              <a:t>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20681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Notes Placeholder 2"/>
          <p:cNvSpPr>
            <a:spLocks noGrp="1"/>
          </p:cNvSpPr>
          <p:nvPr>
            <p:ph type="body" idx="1"/>
          </p:nvPr>
        </p:nvSpPr>
        <p:spPr bwMode="auto">
          <a:xfrm>
            <a:off x="1600200" y="3534492"/>
            <a:ext cx="6096000"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b="1" dirty="0">
              <a:ea typeface="ＭＳ Ｐゴシック" panose="020B0600070205080204" pitchFamily="34" charset="-128"/>
            </a:endParaRPr>
          </a:p>
          <a:p>
            <a:pPr eaLnBrk="1" hangingPunct="1"/>
            <a:r>
              <a:rPr lang="en-US" altLang="en-US" dirty="0">
                <a:ea typeface="ＭＳ Ｐゴシック" panose="020B0600070205080204" pitchFamily="34" charset="-128"/>
              </a:rPr>
              <a:t>In a presentation about clinic workflow redesign from Clinic Ole in Napa California, (Aviña C., 2010), the QI/EMR implementation coordinator, Carlos Aviña , graphically describes the goal of process redesign. His diagram, adapted above, depicts that in a typical clinic, there is a small amount of quality improvement, there is productive work and there is unproductive work. The goal of process redesign is to get rid of unproductive work and focus all effort on productive work, including increasing the amount of effort spent continually improving clinic processes, and ultimately, patient care.</a:t>
            </a:r>
          </a:p>
        </p:txBody>
      </p:sp>
      <p:sp>
        <p:nvSpPr>
          <p:cNvPr id="6246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8DDB1F0-4656-4BE2-9ED7-E83EA14CFA71}"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343619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Notes Placeholder 2"/>
          <p:cNvSpPr>
            <a:spLocks noGrp="1"/>
          </p:cNvSpPr>
          <p:nvPr>
            <p:ph type="body" idx="1"/>
          </p:nvPr>
        </p:nvSpPr>
        <p:spPr bwMode="auto">
          <a:xfrm>
            <a:off x="1586309" y="3559175"/>
            <a:ext cx="61237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b="1" dirty="0">
              <a:ea typeface="ＭＳ Ｐゴシック" panose="020B0600070205080204" pitchFamily="34" charset="-128"/>
            </a:endParaRPr>
          </a:p>
          <a:p>
            <a:pPr eaLnBrk="1" hangingPunct="1"/>
            <a:r>
              <a:rPr lang="en-US" altLang="en-US" dirty="0">
                <a:ea typeface="ＭＳ Ｐゴシック" panose="020B0600070205080204" pitchFamily="34" charset="-128"/>
              </a:rPr>
              <a:t>Unproductive work can be identified during knowledge acquisition, process analysis, or during redesign.</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Note: By unproductive work, we are not talking about breaks, mealtime and vacation, i.e., things necessary for humans to be rested.  These things contribute in important ways to patient care by making sure that providers and staff are at their best when caring for patients.</a:t>
            </a:r>
          </a:p>
        </p:txBody>
      </p:sp>
      <p:sp>
        <p:nvSpPr>
          <p:cNvPr id="6349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42E7767-C62E-47FF-AC30-7B420EF7AC46}"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969345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Notes Placeholder 2"/>
          <p:cNvSpPr>
            <a:spLocks noGrp="1"/>
          </p:cNvSpPr>
          <p:nvPr>
            <p:ph type="body" idx="1"/>
          </p:nvPr>
        </p:nvSpPr>
        <p:spPr bwMode="auto">
          <a:xfrm>
            <a:off x="1776809" y="3559175"/>
            <a:ext cx="5742781" cy="2782887"/>
          </a:xfrm>
          <a:prstGeom prst="rect">
            <a:avLst/>
          </a:prstGeom>
          <a:solidFill>
            <a:schemeClr val="bg2"/>
          </a:solidFill>
        </p:spPr>
        <p:txBody>
          <a:bodyPr wrap="square" lIns="83622" tIns="41811" rIns="83622" bIns="41811" numCol="1" anchor="t" anchorCtr="0" compatLnSpc="1">
            <a:prstTxWarp prst="textNoShape">
              <a:avLst/>
            </a:prstTxWarp>
          </a:bodyPr>
          <a:lstStyle/>
          <a:p>
            <a:pPr eaLnBrk="1" hangingPunct="1"/>
            <a:r>
              <a:rPr lang="en-US" altLang="en-US" b="1" dirty="0">
                <a:ea typeface="ＭＳ Ｐゴシック" panose="020B0600070205080204" pitchFamily="34" charset="-128"/>
              </a:rPr>
              <a:t>Slide Notes: </a:t>
            </a:r>
          </a:p>
          <a:p>
            <a:pPr eaLnBrk="1" hangingPunct="1"/>
            <a:endParaRPr lang="en-US" altLang="en-US" dirty="0">
              <a:ea typeface="ＭＳ Ｐゴシック" panose="020B0600070205080204" pitchFamily="34" charset="-128"/>
            </a:endParaRPr>
          </a:p>
          <a:p>
            <a:pPr eaLnBrk="1" hangingPunct="1"/>
            <a:r>
              <a:rPr lang="en-US" altLang="en-US" dirty="0">
                <a:ea typeface="ＭＳ Ｐゴシック" panose="020B0600070205080204" pitchFamily="34" charset="-128"/>
              </a:rPr>
              <a:t>If we say that unproductive work is the problem, then redesign strategies are the potential solutions.  Redesign strategies are applied to fix process problems. There are some natural matches between problems and strategies to fix them. The key to process redesign is identifying process problems (unproductive work), and applying the right redesign strategy.</a:t>
            </a:r>
          </a:p>
        </p:txBody>
      </p:sp>
      <p:sp>
        <p:nvSpPr>
          <p:cNvPr id="64517"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4C27B2D-0120-49B4-A071-CBC89F038A32}"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82676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Notes Placeholder 2"/>
          <p:cNvSpPr>
            <a:spLocks noGrp="1"/>
          </p:cNvSpPr>
          <p:nvPr>
            <p:ph type="body" idx="1"/>
          </p:nvPr>
        </p:nvSpPr>
        <p:spPr bwMode="auto">
          <a:xfrm>
            <a:off x="2043509" y="3551801"/>
            <a:ext cx="5209381" cy="2782887"/>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ea typeface="ＭＳ Ｐゴシック" panose="020B0600070205080204" pitchFamily="34" charset="-128"/>
              </a:rPr>
              <a:t>Slide Notes: </a:t>
            </a:r>
          </a:p>
          <a:p>
            <a:endParaRPr lang="en-US" altLang="en-US" b="1" dirty="0">
              <a:ea typeface="ＭＳ Ｐゴシック" panose="020B0600070205080204" pitchFamily="34" charset="-128"/>
            </a:endParaRPr>
          </a:p>
          <a:p>
            <a:r>
              <a:rPr lang="en-US" altLang="en-US" dirty="0">
                <a:ea typeface="ＭＳ Ｐゴシック" panose="020B0600070205080204" pitchFamily="34" charset="-128"/>
              </a:rPr>
              <a:t>In the words of Blaine Lee, one of the founders of the Covey Leadership Center, </a:t>
            </a:r>
            <a:r>
              <a:rPr lang="ja-JP" altLang="en-US" dirty="0">
                <a:ea typeface="ＭＳ Ｐゴシック" panose="020B0600070205080204" pitchFamily="34" charset="-128"/>
              </a:rPr>
              <a:t>“</a:t>
            </a:r>
            <a:r>
              <a:rPr lang="en-US" altLang="ja-JP" dirty="0">
                <a:ea typeface="ＭＳ Ｐゴシック" panose="020B0600070205080204" pitchFamily="34" charset="-128"/>
              </a:rPr>
              <a:t>Before you attempt to set things right, make sure you see things right</a:t>
            </a:r>
            <a:r>
              <a:rPr lang="ja-JP" altLang="en-US" dirty="0">
                <a:ea typeface="ＭＳ Ｐゴシック" panose="020B0600070205080204" pitchFamily="34" charset="-128"/>
              </a:rPr>
              <a:t>” </a:t>
            </a:r>
            <a:r>
              <a:rPr lang="en-US" altLang="ja-JP" dirty="0">
                <a:ea typeface="ＭＳ Ｐゴシック" panose="020B0600070205080204" pitchFamily="34" charset="-128"/>
              </a:rPr>
              <a:t>(</a:t>
            </a:r>
            <a:r>
              <a:rPr lang="en-US" altLang="en-US" dirty="0">
                <a:ea typeface="ＭＳ Ｐゴシック" panose="020B0600070205080204" pitchFamily="34" charset="-128"/>
              </a:rPr>
              <a:t>Lee, n.d.).</a:t>
            </a:r>
            <a:r>
              <a:rPr lang="en-US" altLang="ja-JP" dirty="0">
                <a:ea typeface="ＭＳ Ｐゴシック" panose="020B0600070205080204" pitchFamily="34" charset="-128"/>
              </a:rPr>
              <a:t>	</a:t>
            </a:r>
          </a:p>
        </p:txBody>
      </p:sp>
      <p:sp>
        <p:nvSpPr>
          <p:cNvPr id="65541"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679428" indent="-261318" eaLnBrk="0" hangingPunct="0">
              <a:defRPr>
                <a:solidFill>
                  <a:schemeClr val="tx1"/>
                </a:solidFill>
                <a:latin typeface="Arial" panose="020B0604020202020204" pitchFamily="34" charset="0"/>
                <a:ea typeface="ＭＳ Ｐゴシック" panose="020B0600070205080204" pitchFamily="34" charset="-128"/>
              </a:defRPr>
            </a:lvl2pPr>
            <a:lvl3pPr marL="1045274" indent="-209055" eaLnBrk="0" hangingPunct="0">
              <a:defRPr>
                <a:solidFill>
                  <a:schemeClr val="tx1"/>
                </a:solidFill>
                <a:latin typeface="Arial" panose="020B0604020202020204" pitchFamily="34" charset="0"/>
                <a:ea typeface="ＭＳ Ｐゴシック" panose="020B0600070205080204" pitchFamily="34" charset="-128"/>
              </a:defRPr>
            </a:lvl3pPr>
            <a:lvl4pPr marL="1463383" indent="-209055" eaLnBrk="0" hangingPunct="0">
              <a:defRPr>
                <a:solidFill>
                  <a:schemeClr val="tx1"/>
                </a:solidFill>
                <a:latin typeface="Arial" panose="020B0604020202020204" pitchFamily="34" charset="0"/>
                <a:ea typeface="ＭＳ Ｐゴシック" panose="020B0600070205080204" pitchFamily="34" charset="-128"/>
              </a:defRPr>
            </a:lvl4pPr>
            <a:lvl5pPr marL="1881492" indent="-209055" eaLnBrk="0" hangingPunct="0">
              <a:defRPr>
                <a:solidFill>
                  <a:schemeClr val="tx1"/>
                </a:solidFill>
                <a:latin typeface="Arial" panose="020B0604020202020204" pitchFamily="34" charset="0"/>
                <a:ea typeface="ＭＳ Ｐゴシック" panose="020B0600070205080204" pitchFamily="34" charset="-128"/>
              </a:defRPr>
            </a:lvl5pPr>
            <a:lvl6pPr marL="2299602"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71771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135821"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553930" indent="-20905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35EC649-FDAA-4B5B-951A-535889D64CAE}"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80726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3600" b="1" spc="-265" dirty="0">
                <a:solidFill>
                  <a:srgbClr val="A29CC0"/>
                </a:solidFill>
                <a:latin typeface="Century Gothic" panose="020B0502020202020204" pitchFamily="34" charset="0"/>
                <a:cs typeface="Gill Sans MT"/>
              </a:rPr>
              <a:t>Headline goes here</a:t>
            </a:r>
          </a:p>
          <a:p>
            <a:pPr marL="12700">
              <a:lnSpc>
                <a:spcPts val="6495"/>
              </a:lnSpc>
            </a:pPr>
            <a:r>
              <a:rPr lang="en-US" sz="2400" b="1" kern="0" spc="0" baseline="0"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9CC013A2-CBB1-4169-938B-782D0F8BCEA9}" type="slidenum">
              <a:rPr lang="en-US" altLang="en-US" smtClean="0"/>
              <a:pPr/>
              <a:t>‹#›</a:t>
            </a:fld>
            <a:endParaRPr lang="en-US" altLang="en-US" dirty="0"/>
          </a:p>
        </p:txBody>
      </p:sp>
    </p:spTree>
    <p:extLst>
      <p:ext uri="{BB962C8B-B14F-4D97-AF65-F5344CB8AC3E}">
        <p14:creationId xmlns:p14="http://schemas.microsoft.com/office/powerpoint/2010/main" val="1849624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682625" indent="-341313">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marL="1085850" indent="-403225">
              <a:spcAft>
                <a:spcPts val="600"/>
              </a:spcAft>
              <a:buFont typeface="Century Gothic" panose="020B0502020202020204" pitchFamily="34" charset="0"/>
              <a:buChar char="−"/>
              <a:defRPr sz="2400">
                <a:solidFill>
                  <a:schemeClr val="tx1"/>
                </a:solidFill>
                <a:latin typeface="Century Gothic" panose="020B0502020202020204" pitchFamily="34" charset="0"/>
              </a:defRPr>
            </a:lvl3pPr>
            <a:lvl4pPr marL="1085850" indent="0">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8" r:id="rId13"/>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people.vcu.edu/~rsleeth/ManagerLeaderQuotes.ht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hyperlink" Target="http://www.win.tue.nl/~hreijers/H.A.%20Reijers%20Bestanden/Mansar_2005_Computers-in-Industry.pdf"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upload.wikimedia.org/wikipedia/commons/7/73/W._Edwards_Deming.jp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1469981"/>
          </a:xfrm>
        </p:spPr>
        <p:txBody>
          <a:body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3015594"/>
            <a:ext cx="8674100" cy="842727"/>
          </a:xfrm>
        </p:spPr>
        <p:txBody>
          <a:bodyPr/>
          <a:lstStyle/>
          <a:p>
            <a:r>
              <a:rPr lang="en-US" altLang="en-US" sz="4000" b="1" dirty="0">
                <a:solidFill>
                  <a:schemeClr val="bg1"/>
                </a:solidFill>
              </a:rPr>
              <a:t>Process Redesign</a:t>
            </a:r>
          </a:p>
          <a:p>
            <a:r>
              <a:rPr lang="en-US" altLang="en-US" sz="4000" b="1" dirty="0">
                <a:solidFill>
                  <a:schemeClr val="bg1"/>
                </a:solidFill>
              </a:rPr>
              <a:t>Lecture A</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84048" y="533400"/>
            <a:ext cx="8674100" cy="545110"/>
          </a:xfrm>
        </p:spPr>
        <p:txBody>
          <a:bodyPr/>
          <a:lstStyle/>
          <a:p>
            <a:r>
              <a:rPr lang="en-US" altLang="en-US" dirty="0"/>
              <a:t>Why Not Just Implement Technology?</a:t>
            </a:r>
          </a:p>
        </p:txBody>
      </p:sp>
      <p:sp>
        <p:nvSpPr>
          <p:cNvPr id="21507" name="Content Placeholder 2"/>
          <p:cNvSpPr>
            <a:spLocks noGrp="1"/>
          </p:cNvSpPr>
          <p:nvPr>
            <p:ph type="body" sz="quarter" idx="10"/>
          </p:nvPr>
        </p:nvSpPr>
        <p:spPr>
          <a:xfrm>
            <a:off x="384048" y="1600200"/>
            <a:ext cx="8305800" cy="3352800"/>
          </a:xfrm>
        </p:spPr>
        <p:txBody>
          <a:bodyPr/>
          <a:lstStyle/>
          <a:p>
            <a:pPr>
              <a:lnSpc>
                <a:spcPct val="110000"/>
              </a:lnSpc>
              <a:spcAft>
                <a:spcPts val="1200"/>
              </a:spcAft>
            </a:pPr>
            <a:r>
              <a:rPr lang="en-US" altLang="en-US" dirty="0"/>
              <a:t>In a recent case study, introduction of technology accounted for a 25 percent improvement in invoicing time.</a:t>
            </a:r>
          </a:p>
          <a:p>
            <a:pPr>
              <a:lnSpc>
                <a:spcPct val="110000"/>
              </a:lnSpc>
              <a:spcAft>
                <a:spcPts val="1200"/>
              </a:spcAft>
            </a:pPr>
            <a:r>
              <a:rPr lang="en-US" altLang="en-US" dirty="0"/>
              <a:t>The addition of process redesign in addition to technology resulted in an 80 percent improvement.</a:t>
            </a:r>
          </a:p>
          <a:p>
            <a:pPr>
              <a:lnSpc>
                <a:spcPct val="110000"/>
              </a:lnSpc>
              <a:spcAft>
                <a:spcPts val="1200"/>
              </a:spcAft>
            </a:pPr>
            <a:r>
              <a:rPr lang="en-US" altLang="en-US" dirty="0"/>
              <a:t>Technology is often necessary but is seldom sufficient.</a:t>
            </a:r>
          </a:p>
          <a:p>
            <a:pPr>
              <a:lnSpc>
                <a:spcPct val="110000"/>
              </a:lnSpc>
              <a:spcAft>
                <a:spcPts val="1200"/>
              </a:spcAft>
            </a:pPr>
            <a:endParaRPr lang="en-US" altLang="en-US" dirty="0"/>
          </a:p>
        </p:txBody>
      </p:sp>
      <p:sp>
        <p:nvSpPr>
          <p:cNvPr id="2150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F000E2B-C839-43AF-8D36-1A822080A923}" type="slidenum">
              <a:rPr lang="en-US" altLang="en-US" sz="1100" smtClean="0">
                <a:latin typeface="Century Gothic" panose="020B0502020202020204" pitchFamily="34" charset="0"/>
              </a:rPr>
              <a:pPr/>
              <a:t>10</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0854568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84048" y="533400"/>
            <a:ext cx="8674100" cy="545110"/>
          </a:xfrm>
        </p:spPr>
        <p:txBody>
          <a:bodyPr/>
          <a:lstStyle/>
          <a:p>
            <a:r>
              <a:rPr lang="en-US" altLang="en-US" dirty="0"/>
              <a:t>Redesign Strategies</a:t>
            </a:r>
          </a:p>
        </p:txBody>
      </p:sp>
      <p:sp>
        <p:nvSpPr>
          <p:cNvPr id="7" name="Content Placeholder 6"/>
          <p:cNvSpPr>
            <a:spLocks noGrp="1"/>
          </p:cNvSpPr>
          <p:nvPr>
            <p:ph type="body" sz="quarter" idx="10"/>
          </p:nvPr>
        </p:nvSpPr>
        <p:spPr>
          <a:xfrm>
            <a:off x="384048" y="1600200"/>
            <a:ext cx="8305800" cy="4343400"/>
          </a:xfrm>
        </p:spPr>
        <p:txBody>
          <a:bodyPr numCol="2"/>
          <a:lstStyle/>
          <a:p>
            <a:pPr>
              <a:lnSpc>
                <a:spcPct val="110000"/>
              </a:lnSpc>
              <a:spcAft>
                <a:spcPts val="1200"/>
              </a:spcAft>
            </a:pPr>
            <a:r>
              <a:rPr lang="en-US" dirty="0"/>
              <a:t>Automation </a:t>
            </a:r>
          </a:p>
          <a:p>
            <a:pPr>
              <a:lnSpc>
                <a:spcPct val="110000"/>
              </a:lnSpc>
              <a:spcAft>
                <a:spcPts val="1200"/>
              </a:spcAft>
            </a:pPr>
            <a:r>
              <a:rPr lang="en-US" dirty="0"/>
              <a:t>Buffering </a:t>
            </a:r>
          </a:p>
          <a:p>
            <a:pPr>
              <a:lnSpc>
                <a:spcPct val="110000"/>
              </a:lnSpc>
              <a:spcAft>
                <a:spcPts val="1200"/>
              </a:spcAft>
            </a:pPr>
            <a:r>
              <a:rPr lang="en-US" dirty="0"/>
              <a:t>Centralization </a:t>
            </a:r>
          </a:p>
          <a:p>
            <a:pPr>
              <a:lnSpc>
                <a:spcPct val="110000"/>
              </a:lnSpc>
              <a:spcAft>
                <a:spcPts val="1200"/>
              </a:spcAft>
            </a:pPr>
            <a:r>
              <a:rPr lang="en-US" dirty="0"/>
              <a:t>Control addition </a:t>
            </a:r>
          </a:p>
          <a:p>
            <a:pPr>
              <a:lnSpc>
                <a:spcPct val="110000"/>
              </a:lnSpc>
              <a:spcAft>
                <a:spcPts val="1200"/>
              </a:spcAft>
            </a:pPr>
            <a:r>
              <a:rPr lang="en-US" dirty="0"/>
              <a:t>Control relocation </a:t>
            </a:r>
          </a:p>
          <a:p>
            <a:pPr>
              <a:lnSpc>
                <a:spcPct val="110000"/>
              </a:lnSpc>
              <a:spcAft>
                <a:spcPts val="1200"/>
              </a:spcAft>
            </a:pPr>
            <a:r>
              <a:rPr lang="en-US" dirty="0"/>
              <a:t>Contact reduction </a:t>
            </a:r>
          </a:p>
          <a:p>
            <a:pPr>
              <a:lnSpc>
                <a:spcPct val="110000"/>
              </a:lnSpc>
              <a:spcAft>
                <a:spcPts val="1200"/>
              </a:spcAft>
            </a:pPr>
            <a:endParaRPr lang="en-US" dirty="0"/>
          </a:p>
          <a:p>
            <a:pPr>
              <a:lnSpc>
                <a:spcPct val="110000"/>
              </a:lnSpc>
              <a:spcAft>
                <a:spcPts val="1200"/>
              </a:spcAft>
            </a:pPr>
            <a:endParaRPr lang="en-US" dirty="0"/>
          </a:p>
          <a:p>
            <a:pPr>
              <a:lnSpc>
                <a:spcPct val="110000"/>
              </a:lnSpc>
              <a:spcAft>
                <a:spcPts val="1200"/>
              </a:spcAft>
            </a:pPr>
            <a:r>
              <a:rPr lang="en-US" dirty="0"/>
              <a:t>Customer teams </a:t>
            </a:r>
            <a:br>
              <a:rPr lang="en-US" dirty="0"/>
            </a:br>
            <a:r>
              <a:rPr lang="en-US" dirty="0"/>
              <a:t>and case managers</a:t>
            </a:r>
          </a:p>
          <a:p>
            <a:pPr>
              <a:lnSpc>
                <a:spcPct val="110000"/>
              </a:lnSpc>
              <a:spcAft>
                <a:spcPts val="1200"/>
              </a:spcAft>
            </a:pPr>
            <a:r>
              <a:rPr lang="en-US" altLang="en-US" dirty="0">
                <a:ea typeface="ＭＳ Ｐゴシック" panose="020B0600070205080204" pitchFamily="34" charset="-128"/>
              </a:rPr>
              <a:t>Empower </a:t>
            </a:r>
          </a:p>
          <a:p>
            <a:pPr>
              <a:lnSpc>
                <a:spcPct val="110000"/>
              </a:lnSpc>
              <a:spcAft>
                <a:spcPts val="1200"/>
              </a:spcAft>
            </a:pPr>
            <a:r>
              <a:rPr lang="en-US" altLang="en-US" dirty="0">
                <a:ea typeface="ＭＳ Ｐゴシック" panose="020B0600070205080204" pitchFamily="34" charset="-128"/>
              </a:rPr>
              <a:t>Exception </a:t>
            </a:r>
          </a:p>
          <a:p>
            <a:pPr>
              <a:lnSpc>
                <a:spcPct val="110000"/>
              </a:lnSpc>
              <a:spcAft>
                <a:spcPts val="1200"/>
              </a:spcAft>
            </a:pPr>
            <a:r>
              <a:rPr lang="en-US" altLang="en-US" dirty="0">
                <a:ea typeface="ＭＳ Ｐゴシック" panose="020B0600070205080204" pitchFamily="34" charset="-128"/>
              </a:rPr>
              <a:t>Extra resources </a:t>
            </a:r>
          </a:p>
          <a:p>
            <a:pPr>
              <a:lnSpc>
                <a:spcPct val="110000"/>
              </a:lnSpc>
              <a:spcAft>
                <a:spcPts val="1200"/>
              </a:spcAft>
            </a:pPr>
            <a:r>
              <a:rPr lang="en-US" altLang="en-US" dirty="0">
                <a:ea typeface="ＭＳ Ｐゴシック" panose="020B0600070205080204" pitchFamily="34" charset="-128"/>
              </a:rPr>
              <a:t>Integration </a:t>
            </a:r>
          </a:p>
          <a:p>
            <a:pPr>
              <a:lnSpc>
                <a:spcPct val="110000"/>
              </a:lnSpc>
              <a:spcAft>
                <a:spcPts val="1200"/>
              </a:spcAft>
            </a:pPr>
            <a:r>
              <a:rPr lang="en-US" altLang="en-US" dirty="0">
                <a:ea typeface="ＭＳ Ｐゴシック" panose="020B0600070205080204" pitchFamily="34" charset="-128"/>
              </a:rPr>
              <a:t>Interfacing </a:t>
            </a:r>
          </a:p>
        </p:txBody>
      </p:sp>
      <p:sp>
        <p:nvSpPr>
          <p:cNvPr id="22533"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C630C08-4461-4D83-B385-2D8D2189AB12}" type="slidenum">
              <a:rPr lang="en-US" altLang="en-US" sz="1100" smtClean="0">
                <a:latin typeface="Century Gothic" panose="020B0502020202020204" pitchFamily="34" charset="0"/>
              </a:rPr>
              <a:pPr/>
              <a:t>11</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11439515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84048" y="533400"/>
            <a:ext cx="9598152" cy="545110"/>
          </a:xfrm>
        </p:spPr>
        <p:txBody>
          <a:bodyPr/>
          <a:lstStyle/>
          <a:p>
            <a:r>
              <a:rPr lang="en-US" altLang="en-US" dirty="0"/>
              <a:t>Redesign Strategies (cont.)</a:t>
            </a:r>
          </a:p>
        </p:txBody>
      </p:sp>
      <p:sp>
        <p:nvSpPr>
          <p:cNvPr id="7" name="Content Placeholder 6"/>
          <p:cNvSpPr>
            <a:spLocks noGrp="1"/>
          </p:cNvSpPr>
          <p:nvPr>
            <p:ph type="body" sz="quarter" idx="10"/>
          </p:nvPr>
        </p:nvSpPr>
        <p:spPr>
          <a:xfrm>
            <a:off x="384048" y="1600200"/>
            <a:ext cx="8305800" cy="3276600"/>
          </a:xfrm>
        </p:spPr>
        <p:txBody>
          <a:bodyPr numCol="2"/>
          <a:lstStyle/>
          <a:p>
            <a:pPr>
              <a:lnSpc>
                <a:spcPct val="110000"/>
              </a:lnSpc>
              <a:spcAft>
                <a:spcPts val="1200"/>
              </a:spcAft>
            </a:pPr>
            <a:r>
              <a:rPr lang="en-US" dirty="0"/>
              <a:t>Numerical involvement</a:t>
            </a:r>
          </a:p>
          <a:p>
            <a:pPr>
              <a:lnSpc>
                <a:spcPct val="110000"/>
              </a:lnSpc>
              <a:spcAft>
                <a:spcPts val="1200"/>
              </a:spcAft>
            </a:pPr>
            <a:r>
              <a:rPr lang="en-US" dirty="0"/>
              <a:t>Outsourcing </a:t>
            </a:r>
          </a:p>
          <a:p>
            <a:pPr>
              <a:lnSpc>
                <a:spcPct val="110000"/>
              </a:lnSpc>
              <a:spcAft>
                <a:spcPts val="1200"/>
              </a:spcAft>
            </a:pPr>
            <a:r>
              <a:rPr lang="en-US" dirty="0"/>
              <a:t>Order-based work </a:t>
            </a:r>
          </a:p>
          <a:p>
            <a:pPr>
              <a:lnSpc>
                <a:spcPct val="110000"/>
              </a:lnSpc>
              <a:spcAft>
                <a:spcPts val="1200"/>
              </a:spcAft>
            </a:pPr>
            <a:r>
              <a:rPr lang="en-US" dirty="0"/>
              <a:t>Order assignment </a:t>
            </a:r>
          </a:p>
          <a:p>
            <a:pPr>
              <a:lnSpc>
                <a:spcPct val="110000"/>
              </a:lnSpc>
              <a:spcAft>
                <a:spcPts val="1200"/>
              </a:spcAft>
            </a:pPr>
            <a:r>
              <a:rPr lang="en-US" dirty="0"/>
              <a:t>Order types </a:t>
            </a:r>
          </a:p>
          <a:p>
            <a:pPr>
              <a:lnSpc>
                <a:spcPct val="110000"/>
              </a:lnSpc>
              <a:spcAft>
                <a:spcPts val="1200"/>
              </a:spcAft>
            </a:pPr>
            <a:r>
              <a:rPr lang="en-US" dirty="0"/>
              <a:t>Parallelism </a:t>
            </a:r>
          </a:p>
          <a:p>
            <a:pPr>
              <a:lnSpc>
                <a:spcPct val="110000"/>
              </a:lnSpc>
              <a:spcAft>
                <a:spcPts val="1200"/>
              </a:spcAft>
            </a:pPr>
            <a:r>
              <a:rPr lang="en-US" dirty="0"/>
              <a:t>Split responsibilities</a:t>
            </a:r>
          </a:p>
          <a:p>
            <a:pPr>
              <a:lnSpc>
                <a:spcPct val="110000"/>
              </a:lnSpc>
              <a:spcAft>
                <a:spcPts val="1200"/>
              </a:spcAft>
            </a:pPr>
            <a:r>
              <a:rPr lang="en-US" altLang="en-US" dirty="0">
                <a:ea typeface="ＭＳ Ｐゴシック" panose="020B0600070205080204" pitchFamily="34" charset="-128"/>
              </a:rPr>
              <a:t>Task elimination </a:t>
            </a:r>
          </a:p>
          <a:p>
            <a:pPr>
              <a:lnSpc>
                <a:spcPct val="110000"/>
              </a:lnSpc>
              <a:spcAft>
                <a:spcPts val="1200"/>
              </a:spcAft>
            </a:pPr>
            <a:r>
              <a:rPr lang="en-US" altLang="en-US" dirty="0">
                <a:ea typeface="ＭＳ Ｐゴシック" panose="020B0600070205080204" pitchFamily="34" charset="-128"/>
              </a:rPr>
              <a:t>Triage </a:t>
            </a:r>
          </a:p>
          <a:p>
            <a:pPr>
              <a:lnSpc>
                <a:spcPct val="110000"/>
              </a:lnSpc>
              <a:spcAft>
                <a:spcPts val="1200"/>
              </a:spcAft>
            </a:pPr>
            <a:r>
              <a:rPr lang="en-US" altLang="en-US" dirty="0">
                <a:ea typeface="ＭＳ Ｐゴシック" panose="020B0600070205080204" pitchFamily="34" charset="-128"/>
              </a:rPr>
              <a:t>Trusted party </a:t>
            </a:r>
          </a:p>
          <a:p>
            <a:pPr>
              <a:lnSpc>
                <a:spcPct val="110000"/>
              </a:lnSpc>
              <a:spcAft>
                <a:spcPts val="1200"/>
              </a:spcAft>
            </a:pPr>
            <a:r>
              <a:rPr lang="en-US" altLang="en-US" dirty="0">
                <a:ea typeface="ＭＳ Ｐゴシック" panose="020B0600070205080204" pitchFamily="34" charset="-128"/>
              </a:rPr>
              <a:t>Resequencing </a:t>
            </a:r>
          </a:p>
          <a:p>
            <a:pPr>
              <a:lnSpc>
                <a:spcPct val="110000"/>
              </a:lnSpc>
              <a:spcAft>
                <a:spcPts val="1200"/>
              </a:spcAft>
            </a:pPr>
            <a:r>
              <a:rPr lang="en-US" altLang="en-US" dirty="0">
                <a:ea typeface="ＭＳ Ｐゴシック" panose="020B0600070205080204" pitchFamily="34" charset="-128"/>
              </a:rPr>
              <a:t>Specialist-generalist</a:t>
            </a:r>
          </a:p>
        </p:txBody>
      </p:sp>
      <p:sp>
        <p:nvSpPr>
          <p:cNvPr id="23557"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271C2EB-1B0B-4001-BE89-FFC318EE7C4B}" type="slidenum">
              <a:rPr lang="en-US" altLang="en-US" sz="1100" smtClean="0">
                <a:latin typeface="Century Gothic" panose="020B0502020202020204" pitchFamily="34" charset="0"/>
              </a:rPr>
              <a:pPr/>
              <a:t>12</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575131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84048" y="533400"/>
            <a:ext cx="8674100" cy="545110"/>
          </a:xfrm>
        </p:spPr>
        <p:txBody>
          <a:bodyPr/>
          <a:lstStyle/>
          <a:p>
            <a:r>
              <a:rPr lang="en-US" altLang="en-US" dirty="0"/>
              <a:t>Optimization Method: Automation </a:t>
            </a:r>
          </a:p>
        </p:txBody>
      </p:sp>
      <p:sp>
        <p:nvSpPr>
          <p:cNvPr id="3" name="Content Placeholder 2"/>
          <p:cNvSpPr>
            <a:spLocks noGrp="1"/>
          </p:cNvSpPr>
          <p:nvPr>
            <p:ph type="body" sz="quarter" idx="10"/>
          </p:nvPr>
        </p:nvSpPr>
        <p:spPr>
          <a:xfrm>
            <a:off x="384048" y="1600200"/>
            <a:ext cx="8305800" cy="3505200"/>
          </a:xfrm>
        </p:spPr>
        <p:txBody>
          <a:bodyPr/>
          <a:lstStyle/>
          <a:p>
            <a:pPr>
              <a:lnSpc>
                <a:spcPct val="110000"/>
              </a:lnSpc>
              <a:spcAft>
                <a:spcPts val="1200"/>
              </a:spcAft>
            </a:pPr>
            <a:r>
              <a:rPr lang="en-US" dirty="0"/>
              <a:t>Design decisions determine the extent to which a given job, task, function, or responsibility is to be automated or assigned to human performance.</a:t>
            </a:r>
          </a:p>
          <a:p>
            <a:pPr>
              <a:lnSpc>
                <a:spcPct val="110000"/>
              </a:lnSpc>
              <a:spcAft>
                <a:spcPts val="1200"/>
              </a:spcAft>
            </a:pPr>
            <a:r>
              <a:rPr lang="en-US" dirty="0"/>
              <a:t>Consider the relative capabilities and limitations of human versus technology. </a:t>
            </a:r>
          </a:p>
          <a:p>
            <a:pPr>
              <a:lnSpc>
                <a:spcPct val="110000"/>
              </a:lnSpc>
              <a:spcAft>
                <a:spcPts val="1200"/>
              </a:spcAft>
            </a:pPr>
            <a:r>
              <a:rPr lang="en-US" dirty="0"/>
              <a:t>Basing decisions solely on the capabilities of the technology is not advised.</a:t>
            </a:r>
          </a:p>
        </p:txBody>
      </p:sp>
      <p:sp>
        <p:nvSpPr>
          <p:cNvPr id="24580"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8E64E2C-1C71-4315-B134-DC948F70B3C6}" type="slidenum">
              <a:rPr lang="en-US" altLang="en-US" sz="1100" smtClean="0">
                <a:latin typeface="Century Gothic" panose="020B0502020202020204" pitchFamily="34" charset="0"/>
              </a:rPr>
              <a:pPr/>
              <a:t>13</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588453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384048" y="533400"/>
            <a:ext cx="8674100" cy="545110"/>
          </a:xfrm>
        </p:spPr>
        <p:txBody>
          <a:bodyPr/>
          <a:lstStyle/>
          <a:p>
            <a:r>
              <a:rPr lang="en-US" altLang="en-US" dirty="0"/>
              <a:t>Automation Examples</a:t>
            </a:r>
          </a:p>
        </p:txBody>
      </p:sp>
      <p:sp>
        <p:nvSpPr>
          <p:cNvPr id="3" name="Content Placeholder 2"/>
          <p:cNvSpPr>
            <a:spLocks noGrp="1"/>
          </p:cNvSpPr>
          <p:nvPr>
            <p:ph type="body" sz="quarter" idx="10"/>
          </p:nvPr>
        </p:nvSpPr>
        <p:spPr>
          <a:xfrm>
            <a:off x="384048" y="1600200"/>
            <a:ext cx="8305800" cy="4495800"/>
          </a:xfrm>
        </p:spPr>
        <p:txBody>
          <a:bodyPr/>
          <a:lstStyle/>
          <a:p>
            <a:pPr>
              <a:lnSpc>
                <a:spcPct val="110000"/>
              </a:lnSpc>
              <a:spcAft>
                <a:spcPts val="1200"/>
              </a:spcAft>
            </a:pPr>
            <a:r>
              <a:rPr lang="en-US" dirty="0"/>
              <a:t>Opportunities to use computer systems </a:t>
            </a:r>
            <a:br>
              <a:rPr lang="en-US" dirty="0"/>
            </a:br>
            <a:r>
              <a:rPr lang="en-US" dirty="0"/>
              <a:t>to automate clinic processes:</a:t>
            </a:r>
          </a:p>
          <a:p>
            <a:pPr lvl="1">
              <a:lnSpc>
                <a:spcPct val="110000"/>
              </a:lnSpc>
              <a:spcAft>
                <a:spcPts val="1200"/>
              </a:spcAft>
            </a:pPr>
            <a:r>
              <a:rPr lang="en-US" dirty="0"/>
              <a:t>Triggering prescription refills</a:t>
            </a:r>
          </a:p>
          <a:p>
            <a:pPr lvl="1">
              <a:lnSpc>
                <a:spcPct val="110000"/>
              </a:lnSpc>
              <a:spcAft>
                <a:spcPts val="1200"/>
              </a:spcAft>
            </a:pPr>
            <a:r>
              <a:rPr lang="en-US" dirty="0"/>
              <a:t>Alerting clinicians to abnormal lab results</a:t>
            </a:r>
          </a:p>
          <a:p>
            <a:pPr lvl="1">
              <a:lnSpc>
                <a:spcPct val="110000"/>
              </a:lnSpc>
              <a:spcAft>
                <a:spcPts val="1200"/>
              </a:spcAft>
            </a:pPr>
            <a:r>
              <a:rPr lang="en-US" dirty="0"/>
              <a:t>Triggering planned assessments</a:t>
            </a:r>
          </a:p>
          <a:p>
            <a:pPr lvl="1">
              <a:lnSpc>
                <a:spcPct val="110000"/>
              </a:lnSpc>
              <a:spcAft>
                <a:spcPts val="1200"/>
              </a:spcAft>
            </a:pPr>
            <a:r>
              <a:rPr lang="en-US" dirty="0"/>
              <a:t>Subscribing to automatic information updates</a:t>
            </a:r>
          </a:p>
          <a:p>
            <a:pPr lvl="2">
              <a:lnSpc>
                <a:spcPct val="110000"/>
              </a:lnSpc>
              <a:spcAft>
                <a:spcPts val="1200"/>
              </a:spcAft>
              <a:buFont typeface="Wingdings" panose="05000000000000000000" pitchFamily="2" charset="2"/>
              <a:buChar char="§"/>
            </a:pPr>
            <a:r>
              <a:rPr lang="en-US" dirty="0"/>
              <a:t>Rather than waiting and requesting information when needed </a:t>
            </a:r>
          </a:p>
          <a:p>
            <a:pPr lvl="2">
              <a:lnSpc>
                <a:spcPct val="110000"/>
              </a:lnSpc>
              <a:spcAft>
                <a:spcPts val="1200"/>
              </a:spcAft>
              <a:buFont typeface="Wingdings" panose="05000000000000000000" pitchFamily="2" charset="2"/>
              <a:buChar char="§"/>
            </a:pPr>
            <a:r>
              <a:rPr lang="en-US" dirty="0"/>
              <a:t>Buffering</a:t>
            </a:r>
          </a:p>
        </p:txBody>
      </p:sp>
      <p:sp>
        <p:nvSpPr>
          <p:cNvPr id="2560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57BB07E-68CE-4754-BA41-DA2439AAD5DB}" type="slidenum">
              <a:rPr lang="en-US" altLang="en-US" sz="1100" smtClean="0">
                <a:latin typeface="Century Gothic" panose="020B0502020202020204" pitchFamily="34" charset="0"/>
              </a:rPr>
              <a:pPr/>
              <a:t>14</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7726675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84048" y="533400"/>
            <a:ext cx="8674100" cy="545110"/>
          </a:xfrm>
        </p:spPr>
        <p:txBody>
          <a:bodyPr/>
          <a:lstStyle/>
          <a:p>
            <a:r>
              <a:rPr lang="en-US" altLang="en-US" dirty="0"/>
              <a:t>Optimization Method: Centralization </a:t>
            </a:r>
          </a:p>
        </p:txBody>
      </p:sp>
      <p:sp>
        <p:nvSpPr>
          <p:cNvPr id="26627"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Centralization can mean common coordination of activities at multiple locations so they are done the same way.</a:t>
            </a:r>
          </a:p>
          <a:p>
            <a:pPr>
              <a:lnSpc>
                <a:spcPct val="110000"/>
              </a:lnSpc>
              <a:spcAft>
                <a:spcPts val="1200"/>
              </a:spcAft>
            </a:pPr>
            <a:r>
              <a:rPr lang="en-US" altLang="en-US" dirty="0"/>
              <a:t>It can also mean carrying out tasks at one location rather than having them carried out by multiple organizations or individuals.</a:t>
            </a:r>
          </a:p>
        </p:txBody>
      </p:sp>
      <p:sp>
        <p:nvSpPr>
          <p:cNvPr id="2662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61146D0-D93D-41A1-8765-FF4F5F837741}" type="slidenum">
              <a:rPr lang="en-US" altLang="en-US" sz="1100" smtClean="0">
                <a:latin typeface="Century Gothic" panose="020B0502020202020204" pitchFamily="34" charset="0"/>
              </a:rPr>
              <a:pPr/>
              <a:t>15</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1235523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84048" y="533400"/>
            <a:ext cx="8674100" cy="545110"/>
          </a:xfrm>
        </p:spPr>
        <p:txBody>
          <a:bodyPr/>
          <a:lstStyle/>
          <a:p>
            <a:r>
              <a:rPr lang="en-US" altLang="en-US" dirty="0"/>
              <a:t>Centralization Examples</a:t>
            </a:r>
          </a:p>
        </p:txBody>
      </p:sp>
      <p:sp>
        <p:nvSpPr>
          <p:cNvPr id="27651"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Claims clearinghouse </a:t>
            </a:r>
          </a:p>
          <a:p>
            <a:pPr>
              <a:lnSpc>
                <a:spcPct val="110000"/>
              </a:lnSpc>
              <a:spcAft>
                <a:spcPts val="1200"/>
              </a:spcAft>
            </a:pPr>
            <a:r>
              <a:rPr lang="en-US" altLang="en-US" dirty="0"/>
              <a:t>Assigning one person in the clinic to answer the phone</a:t>
            </a:r>
          </a:p>
        </p:txBody>
      </p:sp>
      <p:sp>
        <p:nvSpPr>
          <p:cNvPr id="27652"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57D475A-F0C1-4AC6-ABCF-0876479F99F9}" type="slidenum">
              <a:rPr lang="en-US" altLang="en-US" sz="1100" smtClean="0">
                <a:latin typeface="Century Gothic" panose="020B0502020202020204" pitchFamily="34" charset="0"/>
              </a:rPr>
              <a:pPr/>
              <a:t>16</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118256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84048" y="533400"/>
            <a:ext cx="8674100" cy="545110"/>
          </a:xfrm>
        </p:spPr>
        <p:txBody>
          <a:bodyPr/>
          <a:lstStyle/>
          <a:p>
            <a:r>
              <a:rPr lang="en-US" altLang="en-US" dirty="0"/>
              <a:t>Optimization Method: Control Addition</a:t>
            </a:r>
          </a:p>
        </p:txBody>
      </p:sp>
      <p:sp>
        <p:nvSpPr>
          <p:cNvPr id="28675"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Control addition means adding checks in a process </a:t>
            </a:r>
          </a:p>
          <a:p>
            <a:pPr>
              <a:lnSpc>
                <a:spcPct val="110000"/>
              </a:lnSpc>
              <a:spcAft>
                <a:spcPts val="1200"/>
              </a:spcAft>
            </a:pPr>
            <a:r>
              <a:rPr lang="en-US" altLang="en-US" dirty="0"/>
              <a:t>Addition of a control step identifies errors before they have a negative impact</a:t>
            </a:r>
          </a:p>
          <a:p>
            <a:pPr>
              <a:lnSpc>
                <a:spcPct val="110000"/>
              </a:lnSpc>
              <a:spcAft>
                <a:spcPts val="1200"/>
              </a:spcAft>
            </a:pPr>
            <a:r>
              <a:rPr lang="en-US" altLang="en-US" dirty="0"/>
              <a:t>Can be performed by a human or a computer</a:t>
            </a:r>
          </a:p>
        </p:txBody>
      </p:sp>
      <p:sp>
        <p:nvSpPr>
          <p:cNvPr id="28676"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19E96A2-EC58-4C90-B25A-0FE62641B11E}" type="slidenum">
              <a:rPr lang="en-US" altLang="en-US" sz="1100" smtClean="0">
                <a:latin typeface="Century Gothic" panose="020B0502020202020204" pitchFamily="34" charset="0"/>
              </a:rPr>
              <a:pPr/>
              <a:t>17</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64345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84048" y="533400"/>
            <a:ext cx="8674100" cy="545110"/>
          </a:xfrm>
        </p:spPr>
        <p:txBody>
          <a:bodyPr/>
          <a:lstStyle/>
          <a:p>
            <a:r>
              <a:rPr lang="en-US" altLang="en-US" dirty="0"/>
              <a:t>Control Addition Examples</a:t>
            </a:r>
          </a:p>
        </p:txBody>
      </p:sp>
      <p:sp>
        <p:nvSpPr>
          <p:cNvPr id="3" name="Content Placeholder 2"/>
          <p:cNvSpPr>
            <a:spLocks noGrp="1"/>
          </p:cNvSpPr>
          <p:nvPr>
            <p:ph type="body" sz="quarter" idx="10"/>
          </p:nvPr>
        </p:nvSpPr>
        <p:spPr>
          <a:xfrm>
            <a:off x="384048" y="1600200"/>
            <a:ext cx="8305800" cy="5334000"/>
          </a:xfrm>
        </p:spPr>
        <p:txBody>
          <a:bodyPr/>
          <a:lstStyle/>
          <a:p>
            <a:pPr>
              <a:lnSpc>
                <a:spcPct val="110000"/>
              </a:lnSpc>
            </a:pPr>
            <a:r>
              <a:rPr lang="en-US" dirty="0"/>
              <a:t>Checking: </a:t>
            </a:r>
          </a:p>
          <a:p>
            <a:pPr lvl="1">
              <a:lnSpc>
                <a:spcPct val="110000"/>
              </a:lnSpc>
            </a:pPr>
            <a:r>
              <a:rPr lang="en-US" dirty="0"/>
              <a:t>Insurance eligibility</a:t>
            </a:r>
          </a:p>
          <a:p>
            <a:pPr lvl="2">
              <a:lnSpc>
                <a:spcPct val="110000"/>
              </a:lnSpc>
              <a:buFont typeface="Wingdings" panose="05000000000000000000" pitchFamily="2" charset="2"/>
              <a:buChar char="§"/>
            </a:pPr>
            <a:r>
              <a:rPr lang="en-US" dirty="0"/>
              <a:t>Planned procedure</a:t>
            </a:r>
          </a:p>
          <a:p>
            <a:pPr lvl="2">
              <a:lnSpc>
                <a:spcPct val="110000"/>
              </a:lnSpc>
              <a:buFont typeface="Wingdings" panose="05000000000000000000" pitchFamily="2" charset="2"/>
              <a:buChar char="§"/>
            </a:pPr>
            <a:r>
              <a:rPr lang="en-US" dirty="0"/>
              <a:t>Co-pay</a:t>
            </a:r>
          </a:p>
          <a:p>
            <a:pPr lvl="2">
              <a:lnSpc>
                <a:spcPct val="110000"/>
              </a:lnSpc>
              <a:buFont typeface="Wingdings" panose="05000000000000000000" pitchFamily="2" charset="2"/>
              <a:buChar char="§"/>
            </a:pPr>
            <a:r>
              <a:rPr lang="en-US" dirty="0"/>
              <a:t>Prescription</a:t>
            </a:r>
          </a:p>
          <a:p>
            <a:pPr marL="1428750" lvl="3" indent="-342900">
              <a:lnSpc>
                <a:spcPct val="110000"/>
              </a:lnSpc>
              <a:buFont typeface="Arial" panose="020B0604020202020204" pitchFamily="34" charset="0"/>
              <a:buChar char="•"/>
            </a:pPr>
            <a:r>
              <a:rPr lang="en-US" dirty="0"/>
              <a:t>Prior to sending it home with a patient</a:t>
            </a:r>
          </a:p>
          <a:p>
            <a:pPr lvl="1">
              <a:lnSpc>
                <a:spcPct val="110000"/>
              </a:lnSpc>
            </a:pPr>
            <a:r>
              <a:rPr lang="en-US" dirty="0"/>
              <a:t>Drug-to-drug interactions</a:t>
            </a:r>
          </a:p>
          <a:p>
            <a:pPr lvl="2">
              <a:lnSpc>
                <a:spcPct val="110000"/>
              </a:lnSpc>
              <a:buFont typeface="Wingdings" panose="05000000000000000000" pitchFamily="2" charset="2"/>
              <a:buChar char="§"/>
            </a:pPr>
            <a:r>
              <a:rPr lang="en-US" dirty="0"/>
              <a:t>Prior to writing a prescription</a:t>
            </a:r>
          </a:p>
          <a:p>
            <a:pPr lvl="1">
              <a:lnSpc>
                <a:spcPct val="110000"/>
              </a:lnSpc>
            </a:pPr>
            <a:r>
              <a:rPr lang="en-US" dirty="0"/>
              <a:t>Drug allergies</a:t>
            </a:r>
          </a:p>
          <a:p>
            <a:pPr lvl="2">
              <a:lnSpc>
                <a:spcPct val="110000"/>
              </a:lnSpc>
              <a:buFont typeface="Wingdings" panose="05000000000000000000" pitchFamily="2" charset="2"/>
              <a:buChar char="§"/>
            </a:pPr>
            <a:r>
              <a:rPr lang="en-US" dirty="0"/>
              <a:t>Prior to writing a prescription</a:t>
            </a:r>
          </a:p>
        </p:txBody>
      </p:sp>
      <p:sp>
        <p:nvSpPr>
          <p:cNvPr id="29700"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FFA3378-2253-48E4-9852-6C3739FD136B}" type="slidenum">
              <a:rPr lang="en-US" altLang="en-US" sz="1100" smtClean="0">
                <a:latin typeface="Century Gothic" panose="020B0502020202020204" pitchFamily="34" charset="0"/>
              </a:rPr>
              <a:pPr/>
              <a:t>18</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932219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384048" y="533400"/>
            <a:ext cx="8674100" cy="545110"/>
          </a:xfrm>
        </p:spPr>
        <p:txBody>
          <a:bodyPr/>
          <a:lstStyle/>
          <a:p>
            <a:r>
              <a:rPr lang="en-US" altLang="en-US" dirty="0"/>
              <a:t>Control Relocation </a:t>
            </a:r>
          </a:p>
        </p:txBody>
      </p:sp>
      <p:sp>
        <p:nvSpPr>
          <p:cNvPr id="31747"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Control relocation is changing who performs a task, triggers a task to be done, or approves a task.</a:t>
            </a:r>
          </a:p>
          <a:p>
            <a:r>
              <a:rPr lang="en-US" altLang="en-US" dirty="0"/>
              <a:t>In principle, control relocation usually means pushing control to the </a:t>
            </a:r>
            <a:r>
              <a:rPr lang="ja-JP" altLang="en-US" dirty="0"/>
              <a:t>“</a:t>
            </a:r>
            <a:r>
              <a:rPr lang="en-US" altLang="ja-JP" dirty="0"/>
              <a:t>front line</a:t>
            </a:r>
            <a:r>
              <a:rPr lang="ja-JP" altLang="en-US" dirty="0"/>
              <a:t>”</a:t>
            </a:r>
            <a:r>
              <a:rPr lang="en-US" altLang="ja-JP" dirty="0"/>
              <a:t> or even to the customer.</a:t>
            </a:r>
            <a:endParaRPr lang="en-US" altLang="en-US" dirty="0"/>
          </a:p>
        </p:txBody>
      </p:sp>
      <p:sp>
        <p:nvSpPr>
          <p:cNvPr id="3174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36E5B49-53F6-4D0A-A1B2-7FF116669D31}" type="slidenum">
              <a:rPr lang="en-US" altLang="en-US" sz="1100" smtClean="0">
                <a:latin typeface="Century Gothic" panose="020B0502020202020204" pitchFamily="34" charset="0"/>
              </a:rPr>
              <a:pPr/>
              <a:t>19</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525964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384048" y="533400"/>
            <a:ext cx="8674100" cy="545110"/>
          </a:xfrm>
        </p:spPr>
        <p:txBody>
          <a:bodyPr/>
          <a:lstStyle/>
          <a:p>
            <a:r>
              <a:rPr lang="en-US" dirty="0"/>
              <a:t>Process Redesign </a:t>
            </a:r>
            <a:endParaRPr lang="en-US" sz="2400" b="0" dirty="0">
              <a:solidFill>
                <a:srgbClr val="1E1860"/>
              </a:solidFill>
            </a:endParaRPr>
          </a:p>
        </p:txBody>
      </p:sp>
      <p:sp>
        <p:nvSpPr>
          <p:cNvPr id="14340" name="Text Placeholder 3"/>
          <p:cNvSpPr>
            <a:spLocks noGrp="1"/>
          </p:cNvSpPr>
          <p:nvPr>
            <p:ph type="body" sz="quarter" idx="10"/>
          </p:nvPr>
        </p:nvSpPr>
        <p:spPr/>
        <p:txBody>
          <a:bodyPr/>
          <a:lstStyle/>
          <a:p>
            <a:pPr>
              <a:lnSpc>
                <a:spcPct val="110000"/>
              </a:lnSpc>
              <a:spcAft>
                <a:spcPts val="1200"/>
              </a:spcAft>
            </a:pPr>
            <a:r>
              <a:rPr lang="en-US" dirty="0"/>
              <a:t>Identify the factors that optimize workflow processes in healthcare settings </a:t>
            </a:r>
          </a:p>
          <a:p>
            <a:pPr>
              <a:lnSpc>
                <a:spcPct val="110000"/>
              </a:lnSpc>
              <a:spcAft>
                <a:spcPts val="1200"/>
              </a:spcAft>
            </a:pPr>
            <a:r>
              <a:rPr lang="en-US" dirty="0"/>
              <a:t>Describe how information technology can be used to increase the efficiency of workflow in healthcare settings </a:t>
            </a:r>
          </a:p>
        </p:txBody>
      </p:sp>
      <p:sp>
        <p:nvSpPr>
          <p:cNvPr id="13315" name="Slide Number Placeholder 2"/>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896780-8192-4387-BB79-A4FF9355044B}" type="slidenum">
              <a:rPr lang="en-US" altLang="en-US" sz="1100" smtClean="0">
                <a:latin typeface="Century Gothic" panose="020B0502020202020204" pitchFamily="34" charset="0"/>
              </a:rPr>
              <a:pPr/>
              <a:t>2</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Learning Objectives</a:t>
            </a:r>
          </a:p>
        </p:txBody>
      </p:sp>
    </p:spTree>
    <p:extLst>
      <p:ext uri="{BB962C8B-B14F-4D97-AF65-F5344CB8AC3E}">
        <p14:creationId xmlns:p14="http://schemas.microsoft.com/office/powerpoint/2010/main" val="201905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84048" y="533400"/>
            <a:ext cx="8674100" cy="545110"/>
          </a:xfrm>
        </p:spPr>
        <p:txBody>
          <a:bodyPr/>
          <a:lstStyle/>
          <a:p>
            <a:r>
              <a:rPr lang="en-US" altLang="en-US" dirty="0"/>
              <a:t>Control Relocation Examples</a:t>
            </a:r>
          </a:p>
        </p:txBody>
      </p:sp>
      <p:sp>
        <p:nvSpPr>
          <p:cNvPr id="3" name="Content Placeholder 2"/>
          <p:cNvSpPr>
            <a:spLocks noGrp="1"/>
          </p:cNvSpPr>
          <p:nvPr>
            <p:ph type="body" sz="quarter" idx="10"/>
          </p:nvPr>
        </p:nvSpPr>
        <p:spPr>
          <a:xfrm>
            <a:off x="384048" y="1600200"/>
            <a:ext cx="8305800" cy="4191000"/>
          </a:xfrm>
        </p:spPr>
        <p:txBody>
          <a:bodyPr/>
          <a:lstStyle/>
          <a:p>
            <a:pPr>
              <a:lnSpc>
                <a:spcPct val="110000"/>
              </a:lnSpc>
              <a:spcAft>
                <a:spcPts val="1200"/>
              </a:spcAft>
            </a:pPr>
            <a:r>
              <a:rPr lang="en-US" dirty="0"/>
              <a:t>There are several notable examples of control relocation in healthcare:</a:t>
            </a:r>
          </a:p>
          <a:p>
            <a:pPr lvl="1">
              <a:lnSpc>
                <a:spcPct val="110000"/>
              </a:lnSpc>
              <a:spcAft>
                <a:spcPts val="1200"/>
              </a:spcAft>
            </a:pPr>
            <a:r>
              <a:rPr lang="en-US" dirty="0"/>
              <a:t>Home monitoring devices</a:t>
            </a:r>
          </a:p>
          <a:p>
            <a:pPr lvl="1">
              <a:lnSpc>
                <a:spcPct val="110000"/>
              </a:lnSpc>
              <a:spcAft>
                <a:spcPts val="1200"/>
              </a:spcAft>
            </a:pPr>
            <a:r>
              <a:rPr lang="en-US" dirty="0"/>
              <a:t>Online</a:t>
            </a:r>
          </a:p>
          <a:p>
            <a:pPr lvl="2">
              <a:lnSpc>
                <a:spcPct val="110000"/>
              </a:lnSpc>
              <a:spcAft>
                <a:spcPts val="1200"/>
              </a:spcAft>
              <a:buFont typeface="Wingdings" panose="05000000000000000000" pitchFamily="2" charset="2"/>
              <a:buChar char="§"/>
            </a:pPr>
            <a:r>
              <a:rPr lang="en-US" dirty="0"/>
              <a:t>Appointment scheduling</a:t>
            </a:r>
          </a:p>
          <a:p>
            <a:pPr lvl="2">
              <a:lnSpc>
                <a:spcPct val="110000"/>
              </a:lnSpc>
              <a:spcAft>
                <a:spcPts val="1200"/>
              </a:spcAft>
              <a:buFont typeface="Wingdings" panose="05000000000000000000" pitchFamily="2" charset="2"/>
              <a:buChar char="§"/>
            </a:pPr>
            <a:r>
              <a:rPr lang="en-US" dirty="0"/>
              <a:t>Data entry of patient information before a visit</a:t>
            </a:r>
          </a:p>
          <a:p>
            <a:pPr lvl="1">
              <a:lnSpc>
                <a:spcPct val="110000"/>
              </a:lnSpc>
              <a:spcAft>
                <a:spcPts val="1200"/>
              </a:spcAft>
            </a:pPr>
            <a:r>
              <a:rPr lang="en-US" dirty="0"/>
              <a:t>Patient portals that enable patients to share their health records</a:t>
            </a:r>
          </a:p>
        </p:txBody>
      </p:sp>
      <p:sp>
        <p:nvSpPr>
          <p:cNvPr id="32772"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CD40556-294E-425D-A098-96C4F0D565D1}" type="slidenum">
              <a:rPr lang="en-US" altLang="en-US" sz="1100" smtClean="0">
                <a:latin typeface="Century Gothic" panose="020B0502020202020204" pitchFamily="34" charset="0"/>
              </a:rPr>
              <a:pPr/>
              <a:t>20</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5645159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84048" y="533400"/>
            <a:ext cx="8674100" cy="545110"/>
          </a:xfrm>
        </p:spPr>
        <p:txBody>
          <a:bodyPr/>
          <a:lstStyle/>
          <a:p>
            <a:r>
              <a:rPr lang="en-US" altLang="en-US" dirty="0"/>
              <a:t>Contact Reduction</a:t>
            </a:r>
          </a:p>
        </p:txBody>
      </p:sp>
      <p:sp>
        <p:nvSpPr>
          <p:cNvPr id="3"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dirty="0"/>
              <a:t>Decreasing the: </a:t>
            </a:r>
          </a:p>
          <a:p>
            <a:pPr lvl="1">
              <a:lnSpc>
                <a:spcPct val="110000"/>
              </a:lnSpc>
              <a:spcAft>
                <a:spcPts val="1200"/>
              </a:spcAft>
            </a:pPr>
            <a:r>
              <a:rPr lang="en-US" dirty="0"/>
              <a:t>Number of times </a:t>
            </a:r>
          </a:p>
          <a:p>
            <a:pPr lvl="1">
              <a:lnSpc>
                <a:spcPct val="110000"/>
              </a:lnSpc>
              <a:spcAft>
                <a:spcPts val="1200"/>
              </a:spcAft>
            </a:pPr>
            <a:r>
              <a:rPr lang="en-US" dirty="0"/>
              <a:t>Length of contact </a:t>
            </a:r>
          </a:p>
          <a:p>
            <a:pPr lvl="1">
              <a:lnSpc>
                <a:spcPct val="110000"/>
              </a:lnSpc>
              <a:spcAft>
                <a:spcPts val="1200"/>
              </a:spcAft>
            </a:pPr>
            <a:r>
              <a:rPr lang="en-US" dirty="0"/>
              <a:t>Other resources devoted to customer contact</a:t>
            </a:r>
          </a:p>
        </p:txBody>
      </p:sp>
      <p:sp>
        <p:nvSpPr>
          <p:cNvPr id="33796"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A77103B-0F37-4FF2-BA41-A672E059CD63}" type="slidenum">
              <a:rPr lang="en-US" altLang="en-US" sz="1100" smtClean="0">
                <a:latin typeface="Century Gothic" panose="020B0502020202020204" pitchFamily="34" charset="0"/>
              </a:rPr>
              <a:pPr/>
              <a:t>21</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5601715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384048" y="533400"/>
            <a:ext cx="8674100" cy="545110"/>
          </a:xfrm>
        </p:spPr>
        <p:txBody>
          <a:bodyPr/>
          <a:lstStyle/>
          <a:p>
            <a:r>
              <a:rPr lang="en-US" altLang="en-US" dirty="0"/>
              <a:t>Contact Reduction Examples</a:t>
            </a:r>
          </a:p>
        </p:txBody>
      </p:sp>
      <p:sp>
        <p:nvSpPr>
          <p:cNvPr id="34819"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Completion of patient information forms before a visit</a:t>
            </a:r>
          </a:p>
          <a:p>
            <a:pPr>
              <a:lnSpc>
                <a:spcPct val="110000"/>
              </a:lnSpc>
              <a:spcAft>
                <a:spcPts val="1200"/>
              </a:spcAft>
            </a:pPr>
            <a:r>
              <a:rPr lang="en-US" altLang="en-US" dirty="0"/>
              <a:t>Automated appointment reminders</a:t>
            </a:r>
          </a:p>
          <a:p>
            <a:pPr>
              <a:lnSpc>
                <a:spcPct val="110000"/>
              </a:lnSpc>
              <a:spcAft>
                <a:spcPts val="1200"/>
              </a:spcAft>
            </a:pPr>
            <a:r>
              <a:rPr lang="en-US" altLang="en-US" dirty="0"/>
              <a:t>Pushing tasks down to the lowest level </a:t>
            </a:r>
            <a:br>
              <a:rPr lang="en-US" altLang="en-US" dirty="0"/>
            </a:br>
            <a:r>
              <a:rPr lang="en-US" altLang="en-US" dirty="0"/>
              <a:t>of staff with appropriate training</a:t>
            </a:r>
          </a:p>
        </p:txBody>
      </p:sp>
      <p:sp>
        <p:nvSpPr>
          <p:cNvPr id="34820"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E2A1CDE-C953-439D-8566-1982A4E55057}" type="slidenum">
              <a:rPr lang="en-US" altLang="en-US" sz="1100" smtClean="0">
                <a:latin typeface="Century Gothic" panose="020B0502020202020204" pitchFamily="34" charset="0"/>
              </a:rPr>
              <a:pPr/>
              <a:t>22</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8749090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84048" y="533400"/>
            <a:ext cx="8674100" cy="545110"/>
          </a:xfrm>
        </p:spPr>
        <p:txBody>
          <a:bodyPr/>
          <a:lstStyle/>
          <a:p>
            <a:r>
              <a:rPr lang="en-US" altLang="en-US" dirty="0"/>
              <a:t>Care Teams and Case Managers </a:t>
            </a:r>
          </a:p>
        </p:txBody>
      </p:sp>
      <p:sp>
        <p:nvSpPr>
          <p:cNvPr id="35843"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Help customers navigate complexity</a:t>
            </a:r>
          </a:p>
          <a:p>
            <a:pPr>
              <a:lnSpc>
                <a:spcPct val="110000"/>
              </a:lnSpc>
              <a:spcAft>
                <a:spcPts val="1200"/>
              </a:spcAft>
            </a:pPr>
            <a:r>
              <a:rPr lang="en-US" altLang="en-US" dirty="0"/>
              <a:t>Called case managers</a:t>
            </a:r>
          </a:p>
          <a:p>
            <a:pPr>
              <a:lnSpc>
                <a:spcPct val="110000"/>
              </a:lnSpc>
              <a:spcAft>
                <a:spcPts val="1200"/>
              </a:spcAft>
            </a:pPr>
            <a:r>
              <a:rPr lang="en-US" altLang="en-US" dirty="0"/>
              <a:t>Care teams are similar</a:t>
            </a:r>
          </a:p>
        </p:txBody>
      </p:sp>
      <p:sp>
        <p:nvSpPr>
          <p:cNvPr id="3584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05B6E07-D7F2-474B-891D-0C8A6FBCCD9B}" type="slidenum">
              <a:rPr lang="en-US" altLang="en-US" sz="1100" smtClean="0">
                <a:latin typeface="Century Gothic" panose="020B0502020202020204" pitchFamily="34" charset="0"/>
              </a:rPr>
              <a:pPr/>
              <a:t>23</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682987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384048" y="533400"/>
            <a:ext cx="8674100" cy="545110"/>
          </a:xfrm>
        </p:spPr>
        <p:txBody>
          <a:bodyPr/>
          <a:lstStyle/>
          <a:p>
            <a:r>
              <a:rPr lang="en-US" altLang="en-US" dirty="0"/>
              <a:t>Exception Handling </a:t>
            </a:r>
          </a:p>
        </p:txBody>
      </p:sp>
      <p:sp>
        <p:nvSpPr>
          <p:cNvPr id="36867" name="Content Placeholder 2"/>
          <p:cNvSpPr>
            <a:spLocks noGrp="1"/>
          </p:cNvSpPr>
          <p:nvPr>
            <p:ph type="body" sz="quarter" idx="10"/>
          </p:nvPr>
        </p:nvSpPr>
        <p:spPr>
          <a:xfrm>
            <a:off x="384048" y="1600200"/>
            <a:ext cx="8912352" cy="4419600"/>
          </a:xfrm>
        </p:spPr>
        <p:txBody>
          <a:bodyPr/>
          <a:lstStyle/>
          <a:p>
            <a:pPr>
              <a:lnSpc>
                <a:spcPct val="110000"/>
              </a:lnSpc>
            </a:pPr>
            <a:r>
              <a:rPr lang="en-US" altLang="en-US" dirty="0"/>
              <a:t>Exception</a:t>
            </a:r>
          </a:p>
          <a:p>
            <a:pPr lvl="1">
              <a:lnSpc>
                <a:spcPct val="110000"/>
              </a:lnSpc>
            </a:pPr>
            <a:r>
              <a:rPr lang="en-US" altLang="en-US" dirty="0"/>
              <a:t>A case that is somehow different from the rest</a:t>
            </a:r>
          </a:p>
          <a:p>
            <a:pPr lvl="1">
              <a:lnSpc>
                <a:spcPct val="110000"/>
              </a:lnSpc>
            </a:pPr>
            <a:r>
              <a:rPr lang="en-US" altLang="en-US" dirty="0"/>
              <a:t>Is incomplete or has errors, special circumstances, or special needs</a:t>
            </a:r>
          </a:p>
          <a:p>
            <a:pPr>
              <a:lnSpc>
                <a:spcPct val="110000"/>
              </a:lnSpc>
            </a:pPr>
            <a:r>
              <a:rPr lang="en-US" altLang="en-US" dirty="0"/>
              <a:t>Exception handling </a:t>
            </a:r>
          </a:p>
          <a:p>
            <a:pPr lvl="1">
              <a:lnSpc>
                <a:spcPct val="110000"/>
              </a:lnSpc>
            </a:pPr>
            <a:r>
              <a:rPr lang="en-US" altLang="en-US" dirty="0"/>
              <a:t>Designing a process to handle the ordinary cases</a:t>
            </a:r>
          </a:p>
          <a:p>
            <a:pPr lvl="1">
              <a:lnSpc>
                <a:spcPct val="110000"/>
              </a:lnSpc>
            </a:pPr>
            <a:r>
              <a:rPr lang="ja-JP" altLang="en-US" dirty="0"/>
              <a:t>“</a:t>
            </a:r>
            <a:r>
              <a:rPr lang="en-US" altLang="ja-JP" dirty="0"/>
              <a:t>Shunting</a:t>
            </a:r>
            <a:r>
              <a:rPr lang="ja-JP" altLang="en-US" dirty="0"/>
              <a:t>”</a:t>
            </a:r>
            <a:r>
              <a:rPr lang="en-US" altLang="ja-JP" dirty="0"/>
              <a:t> the exceptions into a different work stream</a:t>
            </a:r>
          </a:p>
          <a:p>
            <a:pPr>
              <a:lnSpc>
                <a:spcPct val="110000"/>
              </a:lnSpc>
            </a:pPr>
            <a:r>
              <a:rPr lang="en-US" altLang="en-US" dirty="0"/>
              <a:t>Frees the process to operate at maximum efficiency</a:t>
            </a:r>
          </a:p>
        </p:txBody>
      </p:sp>
      <p:sp>
        <p:nvSpPr>
          <p:cNvPr id="3686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4BA953F-8E4B-423B-9380-99E009311C73}" type="slidenum">
              <a:rPr lang="en-US" altLang="en-US" sz="1100" smtClean="0">
                <a:latin typeface="Century Gothic" panose="020B0502020202020204" pitchFamily="34" charset="0"/>
              </a:rPr>
              <a:pPr/>
              <a:t>24</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6224402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384048" y="533400"/>
            <a:ext cx="8674100" cy="545110"/>
          </a:xfrm>
        </p:spPr>
        <p:txBody>
          <a:bodyPr/>
          <a:lstStyle/>
          <a:p>
            <a:r>
              <a:rPr lang="en-US" altLang="en-US" dirty="0"/>
              <a:t>Exception Handling Examples</a:t>
            </a:r>
          </a:p>
        </p:txBody>
      </p:sp>
      <p:sp>
        <p:nvSpPr>
          <p:cNvPr id="37891" name="Content Placeholder 2"/>
          <p:cNvSpPr>
            <a:spLocks noGrp="1"/>
          </p:cNvSpPr>
          <p:nvPr>
            <p:ph type="body" sz="quarter" idx="10"/>
          </p:nvPr>
        </p:nvSpPr>
        <p:spPr>
          <a:xfrm>
            <a:off x="384048" y="1600200"/>
            <a:ext cx="8674100" cy="2590800"/>
          </a:xfrm>
        </p:spPr>
        <p:txBody>
          <a:bodyPr/>
          <a:lstStyle/>
          <a:p>
            <a:pPr>
              <a:lnSpc>
                <a:spcPct val="110000"/>
              </a:lnSpc>
              <a:spcAft>
                <a:spcPts val="1200"/>
              </a:spcAft>
            </a:pPr>
            <a:r>
              <a:rPr lang="en-US" altLang="en-US" dirty="0"/>
              <a:t>Special process for contacting no-shows and rescheduling</a:t>
            </a:r>
          </a:p>
          <a:p>
            <a:pPr>
              <a:lnSpc>
                <a:spcPct val="110000"/>
              </a:lnSpc>
              <a:spcAft>
                <a:spcPts val="1200"/>
              </a:spcAft>
            </a:pPr>
            <a:r>
              <a:rPr lang="en-US" altLang="en-US" dirty="0"/>
              <a:t>When one lab test in a batch is held up, available results are returned and others are reported when available</a:t>
            </a:r>
          </a:p>
        </p:txBody>
      </p:sp>
      <p:sp>
        <p:nvSpPr>
          <p:cNvPr id="37892"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E19EB9E-14EF-4389-9FEC-1CEC98BBD9D2}" type="slidenum">
              <a:rPr lang="en-US" altLang="en-US" sz="1100" smtClean="0">
                <a:latin typeface="Century Gothic" panose="020B0502020202020204" pitchFamily="34" charset="0"/>
              </a:rPr>
              <a:pPr/>
              <a:t>25</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1305936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384048" y="533400"/>
            <a:ext cx="8674100" cy="545110"/>
          </a:xfrm>
        </p:spPr>
        <p:txBody>
          <a:bodyPr/>
          <a:lstStyle/>
          <a:p>
            <a:r>
              <a:rPr lang="en-US" altLang="en-US" dirty="0"/>
              <a:t>Extra Resources </a:t>
            </a:r>
          </a:p>
        </p:txBody>
      </p:sp>
      <p:sp>
        <p:nvSpPr>
          <p:cNvPr id="3" name="Content Placeholder 2"/>
          <p:cNvSpPr>
            <a:spLocks noGrp="1"/>
          </p:cNvSpPr>
          <p:nvPr>
            <p:ph type="body" sz="quarter" idx="10"/>
          </p:nvPr>
        </p:nvSpPr>
        <p:spPr>
          <a:xfrm>
            <a:off x="384048" y="1600200"/>
            <a:ext cx="8305800" cy="4114800"/>
          </a:xfrm>
        </p:spPr>
        <p:txBody>
          <a:bodyPr/>
          <a:lstStyle/>
          <a:p>
            <a:pPr>
              <a:lnSpc>
                <a:spcPct val="110000"/>
              </a:lnSpc>
              <a:spcAft>
                <a:spcPts val="1200"/>
              </a:spcAft>
            </a:pPr>
            <a:r>
              <a:rPr lang="en-US" dirty="0"/>
              <a:t>Identifying those process steps that are known bottlenecks</a:t>
            </a:r>
          </a:p>
          <a:p>
            <a:pPr lvl="1">
              <a:lnSpc>
                <a:spcPct val="110000"/>
              </a:lnSpc>
              <a:spcAft>
                <a:spcPts val="1200"/>
              </a:spcAft>
            </a:pPr>
            <a:r>
              <a:rPr lang="en-US" dirty="0"/>
              <a:t> For example, cause downstream delays</a:t>
            </a:r>
          </a:p>
          <a:p>
            <a:pPr lvl="1">
              <a:lnSpc>
                <a:spcPct val="110000"/>
              </a:lnSpc>
              <a:spcAft>
                <a:spcPts val="1200"/>
              </a:spcAft>
            </a:pPr>
            <a:r>
              <a:rPr lang="en-US" dirty="0"/>
              <a:t>Adding extra resources at those steps </a:t>
            </a:r>
            <a:br>
              <a:rPr lang="en-US" dirty="0"/>
            </a:br>
            <a:r>
              <a:rPr lang="en-US" dirty="0"/>
              <a:t>to optimize the overall process</a:t>
            </a:r>
          </a:p>
          <a:p>
            <a:pPr>
              <a:lnSpc>
                <a:spcPct val="110000"/>
              </a:lnSpc>
              <a:spcAft>
                <a:spcPts val="1200"/>
              </a:spcAft>
            </a:pPr>
            <a:r>
              <a:rPr lang="en-US" dirty="0"/>
              <a:t>Examples:</a:t>
            </a:r>
          </a:p>
          <a:p>
            <a:pPr lvl="1">
              <a:lnSpc>
                <a:spcPct val="110000"/>
              </a:lnSpc>
              <a:spcAft>
                <a:spcPts val="1200"/>
              </a:spcAft>
            </a:pPr>
            <a:r>
              <a:rPr lang="en-US" dirty="0"/>
              <a:t>Staffing the front desk</a:t>
            </a:r>
          </a:p>
          <a:p>
            <a:pPr lvl="1">
              <a:lnSpc>
                <a:spcPct val="110000"/>
              </a:lnSpc>
              <a:spcAft>
                <a:spcPts val="1200"/>
              </a:spcAft>
            </a:pPr>
            <a:r>
              <a:rPr lang="en-US" dirty="0"/>
              <a:t>Eliminating provider wait time</a:t>
            </a:r>
          </a:p>
        </p:txBody>
      </p:sp>
      <p:sp>
        <p:nvSpPr>
          <p:cNvPr id="38916"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0C74404-4532-49C9-B78A-2BED1E2D8A4A}" type="slidenum">
              <a:rPr lang="en-US" altLang="en-US" sz="1100" smtClean="0">
                <a:latin typeface="Century Gothic" panose="020B0502020202020204" pitchFamily="34" charset="0"/>
              </a:rPr>
              <a:pPr/>
              <a:t>26</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681186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384048" y="533400"/>
            <a:ext cx="8674100" cy="545110"/>
          </a:xfrm>
        </p:spPr>
        <p:txBody>
          <a:bodyPr/>
          <a:lstStyle/>
          <a:p>
            <a:r>
              <a:rPr lang="en-US" altLang="en-US" dirty="0"/>
              <a:t>Integration </a:t>
            </a:r>
          </a:p>
        </p:txBody>
      </p:sp>
      <p:sp>
        <p:nvSpPr>
          <p:cNvPr id="40963" name="Content Placeholder 2"/>
          <p:cNvSpPr>
            <a:spLocks noGrp="1"/>
          </p:cNvSpPr>
          <p:nvPr>
            <p:ph type="body" sz="quarter" idx="10"/>
          </p:nvPr>
        </p:nvSpPr>
        <p:spPr>
          <a:xfrm>
            <a:off x="384048" y="1600200"/>
            <a:ext cx="8305800" cy="3886200"/>
          </a:xfrm>
        </p:spPr>
        <p:txBody>
          <a:bodyPr/>
          <a:lstStyle/>
          <a:p>
            <a:pPr>
              <a:lnSpc>
                <a:spcPct val="110000"/>
              </a:lnSpc>
              <a:spcAft>
                <a:spcPts val="1200"/>
              </a:spcAft>
            </a:pPr>
            <a:r>
              <a:rPr lang="en-US" altLang="en-US" dirty="0"/>
              <a:t>Designing clinic processes so that they mesh well with high-volume and high-interaction organizations</a:t>
            </a:r>
          </a:p>
          <a:p>
            <a:pPr>
              <a:lnSpc>
                <a:spcPct val="110000"/>
              </a:lnSpc>
              <a:spcAft>
                <a:spcPts val="1200"/>
              </a:spcAft>
            </a:pPr>
            <a:r>
              <a:rPr lang="en-US" altLang="en-US" dirty="0"/>
              <a:t>Example:</a:t>
            </a:r>
          </a:p>
          <a:p>
            <a:pPr lvl="1">
              <a:lnSpc>
                <a:spcPct val="110000"/>
              </a:lnSpc>
              <a:spcAft>
                <a:spcPts val="1200"/>
              </a:spcAft>
            </a:pPr>
            <a:r>
              <a:rPr lang="en-US" altLang="en-US" dirty="0"/>
              <a:t>Electronic interface with </a:t>
            </a:r>
          </a:p>
          <a:p>
            <a:pPr lvl="2">
              <a:lnSpc>
                <a:spcPct val="110000"/>
              </a:lnSpc>
              <a:spcAft>
                <a:spcPts val="1200"/>
              </a:spcAft>
              <a:buFont typeface="Wingdings" panose="05000000000000000000" pitchFamily="2" charset="2"/>
              <a:buChar char="§"/>
            </a:pPr>
            <a:r>
              <a:rPr lang="en-US" altLang="en-US" dirty="0"/>
              <a:t>Claims clearinghouse</a:t>
            </a:r>
          </a:p>
          <a:p>
            <a:pPr lvl="2">
              <a:lnSpc>
                <a:spcPct val="110000"/>
              </a:lnSpc>
              <a:spcAft>
                <a:spcPts val="1200"/>
              </a:spcAft>
              <a:buFont typeface="Wingdings" panose="05000000000000000000" pitchFamily="2" charset="2"/>
              <a:buChar char="§"/>
            </a:pPr>
            <a:r>
              <a:rPr lang="en-US" altLang="en-US" dirty="0"/>
              <a:t>Lab or high-volume diagnostic service</a:t>
            </a:r>
          </a:p>
          <a:p>
            <a:pPr lvl="2">
              <a:lnSpc>
                <a:spcPct val="110000"/>
              </a:lnSpc>
              <a:spcAft>
                <a:spcPts val="1200"/>
              </a:spcAft>
              <a:buFont typeface="Wingdings" panose="05000000000000000000" pitchFamily="2" charset="2"/>
              <a:buChar char="§"/>
            </a:pPr>
            <a:r>
              <a:rPr lang="en-US" altLang="en-US" dirty="0"/>
              <a:t>Local hospital</a:t>
            </a:r>
          </a:p>
        </p:txBody>
      </p:sp>
      <p:sp>
        <p:nvSpPr>
          <p:cNvPr id="4096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1045688-C8B9-49EB-AAF4-A1BECD508479}" type="slidenum">
              <a:rPr lang="en-US" altLang="en-US" sz="1100" smtClean="0">
                <a:latin typeface="Century Gothic" panose="020B0502020202020204" pitchFamily="34" charset="0"/>
              </a:rPr>
              <a:pPr/>
              <a:t>27</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3484116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384048" y="533400"/>
            <a:ext cx="8674100" cy="545110"/>
          </a:xfrm>
        </p:spPr>
        <p:txBody>
          <a:bodyPr/>
          <a:lstStyle/>
          <a:p>
            <a:r>
              <a:rPr lang="en-US" altLang="en-US" dirty="0"/>
              <a:t>Interfacing </a:t>
            </a:r>
          </a:p>
        </p:txBody>
      </p:sp>
      <p:sp>
        <p:nvSpPr>
          <p:cNvPr id="41987" name="Content Placeholder 2"/>
          <p:cNvSpPr>
            <a:spLocks noGrp="1"/>
          </p:cNvSpPr>
          <p:nvPr>
            <p:ph type="body" sz="quarter" idx="10"/>
          </p:nvPr>
        </p:nvSpPr>
        <p:spPr>
          <a:xfrm>
            <a:off x="384048" y="1600200"/>
            <a:ext cx="8305800" cy="4191000"/>
          </a:xfrm>
        </p:spPr>
        <p:txBody>
          <a:bodyPr/>
          <a:lstStyle/>
          <a:p>
            <a:pPr>
              <a:lnSpc>
                <a:spcPct val="110000"/>
              </a:lnSpc>
              <a:spcAft>
                <a:spcPts val="1200"/>
              </a:spcAft>
            </a:pPr>
            <a:r>
              <a:rPr lang="en-US" altLang="en-US" dirty="0"/>
              <a:t>Interfacing means providing common and standard interaction points for high-volume interactions</a:t>
            </a:r>
          </a:p>
          <a:p>
            <a:pPr>
              <a:lnSpc>
                <a:spcPct val="110000"/>
              </a:lnSpc>
              <a:spcAft>
                <a:spcPts val="1200"/>
              </a:spcAft>
            </a:pPr>
            <a:r>
              <a:rPr lang="en-US" altLang="en-US" dirty="0"/>
              <a:t>Example:</a:t>
            </a:r>
          </a:p>
          <a:p>
            <a:pPr lvl="1">
              <a:lnSpc>
                <a:spcPct val="110000"/>
              </a:lnSpc>
              <a:spcAft>
                <a:spcPts val="1200"/>
              </a:spcAft>
            </a:pPr>
            <a:r>
              <a:rPr lang="en-US" altLang="en-US" dirty="0"/>
              <a:t>All labs come through a lab interface</a:t>
            </a:r>
          </a:p>
          <a:p>
            <a:pPr lvl="1">
              <a:lnSpc>
                <a:spcPct val="110000"/>
              </a:lnSpc>
              <a:spcAft>
                <a:spcPts val="1200"/>
              </a:spcAft>
            </a:pPr>
            <a:r>
              <a:rPr lang="en-US" altLang="en-US" dirty="0"/>
              <a:t>Online appointment scheduling</a:t>
            </a:r>
          </a:p>
          <a:p>
            <a:pPr lvl="1">
              <a:lnSpc>
                <a:spcPct val="110000"/>
              </a:lnSpc>
              <a:spcAft>
                <a:spcPts val="1200"/>
              </a:spcAft>
            </a:pPr>
            <a:r>
              <a:rPr lang="en-US" altLang="en-US" dirty="0"/>
              <a:t>All documents are received in one place and processed</a:t>
            </a:r>
          </a:p>
        </p:txBody>
      </p:sp>
      <p:sp>
        <p:nvSpPr>
          <p:cNvPr id="4198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A480EB7-79EC-4DAC-8926-749784974476}" type="slidenum">
              <a:rPr lang="en-US" altLang="en-US" sz="1100" smtClean="0">
                <a:latin typeface="Century Gothic" panose="020B0502020202020204" pitchFamily="34" charset="0"/>
              </a:rPr>
              <a:pPr/>
              <a:t>28</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19733400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384048" y="533400"/>
            <a:ext cx="8674100" cy="545110"/>
          </a:xfrm>
        </p:spPr>
        <p:txBody>
          <a:bodyPr/>
          <a:lstStyle/>
          <a:p>
            <a:r>
              <a:rPr lang="en-US" altLang="en-US" dirty="0"/>
              <a:t>As Few Hands as Possible </a:t>
            </a:r>
          </a:p>
        </p:txBody>
      </p:sp>
      <p:sp>
        <p:nvSpPr>
          <p:cNvPr id="44035" name="Content Placeholder 2"/>
          <p:cNvSpPr>
            <a:spLocks noGrp="1"/>
          </p:cNvSpPr>
          <p:nvPr>
            <p:ph type="body" sz="quarter" idx="10"/>
          </p:nvPr>
        </p:nvSpPr>
        <p:spPr>
          <a:xfrm>
            <a:off x="384048" y="1600200"/>
            <a:ext cx="8305800" cy="3505200"/>
          </a:xfrm>
        </p:spPr>
        <p:txBody>
          <a:bodyPr/>
          <a:lstStyle/>
          <a:p>
            <a:pPr>
              <a:lnSpc>
                <a:spcPct val="110000"/>
              </a:lnSpc>
              <a:spcAft>
                <a:spcPts val="1200"/>
              </a:spcAft>
            </a:pPr>
            <a:r>
              <a:rPr lang="en-US" altLang="en-US" dirty="0"/>
              <a:t>Design processes to involve as few roles and people as possible</a:t>
            </a:r>
          </a:p>
          <a:p>
            <a:pPr lvl="1">
              <a:lnSpc>
                <a:spcPct val="110000"/>
              </a:lnSpc>
              <a:spcAft>
                <a:spcPts val="1200"/>
              </a:spcAft>
            </a:pPr>
            <a:r>
              <a:rPr lang="en-US" altLang="en-US" dirty="0"/>
              <a:t>Eliminate unnecessary delays</a:t>
            </a:r>
          </a:p>
          <a:p>
            <a:pPr lvl="1">
              <a:lnSpc>
                <a:spcPct val="110000"/>
              </a:lnSpc>
              <a:spcAft>
                <a:spcPts val="1200"/>
              </a:spcAft>
            </a:pPr>
            <a:r>
              <a:rPr lang="en-US" altLang="en-US" dirty="0"/>
              <a:t>Eliminate hand-offs</a:t>
            </a:r>
          </a:p>
          <a:p>
            <a:pPr lvl="1">
              <a:lnSpc>
                <a:spcPct val="110000"/>
              </a:lnSpc>
              <a:spcAft>
                <a:spcPts val="1200"/>
              </a:spcAft>
            </a:pPr>
            <a:r>
              <a:rPr lang="en-US" altLang="en-US" dirty="0"/>
              <a:t>Avoid communication errors</a:t>
            </a:r>
          </a:p>
          <a:p>
            <a:pPr>
              <a:lnSpc>
                <a:spcPct val="110000"/>
              </a:lnSpc>
              <a:spcAft>
                <a:spcPts val="1200"/>
              </a:spcAft>
            </a:pPr>
            <a:r>
              <a:rPr lang="en-US" altLang="en-US" dirty="0"/>
              <a:t>Avoid splitting responsibilities across departments or organizations</a:t>
            </a:r>
          </a:p>
        </p:txBody>
      </p:sp>
      <p:sp>
        <p:nvSpPr>
          <p:cNvPr id="44036"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A928096-AC28-4143-8B97-EEB69D00AAD2}" type="slidenum">
              <a:rPr lang="en-US" altLang="en-US" sz="1100" smtClean="0">
                <a:latin typeface="Century Gothic" panose="020B0502020202020204" pitchFamily="34" charset="0"/>
              </a:rPr>
              <a:pPr/>
              <a:t>29</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470870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384048" y="533400"/>
            <a:ext cx="8674100" cy="545110"/>
          </a:xfrm>
        </p:spPr>
        <p:txBody>
          <a:bodyPr/>
          <a:lstStyle/>
          <a:p>
            <a:r>
              <a:rPr lang="en-US" altLang="en-US" dirty="0"/>
              <a:t>Process Redesign </a:t>
            </a:r>
            <a:endParaRPr lang="en-US" altLang="en-US" sz="2400" b="0" dirty="0">
              <a:solidFill>
                <a:srgbClr val="1E1860"/>
              </a:solidFill>
            </a:endParaRPr>
          </a:p>
        </p:txBody>
      </p:sp>
      <p:sp>
        <p:nvSpPr>
          <p:cNvPr id="3" name="Content Placeholder 2"/>
          <p:cNvSpPr>
            <a:spLocks noGrp="1"/>
          </p:cNvSpPr>
          <p:nvPr>
            <p:ph type="body" sz="quarter" idx="10"/>
          </p:nvPr>
        </p:nvSpPr>
        <p:spPr/>
        <p:txBody>
          <a:bodyPr/>
          <a:lstStyle/>
          <a:p>
            <a:pPr>
              <a:lnSpc>
                <a:spcPct val="110000"/>
              </a:lnSpc>
              <a:spcAft>
                <a:spcPts val="1200"/>
              </a:spcAft>
            </a:pPr>
            <a:r>
              <a:rPr lang="en-US" dirty="0"/>
              <a:t>Objectives and goals of process redesign</a:t>
            </a:r>
          </a:p>
          <a:p>
            <a:pPr>
              <a:lnSpc>
                <a:spcPct val="110000"/>
              </a:lnSpc>
              <a:spcAft>
                <a:spcPts val="1200"/>
              </a:spcAft>
            </a:pPr>
            <a:r>
              <a:rPr lang="en-US" dirty="0"/>
              <a:t>Unproductive work</a:t>
            </a:r>
          </a:p>
          <a:p>
            <a:pPr>
              <a:lnSpc>
                <a:spcPct val="110000"/>
              </a:lnSpc>
              <a:spcAft>
                <a:spcPts val="1200"/>
              </a:spcAft>
            </a:pPr>
            <a:r>
              <a:rPr lang="en-US" dirty="0"/>
              <a:t>Twenty-seven strategies for optimizing processes</a:t>
            </a:r>
          </a:p>
          <a:p>
            <a:pPr>
              <a:lnSpc>
                <a:spcPct val="110000"/>
              </a:lnSpc>
              <a:spcAft>
                <a:spcPts val="1200"/>
              </a:spcAft>
            </a:pPr>
            <a:r>
              <a:rPr lang="en-US" dirty="0"/>
              <a:t>An example of each optimization strategy </a:t>
            </a:r>
          </a:p>
          <a:p>
            <a:endParaRPr lang="en-US" dirty="0"/>
          </a:p>
          <a:p>
            <a:endParaRPr lang="en-US" dirty="0"/>
          </a:p>
        </p:txBody>
      </p:sp>
      <p:sp>
        <p:nvSpPr>
          <p:cNvPr id="14340"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F59CD10-39C1-40C0-BD44-326BF8D8DAFC}" type="slidenum">
              <a:rPr lang="en-US" altLang="en-US" sz="1100" smtClean="0">
                <a:latin typeface="Century Gothic" panose="020B0502020202020204" pitchFamily="34" charset="0"/>
              </a:rPr>
              <a:pPr/>
              <a:t>3</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Topics—Lecture A</a:t>
            </a:r>
          </a:p>
        </p:txBody>
      </p:sp>
    </p:spTree>
    <p:extLst>
      <p:ext uri="{BB962C8B-B14F-4D97-AF65-F5344CB8AC3E}">
        <p14:creationId xmlns:p14="http://schemas.microsoft.com/office/powerpoint/2010/main" val="32903293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384048" y="533400"/>
            <a:ext cx="8674100" cy="545110"/>
          </a:xfrm>
        </p:spPr>
        <p:txBody>
          <a:bodyPr/>
          <a:lstStyle/>
          <a:p>
            <a:r>
              <a:rPr lang="en-US" altLang="en-US" dirty="0"/>
              <a:t>Outsourcing, Trusted Party </a:t>
            </a:r>
          </a:p>
        </p:txBody>
      </p:sp>
      <p:sp>
        <p:nvSpPr>
          <p:cNvPr id="45059" name="Content Placeholder 2"/>
          <p:cNvSpPr>
            <a:spLocks noGrp="1"/>
          </p:cNvSpPr>
          <p:nvPr>
            <p:ph type="body" sz="quarter" idx="10"/>
          </p:nvPr>
        </p:nvSpPr>
        <p:spPr>
          <a:xfrm>
            <a:off x="384048" y="1600200"/>
            <a:ext cx="8305800" cy="3276600"/>
          </a:xfrm>
        </p:spPr>
        <p:txBody>
          <a:bodyPr/>
          <a:lstStyle/>
          <a:p>
            <a:pPr>
              <a:lnSpc>
                <a:spcPct val="110000"/>
              </a:lnSpc>
              <a:spcAft>
                <a:spcPts val="1200"/>
              </a:spcAft>
            </a:pPr>
            <a:r>
              <a:rPr lang="en-US" altLang="en-US" dirty="0"/>
              <a:t>If others can do things better or more efficiently than the clinic, consider outsourcing</a:t>
            </a:r>
          </a:p>
          <a:p>
            <a:pPr>
              <a:lnSpc>
                <a:spcPct val="110000"/>
              </a:lnSpc>
              <a:spcAft>
                <a:spcPts val="1200"/>
              </a:spcAft>
            </a:pPr>
            <a:r>
              <a:rPr lang="en-US" altLang="en-US" dirty="0"/>
              <a:t>Examples:</a:t>
            </a:r>
          </a:p>
          <a:p>
            <a:pPr lvl="1">
              <a:lnSpc>
                <a:spcPct val="110000"/>
              </a:lnSpc>
              <a:spcAft>
                <a:spcPts val="1200"/>
              </a:spcAft>
            </a:pPr>
            <a:r>
              <a:rPr lang="en-US" altLang="en-US" dirty="0"/>
              <a:t>Responding to requests for records</a:t>
            </a:r>
          </a:p>
          <a:p>
            <a:pPr lvl="1">
              <a:lnSpc>
                <a:spcPct val="110000"/>
              </a:lnSpc>
              <a:spcAft>
                <a:spcPts val="1200"/>
              </a:spcAft>
            </a:pPr>
            <a:r>
              <a:rPr lang="en-US" altLang="en-US" dirty="0"/>
              <a:t>Using an external lab or diagnostic testing service</a:t>
            </a:r>
          </a:p>
          <a:p>
            <a:pPr lvl="1">
              <a:lnSpc>
                <a:spcPct val="110000"/>
              </a:lnSpc>
              <a:spcAft>
                <a:spcPts val="1200"/>
              </a:spcAft>
            </a:pPr>
            <a:r>
              <a:rPr lang="en-US" altLang="en-US" dirty="0"/>
              <a:t>Hosting the medical record software and information technology support</a:t>
            </a:r>
          </a:p>
        </p:txBody>
      </p:sp>
      <p:sp>
        <p:nvSpPr>
          <p:cNvPr id="45060"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8E65382-922E-491E-8285-A897A4661CA6}" type="slidenum">
              <a:rPr lang="en-US" altLang="en-US" sz="1100" smtClean="0">
                <a:latin typeface="Century Gothic" panose="020B0502020202020204" pitchFamily="34" charset="0"/>
              </a:rPr>
              <a:pPr/>
              <a:t>30</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40387146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384048" y="533400"/>
            <a:ext cx="8674100" cy="545110"/>
          </a:xfrm>
        </p:spPr>
        <p:txBody>
          <a:bodyPr/>
          <a:lstStyle/>
          <a:p>
            <a:r>
              <a:rPr lang="en-US" altLang="en-US" dirty="0"/>
              <a:t>Process Types</a:t>
            </a:r>
          </a:p>
        </p:txBody>
      </p:sp>
      <p:sp>
        <p:nvSpPr>
          <p:cNvPr id="46083"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Process analysis should have identified:</a:t>
            </a:r>
          </a:p>
          <a:p>
            <a:pPr lvl="1"/>
            <a:r>
              <a:rPr lang="en-US" altLang="en-US" dirty="0"/>
              <a:t>Main clinic work streams</a:t>
            </a:r>
          </a:p>
          <a:p>
            <a:pPr lvl="1"/>
            <a:r>
              <a:rPr lang="en-US" altLang="en-US" dirty="0"/>
              <a:t>Processes </a:t>
            </a:r>
          </a:p>
          <a:p>
            <a:endParaRPr lang="en-US" altLang="en-US" dirty="0"/>
          </a:p>
        </p:txBody>
      </p:sp>
      <p:sp>
        <p:nvSpPr>
          <p:cNvPr id="4608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DD1EB50-2DCA-4A4F-9177-6937631C6DF8}" type="slidenum">
              <a:rPr lang="en-US" altLang="en-US" sz="1100" smtClean="0">
                <a:latin typeface="Century Gothic" panose="020B0502020202020204" pitchFamily="34" charset="0"/>
              </a:rPr>
              <a:pPr/>
              <a:t>31</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1511619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384048" y="533400"/>
            <a:ext cx="8674100" cy="545110"/>
          </a:xfrm>
        </p:spPr>
        <p:txBody>
          <a:bodyPr/>
          <a:lstStyle/>
          <a:p>
            <a:r>
              <a:rPr lang="en-US" altLang="en-US" dirty="0"/>
              <a:t>Eliminate Queues and Batching</a:t>
            </a:r>
          </a:p>
        </p:txBody>
      </p:sp>
      <p:sp>
        <p:nvSpPr>
          <p:cNvPr id="47107" name="Content Placeholder 2"/>
          <p:cNvSpPr>
            <a:spLocks noGrp="1"/>
          </p:cNvSpPr>
          <p:nvPr>
            <p:ph type="body" sz="quarter" idx="10"/>
          </p:nvPr>
        </p:nvSpPr>
        <p:spPr>
          <a:xfrm>
            <a:off x="384048" y="1591056"/>
            <a:ext cx="8305800" cy="3438144"/>
          </a:xfrm>
        </p:spPr>
        <p:txBody>
          <a:bodyPr/>
          <a:lstStyle/>
          <a:p>
            <a:r>
              <a:rPr lang="en-US" altLang="en-US" dirty="0"/>
              <a:t>Queues and batches cause delays and wait time</a:t>
            </a:r>
          </a:p>
          <a:p>
            <a:pPr>
              <a:lnSpc>
                <a:spcPct val="110000"/>
              </a:lnSpc>
              <a:spcAft>
                <a:spcPts val="1200"/>
              </a:spcAft>
            </a:pPr>
            <a:r>
              <a:rPr lang="en-US" altLang="en-US" dirty="0"/>
              <a:t>Instead assign work as it comes in to a person responsible for seeing it through to completion</a:t>
            </a:r>
          </a:p>
          <a:p>
            <a:r>
              <a:rPr lang="en-US" altLang="en-US" dirty="0"/>
              <a:t>Examples:</a:t>
            </a:r>
          </a:p>
          <a:p>
            <a:pPr lvl="1"/>
            <a:r>
              <a:rPr lang="en-US" altLang="en-US" dirty="0"/>
              <a:t>Same-day appointment guaranteed</a:t>
            </a:r>
          </a:p>
          <a:p>
            <a:pPr lvl="1"/>
            <a:r>
              <a:rPr lang="en-US" altLang="en-US" dirty="0"/>
              <a:t>Assigning a person to handle prescription refills that are called in by patients or pharmacies</a:t>
            </a:r>
          </a:p>
        </p:txBody>
      </p:sp>
      <p:sp>
        <p:nvSpPr>
          <p:cNvPr id="4710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97335E7-BA39-4507-A21D-DE667BF0BB1E}" type="slidenum">
              <a:rPr lang="en-US" altLang="en-US" sz="1100" smtClean="0">
                <a:latin typeface="Century Gothic" panose="020B0502020202020204" pitchFamily="34" charset="0"/>
              </a:rPr>
              <a:pPr/>
              <a:t>32</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42711771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384048" y="533400"/>
            <a:ext cx="8674100" cy="545110"/>
          </a:xfrm>
        </p:spPr>
        <p:txBody>
          <a:bodyPr/>
          <a:lstStyle/>
          <a:p>
            <a:r>
              <a:rPr lang="en-US" altLang="en-US" dirty="0"/>
              <a:t>Parallelism, Resequencing </a:t>
            </a:r>
          </a:p>
        </p:txBody>
      </p:sp>
      <p:sp>
        <p:nvSpPr>
          <p:cNvPr id="48131" name="Content Placeholder 2"/>
          <p:cNvSpPr>
            <a:spLocks noGrp="1"/>
          </p:cNvSpPr>
          <p:nvPr>
            <p:ph type="body" sz="quarter" idx="10"/>
          </p:nvPr>
        </p:nvSpPr>
        <p:spPr>
          <a:xfrm>
            <a:off x="384048" y="1600200"/>
            <a:ext cx="8305800" cy="3429000"/>
          </a:xfrm>
        </p:spPr>
        <p:txBody>
          <a:bodyPr/>
          <a:lstStyle/>
          <a:p>
            <a:pPr>
              <a:lnSpc>
                <a:spcPct val="110000"/>
              </a:lnSpc>
              <a:spcAft>
                <a:spcPts val="1200"/>
              </a:spcAft>
            </a:pPr>
            <a:r>
              <a:rPr lang="en-US" altLang="en-US" dirty="0"/>
              <a:t>Anything that can be done in parallel should be done in parallel </a:t>
            </a:r>
          </a:p>
          <a:p>
            <a:pPr lvl="1">
              <a:lnSpc>
                <a:spcPct val="110000"/>
              </a:lnSpc>
              <a:spcAft>
                <a:spcPts val="1200"/>
              </a:spcAft>
            </a:pPr>
            <a:r>
              <a:rPr lang="en-US" altLang="en-US" dirty="0"/>
              <a:t>Rather than waiting for another step to be completed</a:t>
            </a:r>
          </a:p>
          <a:p>
            <a:pPr>
              <a:lnSpc>
                <a:spcPct val="110000"/>
              </a:lnSpc>
              <a:spcAft>
                <a:spcPts val="1200"/>
              </a:spcAft>
            </a:pPr>
            <a:r>
              <a:rPr lang="en-US" altLang="en-US" dirty="0"/>
              <a:t>Resequence process steps to accomplish tasks as early in the process as possible</a:t>
            </a:r>
          </a:p>
          <a:p>
            <a:pPr>
              <a:lnSpc>
                <a:spcPct val="110000"/>
              </a:lnSpc>
              <a:spcAft>
                <a:spcPts val="1200"/>
              </a:spcAft>
            </a:pPr>
            <a:endParaRPr lang="en-US" altLang="en-US" dirty="0"/>
          </a:p>
          <a:p>
            <a:pPr>
              <a:lnSpc>
                <a:spcPct val="110000"/>
              </a:lnSpc>
              <a:spcAft>
                <a:spcPts val="1200"/>
              </a:spcAft>
            </a:pPr>
            <a:endParaRPr lang="en-US" altLang="en-US" dirty="0"/>
          </a:p>
        </p:txBody>
      </p:sp>
      <p:sp>
        <p:nvSpPr>
          <p:cNvPr id="48132"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DAD3A69-E086-4602-8C23-730B8C18EA11}" type="slidenum">
              <a:rPr lang="en-US" altLang="en-US" sz="1100" smtClean="0">
                <a:latin typeface="Century Gothic" panose="020B0502020202020204" pitchFamily="34" charset="0"/>
              </a:rPr>
              <a:pPr/>
              <a:t>33</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41197795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384048" y="533400"/>
            <a:ext cx="8674100" cy="545110"/>
          </a:xfrm>
        </p:spPr>
        <p:txBody>
          <a:bodyPr/>
          <a:lstStyle/>
          <a:p>
            <a:r>
              <a:rPr lang="en-US" altLang="en-US" dirty="0"/>
              <a:t>Task Elimination</a:t>
            </a:r>
          </a:p>
        </p:txBody>
      </p:sp>
      <p:sp>
        <p:nvSpPr>
          <p:cNvPr id="50179" name="Content Placeholder 2"/>
          <p:cNvSpPr>
            <a:spLocks noGrp="1"/>
          </p:cNvSpPr>
          <p:nvPr>
            <p:ph type="body" sz="quarter" idx="10"/>
          </p:nvPr>
        </p:nvSpPr>
        <p:spPr>
          <a:xfrm>
            <a:off x="384048" y="1600200"/>
            <a:ext cx="8305800" cy="3200400"/>
          </a:xfrm>
        </p:spPr>
        <p:txBody>
          <a:bodyPr/>
          <a:lstStyle/>
          <a:p>
            <a:pPr>
              <a:lnSpc>
                <a:spcPct val="110000"/>
              </a:lnSpc>
              <a:spcAft>
                <a:spcPts val="1200"/>
              </a:spcAft>
            </a:pPr>
            <a:r>
              <a:rPr lang="en-US" altLang="en-US" dirty="0"/>
              <a:t>Getting rid of steps that do not add value</a:t>
            </a:r>
          </a:p>
          <a:p>
            <a:pPr>
              <a:lnSpc>
                <a:spcPct val="110000"/>
              </a:lnSpc>
              <a:spcAft>
                <a:spcPts val="1200"/>
              </a:spcAft>
            </a:pPr>
            <a:r>
              <a:rPr lang="en-US" altLang="en-US" dirty="0"/>
              <a:t>Examples:</a:t>
            </a:r>
          </a:p>
          <a:p>
            <a:pPr lvl="1">
              <a:lnSpc>
                <a:spcPct val="110000"/>
              </a:lnSpc>
              <a:spcAft>
                <a:spcPts val="1200"/>
              </a:spcAft>
            </a:pPr>
            <a:r>
              <a:rPr lang="en-US" altLang="en-US" dirty="0"/>
              <a:t>ePrescribing</a:t>
            </a:r>
          </a:p>
          <a:p>
            <a:pPr lvl="1">
              <a:lnSpc>
                <a:spcPct val="110000"/>
              </a:lnSpc>
              <a:spcAft>
                <a:spcPts val="1200"/>
              </a:spcAft>
            </a:pPr>
            <a:r>
              <a:rPr lang="en-US" altLang="en-US" dirty="0"/>
              <a:t>Getting rid of redundant work</a:t>
            </a:r>
          </a:p>
          <a:p>
            <a:pPr lvl="1">
              <a:lnSpc>
                <a:spcPct val="110000"/>
              </a:lnSpc>
              <a:spcAft>
                <a:spcPts val="1200"/>
              </a:spcAft>
            </a:pPr>
            <a:r>
              <a:rPr lang="en-US" altLang="en-US" dirty="0"/>
              <a:t>Automating steps</a:t>
            </a:r>
          </a:p>
          <a:p>
            <a:pPr>
              <a:lnSpc>
                <a:spcPct val="110000"/>
              </a:lnSpc>
              <a:spcAft>
                <a:spcPts val="1200"/>
              </a:spcAft>
            </a:pPr>
            <a:endParaRPr lang="en-US" altLang="en-US" dirty="0"/>
          </a:p>
        </p:txBody>
      </p:sp>
      <p:sp>
        <p:nvSpPr>
          <p:cNvPr id="50180"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D067D3D-A01B-4E0D-81C7-9F3A67A567DC}" type="slidenum">
              <a:rPr lang="en-US" altLang="en-US" sz="1100" smtClean="0">
                <a:latin typeface="Century Gothic" panose="020B0502020202020204" pitchFamily="34" charset="0"/>
              </a:rPr>
              <a:pPr/>
              <a:t>34</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1824387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384048" y="533400"/>
            <a:ext cx="8674100" cy="545110"/>
          </a:xfrm>
        </p:spPr>
        <p:txBody>
          <a:bodyPr/>
          <a:lstStyle/>
          <a:p>
            <a:r>
              <a:rPr lang="en-US" altLang="en-US" dirty="0"/>
              <a:t>Specialist-Generalist</a:t>
            </a:r>
          </a:p>
        </p:txBody>
      </p:sp>
      <p:sp>
        <p:nvSpPr>
          <p:cNvPr id="51203" name="Content Placeholder 2"/>
          <p:cNvSpPr>
            <a:spLocks noGrp="1"/>
          </p:cNvSpPr>
          <p:nvPr>
            <p:ph type="body" sz="quarter" idx="10"/>
          </p:nvPr>
        </p:nvSpPr>
        <p:spPr>
          <a:xfrm>
            <a:off x="384048" y="1600200"/>
            <a:ext cx="8305800" cy="3733800"/>
          </a:xfrm>
        </p:spPr>
        <p:txBody>
          <a:bodyPr/>
          <a:lstStyle/>
          <a:p>
            <a:pPr>
              <a:lnSpc>
                <a:spcPct val="110000"/>
              </a:lnSpc>
              <a:spcAft>
                <a:spcPts val="1200"/>
              </a:spcAft>
            </a:pPr>
            <a:r>
              <a:rPr lang="en-US" altLang="en-US" dirty="0"/>
              <a:t>Some things are more efficient if a person handles only one type of issue </a:t>
            </a:r>
          </a:p>
          <a:p>
            <a:pPr>
              <a:lnSpc>
                <a:spcPct val="110000"/>
              </a:lnSpc>
              <a:spcAft>
                <a:spcPts val="1200"/>
              </a:spcAft>
            </a:pPr>
            <a:r>
              <a:rPr lang="en-US" altLang="en-US" dirty="0"/>
              <a:t>Other situations require people who wear many hats</a:t>
            </a:r>
          </a:p>
          <a:p>
            <a:pPr>
              <a:lnSpc>
                <a:spcPct val="110000"/>
              </a:lnSpc>
              <a:spcAft>
                <a:spcPts val="1200"/>
              </a:spcAft>
            </a:pPr>
            <a:r>
              <a:rPr lang="en-US" altLang="en-US" dirty="0"/>
              <a:t>Choice, specialist or generalist, depends on:</a:t>
            </a:r>
          </a:p>
          <a:p>
            <a:pPr lvl="1">
              <a:lnSpc>
                <a:spcPct val="110000"/>
              </a:lnSpc>
              <a:spcAft>
                <a:spcPts val="1200"/>
              </a:spcAft>
            </a:pPr>
            <a:r>
              <a:rPr lang="en-US" altLang="en-US" dirty="0"/>
              <a:t>Training and skill level required for a task </a:t>
            </a:r>
          </a:p>
          <a:p>
            <a:pPr lvl="1">
              <a:lnSpc>
                <a:spcPct val="110000"/>
              </a:lnSpc>
              <a:spcAft>
                <a:spcPts val="1200"/>
              </a:spcAft>
            </a:pPr>
            <a:r>
              <a:rPr lang="en-US" altLang="en-US" dirty="0"/>
              <a:t>How easy a task is to do when it is not a main focus of someone's effort</a:t>
            </a:r>
          </a:p>
          <a:p>
            <a:pPr lvl="1">
              <a:lnSpc>
                <a:spcPct val="110000"/>
              </a:lnSpc>
              <a:spcAft>
                <a:spcPts val="1200"/>
              </a:spcAft>
            </a:pPr>
            <a:r>
              <a:rPr lang="en-US" altLang="en-US" dirty="0"/>
              <a:t>Size and volume of the clinic</a:t>
            </a:r>
          </a:p>
        </p:txBody>
      </p:sp>
      <p:sp>
        <p:nvSpPr>
          <p:cNvPr id="5120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CF6F859-B288-4686-8E4D-8175F00E4058}" type="slidenum">
              <a:rPr lang="en-US" altLang="en-US" sz="1100" smtClean="0">
                <a:latin typeface="Century Gothic" panose="020B0502020202020204" pitchFamily="34" charset="0"/>
              </a:rPr>
              <a:pPr/>
              <a:t>35</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10825387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84048" y="533400"/>
            <a:ext cx="8674100" cy="545110"/>
          </a:xfrm>
        </p:spPr>
        <p:txBody>
          <a:bodyPr/>
          <a:lstStyle/>
          <a:p>
            <a:r>
              <a:rPr lang="en-US" altLang="en-US" dirty="0"/>
              <a:t>Triage</a:t>
            </a:r>
          </a:p>
        </p:txBody>
      </p:sp>
      <p:sp>
        <p:nvSpPr>
          <p:cNvPr id="52227" name="Content Placeholder 2"/>
          <p:cNvSpPr>
            <a:spLocks noGrp="1"/>
          </p:cNvSpPr>
          <p:nvPr>
            <p:ph type="body" sz="quarter" idx="10"/>
          </p:nvPr>
        </p:nvSpPr>
        <p:spPr>
          <a:xfrm>
            <a:off x="384048" y="1600200"/>
            <a:ext cx="8305800" cy="4267200"/>
          </a:xfrm>
        </p:spPr>
        <p:txBody>
          <a:bodyPr/>
          <a:lstStyle/>
          <a:p>
            <a:pPr>
              <a:lnSpc>
                <a:spcPct val="110000"/>
              </a:lnSpc>
              <a:spcAft>
                <a:spcPts val="1200"/>
              </a:spcAft>
            </a:pPr>
            <a:r>
              <a:rPr lang="en-US" altLang="en-US" dirty="0"/>
              <a:t>Related to the specialist-generalist concept</a:t>
            </a:r>
          </a:p>
          <a:p>
            <a:pPr>
              <a:lnSpc>
                <a:spcPct val="110000"/>
              </a:lnSpc>
              <a:spcAft>
                <a:spcPts val="1200"/>
              </a:spcAft>
            </a:pPr>
            <a:r>
              <a:rPr lang="en-US" altLang="en-US" dirty="0"/>
              <a:t>Means there is an initial sorting step</a:t>
            </a:r>
          </a:p>
          <a:p>
            <a:pPr lvl="1">
              <a:lnSpc>
                <a:spcPct val="110000"/>
              </a:lnSpc>
              <a:spcAft>
                <a:spcPts val="1200"/>
              </a:spcAft>
            </a:pPr>
            <a:r>
              <a:rPr lang="en-US" altLang="en-US" dirty="0"/>
              <a:t>Things requiring specialist attention are sent to specialists </a:t>
            </a:r>
          </a:p>
          <a:p>
            <a:pPr lvl="1">
              <a:lnSpc>
                <a:spcPct val="110000"/>
              </a:lnSpc>
              <a:spcAft>
                <a:spcPts val="1200"/>
              </a:spcAft>
            </a:pPr>
            <a:r>
              <a:rPr lang="en-US" altLang="en-US" dirty="0"/>
              <a:t>Others are sent where they are most efficiently handled</a:t>
            </a:r>
          </a:p>
          <a:p>
            <a:pPr>
              <a:lnSpc>
                <a:spcPct val="110000"/>
              </a:lnSpc>
              <a:spcAft>
                <a:spcPts val="1200"/>
              </a:spcAft>
            </a:pPr>
            <a:r>
              <a:rPr lang="en-US" altLang="en-US" dirty="0"/>
              <a:t>Example:</a:t>
            </a:r>
          </a:p>
          <a:p>
            <a:pPr lvl="1">
              <a:lnSpc>
                <a:spcPct val="110000"/>
              </a:lnSpc>
              <a:spcAft>
                <a:spcPts val="1200"/>
              </a:spcAft>
            </a:pPr>
            <a:r>
              <a:rPr lang="en-US" altLang="en-US" dirty="0"/>
              <a:t>Triage nurse in an emergency department ensures that urgent patients get seen first and less serious patients wait longer</a:t>
            </a:r>
          </a:p>
        </p:txBody>
      </p:sp>
      <p:sp>
        <p:nvSpPr>
          <p:cNvPr id="5222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53DA5F7-069B-4206-A1BA-3D6DE57C1A2B}" type="slidenum">
              <a:rPr lang="en-US" altLang="en-US" sz="1100" smtClean="0">
                <a:latin typeface="Century Gothic" panose="020B0502020202020204" pitchFamily="34" charset="0"/>
              </a:rPr>
              <a:pPr/>
              <a:t>36</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41928069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384048" y="533400"/>
            <a:ext cx="8674100" cy="545110"/>
          </a:xfrm>
        </p:spPr>
        <p:txBody>
          <a:bodyPr/>
          <a:lstStyle/>
          <a:p>
            <a:r>
              <a:rPr lang="en-US" altLang="en-US" dirty="0"/>
              <a:t>Types of Changes</a:t>
            </a:r>
          </a:p>
        </p:txBody>
      </p:sp>
      <p:sp>
        <p:nvSpPr>
          <p:cNvPr id="53251" name="Content Placeholder 2"/>
          <p:cNvSpPr>
            <a:spLocks noGrp="1"/>
          </p:cNvSpPr>
          <p:nvPr>
            <p:ph type="body" sz="quarter" idx="10"/>
          </p:nvPr>
        </p:nvSpPr>
        <p:spPr>
          <a:xfrm>
            <a:off x="384048" y="1600200"/>
            <a:ext cx="8305800" cy="5029200"/>
          </a:xfrm>
        </p:spPr>
        <p:txBody>
          <a:bodyPr/>
          <a:lstStyle/>
          <a:p>
            <a:pPr>
              <a:lnSpc>
                <a:spcPct val="110000"/>
              </a:lnSpc>
              <a:spcAft>
                <a:spcPts val="1200"/>
              </a:spcAft>
            </a:pPr>
            <a:r>
              <a:rPr lang="en-US" altLang="en-US" dirty="0"/>
              <a:t>Some process changes are large </a:t>
            </a:r>
          </a:p>
          <a:p>
            <a:pPr lvl="1">
              <a:lnSpc>
                <a:spcPct val="110000"/>
              </a:lnSpc>
              <a:spcAft>
                <a:spcPts val="1200"/>
              </a:spcAft>
            </a:pPr>
            <a:r>
              <a:rPr lang="ja-JP" altLang="en-US" dirty="0"/>
              <a:t>“</a:t>
            </a:r>
            <a:r>
              <a:rPr lang="en-US" altLang="ja-JP" dirty="0"/>
              <a:t>Breakthroughs</a:t>
            </a:r>
            <a:r>
              <a:rPr lang="ja-JP" altLang="en-US" dirty="0"/>
              <a:t>”</a:t>
            </a:r>
            <a:endParaRPr lang="en-US" altLang="ja-JP" dirty="0"/>
          </a:p>
          <a:p>
            <a:pPr lvl="1">
              <a:lnSpc>
                <a:spcPct val="110000"/>
              </a:lnSpc>
              <a:spcAft>
                <a:spcPts val="1200"/>
              </a:spcAft>
            </a:pPr>
            <a:r>
              <a:rPr lang="en-US" altLang="en-US" dirty="0"/>
              <a:t>Major shifts in the way work is done</a:t>
            </a:r>
          </a:p>
          <a:p>
            <a:pPr lvl="1">
              <a:lnSpc>
                <a:spcPct val="110000"/>
              </a:lnSpc>
              <a:spcAft>
                <a:spcPts val="1200"/>
              </a:spcAft>
            </a:pPr>
            <a:r>
              <a:rPr lang="en-US" altLang="en-US" dirty="0"/>
              <a:t>Great improvements in performance</a:t>
            </a:r>
          </a:p>
          <a:p>
            <a:pPr lvl="1">
              <a:lnSpc>
                <a:spcPct val="110000"/>
              </a:lnSpc>
              <a:spcAft>
                <a:spcPts val="1200"/>
              </a:spcAft>
            </a:pPr>
            <a:r>
              <a:rPr lang="en-US" altLang="en-US" dirty="0"/>
              <a:t>Usually takes more preparation, planning, and innovation</a:t>
            </a:r>
          </a:p>
          <a:p>
            <a:pPr>
              <a:lnSpc>
                <a:spcPct val="110000"/>
              </a:lnSpc>
              <a:spcAft>
                <a:spcPts val="1200"/>
              </a:spcAft>
            </a:pPr>
            <a:r>
              <a:rPr lang="en-US" altLang="en-US" dirty="0"/>
              <a:t>Other changes are small incremental advances</a:t>
            </a:r>
          </a:p>
          <a:p>
            <a:pPr>
              <a:lnSpc>
                <a:spcPct val="110000"/>
              </a:lnSpc>
              <a:spcAft>
                <a:spcPts val="1200"/>
              </a:spcAft>
            </a:pPr>
            <a:r>
              <a:rPr lang="en-US" altLang="en-US" dirty="0"/>
              <a:t>Many of the strategies discussed here can be either</a:t>
            </a:r>
          </a:p>
          <a:p>
            <a:pPr>
              <a:lnSpc>
                <a:spcPct val="110000"/>
              </a:lnSpc>
              <a:spcAft>
                <a:spcPts val="1200"/>
              </a:spcAft>
            </a:pPr>
            <a:r>
              <a:rPr lang="en-US" altLang="en-US" dirty="0"/>
              <a:t>The former usually takes more preparation and planning, and of course innovation</a:t>
            </a:r>
          </a:p>
        </p:txBody>
      </p:sp>
      <p:sp>
        <p:nvSpPr>
          <p:cNvPr id="53252"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E4802E7-0B43-4440-B271-1683F305F085}" type="slidenum">
              <a:rPr lang="en-US" altLang="en-US" sz="1100" smtClean="0">
                <a:latin typeface="Century Gothic" panose="020B0502020202020204" pitchFamily="34" charset="0"/>
              </a:rPr>
              <a:pPr/>
              <a:t>37</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4573661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384048" y="533400"/>
            <a:ext cx="8674100" cy="545110"/>
          </a:xfrm>
        </p:spPr>
        <p:txBody>
          <a:bodyPr/>
          <a:lstStyle/>
          <a:p>
            <a:r>
              <a:rPr lang="en-US" altLang="en-US" dirty="0"/>
              <a:t>Process Redesign </a:t>
            </a:r>
            <a:br>
              <a:rPr lang="en-US" altLang="en-US" sz="2400" b="0" dirty="0">
                <a:solidFill>
                  <a:srgbClr val="1E1860"/>
                </a:solidFill>
              </a:rPr>
            </a:br>
            <a:endParaRPr lang="en-US" altLang="en-US" sz="2400" b="0" dirty="0">
              <a:solidFill>
                <a:srgbClr val="1E1860"/>
              </a:solidFill>
            </a:endParaRPr>
          </a:p>
        </p:txBody>
      </p:sp>
      <p:sp>
        <p:nvSpPr>
          <p:cNvPr id="54276" name="Text Placeholder 3"/>
          <p:cNvSpPr>
            <a:spLocks noGrp="1"/>
          </p:cNvSpPr>
          <p:nvPr>
            <p:ph type="body" sz="quarter" idx="10"/>
          </p:nvPr>
        </p:nvSpPr>
        <p:spPr>
          <a:xfrm>
            <a:off x="384048" y="2133600"/>
            <a:ext cx="8305800" cy="2590800"/>
          </a:xfrm>
        </p:spPr>
        <p:txBody>
          <a:bodyPr/>
          <a:lstStyle/>
          <a:p>
            <a:pPr marL="346075" lvl="1">
              <a:lnSpc>
                <a:spcPct val="110000"/>
              </a:lnSpc>
              <a:spcAft>
                <a:spcPts val="1200"/>
              </a:spcAft>
              <a:buFont typeface="Arial" panose="020B0604020202020204" pitchFamily="34" charset="0"/>
              <a:buChar char="•"/>
            </a:pPr>
            <a:r>
              <a:rPr lang="en-US" altLang="en-US" dirty="0"/>
              <a:t>Goals of process redesign</a:t>
            </a:r>
          </a:p>
          <a:p>
            <a:pPr marL="346075" lvl="1">
              <a:lnSpc>
                <a:spcPct val="110000"/>
              </a:lnSpc>
              <a:spcAft>
                <a:spcPts val="1200"/>
              </a:spcAft>
              <a:buFont typeface="Arial" panose="020B0604020202020204" pitchFamily="34" charset="0"/>
              <a:buChar char="•"/>
            </a:pPr>
            <a:r>
              <a:rPr lang="en-US" altLang="en-US" dirty="0"/>
              <a:t>Common process problems</a:t>
            </a:r>
          </a:p>
          <a:p>
            <a:pPr marL="346075" lvl="1">
              <a:lnSpc>
                <a:spcPct val="110000"/>
              </a:lnSpc>
              <a:spcAft>
                <a:spcPts val="1200"/>
              </a:spcAft>
              <a:buFont typeface="Arial" panose="020B0604020202020204" pitchFamily="34" charset="0"/>
              <a:buChar char="•"/>
            </a:pPr>
            <a:r>
              <a:rPr lang="en-US" altLang="en-US" dirty="0"/>
              <a:t>Process redesign strategies to address common process problems</a:t>
            </a:r>
          </a:p>
          <a:p>
            <a:pPr marL="346075" lvl="1">
              <a:lnSpc>
                <a:spcPct val="110000"/>
              </a:lnSpc>
              <a:spcAft>
                <a:spcPts val="1200"/>
              </a:spcAft>
              <a:buFont typeface="Arial" panose="020B0604020202020204" pitchFamily="34" charset="0"/>
              <a:buChar char="•"/>
            </a:pPr>
            <a:r>
              <a:rPr lang="en-US" altLang="en-US" dirty="0"/>
              <a:t>Clinic examples of redesign strategies</a:t>
            </a:r>
          </a:p>
        </p:txBody>
      </p:sp>
      <p:sp>
        <p:nvSpPr>
          <p:cNvPr id="54275" name="Slide Number Placeholder 2"/>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454DB8E-3A0D-4732-9687-A89915CE2B4F}" type="slidenum">
              <a:rPr lang="en-US" altLang="en-US" sz="1100" smtClean="0">
                <a:latin typeface="Century Gothic" panose="020B0502020202020204" pitchFamily="34" charset="0"/>
              </a:rPr>
              <a:pPr/>
              <a:t>38</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Summary—Lecture A</a:t>
            </a:r>
          </a:p>
        </p:txBody>
      </p:sp>
    </p:spTree>
    <p:extLst>
      <p:ext uri="{BB962C8B-B14F-4D97-AF65-F5344CB8AC3E}">
        <p14:creationId xmlns:p14="http://schemas.microsoft.com/office/powerpoint/2010/main" val="423872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84048" y="533400"/>
            <a:ext cx="8674100" cy="545110"/>
          </a:xfrm>
        </p:spPr>
        <p:txBody>
          <a:bodyPr/>
          <a:lstStyle/>
          <a:p>
            <a:r>
              <a:rPr lang="en-US" altLang="en-US" dirty="0"/>
              <a:t>Process Redesign </a:t>
            </a:r>
            <a:endParaRPr lang="en-US" altLang="en-US" sz="2400" b="0" dirty="0">
              <a:solidFill>
                <a:srgbClr val="1E1860"/>
              </a:solidFill>
            </a:endParaRPr>
          </a:p>
        </p:txBody>
      </p:sp>
      <p:sp>
        <p:nvSpPr>
          <p:cNvPr id="101382" name="Text Placeholder 5"/>
          <p:cNvSpPr>
            <a:spLocks noGrp="1"/>
          </p:cNvSpPr>
          <p:nvPr>
            <p:ph type="body" sz="quarter" idx="10"/>
          </p:nvPr>
        </p:nvSpPr>
        <p:spPr>
          <a:xfrm>
            <a:off x="384047" y="2133600"/>
            <a:ext cx="9113965" cy="5257800"/>
          </a:xfrm>
        </p:spPr>
        <p:txBody>
          <a:bodyPr/>
          <a:lstStyle/>
          <a:p>
            <a:pPr marL="0" indent="0">
              <a:lnSpc>
                <a:spcPct val="110000"/>
              </a:lnSpc>
              <a:buNone/>
            </a:pPr>
            <a:r>
              <a:rPr lang="en-US" sz="1500" b="1" dirty="0"/>
              <a:t>References</a:t>
            </a:r>
          </a:p>
          <a:p>
            <a:pPr marL="0" lvl="1" indent="0">
              <a:lnSpc>
                <a:spcPct val="110000"/>
              </a:lnSpc>
              <a:buNone/>
            </a:pPr>
            <a:r>
              <a:rPr lang="en-US" sz="1500" dirty="0"/>
              <a:t>Aviña, C. (2010). Community health clinic Ole, case study. Process mapping &amp; documentation, pre and post EMR [PowerPoint slides]. </a:t>
            </a:r>
          </a:p>
          <a:p>
            <a:pPr marL="0" lvl="1" indent="0">
              <a:lnSpc>
                <a:spcPct val="110000"/>
              </a:lnSpc>
              <a:buNone/>
            </a:pPr>
            <a:r>
              <a:rPr lang="en-US" sz="1500" b="0" dirty="0"/>
              <a:t>Deming, W. E. (1982). </a:t>
            </a:r>
            <a:r>
              <a:rPr lang="en-US" sz="1500" b="0" i="1" dirty="0"/>
              <a:t>Out of crisis. </a:t>
            </a:r>
            <a:r>
              <a:rPr lang="en-US" sz="1500" b="0" dirty="0"/>
              <a:t>Cambridge, MA: MIT Press.</a:t>
            </a:r>
          </a:p>
          <a:p>
            <a:pPr marL="0" indent="0">
              <a:lnSpc>
                <a:spcPct val="110000"/>
              </a:lnSpc>
              <a:buNone/>
            </a:pPr>
            <a:r>
              <a:rPr lang="en-US" sz="1500" b="0" dirty="0"/>
              <a:t>Lee, B. (n.d.). Manager/leader </a:t>
            </a:r>
            <a:r>
              <a:rPr lang="en-US" sz="1500" dirty="0"/>
              <a:t>c</a:t>
            </a:r>
            <a:r>
              <a:rPr lang="en-US" sz="1500" b="0" dirty="0"/>
              <a:t>omments. Retrieved from </a:t>
            </a:r>
            <a:r>
              <a:rPr lang="en-US" sz="1500" b="0" dirty="0">
                <a:hlinkClick r:id="rId3" tooltip="Manager Leader Comments "/>
              </a:rPr>
              <a:t>http://www.people.vcu.edu/~rsleeth/ManagerLeaderQuotes.htm </a:t>
            </a:r>
            <a:endParaRPr lang="en-US" sz="1500" b="0" dirty="0"/>
          </a:p>
          <a:p>
            <a:pPr marL="0" indent="0">
              <a:lnSpc>
                <a:spcPct val="110000"/>
              </a:lnSpc>
              <a:buNone/>
            </a:pPr>
            <a:r>
              <a:rPr lang="en-US" sz="1500" b="0" dirty="0"/>
              <a:t>Mansar, S. L., &amp; Reijers, H. A. (2005). Best practices in business process redesign: Validation of a redesign framework. </a:t>
            </a:r>
            <a:r>
              <a:rPr lang="en-US" sz="1500" b="0" i="1" dirty="0"/>
              <a:t>Computers in Industry, 56, </a:t>
            </a:r>
            <a:r>
              <a:rPr lang="en-US" sz="1500" b="0" dirty="0"/>
              <a:t>457-471. Retrieved from </a:t>
            </a:r>
            <a:r>
              <a:rPr lang="en-US" sz="1500" b="0" dirty="0">
                <a:hlinkClick r:id="rId4" invalidUrl="http://www.win.tue.nl/~hreijers/H.A. Reijers Bestanden/Mansar_2005_Computers-in-Industry.pdf" tooltip="Best practices in business process redesign:"/>
              </a:rPr>
              <a:t>http://www.win.tue.nl/~hreijers/H.A.%20Reijers%20Bestanden/Mansar_2005_Computers-in-Industry.pdf</a:t>
            </a:r>
            <a:endParaRPr lang="en-US" sz="1500" b="0" dirty="0"/>
          </a:p>
          <a:p>
            <a:pPr marL="0" indent="0">
              <a:lnSpc>
                <a:spcPct val="110000"/>
              </a:lnSpc>
              <a:buNone/>
            </a:pPr>
            <a:r>
              <a:rPr lang="en-US" altLang="en-US" sz="1500" b="1" dirty="0"/>
              <a:t>Images </a:t>
            </a:r>
          </a:p>
          <a:p>
            <a:pPr marL="0" indent="0">
              <a:lnSpc>
                <a:spcPct val="110000"/>
              </a:lnSpc>
              <a:buNone/>
            </a:pPr>
            <a:r>
              <a:rPr lang="en-US" altLang="en-US" sz="1500" b="0" dirty="0"/>
              <a:t>W. Edwards Deming Institute. W. Edwards Deming. </a:t>
            </a:r>
          </a:p>
          <a:p>
            <a:pPr marL="0" lvl="1" indent="0">
              <a:lnSpc>
                <a:spcPct val="110000"/>
              </a:lnSpc>
              <a:buNone/>
            </a:pPr>
            <a:r>
              <a:rPr lang="en-US" altLang="en-US" sz="1500" dirty="0" err="1"/>
              <a:t>Aviña</a:t>
            </a:r>
            <a:r>
              <a:rPr lang="en-US" altLang="en-US" sz="1500" dirty="0"/>
              <a:t>, C. (2010). Community health clinic Ole, case study. Process mapping &amp; documentation, pre and post EMR [PowerPoint slides]</a:t>
            </a:r>
            <a:endParaRPr lang="en-US" altLang="en-US" sz="1540" b="0" dirty="0"/>
          </a:p>
          <a:p>
            <a:endParaRPr lang="en-US" sz="1540" b="0" dirty="0"/>
          </a:p>
          <a:p>
            <a:endParaRPr lang="en-US" dirty="0"/>
          </a:p>
          <a:p>
            <a:endParaRPr lang="en-US" dirty="0"/>
          </a:p>
        </p:txBody>
      </p:sp>
      <p:sp>
        <p:nvSpPr>
          <p:cNvPr id="55299" name="Slide Number Placeholder 2"/>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B100729-D4A0-4855-9A32-A9E1452F61B5}" type="slidenum">
              <a:rPr lang="en-US" altLang="en-US" sz="1100" smtClean="0">
                <a:latin typeface="Century Gothic" panose="020B0502020202020204" pitchFamily="34" charset="0"/>
              </a:rPr>
              <a:pPr/>
              <a:t>39</a:t>
            </a:fld>
            <a:endParaRPr lang="en-US" altLang="en-US" sz="1100" dirty="0">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A</a:t>
            </a:r>
          </a:p>
        </p:txBody>
      </p:sp>
    </p:spTree>
    <p:extLst>
      <p:ext uri="{BB962C8B-B14F-4D97-AF65-F5344CB8AC3E}">
        <p14:creationId xmlns:p14="http://schemas.microsoft.com/office/powerpoint/2010/main" val="1466851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84048" y="533400"/>
            <a:ext cx="8674100" cy="545110"/>
          </a:xfrm>
        </p:spPr>
        <p:txBody>
          <a:bodyPr/>
          <a:lstStyle/>
          <a:p>
            <a:r>
              <a:rPr lang="en-US" altLang="en-US" dirty="0"/>
              <a:t>Individual Performance</a:t>
            </a:r>
          </a:p>
        </p:txBody>
      </p:sp>
      <p:sp>
        <p:nvSpPr>
          <p:cNvPr id="6" name="Text Placeholder 5"/>
          <p:cNvSpPr>
            <a:spLocks noGrp="1"/>
          </p:cNvSpPr>
          <p:nvPr>
            <p:ph type="body" sz="quarter" idx="10"/>
          </p:nvPr>
        </p:nvSpPr>
        <p:spPr>
          <a:xfrm>
            <a:off x="6181656" y="4557198"/>
            <a:ext cx="3800544" cy="381000"/>
          </a:xfrm>
        </p:spPr>
        <p:txBody>
          <a:bodyPr/>
          <a:lstStyle/>
          <a:p>
            <a:pPr marL="0" indent="0">
              <a:buNone/>
            </a:pPr>
            <a:r>
              <a:rPr lang="en-US" sz="1600" dirty="0"/>
              <a:t>Source: W. Edwards </a:t>
            </a:r>
            <a:r>
              <a:rPr lang="en-US" altLang="en-US" sz="1600" dirty="0">
                <a:ea typeface="ＭＳ Ｐゴシック" panose="020B0600070205080204" pitchFamily="34" charset="-128"/>
              </a:rPr>
              <a:t>Deming Institute</a:t>
            </a:r>
          </a:p>
        </p:txBody>
      </p:sp>
      <p:sp>
        <p:nvSpPr>
          <p:cNvPr id="5" name="Content Placeholder 4"/>
          <p:cNvSpPr>
            <a:spLocks noGrp="1"/>
          </p:cNvSpPr>
          <p:nvPr>
            <p:ph type="body" sz="quarter" idx="11"/>
          </p:nvPr>
        </p:nvSpPr>
        <p:spPr>
          <a:xfrm>
            <a:off x="384048" y="1600200"/>
            <a:ext cx="4966677" cy="1858962"/>
          </a:xfrm>
        </p:spPr>
        <p:txBody>
          <a:bodyPr/>
          <a:lstStyle/>
          <a:p>
            <a:r>
              <a:rPr lang="ja-JP" altLang="en-US" dirty="0">
                <a:solidFill>
                  <a:schemeClr val="tx1"/>
                </a:solidFill>
              </a:rPr>
              <a:t>“</a:t>
            </a:r>
            <a:r>
              <a:rPr lang="en-US" altLang="ja-JP" dirty="0">
                <a:solidFill>
                  <a:schemeClr val="tx1"/>
                </a:solidFill>
              </a:rPr>
              <a:t>You can only elevate individual performance by elevating that of the entire system.</a:t>
            </a:r>
            <a:r>
              <a:rPr lang="ja-JP" altLang="en-US" dirty="0">
                <a:solidFill>
                  <a:schemeClr val="tx1"/>
                </a:solidFill>
              </a:rPr>
              <a:t>”</a:t>
            </a:r>
            <a:endParaRPr lang="en-US" altLang="ja-JP" dirty="0">
              <a:solidFill>
                <a:schemeClr val="tx1"/>
              </a:solidFill>
            </a:endParaRPr>
          </a:p>
          <a:p>
            <a:pPr algn="r"/>
            <a:r>
              <a:rPr lang="en-US" altLang="en-US" dirty="0">
                <a:solidFill>
                  <a:schemeClr val="tx1"/>
                </a:solidFill>
                <a:ea typeface="ＭＳ Ｐゴシック" panose="020B0600070205080204" pitchFamily="34" charset="-128"/>
              </a:rPr>
              <a:t>−W. Edwards Deming </a:t>
            </a:r>
          </a:p>
          <a:p>
            <a:endParaRPr lang="en-US" dirty="0"/>
          </a:p>
        </p:txBody>
      </p:sp>
      <p:pic>
        <p:nvPicPr>
          <p:cNvPr id="15367" name="Picture 6">
            <a:hlinkClick r:id="rId3"/>
          </p:cNvPr>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6276991" y="1600200"/>
            <a:ext cx="2536792" cy="2870200"/>
          </a:xfrm>
          <a:prstGeom prst="rect">
            <a:avLst/>
          </a:prstGeom>
        </p:spPr>
      </p:pic>
      <p:sp>
        <p:nvSpPr>
          <p:cNvPr id="1536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AC2FECF-BE39-4202-8FBC-B9A1C02C6881}" type="slidenum">
              <a:rPr lang="en-US" altLang="en-US" sz="1100" smtClean="0">
                <a:latin typeface="Century Gothic" panose="020B0502020202020204" pitchFamily="34" charset="0"/>
              </a:rPr>
              <a:pPr/>
              <a:t>4</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13310662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object 8"/>
          <p:cNvSpPr txBox="1"/>
          <p:nvPr/>
        </p:nvSpPr>
        <p:spPr>
          <a:xfrm>
            <a:off x="838200" y="1797387"/>
            <a:ext cx="8382000" cy="4298613"/>
          </a:xfrm>
          <a:prstGeom prst="rect">
            <a:avLst/>
          </a:prstGeom>
        </p:spPr>
        <p:txBody>
          <a:bodyPr vert="horz" wrap="square" lIns="0" tIns="0" rIns="0" bIns="0" rtlCol="0">
            <a:spAutoFit/>
          </a:bodyPr>
          <a:lstStyle/>
          <a:p>
            <a:r>
              <a:rPr lang="en-US" sz="1200" dirty="0">
                <a:solidFill>
                  <a:schemeClr val="bg1"/>
                </a:solidFill>
                <a:latin typeface="Century Gothic" panose="020B0502020202020204" pitchFamily="34" charset="0"/>
              </a:rPr>
              <a:t>This material was developed by Duke University, funded by the Department of Health and Human Services, Office of the National Coordinator for Health Information Technology under Award Number IU24OC000024. This material was updated by Normandale Community College, funded under Award Number 90WT0003.</a:t>
            </a:r>
          </a:p>
          <a:p>
            <a:endParaRPr lang="en-US" sz="2000" spc="-100" dirty="0">
              <a:solidFill>
                <a:schemeClr val="bg1"/>
              </a:solidFill>
              <a:latin typeface="Century Gothic" panose="020B0502020202020204" pitchFamily="34" charset="0"/>
            </a:endParaRPr>
          </a:p>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4048" y="533400"/>
            <a:ext cx="8674100" cy="545110"/>
          </a:xfrm>
        </p:spPr>
        <p:txBody>
          <a:bodyPr/>
          <a:lstStyle/>
          <a:p>
            <a:r>
              <a:rPr lang="en-US" altLang="en-US" dirty="0"/>
              <a:t>Goals of Redesigning Processes</a:t>
            </a:r>
          </a:p>
        </p:txBody>
      </p:sp>
      <p:sp>
        <p:nvSpPr>
          <p:cNvPr id="16387"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Improving quality and safety of care</a:t>
            </a:r>
          </a:p>
          <a:p>
            <a:pPr>
              <a:lnSpc>
                <a:spcPct val="110000"/>
              </a:lnSpc>
              <a:spcAft>
                <a:spcPts val="1200"/>
              </a:spcAft>
            </a:pPr>
            <a:r>
              <a:rPr lang="en-US" altLang="en-US" dirty="0"/>
              <a:t>Enhancing the patient’</a:t>
            </a:r>
            <a:r>
              <a:rPr lang="en-US" altLang="ja-JP" dirty="0"/>
              <a:t>s care experience</a:t>
            </a:r>
          </a:p>
          <a:p>
            <a:pPr>
              <a:lnSpc>
                <a:spcPct val="110000"/>
              </a:lnSpc>
              <a:spcAft>
                <a:spcPts val="1200"/>
              </a:spcAft>
            </a:pPr>
            <a:r>
              <a:rPr lang="en-US" altLang="en-US" dirty="0"/>
              <a:t>Decreasing the cost of care</a:t>
            </a:r>
          </a:p>
          <a:p>
            <a:pPr>
              <a:lnSpc>
                <a:spcPct val="110000"/>
              </a:lnSpc>
              <a:spcAft>
                <a:spcPts val="1200"/>
              </a:spcAft>
            </a:pPr>
            <a:r>
              <a:rPr lang="en-US" altLang="en-US" dirty="0"/>
              <a:t>Making clinic processes more efficient</a:t>
            </a:r>
          </a:p>
          <a:p>
            <a:endParaRPr lang="en-US" altLang="en-US" dirty="0"/>
          </a:p>
        </p:txBody>
      </p:sp>
      <p:sp>
        <p:nvSpPr>
          <p:cNvPr id="16388"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4755C26-026D-4657-B1A2-EB7F8236DB16}" type="slidenum">
              <a:rPr lang="en-US" altLang="en-US" sz="1100" smtClean="0">
                <a:latin typeface="Century Gothic" panose="020B0502020202020204" pitchFamily="34" charset="0"/>
              </a:rPr>
              <a:pPr/>
              <a:t>5</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9548696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57" y="805955"/>
            <a:ext cx="8564768" cy="7398398"/>
          </a:xfrm>
          <a:prstGeom prst="rect">
            <a:avLst/>
          </a:prstGeom>
        </p:spPr>
      </p:pic>
      <p:sp>
        <p:nvSpPr>
          <p:cNvPr id="8" name="Title 7"/>
          <p:cNvSpPr>
            <a:spLocks noGrp="1"/>
          </p:cNvSpPr>
          <p:nvPr>
            <p:ph type="title"/>
          </p:nvPr>
        </p:nvSpPr>
        <p:spPr>
          <a:xfrm>
            <a:off x="384048" y="533400"/>
            <a:ext cx="8674100" cy="545110"/>
          </a:xfrm>
        </p:spPr>
        <p:txBody>
          <a:bodyPr/>
          <a:lstStyle/>
          <a:p>
            <a:r>
              <a:rPr lang="en-US" dirty="0"/>
              <a:t>Performance</a:t>
            </a:r>
          </a:p>
        </p:txBody>
      </p:sp>
      <p:sp>
        <p:nvSpPr>
          <p:cNvPr id="17411"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E605467-939D-4684-A91E-C07ADEB46698}" type="slidenum">
              <a:rPr lang="en-US" altLang="en-US" sz="1100" smtClean="0">
                <a:latin typeface="Century Gothic" panose="020B0502020202020204" pitchFamily="34" charset="0"/>
              </a:rPr>
              <a:pPr/>
              <a:t>6</a:t>
            </a:fld>
            <a:endParaRPr lang="en-US" altLang="en-US" sz="1100" dirty="0">
              <a:latin typeface="Century Gothic" panose="020B0502020202020204" pitchFamily="34" charset="0"/>
            </a:endParaRPr>
          </a:p>
        </p:txBody>
      </p:sp>
      <p:sp>
        <p:nvSpPr>
          <p:cNvPr id="32" name="Text Placeholder 5"/>
          <p:cNvSpPr txBox="1">
            <a:spLocks/>
          </p:cNvSpPr>
          <p:nvPr/>
        </p:nvSpPr>
        <p:spPr>
          <a:xfrm>
            <a:off x="384048" y="6407977"/>
            <a:ext cx="2629149" cy="586740"/>
          </a:xfrm>
          <a:prstGeom prst="rect">
            <a:avLst/>
          </a:prstGeom>
        </p:spPr>
        <p:txBody>
          <a:bodyPr/>
          <a:lst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SzPct val="85000"/>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SzPct val="80000"/>
              <a:buFont typeface="Courier New" panose="02070309020205020404" pitchFamily="49" charset="0"/>
              <a:buChar char="o"/>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SzPct val="12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SzPct val="70000"/>
              <a:buFont typeface="Wingdings" panose="05000000000000000000" pitchFamily="2" charset="2"/>
              <a:buChar char="q"/>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a:latin typeface="Century Gothic" charset="0"/>
                <a:ea typeface="Century Gothic" charset="0"/>
                <a:cs typeface="Century Gothic" charset="0"/>
              </a:rPr>
              <a:t>Typical performance</a:t>
            </a:r>
            <a:endParaRPr lang="en-US" altLang="en-US" sz="1600" b="1" dirty="0">
              <a:latin typeface="Century Gothic" charset="0"/>
              <a:ea typeface="Century Gothic" charset="0"/>
              <a:cs typeface="Century Gothic" charset="0"/>
            </a:endParaRPr>
          </a:p>
        </p:txBody>
      </p:sp>
      <p:sp>
        <p:nvSpPr>
          <p:cNvPr id="31" name="Text Placeholder 5"/>
          <p:cNvSpPr txBox="1">
            <a:spLocks/>
          </p:cNvSpPr>
          <p:nvPr/>
        </p:nvSpPr>
        <p:spPr>
          <a:xfrm>
            <a:off x="4926137" y="6365751"/>
            <a:ext cx="2034926" cy="586740"/>
          </a:xfrm>
          <a:prstGeom prst="rect">
            <a:avLst/>
          </a:prstGeom>
        </p:spPr>
        <p:txBody>
          <a:bodyPr/>
          <a:lstStyle>
            <a:lvl1pPr marL="342900" indent="-342900" algn="l"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SzPct val="85000"/>
              <a:buFont typeface="Arial" panose="020B0604020202020204"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SzPct val="80000"/>
              <a:buFont typeface="Courier New" panose="02070309020205020404" pitchFamily="49" charset="0"/>
              <a:buChar char="o"/>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SzPct val="12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SzPct val="70000"/>
              <a:buFont typeface="Wingdings" panose="05000000000000000000" pitchFamily="2" charset="2"/>
              <a:buChar char="q"/>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a:latin typeface="Century Gothic" charset="0"/>
                <a:ea typeface="Century Gothic" charset="0"/>
                <a:cs typeface="Century Gothic" charset="0"/>
              </a:rPr>
              <a:t>Goal performance</a:t>
            </a:r>
            <a:endParaRPr lang="en-US" altLang="en-US" sz="1600" b="1" dirty="0">
              <a:latin typeface="Century Gothic" charset="0"/>
              <a:ea typeface="Century Gothic" charset="0"/>
              <a:cs typeface="Century Gothic" charset="0"/>
            </a:endParaRPr>
          </a:p>
        </p:txBody>
      </p:sp>
      <p:sp>
        <p:nvSpPr>
          <p:cNvPr id="2" name="TextBox 1"/>
          <p:cNvSpPr txBox="1"/>
          <p:nvPr/>
        </p:nvSpPr>
        <p:spPr>
          <a:xfrm>
            <a:off x="2438400" y="7118229"/>
            <a:ext cx="3505200" cy="338554"/>
          </a:xfrm>
          <a:prstGeom prst="rect">
            <a:avLst/>
          </a:prstGeom>
          <a:noFill/>
        </p:spPr>
        <p:txBody>
          <a:bodyPr wrap="square" rtlCol="0">
            <a:spAutoFit/>
          </a:bodyPr>
          <a:lstStyle/>
          <a:p>
            <a:r>
              <a:rPr lang="en-US" sz="1600" dirty="0">
                <a:latin typeface="Century Gothic" panose="020B0502020202020204" pitchFamily="34" charset="0"/>
              </a:rPr>
              <a:t>QI= Quality Improvement</a:t>
            </a:r>
          </a:p>
        </p:txBody>
      </p:sp>
    </p:spTree>
    <p:extLst>
      <p:ext uri="{BB962C8B-B14F-4D97-AF65-F5344CB8AC3E}">
        <p14:creationId xmlns:p14="http://schemas.microsoft.com/office/powerpoint/2010/main" val="3164678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84048" y="0"/>
            <a:ext cx="8674100" cy="1295400"/>
          </a:xfrm>
        </p:spPr>
        <p:txBody>
          <a:bodyPr/>
          <a:lstStyle/>
          <a:p>
            <a:r>
              <a:rPr lang="en-US" altLang="en-US" dirty="0"/>
              <a:t>Unproductive Work in Health </a:t>
            </a:r>
            <a:br>
              <a:rPr lang="en-US" altLang="en-US" dirty="0"/>
            </a:br>
            <a:r>
              <a:rPr lang="en-US" altLang="en-US" dirty="0"/>
              <a:t>Information Systems</a:t>
            </a:r>
          </a:p>
        </p:txBody>
      </p:sp>
      <p:sp>
        <p:nvSpPr>
          <p:cNvPr id="3" name="Content Placeholder 2"/>
          <p:cNvSpPr>
            <a:spLocks noGrp="1"/>
          </p:cNvSpPr>
          <p:nvPr>
            <p:ph type="body" sz="quarter" idx="10"/>
          </p:nvPr>
        </p:nvSpPr>
        <p:spPr>
          <a:xfrm>
            <a:off x="384048" y="2133600"/>
            <a:ext cx="8305800" cy="4038600"/>
          </a:xfrm>
        </p:spPr>
        <p:txBody>
          <a:bodyPr/>
          <a:lstStyle/>
          <a:p>
            <a:pPr>
              <a:lnSpc>
                <a:spcPct val="110000"/>
              </a:lnSpc>
              <a:spcAft>
                <a:spcPts val="1200"/>
              </a:spcAft>
            </a:pPr>
            <a:r>
              <a:rPr lang="en-US" dirty="0"/>
              <a:t>Delayed reports  </a:t>
            </a:r>
          </a:p>
          <a:p>
            <a:pPr>
              <a:lnSpc>
                <a:spcPct val="110000"/>
              </a:lnSpc>
              <a:spcAft>
                <a:spcPts val="1200"/>
              </a:spcAft>
            </a:pPr>
            <a:r>
              <a:rPr lang="en-US" dirty="0"/>
              <a:t>Collection of the same data multiple times</a:t>
            </a:r>
          </a:p>
          <a:p>
            <a:pPr>
              <a:lnSpc>
                <a:spcPct val="110000"/>
              </a:lnSpc>
              <a:spcAft>
                <a:spcPts val="1200"/>
              </a:spcAft>
            </a:pPr>
            <a:r>
              <a:rPr lang="en-US" dirty="0"/>
              <a:t>Collection of unnecessary data elements</a:t>
            </a:r>
          </a:p>
          <a:p>
            <a:pPr>
              <a:lnSpc>
                <a:spcPct val="110000"/>
              </a:lnSpc>
              <a:spcAft>
                <a:spcPts val="1200"/>
              </a:spcAft>
            </a:pPr>
            <a:r>
              <a:rPr lang="en-US" dirty="0"/>
              <a:t>Data errors</a:t>
            </a:r>
          </a:p>
          <a:p>
            <a:pPr>
              <a:lnSpc>
                <a:spcPct val="110000"/>
              </a:lnSpc>
              <a:spcAft>
                <a:spcPts val="1200"/>
              </a:spcAft>
            </a:pPr>
            <a:r>
              <a:rPr lang="en-US" dirty="0"/>
              <a:t>Repetitive tasks</a:t>
            </a:r>
          </a:p>
          <a:p>
            <a:pPr>
              <a:lnSpc>
                <a:spcPct val="110000"/>
              </a:lnSpc>
              <a:spcAft>
                <a:spcPts val="1200"/>
              </a:spcAft>
            </a:pPr>
            <a:r>
              <a:rPr lang="en-US" dirty="0"/>
              <a:t>Mismatch between work and skill</a:t>
            </a:r>
          </a:p>
          <a:p>
            <a:pPr>
              <a:lnSpc>
                <a:spcPct val="110000"/>
              </a:lnSpc>
              <a:spcAft>
                <a:spcPts val="1200"/>
              </a:spcAft>
            </a:pPr>
            <a:r>
              <a:rPr lang="en-US" dirty="0"/>
              <a:t>Overburdened staff</a:t>
            </a:r>
          </a:p>
          <a:p>
            <a:endParaRPr lang="en-US" dirty="0"/>
          </a:p>
        </p:txBody>
      </p:sp>
      <p:sp>
        <p:nvSpPr>
          <p:cNvPr id="18436"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4B94A6CE-52C9-440C-A7ED-B0164DDB3ED6}" type="slidenum">
              <a:rPr lang="en-US" altLang="en-US" sz="1100" smtClean="0">
                <a:latin typeface="Century Gothic" panose="020B0502020202020204" pitchFamily="34" charset="0"/>
              </a:rPr>
              <a:pPr/>
              <a:t>7</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179053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4048" y="533400"/>
            <a:ext cx="8674100" cy="545110"/>
          </a:xfrm>
        </p:spPr>
        <p:txBody>
          <a:bodyPr/>
          <a:lstStyle/>
          <a:p>
            <a:r>
              <a:rPr lang="en-US" altLang="en-US" dirty="0"/>
              <a:t>Problem—Solution</a:t>
            </a:r>
          </a:p>
        </p:txBody>
      </p:sp>
      <p:sp>
        <p:nvSpPr>
          <p:cNvPr id="19459"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altLang="en-US" dirty="0"/>
              <a:t>Unproductive work = problem</a:t>
            </a:r>
          </a:p>
          <a:p>
            <a:pPr>
              <a:lnSpc>
                <a:spcPct val="110000"/>
              </a:lnSpc>
              <a:spcAft>
                <a:spcPts val="1200"/>
              </a:spcAft>
            </a:pPr>
            <a:r>
              <a:rPr lang="en-US" altLang="en-US" dirty="0"/>
              <a:t>Redesign strategies = solution </a:t>
            </a:r>
          </a:p>
        </p:txBody>
      </p:sp>
      <p:sp>
        <p:nvSpPr>
          <p:cNvPr id="19460"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CCC9D3B-CA44-4FC7-80EB-F65170C92086}" type="slidenum">
              <a:rPr lang="en-US" altLang="en-US" sz="1100" smtClean="0">
                <a:latin typeface="Century Gothic" panose="020B0502020202020204" pitchFamily="34" charset="0"/>
              </a:rPr>
              <a:pPr/>
              <a:t>8</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34101992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84048" y="533400"/>
            <a:ext cx="8674100" cy="545110"/>
          </a:xfrm>
        </p:spPr>
        <p:txBody>
          <a:bodyPr/>
          <a:lstStyle/>
          <a:p>
            <a:r>
              <a:rPr lang="en-US" altLang="en-US" dirty="0"/>
              <a:t>See Things Right</a:t>
            </a:r>
          </a:p>
        </p:txBody>
      </p:sp>
      <p:sp>
        <p:nvSpPr>
          <p:cNvPr id="20483" name="Content Placeholder 2"/>
          <p:cNvSpPr>
            <a:spLocks noGrp="1"/>
          </p:cNvSpPr>
          <p:nvPr>
            <p:ph type="body" sz="quarter" idx="10"/>
          </p:nvPr>
        </p:nvSpPr>
        <p:spPr>
          <a:xfrm>
            <a:off x="384048" y="1600200"/>
            <a:ext cx="8305800" cy="2590800"/>
          </a:xfrm>
        </p:spPr>
        <p:txBody>
          <a:bodyPr/>
          <a:lstStyle/>
          <a:p>
            <a:pPr marL="0" indent="0">
              <a:buNone/>
            </a:pPr>
            <a:r>
              <a:rPr lang="en-US" altLang="en-US" dirty="0"/>
              <a:t>“Before you attempt to set things right, make sure you see things right.”</a:t>
            </a:r>
          </a:p>
          <a:p>
            <a:pPr marL="0" indent="0" algn="r">
              <a:buNone/>
            </a:pPr>
            <a:r>
              <a:rPr lang="en-US" altLang="en-US" dirty="0"/>
              <a:t>–Blaine Lee</a:t>
            </a:r>
            <a:br>
              <a:rPr lang="en-US" altLang="en-US" dirty="0"/>
            </a:br>
            <a:endParaRPr lang="en-US" altLang="en-US" dirty="0"/>
          </a:p>
        </p:txBody>
      </p:sp>
      <p:sp>
        <p:nvSpPr>
          <p:cNvPr id="2048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817245" indent="-314325" eaLnBrk="0" hangingPunct="0">
              <a:defRPr>
                <a:solidFill>
                  <a:schemeClr val="tx1"/>
                </a:solidFill>
                <a:latin typeface="Arial" panose="020B0604020202020204" pitchFamily="34" charset="0"/>
                <a:ea typeface="ＭＳ Ｐゴシック" panose="020B0600070205080204" pitchFamily="34" charset="-128"/>
              </a:defRPr>
            </a:lvl2pPr>
            <a:lvl3pPr marL="1257300" indent="-251460" eaLnBrk="0" hangingPunct="0">
              <a:defRPr>
                <a:solidFill>
                  <a:schemeClr val="tx1"/>
                </a:solidFill>
                <a:latin typeface="Arial" panose="020B0604020202020204" pitchFamily="34" charset="0"/>
                <a:ea typeface="ＭＳ Ｐゴシック" panose="020B0600070205080204" pitchFamily="34" charset="-128"/>
              </a:defRPr>
            </a:lvl3pPr>
            <a:lvl4pPr marL="1760220" indent="-251460" eaLnBrk="0" hangingPunct="0">
              <a:defRPr>
                <a:solidFill>
                  <a:schemeClr val="tx1"/>
                </a:solidFill>
                <a:latin typeface="Arial" panose="020B0604020202020204" pitchFamily="34" charset="0"/>
                <a:ea typeface="ＭＳ Ｐゴシック" panose="020B0600070205080204" pitchFamily="34" charset="-128"/>
              </a:defRPr>
            </a:lvl4pPr>
            <a:lvl5pPr marL="2263140" indent="-251460" eaLnBrk="0" hangingPunct="0">
              <a:defRPr>
                <a:solidFill>
                  <a:schemeClr val="tx1"/>
                </a:solidFill>
                <a:latin typeface="Arial" panose="020B0604020202020204" pitchFamily="34" charset="0"/>
                <a:ea typeface="ＭＳ Ｐゴシック" panose="020B0600070205080204" pitchFamily="34" charset="-128"/>
              </a:defRPr>
            </a:lvl5pPr>
            <a:lvl6pPr marL="276606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326898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77190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4274820" indent="-25146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6ABF122-5E23-4BAF-98D0-63FA1E0F43FE}" type="slidenum">
              <a:rPr lang="en-US" altLang="en-US" sz="1100" smtClean="0">
                <a:latin typeface="Century Gothic" panose="020B0502020202020204" pitchFamily="34" charset="0"/>
              </a:rPr>
              <a:pPr/>
              <a:t>9</a:t>
            </a:fld>
            <a:endParaRPr lang="en-US" altLang="en-US" sz="1100" dirty="0">
              <a:latin typeface="Century Gothic" panose="020B0502020202020204" pitchFamily="34" charset="0"/>
            </a:endParaRPr>
          </a:p>
        </p:txBody>
      </p:sp>
    </p:spTree>
    <p:extLst>
      <p:ext uri="{BB962C8B-B14F-4D97-AF65-F5344CB8AC3E}">
        <p14:creationId xmlns:p14="http://schemas.microsoft.com/office/powerpoint/2010/main" val="20169865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2EB8909-E483-4331-8130-4AD5A79EA93E}"/>
</file>

<file path=customXml/itemProps3.xml><?xml version="1.0" encoding="utf-8"?>
<ds:datastoreItem xmlns:ds="http://schemas.openxmlformats.org/officeDocument/2006/customXml" ds:itemID="{036FC224-0626-43ED-8AD4-4384B71126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567</TotalTime>
  <Words>4356</Words>
  <Application>Microsoft Office PowerPoint</Application>
  <PresentationFormat>Custom</PresentationFormat>
  <Paragraphs>515</Paragraphs>
  <Slides>40</Slides>
  <Notes>40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40</vt:i4>
      </vt:variant>
    </vt:vector>
  </HeadingPairs>
  <TitlesOfParts>
    <vt:vector size="50"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Process Improvement, System Design, and Usability Evaluation:</vt:lpstr>
      <vt:lpstr>Process Redesign </vt:lpstr>
      <vt:lpstr>Process Redesign </vt:lpstr>
      <vt:lpstr>Individual Performance</vt:lpstr>
      <vt:lpstr>Goals of Redesigning Processes</vt:lpstr>
      <vt:lpstr>Performance</vt:lpstr>
      <vt:lpstr>Unproductive Work in Health  Information Systems</vt:lpstr>
      <vt:lpstr>Problem—Solution</vt:lpstr>
      <vt:lpstr>See Things Right</vt:lpstr>
      <vt:lpstr>Why Not Just Implement Technology?</vt:lpstr>
      <vt:lpstr>Redesign Strategies</vt:lpstr>
      <vt:lpstr>Redesign Strategies (cont.)</vt:lpstr>
      <vt:lpstr>Optimization Method: Automation </vt:lpstr>
      <vt:lpstr>Automation Examples</vt:lpstr>
      <vt:lpstr>Optimization Method: Centralization </vt:lpstr>
      <vt:lpstr>Centralization Examples</vt:lpstr>
      <vt:lpstr>Optimization Method: Control Addition</vt:lpstr>
      <vt:lpstr>Control Addition Examples</vt:lpstr>
      <vt:lpstr>Control Relocation </vt:lpstr>
      <vt:lpstr>Control Relocation Examples</vt:lpstr>
      <vt:lpstr>Contact Reduction</vt:lpstr>
      <vt:lpstr>Contact Reduction Examples</vt:lpstr>
      <vt:lpstr>Care Teams and Case Managers </vt:lpstr>
      <vt:lpstr>Exception Handling </vt:lpstr>
      <vt:lpstr>Exception Handling Examples</vt:lpstr>
      <vt:lpstr>Extra Resources </vt:lpstr>
      <vt:lpstr>Integration </vt:lpstr>
      <vt:lpstr>Interfacing </vt:lpstr>
      <vt:lpstr>As Few Hands as Possible </vt:lpstr>
      <vt:lpstr>Outsourcing, Trusted Party </vt:lpstr>
      <vt:lpstr>Process Types</vt:lpstr>
      <vt:lpstr>Eliminate Queues and Batching</vt:lpstr>
      <vt:lpstr>Parallelism, Resequencing </vt:lpstr>
      <vt:lpstr>Task Elimination</vt:lpstr>
      <vt:lpstr>Specialist-Generalist</vt:lpstr>
      <vt:lpstr>Triage</vt:lpstr>
      <vt:lpstr>Types of Changes</vt:lpstr>
      <vt:lpstr>Process Redesign  </vt:lpstr>
      <vt:lpstr>Process Redesign </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62</cp:revision>
  <cp:lastPrinted>2020-01-30T20:05:16Z</cp:lastPrinted>
  <dcterms:created xsi:type="dcterms:W3CDTF">2018-06-13T15:28:32Z</dcterms:created>
  <dcterms:modified xsi:type="dcterms:W3CDTF">2020-03-31T00:59:32Z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