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2"/>
  </p:notesMasterIdLst>
  <p:handoutMasterIdLst>
    <p:handoutMasterId r:id="rId13"/>
  </p:handoutMasterIdLst>
  <p:sldIdLst>
    <p:sldId id="277" r:id="rId5"/>
    <p:sldId id="257" r:id="rId6"/>
    <p:sldId id="258" r:id="rId7"/>
    <p:sldId id="261" r:id="rId8"/>
    <p:sldId id="259" r:id="rId9"/>
    <p:sldId id="260" r:id="rId10"/>
    <p:sldId id="278" r:id="rId11"/>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48" userDrawn="1">
          <p15:clr>
            <a:srgbClr val="A4A3A4"/>
          </p15:clr>
        </p15:guide>
        <p15:guide id="2" pos="31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1860"/>
    <a:srgbClr val="A29CC0"/>
    <a:srgbClr val="555276"/>
    <a:srgbClr val="A6C038"/>
    <a:srgbClr val="ECCE18"/>
    <a:srgbClr val="E6661F"/>
    <a:srgbClr val="C83537"/>
    <a:srgbClr val="1E185F"/>
    <a:srgbClr val="A7BF39"/>
    <a:srgbClr val="008C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7095" autoAdjust="0"/>
    <p:restoredTop sz="84470" autoAdjust="0"/>
  </p:normalViewPr>
  <p:slideViewPr>
    <p:cSldViewPr snapToGrid="0">
      <p:cViewPr varScale="1">
        <p:scale>
          <a:sx n="81" d="100"/>
          <a:sy n="81" d="100"/>
        </p:scale>
        <p:origin x="2172" y="102"/>
      </p:cViewPr>
      <p:guideLst>
        <p:guide orient="horz" pos="1248"/>
        <p:guide pos="31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496"/>
    </p:cViewPr>
  </p:sorterViewPr>
  <p:notesViewPr>
    <p:cSldViewPr snapToGrid="0">
      <p:cViewPr varScale="1">
        <p:scale>
          <a:sx n="127" d="100"/>
          <a:sy n="127" d="100"/>
        </p:scale>
        <p:origin x="1716" y="13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697538" y="0"/>
            <a:ext cx="4359275" cy="388938"/>
          </a:xfrm>
          <a:prstGeom prst="rect">
            <a:avLst/>
          </a:prstGeom>
        </p:spPr>
        <p:txBody>
          <a:bodyPr vert="horz" lIns="91440" tIns="45720" rIns="91440" bIns="45720" rtlCol="0"/>
          <a:lstStyle>
            <a:lvl1pPr algn="r">
              <a:defRPr sz="1200"/>
            </a:lvl1pPr>
          </a:lstStyle>
          <a:p>
            <a:fld id="{638342C8-1770-4004-A9F5-C37FDF397545}" type="datetimeFigureOut">
              <a:rPr lang="en-US" smtClean="0"/>
              <a:t>10/2/2018</a:t>
            </a:fld>
            <a:endParaRPr lang="en-US" dirty="0"/>
          </a:p>
        </p:txBody>
      </p:sp>
      <p:sp>
        <p:nvSpPr>
          <p:cNvPr id="4" name="Footer Placeholder 3"/>
          <p:cNvSpPr>
            <a:spLocks noGrp="1"/>
          </p:cNvSpPr>
          <p:nvPr>
            <p:ph type="ftr" sz="quarter" idx="2"/>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697538" y="7383463"/>
            <a:ext cx="4359275" cy="388937"/>
          </a:xfrm>
          <a:prstGeom prst="rect">
            <a:avLst/>
          </a:prstGeom>
        </p:spPr>
        <p:txBody>
          <a:bodyPr vert="horz" lIns="91440" tIns="45720" rIns="91440" bIns="45720" rtlCol="0" anchor="b"/>
          <a:lstStyle>
            <a:lvl1pPr algn="r">
              <a:defRPr sz="12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Notes Placeholder 1"/>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Slide Number Placeholder 2"/>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vl1pPr>
          </a:lstStyle>
          <a:p>
            <a:fld id="{F454296D-69E8-4E0C-A774-4A59BDD2AC33}" type="slidenum">
              <a:rPr lang="en-US" smtClean="0"/>
              <a:t>‹#›</a:t>
            </a:fld>
            <a:endParaRPr lang="en-US"/>
          </a:p>
        </p:txBody>
      </p:sp>
      <p:sp>
        <p:nvSpPr>
          <p:cNvPr id="5" name="Slide Image Placeholder 4"/>
          <p:cNvSpPr>
            <a:spLocks noGrp="1" noRot="1" noChangeAspect="1"/>
          </p:cNvSpPr>
          <p:nvPr>
            <p:ph type="sldImg" idx="2"/>
          </p:nvPr>
        </p:nvSpPr>
        <p:spPr>
          <a:xfrm>
            <a:off x="3332163" y="971550"/>
            <a:ext cx="3394075" cy="262255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5699125" y="7383463"/>
            <a:ext cx="4359275" cy="388937"/>
          </a:xfrm>
        </p:spPr>
        <p:txBody>
          <a:bodyPr/>
          <a:lstStyle/>
          <a:p>
            <a:fld id="{F454296D-69E8-4E0C-A774-4A59BDD2AC33}" type="slidenum">
              <a:rPr lang="en-US" smtClean="0"/>
              <a:t>1</a:t>
            </a:fld>
            <a:endParaRPr lang="en-US"/>
          </a:p>
        </p:txBody>
      </p:sp>
      <p:sp>
        <p:nvSpPr>
          <p:cNvPr id="5" name="Slide Image Placeholder 4"/>
          <p:cNvSpPr>
            <a:spLocks noGrp="1" noRot="1" noChangeAspect="1"/>
          </p:cNvSpPr>
          <p:nvPr>
            <p:ph type="sldImg"/>
          </p:nvPr>
        </p:nvSpPr>
        <p:spPr/>
      </p:sp>
      <p:sp>
        <p:nvSpPr>
          <p:cNvPr id="6" name="Notes Placeholder 5"/>
          <p:cNvSpPr>
            <a:spLocks noGrp="1"/>
          </p:cNvSpPr>
          <p:nvPr>
            <p:ph type="body" idx="1"/>
          </p:nvPr>
        </p:nvSpPr>
        <p:spPr/>
        <p:txBody>
          <a:bodyPr/>
          <a:lstStyle/>
          <a:p>
            <a:endParaRPr lang="en-US"/>
          </a:p>
        </p:txBody>
      </p:sp>
    </p:spTree>
    <p:extLst>
      <p:ext uri="{BB962C8B-B14F-4D97-AF65-F5344CB8AC3E}">
        <p14:creationId xmlns:p14="http://schemas.microsoft.com/office/powerpoint/2010/main" val="14656816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Notes Placeholder 2"/>
          <p:cNvSpPr>
            <a:spLocks noGrp="1"/>
          </p:cNvSpPr>
          <p:nvPr>
            <p:ph type="body" idx="1"/>
          </p:nvPr>
        </p:nvSpPr>
        <p:spPr bwMode="auto">
          <a:xfrm>
            <a:off x="1006475" y="3789311"/>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dirty="0"/>
              <a:t>Next we have an example of a defined healthcare process flow.  We will use the scenario on this slide to demonstrate representing a process in pictorial form (i.e., in a process flowchart). </a:t>
            </a:r>
          </a:p>
          <a:p>
            <a:pPr eaLnBrk="1" hangingPunct="1"/>
            <a:endParaRPr lang="en-US" altLang="en-US" dirty="0"/>
          </a:p>
          <a:p>
            <a:pPr eaLnBrk="1" hangingPunct="1"/>
            <a:r>
              <a:rPr lang="en-US" altLang="en-US" dirty="0"/>
              <a:t>Pause the slides and read this scenario; list the process steps. </a:t>
            </a:r>
          </a:p>
          <a:p>
            <a:pPr eaLnBrk="1" hangingPunct="1"/>
            <a:endParaRPr lang="en-US" altLang="en-US" dirty="0"/>
          </a:p>
          <a:p>
            <a:pPr eaLnBrk="1" hangingPunct="1"/>
            <a:r>
              <a:rPr lang="en-US" altLang="en-US" dirty="0"/>
              <a:t>After you restart the slides, we will go over the steps so that you can see how you did.  </a:t>
            </a:r>
          </a:p>
          <a:p>
            <a:pPr eaLnBrk="1" hangingPunct="1"/>
            <a:endParaRPr lang="en-US" altLang="en-US" dirty="0"/>
          </a:p>
          <a:p>
            <a:pPr eaLnBrk="1" hangingPunct="1"/>
            <a:r>
              <a:rPr lang="en-US" altLang="en-US" dirty="0"/>
              <a:t>Pause the slides and list the process steps now. </a:t>
            </a:r>
          </a:p>
          <a:p>
            <a:endParaRPr lang="en-US" altLang="en-US" dirty="0"/>
          </a:p>
        </p:txBody>
      </p:sp>
      <p:sp>
        <p:nvSpPr>
          <p:cNvPr id="6451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BD861B5-186C-4F40-A8FE-77A7C0E2299C}" type="slidenum">
              <a:rPr lang="en-US" altLang="en-US" smtClean="0"/>
              <a:pPr/>
              <a:t>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266534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006475" y="3789311"/>
            <a:ext cx="8045450" cy="3060700"/>
          </a:xfrm>
        </p:spPr>
        <p:txBody>
          <a:bodyPr>
            <a:normAutofit fontScale="92500" lnSpcReduction="20000"/>
          </a:bodyPr>
          <a:lstStyle/>
          <a:p>
            <a:pPr eaLnBrk="1" hangingPunct="1">
              <a:defRPr/>
            </a:pPr>
            <a:r>
              <a:rPr lang="en-US" dirty="0">
                <a:ea typeface="+mn-ea"/>
              </a:rPr>
              <a:t>Listing the tasks is essentially breaking the scenario down into discrete steps. Placing them in sequential order will help with drawing the flowchart later.  </a:t>
            </a:r>
          </a:p>
          <a:p>
            <a:pPr eaLnBrk="1" hangingPunct="1">
              <a:defRPr/>
            </a:pPr>
            <a:endParaRPr lang="en-US" dirty="0">
              <a:ea typeface="+mn-ea"/>
            </a:endParaRPr>
          </a:p>
          <a:p>
            <a:pPr eaLnBrk="1" hangingPunct="1">
              <a:defRPr/>
            </a:pPr>
            <a:r>
              <a:rPr lang="en-US" dirty="0">
                <a:ea typeface="+mn-ea"/>
              </a:rPr>
              <a:t>The discrete steps of the Client Intake and Clinic Visit that you should have listed are:</a:t>
            </a:r>
          </a:p>
          <a:p>
            <a:pPr marL="230754" indent="-230754">
              <a:buFont typeface="+mj-lt"/>
              <a:buAutoNum type="arabicPeriod"/>
              <a:defRPr/>
            </a:pPr>
            <a:r>
              <a:rPr lang="en-US" dirty="0">
                <a:ea typeface="+mn-ea"/>
              </a:rPr>
              <a:t>Client arrives at the clinic and signs-in and checks-in with the front desk.</a:t>
            </a:r>
          </a:p>
          <a:p>
            <a:pPr marL="230754" indent="-230754">
              <a:buFont typeface="+mj-lt"/>
              <a:buAutoNum type="arabicPeriod"/>
              <a:defRPr/>
            </a:pPr>
            <a:r>
              <a:rPr lang="en-US" dirty="0">
                <a:ea typeface="+mn-ea"/>
              </a:rPr>
              <a:t>Receptionist enters the client in the visit system as present and confirms the contact and insurance information with the client.</a:t>
            </a:r>
          </a:p>
          <a:p>
            <a:pPr marL="230754" indent="-230754">
              <a:buFont typeface="+mj-lt"/>
              <a:buAutoNum type="arabicPeriod"/>
              <a:defRPr/>
            </a:pPr>
            <a:r>
              <a:rPr lang="en-US" dirty="0">
                <a:ea typeface="+mn-ea"/>
              </a:rPr>
              <a:t>The nurse pulls the chart from the filing stacks and calls the client to the exam area and escorts the client to the exam room.</a:t>
            </a:r>
          </a:p>
          <a:p>
            <a:pPr marL="230754" indent="-230754">
              <a:buFont typeface="+mj-lt"/>
              <a:buAutoNum type="arabicPeriod"/>
              <a:defRPr/>
            </a:pPr>
            <a:r>
              <a:rPr lang="en-US" dirty="0">
                <a:ea typeface="+mn-ea"/>
              </a:rPr>
              <a:t>The nurse interviews the client regarding symptoms and/or complaints and records in the nurse’s or progress notes.</a:t>
            </a:r>
          </a:p>
          <a:p>
            <a:pPr marL="230754" indent="-230754">
              <a:buFont typeface="+mj-lt"/>
              <a:buAutoNum type="arabicPeriod"/>
              <a:defRPr/>
            </a:pPr>
            <a:r>
              <a:rPr lang="en-US" dirty="0">
                <a:ea typeface="+mn-ea"/>
              </a:rPr>
              <a:t>Nurse takes and records vital signs in progress notes and alerts the physician that the client is ready to be seen.</a:t>
            </a:r>
          </a:p>
          <a:p>
            <a:pPr marL="230754" indent="-230754">
              <a:buFont typeface="+mj-lt"/>
              <a:buAutoNum type="arabicPeriod"/>
              <a:defRPr/>
            </a:pPr>
            <a:r>
              <a:rPr lang="en-US" dirty="0">
                <a:ea typeface="+mn-ea"/>
              </a:rPr>
              <a:t>The physician examines the client and records findings in the progress notes.</a:t>
            </a:r>
          </a:p>
          <a:p>
            <a:pPr marL="230754" indent="-230754">
              <a:buFont typeface="+mj-lt"/>
              <a:buAutoNum type="arabicPeriod"/>
              <a:defRPr/>
            </a:pPr>
            <a:r>
              <a:rPr lang="en-US" dirty="0">
                <a:ea typeface="+mn-ea"/>
              </a:rPr>
              <a:t>The physician determines if a prescription, procedure, lab work or a referral is required and completes the necessary paperwork if applicable.</a:t>
            </a:r>
          </a:p>
          <a:p>
            <a:pPr marL="230754" indent="-230754">
              <a:buFont typeface="+mj-lt"/>
              <a:buAutoNum type="arabicPeriod"/>
              <a:defRPr/>
            </a:pPr>
            <a:r>
              <a:rPr lang="en-US" dirty="0">
                <a:ea typeface="+mn-ea"/>
              </a:rPr>
              <a:t>The physician provides any additional instructions to the client and concludes the visit.</a:t>
            </a:r>
          </a:p>
          <a:p>
            <a:pPr marL="230754" indent="-230754">
              <a:buFont typeface="+mj-lt"/>
              <a:buAutoNum type="arabicPeriod"/>
              <a:defRPr/>
            </a:pPr>
            <a:r>
              <a:rPr lang="en-US" dirty="0">
                <a:ea typeface="+mn-ea"/>
              </a:rPr>
              <a:t>The physician provides the client chart to the office staff for refiling.</a:t>
            </a:r>
          </a:p>
          <a:p>
            <a:pPr marL="230754" indent="-230754">
              <a:buFont typeface="+mj-lt"/>
              <a:buAutoNum type="arabicPeriod"/>
              <a:defRPr/>
            </a:pPr>
            <a:r>
              <a:rPr lang="en-US" dirty="0">
                <a:ea typeface="+mn-ea"/>
              </a:rPr>
              <a:t>The office staff refiles the client chart.</a:t>
            </a:r>
          </a:p>
          <a:p>
            <a:pPr marL="230754" indent="-230754">
              <a:buFont typeface="+mj-lt"/>
              <a:buAutoNum type="arabicPeriod"/>
              <a:defRPr/>
            </a:pPr>
            <a:r>
              <a:rPr lang="en-US" dirty="0">
                <a:ea typeface="+mn-ea"/>
              </a:rPr>
              <a:t>The client pays their co-pay and concludes the office visit.</a:t>
            </a:r>
          </a:p>
          <a:p>
            <a:pPr eaLnBrk="1" hangingPunct="1">
              <a:defRPr/>
            </a:pPr>
            <a:endParaRPr lang="en-US" dirty="0">
              <a:ea typeface="+mn-ea"/>
            </a:endParaRPr>
          </a:p>
          <a:p>
            <a:pPr eaLnBrk="1" hangingPunct="1">
              <a:defRPr/>
            </a:pPr>
            <a:r>
              <a:rPr lang="en-US" dirty="0">
                <a:ea typeface="+mn-ea"/>
              </a:rPr>
              <a:t>Pause the slides and determine if these steps match the ones you listed.  </a:t>
            </a:r>
          </a:p>
          <a:p>
            <a:pPr eaLnBrk="1" hangingPunct="1">
              <a:defRPr/>
            </a:pPr>
            <a:endParaRPr lang="en-US" dirty="0">
              <a:ea typeface="+mn-ea"/>
            </a:endParaRPr>
          </a:p>
          <a:p>
            <a:pPr eaLnBrk="1" hangingPunct="1">
              <a:defRPr/>
            </a:pPr>
            <a:r>
              <a:rPr lang="en-US" dirty="0">
                <a:ea typeface="+mn-ea"/>
              </a:rPr>
              <a:t>Next, use the standard symbols and draw a flowchart that depicts the steps. Restart the slides when you are finished. </a:t>
            </a:r>
          </a:p>
          <a:p>
            <a:pPr eaLnBrk="1" hangingPunct="1">
              <a:defRPr/>
            </a:pPr>
            <a:endParaRPr lang="en-US" dirty="0">
              <a:ea typeface="+mn-ea"/>
            </a:endParaRPr>
          </a:p>
          <a:p>
            <a:pPr eaLnBrk="1" hangingPunct="1">
              <a:defRPr/>
            </a:pPr>
            <a:r>
              <a:rPr lang="en-US" dirty="0">
                <a:ea typeface="+mn-ea"/>
              </a:rPr>
              <a:t>Pause the slides now.</a:t>
            </a:r>
          </a:p>
          <a:p>
            <a:pPr eaLnBrk="1" hangingPunct="1">
              <a:defRPr/>
            </a:pPr>
            <a:endParaRPr lang="en-US" dirty="0">
              <a:ea typeface="+mn-ea"/>
            </a:endParaRPr>
          </a:p>
          <a:p>
            <a:pPr eaLnBrk="1" hangingPunct="1">
              <a:defRPr/>
            </a:pPr>
            <a:endParaRPr lang="en-US" dirty="0">
              <a:ea typeface="+mn-ea"/>
            </a:endParaRPr>
          </a:p>
          <a:p>
            <a:pPr>
              <a:defRPr/>
            </a:pPr>
            <a:endParaRPr lang="en-US" dirty="0">
              <a:ea typeface="+mn-ea"/>
            </a:endParaRPr>
          </a:p>
        </p:txBody>
      </p:sp>
      <p:sp>
        <p:nvSpPr>
          <p:cNvPr id="6554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D62B061-826F-4E18-BF11-8A181FE2BF69}" type="slidenum">
              <a:rPr lang="en-US" altLang="en-US" smtClean="0"/>
              <a:pPr/>
              <a:t>3</a:t>
            </a:fld>
            <a:endParaRPr lang="en-US" altLang="en-US" dirty="0"/>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2040194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4064" y="3958431"/>
            <a:ext cx="8045450" cy="3060700"/>
          </a:xfrm>
        </p:spPr>
        <p:txBody>
          <a:bodyPr/>
          <a:lstStyle/>
          <a:p>
            <a:r>
              <a:rPr lang="en-US" dirty="0"/>
              <a:t>These are the flowchart symbols. Make a flowchart of the steps</a:t>
            </a:r>
            <a:r>
              <a:rPr lang="en-US" baseline="0" dirty="0"/>
              <a:t> in the clinic visit</a:t>
            </a:r>
            <a:endParaRPr lang="en-US" dirty="0"/>
          </a:p>
        </p:txBody>
      </p:sp>
      <p:sp>
        <p:nvSpPr>
          <p:cNvPr id="4" name="Slide Number Placeholder 3"/>
          <p:cNvSpPr>
            <a:spLocks noGrp="1"/>
          </p:cNvSpPr>
          <p:nvPr>
            <p:ph type="sldNum" sz="quarter" idx="10"/>
          </p:nvPr>
        </p:nvSpPr>
        <p:spPr>
          <a:xfrm>
            <a:off x="5699125" y="7383463"/>
            <a:ext cx="4359275" cy="388937"/>
          </a:xfrm>
        </p:spPr>
        <p:txBody>
          <a:bodyPr/>
          <a:lstStyle/>
          <a:p>
            <a:fld id="{69BD4A38-86F6-42AD-8461-857F41436808}" type="slidenum">
              <a:rPr lang="en-US" smtClean="0"/>
              <a:t>4</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4920213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Notes Placeholder 2"/>
          <p:cNvSpPr>
            <a:spLocks noGrp="1"/>
          </p:cNvSpPr>
          <p:nvPr>
            <p:ph type="body" idx="1"/>
          </p:nvPr>
        </p:nvSpPr>
        <p:spPr bwMode="auto">
          <a:xfrm>
            <a:off x="1006475" y="3838473"/>
            <a:ext cx="8045450" cy="3060700"/>
          </a:xfrm>
          <a:extLst/>
        </p:spPr>
        <p:txBody>
          <a:bodyPr wrap="square" numCol="1" anchor="t" anchorCtr="0" compatLnSpc="1">
            <a:prstTxWarp prst="textNoShape">
              <a:avLst/>
            </a:prstTxWarp>
          </a:bodyPr>
          <a:lstStyle/>
          <a:p>
            <a:pPr>
              <a:defRPr/>
            </a:pPr>
            <a:r>
              <a:rPr lang="en-US" dirty="0">
                <a:latin typeface="Arial" charset="0"/>
                <a:ea typeface="ＭＳ Ｐゴシック" charset="0"/>
                <a:cs typeface="Arial" charset="0"/>
              </a:rPr>
              <a:t>Compare the flowchart you drew to the one on the next two slides. Remember that connector symbol denotes that this flowchart is continued on the next slide. The process steps depicted on this slide include:</a:t>
            </a:r>
          </a:p>
          <a:p>
            <a:pPr>
              <a:defRPr/>
            </a:pPr>
            <a:endParaRPr lang="en-US" dirty="0">
              <a:latin typeface="Arial" charset="0"/>
              <a:ea typeface="ＭＳ Ｐゴシック" charset="0"/>
              <a:cs typeface="Arial" charset="0"/>
            </a:endParaRPr>
          </a:p>
          <a:p>
            <a:pPr indent="182880">
              <a:buFontTx/>
              <a:buAutoNum type="arabicPeriod"/>
              <a:defRPr/>
            </a:pPr>
            <a:r>
              <a:rPr lang="en-US" dirty="0">
                <a:ea typeface="ＭＳ Ｐゴシック" charset="0"/>
              </a:rPr>
              <a:t>Client arrives at the clinic. </a:t>
            </a:r>
          </a:p>
          <a:p>
            <a:pPr indent="182880">
              <a:buFontTx/>
              <a:buAutoNum type="arabicPeriod"/>
              <a:defRPr/>
            </a:pPr>
            <a:r>
              <a:rPr lang="en-US" dirty="0">
                <a:ea typeface="ＭＳ Ｐゴシック" charset="0"/>
              </a:rPr>
              <a:t>Client signs-in/checks-in with the front desk.</a:t>
            </a:r>
          </a:p>
          <a:p>
            <a:pPr indent="182880">
              <a:buFontTx/>
              <a:buAutoNum type="arabicPeriod"/>
              <a:defRPr/>
            </a:pPr>
            <a:r>
              <a:rPr lang="en-US" dirty="0">
                <a:ea typeface="ＭＳ Ｐゴシック" charset="0"/>
              </a:rPr>
              <a:t>The client is marked as present, their contact and insurance information are confirmed.</a:t>
            </a:r>
          </a:p>
          <a:p>
            <a:pPr indent="182880">
              <a:buFontTx/>
              <a:buAutoNum type="arabicPeriod"/>
              <a:defRPr/>
            </a:pPr>
            <a:r>
              <a:rPr lang="en-US" dirty="0">
                <a:ea typeface="ＭＳ Ｐゴシック" charset="0"/>
              </a:rPr>
              <a:t>The chart is pulled. </a:t>
            </a:r>
          </a:p>
          <a:p>
            <a:pPr indent="182880">
              <a:buFontTx/>
              <a:buAutoNum type="arabicPeriod"/>
              <a:defRPr/>
            </a:pPr>
            <a:r>
              <a:rPr lang="en-US" dirty="0">
                <a:ea typeface="ＭＳ Ｐゴシック" charset="0"/>
              </a:rPr>
              <a:t>The client is escorted to the exam room.</a:t>
            </a:r>
          </a:p>
          <a:p>
            <a:pPr indent="182880">
              <a:buFontTx/>
              <a:buAutoNum type="arabicPeriod"/>
              <a:defRPr/>
            </a:pPr>
            <a:r>
              <a:rPr lang="en-US" dirty="0">
                <a:ea typeface="ＭＳ Ｐゴシック" charset="0"/>
              </a:rPr>
              <a:t>Chief complaint and vitals are recorded. </a:t>
            </a:r>
          </a:p>
          <a:p>
            <a:pPr indent="182880">
              <a:buFontTx/>
              <a:buAutoNum type="arabicPeriod"/>
              <a:defRPr/>
            </a:pPr>
            <a:r>
              <a:rPr lang="en-US" dirty="0">
                <a:ea typeface="ＭＳ Ｐゴシック" charset="0"/>
              </a:rPr>
              <a:t>Provider is alerted that the client is ready to be seen.</a:t>
            </a:r>
          </a:p>
          <a:p>
            <a:pPr>
              <a:defRPr/>
            </a:pPr>
            <a:endParaRPr lang="en-US" dirty="0">
              <a:ea typeface="ＭＳ Ｐゴシック" charset="0"/>
            </a:endParaRPr>
          </a:p>
          <a:p>
            <a:pPr>
              <a:defRPr/>
            </a:pPr>
            <a:r>
              <a:rPr lang="en-US" dirty="0">
                <a:latin typeface="Arial" charset="0"/>
                <a:ea typeface="ＭＳ Ｐゴシック" charset="0"/>
                <a:cs typeface="Arial" charset="0"/>
              </a:rPr>
              <a:t>This flowchart is continued on the next slide.</a:t>
            </a:r>
          </a:p>
        </p:txBody>
      </p:sp>
      <p:sp>
        <p:nvSpPr>
          <p:cNvPr id="6656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55E6848-C7EB-4C9B-B6ED-4A8989F24F47}" type="slidenum">
              <a:rPr lang="en-US" altLang="en-US" smtClean="0"/>
              <a:pPr/>
              <a:t>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396502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4064" y="3848305"/>
            <a:ext cx="8045450" cy="3060700"/>
          </a:xfrm>
        </p:spPr>
        <p:txBody>
          <a:bodyPr/>
          <a:lstStyle/>
          <a:p>
            <a:pPr>
              <a:defRPr/>
            </a:pPr>
            <a:r>
              <a:rPr lang="en-US" dirty="0"/>
              <a:t>Additional process steps depicted on this slide are:</a:t>
            </a:r>
          </a:p>
          <a:p>
            <a:pPr>
              <a:defRPr/>
            </a:pPr>
            <a:endParaRPr lang="en-US" dirty="0"/>
          </a:p>
          <a:p>
            <a:pPr marL="228600" indent="-228600">
              <a:buFont typeface="+mj-lt"/>
              <a:buAutoNum type="arabicPeriod"/>
              <a:defRPr/>
            </a:pPr>
            <a:r>
              <a:rPr lang="en-US" dirty="0"/>
              <a:t>Examination of the client</a:t>
            </a:r>
          </a:p>
          <a:p>
            <a:pPr marL="228600" indent="-228600">
              <a:buFont typeface="+mj-lt"/>
              <a:buAutoNum type="arabicPeriod"/>
              <a:defRPr/>
            </a:pPr>
            <a:r>
              <a:rPr lang="en-US" dirty="0"/>
              <a:t>Determining if an order is required</a:t>
            </a:r>
          </a:p>
          <a:p>
            <a:pPr marL="228600" indent="-228600">
              <a:buFont typeface="+mj-lt"/>
              <a:buAutoNum type="arabicPeriod"/>
              <a:defRPr/>
            </a:pPr>
            <a:r>
              <a:rPr lang="en-US" dirty="0"/>
              <a:t>If an order is required, write one</a:t>
            </a:r>
          </a:p>
          <a:p>
            <a:pPr marL="228600" indent="-228600">
              <a:buFont typeface="+mj-lt"/>
              <a:buAutoNum type="arabicPeriod"/>
              <a:defRPr/>
            </a:pPr>
            <a:r>
              <a:rPr lang="en-US" dirty="0"/>
              <a:t>Educate the client and dictate their clinic note</a:t>
            </a:r>
          </a:p>
          <a:p>
            <a:pPr marL="228600" indent="-228600">
              <a:buFont typeface="+mj-lt"/>
              <a:buAutoNum type="arabicPeriod"/>
              <a:defRPr/>
            </a:pPr>
            <a:r>
              <a:rPr lang="en-US" dirty="0"/>
              <a:t>The client visit with the physician ends and the client pays their co-pay and exits</a:t>
            </a:r>
          </a:p>
          <a:p>
            <a:pPr marL="228600" indent="-228600">
              <a:buFont typeface="+mj-lt"/>
              <a:buAutoNum type="arabicPeriod"/>
              <a:defRPr/>
            </a:pPr>
            <a:r>
              <a:rPr lang="en-US" dirty="0"/>
              <a:t>The client’s chart is refiled</a:t>
            </a:r>
          </a:p>
        </p:txBody>
      </p:sp>
      <p:sp>
        <p:nvSpPr>
          <p:cNvPr id="6758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4BDE6F5-B47C-4B66-A36F-64F4BCB199AE}" type="slidenum">
              <a:rPr lang="en-US" altLang="en-US" smtClean="0"/>
              <a:pPr/>
              <a:t>6</a:t>
            </a:fld>
            <a:endParaRPr lang="en-US" alt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3460566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5699125" y="7383463"/>
            <a:ext cx="4359275" cy="388937"/>
          </a:xfrm>
        </p:spPr>
        <p:txBody>
          <a:bodyPr/>
          <a:lstStyle/>
          <a:p>
            <a:fld id="{F454296D-69E8-4E0C-A774-4A59BDD2AC33}" type="slidenum">
              <a:rPr lang="en-US" smtClean="0"/>
              <a:t>7</a:t>
            </a:fld>
            <a:endParaRPr lang="en-US"/>
          </a:p>
        </p:txBody>
      </p:sp>
      <p:sp>
        <p:nvSpPr>
          <p:cNvPr id="5" name="Slide Image Placeholder 4"/>
          <p:cNvSpPr>
            <a:spLocks noGrp="1" noRot="1" noChangeAspect="1"/>
          </p:cNvSpPr>
          <p:nvPr>
            <p:ph type="sldImg"/>
          </p:nvPr>
        </p:nvSpPr>
        <p:spPr/>
      </p:sp>
      <p:sp>
        <p:nvSpPr>
          <p:cNvPr id="6" name="Notes Placeholder 5"/>
          <p:cNvSpPr>
            <a:spLocks noGrp="1"/>
          </p:cNvSpPr>
          <p:nvPr>
            <p:ph type="body" idx="1"/>
          </p:nvPr>
        </p:nvSpPr>
        <p:spPr/>
        <p:txBody>
          <a:bodyPr/>
          <a:lstStyle/>
          <a:p>
            <a:endParaRPr lang="en-US"/>
          </a:p>
        </p:txBody>
      </p:sp>
    </p:spTree>
    <p:extLst>
      <p:ext uri="{BB962C8B-B14F-4D97-AF65-F5344CB8AC3E}">
        <p14:creationId xmlns:p14="http://schemas.microsoft.com/office/powerpoint/2010/main" val="16973324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601BD7C-7D08-FA4E-B94B-CB907281D62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7" name="Text Placeholder 24">
            <a:extLst>
              <a:ext uri="{FF2B5EF4-FFF2-40B4-BE49-F238E27FC236}">
                <a16:creationId xmlns:a16="http://schemas.microsoft.com/office/drawing/2014/main" id="{B1BA931A-9481-4C42-A5F2-17B3059E3CDE}"/>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grpSp>
        <p:nvGrpSpPr>
          <p:cNvPr id="18" name="Group 17">
            <a:extLst>
              <a:ext uri="{FF2B5EF4-FFF2-40B4-BE49-F238E27FC236}">
                <a16:creationId xmlns:a16="http://schemas.microsoft.com/office/drawing/2014/main" id="{714A86A8-2C19-FE44-82EC-8771E70461F3}"/>
              </a:ext>
            </a:extLst>
          </p:cNvPr>
          <p:cNvGrpSpPr/>
          <p:nvPr userDrawn="1"/>
        </p:nvGrpSpPr>
        <p:grpSpPr>
          <a:xfrm>
            <a:off x="4495800" y="6621716"/>
            <a:ext cx="3554167" cy="1089590"/>
            <a:chOff x="4495800" y="6621716"/>
            <a:chExt cx="3554167" cy="1089590"/>
          </a:xfrm>
        </p:grpSpPr>
        <p:pic>
          <p:nvPicPr>
            <p:cNvPr id="19" name="Picture 18">
              <a:extLst>
                <a:ext uri="{FF2B5EF4-FFF2-40B4-BE49-F238E27FC236}">
                  <a16:creationId xmlns:a16="http://schemas.microsoft.com/office/drawing/2014/main" id="{E7C23F21-4FA9-614B-AF57-1C94D0CD31CC}"/>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0" name="Picture 19">
              <a:extLst>
                <a:ext uri="{FF2B5EF4-FFF2-40B4-BE49-F238E27FC236}">
                  <a16:creationId xmlns:a16="http://schemas.microsoft.com/office/drawing/2014/main" id="{7A245401-AB11-5A4F-A6B0-EDEB2A5BB21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1" name="Picture 20">
              <a:extLst>
                <a:ext uri="{FF2B5EF4-FFF2-40B4-BE49-F238E27FC236}">
                  <a16:creationId xmlns:a16="http://schemas.microsoft.com/office/drawing/2014/main" id="{53349CBA-C6D6-6C45-9B01-114D409945F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2562756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ast slide">
    <p:bg>
      <p:bgPr>
        <a:solidFill>
          <a:schemeClr val="bg1"/>
        </a:solidFill>
        <a:effectLst/>
      </p:bgPr>
    </p:bg>
    <p:spTree>
      <p:nvGrpSpPr>
        <p:cNvPr id="1" name=""/>
        <p:cNvGrpSpPr/>
        <p:nvPr/>
      </p:nvGrpSpPr>
      <p:grpSpPr>
        <a:xfrm>
          <a:off x="0" y="0"/>
          <a:ext cx="0" cy="0"/>
          <a:chOff x="0" y="0"/>
          <a:chExt cx="0" cy="0"/>
        </a:xfrm>
      </p:grpSpPr>
      <p:sp>
        <p:nvSpPr>
          <p:cNvPr id="19" name="object 3">
            <a:extLst>
              <a:ext uri="{FF2B5EF4-FFF2-40B4-BE49-F238E27FC236}">
                <a16:creationId xmlns:a16="http://schemas.microsoft.com/office/drawing/2014/main" id="{6BD9DC54-9B80-8F44-8D0D-0D455D893A20}"/>
              </a:ext>
            </a:extLst>
          </p:cNvPr>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20" name="object 5">
            <a:extLst>
              <a:ext uri="{FF2B5EF4-FFF2-40B4-BE49-F238E27FC236}">
                <a16:creationId xmlns:a16="http://schemas.microsoft.com/office/drawing/2014/main" id="{8CAD190D-D931-0645-9A16-BBC6B1BB5A56}"/>
              </a:ext>
            </a:extLst>
          </p:cNvPr>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5" name="Rectangle 4"/>
          <p:cNvSpPr/>
          <p:nvPr userDrawn="1"/>
        </p:nvSpPr>
        <p:spPr>
          <a:xfrm>
            <a:off x="1066800" y="2971800"/>
            <a:ext cx="8077200" cy="369332"/>
          </a:xfrm>
          <a:prstGeom prst="rect">
            <a:avLst/>
          </a:prstGeom>
        </p:spPr>
        <p:txBody>
          <a:bodyPr wrap="square">
            <a:spAutoFit/>
          </a:bodyPr>
          <a:lstStyle/>
          <a:p>
            <a:endParaRPr lang="en-US" sz="1800" b="1" dirty="0">
              <a:solidFill>
                <a:srgbClr val="1E1860"/>
              </a:solidFill>
              <a:latin typeface="Futura LT Pro Book"/>
              <a:cs typeface="Futura LT Pro Book"/>
            </a:endParaRP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3" name="Text Placeholder 2">
            <a:extLst>
              <a:ext uri="{FF2B5EF4-FFF2-40B4-BE49-F238E27FC236}">
                <a16:creationId xmlns:a16="http://schemas.microsoft.com/office/drawing/2014/main" id="{7C995D56-B5CC-5647-AB34-A0D35F7ABD8F}"/>
              </a:ext>
            </a:extLst>
          </p:cNvPr>
          <p:cNvSpPr>
            <a:spLocks noGrp="1"/>
          </p:cNvSpPr>
          <p:nvPr>
            <p:ph type="body" sz="quarter" idx="10"/>
          </p:nvPr>
        </p:nvSpPr>
        <p:spPr>
          <a:xfrm>
            <a:off x="767873" y="2223385"/>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18" name="Title 11">
            <a:extLst>
              <a:ext uri="{FF2B5EF4-FFF2-40B4-BE49-F238E27FC236}">
                <a16:creationId xmlns:a16="http://schemas.microsoft.com/office/drawing/2014/main" id="{6E4F0177-48D3-3045-8414-303778025630}"/>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p>
        </p:txBody>
      </p:sp>
      <p:grpSp>
        <p:nvGrpSpPr>
          <p:cNvPr id="21" name="Group 20">
            <a:extLst>
              <a:ext uri="{FF2B5EF4-FFF2-40B4-BE49-F238E27FC236}">
                <a16:creationId xmlns:a16="http://schemas.microsoft.com/office/drawing/2014/main" id="{C4987919-CFEE-3942-B078-63506E2EF7DA}"/>
              </a:ext>
            </a:extLst>
          </p:cNvPr>
          <p:cNvGrpSpPr/>
          <p:nvPr userDrawn="1"/>
        </p:nvGrpSpPr>
        <p:grpSpPr>
          <a:xfrm>
            <a:off x="6199632" y="6647688"/>
            <a:ext cx="3554167" cy="1089590"/>
            <a:chOff x="4495800" y="6621716"/>
            <a:chExt cx="3554167" cy="1089590"/>
          </a:xfrm>
        </p:grpSpPr>
        <p:pic>
          <p:nvPicPr>
            <p:cNvPr id="22" name="Picture 21">
              <a:extLst>
                <a:ext uri="{FF2B5EF4-FFF2-40B4-BE49-F238E27FC236}">
                  <a16:creationId xmlns:a16="http://schemas.microsoft.com/office/drawing/2014/main" id="{675E475D-027A-E345-A8B1-C2F59B7F7C9D}"/>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3" name="Picture 22">
              <a:extLst>
                <a:ext uri="{FF2B5EF4-FFF2-40B4-BE49-F238E27FC236}">
                  <a16:creationId xmlns:a16="http://schemas.microsoft.com/office/drawing/2014/main" id="{7B727942-F571-7947-B183-6583211137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4" name="Picture 23">
              <a:extLst>
                <a:ext uri="{FF2B5EF4-FFF2-40B4-BE49-F238E27FC236}">
                  <a16:creationId xmlns:a16="http://schemas.microsoft.com/office/drawing/2014/main" id="{312563B7-F2F6-304E-B885-CBD9E3025C3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3511668524"/>
      </p:ext>
    </p:extLst>
  </p:cSld>
  <p:clrMapOvr>
    <a:masterClrMapping/>
  </p:clrMapOvr>
  <p:extLst mod="1">
    <p:ext uri="{DCECCB84-F9BA-43D5-87BE-67443E8EF086}">
      <p15:sldGuideLst xmlns:p15="http://schemas.microsoft.com/office/powerpoint/2012/main">
        <p15:guide id="1" orient="horz" pos="1584" userDrawn="1">
          <p15:clr>
            <a:srgbClr val="FBAE40"/>
          </p15:clr>
        </p15:guide>
        <p15:guide id="2" pos="316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object 5">
            <a:extLst>
              <a:ext uri="{FF2B5EF4-FFF2-40B4-BE49-F238E27FC236}">
                <a16:creationId xmlns:a16="http://schemas.microsoft.com/office/drawing/2014/main" id="{B7366FD1-FD71-4B43-8B2E-E85DF525E639}"/>
              </a:ext>
            </a:extLst>
          </p:cNvPr>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solidFill>
                <a:srgbClr val="A7BF39"/>
              </a:solidFill>
            </a:endParaRPr>
          </a:p>
        </p:txBody>
      </p:sp>
      <p:sp>
        <p:nvSpPr>
          <p:cNvPr id="7" name="Text Placeholder 2">
            <a:extLst>
              <a:ext uri="{FF2B5EF4-FFF2-40B4-BE49-F238E27FC236}">
                <a16:creationId xmlns:a16="http://schemas.microsoft.com/office/drawing/2014/main" id="{90425980-9D4A-5849-89CF-9362B673C24D}"/>
              </a:ext>
            </a:extLst>
          </p:cNvPr>
          <p:cNvSpPr>
            <a:spLocks noGrp="1"/>
          </p:cNvSpPr>
          <p:nvPr>
            <p:ph type="body" sz="quarter" idx="11"/>
          </p:nvPr>
        </p:nvSpPr>
        <p:spPr>
          <a:xfrm>
            <a:off x="767873" y="2166940"/>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8" name="Title 11">
            <a:extLst>
              <a:ext uri="{FF2B5EF4-FFF2-40B4-BE49-F238E27FC236}">
                <a16:creationId xmlns:a16="http://schemas.microsoft.com/office/drawing/2014/main" id="{B2746133-2F52-C042-AD0E-2C176A8E0622}"/>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p>
        </p:txBody>
      </p:sp>
      <p:grpSp>
        <p:nvGrpSpPr>
          <p:cNvPr id="9" name="Group 8">
            <a:extLst>
              <a:ext uri="{FF2B5EF4-FFF2-40B4-BE49-F238E27FC236}">
                <a16:creationId xmlns:a16="http://schemas.microsoft.com/office/drawing/2014/main" id="{5262EFC9-85CD-F64C-81CD-8DE2DD83D9A8}"/>
              </a:ext>
            </a:extLst>
          </p:cNvPr>
          <p:cNvGrpSpPr/>
          <p:nvPr userDrawn="1"/>
        </p:nvGrpSpPr>
        <p:grpSpPr>
          <a:xfrm>
            <a:off x="228600" y="6858000"/>
            <a:ext cx="9601200" cy="649480"/>
            <a:chOff x="304800" y="6858000"/>
            <a:chExt cx="9601200" cy="649480"/>
          </a:xfrm>
        </p:grpSpPr>
        <p:pic>
          <p:nvPicPr>
            <p:cNvPr id="10" name="Picture 9">
              <a:extLst>
                <a:ext uri="{FF2B5EF4-FFF2-40B4-BE49-F238E27FC236}">
                  <a16:creationId xmlns:a16="http://schemas.microsoft.com/office/drawing/2014/main" id="{E4A31B42-C1D3-E64A-94F6-A10C1B61B8F4}"/>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022B8F38-27C3-1E4F-8783-8E1E59172C6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2" name="Picture 11">
              <a:extLst>
                <a:ext uri="{FF2B5EF4-FFF2-40B4-BE49-F238E27FC236}">
                  <a16:creationId xmlns:a16="http://schemas.microsoft.com/office/drawing/2014/main" id="{F684B0C0-BB0B-C547-85DA-9EF1AA49811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3" name="Picture 9">
              <a:extLst>
                <a:ext uri="{FF2B5EF4-FFF2-40B4-BE49-F238E27FC236}">
                  <a16:creationId xmlns:a16="http://schemas.microsoft.com/office/drawing/2014/main" id="{1FF74B69-016D-4F42-A3E2-7A30C8A99AE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5B45CC0C-6FE9-BB4E-8004-7056194C21B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Tree>
    <p:extLst>
      <p:ext uri="{BB962C8B-B14F-4D97-AF65-F5344CB8AC3E}">
        <p14:creationId xmlns:p14="http://schemas.microsoft.com/office/powerpoint/2010/main" val="610660617"/>
      </p:ext>
    </p:extLst>
  </p:cSld>
  <p:clrMapOvr>
    <a:masterClrMapping/>
  </p:clrMapOvr>
  <p:extLst>
    <p:ext uri="{DCECCB84-F9BA-43D5-87BE-67443E8EF086}">
      <p15:sldGuideLst xmlns:p15="http://schemas.microsoft.com/office/powerpoint/2012/main">
        <p15:guide id="1" orient="horz" pos="1560" userDrawn="1">
          <p15:clr>
            <a:srgbClr val="FBAE40"/>
          </p15:clr>
        </p15:guide>
        <p15:guide id="2" pos="3168"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ONC Lecture">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9CC013A2-CBB1-4169-938B-782D0F8BCEA9}" type="slidenum">
              <a:rPr lang="en-US" altLang="en-US" smtClean="0"/>
              <a:pPr/>
              <a:t>‹#›</a:t>
            </a:fld>
            <a:endParaRPr lang="en-US" altLang="en-US" dirty="0"/>
          </a:p>
        </p:txBody>
      </p:sp>
    </p:spTree>
    <p:extLst>
      <p:ext uri="{BB962C8B-B14F-4D97-AF65-F5344CB8AC3E}">
        <p14:creationId xmlns:p14="http://schemas.microsoft.com/office/powerpoint/2010/main" val="2575624218"/>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9CC013A2-CBB1-4169-938B-782D0F8BCEA9}" type="slidenum">
              <a:rPr lang="en-US" altLang="en-US" smtClean="0"/>
              <a:pPr/>
              <a:t>‹#›</a:t>
            </a:fld>
            <a:endParaRPr lang="en-US" altLang="en-US" dirty="0"/>
          </a:p>
        </p:txBody>
      </p:sp>
    </p:spTree>
    <p:extLst>
      <p:ext uri="{BB962C8B-B14F-4D97-AF65-F5344CB8AC3E}">
        <p14:creationId xmlns:p14="http://schemas.microsoft.com/office/powerpoint/2010/main" val="12802087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864A4A1-767F-FA4A-8C30-3C3BFE19326E}"/>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8" name="Text Placeholder 24">
            <a:extLst>
              <a:ext uri="{FF2B5EF4-FFF2-40B4-BE49-F238E27FC236}">
                <a16:creationId xmlns:a16="http://schemas.microsoft.com/office/drawing/2014/main" id="{8061EB19-4AD7-0A4F-BAD3-D7A0CBC63ED8}"/>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grpSp>
        <p:nvGrpSpPr>
          <p:cNvPr id="19" name="Group 18">
            <a:extLst>
              <a:ext uri="{FF2B5EF4-FFF2-40B4-BE49-F238E27FC236}">
                <a16:creationId xmlns:a16="http://schemas.microsoft.com/office/drawing/2014/main" id="{069C1279-6D8E-B742-8C9D-5A00DE7974E4}"/>
              </a:ext>
            </a:extLst>
          </p:cNvPr>
          <p:cNvGrpSpPr/>
          <p:nvPr userDrawn="1"/>
        </p:nvGrpSpPr>
        <p:grpSpPr>
          <a:xfrm>
            <a:off x="6199632" y="6647688"/>
            <a:ext cx="3554167" cy="1089590"/>
            <a:chOff x="4495800" y="6621716"/>
            <a:chExt cx="3554167" cy="1089590"/>
          </a:xfrm>
        </p:grpSpPr>
        <p:pic>
          <p:nvPicPr>
            <p:cNvPr id="20" name="Picture 19">
              <a:extLst>
                <a:ext uri="{FF2B5EF4-FFF2-40B4-BE49-F238E27FC236}">
                  <a16:creationId xmlns:a16="http://schemas.microsoft.com/office/drawing/2014/main" id="{389C5B81-B224-1646-BC14-5241DC0421B3}"/>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1" name="Picture 20">
              <a:extLst>
                <a:ext uri="{FF2B5EF4-FFF2-40B4-BE49-F238E27FC236}">
                  <a16:creationId xmlns:a16="http://schemas.microsoft.com/office/drawing/2014/main" id="{EED995FB-F1E6-6243-B939-B537A3CCB0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2" name="Picture 21">
              <a:extLst>
                <a:ext uri="{FF2B5EF4-FFF2-40B4-BE49-F238E27FC236}">
                  <a16:creationId xmlns:a16="http://schemas.microsoft.com/office/drawing/2014/main" id="{27EFA031-CC5E-FA47-8BD6-2F40EC2F1E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490621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a:extLst>
              <a:ext uri="{FF2B5EF4-FFF2-40B4-BE49-F238E27FC236}">
                <a16:creationId xmlns:a16="http://schemas.microsoft.com/office/drawing/2014/main" id="{5B618F7F-18F1-A644-95CF-43626180D5D1}"/>
              </a:ext>
            </a:extLst>
          </p:cNvPr>
          <p:cNvGrpSpPr/>
          <p:nvPr userDrawn="1"/>
        </p:nvGrpSpPr>
        <p:grpSpPr>
          <a:xfrm>
            <a:off x="228600" y="6858000"/>
            <a:ext cx="9601200" cy="649480"/>
            <a:chOff x="304800" y="6858000"/>
            <a:chExt cx="9601200" cy="649480"/>
          </a:xfrm>
        </p:grpSpPr>
        <p:pic>
          <p:nvPicPr>
            <p:cNvPr id="15" name="Picture 9">
              <a:extLst>
                <a:ext uri="{FF2B5EF4-FFF2-40B4-BE49-F238E27FC236}">
                  <a16:creationId xmlns:a16="http://schemas.microsoft.com/office/drawing/2014/main" id="{51F85579-9BFE-9541-937B-BB8714A326B6}"/>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AD3688B7-102A-364E-8DF8-B2F35CFB40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7" name="Picture 16">
              <a:extLst>
                <a:ext uri="{FF2B5EF4-FFF2-40B4-BE49-F238E27FC236}">
                  <a16:creationId xmlns:a16="http://schemas.microsoft.com/office/drawing/2014/main" id="{463B439E-54A5-A141-A0C7-069DF700D3A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8" name="Picture 9">
              <a:extLst>
                <a:ext uri="{FF2B5EF4-FFF2-40B4-BE49-F238E27FC236}">
                  <a16:creationId xmlns:a16="http://schemas.microsoft.com/office/drawing/2014/main" id="{E4399011-0A3F-9342-AD4B-1CBC05414FC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a:extLst>
                <a:ext uri="{FF2B5EF4-FFF2-40B4-BE49-F238E27FC236}">
                  <a16:creationId xmlns:a16="http://schemas.microsoft.com/office/drawing/2014/main" id="{BEAF11F0-217C-ED4D-98F1-CDCD38105C2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
        <p:nvSpPr>
          <p:cNvPr id="13" name="Title 11">
            <a:extLst>
              <a:ext uri="{FF2B5EF4-FFF2-40B4-BE49-F238E27FC236}">
                <a16:creationId xmlns:a16="http://schemas.microsoft.com/office/drawing/2014/main" id="{F0587572-0D24-B144-8BCB-3F987AFFEC4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4" name="Text Placeholder 24">
            <a:extLst>
              <a:ext uri="{FF2B5EF4-FFF2-40B4-BE49-F238E27FC236}">
                <a16:creationId xmlns:a16="http://schemas.microsoft.com/office/drawing/2014/main" id="{5165A507-DC5A-A14F-ACA6-07D8AF005856}"/>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extLst>
      <p:ext uri="{BB962C8B-B14F-4D97-AF65-F5344CB8AC3E}">
        <p14:creationId xmlns:p14="http://schemas.microsoft.com/office/powerpoint/2010/main" val="3425976083"/>
      </p:ext>
    </p:extLst>
  </p:cSld>
  <p:clrMapOvr>
    <a:masterClrMapping/>
  </p:clrMapOvr>
  <p:extLst mod="1">
    <p:ext uri="{DCECCB84-F9BA-43D5-87BE-67443E8EF086}">
      <p15:sldGuideLst xmlns:p15="http://schemas.microsoft.com/office/powerpoint/2012/main">
        <p15:guide id="1" orient="horz" pos="624">
          <p15:clr>
            <a:srgbClr val="FBAE40"/>
          </p15:clr>
        </p15:guide>
        <p15:guide id="2" pos="55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6" y="2133600"/>
            <a:ext cx="9156474" cy="2590800"/>
          </a:xfrm>
          <a:prstGeom prst="rect">
            <a:avLst/>
          </a:prstGeom>
        </p:spPr>
        <p:txBody>
          <a:bodyPr/>
          <a:lstStyle>
            <a:lvl1pPr marL="342900" indent="-342900">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defRPr>
            </a:lvl1pPr>
            <a:lvl2pPr marL="695325" indent="-347663">
              <a:lnSpc>
                <a:spcPct val="110000"/>
              </a:lnSpc>
              <a:spcBef>
                <a:spcPts val="300"/>
              </a:spcBef>
              <a:spcAft>
                <a:spcPts val="600"/>
              </a:spcAft>
              <a:buSzPct val="111000"/>
              <a:buFont typeface="Courier New" panose="02070309020205020404" pitchFamily="49" charset="0"/>
              <a:buChar char="o"/>
              <a:tabLst/>
              <a:defRPr sz="2400">
                <a:solidFill>
                  <a:schemeClr val="tx1"/>
                </a:solidFill>
                <a:latin typeface="Century Gothic" panose="020B0502020202020204" pitchFamily="34" charset="0"/>
              </a:defRPr>
            </a:lvl2pPr>
            <a:lvl3pPr marL="752475" indent="0">
              <a:lnSpc>
                <a:spcPct val="110000"/>
              </a:lnSpc>
              <a:spcBef>
                <a:spcPts val="300"/>
              </a:spcBef>
              <a:spcAft>
                <a:spcPts val="600"/>
              </a:spcAft>
              <a:buSzPct val="90000"/>
              <a:buFontTx/>
              <a:buNone/>
              <a:tabLst/>
              <a:defRPr sz="2000">
                <a:solidFill>
                  <a:schemeClr val="tx1"/>
                </a:solidFill>
                <a:latin typeface="Century Gothic" panose="020B0502020202020204" pitchFamily="34" charset="0"/>
              </a:defRPr>
            </a:lvl3pPr>
            <a:lvl4pPr marL="1150938" indent="0">
              <a:lnSpc>
                <a:spcPct val="110000"/>
              </a:lnSpc>
              <a:spcAft>
                <a:spcPts val="600"/>
              </a:spcAft>
              <a:tabLs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5" name="Text Placeholder 24"/>
          <p:cNvSpPr>
            <a:spLocks noGrp="1"/>
          </p:cNvSpPr>
          <p:nvPr>
            <p:ph type="body" sz="quarter" idx="11" hasCustomPrompt="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EF63283D-7B66-364C-96F1-46EF79EAA5E8}"/>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1827113836"/>
      </p:ext>
    </p:extLst>
  </p:cSld>
  <p:clrMapOvr>
    <a:masterClrMapping/>
  </p:clrMapOvr>
  <p:extLst mod="1">
    <p:ext uri="{DCECCB84-F9BA-43D5-87BE-67443E8EF086}">
      <p15:sldGuideLst xmlns:p15="http://schemas.microsoft.com/office/powerpoint/2012/main">
        <p15:guide id="1" orient="horz" pos="648">
          <p15:clr>
            <a:srgbClr val="FBAE40"/>
          </p15:clr>
        </p15:guide>
        <p15:guide id="2" pos="602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no subtitle">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5" y="2133600"/>
            <a:ext cx="9147783" cy="2590800"/>
          </a:xfrm>
          <a:prstGeom prst="rect">
            <a:avLst/>
          </a:prstGeom>
        </p:spPr>
        <p:txBody>
          <a:bodyPr/>
          <a:lstStyle>
            <a:lvl1pPr marL="342900" indent="-342900">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defRPr>
            </a:lvl1pPr>
            <a:lvl2pPr marL="695325" indent="-347663">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defRPr>
            </a:lvl2pPr>
            <a:lvl3pPr marL="752475" indent="0">
              <a:lnSpc>
                <a:spcPct val="110000"/>
              </a:lnSpc>
              <a:spcBef>
                <a:spcPts val="300"/>
              </a:spcBef>
              <a:spcAft>
                <a:spcPts val="300"/>
              </a:spcAft>
              <a:tabLst/>
              <a:defRPr sz="2000">
                <a:solidFill>
                  <a:schemeClr val="tx1"/>
                </a:solidFill>
                <a:latin typeface="Century Gothic" panose="020B0502020202020204" pitchFamily="34" charset="0"/>
              </a:defRPr>
            </a:lvl3pPr>
            <a:lvl4pPr>
              <a:lnSpc>
                <a:spcPct val="110000"/>
              </a:lnSpc>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p:txBody>
      </p:sp>
      <p:sp>
        <p:nvSpPr>
          <p:cNvPr id="2" name="Slide Number Placeholder 1">
            <a:extLst>
              <a:ext uri="{FF2B5EF4-FFF2-40B4-BE49-F238E27FC236}">
                <a16:creationId xmlns:a16="http://schemas.microsoft.com/office/drawing/2014/main" id="{D39A84A6-6CA0-C64C-B871-E98E9D5C2EB6}"/>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677148738"/>
      </p:ext>
    </p:extLst>
  </p:cSld>
  <p:clrMapOvr>
    <a:masterClrMapping/>
  </p:clrMapOvr>
  <p:extLst mod="1">
    <p:ext uri="{DCECCB84-F9BA-43D5-87BE-67443E8EF086}">
      <p15:sldGuideLst xmlns:p15="http://schemas.microsoft.com/office/powerpoint/2012/main">
        <p15:guide id="1" orient="horz" pos="648">
          <p15:clr>
            <a:srgbClr val="FBAE40"/>
          </p15:clr>
        </p15:guide>
        <p15:guide id="2" pos="602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0" name="object 3">
            <a:extLst>
              <a:ext uri="{FF2B5EF4-FFF2-40B4-BE49-F238E27FC236}">
                <a16:creationId xmlns:a16="http://schemas.microsoft.com/office/drawing/2014/main" id="{867519C9-E026-5E4B-83AE-B64817C486B3}"/>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5" name="Text Placeholder 4"/>
          <p:cNvSpPr>
            <a:spLocks noGrp="1"/>
          </p:cNvSpPr>
          <p:nvPr>
            <p:ph type="body" sz="quarter" idx="12" hasCustomPrompt="1"/>
          </p:nvPr>
        </p:nvSpPr>
        <p:spPr>
          <a:xfrm>
            <a:off x="417915" y="2076450"/>
            <a:ext cx="8591897" cy="3619500"/>
          </a:xfrm>
          <a:prstGeom prst="rect">
            <a:avLst/>
          </a:prstGeom>
        </p:spPr>
        <p:txBody>
          <a:bodyPr/>
          <a:lstStyle>
            <a:lvl1pPr marL="0" indent="0">
              <a:lnSpc>
                <a:spcPct val="110000"/>
              </a:lnSpc>
              <a:spcBef>
                <a:spcPts val="300"/>
              </a:spcBef>
              <a:spcAft>
                <a:spcPts val="600"/>
              </a:spcAft>
              <a:buFontTx/>
              <a:buNone/>
              <a:defRPr sz="2400">
                <a:solidFill>
                  <a:schemeClr val="tx1"/>
                </a:solidFill>
                <a:latin typeface="Century Gothic" panose="020B0502020202020204" pitchFamily="34" charset="0"/>
              </a:defRPr>
            </a:lvl1pPr>
            <a:lvl2pPr marL="347663" indent="-336550">
              <a:lnSpc>
                <a:spcPct val="110000"/>
              </a:lnSpc>
              <a:spcBef>
                <a:spcPts val="300"/>
              </a:spcBef>
              <a:spcAft>
                <a:spcPts val="600"/>
              </a:spcAft>
              <a:buSzPct val="111000"/>
              <a:buFont typeface="Arial" panose="020B0604020202020204" pitchFamily="34" charset="0"/>
              <a:buChar char="•"/>
              <a:tabLst/>
              <a:defRPr sz="2400" baseline="0">
                <a:latin typeface="Century Gothic" panose="020B0502020202020204" pitchFamily="34" charset="0"/>
              </a:defRPr>
            </a:lvl2pPr>
            <a:lvl3pPr marL="628650" indent="-280988">
              <a:lnSpc>
                <a:spcPct val="110000"/>
              </a:lnSpc>
              <a:spcAft>
                <a:spcPts val="1200"/>
              </a:spcAft>
              <a:buSzPct val="90000"/>
              <a:buFont typeface="Courier New" panose="02070309020205020404" pitchFamily="49" charset="0"/>
              <a:buChar char="o"/>
              <a:tabLst/>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
        <p:nvSpPr>
          <p:cNvPr id="11" name="Title 11">
            <a:extLst>
              <a:ext uri="{FF2B5EF4-FFF2-40B4-BE49-F238E27FC236}">
                <a16:creationId xmlns:a16="http://schemas.microsoft.com/office/drawing/2014/main" id="{91F4E4B3-EBC1-3245-9E25-0E4F413D3F5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86733CC9-0D2A-1B40-BAF1-229F0E0DF847}"/>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7" name="Slide Number Placeholder 4">
            <a:extLst>
              <a:ext uri="{FF2B5EF4-FFF2-40B4-BE49-F238E27FC236}">
                <a16:creationId xmlns:a16="http://schemas.microsoft.com/office/drawing/2014/main" id="{91F23CA4-34A0-9144-A097-0280F02F5A68}"/>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977787043"/>
      </p:ext>
    </p:extLst>
  </p:cSld>
  <p:clrMapOvr>
    <a:masterClrMapping/>
  </p:clrMapOvr>
  <p:extLst mod="1">
    <p:ext uri="{DCECCB84-F9BA-43D5-87BE-67443E8EF086}">
      <p15:sldGuideLst xmlns:p15="http://schemas.microsoft.com/office/powerpoint/2012/main">
        <p15:guide id="1" orient="horz" pos="648">
          <p15:clr>
            <a:srgbClr val="FBAE40"/>
          </p15:clr>
        </p15:guide>
        <p15:guide id="2" pos="3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References">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0" name="Title 11">
            <a:extLst>
              <a:ext uri="{FF2B5EF4-FFF2-40B4-BE49-F238E27FC236}">
                <a16:creationId xmlns:a16="http://schemas.microsoft.com/office/drawing/2014/main" id="{94298E86-5230-694A-A4E8-798B7EBB3A9B}"/>
              </a:ext>
            </a:extLst>
          </p:cNvPr>
          <p:cNvSpPr>
            <a:spLocks noGrp="1"/>
          </p:cNvSpPr>
          <p:nvPr>
            <p:ph type="title" hasCustomPrompt="1"/>
          </p:nvPr>
        </p:nvSpPr>
        <p:spPr>
          <a:xfrm>
            <a:off x="395336" y="533400"/>
            <a:ext cx="9159071"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1" name="Text Placeholder 24">
            <a:extLst>
              <a:ext uri="{FF2B5EF4-FFF2-40B4-BE49-F238E27FC236}">
                <a16:creationId xmlns:a16="http://schemas.microsoft.com/office/drawing/2014/main" id="{364FE27D-07BF-424A-B24A-7ADB203505D0}"/>
              </a:ext>
            </a:extLst>
          </p:cNvPr>
          <p:cNvSpPr>
            <a:spLocks noGrp="1"/>
          </p:cNvSpPr>
          <p:nvPr>
            <p:ph type="body" sz="quarter" idx="15" hasCustomPrompt="1"/>
          </p:nvPr>
        </p:nvSpPr>
        <p:spPr>
          <a:xfrm>
            <a:off x="406625" y="1223303"/>
            <a:ext cx="9147783" cy="509498"/>
          </a:xfrm>
          <a:prstGeom prst="rect">
            <a:avLst/>
          </a:prstGeom>
        </p:spPr>
        <p:txBody>
          <a:bodyPr/>
          <a:lstStyle>
            <a:lvl1pPr>
              <a:defRPr sz="2400" b="1">
                <a:solidFill>
                  <a:srgbClr val="1E1860"/>
                </a:solidFill>
                <a:latin typeface="Century Gothic" panose="020B0502020202020204" pitchFamily="34" charset="0"/>
              </a:defRPr>
            </a:lvl1pPr>
          </a:lstStyle>
          <a:p>
            <a:pPr lvl="0"/>
            <a:r>
              <a:rPr lang="en-US" dirty="0"/>
              <a:t>Subtitle goes here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1769782"/>
            <a:ext cx="9351109" cy="4245328"/>
          </a:xfrm>
          <a:prstGeom prst="rect">
            <a:avLst/>
          </a:prstGeom>
        </p:spPr>
        <p:txBody>
          <a:bodyPr/>
          <a:lstStyle>
            <a:lvl1pPr marL="460375" indent="-447675">
              <a:spcAft>
                <a:spcPts val="600"/>
              </a:spcAft>
              <a:tabLst/>
              <a:defRPr sz="2000" b="0" i="0">
                <a:latin typeface="Century Gothic" panose="020B0502020202020204" pitchFamily="34" charset="0"/>
              </a:defRPr>
            </a:lvl1pPr>
            <a:lvl2pPr marL="742950" indent="-285750">
              <a:buSzPct val="85000"/>
              <a:buFont typeface="Arial" panose="020B0604020202020204" pitchFamily="34" charset="0"/>
              <a:buChar char="•"/>
              <a:defRPr sz="2200">
                <a:latin typeface="Century Gothic" panose="020B0502020202020204" pitchFamily="34" charset="0"/>
              </a:defRPr>
            </a:lvl2pPr>
            <a:lvl3pPr marL="730250" indent="0">
              <a:buSzPct val="80000"/>
              <a:buFont typeface="Courier New" panose="02070309020205020404" pitchFamily="49" charset="0"/>
              <a:buNone/>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0"/>
            <a:endParaRPr lang="en-US" dirty="0"/>
          </a:p>
          <a:p>
            <a:pPr lvl="0"/>
            <a:endParaRPr lang="en-US" dirty="0"/>
          </a:p>
        </p:txBody>
      </p:sp>
      <p:sp>
        <p:nvSpPr>
          <p:cNvPr id="2" name="Slide Number Placeholder 1">
            <a:extLst>
              <a:ext uri="{FF2B5EF4-FFF2-40B4-BE49-F238E27FC236}">
                <a16:creationId xmlns:a16="http://schemas.microsoft.com/office/drawing/2014/main" id="{D7DA2968-D84C-6841-8AC9-33C409A6C59D}"/>
              </a:ext>
            </a:extLst>
          </p:cNvPr>
          <p:cNvSpPr>
            <a:spLocks noGrp="1"/>
          </p:cNvSpPr>
          <p:nvPr>
            <p:ph type="sldNum" sz="quarter" idx="16"/>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3465405868"/>
      </p:ext>
    </p:extLst>
  </p:cSld>
  <p:clrMapOvr>
    <a:masterClrMapping/>
  </p:clrMapOvr>
  <p:extLst mod="1">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3" name="object 3">
            <a:extLst>
              <a:ext uri="{FF2B5EF4-FFF2-40B4-BE49-F238E27FC236}">
                <a16:creationId xmlns:a16="http://schemas.microsoft.com/office/drawing/2014/main" id="{B62BC769-0B0C-AA4E-969A-F704859B5895}"/>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4" name="Picture Placeholder 3"/>
          <p:cNvSpPr>
            <a:spLocks noGrp="1"/>
          </p:cNvSpPr>
          <p:nvPr>
            <p:ph type="pic" sz="quarter" idx="12"/>
          </p:nvPr>
        </p:nvSpPr>
        <p:spPr>
          <a:xfrm>
            <a:off x="406626" y="2057400"/>
            <a:ext cx="4317774" cy="51816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2057400"/>
            <a:ext cx="4191000" cy="5181600"/>
          </a:xfrm>
          <a:prstGeom prst="rect">
            <a:avLst/>
          </a:prstGeom>
        </p:spPr>
        <p:txBody>
          <a:bodyPr/>
          <a:lstStyle/>
          <a:p>
            <a:r>
              <a:rPr lang="en-US" dirty="0"/>
              <a:t>Click icon to add picture</a:t>
            </a:r>
          </a:p>
        </p:txBody>
      </p:sp>
      <p:sp>
        <p:nvSpPr>
          <p:cNvPr id="11" name="Title 11">
            <a:extLst>
              <a:ext uri="{FF2B5EF4-FFF2-40B4-BE49-F238E27FC236}">
                <a16:creationId xmlns:a16="http://schemas.microsoft.com/office/drawing/2014/main" id="{A67F6A0D-2A30-BE44-A17B-F16982887CC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E84AEBE7-B52E-BA42-909B-DE4961655136}"/>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9" name="Slide Number Placeholder 4">
            <a:extLst>
              <a:ext uri="{FF2B5EF4-FFF2-40B4-BE49-F238E27FC236}">
                <a16:creationId xmlns:a16="http://schemas.microsoft.com/office/drawing/2014/main" id="{1150A449-FC3A-3843-9232-9FB5E795E9C0}"/>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435334423"/>
      </p:ext>
    </p:extLst>
  </p:cSld>
  <p:clrMapOvr>
    <a:masterClrMapping/>
  </p:clrMapOvr>
  <p:extLst mod="1">
    <p:ext uri="{DCECCB84-F9BA-43D5-87BE-67443E8EF086}">
      <p15:sldGuideLst xmlns:p15="http://schemas.microsoft.com/office/powerpoint/2012/main">
        <p15:guide id="1" orient="horz" pos="648">
          <p15:clr>
            <a:srgbClr val="FBAE40"/>
          </p15:clr>
        </p15:guide>
        <p15:guide id="2" pos="316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2 colums">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119078" y="2076450"/>
            <a:ext cx="4435332" cy="4248150"/>
          </a:xfrm>
          <a:prstGeom prst="rect">
            <a:avLst/>
          </a:prstGeom>
        </p:spPr>
        <p:txBody>
          <a:bodyPr/>
          <a:lstStyle/>
          <a:p>
            <a:r>
              <a:rPr lang="en-US" dirty="0"/>
              <a:t>Click icon to add picture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611285" cy="4245328"/>
          </a:xfrm>
          <a:prstGeom prst="rect">
            <a:avLst/>
          </a:prstGeom>
        </p:spPr>
        <p:txBody>
          <a:bodyPr/>
          <a:lstStyle>
            <a:lvl1pPr marL="342900" indent="-342900">
              <a:spcAft>
                <a:spcPts val="600"/>
              </a:spcAft>
              <a:buSzPct val="111000"/>
              <a:buFont typeface="Arial" panose="020B0604020202020204" pitchFamily="34" charset="0"/>
              <a:buChar char="•"/>
              <a:defRPr sz="2400" b="0" i="0">
                <a:latin typeface="Century Gothic" panose="020B0502020202020204" pitchFamily="34" charset="0"/>
              </a:defRPr>
            </a:lvl1pPr>
            <a:lvl2pPr marL="292100" indent="-292100">
              <a:lnSpc>
                <a:spcPct val="110000"/>
              </a:lnSpc>
              <a:spcAft>
                <a:spcPts val="300"/>
              </a:spcAft>
              <a:buSzPct val="111000"/>
              <a:buFont typeface="Arial" panose="020B0604020202020204" pitchFamily="34" charset="0"/>
              <a:buChar char="•"/>
              <a:tabLst/>
              <a:defRPr sz="2200">
                <a:latin typeface="Century Gothic" panose="020B0502020202020204" pitchFamily="34" charset="0"/>
              </a:defRPr>
            </a:lvl2pPr>
            <a:lvl3pPr marL="628650" indent="-336550">
              <a:spcAft>
                <a:spcPts val="600"/>
              </a:spcAft>
              <a:buSzPct val="90000"/>
              <a:buFont typeface="Courier New" panose="02070309020205020404" pitchFamily="49" charset="0"/>
              <a:buChar char="o"/>
              <a:tabLst/>
              <a:defRPr sz="2400" b="0" i="0">
                <a:latin typeface="Century Gothic" panose="020B0502020202020204" pitchFamily="34" charset="0"/>
              </a:defRPr>
            </a:lvl3pPr>
            <a:lvl4pPr marL="635000" indent="0">
              <a:buSzPct val="120000"/>
              <a:buFontTx/>
              <a:buNone/>
              <a:tabLst/>
              <a:defRPr>
                <a:latin typeface="Century Gothic" panose="020B0502020202020204" pitchFamily="34" charset="0"/>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2"/>
            <a:r>
              <a:rPr lang="en-US" dirty="0"/>
              <a:t>Second level</a:t>
            </a:r>
          </a:p>
          <a:p>
            <a:pPr lvl="3"/>
            <a:r>
              <a:rPr lang="en-US" dirty="0"/>
              <a:t>Third level</a:t>
            </a:r>
          </a:p>
          <a:p>
            <a:pPr lvl="2"/>
            <a:endParaRPr lang="en-US" dirty="0"/>
          </a:p>
          <a:p>
            <a:pPr lvl="0"/>
            <a:endParaRPr lang="en-US" dirty="0"/>
          </a:p>
        </p:txBody>
      </p:sp>
      <p:sp>
        <p:nvSpPr>
          <p:cNvPr id="8" name="Title 11">
            <a:extLst>
              <a:ext uri="{FF2B5EF4-FFF2-40B4-BE49-F238E27FC236}">
                <a16:creationId xmlns:a16="http://schemas.microsoft.com/office/drawing/2014/main" id="{B334C191-96FA-334A-A300-95E2B6681B2F}"/>
              </a:ext>
            </a:extLst>
          </p:cNvPr>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3" name="Text Placeholder 24">
            <a:extLst>
              <a:ext uri="{FF2B5EF4-FFF2-40B4-BE49-F238E27FC236}">
                <a16:creationId xmlns:a16="http://schemas.microsoft.com/office/drawing/2014/main" id="{460953C1-A5B3-E54D-B55C-1F1AD8BE4E42}"/>
              </a:ext>
            </a:extLst>
          </p:cNvPr>
          <p:cNvSpPr>
            <a:spLocks noGrp="1"/>
          </p:cNvSpPr>
          <p:nvPr>
            <p:ph type="body" sz="quarter" idx="11" hasCustomPrompt="1"/>
          </p:nvPr>
        </p:nvSpPr>
        <p:spPr>
          <a:xfrm>
            <a:off x="406626" y="1302257"/>
            <a:ext cx="9147784" cy="416475"/>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5A6BC32F-955E-B546-8977-AF9C0B436D1C}"/>
              </a:ext>
            </a:extLst>
          </p:cNvPr>
          <p:cNvSpPr>
            <a:spLocks noGrp="1"/>
          </p:cNvSpPr>
          <p:nvPr>
            <p:ph type="sldNum" sz="quarter" idx="15"/>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475057306"/>
      </p:ext>
    </p:extLst>
  </p:cSld>
  <p:clrMapOvr>
    <a:masterClrMapping/>
  </p:clrMapOvr>
  <p:extLst mod="1">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Slide Number Placeholder 5">
            <a:extLst>
              <a:ext uri="{FF2B5EF4-FFF2-40B4-BE49-F238E27FC236}">
                <a16:creationId xmlns:a16="http://schemas.microsoft.com/office/drawing/2014/main" id="{FCB1B230-00FB-184B-967E-F9283C63A925}"/>
              </a:ext>
            </a:extLst>
          </p:cNvPr>
          <p:cNvSpPr>
            <a:spLocks noGrp="1"/>
          </p:cNvSpPr>
          <p:nvPr>
            <p:ph type="sldNum" sz="quarter" idx="4"/>
          </p:nvPr>
        </p:nvSpPr>
        <p:spPr>
          <a:xfrm>
            <a:off x="7506837" y="7302049"/>
            <a:ext cx="2262187" cy="414338"/>
          </a:xfrm>
          <a:prstGeom prst="rect">
            <a:avLst/>
          </a:prstGeom>
        </p:spPr>
        <p:txBody>
          <a:bodyPr vert="horz" lIns="91440" tIns="45720" rIns="91440" bIns="45720" rtlCol="0" anchor="ctr"/>
          <a:lstStyle>
            <a:lvl1pPr algn="r">
              <a:defRPr sz="1100">
                <a:solidFill>
                  <a:srgbClr val="1E1860"/>
                </a:solidFill>
                <a:latin typeface="Arial" panose="020B0604020202020204" pitchFamily="34" charset="0"/>
                <a:cs typeface="Arial" panose="020B0604020202020204" pitchFamily="34" charset="0"/>
              </a:defRPr>
            </a:lvl1pPr>
          </a:lstStyle>
          <a:p>
            <a:fld id="{362A7EB1-5456-594E-B03B-65A418E29AE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7" r:id="rId5"/>
    <p:sldLayoutId id="2147483682" r:id="rId6"/>
    <p:sldLayoutId id="2147483688" r:id="rId7"/>
    <p:sldLayoutId id="2147483683" r:id="rId8"/>
    <p:sldLayoutId id="2147483684" r:id="rId9"/>
    <p:sldLayoutId id="2147483685" r:id="rId10"/>
    <p:sldLayoutId id="2147483686" r:id="rId11"/>
    <p:sldLayoutId id="2147483690" r:id="rId12"/>
    <p:sldLayoutId id="2147483691" r:id="rId13"/>
  </p:sldLayoutIdLst>
  <p:hf hdr="0" ftr="0" dt="0"/>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D989051-BC70-4347-9C84-F763DBADD908}"/>
              </a:ext>
            </a:extLst>
          </p:cNvPr>
          <p:cNvSpPr txBox="1">
            <a:spLocks/>
          </p:cNvSpPr>
          <p:nvPr/>
        </p:nvSpPr>
        <p:spPr>
          <a:xfrm>
            <a:off x="422190" y="1545614"/>
            <a:ext cx="9081326" cy="1469981"/>
          </a:xfrm>
          <a:prstGeom prst="rect">
            <a:avLst/>
          </a:prstGeom>
        </p:spPr>
        <p:txBody>
          <a:bodyPr/>
          <a:lstStyle>
            <a:lvl1pPr eaLnBrk="1" hangingPunct="1">
              <a:lnSpc>
                <a:spcPct val="90000"/>
              </a:lnSpc>
              <a:defRPr sz="3600" b="1">
                <a:solidFill>
                  <a:srgbClr val="A29CC0"/>
                </a:solidFill>
                <a:latin typeface="Century Gothic" panose="020B0502020202020204" pitchFamily="34" charset="0"/>
                <a:ea typeface="+mj-ea"/>
                <a:cs typeface="+mj-cs"/>
              </a:defRPr>
            </a:lvl1pPr>
          </a:lstStyle>
          <a:p>
            <a:r>
              <a:rPr lang="en-US" altLang="en-US" sz="4400" kern="1200" dirty="0">
                <a:solidFill>
                  <a:srgbClr val="1E1860"/>
                </a:solidFill>
                <a:ea typeface="+mn-ea"/>
                <a:cs typeface="Gill Sans MT"/>
              </a:rPr>
              <a:t>Process Improvement, System Design, and Usability Evaluation</a:t>
            </a:r>
            <a:endParaRPr lang="en-US" sz="4400" kern="1200" dirty="0">
              <a:solidFill>
                <a:srgbClr val="1E1860"/>
              </a:solidFill>
              <a:ea typeface="+mn-ea"/>
              <a:cs typeface="Gill Sans MT"/>
            </a:endParaRPr>
          </a:p>
        </p:txBody>
      </p:sp>
      <p:sp>
        <p:nvSpPr>
          <p:cNvPr id="5" name="Text Placeholder 2">
            <a:extLst>
              <a:ext uri="{FF2B5EF4-FFF2-40B4-BE49-F238E27FC236}">
                <a16:creationId xmlns:a16="http://schemas.microsoft.com/office/drawing/2014/main" id="{F48BC1A2-26C5-9041-9289-AB081198495A}"/>
              </a:ext>
            </a:extLst>
          </p:cNvPr>
          <p:cNvSpPr txBox="1">
            <a:spLocks/>
          </p:cNvSpPr>
          <p:nvPr/>
        </p:nvSpPr>
        <p:spPr>
          <a:xfrm>
            <a:off x="422190" y="3015594"/>
            <a:ext cx="8674100" cy="842727"/>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4000" b="1" kern="0" dirty="0">
                <a:solidFill>
                  <a:schemeClr val="bg1"/>
                </a:solidFill>
              </a:rPr>
              <a:t>Activity 2: Process Mapping Exercise</a:t>
            </a:r>
          </a:p>
          <a:p>
            <a:endParaRPr lang="en-US" kern="0" dirty="0"/>
          </a:p>
        </p:txBody>
      </p:sp>
      <p:sp>
        <p:nvSpPr>
          <p:cNvPr id="6"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35523414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lgn="l"/>
            <a:r>
              <a:rPr lang="en-US" altLang="en-US" dirty="0"/>
              <a:t>Example: Client Intake</a:t>
            </a:r>
          </a:p>
        </p:txBody>
      </p:sp>
      <p:sp>
        <p:nvSpPr>
          <p:cNvPr id="7" name="Text Placeholder 6">
            <a:extLst>
              <a:ext uri="{FF2B5EF4-FFF2-40B4-BE49-F238E27FC236}">
                <a16:creationId xmlns:a16="http://schemas.microsoft.com/office/drawing/2014/main" id="{DC49C168-B220-114E-9612-8AA2FF997D1B}"/>
              </a:ext>
            </a:extLst>
          </p:cNvPr>
          <p:cNvSpPr>
            <a:spLocks noGrp="1"/>
          </p:cNvSpPr>
          <p:nvPr>
            <p:ph type="body" sz="quarter" idx="15"/>
          </p:nvPr>
        </p:nvSpPr>
        <p:spPr>
          <a:xfrm>
            <a:off x="406625" y="1223302"/>
            <a:ext cx="9362399" cy="6078747"/>
          </a:xfrm>
        </p:spPr>
        <p:txBody>
          <a:bodyPr/>
          <a:lstStyle/>
          <a:p>
            <a:endParaRPr lang="en-US" altLang="en-US" sz="2000" b="0" dirty="0"/>
          </a:p>
          <a:p>
            <a:pPr>
              <a:lnSpc>
                <a:spcPct val="110000"/>
              </a:lnSpc>
            </a:pPr>
            <a:r>
              <a:rPr lang="en-US" altLang="en-US" sz="1800" b="0" dirty="0">
                <a:solidFill>
                  <a:schemeClr val="tx1"/>
                </a:solidFill>
              </a:rPr>
              <a:t>A client arrives at the healthcare clinic and is signed in by the receptionist. The receptionist enters the client in a visit system as present and confirms the client’s contact and insurance information. At this point, the client is ready to be seen by the nurse, who will conduct the initial examination and interview the client. The nurse pulls the chart from the filing stacks and calls the client to the exam area. The nurse escorts the client to the exam room, interviews the client regarding symptoms or complaints, and records this information in the nurse’s or progress notes, and takes and records vital signs in the progress notes. The nurse then alerts the physician that the client is ready to be seen. Subsequently, the physician examines the client and records findings in the progress notes; determines whether a prescription, a procedure, lab work, or a referral is required; and completes the necessary paperwork, if applicable. The physician provides any additional instructions to the client and concludes the visit. Finally, the physician gives the client’s chart to the office staff for refiling, and the office staff refiles the chart. The client pays the co-pay and concludes the office visit.</a:t>
            </a:r>
            <a:endParaRPr lang="en-US" sz="1800" b="0" dirty="0">
              <a:solidFill>
                <a:schemeClr val="tx1"/>
              </a:solidFill>
            </a:endParaRPr>
          </a:p>
        </p:txBody>
      </p:sp>
      <p:sp>
        <p:nvSpPr>
          <p:cNvPr id="34820" name="Slide Number Placeholder 3"/>
          <p:cNvSpPr>
            <a:spLocks noGrp="1"/>
          </p:cNvSpPr>
          <p:nvPr>
            <p:ph type="sldNum" sz="quarter" idx="16"/>
          </p:nvPr>
        </p:nvSpPr>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3EBA085-ADF9-4521-A904-941D88DFE9EA}" type="slidenum">
              <a:rPr lang="en-US" altLang="en-US" smtClean="0"/>
              <a:pPr/>
              <a:t>2</a:t>
            </a:fld>
            <a:endParaRPr lang="en-US" altLang="en-US" dirty="0"/>
          </a:p>
        </p:txBody>
      </p:sp>
    </p:spTree>
    <p:extLst>
      <p:ext uri="{BB962C8B-B14F-4D97-AF65-F5344CB8AC3E}">
        <p14:creationId xmlns:p14="http://schemas.microsoft.com/office/powerpoint/2010/main" val="21663397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altLang="en-US" dirty="0"/>
              <a:t>Client Intake and Clinic Visit</a:t>
            </a:r>
          </a:p>
        </p:txBody>
      </p:sp>
      <p:sp>
        <p:nvSpPr>
          <p:cNvPr id="3" name="Content Placeholder 2"/>
          <p:cNvSpPr>
            <a:spLocks noGrp="1"/>
          </p:cNvSpPr>
          <p:nvPr>
            <p:ph type="body" sz="quarter" idx="10"/>
          </p:nvPr>
        </p:nvSpPr>
        <p:spPr>
          <a:xfrm>
            <a:off x="406625" y="1523999"/>
            <a:ext cx="9486675" cy="5582787"/>
          </a:xfrm>
        </p:spPr>
        <p:txBody>
          <a:bodyPr/>
          <a:lstStyle/>
          <a:p>
            <a:r>
              <a:rPr lang="en-US" sz="1800" spc="-30" dirty="0"/>
              <a:t>Client arrives at the clinic and signs in and checks in with the front desk.</a:t>
            </a:r>
          </a:p>
          <a:p>
            <a:r>
              <a:rPr lang="en-US" sz="1800" spc="-30" dirty="0"/>
              <a:t>Receptionist enters the client in the visit system as present and confirms the contact and insurance information with the client.</a:t>
            </a:r>
          </a:p>
          <a:p>
            <a:r>
              <a:rPr lang="en-US" sz="1800" spc="-30" dirty="0"/>
              <a:t>The nurse pulls the chart from the filing stacks, calls the client to the exam area, and escorts the client to the exam room.</a:t>
            </a:r>
          </a:p>
          <a:p>
            <a:r>
              <a:rPr lang="en-US" sz="1800" spc="-30" dirty="0"/>
              <a:t>The nurse interviews the client regarding symptoms or complaints and records them in the nurse’s or progress notes.</a:t>
            </a:r>
          </a:p>
          <a:p>
            <a:r>
              <a:rPr lang="en-US" sz="1800" spc="-30" dirty="0"/>
              <a:t>Nurse takes and records vital signs in progress notes and alerts the physician that the client is ready to be seen.</a:t>
            </a:r>
          </a:p>
          <a:p>
            <a:r>
              <a:rPr lang="en-US" sz="1800" spc="-60" dirty="0"/>
              <a:t>The physician examines the client and records findings in the progress notes.</a:t>
            </a:r>
          </a:p>
          <a:p>
            <a:r>
              <a:rPr lang="en-US" sz="1800" spc="-30" dirty="0"/>
              <a:t>The physician determines whether a prescription, a procedure, lab work, or a referral is required and completes the necessary paperwork, if applicable.</a:t>
            </a:r>
          </a:p>
          <a:p>
            <a:r>
              <a:rPr lang="en-US" sz="1800" spc="-30" dirty="0"/>
              <a:t>The physician provides any additional instructions to the client and concludes the visit.</a:t>
            </a:r>
          </a:p>
          <a:p>
            <a:r>
              <a:rPr lang="en-US" sz="1800" spc="-30" dirty="0"/>
              <a:t>The physician provides the client chart to the office staff for refiling.</a:t>
            </a:r>
          </a:p>
          <a:p>
            <a:r>
              <a:rPr lang="en-US" sz="1800" spc="-30" dirty="0"/>
              <a:t>The office staff refiles the client chart.</a:t>
            </a:r>
          </a:p>
          <a:p>
            <a:r>
              <a:rPr lang="en-US" sz="1800" spc="-30" dirty="0"/>
              <a:t>The patient pays the co-pay and concludes the office visit.</a:t>
            </a:r>
          </a:p>
          <a:p>
            <a:pPr>
              <a:lnSpc>
                <a:spcPct val="100000"/>
              </a:lnSpc>
            </a:pPr>
            <a:endParaRPr lang="en-US" sz="2000" spc="-30" dirty="0"/>
          </a:p>
          <a:p>
            <a:pPr>
              <a:lnSpc>
                <a:spcPct val="100000"/>
              </a:lnSpc>
            </a:pPr>
            <a:endParaRPr lang="en-US" sz="2000" spc="-30" dirty="0"/>
          </a:p>
        </p:txBody>
      </p:sp>
      <p:sp>
        <p:nvSpPr>
          <p:cNvPr id="3584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06C9FC2-1F13-4819-97A9-513BB12AC24D}" type="slidenum">
              <a:rPr lang="en-US" altLang="en-US" smtClean="0"/>
              <a:pPr/>
              <a:t>3</a:t>
            </a:fld>
            <a:endParaRPr lang="en-US" altLang="en-US" dirty="0"/>
          </a:p>
        </p:txBody>
      </p:sp>
    </p:spTree>
    <p:extLst>
      <p:ext uri="{BB962C8B-B14F-4D97-AF65-F5344CB8AC3E}">
        <p14:creationId xmlns:p14="http://schemas.microsoft.com/office/powerpoint/2010/main" val="20899009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336" y="520700"/>
            <a:ext cx="9159073" cy="657424"/>
          </a:xfrm>
        </p:spPr>
        <p:txBody>
          <a:bodyPr>
            <a:normAutofit fontScale="90000"/>
          </a:bodyPr>
          <a:lstStyle/>
          <a:p>
            <a:r>
              <a:rPr lang="en-US" sz="4180" dirty="0"/>
              <a:t>Your turn! Make a process diagram.</a:t>
            </a:r>
          </a:p>
        </p:txBody>
      </p:sp>
      <p:sp>
        <p:nvSpPr>
          <p:cNvPr id="4" name="Slide Number Placeholder 3"/>
          <p:cNvSpPr>
            <a:spLocks noGrp="1"/>
          </p:cNvSpPr>
          <p:nvPr>
            <p:ph type="sldNum" sz="quarter" idx="12"/>
          </p:nvPr>
        </p:nvSpPr>
        <p:spPr/>
        <p:txBody>
          <a:bodyPr/>
          <a:lstStyle/>
          <a:p>
            <a:fld id="{9CC013A2-CBB1-4169-938B-782D0F8BCEA9}" type="slidenum">
              <a:rPr lang="en-US" altLang="en-US" smtClean="0"/>
              <a:pPr/>
              <a:t>4</a:t>
            </a:fld>
            <a:endParaRPr lang="en-US" altLang="en-US" dirty="0"/>
          </a:p>
        </p:txBody>
      </p:sp>
      <p:sp>
        <p:nvSpPr>
          <p:cNvPr id="5" name="Title 1"/>
          <p:cNvSpPr txBox="1">
            <a:spLocks/>
          </p:cNvSpPr>
          <p:nvPr/>
        </p:nvSpPr>
        <p:spPr>
          <a:xfrm>
            <a:off x="691515" y="1647684"/>
            <a:ext cx="9052560" cy="1257300"/>
          </a:xfrm>
          <a:prstGeom prst="rect">
            <a:avLst/>
          </a:prstGeom>
        </p:spPr>
        <p:txBody>
          <a:bodyPr vert="horz" lIns="100584" tIns="50292" rIns="100584" bIns="50292" rtlCol="0" anchor="ctr">
            <a:normAutofit/>
          </a:bodyPr>
          <a:lstStyle>
            <a:lvl1pPr algn="l" defTabSz="914400" rtl="0" eaLnBrk="1" latinLnBrk="0" hangingPunct="1">
              <a:lnSpc>
                <a:spcPct val="90000"/>
              </a:lnSpc>
              <a:spcBef>
                <a:spcPct val="0"/>
              </a:spcBef>
              <a:buNone/>
              <a:defRPr sz="44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endParaRPr lang="en-US" altLang="en-US" sz="2860" b="1" u="sng" dirty="0"/>
          </a:p>
        </p:txBody>
      </p:sp>
      <p:pic>
        <p:nvPicPr>
          <p:cNvPr id="9" name="Picture 2" descr="Flowchart symbols used in flowchart diagramming: terminal (a rounded rectangle), process (rectangle), decision (diamond), document (3-sides as rectangle with a curved line bottom), process path (arrows), continuation of flow (circle).   (Meredith Nahm, Duke University, 2012)">
            <a:extLst>
              <a:ext uri="{FF2B5EF4-FFF2-40B4-BE49-F238E27FC236}">
                <a16:creationId xmlns:a16="http://schemas.microsoft.com/office/drawing/2014/main" id="{1CCE272F-3BF1-D14B-B307-E5D340D1908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584201" y="1765795"/>
            <a:ext cx="2380710" cy="5238967"/>
          </a:xfrm>
          <a:prstGeom prst="rect">
            <a:avLst/>
          </a:prstGeom>
        </p:spPr>
      </p:pic>
      <p:sp>
        <p:nvSpPr>
          <p:cNvPr id="10" name="Content Placeholder 3">
            <a:extLst>
              <a:ext uri="{FF2B5EF4-FFF2-40B4-BE49-F238E27FC236}">
                <a16:creationId xmlns:a16="http://schemas.microsoft.com/office/drawing/2014/main" id="{DE57843B-B8CC-8448-803F-B524249B92C4}"/>
              </a:ext>
            </a:extLst>
          </p:cNvPr>
          <p:cNvSpPr txBox="1">
            <a:spLocks/>
          </p:cNvSpPr>
          <p:nvPr/>
        </p:nvSpPr>
        <p:spPr>
          <a:xfrm>
            <a:off x="3041855" y="1778000"/>
            <a:ext cx="6512554" cy="50292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spcAft>
                <a:spcPts val="600"/>
              </a:spcAft>
              <a:buNone/>
            </a:pPr>
            <a:r>
              <a:rPr lang="en-US" sz="1800" dirty="0">
                <a:latin typeface="Century Gothic" panose="020B0502020202020204" pitchFamily="34" charset="0"/>
              </a:rPr>
              <a:t>identifies the beginning or end of a process or origin and destination of data</a:t>
            </a:r>
          </a:p>
          <a:p>
            <a:pPr marL="0" indent="0">
              <a:lnSpc>
                <a:spcPct val="110000"/>
              </a:lnSpc>
              <a:spcBef>
                <a:spcPts val="0"/>
              </a:spcBef>
              <a:spcAft>
                <a:spcPts val="600"/>
              </a:spcAft>
              <a:buNone/>
            </a:pPr>
            <a:endParaRPr lang="en-US" sz="1800" dirty="0">
              <a:latin typeface="Century Gothic" panose="020B0502020202020204" pitchFamily="34" charset="0"/>
            </a:endParaRPr>
          </a:p>
          <a:p>
            <a:pPr marL="0" indent="0">
              <a:lnSpc>
                <a:spcPct val="110000"/>
              </a:lnSpc>
              <a:spcBef>
                <a:spcPts val="0"/>
              </a:spcBef>
              <a:spcAft>
                <a:spcPts val="600"/>
              </a:spcAft>
              <a:buNone/>
            </a:pPr>
            <a:r>
              <a:rPr lang="en-US" sz="1800" dirty="0">
                <a:latin typeface="Century Gothic" panose="020B0502020202020204" pitchFamily="34" charset="0"/>
              </a:rPr>
              <a:t>designates an activity or task</a:t>
            </a:r>
          </a:p>
          <a:p>
            <a:pPr marL="0" indent="0">
              <a:lnSpc>
                <a:spcPct val="110000"/>
              </a:lnSpc>
              <a:spcBef>
                <a:spcPts val="0"/>
              </a:spcBef>
              <a:spcAft>
                <a:spcPts val="600"/>
              </a:spcAft>
              <a:buNone/>
            </a:pPr>
            <a:endParaRPr lang="en-US" sz="1800" dirty="0">
              <a:latin typeface="Century Gothic" panose="020B0502020202020204" pitchFamily="34" charset="0"/>
            </a:endParaRPr>
          </a:p>
          <a:p>
            <a:pPr marL="0" indent="0">
              <a:lnSpc>
                <a:spcPct val="110000"/>
              </a:lnSpc>
              <a:spcBef>
                <a:spcPts val="0"/>
              </a:spcBef>
              <a:spcAft>
                <a:spcPts val="600"/>
              </a:spcAft>
              <a:buNone/>
            </a:pPr>
            <a:r>
              <a:rPr lang="en-US" sz="1800" dirty="0">
                <a:latin typeface="Century Gothic" panose="020B0502020202020204" pitchFamily="34" charset="0"/>
              </a:rPr>
              <a:t>designates a decision point from which the process branches into two or more paths</a:t>
            </a:r>
          </a:p>
          <a:p>
            <a:pPr marL="0" indent="0">
              <a:lnSpc>
                <a:spcPct val="110000"/>
              </a:lnSpc>
              <a:spcBef>
                <a:spcPts val="0"/>
              </a:spcBef>
              <a:spcAft>
                <a:spcPts val="600"/>
              </a:spcAft>
              <a:buNone/>
            </a:pPr>
            <a:endParaRPr lang="en-US" sz="1800" dirty="0">
              <a:latin typeface="Century Gothic" panose="020B0502020202020204" pitchFamily="34" charset="0"/>
            </a:endParaRPr>
          </a:p>
          <a:p>
            <a:pPr marL="0" indent="0">
              <a:lnSpc>
                <a:spcPct val="110000"/>
              </a:lnSpc>
              <a:spcBef>
                <a:spcPts val="0"/>
              </a:spcBef>
              <a:spcAft>
                <a:spcPts val="600"/>
              </a:spcAft>
              <a:buNone/>
            </a:pPr>
            <a:r>
              <a:rPr lang="en-US" sz="1800" dirty="0">
                <a:latin typeface="Century Gothic" panose="020B0502020202020204" pitchFamily="34" charset="0"/>
              </a:rPr>
              <a:t>designates a human readable document pertinent to the process</a:t>
            </a:r>
          </a:p>
          <a:p>
            <a:pPr marL="0" indent="0">
              <a:lnSpc>
                <a:spcPct val="110000"/>
              </a:lnSpc>
              <a:spcBef>
                <a:spcPts val="0"/>
              </a:spcBef>
              <a:spcAft>
                <a:spcPts val="600"/>
              </a:spcAft>
              <a:buNone/>
            </a:pPr>
            <a:endParaRPr lang="en-US" sz="1800" dirty="0">
              <a:latin typeface="Century Gothic" panose="020B0502020202020204" pitchFamily="34" charset="0"/>
            </a:endParaRPr>
          </a:p>
          <a:p>
            <a:pPr marL="0" indent="0">
              <a:lnSpc>
                <a:spcPct val="110000"/>
              </a:lnSpc>
              <a:spcBef>
                <a:spcPts val="0"/>
              </a:spcBef>
              <a:spcAft>
                <a:spcPts val="600"/>
              </a:spcAft>
              <a:buNone/>
            </a:pPr>
            <a:r>
              <a:rPr lang="en-US" sz="1800" dirty="0">
                <a:latin typeface="Century Gothic" panose="020B0502020202020204" pitchFamily="34" charset="0"/>
              </a:rPr>
              <a:t>represents a process path; the arrowhead indicates the direction of the flow </a:t>
            </a:r>
          </a:p>
          <a:p>
            <a:pPr marL="0" indent="0">
              <a:lnSpc>
                <a:spcPct val="110000"/>
              </a:lnSpc>
              <a:spcBef>
                <a:spcPts val="0"/>
              </a:spcBef>
              <a:spcAft>
                <a:spcPts val="600"/>
              </a:spcAft>
              <a:buNone/>
            </a:pPr>
            <a:endParaRPr lang="en-US" sz="1800" dirty="0">
              <a:latin typeface="Century Gothic" panose="020B0502020202020204" pitchFamily="34" charset="0"/>
            </a:endParaRPr>
          </a:p>
          <a:p>
            <a:pPr marL="0" indent="0">
              <a:lnSpc>
                <a:spcPct val="110000"/>
              </a:lnSpc>
              <a:spcBef>
                <a:spcPts val="0"/>
              </a:spcBef>
              <a:spcAft>
                <a:spcPts val="600"/>
              </a:spcAft>
              <a:buNone/>
            </a:pPr>
            <a:r>
              <a:rPr lang="en-US" sz="1800" dirty="0">
                <a:latin typeface="Century Gothic" panose="020B0502020202020204" pitchFamily="34" charset="0"/>
              </a:rPr>
              <a:t>designates continuation of flow</a:t>
            </a:r>
          </a:p>
        </p:txBody>
      </p:sp>
    </p:spTree>
    <p:extLst>
      <p:ext uri="{BB962C8B-B14F-4D97-AF65-F5344CB8AC3E}">
        <p14:creationId xmlns:p14="http://schemas.microsoft.com/office/powerpoint/2010/main" val="3261313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dirty="0"/>
              <a:t>Flowchart Sample</a:t>
            </a:r>
          </a:p>
        </p:txBody>
      </p:sp>
      <p:sp>
        <p:nvSpPr>
          <p:cNvPr id="36867"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CDF0F29-4AF7-4C47-B58E-687CBBA33CB8}" type="slidenum">
              <a:rPr lang="en-US" altLang="en-US" smtClean="0"/>
              <a:pPr/>
              <a:t>5</a:t>
            </a:fld>
            <a:endParaRPr lang="en-US" altLang="en-US" dirty="0"/>
          </a:p>
        </p:txBody>
      </p:sp>
      <p:pic>
        <p:nvPicPr>
          <p:cNvPr id="9" name="Picture 8" descr="Flowchart of patient intake diagram.  &#10;Compare the flowchart you drew to the one on the next two slides.  Remember that connector symbol denotes that this flowchart is continued on the next slide. The process steps depicted on this slide include:&#10;&#10;Patient arrives at the clinic. &#10;Patient signs-in/checks-in with the front desk.&#10;The patient is marked as present, their contact and insurance information are confirmed.&#10;The chart is pulled. &#10;The patient is escorted to the exam room.&#10;Chief complaint and vitals are recorded. &#10;Provider is alerted that the patient is ready to be seen.&#10;&#10;This flowchart is continued on the next slide.&#10;&#10;Source:  Nahm, M.  Duke University, 2012."/>
          <p:cNvPicPr>
            <a:picLocks noChangeAspect="1"/>
          </p:cNvPicPr>
          <p:nvPr/>
        </p:nvPicPr>
        <p:blipFill>
          <a:blip r:embed="rId3"/>
          <a:stretch>
            <a:fillRect/>
          </a:stretch>
        </p:blipFill>
        <p:spPr>
          <a:xfrm>
            <a:off x="719782" y="1506220"/>
            <a:ext cx="8801100" cy="5367144"/>
          </a:xfrm>
          <a:prstGeom prst="rect">
            <a:avLst/>
          </a:prstGeom>
        </p:spPr>
      </p:pic>
      <p:sp>
        <p:nvSpPr>
          <p:cNvPr id="6" name="Text Placeholder 7">
            <a:extLst>
              <a:ext uri="{FF2B5EF4-FFF2-40B4-BE49-F238E27FC236}">
                <a16:creationId xmlns:a16="http://schemas.microsoft.com/office/drawing/2014/main" id="{050D6125-2E07-DD41-839A-10CC856E97EA}"/>
              </a:ext>
            </a:extLst>
          </p:cNvPr>
          <p:cNvSpPr txBox="1">
            <a:spLocks/>
          </p:cNvSpPr>
          <p:nvPr/>
        </p:nvSpPr>
        <p:spPr>
          <a:xfrm>
            <a:off x="515938" y="7145457"/>
            <a:ext cx="8397764" cy="586740"/>
          </a:xfrm>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pPr>
              <a:lnSpc>
                <a:spcPct val="110000"/>
              </a:lnSpc>
            </a:pPr>
            <a:r>
              <a:rPr lang="en-US" sz="1400" kern="0" dirty="0">
                <a:solidFill>
                  <a:sysClr val="windowText" lastClr="000000"/>
                </a:solidFill>
                <a:latin typeface="Century Gothic" panose="020B0502020202020204" pitchFamily="34" charset="0"/>
                <a:ea typeface="ＭＳ Ｐゴシック" charset="0"/>
                <a:cs typeface="Arial" charset="0"/>
              </a:rPr>
              <a:t>Source: </a:t>
            </a:r>
            <a:r>
              <a:rPr lang="en-US" sz="1400" dirty="0" err="1">
                <a:latin typeface="Century Gothic" panose="020B0502020202020204" pitchFamily="34" charset="0"/>
              </a:rPr>
              <a:t>Nahm</a:t>
            </a:r>
            <a:r>
              <a:rPr lang="en-US" sz="1400" dirty="0">
                <a:latin typeface="Century Gothic" panose="020B0502020202020204" pitchFamily="34" charset="0"/>
              </a:rPr>
              <a:t>, M. (2012). Flowchart of patient intake diagram. Duke University.  </a:t>
            </a:r>
          </a:p>
        </p:txBody>
      </p:sp>
    </p:spTree>
    <p:extLst>
      <p:ext uri="{BB962C8B-B14F-4D97-AF65-F5344CB8AC3E}">
        <p14:creationId xmlns:p14="http://schemas.microsoft.com/office/powerpoint/2010/main" val="333744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0"/>
          <p:cNvSpPr>
            <a:spLocks noGrp="1"/>
          </p:cNvSpPr>
          <p:nvPr>
            <p:ph type="title"/>
          </p:nvPr>
        </p:nvSpPr>
        <p:spPr/>
        <p:txBody>
          <a:bodyPr/>
          <a:lstStyle/>
          <a:p>
            <a:r>
              <a:rPr lang="en-US" altLang="en-US" dirty="0"/>
              <a:t>Flowchart (cont.)</a:t>
            </a:r>
          </a:p>
        </p:txBody>
      </p:sp>
      <p:sp>
        <p:nvSpPr>
          <p:cNvPr id="37891" name="Slide Number Placeholder 4"/>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922CD44-ADF6-4253-A547-E7D3AE3D8A7F}" type="slidenum">
              <a:rPr lang="en-US" altLang="en-US" smtClean="0"/>
              <a:pPr/>
              <a:t>6</a:t>
            </a:fld>
            <a:endParaRPr lang="en-US" altLang="en-US" dirty="0"/>
          </a:p>
        </p:txBody>
      </p:sp>
      <p:pic>
        <p:nvPicPr>
          <p:cNvPr id="37894" name="Picture 2" descr="Continuation of Flowchart of patient intake diagram. &#10;Additional process steps depicted on this slide are:&#10;&#10;Examination of the patient&#10;Determining if an order is required&#10;If an order is required, write one&#10;Educate the patient and dictate their clinic note&#10;The patient visit with the physician ends and the patient pays their co-pay and exits&#10;The patient’s chart is refiled&#10;&#10;Nahm, M.  Duke University, 2012."/>
          <p:cNvPicPr>
            <a:picLocks noGrp="1" noChangeAspect="1" noChangeArrowheads="1"/>
          </p:cNvPicPr>
          <p:nvPr>
            <p:ph type="pic" sz="quarter" idx="4294967295"/>
          </p:nvPr>
        </p:nvPicPr>
        <p:blipFill>
          <a:blip r:embed="rId3">
            <a:extLst>
              <a:ext uri="{28A0092B-C50C-407E-A947-70E740481C1C}">
                <a14:useLocalDpi xmlns:a14="http://schemas.microsoft.com/office/drawing/2010/main" val="0"/>
              </a:ext>
            </a:extLst>
          </a:blip>
          <a:stretch>
            <a:fillRect/>
          </a:stretch>
        </p:blipFill>
        <p:spPr>
          <a:xfrm>
            <a:off x="515938" y="1655763"/>
            <a:ext cx="9059862" cy="5318125"/>
          </a:xfrm>
          <a:prstGeom prst="rect">
            <a:avLst/>
          </a:prstGeom>
        </p:spPr>
      </p:pic>
      <p:sp>
        <p:nvSpPr>
          <p:cNvPr id="2" name="Rectangle 1"/>
          <p:cNvSpPr/>
          <p:nvPr/>
        </p:nvSpPr>
        <p:spPr>
          <a:xfrm>
            <a:off x="395336" y="7170714"/>
            <a:ext cx="8312729" cy="307777"/>
          </a:xfrm>
          <a:prstGeom prst="rect">
            <a:avLst/>
          </a:prstGeom>
        </p:spPr>
        <p:txBody>
          <a:bodyPr wrap="square">
            <a:spAutoFit/>
          </a:bodyPr>
          <a:lstStyle/>
          <a:p>
            <a:r>
              <a:rPr lang="en-US" sz="1400" dirty="0" err="1">
                <a:latin typeface="Century Gothic" panose="020B0502020202020204" pitchFamily="34" charset="0"/>
              </a:rPr>
              <a:t>Nahm</a:t>
            </a:r>
            <a:r>
              <a:rPr lang="en-US" sz="1400" dirty="0">
                <a:latin typeface="Century Gothic" panose="020B0502020202020204" pitchFamily="34" charset="0"/>
              </a:rPr>
              <a:t>, M. (2012). Continuation of flowchart of patient intake diagram. Duke University.</a:t>
            </a:r>
          </a:p>
        </p:txBody>
      </p:sp>
    </p:spTree>
    <p:extLst>
      <p:ext uri="{BB962C8B-B14F-4D97-AF65-F5344CB8AC3E}">
        <p14:creationId xmlns:p14="http://schemas.microsoft.com/office/powerpoint/2010/main" val="28554019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8"/>
          <p:cNvSpPr txBox="1"/>
          <p:nvPr/>
        </p:nvSpPr>
        <p:spPr>
          <a:xfrm>
            <a:off x="838200" y="2975203"/>
            <a:ext cx="8382000" cy="3326039"/>
          </a:xfrm>
          <a:prstGeom prst="rect">
            <a:avLst/>
          </a:prstGeom>
        </p:spPr>
        <p:txBody>
          <a:bodyPr vert="horz" wrap="square" lIns="0" tIns="0" rIns="0" bIns="0" rtlCol="0">
            <a:spAutoFit/>
          </a:bodyPr>
          <a:lstStyle/>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rgbClr val="1E1860"/>
                </a:solidFill>
                <a:latin typeface="Century Gothic" panose="020B0502020202020204" pitchFamily="34" charset="0"/>
                <a:cs typeface="Futura LT Pro Book"/>
              </a:rPr>
              <a:t>www.measureevaluation.org</a:t>
            </a:r>
          </a:p>
        </p:txBody>
      </p:sp>
    </p:spTree>
    <p:extLst>
      <p:ext uri="{BB962C8B-B14F-4D97-AF65-F5344CB8AC3E}">
        <p14:creationId xmlns:p14="http://schemas.microsoft.com/office/powerpoint/2010/main" val="11308171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Eval_PPT template_REVISED2" id="{57640A8C-474C-4744-8D54-EB3E08D00B38}" vid="{EFF3D065-E06B-B64D-A2CE-E459648A652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3ED4577-9D11-4AFF-AF89-9EAD76BB9AED}"/>
</file>

<file path=customXml/itemProps2.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3.xml><?xml version="1.0" encoding="utf-8"?>
<ds:datastoreItem xmlns:ds="http://schemas.openxmlformats.org/officeDocument/2006/customXml" ds:itemID="{A7048E68-115E-4EEB-AE32-34075EC8E989}">
  <ds:schemaRefs>
    <ds:schemaRef ds:uri="http://purl.org/dc/dcmitype/"/>
    <ds:schemaRef ds:uri="http://schemas.microsoft.com/office/infopath/2007/PartnerControls"/>
    <ds:schemaRef ds:uri="d8573787-17db-43b5-9af3-2a45e79ab039"/>
    <ds:schemaRef ds:uri="13922b43-4eea-40f2-b18b-c20327cdf16c"/>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schemas.microsoft.com/sharepoint/v3"/>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47</TotalTime>
  <Words>1193</Words>
  <Application>Microsoft Office PowerPoint</Application>
  <PresentationFormat>Custom</PresentationFormat>
  <Paragraphs>97</Paragraphs>
  <Slides>7</Slides>
  <Notes>7</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7</vt:i4>
      </vt:variant>
    </vt:vector>
  </HeadingPairs>
  <TitlesOfParts>
    <vt:vector size="20" baseType="lpstr">
      <vt:lpstr>MS PGothic</vt:lpstr>
      <vt:lpstr>MS PGothic</vt:lpstr>
      <vt:lpstr>Arial</vt:lpstr>
      <vt:lpstr>Calibri</vt:lpstr>
      <vt:lpstr>Century Gothic</vt:lpstr>
      <vt:lpstr>Courier New</vt:lpstr>
      <vt:lpstr>Futura Lt BT</vt:lpstr>
      <vt:lpstr>Futura LT Pro Book</vt:lpstr>
      <vt:lpstr>Gill Sans MT</vt:lpstr>
      <vt:lpstr>Times New Roman</vt:lpstr>
      <vt:lpstr>Verdana</vt:lpstr>
      <vt:lpstr>Wingdings</vt:lpstr>
      <vt:lpstr>Office Theme</vt:lpstr>
      <vt:lpstr>PowerPoint Presentation</vt:lpstr>
      <vt:lpstr>Example: Client Intake</vt:lpstr>
      <vt:lpstr>Client Intake and Clinic Visit</vt:lpstr>
      <vt:lpstr>Your turn! Make a process diagram.</vt:lpstr>
      <vt:lpstr>Flowchart Sample</vt:lpstr>
      <vt:lpstr>Flowchart (cont.)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Activity 1: Process</dc:title>
  <dc:creator>- McMaster</dc:creator>
  <cp:lastModifiedBy>McGill, Deborah</cp:lastModifiedBy>
  <cp:revision>19</cp:revision>
  <dcterms:created xsi:type="dcterms:W3CDTF">2018-07-02T19:10:23Z</dcterms:created>
  <dcterms:modified xsi:type="dcterms:W3CDTF">2018-10-02T22:35:36Z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