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handoutMasterIdLst>
    <p:handoutMasterId r:id="rId25"/>
  </p:handoutMasterIdLst>
  <p:sldIdLst>
    <p:sldId id="273" r:id="rId5"/>
    <p:sldId id="277" r:id="rId6"/>
    <p:sldId id="278" r:id="rId7"/>
    <p:sldId id="279"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71" r:id="rId23"/>
  </p:sldIdLst>
  <p:sldSz cx="10058400" cy="7772400"/>
  <p:notesSz cx="9296400" cy="701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4" clrIdx="0"/>
  <p:cmAuthor id="2" name="McGill, Deborah" initials="M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1860"/>
    <a:srgbClr val="898989"/>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C33419-0C94-4DBE-8C99-6EC8FE33382E}" v="81" dt="2020-03-30T23:49:02.03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019" autoAdjust="0"/>
    <p:restoredTop sz="87348" autoAdjust="0"/>
  </p:normalViewPr>
  <p:slideViewPr>
    <p:cSldViewPr>
      <p:cViewPr varScale="1">
        <p:scale>
          <a:sx n="51" d="100"/>
          <a:sy n="51" d="100"/>
        </p:scale>
        <p:origin x="1596" y="52"/>
      </p:cViewPr>
      <p:guideLst>
        <p:guide orient="horz" pos="2448"/>
        <p:guide pos="3168"/>
      </p:guideLst>
    </p:cSldViewPr>
  </p:slideViewPr>
  <p:outlineViewPr>
    <p:cViewPr>
      <p:scale>
        <a:sx n="33" d="100"/>
        <a:sy n="33" d="100"/>
      </p:scale>
      <p:origin x="0" y="0"/>
    </p:cViewPr>
  </p:outlineViewPr>
  <p:notesTextViewPr>
    <p:cViewPr>
      <p:scale>
        <a:sx n="100" d="100"/>
        <a:sy n="100" d="100"/>
      </p:scale>
      <p:origin x="0" y="-316"/>
    </p:cViewPr>
  </p:notesTextViewPr>
  <p:sorterViewPr>
    <p:cViewPr>
      <p:scale>
        <a:sx n="100" d="100"/>
        <a:sy n="100" d="100"/>
      </p:scale>
      <p:origin x="0" y="0"/>
    </p:cViewPr>
  </p:sorterViewPr>
  <p:notesViewPr>
    <p:cSldViewPr>
      <p:cViewPr>
        <p:scale>
          <a:sx n="65" d="100"/>
          <a:sy n="65" d="100"/>
        </p:scale>
        <p:origin x="189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21C33419-0C94-4DBE-8C99-6EC8FE33382E}"/>
    <pc:docChg chg="custSel delSld modSld">
      <pc:chgData name="Villella, Christina" userId="910bba07-b9e3-4583-91f1-8ceacf5af36d" providerId="ADAL" clId="{21C33419-0C94-4DBE-8C99-6EC8FE33382E}" dt="2020-03-30T23:50:18.275" v="181" actId="20577"/>
      <pc:docMkLst>
        <pc:docMk/>
      </pc:docMkLst>
      <pc:sldChg chg="modNotes">
        <pc:chgData name="Villella, Christina" userId="910bba07-b9e3-4583-91f1-8ceacf5af36d" providerId="ADAL" clId="{21C33419-0C94-4DBE-8C99-6EC8FE33382E}" dt="2020-03-30T23:37:55.475" v="71" actId="478"/>
        <pc:sldMkLst>
          <pc:docMk/>
          <pc:sldMk cId="2190260371" sldId="277"/>
        </pc:sldMkLst>
      </pc:sldChg>
      <pc:sldChg chg="modNotes">
        <pc:chgData name="Villella, Christina" userId="910bba07-b9e3-4583-91f1-8ceacf5af36d" providerId="ADAL" clId="{21C33419-0C94-4DBE-8C99-6EC8FE33382E}" dt="2020-03-30T23:31:14.291" v="21" actId="113"/>
        <pc:sldMkLst>
          <pc:docMk/>
          <pc:sldMk cId="3396414241" sldId="278"/>
        </pc:sldMkLst>
      </pc:sldChg>
      <pc:sldChg chg="modNotes">
        <pc:chgData name="Villella, Christina" userId="910bba07-b9e3-4583-91f1-8ceacf5af36d" providerId="ADAL" clId="{21C33419-0C94-4DBE-8C99-6EC8FE33382E}" dt="2020-03-30T23:32:22.600" v="30" actId="1076"/>
        <pc:sldMkLst>
          <pc:docMk/>
          <pc:sldMk cId="2277682503" sldId="279"/>
        </pc:sldMkLst>
      </pc:sldChg>
      <pc:sldChg chg="del modNotes">
        <pc:chgData name="Villella, Christina" userId="910bba07-b9e3-4583-91f1-8ceacf5af36d" providerId="ADAL" clId="{21C33419-0C94-4DBE-8C99-6EC8FE33382E}" dt="2020-03-30T23:35:33.241" v="40" actId="47"/>
        <pc:sldMkLst>
          <pc:docMk/>
          <pc:sldMk cId="3951316333" sldId="280"/>
        </pc:sldMkLst>
      </pc:sldChg>
      <pc:sldChg chg="modNotes">
        <pc:chgData name="Villella, Christina" userId="910bba07-b9e3-4583-91f1-8ceacf5af36d" providerId="ADAL" clId="{21C33419-0C94-4DBE-8C99-6EC8FE33382E}" dt="2020-03-30T23:38:02.963" v="72" actId="478"/>
        <pc:sldMkLst>
          <pc:docMk/>
          <pc:sldMk cId="1988839509" sldId="281"/>
        </pc:sldMkLst>
      </pc:sldChg>
      <pc:sldChg chg="modNotes">
        <pc:chgData name="Villella, Christina" userId="910bba07-b9e3-4583-91f1-8ceacf5af36d" providerId="ADAL" clId="{21C33419-0C94-4DBE-8C99-6EC8FE33382E}" dt="2020-03-30T23:38:09.109" v="73" actId="478"/>
        <pc:sldMkLst>
          <pc:docMk/>
          <pc:sldMk cId="986772452" sldId="282"/>
        </pc:sldMkLst>
      </pc:sldChg>
      <pc:sldChg chg="modNotes">
        <pc:chgData name="Villella, Christina" userId="910bba07-b9e3-4583-91f1-8ceacf5af36d" providerId="ADAL" clId="{21C33419-0C94-4DBE-8C99-6EC8FE33382E}" dt="2020-03-30T23:40:39.938" v="90" actId="20577"/>
        <pc:sldMkLst>
          <pc:docMk/>
          <pc:sldMk cId="2492197524" sldId="283"/>
        </pc:sldMkLst>
      </pc:sldChg>
      <pc:sldChg chg="modNotes">
        <pc:chgData name="Villella, Christina" userId="910bba07-b9e3-4583-91f1-8ceacf5af36d" providerId="ADAL" clId="{21C33419-0C94-4DBE-8C99-6EC8FE33382E}" dt="2020-03-30T23:41:08.446" v="102" actId="113"/>
        <pc:sldMkLst>
          <pc:docMk/>
          <pc:sldMk cId="2656041138" sldId="284"/>
        </pc:sldMkLst>
      </pc:sldChg>
      <pc:sldChg chg="modNotes">
        <pc:chgData name="Villella, Christina" userId="910bba07-b9e3-4583-91f1-8ceacf5af36d" providerId="ADAL" clId="{21C33419-0C94-4DBE-8C99-6EC8FE33382E}" dt="2020-03-30T23:42:35.635" v="111" actId="113"/>
        <pc:sldMkLst>
          <pc:docMk/>
          <pc:sldMk cId="2425924440" sldId="285"/>
        </pc:sldMkLst>
      </pc:sldChg>
      <pc:sldChg chg="modNotes">
        <pc:chgData name="Villella, Christina" userId="910bba07-b9e3-4583-91f1-8ceacf5af36d" providerId="ADAL" clId="{21C33419-0C94-4DBE-8C99-6EC8FE33382E}" dt="2020-03-30T23:43:23.485" v="122" actId="20577"/>
        <pc:sldMkLst>
          <pc:docMk/>
          <pc:sldMk cId="357050972" sldId="286"/>
        </pc:sldMkLst>
      </pc:sldChg>
      <pc:sldChg chg="modNotes">
        <pc:chgData name="Villella, Christina" userId="910bba07-b9e3-4583-91f1-8ceacf5af36d" providerId="ADAL" clId="{21C33419-0C94-4DBE-8C99-6EC8FE33382E}" dt="2020-03-30T23:44:33.058" v="133" actId="113"/>
        <pc:sldMkLst>
          <pc:docMk/>
          <pc:sldMk cId="4276860584" sldId="287"/>
        </pc:sldMkLst>
      </pc:sldChg>
      <pc:sldChg chg="modNotes">
        <pc:chgData name="Villella, Christina" userId="910bba07-b9e3-4583-91f1-8ceacf5af36d" providerId="ADAL" clId="{21C33419-0C94-4DBE-8C99-6EC8FE33382E}" dt="2020-03-30T23:46:03.735" v="139" actId="20577"/>
        <pc:sldMkLst>
          <pc:docMk/>
          <pc:sldMk cId="3705211231" sldId="288"/>
        </pc:sldMkLst>
      </pc:sldChg>
      <pc:sldChg chg="modNotes">
        <pc:chgData name="Villella, Christina" userId="910bba07-b9e3-4583-91f1-8ceacf5af36d" providerId="ADAL" clId="{21C33419-0C94-4DBE-8C99-6EC8FE33382E}" dt="2020-03-30T23:46:47.563" v="150" actId="14100"/>
        <pc:sldMkLst>
          <pc:docMk/>
          <pc:sldMk cId="2103701027" sldId="289"/>
        </pc:sldMkLst>
      </pc:sldChg>
      <pc:sldChg chg="modNotes">
        <pc:chgData name="Villella, Christina" userId="910bba07-b9e3-4583-91f1-8ceacf5af36d" providerId="ADAL" clId="{21C33419-0C94-4DBE-8C99-6EC8FE33382E}" dt="2020-03-30T23:48:26.283" v="164" actId="113"/>
        <pc:sldMkLst>
          <pc:docMk/>
          <pc:sldMk cId="3564861978" sldId="290"/>
        </pc:sldMkLst>
      </pc:sldChg>
      <pc:sldChg chg="modNotes">
        <pc:chgData name="Villella, Christina" userId="910bba07-b9e3-4583-91f1-8ceacf5af36d" providerId="ADAL" clId="{21C33419-0C94-4DBE-8C99-6EC8FE33382E}" dt="2020-03-30T23:50:18.275" v="181" actId="20577"/>
        <pc:sldMkLst>
          <pc:docMk/>
          <pc:sldMk cId="2729459654" sldId="291"/>
        </pc:sldMkLst>
      </pc:sldChg>
      <pc:sldChg chg="modNotes">
        <pc:chgData name="Villella, Christina" userId="910bba07-b9e3-4583-91f1-8ceacf5af36d" providerId="ADAL" clId="{21C33419-0C94-4DBE-8C99-6EC8FE33382E}" dt="2020-03-30T23:38:46.828" v="79" actId="478"/>
        <pc:sldMkLst>
          <pc:docMk/>
          <pc:sldMk cId="3823286367" sldId="292"/>
        </pc:sldMkLst>
      </pc:sldChg>
      <pc:sldChg chg="modNotes">
        <pc:chgData name="Villella, Christina" userId="910bba07-b9e3-4583-91f1-8ceacf5af36d" providerId="ADAL" clId="{21C33419-0C94-4DBE-8C99-6EC8FE33382E}" dt="2020-03-30T23:38:51.361" v="80" actId="478"/>
        <pc:sldMkLst>
          <pc:docMk/>
          <pc:sldMk cId="2982188424" sldId="293"/>
        </pc:sldMkLst>
      </pc:sldChg>
      <pc:sldChg chg="modNotes">
        <pc:chgData name="Villella, Christina" userId="910bba07-b9e3-4583-91f1-8ceacf5af36d" providerId="ADAL" clId="{21C33419-0C94-4DBE-8C99-6EC8FE33382E}" dt="2020-03-30T23:38:56.572" v="81" actId="478"/>
        <pc:sldMkLst>
          <pc:docMk/>
          <pc:sldMk cId="380044334" sldId="29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27" cy="350807"/>
          </a:xfrm>
          <a:prstGeom prst="rect">
            <a:avLst/>
          </a:prstGeom>
        </p:spPr>
        <p:txBody>
          <a:bodyPr vert="horz" lIns="83622" tIns="41811" rIns="83622" bIns="41811" rtlCol="0"/>
          <a:lstStyle>
            <a:lvl1pPr algn="l">
              <a:defRPr sz="1100"/>
            </a:lvl1pPr>
          </a:lstStyle>
          <a:p>
            <a:endParaRPr lang="en-US" dirty="0"/>
          </a:p>
        </p:txBody>
      </p:sp>
      <p:sp>
        <p:nvSpPr>
          <p:cNvPr id="3" name="Date Placeholder 2"/>
          <p:cNvSpPr>
            <a:spLocks noGrp="1"/>
          </p:cNvSpPr>
          <p:nvPr>
            <p:ph type="dt" sz="quarter" idx="1"/>
          </p:nvPr>
        </p:nvSpPr>
        <p:spPr>
          <a:xfrm>
            <a:off x="5265907" y="0"/>
            <a:ext cx="4029027" cy="350807"/>
          </a:xfrm>
          <a:prstGeom prst="rect">
            <a:avLst/>
          </a:prstGeom>
        </p:spPr>
        <p:txBody>
          <a:bodyPr vert="horz" lIns="83622" tIns="41811" rIns="83622" bIns="41811" rtlCol="0"/>
          <a:lstStyle>
            <a:lvl1pPr algn="r">
              <a:defRPr sz="1100"/>
            </a:lvl1pPr>
          </a:lstStyle>
          <a:p>
            <a:fld id="{638342C8-1770-4004-A9F5-C37FDF397545}" type="datetimeFigureOut">
              <a:rPr lang="en-US" smtClean="0"/>
              <a:t>3/30/2020</a:t>
            </a:fld>
            <a:endParaRPr lang="en-US" dirty="0"/>
          </a:p>
        </p:txBody>
      </p:sp>
      <p:sp>
        <p:nvSpPr>
          <p:cNvPr id="4" name="Footer Placeholder 3"/>
          <p:cNvSpPr>
            <a:spLocks noGrp="1"/>
          </p:cNvSpPr>
          <p:nvPr>
            <p:ph type="ftr" sz="quarter" idx="2"/>
          </p:nvPr>
        </p:nvSpPr>
        <p:spPr>
          <a:xfrm>
            <a:off x="0" y="6659594"/>
            <a:ext cx="4029027" cy="350806"/>
          </a:xfrm>
          <a:prstGeom prst="rect">
            <a:avLst/>
          </a:prstGeom>
        </p:spPr>
        <p:txBody>
          <a:bodyPr vert="horz" lIns="83622" tIns="41811" rIns="83622" bIns="41811" rtlCol="0" anchor="b"/>
          <a:lstStyle>
            <a:lvl1pPr algn="l">
              <a:defRPr sz="1100"/>
            </a:lvl1pPr>
          </a:lstStyle>
          <a:p>
            <a:endParaRPr lang="en-US" dirty="0"/>
          </a:p>
        </p:txBody>
      </p:sp>
      <p:sp>
        <p:nvSpPr>
          <p:cNvPr id="5" name="Slide Number Placeholder 4"/>
          <p:cNvSpPr>
            <a:spLocks noGrp="1"/>
          </p:cNvSpPr>
          <p:nvPr>
            <p:ph type="sldNum" sz="quarter" idx="3"/>
          </p:nvPr>
        </p:nvSpPr>
        <p:spPr>
          <a:xfrm>
            <a:off x="5265907" y="6659594"/>
            <a:ext cx="4029027" cy="350806"/>
          </a:xfrm>
          <a:prstGeom prst="rect">
            <a:avLst/>
          </a:prstGeom>
        </p:spPr>
        <p:txBody>
          <a:bodyPr vert="horz" lIns="83622" tIns="41811" rIns="83622" bIns="41811" rtlCol="0" anchor="b"/>
          <a:lstStyle>
            <a:lvl1pPr algn="r">
              <a:defRPr sz="11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117850" y="876300"/>
            <a:ext cx="3060700" cy="2365375"/>
          </a:xfrm>
          <a:prstGeom prst="rect">
            <a:avLst/>
          </a:prstGeom>
          <a:noFill/>
          <a:ln w="12700">
            <a:solidFill>
              <a:prstClr val="black"/>
            </a:solidFill>
          </a:ln>
        </p:spPr>
        <p:txBody>
          <a:bodyPr vert="horz" lIns="91440" tIns="45720" rIns="91440" bIns="45720" rtlCol="0" anchor="ctr"/>
          <a:lstStyle/>
          <a:p>
            <a:endParaRPr lang="en-US"/>
          </a:p>
        </p:txBody>
      </p:sp>
      <p:sp>
        <p:nvSpPr>
          <p:cNvPr id="3" name="Slide Number Placeholder 2"/>
          <p:cNvSpPr>
            <a:spLocks noGrp="1"/>
          </p:cNvSpPr>
          <p:nvPr>
            <p:ph type="sldNum" sz="quarter" idx="5"/>
          </p:nvPr>
        </p:nvSpPr>
        <p:spPr>
          <a:xfrm>
            <a:off x="5265738" y="6659563"/>
            <a:ext cx="4029075" cy="350837"/>
          </a:xfrm>
          <a:prstGeom prst="rect">
            <a:avLst/>
          </a:prstGeom>
        </p:spPr>
        <p:txBody>
          <a:bodyPr vert="horz" lIns="91440" tIns="45720" rIns="91440" bIns="45720" rtlCol="0" anchor="b"/>
          <a:lstStyle>
            <a:lvl1pPr algn="r">
              <a:defRPr sz="1200"/>
            </a:lvl1pPr>
          </a:lstStyle>
          <a:p>
            <a:fld id="{D4960F20-C04C-440F-A5A5-75A1D8EBFEC5}" type="slidenum">
              <a:rPr lang="en-US" smtClean="0"/>
              <a:t>‹#›</a:t>
            </a:fld>
            <a:endParaRPr lang="en-US"/>
          </a:p>
        </p:txBody>
      </p:sp>
      <p:sp>
        <p:nvSpPr>
          <p:cNvPr id="4" name="Notes Placeholder 3"/>
          <p:cNvSpPr>
            <a:spLocks noGrp="1"/>
          </p:cNvSpPr>
          <p:nvPr>
            <p:ph type="body" sz="quarter" idx="3"/>
          </p:nvPr>
        </p:nvSpPr>
        <p:spPr>
          <a:xfrm>
            <a:off x="930275" y="3373438"/>
            <a:ext cx="7435850" cy="27606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566863" y="1143000"/>
            <a:ext cx="6162675" cy="47625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Notes Placeholder 2"/>
          <p:cNvSpPr>
            <a:spLocks noGrp="1"/>
          </p:cNvSpPr>
          <p:nvPr>
            <p:ph type="body" idx="1"/>
          </p:nvPr>
        </p:nvSpPr>
        <p:spPr bwMode="auto">
          <a:xfrm>
            <a:off x="1714500" y="3539613"/>
            <a:ext cx="5867400" cy="31241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More and more, designers recognize that different populations have different kinds of needs and that it</a:t>
            </a:r>
            <a:r>
              <a:rPr lang="en-US" altLang="en-US" baseline="0" dirty="0">
                <a:cs typeface="Arial" charset="0"/>
              </a:rPr>
              <a:t> i</a:t>
            </a:r>
            <a:r>
              <a:rPr lang="en-US" altLang="en-US" dirty="0">
                <a:cs typeface="Arial" charset="0"/>
              </a:rPr>
              <a:t>s incumbent on them to solicit views. This is an interesting case in part of user-centered design. This is a product developed by Cornelia Ruland and colleagues in Norway. Her goal was to develop a system for children with cancer to better express themselves about their illness and to make help make choices that could potentially affect their treatment. Now, of course, you can't present medical facts to young children. It's rather difficult to even present text to children. </a:t>
            </a:r>
          </a:p>
          <a:p>
            <a:endParaRPr lang="en-US" altLang="en-US" dirty="0">
              <a:cs typeface="Arial" charset="0"/>
            </a:endParaRPr>
          </a:p>
          <a:p>
            <a:r>
              <a:rPr lang="en-US" altLang="en-US" dirty="0">
                <a:cs typeface="Arial" charset="0"/>
              </a:rPr>
              <a:t>She created a really remarkable system and it involved a user-centered design process that engaged the participation of various children in creating a prototype, creating mockups, creating design concepts. Now, anytime you're engaged in a user-centered design process, you must realize that it will not in itself constitute the product because of course lay people are not designers and don't fully understand design. However, they provide valuable concepts and this</a:t>
            </a:r>
            <a:r>
              <a:rPr lang="en-US" altLang="en-US" baseline="0" dirty="0">
                <a:cs typeface="Arial" charset="0"/>
              </a:rPr>
              <a:t> i</a:t>
            </a:r>
            <a:r>
              <a:rPr lang="en-US" altLang="en-US" dirty="0">
                <a:cs typeface="Arial" charset="0"/>
              </a:rPr>
              <a:t>s an extremely useful and important part of the process. </a:t>
            </a:r>
          </a:p>
          <a:p>
            <a:endParaRPr lang="en-US" altLang="en-US" dirty="0">
              <a:cs typeface="Arial"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880968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Notes Placeholder 2"/>
          <p:cNvSpPr>
            <a:spLocks noGrp="1"/>
          </p:cNvSpPr>
          <p:nvPr>
            <p:ph type="body" idx="1"/>
          </p:nvPr>
        </p:nvSpPr>
        <p:spPr bwMode="auto">
          <a:xfrm>
            <a:off x="1828800" y="3505201"/>
            <a:ext cx="5638800" cy="28955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dirty="0">
              <a:cs typeface="Arial" charset="0"/>
            </a:endParaRPr>
          </a:p>
          <a:p>
            <a:r>
              <a:rPr lang="en-US" altLang="en-US" dirty="0">
                <a:cs typeface="Arial" charset="0"/>
              </a:rPr>
              <a:t>Now we are going to introduce a little bit of theory in view to understand the nature of interaction. The diagram on this slide depicts Norman’s seven stages of user activity based on his theory of action.  It is a very influential theory and it is deceptively simple in character. We can think of it as characterizing any interaction with any system from opening a water faucet to executing a complex command sequence to querying a database. It all begins with a particular goal (for example, finding information on strep throat), specifying an action (such as needing to do a Google search) and executing an action, thereby coming into contact with the physical system (typing strep throat into the search box). The system then responds (and returns nearly 2 million results). One then needs to interpret the output. Does it meet with my expectations? Should I do a different search? Should I start over again?</a:t>
            </a:r>
          </a:p>
          <a:p>
            <a:endParaRPr lang="en-US" altLang="en-US" dirty="0">
              <a:cs typeface="Arial"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834010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429001"/>
            <a:ext cx="5070475" cy="3124200"/>
          </a:xfrm>
          <a:prstGeom prst="rect">
            <a:avLst/>
          </a:prstGeom>
          <a:solidFill>
            <a:schemeClr val="bg2"/>
          </a:solidFill>
        </p:spPr>
        <p:txBody>
          <a:bodyPr lIns="83622" tIns="41811" rIns="83622" bIns="41811"/>
          <a:lstStyle/>
          <a:p>
            <a:r>
              <a:rPr lang="en-US" b="1" dirty="0"/>
              <a:t>Slide Notes: </a:t>
            </a:r>
          </a:p>
          <a:p>
            <a:endParaRPr lang="en-US" b="1" dirty="0"/>
          </a:p>
          <a:p>
            <a:r>
              <a:rPr lang="en-US" dirty="0"/>
              <a:t>There are two classes of problems that arise from any interaction with a system. The first class of problems, the Gulf of Execution, refers to any problem associated with performing the action. For example, you may click on the search button thinking that it will take you to a specific page.  The second class of problems is known as the Gulf of Evaluation. Once you’ve executed your search, you may have difficulties interpreting the results. For example, you may not know to differentiate the sponsored links from the other results on the page.  It's a property of many things, of course the experience of the user, but most importantly the kind of feedback that our system provides. Systems and applications are variably informative, and this is a very important part of the usability evaluation process is determining whether system feedback is adequate to guide these.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12</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760622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52600" y="3539613"/>
            <a:ext cx="5791200" cy="2708787"/>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There are many different ways to evaluate the usability of a system and that will be the subject of a forthcoming lecture. You can even learn something about usability by watching a friend or colleague using a system. Often that will reveal things that are not evident when you use a system yourself. One may also choose to use an expert review method such as heuristic evaluation or the cognitive walkthrough. These are performed by trained analysts and rely on their expert judgment as a source of usability evaluation. Usability testing involving representative users reflects the gold standard for usability assessment, although it is also the most expensive and time consuming. Most usability testing today involves some sort of video capture method and may or may not involve formal coding of the video. We will be discussing these methods in much greater detail in the forthcoming lectures.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13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13998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Notes Placeholder 2"/>
          <p:cNvSpPr>
            <a:spLocks noGrp="1"/>
          </p:cNvSpPr>
          <p:nvPr>
            <p:ph type="body" idx="1"/>
          </p:nvPr>
        </p:nvSpPr>
        <p:spPr bwMode="auto">
          <a:xfrm>
            <a:off x="2112962" y="3657600"/>
            <a:ext cx="5070475" cy="298153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dirty="0">
              <a:cs typeface="Arial" charset="0"/>
            </a:endParaRPr>
          </a:p>
          <a:p>
            <a:r>
              <a:rPr lang="en-US" altLang="en-US" dirty="0">
                <a:cs typeface="Arial" charset="0"/>
              </a:rPr>
              <a:t>The class introduces the concept of patient safety which is an issue of tremendous</a:t>
            </a:r>
            <a:r>
              <a:rPr lang="en-US" altLang="en-US" baseline="0" dirty="0">
                <a:cs typeface="Arial" charset="0"/>
              </a:rPr>
              <a:t> </a:t>
            </a:r>
            <a:r>
              <a:rPr lang="en-US" altLang="en-US" dirty="0">
                <a:cs typeface="Arial" charset="0"/>
              </a:rPr>
              <a:t>concern. Medical devices are potential sources of error that can compromise patient safety. Another societal problem pertaining to health information technology is the digital divide which explains the unequal access to computer resources, the internet and their consequences.</a:t>
            </a:r>
          </a:p>
          <a:p>
            <a:endParaRPr lang="en-US" altLang="en-US" dirty="0">
              <a:cs typeface="Arial"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39045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Notes Placeholder 2"/>
          <p:cNvSpPr>
            <a:spLocks noGrp="1"/>
          </p:cNvSpPr>
          <p:nvPr>
            <p:ph type="body" idx="1"/>
          </p:nvPr>
        </p:nvSpPr>
        <p:spPr bwMode="auto">
          <a:xfrm>
            <a:off x="1981200" y="3505200"/>
            <a:ext cx="5583238" cy="27432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b="1" dirty="0">
                <a:cs typeface="Arial" pitchFamily="34" charset="0"/>
              </a:rPr>
              <a:t>Slide Notes: </a:t>
            </a:r>
          </a:p>
          <a:p>
            <a:r>
              <a:rPr lang="en-US" dirty="0">
                <a:cs typeface="Arial" pitchFamily="34" charset="0"/>
              </a:rPr>
              <a:t>This concludes Lecture B of People and Technology.</a:t>
            </a:r>
          </a:p>
          <a:p>
            <a:endParaRPr lang="en-US" altLang="en-US" dirty="0">
              <a:cs typeface="Arial" pitchFamily="34" charset="0"/>
            </a:endParaRPr>
          </a:p>
          <a:p>
            <a:r>
              <a:rPr lang="en-US" altLang="en-US" dirty="0">
                <a:cs typeface="Arial" charset="0"/>
              </a:rPr>
              <a:t>Iterative design is integral to developing sounds design practices that can improve patient safety. User-centered design is an exemplary method for engaging users into the design process. </a:t>
            </a:r>
          </a:p>
          <a:p>
            <a:endParaRPr lang="en-US" altLang="en-US" dirty="0">
              <a:cs typeface="Arial" charset="0"/>
            </a:endParaRPr>
          </a:p>
          <a:p>
            <a:r>
              <a:rPr lang="en-US" altLang="en-US" dirty="0">
                <a:cs typeface="Arial" charset="0"/>
              </a:rPr>
              <a:t>Norman’s seven stages of user interactivity has been a highly influential model that has informed work in usability analysis. The class also introduced an important distinction to explain user problems, namely the gulf of execution and the gulf of evaluation. In the next class, we will discuss various examples of good and poor design.</a:t>
            </a:r>
          </a:p>
          <a:p>
            <a:endParaRPr lang="en-US" altLang="en-US" dirty="0">
              <a:cs typeface="Arial"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963894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87323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431101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222204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Notes Placeholder 2"/>
          <p:cNvSpPr>
            <a:spLocks noGrp="1"/>
          </p:cNvSpPr>
          <p:nvPr>
            <p:ph type="body" idx="1"/>
          </p:nvPr>
        </p:nvSpPr>
        <p:spPr bwMode="auto">
          <a:xfrm>
            <a:off x="1460500" y="3657600"/>
            <a:ext cx="6400800" cy="2743199"/>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To continue the discussion from the previous lecture in this section we will focus on the following:</a:t>
            </a:r>
          </a:p>
          <a:p>
            <a:pPr marL="171450" indent="-171450">
              <a:buFont typeface="Arial" panose="020B0604020202020204" pitchFamily="34" charset="0"/>
              <a:buChar char="•"/>
            </a:pPr>
            <a:r>
              <a:rPr lang="en-US" altLang="en-US" dirty="0">
                <a:cs typeface="Arial" charset="0"/>
              </a:rPr>
              <a:t>Describe patient safety issues, particularly in relation to health technologies</a:t>
            </a:r>
          </a:p>
          <a:p>
            <a:pPr marL="171450" indent="-171450">
              <a:buFont typeface="Arial" panose="020B0604020202020204" pitchFamily="34" charset="0"/>
              <a:buChar char="•"/>
            </a:pPr>
            <a:r>
              <a:rPr lang="en-US" altLang="en-US" dirty="0">
                <a:cs typeface="Arial" charset="0"/>
              </a:rPr>
              <a:t>Demonstrate concept knowledge of principles of user-centered design, methods of cognitive research, and sources of usability evidence.</a:t>
            </a:r>
          </a:p>
          <a:p>
            <a:pPr marL="171450" indent="-171450">
              <a:buFont typeface="Arial" panose="020B0604020202020204" pitchFamily="34" charset="0"/>
              <a:buChar char="•"/>
            </a:pPr>
            <a:r>
              <a:rPr lang="en-US" altLang="en-US" dirty="0">
                <a:cs typeface="Arial" charset="0"/>
              </a:rPr>
              <a:t>Describe the seven stages of User Activity in Norman’s Theory of Action</a:t>
            </a:r>
          </a:p>
          <a:p>
            <a:pPr marL="171450" indent="-171450">
              <a:buFont typeface="Arial" panose="020B0604020202020204" pitchFamily="34" charset="0"/>
              <a:buChar char="•"/>
            </a:pPr>
            <a:r>
              <a:rPr lang="en-US" altLang="en-US" dirty="0">
                <a:cs typeface="Arial" charset="0"/>
              </a:rPr>
              <a:t>Describe the role of human factors and human computer interaction concerning patient safety in the healthcare setting.</a:t>
            </a:r>
          </a:p>
          <a:p>
            <a:pPr marL="171450" indent="-171450">
              <a:buFont typeface="Arial" panose="020B0604020202020204" pitchFamily="34" charset="0"/>
              <a:buChar char="•"/>
            </a:pPr>
            <a:r>
              <a:rPr lang="en-US" altLang="en-US" dirty="0">
                <a:cs typeface="Arial" charset="0"/>
              </a:rPr>
              <a:t>Demonstrate concept knowledge of principles of user-centered design and sources of usability evidence</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13906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112962" y="3505201"/>
            <a:ext cx="5070475" cy="2514600"/>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b="1" dirty="0">
                <a:ea typeface="Arial" charset="0"/>
                <a:cs typeface="Arial" pitchFamily="34" charset="0"/>
              </a:rPr>
              <a:t>Slide Notes: </a:t>
            </a:r>
          </a:p>
          <a:p>
            <a:pPr defTabSz="836219" eaLnBrk="0" fontAlgn="base" hangingPunct="0">
              <a:spcBef>
                <a:spcPct val="30000"/>
              </a:spcBef>
              <a:spcAft>
                <a:spcPct val="0"/>
              </a:spcAft>
              <a:defRPr/>
            </a:pPr>
            <a:r>
              <a:rPr lang="en-US" dirty="0">
                <a:ea typeface="Arial" charset="0"/>
                <a:cs typeface="Arial" pitchFamily="34" charset="0"/>
              </a:rPr>
              <a:t>Medical errors kill more people every year than car wrecks, breast cancer, and AIDS </a:t>
            </a:r>
            <a:r>
              <a:rPr lang="en-US" i="1" dirty="0">
                <a:ea typeface="Arial" charset="0"/>
                <a:cs typeface="Arial" pitchFamily="34" charset="0"/>
              </a:rPr>
              <a:t>combined</a:t>
            </a:r>
            <a:r>
              <a:rPr lang="en-US" dirty="0">
                <a:ea typeface="Arial" charset="0"/>
                <a:cs typeface="Arial" pitchFamily="34" charset="0"/>
              </a:rPr>
              <a:t>. According to the Institute of Medicine, 98,000 people every year die due to medical errors. This will lead us into the rest of the material in this lecture, because it sets a context or a frame for one of the big driving factors in healthcare now, which is quality, safety and medical errors.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810164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90600" y="3524865"/>
            <a:ext cx="7315200" cy="3070599"/>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The subject of patient safety has been an issue of tremendous concern for many years. The report “To Err is Human” by the Institute of Medicine in 2001 really rocked the field, and the results that emanated from that report were quite shocking: 98,000 preventable deaths every single year are due to human error. In fact, human error is the 8th leading cause of death. Now, we have to recognize that error is inevitable in any discipline. However, in medicine error is especially costly. Lucian Leape</a:t>
            </a:r>
            <a:r>
              <a:rPr lang="en-US" altLang="en-US" baseline="0" dirty="0">
                <a:cs typeface="Arial" charset="0"/>
              </a:rPr>
              <a:t> </a:t>
            </a:r>
            <a:r>
              <a:rPr lang="en-US" altLang="en-US" dirty="0">
                <a:cs typeface="Arial" charset="0"/>
              </a:rPr>
              <a:t>said, “Given the complexity of healthcare and the formidable obstacle it presents to change, to overcome these barriers and create a safe culture seems to be the ultimate challenge for those who specialize in human factors.” There are many complexities involved in creating a safe culture. Part of it is realizing that the things we do, the way that we collect data, the way that we scrutinize the way people work and use technology is an essential ingredient of creating that same culture. But that by itself is not sufficient. For example, you would need to have buy-in from authoritative figures in order to make the changes needed to create a safe culture.  If errors are not reported, which is too often the case, then it is much harder to learn from those errors.</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4</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015349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Notes Placeholder 2"/>
          <p:cNvSpPr>
            <a:spLocks noGrp="1"/>
          </p:cNvSpPr>
          <p:nvPr>
            <p:ph type="body" idx="1"/>
          </p:nvPr>
        </p:nvSpPr>
        <p:spPr bwMode="auto">
          <a:xfrm>
            <a:off x="2112962" y="3581401"/>
            <a:ext cx="5070475" cy="28194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The Food and Drug Administration (FDA) is the government body that oversees and approves medical devices. This body, the FDA, recognizes that most user errors with medical devices are influenced by device design and device labeling. They're not inevitable human error. This may seem obvious but it's an important point. Usability is viewed as increasingly important by the FDA, but in many respects their standards are not quite up to what is necessary to achieve a reliable product in terms of usability. They're much more focused on, for example, the accuracy and safety of the device. These issues are important, but certainly one would not want to ignore issues of usability. </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17689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Notes Placeholder 2"/>
          <p:cNvSpPr>
            <a:spLocks noGrp="1"/>
          </p:cNvSpPr>
          <p:nvPr>
            <p:ph type="body" idx="1"/>
          </p:nvPr>
        </p:nvSpPr>
        <p:spPr bwMode="auto">
          <a:xfrm>
            <a:off x="1181100" y="3490452"/>
            <a:ext cx="6934200" cy="3169111"/>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b="1" dirty="0">
              <a:cs typeface="Arial" charset="0"/>
            </a:endParaRPr>
          </a:p>
          <a:p>
            <a:r>
              <a:rPr lang="en-US" altLang="en-US" dirty="0">
                <a:cs typeface="Arial" charset="0"/>
              </a:rPr>
              <a:t>Glucose meters are an example of a patient-centered technology. As technologies become increasingly commonplace for patients and health consumers it's really important to understand that we don't yet have a level playing field. The digital divide refers to a phenomenon involving socioeconomic and demographic divisions between computer users and non-users. In particular, older adults, lower income individuals, minorities including Hispanics and African-Americans, individuals living in rural areas, and those who have not completed high school are more likely to be a part of the digital divide. </a:t>
            </a:r>
          </a:p>
          <a:p>
            <a:endParaRPr lang="en-US" altLang="en-US" dirty="0">
              <a:cs typeface="Arial" charset="0"/>
            </a:endParaRPr>
          </a:p>
          <a:p>
            <a:r>
              <a:rPr lang="en-US" altLang="en-US" dirty="0">
                <a:cs typeface="Arial" charset="0"/>
              </a:rPr>
              <a:t>The good news is that this divide has been closing over the last several years, but it still represents a substantial division. One of the ironies of consumer health is that we're trying to develop tools for patients, particularly those most in need. However, if only the more affluent and the more able can use these technologies productively, then potentially we're increasing health disparities rather than reducing them. Clearly the intent is to reduce them, but the danger is that we could be exacerbating an existing problem if health technologies are not usable for those most in need. Closing or reducing the digital divide is a very important social goal. </a:t>
            </a:r>
          </a:p>
          <a:p>
            <a:endParaRPr lang="en-US" altLang="en-US" dirty="0">
              <a:cs typeface="Arial" charset="0"/>
            </a:endParaRP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838532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Notes Placeholder 2"/>
          <p:cNvSpPr>
            <a:spLocks noGrp="1"/>
          </p:cNvSpPr>
          <p:nvPr>
            <p:ph type="body" idx="1"/>
          </p:nvPr>
        </p:nvSpPr>
        <p:spPr bwMode="auto">
          <a:xfrm>
            <a:off x="2112962" y="3505201"/>
            <a:ext cx="5070475" cy="2628900"/>
          </a:xfrm>
          <a:prstGeom prst="rect">
            <a:avLst/>
          </a:prstGeom>
          <a:solidFill>
            <a:schemeClr val="bg2"/>
          </a:solidFill>
        </p:spPr>
        <p:txBody>
          <a:bodyPr wrap="square" lIns="83622" tIns="41811" rIns="83622" bIns="41811" numCol="1" anchor="t" anchorCtr="0" compatLnSpc="1">
            <a:prstTxWarp prst="textNoShape">
              <a:avLst/>
            </a:prstTxWarp>
          </a:bodyPr>
          <a:lstStyle/>
          <a:p>
            <a:r>
              <a:rPr lang="en-US" altLang="en-US" b="1" dirty="0">
                <a:cs typeface="Arial" charset="0"/>
              </a:rPr>
              <a:t>Slide Notes: </a:t>
            </a:r>
          </a:p>
          <a:p>
            <a:endParaRPr lang="en-US" altLang="en-US" dirty="0">
              <a:cs typeface="Arial" charset="0"/>
            </a:endParaRPr>
          </a:p>
          <a:p>
            <a:r>
              <a:rPr lang="en-US" altLang="en-US" dirty="0">
                <a:cs typeface="Arial" charset="0"/>
              </a:rPr>
              <a:t>The telemedicine device shown in the last slide improved over several iterations and it went from a conventional mouse and Windows-based system to one that used touch screens, in an effort to increase its usefulness and usability to large segments of the population who have difficulty using a mouse. In general, the mouse is not a device that's well suited to older adults, particularly those who have never used computers before. It presents significant challenges.</a:t>
            </a:r>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91986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485900" y="3505200"/>
            <a:ext cx="6324600" cy="3200213"/>
          </a:xfrm>
          <a:prstGeom prst="rect">
            <a:avLst/>
          </a:prstGeom>
          <a:solidFill>
            <a:schemeClr val="bg2"/>
          </a:solidFill>
        </p:spPr>
        <p:txBody>
          <a:bodyPr lIns="83622" tIns="41811" rIns="83622" bIns="41811"/>
          <a:lstStyle/>
          <a:p>
            <a:pPr defTabSz="836219" eaLnBrk="0" fontAlgn="base" hangingPunct="0">
              <a:spcBef>
                <a:spcPct val="30000"/>
              </a:spcBef>
              <a:spcAft>
                <a:spcPct val="0"/>
              </a:spcAft>
              <a:defRPr/>
            </a:pPr>
            <a:r>
              <a:rPr lang="en-US" altLang="en-US" b="1" dirty="0">
                <a:cs typeface="Arial" charset="0"/>
              </a:rPr>
              <a:t>Slide Notes: </a:t>
            </a:r>
          </a:p>
          <a:p>
            <a:pPr defTabSz="836219" eaLnBrk="0" fontAlgn="base" hangingPunct="0">
              <a:spcBef>
                <a:spcPct val="30000"/>
              </a:spcBef>
              <a:spcAft>
                <a:spcPct val="0"/>
              </a:spcAft>
              <a:defRPr/>
            </a:pPr>
            <a:r>
              <a:rPr lang="en-US" altLang="en-US" dirty="0">
                <a:cs typeface="Arial" charset="0"/>
              </a:rPr>
              <a:t>Of course all systems are conceived through a design process. Design is a plan or scheme conceived in mind and intended for execution resulting in a particular product. Invariably, it involves a set of tradeoffs, balancing conflicting requirements. For example, a given system might want to target high performing experts in a particular domain or alternatively might want to support relatively novice users. Naturally, there is going to be a certain degree of conflict because it's very hard to do both well. The design process involves generating alternatives and using various kinds of representations that lead to the creation of design concepts. They're expressed in different ways, such as in natural language, mockups in the form of diagrams, and eventually instantiated in the form of prototypes. Interaction design is a subfield devoted to studying particular facets of design in relation to user experience. It involves developing a plan and form by the product's intended use based on an understanding of a target domain. Healthcare is a rather unique kind of target domain, which comes with a range of practical considerations.  And as important as it is to get expert input, one also needs to solicit input from users and from the communities that will be using the technology. </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688467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52600" y="3500284"/>
            <a:ext cx="5791200" cy="2819400"/>
          </a:xfrm>
          <a:prstGeom prst="rect">
            <a:avLst/>
          </a:prstGeom>
          <a:solidFill>
            <a:schemeClr val="bg2"/>
          </a:solidFill>
        </p:spPr>
        <p:txBody>
          <a:bodyPr lIns="83622" tIns="41811" rIns="83622" bIns="41811"/>
          <a:lstStyle/>
          <a:p>
            <a:r>
              <a:rPr lang="en-US" b="1" dirty="0"/>
              <a:t>Slide Notes: </a:t>
            </a:r>
          </a:p>
          <a:p>
            <a:endParaRPr lang="en-US" dirty="0"/>
          </a:p>
          <a:p>
            <a:r>
              <a:rPr lang="en-US" dirty="0"/>
              <a:t>Increasingly we think of design as not merely a linear process leading to a particular product, but rather an iterative process that might start with a needs analysis of the particular population. This involves developing various kinds of alternatives that might lead to a succession of prototypes, further leading to a beta version, and ultimately to a mature system that can be implemented. The implementation process itself in the context of healthcare is a particularly challenging one. Evaluation can play a role at different points of time either prior to or after the implementation, which should contribute to an iterative process leading to an improvement in design and a more usable product. Needs requirement and requirement engineering is discussed in the next set of lectures. Other facets of the design process will be dealt with later on in the course.</a:t>
            </a:r>
          </a:p>
          <a:p>
            <a:endParaRPr lang="en-US" dirty="0"/>
          </a:p>
        </p:txBody>
      </p:sp>
      <p:sp>
        <p:nvSpPr>
          <p:cNvPr id="4" name="Footer Placeholder 3"/>
          <p:cNvSpPr>
            <a:spLocks noGrp="1"/>
          </p:cNvSpPr>
          <p:nvPr>
            <p:ph type="ftr" sz="quarter" idx="10"/>
          </p:nvPr>
        </p:nvSpPr>
        <p:spPr>
          <a:xfrm>
            <a:off x="0" y="7832725"/>
            <a:ext cx="2746375" cy="412750"/>
          </a:xfrm>
          <a:prstGeom prst="rect">
            <a:avLst/>
          </a:prstGeom>
        </p:spPr>
        <p:txBody>
          <a:bodyPr lIns="83622" tIns="41811" rIns="83622" bIns="41811"/>
          <a:lstStyle/>
          <a:p>
            <a:pPr>
              <a:defRPr/>
            </a:pPr>
            <a:r>
              <a:rPr lang="en-US" dirty="0"/>
              <a:t>Health IT Workforce Curriculum Version 4.0</a:t>
            </a:r>
          </a:p>
        </p:txBody>
      </p:sp>
      <p:sp>
        <p:nvSpPr>
          <p:cNvPr id="5" name="Slide Number Placeholder 4"/>
          <p:cNvSpPr>
            <a:spLocks noGrp="1"/>
          </p:cNvSpPr>
          <p:nvPr>
            <p:ph type="sldNum" sz="quarter" idx="11"/>
          </p:nvPr>
        </p:nvSpPr>
        <p:spPr>
          <a:xfrm>
            <a:off x="6550025" y="7832725"/>
            <a:ext cx="2746375" cy="412750"/>
          </a:xfrm>
          <a:prstGeom prst="rect">
            <a:avLst/>
          </a:prstGeom>
        </p:spPr>
        <p:txBody>
          <a:bodyPr lIns="83622" tIns="41811" rIns="83622" bIns="41811"/>
          <a:lstStyle/>
          <a:p>
            <a:fld id="{BC67021A-487C-4D8E-B66A-9A323BD1E9A7}" type="slidenum">
              <a:rPr lang="en-US" altLang="en-US" smtClean="0"/>
              <a:pPr/>
              <a:t>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4976175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Chart">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Chart Placeholder 4"/>
          <p:cNvSpPr>
            <a:spLocks noGrp="1"/>
          </p:cNvSpPr>
          <p:nvPr>
            <p:ph type="chart" sz="quarter" idx="14"/>
          </p:nvPr>
        </p:nvSpPr>
        <p:spPr>
          <a:xfrm>
            <a:off x="502920" y="1813560"/>
            <a:ext cx="9052560" cy="5181600"/>
          </a:xfrm>
          <a:prstGeom prst="rect">
            <a:avLst/>
          </a:prstGeom>
        </p:spPr>
        <p:txBody>
          <a:bodyPr rtlCol="0">
            <a:normAutofit/>
          </a:bodyPr>
          <a:lstStyle>
            <a:lvl1pPr>
              <a:defRPr sz="3520"/>
            </a:lvl1pPr>
          </a:lstStyle>
          <a:p>
            <a:pPr lvl="0"/>
            <a:r>
              <a:rPr lang="en-US" noProof="0" dirty="0"/>
              <a:t>Click icon to add chart</a:t>
            </a:r>
          </a:p>
        </p:txBody>
      </p:sp>
      <p:sp>
        <p:nvSpPr>
          <p:cNvPr id="9"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chart attribution.</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604795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16249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4131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85850" indent="-403225">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marL="1085850" indent="0">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 id="2147483679" r:id="rId14"/>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flickr.com/photos/bluemoonvoyager/4784987726/"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1469981"/>
          </a:xfrm>
        </p:spPr>
        <p:txBody>
          <a:bodyPr/>
          <a:lstStyle/>
          <a:p>
            <a:r>
              <a:rPr lang="en-US" altLang="en-US" sz="4400" kern="1200" dirty="0">
                <a:solidFill>
                  <a:srgbClr val="1E1860"/>
                </a:solidFill>
                <a:ea typeface="+mn-ea"/>
                <a:cs typeface="Gill Sans MT"/>
              </a:rPr>
              <a:t>Process Improvement, System Design, and Usability Evaluation:</a:t>
            </a:r>
            <a:endParaRPr lang="en-US" sz="4400" kern="1200" dirty="0">
              <a:solidFill>
                <a:srgbClr val="1E1860"/>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3015594"/>
            <a:ext cx="8674100" cy="842727"/>
          </a:xfrm>
        </p:spPr>
        <p:txBody>
          <a:bodyPr/>
          <a:lstStyle/>
          <a:p>
            <a:r>
              <a:rPr lang="en-US" altLang="en-US" sz="4000" b="1" dirty="0">
                <a:solidFill>
                  <a:schemeClr val="bg1"/>
                </a:solidFill>
              </a:rPr>
              <a:t>People and Technology, Studies of Technology</a:t>
            </a:r>
          </a:p>
          <a:p>
            <a:r>
              <a:rPr lang="en-US" altLang="en-US" sz="4000" b="1" dirty="0">
                <a:solidFill>
                  <a:schemeClr val="bg1"/>
                </a:solidFill>
              </a:rPr>
              <a:t>Lecture B</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Verdana" charset="0"/>
                <a:cs typeface="Verdana" charset="0"/>
              </a:rPr>
              <a:t>User-Centered Design</a:t>
            </a:r>
          </a:p>
        </p:txBody>
      </p:sp>
      <p:pic>
        <p:nvPicPr>
          <p:cNvPr id="53250" name="Picture 4" descr="Photo: children engaging in participatory design activities to help develop a support tool for children with cancer. &#10;"/>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l="8141" r="8141"/>
          <a:stretch>
            <a:fillRect/>
          </a:stretch>
        </p:blipFill>
        <p:spPr bwMode="auto">
          <a:xfrm>
            <a:off x="446925" y="1752600"/>
            <a:ext cx="9051925" cy="5181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4DB6A76B-B27B-5C4D-AD55-DB24DA95296A}" type="slidenum">
              <a:rPr lang="en-US" altLang="en-US" sz="1100">
                <a:solidFill>
                  <a:srgbClr val="898989"/>
                </a:solidFill>
                <a:latin typeface="Century Gothic" panose="020B0502020202020204" pitchFamily="34" charset="0"/>
              </a:rPr>
              <a:pPr/>
              <a:t>10</a:t>
            </a:fld>
            <a:endParaRPr lang="en-US" altLang="en-US" sz="1100" dirty="0">
              <a:solidFill>
                <a:srgbClr val="898989"/>
              </a:solidFill>
              <a:latin typeface="Century Gothic" panose="020B0502020202020204" pitchFamily="34" charset="0"/>
            </a:endParaRPr>
          </a:p>
        </p:txBody>
      </p:sp>
      <p:sp>
        <p:nvSpPr>
          <p:cNvPr id="8" name="Text Placeholder 6"/>
          <p:cNvSpPr>
            <a:spLocks noGrp="1"/>
          </p:cNvSpPr>
          <p:nvPr>
            <p:ph type="body" sz="quarter" idx="10"/>
          </p:nvPr>
        </p:nvSpPr>
        <p:spPr bwMode="auto">
          <a:xfrm>
            <a:off x="344992" y="7062698"/>
            <a:ext cx="8305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nn-NO" altLang="en-US" sz="1600" dirty="0">
                <a:ea typeface="Arial" charset="0"/>
                <a:cs typeface="Arial" charset="0"/>
              </a:rPr>
              <a:t>(Ruland, Starren, &amp; Vatne, 2008)</a:t>
            </a:r>
            <a:endParaRPr lang="en-US" altLang="en-US" sz="1600" dirty="0">
              <a:ea typeface="Arial" charset="0"/>
              <a:cs typeface="Arial" charset="0"/>
            </a:endParaRPr>
          </a:p>
        </p:txBody>
      </p:sp>
    </p:spTree>
    <p:extLst>
      <p:ext uri="{BB962C8B-B14F-4D97-AF65-F5344CB8AC3E}">
        <p14:creationId xmlns:p14="http://schemas.microsoft.com/office/powerpoint/2010/main" val="357050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bwMode="auto">
          <a:xfrm>
            <a:off x="384048" y="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charset="0"/>
                <a:ea typeface="Century Gothic" charset="0"/>
                <a:cs typeface="Century Gothic" charset="0"/>
              </a:rPr>
              <a:t>Norman’s Seven Stages of User Activity</a:t>
            </a:r>
          </a:p>
        </p:txBody>
      </p:sp>
      <p:sp>
        <p:nvSpPr>
          <p:cNvPr id="55299" name="Text Placeholder 1"/>
          <p:cNvSpPr>
            <a:spLocks noGrp="1"/>
          </p:cNvSpPr>
          <p:nvPr>
            <p:ph type="body" sz="quarter" idx="10"/>
          </p:nvPr>
        </p:nvSpPr>
        <p:spPr bwMode="auto">
          <a:xfrm>
            <a:off x="344992" y="7073584"/>
            <a:ext cx="4114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ea typeface="Arial" charset="0"/>
                <a:cs typeface="Arial" charset="0"/>
              </a:rPr>
              <a:t>(Norman, 1986)</a:t>
            </a:r>
          </a:p>
        </p:txBody>
      </p:sp>
      <p:sp>
        <p:nvSpPr>
          <p:cNvPr id="55300"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E0B8D346-91F6-E848-8982-AD11997F07C3}" type="slidenum">
              <a:rPr lang="en-US" altLang="en-US" sz="1100">
                <a:solidFill>
                  <a:srgbClr val="898989"/>
                </a:solidFill>
                <a:latin typeface="Century Gothic" panose="020B0502020202020204" pitchFamily="34" charset="0"/>
              </a:rPr>
              <a:pPr/>
              <a:t>11</a:t>
            </a:fld>
            <a:endParaRPr lang="en-US" altLang="en-US" sz="1100" dirty="0">
              <a:solidFill>
                <a:srgbClr val="898989"/>
              </a:solidFill>
              <a:latin typeface="Century Gothic" panose="020B0502020202020204" pitchFamily="34"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342" y="886480"/>
            <a:ext cx="7167058" cy="6644304"/>
          </a:xfrm>
          <a:prstGeom prst="rect">
            <a:avLst/>
          </a:prstGeom>
        </p:spPr>
      </p:pic>
    </p:spTree>
    <p:extLst>
      <p:ext uri="{BB962C8B-B14F-4D97-AF65-F5344CB8AC3E}">
        <p14:creationId xmlns:p14="http://schemas.microsoft.com/office/powerpoint/2010/main" val="4276860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Bridging Gulfs</a:t>
            </a:r>
            <a:endParaRPr lang="en-US" dirty="0"/>
          </a:p>
        </p:txBody>
      </p:sp>
      <p:sp>
        <p:nvSpPr>
          <p:cNvPr id="3" name="Content Placeholder 2"/>
          <p:cNvSpPr>
            <a:spLocks noGrp="1"/>
          </p:cNvSpPr>
          <p:nvPr>
            <p:ph type="body" sz="quarter" idx="10"/>
          </p:nvPr>
        </p:nvSpPr>
        <p:spPr>
          <a:xfrm>
            <a:off x="384047" y="1600200"/>
            <a:ext cx="9113965" cy="2590800"/>
          </a:xfrm>
        </p:spPr>
        <p:txBody>
          <a:bodyPr/>
          <a:lstStyle/>
          <a:p>
            <a:pPr lvl="0">
              <a:lnSpc>
                <a:spcPct val="110000"/>
              </a:lnSpc>
              <a:spcAft>
                <a:spcPts val="1200"/>
              </a:spcAft>
            </a:pPr>
            <a:r>
              <a:rPr lang="en-US" dirty="0"/>
              <a:t>Gulf of execution</a:t>
            </a:r>
          </a:p>
          <a:p>
            <a:pPr lvl="1">
              <a:lnSpc>
                <a:spcPct val="110000"/>
              </a:lnSpc>
              <a:spcAft>
                <a:spcPts val="1200"/>
              </a:spcAft>
            </a:pPr>
            <a:r>
              <a:rPr lang="en-US" dirty="0"/>
              <a:t>Gap between user’s goals and state of system</a:t>
            </a:r>
          </a:p>
          <a:p>
            <a:pPr lvl="1">
              <a:lnSpc>
                <a:spcPct val="110000"/>
              </a:lnSpc>
              <a:spcAft>
                <a:spcPts val="1200"/>
              </a:spcAft>
            </a:pPr>
            <a:r>
              <a:rPr lang="en-US" dirty="0"/>
              <a:t>How do I… ?</a:t>
            </a:r>
          </a:p>
          <a:p>
            <a:pPr lvl="0">
              <a:lnSpc>
                <a:spcPct val="110000"/>
              </a:lnSpc>
              <a:spcAft>
                <a:spcPts val="1200"/>
              </a:spcAft>
            </a:pPr>
            <a:r>
              <a:rPr lang="en-US" dirty="0">
                <a:solidFill>
                  <a:srgbClr val="000000"/>
                </a:solidFill>
              </a:rPr>
              <a:t>Gulf of evaluation</a:t>
            </a:r>
          </a:p>
          <a:p>
            <a:pPr lvl="1">
              <a:lnSpc>
                <a:spcPct val="110000"/>
              </a:lnSpc>
              <a:spcAft>
                <a:spcPts val="1200"/>
              </a:spcAft>
            </a:pPr>
            <a:r>
              <a:rPr lang="en-US" dirty="0">
                <a:solidFill>
                  <a:srgbClr val="000000"/>
                </a:solidFill>
              </a:rPr>
              <a:t>Gap between observed and expected system state</a:t>
            </a:r>
          </a:p>
          <a:p>
            <a:pPr lvl="1">
              <a:lnSpc>
                <a:spcPct val="110000"/>
              </a:lnSpc>
              <a:spcAft>
                <a:spcPts val="1200"/>
              </a:spcAft>
            </a:pPr>
            <a:r>
              <a:rPr lang="en-US" dirty="0">
                <a:solidFill>
                  <a:srgbClr val="000000"/>
                </a:solidFill>
              </a:rPr>
              <a:t>What happened?</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12</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705211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Sources of Usability Evidence</a:t>
            </a:r>
            <a:endParaRPr lang="en-US" dirty="0"/>
          </a:p>
        </p:txBody>
      </p:sp>
      <p:sp>
        <p:nvSpPr>
          <p:cNvPr id="3" name="Content Placeholder 2"/>
          <p:cNvSpPr>
            <a:spLocks noGrp="1"/>
          </p:cNvSpPr>
          <p:nvPr>
            <p:ph type="body" sz="quarter" idx="10"/>
          </p:nvPr>
        </p:nvSpPr>
        <p:spPr>
          <a:xfrm>
            <a:off x="384048" y="1600200"/>
            <a:ext cx="8305800" cy="2590800"/>
          </a:xfrm>
        </p:spPr>
        <p:txBody>
          <a:bodyPr/>
          <a:lstStyle/>
          <a:p>
            <a:pPr lvl="0">
              <a:lnSpc>
                <a:spcPct val="110000"/>
              </a:lnSpc>
              <a:spcAft>
                <a:spcPts val="1200"/>
              </a:spcAft>
            </a:pPr>
            <a:r>
              <a:rPr lang="en-US" dirty="0"/>
              <a:t>Basic observation</a:t>
            </a:r>
          </a:p>
          <a:p>
            <a:pPr lvl="0">
              <a:lnSpc>
                <a:spcPct val="110000"/>
              </a:lnSpc>
              <a:spcAft>
                <a:spcPts val="1200"/>
              </a:spcAft>
            </a:pPr>
            <a:r>
              <a:rPr lang="en-US" dirty="0"/>
              <a:t>Expert review and usability inspection</a:t>
            </a:r>
          </a:p>
          <a:p>
            <a:pPr lvl="0">
              <a:lnSpc>
                <a:spcPct val="110000"/>
              </a:lnSpc>
              <a:spcAft>
                <a:spcPts val="1200"/>
              </a:spcAft>
            </a:pPr>
            <a:r>
              <a:rPr lang="en-US" dirty="0"/>
              <a:t>End-user observation</a:t>
            </a:r>
          </a:p>
          <a:p>
            <a:pPr marL="803275" indent="-461963">
              <a:lnSpc>
                <a:spcPct val="110000"/>
              </a:lnSpc>
              <a:spcAft>
                <a:spcPts val="1200"/>
              </a:spcAft>
              <a:buFont typeface="Courier New" panose="02070309020205020404" pitchFamily="49" charset="0"/>
              <a:buChar char="o"/>
            </a:pPr>
            <a:r>
              <a:rPr lang="en-US" dirty="0"/>
              <a:t>Testing situation</a:t>
            </a:r>
          </a:p>
          <a:p>
            <a:pPr lvl="0">
              <a:lnSpc>
                <a:spcPct val="110000"/>
              </a:lnSpc>
              <a:spcAft>
                <a:spcPts val="1200"/>
              </a:spcAft>
            </a:pPr>
            <a:r>
              <a:rPr lang="en-US" dirty="0">
                <a:solidFill>
                  <a:srgbClr val="000000"/>
                </a:solidFill>
              </a:rPr>
              <a:t>Video capture and review</a:t>
            </a:r>
          </a:p>
          <a:p>
            <a:pPr lvl="0">
              <a:lnSpc>
                <a:spcPct val="110000"/>
              </a:lnSpc>
              <a:spcAft>
                <a:spcPts val="1200"/>
              </a:spcAft>
            </a:pPr>
            <a:r>
              <a:rPr lang="en-US" dirty="0">
                <a:solidFill>
                  <a:srgbClr val="000000"/>
                </a:solidFill>
              </a:rPr>
              <a:t>Formal coding</a:t>
            </a:r>
          </a:p>
          <a:p>
            <a:pPr marL="803275" indent="-461963">
              <a:lnSpc>
                <a:spcPct val="110000"/>
              </a:lnSpc>
              <a:spcAft>
                <a:spcPts val="1200"/>
              </a:spcAft>
              <a:buFont typeface="Courier New" panose="02070309020205020404" pitchFamily="49" charset="0"/>
              <a:buChar char="o"/>
            </a:pPr>
            <a:r>
              <a:rPr lang="en-US" dirty="0"/>
              <a:t>Qualification and quantification</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13</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103701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t>Patient safety is an issue of tremendous concern.</a:t>
            </a:r>
          </a:p>
          <a:p>
            <a:pPr eaLnBrk="1" hangingPunct="1">
              <a:lnSpc>
                <a:spcPct val="110000"/>
              </a:lnSpc>
              <a:spcAft>
                <a:spcPts val="1200"/>
              </a:spcAft>
            </a:pPr>
            <a:r>
              <a:rPr lang="en-US" altLang="en-US" dirty="0"/>
              <a:t>Medical devices are potential sources of error that can compromise patient safety.</a:t>
            </a:r>
          </a:p>
          <a:p>
            <a:pPr eaLnBrk="1" hangingPunct="1">
              <a:lnSpc>
                <a:spcPct val="110000"/>
              </a:lnSpc>
              <a:spcAft>
                <a:spcPts val="1200"/>
              </a:spcAft>
            </a:pPr>
            <a:r>
              <a:rPr lang="en-US" altLang="en-US" dirty="0"/>
              <a:t>The digital divide explains the unequal access to computer resources and their consequence.</a:t>
            </a:r>
          </a:p>
        </p:txBody>
      </p:sp>
      <p:sp>
        <p:nvSpPr>
          <p:cNvPr id="61443"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673992A4-B6AF-084A-BE24-F2391D568DD2}" type="slidenum">
              <a:rPr lang="en-US" altLang="en-US" sz="1100">
                <a:solidFill>
                  <a:srgbClr val="898989"/>
                </a:solidFill>
                <a:latin typeface="Century Gothic" panose="020B0502020202020204" pitchFamily="34" charset="0"/>
              </a:rPr>
              <a:pPr/>
              <a:t>14</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Summary—Lecture B</a:t>
            </a:r>
          </a:p>
        </p:txBody>
      </p:sp>
      <p:sp>
        <p:nvSpPr>
          <p:cNvPr id="7"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3564861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ontent Placeholder 2"/>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t>Iterative design is integral to developing sounds design practices that can improve patient safety</a:t>
            </a:r>
          </a:p>
          <a:p>
            <a:pPr lvl="1" eaLnBrk="1" hangingPunct="1">
              <a:lnSpc>
                <a:spcPct val="110000"/>
              </a:lnSpc>
              <a:spcAft>
                <a:spcPts val="1200"/>
              </a:spcAft>
            </a:pPr>
            <a:r>
              <a:rPr lang="en-US" altLang="en-US" dirty="0"/>
              <a:t>User-centered design is an exemplary method for engaging users in the design process</a:t>
            </a:r>
          </a:p>
          <a:p>
            <a:pPr eaLnBrk="1" hangingPunct="1">
              <a:lnSpc>
                <a:spcPct val="110000"/>
              </a:lnSpc>
              <a:spcAft>
                <a:spcPts val="1200"/>
              </a:spcAft>
            </a:pPr>
            <a:r>
              <a:rPr lang="en-US" altLang="en-US" dirty="0"/>
              <a:t>Norman’s seven stages of user interactivity</a:t>
            </a:r>
          </a:p>
          <a:p>
            <a:pPr eaLnBrk="1" hangingPunct="1">
              <a:lnSpc>
                <a:spcPct val="110000"/>
              </a:lnSpc>
              <a:spcAft>
                <a:spcPts val="1200"/>
              </a:spcAft>
            </a:pPr>
            <a:r>
              <a:rPr lang="en-US" altLang="en-US" dirty="0"/>
              <a:t>Sources of usability evidence</a:t>
            </a:r>
          </a:p>
        </p:txBody>
      </p:sp>
      <p:sp>
        <p:nvSpPr>
          <p:cNvPr id="63491"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B2F07EFC-E359-844C-88FD-13CAA55BA5B8}" type="slidenum">
              <a:rPr lang="en-US" altLang="en-US" sz="1100">
                <a:solidFill>
                  <a:srgbClr val="898989"/>
                </a:solidFill>
                <a:latin typeface="Century Gothic" panose="020B0502020202020204" pitchFamily="34" charset="0"/>
              </a:rPr>
              <a:pPr/>
              <a:t>15</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Summary—Lecture B (cont.)</a:t>
            </a:r>
          </a:p>
        </p:txBody>
      </p:sp>
      <p:sp>
        <p:nvSpPr>
          <p:cNvPr id="7"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2729459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4047" y="2133600"/>
            <a:ext cx="9113965" cy="5410200"/>
          </a:xfrm>
        </p:spPr>
        <p:txBody>
          <a:bodyPr vert="horz" wrap="square" lIns="100584" tIns="50292" rIns="100584" bIns="50292" numCol="1" anchor="t" anchorCtr="0" compatLnSpc="1">
            <a:prstTxWarp prst="textNoShape">
              <a:avLst/>
            </a:prstTxWarp>
          </a:bodyPr>
          <a:lstStyle/>
          <a:p>
            <a:pPr marL="0" indent="0">
              <a:buNone/>
            </a:pPr>
            <a:r>
              <a:rPr lang="en-US" altLang="en-US" sz="1400" b="1" dirty="0">
                <a:ea typeface="Arial" charset="0"/>
                <a:cs typeface="Arial" charset="0"/>
              </a:rPr>
              <a:t>References</a:t>
            </a:r>
          </a:p>
          <a:p>
            <a:pPr marL="0" indent="0">
              <a:buNone/>
            </a:pPr>
            <a:r>
              <a:rPr lang="en-US" altLang="en-US" sz="1400" b="0" dirty="0">
                <a:ea typeface="Arial" charset="0"/>
                <a:cs typeface="Arial" charset="0"/>
              </a:rPr>
              <a:t>Kaufman, D. R., &amp; Starren, J. B. (2006). A methodological framework for evaluating mobile health devices. In </a:t>
            </a:r>
            <a:r>
              <a:rPr lang="en-US" altLang="en-US" sz="1400" b="0" i="1" dirty="0">
                <a:ea typeface="Arial" charset="0"/>
                <a:cs typeface="Arial" charset="0"/>
              </a:rPr>
              <a:t>The Proceedings of the American Medical Informatics Annual Fall Symposium</a:t>
            </a:r>
            <a:r>
              <a:rPr lang="en-US" altLang="en-US" sz="1400" b="0" dirty="0">
                <a:ea typeface="Arial" charset="0"/>
                <a:cs typeface="Arial" charset="0"/>
              </a:rPr>
              <a:t> (p. 978). Philadelphia, PA: Hanley &amp; Belfus.</a:t>
            </a:r>
          </a:p>
          <a:p>
            <a:pPr marL="0" indent="0">
              <a:buNone/>
            </a:pPr>
            <a:r>
              <a:rPr lang="en-US" altLang="en-US" sz="1400" b="0" dirty="0">
                <a:ea typeface="Arial" charset="0"/>
                <a:cs typeface="Arial" charset="0"/>
              </a:rPr>
              <a:t>Kaufman, D. R., Pevzner, J., Hilliman, C., Weinstock, R. S., Teresi, J. Shea, S., &amp; Starren, J. (2006). Re-designing a telehealth diabetes management program for a digital divide seniors population. </a:t>
            </a:r>
            <a:r>
              <a:rPr lang="en-US" altLang="en-US" sz="1400" b="0" i="1" dirty="0">
                <a:ea typeface="Arial" charset="0"/>
                <a:cs typeface="Arial" charset="0"/>
              </a:rPr>
              <a:t>Home, Healthcare, Management &amp; Practice, 18, </a:t>
            </a:r>
            <a:r>
              <a:rPr lang="en-US" altLang="en-US" sz="1400" b="0" dirty="0">
                <a:ea typeface="Arial" charset="0"/>
                <a:cs typeface="Arial" charset="0"/>
              </a:rPr>
              <a:t>223-234</a:t>
            </a:r>
          </a:p>
          <a:p>
            <a:pPr marL="0" indent="0">
              <a:buNone/>
            </a:pPr>
            <a:r>
              <a:rPr lang="en-US" altLang="en-US" sz="1400" b="0" dirty="0">
                <a:ea typeface="Arial" charset="0"/>
                <a:cs typeface="Arial" charset="0"/>
              </a:rPr>
              <a:t>Kaufman, D. R., &amp; Rockoff, M.L. (2006). Promoting online health information-seeking in seniors: </a:t>
            </a:r>
            <a:r>
              <a:rPr lang="en-US" altLang="en-US" sz="1400" dirty="0">
                <a:ea typeface="Arial" charset="0"/>
                <a:cs typeface="Arial" charset="0"/>
              </a:rPr>
              <a:t>A</a:t>
            </a:r>
            <a:r>
              <a:rPr lang="en-US" altLang="en-US" sz="1400" b="0" dirty="0">
                <a:ea typeface="Arial" charset="0"/>
                <a:cs typeface="Arial" charset="0"/>
              </a:rPr>
              <a:t> community-based organizations approach. </a:t>
            </a:r>
            <a:r>
              <a:rPr lang="en-US" altLang="en-US" sz="1400" b="0" i="1" dirty="0">
                <a:ea typeface="Arial" charset="0"/>
                <a:cs typeface="Arial" charset="0"/>
              </a:rPr>
              <a:t>Generations,</a:t>
            </a:r>
            <a:r>
              <a:rPr lang="en-US" altLang="en-US" sz="1400" b="0" dirty="0">
                <a:ea typeface="Arial" charset="0"/>
                <a:cs typeface="Arial" charset="0"/>
              </a:rPr>
              <a:t> </a:t>
            </a:r>
            <a:r>
              <a:rPr lang="en-US" altLang="en-US" sz="1400" b="0" i="1" dirty="0">
                <a:ea typeface="Arial" charset="0"/>
                <a:cs typeface="Arial" charset="0"/>
              </a:rPr>
              <a:t>30</a:t>
            </a:r>
            <a:r>
              <a:rPr lang="en-US" altLang="en-US" sz="1400" b="0" dirty="0">
                <a:ea typeface="Arial" charset="0"/>
                <a:cs typeface="Arial" charset="0"/>
              </a:rPr>
              <a:t>(2): 55-57.</a:t>
            </a:r>
          </a:p>
          <a:p>
            <a:pPr marL="0" indent="0">
              <a:buNone/>
            </a:pPr>
            <a:r>
              <a:rPr lang="en-US" altLang="en-US" sz="1400" b="0" dirty="0">
                <a:ea typeface="Arial" charset="0"/>
                <a:cs typeface="Arial" charset="0"/>
              </a:rPr>
              <a:t>Kohn, L. T., Corrigan, J., &amp; Donaldson, M. S. (2000). </a:t>
            </a:r>
            <a:r>
              <a:rPr lang="en-US" altLang="en-US" sz="1400" b="0" i="1" dirty="0">
                <a:ea typeface="Arial" charset="0"/>
                <a:cs typeface="Arial" charset="0"/>
              </a:rPr>
              <a:t>To err is human: Building a safer health system. </a:t>
            </a:r>
            <a:r>
              <a:rPr lang="en-US" altLang="en-US" sz="1400" b="0" dirty="0">
                <a:ea typeface="Arial" charset="0"/>
                <a:cs typeface="Arial" charset="0"/>
              </a:rPr>
              <a:t>Washington, DC: National Academy Press.</a:t>
            </a:r>
          </a:p>
          <a:p>
            <a:pPr marL="0" indent="0">
              <a:buNone/>
            </a:pPr>
            <a:r>
              <a:rPr lang="en-US" altLang="en-US" sz="1400" b="0" dirty="0">
                <a:ea typeface="Arial" charset="0"/>
                <a:cs typeface="Arial" charset="0"/>
              </a:rPr>
              <a:t>Leape, L. L. (1994). Error in medicine. </a:t>
            </a:r>
            <a:r>
              <a:rPr lang="en-US" altLang="en-US" sz="1400" b="0" i="1" dirty="0">
                <a:ea typeface="Arial" charset="0"/>
                <a:cs typeface="Arial" charset="0"/>
              </a:rPr>
              <a:t>JAMA, 272, </a:t>
            </a:r>
            <a:r>
              <a:rPr lang="en-US" altLang="en-US" sz="1400" b="0" dirty="0">
                <a:ea typeface="Arial" charset="0"/>
                <a:cs typeface="Arial" charset="0"/>
              </a:rPr>
              <a:t>1851-1857.</a:t>
            </a:r>
          </a:p>
          <a:p>
            <a:pPr marL="0" indent="0">
              <a:buNone/>
            </a:pPr>
            <a:r>
              <a:rPr lang="en-US" altLang="en-US" sz="1400" dirty="0">
                <a:ea typeface="Arial" charset="0"/>
                <a:cs typeface="Arial" charset="0"/>
              </a:rPr>
              <a:t>Council of Economic Advisors. (2015). </a:t>
            </a:r>
            <a:r>
              <a:rPr lang="en-US" altLang="en-US" sz="1400" b="0" i="1" dirty="0">
                <a:ea typeface="Arial" charset="0"/>
                <a:cs typeface="Arial" charset="0"/>
              </a:rPr>
              <a:t>Mapping the digital </a:t>
            </a:r>
            <a:r>
              <a:rPr lang="en-US" altLang="en-US" sz="1400" i="1" dirty="0">
                <a:ea typeface="Arial" charset="0"/>
                <a:cs typeface="Arial" charset="0"/>
              </a:rPr>
              <a:t>d</a:t>
            </a:r>
            <a:r>
              <a:rPr lang="en-US" altLang="en-US" sz="1400" b="0" i="1" dirty="0">
                <a:ea typeface="Arial" charset="0"/>
                <a:cs typeface="Arial" charset="0"/>
              </a:rPr>
              <a:t>ivide. </a:t>
            </a:r>
            <a:r>
              <a:rPr lang="en-US" altLang="en-US" sz="1400" b="0" dirty="0">
                <a:ea typeface="Arial" charset="0"/>
                <a:cs typeface="Arial" charset="0"/>
              </a:rPr>
              <a:t>Issue brief. </a:t>
            </a:r>
          </a:p>
          <a:p>
            <a:pPr marL="0" indent="0">
              <a:buNone/>
            </a:pPr>
            <a:r>
              <a:rPr lang="en-US" altLang="en-US" sz="1400" b="0" dirty="0">
                <a:ea typeface="Arial" charset="0"/>
                <a:cs typeface="Arial" charset="0"/>
              </a:rPr>
              <a:t>Norman, D. A. (1986). Cognitive engineering. In Norman, D. A., &amp; Draper, S. W. (Eds</a:t>
            </a:r>
            <a:r>
              <a:rPr lang="en-US" altLang="en-US" sz="1400" b="0" i="1" dirty="0">
                <a:ea typeface="Arial" charset="0"/>
                <a:cs typeface="Arial" charset="0"/>
              </a:rPr>
              <a:t>.</a:t>
            </a:r>
            <a:r>
              <a:rPr lang="en-US" altLang="en-US" sz="1400" b="0" dirty="0">
                <a:ea typeface="Arial" charset="0"/>
                <a:cs typeface="Arial" charset="0"/>
              </a:rPr>
              <a:t>), </a:t>
            </a:r>
            <a:r>
              <a:rPr lang="en-US" altLang="en-US" sz="1400" b="0" i="1" dirty="0">
                <a:ea typeface="Arial" charset="0"/>
                <a:cs typeface="Arial" charset="0"/>
              </a:rPr>
              <a:t>User centered system design: New perspectives on human-computer interaction</a:t>
            </a:r>
            <a:r>
              <a:rPr lang="en-US" altLang="en-US" sz="1400" b="0" dirty="0">
                <a:ea typeface="Arial" charset="0"/>
                <a:cs typeface="Arial" charset="0"/>
              </a:rPr>
              <a:t> (pp. 31-61). Hillsdale, NJ: Lawrence Erlbaum Associates.</a:t>
            </a:r>
          </a:p>
          <a:p>
            <a:pPr marL="0" indent="0">
              <a:buNone/>
            </a:pPr>
            <a:r>
              <a:rPr lang="en-US" altLang="en-US" sz="1400" b="0" dirty="0">
                <a:ea typeface="Arial" charset="0"/>
                <a:cs typeface="Arial" charset="0"/>
              </a:rPr>
              <a:t>Ruland, C. M., Starren, J., &amp; Vatne, T. M. (2008). Participatory design with children in the development of a support system for patient-centered care in pediatric oncology. </a:t>
            </a:r>
            <a:r>
              <a:rPr lang="en-US" altLang="en-US" sz="1400" b="0" i="1" dirty="0">
                <a:ea typeface="Arial" charset="0"/>
                <a:cs typeface="Arial" charset="0"/>
              </a:rPr>
              <a:t>J Biomed Inform, 41</a:t>
            </a:r>
            <a:r>
              <a:rPr lang="en-US" altLang="en-US" sz="1400" b="0" dirty="0">
                <a:ea typeface="Arial" charset="0"/>
                <a:cs typeface="Arial" charset="0"/>
              </a:rPr>
              <a:t>(4), 624-635. </a:t>
            </a:r>
          </a:p>
          <a:p>
            <a:pPr marL="0" indent="0">
              <a:buNone/>
            </a:pPr>
            <a:r>
              <a:rPr lang="en-US" altLang="en-US" sz="1400" b="0" dirty="0">
                <a:ea typeface="Arial" charset="0"/>
                <a:cs typeface="Arial" charset="0"/>
              </a:rPr>
              <a:t>U.S. Department of Commerce. (2002). </a:t>
            </a:r>
            <a:r>
              <a:rPr lang="en-US" altLang="en-US" sz="1400" b="0" i="1" dirty="0">
                <a:ea typeface="Arial" charset="0"/>
                <a:cs typeface="Arial" charset="0"/>
              </a:rPr>
              <a:t>A nation online: How Americans are expanding their use of the Internet.</a:t>
            </a:r>
            <a:r>
              <a:rPr lang="en-US" altLang="en-US" sz="1400" b="0" dirty="0">
                <a:ea typeface="Arial" charset="0"/>
                <a:cs typeface="Arial" charset="0"/>
              </a:rPr>
              <a:t> Washington, DC: U.S. Government Printing Office.</a:t>
            </a:r>
          </a:p>
        </p:txBody>
      </p:sp>
      <p:sp>
        <p:nvSpPr>
          <p:cNvPr id="65539" name="Slide Number Placeholder 5"/>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9153D7EB-2DE3-CF44-B512-607118198386}" type="slidenum">
              <a:rPr lang="en-US" altLang="en-US" sz="1100">
                <a:solidFill>
                  <a:srgbClr val="898989"/>
                </a:solidFill>
                <a:latin typeface="Century Gothic" panose="020B0502020202020204" pitchFamily="34" charset="0"/>
              </a:rPr>
              <a:pPr/>
              <a:t>16</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B</a:t>
            </a:r>
          </a:p>
        </p:txBody>
      </p:sp>
      <p:sp>
        <p:nvSpPr>
          <p:cNvPr id="7"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38232863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Placeholder 2"/>
          <p:cNvSpPr>
            <a:spLocks noGrp="1"/>
          </p:cNvSpPr>
          <p:nvPr>
            <p:ph type="body" sz="quarter" idx="10"/>
          </p:nvPr>
        </p:nvSpPr>
        <p:spPr bwMode="auto">
          <a:xfrm>
            <a:off x="384047" y="2130552"/>
            <a:ext cx="9113965" cy="48798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400" b="1" dirty="0">
                <a:ea typeface="Arial" charset="0"/>
                <a:cs typeface="Arial" charset="0"/>
              </a:rPr>
              <a:t>Chart</a:t>
            </a:r>
          </a:p>
          <a:p>
            <a:pPr marL="0" indent="0">
              <a:buNone/>
            </a:pPr>
            <a:r>
              <a:rPr lang="en-US" altLang="en-US" sz="1400" b="0" dirty="0">
                <a:ea typeface="Arial" charset="0"/>
                <a:cs typeface="Arial" charset="0"/>
              </a:rPr>
              <a:t>Kohn, L. T., Corrigan, J., &amp; Donaldson, M. S. (2000). </a:t>
            </a:r>
            <a:r>
              <a:rPr lang="en-US" altLang="en-US" sz="1400" b="0" i="1" dirty="0">
                <a:ea typeface="Arial" charset="0"/>
                <a:cs typeface="Arial" charset="0"/>
              </a:rPr>
              <a:t>To err is human: Building a safer health system.</a:t>
            </a:r>
            <a:r>
              <a:rPr lang="en-US" altLang="en-US" sz="1400" b="0" dirty="0">
                <a:ea typeface="Arial" charset="0"/>
                <a:cs typeface="Arial" charset="0"/>
              </a:rPr>
              <a:t> Washington, DC: National Academy Press.</a:t>
            </a:r>
          </a:p>
          <a:p>
            <a:pPr marL="0" indent="0">
              <a:buNone/>
            </a:pPr>
            <a:r>
              <a:rPr lang="en-US" altLang="en-US" sz="1400" b="1" dirty="0">
                <a:ea typeface="Arial" charset="0"/>
                <a:cs typeface="Arial" charset="0"/>
              </a:rPr>
              <a:t>Images</a:t>
            </a:r>
          </a:p>
          <a:p>
            <a:pPr marL="0" indent="0">
              <a:buNone/>
            </a:pPr>
            <a:r>
              <a:rPr lang="en-US" altLang="en-US" sz="1400" dirty="0">
                <a:ea typeface="Arial" charset="0"/>
                <a:cs typeface="Arial" charset="0"/>
              </a:rPr>
              <a:t>QANTAS Jet [online image]. (n.d.). Retrieved June 21, 2016, from </a:t>
            </a:r>
            <a:r>
              <a:rPr lang="en-US" altLang="en-US" sz="1400" dirty="0">
                <a:ea typeface="Arial" charset="0"/>
                <a:cs typeface="Arial" charset="0"/>
                <a:hlinkClick r:id="rId3" tooltip="Link to Jet Image"/>
              </a:rPr>
              <a:t>https://www.flickr.com/photos/bluemoonvoyager/4784987726/</a:t>
            </a:r>
            <a:endParaRPr lang="en-US" altLang="en-US" sz="1400" dirty="0">
              <a:ea typeface="Arial" charset="0"/>
              <a:cs typeface="Arial" charset="0"/>
            </a:endParaRPr>
          </a:p>
          <a:p>
            <a:pPr marL="0" indent="0">
              <a:buNone/>
            </a:pPr>
            <a:r>
              <a:rPr lang="en-US" altLang="en-US" sz="1400" dirty="0">
                <a:ea typeface="Arial" charset="0"/>
                <a:cs typeface="Arial" charset="0"/>
              </a:rPr>
              <a:t>Kaufman, D. R., Pevzner, J., Hilliman, C., Weinstock, R. S., Teresi, J., Shea, S., &amp; Starren, J. (2006). Re-designing a telehealth diabetes management program for a digital divide seniors population. </a:t>
            </a:r>
            <a:r>
              <a:rPr lang="en-US" altLang="en-US" sz="1400" i="1" dirty="0">
                <a:ea typeface="Arial" charset="0"/>
                <a:cs typeface="Arial" charset="0"/>
              </a:rPr>
              <a:t>Home, Healthcare, Management &amp; Practice, 18, </a:t>
            </a:r>
            <a:r>
              <a:rPr lang="en-US" altLang="en-US" sz="1400" dirty="0">
                <a:ea typeface="Arial" charset="0"/>
                <a:cs typeface="Arial" charset="0"/>
              </a:rPr>
              <a:t>223-234</a:t>
            </a:r>
          </a:p>
          <a:p>
            <a:pPr marL="0" indent="0">
              <a:buNone/>
            </a:pPr>
            <a:endParaRPr lang="en-US" altLang="en-US" sz="1200" b="0" dirty="0">
              <a:latin typeface="Arial" charset="0"/>
              <a:ea typeface="Arial" charset="0"/>
              <a:cs typeface="Arial" charset="0"/>
            </a:endParaRPr>
          </a:p>
        </p:txBody>
      </p:sp>
      <p:sp>
        <p:nvSpPr>
          <p:cNvPr id="67588" name="Slide Number Placeholder 5"/>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A7446607-C9B9-CE48-B803-2B3FE3A38AF3}" type="slidenum">
              <a:rPr lang="en-US" altLang="en-US" sz="1100">
                <a:solidFill>
                  <a:srgbClr val="898989"/>
                </a:solidFill>
                <a:latin typeface="Century Gothic" panose="020B0502020202020204" pitchFamily="34" charset="0"/>
              </a:rPr>
              <a:pPr/>
              <a:t>17</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B</a:t>
            </a:r>
          </a:p>
        </p:txBody>
      </p:sp>
      <p:sp>
        <p:nvSpPr>
          <p:cNvPr id="7"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2982188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Placeholder 2"/>
          <p:cNvSpPr>
            <a:spLocks noGrp="1"/>
          </p:cNvSpPr>
          <p:nvPr>
            <p:ph type="body" sz="quarter" idx="10"/>
          </p:nvPr>
        </p:nvSpPr>
        <p:spPr bwMode="auto">
          <a:xfrm>
            <a:off x="384047" y="2130552"/>
            <a:ext cx="9113965"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400" dirty="0" err="1">
                <a:ea typeface="Arial" charset="0"/>
                <a:cs typeface="Arial" charset="0"/>
              </a:rPr>
              <a:t>Ruland</a:t>
            </a:r>
            <a:r>
              <a:rPr lang="en-US" altLang="en-US" sz="1400" dirty="0">
                <a:ea typeface="Arial" charset="0"/>
                <a:cs typeface="Arial" charset="0"/>
              </a:rPr>
              <a:t>, C. M., Starren, J., &amp; Vatne, T. M. (2008). Participatory design with children in the development of a support system for patient-centered care in pediatric oncology. </a:t>
            </a:r>
            <a:r>
              <a:rPr lang="en-US" altLang="en-US" sz="1400" i="1" dirty="0">
                <a:ea typeface="Arial" charset="0"/>
                <a:cs typeface="Arial" charset="0"/>
              </a:rPr>
              <a:t>J Biomed Inform, 41</a:t>
            </a:r>
            <a:r>
              <a:rPr lang="en-US" altLang="en-US" sz="1400" dirty="0">
                <a:ea typeface="Arial" charset="0"/>
                <a:cs typeface="Arial" charset="0"/>
              </a:rPr>
              <a:t>(4), 624-635. </a:t>
            </a:r>
          </a:p>
          <a:p>
            <a:pPr marL="0" indent="0">
              <a:buNone/>
            </a:pPr>
            <a:r>
              <a:rPr lang="en-US" altLang="en-US" sz="1400" dirty="0">
                <a:ea typeface="Arial" charset="0"/>
                <a:cs typeface="Arial" charset="0"/>
              </a:rPr>
              <a:t>Norman, D. A. (1986). Cognitive engineering. In Norman, D.A., &amp; Draper, S.W. (Eds.), </a:t>
            </a:r>
            <a:r>
              <a:rPr lang="en-US" altLang="en-US" sz="1400" i="1" dirty="0">
                <a:ea typeface="Arial" charset="0"/>
                <a:cs typeface="Arial" charset="0"/>
              </a:rPr>
              <a:t>User centered system design: New perspectives on human-computer interaction</a:t>
            </a:r>
            <a:r>
              <a:rPr lang="en-US" altLang="en-US" sz="1400" dirty="0">
                <a:ea typeface="Arial" charset="0"/>
                <a:cs typeface="Arial" charset="0"/>
              </a:rPr>
              <a:t> (pp. 31-61). Hillsdale, NJ: Lawrence Erlbaum Associates.</a:t>
            </a:r>
          </a:p>
          <a:p>
            <a:pPr marL="0" indent="0">
              <a:buNone/>
            </a:pPr>
            <a:endParaRPr lang="en-US" altLang="en-US" sz="1200" b="0" dirty="0">
              <a:latin typeface="Arial" charset="0"/>
              <a:ea typeface="Arial" charset="0"/>
              <a:cs typeface="Arial" charset="0"/>
            </a:endParaRPr>
          </a:p>
        </p:txBody>
      </p:sp>
      <p:sp>
        <p:nvSpPr>
          <p:cNvPr id="67588" name="Slide Number Placeholder 5"/>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A7446607-C9B9-CE48-B803-2B3FE3A38AF3}" type="slidenum">
              <a:rPr lang="en-US" altLang="en-US" sz="1100">
                <a:solidFill>
                  <a:srgbClr val="898989"/>
                </a:solidFill>
                <a:latin typeface="Century Gothic" panose="020B0502020202020204" pitchFamily="34" charset="0"/>
              </a:rPr>
              <a:pPr/>
              <a:t>18</a:t>
            </a:fld>
            <a:endParaRPr lang="en-US" altLang="en-US" sz="1100" dirty="0">
              <a:solidFill>
                <a:srgbClr val="898989"/>
              </a:solidFill>
              <a:latin typeface="Century Gothic" panose="020B0502020202020204" pitchFamily="34" charset="0"/>
            </a:endParaRPr>
          </a:p>
        </p:txBody>
      </p:sp>
      <p:sp>
        <p:nvSpPr>
          <p:cNvPr id="5"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References—Lecture B</a:t>
            </a:r>
          </a:p>
        </p:txBody>
      </p:sp>
      <p:sp>
        <p:nvSpPr>
          <p:cNvPr id="7"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Tree>
    <p:extLst>
      <p:ext uri="{BB962C8B-B14F-4D97-AF65-F5344CB8AC3E}">
        <p14:creationId xmlns:p14="http://schemas.microsoft.com/office/powerpoint/2010/main" val="380044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8" name="object 8"/>
          <p:cNvSpPr txBox="1"/>
          <p:nvPr/>
        </p:nvSpPr>
        <p:spPr>
          <a:xfrm>
            <a:off x="838200" y="1797387"/>
            <a:ext cx="8382000" cy="4298613"/>
          </a:xfrm>
          <a:prstGeom prst="rect">
            <a:avLst/>
          </a:prstGeom>
        </p:spPr>
        <p:txBody>
          <a:bodyPr vert="horz" wrap="square" lIns="0" tIns="0" rIns="0" bIns="0" rtlCol="0">
            <a:spAutoFit/>
          </a:bodyPr>
          <a:lstStyle/>
          <a:p>
            <a:r>
              <a:rPr lang="en-US" altLang="en-US" sz="1200" kern="0" dirty="0">
                <a:solidFill>
                  <a:schemeClr val="bg1"/>
                </a:solidFill>
                <a:latin typeface="Century Gothic" panose="020B0502020202020204" pitchFamily="34" charset="0"/>
                <a:ea typeface="Calibri" charset="0"/>
                <a:cs typeface="Arial" charset="0"/>
              </a:rPr>
              <a:t>This material was developed by Columbia University, funded by the Department of Health and Human Services, Office of the National Coordinator for Health Information Technology under Award Number 1U24OC000003. </a:t>
            </a:r>
            <a:r>
              <a:rPr lang="en-US" altLang="en-US" sz="1200" kern="0" dirty="0">
                <a:solidFill>
                  <a:schemeClr val="bg1"/>
                </a:solidFill>
                <a:latin typeface="Century Gothic" panose="020B0502020202020204" pitchFamily="34" charset="0"/>
                <a:ea typeface="Calibri" charset="0"/>
                <a:cs typeface="Times New Roman" charset="0"/>
              </a:rPr>
              <a:t>This material was updated by The University of Texas Health Center at Houston under Award Number 90WT0006. </a:t>
            </a:r>
          </a:p>
          <a:p>
            <a:endParaRPr lang="en-US" sz="2000" spc="-1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rgbClr val="1E1860"/>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Placeholder 3"/>
          <p:cNvSpPr>
            <a:spLocks noGrp="1"/>
          </p:cNvSpPr>
          <p:nvPr>
            <p:ph type="body" sz="quarter" idx="10"/>
          </p:nvPr>
        </p:nvSpPr>
        <p:spPr bwMode="auto">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eaLnBrk="1" hangingPunct="1">
              <a:lnSpc>
                <a:spcPct val="110000"/>
              </a:lnSpc>
              <a:spcAft>
                <a:spcPts val="1200"/>
              </a:spcAft>
              <a:defRPr/>
            </a:pPr>
            <a:r>
              <a:rPr lang="en-US" dirty="0"/>
              <a:t>Patient safety issues </a:t>
            </a:r>
          </a:p>
          <a:p>
            <a:pPr eaLnBrk="1" hangingPunct="1">
              <a:lnSpc>
                <a:spcPct val="110000"/>
              </a:lnSpc>
              <a:spcAft>
                <a:spcPts val="1200"/>
              </a:spcAft>
              <a:defRPr/>
            </a:pPr>
            <a:r>
              <a:rPr lang="en-US" dirty="0"/>
              <a:t>Demonstrate concept knowledge of principles of user-centered design, methods of cognitive research, and sources of usability evidence</a:t>
            </a:r>
          </a:p>
          <a:p>
            <a:pPr eaLnBrk="1" hangingPunct="1">
              <a:lnSpc>
                <a:spcPct val="110000"/>
              </a:lnSpc>
              <a:spcAft>
                <a:spcPts val="1200"/>
              </a:spcAft>
              <a:defRPr/>
            </a:pPr>
            <a:r>
              <a:rPr lang="en-US" dirty="0"/>
              <a:t>Describe the seven stages of User Activity in Norman’s Theory of Action </a:t>
            </a:r>
          </a:p>
          <a:p>
            <a:pPr eaLnBrk="1" hangingPunct="1">
              <a:lnSpc>
                <a:spcPct val="110000"/>
              </a:lnSpc>
              <a:spcAft>
                <a:spcPts val="1200"/>
              </a:spcAft>
              <a:defRPr/>
            </a:pPr>
            <a:r>
              <a:rPr lang="en-US" dirty="0"/>
              <a:t>Demonstrate concept knowledge of principles of user-centered design and sources of usability evidence</a:t>
            </a:r>
          </a:p>
        </p:txBody>
      </p:sp>
      <p:sp>
        <p:nvSpPr>
          <p:cNvPr id="26626"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F40E5635-EBDC-9840-A99E-9C27FBB50CAC}" type="slidenum">
              <a:rPr lang="en-US" altLang="en-US" sz="1100">
                <a:solidFill>
                  <a:srgbClr val="898989"/>
                </a:solidFill>
                <a:latin typeface="Century Gothic" panose="020B0502020202020204" pitchFamily="34" charset="0"/>
              </a:rPr>
              <a:pPr/>
              <a:t>2</a:t>
            </a:fld>
            <a:endParaRPr lang="en-US" altLang="en-US" sz="1100" dirty="0">
              <a:solidFill>
                <a:srgbClr val="898989"/>
              </a:solidFill>
              <a:latin typeface="Century Gothic" panose="020B0502020202020204" pitchFamily="34" charset="0"/>
            </a:endParaRPr>
          </a:p>
        </p:txBody>
      </p:sp>
      <p:sp>
        <p:nvSpPr>
          <p:cNvPr id="6" name="Title 1"/>
          <p:cNvSpPr>
            <a:spLocks noGrp="1"/>
          </p:cNvSpPr>
          <p:nvPr>
            <p:ph type="title"/>
          </p:nvPr>
        </p:nvSpPr>
        <p:spPr bwMode="auto">
          <a:xfrm>
            <a:off x="384048" y="9144"/>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latin typeface="Century Gothic" panose="020B0502020202020204" pitchFamily="34" charset="0"/>
                <a:ea typeface="Verdana" charset="0"/>
                <a:cs typeface="Verdana" charset="0"/>
              </a:rPr>
              <a:t>People and Technology, </a:t>
            </a:r>
            <a:br>
              <a:rPr lang="en-US" altLang="en-US" dirty="0">
                <a:latin typeface="Century Gothic" panose="020B0502020202020204" pitchFamily="34" charset="0"/>
                <a:ea typeface="Verdana" charset="0"/>
                <a:cs typeface="Verdana" charset="0"/>
              </a:rPr>
            </a:br>
            <a:r>
              <a:rPr lang="en-US" altLang="en-US" dirty="0">
                <a:latin typeface="Century Gothic" panose="020B0502020202020204" pitchFamily="34" charset="0"/>
                <a:ea typeface="Verdana" charset="0"/>
                <a:cs typeface="Verdana" charset="0"/>
              </a:rPr>
              <a:t>Studies of Technology</a:t>
            </a:r>
            <a:endParaRPr lang="en-US" altLang="en-US" sz="2400" b="0" dirty="0">
              <a:solidFill>
                <a:srgbClr val="1E1860"/>
              </a:solidFill>
              <a:latin typeface="Century Gothic" panose="020B0502020202020204" pitchFamily="34" charset="0"/>
              <a:ea typeface="Verdana" charset="0"/>
              <a:cs typeface="Verdana" charset="0"/>
            </a:endParaRPr>
          </a:p>
        </p:txBody>
      </p:sp>
      <p:sp>
        <p:nvSpPr>
          <p:cNvPr id="7" name="Text Placeholder 1">
            <a:extLst>
              <a:ext uri="{FF2B5EF4-FFF2-40B4-BE49-F238E27FC236}">
                <a16:creationId xmlns:a16="http://schemas.microsoft.com/office/drawing/2014/main" id="{EEA2FD20-7924-4A48-8A46-A93371CA9E89}"/>
              </a:ext>
            </a:extLst>
          </p:cNvPr>
          <p:cNvSpPr>
            <a:spLocks noGrp="1"/>
          </p:cNvSpPr>
          <p:nvPr>
            <p:ph type="body" sz="quarter" idx="11"/>
          </p:nvPr>
        </p:nvSpPr>
        <p:spPr>
          <a:xfrm>
            <a:off x="384048" y="1219868"/>
            <a:ext cx="8674100" cy="509498"/>
          </a:xfrm>
        </p:spPr>
        <p:txBody>
          <a:bodyPr/>
          <a:lstStyle/>
          <a:p>
            <a:r>
              <a:rPr lang="en-US" b="1" dirty="0"/>
              <a:t>Learning Objectives—Lecture B</a:t>
            </a:r>
          </a:p>
        </p:txBody>
      </p:sp>
    </p:spTree>
    <p:extLst>
      <p:ext uri="{BB962C8B-B14F-4D97-AF65-F5344CB8AC3E}">
        <p14:creationId xmlns:p14="http://schemas.microsoft.com/office/powerpoint/2010/main" val="2190260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0"/>
            <a:ext cx="8674100" cy="545110"/>
          </a:xfrm>
        </p:spPr>
        <p:txBody>
          <a:bodyPr/>
          <a:lstStyle/>
          <a:p>
            <a:r>
              <a:rPr lang="en-US" dirty="0"/>
              <a:t>Deaths Due to Medical Errors: </a:t>
            </a:r>
            <a:br>
              <a:rPr lang="en-US" dirty="0"/>
            </a:br>
            <a:r>
              <a:rPr lang="en-US" dirty="0"/>
              <a:t>As if a Jet Crashed Every Day</a:t>
            </a:r>
          </a:p>
        </p:txBody>
      </p:sp>
      <p:sp>
        <p:nvSpPr>
          <p:cNvPr id="4" name="Text Placeholder 3"/>
          <p:cNvSpPr>
            <a:spLocks noGrp="1"/>
          </p:cNvSpPr>
          <p:nvPr>
            <p:ph type="body" sz="quarter" idx="10"/>
          </p:nvPr>
        </p:nvSpPr>
        <p:spPr/>
        <p:txBody>
          <a:bodyPr/>
          <a:lstStyle/>
          <a:p>
            <a:r>
              <a:rPr lang="en-US" dirty="0"/>
              <a:t>Blue Moon Voyager, 2010, CC BY-NC-ND 2.0</a:t>
            </a:r>
          </a:p>
        </p:txBody>
      </p:sp>
      <p:pic>
        <p:nvPicPr>
          <p:cNvPr id="6" name="Picture Placeholder 5" descr="A jet preparing to land is seen from the ground, through a tree. " title="Image of a jet"/>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315" r="315" b="17999"/>
          <a:stretch/>
        </p:blipFill>
        <p:spPr>
          <a:xfrm>
            <a:off x="446088" y="2228056"/>
            <a:ext cx="9051925" cy="4248944"/>
          </a:xfrm>
          <a:prstGeom prst="rect">
            <a:avLst/>
          </a:prstGeom>
          <a:effectLst>
            <a:outerShdw blurRad="50800" dist="38100" dir="2700000" algn="tl" rotWithShape="0">
              <a:prstClr val="black">
                <a:alpha val="40000"/>
              </a:prstClr>
            </a:outerShdw>
          </a:effectLst>
        </p:spPr>
      </p:pic>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3</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3396414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Patient Safety</a:t>
            </a:r>
            <a:endParaRPr lang="en-US" dirty="0"/>
          </a:p>
        </p:txBody>
      </p:sp>
      <p:sp>
        <p:nvSpPr>
          <p:cNvPr id="3" name="Content Placeholder 2"/>
          <p:cNvSpPr>
            <a:spLocks noGrp="1"/>
          </p:cNvSpPr>
          <p:nvPr>
            <p:ph type="body" sz="quarter" idx="10"/>
          </p:nvPr>
        </p:nvSpPr>
        <p:spPr>
          <a:xfrm>
            <a:off x="384048" y="1600200"/>
            <a:ext cx="9217152" cy="2590800"/>
          </a:xfrm>
        </p:spPr>
        <p:txBody>
          <a:bodyPr/>
          <a:lstStyle/>
          <a:p>
            <a:pPr lvl="0">
              <a:lnSpc>
                <a:spcPct val="110000"/>
              </a:lnSpc>
              <a:spcAft>
                <a:spcPts val="1200"/>
              </a:spcAft>
            </a:pPr>
            <a:r>
              <a:rPr lang="en-US" dirty="0">
                <a:cs typeface="Arial"/>
              </a:rPr>
              <a:t>Freedom from accidental injury</a:t>
            </a:r>
          </a:p>
          <a:p>
            <a:pPr lvl="0">
              <a:lnSpc>
                <a:spcPct val="110000"/>
              </a:lnSpc>
              <a:spcAft>
                <a:spcPts val="1200"/>
              </a:spcAft>
            </a:pPr>
            <a:r>
              <a:rPr lang="en-US" dirty="0">
                <a:cs typeface="Arial"/>
              </a:rPr>
              <a:t>Institute of Medicine Report:</a:t>
            </a:r>
          </a:p>
          <a:p>
            <a:pPr lvl="1">
              <a:lnSpc>
                <a:spcPct val="110000"/>
              </a:lnSpc>
              <a:spcAft>
                <a:spcPts val="1200"/>
              </a:spcAft>
            </a:pPr>
            <a:r>
              <a:rPr lang="en-US" dirty="0">
                <a:cs typeface="Arial"/>
              </a:rPr>
              <a:t>98,000 preventable deaths due to human error</a:t>
            </a:r>
          </a:p>
          <a:p>
            <a:pPr lvl="1">
              <a:lnSpc>
                <a:spcPct val="110000"/>
              </a:lnSpc>
              <a:spcAft>
                <a:spcPts val="1200"/>
              </a:spcAft>
            </a:pPr>
            <a:r>
              <a:rPr lang="en-US" dirty="0">
                <a:cs typeface="Arial"/>
              </a:rPr>
              <a:t>Eighth leading cause of death</a:t>
            </a:r>
          </a:p>
          <a:p>
            <a:pPr lvl="0">
              <a:lnSpc>
                <a:spcPct val="110000"/>
              </a:lnSpc>
              <a:spcAft>
                <a:spcPts val="1200"/>
              </a:spcAft>
            </a:pPr>
            <a:r>
              <a:rPr lang="en-US" dirty="0">
                <a:cs typeface="Arial"/>
              </a:rPr>
              <a:t>“Given the complexity of health care and the formidable obstacles it presents to change, to overcome these barriers and create a safe culture does indeed seem to be the ultimate challenge for those who specialize in human factors” (Lucian Leape, 1994).</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4</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277682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Verdana" charset="0"/>
                <a:cs typeface="Verdana" charset="0"/>
              </a:rPr>
              <a:t>Medical Device Errors</a:t>
            </a:r>
          </a:p>
        </p:txBody>
      </p:sp>
      <p:sp>
        <p:nvSpPr>
          <p:cNvPr id="32773" name="Content Placeholder 5"/>
          <p:cNvSpPr>
            <a:spLocks noGrp="1"/>
          </p:cNvSpPr>
          <p:nvPr>
            <p:ph type="body" sz="quarter" idx="10"/>
          </p:nvPr>
        </p:nvSpPr>
        <p:spPr bwMode="auto">
          <a:xfrm>
            <a:off x="384048" y="16002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lnSpc>
                <a:spcPct val="110000"/>
              </a:lnSpc>
              <a:spcAft>
                <a:spcPts val="1200"/>
              </a:spcAft>
            </a:pPr>
            <a:r>
              <a:rPr lang="en-US" altLang="en-US" dirty="0"/>
              <a:t>The U.S. Food and Drug Administration recognizes that most user errors with medical devices are: </a:t>
            </a:r>
          </a:p>
          <a:p>
            <a:pPr lvl="1" eaLnBrk="1" hangingPunct="1">
              <a:lnSpc>
                <a:spcPct val="110000"/>
              </a:lnSpc>
              <a:spcAft>
                <a:spcPts val="1200"/>
              </a:spcAft>
            </a:pPr>
            <a:r>
              <a:rPr lang="en-US" altLang="en-US" dirty="0">
                <a:ea typeface="Arial" charset="0"/>
                <a:cs typeface="Arial" charset="0"/>
              </a:rPr>
              <a:t>Influenced by device design and device labeling</a:t>
            </a:r>
          </a:p>
          <a:p>
            <a:pPr lvl="1" eaLnBrk="1" hangingPunct="1">
              <a:lnSpc>
                <a:spcPct val="110000"/>
              </a:lnSpc>
              <a:spcAft>
                <a:spcPts val="1200"/>
              </a:spcAft>
            </a:pPr>
            <a:r>
              <a:rPr lang="en-US" altLang="en-US" dirty="0">
                <a:ea typeface="Arial" charset="0"/>
                <a:cs typeface="Arial" charset="0"/>
              </a:rPr>
              <a:t>Not “inevitable human error” </a:t>
            </a:r>
          </a:p>
        </p:txBody>
      </p:sp>
      <p:sp>
        <p:nvSpPr>
          <p:cNvPr id="32770" name="Slide Number Placeholder 2"/>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D2D0EF7E-FD9C-2540-8A01-1E39C570F22E}" type="slidenum">
              <a:rPr lang="en-US" altLang="en-US" sz="1100">
                <a:solidFill>
                  <a:srgbClr val="898989"/>
                </a:solidFill>
                <a:latin typeface="Century Gothic" panose="020B0502020202020204" pitchFamily="34" charset="0"/>
              </a:rPr>
              <a:pPr/>
              <a:t>5</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1988839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Verdana" charset="0"/>
                <a:cs typeface="Verdana" charset="0"/>
              </a:rPr>
              <a:t>Digital Divide</a:t>
            </a:r>
          </a:p>
        </p:txBody>
      </p:sp>
      <p:sp>
        <p:nvSpPr>
          <p:cNvPr id="38914" name="Content Placeholder 2"/>
          <p:cNvSpPr>
            <a:spLocks noGrp="1"/>
          </p:cNvSpPr>
          <p:nvPr>
            <p:ph type="body" sz="quarter" idx="10"/>
          </p:nvPr>
        </p:nvSpPr>
        <p:spPr bwMode="auto">
          <a:xfrm>
            <a:off x="384048" y="1600200"/>
            <a:ext cx="8305800" cy="259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eaLnBrk="1" hangingPunct="1"/>
            <a:r>
              <a:rPr lang="en-US" altLang="en-US" dirty="0"/>
              <a:t>Socioeconomic and demographic divisions between computer users and nonusers</a:t>
            </a:r>
          </a:p>
          <a:p>
            <a:pPr lvl="1" eaLnBrk="1" hangingPunct="1"/>
            <a:r>
              <a:rPr lang="en-US" altLang="en-US" dirty="0">
                <a:ea typeface="Arial" charset="0"/>
                <a:cs typeface="Arial" charset="0"/>
              </a:rPr>
              <a:t>Elderly adults</a:t>
            </a:r>
          </a:p>
          <a:p>
            <a:pPr lvl="1" eaLnBrk="1" hangingPunct="1"/>
            <a:r>
              <a:rPr lang="en-US" altLang="en-US" dirty="0">
                <a:ea typeface="Arial" charset="0"/>
                <a:cs typeface="Arial" charset="0"/>
              </a:rPr>
              <a:t>Less affluent</a:t>
            </a:r>
          </a:p>
          <a:p>
            <a:pPr lvl="1" eaLnBrk="1" hangingPunct="1">
              <a:lnSpc>
                <a:spcPct val="110000"/>
              </a:lnSpc>
              <a:spcAft>
                <a:spcPts val="1200"/>
              </a:spcAft>
            </a:pPr>
            <a:r>
              <a:rPr lang="en-US" altLang="en-US" dirty="0">
                <a:ea typeface="Arial" charset="0"/>
                <a:cs typeface="Arial" charset="0"/>
              </a:rPr>
              <a:t>Rural populations</a:t>
            </a:r>
          </a:p>
          <a:p>
            <a:pPr lvl="1" eaLnBrk="1" hangingPunct="1"/>
            <a:r>
              <a:rPr lang="en-US" altLang="en-US" dirty="0">
                <a:ea typeface="Arial" charset="0"/>
                <a:cs typeface="Arial" charset="0"/>
              </a:rPr>
              <a:t>Less educated</a:t>
            </a:r>
          </a:p>
          <a:p>
            <a:pPr lvl="1" eaLnBrk="1" hangingPunct="1"/>
            <a:r>
              <a:rPr lang="en-US" altLang="en-US" dirty="0">
                <a:ea typeface="Arial" charset="0"/>
                <a:cs typeface="Arial" charset="0"/>
              </a:rPr>
              <a:t>Gender</a:t>
            </a:r>
          </a:p>
          <a:p>
            <a:pPr marL="502920" lvl="1"/>
            <a:endParaRPr lang="en-US" altLang="en-US" dirty="0">
              <a:solidFill>
                <a:srgbClr val="FF0000"/>
              </a:solidFill>
              <a:ea typeface="Arial" charset="0"/>
              <a:cs typeface="Arial" charset="0"/>
            </a:endParaRPr>
          </a:p>
          <a:p>
            <a:pPr marL="0" lvl="3">
              <a:buNone/>
            </a:pPr>
            <a:endParaRPr lang="en-US" altLang="en-US" sz="1600" dirty="0">
              <a:ea typeface="Arial" charset="0"/>
              <a:cs typeface="Arial" charset="0"/>
            </a:endParaRPr>
          </a:p>
          <a:p>
            <a:pPr marL="0" lvl="3">
              <a:buNone/>
            </a:pPr>
            <a:endParaRPr lang="en-US" altLang="en-US" sz="1600" dirty="0">
              <a:ea typeface="Arial" charset="0"/>
              <a:cs typeface="Arial" charset="0"/>
            </a:endParaRPr>
          </a:p>
          <a:p>
            <a:pPr marL="0" lvl="3">
              <a:buNone/>
            </a:pPr>
            <a:endParaRPr lang="en-US" altLang="en-US" sz="1600" dirty="0">
              <a:ea typeface="Arial" charset="0"/>
              <a:cs typeface="Arial" charset="0"/>
            </a:endParaRPr>
          </a:p>
          <a:p>
            <a:pPr marL="0" lvl="3">
              <a:buNone/>
            </a:pPr>
            <a:endParaRPr lang="en-US" altLang="en-US" sz="1600" dirty="0">
              <a:ea typeface="Arial" charset="0"/>
              <a:cs typeface="Arial" charset="0"/>
            </a:endParaRPr>
          </a:p>
          <a:p>
            <a:pPr marL="0" lvl="3">
              <a:buNone/>
            </a:pPr>
            <a:endParaRPr lang="en-US" altLang="en-US" sz="1600" dirty="0">
              <a:ea typeface="Arial" charset="0"/>
              <a:cs typeface="Arial" charset="0"/>
            </a:endParaRPr>
          </a:p>
          <a:p>
            <a:pPr marL="0" lvl="3">
              <a:buNone/>
            </a:pPr>
            <a:endParaRPr lang="en-US" altLang="en-US" sz="1600" dirty="0">
              <a:ea typeface="Arial" charset="0"/>
              <a:cs typeface="Arial" charset="0"/>
            </a:endParaRPr>
          </a:p>
          <a:p>
            <a:pPr marL="0" lvl="3">
              <a:buNone/>
            </a:pPr>
            <a:r>
              <a:rPr lang="en-US" altLang="en-US" sz="1600" dirty="0">
                <a:ea typeface="Arial" charset="0"/>
                <a:cs typeface="Arial" charset="0"/>
              </a:rPr>
              <a:t>(Council of Economic Advisors, 2015)</a:t>
            </a:r>
          </a:p>
        </p:txBody>
      </p:sp>
      <p:sp>
        <p:nvSpPr>
          <p:cNvPr id="38915"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CF87770F-D5BE-1148-868E-FF25E941FD90}" type="slidenum">
              <a:rPr lang="en-US" altLang="en-US" sz="1100">
                <a:solidFill>
                  <a:srgbClr val="898989"/>
                </a:solidFill>
                <a:latin typeface="Century Gothic" panose="020B0502020202020204" pitchFamily="34" charset="0"/>
              </a:rPr>
              <a:pPr/>
              <a:t>6</a:t>
            </a:fld>
            <a:endParaRPr lang="en-US" alt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986772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bwMode="auto">
          <a:xfrm>
            <a:off x="384048" y="533400"/>
            <a:ext cx="8674100" cy="545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compatLnSpc="1">
            <a:prstTxWarp prst="textNoShape">
              <a:avLst/>
            </a:prstTxWarp>
          </a:bodyPr>
          <a:lstStyle/>
          <a:p>
            <a:pPr eaLnBrk="1" hangingPunct="1"/>
            <a:r>
              <a:rPr lang="en-US" altLang="en-US" dirty="0">
                <a:ea typeface="Verdana" charset="0"/>
                <a:cs typeface="Verdana" charset="0"/>
              </a:rPr>
              <a:t>Touch Screen Device</a:t>
            </a:r>
          </a:p>
        </p:txBody>
      </p:sp>
      <p:pic>
        <p:nvPicPr>
          <p:cNvPr id="47106" name="Content Placeholder 4" descr="Touch screen device shows a menu with 4 choices. "/>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8635" b="8635"/>
          <a:stretch>
            <a:fillRect/>
          </a:stretch>
        </p:blipFill>
        <p:spPr bwMode="auto">
          <a:xfrm>
            <a:off x="446088" y="1752600"/>
            <a:ext cx="9051925" cy="5181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Slide Number Placeholder 3"/>
          <p:cNvSpPr>
            <a:spLocks noGrp="1"/>
          </p:cNvSpPr>
          <p:nvPr>
            <p:ph type="sldNum" sz="quarter" idx="4294967295"/>
          </p:nvPr>
        </p:nvSpPr>
        <p:spPr bwMode="auto">
          <a:xfrm>
            <a:off x="9498013" y="7099300"/>
            <a:ext cx="560387" cy="6207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Arial" charset="0"/>
                <a:cs typeface="Arial" charset="0"/>
              </a:defRPr>
            </a:lvl1pPr>
            <a:lvl2pPr marL="817245" indent="-314325">
              <a:defRPr>
                <a:solidFill>
                  <a:schemeClr val="tx1"/>
                </a:solidFill>
                <a:latin typeface="Arial" charset="0"/>
                <a:ea typeface="Arial" charset="0"/>
                <a:cs typeface="Arial" charset="0"/>
              </a:defRPr>
            </a:lvl2pPr>
            <a:lvl3pPr marL="1257300" indent="-251460">
              <a:defRPr>
                <a:solidFill>
                  <a:schemeClr val="tx1"/>
                </a:solidFill>
                <a:latin typeface="Arial" charset="0"/>
                <a:ea typeface="Arial" charset="0"/>
                <a:cs typeface="Arial" charset="0"/>
              </a:defRPr>
            </a:lvl3pPr>
            <a:lvl4pPr marL="1760220" indent="-251460">
              <a:defRPr>
                <a:solidFill>
                  <a:schemeClr val="tx1"/>
                </a:solidFill>
                <a:latin typeface="Arial" charset="0"/>
                <a:ea typeface="Arial" charset="0"/>
                <a:cs typeface="Arial" charset="0"/>
              </a:defRPr>
            </a:lvl4pPr>
            <a:lvl5pPr marL="2263140" indent="-251460">
              <a:defRPr>
                <a:solidFill>
                  <a:schemeClr val="tx1"/>
                </a:solidFill>
                <a:latin typeface="Arial" charset="0"/>
                <a:ea typeface="Arial" charset="0"/>
                <a:cs typeface="Arial" charset="0"/>
              </a:defRPr>
            </a:lvl5pPr>
            <a:lvl6pPr marL="2766060" indent="-251460" eaLnBrk="0" fontAlgn="base" hangingPunct="0">
              <a:spcBef>
                <a:spcPct val="0"/>
              </a:spcBef>
              <a:spcAft>
                <a:spcPct val="0"/>
              </a:spcAft>
              <a:defRPr>
                <a:solidFill>
                  <a:schemeClr val="tx1"/>
                </a:solidFill>
                <a:latin typeface="Arial" charset="0"/>
                <a:ea typeface="Arial" charset="0"/>
                <a:cs typeface="Arial" charset="0"/>
              </a:defRPr>
            </a:lvl6pPr>
            <a:lvl7pPr marL="3268980" indent="-251460" eaLnBrk="0" fontAlgn="base" hangingPunct="0">
              <a:spcBef>
                <a:spcPct val="0"/>
              </a:spcBef>
              <a:spcAft>
                <a:spcPct val="0"/>
              </a:spcAft>
              <a:defRPr>
                <a:solidFill>
                  <a:schemeClr val="tx1"/>
                </a:solidFill>
                <a:latin typeface="Arial" charset="0"/>
                <a:ea typeface="Arial" charset="0"/>
                <a:cs typeface="Arial" charset="0"/>
              </a:defRPr>
            </a:lvl7pPr>
            <a:lvl8pPr marL="3771900" indent="-251460" eaLnBrk="0" fontAlgn="base" hangingPunct="0">
              <a:spcBef>
                <a:spcPct val="0"/>
              </a:spcBef>
              <a:spcAft>
                <a:spcPct val="0"/>
              </a:spcAft>
              <a:defRPr>
                <a:solidFill>
                  <a:schemeClr val="tx1"/>
                </a:solidFill>
                <a:latin typeface="Arial" charset="0"/>
                <a:ea typeface="Arial" charset="0"/>
                <a:cs typeface="Arial" charset="0"/>
              </a:defRPr>
            </a:lvl8pPr>
            <a:lvl9pPr marL="4274820" indent="-251460" eaLnBrk="0" fontAlgn="base" hangingPunct="0">
              <a:spcBef>
                <a:spcPct val="0"/>
              </a:spcBef>
              <a:spcAft>
                <a:spcPct val="0"/>
              </a:spcAft>
              <a:defRPr>
                <a:solidFill>
                  <a:schemeClr val="tx1"/>
                </a:solidFill>
                <a:latin typeface="Arial" charset="0"/>
                <a:ea typeface="Arial" charset="0"/>
                <a:cs typeface="Arial" charset="0"/>
              </a:defRPr>
            </a:lvl9pPr>
          </a:lstStyle>
          <a:p>
            <a:fld id="{7F9A795C-9105-D64E-B56A-B7090A8168C3}" type="slidenum">
              <a:rPr lang="en-US" altLang="en-US" sz="1100">
                <a:solidFill>
                  <a:srgbClr val="898989"/>
                </a:solidFill>
                <a:latin typeface="Century Gothic" panose="020B0502020202020204" pitchFamily="34" charset="0"/>
              </a:rPr>
              <a:pPr/>
              <a:t>7</a:t>
            </a:fld>
            <a:endParaRPr lang="en-US" altLang="en-US" sz="1100" dirty="0">
              <a:solidFill>
                <a:srgbClr val="898989"/>
              </a:solidFill>
              <a:latin typeface="Century Gothic" panose="020B0502020202020204" pitchFamily="34" charset="0"/>
            </a:endParaRPr>
          </a:p>
        </p:txBody>
      </p:sp>
      <p:sp>
        <p:nvSpPr>
          <p:cNvPr id="8" name="Text Placeholder 6"/>
          <p:cNvSpPr>
            <a:spLocks noGrp="1"/>
          </p:cNvSpPr>
          <p:nvPr>
            <p:ph type="body" sz="quarter" idx="10"/>
          </p:nvPr>
        </p:nvSpPr>
        <p:spPr bwMode="auto">
          <a:xfrm>
            <a:off x="369814" y="7099300"/>
            <a:ext cx="8378952" cy="509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584" tIns="50292" rIns="100584" bIns="50292" numCol="1" anchor="t" anchorCtr="0" compatLnSpc="1">
            <a:prstTxWarp prst="textNoShape">
              <a:avLst/>
            </a:prstTxWarp>
          </a:bodyPr>
          <a:lstStyle/>
          <a:p>
            <a:pPr marL="0" indent="0">
              <a:buNone/>
            </a:pPr>
            <a:r>
              <a:rPr lang="en-US" altLang="en-US" sz="1600" dirty="0">
                <a:ea typeface="Arial" charset="0"/>
                <a:cs typeface="Arial" charset="0"/>
              </a:rPr>
              <a:t>(Kaufman, Pevzner, Hilliman, et al., 2006)</a:t>
            </a:r>
          </a:p>
        </p:txBody>
      </p:sp>
    </p:spTree>
    <p:extLst>
      <p:ext uri="{BB962C8B-B14F-4D97-AF65-F5344CB8AC3E}">
        <p14:creationId xmlns:p14="http://schemas.microsoft.com/office/powerpoint/2010/main" val="2492197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Design</a:t>
            </a:r>
            <a:endParaRPr lang="en-US" dirty="0"/>
          </a:p>
        </p:txBody>
      </p:sp>
      <p:sp>
        <p:nvSpPr>
          <p:cNvPr id="3" name="Content Placeholder 2"/>
          <p:cNvSpPr>
            <a:spLocks noGrp="1"/>
          </p:cNvSpPr>
          <p:nvPr>
            <p:ph type="body" sz="quarter" idx="10"/>
          </p:nvPr>
        </p:nvSpPr>
        <p:spPr>
          <a:xfrm>
            <a:off x="384047" y="1600200"/>
            <a:ext cx="9113965" cy="4419600"/>
          </a:xfrm>
        </p:spPr>
        <p:txBody>
          <a:bodyPr/>
          <a:lstStyle/>
          <a:p>
            <a:pPr lvl="0">
              <a:lnSpc>
                <a:spcPct val="110000"/>
              </a:lnSpc>
              <a:spcAft>
                <a:spcPts val="1200"/>
              </a:spcAft>
            </a:pPr>
            <a:r>
              <a:rPr lang="en-US" dirty="0"/>
              <a:t>A plan or scheme conceived in mind and intended for execution</a:t>
            </a:r>
          </a:p>
          <a:p>
            <a:pPr lvl="0">
              <a:lnSpc>
                <a:spcPct val="110000"/>
              </a:lnSpc>
              <a:spcAft>
                <a:spcPts val="1200"/>
              </a:spcAft>
            </a:pPr>
            <a:r>
              <a:rPr lang="en-US" dirty="0"/>
              <a:t>Tradeoffs balancing conflicting requirements</a:t>
            </a:r>
          </a:p>
          <a:p>
            <a:pPr lvl="0">
              <a:lnSpc>
                <a:spcPct val="110000"/>
              </a:lnSpc>
              <a:spcAft>
                <a:spcPts val="1200"/>
              </a:spcAft>
            </a:pPr>
            <a:r>
              <a:rPr lang="en-US" dirty="0"/>
              <a:t>Generating alternatives</a:t>
            </a:r>
          </a:p>
          <a:p>
            <a:pPr lvl="0">
              <a:lnSpc>
                <a:spcPct val="110000"/>
              </a:lnSpc>
              <a:spcAft>
                <a:spcPts val="1200"/>
              </a:spcAft>
            </a:pPr>
            <a:r>
              <a:rPr lang="en-US" dirty="0"/>
              <a:t>Use representations</a:t>
            </a:r>
          </a:p>
          <a:p>
            <a:pPr marL="682625" indent="-341313">
              <a:lnSpc>
                <a:spcPct val="110000"/>
              </a:lnSpc>
              <a:spcAft>
                <a:spcPts val="1200"/>
              </a:spcAft>
              <a:buFont typeface="Courier New" panose="02070309020205020404" pitchFamily="49" charset="0"/>
              <a:buChar char="o"/>
              <a:tabLst>
                <a:tab pos="1487488" algn="l"/>
              </a:tabLst>
            </a:pPr>
            <a:r>
              <a:rPr lang="en-US" dirty="0"/>
              <a:t>Natural language, diagrams, prototypes</a:t>
            </a:r>
          </a:p>
          <a:p>
            <a:pPr lvl="0">
              <a:lnSpc>
                <a:spcPct val="110000"/>
              </a:lnSpc>
              <a:spcAft>
                <a:spcPts val="1200"/>
              </a:spcAft>
            </a:pPr>
            <a:r>
              <a:rPr lang="en-US" dirty="0"/>
              <a:t>Interaction design</a:t>
            </a:r>
          </a:p>
          <a:p>
            <a:pPr marL="682625" indent="-341313">
              <a:lnSpc>
                <a:spcPct val="110000"/>
              </a:lnSpc>
              <a:spcAft>
                <a:spcPts val="1200"/>
              </a:spcAft>
              <a:buFont typeface="Courier New" panose="02070309020205020404" pitchFamily="49" charset="0"/>
              <a:buChar char="o"/>
            </a:pPr>
            <a:r>
              <a:rPr lang="en-US" dirty="0"/>
              <a:t>Developing plan informed by product’s intended use, target domain, and relevant practical considerations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8</a:t>
            </a:fld>
            <a:endParaRPr lang="en-US" sz="1100" dirty="0">
              <a:solidFill>
                <a:srgbClr val="898989"/>
              </a:solidFill>
              <a:latin typeface="Century Gothic" panose="020B0502020202020204" pitchFamily="34" charset="0"/>
            </a:endParaRPr>
          </a:p>
        </p:txBody>
      </p:sp>
    </p:spTree>
    <p:extLst>
      <p:ext uri="{BB962C8B-B14F-4D97-AF65-F5344CB8AC3E}">
        <p14:creationId xmlns:p14="http://schemas.microsoft.com/office/powerpoint/2010/main" val="2656041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altLang="en-US" dirty="0">
                <a:ea typeface="Verdana" charset="0"/>
                <a:cs typeface="Verdana" charset="0"/>
              </a:rPr>
              <a:t>Iterative Design Process</a:t>
            </a:r>
            <a:endParaRPr 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z="1100" smtClean="0">
                <a:solidFill>
                  <a:srgbClr val="898989"/>
                </a:solidFill>
                <a:latin typeface="Century Gothic" panose="020B0502020202020204" pitchFamily="34" charset="0"/>
              </a:rPr>
              <a:pPr/>
              <a:t>9</a:t>
            </a:fld>
            <a:endParaRPr lang="en-US" sz="1100" dirty="0">
              <a:solidFill>
                <a:srgbClr val="898989"/>
              </a:solidFill>
              <a:latin typeface="Century Gothic" panose="020B050202020202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52600"/>
            <a:ext cx="6705600" cy="5037596"/>
          </a:xfrm>
          <a:prstGeom prst="rect">
            <a:avLst/>
          </a:prstGeom>
        </p:spPr>
      </p:pic>
    </p:spTree>
    <p:extLst>
      <p:ext uri="{BB962C8B-B14F-4D97-AF65-F5344CB8AC3E}">
        <p14:creationId xmlns:p14="http://schemas.microsoft.com/office/powerpoint/2010/main" val="2425924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0F750EC4-80B5-4559-AD8A-0D7D8B11F9CC}"/>
</file>

<file path=customXml/itemProps3.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191</TotalTime>
  <Words>3395</Words>
  <Application>Microsoft Office PowerPoint</Application>
  <PresentationFormat>Custom</PresentationFormat>
  <Paragraphs>185</Paragraphs>
  <Slides>19</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Process Improvement, System Design, and Usability Evaluation:</vt:lpstr>
      <vt:lpstr>People and Technology,  Studies of Technology</vt:lpstr>
      <vt:lpstr>Deaths Due to Medical Errors:  As if a Jet Crashed Every Day</vt:lpstr>
      <vt:lpstr>Patient Safety</vt:lpstr>
      <vt:lpstr>Medical Device Errors</vt:lpstr>
      <vt:lpstr>Digital Divide</vt:lpstr>
      <vt:lpstr>Touch Screen Device</vt:lpstr>
      <vt:lpstr>Design</vt:lpstr>
      <vt:lpstr>Iterative Design Process</vt:lpstr>
      <vt:lpstr>User-Centered Design</vt:lpstr>
      <vt:lpstr>Norman’s Seven Stages of User Activity</vt:lpstr>
      <vt:lpstr>Bridging Gulfs</vt:lpstr>
      <vt:lpstr>Sources of Usability Evidence</vt:lpstr>
      <vt:lpstr>People and Technology,  Studies of Technology</vt:lpstr>
      <vt:lpstr>People and Technology,  Studies of Technology</vt:lpstr>
      <vt:lpstr>People and Technology,  Studies of Technology</vt:lpstr>
      <vt:lpstr>People and Technology,  Studies of Technology</vt:lpstr>
      <vt:lpstr>People and Technology,  Studies of Technology</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49</cp:revision>
  <cp:lastPrinted>2020-01-30T20:01:30Z</cp:lastPrinted>
  <dcterms:created xsi:type="dcterms:W3CDTF">2018-06-13T15:28:32Z</dcterms:created>
  <dcterms:modified xsi:type="dcterms:W3CDTF">2020-03-30T23:50:26Z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