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1"/>
  </p:notesMasterIdLst>
  <p:handoutMasterIdLst>
    <p:handoutMasterId r:id="rId22"/>
  </p:handoutMasterIdLst>
  <p:sldIdLst>
    <p:sldId id="277" r:id="rId5"/>
    <p:sldId id="273" r:id="rId6"/>
    <p:sldId id="269" r:id="rId7"/>
    <p:sldId id="287" r:id="rId8"/>
    <p:sldId id="258" r:id="rId9"/>
    <p:sldId id="280" r:id="rId10"/>
    <p:sldId id="279" r:id="rId11"/>
    <p:sldId id="276" r:id="rId12"/>
    <p:sldId id="283" r:id="rId13"/>
    <p:sldId id="290" r:id="rId14"/>
    <p:sldId id="282" r:id="rId15"/>
    <p:sldId id="285" r:id="rId16"/>
    <p:sldId id="284" r:id="rId17"/>
    <p:sldId id="270" r:id="rId18"/>
    <p:sldId id="291" r:id="rId19"/>
    <p:sldId id="271" r:id="rId20"/>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4"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477"/>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A147EF-5801-4D8B-B0AD-0849DF9A7D3A}" v="12" dt="2020-03-17T15:54:44.43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6684" autoAdjust="0"/>
    <p:restoredTop sz="65530" autoAdjust="0"/>
  </p:normalViewPr>
  <p:slideViewPr>
    <p:cSldViewPr snapToGrid="0">
      <p:cViewPr varScale="1">
        <p:scale>
          <a:sx n="74" d="100"/>
          <a:sy n="74" d="100"/>
        </p:scale>
        <p:origin x="2620" y="64"/>
      </p:cViewPr>
      <p:guideLst>
        <p:guide orient="horz" pos="4704"/>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B7A147EF-5801-4D8B-B0AD-0849DF9A7D3A}"/>
    <pc:docChg chg="undo custSel modSld">
      <pc:chgData name="Villella, Christina" userId="910bba07-b9e3-4583-91f1-8ceacf5af36d" providerId="ADAL" clId="{B7A147EF-5801-4D8B-B0AD-0849DF9A7D3A}" dt="2020-03-17T15:54:52.049" v="83" actId="20577"/>
      <pc:docMkLst>
        <pc:docMk/>
      </pc:docMkLst>
      <pc:sldChg chg="modNotes">
        <pc:chgData name="Villella, Christina" userId="910bba07-b9e3-4583-91f1-8ceacf5af36d" providerId="ADAL" clId="{B7A147EF-5801-4D8B-B0AD-0849DF9A7D3A}" dt="2020-03-17T15:49:12.006" v="30" actId="20577"/>
        <pc:sldMkLst>
          <pc:docMk/>
          <pc:sldMk cId="4105907512" sldId="258"/>
        </pc:sldMkLst>
      </pc:sldChg>
      <pc:sldChg chg="modNotes">
        <pc:chgData name="Villella, Christina" userId="910bba07-b9e3-4583-91f1-8ceacf5af36d" providerId="ADAL" clId="{B7A147EF-5801-4D8B-B0AD-0849DF9A7D3A}" dt="2020-03-17T15:48:14.964" v="25" actId="20577"/>
        <pc:sldMkLst>
          <pc:docMk/>
          <pc:sldMk cId="1149309158" sldId="269"/>
        </pc:sldMkLst>
      </pc:sldChg>
      <pc:sldChg chg="modNotes">
        <pc:chgData name="Villella, Christina" userId="910bba07-b9e3-4583-91f1-8ceacf5af36d" providerId="ADAL" clId="{B7A147EF-5801-4D8B-B0AD-0849DF9A7D3A}" dt="2020-03-17T15:54:52.049" v="83" actId="20577"/>
        <pc:sldMkLst>
          <pc:docMk/>
          <pc:sldMk cId="1822093302" sldId="270"/>
        </pc:sldMkLst>
      </pc:sldChg>
      <pc:sldChg chg="modNotes">
        <pc:chgData name="Villella, Christina" userId="910bba07-b9e3-4583-91f1-8ceacf5af36d" providerId="ADAL" clId="{B7A147EF-5801-4D8B-B0AD-0849DF9A7D3A}" dt="2020-03-17T15:47:11.960" v="9" actId="20577"/>
        <pc:sldMkLst>
          <pc:docMk/>
          <pc:sldMk cId="2985918180" sldId="273"/>
        </pc:sldMkLst>
      </pc:sldChg>
      <pc:sldChg chg="modNotes">
        <pc:chgData name="Villella, Christina" userId="910bba07-b9e3-4583-91f1-8ceacf5af36d" providerId="ADAL" clId="{B7A147EF-5801-4D8B-B0AD-0849DF9A7D3A}" dt="2020-03-17T15:50:36.228" v="45" actId="113"/>
        <pc:sldMkLst>
          <pc:docMk/>
          <pc:sldMk cId="2050709735" sldId="276"/>
        </pc:sldMkLst>
      </pc:sldChg>
      <pc:sldChg chg="modNotes">
        <pc:chgData name="Villella, Christina" userId="910bba07-b9e3-4583-91f1-8ceacf5af36d" providerId="ADAL" clId="{B7A147EF-5801-4D8B-B0AD-0849DF9A7D3A}" dt="2020-03-17T15:50:16.253" v="39" actId="20577"/>
        <pc:sldMkLst>
          <pc:docMk/>
          <pc:sldMk cId="2025451122" sldId="279"/>
        </pc:sldMkLst>
      </pc:sldChg>
      <pc:sldChg chg="modNotes">
        <pc:chgData name="Villella, Christina" userId="910bba07-b9e3-4583-91f1-8ceacf5af36d" providerId="ADAL" clId="{B7A147EF-5801-4D8B-B0AD-0849DF9A7D3A}" dt="2020-03-17T15:50:01.498" v="34" actId="207"/>
        <pc:sldMkLst>
          <pc:docMk/>
          <pc:sldMk cId="1430339990" sldId="280"/>
        </pc:sldMkLst>
      </pc:sldChg>
      <pc:sldChg chg="modNotes">
        <pc:chgData name="Villella, Christina" userId="910bba07-b9e3-4583-91f1-8ceacf5af36d" providerId="ADAL" clId="{B7A147EF-5801-4D8B-B0AD-0849DF9A7D3A}" dt="2020-03-17T15:53:20.921" v="65" actId="113"/>
        <pc:sldMkLst>
          <pc:docMk/>
          <pc:sldMk cId="2638574606" sldId="282"/>
        </pc:sldMkLst>
      </pc:sldChg>
      <pc:sldChg chg="modNotes">
        <pc:chgData name="Villella, Christina" userId="910bba07-b9e3-4583-91f1-8ceacf5af36d" providerId="ADAL" clId="{B7A147EF-5801-4D8B-B0AD-0849DF9A7D3A}" dt="2020-03-17T15:53:06.778" v="59" actId="20577"/>
        <pc:sldMkLst>
          <pc:docMk/>
          <pc:sldMk cId="4090483846" sldId="283"/>
        </pc:sldMkLst>
      </pc:sldChg>
      <pc:sldChg chg="modNotes">
        <pc:chgData name="Villella, Christina" userId="910bba07-b9e3-4583-91f1-8ceacf5af36d" providerId="ADAL" clId="{B7A147EF-5801-4D8B-B0AD-0849DF9A7D3A}" dt="2020-03-17T15:54:13.609" v="77" actId="20577"/>
        <pc:sldMkLst>
          <pc:docMk/>
          <pc:sldMk cId="2650034706" sldId="284"/>
        </pc:sldMkLst>
      </pc:sldChg>
      <pc:sldChg chg="modNotes">
        <pc:chgData name="Villella, Christina" userId="910bba07-b9e3-4583-91f1-8ceacf5af36d" providerId="ADAL" clId="{B7A147EF-5801-4D8B-B0AD-0849DF9A7D3A}" dt="2020-03-17T15:53:56.011" v="70" actId="113"/>
        <pc:sldMkLst>
          <pc:docMk/>
          <pc:sldMk cId="3735445772" sldId="285"/>
        </pc:sldMkLst>
      </pc:sldChg>
      <pc:sldChg chg="modNotes">
        <pc:chgData name="Villella, Christina" userId="910bba07-b9e3-4583-91f1-8ceacf5af36d" providerId="ADAL" clId="{B7A147EF-5801-4D8B-B0AD-0849DF9A7D3A}" dt="2020-03-17T15:53:00.809" v="57" actId="20577"/>
        <pc:sldMkLst>
          <pc:docMk/>
          <pc:sldMk cId="1246468298" sldId="29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3/17/2020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66B2FB7B-920B-450D-B235-1C1ADDB491AC}"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97075" y="1455738"/>
            <a:ext cx="5302250" cy="4098925"/>
          </a:xfrm>
        </p:spPr>
      </p:sp>
      <p:sp>
        <p:nvSpPr>
          <p:cNvPr id="4" name="Slide Number Placeholder 3"/>
          <p:cNvSpPr>
            <a:spLocks noGrp="1"/>
          </p:cNvSpPr>
          <p:nvPr>
            <p:ph type="sldNum" sz="quarter" idx="10"/>
          </p:nvPr>
        </p:nvSpPr>
        <p:spPr/>
        <p:txBody>
          <a:bodyPr/>
          <a:lstStyle/>
          <a:p>
            <a:fld id="{66B2FB7B-920B-450D-B235-1C1ADDB491AC}" type="slidenum">
              <a:rPr lang="en-US" smtClean="0"/>
              <a:t>1</a:t>
            </a:fld>
            <a:endParaRPr lang="en-US"/>
          </a:p>
        </p:txBody>
      </p:sp>
    </p:spTree>
    <p:extLst>
      <p:ext uri="{BB962C8B-B14F-4D97-AF65-F5344CB8AC3E}">
        <p14:creationId xmlns:p14="http://schemas.microsoft.com/office/powerpoint/2010/main" val="581698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0275" y="3509840"/>
            <a:ext cx="7435850" cy="2760662"/>
          </a:xfrm>
          <a:solidFill>
            <a:schemeClr val="bg2"/>
          </a:solidFill>
        </p:spPr>
        <p:txBody>
          <a:bodyPr lIns="83622" tIns="41811" rIns="83622" bIns="41811"/>
          <a:lstStyle/>
          <a:p>
            <a:r>
              <a:rPr lang="en-US" b="1" dirty="0">
                <a:cs typeface="Arial" pitchFamily="34" charset="0"/>
              </a:rPr>
              <a:t>Slide Notes:</a:t>
            </a:r>
          </a:p>
          <a:p>
            <a:endParaRPr lang="en-US" b="1" dirty="0">
              <a:cs typeface="Arial" pitchFamily="34" charset="0"/>
            </a:endParaRPr>
          </a:p>
          <a:p>
            <a:r>
              <a:rPr lang="en-US" dirty="0">
                <a:cs typeface="Arial" pitchFamily="34" charset="0"/>
              </a:rPr>
              <a:t>A 56-year-old auxiliary nurse midwife in Badagaon block, Jhansi district, Uttar Pradesh, India, learns how to register a beneficiary using her tablet-based mSakhi application, a mobile phone-based job aid developed by IntraHealth International under the Manthan Project. </a:t>
            </a:r>
          </a:p>
          <a:p>
            <a:r>
              <a:rPr lang="en-US" dirty="0">
                <a:cs typeface="Arial" pitchFamily="34" charset="0"/>
              </a:rPr>
              <a:t>Photo: © 2015 Girdhari Bora for IntraHealth International, courtesy of Photoshare</a:t>
            </a:r>
          </a:p>
          <a:p>
            <a:endParaRPr lang="en-US" dirty="0"/>
          </a:p>
        </p:txBody>
      </p:sp>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479366CA-0ED3-4A0E-9B4C-7C0319A3F680}" type="slidenum">
              <a:rPr lang="en-US" altLang="en-US" smtClean="0"/>
              <a:pPr/>
              <a:t>10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764052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930275" y="3393646"/>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According to Miller &amp; Young (2000), successful telehealth programs “…tend to be well integrated into existing procedures; using existing infrastructures, where possible, to save money and avoid wasteful duplication; and provide an obvious improvement over alternative mechanisms” (pp. 229-230).</a:t>
            </a:r>
          </a:p>
          <a:p>
            <a:endParaRPr lang="en-US" altLang="en-US" dirty="0"/>
          </a:p>
          <a:p>
            <a:r>
              <a:rPr lang="en-US" altLang="en-US" dirty="0"/>
              <a:t>For example, rather than setting up a separate “telemedicine room” across campus, it is likely more effective to have telehealth</a:t>
            </a:r>
            <a:r>
              <a:rPr lang="en-US" altLang="en-US" baseline="0" dirty="0"/>
              <a:t> integrated into the physician’s workflow. A room in the clinic equipped with telehealth systems and in the same area as the other clinic visit rooms would likely be very effective.</a:t>
            </a:r>
            <a:endParaRPr lang="en-US" altLang="en-US" dirty="0"/>
          </a:p>
          <a:p>
            <a:endParaRPr lang="en-US" altLang="en-US" dirty="0"/>
          </a:p>
        </p:txBody>
      </p:sp>
      <p:sp>
        <p:nvSpPr>
          <p:cNvPr id="378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9520EE7D-24FF-4183-BF02-4BEC008AC422}"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58908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930275" y="3429009"/>
            <a:ext cx="7435850" cy="3230554"/>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sz="1050" b="1" dirty="0"/>
              <a:t>Slide Notes:</a:t>
            </a:r>
          </a:p>
          <a:p>
            <a:endParaRPr lang="en-US" altLang="en-US" sz="1050" dirty="0"/>
          </a:p>
          <a:p>
            <a:r>
              <a:rPr lang="en-US" altLang="en-US" sz="1050" dirty="0"/>
              <a:t>Given what you have learned about telehealth and remote patient monitoring, you should recognize now how closely intertwined these two are. For example, you know both are considered to be a type of mHealth technology. To review, telehealth is the use of electronic information and telecommunications technologies to support long-distance clinical health care, patient and professional health-related education, public health and health administration. The Center for Technology and Aging (2011) states remote patient monitoring includes a number of technologies, such as point-of-care monitoring devices, which may standalone or become part of an integrated health data collection, analysis, and reporting system between the devices, patients, and clinicians.</a:t>
            </a:r>
          </a:p>
          <a:p>
            <a:endParaRPr lang="en-US" altLang="en-US" sz="1050" dirty="0"/>
          </a:p>
          <a:p>
            <a:r>
              <a:rPr lang="en-US" altLang="en-US" sz="1050" dirty="0"/>
              <a:t>Smart technology in the home would involve the use of telehealth and remote patient monitoring devices integrated with health information systems. The technology can be used to remotely monitor a patient’s symptoms and vital signs, immediately and automatically transmit it to healthcare providers and care givers for informed medical decision-making and care coordination. Home monitoring systems could automatically collect and store patient data from various systems and provide for remote monitoring and health delivery (telehealth) technologies. These technologies can also monitor movement within the home, monitor</a:t>
            </a:r>
            <a:r>
              <a:rPr lang="en-US" altLang="en-US" sz="1050" baseline="0" dirty="0"/>
              <a:t> and report on whether medicine is being taken, and can help with communication to family and caregivers. </a:t>
            </a:r>
            <a:endParaRPr lang="en-US" altLang="en-US" sz="1050" dirty="0"/>
          </a:p>
          <a:p>
            <a:endParaRPr lang="en-US" altLang="en-US" sz="1050" dirty="0"/>
          </a:p>
          <a:p>
            <a:r>
              <a:rPr lang="en-US" altLang="en-US" sz="1050" dirty="0"/>
              <a:t>The medical home care model also calls for extensive use of health information technologies. This can include Wifi or cellular networks.</a:t>
            </a:r>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CEECE95-1066-43D9-A353-2EC1CA3AF653}"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56412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930275" y="3429009"/>
            <a:ext cx="7435850" cy="3230554"/>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endParaRPr lang="en-US" altLang="en-US" b="1" dirty="0"/>
          </a:p>
          <a:p>
            <a:r>
              <a:rPr lang="en-US" altLang="en-US" dirty="0"/>
              <a:t>As reported by Goedert (2010), AT&amp;T will sell diabetes self-management software from WellDoc Communications Inc. that operates on smart phones. </a:t>
            </a:r>
          </a:p>
          <a:p>
            <a:endParaRPr lang="en-US" altLang="en-US" dirty="0"/>
          </a:p>
          <a:p>
            <a:r>
              <a:rPr lang="en-US" altLang="en-US" dirty="0"/>
              <a:t>Goedert (2010) states “WellDoc's Diabetes Manager System received FDA clearance in August. The application enables Type 2 diabetic patients to enter their blood sugar readings into their mobile phone and receive real-time feedback on what they should eat and other ways they can help stabilize their blood sugar. The software also can alert patients when they need to test their levels. Further, the application sends the data to vendor servers, where it is analyzed and can be accessed by the patient's physicians and disease management caseworkers. It also can support glucose meters that can send data via Bluetooth wireless technology. AT&amp;T will make Diabetes Manager and other WellDoc applications available on all wireless networks and compatible with most major phones and operating systems, according to the companies” (para. 2).</a:t>
            </a:r>
          </a:p>
          <a:p>
            <a:endParaRPr lang="en-US" altLang="en-US" dirty="0"/>
          </a:p>
          <a:p>
            <a:r>
              <a:rPr lang="en-US" altLang="en-US" dirty="0"/>
              <a:t>This is an example of how smart technology uses telecommunications and remote monitoring devices integrated with health information systems. </a:t>
            </a:r>
          </a:p>
          <a:p>
            <a:endParaRPr lang="en-US" altLang="en-US" dirty="0"/>
          </a:p>
          <a:p>
            <a:endParaRPr lang="en-US" altLang="en-US" dirty="0"/>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CEC28917-E170-4434-8AF4-501029D3C7D9}"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32772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Notes Placeholder 2"/>
          <p:cNvSpPr>
            <a:spLocks noGrp="1"/>
          </p:cNvSpPr>
          <p:nvPr>
            <p:ph type="body" idx="1"/>
          </p:nvPr>
        </p:nvSpPr>
        <p:spPr bwMode="auto">
          <a:xfrm>
            <a:off x="930275" y="3418905"/>
            <a:ext cx="7435850" cy="2760662"/>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endParaRPr lang="en-US" altLang="en-US" dirty="0"/>
          </a:p>
          <a:p>
            <a:pPr eaLnBrk="1" hangingPunct="1">
              <a:spcBef>
                <a:spcPct val="0"/>
              </a:spcBef>
            </a:pPr>
            <a:r>
              <a:rPr lang="en-US" altLang="en-US" dirty="0"/>
              <a:t>This</a:t>
            </a:r>
            <a:r>
              <a:rPr lang="en-US" altLang="en-US" baseline="0" dirty="0"/>
              <a:t> lecture</a:t>
            </a:r>
            <a:r>
              <a:rPr lang="en-US" altLang="en-US" dirty="0"/>
              <a:t> discussed how telehealth communication technologies support clinical care, explained the effectiveness and economic benefit of telehealth, and examined the role smart technology in the home and remote links to health information systems play in enhancing the quality of patient care.</a:t>
            </a:r>
          </a:p>
        </p:txBody>
      </p:sp>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AF02B62-0E71-4EF6-8D04-0830FB59E639}"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0348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0C4169D3-153E-4B78-909B-3E797DA7EA97}"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29629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5312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Notes Placeholder 2"/>
          <p:cNvSpPr>
            <a:spLocks noGrp="1"/>
          </p:cNvSpPr>
          <p:nvPr>
            <p:ph type="body" idx="1"/>
          </p:nvPr>
        </p:nvSpPr>
        <p:spPr bwMode="auto">
          <a:xfrm>
            <a:off x="930275" y="3353230"/>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defRPr/>
            </a:pPr>
            <a:r>
              <a:rPr lang="en-US" b="1" dirty="0">
                <a:cs typeface="Arial" charset="0"/>
              </a:rPr>
              <a:t>Slide Notes:</a:t>
            </a:r>
          </a:p>
          <a:p>
            <a:pPr eaLnBrk="1" hangingPunct="1">
              <a:spcBef>
                <a:spcPct val="0"/>
              </a:spcBef>
              <a:defRPr/>
            </a:pPr>
            <a:endParaRPr lang="en-US" b="1" dirty="0">
              <a:cs typeface="Arial" charset="0"/>
            </a:endParaRPr>
          </a:p>
          <a:p>
            <a:pPr eaLnBrk="1" hangingPunct="1">
              <a:spcBef>
                <a:spcPct val="0"/>
              </a:spcBef>
              <a:defRPr/>
            </a:pPr>
            <a:r>
              <a:rPr lang="en-US" dirty="0">
                <a:cs typeface="Arial" charset="0"/>
              </a:rPr>
              <a:t>This lecture has the following objectives:</a:t>
            </a:r>
          </a:p>
          <a:p>
            <a:pPr marL="156791" indent="-156791">
              <a:spcBef>
                <a:spcPct val="0"/>
              </a:spcBef>
              <a:buFont typeface="Arial" panose="020B0604020202020204" pitchFamily="34" charset="0"/>
              <a:buChar char="•"/>
              <a:defRPr/>
            </a:pPr>
            <a:r>
              <a:rPr lang="en-US" dirty="0">
                <a:cs typeface="Arial" charset="0"/>
              </a:rPr>
              <a:t>Discuss how telehealth communication technologies support clinical care</a:t>
            </a:r>
          </a:p>
          <a:p>
            <a:pPr marL="156791" indent="-156791">
              <a:spcBef>
                <a:spcPct val="0"/>
              </a:spcBef>
              <a:buFont typeface="Arial" panose="020B0604020202020204" pitchFamily="34" charset="0"/>
              <a:buChar char="•"/>
              <a:defRPr/>
            </a:pPr>
            <a:r>
              <a:rPr lang="en-US" dirty="0">
                <a:cs typeface="Arial" charset="0"/>
              </a:rPr>
              <a:t>Discuss the effectiveness and economic benefit of telehealth</a:t>
            </a:r>
          </a:p>
          <a:p>
            <a:pPr marL="156791" indent="-156791">
              <a:spcBef>
                <a:spcPct val="0"/>
              </a:spcBef>
              <a:buFont typeface="Arial" panose="020B0604020202020204" pitchFamily="34" charset="0"/>
              <a:buChar char="•"/>
              <a:defRPr/>
            </a:pPr>
            <a:r>
              <a:rPr lang="en-US" dirty="0">
                <a:cs typeface="Arial" charset="0"/>
              </a:rPr>
              <a:t>Examine how smart technology in the home and remote links to health information systems can enhance the quality of patient care</a:t>
            </a:r>
          </a:p>
          <a:p>
            <a:pPr eaLnBrk="1" hangingPunct="1">
              <a:spcBef>
                <a:spcPct val="0"/>
              </a:spcBef>
              <a:defRPr/>
            </a:pPr>
            <a:endParaRPr lang="en-US" dirty="0">
              <a:cs typeface="Arial" charset="0"/>
            </a:endParaRPr>
          </a:p>
          <a:p>
            <a:pPr eaLnBrk="1" hangingPunct="1">
              <a:spcBef>
                <a:spcPct val="0"/>
              </a:spcBef>
              <a:defRPr/>
            </a:pPr>
            <a:endParaRPr lang="en-US" dirty="0">
              <a:cs typeface="Arial" charset="0"/>
            </a:endParaRPr>
          </a:p>
        </p:txBody>
      </p:sp>
      <p:sp>
        <p:nvSpPr>
          <p:cNvPr id="256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80760982-F541-4F1F-8543-A1984B5C397D}"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7905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Notes Placeholder 2"/>
          <p:cNvSpPr>
            <a:spLocks noGrp="1"/>
          </p:cNvSpPr>
          <p:nvPr>
            <p:ph type="body" idx="1"/>
          </p:nvPr>
        </p:nvSpPr>
        <p:spPr bwMode="auto">
          <a:xfrm>
            <a:off x="930275" y="3530047"/>
            <a:ext cx="7435850" cy="3129515"/>
          </a:xfrm>
          <a:solidFill>
            <a:schemeClr val="bg2"/>
          </a:solidFill>
        </p:spPr>
        <p:txBody>
          <a:bodyPr wrap="square" lIns="83622" tIns="41811" rIns="83622" bIns="41811" numCol="1" anchor="t" anchorCtr="0" compatLnSpc="1">
            <a:prstTxWarp prst="textNoShape">
              <a:avLst/>
            </a:prstTxWarp>
          </a:bodyPr>
          <a:lstStyle/>
          <a:p>
            <a:pPr>
              <a:defRPr/>
            </a:pPr>
            <a:r>
              <a:rPr lang="en-US" b="1" dirty="0">
                <a:cs typeface="Arial" charset="0"/>
              </a:rPr>
              <a:t>Slide Notes:</a:t>
            </a:r>
          </a:p>
          <a:p>
            <a:pPr>
              <a:defRPr/>
            </a:pPr>
            <a:endParaRPr lang="en-US" b="1" dirty="0">
              <a:cs typeface="Arial" charset="0"/>
            </a:endParaRPr>
          </a:p>
          <a:p>
            <a:pPr>
              <a:defRPr/>
            </a:pPr>
            <a:r>
              <a:rPr lang="en-US" dirty="0">
                <a:cs typeface="Arial" charset="0"/>
              </a:rPr>
              <a:t>As you learned earlier, both patient monitoring systems and telehealth are considered to be a type of mHealth technology. Rosemary Nelson, chair of the mHIMSS Task Force, described the most commonly used mHealth technologies as:</a:t>
            </a:r>
          </a:p>
          <a:p>
            <a:pPr>
              <a:defRPr/>
            </a:pPr>
            <a:endParaRPr lang="en-US" dirty="0">
              <a:cs typeface="Arial" charset="0"/>
            </a:endParaRPr>
          </a:p>
          <a:p>
            <a:pPr marL="167244" indent="-167244">
              <a:buFontTx/>
              <a:buChar char="•"/>
              <a:defRPr/>
            </a:pPr>
            <a:r>
              <a:rPr lang="en-US" dirty="0">
                <a:cs typeface="Arial" charset="0"/>
              </a:rPr>
              <a:t>“Mobile phones/smart phones</a:t>
            </a:r>
          </a:p>
          <a:p>
            <a:pPr marL="167244" indent="-167244">
              <a:buFontTx/>
              <a:buChar char="•"/>
              <a:defRPr/>
            </a:pPr>
            <a:r>
              <a:rPr lang="en-US" dirty="0">
                <a:cs typeface="Arial" charset="0"/>
              </a:rPr>
              <a:t>Personal digital assistants (PDA)/palmtop computer or personal data assistant</a:t>
            </a:r>
          </a:p>
          <a:p>
            <a:pPr marL="167244" indent="-167244">
              <a:buFontTx/>
              <a:buChar char="•"/>
              <a:defRPr/>
            </a:pPr>
            <a:r>
              <a:rPr lang="en-US" dirty="0">
                <a:cs typeface="Arial" charset="0"/>
              </a:rPr>
              <a:t>Wireless tablet computers</a:t>
            </a:r>
          </a:p>
          <a:p>
            <a:pPr marL="167244" indent="-167244">
              <a:buFontTx/>
              <a:buChar char="•"/>
              <a:defRPr/>
            </a:pPr>
            <a:r>
              <a:rPr lang="en-US" dirty="0">
                <a:cs typeface="Arial" charset="0"/>
              </a:rPr>
              <a:t>Wearable devices, which can include watches, fitnet monitors, wireless bio‐sensors and/or wireless chronic disease monitoring devices</a:t>
            </a:r>
          </a:p>
          <a:p>
            <a:pPr marL="167244" indent="-167244">
              <a:buFontTx/>
              <a:buChar char="•"/>
              <a:defRPr/>
            </a:pPr>
            <a:r>
              <a:rPr lang="en-US" dirty="0">
                <a:cs typeface="Arial" charset="0"/>
              </a:rPr>
              <a:t>mHealth applications (“apps”) which are software loaded on any of the above mobile devices that aid in collecting community and clinical health data, delivery of healthcare information to practitioners, researchers and patients, real-time monitoring of patient vital signs, and direct provision of care” (Nelson, 2012, para. 2).</a:t>
            </a:r>
          </a:p>
          <a:p>
            <a:pPr>
              <a:defRPr/>
            </a:pPr>
            <a:endParaRPr lang="en-US" dirty="0">
              <a:cs typeface="Arial" charset="0"/>
            </a:endParaRPr>
          </a:p>
        </p:txBody>
      </p:sp>
      <p:sp>
        <p:nvSpPr>
          <p:cNvPr id="276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9CE7C77-16A7-40EF-9745-66956A4A3543}"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77301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479366CA-0ED3-4A0E-9B4C-7C0319A3F680}" type="slidenum">
              <a:rPr lang="en-US" altLang="en-US" smtClean="0"/>
              <a:pPr/>
              <a:t>4</a:t>
            </a:fld>
            <a:endParaRPr lang="en-US" altLang="en-US" dirty="0"/>
          </a:p>
        </p:txBody>
      </p:sp>
      <p:sp>
        <p:nvSpPr>
          <p:cNvPr id="6" name="Slide Image Placeholder 5"/>
          <p:cNvSpPr>
            <a:spLocks noGrp="1" noRot="1" noChangeAspect="1"/>
          </p:cNvSpPr>
          <p:nvPr>
            <p:ph type="sldImg"/>
          </p:nvPr>
        </p:nvSpPr>
        <p:spPr>
          <a:xfrm>
            <a:off x="1809750" y="1311275"/>
            <a:ext cx="5676900" cy="4387850"/>
          </a:xfrm>
        </p:spPr>
      </p:sp>
    </p:spTree>
    <p:extLst>
      <p:ext uri="{BB962C8B-B14F-4D97-AF65-F5344CB8AC3E}">
        <p14:creationId xmlns:p14="http://schemas.microsoft.com/office/powerpoint/2010/main" val="1291045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Notes Placeholder 2"/>
          <p:cNvSpPr>
            <a:spLocks noGrp="1"/>
          </p:cNvSpPr>
          <p:nvPr>
            <p:ph type="body" idx="1"/>
          </p:nvPr>
        </p:nvSpPr>
        <p:spPr bwMode="auto">
          <a:xfrm>
            <a:off x="930275" y="3494685"/>
            <a:ext cx="7435850" cy="3164878"/>
          </a:xfr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r>
              <a:rPr lang="en-US" altLang="en-US" b="1" dirty="0"/>
              <a:t>Slide Notes:</a:t>
            </a:r>
          </a:p>
          <a:p>
            <a:endParaRPr lang="en-US" altLang="en-US" b="1" dirty="0"/>
          </a:p>
          <a:p>
            <a:r>
              <a:rPr lang="en-US" altLang="en-US" dirty="0"/>
              <a:t>To gain an understanding of what telehealth is requires a review of the definitions used in the industry. Three will be provided.</a:t>
            </a:r>
          </a:p>
          <a:p>
            <a:endParaRPr lang="en-US" altLang="en-US" dirty="0"/>
          </a:p>
          <a:p>
            <a:r>
              <a:rPr lang="en-US" altLang="en-US" dirty="0"/>
              <a:t>First, according to the Health Resources and Services Administration (HRSA), “Telehealth is the use of electronic information and telecommunications technologies to support long-distance clinical health care, patient and professional health-related education, public health and health administration” (HRSA, n.d., para. 1). </a:t>
            </a:r>
          </a:p>
          <a:p>
            <a:endParaRPr lang="en-US" altLang="en-US" dirty="0"/>
          </a:p>
          <a:p>
            <a:r>
              <a:rPr lang="en-US" altLang="en-US" dirty="0"/>
              <a:t>HRSA includes videoconferencing, the Internet, store-and-forward imaging, streaming media, and terrestrial and wireless communications in their description of technologies associated with telehealth (HRSA, n.d.).</a:t>
            </a:r>
          </a:p>
          <a:p>
            <a:endParaRPr lang="en-US" altLang="en-US" dirty="0"/>
          </a:p>
          <a:p>
            <a:r>
              <a:rPr lang="en-US" altLang="en-US" dirty="0"/>
              <a:t>Equipment used in telehealth may include computers, fax machines, telephones, video monitors, robotics, and telecommunication networks connecting two or more sites.</a:t>
            </a:r>
          </a:p>
          <a:p>
            <a:endParaRPr lang="en-US" altLang="en-US" dirty="0"/>
          </a:p>
          <a:p>
            <a:r>
              <a:rPr lang="en-US" altLang="en-US" dirty="0"/>
              <a:t>Subsets of telehealth are: telemedicine, telenursing, teleradiology, telepathology, etc.</a:t>
            </a:r>
          </a:p>
        </p:txBody>
      </p:sp>
      <p:sp>
        <p:nvSpPr>
          <p:cNvPr id="286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D81C857F-C49E-4109-BF64-B05FE29E46FB}"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79426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Notes Placeholder 2"/>
          <p:cNvSpPr>
            <a:spLocks noGrp="1"/>
          </p:cNvSpPr>
          <p:nvPr>
            <p:ph type="body" idx="1"/>
          </p:nvPr>
        </p:nvSpPr>
        <p:spPr bwMode="auto">
          <a:xfrm>
            <a:off x="930275" y="3368385"/>
            <a:ext cx="7435850" cy="3291177"/>
          </a:xfrm>
          <a:solidFill>
            <a:schemeClr val="bg2"/>
          </a:solidFill>
        </p:spPr>
        <p:txBody>
          <a:bodyPr wrap="square" lIns="83622" tIns="41811" rIns="83622" bIns="41811" numCol="1" anchor="t" anchorCtr="0" compatLnSpc="1">
            <a:prstTxWarp prst="textNoShape">
              <a:avLst/>
            </a:prstTxWarp>
          </a:bodyPr>
          <a:lstStyle/>
          <a:p>
            <a:pPr>
              <a:defRPr/>
            </a:pPr>
            <a:r>
              <a:rPr lang="en-US" b="1" dirty="0"/>
              <a:t>Slide Notes:</a:t>
            </a:r>
          </a:p>
          <a:p>
            <a:pPr>
              <a:defRPr/>
            </a:pPr>
            <a:r>
              <a:rPr lang="en-US" dirty="0"/>
              <a:t>There are three general areas where telehealth supports clinical care. </a:t>
            </a:r>
          </a:p>
          <a:p>
            <a:pPr>
              <a:defRPr/>
            </a:pPr>
            <a:endParaRPr lang="en-US" dirty="0"/>
          </a:p>
          <a:p>
            <a:pPr>
              <a:defRPr/>
            </a:pPr>
            <a:r>
              <a:rPr lang="en-US" dirty="0"/>
              <a:t>They are: </a:t>
            </a:r>
          </a:p>
          <a:p>
            <a:pPr>
              <a:defRPr/>
            </a:pPr>
            <a:endParaRPr lang="en-US" dirty="0"/>
          </a:p>
          <a:p>
            <a:pPr marL="159770" indent="-159770">
              <a:buFont typeface="Arial" pitchFamily="34" charset="0"/>
              <a:buChar char="•"/>
              <a:defRPr/>
            </a:pPr>
            <a:r>
              <a:rPr lang="en-US" dirty="0"/>
              <a:t>Long-distance clinical health care, e.g., telehealth permits the provision of care in situations where a face-to-face meeting between patient and provider may be impossible or costly. This may occur, for example, by “store-and-forward” technology which captures clinical information (e.g., images, video, audio or X-rays) and forwards it to another clinical site for evaluation.</a:t>
            </a:r>
          </a:p>
          <a:p>
            <a:pPr marL="159770" indent="-159770">
              <a:buFont typeface="Arial" pitchFamily="34" charset="0"/>
              <a:buChar char="•"/>
              <a:defRPr/>
            </a:pPr>
            <a:endParaRPr lang="en-US" dirty="0"/>
          </a:p>
          <a:p>
            <a:pPr marL="159770" indent="-159770">
              <a:buFont typeface="Arial" pitchFamily="34" charset="0"/>
              <a:buChar char="•"/>
              <a:defRPr/>
            </a:pPr>
            <a:r>
              <a:rPr lang="en-US" dirty="0"/>
              <a:t>Patient and professional health-related education, for example, telehealth has the capability to provide professional education to wide geographic areas</a:t>
            </a:r>
          </a:p>
          <a:p>
            <a:pPr marL="159770" indent="-159770">
              <a:buFont typeface="Arial" pitchFamily="34" charset="0"/>
              <a:buChar char="•"/>
              <a:defRPr/>
            </a:pPr>
            <a:endParaRPr lang="en-US" dirty="0"/>
          </a:p>
          <a:p>
            <a:pPr marL="159770" indent="-159770">
              <a:buFont typeface="Arial" pitchFamily="34" charset="0"/>
              <a:buChar char="•"/>
              <a:defRPr/>
            </a:pPr>
            <a:r>
              <a:rPr lang="en-US" dirty="0"/>
              <a:t>Public health and health administration, e.g., telehealth can make available healthcare to underserved communities where otherwise this care would not be available.</a:t>
            </a:r>
          </a:p>
          <a:p>
            <a:pPr>
              <a:defRPr/>
            </a:pPr>
            <a:endParaRPr lang="en-US" dirty="0"/>
          </a:p>
          <a:p>
            <a:pPr>
              <a:defRPr/>
            </a:pPr>
            <a:r>
              <a:rPr lang="en-US" dirty="0"/>
              <a:t>Each area will be examined in the next few slides.</a:t>
            </a:r>
          </a:p>
        </p:txBody>
      </p:sp>
      <p:sp>
        <p:nvSpPr>
          <p:cNvPr id="317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D4B5BED-37AD-4604-AD3E-BAA0118C7AF7}"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96831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Notes Placeholder 2"/>
          <p:cNvSpPr>
            <a:spLocks noGrp="1"/>
          </p:cNvSpPr>
          <p:nvPr>
            <p:ph type="body" idx="1"/>
          </p:nvPr>
        </p:nvSpPr>
        <p:spPr bwMode="auto">
          <a:xfrm>
            <a:off x="382587" y="3321050"/>
            <a:ext cx="8531225" cy="3338513"/>
          </a:xfrm>
          <a:solidFill>
            <a:schemeClr val="bg2"/>
          </a:solidFill>
        </p:spPr>
        <p:txBody>
          <a:bodyPr wrap="square" lIns="83622" tIns="41811" rIns="83622" bIns="41811" numCol="1" anchor="t" anchorCtr="0" compatLnSpc="1">
            <a:prstTxWarp prst="textNoShape">
              <a:avLst/>
            </a:prstTxWarp>
          </a:bodyPr>
          <a:lstStyle/>
          <a:p>
            <a:pPr>
              <a:defRPr/>
            </a:pPr>
            <a:r>
              <a:rPr lang="en-US" sz="1000" b="1" dirty="0"/>
              <a:t>Slide Notes:</a:t>
            </a:r>
          </a:p>
          <a:p>
            <a:pPr>
              <a:defRPr/>
            </a:pPr>
            <a:endParaRPr lang="en-US" sz="1000" b="1" dirty="0"/>
          </a:p>
          <a:p>
            <a:pPr>
              <a:defRPr/>
            </a:pPr>
            <a:r>
              <a:rPr lang="en-US" sz="1000" dirty="0"/>
              <a:t>Telehealth supports clinical care by allowing long-distance health care. The location of where telehealth is possible includes rural or remote areas, schools, prisons, and the home, to name a few. Some of the more common applications for telehealth with regards to clinical initiatives are client monitoring, diagnostic evaluation, and data exchange, such as real-time video images. Benefits to using telehealth include: </a:t>
            </a:r>
          </a:p>
          <a:p>
            <a:pPr>
              <a:defRPr/>
            </a:pPr>
            <a:endParaRPr lang="en-US" sz="1000" dirty="0"/>
          </a:p>
          <a:p>
            <a:pPr marL="213026" indent="-213026">
              <a:buFont typeface="Arial" pitchFamily="34" charset="0"/>
              <a:buChar char="•"/>
              <a:defRPr/>
            </a:pPr>
            <a:r>
              <a:rPr lang="en-US" sz="1000" dirty="0"/>
              <a:t>Improved access to care including specialist care, that is the ability to extend the geographic reach of medical care and provide access to medical specialists in remote and rural areas,</a:t>
            </a:r>
          </a:p>
          <a:p>
            <a:pPr marL="213026" indent="-213026">
              <a:buFont typeface="Arial" pitchFamily="34" charset="0"/>
              <a:buChar char="•"/>
              <a:defRPr/>
            </a:pPr>
            <a:r>
              <a:rPr lang="en-US" sz="1000" dirty="0"/>
              <a:t>Elimination of the barrier of distance, e.g., patients receive needed care without the cost of traveling, patients can be checked on more frequently, and</a:t>
            </a:r>
          </a:p>
          <a:p>
            <a:pPr marL="213026" indent="-213026">
              <a:buFont typeface="Arial" pitchFamily="34" charset="0"/>
              <a:buChar char="•"/>
              <a:defRPr/>
            </a:pPr>
            <a:r>
              <a:rPr lang="en-US" sz="1000" dirty="0"/>
              <a:t>More timely initiation of treatment, which can mean problems are addressed before they worsen and result in the need for hospitalization.</a:t>
            </a:r>
          </a:p>
          <a:p>
            <a:pPr>
              <a:defRPr/>
            </a:pPr>
            <a:endParaRPr lang="en-US" sz="1000" dirty="0"/>
          </a:p>
          <a:p>
            <a:pPr>
              <a:defRPr/>
            </a:pPr>
            <a:r>
              <a:rPr lang="en-US" sz="1000" dirty="0"/>
              <a:t>For example, in diagnostic evaluation, a medical consultation can be performed via a telecommunication system. With the use of equipment such as an online stethoscope, electronic examination is possible resulting in a diagnosis and decision regarding treatment. Telehealth provides the capability to perform an exam, make a more timely diagnosis, and institute treatment that might otherwise not have been received. This area of telehealth can improve health care quality and reduce disparities while also increasing convenience for patients.</a:t>
            </a:r>
          </a:p>
          <a:p>
            <a:pPr>
              <a:defRPr/>
            </a:pPr>
            <a:endParaRPr lang="en-US" sz="1000" dirty="0"/>
          </a:p>
          <a:p>
            <a:pPr>
              <a:defRPr/>
            </a:pPr>
            <a:r>
              <a:rPr lang="en-US" sz="1000" dirty="0"/>
              <a:t>Regarding patient monitoring and data exchange, Mostashari (2010), as a senior advisor from the Office of the National Coordinator, testified that “Home monitoring can place daily metrics of patients’ health—weight, blood pressure and other vital measures—in patients’ and providers’ hands,  improving chronic care management and patient engagement. Early detection of problems made possible with real time information, but not imaginable through office visits at six-month intervals, can help avoid unneeded hospitalizations for patients with heart failure and other chronic conditions. Secure sharing and remote reading of patient information such as radiographic images on high speed channels can improve care coordination and reduce the risk of medical errors” (p. 4).</a:t>
            </a:r>
          </a:p>
          <a:p>
            <a:pPr>
              <a:defRPr/>
            </a:pPr>
            <a:endParaRPr lang="en-US" sz="1100" dirty="0"/>
          </a:p>
        </p:txBody>
      </p:sp>
      <p:sp>
        <p:nvSpPr>
          <p:cNvPr id="327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F0D7A34-E46D-47D0-85A4-2D81E98EF297}"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2731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930275" y="3449217"/>
            <a:ext cx="7435850" cy="2760662"/>
          </a:xfrm>
          <a:solidFill>
            <a:schemeClr val="bg2"/>
          </a:solidFill>
        </p:spPr>
        <p:txBody>
          <a:bodyPr wrap="square" lIns="83622" tIns="41811" rIns="83622" bIns="41811" numCol="1" anchor="t" anchorCtr="0" compatLnSpc="1">
            <a:prstTxWarp prst="textNoShape">
              <a:avLst/>
            </a:prstTxWarp>
          </a:bodyPr>
          <a:lstStyle/>
          <a:p>
            <a:pPr>
              <a:defRPr/>
            </a:pPr>
            <a:r>
              <a:rPr lang="en-US" b="1" dirty="0"/>
              <a:t>Slide Notes: </a:t>
            </a:r>
          </a:p>
          <a:p>
            <a:pPr>
              <a:defRPr/>
            </a:pPr>
            <a:r>
              <a:rPr lang="en-US" dirty="0"/>
              <a:t>The previous few slides provided some examples of the benefits of telehealth from the perspective of the general areas where telehealth supports clinical care. Looking at telehealth from a different view, that is the effectiveness and economic benefits, Miller and Young (as cited in Hebda, Czar &amp; Mascara, 1998) state the following advantages of telehealth:</a:t>
            </a:r>
          </a:p>
          <a:p>
            <a:pPr>
              <a:defRPr/>
            </a:pPr>
            <a:endParaRPr lang="en-US" dirty="0"/>
          </a:p>
          <a:p>
            <a:pPr marL="159770" indent="-159770">
              <a:buFont typeface="Arial" pitchFamily="34" charset="0"/>
              <a:buChar char="•"/>
              <a:defRPr/>
            </a:pPr>
            <a:r>
              <a:rPr lang="en-US" dirty="0"/>
              <a:t>“Greater access to care provides earlier treatment for the client, reducing the number of interventions required.</a:t>
            </a:r>
          </a:p>
          <a:p>
            <a:pPr marL="159770" indent="-159770">
              <a:buFont typeface="Arial" pitchFamily="34" charset="0"/>
              <a:buChar char="•"/>
              <a:defRPr/>
            </a:pPr>
            <a:r>
              <a:rPr lang="en-US" dirty="0"/>
              <a:t>Treatment can be provided closer to home, often eliminating costly travel and greater urban medical costs. Video consultations between a rural clinic and a specialist can eliminate sometimes prohibitive travel for patients.</a:t>
            </a:r>
          </a:p>
          <a:p>
            <a:pPr marL="159770" indent="-159770">
              <a:buFont typeface="Arial" pitchFamily="34" charset="0"/>
              <a:buChar char="•"/>
              <a:defRPr/>
            </a:pPr>
            <a:r>
              <a:rPr lang="en-US" dirty="0"/>
              <a:t>Home monitoring can eliminate unnecessary visits by a nurse to the home or by the client to the emergency room.</a:t>
            </a:r>
          </a:p>
          <a:p>
            <a:pPr marL="159770" indent="-159770">
              <a:buFont typeface="Arial" pitchFamily="34" charset="0"/>
              <a:buChar char="•"/>
              <a:defRPr/>
            </a:pPr>
            <a:r>
              <a:rPr lang="en-US" dirty="0"/>
              <a:t>Specialists’ advice is more easily accessible, improving the quality of care” (p. 251).</a:t>
            </a:r>
          </a:p>
          <a:p>
            <a:pPr>
              <a:defRPr/>
            </a:pPr>
            <a:endParaRPr lang="en-US" dirty="0"/>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63B9B6A-0180-47B6-A059-739CFFDC19D2}"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65162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930275" y="3403750"/>
            <a:ext cx="7435850" cy="2760662"/>
          </a:xfrm>
          <a:solidFill>
            <a:schemeClr val="bg2"/>
          </a:solidFill>
        </p:spPr>
        <p:txBody>
          <a:bodyPr wrap="square" lIns="83622" tIns="41811" rIns="83622" bIns="41811" numCol="1" anchor="t" anchorCtr="0" compatLnSpc="1">
            <a:prstTxWarp prst="textNoShape">
              <a:avLst/>
            </a:prstTxWarp>
          </a:bodyPr>
          <a:lstStyle/>
          <a:p>
            <a:pPr>
              <a:defRPr/>
            </a:pPr>
            <a:r>
              <a:rPr lang="en-US" b="1" dirty="0"/>
              <a:t>Slide Notes:</a:t>
            </a:r>
          </a:p>
          <a:p>
            <a:pPr>
              <a:defRPr/>
            </a:pPr>
            <a:endParaRPr lang="en-US" b="1" dirty="0"/>
          </a:p>
          <a:p>
            <a:pPr>
              <a:defRPr/>
            </a:pPr>
            <a:r>
              <a:rPr lang="en-US" dirty="0"/>
              <a:t>Additional advantages of Telehealth that Miller and Young (as cited in Hebda, Czar &amp; Mascara, 1998) identified are:</a:t>
            </a:r>
          </a:p>
          <a:p>
            <a:pPr>
              <a:defRPr/>
            </a:pPr>
            <a:endParaRPr lang="en-US" dirty="0"/>
          </a:p>
          <a:p>
            <a:pPr marL="159770" indent="-159770">
              <a:buFont typeface="Arial" pitchFamily="34" charset="0"/>
              <a:buChar char="•"/>
              <a:defRPr/>
            </a:pPr>
            <a:r>
              <a:rPr lang="en-US" dirty="0"/>
              <a:t>“Physician extenders such as physician assistants and nurse practitioners can provide care in remote locations, with the assurance of physician availability if needed.</a:t>
            </a:r>
          </a:p>
          <a:p>
            <a:pPr marL="159770" indent="-159770">
              <a:buFont typeface="Arial" pitchFamily="34" charset="0"/>
              <a:buChar char="•"/>
              <a:defRPr/>
            </a:pPr>
            <a:r>
              <a:rPr lang="en-US" dirty="0"/>
              <a:t>Continuous care is provided through use of local practitioners delivering immediate and follow-up care.</a:t>
            </a:r>
          </a:p>
          <a:p>
            <a:pPr marL="159770" indent="-159770">
              <a:buFont typeface="Arial" pitchFamily="34" charset="0"/>
              <a:buChar char="•"/>
              <a:defRPr/>
            </a:pPr>
            <a:r>
              <a:rPr lang="en-US" dirty="0"/>
              <a:t>Videoconferencing opens up new possibilities for continuing education for isolated or rural health practitioners who may not be able to leave a rural practice to take part in professional meetings or educational courses.</a:t>
            </a:r>
          </a:p>
          <a:p>
            <a:pPr marL="159770" indent="-159770">
              <a:buFont typeface="Arial" pitchFamily="34" charset="0"/>
              <a:buChar char="•"/>
              <a:defRPr/>
            </a:pPr>
            <a:r>
              <a:rPr lang="en-US" dirty="0"/>
              <a:t>Videoconferencing can also provide education to clients at home and in rural settings” (p. 251).</a:t>
            </a:r>
          </a:p>
          <a:p>
            <a:pPr>
              <a:defRPr/>
            </a:pPr>
            <a:endParaRPr 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0D5C5E7-029D-4703-86B9-6764B6DF1F3E}"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25687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4495800" y="6621716"/>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8" name="Text Placeholder 22">
            <a:extLst>
              <a:ext uri="{FF2B5EF4-FFF2-40B4-BE49-F238E27FC236}">
                <a16:creationId xmlns:a16="http://schemas.microsoft.com/office/drawing/2014/main" id="{21036743-D288-D347-9A90-1BC024588E96}"/>
              </a:ext>
            </a:extLst>
          </p:cNvPr>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Slide Number Placeholder 1">
            <a:extLst>
              <a:ext uri="{FF2B5EF4-FFF2-40B4-BE49-F238E27FC236}">
                <a16:creationId xmlns:a16="http://schemas.microsoft.com/office/drawing/2014/main" id="{EBF5CD43-4A30-5247-A05F-012ED947E561}"/>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ONC Lectur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D236989D-8149-456E-B8E2-34A0D98F461A}" type="slidenum">
              <a:rPr lang="en-US" altLang="en-US" smtClean="0"/>
              <a:pPr/>
              <a:t>‹#›</a:t>
            </a:fld>
            <a:endParaRPr lang="en-US" altLang="en-US" dirty="0"/>
          </a:p>
        </p:txBody>
      </p:sp>
    </p:spTree>
    <p:extLst>
      <p:ext uri="{BB962C8B-B14F-4D97-AF65-F5344CB8AC3E}">
        <p14:creationId xmlns:p14="http://schemas.microsoft.com/office/powerpoint/2010/main" val="2681607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D236989D-8149-456E-B8E2-34A0D98F461A}" type="slidenum">
              <a:rPr lang="en-US" altLang="en-US" smtClean="0"/>
              <a:pPr/>
              <a:t>‹#›</a:t>
            </a:fld>
            <a:endParaRPr lang="en-US" altLang="en-US" dirty="0"/>
          </a:p>
        </p:txBody>
      </p:sp>
    </p:spTree>
    <p:extLst>
      <p:ext uri="{BB962C8B-B14F-4D97-AF65-F5344CB8AC3E}">
        <p14:creationId xmlns:p14="http://schemas.microsoft.com/office/powerpoint/2010/main" val="27111042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D236989D-8149-456E-B8E2-34A0D98F461A}" type="slidenum">
              <a:rPr lang="en-US" altLang="en-US" smtClean="0"/>
              <a:pPr/>
              <a:t>‹#›</a:t>
            </a:fld>
            <a:endParaRPr lang="en-US" altLang="en-US" dirty="0"/>
          </a:p>
        </p:txBody>
      </p:sp>
    </p:spTree>
    <p:extLst>
      <p:ext uri="{BB962C8B-B14F-4D97-AF65-F5344CB8AC3E}">
        <p14:creationId xmlns:p14="http://schemas.microsoft.com/office/powerpoint/2010/main" val="4169748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4495800" y="6621716"/>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F63283D-7B66-364C-96F1-46EF79EAA5E8}"/>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648">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39A84A6-6CA0-C64C-B871-E98E9D5C2EB6}"/>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References">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23303"/>
            <a:ext cx="9147783" cy="509498"/>
          </a:xfrm>
          <a:prstGeom prst="rect">
            <a:avLst/>
          </a:prstGeom>
        </p:spPr>
        <p:txBody>
          <a:bodyPr/>
          <a:lstStyle>
            <a:lvl1pPr>
              <a:defRPr sz="2400" b="1">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1769782"/>
            <a:ext cx="9351109" cy="4245328"/>
          </a:xfrm>
          <a:prstGeom prst="rect">
            <a:avLst/>
          </a:prstGeom>
        </p:spPr>
        <p:txBody>
          <a:bodyPr/>
          <a:lstStyle>
            <a:lvl1pPr marL="460375" indent="-447675">
              <a:tabLst/>
              <a:defRPr sz="20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0"/>
            <a:endParaRPr lang="en-US" dirty="0"/>
          </a:p>
          <a:p>
            <a:pPr lvl="0"/>
            <a:endParaRPr lang="en-US" dirty="0"/>
          </a:p>
        </p:txBody>
      </p:sp>
      <p:sp>
        <p:nvSpPr>
          <p:cNvPr id="2" name="Slide Number Placeholder 1">
            <a:extLst>
              <a:ext uri="{FF2B5EF4-FFF2-40B4-BE49-F238E27FC236}">
                <a16:creationId xmlns:a16="http://schemas.microsoft.com/office/drawing/2014/main" id="{D7DA2968-D84C-6841-8AC9-33C409A6C59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095565434"/>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91F23CA4-34A0-9144-A097-0280F02F5A68}"/>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Slide Number Placeholder 4">
            <a:extLst>
              <a:ext uri="{FF2B5EF4-FFF2-40B4-BE49-F238E27FC236}">
                <a16:creationId xmlns:a16="http://schemas.microsoft.com/office/drawing/2014/main" id="{1150A449-FC3A-3843-9232-9FB5E795E9C0}"/>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5A6BC32F-955E-B546-8977-AF9C0B436D1C}"/>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5">
            <a:extLst>
              <a:ext uri="{FF2B5EF4-FFF2-40B4-BE49-F238E27FC236}">
                <a16:creationId xmlns:a16="http://schemas.microsoft.com/office/drawing/2014/main" id="{FCB1B230-00FB-184B-967E-F9283C63A925}"/>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93" r:id="rId6"/>
    <p:sldLayoutId id="2147483682" r:id="rId7"/>
    <p:sldLayoutId id="2147483683" r:id="rId8"/>
    <p:sldLayoutId id="2147483684" r:id="rId9"/>
    <p:sldLayoutId id="2147483685" r:id="rId10"/>
    <p:sldLayoutId id="2147483686" r:id="rId11"/>
    <p:sldLayoutId id="2147483662" r:id="rId12"/>
    <p:sldLayoutId id="2147483669" r:id="rId13"/>
    <p:sldLayoutId id="2147483689" r:id="rId14"/>
    <p:sldLayoutId id="2147483690" r:id="rId15"/>
    <p:sldLayoutId id="2147483691" r:id="rId16"/>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www.fhin.net/pdf/archive/FLHIEplan/comments/FHIMA.pdf"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www.who.int/sustainable-development/health-sector/strategies/telehealth/en/"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2845473"/>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Telehealth</a:t>
            </a:r>
          </a:p>
          <a:p>
            <a:endParaRPr lang="en-US" kern="0" dirty="0"/>
          </a:p>
        </p:txBody>
      </p:sp>
      <p:sp>
        <p:nvSpPr>
          <p:cNvPr id="6"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36989D-8149-456E-B8E2-34A0D98F461A}" type="slidenum">
              <a:rPr lang="en-US" altLang="en-US" smtClean="0"/>
              <a:pPr/>
              <a:t>10</a:t>
            </a:fld>
            <a:endParaRPr lang="en-US" altLang="en-US"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182441" y="1220130"/>
            <a:ext cx="7693518" cy="5332141"/>
          </a:xfrm>
          <a:prstGeom prst="rect">
            <a:avLst/>
          </a:prstGeom>
          <a:effectLst/>
        </p:spPr>
      </p:pic>
      <p:sp>
        <p:nvSpPr>
          <p:cNvPr id="6" name="TextBox 5"/>
          <p:cNvSpPr txBox="1"/>
          <p:nvPr/>
        </p:nvSpPr>
        <p:spPr>
          <a:xfrm>
            <a:off x="808819" y="7063376"/>
            <a:ext cx="8453291" cy="307777"/>
          </a:xfrm>
          <a:prstGeom prst="rect">
            <a:avLst/>
          </a:prstGeom>
          <a:noFill/>
        </p:spPr>
        <p:txBody>
          <a:bodyPr wrap="square" rtlCol="0">
            <a:spAutoFit/>
          </a:bodyPr>
          <a:lstStyle/>
          <a:p>
            <a:pPr algn="ctr"/>
            <a:r>
              <a:rPr lang="en-US" sz="1400" dirty="0">
                <a:latin typeface="Century Gothic" panose="020B0502020202020204" pitchFamily="34" charset="0"/>
                <a:cs typeface="Arial" pitchFamily="34" charset="0"/>
              </a:rPr>
              <a:t>Photo: © 2015 Girdhari Bora for IntraHealth International, courtesy of Photoshare</a:t>
            </a:r>
          </a:p>
        </p:txBody>
      </p:sp>
    </p:spTree>
    <p:extLst>
      <p:ext uri="{BB962C8B-B14F-4D97-AF65-F5344CB8AC3E}">
        <p14:creationId xmlns:p14="http://schemas.microsoft.com/office/powerpoint/2010/main" val="1246468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lstStyle/>
          <a:p>
            <a:r>
              <a:rPr lang="en-US" altLang="en-US" dirty="0"/>
              <a:t>Telehealth</a:t>
            </a:r>
          </a:p>
        </p:txBody>
      </p:sp>
      <p:sp>
        <p:nvSpPr>
          <p:cNvPr id="17411" name="Content Placeholder 7"/>
          <p:cNvSpPr>
            <a:spLocks noGrp="1"/>
          </p:cNvSpPr>
          <p:nvPr>
            <p:ph type="body" sz="quarter" idx="10"/>
          </p:nvPr>
        </p:nvSpPr>
        <p:spPr>
          <a:xfrm>
            <a:off x="406625" y="2133599"/>
            <a:ext cx="9147783" cy="2884449"/>
          </a:xfrm>
        </p:spPr>
        <p:txBody>
          <a:bodyPr/>
          <a:lstStyle/>
          <a:p>
            <a:pPr>
              <a:spcAft>
                <a:spcPts val="1200"/>
              </a:spcAft>
            </a:pPr>
            <a:r>
              <a:rPr lang="en-US" altLang="en-US" dirty="0"/>
              <a:t>Characteristics </a:t>
            </a:r>
          </a:p>
          <a:p>
            <a:pPr lvl="1">
              <a:spcBef>
                <a:spcPts val="0"/>
              </a:spcBef>
              <a:spcAft>
                <a:spcPts val="1200"/>
              </a:spcAft>
            </a:pPr>
            <a:r>
              <a:rPr lang="en-US" altLang="en-US" dirty="0"/>
              <a:t>Well-integrated in existing procedures</a:t>
            </a:r>
          </a:p>
          <a:p>
            <a:pPr lvl="1">
              <a:spcBef>
                <a:spcPts val="0"/>
              </a:spcBef>
              <a:spcAft>
                <a:spcPts val="1200"/>
              </a:spcAft>
            </a:pPr>
            <a:r>
              <a:rPr lang="en-US" altLang="en-US" dirty="0"/>
              <a:t>Uses existing infrastructure where possible</a:t>
            </a:r>
          </a:p>
          <a:p>
            <a:pPr lvl="1">
              <a:spcBef>
                <a:spcPts val="0"/>
              </a:spcBef>
              <a:spcAft>
                <a:spcPts val="1200"/>
              </a:spcAft>
            </a:pPr>
            <a:r>
              <a:rPr lang="en-US" altLang="en-US" dirty="0"/>
              <a:t>Provides obvious improvement over alternative mechanisms</a:t>
            </a:r>
          </a:p>
          <a:p>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0ECDC960-7E62-41BF-8A05-F6599769BBD3}" type="slidenum">
              <a:rPr lang="en-US" altLang="en-US" smtClean="0"/>
              <a:pPr/>
              <a:t>11</a:t>
            </a:fld>
            <a:endParaRPr lang="en-US" altLang="en-US" dirty="0"/>
          </a:p>
        </p:txBody>
      </p:sp>
    </p:spTree>
    <p:extLst>
      <p:ext uri="{BB962C8B-B14F-4D97-AF65-F5344CB8AC3E}">
        <p14:creationId xmlns:p14="http://schemas.microsoft.com/office/powerpoint/2010/main" val="2638574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lstStyle/>
          <a:p>
            <a:r>
              <a:rPr lang="en-US" altLang="en-US" dirty="0"/>
              <a:t>Role of Smart Technology in the Home</a:t>
            </a:r>
          </a:p>
        </p:txBody>
      </p:sp>
      <p:sp>
        <p:nvSpPr>
          <p:cNvPr id="19459" name="Content Placeholder 7"/>
          <p:cNvSpPr>
            <a:spLocks noGrp="1"/>
          </p:cNvSpPr>
          <p:nvPr>
            <p:ph type="body" sz="quarter" idx="10"/>
          </p:nvPr>
        </p:nvSpPr>
        <p:spPr/>
        <p:txBody>
          <a:bodyPr/>
          <a:lstStyle/>
          <a:p>
            <a:pPr>
              <a:spcAft>
                <a:spcPts val="1200"/>
              </a:spcAft>
            </a:pPr>
            <a:r>
              <a:rPr lang="en-US" altLang="en-US" dirty="0"/>
              <a:t>Telehealth</a:t>
            </a:r>
          </a:p>
          <a:p>
            <a:pPr>
              <a:spcAft>
                <a:spcPts val="1200"/>
              </a:spcAft>
            </a:pPr>
            <a:r>
              <a:rPr lang="en-US" altLang="en-US" dirty="0"/>
              <a:t>Remote patient monitoring</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493B6A-18EB-4705-A91A-04102BCB8D89}" type="slidenum">
              <a:rPr lang="en-US" altLang="en-US">
                <a:solidFill>
                  <a:srgbClr val="898989"/>
                </a:solidFill>
              </a:rPr>
              <a:pPr eaLnBrk="1" hangingPunct="1"/>
              <a:t>12</a:t>
            </a:fld>
            <a:endParaRPr lang="en-US" altLang="en-US" dirty="0">
              <a:solidFill>
                <a:srgbClr val="898989"/>
              </a:solidFill>
            </a:endParaRPr>
          </a:p>
        </p:txBody>
      </p:sp>
    </p:spTree>
    <p:extLst>
      <p:ext uri="{BB962C8B-B14F-4D97-AF65-F5344CB8AC3E}">
        <p14:creationId xmlns:p14="http://schemas.microsoft.com/office/powerpoint/2010/main" val="3735445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6"/>
          <p:cNvSpPr>
            <a:spLocks noGrp="1"/>
          </p:cNvSpPr>
          <p:nvPr>
            <p:ph type="title"/>
          </p:nvPr>
        </p:nvSpPr>
        <p:spPr/>
        <p:txBody>
          <a:bodyPr/>
          <a:lstStyle/>
          <a:p>
            <a:r>
              <a:rPr lang="en-US" altLang="en-US" dirty="0"/>
              <a:t>Smart Technology in Use</a:t>
            </a:r>
          </a:p>
        </p:txBody>
      </p:sp>
      <p:sp>
        <p:nvSpPr>
          <p:cNvPr id="20483" name="Content Placeholder 7"/>
          <p:cNvSpPr>
            <a:spLocks noGrp="1"/>
          </p:cNvSpPr>
          <p:nvPr>
            <p:ph type="body" sz="quarter" idx="10"/>
          </p:nvPr>
        </p:nvSpPr>
        <p:spPr/>
        <p:txBody>
          <a:bodyPr/>
          <a:lstStyle/>
          <a:p>
            <a:pPr>
              <a:spcAft>
                <a:spcPts val="1200"/>
              </a:spcAft>
            </a:pPr>
            <a:r>
              <a:rPr lang="en-US" altLang="en-US" dirty="0"/>
              <a:t>Diabetes self-management</a:t>
            </a:r>
          </a:p>
          <a:p>
            <a:pPr lvl="1">
              <a:spcBef>
                <a:spcPts val="0"/>
              </a:spcBef>
              <a:spcAft>
                <a:spcPts val="1200"/>
              </a:spcAft>
            </a:pPr>
            <a:r>
              <a:rPr lang="en-US" altLang="en-US" dirty="0"/>
              <a:t>Smart phones</a:t>
            </a:r>
          </a:p>
          <a:p>
            <a:pPr lvl="1">
              <a:spcBef>
                <a:spcPts val="0"/>
              </a:spcBef>
              <a:spcAft>
                <a:spcPts val="1200"/>
              </a:spcAft>
            </a:pPr>
            <a:r>
              <a:rPr lang="en-US" altLang="en-US" dirty="0"/>
              <a:t>Application software</a:t>
            </a:r>
          </a:p>
          <a:p>
            <a:pPr lvl="1">
              <a:spcBef>
                <a:spcPts val="0"/>
              </a:spcBef>
              <a:spcAft>
                <a:spcPts val="1200"/>
              </a:spcAft>
            </a:pPr>
            <a:r>
              <a:rPr lang="en-US" altLang="en-US" dirty="0"/>
              <a:t>Wearables</a:t>
            </a:r>
          </a:p>
          <a:p>
            <a:pPr marL="377190" lvl="1"/>
            <a:endParaRPr lang="en-US" altLang="en-US" dirty="0"/>
          </a:p>
          <a:p>
            <a:pPr>
              <a:buFont typeface="Arial" panose="020B0604020202020204" pitchFamily="34" charset="0"/>
              <a:buNone/>
            </a:pPr>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A6D8246-B397-47DB-B1B2-001DE4EC54A1}" type="slidenum">
              <a:rPr lang="en-US" altLang="en-US">
                <a:solidFill>
                  <a:srgbClr val="898989"/>
                </a:solidFill>
              </a:rPr>
              <a:pPr eaLnBrk="1" hangingPunct="1"/>
              <a:t>13</a:t>
            </a:fld>
            <a:endParaRPr lang="en-US" altLang="en-US" dirty="0">
              <a:solidFill>
                <a:srgbClr val="898989"/>
              </a:solidFill>
            </a:endParaRPr>
          </a:p>
        </p:txBody>
      </p:sp>
    </p:spTree>
    <p:extLst>
      <p:ext uri="{BB962C8B-B14F-4D97-AF65-F5344CB8AC3E}">
        <p14:creationId xmlns:p14="http://schemas.microsoft.com/office/powerpoint/2010/main" val="2650034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t>Telehealth</a:t>
            </a:r>
          </a:p>
        </p:txBody>
      </p:sp>
      <p:sp>
        <p:nvSpPr>
          <p:cNvPr id="21507" name="Content Placeholder 2"/>
          <p:cNvSpPr>
            <a:spLocks noGrp="1"/>
          </p:cNvSpPr>
          <p:nvPr>
            <p:ph type="body" sz="quarter" idx="10"/>
          </p:nvPr>
        </p:nvSpPr>
        <p:spPr>
          <a:xfrm>
            <a:off x="406625" y="2133600"/>
            <a:ext cx="9147783" cy="4078514"/>
          </a:xfrm>
        </p:spPr>
        <p:txBody>
          <a:bodyPr/>
          <a:lstStyle/>
          <a:p>
            <a:pPr>
              <a:spcAft>
                <a:spcPts val="1200"/>
              </a:spcAft>
            </a:pPr>
            <a:r>
              <a:rPr lang="en-US" altLang="en-US" dirty="0"/>
              <a:t>Patient monitoring systems</a:t>
            </a:r>
          </a:p>
          <a:p>
            <a:pPr lvl="1">
              <a:spcBef>
                <a:spcPts val="0"/>
              </a:spcBef>
              <a:spcAft>
                <a:spcPts val="1200"/>
              </a:spcAft>
            </a:pPr>
            <a:r>
              <a:rPr lang="en-US" altLang="en-US" dirty="0"/>
              <a:t>Purpose, attributes, and functions</a:t>
            </a:r>
          </a:p>
          <a:p>
            <a:pPr lvl="1">
              <a:spcBef>
                <a:spcPts val="0"/>
              </a:spcBef>
              <a:spcAft>
                <a:spcPts val="1200"/>
              </a:spcAft>
            </a:pPr>
            <a:r>
              <a:rPr lang="en-US" altLang="en-US" dirty="0"/>
              <a:t>Primary applications</a:t>
            </a:r>
          </a:p>
          <a:p>
            <a:pPr lvl="1">
              <a:spcBef>
                <a:spcPts val="0"/>
              </a:spcBef>
              <a:spcAft>
                <a:spcPts val="1200"/>
              </a:spcAft>
            </a:pPr>
            <a:r>
              <a:rPr lang="en-US" altLang="en-US" dirty="0"/>
              <a:t>Data integration and clinical decisions</a:t>
            </a:r>
          </a:p>
          <a:p>
            <a:pPr>
              <a:spcAft>
                <a:spcPts val="1200"/>
              </a:spcAft>
            </a:pPr>
            <a:r>
              <a:rPr lang="en-US" altLang="en-US" dirty="0"/>
              <a:t>Telehealth and clinical care</a:t>
            </a:r>
          </a:p>
          <a:p>
            <a:pPr>
              <a:spcAft>
                <a:spcPts val="1200"/>
              </a:spcAft>
            </a:pPr>
            <a:r>
              <a:rPr lang="en-US" altLang="en-US" dirty="0"/>
              <a:t>Benefits of telehealth</a:t>
            </a:r>
          </a:p>
          <a:p>
            <a:pPr>
              <a:spcAft>
                <a:spcPts val="1200"/>
              </a:spcAft>
            </a:pPr>
            <a:r>
              <a:rPr lang="en-US" altLang="en-US" dirty="0"/>
              <a:t>Smart technology in the home</a:t>
            </a:r>
          </a:p>
        </p:txBody>
      </p:sp>
      <p:sp>
        <p:nvSpPr>
          <p:cNvPr id="2" name="Text Placeholder 1">
            <a:extLst>
              <a:ext uri="{FF2B5EF4-FFF2-40B4-BE49-F238E27FC236}">
                <a16:creationId xmlns:a16="http://schemas.microsoft.com/office/drawing/2014/main" id="{5EA94F93-C80C-EB4C-B2C3-CC7A84B74353}"/>
              </a:ext>
            </a:extLst>
          </p:cNvPr>
          <p:cNvSpPr>
            <a:spLocks noGrp="1"/>
          </p:cNvSpPr>
          <p:nvPr>
            <p:ph type="body" sz="quarter" idx="11"/>
          </p:nvPr>
        </p:nvSpPr>
        <p:spPr/>
        <p:txBody>
          <a:bodyPr/>
          <a:lstStyle/>
          <a:p>
            <a:r>
              <a:rPr lang="en-US" b="1" dirty="0"/>
              <a:t>Summary</a:t>
            </a: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A5947B42-80E3-40F4-9F76-60DE294D45E7}" type="slidenum">
              <a:rPr lang="en-US" altLang="en-US" smtClean="0"/>
              <a:pPr/>
              <a:t>14</a:t>
            </a:fld>
            <a:endParaRPr lang="en-US" altLang="en-US" dirty="0"/>
          </a:p>
        </p:txBody>
      </p:sp>
    </p:spTree>
    <p:extLst>
      <p:ext uri="{BB962C8B-B14F-4D97-AF65-F5344CB8AC3E}">
        <p14:creationId xmlns:p14="http://schemas.microsoft.com/office/powerpoint/2010/main" val="1822093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altLang="en-US" dirty="0"/>
              <a:t>Telehealth </a:t>
            </a:r>
            <a:br>
              <a:rPr lang="en-US" altLang="en-US" dirty="0"/>
            </a:br>
            <a:endParaRPr lang="en-US" altLang="en-US" dirty="0"/>
          </a:p>
        </p:txBody>
      </p:sp>
      <p:sp>
        <p:nvSpPr>
          <p:cNvPr id="22531" name="Text Placeholder 2"/>
          <p:cNvSpPr>
            <a:spLocks noGrp="1"/>
          </p:cNvSpPr>
          <p:nvPr>
            <p:ph type="body" sz="quarter" idx="15"/>
          </p:nvPr>
        </p:nvSpPr>
        <p:spPr/>
        <p:txBody>
          <a:bodyPr/>
          <a:lstStyle/>
          <a:p>
            <a:r>
              <a:rPr lang="en-US" altLang="en-US" dirty="0"/>
              <a:t>References</a:t>
            </a:r>
          </a:p>
        </p:txBody>
      </p:sp>
      <p:sp>
        <p:nvSpPr>
          <p:cNvPr id="19" name="Content Placeholder 18">
            <a:extLst>
              <a:ext uri="{FF2B5EF4-FFF2-40B4-BE49-F238E27FC236}">
                <a16:creationId xmlns:a16="http://schemas.microsoft.com/office/drawing/2014/main" id="{287E2D41-A591-E145-8526-09F07632EA92}"/>
              </a:ext>
            </a:extLst>
          </p:cNvPr>
          <p:cNvSpPr>
            <a:spLocks noGrp="1"/>
          </p:cNvSpPr>
          <p:nvPr>
            <p:ph sz="quarter" idx="14"/>
          </p:nvPr>
        </p:nvSpPr>
        <p:spPr>
          <a:xfrm>
            <a:off x="417915" y="1769782"/>
            <a:ext cx="9351109" cy="5333545"/>
          </a:xfrm>
        </p:spPr>
        <p:txBody>
          <a:bodyPr/>
          <a:lstStyle/>
          <a:p>
            <a:pPr marL="0" lvl="1" indent="0">
              <a:lnSpc>
                <a:spcPct val="95000"/>
              </a:lnSpc>
              <a:spcAft>
                <a:spcPts val="600"/>
              </a:spcAft>
              <a:buNone/>
            </a:pPr>
            <a:r>
              <a:rPr lang="en-US" altLang="en-US" sz="1400" dirty="0"/>
              <a:t>American Telemedicine Association. (n.d.). Telemedicine/Telehealth terminology. Retrieved from http://www.americantelemed.org/files/public/standards/glossaryofterms.pdf </a:t>
            </a:r>
          </a:p>
          <a:p>
            <a:pPr marL="0" lvl="1" indent="0">
              <a:lnSpc>
                <a:spcPct val="95000"/>
              </a:lnSpc>
              <a:spcAft>
                <a:spcPts val="600"/>
              </a:spcAft>
              <a:buNone/>
            </a:pPr>
            <a:r>
              <a:rPr lang="en-US" altLang="en-US" sz="1400" dirty="0"/>
              <a:t>Center for Technology and Aging. (2011). Remote patient monitoring. Retrieved from http://www.techandaging.org/rpm_program_page.html</a:t>
            </a:r>
          </a:p>
          <a:p>
            <a:pPr marL="0" lvl="1" indent="0">
              <a:lnSpc>
                <a:spcPct val="95000"/>
              </a:lnSpc>
              <a:spcAft>
                <a:spcPts val="600"/>
              </a:spcAft>
              <a:buNone/>
            </a:pPr>
            <a:r>
              <a:rPr lang="en-US" altLang="en-US" sz="1400" dirty="0"/>
              <a:t>Centers for Medicare and Medicaid Service. (n.d.). Telemedicine. Retrieved from http://www.cms.gov/telemedicine/</a:t>
            </a:r>
          </a:p>
          <a:p>
            <a:pPr marL="0" lvl="1" indent="0">
              <a:lnSpc>
                <a:spcPct val="95000"/>
              </a:lnSpc>
              <a:spcAft>
                <a:spcPts val="600"/>
              </a:spcAft>
              <a:buNone/>
            </a:pPr>
            <a:r>
              <a:rPr lang="en-US" altLang="en-US" sz="1400" dirty="0"/>
              <a:t>American Health Information Management Association. Florida Health Information Management Association comments on the Florida HIE Plan Overview. (2009). Retrieved from </a:t>
            </a:r>
            <a:r>
              <a:rPr lang="en-US" altLang="en-US" sz="1400" dirty="0">
                <a:hlinkClick r:id="rId3"/>
              </a:rPr>
              <a:t>http://www.fhin.net/pdf/archive/FLHIEplan/comments/FHIMA.pdf</a:t>
            </a:r>
            <a:endParaRPr lang="en-US" altLang="en-US" sz="1400" dirty="0"/>
          </a:p>
          <a:p>
            <a:pPr marL="0" lvl="1" indent="0">
              <a:lnSpc>
                <a:spcPct val="95000"/>
              </a:lnSpc>
              <a:spcAft>
                <a:spcPts val="600"/>
              </a:spcAft>
              <a:buNone/>
            </a:pPr>
            <a:r>
              <a:rPr lang="en-US" altLang="en-US" sz="1400" dirty="0"/>
              <a:t>Goedert, J. (2010, October 14). AT&amp;T to use, market diabetes tool. HealthData Management. Retrieved from http://www.healthdatamanagement.com/news/health-care-technology-news-diabetes-smart-phone-mobile-41164-1.html</a:t>
            </a:r>
          </a:p>
          <a:p>
            <a:pPr marL="0" lvl="1" indent="0">
              <a:lnSpc>
                <a:spcPct val="95000"/>
              </a:lnSpc>
              <a:spcAft>
                <a:spcPts val="600"/>
              </a:spcAft>
              <a:buNone/>
            </a:pPr>
            <a:r>
              <a:rPr lang="en-US" altLang="en-US" sz="1400" dirty="0"/>
              <a:t>Health Resources and Services Administration. (n.d.). Telehealth. Retrieved from http://www.hrsa.gov/telehealth/default.htm</a:t>
            </a:r>
          </a:p>
          <a:p>
            <a:pPr marL="0" lvl="1" indent="0">
              <a:lnSpc>
                <a:spcPct val="95000"/>
              </a:lnSpc>
              <a:spcAft>
                <a:spcPts val="600"/>
              </a:spcAft>
              <a:buNone/>
            </a:pPr>
            <a:r>
              <a:rPr lang="en-US" altLang="en-US" sz="1400" dirty="0"/>
              <a:t>Hebda, T., Czar, P., &amp; Mascara, C. (1998). </a:t>
            </a:r>
            <a:r>
              <a:rPr lang="en-US" altLang="en-US" sz="1400" i="1" dirty="0"/>
              <a:t>Handbook of informatics for nurses and health care professionals.</a:t>
            </a:r>
            <a:r>
              <a:rPr lang="en-US" altLang="en-US" sz="1400" dirty="0"/>
              <a:t> Menlo Park, CA: Addison-Wesley. </a:t>
            </a:r>
          </a:p>
          <a:p>
            <a:pPr marL="0" lvl="1" indent="0">
              <a:lnSpc>
                <a:spcPct val="95000"/>
              </a:lnSpc>
              <a:spcAft>
                <a:spcPts val="600"/>
              </a:spcAft>
              <a:buNone/>
            </a:pPr>
            <a:r>
              <a:rPr lang="en-US" altLang="en-US" sz="1400" dirty="0"/>
              <a:t>Miller, L. M., &amp; Young, K.M. (2000). Telehealth. In Young, K. M. (Ed.), </a:t>
            </a:r>
            <a:r>
              <a:rPr lang="en-US" altLang="en-US" sz="1400" i="1" dirty="0"/>
              <a:t>Informatics for healthcare professionals </a:t>
            </a:r>
            <a:r>
              <a:rPr lang="en-US" altLang="en-US" sz="1400" dirty="0"/>
              <a:t>(pp. 221-233). Philadelphia, PA: F. A. Davis Company.</a:t>
            </a:r>
          </a:p>
          <a:p>
            <a:pPr marL="0" lvl="1" indent="0">
              <a:lnSpc>
                <a:spcPct val="95000"/>
              </a:lnSpc>
              <a:spcAft>
                <a:spcPts val="600"/>
              </a:spcAft>
              <a:buNone/>
            </a:pPr>
            <a:r>
              <a:rPr lang="en-US" altLang="en-US" sz="1400" dirty="0"/>
              <a:t>Mostashari, F. (201, April 22). Testimony on aging in place: The national broadband plan and bringing health care technology home. Retrieved from http://aging.senate.gov/events/hr220fm.pdf</a:t>
            </a:r>
          </a:p>
          <a:p>
            <a:pPr marL="0" lvl="1" indent="0">
              <a:lnSpc>
                <a:spcPct val="95000"/>
              </a:lnSpc>
              <a:spcAft>
                <a:spcPts val="600"/>
              </a:spcAft>
              <a:buNone/>
            </a:pPr>
            <a:r>
              <a:rPr lang="en-US" altLang="en-US" sz="1400" dirty="0"/>
              <a:t>Nelson, R. (2012). Exploring mobile health consumer trends. </a:t>
            </a:r>
            <a:r>
              <a:rPr lang="en-US" altLang="en-US" sz="1400" i="1" dirty="0"/>
              <a:t>Clinical Informatics Insights. </a:t>
            </a:r>
            <a:r>
              <a:rPr lang="en-US" altLang="en-US" sz="1400" dirty="0"/>
              <a:t>Retrieved from https://www.himss.org/news/exploring-mobile-health-consumer-trends?ItemNumber=4574</a:t>
            </a:r>
            <a:endParaRPr lang="en-US" sz="1600" dirty="0"/>
          </a:p>
        </p:txBody>
      </p:sp>
      <p:sp>
        <p:nvSpPr>
          <p:cNvPr id="6" name="Slide Number Placeholder 5"/>
          <p:cNvSpPr>
            <a:spLocks noGrp="1"/>
          </p:cNvSpPr>
          <p:nvPr>
            <p:ph type="sldNum" sz="quarter" idx="16"/>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2522BACB-EA99-4131-BB79-040E9E09B7DC}" type="slidenum">
              <a:rPr lang="en-US" altLang="en-US" smtClean="0"/>
              <a:pPr/>
              <a:t>15</a:t>
            </a:fld>
            <a:endParaRPr lang="en-US" altLang="en-US" dirty="0"/>
          </a:p>
        </p:txBody>
      </p:sp>
    </p:spTree>
    <p:extLst>
      <p:ext uri="{BB962C8B-B14F-4D97-AF65-F5344CB8AC3E}">
        <p14:creationId xmlns:p14="http://schemas.microsoft.com/office/powerpoint/2010/main" val="3902849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4495800" y="6621716"/>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4" name="Text Placeholder 3">
            <a:extLst>
              <a:ext uri="{FF2B5EF4-FFF2-40B4-BE49-F238E27FC236}">
                <a16:creationId xmlns:a16="http://schemas.microsoft.com/office/drawing/2014/main" id="{6E3892FB-7E80-E144-A030-648D2375B13C}"/>
              </a:ext>
            </a:extLst>
          </p:cNvPr>
          <p:cNvSpPr>
            <a:spLocks noGrp="1"/>
          </p:cNvSpPr>
          <p:nvPr>
            <p:ph type="body" sz="quarter" idx="10"/>
          </p:nvPr>
        </p:nvSpPr>
        <p:spPr>
          <a:xfrm>
            <a:off x="767873" y="1699281"/>
            <a:ext cx="8647590" cy="720537"/>
          </a:xfrm>
        </p:spPr>
        <p:txBody>
          <a:bodyPr lIns="0"/>
          <a:lstStyle/>
          <a:p>
            <a:r>
              <a:rPr lang="en-US" sz="1200" dirty="0"/>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dirty="0"/>
          </a:p>
        </p:txBody>
      </p:sp>
      <p:sp>
        <p:nvSpPr>
          <p:cNvPr id="12"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extLst>
      <p:ext uri="{BB962C8B-B14F-4D97-AF65-F5344CB8AC3E}">
        <p14:creationId xmlns:p14="http://schemas.microsoft.com/office/powerpoint/2010/main" val="1931111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dirty="0"/>
              <a:t>Teleheath</a:t>
            </a:r>
          </a:p>
        </p:txBody>
      </p:sp>
      <p:sp>
        <p:nvSpPr>
          <p:cNvPr id="5123" name="Text Placeholder 3"/>
          <p:cNvSpPr>
            <a:spLocks noGrp="1"/>
          </p:cNvSpPr>
          <p:nvPr>
            <p:ph type="body" sz="quarter" idx="10"/>
          </p:nvPr>
        </p:nvSpPr>
        <p:spPr>
          <a:xfrm>
            <a:off x="406625" y="2133599"/>
            <a:ext cx="9147783" cy="3453161"/>
          </a:xfrm>
        </p:spPr>
        <p:txBody>
          <a:bodyPr/>
          <a:lstStyle/>
          <a:p>
            <a:pPr>
              <a:spcAft>
                <a:spcPts val="1200"/>
              </a:spcAft>
            </a:pPr>
            <a:r>
              <a:rPr lang="en-US" altLang="en-US" dirty="0"/>
              <a:t>Discuss how telehealth communication technologies support clinical care </a:t>
            </a:r>
          </a:p>
          <a:p>
            <a:pPr>
              <a:spcAft>
                <a:spcPts val="1200"/>
              </a:spcAft>
            </a:pPr>
            <a:r>
              <a:rPr lang="en-US" altLang="en-US" dirty="0"/>
              <a:t>Discuss the effectiveness and economic benefit of telehealth </a:t>
            </a:r>
          </a:p>
          <a:p>
            <a:pPr>
              <a:spcAft>
                <a:spcPts val="1200"/>
              </a:spcAft>
            </a:pPr>
            <a:r>
              <a:rPr lang="en-US" altLang="en-US" dirty="0"/>
              <a:t>Examine how smart technology in the home and remote links to health information systems can enhance the quality of patient care </a:t>
            </a:r>
          </a:p>
        </p:txBody>
      </p:sp>
      <p:sp>
        <p:nvSpPr>
          <p:cNvPr id="7" name="Text Placeholder 6">
            <a:extLst>
              <a:ext uri="{FF2B5EF4-FFF2-40B4-BE49-F238E27FC236}">
                <a16:creationId xmlns:a16="http://schemas.microsoft.com/office/drawing/2014/main" id="{DAE5676C-22CC-554F-B20B-3B03E4730292}"/>
              </a:ext>
            </a:extLst>
          </p:cNvPr>
          <p:cNvSpPr>
            <a:spLocks noGrp="1"/>
          </p:cNvSpPr>
          <p:nvPr>
            <p:ph type="body" sz="quarter" idx="11"/>
          </p:nvPr>
        </p:nvSpPr>
        <p:spPr/>
        <p:txBody>
          <a:bodyPr/>
          <a:lstStyle/>
          <a:p>
            <a:r>
              <a:rPr lang="en-US" b="1" dirty="0"/>
              <a:t>Learning Objectives</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D4AF94D8-D1C7-4354-A5D3-0FEC8BBFCF2C}" type="slidenum">
              <a:rPr lang="en-US" altLang="en-US" smtClean="0"/>
              <a:pPr/>
              <a:t>2</a:t>
            </a:fld>
            <a:endParaRPr lang="en-US" altLang="en-US" dirty="0"/>
          </a:p>
        </p:txBody>
      </p:sp>
    </p:spTree>
    <p:extLst>
      <p:ext uri="{BB962C8B-B14F-4D97-AF65-F5344CB8AC3E}">
        <p14:creationId xmlns:p14="http://schemas.microsoft.com/office/powerpoint/2010/main" val="2985918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p:txBody>
          <a:bodyPr/>
          <a:lstStyle/>
          <a:p>
            <a:r>
              <a:rPr lang="en-US" altLang="en-US" dirty="0"/>
              <a:t>mHealth Technologies</a:t>
            </a:r>
          </a:p>
        </p:txBody>
      </p:sp>
      <p:sp>
        <p:nvSpPr>
          <p:cNvPr id="7171" name="Content Placeholder 7"/>
          <p:cNvSpPr>
            <a:spLocks noGrp="1"/>
          </p:cNvSpPr>
          <p:nvPr>
            <p:ph type="body" sz="quarter" idx="10"/>
          </p:nvPr>
        </p:nvSpPr>
        <p:spPr>
          <a:xfrm>
            <a:off x="406625" y="2133600"/>
            <a:ext cx="9147783" cy="5334000"/>
          </a:xfrm>
        </p:spPr>
        <p:txBody>
          <a:bodyPr/>
          <a:lstStyle/>
          <a:p>
            <a:pPr>
              <a:spcAft>
                <a:spcPts val="1200"/>
              </a:spcAft>
              <a:defRPr/>
            </a:pPr>
            <a:r>
              <a:rPr lang="en-US" dirty="0"/>
              <a:t>Mobile phones and smartphones</a:t>
            </a:r>
          </a:p>
          <a:p>
            <a:pPr>
              <a:spcAft>
                <a:spcPts val="1200"/>
              </a:spcAft>
              <a:defRPr/>
            </a:pPr>
            <a:r>
              <a:rPr lang="en-US" dirty="0"/>
              <a:t>Personal digital or data assistants and palmtop computers</a:t>
            </a:r>
          </a:p>
          <a:p>
            <a:pPr>
              <a:spcAft>
                <a:spcPts val="1200"/>
              </a:spcAft>
              <a:defRPr/>
            </a:pPr>
            <a:r>
              <a:rPr lang="en-US" dirty="0"/>
              <a:t>Wireless tablet computers</a:t>
            </a:r>
          </a:p>
          <a:p>
            <a:pPr>
              <a:spcAft>
                <a:spcPts val="1200"/>
              </a:spcAft>
              <a:defRPr/>
            </a:pPr>
            <a:r>
              <a:rPr lang="en-US" dirty="0">
                <a:cs typeface="Arial" pitchFamily="34" charset="0"/>
              </a:rPr>
              <a:t>Wearable devices, such as watches, fitness monitors, wireless bio‐sensors, and wireless chronic disease monitoring devices</a:t>
            </a:r>
          </a:p>
          <a:p>
            <a:pPr>
              <a:spcAft>
                <a:spcPts val="1200"/>
              </a:spcAft>
              <a:defRPr/>
            </a:pPr>
            <a:r>
              <a:rPr lang="en-US" dirty="0">
                <a:cs typeface="Arial" pitchFamily="34" charset="0"/>
              </a:rPr>
              <a:t>mHealth applications</a:t>
            </a:r>
          </a:p>
          <a:p>
            <a:pPr>
              <a:defRPr/>
            </a:pPr>
            <a:endParaRPr lang="en-US" dirty="0">
              <a:cs typeface="Arial" pitchFamily="34" charset="0"/>
            </a:endParaRPr>
          </a:p>
          <a:p>
            <a:pPr marL="0" indent="0">
              <a:buNone/>
              <a:defRPr/>
            </a:pPr>
            <a:r>
              <a:rPr lang="en-US" sz="1540" dirty="0">
                <a:solidFill>
                  <a:prstClr val="black"/>
                </a:solidFill>
                <a:cs typeface="Arial" pitchFamily="34" charset="0"/>
              </a:rPr>
              <a:t>Source: Nelson, 2012, para. 2</a:t>
            </a:r>
            <a:endParaRPr lang="en-US"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00C7C3-FE09-4355-A072-989BAF82D135}" type="slidenum">
              <a:rPr lang="en-US" altLang="en-US">
                <a:solidFill>
                  <a:srgbClr val="898989"/>
                </a:solidFill>
              </a:rPr>
              <a:pPr eaLnBrk="1" hangingPunct="1"/>
              <a:t>3</a:t>
            </a:fld>
            <a:endParaRPr lang="en-US" altLang="en-US" dirty="0">
              <a:solidFill>
                <a:srgbClr val="898989"/>
              </a:solidFill>
            </a:endParaRPr>
          </a:p>
        </p:txBody>
      </p:sp>
    </p:spTree>
    <p:extLst>
      <p:ext uri="{BB962C8B-B14F-4D97-AF65-F5344CB8AC3E}">
        <p14:creationId xmlns:p14="http://schemas.microsoft.com/office/powerpoint/2010/main" val="1149309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B9F4A9E-E9AB-4641-87BD-BD24DD1A7566}"/>
              </a:ext>
            </a:extLst>
          </p:cNvPr>
          <p:cNvSpPr>
            <a:spLocks noGrp="1"/>
          </p:cNvSpPr>
          <p:nvPr>
            <p:ph type="body" sz="quarter" idx="10"/>
          </p:nvPr>
        </p:nvSpPr>
        <p:spPr/>
        <p:txBody>
          <a:bodyPr/>
          <a:lstStyle/>
          <a:p>
            <a:endParaRPr lang="en-US" dirty="0"/>
          </a:p>
        </p:txBody>
      </p:sp>
      <p:sp>
        <p:nvSpPr>
          <p:cNvPr id="4" name="Slide Number Placeholder 3"/>
          <p:cNvSpPr>
            <a:spLocks noGrp="1"/>
          </p:cNvSpPr>
          <p:nvPr>
            <p:ph type="sldNum" sz="quarter" idx="12"/>
          </p:nvPr>
        </p:nvSpPr>
        <p:spPr/>
        <p:txBody>
          <a:bodyPr/>
          <a:lstStyle/>
          <a:p>
            <a:fld id="{D236989D-8149-456E-B8E2-34A0D98F461A}" type="slidenum">
              <a:rPr lang="en-US" altLang="en-US" smtClean="0"/>
              <a:pPr/>
              <a:t>4</a:t>
            </a:fld>
            <a:endParaRPr lang="en-US" altLang="en-US"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0" y="1190824"/>
            <a:ext cx="10079247" cy="6694157"/>
          </a:xfrm>
          <a:prstGeom prst="rect">
            <a:avLst/>
          </a:prstGeom>
        </p:spPr>
      </p:pic>
    </p:spTree>
    <p:extLst>
      <p:ext uri="{BB962C8B-B14F-4D97-AF65-F5344CB8AC3E}">
        <p14:creationId xmlns:p14="http://schemas.microsoft.com/office/powerpoint/2010/main" val="1146445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a:t>Telehealth</a:t>
            </a:r>
          </a:p>
        </p:txBody>
      </p:sp>
      <p:sp>
        <p:nvSpPr>
          <p:cNvPr id="8195" name="Content Placeholder 5"/>
          <p:cNvSpPr>
            <a:spLocks noGrp="1"/>
          </p:cNvSpPr>
          <p:nvPr>
            <p:ph type="body" sz="quarter" idx="10"/>
          </p:nvPr>
        </p:nvSpPr>
        <p:spPr>
          <a:xfrm>
            <a:off x="406625" y="2133600"/>
            <a:ext cx="9147783" cy="3672114"/>
          </a:xfrm>
        </p:spPr>
        <p:txBody>
          <a:bodyPr/>
          <a:lstStyle/>
          <a:p>
            <a:r>
              <a:rPr lang="en-US" altLang="en-US" dirty="0"/>
              <a:t>World Health Organization definition:</a:t>
            </a:r>
          </a:p>
          <a:p>
            <a:pPr marL="347662" lvl="1" indent="0">
              <a:buNone/>
            </a:pPr>
            <a:r>
              <a:rPr lang="en-US" altLang="en-US" dirty="0"/>
              <a:t>“</a:t>
            </a:r>
            <a:r>
              <a:rPr lang="en-US" dirty="0"/>
              <a:t>Telehealth involves the use of telecommunications and virtual technology to deliver health care outside of traditional health-care facilities. Telehealth, which requires access only to telecommunications, is the most basic element of ‘eHealth,’ which uses a wider range of information and communication technologies (ICTs).”</a:t>
            </a:r>
          </a:p>
          <a:p>
            <a:pPr lvl="1"/>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3CAF3FFE-D2B3-4403-9E5D-F59024F0624F}" type="slidenum">
              <a:rPr lang="en-US" altLang="en-US" smtClean="0"/>
              <a:pPr/>
              <a:t>5</a:t>
            </a:fld>
            <a:endParaRPr lang="en-US" altLang="en-US" dirty="0"/>
          </a:p>
        </p:txBody>
      </p:sp>
      <p:sp>
        <p:nvSpPr>
          <p:cNvPr id="9" name="Rectangle 8">
            <a:extLst>
              <a:ext uri="{FF2B5EF4-FFF2-40B4-BE49-F238E27FC236}">
                <a16:creationId xmlns:a16="http://schemas.microsoft.com/office/drawing/2014/main" id="{40FBBDA5-B236-1347-AE16-73BFD602847B}"/>
              </a:ext>
            </a:extLst>
          </p:cNvPr>
          <p:cNvSpPr/>
          <p:nvPr/>
        </p:nvSpPr>
        <p:spPr>
          <a:xfrm>
            <a:off x="1034142" y="5953717"/>
            <a:ext cx="8520265" cy="523220"/>
          </a:xfrm>
          <a:prstGeom prst="rect">
            <a:avLst/>
          </a:prstGeom>
        </p:spPr>
        <p:txBody>
          <a:bodyPr wrap="square">
            <a:spAutoFit/>
          </a:bodyPr>
          <a:lstStyle/>
          <a:p>
            <a:r>
              <a:rPr lang="en-US" sz="1400" dirty="0">
                <a:latin typeface="Century Gothic" panose="020B0502020202020204" pitchFamily="34" charset="0"/>
              </a:rPr>
              <a:t>Source: World Health Organization (2018). Telehealth. Retrieved from: </a:t>
            </a:r>
            <a:r>
              <a:rPr lang="en-US" sz="1400" dirty="0">
                <a:latin typeface="Century Gothic" panose="020B0502020202020204" pitchFamily="34" charset="0"/>
                <a:hlinkClick r:id="rId3"/>
              </a:rPr>
              <a:t>http://www.who.int/sustainable-development/health-sector/strategies/telehealth/en/</a:t>
            </a:r>
            <a:r>
              <a:rPr lang="en-US" sz="1400" dirty="0">
                <a:latin typeface="Century Gothic" panose="020B0502020202020204" pitchFamily="34" charset="0"/>
              </a:rPr>
              <a:t> </a:t>
            </a:r>
          </a:p>
        </p:txBody>
      </p:sp>
    </p:spTree>
    <p:extLst>
      <p:ext uri="{BB962C8B-B14F-4D97-AF65-F5344CB8AC3E}">
        <p14:creationId xmlns:p14="http://schemas.microsoft.com/office/powerpoint/2010/main" val="410590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r>
              <a:rPr lang="en-US" altLang="en-US" dirty="0"/>
              <a:t>How Telehealth Supports Clinical Care </a:t>
            </a:r>
          </a:p>
        </p:txBody>
      </p:sp>
      <p:sp>
        <p:nvSpPr>
          <p:cNvPr id="11267" name="Content Placeholder 7"/>
          <p:cNvSpPr>
            <a:spLocks noGrp="1"/>
          </p:cNvSpPr>
          <p:nvPr>
            <p:ph type="body" sz="quarter" idx="10"/>
          </p:nvPr>
        </p:nvSpPr>
        <p:spPr/>
        <p:txBody>
          <a:bodyPr/>
          <a:lstStyle/>
          <a:p>
            <a:pPr>
              <a:spcAft>
                <a:spcPts val="1200"/>
              </a:spcAft>
            </a:pPr>
            <a:r>
              <a:rPr lang="en-US" altLang="en-US" dirty="0"/>
              <a:t>Long-distance clinical healthcare</a:t>
            </a:r>
          </a:p>
          <a:p>
            <a:pPr>
              <a:spcAft>
                <a:spcPts val="1200"/>
              </a:spcAft>
            </a:pPr>
            <a:r>
              <a:rPr lang="en-US" altLang="en-US" dirty="0"/>
              <a:t>Patient and professional health-related education</a:t>
            </a:r>
          </a:p>
          <a:p>
            <a:pPr>
              <a:spcAft>
                <a:spcPts val="1200"/>
              </a:spcAft>
            </a:pPr>
            <a:r>
              <a:rPr lang="en-US" altLang="en-US" dirty="0"/>
              <a:t>Public health and health administration</a:t>
            </a:r>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78D42152-6818-4C86-9EBA-36E8CA9D5182}" type="slidenum">
              <a:rPr lang="en-US" altLang="en-US" smtClean="0"/>
              <a:pPr/>
              <a:t>6</a:t>
            </a:fld>
            <a:endParaRPr lang="en-US" altLang="en-US" dirty="0"/>
          </a:p>
        </p:txBody>
      </p:sp>
    </p:spTree>
    <p:extLst>
      <p:ext uri="{BB962C8B-B14F-4D97-AF65-F5344CB8AC3E}">
        <p14:creationId xmlns:p14="http://schemas.microsoft.com/office/powerpoint/2010/main" val="14303399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US" altLang="en-US" dirty="0"/>
              <a:t>Telehealth</a:t>
            </a:r>
          </a:p>
        </p:txBody>
      </p:sp>
      <p:sp>
        <p:nvSpPr>
          <p:cNvPr id="12291" name="Content Placeholder 7"/>
          <p:cNvSpPr>
            <a:spLocks noGrp="1"/>
          </p:cNvSpPr>
          <p:nvPr>
            <p:ph type="body" sz="quarter" idx="10"/>
          </p:nvPr>
        </p:nvSpPr>
        <p:spPr/>
        <p:txBody>
          <a:bodyPr/>
          <a:lstStyle/>
          <a:p>
            <a:pPr>
              <a:spcAft>
                <a:spcPts val="1200"/>
              </a:spcAft>
            </a:pPr>
            <a:r>
              <a:rPr lang="en-US" altLang="en-US" b="1" dirty="0"/>
              <a:t>Long-distance clinical healthcare</a:t>
            </a:r>
          </a:p>
          <a:p>
            <a:pPr>
              <a:spcAft>
                <a:spcPts val="1200"/>
              </a:spcAft>
            </a:pPr>
            <a:r>
              <a:rPr lang="en-US" altLang="en-US" b="1" dirty="0"/>
              <a:t>Applications</a:t>
            </a:r>
            <a:r>
              <a:rPr lang="en-US" altLang="en-US" dirty="0"/>
              <a:t>:  client </a:t>
            </a:r>
            <a:r>
              <a:rPr lang="en-US" dirty="0"/>
              <a:t>monitoring, diagnostic evaluation, and data exchange, such as real-time video images</a:t>
            </a:r>
            <a:endParaRPr lang="en-US" altLang="en-US" dirty="0"/>
          </a:p>
          <a:p>
            <a:pPr>
              <a:spcAft>
                <a:spcPts val="1200"/>
              </a:spcAft>
            </a:pPr>
            <a:r>
              <a:rPr lang="en-US" altLang="en-US" b="1" dirty="0"/>
              <a:t>Benefits</a:t>
            </a:r>
            <a:r>
              <a:rPr lang="en-US" altLang="en-US" dirty="0"/>
              <a:t>: </a:t>
            </a:r>
          </a:p>
          <a:p>
            <a:pPr marL="565451" lvl="1" indent="-213026">
              <a:defRPr/>
            </a:pPr>
            <a:r>
              <a:rPr lang="en-US" dirty="0"/>
              <a:t>Improved access to care including specialist care, </a:t>
            </a:r>
          </a:p>
          <a:p>
            <a:pPr marL="565451" lvl="1" indent="-213026">
              <a:defRPr/>
            </a:pPr>
            <a:r>
              <a:rPr lang="en-US" dirty="0"/>
              <a:t>Elimination of the barrier of distance, e.g., patients receive needed care without the cost of traveling, patients can be checked on more frequently, and</a:t>
            </a:r>
          </a:p>
          <a:p>
            <a:pPr marL="565451" lvl="1" indent="-213026">
              <a:defRPr/>
            </a:pPr>
            <a:r>
              <a:rPr lang="en-US" dirty="0"/>
              <a:t>More timely initiation of treatment</a:t>
            </a:r>
            <a:endParaRPr lang="en-US" altLang="en-US" dirty="0"/>
          </a:p>
          <a:p>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9C65E643-B01C-42FB-8492-9F09451CA90A}" type="slidenum">
              <a:rPr lang="en-US" altLang="en-US" smtClean="0"/>
              <a:pPr/>
              <a:t>7</a:t>
            </a:fld>
            <a:endParaRPr lang="en-US" altLang="en-US" dirty="0"/>
          </a:p>
        </p:txBody>
      </p:sp>
    </p:spTree>
    <p:extLst>
      <p:ext uri="{BB962C8B-B14F-4D97-AF65-F5344CB8AC3E}">
        <p14:creationId xmlns:p14="http://schemas.microsoft.com/office/powerpoint/2010/main" val="2025451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a:xfrm>
            <a:off x="395336" y="112487"/>
            <a:ext cx="9159073" cy="1367970"/>
          </a:xfrm>
        </p:spPr>
        <p:txBody>
          <a:bodyPr/>
          <a:lstStyle/>
          <a:p>
            <a:pPr>
              <a:lnSpc>
                <a:spcPct val="90000"/>
              </a:lnSpc>
            </a:pPr>
            <a:r>
              <a:rPr lang="en-US" altLang="en-US" dirty="0"/>
              <a:t>Effectiveness and Economic Benefits of Telehealth</a:t>
            </a:r>
          </a:p>
        </p:txBody>
      </p:sp>
      <p:sp>
        <p:nvSpPr>
          <p:cNvPr id="15363" name="Content Placeholder 7"/>
          <p:cNvSpPr>
            <a:spLocks noGrp="1"/>
          </p:cNvSpPr>
          <p:nvPr>
            <p:ph type="body" sz="quarter" idx="10"/>
          </p:nvPr>
        </p:nvSpPr>
        <p:spPr/>
        <p:txBody>
          <a:bodyPr/>
          <a:lstStyle/>
          <a:p>
            <a:pPr>
              <a:spcAft>
                <a:spcPts val="1200"/>
              </a:spcAft>
            </a:pPr>
            <a:r>
              <a:rPr lang="en-US" altLang="en-US" dirty="0"/>
              <a:t>Provides greater access to care</a:t>
            </a:r>
          </a:p>
          <a:p>
            <a:pPr>
              <a:spcAft>
                <a:spcPts val="1200"/>
              </a:spcAft>
            </a:pPr>
            <a:r>
              <a:rPr lang="en-US" altLang="en-US" dirty="0"/>
              <a:t>Reduces the number of interventions required</a:t>
            </a:r>
          </a:p>
          <a:p>
            <a:pPr>
              <a:spcAft>
                <a:spcPts val="1200"/>
              </a:spcAft>
            </a:pPr>
            <a:r>
              <a:rPr lang="en-US" altLang="en-US" dirty="0"/>
              <a:t>Eliminates unnecessary visits to the home or emergency room</a:t>
            </a:r>
          </a:p>
          <a:p>
            <a:pPr>
              <a:spcAft>
                <a:spcPts val="1200"/>
              </a:spcAft>
            </a:pPr>
            <a:r>
              <a:rPr lang="en-US" altLang="en-US" dirty="0"/>
              <a:t>Provides easier access to specialists’ advice</a:t>
            </a:r>
          </a:p>
          <a:p>
            <a:pPr>
              <a:buFont typeface="Arial" panose="020B0604020202020204" pitchFamily="34" charset="0"/>
              <a:buNone/>
            </a:pPr>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3F5D11-5278-40B0-BDB9-0465F369D03B}" type="slidenum">
              <a:rPr lang="en-US" altLang="en-US">
                <a:solidFill>
                  <a:srgbClr val="898989"/>
                </a:solidFill>
              </a:rPr>
              <a:pPr eaLnBrk="1" hangingPunct="1"/>
              <a:t>8</a:t>
            </a:fld>
            <a:endParaRPr lang="en-US" altLang="en-US" dirty="0">
              <a:solidFill>
                <a:srgbClr val="898989"/>
              </a:solidFill>
            </a:endParaRPr>
          </a:p>
        </p:txBody>
      </p:sp>
    </p:spTree>
    <p:extLst>
      <p:ext uri="{BB962C8B-B14F-4D97-AF65-F5344CB8AC3E}">
        <p14:creationId xmlns:p14="http://schemas.microsoft.com/office/powerpoint/2010/main" val="2050709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a:xfrm>
            <a:off x="395336" y="127003"/>
            <a:ext cx="9159073" cy="657424"/>
          </a:xfrm>
        </p:spPr>
        <p:txBody>
          <a:bodyPr/>
          <a:lstStyle/>
          <a:p>
            <a:pPr>
              <a:lnSpc>
                <a:spcPct val="90000"/>
              </a:lnSpc>
            </a:pPr>
            <a:r>
              <a:rPr lang="en-US" altLang="en-US" dirty="0"/>
              <a:t>Effectiveness and Economic Benefits of Telehealth</a:t>
            </a:r>
          </a:p>
        </p:txBody>
      </p:sp>
      <p:sp>
        <p:nvSpPr>
          <p:cNvPr id="16387" name="Content Placeholder 7"/>
          <p:cNvSpPr>
            <a:spLocks noGrp="1"/>
          </p:cNvSpPr>
          <p:nvPr>
            <p:ph type="body" sz="quarter" idx="10"/>
          </p:nvPr>
        </p:nvSpPr>
        <p:spPr/>
        <p:txBody>
          <a:bodyPr/>
          <a:lstStyle/>
          <a:p>
            <a:pPr>
              <a:spcAft>
                <a:spcPts val="1200"/>
              </a:spcAft>
            </a:pPr>
            <a:r>
              <a:rPr lang="en-US" altLang="en-US" dirty="0"/>
              <a:t>Availability of physicians if needed to physician extenders</a:t>
            </a:r>
          </a:p>
          <a:p>
            <a:pPr>
              <a:spcAft>
                <a:spcPts val="1200"/>
              </a:spcAft>
            </a:pPr>
            <a:r>
              <a:rPr lang="en-US" altLang="en-US" dirty="0"/>
              <a:t>Added capability of providing continuous care</a:t>
            </a:r>
          </a:p>
          <a:p>
            <a:pPr>
              <a:spcAft>
                <a:spcPts val="1200"/>
              </a:spcAft>
            </a:pPr>
            <a:r>
              <a:rPr lang="en-US" altLang="en-US" dirty="0"/>
              <a:t>Increased availability of education</a:t>
            </a:r>
          </a:p>
          <a:p>
            <a:endParaRPr lang="en-US" altLang="en-US" dirty="0"/>
          </a:p>
        </p:txBody>
      </p:sp>
      <p:sp>
        <p:nvSpPr>
          <p:cNvPr id="3" name="Slide Number Placeholder 2"/>
          <p:cNvSpPr>
            <a:spLocks noGrp="1"/>
          </p:cNvSpPr>
          <p:nvPr>
            <p:ph type="sldNum" sz="quarter" idx="12"/>
          </p:nvPr>
        </p:nvSpPr>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E11FE6C3-C400-482A-B09D-0BBA2991F0A7}" type="slidenum">
              <a:rPr lang="en-US" altLang="en-US" smtClean="0"/>
              <a:pPr/>
              <a:t>9</a:t>
            </a:fld>
            <a:endParaRPr lang="en-US" altLang="en-US" dirty="0"/>
          </a:p>
        </p:txBody>
      </p:sp>
    </p:spTree>
    <p:extLst>
      <p:ext uri="{BB962C8B-B14F-4D97-AF65-F5344CB8AC3E}">
        <p14:creationId xmlns:p14="http://schemas.microsoft.com/office/powerpoint/2010/main" val="4090483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0FA34991-EF48-D246-811D-42175B37B24D}" vid="{CC5068C0-6FFF-DC49-9EC2-D94241B875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8B66ACB1-DFCB-4ECD-852E-0DD7487C978F}"/>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182</TotalTime>
  <Words>2765</Words>
  <Application>Microsoft Office PowerPoint</Application>
  <PresentationFormat>Custom</PresentationFormat>
  <Paragraphs>197</Paragraphs>
  <Slides>16</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Teleheath</vt:lpstr>
      <vt:lpstr>mHealth Technologies</vt:lpstr>
      <vt:lpstr>PowerPoint Presentation</vt:lpstr>
      <vt:lpstr>Telehealth</vt:lpstr>
      <vt:lpstr>How Telehealth Supports Clinical Care </vt:lpstr>
      <vt:lpstr>Telehealth</vt:lpstr>
      <vt:lpstr>Effectiveness and Economic Benefits of Telehealth</vt:lpstr>
      <vt:lpstr>Effectiveness and Economic Benefits of Telehealth</vt:lpstr>
      <vt:lpstr>PowerPoint Presentation</vt:lpstr>
      <vt:lpstr>Telehealth</vt:lpstr>
      <vt:lpstr>Role of Smart Technology in the Home</vt:lpstr>
      <vt:lpstr>Smart Technology in Use</vt:lpstr>
      <vt:lpstr>Telehealth</vt:lpstr>
      <vt:lpstr>Telehealth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Villella, Christina</cp:lastModifiedBy>
  <cp:revision>24</cp:revision>
  <cp:lastPrinted>2020-01-30T17:45:32Z</cp:lastPrinted>
  <dcterms:created xsi:type="dcterms:W3CDTF">2018-07-01T17:23:01Z</dcterms:created>
  <dcterms:modified xsi:type="dcterms:W3CDTF">2020-03-17T15:54:59Z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