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73"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300" r:id="rId31"/>
    <p:sldId id="301" r:id="rId32"/>
    <p:sldId id="302" r:id="rId33"/>
    <p:sldId id="303" r:id="rId34"/>
    <p:sldId id="304" r:id="rId35"/>
    <p:sldId id="271" r:id="rId36"/>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 id="2" name="McGill, Deborah" initials="MD"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571BFC-928C-448A-A7C3-3DE359B8E354}" v="78" dt="2020-03-31T01:51:03.945"/>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19" autoAdjust="0"/>
    <p:restoredTop sz="90227" autoAdjust="0"/>
  </p:normalViewPr>
  <p:slideViewPr>
    <p:cSldViewPr>
      <p:cViewPr varScale="1">
        <p:scale>
          <a:sx n="87" d="100"/>
          <a:sy n="87" d="100"/>
        </p:scale>
        <p:origin x="2094" y="8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5" d="100"/>
          <a:sy n="65" d="100"/>
        </p:scale>
        <p:origin x="1896"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36571BFC-928C-448A-A7C3-3DE359B8E354}"/>
    <pc:docChg chg="custSel modSld">
      <pc:chgData name="Villella, Christina" userId="910bba07-b9e3-4583-91f1-8ceacf5af36d" providerId="ADAL" clId="{36571BFC-928C-448A-A7C3-3DE359B8E354}" dt="2020-03-31T01:51:24.887" v="257" actId="113"/>
      <pc:docMkLst>
        <pc:docMk/>
      </pc:docMkLst>
      <pc:sldChg chg="modNotes">
        <pc:chgData name="Villella, Christina" userId="910bba07-b9e3-4583-91f1-8ceacf5af36d" providerId="ADAL" clId="{36571BFC-928C-448A-A7C3-3DE359B8E354}" dt="2020-03-31T01:21:57.417" v="7" actId="1076"/>
        <pc:sldMkLst>
          <pc:docMk/>
          <pc:sldMk cId="1812430065" sldId="275"/>
        </pc:sldMkLst>
      </pc:sldChg>
      <pc:sldChg chg="modNotes">
        <pc:chgData name="Villella, Christina" userId="910bba07-b9e3-4583-91f1-8ceacf5af36d" providerId="ADAL" clId="{36571BFC-928C-448A-A7C3-3DE359B8E354}" dt="2020-03-31T01:22:23.496" v="18" actId="113"/>
        <pc:sldMkLst>
          <pc:docMk/>
          <pc:sldMk cId="2884056130" sldId="276"/>
        </pc:sldMkLst>
      </pc:sldChg>
      <pc:sldChg chg="modNotes">
        <pc:chgData name="Villella, Christina" userId="910bba07-b9e3-4583-91f1-8ceacf5af36d" providerId="ADAL" clId="{36571BFC-928C-448A-A7C3-3DE359B8E354}" dt="2020-03-31T01:22:50.875" v="27" actId="12"/>
        <pc:sldMkLst>
          <pc:docMk/>
          <pc:sldMk cId="341803777" sldId="277"/>
        </pc:sldMkLst>
      </pc:sldChg>
      <pc:sldChg chg="modNotes">
        <pc:chgData name="Villella, Christina" userId="910bba07-b9e3-4583-91f1-8ceacf5af36d" providerId="ADAL" clId="{36571BFC-928C-448A-A7C3-3DE359B8E354}" dt="2020-03-31T01:23:12.981" v="34" actId="113"/>
        <pc:sldMkLst>
          <pc:docMk/>
          <pc:sldMk cId="4001074158" sldId="278"/>
        </pc:sldMkLst>
      </pc:sldChg>
      <pc:sldChg chg="modNotes">
        <pc:chgData name="Villella, Christina" userId="910bba07-b9e3-4583-91f1-8ceacf5af36d" providerId="ADAL" clId="{36571BFC-928C-448A-A7C3-3DE359B8E354}" dt="2020-03-31T01:24:57.513" v="41" actId="207"/>
        <pc:sldMkLst>
          <pc:docMk/>
          <pc:sldMk cId="565658211" sldId="279"/>
        </pc:sldMkLst>
      </pc:sldChg>
      <pc:sldChg chg="modNotes">
        <pc:chgData name="Villella, Christina" userId="910bba07-b9e3-4583-91f1-8ceacf5af36d" providerId="ADAL" clId="{36571BFC-928C-448A-A7C3-3DE359B8E354}" dt="2020-03-31T01:25:44.866" v="52" actId="113"/>
        <pc:sldMkLst>
          <pc:docMk/>
          <pc:sldMk cId="3968053220" sldId="280"/>
        </pc:sldMkLst>
      </pc:sldChg>
      <pc:sldChg chg="modNotes">
        <pc:chgData name="Villella, Christina" userId="910bba07-b9e3-4583-91f1-8ceacf5af36d" providerId="ADAL" clId="{36571BFC-928C-448A-A7C3-3DE359B8E354}" dt="2020-03-31T01:26:08.575" v="60" actId="113"/>
        <pc:sldMkLst>
          <pc:docMk/>
          <pc:sldMk cId="4216015563" sldId="281"/>
        </pc:sldMkLst>
      </pc:sldChg>
      <pc:sldChg chg="modNotes">
        <pc:chgData name="Villella, Christina" userId="910bba07-b9e3-4583-91f1-8ceacf5af36d" providerId="ADAL" clId="{36571BFC-928C-448A-A7C3-3DE359B8E354}" dt="2020-03-31T01:26:41.753" v="67" actId="113"/>
        <pc:sldMkLst>
          <pc:docMk/>
          <pc:sldMk cId="3128554572" sldId="282"/>
        </pc:sldMkLst>
      </pc:sldChg>
      <pc:sldChg chg="modNotes">
        <pc:chgData name="Villella, Christina" userId="910bba07-b9e3-4583-91f1-8ceacf5af36d" providerId="ADAL" clId="{36571BFC-928C-448A-A7C3-3DE359B8E354}" dt="2020-03-31T01:27:03.523" v="75" actId="20577"/>
        <pc:sldMkLst>
          <pc:docMk/>
          <pc:sldMk cId="1984118418" sldId="283"/>
        </pc:sldMkLst>
      </pc:sldChg>
      <pc:sldChg chg="modNotes">
        <pc:chgData name="Villella, Christina" userId="910bba07-b9e3-4583-91f1-8ceacf5af36d" providerId="ADAL" clId="{36571BFC-928C-448A-A7C3-3DE359B8E354}" dt="2020-03-31T01:28:48.224" v="89" actId="113"/>
        <pc:sldMkLst>
          <pc:docMk/>
          <pc:sldMk cId="2337245705" sldId="284"/>
        </pc:sldMkLst>
      </pc:sldChg>
      <pc:sldChg chg="modNotes">
        <pc:chgData name="Villella, Christina" userId="910bba07-b9e3-4583-91f1-8ceacf5af36d" providerId="ADAL" clId="{36571BFC-928C-448A-A7C3-3DE359B8E354}" dt="2020-03-31T01:29:11.286" v="96" actId="113"/>
        <pc:sldMkLst>
          <pc:docMk/>
          <pc:sldMk cId="1756300314" sldId="285"/>
        </pc:sldMkLst>
      </pc:sldChg>
      <pc:sldChg chg="modNotes">
        <pc:chgData name="Villella, Christina" userId="910bba07-b9e3-4583-91f1-8ceacf5af36d" providerId="ADAL" clId="{36571BFC-928C-448A-A7C3-3DE359B8E354}" dt="2020-03-31T01:30:41.214" v="106" actId="1076"/>
        <pc:sldMkLst>
          <pc:docMk/>
          <pc:sldMk cId="3865175355" sldId="286"/>
        </pc:sldMkLst>
      </pc:sldChg>
      <pc:sldChg chg="modNotes">
        <pc:chgData name="Villella, Christina" userId="910bba07-b9e3-4583-91f1-8ceacf5af36d" providerId="ADAL" clId="{36571BFC-928C-448A-A7C3-3DE359B8E354}" dt="2020-03-31T01:31:20.188" v="118" actId="14100"/>
        <pc:sldMkLst>
          <pc:docMk/>
          <pc:sldMk cId="2037363672" sldId="287"/>
        </pc:sldMkLst>
      </pc:sldChg>
      <pc:sldChg chg="modNotes">
        <pc:chgData name="Villella, Christina" userId="910bba07-b9e3-4583-91f1-8ceacf5af36d" providerId="ADAL" clId="{36571BFC-928C-448A-A7C3-3DE359B8E354}" dt="2020-03-31T01:35:32.276" v="125" actId="113"/>
        <pc:sldMkLst>
          <pc:docMk/>
          <pc:sldMk cId="2607078157" sldId="288"/>
        </pc:sldMkLst>
      </pc:sldChg>
      <pc:sldChg chg="modNotes">
        <pc:chgData name="Villella, Christina" userId="910bba07-b9e3-4583-91f1-8ceacf5af36d" providerId="ADAL" clId="{36571BFC-928C-448A-A7C3-3DE359B8E354}" dt="2020-03-31T01:36:07.152" v="133" actId="20577"/>
        <pc:sldMkLst>
          <pc:docMk/>
          <pc:sldMk cId="2450220145" sldId="289"/>
        </pc:sldMkLst>
      </pc:sldChg>
      <pc:sldChg chg="modNotes">
        <pc:chgData name="Villella, Christina" userId="910bba07-b9e3-4583-91f1-8ceacf5af36d" providerId="ADAL" clId="{36571BFC-928C-448A-A7C3-3DE359B8E354}" dt="2020-03-31T01:36:28.006" v="141" actId="113"/>
        <pc:sldMkLst>
          <pc:docMk/>
          <pc:sldMk cId="364579675" sldId="290"/>
        </pc:sldMkLst>
      </pc:sldChg>
      <pc:sldChg chg="modNotes">
        <pc:chgData name="Villella, Christina" userId="910bba07-b9e3-4583-91f1-8ceacf5af36d" providerId="ADAL" clId="{36571BFC-928C-448A-A7C3-3DE359B8E354}" dt="2020-03-31T01:36:55.422" v="150" actId="20577"/>
        <pc:sldMkLst>
          <pc:docMk/>
          <pc:sldMk cId="2356406756" sldId="291"/>
        </pc:sldMkLst>
      </pc:sldChg>
      <pc:sldChg chg="modNotes">
        <pc:chgData name="Villella, Christina" userId="910bba07-b9e3-4583-91f1-8ceacf5af36d" providerId="ADAL" clId="{36571BFC-928C-448A-A7C3-3DE359B8E354}" dt="2020-03-31T01:45:20.994" v="157" actId="113"/>
        <pc:sldMkLst>
          <pc:docMk/>
          <pc:sldMk cId="3936021028" sldId="292"/>
        </pc:sldMkLst>
      </pc:sldChg>
      <pc:sldChg chg="modNotes">
        <pc:chgData name="Villella, Christina" userId="910bba07-b9e3-4583-91f1-8ceacf5af36d" providerId="ADAL" clId="{36571BFC-928C-448A-A7C3-3DE359B8E354}" dt="2020-03-31T01:45:42.191" v="165" actId="20577"/>
        <pc:sldMkLst>
          <pc:docMk/>
          <pc:sldMk cId="2703851777" sldId="293"/>
        </pc:sldMkLst>
      </pc:sldChg>
      <pc:sldChg chg="modNotes">
        <pc:chgData name="Villella, Christina" userId="910bba07-b9e3-4583-91f1-8ceacf5af36d" providerId="ADAL" clId="{36571BFC-928C-448A-A7C3-3DE359B8E354}" dt="2020-03-31T01:46:33.487" v="177" actId="113"/>
        <pc:sldMkLst>
          <pc:docMk/>
          <pc:sldMk cId="236659781" sldId="294"/>
        </pc:sldMkLst>
      </pc:sldChg>
      <pc:sldChg chg="modNotes">
        <pc:chgData name="Villella, Christina" userId="910bba07-b9e3-4583-91f1-8ceacf5af36d" providerId="ADAL" clId="{36571BFC-928C-448A-A7C3-3DE359B8E354}" dt="2020-03-31T01:46:58.266" v="185" actId="20577"/>
        <pc:sldMkLst>
          <pc:docMk/>
          <pc:sldMk cId="959778091" sldId="295"/>
        </pc:sldMkLst>
      </pc:sldChg>
      <pc:sldChg chg="modNotes">
        <pc:chgData name="Villella, Christina" userId="910bba07-b9e3-4583-91f1-8ceacf5af36d" providerId="ADAL" clId="{36571BFC-928C-448A-A7C3-3DE359B8E354}" dt="2020-03-31T01:47:37.079" v="195" actId="20577"/>
        <pc:sldMkLst>
          <pc:docMk/>
          <pc:sldMk cId="1058110009" sldId="296"/>
        </pc:sldMkLst>
      </pc:sldChg>
      <pc:sldChg chg="modNotes">
        <pc:chgData name="Villella, Christina" userId="910bba07-b9e3-4583-91f1-8ceacf5af36d" providerId="ADAL" clId="{36571BFC-928C-448A-A7C3-3DE359B8E354}" dt="2020-03-31T01:48:31.058" v="209" actId="14100"/>
        <pc:sldMkLst>
          <pc:docMk/>
          <pc:sldMk cId="846157450" sldId="297"/>
        </pc:sldMkLst>
      </pc:sldChg>
      <pc:sldChg chg="modNotes">
        <pc:chgData name="Villella, Christina" userId="910bba07-b9e3-4583-91f1-8ceacf5af36d" providerId="ADAL" clId="{36571BFC-928C-448A-A7C3-3DE359B8E354}" dt="2020-03-31T01:48:52.134" v="217" actId="14100"/>
        <pc:sldMkLst>
          <pc:docMk/>
          <pc:sldMk cId="1709324533" sldId="298"/>
        </pc:sldMkLst>
      </pc:sldChg>
      <pc:sldChg chg="modNotes">
        <pc:chgData name="Villella, Christina" userId="910bba07-b9e3-4583-91f1-8ceacf5af36d" providerId="ADAL" clId="{36571BFC-928C-448A-A7C3-3DE359B8E354}" dt="2020-03-31T01:49:22.341" v="225" actId="20577"/>
        <pc:sldMkLst>
          <pc:docMk/>
          <pc:sldMk cId="3090290105" sldId="299"/>
        </pc:sldMkLst>
      </pc:sldChg>
      <pc:sldChg chg="modNotes">
        <pc:chgData name="Villella, Christina" userId="910bba07-b9e3-4583-91f1-8ceacf5af36d" providerId="ADAL" clId="{36571BFC-928C-448A-A7C3-3DE359B8E354}" dt="2020-03-31T01:49:51.102" v="233" actId="20577"/>
        <pc:sldMkLst>
          <pc:docMk/>
          <pc:sldMk cId="370816860" sldId="300"/>
        </pc:sldMkLst>
      </pc:sldChg>
      <pc:sldChg chg="modNotes">
        <pc:chgData name="Villella, Christina" userId="910bba07-b9e3-4583-91f1-8ceacf5af36d" providerId="ADAL" clId="{36571BFC-928C-448A-A7C3-3DE359B8E354}" dt="2020-03-31T01:50:32.344" v="240" actId="113"/>
        <pc:sldMkLst>
          <pc:docMk/>
          <pc:sldMk cId="2974101830" sldId="301"/>
        </pc:sldMkLst>
      </pc:sldChg>
      <pc:sldChg chg="modNotes">
        <pc:chgData name="Villella, Christina" userId="910bba07-b9e3-4583-91f1-8ceacf5af36d" providerId="ADAL" clId="{36571BFC-928C-448A-A7C3-3DE359B8E354}" dt="2020-03-31T01:50:53.700" v="247" actId="113"/>
        <pc:sldMkLst>
          <pc:docMk/>
          <pc:sldMk cId="2035755535" sldId="302"/>
        </pc:sldMkLst>
      </pc:sldChg>
      <pc:sldChg chg="modNotes">
        <pc:chgData name="Villella, Christina" userId="910bba07-b9e3-4583-91f1-8ceacf5af36d" providerId="ADAL" clId="{36571BFC-928C-448A-A7C3-3DE359B8E354}" dt="2020-03-31T01:51:24.887" v="257" actId="113"/>
        <pc:sldMkLst>
          <pc:docMk/>
          <pc:sldMk cId="1596942472" sldId="30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Slide Number Placeholder 2"/>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1C9454FC-2563-4861-AF5E-AEA86A587719}" type="slidenum">
              <a:rPr lang="en-US" smtClean="0"/>
              <a:t>‹#›</a:t>
            </a:fld>
            <a:endParaRPr lang="en-US"/>
          </a:p>
        </p:txBody>
      </p:sp>
      <p:sp>
        <p:nvSpPr>
          <p:cNvPr id="5" name="Notes Placeholder 4"/>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419225" y="1028700"/>
            <a:ext cx="6457950" cy="49911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Notes Placeholder 2"/>
          <p:cNvSpPr>
            <a:spLocks noGrp="1"/>
          </p:cNvSpPr>
          <p:nvPr>
            <p:ph type="body" idx="1"/>
          </p:nvPr>
        </p:nvSpPr>
        <p:spPr bwMode="auto">
          <a:xfrm>
            <a:off x="2112962" y="3505201"/>
            <a:ext cx="5070475" cy="29718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This</a:t>
            </a:r>
            <a:r>
              <a:rPr lang="en-US" altLang="en-US" baseline="0" dirty="0">
                <a:cs typeface="Arial" charset="0"/>
              </a:rPr>
              <a:t> </a:t>
            </a:r>
            <a:r>
              <a:rPr lang="en-US" altLang="en-US" dirty="0">
                <a:cs typeface="Arial" charset="0"/>
              </a:rPr>
              <a:t>slide lists a range of specific requirement types. Some of these types will be more applicable in particular settings than others. For example, on the one hand, environmental factors such as noise would be especially important if the users had to listen for certain signals that designate warnings or the completion of a process. On the other hand, they would be less central in many other contexts where there would greater tolerance of noise. </a:t>
            </a:r>
          </a:p>
          <a:p>
            <a:endParaRPr lang="en-US" altLang="en-US" dirty="0">
              <a:cs typeface="Arial" charset="0"/>
            </a:endParaRPr>
          </a:p>
          <a:p>
            <a:r>
              <a:rPr lang="en-US" altLang="en-US" dirty="0">
                <a:cs typeface="Arial" charset="0"/>
              </a:rPr>
              <a:t>Understanding user characteristics is a subject that has not received sufficient attention. There is a great deal of variation in user types and in their skill level. It is hard to accommodate everybody, but understanding variation in user type, skill, and objectives could go a long way to meeting some of their needs.</a:t>
            </a:r>
          </a:p>
          <a:p>
            <a:endParaRPr lang="en-US" altLang="en-US" dirty="0">
              <a:cs typeface="Arial" charset="0"/>
            </a:endParaRPr>
          </a:p>
        </p:txBody>
      </p:sp>
      <p:sp>
        <p:nvSpPr>
          <p:cNvPr id="3584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26A2E00-E7C0-B245-B01E-964359A7AE7A}"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59779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Notes Placeholder 2"/>
          <p:cNvSpPr>
            <a:spLocks noGrp="1"/>
          </p:cNvSpPr>
          <p:nvPr>
            <p:ph type="body" idx="1"/>
          </p:nvPr>
        </p:nvSpPr>
        <p:spPr bwMode="auto">
          <a:xfrm>
            <a:off x="228600" y="3048000"/>
            <a:ext cx="8839200" cy="3910011"/>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r>
              <a:rPr lang="en-US" altLang="en-US" dirty="0">
                <a:cs typeface="Arial" charset="0"/>
              </a:rPr>
              <a:t>There are ranges of methods for understanding user’s needs, and each has advantages and disadvantages. </a:t>
            </a:r>
          </a:p>
          <a:p>
            <a:endParaRPr lang="en-US" altLang="en-US" dirty="0">
              <a:cs typeface="Arial" charset="0"/>
            </a:endParaRPr>
          </a:p>
          <a:p>
            <a:r>
              <a:rPr lang="en-US" altLang="en-US" dirty="0">
                <a:cs typeface="Arial" charset="0"/>
              </a:rPr>
              <a:t>Questionnaires are relatively common. They're particularly useful to address very specific kinds of questions. An advantage is you can reach many people. Online surveys are a particular variant that are increasingly popular. They are some excellent tools available like Survey Monkey. </a:t>
            </a:r>
          </a:p>
          <a:p>
            <a:endParaRPr lang="en-US" altLang="en-US" dirty="0">
              <a:cs typeface="Arial" charset="0"/>
            </a:endParaRPr>
          </a:p>
          <a:p>
            <a:r>
              <a:rPr lang="en-US" altLang="en-US" dirty="0">
                <a:cs typeface="Arial" charset="0"/>
              </a:rPr>
              <a:t>Interviews allow you to explore issues in greater detail. It involves a degree of personal contact, which is an advantage, but it's time-consuming and involves scheduling appointments with people who may have very little free time. </a:t>
            </a:r>
          </a:p>
          <a:p>
            <a:endParaRPr lang="en-US" altLang="en-US" dirty="0">
              <a:cs typeface="Arial" charset="0"/>
            </a:endParaRPr>
          </a:p>
          <a:p>
            <a:r>
              <a:rPr lang="en-US" altLang="en-US" dirty="0">
                <a:cs typeface="Arial" charset="0"/>
              </a:rPr>
              <a:t>Focus groups allow you to solicit multiple views and build consensus. One of the disadvantages is that not all voices are heard. There may be stakeholders who were not given the opportunity to express their views. Focus groups are also very well suited to solicit people's attitudes and thoughts about a particular process, but are less useful for engaging groups in serious evaluations of the efficacy or usability of a product. </a:t>
            </a:r>
          </a:p>
          <a:p>
            <a:endParaRPr lang="en-US" altLang="en-US" dirty="0">
              <a:cs typeface="Arial" charset="0"/>
            </a:endParaRPr>
          </a:p>
          <a:p>
            <a:r>
              <a:rPr lang="en-US" altLang="en-US" dirty="0">
                <a:cs typeface="Arial" charset="0"/>
              </a:rPr>
              <a:t>Naturalistic observation is something particularly useful prior to implementation and may even feed into a system design process. It involves observing people at work, understanding workflow, understanding communication processes, and knowing the event structures of the workplace. It's a very powerful tool for learning about the activities in a workplace prior to implementation.</a:t>
            </a:r>
            <a:r>
              <a:rPr lang="en-US" altLang="en-US" baseline="0" dirty="0">
                <a:cs typeface="Arial" charset="0"/>
              </a:rPr>
              <a:t> F</a:t>
            </a:r>
            <a:r>
              <a:rPr lang="en-US" altLang="en-US" dirty="0">
                <a:cs typeface="Arial" charset="0"/>
              </a:rPr>
              <a:t>ailing to study a workplace will greatly diminish the likelihood of success of an implementation. The disadvantage is that such observations are time-consuming and involve considerable expertise to do effectively. In addition, once you’ve amassed a large body of observations and audio recordings, what do you do with them? Analysis and interpretation require substantial skill and even more time than the observation phase.</a:t>
            </a:r>
          </a:p>
          <a:p>
            <a:endParaRPr lang="en-US" altLang="en-US" dirty="0">
              <a:cs typeface="Arial" charset="0"/>
            </a:endParaRPr>
          </a:p>
        </p:txBody>
      </p:sp>
      <p:sp>
        <p:nvSpPr>
          <p:cNvPr id="37892"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EA748814-8DD5-3645-BFD0-57DD545C49F4}" type="slidenum">
              <a:rPr lang="en-US" altLang="en-US" smtClean="0"/>
              <a:pPr/>
              <a:t>11</a:t>
            </a:fld>
            <a:endParaRPr lang="en-US" altLang="en-US" dirty="0"/>
          </a:p>
        </p:txBody>
      </p:sp>
      <p:sp>
        <p:nvSpPr>
          <p:cNvPr id="3" name="Slide Image Placeholder 2"/>
          <p:cNvSpPr>
            <a:spLocks noGrp="1" noRot="1" noChangeAspect="1"/>
          </p:cNvSpPr>
          <p:nvPr>
            <p:ph type="sldImg"/>
          </p:nvPr>
        </p:nvSpPr>
        <p:spPr>
          <a:xfrm>
            <a:off x="3117850" y="533400"/>
            <a:ext cx="3060700" cy="2365375"/>
          </a:xfrm>
        </p:spPr>
      </p:sp>
    </p:spTree>
    <p:extLst>
      <p:ext uri="{BB962C8B-B14F-4D97-AF65-F5344CB8AC3E}">
        <p14:creationId xmlns:p14="http://schemas.microsoft.com/office/powerpoint/2010/main" val="3439805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Notes Placeholder 2"/>
          <p:cNvSpPr>
            <a:spLocks noGrp="1"/>
          </p:cNvSpPr>
          <p:nvPr>
            <p:ph type="body" idx="1"/>
          </p:nvPr>
        </p:nvSpPr>
        <p:spPr bwMode="auto">
          <a:xfrm>
            <a:off x="190500" y="3298826"/>
            <a:ext cx="8915400" cy="3559174"/>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r>
              <a:rPr lang="en-US" altLang="en-US" dirty="0">
                <a:cs typeface="Arial" charset="0"/>
              </a:rPr>
              <a:t>To a certain extent, requirements engineering is predicated on an understanding of </a:t>
            </a:r>
            <a:r>
              <a:rPr lang="en-US" altLang="en-US" i="1" dirty="0">
                <a:cs typeface="Arial" charset="0"/>
              </a:rPr>
              <a:t>workflow</a:t>
            </a:r>
            <a:r>
              <a:rPr lang="en-US" altLang="en-US" dirty="0">
                <a:cs typeface="Arial" charset="0"/>
              </a:rPr>
              <a:t>. Medical work is collaborative and involves close coordination of task. The medical record, whether it is in electronic or paper form, is a coordinating tool that updates providers about changes in patient status and provides access to vitally important shared information. As we will discuss later in the course, documentation often falls short for the purposes of communication and in the worst-case scenario can compromise patient safety. </a:t>
            </a:r>
          </a:p>
          <a:p>
            <a:endParaRPr lang="en-US" altLang="en-US" dirty="0">
              <a:cs typeface="Arial" charset="0"/>
            </a:endParaRPr>
          </a:p>
          <a:p>
            <a:pPr rtl="0"/>
            <a:r>
              <a:rPr lang="en-US" dirty="0">
                <a:ea typeface="Arial" charset="0"/>
                <a:cs typeface="Arial" pitchFamily="34" charset="0"/>
              </a:rPr>
              <a:t>The National Center for Cognitive Informatics and Decision Making in Healthcare states, “We need to understand the way health care is currently performed in order to determine how to make cost-effective improvements. This holds true whether the intervention is new procedures, equipment, staff, or health IT, but it’s especially important for health IT projects. One key goal of health IT is to improve the efficiency and quality of care, which heavily depends on its workflow. Much of health care is coordinated human work that is not about to go away. Health IT, like any important resource, will enable some workflows and constrain others. The workflows that a health IT application enhances must have better efficiency and quality, as judged by medical professionals who are responsible for the care it must support. Making workflow an integrated part of the new design, instead of an unpredictable response to it, simply makes sense. We can “build in” better workflows that add value, and at the same time avoid awkward or unwanted aspects of workflow that health IT might otherwise cause accidentally.”</a:t>
            </a:r>
          </a:p>
          <a:p>
            <a:endParaRPr lang="en-US" altLang="en-US" dirty="0">
              <a:cs typeface="Arial" charset="0"/>
            </a:endParaRPr>
          </a:p>
          <a:p>
            <a:r>
              <a:rPr lang="en-US" altLang="en-US" dirty="0">
                <a:cs typeface="Arial" charset="0"/>
              </a:rPr>
              <a:t>There is no single, unambiguous perspective on tasks and processes performed by users, who are the medical staff. Medical settings include a diverse range of personnel with widely varying backgrounds and experiences in the use of computers.</a:t>
            </a:r>
          </a:p>
          <a:p>
            <a:endParaRPr lang="en-US" altLang="en-US" dirty="0">
              <a:cs typeface="Arial" charset="0"/>
            </a:endParaRPr>
          </a:p>
          <a:p>
            <a:endParaRPr lang="en-US" altLang="en-US" dirty="0">
              <a:cs typeface="Arial" charset="0"/>
            </a:endParaRPr>
          </a:p>
          <a:p>
            <a:endParaRPr lang="en-US" altLang="en-US" dirty="0">
              <a:cs typeface="Arial" charset="0"/>
            </a:endParaRPr>
          </a:p>
        </p:txBody>
      </p:sp>
      <p:sp>
        <p:nvSpPr>
          <p:cNvPr id="3994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5F7A2D88-38EC-084B-8FD2-11715A76339B}"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83001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Notes Placeholder 2"/>
          <p:cNvSpPr>
            <a:spLocks noGrp="1"/>
          </p:cNvSpPr>
          <p:nvPr>
            <p:ph type="body" idx="1"/>
          </p:nvPr>
        </p:nvSpPr>
        <p:spPr bwMode="auto">
          <a:xfrm>
            <a:off x="342900" y="3314521"/>
            <a:ext cx="8610600" cy="3505712"/>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r>
              <a:rPr lang="en-US" altLang="en-US" dirty="0">
                <a:cs typeface="Arial" charset="0"/>
              </a:rPr>
              <a:t>This is a picture of a nurse using a telemedicine system. She’s in the process of conducting a video visit with a patient who has diabetes. The monthly visit serves multiple purposes, including getting an update on the patient’s status, considering changes in the therapeutic regimen, and providing education about managing the disorder. This telemedicine platform is about 10 years old and is very work-intensive. The objective of the design activity is to develop a more integrated system that will significantly reduce workload.</a:t>
            </a:r>
          </a:p>
          <a:p>
            <a:r>
              <a:rPr lang="en-US" altLang="en-US" dirty="0">
                <a:cs typeface="Arial" charset="0"/>
              </a:rPr>
              <a:t> </a:t>
            </a:r>
          </a:p>
          <a:p>
            <a:r>
              <a:rPr lang="en-US" altLang="en-US" dirty="0">
                <a:cs typeface="Arial" charset="0"/>
              </a:rPr>
              <a:t>The process we are observing was characterized by the use of a wide range of resources that serve different functions. There were two primary clinical software applications: (1) WebCIS, a general purpose electronic medical record system that also has a project-specific diabetes module, and (2) a project-specific patient management database that enabled the nurses to record patient-specific information related to the program goals (e.g., monitoring behavior goals). Paper patient charts were available for review, because the electronic record was incomplete for some of the patients. They contained information that was either not available or not easily accessible through the electronic clinical applications. A yellow notepad was used to record information about each of the visits. On the left display, the nurse is viewing the patient as well as blood pressure and blood glucose values. The case management software is visible on her right monitor. The desired system needs to support the usual range of data entry and data retrieval tasks. There is also a need to support video communication with the patient.</a:t>
            </a:r>
          </a:p>
          <a:p>
            <a:r>
              <a:rPr lang="en-US" altLang="en-US" dirty="0">
                <a:cs typeface="Arial" charset="0"/>
              </a:rPr>
              <a:t> </a:t>
            </a:r>
          </a:p>
          <a:p>
            <a:r>
              <a:rPr lang="en-US" altLang="en-US" dirty="0">
                <a:cs typeface="Arial" charset="0"/>
              </a:rPr>
              <a:t>As we discussed previously, medicine is a highly collaborative endeavor. This represents a slice of the activities pertaining to the management of these patients. We now turn our attention to analyzing workflow and communication processes.</a:t>
            </a:r>
          </a:p>
          <a:p>
            <a:endParaRPr lang="en-US" altLang="en-US" dirty="0">
              <a:cs typeface="Arial" charset="0"/>
            </a:endParaRPr>
          </a:p>
        </p:txBody>
      </p:sp>
      <p:sp>
        <p:nvSpPr>
          <p:cNvPr id="4198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A7D2CE02-66F6-2240-A6EB-78DC8E76AB3B}"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38689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818481" y="3429000"/>
            <a:ext cx="5659437" cy="3352800"/>
          </a:xfrm>
          <a:prstGeom prst="rect">
            <a:avLst/>
          </a:prstGeom>
          <a:solidFill>
            <a:schemeClr val="bg2"/>
          </a:solidFill>
        </p:spPr>
        <p:txBody>
          <a:bodyPr lIns="83622" tIns="41811" rIns="83622" bIns="41811"/>
          <a:lstStyle/>
          <a:p>
            <a:r>
              <a:rPr lang="en-US" altLang="en-US" b="1" dirty="0">
                <a:cs typeface="Arial" charset="0"/>
              </a:rPr>
              <a:t>Slide Notes:</a:t>
            </a:r>
          </a:p>
          <a:p>
            <a:r>
              <a:rPr lang="en-US" altLang="en-US" b="1" dirty="0">
                <a:cs typeface="Arial" charset="0"/>
              </a:rPr>
              <a:t> </a:t>
            </a:r>
          </a:p>
          <a:p>
            <a:r>
              <a:rPr lang="en-US" altLang="en-US" dirty="0">
                <a:cs typeface="Arial" charset="0"/>
              </a:rPr>
              <a:t>Analyzing workflow is a multifaceted process. Let’s keep in mind that our goals are to understand the need requirements, and this would narrow the focus in line with the specific objectives. We want to be able to characterize the tasks that people do and specify the players involved and their exact roles. </a:t>
            </a:r>
          </a:p>
          <a:p>
            <a:endParaRPr lang="en-US" altLang="en-US" dirty="0">
              <a:cs typeface="Arial" charset="0"/>
            </a:endParaRPr>
          </a:p>
          <a:p>
            <a:r>
              <a:rPr lang="en-US" altLang="en-US" dirty="0">
                <a:cs typeface="Arial" charset="0"/>
              </a:rPr>
              <a:t>Workflow is characterized by a process that can be characterized temporally—that is, in term of time and the particular event sequences. In medicine, the event sequences are less tightly coupled than in other domains. In other words, there is more variability in terms of event sequences as well as in the tempo, ranging from very fast in situations of great urgency to very slow when there are bottlenecks in the system. </a:t>
            </a:r>
          </a:p>
          <a:p>
            <a:endParaRPr lang="en-US" altLang="en-US" dirty="0">
              <a:cs typeface="Arial" charset="0"/>
            </a:endParaRPr>
          </a:p>
          <a:p>
            <a:r>
              <a:rPr lang="en-US" altLang="en-US" dirty="0">
                <a:cs typeface="Arial" charset="0"/>
              </a:rPr>
              <a:t>Two other important dimensions of workflow analysis are a description of the available technologies as well as the use of such artifacts as post-it notes, because they serve to structure work. Work is constituted by patterns of communication and it is important to capture them.</a:t>
            </a:r>
          </a:p>
          <a:p>
            <a:endParaRPr lang="en-US" altLang="en-US" dirty="0">
              <a:cs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14</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845159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Notes Placeholder 2"/>
          <p:cNvSpPr>
            <a:spLocks noGrp="1"/>
          </p:cNvSpPr>
          <p:nvPr>
            <p:ph type="body" idx="1"/>
          </p:nvPr>
        </p:nvSpPr>
        <p:spPr bwMode="auto">
          <a:xfrm>
            <a:off x="647700" y="3505201"/>
            <a:ext cx="8001000" cy="28956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r>
              <a:rPr lang="en-US" altLang="en-US" dirty="0">
                <a:cs typeface="Arial" charset="0"/>
              </a:rPr>
              <a:t>There is a great deal of detail in this schematic illustration. This represents the flow of information from the nurse’s vantage points. Many people have a role in this patient care process. Besides the nurse and patient, there is also an expert endocrinologist who was consulted regularly on matters of patient management. The patient’s primary care provider also needed to be part of the loop, because he was the one most directly responsible for the patient’s course of treatment. The information was transmitted through eight communication modalities, represented by icons. Three of them are synchronous and the remaining five are asynchronous. For example, telephone and face-to-face conversation are synchronous, because you are talking to someone in real time, while email is asynchronous, because the message could be answered several hours later. The selection of modalities is contingent on the nature of the information to be conveyed, the relative distance between the participants, and the periodicity in which they communicate. The medium of communication provides different resources for establishing common ground or mutual understanding.</a:t>
            </a:r>
          </a:p>
          <a:p>
            <a:r>
              <a:rPr lang="en-US" altLang="en-US" dirty="0">
                <a:cs typeface="Arial" charset="0"/>
              </a:rPr>
              <a:t> </a:t>
            </a:r>
          </a:p>
          <a:p>
            <a:r>
              <a:rPr lang="en-US" altLang="en-US" dirty="0">
                <a:cs typeface="Arial" charset="0"/>
              </a:rPr>
              <a:t>Depending on your requirements engineering objective, some of this information may not be especially relevant to your project. However, tasks, actors, and communication patterns explain how work is constituted and how technologies mediate work.</a:t>
            </a:r>
          </a:p>
          <a:p>
            <a:endParaRPr lang="en-US" altLang="en-US" dirty="0">
              <a:cs typeface="Arial" charset="0"/>
            </a:endParaRPr>
          </a:p>
        </p:txBody>
      </p:sp>
      <p:sp>
        <p:nvSpPr>
          <p:cNvPr id="4608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B0D540D1-2BFB-F14D-BCB6-2B5F3AA901C1}"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41484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Notes Placeholder 2"/>
          <p:cNvSpPr>
            <a:spLocks noGrp="1"/>
          </p:cNvSpPr>
          <p:nvPr>
            <p:ph type="body" idx="1"/>
          </p:nvPr>
        </p:nvSpPr>
        <p:spPr bwMode="auto">
          <a:xfrm>
            <a:off x="2112962" y="3429001"/>
            <a:ext cx="5070475" cy="27051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The context of healthcare helps to explain what happens in the healthcare workplace. Context includes the social and cultural structure of the organization. The employees of a given organization may be more accepting of changes in workflow and technology than those in a different organization might be. The beliefs and attitudes of an organization have an impact on the success of implementing a new system. Engaging stakeholders or end-users in constructive dialogue is one way to move people toward a more positive and accepting attitude toward change. However, by itself, engagement is not a magic bullet. Attitude change is hard to come by and takes time, consistency, and commitment.</a:t>
            </a:r>
          </a:p>
          <a:p>
            <a:endParaRPr lang="en-US" altLang="en-US" dirty="0">
              <a:cs typeface="Arial" charset="0"/>
            </a:endParaRPr>
          </a:p>
        </p:txBody>
      </p:sp>
      <p:sp>
        <p:nvSpPr>
          <p:cNvPr id="5222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10E23864-E77A-2949-8332-0A33647578E6}"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0967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Notes Placeholder 2"/>
          <p:cNvSpPr>
            <a:spLocks noGrp="1"/>
          </p:cNvSpPr>
          <p:nvPr>
            <p:ph type="body" idx="1"/>
          </p:nvPr>
        </p:nvSpPr>
        <p:spPr bwMode="auto">
          <a:xfrm>
            <a:off x="2112962" y="3505201"/>
            <a:ext cx="5070475" cy="19812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panose="020B0604020202020204" pitchFamily="34" charset="0"/>
              </a:rPr>
              <a:t>Slide Notes: </a:t>
            </a:r>
          </a:p>
          <a:p>
            <a:r>
              <a:rPr lang="en-US" altLang="en-US" dirty="0">
                <a:cs typeface="Arial" panose="020B0604020202020204" pitchFamily="34" charset="0"/>
              </a:rPr>
              <a:t>Defining requirements necessitates a partnership with users to understand their concerns with technology and to embrace some of their ideas for improvement.</a:t>
            </a:r>
          </a:p>
        </p:txBody>
      </p:sp>
      <p:sp>
        <p:nvSpPr>
          <p:cNvPr id="54276"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292862F-ADEF-0344-845A-DFC9C2953DBD}"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71138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Notes Placeholder 2"/>
          <p:cNvSpPr>
            <a:spLocks noGrp="1"/>
          </p:cNvSpPr>
          <p:nvPr>
            <p:ph type="body" idx="1"/>
          </p:nvPr>
        </p:nvSpPr>
        <p:spPr bwMode="auto">
          <a:xfrm>
            <a:off x="2112962" y="3405188"/>
            <a:ext cx="5070475" cy="3254375"/>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The central purpose of contextual inquiry is to define requirements. Observations of the workplace are translated into system needs. Requirements should be based on the actual tasks people perform and processes within the workplace. Analysis of others’ activities can be used to streamline tasks and eliminate repetition.</a:t>
            </a:r>
          </a:p>
          <a:p>
            <a:endParaRPr lang="en-US" altLang="en-US" dirty="0">
              <a:cs typeface="Arial" charset="0"/>
            </a:endParaRPr>
          </a:p>
        </p:txBody>
      </p:sp>
      <p:sp>
        <p:nvSpPr>
          <p:cNvPr id="56324"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78E6B2DD-4F3D-5846-8A6B-939997C8E80D}" type="slidenum">
              <a:rPr lang="en-US" altLang="en-US" smtClean="0"/>
              <a:pPr/>
              <a:t>18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29191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0574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To reiterate, maintaining a clear focus on one’s goals is essential in a contextual inquiry method. It keeps one from getting lost in the wilderness of enormous volumes of data.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644442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Notes Placeholder 2"/>
          <p:cNvSpPr>
            <a:spLocks noGrp="1"/>
          </p:cNvSpPr>
          <p:nvPr>
            <p:ph type="body" idx="1"/>
          </p:nvPr>
        </p:nvSpPr>
        <p:spPr bwMode="auto">
          <a:xfrm>
            <a:off x="2112962" y="3429002"/>
            <a:ext cx="5070475" cy="2365376"/>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sz="1100" b="1" dirty="0">
                <a:cs typeface="Arial" charset="0"/>
              </a:rPr>
              <a:t>Slide Notes: </a:t>
            </a:r>
          </a:p>
          <a:p>
            <a:endParaRPr lang="en-US" altLang="en-US" sz="1100" dirty="0">
              <a:cs typeface="Arial" charset="0"/>
            </a:endParaRPr>
          </a:p>
          <a:p>
            <a:r>
              <a:rPr lang="en-US" altLang="en-US" sz="1100" dirty="0">
                <a:cs typeface="Arial" charset="0"/>
              </a:rPr>
              <a:t>At the end of this lecture students should be able to:</a:t>
            </a:r>
          </a:p>
          <a:p>
            <a:r>
              <a:rPr lang="en-US" altLang="en-US" sz="1100" dirty="0">
                <a:cs typeface="Arial" charset="0"/>
              </a:rPr>
              <a:t>1. Explain the role of requirements gathering in usability evaluation</a:t>
            </a:r>
          </a:p>
          <a:p>
            <a:r>
              <a:rPr lang="en-US" altLang="en-US" sz="1100" dirty="0">
                <a:cs typeface="Arial" charset="0"/>
              </a:rPr>
              <a:t>2. Identify the uses, advantages, and disadvantages of data collection methods used for requirements gathering</a:t>
            </a:r>
          </a:p>
          <a:p>
            <a:r>
              <a:rPr lang="en-US" altLang="en-US" sz="1100" dirty="0">
                <a:cs typeface="Arial" charset="0"/>
              </a:rPr>
              <a:t>3. Demonstrate an understanding of how to conduct a workflow analysis</a:t>
            </a:r>
          </a:p>
          <a:p>
            <a:r>
              <a:rPr lang="en-US" altLang="en-US" sz="1100" dirty="0">
                <a:cs typeface="Arial" charset="0"/>
              </a:rPr>
              <a:t>4. Identify contextual design principles as they apply to the healthcare setting</a:t>
            </a:r>
          </a:p>
          <a:p>
            <a:r>
              <a:rPr lang="en-US" altLang="en-US" sz="1100" dirty="0">
                <a:cs typeface="Arial" charset="0"/>
              </a:rPr>
              <a:t>5. Describe the methods to interpret results of data collection</a:t>
            </a:r>
          </a:p>
        </p:txBody>
      </p:sp>
      <p:sp>
        <p:nvSpPr>
          <p:cNvPr id="1946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526AFA48-4784-1843-B766-A468252598AC}" type="slidenum">
              <a:rPr lang="en-US" altLang="en-US" smtClean="0"/>
              <a:pPr/>
              <a:t>2</a:t>
            </a:fld>
            <a:endParaRPr lang="en-US" alt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752753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81200" y="3505201"/>
            <a:ext cx="5070475" cy="2628900"/>
          </a:xfrm>
          <a:prstGeom prst="rect">
            <a:avLst/>
          </a:prstGeom>
          <a:solidFill>
            <a:schemeClr val="bg2"/>
          </a:solidFill>
        </p:spPr>
        <p:txBody>
          <a:bodyPr lIns="83622" tIns="41811" rIns="83622" bIns="41811"/>
          <a:lstStyle/>
          <a:p>
            <a:r>
              <a:rPr lang="en-US" altLang="en-US" b="1" dirty="0">
                <a:cs typeface="Arial" charset="0"/>
              </a:rPr>
              <a:t>Slide Notes: </a:t>
            </a:r>
          </a:p>
          <a:p>
            <a:endParaRPr lang="en-US" altLang="en-US" b="1" dirty="0">
              <a:cs typeface="Arial" charset="0"/>
            </a:endParaRPr>
          </a:p>
          <a:p>
            <a:r>
              <a:rPr lang="en-US" altLang="en-US" dirty="0">
                <a:cs typeface="Arial" charset="0"/>
              </a:rPr>
              <a:t>No</a:t>
            </a:r>
            <a:r>
              <a:rPr lang="en-US" altLang="en-US" baseline="0" dirty="0">
                <a:cs typeface="Arial" charset="0"/>
              </a:rPr>
              <a:t>w </a:t>
            </a:r>
            <a:r>
              <a:rPr lang="en-US" altLang="en-US" dirty="0">
                <a:cs typeface="Arial" charset="0"/>
              </a:rPr>
              <a:t>we are going to ask you to play the role of a requirements-engineering analyst.</a:t>
            </a:r>
          </a:p>
          <a:p>
            <a:r>
              <a:rPr lang="en-US" altLang="en-US" dirty="0">
                <a:cs typeface="Arial" charset="0"/>
              </a:rPr>
              <a:t> </a:t>
            </a:r>
          </a:p>
          <a:p>
            <a:r>
              <a:rPr lang="en-US" altLang="en-US" dirty="0">
                <a:cs typeface="Arial" charset="0"/>
              </a:rPr>
              <a:t>The scenario is as follows:</a:t>
            </a:r>
          </a:p>
          <a:p>
            <a:r>
              <a:rPr lang="en-US" altLang="en-US" dirty="0">
                <a:cs typeface="Arial" charset="0"/>
              </a:rPr>
              <a:t> </a:t>
            </a:r>
          </a:p>
          <a:p>
            <a:r>
              <a:rPr lang="en-US" altLang="en-US" dirty="0">
                <a:cs typeface="Arial" charset="0"/>
              </a:rPr>
              <a:t>The staff in a private doctor’s office needs to keep track of the patients who have been referred to external specialists.</a:t>
            </a:r>
          </a:p>
          <a:p>
            <a:r>
              <a:rPr lang="en-US" altLang="en-US" dirty="0">
                <a:cs typeface="Arial" charset="0"/>
              </a:rPr>
              <a:t> </a:t>
            </a:r>
          </a:p>
          <a:p>
            <a:r>
              <a:rPr lang="en-US" altLang="en-US" dirty="0">
                <a:cs typeface="Arial" charset="0"/>
              </a:rPr>
              <a:t>You have been contacted to meet with the head nurse to identify requirements for a system to track patients and external specialists.</a:t>
            </a:r>
          </a:p>
          <a:p>
            <a:endParaRPr lang="en-US" altLang="en-US" dirty="0">
              <a:cs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41167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14500" y="3581400"/>
            <a:ext cx="5867400" cy="3200400"/>
          </a:xfrm>
          <a:prstGeom prst="rect">
            <a:avLst/>
          </a:prstGeom>
          <a:solidFill>
            <a:schemeClr val="bg2"/>
          </a:solidFill>
        </p:spPr>
        <p:txBody>
          <a:bodyPr lIns="83622" tIns="41811" rIns="83622" bIns="41811"/>
          <a:lstStyle/>
          <a:p>
            <a:r>
              <a:rPr lang="en-US" altLang="en-US" b="1" dirty="0">
                <a:cs typeface="Arial" charset="0"/>
              </a:rPr>
              <a:t>Slide Notes: </a:t>
            </a:r>
          </a:p>
          <a:p>
            <a:r>
              <a:rPr lang="en-US" altLang="en-US" dirty="0">
                <a:cs typeface="Arial" charset="0"/>
              </a:rPr>
              <a:t>Requirements analysts start their day rather early.</a:t>
            </a:r>
          </a:p>
          <a:p>
            <a:r>
              <a:rPr lang="en-US" altLang="en-US" dirty="0">
                <a:cs typeface="Arial" charset="0"/>
              </a:rPr>
              <a:t> </a:t>
            </a:r>
          </a:p>
          <a:p>
            <a:r>
              <a:rPr lang="en-US" altLang="en-US" dirty="0">
                <a:cs typeface="Arial" charset="0"/>
              </a:rPr>
              <a:t>You interview the head nurse. You have prepared a list of questions and take notes on his answers. </a:t>
            </a:r>
          </a:p>
          <a:p>
            <a:r>
              <a:rPr lang="en-US" altLang="en-US" dirty="0">
                <a:cs typeface="Arial" charset="0"/>
              </a:rPr>
              <a:t> </a:t>
            </a:r>
          </a:p>
          <a:p>
            <a:r>
              <a:rPr lang="en-US" altLang="en-US" dirty="0">
                <a:cs typeface="Arial" charset="0"/>
              </a:rPr>
              <a:t>You ask about the current practice of keeping track of referrals:</a:t>
            </a:r>
          </a:p>
          <a:p>
            <a:pPr marL="171450" indent="-171450">
              <a:buFont typeface="Arial" panose="020B0604020202020204" pitchFamily="34" charset="0"/>
              <a:buChar char="•"/>
            </a:pPr>
            <a:r>
              <a:rPr lang="en-US" altLang="en-US" dirty="0">
                <a:cs typeface="Arial" charset="0"/>
              </a:rPr>
              <a:t>How many staff members are employed by the office?</a:t>
            </a:r>
          </a:p>
          <a:p>
            <a:pPr marL="171450" indent="-171450">
              <a:buFont typeface="Arial" panose="020B0604020202020204" pitchFamily="34" charset="0"/>
              <a:buChar char="•"/>
            </a:pPr>
            <a:r>
              <a:rPr lang="en-US" altLang="en-US" dirty="0">
                <a:cs typeface="Arial" charset="0"/>
              </a:rPr>
              <a:t>Which staff members are involved in the current practice?</a:t>
            </a:r>
          </a:p>
          <a:p>
            <a:pPr marL="171450" indent="-171450">
              <a:buFont typeface="Arial" panose="020B0604020202020204" pitchFamily="34" charset="0"/>
              <a:buChar char="•"/>
            </a:pPr>
            <a:r>
              <a:rPr lang="en-US" altLang="en-US" dirty="0">
                <a:cs typeface="Arial" charset="0"/>
              </a:rPr>
              <a:t>What is each of their individual roles?</a:t>
            </a:r>
          </a:p>
          <a:p>
            <a:pPr marL="171450" indent="-171450">
              <a:buFont typeface="Arial" panose="020B0604020202020204" pitchFamily="34" charset="0"/>
              <a:buChar char="•"/>
            </a:pPr>
            <a:r>
              <a:rPr lang="en-US" altLang="en-US" dirty="0">
                <a:cs typeface="Arial" charset="0"/>
              </a:rPr>
              <a:t>What documentation is used?</a:t>
            </a:r>
          </a:p>
          <a:p>
            <a:pPr marL="171450" indent="-171450">
              <a:buFont typeface="Arial" panose="020B0604020202020204" pitchFamily="34" charset="0"/>
              <a:buChar char="•"/>
            </a:pPr>
            <a:r>
              <a:rPr lang="en-US" altLang="en-US" dirty="0">
                <a:cs typeface="Arial" charset="0"/>
              </a:rPr>
              <a:t>What problems are found with the current practice?</a:t>
            </a:r>
          </a:p>
          <a:p>
            <a:pPr marL="171450" indent="-171450">
              <a:buFont typeface="Arial" panose="020B0604020202020204" pitchFamily="34" charset="0"/>
              <a:buChar char="•"/>
            </a:pPr>
            <a:r>
              <a:rPr lang="en-US" altLang="en-US" dirty="0">
                <a:cs typeface="Arial" charset="0"/>
              </a:rPr>
              <a:t>What solutions have the staff come up with for those problems?</a:t>
            </a:r>
          </a:p>
          <a:p>
            <a:pPr marL="171450" indent="-171450">
              <a:buFont typeface="Arial" panose="020B0604020202020204" pitchFamily="34" charset="0"/>
              <a:buChar char="•"/>
            </a:pPr>
            <a:r>
              <a:rPr lang="en-US" altLang="en-US" dirty="0">
                <a:cs typeface="Arial" charset="0"/>
              </a:rPr>
              <a:t>What ideas do they have for a future system to automate referral tracking?</a:t>
            </a:r>
          </a:p>
          <a:p>
            <a:r>
              <a:rPr lang="en-US" altLang="en-US" dirty="0">
                <a:cs typeface="Arial" charset="0"/>
              </a:rPr>
              <a:t> </a:t>
            </a:r>
          </a:p>
          <a:p>
            <a:r>
              <a:rPr lang="en-US" altLang="en-US" dirty="0">
                <a:cs typeface="Arial" charset="0"/>
              </a:rPr>
              <a:t>Can you think of any other questions? Why do you think you would ask the staff for their solutions?	</a:t>
            </a:r>
          </a:p>
          <a:p>
            <a:endParaRPr lang="en-US" altLang="en-US" dirty="0">
              <a:cs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21</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959384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057400" y="3581401"/>
            <a:ext cx="5070475" cy="2667000"/>
          </a:xfrm>
          <a:prstGeom prst="rect">
            <a:avLst/>
          </a:prstGeom>
          <a:solidFill>
            <a:schemeClr val="bg2"/>
          </a:solidFill>
        </p:spPr>
        <p:txBody>
          <a:bodyPr lIns="83622" tIns="41811" rIns="83622" bIns="41811"/>
          <a:lstStyle/>
          <a:p>
            <a:r>
              <a:rPr lang="en-US" altLang="en-US" b="1" dirty="0">
                <a:cs typeface="Arial" charset="0"/>
              </a:rPr>
              <a:t>Slide Notes: </a:t>
            </a:r>
          </a:p>
          <a:p>
            <a:endParaRPr lang="en-US" altLang="en-US" b="1" dirty="0">
              <a:cs typeface="Arial" charset="0"/>
            </a:endParaRPr>
          </a:p>
          <a:p>
            <a:r>
              <a:rPr lang="en-US" altLang="en-US" dirty="0">
                <a:cs typeface="Arial" charset="0"/>
              </a:rPr>
              <a:t>You started with an interview of the head nurse and now you plan to do some observations.</a:t>
            </a:r>
          </a:p>
          <a:p>
            <a:r>
              <a:rPr lang="en-US" altLang="en-US" dirty="0">
                <a:cs typeface="Arial" charset="0"/>
              </a:rPr>
              <a:t> </a:t>
            </a:r>
          </a:p>
          <a:p>
            <a:r>
              <a:rPr lang="en-US" altLang="en-US" dirty="0">
                <a:cs typeface="Arial" charset="0"/>
              </a:rPr>
              <a:t>You have decided to observe the office staff in their daily tasks, focusing on the current method of referral tracking.</a:t>
            </a:r>
          </a:p>
          <a:p>
            <a:endParaRPr lang="en-US" altLang="en-US" dirty="0">
              <a:cs typeface="Arial" charset="0"/>
            </a:endParaRPr>
          </a:p>
          <a:p>
            <a:r>
              <a:rPr lang="en-US" altLang="en-US" dirty="0">
                <a:cs typeface="Arial" charset="0"/>
              </a:rPr>
              <a:t>You have obtained copies of the documentation used in referral tracking.</a:t>
            </a:r>
          </a:p>
          <a:p>
            <a:r>
              <a:rPr lang="en-US" altLang="en-US" dirty="0">
                <a:cs typeface="Arial" charset="0"/>
              </a:rPr>
              <a:t>You take notes about what you see in the office.</a:t>
            </a:r>
          </a:p>
          <a:p>
            <a:r>
              <a:rPr lang="en-US" altLang="en-US" dirty="0">
                <a:cs typeface="Arial" charset="0"/>
              </a:rPr>
              <a:t> </a:t>
            </a:r>
          </a:p>
          <a:p>
            <a:r>
              <a:rPr lang="en-US" altLang="en-US" dirty="0">
                <a:cs typeface="Arial" charset="0"/>
              </a:rPr>
              <a:t>Did we miss anything important in our observations? Does it elaborate what we learned from the interview with the head nurse?</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22</a:t>
            </a:fld>
            <a:endParaRPr lang="en-US" alt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114196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09800" y="3581401"/>
            <a:ext cx="5070475" cy="2133600"/>
          </a:xfrm>
          <a:prstGeom prst="rect">
            <a:avLst/>
          </a:prstGeom>
          <a:solidFill>
            <a:schemeClr val="bg2"/>
          </a:solidFill>
        </p:spPr>
        <p:txBody>
          <a:bodyPr lIns="83622" tIns="41811" rIns="83622" bIns="41811"/>
          <a:lstStyle/>
          <a:p>
            <a:r>
              <a:rPr lang="en-US" altLang="en-US" b="1" dirty="0">
                <a:cs typeface="Arial" charset="0"/>
              </a:rPr>
              <a:t>Slide Notes:</a:t>
            </a:r>
            <a:r>
              <a:rPr lang="en-US" altLang="en-US" dirty="0">
                <a:cs typeface="Arial" charset="0"/>
              </a:rPr>
              <a:t> </a:t>
            </a:r>
          </a:p>
          <a:p>
            <a:endParaRPr lang="en-US" altLang="en-US" dirty="0">
              <a:cs typeface="Arial" charset="0"/>
            </a:endParaRPr>
          </a:p>
          <a:p>
            <a:r>
              <a:rPr lang="en-US" altLang="en-US" dirty="0">
                <a:cs typeface="Arial" charset="0"/>
              </a:rPr>
              <a:t>You meet with two other members of the office staff. One is involved with the referral tracking and the other is not.</a:t>
            </a:r>
          </a:p>
          <a:p>
            <a:endParaRPr lang="en-US" altLang="en-US" dirty="0">
              <a:cs typeface="Arial" charset="0"/>
            </a:endParaRPr>
          </a:p>
          <a:p>
            <a:r>
              <a:rPr lang="en-US" altLang="en-US" dirty="0">
                <a:cs typeface="Arial" charset="0"/>
              </a:rPr>
              <a:t>You ask them how they feel about the current referral tracking process and if they have any ideas about solutions. You take notes on their answers.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456318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0"/>
            <a:ext cx="5070475" cy="2628900"/>
          </a:xfrm>
          <a:prstGeom prst="rect">
            <a:avLst/>
          </a:prstGeom>
          <a:solidFill>
            <a:schemeClr val="bg2"/>
          </a:solidFill>
        </p:spPr>
        <p:txBody>
          <a:bodyPr lIns="83622" tIns="41811" rIns="83622" bIns="41811"/>
          <a:lstStyle/>
          <a:p>
            <a:r>
              <a:rPr lang="en-US" altLang="en-US" b="1" dirty="0">
                <a:cs typeface="Arial" charset="0"/>
              </a:rPr>
              <a:t>Slide Notes: </a:t>
            </a:r>
          </a:p>
          <a:p>
            <a:endParaRPr lang="en-US" altLang="en-US" b="1" dirty="0">
              <a:cs typeface="Arial" charset="0"/>
            </a:endParaRPr>
          </a:p>
          <a:p>
            <a:r>
              <a:rPr lang="en-US" altLang="en-US" dirty="0">
                <a:cs typeface="Arial" charset="0"/>
              </a:rPr>
              <a:t>You meet with the head nurse again to discuss your observations. The nurse is surprised to find out that a staff member who is not part of the process is actually printing out each referral letter and placing the letters in patient folders. He indicates to you that security restrictions are needed to determine who has access to external physician records. The results of this discussion become the requirements for security and privacy of patient data.</a:t>
            </a:r>
          </a:p>
          <a:p>
            <a:r>
              <a:rPr lang="en-US" altLang="en-US" dirty="0">
                <a:cs typeface="Arial" charset="0"/>
              </a:rPr>
              <a:t> </a:t>
            </a:r>
          </a:p>
          <a:p>
            <a:r>
              <a:rPr lang="en-US" altLang="en-US" dirty="0">
                <a:cs typeface="Arial" charset="0"/>
              </a:rPr>
              <a:t>Why does it matter who prints out the letters? Why would this be an issue or a requirement?</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24</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837538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0"/>
            <a:ext cx="5070475" cy="3047999"/>
          </a:xfrm>
          <a:prstGeom prst="rect">
            <a:avLst/>
          </a:prstGeom>
          <a:solidFill>
            <a:schemeClr val="bg2"/>
          </a:solidFill>
        </p:spPr>
        <p:txBody>
          <a:bodyPr lIns="83622" tIns="41811" rIns="83622" bIns="41811"/>
          <a:lstStyle/>
          <a:p>
            <a:r>
              <a:rPr lang="en-US" altLang="en-US" b="1" dirty="0">
                <a:cs typeface="Arial" charset="0"/>
              </a:rPr>
              <a:t>Slide Notes: </a:t>
            </a:r>
          </a:p>
          <a:p>
            <a:r>
              <a:rPr lang="en-US" altLang="en-US" dirty="0">
                <a:cs typeface="Arial" charset="0"/>
              </a:rPr>
              <a:t>As you end the day, you begin to organize your notes in different categories of requirements.</a:t>
            </a:r>
          </a:p>
          <a:p>
            <a:endParaRPr lang="en-US" altLang="en-US" dirty="0">
              <a:cs typeface="Arial" charset="0"/>
            </a:endParaRPr>
          </a:p>
          <a:p>
            <a:r>
              <a:rPr lang="en-US" altLang="en-US" dirty="0">
                <a:cs typeface="Arial" charset="0"/>
              </a:rPr>
              <a:t>You now have an understanding of the purpose of referral tracking as well as of the roles and tasks required in maintaining external physician referrals.</a:t>
            </a:r>
          </a:p>
          <a:p>
            <a:endParaRPr lang="en-US" altLang="en-US" dirty="0">
              <a:cs typeface="Arial" charset="0"/>
            </a:endParaRPr>
          </a:p>
          <a:p>
            <a:r>
              <a:rPr lang="en-US" altLang="en-US" dirty="0">
                <a:cs typeface="Arial" charset="0"/>
              </a:rPr>
              <a:t>You make a note in your calendar that tomorrow you need to analyze the documentation and begin to create your own document to communicate system requirements.	</a:t>
            </a:r>
          </a:p>
          <a:p>
            <a:endParaRPr lang="en-US" altLang="en-US" dirty="0">
              <a:cs typeface="Arial" charset="0"/>
            </a:endParaRPr>
          </a:p>
          <a:p>
            <a:r>
              <a:rPr lang="en-US" altLang="en-US" dirty="0">
                <a:cs typeface="Arial" charset="0"/>
              </a:rPr>
              <a:t>Once you have collected your data, the work is not done. You need to figure out how to derive meaning from your data and how you can translate what you found into concrete requirements that will influence and even guide design decisions.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25</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942562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819400"/>
          </a:xfrm>
          <a:prstGeom prst="rect">
            <a:avLst/>
          </a:prstGeom>
          <a:solidFill>
            <a:schemeClr val="bg2"/>
          </a:solidFill>
        </p:spPr>
        <p:txBody>
          <a:bodyPr lIns="83622" tIns="41811" rIns="83622" bIns="41811"/>
          <a:lstStyle/>
          <a:p>
            <a:r>
              <a:rPr lang="en-US" altLang="en-US" b="1" dirty="0">
                <a:cs typeface="Arial" charset="0"/>
              </a:rPr>
              <a:t>Slide Notes: </a:t>
            </a:r>
          </a:p>
          <a:p>
            <a:endParaRPr lang="en-US" altLang="en-US" b="1" dirty="0">
              <a:cs typeface="Arial" charset="0"/>
            </a:endParaRPr>
          </a:p>
          <a:p>
            <a:r>
              <a:rPr lang="en-US" altLang="en-US" dirty="0">
                <a:cs typeface="Arial" charset="0"/>
              </a:rPr>
              <a:t>There are many ways to organize and simplify your data set. We are going to discuss two:</a:t>
            </a:r>
          </a:p>
          <a:p>
            <a:endParaRPr lang="en-US" altLang="en-US" dirty="0">
              <a:cs typeface="Arial" charset="0"/>
            </a:endParaRPr>
          </a:p>
          <a:p>
            <a:pPr marL="228600" indent="-228600">
              <a:buFont typeface="+mj-lt"/>
              <a:buAutoNum type="arabicPeriod"/>
            </a:pPr>
            <a:r>
              <a:rPr lang="en-US" altLang="en-US" dirty="0">
                <a:cs typeface="Arial" charset="0"/>
              </a:rPr>
              <a:t>Affinity diagrams are used to sort and display ideas from multiple sources.</a:t>
            </a:r>
          </a:p>
          <a:p>
            <a:pPr marL="228600" indent="-228600">
              <a:buFont typeface="+mj-lt"/>
              <a:buAutoNum type="arabicPeriod"/>
            </a:pPr>
            <a:r>
              <a:rPr lang="en-US" altLang="en-US" dirty="0">
                <a:cs typeface="Arial" charset="0"/>
              </a:rPr>
              <a:t>Process flow depicts the overall flow of activities and the relationships among the parts of a system, including individuals. The nursing flow schematic that we discussed earlier in this lecture depicts a kind of process flow. It illustrates stages in a communication process.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26</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569411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628900"/>
          </a:xfrm>
          <a:prstGeom prst="rect">
            <a:avLst/>
          </a:prstGeom>
          <a:solidFill>
            <a:schemeClr val="bg2"/>
          </a:solidFill>
        </p:spPr>
        <p:txBody>
          <a:bodyPr lIns="83622" tIns="41811" rIns="83622" bIns="41811"/>
          <a:lstStyle/>
          <a:p>
            <a:r>
              <a:rPr lang="en-US" altLang="en-US" b="1" dirty="0">
                <a:cs typeface="Arial" charset="0"/>
              </a:rPr>
              <a:t>Slide Notes: </a:t>
            </a:r>
          </a:p>
          <a:p>
            <a:endParaRPr lang="en-US" altLang="en-US" b="1" dirty="0">
              <a:cs typeface="Arial" charset="0"/>
            </a:endParaRPr>
          </a:p>
          <a:p>
            <a:r>
              <a:rPr lang="en-US" altLang="en-US" dirty="0">
                <a:cs typeface="Arial" charset="0"/>
              </a:rPr>
              <a:t>Affinity diagrams display a grouping of ideas and data. The steps are rather simple:</a:t>
            </a:r>
          </a:p>
          <a:p>
            <a:pPr marL="171450" indent="-171450">
              <a:buFont typeface="Arial" panose="020B0604020202020204" pitchFamily="34" charset="0"/>
              <a:buChar char="•"/>
            </a:pPr>
            <a:r>
              <a:rPr lang="en-US" altLang="en-US" dirty="0">
                <a:cs typeface="Arial" charset="0"/>
              </a:rPr>
              <a:t>Write down individual ideas on a note card or post-it note</a:t>
            </a:r>
          </a:p>
          <a:p>
            <a:pPr marL="171450" indent="-171450">
              <a:buFont typeface="Arial" panose="020B0604020202020204" pitchFamily="34" charset="0"/>
              <a:buChar char="•"/>
            </a:pPr>
            <a:r>
              <a:rPr lang="en-US" altLang="en-US" dirty="0">
                <a:cs typeface="Arial" charset="0"/>
              </a:rPr>
              <a:t>Look for ideas with similar themes</a:t>
            </a:r>
          </a:p>
          <a:p>
            <a:pPr marL="171450" indent="-171450">
              <a:buFont typeface="Arial" panose="020B0604020202020204" pitchFamily="34" charset="0"/>
              <a:buChar char="•"/>
            </a:pPr>
            <a:r>
              <a:rPr lang="en-US" altLang="en-US" dirty="0">
                <a:cs typeface="Arial" charset="0"/>
              </a:rPr>
              <a:t>Group the ideas with similar themes together	</a:t>
            </a:r>
          </a:p>
          <a:p>
            <a:endParaRPr lang="en-US" altLang="en-US" dirty="0">
              <a:cs typeface="Arial" charset="0"/>
            </a:endParaRPr>
          </a:p>
          <a:p>
            <a:r>
              <a:rPr lang="en-US" altLang="en-US" dirty="0">
                <a:cs typeface="Arial" charset="0"/>
              </a:rPr>
              <a:t>The categories can be relatively fine-grained or coarse-grained, depending on your goals.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1581221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5146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This is a relatively simple diagram and the analysis is not presented at a very fine level of detail. But it illustrates how you can use such a diagram to structure goals for design, keeping in mind the different tasks that people do and the different roles they fulfill.</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6651211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304800" y="3505201"/>
            <a:ext cx="8686800" cy="2514600"/>
          </a:xfrm>
          <a:prstGeom prst="rect">
            <a:avLst/>
          </a:prstGeom>
          <a:solidFill>
            <a:schemeClr val="bg2"/>
          </a:solidFill>
        </p:spPr>
        <p:txBody>
          <a:bodyPr lIns="83622" tIns="41811" rIns="83622" bIns="41811"/>
          <a:lstStyle/>
          <a:p>
            <a:r>
              <a:rPr lang="en-US" altLang="en-US" b="1" dirty="0">
                <a:cs typeface="Arial" charset="0"/>
              </a:rPr>
              <a:t>Slide Notes: </a:t>
            </a:r>
          </a:p>
          <a:p>
            <a:r>
              <a:rPr lang="en-US" altLang="en-US" dirty="0">
                <a:cs typeface="Arial" charset="0"/>
              </a:rPr>
              <a:t>This slide summarizes the requirements engineering process.</a:t>
            </a:r>
          </a:p>
          <a:p>
            <a:r>
              <a:rPr lang="en-US" altLang="en-US" dirty="0">
                <a:cs typeface="Arial" charset="0"/>
              </a:rPr>
              <a:t> </a:t>
            </a:r>
          </a:p>
          <a:p>
            <a:r>
              <a:rPr lang="en-US" altLang="en-US" dirty="0">
                <a:cs typeface="Arial" charset="0"/>
              </a:rPr>
              <a:t>We need requirements to communicate with everyone on the design team as well other stakeholders: for example, the personnel who may use such a system. There will be different requirements for different aspects of a system.</a:t>
            </a:r>
          </a:p>
          <a:p>
            <a:r>
              <a:rPr lang="en-US" altLang="en-US" dirty="0">
                <a:cs typeface="Arial" charset="0"/>
              </a:rPr>
              <a:t> </a:t>
            </a:r>
          </a:p>
          <a:p>
            <a:r>
              <a:rPr lang="en-US" altLang="en-US" dirty="0">
                <a:cs typeface="Arial" charset="0"/>
              </a:rPr>
              <a:t>A key point to emphasize is the need to focus on the purpose of the system while interpreting the context in which the system will be used, by partnering with the users.</a:t>
            </a:r>
          </a:p>
          <a:p>
            <a:r>
              <a:rPr lang="en-US" altLang="en-US" dirty="0">
                <a:cs typeface="Arial" charset="0"/>
              </a:rPr>
              <a:t> </a:t>
            </a:r>
          </a:p>
          <a:p>
            <a:r>
              <a:rPr lang="en-US" altLang="en-US" dirty="0">
                <a:cs typeface="Arial" charset="0"/>
              </a:rPr>
              <a:t>Creating requirements consists of a series of steps: interviewing medical staff, observing daily routines within the medical workplace, and analyzing current documentation being used by the medical staff.</a:t>
            </a:r>
          </a:p>
          <a:p>
            <a:r>
              <a:rPr lang="en-US" altLang="en-US" dirty="0">
                <a:cs typeface="Arial" charset="0"/>
              </a:rPr>
              <a:t> </a:t>
            </a:r>
          </a:p>
          <a:p>
            <a:r>
              <a:rPr lang="en-US" altLang="en-US" dirty="0">
                <a:cs typeface="Arial" charset="0"/>
              </a:rPr>
              <a:t>There are quite a few methods for the process of requirements analysis, including diagrams and process flows.</a:t>
            </a:r>
          </a:p>
          <a:p>
            <a:endParaRPr lang="en-US" altLang="en-US" dirty="0">
              <a:cs typeface="Arial" charset="0"/>
            </a:endParaRP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29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255240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Notes Placeholder 2"/>
          <p:cNvSpPr>
            <a:spLocks noGrp="1"/>
          </p:cNvSpPr>
          <p:nvPr>
            <p:ph type="body" idx="1"/>
          </p:nvPr>
        </p:nvSpPr>
        <p:spPr bwMode="auto">
          <a:xfrm>
            <a:off x="2112962" y="3505201"/>
            <a:ext cx="5070475" cy="22860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dirty="0">
              <a:cs typeface="Arial" charset="0"/>
            </a:endParaRPr>
          </a:p>
          <a:p>
            <a:r>
              <a:rPr lang="en-US" altLang="en-US" dirty="0">
                <a:cs typeface="Arial" charset="0"/>
              </a:rPr>
              <a:t>Requirements are a set of activities that are undertaken prior to the design process or early in the design cycle.  Requirements can be defined in the following ways:  an explanation of what the system should “be” or should “do”—which is very basic to the design process. Requirements may be in the form of documentation of “needs” in order to communicate between everyone involved in system development. They also reflect a set of goals that define objectives for design.</a:t>
            </a:r>
          </a:p>
          <a:p>
            <a:endParaRPr lang="en-US" altLang="en-US" dirty="0">
              <a:cs typeface="Arial" charset="0"/>
            </a:endParaRPr>
          </a:p>
        </p:txBody>
      </p:sp>
      <p:sp>
        <p:nvSpPr>
          <p:cNvPr id="2150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6D78802E-FE17-6144-9667-2C8636018ABE}"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58040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Notes Placeholder 2"/>
          <p:cNvSpPr>
            <a:spLocks noGrp="1"/>
          </p:cNvSpPr>
          <p:nvPr>
            <p:ph type="body" idx="1"/>
          </p:nvPr>
        </p:nvSpPr>
        <p:spPr bwMode="auto">
          <a:xfrm>
            <a:off x="1485900" y="3495368"/>
            <a:ext cx="6324600" cy="31242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r>
              <a:rPr lang="en-US" altLang="en-US" dirty="0">
                <a:cs typeface="Arial" charset="0"/>
              </a:rPr>
              <a:t>This</a:t>
            </a:r>
            <a:r>
              <a:rPr lang="en-US" altLang="en-US" baseline="0" dirty="0">
                <a:cs typeface="Arial" charset="0"/>
              </a:rPr>
              <a:t> concludes this lecture on </a:t>
            </a:r>
            <a:r>
              <a:rPr lang="en-US" altLang="en-US" dirty="0">
                <a:cs typeface="Arial" charset="0"/>
              </a:rPr>
              <a:t>Requirements Engineering. </a:t>
            </a:r>
          </a:p>
          <a:p>
            <a:endParaRPr lang="en-US" altLang="en-US" dirty="0">
              <a:cs typeface="Arial" charset="0"/>
            </a:endParaRPr>
          </a:p>
          <a:p>
            <a:r>
              <a:rPr lang="en-US" altLang="en-US" dirty="0">
                <a:cs typeface="Arial" charset="0"/>
              </a:rPr>
              <a:t>In summary, requirements engineering emphasizes the importance of understanding the nature of user needs in the context of system development. Failure to properly consider user requirements can diminish usability and user acceptance of the system. There are several kinds of requirement types. In addition, there are a number of common methods for eliciting them. Documenting and analyzing workflow is an integral part of understanding the requirements of a setting. Contextual inquiry is a method for uncovering requirements in the context of workflow and work practices.</a:t>
            </a:r>
          </a:p>
          <a:p>
            <a:endParaRPr lang="en-US" altLang="en-US" dirty="0">
              <a:cs typeface="Arial" charset="0"/>
            </a:endParaRPr>
          </a:p>
          <a:p>
            <a:r>
              <a:rPr lang="en-US" altLang="en-US" dirty="0">
                <a:cs typeface="Arial" charset="0"/>
              </a:rPr>
              <a:t>In this lecture, we considered:</a:t>
            </a:r>
          </a:p>
          <a:p>
            <a:pPr marL="171450" indent="-171450">
              <a:buFont typeface="Arial" panose="020B0604020202020204" pitchFamily="34" charset="0"/>
              <a:buChar char="•"/>
            </a:pPr>
            <a:r>
              <a:rPr lang="en-US" altLang="en-US" dirty="0">
                <a:cs typeface="Arial" charset="0"/>
              </a:rPr>
              <a:t>Different requirement types and methods for eliciting them</a:t>
            </a:r>
          </a:p>
          <a:p>
            <a:pPr marL="171450" indent="-171450">
              <a:buFont typeface="Arial" panose="020B0604020202020204" pitchFamily="34" charset="0"/>
              <a:buChar char="•"/>
            </a:pPr>
            <a:r>
              <a:rPr lang="en-US" altLang="en-US" dirty="0">
                <a:cs typeface="Arial" charset="0"/>
              </a:rPr>
              <a:t>Importance of understanding workflow</a:t>
            </a:r>
          </a:p>
          <a:p>
            <a:pPr marL="171450" indent="-171450">
              <a:buFont typeface="Arial" panose="020B0604020202020204" pitchFamily="34" charset="0"/>
              <a:buChar char="•"/>
            </a:pPr>
            <a:r>
              <a:rPr lang="en-US" altLang="en-US" dirty="0">
                <a:cs typeface="Arial" charset="0"/>
              </a:rPr>
              <a:t>Method of contextual inquiry</a:t>
            </a:r>
          </a:p>
          <a:p>
            <a:pPr marL="171450" indent="-171450">
              <a:buFont typeface="Arial" panose="020B0604020202020204" pitchFamily="34" charset="0"/>
              <a:buChar char="•"/>
            </a:pPr>
            <a:r>
              <a:rPr lang="en-US" altLang="en-US" dirty="0">
                <a:cs typeface="Arial" charset="0"/>
              </a:rPr>
              <a:t>Affinity diagrams as a method to organize ideas and data</a:t>
            </a:r>
          </a:p>
          <a:p>
            <a:endParaRPr lang="en-US" altLang="en-US" dirty="0">
              <a:cs typeface="Arial" charset="0"/>
            </a:endParaRPr>
          </a:p>
        </p:txBody>
      </p:sp>
      <p:sp>
        <p:nvSpPr>
          <p:cNvPr id="80900"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0F556951-807C-1342-A66F-46C639998DF9}" type="slidenum">
              <a:rPr lang="en-US" altLang="en-US" smtClean="0"/>
              <a:pPr/>
              <a:t>30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56938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18887720-3DA3-4E43-A453-CBD130BBF21F}"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59029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Notes Placeholder 2"/>
          <p:cNvSpPr>
            <a:spLocks noGrp="1"/>
          </p:cNvSpPr>
          <p:nvPr>
            <p:ph type="body" idx="1"/>
          </p:nvPr>
        </p:nvSpPr>
        <p:spPr bwMode="auto">
          <a:xfrm>
            <a:off x="2057400" y="3429001"/>
            <a:ext cx="5070475" cy="27051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dirty="0">
              <a:cs typeface="Arial" charset="0"/>
            </a:endParaRPr>
          </a:p>
          <a:p>
            <a:r>
              <a:rPr lang="en-US" altLang="en-US" dirty="0">
                <a:cs typeface="Arial" charset="0"/>
              </a:rPr>
              <a:t>We can look at this slightly differently and answer the question of what are we trying to achieve. There are basically 2 aims:</a:t>
            </a:r>
          </a:p>
          <a:p>
            <a:pPr marL="171450" indent="-171450">
              <a:buFont typeface="Arial" panose="020B0604020202020204" pitchFamily="34" charset="0"/>
              <a:buChar char="•"/>
            </a:pPr>
            <a:r>
              <a:rPr lang="en-US" altLang="en-US" dirty="0">
                <a:cs typeface="Arial" charset="0"/>
              </a:rPr>
              <a:t>The first is to identify needs so that the system can support the user’s goals. </a:t>
            </a:r>
          </a:p>
          <a:p>
            <a:pPr marL="171450" indent="-171450">
              <a:buFont typeface="Arial" panose="020B0604020202020204" pitchFamily="34" charset="0"/>
              <a:buChar char="•"/>
            </a:pPr>
            <a:r>
              <a:rPr lang="en-US" altLang="en-US" dirty="0">
                <a:cs typeface="Arial" charset="0"/>
              </a:rPr>
              <a:t>The second is to produce a set of stable requirements that can be moved forward into the design activity.</a:t>
            </a:r>
          </a:p>
          <a:p>
            <a:endParaRPr lang="en-US" altLang="en-US" dirty="0">
              <a:cs typeface="Arial" charset="0"/>
            </a:endParaRPr>
          </a:p>
        </p:txBody>
      </p:sp>
      <p:sp>
        <p:nvSpPr>
          <p:cNvPr id="23556" name="Slide Number Placeholder 4"/>
          <p:cNvSpPr>
            <a:spLocks noGrp="1"/>
          </p:cNvSpPr>
          <p:nvPr>
            <p:ph type="sldNum" sz="quarter" idx="5"/>
          </p:nvPr>
        </p:nvSpPr>
        <p:spPr/>
        <p:txBody>
          <a:bodyPr/>
          <a:lstStyle>
            <a:lvl1pPr>
              <a:spcBef>
                <a:spcPct val="30000"/>
              </a:spcBef>
              <a:defRPr sz="900">
                <a:solidFill>
                  <a:schemeClr val="tx1"/>
                </a:solidFill>
                <a:latin typeface="Arial" charset="0"/>
                <a:ea typeface="Arial" charset="0"/>
                <a:cs typeface="Arial" charset="0"/>
              </a:defRPr>
            </a:lvl1pPr>
            <a:lvl2pPr marL="679428" indent="-261318">
              <a:spcBef>
                <a:spcPct val="30000"/>
              </a:spcBef>
              <a:defRPr sz="900">
                <a:solidFill>
                  <a:schemeClr val="tx1"/>
                </a:solidFill>
                <a:latin typeface="Arial" charset="0"/>
                <a:ea typeface="Arial" charset="0"/>
                <a:cs typeface="Arial" charset="0"/>
              </a:defRPr>
            </a:lvl2pPr>
            <a:lvl3pPr marL="1045274" indent="-209055">
              <a:spcBef>
                <a:spcPct val="30000"/>
              </a:spcBef>
              <a:defRPr sz="900">
                <a:solidFill>
                  <a:schemeClr val="tx1"/>
                </a:solidFill>
                <a:latin typeface="Arial" charset="0"/>
                <a:ea typeface="Arial" charset="0"/>
                <a:cs typeface="Arial" charset="0"/>
              </a:defRPr>
            </a:lvl3pPr>
            <a:lvl4pPr marL="1463383" indent="-209055">
              <a:spcBef>
                <a:spcPct val="30000"/>
              </a:spcBef>
              <a:defRPr sz="900">
                <a:solidFill>
                  <a:schemeClr val="tx1"/>
                </a:solidFill>
                <a:latin typeface="Arial" charset="0"/>
                <a:ea typeface="Arial" charset="0"/>
                <a:cs typeface="Arial" charset="0"/>
              </a:defRPr>
            </a:lvl4pPr>
            <a:lvl5pPr marL="1881492" indent="-209055">
              <a:spcBef>
                <a:spcPct val="30000"/>
              </a:spcBef>
              <a:defRPr sz="900">
                <a:solidFill>
                  <a:schemeClr val="tx1"/>
                </a:solidFill>
                <a:latin typeface="Arial" charset="0"/>
                <a:ea typeface="Arial" charset="0"/>
                <a:cs typeface="Arial" charset="0"/>
              </a:defRPr>
            </a:lvl5pPr>
            <a:lvl6pPr marL="2299602" indent="-209055" eaLnBrk="0" fontAlgn="base" hangingPunct="0">
              <a:spcBef>
                <a:spcPct val="30000"/>
              </a:spcBef>
              <a:spcAft>
                <a:spcPct val="0"/>
              </a:spcAft>
              <a:defRPr sz="900">
                <a:solidFill>
                  <a:schemeClr val="tx1"/>
                </a:solidFill>
                <a:latin typeface="Arial" charset="0"/>
                <a:ea typeface="Arial" charset="0"/>
                <a:cs typeface="Arial" charset="0"/>
              </a:defRPr>
            </a:lvl6pPr>
            <a:lvl7pPr marL="2717711" indent="-209055" eaLnBrk="0" fontAlgn="base" hangingPunct="0">
              <a:spcBef>
                <a:spcPct val="30000"/>
              </a:spcBef>
              <a:spcAft>
                <a:spcPct val="0"/>
              </a:spcAft>
              <a:defRPr sz="900">
                <a:solidFill>
                  <a:schemeClr val="tx1"/>
                </a:solidFill>
                <a:latin typeface="Arial" charset="0"/>
                <a:ea typeface="Arial" charset="0"/>
                <a:cs typeface="Arial" charset="0"/>
              </a:defRPr>
            </a:lvl7pPr>
            <a:lvl8pPr marL="3135821" indent="-209055" eaLnBrk="0" fontAlgn="base" hangingPunct="0">
              <a:spcBef>
                <a:spcPct val="30000"/>
              </a:spcBef>
              <a:spcAft>
                <a:spcPct val="0"/>
              </a:spcAft>
              <a:defRPr sz="900">
                <a:solidFill>
                  <a:schemeClr val="tx1"/>
                </a:solidFill>
                <a:latin typeface="Arial" charset="0"/>
                <a:ea typeface="Arial" charset="0"/>
                <a:cs typeface="Arial" charset="0"/>
              </a:defRPr>
            </a:lvl8pPr>
            <a:lvl9pPr marL="3553930" indent="-209055" eaLnBrk="0" fontAlgn="base" hangingPunct="0">
              <a:spcBef>
                <a:spcPct val="30000"/>
              </a:spcBef>
              <a:spcAft>
                <a:spcPct val="0"/>
              </a:spcAft>
              <a:defRPr sz="900">
                <a:solidFill>
                  <a:schemeClr val="tx1"/>
                </a:solidFill>
                <a:latin typeface="Arial" charset="0"/>
                <a:ea typeface="Arial" charset="0"/>
                <a:cs typeface="Arial" charset="0"/>
              </a:defRPr>
            </a:lvl9pPr>
          </a:lstStyle>
          <a:p>
            <a:fld id="{EBD37458-E8C1-D444-BD15-9CD8548D4F01}"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73754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51225"/>
            <a:ext cx="5070475" cy="3101975"/>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This slide shows some of the reasons for design requirements. We want to make communication clear, unambiguous, and specific on system “needs.” This clarity of communication is important at the level of interaction with the client or intended community of users and among the development team members. Other reasons are the need to identify potential mismatches between user needs and designers’ understanding. Such mismatches are a source of significant usability problems and great end-user frustration. Although requirements engineering can be time-intensive, it can save significant amounts of time, effort, and costs downstream. Once you are well into the development cycle or once a product is finished, changes to it are far more costly. The flip side is that you live with compromises that are not very satisfying.</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5</a:t>
            </a:fld>
            <a:endParaRPr lang="en-US" altLang="en-US"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287549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5146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Part of the process of requirements engineering is to develop a set of documents that will guide the design, development, implementation and maintenance phases of the product life cycle. This slide shows some of the document types that we will need in the course of doing a requirements analysis.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6</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770080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365376"/>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Requirements are conventionally categorized into the two groups: Functional requirements and nonfunctional Requirements. But they can also be categorized into more precise bins that can be more informative.</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459030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2"/>
            <a:ext cx="5070475" cy="2365376"/>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Functional requirements describe the capabilities of the system and specify what the user should be able to do with the system. For example, the order entry screen of a computer-based order entry system will allow the user to enter the first and last name of the patient and will then display the name of the patient. That is a very basic functional requirement.</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276699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81401"/>
            <a:ext cx="5070475" cy="20574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Nonfunctional Requirements include everything else,</a:t>
            </a:r>
            <a:r>
              <a:rPr lang="en-US" altLang="en-US" baseline="0" dirty="0">
                <a:cs typeface="Arial" charset="0"/>
              </a:rPr>
              <a:t> </a:t>
            </a:r>
            <a:r>
              <a:rPr lang="en-US" altLang="en-US" dirty="0">
                <a:cs typeface="Arial" charset="0"/>
              </a:rPr>
              <a:t>such as the user characteristics, the nature of the organization and the need for security. They are not focally concerned with system function.</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9258117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3600" b="1" spc="-265" dirty="0">
                <a:solidFill>
                  <a:srgbClr val="A29CC0"/>
                </a:solidFill>
                <a:latin typeface="Century Gothic" panose="020B0502020202020204" pitchFamily="34" charset="0"/>
                <a:cs typeface="Gill Sans MT"/>
              </a:rPr>
              <a:t>Headline goes here</a:t>
            </a:r>
          </a:p>
          <a:p>
            <a:pPr marL="12700">
              <a:lnSpc>
                <a:spcPts val="6495"/>
              </a:lnSpc>
            </a:pPr>
            <a:r>
              <a:rPr lang="en-US" sz="2400" b="1" kern="0" spc="0" baseline="0"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Tabl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able Placeholder 7"/>
          <p:cNvSpPr>
            <a:spLocks noGrp="1"/>
          </p:cNvSpPr>
          <p:nvPr>
            <p:ph type="tbl"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table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table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824754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395782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en.wikipedia.org/wiki/Requirement"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en.wikipedia.org/wiki/Contextual_inquiry"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Requirements Engineering</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384048" y="533400"/>
            <a:ext cx="8674100" cy="545110"/>
          </a:xfrm>
        </p:spPr>
        <p:txBody>
          <a:bodyPr/>
          <a:lstStyle/>
          <a:p>
            <a:pPr eaLnBrk="1" hangingPunct="1"/>
            <a:r>
              <a:rPr lang="en-US" altLang="en-US" dirty="0">
                <a:ea typeface="ＭＳ Ｐゴシック" charset="-128"/>
                <a:cs typeface="Verdana" charset="0"/>
              </a:rPr>
              <a:t>Specific Requirement Types</a:t>
            </a:r>
          </a:p>
        </p:txBody>
      </p:sp>
      <p:sp>
        <p:nvSpPr>
          <p:cNvPr id="34818"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0EC86601-97C0-1348-8E08-96B28FDB3DD3}" type="slidenum">
              <a:rPr lang="en-US" altLang="en-US" sz="1100">
                <a:solidFill>
                  <a:srgbClr val="898989"/>
                </a:solidFill>
              </a:rPr>
              <a:pPr>
                <a:spcBef>
                  <a:spcPct val="0"/>
                </a:spcBef>
                <a:buFontTx/>
                <a:buNone/>
              </a:pPr>
              <a:t>10</a:t>
            </a:fld>
            <a:endParaRPr lang="en-US" altLang="en-US" sz="1100" dirty="0">
              <a:solidFill>
                <a:srgbClr val="898989"/>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460499"/>
            <a:ext cx="6537660" cy="5855117"/>
          </a:xfrm>
          <a:prstGeom prst="rect">
            <a:avLst/>
          </a:prstGeom>
        </p:spPr>
      </p:pic>
    </p:spTree>
    <p:extLst>
      <p:ext uri="{BB962C8B-B14F-4D97-AF65-F5344CB8AC3E}">
        <p14:creationId xmlns:p14="http://schemas.microsoft.com/office/powerpoint/2010/main" val="1984118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Methods for Eliciting Requirements</a:t>
            </a:r>
          </a:p>
        </p:txBody>
      </p:sp>
      <p:sp>
        <p:nvSpPr>
          <p:cNvPr id="36908" name="Text Placeholder 6"/>
          <p:cNvSpPr>
            <a:spLocks noGrp="1"/>
          </p:cNvSpPr>
          <p:nvPr>
            <p:ph type="body" sz="quarter" idx="10"/>
          </p:nvPr>
        </p:nvSpPr>
        <p:spPr>
          <a:xfrm>
            <a:off x="472461" y="7229938"/>
            <a:ext cx="8305800" cy="457200"/>
          </a:xfrm>
        </p:spPr>
        <p:txBody>
          <a:bodyPr/>
          <a:lstStyle/>
          <a:p>
            <a:pPr marL="0" indent="0" eaLnBrk="1" hangingPunct="1">
              <a:buNone/>
            </a:pPr>
            <a:r>
              <a:rPr lang="en-US" altLang="en-US" sz="1600" dirty="0">
                <a:ea typeface="Arial" charset="0"/>
                <a:cs typeface="Arial" charset="0"/>
              </a:rPr>
              <a:t>(Preece, Rogers, &amp; Sharp, 2007)</a:t>
            </a:r>
          </a:p>
        </p:txBody>
      </p:sp>
      <p:graphicFrame>
        <p:nvGraphicFramePr>
          <p:cNvPr id="10" name="Group 51" title="Table showing Methods for Eliciting Requirements"/>
          <p:cNvGraphicFramePr>
            <a:graphicFrameLocks noGrp="1"/>
          </p:cNvGraphicFramePr>
          <p:nvPr>
            <p:ph type="tbl" sz="quarter" idx="4294967295"/>
            <p:extLst>
              <p:ext uri="{D42A27DB-BD31-4B8C-83A1-F6EECF244321}">
                <p14:modId xmlns:p14="http://schemas.microsoft.com/office/powerpoint/2010/main" val="3093687255"/>
              </p:ext>
            </p:extLst>
          </p:nvPr>
        </p:nvGraphicFramePr>
        <p:xfrm>
          <a:off x="472461" y="1676400"/>
          <a:ext cx="9052560" cy="5412848"/>
        </p:xfrm>
        <a:graphic>
          <a:graphicData uri="http://schemas.openxmlformats.org/drawingml/2006/table">
            <a:tbl>
              <a:tblPr firstRow="1"/>
              <a:tblGrid>
                <a:gridCol w="2263140">
                  <a:extLst>
                    <a:ext uri="{9D8B030D-6E8A-4147-A177-3AD203B41FA5}">
                      <a16:colId xmlns:a16="http://schemas.microsoft.com/office/drawing/2014/main" val="20000"/>
                    </a:ext>
                  </a:extLst>
                </a:gridCol>
                <a:gridCol w="2179320">
                  <a:extLst>
                    <a:ext uri="{9D8B030D-6E8A-4147-A177-3AD203B41FA5}">
                      <a16:colId xmlns:a16="http://schemas.microsoft.com/office/drawing/2014/main" val="20001"/>
                    </a:ext>
                  </a:extLst>
                </a:gridCol>
                <a:gridCol w="2179320">
                  <a:extLst>
                    <a:ext uri="{9D8B030D-6E8A-4147-A177-3AD203B41FA5}">
                      <a16:colId xmlns:a16="http://schemas.microsoft.com/office/drawing/2014/main" val="20002"/>
                    </a:ext>
                  </a:extLst>
                </a:gridCol>
                <a:gridCol w="2430780">
                  <a:extLst>
                    <a:ext uri="{9D8B030D-6E8A-4147-A177-3AD203B41FA5}">
                      <a16:colId xmlns:a16="http://schemas.microsoft.com/office/drawing/2014/main" val="20003"/>
                    </a:ext>
                  </a:extLst>
                </a:gridCol>
              </a:tblGrid>
              <a:tr h="402401">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1" i="0" u="none" strike="noStrike" cap="none" normalizeH="0" baseline="0" dirty="0">
                          <a:ln>
                            <a:noFill/>
                          </a:ln>
                          <a:solidFill>
                            <a:srgbClr val="FFFFFF"/>
                          </a:solidFill>
                          <a:effectLst/>
                          <a:latin typeface="Century Gothic" panose="020B0502020202020204" pitchFamily="34" charset="0"/>
                          <a:ea typeface="ＭＳ Ｐゴシック" charset="-128"/>
                          <a:cs typeface="Arial" charset="0"/>
                        </a:rPr>
                        <a:t>Technique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1" i="0" u="none" strike="noStrike" cap="none" normalizeH="0" baseline="0" dirty="0">
                          <a:ln>
                            <a:noFill/>
                          </a:ln>
                          <a:solidFill>
                            <a:srgbClr val="FFFFFF"/>
                          </a:solidFill>
                          <a:effectLst/>
                          <a:latin typeface="Century Gothic" panose="020B0502020202020204" pitchFamily="34" charset="0"/>
                          <a:ea typeface="ＭＳ Ｐゴシック" charset="-128"/>
                          <a:cs typeface="Arial" charset="0"/>
                        </a:rPr>
                        <a:t>Use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1" i="0" u="none" strike="noStrike" cap="none" normalizeH="0" baseline="0" dirty="0">
                          <a:ln>
                            <a:noFill/>
                          </a:ln>
                          <a:solidFill>
                            <a:srgbClr val="FFFFFF"/>
                          </a:solidFill>
                          <a:effectLst/>
                          <a:latin typeface="Century Gothic" panose="020B0502020202020204" pitchFamily="34" charset="0"/>
                          <a:ea typeface="ＭＳ Ｐゴシック" charset="-128"/>
                          <a:cs typeface="Arial" charset="0"/>
                        </a:rPr>
                        <a:t>Advantages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1" i="0" u="none" strike="noStrike" cap="none" normalizeH="0" baseline="0" dirty="0">
                          <a:ln>
                            <a:noFill/>
                          </a:ln>
                          <a:solidFill>
                            <a:srgbClr val="FFFFFF"/>
                          </a:solidFill>
                          <a:effectLst/>
                          <a:latin typeface="Century Gothic" panose="020B0502020202020204" pitchFamily="34" charset="0"/>
                          <a:ea typeface="ＭＳ Ｐゴシック" charset="-128"/>
                          <a:cs typeface="Arial" charset="0"/>
                        </a:rPr>
                        <a:t>Disadvantages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735266">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Questionnaires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Answer specifics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Reach many people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Response rate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733520">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Interviews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Explore issues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Personal contact</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Time consuming</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735266">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Focus groups, workshops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Multiple views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Build consensus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Not all voices heard</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746107">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Naturalistic</a:t>
                      </a:r>
                    </a:p>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observation</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Context of user activity</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Observing work</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Very time consuming</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1005983">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Documentation analysis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Procedures, regulations</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Operational insight</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May be difficult to comprehend without insider help</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735266">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Cognitive research</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Skill, knowledge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Model of performance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Font typeface="Arial" charset="0"/>
                        <a:defRPr sz="2400">
                          <a:solidFill>
                            <a:schemeClr val="tx1"/>
                          </a:solidFill>
                          <a:latin typeface="Arial" charset="0"/>
                        </a:defRPr>
                      </a:lvl1pPr>
                      <a:lvl2pPr marL="742950" indent="-285750" eaLnBrk="0" hangingPunct="0">
                        <a:spcBef>
                          <a:spcPct val="20000"/>
                        </a:spcBef>
                        <a:buFont typeface="Arial" charset="0"/>
                        <a:defRPr sz="2400">
                          <a:solidFill>
                            <a:schemeClr val="tx1"/>
                          </a:solidFill>
                          <a:latin typeface="Arial" charset="0"/>
                        </a:defRPr>
                      </a:lvl2pPr>
                      <a:lvl3pPr marL="1143000" indent="-228600" eaLnBrk="0" hangingPunct="0">
                        <a:spcBef>
                          <a:spcPct val="20000"/>
                        </a:spcBef>
                        <a:buFont typeface="Arial" charset="0"/>
                        <a:defRPr sz="2000">
                          <a:solidFill>
                            <a:schemeClr val="tx1"/>
                          </a:solidFill>
                          <a:latin typeface="Arial" charset="0"/>
                        </a:defRPr>
                      </a:lvl3pPr>
                      <a:lvl4pPr marL="1600200" indent="-228600" eaLnBrk="0" hangingPunct="0">
                        <a:spcBef>
                          <a:spcPct val="20000"/>
                        </a:spcBef>
                        <a:buFont typeface="Arial" charset="0"/>
                        <a:defRPr>
                          <a:solidFill>
                            <a:schemeClr val="tx1"/>
                          </a:solidFill>
                          <a:latin typeface="Arial" charset="0"/>
                        </a:defRPr>
                      </a:lvl4pPr>
                      <a:lvl5pPr marL="2057400" indent="-228600" eaLnBrk="0" hangingPunct="0">
                        <a:spcBef>
                          <a:spcPct val="20000"/>
                        </a:spcBef>
                        <a:buFont typeface="Arial" charset="0"/>
                        <a:defRPr>
                          <a:solidFill>
                            <a:schemeClr val="tx1"/>
                          </a:solidFill>
                          <a:latin typeface="Arial" charset="0"/>
                        </a:defRPr>
                      </a:lvl5pPr>
                      <a:lvl6pPr marL="2514600" indent="-228600" eaLnBrk="0" fontAlgn="base" hangingPunct="0">
                        <a:spcBef>
                          <a:spcPct val="20000"/>
                        </a:spcBef>
                        <a:spcAft>
                          <a:spcPct val="0"/>
                        </a:spcAft>
                        <a:buFont typeface="Arial" charset="0"/>
                        <a:defRPr>
                          <a:solidFill>
                            <a:schemeClr val="tx1"/>
                          </a:solidFill>
                          <a:latin typeface="Arial" charset="0"/>
                        </a:defRPr>
                      </a:lvl6pPr>
                      <a:lvl7pPr marL="2971800" indent="-228600" eaLnBrk="0" fontAlgn="base" hangingPunct="0">
                        <a:spcBef>
                          <a:spcPct val="20000"/>
                        </a:spcBef>
                        <a:spcAft>
                          <a:spcPct val="0"/>
                        </a:spcAft>
                        <a:buFont typeface="Arial" charset="0"/>
                        <a:defRPr>
                          <a:solidFill>
                            <a:schemeClr val="tx1"/>
                          </a:solidFill>
                          <a:latin typeface="Arial" charset="0"/>
                        </a:defRPr>
                      </a:lvl7pPr>
                      <a:lvl8pPr marL="3429000" indent="-228600" eaLnBrk="0" fontAlgn="base" hangingPunct="0">
                        <a:spcBef>
                          <a:spcPct val="20000"/>
                        </a:spcBef>
                        <a:spcAft>
                          <a:spcPct val="0"/>
                        </a:spcAft>
                        <a:buFont typeface="Arial" charset="0"/>
                        <a:defRPr>
                          <a:solidFill>
                            <a:schemeClr val="tx1"/>
                          </a:solidFill>
                          <a:latin typeface="Arial" charset="0"/>
                        </a:defRPr>
                      </a:lvl8pPr>
                      <a:lvl9pPr marL="3886200" indent="-228600" eaLnBrk="0" fontAlgn="base" hangingPunct="0">
                        <a:spcBef>
                          <a:spcPct val="20000"/>
                        </a:spcBef>
                        <a:spcAft>
                          <a:spcPct val="0"/>
                        </a:spcAft>
                        <a:buFont typeface="Arial" charset="0"/>
                        <a:defRPr>
                          <a:solidFill>
                            <a:schemeClr val="tx1"/>
                          </a:solidFill>
                          <a:latin typeface="Arial" charset="0"/>
                        </a:defRPr>
                      </a:lvl9pPr>
                    </a:lstStyle>
                    <a:p>
                      <a:pPr marL="0" marR="0" lvl="0" indent="0" algn="l" defTabSz="914400" rtl="0" eaLnBrk="0" fontAlgn="base" latinLnBrk="0" hangingPunct="0">
                        <a:lnSpc>
                          <a:spcPct val="100000"/>
                        </a:lnSpc>
                        <a:spcBef>
                          <a:spcPts val="300"/>
                        </a:spcBef>
                        <a:spcAft>
                          <a:spcPct val="0"/>
                        </a:spcAft>
                        <a:buClr>
                          <a:srgbClr val="B77851"/>
                        </a:buClr>
                        <a:buSzTx/>
                        <a:buFont typeface="Georgia" charset="0"/>
                        <a:buNone/>
                        <a:tabLst/>
                      </a:pPr>
                      <a:r>
                        <a:rPr kumimoji="0" lang="en-US" altLang="en-US" sz="2000" b="0" i="0" u="none" strike="noStrike" cap="none" normalizeH="0" baseline="0" dirty="0">
                          <a:ln>
                            <a:noFill/>
                          </a:ln>
                          <a:solidFill>
                            <a:srgbClr val="000000"/>
                          </a:solidFill>
                          <a:effectLst/>
                          <a:latin typeface="Century Gothic" panose="020B0502020202020204" pitchFamily="34" charset="0"/>
                          <a:ea typeface="ＭＳ Ｐゴシック" charset="-128"/>
                          <a:cs typeface="Arial" charset="0"/>
                        </a:rPr>
                        <a:t>Complex, time</a:t>
                      </a:r>
                      <a:endParaRPr kumimoji="0" lang="en-US" altLang="en-US" sz="2000" b="1" i="0" u="none" strike="noStrike" cap="none" normalizeH="0" baseline="0" dirty="0">
                        <a:ln>
                          <a:noFill/>
                        </a:ln>
                        <a:solidFill>
                          <a:srgbClr val="000099"/>
                        </a:solidFill>
                        <a:effectLst/>
                        <a:latin typeface="Century Gothic" panose="020B0502020202020204" pitchFamily="34" charset="0"/>
                        <a:ea typeface="ＭＳ Ｐゴシック" charset="-128"/>
                        <a:cs typeface="Arial" charset="0"/>
                      </a:endParaRPr>
                    </a:p>
                  </a:txBody>
                  <a:tcPr marL="100584" marR="100584" marT="50305" marB="50305" horzOverflow="overflow">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36866"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4C510C4A-2FC9-A646-A0AE-66785A01543B}" type="slidenum">
              <a:rPr lang="en-US" altLang="en-US" sz="1100">
                <a:solidFill>
                  <a:srgbClr val="898989"/>
                </a:solidFill>
              </a:rPr>
              <a:pPr>
                <a:spcBef>
                  <a:spcPct val="0"/>
                </a:spcBef>
                <a:buFontTx/>
                <a:buNone/>
              </a:pPr>
              <a:t>11</a:t>
            </a:fld>
            <a:endParaRPr lang="en-US" altLang="en-US" sz="1100" dirty="0">
              <a:solidFill>
                <a:srgbClr val="898989"/>
              </a:solidFill>
            </a:endParaRPr>
          </a:p>
        </p:txBody>
      </p:sp>
    </p:spTree>
    <p:extLst>
      <p:ext uri="{BB962C8B-B14F-4D97-AF65-F5344CB8AC3E}">
        <p14:creationId xmlns:p14="http://schemas.microsoft.com/office/powerpoint/2010/main" val="2337245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84048" y="533400"/>
            <a:ext cx="8674100" cy="545110"/>
          </a:xfrm>
        </p:spPr>
        <p:txBody>
          <a:bodyPr/>
          <a:lstStyle/>
          <a:p>
            <a:pPr eaLnBrk="1" hangingPunct="1"/>
            <a:r>
              <a:rPr lang="en-US" altLang="en-US" dirty="0">
                <a:ea typeface="ＭＳ Ｐゴシック" charset="-128"/>
                <a:cs typeface="Verdana" charset="0"/>
              </a:rPr>
              <a:t>Example: Healthcare Workflow</a:t>
            </a:r>
          </a:p>
        </p:txBody>
      </p:sp>
      <p:sp>
        <p:nvSpPr>
          <p:cNvPr id="38914" name="Content Placeholder 2"/>
          <p:cNvSpPr>
            <a:spLocks noGrp="1"/>
          </p:cNvSpPr>
          <p:nvPr>
            <p:ph type="body" sz="quarter" idx="10"/>
          </p:nvPr>
        </p:nvSpPr>
        <p:spPr>
          <a:xfrm>
            <a:off x="384048" y="1600200"/>
            <a:ext cx="8305800" cy="3657600"/>
          </a:xfrm>
        </p:spPr>
        <p:txBody>
          <a:bodyPr/>
          <a:lstStyle/>
          <a:p>
            <a:pPr eaLnBrk="1" hangingPunct="1">
              <a:lnSpc>
                <a:spcPct val="110000"/>
              </a:lnSpc>
              <a:spcAft>
                <a:spcPts val="1200"/>
              </a:spcAft>
            </a:pPr>
            <a:r>
              <a:rPr lang="en-US" altLang="en-US" dirty="0">
                <a:ea typeface="Arial" charset="0"/>
                <a:cs typeface="Arial" charset="0"/>
              </a:rPr>
              <a:t>Medical work is collaborative.</a:t>
            </a:r>
          </a:p>
          <a:p>
            <a:pPr eaLnBrk="1" hangingPunct="1">
              <a:lnSpc>
                <a:spcPct val="110000"/>
              </a:lnSpc>
              <a:spcAft>
                <a:spcPts val="1200"/>
              </a:spcAft>
            </a:pPr>
            <a:r>
              <a:rPr lang="en-US" altLang="en-US" dirty="0">
                <a:ea typeface="Arial" charset="0"/>
                <a:cs typeface="Arial" charset="0"/>
              </a:rPr>
              <a:t>Coordination of tasks is required.</a:t>
            </a:r>
          </a:p>
          <a:p>
            <a:pPr eaLnBrk="1" hangingPunct="1">
              <a:lnSpc>
                <a:spcPct val="110000"/>
              </a:lnSpc>
              <a:spcAft>
                <a:spcPts val="1200"/>
              </a:spcAft>
            </a:pPr>
            <a:r>
              <a:rPr lang="en-US" altLang="en-US" dirty="0">
                <a:ea typeface="Arial" charset="0"/>
                <a:cs typeface="Arial" charset="0"/>
              </a:rPr>
              <a:t>Medical record is used as a coordinating tool to communicate activities and patient status.</a:t>
            </a:r>
          </a:p>
          <a:p>
            <a:pPr eaLnBrk="1" hangingPunct="1">
              <a:lnSpc>
                <a:spcPct val="110000"/>
              </a:lnSpc>
              <a:spcAft>
                <a:spcPts val="1200"/>
              </a:spcAft>
            </a:pPr>
            <a:r>
              <a:rPr lang="en-US" altLang="en-US" dirty="0">
                <a:ea typeface="Arial" charset="0"/>
                <a:cs typeface="Arial" charset="0"/>
              </a:rPr>
              <a:t>There is no single, unambiguous perspective on tasks and processes performed by users, who are the medical staff.</a:t>
            </a:r>
          </a:p>
        </p:txBody>
      </p:sp>
      <p:sp>
        <p:nvSpPr>
          <p:cNvPr id="3891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E961EB0B-6487-824D-A232-DEAE04AA0504}" type="slidenum">
              <a:rPr lang="en-US" altLang="en-US" sz="1100">
                <a:solidFill>
                  <a:srgbClr val="898989"/>
                </a:solidFill>
              </a:rPr>
              <a:pPr>
                <a:spcBef>
                  <a:spcPct val="0"/>
                </a:spcBef>
                <a:buFontTx/>
                <a:buNone/>
              </a:pPr>
              <a:t>12</a:t>
            </a:fld>
            <a:endParaRPr lang="en-US" altLang="en-US" sz="1100" dirty="0">
              <a:solidFill>
                <a:srgbClr val="898989"/>
              </a:solidFill>
            </a:endParaRPr>
          </a:p>
        </p:txBody>
      </p:sp>
    </p:spTree>
    <p:extLst>
      <p:ext uri="{BB962C8B-B14F-4D97-AF65-F5344CB8AC3E}">
        <p14:creationId xmlns:p14="http://schemas.microsoft.com/office/powerpoint/2010/main" val="1756300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384048" y="0"/>
            <a:ext cx="9674352" cy="545110"/>
          </a:xfrm>
        </p:spPr>
        <p:txBody>
          <a:bodyPr/>
          <a:lstStyle/>
          <a:p>
            <a:pPr eaLnBrk="1" hangingPunct="1"/>
            <a:r>
              <a:rPr lang="en-US" altLang="en-US" dirty="0">
                <a:ea typeface="ＭＳ Ｐゴシック" charset="-128"/>
                <a:cs typeface="Verdana" charset="0"/>
              </a:rPr>
              <a:t>Analysis of Workflow of a Nurse Case Manager</a:t>
            </a:r>
          </a:p>
        </p:txBody>
      </p:sp>
      <p:pic>
        <p:nvPicPr>
          <p:cNvPr id="40966" name="Picture 2" descr="Image taken from video from Dave Kaufman’s research. This is a picture of a nurse case manager interviewing a patient using an interactive telemedicine system."/>
          <p:cNvPicPr>
            <a:picLocks noGrp="1" noChangeAspect="1" noChangeArrowheads="1"/>
          </p:cNvPicPr>
          <p:nvPr>
            <p:ph type="pic" sz="quarter" idx="4294967295"/>
          </p:nvPr>
        </p:nvPicPr>
        <p:blipFill rotWithShape="1">
          <a:blip r:embed="rId3">
            <a:extLst>
              <a:ext uri="{28A0092B-C50C-407E-A947-70E740481C1C}">
                <a14:useLocalDpi xmlns:a14="http://schemas.microsoft.com/office/drawing/2010/main" val="0"/>
              </a:ext>
            </a:extLst>
          </a:blip>
          <a:srcRect t="8781" r="1604" b="8781"/>
          <a:stretch/>
        </p:blipFill>
        <p:spPr>
          <a:xfrm>
            <a:off x="384048" y="2209800"/>
            <a:ext cx="7845552" cy="4564282"/>
          </a:xfrm>
          <a:prstGeom prst="rect">
            <a:avLst/>
          </a:prstGeom>
          <a:noFill/>
        </p:spPr>
      </p:pic>
      <p:sp>
        <p:nvSpPr>
          <p:cNvPr id="40963"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701A5952-4BB1-3648-8A16-B6C0E2CB48B4}" type="slidenum">
              <a:rPr lang="en-US" altLang="en-US" sz="1100">
                <a:solidFill>
                  <a:srgbClr val="898989"/>
                </a:solidFill>
              </a:rPr>
              <a:pPr>
                <a:spcBef>
                  <a:spcPct val="0"/>
                </a:spcBef>
                <a:buFontTx/>
                <a:buNone/>
              </a:pPr>
              <a:t>13</a:t>
            </a:fld>
            <a:endParaRPr lang="en-US" altLang="en-US" sz="1100" dirty="0">
              <a:solidFill>
                <a:srgbClr val="898989"/>
              </a:solidFill>
            </a:endParaRPr>
          </a:p>
        </p:txBody>
      </p:sp>
      <p:sp>
        <p:nvSpPr>
          <p:cNvPr id="8" name="Text Placeholder 6"/>
          <p:cNvSpPr>
            <a:spLocks noGrp="1"/>
          </p:cNvSpPr>
          <p:nvPr>
            <p:ph type="body" sz="quarter" idx="10"/>
          </p:nvPr>
        </p:nvSpPr>
        <p:spPr>
          <a:xfrm>
            <a:off x="304800" y="6858000"/>
            <a:ext cx="5791200" cy="304800"/>
          </a:xfrm>
        </p:spPr>
        <p:txBody>
          <a:bodyPr/>
          <a:lstStyle/>
          <a:p>
            <a:pPr marL="0" indent="0" eaLnBrk="1" hangingPunct="1">
              <a:buNone/>
            </a:pPr>
            <a:r>
              <a:rPr lang="en-US" altLang="en-US" sz="1600" dirty="0">
                <a:ea typeface="Arial" charset="0"/>
                <a:cs typeface="Arial" charset="0"/>
              </a:rPr>
              <a:t>(Kaufman, et al., 2009)</a:t>
            </a:r>
          </a:p>
        </p:txBody>
      </p:sp>
    </p:spTree>
    <p:extLst>
      <p:ext uri="{BB962C8B-B14F-4D97-AF65-F5344CB8AC3E}">
        <p14:creationId xmlns:p14="http://schemas.microsoft.com/office/powerpoint/2010/main" val="3865175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charset="-128"/>
                <a:cs typeface="Verdana" charset="0"/>
              </a:rPr>
              <a:t>Analyzing Workflow</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t>Tasks that people do</a:t>
            </a:r>
          </a:p>
          <a:p>
            <a:pPr lvl="0">
              <a:lnSpc>
                <a:spcPct val="110000"/>
              </a:lnSpc>
              <a:spcAft>
                <a:spcPts val="1200"/>
              </a:spcAft>
            </a:pPr>
            <a:r>
              <a:rPr lang="en-US" dirty="0"/>
              <a:t>Roles of the various actors</a:t>
            </a:r>
          </a:p>
          <a:p>
            <a:pPr lvl="0">
              <a:lnSpc>
                <a:spcPct val="110000"/>
              </a:lnSpc>
              <a:spcAft>
                <a:spcPts val="1200"/>
              </a:spcAft>
            </a:pPr>
            <a:r>
              <a:rPr lang="en-US" dirty="0">
                <a:solidFill>
                  <a:srgbClr val="000000"/>
                </a:solidFill>
              </a:rPr>
              <a:t>Event sequence for a particular process</a:t>
            </a:r>
          </a:p>
          <a:p>
            <a:pPr lvl="0">
              <a:lnSpc>
                <a:spcPct val="110000"/>
              </a:lnSpc>
              <a:spcAft>
                <a:spcPts val="1200"/>
              </a:spcAft>
            </a:pPr>
            <a:r>
              <a:rPr lang="en-US" dirty="0">
                <a:solidFill>
                  <a:srgbClr val="000000"/>
                </a:solidFill>
              </a:rPr>
              <a:t>Describe technologies, documents, or artifacts (e.g.,</a:t>
            </a:r>
            <a:r>
              <a:rPr lang="en-US" dirty="0"/>
              <a:t> </a:t>
            </a:r>
            <a:r>
              <a:rPr lang="en-US" dirty="0">
                <a:solidFill>
                  <a:srgbClr val="000000"/>
                </a:solidFill>
              </a:rPr>
              <a:t>post-it notes)</a:t>
            </a:r>
          </a:p>
          <a:p>
            <a:pPr lvl="0">
              <a:lnSpc>
                <a:spcPct val="110000"/>
              </a:lnSpc>
              <a:spcAft>
                <a:spcPts val="1200"/>
              </a:spcAft>
            </a:pPr>
            <a:r>
              <a:rPr lang="en-US" dirty="0"/>
              <a:t>The nature of the communication process</a:t>
            </a:r>
          </a:p>
          <a:p>
            <a:pPr>
              <a:lnSpc>
                <a:spcPct val="110000"/>
              </a:lnSpc>
              <a:spcAft>
                <a:spcPts val="1200"/>
              </a:spcAft>
            </a:pPr>
            <a:endParaRPr lang="en-US" b="1"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14</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037363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384048" y="533400"/>
            <a:ext cx="8674100" cy="545110"/>
          </a:xfrm>
        </p:spPr>
        <p:txBody>
          <a:bodyPr/>
          <a:lstStyle/>
          <a:p>
            <a:pPr eaLnBrk="1" hangingPunct="1"/>
            <a:r>
              <a:rPr lang="en-US" altLang="en-US" dirty="0">
                <a:ea typeface="ＭＳ Ｐゴシック" charset="-128"/>
                <a:cs typeface="Verdana" charset="0"/>
              </a:rPr>
              <a:t>Schematic of Nurse Workflow</a:t>
            </a:r>
          </a:p>
        </p:txBody>
      </p:sp>
      <p:sp>
        <p:nvSpPr>
          <p:cNvPr id="45058" name="Text Placeholder 3"/>
          <p:cNvSpPr>
            <a:spLocks noGrp="1"/>
          </p:cNvSpPr>
          <p:nvPr>
            <p:ph type="body" sz="quarter" idx="10"/>
          </p:nvPr>
        </p:nvSpPr>
        <p:spPr/>
        <p:txBody>
          <a:bodyPr/>
          <a:lstStyle/>
          <a:p>
            <a:pPr eaLnBrk="1" hangingPunct="1"/>
            <a:r>
              <a:rPr lang="en-US" altLang="en-US" dirty="0">
                <a:latin typeface="Arial" charset="0"/>
                <a:ea typeface="Arial" charset="0"/>
                <a:cs typeface="Arial" charset="0"/>
              </a:rPr>
              <a:t>(Kaufman, 2009)</a:t>
            </a:r>
          </a:p>
        </p:txBody>
      </p:sp>
      <p:pic>
        <p:nvPicPr>
          <p:cNvPr id="45062" name="Picture 2" descr="This illustrates workflow with a nurse case manager communicating with various clinical personnel and the patient through a variety of modalities including telephone, email and face to face."/>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t="1333" b="1333"/>
          <a:stretch>
            <a:fillRect/>
          </a:stretch>
        </p:blipFill>
        <p:spPr>
          <a:xfrm>
            <a:off x="482741" y="1752600"/>
            <a:ext cx="9051925" cy="5181600"/>
          </a:xfrm>
          <a:prstGeom prst="rect">
            <a:avLst/>
          </a:prstGeom>
          <a:noFill/>
          <a:ln w="38100">
            <a:solidFill>
              <a:schemeClr val="tx1"/>
            </a:solidFill>
            <a:miter lim="800000"/>
            <a:headEnd/>
            <a:tailEnd/>
          </a:ln>
        </p:spPr>
      </p:pic>
      <p:sp>
        <p:nvSpPr>
          <p:cNvPr id="45059" name="Slide Number Placeholder 4"/>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D1859E2B-F494-334C-8441-6E3051D29923}" type="slidenum">
              <a:rPr lang="en-US" altLang="en-US" sz="1100">
                <a:solidFill>
                  <a:srgbClr val="898989"/>
                </a:solidFill>
              </a:rPr>
              <a:pPr>
                <a:spcBef>
                  <a:spcPct val="0"/>
                </a:spcBef>
                <a:buFontTx/>
                <a:buNone/>
              </a:pPr>
              <a:t>15</a:t>
            </a:fld>
            <a:endParaRPr lang="en-US" altLang="en-US" sz="1100" dirty="0">
              <a:solidFill>
                <a:srgbClr val="898989"/>
              </a:solidFill>
            </a:endParaRPr>
          </a:p>
        </p:txBody>
      </p:sp>
    </p:spTree>
    <p:extLst>
      <p:ext uri="{BB962C8B-B14F-4D97-AF65-F5344CB8AC3E}">
        <p14:creationId xmlns:p14="http://schemas.microsoft.com/office/powerpoint/2010/main" val="2607078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Context of Requirements</a:t>
            </a:r>
          </a:p>
        </p:txBody>
      </p:sp>
      <p:sp>
        <p:nvSpPr>
          <p:cNvPr id="51202" name="Content Placeholder 2"/>
          <p:cNvSpPr>
            <a:spLocks noGrp="1"/>
          </p:cNvSpPr>
          <p:nvPr>
            <p:ph type="body" sz="quarter" idx="10"/>
          </p:nvPr>
        </p:nvSpPr>
        <p:spPr>
          <a:xfrm>
            <a:off x="384048" y="1600200"/>
            <a:ext cx="8305800" cy="4419600"/>
          </a:xfrm>
        </p:spPr>
        <p:txBody>
          <a:bodyPr/>
          <a:lstStyle/>
          <a:p>
            <a:pPr eaLnBrk="1" hangingPunct="1">
              <a:lnSpc>
                <a:spcPct val="110000"/>
              </a:lnSpc>
              <a:spcAft>
                <a:spcPts val="1200"/>
              </a:spcAft>
            </a:pPr>
            <a:r>
              <a:rPr lang="en-US" altLang="en-US" dirty="0">
                <a:ea typeface="Arial" charset="0"/>
                <a:cs typeface="Arial" charset="0"/>
              </a:rPr>
              <a:t>The context of healthcare helps in understanding what happens in the workplace.</a:t>
            </a:r>
          </a:p>
          <a:p>
            <a:pPr eaLnBrk="1" hangingPunct="1">
              <a:lnSpc>
                <a:spcPct val="110000"/>
              </a:lnSpc>
              <a:spcAft>
                <a:spcPts val="1200"/>
              </a:spcAft>
            </a:pPr>
            <a:r>
              <a:rPr lang="en-US" altLang="en-US" dirty="0">
                <a:ea typeface="Arial" charset="0"/>
                <a:cs typeface="Arial" charset="0"/>
              </a:rPr>
              <a:t>This includes the social and cultural structure of the organization.</a:t>
            </a:r>
          </a:p>
          <a:p>
            <a:pPr lvl="1" eaLnBrk="1" hangingPunct="1">
              <a:lnSpc>
                <a:spcPct val="110000"/>
              </a:lnSpc>
              <a:spcAft>
                <a:spcPts val="1200"/>
              </a:spcAft>
            </a:pPr>
            <a:r>
              <a:rPr lang="en-US" altLang="en-US" dirty="0">
                <a:ea typeface="Arial" charset="0"/>
                <a:cs typeface="Arial" charset="0"/>
              </a:rPr>
              <a:t>The employees of an organization may be more accepting of changes in workflow and technology than a different organization.</a:t>
            </a:r>
          </a:p>
          <a:p>
            <a:pPr lvl="1" eaLnBrk="1" hangingPunct="1">
              <a:lnSpc>
                <a:spcPct val="110000"/>
              </a:lnSpc>
              <a:spcAft>
                <a:spcPts val="1200"/>
              </a:spcAft>
            </a:pPr>
            <a:r>
              <a:rPr lang="en-US" altLang="en-US" dirty="0">
                <a:ea typeface="Arial" charset="0"/>
                <a:cs typeface="Arial" charset="0"/>
              </a:rPr>
              <a:t>The beliefs and attitudes of an organization have an impact on the success of implementing a new system.</a:t>
            </a:r>
          </a:p>
        </p:txBody>
      </p:sp>
      <p:sp>
        <p:nvSpPr>
          <p:cNvPr id="51203"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DEE7129C-9BAF-224E-A374-ED1391DC4DC6}" type="slidenum">
              <a:rPr lang="en-US" altLang="en-US" sz="1100">
                <a:solidFill>
                  <a:srgbClr val="898989"/>
                </a:solidFill>
              </a:rPr>
              <a:pPr>
                <a:spcBef>
                  <a:spcPct val="0"/>
                </a:spcBef>
                <a:buFontTx/>
                <a:buNone/>
              </a:pPr>
              <a:t>16</a:t>
            </a:fld>
            <a:endParaRPr lang="en-US" altLang="en-US" sz="1100" dirty="0">
              <a:solidFill>
                <a:srgbClr val="898989"/>
              </a:solidFill>
            </a:endParaRPr>
          </a:p>
        </p:txBody>
      </p:sp>
    </p:spTree>
    <p:extLst>
      <p:ext uri="{BB962C8B-B14F-4D97-AF65-F5344CB8AC3E}">
        <p14:creationId xmlns:p14="http://schemas.microsoft.com/office/powerpoint/2010/main" val="2450220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Partnership in Requirements</a:t>
            </a:r>
          </a:p>
        </p:txBody>
      </p:sp>
      <p:sp>
        <p:nvSpPr>
          <p:cNvPr id="53250" name="Content Placeholder 2"/>
          <p:cNvSpPr>
            <a:spLocks noGrp="1"/>
          </p:cNvSpPr>
          <p:nvPr>
            <p:ph type="body" sz="quarter" idx="10"/>
          </p:nvPr>
        </p:nvSpPr>
        <p:spPr>
          <a:xfrm>
            <a:off x="384048" y="1600200"/>
            <a:ext cx="8305800" cy="4114800"/>
          </a:xfrm>
        </p:spPr>
        <p:txBody>
          <a:bodyPr/>
          <a:lstStyle/>
          <a:p>
            <a:pPr eaLnBrk="1" hangingPunct="1">
              <a:lnSpc>
                <a:spcPct val="110000"/>
              </a:lnSpc>
              <a:spcAft>
                <a:spcPts val="1200"/>
              </a:spcAft>
            </a:pPr>
            <a:r>
              <a:rPr lang="en-US" altLang="en-US" dirty="0">
                <a:ea typeface="Arial" charset="0"/>
                <a:cs typeface="Arial" charset="0"/>
              </a:rPr>
              <a:t>Observation and discussion with users provides information about the workplace.</a:t>
            </a:r>
          </a:p>
          <a:p>
            <a:pPr eaLnBrk="1" hangingPunct="1">
              <a:lnSpc>
                <a:spcPct val="110000"/>
              </a:lnSpc>
              <a:spcAft>
                <a:spcPts val="1200"/>
              </a:spcAft>
            </a:pPr>
            <a:r>
              <a:rPr lang="en-US" altLang="en-US" dirty="0">
                <a:ea typeface="Arial" charset="0"/>
                <a:cs typeface="Arial" charset="0"/>
              </a:rPr>
              <a:t>The roles and responsibilities of healthcare workers influence their perspective on system needs.</a:t>
            </a:r>
          </a:p>
          <a:p>
            <a:pPr lvl="1" eaLnBrk="1" hangingPunct="1">
              <a:lnSpc>
                <a:spcPct val="110000"/>
              </a:lnSpc>
              <a:spcAft>
                <a:spcPts val="1200"/>
              </a:spcAft>
            </a:pPr>
            <a:r>
              <a:rPr lang="en-US" altLang="en-US" dirty="0">
                <a:ea typeface="Arial" charset="0"/>
                <a:cs typeface="Arial" charset="0"/>
              </a:rPr>
              <a:t>Defining requirements necessitates a partnership with users to understand their concerns with technology and to use their ideas for improvement.</a:t>
            </a:r>
          </a:p>
        </p:txBody>
      </p:sp>
      <p:sp>
        <p:nvSpPr>
          <p:cNvPr id="53251"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875247B4-AEA6-BF48-8253-03DE21372489}" type="slidenum">
              <a:rPr lang="en-US" altLang="en-US" sz="1100">
                <a:solidFill>
                  <a:srgbClr val="898989"/>
                </a:solidFill>
              </a:rPr>
              <a:pPr>
                <a:spcBef>
                  <a:spcPct val="0"/>
                </a:spcBef>
                <a:buFontTx/>
                <a:buNone/>
              </a:pPr>
              <a:t>17</a:t>
            </a:fld>
            <a:endParaRPr lang="en-US" altLang="en-US" sz="1100" dirty="0">
              <a:solidFill>
                <a:srgbClr val="898989"/>
              </a:solidFill>
            </a:endParaRPr>
          </a:p>
        </p:txBody>
      </p:sp>
    </p:spTree>
    <p:extLst>
      <p:ext uri="{BB962C8B-B14F-4D97-AF65-F5344CB8AC3E}">
        <p14:creationId xmlns:p14="http://schemas.microsoft.com/office/powerpoint/2010/main" val="364579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384048" y="533400"/>
            <a:ext cx="9445752" cy="545110"/>
          </a:xfrm>
        </p:spPr>
        <p:txBody>
          <a:bodyPr/>
          <a:lstStyle/>
          <a:p>
            <a:pPr eaLnBrk="1" hangingPunct="1"/>
            <a:r>
              <a:rPr lang="en-US" altLang="en-US" dirty="0">
                <a:ea typeface="Verdana" charset="0"/>
                <a:cs typeface="Verdana" charset="0"/>
              </a:rPr>
              <a:t>Observations into Requirements</a:t>
            </a:r>
          </a:p>
        </p:txBody>
      </p:sp>
      <p:sp>
        <p:nvSpPr>
          <p:cNvPr id="55298" name="Content Placeholder 2"/>
          <p:cNvSpPr>
            <a:spLocks noGrp="1"/>
          </p:cNvSpPr>
          <p:nvPr>
            <p:ph type="body" sz="quarter" idx="10"/>
          </p:nvPr>
        </p:nvSpPr>
        <p:spPr>
          <a:xfrm>
            <a:off x="384048" y="1600200"/>
            <a:ext cx="8305800" cy="4038600"/>
          </a:xfrm>
        </p:spPr>
        <p:txBody>
          <a:bodyPr/>
          <a:lstStyle/>
          <a:p>
            <a:pPr eaLnBrk="1" hangingPunct="1">
              <a:lnSpc>
                <a:spcPct val="110000"/>
              </a:lnSpc>
              <a:spcAft>
                <a:spcPts val="1200"/>
              </a:spcAft>
            </a:pPr>
            <a:r>
              <a:rPr lang="en-US" altLang="en-US" dirty="0">
                <a:ea typeface="Arial" charset="0"/>
                <a:cs typeface="Arial" charset="0"/>
              </a:rPr>
              <a:t>Observations of the workplace are converted into system needs.</a:t>
            </a:r>
          </a:p>
          <a:p>
            <a:pPr eaLnBrk="1" hangingPunct="1">
              <a:lnSpc>
                <a:spcPct val="110000"/>
              </a:lnSpc>
              <a:spcAft>
                <a:spcPts val="1200"/>
              </a:spcAft>
            </a:pPr>
            <a:r>
              <a:rPr lang="en-US" altLang="en-US" dirty="0">
                <a:ea typeface="Arial" charset="0"/>
                <a:cs typeface="Arial" charset="0"/>
              </a:rPr>
              <a:t>Assumptions and dependencies must be examined.</a:t>
            </a:r>
          </a:p>
          <a:p>
            <a:pPr lvl="1" eaLnBrk="1" hangingPunct="1">
              <a:lnSpc>
                <a:spcPct val="110000"/>
              </a:lnSpc>
              <a:spcAft>
                <a:spcPts val="1200"/>
              </a:spcAft>
            </a:pPr>
            <a:r>
              <a:rPr lang="en-US" altLang="en-US" dirty="0">
                <a:ea typeface="Arial" charset="0"/>
                <a:cs typeface="Arial" charset="0"/>
              </a:rPr>
              <a:t>Requirements should be based on the actual tasks and processes in the workplace.</a:t>
            </a:r>
          </a:p>
          <a:p>
            <a:pPr lvl="1" eaLnBrk="1" hangingPunct="1">
              <a:lnSpc>
                <a:spcPct val="110000"/>
              </a:lnSpc>
              <a:spcAft>
                <a:spcPts val="1200"/>
              </a:spcAft>
            </a:pPr>
            <a:r>
              <a:rPr lang="en-US" altLang="en-US" dirty="0">
                <a:ea typeface="Arial" charset="0"/>
                <a:cs typeface="Arial" charset="0"/>
              </a:rPr>
              <a:t>Reducing or eliminating repetitive tasks can be accomplished through identification of other people</a:t>
            </a:r>
            <a:r>
              <a:rPr lang="en-US" altLang="en-US" dirty="0">
                <a:cs typeface="Arial" charset="0"/>
              </a:rPr>
              <a:t>’</a:t>
            </a:r>
            <a:r>
              <a:rPr lang="en-US" altLang="ja-JP" dirty="0">
                <a:cs typeface="Arial" charset="0"/>
              </a:rPr>
              <a:t>s activities.</a:t>
            </a:r>
          </a:p>
        </p:txBody>
      </p:sp>
      <p:sp>
        <p:nvSpPr>
          <p:cNvPr id="55299"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6102E23D-4ECE-AE4B-BC57-651C7C87DBD3}" type="slidenum">
              <a:rPr lang="en-US" altLang="en-US" sz="1100">
                <a:solidFill>
                  <a:srgbClr val="898989"/>
                </a:solidFill>
              </a:rPr>
              <a:pPr>
                <a:spcBef>
                  <a:spcPct val="0"/>
                </a:spcBef>
                <a:buFontTx/>
                <a:buNone/>
              </a:pPr>
              <a:t>18</a:t>
            </a:fld>
            <a:endParaRPr lang="en-US" altLang="en-US" sz="1100" dirty="0">
              <a:solidFill>
                <a:srgbClr val="898989"/>
              </a:solidFill>
            </a:endParaRPr>
          </a:p>
        </p:txBody>
      </p:sp>
    </p:spTree>
    <p:extLst>
      <p:ext uri="{BB962C8B-B14F-4D97-AF65-F5344CB8AC3E}">
        <p14:creationId xmlns:p14="http://schemas.microsoft.com/office/powerpoint/2010/main" val="2356406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Focus on Goals</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cs typeface="Arial"/>
              </a:rPr>
              <a:t>Focus on the goals of developing requirements:</a:t>
            </a:r>
          </a:p>
          <a:p>
            <a:pPr lvl="1">
              <a:lnSpc>
                <a:spcPct val="110000"/>
              </a:lnSpc>
              <a:spcAft>
                <a:spcPts val="1200"/>
              </a:spcAft>
            </a:pPr>
            <a:r>
              <a:rPr lang="en-US" dirty="0">
                <a:cs typeface="Arial"/>
              </a:rPr>
              <a:t>To understand why or how something is done</a:t>
            </a:r>
          </a:p>
          <a:p>
            <a:pPr lvl="1">
              <a:lnSpc>
                <a:spcPct val="110000"/>
              </a:lnSpc>
              <a:spcAft>
                <a:spcPts val="1200"/>
              </a:spcAft>
            </a:pPr>
            <a:r>
              <a:rPr lang="en-US" dirty="0">
                <a:cs typeface="Arial"/>
              </a:rPr>
              <a:t>To understand why or how something is </a:t>
            </a:r>
            <a:r>
              <a:rPr lang="en-US" b="1" dirty="0">
                <a:cs typeface="Arial"/>
              </a:rPr>
              <a:t>not </a:t>
            </a:r>
            <a:r>
              <a:rPr lang="en-US" dirty="0">
                <a:cs typeface="Arial"/>
              </a:rPr>
              <a:t>done</a:t>
            </a:r>
          </a:p>
          <a:p>
            <a:pPr lvl="1">
              <a:lnSpc>
                <a:spcPct val="110000"/>
              </a:lnSpc>
              <a:spcAft>
                <a:spcPts val="1200"/>
              </a:spcAft>
            </a:pPr>
            <a:r>
              <a:rPr lang="en-US" dirty="0">
                <a:cs typeface="Arial"/>
              </a:rPr>
              <a:t>To understand how the context of healthcare work practices impact system needs</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19</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936021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6"/>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Requirements Engineering</a:t>
            </a:r>
            <a:endParaRPr lang="en-US" altLang="en-US" sz="2400" b="0" dirty="0">
              <a:solidFill>
                <a:srgbClr val="1E1860"/>
              </a:solidFill>
              <a:ea typeface="Verdana" charset="0"/>
              <a:cs typeface="Verdana" charset="0"/>
            </a:endParaRPr>
          </a:p>
        </p:txBody>
      </p:sp>
      <p:sp>
        <p:nvSpPr>
          <p:cNvPr id="6147" name="Content Placeholder 7"/>
          <p:cNvSpPr>
            <a:spLocks noGrp="1"/>
          </p:cNvSpPr>
          <p:nvPr>
            <p:ph type="body" sz="quarter" idx="10"/>
          </p:nvPr>
        </p:nvSpPr>
        <p:spPr/>
        <p:txBody>
          <a:bodyPr>
            <a:noAutofit/>
          </a:bodyPr>
          <a:lstStyle/>
          <a:p>
            <a:pPr eaLnBrk="1" hangingPunct="1">
              <a:lnSpc>
                <a:spcPct val="110000"/>
              </a:lnSpc>
              <a:defRPr/>
            </a:pPr>
            <a:r>
              <a:rPr lang="en-US" dirty="0">
                <a:ea typeface="MS PGothic" pitchFamily="34" charset="-128"/>
              </a:rPr>
              <a:t>Explain the role of requirements gathering in usability evaluation</a:t>
            </a:r>
          </a:p>
          <a:p>
            <a:pPr eaLnBrk="1" hangingPunct="1">
              <a:lnSpc>
                <a:spcPct val="110000"/>
              </a:lnSpc>
              <a:defRPr/>
            </a:pPr>
            <a:r>
              <a:rPr lang="en-US" dirty="0">
                <a:ea typeface="MS PGothic" pitchFamily="34" charset="-128"/>
              </a:rPr>
              <a:t>Identify the uses, advantages, and disadvantages of data collection methods used for requirements gathering</a:t>
            </a:r>
          </a:p>
          <a:p>
            <a:pPr eaLnBrk="1" hangingPunct="1">
              <a:lnSpc>
                <a:spcPct val="110000"/>
              </a:lnSpc>
              <a:defRPr/>
            </a:pPr>
            <a:r>
              <a:rPr lang="en-US" dirty="0">
                <a:ea typeface="MS PGothic" pitchFamily="34" charset="-128"/>
              </a:rPr>
              <a:t>Demonstrate an understanding of how to conduct a workflow analysis</a:t>
            </a:r>
          </a:p>
          <a:p>
            <a:pPr lvl="1" eaLnBrk="1" hangingPunct="1">
              <a:lnSpc>
                <a:spcPct val="110000"/>
              </a:lnSpc>
              <a:defRPr/>
            </a:pPr>
            <a:r>
              <a:rPr lang="en-US" dirty="0">
                <a:ea typeface="MS PGothic" pitchFamily="34" charset="-128"/>
              </a:rPr>
              <a:t>Identify contextual design principles as they apply to the healthcare setting</a:t>
            </a:r>
          </a:p>
          <a:p>
            <a:pPr eaLnBrk="1" hangingPunct="1">
              <a:lnSpc>
                <a:spcPct val="110000"/>
              </a:lnSpc>
              <a:defRPr/>
            </a:pPr>
            <a:r>
              <a:rPr lang="en-US" dirty="0">
                <a:ea typeface="MS PGothic" pitchFamily="34" charset="-128"/>
              </a:rPr>
              <a:t>Describe the methods to interpret results of data collection</a:t>
            </a:r>
          </a:p>
        </p:txBody>
      </p:sp>
      <p:sp>
        <p:nvSpPr>
          <p:cNvPr id="1843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6D2E966E-73F3-E24A-BB9B-AB5BD42A0098}" type="slidenum">
              <a:rPr lang="en-US" altLang="en-US" sz="1100">
                <a:solidFill>
                  <a:srgbClr val="898989"/>
                </a:solidFill>
              </a:rPr>
              <a:pPr>
                <a:spcBef>
                  <a:spcPct val="0"/>
                </a:spcBef>
                <a:buFontTx/>
                <a:buNone/>
              </a:pPr>
              <a:t>2</a:t>
            </a:fld>
            <a:endParaRPr lang="en-US" altLang="en-US" sz="1100" dirty="0">
              <a:solidFill>
                <a:srgbClr val="898989"/>
              </a:solidFill>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a:t>
            </a:r>
          </a:p>
        </p:txBody>
      </p:sp>
    </p:spTree>
    <p:extLst>
      <p:ext uri="{BB962C8B-B14F-4D97-AF65-F5344CB8AC3E}">
        <p14:creationId xmlns:p14="http://schemas.microsoft.com/office/powerpoint/2010/main" val="1812430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750552" cy="545110"/>
          </a:xfrm>
        </p:spPr>
        <p:txBody>
          <a:bodyPr/>
          <a:lstStyle/>
          <a:p>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 Scenario</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cs typeface="Arial"/>
              </a:rPr>
              <a:t>The staff in a private doctor’s office needs to keep track of the patients who have been referred to external specialists.</a:t>
            </a:r>
          </a:p>
          <a:p>
            <a:pPr lvl="0">
              <a:lnSpc>
                <a:spcPct val="110000"/>
              </a:lnSpc>
              <a:spcAft>
                <a:spcPts val="1200"/>
              </a:spcAft>
            </a:pPr>
            <a:r>
              <a:rPr lang="en-US" dirty="0">
                <a:cs typeface="Arial"/>
              </a:rPr>
              <a:t>You have been contacted to meet with the head nurse to identify requirements for a system to track patients and external specialists.</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20</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703851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445752" cy="545110"/>
          </a:xfrm>
        </p:spPr>
        <p:txBody>
          <a:bodyPr/>
          <a:lstStyle/>
          <a:p>
            <a:r>
              <a:rPr lang="ja-JP" altLang="en-US" dirty="0">
                <a:ea typeface="ＭＳ Ｐゴシック" charset="-128"/>
                <a:cs typeface="Verdana" charset="0"/>
              </a:rPr>
              <a:t>“</a:t>
            </a:r>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—8 a.m.</a:t>
            </a:r>
            <a:endParaRPr lang="en-US" dirty="0"/>
          </a:p>
        </p:txBody>
      </p:sp>
      <p:sp>
        <p:nvSpPr>
          <p:cNvPr id="3" name="Content Placeholder 2"/>
          <p:cNvSpPr>
            <a:spLocks noGrp="1"/>
          </p:cNvSpPr>
          <p:nvPr>
            <p:ph type="body" sz="quarter" idx="10"/>
          </p:nvPr>
        </p:nvSpPr>
        <p:spPr>
          <a:xfrm>
            <a:off x="384048" y="1600200"/>
            <a:ext cx="9293352" cy="4953000"/>
          </a:xfrm>
        </p:spPr>
        <p:txBody>
          <a:bodyPr/>
          <a:lstStyle/>
          <a:p>
            <a:pPr lvl="0">
              <a:lnSpc>
                <a:spcPct val="110000"/>
              </a:lnSpc>
            </a:pPr>
            <a:r>
              <a:rPr lang="en-US" sz="2200" dirty="0">
                <a:cs typeface="Arial"/>
              </a:rPr>
              <a:t>You interview the head nurse.</a:t>
            </a:r>
          </a:p>
          <a:p>
            <a:pPr lvl="1">
              <a:lnSpc>
                <a:spcPct val="110000"/>
              </a:lnSpc>
            </a:pPr>
            <a:r>
              <a:rPr lang="en-US" sz="2200" dirty="0">
                <a:cs typeface="Arial"/>
              </a:rPr>
              <a:t>You prepare a list of questions and take notes on his answers.</a:t>
            </a:r>
          </a:p>
          <a:p>
            <a:pPr lvl="0">
              <a:lnSpc>
                <a:spcPct val="110000"/>
              </a:lnSpc>
            </a:pPr>
            <a:r>
              <a:rPr lang="en-US" sz="2200" dirty="0">
                <a:cs typeface="Arial"/>
              </a:rPr>
              <a:t>You ask about the current practice of keeping track of referrals:</a:t>
            </a:r>
          </a:p>
          <a:p>
            <a:pPr lvl="1">
              <a:lnSpc>
                <a:spcPct val="110000"/>
              </a:lnSpc>
            </a:pPr>
            <a:r>
              <a:rPr lang="en-US" sz="2200" dirty="0">
                <a:cs typeface="Arial"/>
              </a:rPr>
              <a:t>How many staff members are employed by the office?</a:t>
            </a:r>
          </a:p>
          <a:p>
            <a:pPr lvl="1">
              <a:lnSpc>
                <a:spcPct val="110000"/>
              </a:lnSpc>
            </a:pPr>
            <a:r>
              <a:rPr lang="en-US" sz="2200" dirty="0">
                <a:cs typeface="Arial"/>
              </a:rPr>
              <a:t>Which staff members are involved in the current practice?</a:t>
            </a:r>
          </a:p>
          <a:p>
            <a:pPr lvl="1">
              <a:lnSpc>
                <a:spcPct val="110000"/>
              </a:lnSpc>
            </a:pPr>
            <a:r>
              <a:rPr lang="en-US" sz="2200" dirty="0">
                <a:cs typeface="Arial"/>
              </a:rPr>
              <a:t>What is each of their individual roles?</a:t>
            </a:r>
          </a:p>
          <a:p>
            <a:pPr lvl="1">
              <a:lnSpc>
                <a:spcPct val="110000"/>
              </a:lnSpc>
            </a:pPr>
            <a:r>
              <a:rPr lang="en-US" sz="2200" dirty="0">
                <a:cs typeface="Arial"/>
              </a:rPr>
              <a:t>What documentation is used?</a:t>
            </a:r>
          </a:p>
          <a:p>
            <a:pPr lvl="1">
              <a:lnSpc>
                <a:spcPct val="110000"/>
              </a:lnSpc>
            </a:pPr>
            <a:r>
              <a:rPr lang="en-US" sz="2200" dirty="0">
                <a:cs typeface="Arial"/>
              </a:rPr>
              <a:t>What problems currently are found with the current practice?</a:t>
            </a:r>
          </a:p>
          <a:p>
            <a:pPr lvl="1">
              <a:lnSpc>
                <a:spcPct val="110000"/>
              </a:lnSpc>
            </a:pPr>
            <a:r>
              <a:rPr lang="en-US" sz="2200" dirty="0">
                <a:cs typeface="Arial"/>
              </a:rPr>
              <a:t>What solutions have the staff come up with for those problems?</a:t>
            </a:r>
          </a:p>
          <a:p>
            <a:pPr lvl="1">
              <a:lnSpc>
                <a:spcPct val="110000"/>
              </a:lnSpc>
            </a:pPr>
            <a:r>
              <a:rPr lang="en-US" sz="2200" dirty="0">
                <a:cs typeface="Arial"/>
              </a:rPr>
              <a:t>What ideas do they have for a future system to automate referral tracking?</a:t>
            </a:r>
          </a:p>
          <a:p>
            <a:pPr>
              <a:lnSpc>
                <a:spcPct val="110000"/>
              </a:lnSpc>
            </a:pPr>
            <a:endParaRPr lang="en-US" sz="2200"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21</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36659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445752" cy="545110"/>
          </a:xfrm>
        </p:spPr>
        <p:txBody>
          <a:bodyPr/>
          <a:lstStyle/>
          <a:p>
            <a:r>
              <a:rPr lang="ja-JP" altLang="en-US" dirty="0">
                <a:ea typeface="ＭＳ Ｐゴシック" charset="-128"/>
                <a:cs typeface="Verdana" charset="0"/>
              </a:rPr>
              <a:t>“</a:t>
            </a:r>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—10 a.m.</a:t>
            </a:r>
            <a:endParaRPr lang="en-US" dirty="0"/>
          </a:p>
        </p:txBody>
      </p:sp>
      <p:sp>
        <p:nvSpPr>
          <p:cNvPr id="3" name="Content Placeholder 2"/>
          <p:cNvSpPr>
            <a:spLocks noGrp="1"/>
          </p:cNvSpPr>
          <p:nvPr>
            <p:ph type="body" sz="quarter" idx="10"/>
          </p:nvPr>
        </p:nvSpPr>
        <p:spPr>
          <a:xfrm>
            <a:off x="384048" y="1600200"/>
            <a:ext cx="9293352" cy="2590800"/>
          </a:xfrm>
        </p:spPr>
        <p:txBody>
          <a:bodyPr/>
          <a:lstStyle/>
          <a:p>
            <a:pPr lvl="0">
              <a:lnSpc>
                <a:spcPct val="110000"/>
              </a:lnSpc>
              <a:spcAft>
                <a:spcPts val="1200"/>
              </a:spcAft>
            </a:pPr>
            <a:r>
              <a:rPr lang="en-US" dirty="0">
                <a:cs typeface="Arial"/>
              </a:rPr>
              <a:t>You observe the office staff in their daily tasks, focusing on the current method of referral tracking.</a:t>
            </a:r>
          </a:p>
          <a:p>
            <a:pPr lvl="0">
              <a:lnSpc>
                <a:spcPct val="110000"/>
              </a:lnSpc>
              <a:spcAft>
                <a:spcPts val="1200"/>
              </a:spcAft>
            </a:pPr>
            <a:r>
              <a:rPr lang="en-US" dirty="0">
                <a:cs typeface="Arial"/>
              </a:rPr>
              <a:t>You obtain copies of the documentation used in referral tracking.</a:t>
            </a:r>
          </a:p>
          <a:p>
            <a:pPr lvl="0">
              <a:lnSpc>
                <a:spcPct val="110000"/>
              </a:lnSpc>
              <a:spcAft>
                <a:spcPts val="1200"/>
              </a:spcAft>
            </a:pPr>
            <a:r>
              <a:rPr lang="en-US" dirty="0">
                <a:cs typeface="Arial"/>
              </a:rPr>
              <a:t>You take notes about what you see in the office.</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22</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9597780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445752" cy="545110"/>
          </a:xfrm>
        </p:spPr>
        <p:txBody>
          <a:bodyPr/>
          <a:lstStyle/>
          <a:p>
            <a:r>
              <a:rPr lang="ja-JP" altLang="en-US" dirty="0">
                <a:ea typeface="ＭＳ Ｐゴシック" charset="-128"/>
                <a:cs typeface="Verdana" charset="0"/>
              </a:rPr>
              <a:t>“</a:t>
            </a:r>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—12 p.m.</a:t>
            </a:r>
            <a:endParaRPr lang="en-US" dirty="0"/>
          </a:p>
        </p:txBody>
      </p:sp>
      <p:sp>
        <p:nvSpPr>
          <p:cNvPr id="3" name="Content Placeholder 2"/>
          <p:cNvSpPr>
            <a:spLocks noGrp="1"/>
          </p:cNvSpPr>
          <p:nvPr>
            <p:ph type="body" sz="quarter" idx="10"/>
          </p:nvPr>
        </p:nvSpPr>
        <p:spPr>
          <a:xfrm>
            <a:off x="384048" y="1600200"/>
            <a:ext cx="8305800" cy="3200400"/>
          </a:xfrm>
        </p:spPr>
        <p:txBody>
          <a:bodyPr/>
          <a:lstStyle/>
          <a:p>
            <a:pPr lvl="0">
              <a:lnSpc>
                <a:spcPct val="110000"/>
              </a:lnSpc>
              <a:spcAft>
                <a:spcPts val="1200"/>
              </a:spcAft>
            </a:pPr>
            <a:r>
              <a:rPr lang="en-US" dirty="0">
                <a:cs typeface="Arial"/>
              </a:rPr>
              <a:t>You meet with two other members of the office staff: one is involved with the referral tracking and the second is not.</a:t>
            </a:r>
          </a:p>
          <a:p>
            <a:pPr lvl="0">
              <a:lnSpc>
                <a:spcPct val="110000"/>
              </a:lnSpc>
              <a:spcAft>
                <a:spcPts val="1200"/>
              </a:spcAft>
            </a:pPr>
            <a:r>
              <a:rPr lang="en-US" dirty="0">
                <a:cs typeface="Arial"/>
              </a:rPr>
              <a:t>You ask them how they feel about the current referral tracking process and whether they have any ideas on potential solutions.</a:t>
            </a:r>
          </a:p>
          <a:p>
            <a:pPr lvl="0">
              <a:lnSpc>
                <a:spcPct val="110000"/>
              </a:lnSpc>
              <a:spcAft>
                <a:spcPts val="1200"/>
              </a:spcAft>
            </a:pPr>
            <a:r>
              <a:rPr lang="en-US" dirty="0">
                <a:cs typeface="Arial"/>
              </a:rPr>
              <a:t>You take notes on their answers.</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23</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058110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369552" cy="545110"/>
          </a:xfrm>
        </p:spPr>
        <p:txBody>
          <a:bodyPr/>
          <a:lstStyle/>
          <a:p>
            <a:r>
              <a:rPr lang="ja-JP" altLang="en-US" dirty="0">
                <a:ea typeface="ＭＳ Ｐゴシック" charset="-128"/>
                <a:cs typeface="Verdana" charset="0"/>
              </a:rPr>
              <a:t>“</a:t>
            </a:r>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—3 p.m.</a:t>
            </a:r>
            <a:endParaRPr lang="en-US" dirty="0"/>
          </a:p>
        </p:txBody>
      </p:sp>
      <p:sp>
        <p:nvSpPr>
          <p:cNvPr id="3" name="Content Placeholder 2"/>
          <p:cNvSpPr>
            <a:spLocks noGrp="1"/>
          </p:cNvSpPr>
          <p:nvPr>
            <p:ph type="body" sz="quarter" idx="10"/>
          </p:nvPr>
        </p:nvSpPr>
        <p:spPr>
          <a:xfrm>
            <a:off x="384047" y="1600200"/>
            <a:ext cx="9113965" cy="4648200"/>
          </a:xfrm>
        </p:spPr>
        <p:txBody>
          <a:bodyPr/>
          <a:lstStyle/>
          <a:p>
            <a:pPr lvl="0">
              <a:lnSpc>
                <a:spcPct val="110000"/>
              </a:lnSpc>
              <a:spcAft>
                <a:spcPts val="1200"/>
              </a:spcAft>
            </a:pPr>
            <a:r>
              <a:rPr lang="en-US" dirty="0">
                <a:cs typeface="Arial"/>
              </a:rPr>
              <a:t>You meet with the head nurse again to discuss your observations.</a:t>
            </a:r>
          </a:p>
          <a:p>
            <a:pPr>
              <a:lnSpc>
                <a:spcPct val="110000"/>
              </a:lnSpc>
              <a:spcAft>
                <a:spcPts val="1200"/>
              </a:spcAft>
            </a:pPr>
            <a:r>
              <a:rPr lang="en-US" dirty="0">
                <a:cs typeface="Arial"/>
              </a:rPr>
              <a:t>The nurse is surprised to find out that a staff member not part of the process is printing out each referral letter and placing them in patient folders.</a:t>
            </a:r>
          </a:p>
          <a:p>
            <a:pPr lvl="0">
              <a:lnSpc>
                <a:spcPct val="110000"/>
              </a:lnSpc>
              <a:spcAft>
                <a:spcPts val="1200"/>
              </a:spcAft>
            </a:pPr>
            <a:r>
              <a:rPr lang="en-US" dirty="0">
                <a:cs typeface="Arial"/>
              </a:rPr>
              <a:t>He indicates to you that there needs to be security restrictions on who has access to external physician records.  </a:t>
            </a:r>
          </a:p>
          <a:p>
            <a:pPr>
              <a:lnSpc>
                <a:spcPct val="110000"/>
              </a:lnSpc>
              <a:spcAft>
                <a:spcPts val="1200"/>
              </a:spcAft>
            </a:pPr>
            <a:r>
              <a:rPr lang="en-US" dirty="0">
                <a:cs typeface="Arial"/>
              </a:rPr>
              <a:t>The results of this discussion become the requirements for security and privacy of patient data.</a:t>
            </a:r>
          </a:p>
          <a:p>
            <a:pPr lvl="0">
              <a:lnSpc>
                <a:spcPct val="110000"/>
              </a:lnSpc>
              <a:spcAft>
                <a:spcPts val="1200"/>
              </a:spcAft>
            </a:pPr>
            <a:endParaRPr lang="en-US" dirty="0">
              <a:cs typeface="Arial"/>
            </a:endParaRPr>
          </a:p>
          <a:p>
            <a:pPr>
              <a:lnSpc>
                <a:spcPct val="110000"/>
              </a:lnSpc>
              <a:spcAft>
                <a:spcPts val="1200"/>
              </a:spcAft>
            </a:pPr>
            <a:endParaRPr lang="en-US" dirty="0">
              <a:cs typeface="Arial"/>
            </a:endParaRP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24</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8461574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445752" cy="545110"/>
          </a:xfrm>
        </p:spPr>
        <p:txBody>
          <a:bodyPr/>
          <a:lstStyle/>
          <a:p>
            <a:r>
              <a:rPr lang="ja-JP" altLang="en-US" dirty="0">
                <a:ea typeface="ＭＳ Ｐゴシック" charset="-128"/>
                <a:cs typeface="Verdana" charset="0"/>
              </a:rPr>
              <a:t>“</a:t>
            </a:r>
            <a:r>
              <a:rPr lang="en-US" altLang="ja-JP" dirty="0">
                <a:ea typeface="ＭＳ Ｐゴシック" charset="-128"/>
                <a:cs typeface="Verdana" charset="0"/>
              </a:rPr>
              <a:t>A Day in the Life of an Analyst</a:t>
            </a:r>
            <a:r>
              <a:rPr lang="ja-JP" altLang="en-US" dirty="0">
                <a:ea typeface="ＭＳ Ｐゴシック" charset="-128"/>
                <a:cs typeface="Verdana" charset="0"/>
              </a:rPr>
              <a:t>”</a:t>
            </a:r>
            <a:r>
              <a:rPr lang="en-US" altLang="ja-JP" dirty="0">
                <a:ea typeface="ＭＳ Ｐゴシック" charset="-128"/>
                <a:cs typeface="Verdana" charset="0"/>
              </a:rPr>
              <a:t>—4 p.m.</a:t>
            </a:r>
            <a:endParaRPr lang="en-US" dirty="0"/>
          </a:p>
        </p:txBody>
      </p:sp>
      <p:sp>
        <p:nvSpPr>
          <p:cNvPr id="3" name="Content Placeholder 2"/>
          <p:cNvSpPr>
            <a:spLocks noGrp="1"/>
          </p:cNvSpPr>
          <p:nvPr>
            <p:ph type="body" sz="quarter" idx="10"/>
          </p:nvPr>
        </p:nvSpPr>
        <p:spPr>
          <a:xfrm>
            <a:off x="384048" y="1600200"/>
            <a:ext cx="9293352" cy="3657600"/>
          </a:xfrm>
        </p:spPr>
        <p:txBody>
          <a:bodyPr/>
          <a:lstStyle/>
          <a:p>
            <a:pPr lvl="0">
              <a:lnSpc>
                <a:spcPct val="110000"/>
              </a:lnSpc>
              <a:spcAft>
                <a:spcPts val="1200"/>
              </a:spcAft>
            </a:pPr>
            <a:r>
              <a:rPr lang="en-US" dirty="0">
                <a:cs typeface="Arial"/>
              </a:rPr>
              <a:t>As you end the day, you begin to organize your notes into different categories of requirements.</a:t>
            </a:r>
          </a:p>
          <a:p>
            <a:pPr lvl="0">
              <a:lnSpc>
                <a:spcPct val="110000"/>
              </a:lnSpc>
              <a:spcAft>
                <a:spcPts val="1200"/>
              </a:spcAft>
            </a:pPr>
            <a:r>
              <a:rPr lang="en-US" dirty="0">
                <a:cs typeface="Arial"/>
              </a:rPr>
              <a:t>You now have an understanding of the purpose of referral tracking as well as the roles and tasks required in maintaining external physician referrals. </a:t>
            </a:r>
          </a:p>
          <a:p>
            <a:pPr>
              <a:lnSpc>
                <a:spcPct val="110000"/>
              </a:lnSpc>
              <a:spcAft>
                <a:spcPts val="1200"/>
              </a:spcAft>
            </a:pPr>
            <a:r>
              <a:rPr lang="en-US" dirty="0">
                <a:cs typeface="Arial"/>
              </a:rPr>
              <a:t>You make a note in your calendar that tomorrow you need to analyze the documentation and begin to create your own document to communicate system requirements.</a:t>
            </a: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25</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709324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Methods to Organize Ideas and Data</a:t>
            </a:r>
            <a:endParaRPr lang="en-US" dirty="0"/>
          </a:p>
        </p:txBody>
      </p:sp>
      <p:sp>
        <p:nvSpPr>
          <p:cNvPr id="3" name="Content Placeholder 2"/>
          <p:cNvSpPr>
            <a:spLocks noGrp="1"/>
          </p:cNvSpPr>
          <p:nvPr>
            <p:ph type="body" sz="quarter" idx="10"/>
          </p:nvPr>
        </p:nvSpPr>
        <p:spPr>
          <a:xfrm>
            <a:off x="384048" y="1600200"/>
            <a:ext cx="8305800" cy="3352800"/>
          </a:xfrm>
        </p:spPr>
        <p:txBody>
          <a:bodyPr/>
          <a:lstStyle/>
          <a:p>
            <a:pPr lvl="0">
              <a:lnSpc>
                <a:spcPct val="110000"/>
              </a:lnSpc>
              <a:spcAft>
                <a:spcPts val="1200"/>
              </a:spcAft>
            </a:pPr>
            <a:r>
              <a:rPr lang="en-US" dirty="0">
                <a:cs typeface="Arial"/>
              </a:rPr>
              <a:t>Affinity diagrams</a:t>
            </a:r>
          </a:p>
          <a:p>
            <a:pPr lvl="1">
              <a:lnSpc>
                <a:spcPct val="110000"/>
              </a:lnSpc>
              <a:spcAft>
                <a:spcPts val="1200"/>
              </a:spcAft>
            </a:pPr>
            <a:r>
              <a:rPr lang="en-US" dirty="0">
                <a:cs typeface="Arial"/>
              </a:rPr>
              <a:t>Sort and display ideas from multiple sources</a:t>
            </a:r>
          </a:p>
          <a:p>
            <a:pPr lvl="0">
              <a:lnSpc>
                <a:spcPct val="110000"/>
              </a:lnSpc>
              <a:spcAft>
                <a:spcPts val="1200"/>
              </a:spcAft>
            </a:pPr>
            <a:r>
              <a:rPr lang="en-US" dirty="0">
                <a:cs typeface="Arial"/>
              </a:rPr>
              <a:t>Process flow</a:t>
            </a:r>
          </a:p>
          <a:p>
            <a:pPr lvl="1">
              <a:lnSpc>
                <a:spcPct val="110000"/>
              </a:lnSpc>
              <a:spcAft>
                <a:spcPts val="1200"/>
              </a:spcAft>
            </a:pPr>
            <a:r>
              <a:rPr lang="en-US" dirty="0">
                <a:cs typeface="Arial"/>
              </a:rPr>
              <a:t>Depict the overall flow of activities and the relation between parts of a system, including individuals</a:t>
            </a:r>
          </a:p>
          <a:p>
            <a:pPr>
              <a:lnSpc>
                <a:spcPct val="110000"/>
              </a:lnSpc>
              <a:spcAft>
                <a:spcPts val="1200"/>
              </a:spcAft>
            </a:pPr>
            <a:endParaRPr lang="en-US" dirty="0"/>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26</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0902901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Affinity Diagrams</a:t>
            </a:r>
            <a:endParaRPr lang="en-US" dirty="0"/>
          </a:p>
        </p:txBody>
      </p:sp>
      <p:sp>
        <p:nvSpPr>
          <p:cNvPr id="3" name="Content Placeholder 2"/>
          <p:cNvSpPr>
            <a:spLocks noGrp="1"/>
          </p:cNvSpPr>
          <p:nvPr>
            <p:ph type="body" sz="quarter" idx="10"/>
          </p:nvPr>
        </p:nvSpPr>
        <p:spPr>
          <a:xfrm>
            <a:off x="384048" y="1600200"/>
            <a:ext cx="8305800" cy="3810000"/>
          </a:xfrm>
        </p:spPr>
        <p:txBody>
          <a:bodyPr/>
          <a:lstStyle/>
          <a:p>
            <a:pPr lvl="0">
              <a:lnSpc>
                <a:spcPct val="110000"/>
              </a:lnSpc>
              <a:spcAft>
                <a:spcPts val="1200"/>
              </a:spcAft>
            </a:pPr>
            <a:r>
              <a:rPr lang="en-US" dirty="0">
                <a:cs typeface="Arial"/>
              </a:rPr>
              <a:t>Affinity diagrams display a grouping of ideas and data.</a:t>
            </a:r>
          </a:p>
          <a:p>
            <a:pPr lvl="0">
              <a:lnSpc>
                <a:spcPct val="110000"/>
              </a:lnSpc>
              <a:spcAft>
                <a:spcPts val="1200"/>
              </a:spcAft>
            </a:pPr>
            <a:r>
              <a:rPr lang="en-US" dirty="0">
                <a:solidFill>
                  <a:srgbClr val="000000"/>
                </a:solidFill>
                <a:cs typeface="Arial"/>
              </a:rPr>
              <a:t>Steps:</a:t>
            </a:r>
          </a:p>
          <a:p>
            <a:pPr lvl="1">
              <a:lnSpc>
                <a:spcPct val="110000"/>
              </a:lnSpc>
              <a:spcAft>
                <a:spcPts val="1200"/>
              </a:spcAft>
            </a:pPr>
            <a:r>
              <a:rPr lang="en-US" dirty="0">
                <a:cs typeface="Arial"/>
              </a:rPr>
              <a:t>Write down individual ideas on a note card or post-it note.</a:t>
            </a:r>
          </a:p>
          <a:p>
            <a:pPr lvl="1">
              <a:lnSpc>
                <a:spcPct val="110000"/>
              </a:lnSpc>
              <a:spcAft>
                <a:spcPts val="1200"/>
              </a:spcAft>
            </a:pPr>
            <a:r>
              <a:rPr lang="en-US" dirty="0">
                <a:cs typeface="Arial"/>
              </a:rPr>
              <a:t>Look for ideas with similar themes.</a:t>
            </a:r>
          </a:p>
          <a:p>
            <a:pPr lvl="1">
              <a:lnSpc>
                <a:spcPct val="110000"/>
              </a:lnSpc>
              <a:spcAft>
                <a:spcPts val="1200"/>
              </a:spcAft>
            </a:pPr>
            <a:r>
              <a:rPr lang="en-US" dirty="0">
                <a:cs typeface="Arial"/>
              </a:rPr>
              <a:t>Group the ideas with similar themes together.</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27</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70816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445752" cy="545110"/>
          </a:xfrm>
        </p:spPr>
        <p:txBody>
          <a:bodyPr/>
          <a:lstStyle/>
          <a:p>
            <a:r>
              <a:rPr lang="en-US" altLang="en-US" dirty="0">
                <a:ea typeface="Verdana" charset="0"/>
                <a:cs typeface="Verdana" charset="0"/>
              </a:rPr>
              <a:t>Affinity Diagram: </a:t>
            </a:r>
            <a:r>
              <a:rPr lang="ja-JP" altLang="en-US" dirty="0">
                <a:ea typeface="ＭＳ Ｐゴシック" charset="-128"/>
                <a:cs typeface="Verdana" charset="0"/>
              </a:rPr>
              <a:t>“</a:t>
            </a:r>
            <a:r>
              <a:rPr lang="en-US" altLang="ja-JP" dirty="0">
                <a:ea typeface="ＭＳ Ｐゴシック" charset="-128"/>
                <a:cs typeface="Verdana" charset="0"/>
              </a:rPr>
              <a:t>A Day in the Life</a:t>
            </a:r>
            <a:r>
              <a:rPr lang="ja-JP" altLang="en-US" dirty="0">
                <a:ea typeface="ＭＳ Ｐゴシック" charset="-128"/>
                <a:cs typeface="Verdana" charset="0"/>
              </a:rPr>
              <a:t>”</a:t>
            </a:r>
            <a:r>
              <a:rPr lang="en-US" altLang="ja-JP" dirty="0">
                <a:ea typeface="ＭＳ Ｐゴシック" charset="-128"/>
                <a:cs typeface="Verdana" charset="0"/>
              </a:rPr>
              <a:t> </a:t>
            </a: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28</a:t>
            </a:fld>
            <a:endParaRPr lang="en-US" sz="1100" dirty="0">
              <a:solidFill>
                <a:srgbClr val="898989"/>
              </a:solidFill>
              <a:latin typeface="Century Gothic" panose="020B0502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676400"/>
            <a:ext cx="9144000" cy="3444923"/>
          </a:xfrm>
          <a:prstGeom prst="rect">
            <a:avLst/>
          </a:prstGeom>
        </p:spPr>
      </p:pic>
    </p:spTree>
    <p:extLst>
      <p:ext uri="{BB962C8B-B14F-4D97-AF65-F5344CB8AC3E}">
        <p14:creationId xmlns:p14="http://schemas.microsoft.com/office/powerpoint/2010/main" val="2974101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Requirements Engineering</a:t>
            </a:r>
            <a:endParaRPr lang="en-US" dirty="0"/>
          </a:p>
        </p:txBody>
      </p:sp>
      <p:sp>
        <p:nvSpPr>
          <p:cNvPr id="3" name="Content Placeholder 2"/>
          <p:cNvSpPr>
            <a:spLocks noGrp="1"/>
          </p:cNvSpPr>
          <p:nvPr>
            <p:ph type="body" sz="quarter" idx="10"/>
          </p:nvPr>
        </p:nvSpPr>
        <p:spPr>
          <a:xfrm>
            <a:off x="384047" y="1600200"/>
            <a:ext cx="9113965" cy="5334000"/>
          </a:xfrm>
        </p:spPr>
        <p:txBody>
          <a:bodyPr/>
          <a:lstStyle/>
          <a:p>
            <a:pPr lvl="0">
              <a:lnSpc>
                <a:spcPct val="110000"/>
              </a:lnSpc>
            </a:pPr>
            <a:r>
              <a:rPr lang="en-US" dirty="0">
                <a:cs typeface="Arial"/>
              </a:rPr>
              <a:t>Need requirements to communicate with everyone </a:t>
            </a:r>
            <a:br>
              <a:rPr lang="en-US" dirty="0">
                <a:cs typeface="Arial"/>
              </a:rPr>
            </a:br>
            <a:r>
              <a:rPr lang="en-US" dirty="0">
                <a:cs typeface="Arial"/>
              </a:rPr>
              <a:t>on team</a:t>
            </a:r>
          </a:p>
          <a:p>
            <a:pPr lvl="0">
              <a:lnSpc>
                <a:spcPct val="110000"/>
              </a:lnSpc>
            </a:pPr>
            <a:r>
              <a:rPr lang="en-US" dirty="0">
                <a:cs typeface="Arial"/>
              </a:rPr>
              <a:t>Different requirements for different aspects of system</a:t>
            </a:r>
          </a:p>
          <a:p>
            <a:pPr lvl="0">
              <a:lnSpc>
                <a:spcPct val="110000"/>
              </a:lnSpc>
            </a:pPr>
            <a:r>
              <a:rPr lang="en-US" dirty="0">
                <a:cs typeface="Arial"/>
              </a:rPr>
              <a:t>Need to focus on the purpose of the system while interpreting the context in which the system will be used by partnering with the users</a:t>
            </a:r>
          </a:p>
          <a:p>
            <a:pPr lvl="0">
              <a:lnSpc>
                <a:spcPct val="110000"/>
              </a:lnSpc>
            </a:pPr>
            <a:r>
              <a:rPr lang="en-US" dirty="0">
                <a:cs typeface="Arial"/>
              </a:rPr>
              <a:t>Creating requirements consists of a process of steps</a:t>
            </a:r>
          </a:p>
          <a:p>
            <a:pPr lvl="1">
              <a:lnSpc>
                <a:spcPct val="110000"/>
              </a:lnSpc>
            </a:pPr>
            <a:r>
              <a:rPr lang="en-US" dirty="0">
                <a:cs typeface="Arial"/>
              </a:rPr>
              <a:t>Includes interviewing medical staff, observing daily routines within the medical workplace, and analyzing current documentation used by the medical staff</a:t>
            </a:r>
          </a:p>
          <a:p>
            <a:pPr lvl="0">
              <a:lnSpc>
                <a:spcPct val="110000"/>
              </a:lnSpc>
            </a:pPr>
            <a:r>
              <a:rPr lang="en-US" dirty="0">
                <a:cs typeface="Arial"/>
              </a:rPr>
              <a:t>Many methods for process of requirements analysis</a:t>
            </a:r>
          </a:p>
          <a:p>
            <a:pPr lvl="1">
              <a:lnSpc>
                <a:spcPct val="110000"/>
              </a:lnSpc>
            </a:pPr>
            <a:r>
              <a:rPr lang="en-US" dirty="0">
                <a:cs typeface="Arial"/>
              </a:rPr>
              <a:t>Including diagrams and process flows</a:t>
            </a:r>
          </a:p>
          <a:p>
            <a:pPr>
              <a:lnSpc>
                <a:spcPct val="110000"/>
              </a:lnSpc>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29</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035755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What are requirements?</a:t>
            </a:r>
          </a:p>
        </p:txBody>
      </p:sp>
      <p:sp>
        <p:nvSpPr>
          <p:cNvPr id="20482" name="Content Placeholder 2"/>
          <p:cNvSpPr>
            <a:spLocks noGrp="1"/>
          </p:cNvSpPr>
          <p:nvPr>
            <p:ph type="body" sz="quarter" idx="10"/>
          </p:nvPr>
        </p:nvSpPr>
        <p:spPr>
          <a:xfrm>
            <a:off x="384048" y="1600200"/>
            <a:ext cx="8305800" cy="3429000"/>
          </a:xfrm>
        </p:spPr>
        <p:txBody>
          <a:bodyPr/>
          <a:lstStyle/>
          <a:p>
            <a:pPr eaLnBrk="1" hangingPunct="1">
              <a:lnSpc>
                <a:spcPct val="110000"/>
              </a:lnSpc>
              <a:spcAft>
                <a:spcPts val="1200"/>
              </a:spcAft>
            </a:pPr>
            <a:r>
              <a:rPr lang="en-US" altLang="en-US" dirty="0">
                <a:ea typeface="Arial" charset="0"/>
                <a:cs typeface="Arial" charset="0"/>
              </a:rPr>
              <a:t>An explanation of what the system should </a:t>
            </a:r>
            <a:r>
              <a:rPr lang="ja-JP" altLang="en-US" dirty="0">
                <a:cs typeface="Arial" charset="0"/>
              </a:rPr>
              <a:t>“</a:t>
            </a:r>
            <a:r>
              <a:rPr lang="en-US" altLang="ja-JP" dirty="0">
                <a:cs typeface="Arial" charset="0"/>
              </a:rPr>
              <a:t>be</a:t>
            </a:r>
            <a:r>
              <a:rPr lang="ja-JP" altLang="en-US" dirty="0">
                <a:cs typeface="Arial" charset="0"/>
              </a:rPr>
              <a:t>”</a:t>
            </a:r>
            <a:r>
              <a:rPr lang="en-US" altLang="ja-JP" dirty="0">
                <a:cs typeface="Arial" charset="0"/>
              </a:rPr>
              <a:t> or should </a:t>
            </a:r>
            <a:r>
              <a:rPr lang="ja-JP" altLang="en-US" dirty="0">
                <a:cs typeface="Arial" charset="0"/>
              </a:rPr>
              <a:t>“</a:t>
            </a:r>
            <a:r>
              <a:rPr lang="en-US" altLang="ja-JP" dirty="0">
                <a:cs typeface="Arial" charset="0"/>
              </a:rPr>
              <a:t>do</a:t>
            </a:r>
            <a:r>
              <a:rPr lang="ja-JP" altLang="en-US" dirty="0">
                <a:cs typeface="Arial" charset="0"/>
              </a:rPr>
              <a:t>”</a:t>
            </a:r>
            <a:endParaRPr lang="en-US" altLang="ja-JP" dirty="0">
              <a:cs typeface="Arial" charset="0"/>
            </a:endParaRPr>
          </a:p>
          <a:p>
            <a:pPr eaLnBrk="1" hangingPunct="1">
              <a:lnSpc>
                <a:spcPct val="110000"/>
              </a:lnSpc>
              <a:spcAft>
                <a:spcPts val="1200"/>
              </a:spcAft>
            </a:pPr>
            <a:r>
              <a:rPr lang="en-US" altLang="en-US" dirty="0">
                <a:ea typeface="Arial" charset="0"/>
                <a:cs typeface="Arial" charset="0"/>
              </a:rPr>
              <a:t>Documentation of </a:t>
            </a:r>
            <a:r>
              <a:rPr lang="ja-JP" altLang="en-US" dirty="0"/>
              <a:t>“</a:t>
            </a:r>
            <a:r>
              <a:rPr lang="en-US" altLang="ja-JP" dirty="0"/>
              <a:t>needs</a:t>
            </a:r>
            <a:r>
              <a:rPr lang="ja-JP" altLang="en-US" dirty="0"/>
              <a:t>”</a:t>
            </a:r>
            <a:r>
              <a:rPr lang="en-US" altLang="ja-JP" dirty="0"/>
              <a:t> to communicate among everyone involved in system development</a:t>
            </a:r>
          </a:p>
          <a:p>
            <a:pPr eaLnBrk="1" hangingPunct="1">
              <a:lnSpc>
                <a:spcPct val="110000"/>
              </a:lnSpc>
              <a:spcAft>
                <a:spcPts val="1200"/>
              </a:spcAft>
            </a:pPr>
            <a:r>
              <a:rPr lang="en-US" altLang="en-US" dirty="0">
                <a:ea typeface="Arial" charset="0"/>
                <a:cs typeface="Arial" charset="0"/>
              </a:rPr>
              <a:t>A set of goals that define objectives for design</a:t>
            </a:r>
          </a:p>
        </p:txBody>
      </p:sp>
      <p:sp>
        <p:nvSpPr>
          <p:cNvPr id="20483"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190708E0-F8C9-214C-A282-3C2382480CAF}" type="slidenum">
              <a:rPr lang="en-US" altLang="en-US" sz="1100">
                <a:solidFill>
                  <a:srgbClr val="898989"/>
                </a:solidFill>
              </a:rPr>
              <a:pPr>
                <a:spcBef>
                  <a:spcPct val="0"/>
                </a:spcBef>
                <a:buFontTx/>
                <a:buNone/>
              </a:pPr>
              <a:t>3</a:t>
            </a:fld>
            <a:endParaRPr lang="en-US" altLang="en-US" sz="1100" dirty="0">
              <a:solidFill>
                <a:srgbClr val="898989"/>
              </a:solidFill>
            </a:endParaRPr>
          </a:p>
        </p:txBody>
      </p:sp>
    </p:spTree>
    <p:extLst>
      <p:ext uri="{BB962C8B-B14F-4D97-AF65-F5344CB8AC3E}">
        <p14:creationId xmlns:p14="http://schemas.microsoft.com/office/powerpoint/2010/main" val="28840561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Requirements Engineering</a:t>
            </a:r>
            <a:endParaRPr lang="en-US" altLang="en-US" sz="2400" b="0" dirty="0">
              <a:solidFill>
                <a:srgbClr val="1E1860"/>
              </a:solidFill>
              <a:ea typeface="Verdana" charset="0"/>
              <a:cs typeface="Verdana" charset="0"/>
            </a:endParaRPr>
          </a:p>
        </p:txBody>
      </p:sp>
      <p:sp>
        <p:nvSpPr>
          <p:cNvPr id="35843" name="Content Placeholder 2"/>
          <p:cNvSpPr>
            <a:spLocks noGrp="1"/>
          </p:cNvSpPr>
          <p:nvPr>
            <p:ph type="body" sz="quarter" idx="10"/>
          </p:nvPr>
        </p:nvSpPr>
        <p:spPr>
          <a:xfrm>
            <a:off x="384048" y="2133600"/>
            <a:ext cx="8305800" cy="4419600"/>
          </a:xfrm>
        </p:spPr>
        <p:txBody>
          <a:bodyPr>
            <a:noAutofit/>
          </a:bodyPr>
          <a:lstStyle/>
          <a:p>
            <a:pPr eaLnBrk="1" hangingPunct="1">
              <a:lnSpc>
                <a:spcPct val="110000"/>
              </a:lnSpc>
              <a:spcAft>
                <a:spcPts val="1200"/>
              </a:spcAft>
              <a:defRPr/>
            </a:pPr>
            <a:r>
              <a:rPr lang="en-US" dirty="0">
                <a:ea typeface="ＭＳ Ｐゴシック" pitchFamily="34" charset="-128"/>
              </a:rPr>
              <a:t>Requirements engineering emphasizes the necessity of understanding the nature of user needs</a:t>
            </a:r>
          </a:p>
          <a:p>
            <a:pPr eaLnBrk="1" hangingPunct="1">
              <a:lnSpc>
                <a:spcPct val="110000"/>
              </a:lnSpc>
              <a:spcAft>
                <a:spcPts val="1200"/>
              </a:spcAft>
              <a:defRPr/>
            </a:pPr>
            <a:r>
              <a:rPr lang="en-US" dirty="0">
                <a:ea typeface="ＭＳ Ｐゴシック" pitchFamily="34" charset="-128"/>
              </a:rPr>
              <a:t>Different requirement types and methods for eliciting them</a:t>
            </a:r>
          </a:p>
          <a:p>
            <a:pPr eaLnBrk="1" hangingPunct="1">
              <a:lnSpc>
                <a:spcPct val="110000"/>
              </a:lnSpc>
              <a:spcAft>
                <a:spcPts val="1200"/>
              </a:spcAft>
              <a:defRPr/>
            </a:pPr>
            <a:r>
              <a:rPr lang="en-US" dirty="0">
                <a:ea typeface="ＭＳ Ｐゴシック" pitchFamily="34" charset="-128"/>
              </a:rPr>
              <a:t>Importance of understanding workflow</a:t>
            </a:r>
          </a:p>
          <a:p>
            <a:pPr eaLnBrk="1" hangingPunct="1">
              <a:lnSpc>
                <a:spcPct val="110000"/>
              </a:lnSpc>
              <a:spcAft>
                <a:spcPts val="1200"/>
              </a:spcAft>
              <a:defRPr/>
            </a:pPr>
            <a:r>
              <a:rPr lang="en-US" dirty="0">
                <a:ea typeface="ＭＳ Ｐゴシック" pitchFamily="34" charset="-128"/>
              </a:rPr>
              <a:t>Method of contextual inquiry</a:t>
            </a:r>
          </a:p>
          <a:p>
            <a:pPr eaLnBrk="1" hangingPunct="1">
              <a:lnSpc>
                <a:spcPct val="110000"/>
              </a:lnSpc>
              <a:spcAft>
                <a:spcPts val="1200"/>
              </a:spcAft>
              <a:defRPr/>
            </a:pPr>
            <a:r>
              <a:rPr lang="en-US" dirty="0">
                <a:ea typeface="ＭＳ Ｐゴシック" pitchFamily="34" charset="-128"/>
              </a:rPr>
              <a:t>Affinity diagrams as a method to organize ideas and data</a:t>
            </a:r>
          </a:p>
        </p:txBody>
      </p:sp>
      <p:sp>
        <p:nvSpPr>
          <p:cNvPr id="7987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FBABEA9B-1085-4940-AD63-803FA9681DAC}" type="slidenum">
              <a:rPr lang="en-US" altLang="en-US" sz="1100">
                <a:solidFill>
                  <a:srgbClr val="898989"/>
                </a:solidFill>
              </a:rPr>
              <a:pPr>
                <a:spcBef>
                  <a:spcPct val="0"/>
                </a:spcBef>
                <a:buFontTx/>
                <a:buNone/>
              </a:pPr>
              <a:t>30</a:t>
            </a:fld>
            <a:endParaRPr lang="en-US" altLang="en-US" sz="1100" dirty="0">
              <a:solidFill>
                <a:srgbClr val="898989"/>
              </a:solidFill>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a:t>
            </a:r>
          </a:p>
        </p:txBody>
      </p:sp>
    </p:spTree>
    <p:extLst>
      <p:ext uri="{BB962C8B-B14F-4D97-AF65-F5344CB8AC3E}">
        <p14:creationId xmlns:p14="http://schemas.microsoft.com/office/powerpoint/2010/main" val="1596942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Requirements Engineering</a:t>
            </a:r>
            <a:endParaRPr lang="en-US" altLang="en-US" sz="2400" b="0" dirty="0">
              <a:solidFill>
                <a:srgbClr val="1E1860"/>
              </a:solidFill>
              <a:ea typeface="Verdana" charset="0"/>
              <a:cs typeface="Verdana" charset="0"/>
            </a:endParaRPr>
          </a:p>
        </p:txBody>
      </p:sp>
      <p:sp>
        <p:nvSpPr>
          <p:cNvPr id="81922" name="Text Placeholder 5"/>
          <p:cNvSpPr>
            <a:spLocks noGrp="1"/>
          </p:cNvSpPr>
          <p:nvPr>
            <p:ph type="body" sz="quarter" idx="10"/>
          </p:nvPr>
        </p:nvSpPr>
        <p:spPr>
          <a:xfrm>
            <a:off x="384047" y="2133600"/>
            <a:ext cx="9113965" cy="5181600"/>
          </a:xfrm>
        </p:spPr>
        <p:txBody>
          <a:bodyPr/>
          <a:lstStyle/>
          <a:p>
            <a:pPr marL="0" indent="0" eaLnBrk="1" hangingPunct="1">
              <a:lnSpc>
                <a:spcPct val="110000"/>
              </a:lnSpc>
              <a:buNone/>
            </a:pPr>
            <a:r>
              <a:rPr lang="en-US" altLang="en-US" sz="1600" b="1" dirty="0">
                <a:ea typeface="Arial" charset="0"/>
                <a:cs typeface="Arial" charset="0"/>
              </a:rPr>
              <a:t>References</a:t>
            </a:r>
          </a:p>
          <a:p>
            <a:pPr marL="0" indent="0" eaLnBrk="1" hangingPunct="1">
              <a:lnSpc>
                <a:spcPct val="110000"/>
              </a:lnSpc>
              <a:buNone/>
            </a:pPr>
            <a:r>
              <a:rPr lang="en-US" altLang="en-US" sz="1600" b="0" dirty="0">
                <a:ea typeface="Arial" charset="0"/>
                <a:cs typeface="Arial" charset="0"/>
              </a:rPr>
              <a:t>Holtzblatt, K., &amp; Jones, S. (1993). Contextual inquiry: A participatory technique for system design. In D. Schuler, &amp; A. Namioka (Eds.), </a:t>
            </a:r>
            <a:r>
              <a:rPr lang="en-US" altLang="en-US" sz="1600" b="0" i="1" dirty="0">
                <a:ea typeface="Arial" charset="0"/>
                <a:cs typeface="Arial" charset="0"/>
              </a:rPr>
              <a:t>Participatory Design: Perspectives on Systems Design</a:t>
            </a:r>
            <a:r>
              <a:rPr lang="en-US" altLang="en-US" sz="1600" b="0" dirty="0">
                <a:ea typeface="Arial" charset="0"/>
                <a:cs typeface="Arial" charset="0"/>
              </a:rPr>
              <a:t> (pp. 177-210). Hillsdale, New Jersey: Lawrence Erlbaum Associates.</a:t>
            </a:r>
          </a:p>
          <a:p>
            <a:pPr marL="0" indent="0" eaLnBrk="1" hangingPunct="1">
              <a:lnSpc>
                <a:spcPct val="110000"/>
              </a:lnSpc>
              <a:buNone/>
            </a:pPr>
            <a:r>
              <a:rPr lang="en-US" altLang="en-US" sz="1600" b="0" dirty="0">
                <a:ea typeface="Arial" charset="0"/>
                <a:cs typeface="Arial" charset="0"/>
              </a:rPr>
              <a:t>Retrieved on June 21, 2010 from </a:t>
            </a:r>
            <a:r>
              <a:rPr lang="en-US" altLang="en-US" sz="1600" b="0" u="sng" dirty="0">
                <a:ea typeface="Arial" charset="0"/>
                <a:cs typeface="Arial" charset="0"/>
                <a:hlinkClick r:id="rId3" tooltip="Link to Requirement"/>
              </a:rPr>
              <a:t>http://en.wikipedia.org/wiki/Requirement</a:t>
            </a:r>
            <a:endParaRPr lang="en-US" altLang="en-US" sz="1600" b="0" dirty="0">
              <a:ea typeface="Arial" charset="0"/>
              <a:cs typeface="Arial" charset="0"/>
            </a:endParaRPr>
          </a:p>
          <a:p>
            <a:pPr marL="0" indent="0" eaLnBrk="1" hangingPunct="1">
              <a:lnSpc>
                <a:spcPct val="110000"/>
              </a:lnSpc>
              <a:buNone/>
            </a:pPr>
            <a:r>
              <a:rPr lang="en-US" altLang="en-US" sz="1600" b="0" dirty="0">
                <a:ea typeface="Arial" charset="0"/>
                <a:cs typeface="Arial" charset="0"/>
              </a:rPr>
              <a:t>Retrieved on June 21. 2010 from </a:t>
            </a:r>
            <a:r>
              <a:rPr lang="en-US" altLang="en-US" sz="1600" b="0" u="sng" dirty="0">
                <a:ea typeface="Arial" charset="0"/>
                <a:cs typeface="Arial" charset="0"/>
                <a:hlinkClick r:id="rId4" tooltip="Link to Contextual Inquiry"/>
              </a:rPr>
              <a:t>http://en.wikipedia.org/wiki/Contextual_inquiry</a:t>
            </a:r>
            <a:endParaRPr lang="en-US" altLang="en-US" sz="1600" b="0" u="sng" dirty="0">
              <a:ea typeface="Arial" charset="0"/>
              <a:cs typeface="Arial" charset="0"/>
            </a:endParaRPr>
          </a:p>
          <a:p>
            <a:pPr marL="0" indent="0">
              <a:lnSpc>
                <a:spcPct val="110000"/>
              </a:lnSpc>
              <a:buNone/>
            </a:pPr>
            <a:r>
              <a:rPr lang="en-US" altLang="en-US" sz="1600" b="1" dirty="0">
                <a:ea typeface="Arial" charset="0"/>
                <a:cs typeface="Arial" charset="0"/>
              </a:rPr>
              <a:t>Table</a:t>
            </a:r>
          </a:p>
          <a:p>
            <a:pPr marL="0" indent="0">
              <a:lnSpc>
                <a:spcPct val="110000"/>
              </a:lnSpc>
              <a:buNone/>
            </a:pPr>
            <a:r>
              <a:rPr lang="en-US" altLang="en-US" sz="1600" dirty="0">
                <a:ea typeface="Arial" charset="0"/>
                <a:cs typeface="Arial" charset="0"/>
              </a:rPr>
              <a:t>Slide 11: Preece, J., Rogers, Y., &amp; Sharp, H. (2007). </a:t>
            </a:r>
            <a:r>
              <a:rPr lang="en-US" altLang="en-US" sz="1600" i="1" dirty="0">
                <a:ea typeface="Arial" charset="0"/>
                <a:cs typeface="Arial" charset="0"/>
              </a:rPr>
              <a:t>Interaction design: Beyond human-computer interaction. </a:t>
            </a:r>
            <a:r>
              <a:rPr lang="en-US" altLang="en-US" sz="1600" dirty="0">
                <a:ea typeface="Arial" charset="0"/>
                <a:cs typeface="Arial" charset="0"/>
              </a:rPr>
              <a:t>2nd Edition. New York, NY: John Wiley &amp; Sons</a:t>
            </a:r>
          </a:p>
          <a:p>
            <a:pPr marL="0" indent="0">
              <a:lnSpc>
                <a:spcPct val="110000"/>
              </a:lnSpc>
              <a:buNone/>
            </a:pPr>
            <a:r>
              <a:rPr lang="en-US" altLang="en-US" sz="1600" b="1" dirty="0">
                <a:ea typeface="Arial" charset="0"/>
                <a:cs typeface="Arial" charset="0"/>
              </a:rPr>
              <a:t>Images </a:t>
            </a:r>
          </a:p>
          <a:p>
            <a:pPr marL="0" indent="0">
              <a:lnSpc>
                <a:spcPct val="110000"/>
              </a:lnSpc>
              <a:buNone/>
            </a:pPr>
            <a:r>
              <a:rPr lang="en-US" altLang="en-US" sz="1600" dirty="0">
                <a:ea typeface="Arial" charset="0"/>
                <a:cs typeface="Arial" charset="0"/>
              </a:rPr>
              <a:t>Kaufman, D. R., Pevzner, J., Rodriguez, M., Cimino, J. J., Ebner, S., Fields, L., et al. (2009). Understanding workflow in telehealth video visits: Observations from the IDEATel project. </a:t>
            </a:r>
            <a:r>
              <a:rPr lang="en-US" altLang="en-US" sz="1600" i="1" dirty="0">
                <a:ea typeface="Arial" charset="0"/>
                <a:cs typeface="Arial" charset="0"/>
              </a:rPr>
              <a:t>Journal of Biomedical Informatics, 42</a:t>
            </a:r>
            <a:r>
              <a:rPr lang="en-US" altLang="en-US" sz="1600" dirty="0">
                <a:ea typeface="Arial" charset="0"/>
                <a:cs typeface="Arial" charset="0"/>
              </a:rPr>
              <a:t>(4), 581-592.</a:t>
            </a:r>
          </a:p>
          <a:p>
            <a:pPr marL="0" indent="0">
              <a:lnSpc>
                <a:spcPct val="110000"/>
              </a:lnSpc>
              <a:buNone/>
            </a:pPr>
            <a:r>
              <a:rPr lang="en-US" altLang="en-US" sz="1600">
                <a:ea typeface="Arial" charset="0"/>
                <a:cs typeface="Arial" charset="0"/>
              </a:rPr>
              <a:t>Kaufman</a:t>
            </a:r>
            <a:r>
              <a:rPr lang="en-US" altLang="en-US" sz="1600" dirty="0">
                <a:ea typeface="Arial" charset="0"/>
                <a:cs typeface="Arial" charset="0"/>
              </a:rPr>
              <a:t>, D. R., Pevzner, J., Rodriguez, M., Cimino, J. J., Ebner, S., Fields, L., et al. (2009). Understanding workflow in telehealth video visits: Observations from the IDEATel project. </a:t>
            </a:r>
            <a:r>
              <a:rPr lang="en-US" altLang="en-US" sz="1600" i="1" dirty="0">
                <a:ea typeface="Arial" charset="0"/>
                <a:cs typeface="Arial" charset="0"/>
              </a:rPr>
              <a:t>Journal of Biomedical Informatics, 42</a:t>
            </a:r>
            <a:r>
              <a:rPr lang="en-US" altLang="en-US" sz="1600" dirty="0">
                <a:ea typeface="Arial" charset="0"/>
                <a:cs typeface="Arial" charset="0"/>
              </a:rPr>
              <a:t>(4), 581-592.</a:t>
            </a:r>
          </a:p>
          <a:p>
            <a:pPr marL="0" indent="0">
              <a:buNone/>
            </a:pPr>
            <a:endParaRPr lang="en-US" altLang="en-US" sz="1400" dirty="0">
              <a:latin typeface="Arial" charset="0"/>
              <a:ea typeface="Arial" charset="0"/>
              <a:cs typeface="Arial" charset="0"/>
            </a:endParaRPr>
          </a:p>
          <a:p>
            <a:pPr eaLnBrk="1" hangingPunct="1">
              <a:spcAft>
                <a:spcPts val="1200"/>
              </a:spcAft>
              <a:buFont typeface="Arial" charset="0"/>
              <a:buAutoNum type="arabicPeriod"/>
            </a:pPr>
            <a:endParaRPr lang="en-US" altLang="en-US" sz="1400" b="0" dirty="0">
              <a:ea typeface="Arial" charset="0"/>
              <a:cs typeface="Arial" charset="0"/>
            </a:endParaRPr>
          </a:p>
          <a:p>
            <a:pPr eaLnBrk="1" hangingPunct="1"/>
            <a:endParaRPr lang="en-US" altLang="en-US" sz="1400" b="0" dirty="0">
              <a:ea typeface="Arial" charset="0"/>
              <a:cs typeface="Arial" charset="0"/>
            </a:endParaRPr>
          </a:p>
        </p:txBody>
      </p:sp>
      <p:sp>
        <p:nvSpPr>
          <p:cNvPr id="81925"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02102A2D-8CF1-DD48-BCB3-F1F10D8D5094}" type="slidenum">
              <a:rPr lang="en-US" altLang="en-US" sz="1100">
                <a:solidFill>
                  <a:srgbClr val="898989"/>
                </a:solidFill>
              </a:rPr>
              <a:pPr>
                <a:spcBef>
                  <a:spcPct val="0"/>
                </a:spcBef>
                <a:buFontTx/>
                <a:buNone/>
              </a:pPr>
              <a:t>31</a:t>
            </a:fld>
            <a:endParaRPr lang="en-US" altLang="en-US" sz="1100" dirty="0">
              <a:solidFill>
                <a:srgbClr val="898989"/>
              </a:solidFill>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a:t>
            </a:r>
          </a:p>
        </p:txBody>
      </p:sp>
    </p:spTree>
    <p:extLst>
      <p:ext uri="{BB962C8B-B14F-4D97-AF65-F5344CB8AC3E}">
        <p14:creationId xmlns:p14="http://schemas.microsoft.com/office/powerpoint/2010/main" val="397496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801368"/>
            <a:ext cx="8382000" cy="4483279"/>
          </a:xfrm>
          <a:prstGeom prst="rect">
            <a:avLst/>
          </a:prstGeom>
        </p:spPr>
        <p:txBody>
          <a:bodyPr vert="horz" wrap="square" lIns="0" tIns="0" rIns="0" bIns="0" rtlCol="0">
            <a:spAutoFit/>
          </a:bodyPr>
          <a:lstStyle/>
          <a:p>
            <a:r>
              <a:rPr lang="en-US" sz="1200" dirty="0">
                <a:solidFill>
                  <a:schemeClr val="bg1"/>
                </a:solidFill>
                <a:latin typeface="Century Gothic" panose="020B0502020202020204" pitchFamily="34" charset="0"/>
              </a:rPr>
              <a:t>This material was developed by Columbia University, funded by the Department of Health and Human Services, Office of the National Coordinator for Health Information Technology under Award Number 1U24OC000003. This material was updated by The University of Texas Health Science Center at Houston under Award Number 90WT0006.</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384048" y="533400"/>
            <a:ext cx="8674100" cy="545110"/>
          </a:xfrm>
        </p:spPr>
        <p:txBody>
          <a:bodyPr/>
          <a:lstStyle/>
          <a:p>
            <a:pPr eaLnBrk="1" hangingPunct="1"/>
            <a:r>
              <a:rPr lang="en-US" altLang="en-US" dirty="0">
                <a:ea typeface="Verdana" charset="0"/>
                <a:cs typeface="Verdana" charset="0"/>
              </a:rPr>
              <a:t>What are we trying to achieve?</a:t>
            </a:r>
          </a:p>
        </p:txBody>
      </p:sp>
      <p:sp>
        <p:nvSpPr>
          <p:cNvPr id="22530" name="Content Placeholder 2"/>
          <p:cNvSpPr>
            <a:spLocks noGrp="1"/>
          </p:cNvSpPr>
          <p:nvPr>
            <p:ph type="body" sz="quarter" idx="10"/>
          </p:nvPr>
        </p:nvSpPr>
        <p:spPr>
          <a:xfrm>
            <a:off x="384048" y="1600200"/>
            <a:ext cx="8305800" cy="2590800"/>
          </a:xfrm>
        </p:spPr>
        <p:txBody>
          <a:bodyPr/>
          <a:lstStyle/>
          <a:p>
            <a:pPr eaLnBrk="1" hangingPunct="1">
              <a:lnSpc>
                <a:spcPct val="110000"/>
              </a:lnSpc>
              <a:spcAft>
                <a:spcPts val="1200"/>
              </a:spcAft>
            </a:pPr>
            <a:r>
              <a:rPr lang="en-US" altLang="en-US" dirty="0">
                <a:ea typeface="Arial" charset="0"/>
                <a:cs typeface="Arial" charset="0"/>
              </a:rPr>
              <a:t>Identify needs so the system can support the user</a:t>
            </a:r>
            <a:r>
              <a:rPr lang="en-US" altLang="en-US" dirty="0">
                <a:cs typeface="Arial" charset="0"/>
              </a:rPr>
              <a:t>’</a:t>
            </a:r>
            <a:r>
              <a:rPr lang="en-US" altLang="ja-JP" dirty="0">
                <a:cs typeface="Arial" charset="0"/>
              </a:rPr>
              <a:t>s goals</a:t>
            </a:r>
          </a:p>
          <a:p>
            <a:pPr eaLnBrk="1" hangingPunct="1">
              <a:lnSpc>
                <a:spcPct val="110000"/>
              </a:lnSpc>
              <a:spcAft>
                <a:spcPts val="1200"/>
              </a:spcAft>
            </a:pPr>
            <a:r>
              <a:rPr lang="en-US" altLang="en-US" dirty="0">
                <a:ea typeface="Arial" charset="0"/>
                <a:cs typeface="Arial" charset="0"/>
              </a:rPr>
              <a:t>Produce a set of stable requirements that can be moved forward into the design activity</a:t>
            </a:r>
          </a:p>
        </p:txBody>
      </p:sp>
      <p:sp>
        <p:nvSpPr>
          <p:cNvPr id="22531"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080">
                <a:solidFill>
                  <a:schemeClr val="tx1"/>
                </a:solidFill>
                <a:latin typeface="Arial" charset="0"/>
              </a:defRPr>
            </a:lvl1pPr>
            <a:lvl2pPr marL="817245" indent="-314325">
              <a:spcBef>
                <a:spcPct val="20000"/>
              </a:spcBef>
              <a:buFont typeface="Arial" charset="0"/>
              <a:buChar char="–"/>
              <a:defRPr sz="3080">
                <a:solidFill>
                  <a:schemeClr val="tx1"/>
                </a:solidFill>
                <a:latin typeface="Arial" charset="0"/>
              </a:defRPr>
            </a:lvl2pPr>
            <a:lvl3pPr marL="1257300" indent="-251460">
              <a:spcBef>
                <a:spcPct val="20000"/>
              </a:spcBef>
              <a:buFont typeface="Arial" charset="0"/>
              <a:buChar char="•"/>
              <a:defRPr sz="2640">
                <a:solidFill>
                  <a:schemeClr val="tx1"/>
                </a:solidFill>
                <a:latin typeface="Arial" charset="0"/>
              </a:defRPr>
            </a:lvl3pPr>
            <a:lvl4pPr marL="1760220" indent="-251460">
              <a:spcBef>
                <a:spcPct val="20000"/>
              </a:spcBef>
              <a:buFont typeface="Arial" charset="0"/>
              <a:buChar char="–"/>
              <a:defRPr sz="2200">
                <a:solidFill>
                  <a:schemeClr val="tx1"/>
                </a:solidFill>
                <a:latin typeface="Arial" charset="0"/>
              </a:defRPr>
            </a:lvl4pPr>
            <a:lvl5pPr marL="2263140" indent="-251460">
              <a:spcBef>
                <a:spcPct val="20000"/>
              </a:spcBef>
              <a:buFont typeface="Arial" charset="0"/>
              <a:buChar char="»"/>
              <a:defRPr sz="2200">
                <a:solidFill>
                  <a:schemeClr val="tx1"/>
                </a:solidFill>
                <a:latin typeface="Arial" charset="0"/>
              </a:defRPr>
            </a:lvl5pPr>
            <a:lvl6pPr marL="2766060" indent="-251460" eaLnBrk="0" fontAlgn="base" hangingPunct="0">
              <a:spcBef>
                <a:spcPct val="20000"/>
              </a:spcBef>
              <a:spcAft>
                <a:spcPct val="0"/>
              </a:spcAft>
              <a:buFont typeface="Arial" charset="0"/>
              <a:buChar char="»"/>
              <a:defRPr sz="2200">
                <a:solidFill>
                  <a:schemeClr val="tx1"/>
                </a:solidFill>
                <a:latin typeface="Arial" charset="0"/>
              </a:defRPr>
            </a:lvl6pPr>
            <a:lvl7pPr marL="3268980" indent="-251460" eaLnBrk="0" fontAlgn="base" hangingPunct="0">
              <a:spcBef>
                <a:spcPct val="20000"/>
              </a:spcBef>
              <a:spcAft>
                <a:spcPct val="0"/>
              </a:spcAft>
              <a:buFont typeface="Arial" charset="0"/>
              <a:buChar char="»"/>
              <a:defRPr sz="2200">
                <a:solidFill>
                  <a:schemeClr val="tx1"/>
                </a:solidFill>
                <a:latin typeface="Arial" charset="0"/>
              </a:defRPr>
            </a:lvl7pPr>
            <a:lvl8pPr marL="3771900" indent="-251460" eaLnBrk="0" fontAlgn="base" hangingPunct="0">
              <a:spcBef>
                <a:spcPct val="20000"/>
              </a:spcBef>
              <a:spcAft>
                <a:spcPct val="0"/>
              </a:spcAft>
              <a:buFont typeface="Arial" charset="0"/>
              <a:buChar char="»"/>
              <a:defRPr sz="2200">
                <a:solidFill>
                  <a:schemeClr val="tx1"/>
                </a:solidFill>
                <a:latin typeface="Arial" charset="0"/>
              </a:defRPr>
            </a:lvl8pPr>
            <a:lvl9pPr marL="4274820" indent="-251460" eaLnBrk="0" fontAlgn="base" hangingPunct="0">
              <a:spcBef>
                <a:spcPct val="20000"/>
              </a:spcBef>
              <a:spcAft>
                <a:spcPct val="0"/>
              </a:spcAft>
              <a:buFont typeface="Arial" charset="0"/>
              <a:buChar char="»"/>
              <a:defRPr sz="2200">
                <a:solidFill>
                  <a:schemeClr val="tx1"/>
                </a:solidFill>
                <a:latin typeface="Arial" charset="0"/>
              </a:defRPr>
            </a:lvl9pPr>
          </a:lstStyle>
          <a:p>
            <a:pPr>
              <a:spcBef>
                <a:spcPct val="0"/>
              </a:spcBef>
              <a:buFontTx/>
              <a:buNone/>
            </a:pPr>
            <a:fld id="{4AFAF8D5-E066-3844-AC52-E371EA1E7B2C}" type="slidenum">
              <a:rPr lang="en-US" altLang="en-US" sz="1100">
                <a:solidFill>
                  <a:srgbClr val="898989"/>
                </a:solidFill>
              </a:rPr>
              <a:pPr>
                <a:spcBef>
                  <a:spcPct val="0"/>
                </a:spcBef>
                <a:buFontTx/>
                <a:buNone/>
              </a:pPr>
              <a:t>4</a:t>
            </a:fld>
            <a:endParaRPr lang="en-US" altLang="en-US" sz="1100" dirty="0">
              <a:solidFill>
                <a:srgbClr val="898989"/>
              </a:solidFill>
            </a:endParaRPr>
          </a:p>
        </p:txBody>
      </p:sp>
    </p:spTree>
    <p:extLst>
      <p:ext uri="{BB962C8B-B14F-4D97-AF65-F5344CB8AC3E}">
        <p14:creationId xmlns:p14="http://schemas.microsoft.com/office/powerpoint/2010/main" val="341803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Why </a:t>
            </a:r>
            <a:r>
              <a:rPr lang="en-US" altLang="en-US" sz="3200" dirty="0">
                <a:ea typeface="Verdana" charset="0"/>
                <a:cs typeface="Verdana" charset="0"/>
              </a:rPr>
              <a:t>do we need requirements</a:t>
            </a:r>
            <a:r>
              <a:rPr lang="en-US" altLang="en-US" dirty="0">
                <a:ea typeface="Verdana" charset="0"/>
                <a:cs typeface="Verdana" charset="0"/>
              </a:rPr>
              <a:t>?</a:t>
            </a:r>
            <a:endParaRPr lang="en-US" dirty="0"/>
          </a:p>
        </p:txBody>
      </p:sp>
      <p:sp>
        <p:nvSpPr>
          <p:cNvPr id="3" name="Content Placeholder 2"/>
          <p:cNvSpPr>
            <a:spLocks noGrp="1"/>
          </p:cNvSpPr>
          <p:nvPr>
            <p:ph type="body" sz="quarter" idx="10"/>
          </p:nvPr>
        </p:nvSpPr>
        <p:spPr>
          <a:xfrm>
            <a:off x="384048" y="1600200"/>
            <a:ext cx="8305800" cy="3581400"/>
          </a:xfrm>
        </p:spPr>
        <p:txBody>
          <a:bodyPr/>
          <a:lstStyle/>
          <a:p>
            <a:pPr lvl="0">
              <a:lnSpc>
                <a:spcPct val="110000"/>
              </a:lnSpc>
              <a:spcAft>
                <a:spcPts val="1200"/>
              </a:spcAft>
            </a:pPr>
            <a:r>
              <a:rPr lang="en-US" dirty="0">
                <a:cs typeface="Arial"/>
              </a:rPr>
              <a:t>To make communication clear, unambiguous, and specific on system “needs”</a:t>
            </a:r>
          </a:p>
          <a:p>
            <a:pPr>
              <a:lnSpc>
                <a:spcPct val="110000"/>
              </a:lnSpc>
              <a:spcAft>
                <a:spcPts val="1200"/>
              </a:spcAft>
            </a:pPr>
            <a:r>
              <a:rPr lang="en-US" dirty="0">
                <a:cs typeface="Arial"/>
              </a:rPr>
              <a:t>To identify potential mismatch between user needs and designers’ understanding</a:t>
            </a:r>
          </a:p>
          <a:p>
            <a:pPr lvl="0">
              <a:lnSpc>
                <a:spcPct val="110000"/>
              </a:lnSpc>
              <a:spcAft>
                <a:spcPts val="1200"/>
              </a:spcAft>
            </a:pPr>
            <a:r>
              <a:rPr lang="en-US" dirty="0">
                <a:cs typeface="Arial"/>
              </a:rPr>
              <a:t>To reduce the time and costs involved in developing a system</a:t>
            </a:r>
          </a:p>
          <a:p>
            <a:pPr lvl="0">
              <a:lnSpc>
                <a:spcPct val="110000"/>
              </a:lnSpc>
              <a:spcAft>
                <a:spcPts val="1200"/>
              </a:spcAft>
            </a:pPr>
            <a:r>
              <a:rPr lang="en-US" dirty="0">
                <a:cs typeface="Arial"/>
              </a:rPr>
              <a:t> To evaluate the functions of a system during testing</a:t>
            </a:r>
          </a:p>
          <a:p>
            <a:pPr>
              <a:lnSpc>
                <a:spcPct val="110000"/>
              </a:lnSpc>
              <a:spcAft>
                <a:spcPts val="1200"/>
              </a:spcAft>
            </a:pPr>
            <a:endParaRPr lang="en-US" dirty="0">
              <a:cs typeface="Arial"/>
            </a:endParaRP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5</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4001074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altLang="en-US" dirty="0">
                <a:ea typeface="ＭＳ Ｐゴシック" charset="-128"/>
                <a:cs typeface="Verdana" charset="0"/>
              </a:rPr>
              <a:t>What documents do we need to communicate requirements?</a:t>
            </a:r>
            <a:endParaRPr lang="en-US" dirty="0"/>
          </a:p>
        </p:txBody>
      </p:sp>
      <p:sp>
        <p:nvSpPr>
          <p:cNvPr id="3" name="Content Placeholder 2"/>
          <p:cNvSpPr>
            <a:spLocks noGrp="1"/>
          </p:cNvSpPr>
          <p:nvPr>
            <p:ph type="body" sz="quarter" idx="10"/>
          </p:nvPr>
        </p:nvSpPr>
        <p:spPr>
          <a:xfrm>
            <a:off x="384048" y="1600200"/>
            <a:ext cx="8305800" cy="3733800"/>
          </a:xfrm>
        </p:spPr>
        <p:txBody>
          <a:bodyPr/>
          <a:lstStyle/>
          <a:p>
            <a:pPr lvl="0">
              <a:lnSpc>
                <a:spcPct val="110000"/>
              </a:lnSpc>
              <a:spcAft>
                <a:spcPts val="1200"/>
              </a:spcAft>
            </a:pPr>
            <a:r>
              <a:rPr lang="en-US" dirty="0">
                <a:cs typeface="Arial"/>
              </a:rPr>
              <a:t>Product requirements documentation</a:t>
            </a:r>
          </a:p>
          <a:p>
            <a:pPr>
              <a:lnSpc>
                <a:spcPct val="110000"/>
              </a:lnSpc>
              <a:spcAft>
                <a:spcPts val="1200"/>
              </a:spcAft>
            </a:pPr>
            <a:r>
              <a:rPr lang="en-US" dirty="0">
                <a:cs typeface="Arial"/>
              </a:rPr>
              <a:t>Development estimates</a:t>
            </a:r>
          </a:p>
          <a:p>
            <a:pPr>
              <a:lnSpc>
                <a:spcPct val="110000"/>
              </a:lnSpc>
              <a:spcAft>
                <a:spcPts val="1200"/>
              </a:spcAft>
            </a:pPr>
            <a:r>
              <a:rPr lang="en-US" dirty="0">
                <a:solidFill>
                  <a:srgbClr val="000000"/>
                </a:solidFill>
                <a:cs typeface="Arial"/>
              </a:rPr>
              <a:t>Prototype</a:t>
            </a:r>
          </a:p>
          <a:p>
            <a:pPr>
              <a:lnSpc>
                <a:spcPct val="110000"/>
              </a:lnSpc>
              <a:spcAft>
                <a:spcPts val="1200"/>
              </a:spcAft>
            </a:pPr>
            <a:r>
              <a:rPr lang="en-US" dirty="0">
                <a:solidFill>
                  <a:srgbClr val="000000"/>
                </a:solidFill>
                <a:cs typeface="Arial"/>
              </a:rPr>
              <a:t>Test case scenarios</a:t>
            </a:r>
          </a:p>
          <a:p>
            <a:pPr>
              <a:lnSpc>
                <a:spcPct val="110000"/>
              </a:lnSpc>
              <a:spcAft>
                <a:spcPts val="1200"/>
              </a:spcAft>
            </a:pPr>
            <a:r>
              <a:rPr lang="en-US" dirty="0">
                <a:cs typeface="Arial"/>
              </a:rPr>
              <a:t>Maintenance plan</a:t>
            </a:r>
          </a:p>
          <a:p>
            <a:pPr>
              <a:lnSpc>
                <a:spcPct val="110000"/>
              </a:lnSpc>
              <a:spcAft>
                <a:spcPts val="1200"/>
              </a:spcAft>
            </a:pPr>
            <a:r>
              <a:rPr lang="en-US" dirty="0">
                <a:cs typeface="Arial"/>
              </a:rPr>
              <a:t>Product support documentation</a:t>
            </a: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6</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565658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598152" cy="545110"/>
          </a:xfrm>
        </p:spPr>
        <p:txBody>
          <a:bodyPr/>
          <a:lstStyle/>
          <a:p>
            <a:r>
              <a:rPr lang="en-US" altLang="en-US" dirty="0">
                <a:ea typeface="ＭＳ Ｐゴシック" charset="-128"/>
                <a:cs typeface="Verdana" charset="0"/>
              </a:rPr>
              <a:t>Different Types of Requirements</a:t>
            </a:r>
            <a:endParaRPr lang="en-US" dirty="0"/>
          </a:p>
        </p:txBody>
      </p:sp>
      <p:sp>
        <p:nvSpPr>
          <p:cNvPr id="3" name="Content Placeholder 2"/>
          <p:cNvSpPr>
            <a:spLocks noGrp="1"/>
          </p:cNvSpPr>
          <p:nvPr>
            <p:ph type="body" sz="quarter" idx="10"/>
          </p:nvPr>
        </p:nvSpPr>
        <p:spPr>
          <a:xfrm>
            <a:off x="384048" y="1600200"/>
            <a:ext cx="8305800" cy="3429000"/>
          </a:xfrm>
        </p:spPr>
        <p:txBody>
          <a:bodyPr/>
          <a:lstStyle/>
          <a:p>
            <a:pPr lvl="0">
              <a:lnSpc>
                <a:spcPct val="110000"/>
              </a:lnSpc>
              <a:spcAft>
                <a:spcPts val="1200"/>
              </a:spcAft>
            </a:pPr>
            <a:r>
              <a:rPr lang="en-US" dirty="0">
                <a:cs typeface="Arial"/>
              </a:rPr>
              <a:t>Requirements are conventionally categorized into the two groups:</a:t>
            </a:r>
          </a:p>
          <a:p>
            <a:pPr marL="682625" indent="-334963">
              <a:lnSpc>
                <a:spcPct val="110000"/>
              </a:lnSpc>
              <a:spcAft>
                <a:spcPts val="1200"/>
              </a:spcAft>
              <a:buFont typeface="Courier New" panose="02070309020205020404" pitchFamily="49" charset="0"/>
              <a:buChar char="o"/>
            </a:pPr>
            <a:r>
              <a:rPr lang="en-US" dirty="0">
                <a:cs typeface="Arial"/>
              </a:rPr>
              <a:t>Functional requirements</a:t>
            </a:r>
          </a:p>
          <a:p>
            <a:pPr marL="682625" indent="-334963">
              <a:lnSpc>
                <a:spcPct val="110000"/>
              </a:lnSpc>
              <a:spcAft>
                <a:spcPts val="1200"/>
              </a:spcAft>
              <a:buFont typeface="Courier New" panose="02070309020205020404" pitchFamily="49" charset="0"/>
              <a:buChar char="o"/>
            </a:pPr>
            <a:r>
              <a:rPr lang="en-US" dirty="0">
                <a:cs typeface="Arial"/>
              </a:rPr>
              <a:t>Nonfunctional requirements</a:t>
            </a:r>
          </a:p>
          <a:p>
            <a:pPr>
              <a:lnSpc>
                <a:spcPct val="110000"/>
              </a:lnSpc>
              <a:spcAft>
                <a:spcPts val="1200"/>
              </a:spcAft>
            </a:pPr>
            <a:r>
              <a:rPr lang="en-US" dirty="0">
                <a:cs typeface="Arial"/>
              </a:rPr>
              <a:t>Can also be grouped into more precise categories:</a:t>
            </a:r>
          </a:p>
          <a:p>
            <a:pPr marL="682625">
              <a:lnSpc>
                <a:spcPct val="110000"/>
              </a:lnSpc>
              <a:spcAft>
                <a:spcPts val="1200"/>
              </a:spcAft>
              <a:buFont typeface="Courier New" panose="02070309020205020404" pitchFamily="49" charset="0"/>
              <a:buChar char="o"/>
              <a:tabLst>
                <a:tab pos="1072198" algn="l"/>
              </a:tabLst>
            </a:pPr>
            <a:r>
              <a:rPr lang="en-US" dirty="0">
                <a:cs typeface="Arial"/>
              </a:rPr>
              <a:t>Data requirements</a:t>
            </a:r>
          </a:p>
          <a:p>
            <a:pPr marL="682625">
              <a:lnSpc>
                <a:spcPct val="110000"/>
              </a:lnSpc>
              <a:spcAft>
                <a:spcPts val="1200"/>
              </a:spcAft>
              <a:buFont typeface="Courier New" panose="02070309020205020404" pitchFamily="49" charset="0"/>
              <a:buChar char="o"/>
              <a:tabLst>
                <a:tab pos="1072198" algn="l"/>
              </a:tabLst>
            </a:pPr>
            <a:r>
              <a:rPr lang="en-US" dirty="0">
                <a:cs typeface="Arial"/>
              </a:rPr>
              <a:t>Technological requirements</a:t>
            </a: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7</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968053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charset="-128"/>
                <a:cs typeface="Verdana" charset="0"/>
              </a:rPr>
              <a:t>Functional Requirements</a:t>
            </a:r>
            <a:endParaRPr lang="en-US" dirty="0"/>
          </a:p>
        </p:txBody>
      </p:sp>
      <p:sp>
        <p:nvSpPr>
          <p:cNvPr id="3" name="Content Placeholder 2"/>
          <p:cNvSpPr>
            <a:spLocks noGrp="1"/>
          </p:cNvSpPr>
          <p:nvPr>
            <p:ph type="body" sz="quarter" idx="10"/>
          </p:nvPr>
        </p:nvSpPr>
        <p:spPr>
          <a:xfrm>
            <a:off x="384048" y="1627632"/>
            <a:ext cx="8305800" cy="3630168"/>
          </a:xfrm>
        </p:spPr>
        <p:txBody>
          <a:bodyPr/>
          <a:lstStyle/>
          <a:p>
            <a:pPr lvl="0">
              <a:lnSpc>
                <a:spcPct val="110000"/>
              </a:lnSpc>
              <a:spcAft>
                <a:spcPts val="1200"/>
              </a:spcAft>
            </a:pPr>
            <a:r>
              <a:rPr lang="en-US" dirty="0">
                <a:cs typeface="Arial"/>
              </a:rPr>
              <a:t>Describe the capabilities of the system</a:t>
            </a:r>
          </a:p>
          <a:p>
            <a:pPr lvl="0">
              <a:lnSpc>
                <a:spcPct val="110000"/>
              </a:lnSpc>
              <a:spcAft>
                <a:spcPts val="1200"/>
              </a:spcAft>
            </a:pPr>
            <a:r>
              <a:rPr lang="en-US" dirty="0">
                <a:cs typeface="Arial"/>
              </a:rPr>
              <a:t>Describe what the user should be able to do with the system</a:t>
            </a:r>
          </a:p>
          <a:p>
            <a:pPr lvl="0">
              <a:lnSpc>
                <a:spcPct val="110000"/>
              </a:lnSpc>
              <a:spcAft>
                <a:spcPts val="1200"/>
              </a:spcAft>
            </a:pPr>
            <a:r>
              <a:rPr lang="en-US" dirty="0">
                <a:cs typeface="Arial"/>
              </a:rPr>
              <a:t>Examples:</a:t>
            </a:r>
            <a:endParaRPr lang="en-US" dirty="0"/>
          </a:p>
          <a:p>
            <a:pPr marL="682625" indent="-334963">
              <a:lnSpc>
                <a:spcPct val="110000"/>
              </a:lnSpc>
              <a:spcAft>
                <a:spcPts val="1200"/>
              </a:spcAft>
              <a:buFont typeface="Courier New" panose="02070309020205020404" pitchFamily="49" charset="0"/>
              <a:buChar char="o"/>
            </a:pPr>
            <a:r>
              <a:rPr lang="en-US" dirty="0">
                <a:cs typeface="Arial"/>
              </a:rPr>
              <a:t>“The order entry screen will allow the user to enter the first and last name of the patient”</a:t>
            </a:r>
          </a:p>
          <a:p>
            <a:pPr marL="682625" indent="-334963">
              <a:lnSpc>
                <a:spcPct val="110000"/>
              </a:lnSpc>
              <a:spcAft>
                <a:spcPts val="1200"/>
              </a:spcAft>
              <a:buFont typeface="Courier New" panose="02070309020205020404" pitchFamily="49" charset="0"/>
              <a:buChar char="o"/>
            </a:pPr>
            <a:r>
              <a:rPr lang="en-US" dirty="0">
                <a:cs typeface="Arial"/>
              </a:rPr>
              <a:t>“The order entry screen will display the first and last name of the patient”</a:t>
            </a: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8</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4216015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ＭＳ Ｐゴシック" charset="-128"/>
                <a:cs typeface="Verdana" charset="0"/>
              </a:rPr>
              <a:t>Nonfunctional Requirements</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cs typeface="Arial"/>
              </a:rPr>
              <a:t>Everything else:</a:t>
            </a:r>
          </a:p>
          <a:p>
            <a:pPr lvl="1">
              <a:lnSpc>
                <a:spcPct val="110000"/>
              </a:lnSpc>
              <a:spcAft>
                <a:spcPts val="1200"/>
              </a:spcAft>
            </a:pPr>
            <a:r>
              <a:rPr lang="en-US" dirty="0">
                <a:cs typeface="Arial"/>
              </a:rPr>
              <a:t>User characteristics</a:t>
            </a:r>
          </a:p>
          <a:p>
            <a:pPr lvl="1">
              <a:lnSpc>
                <a:spcPct val="110000"/>
              </a:lnSpc>
              <a:spcAft>
                <a:spcPts val="1200"/>
              </a:spcAft>
            </a:pPr>
            <a:r>
              <a:rPr lang="en-US" dirty="0">
                <a:cs typeface="Arial"/>
              </a:rPr>
              <a:t>General and technical constraints</a:t>
            </a:r>
          </a:p>
          <a:p>
            <a:pPr lvl="1">
              <a:lnSpc>
                <a:spcPct val="110000"/>
              </a:lnSpc>
              <a:spcAft>
                <a:spcPts val="1200"/>
              </a:spcAft>
            </a:pPr>
            <a:r>
              <a:rPr lang="en-US" dirty="0">
                <a:cs typeface="Arial"/>
              </a:rPr>
              <a:t>Security</a:t>
            </a:r>
          </a:p>
          <a:p>
            <a:pPr lvl="1">
              <a:lnSpc>
                <a:spcPct val="110000"/>
              </a:lnSpc>
              <a:spcAft>
                <a:spcPts val="1200"/>
              </a:spcAft>
            </a:pPr>
            <a:r>
              <a:rPr lang="en-US" dirty="0">
                <a:cs typeface="Arial"/>
              </a:rPr>
              <a:t>Organizational environment </a:t>
            </a:r>
          </a:p>
          <a:p>
            <a:pPr lvl="0">
              <a:lnSpc>
                <a:spcPct val="110000"/>
              </a:lnSpc>
              <a:spcAft>
                <a:spcPts val="1200"/>
              </a:spcAft>
            </a:pPr>
            <a:endParaRPr lang="en-US" dirty="0">
              <a:cs typeface="Arial"/>
            </a:endParaRPr>
          </a:p>
          <a:p>
            <a:pPr>
              <a:lnSpc>
                <a:spcPct val="110000"/>
              </a:lnSpc>
              <a:spcAft>
                <a:spcPts val="1200"/>
              </a:spcAft>
            </a:pP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9</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1285545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33F905E7-EEEA-44BA-867F-49DD19313518}"/>
</file>

<file path=docProps/app.xml><?xml version="1.0" encoding="utf-8"?>
<Properties xmlns="http://schemas.openxmlformats.org/officeDocument/2006/extended-properties" xmlns:vt="http://schemas.openxmlformats.org/officeDocument/2006/docPropsVTypes">
  <Template>Charteuse and blue USAID (1)</Template>
  <TotalTime>433</TotalTime>
  <Words>5383</Words>
  <Application>Microsoft Office PowerPoint</Application>
  <PresentationFormat>Custom</PresentationFormat>
  <Paragraphs>432</Paragraphs>
  <Slides>32</Slides>
  <Notes>32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Arial</vt:lpstr>
      <vt:lpstr>Calibri</vt:lpstr>
      <vt:lpstr>Century Gothic</vt:lpstr>
      <vt:lpstr>Courier New</vt:lpstr>
      <vt:lpstr>Futura Lt BT</vt:lpstr>
      <vt:lpstr>Futura LT Pro Book</vt:lpstr>
      <vt:lpstr>Georgia</vt:lpstr>
      <vt:lpstr>Times New Roman</vt:lpstr>
      <vt:lpstr>Verdana</vt:lpstr>
      <vt:lpstr>Wingdings</vt:lpstr>
      <vt:lpstr>Office Theme</vt:lpstr>
      <vt:lpstr>Process Improvement, System Design, and Usability Evaluation:</vt:lpstr>
      <vt:lpstr>Requirements Engineering</vt:lpstr>
      <vt:lpstr>What are requirements?</vt:lpstr>
      <vt:lpstr>What are we trying to achieve?</vt:lpstr>
      <vt:lpstr>Why do we need requirements?</vt:lpstr>
      <vt:lpstr>What documents do we need to communicate requirements?</vt:lpstr>
      <vt:lpstr>Different Types of Requirements</vt:lpstr>
      <vt:lpstr>Functional Requirements</vt:lpstr>
      <vt:lpstr>Nonfunctional Requirements</vt:lpstr>
      <vt:lpstr>Specific Requirement Types</vt:lpstr>
      <vt:lpstr>Methods for Eliciting Requirements</vt:lpstr>
      <vt:lpstr>Example: Healthcare Workflow</vt:lpstr>
      <vt:lpstr>Analysis of Workflow of a Nurse Case Manager</vt:lpstr>
      <vt:lpstr>Analyzing Workflow</vt:lpstr>
      <vt:lpstr>Schematic of Nurse Workflow</vt:lpstr>
      <vt:lpstr>Context of Requirements</vt:lpstr>
      <vt:lpstr>Partnership in Requirements</vt:lpstr>
      <vt:lpstr>Observations into Requirements</vt:lpstr>
      <vt:lpstr>Focus on Goals</vt:lpstr>
      <vt:lpstr>“A Day in the Life of an Analyst” Scenario</vt:lpstr>
      <vt:lpstr>“A Day in the Life of an Analyst”—8 a.m.</vt:lpstr>
      <vt:lpstr>“A Day in the Life of an Analyst”—10 a.m.</vt:lpstr>
      <vt:lpstr>“A Day in the Life of an Analyst”—12 p.m.</vt:lpstr>
      <vt:lpstr>“A Day in the Life of an Analyst”—3 p.m.</vt:lpstr>
      <vt:lpstr>“A Day in the Life of an Analyst”—4 p.m.</vt:lpstr>
      <vt:lpstr>Methods to Organize Ideas and Data</vt:lpstr>
      <vt:lpstr>Affinity Diagrams</vt:lpstr>
      <vt:lpstr>Affinity Diagram: “A Day in the Life” </vt:lpstr>
      <vt:lpstr>Requirements Engineering</vt:lpstr>
      <vt:lpstr>Requirements Engineering</vt:lpstr>
      <vt:lpstr>Requirements Engineering</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54</cp:revision>
  <cp:lastPrinted>2020-01-30T20:13:49Z</cp:lastPrinted>
  <dcterms:created xsi:type="dcterms:W3CDTF">2018-06-13T15:28:32Z</dcterms:created>
  <dcterms:modified xsi:type="dcterms:W3CDTF">2020-03-31T01:51:30Z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