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8"/>
  </p:notesMasterIdLst>
  <p:handoutMasterIdLst>
    <p:handoutMasterId r:id="rId29"/>
  </p:handoutMasterIdLst>
  <p:sldIdLst>
    <p:sldId id="277" r:id="rId5"/>
    <p:sldId id="294" r:id="rId6"/>
    <p:sldId id="260" r:id="rId7"/>
    <p:sldId id="285" r:id="rId8"/>
    <p:sldId id="262" r:id="rId9"/>
    <p:sldId id="263" r:id="rId10"/>
    <p:sldId id="288" r:id="rId11"/>
    <p:sldId id="264" r:id="rId12"/>
    <p:sldId id="289" r:id="rId13"/>
    <p:sldId id="267" r:id="rId14"/>
    <p:sldId id="268" r:id="rId15"/>
    <p:sldId id="269" r:id="rId16"/>
    <p:sldId id="290" r:id="rId17"/>
    <p:sldId id="270" r:id="rId18"/>
    <p:sldId id="286" r:id="rId19"/>
    <p:sldId id="271" r:id="rId20"/>
    <p:sldId id="291" r:id="rId21"/>
    <p:sldId id="272" r:id="rId22"/>
    <p:sldId id="273" r:id="rId23"/>
    <p:sldId id="279" r:id="rId24"/>
    <p:sldId id="282" r:id="rId25"/>
    <p:sldId id="287" r:id="rId26"/>
    <p:sldId id="283" r:id="rId27"/>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4" userDrawn="1">
          <p15:clr>
            <a:srgbClr val="A4A3A4"/>
          </p15:clr>
        </p15:guide>
        <p15:guide id="2" pos="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extLst>
      <p:ext uri="{19B8F6BF-5375-455C-9EA6-DF929625EA0E}">
        <p15:presenceInfo xmlns:p15="http://schemas.microsoft.com/office/powerpoint/2012/main" userId="S-1-5-21-2338163137-2684688362-157462135-91674" providerId="AD"/>
      </p:ext>
    </p:extLst>
  </p:cmAuthor>
  <p:cmAuthor id="2" name="McGill, Deborah" initials="MD" lastIdx="1" clrIdx="1">
    <p:extLst>
      <p:ext uri="{19B8F6BF-5375-455C-9EA6-DF929625EA0E}">
        <p15:presenceInfo xmlns:p15="http://schemas.microsoft.com/office/powerpoint/2012/main" userId="S-1-5-21-344340502-4252695000-2390403120-13253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377" autoAdjust="0"/>
    <p:restoredTop sz="94944" autoAdjust="0"/>
  </p:normalViewPr>
  <p:slideViewPr>
    <p:cSldViewPr snapToGrid="0">
      <p:cViewPr varScale="1">
        <p:scale>
          <a:sx n="71" d="100"/>
          <a:sy n="71" d="100"/>
        </p:scale>
        <p:origin x="702" y="72"/>
      </p:cViewPr>
      <p:guideLst>
        <p:guide orient="horz" pos="4704"/>
        <p:guide pos="31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8043D5F9-175B-44DF-9E50-7CC841DBD4A3}"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043D5F9-175B-44DF-9E50-7CC841DBD4A3}" type="slidenum">
              <a:rPr lang="en-US" smtClean="0"/>
              <a:t>1</a:t>
            </a:fld>
            <a:endParaRPr lang="en-US"/>
          </a:p>
        </p:txBody>
      </p:sp>
    </p:spTree>
    <p:extLst>
      <p:ext uri="{BB962C8B-B14F-4D97-AF65-F5344CB8AC3E}">
        <p14:creationId xmlns:p14="http://schemas.microsoft.com/office/powerpoint/2010/main" val="3112659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006475" y="383847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Most privacy laws revolve around privacy between a person and the government. </a:t>
            </a:r>
          </a:p>
          <a:p>
            <a:endParaRPr lang="en-US" altLang="en-US" dirty="0"/>
          </a:p>
          <a:p>
            <a:r>
              <a:rPr lang="en-US" altLang="en-US" dirty="0"/>
              <a:t>According to Wikipedia, “The law of privacy regulates the type of information that can be collected and how this information may be used and stored.” </a:t>
            </a:r>
          </a:p>
          <a:p>
            <a:endParaRPr lang="en-US" altLang="en-US" dirty="0"/>
          </a:p>
          <a:p>
            <a:r>
              <a:rPr lang="en-US" altLang="en-US" dirty="0"/>
              <a:t>Privacy relates to people. For example, a patient’s visit to a doctor is private information. </a:t>
            </a:r>
          </a:p>
          <a:p>
            <a:endParaRPr lang="en-US" altLang="en-US" dirty="0"/>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3201486-5795-41E6-9FBA-FE7F4972C044}"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31080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Notes Placeholder 2"/>
          <p:cNvSpPr>
            <a:spLocks noGrp="1"/>
          </p:cNvSpPr>
          <p:nvPr>
            <p:ph type="body" idx="1"/>
          </p:nvPr>
        </p:nvSpPr>
        <p:spPr bwMode="auto">
          <a:xfrm>
            <a:off x="1006475" y="395843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Confidentiality is different from privacy. According to Wikipedia, “Confidentiality is commonly applied to conversations between doctors and patients. Legal protections prevent physicians from revealing certain discussions with patients, even under oath in court. The rule only applies to secrets shared between physician and patient during the course of providing medical care.” </a:t>
            </a:r>
          </a:p>
          <a:p>
            <a:endParaRPr lang="en-US" altLang="en-US" dirty="0"/>
          </a:p>
          <a:p>
            <a:r>
              <a:rPr lang="en-US" altLang="en-US" dirty="0"/>
              <a:t>We can infer from</a:t>
            </a:r>
            <a:r>
              <a:rPr lang="en-US" altLang="en-US" baseline="0" dirty="0"/>
              <a:t> this</a:t>
            </a:r>
            <a:r>
              <a:rPr lang="en-US" altLang="en-US" dirty="0"/>
              <a:t> that confidentiality relates to data, data shared between the health provider and the patient. Confidentiality, then, in this context, means that the things discussed with a doctor should remain between the patient and the doctor; they are confidential.</a:t>
            </a:r>
          </a:p>
          <a:p>
            <a:endParaRPr lang="en-US" altLang="en-US" dirty="0"/>
          </a:p>
          <a:p>
            <a:r>
              <a:rPr lang="en-US" altLang="en-US" dirty="0"/>
              <a:t>To put privacy and confidentiality in context, the fact that someone visited a doctor is private; what the patient and doctor discussed is confidential. Privacy and confidentiality are not mutually exclusive and each slightly overlaps the other in scope.</a:t>
            </a:r>
          </a:p>
          <a:p>
            <a:endParaRPr lang="en-US" altLang="en-US" dirty="0"/>
          </a:p>
        </p:txBody>
      </p:sp>
      <p:sp>
        <p:nvSpPr>
          <p:cNvPr id="532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2A8D0A7-FCCA-4CBD-BFE5-7E070AE3D55B}"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13156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1006475" y="377947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What steps can be taken to secure an EHR and its records? </a:t>
            </a:r>
          </a:p>
          <a:p>
            <a:endParaRPr lang="en-US" altLang="en-US" dirty="0"/>
          </a:p>
          <a:p>
            <a:r>
              <a:rPr lang="en-US" altLang="en-US" dirty="0"/>
              <a:t>It is possible to authenticate and authorize all access to electronic health records. Authorization involves permissions. Permissions limit who can view,</a:t>
            </a:r>
            <a:r>
              <a:rPr lang="en-US" altLang="en-US" baseline="0" dirty="0"/>
              <a:t> change, and/or print medical records and </a:t>
            </a:r>
            <a:r>
              <a:rPr lang="en-US" altLang="en-US" dirty="0"/>
              <a:t>electronic documents.</a:t>
            </a:r>
          </a:p>
          <a:p>
            <a:endParaRPr lang="en-US" altLang="en-US" dirty="0"/>
          </a:p>
          <a:p>
            <a:r>
              <a:rPr lang="en-US" altLang="en-US" dirty="0"/>
              <a:t>Additionally, all views of and changes to medical information should be recorded for audit. </a:t>
            </a:r>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6839DA4-BC42-4B98-89D0-25AB74D71481}"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71963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1006475" y="376964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As an example of permissions, a clerk would be able to view the dates and charges related to an office visit, but would not be able to view anything that details the treatment received or the information discussed between patient and doctor. </a:t>
            </a:r>
          </a:p>
          <a:p>
            <a:endParaRPr lang="en-US" altLang="en-US" dirty="0"/>
          </a:p>
          <a:p>
            <a:r>
              <a:rPr lang="en-US" altLang="en-US" dirty="0"/>
              <a:t>Nurses and doctors can view medical records </a:t>
            </a:r>
            <a:r>
              <a:rPr lang="en-US" altLang="en-US" i="1" dirty="0"/>
              <a:t>only</a:t>
            </a:r>
            <a:r>
              <a:rPr lang="en-US" altLang="en-US" dirty="0"/>
              <a:t> for patients </a:t>
            </a:r>
            <a:r>
              <a:rPr lang="en-US" altLang="en-US" i="1" dirty="0"/>
              <a:t>under their direct care</a:t>
            </a:r>
            <a:r>
              <a:rPr lang="en-US" altLang="en-US" dirty="0"/>
              <a:t>, but should not view medical records for patients not under their care.</a:t>
            </a:r>
          </a:p>
          <a:p>
            <a:endParaRPr lang="en-US" altLang="en-US" dirty="0"/>
          </a:p>
          <a:p>
            <a:r>
              <a:rPr lang="en-US" altLang="en-US" dirty="0"/>
              <a:t>An important point is that security outlines the structure through which privacy and confidentiality can be enforced. Putting in place security mechanisms such as requiring usernames and passwords; badges to open doors; and keys to open file cabinets, increases the probability of data privacy and confidentiality.</a:t>
            </a:r>
          </a:p>
          <a:p>
            <a:endParaRPr lang="en-US" altLang="en-US" dirty="0"/>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6839DA4-BC42-4B98-89D0-25AB74D71481}"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1238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1006475" y="3740150"/>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Device security is important in securing EHR and records. </a:t>
            </a:r>
          </a:p>
          <a:p>
            <a:endParaRPr lang="en-US" altLang="en-US" dirty="0"/>
          </a:p>
          <a:p>
            <a:pPr marL="171450" indent="-171450">
              <a:buFont typeface="Arial" panose="020B0604020202020204" pitchFamily="34" charset="0"/>
              <a:buChar char="•"/>
            </a:pPr>
            <a:r>
              <a:rPr lang="en-US" altLang="en-US" dirty="0"/>
              <a:t>Critical updates to computer operating systems should be applied immediately</a:t>
            </a:r>
          </a:p>
          <a:p>
            <a:pPr marL="171450" indent="-171450">
              <a:buFont typeface="Arial" panose="020B0604020202020204" pitchFamily="34" charset="0"/>
              <a:buChar char="•"/>
            </a:pPr>
            <a:r>
              <a:rPr lang="en-US" altLang="en-US" dirty="0"/>
              <a:t>Antivirus definitions should always be current</a:t>
            </a:r>
          </a:p>
          <a:p>
            <a:pPr marL="171450" indent="-171450">
              <a:buFont typeface="Arial" panose="020B0604020202020204" pitchFamily="34" charset="0"/>
              <a:buChar char="•"/>
            </a:pPr>
            <a:r>
              <a:rPr lang="en-US" altLang="en-US" dirty="0"/>
              <a:t>Physical access to servers that house medical data should be restricted </a:t>
            </a:r>
          </a:p>
          <a:p>
            <a:pPr marL="171450" indent="-171450">
              <a:buFont typeface="Arial" panose="020B0604020202020204" pitchFamily="34" charset="0"/>
              <a:buChar char="•"/>
            </a:pPr>
            <a:r>
              <a:rPr lang="en-US" altLang="en-US" dirty="0"/>
              <a:t>And finally, access to devices must be authenticated</a:t>
            </a:r>
          </a:p>
        </p:txBody>
      </p:sp>
      <p:sp>
        <p:nvSpPr>
          <p:cNvPr id="553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40BBFE7-38CB-4B86-B3B1-6C751A4CBB6D}"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30104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1006475" y="375981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Encryption can also help secure electronic communications. All communication between an EHR system and a destination device should be encrypted. </a:t>
            </a:r>
          </a:p>
          <a:p>
            <a:endParaRPr lang="en-US" altLang="en-US" dirty="0"/>
          </a:p>
          <a:p>
            <a:r>
              <a:rPr lang="en-US" altLang="en-US" dirty="0"/>
              <a:t>A client-server environment allows maintenance of a domain environment with a server that manages all devices and all objects. </a:t>
            </a:r>
          </a:p>
          <a:p>
            <a:endParaRPr lang="en-US" altLang="en-US" dirty="0"/>
          </a:p>
          <a:p>
            <a:r>
              <a:rPr lang="en-US" altLang="en-US" dirty="0"/>
              <a:t>User accounts should be configured in groups, and permissions must be provided to the groups. </a:t>
            </a:r>
          </a:p>
          <a:p>
            <a:endParaRPr lang="en-US" altLang="en-US" dirty="0"/>
          </a:p>
          <a:p>
            <a:r>
              <a:rPr lang="en-US" altLang="en-US" dirty="0"/>
              <a:t>Finally, organizations should implement network access protection mechanisms. For example, if a device attempts to connect to a network, the system should first examine the device to verify that it has had</a:t>
            </a:r>
            <a:r>
              <a:rPr lang="en-US" altLang="en-US" baseline="0" dirty="0"/>
              <a:t> </a:t>
            </a:r>
            <a:r>
              <a:rPr lang="en-US" altLang="en-US" dirty="0"/>
              <a:t>critical updates applied to its operating system. The system should then require that the device </a:t>
            </a:r>
            <a:r>
              <a:rPr lang="en-US" altLang="en-US" baseline="0" dirty="0"/>
              <a:t>attempting to connect to the network has</a:t>
            </a:r>
            <a:r>
              <a:rPr lang="en-US" altLang="en-US" dirty="0"/>
              <a:t> antivirus protection software installed and verify that its firewall is enabled.</a:t>
            </a:r>
          </a:p>
          <a:p>
            <a:endParaRPr lang="en-US" altLang="en-US" dirty="0"/>
          </a:p>
        </p:txBody>
      </p:sp>
      <p:sp>
        <p:nvSpPr>
          <p:cNvPr id="553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40BBFE7-38CB-4B86-B3B1-6C751A4CBB6D}"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42585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Notes Placeholder 2"/>
          <p:cNvSpPr>
            <a:spLocks noGrp="1"/>
          </p:cNvSpPr>
          <p:nvPr>
            <p:ph type="body" idx="1"/>
          </p:nvPr>
        </p:nvSpPr>
        <p:spPr bwMode="auto">
          <a:xfrm>
            <a:off x="1006475" y="377947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EHR transmission over the Internet should require that either Hypertext Transfer Protocol Secure, or HTTPS, or secure web browsing be implemented for all web transactions. In other words, all communication over the Internet should be encrypted. </a:t>
            </a:r>
          </a:p>
          <a:p>
            <a:endParaRPr lang="en-US" altLang="en-US" dirty="0"/>
          </a:p>
          <a:p>
            <a:r>
              <a:rPr lang="en-US" altLang="en-US" dirty="0"/>
              <a:t>Additionally, all data entered into web forms should have to be validated before that data is stored in a database. </a:t>
            </a:r>
          </a:p>
          <a:p>
            <a:endParaRPr lang="en-US" altLang="en-US" dirty="0"/>
          </a:p>
          <a:p>
            <a:r>
              <a:rPr lang="en-US" altLang="en-US" dirty="0"/>
              <a:t>And, regular audits of data access and changes in medical records should be occurring.</a:t>
            </a:r>
          </a:p>
          <a:p>
            <a:endParaRPr lang="en-US" altLang="en-US" dirty="0"/>
          </a:p>
          <a:p>
            <a:r>
              <a:rPr lang="en-US" altLang="en-US" dirty="0"/>
              <a:t>Implementing redundant devices within the data environment helps ensure that devices are available as expected. </a:t>
            </a:r>
          </a:p>
          <a:p>
            <a:endParaRPr lang="en-US" altLang="en-US" dirty="0"/>
          </a:p>
          <a:p>
            <a:r>
              <a:rPr lang="en-US" altLang="en-US" dirty="0"/>
              <a:t>Having redundant</a:t>
            </a:r>
            <a:r>
              <a:rPr lang="en-US" altLang="en-US" baseline="0" dirty="0"/>
              <a:t> devices allows</a:t>
            </a:r>
            <a:r>
              <a:rPr lang="en-US" altLang="en-US" dirty="0"/>
              <a:t> system administrators to load-balance heavily used hardware devices. For example, rather than using only one server to store database records, an administrator can create a five-server cluster. Then, whichever server is the least busy can respond to requests for database records.</a:t>
            </a:r>
          </a:p>
        </p:txBody>
      </p:sp>
      <p:sp>
        <p:nvSpPr>
          <p:cNvPr id="563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97BEDD-765C-4980-A518-F22FC5960ED5}"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68633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Notes Placeholder 2"/>
          <p:cNvSpPr>
            <a:spLocks noGrp="1"/>
          </p:cNvSpPr>
          <p:nvPr>
            <p:ph type="body" idx="1"/>
          </p:nvPr>
        </p:nvSpPr>
        <p:spPr bwMode="auto">
          <a:xfrm>
            <a:off x="1006475" y="380897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Administrators should prosecute security violations vigorously. If a hacker attacks a network, administrators should immediately report that activity to the authorities. Even internal violations should be pursued and offenders prosecuted. This would discourage others from taking the same actions. </a:t>
            </a:r>
          </a:p>
          <a:p>
            <a:endParaRPr lang="en-US" altLang="en-US" dirty="0"/>
          </a:p>
          <a:p>
            <a:r>
              <a:rPr lang="en-US" altLang="en-US" dirty="0"/>
              <a:t>Finally, EHR data must</a:t>
            </a:r>
            <a:r>
              <a:rPr lang="en-US" altLang="en-US" baseline="0" dirty="0"/>
              <a:t> be backed up and stored securely.</a:t>
            </a:r>
            <a:endParaRPr lang="en-US" altLang="en-US" dirty="0"/>
          </a:p>
        </p:txBody>
      </p:sp>
      <p:sp>
        <p:nvSpPr>
          <p:cNvPr id="563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97BEDD-765C-4980-A518-F22FC5960ED5}"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159765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1006475" y="380897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--GEMNET– Check if these</a:t>
            </a:r>
            <a:r>
              <a:rPr lang="en-US" altLang="en-US" baseline="0" dirty="0"/>
              <a:t> are restricted to certain countries</a:t>
            </a:r>
            <a:endParaRPr lang="en-US" altLang="en-US" dirty="0"/>
          </a:p>
          <a:p>
            <a:endParaRPr lang="en-US" altLang="en-US" dirty="0"/>
          </a:p>
          <a:p>
            <a:r>
              <a:rPr lang="en-US" altLang="en-US" dirty="0"/>
              <a:t>Many of the concerns related to medical privacy exist because there are a number of EHR options available for use. If an individual uses a personal health record, or </a:t>
            </a:r>
            <a:r>
              <a:rPr lang="en-US" altLang="en-US" dirty="0" err="1"/>
              <a:t>PHR</a:t>
            </a:r>
            <a:r>
              <a:rPr lang="en-US" altLang="en-US" dirty="0"/>
              <a:t> system, this usually means that the </a:t>
            </a:r>
            <a:r>
              <a:rPr lang="en-US" altLang="en-US" i="1" dirty="0"/>
              <a:t>individual</a:t>
            </a:r>
            <a:r>
              <a:rPr lang="en-US" altLang="en-US" dirty="0"/>
              <a:t> maintains the record.</a:t>
            </a:r>
          </a:p>
          <a:p>
            <a:endParaRPr lang="en-US" altLang="en-US" dirty="0"/>
          </a:p>
          <a:p>
            <a:r>
              <a:rPr lang="en-US" altLang="en-US" dirty="0"/>
              <a:t>There are links on this slide for Microsoft Health Vault and WebMD’s Health Manager—two examples of available PHRs. Typically, these PHRs are free, allowing an individual to enter all of his or her medical information and share it with a doctor or medical personnel.</a:t>
            </a:r>
          </a:p>
          <a:p>
            <a:endParaRPr lang="en-US" altLang="en-US" dirty="0"/>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2A79DCE-0B8D-407D-A922-9B7341360621}"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39861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117987" y="3740149"/>
            <a:ext cx="9822426" cy="33980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100" dirty="0"/>
              <a:t>This is a good time to discuss ethical behavior online, some of which we’ve already touched on. </a:t>
            </a:r>
          </a:p>
          <a:p>
            <a:endParaRPr lang="en-US" altLang="en-US" sz="1100" dirty="0"/>
          </a:p>
          <a:p>
            <a:r>
              <a:rPr lang="en-US" altLang="en-US" sz="1100" dirty="0"/>
              <a:t>The very nature of the Internet</a:t>
            </a:r>
            <a:r>
              <a:rPr lang="en-US" altLang="en-US" sz="1100" baseline="0" dirty="0"/>
              <a:t> is openness and accessibility. But when it comes to healthcare data, we all want our data to be accurate and secure.</a:t>
            </a:r>
          </a:p>
          <a:p>
            <a:endParaRPr lang="en-US" altLang="en-US" sz="1100"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100" dirty="0"/>
              <a:t>We all know mistakes happen. Computer</a:t>
            </a:r>
            <a:r>
              <a:rPr lang="en-US" altLang="en-US" sz="1100" baseline="0" dirty="0"/>
              <a:t> data can only be accurate if it was entered correctly in the first place. Occasionally m</a:t>
            </a:r>
            <a:r>
              <a:rPr lang="en-US" altLang="en-US" sz="1100" dirty="0"/>
              <a:t>edical codes may get transposed when being entered into an EHR, </a:t>
            </a:r>
            <a:r>
              <a:rPr lang="en-US" altLang="en-US" sz="1100" baseline="0" dirty="0"/>
              <a:t>dosages can get mis-transcribed, or medical notes can be placed in the wrong patient’s chart. These types of mistakes, though undesirable, are understandable.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sz="1100"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100" baseline="0" dirty="0"/>
              <a:t>However, ethics become a question when someone’s </a:t>
            </a:r>
            <a:r>
              <a:rPr lang="en-US" altLang="en-US" sz="1100" i="1" baseline="0" dirty="0"/>
              <a:t>intent</a:t>
            </a:r>
            <a:r>
              <a:rPr lang="en-US" altLang="en-US" sz="1100" baseline="0" dirty="0"/>
              <a:t> is in conflict with known rules and regulations.</a:t>
            </a:r>
          </a:p>
          <a:p>
            <a:endParaRPr lang="en-US" altLang="en-US" sz="1100" baseline="0" dirty="0"/>
          </a:p>
          <a:p>
            <a:r>
              <a:rPr lang="en-US" altLang="en-US" sz="1100" dirty="0"/>
              <a:t>Websites, such as healthgrades.com allow users to post ratings about doctors, dentists,</a:t>
            </a:r>
            <a:r>
              <a:rPr lang="en-US" altLang="en-US" sz="1100" baseline="0" dirty="0"/>
              <a:t> and hospitals</a:t>
            </a:r>
            <a:r>
              <a:rPr lang="en-US" altLang="en-US" sz="1100" dirty="0"/>
              <a:t>. But who validates those ratings? How can a website ensure that what is posted is accurate? Could a medical professional be offering incentives for positive reviews? Should the website publishing the ratings be responsible for verifying the ratings it publishes? If so, how would this be done without violating a patient’s privacy? </a:t>
            </a:r>
          </a:p>
          <a:p>
            <a:endParaRPr lang="en-US" altLang="en-US" sz="1100" dirty="0"/>
          </a:p>
          <a:p>
            <a:r>
              <a:rPr lang="en-US" altLang="en-US" sz="1100" dirty="0"/>
              <a:t>If a</a:t>
            </a:r>
            <a:r>
              <a:rPr lang="en-US" altLang="en-US" sz="1100" baseline="0" dirty="0"/>
              <a:t> server holding EHRs gets hacked and your personal health data gets shared on the Internet, what share of the responsibility should be assigned to your healthcare professional? To their IT department? To the service that was contracted to keep those records secure?</a:t>
            </a:r>
          </a:p>
          <a:p>
            <a:endParaRPr lang="en-US" altLang="en-US" sz="1100" baseline="0" dirty="0"/>
          </a:p>
          <a:p>
            <a:r>
              <a:rPr lang="en-US" altLang="en-US" sz="1100" baseline="0" dirty="0"/>
              <a:t>Entire courses are taught on the subject of ethical behavior when online. For now, as technology continues to be increasingly intertwined with healthcare, healthcare professionals must continue to question, debate, and examine ethics and ethical behavior in the context of the Internet. Resources are included in the References section of this presentation for those interested in learning more about ethical behavior online and healthcare.</a:t>
            </a:r>
          </a:p>
          <a:p>
            <a:endParaRPr lang="en-US" altLang="en-US" sz="1100" baseline="0" dirty="0"/>
          </a:p>
          <a:p>
            <a:endParaRPr lang="en-US" altLang="en-US" sz="1100" dirty="0"/>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0CF41F3-1AE1-4D35-93AE-A371069F3BF1}"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48508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Notes Placeholder 2"/>
          <p:cNvSpPr>
            <a:spLocks noGrp="1"/>
          </p:cNvSpPr>
          <p:nvPr>
            <p:ph type="body" idx="1"/>
          </p:nvPr>
        </p:nvSpPr>
        <p:spPr bwMode="auto">
          <a:xfrm>
            <a:off x="1006475" y="377947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lvl="0" indent="-171450">
              <a:buFont typeface="Arial" panose="020B0604020202020204" pitchFamily="34" charset="0"/>
              <a:buChar char="•"/>
            </a:pPr>
            <a:r>
              <a:rPr lang="en-US" dirty="0"/>
              <a:t>Address specifics of wireless device security</a:t>
            </a:r>
          </a:p>
          <a:p>
            <a:pPr marL="171450" lvl="0" indent="-171450">
              <a:buFont typeface="Arial" panose="020B0604020202020204" pitchFamily="34" charset="0"/>
              <a:buChar char="•"/>
            </a:pPr>
            <a:r>
              <a:rPr lang="en-US" dirty="0"/>
              <a:t>Explain security and privacy concerns associated with Electronic Health Records, or EHRs</a:t>
            </a:r>
          </a:p>
          <a:p>
            <a:pPr marL="171450" lvl="0" indent="-171450">
              <a:buFont typeface="Arial" panose="020B0604020202020204" pitchFamily="34" charset="0"/>
              <a:buChar char="•"/>
            </a:pPr>
            <a:r>
              <a:rPr lang="en-US" dirty="0"/>
              <a:t>Describe security safeguards used for healthcare applications</a:t>
            </a:r>
          </a:p>
          <a:p>
            <a:pPr marL="171450" lvl="0" indent="-171450">
              <a:buFont typeface="Arial" panose="020B0604020202020204" pitchFamily="34" charset="0"/>
              <a:buChar char="•"/>
            </a:pPr>
            <a:r>
              <a:rPr lang="en-US" dirty="0"/>
              <a:t>And,</a:t>
            </a:r>
            <a:r>
              <a:rPr lang="en-US" baseline="0" dirty="0"/>
              <a:t> p</a:t>
            </a:r>
            <a:r>
              <a:rPr lang="en-US" dirty="0"/>
              <a:t>rovide the basics of ethical behavior online</a:t>
            </a:r>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CBFA563-D4B0-45E7-A96F-A4DB34D4C0A4}"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6068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1006475" y="375981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concludes lecture e of </a:t>
            </a:r>
            <a:r>
              <a:rPr lang="en-US" altLang="en-US" b="0" i="0" dirty="0"/>
              <a:t>Security and Privacy</a:t>
            </a:r>
            <a:r>
              <a:rPr lang="en-US" altLang="en-US" dirty="0"/>
              <a:t>. </a:t>
            </a:r>
          </a:p>
          <a:p>
            <a:endParaRPr lang="en-US" altLang="en-US" dirty="0"/>
          </a:p>
          <a:p>
            <a:r>
              <a:rPr lang="en-US" altLang="en-US" dirty="0"/>
              <a:t>In summary, this lecture: </a:t>
            </a:r>
          </a:p>
          <a:p>
            <a:pPr marL="171450" indent="-171450">
              <a:buFont typeface="Arial" panose="020B0604020202020204" pitchFamily="34" charset="0"/>
              <a:buChar char="•"/>
            </a:pPr>
            <a:r>
              <a:rPr lang="en-US" dirty="0"/>
              <a:t>Explained security and privacy concerns associated with EHRs</a:t>
            </a:r>
          </a:p>
          <a:p>
            <a:pPr marL="171450" lvl="0" indent="-171450">
              <a:buFont typeface="Arial" panose="020B0604020202020204" pitchFamily="34" charset="0"/>
              <a:buChar char="•"/>
            </a:pPr>
            <a:r>
              <a:rPr lang="en-US" dirty="0"/>
              <a:t>Described security safeguards used for healthcare applications</a:t>
            </a:r>
          </a:p>
          <a:p>
            <a:pPr marL="171450" lvl="0" indent="-171450">
              <a:buFont typeface="Arial" panose="020B0604020202020204" pitchFamily="34" charset="0"/>
              <a:buChar char="•"/>
            </a:pPr>
            <a:r>
              <a:rPr lang="en-US" dirty="0"/>
              <a:t>And,</a:t>
            </a:r>
            <a:r>
              <a:rPr lang="en-US" baseline="0" dirty="0"/>
              <a:t> p</a:t>
            </a:r>
            <a:r>
              <a:rPr lang="en-US" dirty="0"/>
              <a:t>rovided some thoughts on ethical behavior and the Internet</a:t>
            </a:r>
            <a:endParaRPr lang="en-US" altLang="en-US" dirty="0"/>
          </a:p>
          <a:p>
            <a:endParaRPr lang="en-US" altLang="en-US" dirty="0"/>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2F7572F-0C42-4C0A-9021-0AE94A29A726}" type="slidenum">
              <a:rPr lang="en-US" altLang="en-US" smtClean="0"/>
              <a:pPr/>
              <a:t>20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43072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1006475" y="375981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endParaRPr lang="en-US" altLang="en-US" dirty="0"/>
          </a:p>
        </p:txBody>
      </p:sp>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0DE9942-10A7-4B17-9683-17ECA6F84E05}"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14489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1006475" y="377947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References slide.  No audio.</a:t>
            </a:r>
          </a:p>
          <a:p>
            <a:r>
              <a:rPr lang="en-US" altLang="en-US" dirty="0"/>
              <a:t> </a:t>
            </a:r>
          </a:p>
        </p:txBody>
      </p:sp>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0DE9942-10A7-4B17-9683-17ECA6F84E05}"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91638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06475" y="3779479"/>
            <a:ext cx="8045450" cy="3060700"/>
          </a:xfrm>
        </p:spPr>
        <p:txBody>
          <a:bodyPr/>
          <a:lstStyle/>
          <a:p>
            <a:r>
              <a:rPr lang="en-US" dirty="0"/>
              <a:t>No audio.</a:t>
            </a:r>
          </a:p>
        </p:txBody>
      </p:sp>
      <p:sp>
        <p:nvSpPr>
          <p:cNvPr id="5" name="Slide Number Placeholder 4"/>
          <p:cNvSpPr>
            <a:spLocks noGrp="1"/>
          </p:cNvSpPr>
          <p:nvPr>
            <p:ph type="sldNum" sz="quarter" idx="11"/>
          </p:nvPr>
        </p:nvSpPr>
        <p:spPr>
          <a:xfrm>
            <a:off x="5699125" y="7383463"/>
            <a:ext cx="4359275" cy="388937"/>
          </a:xfrm>
        </p:spPr>
        <p:txBody>
          <a:bodyPr/>
          <a:lstStyle/>
          <a:p>
            <a:fld id="{BC67021A-487C-4D8E-B66A-9A323BD1E9A7}" type="slidenum">
              <a:rPr lang="en-US" altLang="en-US" smtClean="0"/>
              <a:pPr/>
              <a:t>23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658783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1006475" y="3759814"/>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In this lecture, we will</a:t>
            </a:r>
            <a:r>
              <a:rPr lang="en-US" altLang="en-US" baseline="0" dirty="0"/>
              <a:t> trace the history of the use of electronic health records, or EHRs</a:t>
            </a:r>
            <a:r>
              <a:rPr lang="en-US" altLang="en-US" dirty="0"/>
              <a:t>, in America;</a:t>
            </a:r>
            <a:r>
              <a:rPr lang="en-US" altLang="en-US" baseline="0" dirty="0"/>
              <a:t> discuss the risks inherent in putting health-related information into electronic form, and touch on ethical behavior when on the Internet.</a:t>
            </a:r>
            <a:endParaRPr lang="en-US" altLang="en-US" dirty="0"/>
          </a:p>
          <a:p>
            <a:endParaRPr lang="en-US" altLang="en-US" dirty="0"/>
          </a:p>
          <a:p>
            <a:r>
              <a:rPr lang="en-US" altLang="en-US" dirty="0"/>
              <a:t>For a number of years, the U.S. government had a goal that by 2014 most Americans should have access to EHRs.</a:t>
            </a:r>
          </a:p>
          <a:p>
            <a:endParaRPr lang="en-US" altLang="en-US" dirty="0"/>
          </a:p>
          <a:p>
            <a:r>
              <a:rPr lang="en-US" altLang="en-US" dirty="0"/>
              <a:t>Putting health records into electronic form means a lot of private and confidential information is now accessible through web browsers and wireless devices. If these devices are not secure, personal medical information is at risk. For example, information could be falsely entered or even changed by somebody with malicious intent. So it is very important that organizations understand the application of security in conjunction with healthcare.</a:t>
            </a:r>
          </a:p>
          <a:p>
            <a:endParaRPr lang="en-US" altLang="en-US" dirty="0"/>
          </a:p>
          <a:p>
            <a:r>
              <a:rPr lang="en-US" altLang="en-US" dirty="0"/>
              <a:t>The impetus for EHRs came from the American government. The motivation was to improve quality of care, decrease cost, and insure the privacy and security of the data. </a:t>
            </a:r>
          </a:p>
          <a:p>
            <a:endParaRPr lang="en-US" altLang="en-US" dirty="0"/>
          </a:p>
          <a:p>
            <a:r>
              <a:rPr lang="en-US" altLang="en-US" dirty="0"/>
              <a:t>One security concern is the current trend of outsourcing medical data entry management to countries outside the United States. If hospitals employ medical transcriptionists in other</a:t>
            </a:r>
            <a:r>
              <a:rPr lang="en-US" altLang="en-US" baseline="0" dirty="0"/>
              <a:t> countries</a:t>
            </a:r>
            <a:r>
              <a:rPr lang="en-US" altLang="en-US" dirty="0"/>
              <a:t>, might these countries have different cultural values and EHR regulations? How can data be protected when it is on the other side of the world being used by people who live by different rules, regulations, and cultural norms? </a:t>
            </a:r>
          </a:p>
          <a:p>
            <a:endParaRPr lang="en-US" altLang="en-US" dirty="0"/>
          </a:p>
        </p:txBody>
      </p:sp>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95E495-BD3F-4051-9F4F-167053476E9A}"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5356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1006475" y="372048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Other issues include concerns about encountering someone else’s information in your</a:t>
            </a:r>
            <a:r>
              <a:rPr lang="en-US" altLang="en-US" baseline="0" dirty="0"/>
              <a:t> </a:t>
            </a:r>
            <a:r>
              <a:rPr lang="en-US" altLang="en-US" dirty="0"/>
              <a:t>health record, making the information in </a:t>
            </a:r>
            <a:r>
              <a:rPr lang="en-US" altLang="en-US" i="1" dirty="0"/>
              <a:t>both</a:t>
            </a:r>
            <a:r>
              <a:rPr lang="en-US" altLang="en-US" dirty="0"/>
              <a:t> records incorrect and compromising security. </a:t>
            </a:r>
          </a:p>
          <a:p>
            <a:endParaRPr lang="en-US" altLang="en-US" dirty="0"/>
          </a:p>
          <a:p>
            <a:r>
              <a:rPr lang="en-US" altLang="en-US" dirty="0"/>
              <a:t>Additionally, individuals might be discriminated against in employment, denied employment, or even denied health coverage based on pre-existing conditions if private medical information is made public. </a:t>
            </a:r>
          </a:p>
          <a:p>
            <a:endParaRPr lang="en-US" altLang="en-US" dirty="0"/>
          </a:p>
          <a:p>
            <a:r>
              <a:rPr lang="en-US" altLang="en-US" dirty="0"/>
              <a:t>Personal privacy might be violated, such as when friends, family, and others find out about an embarrassing, but non-infectious medical condition. </a:t>
            </a:r>
          </a:p>
          <a:p>
            <a:endParaRPr lang="en-US" altLang="en-US" dirty="0"/>
          </a:p>
          <a:p>
            <a:r>
              <a:rPr lang="en-US" altLang="en-US" dirty="0"/>
              <a:t>A final concern about the security of health data involves the sharing of data between providers. Any time data travels over the Internet, there is always a risk to data security and privacy. </a:t>
            </a:r>
          </a:p>
          <a:p>
            <a:endParaRPr lang="en-US" altLang="en-US" dirty="0"/>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2798EA0-9C95-4B47-95FE-23212EE5178A}"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14008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006475" y="3942658"/>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An EHR system is a collection of health data about medical practices, patients, doctors, nurses, and all entities involved in the healthcare process. Health data is stored as a record in a database system. For every visit to a doctor, an entry is recorded in the EHR, and that record is stored in a database. The patient’s name and contact information are one record in the database. The patient’s diagnosis and treatment are other records in the database. Tests ordered</a:t>
            </a:r>
            <a:r>
              <a:rPr lang="en-US" altLang="en-US" baseline="0" dirty="0"/>
              <a:t> and procedures performed </a:t>
            </a:r>
            <a:r>
              <a:rPr lang="en-US" altLang="en-US" dirty="0"/>
              <a:t>are yet another record in the database. </a:t>
            </a:r>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70B7ACA-DFF0-4E6C-B22D-89D4C4CBB873}"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32635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1006475" y="380897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EHR systems are used and maintained by healthcare providers and others to store healthcare data. </a:t>
            </a:r>
          </a:p>
          <a:p>
            <a:endParaRPr lang="en-US" altLang="en-US" dirty="0"/>
          </a:p>
          <a:p>
            <a:r>
              <a:rPr lang="en-US" altLang="en-US" dirty="0"/>
              <a:t>EHRs use centralized database systems to integrate functions such as patient intake, medical care, and pharmacy billing into one large database system. </a:t>
            </a:r>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E1CA952-9057-416A-A419-91DBE373E62E}"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22567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1006475" y="3818808"/>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Departments and other entities might not be in the same physical location, so patient data must often</a:t>
            </a:r>
            <a:r>
              <a:rPr lang="en-US" altLang="en-US" baseline="0" dirty="0"/>
              <a:t> </a:t>
            </a:r>
            <a:r>
              <a:rPr lang="en-US" altLang="en-US" dirty="0"/>
              <a:t>travel over the Internet. As we touched on earlier, any time the Internet and data are combined, an element of risk is introduced. </a:t>
            </a:r>
          </a:p>
          <a:p>
            <a:endParaRPr lang="en-US" altLang="en-US" dirty="0"/>
          </a:p>
          <a:p>
            <a:r>
              <a:rPr lang="en-US" altLang="en-US" dirty="0"/>
              <a:t>Why does data have to travel over the Internet at all? One reason―and there are many―is that when a doctor’s office bills an insurance company, some of the patient’s medical information must travel over the Internet. </a:t>
            </a:r>
          </a:p>
          <a:p>
            <a:endParaRPr lang="en-US" altLang="en-US" dirty="0"/>
          </a:p>
          <a:p>
            <a:r>
              <a:rPr lang="en-US" altLang="en-US" dirty="0"/>
              <a:t>Through the use of EHRs, people can view their own health record, taking ownership of its contents, insuring accuracy, and even providing content by adding comments for their doctors to read.</a:t>
            </a:r>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E1CA952-9057-416A-A419-91DBE373E62E}"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78598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006475" y="395843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Let’s now consider some EHR security question and answers.</a:t>
            </a:r>
          </a:p>
          <a:p>
            <a:endParaRPr lang="en-US" altLang="en-US" dirty="0"/>
          </a:p>
          <a:p>
            <a:r>
              <a:rPr lang="en-US" altLang="en-US" dirty="0"/>
              <a:t>How is―or how should―data be sent over the Internet? In most cases, data will be sent in an encrypted, secure manner over the Internet. If not, patients should question the security practices being used. </a:t>
            </a:r>
          </a:p>
          <a:p>
            <a:endParaRPr lang="en-US" altLang="en-US" dirty="0"/>
          </a:p>
          <a:p>
            <a:r>
              <a:rPr lang="en-US" altLang="en-US" dirty="0"/>
              <a:t>Is your personal data safe? The answer to this question depends on each organization’s physical record and network security practices, as governed by their security policy. However, no data is 100 percent secure against theft or misuse, regardless of the applicable security policy. Having a good security policy in place, and then auditing for compliance, can significantly improve success in maintaining data security. </a:t>
            </a:r>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7DAB200-5E78-4FB6-9623-F3F7DE2956E9}"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85538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006475" y="395843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7DAB200-5E78-4FB6-9623-F3F7DE2956E9}"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678841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Futura LT Pro Book"/>
                <a:cs typeface="Futura LT Pro Book"/>
              </a:rPr>
              <a:t>Author Name and Degree Here</a:t>
            </a:r>
          </a:p>
          <a:p>
            <a:pPr marL="12700">
              <a:lnSpc>
                <a:spcPts val="2250"/>
              </a:lnSpc>
            </a:pPr>
            <a:r>
              <a:rPr sz="1600" b="1" dirty="0">
                <a:solidFill>
                  <a:schemeClr val="bg1"/>
                </a:solidFill>
                <a:latin typeface="Futura LT Pro Book"/>
                <a:cs typeface="Futura LT Pro Book"/>
              </a:rPr>
              <a:t>MEASURE Evaluation</a:t>
            </a:r>
            <a:endParaRPr sz="1600" dirty="0">
              <a:solidFill>
                <a:schemeClr val="bg1"/>
              </a:solidFill>
              <a:latin typeface="Futura LT Pro Book"/>
              <a:cs typeface="Futura LT Pro Book"/>
            </a:endParaRPr>
          </a:p>
          <a:p>
            <a:pPr marL="12700">
              <a:lnSpc>
                <a:spcPct val="100000"/>
              </a:lnSpc>
            </a:pPr>
            <a:r>
              <a:rPr sz="1600" dirty="0">
                <a:solidFill>
                  <a:schemeClr val="bg1"/>
                </a:solidFill>
                <a:latin typeface="Futura LT Pro Book"/>
                <a:cs typeface="Futura LT Pro Book"/>
              </a:rPr>
              <a:t>Your organization here</a:t>
            </a:r>
          </a:p>
          <a:p>
            <a:pPr>
              <a:lnSpc>
                <a:spcPct val="100000"/>
              </a:lnSpc>
              <a:spcBef>
                <a:spcPts val="45"/>
              </a:spcBef>
            </a:pPr>
            <a:endParaRPr sz="1600" dirty="0">
              <a:solidFill>
                <a:schemeClr val="bg1"/>
              </a:solidFill>
              <a:latin typeface="Times New Roman"/>
              <a:cs typeface="Times New Roman"/>
            </a:endParaRPr>
          </a:p>
          <a:p>
            <a:pPr marL="12700">
              <a:lnSpc>
                <a:spcPts val="2200"/>
              </a:lnSpc>
            </a:pPr>
            <a:r>
              <a:rPr lang="en-US" sz="1600" dirty="0">
                <a:solidFill>
                  <a:schemeClr val="bg1"/>
                </a:solidFill>
                <a:latin typeface="Futura LT Pro Book"/>
                <a:cs typeface="Futura LT Pro Book"/>
              </a:rPr>
              <a:t>Date for presentation</a:t>
            </a:r>
            <a:r>
              <a:rPr lang="en-US" sz="1600" baseline="0" dirty="0">
                <a:solidFill>
                  <a:schemeClr val="bg1"/>
                </a:solidFill>
                <a:latin typeface="Futura LT Pro Book"/>
                <a:cs typeface="Futura LT Pro Book"/>
              </a:rPr>
              <a:t> if necessary</a:t>
            </a:r>
            <a:endParaRPr sz="1600" dirty="0">
              <a:solidFill>
                <a:schemeClr val="bg1"/>
              </a:solidFill>
              <a:latin typeface="Futura LT Pro Book"/>
              <a:cs typeface="Futura LT Pro Book"/>
            </a:endParaRPr>
          </a:p>
          <a:p>
            <a:pPr marL="12700">
              <a:lnSpc>
                <a:spcPts val="2200"/>
              </a:lnSpc>
            </a:pPr>
            <a:r>
              <a:rPr lang="en-US" sz="1600" b="1" dirty="0">
                <a:solidFill>
                  <a:schemeClr val="bg1"/>
                </a:solidFill>
                <a:latin typeface="Futura LT Pro Book"/>
                <a:cs typeface="Futura LT Pro Book"/>
              </a:rPr>
              <a:t>Name of meeting</a:t>
            </a:r>
            <a:endParaRPr sz="1600" dirty="0">
              <a:solidFill>
                <a:schemeClr val="bg1"/>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12" name="Group 11">
            <a:extLst>
              <a:ext uri="{FF2B5EF4-FFF2-40B4-BE49-F238E27FC236}">
                <a16:creationId xmlns:a16="http://schemas.microsoft.com/office/drawing/2014/main" id="{069C1279-6D8E-B742-8C9D-5A00DE7974E4}"/>
              </a:ext>
            </a:extLst>
          </p:cNvPr>
          <p:cNvGrpSpPr/>
          <p:nvPr userDrawn="1"/>
        </p:nvGrpSpPr>
        <p:grpSpPr>
          <a:xfrm>
            <a:off x="6213871" y="6638866"/>
            <a:ext cx="3554167" cy="1089590"/>
            <a:chOff x="4495800" y="6621716"/>
            <a:chExt cx="3554167" cy="1089590"/>
          </a:xfrm>
        </p:grpSpPr>
        <p:pic>
          <p:nvPicPr>
            <p:cNvPr id="13" name="Picture 12">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mod="1">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mod="1">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mod="1">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mod="1">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7144887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8980793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2697882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367400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213871" y="6638866"/>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mod="1">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no subtitle">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342900" indent="-342900">
              <a:lnSpc>
                <a:spcPct val="110000"/>
              </a:lnSpc>
              <a:spcBef>
                <a:spcPts val="0"/>
              </a:spcBef>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749300" indent="0">
              <a:lnSpc>
                <a:spcPct val="110000"/>
              </a:lnSpc>
              <a:spcBef>
                <a:spcPts val="0"/>
              </a:spcBef>
              <a:spcAft>
                <a:spcPts val="600"/>
              </a:spcAft>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3"/>
            <a:r>
              <a:rPr lang="en-US" dirty="0"/>
              <a:t>- third level</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mod="1">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mod="1">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mod="1">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a:t>Click icon to add picture</a:t>
            </a:r>
            <a:endParaRPr lang="en-US" dirty="0"/>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mod="1">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a:t>Click icon to add picture</a:t>
            </a:r>
            <a:endParaRPr lang="en-US" dirty="0"/>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mod="1">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8" r:id="rId7"/>
    <p:sldLayoutId id="2147483683" r:id="rId8"/>
    <p:sldLayoutId id="2147483684" r:id="rId9"/>
    <p:sldLayoutId id="2147483685" r:id="rId10"/>
    <p:sldLayoutId id="2147483686" r:id="rId11"/>
    <p:sldLayoutId id="2147483662" r:id="rId12"/>
    <p:sldLayoutId id="2147483669" r:id="rId13"/>
    <p:sldLayoutId id="2147483690" r:id="rId14"/>
    <p:sldLayoutId id="2147483691" r:id="rId15"/>
    <p:sldLayoutId id="2147483692" r:id="rId16"/>
    <p:sldLayoutId id="2147483693" r:id="rId17"/>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7.xml"/><Relationship Id="rId5" Type="http://schemas.openxmlformats.org/officeDocument/2006/relationships/hyperlink" Target="http://www.webmd.com/phr" TargetMode="External"/><Relationship Id="rId4" Type="http://schemas.openxmlformats.org/officeDocument/2006/relationships/hyperlink" Target="http://www.healthvault.com/"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8" Type="http://schemas.openxmlformats.org/officeDocument/2006/relationships/hyperlink" Target="http://informaticsprofessor.blogspot.com/2010/05/meaningful-use-highly-useful-construct.html" TargetMode="External"/><Relationship Id="rId3" Type="http://schemas.openxmlformats.org/officeDocument/2006/relationships/notesSlide" Target="../notesSlides/notesSlide21.xml"/><Relationship Id="rId7" Type="http://schemas.openxmlformats.org/officeDocument/2006/relationships/hyperlink" Target="http://www.hhs.gov/news/press/2007pres/10/pr20071030a.html" TargetMode="Externa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hyperlink" Target="http://link.springer.com/article/10.1007/s11606-010-1447-1" TargetMode="External"/><Relationship Id="rId5" Type="http://schemas.openxmlformats.org/officeDocument/2006/relationships/hyperlink" Target="http://www.ethics.va.gov/elprimer.pdf" TargetMode="External"/><Relationship Id="rId4" Type="http://schemas.openxmlformats.org/officeDocument/2006/relationships/hyperlink" Target="http://www.ncbi.nlm.nih.gov/pmc/articles/PMC1761893/"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en.wikipedia.org/wiki/Wireless_security" TargetMode="External"/><Relationship Id="rId3" Type="http://schemas.openxmlformats.org/officeDocument/2006/relationships/notesSlide" Target="../notesSlides/notesSlide22.xml"/><Relationship Id="rId7" Type="http://schemas.openxmlformats.org/officeDocument/2006/relationships/hyperlink" Target="http://en.wikipedia.org/wiki/Wireless_LAN_security" TargetMode="Externa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hyperlink" Target="http://en.wikipedia.org/wiki/Network_security" TargetMode="External"/><Relationship Id="rId5" Type="http://schemas.openxmlformats.org/officeDocument/2006/relationships/hyperlink" Target="http://en.wikipedia.org/wiki/Electronic_medical_record" TargetMode="External"/><Relationship Id="rId4" Type="http://schemas.openxmlformats.org/officeDocument/2006/relationships/hyperlink" Target="http://en.wikipedia.org/wiki/Electronic_health_record" TargetMode="Externa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7"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Privacy, Security, and Confidentiality</a:t>
            </a:r>
          </a:p>
          <a:p>
            <a:r>
              <a:rPr lang="en-US" altLang="en-US" sz="4000" kern="0" dirty="0">
                <a:solidFill>
                  <a:schemeClr val="bg1"/>
                </a:solidFill>
              </a:rPr>
              <a:t>Lecture A</a:t>
            </a:r>
          </a:p>
          <a:p>
            <a:endParaRPr lang="en-US" kern="0" dirty="0"/>
          </a:p>
        </p:txBody>
      </p:sp>
      <p:sp>
        <p:nvSpPr>
          <p:cNvPr id="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What is privacy?</a:t>
            </a:r>
          </a:p>
        </p:txBody>
      </p:sp>
      <p:sp>
        <p:nvSpPr>
          <p:cNvPr id="15366" name="Content Placeholder 5"/>
          <p:cNvSpPr>
            <a:spLocks noGrp="1"/>
          </p:cNvSpPr>
          <p:nvPr>
            <p:ph type="body" sz="quarter" idx="10"/>
          </p:nvPr>
        </p:nvSpPr>
        <p:spPr>
          <a:xfrm>
            <a:off x="406626" y="2133600"/>
            <a:ext cx="9156474" cy="3352800"/>
          </a:xfrm>
        </p:spPr>
        <p:txBody>
          <a:bodyPr/>
          <a:lstStyle/>
          <a:p>
            <a:pPr>
              <a:spcAft>
                <a:spcPts val="1200"/>
              </a:spcAft>
            </a:pPr>
            <a:r>
              <a:rPr lang="en-US" dirty="0"/>
              <a:t>Most privacy laws revolve around privacy between a person and the government.</a:t>
            </a:r>
          </a:p>
          <a:p>
            <a:pPr>
              <a:spcAft>
                <a:spcPts val="1200"/>
              </a:spcAft>
            </a:pPr>
            <a:r>
              <a:rPr lang="en-US" dirty="0"/>
              <a:t>“The law of privacy regulates the type of information which may be collected and how this information may be used and stored.”</a:t>
            </a:r>
            <a:br>
              <a:rPr lang="en-US" dirty="0"/>
            </a:br>
            <a:r>
              <a:rPr lang="en-US" sz="1800" dirty="0"/>
              <a:t>Wikipedia, 2016</a:t>
            </a:r>
            <a:endParaRPr lang="en-US" sz="2000" dirty="0"/>
          </a:p>
          <a:p>
            <a:pPr>
              <a:spcAft>
                <a:spcPts val="1200"/>
              </a:spcAft>
            </a:pPr>
            <a:r>
              <a:rPr lang="en-US" dirty="0"/>
              <a:t>Privacy relates to people.</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10</a:t>
            </a:fld>
            <a:endParaRPr lang="en-US" dirty="0"/>
          </a:p>
        </p:txBody>
      </p:sp>
    </p:spTree>
    <p:custDataLst>
      <p:tags r:id="rId1"/>
    </p:custDataLst>
    <p:extLst>
      <p:ext uri="{BB962C8B-B14F-4D97-AF65-F5344CB8AC3E}">
        <p14:creationId xmlns:p14="http://schemas.microsoft.com/office/powerpoint/2010/main" val="3174655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What is confidentiality?</a:t>
            </a:r>
          </a:p>
        </p:txBody>
      </p:sp>
      <p:sp>
        <p:nvSpPr>
          <p:cNvPr id="15366" name="Content Placeholder 5"/>
          <p:cNvSpPr>
            <a:spLocks noGrp="1"/>
          </p:cNvSpPr>
          <p:nvPr>
            <p:ph type="body" sz="quarter" idx="10"/>
          </p:nvPr>
        </p:nvSpPr>
        <p:spPr>
          <a:xfrm>
            <a:off x="406626" y="2133599"/>
            <a:ext cx="9156474" cy="3526971"/>
          </a:xfrm>
        </p:spPr>
        <p:txBody>
          <a:bodyPr/>
          <a:lstStyle/>
          <a:p>
            <a:pPr>
              <a:spcAft>
                <a:spcPts val="1200"/>
              </a:spcAft>
            </a:pPr>
            <a:r>
              <a:rPr lang="en-US" dirty="0"/>
              <a:t>“Confidentiality is commonly applied to conversations between doctors and patients. Legal protections prevent physicians from revealing certain discussions with patients, even under oath in court. The rule only applies to secrets shared between physician and patient during the course of providing medical care.”</a:t>
            </a:r>
            <a:br>
              <a:rPr lang="en-US" dirty="0"/>
            </a:br>
            <a:r>
              <a:rPr lang="en-US" sz="1800" dirty="0"/>
              <a:t>Wikipedia. 2016</a:t>
            </a:r>
          </a:p>
          <a:p>
            <a:r>
              <a:rPr lang="en-US" dirty="0"/>
              <a:t>Confidentiality relates to data.</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11</a:t>
            </a:fld>
            <a:endParaRPr lang="en-US" dirty="0"/>
          </a:p>
        </p:txBody>
      </p:sp>
    </p:spTree>
    <p:custDataLst>
      <p:tags r:id="rId1"/>
    </p:custDataLst>
    <p:extLst>
      <p:ext uri="{BB962C8B-B14F-4D97-AF65-F5344CB8AC3E}">
        <p14:creationId xmlns:p14="http://schemas.microsoft.com/office/powerpoint/2010/main" val="4041396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Steps to Secure EHRs</a:t>
            </a:r>
          </a:p>
        </p:txBody>
      </p:sp>
      <p:sp>
        <p:nvSpPr>
          <p:cNvPr id="31747" name="Content Placeholder 5"/>
          <p:cNvSpPr>
            <a:spLocks noGrp="1"/>
          </p:cNvSpPr>
          <p:nvPr>
            <p:ph type="body" sz="quarter" idx="10"/>
          </p:nvPr>
        </p:nvSpPr>
        <p:spPr/>
        <p:txBody>
          <a:bodyPr/>
          <a:lstStyle/>
          <a:p>
            <a:pPr>
              <a:spcAft>
                <a:spcPts val="1200"/>
              </a:spcAft>
            </a:pPr>
            <a:r>
              <a:rPr lang="en-US" altLang="en-US" dirty="0"/>
              <a:t>Authenticate and authorize ALL record access</a:t>
            </a:r>
          </a:p>
          <a:p>
            <a:pPr lvl="1">
              <a:spcAft>
                <a:spcPts val="1200"/>
              </a:spcAft>
            </a:pPr>
            <a:r>
              <a:rPr lang="en-US" altLang="en-US" dirty="0"/>
              <a:t>Only those who “need to know” can view</a:t>
            </a:r>
          </a:p>
          <a:p>
            <a:pPr lvl="1">
              <a:spcAft>
                <a:spcPts val="1200"/>
              </a:spcAft>
            </a:pPr>
            <a:r>
              <a:rPr lang="en-US" altLang="en-US" dirty="0"/>
              <a:t>Only pertinent people can change records</a:t>
            </a:r>
          </a:p>
          <a:p>
            <a:pPr lvl="1">
              <a:spcAft>
                <a:spcPts val="1200"/>
              </a:spcAft>
            </a:pPr>
            <a:r>
              <a:rPr lang="en-US" altLang="en-US" dirty="0"/>
              <a:t>Limit who can print electronic documents</a:t>
            </a:r>
          </a:p>
          <a:p>
            <a:pPr lvl="1">
              <a:spcAft>
                <a:spcPts val="1200"/>
              </a:spcAft>
            </a:pPr>
            <a:r>
              <a:rPr lang="en-US" altLang="en-US" dirty="0"/>
              <a:t>All views and changes recorded for audit trail</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12</a:t>
            </a:fld>
            <a:endParaRPr lang="en-US" dirty="0"/>
          </a:p>
        </p:txBody>
      </p:sp>
    </p:spTree>
    <p:custDataLst>
      <p:tags r:id="rId1"/>
    </p:custDataLst>
    <p:extLst>
      <p:ext uri="{BB962C8B-B14F-4D97-AF65-F5344CB8AC3E}">
        <p14:creationId xmlns:p14="http://schemas.microsoft.com/office/powerpoint/2010/main" val="3894945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Steps to Secure EHRs</a:t>
            </a:r>
          </a:p>
        </p:txBody>
      </p:sp>
      <p:sp>
        <p:nvSpPr>
          <p:cNvPr id="31747" name="Content Placeholder 5"/>
          <p:cNvSpPr>
            <a:spLocks noGrp="1"/>
          </p:cNvSpPr>
          <p:nvPr>
            <p:ph type="body" sz="quarter" idx="10"/>
          </p:nvPr>
        </p:nvSpPr>
        <p:spPr>
          <a:xfrm>
            <a:off x="406626" y="2133600"/>
            <a:ext cx="9156474" cy="3236686"/>
          </a:xfrm>
        </p:spPr>
        <p:txBody>
          <a:bodyPr/>
          <a:lstStyle/>
          <a:p>
            <a:pPr>
              <a:spcAft>
                <a:spcPts val="1200"/>
              </a:spcAft>
            </a:pPr>
            <a:r>
              <a:rPr lang="en-US" altLang="en-US" dirty="0"/>
              <a:t>Examples:</a:t>
            </a:r>
          </a:p>
          <a:p>
            <a:pPr lvl="1">
              <a:spcAft>
                <a:spcPts val="1200"/>
              </a:spcAft>
            </a:pPr>
            <a:r>
              <a:rPr lang="en-US" altLang="en-US" dirty="0"/>
              <a:t>A clerk can view the dates and charges related to an office visit but nothing about treatment.</a:t>
            </a:r>
          </a:p>
          <a:p>
            <a:pPr lvl="1">
              <a:spcAft>
                <a:spcPts val="1200"/>
              </a:spcAft>
            </a:pPr>
            <a:r>
              <a:rPr lang="en-US" altLang="en-US" dirty="0"/>
              <a:t>Nurses and doctors can view medical records </a:t>
            </a:r>
            <a:r>
              <a:rPr lang="en-US" altLang="en-US" b="1" dirty="0"/>
              <a:t>only for patients under their direct care.</a:t>
            </a:r>
          </a:p>
          <a:p>
            <a:pPr>
              <a:spcAft>
                <a:spcPts val="1200"/>
              </a:spcAft>
            </a:pPr>
            <a:r>
              <a:rPr lang="en-US" altLang="en-US" dirty="0"/>
              <a:t>Security outlines the structure to enforce privacy and security.</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13</a:t>
            </a:fld>
            <a:endParaRPr lang="en-US" dirty="0"/>
          </a:p>
        </p:txBody>
      </p:sp>
    </p:spTree>
    <p:custDataLst>
      <p:tags r:id="rId1"/>
    </p:custDataLst>
    <p:extLst>
      <p:ext uri="{BB962C8B-B14F-4D97-AF65-F5344CB8AC3E}">
        <p14:creationId xmlns:p14="http://schemas.microsoft.com/office/powerpoint/2010/main" val="1177475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Steps to Secure EHRs</a:t>
            </a:r>
          </a:p>
        </p:txBody>
      </p:sp>
      <p:sp>
        <p:nvSpPr>
          <p:cNvPr id="32771" name="Content Placeholder 5"/>
          <p:cNvSpPr>
            <a:spLocks noGrp="1"/>
          </p:cNvSpPr>
          <p:nvPr>
            <p:ph type="body" sz="quarter" idx="10"/>
          </p:nvPr>
        </p:nvSpPr>
        <p:spPr/>
        <p:txBody>
          <a:bodyPr/>
          <a:lstStyle/>
          <a:p>
            <a:pPr>
              <a:spcAft>
                <a:spcPts val="1200"/>
              </a:spcAft>
            </a:pPr>
            <a:r>
              <a:rPr lang="en-US" altLang="en-US" dirty="0"/>
              <a:t>Device security</a:t>
            </a:r>
          </a:p>
          <a:p>
            <a:pPr lvl="1">
              <a:spcAft>
                <a:spcPts val="1200"/>
              </a:spcAft>
            </a:pPr>
            <a:r>
              <a:rPr lang="en-US" altLang="en-US" dirty="0"/>
              <a:t>Apply operating system critical updates immediately</a:t>
            </a:r>
          </a:p>
          <a:p>
            <a:pPr lvl="1">
              <a:spcAft>
                <a:spcPts val="1200"/>
              </a:spcAft>
            </a:pPr>
            <a:r>
              <a:rPr lang="en-US" altLang="en-US" dirty="0"/>
              <a:t>Install current antivirus definitions</a:t>
            </a:r>
          </a:p>
          <a:p>
            <a:pPr lvl="1">
              <a:spcAft>
                <a:spcPts val="1200"/>
              </a:spcAft>
            </a:pPr>
            <a:r>
              <a:rPr lang="en-US" altLang="en-US" dirty="0"/>
              <a:t>Restrict physical access to servers</a:t>
            </a:r>
          </a:p>
          <a:p>
            <a:pPr lvl="1">
              <a:spcAft>
                <a:spcPts val="1200"/>
              </a:spcAft>
            </a:pPr>
            <a:r>
              <a:rPr lang="en-US" altLang="en-US" dirty="0"/>
              <a:t>Allow only authenticated device access</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14</a:t>
            </a:fld>
            <a:endParaRPr lang="en-US" dirty="0"/>
          </a:p>
        </p:txBody>
      </p:sp>
    </p:spTree>
    <p:custDataLst>
      <p:tags r:id="rId1"/>
    </p:custDataLst>
    <p:extLst>
      <p:ext uri="{BB962C8B-B14F-4D97-AF65-F5344CB8AC3E}">
        <p14:creationId xmlns:p14="http://schemas.microsoft.com/office/powerpoint/2010/main" val="1804502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dirty="0"/>
              <a:t>Steps to Secure EHRs</a:t>
            </a:r>
          </a:p>
        </p:txBody>
      </p:sp>
      <p:sp>
        <p:nvSpPr>
          <p:cNvPr id="32771" name="Content Placeholder 5"/>
          <p:cNvSpPr>
            <a:spLocks noGrp="1"/>
          </p:cNvSpPr>
          <p:nvPr>
            <p:ph type="body" sz="quarter" idx="10"/>
          </p:nvPr>
        </p:nvSpPr>
        <p:spPr/>
        <p:txBody>
          <a:bodyPr/>
          <a:lstStyle/>
          <a:p>
            <a:pPr>
              <a:spcAft>
                <a:spcPts val="1200"/>
              </a:spcAft>
            </a:pPr>
            <a:r>
              <a:rPr lang="en-US" altLang="en-US" dirty="0"/>
              <a:t>Secure electronic communications</a:t>
            </a:r>
          </a:p>
          <a:p>
            <a:pPr lvl="1">
              <a:spcAft>
                <a:spcPts val="1200"/>
              </a:spcAft>
            </a:pPr>
            <a:r>
              <a:rPr lang="en-US" altLang="en-US" dirty="0"/>
              <a:t>Encrypt all EHR communications</a:t>
            </a:r>
          </a:p>
          <a:p>
            <a:pPr lvl="1">
              <a:spcAft>
                <a:spcPts val="1200"/>
              </a:spcAft>
            </a:pPr>
            <a:r>
              <a:rPr lang="en-US" altLang="en-US" dirty="0"/>
              <a:t>Client-server environment</a:t>
            </a:r>
          </a:p>
          <a:p>
            <a:pPr lvl="1">
              <a:spcAft>
                <a:spcPts val="1200"/>
              </a:spcAft>
            </a:pPr>
            <a:r>
              <a:rPr lang="en-US" altLang="en-US" dirty="0"/>
              <a:t>Configure user accounts and groups</a:t>
            </a:r>
          </a:p>
          <a:p>
            <a:pPr lvl="1">
              <a:spcAft>
                <a:spcPts val="1200"/>
              </a:spcAft>
            </a:pPr>
            <a:r>
              <a:rPr lang="en-US" altLang="en-US" dirty="0"/>
              <a:t>Implement network access protection mechanisms</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15</a:t>
            </a:fld>
            <a:endParaRPr lang="en-US" dirty="0"/>
          </a:p>
        </p:txBody>
      </p:sp>
    </p:spTree>
    <p:custDataLst>
      <p:tags r:id="rId1"/>
    </p:custDataLst>
    <p:extLst>
      <p:ext uri="{BB962C8B-B14F-4D97-AF65-F5344CB8AC3E}">
        <p14:creationId xmlns:p14="http://schemas.microsoft.com/office/powerpoint/2010/main" val="37340818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Steps to Secure EHRs</a:t>
            </a:r>
          </a:p>
        </p:txBody>
      </p:sp>
      <p:sp>
        <p:nvSpPr>
          <p:cNvPr id="33795" name="Content Placeholder 5"/>
          <p:cNvSpPr>
            <a:spLocks noGrp="1"/>
          </p:cNvSpPr>
          <p:nvPr>
            <p:ph type="body" sz="quarter" idx="10"/>
          </p:nvPr>
        </p:nvSpPr>
        <p:spPr>
          <a:xfrm>
            <a:off x="406626" y="2133599"/>
            <a:ext cx="9156474" cy="5374548"/>
          </a:xfrm>
        </p:spPr>
        <p:txBody>
          <a:bodyPr/>
          <a:lstStyle/>
          <a:p>
            <a:pPr>
              <a:spcAft>
                <a:spcPts val="1200"/>
              </a:spcAft>
            </a:pPr>
            <a:r>
              <a:rPr lang="en-US" altLang="en-US" dirty="0"/>
              <a:t>Web environment considerations</a:t>
            </a:r>
          </a:p>
          <a:p>
            <a:pPr lvl="1">
              <a:spcAft>
                <a:spcPts val="1200"/>
              </a:spcAft>
            </a:pPr>
            <a:r>
              <a:rPr lang="en-US" altLang="en-US" dirty="0"/>
              <a:t>Implement HTTPS* for all web transactions</a:t>
            </a:r>
          </a:p>
          <a:p>
            <a:pPr lvl="1">
              <a:spcAft>
                <a:spcPts val="1200"/>
              </a:spcAft>
            </a:pPr>
            <a:r>
              <a:rPr lang="en-US" altLang="en-US" dirty="0"/>
              <a:t>Validate all data entered in web forms</a:t>
            </a:r>
          </a:p>
          <a:p>
            <a:pPr lvl="1">
              <a:spcAft>
                <a:spcPts val="1200"/>
              </a:spcAft>
            </a:pPr>
            <a:r>
              <a:rPr lang="en-US" altLang="en-US" dirty="0"/>
              <a:t>Perform regular audits of access and changes</a:t>
            </a:r>
          </a:p>
          <a:p>
            <a:pPr>
              <a:spcAft>
                <a:spcPts val="1200"/>
              </a:spcAft>
            </a:pPr>
            <a:r>
              <a:rPr lang="en-US" altLang="en-US" dirty="0"/>
              <a:t>Implement redundant devices</a:t>
            </a:r>
          </a:p>
          <a:p>
            <a:pPr lvl="1">
              <a:spcAft>
                <a:spcPts val="1200"/>
              </a:spcAft>
            </a:pPr>
            <a:r>
              <a:rPr lang="en-US" altLang="en-US" dirty="0"/>
              <a:t>Ensure that devices are available as expected</a:t>
            </a:r>
          </a:p>
          <a:p>
            <a:pPr lvl="1">
              <a:spcAft>
                <a:spcPts val="1200"/>
              </a:spcAft>
            </a:pPr>
            <a:r>
              <a:rPr lang="en-US" altLang="en-US" dirty="0"/>
              <a:t>Load-balance heavily used hardware devices</a:t>
            </a:r>
          </a:p>
          <a:p>
            <a:pPr lvl="1">
              <a:spcAft>
                <a:spcPts val="1200"/>
              </a:spcAft>
            </a:pPr>
            <a:endParaRPr lang="en-US" altLang="en-US" dirty="0"/>
          </a:p>
          <a:p>
            <a:pPr marL="347662" lvl="1" indent="0">
              <a:spcAft>
                <a:spcPts val="1200"/>
              </a:spcAft>
              <a:buNone/>
            </a:pPr>
            <a:r>
              <a:rPr lang="en-US" altLang="en-US" sz="1800" dirty="0"/>
              <a:t>* “HTTPS” (Hyper Text Transfer Protocol Secure) signifies that communications between the browser and the website are encrypted.</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16</a:t>
            </a:fld>
            <a:endParaRPr lang="en-US" dirty="0"/>
          </a:p>
        </p:txBody>
      </p:sp>
    </p:spTree>
    <p:custDataLst>
      <p:tags r:id="rId1"/>
    </p:custDataLst>
    <p:extLst>
      <p:ext uri="{BB962C8B-B14F-4D97-AF65-F5344CB8AC3E}">
        <p14:creationId xmlns:p14="http://schemas.microsoft.com/office/powerpoint/2010/main" val="17083425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Steps to Secure EHRs</a:t>
            </a:r>
          </a:p>
        </p:txBody>
      </p:sp>
      <p:sp>
        <p:nvSpPr>
          <p:cNvPr id="33795" name="Content Placeholder 5"/>
          <p:cNvSpPr>
            <a:spLocks noGrp="1"/>
          </p:cNvSpPr>
          <p:nvPr>
            <p:ph type="body" sz="quarter" idx="10"/>
          </p:nvPr>
        </p:nvSpPr>
        <p:spPr/>
        <p:txBody>
          <a:bodyPr/>
          <a:lstStyle/>
          <a:p>
            <a:pPr>
              <a:spcAft>
                <a:spcPts val="1200"/>
              </a:spcAft>
            </a:pPr>
            <a:r>
              <a:rPr lang="en-US" altLang="en-US" dirty="0"/>
              <a:t>Prosecute security violations vigorously</a:t>
            </a:r>
          </a:p>
          <a:p>
            <a:pPr>
              <a:spcAft>
                <a:spcPts val="1200"/>
              </a:spcAft>
            </a:pPr>
            <a:r>
              <a:rPr lang="en-US" altLang="en-US" dirty="0"/>
              <a:t>Back up EHR data with secure storage</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17</a:t>
            </a:fld>
            <a:endParaRPr lang="en-US" dirty="0"/>
          </a:p>
        </p:txBody>
      </p:sp>
    </p:spTree>
    <p:custDataLst>
      <p:tags r:id="rId1"/>
    </p:custDataLst>
    <p:extLst>
      <p:ext uri="{BB962C8B-B14F-4D97-AF65-F5344CB8AC3E}">
        <p14:creationId xmlns:p14="http://schemas.microsoft.com/office/powerpoint/2010/main" val="40191818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06626" y="-28576"/>
            <a:ext cx="9159073" cy="657424"/>
          </a:xfrm>
        </p:spPr>
        <p:txBody>
          <a:bodyPr/>
          <a:lstStyle/>
          <a:p>
            <a:r>
              <a:rPr lang="en-US" altLang="en-US" dirty="0"/>
              <a:t>Free Online Personal Health Record Systems</a:t>
            </a:r>
          </a:p>
        </p:txBody>
      </p:sp>
      <p:sp>
        <p:nvSpPr>
          <p:cNvPr id="30723" name="Content Placeholder 5"/>
          <p:cNvSpPr>
            <a:spLocks noGrp="1"/>
          </p:cNvSpPr>
          <p:nvPr>
            <p:ph type="body" sz="quarter" idx="10"/>
          </p:nvPr>
        </p:nvSpPr>
        <p:spPr>
          <a:xfrm>
            <a:off x="406626" y="2133600"/>
            <a:ext cx="9156474" cy="2590800"/>
          </a:xfrm>
        </p:spPr>
        <p:txBody>
          <a:bodyPr/>
          <a:lstStyle/>
          <a:p>
            <a:pPr>
              <a:spcAft>
                <a:spcPts val="1200"/>
              </a:spcAft>
            </a:pPr>
            <a:r>
              <a:rPr lang="en-US" altLang="en-US" dirty="0"/>
              <a:t>Personal health records maintained by individuals</a:t>
            </a:r>
          </a:p>
          <a:p>
            <a:pPr>
              <a:spcAft>
                <a:spcPts val="1200"/>
              </a:spcAft>
            </a:pPr>
            <a:r>
              <a:rPr lang="en-US" altLang="en-US" dirty="0"/>
              <a:t>Resources  </a:t>
            </a:r>
          </a:p>
          <a:p>
            <a:pPr lvl="1">
              <a:spcAft>
                <a:spcPts val="1200"/>
              </a:spcAft>
            </a:pPr>
            <a:r>
              <a:rPr lang="en-US" altLang="en-US" dirty="0"/>
              <a:t>Microsoft HealthVault: </a:t>
            </a:r>
            <a:r>
              <a:rPr lang="en-US" altLang="en-US" dirty="0">
                <a:hlinkClick r:id="rId4" tooltip="URL for referenced source"/>
              </a:rPr>
              <a:t>www.healthvault.com/ </a:t>
            </a:r>
            <a:endParaRPr lang="en-US" altLang="en-US" dirty="0"/>
          </a:p>
          <a:p>
            <a:pPr lvl="1">
              <a:spcAft>
                <a:spcPts val="1200"/>
              </a:spcAft>
            </a:pPr>
            <a:r>
              <a:rPr lang="en-US" altLang="en-US" dirty="0"/>
              <a:t>WebMD Health Manager: </a:t>
            </a:r>
            <a:r>
              <a:rPr lang="en-US" altLang="en-US" dirty="0">
                <a:hlinkClick r:id="rId5" tooltip="URL for referenced source"/>
              </a:rPr>
              <a:t>http://www.webmd.com/phr </a:t>
            </a:r>
            <a:endParaRPr lang="en-US" alt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18</a:t>
            </a:fld>
            <a:endParaRPr lang="en-US" dirty="0"/>
          </a:p>
        </p:txBody>
      </p:sp>
    </p:spTree>
    <p:custDataLst>
      <p:tags r:id="rId1"/>
    </p:custDataLst>
    <p:extLst>
      <p:ext uri="{BB962C8B-B14F-4D97-AF65-F5344CB8AC3E}">
        <p14:creationId xmlns:p14="http://schemas.microsoft.com/office/powerpoint/2010/main" val="1753634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Ethical Behavior Online</a:t>
            </a:r>
          </a:p>
        </p:txBody>
      </p:sp>
      <p:sp>
        <p:nvSpPr>
          <p:cNvPr id="19459" name="Content Placeholder 2"/>
          <p:cNvSpPr>
            <a:spLocks noGrp="1"/>
          </p:cNvSpPr>
          <p:nvPr>
            <p:ph type="body" sz="quarter" idx="10"/>
          </p:nvPr>
        </p:nvSpPr>
        <p:spPr/>
        <p:txBody>
          <a:bodyPr/>
          <a:lstStyle/>
          <a:p>
            <a:pPr>
              <a:spcAft>
                <a:spcPts val="1200"/>
              </a:spcAft>
            </a:pPr>
            <a:r>
              <a:rPr lang="en-US" altLang="en-US" dirty="0"/>
              <a:t>Mistakes happen</a:t>
            </a:r>
          </a:p>
          <a:p>
            <a:pPr>
              <a:spcAft>
                <a:spcPts val="1200"/>
              </a:spcAft>
            </a:pPr>
            <a:r>
              <a:rPr lang="en-US" altLang="en-US" dirty="0"/>
              <a:t>Need to know versus want to know</a:t>
            </a:r>
          </a:p>
          <a:p>
            <a:pPr>
              <a:spcAft>
                <a:spcPts val="1200"/>
              </a:spcAft>
            </a:pPr>
            <a:r>
              <a:rPr lang="en-US" altLang="en-US" dirty="0"/>
              <a:t>Online ratings</a:t>
            </a:r>
          </a:p>
          <a:p>
            <a:pPr>
              <a:spcAft>
                <a:spcPts val="1200"/>
              </a:spcAft>
            </a:pPr>
            <a:r>
              <a:rPr lang="en-US" altLang="en-US" dirty="0"/>
              <a:t>Data breaches</a:t>
            </a:r>
          </a:p>
        </p:txBody>
      </p:sp>
      <p:sp>
        <p:nvSpPr>
          <p:cNvPr id="4" name="Slide Number Placeholder 3"/>
          <p:cNvSpPr>
            <a:spLocks noGrp="1"/>
          </p:cNvSpPr>
          <p:nvPr>
            <p:ph type="sldNum" sz="quarter" idx="12"/>
          </p:nvPr>
        </p:nvSpPr>
        <p:spPr/>
        <p:txBody>
          <a:bodyPr/>
          <a:lstStyle/>
          <a:p>
            <a:fld id="{F3BF8891-5E06-46C2-89A4-6DB85D39BA35}" type="slidenum">
              <a:rPr lang="en-US" smtClean="0"/>
              <a:pPr/>
              <a:t>19</a:t>
            </a:fld>
            <a:endParaRPr lang="en-US" dirty="0"/>
          </a:p>
        </p:txBody>
      </p:sp>
    </p:spTree>
    <p:custDataLst>
      <p:tags r:id="rId1"/>
    </p:custDataLst>
    <p:extLst>
      <p:ext uri="{BB962C8B-B14F-4D97-AF65-F5344CB8AC3E}">
        <p14:creationId xmlns:p14="http://schemas.microsoft.com/office/powerpoint/2010/main" val="210941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Privacy, Security, and Confidentiality</a:t>
            </a:r>
          </a:p>
        </p:txBody>
      </p:sp>
      <p:sp>
        <p:nvSpPr>
          <p:cNvPr id="18435" name="Text Placeholder 3"/>
          <p:cNvSpPr>
            <a:spLocks noGrp="1"/>
          </p:cNvSpPr>
          <p:nvPr>
            <p:ph type="body" sz="quarter" idx="10"/>
          </p:nvPr>
        </p:nvSpPr>
        <p:spPr/>
        <p:txBody>
          <a:bodyPr/>
          <a:lstStyle/>
          <a:p>
            <a:pPr lvl="0">
              <a:spcAft>
                <a:spcPts val="1200"/>
              </a:spcAft>
            </a:pPr>
            <a:r>
              <a:rPr lang="en-US" dirty="0"/>
              <a:t>Explain security and privacy concerns associated with electronic health records (EHRs) </a:t>
            </a:r>
          </a:p>
          <a:p>
            <a:pPr lvl="0">
              <a:spcAft>
                <a:spcPts val="1200"/>
              </a:spcAft>
            </a:pPr>
            <a:r>
              <a:rPr lang="en-US" dirty="0"/>
              <a:t>Describe security safeguards used for healthcare applications</a:t>
            </a:r>
          </a:p>
          <a:p>
            <a:pPr lvl="0">
              <a:spcAft>
                <a:spcPts val="1200"/>
              </a:spcAft>
            </a:pPr>
            <a:r>
              <a:rPr lang="en-US" dirty="0"/>
              <a:t>Provide the basics of ethical behavior online </a:t>
            </a:r>
          </a:p>
        </p:txBody>
      </p:sp>
      <p:sp>
        <p:nvSpPr>
          <p:cNvPr id="2" name="Text Placeholder 1">
            <a:extLst>
              <a:ext uri="{FF2B5EF4-FFF2-40B4-BE49-F238E27FC236}">
                <a16:creationId xmlns:a16="http://schemas.microsoft.com/office/drawing/2014/main" id="{BEF9500D-76AA-424D-B176-8A5FDC4D3D03}"/>
              </a:ext>
            </a:extLst>
          </p:cNvPr>
          <p:cNvSpPr>
            <a:spLocks noGrp="1"/>
          </p:cNvSpPr>
          <p:nvPr>
            <p:ph type="body" sz="quarter" idx="11"/>
          </p:nvPr>
        </p:nvSpPr>
        <p:spPr/>
        <p:txBody>
          <a:bodyPr/>
          <a:lstStyle/>
          <a:p>
            <a:r>
              <a:rPr lang="en-US" altLang="en-US" b="1" dirty="0"/>
              <a:t>Learning Objectives</a:t>
            </a:r>
            <a:endParaRPr lang="en-US" b="1"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2</a:t>
            </a:fld>
            <a:endParaRPr lang="en-US" dirty="0"/>
          </a:p>
        </p:txBody>
      </p:sp>
    </p:spTree>
    <p:custDataLst>
      <p:tags r:id="rId1"/>
    </p:custDataLst>
    <p:extLst>
      <p:ext uri="{BB962C8B-B14F-4D97-AF65-F5344CB8AC3E}">
        <p14:creationId xmlns:p14="http://schemas.microsoft.com/office/powerpoint/2010/main" val="3992097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95336" y="554425"/>
            <a:ext cx="9159073" cy="657424"/>
          </a:xfrm>
        </p:spPr>
        <p:txBody>
          <a:bodyPr/>
          <a:lstStyle/>
          <a:p>
            <a:r>
              <a:rPr lang="en-US" altLang="en-US" dirty="0"/>
              <a:t>Privacy, Security, and Confidentiality</a:t>
            </a:r>
          </a:p>
        </p:txBody>
      </p:sp>
      <p:sp>
        <p:nvSpPr>
          <p:cNvPr id="34819" name="Content Placeholder 2"/>
          <p:cNvSpPr>
            <a:spLocks noGrp="1"/>
          </p:cNvSpPr>
          <p:nvPr>
            <p:ph type="body" sz="quarter" idx="10"/>
          </p:nvPr>
        </p:nvSpPr>
        <p:spPr/>
        <p:txBody>
          <a:bodyPr/>
          <a:lstStyle/>
          <a:p>
            <a:pPr lvl="0">
              <a:spcAft>
                <a:spcPts val="1200"/>
              </a:spcAft>
            </a:pPr>
            <a:r>
              <a:rPr lang="en-US" dirty="0"/>
              <a:t>Explained security and privacy concerns associated with EHRs</a:t>
            </a:r>
          </a:p>
          <a:p>
            <a:pPr lvl="0">
              <a:spcAft>
                <a:spcPts val="1200"/>
              </a:spcAft>
            </a:pPr>
            <a:r>
              <a:rPr lang="en-US" dirty="0"/>
              <a:t>Described security safeguards used for healthcare applications </a:t>
            </a:r>
          </a:p>
          <a:p>
            <a:pPr lvl="0">
              <a:spcAft>
                <a:spcPts val="1200"/>
              </a:spcAft>
            </a:pPr>
            <a:r>
              <a:rPr lang="en-US" dirty="0"/>
              <a:t>Provided basics of ethical behavior when online </a:t>
            </a:r>
          </a:p>
        </p:txBody>
      </p:sp>
      <p:sp>
        <p:nvSpPr>
          <p:cNvPr id="2" name="Text Placeholder 1">
            <a:extLst>
              <a:ext uri="{FF2B5EF4-FFF2-40B4-BE49-F238E27FC236}">
                <a16:creationId xmlns:a16="http://schemas.microsoft.com/office/drawing/2014/main" id="{B574EA7D-B6DE-6546-947E-5B435AC0E1F7}"/>
              </a:ext>
            </a:extLst>
          </p:cNvPr>
          <p:cNvSpPr>
            <a:spLocks noGrp="1"/>
          </p:cNvSpPr>
          <p:nvPr>
            <p:ph type="body" sz="quarter" idx="11"/>
          </p:nvPr>
        </p:nvSpPr>
        <p:spPr/>
        <p:txBody>
          <a:bodyPr/>
          <a:lstStyle/>
          <a:p>
            <a:r>
              <a:rPr lang="en-US" altLang="en-US" b="1" dirty="0"/>
              <a:t>Summary</a:t>
            </a:r>
            <a:endParaRPr lang="en-US" b="1"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20</a:t>
            </a:fld>
            <a:endParaRPr lang="en-US" dirty="0"/>
          </a:p>
        </p:txBody>
      </p:sp>
    </p:spTree>
    <p:custDataLst>
      <p:tags r:id="rId1"/>
    </p:custDataLst>
    <p:extLst>
      <p:ext uri="{BB962C8B-B14F-4D97-AF65-F5344CB8AC3E}">
        <p14:creationId xmlns:p14="http://schemas.microsoft.com/office/powerpoint/2010/main" val="20417147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Privacy, Security, and Confidentiality</a:t>
            </a:r>
          </a:p>
        </p:txBody>
      </p:sp>
      <p:sp>
        <p:nvSpPr>
          <p:cNvPr id="2" name="Text Placeholder 1">
            <a:extLst>
              <a:ext uri="{FF2B5EF4-FFF2-40B4-BE49-F238E27FC236}">
                <a16:creationId xmlns:a16="http://schemas.microsoft.com/office/drawing/2014/main" id="{3A93A365-A91B-8640-8097-89F4351BA876}"/>
              </a:ext>
            </a:extLst>
          </p:cNvPr>
          <p:cNvSpPr>
            <a:spLocks noGrp="1"/>
          </p:cNvSpPr>
          <p:nvPr>
            <p:ph type="body" sz="quarter" idx="15"/>
          </p:nvPr>
        </p:nvSpPr>
        <p:spPr/>
        <p:txBody>
          <a:bodyPr/>
          <a:lstStyle/>
          <a:p>
            <a:r>
              <a:rPr lang="en-US" altLang="en-US" b="1" dirty="0"/>
              <a:t>References</a:t>
            </a:r>
            <a:endParaRPr lang="en-US" b="1" dirty="0"/>
          </a:p>
        </p:txBody>
      </p:sp>
      <p:sp>
        <p:nvSpPr>
          <p:cNvPr id="3" name="Content Placeholder 2">
            <a:extLst>
              <a:ext uri="{FF2B5EF4-FFF2-40B4-BE49-F238E27FC236}">
                <a16:creationId xmlns:a16="http://schemas.microsoft.com/office/drawing/2014/main" id="{067484A5-C1D8-9F40-A4E7-0AA01FEFD1B4}"/>
              </a:ext>
            </a:extLst>
          </p:cNvPr>
          <p:cNvSpPr>
            <a:spLocks noGrp="1"/>
          </p:cNvSpPr>
          <p:nvPr>
            <p:ph sz="quarter" idx="14"/>
          </p:nvPr>
        </p:nvSpPr>
        <p:spPr>
          <a:xfrm>
            <a:off x="417915" y="1769781"/>
            <a:ext cx="9351109" cy="5946605"/>
          </a:xfrm>
        </p:spPr>
        <p:txBody>
          <a:bodyPr/>
          <a:lstStyle/>
          <a:p>
            <a:pPr marL="0" indent="0">
              <a:lnSpc>
                <a:spcPct val="110000"/>
              </a:lnSpc>
              <a:spcAft>
                <a:spcPts val="600"/>
              </a:spcAft>
            </a:pPr>
            <a:r>
              <a:rPr lang="en-US" sz="1800" dirty="0"/>
              <a:t>Dyer, K. A. (2011). Ethical challenges of medicine and health on the internet: A review. </a:t>
            </a:r>
            <a:r>
              <a:rPr lang="en-US" sz="1800" i="1" dirty="0"/>
              <a:t>Journal of Medical Internet Research, 3</a:t>
            </a:r>
            <a:r>
              <a:rPr lang="en-US" sz="1800" dirty="0"/>
              <a:t>(2), e23. Retrieved from </a:t>
            </a:r>
            <a:r>
              <a:rPr lang="en-US" sz="1800" dirty="0">
                <a:hlinkClick r:id="rId4"/>
              </a:rPr>
              <a:t>http://</a:t>
            </a:r>
            <a:r>
              <a:rPr lang="en-US" sz="1800" dirty="0" err="1">
                <a:hlinkClick r:id="rId4"/>
              </a:rPr>
              <a:t>www.ncbi.nlm.nih.gov</a:t>
            </a:r>
            <a:r>
              <a:rPr lang="en-US" sz="1800" dirty="0">
                <a:hlinkClick r:id="rId4"/>
              </a:rPr>
              <a:t>/</a:t>
            </a:r>
            <a:r>
              <a:rPr lang="en-US" sz="1800" dirty="0" err="1">
                <a:hlinkClick r:id="rId4"/>
              </a:rPr>
              <a:t>pmc</a:t>
            </a:r>
            <a:r>
              <a:rPr lang="en-US" sz="1800" dirty="0">
                <a:hlinkClick r:id="rId4"/>
              </a:rPr>
              <a:t>/articles/PMC1761893/ </a:t>
            </a:r>
            <a:endParaRPr lang="en-US" sz="1800" dirty="0"/>
          </a:p>
          <a:p>
            <a:pPr marL="0" indent="0">
              <a:lnSpc>
                <a:spcPct val="110000"/>
              </a:lnSpc>
              <a:spcAft>
                <a:spcPts val="600"/>
              </a:spcAft>
            </a:pPr>
            <a:r>
              <a:rPr lang="en-US" sz="1800" dirty="0"/>
              <a:t>Fox, E., </a:t>
            </a:r>
            <a:r>
              <a:rPr lang="en-US" sz="1800" dirty="0" err="1"/>
              <a:t>Crigger</a:t>
            </a:r>
            <a:r>
              <a:rPr lang="en-US" sz="1800" dirty="0"/>
              <a:t>, B-J., </a:t>
            </a:r>
            <a:r>
              <a:rPr lang="en-US" sz="1800" dirty="0" err="1"/>
              <a:t>Bottrell</a:t>
            </a:r>
            <a:r>
              <a:rPr lang="en-US" sz="1800" dirty="0"/>
              <a:t>, M., &amp; </a:t>
            </a:r>
            <a:r>
              <a:rPr lang="en-US" sz="1800" dirty="0" err="1"/>
              <a:t>Bauck</a:t>
            </a:r>
            <a:r>
              <a:rPr lang="en-US" sz="1800" dirty="0"/>
              <a:t>, P. (n.d.). </a:t>
            </a:r>
            <a:r>
              <a:rPr lang="en-US" sz="1800" i="1" dirty="0"/>
              <a:t>Improving ethics quality in health care. </a:t>
            </a:r>
            <a:r>
              <a:rPr lang="en-US" sz="1800" dirty="0"/>
              <a:t>Washington, DC: National Center for Ethics in Health Care. Retrieved from </a:t>
            </a:r>
            <a:r>
              <a:rPr lang="en-US" sz="1800" dirty="0">
                <a:hlinkClick r:id="rId5"/>
              </a:rPr>
              <a:t>http://www.ethics.va.gov/elprimer.pdf </a:t>
            </a:r>
            <a:endParaRPr lang="en-US" sz="1800" dirty="0"/>
          </a:p>
          <a:p>
            <a:pPr marL="0" indent="0">
              <a:lnSpc>
                <a:spcPct val="110000"/>
              </a:lnSpc>
              <a:spcAft>
                <a:spcPts val="600"/>
              </a:spcAft>
            </a:pPr>
            <a:r>
              <a:rPr lang="en-US" sz="1800" dirty="0" err="1"/>
              <a:t>Greysen</a:t>
            </a:r>
            <a:r>
              <a:rPr lang="en-US" sz="1800" dirty="0"/>
              <a:t>, S. R., Kind, T., &amp;  Chretien, K. C. (2010). Online professionalism and the mirror of social media. </a:t>
            </a:r>
            <a:r>
              <a:rPr lang="en-US" sz="1800" i="1" dirty="0"/>
              <a:t>Journal of General Internal Medicine, 25</a:t>
            </a:r>
            <a:r>
              <a:rPr lang="en-US" sz="1800" dirty="0"/>
              <a:t>(11), 1227-1229. Retrieved from </a:t>
            </a:r>
            <a:r>
              <a:rPr lang="en-US" sz="1800" dirty="0">
                <a:hlinkClick r:id="rId6" tooltip="URL for referenced source"/>
              </a:rPr>
              <a:t>http://link.springer.com/article/10.1007/s11606-010-1447-1</a:t>
            </a:r>
            <a:endParaRPr lang="en-US" sz="1800" dirty="0"/>
          </a:p>
          <a:p>
            <a:pPr marL="0" indent="0">
              <a:lnSpc>
                <a:spcPct val="110000"/>
              </a:lnSpc>
              <a:spcAft>
                <a:spcPts val="600"/>
              </a:spcAft>
            </a:pPr>
            <a:r>
              <a:rPr lang="en-US" altLang="en-US" sz="1800" dirty="0"/>
              <a:t>Health and Human Services. (2007). HHS announces project to help 3.6 million consumers reap benefits of electronic health records. Retrieved from </a:t>
            </a:r>
            <a:r>
              <a:rPr lang="en-US" altLang="en-US" sz="1800" dirty="0">
                <a:hlinkClick r:id="rId7" tooltip="URL for referenced source"/>
              </a:rPr>
              <a:t>http://www.hhs.gov/news/press/2007pres/10/pr20071030a.html</a:t>
            </a:r>
            <a:r>
              <a:rPr lang="en-US" altLang="en-US" sz="1800" dirty="0"/>
              <a:t> </a:t>
            </a:r>
          </a:p>
          <a:p>
            <a:pPr marL="0" indent="0">
              <a:lnSpc>
                <a:spcPct val="110000"/>
              </a:lnSpc>
              <a:spcAft>
                <a:spcPts val="600"/>
              </a:spcAft>
            </a:pPr>
            <a:r>
              <a:rPr lang="en-US" altLang="en-US" sz="1800" dirty="0"/>
              <a:t>Informatics Professor. (2010, May). Meaningful use: A highly useful construct for informatics. Retrieved from </a:t>
            </a:r>
            <a:r>
              <a:rPr lang="en-US" altLang="en-US" sz="1800" dirty="0">
                <a:hlinkClick r:id="rId8" tooltip="URL for referenced source"/>
              </a:rPr>
              <a:t>http://informaticsprofessor.blogspot.com/2010/05/meaningful-use-highly-useful-construct.html</a:t>
            </a:r>
            <a:endParaRPr lang="en-US" altLang="en-US" sz="1800" dirty="0"/>
          </a:p>
          <a:p>
            <a:endParaRPr lang="en-US" dirty="0"/>
          </a:p>
        </p:txBody>
      </p:sp>
      <p:sp>
        <p:nvSpPr>
          <p:cNvPr id="8" name="Slide Number Placeholder 7"/>
          <p:cNvSpPr>
            <a:spLocks noGrp="1"/>
          </p:cNvSpPr>
          <p:nvPr>
            <p:ph type="sldNum" sz="quarter" idx="16"/>
          </p:nvPr>
        </p:nvSpPr>
        <p:spPr/>
        <p:txBody>
          <a:bodyPr/>
          <a:lstStyle/>
          <a:p>
            <a:fld id="{F3BF8891-5E06-46C2-89A4-6DB85D39BA35}" type="slidenum">
              <a:rPr lang="en-US" smtClean="0"/>
              <a:pPr/>
              <a:t>21</a:t>
            </a:fld>
            <a:endParaRPr lang="en-US" dirty="0"/>
          </a:p>
        </p:txBody>
      </p:sp>
    </p:spTree>
    <p:custDataLst>
      <p:tags r:id="rId1"/>
    </p:custDataLst>
    <p:extLst>
      <p:ext uri="{BB962C8B-B14F-4D97-AF65-F5344CB8AC3E}">
        <p14:creationId xmlns:p14="http://schemas.microsoft.com/office/powerpoint/2010/main" val="27164934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Privacy, Security, and Confidentiality</a:t>
            </a:r>
          </a:p>
        </p:txBody>
      </p:sp>
      <p:sp>
        <p:nvSpPr>
          <p:cNvPr id="3" name="Text Placeholder 2">
            <a:extLst>
              <a:ext uri="{FF2B5EF4-FFF2-40B4-BE49-F238E27FC236}">
                <a16:creationId xmlns:a16="http://schemas.microsoft.com/office/drawing/2014/main" id="{01B535C1-6115-5244-8582-96B175457E9C}"/>
              </a:ext>
            </a:extLst>
          </p:cNvPr>
          <p:cNvSpPr>
            <a:spLocks noGrp="1"/>
          </p:cNvSpPr>
          <p:nvPr>
            <p:ph type="body" sz="quarter" idx="15"/>
          </p:nvPr>
        </p:nvSpPr>
        <p:spPr/>
        <p:txBody>
          <a:bodyPr/>
          <a:lstStyle/>
          <a:p>
            <a:r>
              <a:rPr lang="en-US" altLang="en-US" dirty="0"/>
              <a:t>References</a:t>
            </a:r>
            <a:endParaRPr lang="en-US" dirty="0"/>
          </a:p>
        </p:txBody>
      </p:sp>
      <p:sp>
        <p:nvSpPr>
          <p:cNvPr id="2" name="Content Placeholder 1">
            <a:extLst>
              <a:ext uri="{FF2B5EF4-FFF2-40B4-BE49-F238E27FC236}">
                <a16:creationId xmlns:a16="http://schemas.microsoft.com/office/drawing/2014/main" id="{AB23E502-5A76-1147-96B2-83D874D850E4}"/>
              </a:ext>
            </a:extLst>
          </p:cNvPr>
          <p:cNvSpPr>
            <a:spLocks noGrp="1"/>
          </p:cNvSpPr>
          <p:nvPr>
            <p:ph sz="quarter" idx="14"/>
          </p:nvPr>
        </p:nvSpPr>
        <p:spPr>
          <a:xfrm>
            <a:off x="417915" y="1769782"/>
            <a:ext cx="9351109" cy="4752462"/>
          </a:xfrm>
        </p:spPr>
        <p:txBody>
          <a:bodyPr/>
          <a:lstStyle/>
          <a:p>
            <a:pPr marL="0" indent="0">
              <a:lnSpc>
                <a:spcPct val="110000"/>
              </a:lnSpc>
              <a:spcAft>
                <a:spcPts val="600"/>
              </a:spcAft>
            </a:pPr>
            <a:r>
              <a:rPr lang="en-US" sz="1800" dirty="0"/>
              <a:t>Kraus, R. (2004). Ethical and legal considerations for providers of mental health services online. In </a:t>
            </a:r>
            <a:r>
              <a:rPr lang="en-US" sz="1800" i="1" dirty="0"/>
              <a:t>Online counseling, 2nd ed.: A handbook for mental health professionals</a:t>
            </a:r>
            <a:r>
              <a:rPr lang="en-US" sz="1800" dirty="0"/>
              <a:t>. San Diego, CA: Elsevier Academic Press. </a:t>
            </a:r>
            <a:endParaRPr lang="en-US" altLang="en-US" sz="1800" dirty="0"/>
          </a:p>
          <a:p>
            <a:pPr marL="0" indent="0">
              <a:lnSpc>
                <a:spcPct val="110000"/>
              </a:lnSpc>
              <a:spcAft>
                <a:spcPts val="600"/>
              </a:spcAft>
            </a:pPr>
            <a:r>
              <a:rPr lang="en-US" altLang="en-US" sz="1800" dirty="0"/>
              <a:t>Wikipedia. (2010). Electronic health record. Retrieved from </a:t>
            </a:r>
            <a:r>
              <a:rPr lang="en-US" altLang="en-US" sz="1800" dirty="0">
                <a:hlinkClick r:id="rId4" tooltip="URL for referenced source"/>
              </a:rPr>
              <a:t>http://en.wikipedia.org/wiki/Electronic_health_record</a:t>
            </a:r>
            <a:endParaRPr lang="en-US" altLang="en-US" sz="1800" dirty="0"/>
          </a:p>
          <a:p>
            <a:pPr marL="0" indent="0">
              <a:lnSpc>
                <a:spcPct val="110000"/>
              </a:lnSpc>
              <a:spcAft>
                <a:spcPts val="600"/>
              </a:spcAft>
            </a:pPr>
            <a:r>
              <a:rPr lang="en-US" altLang="en-US" sz="1800" dirty="0"/>
              <a:t>Wikipedia. (2010). Electronic medical record. Retrieved from </a:t>
            </a:r>
            <a:r>
              <a:rPr lang="en-US" altLang="en-US" sz="1800" dirty="0">
                <a:hlinkClick r:id="rId5" tooltip="URL for referenced source"/>
              </a:rPr>
              <a:t>http://en.wikipedia.org/wiki/Electronic_medical_record</a:t>
            </a:r>
            <a:endParaRPr lang="en-US" altLang="en-US" sz="1800" dirty="0"/>
          </a:p>
          <a:p>
            <a:pPr marL="0" indent="0">
              <a:lnSpc>
                <a:spcPct val="110000"/>
              </a:lnSpc>
              <a:spcAft>
                <a:spcPts val="600"/>
              </a:spcAft>
            </a:pPr>
            <a:r>
              <a:rPr lang="en-US" altLang="en-US" sz="1800" dirty="0"/>
              <a:t>Wikipedia. (2010). Network security. Retrieved from </a:t>
            </a:r>
            <a:r>
              <a:rPr lang="en-US" altLang="en-US" sz="1800" dirty="0">
                <a:hlinkClick r:id="rId6" tooltip="URL for referenced source"/>
              </a:rPr>
              <a:t>http://en.wikipedia.org/wiki/Network_security</a:t>
            </a:r>
            <a:r>
              <a:rPr lang="en-US" altLang="en-US" sz="1800" dirty="0"/>
              <a:t> </a:t>
            </a:r>
          </a:p>
          <a:p>
            <a:pPr marL="0" indent="0">
              <a:lnSpc>
                <a:spcPct val="110000"/>
              </a:lnSpc>
              <a:spcAft>
                <a:spcPts val="600"/>
              </a:spcAft>
            </a:pPr>
            <a:r>
              <a:rPr lang="en-US" altLang="en-US" sz="1800" dirty="0"/>
              <a:t>Wikipedia. (2010). Wireless LAN security. Retrieved from </a:t>
            </a:r>
            <a:r>
              <a:rPr lang="en-US" altLang="en-US" sz="1800" dirty="0">
                <a:hlinkClick r:id="rId7" tooltip="URL for referenced source"/>
              </a:rPr>
              <a:t>http://en.wikipedia.org/wiki/Wireless_LAN_security</a:t>
            </a:r>
            <a:r>
              <a:rPr lang="en-US" altLang="en-US" sz="1800" dirty="0"/>
              <a:t> </a:t>
            </a:r>
          </a:p>
          <a:p>
            <a:pPr marL="0" indent="0">
              <a:lnSpc>
                <a:spcPct val="110000"/>
              </a:lnSpc>
              <a:spcAft>
                <a:spcPts val="600"/>
              </a:spcAft>
            </a:pPr>
            <a:r>
              <a:rPr lang="en-US" altLang="en-US" sz="1800" dirty="0"/>
              <a:t>Wikipedia. (2010). Wireless security. Retrieved from </a:t>
            </a:r>
            <a:r>
              <a:rPr lang="en-US" altLang="en-US" sz="1800" dirty="0">
                <a:hlinkClick r:id="rId8" tooltip="URL for referenced source"/>
              </a:rPr>
              <a:t>http://en.wikipedia.org/wiki/Wireless_security</a:t>
            </a:r>
            <a:r>
              <a:rPr lang="en-US" altLang="en-US" sz="1800" dirty="0"/>
              <a:t> </a:t>
            </a:r>
          </a:p>
          <a:p>
            <a:pPr marL="0" indent="0">
              <a:lnSpc>
                <a:spcPct val="110000"/>
              </a:lnSpc>
              <a:spcAft>
                <a:spcPts val="600"/>
              </a:spcAft>
            </a:pPr>
            <a:endParaRPr lang="en-US" altLang="en-US" sz="1800" dirty="0"/>
          </a:p>
          <a:p>
            <a:pPr marL="0" indent="0">
              <a:lnSpc>
                <a:spcPct val="110000"/>
              </a:lnSpc>
              <a:spcAft>
                <a:spcPts val="600"/>
              </a:spcAft>
            </a:pPr>
            <a:endParaRPr lang="en-US" altLang="en-US" sz="1800" dirty="0"/>
          </a:p>
          <a:p>
            <a:endParaRPr lang="en-US" dirty="0"/>
          </a:p>
        </p:txBody>
      </p:sp>
      <p:sp>
        <p:nvSpPr>
          <p:cNvPr id="8" name="Slide Number Placeholder 7"/>
          <p:cNvSpPr>
            <a:spLocks noGrp="1"/>
          </p:cNvSpPr>
          <p:nvPr>
            <p:ph type="sldNum" sz="quarter" idx="16"/>
          </p:nvPr>
        </p:nvSpPr>
        <p:spPr/>
        <p:txBody>
          <a:bodyPr/>
          <a:lstStyle/>
          <a:p>
            <a:fld id="{F3BF8891-5E06-46C2-89A4-6DB85D39BA35}" type="slidenum">
              <a:rPr lang="en-US" smtClean="0"/>
              <a:pPr/>
              <a:t>22</a:t>
            </a:fld>
            <a:endParaRPr lang="en-US" dirty="0"/>
          </a:p>
        </p:txBody>
      </p:sp>
    </p:spTree>
    <p:custDataLst>
      <p:tags r:id="rId1"/>
    </p:custDataLst>
    <p:extLst>
      <p:ext uri="{BB962C8B-B14F-4D97-AF65-F5344CB8AC3E}">
        <p14:creationId xmlns:p14="http://schemas.microsoft.com/office/powerpoint/2010/main" val="2099552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767873" y="1394710"/>
            <a:ext cx="8647590" cy="719840"/>
          </a:xfrm>
        </p:spPr>
        <p:txBody>
          <a:bodyPr lIns="0"/>
          <a:lstStyle/>
          <a:p>
            <a:r>
              <a:rPr lang="en-US" altLang="en-US" sz="1200" dirty="0"/>
              <a:t>This material was developed by Oregon Health &amp; Science University, funded by the Department of Health and Human Services, Office of the National Coordinator for Health Information Technology under Award Number 90WT0001.</a:t>
            </a:r>
            <a:endParaRPr lang="en-US" sz="1200" dirty="0"/>
          </a:p>
        </p:txBody>
      </p:sp>
      <p:sp>
        <p:nvSpPr>
          <p:cNvPr id="6"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3099564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Healthcare Applications and Security</a:t>
            </a:r>
          </a:p>
        </p:txBody>
      </p:sp>
      <p:sp>
        <p:nvSpPr>
          <p:cNvPr id="22531" name="Content Placeholder 5"/>
          <p:cNvSpPr>
            <a:spLocks noGrp="1"/>
          </p:cNvSpPr>
          <p:nvPr>
            <p:ph type="body" sz="quarter" idx="10"/>
          </p:nvPr>
        </p:nvSpPr>
        <p:spPr>
          <a:xfrm>
            <a:off x="406626" y="2133600"/>
            <a:ext cx="9156474" cy="4876800"/>
          </a:xfrm>
        </p:spPr>
        <p:txBody>
          <a:bodyPr/>
          <a:lstStyle/>
          <a:p>
            <a:pPr>
              <a:spcAft>
                <a:spcPts val="300"/>
              </a:spcAft>
            </a:pPr>
            <a:r>
              <a:rPr lang="en-US" altLang="en-US" dirty="0"/>
              <a:t>U.S. Government’s stated goal:</a:t>
            </a:r>
          </a:p>
          <a:p>
            <a:pPr lvl="1">
              <a:spcBef>
                <a:spcPts val="0"/>
              </a:spcBef>
              <a:spcAft>
                <a:spcPts val="1200"/>
              </a:spcAft>
            </a:pPr>
            <a:r>
              <a:rPr lang="en-US" altLang="en-US" dirty="0"/>
              <a:t>Most Americans to have access to EHRs by 2014</a:t>
            </a:r>
          </a:p>
          <a:p>
            <a:pPr>
              <a:spcAft>
                <a:spcPts val="300"/>
              </a:spcAft>
            </a:pPr>
            <a:r>
              <a:rPr lang="en-US" altLang="en-US" dirty="0"/>
              <a:t>Why EHRs? </a:t>
            </a:r>
          </a:p>
          <a:p>
            <a:pPr lvl="1">
              <a:spcBef>
                <a:spcPts val="0"/>
              </a:spcBef>
            </a:pPr>
            <a:r>
              <a:rPr lang="en-US" altLang="en-US" dirty="0"/>
              <a:t>Improve quality of care</a:t>
            </a:r>
          </a:p>
          <a:p>
            <a:pPr lvl="1">
              <a:spcBef>
                <a:spcPts val="0"/>
              </a:spcBef>
            </a:pPr>
            <a:r>
              <a:rPr lang="en-US" altLang="en-US" dirty="0"/>
              <a:t>Decrease cost</a:t>
            </a:r>
          </a:p>
          <a:p>
            <a:pPr lvl="1">
              <a:spcBef>
                <a:spcPts val="0"/>
              </a:spcBef>
              <a:spcAft>
                <a:spcPts val="1200"/>
              </a:spcAft>
            </a:pPr>
            <a:r>
              <a:rPr lang="en-US" altLang="en-US" dirty="0"/>
              <a:t>Ensure privacy and security</a:t>
            </a:r>
          </a:p>
          <a:p>
            <a:pPr>
              <a:spcAft>
                <a:spcPts val="300"/>
              </a:spcAft>
            </a:pPr>
            <a:r>
              <a:rPr lang="en-US" altLang="en-US" dirty="0"/>
              <a:t>Outsourcing introduces risk</a:t>
            </a:r>
          </a:p>
          <a:p>
            <a:pPr lvl="1">
              <a:spcBef>
                <a:spcPts val="0"/>
              </a:spcBef>
            </a:pPr>
            <a:r>
              <a:rPr lang="en-US" altLang="en-US" dirty="0"/>
              <a:t>Countries with different cultural values and EHR regulations</a:t>
            </a:r>
          </a:p>
        </p:txBody>
      </p:sp>
      <p:sp>
        <p:nvSpPr>
          <p:cNvPr id="4" name="Slide Number Placeholder 3"/>
          <p:cNvSpPr>
            <a:spLocks noGrp="1"/>
          </p:cNvSpPr>
          <p:nvPr>
            <p:ph type="sldNum" sz="quarter" idx="12"/>
          </p:nvPr>
        </p:nvSpPr>
        <p:spPr/>
        <p:txBody>
          <a:bodyPr/>
          <a:lstStyle/>
          <a:p>
            <a:fld id="{F3BF8891-5E06-46C2-89A4-6DB85D39BA35}" type="slidenum">
              <a:rPr lang="en-US" smtClean="0"/>
              <a:pPr/>
              <a:t>3</a:t>
            </a:fld>
            <a:endParaRPr lang="en-US" dirty="0"/>
          </a:p>
        </p:txBody>
      </p:sp>
    </p:spTree>
    <p:custDataLst>
      <p:tags r:id="rId1"/>
    </p:custDataLst>
    <p:extLst>
      <p:ext uri="{BB962C8B-B14F-4D97-AF65-F5344CB8AC3E}">
        <p14:creationId xmlns:p14="http://schemas.microsoft.com/office/powerpoint/2010/main" val="3019313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a:t>Health Record Security Concerns</a:t>
            </a:r>
            <a:endParaRPr lang="en-US" altLang="en-US" dirty="0"/>
          </a:p>
        </p:txBody>
      </p:sp>
      <p:sp>
        <p:nvSpPr>
          <p:cNvPr id="23555" name="Content Placeholder 5"/>
          <p:cNvSpPr>
            <a:spLocks noGrp="1"/>
          </p:cNvSpPr>
          <p:nvPr>
            <p:ph type="body" sz="quarter" idx="10"/>
          </p:nvPr>
        </p:nvSpPr>
        <p:spPr/>
        <p:txBody>
          <a:bodyPr/>
          <a:lstStyle/>
          <a:p>
            <a:pPr>
              <a:spcAft>
                <a:spcPts val="1200"/>
              </a:spcAft>
            </a:pPr>
            <a:r>
              <a:rPr lang="en-US" altLang="en-US" dirty="0"/>
              <a:t>Incorrect health data recorded</a:t>
            </a:r>
          </a:p>
          <a:p>
            <a:pPr>
              <a:spcAft>
                <a:spcPts val="1200"/>
              </a:spcAft>
            </a:pPr>
            <a:r>
              <a:rPr lang="en-US" altLang="en-US" dirty="0"/>
              <a:t>Job discrimination</a:t>
            </a:r>
          </a:p>
          <a:p>
            <a:pPr>
              <a:spcAft>
                <a:spcPts val="1200"/>
              </a:spcAft>
            </a:pPr>
            <a:r>
              <a:rPr lang="en-US" altLang="en-US" dirty="0"/>
              <a:t>Personal privacy violated</a:t>
            </a:r>
          </a:p>
          <a:p>
            <a:pPr>
              <a:spcAft>
                <a:spcPts val="1200"/>
              </a:spcAft>
            </a:pPr>
            <a:r>
              <a:rPr lang="en-US" altLang="en-US" dirty="0"/>
              <a:t>Sharing of data between providers adds risk</a:t>
            </a:r>
          </a:p>
          <a:p>
            <a:pPr>
              <a:spcAft>
                <a:spcPts val="1200"/>
              </a:spcAft>
            </a:pPr>
            <a:r>
              <a:rPr lang="en-US" altLang="en-US" dirty="0"/>
              <a:t>Use of Internet always introduces risk</a:t>
            </a:r>
          </a:p>
        </p:txBody>
      </p:sp>
      <p:sp>
        <p:nvSpPr>
          <p:cNvPr id="4" name="Slide Number Placeholder 3"/>
          <p:cNvSpPr>
            <a:spLocks noGrp="1"/>
          </p:cNvSpPr>
          <p:nvPr>
            <p:ph type="sldNum" sz="quarter" idx="12"/>
          </p:nvPr>
        </p:nvSpPr>
        <p:spPr/>
        <p:txBody>
          <a:bodyPr/>
          <a:lstStyle/>
          <a:p>
            <a:fld id="{F3BF8891-5E06-46C2-89A4-6DB85D39BA35}" type="slidenum">
              <a:rPr lang="en-US" smtClean="0"/>
              <a:pPr/>
              <a:t>4</a:t>
            </a:fld>
            <a:endParaRPr lang="en-US" dirty="0"/>
          </a:p>
        </p:txBody>
      </p:sp>
    </p:spTree>
    <p:custDataLst>
      <p:tags r:id="rId1"/>
    </p:custDataLst>
    <p:extLst>
      <p:ext uri="{BB962C8B-B14F-4D97-AF65-F5344CB8AC3E}">
        <p14:creationId xmlns:p14="http://schemas.microsoft.com/office/powerpoint/2010/main" val="1209273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What is an EHR system?</a:t>
            </a:r>
          </a:p>
        </p:txBody>
      </p:sp>
      <p:sp>
        <p:nvSpPr>
          <p:cNvPr id="24579" name="Content Placeholder 5"/>
          <p:cNvSpPr>
            <a:spLocks noGrp="1"/>
          </p:cNvSpPr>
          <p:nvPr>
            <p:ph type="body" sz="quarter" idx="10"/>
          </p:nvPr>
        </p:nvSpPr>
        <p:spPr>
          <a:xfrm>
            <a:off x="406626" y="2133600"/>
            <a:ext cx="9156474" cy="3773714"/>
          </a:xfrm>
        </p:spPr>
        <p:txBody>
          <a:bodyPr/>
          <a:lstStyle/>
          <a:p>
            <a:pPr>
              <a:spcAft>
                <a:spcPts val="1200"/>
              </a:spcAft>
            </a:pPr>
            <a:r>
              <a:rPr lang="en-US" altLang="en-US" dirty="0"/>
              <a:t>Collection of health data about the business, patients, doctors, nurses </a:t>
            </a:r>
          </a:p>
          <a:p>
            <a:pPr>
              <a:spcAft>
                <a:spcPts val="1200"/>
              </a:spcAft>
            </a:pPr>
            <a:r>
              <a:rPr lang="en-US" altLang="en-US" dirty="0"/>
              <a:t>Health data stored as records in database system</a:t>
            </a:r>
          </a:p>
          <a:p>
            <a:pPr>
              <a:spcAft>
                <a:spcPts val="1200"/>
              </a:spcAft>
            </a:pPr>
            <a:r>
              <a:rPr lang="en-US" altLang="en-US" dirty="0"/>
              <a:t>Records represent a complete event</a:t>
            </a:r>
          </a:p>
          <a:p>
            <a:pPr lvl="1">
              <a:spcAft>
                <a:spcPts val="1200"/>
              </a:spcAft>
            </a:pPr>
            <a:r>
              <a:rPr lang="en-US" altLang="en-US" dirty="0"/>
              <a:t>Examples:</a:t>
            </a:r>
          </a:p>
          <a:p>
            <a:pPr marL="752475" lvl="2" indent="0">
              <a:spcBef>
                <a:spcPts val="0"/>
              </a:spcBef>
              <a:spcAft>
                <a:spcPts val="1200"/>
              </a:spcAft>
              <a:buNone/>
            </a:pPr>
            <a:r>
              <a:rPr lang="en-US" altLang="en-US" dirty="0"/>
              <a:t>- </a:t>
            </a:r>
            <a:r>
              <a:rPr lang="en-US" altLang="en-US" sz="2000" dirty="0"/>
              <a:t>A patient’s personal information</a:t>
            </a:r>
          </a:p>
          <a:p>
            <a:pPr marL="752475" lvl="2" indent="0">
              <a:spcBef>
                <a:spcPts val="0"/>
              </a:spcBef>
              <a:spcAft>
                <a:spcPts val="1200"/>
              </a:spcAft>
              <a:buNone/>
            </a:pPr>
            <a:r>
              <a:rPr lang="en-US" altLang="en-US" sz="2000" dirty="0"/>
              <a:t>- Reason for office visit</a:t>
            </a:r>
          </a:p>
          <a:p>
            <a:pPr marL="752475" lvl="2" indent="0">
              <a:spcBef>
                <a:spcPts val="0"/>
              </a:spcBef>
              <a:spcAft>
                <a:spcPts val="1200"/>
              </a:spcAft>
              <a:buNone/>
            </a:pPr>
            <a:r>
              <a:rPr lang="en-US" altLang="en-US" sz="2000" dirty="0"/>
              <a:t>- Tests ordered and their results</a:t>
            </a:r>
            <a:endParaRPr lang="en-US" alt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5</a:t>
            </a:fld>
            <a:endParaRPr lang="en-US" dirty="0"/>
          </a:p>
        </p:txBody>
      </p:sp>
    </p:spTree>
    <p:custDataLst>
      <p:tags r:id="rId1"/>
    </p:custDataLst>
    <p:extLst>
      <p:ext uri="{BB962C8B-B14F-4D97-AF65-F5344CB8AC3E}">
        <p14:creationId xmlns:p14="http://schemas.microsoft.com/office/powerpoint/2010/main" val="3219948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EHRs Are … </a:t>
            </a:r>
          </a:p>
        </p:txBody>
      </p:sp>
      <p:sp>
        <p:nvSpPr>
          <p:cNvPr id="25603" name="Content Placeholder 5"/>
          <p:cNvSpPr>
            <a:spLocks noGrp="1"/>
          </p:cNvSpPr>
          <p:nvPr>
            <p:ph type="body" sz="quarter" idx="10"/>
          </p:nvPr>
        </p:nvSpPr>
        <p:spPr/>
        <p:txBody>
          <a:bodyPr/>
          <a:lstStyle/>
          <a:p>
            <a:pPr>
              <a:spcAft>
                <a:spcPts val="1200"/>
              </a:spcAft>
            </a:pPr>
            <a:r>
              <a:rPr lang="en-US" altLang="en-US" dirty="0"/>
              <a:t>Used and maintained by healthcare providers</a:t>
            </a:r>
          </a:p>
          <a:p>
            <a:r>
              <a:rPr lang="en-US" altLang="en-US" dirty="0"/>
              <a:t>Centralized database systems used to integrate patient intake, medical care, pharmacy, and billing into one system</a:t>
            </a:r>
          </a:p>
        </p:txBody>
      </p:sp>
      <p:sp>
        <p:nvSpPr>
          <p:cNvPr id="4" name="Slide Number Placeholder 3"/>
          <p:cNvSpPr>
            <a:spLocks noGrp="1"/>
          </p:cNvSpPr>
          <p:nvPr>
            <p:ph type="sldNum" sz="quarter" idx="12"/>
          </p:nvPr>
        </p:nvSpPr>
        <p:spPr/>
        <p:txBody>
          <a:bodyPr/>
          <a:lstStyle/>
          <a:p>
            <a:fld id="{F3BF8891-5E06-46C2-89A4-6DB85D39BA35}" type="slidenum">
              <a:rPr lang="en-US" smtClean="0"/>
              <a:pPr/>
              <a:t>6</a:t>
            </a:fld>
            <a:endParaRPr lang="en-US" dirty="0"/>
          </a:p>
        </p:txBody>
      </p:sp>
    </p:spTree>
    <p:custDataLst>
      <p:tags r:id="rId1"/>
    </p:custDataLst>
    <p:extLst>
      <p:ext uri="{BB962C8B-B14F-4D97-AF65-F5344CB8AC3E}">
        <p14:creationId xmlns:p14="http://schemas.microsoft.com/office/powerpoint/2010/main" val="1421695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EHRs Are … </a:t>
            </a:r>
          </a:p>
        </p:txBody>
      </p:sp>
      <p:sp>
        <p:nvSpPr>
          <p:cNvPr id="25603" name="Content Placeholder 5"/>
          <p:cNvSpPr>
            <a:spLocks noGrp="1"/>
          </p:cNvSpPr>
          <p:nvPr>
            <p:ph type="body" sz="quarter" idx="10"/>
          </p:nvPr>
        </p:nvSpPr>
        <p:spPr/>
        <p:txBody>
          <a:bodyPr/>
          <a:lstStyle/>
          <a:p>
            <a:pPr>
              <a:spcAft>
                <a:spcPts val="1200"/>
              </a:spcAft>
            </a:pPr>
            <a:r>
              <a:rPr lang="en-US" altLang="en-US" dirty="0"/>
              <a:t>Used to send data over the Internet when departments and entities are not in same physical location</a:t>
            </a:r>
          </a:p>
          <a:p>
            <a:pPr>
              <a:spcAft>
                <a:spcPts val="1200"/>
              </a:spcAft>
            </a:pPr>
            <a:r>
              <a:rPr lang="en-US" altLang="en-US" dirty="0"/>
              <a:t>Accessible by individual patients</a:t>
            </a:r>
          </a:p>
        </p:txBody>
      </p:sp>
      <p:sp>
        <p:nvSpPr>
          <p:cNvPr id="4" name="Slide Number Placeholder 3"/>
          <p:cNvSpPr>
            <a:spLocks noGrp="1"/>
          </p:cNvSpPr>
          <p:nvPr>
            <p:ph type="sldNum" sz="quarter" idx="12"/>
          </p:nvPr>
        </p:nvSpPr>
        <p:spPr/>
        <p:txBody>
          <a:bodyPr/>
          <a:lstStyle/>
          <a:p>
            <a:fld id="{F3BF8891-5E06-46C2-89A4-6DB85D39BA35}" type="slidenum">
              <a:rPr lang="en-US" smtClean="0"/>
              <a:pPr/>
              <a:t>7</a:t>
            </a:fld>
            <a:endParaRPr lang="en-US" dirty="0"/>
          </a:p>
        </p:txBody>
      </p:sp>
    </p:spTree>
    <p:custDataLst>
      <p:tags r:id="rId1"/>
    </p:custDataLst>
    <p:extLst>
      <p:ext uri="{BB962C8B-B14F-4D97-AF65-F5344CB8AC3E}">
        <p14:creationId xmlns:p14="http://schemas.microsoft.com/office/powerpoint/2010/main" val="2122209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EHR Security Questions and Answers</a:t>
            </a:r>
          </a:p>
        </p:txBody>
      </p:sp>
      <p:sp>
        <p:nvSpPr>
          <p:cNvPr id="15366" name="Content Placeholder 5"/>
          <p:cNvSpPr>
            <a:spLocks noGrp="1"/>
          </p:cNvSpPr>
          <p:nvPr>
            <p:ph type="body" sz="quarter" idx="10"/>
          </p:nvPr>
        </p:nvSpPr>
        <p:spPr>
          <a:xfrm>
            <a:off x="406626" y="2133600"/>
            <a:ext cx="9156474" cy="3744686"/>
          </a:xfrm>
        </p:spPr>
        <p:txBody>
          <a:bodyPr/>
          <a:lstStyle/>
          <a:p>
            <a:pPr>
              <a:spcAft>
                <a:spcPts val="1200"/>
              </a:spcAft>
            </a:pPr>
            <a:r>
              <a:rPr lang="en-US" dirty="0"/>
              <a:t>How are data sent over the Internet?</a:t>
            </a:r>
          </a:p>
          <a:p>
            <a:pPr lvl="1">
              <a:spcAft>
                <a:spcPts val="1200"/>
              </a:spcAft>
            </a:pPr>
            <a:r>
              <a:rPr lang="en-US" dirty="0"/>
              <a:t>They should be sent in an encrypted, secure manner over the Internet.</a:t>
            </a:r>
          </a:p>
          <a:p>
            <a:pPr>
              <a:spcAft>
                <a:spcPts val="1200"/>
              </a:spcAft>
            </a:pPr>
            <a:r>
              <a:rPr lang="en-US" dirty="0"/>
              <a:t>Are my personal data safe?</a:t>
            </a:r>
          </a:p>
          <a:p>
            <a:pPr lvl="1">
              <a:spcAft>
                <a:spcPts val="1200"/>
              </a:spcAft>
            </a:pPr>
            <a:r>
              <a:rPr lang="en-US" dirty="0"/>
              <a:t>Much depends on each organization’s physical record and network security practices.</a:t>
            </a:r>
          </a:p>
          <a:p>
            <a:pPr lvl="1">
              <a:spcAft>
                <a:spcPts val="1200"/>
              </a:spcAft>
            </a:pPr>
            <a:r>
              <a:rPr lang="en-US" dirty="0"/>
              <a:t>No data are 100-percent secure against theft or misuse.</a:t>
            </a:r>
          </a:p>
        </p:txBody>
      </p:sp>
      <p:sp>
        <p:nvSpPr>
          <p:cNvPr id="4" name="Slide Number Placeholder 3"/>
          <p:cNvSpPr>
            <a:spLocks noGrp="1"/>
          </p:cNvSpPr>
          <p:nvPr>
            <p:ph type="sldNum" sz="quarter" idx="12"/>
          </p:nvPr>
        </p:nvSpPr>
        <p:spPr/>
        <p:txBody>
          <a:bodyPr/>
          <a:lstStyle/>
          <a:p>
            <a:fld id="{F3BF8891-5E06-46C2-89A4-6DB85D39BA35}" type="slidenum">
              <a:rPr lang="en-US" smtClean="0"/>
              <a:pPr/>
              <a:t>8</a:t>
            </a:fld>
            <a:endParaRPr lang="en-US" dirty="0"/>
          </a:p>
        </p:txBody>
      </p:sp>
    </p:spTree>
    <p:custDataLst>
      <p:tags r:id="rId1"/>
    </p:custDataLst>
    <p:extLst>
      <p:ext uri="{BB962C8B-B14F-4D97-AF65-F5344CB8AC3E}">
        <p14:creationId xmlns:p14="http://schemas.microsoft.com/office/powerpoint/2010/main" val="259558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EHR Security Questions and Answers</a:t>
            </a:r>
          </a:p>
        </p:txBody>
      </p:sp>
      <p:sp>
        <p:nvSpPr>
          <p:cNvPr id="15366" name="Content Placeholder 5"/>
          <p:cNvSpPr>
            <a:spLocks noGrp="1"/>
          </p:cNvSpPr>
          <p:nvPr>
            <p:ph type="body" sz="quarter" idx="10"/>
          </p:nvPr>
        </p:nvSpPr>
        <p:spPr/>
        <p:txBody>
          <a:bodyPr/>
          <a:lstStyle/>
          <a:p>
            <a:pPr>
              <a:spcAft>
                <a:spcPts val="1200"/>
              </a:spcAft>
            </a:pPr>
            <a:r>
              <a:rPr lang="en-US" dirty="0"/>
              <a:t>Who can view my health records?</a:t>
            </a:r>
          </a:p>
          <a:p>
            <a:pPr lvl="1">
              <a:spcAft>
                <a:spcPts val="1200"/>
              </a:spcAft>
            </a:pPr>
            <a:r>
              <a:rPr lang="en-US" dirty="0"/>
              <a:t>Only those who need to know or view the contents of a health record should be able to view it.</a:t>
            </a:r>
          </a:p>
          <a:p>
            <a:pPr marL="752475" lvl="2" indent="0">
              <a:spcBef>
                <a:spcPts val="0"/>
              </a:spcBef>
              <a:spcAft>
                <a:spcPts val="1200"/>
              </a:spcAft>
              <a:buNone/>
            </a:pPr>
            <a:r>
              <a:rPr lang="en-US" dirty="0"/>
              <a:t>- Patient must authorize all other access.</a:t>
            </a:r>
          </a:p>
        </p:txBody>
      </p:sp>
      <p:sp>
        <p:nvSpPr>
          <p:cNvPr id="4" name="Slide Number Placeholder 3"/>
          <p:cNvSpPr>
            <a:spLocks noGrp="1"/>
          </p:cNvSpPr>
          <p:nvPr>
            <p:ph type="sldNum" sz="quarter" idx="12"/>
          </p:nvPr>
        </p:nvSpPr>
        <p:spPr/>
        <p:txBody>
          <a:bodyPr/>
          <a:lstStyle/>
          <a:p>
            <a:fld id="{F3BF8891-5E06-46C2-89A4-6DB85D39BA35}" type="slidenum">
              <a:rPr lang="en-US" smtClean="0"/>
              <a:pPr/>
              <a:t>9</a:t>
            </a:fld>
            <a:endParaRPr lang="en-US" dirty="0"/>
          </a:p>
        </p:txBody>
      </p:sp>
    </p:spTree>
    <p:custDataLst>
      <p:tags r:id="rId1"/>
    </p:custDataLst>
    <p:extLst>
      <p:ext uri="{BB962C8B-B14F-4D97-AF65-F5344CB8AC3E}">
        <p14:creationId xmlns:p14="http://schemas.microsoft.com/office/powerpoint/2010/main" val="33436639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a\comp4_unit8a_S-2_V3-REVISED.wav"/>
  <p:tag name="AUDIO_ID" val="274"/>
  <p:tag name="ELAPSEDTIME" val="28.552"/>
  <p:tag name="ARTICULATE_SLIDE_NAV" val="2"/>
  <p:tag name="ARTICULATE_SLIDE_GUID" val="b691822e-c369-40e1-a5be-0335468d1209"/>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5_V3.mp3"/>
  <p:tag name="AUDIO_ID" val="282"/>
  <p:tag name="ELAPSEDTIME" val="70.113"/>
  <p:tag name="ARTICULATE_SLIDE_NAV" val="15"/>
  <p:tag name="ARTICULATE_SLIDE_GUID" val="b34967a7-f89b-4471-9034-5e60998b5f4a"/>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6_V3.mp3"/>
  <p:tag name="AUDIO_ID" val="283"/>
  <p:tag name="ELAPSEDTIME" val="82.234"/>
  <p:tag name="ARTICULATE_SLIDE_NAV" val="16"/>
  <p:tag name="ARTICULATE_SLIDE_GUID" val="481100b8-b62f-4654-93b8-43aad80342e9"/>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6_V3.mp3"/>
  <p:tag name="AUDIO_ID" val="283"/>
  <p:tag name="ELAPSEDTIME" val="82.234"/>
  <p:tag name="ARTICULATE_SLIDE_NAV" val="16"/>
  <p:tag name="ARTICULATE_SLIDE_GUID" val="481100b8-b62f-4654-93b8-43aad80342e9"/>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7_V3.mp3"/>
  <p:tag name="AUDIO_ID" val="284"/>
  <p:tag name="ELAPSEDTIME" val="74.058"/>
  <p:tag name="ARTICULATE_SLIDE_NAV" val="17"/>
  <p:tag name="ARTICULATE_SLIDE_GUID" val="efec6d42-f898-4547-98ec-5a8e1c5a37f1"/>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7_V3.mp3"/>
  <p:tag name="AUDIO_ID" val="284"/>
  <p:tag name="ELAPSEDTIME" val="74.058"/>
  <p:tag name="ARTICULATE_SLIDE_NAV" val="17"/>
  <p:tag name="ARTICULATE_SLIDE_GUID" val="efec6d42-f898-4547-98ec-5a8e1c5a37f1"/>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8_V3.mp3"/>
  <p:tag name="AUDIO_ID" val="285"/>
  <p:tag name="ELAPSEDTIME" val="111.204"/>
  <p:tag name="ARTICULATE_SLIDE_NAV" val="18"/>
  <p:tag name="ARTICULATE_SLIDE_GUID" val="5b6f3d6b-753b-45a7-bbe7-39fc2e6e0906"/>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8_V3.mp3"/>
  <p:tag name="AUDIO_ID" val="285"/>
  <p:tag name="ELAPSEDTIME" val="111.204"/>
  <p:tag name="ARTICULATE_SLIDE_NAV" val="18"/>
  <p:tag name="ARTICULATE_SLIDE_GUID" val="5b6f3d6b-753b-45a7-bbe7-39fc2e6e0906"/>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d\comp4_unit2d_S-14_V3.mp3"/>
  <p:tag name="AUDIO_ID" val="272"/>
  <p:tag name="ELAPSEDTIME" val="59.063"/>
  <p:tag name="ARTICULATE_SLIDE_NAV" val="14"/>
  <p:tag name="ARTICULATE_SLIDE_GUID" val="4dafbfe1-9ae5-4791-b11d-e983f48ce5b5"/>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2\PPT Production\FINALIZED\comp4_unit2\comp4_unit2\comp4_unit2d\comp4_unit2d_S-3_V3.mp3"/>
  <p:tag name="AUDIO_ID" val="261"/>
  <p:tag name="ELAPSEDTIME" val="105.979"/>
  <p:tag name="ARTICULATE_SLIDE_NAV" val="3"/>
  <p:tag name="ARTICULATE_SLIDE_GUID" val="475b1128-c19b-4ce2-9d78-9677d6c313e3"/>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9_V3.mp3"/>
  <p:tag name="AUDIO_ID" val="270"/>
  <p:tag name="ELAPSEDTIME" val="14.733"/>
  <p:tag name="ARTICULATE_SLIDE_NAV" val="19"/>
  <p:tag name="ARTICULATE_SLIDE_GUID" val="aa003e37-a492-4ba3-93f6-8563ab486973"/>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7_V3.mp3"/>
  <p:tag name="AUDIO_ID" val="274"/>
  <p:tag name="ELAPSEDTIME" val="96.993"/>
  <p:tag name="ARTICULATE_SLIDE_NAV" val="7"/>
  <p:tag name="ARTICULATE_SLIDE_GUID" val="8e4b775f-a11c-48ea-b8c1-955d665a9405"/>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py of 30_sec_silence.mp3"/>
  <p:tag name="AUDIO_ID" val="271"/>
  <p:tag name="ELAPSEDTIME" val="7.515"/>
  <p:tag name="ARTICULATE_SLIDE_NAV" val="21"/>
  <p:tag name="ARTICULATE_SLIDE_GUID" val="1962b56d-2ba8-4e5f-81e0-ca75b65315e5"/>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py of 30_sec_silence.mp3"/>
  <p:tag name="AUDIO_ID" val="271"/>
  <p:tag name="ELAPSEDTIME" val="7.515"/>
  <p:tag name="ARTICULATE_SLIDE_NAV" val="21"/>
  <p:tag name="ARTICULATE_SLIDE_GUID" val="1962b56d-2ba8-4e5f-81e0-ca75b65315e5"/>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8_V3.mp3"/>
  <p:tag name="AUDIO_ID" val="275"/>
  <p:tag name="ELAPSEDTIME" val="51.723"/>
  <p:tag name="ARTICULATE_SLIDE_NAV" val="8"/>
  <p:tag name="ARTICULATE_SLIDE_GUID" val="823ce5f6-d668-4dab-a3c2-1fd078a7f573"/>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9_V3.mp3"/>
  <p:tag name="AUDIO_ID" val="276"/>
  <p:tag name="ELAPSEDTIME" val="34.769"/>
  <p:tag name="ARTICULATE_SLIDE_NAV" val="9"/>
  <p:tag name="ARTICULATE_SLIDE_GUID" val="cb8f7385-1473-4978-8515-668117f8adaa"/>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0_V3.mp3"/>
  <p:tag name="AUDIO_ID" val="277"/>
  <p:tag name="ELAPSEDTIME" val="112.196"/>
  <p:tag name="ARTICULATE_SLIDE_NAV" val="10"/>
  <p:tag name="ARTICULATE_SLIDE_GUID" val="be975c12-580c-4344-8e91-61a73824e433"/>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0_V3.mp3"/>
  <p:tag name="AUDIO_ID" val="277"/>
  <p:tag name="ELAPSEDTIME" val="112.196"/>
  <p:tag name="ARTICULATE_SLIDE_NAV" val="10"/>
  <p:tag name="ARTICULATE_SLIDE_GUID" val="be975c12-580c-4344-8e91-61a73824e433"/>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1_V3.mp3"/>
  <p:tag name="AUDIO_ID" val="278"/>
  <p:tag name="ELAPSEDTIME" val="69.225"/>
  <p:tag name="ARTICULATE_SLIDE_NAV" val="11"/>
  <p:tag name="ARTICULATE_SLIDE_GUID" val="f16dba81-9c03-40eb-92fa-93e1324941e2"/>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1_V3.mp3"/>
  <p:tag name="AUDIO_ID" val="278"/>
  <p:tag name="ELAPSEDTIME" val="69.225"/>
  <p:tag name="ARTICULATE_SLIDE_NAV" val="11"/>
  <p:tag name="ARTICULATE_SLIDE_GUID" val="f16dba81-9c03-40eb-92fa-93e1324941e2"/>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8\FINALIZED\comp4_unit8-REVISED\comp4_unit8\comp4_unit8c\comp4_unit8c_S-14_V3.mp3"/>
  <p:tag name="AUDIO_ID" val="281"/>
  <p:tag name="ELAPSEDTIME" val="25.339"/>
  <p:tag name="ARTICULATE_SLIDE_NAV" val="14"/>
  <p:tag name="ARTICULATE_SLIDE_GUID" val="da4912ba-1265-4018-827d-d1e187e6c54b"/>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1" id="{7CB05D9E-6196-FA4D-A91A-327AF3CE4EF1}" vid="{44BF0143-D0F5-D046-AFFF-287E4B9C05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9E7BEB-2B1F-4503-AB05-41A5EDBF3E28}"/>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sharepoint/v3"/>
    <ds:schemaRef ds:uri="http://purl.org/dc/terms/"/>
    <ds:schemaRef ds:uri="http://schemas.openxmlformats.org/package/2006/metadata/core-properties"/>
    <ds:schemaRef ds:uri="http://purl.org/dc/dcmitype/"/>
    <ds:schemaRef ds:uri="http://schemas.microsoft.com/office/2006/documentManagement/types"/>
    <ds:schemaRef ds:uri="d8573787-17db-43b5-9af3-2a45e79ab039"/>
    <ds:schemaRef ds:uri="13922b43-4eea-40f2-b18b-c20327cdf16c"/>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339</TotalTime>
  <Words>3364</Words>
  <Application>Microsoft Office PowerPoint</Application>
  <PresentationFormat>Custom</PresentationFormat>
  <Paragraphs>277</Paragraphs>
  <Slides>23</Slides>
  <Notes>23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23</vt:i4>
      </vt:variant>
    </vt:vector>
  </HeadingPairs>
  <TitlesOfParts>
    <vt:vector size="35" baseType="lpstr">
      <vt:lpstr>ＭＳ Ｐゴシック</vt:lpstr>
      <vt:lpstr>Arial</vt:lpstr>
      <vt:lpstr>Calibri</vt:lpstr>
      <vt:lpstr>Century Gothic</vt:lpstr>
      <vt:lpstr>Courier New</vt:lpstr>
      <vt:lpstr>Futura Lt BT</vt:lpstr>
      <vt:lpstr>Futura LT Pro Book</vt:lpstr>
      <vt:lpstr>Gill Sans MT</vt:lpstr>
      <vt:lpstr>Times New Roman</vt:lpstr>
      <vt:lpstr>Verdana</vt:lpstr>
      <vt:lpstr>Wingdings</vt:lpstr>
      <vt:lpstr>Office Theme</vt:lpstr>
      <vt:lpstr>PowerPoint Presentation</vt:lpstr>
      <vt:lpstr>Privacy, Security, and Confidentiality</vt:lpstr>
      <vt:lpstr>Healthcare Applications and Security</vt:lpstr>
      <vt:lpstr>Health Record Security Concerns</vt:lpstr>
      <vt:lpstr>What is an EHR system?</vt:lpstr>
      <vt:lpstr>EHRs Are … </vt:lpstr>
      <vt:lpstr>EHRs Are … </vt:lpstr>
      <vt:lpstr>EHR Security Questions and Answers</vt:lpstr>
      <vt:lpstr>EHR Security Questions and Answers</vt:lpstr>
      <vt:lpstr>What is privacy?</vt:lpstr>
      <vt:lpstr>What is confidentiality?</vt:lpstr>
      <vt:lpstr>Steps to Secure EHRs</vt:lpstr>
      <vt:lpstr>Steps to Secure EHRs</vt:lpstr>
      <vt:lpstr>Steps to Secure EHRs</vt:lpstr>
      <vt:lpstr>Steps to Secure EHRs</vt:lpstr>
      <vt:lpstr>Steps to Secure EHRs</vt:lpstr>
      <vt:lpstr>Steps to Secure EHRs</vt:lpstr>
      <vt:lpstr>Free Online Personal Health Record Systems</vt:lpstr>
      <vt:lpstr>Ethical Behavior Online</vt:lpstr>
      <vt:lpstr>Privacy, Security, and Confidentiality</vt:lpstr>
      <vt:lpstr>Privacy, Security, and Confidentiality</vt:lpstr>
      <vt:lpstr>Privacy, Security, and Confidentiality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Systems for Health</dc:title>
  <dc:creator>- McMaster</dc:creator>
  <cp:lastModifiedBy>McGill, Deborah</cp:lastModifiedBy>
  <cp:revision>22</cp:revision>
  <dcterms:created xsi:type="dcterms:W3CDTF">2018-07-02T02:01:48Z</dcterms:created>
  <dcterms:modified xsi:type="dcterms:W3CDTF">2018-10-03T01:48:18Z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