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7" r:id="rId5"/>
    <p:sldId id="307" r:id="rId6"/>
    <p:sldId id="258" r:id="rId7"/>
    <p:sldId id="279" r:id="rId8"/>
    <p:sldId id="280" r:id="rId9"/>
    <p:sldId id="276" r:id="rId10"/>
    <p:sldId id="283" r:id="rId11"/>
    <p:sldId id="282" r:id="rId12"/>
    <p:sldId id="281" r:id="rId13"/>
    <p:sldId id="288" r:id="rId14"/>
    <p:sldId id="287" r:id="rId15"/>
    <p:sldId id="286" r:id="rId16"/>
    <p:sldId id="292" r:id="rId17"/>
    <p:sldId id="302" r:id="rId18"/>
    <p:sldId id="303" r:id="rId19"/>
    <p:sldId id="304" r:id="rId20"/>
    <p:sldId id="305" r:id="rId21"/>
    <p:sldId id="308" r:id="rId22"/>
    <p:sldId id="264" r:id="rId23"/>
    <p:sldId id="306" r:id="rId24"/>
    <p:sldId id="267" r:id="rId25"/>
    <p:sldId id="294" r:id="rId26"/>
    <p:sldId id="300" r:id="rId27"/>
    <p:sldId id="301" r:id="rId28"/>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8" userDrawn="1">
          <p15:clr>
            <a:srgbClr val="A4A3A4"/>
          </p15:clr>
        </p15:guide>
        <p15:guide id="2" pos="61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84"/>
    <a:srgbClr val="A7BF39"/>
    <a:srgbClr val="C83537"/>
    <a:srgbClr val="E6661F"/>
    <a:srgbClr val="1E1860"/>
    <a:srgbClr val="A29CC0"/>
    <a:srgbClr val="555276"/>
    <a:srgbClr val="A6C038"/>
    <a:srgbClr val="ECCE18"/>
    <a:srgbClr val="1E18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74275" autoAdjust="0"/>
  </p:normalViewPr>
  <p:slideViewPr>
    <p:cSldViewPr snapToGrid="0">
      <p:cViewPr varScale="1">
        <p:scale>
          <a:sx n="38" d="100"/>
          <a:sy n="38" d="100"/>
        </p:scale>
        <p:origin x="1752" y="32"/>
      </p:cViewPr>
      <p:guideLst>
        <p:guide orient="horz" pos="1248"/>
        <p:guide pos="61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57" d="100"/>
          <a:sy n="57" d="100"/>
        </p:scale>
        <p:origin x="2052"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23T09:52:22.567" idx="7">
    <p:pos x="10" y="10"/>
    <p:text>The table is not labeled 5.2 as indicated in the notes.</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3/26/2020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dirty="0"/>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BF3E2BC8-9602-455A-974C-6FCCBAE5C44B}" type="slidenum">
              <a:rPr lang="en-US" smtClean="0"/>
              <a:t>‹#›</a:t>
            </a:fld>
            <a:endParaRPr lang="en-US" dirty="0"/>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565275" y="1122363"/>
            <a:ext cx="6164263" cy="4765675"/>
          </a:xfrm>
        </p:spPr>
      </p:sp>
    </p:spTree>
    <p:extLst>
      <p:ext uri="{BB962C8B-B14F-4D97-AF65-F5344CB8AC3E}">
        <p14:creationId xmlns:p14="http://schemas.microsoft.com/office/powerpoint/2010/main" val="1998979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Notes Placeholder 2"/>
          <p:cNvSpPr>
            <a:spLocks noGrp="1"/>
          </p:cNvSpPr>
          <p:nvPr>
            <p:ph type="body" idx="1"/>
          </p:nvPr>
        </p:nvSpPr>
        <p:spPr bwMode="auto">
          <a:xfrm>
            <a:off x="930275" y="3454121"/>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a:spcBef>
                <a:spcPct val="0"/>
              </a:spcBef>
            </a:pPr>
            <a:r>
              <a:rPr lang="en-US" altLang="en-US" b="1" dirty="0"/>
              <a:t>Slide Notes:</a:t>
            </a:r>
          </a:p>
          <a:p>
            <a:pPr>
              <a:spcBef>
                <a:spcPct val="0"/>
              </a:spcBef>
            </a:pPr>
            <a:r>
              <a:rPr lang="en-US" altLang="en-US" dirty="0"/>
              <a:t>As mentioned previously, requirements for clinical decision support include the knowledge base, inference engine, and the communication mechanism. Each component provides a piece that is essential for clinical decision support interventions to occur. Because clinical decisions are made based on the intervention, the accuracy and reliability of the knowledge base is vitally important.</a:t>
            </a:r>
          </a:p>
          <a:p>
            <a:pPr>
              <a:spcBef>
                <a:spcPct val="0"/>
              </a:spcBef>
            </a:pPr>
            <a:endParaRPr lang="en-US" altLang="en-US" dirty="0"/>
          </a:p>
          <a:p>
            <a:pPr>
              <a:spcBef>
                <a:spcPct val="0"/>
              </a:spcBef>
            </a:pPr>
            <a:r>
              <a:rPr lang="en-US" altLang="en-US" dirty="0"/>
              <a:t>Clinical best practices and evidence-based medicine are important to the trustworthiness of the knowledge base or its rules and associations of compiled data. Osheroff et al. (2006) explain that CDS has the capability of having the scientific evidence and clinical best practices be more available and helpful and “in so doing adds substantially to the value of health information technology such as EHRs and CPOE… It is only through CDS that EHRs and CPOE can achieve their full potential for improving the safety, quality and cost-effectiveness of care” (p. 22).</a:t>
            </a:r>
          </a:p>
          <a:p>
            <a:endParaRPr lang="en-US" altLang="en-US" dirty="0"/>
          </a:p>
        </p:txBody>
      </p:sp>
      <p:sp>
        <p:nvSpPr>
          <p:cNvPr id="563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CCBFAB3-6EF9-4A8B-92F7-82EF7AFB9B2B}"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60728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Notes Placeholder 2"/>
          <p:cNvSpPr>
            <a:spLocks noGrp="1"/>
          </p:cNvSpPr>
          <p:nvPr>
            <p:ph type="body" idx="1"/>
          </p:nvPr>
        </p:nvSpPr>
        <p:spPr bwMode="auto">
          <a:xfrm>
            <a:off x="930275" y="3328614"/>
            <a:ext cx="7435850" cy="3465476"/>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Clinical practice guidelines are a foundational part of the knowledge base. The Quality Assurance Project (QAP), funded by the United States Agency for International Development, includes a glossary of useful terms. According to Marquez (2001), “Practice guidelines consist of systematically developed statements, usually based on scientific evidence and expert consensus, to assist practitioner decision making about appropriate care for a specific clinical situation” (p. 5).</a:t>
            </a:r>
          </a:p>
          <a:p>
            <a:pPr marL="0" lvl="1"/>
            <a:endParaRPr lang="en-US" altLang="en-US" dirty="0"/>
          </a:p>
          <a:p>
            <a:r>
              <a:rPr lang="en-US" altLang="en-US" dirty="0"/>
              <a:t>A similar definition from the National Library of Medicine (NLM) defines a clinical practice guideline as “Work consisting of a set of directions or principles to assist the health care practitioner with patient care decisions about appropriate diagnostic, therapeutic, or other clinical procedures for specific clinical circumstances. Practice guidelines may be developed by government agencies at any level, institutions, organizations such as professional societies or governing boards, or by the convening of expert panels. They can provide a foundation for assessing and evaluating the quality and effectiveness of health care in terms of measuring improved health, reduction of variation in services or procedures performed, and reduction of variation in outcomes of health care delivered” (NLM, 2012).</a:t>
            </a:r>
          </a:p>
          <a:p>
            <a:endParaRPr lang="en-US" altLang="en-US" dirty="0"/>
          </a:p>
          <a:p>
            <a:r>
              <a:rPr lang="en-US" altLang="en-US" dirty="0"/>
              <a:t>Clinical practice guidelines are central to determining the care plan for a patient and are considered to be the preferred process for care.</a:t>
            </a:r>
          </a:p>
        </p:txBody>
      </p:sp>
      <p:sp>
        <p:nvSpPr>
          <p:cNvPr id="573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2E029273-6FEC-437A-94A0-7564F09CE755}"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2558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Notes Placeholder 2"/>
          <p:cNvSpPr>
            <a:spLocks noGrp="1"/>
          </p:cNvSpPr>
          <p:nvPr>
            <p:ph type="body" idx="1"/>
          </p:nvPr>
        </p:nvSpPr>
        <p:spPr bwMode="auto">
          <a:xfrm>
            <a:off x="930275" y="3373438"/>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As the previous slide noted, there a number of places where clinical practice guidelines can be located. For example, government agencies, institutions, professional societies, or expert panels may generate them. </a:t>
            </a:r>
          </a:p>
          <a:p>
            <a:endParaRPr lang="en-US" altLang="en-US" dirty="0"/>
          </a:p>
          <a:p>
            <a:r>
              <a:rPr lang="en-US" altLang="en-US" dirty="0"/>
              <a:t>Clinical practice guidelines “…can provide a foundation for assessing and evaluating the quality and effectiveness of health care in terms of measuring improved health, reduction of variation in services or procedures performed, and reduction of variation in outcomes of health care delivered. Clinical or practice guidelines usually cite references from a research study whose findings were used to support the recommendations as noted in the guideline” (Becker Medical Library, 2010, para. 2, 3)</a:t>
            </a:r>
          </a:p>
        </p:txBody>
      </p:sp>
      <p:sp>
        <p:nvSpPr>
          <p:cNvPr id="583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96D5DA29-62AE-47FB-94F6-7A7668A4B6C5}"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24911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Notes Placeholder 2"/>
          <p:cNvSpPr>
            <a:spLocks noGrp="1"/>
          </p:cNvSpPr>
          <p:nvPr>
            <p:ph type="body" idx="1"/>
          </p:nvPr>
        </p:nvSpPr>
        <p:spPr bwMode="auto">
          <a:xfrm>
            <a:off x="930275" y="3364473"/>
            <a:ext cx="7435850" cy="3295090"/>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a:spcBef>
                <a:spcPct val="0"/>
              </a:spcBef>
            </a:pPr>
            <a:r>
              <a:rPr lang="en-US" altLang="en-US" sz="1100" b="1" dirty="0"/>
              <a:t>Slide Notes:</a:t>
            </a:r>
          </a:p>
          <a:p>
            <a:pPr>
              <a:spcBef>
                <a:spcPct val="0"/>
              </a:spcBef>
            </a:pPr>
            <a:r>
              <a:rPr lang="en-US" altLang="en-US" sz="1100" dirty="0"/>
              <a:t>Clinical practice guidelines, which are based on evidence, present the strongest case for accuracy and reliability. The National Library of Medicine (NLM) defines evidence-based practice as “A way of providing health care that is guided by a thoughtful integration of the best available scientific knowledge with clinical expertise. This approach allows the practitioner to critically assess research data, clinical guidelines, and other information resources in order to correctly identify the clinical problem, apply the most high-quality intervention, and re-evaluate the outcome for future improvement” (NLM, 2012).</a:t>
            </a:r>
          </a:p>
          <a:p>
            <a:pPr>
              <a:spcBef>
                <a:spcPct val="0"/>
              </a:spcBef>
            </a:pPr>
            <a:endParaRPr lang="en-US" altLang="en-US" sz="1100" dirty="0"/>
          </a:p>
          <a:p>
            <a:pPr>
              <a:spcBef>
                <a:spcPct val="0"/>
              </a:spcBef>
            </a:pPr>
            <a:r>
              <a:rPr lang="en-US" altLang="en-US" sz="1100" dirty="0"/>
              <a:t>The practice of evidence-based medicine is supported through the provision of clinical decision support systems. As Berner (2009) emphasized, “… the quality of the information and the evidence underlying it are the major determinants of the impact of clinical decision support on patient safety and quality improvement” (p. 7).</a:t>
            </a:r>
          </a:p>
          <a:p>
            <a:endParaRPr lang="en-US" altLang="en-US" sz="1100" dirty="0"/>
          </a:p>
          <a:p>
            <a:r>
              <a:rPr lang="en-US" altLang="en-US" sz="1100" dirty="0"/>
              <a:t>The accuracy and reliability of the knowledge base is vitally important because clinical decisions are being made based on the intervention. Clinical best practices and evidence-based medicine are essential to the trustworthiness of the knowledge base. Through the provision of clinical decision support systems, the practice of evidence-based medicine is supported. </a:t>
            </a:r>
          </a:p>
          <a:p>
            <a:endParaRPr lang="en-US" altLang="en-US" sz="1100" dirty="0"/>
          </a:p>
          <a:p>
            <a:r>
              <a:rPr lang="en-US" altLang="en-US" sz="1100" dirty="0"/>
              <a:t>Although guidelines exist, the reality is that the availability and utility of useful guideline representations and user interface issues continue as challenges in CDS deployment.</a:t>
            </a:r>
          </a:p>
          <a:p>
            <a:endParaRPr lang="en-US" altLang="en-US" dirty="0"/>
          </a:p>
        </p:txBody>
      </p:sp>
      <p:sp>
        <p:nvSpPr>
          <p:cNvPr id="604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ABE520EC-657C-4770-857F-492DDC1D6FD9}"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41407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Notes Placeholder 2"/>
          <p:cNvSpPr>
            <a:spLocks noGrp="1"/>
          </p:cNvSpPr>
          <p:nvPr>
            <p:ph type="body" idx="1"/>
          </p:nvPr>
        </p:nvSpPr>
        <p:spPr bwMode="auto">
          <a:xfrm>
            <a:off x="349624" y="3382402"/>
            <a:ext cx="8768509" cy="3277161"/>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a:spcBef>
                <a:spcPct val="0"/>
              </a:spcBef>
            </a:pPr>
            <a:r>
              <a:rPr lang="en-US" altLang="en-US" sz="1050" b="1" dirty="0"/>
              <a:t>Slide Notes:</a:t>
            </a:r>
          </a:p>
          <a:p>
            <a:pPr>
              <a:spcBef>
                <a:spcPct val="0"/>
              </a:spcBef>
            </a:pPr>
            <a:r>
              <a:rPr lang="en-US" altLang="en-US" sz="1050" dirty="0"/>
              <a:t>As a framework for supporting clinical decisions to improve outcomes, the CDS Five Rights model states that CDS-supported improvements in desired healthcare outcomes can be achieved if communication occurs in the following manner: </a:t>
            </a:r>
          </a:p>
          <a:p>
            <a:pPr>
              <a:spcBef>
                <a:spcPct val="0"/>
              </a:spcBef>
            </a:pPr>
            <a:endParaRPr lang="en-US" altLang="en-US" sz="1050" dirty="0"/>
          </a:p>
          <a:p>
            <a:pPr>
              <a:spcBef>
                <a:spcPct val="0"/>
              </a:spcBef>
            </a:pPr>
            <a:r>
              <a:rPr lang="en-US" altLang="en-US" sz="1050" dirty="0"/>
              <a:t>“The </a:t>
            </a:r>
            <a:r>
              <a:rPr lang="en-US" altLang="en-US" sz="1050" i="1" dirty="0"/>
              <a:t>right information:</a:t>
            </a:r>
            <a:r>
              <a:rPr lang="en-US" altLang="en-US" sz="1050" dirty="0"/>
              <a:t> Evidence-based, suitable to guide action, pertinent to the circumstance </a:t>
            </a:r>
          </a:p>
          <a:p>
            <a:pPr>
              <a:spcBef>
                <a:spcPct val="0"/>
              </a:spcBef>
            </a:pPr>
            <a:endParaRPr lang="en-US" altLang="en-US" sz="1050" dirty="0"/>
          </a:p>
          <a:p>
            <a:pPr>
              <a:spcBef>
                <a:spcPct val="0"/>
              </a:spcBef>
            </a:pPr>
            <a:r>
              <a:rPr lang="en-US" altLang="en-US" sz="1050" dirty="0"/>
              <a:t>To the </a:t>
            </a:r>
            <a:r>
              <a:rPr lang="en-US" altLang="en-US" sz="1050" i="1" dirty="0"/>
              <a:t>right person:</a:t>
            </a:r>
            <a:r>
              <a:rPr lang="en-US" altLang="en-US" sz="1050" dirty="0"/>
              <a:t> Considering all members of the care team, including clinicians, patients, and their caretakers</a:t>
            </a:r>
          </a:p>
          <a:p>
            <a:pPr>
              <a:spcBef>
                <a:spcPct val="0"/>
              </a:spcBef>
            </a:pPr>
            <a:r>
              <a:rPr lang="en-US" altLang="en-US" sz="1050" dirty="0"/>
              <a:t> </a:t>
            </a:r>
          </a:p>
          <a:p>
            <a:pPr>
              <a:spcBef>
                <a:spcPct val="0"/>
              </a:spcBef>
            </a:pPr>
            <a:r>
              <a:rPr lang="en-US" altLang="en-US" sz="1050" dirty="0"/>
              <a:t>In the </a:t>
            </a:r>
            <a:r>
              <a:rPr lang="en-US" altLang="en-US" sz="1050" i="1" dirty="0"/>
              <a:t>right CDS intervention format:</a:t>
            </a:r>
            <a:r>
              <a:rPr lang="en-US" altLang="en-US" sz="1050" dirty="0"/>
              <a:t> Such as an alert, order set, or reference information to answer a clinical question</a:t>
            </a:r>
          </a:p>
          <a:p>
            <a:pPr>
              <a:spcBef>
                <a:spcPct val="0"/>
              </a:spcBef>
            </a:pPr>
            <a:r>
              <a:rPr lang="en-US" altLang="en-US" sz="1050" dirty="0"/>
              <a:t> </a:t>
            </a:r>
          </a:p>
          <a:p>
            <a:pPr>
              <a:spcBef>
                <a:spcPct val="0"/>
              </a:spcBef>
            </a:pPr>
            <a:r>
              <a:rPr lang="en-US" altLang="en-US" sz="1050" dirty="0"/>
              <a:t>Through the </a:t>
            </a:r>
            <a:r>
              <a:rPr lang="en-US" altLang="en-US" sz="1050" i="1" dirty="0"/>
              <a:t>right channel:</a:t>
            </a:r>
            <a:r>
              <a:rPr lang="en-US" altLang="en-US" sz="1050" dirty="0"/>
              <a:t> For example, a clinical information system (CIS) such as an electronic medical record (EMR), personal health record (PHR), or a more general channel, such as the Internet or a mobile device </a:t>
            </a:r>
          </a:p>
          <a:p>
            <a:pPr>
              <a:spcBef>
                <a:spcPct val="0"/>
              </a:spcBef>
            </a:pPr>
            <a:endParaRPr lang="en-US" altLang="en-US" sz="1050" dirty="0"/>
          </a:p>
          <a:p>
            <a:pPr>
              <a:spcBef>
                <a:spcPct val="0"/>
              </a:spcBef>
            </a:pPr>
            <a:r>
              <a:rPr lang="en-US" altLang="en-US" sz="1050" dirty="0"/>
              <a:t>At the </a:t>
            </a:r>
            <a:r>
              <a:rPr lang="en-US" altLang="en-US" sz="1050" i="1" dirty="0"/>
              <a:t>right time in workflow:</a:t>
            </a:r>
            <a:r>
              <a:rPr lang="en-US" altLang="en-US" sz="1050" dirty="0"/>
              <a:t> For example, at time of decision/action/need” (Sirajuddin, et al., 2009, p. 40). </a:t>
            </a:r>
          </a:p>
          <a:p>
            <a:pPr>
              <a:spcBef>
                <a:spcPct val="0"/>
              </a:spcBef>
            </a:pPr>
            <a:endParaRPr lang="en-US" altLang="en-US" sz="1050" dirty="0"/>
          </a:p>
          <a:p>
            <a:pPr>
              <a:spcBef>
                <a:spcPct val="0"/>
              </a:spcBef>
            </a:pPr>
            <a:r>
              <a:rPr lang="en-US" altLang="en-US" sz="1050" dirty="0"/>
              <a:t>However, achieving the five rights for CDS is challenging. Berner (2009) states that “Achieving the five rights for CDS presents challenges, and the challenges differ depending on how closely the CDS is tied to what the clinician already intends to do. Clinicians may initially want certain reminders or, after performance assessments, agree that they need other reminders, but in either situation they are choosing to receive the reminders. The key issue in reminding the user about things they choose to be reminded about is the timing of the reminder. For instance, should reminders for preventive care be given to the physician in advance of the patient visit (e.g., the day before), or should the reminders appear during the patient’s visit?” (p. 7-8).</a:t>
            </a:r>
          </a:p>
        </p:txBody>
      </p:sp>
      <p:sp>
        <p:nvSpPr>
          <p:cNvPr id="297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1BDE3F0-1995-428F-B815-557D64118D8D}"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48376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bwMode="auto">
          <a:xfrm>
            <a:off x="930275" y="3418260"/>
            <a:ext cx="7435850" cy="2879989"/>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Clinical decision support systems offer so much potential to improve patient care and outcomes. Similar challenges in designing and selecting clinical decision support systems to the five rights model can be posed as questions. Berner (2009) asked them in the following manner: “</a:t>
            </a:r>
            <a:r>
              <a:rPr lang="en-US" altLang="en-US" i="1" dirty="0"/>
              <a:t>whose</a:t>
            </a:r>
            <a:r>
              <a:rPr lang="en-US" altLang="en-US" dirty="0"/>
              <a:t> decisions are being supported, </a:t>
            </a:r>
            <a:r>
              <a:rPr lang="en-US" altLang="en-US" i="1" dirty="0"/>
              <a:t>what </a:t>
            </a:r>
            <a:r>
              <a:rPr lang="en-US" altLang="en-US" dirty="0"/>
              <a:t>information is presented, </a:t>
            </a:r>
            <a:r>
              <a:rPr lang="en-US" altLang="en-US" i="1" dirty="0"/>
              <a:t>when is it</a:t>
            </a:r>
            <a:r>
              <a:rPr lang="en-US" altLang="en-US" dirty="0"/>
              <a:t> presented, and </a:t>
            </a:r>
            <a:r>
              <a:rPr lang="en-US" altLang="en-US" i="1" dirty="0"/>
              <a:t>how</a:t>
            </a:r>
            <a:r>
              <a:rPr lang="en-US" altLang="en-US" dirty="0"/>
              <a:t> is it presented to the user” (p. 6).</a:t>
            </a:r>
          </a:p>
          <a:p>
            <a:endParaRPr lang="en-US" altLang="en-US" dirty="0"/>
          </a:p>
          <a:p>
            <a:r>
              <a:rPr lang="en-US" altLang="en-US" dirty="0"/>
              <a:t>Each question should be explored and answered before building or selecting a clinical decision support system. If any are ignored, the chances that end-users will use it and the expected system benefits gained are limited.  For example, consider the question</a:t>
            </a:r>
            <a:r>
              <a:rPr lang="en-US" altLang="en-US" dirty="0">
                <a:latin typeface="+mn-lt"/>
              </a:rPr>
              <a:t>—</a:t>
            </a:r>
            <a:r>
              <a:rPr lang="en-US" altLang="en-US" dirty="0"/>
              <a:t>when will the intervention be presented? Depending on the information, the best time to deliver it could be at the point of care</a:t>
            </a:r>
            <a:r>
              <a:rPr lang="en-US" altLang="en-US" dirty="0">
                <a:latin typeface="+mn-lt"/>
              </a:rPr>
              <a:t>—</a:t>
            </a:r>
            <a:r>
              <a:rPr lang="en-US" altLang="en-US" dirty="0"/>
              <a:t>for example, delivering an alert about drug-to-drug interactions at the time of prescribing. Other information, such as providing the names of patients being seen on a given day who need immunizations, could occur prior to the patient encounter. Knowing whether the information from the CDS should be presented automatically or “on demand” (i.e., when the user chooses to access the information) is no small feat. Tying the answers to the other questions (e.g., whose decisions are being supported) can also be complex.</a:t>
            </a:r>
          </a:p>
          <a:p>
            <a:endParaRPr lang="en-US" altLang="en-US" dirty="0"/>
          </a:p>
        </p:txBody>
      </p:sp>
      <p:sp>
        <p:nvSpPr>
          <p:cNvPr id="307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9C233A4-6734-44CB-9475-1F0F6FD5AE14}"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80593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Notes Placeholder 2"/>
          <p:cNvSpPr>
            <a:spLocks noGrp="1"/>
          </p:cNvSpPr>
          <p:nvPr>
            <p:ph type="body" idx="1"/>
          </p:nvPr>
        </p:nvSpPr>
        <p:spPr bwMode="auto">
          <a:xfrm>
            <a:off x="930275" y="3391367"/>
            <a:ext cx="7435850" cy="2760662"/>
          </a:xfrm>
          <a:solidFill>
            <a:schemeClr val="bg2"/>
          </a:solidFill>
        </p:spPr>
        <p:txBody>
          <a:bodyPr wrap="square" lIns="83622" tIns="41811" rIns="83622" bIns="41811" numCol="1" anchor="t" anchorCtr="0" compatLnSpc="1">
            <a:prstTxWarp prst="textNoShape">
              <a:avLst/>
            </a:prstTxWarp>
          </a:bodyPr>
          <a:lstStyle/>
          <a:p>
            <a:pPr>
              <a:defRPr/>
            </a:pPr>
            <a:r>
              <a:rPr lang="en-US" b="1" dirty="0">
                <a:cs typeface="Arial" charset="0"/>
              </a:rPr>
              <a:t>Slide Notes:</a:t>
            </a:r>
          </a:p>
          <a:p>
            <a:pPr>
              <a:defRPr/>
            </a:pPr>
            <a:r>
              <a:rPr lang="en-US" dirty="0">
                <a:cs typeface="Arial" charset="0"/>
              </a:rPr>
              <a:t>There are six barriers to the effective implementation of CDS. The first three identified are as follows:</a:t>
            </a:r>
          </a:p>
          <a:p>
            <a:pPr marL="213026" indent="-213026">
              <a:buFont typeface="+mj-lt"/>
              <a:buAutoNum type="arabicPeriod"/>
              <a:defRPr/>
            </a:pPr>
            <a:endParaRPr lang="en-US" dirty="0">
              <a:cs typeface="Arial" charset="0"/>
            </a:endParaRPr>
          </a:p>
          <a:p>
            <a:pPr marL="213026" indent="-213026">
              <a:buFont typeface="+mj-lt"/>
              <a:buAutoNum type="arabicPeriod"/>
              <a:defRPr/>
            </a:pPr>
            <a:r>
              <a:rPr lang="en-US" dirty="0">
                <a:cs typeface="Arial" charset="0"/>
              </a:rPr>
              <a:t>Acquisition and validation of patient data</a:t>
            </a:r>
            <a:r>
              <a:rPr lang="en-US" altLang="en-US" dirty="0">
                <a:latin typeface="+mn-lt"/>
              </a:rPr>
              <a:t>—</a:t>
            </a:r>
            <a:r>
              <a:rPr lang="en-US" dirty="0">
                <a:cs typeface="Arial" charset="0"/>
              </a:rPr>
              <a:t>The issues here are the need to have (1) effective techniques for capturing data accurately, completely, and efficiently and (2) a standardized way to express clinical situations that a computer can interpret (Musen, et al., 2006).</a:t>
            </a:r>
          </a:p>
          <a:p>
            <a:pPr marL="213026" indent="-213026">
              <a:buFont typeface="+mj-lt"/>
              <a:buAutoNum type="arabicPeriod"/>
              <a:defRPr/>
            </a:pPr>
            <a:endParaRPr lang="en-US" dirty="0">
              <a:cs typeface="Arial" charset="0"/>
            </a:endParaRPr>
          </a:p>
          <a:p>
            <a:pPr marL="213026" indent="-213026">
              <a:buFont typeface="+mj-lt"/>
              <a:buAutoNum type="arabicPeriod"/>
              <a:defRPr/>
            </a:pPr>
            <a:r>
              <a:rPr lang="en-US" dirty="0">
                <a:cs typeface="Arial" charset="0"/>
              </a:rPr>
              <a:t>Modeling of medical knowledge</a:t>
            </a:r>
            <a:r>
              <a:rPr lang="en-US" altLang="en-US" dirty="0">
                <a:latin typeface="+mn-lt"/>
              </a:rPr>
              <a:t>—</a:t>
            </a:r>
            <a:r>
              <a:rPr lang="en-US" dirty="0">
                <a:cs typeface="Arial" charset="0"/>
              </a:rPr>
              <a:t>Described by Musen et al. (2006) as “deciding what clinical distinctions and patient data are relevant, identifying the concepts and relationships among concepts that bear on the decision-making task, and ascertaining a problem-solving  strategy that can use the relevant clinical knowledge to reach appropriate conclusions” (p. 713).</a:t>
            </a:r>
          </a:p>
          <a:p>
            <a:pPr marL="213026" indent="-213026">
              <a:buFont typeface="+mj-lt"/>
              <a:buAutoNum type="arabicPeriod"/>
              <a:defRPr/>
            </a:pPr>
            <a:endParaRPr lang="en-US" dirty="0">
              <a:cs typeface="Arial" charset="0"/>
            </a:endParaRPr>
          </a:p>
          <a:p>
            <a:pPr marL="213026" indent="-213026">
              <a:buFont typeface="+mj-lt"/>
              <a:buAutoNum type="arabicPeriod"/>
              <a:defRPr/>
            </a:pPr>
            <a:r>
              <a:rPr lang="en-US" dirty="0">
                <a:cs typeface="Arial" charset="0"/>
              </a:rPr>
              <a:t>Elicitation of medical knowledge</a:t>
            </a:r>
            <a:r>
              <a:rPr lang="en-US" altLang="en-US" dirty="0">
                <a:latin typeface="+mn-lt"/>
              </a:rPr>
              <a:t>—</a:t>
            </a:r>
            <a:r>
              <a:rPr lang="en-US" altLang="en-US" dirty="0">
                <a:latin typeface="+mn-lt"/>
                <a:cs typeface="Arial" charset="0"/>
              </a:rPr>
              <a:t>K</a:t>
            </a:r>
            <a:r>
              <a:rPr lang="en-US" dirty="0">
                <a:cs typeface="Arial" charset="0"/>
              </a:rPr>
              <a:t>eeping the knowledge base up-to-date is portrayed by Musen et al. (2006) as an important problem for CDSS.</a:t>
            </a:r>
          </a:p>
          <a:p>
            <a:pPr>
              <a:defRPr/>
            </a:pPr>
            <a:endParaRPr lang="en-US" dirty="0"/>
          </a:p>
        </p:txBody>
      </p:sp>
      <p:sp>
        <p:nvSpPr>
          <p:cNvPr id="348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D8ED0604-5D84-4FAF-AA96-E48651BED04E}"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96935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bwMode="auto">
          <a:xfrm>
            <a:off x="930275" y="3373437"/>
            <a:ext cx="7435850" cy="3286125"/>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a:spcBef>
                <a:spcPct val="0"/>
              </a:spcBef>
            </a:pPr>
            <a:r>
              <a:rPr lang="en-US" altLang="en-US" b="1" dirty="0"/>
              <a:t>Slide Notes:</a:t>
            </a:r>
          </a:p>
          <a:p>
            <a:pPr>
              <a:spcBef>
                <a:spcPct val="0"/>
              </a:spcBef>
            </a:pPr>
            <a:r>
              <a:rPr lang="en-US" altLang="en-US" dirty="0"/>
              <a:t>The last three barriers to the effective implementation of CDS are as follows:</a:t>
            </a:r>
          </a:p>
          <a:p>
            <a:pPr>
              <a:spcBef>
                <a:spcPct val="0"/>
              </a:spcBef>
            </a:pPr>
            <a:endParaRPr lang="en-US" altLang="en-US" dirty="0"/>
          </a:p>
          <a:p>
            <a:pPr>
              <a:spcBef>
                <a:spcPct val="0"/>
              </a:spcBef>
            </a:pPr>
            <a:r>
              <a:rPr lang="en-US" altLang="en-US" dirty="0"/>
              <a:t>Representation of and reasoning about medical knowledge</a:t>
            </a:r>
            <a:r>
              <a:rPr lang="en-US" altLang="en-US" dirty="0">
                <a:latin typeface="+mn-lt"/>
              </a:rPr>
              <a:t>—</a:t>
            </a:r>
            <a:r>
              <a:rPr lang="en-US" altLang="en-US" dirty="0"/>
              <a:t>Musen et al. (2006) stated that “among the ongoing research challenges is the need to refine the computational techniques for encoding the wide range of knowledge used in problem-solving by medical experts” (p. 715). Another part to this is the need to obtain an understanding of the psychology of human problem-solving for use in the development of clinical decision support tools so they more closely reproduce the process by which clinicians move through the diagnostic process (Musen, et al., 2006).</a:t>
            </a:r>
          </a:p>
          <a:p>
            <a:pPr>
              <a:spcBef>
                <a:spcPct val="0"/>
              </a:spcBef>
            </a:pPr>
            <a:endParaRPr lang="en-US" altLang="en-US" dirty="0"/>
          </a:p>
          <a:p>
            <a:pPr>
              <a:spcBef>
                <a:spcPct val="0"/>
              </a:spcBef>
            </a:pPr>
            <a:r>
              <a:rPr lang="en-US" altLang="en-US" dirty="0"/>
              <a:t>Validation of system performance</a:t>
            </a:r>
            <a:r>
              <a:rPr lang="en-US" altLang="en-US" dirty="0">
                <a:latin typeface="+mn-lt"/>
              </a:rPr>
              <a:t>—</a:t>
            </a:r>
            <a:r>
              <a:rPr lang="en-US" altLang="en-US" dirty="0"/>
              <a:t>Here Musen et al. (2006) pointed out issues of having a responsible party for validating the clinical knowledge bases and the challenges in determining how best to evaluate the performance of the tools that use the knowledge, particularly when a “gold standard” in which to perform the evaluation does not exist.</a:t>
            </a:r>
          </a:p>
          <a:p>
            <a:pPr>
              <a:spcBef>
                <a:spcPct val="0"/>
              </a:spcBef>
            </a:pPr>
            <a:endParaRPr lang="en-US" altLang="en-US" dirty="0"/>
          </a:p>
          <a:p>
            <a:pPr>
              <a:spcBef>
                <a:spcPct val="0"/>
              </a:spcBef>
            </a:pPr>
            <a:r>
              <a:rPr lang="en-US" altLang="en-US" dirty="0"/>
              <a:t>Integration of decision support tools</a:t>
            </a:r>
            <a:r>
              <a:rPr lang="en-US" altLang="en-US" dirty="0">
                <a:latin typeface="+mn-lt"/>
              </a:rPr>
              <a:t>—</a:t>
            </a:r>
            <a:r>
              <a:rPr lang="en-US" altLang="en-US" dirty="0"/>
              <a:t>Musen et al. (2006) state the need for “… more innovative research on how best to tie knowledge-based computer tools to programs designed to store, manipulate, and retrieve patient-specific information” (p. 716).</a:t>
            </a:r>
          </a:p>
        </p:txBody>
      </p:sp>
      <p:sp>
        <p:nvSpPr>
          <p:cNvPr id="358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47AB2737-5AC5-4D4E-A9E0-0CB105949528}"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16667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BF3E2BC8-9602-455A-974C-6FCCBAE5C44B}" type="slidenum">
              <a:rPr lang="en-US" smtClean="0"/>
              <a:t>18</a:t>
            </a:fld>
            <a:endParaRPr lang="en-US" dirty="0"/>
          </a:p>
        </p:txBody>
      </p:sp>
      <p:sp>
        <p:nvSpPr>
          <p:cNvPr id="5" name="Slide Image Placeholder 4"/>
          <p:cNvSpPr>
            <a:spLocks noGrp="1" noRot="1" noChangeAspect="1"/>
          </p:cNvSpPr>
          <p:nvPr>
            <p:ph type="sldImg"/>
          </p:nvPr>
        </p:nvSpPr>
        <p:spPr>
          <a:xfrm>
            <a:off x="2560638" y="706438"/>
            <a:ext cx="4175125" cy="3225800"/>
          </a:xfrm>
        </p:spPr>
      </p:sp>
      <p:sp>
        <p:nvSpPr>
          <p:cNvPr id="2" name="Notes Placeholder 1">
            <a:extLst>
              <a:ext uri="{FF2B5EF4-FFF2-40B4-BE49-F238E27FC236}">
                <a16:creationId xmlns:a16="http://schemas.microsoft.com/office/drawing/2014/main" id="{70C73FFF-D254-4C84-9D8A-8753F4EC0243}"/>
              </a:ext>
            </a:extLst>
          </p:cNvPr>
          <p:cNvSpPr>
            <a:spLocks noGrp="1"/>
          </p:cNvSpPr>
          <p:nvPr>
            <p:ph type="body" idx="1"/>
          </p:nvPr>
        </p:nvSpPr>
        <p:spPr>
          <a:xfrm>
            <a:off x="930275" y="4181079"/>
            <a:ext cx="7435850" cy="2229643"/>
          </a:xfrm>
          <a:solidFill>
            <a:schemeClr val="bg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Slide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Electronic medical records and electronic health records are not equal to CDSS in that CDSS can be built into some electronic medical records and electronic health records, but it is not always part of them. Electronic medical records and electronic health records can collect and store information about patients without necessarily providing CDSS. There can also be CDSS without an electronic health record. For example, there are some decision support tools for family planning methods that can be built into patient </a:t>
            </a:r>
            <a:r>
              <a:rPr lang="en-US" sz="1200" kern="1200">
                <a:solidFill>
                  <a:schemeClr val="tx1"/>
                </a:solidFill>
                <a:effectLst/>
                <a:latin typeface="+mn-lt"/>
                <a:ea typeface="+mn-ea"/>
                <a:cs typeface="+mn-cs"/>
              </a:rPr>
              <a:t>register systems, </a:t>
            </a:r>
            <a:r>
              <a:rPr lang="en-US" sz="1200" kern="1200" dirty="0">
                <a:solidFill>
                  <a:schemeClr val="tx1"/>
                </a:solidFill>
                <a:effectLst/>
                <a:latin typeface="+mn-lt"/>
                <a:ea typeface="+mn-ea"/>
                <a:cs typeface="+mn-cs"/>
              </a:rPr>
              <a:t>such as OpenSRP.</a:t>
            </a:r>
          </a:p>
          <a:p>
            <a:endParaRPr lang="en-US" dirty="0"/>
          </a:p>
        </p:txBody>
      </p:sp>
    </p:spTree>
    <p:extLst>
      <p:ext uri="{BB962C8B-B14F-4D97-AF65-F5344CB8AC3E}">
        <p14:creationId xmlns:p14="http://schemas.microsoft.com/office/powerpoint/2010/main" val="1565877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930275" y="3445156"/>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t>Slide Notes:</a:t>
            </a:r>
          </a:p>
          <a:p>
            <a:pPr eaLnBrk="1" hangingPunct="1">
              <a:spcBef>
                <a:spcPct val="0"/>
              </a:spcBef>
            </a:pPr>
            <a:r>
              <a:rPr lang="en-US" altLang="en-US" dirty="0"/>
              <a:t>This concludes Clinical Decision Support Systems. This lecture defined clinical decision support, described system requirements, and explained the effects of clinical practice guidelines and evidence-based practice on CDSS. </a:t>
            </a:r>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8143389-96F9-4A1C-9B31-568EB051D158}"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70094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930275" y="3489980"/>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t>Slide Notes:</a:t>
            </a:r>
          </a:p>
          <a:p>
            <a:pPr eaLnBrk="1" hangingPunct="1">
              <a:spcBef>
                <a:spcPct val="0"/>
              </a:spcBef>
            </a:pPr>
            <a:r>
              <a:rPr lang="en-US" altLang="en-US" dirty="0"/>
              <a:t>This lecture, Clinical Decision Support Systems, Lecture A, has the following objectives:</a:t>
            </a:r>
          </a:p>
          <a:p>
            <a:pPr eaLnBrk="1" hangingPunct="1">
              <a:spcBef>
                <a:spcPct val="0"/>
              </a:spcBef>
            </a:pPr>
            <a:endParaRPr lang="en-US" altLang="en-US" dirty="0"/>
          </a:p>
          <a:p>
            <a:pPr marL="156791" indent="-156791">
              <a:spcBef>
                <a:spcPct val="0"/>
              </a:spcBef>
              <a:buFont typeface="Arial" panose="020B0604020202020204" pitchFamily="34" charset="0"/>
              <a:buChar char="•"/>
            </a:pPr>
            <a:r>
              <a:rPr lang="en-US" altLang="en-US" dirty="0"/>
              <a:t>Describe the history and evolution of clinical decision support  </a:t>
            </a:r>
          </a:p>
          <a:p>
            <a:pPr marL="156791" indent="-156791">
              <a:spcBef>
                <a:spcPct val="0"/>
              </a:spcBef>
              <a:buFont typeface="Arial" panose="020B0604020202020204" pitchFamily="34" charset="0"/>
              <a:buChar char="•"/>
            </a:pPr>
            <a:r>
              <a:rPr lang="en-US" altLang="en-US" dirty="0"/>
              <a:t>Describe the fundamental requirements of  effective clinical decision support systems</a:t>
            </a:r>
          </a:p>
          <a:p>
            <a:pPr marL="156791" indent="-156791">
              <a:spcBef>
                <a:spcPct val="0"/>
              </a:spcBef>
              <a:buFont typeface="Arial" panose="020B0604020202020204" pitchFamily="34" charset="0"/>
              <a:buChar char="•"/>
            </a:pPr>
            <a:r>
              <a:rPr lang="en-US" altLang="en-US" dirty="0"/>
              <a:t>Discuss how clinical practice guidelines and evidence-based practice affect clinical decision support systems</a:t>
            </a:r>
          </a:p>
          <a:p>
            <a:pPr eaLnBrk="1" hangingPunct="1">
              <a:spcBef>
                <a:spcPct val="0"/>
              </a:spcBef>
            </a:pPr>
            <a:endParaRPr lang="en-US" altLang="en-US" dirty="0"/>
          </a:p>
        </p:txBody>
      </p:sp>
      <p:sp>
        <p:nvSpPr>
          <p:cNvPr id="368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A0501B75-AFA9-4142-91A4-81F9402B7E67}"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2524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1A47C29C-8B28-4652-A8B3-617B5627E70E}" type="slidenum">
              <a:rPr lang="en-US" altLang="en-US" smtClean="0"/>
              <a:pPr/>
              <a:t>20</a:t>
            </a:fld>
            <a:endParaRPr lang="en-US" altLang="en-US" dirty="0"/>
          </a:p>
        </p:txBody>
      </p:sp>
      <p:sp>
        <p:nvSpPr>
          <p:cNvPr id="3" name="Slide Image Placeholder 2"/>
          <p:cNvSpPr>
            <a:spLocks noGrp="1" noRot="1" noChangeAspect="1"/>
          </p:cNvSpPr>
          <p:nvPr>
            <p:ph type="sldImg"/>
          </p:nvPr>
        </p:nvSpPr>
        <p:spPr>
          <a:xfrm>
            <a:off x="1527175" y="1092200"/>
            <a:ext cx="6242050" cy="4824413"/>
          </a:xfrm>
        </p:spPr>
      </p:sp>
    </p:spTree>
    <p:extLst>
      <p:ext uri="{BB962C8B-B14F-4D97-AF65-F5344CB8AC3E}">
        <p14:creationId xmlns:p14="http://schemas.microsoft.com/office/powerpoint/2010/main" val="297001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4E8CA98-6254-43E7-9D2D-E41BAD3326A5}" type="slidenum">
              <a:rPr lang="en-US" altLang="en-US" smtClean="0"/>
              <a:pPr/>
              <a:t>21</a:t>
            </a:fld>
            <a:endParaRPr lang="en-US" altLang="en-US" dirty="0"/>
          </a:p>
        </p:txBody>
      </p:sp>
      <p:sp>
        <p:nvSpPr>
          <p:cNvPr id="3" name="Slide Image Placeholder 2"/>
          <p:cNvSpPr>
            <a:spLocks noGrp="1" noRot="1" noChangeAspect="1"/>
          </p:cNvSpPr>
          <p:nvPr>
            <p:ph type="sldImg"/>
          </p:nvPr>
        </p:nvSpPr>
        <p:spPr>
          <a:xfrm>
            <a:off x="1255713" y="1185863"/>
            <a:ext cx="6784975" cy="5241925"/>
          </a:xfrm>
        </p:spPr>
      </p:sp>
    </p:spTree>
    <p:extLst>
      <p:ext uri="{BB962C8B-B14F-4D97-AF65-F5344CB8AC3E}">
        <p14:creationId xmlns:p14="http://schemas.microsoft.com/office/powerpoint/2010/main" val="546618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6B2B15D-8B0D-4A5E-9BF9-FABA88C57DF8}" type="slidenum">
              <a:rPr lang="en-US" altLang="en-US" smtClean="0"/>
              <a:pPr/>
              <a:t>22</a:t>
            </a:fld>
            <a:endParaRPr lang="en-US" altLang="en-US" dirty="0"/>
          </a:p>
        </p:txBody>
      </p:sp>
      <p:sp>
        <p:nvSpPr>
          <p:cNvPr id="3" name="Slide Image Placeholder 2"/>
          <p:cNvSpPr>
            <a:spLocks noGrp="1" noRot="1" noChangeAspect="1"/>
          </p:cNvSpPr>
          <p:nvPr>
            <p:ph type="sldImg"/>
          </p:nvPr>
        </p:nvSpPr>
        <p:spPr>
          <a:xfrm>
            <a:off x="1687513" y="1217613"/>
            <a:ext cx="5921375" cy="4575175"/>
          </a:xfrm>
        </p:spPr>
      </p:sp>
    </p:spTree>
    <p:extLst>
      <p:ext uri="{BB962C8B-B14F-4D97-AF65-F5344CB8AC3E}">
        <p14:creationId xmlns:p14="http://schemas.microsoft.com/office/powerpoint/2010/main" val="824247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05C4A58-5888-44F7-80B6-28DF63F65D6E}" type="slidenum">
              <a:rPr lang="en-US" altLang="en-US" smtClean="0"/>
              <a:pPr/>
              <a:t>23</a:t>
            </a:fld>
            <a:endParaRPr lang="en-US" altLang="en-US" dirty="0"/>
          </a:p>
        </p:txBody>
      </p:sp>
      <p:sp>
        <p:nvSpPr>
          <p:cNvPr id="3" name="Slide Image Placeholder 2"/>
          <p:cNvSpPr>
            <a:spLocks noGrp="1" noRot="1" noChangeAspect="1"/>
          </p:cNvSpPr>
          <p:nvPr>
            <p:ph type="sldImg"/>
          </p:nvPr>
        </p:nvSpPr>
        <p:spPr>
          <a:xfrm>
            <a:off x="1660525" y="1195388"/>
            <a:ext cx="5975350" cy="4618037"/>
          </a:xfrm>
        </p:spPr>
      </p:sp>
    </p:spTree>
    <p:extLst>
      <p:ext uri="{BB962C8B-B14F-4D97-AF65-F5344CB8AC3E}">
        <p14:creationId xmlns:p14="http://schemas.microsoft.com/office/powerpoint/2010/main" val="1195809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BC67021A-487C-4D8E-B66A-9A323BD1E9A7}" type="slidenum">
              <a:rPr lang="en-US" altLang="en-US" smtClean="0"/>
              <a:pPr/>
              <a:t>24</a:t>
            </a:fld>
            <a:endParaRPr lang="en-US" altLang="en-US" dirty="0"/>
          </a:p>
        </p:txBody>
      </p:sp>
      <p:sp>
        <p:nvSpPr>
          <p:cNvPr id="7" name="Slide Image Placeholder 6"/>
          <p:cNvSpPr>
            <a:spLocks noGrp="1" noRot="1" noChangeAspect="1"/>
          </p:cNvSpPr>
          <p:nvPr>
            <p:ph type="sldImg"/>
          </p:nvPr>
        </p:nvSpPr>
        <p:spPr>
          <a:xfrm>
            <a:off x="1858963" y="1349375"/>
            <a:ext cx="5578475" cy="4311650"/>
          </a:xfrm>
        </p:spPr>
      </p:sp>
    </p:spTree>
    <p:extLst>
      <p:ext uri="{BB962C8B-B14F-4D97-AF65-F5344CB8AC3E}">
        <p14:creationId xmlns:p14="http://schemas.microsoft.com/office/powerpoint/2010/main" val="1839220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bwMode="auto">
          <a:xfrm>
            <a:off x="930275" y="3409297"/>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Osheroff, Pifer, &amp; Teich (as cited in Das &amp; Eichner, 2010) stated that “CDS provides clinicians, patients, or caregivers with clinical knowledge and patient-specific information to help them make decisions that enhance patient care” (Das &amp; Eichner, 2010, p. 4). Das &amp; Eichner (2010) go on to explain, “The patient’s information is matched to a clinical knowledge base, and patient-specific assessments or recommendations are then communicated effectively at appropriate times during patient care” (p. 4).</a:t>
            </a:r>
          </a:p>
          <a:p>
            <a:endParaRPr lang="en-US" altLang="en-US" dirty="0"/>
          </a:p>
          <a:p>
            <a:r>
              <a:rPr lang="en-US" altLang="en-US" dirty="0"/>
              <a:t>Musen, Shahar, and Shortliffe (2006) define a clinical decision support system as “any computer program designed to help healthcare professionals to make clinical decisions” (p. 700).</a:t>
            </a:r>
          </a:p>
          <a:p>
            <a:endParaRPr lang="en-US" altLang="en-US" dirty="0"/>
          </a:p>
          <a:p>
            <a:r>
              <a:rPr lang="en-US" altLang="en-US" dirty="0"/>
              <a:t>Bottom line, when one hears CDS or CDSS, think of computer-assisted clinical decision making. </a:t>
            </a:r>
          </a:p>
        </p:txBody>
      </p:sp>
      <p:sp>
        <p:nvSpPr>
          <p:cNvPr id="389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D9E3DD09-C205-4F05-9570-97AC9ED09AC3}"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29791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Notes Placeholder 2"/>
          <p:cNvSpPr>
            <a:spLocks noGrp="1"/>
          </p:cNvSpPr>
          <p:nvPr>
            <p:ph type="body" idx="1"/>
          </p:nvPr>
        </p:nvSpPr>
        <p:spPr bwMode="auto">
          <a:xfrm>
            <a:off x="930275" y="3472049"/>
            <a:ext cx="7435850" cy="3187513"/>
          </a:xfrm>
          <a:solidFill>
            <a:schemeClr val="bg2"/>
          </a:solidFill>
        </p:spPr>
        <p:txBody>
          <a:bodyPr wrap="square" lIns="83622" tIns="41811" rIns="83622" bIns="41811" numCol="1" anchor="t" anchorCtr="0" compatLnSpc="1">
            <a:prstTxWarp prst="textNoShape">
              <a:avLst/>
            </a:prstTxWarp>
          </a:bodyPr>
          <a:lstStyle/>
          <a:p>
            <a:pPr>
              <a:spcBef>
                <a:spcPct val="0"/>
              </a:spcBef>
              <a:defRPr/>
            </a:pPr>
            <a:r>
              <a:rPr lang="en-US" sz="1100" b="1" dirty="0"/>
              <a:t>Slide Notes:</a:t>
            </a:r>
          </a:p>
          <a:p>
            <a:pPr>
              <a:spcBef>
                <a:spcPct val="0"/>
              </a:spcBef>
              <a:defRPr/>
            </a:pPr>
            <a:r>
              <a:rPr lang="en-US" sz="1100" dirty="0"/>
              <a:t>Two Healthcare Information Technology Standards Panel (HITSP) groups convened a meeting with experts in the area of clinical decision support systems, and one outcome was the image shown on this slide. As explained by Boone (2008) in his blog, clinical decision support was “…viewed as a black box, through which we have three different kinds of inputs, and several different types of outputs…” The three inputs are as follows:</a:t>
            </a:r>
            <a:br>
              <a:rPr lang="en-US" sz="1100" dirty="0"/>
            </a:br>
            <a:endParaRPr lang="en-US" sz="1100" dirty="0"/>
          </a:p>
          <a:p>
            <a:pPr marL="215347" indent="-215347">
              <a:spcBef>
                <a:spcPct val="0"/>
              </a:spcBef>
              <a:buFont typeface="+mj-lt"/>
              <a:buAutoNum type="arabicPeriod"/>
              <a:defRPr/>
            </a:pPr>
            <a:r>
              <a:rPr lang="en-US" sz="1100" dirty="0"/>
              <a:t>Algorithms, or knowledge about how to make inferences or assertions based on existing instance or world knowledge</a:t>
            </a:r>
          </a:p>
          <a:p>
            <a:pPr marL="215347" indent="-215347">
              <a:spcBef>
                <a:spcPct val="0"/>
              </a:spcBef>
              <a:buFont typeface="+mj-lt"/>
              <a:buAutoNum type="arabicPeriod"/>
              <a:defRPr/>
            </a:pPr>
            <a:endParaRPr lang="en-US" sz="1100" dirty="0"/>
          </a:p>
          <a:p>
            <a:pPr marL="215347" indent="-215347">
              <a:spcBef>
                <a:spcPct val="0"/>
              </a:spcBef>
              <a:buFont typeface="+mj-lt"/>
              <a:buAutoNum type="arabicPeriod"/>
              <a:defRPr/>
            </a:pPr>
            <a:r>
              <a:rPr lang="en-US" sz="1100" dirty="0"/>
              <a:t>Instance data describing the specific case that is being addressed by the clinical decision support application </a:t>
            </a:r>
          </a:p>
          <a:p>
            <a:pPr marL="215347" indent="-215347">
              <a:spcBef>
                <a:spcPct val="0"/>
              </a:spcBef>
              <a:buFont typeface="+mj-lt"/>
              <a:buAutoNum type="arabicPeriod"/>
              <a:defRPr/>
            </a:pPr>
            <a:endParaRPr lang="en-US" sz="1100" dirty="0"/>
          </a:p>
          <a:p>
            <a:pPr marL="215347" indent="-215347">
              <a:spcBef>
                <a:spcPct val="0"/>
              </a:spcBef>
              <a:buFont typeface="+mj-lt"/>
              <a:buAutoNum type="arabicPeriod"/>
              <a:defRPr/>
            </a:pPr>
            <a:r>
              <a:rPr lang="en-US" sz="1100" dirty="0"/>
              <a:t>Ontological or "world knowledge," representing facts about the world, such as what drugs interact badly, or how body parts are related, or the relationships between genes and diseases.</a:t>
            </a:r>
          </a:p>
          <a:p>
            <a:pPr>
              <a:spcBef>
                <a:spcPct val="0"/>
              </a:spcBef>
              <a:defRPr/>
            </a:pPr>
            <a:endParaRPr lang="en-US" sz="1100" dirty="0"/>
          </a:p>
          <a:p>
            <a:pPr>
              <a:spcBef>
                <a:spcPct val="0"/>
              </a:spcBef>
              <a:defRPr/>
            </a:pPr>
            <a:r>
              <a:rPr lang="en-US" sz="1100" dirty="0"/>
              <a:t>The output of information, actions, and alerts is characterized by symbols shown coming from the black box representing clinical decision support.</a:t>
            </a:r>
          </a:p>
          <a:p>
            <a:pPr>
              <a:spcBef>
                <a:spcPct val="0"/>
              </a:spcBef>
              <a:defRPr/>
            </a:pPr>
            <a:endParaRPr lang="en-US" sz="1100" dirty="0"/>
          </a:p>
          <a:p>
            <a:pPr>
              <a:spcBef>
                <a:spcPct val="0"/>
              </a:spcBef>
              <a:defRPr/>
            </a:pPr>
            <a:r>
              <a:rPr lang="en-US" sz="1100" dirty="0"/>
              <a:t>This image of a model is representative of the components of clinical decision support.</a:t>
            </a:r>
          </a:p>
          <a:p>
            <a:pPr>
              <a:defRPr/>
            </a:pPr>
            <a:endParaRPr lang="en-US" dirty="0"/>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A8A7D277-000E-41C7-9E7D-FD9DFACA6CBA}"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58855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930275" y="3427226"/>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As the previous slide showed, a model of a clinical decision support involves certain inputs to arrive at an output. Berner (2009) explains the system requirements in the following way: “Common features of CDS systems that are designed to provide patient-specific guidance include the knowledge base (e.g., compiled clinical information on diagnoses, drug interactions, and guidelines), a program for combining that knowledge with patient-specific information, and a communication mechanism—in other words, a way of entering patient data (or importing it from the EMR) into the CDS application and providing relevant information (e.g., lists of possible diagnoses, drug interaction alerts, or preventive care reminders) back to the clinician” (p. 5).</a:t>
            </a:r>
          </a:p>
          <a:p>
            <a:endParaRPr lang="en-US" altLang="en-US" dirty="0"/>
          </a:p>
          <a:p>
            <a:r>
              <a:rPr lang="en-US" altLang="en-US" dirty="0"/>
              <a:t>Each component provides a piece that is important for clinical decision support interventions to occur. For example, clinical decision support could provide suggestions for possible diagnoses (knowledge base) that match a patient’s signs and symptoms (inference engine) and communicate this to the provider through a ranked list of diagnoses that might explain the patient’s signs and symptoms (communication mechanism). </a:t>
            </a:r>
          </a:p>
          <a:p>
            <a:endParaRPr lang="en-US" altLang="en-US" dirty="0"/>
          </a:p>
          <a:p>
            <a:endParaRPr lang="en-US" altLang="en-US" dirty="0"/>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04921BF4-86C2-4C1D-BBB3-C0C6A90DF116}"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85719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Notes Placeholder 2"/>
          <p:cNvSpPr>
            <a:spLocks noGrp="1"/>
          </p:cNvSpPr>
          <p:nvPr>
            <p:ph type="body" idx="1"/>
          </p:nvPr>
        </p:nvSpPr>
        <p:spPr bwMode="auto">
          <a:xfrm>
            <a:off x="930275" y="3454987"/>
            <a:ext cx="7435850" cy="3214407"/>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The first system requirement is the knowledge base. A knowledge base is just what you would expect it to be</a:t>
            </a:r>
            <a:r>
              <a:rPr lang="en-US" altLang="en-US" dirty="0">
                <a:latin typeface="+mn-lt"/>
              </a:rPr>
              <a:t>—</a:t>
            </a:r>
            <a:r>
              <a:rPr lang="en-US" altLang="en-US" dirty="0"/>
              <a:t>that is, an automated representation of clinical knowledge. </a:t>
            </a:r>
          </a:p>
          <a:p>
            <a:endParaRPr lang="en-US" altLang="en-US" dirty="0"/>
          </a:p>
          <a:p>
            <a:r>
              <a:rPr lang="en-US" altLang="en-US" dirty="0"/>
              <a:t>Osheroff et al. (2006) defined clinical knowledge as “A generally applicable fact (or set of facts), best practice, guideline, logical rule, piece of reference information (such as a text article), or other element of information that is important to know for optimal data interpretation and decision-making regarding individual and population health and health care delivery” (p. 59).</a:t>
            </a:r>
          </a:p>
          <a:p>
            <a:endParaRPr lang="en-US" altLang="en-US" dirty="0"/>
          </a:p>
          <a:p>
            <a:r>
              <a:rPr lang="en-US" altLang="en-US" dirty="0"/>
              <a:t>The knowledge base is a collection of clinical information on such things as diagnoses, drug interactions, and evidence-based guidelines. Content for the knowledge base comes from internal as well as external sources, such as specialty societies, commercial knowledge vendors, and healthcare organizations. Because of the amount of time and expertise it takes to create content, healthcare providers usually depend on developers of clinical information systems for the knowledge base, who often will obtain and incorporate commercial knowledge bases into their CDS products. For example, a number of drug knowledge bases are available in the marketplace. </a:t>
            </a:r>
          </a:p>
          <a:p>
            <a:endParaRPr lang="en-US" altLang="en-US" dirty="0"/>
          </a:p>
          <a:p>
            <a:endParaRPr lang="en-US" altLang="en-US" dirty="0"/>
          </a:p>
          <a:p>
            <a:endParaRPr lang="en-US" altLang="en-US" dirty="0"/>
          </a:p>
        </p:txBody>
      </p:sp>
      <p:sp>
        <p:nvSpPr>
          <p:cNvPr id="440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B7724FC9-04D9-4F43-B8E2-E8116F58CFB6}"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14685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930275" y="3505200"/>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The final system requirement is the communication mechanism. Berner (2009) describes this component as a mechanism for entering patient data into the CDS application and providing relevant information back to the clinician.</a:t>
            </a:r>
          </a:p>
          <a:p>
            <a:endParaRPr lang="en-US" altLang="en-US" dirty="0"/>
          </a:p>
          <a:p>
            <a:r>
              <a:rPr lang="en-US" altLang="en-US" dirty="0"/>
              <a:t>One method for input would be importing it from the electronic medical record. Some examples of information that might be output are lists of possible diagnoses, drug</a:t>
            </a:r>
            <a:r>
              <a:rPr lang="en-US" altLang="en-US" baseline="0" dirty="0"/>
              <a:t> </a:t>
            </a:r>
            <a:r>
              <a:rPr lang="en-US" altLang="en-US" dirty="0"/>
              <a:t>allergy alerts, duplicate testing reminders, drug interaction alerts, </a:t>
            </a:r>
            <a:r>
              <a:rPr lang="en-US" altLang="en-US" dirty="0">
                <a:solidFill>
                  <a:srgbClr val="000000"/>
                </a:solidFill>
              </a:rPr>
              <a:t>drug formulary guidelines, </a:t>
            </a:r>
            <a:r>
              <a:rPr lang="en-US" altLang="en-US" dirty="0"/>
              <a:t>or preventive care reminders. </a:t>
            </a:r>
          </a:p>
          <a:p>
            <a:endParaRPr lang="en-US" altLang="en-US" dirty="0"/>
          </a:p>
          <a:p>
            <a:pPr>
              <a:spcBef>
                <a:spcPct val="0"/>
              </a:spcBef>
            </a:pPr>
            <a:r>
              <a:rPr lang="en-US" altLang="en-US" dirty="0"/>
              <a:t>One of the five rights in the CDS Five Rights model is communication that occurs to the </a:t>
            </a:r>
            <a:r>
              <a:rPr lang="en-US" altLang="en-US" i="1" dirty="0"/>
              <a:t>right person </a:t>
            </a:r>
            <a:r>
              <a:rPr lang="en-US" altLang="en-US" i="0" dirty="0"/>
              <a:t>and</a:t>
            </a:r>
            <a:r>
              <a:rPr lang="en-US" altLang="en-US" i="1" dirty="0"/>
              <a:t> </a:t>
            </a:r>
            <a:r>
              <a:rPr lang="en-US" altLang="en-US" dirty="0"/>
              <a:t>is considerate of all members of the care team, such as the clinician, patient, parent or caregiver, and nurse (Sirajuddin, et al., 2009, p. 40).</a:t>
            </a:r>
          </a:p>
          <a:p>
            <a:endParaRPr lang="en-US" altLang="en-US" dirty="0"/>
          </a:p>
          <a:p>
            <a:endParaRPr lang="en-US" altLang="en-US" dirty="0"/>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F734395-04FC-4A66-896E-B1C3837D18BB}"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99370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302342" y="3256317"/>
            <a:ext cx="8691716" cy="3754083"/>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sz="1000" b="1" dirty="0"/>
              <a:t>Slide Notes:</a:t>
            </a:r>
          </a:p>
          <a:p>
            <a:r>
              <a:rPr lang="en-US" altLang="en-US" sz="1000" dirty="0"/>
              <a:t>Given the components of a CDSS, what are some expectations of its use? Berner (2009) provided examples shown in Table 5.1 of CDS interventions by target area of care.</a:t>
            </a:r>
          </a:p>
          <a:p>
            <a:endParaRPr lang="en-US" altLang="en-US" sz="1000" dirty="0"/>
          </a:p>
          <a:p>
            <a:r>
              <a:rPr lang="en-US" altLang="en-US" sz="1000" dirty="0"/>
              <a:t>The first row in Table 5.1 states the target area of care as preventive care with intervention. Examples are immunization, screening, and disease management guidelines for secondary prevention. </a:t>
            </a:r>
          </a:p>
          <a:p>
            <a:endParaRPr lang="en-US" altLang="en-US" sz="1000" dirty="0"/>
          </a:p>
          <a:p>
            <a:r>
              <a:rPr lang="en-US" altLang="en-US" sz="1000" dirty="0"/>
              <a:t>The second row lists diagnosis as the target area of care, in which clinical decision support could provide suggestions for possible diagnoses that match a patient’s signs and symptoms. </a:t>
            </a:r>
          </a:p>
          <a:p>
            <a:endParaRPr lang="en-US" altLang="en-US" sz="1000" dirty="0"/>
          </a:p>
          <a:p>
            <a:r>
              <a:rPr lang="en-US" altLang="en-US" sz="1000" dirty="0"/>
              <a:t>The third row on the list is the target area planning or implementing treatment. A CDS intervention could entail the display treatment guidelines for specific diagnoses, drug dosage recommendations, or alerts for drug-to-drug interactions.  </a:t>
            </a:r>
          </a:p>
          <a:p>
            <a:endParaRPr lang="en-US" altLang="en-US" sz="1000" dirty="0"/>
          </a:p>
          <a:p>
            <a:r>
              <a:rPr lang="en-US" altLang="en-US" sz="1000" dirty="0"/>
              <a:t>The fourth row, follow-up management, is the target area of care for clinical decision support. An intervention might involve information about orders or reminders for drug adverse event monitoring. </a:t>
            </a:r>
          </a:p>
          <a:p>
            <a:endParaRPr lang="en-US" altLang="en-US" sz="1000" dirty="0"/>
          </a:p>
          <a:p>
            <a:r>
              <a:rPr lang="en-US" altLang="en-US" sz="1000" dirty="0"/>
              <a:t>The fifth row states the target area of care as hospital or provider efficiency, with care plans to minimize length of stay or the presentation of order sets as examples of CDS intervention. </a:t>
            </a:r>
          </a:p>
          <a:p>
            <a:endParaRPr lang="en-US" altLang="en-US" sz="1000" dirty="0"/>
          </a:p>
          <a:p>
            <a:r>
              <a:rPr lang="en-US" altLang="en-US" sz="1000" dirty="0"/>
              <a:t>The sixth and final row is the target area cost reductions and improved patient convenience. Examples of CDS interventions include duplicate testing alerts and drug formulary guidelines. </a:t>
            </a:r>
          </a:p>
          <a:p>
            <a:endParaRPr lang="en-US" altLang="en-US" sz="1000" dirty="0"/>
          </a:p>
          <a:p>
            <a:r>
              <a:rPr lang="en-US" altLang="en-US" sz="1000" dirty="0"/>
              <a:t>Thus, CDS interventions can assist healthcare providers at different stages in the care process, from preventive care through diagnosis and treatment, all the way to monitoring and follow-up. </a:t>
            </a:r>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910D5FC6-997D-4325-B3B4-53B4AE3E9817}"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34014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930275" y="3382403"/>
            <a:ext cx="7435850" cy="3052580"/>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Osheroff et al. (2006) describes CDS interventions as “…alerts, reminders, and order sets, as well as other techniques for knowledge delivery including reference information and education (delivered with or without context sensitivity), health/clinical protocol and workflow orchestration support, display of context-relevant data, topic-oriented documentation forms, and others” (p. 59).</a:t>
            </a:r>
          </a:p>
          <a:p>
            <a:endParaRPr lang="en-US" altLang="en-US" dirty="0"/>
          </a:p>
          <a:p>
            <a:r>
              <a:rPr lang="en-US" altLang="en-US" dirty="0"/>
              <a:t>Intervention types and examples as summarized by Osheroff (2009) are shown in Table 5.2.</a:t>
            </a:r>
          </a:p>
          <a:p>
            <a:endParaRPr lang="en-US" altLang="en-US" dirty="0"/>
          </a:p>
          <a:p>
            <a:r>
              <a:rPr lang="en-US" altLang="en-US" dirty="0"/>
              <a:t>Typically several elements from these types are combined in the clinical decision support intervention, but each of these intervention types will be examined independently in the next several slides. Drawing from Osheroff, Pifer, Teich, Sittig, &amp; Jenders (2005), AHRA provides an example of a combination of elements as “an order set might highlight—through a non-interruptive alert—an essential intervention that should routinely be ordered and provide an infobutton link to more detailed reference information that supports the clinical recommendation” (AHRQ, n.d., para 2).</a:t>
            </a:r>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F01D080-6E7F-4C5F-B7DF-F4512F638E98}"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723686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95337" y="2133600"/>
            <a:ext cx="8305800" cy="2590800"/>
          </a:xfrm>
          <a:prstGeom prst="rect">
            <a:avLst/>
          </a:prstGeom>
        </p:spPr>
        <p:txBody>
          <a:bodyPr/>
          <a:lstStyle>
            <a:lvl1pPr>
              <a:defRPr sz="2400">
                <a:solidFill>
                  <a:schemeClr val="tx1"/>
                </a:solidFill>
                <a:latin typeface="Century Gothic" panose="020B0502020202020204" pitchFamily="34" charset="0"/>
              </a:defRPr>
            </a:lvl1pPr>
            <a:lvl2pPr>
              <a:defRPr sz="2400">
                <a:solidFill>
                  <a:schemeClr val="tx1"/>
                </a:solidFill>
                <a:latin typeface="Century Gothic" panose="020B0502020202020204" pitchFamily="34" charset="0"/>
              </a:defRPr>
            </a:lvl2pPr>
            <a:lvl3pPr>
              <a:defRPr sz="2400">
                <a:solidFill>
                  <a:schemeClr val="tx1"/>
                </a:solidFill>
                <a:latin typeface="Century Gothic" panose="020B0502020202020204" pitchFamily="34" charset="0"/>
              </a:defRPr>
            </a:lvl3pPr>
            <a:lvl4pPr>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7" y="2076450"/>
            <a:ext cx="4191000"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17851E56-5ED7-4F98-945D-8F0BB9743772}" type="slidenum">
              <a:rPr lang="en-US" altLang="en-US" smtClean="0"/>
              <a:pPr/>
              <a:t>‹#›</a:t>
            </a:fld>
            <a:endParaRPr lang="en-US" altLang="en-US" dirty="0"/>
          </a:p>
        </p:txBody>
      </p:sp>
    </p:spTree>
    <p:extLst>
      <p:ext uri="{BB962C8B-B14F-4D97-AF65-F5344CB8AC3E}">
        <p14:creationId xmlns:p14="http://schemas.microsoft.com/office/powerpoint/2010/main" val="3563651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17851E56-5ED7-4F98-945D-8F0BB9743772}" type="slidenum">
              <a:rPr lang="en-US" altLang="en-US" smtClean="0"/>
              <a:pPr/>
              <a:t>‹#›</a:t>
            </a:fld>
            <a:endParaRPr lang="en-US" altLang="en-US" dirty="0"/>
          </a:p>
        </p:txBody>
      </p:sp>
    </p:spTree>
    <p:extLst>
      <p:ext uri="{BB962C8B-B14F-4D97-AF65-F5344CB8AC3E}">
        <p14:creationId xmlns:p14="http://schemas.microsoft.com/office/powerpoint/2010/main" val="17122038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ONC Tabl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able Placeholder 7"/>
          <p:cNvSpPr>
            <a:spLocks noGrp="1"/>
          </p:cNvSpPr>
          <p:nvPr>
            <p:ph type="tbl"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table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table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17851E56-5ED7-4F98-945D-8F0BB9743772}" type="slidenum">
              <a:rPr lang="en-US" altLang="en-US" smtClean="0"/>
              <a:pPr/>
              <a:t>‹#›</a:t>
            </a:fld>
            <a:endParaRPr lang="en-US" altLang="en-US" dirty="0"/>
          </a:p>
        </p:txBody>
      </p:sp>
    </p:spTree>
    <p:extLst>
      <p:ext uri="{BB962C8B-B14F-4D97-AF65-F5344CB8AC3E}">
        <p14:creationId xmlns:p14="http://schemas.microsoft.com/office/powerpoint/2010/main" val="1764974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17851E56-5ED7-4F98-945D-8F0BB9743772}" type="slidenum">
              <a:rPr lang="en-US" altLang="en-US" smtClean="0"/>
              <a:pPr/>
              <a:t>‹#›</a:t>
            </a:fld>
            <a:endParaRPr lang="en-US" altLang="en-US" dirty="0"/>
          </a:p>
        </p:txBody>
      </p:sp>
    </p:spTree>
    <p:extLst>
      <p:ext uri="{BB962C8B-B14F-4D97-AF65-F5344CB8AC3E}">
        <p14:creationId xmlns:p14="http://schemas.microsoft.com/office/powerpoint/2010/main" val="3367100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17851E56-5ED7-4F98-945D-8F0BB9743772}" type="slidenum">
              <a:rPr lang="en-US" altLang="en-US" smtClean="0"/>
              <a:pPr/>
              <a:t>‹#›</a:t>
            </a:fld>
            <a:endParaRPr lang="en-US" altLang="en-US" dirty="0"/>
          </a:p>
        </p:txBody>
      </p:sp>
    </p:spTree>
    <p:extLst>
      <p:ext uri="{BB962C8B-B14F-4D97-AF65-F5344CB8AC3E}">
        <p14:creationId xmlns:p14="http://schemas.microsoft.com/office/powerpoint/2010/main" val="9799353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17851E56-5ED7-4F98-945D-8F0BB9743772}" type="slidenum">
              <a:rPr lang="en-US" altLang="en-US" smtClean="0"/>
              <a:pPr/>
              <a:t>‹#›</a:t>
            </a:fld>
            <a:endParaRPr lang="en-US" altLang="en-US" dirty="0"/>
          </a:p>
        </p:txBody>
      </p:sp>
    </p:spTree>
    <p:extLst>
      <p:ext uri="{BB962C8B-B14F-4D97-AF65-F5344CB8AC3E}">
        <p14:creationId xmlns:p14="http://schemas.microsoft.com/office/powerpoint/2010/main" val="120487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8305800" cy="2590800"/>
          </a:xfrm>
          <a:prstGeom prst="rect">
            <a:avLst/>
          </a:prstGeom>
        </p:spPr>
        <p:txBody>
          <a:bodyPr/>
          <a:lstStyle>
            <a:lvl1pPr marL="342900" indent="-342900">
              <a:lnSpc>
                <a:spcPct val="110000"/>
              </a:lnSpc>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a:lnSpc>
                <a:spcPct val="110000"/>
              </a:lnSpc>
              <a:defRPr sz="2400">
                <a:solidFill>
                  <a:schemeClr val="tx1"/>
                </a:solidFill>
                <a:latin typeface="Century Gothic" panose="020B0502020202020204" pitchFamily="34" charset="0"/>
              </a:defRPr>
            </a:lvl3pPr>
            <a:lvl4pPr>
              <a:lnSpc>
                <a:spcPct val="110000"/>
              </a:lnSpc>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Slide Number Placeholder 4">
            <a:extLst>
              <a:ext uri="{FF2B5EF4-FFF2-40B4-BE49-F238E27FC236}">
                <a16:creationId xmlns:a16="http://schemas.microsoft.com/office/drawing/2014/main" id="{DA822817-D551-D945-A0A5-08EA93E6F4F3}"/>
              </a:ext>
            </a:extLst>
          </p:cNvPr>
          <p:cNvSpPr txBox="1">
            <a:spLocks/>
          </p:cNvSpPr>
          <p:nvPr userDrawn="1"/>
        </p:nvSpPr>
        <p:spPr>
          <a:xfrm>
            <a:off x="9154359" y="7162590"/>
            <a:ext cx="559540" cy="621792"/>
          </a:xfrm>
          <a:prstGeom prst="rect">
            <a:avLst/>
          </a:prstGeom>
        </p:spPr>
        <p:txBody>
          <a:bodyPr anchor="ctr"/>
          <a:lstStyle>
            <a:defPPr>
              <a:defRPr lang="en-US"/>
            </a:defPPr>
            <a:lvl1pPr marL="0" algn="r" defTabSz="914400" rtl="0" eaLnBrk="1" latinLnBrk="0" hangingPunct="1">
              <a:defRPr sz="1100" kern="1200">
                <a:solidFill>
                  <a:srgbClr val="898989"/>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BF8891-5E06-46C2-89A4-6DB85D39BA35}" type="slidenum">
              <a:rPr lang="en-US" b="0" i="0" smtClean="0">
                <a:latin typeface="Arial" panose="020B0604020202020204" pitchFamily="34" charset="0"/>
                <a:cs typeface="Arial" panose="020B0604020202020204" pitchFamily="34" charset="0"/>
              </a:rPr>
              <a:pPr/>
              <a:t>‹#›</a:t>
            </a:fld>
            <a:endParaRPr lang="en-US" b="0"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4680" userDrawn="1">
          <p15:clr>
            <a:srgbClr val="FBAE40"/>
          </p15:clr>
        </p15:guide>
        <p15:guide id="2" pos="612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9140755" cy="3619500"/>
          </a:xfrm>
          <a:prstGeom prst="rect">
            <a:avLst/>
          </a:prstGeom>
        </p:spPr>
        <p:txBody>
          <a:bodyPr/>
          <a:lstStyle>
            <a:lvl1pPr marL="0" indent="0">
              <a:lnSpc>
                <a:spcPct val="110000"/>
              </a:lnSpc>
              <a:buFontTx/>
              <a:buNone/>
              <a:defRPr sz="2400">
                <a:solidFill>
                  <a:schemeClr val="tx1"/>
                </a:solidFill>
                <a:latin typeface="Century Gothic" panose="020B0502020202020204" pitchFamily="34" charset="0"/>
              </a:defRPr>
            </a:lvl1pPr>
            <a:lvl2pPr marL="347663" indent="-336550">
              <a:lnSpc>
                <a:spcPct val="110000"/>
              </a:lnSpc>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FF9ADD4D-D75F-7743-A9A3-BCA8A19397B9}"/>
              </a:ext>
            </a:extLst>
          </p:cNvPr>
          <p:cNvSpPr txBox="1">
            <a:spLocks/>
          </p:cNvSpPr>
          <p:nvPr userDrawn="1"/>
        </p:nvSpPr>
        <p:spPr>
          <a:xfrm>
            <a:off x="9154359" y="7162590"/>
            <a:ext cx="559540" cy="621792"/>
          </a:xfrm>
          <a:prstGeom prst="rect">
            <a:avLst/>
          </a:prstGeom>
        </p:spPr>
        <p:txBody>
          <a:bodyPr anchor="ctr"/>
          <a:lstStyle>
            <a:defPPr>
              <a:defRPr lang="en-US"/>
            </a:defPPr>
            <a:lvl1pPr marL="0" algn="r" defTabSz="914400" rtl="0" eaLnBrk="1" latinLnBrk="0" hangingPunct="1">
              <a:defRPr sz="1100" kern="1200">
                <a:solidFill>
                  <a:srgbClr val="898989"/>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BF8891-5E06-46C2-89A4-6DB85D39BA35}" type="slidenum">
              <a:rPr lang="en-US" b="0" i="0" smtClean="0">
                <a:latin typeface="Arial" panose="020B0604020202020204" pitchFamily="34" charset="0"/>
                <a:cs typeface="Arial" panose="020B0604020202020204" pitchFamily="34" charset="0"/>
              </a:rPr>
              <a:pPr/>
              <a:t>‹#›</a:t>
            </a:fld>
            <a:endParaRPr lang="en-US" b="0"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4680" userDrawn="1">
          <p15:clr>
            <a:srgbClr val="FBAE40"/>
          </p15:clr>
        </p15:guide>
        <p15:guide id="2" pos="602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4" name="Slide Number Placeholder 4">
            <a:extLst>
              <a:ext uri="{FF2B5EF4-FFF2-40B4-BE49-F238E27FC236}">
                <a16:creationId xmlns:a16="http://schemas.microsoft.com/office/drawing/2014/main" id="{9DBFB48D-EEB6-8944-962B-A1B309ED6DA3}"/>
              </a:ext>
            </a:extLst>
          </p:cNvPr>
          <p:cNvSpPr txBox="1">
            <a:spLocks/>
          </p:cNvSpPr>
          <p:nvPr userDrawn="1"/>
        </p:nvSpPr>
        <p:spPr>
          <a:xfrm>
            <a:off x="9154359" y="7162590"/>
            <a:ext cx="559540" cy="621792"/>
          </a:xfrm>
          <a:prstGeom prst="rect">
            <a:avLst/>
          </a:prstGeom>
        </p:spPr>
        <p:txBody>
          <a:bodyPr anchor="ctr"/>
          <a:lstStyle>
            <a:defPPr>
              <a:defRPr lang="en-US"/>
            </a:defPPr>
            <a:lvl1pPr marL="0" algn="r" defTabSz="914400" rtl="0" eaLnBrk="1" latinLnBrk="0" hangingPunct="1">
              <a:defRPr sz="1100" kern="1200">
                <a:solidFill>
                  <a:srgbClr val="898989"/>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BF8891-5E06-46C2-89A4-6DB85D39BA35}" type="slidenum">
              <a:rPr lang="en-US" b="0" i="0" smtClean="0">
                <a:latin typeface="Arial" panose="020B0604020202020204" pitchFamily="34" charset="0"/>
                <a:cs typeface="Arial" panose="020B0604020202020204" pitchFamily="34" charset="0"/>
              </a:rPr>
              <a:pPr/>
              <a:t>‹#›</a:t>
            </a:fld>
            <a:endParaRPr lang="en-US" b="0"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4680" userDrawn="1">
          <p15:clr>
            <a:srgbClr val="FBAE40"/>
          </p15:clr>
        </p15:guide>
        <p15:guide id="2" pos="607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8212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defRPr sz="2400" b="0" i="0">
                <a:latin typeface="Century Gothic" panose="020B0502020202020204" pitchFamily="34" charset="0"/>
              </a:defRPr>
            </a:lvl1pPr>
            <a:lvl2pPr marL="292100" indent="-292100">
              <a:lnSpc>
                <a:spcPct val="110000"/>
              </a:lnSpc>
              <a:buSzPct val="111000"/>
              <a:buFont typeface="Arial" panose="020B0604020202020204" pitchFamily="34" charset="0"/>
              <a:buChar char="•"/>
              <a:tabLst/>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1"/>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4" name="Slide Number Placeholder 4">
            <a:extLst>
              <a:ext uri="{FF2B5EF4-FFF2-40B4-BE49-F238E27FC236}">
                <a16:creationId xmlns:a16="http://schemas.microsoft.com/office/drawing/2014/main" id="{2ABBBF38-8CE2-A14A-A72D-EAEA71A3195C}"/>
              </a:ext>
            </a:extLst>
          </p:cNvPr>
          <p:cNvSpPr txBox="1">
            <a:spLocks/>
          </p:cNvSpPr>
          <p:nvPr userDrawn="1"/>
        </p:nvSpPr>
        <p:spPr>
          <a:xfrm>
            <a:off x="9154359" y="7162590"/>
            <a:ext cx="559540" cy="621792"/>
          </a:xfrm>
          <a:prstGeom prst="rect">
            <a:avLst/>
          </a:prstGeom>
        </p:spPr>
        <p:txBody>
          <a:bodyPr anchor="ctr"/>
          <a:lstStyle>
            <a:defPPr>
              <a:defRPr lang="en-US"/>
            </a:defPPr>
            <a:lvl1pPr marL="0" algn="r" defTabSz="914400" rtl="0" eaLnBrk="1" latinLnBrk="0" hangingPunct="1">
              <a:defRPr sz="1100" kern="1200">
                <a:solidFill>
                  <a:srgbClr val="898989"/>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BF8891-5E06-46C2-89A4-6DB85D39BA35}" type="slidenum">
              <a:rPr lang="en-US" b="0" i="0" smtClean="0">
                <a:latin typeface="Arial" panose="020B0604020202020204" pitchFamily="34" charset="0"/>
                <a:cs typeface="Arial" panose="020B0604020202020204" pitchFamily="34" charset="0"/>
              </a:rPr>
              <a:pPr/>
              <a:t>‹#›</a:t>
            </a:fld>
            <a:endParaRPr lang="en-US" b="0" i="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4608" userDrawn="1">
          <p15:clr>
            <a:srgbClr val="FBAE40"/>
          </p15:clr>
        </p15:guide>
        <p15:guide id="2" pos="604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62" r:id="rId10"/>
    <p:sldLayoutId id="2147483669" r:id="rId11"/>
    <p:sldLayoutId id="2147483688" r:id="rId12"/>
    <p:sldLayoutId id="2147483689" r:id="rId13"/>
    <p:sldLayoutId id="2147483690" r:id="rId14"/>
    <p:sldLayoutId id="2147483691" r:id="rId15"/>
    <p:sldLayoutId id="2147483692" r:id="rId16"/>
    <p:sldLayoutId id="2147483693" r:id="rId17"/>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healthit.ahrq.gov/images/mar09_cds_book_chapter/CDS_MedMgmnt_ch_1_sec_4_interventions.htm" TargetMode="External"/><Relationship Id="rId7" Type="http://schemas.openxmlformats.org/officeDocument/2006/relationships/hyperlink" Target="https://healthit.ahrq.gov/sites/default/files/docs/page/CDS_challenges_and_barriers.pdf"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hyperlink" Target="http://motorcycleguy.blogspot.com/2008/06/clinical-decision-support.html" TargetMode="External"/><Relationship Id="rId5" Type="http://schemas.openxmlformats.org/officeDocument/2006/relationships/hyperlink" Target="http://healthit.ahrq.gov/images/jun09cdsreview/09_0069_ef.html" TargetMode="External"/><Relationship Id="rId4" Type="http://schemas.openxmlformats.org/officeDocument/2006/relationships/hyperlink" Target="http://digitalcommons.wustl.edu/cgi/viewcontent.cgi?article=1017&amp;context=becker_pubs"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healthit.ahrq.gov/sites/default/files/docs/Slides_01212009%20(5).pdf"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hyperlink" Target="http://www.amia.org/sites/amia.org/files/A-Roadmap-for-National-Action-on-Clinical-Decision-Support-June132006.pdf"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motorcycleguy.blogspot.com/2008/06/clinical-decision-support.html"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hyperlink" Target="http://www.guideline.gov/"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ea typeface="+mn-ea"/>
                <a:cs typeface="Gill Sans MT"/>
              </a:rPr>
              <a:t>Introduction to Health Informatics:</a:t>
            </a:r>
            <a:endParaRPr lang="en-US" sz="4400" kern="1200" dirty="0">
              <a:ea typeface="+mn-ea"/>
              <a:cs typeface="Gill Sans MT"/>
            </a:endParaRPr>
          </a:p>
        </p:txBody>
      </p:sp>
      <p:sp>
        <p:nvSpPr>
          <p:cNvPr id="3"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dirty="0">
                <a:solidFill>
                  <a:schemeClr val="bg1"/>
                </a:solidFill>
              </a:rPr>
              <a:t>Clinical Decision Support Systems</a:t>
            </a:r>
          </a:p>
          <a:p>
            <a:endParaRPr lang="en-US" dirty="0"/>
          </a:p>
        </p:txBody>
      </p:sp>
      <p:sp>
        <p:nvSpPr>
          <p:cNvPr id="5"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6"/>
          <p:cNvSpPr>
            <a:spLocks noGrp="1"/>
          </p:cNvSpPr>
          <p:nvPr>
            <p:ph type="title"/>
          </p:nvPr>
        </p:nvSpPr>
        <p:spPr/>
        <p:txBody>
          <a:bodyPr/>
          <a:lstStyle/>
          <a:p>
            <a:r>
              <a:rPr lang="en-US" altLang="en-US" dirty="0"/>
              <a:t>Knowledge and Interventions</a:t>
            </a:r>
          </a:p>
        </p:txBody>
      </p:sp>
      <p:sp>
        <p:nvSpPr>
          <p:cNvPr id="24579" name="Content Placeholder 7"/>
          <p:cNvSpPr>
            <a:spLocks noGrp="1"/>
          </p:cNvSpPr>
          <p:nvPr>
            <p:ph type="body" sz="quarter" idx="10"/>
          </p:nvPr>
        </p:nvSpPr>
        <p:spPr/>
        <p:txBody>
          <a:bodyPr/>
          <a:lstStyle/>
          <a:p>
            <a:pPr>
              <a:spcAft>
                <a:spcPts val="600"/>
              </a:spcAft>
            </a:pPr>
            <a:r>
              <a:rPr lang="en-US" altLang="en-US" dirty="0"/>
              <a:t>Knowledge base</a:t>
            </a:r>
          </a:p>
          <a:p>
            <a:pPr lvl="1">
              <a:spcAft>
                <a:spcPts val="600"/>
              </a:spcAft>
            </a:pPr>
            <a:r>
              <a:rPr lang="en-US" altLang="en-US" dirty="0"/>
              <a:t>Clinical knowledge</a:t>
            </a:r>
          </a:p>
          <a:p>
            <a:pPr marL="1096963" lvl="2" indent="-342900">
              <a:spcAft>
                <a:spcPts val="600"/>
              </a:spcAft>
              <a:buFont typeface="Wingdings" panose="05000000000000000000" pitchFamily="2" charset="2"/>
              <a:buChar char="§"/>
            </a:pPr>
            <a:r>
              <a:rPr lang="en-US" altLang="en-US" dirty="0"/>
              <a:t>Best practices, evidence-based guidelines </a:t>
            </a:r>
          </a:p>
          <a:p>
            <a:pPr lvl="1">
              <a:spcAft>
                <a:spcPts val="600"/>
              </a:spcAft>
            </a:pPr>
            <a:r>
              <a:rPr lang="en-US" altLang="en-US" dirty="0"/>
              <a:t>Rules and associations of compiled data</a:t>
            </a:r>
          </a:p>
          <a:p>
            <a:pPr>
              <a:spcAft>
                <a:spcPts val="600"/>
              </a:spcAft>
            </a:pPr>
            <a:r>
              <a:rPr lang="en-US" altLang="en-US" dirty="0"/>
              <a:t>Interventions</a:t>
            </a:r>
          </a:p>
        </p:txBody>
      </p:sp>
    </p:spTree>
    <p:extLst>
      <p:ext uri="{BB962C8B-B14F-4D97-AF65-F5344CB8AC3E}">
        <p14:creationId xmlns:p14="http://schemas.microsoft.com/office/powerpoint/2010/main" val="25370812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6"/>
          <p:cNvSpPr>
            <a:spLocks noGrp="1"/>
          </p:cNvSpPr>
          <p:nvPr>
            <p:ph type="title"/>
          </p:nvPr>
        </p:nvSpPr>
        <p:spPr/>
        <p:txBody>
          <a:bodyPr/>
          <a:lstStyle/>
          <a:p>
            <a:r>
              <a:rPr lang="en-US" altLang="en-US" dirty="0"/>
              <a:t>Clinical Practice Guidelines</a:t>
            </a:r>
          </a:p>
        </p:txBody>
      </p:sp>
      <p:sp>
        <p:nvSpPr>
          <p:cNvPr id="25603" name="Content Placeholder 7"/>
          <p:cNvSpPr>
            <a:spLocks noGrp="1"/>
          </p:cNvSpPr>
          <p:nvPr>
            <p:ph type="body" sz="quarter" idx="10"/>
          </p:nvPr>
        </p:nvSpPr>
        <p:spPr/>
        <p:txBody>
          <a:bodyPr/>
          <a:lstStyle/>
          <a:p>
            <a:pPr>
              <a:spcAft>
                <a:spcPts val="1200"/>
              </a:spcAft>
            </a:pPr>
            <a:r>
              <a:rPr lang="en-US" altLang="en-US" dirty="0"/>
              <a:t>Systematically developed statements</a:t>
            </a:r>
          </a:p>
          <a:p>
            <a:pPr>
              <a:spcAft>
                <a:spcPts val="1200"/>
              </a:spcAft>
            </a:pPr>
            <a:r>
              <a:rPr lang="en-US" altLang="en-US" dirty="0"/>
              <a:t>Assist practitioners in decision making about appropriate healthcare </a:t>
            </a:r>
          </a:p>
          <a:p>
            <a:pPr>
              <a:spcAft>
                <a:spcPts val="1200"/>
              </a:spcAft>
            </a:pPr>
            <a:r>
              <a:rPr lang="en-US" altLang="en-US" dirty="0"/>
              <a:t>Specific clinical circumstances</a:t>
            </a:r>
          </a:p>
          <a:p>
            <a:pPr>
              <a:buFont typeface="Arial" panose="020B0604020202020204" pitchFamily="34" charset="0"/>
              <a:buNone/>
            </a:pPr>
            <a:endParaRPr lang="en-US" altLang="en-US" sz="1540" dirty="0"/>
          </a:p>
          <a:p>
            <a:pPr>
              <a:buFont typeface="Arial" panose="020B0604020202020204" pitchFamily="34" charset="0"/>
              <a:buNone/>
            </a:pPr>
            <a:endParaRPr lang="en-US" altLang="en-US" sz="1540" dirty="0"/>
          </a:p>
          <a:p>
            <a:pPr>
              <a:buFont typeface="Arial" panose="020B0604020202020204" pitchFamily="34" charset="0"/>
              <a:buNone/>
            </a:pPr>
            <a:endParaRPr lang="en-US" altLang="en-US" sz="1540" dirty="0"/>
          </a:p>
        </p:txBody>
      </p:sp>
    </p:spTree>
    <p:extLst>
      <p:ext uri="{BB962C8B-B14F-4D97-AF65-F5344CB8AC3E}">
        <p14:creationId xmlns:p14="http://schemas.microsoft.com/office/powerpoint/2010/main" val="3968505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6"/>
          <p:cNvSpPr>
            <a:spLocks noGrp="1"/>
          </p:cNvSpPr>
          <p:nvPr>
            <p:ph type="title"/>
          </p:nvPr>
        </p:nvSpPr>
        <p:spPr/>
        <p:txBody>
          <a:bodyPr/>
          <a:lstStyle/>
          <a:p>
            <a:r>
              <a:rPr lang="en-US" altLang="en-US" dirty="0"/>
              <a:t>Clinical Practice Guidelines Sources</a:t>
            </a:r>
          </a:p>
        </p:txBody>
      </p:sp>
      <p:sp>
        <p:nvSpPr>
          <p:cNvPr id="26627" name="Content Placeholder 7"/>
          <p:cNvSpPr>
            <a:spLocks noGrp="1"/>
          </p:cNvSpPr>
          <p:nvPr>
            <p:ph type="body" sz="quarter" idx="10"/>
          </p:nvPr>
        </p:nvSpPr>
        <p:spPr/>
        <p:txBody>
          <a:bodyPr/>
          <a:lstStyle/>
          <a:p>
            <a:pPr>
              <a:spcAft>
                <a:spcPts val="1200"/>
              </a:spcAft>
            </a:pPr>
            <a:r>
              <a:rPr lang="en-US" altLang="en-US" dirty="0"/>
              <a:t>Government agencies</a:t>
            </a:r>
          </a:p>
          <a:p>
            <a:pPr>
              <a:spcAft>
                <a:spcPts val="1200"/>
              </a:spcAft>
            </a:pPr>
            <a:r>
              <a:rPr lang="en-US" altLang="en-US" dirty="0"/>
              <a:t>Institutions</a:t>
            </a:r>
          </a:p>
          <a:p>
            <a:pPr>
              <a:spcAft>
                <a:spcPts val="1200"/>
              </a:spcAft>
            </a:pPr>
            <a:r>
              <a:rPr lang="en-US" altLang="en-US" dirty="0"/>
              <a:t>Organizations such as professional societies</a:t>
            </a:r>
          </a:p>
          <a:p>
            <a:pPr>
              <a:spcAft>
                <a:spcPts val="1200"/>
              </a:spcAft>
            </a:pPr>
            <a:r>
              <a:rPr lang="en-US" altLang="en-US" dirty="0"/>
              <a:t>Expert panels</a:t>
            </a:r>
          </a:p>
          <a:p>
            <a:endParaRPr lang="en-US" altLang="en-US" dirty="0"/>
          </a:p>
        </p:txBody>
      </p:sp>
    </p:spTree>
    <p:extLst>
      <p:ext uri="{BB962C8B-B14F-4D97-AF65-F5344CB8AC3E}">
        <p14:creationId xmlns:p14="http://schemas.microsoft.com/office/powerpoint/2010/main" val="1900223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6"/>
          <p:cNvSpPr>
            <a:spLocks noGrp="1"/>
          </p:cNvSpPr>
          <p:nvPr>
            <p:ph type="title"/>
          </p:nvPr>
        </p:nvSpPr>
        <p:spPr/>
        <p:txBody>
          <a:bodyPr/>
          <a:lstStyle/>
          <a:p>
            <a:r>
              <a:rPr lang="en-US" altLang="en-US" dirty="0"/>
              <a:t>Evidence-Based Practice Guidelines</a:t>
            </a:r>
          </a:p>
        </p:txBody>
      </p:sp>
      <p:sp>
        <p:nvSpPr>
          <p:cNvPr id="28675" name="Content Placeholder 7"/>
          <p:cNvSpPr>
            <a:spLocks noGrp="1"/>
          </p:cNvSpPr>
          <p:nvPr>
            <p:ph type="body" sz="quarter" idx="10"/>
          </p:nvPr>
        </p:nvSpPr>
        <p:spPr/>
        <p:txBody>
          <a:bodyPr/>
          <a:lstStyle/>
          <a:p>
            <a:pPr>
              <a:spcAft>
                <a:spcPts val="1200"/>
              </a:spcAft>
            </a:pPr>
            <a:r>
              <a:rPr lang="en-US" altLang="en-US" dirty="0"/>
              <a:t>Integrate the best available scientific knowledge with clinical expertise</a:t>
            </a:r>
          </a:p>
          <a:p>
            <a:pPr>
              <a:spcAft>
                <a:spcPts val="1200"/>
              </a:spcAft>
            </a:pPr>
            <a:r>
              <a:rPr lang="en-US" altLang="en-US" dirty="0"/>
              <a:t>Base recommendations on the best available evidence</a:t>
            </a:r>
          </a:p>
          <a:p>
            <a:pPr>
              <a:spcAft>
                <a:spcPts val="1200"/>
              </a:spcAft>
            </a:pPr>
            <a:r>
              <a:rPr lang="en-US" altLang="en-US" dirty="0"/>
              <a:t>Reflect a consensus of experts</a:t>
            </a:r>
          </a:p>
        </p:txBody>
      </p:sp>
    </p:spTree>
    <p:extLst>
      <p:ext uri="{BB962C8B-B14F-4D97-AF65-F5344CB8AC3E}">
        <p14:creationId xmlns:p14="http://schemas.microsoft.com/office/powerpoint/2010/main" val="25223760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395475" y="535259"/>
            <a:ext cx="8674100" cy="657424"/>
          </a:xfrm>
        </p:spPr>
        <p:txBody>
          <a:bodyPr/>
          <a:lstStyle/>
          <a:p>
            <a:r>
              <a:rPr lang="en-US" altLang="en-US" dirty="0"/>
              <a:t>CDSS Challenges </a:t>
            </a:r>
          </a:p>
        </p:txBody>
      </p:sp>
      <p:sp>
        <p:nvSpPr>
          <p:cNvPr id="7171" name="Content Placeholder 7"/>
          <p:cNvSpPr>
            <a:spLocks noGrp="1"/>
          </p:cNvSpPr>
          <p:nvPr>
            <p:ph type="body" sz="quarter" idx="10"/>
          </p:nvPr>
        </p:nvSpPr>
        <p:spPr>
          <a:xfrm>
            <a:off x="395475" y="2133600"/>
            <a:ext cx="8305800" cy="3662082"/>
          </a:xfrm>
        </p:spPr>
        <p:txBody>
          <a:bodyPr/>
          <a:lstStyle/>
          <a:p>
            <a:pPr>
              <a:spcAft>
                <a:spcPts val="1200"/>
              </a:spcAft>
            </a:pPr>
            <a:r>
              <a:rPr lang="en-US" altLang="en-US" dirty="0"/>
              <a:t>Achieving the five rights of clinical decision support requires communicating </a:t>
            </a:r>
            <a:r>
              <a:rPr lang="en-US" altLang="en-US" dirty="0">
                <a:solidFill>
                  <a:srgbClr val="008C84"/>
                </a:solidFill>
              </a:rPr>
              <a:t>the right information </a:t>
            </a:r>
            <a:r>
              <a:rPr lang="en-US" altLang="en-US" dirty="0">
                <a:solidFill>
                  <a:srgbClr val="E6661F"/>
                </a:solidFill>
              </a:rPr>
              <a:t>to the right person</a:t>
            </a:r>
            <a:r>
              <a:rPr lang="en-US" altLang="en-US" dirty="0"/>
              <a:t> </a:t>
            </a:r>
            <a:r>
              <a:rPr lang="en-US" altLang="en-US" dirty="0">
                <a:solidFill>
                  <a:srgbClr val="C83537"/>
                </a:solidFill>
              </a:rPr>
              <a:t>in the right format </a:t>
            </a:r>
            <a:r>
              <a:rPr lang="en-US" altLang="en-US" dirty="0">
                <a:solidFill>
                  <a:srgbClr val="A7BF39"/>
                </a:solidFill>
              </a:rPr>
              <a:t>through the right channel </a:t>
            </a:r>
            <a:r>
              <a:rPr lang="en-US" altLang="en-US" dirty="0"/>
              <a:t>at the right time.</a:t>
            </a:r>
          </a:p>
          <a:p>
            <a:endParaRPr lang="en-US" altLang="en-US" dirty="0"/>
          </a:p>
        </p:txBody>
      </p:sp>
    </p:spTree>
    <p:extLst>
      <p:ext uri="{BB962C8B-B14F-4D97-AF65-F5344CB8AC3E}">
        <p14:creationId xmlns:p14="http://schemas.microsoft.com/office/powerpoint/2010/main" val="88986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395337" y="108090"/>
            <a:ext cx="8674100" cy="920386"/>
          </a:xfrm>
        </p:spPr>
        <p:txBody>
          <a:bodyPr/>
          <a:lstStyle/>
          <a:p>
            <a:pPr>
              <a:lnSpc>
                <a:spcPct val="90000"/>
              </a:lnSpc>
            </a:pPr>
            <a:r>
              <a:rPr lang="en-US" altLang="en-US" spc="-30" dirty="0"/>
              <a:t>Challenges in Designing or </a:t>
            </a:r>
            <a:br>
              <a:rPr lang="en-US" altLang="en-US" spc="-30" dirty="0"/>
            </a:br>
            <a:r>
              <a:rPr lang="en-US" altLang="en-US" spc="-30" dirty="0"/>
              <a:t>Selecting a CDSS</a:t>
            </a:r>
          </a:p>
        </p:txBody>
      </p:sp>
      <p:sp>
        <p:nvSpPr>
          <p:cNvPr id="8195" name="Content Placeholder 7"/>
          <p:cNvSpPr>
            <a:spLocks noGrp="1"/>
          </p:cNvSpPr>
          <p:nvPr>
            <p:ph type="body" sz="quarter" idx="10"/>
          </p:nvPr>
        </p:nvSpPr>
        <p:spPr/>
        <p:txBody>
          <a:bodyPr/>
          <a:lstStyle/>
          <a:p>
            <a:pPr>
              <a:spcAft>
                <a:spcPts val="1200"/>
              </a:spcAft>
            </a:pPr>
            <a:r>
              <a:rPr lang="en-US" altLang="en-US" dirty="0"/>
              <a:t>Whose decisions are being supported?</a:t>
            </a:r>
          </a:p>
          <a:p>
            <a:pPr>
              <a:spcAft>
                <a:spcPts val="1200"/>
              </a:spcAft>
            </a:pPr>
            <a:r>
              <a:rPr lang="en-US" altLang="en-US" dirty="0"/>
              <a:t>What information is presented?</a:t>
            </a:r>
          </a:p>
          <a:p>
            <a:pPr>
              <a:spcAft>
                <a:spcPts val="1200"/>
              </a:spcAft>
            </a:pPr>
            <a:r>
              <a:rPr lang="en-US" altLang="en-US" dirty="0"/>
              <a:t>When is the information being presented?</a:t>
            </a:r>
          </a:p>
          <a:p>
            <a:pPr>
              <a:spcAft>
                <a:spcPts val="1200"/>
              </a:spcAft>
            </a:pPr>
            <a:r>
              <a:rPr lang="en-US" altLang="en-US" dirty="0"/>
              <a:t>How is the information being presented?</a:t>
            </a:r>
          </a:p>
          <a:p>
            <a:pPr>
              <a:buFont typeface="Arial" panose="020B0604020202020204" pitchFamily="34" charset="0"/>
              <a:buNone/>
            </a:pPr>
            <a:endParaRPr lang="en-US" altLang="en-US" dirty="0"/>
          </a:p>
        </p:txBody>
      </p:sp>
    </p:spTree>
    <p:extLst>
      <p:ext uri="{BB962C8B-B14F-4D97-AF65-F5344CB8AC3E}">
        <p14:creationId xmlns:p14="http://schemas.microsoft.com/office/powerpoint/2010/main" val="853220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r>
              <a:rPr lang="en-US" altLang="en-US" dirty="0"/>
              <a:t>Barriers to Using CDSS</a:t>
            </a:r>
          </a:p>
        </p:txBody>
      </p:sp>
      <p:sp>
        <p:nvSpPr>
          <p:cNvPr id="12291" name="Content Placeholder 7"/>
          <p:cNvSpPr>
            <a:spLocks noGrp="1"/>
          </p:cNvSpPr>
          <p:nvPr>
            <p:ph type="body" sz="quarter" idx="10"/>
          </p:nvPr>
        </p:nvSpPr>
        <p:spPr/>
        <p:txBody>
          <a:bodyPr/>
          <a:lstStyle/>
          <a:p>
            <a:pPr>
              <a:spcAft>
                <a:spcPts val="1200"/>
              </a:spcAft>
            </a:pPr>
            <a:r>
              <a:rPr lang="en-US" altLang="en-US" dirty="0"/>
              <a:t>Acquisition and validation of patient data</a:t>
            </a:r>
          </a:p>
          <a:p>
            <a:pPr>
              <a:spcAft>
                <a:spcPts val="1200"/>
              </a:spcAft>
            </a:pPr>
            <a:r>
              <a:rPr lang="en-US" altLang="en-US" dirty="0"/>
              <a:t>Modeling of medical knowledge</a:t>
            </a:r>
          </a:p>
          <a:p>
            <a:pPr>
              <a:spcAft>
                <a:spcPts val="1200"/>
              </a:spcAft>
            </a:pPr>
            <a:r>
              <a:rPr lang="en-US" altLang="en-US" dirty="0"/>
              <a:t>Elicitation of medical knowledge</a:t>
            </a:r>
          </a:p>
        </p:txBody>
      </p:sp>
    </p:spTree>
    <p:extLst>
      <p:ext uri="{BB962C8B-B14F-4D97-AF65-F5344CB8AC3E}">
        <p14:creationId xmlns:p14="http://schemas.microsoft.com/office/powerpoint/2010/main" val="3272968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lstStyle/>
          <a:p>
            <a:r>
              <a:rPr lang="en-US" altLang="en-US" dirty="0"/>
              <a:t>Barriers to Using CDSS</a:t>
            </a:r>
          </a:p>
        </p:txBody>
      </p:sp>
      <p:sp>
        <p:nvSpPr>
          <p:cNvPr id="13315" name="Content Placeholder 7"/>
          <p:cNvSpPr>
            <a:spLocks noGrp="1"/>
          </p:cNvSpPr>
          <p:nvPr>
            <p:ph type="body" sz="quarter" idx="10"/>
          </p:nvPr>
        </p:nvSpPr>
        <p:spPr/>
        <p:txBody>
          <a:bodyPr/>
          <a:lstStyle/>
          <a:p>
            <a:pPr>
              <a:spcAft>
                <a:spcPts val="1200"/>
              </a:spcAft>
            </a:pPr>
            <a:r>
              <a:rPr lang="en-US" altLang="en-US" dirty="0"/>
              <a:t>Representation of and reasoning about medical knowledge</a:t>
            </a:r>
          </a:p>
          <a:p>
            <a:pPr>
              <a:spcAft>
                <a:spcPts val="1200"/>
              </a:spcAft>
            </a:pPr>
            <a:r>
              <a:rPr lang="en-US" altLang="en-US" dirty="0"/>
              <a:t>Validation of system performance</a:t>
            </a:r>
          </a:p>
          <a:p>
            <a:pPr>
              <a:spcAft>
                <a:spcPts val="1200"/>
              </a:spcAft>
            </a:pPr>
            <a:r>
              <a:rPr lang="en-US" altLang="en-US" dirty="0"/>
              <a:t>Integration of decision support tools</a:t>
            </a:r>
          </a:p>
          <a:p>
            <a:pPr>
              <a:buFont typeface="Arial" panose="020B0604020202020204" pitchFamily="34" charset="0"/>
              <a:buNone/>
            </a:pPr>
            <a:endParaRPr lang="en-US" altLang="en-US" dirty="0"/>
          </a:p>
        </p:txBody>
      </p:sp>
    </p:spTree>
    <p:extLst>
      <p:ext uri="{BB962C8B-B14F-4D97-AF65-F5344CB8AC3E}">
        <p14:creationId xmlns:p14="http://schemas.microsoft.com/office/powerpoint/2010/main" val="180249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Reflect</a:t>
            </a:r>
          </a:p>
        </p:txBody>
      </p:sp>
      <p:sp>
        <p:nvSpPr>
          <p:cNvPr id="5" name="Content Placeholder 7"/>
          <p:cNvSpPr>
            <a:spLocks noGrp="1"/>
          </p:cNvSpPr>
          <p:nvPr>
            <p:ph type="body" sz="quarter" idx="10"/>
          </p:nvPr>
        </p:nvSpPr>
        <p:spPr>
          <a:xfrm>
            <a:off x="395337" y="2133600"/>
            <a:ext cx="8305800" cy="2902857"/>
          </a:xfrm>
        </p:spPr>
        <p:txBody>
          <a:bodyPr/>
          <a:lstStyle/>
          <a:p>
            <a:pPr>
              <a:spcAft>
                <a:spcPts val="1200"/>
              </a:spcAft>
            </a:pPr>
            <a:r>
              <a:rPr lang="en-US" sz="3200" dirty="0"/>
              <a:t>Are electronic medical records/electronic health records equal to CDSS?</a:t>
            </a:r>
          </a:p>
          <a:p>
            <a:pPr>
              <a:buFont typeface="Arial" panose="020B0604020202020204" pitchFamily="34" charset="0"/>
              <a:buNone/>
            </a:pPr>
            <a:endParaRPr lang="en-US" altLang="en-US" dirty="0"/>
          </a:p>
        </p:txBody>
      </p:sp>
    </p:spTree>
    <p:extLst>
      <p:ext uri="{BB962C8B-B14F-4D97-AF65-F5344CB8AC3E}">
        <p14:creationId xmlns:p14="http://schemas.microsoft.com/office/powerpoint/2010/main" val="2130324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06626" y="535259"/>
            <a:ext cx="9506808" cy="657920"/>
          </a:xfrm>
        </p:spPr>
        <p:txBody>
          <a:bodyPr/>
          <a:lstStyle/>
          <a:p>
            <a:r>
              <a:rPr lang="en-US" dirty="0"/>
              <a:t>CDSS Summary</a:t>
            </a:r>
          </a:p>
        </p:txBody>
      </p:sp>
      <p:sp>
        <p:nvSpPr>
          <p:cNvPr id="29699" name="Text Placeholder 3"/>
          <p:cNvSpPr>
            <a:spLocks noGrp="1"/>
          </p:cNvSpPr>
          <p:nvPr>
            <p:ph type="body" sz="quarter" idx="10"/>
          </p:nvPr>
        </p:nvSpPr>
        <p:spPr>
          <a:xfrm>
            <a:off x="406626" y="2133599"/>
            <a:ext cx="9308874" cy="4509247"/>
          </a:xfrm>
        </p:spPr>
        <p:txBody>
          <a:bodyPr/>
          <a:lstStyle/>
          <a:p>
            <a:pPr>
              <a:spcAft>
                <a:spcPts val="1200"/>
              </a:spcAft>
            </a:pPr>
            <a:r>
              <a:rPr lang="en-US" altLang="en-US" dirty="0"/>
              <a:t>CDSS</a:t>
            </a:r>
          </a:p>
          <a:p>
            <a:pPr lvl="1">
              <a:spcAft>
                <a:spcPts val="1200"/>
              </a:spcAft>
            </a:pPr>
            <a:r>
              <a:rPr lang="en-US" altLang="en-US" dirty="0"/>
              <a:t>Definition</a:t>
            </a:r>
          </a:p>
          <a:p>
            <a:pPr lvl="1">
              <a:spcAft>
                <a:spcPts val="1200"/>
              </a:spcAft>
            </a:pPr>
            <a:r>
              <a:rPr lang="en-US" altLang="en-US" dirty="0"/>
              <a:t>Requirements</a:t>
            </a:r>
          </a:p>
          <a:p>
            <a:pPr marL="1090613" lvl="2" indent="-342900">
              <a:spcAft>
                <a:spcPts val="1200"/>
              </a:spcAft>
              <a:buFont typeface="Wingdings" panose="05000000000000000000" pitchFamily="2" charset="2"/>
              <a:buChar char="§"/>
            </a:pPr>
            <a:r>
              <a:rPr lang="en-US" altLang="en-US" dirty="0"/>
              <a:t>Knowledge base</a:t>
            </a:r>
          </a:p>
          <a:p>
            <a:pPr marL="1090613" lvl="2" indent="-342900">
              <a:spcAft>
                <a:spcPts val="1200"/>
              </a:spcAft>
              <a:buFont typeface="Wingdings" panose="05000000000000000000" pitchFamily="2" charset="2"/>
              <a:buChar char="§"/>
            </a:pPr>
            <a:r>
              <a:rPr lang="en-US" altLang="en-US" dirty="0"/>
              <a:t>Inference engine</a:t>
            </a:r>
          </a:p>
          <a:p>
            <a:pPr marL="1090613" lvl="2" indent="-342900">
              <a:spcAft>
                <a:spcPts val="1200"/>
              </a:spcAft>
              <a:buFont typeface="Wingdings" panose="05000000000000000000" pitchFamily="2" charset="2"/>
              <a:buChar char="§"/>
            </a:pPr>
            <a:r>
              <a:rPr lang="en-US" altLang="en-US" dirty="0"/>
              <a:t>Communication mechanism</a:t>
            </a:r>
          </a:p>
          <a:p>
            <a:pPr>
              <a:spcAft>
                <a:spcPts val="1200"/>
              </a:spcAft>
            </a:pPr>
            <a:r>
              <a:rPr lang="en-US" altLang="en-US" dirty="0"/>
              <a:t>Effects of clinical practice guidelines and evidence-based practice on CDSS</a:t>
            </a:r>
          </a:p>
          <a:p>
            <a:pPr>
              <a:spcAft>
                <a:spcPts val="1200"/>
              </a:spcAft>
            </a:pPr>
            <a:r>
              <a:rPr lang="en-US" altLang="en-US" dirty="0"/>
              <a:t>Challenges and barriers to CDSS</a:t>
            </a:r>
          </a:p>
        </p:txBody>
      </p:sp>
    </p:spTree>
    <p:extLst>
      <p:ext uri="{BB962C8B-B14F-4D97-AF65-F5344CB8AC3E}">
        <p14:creationId xmlns:p14="http://schemas.microsoft.com/office/powerpoint/2010/main" val="1950183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95336" y="533400"/>
            <a:ext cx="9320163" cy="657424"/>
          </a:xfrm>
        </p:spPr>
        <p:txBody>
          <a:bodyPr rtlCol="0">
            <a:normAutofit/>
          </a:bodyPr>
          <a:lstStyle/>
          <a:p>
            <a:pPr eaLnBrk="1" hangingPunct="1">
              <a:defRPr/>
            </a:pPr>
            <a:r>
              <a:rPr lang="en-US" dirty="0"/>
              <a:t>Clinical Decision Support Systems</a:t>
            </a:r>
          </a:p>
        </p:txBody>
      </p:sp>
      <p:sp>
        <p:nvSpPr>
          <p:cNvPr id="5123" name="Text Placeholder 3"/>
          <p:cNvSpPr>
            <a:spLocks noGrp="1"/>
          </p:cNvSpPr>
          <p:nvPr>
            <p:ph type="body" sz="quarter" idx="10"/>
          </p:nvPr>
        </p:nvSpPr>
        <p:spPr>
          <a:xfrm>
            <a:off x="406626" y="2133600"/>
            <a:ext cx="8305800" cy="3386254"/>
          </a:xfrm>
        </p:spPr>
        <p:txBody>
          <a:bodyPr/>
          <a:lstStyle/>
          <a:p>
            <a:pPr>
              <a:spcAft>
                <a:spcPts val="1200"/>
              </a:spcAft>
              <a:buSzPct val="100000"/>
            </a:pPr>
            <a:r>
              <a:rPr lang="en-US" altLang="en-US" dirty="0"/>
              <a:t>Describe the history and evolution of clinical decision support  </a:t>
            </a:r>
          </a:p>
          <a:p>
            <a:pPr>
              <a:spcAft>
                <a:spcPts val="1200"/>
              </a:spcAft>
              <a:buSzPct val="100000"/>
            </a:pPr>
            <a:r>
              <a:rPr lang="en-US" altLang="en-US" dirty="0"/>
              <a:t>Describe the fundamental requirements of effective clinical decision support systems (CDSS)</a:t>
            </a:r>
          </a:p>
          <a:p>
            <a:pPr>
              <a:spcAft>
                <a:spcPts val="1200"/>
              </a:spcAft>
              <a:buSzPct val="100000"/>
            </a:pPr>
            <a:r>
              <a:rPr lang="en-US" altLang="en-US" dirty="0"/>
              <a:t>Discuss how clinical practice guidelines and evidence-based practice affect CDSS</a:t>
            </a:r>
          </a:p>
          <a:p>
            <a:pPr marL="565785" indent="-565785">
              <a:buFont typeface="Arial" panose="020B0604020202020204" pitchFamily="34" charset="0"/>
              <a:buAutoNum type="arabicPeriod"/>
            </a:pPr>
            <a:endParaRPr lang="en-US" altLang="en-US" dirty="0"/>
          </a:p>
        </p:txBody>
      </p:sp>
      <p:sp>
        <p:nvSpPr>
          <p:cNvPr id="2"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406626" y="1219868"/>
            <a:ext cx="8674100" cy="509498"/>
          </a:xfrm>
        </p:spPr>
        <p:txBody>
          <a:bodyPr/>
          <a:lstStyle/>
          <a:p>
            <a:r>
              <a:rPr lang="en-US" b="1" dirty="0"/>
              <a:t>Learning Objectives</a:t>
            </a:r>
          </a:p>
        </p:txBody>
      </p:sp>
    </p:spTree>
    <p:extLst>
      <p:ext uri="{BB962C8B-B14F-4D97-AF65-F5344CB8AC3E}">
        <p14:creationId xmlns:p14="http://schemas.microsoft.com/office/powerpoint/2010/main" val="1040287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altLang="en-US" dirty="0"/>
              <a:t>CDSS References</a:t>
            </a:r>
          </a:p>
        </p:txBody>
      </p:sp>
      <p:sp>
        <p:nvSpPr>
          <p:cNvPr id="30723" name="Text Placeholder 5"/>
          <p:cNvSpPr>
            <a:spLocks noGrp="1"/>
          </p:cNvSpPr>
          <p:nvPr>
            <p:ph type="body" sz="quarter" idx="10"/>
          </p:nvPr>
        </p:nvSpPr>
        <p:spPr>
          <a:xfrm>
            <a:off x="446967" y="1764792"/>
            <a:ext cx="9463516" cy="5214232"/>
          </a:xfrm>
        </p:spPr>
        <p:txBody>
          <a:bodyPr/>
          <a:lstStyle/>
          <a:p>
            <a:pPr marL="0" indent="12700" eaLnBrk="1" hangingPunct="1">
              <a:lnSpc>
                <a:spcPct val="100000"/>
              </a:lnSpc>
              <a:spcBef>
                <a:spcPts val="600"/>
              </a:spcBef>
              <a:buNone/>
            </a:pPr>
            <a:r>
              <a:rPr lang="en-US" altLang="en-US" sz="1400" dirty="0"/>
              <a:t>Agency for Healthcare Research and Quality. (n.d.). Types of CDS interventions. Retrieved from </a:t>
            </a:r>
            <a:r>
              <a:rPr lang="en-US" altLang="en-US" sz="1400" spc="-40" dirty="0">
                <a:solidFill>
                  <a:srgbClr val="000000"/>
                </a:solidFill>
                <a:hlinkClick r:id="rId3"/>
              </a:rPr>
              <a:t>http://healthit.ahrq.gov/images/mar09_cds_book_chapter/CDS_MedMgmnt_ch_1_sec_4_interventions.htm</a:t>
            </a:r>
            <a:endParaRPr lang="en-US" altLang="en-US" sz="1400" spc="-40" dirty="0"/>
          </a:p>
          <a:p>
            <a:pPr marL="0" lvl="1" indent="12700">
              <a:lnSpc>
                <a:spcPct val="100000"/>
              </a:lnSpc>
              <a:spcBef>
                <a:spcPts val="600"/>
              </a:spcBef>
              <a:buNone/>
            </a:pPr>
            <a:r>
              <a:rPr lang="en-US" altLang="en-US" sz="1400" dirty="0"/>
              <a:t>Becker Medical Library. (2011). Clinical/Practice guidelines. Retrieved from </a:t>
            </a:r>
            <a:r>
              <a:rPr lang="en-US" altLang="en-US" sz="1400" dirty="0">
                <a:hlinkClick r:id="rId4"/>
              </a:rPr>
              <a:t>http://digitalcommons.wustl.edu/cgi/viewcontent.cgi?article=1017&amp;context=becker_pubs</a:t>
            </a:r>
            <a:r>
              <a:rPr lang="en-US" altLang="en-US" sz="1400" dirty="0"/>
              <a:t> </a:t>
            </a:r>
          </a:p>
          <a:p>
            <a:pPr marL="0" lvl="1" indent="12700">
              <a:lnSpc>
                <a:spcPct val="100000"/>
              </a:lnSpc>
              <a:spcBef>
                <a:spcPts val="600"/>
              </a:spcBef>
              <a:buNone/>
            </a:pPr>
            <a:r>
              <a:rPr lang="en-US" altLang="en-US" sz="1400" dirty="0"/>
              <a:t>Berner, E. S. (2009, June). Clinical decision support systems: State of the Art. AHRQ Publication No. 09-0069-EF. Rockville, Maryland: Agency for Healthcare Research and Quality </a:t>
            </a:r>
            <a:r>
              <a:rPr lang="en-US" altLang="en-US" sz="1400" dirty="0">
                <a:hlinkClick r:id="rId5"/>
              </a:rPr>
              <a:t>http://healthit.ahrq.gov/images/jun09cdsreview/09_0069_ef.html</a:t>
            </a:r>
            <a:r>
              <a:rPr lang="en-US" altLang="en-US" sz="1400" dirty="0"/>
              <a:t> </a:t>
            </a:r>
          </a:p>
          <a:p>
            <a:pPr marL="0" lvl="1" indent="12700">
              <a:lnSpc>
                <a:spcPct val="100000"/>
              </a:lnSpc>
              <a:spcBef>
                <a:spcPts val="600"/>
              </a:spcBef>
              <a:buNone/>
            </a:pPr>
            <a:r>
              <a:rPr lang="en-US" altLang="en-US" sz="1400" dirty="0"/>
              <a:t>Boone, K. (2006, June 27). Clinical decision support [Web log post]. Retrieved from </a:t>
            </a:r>
            <a:r>
              <a:rPr lang="en-US" altLang="en-US" sz="1400" dirty="0">
                <a:hlinkClick r:id="rId6"/>
              </a:rPr>
              <a:t>http://motorcycleguy.blogspot.com/2008/06/clinical-decision-support.html</a:t>
            </a:r>
            <a:r>
              <a:rPr lang="en-US" altLang="en-US" sz="1400" dirty="0"/>
              <a:t> </a:t>
            </a:r>
          </a:p>
          <a:p>
            <a:pPr marL="0" lvl="1" indent="12700">
              <a:lnSpc>
                <a:spcPct val="100000"/>
              </a:lnSpc>
              <a:spcBef>
                <a:spcPts val="600"/>
              </a:spcBef>
              <a:buNone/>
            </a:pPr>
            <a:r>
              <a:rPr lang="en-US" altLang="en-US" sz="1400" dirty="0"/>
              <a:t>Das, M. &amp; Eichner, J. (2010, March). Challenges and barriers to clinical decision support (CDS) design and implementation experienced in the agency for healthcare research and quality CDS demonstrations (Prepared for the AHRQ National Resource Center for Health Information Technology under Contract </a:t>
            </a:r>
            <a:br>
              <a:rPr lang="en-US" altLang="en-US" sz="1400" dirty="0"/>
            </a:br>
            <a:r>
              <a:rPr lang="en-US" altLang="en-US" sz="1400" dirty="0"/>
              <a:t>No. 290-04-0016.) AHRQ Publication No. 10-0064-EF. Retrieved from </a:t>
            </a:r>
            <a:r>
              <a:rPr lang="en-US" altLang="en-US" sz="1400" dirty="0">
                <a:hlinkClick r:id="rId7"/>
              </a:rPr>
              <a:t>https://healthit.ahrq.gov/sites/default/files/docs/page/CDS_challenges_and_barriers.pdf</a:t>
            </a:r>
            <a:r>
              <a:rPr lang="en-US" altLang="en-US" sz="1400" dirty="0"/>
              <a:t> </a:t>
            </a:r>
          </a:p>
          <a:p>
            <a:pPr marL="0" lvl="1" indent="12700">
              <a:lnSpc>
                <a:spcPct val="100000"/>
              </a:lnSpc>
              <a:spcBef>
                <a:spcPts val="600"/>
              </a:spcBef>
              <a:buNone/>
            </a:pPr>
            <a:r>
              <a:rPr lang="en-US" altLang="en-US" sz="1400" i="1" dirty="0"/>
              <a:t>HIMSS dictionary of healthcare information technology terms, acronyms and organizations</a:t>
            </a:r>
            <a:r>
              <a:rPr lang="en-US" altLang="en-US" sz="1400" dirty="0"/>
              <a:t>. (2010). Chicago, IL: Healthcare Information and Management Systems Society. </a:t>
            </a:r>
          </a:p>
          <a:p>
            <a:pPr marL="0" lvl="1" indent="12700">
              <a:lnSpc>
                <a:spcPct val="100000"/>
              </a:lnSpc>
              <a:spcBef>
                <a:spcPts val="600"/>
              </a:spcBef>
              <a:buNone/>
            </a:pPr>
            <a:r>
              <a:rPr lang="en-US" altLang="en-US" sz="1400" dirty="0"/>
              <a:t>Kuperman, G., Gardner, R., &amp; Pryor, T. A. (1991). </a:t>
            </a:r>
            <a:r>
              <a:rPr lang="en-US" altLang="en-US" sz="1400" i="1" dirty="0"/>
              <a:t>HELP: A dynamic hospital information system</a:t>
            </a:r>
            <a:r>
              <a:rPr lang="en-US" altLang="en-US" sz="1400" dirty="0"/>
              <a:t>. New York: Springer-Verlag.</a:t>
            </a:r>
          </a:p>
          <a:p>
            <a:pPr marL="0" lvl="1" indent="12700">
              <a:lnSpc>
                <a:spcPct val="100000"/>
              </a:lnSpc>
              <a:spcBef>
                <a:spcPts val="600"/>
              </a:spcBef>
              <a:buNone/>
            </a:pPr>
            <a:r>
              <a:rPr lang="en-US" altLang="en-US" sz="1400" dirty="0"/>
              <a:t>Marquez, L. 2001. Helping healthcare providers perform according to standards. Operations Research Issue Paper 2(3). Bethesda, MD: Published for the U.S. Agency for International Development (USAID) by the Quality Assurance Project.</a:t>
            </a:r>
          </a:p>
        </p:txBody>
      </p:sp>
      <p:sp>
        <p:nvSpPr>
          <p:cNvPr id="6" name="Text Placeholder 22">
            <a:extLst>
              <a:ext uri="{FF2B5EF4-FFF2-40B4-BE49-F238E27FC236}">
                <a16:creationId xmlns:a16="http://schemas.microsoft.com/office/drawing/2014/main" id="{01B4F9D6-2797-4F4B-817B-160463B366C7}"/>
              </a:ext>
            </a:extLst>
          </p:cNvPr>
          <p:cNvSpPr>
            <a:spLocks noGrp="1"/>
          </p:cNvSpPr>
          <p:nvPr>
            <p:ph type="body" sz="quarter" idx="11"/>
          </p:nvPr>
        </p:nvSpPr>
        <p:spPr>
          <a:xfrm>
            <a:off x="406626" y="1209235"/>
            <a:ext cx="8674100" cy="509498"/>
          </a:xfrm>
        </p:spPr>
        <p:txBody>
          <a:bodyPr/>
          <a:lstStyle/>
          <a:p>
            <a:r>
              <a:rPr lang="en-US" b="1" dirty="0"/>
              <a:t>References</a:t>
            </a:r>
          </a:p>
        </p:txBody>
      </p:sp>
    </p:spTree>
    <p:extLst>
      <p:ext uri="{BB962C8B-B14F-4D97-AF65-F5344CB8AC3E}">
        <p14:creationId xmlns:p14="http://schemas.microsoft.com/office/powerpoint/2010/main" val="4021893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CDSS References</a:t>
            </a:r>
          </a:p>
        </p:txBody>
      </p:sp>
      <p:sp>
        <p:nvSpPr>
          <p:cNvPr id="4" name="Text Placeholder 3">
            <a:extLst>
              <a:ext uri="{FF2B5EF4-FFF2-40B4-BE49-F238E27FC236}">
                <a16:creationId xmlns:a16="http://schemas.microsoft.com/office/drawing/2014/main" id="{EE6E64A1-88A2-784B-8484-E558934DCC1A}"/>
              </a:ext>
            </a:extLst>
          </p:cNvPr>
          <p:cNvSpPr>
            <a:spLocks noGrp="1"/>
          </p:cNvSpPr>
          <p:nvPr>
            <p:ph type="body" sz="quarter" idx="11"/>
          </p:nvPr>
        </p:nvSpPr>
        <p:spPr>
          <a:xfrm>
            <a:off x="452718" y="1754119"/>
            <a:ext cx="9377082" cy="5574528"/>
          </a:xfrm>
        </p:spPr>
        <p:txBody>
          <a:bodyPr/>
          <a:lstStyle/>
          <a:p>
            <a:pPr marL="0" lvl="1" indent="12700">
              <a:spcAft>
                <a:spcPts val="600"/>
              </a:spcAft>
            </a:pPr>
            <a:r>
              <a:rPr lang="en-US" altLang="en-US" sz="1400" dirty="0">
                <a:latin typeface="Century Gothic" panose="020B0502020202020204" pitchFamily="34" charset="0"/>
              </a:rPr>
              <a:t>Musen, M. A., Shahar, Y., &amp; Shortliffe, E. H., (2006). Clinical decision-support systems. In Shortliffe, E. H., &amp; Cimino, J. J. (Eds.), </a:t>
            </a:r>
            <a:r>
              <a:rPr lang="en-US" altLang="en-US" sz="1400" i="1" dirty="0">
                <a:latin typeface="Century Gothic" panose="020B0502020202020204" pitchFamily="34" charset="0"/>
              </a:rPr>
              <a:t>Biomedical informatics: Computer applications in health care and biomedicine </a:t>
            </a:r>
            <a:r>
              <a:rPr lang="en-US" altLang="en-US" sz="1400" dirty="0">
                <a:latin typeface="Century Gothic" panose="020B0502020202020204" pitchFamily="34" charset="0"/>
              </a:rPr>
              <a:t>(3rd edition) (pp. 698-736). New York, NY: Springer Science + Business Media. </a:t>
            </a:r>
          </a:p>
          <a:p>
            <a:pPr marL="0" lvl="1" indent="12700">
              <a:spcAft>
                <a:spcPts val="600"/>
              </a:spcAft>
            </a:pPr>
            <a:r>
              <a:rPr lang="en-US" altLang="en-US" sz="1400" dirty="0">
                <a:latin typeface="Century Gothic" panose="020B0502020202020204" pitchFamily="34" charset="0"/>
              </a:rPr>
              <a:t>National Library of Medicine. (2012). MeSH descriptor data. Evidence-based practice. </a:t>
            </a:r>
          </a:p>
          <a:p>
            <a:pPr marL="0" lvl="1" indent="12700">
              <a:spcAft>
                <a:spcPts val="600"/>
              </a:spcAft>
            </a:pPr>
            <a:r>
              <a:rPr lang="en-US" altLang="en-US" sz="1400" dirty="0">
                <a:latin typeface="Century Gothic" panose="020B0502020202020204" pitchFamily="34" charset="0"/>
              </a:rPr>
              <a:t>National Library of Medicine. (2012). MeSH descriptor data. Practice guideline. </a:t>
            </a:r>
          </a:p>
          <a:p>
            <a:pPr marL="0" lvl="1" indent="12700">
              <a:spcAft>
                <a:spcPts val="600"/>
              </a:spcAft>
            </a:pPr>
            <a:r>
              <a:rPr lang="en-US" altLang="en-US" sz="1400" dirty="0">
                <a:latin typeface="Century Gothic" panose="020B0502020202020204" pitchFamily="34" charset="0"/>
              </a:rPr>
              <a:t>Osheroff, J. (2009, January). </a:t>
            </a:r>
            <a:r>
              <a:rPr lang="en-US" altLang="en-US" sz="1400" i="1" dirty="0">
                <a:latin typeface="Century Gothic" panose="020B0502020202020204" pitchFamily="34" charset="0"/>
              </a:rPr>
              <a:t>Did our CDS interventions help or harm? </a:t>
            </a:r>
            <a:r>
              <a:rPr lang="en-US" altLang="en-US" sz="1400" dirty="0">
                <a:latin typeface="Century Gothic" panose="020B0502020202020204" pitchFamily="34" charset="0"/>
              </a:rPr>
              <a:t>Paper presented at A National Web Conference on Connecting for Health Common Framework Resources for Implementing Secure Health Information Exchange virtual conference. January 21, 2009. Retrieved from </a:t>
            </a:r>
            <a:r>
              <a:rPr lang="en-US" altLang="en-US" sz="1400" dirty="0">
                <a:latin typeface="Century Gothic" panose="020B0502020202020204" pitchFamily="34" charset="0"/>
                <a:hlinkClick r:id="rId3"/>
              </a:rPr>
              <a:t>https://healthit.ahrq.gov/sites/default/files/docs/Slides_01212009%20(5).pdf</a:t>
            </a:r>
            <a:endParaRPr lang="en-US" altLang="en-US" sz="1400" dirty="0">
              <a:latin typeface="Century Gothic" panose="020B0502020202020204" pitchFamily="34" charset="0"/>
            </a:endParaRPr>
          </a:p>
          <a:p>
            <a:pPr marL="0" lvl="1" indent="12700">
              <a:spcAft>
                <a:spcPts val="600"/>
              </a:spcAft>
            </a:pPr>
            <a:r>
              <a:rPr lang="en-US" altLang="en-US" sz="1400" dirty="0">
                <a:latin typeface="Century Gothic" panose="020B0502020202020204" pitchFamily="34" charset="0"/>
              </a:rPr>
              <a:t>Osheroff, J. A., Pifer, E. A., Teich, J. M., Sittig, D. F., &amp; Jenders, R. A. (2005). </a:t>
            </a:r>
            <a:r>
              <a:rPr lang="en-US" altLang="en-US" sz="1400" i="1" dirty="0">
                <a:latin typeface="Century Gothic" panose="020B0502020202020204" pitchFamily="34" charset="0"/>
              </a:rPr>
              <a:t>Improving outcomes with clinical decision support: An implementer’s guide.</a:t>
            </a:r>
            <a:r>
              <a:rPr lang="en-US" altLang="en-US" sz="1400" dirty="0">
                <a:latin typeface="Century Gothic" panose="020B0502020202020204" pitchFamily="34" charset="0"/>
              </a:rPr>
              <a:t> New York, NY: Productivity Press.</a:t>
            </a:r>
          </a:p>
          <a:p>
            <a:pPr marL="0" lvl="1" indent="12700">
              <a:spcAft>
                <a:spcPts val="600"/>
              </a:spcAft>
            </a:pPr>
            <a:r>
              <a:rPr lang="en-US" altLang="en-US" sz="1400" dirty="0">
                <a:latin typeface="Century Gothic" panose="020B0502020202020204" pitchFamily="34" charset="0"/>
              </a:rPr>
              <a:t>Osheroff, J. A., Teich, J. M., Middleton, B. F., Steen, E. B., Wright, A., &amp; Detmer, D. E. (2006, June 13). </a:t>
            </a:r>
            <a:r>
              <a:rPr lang="en-US" altLang="en-US" sz="1400" i="1" dirty="0">
                <a:latin typeface="Century Gothic" panose="020B0502020202020204" pitchFamily="34" charset="0"/>
              </a:rPr>
              <a:t>A roadmap for national action on clinical decision support.</a:t>
            </a:r>
            <a:r>
              <a:rPr lang="en-US" altLang="en-US" sz="1400" dirty="0">
                <a:latin typeface="Century Gothic" panose="020B0502020202020204" pitchFamily="34" charset="0"/>
              </a:rPr>
              <a:t> Bethesda, MD: American Medical Informatics Association. Retrieved from: </a:t>
            </a:r>
            <a:r>
              <a:rPr lang="en-US" altLang="en-US" sz="1400" dirty="0">
                <a:latin typeface="Century Gothic" panose="020B0502020202020204" pitchFamily="34" charset="0"/>
                <a:hlinkClick r:id="rId4"/>
              </a:rPr>
              <a:t>http://www.amia.org/sites/amia.org/files/A-Roadmap-for-National-Action-on-Clinical-Decision-Support-June132006.pdf</a:t>
            </a:r>
            <a:endParaRPr lang="en-US" altLang="en-US" sz="1400" dirty="0">
              <a:latin typeface="Century Gothic" panose="020B0502020202020204" pitchFamily="34" charset="0"/>
            </a:endParaRPr>
          </a:p>
          <a:p>
            <a:pPr marL="0" lvl="1" indent="12700">
              <a:spcAft>
                <a:spcPts val="600"/>
              </a:spcAft>
            </a:pPr>
            <a:r>
              <a:rPr lang="en-US" altLang="en-US" sz="1400" dirty="0">
                <a:latin typeface="Century Gothic" panose="020B0502020202020204" pitchFamily="34" charset="0"/>
              </a:rPr>
              <a:t>Spooner, S.A. (2007). Mathematical foundations of decision support systems. In Berner, Eta S. (Ed.), </a:t>
            </a:r>
            <a:r>
              <a:rPr lang="en-US" altLang="en-US" sz="1400" i="1" dirty="0">
                <a:latin typeface="Century Gothic" panose="020B0502020202020204" pitchFamily="34" charset="0"/>
              </a:rPr>
              <a:t>Clinical decision support systems: Theory and practice (2nd edition). </a:t>
            </a:r>
            <a:r>
              <a:rPr lang="en-US" altLang="en-US" sz="1400" dirty="0">
                <a:latin typeface="Century Gothic" panose="020B0502020202020204" pitchFamily="34" charset="0"/>
              </a:rPr>
              <a:t>New York, NY: Springer, Health Informatics Series</a:t>
            </a:r>
          </a:p>
          <a:p>
            <a:pPr marL="0" lvl="1" indent="12700">
              <a:spcAft>
                <a:spcPts val="600"/>
              </a:spcAft>
            </a:pPr>
            <a:r>
              <a:rPr lang="en-US" altLang="en-US" sz="1400" dirty="0">
                <a:latin typeface="Century Gothic" panose="020B0502020202020204" pitchFamily="34" charset="0"/>
              </a:rPr>
              <a:t>Sirajuddin, A. M., Osheroff, J. A., Sittig, D. F., Chuo, J., Velasco, F. &amp; Collins, D. A. (2009). Implementation pearls from a new guidebook on improving medication use and outcomes with clinical decision support. </a:t>
            </a:r>
            <a:r>
              <a:rPr lang="en-US" altLang="en-US" sz="1400" i="1" dirty="0">
                <a:latin typeface="Century Gothic" panose="020B0502020202020204" pitchFamily="34" charset="0"/>
              </a:rPr>
              <a:t>Journal of Healthcare Information Management, 23</a:t>
            </a:r>
            <a:r>
              <a:rPr lang="en-US" altLang="en-US" sz="1400" dirty="0">
                <a:latin typeface="Century Gothic" panose="020B0502020202020204" pitchFamily="34" charset="0"/>
              </a:rPr>
              <a:t>(4), 38-45.</a:t>
            </a:r>
          </a:p>
        </p:txBody>
      </p:sp>
      <p:sp>
        <p:nvSpPr>
          <p:cNvPr id="6" name="Text Placeholder 22">
            <a:extLst>
              <a:ext uri="{FF2B5EF4-FFF2-40B4-BE49-F238E27FC236}">
                <a16:creationId xmlns:a16="http://schemas.microsoft.com/office/drawing/2014/main" id="{01B4F9D6-2797-4F4B-817B-160463B366C7}"/>
              </a:ext>
            </a:extLst>
          </p:cNvPr>
          <p:cNvSpPr>
            <a:spLocks noGrp="1"/>
          </p:cNvSpPr>
          <p:nvPr>
            <p:ph type="body" sz="quarter" idx="11"/>
          </p:nvPr>
        </p:nvSpPr>
        <p:spPr>
          <a:xfrm>
            <a:off x="406626" y="1209235"/>
            <a:ext cx="8674100" cy="509498"/>
          </a:xfrm>
        </p:spPr>
        <p:txBody>
          <a:bodyPr/>
          <a:lstStyle/>
          <a:p>
            <a:r>
              <a:rPr lang="en-US" b="1" dirty="0"/>
              <a:t>References</a:t>
            </a:r>
          </a:p>
        </p:txBody>
      </p:sp>
    </p:spTree>
    <p:extLst>
      <p:ext uri="{BB962C8B-B14F-4D97-AF65-F5344CB8AC3E}">
        <p14:creationId xmlns:p14="http://schemas.microsoft.com/office/powerpoint/2010/main" val="2013418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B34A9CE-183F-8C4A-81A0-E8720A5E5339}"/>
              </a:ext>
            </a:extLst>
          </p:cNvPr>
          <p:cNvSpPr>
            <a:spLocks noGrp="1"/>
          </p:cNvSpPr>
          <p:nvPr>
            <p:ph type="title"/>
          </p:nvPr>
        </p:nvSpPr>
        <p:spPr/>
        <p:txBody>
          <a:bodyPr/>
          <a:lstStyle/>
          <a:p>
            <a:r>
              <a:rPr lang="en-US" altLang="en-US" dirty="0"/>
              <a:t>CDSS References</a:t>
            </a:r>
          </a:p>
        </p:txBody>
      </p:sp>
      <p:sp>
        <p:nvSpPr>
          <p:cNvPr id="23" name="Text Placeholder 22">
            <a:extLst>
              <a:ext uri="{FF2B5EF4-FFF2-40B4-BE49-F238E27FC236}">
                <a16:creationId xmlns:a16="http://schemas.microsoft.com/office/drawing/2014/main" id="{01B4F9D6-2797-4F4B-817B-160463B366C7}"/>
              </a:ext>
            </a:extLst>
          </p:cNvPr>
          <p:cNvSpPr>
            <a:spLocks noGrp="1"/>
          </p:cNvSpPr>
          <p:nvPr>
            <p:ph type="body" sz="quarter" idx="11"/>
          </p:nvPr>
        </p:nvSpPr>
        <p:spPr/>
        <p:txBody>
          <a:bodyPr/>
          <a:lstStyle/>
          <a:p>
            <a:r>
              <a:rPr lang="en-US" b="1" dirty="0"/>
              <a:t>Tables</a:t>
            </a:r>
          </a:p>
        </p:txBody>
      </p:sp>
      <p:sp>
        <p:nvSpPr>
          <p:cNvPr id="28" name="Text Placeholder 19">
            <a:extLst>
              <a:ext uri="{FF2B5EF4-FFF2-40B4-BE49-F238E27FC236}">
                <a16:creationId xmlns:a16="http://schemas.microsoft.com/office/drawing/2014/main" id="{960D537B-4547-F448-BFE7-17D44C1FE3A5}"/>
              </a:ext>
            </a:extLst>
          </p:cNvPr>
          <p:cNvSpPr>
            <a:spLocks noGrp="1"/>
          </p:cNvSpPr>
          <p:nvPr>
            <p:ph type="body" sz="quarter" idx="10"/>
          </p:nvPr>
        </p:nvSpPr>
        <p:spPr>
          <a:xfrm>
            <a:off x="406626" y="1761448"/>
            <a:ext cx="9308874" cy="5394263"/>
          </a:xfrm>
        </p:spPr>
        <p:txBody>
          <a:bodyPr/>
          <a:lstStyle/>
          <a:p>
            <a:pPr marL="0" lvl="1" indent="9525">
              <a:lnSpc>
                <a:spcPct val="110000"/>
              </a:lnSpc>
              <a:spcBef>
                <a:spcPts val="300"/>
              </a:spcBef>
              <a:spcAft>
                <a:spcPts val="600"/>
              </a:spcAft>
              <a:buNone/>
              <a:defRPr/>
            </a:pPr>
            <a:r>
              <a:rPr lang="en-US" sz="1400" dirty="0"/>
              <a:t>Table: Berner, E. S. (2009). </a:t>
            </a:r>
            <a:r>
              <a:rPr lang="en-US" sz="1400" i="1" dirty="0"/>
              <a:t>Clinical decision support systems: State of the art. </a:t>
            </a:r>
            <a:r>
              <a:rPr lang="en-US" sz="1400" dirty="0"/>
              <a:t>AHRQ Publication No. 09-0069-EF. Rockville, Maryland: Agency for Healthcare Research and Quality. Retrieved from http://healthit.ahrq.gov/images/jun09cdsreview/09_0069_ef.html</a:t>
            </a:r>
          </a:p>
          <a:p>
            <a:pPr marL="0" lvl="1" indent="9525">
              <a:lnSpc>
                <a:spcPct val="110000"/>
              </a:lnSpc>
              <a:spcBef>
                <a:spcPts val="300"/>
              </a:spcBef>
              <a:spcAft>
                <a:spcPts val="600"/>
              </a:spcAft>
              <a:buNone/>
              <a:defRPr/>
            </a:pPr>
            <a:r>
              <a:rPr lang="en-US" sz="1400" dirty="0"/>
              <a:t>Table: Osheroff, J. (2009, January 21). Did our CDS interventions help or harm? Paper presented at A National Web Conference on Connecting for Health Common Framework Resources for Implementing Secure Health Information Exchange virtual conference. </a:t>
            </a:r>
          </a:p>
          <a:p>
            <a:pPr marL="0" indent="9525">
              <a:lnSpc>
                <a:spcPct val="110000"/>
              </a:lnSpc>
              <a:spcBef>
                <a:spcPts val="300"/>
              </a:spcBef>
              <a:spcAft>
                <a:spcPts val="600"/>
              </a:spcAft>
              <a:buNone/>
              <a:defRPr/>
            </a:pPr>
            <a:endParaRPr lang="en-US" sz="1400" dirty="0"/>
          </a:p>
        </p:txBody>
      </p:sp>
    </p:spTree>
    <p:extLst>
      <p:ext uri="{BB962C8B-B14F-4D97-AF65-F5344CB8AC3E}">
        <p14:creationId xmlns:p14="http://schemas.microsoft.com/office/powerpoint/2010/main" val="39569175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tLang="en-US" dirty="0"/>
              <a:t>Clinical Decision Support Systems </a:t>
            </a:r>
          </a:p>
        </p:txBody>
      </p:sp>
      <p:sp>
        <p:nvSpPr>
          <p:cNvPr id="33795" name="Text Placeholder 7"/>
          <p:cNvSpPr>
            <a:spLocks noGrp="1"/>
          </p:cNvSpPr>
          <p:nvPr>
            <p:ph type="body" sz="quarter" idx="10"/>
          </p:nvPr>
        </p:nvSpPr>
        <p:spPr>
          <a:xfrm>
            <a:off x="406626" y="1774782"/>
            <a:ext cx="8305800" cy="4168817"/>
          </a:xfrm>
        </p:spPr>
        <p:txBody>
          <a:bodyPr/>
          <a:lstStyle/>
          <a:p>
            <a:pPr marL="0" lvl="1" indent="0">
              <a:spcAft>
                <a:spcPts val="1200"/>
              </a:spcAft>
              <a:buNone/>
            </a:pPr>
            <a:r>
              <a:rPr altLang="en-US" sz="1400" dirty="0"/>
              <a:t>Boone, K. (200</a:t>
            </a:r>
            <a:r>
              <a:rPr lang="en-US" altLang="en-US" sz="1400" dirty="0"/>
              <a:t>8</a:t>
            </a:r>
            <a:r>
              <a:rPr altLang="en-US" sz="1400" dirty="0"/>
              <a:t>, June 27). Clinical decision support [</a:t>
            </a:r>
            <a:r>
              <a:rPr lang="en-US" altLang="en-US" sz="1400" dirty="0"/>
              <a:t>B</a:t>
            </a:r>
            <a:r>
              <a:rPr altLang="en-US" sz="1400" dirty="0"/>
              <a:t>log post]. </a:t>
            </a:r>
            <a:r>
              <a:rPr lang="en-US" altLang="en-US" sz="1400" dirty="0"/>
              <a:t>Clinical decision support model. </a:t>
            </a:r>
            <a:r>
              <a:rPr altLang="en-US" sz="1400" dirty="0"/>
              <a:t>Retrieved from </a:t>
            </a:r>
            <a:r>
              <a:rPr lang="en-US" altLang="en-US" sz="1400" dirty="0">
                <a:hlinkClick r:id="rId3"/>
              </a:rPr>
              <a:t>http://motorcycleguy.blogspot.com/2008/06/clinical-decision-support.html</a:t>
            </a:r>
            <a:endParaRPr lang="en-US" altLang="en-US" sz="1400" dirty="0"/>
          </a:p>
          <a:p>
            <a:pPr marL="0" lvl="1" indent="0">
              <a:spcAft>
                <a:spcPts val="1200"/>
              </a:spcAft>
              <a:buNone/>
            </a:pPr>
            <a:r>
              <a:rPr altLang="en-US" sz="1400" dirty="0"/>
              <a:t>HIMSS. (n.d.). So you want to do CDS? </a:t>
            </a:r>
            <a:endParaRPr lang="en-US" altLang="en-US" sz="1400" dirty="0"/>
          </a:p>
          <a:p>
            <a:pPr marL="0" lvl="1" indent="0">
              <a:spcAft>
                <a:spcPts val="1200"/>
              </a:spcAft>
              <a:buNone/>
            </a:pPr>
            <a:r>
              <a:rPr altLang="en-US" sz="1400" dirty="0"/>
              <a:t>National Guideline Clearinghouse. Agency for Healthcare Research and Quality. (20</a:t>
            </a:r>
            <a:r>
              <a:rPr lang="en-US" altLang="en-US" sz="1400" dirty="0"/>
              <a:t>16</a:t>
            </a:r>
            <a:r>
              <a:rPr altLang="en-US" sz="1400" dirty="0"/>
              <a:t>, </a:t>
            </a:r>
            <a:r>
              <a:rPr lang="en-US" altLang="en-US" sz="1400" dirty="0"/>
              <a:t>September</a:t>
            </a:r>
            <a:r>
              <a:rPr altLang="en-US" sz="1400" dirty="0"/>
              <a:t>). Taken from summary of U.S. Preventive Services Task Force Recommendation, Using nontraditional risk factors in coronary heart disease risk assessment. Retrieved from </a:t>
            </a:r>
            <a:r>
              <a:rPr altLang="en-US" sz="1400" dirty="0">
                <a:hlinkClick r:id="rId4"/>
              </a:rPr>
              <a:t>http://www.guideline.gov</a:t>
            </a:r>
            <a:endParaRPr lang="en-US" altLang="en-US" sz="1400" dirty="0"/>
          </a:p>
        </p:txBody>
      </p:sp>
      <p:sp>
        <p:nvSpPr>
          <p:cNvPr id="2" name="Text Placeholder 1">
            <a:extLst>
              <a:ext uri="{FF2B5EF4-FFF2-40B4-BE49-F238E27FC236}">
                <a16:creationId xmlns:a16="http://schemas.microsoft.com/office/drawing/2014/main" id="{E6CFFFB9-AAB6-4D4E-86D3-6DC7B84DA130}"/>
              </a:ext>
            </a:extLst>
          </p:cNvPr>
          <p:cNvSpPr>
            <a:spLocks noGrp="1"/>
          </p:cNvSpPr>
          <p:nvPr>
            <p:ph type="body" sz="quarter" idx="11"/>
          </p:nvPr>
        </p:nvSpPr>
        <p:spPr/>
        <p:txBody>
          <a:bodyPr/>
          <a:lstStyle/>
          <a:p>
            <a:r>
              <a:rPr lang="en-US" altLang="en-US" b="1" dirty="0"/>
              <a:t>Images</a:t>
            </a:r>
            <a:r>
              <a:rPr lang="en-US" altLang="en-US" dirty="0"/>
              <a:t> </a:t>
            </a:r>
          </a:p>
          <a:p>
            <a:endParaRPr lang="en-US" dirty="0"/>
          </a:p>
        </p:txBody>
      </p:sp>
    </p:spTree>
    <p:extLst>
      <p:ext uri="{BB962C8B-B14F-4D97-AF65-F5344CB8AC3E}">
        <p14:creationId xmlns:p14="http://schemas.microsoft.com/office/powerpoint/2010/main" val="4025570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838200" y="1697557"/>
            <a:ext cx="8647590" cy="964581"/>
          </a:xfrm>
        </p:spPr>
        <p:txBody>
          <a:bodyPr lIns="0" rIns="0"/>
          <a:lstStyle/>
          <a:p>
            <a:pPr>
              <a:lnSpc>
                <a:spcPct val="110000"/>
              </a:lnSpc>
            </a:pPr>
            <a:r>
              <a:rPr lang="en-US" sz="1200" dirty="0"/>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p:txBody>
      </p:sp>
      <p:sp>
        <p:nvSpPr>
          <p:cNvPr id="4" name="object 8"/>
          <p:cNvSpPr txBox="1"/>
          <p:nvPr/>
        </p:nvSpPr>
        <p:spPr>
          <a:xfrm>
            <a:off x="838200"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2769757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95336" y="533399"/>
            <a:ext cx="9663064" cy="675835"/>
          </a:xfrm>
        </p:spPr>
        <p:txBody>
          <a:bodyPr rtlCol="0">
            <a:noAutofit/>
          </a:bodyPr>
          <a:lstStyle/>
          <a:p>
            <a:pPr eaLnBrk="1" hangingPunct="1">
              <a:defRPr/>
            </a:pPr>
            <a:r>
              <a:rPr lang="en-US" dirty="0">
                <a:ea typeface="ＭＳ Ｐゴシック" pitchFamily="34" charset="-128"/>
              </a:rPr>
              <a:t>Definition of Clinical Decision Support</a:t>
            </a:r>
          </a:p>
        </p:txBody>
      </p:sp>
      <p:sp>
        <p:nvSpPr>
          <p:cNvPr id="7171" name="Content Placeholder 5"/>
          <p:cNvSpPr>
            <a:spLocks noGrp="1"/>
          </p:cNvSpPr>
          <p:nvPr>
            <p:ph type="body" sz="quarter" idx="10"/>
          </p:nvPr>
        </p:nvSpPr>
        <p:spPr>
          <a:xfrm>
            <a:off x="395336" y="1676399"/>
            <a:ext cx="8305800" cy="3052011"/>
          </a:xfrm>
        </p:spPr>
        <p:txBody>
          <a:bodyPr/>
          <a:lstStyle/>
          <a:p>
            <a:pPr>
              <a:spcAft>
                <a:spcPts val="1200"/>
              </a:spcAft>
            </a:pPr>
            <a:r>
              <a:rPr lang="en-US" altLang="en-US" dirty="0"/>
              <a:t>Computer applications that: </a:t>
            </a:r>
          </a:p>
          <a:p>
            <a:pPr lvl="1">
              <a:spcAft>
                <a:spcPts val="1200"/>
              </a:spcAft>
            </a:pPr>
            <a:r>
              <a:rPr lang="en-US" altLang="en-US" dirty="0"/>
              <a:t>Match patient-specific information to a clinical knowledge base</a:t>
            </a:r>
          </a:p>
          <a:p>
            <a:pPr lvl="1">
              <a:spcAft>
                <a:spcPts val="1200"/>
              </a:spcAft>
            </a:pPr>
            <a:r>
              <a:rPr lang="en-US" altLang="en-US" dirty="0"/>
              <a:t>Communicate patient-specific assessments and recommendations at suitable times</a:t>
            </a:r>
          </a:p>
          <a:p>
            <a:pPr lvl="1">
              <a:spcAft>
                <a:spcPts val="1200"/>
              </a:spcAft>
            </a:pPr>
            <a:r>
              <a:rPr lang="en-US" altLang="en-US" dirty="0"/>
              <a:t>Assist with the clinical decision-making process</a:t>
            </a:r>
          </a:p>
        </p:txBody>
      </p:sp>
    </p:spTree>
    <p:extLst>
      <p:ext uri="{BB962C8B-B14F-4D97-AF65-F5344CB8AC3E}">
        <p14:creationId xmlns:p14="http://schemas.microsoft.com/office/powerpoint/2010/main" val="548915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6"/>
          <p:cNvSpPr>
            <a:spLocks noGrp="1"/>
          </p:cNvSpPr>
          <p:nvPr>
            <p:ph type="title"/>
          </p:nvPr>
        </p:nvSpPr>
        <p:spPr/>
        <p:txBody>
          <a:bodyPr/>
          <a:lstStyle/>
          <a:p>
            <a:r>
              <a:rPr lang="en-US" altLang="en-US" dirty="0"/>
              <a:t>Clinical Decision Support Model</a:t>
            </a:r>
          </a:p>
        </p:txBody>
      </p:sp>
      <p:pic>
        <p:nvPicPr>
          <p:cNvPr id="9" name="Picture 7" descr="The image shown on this slide is that of a black box in the middle which represents clinical decision support. The three inputs into this box are algorithms shown graphically below the black box with an arrow pointing up to it, instance data represented by a picture of a table at the top left corner with an arrow pointing down to the black box, and world knowledge represented by the image of the world at the top right corner with an arrow pointing down to the black box.&#10;&#10;The output of information, actions, and alerts is characterized by symbols shown coming from the black box.&#10;&#10;Boone 2006&#10;Image courtsey Keith Boone">
            <a:extLst>
              <a:ext uri="{FF2B5EF4-FFF2-40B4-BE49-F238E27FC236}">
                <a16:creationId xmlns:a16="http://schemas.microsoft.com/office/drawing/2014/main" id="{ABF78C17-324C-3049-AB80-CC40E15F0E2E}"/>
              </a:ext>
            </a:extLst>
          </p:cNvPr>
          <p:cNvPicPr>
            <a:picLocks noChangeAspect="1" noChangeArrowheads="1"/>
          </p:cNvPicPr>
          <p:nvPr/>
        </p:nvPicPr>
        <p:blipFill>
          <a:blip r:embed="rId3"/>
          <a:stretch>
            <a:fillRect/>
          </a:stretch>
        </p:blipFill>
        <p:spPr>
          <a:xfrm>
            <a:off x="2215546" y="2126933"/>
            <a:ext cx="5867100" cy="4972367"/>
          </a:xfrm>
          <a:prstGeom prst="rect">
            <a:avLst/>
          </a:prstGeom>
          <a:ln>
            <a:noFill/>
          </a:ln>
          <a:effectLst/>
        </p:spPr>
      </p:pic>
      <p:sp>
        <p:nvSpPr>
          <p:cNvPr id="10244" name="Text Placeholder 7"/>
          <p:cNvSpPr>
            <a:spLocks noGrp="1"/>
          </p:cNvSpPr>
          <p:nvPr>
            <p:ph type="body" sz="quarter" idx="11"/>
          </p:nvPr>
        </p:nvSpPr>
        <p:spPr>
          <a:xfrm>
            <a:off x="1117600" y="6709082"/>
            <a:ext cx="8674100" cy="509498"/>
          </a:xfrm>
        </p:spPr>
        <p:txBody>
          <a:bodyPr>
            <a:normAutofit/>
          </a:bodyPr>
          <a:lstStyle/>
          <a:p>
            <a:r>
              <a:rPr lang="en-US" altLang="en-US" sz="1200" dirty="0">
                <a:solidFill>
                  <a:schemeClr val="tx1"/>
                </a:solidFill>
              </a:rPr>
              <a:t>Boone, 2008</a:t>
            </a:r>
          </a:p>
          <a:p>
            <a:r>
              <a:rPr lang="en-US" altLang="en-US" sz="1200" dirty="0">
                <a:solidFill>
                  <a:schemeClr val="tx1"/>
                </a:solidFill>
              </a:rPr>
              <a:t>Image courtesy of Keith Boone</a:t>
            </a:r>
          </a:p>
        </p:txBody>
      </p:sp>
    </p:spTree>
    <p:extLst>
      <p:ext uri="{BB962C8B-B14F-4D97-AF65-F5344CB8AC3E}">
        <p14:creationId xmlns:p14="http://schemas.microsoft.com/office/powerpoint/2010/main" val="2466783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a:xfrm>
            <a:off x="406626" y="568711"/>
            <a:ext cx="8685390" cy="646771"/>
          </a:xfrm>
        </p:spPr>
        <p:txBody>
          <a:bodyPr/>
          <a:lstStyle/>
          <a:p>
            <a:pPr>
              <a:lnSpc>
                <a:spcPct val="90000"/>
              </a:lnSpc>
            </a:pPr>
            <a:r>
              <a:rPr lang="en-US" altLang="en-US" dirty="0"/>
              <a:t>CDSS Requirements</a:t>
            </a:r>
          </a:p>
        </p:txBody>
      </p:sp>
      <p:sp>
        <p:nvSpPr>
          <p:cNvPr id="11267" name="Content Placeholder 7"/>
          <p:cNvSpPr>
            <a:spLocks noGrp="1"/>
          </p:cNvSpPr>
          <p:nvPr>
            <p:ph type="body" sz="quarter" idx="10"/>
          </p:nvPr>
        </p:nvSpPr>
        <p:spPr>
          <a:xfrm>
            <a:off x="406626" y="2133600"/>
            <a:ext cx="8305800" cy="2590800"/>
          </a:xfrm>
        </p:spPr>
        <p:txBody>
          <a:bodyPr/>
          <a:lstStyle/>
          <a:p>
            <a:pPr>
              <a:spcAft>
                <a:spcPts val="1200"/>
              </a:spcAft>
            </a:pPr>
            <a:r>
              <a:rPr lang="en-US" altLang="en-US" dirty="0"/>
              <a:t>Knowledge base</a:t>
            </a:r>
          </a:p>
          <a:p>
            <a:pPr>
              <a:spcAft>
                <a:spcPts val="1200"/>
              </a:spcAft>
            </a:pPr>
            <a:r>
              <a:rPr lang="en-US" altLang="en-US" dirty="0"/>
              <a:t>Program for combining knowledge </a:t>
            </a:r>
            <a:br>
              <a:rPr lang="en-US" altLang="en-US" dirty="0"/>
            </a:br>
            <a:r>
              <a:rPr lang="en-US" altLang="en-US" dirty="0"/>
              <a:t>with patient-specific information</a:t>
            </a:r>
          </a:p>
          <a:p>
            <a:pPr>
              <a:spcAft>
                <a:spcPts val="1200"/>
              </a:spcAft>
            </a:pPr>
            <a:r>
              <a:rPr lang="en-US" altLang="en-US" dirty="0"/>
              <a:t>Communication mechanism</a:t>
            </a:r>
          </a:p>
          <a:p>
            <a:endParaRPr lang="en-US" altLang="en-US" dirty="0"/>
          </a:p>
        </p:txBody>
      </p:sp>
    </p:spTree>
    <p:extLst>
      <p:ext uri="{BB962C8B-B14F-4D97-AF65-F5344CB8AC3E}">
        <p14:creationId xmlns:p14="http://schemas.microsoft.com/office/powerpoint/2010/main" val="2609812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r>
              <a:rPr lang="en-US" altLang="en-US" dirty="0"/>
              <a:t>Knowledge Base</a:t>
            </a:r>
          </a:p>
        </p:txBody>
      </p:sp>
      <p:sp>
        <p:nvSpPr>
          <p:cNvPr id="12291" name="Content Placeholder 7"/>
          <p:cNvSpPr>
            <a:spLocks noGrp="1"/>
          </p:cNvSpPr>
          <p:nvPr>
            <p:ph type="body" sz="quarter" idx="10"/>
          </p:nvPr>
        </p:nvSpPr>
        <p:spPr>
          <a:xfrm>
            <a:off x="406626" y="2133599"/>
            <a:ext cx="8305800" cy="4361329"/>
          </a:xfrm>
        </p:spPr>
        <p:txBody>
          <a:bodyPr/>
          <a:lstStyle/>
          <a:p>
            <a:pPr>
              <a:spcAft>
                <a:spcPts val="1200"/>
              </a:spcAft>
            </a:pPr>
            <a:r>
              <a:rPr lang="en-US" altLang="en-US" dirty="0"/>
              <a:t>Automated representation of clinical knowledge</a:t>
            </a:r>
          </a:p>
          <a:p>
            <a:pPr lvl="1">
              <a:spcAft>
                <a:spcPts val="1200"/>
              </a:spcAft>
            </a:pPr>
            <a:r>
              <a:rPr lang="en-US" altLang="en-US" dirty="0"/>
              <a:t>Clinical knowledge</a:t>
            </a:r>
          </a:p>
          <a:p>
            <a:pPr marL="922338" lvl="2" indent="-174625">
              <a:spcAft>
                <a:spcPts val="1200"/>
              </a:spcAft>
            </a:pPr>
            <a:r>
              <a:rPr lang="en-US" altLang="en-US" dirty="0"/>
              <a:t>- Facts, best practices, guidelines, logical rules, reference information, etc.</a:t>
            </a:r>
          </a:p>
          <a:p>
            <a:pPr>
              <a:spcAft>
                <a:spcPts val="1200"/>
              </a:spcAft>
            </a:pPr>
            <a:r>
              <a:rPr lang="en-US" altLang="en-US" dirty="0"/>
              <a:t>Compiled clinical information on diagnoses, drug interactions, and evidence-based guidelines</a:t>
            </a:r>
          </a:p>
          <a:p>
            <a:endParaRPr lang="en-US" altLang="en-US" dirty="0"/>
          </a:p>
          <a:p>
            <a:endParaRPr lang="en-US" altLang="en-US" dirty="0"/>
          </a:p>
        </p:txBody>
      </p:sp>
    </p:spTree>
    <p:extLst>
      <p:ext uri="{BB962C8B-B14F-4D97-AF65-F5344CB8AC3E}">
        <p14:creationId xmlns:p14="http://schemas.microsoft.com/office/powerpoint/2010/main" val="3433463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6"/>
          <p:cNvSpPr>
            <a:spLocks noGrp="1"/>
          </p:cNvSpPr>
          <p:nvPr>
            <p:ph type="title"/>
          </p:nvPr>
        </p:nvSpPr>
        <p:spPr/>
        <p:txBody>
          <a:bodyPr/>
          <a:lstStyle/>
          <a:p>
            <a:r>
              <a:rPr lang="en-US" altLang="en-US" dirty="0"/>
              <a:t>Communication Mechanism</a:t>
            </a:r>
          </a:p>
        </p:txBody>
      </p:sp>
      <p:sp>
        <p:nvSpPr>
          <p:cNvPr id="14339" name="Content Placeholder 7"/>
          <p:cNvSpPr>
            <a:spLocks noGrp="1"/>
          </p:cNvSpPr>
          <p:nvPr>
            <p:ph type="body" sz="quarter" idx="10"/>
          </p:nvPr>
        </p:nvSpPr>
        <p:spPr>
          <a:xfrm>
            <a:off x="406626" y="2133600"/>
            <a:ext cx="8305800" cy="4468906"/>
          </a:xfrm>
        </p:spPr>
        <p:txBody>
          <a:bodyPr/>
          <a:lstStyle/>
          <a:p>
            <a:pPr>
              <a:spcAft>
                <a:spcPts val="600"/>
              </a:spcAft>
            </a:pPr>
            <a:r>
              <a:rPr lang="en-US" altLang="en-US" dirty="0"/>
              <a:t>Method for: </a:t>
            </a:r>
          </a:p>
          <a:p>
            <a:pPr lvl="1">
              <a:spcAft>
                <a:spcPts val="600"/>
              </a:spcAft>
            </a:pPr>
            <a:r>
              <a:rPr lang="en-US" altLang="en-US" dirty="0"/>
              <a:t>Entering patient data</a:t>
            </a:r>
          </a:p>
          <a:p>
            <a:pPr marL="1090612" lvl="2" indent="-342900">
              <a:spcAft>
                <a:spcPts val="600"/>
              </a:spcAft>
              <a:buFont typeface="Wingdings" panose="05000000000000000000" pitchFamily="2" charset="2"/>
              <a:buChar char="§"/>
            </a:pPr>
            <a:r>
              <a:rPr lang="en-US" altLang="en-US" dirty="0"/>
              <a:t>Import from the electronic medical record </a:t>
            </a:r>
          </a:p>
          <a:p>
            <a:pPr lvl="1">
              <a:spcAft>
                <a:spcPts val="600"/>
              </a:spcAft>
            </a:pPr>
            <a:r>
              <a:rPr lang="en-US" altLang="en-US" dirty="0"/>
              <a:t>Outputting to the user of the system so a decision can be made</a:t>
            </a:r>
          </a:p>
          <a:p>
            <a:pPr marL="1090613" lvl="2" indent="-342900">
              <a:spcAft>
                <a:spcPts val="600"/>
              </a:spcAft>
              <a:buFont typeface="Wingdings" panose="05000000000000000000" pitchFamily="2" charset="2"/>
              <a:buChar char="§"/>
            </a:pPr>
            <a:r>
              <a:rPr lang="en-US" altLang="en-US" dirty="0"/>
              <a:t>Possible diagnoses, drug allergy alerts, duplicate testing reminder, drug interaction alerts, drug formulary guidelines, or preventive care reminder</a:t>
            </a:r>
          </a:p>
          <a:p>
            <a:endParaRPr lang="en-US" altLang="en-US" dirty="0"/>
          </a:p>
        </p:txBody>
      </p:sp>
    </p:spTree>
    <p:extLst>
      <p:ext uri="{BB962C8B-B14F-4D97-AF65-F5344CB8AC3E}">
        <p14:creationId xmlns:p14="http://schemas.microsoft.com/office/powerpoint/2010/main" val="3014890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6"/>
          <p:cNvSpPr>
            <a:spLocks noGrp="1"/>
          </p:cNvSpPr>
          <p:nvPr>
            <p:ph type="title"/>
          </p:nvPr>
        </p:nvSpPr>
        <p:spPr>
          <a:xfrm>
            <a:off x="422231" y="103095"/>
            <a:ext cx="8674100" cy="1056632"/>
          </a:xfrm>
        </p:spPr>
        <p:txBody>
          <a:bodyPr/>
          <a:lstStyle/>
          <a:p>
            <a:pPr>
              <a:lnSpc>
                <a:spcPct val="90000"/>
              </a:lnSpc>
            </a:pPr>
            <a:r>
              <a:rPr lang="en-US" altLang="en-US" dirty="0"/>
              <a:t>Examples of Clinical Decision Support Interventions by Target Area of Care</a:t>
            </a:r>
          </a:p>
        </p:txBody>
      </p:sp>
      <p:sp>
        <p:nvSpPr>
          <p:cNvPr id="15389" name="Text Placeholder 2"/>
          <p:cNvSpPr>
            <a:spLocks noGrp="1"/>
          </p:cNvSpPr>
          <p:nvPr>
            <p:ph type="body" sz="quarter" idx="10"/>
          </p:nvPr>
        </p:nvSpPr>
        <p:spPr>
          <a:xfrm>
            <a:off x="335084" y="1346521"/>
            <a:ext cx="8305800" cy="2590800"/>
          </a:xfrm>
        </p:spPr>
        <p:txBody>
          <a:bodyPr/>
          <a:lstStyle/>
          <a:p>
            <a:r>
              <a:rPr lang="en-US" altLang="en-US" dirty="0"/>
              <a:t>Table 5.1. Target Area of Care (Berner, 2009)</a:t>
            </a:r>
          </a:p>
          <a:p>
            <a:endParaRPr lang="en-US" altLang="en-US" dirty="0"/>
          </a:p>
        </p:txBody>
      </p:sp>
      <p:graphicFrame>
        <p:nvGraphicFramePr>
          <p:cNvPr id="7" name="Content Placeholder 6" descr="Table 5.1 provides examples of CDS interventions for 6 target area of care, i.e., 1) Preventive care, 2) Diagnosis, 3) Planning or implementing treatment, 4) Follow-up management, 5) Hospital, provider efficiency and 6) Cost reductions and improved patient convenience."/>
          <p:cNvGraphicFramePr>
            <a:graphicFrameLocks noGrp="1"/>
          </p:cNvGraphicFramePr>
          <p:nvPr>
            <p:ph type="tbl" sz="quarter" idx="4294967295"/>
            <p:extLst>
              <p:ext uri="{D42A27DB-BD31-4B8C-83A1-F6EECF244321}">
                <p14:modId xmlns:p14="http://schemas.microsoft.com/office/powerpoint/2010/main" val="2028770219"/>
              </p:ext>
            </p:extLst>
          </p:nvPr>
        </p:nvGraphicFramePr>
        <p:xfrm>
          <a:off x="390357" y="2203639"/>
          <a:ext cx="9052560" cy="5496926"/>
        </p:xfrm>
        <a:graphic>
          <a:graphicData uri="http://schemas.openxmlformats.org/drawingml/2006/table">
            <a:tbl>
              <a:tblPr firstRow="1" bandRow="1">
                <a:tableStyleId>{073A0DAA-6AF3-43AB-8588-CEC1D06C72B9}</a:tableStyleId>
              </a:tblPr>
              <a:tblGrid>
                <a:gridCol w="3956356">
                  <a:extLst>
                    <a:ext uri="{9D8B030D-6E8A-4147-A177-3AD203B41FA5}">
                      <a16:colId xmlns:a16="http://schemas.microsoft.com/office/drawing/2014/main" val="20000"/>
                    </a:ext>
                  </a:extLst>
                </a:gridCol>
                <a:gridCol w="5096204">
                  <a:extLst>
                    <a:ext uri="{9D8B030D-6E8A-4147-A177-3AD203B41FA5}">
                      <a16:colId xmlns:a16="http://schemas.microsoft.com/office/drawing/2014/main" val="20001"/>
                    </a:ext>
                  </a:extLst>
                </a:gridCol>
              </a:tblGrid>
              <a:tr h="5302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Target area of care</a:t>
                      </a:r>
                    </a:p>
                  </a:txBody>
                  <a:tcPr marL="100584" marR="100584" marT="50292" marB="50292">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Example</a:t>
                      </a:r>
                    </a:p>
                  </a:txBody>
                  <a:tcPr marL="100584" marR="100584" marT="50292" marB="50292">
                    <a:solidFill>
                      <a:schemeClr val="accent1"/>
                    </a:solidFill>
                  </a:tcPr>
                </a:tc>
                <a:extLst>
                  <a:ext uri="{0D108BD9-81ED-4DB2-BD59-A6C34878D82A}">
                    <a16:rowId xmlns:a16="http://schemas.microsoft.com/office/drawing/2014/main" val="10000"/>
                  </a:ext>
                </a:extLst>
              </a:tr>
              <a:tr h="752178">
                <a:tc>
                  <a:txBody>
                    <a:bodyPr/>
                    <a:lstStyle/>
                    <a:p>
                      <a:pPr>
                        <a:spcAft>
                          <a:spcPts val="0"/>
                        </a:spcAft>
                      </a:pPr>
                      <a:r>
                        <a:rPr lang="en-US" sz="1800" dirty="0">
                          <a:solidFill>
                            <a:srgbClr val="000000"/>
                          </a:solidFill>
                          <a:latin typeface="Century Gothic" panose="020B0502020202020204" pitchFamily="34" charset="0"/>
                        </a:rPr>
                        <a:t>Preventive care</a:t>
                      </a:r>
                      <a:endParaRPr lang="en-US" sz="1800" dirty="0">
                        <a:latin typeface="Century Gothic" panose="020B0502020202020204" pitchFamily="34" charset="0"/>
                      </a:endParaRPr>
                    </a:p>
                  </a:txBody>
                  <a:tcPr marL="75438" marR="75438" marT="50284" marB="50284"/>
                </a:tc>
                <a:tc>
                  <a:txBody>
                    <a:bodyPr/>
                    <a:lstStyle/>
                    <a:p>
                      <a:pPr>
                        <a:spcAft>
                          <a:spcPts val="0"/>
                        </a:spcAft>
                      </a:pPr>
                      <a:r>
                        <a:rPr lang="en-US" sz="1800" dirty="0">
                          <a:solidFill>
                            <a:srgbClr val="000000"/>
                          </a:solidFill>
                          <a:latin typeface="Century Gothic" panose="020B0502020202020204" pitchFamily="34" charset="0"/>
                        </a:rPr>
                        <a:t>Immunization, screening, disease management guidelines for secondary prevention</a:t>
                      </a:r>
                      <a:endParaRPr lang="en-US" sz="1800" dirty="0">
                        <a:latin typeface="Century Gothic" panose="020B0502020202020204" pitchFamily="34" charset="0"/>
                      </a:endParaRPr>
                    </a:p>
                  </a:txBody>
                  <a:tcPr marL="75438" marR="75438" marT="50284" marB="50284"/>
                </a:tc>
                <a:extLst>
                  <a:ext uri="{0D108BD9-81ED-4DB2-BD59-A6C34878D82A}">
                    <a16:rowId xmlns:a16="http://schemas.microsoft.com/office/drawing/2014/main" val="10001"/>
                  </a:ext>
                </a:extLst>
              </a:tr>
              <a:tr h="767686">
                <a:tc>
                  <a:txBody>
                    <a:bodyPr/>
                    <a:lstStyle/>
                    <a:p>
                      <a:pPr>
                        <a:spcAft>
                          <a:spcPts val="0"/>
                        </a:spcAft>
                      </a:pPr>
                      <a:r>
                        <a:rPr lang="en-US" sz="1800" dirty="0">
                          <a:solidFill>
                            <a:srgbClr val="000000"/>
                          </a:solidFill>
                          <a:latin typeface="Century Gothic" panose="020B0502020202020204" pitchFamily="34" charset="0"/>
                        </a:rPr>
                        <a:t>Diagnosis </a:t>
                      </a:r>
                      <a:endParaRPr lang="en-US" sz="1800" dirty="0">
                        <a:latin typeface="Century Gothic" panose="020B0502020202020204" pitchFamily="34" charset="0"/>
                      </a:endParaRPr>
                    </a:p>
                  </a:txBody>
                  <a:tcPr marL="75438" marR="75438" marT="50284" marB="50284"/>
                </a:tc>
                <a:tc>
                  <a:txBody>
                    <a:bodyPr/>
                    <a:lstStyle/>
                    <a:p>
                      <a:pPr>
                        <a:spcAft>
                          <a:spcPts val="0"/>
                        </a:spcAft>
                      </a:pPr>
                      <a:r>
                        <a:rPr lang="en-US" sz="1800" dirty="0">
                          <a:solidFill>
                            <a:srgbClr val="000000"/>
                          </a:solidFill>
                          <a:latin typeface="Century Gothic" panose="020B0502020202020204" pitchFamily="34" charset="0"/>
                        </a:rPr>
                        <a:t>Suggestions for possible diagnoses that match a patient’s signs and symptoms</a:t>
                      </a:r>
                      <a:endParaRPr lang="en-US" sz="1800" dirty="0">
                        <a:latin typeface="Century Gothic" panose="020B0502020202020204" pitchFamily="34" charset="0"/>
                      </a:endParaRPr>
                    </a:p>
                  </a:txBody>
                  <a:tcPr marL="75438" marR="75438" marT="50284" marB="50284"/>
                </a:tc>
                <a:extLst>
                  <a:ext uri="{0D108BD9-81ED-4DB2-BD59-A6C34878D82A}">
                    <a16:rowId xmlns:a16="http://schemas.microsoft.com/office/drawing/2014/main" val="10002"/>
                  </a:ext>
                </a:extLst>
              </a:tr>
              <a:tr h="1090932">
                <a:tc>
                  <a:txBody>
                    <a:bodyPr/>
                    <a:lstStyle/>
                    <a:p>
                      <a:pPr>
                        <a:spcAft>
                          <a:spcPts val="0"/>
                        </a:spcAft>
                      </a:pPr>
                      <a:r>
                        <a:rPr lang="en-US" sz="1800" dirty="0">
                          <a:solidFill>
                            <a:srgbClr val="000000"/>
                          </a:solidFill>
                          <a:latin typeface="Century Gothic" panose="020B0502020202020204" pitchFamily="34" charset="0"/>
                        </a:rPr>
                        <a:t>Planning or implementing treatment</a:t>
                      </a:r>
                      <a:endParaRPr lang="en-US" sz="1800" dirty="0">
                        <a:latin typeface="Century Gothic" panose="020B0502020202020204" pitchFamily="34" charset="0"/>
                      </a:endParaRPr>
                    </a:p>
                  </a:txBody>
                  <a:tcPr marL="75438" marR="75438" marT="50284" marB="50284"/>
                </a:tc>
                <a:tc>
                  <a:txBody>
                    <a:bodyPr/>
                    <a:lstStyle/>
                    <a:p>
                      <a:pPr>
                        <a:spcAft>
                          <a:spcPts val="0"/>
                        </a:spcAft>
                      </a:pPr>
                      <a:r>
                        <a:rPr lang="en-US" sz="1800" dirty="0">
                          <a:solidFill>
                            <a:srgbClr val="000000"/>
                          </a:solidFill>
                          <a:latin typeface="Century Gothic" panose="020B0502020202020204" pitchFamily="34" charset="0"/>
                        </a:rPr>
                        <a:t>Treatment guidelines for specific diagnoses, drug dosage recommendations, alerts for drug-drug interactions</a:t>
                      </a:r>
                      <a:endParaRPr lang="en-US" sz="1800" dirty="0">
                        <a:latin typeface="Century Gothic" panose="020B0502020202020204" pitchFamily="34" charset="0"/>
                      </a:endParaRPr>
                    </a:p>
                  </a:txBody>
                  <a:tcPr marL="75438" marR="75438" marT="50284" marB="50284"/>
                </a:tc>
                <a:extLst>
                  <a:ext uri="{0D108BD9-81ED-4DB2-BD59-A6C34878D82A}">
                    <a16:rowId xmlns:a16="http://schemas.microsoft.com/office/drawing/2014/main" val="10003"/>
                  </a:ext>
                </a:extLst>
              </a:tr>
              <a:tr h="767686">
                <a:tc>
                  <a:txBody>
                    <a:bodyPr/>
                    <a:lstStyle/>
                    <a:p>
                      <a:pPr>
                        <a:spcAft>
                          <a:spcPts val="0"/>
                        </a:spcAft>
                      </a:pPr>
                      <a:r>
                        <a:rPr lang="en-US" sz="1800" dirty="0">
                          <a:solidFill>
                            <a:srgbClr val="000000"/>
                          </a:solidFill>
                          <a:latin typeface="Century Gothic" panose="020B0502020202020204" pitchFamily="34" charset="0"/>
                        </a:rPr>
                        <a:t>Follow-up management</a:t>
                      </a:r>
                      <a:endParaRPr lang="en-US" sz="1800" dirty="0">
                        <a:latin typeface="Century Gothic" panose="020B0502020202020204" pitchFamily="34" charset="0"/>
                      </a:endParaRPr>
                    </a:p>
                  </a:txBody>
                  <a:tcPr marL="75438" marR="75438" marT="50284" marB="50284"/>
                </a:tc>
                <a:tc>
                  <a:txBody>
                    <a:bodyPr/>
                    <a:lstStyle/>
                    <a:p>
                      <a:pPr>
                        <a:spcAft>
                          <a:spcPts val="0"/>
                        </a:spcAft>
                      </a:pPr>
                      <a:r>
                        <a:rPr lang="en-US" sz="1800" dirty="0">
                          <a:solidFill>
                            <a:srgbClr val="000000"/>
                          </a:solidFill>
                          <a:latin typeface="Century Gothic" panose="020B0502020202020204" pitchFamily="34" charset="0"/>
                        </a:rPr>
                        <a:t>Orders or reminders for drug adverse event monitoring</a:t>
                      </a:r>
                      <a:endParaRPr lang="en-US" sz="1800" dirty="0">
                        <a:latin typeface="Century Gothic" panose="020B0502020202020204" pitchFamily="34" charset="0"/>
                      </a:endParaRPr>
                    </a:p>
                  </a:txBody>
                  <a:tcPr marL="75438" marR="75438" marT="50284" marB="50284"/>
                </a:tc>
                <a:extLst>
                  <a:ext uri="{0D108BD9-81ED-4DB2-BD59-A6C34878D82A}">
                    <a16:rowId xmlns:a16="http://schemas.microsoft.com/office/drawing/2014/main" val="10004"/>
                  </a:ext>
                </a:extLst>
              </a:tr>
              <a:tr h="501453">
                <a:tc>
                  <a:txBody>
                    <a:bodyPr/>
                    <a:lstStyle/>
                    <a:p>
                      <a:pPr>
                        <a:spcAft>
                          <a:spcPts val="0"/>
                        </a:spcAft>
                      </a:pPr>
                      <a:r>
                        <a:rPr lang="en-US" sz="1800" dirty="0">
                          <a:solidFill>
                            <a:srgbClr val="000000"/>
                          </a:solidFill>
                          <a:latin typeface="Century Gothic" panose="020B0502020202020204" pitchFamily="34" charset="0"/>
                        </a:rPr>
                        <a:t>Hospital, provider efficiency</a:t>
                      </a:r>
                      <a:endParaRPr lang="en-US" sz="1800" dirty="0">
                        <a:latin typeface="Century Gothic" panose="020B0502020202020204" pitchFamily="34" charset="0"/>
                      </a:endParaRPr>
                    </a:p>
                  </a:txBody>
                  <a:tcPr marL="75438" marR="75438" marT="50284" marB="50284"/>
                </a:tc>
                <a:tc>
                  <a:txBody>
                    <a:bodyPr/>
                    <a:lstStyle/>
                    <a:p>
                      <a:pPr>
                        <a:spcAft>
                          <a:spcPts val="0"/>
                        </a:spcAft>
                      </a:pPr>
                      <a:r>
                        <a:rPr lang="en-US" sz="1800" dirty="0">
                          <a:solidFill>
                            <a:srgbClr val="000000"/>
                          </a:solidFill>
                          <a:latin typeface="Century Gothic" panose="020B0502020202020204" pitchFamily="34" charset="0"/>
                        </a:rPr>
                        <a:t>Care plans to minimize length of stay, order sets</a:t>
                      </a:r>
                      <a:endParaRPr lang="en-US" sz="1800" dirty="0">
                        <a:latin typeface="Century Gothic" panose="020B0502020202020204" pitchFamily="34" charset="0"/>
                      </a:endParaRPr>
                    </a:p>
                  </a:txBody>
                  <a:tcPr marL="75438" marR="75438" marT="50284" marB="50284"/>
                </a:tc>
                <a:extLst>
                  <a:ext uri="{0D108BD9-81ED-4DB2-BD59-A6C34878D82A}">
                    <a16:rowId xmlns:a16="http://schemas.microsoft.com/office/drawing/2014/main" val="10005"/>
                  </a:ext>
                </a:extLst>
              </a:tr>
              <a:tr h="767686">
                <a:tc>
                  <a:txBody>
                    <a:bodyPr/>
                    <a:lstStyle/>
                    <a:p>
                      <a:pPr>
                        <a:spcAft>
                          <a:spcPts val="0"/>
                        </a:spcAft>
                      </a:pPr>
                      <a:r>
                        <a:rPr lang="en-US" sz="1800" dirty="0">
                          <a:solidFill>
                            <a:srgbClr val="000000"/>
                          </a:solidFill>
                          <a:latin typeface="Century Gothic" panose="020B0502020202020204" pitchFamily="34" charset="0"/>
                        </a:rPr>
                        <a:t>Cost reductions and improved patient convenience </a:t>
                      </a:r>
                      <a:endParaRPr lang="en-US" sz="1800" dirty="0">
                        <a:latin typeface="Century Gothic" panose="020B0502020202020204" pitchFamily="34" charset="0"/>
                      </a:endParaRPr>
                    </a:p>
                  </a:txBody>
                  <a:tcPr marL="75438" marR="75438" marT="50284" marB="50284"/>
                </a:tc>
                <a:tc>
                  <a:txBody>
                    <a:bodyPr/>
                    <a:lstStyle/>
                    <a:p>
                      <a:pPr>
                        <a:spcAft>
                          <a:spcPts val="0"/>
                        </a:spcAft>
                      </a:pPr>
                      <a:r>
                        <a:rPr lang="en-US" sz="1800" dirty="0">
                          <a:solidFill>
                            <a:srgbClr val="000000"/>
                          </a:solidFill>
                          <a:latin typeface="Century Gothic" panose="020B0502020202020204" pitchFamily="34" charset="0"/>
                        </a:rPr>
                        <a:t>Duplicate testing alerts, drug formulary guidelines</a:t>
                      </a:r>
                      <a:endParaRPr lang="en-US" sz="1800" dirty="0">
                        <a:latin typeface="Century Gothic" panose="020B0502020202020204" pitchFamily="34" charset="0"/>
                      </a:endParaRPr>
                    </a:p>
                  </a:txBody>
                  <a:tcPr marL="75438" marR="75438" marT="50284" marB="50284"/>
                </a:tc>
                <a:extLst>
                  <a:ext uri="{0D108BD9-81ED-4DB2-BD59-A6C34878D82A}">
                    <a16:rowId xmlns:a16="http://schemas.microsoft.com/office/drawing/2014/main" val="10006"/>
                  </a:ext>
                </a:extLst>
              </a:tr>
            </a:tbl>
          </a:graphicData>
        </a:graphic>
      </p:graphicFrame>
      <p:sp>
        <p:nvSpPr>
          <p:cNvPr id="15393" name="Text Placeholder 7" descr="Given the components of a CDSS, what are some expectations of its use? Berner (2009) provided examples shown in Table 5.1 of CDS interventions by target area of care.&#10;&#10;The first row in Table 5.1 states the target area of care as preventive care with intervention examples of immunization, screening, and disease management guidelines for secondary prevention. &#10;&#10;The second row lists diagnosis as the target area of care, where clinical decision support could provide suggestions for possible diagnoses that match a patient’s signs and symptoms. &#10;&#10;The third row on the list is the target area planning or implementing treatment. CDS intervention could entail the display treatment guidelines for specific diagnoses, drug dosage recommendations, or alerts for drug-to-drug interactions.  &#10;&#10;The fourth row, follow-up management, is the target area of care for clinical decision support an intervention might involve information about orders or reminders for drug adverse event monitoring. &#10;&#10;The fifth row states the target area of care as hospital or provider efficiency with care plans to minimize length of stay or the presentation of order sets as examples of CDS intervention. &#10;&#10;The sixth and final row is the target area cost reductions and improved patient convenience. Examples of CDS interventions include duplicate testing alerts and drug formulary guidelines. &#10;&#10;Thus, CDS interventions can assist health care providers at different stages in the care process, that is, from preventive care through diagnosis and treatment, all the way to monitoring and follow-up. &#10;"/>
          <p:cNvSpPr txBox="1">
            <a:spLocks/>
          </p:cNvSpPr>
          <p:nvPr/>
        </p:nvSpPr>
        <p:spPr bwMode="auto">
          <a:xfrm>
            <a:off x="502920" y="7490460"/>
            <a:ext cx="10728960" cy="5867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760" dirty="0">
              <a:cs typeface="Arial" panose="020B0604020202020204" pitchFamily="34" charset="0"/>
            </a:endParaRPr>
          </a:p>
        </p:txBody>
      </p:sp>
    </p:spTree>
    <p:extLst>
      <p:ext uri="{BB962C8B-B14F-4D97-AF65-F5344CB8AC3E}">
        <p14:creationId xmlns:p14="http://schemas.microsoft.com/office/powerpoint/2010/main" val="104390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a:xfrm>
            <a:off x="406626" y="-22302"/>
            <a:ext cx="8674100" cy="657424"/>
          </a:xfrm>
        </p:spPr>
        <p:txBody>
          <a:bodyPr/>
          <a:lstStyle/>
          <a:p>
            <a:r>
              <a:rPr lang="en-US" altLang="en-US" dirty="0"/>
              <a:t>Clinical Decision Support Intervention Types and Examples</a:t>
            </a:r>
          </a:p>
        </p:txBody>
      </p:sp>
      <p:sp>
        <p:nvSpPr>
          <p:cNvPr id="16413" name="Text Placeholder 2"/>
          <p:cNvSpPr>
            <a:spLocks noGrp="1"/>
          </p:cNvSpPr>
          <p:nvPr>
            <p:ph type="body" sz="quarter" idx="10"/>
          </p:nvPr>
        </p:nvSpPr>
        <p:spPr/>
        <p:txBody>
          <a:bodyPr/>
          <a:lstStyle/>
          <a:p>
            <a:pPr eaLnBrk="1" hangingPunct="1">
              <a:spcBef>
                <a:spcPct val="0"/>
              </a:spcBef>
            </a:pPr>
            <a:r>
              <a:rPr lang="en-US" altLang="en-US" dirty="0">
                <a:solidFill>
                  <a:srgbClr val="000000"/>
                </a:solidFill>
              </a:rPr>
              <a:t>Table 5.2  </a:t>
            </a:r>
            <a:r>
              <a:rPr lang="en-US" altLang="en-US" dirty="0"/>
              <a:t>Intervention</a:t>
            </a:r>
            <a:r>
              <a:rPr lang="en-US" altLang="en-US" dirty="0">
                <a:solidFill>
                  <a:srgbClr val="000000"/>
                </a:solidFill>
              </a:rPr>
              <a:t> Types (Osheroff, 2009) </a:t>
            </a:r>
            <a:endParaRPr lang="en-US" altLang="en-US" i="1" dirty="0">
              <a:solidFill>
                <a:srgbClr val="000000"/>
              </a:solidFill>
            </a:endParaRPr>
          </a:p>
          <a:p>
            <a:endParaRPr lang="en-US" altLang="en-US" dirty="0"/>
          </a:p>
        </p:txBody>
      </p:sp>
      <p:graphicFrame>
        <p:nvGraphicFramePr>
          <p:cNvPr id="7" name="Content Placeholder 6" descr="Table 5.2 gives examples of CDS intervention types including documentation forms/templates, relevant data presentation, order/prescription creation facilitators, protocol/pathway support, reference information and guidance, and alerts and reminders."/>
          <p:cNvGraphicFramePr>
            <a:graphicFrameLocks noGrp="1"/>
          </p:cNvGraphicFramePr>
          <p:nvPr>
            <p:ph type="tbl" sz="quarter" idx="4294967295"/>
            <p:extLst>
              <p:ext uri="{D42A27DB-BD31-4B8C-83A1-F6EECF244321}">
                <p14:modId xmlns:p14="http://schemas.microsoft.com/office/powerpoint/2010/main" val="2222843834"/>
              </p:ext>
            </p:extLst>
          </p:nvPr>
        </p:nvGraphicFramePr>
        <p:xfrm>
          <a:off x="524433" y="1971094"/>
          <a:ext cx="9052560" cy="4358642"/>
        </p:xfrm>
        <a:graphic>
          <a:graphicData uri="http://schemas.openxmlformats.org/drawingml/2006/table">
            <a:tbl>
              <a:tblPr firstRow="1" bandRow="1">
                <a:tableStyleId>{073A0DAA-6AF3-43AB-8588-CEC1D06C72B9}</a:tableStyleId>
              </a:tblPr>
              <a:tblGrid>
                <a:gridCol w="4526280">
                  <a:extLst>
                    <a:ext uri="{9D8B030D-6E8A-4147-A177-3AD203B41FA5}">
                      <a16:colId xmlns:a16="http://schemas.microsoft.com/office/drawing/2014/main" val="20000"/>
                    </a:ext>
                  </a:extLst>
                </a:gridCol>
                <a:gridCol w="4526280">
                  <a:extLst>
                    <a:ext uri="{9D8B030D-6E8A-4147-A177-3AD203B41FA5}">
                      <a16:colId xmlns:a16="http://schemas.microsoft.com/office/drawing/2014/main" val="20001"/>
                    </a:ext>
                  </a:extLst>
                </a:gridCol>
              </a:tblGrid>
              <a:tr h="6036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Intervention type</a:t>
                      </a:r>
                    </a:p>
                  </a:txBody>
                  <a:tcPr marL="100584" marR="100584" marT="50292" marB="50292">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Example</a:t>
                      </a:r>
                    </a:p>
                  </a:txBody>
                  <a:tcPr marL="100584" marR="100584" marT="50292" marB="50292">
                    <a:solidFill>
                      <a:schemeClr val="accent1"/>
                    </a:solidFill>
                  </a:tcPr>
                </a:tc>
                <a:extLst>
                  <a:ext uri="{0D108BD9-81ED-4DB2-BD59-A6C34878D82A}">
                    <a16:rowId xmlns:a16="http://schemas.microsoft.com/office/drawing/2014/main" val="10000"/>
                  </a:ext>
                </a:extLst>
              </a:tr>
              <a:tr h="603634">
                <a:tc>
                  <a:txBody>
                    <a:bodyPr/>
                    <a:lstStyle/>
                    <a:p>
                      <a:r>
                        <a:rPr lang="en-US" sz="1800" dirty="0">
                          <a:latin typeface="Century Gothic" panose="020B0502020202020204" pitchFamily="34" charset="0"/>
                        </a:rPr>
                        <a:t>Documentation forms</a:t>
                      </a:r>
                      <a:r>
                        <a:rPr lang="en-US" sz="1800" baseline="0" dirty="0">
                          <a:latin typeface="Century Gothic" panose="020B0502020202020204" pitchFamily="34" charset="0"/>
                        </a:rPr>
                        <a:t> and </a:t>
                      </a:r>
                      <a:r>
                        <a:rPr lang="en-US" sz="1800" dirty="0">
                          <a:latin typeface="Century Gothic" panose="020B0502020202020204" pitchFamily="34" charset="0"/>
                        </a:rPr>
                        <a:t>templates</a:t>
                      </a:r>
                    </a:p>
                  </a:txBody>
                  <a:tcPr marL="100584" marR="100584" marT="50289" marB="5028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Patient history, visit note </a:t>
                      </a:r>
                    </a:p>
                  </a:txBody>
                  <a:tcPr marL="100584" marR="100584" marT="50289" marB="50289"/>
                </a:tc>
                <a:extLst>
                  <a:ext uri="{0D108BD9-81ED-4DB2-BD59-A6C34878D82A}">
                    <a16:rowId xmlns:a16="http://schemas.microsoft.com/office/drawing/2014/main" val="10001"/>
                  </a:ext>
                </a:extLst>
              </a:tr>
              <a:tr h="6702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Relevant data presentation</a:t>
                      </a:r>
                    </a:p>
                  </a:txBody>
                  <a:tcPr marL="100584" marR="100584" marT="50289" marB="5028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Flowsheets, surveillance</a:t>
                      </a:r>
                    </a:p>
                  </a:txBody>
                  <a:tcPr marL="100584" marR="100584" marT="50289" marB="50289"/>
                </a:tc>
                <a:extLst>
                  <a:ext uri="{0D108BD9-81ED-4DB2-BD59-A6C34878D82A}">
                    <a16:rowId xmlns:a16="http://schemas.microsoft.com/office/drawing/2014/main" val="10002"/>
                  </a:ext>
                </a:extLst>
              </a:tr>
              <a:tr h="6702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Order</a:t>
                      </a:r>
                      <a:r>
                        <a:rPr lang="en-US" sz="1800" baseline="0" dirty="0">
                          <a:latin typeface="Century Gothic" panose="020B0502020202020204" pitchFamily="34" charset="0"/>
                        </a:rPr>
                        <a:t> and </a:t>
                      </a:r>
                      <a:r>
                        <a:rPr lang="en-US" sz="1800" dirty="0">
                          <a:latin typeface="Century Gothic" panose="020B0502020202020204" pitchFamily="34" charset="0"/>
                        </a:rPr>
                        <a:t>prescription creation facilitators</a:t>
                      </a:r>
                    </a:p>
                  </a:txBody>
                  <a:tcPr marL="100584" marR="100584" marT="50289" marB="5028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Order sentences, order sets </a:t>
                      </a:r>
                    </a:p>
                  </a:txBody>
                  <a:tcPr marL="100584" marR="100584" marT="50289" marB="50289"/>
                </a:tc>
                <a:extLst>
                  <a:ext uri="{0D108BD9-81ED-4DB2-BD59-A6C34878D82A}">
                    <a16:rowId xmlns:a16="http://schemas.microsoft.com/office/drawing/2014/main" val="10003"/>
                  </a:ext>
                </a:extLst>
              </a:tr>
              <a:tr h="6036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Protocol</a:t>
                      </a:r>
                      <a:r>
                        <a:rPr lang="en-US" sz="1800" baseline="0" dirty="0">
                          <a:latin typeface="Century Gothic" panose="020B0502020202020204" pitchFamily="34" charset="0"/>
                        </a:rPr>
                        <a:t> and </a:t>
                      </a:r>
                      <a:r>
                        <a:rPr lang="en-US" sz="1800" dirty="0">
                          <a:latin typeface="Century Gothic" panose="020B0502020202020204" pitchFamily="34" charset="0"/>
                        </a:rPr>
                        <a:t>pathway</a:t>
                      </a:r>
                      <a:r>
                        <a:rPr lang="en-US" sz="1800" baseline="0" dirty="0">
                          <a:latin typeface="Century Gothic" panose="020B0502020202020204" pitchFamily="34" charset="0"/>
                        </a:rPr>
                        <a:t> </a:t>
                      </a:r>
                      <a:r>
                        <a:rPr lang="en-US" sz="1800" dirty="0">
                          <a:latin typeface="Century Gothic" panose="020B0502020202020204" pitchFamily="34" charset="0"/>
                        </a:rPr>
                        <a:t>support</a:t>
                      </a:r>
                    </a:p>
                  </a:txBody>
                  <a:tcPr marL="100584" marR="100584" marT="50289" marB="5028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New admission protocol</a:t>
                      </a:r>
                    </a:p>
                  </a:txBody>
                  <a:tcPr marL="100584" marR="100584" marT="50289" marB="50289"/>
                </a:tc>
                <a:extLst>
                  <a:ext uri="{0D108BD9-81ED-4DB2-BD59-A6C34878D82A}">
                    <a16:rowId xmlns:a16="http://schemas.microsoft.com/office/drawing/2014/main" val="10004"/>
                  </a:ext>
                </a:extLst>
              </a:tr>
              <a:tr h="6036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Reference information and guidance</a:t>
                      </a:r>
                    </a:p>
                  </a:txBody>
                  <a:tcPr marL="100584" marR="100584" marT="50289" marB="5028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Infobuttons, web</a:t>
                      </a:r>
                    </a:p>
                  </a:txBody>
                  <a:tcPr marL="100584" marR="100584" marT="50289" marB="50289"/>
                </a:tc>
                <a:extLst>
                  <a:ext uri="{0D108BD9-81ED-4DB2-BD59-A6C34878D82A}">
                    <a16:rowId xmlns:a16="http://schemas.microsoft.com/office/drawing/2014/main" val="10005"/>
                  </a:ext>
                </a:extLst>
              </a:tr>
              <a:tr h="6036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Alerts and reminders</a:t>
                      </a:r>
                    </a:p>
                  </a:txBody>
                  <a:tcPr marL="100584" marR="100584" marT="50289" marB="5028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Century Gothic" panose="020B0502020202020204" pitchFamily="34" charset="0"/>
                        </a:rPr>
                        <a:t>Proactive warnings</a:t>
                      </a:r>
                    </a:p>
                  </a:txBody>
                  <a:tcPr marL="100584" marR="100584" marT="50289" marB="5028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739672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6" id="{BB32026E-85FB-A34D-9B52-35A084CD4173}" vid="{3970C918-CDA1-E746-89F8-778899BA649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1D8DF8BF-6706-42AE-B7B8-9D77AB0DE5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cd36b6-32e9-4b51-a9fd-9af350096d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048E68-115E-4EEB-AE32-34075EC8E989}">
  <ds:schemaRefs>
    <ds:schemaRef ds:uri="http://schemas.openxmlformats.org/package/2006/metadata/core-properties"/>
    <ds:schemaRef ds:uri="http://www.w3.org/XML/1998/namespace"/>
    <ds:schemaRef ds:uri="http://purl.org/dc/elements/1.1/"/>
    <ds:schemaRef ds:uri="http://purl.org/dc/dcmitype/"/>
    <ds:schemaRef ds:uri="http://schemas.microsoft.com/office/2006/metadata/properties"/>
    <ds:schemaRef ds:uri="http://schemas.microsoft.com/office/2006/documentManagement/types"/>
    <ds:schemaRef ds:uri="http://purl.org/dc/terms/"/>
    <ds:schemaRef ds:uri="http://schemas.microsoft.com/office/infopath/2007/PartnerControls"/>
    <ds:schemaRef ds:uri="8acd36b6-32e9-4b51-a9fd-9af350096dbc"/>
  </ds:schemaRefs>
</ds:datastoreItem>
</file>

<file path=docProps/app.xml><?xml version="1.0" encoding="utf-8"?>
<Properties xmlns="http://schemas.openxmlformats.org/officeDocument/2006/extended-properties" xmlns:vt="http://schemas.openxmlformats.org/officeDocument/2006/docPropsVTypes">
  <Template>Office Theme</Template>
  <TotalTime>1363</TotalTime>
  <Words>5029</Words>
  <Application>Microsoft Office PowerPoint</Application>
  <PresentationFormat>Custom</PresentationFormat>
  <Paragraphs>287</Paragraphs>
  <Slides>24</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Introduction to Health Informatics:</vt:lpstr>
      <vt:lpstr>Clinical Decision Support Systems</vt:lpstr>
      <vt:lpstr>Definition of Clinical Decision Support</vt:lpstr>
      <vt:lpstr>Clinical Decision Support Model</vt:lpstr>
      <vt:lpstr>CDSS Requirements</vt:lpstr>
      <vt:lpstr>Knowledge Base</vt:lpstr>
      <vt:lpstr>Communication Mechanism</vt:lpstr>
      <vt:lpstr>Examples of Clinical Decision Support Interventions by Target Area of Care</vt:lpstr>
      <vt:lpstr>Clinical Decision Support Intervention Types and Examples</vt:lpstr>
      <vt:lpstr>Knowledge and Interventions</vt:lpstr>
      <vt:lpstr>Clinical Practice Guidelines</vt:lpstr>
      <vt:lpstr>Clinical Practice Guidelines Sources</vt:lpstr>
      <vt:lpstr>Evidence-Based Practice Guidelines</vt:lpstr>
      <vt:lpstr>CDSS Challenges </vt:lpstr>
      <vt:lpstr>Challenges in Designing or  Selecting a CDSS</vt:lpstr>
      <vt:lpstr>Barriers to Using CDSS</vt:lpstr>
      <vt:lpstr>Barriers to Using CDSS</vt:lpstr>
      <vt:lpstr>Reflect</vt:lpstr>
      <vt:lpstr>CDSS Summary</vt:lpstr>
      <vt:lpstr>CDSS References</vt:lpstr>
      <vt:lpstr>CDSS References</vt:lpstr>
      <vt:lpstr>CDSS References</vt:lpstr>
      <vt:lpstr>Clinical Decision Support Systems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Health Informatics</dc:title>
  <dc:creator>- McMaster</dc:creator>
  <cp:lastModifiedBy>Cindy</cp:lastModifiedBy>
  <cp:revision>77</cp:revision>
  <cp:lastPrinted>2020-01-30T17:37:19Z</cp:lastPrinted>
  <dcterms:created xsi:type="dcterms:W3CDTF">2018-06-26T18:08:59Z</dcterms:created>
  <dcterms:modified xsi:type="dcterms:W3CDTF">2020-03-26T20:54:10Z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