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273"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20" r:id="rId43"/>
    <p:sldId id="314" r:id="rId44"/>
    <p:sldId id="315" r:id="rId45"/>
    <p:sldId id="318" r:id="rId46"/>
    <p:sldId id="319" r:id="rId47"/>
    <p:sldId id="271" r:id="rId48"/>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3" clrIdx="0">
    <p:extLst/>
  </p:cmAuthor>
  <p:cmAuthor id="2" name="McGill, Deborah" initials="MD" lastIdx="3"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1E1860"/>
    <a:srgbClr val="FFFFFF"/>
    <a:srgbClr val="A29CC0"/>
    <a:srgbClr val="555276"/>
    <a:srgbClr val="A6C038"/>
    <a:srgbClr val="ECCE18"/>
    <a:srgbClr val="E6661F"/>
    <a:srgbClr val="C83537"/>
    <a:srgbClr val="1E18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4247" autoAdjust="0"/>
    <p:restoredTop sz="91364" autoAdjust="0"/>
  </p:normalViewPr>
  <p:slideViewPr>
    <p:cSldViewPr>
      <p:cViewPr varScale="1">
        <p:scale>
          <a:sx n="69" d="100"/>
          <a:sy n="69" d="100"/>
        </p:scale>
        <p:origin x="864" y="72"/>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0722"/>
    </p:cViewPr>
  </p:sorterViewPr>
  <p:notesViewPr>
    <p:cSldViewPr>
      <p:cViewPr varScale="1">
        <p:scale>
          <a:sx n="141" d="100"/>
          <a:sy n="141" d="100"/>
        </p:scale>
        <p:origin x="1590" y="12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8D6F2771-5806-49EC-8638-417EF0E524EE}"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Notes Placeholder 2"/>
          <p:cNvSpPr>
            <a:spLocks noGrp="1"/>
          </p:cNvSpPr>
          <p:nvPr>
            <p:ph type="body" idx="1"/>
          </p:nvPr>
        </p:nvSpPr>
        <p:spPr bwMode="auto">
          <a:xfrm>
            <a:off x="2191871"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Increasingly, you'll see photocopiers of immense complexity that support a wide range of tasks, from basic photocopying to complex collating. Most users require only a small subset of those functions, yet this manifest diversity of functionally resolves in layers of unnecessary complexity, as evidenced in this design. </a:t>
            </a:r>
          </a:p>
        </p:txBody>
      </p:sp>
      <p:sp>
        <p:nvSpPr>
          <p:cNvPr id="44036"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4CDB6040-40BC-F040-BC1F-9558C5DCF206}"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50149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The website of </a:t>
            </a:r>
            <a:r>
              <a:rPr lang="en-US" altLang="en-US" i="1" dirty="0">
                <a:latin typeface="Arial" charset="0"/>
                <a:cs typeface="Arial" charset="0"/>
              </a:rPr>
              <a:t>The</a:t>
            </a:r>
            <a:r>
              <a:rPr lang="en-US" altLang="en-US" i="1" baseline="0" dirty="0">
                <a:latin typeface="Arial" charset="0"/>
                <a:cs typeface="Arial" charset="0"/>
              </a:rPr>
              <a:t> Guardian</a:t>
            </a:r>
            <a:r>
              <a:rPr lang="en-US" altLang="en-US" baseline="0" dirty="0">
                <a:latin typeface="Arial" charset="0"/>
                <a:cs typeface="Arial" charset="0"/>
              </a:rPr>
              <a:t>, a British daily newspaper, won the 2016 Webby Award for best user experience. </a:t>
            </a:r>
            <a:endParaRPr lang="en-US" altLang="en-US" dirty="0">
              <a:latin typeface="Arial" charset="0"/>
              <a:cs typeface="Arial" charset="0"/>
            </a:endParaRPr>
          </a:p>
        </p:txBody>
      </p:sp>
      <p:sp>
        <p:nvSpPr>
          <p:cNvPr id="48132"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77CA56B1-340B-1843-98D7-BFDD7260D5E3}"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81410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There are many other examples of systems that are reasonably well-designed. This is a common music player. It's a slightly older version, but it has a nice layout. And it's very easy to use and very intuitive to learn. </a:t>
            </a:r>
          </a:p>
        </p:txBody>
      </p:sp>
      <p:sp>
        <p:nvSpPr>
          <p:cNvPr id="5018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FA8FEA3E-D524-0B41-A925-17DC08700A53}"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72872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altLang="en-US" dirty="0">
                <a:latin typeface="Arial" charset="0"/>
                <a:cs typeface="Arial" charset="0"/>
              </a:rPr>
              <a:t>Technology is central to the healthcare system. In fact, it is involved in every single interaction we have in the context of healthcare. Technology in healthcare can include devices or health information systems.  Devices in healthcare include, for example, glucose meters used by patients with diabetes, infusion pumps, and telemedicine systems that may be used to talk to patients in their homes. Health information systems, such as electronic health records, are increasingly prevalent and show a remarkable diversity and level of complexity. </a:t>
            </a:r>
            <a:r>
              <a:rPr lang="en-US" altLang="en-US" i="1" dirty="0">
                <a:latin typeface="Arial" charset="0"/>
                <a:cs typeface="Arial" charset="0"/>
              </a:rPr>
              <a:t>Human factors</a:t>
            </a:r>
            <a:r>
              <a:rPr lang="en-US" altLang="en-US" dirty="0">
                <a:latin typeface="Arial" charset="0"/>
                <a:cs typeface="Arial" charset="0"/>
              </a:rPr>
              <a:t> is a discipline devoted to the study of technology systems and how people work with them. </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2320222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Most of us genuinely love and value our technology, but we all experience moments of great frustration with it. By the way, this picture is meant to be illustrative. It's not recommended that you try this at home or at the office. </a:t>
            </a:r>
          </a:p>
        </p:txBody>
      </p:sp>
      <p:sp>
        <p:nvSpPr>
          <p:cNvPr id="3174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B677C702-7FCF-0847-9C9E-1D4E87CFFA9F}"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097387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09800" y="34290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altLang="en-US" dirty="0">
                <a:latin typeface="Arial" charset="0"/>
                <a:cs typeface="Arial" charset="0"/>
              </a:rPr>
              <a:t>Technologies do not just enable us to perform certain kinds of functions. They often also have a transformative effect. Technologies throughout history have had enormous social and cognitive impact and they certainly continue to do so. They have precipitated large-scale social changes. Technological changes invariably have both positive and negative consequences. We can find ways to promote the positive elements of technology and reduce the negative ones, to improve user satisfaction with the technology and ultimately to improve usability and productivity. </a:t>
            </a:r>
            <a:r>
              <a:rPr lang="en-US" altLang="en-US" i="1" dirty="0">
                <a:latin typeface="Arial" charset="0"/>
                <a:cs typeface="Arial" charset="0"/>
              </a:rPr>
              <a:t>Usability</a:t>
            </a:r>
            <a:r>
              <a:rPr lang="en-US" altLang="en-US" dirty="0">
                <a:latin typeface="Arial" charset="0"/>
                <a:cs typeface="Arial" charset="0"/>
              </a:rPr>
              <a:t> is the study of the ease with which people can employ a tool or technology to achieve a particular goal, which we will discuss in greater depth later in this unit.</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15</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680480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Notes Placeholder 2"/>
          <p:cNvSpPr>
            <a:spLocks noGrp="1"/>
          </p:cNvSpPr>
          <p:nvPr>
            <p:ph type="body" idx="1"/>
          </p:nvPr>
        </p:nvSpPr>
        <p:spPr bwMode="auto">
          <a:xfrm>
            <a:off x="2112962" y="34290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sz="1100" dirty="0">
                <a:cs typeface="Arial" charset="0"/>
              </a:rPr>
              <a:t>Here are a few interesting examples of transformative technologies. They've had long trajectories over many decades, sometimes over a century in which they have greatly changed shape, form, and function. Telephones are an interesting case in point. The initial design for a phone was that there would be one and only one phone for a single town. Penetration of the consumer market was remarkably slow, and it wasn't until the introduction of a long cord that allowed housewives to talk on the phone while doing household chores that the phone became a common household technology. The vacuum cleaner is a technology with something of a surprisingly controversial history.  Initially, it was expected to free women from tedious and labor-intensive housework, and it did that to a certain degree. At the same time, it greatly raised the expectations of cleanliness of the house and to some extent this actually increased the amount of daily housework. Similarly, electronic health records were designed to make the practice of medicine much easier, by providing ready access by physicians to information. However, the reality is that the technology greatly increases the amount of time physicians spend documenting patient information. These are all unintended consequences of new technology. All technologies have unintended consequences.</a:t>
            </a:r>
          </a:p>
          <a:p>
            <a:endParaRPr lang="en-US" altLang="en-US" sz="1100" dirty="0">
              <a:cs typeface="Arial" charset="0"/>
            </a:endParaRPr>
          </a:p>
        </p:txBody>
      </p:sp>
      <p:sp>
        <p:nvSpPr>
          <p:cNvPr id="35844"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BF315414-CE13-3946-B840-D5EBC6871CDB}"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26578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These are example of modern transformative technologies. They look rather different from the old telephones that you've seen and other technologies from the previous slide. They are slicker and in many respects easier to use, though sometimes that is somewhat deceptive. And they're such a central part of our lives that we really don't question their benefits. Of course, this won't be the case for all health information technologies. Many of them are still in a transition period. One technological advancement, the electronic health record system, is in the process of transitioning to the point where it's becoming increasingly central in all facets of healthcare, but doesn't yet have the widespread acceptance of, for example, something like the cell phone or an iPad. </a:t>
            </a:r>
          </a:p>
        </p:txBody>
      </p:sp>
      <p:sp>
        <p:nvSpPr>
          <p:cNvPr id="37892"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47581DB9-7893-A043-B91D-94E4F9C3A0CA}"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30089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Notes Placeholder 2"/>
          <p:cNvSpPr>
            <a:spLocks noGrp="1"/>
          </p:cNvSpPr>
          <p:nvPr>
            <p:ph type="body" idx="1"/>
          </p:nvPr>
        </p:nvSpPr>
        <p:spPr bwMode="auto">
          <a:xfrm>
            <a:off x="2112962" y="3276600"/>
            <a:ext cx="5070475" cy="38639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Many of the earliest medical technologies were not wholeheartedly welcomed. The stethoscope is an interesting case in point. Everybody can recognize a stethoscope as symbolic of the practice of medicine. However, there was a time when it was viewed with great skepticism; many practitioners thought this technology had the potential to cloud their judgments about patients. They also thought it had the potential to come between them and their patients. One could chart a dramatic cultural change over time, as the stethoscope became increasingly accepted and more widely adopted. </a:t>
            </a:r>
          </a:p>
          <a:p>
            <a:endParaRPr lang="en-US" altLang="en-US" dirty="0">
              <a:latin typeface="Arial" charset="0"/>
              <a:cs typeface="Arial" charset="0"/>
            </a:endParaRPr>
          </a:p>
          <a:p>
            <a:r>
              <a:rPr lang="en-US" altLang="en-US" dirty="0">
                <a:latin typeface="Arial" charset="0"/>
                <a:cs typeface="Arial" charset="0"/>
              </a:rPr>
              <a:t>Early technologies are often quite difficult to use, but some demonstrate instrumental value. The iron lung, which was a critical technology, was developed in the 1920s. It’s the equivalent of today's respirator and it kept many patients alive during polio epidemics. It was a difficult system to use and it has given rise to many successive iterations in development, resulting in today's modern respiratory and pulmonary management systems. </a:t>
            </a:r>
          </a:p>
          <a:p>
            <a:endParaRPr lang="en-US" altLang="en-US" dirty="0">
              <a:latin typeface="Arial" charset="0"/>
              <a:cs typeface="Arial" charset="0"/>
            </a:endParaRPr>
          </a:p>
          <a:p>
            <a:r>
              <a:rPr lang="en-US" altLang="en-US" dirty="0">
                <a:latin typeface="Arial" charset="0"/>
                <a:cs typeface="Arial" charset="0"/>
              </a:rPr>
              <a:t>The key point is that technologies evolve over time, as does their acceptance among practitioners.</a:t>
            </a:r>
          </a:p>
          <a:p>
            <a:endParaRPr lang="en-US" altLang="en-US" dirty="0">
              <a:latin typeface="Arial" charset="0"/>
              <a:cs typeface="Arial" charset="0"/>
            </a:endParaRPr>
          </a:p>
        </p:txBody>
      </p:sp>
      <p:sp>
        <p:nvSpPr>
          <p:cNvPr id="3994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F67A3D99-8787-2145-9433-4D684FF2E9BC}"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67032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28700" y="3334684"/>
            <a:ext cx="7239000" cy="3711575"/>
          </a:xfrm>
          <a:prstGeom prst="rect">
            <a:avLst/>
          </a:prstGeom>
        </p:spPr>
        <p:txBody>
          <a:bodyPr lIns="83622" tIns="41811" rIns="83622" bIns="41811"/>
          <a:lstStyle/>
          <a:p>
            <a:pPr rtl="0"/>
            <a:r>
              <a:rPr lang="en-US" altLang="en-US" sz="1100" dirty="0">
                <a:cs typeface="Arial" charset="0"/>
              </a:rPr>
              <a:t>What do we mean by usability? It reflects the quality of a user's experience when interacting with the product or a system. We can enumerate several factors that affect the user's experience. </a:t>
            </a:r>
            <a:endParaRPr lang="en-US" sz="800" b="1" i="1" dirty="0">
              <a:ea typeface="Arial" charset="0"/>
              <a:cs typeface="Arial" pitchFamily="34" charset="0"/>
            </a:endParaRPr>
          </a:p>
          <a:p>
            <a:pPr rtl="0"/>
            <a:endParaRPr lang="en-US" sz="800" b="1" i="1" dirty="0">
              <a:ea typeface="Arial" charset="0"/>
              <a:cs typeface="Arial" pitchFamily="34" charset="0"/>
            </a:endParaRPr>
          </a:p>
          <a:p>
            <a:pPr rtl="0"/>
            <a:r>
              <a:rPr lang="en-US" sz="800" b="1" i="1" dirty="0">
                <a:ea typeface="Arial" charset="0"/>
                <a:cs typeface="Arial" pitchFamily="34" charset="0"/>
              </a:rPr>
              <a:t>Usability </a:t>
            </a:r>
            <a:r>
              <a:rPr lang="en-US" sz="800" i="1" dirty="0">
                <a:ea typeface="Arial" charset="0"/>
                <a:cs typeface="Arial" pitchFamily="34" charset="0"/>
              </a:rPr>
              <a:t>means how </a:t>
            </a:r>
            <a:r>
              <a:rPr lang="en-US" sz="800" b="1" i="1" dirty="0">
                <a:ea typeface="Arial" charset="0"/>
                <a:cs typeface="Arial" pitchFamily="34" charset="0"/>
              </a:rPr>
              <a:t>useful</a:t>
            </a:r>
            <a:r>
              <a:rPr lang="en-US" sz="800" i="1" dirty="0">
                <a:ea typeface="Arial" charset="0"/>
                <a:cs typeface="Arial" pitchFamily="34" charset="0"/>
              </a:rPr>
              <a:t>, </a:t>
            </a:r>
            <a:r>
              <a:rPr lang="en-US" sz="800" b="1" i="1" dirty="0">
                <a:ea typeface="Arial" charset="0"/>
                <a:cs typeface="Arial" pitchFamily="34" charset="0"/>
              </a:rPr>
              <a:t>usable</a:t>
            </a:r>
            <a:r>
              <a:rPr lang="en-US" sz="800" i="1" dirty="0">
                <a:ea typeface="Arial" charset="0"/>
                <a:cs typeface="Arial" pitchFamily="34" charset="0"/>
              </a:rPr>
              <a:t>, and </a:t>
            </a:r>
            <a:r>
              <a:rPr lang="en-US" sz="800" b="1" i="1" dirty="0">
                <a:ea typeface="Arial" charset="0"/>
                <a:cs typeface="Arial" pitchFamily="34" charset="0"/>
              </a:rPr>
              <a:t>satisfying</a:t>
            </a:r>
            <a:r>
              <a:rPr lang="en-US" sz="800" i="1" dirty="0">
                <a:ea typeface="Arial" charset="0"/>
                <a:cs typeface="Arial" pitchFamily="34" charset="0"/>
              </a:rPr>
              <a:t> a system is for the intended users to accomplish goals in the work domain, by performing certain sequences of tasks</a:t>
            </a:r>
            <a:endParaRPr lang="en-US" sz="800" dirty="0">
              <a:ea typeface="Arial" charset="0"/>
              <a:cs typeface="Arial" pitchFamily="34" charset="0"/>
            </a:endParaRPr>
          </a:p>
          <a:p>
            <a:pPr rtl="0"/>
            <a:endParaRPr lang="en-US" sz="800" dirty="0">
              <a:ea typeface="Arial" charset="0"/>
              <a:cs typeface="Arial" pitchFamily="34" charset="0"/>
            </a:endParaRPr>
          </a:p>
          <a:p>
            <a:pPr rtl="0"/>
            <a:r>
              <a:rPr lang="en-US" sz="800" dirty="0">
                <a:ea typeface="Arial" charset="0"/>
                <a:cs typeface="Arial" pitchFamily="34" charset="0"/>
              </a:rPr>
              <a:t>The scientists at the National Center for Cognitive Informatics and Decision Making (NCCD) have given a lot of thought to this definition. Let’s look at those three key concepts—  </a:t>
            </a:r>
            <a:r>
              <a:rPr lang="en-US" sz="800" b="1" i="1" dirty="0">
                <a:ea typeface="Arial" charset="0"/>
                <a:cs typeface="Arial" pitchFamily="34" charset="0"/>
              </a:rPr>
              <a:t>useful</a:t>
            </a:r>
            <a:r>
              <a:rPr lang="en-US" sz="800" i="1" dirty="0">
                <a:ea typeface="Arial" charset="0"/>
                <a:cs typeface="Arial" pitchFamily="34" charset="0"/>
              </a:rPr>
              <a:t>, </a:t>
            </a:r>
            <a:r>
              <a:rPr lang="en-US" sz="800" b="1" i="1" dirty="0">
                <a:ea typeface="Arial" charset="0"/>
                <a:cs typeface="Arial" pitchFamily="34" charset="0"/>
              </a:rPr>
              <a:t>usable</a:t>
            </a:r>
            <a:r>
              <a:rPr lang="en-US" sz="800" i="1" dirty="0">
                <a:ea typeface="Arial" charset="0"/>
                <a:cs typeface="Arial" pitchFamily="34" charset="0"/>
              </a:rPr>
              <a:t>, and </a:t>
            </a:r>
            <a:r>
              <a:rPr lang="en-US" sz="800" b="1" i="1" dirty="0">
                <a:ea typeface="Arial" charset="0"/>
                <a:cs typeface="Arial" pitchFamily="34" charset="0"/>
              </a:rPr>
              <a:t>satisfying</a:t>
            </a:r>
            <a:r>
              <a:rPr lang="en-US" sz="800" dirty="0">
                <a:ea typeface="Arial" charset="0"/>
                <a:cs typeface="Arial" pitchFamily="34" charset="0"/>
              </a:rPr>
              <a:t>—that make up usability for an electronic health record (EHR).</a:t>
            </a:r>
          </a:p>
          <a:p>
            <a:pPr rtl="0"/>
            <a:endParaRPr lang="en-US" sz="800" b="1" dirty="0">
              <a:ea typeface="Arial" charset="0"/>
              <a:cs typeface="Arial" pitchFamily="34" charset="0"/>
            </a:endParaRPr>
          </a:p>
          <a:p>
            <a:pPr rtl="0"/>
            <a:r>
              <a:rPr lang="en-US" sz="800" b="1" dirty="0">
                <a:ea typeface="Arial" charset="0"/>
                <a:cs typeface="Arial" pitchFamily="34" charset="0"/>
              </a:rPr>
              <a:t>Useful</a:t>
            </a:r>
            <a:r>
              <a:rPr lang="en-US" sz="800" dirty="0">
                <a:ea typeface="Arial" charset="0"/>
                <a:cs typeface="Arial" pitchFamily="34" charset="0"/>
              </a:rPr>
              <a:t> – How well does the system support the work you’re trying to do? A system is useful if it can perform the functions necessary to get the job done. It’s that simple. </a:t>
            </a:r>
          </a:p>
          <a:p>
            <a:pPr rtl="0"/>
            <a:endParaRPr lang="en-US" sz="800" b="1" dirty="0">
              <a:ea typeface="Arial" charset="0"/>
              <a:cs typeface="Arial" pitchFamily="34" charset="0"/>
            </a:endParaRPr>
          </a:p>
          <a:p>
            <a:pPr rtl="0"/>
            <a:r>
              <a:rPr lang="en-US" sz="800" b="1" dirty="0">
                <a:ea typeface="Arial" charset="0"/>
                <a:cs typeface="Arial" pitchFamily="34" charset="0"/>
              </a:rPr>
              <a:t>Usable</a:t>
            </a:r>
            <a:r>
              <a:rPr lang="en-US" sz="800" dirty="0">
                <a:ea typeface="Arial" charset="0"/>
                <a:cs typeface="Arial" pitchFamily="34" charset="0"/>
              </a:rPr>
              <a:t> – Is it easy to learn, easy to use, and error-tolerant? You’d expect “usable” to be a part of Usability, right? But in this case, usable is a measurable concept and each of the subcomponents can be measured precisely:</a:t>
            </a:r>
          </a:p>
          <a:p>
            <a:pPr lvl="1" rtl="0"/>
            <a:endParaRPr lang="en-US" sz="800" i="1" dirty="0">
              <a:ea typeface="Arial" charset="0"/>
              <a:cs typeface="Arial" pitchFamily="34" charset="0"/>
            </a:endParaRPr>
          </a:p>
          <a:p>
            <a:pPr lvl="1" rtl="0"/>
            <a:r>
              <a:rPr lang="en-US" sz="800" i="1" dirty="0">
                <a:ea typeface="Arial" charset="0"/>
                <a:cs typeface="Arial" pitchFamily="34" charset="0"/>
              </a:rPr>
              <a:t>Learnability</a:t>
            </a:r>
            <a:r>
              <a:rPr lang="en-US" sz="800" dirty="0">
                <a:ea typeface="Arial" charset="0"/>
                <a:cs typeface="Arial" pitchFamily="34" charset="0"/>
              </a:rPr>
              <a:t> – </a:t>
            </a:r>
            <a:r>
              <a:rPr lang="en-US" altLang="en-US" sz="800" dirty="0">
                <a:cs typeface="Arial" charset="0"/>
              </a:rPr>
              <a:t>Ease of learning is important. </a:t>
            </a:r>
            <a:r>
              <a:rPr lang="en-US" altLang="en-US" sz="800" dirty="0">
                <a:ea typeface="Arial" charset="0"/>
                <a:cs typeface="Arial" pitchFamily="34" charset="0"/>
              </a:rPr>
              <a:t>C</a:t>
            </a:r>
            <a:r>
              <a:rPr lang="en-US" sz="800" dirty="0">
                <a:ea typeface="Arial" charset="0"/>
                <a:cs typeface="Arial" pitchFamily="34" charset="0"/>
              </a:rPr>
              <a:t>an a new user learn the system quickly and easily? </a:t>
            </a:r>
            <a:r>
              <a:rPr lang="en-US" altLang="en-US" sz="800" dirty="0">
                <a:cs typeface="Arial" charset="0"/>
              </a:rPr>
              <a:t>Some technologies are merely walk up and learn technologies, the classic case being an ATM machine. However, most medical systems, medical devices, and complicated software have a learning curve. </a:t>
            </a:r>
          </a:p>
          <a:p>
            <a:pPr lvl="1" rtl="0"/>
            <a:endParaRPr lang="en-US" sz="800" dirty="0">
              <a:ea typeface="Arial" charset="0"/>
              <a:cs typeface="Arial" pitchFamily="34" charset="0"/>
            </a:endParaRPr>
          </a:p>
          <a:p>
            <a:pPr lvl="1" rtl="0"/>
            <a:r>
              <a:rPr lang="en-US" sz="800" i="1" dirty="0">
                <a:ea typeface="Arial" charset="0"/>
                <a:cs typeface="Arial" pitchFamily="34" charset="0"/>
              </a:rPr>
              <a:t>Efficiency</a:t>
            </a:r>
            <a:r>
              <a:rPr lang="en-US" sz="800" dirty="0">
                <a:ea typeface="Arial" charset="0"/>
                <a:cs typeface="Arial" pitchFamily="34" charset="0"/>
              </a:rPr>
              <a:t> – how fast can a new user complete a task with the system?</a:t>
            </a:r>
          </a:p>
          <a:p>
            <a:pPr lvl="1" rtl="0"/>
            <a:endParaRPr lang="en-US" sz="800" i="1" dirty="0">
              <a:ea typeface="Arial" charset="0"/>
              <a:cs typeface="Arial" pitchFamily="34" charset="0"/>
            </a:endParaRPr>
          </a:p>
          <a:p>
            <a:pPr lvl="1" rtl="0"/>
            <a:r>
              <a:rPr lang="en-US" sz="800" i="1" dirty="0">
                <a:ea typeface="Arial" charset="0"/>
                <a:cs typeface="Arial" pitchFamily="34" charset="0"/>
              </a:rPr>
              <a:t>Error tolerance</a:t>
            </a:r>
            <a:r>
              <a:rPr lang="en-US" sz="800" dirty="0">
                <a:ea typeface="Arial" charset="0"/>
                <a:cs typeface="Arial" pitchFamily="34" charset="0"/>
              </a:rPr>
              <a:t> – how well does the system help users avoid and recover from errors?</a:t>
            </a:r>
          </a:p>
          <a:p>
            <a:pPr rtl="0"/>
            <a:endParaRPr lang="en-US" sz="800" b="1" dirty="0">
              <a:ea typeface="Arial" charset="0"/>
              <a:cs typeface="Arial" pitchFamily="34" charset="0"/>
            </a:endParaRPr>
          </a:p>
          <a:p>
            <a:pPr rtl="0"/>
            <a:r>
              <a:rPr lang="en-US" sz="800" b="1" dirty="0">
                <a:ea typeface="Arial" charset="0"/>
                <a:cs typeface="Arial" pitchFamily="34" charset="0"/>
              </a:rPr>
              <a:t>Satisfying</a:t>
            </a:r>
            <a:r>
              <a:rPr lang="en-US" sz="800" dirty="0">
                <a:ea typeface="Arial" charset="0"/>
                <a:cs typeface="Arial" pitchFamily="34" charset="0"/>
              </a:rPr>
              <a:t> – No, not the satisfaction you get from eating a good meal, but the satisfaction of a job well done. This is a subjective feeling, admittedly, but important if an EHR is to succeed in the workplace. Does the user </a:t>
            </a:r>
            <a:r>
              <a:rPr lang="en-US" sz="800" i="1" dirty="0">
                <a:ea typeface="Arial" charset="0"/>
                <a:cs typeface="Arial" pitchFamily="34" charset="0"/>
              </a:rPr>
              <a:t>like</a:t>
            </a:r>
            <a:r>
              <a:rPr lang="en-US" sz="800" dirty="0">
                <a:ea typeface="Arial" charset="0"/>
                <a:cs typeface="Arial" pitchFamily="34" charset="0"/>
              </a:rPr>
              <a:t> using the system? Does he or she feel that it’s a useful tool for their daily work? Or do they just dread having to enter data in the EHR? If so, it won’t be a satisfying experience, and no one would say that that EHR was usable.</a:t>
            </a:r>
          </a:p>
          <a:p>
            <a:endParaRPr lang="en-US" sz="1100" dirty="0"/>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102209D-FE0F-7F48-B209-88A04C5FBE81}" type="slidenum">
              <a:rPr lang="en-US" altLang="en-US"/>
              <a:pPr/>
              <a:t>19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631070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Notes Placeholder 2"/>
          <p:cNvSpPr>
            <a:spLocks noGrp="1"/>
          </p:cNvSpPr>
          <p:nvPr>
            <p:ph type="body" idx="1"/>
          </p:nvPr>
        </p:nvSpPr>
        <p:spPr bwMode="auto">
          <a:xfrm>
            <a:off x="2173941"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By the end of this lecture, students should be able to:</a:t>
            </a:r>
          </a:p>
          <a:p>
            <a:r>
              <a:rPr lang="en-US" altLang="en-US" b="1" dirty="0">
                <a:latin typeface="Arial" charset="0"/>
                <a:cs typeface="Arial" charset="0"/>
              </a:rPr>
              <a:t> </a:t>
            </a:r>
            <a:endParaRPr lang="en-US" altLang="en-US" dirty="0">
              <a:latin typeface="Arial" charset="0"/>
              <a:cs typeface="Arial" charset="0"/>
            </a:endParaRPr>
          </a:p>
          <a:p>
            <a:r>
              <a:rPr lang="en-US" altLang="en-US" dirty="0">
                <a:latin typeface="Arial" charset="0"/>
                <a:cs typeface="Arial" charset="0"/>
              </a:rPr>
              <a:t>Explain the importance of technology in health.</a:t>
            </a:r>
          </a:p>
          <a:p>
            <a:r>
              <a:rPr lang="en-US" altLang="en-US" dirty="0">
                <a:latin typeface="Arial" charset="0"/>
                <a:cs typeface="Arial" charset="0"/>
              </a:rPr>
              <a:t>Describe the contributions of human-computer interaction to the health field</a:t>
            </a:r>
          </a:p>
          <a:p>
            <a:r>
              <a:rPr lang="en-US" altLang="en-US" dirty="0">
                <a:latin typeface="Arial" charset="0"/>
                <a:cs typeface="Arial" charset="0"/>
              </a:rPr>
              <a:t>Define the concept of system usability</a:t>
            </a:r>
          </a:p>
        </p:txBody>
      </p:sp>
      <p:sp>
        <p:nvSpPr>
          <p:cNvPr id="27652"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FAB933A8-C4A3-F441-9C5D-7D151E108D55}"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70507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876300" y="3352800"/>
            <a:ext cx="7543800" cy="3711575"/>
          </a:xfrm>
          <a:prstGeom prst="rect">
            <a:avLst/>
          </a:prstGeom>
        </p:spPr>
        <p:txBody>
          <a:bodyPr lIns="83622" tIns="41811" rIns="83622" bIns="41811"/>
          <a:lstStyle/>
          <a:p>
            <a:r>
              <a:rPr lang="en-US" altLang="en-US" sz="1100" dirty="0">
                <a:cs typeface="Arial" charset="0"/>
              </a:rPr>
              <a:t>This list illustrates a set of widely accepted usability principles for evaluating the usability of a system. These principles were proposed by Jakob Nielsen, a highly regarded authority on usability, and they are part of a particular method of usability assessment know as the </a:t>
            </a:r>
            <a:r>
              <a:rPr lang="en-US" altLang="en-US" sz="1100" i="1" dirty="0">
                <a:cs typeface="Arial" charset="0"/>
              </a:rPr>
              <a:t>heuristic evaluation</a:t>
            </a:r>
            <a:r>
              <a:rPr lang="en-US" altLang="en-US" sz="1100" dirty="0">
                <a:cs typeface="Arial" charset="0"/>
              </a:rPr>
              <a:t>. We learned more about this method in the lecture on usability evaluation. I will briefly talk about a few of the principles. </a:t>
            </a:r>
          </a:p>
          <a:p>
            <a:endParaRPr lang="en-US" altLang="en-US" sz="1100" dirty="0">
              <a:cs typeface="Arial" charset="0"/>
            </a:endParaRPr>
          </a:p>
          <a:p>
            <a:r>
              <a:rPr lang="en-US" altLang="en-US" sz="1100" dirty="0">
                <a:cs typeface="Arial" charset="0"/>
              </a:rPr>
              <a:t>“Visibility of system status” refers to how easily one can determine what state the system is in at a given moment. For example, if you just clicked on a link on a web page and it’s taking a long time to load, you should be able to tell whether the server is slow or overloaded or whether the page is no longer accessible. </a:t>
            </a:r>
          </a:p>
          <a:p>
            <a:endParaRPr lang="en-US" altLang="en-US" sz="1100" dirty="0">
              <a:cs typeface="Arial" charset="0"/>
            </a:endParaRPr>
          </a:p>
          <a:p>
            <a:r>
              <a:rPr lang="en-US" altLang="en-US" sz="1100" dirty="0">
                <a:cs typeface="Arial" charset="0"/>
              </a:rPr>
              <a:t>“Recognition rather than recall” suggests that a user should not have to memorize complex command sequences to use an application. A system that provides multiple cues in text or icons to guide the user will diminish memory load.  When memory load is reduced, a user can devote more of their energy to the task at hand.</a:t>
            </a:r>
          </a:p>
          <a:p>
            <a:endParaRPr lang="en-US" altLang="en-US" sz="1100" dirty="0">
              <a:cs typeface="Arial" charset="0"/>
            </a:endParaRPr>
          </a:p>
          <a:p>
            <a:r>
              <a:rPr lang="en-US" altLang="en-US" sz="1100" dirty="0">
                <a:cs typeface="Arial" charset="0"/>
              </a:rPr>
              <a:t>Errors are inevitable, but a good system should allow a user to “recover from an error” without the risk of disastrous consequences, such as loss of data. </a:t>
            </a:r>
          </a:p>
          <a:p>
            <a:endParaRPr lang="en-US" altLang="en-US" sz="1100" dirty="0">
              <a:cs typeface="Arial" charset="0"/>
            </a:endParaRPr>
          </a:p>
          <a:p>
            <a:r>
              <a:rPr lang="en-US" altLang="en-US" sz="1100" dirty="0">
                <a:cs typeface="Arial" charset="0"/>
              </a:rPr>
              <a:t>“Consistency and standards” refer to the fact that a system should adhere to widely acceptable standards and that there should be a measure of consistency across all displays.  </a:t>
            </a:r>
          </a:p>
          <a:p>
            <a:endParaRPr lang="en-US" altLang="en-US" sz="1100" dirty="0">
              <a:cs typeface="Arial" charset="0"/>
            </a:endParaRPr>
          </a:p>
          <a:p>
            <a:r>
              <a:rPr lang="en-US" altLang="en-US" sz="1100" dirty="0">
                <a:cs typeface="Arial" charset="0"/>
              </a:rPr>
              <a:t>Finally, an application that is engaging and pleasurable to use will likely be more widely adopted than one that is not.</a:t>
            </a:r>
          </a:p>
          <a:p>
            <a:endParaRPr lang="en-US" altLang="en-US" sz="1100" dirty="0">
              <a:cs typeface="Arial" charset="0"/>
            </a:endParaRPr>
          </a:p>
          <a:p>
            <a:endParaRPr lang="en-US" sz="1100"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20</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901154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66700" y="3352800"/>
            <a:ext cx="8763000" cy="3514725"/>
          </a:xfrm>
          <a:prstGeom prst="rect">
            <a:avLst/>
          </a:prstGeom>
        </p:spPr>
        <p:txBody>
          <a:bodyPr lIns="83622" tIns="41811" rIns="83622" bIns="41811"/>
          <a:lstStyle/>
          <a:p>
            <a:pPr defTabSz="836219" eaLnBrk="0" fontAlgn="base" hangingPunct="0">
              <a:spcBef>
                <a:spcPct val="30000"/>
              </a:spcBef>
              <a:spcAft>
                <a:spcPct val="0"/>
              </a:spcAft>
              <a:defRPr/>
            </a:pPr>
            <a:r>
              <a:rPr lang="en-US" altLang="en-US" sz="1100" dirty="0">
                <a:cs typeface="Arial" charset="0"/>
              </a:rPr>
              <a:t>Human-computer interaction, or HCI, and human factors are sister disciplines, though human factors has been around a lot longer. It dates from the turn of the 20th century. Some of the earliest work was applied to productivity of workers in factory settings. For example, they would experiment with different kinds of environmental variables, such as temperature and lighting, to see how they affected the productivity of workers. Human computer interaction is a more recent discipline, dating from the early 1980s. Human computer interaction is focused on the study of people using computers in the context of work. The focus is on people, systems, and tasks. This emphasizes a particular kind of systems approach and so problems are never purely attributed to a system. It's really an interaction between an individual's skills and the resources provided by a system. </a:t>
            </a:r>
          </a:p>
          <a:p>
            <a:pPr defTabSz="836219" eaLnBrk="0" fontAlgn="base" hangingPunct="0">
              <a:spcBef>
                <a:spcPct val="30000"/>
              </a:spcBef>
              <a:spcAft>
                <a:spcPct val="0"/>
              </a:spcAft>
              <a:defRPr/>
            </a:pPr>
            <a:endParaRPr lang="en-US" altLang="en-US" sz="1100" dirty="0">
              <a:cs typeface="Arial" charset="0"/>
            </a:endParaRPr>
          </a:p>
          <a:p>
            <a:pPr defTabSz="836219" eaLnBrk="0" fontAlgn="base" hangingPunct="0">
              <a:spcBef>
                <a:spcPct val="30000"/>
              </a:spcBef>
              <a:spcAft>
                <a:spcPct val="0"/>
              </a:spcAft>
              <a:defRPr/>
            </a:pPr>
            <a:r>
              <a:rPr lang="en-US" altLang="en-US" sz="1100" dirty="0">
                <a:cs typeface="Arial" charset="0"/>
              </a:rPr>
              <a:t>Tasks provide a convenient way to conceptualize the things that people do. So, for example, in using an electronic health record system, you could characterize any number of tasks related to retrieving particular kinds of information to make judgments about a patient or documenting certain findings. For example, if a physician recently performed a physical examination, a task would be to use the electronic health record system to document the results of the exam. </a:t>
            </a:r>
          </a:p>
          <a:p>
            <a:pPr defTabSz="836219" eaLnBrk="0" fontAlgn="base" hangingPunct="0">
              <a:spcBef>
                <a:spcPct val="30000"/>
              </a:spcBef>
              <a:spcAft>
                <a:spcPct val="0"/>
              </a:spcAft>
              <a:defRPr/>
            </a:pPr>
            <a:endParaRPr lang="en-US" altLang="en-US" sz="1100" dirty="0">
              <a:cs typeface="Arial" charset="0"/>
            </a:endParaRPr>
          </a:p>
          <a:p>
            <a:pPr defTabSz="836219" eaLnBrk="0" fontAlgn="base" hangingPunct="0">
              <a:spcBef>
                <a:spcPct val="30000"/>
              </a:spcBef>
              <a:spcAft>
                <a:spcPct val="0"/>
              </a:spcAft>
              <a:defRPr/>
            </a:pPr>
            <a:r>
              <a:rPr lang="en-US" altLang="en-US" sz="1100" dirty="0">
                <a:cs typeface="Arial" charset="0"/>
              </a:rPr>
              <a:t>Human factors involves a broader study of user performance, not only in the context of computing systems but really with any system</a:t>
            </a:r>
            <a:r>
              <a:rPr lang="en-US" altLang="ja-JP" sz="1100" dirty="0">
                <a:latin typeface="Century Gothic" panose="020B0502020202020204" pitchFamily="34" charset="0"/>
              </a:rPr>
              <a:t>—</a:t>
            </a:r>
            <a:r>
              <a:rPr lang="en-US" altLang="en-US" sz="1100" dirty="0">
                <a:cs typeface="Arial" charset="0"/>
              </a:rPr>
              <a:t>computer, mechanical, or manual. It also has for our purposes a strong focus on the workplace and the study of workflow. Both disciplines involve understanding people in relation to the use of technologies. </a:t>
            </a:r>
          </a:p>
          <a:p>
            <a:endParaRPr lang="en-US" sz="1100"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37375896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814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altLang="en-US" sz="1100" dirty="0">
                <a:cs typeface="Arial" charset="0"/>
              </a:rPr>
              <a:t>There have been enormous advances in health information technologies in the past 15 years. There is tremendous potential for improved healthcare if we are able to harness these technologies and use them productively. Increasingly, clinicians and patients will be expected to employ health information technology. In fact, clinicians are routinely required to use many of these health information technologies. Although patients are a little bit behind the curve, that's beginning to change and there will increasingly be demands on patients to be involved in their own healthcare: for example, using personal health records and understanding their health status on the basis of information available in these health information technologies. We also know that current designs are frequently suboptimal. Some systems are more or less optimal, depending on a particular population of users and depending on a particular context. If you're somebody involved in the purchase of these technologies, or if you're a stakeholder of any kind, it's important to know that more and more options are available to you. </a:t>
            </a:r>
          </a:p>
          <a:p>
            <a:endParaRPr lang="en-US" sz="1100"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22</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103586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Notes Placeholder 2"/>
          <p:cNvSpPr>
            <a:spLocks noGrp="1"/>
          </p:cNvSpPr>
          <p:nvPr>
            <p:ph type="body" idx="1"/>
          </p:nvPr>
        </p:nvSpPr>
        <p:spPr bwMode="auto">
          <a:xfrm>
            <a:off x="2112962" y="35814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latin typeface="Arial" charset="0"/>
              </a:rPr>
              <a:t>The study of human factors has grown in importance and in public awareness in recent decades. Some of this is due to an increase in the use of technology by a diverse population of users (most of whom are not experts), a growing awareness of safety, and the cost of error. In industry, there is an increasing recognition of the need for better quality control and the fact that it conveys a competitive edge. The car industry is a case in point. There is a general perception that Japanese and European cars are better-quality, and this has hurt the sales of North American cars.</a:t>
            </a:r>
          </a:p>
          <a:p>
            <a:endParaRPr lang="en-US" dirty="0">
              <a:latin typeface="Arial" charset="0"/>
            </a:endParaRPr>
          </a:p>
        </p:txBody>
      </p:sp>
      <p:sp>
        <p:nvSpPr>
          <p:cNvPr id="31748"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74A8193B-37DB-0641-9149-67923F070B55}" type="slidenum">
              <a:rPr lang="en-US" smtClean="0"/>
              <a:pPr/>
              <a:t>23</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116546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814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dirty="0">
                <a:latin typeface="Arial" charset="0"/>
              </a:rPr>
              <a:t>What is the central focus of HF work? Broadly, it is people and their interaction with the gamut of technologies and systems. This interaction can occur at</a:t>
            </a:r>
            <a:r>
              <a:rPr lang="en-US" baseline="0" dirty="0">
                <a:latin typeface="Arial" charset="0"/>
              </a:rPr>
              <a:t> different levels. The micro level, is, according to Bubb (2012), </a:t>
            </a:r>
            <a:r>
              <a:rPr lang="en-US" baseline="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more engineering oriented” and</a:t>
            </a:r>
            <a:r>
              <a:rPr lang="en-US" baseline="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”gives rules for the technical design of workplaces and working means.”</a:t>
            </a:r>
            <a:r>
              <a:rPr lang="en-US" baseline="0" dirty="0">
                <a:latin typeface="Arial" panose="020B0604020202020204" pitchFamily="34" charset="0"/>
                <a:cs typeface="Arial" panose="020B0604020202020204" pitchFamily="34" charset="0"/>
              </a:rPr>
              <a:t> In contrast, Bubb defines </a:t>
            </a:r>
            <a:r>
              <a:rPr lang="en-US" dirty="0">
                <a:latin typeface="Arial" panose="020B0604020202020204" pitchFamily="34" charset="0"/>
                <a:cs typeface="Arial" panose="020B0604020202020204" pitchFamily="34" charset="0"/>
              </a:rPr>
              <a:t>“macro ergonomics”, as providing “rules for the creation of organization, company groups and study groups.” </a:t>
            </a:r>
          </a:p>
          <a:p>
            <a:pPr defTabSz="836219" eaLnBrk="0" fontAlgn="base" hangingPunct="0">
              <a:spcBef>
                <a:spcPct val="30000"/>
              </a:spcBef>
              <a:spcAft>
                <a:spcPct val="0"/>
              </a:spcAft>
              <a:defRPr/>
            </a:pPr>
            <a:endParaRPr lang="en-US" dirty="0">
              <a:latin typeface="Arial" charset="0"/>
            </a:endParaRPr>
          </a:p>
          <a:p>
            <a:pPr defTabSz="836219" eaLnBrk="0" fontAlgn="base" hangingPunct="0">
              <a:spcBef>
                <a:spcPct val="30000"/>
              </a:spcBef>
              <a:spcAft>
                <a:spcPct val="0"/>
              </a:spcAft>
              <a:defRPr/>
            </a:pPr>
            <a:r>
              <a:rPr lang="en-US" dirty="0">
                <a:latin typeface="Arial" charset="0"/>
              </a:rPr>
              <a:t>The goal of this work is to optimize these technologies, such that they match the capabilities and limitations of people who use them. As we will discuss, cognitive psychology plays an important role in human factors analysis.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24</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712941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Notes Placeholder 2"/>
          <p:cNvSpPr>
            <a:spLocks noGrp="1"/>
          </p:cNvSpPr>
          <p:nvPr>
            <p:ph type="body" idx="1"/>
          </p:nvPr>
        </p:nvSpPr>
        <p:spPr bwMode="auto">
          <a:xfrm>
            <a:off x="2173941" y="34290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latin typeface="Arial" charset="0"/>
              </a:rPr>
              <a:t>These are just some examples of application areas in human factors. We will focus on computer systems and patient safety, but we will also touch on other areas of interest that exemplify important concepts and principles.</a:t>
            </a:r>
          </a:p>
          <a:p>
            <a:endParaRPr lang="en-US" dirty="0">
              <a:latin typeface="Arial" charset="0"/>
            </a:endParaRPr>
          </a:p>
        </p:txBody>
      </p:sp>
      <p:sp>
        <p:nvSpPr>
          <p:cNvPr id="34820"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6117AC51-C8CA-B142-B7F6-FE987FDFCFBE}" type="slidenum">
              <a:rPr lang="en-US" smtClean="0"/>
              <a:pPr/>
              <a:t>25</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994308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Notes Placeholder 2"/>
          <p:cNvSpPr>
            <a:spLocks noGrp="1"/>
          </p:cNvSpPr>
          <p:nvPr>
            <p:ph type="body" idx="1"/>
          </p:nvPr>
        </p:nvSpPr>
        <p:spPr bwMode="auto">
          <a:xfrm>
            <a:off x="2112962" y="36576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latin typeface="Arial" charset="0"/>
              </a:rPr>
              <a:t>Here is a picture of a control room in a nuclear power plant. Safety is a crucial issue in these settings. The television</a:t>
            </a:r>
            <a:r>
              <a:rPr lang="en-US" baseline="0" dirty="0">
                <a:latin typeface="Arial" charset="0"/>
              </a:rPr>
              <a:t> cartoon character </a:t>
            </a:r>
            <a:r>
              <a:rPr lang="en-US" dirty="0">
                <a:latin typeface="Arial" charset="0"/>
              </a:rPr>
              <a:t>Homer Simpson is probably not the embodiment of the ideal nuclear power safety inspector, although he is the best known. The picture illustrates the immense complexity of such an environment and one can imagine the demands on human operators. There have been several significant accidents in such plants, and they have served as excellent case studies in human factors engineering.</a:t>
            </a:r>
          </a:p>
          <a:p>
            <a:endParaRPr lang="en-US" dirty="0">
              <a:latin typeface="Arial" charset="0"/>
            </a:endParaRPr>
          </a:p>
        </p:txBody>
      </p:sp>
      <p:sp>
        <p:nvSpPr>
          <p:cNvPr id="36868"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B30A272F-C3D1-7440-9628-14F0980CD84D}" type="slidenum">
              <a:rPr lang="en-US" smtClean="0"/>
              <a:pPr/>
              <a:t>26</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1414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Notes Placeholder 2"/>
          <p:cNvSpPr>
            <a:spLocks noGrp="1"/>
          </p:cNvSpPr>
          <p:nvPr>
            <p:ph type="body" idx="1"/>
          </p:nvPr>
        </p:nvSpPr>
        <p:spPr bwMode="auto">
          <a:xfrm>
            <a:off x="2112962" y="35814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latin typeface="Arial" charset="0"/>
              </a:rPr>
              <a:t>The aviation industry is one of the first to embrace the discipline of human factors as well as human factors engineering principles. Although airplane crashes make the front pages of our newspapers when they happen, the airline industry has had an excellent safety record in recent decades. Much</a:t>
            </a:r>
            <a:r>
              <a:rPr lang="en-US" baseline="0" dirty="0">
                <a:latin typeface="Arial" charset="0"/>
              </a:rPr>
              <a:t> work has been done on airplane cockpit displays (see work done by Christopher Wickens) and airlines </a:t>
            </a:r>
            <a:r>
              <a:rPr lang="en-US" dirty="0">
                <a:latin typeface="Arial" charset="0"/>
              </a:rPr>
              <a:t>have evolved a rather elaborate set of procedures for ensuring safe practices, which includes rigorous training of pilots and ensuring maintenance of pilot</a:t>
            </a:r>
            <a:r>
              <a:rPr lang="en-US" altLang="ja-JP" dirty="0">
                <a:latin typeface="Arial" charset="0"/>
              </a:rPr>
              <a:t>s’ competencies. We hear about the failures in aviation, but on balance they set a high standard for safety. </a:t>
            </a:r>
          </a:p>
          <a:p>
            <a:endParaRPr lang="en-US" altLang="ja-JP" dirty="0">
              <a:latin typeface="Arial" charset="0"/>
            </a:endParaRPr>
          </a:p>
          <a:p>
            <a:r>
              <a:rPr lang="en-US" altLang="ja-JP" dirty="0">
                <a:latin typeface="Arial" charset="0"/>
              </a:rPr>
              <a:t>In the past decade or so, the healthcare sector has to some extent patterned itself after the aviation industry. Checklists, structured communication techniques, error reporting, and simulator training are some of ways in which the healthcare sector has endeavored to adopt the safety practices and methods of the aviation industry.</a:t>
            </a:r>
          </a:p>
          <a:p>
            <a:endParaRPr lang="en-US" dirty="0">
              <a:latin typeface="Arial" charset="0"/>
            </a:endParaRPr>
          </a:p>
        </p:txBody>
      </p:sp>
      <p:sp>
        <p:nvSpPr>
          <p:cNvPr id="38916"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03BA1662-EFFB-F44B-88AF-A5E50C8A833F}" type="slidenum">
              <a:rPr lang="en-US" smtClean="0"/>
              <a:pPr/>
              <a:t>27</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21917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sz="1050" dirty="0"/>
              <a:t>These are some examples of applications of human factors work in medicine. Infusion pumps are used to infuse fluid and medications in patient</a:t>
            </a:r>
            <a:r>
              <a:rPr lang="en-US" altLang="ja-JP" sz="1050" dirty="0"/>
              <a:t>s’ circulatory system. In recent years, there have been growing concerns about the safety of these devices. More than 1 million patients are injured annually by medication errors. Although most are relatively minor, some result in serious harm and even fatalities. The effects of fatigue, night shift work, and sleep deprivation on human performance and the safety of medical care are subjects of enormous interest within the medical community. Although this remains a controversial issue, several states have mandated that medical residents limit the number of consecutive hours in a given shift. Infection control continues to be a serious problem in hospitals. Simple intervention like the close scrutiny of hand-washing behavior of clinicians has had a significant impact on controlling infection rates in hospitals. All technology has unintended consequences, ranging from positive to highly detrimental to patient safety. </a:t>
            </a:r>
          </a:p>
          <a:p>
            <a:r>
              <a:rPr lang="en-US" sz="1050" dirty="0"/>
              <a:t> </a:t>
            </a:r>
          </a:p>
          <a:p>
            <a:r>
              <a:rPr lang="en-US" sz="1050" dirty="0"/>
              <a:t>We will return to the issue of patient safety and discuss some of these examples after we review some of the core concepts and central issues in human factors. </a:t>
            </a:r>
          </a:p>
          <a:p>
            <a:endParaRPr lang="en-US" sz="1050" dirty="0"/>
          </a:p>
        </p:txBody>
      </p:sp>
      <p:sp>
        <p:nvSpPr>
          <p:cNvPr id="40964"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15438493-B591-C749-A50D-BACE1868B834}" type="slidenum">
              <a:rPr lang="en-US" smtClean="0"/>
              <a:pPr/>
              <a:t>28</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978704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latin typeface="Arial" charset="0"/>
              </a:rPr>
              <a:t>As we discussed previously, human factors is a profession that applies theory, principles, data, and methods to design in order to optimize human well-being and overall system performance. Unlike HCI, a system does not merely refer to a computing system. It may be a device, person, team, organization, or policy, to name a few.</a:t>
            </a:r>
          </a:p>
          <a:p>
            <a:endParaRPr lang="en-US" dirty="0">
              <a:latin typeface="Arial" charset="0"/>
            </a:endParaRPr>
          </a:p>
        </p:txBody>
      </p:sp>
      <p:sp>
        <p:nvSpPr>
          <p:cNvPr id="43012"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A773501D-1ABC-894A-8222-57B7BCD6EAD8}" type="slidenum">
              <a:rPr lang="en-US" smtClean="0"/>
              <a:pPr/>
              <a:t>29</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44376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In the next few slides, we will discuss some principles of good and poor design. One example of a good design is the point-of-sales system. This system is widely used, and intuitive. What make it intuitive and simple is that the layout is effective. One can disagree with the aesthetics of the color scheme but the contrasts are clear. The options are clearly laid out on the display, which allows you to monitor the calculations in real time on the same screen. This serves to minimize memory load and reduces the likelihood of an error.</a:t>
            </a:r>
          </a:p>
        </p:txBody>
      </p:sp>
      <p:sp>
        <p:nvSpPr>
          <p:cNvPr id="2970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CA840B12-4A1B-0245-AEE5-0731A085F42E}"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956578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09800" y="35052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dirty="0">
                <a:latin typeface="Arial" charset="0"/>
              </a:rPr>
              <a:t>Ergonomics is broadly conceived as the study of work and factors that affect it. The term is sometimes used interchangeably with human factors. In any case, we can characterize 3 major domains:</a:t>
            </a:r>
            <a:r>
              <a:rPr lang="en-US" baseline="0" dirty="0">
                <a:latin typeface="Arial" charset="0"/>
              </a:rPr>
              <a:t> physical ergonomics, cognitive ergonomics, and organizational or macro-ergonomics. Let’s look at each of these now.</a:t>
            </a:r>
            <a:endParaRPr lang="en-US" dirty="0">
              <a:latin typeface="Arial" charset="0"/>
            </a:endParaRP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30</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9183665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altLang="en-US" dirty="0">
                <a:latin typeface="Arial" charset="0"/>
                <a:cs typeface="Arial" charset="0"/>
              </a:rPr>
              <a:t>Physical ergonomics is concerned with physical activity and covers a wide range of related issues, including understanding and reducing injuries in the workplace (such as repetitive stress injury). In the healthcare domain,</a:t>
            </a:r>
            <a:r>
              <a:rPr lang="en-US" altLang="en-US" baseline="0" dirty="0">
                <a:latin typeface="Arial" charset="0"/>
                <a:cs typeface="Arial" charset="0"/>
              </a:rPr>
              <a:t> this could include reducing and preventing injury and designing workstations and workrooms for optimal human performance. An example would be designing medication labels so that they are readable and understandable.</a:t>
            </a:r>
          </a:p>
          <a:p>
            <a:pPr defTabSz="836219" eaLnBrk="0" fontAlgn="base" hangingPunct="0">
              <a:spcBef>
                <a:spcPct val="30000"/>
              </a:spcBef>
              <a:spcAft>
                <a:spcPct val="0"/>
              </a:spcAft>
              <a:defRPr/>
            </a:pPr>
            <a:endParaRPr lang="en-US" altLang="en-US" dirty="0">
              <a:latin typeface="Arial" charset="0"/>
              <a:cs typeface="Arial" charset="0"/>
            </a:endParaRPr>
          </a:p>
          <a:p>
            <a:r>
              <a:rPr lang="en-US" dirty="0"/>
              <a:t> </a:t>
            </a:r>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31</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2240600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0"/>
            <a:ext cx="5070475" cy="3711575"/>
          </a:xfrm>
          <a:prstGeom prst="rect">
            <a:avLst/>
          </a:prstGeom>
        </p:spPr>
        <p:txBody>
          <a:bodyPr lIns="83622" tIns="41811" rIns="83622" bIns="41811"/>
          <a:lstStyle/>
          <a:p>
            <a:r>
              <a:rPr lang="en-US" altLang="en-US" dirty="0">
                <a:latin typeface="Arial" charset="0"/>
                <a:cs typeface="Arial" charset="0"/>
              </a:rPr>
              <a:t>Organizational ergonomics is concerned with the study of sociotechnical systems. The topics in this area include communication, teamwork, participatory design, and quality management. An example of an application to health is taking steps to reduce stress and employee burnout. Redesigning work schedules is one way to diminish the risk of burnout.</a:t>
            </a:r>
          </a:p>
          <a:p>
            <a:endParaRPr lang="en-US" altLang="en-US" dirty="0">
              <a:latin typeface="Arial" charset="0"/>
              <a:cs typeface="Arial" charset="0"/>
            </a:endParaRP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a:pPr/>
              <a:t>32</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6816206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dirty="0">
                <a:latin typeface="Arial" charset="0"/>
              </a:rPr>
              <a:t>Recall that </a:t>
            </a:r>
            <a:r>
              <a:rPr lang="en-US" i="1" dirty="0">
                <a:latin typeface="Arial" charset="0"/>
              </a:rPr>
              <a:t>cognition</a:t>
            </a:r>
            <a:r>
              <a:rPr lang="en-US" dirty="0">
                <a:latin typeface="Arial" charset="0"/>
              </a:rPr>
              <a:t>,</a:t>
            </a:r>
            <a:r>
              <a:rPr lang="en-US" baseline="0" dirty="0">
                <a:latin typeface="Arial" charset="0"/>
              </a:rPr>
              <a:t> as defined by the Merriam-Webster dictionary, is “</a:t>
            </a:r>
            <a:r>
              <a:rPr lang="en-US" dirty="0">
                <a:latin typeface="Arial" pitchFamily="34" charset="0"/>
                <a:cs typeface="Arial" pitchFamily="34" charset="0"/>
              </a:rPr>
              <a:t>conscious mental activities: the activities of thinking, understanding, learning, and remembering.” So </a:t>
            </a:r>
            <a:r>
              <a:rPr lang="en-US" i="1" dirty="0">
                <a:latin typeface="Arial" charset="0"/>
                <a:cs typeface="Arial" pitchFamily="34" charset="0"/>
              </a:rPr>
              <a:t>c</a:t>
            </a:r>
            <a:r>
              <a:rPr lang="en-US" i="1" dirty="0">
                <a:latin typeface="Arial" charset="0"/>
              </a:rPr>
              <a:t>ognitive ergonomics </a:t>
            </a:r>
            <a:r>
              <a:rPr lang="en-US" dirty="0">
                <a:latin typeface="Arial" charset="0"/>
              </a:rPr>
              <a:t>addresses the gamut of cognitive issues: decision</a:t>
            </a:r>
            <a:r>
              <a:rPr lang="en-US" baseline="0" dirty="0">
                <a:latin typeface="Arial" charset="0"/>
              </a:rPr>
              <a:t> making, skilled performance, and </a:t>
            </a:r>
            <a:r>
              <a:rPr lang="en-US" dirty="0">
                <a:latin typeface="Arial" charset="0"/>
              </a:rPr>
              <a:t>mental workload, which is an issue that we will come back to later in this lecture.</a:t>
            </a:r>
            <a:r>
              <a:rPr lang="en-US" baseline="0" dirty="0">
                <a:latin typeface="Arial" charset="0"/>
              </a:rPr>
              <a:t> It also addresses</a:t>
            </a:r>
            <a:r>
              <a:rPr lang="en-US" dirty="0">
                <a:latin typeface="Arial" charset="0"/>
              </a:rPr>
              <a:t> usability of systems, which is a central issue in this course. This lecture focuses predominantly on cognitive issues. </a:t>
            </a:r>
          </a:p>
          <a:p>
            <a:pPr defTabSz="836219" eaLnBrk="0" fontAlgn="base" hangingPunct="0">
              <a:spcBef>
                <a:spcPct val="30000"/>
              </a:spcBef>
              <a:spcAft>
                <a:spcPct val="0"/>
              </a:spcAft>
              <a:defRPr/>
            </a:pPr>
            <a:endParaRPr lang="en-US" dirty="0">
              <a:latin typeface="Arial" charset="0"/>
            </a:endParaRPr>
          </a:p>
          <a:p>
            <a:pPr defTabSz="836219" eaLnBrk="0" fontAlgn="base" hangingPunct="0">
              <a:spcBef>
                <a:spcPct val="30000"/>
              </a:spcBef>
              <a:spcAft>
                <a:spcPct val="0"/>
              </a:spcAft>
              <a:defRPr/>
            </a:pPr>
            <a:endParaRPr lang="en-US" dirty="0">
              <a:latin typeface="Arial" charset="0"/>
            </a:endParaRP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4258579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Notes Placeholder 2"/>
          <p:cNvSpPr>
            <a:spLocks noGrp="1"/>
          </p:cNvSpPr>
          <p:nvPr>
            <p:ph type="body" idx="1"/>
          </p:nvPr>
        </p:nvSpPr>
        <p:spPr bwMode="auto">
          <a:xfrm>
            <a:off x="76200" y="3505200"/>
            <a:ext cx="9144000"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latin typeface="Arial" charset="0"/>
              </a:rPr>
              <a:t>On the basis of human factors research, we can discern the following design implications. </a:t>
            </a:r>
          </a:p>
          <a:p>
            <a:pPr marL="156791" indent="-156791">
              <a:buFontTx/>
              <a:buChar char="-"/>
            </a:pPr>
            <a:r>
              <a:rPr lang="en-US" dirty="0">
                <a:latin typeface="Arial" charset="0"/>
              </a:rPr>
              <a:t>If possible, reduce the number of channels that one needs to attend to. </a:t>
            </a:r>
          </a:p>
          <a:p>
            <a:pPr marL="156791" indent="-156791">
              <a:buFontTx/>
              <a:buChar char="-"/>
            </a:pPr>
            <a:r>
              <a:rPr lang="en-US" dirty="0">
                <a:latin typeface="Arial" charset="0"/>
              </a:rPr>
              <a:t>Make sources of information as distinct as possible. For example, an intensive care nurse may hear 10 or 12 different kinds of alarms that signal various kinds of patient needs or concerns. However, the sounds are sufficiently distinct that he or she will know which ones warrant immediate attention and which ones can wait a little longer. </a:t>
            </a:r>
          </a:p>
          <a:p>
            <a:pPr marL="156791" indent="-156791">
              <a:buFontTx/>
              <a:buChar char="-"/>
            </a:pPr>
            <a:r>
              <a:rPr lang="en-US" dirty="0">
                <a:latin typeface="Arial" charset="0"/>
              </a:rPr>
              <a:t>Electronic health records can be designed (or templates developed) that correspond better to the desired clinician workflow and displays can be structured to provide easier access to needed information. </a:t>
            </a:r>
          </a:p>
          <a:p>
            <a:pPr marL="156791" indent="-156791">
              <a:buFontTx/>
              <a:buChar char="-"/>
            </a:pPr>
            <a:r>
              <a:rPr lang="en-US" dirty="0">
                <a:latin typeface="Arial" charset="0"/>
              </a:rPr>
              <a:t>Work scheduling can be used to reduce fatigue and improve performance.</a:t>
            </a:r>
          </a:p>
          <a:p>
            <a:pPr marL="156791" indent="-156791">
              <a:buFontTx/>
              <a:buChar char="-"/>
            </a:pPr>
            <a:r>
              <a:rPr lang="en-US" dirty="0">
                <a:latin typeface="Arial" charset="0"/>
              </a:rPr>
              <a:t> Although training is not a substitute for poor design, it can provide workers with strategies and resources to work more productively within the limitations of a given system.	</a:t>
            </a:r>
          </a:p>
          <a:p>
            <a:endParaRPr lang="en-US" dirty="0">
              <a:latin typeface="Arial" charset="0"/>
            </a:endParaRPr>
          </a:p>
        </p:txBody>
      </p:sp>
      <p:sp>
        <p:nvSpPr>
          <p:cNvPr id="65540"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25EFEA51-1CB6-CA4D-A8B7-D3C41A46C984}" type="slidenum">
              <a:rPr lang="en-US" sz="1100" smtClean="0"/>
              <a:pPr/>
              <a:t>34</a:t>
            </a:fld>
            <a:endParaRPr lang="en-US" sz="1100"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571918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Notes Placeholder 2"/>
          <p:cNvSpPr>
            <a:spLocks noGrp="1"/>
          </p:cNvSpPr>
          <p:nvPr>
            <p:ph type="body" idx="1"/>
          </p:nvPr>
        </p:nvSpPr>
        <p:spPr bwMode="auto">
          <a:xfrm>
            <a:off x="2057400" y="34290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So, why does this matter to you? Well, technology is a potential source of error and we know it can compromise patient safety. Potentially, either now or at some point in your career, you'll be in a position to make a difference in product selection. It may vary depending on the kind of position that you have. You may be in a leadership position or you might be a user of the technology, and to the extent that you can understand and communicate and persuade people, you can make a difference. It's important to know that even the best technologies have some deficiencies, and every single setting and context is somewhat different. There are always better and worse choices, whether you are purchasing a system from a vendor or whether you are developing one in-house, and usability and human factors should play an important role in that process. </a:t>
            </a:r>
          </a:p>
        </p:txBody>
      </p:sp>
      <p:sp>
        <p:nvSpPr>
          <p:cNvPr id="5018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42513CAA-42D0-B14B-BF37-96DF4E3506AD}" type="slidenum">
              <a:rPr lang="en-US" altLang="en-US" smtClean="0"/>
              <a:pPr/>
              <a:t>35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261988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This concludes </a:t>
            </a:r>
            <a:r>
              <a:rPr lang="en-US" altLang="en-US" b="1" dirty="0">
                <a:latin typeface="Arial" charset="0"/>
                <a:cs typeface="Arial" charset="0"/>
              </a:rPr>
              <a:t>Lecture</a:t>
            </a:r>
            <a:r>
              <a:rPr lang="en-US" altLang="en-US" b="1" baseline="0" dirty="0">
                <a:latin typeface="Arial" charset="0"/>
                <a:cs typeface="Arial" charset="0"/>
              </a:rPr>
              <a:t> A</a:t>
            </a:r>
            <a:r>
              <a:rPr lang="en-US" altLang="en-US" baseline="0" dirty="0">
                <a:latin typeface="Arial" charset="0"/>
                <a:cs typeface="Arial" charset="0"/>
              </a:rPr>
              <a:t> of People and Technology, Studies of Technology. This</a:t>
            </a:r>
            <a:r>
              <a:rPr lang="en-US" altLang="en-US" dirty="0">
                <a:latin typeface="Arial" charset="0"/>
                <a:cs typeface="Arial" charset="0"/>
              </a:rPr>
              <a:t> introductory lecture introduced issues pertaining to the social and cognitive consequences of new technologies, especially in the context of healthcare. The lecture also introduced the disciplines of human computer interaction and human factors. This led us to the very important concept of usability and why it matters in the context of health information technologies. </a:t>
            </a:r>
          </a:p>
        </p:txBody>
      </p:sp>
      <p:sp>
        <p:nvSpPr>
          <p:cNvPr id="5222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4DC62E88-614E-6042-B492-3AD2063F2AEA}" type="slidenum">
              <a:rPr lang="en-US" altLang="en-US" smtClean="0"/>
              <a:pPr/>
              <a:t>36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66254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dirty="0"/>
              <a:t>No Audio.</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37</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765163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981200" y="35052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dirty="0"/>
              <a:t>No Audio.</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38</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6324452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dirty="0"/>
              <a:t>No Audio.</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594996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This is an example of a computerized provider order entry system. It is a vitally important tool used for managing patients, ordering medications, ordering laboratory tests, and so forth. This system is central to the practice of medicine. Unfortunately, they are extraordinarily complex and have a steep learning curve. Just looking at this interface, you can see that it's dense with buttons, has a wide assortment of information, a long pick list, and doesn't readily support task functions. </a:t>
            </a:r>
          </a:p>
        </p:txBody>
      </p:sp>
      <p:sp>
        <p:nvSpPr>
          <p:cNvPr id="3174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678C02A2-9BC7-6348-B9F1-04E7E12E2FE2}"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533780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057400" y="3505200"/>
            <a:ext cx="5070475" cy="3711575"/>
          </a:xfrm>
          <a:prstGeom prst="rect">
            <a:avLst/>
          </a:prstGeom>
        </p:spPr>
        <p:txBody>
          <a:bodyPr lIns="83622" tIns="41811" rIns="83622" bIns="41811"/>
          <a:lstStyle/>
          <a:p>
            <a:pPr defTabSz="836219" eaLnBrk="0" fontAlgn="base" hangingPunct="0">
              <a:spcBef>
                <a:spcPct val="30000"/>
              </a:spcBef>
              <a:spcAft>
                <a:spcPct val="0"/>
              </a:spcAft>
              <a:defRPr/>
            </a:pPr>
            <a:r>
              <a:rPr lang="en-US" dirty="0"/>
              <a:t>No Audio.</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40</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8845388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latin typeface="Arial" charset="0"/>
              </a:rPr>
              <a:t>No Audio.</a:t>
            </a:r>
          </a:p>
        </p:txBody>
      </p:sp>
      <p:sp>
        <p:nvSpPr>
          <p:cNvPr id="69636" name="Slide Number Placeholder 4"/>
          <p:cNvSpPr>
            <a:spLocks noGrp="1"/>
          </p:cNvSpPr>
          <p:nvPr>
            <p:ph type="sldNum" sz="quarter" idx="5"/>
          </p:nvPr>
        </p:nvSpPr>
        <p:spPr/>
        <p:txBody>
          <a:bodyPr/>
          <a:lstStyle>
            <a:lvl1pPr eaLnBrk="0" hangingPunct="0">
              <a:defRPr sz="2200">
                <a:solidFill>
                  <a:schemeClr val="tx1"/>
                </a:solidFill>
                <a:latin typeface="Arial" charset="0"/>
                <a:ea typeface="ＭＳ Ｐゴシック" charset="0"/>
                <a:cs typeface="ＭＳ Ｐゴシック" charset="0"/>
              </a:defRPr>
            </a:lvl1pPr>
            <a:lvl2pPr marL="679428" indent="-261318" eaLnBrk="0" hangingPunct="0">
              <a:defRPr sz="2200">
                <a:solidFill>
                  <a:schemeClr val="tx1"/>
                </a:solidFill>
                <a:latin typeface="Arial" charset="0"/>
                <a:ea typeface="ＭＳ Ｐゴシック" charset="0"/>
              </a:defRPr>
            </a:lvl2pPr>
            <a:lvl3pPr marL="1045274" indent="-209055" eaLnBrk="0" hangingPunct="0">
              <a:defRPr sz="2200">
                <a:solidFill>
                  <a:schemeClr val="tx1"/>
                </a:solidFill>
                <a:latin typeface="Arial" charset="0"/>
                <a:ea typeface="ＭＳ Ｐゴシック" charset="0"/>
              </a:defRPr>
            </a:lvl3pPr>
            <a:lvl4pPr marL="1463383" indent="-209055" eaLnBrk="0" hangingPunct="0">
              <a:defRPr sz="2200">
                <a:solidFill>
                  <a:schemeClr val="tx1"/>
                </a:solidFill>
                <a:latin typeface="Arial" charset="0"/>
                <a:ea typeface="ＭＳ Ｐゴシック" charset="0"/>
              </a:defRPr>
            </a:lvl4pPr>
            <a:lvl5pPr marL="1881492" indent="-209055" eaLnBrk="0" hangingPunct="0">
              <a:defRPr sz="2200">
                <a:solidFill>
                  <a:schemeClr val="tx1"/>
                </a:solidFill>
                <a:latin typeface="Arial" charset="0"/>
                <a:ea typeface="ＭＳ Ｐゴシック" charset="0"/>
              </a:defRPr>
            </a:lvl5pPr>
            <a:lvl6pPr marL="2299602" indent="-209055" eaLnBrk="0" fontAlgn="base" hangingPunct="0">
              <a:spcBef>
                <a:spcPct val="0"/>
              </a:spcBef>
              <a:spcAft>
                <a:spcPct val="0"/>
              </a:spcAft>
              <a:defRPr sz="2200">
                <a:solidFill>
                  <a:schemeClr val="tx1"/>
                </a:solidFill>
                <a:latin typeface="Arial" charset="0"/>
                <a:ea typeface="ＭＳ Ｐゴシック" charset="0"/>
              </a:defRPr>
            </a:lvl6pPr>
            <a:lvl7pPr marL="2717711" indent="-209055" eaLnBrk="0" fontAlgn="base" hangingPunct="0">
              <a:spcBef>
                <a:spcPct val="0"/>
              </a:spcBef>
              <a:spcAft>
                <a:spcPct val="0"/>
              </a:spcAft>
              <a:defRPr sz="2200">
                <a:solidFill>
                  <a:schemeClr val="tx1"/>
                </a:solidFill>
                <a:latin typeface="Arial" charset="0"/>
                <a:ea typeface="ＭＳ Ｐゴシック" charset="0"/>
              </a:defRPr>
            </a:lvl7pPr>
            <a:lvl8pPr marL="3135821" indent="-209055" eaLnBrk="0" fontAlgn="base" hangingPunct="0">
              <a:spcBef>
                <a:spcPct val="0"/>
              </a:spcBef>
              <a:spcAft>
                <a:spcPct val="0"/>
              </a:spcAft>
              <a:defRPr sz="2200">
                <a:solidFill>
                  <a:schemeClr val="tx1"/>
                </a:solidFill>
                <a:latin typeface="Arial" charset="0"/>
                <a:ea typeface="ＭＳ Ｐゴシック" charset="0"/>
              </a:defRPr>
            </a:lvl8pPr>
            <a:lvl9pPr marL="3553930" indent="-209055" eaLnBrk="0" fontAlgn="base" hangingPunct="0">
              <a:spcBef>
                <a:spcPct val="0"/>
              </a:spcBef>
              <a:spcAft>
                <a:spcPct val="0"/>
              </a:spcAft>
              <a:defRPr sz="2200">
                <a:solidFill>
                  <a:schemeClr val="tx1"/>
                </a:solidFill>
                <a:latin typeface="Arial" charset="0"/>
                <a:ea typeface="ＭＳ Ｐゴシック" charset="0"/>
              </a:defRPr>
            </a:lvl9pPr>
          </a:lstStyle>
          <a:p>
            <a:fld id="{8BD5A57E-CA95-9D49-8FD5-0C2117796351}" type="slidenum">
              <a:rPr lang="en-US" smtClean="0"/>
              <a:pPr/>
              <a:t>41</a:t>
            </a:fld>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093744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Notes Placeholder 2"/>
          <p:cNvSpPr>
            <a:spLocks noGrp="1"/>
          </p:cNvSpPr>
          <p:nvPr>
            <p:ph type="body" idx="1"/>
          </p:nvPr>
        </p:nvSpPr>
        <p:spPr bwMode="auto">
          <a:xfrm>
            <a:off x="1828800"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dirty="0"/>
              <a:t>No Audio.</a:t>
            </a:r>
          </a:p>
          <a:p>
            <a:endParaRPr lang="en-US" altLang="en-US" dirty="0">
              <a:latin typeface="Arial" charset="0"/>
              <a:cs typeface="Arial" charset="0"/>
            </a:endParaRPr>
          </a:p>
        </p:txBody>
      </p:sp>
      <p:sp>
        <p:nvSpPr>
          <p:cNvPr id="56324"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65AB4BE2-5B38-0A4E-89BA-122540E0CF43}" type="slidenum">
              <a:rPr lang="en-US" altLang="en-US" smtClean="0"/>
              <a:pPr/>
              <a:t>42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856426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lIns="83622" tIns="41811" rIns="83622" bIns="41811" numCol="1" anchor="t" anchorCtr="0" compatLnSpc="1">
            <a:prstTxWarp prst="textNoShape">
              <a:avLst/>
            </a:prstTxWarp>
          </a:bodyPr>
          <a:lstStyle/>
          <a:p>
            <a:pPr defTabSz="836219" eaLnBrk="0" fontAlgn="base" hangingPunct="0">
              <a:spcBef>
                <a:spcPct val="30000"/>
              </a:spcBef>
              <a:spcAft>
                <a:spcPct val="0"/>
              </a:spcAft>
              <a:defRPr/>
            </a:pPr>
            <a:r>
              <a:rPr lang="en-US" dirty="0"/>
              <a:t>No Audio.</a:t>
            </a:r>
          </a:p>
          <a:p>
            <a:endParaRPr lang="en-US" altLang="en-US" dirty="0">
              <a:latin typeface="Arial" charset="0"/>
              <a:cs typeface="Arial" charset="0"/>
            </a:endParaRPr>
          </a:p>
        </p:txBody>
      </p:sp>
      <p:sp>
        <p:nvSpPr>
          <p:cNvPr id="68612" name="Slide Number Placeholder 4"/>
          <p:cNvSpPr>
            <a:spLocks noGrp="1"/>
          </p:cNvSpPr>
          <p:nvPr>
            <p:ph type="sldNum" sz="quarter" idx="5"/>
          </p:nvPr>
        </p:nvSpPr>
        <p:spPr/>
        <p:txBody>
          <a:bodyPr/>
          <a:lstStyle>
            <a:lvl1pPr>
              <a:defRPr>
                <a:solidFill>
                  <a:schemeClr val="tx1"/>
                </a:solidFill>
                <a:latin typeface="Arial" charset="0"/>
                <a:ea typeface="Arial" charset="0"/>
                <a:cs typeface="Arial" charset="0"/>
              </a:defRPr>
            </a:lvl1pPr>
            <a:lvl2pPr marL="679428" indent="-261318">
              <a:defRPr>
                <a:solidFill>
                  <a:schemeClr val="tx1"/>
                </a:solidFill>
                <a:latin typeface="Arial" charset="0"/>
                <a:ea typeface="Arial" charset="0"/>
                <a:cs typeface="Arial" charset="0"/>
              </a:defRPr>
            </a:lvl2pPr>
            <a:lvl3pPr marL="1045274" indent="-209055">
              <a:defRPr>
                <a:solidFill>
                  <a:schemeClr val="tx1"/>
                </a:solidFill>
                <a:latin typeface="Arial" charset="0"/>
                <a:ea typeface="Arial" charset="0"/>
                <a:cs typeface="Arial" charset="0"/>
              </a:defRPr>
            </a:lvl3pPr>
            <a:lvl4pPr marL="1463383" indent="-209055">
              <a:defRPr>
                <a:solidFill>
                  <a:schemeClr val="tx1"/>
                </a:solidFill>
                <a:latin typeface="Arial" charset="0"/>
                <a:ea typeface="Arial" charset="0"/>
                <a:cs typeface="Arial" charset="0"/>
              </a:defRPr>
            </a:lvl4pPr>
            <a:lvl5pPr marL="1881492" indent="-209055">
              <a:defRPr>
                <a:solidFill>
                  <a:schemeClr val="tx1"/>
                </a:solidFill>
                <a:latin typeface="Arial" charset="0"/>
                <a:ea typeface="Arial" charset="0"/>
                <a:cs typeface="Arial" charset="0"/>
              </a:defRPr>
            </a:lvl5pPr>
            <a:lvl6pPr marL="2299602" indent="-209055" eaLnBrk="0" fontAlgn="base" hangingPunct="0">
              <a:spcBef>
                <a:spcPct val="0"/>
              </a:spcBef>
              <a:spcAft>
                <a:spcPct val="0"/>
              </a:spcAft>
              <a:defRPr>
                <a:solidFill>
                  <a:schemeClr val="tx1"/>
                </a:solidFill>
                <a:latin typeface="Arial" charset="0"/>
                <a:ea typeface="Arial" charset="0"/>
                <a:cs typeface="Arial" charset="0"/>
              </a:defRPr>
            </a:lvl6pPr>
            <a:lvl7pPr marL="2717711" indent="-209055" eaLnBrk="0" fontAlgn="base" hangingPunct="0">
              <a:spcBef>
                <a:spcPct val="0"/>
              </a:spcBef>
              <a:spcAft>
                <a:spcPct val="0"/>
              </a:spcAft>
              <a:defRPr>
                <a:solidFill>
                  <a:schemeClr val="tx1"/>
                </a:solidFill>
                <a:latin typeface="Arial" charset="0"/>
                <a:ea typeface="Arial" charset="0"/>
                <a:cs typeface="Arial" charset="0"/>
              </a:defRPr>
            </a:lvl7pPr>
            <a:lvl8pPr marL="3135821" indent="-209055" eaLnBrk="0" fontAlgn="base" hangingPunct="0">
              <a:spcBef>
                <a:spcPct val="0"/>
              </a:spcBef>
              <a:spcAft>
                <a:spcPct val="0"/>
              </a:spcAft>
              <a:defRPr>
                <a:solidFill>
                  <a:schemeClr val="tx1"/>
                </a:solidFill>
                <a:latin typeface="Arial" charset="0"/>
                <a:ea typeface="Arial" charset="0"/>
                <a:cs typeface="Arial" charset="0"/>
              </a:defRPr>
            </a:lvl8pPr>
            <a:lvl9pPr marL="3553930" indent="-209055" eaLnBrk="0" fontAlgn="base" hangingPunct="0">
              <a:spcBef>
                <a:spcPct val="0"/>
              </a:spcBef>
              <a:spcAft>
                <a:spcPct val="0"/>
              </a:spcAft>
              <a:defRPr>
                <a:solidFill>
                  <a:schemeClr val="tx1"/>
                </a:solidFill>
                <a:latin typeface="Arial" charset="0"/>
                <a:ea typeface="Arial" charset="0"/>
                <a:cs typeface="Arial" charset="0"/>
              </a:defRPr>
            </a:lvl9pPr>
          </a:lstStyle>
          <a:p>
            <a:fld id="{56CEBFBB-118C-7347-8804-5465CACAB37C}" type="slidenum">
              <a:rPr lang="en-US" altLang="en-US" smtClean="0"/>
              <a:pPr/>
              <a:t>43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739482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505312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Notes Placeholder 2"/>
          <p:cNvSpPr>
            <a:spLocks noGrp="1"/>
          </p:cNvSpPr>
          <p:nvPr>
            <p:ph type="body" idx="1"/>
          </p:nvPr>
        </p:nvSpPr>
        <p:spPr bwMode="auto">
          <a:xfrm>
            <a:off x="2112962" y="35052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In general, MedlinePlus is an excellent site for health consumers. This page presents content related to an elderly person’s health. It appears to be well-organized and effectively presented. Of course, this image is just a static page. You will get an opportunity to interact with it and answer some questions about its usability. Think back to the usability principles that we introduced in the first lecture (on Slide 9). Does it serve to minimize memory load? Is the system status visible? In this context, system visibility could be determined by clicking on a link and asking whether it is easy to find out where you are, relative to this front page. If users make an error, such as clicking on the wrong link, can they easily correct their error? Not all of the principles will be applicable, but it is a good way to begin conceptualizing judgments of usability. An important point to keep in mind is the target population. This is designed for seniors, and some of the answers to the above questions may be different for this population than they would be for younger adults.</a:t>
            </a:r>
          </a:p>
        </p:txBody>
      </p:sp>
      <p:sp>
        <p:nvSpPr>
          <p:cNvPr id="33796"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3A945B88-33D2-584A-AA58-E49B03920DC5}"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38114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Notes Placeholder 2"/>
          <p:cNvSpPr>
            <a:spLocks noGrp="1"/>
          </p:cNvSpPr>
          <p:nvPr>
            <p:ph type="body" idx="1"/>
          </p:nvPr>
        </p:nvSpPr>
        <p:spPr bwMode="auto">
          <a:xfrm>
            <a:off x="2112962" y="35814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Many of you are familiar with this controversial and confusing ballot used in the state of Florida for the 2000 United States presidential election. This is an interesting example of a deeply problematic interface design that was done without attention to human factors principles, resulting in significant consequences. Even something as mundane as a poorly designed ballot can result in significant usability problems and have serious consequences. </a:t>
            </a:r>
          </a:p>
        </p:txBody>
      </p:sp>
      <p:sp>
        <p:nvSpPr>
          <p:cNvPr id="35844"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4756509F-D308-384F-AAD0-FE58CAC93FB1}"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09598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Notes Placeholder 2"/>
          <p:cNvSpPr>
            <a:spLocks noGrp="1"/>
          </p:cNvSpPr>
          <p:nvPr>
            <p:ph type="body" idx="1"/>
          </p:nvPr>
        </p:nvSpPr>
        <p:spPr bwMode="auto">
          <a:xfrm>
            <a:off x="2112962" y="3344022"/>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sz="1050" dirty="0">
                <a:cs typeface="Arial" charset="0"/>
              </a:rPr>
              <a:t>Lin, Vicente, &amp; Doyle (2002) investigated the use of patient-controlled analgesic devices (PCAs). PCAs are devices controlled by patients to administer pain medication in particular doses. For example, a cancer patient or even someone with a broken leg may be given access to the PCA device to administer pain medication on their own. Before the devices are given to patients, the systems are programmed by nurses or technicians so that they control the overall rate of the medication administration and maximum dose for a give period of time. Excessive doses of pain medication can have severe consequences for a patient. </a:t>
            </a:r>
          </a:p>
          <a:p>
            <a:endParaRPr lang="en-US" altLang="en-US" sz="1050" dirty="0">
              <a:cs typeface="Arial" charset="0"/>
            </a:endParaRPr>
          </a:p>
          <a:p>
            <a:r>
              <a:rPr lang="en-US" altLang="en-US" sz="1050" dirty="0">
                <a:cs typeface="Arial" charset="0"/>
              </a:rPr>
              <a:t>PCA interfaces vary in complexity, and the one shown on the left-hand side is known to be problematic. For example, the buttons support dual functions. The device has a very limited and poor interface, and poor feedback. In fact, this device is known to have contributed to a number of patient fatalities over time. The picture on the right represents a redesign, or rather, the computer simulation of a redesign of the interface. In their study, Lin and colleagues found that the original display introduced substantial cognitive complexity into the task and that a redesigned interface that adhered to human factors principles could lead to significantly faster, easier, and more reliable performance. Although it needs to be tested in a real-world setting, a redesigned interface is likely to significantly reduce errors.</a:t>
            </a:r>
          </a:p>
        </p:txBody>
      </p:sp>
      <p:sp>
        <p:nvSpPr>
          <p:cNvPr id="37892"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C6056261-E688-754D-8F72-B401B1AB57FD}"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52734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Notes Placeholder 2"/>
          <p:cNvSpPr>
            <a:spLocks noGrp="1"/>
          </p:cNvSpPr>
          <p:nvPr>
            <p:ph type="body" idx="1"/>
          </p:nvPr>
        </p:nvSpPr>
        <p:spPr bwMode="auto">
          <a:xfrm>
            <a:off x="2112962" y="3330201"/>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A wide range of glucose meters and many different kinds of products are  available for people with diabetes to monitor their blood glucose. Shown here is an advanced-function glucose meter</a:t>
            </a:r>
            <a:r>
              <a:rPr lang="en-US" altLang="ja-JP" dirty="0">
                <a:latin typeface="Century Gothic" panose="020B0502020202020204" pitchFamily="34" charset="0"/>
              </a:rPr>
              <a:t>—</a:t>
            </a:r>
            <a:r>
              <a:rPr lang="en-US" altLang="en-US" dirty="0">
                <a:latin typeface="Arial" charset="0"/>
                <a:cs typeface="Arial" charset="0"/>
              </a:rPr>
              <a:t>roughly the equivalent of a Smartphone in design. It supports an enormous range of activities, in addition to obviously basic glucose measurement. You could store all sorts of information about your food intake, exercise, doctor's visits, and more. It's potentially a very powerful tool. Unfortunately, it's exceedingly complex to use. This tool was tested among older adults and it was found to be too complex for them to use productively. If you are a regular user of a Smartphone or a similar device, you may be able to more effectively negotiate this system, but many patients, especially older ones, are likely to experience considerable difficulty. </a:t>
            </a:r>
          </a:p>
        </p:txBody>
      </p:sp>
      <p:sp>
        <p:nvSpPr>
          <p:cNvPr id="3994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E0B00C0E-029D-9848-B272-A157BA1EA1DB}"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33336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Notes Placeholder 2"/>
          <p:cNvSpPr>
            <a:spLocks noGrp="1"/>
          </p:cNvSpPr>
          <p:nvPr>
            <p:ph type="body" idx="1"/>
          </p:nvPr>
        </p:nvSpPr>
        <p:spPr bwMode="auto">
          <a:xfrm>
            <a:off x="2112962" y="3657600"/>
            <a:ext cx="5070475" cy="3711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latin typeface="Arial" charset="0"/>
                <a:cs typeface="Arial" charset="0"/>
              </a:rPr>
              <a:t>This is obviously not a medical technology. Rather, it's a car stereo system. It appears to emphasize form over function. There are many buttons. Though it's not visible in this image, it has very small fonts that are barely readable. It has a fancy animation sequence, which may be cool for a short period, but it's not a very productive use of space. Just an aside, car stereo systems contribute to more car accidents than cell phones. So human factors can play an important role, even in this context. </a:t>
            </a:r>
          </a:p>
        </p:txBody>
      </p:sp>
      <p:sp>
        <p:nvSpPr>
          <p:cNvPr id="4198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663CA673-F5CD-4D4F-B917-1536E0C096C5}"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453305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3600" b="1" spc="-265" dirty="0">
                <a:solidFill>
                  <a:srgbClr val="A29CC0"/>
                </a:solidFill>
                <a:latin typeface="Century Gothic" panose="020B0502020202020204" pitchFamily="34" charset="0"/>
                <a:cs typeface="Gill Sans MT"/>
              </a:rPr>
              <a:t>Headline goes here</a:t>
            </a:r>
          </a:p>
          <a:p>
            <a:pPr marL="12700">
              <a:lnSpc>
                <a:spcPts val="6495"/>
              </a:lnSpc>
            </a:pPr>
            <a:r>
              <a:rPr lang="en-US" sz="2400" b="1" kern="0" spc="0" baseline="0"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nchor="ctr" anchorCtr="0"/>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4404360"/>
          </a:xfrm>
          <a:prstGeom prst="rect">
            <a:avLst/>
          </a:prstGeom>
        </p:spPr>
        <p:txBody>
          <a:bodyPr/>
          <a:lstStyle/>
          <a:p>
            <a:pPr lvl="0"/>
            <a:r>
              <a:rPr lang="en-US" noProof="0" dirty="0"/>
              <a:t>Click icon to add picture</a:t>
            </a:r>
          </a:p>
        </p:txBody>
      </p:sp>
      <p:sp>
        <p:nvSpPr>
          <p:cNvPr id="9" name="Text Placeholder 9"/>
          <p:cNvSpPr>
            <a:spLocks noGrp="1"/>
          </p:cNvSpPr>
          <p:nvPr>
            <p:ph type="body" sz="quarter" idx="15"/>
          </p:nvPr>
        </p:nvSpPr>
        <p:spPr>
          <a:xfrm>
            <a:off x="502920" y="6304280"/>
            <a:ext cx="9052560" cy="777240"/>
          </a:xfrm>
          <a:prstGeom prst="rect">
            <a:avLst/>
          </a:prstGeom>
        </p:spPr>
        <p:txBody>
          <a:bodyPr/>
          <a:lstStyle>
            <a:lvl1pPr marL="0" indent="0">
              <a:buNone/>
              <a:defRPr sz="1100">
                <a:latin typeface="Arial" pitchFamily="34" charset="0"/>
                <a:cs typeface="Arial" pitchFamily="34" charset="0"/>
              </a:defRPr>
            </a:lvl1pPr>
          </a:lstStyle>
          <a:p>
            <a:pPr lvl="0"/>
            <a:r>
              <a:rPr lang="en-US"/>
              <a:t>Click to edit Master text styles</a:t>
            </a:r>
          </a:p>
        </p:txBody>
      </p:sp>
      <p:sp>
        <p:nvSpPr>
          <p:cNvPr id="5" name="Slide Number Placeholder 2"/>
          <p:cNvSpPr>
            <a:spLocks noGrp="1"/>
          </p:cNvSpPr>
          <p:nvPr>
            <p:ph type="sldNum" sz="quarter" idx="16"/>
          </p:nvPr>
        </p:nvSpPr>
        <p:spPr>
          <a:xfrm>
            <a:off x="7543800" y="7203864"/>
            <a:ext cx="2011680" cy="413808"/>
          </a:xfrm>
          <a:prstGeom prst="rect">
            <a:avLst/>
          </a:prstGeom>
        </p:spPr>
        <p:txBody>
          <a:bodyPr/>
          <a:lstStyle>
            <a:lvl1pPr>
              <a:defRPr/>
            </a:lvl1pPr>
          </a:lstStyle>
          <a:p>
            <a:fld id="{8A8DAC66-8819-9540-9E61-3D86AAB2A57B}" type="slidenum">
              <a:rPr lang="en-US" altLang="en-US"/>
              <a:pPr/>
              <a:t>‹#›</a:t>
            </a:fld>
            <a:endParaRPr lang="en-US" altLang="en-US" dirty="0"/>
          </a:p>
        </p:txBody>
      </p:sp>
      <p:sp>
        <p:nvSpPr>
          <p:cNvPr id="6" name="Date Placeholder 4"/>
          <p:cNvSpPr>
            <a:spLocks noGrp="1"/>
          </p:cNvSpPr>
          <p:nvPr>
            <p:ph type="dt" sz="half" idx="17"/>
          </p:nvPr>
        </p:nvSpPr>
        <p:spPr>
          <a:xfrm>
            <a:off x="502920" y="7203864"/>
            <a:ext cx="2346960" cy="413808"/>
          </a:xfrm>
          <a:prstGeom prst="rect">
            <a:avLst/>
          </a:prstGeom>
        </p:spPr>
        <p:txBody>
          <a:bodyPr/>
          <a:lstStyle>
            <a:lvl1pP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Health IT Workforce Curriculum                                         Version 3.0/Spring 2012 </a:t>
            </a:r>
          </a:p>
        </p:txBody>
      </p:sp>
      <p:sp>
        <p:nvSpPr>
          <p:cNvPr id="7" name="Footer Placeholder 5"/>
          <p:cNvSpPr>
            <a:spLocks noGrp="1"/>
          </p:cNvSpPr>
          <p:nvPr>
            <p:ph type="ftr" sz="quarter" idx="18"/>
          </p:nvPr>
        </p:nvSpPr>
        <p:spPr>
          <a:xfrm>
            <a:off x="3429635" y="7191270"/>
            <a:ext cx="3822542" cy="413808"/>
          </a:xfrm>
          <a:prstGeom prst="rect">
            <a:avLst/>
          </a:prstGeom>
        </p:spPr>
        <p:txBody>
          <a:bodyPr/>
          <a:lstStyle>
            <a:lvl1pPr algn="ct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Usability and Human Factors                                                                   People and Technology                                                                                                             Lecture a</a:t>
            </a:r>
          </a:p>
        </p:txBody>
      </p:sp>
    </p:spTree>
    <p:extLst>
      <p:ext uri="{BB962C8B-B14F-4D97-AF65-F5344CB8AC3E}">
        <p14:creationId xmlns:p14="http://schemas.microsoft.com/office/powerpoint/2010/main" val="595910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nchor="ctr" anchorCtr="0"/>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502920" y="1813560"/>
            <a:ext cx="9052560" cy="1554480"/>
          </a:xfrm>
          <a:prstGeom prst="rect">
            <a:avLst/>
          </a:prstGeom>
        </p:spPr>
        <p:txBody>
          <a:bodyPr/>
          <a:lstStyle>
            <a:lvl1pPr>
              <a:buNone/>
              <a:defRPr sz="1320" b="1">
                <a:latin typeface="Arial" pitchFamily="34" charset="0"/>
                <a:cs typeface="Arial" pitchFamily="34" charset="0"/>
              </a:defRPr>
            </a:lvl1pPr>
            <a:lvl2pPr marL="301752">
              <a:buFont typeface="Arial" pitchFamily="34" charset="0"/>
              <a:buChar char="•"/>
              <a:defRPr sz="1320">
                <a:latin typeface="Arial" pitchFamily="34" charset="0"/>
                <a:cs typeface="Arial" pitchFamily="34" charset="0"/>
              </a:defRPr>
            </a:lvl2pPr>
          </a:lstStyle>
          <a:p>
            <a:pPr lvl="0"/>
            <a:r>
              <a:rPr lang="en-US"/>
              <a:t>Click to edit Master text styles</a:t>
            </a:r>
          </a:p>
          <a:p>
            <a:pPr lvl="1"/>
            <a:r>
              <a:rPr lang="en-US"/>
              <a:t>Second level</a:t>
            </a:r>
          </a:p>
        </p:txBody>
      </p:sp>
      <p:sp>
        <p:nvSpPr>
          <p:cNvPr id="9" name="Text Placeholder 12"/>
          <p:cNvSpPr>
            <a:spLocks noGrp="1"/>
          </p:cNvSpPr>
          <p:nvPr>
            <p:ph type="body" sz="quarter" idx="20"/>
          </p:nvPr>
        </p:nvSpPr>
        <p:spPr>
          <a:xfrm>
            <a:off x="502920" y="3454400"/>
            <a:ext cx="9052560" cy="1554480"/>
          </a:xfrm>
          <a:prstGeom prst="rect">
            <a:avLst/>
          </a:prstGeom>
        </p:spPr>
        <p:txBody>
          <a:bodyPr/>
          <a:lstStyle>
            <a:lvl1pPr>
              <a:buNone/>
              <a:defRPr sz="1320" b="1" baseline="0">
                <a:latin typeface="Arial" pitchFamily="34" charset="0"/>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320" smtClean="0"/>
            </a:lvl2pPr>
          </a:lstStyle>
          <a:p>
            <a:pPr lvl="0"/>
            <a:r>
              <a:rPr lang="en-US"/>
              <a:t>Click to edit Master text styles</a:t>
            </a:r>
          </a:p>
          <a:p>
            <a:pPr lvl="1"/>
            <a:r>
              <a:rPr lang="en-US"/>
              <a:t>Second level</a:t>
            </a:r>
          </a:p>
        </p:txBody>
      </p:sp>
      <p:sp>
        <p:nvSpPr>
          <p:cNvPr id="10" name="Text Placeholder 12"/>
          <p:cNvSpPr>
            <a:spLocks noGrp="1"/>
          </p:cNvSpPr>
          <p:nvPr>
            <p:ph type="body" sz="quarter" idx="21"/>
          </p:nvPr>
        </p:nvSpPr>
        <p:spPr>
          <a:xfrm>
            <a:off x="502920" y="5181600"/>
            <a:ext cx="9052560" cy="1554480"/>
          </a:xfrm>
          <a:prstGeom prst="rect">
            <a:avLst/>
          </a:prstGeom>
        </p:spPr>
        <p:txBody>
          <a:bodyPr/>
          <a:lstStyle>
            <a:lvl1pPr>
              <a:buNone/>
              <a:defRPr sz="1320" b="1">
                <a:latin typeface="Arial" pitchFamily="34" charset="0"/>
                <a:cs typeface="Arial" pitchFamily="34" charset="0"/>
              </a:defRPr>
            </a:lvl1pPr>
            <a:lvl2pPr marL="301752">
              <a:buFont typeface="Arial" pitchFamily="34" charset="0"/>
              <a:buNone/>
              <a:defRPr lang="en-US" sz="1320" smtClean="0"/>
            </a:lvl2pPr>
          </a:lstStyle>
          <a:p>
            <a:pPr lvl="0"/>
            <a:r>
              <a:rPr lang="en-US"/>
              <a:t>Click to edit Master text styles</a:t>
            </a:r>
          </a:p>
          <a:p>
            <a:pPr lvl="1"/>
            <a:r>
              <a:rPr lang="en-US"/>
              <a:t>Second level</a:t>
            </a:r>
          </a:p>
        </p:txBody>
      </p:sp>
      <p:sp>
        <p:nvSpPr>
          <p:cNvPr id="6" name="Slide Number Placeholder 2"/>
          <p:cNvSpPr>
            <a:spLocks noGrp="1"/>
          </p:cNvSpPr>
          <p:nvPr>
            <p:ph type="sldNum" sz="quarter" idx="22"/>
          </p:nvPr>
        </p:nvSpPr>
        <p:spPr>
          <a:xfrm>
            <a:off x="7543800" y="7203864"/>
            <a:ext cx="2011680" cy="413808"/>
          </a:xfrm>
          <a:prstGeom prst="rect">
            <a:avLst/>
          </a:prstGeom>
        </p:spPr>
        <p:txBody>
          <a:bodyPr/>
          <a:lstStyle>
            <a:lvl1pPr>
              <a:defRPr/>
            </a:lvl1pPr>
          </a:lstStyle>
          <a:p>
            <a:fld id="{257035D5-6B14-0340-8E61-5A00EEB73C44}" type="slidenum">
              <a:rPr lang="en-US" altLang="en-US"/>
              <a:pPr/>
              <a:t>‹#›</a:t>
            </a:fld>
            <a:endParaRPr lang="en-US" altLang="en-US" dirty="0"/>
          </a:p>
        </p:txBody>
      </p:sp>
      <p:sp>
        <p:nvSpPr>
          <p:cNvPr id="7" name="Date Placeholder 4"/>
          <p:cNvSpPr>
            <a:spLocks noGrp="1"/>
          </p:cNvSpPr>
          <p:nvPr>
            <p:ph type="dt" sz="half" idx="23"/>
          </p:nvPr>
        </p:nvSpPr>
        <p:spPr>
          <a:xfrm>
            <a:off x="502920" y="7203864"/>
            <a:ext cx="2346960" cy="413808"/>
          </a:xfrm>
          <a:prstGeom prst="rect">
            <a:avLst/>
          </a:prstGeom>
        </p:spPr>
        <p:txBody>
          <a:bodyPr/>
          <a:lstStyle>
            <a:lvl1pP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Health IT Workforce Curriculum                                         Version 4.0/Spring 2016 </a:t>
            </a:r>
          </a:p>
        </p:txBody>
      </p:sp>
      <p:sp>
        <p:nvSpPr>
          <p:cNvPr id="11" name="Footer Placeholder 5"/>
          <p:cNvSpPr>
            <a:spLocks noGrp="1"/>
          </p:cNvSpPr>
          <p:nvPr>
            <p:ph type="ftr" sz="quarter" idx="24"/>
          </p:nvPr>
        </p:nvSpPr>
        <p:spPr>
          <a:xfrm>
            <a:off x="3429635" y="7191270"/>
            <a:ext cx="3822542" cy="413808"/>
          </a:xfrm>
          <a:prstGeom prst="rect">
            <a:avLst/>
          </a:prstGeom>
        </p:spPr>
        <p:txBody>
          <a:bodyPr/>
          <a:lstStyle>
            <a:lvl1pPr algn="ct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Usability and Human Factors                                                            People and Technology                                                  Lecture c</a:t>
            </a:r>
          </a:p>
        </p:txBody>
      </p:sp>
    </p:spTree>
    <p:extLst>
      <p:ext uri="{BB962C8B-B14F-4D97-AF65-F5344CB8AC3E}">
        <p14:creationId xmlns:p14="http://schemas.microsoft.com/office/powerpoint/2010/main" val="2024692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4131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85850" indent="-403225">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marL="1085850" indent="0">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 id="2147483679" r:id="rId14"/>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sbmi.uth.edu/nccd/ehrusability/usability/"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theguardian.com/us" TargetMode="External"/><Relationship Id="rId7" Type="http://schemas.openxmlformats.org/officeDocument/2006/relationships/hyperlink" Target="http://www.flickr.com/photos/derpunk/2374293386"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www.flickr.com/photos/adulau/2044441912/" TargetMode="External"/><Relationship Id="rId5" Type="http://schemas.openxmlformats.org/officeDocument/2006/relationships/hyperlink" Target="http://mlb.mlb.com/mlb/gameday/index.jsp?gid=2016_04_06_seamlb_texmlb_1#game=2016_04_06_seamlb_texmlb_1,game_state=Live,game_tab=field" TargetMode="External"/><Relationship Id="rId4" Type="http://schemas.openxmlformats.org/officeDocument/2006/relationships/hyperlink" Target="https://help.rhapsody.com/hc/en-us/articles/212632018-Rhapsody-6-PC-Software-Guide"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flickr.com/photos/myuibe/4309248483/sizes/o/#cc_license" TargetMode="External"/><Relationship Id="rId7" Type="http://schemas.openxmlformats.org/officeDocument/2006/relationships/hyperlink" Target="http://www.flickr.com/photos/curiousexpeditions/2196822679/"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www.flickr.com/photos/curiousexpeditions/2196820973/in/set-72157603726203746/" TargetMode="External"/><Relationship Id="rId5" Type="http://schemas.openxmlformats.org/officeDocument/2006/relationships/hyperlink" Target="http://www.flickr.com/photos/emmalouise99/1635483608/" TargetMode="External"/><Relationship Id="rId4" Type="http://schemas.openxmlformats.org/officeDocument/2006/relationships/hyperlink" Target="http://www.flickr.com/photos/curiousexpeditions/2197609542/"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it.wikipedia.org/wiki/File:Kozloduy_Nuclear_Power_Plant_-_Control_Room_of_Units_3_and_4.jpg" TargetMode="External"/><Relationship Id="rId7" Type="http://schemas.openxmlformats.org/officeDocument/2006/relationships/hyperlink" Target="https://www.nlm.nih.gov/medlineplus/seniorshealth.html"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hyperlink" Target="http://www.flickr.com/photos/cyberslayer/1437957836/sizes/l/in/photostream/" TargetMode="External"/><Relationship Id="rId5" Type="http://schemas.openxmlformats.org/officeDocument/2006/relationships/hyperlink" Target="http://www.flickr.com/photos/mugland/35440009/" TargetMode="External"/><Relationship Id="rId4" Type="http://schemas.openxmlformats.org/officeDocument/2006/relationships/hyperlink" Target="http://www.creativecommons.org/licenses/by/3.0"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upload.wikimedia.org/wikipedia/commons/6/66/Butterfly_large.jpg"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www.flickr.com/photos/fan/39728135/sizes/o/"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upload.wikimedia.org/wikipedia/commons/6/66/Butterfly_large.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People and Technology</a:t>
            </a:r>
          </a:p>
          <a:p>
            <a:r>
              <a:rPr lang="en-US" altLang="en-US" sz="4000" b="1" dirty="0">
                <a:solidFill>
                  <a:schemeClr val="bg1"/>
                </a:solidFill>
              </a:rPr>
              <a:t>Lecture A</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Do We Need Such Complexity?</a:t>
            </a:r>
          </a:p>
        </p:txBody>
      </p:sp>
      <p:pic>
        <p:nvPicPr>
          <p:cNvPr id="43014" name="Content Placeholder 4" descr="Photo: confusing photocopier interface with many buttons and choices. &#10;"/>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3001" b="13001"/>
          <a:stretch>
            <a:fillRect/>
          </a:stretch>
        </p:blipFill>
        <p:spPr bwMode="auto">
          <a:xfrm>
            <a:off x="457200" y="1676400"/>
            <a:ext cx="8176376" cy="468040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00C10843-E960-A042-879E-C8FF17B0866D}" type="slidenum">
              <a:rPr lang="en-US" altLang="en-US" sz="1100">
                <a:solidFill>
                  <a:srgbClr val="898989"/>
                </a:solidFill>
                <a:latin typeface="Century Gothic" panose="020B0502020202020204" pitchFamily="34" charset="0"/>
              </a:rPr>
              <a:pPr/>
              <a:t>10</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384048" y="7123176"/>
            <a:ext cx="2816352"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buNone/>
            </a:pPr>
            <a:r>
              <a:rPr lang="en-US" altLang="en-US" sz="1600" dirty="0">
                <a:latin typeface="Century Gothic" panose="020B0502020202020204" pitchFamily="34" charset="0"/>
                <a:ea typeface="Arial" charset="0"/>
                <a:cs typeface="Arial" charset="0"/>
              </a:rPr>
              <a:t>(Kaufman, 1998)</a:t>
            </a:r>
          </a:p>
        </p:txBody>
      </p:sp>
    </p:spTree>
    <p:extLst>
      <p:ext uri="{BB962C8B-B14F-4D97-AF65-F5344CB8AC3E}">
        <p14:creationId xmlns:p14="http://schemas.microsoft.com/office/powerpoint/2010/main" val="3840305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News Sites</a:t>
            </a:r>
          </a:p>
        </p:txBody>
      </p:sp>
      <p:pic>
        <p:nvPicPr>
          <p:cNvPr id="5" name="Picture Placeholder 4" descr="Screenshot of the Guardian world news webpage. There is one main story 6 other stories with links, arranged in neat rows and columns using size and location to rank by relative importance. Two menu bars at the top contain links to other news categories (i.e., US, UK, world, sports, soccer, tech, arts, etc.)" title="Image from theguardian.com"/>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8376" b="8376"/>
          <a:stretch>
            <a:fillRect/>
          </a:stretch>
        </p:blipFill>
        <p:spPr>
          <a:xfrm>
            <a:off x="446088" y="1676400"/>
            <a:ext cx="9051925" cy="5181600"/>
          </a:xfrm>
          <a:prstGeom prst="rect">
            <a:avLst/>
          </a:prstGeom>
          <a:effectLst>
            <a:outerShdw blurRad="50800" dist="38100" dir="2700000" algn="tl" rotWithShape="0">
              <a:prstClr val="black">
                <a:alpha val="40000"/>
              </a:prstClr>
            </a:outerShdw>
          </a:effectLst>
        </p:spPr>
      </p:pic>
      <p:sp>
        <p:nvSpPr>
          <p:cNvPr id="47107"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1B847671-1FC2-C548-8957-13E2BA801D2A}" type="slidenum">
              <a:rPr lang="en-US" altLang="en-US" sz="1100">
                <a:solidFill>
                  <a:srgbClr val="898989"/>
                </a:solidFill>
                <a:latin typeface="Century Gothic" panose="020B0502020202020204" pitchFamily="34" charset="0"/>
              </a:rPr>
              <a:pPr/>
              <a:t>11</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361463" y="7123176"/>
            <a:ext cx="4645152"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buNone/>
            </a:pPr>
            <a:r>
              <a:rPr lang="en-US" altLang="en-US" sz="1600" dirty="0">
                <a:latin typeface="Century Gothic" panose="020B0502020202020204" pitchFamily="34" charset="0"/>
                <a:ea typeface="Arial" charset="0"/>
                <a:cs typeface="Arial" charset="0"/>
              </a:rPr>
              <a:t>Image </a:t>
            </a:r>
            <a:r>
              <a:rPr lang="en-US" altLang="en-US" sz="1600" dirty="0">
                <a:ea typeface="Arial" charset="0"/>
                <a:cs typeface="Arial" charset="0"/>
              </a:rPr>
              <a:t>r</a:t>
            </a:r>
            <a:r>
              <a:rPr lang="en-US" altLang="en-US" sz="1600" dirty="0">
                <a:latin typeface="Century Gothic" panose="020B0502020202020204" pitchFamily="34" charset="0"/>
                <a:ea typeface="Arial" charset="0"/>
                <a:cs typeface="Arial" charset="0"/>
              </a:rPr>
              <a:t>etrieved from TheGuardian.com</a:t>
            </a:r>
          </a:p>
        </p:txBody>
      </p:sp>
    </p:spTree>
    <p:extLst>
      <p:ext uri="{BB962C8B-B14F-4D97-AF65-F5344CB8AC3E}">
        <p14:creationId xmlns:p14="http://schemas.microsoft.com/office/powerpoint/2010/main" val="3908119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Rhapsody</a:t>
            </a:r>
          </a:p>
        </p:txBody>
      </p:sp>
      <p:sp>
        <p:nvSpPr>
          <p:cNvPr id="49154" name="Text Placeholder 3"/>
          <p:cNvSpPr>
            <a:spLocks noGrp="1"/>
          </p:cNvSpPr>
          <p:nvPr>
            <p:ph type="body" sz="quarter" idx="10"/>
          </p:nvPr>
        </p:nvSpPr>
        <p:spPr bwMode="auto">
          <a:xfrm>
            <a:off x="264858" y="7123176"/>
            <a:ext cx="4645152"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sz="1600" dirty="0">
                <a:latin typeface="Century Gothic" panose="020B0502020202020204" pitchFamily="34" charset="0"/>
              </a:rPr>
              <a:t>(Interactive, 2016)</a:t>
            </a:r>
            <a:endParaRPr lang="en-US" altLang="en-US" sz="1600" dirty="0">
              <a:latin typeface="Century Gothic" panose="020B0502020202020204" pitchFamily="34" charset="0"/>
              <a:ea typeface="Arial" charset="0"/>
              <a:cs typeface="Arial" charset="0"/>
            </a:endParaRPr>
          </a:p>
        </p:txBody>
      </p:sp>
      <p:sp>
        <p:nvSpPr>
          <p:cNvPr id="49155"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F3BB8746-AB24-BC49-921F-4B92A1D440FB}" type="slidenum">
              <a:rPr lang="en-US" altLang="en-US" sz="1100">
                <a:solidFill>
                  <a:srgbClr val="898989"/>
                </a:solidFill>
                <a:latin typeface="Century Gothic" panose="020B0502020202020204" pitchFamily="34" charset="0"/>
              </a:rPr>
              <a:pPr/>
              <a:t>12</a:t>
            </a:fld>
            <a:endParaRPr lang="en-US" altLang="en-US" sz="1100" dirty="0">
              <a:solidFill>
                <a:srgbClr val="898989"/>
              </a:solidFill>
              <a:latin typeface="Century Gothic" panose="020B0502020202020204" pitchFamily="34" charset="0"/>
            </a:endParaRPr>
          </a:p>
        </p:txBody>
      </p:sp>
      <p:pic>
        <p:nvPicPr>
          <p:cNvPr id="7" name="Picture Placeholder 3" descr="Image showing well designed music player, Rhapsody, with allows selection of Music by category (Libraries, Downloads, Playlists, etc.), then by Artist (alphabetical list), and finally by Track and album. A search tool is at the top.  Music play controls are at the bottom. " title="Image showing well designed common music player."/>
          <p:cNvPicPr>
            <a:picLocks noChangeAspect="1"/>
          </p:cNvPicPr>
          <p:nvPr/>
        </p:nvPicPr>
        <p:blipFill>
          <a:blip r:embed="rId3">
            <a:extLst>
              <a:ext uri="{28A0092B-C50C-407E-A947-70E740481C1C}">
                <a14:useLocalDpi xmlns:a14="http://schemas.microsoft.com/office/drawing/2010/main" val="0"/>
              </a:ext>
            </a:extLst>
          </a:blip>
          <a:srcRect t="3436" b="3436"/>
          <a:stretch>
            <a:fillRect/>
          </a:stretch>
        </p:blipFill>
        <p:spPr>
          <a:xfrm>
            <a:off x="384048" y="1524000"/>
            <a:ext cx="9051925" cy="51816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27722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latin typeface="Century Gothic" panose="020B0502020202020204" pitchFamily="34" charset="0"/>
                <a:ea typeface="Verdana" charset="0"/>
                <a:cs typeface="Verdana" charset="0"/>
              </a:rPr>
              <a:t>Human Factors and Healthcare</a:t>
            </a:r>
            <a:endParaRPr lang="en-US" dirty="0">
              <a:latin typeface="Century Gothic" panose="020B0502020202020204" pitchFamily="34" charset="0"/>
            </a:endParaRPr>
          </a:p>
        </p:txBody>
      </p:sp>
      <p:sp>
        <p:nvSpPr>
          <p:cNvPr id="4" name="Text Placeholder 3"/>
          <p:cNvSpPr>
            <a:spLocks noGrp="1"/>
          </p:cNvSpPr>
          <p:nvPr>
            <p:ph type="body" sz="quarter" idx="10"/>
          </p:nvPr>
        </p:nvSpPr>
        <p:spPr>
          <a:xfrm>
            <a:off x="384048" y="5851479"/>
            <a:ext cx="2327402" cy="613715"/>
          </a:xfrm>
        </p:spPr>
        <p:txBody>
          <a:bodyPr/>
          <a:lstStyle/>
          <a:p>
            <a:pPr marL="0" indent="0">
              <a:buNone/>
            </a:pPr>
            <a:r>
              <a:rPr lang="en-US" altLang="en-US" sz="1400" dirty="0">
                <a:latin typeface="Century Gothic" panose="020B0502020202020204" pitchFamily="34" charset="0"/>
                <a:ea typeface="Tahoma" charset="0"/>
                <a:cs typeface="Tahoma" charset="0"/>
              </a:rPr>
              <a:t>(Kaufman, 2002-2008)</a:t>
            </a:r>
          </a:p>
          <a:p>
            <a:endParaRPr lang="en-US" dirty="0">
              <a:latin typeface="Century Gothic" panose="020B0502020202020204" pitchFamily="34" charset="0"/>
            </a:endParaRPr>
          </a:p>
        </p:txBody>
      </p:sp>
      <p:sp>
        <p:nvSpPr>
          <p:cNvPr id="6" name="Text Placeholder 5"/>
          <p:cNvSpPr>
            <a:spLocks noGrp="1"/>
          </p:cNvSpPr>
          <p:nvPr>
            <p:ph type="body" sz="quarter" idx="11"/>
          </p:nvPr>
        </p:nvSpPr>
        <p:spPr>
          <a:xfrm>
            <a:off x="5493446" y="5895381"/>
            <a:ext cx="3422810" cy="714361"/>
          </a:xfrm>
        </p:spPr>
        <p:txBody>
          <a:bodyPr/>
          <a:lstStyle/>
          <a:p>
            <a:r>
              <a:rPr lang="en-US" altLang="en-US" sz="1400" dirty="0">
                <a:solidFill>
                  <a:schemeClr val="tx1"/>
                </a:solidFill>
                <a:latin typeface="Century Gothic" panose="020B0502020202020204" pitchFamily="34" charset="0"/>
                <a:ea typeface="Tahoma" charset="0"/>
                <a:cs typeface="Tahoma" charset="0"/>
              </a:rPr>
              <a:t>(Kaufman, 2002-2008)</a:t>
            </a:r>
          </a:p>
          <a:p>
            <a:endParaRPr lang="en-US" dirty="0">
              <a:latin typeface="Century Gothic" panose="020B0502020202020204" pitchFamily="34" charset="0"/>
            </a:endParaRPr>
          </a:p>
        </p:txBody>
      </p:sp>
      <p:pic>
        <p:nvPicPr>
          <p:cNvPr id="8" name="Content Placeholder 7" descr="Photo: a handheld mobile device, a computer workstation and a digital iv meter." title="Image showing various Health Devices"/>
          <p:cNvPicPr>
            <a:picLocks noGrp="1" noChangeAspect="1"/>
          </p:cNvPicPr>
          <p:nvPr>
            <p:ph sz="quarter" idx="4294967295"/>
          </p:nvPr>
        </p:nvPicPr>
        <p:blipFill rotWithShape="1">
          <a:blip r:embed="rId3">
            <a:extLst>
              <a:ext uri="{28A0092B-C50C-407E-A947-70E740481C1C}">
                <a14:useLocalDpi xmlns:a14="http://schemas.microsoft.com/office/drawing/2010/main" val="0"/>
              </a:ext>
            </a:extLst>
          </a:blip>
          <a:srcRect t="3983"/>
          <a:stretch/>
        </p:blipFill>
        <p:spPr>
          <a:xfrm>
            <a:off x="384048" y="2019300"/>
            <a:ext cx="3871752" cy="3680376"/>
          </a:xfrm>
          <a:prstGeom prst="rect">
            <a:avLst/>
          </a:prstGeom>
        </p:spPr>
      </p:pic>
      <p:pic>
        <p:nvPicPr>
          <p:cNvPr id="9" name="Content Placeholder 8" descr="Photo of a woman using an electronic health record system, screenshots of eClinicalWorks data entry screen and report screen. " title="Image showing various Health Record systems"/>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351554" y="2362200"/>
            <a:ext cx="3706594" cy="3296222"/>
          </a:xfrm>
          <a:prstGeom prst="rect">
            <a:avLst/>
          </a:prstGeom>
        </p:spPr>
      </p:pic>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13</a:t>
            </a:fld>
            <a:endParaRPr lang="en-US" sz="1100" dirty="0">
              <a:solidFill>
                <a:srgbClr val="898989"/>
              </a:solidFill>
              <a:latin typeface="Century Gothic" panose="020B0502020202020204" pitchFamily="34" charset="0"/>
            </a:endParaRPr>
          </a:p>
        </p:txBody>
      </p:sp>
      <p:sp>
        <p:nvSpPr>
          <p:cNvPr id="10" name="Text Placeholder 3"/>
          <p:cNvSpPr txBox="1">
            <a:spLocks/>
          </p:cNvSpPr>
          <p:nvPr/>
        </p:nvSpPr>
        <p:spPr bwMode="auto">
          <a:xfrm>
            <a:off x="338773" y="1600200"/>
            <a:ext cx="4156124"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lvl1pPr marL="0" indent="0" algn="l" rtl="0" eaLnBrk="1" fontAlgn="base" hangingPunct="1">
              <a:spcBef>
                <a:spcPct val="20000"/>
              </a:spcBef>
              <a:spcAft>
                <a:spcPct val="0"/>
              </a:spcAft>
              <a:buFont typeface="Arial" panose="020B0604020202020204" pitchFamily="34" charset="0"/>
              <a:buNone/>
              <a:defRPr sz="1200" kern="1200" baseline="0">
                <a:solidFill>
                  <a:schemeClr val="tx1"/>
                </a:solidFill>
                <a:latin typeface="+mn-lt"/>
                <a:ea typeface="+mn-ea"/>
                <a:cs typeface="+mn-cs"/>
              </a:defRPr>
            </a:lvl1pPr>
            <a:lvl2pPr marL="457200" indent="0" algn="l" rtl="0" eaLnBrk="1" fontAlgn="base" hangingPunct="1">
              <a:spcBef>
                <a:spcPct val="20000"/>
              </a:spcBef>
              <a:spcAft>
                <a:spcPct val="0"/>
              </a:spcAft>
              <a:buSzPct val="85000"/>
              <a:buFont typeface="Arial" panose="020B0604020202020204" pitchFamily="34" charset="0"/>
              <a:buNone/>
              <a:defRPr sz="1200" kern="1200">
                <a:solidFill>
                  <a:schemeClr val="tx1"/>
                </a:solidFill>
                <a:latin typeface="+mn-lt"/>
                <a:ea typeface="+mn-ea"/>
                <a:cs typeface="+mn-cs"/>
              </a:defRPr>
            </a:lvl2pPr>
            <a:lvl3pPr marL="914400" indent="0" algn="l" rtl="0" eaLnBrk="1" fontAlgn="base" hangingPunct="1">
              <a:spcBef>
                <a:spcPct val="20000"/>
              </a:spcBef>
              <a:spcAft>
                <a:spcPct val="0"/>
              </a:spcAft>
              <a:buSzPct val="80000"/>
              <a:buFont typeface="Courier New" panose="02070309020205020404" pitchFamily="49" charset="0"/>
              <a:buNone/>
              <a:defRPr sz="1200" kern="1200">
                <a:solidFill>
                  <a:schemeClr val="tx1"/>
                </a:solidFill>
                <a:latin typeface="+mn-lt"/>
                <a:ea typeface="+mn-ea"/>
                <a:cs typeface="+mn-cs"/>
              </a:defRPr>
            </a:lvl3pPr>
            <a:lvl4pPr marL="1371600" indent="0" algn="l" rtl="0" eaLnBrk="1" fontAlgn="base" hangingPunct="1">
              <a:spcBef>
                <a:spcPct val="20000"/>
              </a:spcBef>
              <a:spcAft>
                <a:spcPct val="0"/>
              </a:spcAft>
              <a:buSzPct val="120000"/>
              <a:buFont typeface="Wingdings" panose="05000000000000000000" pitchFamily="2" charset="2"/>
              <a:buNone/>
              <a:defRPr sz="1200" kern="1200">
                <a:solidFill>
                  <a:schemeClr val="tx1"/>
                </a:solidFill>
                <a:latin typeface="+mn-lt"/>
                <a:ea typeface="+mn-ea"/>
                <a:cs typeface="+mn-cs"/>
              </a:defRPr>
            </a:lvl4pPr>
            <a:lvl5pPr marL="1828800" indent="0" algn="l" rtl="0" eaLnBrk="1" fontAlgn="base" hangingPunct="1">
              <a:spcBef>
                <a:spcPct val="20000"/>
              </a:spcBef>
              <a:spcAft>
                <a:spcPct val="0"/>
              </a:spcAft>
              <a:buSzPct val="70000"/>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en-US" sz="2400" b="1" dirty="0">
                <a:latin typeface="Century Gothic" panose="020B0502020202020204" pitchFamily="34" charset="0"/>
                <a:ea typeface="Tahoma" charset="0"/>
                <a:cs typeface="Tahoma" charset="0"/>
              </a:rPr>
              <a:t>Health devices</a:t>
            </a:r>
          </a:p>
          <a:p>
            <a:endParaRPr lang="en-US" sz="2400" b="1" dirty="0">
              <a:latin typeface="Century Gothic" panose="020B0502020202020204" pitchFamily="34" charset="0"/>
            </a:endParaRPr>
          </a:p>
        </p:txBody>
      </p:sp>
      <p:sp>
        <p:nvSpPr>
          <p:cNvPr id="11" name="Text Placeholder 3"/>
          <p:cNvSpPr txBox="1">
            <a:spLocks/>
          </p:cNvSpPr>
          <p:nvPr/>
        </p:nvSpPr>
        <p:spPr bwMode="auto">
          <a:xfrm>
            <a:off x="5351554" y="1600200"/>
            <a:ext cx="4021046"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lvl1pPr marL="0" indent="0" algn="l" rtl="0" eaLnBrk="1" fontAlgn="base" hangingPunct="1">
              <a:spcBef>
                <a:spcPct val="20000"/>
              </a:spcBef>
              <a:spcAft>
                <a:spcPct val="0"/>
              </a:spcAft>
              <a:buFont typeface="Arial" panose="020B0604020202020204" pitchFamily="34" charset="0"/>
              <a:buNone/>
              <a:defRPr sz="1200" kern="1200" baseline="0">
                <a:solidFill>
                  <a:schemeClr val="tx1"/>
                </a:solidFill>
                <a:latin typeface="+mn-lt"/>
                <a:ea typeface="+mn-ea"/>
                <a:cs typeface="+mn-cs"/>
              </a:defRPr>
            </a:lvl1pPr>
            <a:lvl2pPr marL="457200" indent="0" algn="l" rtl="0" eaLnBrk="1" fontAlgn="base" hangingPunct="1">
              <a:spcBef>
                <a:spcPct val="20000"/>
              </a:spcBef>
              <a:spcAft>
                <a:spcPct val="0"/>
              </a:spcAft>
              <a:buSzPct val="85000"/>
              <a:buFont typeface="Arial" panose="020B0604020202020204" pitchFamily="34" charset="0"/>
              <a:buNone/>
              <a:defRPr sz="1200" kern="1200">
                <a:solidFill>
                  <a:schemeClr val="tx1"/>
                </a:solidFill>
                <a:latin typeface="+mn-lt"/>
                <a:ea typeface="+mn-ea"/>
                <a:cs typeface="+mn-cs"/>
              </a:defRPr>
            </a:lvl2pPr>
            <a:lvl3pPr marL="914400" indent="0" algn="l" rtl="0" eaLnBrk="1" fontAlgn="base" hangingPunct="1">
              <a:spcBef>
                <a:spcPct val="20000"/>
              </a:spcBef>
              <a:spcAft>
                <a:spcPct val="0"/>
              </a:spcAft>
              <a:buSzPct val="80000"/>
              <a:buFont typeface="Courier New" panose="02070309020205020404" pitchFamily="49" charset="0"/>
              <a:buNone/>
              <a:defRPr sz="1200" kern="1200">
                <a:solidFill>
                  <a:schemeClr val="tx1"/>
                </a:solidFill>
                <a:latin typeface="+mn-lt"/>
                <a:ea typeface="+mn-ea"/>
                <a:cs typeface="+mn-cs"/>
              </a:defRPr>
            </a:lvl3pPr>
            <a:lvl4pPr marL="1371600" indent="0" algn="l" rtl="0" eaLnBrk="1" fontAlgn="base" hangingPunct="1">
              <a:spcBef>
                <a:spcPct val="20000"/>
              </a:spcBef>
              <a:spcAft>
                <a:spcPct val="0"/>
              </a:spcAft>
              <a:buSzPct val="120000"/>
              <a:buFont typeface="Wingdings" panose="05000000000000000000" pitchFamily="2" charset="2"/>
              <a:buNone/>
              <a:defRPr sz="1200" kern="1200">
                <a:solidFill>
                  <a:schemeClr val="tx1"/>
                </a:solidFill>
                <a:latin typeface="+mn-lt"/>
                <a:ea typeface="+mn-ea"/>
                <a:cs typeface="+mn-cs"/>
              </a:defRPr>
            </a:lvl4pPr>
            <a:lvl5pPr marL="1828800" indent="0" algn="l" rtl="0" eaLnBrk="1" fontAlgn="base" hangingPunct="1">
              <a:spcBef>
                <a:spcPct val="20000"/>
              </a:spcBef>
              <a:spcAft>
                <a:spcPct val="0"/>
              </a:spcAft>
              <a:buSzPct val="70000"/>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ltLang="en-US" sz="2400" b="1" dirty="0">
                <a:latin typeface="Century Gothic" panose="020B0502020202020204" pitchFamily="34" charset="0"/>
                <a:ea typeface="Tahoma" charset="0"/>
                <a:cs typeface="Tahoma" charset="0"/>
              </a:rPr>
              <a:t>Electronic </a:t>
            </a:r>
            <a:br>
              <a:rPr lang="en-US" altLang="en-US" sz="2400" b="1" dirty="0">
                <a:latin typeface="Century Gothic" panose="020B0502020202020204" pitchFamily="34" charset="0"/>
                <a:ea typeface="Tahoma" charset="0"/>
                <a:cs typeface="Tahoma" charset="0"/>
              </a:rPr>
            </a:br>
            <a:r>
              <a:rPr lang="en-US" altLang="en-US" sz="2400" b="1" dirty="0">
                <a:latin typeface="Century Gothic" panose="020B0502020202020204" pitchFamily="34" charset="0"/>
                <a:ea typeface="Tahoma" charset="0"/>
                <a:cs typeface="Tahoma" charset="0"/>
              </a:rPr>
              <a:t>health record systems</a:t>
            </a:r>
          </a:p>
          <a:p>
            <a:pPr algn="ctr"/>
            <a:endParaRPr lang="en-US" sz="2400" b="1" dirty="0">
              <a:latin typeface="Century Gothic" panose="020B0502020202020204" pitchFamily="34" charset="0"/>
            </a:endParaRPr>
          </a:p>
        </p:txBody>
      </p:sp>
    </p:spTree>
    <p:extLst>
      <p:ext uri="{BB962C8B-B14F-4D97-AF65-F5344CB8AC3E}">
        <p14:creationId xmlns:p14="http://schemas.microsoft.com/office/powerpoint/2010/main" val="3004635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p>
        </p:txBody>
      </p:sp>
      <p:sp>
        <p:nvSpPr>
          <p:cNvPr id="30724"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901D5C29-AE4F-314D-92B1-12BAB90B4A7D}" type="slidenum">
              <a:rPr lang="en-US" altLang="en-US" sz="1100">
                <a:solidFill>
                  <a:srgbClr val="898989"/>
                </a:solidFill>
                <a:latin typeface="Century Gothic" panose="020B0502020202020204" pitchFamily="34" charset="0"/>
              </a:rPr>
              <a:pPr/>
              <a:t>14</a:t>
            </a:fld>
            <a:endParaRPr lang="en-US" altLang="en-US" sz="1100" dirty="0">
              <a:solidFill>
                <a:srgbClr val="898989"/>
              </a:solidFill>
              <a:latin typeface="Century Gothic" panose="020B0502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908628"/>
            <a:ext cx="7826963" cy="5205186"/>
          </a:xfrm>
          <a:prstGeom prst="rect">
            <a:avLst/>
          </a:prstGeom>
        </p:spPr>
      </p:pic>
    </p:spTree>
    <p:extLst>
      <p:ext uri="{BB962C8B-B14F-4D97-AF65-F5344CB8AC3E}">
        <p14:creationId xmlns:p14="http://schemas.microsoft.com/office/powerpoint/2010/main" val="2568679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latin typeface="Century Gothic" panose="020B0502020202020204" pitchFamily="34" charset="0"/>
                <a:ea typeface="Verdana" charset="0"/>
                <a:cs typeface="Verdana" charset="0"/>
              </a:rPr>
              <a:t>Transformative Nature of Technology</a:t>
            </a:r>
            <a:endParaRPr lang="en-US" dirty="0">
              <a:latin typeface="Century Gothic" panose="020B0502020202020204" pitchFamily="34" charset="0"/>
            </a:endParaRPr>
          </a:p>
        </p:txBody>
      </p:sp>
      <p:sp>
        <p:nvSpPr>
          <p:cNvPr id="3" name="Content Placeholder 2"/>
          <p:cNvSpPr>
            <a:spLocks noGrp="1"/>
          </p:cNvSpPr>
          <p:nvPr>
            <p:ph type="body" sz="quarter" idx="10"/>
          </p:nvPr>
        </p:nvSpPr>
        <p:spPr>
          <a:xfrm>
            <a:off x="384048" y="1600200"/>
            <a:ext cx="8305800" cy="2590800"/>
          </a:xfrm>
        </p:spPr>
        <p:txBody>
          <a:bodyPr/>
          <a:lstStyle/>
          <a:p>
            <a:pPr lvl="0">
              <a:lnSpc>
                <a:spcPct val="110000"/>
              </a:lnSpc>
              <a:spcAft>
                <a:spcPts val="1200"/>
              </a:spcAft>
            </a:pPr>
            <a:r>
              <a:rPr lang="en-US" dirty="0">
                <a:latin typeface="Century Gothic" panose="020B0502020202020204" pitchFamily="34" charset="0"/>
              </a:rPr>
              <a:t>Technologies have enormous social and cognitive impact</a:t>
            </a:r>
          </a:p>
          <a:p>
            <a:pPr>
              <a:lnSpc>
                <a:spcPct val="110000"/>
              </a:lnSpc>
              <a:spcAft>
                <a:spcPts val="1200"/>
              </a:spcAft>
            </a:pPr>
            <a:r>
              <a:rPr lang="en-US" dirty="0">
                <a:latin typeface="Century Gothic" panose="020B0502020202020204" pitchFamily="34" charset="0"/>
              </a:rPr>
              <a:t>Precipitates large-scale social changes</a:t>
            </a:r>
          </a:p>
          <a:p>
            <a:pPr lvl="0">
              <a:lnSpc>
                <a:spcPct val="110000"/>
              </a:lnSpc>
              <a:spcAft>
                <a:spcPts val="1200"/>
              </a:spcAft>
            </a:pPr>
            <a:r>
              <a:rPr lang="en-US" dirty="0">
                <a:latin typeface="Century Gothic" panose="020B0502020202020204" pitchFamily="34" charset="0"/>
              </a:rPr>
              <a:t>Technological changes have positive and negative consequences</a:t>
            </a:r>
          </a:p>
          <a:p>
            <a:pPr>
              <a:lnSpc>
                <a:spcPct val="110000"/>
              </a:lnSpc>
              <a:spcAft>
                <a:spcPts val="1200"/>
              </a:spcAft>
            </a:pPr>
            <a:endParaRPr lang="en-US" dirty="0">
              <a:latin typeface="Century Gothic" panose="020B0502020202020204" pitchFamily="34" charset="0"/>
            </a:endParaRPr>
          </a:p>
          <a:p>
            <a:pPr lvl="0">
              <a:lnSpc>
                <a:spcPct val="110000"/>
              </a:lnSpc>
              <a:spcAft>
                <a:spcPts val="1200"/>
              </a:spcAft>
            </a:pPr>
            <a:endParaRPr lang="en-US" dirty="0">
              <a:latin typeface="Century Gothic" panose="020B0502020202020204" pitchFamily="34" charset="0"/>
            </a:endParaRPr>
          </a:p>
          <a:p>
            <a:pPr>
              <a:lnSpc>
                <a:spcPct val="110000"/>
              </a:lnSpc>
              <a:spcAft>
                <a:spcPts val="1200"/>
              </a:spcAft>
            </a:pPr>
            <a:endParaRPr lang="en-US" dirty="0">
              <a:latin typeface="Century Gothic" panose="020B0502020202020204" pitchFamily="34" charset="0"/>
            </a:endParaRP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15</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400925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6"/>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Transformative Technologies</a:t>
            </a:r>
          </a:p>
        </p:txBody>
      </p:sp>
      <p:sp>
        <p:nvSpPr>
          <p:cNvPr id="34818" name="Text Placeholder 8"/>
          <p:cNvSpPr>
            <a:spLocks noGrp="1"/>
          </p:cNvSpPr>
          <p:nvPr>
            <p:ph type="body" sz="quarter" idx="10"/>
          </p:nvPr>
        </p:nvSpPr>
        <p:spPr bwMode="auto">
          <a:xfrm>
            <a:off x="342508" y="4476946"/>
            <a:ext cx="3956177"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latin typeface="Century Gothic" panose="020B0502020202020204" pitchFamily="34" charset="0"/>
                <a:ea typeface="Arial" charset="0"/>
                <a:cs typeface="Arial" charset="0"/>
              </a:rPr>
              <a:t>(</a:t>
            </a:r>
            <a:r>
              <a:rPr lang="en-US" altLang="en-US" sz="1600" dirty="0" err="1">
                <a:latin typeface="Century Gothic" panose="020B0502020202020204" pitchFamily="34" charset="0"/>
                <a:ea typeface="Arial" charset="0"/>
                <a:cs typeface="Arial" charset="0"/>
              </a:rPr>
              <a:t>Dulaunoy</a:t>
            </a:r>
            <a:r>
              <a:rPr lang="en-US" altLang="en-US" sz="1600" dirty="0">
                <a:latin typeface="Century Gothic" panose="020B0502020202020204" pitchFamily="34" charset="0"/>
                <a:ea typeface="Arial" charset="0"/>
                <a:cs typeface="Arial" charset="0"/>
              </a:rPr>
              <a:t>, 2007, </a:t>
            </a:r>
            <a:r>
              <a:rPr lang="en-US" sz="1600" dirty="0">
                <a:latin typeface="Century Gothic" panose="020B0502020202020204" pitchFamily="34" charset="0"/>
              </a:rPr>
              <a:t>CC BY-NC-SA 2.0)</a:t>
            </a:r>
          </a:p>
          <a:p>
            <a:pPr marL="0" indent="0">
              <a:buNone/>
            </a:pPr>
            <a:endParaRPr lang="en-US" altLang="en-US" sz="1600" dirty="0">
              <a:latin typeface="Century Gothic" panose="020B0502020202020204" pitchFamily="34" charset="0"/>
              <a:ea typeface="Arial" charset="0"/>
              <a:cs typeface="Arial" charset="0"/>
            </a:endParaRPr>
          </a:p>
        </p:txBody>
      </p:sp>
      <p:sp>
        <p:nvSpPr>
          <p:cNvPr id="4" name="Text Placeholder 3"/>
          <p:cNvSpPr>
            <a:spLocks noGrp="1"/>
          </p:cNvSpPr>
          <p:nvPr>
            <p:ph type="body" sz="quarter" idx="11"/>
          </p:nvPr>
        </p:nvSpPr>
        <p:spPr>
          <a:xfrm>
            <a:off x="5750817" y="6548821"/>
            <a:ext cx="4264152" cy="357098"/>
          </a:xfrm>
        </p:spPr>
        <p:txBody>
          <a:bodyPr/>
          <a:lstStyle/>
          <a:p>
            <a:r>
              <a:rPr lang="en-US" sz="1600" dirty="0">
                <a:solidFill>
                  <a:schemeClr val="tx1"/>
                </a:solidFill>
                <a:latin typeface="Century Gothic" panose="020B0502020202020204" pitchFamily="34" charset="0"/>
              </a:rPr>
              <a:t>(</a:t>
            </a:r>
            <a:r>
              <a:rPr lang="en-US" sz="1600" dirty="0" err="1">
                <a:solidFill>
                  <a:schemeClr val="tx1"/>
                </a:solidFill>
                <a:latin typeface="Century Gothic" panose="020B0502020202020204" pitchFamily="34" charset="0"/>
              </a:rPr>
              <a:t>Casonato</a:t>
            </a:r>
            <a:r>
              <a:rPr lang="en-US" sz="1600" dirty="0">
                <a:solidFill>
                  <a:schemeClr val="tx1"/>
                </a:solidFill>
                <a:latin typeface="Century Gothic" panose="020B0502020202020204" pitchFamily="34" charset="0"/>
              </a:rPr>
              <a:t>, 2008, CC BY-NC-SA 2.0)</a:t>
            </a:r>
          </a:p>
        </p:txBody>
      </p:sp>
      <p:pic>
        <p:nvPicPr>
          <p:cNvPr id="7" name="Content Placeholder 6" descr="Photo of an antique telephone in a museum display case. " title="Photo of an antique telephone in a museum display case. "/>
          <p:cNvPicPr>
            <a:picLocks noGrp="1" noChangeAspect="1"/>
          </p:cNvPicPr>
          <p:nvPr>
            <p:ph sz="quarter" idx="4294967295"/>
          </p:nvPr>
        </p:nvPicPr>
        <p:blipFill rotWithShape="1">
          <a:blip r:embed="rId3">
            <a:extLst>
              <a:ext uri="{28A0092B-C50C-407E-A947-70E740481C1C}">
                <a14:useLocalDpi xmlns:a14="http://schemas.microsoft.com/office/drawing/2010/main" val="0"/>
              </a:ext>
            </a:extLst>
          </a:blip>
          <a:srcRect t="21465" b="22394"/>
          <a:stretch/>
        </p:blipFill>
        <p:spPr>
          <a:xfrm>
            <a:off x="457200" y="1782918"/>
            <a:ext cx="4111625" cy="2590800"/>
          </a:xfrm>
          <a:prstGeom prst="rect">
            <a:avLst/>
          </a:prstGeom>
          <a:effectLst>
            <a:outerShdw blurRad="50800" dist="38100" dir="2700000" algn="tl" rotWithShape="0">
              <a:prstClr val="black">
                <a:alpha val="40000"/>
              </a:prstClr>
            </a:outerShdw>
          </a:effectLst>
        </p:spPr>
      </p:pic>
      <p:pic>
        <p:nvPicPr>
          <p:cNvPr id="8" name="Content Placeholder 7" descr="Image of a Elecrolux ad circa 1950" title="Image of a Elecrolux ad circa 1950"/>
          <p:cNvPicPr>
            <a:picLocks noGrp="1" noChangeAspect="1"/>
          </p:cNvPicPr>
          <p:nvPr>
            <p:ph sz="quarter" idx="4294967295"/>
          </p:nvPr>
        </p:nvPicPr>
        <p:blipFill rotWithShape="1">
          <a:blip r:embed="rId4">
            <a:extLst>
              <a:ext uri="{28A0092B-C50C-407E-A947-70E740481C1C}">
                <a14:useLocalDpi xmlns:a14="http://schemas.microsoft.com/office/drawing/2010/main" val="0"/>
              </a:ext>
            </a:extLst>
          </a:blip>
          <a:srcRect l="12661" r="10917"/>
          <a:stretch/>
        </p:blipFill>
        <p:spPr>
          <a:xfrm>
            <a:off x="5857748" y="1726575"/>
            <a:ext cx="3200400" cy="4691062"/>
          </a:xfrm>
          <a:prstGeom prst="rect">
            <a:avLst/>
          </a:prstGeom>
          <a:effectLst>
            <a:outerShdw blurRad="50800" dist="38100" dir="2700000" algn="tl" rotWithShape="0">
              <a:prstClr val="black">
                <a:alpha val="40000"/>
              </a:prstClr>
            </a:outerShdw>
          </a:effectLst>
        </p:spPr>
      </p:pic>
      <p:sp>
        <p:nvSpPr>
          <p:cNvPr id="34819"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9ECE9449-5A7C-2348-84E2-1C9C8F730C5E}" type="slidenum">
              <a:rPr lang="en-US" altLang="en-US" sz="1100">
                <a:solidFill>
                  <a:srgbClr val="898989"/>
                </a:solidFill>
                <a:latin typeface="Century Gothic" panose="020B0502020202020204" pitchFamily="34" charset="0"/>
              </a:rPr>
              <a:pPr/>
              <a:t>16</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768543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Modern Technologies</a:t>
            </a:r>
          </a:p>
        </p:txBody>
      </p:sp>
      <p:pic>
        <p:nvPicPr>
          <p:cNvPr id="36866" name="Content Placeholder 18" descr="Various smartphones, GPS navvigation systems with touchscreens, tablets and mp3 players" title="Various smartphones, GPS navvigation systems with touchscreens, tablets and mp3 players"/>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1620" b="11620"/>
          <a:stretch>
            <a:fillRect/>
          </a:stretch>
        </p:blipFill>
        <p:spPr bwMode="auto">
          <a:xfrm>
            <a:off x="384048" y="1676400"/>
            <a:ext cx="9051925" cy="5181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3C403910-F2A6-754F-B575-7A5FE68896FD}" type="slidenum">
              <a:rPr lang="en-US" altLang="en-US" sz="1100">
                <a:solidFill>
                  <a:srgbClr val="898989"/>
                </a:solidFill>
                <a:latin typeface="Century Gothic" panose="020B0502020202020204" pitchFamily="34" charset="0"/>
              </a:rPr>
              <a:pPr/>
              <a:t>17</a:t>
            </a:fld>
            <a:endParaRPr lang="en-US" altLang="en-US" sz="1100" dirty="0">
              <a:solidFill>
                <a:srgbClr val="898989"/>
              </a:solidFill>
              <a:latin typeface="Century Gothic" panose="020B0502020202020204" pitchFamily="34" charset="0"/>
            </a:endParaRPr>
          </a:p>
        </p:txBody>
      </p:sp>
      <p:sp>
        <p:nvSpPr>
          <p:cNvPr id="8" name="Text Placeholder 1"/>
          <p:cNvSpPr>
            <a:spLocks noGrp="1"/>
          </p:cNvSpPr>
          <p:nvPr>
            <p:ph type="body" sz="quarter" idx="10"/>
          </p:nvPr>
        </p:nvSpPr>
        <p:spPr bwMode="auto">
          <a:xfrm>
            <a:off x="270924" y="7123176"/>
            <a:ext cx="2435352"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latin typeface="Century Gothic" panose="020B0502020202020204" pitchFamily="34" charset="0"/>
                <a:ea typeface="Arial" charset="0"/>
                <a:cs typeface="Arial" charset="0"/>
              </a:rPr>
              <a:t>(CC BY-NC-SA 2.0)</a:t>
            </a:r>
          </a:p>
        </p:txBody>
      </p:sp>
    </p:spTree>
    <p:extLst>
      <p:ext uri="{BB962C8B-B14F-4D97-AF65-F5344CB8AC3E}">
        <p14:creationId xmlns:p14="http://schemas.microsoft.com/office/powerpoint/2010/main" val="1193483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Early Medical Technologies</a:t>
            </a:r>
          </a:p>
        </p:txBody>
      </p:sp>
      <p:pic>
        <p:nvPicPr>
          <p:cNvPr id="7" name="Picture Placeholder 6" descr="Image showing early medical technologies" title="Image showing early medical technologies"/>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3368" t="6873" r="2350" b="6873"/>
          <a:stretch/>
        </p:blipFill>
        <p:spPr>
          <a:xfrm>
            <a:off x="523747" y="1676400"/>
            <a:ext cx="8534401" cy="5181600"/>
          </a:xfrm>
          <a:prstGeom prst="rect">
            <a:avLst/>
          </a:prstGeom>
          <a:effectLst>
            <a:outerShdw blurRad="50800" dist="38100" dir="2700000" algn="tl" rotWithShape="0">
              <a:prstClr val="black">
                <a:alpha val="40000"/>
              </a:prstClr>
            </a:outerShdw>
          </a:effectLst>
        </p:spPr>
      </p:pic>
      <p:sp>
        <p:nvSpPr>
          <p:cNvPr id="3891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778BE7A0-9362-1B43-8ECA-8A0D73C5E978}" type="slidenum">
              <a:rPr lang="en-US" altLang="en-US" sz="1100">
                <a:solidFill>
                  <a:srgbClr val="898989"/>
                </a:solidFill>
                <a:latin typeface="Century Gothic" panose="020B0502020202020204" pitchFamily="34" charset="0"/>
              </a:rPr>
              <a:pPr/>
              <a:t>18</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a:xfrm>
            <a:off x="448331" y="7123176"/>
            <a:ext cx="5102352" cy="609600"/>
          </a:xfrm>
        </p:spPr>
        <p:txBody>
          <a:bodyPr/>
          <a:lstStyle/>
          <a:p>
            <a:pPr marL="0" indent="0">
              <a:spcAft>
                <a:spcPts val="0"/>
              </a:spcAft>
              <a:buNone/>
            </a:pPr>
            <a:r>
              <a:rPr lang="en-US" sz="1600" dirty="0">
                <a:latin typeface="Century Gothic" panose="020B0502020202020204" pitchFamily="34" charset="0"/>
              </a:rPr>
              <a:t>(Curious Expeditions, 2008, CC BY-NC-SA 2.0;</a:t>
            </a:r>
          </a:p>
          <a:p>
            <a:pPr marL="0" indent="0">
              <a:spcAft>
                <a:spcPts val="0"/>
              </a:spcAft>
              <a:buNone/>
            </a:pPr>
            <a:r>
              <a:rPr lang="en-US" sz="1600" dirty="0">
                <a:latin typeface="Century Gothic" panose="020B0502020202020204" pitchFamily="34" charset="0"/>
              </a:rPr>
              <a:t>Emmalouise99, 2007, CC BY-NC-SA 2.0)</a:t>
            </a:r>
          </a:p>
          <a:p>
            <a:endParaRPr lang="en-US" dirty="0">
              <a:latin typeface="Century Gothic" panose="020B0502020202020204" pitchFamily="34" charset="0"/>
            </a:endParaRPr>
          </a:p>
        </p:txBody>
      </p:sp>
    </p:spTree>
    <p:extLst>
      <p:ext uri="{BB962C8B-B14F-4D97-AF65-F5344CB8AC3E}">
        <p14:creationId xmlns:p14="http://schemas.microsoft.com/office/powerpoint/2010/main" val="891766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latin typeface="Century Gothic" panose="020B0502020202020204" pitchFamily="34" charset="0"/>
              </a:rPr>
              <a:t>What is usability?</a:t>
            </a:r>
          </a:p>
        </p:txBody>
      </p:sp>
      <p:sp>
        <p:nvSpPr>
          <p:cNvPr id="3" name="Content Placeholder 2"/>
          <p:cNvSpPr>
            <a:spLocks noGrp="1"/>
          </p:cNvSpPr>
          <p:nvPr>
            <p:ph type="body" sz="quarter" idx="10"/>
          </p:nvPr>
        </p:nvSpPr>
        <p:spPr>
          <a:xfrm>
            <a:off x="411543" y="1600200"/>
            <a:ext cx="8305800" cy="4800600"/>
          </a:xfrm>
        </p:spPr>
        <p:txBody>
          <a:bodyPr/>
          <a:lstStyle/>
          <a:p>
            <a:pPr>
              <a:lnSpc>
                <a:spcPct val="110000"/>
              </a:lnSpc>
              <a:spcAft>
                <a:spcPts val="0"/>
              </a:spcAft>
            </a:pPr>
            <a:r>
              <a:rPr lang="en-US" b="1" dirty="0">
                <a:ea typeface="Arial" charset="0"/>
                <a:cs typeface="Arial" pitchFamily="34" charset="0"/>
              </a:rPr>
              <a:t>Usability </a:t>
            </a:r>
            <a:r>
              <a:rPr lang="en-US" dirty="0">
                <a:ea typeface="Arial" charset="0"/>
                <a:cs typeface="Arial" pitchFamily="34" charset="0"/>
              </a:rPr>
              <a:t>means how </a:t>
            </a:r>
            <a:r>
              <a:rPr lang="en-US" b="1" dirty="0">
                <a:ea typeface="Arial" charset="0"/>
                <a:cs typeface="Arial" pitchFamily="34" charset="0"/>
              </a:rPr>
              <a:t>useful, usable, </a:t>
            </a:r>
            <a:r>
              <a:rPr lang="en-US" dirty="0">
                <a:ea typeface="Arial" charset="0"/>
                <a:cs typeface="Arial" pitchFamily="34" charset="0"/>
              </a:rPr>
              <a:t>and </a:t>
            </a:r>
            <a:r>
              <a:rPr lang="en-US" b="1" dirty="0">
                <a:ea typeface="Arial" charset="0"/>
                <a:cs typeface="Arial" pitchFamily="34" charset="0"/>
              </a:rPr>
              <a:t>satisfying</a:t>
            </a:r>
            <a:r>
              <a:rPr lang="en-US" dirty="0">
                <a:ea typeface="Arial" charset="0"/>
                <a:cs typeface="Arial" pitchFamily="34" charset="0"/>
              </a:rPr>
              <a:t> a system is for the intended users to accomplish goals in the work domain by performing certain sequences of tasks </a:t>
            </a:r>
          </a:p>
          <a:p>
            <a:pPr marL="339725" indent="0">
              <a:spcAft>
                <a:spcPts val="1760"/>
              </a:spcAft>
              <a:buNone/>
            </a:pPr>
            <a:r>
              <a:rPr lang="en-US" sz="1600" dirty="0">
                <a:ea typeface="Arial" charset="0"/>
                <a:cs typeface="Arial" pitchFamily="34" charset="0"/>
              </a:rPr>
              <a:t>(Zhang &amp; Walji, 2011)</a:t>
            </a:r>
            <a:endParaRPr lang="en-US" sz="1600" dirty="0"/>
          </a:p>
          <a:p>
            <a:pPr>
              <a:lnSpc>
                <a:spcPct val="110000"/>
              </a:lnSpc>
            </a:pPr>
            <a:r>
              <a:rPr lang="en-US" dirty="0"/>
              <a:t>“Usability” has three subcomponents:</a:t>
            </a:r>
          </a:p>
          <a:p>
            <a:pPr lvl="1">
              <a:lnSpc>
                <a:spcPct val="110000"/>
              </a:lnSpc>
            </a:pPr>
            <a:r>
              <a:rPr lang="en-US" dirty="0">
                <a:ea typeface="Arial" charset="0"/>
                <a:cs typeface="Arial" pitchFamily="34" charset="0"/>
              </a:rPr>
              <a:t>Learnability </a:t>
            </a:r>
          </a:p>
          <a:p>
            <a:pPr lvl="1">
              <a:lnSpc>
                <a:spcPct val="110000"/>
              </a:lnSpc>
            </a:pPr>
            <a:r>
              <a:rPr lang="en-US" dirty="0">
                <a:ea typeface="Arial" charset="0"/>
                <a:cs typeface="Arial" pitchFamily="34" charset="0"/>
              </a:rPr>
              <a:t>Efficiency </a:t>
            </a:r>
          </a:p>
          <a:p>
            <a:pPr lvl="1">
              <a:lnSpc>
                <a:spcPct val="110000"/>
              </a:lnSpc>
            </a:pPr>
            <a:r>
              <a:rPr lang="en-US" dirty="0">
                <a:ea typeface="Arial" charset="0"/>
                <a:cs typeface="Arial" pitchFamily="34" charset="0"/>
              </a:rPr>
              <a:t>Error tolerance </a:t>
            </a:r>
          </a:p>
          <a:p>
            <a:pPr marL="339725" lvl="1" indent="0">
              <a:buNone/>
            </a:pPr>
            <a:r>
              <a:rPr lang="en-US" sz="1600" dirty="0"/>
              <a:t>(National Center for Cognitive Informatics and Decision Making, n.d.)</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5315404B-BB9E-404D-B522-9535783BF08D}" type="slidenum">
              <a:rPr lang="en-US" altLang="en-US" sz="1100">
                <a:solidFill>
                  <a:srgbClr val="898989"/>
                </a:solidFill>
                <a:latin typeface="Century Gothic" panose="020B0502020202020204" pitchFamily="34" charset="0"/>
              </a:rPr>
              <a:pPr/>
              <a:t>19</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793691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bwMode="auto">
          <a:xfrm>
            <a:off x="384048" y="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 </a:t>
            </a:r>
            <a:br>
              <a:rPr lang="en-US" altLang="en-US" dirty="0">
                <a:latin typeface="Century Gothic" panose="020B0502020202020204" pitchFamily="34" charset="0"/>
                <a:ea typeface="Verdana" charset="0"/>
                <a:cs typeface="Verdana" charset="0"/>
              </a:rPr>
            </a:br>
            <a:r>
              <a:rPr lang="en-US" altLang="en-US" dirty="0">
                <a:latin typeface="Century Gothic" panose="020B0502020202020204" pitchFamily="34" charset="0"/>
                <a:ea typeface="Verdana" charset="0"/>
                <a:cs typeface="Verdana" charset="0"/>
              </a:rPr>
              <a:t>Studies of Technology</a:t>
            </a:r>
            <a:endParaRPr lang="en-US" altLang="en-US" sz="2400" b="0" dirty="0">
              <a:solidFill>
                <a:srgbClr val="1E1860"/>
              </a:solidFill>
              <a:latin typeface="Century Gothic" panose="020B0502020202020204" pitchFamily="34" charset="0"/>
              <a:ea typeface="Verdana" charset="0"/>
              <a:cs typeface="Verdana" charset="0"/>
            </a:endParaRPr>
          </a:p>
        </p:txBody>
      </p:sp>
      <p:sp>
        <p:nvSpPr>
          <p:cNvPr id="26627" name="Text Placeholder 3"/>
          <p:cNvSpPr>
            <a:spLocks noGrp="1"/>
          </p:cNvSpPr>
          <p:nvPr>
            <p:ph type="body" sz="quarter" idx="10"/>
          </p:nvPr>
        </p:nvSpPr>
        <p:spPr bwMode="auto">
          <a:xfrm>
            <a:off x="384048" y="2133600"/>
            <a:ext cx="8305800" cy="4419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0000"/>
              </a:lnSpc>
            </a:pPr>
            <a:r>
              <a:rPr lang="en-US" altLang="en-US" dirty="0">
                <a:latin typeface="Century Gothic" panose="020B0502020202020204" pitchFamily="34" charset="0"/>
              </a:rPr>
              <a:t>Explain the importance of technology in health </a:t>
            </a:r>
          </a:p>
          <a:p>
            <a:pPr>
              <a:lnSpc>
                <a:spcPct val="110000"/>
              </a:lnSpc>
            </a:pPr>
            <a:r>
              <a:rPr lang="en-US" altLang="en-US" dirty="0">
                <a:latin typeface="Century Gothic" panose="020B0502020202020204" pitchFamily="34" charset="0"/>
              </a:rPr>
              <a:t>Describe the contributions of </a:t>
            </a:r>
            <a:r>
              <a:rPr lang="en-US" altLang="en-US" dirty="0"/>
              <a:t>h</a:t>
            </a:r>
            <a:r>
              <a:rPr lang="en-US" altLang="en-US" dirty="0">
                <a:latin typeface="Century Gothic" panose="020B0502020202020204" pitchFamily="34" charset="0"/>
              </a:rPr>
              <a:t>uman-computer </a:t>
            </a:r>
            <a:r>
              <a:rPr lang="en-US" altLang="en-US" dirty="0"/>
              <a:t>i</a:t>
            </a:r>
            <a:r>
              <a:rPr lang="en-US" altLang="en-US" dirty="0">
                <a:latin typeface="Century Gothic" panose="020B0502020202020204" pitchFamily="34" charset="0"/>
              </a:rPr>
              <a:t>nteraction (HCI) to the health field</a:t>
            </a:r>
          </a:p>
          <a:p>
            <a:pPr>
              <a:lnSpc>
                <a:spcPct val="110000"/>
              </a:lnSpc>
            </a:pPr>
            <a:r>
              <a:rPr lang="en-US" altLang="en-US" dirty="0">
                <a:latin typeface="Century Gothic" panose="020B0502020202020204" pitchFamily="34" charset="0"/>
              </a:rPr>
              <a:t>Define the concept of system usability</a:t>
            </a:r>
          </a:p>
          <a:p>
            <a:pPr>
              <a:lnSpc>
                <a:spcPct val="110000"/>
              </a:lnSpc>
            </a:pPr>
            <a:r>
              <a:rPr lang="en-US" dirty="0">
                <a:latin typeface="Century Gothic" panose="020B0502020202020204" pitchFamily="34" charset="0"/>
              </a:rPr>
              <a:t>Distinguish between human factors and HCI as they apply to usability </a:t>
            </a:r>
          </a:p>
          <a:p>
            <a:pPr>
              <a:lnSpc>
                <a:spcPct val="110000"/>
              </a:lnSpc>
            </a:pPr>
            <a:r>
              <a:rPr lang="en-US" dirty="0">
                <a:latin typeface="Century Gothic" panose="020B0502020202020204" pitchFamily="34" charset="0"/>
              </a:rPr>
              <a:t>Explain how cognitive, physical, and organizational ergonomics can be applied to human factors engineering</a:t>
            </a:r>
            <a:endParaRPr lang="en-US" altLang="en-US" dirty="0">
              <a:latin typeface="Century Gothic" panose="020B0502020202020204" pitchFamily="34" charset="0"/>
            </a:endParaRPr>
          </a:p>
        </p:txBody>
      </p:sp>
      <p:sp>
        <p:nvSpPr>
          <p:cNvPr id="26626"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6B09B311-5794-7248-974A-AEC2DF9D53D5}" type="slidenum">
              <a:rPr lang="en-US" altLang="en-US" sz="1100">
                <a:solidFill>
                  <a:srgbClr val="898989"/>
                </a:solidFill>
                <a:latin typeface="Century Gothic" panose="020B0502020202020204" pitchFamily="34" charset="0"/>
              </a:rPr>
              <a:pPr/>
              <a:t>2</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Objectives—Lecture A</a:t>
            </a:r>
          </a:p>
        </p:txBody>
      </p:sp>
    </p:spTree>
    <p:extLst>
      <p:ext uri="{BB962C8B-B14F-4D97-AF65-F5344CB8AC3E}">
        <p14:creationId xmlns:p14="http://schemas.microsoft.com/office/powerpoint/2010/main" val="1305598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latin typeface="Century Gothic" panose="020B0502020202020204" pitchFamily="34" charset="0"/>
                <a:ea typeface="Verdana" charset="0"/>
                <a:cs typeface="Verdana" charset="0"/>
              </a:rPr>
              <a:t>Usability Principles</a:t>
            </a:r>
            <a:endParaRPr lang="en-US" dirty="0">
              <a:latin typeface="Century Gothic" panose="020B0502020202020204" pitchFamily="34" charset="0"/>
            </a:endParaRPr>
          </a:p>
        </p:txBody>
      </p:sp>
      <p:sp>
        <p:nvSpPr>
          <p:cNvPr id="4" name="Text Placeholder 3"/>
          <p:cNvSpPr>
            <a:spLocks noGrp="1"/>
          </p:cNvSpPr>
          <p:nvPr>
            <p:ph type="body" sz="quarter" idx="10"/>
          </p:nvPr>
        </p:nvSpPr>
        <p:spPr>
          <a:xfrm>
            <a:off x="467410" y="7123177"/>
            <a:ext cx="7990789" cy="344424"/>
          </a:xfrm>
        </p:spPr>
        <p:txBody>
          <a:bodyPr/>
          <a:lstStyle/>
          <a:p>
            <a:pPr marL="0" indent="0">
              <a:buNone/>
            </a:pPr>
            <a:r>
              <a:rPr lang="en-US" sz="1600" dirty="0">
                <a:latin typeface="Century Gothic" panose="020B0502020202020204" pitchFamily="34" charset="0"/>
              </a:rPr>
              <a:t>(Nielsen, n.d.)</a:t>
            </a:r>
          </a:p>
          <a:p>
            <a:endParaRPr lang="en-US" dirty="0">
              <a:latin typeface="Century Gothic" panose="020B0502020202020204" pitchFamily="34" charset="0"/>
            </a:endParaRPr>
          </a:p>
        </p:txBody>
      </p:sp>
      <p:sp>
        <p:nvSpPr>
          <p:cNvPr id="3" name="Content Placeholder 2"/>
          <p:cNvSpPr>
            <a:spLocks noGrp="1"/>
          </p:cNvSpPr>
          <p:nvPr>
            <p:ph type="body" sz="quarter" idx="11"/>
          </p:nvPr>
        </p:nvSpPr>
        <p:spPr>
          <a:xfrm>
            <a:off x="457200" y="1600200"/>
            <a:ext cx="4495800" cy="3657600"/>
          </a:xfrm>
        </p:spPr>
        <p:txBody>
          <a:bodyPr/>
          <a:lstStyle/>
          <a:p>
            <a:pPr marL="342900" indent="-342900" fontAlgn="t">
              <a:lnSpc>
                <a:spcPct val="110000"/>
              </a:lnSpc>
              <a:spcAft>
                <a:spcPts val="600"/>
              </a:spcAft>
              <a:buFont typeface="Arial" panose="020B0604020202020204" pitchFamily="34" charset="0"/>
              <a:buChar char="•"/>
            </a:pPr>
            <a:r>
              <a:rPr lang="en-US" dirty="0">
                <a:solidFill>
                  <a:schemeClr val="tx1"/>
                </a:solidFill>
                <a:latin typeface="Century Gothic" panose="020B0502020202020204" pitchFamily="34" charset="0"/>
              </a:rPr>
              <a:t>Visibility of system status</a:t>
            </a:r>
          </a:p>
          <a:p>
            <a:pPr marL="342900" indent="-342900" fontAlgn="t">
              <a:lnSpc>
                <a:spcPct val="110000"/>
              </a:lnSpc>
              <a:spcAft>
                <a:spcPts val="600"/>
              </a:spcAft>
              <a:buFont typeface="Arial" panose="020B0604020202020204" pitchFamily="34" charset="0"/>
              <a:buChar char="•"/>
            </a:pPr>
            <a:r>
              <a:rPr lang="en-US" dirty="0">
                <a:solidFill>
                  <a:schemeClr val="tx1"/>
                </a:solidFill>
                <a:latin typeface="Century Gothic" panose="020B0502020202020204" pitchFamily="34" charset="0"/>
              </a:rPr>
              <a:t>Match between the system and the real world</a:t>
            </a:r>
          </a:p>
          <a:p>
            <a:pPr marL="342900" indent="-342900" fontAlgn="t">
              <a:lnSpc>
                <a:spcPct val="110000"/>
              </a:lnSpc>
              <a:spcAft>
                <a:spcPts val="600"/>
              </a:spcAft>
              <a:buFont typeface="Arial" panose="020B0604020202020204" pitchFamily="34" charset="0"/>
              <a:buChar char="•"/>
            </a:pPr>
            <a:r>
              <a:rPr lang="en-US" dirty="0">
                <a:solidFill>
                  <a:schemeClr val="tx1"/>
                </a:solidFill>
                <a:latin typeface="Century Gothic" panose="020B0502020202020204" pitchFamily="34" charset="0"/>
              </a:rPr>
              <a:t>User control and freedom</a:t>
            </a:r>
          </a:p>
          <a:p>
            <a:pPr marL="342900" indent="-342900" fontAlgn="t">
              <a:lnSpc>
                <a:spcPct val="110000"/>
              </a:lnSpc>
              <a:spcAft>
                <a:spcPts val="600"/>
              </a:spcAft>
              <a:buFont typeface="Arial" panose="020B0604020202020204" pitchFamily="34" charset="0"/>
              <a:buChar char="•"/>
            </a:pPr>
            <a:r>
              <a:rPr lang="en-US" dirty="0">
                <a:solidFill>
                  <a:schemeClr val="tx1"/>
                </a:solidFill>
                <a:latin typeface="Century Gothic" panose="020B0502020202020204" pitchFamily="34" charset="0"/>
              </a:rPr>
              <a:t>Consistency and standards</a:t>
            </a:r>
          </a:p>
          <a:p>
            <a:pPr marL="342900" indent="-342900" fontAlgn="t">
              <a:lnSpc>
                <a:spcPct val="110000"/>
              </a:lnSpc>
              <a:spcAft>
                <a:spcPts val="600"/>
              </a:spcAft>
              <a:buFont typeface="Arial" panose="020B0604020202020204" pitchFamily="34" charset="0"/>
              <a:buChar char="•"/>
            </a:pPr>
            <a:r>
              <a:rPr lang="en-US" dirty="0">
                <a:solidFill>
                  <a:schemeClr val="tx1"/>
                </a:solidFill>
                <a:latin typeface="Century Gothic" panose="020B0502020202020204" pitchFamily="34" charset="0"/>
              </a:rPr>
              <a:t>Error prevention</a:t>
            </a:r>
          </a:p>
          <a:p>
            <a:pPr>
              <a:lnSpc>
                <a:spcPct val="110000"/>
              </a:lnSpc>
            </a:pPr>
            <a:endParaRPr lang="en-US" dirty="0">
              <a:solidFill>
                <a:schemeClr val="tx1"/>
              </a:solidFill>
              <a:latin typeface="Century Gothic" panose="020B0502020202020204" pitchFamily="34" charset="0"/>
            </a:endParaRPr>
          </a:p>
        </p:txBody>
      </p:sp>
      <p:sp>
        <p:nvSpPr>
          <p:cNvPr id="5" name="Content Placeholder 4"/>
          <p:cNvSpPr>
            <a:spLocks noGrp="1"/>
          </p:cNvSpPr>
          <p:nvPr>
            <p:ph sz="quarter" idx="4294967295"/>
          </p:nvPr>
        </p:nvSpPr>
        <p:spPr>
          <a:xfrm>
            <a:off x="5334001" y="1600201"/>
            <a:ext cx="4164012" cy="4724399"/>
          </a:xfrm>
          <a:prstGeom prst="rect">
            <a:avLst/>
          </a:prstGeom>
        </p:spPr>
        <p:txBody>
          <a:bodyPr/>
          <a:lstStyle/>
          <a:p>
            <a:pPr marL="342900" indent="-342900" fontAlgn="t">
              <a:lnSpc>
                <a:spcPct val="110000"/>
              </a:lnSpc>
              <a:spcAft>
                <a:spcPts val="600"/>
              </a:spcAft>
              <a:buFont typeface="Arial" panose="020B0604020202020204" pitchFamily="34" charset="0"/>
              <a:buChar char="•"/>
            </a:pPr>
            <a:r>
              <a:rPr lang="en-US" sz="2400" dirty="0">
                <a:solidFill>
                  <a:schemeClr val="tx1"/>
                </a:solidFill>
                <a:latin typeface="Century Gothic" panose="020B0502020202020204" pitchFamily="34" charset="0"/>
              </a:rPr>
              <a:t>Recognition rather than recall</a:t>
            </a:r>
          </a:p>
          <a:p>
            <a:pPr marL="342900" indent="-342900" fontAlgn="t">
              <a:lnSpc>
                <a:spcPct val="110000"/>
              </a:lnSpc>
              <a:spcAft>
                <a:spcPts val="600"/>
              </a:spcAft>
              <a:buFont typeface="Arial" panose="020B0604020202020204" pitchFamily="34" charset="0"/>
              <a:buChar char="•"/>
            </a:pPr>
            <a:r>
              <a:rPr lang="en-US" sz="2400" dirty="0">
                <a:solidFill>
                  <a:schemeClr val="tx1"/>
                </a:solidFill>
                <a:latin typeface="Century Gothic" panose="020B0502020202020204" pitchFamily="34" charset="0"/>
              </a:rPr>
              <a:t>Flexibility and efficiency of use</a:t>
            </a:r>
          </a:p>
          <a:p>
            <a:pPr marL="342900" indent="-342900" fontAlgn="t">
              <a:lnSpc>
                <a:spcPct val="110000"/>
              </a:lnSpc>
              <a:spcAft>
                <a:spcPts val="600"/>
              </a:spcAft>
              <a:buFont typeface="Arial" panose="020B0604020202020204" pitchFamily="34" charset="0"/>
              <a:buChar char="•"/>
            </a:pPr>
            <a:r>
              <a:rPr lang="en-US" sz="2400" dirty="0">
                <a:solidFill>
                  <a:schemeClr val="tx1"/>
                </a:solidFill>
                <a:latin typeface="Century Gothic" panose="020B0502020202020204" pitchFamily="34" charset="0"/>
              </a:rPr>
              <a:t>Aesthetic and minimalist design</a:t>
            </a:r>
          </a:p>
          <a:p>
            <a:pPr marL="342900" indent="-342900" fontAlgn="t">
              <a:lnSpc>
                <a:spcPct val="110000"/>
              </a:lnSpc>
              <a:spcAft>
                <a:spcPts val="600"/>
              </a:spcAft>
              <a:buFont typeface="Arial" panose="020B0604020202020204" pitchFamily="34" charset="0"/>
              <a:buChar char="•"/>
            </a:pPr>
            <a:r>
              <a:rPr lang="en-US" sz="2400" dirty="0">
                <a:solidFill>
                  <a:schemeClr val="tx1"/>
                </a:solidFill>
                <a:latin typeface="Century Gothic" panose="020B0502020202020204" pitchFamily="34" charset="0"/>
              </a:rPr>
              <a:t>Help users recognize, diagnose, and recover from errors</a:t>
            </a:r>
          </a:p>
          <a:p>
            <a:pPr marL="342900" indent="-342900" fontAlgn="t">
              <a:lnSpc>
                <a:spcPct val="110000"/>
              </a:lnSpc>
              <a:spcAft>
                <a:spcPts val="600"/>
              </a:spcAft>
              <a:buFont typeface="Arial" panose="020B0604020202020204" pitchFamily="34" charset="0"/>
              <a:buChar char="•"/>
            </a:pPr>
            <a:r>
              <a:rPr lang="en-US" sz="2400" dirty="0">
                <a:solidFill>
                  <a:schemeClr val="tx1"/>
                </a:solidFill>
                <a:latin typeface="Century Gothic" panose="020B0502020202020204" pitchFamily="34" charset="0"/>
              </a:rPr>
              <a:t>Help and documentation</a:t>
            </a:r>
          </a:p>
          <a:p>
            <a:pPr>
              <a:lnSpc>
                <a:spcPct val="110000"/>
              </a:lnSpc>
            </a:pPr>
            <a:endParaRPr lang="en-US" sz="2400" dirty="0">
              <a:solidFill>
                <a:schemeClr val="tx1"/>
              </a:solidFill>
              <a:latin typeface="Century Gothic" panose="020B0502020202020204" pitchFamily="34" charset="0"/>
            </a:endParaRP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20</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8339414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21690"/>
            <a:ext cx="8674100" cy="545110"/>
          </a:xfrm>
        </p:spPr>
        <p:txBody>
          <a:bodyPr/>
          <a:lstStyle/>
          <a:p>
            <a:r>
              <a:rPr lang="en-US" altLang="en-US" dirty="0">
                <a:latin typeface="Century Gothic" panose="020B0502020202020204" pitchFamily="34" charset="0"/>
                <a:ea typeface="Verdana" charset="0"/>
                <a:cs typeface="Verdana" charset="0"/>
              </a:rPr>
              <a:t>HCI and Human Factors</a:t>
            </a:r>
            <a:endParaRPr lang="en-US" dirty="0">
              <a:latin typeface="Century Gothic" panose="020B0502020202020204" pitchFamily="34" charset="0"/>
            </a:endParaRPr>
          </a:p>
        </p:txBody>
      </p:sp>
      <p:sp>
        <p:nvSpPr>
          <p:cNvPr id="3" name="Content Placeholder 2"/>
          <p:cNvSpPr>
            <a:spLocks noGrp="1"/>
          </p:cNvSpPr>
          <p:nvPr>
            <p:ph type="body" sz="quarter" idx="10"/>
          </p:nvPr>
        </p:nvSpPr>
        <p:spPr>
          <a:xfrm>
            <a:off x="384048" y="1600200"/>
            <a:ext cx="8305800" cy="4267200"/>
          </a:xfrm>
        </p:spPr>
        <p:txBody>
          <a:bodyPr/>
          <a:lstStyle/>
          <a:p>
            <a:pPr lvl="0">
              <a:lnSpc>
                <a:spcPct val="110000"/>
              </a:lnSpc>
            </a:pPr>
            <a:r>
              <a:rPr lang="en-US" dirty="0">
                <a:latin typeface="Century Gothic" panose="020B0502020202020204" pitchFamily="34" charset="0"/>
              </a:rPr>
              <a:t>Basic and </a:t>
            </a:r>
            <a:r>
              <a:rPr lang="en-US" dirty="0"/>
              <a:t>a</a:t>
            </a:r>
            <a:r>
              <a:rPr lang="en-US" dirty="0">
                <a:latin typeface="Century Gothic" panose="020B0502020202020204" pitchFamily="34" charset="0"/>
              </a:rPr>
              <a:t>pplied </a:t>
            </a:r>
            <a:r>
              <a:rPr lang="en-US" dirty="0"/>
              <a:t>d</a:t>
            </a:r>
            <a:r>
              <a:rPr lang="en-US" dirty="0">
                <a:latin typeface="Century Gothic" panose="020B0502020202020204" pitchFamily="34" charset="0"/>
              </a:rPr>
              <a:t>iscipline</a:t>
            </a:r>
          </a:p>
          <a:p>
            <a:pPr marL="744538" indent="-404813">
              <a:lnSpc>
                <a:spcPct val="110000"/>
              </a:lnSpc>
              <a:buFont typeface="Courier New" panose="02070309020205020404" pitchFamily="49" charset="0"/>
              <a:buChar char="o"/>
            </a:pPr>
            <a:r>
              <a:rPr lang="en-US" dirty="0">
                <a:latin typeface="Century Gothic" panose="020B0502020202020204" pitchFamily="34" charset="0"/>
              </a:rPr>
              <a:t>Study of people using computers to work</a:t>
            </a:r>
          </a:p>
          <a:p>
            <a:pPr marL="744538" indent="-404813">
              <a:lnSpc>
                <a:spcPct val="110000"/>
              </a:lnSpc>
              <a:buFont typeface="Courier New" panose="02070309020205020404" pitchFamily="49" charset="0"/>
              <a:buChar char="o"/>
            </a:pPr>
            <a:r>
              <a:rPr lang="en-US" dirty="0">
                <a:latin typeface="Century Gothic" panose="020B0502020202020204" pitchFamily="34" charset="0"/>
              </a:rPr>
              <a:t>People, systems, tasks</a:t>
            </a:r>
          </a:p>
          <a:p>
            <a:pPr lvl="0">
              <a:lnSpc>
                <a:spcPct val="110000"/>
              </a:lnSpc>
            </a:pPr>
            <a:r>
              <a:rPr lang="en-US" dirty="0">
                <a:latin typeface="Century Gothic" panose="020B0502020202020204" pitchFamily="34" charset="0"/>
              </a:rPr>
              <a:t>Ergonomics and </a:t>
            </a:r>
            <a:r>
              <a:rPr lang="en-US" dirty="0"/>
              <a:t>h</a:t>
            </a:r>
            <a:r>
              <a:rPr lang="en-US" dirty="0">
                <a:latin typeface="Century Gothic" panose="020B0502020202020204" pitchFamily="34" charset="0"/>
              </a:rPr>
              <a:t>uman </a:t>
            </a:r>
            <a:r>
              <a:rPr lang="en-US" dirty="0"/>
              <a:t>f</a:t>
            </a:r>
            <a:r>
              <a:rPr lang="en-US" dirty="0">
                <a:latin typeface="Century Gothic" panose="020B0502020202020204" pitchFamily="34" charset="0"/>
              </a:rPr>
              <a:t>actors</a:t>
            </a:r>
          </a:p>
          <a:p>
            <a:pPr marL="744538" indent="-404813">
              <a:lnSpc>
                <a:spcPct val="110000"/>
              </a:lnSpc>
              <a:buFont typeface="Courier New" panose="02070309020205020404" pitchFamily="49" charset="0"/>
              <a:buChar char="o"/>
            </a:pPr>
            <a:r>
              <a:rPr lang="en-US" dirty="0">
                <a:latin typeface="Century Gothic" panose="020B0502020202020204" pitchFamily="34" charset="0"/>
              </a:rPr>
              <a:t>User performance in context of any system</a:t>
            </a:r>
          </a:p>
          <a:p>
            <a:pPr marL="744538" indent="-404813">
              <a:lnSpc>
                <a:spcPct val="110000"/>
              </a:lnSpc>
              <a:buFont typeface="Courier New" panose="02070309020205020404" pitchFamily="49" charset="0"/>
              <a:buChar char="o"/>
            </a:pPr>
            <a:r>
              <a:rPr lang="en-US" dirty="0">
                <a:latin typeface="Century Gothic" panose="020B0502020202020204" pitchFamily="34" charset="0"/>
              </a:rPr>
              <a:t>Computer, mechanical, or manual</a:t>
            </a:r>
          </a:p>
          <a:p>
            <a:pPr lvl="0">
              <a:lnSpc>
                <a:spcPct val="110000"/>
              </a:lnSpc>
            </a:pPr>
            <a:r>
              <a:rPr lang="en-US" dirty="0">
                <a:latin typeface="Century Gothic" panose="020B0502020202020204" pitchFamily="34" charset="0"/>
              </a:rPr>
              <a:t>Understanding</a:t>
            </a:r>
          </a:p>
          <a:p>
            <a:pPr marL="744538" indent="-404813">
              <a:lnSpc>
                <a:spcPct val="110000"/>
              </a:lnSpc>
              <a:buFont typeface="Courier New" panose="02070309020205020404" pitchFamily="49" charset="0"/>
              <a:buChar char="o"/>
            </a:pPr>
            <a:r>
              <a:rPr lang="en-US" dirty="0">
                <a:latin typeface="Century Gothic" panose="020B0502020202020204" pitchFamily="34" charset="0"/>
              </a:rPr>
              <a:t>Humans in relation to their use of technologies</a:t>
            </a:r>
          </a:p>
          <a:p>
            <a:pPr>
              <a:lnSpc>
                <a:spcPct val="110000"/>
              </a:lnSpc>
            </a:pPr>
            <a:endParaRPr lang="en-US" dirty="0">
              <a:latin typeface="Century Gothic" panose="020B0502020202020204" pitchFamily="34" charset="0"/>
            </a:endParaRP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21</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6808511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598152" cy="545110"/>
          </a:xfrm>
        </p:spPr>
        <p:txBody>
          <a:bodyPr/>
          <a:lstStyle/>
          <a:p>
            <a:r>
              <a:rPr lang="en-US" altLang="en-US" dirty="0">
                <a:latin typeface="Century Gothic" panose="020B0502020202020204" pitchFamily="34" charset="0"/>
                <a:ea typeface="Verdana" charset="0"/>
                <a:cs typeface="Verdana" charset="0"/>
              </a:rPr>
              <a:t>HCI and Health Information Technologies</a:t>
            </a:r>
            <a:endParaRPr lang="en-US" dirty="0">
              <a:latin typeface="Century Gothic" panose="020B0502020202020204" pitchFamily="34" charset="0"/>
            </a:endParaRPr>
          </a:p>
        </p:txBody>
      </p:sp>
      <p:sp>
        <p:nvSpPr>
          <p:cNvPr id="3" name="Content Placeholder 2"/>
          <p:cNvSpPr>
            <a:spLocks noGrp="1"/>
          </p:cNvSpPr>
          <p:nvPr>
            <p:ph type="body" sz="quarter" idx="10"/>
          </p:nvPr>
        </p:nvSpPr>
        <p:spPr>
          <a:xfrm>
            <a:off x="384048" y="1600200"/>
            <a:ext cx="8305800" cy="3886200"/>
          </a:xfrm>
        </p:spPr>
        <p:txBody>
          <a:bodyPr/>
          <a:lstStyle/>
          <a:p>
            <a:pPr lvl="0">
              <a:lnSpc>
                <a:spcPct val="110000"/>
              </a:lnSpc>
              <a:spcAft>
                <a:spcPts val="1200"/>
              </a:spcAft>
            </a:pPr>
            <a:r>
              <a:rPr lang="en-US" dirty="0">
                <a:latin typeface="Century Gothic" panose="020B0502020202020204" pitchFamily="34" charset="0"/>
              </a:rPr>
              <a:t>Enormous advances in health information technologies in the last decade</a:t>
            </a:r>
          </a:p>
          <a:p>
            <a:pPr marL="687388" indent="-347663">
              <a:lnSpc>
                <a:spcPct val="110000"/>
              </a:lnSpc>
              <a:spcAft>
                <a:spcPts val="1200"/>
              </a:spcAft>
              <a:buFont typeface="Courier New" panose="02070309020205020404" pitchFamily="49" charset="0"/>
              <a:buChar char="o"/>
            </a:pPr>
            <a:r>
              <a:rPr lang="en-US" dirty="0">
                <a:latin typeface="Century Gothic" panose="020B0502020202020204" pitchFamily="34" charset="0"/>
              </a:rPr>
              <a:t>Potential for improved healthcare</a:t>
            </a:r>
          </a:p>
          <a:p>
            <a:pPr lvl="0">
              <a:lnSpc>
                <a:spcPct val="110000"/>
              </a:lnSpc>
              <a:spcAft>
                <a:spcPts val="1200"/>
              </a:spcAft>
            </a:pPr>
            <a:r>
              <a:rPr lang="en-US" dirty="0">
                <a:latin typeface="Century Gothic" panose="020B0502020202020204" pitchFamily="34" charset="0"/>
              </a:rPr>
              <a:t>Clinicians and patients employ health information technologies</a:t>
            </a:r>
          </a:p>
          <a:p>
            <a:pPr marL="687388" indent="-347663">
              <a:lnSpc>
                <a:spcPct val="110000"/>
              </a:lnSpc>
              <a:spcAft>
                <a:spcPts val="1200"/>
              </a:spcAft>
              <a:buFont typeface="Courier New" panose="02070309020205020404" pitchFamily="49" charset="0"/>
              <a:buChar char="o"/>
            </a:pPr>
            <a:r>
              <a:rPr lang="en-US" dirty="0">
                <a:latin typeface="Century Gothic" panose="020B0502020202020204" pitchFamily="34" charset="0"/>
              </a:rPr>
              <a:t>Current designs are suboptimal</a:t>
            </a:r>
          </a:p>
          <a:p>
            <a:pPr lvl="0">
              <a:lnSpc>
                <a:spcPct val="110000"/>
              </a:lnSpc>
              <a:spcAft>
                <a:spcPts val="1200"/>
              </a:spcAft>
            </a:pPr>
            <a:r>
              <a:rPr lang="en-US" dirty="0">
                <a:latin typeface="Century Gothic" panose="020B0502020202020204" pitchFamily="34" charset="0"/>
              </a:rPr>
              <a:t>Increasingly, there are more options</a:t>
            </a:r>
          </a:p>
          <a:p>
            <a:pPr>
              <a:lnSpc>
                <a:spcPct val="110000"/>
              </a:lnSpc>
              <a:spcAft>
                <a:spcPts val="1200"/>
              </a:spcAft>
            </a:pPr>
            <a:endParaRPr lang="en-US" dirty="0">
              <a:latin typeface="Century Gothic" panose="020B0502020202020204" pitchFamily="34" charset="0"/>
            </a:endParaRP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22</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424755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384048" y="0"/>
            <a:ext cx="8674100" cy="545110"/>
          </a:xfrm>
        </p:spPr>
        <p:txBody>
          <a:bodyPr/>
          <a:lstStyle/>
          <a:p>
            <a:pPr eaLnBrk="1" hangingPunct="1"/>
            <a:r>
              <a:rPr lang="en-US" dirty="0">
                <a:latin typeface="Century Gothic" panose="020B0502020202020204" pitchFamily="34" charset="0"/>
                <a:ea typeface="ＭＳ Ｐゴシック" charset="0"/>
                <a:cs typeface="Verdana" charset="0"/>
              </a:rPr>
              <a:t>Why are human factors increasingly important?</a:t>
            </a:r>
          </a:p>
        </p:txBody>
      </p:sp>
      <p:sp>
        <p:nvSpPr>
          <p:cNvPr id="30722" name="Content Placeholder 2"/>
          <p:cNvSpPr>
            <a:spLocks noGrp="1"/>
          </p:cNvSpPr>
          <p:nvPr>
            <p:ph type="body" sz="quarter" idx="10"/>
          </p:nvPr>
        </p:nvSpPr>
        <p:spPr>
          <a:xfrm>
            <a:off x="384048" y="1600200"/>
            <a:ext cx="8305800" cy="2590800"/>
          </a:xfrm>
        </p:spPr>
        <p:txBody>
          <a:bodyPr/>
          <a:lstStyle/>
          <a:p>
            <a:pPr eaLnBrk="1" hangingPunct="1">
              <a:lnSpc>
                <a:spcPct val="110000"/>
              </a:lnSpc>
              <a:spcAft>
                <a:spcPts val="1200"/>
              </a:spcAft>
            </a:pPr>
            <a:r>
              <a:rPr lang="en-US" dirty="0">
                <a:latin typeface="Century Gothic" panose="020B0502020202020204" pitchFamily="34" charset="0"/>
              </a:rPr>
              <a:t>Diversity of user groups</a:t>
            </a:r>
          </a:p>
          <a:p>
            <a:pPr eaLnBrk="1" hangingPunct="1">
              <a:lnSpc>
                <a:spcPct val="110000"/>
              </a:lnSpc>
              <a:spcAft>
                <a:spcPts val="1200"/>
              </a:spcAft>
            </a:pPr>
            <a:r>
              <a:rPr lang="en-US" dirty="0">
                <a:latin typeface="Century Gothic" panose="020B0502020202020204" pitchFamily="34" charset="0"/>
              </a:rPr>
              <a:t>Complexity of systems</a:t>
            </a:r>
          </a:p>
          <a:p>
            <a:pPr eaLnBrk="1" hangingPunct="1">
              <a:lnSpc>
                <a:spcPct val="110000"/>
              </a:lnSpc>
              <a:spcAft>
                <a:spcPts val="1200"/>
              </a:spcAft>
            </a:pPr>
            <a:r>
              <a:rPr lang="en-US" dirty="0">
                <a:latin typeface="Century Gothic" panose="020B0502020202020204" pitchFamily="34" charset="0"/>
              </a:rPr>
              <a:t>Increased use of technology</a:t>
            </a:r>
          </a:p>
          <a:p>
            <a:pPr eaLnBrk="1" hangingPunct="1">
              <a:lnSpc>
                <a:spcPct val="110000"/>
              </a:lnSpc>
              <a:spcAft>
                <a:spcPts val="1200"/>
              </a:spcAft>
            </a:pPr>
            <a:r>
              <a:rPr lang="en-US" dirty="0">
                <a:latin typeface="Century Gothic" panose="020B0502020202020204" pitchFamily="34" charset="0"/>
              </a:rPr>
              <a:t>Increased </a:t>
            </a:r>
            <a:r>
              <a:rPr lang="ja-JP" altLang="en-US" dirty="0">
                <a:latin typeface="Century Gothic" panose="020B0502020202020204" pitchFamily="34" charset="0"/>
              </a:rPr>
              <a:t>“</a:t>
            </a:r>
            <a:r>
              <a:rPr lang="en-US" altLang="ja-JP" dirty="0">
                <a:latin typeface="Century Gothic" panose="020B0502020202020204" pitchFamily="34" charset="0"/>
              </a:rPr>
              <a:t>costs</a:t>
            </a:r>
            <a:r>
              <a:rPr lang="ja-JP" altLang="en-US" dirty="0">
                <a:latin typeface="Century Gothic" panose="020B0502020202020204" pitchFamily="34" charset="0"/>
              </a:rPr>
              <a:t>”</a:t>
            </a:r>
            <a:r>
              <a:rPr lang="en-US" altLang="ja-JP" dirty="0">
                <a:latin typeface="Century Gothic" panose="020B0502020202020204" pitchFamily="34" charset="0"/>
              </a:rPr>
              <a:t> of human error</a:t>
            </a:r>
          </a:p>
          <a:p>
            <a:pPr eaLnBrk="1" hangingPunct="1">
              <a:lnSpc>
                <a:spcPct val="110000"/>
              </a:lnSpc>
              <a:spcAft>
                <a:spcPts val="1200"/>
              </a:spcAft>
            </a:pPr>
            <a:r>
              <a:rPr lang="en-US" dirty="0">
                <a:latin typeface="Century Gothic" panose="020B0502020202020204" pitchFamily="34" charset="0"/>
              </a:rPr>
              <a:t>Social emphasis on well-being and quality of life</a:t>
            </a:r>
          </a:p>
        </p:txBody>
      </p:sp>
      <p:sp>
        <p:nvSpPr>
          <p:cNvPr id="30723"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640">
                <a:solidFill>
                  <a:schemeClr val="tx1"/>
                </a:solidFill>
                <a:latin typeface="Arial" charset="0"/>
                <a:ea typeface="ＭＳ Ｐゴシック" charset="0"/>
                <a:cs typeface="ＭＳ Ｐゴシック" charset="0"/>
              </a:defRPr>
            </a:lvl1pPr>
            <a:lvl2pPr marL="817245" indent="-314325" eaLnBrk="0" hangingPunct="0">
              <a:defRPr sz="2640">
                <a:solidFill>
                  <a:schemeClr val="tx1"/>
                </a:solidFill>
                <a:latin typeface="Arial" charset="0"/>
                <a:ea typeface="ＭＳ Ｐゴシック" charset="0"/>
              </a:defRPr>
            </a:lvl2pPr>
            <a:lvl3pPr marL="1257300" indent="-251460" eaLnBrk="0" hangingPunct="0">
              <a:defRPr sz="2640">
                <a:solidFill>
                  <a:schemeClr val="tx1"/>
                </a:solidFill>
                <a:latin typeface="Arial" charset="0"/>
                <a:ea typeface="ＭＳ Ｐゴシック" charset="0"/>
              </a:defRPr>
            </a:lvl3pPr>
            <a:lvl4pPr marL="1760220" indent="-251460" eaLnBrk="0" hangingPunct="0">
              <a:defRPr sz="2640">
                <a:solidFill>
                  <a:schemeClr val="tx1"/>
                </a:solidFill>
                <a:latin typeface="Arial" charset="0"/>
                <a:ea typeface="ＭＳ Ｐゴシック" charset="0"/>
              </a:defRPr>
            </a:lvl4pPr>
            <a:lvl5pPr marL="2263140" indent="-251460" eaLnBrk="0" hangingPunct="0">
              <a:defRPr sz="2640">
                <a:solidFill>
                  <a:schemeClr val="tx1"/>
                </a:solidFill>
                <a:latin typeface="Arial" charset="0"/>
                <a:ea typeface="ＭＳ Ｐゴシック" charset="0"/>
              </a:defRPr>
            </a:lvl5pPr>
            <a:lvl6pPr marL="2766060" indent="-251460" eaLnBrk="0" fontAlgn="base" hangingPunct="0">
              <a:spcBef>
                <a:spcPct val="0"/>
              </a:spcBef>
              <a:spcAft>
                <a:spcPct val="0"/>
              </a:spcAft>
              <a:defRPr sz="2640">
                <a:solidFill>
                  <a:schemeClr val="tx1"/>
                </a:solidFill>
                <a:latin typeface="Arial" charset="0"/>
                <a:ea typeface="ＭＳ Ｐゴシック" charset="0"/>
              </a:defRPr>
            </a:lvl6pPr>
            <a:lvl7pPr marL="3268980" indent="-251460" eaLnBrk="0" fontAlgn="base" hangingPunct="0">
              <a:spcBef>
                <a:spcPct val="0"/>
              </a:spcBef>
              <a:spcAft>
                <a:spcPct val="0"/>
              </a:spcAft>
              <a:defRPr sz="2640">
                <a:solidFill>
                  <a:schemeClr val="tx1"/>
                </a:solidFill>
                <a:latin typeface="Arial" charset="0"/>
                <a:ea typeface="ＭＳ Ｐゴシック" charset="0"/>
              </a:defRPr>
            </a:lvl7pPr>
            <a:lvl8pPr marL="3771900" indent="-251460" eaLnBrk="0" fontAlgn="base" hangingPunct="0">
              <a:spcBef>
                <a:spcPct val="0"/>
              </a:spcBef>
              <a:spcAft>
                <a:spcPct val="0"/>
              </a:spcAft>
              <a:defRPr sz="2640">
                <a:solidFill>
                  <a:schemeClr val="tx1"/>
                </a:solidFill>
                <a:latin typeface="Arial" charset="0"/>
                <a:ea typeface="ＭＳ Ｐゴシック" charset="0"/>
              </a:defRPr>
            </a:lvl8pPr>
            <a:lvl9pPr marL="4274820" indent="-251460" eaLnBrk="0" fontAlgn="base" hangingPunct="0">
              <a:spcBef>
                <a:spcPct val="0"/>
              </a:spcBef>
              <a:spcAft>
                <a:spcPct val="0"/>
              </a:spcAft>
              <a:defRPr sz="2640">
                <a:solidFill>
                  <a:schemeClr val="tx1"/>
                </a:solidFill>
                <a:latin typeface="Arial" charset="0"/>
                <a:ea typeface="ＭＳ Ｐゴシック" charset="0"/>
              </a:defRPr>
            </a:lvl9pPr>
          </a:lstStyle>
          <a:p>
            <a:pPr eaLnBrk="1" hangingPunct="1"/>
            <a:fld id="{6B7A3983-F26D-E64A-B5AD-85E1C059ADF4}" type="slidenum">
              <a:rPr lang="en-US" sz="1100">
                <a:solidFill>
                  <a:srgbClr val="898989"/>
                </a:solidFill>
              </a:rPr>
              <a:pPr eaLnBrk="1" hangingPunct="1"/>
              <a:t>23</a:t>
            </a:fld>
            <a:endParaRPr lang="en-US" sz="1100" dirty="0">
              <a:solidFill>
                <a:srgbClr val="898989"/>
              </a:solidFill>
            </a:endParaRPr>
          </a:p>
        </p:txBody>
      </p:sp>
    </p:spTree>
    <p:extLst>
      <p:ext uri="{BB962C8B-B14F-4D97-AF65-F5344CB8AC3E}">
        <p14:creationId xmlns:p14="http://schemas.microsoft.com/office/powerpoint/2010/main" val="20744781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384048" y="533400"/>
            <a:ext cx="8674100" cy="545110"/>
          </a:xfrm>
        </p:spPr>
        <p:txBody>
          <a:bodyPr/>
          <a:lstStyle/>
          <a:p>
            <a:pPr eaLnBrk="1" hangingPunct="1"/>
            <a:r>
              <a:rPr lang="en-US" dirty="0">
                <a:latin typeface="Century Gothic" panose="020B0502020202020204" pitchFamily="34" charset="0"/>
                <a:ea typeface="ＭＳ Ｐゴシック" charset="0"/>
                <a:cs typeface="Verdana" charset="0"/>
              </a:rPr>
              <a:t>Human Factors Focus and Goals</a:t>
            </a:r>
          </a:p>
        </p:txBody>
      </p:sp>
      <p:sp>
        <p:nvSpPr>
          <p:cNvPr id="2" name="Content Placeholder 1"/>
          <p:cNvSpPr>
            <a:spLocks noGrp="1"/>
          </p:cNvSpPr>
          <p:nvPr>
            <p:ph type="body" sz="quarter" idx="10"/>
          </p:nvPr>
        </p:nvSpPr>
        <p:spPr>
          <a:xfrm>
            <a:off x="384048" y="1600200"/>
            <a:ext cx="3959352" cy="2514600"/>
          </a:xfrm>
        </p:spPr>
        <p:txBody>
          <a:bodyPr/>
          <a:lstStyle/>
          <a:p>
            <a:pPr marL="0" indent="0" algn="l">
              <a:lnSpc>
                <a:spcPct val="110000"/>
              </a:lnSpc>
              <a:buNone/>
              <a:defRPr/>
            </a:pPr>
            <a:r>
              <a:rPr lang="en-US" b="1" dirty="0">
                <a:latin typeface="Century Gothic" panose="020B0502020202020204" pitchFamily="34" charset="0"/>
              </a:rPr>
              <a:t>Focus</a:t>
            </a:r>
          </a:p>
          <a:p>
            <a:pPr>
              <a:lnSpc>
                <a:spcPct val="110000"/>
              </a:lnSpc>
              <a:defRPr/>
            </a:pPr>
            <a:r>
              <a:rPr lang="en-US" dirty="0">
                <a:latin typeface="Century Gothic" panose="020B0502020202020204" pitchFamily="34" charset="0"/>
              </a:rPr>
              <a:t>Human </a:t>
            </a:r>
            <a:r>
              <a:rPr lang="en-US" dirty="0">
                <a:latin typeface="Century Gothic" panose="020B0502020202020204" pitchFamily="34" charset="0"/>
                <a:cs typeface="Arial"/>
              </a:rPr>
              <a:t>beings and their interactions with products and equipment, tasks, environments</a:t>
            </a:r>
          </a:p>
          <a:p>
            <a:pPr>
              <a:lnSpc>
                <a:spcPct val="110000"/>
              </a:lnSpc>
              <a:defRPr/>
            </a:pPr>
            <a:r>
              <a:rPr lang="en-US" dirty="0">
                <a:latin typeface="Century Gothic" panose="020B0502020202020204" pitchFamily="34" charset="0"/>
                <a:cs typeface="Arial"/>
              </a:rPr>
              <a:t>Micro, macro, ambient</a:t>
            </a:r>
            <a:endParaRPr lang="en-US" dirty="0">
              <a:latin typeface="Century Gothic" panose="020B0502020202020204" pitchFamily="34" charset="0"/>
            </a:endParaRPr>
          </a:p>
        </p:txBody>
      </p:sp>
      <p:sp>
        <p:nvSpPr>
          <p:cNvPr id="5" name="Content Placeholder 4"/>
          <p:cNvSpPr>
            <a:spLocks noGrp="1"/>
          </p:cNvSpPr>
          <p:nvPr>
            <p:ph type="body" sz="quarter" idx="11"/>
          </p:nvPr>
        </p:nvSpPr>
        <p:spPr>
          <a:xfrm>
            <a:off x="4800600" y="1600200"/>
            <a:ext cx="4406900" cy="3657600"/>
          </a:xfrm>
        </p:spPr>
        <p:txBody>
          <a:bodyPr/>
          <a:lstStyle/>
          <a:p>
            <a:pPr algn="l">
              <a:lnSpc>
                <a:spcPct val="110000"/>
              </a:lnSpc>
              <a:spcAft>
                <a:spcPts val="600"/>
              </a:spcAft>
              <a:defRPr/>
            </a:pPr>
            <a:r>
              <a:rPr lang="en-US" b="1" dirty="0">
                <a:solidFill>
                  <a:schemeClr val="tx1"/>
                </a:solidFill>
                <a:latin typeface="Century Gothic" panose="020B0502020202020204" pitchFamily="34" charset="0"/>
              </a:rPr>
              <a:t>Goal</a:t>
            </a:r>
          </a:p>
          <a:p>
            <a:pPr marL="342900" indent="-342900" algn="l">
              <a:lnSpc>
                <a:spcPct val="110000"/>
              </a:lnSpc>
              <a:spcAft>
                <a:spcPts val="600"/>
              </a:spcAft>
              <a:buFont typeface="Arial" panose="020B0604020202020204" pitchFamily="34" charset="0"/>
              <a:buChar char="•"/>
              <a:defRPr/>
            </a:pPr>
            <a:r>
              <a:rPr lang="en-US" dirty="0">
                <a:solidFill>
                  <a:schemeClr val="tx1"/>
                </a:solidFill>
                <a:latin typeface="Century Gothic" panose="020B0502020202020204" pitchFamily="34" charset="0"/>
                <a:cs typeface="Arial"/>
              </a:rPr>
              <a:t>Design systems and system components to match the capabilities and limitations of humans who use them</a:t>
            </a:r>
          </a:p>
          <a:p>
            <a:pPr marL="342900" indent="-342900" algn="l">
              <a:lnSpc>
                <a:spcPct val="110000"/>
              </a:lnSpc>
              <a:spcAft>
                <a:spcPts val="600"/>
              </a:spcAft>
              <a:buFont typeface="Arial" panose="020B0604020202020204" pitchFamily="34" charset="0"/>
              <a:buChar char="•"/>
              <a:defRPr/>
            </a:pPr>
            <a:r>
              <a:rPr lang="en-US" dirty="0">
                <a:solidFill>
                  <a:schemeClr val="tx1"/>
                </a:solidFill>
                <a:latin typeface="Century Gothic" panose="020B0502020202020204" pitchFamily="34" charset="0"/>
                <a:cs typeface="Arial"/>
              </a:rPr>
              <a:t>Optimize working and living conditions</a:t>
            </a:r>
          </a:p>
        </p:txBody>
      </p:sp>
      <p:sp>
        <p:nvSpPr>
          <p:cNvPr id="6" name="Slide Number Placeholder 3"/>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en-US"/>
            </a:defPPr>
            <a:lvl1pPr marL="0" algn="l" defTabSz="914400" rtl="0" eaLnBrk="0" latinLnBrk="0" hangingPunct="0">
              <a:defRPr sz="2640" kern="1200">
                <a:solidFill>
                  <a:schemeClr val="tx1"/>
                </a:solidFill>
                <a:latin typeface="Arial" charset="0"/>
                <a:ea typeface="ＭＳ Ｐゴシック" charset="0"/>
                <a:cs typeface="ＭＳ Ｐゴシック" charset="0"/>
              </a:defRPr>
            </a:lvl1pPr>
            <a:lvl2pPr marL="817245" indent="-314325" algn="l" defTabSz="914400" rtl="0" eaLnBrk="0" latinLnBrk="0" hangingPunct="0">
              <a:defRPr sz="2640" kern="1200">
                <a:solidFill>
                  <a:schemeClr val="tx1"/>
                </a:solidFill>
                <a:latin typeface="Arial" charset="0"/>
                <a:ea typeface="ＭＳ Ｐゴシック" charset="0"/>
                <a:cs typeface="+mn-cs"/>
              </a:defRPr>
            </a:lvl2pPr>
            <a:lvl3pPr marL="1257300" indent="-251460" algn="l" defTabSz="914400" rtl="0" eaLnBrk="0" latinLnBrk="0" hangingPunct="0">
              <a:defRPr sz="2640" kern="1200">
                <a:solidFill>
                  <a:schemeClr val="tx1"/>
                </a:solidFill>
                <a:latin typeface="Arial" charset="0"/>
                <a:ea typeface="ＭＳ Ｐゴシック" charset="0"/>
                <a:cs typeface="+mn-cs"/>
              </a:defRPr>
            </a:lvl3pPr>
            <a:lvl4pPr marL="1760220" indent="-251460" algn="l" defTabSz="914400" rtl="0" eaLnBrk="0" latinLnBrk="0" hangingPunct="0">
              <a:defRPr sz="2640" kern="1200">
                <a:solidFill>
                  <a:schemeClr val="tx1"/>
                </a:solidFill>
                <a:latin typeface="Arial" charset="0"/>
                <a:ea typeface="ＭＳ Ｐゴシック" charset="0"/>
                <a:cs typeface="+mn-cs"/>
              </a:defRPr>
            </a:lvl4pPr>
            <a:lvl5pPr marL="2263140" indent="-251460" algn="l" defTabSz="914400" rtl="0" eaLnBrk="0" latinLnBrk="0" hangingPunct="0">
              <a:defRPr sz="2640" kern="1200">
                <a:solidFill>
                  <a:schemeClr val="tx1"/>
                </a:solidFill>
                <a:latin typeface="Arial" charset="0"/>
                <a:ea typeface="ＭＳ Ｐゴシック" charset="0"/>
                <a:cs typeface="+mn-cs"/>
              </a:defRPr>
            </a:lvl5pPr>
            <a:lvl6pPr marL="276606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6pPr>
            <a:lvl7pPr marL="326898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7pPr>
            <a:lvl8pPr marL="377190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8pPr>
            <a:lvl9pPr marL="427482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9pPr>
          </a:lstStyle>
          <a:p>
            <a:pPr eaLnBrk="1" hangingPunct="1"/>
            <a:r>
              <a:rPr lang="en-US" sz="1100" dirty="0">
                <a:solidFill>
                  <a:srgbClr val="898989"/>
                </a:solidFill>
              </a:rPr>
              <a:t>24</a:t>
            </a:r>
          </a:p>
        </p:txBody>
      </p:sp>
    </p:spTree>
    <p:extLst>
      <p:ext uri="{BB962C8B-B14F-4D97-AF65-F5344CB8AC3E}">
        <p14:creationId xmlns:p14="http://schemas.microsoft.com/office/powerpoint/2010/main" val="25180196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384048" y="533400"/>
            <a:ext cx="8674100" cy="545110"/>
          </a:xfrm>
        </p:spPr>
        <p:txBody>
          <a:bodyPr/>
          <a:lstStyle/>
          <a:p>
            <a:pPr eaLnBrk="1" hangingPunct="1"/>
            <a:r>
              <a:rPr lang="en-US" dirty="0">
                <a:latin typeface="Century Gothic" panose="020B0502020202020204" pitchFamily="34" charset="0"/>
                <a:ea typeface="ＭＳ Ｐゴシック" charset="0"/>
                <a:cs typeface="Verdana" charset="0"/>
              </a:rPr>
              <a:t>Examples of Application Areas </a:t>
            </a:r>
          </a:p>
        </p:txBody>
      </p:sp>
      <p:sp>
        <p:nvSpPr>
          <p:cNvPr id="33794" name="Content Placeholder 2"/>
          <p:cNvSpPr>
            <a:spLocks noGrp="1"/>
          </p:cNvSpPr>
          <p:nvPr>
            <p:ph type="body" sz="quarter" idx="10"/>
          </p:nvPr>
        </p:nvSpPr>
        <p:spPr>
          <a:xfrm>
            <a:off x="384048" y="1600200"/>
            <a:ext cx="8305800" cy="5638800"/>
          </a:xfrm>
        </p:spPr>
        <p:txBody>
          <a:bodyPr/>
          <a:lstStyle/>
          <a:p>
            <a:pPr eaLnBrk="1" hangingPunct="1">
              <a:lnSpc>
                <a:spcPct val="110000"/>
              </a:lnSpc>
            </a:pPr>
            <a:r>
              <a:rPr lang="en-US" sz="2200" dirty="0">
                <a:cs typeface="Arial" charset="0"/>
              </a:rPr>
              <a:t>Military</a:t>
            </a:r>
          </a:p>
          <a:p>
            <a:pPr eaLnBrk="1" hangingPunct="1">
              <a:lnSpc>
                <a:spcPct val="110000"/>
              </a:lnSpc>
            </a:pPr>
            <a:r>
              <a:rPr lang="en-US" sz="2200" dirty="0">
                <a:cs typeface="Arial" charset="0"/>
              </a:rPr>
              <a:t>Highway systems </a:t>
            </a:r>
          </a:p>
          <a:p>
            <a:pPr lvl="1" eaLnBrk="1" hangingPunct="1">
              <a:lnSpc>
                <a:spcPct val="110000"/>
              </a:lnSpc>
            </a:pPr>
            <a:r>
              <a:rPr lang="en-US" sz="2200" dirty="0">
                <a:cs typeface="Arial" charset="0"/>
              </a:rPr>
              <a:t>For example, readability and comprehensibility of signs</a:t>
            </a:r>
          </a:p>
          <a:p>
            <a:pPr eaLnBrk="1" hangingPunct="1">
              <a:lnSpc>
                <a:spcPct val="110000"/>
              </a:lnSpc>
            </a:pPr>
            <a:r>
              <a:rPr lang="en-US" sz="2200" dirty="0">
                <a:cs typeface="Arial" charset="0"/>
              </a:rPr>
              <a:t>Automobile design and driver behavior</a:t>
            </a:r>
          </a:p>
          <a:p>
            <a:pPr eaLnBrk="1" hangingPunct="1">
              <a:lnSpc>
                <a:spcPct val="110000"/>
              </a:lnSpc>
            </a:pPr>
            <a:r>
              <a:rPr lang="en-US" sz="2200" dirty="0">
                <a:cs typeface="Arial" charset="0"/>
              </a:rPr>
              <a:t>Human-computer systems</a:t>
            </a:r>
          </a:p>
          <a:p>
            <a:pPr eaLnBrk="1" hangingPunct="1">
              <a:lnSpc>
                <a:spcPct val="110000"/>
              </a:lnSpc>
            </a:pPr>
            <a:r>
              <a:rPr lang="en-US" sz="2200" dirty="0">
                <a:cs typeface="Arial" charset="0"/>
              </a:rPr>
              <a:t>Healthcare and patient safety</a:t>
            </a:r>
          </a:p>
          <a:p>
            <a:pPr eaLnBrk="1" hangingPunct="1">
              <a:lnSpc>
                <a:spcPct val="110000"/>
              </a:lnSpc>
            </a:pPr>
            <a:r>
              <a:rPr lang="en-US" sz="2200" dirty="0">
                <a:cs typeface="Arial" charset="0"/>
              </a:rPr>
              <a:t>Aging and accessibility</a:t>
            </a:r>
          </a:p>
          <a:p>
            <a:pPr eaLnBrk="1" hangingPunct="1">
              <a:lnSpc>
                <a:spcPct val="110000"/>
              </a:lnSpc>
            </a:pPr>
            <a:r>
              <a:rPr lang="en-US" sz="2200" dirty="0">
                <a:cs typeface="Arial" charset="0"/>
              </a:rPr>
              <a:t>Nuclear power</a:t>
            </a:r>
          </a:p>
          <a:p>
            <a:pPr eaLnBrk="1" hangingPunct="1">
              <a:lnSpc>
                <a:spcPct val="110000"/>
              </a:lnSpc>
            </a:pPr>
            <a:r>
              <a:rPr lang="en-US" sz="2200" dirty="0">
                <a:cs typeface="Arial" charset="0"/>
              </a:rPr>
              <a:t>Workplace layout and furnishings</a:t>
            </a:r>
          </a:p>
          <a:p>
            <a:pPr eaLnBrk="1" hangingPunct="1">
              <a:lnSpc>
                <a:spcPct val="110000"/>
              </a:lnSpc>
            </a:pPr>
            <a:r>
              <a:rPr lang="en-US" sz="2200" dirty="0">
                <a:cs typeface="Arial" charset="0"/>
              </a:rPr>
              <a:t>Airline industry </a:t>
            </a:r>
          </a:p>
          <a:p>
            <a:pPr lvl="1" eaLnBrk="1" hangingPunct="1">
              <a:lnSpc>
                <a:spcPct val="110000"/>
              </a:lnSpc>
            </a:pPr>
            <a:r>
              <a:rPr lang="en-US" sz="2200" dirty="0">
                <a:cs typeface="Arial" charset="0"/>
              </a:rPr>
              <a:t>For example, pilot workload, aircraft design, automation, aircraft maintenance</a:t>
            </a:r>
          </a:p>
          <a:p>
            <a:pPr eaLnBrk="1" hangingPunct="1">
              <a:lnSpc>
                <a:spcPct val="110000"/>
              </a:lnSpc>
            </a:pPr>
            <a:r>
              <a:rPr lang="en-US" sz="2200" dirty="0">
                <a:cs typeface="Arial" charset="0"/>
              </a:rPr>
              <a:t>Quality control</a:t>
            </a:r>
          </a:p>
        </p:txBody>
      </p:sp>
      <p:sp>
        <p:nvSpPr>
          <p:cNvPr id="3379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640">
                <a:solidFill>
                  <a:schemeClr val="tx1"/>
                </a:solidFill>
                <a:latin typeface="Arial" charset="0"/>
                <a:ea typeface="ＭＳ Ｐゴシック" charset="0"/>
                <a:cs typeface="ＭＳ Ｐゴシック" charset="0"/>
              </a:defRPr>
            </a:lvl1pPr>
            <a:lvl2pPr marL="817245" indent="-314325" eaLnBrk="0" hangingPunct="0">
              <a:defRPr sz="2640">
                <a:solidFill>
                  <a:schemeClr val="tx1"/>
                </a:solidFill>
                <a:latin typeface="Arial" charset="0"/>
                <a:ea typeface="ＭＳ Ｐゴシック" charset="0"/>
              </a:defRPr>
            </a:lvl2pPr>
            <a:lvl3pPr marL="1257300" indent="-251460" eaLnBrk="0" hangingPunct="0">
              <a:defRPr sz="2640">
                <a:solidFill>
                  <a:schemeClr val="tx1"/>
                </a:solidFill>
                <a:latin typeface="Arial" charset="0"/>
                <a:ea typeface="ＭＳ Ｐゴシック" charset="0"/>
              </a:defRPr>
            </a:lvl3pPr>
            <a:lvl4pPr marL="1760220" indent="-251460" eaLnBrk="0" hangingPunct="0">
              <a:defRPr sz="2640">
                <a:solidFill>
                  <a:schemeClr val="tx1"/>
                </a:solidFill>
                <a:latin typeface="Arial" charset="0"/>
                <a:ea typeface="ＭＳ Ｐゴシック" charset="0"/>
              </a:defRPr>
            </a:lvl4pPr>
            <a:lvl5pPr marL="2263140" indent="-251460" eaLnBrk="0" hangingPunct="0">
              <a:defRPr sz="2640">
                <a:solidFill>
                  <a:schemeClr val="tx1"/>
                </a:solidFill>
                <a:latin typeface="Arial" charset="0"/>
                <a:ea typeface="ＭＳ Ｐゴシック" charset="0"/>
              </a:defRPr>
            </a:lvl5pPr>
            <a:lvl6pPr marL="2766060" indent="-251460" eaLnBrk="0" fontAlgn="base" hangingPunct="0">
              <a:spcBef>
                <a:spcPct val="0"/>
              </a:spcBef>
              <a:spcAft>
                <a:spcPct val="0"/>
              </a:spcAft>
              <a:defRPr sz="2640">
                <a:solidFill>
                  <a:schemeClr val="tx1"/>
                </a:solidFill>
                <a:latin typeface="Arial" charset="0"/>
                <a:ea typeface="ＭＳ Ｐゴシック" charset="0"/>
              </a:defRPr>
            </a:lvl6pPr>
            <a:lvl7pPr marL="3268980" indent="-251460" eaLnBrk="0" fontAlgn="base" hangingPunct="0">
              <a:spcBef>
                <a:spcPct val="0"/>
              </a:spcBef>
              <a:spcAft>
                <a:spcPct val="0"/>
              </a:spcAft>
              <a:defRPr sz="2640">
                <a:solidFill>
                  <a:schemeClr val="tx1"/>
                </a:solidFill>
                <a:latin typeface="Arial" charset="0"/>
                <a:ea typeface="ＭＳ Ｐゴシック" charset="0"/>
              </a:defRPr>
            </a:lvl7pPr>
            <a:lvl8pPr marL="3771900" indent="-251460" eaLnBrk="0" fontAlgn="base" hangingPunct="0">
              <a:spcBef>
                <a:spcPct val="0"/>
              </a:spcBef>
              <a:spcAft>
                <a:spcPct val="0"/>
              </a:spcAft>
              <a:defRPr sz="2640">
                <a:solidFill>
                  <a:schemeClr val="tx1"/>
                </a:solidFill>
                <a:latin typeface="Arial" charset="0"/>
                <a:ea typeface="ＭＳ Ｐゴシック" charset="0"/>
              </a:defRPr>
            </a:lvl8pPr>
            <a:lvl9pPr marL="4274820" indent="-251460" eaLnBrk="0" fontAlgn="base" hangingPunct="0">
              <a:spcBef>
                <a:spcPct val="0"/>
              </a:spcBef>
              <a:spcAft>
                <a:spcPct val="0"/>
              </a:spcAft>
              <a:defRPr sz="2640">
                <a:solidFill>
                  <a:schemeClr val="tx1"/>
                </a:solidFill>
                <a:latin typeface="Arial" charset="0"/>
                <a:ea typeface="ＭＳ Ｐゴシック" charset="0"/>
              </a:defRPr>
            </a:lvl9pPr>
          </a:lstStyle>
          <a:p>
            <a:pPr eaLnBrk="1" hangingPunct="1"/>
            <a:fld id="{2DED39A2-A6C2-3447-944D-D507476AE55A}" type="slidenum">
              <a:rPr lang="en-US" sz="1100">
                <a:solidFill>
                  <a:srgbClr val="898989"/>
                </a:solidFill>
              </a:rPr>
              <a:pPr eaLnBrk="1" hangingPunct="1"/>
              <a:t>25</a:t>
            </a:fld>
            <a:endParaRPr lang="en-US" sz="1100" dirty="0">
              <a:solidFill>
                <a:srgbClr val="898989"/>
              </a:solidFill>
            </a:endParaRPr>
          </a:p>
        </p:txBody>
      </p:sp>
    </p:spTree>
    <p:extLst>
      <p:ext uri="{BB962C8B-B14F-4D97-AF65-F5344CB8AC3E}">
        <p14:creationId xmlns:p14="http://schemas.microsoft.com/office/powerpoint/2010/main" val="7549306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384048" y="533400"/>
            <a:ext cx="8674100" cy="545110"/>
          </a:xfrm>
        </p:spPr>
        <p:txBody>
          <a:bodyPr/>
          <a:lstStyle/>
          <a:p>
            <a:pPr eaLnBrk="1" hangingPunct="1"/>
            <a:r>
              <a:rPr lang="en-US" dirty="0">
                <a:latin typeface="Century Gothic" panose="020B0502020202020204" pitchFamily="34" charset="0"/>
                <a:ea typeface="ＭＳ Ｐゴシック" charset="0"/>
                <a:cs typeface="Verdana" charset="0"/>
              </a:rPr>
              <a:t>Nuclear Power Plant Control Room</a:t>
            </a:r>
          </a:p>
        </p:txBody>
      </p:sp>
      <p:pic>
        <p:nvPicPr>
          <p:cNvPr id="35842" name="Picture 4" descr="This picture of a nuclear power plant control room is intended to convey the operational complexity and the need to carefully consider human factors design principles. &#10;" title="Picture of a nuclear power plant"/>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t="8229" b="8229"/>
          <a:stretch>
            <a:fillRect/>
          </a:stretch>
        </p:blipFill>
        <p:spPr>
          <a:xfrm>
            <a:off x="446088" y="1676400"/>
            <a:ext cx="9051925" cy="5181600"/>
          </a:xfrm>
          <a:prstGeom prst="rect">
            <a:avLst/>
          </a:prstGeom>
          <a:noFill/>
          <a:effectLst>
            <a:outerShdw blurRad="50800" dist="38100" dir="2700000" algn="tl" rotWithShape="0">
              <a:prstClr val="black">
                <a:alpha val="40000"/>
              </a:prstClr>
            </a:outerShdw>
          </a:effectLst>
        </p:spPr>
      </p:pic>
      <p:sp>
        <p:nvSpPr>
          <p:cNvPr id="35844"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640">
                <a:solidFill>
                  <a:schemeClr val="tx1"/>
                </a:solidFill>
                <a:latin typeface="Arial" charset="0"/>
                <a:ea typeface="ＭＳ Ｐゴシック" charset="0"/>
                <a:cs typeface="ＭＳ Ｐゴシック" charset="0"/>
              </a:defRPr>
            </a:lvl1pPr>
            <a:lvl2pPr marL="817245" indent="-314325" eaLnBrk="0" hangingPunct="0">
              <a:defRPr sz="2640">
                <a:solidFill>
                  <a:schemeClr val="tx1"/>
                </a:solidFill>
                <a:latin typeface="Arial" charset="0"/>
                <a:ea typeface="ＭＳ Ｐゴシック" charset="0"/>
              </a:defRPr>
            </a:lvl2pPr>
            <a:lvl3pPr marL="1257300" indent="-251460" eaLnBrk="0" hangingPunct="0">
              <a:defRPr sz="2640">
                <a:solidFill>
                  <a:schemeClr val="tx1"/>
                </a:solidFill>
                <a:latin typeface="Arial" charset="0"/>
                <a:ea typeface="ＭＳ Ｐゴシック" charset="0"/>
              </a:defRPr>
            </a:lvl3pPr>
            <a:lvl4pPr marL="1760220" indent="-251460" eaLnBrk="0" hangingPunct="0">
              <a:defRPr sz="2640">
                <a:solidFill>
                  <a:schemeClr val="tx1"/>
                </a:solidFill>
                <a:latin typeface="Arial" charset="0"/>
                <a:ea typeface="ＭＳ Ｐゴシック" charset="0"/>
              </a:defRPr>
            </a:lvl4pPr>
            <a:lvl5pPr marL="2263140" indent="-251460" eaLnBrk="0" hangingPunct="0">
              <a:defRPr sz="2640">
                <a:solidFill>
                  <a:schemeClr val="tx1"/>
                </a:solidFill>
                <a:latin typeface="Arial" charset="0"/>
                <a:ea typeface="ＭＳ Ｐゴシック" charset="0"/>
              </a:defRPr>
            </a:lvl5pPr>
            <a:lvl6pPr marL="2766060" indent="-251460" eaLnBrk="0" fontAlgn="base" hangingPunct="0">
              <a:spcBef>
                <a:spcPct val="0"/>
              </a:spcBef>
              <a:spcAft>
                <a:spcPct val="0"/>
              </a:spcAft>
              <a:defRPr sz="2640">
                <a:solidFill>
                  <a:schemeClr val="tx1"/>
                </a:solidFill>
                <a:latin typeface="Arial" charset="0"/>
                <a:ea typeface="ＭＳ Ｐゴシック" charset="0"/>
              </a:defRPr>
            </a:lvl6pPr>
            <a:lvl7pPr marL="3268980" indent="-251460" eaLnBrk="0" fontAlgn="base" hangingPunct="0">
              <a:spcBef>
                <a:spcPct val="0"/>
              </a:spcBef>
              <a:spcAft>
                <a:spcPct val="0"/>
              </a:spcAft>
              <a:defRPr sz="2640">
                <a:solidFill>
                  <a:schemeClr val="tx1"/>
                </a:solidFill>
                <a:latin typeface="Arial" charset="0"/>
                <a:ea typeface="ＭＳ Ｐゴシック" charset="0"/>
              </a:defRPr>
            </a:lvl7pPr>
            <a:lvl8pPr marL="3771900" indent="-251460" eaLnBrk="0" fontAlgn="base" hangingPunct="0">
              <a:spcBef>
                <a:spcPct val="0"/>
              </a:spcBef>
              <a:spcAft>
                <a:spcPct val="0"/>
              </a:spcAft>
              <a:defRPr sz="2640">
                <a:solidFill>
                  <a:schemeClr val="tx1"/>
                </a:solidFill>
                <a:latin typeface="Arial" charset="0"/>
                <a:ea typeface="ＭＳ Ｐゴシック" charset="0"/>
              </a:defRPr>
            </a:lvl8pPr>
            <a:lvl9pPr marL="4274820" indent="-251460" eaLnBrk="0" fontAlgn="base" hangingPunct="0">
              <a:spcBef>
                <a:spcPct val="0"/>
              </a:spcBef>
              <a:spcAft>
                <a:spcPct val="0"/>
              </a:spcAft>
              <a:defRPr sz="2640">
                <a:solidFill>
                  <a:schemeClr val="tx1"/>
                </a:solidFill>
                <a:latin typeface="Arial" charset="0"/>
                <a:ea typeface="ＭＳ Ｐゴシック" charset="0"/>
              </a:defRPr>
            </a:lvl9pPr>
          </a:lstStyle>
          <a:p>
            <a:pPr eaLnBrk="1" hangingPunct="1"/>
            <a:fld id="{32BCDE13-ECFB-1542-A303-7ADF0BE396D6}" type="slidenum">
              <a:rPr lang="en-US" sz="1100">
                <a:solidFill>
                  <a:srgbClr val="898989"/>
                </a:solidFill>
              </a:rPr>
              <a:pPr eaLnBrk="1" hangingPunct="1"/>
              <a:t>26</a:t>
            </a:fld>
            <a:endParaRPr lang="en-US" sz="1100" dirty="0">
              <a:solidFill>
                <a:srgbClr val="898989"/>
              </a:solidFill>
            </a:endParaRPr>
          </a:p>
        </p:txBody>
      </p:sp>
      <p:sp>
        <p:nvSpPr>
          <p:cNvPr id="8" name="Text Placeholder 3"/>
          <p:cNvSpPr>
            <a:spLocks noGrp="1"/>
          </p:cNvSpPr>
          <p:nvPr>
            <p:ph type="body" sz="quarter" idx="10"/>
          </p:nvPr>
        </p:nvSpPr>
        <p:spPr>
          <a:xfrm>
            <a:off x="384048" y="7123176"/>
            <a:ext cx="2206752" cy="381000"/>
          </a:xfrm>
        </p:spPr>
        <p:txBody>
          <a:bodyPr/>
          <a:lstStyle/>
          <a:p>
            <a:pPr marL="0" indent="0" eaLnBrk="1" hangingPunct="1">
              <a:buNone/>
            </a:pPr>
            <a:r>
              <a:rPr lang="en-US" sz="1600" dirty="0">
                <a:latin typeface="Century Gothic" panose="020B0502020202020204" pitchFamily="34" charset="0"/>
                <a:cs typeface="Arial" charset="0"/>
              </a:rPr>
              <a:t>(</a:t>
            </a:r>
            <a:r>
              <a:rPr lang="en-US" sz="1600" dirty="0" err="1">
                <a:latin typeface="Century Gothic" panose="020B0502020202020204" pitchFamily="34" charset="0"/>
                <a:cs typeface="Arial" charset="0"/>
              </a:rPr>
              <a:t>Lambrev</a:t>
            </a:r>
            <a:r>
              <a:rPr lang="en-US" sz="1600" dirty="0">
                <a:latin typeface="Century Gothic" panose="020B0502020202020204" pitchFamily="34" charset="0"/>
                <a:cs typeface="Arial" charset="0"/>
              </a:rPr>
              <a:t>, 2009)</a:t>
            </a:r>
          </a:p>
        </p:txBody>
      </p:sp>
    </p:spTree>
    <p:extLst>
      <p:ext uri="{BB962C8B-B14F-4D97-AF65-F5344CB8AC3E}">
        <p14:creationId xmlns:p14="http://schemas.microsoft.com/office/powerpoint/2010/main" val="35426588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384048" y="533400"/>
            <a:ext cx="8674100" cy="545110"/>
          </a:xfrm>
        </p:spPr>
        <p:txBody>
          <a:bodyPr/>
          <a:lstStyle/>
          <a:p>
            <a:pPr eaLnBrk="1" hangingPunct="1"/>
            <a:r>
              <a:rPr lang="en-US" dirty="0">
                <a:latin typeface="Century Gothic" panose="020B0502020202020204" pitchFamily="34" charset="0"/>
                <a:ea typeface="ＭＳ Ｐゴシック" charset="0"/>
                <a:cs typeface="Verdana" charset="0"/>
              </a:rPr>
              <a:t>Airplane Cockpit</a:t>
            </a:r>
          </a:p>
        </p:txBody>
      </p:sp>
      <p:pic>
        <p:nvPicPr>
          <p:cNvPr id="37890" name="Picture 4" descr="Martin 404 cockpit. Airline passenger plane from 1950s&#10;" title="Picture of an airplane cockpit"/>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t="18519" b="18519"/>
          <a:stretch>
            <a:fillRect/>
          </a:stretch>
        </p:blipFill>
        <p:spPr>
          <a:xfrm>
            <a:off x="457200" y="1676400"/>
            <a:ext cx="9051925" cy="4405313"/>
          </a:xfrm>
          <a:prstGeom prst="rect">
            <a:avLst/>
          </a:prstGeom>
          <a:noFill/>
          <a:effectLst>
            <a:outerShdw blurRad="50800" dist="38100" dir="2700000" algn="tl" rotWithShape="0">
              <a:prstClr val="black">
                <a:alpha val="40000"/>
              </a:prstClr>
            </a:outerShdw>
          </a:effectLst>
        </p:spPr>
      </p:pic>
      <p:sp>
        <p:nvSpPr>
          <p:cNvPr id="8" name="Text Placeholder 3"/>
          <p:cNvSpPr>
            <a:spLocks noGrp="1"/>
          </p:cNvSpPr>
          <p:nvPr>
            <p:ph type="body" sz="quarter" idx="10"/>
          </p:nvPr>
        </p:nvSpPr>
        <p:spPr>
          <a:xfrm>
            <a:off x="424992" y="7123176"/>
            <a:ext cx="3883152" cy="381000"/>
          </a:xfrm>
        </p:spPr>
        <p:txBody>
          <a:bodyPr/>
          <a:lstStyle/>
          <a:p>
            <a:pPr marL="0" indent="0">
              <a:buNone/>
            </a:pPr>
            <a:r>
              <a:rPr lang="en-US" sz="1600" dirty="0">
                <a:latin typeface="Century Gothic" panose="020B0502020202020204" pitchFamily="34" charset="0"/>
                <a:cs typeface="Arial" charset="0"/>
              </a:rPr>
              <a:t>(</a:t>
            </a:r>
            <a:r>
              <a:rPr lang="en-US" sz="1600" dirty="0" err="1">
                <a:latin typeface="Century Gothic" panose="020B0502020202020204" pitchFamily="34" charset="0"/>
                <a:cs typeface="Arial" charset="0"/>
              </a:rPr>
              <a:t>Headly</a:t>
            </a:r>
            <a:r>
              <a:rPr lang="en-US" sz="1600" dirty="0">
                <a:latin typeface="Century Gothic" panose="020B0502020202020204" pitchFamily="34" charset="0"/>
                <a:cs typeface="Arial" charset="0"/>
              </a:rPr>
              <a:t>, 2005, CC BY NC-SA 4.0)</a:t>
            </a:r>
            <a:endParaRPr lang="en-US" altLang="en-US" sz="1600" dirty="0">
              <a:latin typeface="Century Gothic" panose="020B0502020202020204" pitchFamily="34" charset="0"/>
              <a:ea typeface="Arial" charset="0"/>
              <a:cs typeface="Arial" charset="0"/>
            </a:endParaRPr>
          </a:p>
        </p:txBody>
      </p:sp>
      <p:sp>
        <p:nvSpPr>
          <p:cNvPr id="6" name="Slide Number Placeholder 5"/>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en-US"/>
            </a:defPPr>
            <a:lvl1pPr marL="0" algn="l" defTabSz="914400" rtl="0" eaLnBrk="0" latinLnBrk="0" hangingPunct="0">
              <a:defRPr sz="2640" kern="1200">
                <a:solidFill>
                  <a:schemeClr val="tx1"/>
                </a:solidFill>
                <a:latin typeface="Arial" charset="0"/>
                <a:ea typeface="ＭＳ Ｐゴシック" charset="0"/>
                <a:cs typeface="ＭＳ Ｐゴシック" charset="0"/>
              </a:defRPr>
            </a:lvl1pPr>
            <a:lvl2pPr marL="817245" indent="-314325" algn="l" defTabSz="914400" rtl="0" eaLnBrk="0" latinLnBrk="0" hangingPunct="0">
              <a:defRPr sz="2640" kern="1200">
                <a:solidFill>
                  <a:schemeClr val="tx1"/>
                </a:solidFill>
                <a:latin typeface="Arial" charset="0"/>
                <a:ea typeface="ＭＳ Ｐゴシック" charset="0"/>
                <a:cs typeface="+mn-cs"/>
              </a:defRPr>
            </a:lvl2pPr>
            <a:lvl3pPr marL="1257300" indent="-251460" algn="l" defTabSz="914400" rtl="0" eaLnBrk="0" latinLnBrk="0" hangingPunct="0">
              <a:defRPr sz="2640" kern="1200">
                <a:solidFill>
                  <a:schemeClr val="tx1"/>
                </a:solidFill>
                <a:latin typeface="Arial" charset="0"/>
                <a:ea typeface="ＭＳ Ｐゴシック" charset="0"/>
                <a:cs typeface="+mn-cs"/>
              </a:defRPr>
            </a:lvl3pPr>
            <a:lvl4pPr marL="1760220" indent="-251460" algn="l" defTabSz="914400" rtl="0" eaLnBrk="0" latinLnBrk="0" hangingPunct="0">
              <a:defRPr sz="2640" kern="1200">
                <a:solidFill>
                  <a:schemeClr val="tx1"/>
                </a:solidFill>
                <a:latin typeface="Arial" charset="0"/>
                <a:ea typeface="ＭＳ Ｐゴシック" charset="0"/>
                <a:cs typeface="+mn-cs"/>
              </a:defRPr>
            </a:lvl4pPr>
            <a:lvl5pPr marL="2263140" indent="-251460" algn="l" defTabSz="914400" rtl="0" eaLnBrk="0" latinLnBrk="0" hangingPunct="0">
              <a:defRPr sz="2640" kern="1200">
                <a:solidFill>
                  <a:schemeClr val="tx1"/>
                </a:solidFill>
                <a:latin typeface="Arial" charset="0"/>
                <a:ea typeface="ＭＳ Ｐゴシック" charset="0"/>
                <a:cs typeface="+mn-cs"/>
              </a:defRPr>
            </a:lvl5pPr>
            <a:lvl6pPr marL="276606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6pPr>
            <a:lvl7pPr marL="326898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7pPr>
            <a:lvl8pPr marL="377190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8pPr>
            <a:lvl9pPr marL="427482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9pPr>
          </a:lstStyle>
          <a:p>
            <a:pPr eaLnBrk="1" hangingPunct="1"/>
            <a:r>
              <a:rPr lang="en-US" sz="1100" dirty="0">
                <a:solidFill>
                  <a:srgbClr val="898989"/>
                </a:solidFill>
              </a:rPr>
              <a:t>27</a:t>
            </a:r>
          </a:p>
        </p:txBody>
      </p:sp>
    </p:spTree>
    <p:extLst>
      <p:ext uri="{BB962C8B-B14F-4D97-AF65-F5344CB8AC3E}">
        <p14:creationId xmlns:p14="http://schemas.microsoft.com/office/powerpoint/2010/main" val="25797962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384048" y="533400"/>
            <a:ext cx="8674100" cy="545110"/>
          </a:xfrm>
        </p:spPr>
        <p:txBody>
          <a:bodyPr/>
          <a:lstStyle/>
          <a:p>
            <a:pPr eaLnBrk="1" hangingPunct="1"/>
            <a:r>
              <a:rPr lang="en-US" dirty="0">
                <a:latin typeface="Century Gothic" panose="020B0502020202020204" pitchFamily="34" charset="0"/>
                <a:ea typeface="ＭＳ Ｐゴシック" charset="0"/>
                <a:cs typeface="Verdana" charset="0"/>
              </a:rPr>
              <a:t>Human Factors in Medicine</a:t>
            </a:r>
          </a:p>
        </p:txBody>
      </p:sp>
      <p:sp>
        <p:nvSpPr>
          <p:cNvPr id="39938" name="Content Placeholder 2"/>
          <p:cNvSpPr>
            <a:spLocks noGrp="1"/>
          </p:cNvSpPr>
          <p:nvPr>
            <p:ph type="body" sz="quarter" idx="10"/>
          </p:nvPr>
        </p:nvSpPr>
        <p:spPr>
          <a:xfrm>
            <a:off x="384048" y="1600200"/>
            <a:ext cx="8305800" cy="3810000"/>
          </a:xfrm>
        </p:spPr>
        <p:txBody>
          <a:bodyPr/>
          <a:lstStyle/>
          <a:p>
            <a:pPr eaLnBrk="1" hangingPunct="1"/>
            <a:r>
              <a:rPr lang="en-US" dirty="0"/>
              <a:t>Infusion pumps</a:t>
            </a:r>
          </a:p>
          <a:p>
            <a:pPr eaLnBrk="1" hangingPunct="1"/>
            <a:r>
              <a:rPr lang="en-US" dirty="0"/>
              <a:t>Anesthesia equipment</a:t>
            </a:r>
          </a:p>
          <a:p>
            <a:pPr eaLnBrk="1" hangingPunct="1"/>
            <a:r>
              <a:rPr lang="en-US" dirty="0"/>
              <a:t>Medication errors</a:t>
            </a:r>
          </a:p>
          <a:p>
            <a:pPr eaLnBrk="1" hangingPunct="1"/>
            <a:r>
              <a:rPr lang="en-US" dirty="0"/>
              <a:t>Effects of fatigue on resident’</a:t>
            </a:r>
            <a:r>
              <a:rPr lang="en-US" altLang="ja-JP" dirty="0"/>
              <a:t>s performance</a:t>
            </a:r>
          </a:p>
          <a:p>
            <a:pPr eaLnBrk="1" hangingPunct="1"/>
            <a:r>
              <a:rPr lang="en-US" dirty="0"/>
              <a:t>Judgmental limitations in medical decision making</a:t>
            </a:r>
          </a:p>
          <a:p>
            <a:pPr eaLnBrk="1" hangingPunct="1"/>
            <a:r>
              <a:rPr lang="en-US" dirty="0"/>
              <a:t>Inadequate infection control</a:t>
            </a:r>
          </a:p>
          <a:p>
            <a:pPr eaLnBrk="1" hangingPunct="1"/>
            <a:r>
              <a:rPr lang="en-US" dirty="0"/>
              <a:t>Unintended consequences of automation</a:t>
            </a:r>
          </a:p>
        </p:txBody>
      </p:sp>
      <p:sp>
        <p:nvSpPr>
          <p:cNvPr id="39939"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640">
                <a:solidFill>
                  <a:schemeClr val="tx1"/>
                </a:solidFill>
                <a:latin typeface="Arial" charset="0"/>
                <a:ea typeface="ＭＳ Ｐゴシック" charset="0"/>
                <a:cs typeface="ＭＳ Ｐゴシック" charset="0"/>
              </a:defRPr>
            </a:lvl1pPr>
            <a:lvl2pPr marL="817245" indent="-314325" eaLnBrk="0" hangingPunct="0">
              <a:defRPr sz="2640">
                <a:solidFill>
                  <a:schemeClr val="tx1"/>
                </a:solidFill>
                <a:latin typeface="Arial" charset="0"/>
                <a:ea typeface="ＭＳ Ｐゴシック" charset="0"/>
              </a:defRPr>
            </a:lvl2pPr>
            <a:lvl3pPr marL="1257300" indent="-251460" eaLnBrk="0" hangingPunct="0">
              <a:defRPr sz="2640">
                <a:solidFill>
                  <a:schemeClr val="tx1"/>
                </a:solidFill>
                <a:latin typeface="Arial" charset="0"/>
                <a:ea typeface="ＭＳ Ｐゴシック" charset="0"/>
              </a:defRPr>
            </a:lvl3pPr>
            <a:lvl4pPr marL="1760220" indent="-251460" eaLnBrk="0" hangingPunct="0">
              <a:defRPr sz="2640">
                <a:solidFill>
                  <a:schemeClr val="tx1"/>
                </a:solidFill>
                <a:latin typeface="Arial" charset="0"/>
                <a:ea typeface="ＭＳ Ｐゴシック" charset="0"/>
              </a:defRPr>
            </a:lvl4pPr>
            <a:lvl5pPr marL="2263140" indent="-251460" eaLnBrk="0" hangingPunct="0">
              <a:defRPr sz="2640">
                <a:solidFill>
                  <a:schemeClr val="tx1"/>
                </a:solidFill>
                <a:latin typeface="Arial" charset="0"/>
                <a:ea typeface="ＭＳ Ｐゴシック" charset="0"/>
              </a:defRPr>
            </a:lvl5pPr>
            <a:lvl6pPr marL="2766060" indent="-251460" eaLnBrk="0" fontAlgn="base" hangingPunct="0">
              <a:spcBef>
                <a:spcPct val="0"/>
              </a:spcBef>
              <a:spcAft>
                <a:spcPct val="0"/>
              </a:spcAft>
              <a:defRPr sz="2640">
                <a:solidFill>
                  <a:schemeClr val="tx1"/>
                </a:solidFill>
                <a:latin typeface="Arial" charset="0"/>
                <a:ea typeface="ＭＳ Ｐゴシック" charset="0"/>
              </a:defRPr>
            </a:lvl6pPr>
            <a:lvl7pPr marL="3268980" indent="-251460" eaLnBrk="0" fontAlgn="base" hangingPunct="0">
              <a:spcBef>
                <a:spcPct val="0"/>
              </a:spcBef>
              <a:spcAft>
                <a:spcPct val="0"/>
              </a:spcAft>
              <a:defRPr sz="2640">
                <a:solidFill>
                  <a:schemeClr val="tx1"/>
                </a:solidFill>
                <a:latin typeface="Arial" charset="0"/>
                <a:ea typeface="ＭＳ Ｐゴシック" charset="0"/>
              </a:defRPr>
            </a:lvl7pPr>
            <a:lvl8pPr marL="3771900" indent="-251460" eaLnBrk="0" fontAlgn="base" hangingPunct="0">
              <a:spcBef>
                <a:spcPct val="0"/>
              </a:spcBef>
              <a:spcAft>
                <a:spcPct val="0"/>
              </a:spcAft>
              <a:defRPr sz="2640">
                <a:solidFill>
                  <a:schemeClr val="tx1"/>
                </a:solidFill>
                <a:latin typeface="Arial" charset="0"/>
                <a:ea typeface="ＭＳ Ｐゴシック" charset="0"/>
              </a:defRPr>
            </a:lvl8pPr>
            <a:lvl9pPr marL="4274820" indent="-251460" eaLnBrk="0" fontAlgn="base" hangingPunct="0">
              <a:spcBef>
                <a:spcPct val="0"/>
              </a:spcBef>
              <a:spcAft>
                <a:spcPct val="0"/>
              </a:spcAft>
              <a:defRPr sz="2640">
                <a:solidFill>
                  <a:schemeClr val="tx1"/>
                </a:solidFill>
                <a:latin typeface="Arial" charset="0"/>
                <a:ea typeface="ＭＳ Ｐゴシック" charset="0"/>
              </a:defRPr>
            </a:lvl9pPr>
          </a:lstStyle>
          <a:p>
            <a:pPr eaLnBrk="1" hangingPunct="1"/>
            <a:fld id="{024D8769-3100-5D44-A148-5062261F708E}" type="slidenum">
              <a:rPr lang="en-US" sz="1100">
                <a:solidFill>
                  <a:srgbClr val="898989"/>
                </a:solidFill>
              </a:rPr>
              <a:pPr eaLnBrk="1" hangingPunct="1"/>
              <a:t>28</a:t>
            </a:fld>
            <a:endParaRPr lang="en-US" sz="1100" dirty="0">
              <a:solidFill>
                <a:srgbClr val="898989"/>
              </a:solidFill>
            </a:endParaRPr>
          </a:p>
        </p:txBody>
      </p:sp>
    </p:spTree>
    <p:extLst>
      <p:ext uri="{BB962C8B-B14F-4D97-AF65-F5344CB8AC3E}">
        <p14:creationId xmlns:p14="http://schemas.microsoft.com/office/powerpoint/2010/main" val="1953389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a:xfrm>
            <a:off x="384048" y="533400"/>
            <a:ext cx="8674100" cy="545110"/>
          </a:xfrm>
        </p:spPr>
        <p:txBody>
          <a:bodyPr/>
          <a:lstStyle/>
          <a:p>
            <a:pPr eaLnBrk="1" hangingPunct="1"/>
            <a:r>
              <a:rPr lang="en-US" dirty="0">
                <a:latin typeface="Century Gothic" panose="020B0502020202020204" pitchFamily="34" charset="0"/>
                <a:ea typeface="ＭＳ Ｐゴシック" charset="0"/>
                <a:cs typeface="Verdana" charset="0"/>
              </a:rPr>
              <a:t>Human Factors and Ergonomics </a:t>
            </a:r>
          </a:p>
        </p:txBody>
      </p:sp>
      <p:sp>
        <p:nvSpPr>
          <p:cNvPr id="41986" name="Content Placeholder 2"/>
          <p:cNvSpPr>
            <a:spLocks noGrp="1"/>
          </p:cNvSpPr>
          <p:nvPr>
            <p:ph type="body" sz="quarter" idx="10"/>
          </p:nvPr>
        </p:nvSpPr>
        <p:spPr>
          <a:xfrm>
            <a:off x="384048" y="1600200"/>
            <a:ext cx="8305800" cy="4343400"/>
          </a:xfrm>
        </p:spPr>
        <p:txBody>
          <a:bodyPr/>
          <a:lstStyle/>
          <a:p>
            <a:pPr eaLnBrk="1" hangingPunct="1">
              <a:lnSpc>
                <a:spcPct val="110000"/>
              </a:lnSpc>
            </a:pPr>
            <a:r>
              <a:rPr lang="en-US" dirty="0">
                <a:latin typeface="Century Gothic" panose="020B0502020202020204" pitchFamily="34" charset="0"/>
                <a:cs typeface="Arial" charset="0"/>
              </a:rPr>
              <a:t>Scientific discipline concerned with understanding interactions:</a:t>
            </a:r>
          </a:p>
          <a:p>
            <a:pPr lvl="1" eaLnBrk="1" hangingPunct="1">
              <a:lnSpc>
                <a:spcPct val="110000"/>
              </a:lnSpc>
            </a:pPr>
            <a:r>
              <a:rPr lang="en-US" dirty="0">
                <a:latin typeface="Century Gothic" panose="020B0502020202020204" pitchFamily="34" charset="0"/>
                <a:cs typeface="Arial" charset="0"/>
              </a:rPr>
              <a:t>Among humans</a:t>
            </a:r>
          </a:p>
          <a:p>
            <a:pPr lvl="1" eaLnBrk="1" hangingPunct="1">
              <a:lnSpc>
                <a:spcPct val="110000"/>
              </a:lnSpc>
            </a:pPr>
            <a:r>
              <a:rPr lang="en-US" dirty="0">
                <a:latin typeface="Century Gothic" panose="020B0502020202020204" pitchFamily="34" charset="0"/>
                <a:cs typeface="Arial" charset="0"/>
              </a:rPr>
              <a:t>Other elements of a system</a:t>
            </a:r>
          </a:p>
          <a:p>
            <a:pPr eaLnBrk="1" hangingPunct="1">
              <a:lnSpc>
                <a:spcPct val="110000"/>
              </a:lnSpc>
            </a:pPr>
            <a:r>
              <a:rPr lang="en-US" dirty="0">
                <a:latin typeface="Century Gothic" panose="020B0502020202020204" pitchFamily="34" charset="0"/>
                <a:cs typeface="Arial" charset="0"/>
              </a:rPr>
              <a:t>Profession that applies theory, principles, data, methods to design to optimize: </a:t>
            </a:r>
          </a:p>
          <a:p>
            <a:pPr lvl="1" eaLnBrk="1" hangingPunct="1">
              <a:lnSpc>
                <a:spcPct val="110000"/>
              </a:lnSpc>
            </a:pPr>
            <a:r>
              <a:rPr lang="en-US" dirty="0">
                <a:cs typeface="Arial" charset="0"/>
              </a:rPr>
              <a:t>H</a:t>
            </a:r>
            <a:r>
              <a:rPr lang="en-US" dirty="0">
                <a:latin typeface="Century Gothic" panose="020B0502020202020204" pitchFamily="34" charset="0"/>
                <a:cs typeface="Arial" charset="0"/>
              </a:rPr>
              <a:t>uman well-being </a:t>
            </a:r>
          </a:p>
          <a:p>
            <a:pPr lvl="1" eaLnBrk="1" hangingPunct="1">
              <a:lnSpc>
                <a:spcPct val="110000"/>
              </a:lnSpc>
            </a:pPr>
            <a:r>
              <a:rPr lang="en-US" dirty="0">
                <a:cs typeface="Arial" charset="0"/>
              </a:rPr>
              <a:t>O</a:t>
            </a:r>
            <a:r>
              <a:rPr lang="en-US" dirty="0">
                <a:latin typeface="Century Gothic" panose="020B0502020202020204" pitchFamily="34" charset="0"/>
                <a:cs typeface="Arial" charset="0"/>
              </a:rPr>
              <a:t>verall system performance</a:t>
            </a:r>
          </a:p>
          <a:p>
            <a:pPr eaLnBrk="1" hangingPunct="1">
              <a:lnSpc>
                <a:spcPct val="110000"/>
              </a:lnSpc>
            </a:pPr>
            <a:r>
              <a:rPr lang="en-US" dirty="0">
                <a:latin typeface="Century Gothic" panose="020B0502020202020204" pitchFamily="34" charset="0"/>
                <a:cs typeface="Arial" charset="0"/>
              </a:rPr>
              <a:t>System can be a technology, device, person, team, organization, policy, etc.</a:t>
            </a:r>
          </a:p>
        </p:txBody>
      </p:sp>
      <p:sp>
        <p:nvSpPr>
          <p:cNvPr id="41987"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640">
                <a:solidFill>
                  <a:schemeClr val="tx1"/>
                </a:solidFill>
                <a:latin typeface="Arial" charset="0"/>
                <a:ea typeface="ＭＳ Ｐゴシック" charset="0"/>
                <a:cs typeface="ＭＳ Ｐゴシック" charset="0"/>
              </a:defRPr>
            </a:lvl1pPr>
            <a:lvl2pPr marL="817245" indent="-314325" eaLnBrk="0" hangingPunct="0">
              <a:defRPr sz="2640">
                <a:solidFill>
                  <a:schemeClr val="tx1"/>
                </a:solidFill>
                <a:latin typeface="Arial" charset="0"/>
                <a:ea typeface="ＭＳ Ｐゴシック" charset="0"/>
              </a:defRPr>
            </a:lvl2pPr>
            <a:lvl3pPr marL="1257300" indent="-251460" eaLnBrk="0" hangingPunct="0">
              <a:defRPr sz="2640">
                <a:solidFill>
                  <a:schemeClr val="tx1"/>
                </a:solidFill>
                <a:latin typeface="Arial" charset="0"/>
                <a:ea typeface="ＭＳ Ｐゴシック" charset="0"/>
              </a:defRPr>
            </a:lvl3pPr>
            <a:lvl4pPr marL="1760220" indent="-251460" eaLnBrk="0" hangingPunct="0">
              <a:defRPr sz="2640">
                <a:solidFill>
                  <a:schemeClr val="tx1"/>
                </a:solidFill>
                <a:latin typeface="Arial" charset="0"/>
                <a:ea typeface="ＭＳ Ｐゴシック" charset="0"/>
              </a:defRPr>
            </a:lvl4pPr>
            <a:lvl5pPr marL="2263140" indent="-251460" eaLnBrk="0" hangingPunct="0">
              <a:defRPr sz="2640">
                <a:solidFill>
                  <a:schemeClr val="tx1"/>
                </a:solidFill>
                <a:latin typeface="Arial" charset="0"/>
                <a:ea typeface="ＭＳ Ｐゴシック" charset="0"/>
              </a:defRPr>
            </a:lvl5pPr>
            <a:lvl6pPr marL="2766060" indent="-251460" eaLnBrk="0" fontAlgn="base" hangingPunct="0">
              <a:spcBef>
                <a:spcPct val="0"/>
              </a:spcBef>
              <a:spcAft>
                <a:spcPct val="0"/>
              </a:spcAft>
              <a:defRPr sz="2640">
                <a:solidFill>
                  <a:schemeClr val="tx1"/>
                </a:solidFill>
                <a:latin typeface="Arial" charset="0"/>
                <a:ea typeface="ＭＳ Ｐゴシック" charset="0"/>
              </a:defRPr>
            </a:lvl6pPr>
            <a:lvl7pPr marL="3268980" indent="-251460" eaLnBrk="0" fontAlgn="base" hangingPunct="0">
              <a:spcBef>
                <a:spcPct val="0"/>
              </a:spcBef>
              <a:spcAft>
                <a:spcPct val="0"/>
              </a:spcAft>
              <a:defRPr sz="2640">
                <a:solidFill>
                  <a:schemeClr val="tx1"/>
                </a:solidFill>
                <a:latin typeface="Arial" charset="0"/>
                <a:ea typeface="ＭＳ Ｐゴシック" charset="0"/>
              </a:defRPr>
            </a:lvl7pPr>
            <a:lvl8pPr marL="3771900" indent="-251460" eaLnBrk="0" fontAlgn="base" hangingPunct="0">
              <a:spcBef>
                <a:spcPct val="0"/>
              </a:spcBef>
              <a:spcAft>
                <a:spcPct val="0"/>
              </a:spcAft>
              <a:defRPr sz="2640">
                <a:solidFill>
                  <a:schemeClr val="tx1"/>
                </a:solidFill>
                <a:latin typeface="Arial" charset="0"/>
                <a:ea typeface="ＭＳ Ｐゴシック" charset="0"/>
              </a:defRPr>
            </a:lvl8pPr>
            <a:lvl9pPr marL="4274820" indent="-251460" eaLnBrk="0" fontAlgn="base" hangingPunct="0">
              <a:spcBef>
                <a:spcPct val="0"/>
              </a:spcBef>
              <a:spcAft>
                <a:spcPct val="0"/>
              </a:spcAft>
              <a:defRPr sz="2640">
                <a:solidFill>
                  <a:schemeClr val="tx1"/>
                </a:solidFill>
                <a:latin typeface="Arial" charset="0"/>
                <a:ea typeface="ＭＳ Ｐゴシック" charset="0"/>
              </a:defRPr>
            </a:lvl9pPr>
          </a:lstStyle>
          <a:p>
            <a:pPr eaLnBrk="1" hangingPunct="1"/>
            <a:fld id="{9DAE2993-A01E-A440-8127-0E2E242C7013}" type="slidenum">
              <a:rPr lang="en-US" sz="1100">
                <a:solidFill>
                  <a:srgbClr val="898989"/>
                </a:solidFill>
              </a:rPr>
              <a:pPr eaLnBrk="1" hangingPunct="1"/>
              <a:t>29</a:t>
            </a:fld>
            <a:endParaRPr lang="en-US" sz="1100" dirty="0">
              <a:solidFill>
                <a:srgbClr val="898989"/>
              </a:solidFill>
            </a:endParaRPr>
          </a:p>
        </p:txBody>
      </p:sp>
      <p:sp>
        <p:nvSpPr>
          <p:cNvPr id="2" name="TextBox 1"/>
          <p:cNvSpPr txBox="1"/>
          <p:nvPr/>
        </p:nvSpPr>
        <p:spPr>
          <a:xfrm>
            <a:off x="384048" y="6741543"/>
            <a:ext cx="1981633" cy="369332"/>
          </a:xfrm>
          <a:prstGeom prst="rect">
            <a:avLst/>
          </a:prstGeom>
          <a:noFill/>
        </p:spPr>
        <p:txBody>
          <a:bodyPr wrap="none" rtlCol="0">
            <a:spAutoFit/>
          </a:bodyPr>
          <a:lstStyle/>
          <a:p>
            <a:r>
              <a:rPr lang="en-US" dirty="0">
                <a:latin typeface="Century Gothic" panose="020B0502020202020204" pitchFamily="34" charset="0"/>
              </a:rPr>
              <a:t>(Carayon, 2007)</a:t>
            </a:r>
          </a:p>
        </p:txBody>
      </p:sp>
    </p:spTree>
    <p:extLst>
      <p:ext uri="{BB962C8B-B14F-4D97-AF65-F5344CB8AC3E}">
        <p14:creationId xmlns:p14="http://schemas.microsoft.com/office/powerpoint/2010/main" val="1501820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Good Design</a:t>
            </a:r>
          </a:p>
        </p:txBody>
      </p:sp>
      <p:pic>
        <p:nvPicPr>
          <p:cNvPr id="3" name="Picture Placeholder 2" descr="Cloud-Based Point of Sale: a touchscreen with links for Iphone 5, iPhone 45, iPhone4, iPad Air, Ipad2, Galaxy S5, Galaxy S4, Galaxy S4, Galaxy Tab 4, Galaxy Tab 3, etc. A $0.00 Total, and View Receipts link. " title="Cloud-Based Point of Sale."/>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596" b="596"/>
          <a:stretch>
            <a:fillRect/>
          </a:stretch>
        </p:blipFill>
        <p:spPr>
          <a:xfrm>
            <a:off x="446088" y="1752600"/>
            <a:ext cx="9051925" cy="5181600"/>
          </a:xfrm>
          <a:prstGeom prst="rect">
            <a:avLst/>
          </a:prstGeom>
        </p:spPr>
      </p:pic>
      <p:sp>
        <p:nvSpPr>
          <p:cNvPr id="28675"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1F887EE0-3550-9E4A-9B79-B0403085B9CA}" type="slidenum">
              <a:rPr lang="en-US" altLang="en-US" sz="1100">
                <a:solidFill>
                  <a:srgbClr val="898989"/>
                </a:solidFill>
                <a:latin typeface="Century Gothic" panose="020B0502020202020204" pitchFamily="34" charset="0"/>
              </a:rPr>
              <a:pPr/>
              <a:t>3</a:t>
            </a:fld>
            <a:endParaRPr lang="en-US" altLang="en-US" sz="1100" dirty="0">
              <a:solidFill>
                <a:srgbClr val="898989"/>
              </a:solidFill>
              <a:latin typeface="Century Gothic" panose="020B0502020202020204" pitchFamily="34" charset="0"/>
            </a:endParaRPr>
          </a:p>
        </p:txBody>
      </p:sp>
      <p:sp>
        <p:nvSpPr>
          <p:cNvPr id="8" name="Text Placeholder 6"/>
          <p:cNvSpPr>
            <a:spLocks noGrp="1"/>
          </p:cNvSpPr>
          <p:nvPr>
            <p:ph type="body" sz="quarter" idx="10"/>
          </p:nvPr>
        </p:nvSpPr>
        <p:spPr bwMode="auto">
          <a:xfrm>
            <a:off x="384048" y="7099300"/>
            <a:ext cx="4873752"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latin typeface="Century Gothic" panose="020B0502020202020204" pitchFamily="34" charset="0"/>
                <a:ea typeface="Arial" charset="0"/>
                <a:cs typeface="Arial" charset="0"/>
              </a:rPr>
              <a:t>(Stacie Branch, 2015, CC BY-SA 4.0)</a:t>
            </a:r>
          </a:p>
        </p:txBody>
      </p:sp>
    </p:spTree>
    <p:extLst>
      <p:ext uri="{BB962C8B-B14F-4D97-AF65-F5344CB8AC3E}">
        <p14:creationId xmlns:p14="http://schemas.microsoft.com/office/powerpoint/2010/main" val="39586860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0"/>
            <a:ext cx="8674100" cy="545110"/>
          </a:xfrm>
        </p:spPr>
        <p:txBody>
          <a:bodyPr/>
          <a:lstStyle/>
          <a:p>
            <a:r>
              <a:rPr lang="en-US" dirty="0">
                <a:latin typeface="Century Gothic" panose="020B0502020202020204" pitchFamily="34" charset="0"/>
                <a:ea typeface="ＭＳ Ｐゴシック" charset="0"/>
                <a:cs typeface="Verdana" charset="0"/>
              </a:rPr>
              <a:t>Human Factors Ergonomics:</a:t>
            </a:r>
            <a:br>
              <a:rPr lang="en-US" dirty="0">
                <a:latin typeface="Century Gothic" panose="020B0502020202020204" pitchFamily="34" charset="0"/>
                <a:ea typeface="ＭＳ Ｐゴシック" charset="0"/>
                <a:cs typeface="Verdana" charset="0"/>
              </a:rPr>
            </a:br>
            <a:r>
              <a:rPr lang="en-US" dirty="0">
                <a:latin typeface="Century Gothic" panose="020B0502020202020204" pitchFamily="34" charset="0"/>
                <a:ea typeface="ＭＳ Ｐゴシック" charset="0"/>
                <a:cs typeface="Verdana" charset="0"/>
              </a:rPr>
              <a:t>Three Major Domains</a:t>
            </a:r>
            <a:endParaRPr lang="en-US" dirty="0">
              <a:latin typeface="Century Gothic" panose="020B0502020202020204" pitchFamily="34" charset="0"/>
            </a:endParaRPr>
          </a:p>
        </p:txBody>
      </p:sp>
      <p:sp>
        <p:nvSpPr>
          <p:cNvPr id="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dirty="0">
                <a:latin typeface="Century Gothic" panose="020B0502020202020204" pitchFamily="34" charset="0"/>
              </a:rPr>
              <a:t>Physical ergonomics</a:t>
            </a:r>
          </a:p>
          <a:p>
            <a:pPr>
              <a:lnSpc>
                <a:spcPct val="110000"/>
              </a:lnSpc>
              <a:spcAft>
                <a:spcPts val="1200"/>
              </a:spcAft>
            </a:pPr>
            <a:r>
              <a:rPr lang="en-US" dirty="0">
                <a:latin typeface="Century Gothic" panose="020B0502020202020204" pitchFamily="34" charset="0"/>
              </a:rPr>
              <a:t>Cognitive ergonomics</a:t>
            </a:r>
          </a:p>
          <a:p>
            <a:pPr>
              <a:lnSpc>
                <a:spcPct val="110000"/>
              </a:lnSpc>
              <a:spcAft>
                <a:spcPts val="1200"/>
              </a:spcAft>
            </a:pPr>
            <a:r>
              <a:rPr lang="en-US" dirty="0">
                <a:latin typeface="Century Gothic" panose="020B0502020202020204" pitchFamily="34" charset="0"/>
              </a:rPr>
              <a:t>Organizational/macro-ergonomics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30</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40571233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latin typeface="Century Gothic" panose="020B0502020202020204" pitchFamily="34" charset="0"/>
                <a:ea typeface="ＭＳ Ｐゴシック" charset="0"/>
                <a:cs typeface="Verdana" charset="0"/>
              </a:rPr>
              <a:t>Physical Ergonomics</a:t>
            </a:r>
            <a:endParaRPr lang="en-US" dirty="0">
              <a:latin typeface="Century Gothic" panose="020B0502020202020204" pitchFamily="34" charset="0"/>
            </a:endParaRPr>
          </a:p>
        </p:txBody>
      </p:sp>
      <p:sp>
        <p:nvSpPr>
          <p:cNvPr id="3" name="Content Placeholder 2"/>
          <p:cNvSpPr>
            <a:spLocks noGrp="1"/>
          </p:cNvSpPr>
          <p:nvPr>
            <p:ph type="body" sz="quarter" idx="10"/>
          </p:nvPr>
        </p:nvSpPr>
        <p:spPr>
          <a:xfrm>
            <a:off x="384048" y="1600200"/>
            <a:ext cx="8305800" cy="5105400"/>
          </a:xfrm>
        </p:spPr>
        <p:txBody>
          <a:bodyPr/>
          <a:lstStyle/>
          <a:p>
            <a:pPr lvl="0">
              <a:lnSpc>
                <a:spcPct val="110000"/>
              </a:lnSpc>
            </a:pPr>
            <a:r>
              <a:rPr lang="en-US" dirty="0">
                <a:latin typeface="Century Gothic" panose="020B0502020202020204" pitchFamily="34" charset="0"/>
                <a:cs typeface="Arial"/>
              </a:rPr>
              <a:t>Concerned with physical activity</a:t>
            </a:r>
          </a:p>
          <a:p>
            <a:pPr lvl="1">
              <a:lnSpc>
                <a:spcPct val="110000"/>
              </a:lnSpc>
            </a:pPr>
            <a:r>
              <a:rPr lang="en-US" dirty="0">
                <a:latin typeface="Century Gothic" panose="020B0502020202020204" pitchFamily="34" charset="0"/>
                <a:cs typeface="Arial"/>
              </a:rPr>
              <a:t>Topics: Repetitive movements, workplace layout, safety, and health</a:t>
            </a:r>
          </a:p>
          <a:p>
            <a:pPr lvl="1">
              <a:lnSpc>
                <a:spcPct val="110000"/>
              </a:lnSpc>
            </a:pPr>
            <a:r>
              <a:rPr lang="en-US" dirty="0">
                <a:latin typeface="Century Gothic" panose="020B0502020202020204" pitchFamily="34" charset="0"/>
                <a:cs typeface="Arial"/>
              </a:rPr>
              <a:t>Application to health: Reducing and preventing injury, designing workstations and work rooms for optimal human performance</a:t>
            </a:r>
          </a:p>
          <a:p>
            <a:pPr lvl="1">
              <a:lnSpc>
                <a:spcPct val="110000"/>
              </a:lnSpc>
            </a:pPr>
            <a:r>
              <a:rPr lang="en-US" dirty="0">
                <a:latin typeface="Century Gothic" panose="020B0502020202020204" pitchFamily="34" charset="0"/>
                <a:cs typeface="Arial"/>
              </a:rPr>
              <a:t>Examples:</a:t>
            </a:r>
          </a:p>
          <a:p>
            <a:pPr lvl="2">
              <a:lnSpc>
                <a:spcPct val="110000"/>
              </a:lnSpc>
            </a:pPr>
            <a:r>
              <a:rPr lang="en-US" dirty="0">
                <a:latin typeface="Century Gothic" panose="020B0502020202020204" pitchFamily="34" charset="0"/>
                <a:cs typeface="Arial"/>
              </a:rPr>
              <a:t>Designing a patient room to facilitate and support patient care</a:t>
            </a:r>
          </a:p>
          <a:p>
            <a:pPr lvl="2">
              <a:lnSpc>
                <a:spcPct val="110000"/>
              </a:lnSpc>
            </a:pPr>
            <a:r>
              <a:rPr lang="en-US" dirty="0">
                <a:latin typeface="Century Gothic" panose="020B0502020202020204" pitchFamily="34" charset="0"/>
                <a:cs typeface="Arial"/>
              </a:rPr>
              <a:t>Designing medical labels so that they are readable and understandable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31</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0373010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latin typeface="Century Gothic" panose="020B0502020202020204" pitchFamily="34" charset="0"/>
                <a:ea typeface="ＭＳ Ｐゴシック" charset="0"/>
                <a:cs typeface="Verdana" charset="0"/>
              </a:rPr>
              <a:t>Organizational Ergonomics</a:t>
            </a:r>
            <a:endParaRPr lang="en-US" dirty="0">
              <a:latin typeface="Century Gothic" panose="020B0502020202020204" pitchFamily="34" charset="0"/>
            </a:endParaRPr>
          </a:p>
        </p:txBody>
      </p:sp>
      <p:sp>
        <p:nvSpPr>
          <p:cNvPr id="3" name="Content Placeholder 2"/>
          <p:cNvSpPr>
            <a:spLocks noGrp="1"/>
          </p:cNvSpPr>
          <p:nvPr>
            <p:ph type="body" sz="quarter" idx="10"/>
          </p:nvPr>
        </p:nvSpPr>
        <p:spPr>
          <a:xfrm>
            <a:off x="384048" y="1600200"/>
            <a:ext cx="8305800" cy="5181600"/>
          </a:xfrm>
        </p:spPr>
        <p:txBody>
          <a:bodyPr/>
          <a:lstStyle/>
          <a:p>
            <a:pPr lvl="0">
              <a:lnSpc>
                <a:spcPct val="110000"/>
              </a:lnSpc>
            </a:pPr>
            <a:r>
              <a:rPr lang="en-US" dirty="0">
                <a:latin typeface="Century Gothic" panose="020B0502020202020204" pitchFamily="34" charset="0"/>
                <a:cs typeface="Arial"/>
              </a:rPr>
              <a:t>Concerned with socio-technical systems</a:t>
            </a:r>
          </a:p>
          <a:p>
            <a:pPr lvl="1">
              <a:lnSpc>
                <a:spcPct val="110000"/>
              </a:lnSpc>
            </a:pPr>
            <a:r>
              <a:rPr lang="en-US" dirty="0">
                <a:latin typeface="Century Gothic" panose="020B0502020202020204" pitchFamily="34" charset="0"/>
                <a:cs typeface="Arial"/>
              </a:rPr>
              <a:t>Topics: Communication, teamwork, participatory design, quality management</a:t>
            </a:r>
          </a:p>
          <a:p>
            <a:pPr lvl="1">
              <a:lnSpc>
                <a:spcPct val="110000"/>
              </a:lnSpc>
            </a:pPr>
            <a:r>
              <a:rPr lang="en-US" dirty="0">
                <a:latin typeface="Century Gothic" panose="020B0502020202020204" pitchFamily="34" charset="0"/>
                <a:cs typeface="Arial"/>
              </a:rPr>
              <a:t>Application to health: Reducing stress and burnout, improving satisfaction and retention, implementing improvement activities</a:t>
            </a:r>
          </a:p>
          <a:p>
            <a:pPr lvl="1">
              <a:lnSpc>
                <a:spcPct val="110000"/>
              </a:lnSpc>
            </a:pPr>
            <a:r>
              <a:rPr lang="en-US" dirty="0">
                <a:latin typeface="Century Gothic" panose="020B0502020202020204" pitchFamily="34" charset="0"/>
                <a:cs typeface="Arial"/>
              </a:rPr>
              <a:t>Examples:</a:t>
            </a:r>
          </a:p>
          <a:p>
            <a:pPr lvl="2">
              <a:lnSpc>
                <a:spcPct val="110000"/>
              </a:lnSpc>
            </a:pPr>
            <a:r>
              <a:rPr lang="en-US" dirty="0">
                <a:latin typeface="Century Gothic" panose="020B0502020202020204" pitchFamily="34" charset="0"/>
                <a:cs typeface="Arial"/>
              </a:rPr>
              <a:t>Management training in surgery teams</a:t>
            </a:r>
          </a:p>
          <a:p>
            <a:pPr lvl="2">
              <a:lnSpc>
                <a:spcPct val="110000"/>
              </a:lnSpc>
            </a:pPr>
            <a:r>
              <a:rPr lang="en-US" dirty="0">
                <a:latin typeface="Century Gothic" panose="020B0502020202020204" pitchFamily="34" charset="0"/>
                <a:cs typeface="Arial"/>
              </a:rPr>
              <a:t>Designing work schedules for reduced fatigue and enhanced performance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32</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7034280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latin typeface="Century Gothic" panose="020B0502020202020204" pitchFamily="34" charset="0"/>
                <a:ea typeface="ＭＳ Ｐゴシック" charset="0"/>
                <a:cs typeface="Verdana" charset="0"/>
              </a:rPr>
              <a:t>Cognitive Ergonomics</a:t>
            </a:r>
            <a:endParaRPr lang="en-US" dirty="0">
              <a:latin typeface="Century Gothic" panose="020B0502020202020204" pitchFamily="34" charset="0"/>
            </a:endParaRPr>
          </a:p>
        </p:txBody>
      </p:sp>
      <p:sp>
        <p:nvSpPr>
          <p:cNvPr id="3" name="Content Placeholder 2"/>
          <p:cNvSpPr>
            <a:spLocks noGrp="1"/>
          </p:cNvSpPr>
          <p:nvPr>
            <p:ph type="body" sz="quarter" idx="10"/>
          </p:nvPr>
        </p:nvSpPr>
        <p:spPr>
          <a:xfrm>
            <a:off x="384048" y="1600200"/>
            <a:ext cx="8305800" cy="4267200"/>
          </a:xfrm>
        </p:spPr>
        <p:txBody>
          <a:bodyPr/>
          <a:lstStyle/>
          <a:p>
            <a:pPr lvl="0"/>
            <a:r>
              <a:rPr lang="en-US" dirty="0">
                <a:latin typeface="Century Gothic" panose="020B0502020202020204" pitchFamily="34" charset="0"/>
                <a:cs typeface="Arial"/>
              </a:rPr>
              <a:t>Concerned with mental processes</a:t>
            </a:r>
          </a:p>
          <a:p>
            <a:pPr lvl="1"/>
            <a:r>
              <a:rPr lang="en-US" dirty="0">
                <a:latin typeface="Century Gothic" panose="020B0502020202020204" pitchFamily="34" charset="0"/>
                <a:cs typeface="Arial"/>
              </a:rPr>
              <a:t>Topics: Mental workload, decision making, skilled performance, HCI, work stress,</a:t>
            </a:r>
          </a:p>
          <a:p>
            <a:pPr lvl="1"/>
            <a:r>
              <a:rPr lang="en-US" dirty="0">
                <a:latin typeface="Century Gothic" panose="020B0502020202020204" pitchFamily="34" charset="0"/>
                <a:cs typeface="Arial"/>
              </a:rPr>
              <a:t>Application to health: Usability, designing training systems, usable interfaces</a:t>
            </a:r>
          </a:p>
          <a:p>
            <a:pPr lvl="1"/>
            <a:r>
              <a:rPr lang="en-US" dirty="0">
                <a:latin typeface="Century Gothic" panose="020B0502020202020204" pitchFamily="34" charset="0"/>
                <a:cs typeface="Arial"/>
              </a:rPr>
              <a:t>Examples:</a:t>
            </a:r>
          </a:p>
          <a:p>
            <a:pPr lvl="2">
              <a:buFont typeface="Wingdings" panose="05000000000000000000" pitchFamily="2" charset="2"/>
              <a:buChar char="§"/>
            </a:pPr>
            <a:r>
              <a:rPr lang="en-US" dirty="0">
                <a:latin typeface="Century Gothic" panose="020B0502020202020204" pitchFamily="34" charset="0"/>
                <a:cs typeface="Arial"/>
              </a:rPr>
              <a:t>Event report systems</a:t>
            </a:r>
          </a:p>
          <a:p>
            <a:pPr lvl="2">
              <a:buFont typeface="Wingdings" panose="05000000000000000000" pitchFamily="2" charset="2"/>
              <a:buChar char="§"/>
            </a:pPr>
            <a:r>
              <a:rPr lang="en-US" dirty="0">
                <a:latin typeface="Century Gothic" panose="020B0502020202020204" pitchFamily="34" charset="0"/>
                <a:cs typeface="Arial"/>
              </a:rPr>
              <a:t>Implementing incident analysis system</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33</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5634086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a:xfrm>
            <a:off x="384048" y="533400"/>
            <a:ext cx="8674100" cy="545110"/>
          </a:xfrm>
        </p:spPr>
        <p:txBody>
          <a:bodyPr/>
          <a:lstStyle/>
          <a:p>
            <a:pPr eaLnBrk="1" hangingPunct="1"/>
            <a:r>
              <a:rPr lang="en-US" dirty="0">
                <a:latin typeface="Century Gothic" panose="020B0502020202020204" pitchFamily="34" charset="0"/>
                <a:ea typeface="ＭＳ Ｐゴシック" charset="0"/>
                <a:cs typeface="Verdana" charset="0"/>
              </a:rPr>
              <a:t>Human Factors Design Implications</a:t>
            </a:r>
          </a:p>
        </p:txBody>
      </p:sp>
      <p:sp>
        <p:nvSpPr>
          <p:cNvPr id="64514" name="Content Placeholder 2"/>
          <p:cNvSpPr>
            <a:spLocks noGrp="1"/>
          </p:cNvSpPr>
          <p:nvPr>
            <p:ph type="body" sz="quarter" idx="10"/>
          </p:nvPr>
        </p:nvSpPr>
        <p:spPr>
          <a:xfrm>
            <a:off x="384047" y="1600200"/>
            <a:ext cx="9113965" cy="3733800"/>
          </a:xfrm>
        </p:spPr>
        <p:txBody>
          <a:bodyPr/>
          <a:lstStyle/>
          <a:p>
            <a:pPr eaLnBrk="1" hangingPunct="1">
              <a:lnSpc>
                <a:spcPct val="110000"/>
              </a:lnSpc>
              <a:spcAft>
                <a:spcPts val="1200"/>
              </a:spcAft>
            </a:pPr>
            <a:r>
              <a:rPr lang="en-US" dirty="0">
                <a:latin typeface="Century Gothic" panose="020B0502020202020204" pitchFamily="34" charset="0"/>
              </a:rPr>
              <a:t>Reduce the number of competing channels of information</a:t>
            </a:r>
          </a:p>
          <a:p>
            <a:pPr eaLnBrk="1" hangingPunct="1">
              <a:lnSpc>
                <a:spcPct val="110000"/>
              </a:lnSpc>
              <a:spcAft>
                <a:spcPts val="1200"/>
              </a:spcAft>
            </a:pPr>
            <a:r>
              <a:rPr lang="en-US" dirty="0">
                <a:latin typeface="Century Gothic" panose="020B0502020202020204" pitchFamily="34" charset="0"/>
              </a:rPr>
              <a:t>Make sources of information as distinct as possible</a:t>
            </a:r>
          </a:p>
          <a:p>
            <a:pPr eaLnBrk="1" hangingPunct="1">
              <a:lnSpc>
                <a:spcPct val="110000"/>
              </a:lnSpc>
              <a:spcAft>
                <a:spcPts val="1200"/>
              </a:spcAft>
            </a:pPr>
            <a:r>
              <a:rPr lang="en-US" dirty="0">
                <a:latin typeface="Century Gothic" panose="020B0502020202020204" pitchFamily="34" charset="0"/>
              </a:rPr>
              <a:t>Provide feedback</a:t>
            </a:r>
          </a:p>
          <a:p>
            <a:pPr eaLnBrk="1" hangingPunct="1">
              <a:lnSpc>
                <a:spcPct val="110000"/>
              </a:lnSpc>
              <a:spcAft>
                <a:spcPts val="1200"/>
              </a:spcAft>
            </a:pPr>
            <a:r>
              <a:rPr lang="en-US" dirty="0">
                <a:latin typeface="Century Gothic" panose="020B0502020202020204" pitchFamily="34" charset="0"/>
              </a:rPr>
              <a:t>Use redundant cues</a:t>
            </a:r>
          </a:p>
          <a:p>
            <a:pPr eaLnBrk="1" hangingPunct="1">
              <a:lnSpc>
                <a:spcPct val="110000"/>
              </a:lnSpc>
              <a:spcAft>
                <a:spcPts val="1200"/>
              </a:spcAft>
            </a:pPr>
            <a:r>
              <a:rPr lang="en-US" dirty="0">
                <a:latin typeface="Century Gothic" panose="020B0502020202020204" pitchFamily="34" charset="0"/>
              </a:rPr>
              <a:t>Work/rest scheduling</a:t>
            </a:r>
          </a:p>
          <a:p>
            <a:pPr eaLnBrk="1" hangingPunct="1">
              <a:lnSpc>
                <a:spcPct val="110000"/>
              </a:lnSpc>
              <a:spcAft>
                <a:spcPts val="1200"/>
              </a:spcAft>
            </a:pPr>
            <a:r>
              <a:rPr lang="en-US" dirty="0">
                <a:latin typeface="Century Gothic" panose="020B0502020202020204" pitchFamily="34" charset="0"/>
              </a:rPr>
              <a:t>Training</a:t>
            </a:r>
          </a:p>
        </p:txBody>
      </p:sp>
      <p:sp>
        <p:nvSpPr>
          <p:cNvPr id="6451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640">
                <a:solidFill>
                  <a:schemeClr val="tx1"/>
                </a:solidFill>
                <a:latin typeface="Arial" charset="0"/>
                <a:ea typeface="ＭＳ Ｐゴシック" charset="0"/>
                <a:cs typeface="ＭＳ Ｐゴシック" charset="0"/>
              </a:defRPr>
            </a:lvl1pPr>
            <a:lvl2pPr marL="817245" indent="-314325" eaLnBrk="0" hangingPunct="0">
              <a:defRPr sz="2640">
                <a:solidFill>
                  <a:schemeClr val="tx1"/>
                </a:solidFill>
                <a:latin typeface="Arial" charset="0"/>
                <a:ea typeface="ＭＳ Ｐゴシック" charset="0"/>
              </a:defRPr>
            </a:lvl2pPr>
            <a:lvl3pPr marL="1257300" indent="-251460" eaLnBrk="0" hangingPunct="0">
              <a:defRPr sz="2640">
                <a:solidFill>
                  <a:schemeClr val="tx1"/>
                </a:solidFill>
                <a:latin typeface="Arial" charset="0"/>
                <a:ea typeface="ＭＳ Ｐゴシック" charset="0"/>
              </a:defRPr>
            </a:lvl3pPr>
            <a:lvl4pPr marL="1760220" indent="-251460" eaLnBrk="0" hangingPunct="0">
              <a:defRPr sz="2640">
                <a:solidFill>
                  <a:schemeClr val="tx1"/>
                </a:solidFill>
                <a:latin typeface="Arial" charset="0"/>
                <a:ea typeface="ＭＳ Ｐゴシック" charset="0"/>
              </a:defRPr>
            </a:lvl4pPr>
            <a:lvl5pPr marL="2263140" indent="-251460" eaLnBrk="0" hangingPunct="0">
              <a:defRPr sz="2640">
                <a:solidFill>
                  <a:schemeClr val="tx1"/>
                </a:solidFill>
                <a:latin typeface="Arial" charset="0"/>
                <a:ea typeface="ＭＳ Ｐゴシック" charset="0"/>
              </a:defRPr>
            </a:lvl5pPr>
            <a:lvl6pPr marL="2766060" indent="-251460" eaLnBrk="0" fontAlgn="base" hangingPunct="0">
              <a:spcBef>
                <a:spcPct val="0"/>
              </a:spcBef>
              <a:spcAft>
                <a:spcPct val="0"/>
              </a:spcAft>
              <a:defRPr sz="2640">
                <a:solidFill>
                  <a:schemeClr val="tx1"/>
                </a:solidFill>
                <a:latin typeface="Arial" charset="0"/>
                <a:ea typeface="ＭＳ Ｐゴシック" charset="0"/>
              </a:defRPr>
            </a:lvl6pPr>
            <a:lvl7pPr marL="3268980" indent="-251460" eaLnBrk="0" fontAlgn="base" hangingPunct="0">
              <a:spcBef>
                <a:spcPct val="0"/>
              </a:spcBef>
              <a:spcAft>
                <a:spcPct val="0"/>
              </a:spcAft>
              <a:defRPr sz="2640">
                <a:solidFill>
                  <a:schemeClr val="tx1"/>
                </a:solidFill>
                <a:latin typeface="Arial" charset="0"/>
                <a:ea typeface="ＭＳ Ｐゴシック" charset="0"/>
              </a:defRPr>
            </a:lvl7pPr>
            <a:lvl8pPr marL="3771900" indent="-251460" eaLnBrk="0" fontAlgn="base" hangingPunct="0">
              <a:spcBef>
                <a:spcPct val="0"/>
              </a:spcBef>
              <a:spcAft>
                <a:spcPct val="0"/>
              </a:spcAft>
              <a:defRPr sz="2640">
                <a:solidFill>
                  <a:schemeClr val="tx1"/>
                </a:solidFill>
                <a:latin typeface="Arial" charset="0"/>
                <a:ea typeface="ＭＳ Ｐゴシック" charset="0"/>
              </a:defRPr>
            </a:lvl8pPr>
            <a:lvl9pPr marL="4274820" indent="-251460" eaLnBrk="0" fontAlgn="base" hangingPunct="0">
              <a:spcBef>
                <a:spcPct val="0"/>
              </a:spcBef>
              <a:spcAft>
                <a:spcPct val="0"/>
              </a:spcAft>
              <a:defRPr sz="2640">
                <a:solidFill>
                  <a:schemeClr val="tx1"/>
                </a:solidFill>
                <a:latin typeface="Arial" charset="0"/>
                <a:ea typeface="ＭＳ Ｐゴシック" charset="0"/>
              </a:defRPr>
            </a:lvl9pPr>
          </a:lstStyle>
          <a:p>
            <a:pPr eaLnBrk="1" hangingPunct="1"/>
            <a:fld id="{24EF20F7-0AD6-5448-81DC-53EB5251DACE}" type="slidenum">
              <a:rPr lang="en-US" sz="1100">
                <a:solidFill>
                  <a:srgbClr val="898989"/>
                </a:solidFill>
              </a:rPr>
              <a:pPr eaLnBrk="1" hangingPunct="1"/>
              <a:t>34</a:t>
            </a:fld>
            <a:endParaRPr lang="en-US" sz="1100" dirty="0">
              <a:solidFill>
                <a:srgbClr val="898989"/>
              </a:solidFill>
            </a:endParaRPr>
          </a:p>
        </p:txBody>
      </p:sp>
    </p:spTree>
    <p:extLst>
      <p:ext uri="{BB962C8B-B14F-4D97-AF65-F5344CB8AC3E}">
        <p14:creationId xmlns:p14="http://schemas.microsoft.com/office/powerpoint/2010/main" val="1492834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Why It May Matter to You</a:t>
            </a:r>
          </a:p>
        </p:txBody>
      </p:sp>
      <p:sp>
        <p:nvSpPr>
          <p:cNvPr id="49154" name="Content Placeholder 2"/>
          <p:cNvSpPr>
            <a:spLocks noGrp="1"/>
          </p:cNvSpPr>
          <p:nvPr>
            <p:ph type="body" sz="quarter" idx="10"/>
          </p:nvPr>
        </p:nvSpPr>
        <p:spPr bwMode="auto">
          <a:xfrm>
            <a:off x="384048" y="16002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spcAft>
                <a:spcPts val="1200"/>
              </a:spcAft>
            </a:pPr>
            <a:r>
              <a:rPr lang="en-US" altLang="en-US" dirty="0">
                <a:latin typeface="Century Gothic" panose="020B0502020202020204" pitchFamily="34" charset="0"/>
              </a:rPr>
              <a:t>Technology is a potential source of error and can compromise patient safety</a:t>
            </a:r>
          </a:p>
          <a:p>
            <a:pPr eaLnBrk="1" hangingPunct="1">
              <a:lnSpc>
                <a:spcPct val="110000"/>
              </a:lnSpc>
              <a:spcAft>
                <a:spcPts val="1200"/>
              </a:spcAft>
            </a:pPr>
            <a:r>
              <a:rPr lang="en-US" altLang="en-US" dirty="0">
                <a:latin typeface="Century Gothic" panose="020B0502020202020204" pitchFamily="34" charset="0"/>
              </a:rPr>
              <a:t>Position to make a difference in product selection</a:t>
            </a:r>
          </a:p>
          <a:p>
            <a:pPr eaLnBrk="1" hangingPunct="1">
              <a:lnSpc>
                <a:spcPct val="110000"/>
              </a:lnSpc>
              <a:spcAft>
                <a:spcPts val="1200"/>
              </a:spcAft>
            </a:pPr>
            <a:r>
              <a:rPr lang="en-US" altLang="en-US" dirty="0">
                <a:latin typeface="Century Gothic" panose="020B0502020202020204" pitchFamily="34" charset="0"/>
              </a:rPr>
              <a:t>The best technologies have some deficiencies</a:t>
            </a:r>
          </a:p>
          <a:p>
            <a:pPr lvl="1" eaLnBrk="1" hangingPunct="1">
              <a:lnSpc>
                <a:spcPct val="110000"/>
              </a:lnSpc>
              <a:spcAft>
                <a:spcPts val="1200"/>
              </a:spcAft>
            </a:pPr>
            <a:r>
              <a:rPr lang="en-US" altLang="en-US" dirty="0">
                <a:solidFill>
                  <a:srgbClr val="000000"/>
                </a:solidFill>
                <a:latin typeface="Century Gothic" panose="020B0502020202020204" pitchFamily="34" charset="0"/>
                <a:ea typeface="Arial" charset="0"/>
                <a:cs typeface="Arial" charset="0"/>
              </a:rPr>
              <a:t>Better and worse choices</a:t>
            </a:r>
          </a:p>
          <a:p>
            <a:pPr eaLnBrk="1" hangingPunct="1">
              <a:lnSpc>
                <a:spcPct val="110000"/>
              </a:lnSpc>
              <a:spcAft>
                <a:spcPts val="1200"/>
              </a:spcAft>
            </a:pPr>
            <a:endParaRPr lang="en-US" altLang="en-US" dirty="0">
              <a:latin typeface="Century Gothic" panose="020B0502020202020204" pitchFamily="34" charset="0"/>
            </a:endParaRPr>
          </a:p>
        </p:txBody>
      </p:sp>
      <p:sp>
        <p:nvSpPr>
          <p:cNvPr id="4915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9276779E-0277-A048-8490-E36CE042F53D}" type="slidenum">
              <a:rPr lang="en-US" altLang="en-US" sz="1100">
                <a:solidFill>
                  <a:srgbClr val="898989"/>
                </a:solidFill>
                <a:latin typeface="Century Gothic" panose="020B0502020202020204" pitchFamily="34" charset="0"/>
              </a:rPr>
              <a:pPr/>
              <a:t>35</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7893174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bwMode="auto">
          <a:xfrm>
            <a:off x="384048" y="543079"/>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
        <p:nvSpPr>
          <p:cNvPr id="51202" name="Content Placeholder 2"/>
          <p:cNvSpPr>
            <a:spLocks noGrp="1"/>
          </p:cNvSpPr>
          <p:nvPr>
            <p:ph type="body" sz="quarter" idx="10"/>
          </p:nvPr>
        </p:nvSpPr>
        <p:spPr bwMode="auto">
          <a:xfrm>
            <a:off x="384047" y="2133600"/>
            <a:ext cx="9113965" cy="3886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spcAft>
                <a:spcPts val="1200"/>
              </a:spcAft>
            </a:pPr>
            <a:r>
              <a:rPr lang="en-US" altLang="en-US" dirty="0">
                <a:latin typeface="Century Gothic" panose="020B0502020202020204" pitchFamily="34" charset="0"/>
              </a:rPr>
              <a:t>Social and cognitive consequences of new technologies</a:t>
            </a:r>
          </a:p>
          <a:p>
            <a:pPr eaLnBrk="1" hangingPunct="1">
              <a:lnSpc>
                <a:spcPct val="110000"/>
              </a:lnSpc>
              <a:spcAft>
                <a:spcPts val="1200"/>
              </a:spcAft>
            </a:pPr>
            <a:r>
              <a:rPr lang="en-US" altLang="en-US" dirty="0">
                <a:latin typeface="Century Gothic" panose="020B0502020202020204" pitchFamily="34" charset="0"/>
              </a:rPr>
              <a:t>Usability and usability principles</a:t>
            </a:r>
          </a:p>
          <a:p>
            <a:pPr eaLnBrk="1" hangingPunct="1">
              <a:lnSpc>
                <a:spcPct val="110000"/>
              </a:lnSpc>
              <a:spcAft>
                <a:spcPts val="1200"/>
              </a:spcAft>
            </a:pPr>
            <a:r>
              <a:rPr lang="en-US" altLang="en-US" dirty="0">
                <a:latin typeface="Century Gothic" panose="020B0502020202020204" pitchFamily="34" charset="0"/>
              </a:rPr>
              <a:t>HCI and human factors as a discipline</a:t>
            </a:r>
          </a:p>
          <a:p>
            <a:pPr eaLnBrk="1" hangingPunct="1">
              <a:lnSpc>
                <a:spcPct val="110000"/>
              </a:lnSpc>
              <a:spcAft>
                <a:spcPts val="1200"/>
              </a:spcAft>
            </a:pPr>
            <a:r>
              <a:rPr lang="en-US" altLang="en-US" dirty="0">
                <a:latin typeface="Century Gothic" panose="020B0502020202020204" pitchFamily="34" charset="0"/>
              </a:rPr>
              <a:t>Why these disciplines matter in the context of health information technologies</a:t>
            </a:r>
          </a:p>
          <a:p>
            <a:r>
              <a:rPr lang="en-US" altLang="en-US" dirty="0">
                <a:latin typeface="Century Gothic" panose="020B0502020202020204" pitchFamily="34" charset="0"/>
              </a:rPr>
              <a:t>NEXT: Patient safety, introduction to design, and </a:t>
            </a:r>
            <a:r>
              <a:rPr lang="en-US" altLang="en-US" dirty="0"/>
              <a:t>u</a:t>
            </a:r>
            <a:r>
              <a:rPr lang="en-US" dirty="0"/>
              <a:t>ser‑centered design</a:t>
            </a:r>
            <a:endParaRPr lang="en-US" altLang="en-US" dirty="0">
              <a:latin typeface="Century Gothic" panose="020B0502020202020204" pitchFamily="34" charset="0"/>
            </a:endParaRPr>
          </a:p>
          <a:p>
            <a:pPr eaLnBrk="1" hangingPunct="1">
              <a:lnSpc>
                <a:spcPct val="110000"/>
              </a:lnSpc>
              <a:spcAft>
                <a:spcPts val="1200"/>
              </a:spcAft>
            </a:pPr>
            <a:endParaRPr lang="en-US" altLang="en-US" dirty="0">
              <a:latin typeface="Century Gothic" panose="020B0502020202020204" pitchFamily="34" charset="0"/>
            </a:endParaRPr>
          </a:p>
          <a:p>
            <a:pPr eaLnBrk="1" hangingPunct="1">
              <a:lnSpc>
                <a:spcPct val="110000"/>
              </a:lnSpc>
              <a:spcAft>
                <a:spcPts val="1200"/>
              </a:spcAft>
            </a:pPr>
            <a:endParaRPr lang="en-US" altLang="en-US" dirty="0">
              <a:latin typeface="Century Gothic" panose="020B0502020202020204" pitchFamily="34" charset="0"/>
            </a:endParaRPr>
          </a:p>
          <a:p>
            <a:pPr eaLnBrk="1" hangingPunct="1">
              <a:lnSpc>
                <a:spcPct val="110000"/>
              </a:lnSpc>
              <a:spcAft>
                <a:spcPts val="1200"/>
              </a:spcAft>
            </a:pPr>
            <a:endParaRPr lang="en-US" altLang="en-US" dirty="0">
              <a:latin typeface="Century Gothic" panose="020B0502020202020204" pitchFamily="34" charset="0"/>
            </a:endParaRPr>
          </a:p>
        </p:txBody>
      </p:sp>
      <p:sp>
        <p:nvSpPr>
          <p:cNvPr id="51203"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C61CD2DB-A6B2-BC46-94EC-6062F62AB0DB}" type="slidenum">
              <a:rPr lang="en-US" altLang="en-US" sz="1100">
                <a:solidFill>
                  <a:srgbClr val="898989"/>
                </a:solidFill>
                <a:latin typeface="Century Gothic" panose="020B0502020202020204" pitchFamily="34" charset="0"/>
              </a:rPr>
              <a:pPr/>
              <a:t>36</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Summary—Lecture A</a:t>
            </a:r>
          </a:p>
        </p:txBody>
      </p:sp>
    </p:spTree>
    <p:extLst>
      <p:ext uri="{BB962C8B-B14F-4D97-AF65-F5344CB8AC3E}">
        <p14:creationId xmlns:p14="http://schemas.microsoft.com/office/powerpoint/2010/main" val="1523737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4048" y="2133600"/>
            <a:ext cx="8912352" cy="4876800"/>
          </a:xfrm>
        </p:spPr>
        <p:txBody>
          <a:bodyPr/>
          <a:lstStyle/>
          <a:p>
            <a:pPr marL="0" indent="0">
              <a:lnSpc>
                <a:spcPct val="110000"/>
              </a:lnSpc>
              <a:buNone/>
            </a:pPr>
            <a:r>
              <a:rPr lang="en-US" altLang="en-US" sz="1400" b="1" dirty="0">
                <a:latin typeface="Century Gothic" panose="020B0502020202020204" pitchFamily="34" charset="0"/>
                <a:ea typeface="Arial" charset="0"/>
                <a:cs typeface="Arial" charset="0"/>
              </a:rPr>
              <a:t>References</a:t>
            </a:r>
          </a:p>
          <a:p>
            <a:pPr marL="0" indent="0">
              <a:lnSpc>
                <a:spcPct val="110000"/>
              </a:lnSpc>
              <a:buNone/>
            </a:pPr>
            <a:r>
              <a:rPr lang="en-US" sz="1400" dirty="0">
                <a:ea typeface="Arial" charset="0"/>
              </a:rPr>
              <a:t>Bubb, H. (2012). Information ergonomics. In Herczeg, M., &amp; Stein, M. (Eds.), </a:t>
            </a:r>
            <a:r>
              <a:rPr lang="en-US" sz="1400" i="1" dirty="0">
                <a:ea typeface="Arial" charset="0"/>
              </a:rPr>
              <a:t>Information ergonomics: </a:t>
            </a:r>
            <a:r>
              <a:rPr lang="en-US" sz="1400" i="1" dirty="0"/>
              <a:t>A theoretical approach and practical experience in transportation</a:t>
            </a:r>
            <a:r>
              <a:rPr lang="en-US" sz="1400" dirty="0"/>
              <a:t> (p. 23).</a:t>
            </a:r>
            <a:r>
              <a:rPr lang="en-US" sz="1400" dirty="0">
                <a:ea typeface="Arial" charset="0"/>
              </a:rPr>
              <a:t> Berlin, Heidelberg: Springer.</a:t>
            </a:r>
          </a:p>
          <a:p>
            <a:pPr marL="0" indent="0">
              <a:lnSpc>
                <a:spcPct val="110000"/>
              </a:lnSpc>
              <a:buNone/>
            </a:pPr>
            <a:r>
              <a:rPr lang="en-US" altLang="en-US" sz="1400" b="0" dirty="0">
                <a:latin typeface="Century Gothic" panose="020B0502020202020204" pitchFamily="34" charset="0"/>
                <a:ea typeface="Arial" charset="0"/>
                <a:cs typeface="Arial" charset="0"/>
              </a:rPr>
              <a:t>Horsky, J., Kaufman, D. R., Oppenheim, M. I., &amp; Patel, V. L. (2003).  A framework for analyzing the cognitive complexity of computer-assisted clinical ordering. </a:t>
            </a:r>
            <a:r>
              <a:rPr lang="en-US" altLang="en-US" sz="1400" b="0" i="1" dirty="0">
                <a:latin typeface="Century Gothic" panose="020B0502020202020204" pitchFamily="34" charset="0"/>
                <a:ea typeface="Arial" charset="0"/>
                <a:cs typeface="Arial" charset="0"/>
              </a:rPr>
              <a:t>Journal of Biomedical Informatics, 36, </a:t>
            </a:r>
            <a:r>
              <a:rPr lang="en-US" altLang="en-US" sz="1400" b="0" dirty="0">
                <a:latin typeface="Century Gothic" panose="020B0502020202020204" pitchFamily="34" charset="0"/>
                <a:ea typeface="Arial" charset="0"/>
                <a:cs typeface="Arial" charset="0"/>
              </a:rPr>
              <a:t>4-22.</a:t>
            </a:r>
          </a:p>
          <a:p>
            <a:pPr marL="0" indent="0">
              <a:lnSpc>
                <a:spcPct val="110000"/>
              </a:lnSpc>
              <a:buNone/>
            </a:pPr>
            <a:r>
              <a:rPr lang="en-US" altLang="en-US" sz="1400" dirty="0">
                <a:ea typeface="Arial" charset="0"/>
                <a:cs typeface="Arial" charset="0"/>
              </a:rPr>
              <a:t>Kaufman, D. R., Patel, V. L., Hilliman, C., Morin, P. C., Pevzner, J., Weinstock, G. R., Shea, S., &amp; Starren, J. (2003). Usability in the real world: Assessing medical information technologies in patients’ homes. </a:t>
            </a:r>
            <a:r>
              <a:rPr lang="en-US" altLang="en-US" sz="1400" i="1" dirty="0">
                <a:ea typeface="Arial" charset="0"/>
                <a:cs typeface="Arial" charset="0"/>
              </a:rPr>
              <a:t>Journal of Biomedical Informatics, 36, </a:t>
            </a:r>
            <a:r>
              <a:rPr lang="en-US" altLang="en-US" sz="1400" dirty="0">
                <a:ea typeface="Arial" charset="0"/>
                <a:cs typeface="Arial" charset="0"/>
              </a:rPr>
              <a:t>45-60.</a:t>
            </a:r>
          </a:p>
          <a:p>
            <a:pPr marL="0" indent="0">
              <a:lnSpc>
                <a:spcPct val="110000"/>
              </a:lnSpc>
              <a:buNone/>
            </a:pPr>
            <a:r>
              <a:rPr lang="en-US" altLang="en-US" sz="1400" b="0" dirty="0">
                <a:latin typeface="Century Gothic" panose="020B0502020202020204" pitchFamily="34" charset="0"/>
                <a:ea typeface="Arial" charset="0"/>
                <a:cs typeface="Arial" charset="0"/>
              </a:rPr>
              <a:t>Kaufman, D. R., Pevzner, J., Rodriguez, M., Cimino, J. J., Ebner, S., Fields, L., et al. (2009). Understanding workflow in telehealth video visits: Observations from the IDEATel project. </a:t>
            </a:r>
            <a:r>
              <a:rPr lang="en-US" altLang="en-US" sz="1400" b="0" i="1" dirty="0">
                <a:latin typeface="Century Gothic" panose="020B0502020202020204" pitchFamily="34" charset="0"/>
                <a:ea typeface="Arial" charset="0"/>
                <a:cs typeface="Arial" charset="0"/>
              </a:rPr>
              <a:t>Journal of Biomedical Informatics,</a:t>
            </a:r>
            <a:r>
              <a:rPr lang="en-US" altLang="en-US" sz="1400" b="0" dirty="0">
                <a:latin typeface="Century Gothic" panose="020B0502020202020204" pitchFamily="34" charset="0"/>
                <a:ea typeface="Arial" charset="0"/>
                <a:cs typeface="Arial" charset="0"/>
              </a:rPr>
              <a:t> </a:t>
            </a:r>
            <a:r>
              <a:rPr lang="en-US" altLang="en-US" sz="1400" b="0" i="1" dirty="0">
                <a:latin typeface="Century Gothic" panose="020B0502020202020204" pitchFamily="34" charset="0"/>
                <a:ea typeface="Arial" charset="0"/>
                <a:cs typeface="Arial" charset="0"/>
              </a:rPr>
              <a:t>42</a:t>
            </a:r>
            <a:r>
              <a:rPr lang="en-US" altLang="en-US" sz="1400" b="0" dirty="0">
                <a:latin typeface="Century Gothic" panose="020B0502020202020204" pitchFamily="34" charset="0"/>
                <a:ea typeface="Arial" charset="0"/>
                <a:cs typeface="Arial" charset="0"/>
              </a:rPr>
              <a:t>(4), 581-592.</a:t>
            </a:r>
          </a:p>
          <a:p>
            <a:pPr marL="0" indent="0">
              <a:lnSpc>
                <a:spcPct val="110000"/>
              </a:lnSpc>
              <a:buNone/>
            </a:pPr>
            <a:r>
              <a:rPr lang="en-US" altLang="en-US" sz="1400" dirty="0">
                <a:ea typeface="Arial" charset="0"/>
                <a:cs typeface="Arial" charset="0"/>
              </a:rPr>
              <a:t>Kaufman, D. R. &amp; Starren, J. B. (2006). A methodological framework for evaluating mobile health devices. In </a:t>
            </a:r>
            <a:r>
              <a:rPr lang="en-US" altLang="en-US" sz="1400" i="1" dirty="0">
                <a:ea typeface="Arial" charset="0"/>
                <a:cs typeface="Arial" charset="0"/>
              </a:rPr>
              <a:t>The</a:t>
            </a:r>
            <a:r>
              <a:rPr lang="en-US" altLang="en-US" sz="1400" dirty="0">
                <a:ea typeface="Arial" charset="0"/>
                <a:cs typeface="Arial" charset="0"/>
              </a:rPr>
              <a:t> </a:t>
            </a:r>
            <a:r>
              <a:rPr lang="en-US" altLang="en-US" sz="1400" i="1" dirty="0">
                <a:ea typeface="Arial" charset="0"/>
                <a:cs typeface="Arial" charset="0"/>
              </a:rPr>
              <a:t>Proceedings of the American Medical Informatics Annual Fall Symposium </a:t>
            </a:r>
            <a:r>
              <a:rPr lang="en-US" altLang="en-US" sz="1400" dirty="0">
                <a:ea typeface="Arial" charset="0"/>
                <a:cs typeface="Arial" charset="0"/>
              </a:rPr>
              <a:t>(p. 978). Philadelphia, PA: Hanley &amp; Belfus.</a:t>
            </a:r>
            <a:endParaRPr lang="en-US" altLang="en-US" sz="1400" b="0" dirty="0">
              <a:latin typeface="Century Gothic" panose="020B0502020202020204" pitchFamily="34" charset="0"/>
              <a:ea typeface="Arial" charset="0"/>
              <a:cs typeface="Arial" charset="0"/>
            </a:endParaRPr>
          </a:p>
          <a:p>
            <a:pPr marL="0" lvl="1" indent="0">
              <a:lnSpc>
                <a:spcPct val="110000"/>
              </a:lnSpc>
              <a:buNone/>
            </a:pPr>
            <a:r>
              <a:rPr lang="en-US" altLang="en-US" sz="1400" dirty="0">
                <a:ea typeface="Arial" charset="0"/>
                <a:cs typeface="Arial" charset="0"/>
              </a:rPr>
              <a:t>Lin, L., Isla, R., Doniz, K., Harkness, H., Vicente, K. J., &amp; Doyle, D. J. (1998). Applying human factors to the design of medical equipment: patient-controlled analgesia. </a:t>
            </a:r>
            <a:r>
              <a:rPr lang="en-US" altLang="en-US" sz="1400" i="1" dirty="0">
                <a:ea typeface="Arial" charset="0"/>
                <a:cs typeface="Arial" charset="0"/>
              </a:rPr>
              <a:t>Journal of Clinical Monitoring &amp; Computing, 14</a:t>
            </a:r>
            <a:r>
              <a:rPr lang="en-US" altLang="en-US" sz="1400" dirty="0">
                <a:ea typeface="Arial" charset="0"/>
                <a:cs typeface="Arial" charset="0"/>
              </a:rPr>
              <a:t>(4), 253-263. </a:t>
            </a:r>
          </a:p>
          <a:p>
            <a:pPr marL="0" indent="0">
              <a:buNone/>
            </a:pPr>
            <a:endParaRPr lang="en-US" sz="1200" dirty="0">
              <a:latin typeface="Century Gothic" panose="020B0502020202020204" pitchFamily="34" charset="0"/>
            </a:endParaRP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37</a:t>
            </a:fld>
            <a:endParaRPr lang="en-US" sz="1100" dirty="0">
              <a:solidFill>
                <a:srgbClr val="898989"/>
              </a:solidFill>
              <a:latin typeface="Century Gothic" panose="020B0502020202020204" pitchFamily="34" charset="0"/>
            </a:endParaRPr>
          </a:p>
        </p:txBody>
      </p:sp>
      <p:sp>
        <p:nvSpPr>
          <p:cNvPr id="7"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
        <p:nvSpPr>
          <p:cNvPr id="8" name="Title 1"/>
          <p:cNvSpPr>
            <a:spLocks noGrp="1"/>
          </p:cNvSpPr>
          <p:nvPr>
            <p:ph type="title"/>
          </p:nvPr>
        </p:nvSpPr>
        <p:spPr bwMode="auto">
          <a:xfrm>
            <a:off x="384048" y="543079"/>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23379552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4048" y="2133599"/>
            <a:ext cx="9293352" cy="5586413"/>
          </a:xfrm>
        </p:spPr>
        <p:txBody>
          <a:bodyPr/>
          <a:lstStyle/>
          <a:p>
            <a:pPr marL="0" indent="0" algn="l">
              <a:buNone/>
            </a:pPr>
            <a:r>
              <a:rPr lang="en-US" altLang="en-US" sz="1400" b="1" dirty="0">
                <a:latin typeface="Century Gothic" panose="020B0502020202020204" pitchFamily="34" charset="0"/>
                <a:ea typeface="Arial" charset="0"/>
                <a:cs typeface="Arial" charset="0"/>
              </a:rPr>
              <a:t>References</a:t>
            </a:r>
          </a:p>
          <a:p>
            <a:pPr marL="0" indent="0">
              <a:lnSpc>
                <a:spcPct val="110000"/>
              </a:lnSpc>
              <a:buNone/>
            </a:pPr>
            <a:r>
              <a:rPr lang="en-US" altLang="en-US" sz="1400" dirty="0">
                <a:ea typeface="Arial" charset="0"/>
                <a:cs typeface="Arial" charset="0"/>
              </a:rPr>
              <a:t>National Center for Cognitive Informatics and Decision Making in Healthcare. What is usability. Retrieved from </a:t>
            </a:r>
            <a:r>
              <a:rPr lang="en-US" sz="1400" dirty="0">
                <a:hlinkClick r:id="rId3" tooltip="What is Usability."/>
              </a:rPr>
              <a:t>https://sbmi.uth.edu/nccd/ehrusability/usability/</a:t>
            </a:r>
            <a:r>
              <a:rPr lang="en-US" sz="1400" dirty="0"/>
              <a:t>.</a:t>
            </a:r>
            <a:endParaRPr lang="en-US" altLang="en-US" sz="1400" dirty="0">
              <a:ea typeface="Arial" charset="0"/>
              <a:cs typeface="Arial" charset="0"/>
            </a:endParaRPr>
          </a:p>
          <a:p>
            <a:pPr marL="0" indent="0">
              <a:lnSpc>
                <a:spcPct val="110000"/>
              </a:lnSpc>
              <a:buNone/>
            </a:pPr>
            <a:r>
              <a:rPr lang="en-US" altLang="en-US" sz="1400" dirty="0">
                <a:ea typeface="Arial" charset="0"/>
                <a:cs typeface="Arial" charset="0"/>
              </a:rPr>
              <a:t>Nielsen, J. (1993). </a:t>
            </a:r>
            <a:r>
              <a:rPr lang="en-US" altLang="en-US" sz="1400" i="1" dirty="0">
                <a:ea typeface="Arial" charset="0"/>
                <a:cs typeface="Arial" charset="0"/>
              </a:rPr>
              <a:t>Usability engineering. </a:t>
            </a:r>
            <a:r>
              <a:rPr lang="en-US" altLang="en-US" sz="1400" dirty="0">
                <a:ea typeface="Arial" charset="0"/>
                <a:cs typeface="Arial" charset="0"/>
              </a:rPr>
              <a:t>Boston, MA: Academic Press.</a:t>
            </a:r>
          </a:p>
          <a:p>
            <a:pPr marL="0" indent="0">
              <a:lnSpc>
                <a:spcPct val="110000"/>
              </a:lnSpc>
              <a:buNone/>
            </a:pPr>
            <a:r>
              <a:rPr lang="en-US" altLang="en-US" sz="1400" dirty="0">
                <a:ea typeface="Arial" charset="0"/>
                <a:cs typeface="Arial" charset="0"/>
              </a:rPr>
              <a:t>Norman, D. A. (1986). Cognitive engineering. In D. A. Norman &amp; S. W. Draper (Eds.), </a:t>
            </a:r>
            <a:r>
              <a:rPr lang="en-US" altLang="en-US" sz="1400" i="1" dirty="0">
                <a:ea typeface="Arial" charset="0"/>
                <a:cs typeface="Arial" charset="0"/>
              </a:rPr>
              <a:t>User centered system design: New perspectives on human-computer interaction</a:t>
            </a:r>
            <a:r>
              <a:rPr lang="en-US" altLang="en-US" sz="1400" dirty="0">
                <a:ea typeface="Arial" charset="0"/>
                <a:cs typeface="Arial" charset="0"/>
              </a:rPr>
              <a:t> (pp. 31-61). Hillsdale, NJ: Lawrence Erlbaum Associates.</a:t>
            </a:r>
          </a:p>
          <a:p>
            <a:pPr marL="0" indent="0">
              <a:lnSpc>
                <a:spcPct val="110000"/>
              </a:lnSpc>
              <a:buNone/>
            </a:pPr>
            <a:r>
              <a:rPr lang="en-US" sz="1400" dirty="0"/>
              <a:t>Zhang, J. &amp; Walji, M. (2011). TURF: Toward a unified framework of EHR usability. </a:t>
            </a:r>
            <a:r>
              <a:rPr lang="en-US" sz="1400" i="1" dirty="0"/>
              <a:t>Journal of Biomedical Informatics</a:t>
            </a:r>
            <a:r>
              <a:rPr lang="en-US" sz="1400" dirty="0"/>
              <a:t>, </a:t>
            </a:r>
            <a:r>
              <a:rPr lang="en-US" sz="1400" i="1" dirty="0"/>
              <a:t>44</a:t>
            </a:r>
            <a:r>
              <a:rPr lang="en-US" sz="1400" dirty="0"/>
              <a:t>(6), 1056-1067. http://dx.doi.org/10.1016/j.jbi.2011.08.005</a:t>
            </a:r>
            <a:endParaRPr lang="en-US" altLang="en-US" sz="1400" dirty="0">
              <a:ea typeface="Arial" charset="0"/>
              <a:cs typeface="Arial" charset="0"/>
            </a:endParaRPr>
          </a:p>
          <a:p>
            <a:pPr marL="0" indent="0">
              <a:buNone/>
            </a:pPr>
            <a:endParaRPr lang="en-US" altLang="en-US" sz="1320" b="0" dirty="0">
              <a:latin typeface="Century Gothic" panose="020B0502020202020204" pitchFamily="34" charset="0"/>
              <a:ea typeface="Arial" charset="0"/>
              <a:cs typeface="Arial" charset="0"/>
            </a:endParaRPr>
          </a:p>
          <a:p>
            <a:pPr>
              <a:buFont typeface="Arial" charset="0"/>
              <a:buAutoNum type="arabicPeriod"/>
            </a:pPr>
            <a:endParaRPr lang="en-US" altLang="en-US" b="0" dirty="0">
              <a:latin typeface="Century Gothic" panose="020B0502020202020204" pitchFamily="34" charset="0"/>
              <a:ea typeface="Arial" charset="0"/>
              <a:cs typeface="Arial" charset="0"/>
            </a:endParaRPr>
          </a:p>
          <a:p>
            <a:endParaRPr lang="en-US" dirty="0">
              <a:latin typeface="Century Gothic" panose="020B0502020202020204" pitchFamily="34" charset="0"/>
            </a:endParaRP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38</a:t>
            </a:fld>
            <a:endParaRPr 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
        <p:nvSpPr>
          <p:cNvPr id="7" name="Title 1"/>
          <p:cNvSpPr>
            <a:spLocks noGrp="1"/>
          </p:cNvSpPr>
          <p:nvPr>
            <p:ph type="title"/>
          </p:nvPr>
        </p:nvSpPr>
        <p:spPr bwMode="auto">
          <a:xfrm>
            <a:off x="384048" y="54308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29848118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4048" y="2133599"/>
            <a:ext cx="9293352" cy="5105401"/>
          </a:xfrm>
        </p:spPr>
        <p:txBody>
          <a:bodyPr/>
          <a:lstStyle/>
          <a:p>
            <a:pPr marL="0" indent="0" algn="l">
              <a:buNone/>
            </a:pPr>
            <a:r>
              <a:rPr lang="en-US" altLang="en-US" sz="1400" b="1" dirty="0">
                <a:latin typeface="Century Gothic" panose="020B0502020202020204" pitchFamily="34" charset="0"/>
                <a:ea typeface="Arial" charset="0"/>
                <a:cs typeface="Arial" charset="0"/>
              </a:rPr>
              <a:t>Images</a:t>
            </a:r>
          </a:p>
          <a:p>
            <a:pPr marL="0" indent="0" algn="l">
              <a:spcAft>
                <a:spcPts val="1200"/>
              </a:spcAft>
              <a:buNone/>
            </a:pPr>
            <a:r>
              <a:rPr lang="en-US" altLang="en-US" sz="1400" dirty="0" err="1">
                <a:ea typeface="Arial" charset="0"/>
                <a:cs typeface="Arial" charset="0"/>
              </a:rPr>
              <a:t>Horsky</a:t>
            </a:r>
            <a:r>
              <a:rPr lang="en-US" altLang="en-US" sz="1400" dirty="0">
                <a:ea typeface="Arial" charset="0"/>
                <a:cs typeface="Arial" charset="0"/>
              </a:rPr>
              <a:t>, J., Kaufman, D.R., Oppenheim, M.I., &amp; Patel, V.L. (2003).  A framework for analyzing the cognitive complexity of computer-assisted clinical ordering. </a:t>
            </a:r>
            <a:r>
              <a:rPr lang="en-US" altLang="en-US" sz="1400" i="1" dirty="0">
                <a:ea typeface="Arial" charset="0"/>
                <a:cs typeface="Arial" charset="0"/>
              </a:rPr>
              <a:t>Journal of Biomedical Informatics, 36, </a:t>
            </a:r>
            <a:r>
              <a:rPr lang="en-US" altLang="en-US" sz="1400" dirty="0">
                <a:ea typeface="Arial" charset="0"/>
                <a:cs typeface="Arial" charset="0"/>
              </a:rPr>
              <a:t>4-22.</a:t>
            </a:r>
            <a:endParaRPr lang="en-US" altLang="en-US" sz="1400" b="0" dirty="0">
              <a:latin typeface="Century Gothic" panose="020B0502020202020204" pitchFamily="34" charset="0"/>
              <a:ea typeface="Arial" charset="0"/>
              <a:cs typeface="Arial" charset="0"/>
            </a:endParaRPr>
          </a:p>
          <a:p>
            <a:pPr marL="0" indent="0" algn="l">
              <a:spcAft>
                <a:spcPts val="1200"/>
              </a:spcAft>
              <a:buNone/>
            </a:pPr>
            <a:r>
              <a:rPr lang="en-US" altLang="en-US" sz="1400" b="0" dirty="0">
                <a:latin typeface="Century Gothic" panose="020B0502020202020204" pitchFamily="34" charset="0"/>
                <a:ea typeface="Arial" charset="0"/>
                <a:cs typeface="Arial" charset="0"/>
              </a:rPr>
              <a:t>Clockwise from the bottom left-hand corner</a:t>
            </a:r>
          </a:p>
          <a:p>
            <a:pPr marL="0" indent="0" algn="l">
              <a:spcAft>
                <a:spcPts val="1200"/>
              </a:spcAft>
              <a:buNone/>
            </a:pPr>
            <a:r>
              <a:rPr lang="en-US" altLang="en-US" sz="1400" b="0" dirty="0">
                <a:latin typeface="Century Gothic" panose="020B0502020202020204" pitchFamily="34" charset="0"/>
                <a:ea typeface="Arial" charset="0"/>
                <a:cs typeface="Arial" charset="0"/>
              </a:rPr>
              <a:t>Kaufman, D. R., &amp; Starren, J. B. (2006). A methodological framework for evaluating mobile health devices. In </a:t>
            </a:r>
            <a:r>
              <a:rPr lang="en-US" altLang="en-US" sz="1400" b="0" i="1" dirty="0">
                <a:latin typeface="Century Gothic" panose="020B0502020202020204" pitchFamily="34" charset="0"/>
                <a:ea typeface="Arial" charset="0"/>
                <a:cs typeface="Arial" charset="0"/>
              </a:rPr>
              <a:t>The Proceedings of the American Medical Informatics Annual Fall Symposium</a:t>
            </a:r>
            <a:r>
              <a:rPr lang="en-US" altLang="en-US" sz="1400" b="0" dirty="0">
                <a:latin typeface="Century Gothic" panose="020B0502020202020204" pitchFamily="34" charset="0"/>
                <a:ea typeface="Arial" charset="0"/>
                <a:cs typeface="Arial" charset="0"/>
              </a:rPr>
              <a:t> (p. 978). Philadelphia, PA: Hanley &amp; Belfus.</a:t>
            </a:r>
          </a:p>
          <a:p>
            <a:pPr marL="0" indent="0" algn="l">
              <a:spcAft>
                <a:spcPts val="1200"/>
              </a:spcAft>
              <a:buNone/>
            </a:pPr>
            <a:r>
              <a:rPr lang="en-US" altLang="en-US" sz="1400" b="0" dirty="0">
                <a:latin typeface="Century Gothic" panose="020B0502020202020204" pitchFamily="34" charset="0"/>
                <a:ea typeface="Arial" charset="0"/>
                <a:cs typeface="Arial" charset="0"/>
              </a:rPr>
              <a:t>Kaufman, D. R., Pevzner, J., Hilliman, C., Weinstock, R. S., Teresi, J., Shea, S., &amp; Starren, J. (2006). Re-designing a telehealth diabetes management program for a digital divide seniors population. </a:t>
            </a:r>
            <a:r>
              <a:rPr lang="en-US" altLang="en-US" sz="1400" b="0" i="1" dirty="0">
                <a:latin typeface="Century Gothic" panose="020B0502020202020204" pitchFamily="34" charset="0"/>
                <a:ea typeface="Arial" charset="0"/>
                <a:cs typeface="Arial" charset="0"/>
              </a:rPr>
              <a:t>Home, Healthcare, Management &amp; Practice, 18, </a:t>
            </a:r>
            <a:r>
              <a:rPr lang="en-US" altLang="en-US" sz="1400" b="0" dirty="0">
                <a:latin typeface="Century Gothic" panose="020B0502020202020204" pitchFamily="34" charset="0"/>
                <a:ea typeface="Arial" charset="0"/>
                <a:cs typeface="Arial" charset="0"/>
              </a:rPr>
              <a:t>223-234</a:t>
            </a:r>
            <a:endParaRPr lang="en-US" altLang="en-US" sz="1400" dirty="0">
              <a:latin typeface="Century Gothic" panose="020B0502020202020204" pitchFamily="34" charset="0"/>
              <a:ea typeface="Arial" charset="0"/>
              <a:cs typeface="Arial" charset="0"/>
            </a:endParaRPr>
          </a:p>
          <a:p>
            <a:pPr marL="0" indent="0" algn="l">
              <a:spcAft>
                <a:spcPts val="1200"/>
              </a:spcAft>
              <a:buNone/>
            </a:pPr>
            <a:r>
              <a:rPr lang="en-US" altLang="en-US" sz="1400" b="0" dirty="0">
                <a:latin typeface="Century Gothic" panose="020B0502020202020204" pitchFamily="34" charset="0"/>
                <a:ea typeface="Arial" charset="0"/>
                <a:cs typeface="Arial" charset="0"/>
              </a:rPr>
              <a:t>Infusion Pump—unpublished work (2002) with Patel, Kubose and Kaufman.</a:t>
            </a:r>
          </a:p>
          <a:p>
            <a:pPr marL="0" indent="0" algn="l">
              <a:spcAft>
                <a:spcPts val="1200"/>
              </a:spcAft>
              <a:buNone/>
            </a:pPr>
            <a:r>
              <a:rPr lang="en-US" altLang="en-US" sz="1400" b="0" dirty="0">
                <a:latin typeface="Century Gothic" panose="020B0502020202020204" pitchFamily="34" charset="0"/>
                <a:ea typeface="Arial" charset="0"/>
                <a:cs typeface="Arial" charset="0"/>
              </a:rPr>
              <a:t>Kaufman, D.  R., Pevzner, J., Rodriguez, M., Cimino, J. J., Ebner, S., Fields, L., et al. (2009). Understanding workflow in telehealth video visits: Observations from the IDEATel project. </a:t>
            </a:r>
            <a:r>
              <a:rPr lang="en-US" altLang="en-US" sz="1400" b="0" i="1" dirty="0">
                <a:latin typeface="Century Gothic" panose="020B0502020202020204" pitchFamily="34" charset="0"/>
                <a:ea typeface="Arial" charset="0"/>
                <a:cs typeface="Arial" charset="0"/>
              </a:rPr>
              <a:t>Journal of Biomedical Informatics, 42</a:t>
            </a:r>
            <a:r>
              <a:rPr lang="en-US" altLang="en-US" sz="1400" b="0" dirty="0">
                <a:latin typeface="Century Gothic" panose="020B0502020202020204" pitchFamily="34" charset="0"/>
                <a:ea typeface="Arial" charset="0"/>
                <a:cs typeface="Arial" charset="0"/>
              </a:rPr>
              <a:t>(4), 581-592.</a:t>
            </a:r>
          </a:p>
          <a:p>
            <a:pPr marL="0" indent="0" algn="l">
              <a:spcAft>
                <a:spcPts val="1200"/>
              </a:spcAft>
              <a:buNone/>
            </a:pPr>
            <a:r>
              <a:rPr lang="en-US" altLang="en-US" sz="1400" b="0" dirty="0">
                <a:latin typeface="Century Gothic" panose="020B0502020202020204" pitchFamily="34" charset="0"/>
                <a:ea typeface="Arial" charset="0"/>
                <a:cs typeface="Arial" charset="0"/>
              </a:rPr>
              <a:t>Kaufman, D. R., Patel, V. L., Hilliman, C., Morin, P. C., Pevzner, J., Weinstock, G. R., Shea, S., &amp; Starren, J. (2003). Usability in the real world: Assessing medical information technologies in patients’ homes. </a:t>
            </a:r>
            <a:r>
              <a:rPr lang="en-US" altLang="en-US" sz="1400" b="0" i="1" dirty="0">
                <a:latin typeface="Century Gothic" panose="020B0502020202020204" pitchFamily="34" charset="0"/>
                <a:ea typeface="Arial" charset="0"/>
                <a:cs typeface="Arial" charset="0"/>
              </a:rPr>
              <a:t>Journal of Biomedical Informatics, 36, </a:t>
            </a:r>
            <a:r>
              <a:rPr lang="en-US" altLang="en-US" sz="1400" b="0" dirty="0">
                <a:latin typeface="Century Gothic" panose="020B0502020202020204" pitchFamily="34" charset="0"/>
                <a:ea typeface="Arial" charset="0"/>
                <a:cs typeface="Arial" charset="0"/>
              </a:rPr>
              <a:t>45-60.</a:t>
            </a:r>
          </a:p>
          <a:p>
            <a:pPr marL="0" indent="0" algn="l">
              <a:spcAft>
                <a:spcPts val="1200"/>
              </a:spcAft>
              <a:buNone/>
            </a:pPr>
            <a:r>
              <a:rPr lang="en-US" sz="1400" dirty="0">
                <a:cs typeface="Arial" charset="0"/>
              </a:rPr>
              <a:t>Kaufman, D., &amp; Hripcsak, G. (2008). eClinicalWorks screen. Unpublished usability analysis of eClinicalWorks.</a:t>
            </a:r>
            <a:endParaRPr lang="en-US" altLang="en-US" b="0" dirty="0">
              <a:latin typeface="Century Gothic" panose="020B0502020202020204" pitchFamily="34" charset="0"/>
              <a:ea typeface="Arial" charset="0"/>
              <a:cs typeface="Arial" charset="0"/>
            </a:endParaRPr>
          </a:p>
          <a:p>
            <a:endParaRPr lang="en-US" dirty="0">
              <a:latin typeface="Century Gothic" panose="020B0502020202020204" pitchFamily="34" charset="0"/>
            </a:endParaRP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39</a:t>
            </a:fld>
            <a:endParaRPr 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
        <p:nvSpPr>
          <p:cNvPr id="7" name="Title 1"/>
          <p:cNvSpPr>
            <a:spLocks noGrp="1"/>
          </p:cNvSpPr>
          <p:nvPr>
            <p:ph type="title"/>
          </p:nvPr>
        </p:nvSpPr>
        <p:spPr bwMode="auto">
          <a:xfrm>
            <a:off x="384048" y="54308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416940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bwMode="auto">
          <a:xfrm>
            <a:off x="384048" y="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Computerized Provider Order Entry </a:t>
            </a:r>
            <a:r>
              <a:rPr lang="en-US" altLang="en-US" dirty="0">
                <a:ea typeface="Verdana" charset="0"/>
                <a:cs typeface="Verdana" charset="0"/>
              </a:rPr>
              <a:t>Systems</a:t>
            </a:r>
          </a:p>
        </p:txBody>
      </p:sp>
      <p:pic>
        <p:nvPicPr>
          <p:cNvPr id="30726" name="Content Placeholder 4" descr="CPOE interface screenshot. Screenshot of computer provider order entry system. It’s a very cluttered screen with numerous buttons, links and pulldown menus.&#10;"/>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5459" b="15459"/>
          <a:stretch>
            <a:fillRect/>
          </a:stretch>
        </p:blipFill>
        <p:spPr bwMode="auto">
          <a:xfrm>
            <a:off x="508508" y="1828800"/>
            <a:ext cx="8425180" cy="482283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632C2347-4C42-994F-892B-D2BD7F3B61A5}" type="slidenum">
              <a:rPr lang="en-US" altLang="en-US" sz="1100">
                <a:solidFill>
                  <a:srgbClr val="898989"/>
                </a:solidFill>
                <a:latin typeface="Century Gothic" panose="020B0502020202020204" pitchFamily="34" charset="0"/>
              </a:rPr>
              <a:pPr/>
              <a:t>4</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508508" y="6781800"/>
            <a:ext cx="6702552"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buNone/>
            </a:pPr>
            <a:r>
              <a:rPr lang="da-DK" altLang="en-US" sz="1600" dirty="0">
                <a:latin typeface="Century Gothic" panose="020B0502020202020204" pitchFamily="34" charset="0"/>
                <a:ea typeface="Arial" charset="0"/>
                <a:cs typeface="Arial" charset="0"/>
              </a:rPr>
              <a:t>(Horsky, Kaufman, Oppenheim, &amp; Patel</a:t>
            </a:r>
            <a:r>
              <a:rPr lang="da-DK" altLang="en-US" sz="1600" dirty="0">
                <a:ea typeface="Arial" charset="0"/>
                <a:cs typeface="Arial" charset="0"/>
              </a:rPr>
              <a:t>, </a:t>
            </a:r>
            <a:r>
              <a:rPr lang="da-DK" altLang="en-US" sz="1600" dirty="0">
                <a:latin typeface="Century Gothic" panose="020B0502020202020204" pitchFamily="34" charset="0"/>
                <a:ea typeface="Arial" charset="0"/>
                <a:cs typeface="Arial" charset="0"/>
              </a:rPr>
              <a:t>2003</a:t>
            </a:r>
            <a:r>
              <a:rPr lang="da-DK" altLang="en-US" sz="1600" dirty="0">
                <a:ea typeface="Arial" charset="0"/>
                <a:cs typeface="Arial" charset="0"/>
              </a:rPr>
              <a:t>)</a:t>
            </a:r>
            <a:r>
              <a:rPr lang="da-DK" altLang="en-US" sz="1600" dirty="0">
                <a:latin typeface="Century Gothic" panose="020B0502020202020204" pitchFamily="34" charset="0"/>
                <a:ea typeface="Arial" charset="0"/>
                <a:cs typeface="Arial" charset="0"/>
              </a:rPr>
              <a:t> </a:t>
            </a:r>
            <a:endParaRPr lang="en-US" altLang="en-US" sz="1600" dirty="0">
              <a:latin typeface="Century Gothic" panose="020B0502020202020204" pitchFamily="34" charset="0"/>
              <a:ea typeface="Arial" charset="0"/>
              <a:cs typeface="Arial" charset="0"/>
            </a:endParaRPr>
          </a:p>
        </p:txBody>
      </p:sp>
    </p:spTree>
    <p:extLst>
      <p:ext uri="{BB962C8B-B14F-4D97-AF65-F5344CB8AC3E}">
        <p14:creationId xmlns:p14="http://schemas.microsoft.com/office/powerpoint/2010/main" val="16997481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4047" y="2133600"/>
            <a:ext cx="9113965" cy="4038600"/>
          </a:xfrm>
        </p:spPr>
        <p:txBody>
          <a:bodyPr/>
          <a:lstStyle/>
          <a:p>
            <a:pPr marL="0" indent="0" algn="l">
              <a:spcAft>
                <a:spcPts val="1200"/>
              </a:spcAft>
              <a:buNone/>
            </a:pPr>
            <a:r>
              <a:rPr lang="en-US" altLang="en-US" sz="1400" b="1" dirty="0">
                <a:ea typeface="Arial" charset="0"/>
                <a:cs typeface="Arial" charset="0"/>
              </a:rPr>
              <a:t>Images </a:t>
            </a:r>
          </a:p>
          <a:p>
            <a:pPr marL="0" indent="0">
              <a:spcAft>
                <a:spcPts val="1200"/>
              </a:spcAft>
              <a:buNone/>
            </a:pPr>
            <a:r>
              <a:rPr lang="en-US" altLang="en-US" sz="1400" dirty="0">
                <a:ea typeface="Arial" charset="0"/>
                <a:cs typeface="Arial" charset="0"/>
              </a:rPr>
              <a:t>Kaufman, D. (1998). Personal image for a class on usability in the Graduate School of Education at UC Berkeley. Department of Biomedical Informatics, Columbia University Medical Center.</a:t>
            </a:r>
          </a:p>
          <a:p>
            <a:pPr marL="0" indent="0">
              <a:spcAft>
                <a:spcPts val="1200"/>
              </a:spcAft>
              <a:buNone/>
            </a:pPr>
            <a:r>
              <a:rPr lang="en-US" sz="1400" dirty="0"/>
              <a:t>Retrieved June 20, 2016, from </a:t>
            </a:r>
            <a:r>
              <a:rPr lang="en-US" sz="1400" dirty="0">
                <a:hlinkClick r:id="rId3" tooltip="Image of theguardian.com link"/>
              </a:rPr>
              <a:t>http://www.theguardian.com/us</a:t>
            </a:r>
            <a:endParaRPr lang="en-US" sz="1400" dirty="0"/>
          </a:p>
          <a:p>
            <a:pPr marL="0" indent="0">
              <a:spcAft>
                <a:spcPts val="1200"/>
              </a:spcAft>
              <a:buNone/>
            </a:pPr>
            <a:r>
              <a:rPr lang="en-US" sz="1400" dirty="0"/>
              <a:t>Interactive, A. (2016). </a:t>
            </a:r>
            <a:r>
              <a:rPr lang="en-US" sz="1400" i="1" dirty="0"/>
              <a:t>Rhapsody 6 PC Software Guide</a:t>
            </a:r>
            <a:r>
              <a:rPr lang="en-US" sz="1400" dirty="0"/>
              <a:t>. </a:t>
            </a:r>
            <a:r>
              <a:rPr lang="en-US" sz="1400" i="1" dirty="0"/>
              <a:t>Rhapsody Help</a:t>
            </a:r>
            <a:r>
              <a:rPr lang="en-US" sz="1400" dirty="0"/>
              <a:t>. Retrieved June 24, 2016, from </a:t>
            </a:r>
            <a:r>
              <a:rPr lang="en-US" sz="1400" dirty="0">
                <a:hlinkClick r:id="rId4" tooltip="Link to Rhapsody image"/>
              </a:rPr>
              <a:t>https://help.rhapsody.com/hc/en-us/articles/212632018-Rhapsody-6-PC-Software-Guide</a:t>
            </a:r>
            <a:endParaRPr lang="en-US" sz="1400" dirty="0"/>
          </a:p>
          <a:p>
            <a:pPr marL="0" indent="0">
              <a:spcAft>
                <a:spcPts val="1200"/>
              </a:spcAft>
              <a:buNone/>
            </a:pPr>
            <a:r>
              <a:rPr lang="en-US" sz="1400" dirty="0"/>
              <a:t>Retrieved June 20, 2016, from </a:t>
            </a:r>
            <a:r>
              <a:rPr lang="en-US" altLang="en-US" sz="1400" dirty="0">
                <a:ea typeface="Arial" charset="0"/>
                <a:cs typeface="Arial" charset="0"/>
                <a:hlinkClick r:id="rId5" tooltip="Link to gameday view from mlb.com"/>
              </a:rPr>
              <a:t>http://mlb.mlb.com/mlb/gameday/index.jsp?gid=2016_04_06_seamlb_texmlb_1#game=2016_04_06_seamlb_texmlb_1,game_state=Live,game_tab=field </a:t>
            </a:r>
            <a:endParaRPr lang="en-US" altLang="en-US" sz="1400" dirty="0">
              <a:ea typeface="Arial" charset="0"/>
              <a:cs typeface="Arial" charset="0"/>
            </a:endParaRPr>
          </a:p>
          <a:p>
            <a:pPr marL="0" indent="0" algn="l">
              <a:spcAft>
                <a:spcPts val="1200"/>
              </a:spcAft>
              <a:buNone/>
            </a:pPr>
            <a:r>
              <a:rPr lang="en-US" altLang="en-US" sz="1400" dirty="0">
                <a:ea typeface="Arial" charset="0"/>
                <a:cs typeface="Arial" charset="0"/>
              </a:rPr>
              <a:t>Clipart. Image Courtesy of Microsoft.</a:t>
            </a:r>
          </a:p>
          <a:p>
            <a:pPr marL="0" indent="0" algn="l">
              <a:spcAft>
                <a:spcPts val="1200"/>
              </a:spcAft>
              <a:buNone/>
            </a:pPr>
            <a:r>
              <a:rPr lang="en-US" altLang="en-US" sz="1400" dirty="0">
                <a:ea typeface="Arial" charset="0"/>
                <a:cs typeface="Arial" charset="0"/>
              </a:rPr>
              <a:t>Very old telephone [online image]. (n.d.). Retrieved August 3, 2010, from </a:t>
            </a:r>
            <a:r>
              <a:rPr lang="en-US" altLang="en-US" sz="1400" dirty="0">
                <a:ea typeface="Arial" charset="0"/>
                <a:cs typeface="Arial" charset="0"/>
                <a:hlinkClick r:id="rId6" tooltip="Link to Very old telephone image "/>
              </a:rPr>
              <a:t>http://www.flickr.com/photos/adulau/2044441912/</a:t>
            </a:r>
            <a:r>
              <a:rPr lang="en-US" altLang="en-US" sz="1400" dirty="0">
                <a:ea typeface="Arial" charset="0"/>
                <a:cs typeface="Arial" charset="0"/>
              </a:rPr>
              <a:t> </a:t>
            </a:r>
          </a:p>
          <a:p>
            <a:pPr marL="0" indent="0" algn="l">
              <a:spcAft>
                <a:spcPts val="1200"/>
              </a:spcAft>
              <a:buNone/>
            </a:pPr>
            <a:r>
              <a:rPr lang="en-US" altLang="en-US" sz="1400" dirty="0">
                <a:ea typeface="Arial" charset="0"/>
                <a:cs typeface="Arial" charset="0"/>
              </a:rPr>
              <a:t>Poster advertisement for an Electro Lux vacuum with a woman using it [online image]. (n.d.). Retrieved August 3, 2010 from </a:t>
            </a:r>
            <a:r>
              <a:rPr lang="en-US" altLang="en-US" sz="1400" dirty="0">
                <a:ea typeface="Arial" charset="0"/>
                <a:cs typeface="Arial" charset="0"/>
                <a:hlinkClick r:id="rId7" tooltip="Link to Electro Lux vacuum image"/>
              </a:rPr>
              <a:t>http://www.flickr.com/photos/derpunk/2374293386</a:t>
            </a:r>
            <a:r>
              <a:rPr lang="en-US" altLang="en-US" sz="1400" dirty="0">
                <a:ea typeface="Arial" charset="0"/>
                <a:cs typeface="Arial" charset="0"/>
              </a:rPr>
              <a:t> </a:t>
            </a:r>
          </a:p>
          <a:p>
            <a:endParaRPr lang="en-US" altLang="en-US" sz="1540" b="0" dirty="0">
              <a:latin typeface="Century Gothic" panose="020B0502020202020204" pitchFamily="34" charset="0"/>
              <a:ea typeface="Arial" charset="0"/>
              <a:cs typeface="Arial" charset="0"/>
            </a:endParaRPr>
          </a:p>
          <a:p>
            <a:endParaRPr lang="en-US" dirty="0">
              <a:latin typeface="Century Gothic" panose="020B0502020202020204" pitchFamily="34" charset="0"/>
            </a:endParaRP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40</a:t>
            </a:fld>
            <a:endParaRPr 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
        <p:nvSpPr>
          <p:cNvPr id="7" name="Title 1"/>
          <p:cNvSpPr>
            <a:spLocks noGrp="1"/>
          </p:cNvSpPr>
          <p:nvPr>
            <p:ph type="title"/>
          </p:nvPr>
        </p:nvSpPr>
        <p:spPr bwMode="auto">
          <a:xfrm>
            <a:off x="366326" y="543079"/>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40613736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Placeholder 2"/>
          <p:cNvSpPr>
            <a:spLocks noGrp="1"/>
          </p:cNvSpPr>
          <p:nvPr>
            <p:ph type="body" sz="quarter" idx="10"/>
          </p:nvPr>
        </p:nvSpPr>
        <p:spPr>
          <a:xfrm>
            <a:off x="457200" y="2130551"/>
            <a:ext cx="8763000" cy="5589461"/>
          </a:xfrm>
        </p:spPr>
        <p:txBody>
          <a:bodyPr/>
          <a:lstStyle/>
          <a:p>
            <a:pPr marL="0" indent="0">
              <a:buNone/>
            </a:pPr>
            <a:r>
              <a:rPr lang="en-US" sz="1400" b="1" dirty="0">
                <a:cs typeface="Arial" charset="0"/>
              </a:rPr>
              <a:t>Images</a:t>
            </a:r>
          </a:p>
          <a:p>
            <a:pPr marL="0" indent="0">
              <a:spcAft>
                <a:spcPts val="0"/>
              </a:spcAft>
              <a:buNone/>
            </a:pPr>
            <a:r>
              <a:rPr lang="en-US" altLang="en-US" sz="1400" dirty="0">
                <a:ea typeface="Arial" charset="0"/>
                <a:cs typeface="Arial" charset="0"/>
              </a:rPr>
              <a:t>New technologies such as Blackberry, GPS, iPhone, iPad, and iPods [online images]. (n.d.). Retrieved August 3, 2010, from: </a:t>
            </a:r>
          </a:p>
          <a:p>
            <a:pPr marL="0" indent="0">
              <a:spcAft>
                <a:spcPts val="1200"/>
              </a:spcAft>
              <a:buNone/>
            </a:pPr>
            <a:r>
              <a:rPr lang="en-US" altLang="en-US" sz="1400" dirty="0">
                <a:ea typeface="Arial" charset="0"/>
                <a:cs typeface="Arial" charset="0"/>
                <a:hlinkClick r:id="rId3" tooltip="Link to various new technologies"/>
              </a:rPr>
              <a:t>http://www.flickr.com/photos/myuibe/4309248483/sizes/o/#cc_license  </a:t>
            </a:r>
          </a:p>
          <a:p>
            <a:pPr marL="0" indent="0">
              <a:spcAft>
                <a:spcPts val="1200"/>
              </a:spcAft>
              <a:buNone/>
            </a:pPr>
            <a:r>
              <a:rPr lang="en-US" altLang="en-US" sz="1400" dirty="0">
                <a:ea typeface="Arial" charset="0"/>
                <a:cs typeface="Arial" charset="0"/>
                <a:hlinkClick r:id="rId3" tooltip="Link to various new technologies"/>
              </a:rPr>
              <a:t>http://www.flickr.com/photos/cdharrison/338087486/sizes/l/#cc_license  </a:t>
            </a:r>
          </a:p>
          <a:p>
            <a:pPr marL="0" indent="0">
              <a:spcAft>
                <a:spcPts val="1200"/>
              </a:spcAft>
              <a:buNone/>
            </a:pPr>
            <a:r>
              <a:rPr lang="en-US" altLang="en-US" sz="1400" dirty="0">
                <a:ea typeface="Arial" charset="0"/>
                <a:cs typeface="Arial" charset="0"/>
                <a:hlinkClick r:id="rId3" tooltip="Link to various new technologies"/>
              </a:rPr>
              <a:t>http://www.flickr.com/photos/liewcf/4285189817/sizes/l/</a:t>
            </a:r>
          </a:p>
          <a:p>
            <a:pPr marL="0" indent="0">
              <a:spcAft>
                <a:spcPts val="1200"/>
              </a:spcAft>
              <a:buNone/>
            </a:pPr>
            <a:r>
              <a:rPr lang="en-US" altLang="en-US" sz="1400" dirty="0">
                <a:ea typeface="Arial" charset="0"/>
                <a:cs typeface="Arial" charset="0"/>
                <a:hlinkClick r:id="rId3" tooltip="Link to various new technologies"/>
              </a:rPr>
              <a:t>http://www.flickr.com/photos/stigster/3761714132/sizes/l/  </a:t>
            </a:r>
          </a:p>
          <a:p>
            <a:pPr marL="0" indent="0">
              <a:spcAft>
                <a:spcPts val="1200"/>
              </a:spcAft>
              <a:buNone/>
            </a:pPr>
            <a:r>
              <a:rPr lang="en-US" altLang="en-US" sz="1400" dirty="0">
                <a:ea typeface="Arial" charset="0"/>
                <a:cs typeface="Arial" charset="0"/>
                <a:hlinkClick r:id="rId3" tooltip="Link to various new technologies"/>
              </a:rPr>
              <a:t>http://www.flickr.com/photos/williamhook/2830319467/sizes/l/#cc_license </a:t>
            </a:r>
          </a:p>
          <a:p>
            <a:pPr marL="0" indent="0">
              <a:spcAft>
                <a:spcPts val="0"/>
              </a:spcAft>
              <a:buNone/>
              <a:tabLst>
                <a:tab pos="686277" algn="l"/>
              </a:tabLst>
            </a:pPr>
            <a:r>
              <a:rPr lang="en-US" altLang="en-US" sz="1400" dirty="0">
                <a:ea typeface="Arial" charset="0"/>
                <a:cs typeface="Arial" charset="0"/>
              </a:rPr>
              <a:t>Ancient doctor's tools [online image]. (n.d.). Retrieved August 3, 2010, from</a:t>
            </a:r>
          </a:p>
          <a:p>
            <a:pPr marL="0" indent="0">
              <a:spcAft>
                <a:spcPts val="1200"/>
              </a:spcAft>
              <a:buNone/>
              <a:tabLst>
                <a:tab pos="686277" algn="l"/>
              </a:tabLst>
            </a:pPr>
            <a:r>
              <a:rPr lang="en-US" altLang="en-US" sz="1400" dirty="0">
                <a:ea typeface="Arial" charset="0"/>
                <a:cs typeface="Arial" charset="0"/>
                <a:hlinkClick r:id="rId4" tooltip="Link to Ancient Doctor's Tools image"/>
              </a:rPr>
              <a:t>http://www.flickr.com/photos/curiousexpeditions/2197609542/</a:t>
            </a:r>
            <a:r>
              <a:rPr lang="en-US" altLang="en-US" sz="1400" dirty="0">
                <a:ea typeface="Arial" charset="0"/>
                <a:cs typeface="Arial" charset="0"/>
              </a:rPr>
              <a:t> </a:t>
            </a:r>
          </a:p>
          <a:p>
            <a:pPr marL="0" indent="0">
              <a:spcAft>
                <a:spcPts val="0"/>
              </a:spcAft>
              <a:buNone/>
              <a:tabLst>
                <a:tab pos="686277" algn="l"/>
              </a:tabLst>
            </a:pPr>
            <a:r>
              <a:rPr lang="en-US" altLang="en-US" sz="1400" dirty="0">
                <a:ea typeface="Arial" charset="0"/>
                <a:cs typeface="Arial" charset="0"/>
              </a:rPr>
              <a:t>Ancient Egyptian stethoscope carved in stone [online image]. (n.d.). Retrieved August 3, 2010, from</a:t>
            </a:r>
          </a:p>
          <a:p>
            <a:pPr marL="0" indent="0">
              <a:spcAft>
                <a:spcPts val="1200"/>
              </a:spcAft>
              <a:buNone/>
              <a:tabLst>
                <a:tab pos="686277" algn="l"/>
              </a:tabLst>
            </a:pPr>
            <a:r>
              <a:rPr lang="en-US" altLang="en-US" sz="1400" dirty="0">
                <a:ea typeface="Arial" charset="0"/>
                <a:cs typeface="Arial" charset="0"/>
                <a:hlinkClick r:id="rId5" tooltip="Link to Ancient Egyptian stethoscope carved in stone image"/>
              </a:rPr>
              <a:t>http://www.flickr.com/photos/emmalouise99/1635483608/</a:t>
            </a:r>
            <a:r>
              <a:rPr lang="en-US" altLang="en-US" sz="1400" dirty="0">
                <a:ea typeface="Arial" charset="0"/>
                <a:cs typeface="Arial" charset="0"/>
              </a:rPr>
              <a:t> </a:t>
            </a:r>
          </a:p>
          <a:p>
            <a:pPr marL="0" indent="0">
              <a:spcAft>
                <a:spcPts val="0"/>
              </a:spcAft>
              <a:buNone/>
              <a:tabLst>
                <a:tab pos="686277" algn="l"/>
              </a:tabLst>
            </a:pPr>
            <a:r>
              <a:rPr lang="en-US" altLang="en-US" sz="1400" dirty="0">
                <a:ea typeface="Arial" charset="0"/>
                <a:cs typeface="Arial" charset="0"/>
              </a:rPr>
              <a:t>Ancient enemas [online image]. (n.d.). Retrieved August 3, 2010, from</a:t>
            </a:r>
          </a:p>
          <a:p>
            <a:pPr marL="0" indent="0">
              <a:spcAft>
                <a:spcPts val="1200"/>
              </a:spcAft>
              <a:buNone/>
              <a:tabLst>
                <a:tab pos="686277" algn="l"/>
              </a:tabLst>
            </a:pPr>
            <a:r>
              <a:rPr lang="en-US" altLang="en-US" sz="1400" dirty="0">
                <a:ea typeface="Arial" charset="0"/>
                <a:cs typeface="Arial" charset="0"/>
                <a:hlinkClick r:id="rId6" tooltip="Link to Ancient Enemas image"/>
              </a:rPr>
              <a:t>http://www.flickr.com/photos/curiousexpeditions/2196820973/in/set-72157603726203746/</a:t>
            </a:r>
            <a:r>
              <a:rPr lang="en-US" altLang="en-US" sz="1400" dirty="0">
                <a:ea typeface="Arial" charset="0"/>
                <a:cs typeface="Arial" charset="0"/>
              </a:rPr>
              <a:t> </a:t>
            </a:r>
          </a:p>
          <a:p>
            <a:pPr marL="0" indent="0">
              <a:spcAft>
                <a:spcPts val="0"/>
              </a:spcAft>
              <a:buNone/>
              <a:tabLst>
                <a:tab pos="686277" algn="l"/>
              </a:tabLst>
            </a:pPr>
            <a:r>
              <a:rPr lang="en-US" altLang="en-US" sz="1400" dirty="0">
                <a:ea typeface="Arial" charset="0"/>
                <a:cs typeface="Arial" charset="0"/>
              </a:rPr>
              <a:t>Mechanical therapy (hand-drawn picture of a man sitting on a complex machine) [online image]. (n.d.). Retrieved August 3, 2010, from </a:t>
            </a:r>
            <a:r>
              <a:rPr lang="en-US" altLang="en-US" sz="1400" dirty="0">
                <a:ea typeface="Arial" charset="0"/>
                <a:cs typeface="Arial" charset="0"/>
                <a:hlinkClick r:id="rId7" tooltip="Link to Mechanical Therapy image"/>
              </a:rPr>
              <a:t>http://www.flickr.com/photos/curiousexpeditions/2196822679/</a:t>
            </a:r>
            <a:r>
              <a:rPr lang="en-US" altLang="en-US" sz="1400" dirty="0">
                <a:ea typeface="Arial" charset="0"/>
                <a:cs typeface="Arial" charset="0"/>
              </a:rPr>
              <a:t> </a:t>
            </a:r>
            <a:r>
              <a:rPr lang="en-US" altLang="en-US" sz="1400" dirty="0">
                <a:ea typeface="Arial" charset="0"/>
                <a:cs typeface="Arial" charset="0"/>
                <a:hlinkClick r:id="rId3" tooltip="Link to various new technologies"/>
              </a:rPr>
              <a:t> </a:t>
            </a:r>
            <a:endParaRPr lang="en-US" altLang="en-US" sz="1400" dirty="0">
              <a:ea typeface="Arial" charset="0"/>
              <a:cs typeface="Arial" charset="0"/>
            </a:endParaRPr>
          </a:p>
        </p:txBody>
      </p:sp>
      <p:sp>
        <p:nvSpPr>
          <p:cNvPr id="68611" name="Slide Number Placeholder 5"/>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640">
                <a:solidFill>
                  <a:schemeClr val="tx1"/>
                </a:solidFill>
                <a:latin typeface="Arial" charset="0"/>
                <a:ea typeface="ＭＳ Ｐゴシック" charset="0"/>
                <a:cs typeface="ＭＳ Ｐゴシック" charset="0"/>
              </a:defRPr>
            </a:lvl1pPr>
            <a:lvl2pPr marL="817245" indent="-314325" eaLnBrk="0" hangingPunct="0">
              <a:defRPr sz="2640">
                <a:solidFill>
                  <a:schemeClr val="tx1"/>
                </a:solidFill>
                <a:latin typeface="Arial" charset="0"/>
                <a:ea typeface="ＭＳ Ｐゴシック" charset="0"/>
              </a:defRPr>
            </a:lvl2pPr>
            <a:lvl3pPr marL="1257300" indent="-251460" eaLnBrk="0" hangingPunct="0">
              <a:defRPr sz="2640">
                <a:solidFill>
                  <a:schemeClr val="tx1"/>
                </a:solidFill>
                <a:latin typeface="Arial" charset="0"/>
                <a:ea typeface="ＭＳ Ｐゴシック" charset="0"/>
              </a:defRPr>
            </a:lvl3pPr>
            <a:lvl4pPr marL="1760220" indent="-251460" eaLnBrk="0" hangingPunct="0">
              <a:defRPr sz="2640">
                <a:solidFill>
                  <a:schemeClr val="tx1"/>
                </a:solidFill>
                <a:latin typeface="Arial" charset="0"/>
                <a:ea typeface="ＭＳ Ｐゴシック" charset="0"/>
              </a:defRPr>
            </a:lvl4pPr>
            <a:lvl5pPr marL="2263140" indent="-251460" eaLnBrk="0" hangingPunct="0">
              <a:defRPr sz="2640">
                <a:solidFill>
                  <a:schemeClr val="tx1"/>
                </a:solidFill>
                <a:latin typeface="Arial" charset="0"/>
                <a:ea typeface="ＭＳ Ｐゴシック" charset="0"/>
              </a:defRPr>
            </a:lvl5pPr>
            <a:lvl6pPr marL="2766060" indent="-251460" eaLnBrk="0" fontAlgn="base" hangingPunct="0">
              <a:spcBef>
                <a:spcPct val="0"/>
              </a:spcBef>
              <a:spcAft>
                <a:spcPct val="0"/>
              </a:spcAft>
              <a:defRPr sz="2640">
                <a:solidFill>
                  <a:schemeClr val="tx1"/>
                </a:solidFill>
                <a:latin typeface="Arial" charset="0"/>
                <a:ea typeface="ＭＳ Ｐゴシック" charset="0"/>
              </a:defRPr>
            </a:lvl6pPr>
            <a:lvl7pPr marL="3268980" indent="-251460" eaLnBrk="0" fontAlgn="base" hangingPunct="0">
              <a:spcBef>
                <a:spcPct val="0"/>
              </a:spcBef>
              <a:spcAft>
                <a:spcPct val="0"/>
              </a:spcAft>
              <a:defRPr sz="2640">
                <a:solidFill>
                  <a:schemeClr val="tx1"/>
                </a:solidFill>
                <a:latin typeface="Arial" charset="0"/>
                <a:ea typeface="ＭＳ Ｐゴシック" charset="0"/>
              </a:defRPr>
            </a:lvl7pPr>
            <a:lvl8pPr marL="3771900" indent="-251460" eaLnBrk="0" fontAlgn="base" hangingPunct="0">
              <a:spcBef>
                <a:spcPct val="0"/>
              </a:spcBef>
              <a:spcAft>
                <a:spcPct val="0"/>
              </a:spcAft>
              <a:defRPr sz="2640">
                <a:solidFill>
                  <a:schemeClr val="tx1"/>
                </a:solidFill>
                <a:latin typeface="Arial" charset="0"/>
                <a:ea typeface="ＭＳ Ｐゴシック" charset="0"/>
              </a:defRPr>
            </a:lvl8pPr>
            <a:lvl9pPr marL="4274820" indent="-251460" eaLnBrk="0" fontAlgn="base" hangingPunct="0">
              <a:spcBef>
                <a:spcPct val="0"/>
              </a:spcBef>
              <a:spcAft>
                <a:spcPct val="0"/>
              </a:spcAft>
              <a:defRPr sz="2640">
                <a:solidFill>
                  <a:schemeClr val="tx1"/>
                </a:solidFill>
                <a:latin typeface="Arial" charset="0"/>
                <a:ea typeface="ＭＳ Ｐゴシック" charset="0"/>
              </a:defRPr>
            </a:lvl9pPr>
          </a:lstStyle>
          <a:p>
            <a:pPr eaLnBrk="1" hangingPunct="1"/>
            <a:fld id="{9DF31515-B5DB-F043-8E31-9B7AC348BF80}" type="slidenum">
              <a:rPr lang="en-US" sz="1100">
                <a:solidFill>
                  <a:srgbClr val="898989"/>
                </a:solidFill>
              </a:rPr>
              <a:pPr eaLnBrk="1" hangingPunct="1"/>
              <a:t>41</a:t>
            </a:fld>
            <a:endParaRPr lang="en-US" sz="1100" dirty="0">
              <a:solidFill>
                <a:srgbClr val="898989"/>
              </a:solidFill>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
        <p:nvSpPr>
          <p:cNvPr id="7" name="Title 1"/>
          <p:cNvSpPr>
            <a:spLocks noGrp="1"/>
          </p:cNvSpPr>
          <p:nvPr>
            <p:ph type="title"/>
          </p:nvPr>
        </p:nvSpPr>
        <p:spPr bwMode="auto">
          <a:xfrm>
            <a:off x="362783" y="546128"/>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11236029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Placeholder 2"/>
          <p:cNvSpPr>
            <a:spLocks noGrp="1"/>
          </p:cNvSpPr>
          <p:nvPr>
            <p:ph type="body" sz="quarter" idx="10"/>
          </p:nvPr>
        </p:nvSpPr>
        <p:spPr bwMode="auto">
          <a:xfrm>
            <a:off x="378618" y="2130552"/>
            <a:ext cx="8917781" cy="45750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400" b="1" dirty="0">
                <a:ea typeface="Arial" charset="0"/>
                <a:cs typeface="Arial" charset="0"/>
              </a:rPr>
              <a:t>Images </a:t>
            </a:r>
          </a:p>
          <a:p>
            <a:pPr marL="0" indent="0">
              <a:spcAft>
                <a:spcPts val="1200"/>
              </a:spcAft>
              <a:buNone/>
            </a:pPr>
            <a:r>
              <a:rPr lang="en-US" sz="1400" dirty="0" err="1">
                <a:cs typeface="Arial" charset="0"/>
              </a:rPr>
              <a:t>Lambrev</a:t>
            </a:r>
            <a:r>
              <a:rPr lang="en-US" sz="1400" dirty="0">
                <a:cs typeface="Arial" charset="0"/>
              </a:rPr>
              <a:t>, Y. (2009).  Kozloduy nuclear plant control room [online image]. Retrieved August 20, 2010, from </a:t>
            </a:r>
            <a:r>
              <a:rPr lang="en-US" sz="1400" dirty="0">
                <a:cs typeface="Arial" charset="0"/>
                <a:hlinkClick r:id="rId3" tooltip="Link to image for nuclear power plant"/>
              </a:rPr>
              <a:t>http://it.wikipedia.org/wiki/File:Kozloduy_Nuclear_Power_Plant_-_Control_Room_of_Units_3_and_4.jpg</a:t>
            </a:r>
            <a:r>
              <a:rPr lang="en-US" sz="1400" dirty="0">
                <a:cs typeface="Arial" charset="0"/>
              </a:rPr>
              <a:t>. [CC-BY-3.0 (</a:t>
            </a:r>
            <a:r>
              <a:rPr lang="en-US" sz="1400" dirty="0">
                <a:cs typeface="Arial" charset="0"/>
                <a:hlinkClick r:id="rId4" tooltip="Link to creative commons website"/>
              </a:rPr>
              <a:t>http://www.creativecommons.org/licenses/by/3.0</a:t>
            </a:r>
            <a:r>
              <a:rPr lang="en-US" sz="1400" dirty="0">
                <a:cs typeface="Arial" charset="0"/>
              </a:rPr>
              <a:t>)] via Wikimedia Commons</a:t>
            </a:r>
          </a:p>
          <a:p>
            <a:pPr marL="0" indent="0">
              <a:spcAft>
                <a:spcPts val="1200"/>
              </a:spcAft>
              <a:buNone/>
            </a:pPr>
            <a:r>
              <a:rPr lang="en-US" sz="1400" dirty="0" err="1">
                <a:cs typeface="Arial" charset="0"/>
              </a:rPr>
              <a:t>Headly</a:t>
            </a:r>
            <a:r>
              <a:rPr lang="en-US" sz="1400" dirty="0">
                <a:cs typeface="Arial" charset="0"/>
              </a:rPr>
              <a:t>, A. (2005). Martin 404 cockpit [online image]. Retrieved September 10, 2010, from </a:t>
            </a:r>
            <a:r>
              <a:rPr lang="en-US" sz="1400" dirty="0">
                <a:cs typeface="Arial" charset="0"/>
                <a:hlinkClick r:id="rId5" tooltip="Link to image for airplane cockpit"/>
              </a:rPr>
              <a:t>http://www.flickr.com/photos/mugland/35440009/</a:t>
            </a:r>
            <a:r>
              <a:rPr lang="en-US" sz="1400" dirty="0">
                <a:cs typeface="Arial" charset="0"/>
              </a:rPr>
              <a:t>  </a:t>
            </a:r>
          </a:p>
          <a:p>
            <a:pPr marL="0" indent="0">
              <a:spcAft>
                <a:spcPts val="1200"/>
              </a:spcAft>
              <a:buNone/>
            </a:pPr>
            <a:r>
              <a:rPr lang="en-US" altLang="en-US" sz="1400" dirty="0">
                <a:ea typeface="Arial" charset="0"/>
                <a:cs typeface="Arial" charset="0"/>
              </a:rPr>
              <a:t>Retrieved on August 3rd, 2010 from </a:t>
            </a:r>
            <a:r>
              <a:rPr lang="en-US" altLang="en-US" sz="1400" dirty="0">
                <a:ea typeface="Arial" charset="0"/>
                <a:cs typeface="Arial" charset="0"/>
                <a:hlinkClick r:id="rId6" tooltip="Link to point of sale image"/>
              </a:rPr>
              <a:t>http://www.flickr.com/photos/cyberslayer/1437957836/sizes/l/in/photostream/</a:t>
            </a:r>
            <a:r>
              <a:rPr lang="en-US" altLang="en-US" sz="1400" dirty="0">
                <a:ea typeface="Arial" charset="0"/>
                <a:cs typeface="Arial" charset="0"/>
              </a:rPr>
              <a:t> </a:t>
            </a:r>
          </a:p>
          <a:p>
            <a:pPr marL="0" indent="0">
              <a:spcAft>
                <a:spcPts val="1200"/>
              </a:spcAft>
              <a:buNone/>
            </a:pPr>
            <a:r>
              <a:rPr lang="en-US" altLang="en-US" sz="1400" dirty="0" err="1">
                <a:ea typeface="Arial" charset="0"/>
                <a:cs typeface="Arial" charset="0"/>
              </a:rPr>
              <a:t>Horsky</a:t>
            </a:r>
            <a:r>
              <a:rPr lang="en-US" altLang="en-US" sz="1400" dirty="0">
                <a:ea typeface="Arial" charset="0"/>
                <a:cs typeface="Arial" charset="0"/>
              </a:rPr>
              <a:t>, J., Kaufman, D. R., Oppenheim, M. I., &amp; Patel, V. L. (2003).  A framework for analyzing the cognitive complexity of computer-assisted clinical ordering. </a:t>
            </a:r>
            <a:r>
              <a:rPr lang="en-US" altLang="en-US" sz="1400" i="1" dirty="0">
                <a:ea typeface="Arial" charset="0"/>
                <a:cs typeface="Arial" charset="0"/>
              </a:rPr>
              <a:t>Journal of Biomedical Informatics, 36, </a:t>
            </a:r>
            <a:r>
              <a:rPr lang="en-US" altLang="en-US" sz="1400" dirty="0">
                <a:ea typeface="Arial" charset="0"/>
                <a:cs typeface="Arial" charset="0"/>
              </a:rPr>
              <a:t>4-22.</a:t>
            </a:r>
          </a:p>
          <a:p>
            <a:pPr marL="0" indent="0">
              <a:spcAft>
                <a:spcPts val="1200"/>
              </a:spcAft>
              <a:buNone/>
            </a:pPr>
            <a:r>
              <a:rPr lang="en-US" altLang="en-US" sz="1400" dirty="0" err="1">
                <a:ea typeface="Arial" charset="0"/>
                <a:cs typeface="Arial" charset="0"/>
              </a:rPr>
              <a:t>Horsky</a:t>
            </a:r>
            <a:r>
              <a:rPr lang="en-US" altLang="en-US" sz="1400" dirty="0">
                <a:ea typeface="Arial" charset="0"/>
                <a:cs typeface="Arial" charset="0"/>
              </a:rPr>
              <a:t>, J., Kaufman, D. R., Oppenheim, M. I., &amp; Patel, V.L. (2003).  A framework for analyzing the cognitive complexity of computer-assisted clinical ordering. </a:t>
            </a:r>
            <a:r>
              <a:rPr lang="en-US" altLang="en-US" sz="1400" i="1" dirty="0">
                <a:ea typeface="Arial" charset="0"/>
                <a:cs typeface="Arial" charset="0"/>
              </a:rPr>
              <a:t>Journal of Biomedical Informatics, 36,</a:t>
            </a:r>
            <a:r>
              <a:rPr lang="en-US" altLang="en-US" sz="1400" dirty="0">
                <a:ea typeface="Arial" charset="0"/>
                <a:cs typeface="Arial" charset="0"/>
              </a:rPr>
              <a:t> 4-22. Retrieved from </a:t>
            </a:r>
            <a:r>
              <a:rPr lang="en-US" altLang="en-US" sz="1400" dirty="0">
                <a:ea typeface="Arial" charset="0"/>
                <a:cs typeface="Arial" charset="0"/>
                <a:hlinkClick r:id="rId7" tooltip="Link to A framework for analyzing the cognitive complexity of computer-assisted clinical ordering report"/>
              </a:rPr>
              <a:t>https://www.nlm.nih.gov/medlineplus/seniorshealth.html</a:t>
            </a:r>
            <a:endParaRPr lang="en-US" altLang="en-US" sz="1400" dirty="0">
              <a:ea typeface="Arial" charset="0"/>
              <a:cs typeface="Arial" charset="0"/>
            </a:endParaRPr>
          </a:p>
          <a:p>
            <a:pPr eaLnBrk="1" hangingPunct="1">
              <a:buFont typeface="Arial" charset="0"/>
              <a:buAutoNum type="arabicPeriod"/>
            </a:pPr>
            <a:endParaRPr lang="en-US" altLang="en-US" sz="1200" b="0" dirty="0">
              <a:latin typeface="Century Gothic" panose="020B0502020202020204" pitchFamily="34" charset="0"/>
              <a:ea typeface="Arial" charset="0"/>
              <a:cs typeface="Arial" charset="0"/>
            </a:endParaRPr>
          </a:p>
          <a:p>
            <a:pPr eaLnBrk="1" hangingPunct="1"/>
            <a:endParaRPr lang="en-US" altLang="en-US" sz="1200" dirty="0">
              <a:latin typeface="Century Gothic" panose="020B0502020202020204" pitchFamily="34" charset="0"/>
              <a:ea typeface="Arial" charset="0"/>
              <a:cs typeface="Arial" charset="0"/>
            </a:endParaRPr>
          </a:p>
          <a:p>
            <a:pPr eaLnBrk="1" hangingPunct="1"/>
            <a:endParaRPr lang="en-US" altLang="en-US" sz="1200" dirty="0">
              <a:latin typeface="Century Gothic" panose="020B0502020202020204" pitchFamily="34" charset="0"/>
              <a:ea typeface="Arial" charset="0"/>
              <a:cs typeface="Arial" charset="0"/>
            </a:endParaRPr>
          </a:p>
          <a:p>
            <a:pPr eaLnBrk="1" hangingPunct="1"/>
            <a:endParaRPr lang="en-US" altLang="en-US" sz="1200" dirty="0">
              <a:latin typeface="Century Gothic" panose="020B0502020202020204" pitchFamily="34" charset="0"/>
              <a:ea typeface="Arial" charset="0"/>
              <a:cs typeface="Arial" charset="0"/>
            </a:endParaRPr>
          </a:p>
        </p:txBody>
      </p:sp>
      <p:sp>
        <p:nvSpPr>
          <p:cNvPr id="6" name="Slide Number Placeholder 5"/>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en-US"/>
            </a:defPPr>
            <a:lvl1pPr marL="0" algn="l" defTabSz="914400" rtl="0" eaLnBrk="0" latinLnBrk="0" hangingPunct="0">
              <a:defRPr sz="2640" kern="1200">
                <a:solidFill>
                  <a:schemeClr val="tx1"/>
                </a:solidFill>
                <a:latin typeface="Arial" charset="0"/>
                <a:ea typeface="ＭＳ Ｐゴシック" charset="0"/>
                <a:cs typeface="ＭＳ Ｐゴシック" charset="0"/>
              </a:defRPr>
            </a:lvl1pPr>
            <a:lvl2pPr marL="817245" indent="-314325" algn="l" defTabSz="914400" rtl="0" eaLnBrk="0" latinLnBrk="0" hangingPunct="0">
              <a:defRPr sz="2640" kern="1200">
                <a:solidFill>
                  <a:schemeClr val="tx1"/>
                </a:solidFill>
                <a:latin typeface="Arial" charset="0"/>
                <a:ea typeface="ＭＳ Ｐゴシック" charset="0"/>
                <a:cs typeface="+mn-cs"/>
              </a:defRPr>
            </a:lvl2pPr>
            <a:lvl3pPr marL="1257300" indent="-251460" algn="l" defTabSz="914400" rtl="0" eaLnBrk="0" latinLnBrk="0" hangingPunct="0">
              <a:defRPr sz="2640" kern="1200">
                <a:solidFill>
                  <a:schemeClr val="tx1"/>
                </a:solidFill>
                <a:latin typeface="Arial" charset="0"/>
                <a:ea typeface="ＭＳ Ｐゴシック" charset="0"/>
                <a:cs typeface="+mn-cs"/>
              </a:defRPr>
            </a:lvl3pPr>
            <a:lvl4pPr marL="1760220" indent="-251460" algn="l" defTabSz="914400" rtl="0" eaLnBrk="0" latinLnBrk="0" hangingPunct="0">
              <a:defRPr sz="2640" kern="1200">
                <a:solidFill>
                  <a:schemeClr val="tx1"/>
                </a:solidFill>
                <a:latin typeface="Arial" charset="0"/>
                <a:ea typeface="ＭＳ Ｐゴシック" charset="0"/>
                <a:cs typeface="+mn-cs"/>
              </a:defRPr>
            </a:lvl4pPr>
            <a:lvl5pPr marL="2263140" indent="-251460" algn="l" defTabSz="914400" rtl="0" eaLnBrk="0" latinLnBrk="0" hangingPunct="0">
              <a:defRPr sz="2640" kern="1200">
                <a:solidFill>
                  <a:schemeClr val="tx1"/>
                </a:solidFill>
                <a:latin typeface="Arial" charset="0"/>
                <a:ea typeface="ＭＳ Ｐゴシック" charset="0"/>
                <a:cs typeface="+mn-cs"/>
              </a:defRPr>
            </a:lvl5pPr>
            <a:lvl6pPr marL="276606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6pPr>
            <a:lvl7pPr marL="326898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7pPr>
            <a:lvl8pPr marL="377190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8pPr>
            <a:lvl9pPr marL="427482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9pPr>
          </a:lstStyle>
          <a:p>
            <a:pPr eaLnBrk="1" hangingPunct="1"/>
            <a:r>
              <a:rPr lang="en-US" sz="1100" dirty="0">
                <a:solidFill>
                  <a:srgbClr val="898989"/>
                </a:solidFill>
              </a:rPr>
              <a:t>42</a:t>
            </a: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
        <p:nvSpPr>
          <p:cNvPr id="7" name="Title 1"/>
          <p:cNvSpPr>
            <a:spLocks noGrp="1"/>
          </p:cNvSpPr>
          <p:nvPr>
            <p:ph type="title"/>
          </p:nvPr>
        </p:nvSpPr>
        <p:spPr bwMode="auto">
          <a:xfrm>
            <a:off x="371530" y="546127"/>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42641711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Placeholder 2"/>
          <p:cNvSpPr>
            <a:spLocks noGrp="1"/>
          </p:cNvSpPr>
          <p:nvPr>
            <p:ph type="body" sz="quarter" idx="10"/>
          </p:nvPr>
        </p:nvSpPr>
        <p:spPr bwMode="auto">
          <a:xfrm>
            <a:off x="384048" y="2133600"/>
            <a:ext cx="8305800" cy="3810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400" b="1" dirty="0">
                <a:ea typeface="Arial" charset="0"/>
                <a:cs typeface="Arial" charset="0"/>
              </a:rPr>
              <a:t>Images </a:t>
            </a:r>
          </a:p>
          <a:p>
            <a:pPr marL="0" indent="0">
              <a:spcAft>
                <a:spcPts val="1200"/>
              </a:spcAft>
              <a:buNone/>
            </a:pPr>
            <a:r>
              <a:rPr lang="en-US" altLang="en-US" sz="1400" dirty="0">
                <a:ea typeface="Arial" charset="0"/>
                <a:cs typeface="Arial" charset="0"/>
              </a:rPr>
              <a:t>Retrieved August 3, 2010 from </a:t>
            </a:r>
            <a:r>
              <a:rPr lang="en-US" altLang="en-US" sz="1400" dirty="0">
                <a:ea typeface="Arial" charset="0"/>
                <a:cs typeface="Arial" charset="0"/>
                <a:hlinkClick r:id="rId3" tooltip="Florida Ballot image link"/>
              </a:rPr>
              <a:t>http://upload.wikimedia.org/wikipedia/commons/6/66/Butterfly_large.jpg</a:t>
            </a:r>
            <a:r>
              <a:rPr lang="en-US" altLang="en-US" sz="1400" dirty="0">
                <a:ea typeface="Arial" charset="0"/>
                <a:cs typeface="Arial" charset="0"/>
              </a:rPr>
              <a:t> </a:t>
            </a:r>
          </a:p>
          <a:p>
            <a:pPr marL="0" indent="0">
              <a:spcAft>
                <a:spcPts val="1200"/>
              </a:spcAft>
              <a:buNone/>
            </a:pPr>
            <a:r>
              <a:rPr lang="en-US" altLang="en-US" sz="1400" dirty="0">
                <a:ea typeface="Arial" charset="0"/>
                <a:cs typeface="Arial" charset="0"/>
              </a:rPr>
              <a:t>Lin, L., Isla, R., Doniz, K., Harkness, H., Vicente, K. J., &amp; Doyle, D. J. (2002). Applying human factors to the design of medical equipment: patient-controlled analgesia. </a:t>
            </a:r>
            <a:r>
              <a:rPr lang="en-US" altLang="en-US" sz="1400" i="1" dirty="0">
                <a:ea typeface="Arial" charset="0"/>
                <a:cs typeface="Arial" charset="0"/>
              </a:rPr>
              <a:t>Journal of Clinical Monitoring &amp; Computing, 14</a:t>
            </a:r>
            <a:r>
              <a:rPr lang="en-US" altLang="en-US" sz="1400" dirty="0">
                <a:ea typeface="Arial" charset="0"/>
                <a:cs typeface="Arial" charset="0"/>
              </a:rPr>
              <a:t>(4), 253-263. </a:t>
            </a:r>
          </a:p>
          <a:p>
            <a:pPr marL="0" indent="0">
              <a:spcAft>
                <a:spcPts val="1200"/>
              </a:spcAft>
              <a:buNone/>
            </a:pPr>
            <a:r>
              <a:rPr lang="en-US" altLang="en-US" sz="1400" dirty="0">
                <a:ea typeface="Arial" charset="0"/>
                <a:cs typeface="Arial" charset="0"/>
              </a:rPr>
              <a:t>Kaufman, D. R. &amp; Starren, J. B. (2006). A methodological framework for evaluating mobile health devices. In </a:t>
            </a:r>
            <a:r>
              <a:rPr lang="en-US" altLang="en-US" sz="1400" i="1" dirty="0">
                <a:ea typeface="Arial" charset="0"/>
                <a:cs typeface="Arial" charset="0"/>
              </a:rPr>
              <a:t>The Proceedings of the American Medical Informatics Annual Fall Symposium</a:t>
            </a:r>
            <a:r>
              <a:rPr lang="en-US" altLang="en-US" sz="1400" dirty="0">
                <a:ea typeface="Arial" charset="0"/>
                <a:cs typeface="Arial" charset="0"/>
              </a:rPr>
              <a:t> (p. 978)</a:t>
            </a:r>
            <a:r>
              <a:rPr lang="en-US" altLang="en-US" sz="1400" i="1" dirty="0">
                <a:ea typeface="Arial" charset="0"/>
                <a:cs typeface="Arial" charset="0"/>
              </a:rPr>
              <a:t>. </a:t>
            </a:r>
            <a:r>
              <a:rPr lang="en-US" altLang="en-US" sz="1400" dirty="0">
                <a:ea typeface="Arial" charset="0"/>
                <a:cs typeface="Arial" charset="0"/>
              </a:rPr>
              <a:t>Philadelphia, PA: Hanley &amp; Belfus.</a:t>
            </a:r>
          </a:p>
          <a:p>
            <a:pPr marL="0" indent="0">
              <a:spcAft>
                <a:spcPts val="1200"/>
              </a:spcAft>
              <a:buNone/>
            </a:pPr>
            <a:r>
              <a:rPr lang="en-US" altLang="en-US" sz="1400" dirty="0">
                <a:ea typeface="Arial" charset="0"/>
                <a:cs typeface="Arial" charset="0"/>
              </a:rPr>
              <a:t>Candid. (n.d.). All sizes [online image]. Retrieved August 3, 2010, from </a:t>
            </a:r>
            <a:r>
              <a:rPr lang="en-US" altLang="en-US" sz="1400" dirty="0">
                <a:ea typeface="Arial" charset="0"/>
                <a:cs typeface="Arial" charset="0"/>
                <a:hlinkClick r:id="rId4" tooltip="Link to car stereo system image"/>
              </a:rPr>
              <a:t>http://www.flickr.com/photos/fan/39728135/sizes/o/</a:t>
            </a:r>
            <a:r>
              <a:rPr lang="en-US" altLang="en-US" sz="1400" dirty="0">
                <a:ea typeface="Arial" charset="0"/>
                <a:cs typeface="Arial" charset="0"/>
              </a:rPr>
              <a:t> </a:t>
            </a:r>
          </a:p>
          <a:p>
            <a:pPr marL="0" indent="0">
              <a:buNone/>
            </a:pPr>
            <a:endParaRPr lang="en-US" b="0" dirty="0">
              <a:latin typeface="Century Gothic" panose="020B0502020202020204" pitchFamily="34" charset="0"/>
            </a:endParaRPr>
          </a:p>
          <a:p>
            <a:endParaRPr lang="en-US" altLang="en-US" b="0" dirty="0">
              <a:latin typeface="Century Gothic" panose="020B0502020202020204" pitchFamily="34" charset="0"/>
              <a:ea typeface="Arial" charset="0"/>
              <a:cs typeface="Arial" charset="0"/>
            </a:endParaRPr>
          </a:p>
        </p:txBody>
      </p:sp>
      <p:sp>
        <p:nvSpPr>
          <p:cNvPr id="6" name="Slide Number Placeholder 5"/>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defPPr>
              <a:defRPr lang="en-US"/>
            </a:defPPr>
            <a:lvl1pPr marL="0" algn="l" defTabSz="914400" rtl="0" eaLnBrk="0" latinLnBrk="0" hangingPunct="0">
              <a:defRPr sz="2640" kern="1200">
                <a:solidFill>
                  <a:schemeClr val="tx1"/>
                </a:solidFill>
                <a:latin typeface="Arial" charset="0"/>
                <a:ea typeface="ＭＳ Ｐゴシック" charset="0"/>
                <a:cs typeface="ＭＳ Ｐゴシック" charset="0"/>
              </a:defRPr>
            </a:lvl1pPr>
            <a:lvl2pPr marL="817245" indent="-314325" algn="l" defTabSz="914400" rtl="0" eaLnBrk="0" latinLnBrk="0" hangingPunct="0">
              <a:defRPr sz="2640" kern="1200">
                <a:solidFill>
                  <a:schemeClr val="tx1"/>
                </a:solidFill>
                <a:latin typeface="Arial" charset="0"/>
                <a:ea typeface="ＭＳ Ｐゴシック" charset="0"/>
                <a:cs typeface="+mn-cs"/>
              </a:defRPr>
            </a:lvl2pPr>
            <a:lvl3pPr marL="1257300" indent="-251460" algn="l" defTabSz="914400" rtl="0" eaLnBrk="0" latinLnBrk="0" hangingPunct="0">
              <a:defRPr sz="2640" kern="1200">
                <a:solidFill>
                  <a:schemeClr val="tx1"/>
                </a:solidFill>
                <a:latin typeface="Arial" charset="0"/>
                <a:ea typeface="ＭＳ Ｐゴシック" charset="0"/>
                <a:cs typeface="+mn-cs"/>
              </a:defRPr>
            </a:lvl3pPr>
            <a:lvl4pPr marL="1760220" indent="-251460" algn="l" defTabSz="914400" rtl="0" eaLnBrk="0" latinLnBrk="0" hangingPunct="0">
              <a:defRPr sz="2640" kern="1200">
                <a:solidFill>
                  <a:schemeClr val="tx1"/>
                </a:solidFill>
                <a:latin typeface="Arial" charset="0"/>
                <a:ea typeface="ＭＳ Ｐゴシック" charset="0"/>
                <a:cs typeface="+mn-cs"/>
              </a:defRPr>
            </a:lvl4pPr>
            <a:lvl5pPr marL="2263140" indent="-251460" algn="l" defTabSz="914400" rtl="0" eaLnBrk="0" latinLnBrk="0" hangingPunct="0">
              <a:defRPr sz="2640" kern="1200">
                <a:solidFill>
                  <a:schemeClr val="tx1"/>
                </a:solidFill>
                <a:latin typeface="Arial" charset="0"/>
                <a:ea typeface="ＭＳ Ｐゴシック" charset="0"/>
                <a:cs typeface="+mn-cs"/>
              </a:defRPr>
            </a:lvl5pPr>
            <a:lvl6pPr marL="276606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6pPr>
            <a:lvl7pPr marL="326898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7pPr>
            <a:lvl8pPr marL="377190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8pPr>
            <a:lvl9pPr marL="4274820" indent="-251460" algn="l" defTabSz="914400" rtl="0" eaLnBrk="0" fontAlgn="base" latinLnBrk="0" hangingPunct="0">
              <a:spcBef>
                <a:spcPct val="0"/>
              </a:spcBef>
              <a:spcAft>
                <a:spcPct val="0"/>
              </a:spcAft>
              <a:defRPr sz="2640" kern="1200">
                <a:solidFill>
                  <a:schemeClr val="tx1"/>
                </a:solidFill>
                <a:latin typeface="Arial" charset="0"/>
                <a:ea typeface="ＭＳ Ｐゴシック" charset="0"/>
                <a:cs typeface="+mn-cs"/>
              </a:defRPr>
            </a:lvl9pPr>
          </a:lstStyle>
          <a:p>
            <a:pPr eaLnBrk="1" hangingPunct="1"/>
            <a:r>
              <a:rPr lang="en-US" sz="1100" dirty="0">
                <a:solidFill>
                  <a:srgbClr val="898989"/>
                </a:solidFill>
              </a:rPr>
              <a:t>43</a:t>
            </a: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
        <p:nvSpPr>
          <p:cNvPr id="7" name="Title 1"/>
          <p:cNvSpPr>
            <a:spLocks noGrp="1"/>
          </p:cNvSpPr>
          <p:nvPr>
            <p:ph type="title"/>
          </p:nvPr>
        </p:nvSpPr>
        <p:spPr bwMode="auto">
          <a:xfrm>
            <a:off x="384048" y="543079"/>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19551061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801368"/>
            <a:ext cx="8382000" cy="4298613"/>
          </a:xfrm>
          <a:prstGeom prst="rect">
            <a:avLst/>
          </a:prstGeom>
        </p:spPr>
        <p:txBody>
          <a:bodyPr vert="horz" wrap="square" lIns="0" tIns="0" rIns="0" bIns="0" rtlCol="0">
            <a:spAutoFit/>
          </a:bodyPr>
          <a:lstStyle/>
          <a:p>
            <a:r>
              <a:rPr lang="en-US" sz="1200" kern="0" dirty="0">
                <a:solidFill>
                  <a:schemeClr val="bg1"/>
                </a:solidFill>
                <a:latin typeface="Century Gothic" panose="020B0502020202020204" pitchFamily="34" charset="0"/>
              </a:rPr>
              <a:t>This material was developed by Columbia University, funded by the Department of Health and Human Services, Office of the National Coordinator for Health Information Technology under Award Number 1U24OC000003. This material was updated by The University of Texas Health Center at Houston under Award Number 90WT0006. </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MedlinePlus Senior’s Health</a:t>
            </a:r>
            <a:br>
              <a:rPr lang="en-US" altLang="en-US" dirty="0">
                <a:latin typeface="Century Gothic" panose="020B0502020202020204" pitchFamily="34" charset="0"/>
                <a:ea typeface="Verdana" charset="0"/>
                <a:cs typeface="Verdana" charset="0"/>
              </a:rPr>
            </a:br>
            <a:endParaRPr lang="en-US" altLang="en-US" dirty="0">
              <a:latin typeface="Century Gothic" panose="020B0502020202020204" pitchFamily="34" charset="0"/>
              <a:ea typeface="Verdana" charset="0"/>
              <a:cs typeface="Verdana" charset="0"/>
            </a:endParaRPr>
          </a:p>
        </p:txBody>
      </p:sp>
      <p:pic>
        <p:nvPicPr>
          <p:cNvPr id="4" name="Picture Placeholder 3" descr="Screenshot of MedlinePlus Senior’s Health webpage, a sinple interface with Health Topics, Drugs &amp; Supplements, Videos &amp; Tools links.  Headings for On this page: Basics, Learn More, See, Play and Learn, Research, Resources, For You and Summary.  Get Seniors' Health updates by email.  Social media links. " title="Image showing MedlinePlus Senior’s Health webpage"/>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8482" b="18482"/>
          <a:stretch>
            <a:fillRect/>
          </a:stretch>
        </p:blipFill>
        <p:spPr>
          <a:xfrm>
            <a:off x="446088" y="1676400"/>
            <a:ext cx="9051925" cy="5181600"/>
          </a:xfrm>
          <a:prstGeom prst="rect">
            <a:avLst/>
          </a:prstGeom>
          <a:effectLst>
            <a:outerShdw blurRad="50800" dist="38100" dir="2700000" algn="tl" rotWithShape="0">
              <a:prstClr val="black">
                <a:alpha val="40000"/>
              </a:prstClr>
            </a:outerShdw>
          </a:effectLst>
        </p:spPr>
      </p:pic>
      <p:sp>
        <p:nvSpPr>
          <p:cNvPr id="32771"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9BE3F11E-1389-8548-AA96-F47226BDE446}" type="slidenum">
              <a:rPr lang="en-US" altLang="en-US" sz="1100">
                <a:solidFill>
                  <a:srgbClr val="898989"/>
                </a:solidFill>
                <a:latin typeface="Century Gothic" panose="020B0502020202020204" pitchFamily="34" charset="0"/>
              </a:rPr>
              <a:pPr/>
              <a:t>5</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384048" y="7127240"/>
            <a:ext cx="3425952"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buNone/>
            </a:pPr>
            <a:r>
              <a:rPr lang="en-US" altLang="en-US" sz="1600" dirty="0">
                <a:latin typeface="Century Gothic" panose="020B0502020202020204" pitchFamily="34" charset="0"/>
                <a:ea typeface="Arial" charset="0"/>
                <a:cs typeface="Arial" charset="0"/>
              </a:rPr>
              <a:t>(Kaufman, 2008)</a:t>
            </a:r>
          </a:p>
        </p:txBody>
      </p:sp>
    </p:spTree>
    <p:extLst>
      <p:ext uri="{BB962C8B-B14F-4D97-AF65-F5344CB8AC3E}">
        <p14:creationId xmlns:p14="http://schemas.microsoft.com/office/powerpoint/2010/main" val="1225058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Problematic Interfaces</a:t>
            </a:r>
          </a:p>
        </p:txBody>
      </p:sp>
      <p:pic>
        <p:nvPicPr>
          <p:cNvPr id="34822" name="Content Placeholder 5" descr="Photo: 2000 Official ballot for presidential election. The butterfly style ballot shown here was very confusing and was a source of great concern with regards to the outcome of the presidential election.&#10;&#10;"/>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6470" b="6470"/>
          <a:stretch>
            <a:fillRect/>
          </a:stretch>
        </p:blipFill>
        <p:spPr bwMode="auto">
          <a:xfrm>
            <a:off x="466408" y="1600200"/>
            <a:ext cx="9051925" cy="5181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1D449F91-8B8A-964B-A3FF-646B71D0AABA}" type="slidenum">
              <a:rPr lang="en-US" altLang="en-US" sz="1100">
                <a:solidFill>
                  <a:srgbClr val="898989"/>
                </a:solidFill>
                <a:latin typeface="Century Gothic" panose="020B0502020202020204" pitchFamily="34" charset="0"/>
              </a:rPr>
              <a:pPr/>
              <a:t>6</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466408" y="7123176"/>
            <a:ext cx="4111752"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buNone/>
            </a:pPr>
            <a:r>
              <a:rPr lang="en-US" altLang="en-US" sz="1600" dirty="0">
                <a:latin typeface="Century Gothic" panose="020B0502020202020204" pitchFamily="34" charset="0"/>
                <a:ea typeface="Arial" charset="0"/>
                <a:cs typeface="Arial" charset="0"/>
              </a:rPr>
              <a:t>Image retrieved from </a:t>
            </a:r>
            <a:r>
              <a:rPr lang="en-US" altLang="en-US" sz="1600" dirty="0">
                <a:latin typeface="Century Gothic" panose="020B0502020202020204" pitchFamily="34" charset="0"/>
                <a:ea typeface="Arial" charset="0"/>
                <a:cs typeface="Arial" charset="0"/>
                <a:hlinkClick r:id="rId4" tooltip="Link to image on Wikipedia. "/>
              </a:rPr>
              <a:t>Wikipedia</a:t>
            </a:r>
            <a:endParaRPr lang="en-US" altLang="en-US" sz="1600" dirty="0">
              <a:latin typeface="Century Gothic" panose="020B0502020202020204" pitchFamily="34" charset="0"/>
              <a:ea typeface="Arial" charset="0"/>
              <a:cs typeface="Arial" charset="0"/>
            </a:endParaRPr>
          </a:p>
        </p:txBody>
      </p:sp>
    </p:spTree>
    <p:extLst>
      <p:ext uri="{BB962C8B-B14F-4D97-AF65-F5344CB8AC3E}">
        <p14:creationId xmlns:p14="http://schemas.microsoft.com/office/powerpoint/2010/main" val="301012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bwMode="auto">
          <a:xfrm>
            <a:off x="384048" y="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Modified Patient-Controlled Analgesic Device Interface</a:t>
            </a:r>
            <a:endParaRPr lang="en-US" altLang="en-US" sz="2400" b="0" dirty="0">
              <a:solidFill>
                <a:srgbClr val="1E1860"/>
              </a:solidFill>
              <a:latin typeface="Century Gothic" panose="020B0502020202020204" pitchFamily="34" charset="0"/>
              <a:ea typeface="Verdana" charset="0"/>
              <a:cs typeface="Verdana" charset="0"/>
            </a:endParaRPr>
          </a:p>
        </p:txBody>
      </p:sp>
      <p:pic>
        <p:nvPicPr>
          <p:cNvPr id="36870" name="Picture 3" descr="The picture shows 2 patient controlled analgesic interfaces designed to help patients self administer pain medication. The one on the left was judged to be very problematic from a users’ vantage point and the one on the right is a much improved redesign.&#10;&#10;Photo: 2 PCA interfaces Published with permission from the first author"/>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l="7510" r="7510"/>
          <a:stretch>
            <a:fillRect/>
          </a:stretch>
        </p:blipFill>
        <p:spPr bwMode="auto">
          <a:xfrm>
            <a:off x="454729" y="1917700"/>
            <a:ext cx="9051925" cy="5181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AE7EED64-1EB4-B347-B049-9B32601CC18A}" type="slidenum">
              <a:rPr lang="en-US" altLang="en-US" sz="1100">
                <a:solidFill>
                  <a:srgbClr val="898989"/>
                </a:solidFill>
                <a:latin typeface="Century Gothic" panose="020B0502020202020204" pitchFamily="34" charset="0"/>
              </a:rPr>
              <a:pPr/>
              <a:t>7</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384048" y="7123176"/>
            <a:ext cx="5407152"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buNone/>
            </a:pPr>
            <a:r>
              <a:rPr lang="en-US" altLang="en-US" sz="1600" dirty="0">
                <a:latin typeface="Century Gothic" panose="020B0502020202020204" pitchFamily="34" charset="0"/>
                <a:ea typeface="Arial" charset="0"/>
                <a:cs typeface="Arial" charset="0"/>
              </a:rPr>
              <a:t>(Lin, Isla, Doniz, Harkness, et. </a:t>
            </a:r>
            <a:r>
              <a:rPr lang="en-US" altLang="en-US" sz="1600" dirty="0">
                <a:ea typeface="Arial" charset="0"/>
                <a:cs typeface="Arial" charset="0"/>
              </a:rPr>
              <a:t>al, </a:t>
            </a:r>
            <a:r>
              <a:rPr lang="en-US" altLang="en-US" sz="1600" dirty="0">
                <a:latin typeface="Century Gothic" panose="020B0502020202020204" pitchFamily="34" charset="0"/>
                <a:ea typeface="Arial" charset="0"/>
                <a:cs typeface="Arial" charset="0"/>
              </a:rPr>
              <a:t>2002)</a:t>
            </a:r>
          </a:p>
        </p:txBody>
      </p:sp>
      <p:sp>
        <p:nvSpPr>
          <p:cNvPr id="6"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Study by Lin, Vicente, &amp; Doyle, 2002</a:t>
            </a:r>
          </a:p>
        </p:txBody>
      </p:sp>
    </p:spTree>
    <p:extLst>
      <p:ext uri="{BB962C8B-B14F-4D97-AF65-F5344CB8AC3E}">
        <p14:creationId xmlns:p14="http://schemas.microsoft.com/office/powerpoint/2010/main" val="2138414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Glucose Meters</a:t>
            </a:r>
          </a:p>
        </p:txBody>
      </p:sp>
      <p:pic>
        <p:nvPicPr>
          <p:cNvPr id="38918" name="Content Placeholder 4" descr="Photo: OneTouch glucose meter in hand. &#10;"/>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3107" b="13107"/>
          <a:stretch>
            <a:fillRect/>
          </a:stretch>
        </p:blipFill>
        <p:spPr bwMode="auto">
          <a:xfrm>
            <a:off x="466008" y="1676400"/>
            <a:ext cx="8592140" cy="491840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CC373A0B-4C56-AA41-8640-9FFA60ADFBED}" type="slidenum">
              <a:rPr lang="en-US" altLang="en-US" sz="1100">
                <a:solidFill>
                  <a:srgbClr val="898989"/>
                </a:solidFill>
                <a:latin typeface="Century Gothic" panose="020B0502020202020204" pitchFamily="34" charset="0"/>
              </a:rPr>
              <a:pPr/>
              <a:t>8</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381000" y="7123176"/>
            <a:ext cx="4111752"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buNone/>
            </a:pPr>
            <a:r>
              <a:rPr lang="en-US" altLang="en-US" sz="1600" dirty="0">
                <a:latin typeface="Century Gothic" panose="020B0502020202020204" pitchFamily="34" charset="0"/>
                <a:ea typeface="Arial" charset="0"/>
                <a:cs typeface="Arial" charset="0"/>
              </a:rPr>
              <a:t>(Kaufman, 2008)</a:t>
            </a:r>
          </a:p>
        </p:txBody>
      </p:sp>
    </p:spTree>
    <p:extLst>
      <p:ext uri="{BB962C8B-B14F-4D97-AF65-F5344CB8AC3E}">
        <p14:creationId xmlns:p14="http://schemas.microsoft.com/office/powerpoint/2010/main" val="1361795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Interfaces of Note</a:t>
            </a:r>
          </a:p>
        </p:txBody>
      </p:sp>
      <p:pic>
        <p:nvPicPr>
          <p:cNvPr id="40966" name="Content Placeholder 5" descr="Photo: flashy colorful car stereo interface:&#10;"/>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2963" b="12963"/>
          <a:stretch>
            <a:fillRect/>
          </a:stretch>
        </p:blipFill>
        <p:spPr bwMode="auto">
          <a:xfrm>
            <a:off x="483161" y="1676400"/>
            <a:ext cx="8475874" cy="48518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8AAA614B-C7C0-CB41-BD5C-CE54CA9A560C}" type="slidenum">
              <a:rPr lang="en-US" altLang="en-US" sz="1100">
                <a:solidFill>
                  <a:srgbClr val="898989"/>
                </a:solidFill>
                <a:latin typeface="Century Gothic" panose="020B0502020202020204" pitchFamily="34" charset="0"/>
              </a:rPr>
              <a:pPr/>
              <a:t>9</a:t>
            </a:fld>
            <a:endParaRPr lang="en-US" altLang="en-US" sz="1100" dirty="0">
              <a:solidFill>
                <a:srgbClr val="898989"/>
              </a:solidFill>
              <a:latin typeface="Century Gothic" panose="020B0502020202020204" pitchFamily="34" charset="0"/>
            </a:endParaRPr>
          </a:p>
        </p:txBody>
      </p:sp>
      <p:sp>
        <p:nvSpPr>
          <p:cNvPr id="8" name="Text Placeholder 3"/>
          <p:cNvSpPr>
            <a:spLocks noGrp="1"/>
          </p:cNvSpPr>
          <p:nvPr>
            <p:ph type="body" sz="quarter" idx="10"/>
          </p:nvPr>
        </p:nvSpPr>
        <p:spPr bwMode="auto">
          <a:xfrm>
            <a:off x="399854" y="7123176"/>
            <a:ext cx="2206752"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latin typeface="Century Gothic" panose="020B0502020202020204" pitchFamily="34" charset="0"/>
                <a:ea typeface="Arial" charset="0"/>
                <a:cs typeface="Arial" charset="0"/>
              </a:rPr>
              <a:t>(CC BY-NC 2.0)</a:t>
            </a:r>
          </a:p>
        </p:txBody>
      </p:sp>
    </p:spTree>
    <p:extLst>
      <p:ext uri="{BB962C8B-B14F-4D97-AF65-F5344CB8AC3E}">
        <p14:creationId xmlns:p14="http://schemas.microsoft.com/office/powerpoint/2010/main" val="39110318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d8573787-17db-43b5-9af3-2a45e79ab039"/>
    <ds:schemaRef ds:uri="http://schemas.microsoft.com/office/2006/documentManagement/type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purl.org/dc/dcmitype/"/>
    <ds:schemaRef ds:uri="http://schemas.microsoft.com/office/infopath/2007/PartnerControls"/>
    <ds:schemaRef ds:uri="13922b43-4eea-40f2-b18b-c20327cdf16c"/>
    <ds:schemaRef ds:uri="http://www.w3.org/XML/1998/namespace"/>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44C9B5E7-F5BE-4A4E-B55C-E6F08BD3F615}"/>
</file>

<file path=docProps/app.xml><?xml version="1.0" encoding="utf-8"?>
<Properties xmlns="http://schemas.openxmlformats.org/officeDocument/2006/extended-properties" xmlns:vt="http://schemas.openxmlformats.org/officeDocument/2006/docPropsVTypes">
  <Template>Charteuse and blue USAID (1)</Template>
  <TotalTime>564</TotalTime>
  <Words>7089</Words>
  <Application>Microsoft Office PowerPoint</Application>
  <PresentationFormat>Custom</PresentationFormat>
  <Paragraphs>446</Paragraphs>
  <Slides>44</Slides>
  <Notes>44</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44</vt:i4>
      </vt:variant>
    </vt:vector>
  </HeadingPairs>
  <TitlesOfParts>
    <vt:vector size="57" baseType="lpstr">
      <vt:lpstr>ＭＳ Ｐゴシック</vt:lpstr>
      <vt:lpstr>Arial</vt:lpstr>
      <vt:lpstr>Calibri</vt:lpstr>
      <vt:lpstr>Century Gothic</vt:lpstr>
      <vt:lpstr>Courier New</vt:lpstr>
      <vt:lpstr>Futura Lt BT</vt:lpstr>
      <vt:lpstr>Futura LT Pro Book</vt:lpstr>
      <vt:lpstr>Gill Sans MT</vt:lpstr>
      <vt:lpstr>Tahoma</vt:lpstr>
      <vt:lpstr>Times New Roman</vt:lpstr>
      <vt:lpstr>Verdana</vt:lpstr>
      <vt:lpstr>Wingdings</vt:lpstr>
      <vt:lpstr>Office Theme</vt:lpstr>
      <vt:lpstr>Process Improvement, System Design, and Usability Evaluation:</vt:lpstr>
      <vt:lpstr>People and Technology,  Studies of Technology</vt:lpstr>
      <vt:lpstr>Good Design</vt:lpstr>
      <vt:lpstr>Computerized Provider Order Entry Systems</vt:lpstr>
      <vt:lpstr>MedlinePlus Senior’s Health </vt:lpstr>
      <vt:lpstr>Problematic Interfaces</vt:lpstr>
      <vt:lpstr>Modified Patient-Controlled Analgesic Device Interface</vt:lpstr>
      <vt:lpstr>Glucose Meters</vt:lpstr>
      <vt:lpstr>Interfaces of Note</vt:lpstr>
      <vt:lpstr>Do We Need Such Complexity?</vt:lpstr>
      <vt:lpstr>News Sites</vt:lpstr>
      <vt:lpstr>Rhapsody</vt:lpstr>
      <vt:lpstr>Human Factors and Healthcare</vt:lpstr>
      <vt:lpstr>People and Technology</vt:lpstr>
      <vt:lpstr>Transformative Nature of Technology</vt:lpstr>
      <vt:lpstr>Transformative Technologies</vt:lpstr>
      <vt:lpstr>Modern Technologies</vt:lpstr>
      <vt:lpstr>Early Medical Technologies</vt:lpstr>
      <vt:lpstr>What is usability?</vt:lpstr>
      <vt:lpstr>Usability Principles</vt:lpstr>
      <vt:lpstr>HCI and Human Factors</vt:lpstr>
      <vt:lpstr>HCI and Health Information Technologies</vt:lpstr>
      <vt:lpstr>Why are human factors increasingly important?</vt:lpstr>
      <vt:lpstr>Human Factors Focus and Goals</vt:lpstr>
      <vt:lpstr>Examples of Application Areas </vt:lpstr>
      <vt:lpstr>Nuclear Power Plant Control Room</vt:lpstr>
      <vt:lpstr>Airplane Cockpit</vt:lpstr>
      <vt:lpstr>Human Factors in Medicine</vt:lpstr>
      <vt:lpstr>Human Factors and Ergonomics </vt:lpstr>
      <vt:lpstr>Human Factors Ergonomics: Three Major Domains</vt:lpstr>
      <vt:lpstr>Physical Ergonomics</vt:lpstr>
      <vt:lpstr>Organizational Ergonomics</vt:lpstr>
      <vt:lpstr>Cognitive Ergonomics</vt:lpstr>
      <vt:lpstr>Human Factors Design Implications</vt:lpstr>
      <vt:lpstr>Why It May Matter to You</vt:lpstr>
      <vt:lpstr>People and Technology</vt:lpstr>
      <vt:lpstr>People and Technology</vt:lpstr>
      <vt:lpstr>People and Technology</vt:lpstr>
      <vt:lpstr>People and Technology</vt:lpstr>
      <vt:lpstr>People and Technology</vt:lpstr>
      <vt:lpstr>People and Technology</vt:lpstr>
      <vt:lpstr>People and Technology</vt:lpstr>
      <vt:lpstr>People and Technology</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McGill, Deborah</cp:lastModifiedBy>
  <cp:revision>87</cp:revision>
  <cp:lastPrinted>2018-07-10T15:54:42Z</cp:lastPrinted>
  <dcterms:created xsi:type="dcterms:W3CDTF">2018-06-13T15:28:32Z</dcterms:created>
  <dcterms:modified xsi:type="dcterms:W3CDTF">2018-10-03T00:29:14Z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