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handoutMasterIdLst>
    <p:handoutMasterId r:id="rId13"/>
  </p:handoutMasterIdLst>
  <p:sldIdLst>
    <p:sldId id="273" r:id="rId5"/>
    <p:sldId id="276" r:id="rId6"/>
    <p:sldId id="277" r:id="rId7"/>
    <p:sldId id="280" r:id="rId8"/>
    <p:sldId id="282" r:id="rId9"/>
    <p:sldId id="283" r:id="rId10"/>
    <p:sldId id="274" r:id="rId11"/>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471"/>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87453" autoAdjust="0"/>
  </p:normalViewPr>
  <p:slideViewPr>
    <p:cSldViewPr>
      <p:cViewPr varScale="1">
        <p:scale>
          <a:sx n="66" d="100"/>
          <a:sy n="66" d="100"/>
        </p:scale>
        <p:origin x="1338" y="60"/>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8"/>
    </p:cViewPr>
  </p:sorterViewPr>
  <p:notesViewPr>
    <p:cSldViewPr>
      <p:cViewPr varScale="1">
        <p:scale>
          <a:sx n="127" d="100"/>
          <a:sy n="127" d="100"/>
        </p:scale>
        <p:origin x="1716" y="1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10/2/2018</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Image Placeholder 2"/>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4" name="Notes Placeholder 3"/>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5C3FA6E8-BB81-4B18-B6B9-7FEFF890A3B2}"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842138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Notes Placeholder 2"/>
          <p:cNvSpPr>
            <a:spLocks noGrp="1"/>
          </p:cNvSpPr>
          <p:nvPr>
            <p:ph type="body" idx="1"/>
          </p:nvPr>
        </p:nvSpPr>
        <p:spPr bwMode="auto">
          <a:xfrm>
            <a:off x="2286000" y="3797761"/>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External influences, specifically India’s federal government, are having a major influence on the adoption and implementation of electronic health records and health information exchange. The national agenda for HIT is twofold: increase adoption of electronic health records (EHRs) and build a framework that enables these EHRs to be sharable and interoperable. The Nationwide Health Information Network or NwHIN, is part of this  national agenda.</a:t>
            </a:r>
          </a:p>
          <a:p>
            <a:endParaRPr lang="en-US" altLang="en-US" dirty="0"/>
          </a:p>
          <a:p>
            <a:r>
              <a:rPr lang="en-US" altLang="en-US" dirty="0"/>
              <a:t>According to the Office of the National Coordinator for Health Information Technology, “The Nationwide Health Information Network is the set of standards, services and policies that enable the secure exchange of health information over the Internet” (ONC, 2011, para. 1) </a:t>
            </a:r>
          </a:p>
          <a:p>
            <a:endParaRPr lang="en-US" altLang="en-US" dirty="0"/>
          </a:p>
          <a:p>
            <a:r>
              <a:rPr lang="en-US" altLang="en-US" dirty="0"/>
              <a:t>Think of the Nationwide Health Information Network as a collection of standards, protocols, legal agreements, specifications and services overseen by the Office of the National Coordinator for Health Information Technology to support the secure exchange of health information over the Internet. The NwHIN has been referred to as a "Health Internet," which is intended to involve consumers, providers, government organizations, and others in its fabric.</a:t>
            </a:r>
          </a:p>
        </p:txBody>
      </p:sp>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48DBC91-443D-4A2A-A051-1C345E800BD9}"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51121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48DBC91-443D-4A2A-A051-1C345E800BD9}" type="slidenum">
              <a:rPr lang="en-US" altLang="en-US" smtClean="0"/>
              <a:pPr/>
              <a:t>3</a:t>
            </a:fld>
            <a:endParaRPr lang="en-US" altLang="en-US"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905098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48DBC91-443D-4A2A-A051-1C345E800BD9}" type="slidenum">
              <a:rPr lang="en-US" altLang="en-US" smtClean="0"/>
              <a:pPr/>
              <a:t>4</a:t>
            </a:fld>
            <a:endParaRPr lang="en-US" altLang="en-US"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818853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48DBC91-443D-4A2A-A051-1C345E800BD9}" type="slidenum">
              <a:rPr lang="en-US" altLang="en-US" smtClean="0"/>
              <a:pPr/>
              <a:t>5</a:t>
            </a:fld>
            <a:endParaRPr lang="en-US" altLang="en-US"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514375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48DBC91-443D-4A2A-A051-1C345E800BD9}" type="slidenum">
              <a:rPr lang="en-US" altLang="en-US" smtClean="0"/>
              <a:pPr/>
              <a:t>6</a:t>
            </a:fld>
            <a:endParaRPr lang="en-US" altLang="en-US"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3251824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699125" y="7383463"/>
            <a:ext cx="4359275" cy="388937"/>
          </a:xfrm>
        </p:spPr>
        <p:txBody>
          <a:bodyPr/>
          <a:lstStyle/>
          <a:p>
            <a:fld id="{5C3FA6E8-BB81-4B18-B6B9-7FEFF890A3B2}" type="slidenum">
              <a:rPr lang="en-US" smtClean="0"/>
              <a:t>7</a:t>
            </a:fld>
            <a:endParaRPr lang="en-US"/>
          </a:p>
        </p:txBody>
      </p:sp>
      <p:sp>
        <p:nvSpPr>
          <p:cNvPr id="5" name="Slide Image Placeholder 4"/>
          <p:cNvSpPr>
            <a:spLocks noGrp="1" noRot="1" noChangeAspect="1"/>
          </p:cNvSpPr>
          <p:nvPr>
            <p:ph type="sldImg"/>
          </p:nvPr>
        </p:nvSpPr>
        <p:spPr/>
      </p:sp>
      <p:sp>
        <p:nvSpPr>
          <p:cNvPr id="6" name="Notes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31875610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chemeClr val="bg1"/>
                </a:solidFill>
                <a:latin typeface="Century Gothic" panose="020B0502020202020204" pitchFamily="34" charset="0"/>
                <a:cs typeface="Gill Sans MT"/>
              </a:rPr>
              <a:t>Headline goes here</a:t>
            </a:r>
          </a:p>
          <a:p>
            <a:pPr marL="12700">
              <a:lnSpc>
                <a:spcPts val="6495"/>
              </a:lnSpc>
            </a:pPr>
            <a:r>
              <a:rPr lang="en-US" sz="4000" b="1" spc="-265" dirty="0">
                <a:solidFill>
                  <a:schemeClr val="bg1"/>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Century Gothic" panose="020B0502020202020204"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chemeClr val="bg1"/>
                </a:solidFill>
                <a:latin typeface="Century Gothic" panose="020B0502020202020204" pitchFamily="34" charset="0"/>
                <a:cs typeface="Futura LT Pro Book"/>
              </a:rPr>
              <a:t>Author Name and Degree Here</a:t>
            </a:r>
          </a:p>
          <a:p>
            <a:pPr marL="12700">
              <a:lnSpc>
                <a:spcPts val="2250"/>
              </a:lnSpc>
            </a:pPr>
            <a:r>
              <a:rPr sz="1600" b="1" dirty="0">
                <a:solidFill>
                  <a:schemeClr val="bg1"/>
                </a:solidFill>
                <a:latin typeface="Century Gothic" panose="020B0502020202020204" pitchFamily="34" charset="0"/>
                <a:cs typeface="Futura LT Pro Book"/>
              </a:rPr>
              <a:t>MEASURE Evaluation</a:t>
            </a:r>
            <a:endParaRPr sz="1600" dirty="0">
              <a:solidFill>
                <a:schemeClr val="bg1"/>
              </a:solidFill>
              <a:latin typeface="Century Gothic" panose="020B0502020202020204" pitchFamily="34" charset="0"/>
              <a:cs typeface="Futura LT Pro Book"/>
            </a:endParaRPr>
          </a:p>
          <a:p>
            <a:pPr marL="12700">
              <a:lnSpc>
                <a:spcPct val="100000"/>
              </a:lnSpc>
            </a:pPr>
            <a:r>
              <a:rPr sz="1600" dirty="0">
                <a:solidFill>
                  <a:schemeClr val="bg1"/>
                </a:solidFill>
                <a:latin typeface="Century Gothic" panose="020B0502020202020204" pitchFamily="34" charset="0"/>
                <a:cs typeface="Futura LT Pro Book"/>
              </a:rPr>
              <a:t>Your organization here</a:t>
            </a:r>
          </a:p>
          <a:p>
            <a:pPr>
              <a:lnSpc>
                <a:spcPct val="100000"/>
              </a:lnSpc>
              <a:spcBef>
                <a:spcPts val="45"/>
              </a:spcBef>
            </a:pPr>
            <a:endParaRPr sz="1600" dirty="0">
              <a:solidFill>
                <a:schemeClr val="bg1"/>
              </a:solidFill>
              <a:latin typeface="Century Gothic" panose="020B0502020202020204" pitchFamily="34" charset="0"/>
              <a:cs typeface="Times New Roman"/>
            </a:endParaRPr>
          </a:p>
          <a:p>
            <a:pPr marL="12700">
              <a:lnSpc>
                <a:spcPts val="2200"/>
              </a:lnSpc>
            </a:pPr>
            <a:r>
              <a:rPr lang="en-US" sz="1600" dirty="0">
                <a:solidFill>
                  <a:schemeClr val="bg1"/>
                </a:solidFill>
                <a:latin typeface="Century Gothic" panose="020B0502020202020204" pitchFamily="34" charset="0"/>
                <a:cs typeface="Futura LT Pro Book"/>
              </a:rPr>
              <a:t>Date for presentation</a:t>
            </a:r>
            <a:r>
              <a:rPr lang="en-US" sz="1600" baseline="0" dirty="0">
                <a:solidFill>
                  <a:schemeClr val="bg1"/>
                </a:solidFill>
                <a:latin typeface="Century Gothic" panose="020B0502020202020204" pitchFamily="34" charset="0"/>
                <a:cs typeface="Futura LT Pro Book"/>
              </a:rPr>
              <a:t> if necessary</a:t>
            </a:r>
            <a:endParaRPr sz="1600" dirty="0">
              <a:solidFill>
                <a:schemeClr val="bg1"/>
              </a:solidFill>
              <a:latin typeface="Century Gothic" panose="020B0502020202020204" pitchFamily="34" charset="0"/>
              <a:cs typeface="Futura LT Pro Book"/>
            </a:endParaRPr>
          </a:p>
          <a:p>
            <a:pPr marL="12700">
              <a:lnSpc>
                <a:spcPts val="2200"/>
              </a:lnSpc>
            </a:pPr>
            <a:r>
              <a:rPr lang="en-US" sz="1600" b="1" dirty="0">
                <a:solidFill>
                  <a:schemeClr val="bg1"/>
                </a:solidFill>
                <a:latin typeface="Century Gothic" panose="020B0502020202020204" pitchFamily="34" charset="0"/>
                <a:cs typeface="Futura LT Pro Book"/>
              </a:rPr>
              <a:t>Name of meeting</a:t>
            </a:r>
            <a:endParaRPr sz="1600" dirty="0">
              <a:solidFill>
                <a:schemeClr val="bg1"/>
              </a:solidFill>
              <a:latin typeface="Century Gothic" panose="020B0502020202020204" pitchFamily="34" charset="0"/>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800100" indent="-342900">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a:spcAft>
                <a:spcPts val="600"/>
              </a:spcAft>
              <a:defRPr sz="2400">
                <a:solidFill>
                  <a:schemeClr val="tx1"/>
                </a:solidFill>
                <a:latin typeface="Century Gothic" panose="020B0502020202020204" pitchFamily="34" charset="0"/>
              </a:defRPr>
            </a:lvl3pPr>
            <a:lvl4pPr>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Century Gothic" panose="020B0502020202020204"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Century Gothic" panose="020B0502020202020204" pitchFamily="34" charset="0"/>
              </a:defRPr>
            </a:lvl1pPr>
            <a:lvl2pPr marL="800100" indent="-342900">
              <a:buFont typeface="Arial" panose="020B0604020202020204" pitchFamily="34" charset="0"/>
              <a:buChar char="•"/>
              <a:defRPr sz="2000">
                <a:latin typeface="Century Gothic" panose="020B0502020202020204" pitchFamily="34" charset="0"/>
              </a:defRPr>
            </a:lvl2pPr>
            <a:lvl3pPr marL="1200150" indent="-285750">
              <a:buFont typeface="Arial" panose="020B0604020202020204" pitchFamily="34" charset="0"/>
              <a:buChar char="•"/>
              <a:defRPr>
                <a:latin typeface="Century Gothic" panose="020B0502020202020204" pitchFamily="34" charset="0"/>
              </a:defRPr>
            </a:lvl3pPr>
            <a:lvl4pPr marL="1657350" indent="-285750">
              <a:buFont typeface="Arial" panose="020B0604020202020204" pitchFamily="34" charset="0"/>
              <a:buChar char="•"/>
              <a:defRPr>
                <a:latin typeface="Century Gothic" panose="020B0502020202020204" pitchFamily="34" charset="0"/>
              </a:defRPr>
            </a:lvl4pPr>
            <a:lvl5pPr marL="2114550" indent="-285750">
              <a:buFont typeface="Arial" panose="020B0604020202020204" pitchFamily="34" charset="0"/>
              <a:buChar char="•"/>
              <a:defRPr>
                <a:latin typeface="Century Gothic" panose="020B0502020202020204"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895600"/>
            <a:ext cx="8991600" cy="46482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858796"/>
          </a:xfrm>
          <a:prstGeom prst="rect">
            <a:avLst/>
          </a:prstGeom>
        </p:spPr>
        <p:txBody>
          <a:bodyPr wrap="square">
            <a:spAutoFit/>
          </a:bodyPr>
          <a:lstStyle/>
          <a:p>
            <a:r>
              <a:rPr lang="en-US" sz="1800" kern="1200" dirty="0">
                <a:solidFill>
                  <a:schemeClr val="bg1"/>
                </a:solidFill>
                <a:effectLst/>
                <a:latin typeface="Century Gothic" panose="020B0502020202020204"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chemeClr val="bg1"/>
                </a:solidFill>
                <a:latin typeface="Century Gothic" panose="020B0502020202020204" pitchFamily="34" charset="0"/>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2" name="Group 11"/>
          <p:cNvGrpSpPr/>
          <p:nvPr userDrawn="1"/>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836035"/>
          </a:xfrm>
        </p:spPr>
        <p:txBody>
          <a:bodyPr/>
          <a:lstStyle/>
          <a:p>
            <a:r>
              <a:rPr lang="en-US" altLang="en-US" sz="4400" kern="1200" dirty="0">
                <a:solidFill>
                  <a:schemeClr val="bg1"/>
                </a:solidFill>
                <a:ea typeface="+mn-ea"/>
                <a:cs typeface="Gill Sans MT"/>
              </a:rPr>
              <a:t>Data and Interoperability:</a:t>
            </a:r>
            <a:endParaRPr lang="en-US" sz="4400" kern="1200" dirty="0">
              <a:solidFill>
                <a:schemeClr val="bg1"/>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2362200"/>
            <a:ext cx="8674100" cy="842727"/>
          </a:xfrm>
        </p:spPr>
        <p:txBody>
          <a:bodyPr/>
          <a:lstStyle/>
          <a:p>
            <a:r>
              <a:rPr lang="en-US" altLang="en-US" sz="4000" dirty="0">
                <a:solidFill>
                  <a:schemeClr val="bg1"/>
                </a:solidFill>
              </a:rPr>
              <a:t>Case Study: Indian Health Information Network</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4048" y="609600"/>
            <a:ext cx="8674100" cy="545110"/>
          </a:xfrm>
        </p:spPr>
        <p:txBody>
          <a:bodyPr/>
          <a:lstStyle/>
          <a:p>
            <a:pPr eaLnBrk="1" hangingPunct="1"/>
            <a:r>
              <a:rPr lang="en-US" altLang="en-US" dirty="0"/>
              <a:t>Indian Health Information Network </a:t>
            </a:r>
            <a:r>
              <a:rPr lang="en-US" altLang="en-US" sz="2400" dirty="0">
                <a:solidFill>
                  <a:srgbClr val="1E1860"/>
                </a:solidFill>
              </a:rPr>
              <a:t>Proposal</a:t>
            </a:r>
          </a:p>
        </p:txBody>
      </p:sp>
      <p:sp>
        <p:nvSpPr>
          <p:cNvPr id="18435" name="Content Placeholder 2"/>
          <p:cNvSpPr>
            <a:spLocks noGrp="1"/>
          </p:cNvSpPr>
          <p:nvPr>
            <p:ph type="body" sz="quarter" idx="10"/>
          </p:nvPr>
        </p:nvSpPr>
        <p:spPr bwMode="auto">
          <a:xfrm>
            <a:off x="384048" y="1828800"/>
            <a:ext cx="8305800"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a:lnSpc>
                <a:spcPct val="110000"/>
              </a:lnSpc>
              <a:spcAft>
                <a:spcPts val="1200"/>
              </a:spcAft>
            </a:pPr>
            <a:r>
              <a:rPr lang="en-US" altLang="en-US" dirty="0"/>
              <a:t>Objectives</a:t>
            </a:r>
          </a:p>
          <a:p>
            <a:pPr>
              <a:lnSpc>
                <a:spcPct val="110000"/>
              </a:lnSpc>
              <a:spcAft>
                <a:spcPts val="1200"/>
              </a:spcAft>
            </a:pPr>
            <a:r>
              <a:rPr lang="en-US" altLang="en-US" dirty="0"/>
              <a:t>Macro benefits</a:t>
            </a:r>
          </a:p>
          <a:p>
            <a:pPr>
              <a:lnSpc>
                <a:spcPct val="110000"/>
              </a:lnSpc>
              <a:spcAft>
                <a:spcPts val="1200"/>
              </a:spcAft>
            </a:pPr>
            <a:r>
              <a:rPr lang="en-US" altLang="en-US" dirty="0"/>
              <a:t>Challenges</a:t>
            </a:r>
          </a:p>
          <a:p>
            <a:pPr>
              <a:lnSpc>
                <a:spcPct val="110000"/>
              </a:lnSpc>
              <a:spcAft>
                <a:spcPts val="1200"/>
              </a:spcAft>
            </a:pPr>
            <a:r>
              <a:rPr lang="en-US" altLang="en-US" dirty="0"/>
              <a:t>Recommendations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17245" indent="-314325" eaLnBrk="0" hangingPunct="0">
              <a:defRPr>
                <a:solidFill>
                  <a:schemeClr val="tx1"/>
                </a:solidFill>
                <a:latin typeface="Arial" panose="020B0604020202020204" pitchFamily="34" charset="0"/>
                <a:cs typeface="Arial" panose="020B0604020202020204" pitchFamily="34" charset="0"/>
              </a:defRPr>
            </a:lvl2pPr>
            <a:lvl3pPr marL="1257300" indent="-251460" eaLnBrk="0" hangingPunct="0">
              <a:defRPr>
                <a:solidFill>
                  <a:schemeClr val="tx1"/>
                </a:solidFill>
                <a:latin typeface="Arial" panose="020B0604020202020204" pitchFamily="34" charset="0"/>
                <a:cs typeface="Arial" panose="020B0604020202020204" pitchFamily="34" charset="0"/>
              </a:defRPr>
            </a:lvl3pPr>
            <a:lvl4pPr marL="1760220" indent="-251460" eaLnBrk="0" hangingPunct="0">
              <a:defRPr>
                <a:solidFill>
                  <a:schemeClr val="tx1"/>
                </a:solidFill>
                <a:latin typeface="Arial" panose="020B0604020202020204" pitchFamily="34" charset="0"/>
                <a:cs typeface="Arial" panose="020B0604020202020204" pitchFamily="34" charset="0"/>
              </a:defRPr>
            </a:lvl4pPr>
            <a:lvl5pPr marL="2263140" indent="-251460" eaLnBrk="0" hangingPunct="0">
              <a:defRPr>
                <a:solidFill>
                  <a:schemeClr val="tx1"/>
                </a:solidFill>
                <a:latin typeface="Arial" panose="020B0604020202020204" pitchFamily="34" charset="0"/>
                <a:cs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3F9FA2-C78D-4389-8AC5-FC82A4FC6336}" type="slidenum">
              <a:rPr lang="en-US" altLang="en-US">
                <a:solidFill>
                  <a:srgbClr val="898989"/>
                </a:solidFill>
              </a:rPr>
              <a:pPr eaLnBrk="1" hangingPunct="1"/>
              <a:t>2</a:t>
            </a:fld>
            <a:endParaRPr lang="en-US" altLang="en-US" dirty="0">
              <a:solidFill>
                <a:srgbClr val="898989"/>
              </a:solidFill>
            </a:endParaRPr>
          </a:p>
        </p:txBody>
      </p:sp>
    </p:spTree>
    <p:extLst>
      <p:ext uri="{BB962C8B-B14F-4D97-AF65-F5344CB8AC3E}">
        <p14:creationId xmlns:p14="http://schemas.microsoft.com/office/powerpoint/2010/main" val="4004673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type="body" sz="quarter" idx="10"/>
          </p:nvPr>
        </p:nvSpPr>
        <p:spPr bwMode="auto">
          <a:xfrm>
            <a:off x="384047" y="1828800"/>
            <a:ext cx="9113965" cy="5638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a:lnSpc>
                <a:spcPct val="110000"/>
              </a:lnSpc>
            </a:pPr>
            <a:r>
              <a:rPr lang="en-IN" altLang="en-US" sz="1800" dirty="0"/>
              <a:t>The recommendations made in this proposal are aimed to establish information, communication, and technology (ICT) infrastructure and services in India, covering all aspects of healthcare. Objectives are as follows:</a:t>
            </a:r>
          </a:p>
          <a:p>
            <a:pPr lvl="1">
              <a:lnSpc>
                <a:spcPct val="110000"/>
              </a:lnSpc>
            </a:pPr>
            <a:r>
              <a:rPr lang="en-IN" altLang="en-US" sz="1800" dirty="0"/>
              <a:t>To facilitate the creation and management of a comprehensive knowledge database</a:t>
            </a:r>
          </a:p>
          <a:p>
            <a:pPr lvl="1">
              <a:lnSpc>
                <a:spcPct val="110000"/>
              </a:lnSpc>
            </a:pPr>
            <a:r>
              <a:rPr lang="en-IN" altLang="en-US" sz="1800" dirty="0"/>
              <a:t>To use the knowledge database to improve the quality of day-to-day healthcare  services and help enhance the quality of research work</a:t>
            </a:r>
          </a:p>
          <a:p>
            <a:pPr lvl="1">
              <a:lnSpc>
                <a:spcPct val="110000"/>
              </a:lnSpc>
            </a:pPr>
            <a:r>
              <a:rPr lang="en-IN" altLang="en-US" sz="1800" dirty="0"/>
              <a:t>To set up ICT-based systems at various levels, in a phased manner, in all public and private institutions engaged in healthcare services</a:t>
            </a:r>
          </a:p>
          <a:p>
            <a:pPr lvl="1">
              <a:lnSpc>
                <a:spcPct val="110000"/>
              </a:lnSpc>
            </a:pPr>
            <a:r>
              <a:rPr lang="en-IN" altLang="en-US" sz="1800" dirty="0"/>
              <a:t>To develop interoperable health management systems through the use of appropriate technologies, which may also necessitate the use of open technologies and standards in some cases</a:t>
            </a:r>
          </a:p>
          <a:p>
            <a:pPr lvl="1">
              <a:lnSpc>
                <a:spcPct val="110000"/>
              </a:lnSpc>
            </a:pPr>
            <a:r>
              <a:rPr lang="en-IN" altLang="en-US" sz="1800" dirty="0"/>
              <a:t>To collaborate with international institutions to integrate Indian initiatives with global developments</a:t>
            </a:r>
          </a:p>
          <a:p>
            <a:pPr>
              <a:lnSpc>
                <a:spcPct val="110000"/>
              </a:lnSpc>
            </a:pPr>
            <a:r>
              <a:rPr lang="en-IN" altLang="en-US" sz="1800" dirty="0"/>
              <a:t> Most of these objectives should be achieved during the XIth plan period.</a:t>
            </a:r>
          </a:p>
          <a:p>
            <a:pPr>
              <a:lnSpc>
                <a:spcPct val="110000"/>
              </a:lnSpc>
            </a:pPr>
            <a:endParaRPr lang="en-IN" altLang="en-US" sz="1800" dirty="0"/>
          </a:p>
          <a:p>
            <a:pPr>
              <a:lnSpc>
                <a:spcPct val="110000"/>
              </a:lnSpc>
            </a:pPr>
            <a:endParaRPr lang="en-IN" altLang="en-US" sz="1800" dirty="0"/>
          </a:p>
          <a:p>
            <a:pPr>
              <a:lnSpc>
                <a:spcPct val="110000"/>
              </a:lnSpc>
            </a:pPr>
            <a:endParaRPr lang="en-US" altLang="en-US" sz="1800"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17245" indent="-314325" eaLnBrk="0" hangingPunct="0">
              <a:defRPr>
                <a:solidFill>
                  <a:schemeClr val="tx1"/>
                </a:solidFill>
                <a:latin typeface="Arial" panose="020B0604020202020204" pitchFamily="34" charset="0"/>
                <a:cs typeface="Arial" panose="020B0604020202020204" pitchFamily="34" charset="0"/>
              </a:defRPr>
            </a:lvl2pPr>
            <a:lvl3pPr marL="1257300" indent="-251460" eaLnBrk="0" hangingPunct="0">
              <a:defRPr>
                <a:solidFill>
                  <a:schemeClr val="tx1"/>
                </a:solidFill>
                <a:latin typeface="Arial" panose="020B0604020202020204" pitchFamily="34" charset="0"/>
                <a:cs typeface="Arial" panose="020B0604020202020204" pitchFamily="34" charset="0"/>
              </a:defRPr>
            </a:lvl3pPr>
            <a:lvl4pPr marL="1760220" indent="-251460" eaLnBrk="0" hangingPunct="0">
              <a:defRPr>
                <a:solidFill>
                  <a:schemeClr val="tx1"/>
                </a:solidFill>
                <a:latin typeface="Arial" panose="020B0604020202020204" pitchFamily="34" charset="0"/>
                <a:cs typeface="Arial" panose="020B0604020202020204" pitchFamily="34" charset="0"/>
              </a:defRPr>
            </a:lvl4pPr>
            <a:lvl5pPr marL="2263140" indent="-251460" eaLnBrk="0" hangingPunct="0">
              <a:defRPr>
                <a:solidFill>
                  <a:schemeClr val="tx1"/>
                </a:solidFill>
                <a:latin typeface="Arial" panose="020B0604020202020204" pitchFamily="34" charset="0"/>
                <a:cs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3F9FA2-C78D-4389-8AC5-FC82A4FC6336}" type="slidenum">
              <a:rPr lang="en-US" altLang="en-US">
                <a:solidFill>
                  <a:srgbClr val="898989"/>
                </a:solidFill>
              </a:rPr>
              <a:pPr eaLnBrk="1" hangingPunct="1"/>
              <a:t>3</a:t>
            </a:fld>
            <a:endParaRPr lang="en-US" altLang="en-US" dirty="0">
              <a:solidFill>
                <a:srgbClr val="898989"/>
              </a:solidFill>
            </a:endParaRPr>
          </a:p>
        </p:txBody>
      </p:sp>
      <p:sp>
        <p:nvSpPr>
          <p:cNvPr id="6" name="Title 1"/>
          <p:cNvSpPr>
            <a:spLocks noGrp="1"/>
          </p:cNvSpPr>
          <p:nvPr>
            <p:ph type="title"/>
          </p:nvPr>
        </p:nvSpPr>
        <p:spPr>
          <a:xfrm>
            <a:off x="384048" y="609600"/>
            <a:ext cx="8674100" cy="545110"/>
          </a:xfrm>
        </p:spPr>
        <p:txBody>
          <a:bodyPr/>
          <a:lstStyle/>
          <a:p>
            <a:pPr eaLnBrk="1" hangingPunct="1"/>
            <a:r>
              <a:rPr lang="en-US" altLang="en-US" dirty="0"/>
              <a:t>Indian Health Information Network </a:t>
            </a:r>
            <a:r>
              <a:rPr lang="en-US" altLang="en-US" sz="2400" dirty="0">
                <a:solidFill>
                  <a:srgbClr val="1E1860"/>
                </a:solidFill>
              </a:rPr>
              <a:t>Objectives</a:t>
            </a:r>
          </a:p>
        </p:txBody>
      </p:sp>
    </p:spTree>
    <p:extLst>
      <p:ext uri="{BB962C8B-B14F-4D97-AF65-F5344CB8AC3E}">
        <p14:creationId xmlns:p14="http://schemas.microsoft.com/office/powerpoint/2010/main" val="4166010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type="body" sz="quarter" idx="10"/>
          </p:nvPr>
        </p:nvSpPr>
        <p:spPr bwMode="auto">
          <a:xfrm>
            <a:off x="384048" y="1828800"/>
            <a:ext cx="8305800"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a:lnSpc>
                <a:spcPct val="110000"/>
              </a:lnSpc>
              <a:spcAft>
                <a:spcPts val="1200"/>
              </a:spcAft>
            </a:pPr>
            <a:r>
              <a:rPr lang="en-IN" altLang="en-US" dirty="0"/>
              <a:t>Knowledge dissemination and public health</a:t>
            </a:r>
          </a:p>
          <a:p>
            <a:pPr>
              <a:lnSpc>
                <a:spcPct val="110000"/>
              </a:lnSpc>
              <a:spcAft>
                <a:spcPts val="1200"/>
              </a:spcAft>
            </a:pPr>
            <a:r>
              <a:rPr lang="en-IN" altLang="en-US" dirty="0"/>
              <a:t>Healthcare planning</a:t>
            </a:r>
          </a:p>
          <a:p>
            <a:pPr>
              <a:lnSpc>
                <a:spcPct val="110000"/>
              </a:lnSpc>
              <a:spcAft>
                <a:spcPts val="1200"/>
              </a:spcAft>
            </a:pPr>
            <a:r>
              <a:rPr lang="en-IN" altLang="en-US" dirty="0"/>
              <a:t>Natural disasters</a:t>
            </a:r>
          </a:p>
          <a:p>
            <a:pPr>
              <a:lnSpc>
                <a:spcPct val="110000"/>
              </a:lnSpc>
              <a:spcAft>
                <a:spcPts val="1200"/>
              </a:spcAft>
            </a:pPr>
            <a:r>
              <a:rPr lang="en-IN" altLang="en-US" dirty="0"/>
              <a:t>Bioterrorism</a:t>
            </a:r>
          </a:p>
          <a:p>
            <a:pPr>
              <a:lnSpc>
                <a:spcPct val="110000"/>
              </a:lnSpc>
              <a:spcAft>
                <a:spcPts val="1200"/>
              </a:spcAft>
            </a:pPr>
            <a:r>
              <a:rPr lang="en-IN" altLang="en-US" dirty="0"/>
              <a:t>Healthcare finance and future technology </a:t>
            </a:r>
          </a:p>
          <a:p>
            <a:pPr>
              <a:lnSpc>
                <a:spcPct val="110000"/>
              </a:lnSpc>
              <a:spcAft>
                <a:spcPts val="1200"/>
              </a:spcAft>
            </a:pPr>
            <a:r>
              <a:rPr lang="en-IN" altLang="en-US" dirty="0"/>
              <a:t>Drug surveillance</a:t>
            </a:r>
          </a:p>
          <a:p>
            <a:pPr>
              <a:lnSpc>
                <a:spcPct val="110000"/>
              </a:lnSpc>
              <a:spcAft>
                <a:spcPts val="1200"/>
              </a:spcAft>
            </a:pPr>
            <a:r>
              <a:rPr lang="en-US" altLang="en-US" dirty="0"/>
              <a:t>Fraud and abuse prevention</a:t>
            </a:r>
          </a:p>
          <a:p>
            <a:pPr>
              <a:lnSpc>
                <a:spcPct val="110000"/>
              </a:lnSpc>
              <a:spcAft>
                <a:spcPts val="1200"/>
              </a:spcAft>
            </a:pPr>
            <a:r>
              <a:rPr lang="en-US" altLang="en-US" dirty="0"/>
              <a:t>Medical errors </a:t>
            </a:r>
            <a:endParaRPr lang="en-IN" altLang="en-US" dirty="0"/>
          </a:p>
          <a:p>
            <a:pPr>
              <a:lnSpc>
                <a:spcPct val="110000"/>
              </a:lnSpc>
              <a:spcAft>
                <a:spcPts val="1200"/>
              </a:spcAft>
            </a:pPr>
            <a:endParaRPr lang="en-IN" altLang="en-US" dirty="0"/>
          </a:p>
          <a:p>
            <a:pPr>
              <a:lnSpc>
                <a:spcPct val="110000"/>
              </a:lnSpc>
              <a:spcAft>
                <a:spcPts val="1200"/>
              </a:spcAft>
            </a:pPr>
            <a:endParaRPr lang="en-IN"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17245" indent="-314325" eaLnBrk="0" hangingPunct="0">
              <a:defRPr>
                <a:solidFill>
                  <a:schemeClr val="tx1"/>
                </a:solidFill>
                <a:latin typeface="Arial" panose="020B0604020202020204" pitchFamily="34" charset="0"/>
                <a:cs typeface="Arial" panose="020B0604020202020204" pitchFamily="34" charset="0"/>
              </a:defRPr>
            </a:lvl2pPr>
            <a:lvl3pPr marL="1257300" indent="-251460" eaLnBrk="0" hangingPunct="0">
              <a:defRPr>
                <a:solidFill>
                  <a:schemeClr val="tx1"/>
                </a:solidFill>
                <a:latin typeface="Arial" panose="020B0604020202020204" pitchFamily="34" charset="0"/>
                <a:cs typeface="Arial" panose="020B0604020202020204" pitchFamily="34" charset="0"/>
              </a:defRPr>
            </a:lvl3pPr>
            <a:lvl4pPr marL="1760220" indent="-251460" eaLnBrk="0" hangingPunct="0">
              <a:defRPr>
                <a:solidFill>
                  <a:schemeClr val="tx1"/>
                </a:solidFill>
                <a:latin typeface="Arial" panose="020B0604020202020204" pitchFamily="34" charset="0"/>
                <a:cs typeface="Arial" panose="020B0604020202020204" pitchFamily="34" charset="0"/>
              </a:defRPr>
            </a:lvl4pPr>
            <a:lvl5pPr marL="2263140" indent="-251460" eaLnBrk="0" hangingPunct="0">
              <a:defRPr>
                <a:solidFill>
                  <a:schemeClr val="tx1"/>
                </a:solidFill>
                <a:latin typeface="Arial" panose="020B0604020202020204" pitchFamily="34" charset="0"/>
                <a:cs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3F9FA2-C78D-4389-8AC5-FC82A4FC6336}" type="slidenum">
              <a:rPr lang="en-US" altLang="en-US">
                <a:solidFill>
                  <a:srgbClr val="898989"/>
                </a:solidFill>
              </a:rPr>
              <a:pPr eaLnBrk="1" hangingPunct="1"/>
              <a:t>4</a:t>
            </a:fld>
            <a:endParaRPr lang="en-US" altLang="en-US" dirty="0">
              <a:solidFill>
                <a:srgbClr val="898989"/>
              </a:solidFill>
            </a:endParaRPr>
          </a:p>
        </p:txBody>
      </p:sp>
      <p:sp>
        <p:nvSpPr>
          <p:cNvPr id="6" name="Title 1"/>
          <p:cNvSpPr>
            <a:spLocks noGrp="1"/>
          </p:cNvSpPr>
          <p:nvPr>
            <p:ph type="title"/>
          </p:nvPr>
        </p:nvSpPr>
        <p:spPr>
          <a:xfrm>
            <a:off x="384048" y="609600"/>
            <a:ext cx="8674100" cy="545110"/>
          </a:xfrm>
        </p:spPr>
        <p:txBody>
          <a:bodyPr/>
          <a:lstStyle/>
          <a:p>
            <a:pPr eaLnBrk="1" hangingPunct="1"/>
            <a:r>
              <a:rPr lang="en-US" altLang="en-US" dirty="0"/>
              <a:t>Indian Health Information Network </a:t>
            </a:r>
            <a:r>
              <a:rPr lang="en-US" altLang="en-US" sz="2400" dirty="0">
                <a:solidFill>
                  <a:srgbClr val="1E1860"/>
                </a:solidFill>
              </a:rPr>
              <a:t>Macro Benefits</a:t>
            </a:r>
          </a:p>
        </p:txBody>
      </p:sp>
    </p:spTree>
    <p:extLst>
      <p:ext uri="{BB962C8B-B14F-4D97-AF65-F5344CB8AC3E}">
        <p14:creationId xmlns:p14="http://schemas.microsoft.com/office/powerpoint/2010/main" val="2869170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type="body" sz="quarter" idx="10"/>
          </p:nvPr>
        </p:nvSpPr>
        <p:spPr bwMode="auto">
          <a:xfrm>
            <a:off x="384048" y="1828800"/>
            <a:ext cx="8305800"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r>
              <a:rPr lang="en-US" altLang="en-US" dirty="0"/>
              <a:t>Leadership</a:t>
            </a:r>
          </a:p>
          <a:p>
            <a:r>
              <a:rPr lang="en-IN" altLang="en-US" dirty="0"/>
              <a:t>Standards</a:t>
            </a:r>
          </a:p>
          <a:p>
            <a:r>
              <a:rPr lang="en-IN" altLang="en-US" dirty="0"/>
              <a:t>Connectivity</a:t>
            </a:r>
          </a:p>
          <a:p>
            <a:pPr>
              <a:lnSpc>
                <a:spcPct val="110000"/>
              </a:lnSpc>
            </a:pPr>
            <a:r>
              <a:rPr lang="en-IN" altLang="en-US" dirty="0"/>
              <a:t>Privacy and security</a:t>
            </a:r>
          </a:p>
          <a:p>
            <a:r>
              <a:rPr lang="en-IN" altLang="en-US" dirty="0"/>
              <a:t>User needs</a:t>
            </a:r>
          </a:p>
          <a:p>
            <a:r>
              <a:rPr lang="en-IN" altLang="en-US" dirty="0"/>
              <a:t>ICT and domain knowledge</a:t>
            </a:r>
          </a:p>
          <a:p>
            <a:r>
              <a:rPr lang="en-IN" altLang="en-US" dirty="0"/>
              <a:t>Funding</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17245" indent="-314325" eaLnBrk="0" hangingPunct="0">
              <a:defRPr>
                <a:solidFill>
                  <a:schemeClr val="tx1"/>
                </a:solidFill>
                <a:latin typeface="Arial" panose="020B0604020202020204" pitchFamily="34" charset="0"/>
                <a:cs typeface="Arial" panose="020B0604020202020204" pitchFamily="34" charset="0"/>
              </a:defRPr>
            </a:lvl2pPr>
            <a:lvl3pPr marL="1257300" indent="-251460" eaLnBrk="0" hangingPunct="0">
              <a:defRPr>
                <a:solidFill>
                  <a:schemeClr val="tx1"/>
                </a:solidFill>
                <a:latin typeface="Arial" panose="020B0604020202020204" pitchFamily="34" charset="0"/>
                <a:cs typeface="Arial" panose="020B0604020202020204" pitchFamily="34" charset="0"/>
              </a:defRPr>
            </a:lvl3pPr>
            <a:lvl4pPr marL="1760220" indent="-251460" eaLnBrk="0" hangingPunct="0">
              <a:defRPr>
                <a:solidFill>
                  <a:schemeClr val="tx1"/>
                </a:solidFill>
                <a:latin typeface="Arial" panose="020B0604020202020204" pitchFamily="34" charset="0"/>
                <a:cs typeface="Arial" panose="020B0604020202020204" pitchFamily="34" charset="0"/>
              </a:defRPr>
            </a:lvl4pPr>
            <a:lvl5pPr marL="2263140" indent="-251460" eaLnBrk="0" hangingPunct="0">
              <a:defRPr>
                <a:solidFill>
                  <a:schemeClr val="tx1"/>
                </a:solidFill>
                <a:latin typeface="Arial" panose="020B0604020202020204" pitchFamily="34" charset="0"/>
                <a:cs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3F9FA2-C78D-4389-8AC5-FC82A4FC6336}" type="slidenum">
              <a:rPr lang="en-US" altLang="en-US">
                <a:solidFill>
                  <a:srgbClr val="898989"/>
                </a:solidFill>
              </a:rPr>
              <a:pPr eaLnBrk="1" hangingPunct="1"/>
              <a:t>5</a:t>
            </a:fld>
            <a:endParaRPr lang="en-US" altLang="en-US" dirty="0">
              <a:solidFill>
                <a:srgbClr val="898989"/>
              </a:solidFill>
            </a:endParaRPr>
          </a:p>
        </p:txBody>
      </p:sp>
      <p:sp>
        <p:nvSpPr>
          <p:cNvPr id="6" name="Title 1"/>
          <p:cNvSpPr>
            <a:spLocks noGrp="1"/>
          </p:cNvSpPr>
          <p:nvPr>
            <p:ph type="title"/>
          </p:nvPr>
        </p:nvSpPr>
        <p:spPr>
          <a:xfrm>
            <a:off x="384048" y="609600"/>
            <a:ext cx="8674100" cy="545110"/>
          </a:xfrm>
        </p:spPr>
        <p:txBody>
          <a:bodyPr/>
          <a:lstStyle/>
          <a:p>
            <a:pPr eaLnBrk="1" hangingPunct="1"/>
            <a:r>
              <a:rPr lang="en-US" altLang="en-US" dirty="0"/>
              <a:t>Indian Health Information Network </a:t>
            </a:r>
            <a:r>
              <a:rPr lang="en-US" altLang="en-US" sz="2400" dirty="0">
                <a:solidFill>
                  <a:srgbClr val="1E1860"/>
                </a:solidFill>
              </a:rPr>
              <a:t>Challenges</a:t>
            </a:r>
          </a:p>
        </p:txBody>
      </p:sp>
    </p:spTree>
    <p:extLst>
      <p:ext uri="{BB962C8B-B14F-4D97-AF65-F5344CB8AC3E}">
        <p14:creationId xmlns:p14="http://schemas.microsoft.com/office/powerpoint/2010/main" val="3222303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type="body" sz="quarter" idx="10"/>
          </p:nvPr>
        </p:nvSpPr>
        <p:spPr bwMode="auto">
          <a:xfrm>
            <a:off x="384048" y="1828800"/>
            <a:ext cx="830580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a:lnSpc>
                <a:spcPct val="110000"/>
              </a:lnSpc>
            </a:pPr>
            <a:r>
              <a:rPr lang="en-IN" altLang="en-US" sz="2000" dirty="0"/>
              <a:t>Facilitate ICT penetration in medical and healthcare services</a:t>
            </a:r>
          </a:p>
          <a:p>
            <a:pPr>
              <a:lnSpc>
                <a:spcPct val="110000"/>
              </a:lnSpc>
            </a:pPr>
            <a:r>
              <a:rPr lang="en-IN" altLang="en-US" sz="2000" dirty="0"/>
              <a:t>Networking of institutions</a:t>
            </a:r>
          </a:p>
          <a:p>
            <a:pPr>
              <a:lnSpc>
                <a:spcPct val="110000"/>
              </a:lnSpc>
            </a:pPr>
            <a:r>
              <a:rPr lang="en-IN" altLang="en-US" sz="2000" dirty="0"/>
              <a:t>Creation of comprehensive knowledge base of medical research</a:t>
            </a:r>
          </a:p>
          <a:p>
            <a:pPr>
              <a:lnSpc>
                <a:spcPct val="110000"/>
              </a:lnSpc>
            </a:pPr>
            <a:r>
              <a:rPr lang="en-IN" altLang="en-US" sz="2000" dirty="0"/>
              <a:t>Linkages with international organizations</a:t>
            </a:r>
          </a:p>
          <a:p>
            <a:pPr>
              <a:lnSpc>
                <a:spcPct val="110000"/>
              </a:lnSpc>
            </a:pPr>
            <a:r>
              <a:rPr lang="en-IN" altLang="en-US" sz="2000" dirty="0"/>
              <a:t>Medical informatics to be part of medical and paramedical curriculum</a:t>
            </a:r>
          </a:p>
          <a:p>
            <a:pPr>
              <a:lnSpc>
                <a:spcPct val="110000"/>
              </a:lnSpc>
            </a:pPr>
            <a:r>
              <a:rPr lang="en-IN" altLang="en-US" sz="2000" dirty="0"/>
              <a:t>Development of electronic health records</a:t>
            </a:r>
          </a:p>
          <a:p>
            <a:pPr>
              <a:lnSpc>
                <a:spcPct val="110000"/>
              </a:lnSpc>
            </a:pPr>
            <a:r>
              <a:rPr lang="en-US" altLang="en-US" sz="2000" dirty="0"/>
              <a:t>Develop econometric models</a:t>
            </a:r>
          </a:p>
          <a:p>
            <a:pPr>
              <a:lnSpc>
                <a:spcPct val="110000"/>
              </a:lnSpc>
            </a:pPr>
            <a:r>
              <a:rPr lang="en-US" altLang="en-US" sz="2000" dirty="0"/>
              <a:t>Institutional framework</a:t>
            </a:r>
          </a:p>
          <a:p>
            <a:pPr>
              <a:lnSpc>
                <a:spcPct val="110000"/>
              </a:lnSpc>
            </a:pPr>
            <a:r>
              <a:rPr lang="en-US" altLang="en-US" sz="2000" dirty="0"/>
              <a:t>Financial support </a:t>
            </a:r>
          </a:p>
          <a:p>
            <a:pPr>
              <a:lnSpc>
                <a:spcPct val="110000"/>
              </a:lnSpc>
            </a:pPr>
            <a:r>
              <a:rPr lang="en-US" altLang="en-US" sz="2000" dirty="0"/>
              <a:t>Legal promotional framework</a:t>
            </a:r>
          </a:p>
          <a:p>
            <a:pPr>
              <a:lnSpc>
                <a:spcPct val="110000"/>
              </a:lnSpc>
            </a:pPr>
            <a:endParaRPr lang="en-IN" altLang="en-US" sz="2000"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17245" indent="-314325" eaLnBrk="0" hangingPunct="0">
              <a:defRPr>
                <a:solidFill>
                  <a:schemeClr val="tx1"/>
                </a:solidFill>
                <a:latin typeface="Arial" panose="020B0604020202020204" pitchFamily="34" charset="0"/>
                <a:cs typeface="Arial" panose="020B0604020202020204" pitchFamily="34" charset="0"/>
              </a:defRPr>
            </a:lvl2pPr>
            <a:lvl3pPr marL="1257300" indent="-251460" eaLnBrk="0" hangingPunct="0">
              <a:defRPr>
                <a:solidFill>
                  <a:schemeClr val="tx1"/>
                </a:solidFill>
                <a:latin typeface="Arial" panose="020B0604020202020204" pitchFamily="34" charset="0"/>
                <a:cs typeface="Arial" panose="020B0604020202020204" pitchFamily="34" charset="0"/>
              </a:defRPr>
            </a:lvl3pPr>
            <a:lvl4pPr marL="1760220" indent="-251460" eaLnBrk="0" hangingPunct="0">
              <a:defRPr>
                <a:solidFill>
                  <a:schemeClr val="tx1"/>
                </a:solidFill>
                <a:latin typeface="Arial" panose="020B0604020202020204" pitchFamily="34" charset="0"/>
                <a:cs typeface="Arial" panose="020B0604020202020204" pitchFamily="34" charset="0"/>
              </a:defRPr>
            </a:lvl4pPr>
            <a:lvl5pPr marL="2263140" indent="-251460" eaLnBrk="0" hangingPunct="0">
              <a:defRPr>
                <a:solidFill>
                  <a:schemeClr val="tx1"/>
                </a:solidFill>
                <a:latin typeface="Arial" panose="020B0604020202020204" pitchFamily="34" charset="0"/>
                <a:cs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3F9FA2-C78D-4389-8AC5-FC82A4FC6336}" type="slidenum">
              <a:rPr lang="en-US" altLang="en-US">
                <a:solidFill>
                  <a:srgbClr val="898989"/>
                </a:solidFill>
              </a:rPr>
              <a:pPr eaLnBrk="1" hangingPunct="1"/>
              <a:t>6</a:t>
            </a:fld>
            <a:endParaRPr lang="en-US" altLang="en-US" dirty="0">
              <a:solidFill>
                <a:srgbClr val="898989"/>
              </a:solidFill>
            </a:endParaRPr>
          </a:p>
        </p:txBody>
      </p:sp>
      <p:sp>
        <p:nvSpPr>
          <p:cNvPr id="7" name="Title 1"/>
          <p:cNvSpPr>
            <a:spLocks noGrp="1"/>
          </p:cNvSpPr>
          <p:nvPr>
            <p:ph type="title"/>
          </p:nvPr>
        </p:nvSpPr>
        <p:spPr>
          <a:xfrm>
            <a:off x="384048" y="609600"/>
            <a:ext cx="8674100" cy="545110"/>
          </a:xfrm>
        </p:spPr>
        <p:txBody>
          <a:bodyPr/>
          <a:lstStyle/>
          <a:p>
            <a:pPr eaLnBrk="1" hangingPunct="1"/>
            <a:r>
              <a:rPr lang="en-US" altLang="en-US" dirty="0"/>
              <a:t>Indian Health Information Network </a:t>
            </a:r>
            <a:r>
              <a:rPr lang="en-US" altLang="en-US" sz="2400" dirty="0">
                <a:solidFill>
                  <a:srgbClr val="1E1860"/>
                </a:solidFill>
              </a:rPr>
              <a:t>Recommendations</a:t>
            </a:r>
          </a:p>
        </p:txBody>
      </p:sp>
    </p:spTree>
    <p:extLst>
      <p:ext uri="{BB962C8B-B14F-4D97-AF65-F5344CB8AC3E}">
        <p14:creationId xmlns:p14="http://schemas.microsoft.com/office/powerpoint/2010/main" val="3911344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47943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68E8E9-F275-4530-BA1C-604F5D5F13CC}"/>
</file>

<file path=customXml/itemProps2.xml><?xml version="1.0" encoding="utf-8"?>
<ds:datastoreItem xmlns:ds="http://schemas.openxmlformats.org/officeDocument/2006/customXml" ds:itemID="{A7048E68-115E-4EEB-AE32-34075EC8E989}">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d8573787-17db-43b5-9af3-2a45e79ab039"/>
    <ds:schemaRef ds:uri="13922b43-4eea-40f2-b18b-c20327cdf16c"/>
    <ds:schemaRef ds:uri="http://schemas.microsoft.com/sharepoint/v3"/>
    <ds:schemaRef ds:uri="http://www.w3.org/XML/1998/namespace"/>
  </ds:schemaRefs>
</ds:datastoreItem>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93</TotalTime>
  <Words>493</Words>
  <Application>Microsoft Office PowerPoint</Application>
  <PresentationFormat>Custom</PresentationFormat>
  <Paragraphs>62</Paragraphs>
  <Slides>7</Slides>
  <Notes>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vt:i4>
      </vt:variant>
    </vt:vector>
  </HeadingPairs>
  <TitlesOfParts>
    <vt:vector size="18" baseType="lpstr">
      <vt:lpstr>Arial</vt:lpstr>
      <vt:lpstr>Calibri</vt:lpstr>
      <vt:lpstr>Century Gothic</vt:lpstr>
      <vt:lpstr>Courier New</vt:lpstr>
      <vt:lpstr>Futura Lt BT</vt:lpstr>
      <vt:lpstr>Futura LT Pro Book</vt:lpstr>
      <vt:lpstr>Gill Sans MT</vt:lpstr>
      <vt:lpstr>Times New Roman</vt:lpstr>
      <vt:lpstr>Verdana</vt:lpstr>
      <vt:lpstr>Wingdings</vt:lpstr>
      <vt:lpstr>Office Theme</vt:lpstr>
      <vt:lpstr>Data and Interoperability:</vt:lpstr>
      <vt:lpstr>Indian Health Information Network Proposal</vt:lpstr>
      <vt:lpstr>Indian Health Information Network Objectives</vt:lpstr>
      <vt:lpstr>Indian Health Information Network Macro Benefits</vt:lpstr>
      <vt:lpstr>Indian Health Information Network Challenges</vt:lpstr>
      <vt:lpstr>Indian Health Information Network Recommendations</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McGill, Deborah</cp:lastModifiedBy>
  <cp:revision>22</cp:revision>
  <dcterms:created xsi:type="dcterms:W3CDTF">2018-06-13T15:28:32Z</dcterms:created>
  <dcterms:modified xsi:type="dcterms:W3CDTF">2018-10-02T22:26:40Z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