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273"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271" r:id="rId3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orah" initials="MD" lastIdx="2" clrIdx="0"/>
  <p:cmAuthor id="2" name="Villella, Christina" initials="VC" lastIdx="1" clrIdx="1">
    <p:extLst>
      <p:ext uri="{19B8F6BF-5375-455C-9EA6-DF929625EA0E}">
        <p15:presenceInfo xmlns:p15="http://schemas.microsoft.com/office/powerpoint/2012/main" userId="S-1-5-21-2338163137-2684688362-157462135-815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555276"/>
    <a:srgbClr val="A6C038"/>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63562C-9C45-4CAA-8CE0-F8A26EDFE796}" v="26" dt="2020-03-24T22:04:44.480"/>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6412" autoAdjust="0"/>
    <p:restoredTop sz="95000" autoAdjust="0"/>
  </p:normalViewPr>
  <p:slideViewPr>
    <p:cSldViewPr>
      <p:cViewPr varScale="1">
        <p:scale>
          <a:sx n="92" d="100"/>
          <a:sy n="92" d="100"/>
        </p:scale>
        <p:origin x="1404" y="78"/>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498"/>
    </p:cViewPr>
  </p:sorterViewPr>
  <p:notesViewPr>
    <p:cSldViewPr>
      <p:cViewPr varScale="1">
        <p:scale>
          <a:sx n="59" d="100"/>
          <a:sy n="59" d="100"/>
        </p:scale>
        <p:origin x="1940" y="-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2B63562C-9C45-4CAA-8CE0-F8A26EDFE796}"/>
    <pc:docChg chg="undo custSel modSld">
      <pc:chgData name="Villella, Christina" userId="910bba07-b9e3-4583-91f1-8ceacf5af36d" providerId="ADAL" clId="{2B63562C-9C45-4CAA-8CE0-F8A26EDFE796}" dt="2020-03-24T22:05:05.281" v="241" actId="20577"/>
      <pc:docMkLst>
        <pc:docMk/>
      </pc:docMkLst>
      <pc:sldChg chg="modNotes">
        <pc:chgData name="Villella, Christina" userId="910bba07-b9e3-4583-91f1-8ceacf5af36d" providerId="ADAL" clId="{2B63562C-9C45-4CAA-8CE0-F8A26EDFE796}" dt="2020-03-24T21:27:40.247" v="14" actId="14100"/>
        <pc:sldMkLst>
          <pc:docMk/>
          <pc:sldMk cId="1425630436" sldId="276"/>
        </pc:sldMkLst>
      </pc:sldChg>
      <pc:sldChg chg="modNotes">
        <pc:chgData name="Villella, Christina" userId="910bba07-b9e3-4583-91f1-8ceacf5af36d" providerId="ADAL" clId="{2B63562C-9C45-4CAA-8CE0-F8A26EDFE796}" dt="2020-03-24T21:29:09.018" v="24" actId="1076"/>
        <pc:sldMkLst>
          <pc:docMk/>
          <pc:sldMk cId="126793253" sldId="277"/>
        </pc:sldMkLst>
      </pc:sldChg>
      <pc:sldChg chg="modNotes">
        <pc:chgData name="Villella, Christina" userId="910bba07-b9e3-4583-91f1-8ceacf5af36d" providerId="ADAL" clId="{2B63562C-9C45-4CAA-8CE0-F8A26EDFE796}" dt="2020-03-24T21:30:24.365" v="44" actId="207"/>
        <pc:sldMkLst>
          <pc:docMk/>
          <pc:sldMk cId="2762239352" sldId="278"/>
        </pc:sldMkLst>
      </pc:sldChg>
      <pc:sldChg chg="modNotes">
        <pc:chgData name="Villella, Christina" userId="910bba07-b9e3-4583-91f1-8ceacf5af36d" providerId="ADAL" clId="{2B63562C-9C45-4CAA-8CE0-F8A26EDFE796}" dt="2020-03-24T21:33:40.992" v="56" actId="113"/>
        <pc:sldMkLst>
          <pc:docMk/>
          <pc:sldMk cId="4044899817" sldId="279"/>
        </pc:sldMkLst>
      </pc:sldChg>
      <pc:sldChg chg="modNotes">
        <pc:chgData name="Villella, Christina" userId="910bba07-b9e3-4583-91f1-8ceacf5af36d" providerId="ADAL" clId="{2B63562C-9C45-4CAA-8CE0-F8A26EDFE796}" dt="2020-03-24T21:34:08.367" v="62" actId="113"/>
        <pc:sldMkLst>
          <pc:docMk/>
          <pc:sldMk cId="3071191544" sldId="280"/>
        </pc:sldMkLst>
      </pc:sldChg>
      <pc:sldChg chg="modNotes">
        <pc:chgData name="Villella, Christina" userId="910bba07-b9e3-4583-91f1-8ceacf5af36d" providerId="ADAL" clId="{2B63562C-9C45-4CAA-8CE0-F8A26EDFE796}" dt="2020-03-24T21:34:45.951" v="72" actId="113"/>
        <pc:sldMkLst>
          <pc:docMk/>
          <pc:sldMk cId="4199377564" sldId="281"/>
        </pc:sldMkLst>
      </pc:sldChg>
      <pc:sldChg chg="modNotes">
        <pc:chgData name="Villella, Christina" userId="910bba07-b9e3-4583-91f1-8ceacf5af36d" providerId="ADAL" clId="{2B63562C-9C45-4CAA-8CE0-F8A26EDFE796}" dt="2020-03-24T21:36:07.742" v="82" actId="113"/>
        <pc:sldMkLst>
          <pc:docMk/>
          <pc:sldMk cId="526529204" sldId="282"/>
        </pc:sldMkLst>
      </pc:sldChg>
      <pc:sldChg chg="modNotes">
        <pc:chgData name="Villella, Christina" userId="910bba07-b9e3-4583-91f1-8ceacf5af36d" providerId="ADAL" clId="{2B63562C-9C45-4CAA-8CE0-F8A26EDFE796}" dt="2020-03-24T21:37:56.120" v="95" actId="113"/>
        <pc:sldMkLst>
          <pc:docMk/>
          <pc:sldMk cId="3673339789" sldId="283"/>
        </pc:sldMkLst>
      </pc:sldChg>
      <pc:sldChg chg="modNotes">
        <pc:chgData name="Villella, Christina" userId="910bba07-b9e3-4583-91f1-8ceacf5af36d" providerId="ADAL" clId="{2B63562C-9C45-4CAA-8CE0-F8A26EDFE796}" dt="2020-03-24T21:38:16.031" v="104" actId="113"/>
        <pc:sldMkLst>
          <pc:docMk/>
          <pc:sldMk cId="1330014295" sldId="284"/>
        </pc:sldMkLst>
      </pc:sldChg>
      <pc:sldChg chg="modNotes">
        <pc:chgData name="Villella, Christina" userId="910bba07-b9e3-4583-91f1-8ceacf5af36d" providerId="ADAL" clId="{2B63562C-9C45-4CAA-8CE0-F8A26EDFE796}" dt="2020-03-24T21:39:09.917" v="112" actId="113"/>
        <pc:sldMkLst>
          <pc:docMk/>
          <pc:sldMk cId="1277882304" sldId="285"/>
        </pc:sldMkLst>
      </pc:sldChg>
      <pc:sldChg chg="modNotes">
        <pc:chgData name="Villella, Christina" userId="910bba07-b9e3-4583-91f1-8ceacf5af36d" providerId="ADAL" clId="{2B63562C-9C45-4CAA-8CE0-F8A26EDFE796}" dt="2020-03-24T21:39:38.745" v="119" actId="207"/>
        <pc:sldMkLst>
          <pc:docMk/>
          <pc:sldMk cId="2904060746" sldId="286"/>
        </pc:sldMkLst>
      </pc:sldChg>
      <pc:sldChg chg="modNotes">
        <pc:chgData name="Villella, Christina" userId="910bba07-b9e3-4583-91f1-8ceacf5af36d" providerId="ADAL" clId="{2B63562C-9C45-4CAA-8CE0-F8A26EDFE796}" dt="2020-03-24T21:40:07.217" v="130" actId="12"/>
        <pc:sldMkLst>
          <pc:docMk/>
          <pc:sldMk cId="1389197728" sldId="287"/>
        </pc:sldMkLst>
      </pc:sldChg>
      <pc:sldChg chg="modNotes">
        <pc:chgData name="Villella, Christina" userId="910bba07-b9e3-4583-91f1-8ceacf5af36d" providerId="ADAL" clId="{2B63562C-9C45-4CAA-8CE0-F8A26EDFE796}" dt="2020-03-24T21:42:17.289" v="138" actId="207"/>
        <pc:sldMkLst>
          <pc:docMk/>
          <pc:sldMk cId="242475374" sldId="288"/>
        </pc:sldMkLst>
      </pc:sldChg>
      <pc:sldChg chg="modNotes">
        <pc:chgData name="Villella, Christina" userId="910bba07-b9e3-4583-91f1-8ceacf5af36d" providerId="ADAL" clId="{2B63562C-9C45-4CAA-8CE0-F8A26EDFE796}" dt="2020-03-24T21:42:41.032" v="145" actId="113"/>
        <pc:sldMkLst>
          <pc:docMk/>
          <pc:sldMk cId="1892080888" sldId="289"/>
        </pc:sldMkLst>
      </pc:sldChg>
      <pc:sldChg chg="modNotes">
        <pc:chgData name="Villella, Christina" userId="910bba07-b9e3-4583-91f1-8ceacf5af36d" providerId="ADAL" clId="{2B63562C-9C45-4CAA-8CE0-F8A26EDFE796}" dt="2020-03-24T21:43:00.480" v="152" actId="113"/>
        <pc:sldMkLst>
          <pc:docMk/>
          <pc:sldMk cId="1059402120" sldId="290"/>
        </pc:sldMkLst>
      </pc:sldChg>
      <pc:sldChg chg="modNotes">
        <pc:chgData name="Villella, Christina" userId="910bba07-b9e3-4583-91f1-8ceacf5af36d" providerId="ADAL" clId="{2B63562C-9C45-4CAA-8CE0-F8A26EDFE796}" dt="2020-03-24T21:43:17.007" v="157" actId="113"/>
        <pc:sldMkLst>
          <pc:docMk/>
          <pc:sldMk cId="1948142103" sldId="291"/>
        </pc:sldMkLst>
      </pc:sldChg>
      <pc:sldChg chg="modNotes">
        <pc:chgData name="Villella, Christina" userId="910bba07-b9e3-4583-91f1-8ceacf5af36d" providerId="ADAL" clId="{2B63562C-9C45-4CAA-8CE0-F8A26EDFE796}" dt="2020-03-24T21:43:37.801" v="164" actId="207"/>
        <pc:sldMkLst>
          <pc:docMk/>
          <pc:sldMk cId="1951078332" sldId="292"/>
        </pc:sldMkLst>
      </pc:sldChg>
      <pc:sldChg chg="modNotes">
        <pc:chgData name="Villella, Christina" userId="910bba07-b9e3-4583-91f1-8ceacf5af36d" providerId="ADAL" clId="{2B63562C-9C45-4CAA-8CE0-F8A26EDFE796}" dt="2020-03-24T21:45:48.882" v="169" actId="113"/>
        <pc:sldMkLst>
          <pc:docMk/>
          <pc:sldMk cId="2093909611" sldId="293"/>
        </pc:sldMkLst>
      </pc:sldChg>
      <pc:sldChg chg="modNotes">
        <pc:chgData name="Villella, Christina" userId="910bba07-b9e3-4583-91f1-8ceacf5af36d" providerId="ADAL" clId="{2B63562C-9C45-4CAA-8CE0-F8A26EDFE796}" dt="2020-03-24T22:00:14.402" v="183" actId="1076"/>
        <pc:sldMkLst>
          <pc:docMk/>
          <pc:sldMk cId="3611430232" sldId="294"/>
        </pc:sldMkLst>
      </pc:sldChg>
      <pc:sldChg chg="modNotes">
        <pc:chgData name="Villella, Christina" userId="910bba07-b9e3-4583-91f1-8ceacf5af36d" providerId="ADAL" clId="{2B63562C-9C45-4CAA-8CE0-F8A26EDFE796}" dt="2020-03-24T22:01:57.204" v="200" actId="20577"/>
        <pc:sldMkLst>
          <pc:docMk/>
          <pc:sldMk cId="355762705" sldId="295"/>
        </pc:sldMkLst>
      </pc:sldChg>
      <pc:sldChg chg="modNotes">
        <pc:chgData name="Villella, Christina" userId="910bba07-b9e3-4583-91f1-8ceacf5af36d" providerId="ADAL" clId="{2B63562C-9C45-4CAA-8CE0-F8A26EDFE796}" dt="2020-03-24T22:02:41.479" v="211" actId="20577"/>
        <pc:sldMkLst>
          <pc:docMk/>
          <pc:sldMk cId="3805826373" sldId="296"/>
        </pc:sldMkLst>
      </pc:sldChg>
      <pc:sldChg chg="modNotes">
        <pc:chgData name="Villella, Christina" userId="910bba07-b9e3-4583-91f1-8ceacf5af36d" providerId="ADAL" clId="{2B63562C-9C45-4CAA-8CE0-F8A26EDFE796}" dt="2020-03-24T22:03:11.966" v="218" actId="113"/>
        <pc:sldMkLst>
          <pc:docMk/>
          <pc:sldMk cId="3593630593" sldId="297"/>
        </pc:sldMkLst>
      </pc:sldChg>
      <pc:sldChg chg="modNotes">
        <pc:chgData name="Villella, Christina" userId="910bba07-b9e3-4583-91f1-8ceacf5af36d" providerId="ADAL" clId="{2B63562C-9C45-4CAA-8CE0-F8A26EDFE796}" dt="2020-03-24T22:03:51.220" v="225" actId="113"/>
        <pc:sldMkLst>
          <pc:docMk/>
          <pc:sldMk cId="505996297" sldId="298"/>
        </pc:sldMkLst>
      </pc:sldChg>
      <pc:sldChg chg="modNotes">
        <pc:chgData name="Villella, Christina" userId="910bba07-b9e3-4583-91f1-8ceacf5af36d" providerId="ADAL" clId="{2B63562C-9C45-4CAA-8CE0-F8A26EDFE796}" dt="2020-03-24T22:04:18.205" v="232" actId="113"/>
        <pc:sldMkLst>
          <pc:docMk/>
          <pc:sldMk cId="476493236" sldId="299"/>
        </pc:sldMkLst>
      </pc:sldChg>
      <pc:sldChg chg="modNotes">
        <pc:chgData name="Villella, Christina" userId="910bba07-b9e3-4583-91f1-8ceacf5af36d" providerId="ADAL" clId="{2B63562C-9C45-4CAA-8CE0-F8A26EDFE796}" dt="2020-03-24T22:05:05.281" v="241" actId="20577"/>
        <pc:sldMkLst>
          <pc:docMk/>
          <pc:sldMk cId="3238748680" sldId="30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3/24/2020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Notes Placeholder 1"/>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Image Placeholder 2"/>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120D2664-96CF-4546-8AB5-2B440B5FA923}"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2305050" y="1781175"/>
            <a:ext cx="5448300" cy="421005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133600"/>
          </a:xfrm>
          <a:prstGeom prst="rect">
            <a:avLst/>
          </a:prstGeom>
          <a:solidFill>
            <a:schemeClr val="bg2"/>
          </a:solidFill>
        </p:spPr>
        <p:txBody>
          <a:bodyPr/>
          <a:lstStyle/>
          <a:p>
            <a:r>
              <a:rPr lang="en-US" b="1" i="0" kern="1200" dirty="0">
                <a:solidFill>
                  <a:schemeClr val="tx1"/>
                </a:solidFill>
                <a:effectLst/>
                <a:ea typeface="Arial" charset="0"/>
                <a:cs typeface="Arial" charset="0"/>
              </a:rPr>
              <a:t>Slide Notes: </a:t>
            </a:r>
          </a:p>
          <a:p>
            <a:r>
              <a:rPr lang="en-US" i="0" kern="1200" dirty="0">
                <a:solidFill>
                  <a:schemeClr val="tx1"/>
                </a:solidFill>
                <a:effectLst/>
                <a:ea typeface="Arial" charset="0"/>
                <a:cs typeface="Arial" charset="0"/>
              </a:rPr>
              <a:t>An</a:t>
            </a:r>
            <a:r>
              <a:rPr lang="en-US" i="0" kern="1200" baseline="0" dirty="0">
                <a:solidFill>
                  <a:schemeClr val="tx1"/>
                </a:solidFill>
                <a:effectLst/>
                <a:ea typeface="Arial" charset="0"/>
                <a:cs typeface="Arial" charset="0"/>
              </a:rPr>
              <a:t> essential part of any data analysis is developing a correct understanding of the data you are working with. Take a look at this sample synthetic data set. Look at the columns for “smoke” and for “weight”. Both are given in numbers, so shouldn’t that mean that both could be analyzed using numeric methods? No, the values in the Smoke column are referring to categories of smoking status. The only way you would know that is to obtain the data dictionary that the researcher developed to explain each field. </a:t>
            </a:r>
            <a:endParaRPr lang="en-US" kern="1200" dirty="0">
              <a:solidFill>
                <a:schemeClr val="tx1"/>
              </a:solidFill>
              <a:effectLst/>
              <a:ea typeface="Arial" charset="0"/>
              <a:cs typeface="Arial" charset="0"/>
            </a:endParaRPr>
          </a:p>
          <a:p>
            <a:r>
              <a:rPr lang="en-US" i="1" kern="1200" dirty="0">
                <a:solidFill>
                  <a:schemeClr val="tx1"/>
                </a:solidFill>
                <a:effectLst/>
                <a:ea typeface="Arial" charset="0"/>
                <a:cs typeface="Arial" charset="0"/>
              </a:rPr>
              <a:t> </a:t>
            </a:r>
            <a:endParaRPr lang="en-US" kern="1200" dirty="0">
              <a:solidFill>
                <a:schemeClr val="tx1"/>
              </a:solidFill>
              <a:effectLst/>
              <a:ea typeface="Arial" charset="0"/>
              <a:cs typeface="Arial" charset="0"/>
            </a:endParaRPr>
          </a:p>
          <a:p>
            <a:r>
              <a:rPr lang="en-US" i="1" kern="1200" dirty="0">
                <a:solidFill>
                  <a:schemeClr val="tx1"/>
                </a:solidFill>
                <a:effectLst/>
                <a:ea typeface="Arial" charset="0"/>
                <a:cs typeface="Arial" charset="0"/>
              </a:rPr>
              <a:t>Obtaining the data dictionary is an essential first step in understanding the data you are working with. </a:t>
            </a:r>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033597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62255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A data dictionary is defined by the Health Information Management Systems Society (HIMSS) as “a standard definition of data elements”. “It ensures that all necessary data points are accounted for and reported correctly. It should include specific descriptions of the data element from the report requirements, an associated business/clinical process, and information from the underlying database. Documenting the source of the data (process and database storage) creates transparency to the organization and enables analysts to report consistently and accurately. If a single data element has multiple sources (e.g. both a billed CPT code and a service documented in the EMR), a data dictionary ensures that all elements being measured are considered correctly. This documentation process also helps to discover if the necessary data elements are even available to the organization.” Here is an example data dictionary for a few meaningful use measures.</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965093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752600"/>
          </a:xfrm>
          <a:prstGeom prst="rect">
            <a:avLst/>
          </a:prstGeom>
          <a:solidFill>
            <a:schemeClr val="bg2"/>
          </a:solidFill>
        </p:spPr>
        <p:txBody>
          <a:bodyPr/>
          <a:lstStyle/>
          <a:p>
            <a:r>
              <a:rPr lang="en-US" b="1" i="0" kern="1200" dirty="0">
                <a:solidFill>
                  <a:schemeClr val="tx1"/>
                </a:solidFill>
                <a:effectLst/>
                <a:ea typeface="Arial" charset="0"/>
                <a:cs typeface="Arial" charset="0"/>
              </a:rPr>
              <a:t>Slide Notes: </a:t>
            </a:r>
          </a:p>
          <a:p>
            <a:r>
              <a:rPr lang="en-US" i="0" kern="1200" dirty="0">
                <a:solidFill>
                  <a:schemeClr val="tx1"/>
                </a:solidFill>
                <a:effectLst/>
                <a:ea typeface="Arial" charset="0"/>
                <a:cs typeface="Arial" charset="0"/>
              </a:rPr>
              <a:t>Here is part</a:t>
            </a:r>
            <a:r>
              <a:rPr lang="en-US" i="0" kern="1200" baseline="0" dirty="0">
                <a:solidFill>
                  <a:schemeClr val="tx1"/>
                </a:solidFill>
                <a:effectLst/>
                <a:ea typeface="Arial" charset="0"/>
                <a:cs typeface="Arial" charset="0"/>
              </a:rPr>
              <a:t> of the data dictionary for the smoking versus weight example on the earlier slide. Here you can see what each number under smoking status means – for example, a 1 indicates that this patient currently smokes every day. In addition, each of these values is linked to a specific SNOMED-CT code.</a:t>
            </a:r>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830132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281940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Now let’s discuss some common terms that are used in data analysis. If you have had any statistics coursework, this should be a refresher for you. </a:t>
            </a:r>
            <a:r>
              <a:rPr lang="en-US" kern="1200" baseline="0" dirty="0">
                <a:solidFill>
                  <a:schemeClr val="tx1"/>
                </a:solidFill>
                <a:effectLst/>
                <a:ea typeface="Arial" charset="0"/>
                <a:cs typeface="Arial" charset="0"/>
              </a:rPr>
              <a:t>Some of the terms </a:t>
            </a:r>
            <a:r>
              <a:rPr lang="en-US" baseline="0" dirty="0">
                <a:ea typeface="Arial" charset="0"/>
                <a:cs typeface="Arial" charset="0"/>
              </a:rPr>
              <a:t>include:</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Population</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Sample</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Data set</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Paired</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Descriptive statistics</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Frequency table</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Histogram</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Chi square</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T-Test</a:t>
            </a:r>
          </a:p>
          <a:p>
            <a:pPr marL="628650" lvl="1" indent="-171450">
              <a:buFont typeface="Arial" panose="020B0604020202020204" pitchFamily="34" charset="0"/>
              <a:buChar char="•"/>
            </a:pPr>
            <a:r>
              <a:rPr lang="en-US" kern="1200" dirty="0">
                <a:solidFill>
                  <a:schemeClr val="tx1"/>
                </a:solidFill>
                <a:effectLst/>
                <a:ea typeface="Arial" charset="0"/>
                <a:cs typeface="Arial" charset="0"/>
              </a:rPr>
              <a:t>Correlation vs. causation</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516740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262255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First, let’s look at the concept of a </a:t>
            </a:r>
            <a:r>
              <a:rPr lang="en-US" i="1" kern="1200" dirty="0">
                <a:solidFill>
                  <a:schemeClr val="tx1"/>
                </a:solidFill>
                <a:effectLst/>
                <a:ea typeface="Arial" charset="0"/>
                <a:cs typeface="Arial" charset="0"/>
              </a:rPr>
              <a:t>population</a:t>
            </a:r>
            <a:r>
              <a:rPr lang="en-US" kern="1200" dirty="0">
                <a:solidFill>
                  <a:schemeClr val="tx1"/>
                </a:solidFill>
                <a:effectLst/>
                <a:ea typeface="Arial" charset="0"/>
                <a:cs typeface="Arial" charset="0"/>
              </a:rPr>
              <a:t>. Normally we think</a:t>
            </a:r>
            <a:r>
              <a:rPr lang="en-US" kern="1200" baseline="0" dirty="0">
                <a:solidFill>
                  <a:schemeClr val="tx1"/>
                </a:solidFill>
                <a:effectLst/>
                <a:ea typeface="Arial" charset="0"/>
                <a:cs typeface="Arial" charset="0"/>
              </a:rPr>
              <a:t> of population as the people living in a certain area. </a:t>
            </a:r>
            <a:r>
              <a:rPr lang="en-US" kern="1200" dirty="0">
                <a:solidFill>
                  <a:schemeClr val="tx1"/>
                </a:solidFill>
                <a:effectLst/>
                <a:ea typeface="Arial" charset="0"/>
                <a:cs typeface="Arial" charset="0"/>
              </a:rPr>
              <a:t>The term </a:t>
            </a:r>
            <a:r>
              <a:rPr lang="en-US" i="1" kern="1200" dirty="0">
                <a:solidFill>
                  <a:schemeClr val="tx1"/>
                </a:solidFill>
                <a:effectLst/>
                <a:ea typeface="Arial" charset="0"/>
                <a:cs typeface="Arial" charset="0"/>
              </a:rPr>
              <a:t>population,</a:t>
            </a:r>
            <a:r>
              <a:rPr lang="en-US" kern="1200" dirty="0">
                <a:solidFill>
                  <a:schemeClr val="tx1"/>
                </a:solidFill>
                <a:effectLst/>
                <a:ea typeface="Arial" charset="0"/>
                <a:cs typeface="Arial" charset="0"/>
              </a:rPr>
              <a:t> as it’s used in statistics, is a group of things that have something in common. While</a:t>
            </a:r>
            <a:r>
              <a:rPr lang="en-US" kern="1200" baseline="0" dirty="0">
                <a:solidFill>
                  <a:schemeClr val="tx1"/>
                </a:solidFill>
                <a:effectLst/>
                <a:ea typeface="Arial" charset="0"/>
                <a:cs typeface="Arial" charset="0"/>
              </a:rPr>
              <a:t> a population does not always have to mean people, it often does. Common examples of populations in healthcare analytics would be </a:t>
            </a:r>
            <a:r>
              <a:rPr lang="en-US" kern="1200" dirty="0">
                <a:solidFill>
                  <a:schemeClr val="tx1"/>
                </a:solidFill>
                <a:effectLst/>
                <a:ea typeface="Arial" charset="0"/>
                <a:cs typeface="Arial" charset="0"/>
              </a:rPr>
              <a:t>all the patients in a hospital, patients with a certain diagnosis, patients</a:t>
            </a:r>
            <a:r>
              <a:rPr lang="en-US" kern="1200" baseline="0" dirty="0">
                <a:solidFill>
                  <a:schemeClr val="tx1"/>
                </a:solidFill>
                <a:effectLst/>
                <a:ea typeface="Arial" charset="0"/>
                <a:cs typeface="Arial" charset="0"/>
              </a:rPr>
              <a:t> with a particular attribute (such as gender, smoking status, or age group), or </a:t>
            </a:r>
            <a:r>
              <a:rPr lang="en-US" kern="1200" dirty="0">
                <a:solidFill>
                  <a:schemeClr val="tx1"/>
                </a:solidFill>
                <a:effectLst/>
                <a:ea typeface="Arial" charset="0"/>
                <a:cs typeface="Arial" charset="0"/>
              </a:rPr>
              <a:t>everyone who had a certain surgical procedure in a given year and who were</a:t>
            </a:r>
            <a:r>
              <a:rPr lang="en-US" kern="1200" baseline="0" dirty="0">
                <a:solidFill>
                  <a:schemeClr val="tx1"/>
                </a:solidFill>
                <a:effectLst/>
                <a:ea typeface="Arial" charset="0"/>
                <a:cs typeface="Arial" charset="0"/>
              </a:rPr>
              <a:t> operated on by a specific surgeon</a:t>
            </a:r>
            <a:r>
              <a:rPr lang="en-US" kern="1200" dirty="0">
                <a:solidFill>
                  <a:schemeClr val="tx1"/>
                </a:solidFill>
                <a:effectLst/>
                <a:ea typeface="Arial" charset="0"/>
                <a:cs typeface="Arial" charset="0"/>
              </a:rPr>
              <a:t>.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819054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327660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The next term we’ll look at is </a:t>
            </a:r>
            <a:r>
              <a:rPr lang="en-US" i="1" kern="1200" dirty="0">
                <a:solidFill>
                  <a:schemeClr val="tx1"/>
                </a:solidFill>
                <a:effectLst/>
                <a:ea typeface="Arial" charset="0"/>
                <a:cs typeface="Arial" charset="0"/>
              </a:rPr>
              <a:t>sample. </a:t>
            </a:r>
            <a:r>
              <a:rPr lang="en-US" kern="1200" dirty="0">
                <a:solidFill>
                  <a:schemeClr val="tx1"/>
                </a:solidFill>
                <a:effectLst/>
                <a:ea typeface="Arial" charset="0"/>
                <a:cs typeface="Arial" charset="0"/>
              </a:rPr>
              <a:t>Let’s say you wanted to find out the average weight of babies born in the United States in 2015 (that would be the population you would be studying.) It would be very difficult – if not impossible - to get the weight for every baby. Instead, you would get weights from a representative portion</a:t>
            </a:r>
            <a:r>
              <a:rPr lang="en-US" kern="1200" baseline="0" dirty="0">
                <a:solidFill>
                  <a:schemeClr val="tx1"/>
                </a:solidFill>
                <a:effectLst/>
                <a:ea typeface="Arial" charset="0"/>
                <a:cs typeface="Arial" charset="0"/>
              </a:rPr>
              <a:t> </a:t>
            </a:r>
            <a:r>
              <a:rPr lang="en-US" kern="1200" dirty="0">
                <a:solidFill>
                  <a:schemeClr val="tx1"/>
                </a:solidFill>
                <a:effectLst/>
                <a:ea typeface="Arial" charset="0"/>
                <a:cs typeface="Arial" charset="0"/>
              </a:rPr>
              <a:t>of the population and then extrapolate the average weight of all babies. This portion or subset</a:t>
            </a:r>
            <a:r>
              <a:rPr lang="en-US" kern="1200" baseline="0" dirty="0">
                <a:solidFill>
                  <a:schemeClr val="tx1"/>
                </a:solidFill>
                <a:effectLst/>
                <a:ea typeface="Arial" charset="0"/>
                <a:cs typeface="Arial" charset="0"/>
              </a:rPr>
              <a:t> </a:t>
            </a:r>
            <a:r>
              <a:rPr lang="en-US" kern="1200" dirty="0">
                <a:solidFill>
                  <a:schemeClr val="tx1"/>
                </a:solidFill>
                <a:effectLst/>
                <a:ea typeface="Arial" charset="0"/>
                <a:cs typeface="Arial" charset="0"/>
              </a:rPr>
              <a:t>is called a sample.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Statisticians use a variety of techniques to determine that the sample is representative of the entire population and to determine how big the sample size should be – in this case, how many babies’ weights need to be obtained in order to accurately derive the average weight.</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i="1" kern="1200" dirty="0">
                <a:solidFill>
                  <a:schemeClr val="tx1"/>
                </a:solidFill>
                <a:effectLst/>
                <a:ea typeface="Arial" charset="0"/>
                <a:cs typeface="Arial" charset="0"/>
              </a:rPr>
              <a:t>Paired</a:t>
            </a:r>
            <a:r>
              <a:rPr lang="en-US" kern="1200" dirty="0">
                <a:solidFill>
                  <a:schemeClr val="tx1"/>
                </a:solidFill>
                <a:effectLst/>
                <a:ea typeface="Arial" charset="0"/>
                <a:cs typeface="Arial" charset="0"/>
              </a:rPr>
              <a:t> samples</a:t>
            </a:r>
            <a:r>
              <a:rPr lang="en-US" kern="1200" baseline="0" dirty="0">
                <a:solidFill>
                  <a:schemeClr val="tx1"/>
                </a:solidFill>
                <a:effectLst/>
                <a:ea typeface="Arial" charset="0"/>
                <a:cs typeface="Arial" charset="0"/>
              </a:rPr>
              <a:t> are also used. In this case, the samples are matched – such as the same patient before and after a treatment. Or, patients with similar characteristics, such as age, gender, and diagnosis. </a:t>
            </a:r>
            <a:endParaRPr lang="en-US"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mn-ea"/>
              <a:cs typeface="+mn-cs"/>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659318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37338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Now</a:t>
            </a:r>
            <a:r>
              <a:rPr lang="en-US" kern="1200" baseline="0" dirty="0">
                <a:solidFill>
                  <a:schemeClr val="tx1"/>
                </a:solidFill>
                <a:effectLst/>
                <a:ea typeface="Arial" charset="0"/>
                <a:cs typeface="Arial" charset="0"/>
              </a:rPr>
              <a:t> let’s think about the study of babies’ weights at birth. We decided that we could not measure the weight of every baby born in the United States in a given year, so we decided to take a representative sample – perhaps weighing every baby in a specific hospital for a period of time. </a:t>
            </a:r>
            <a:r>
              <a:rPr lang="en-US" baseline="0" dirty="0">
                <a:ea typeface="Arial" charset="0"/>
                <a:cs typeface="Arial" charset="0"/>
              </a:rPr>
              <a:t>The purpose of sample or subset is because it is often impossible, for various reasons, to include every patient in a study. </a:t>
            </a:r>
            <a:r>
              <a:rPr lang="en-US" kern="1200" baseline="0" dirty="0">
                <a:solidFill>
                  <a:schemeClr val="tx1"/>
                </a:solidFill>
                <a:effectLst/>
                <a:ea typeface="Arial" charset="0"/>
                <a:cs typeface="Arial" charset="0"/>
              </a:rPr>
              <a:t>What we want to know is how well does our sample approximate the entire population of babies born in the United States?</a:t>
            </a:r>
            <a:endParaRPr lang="en-US" dirty="0">
              <a:ea typeface="Arial" charset="0"/>
              <a:cs typeface="Arial" charset="0"/>
            </a:endParaRPr>
          </a:p>
          <a:p>
            <a:endParaRPr lang="en-US" baseline="0" dirty="0">
              <a:ea typeface="Arial" charset="0"/>
              <a:cs typeface="Arial" charset="0"/>
            </a:endParaRPr>
          </a:p>
          <a:p>
            <a:r>
              <a:rPr lang="en-US" baseline="0" dirty="0">
                <a:ea typeface="Arial" charset="0"/>
                <a:cs typeface="Arial" charset="0"/>
              </a:rPr>
              <a:t>This is where the confidence interval comes in: it provides a range of values that is likely to contain the population </a:t>
            </a:r>
            <a:r>
              <a:rPr lang="en-US" dirty="0">
                <a:ea typeface="Arial" charset="0"/>
                <a:cs typeface="Arial" charset="0"/>
              </a:rPr>
              <a:t>parameter of interest</a:t>
            </a:r>
            <a:r>
              <a:rPr lang="en-US" baseline="0" dirty="0">
                <a:ea typeface="Arial" charset="0"/>
                <a:cs typeface="Arial" charset="0"/>
              </a:rPr>
              <a:t> (in this case, baby weights). Confidence </a:t>
            </a:r>
            <a:r>
              <a:rPr lang="en-US" dirty="0">
                <a:ea typeface="Arial" charset="0"/>
                <a:cs typeface="Arial" charset="0"/>
              </a:rPr>
              <a:t>intervals are constructed at a </a:t>
            </a:r>
            <a:r>
              <a:rPr lang="en-US" i="1" dirty="0">
                <a:ea typeface="Arial" charset="0"/>
                <a:cs typeface="Arial" charset="0"/>
              </a:rPr>
              <a:t>confidence level</a:t>
            </a:r>
            <a:r>
              <a:rPr lang="en-US" dirty="0">
                <a:ea typeface="Arial" charset="0"/>
                <a:cs typeface="Arial" charset="0"/>
              </a:rPr>
              <a:t>, such as 95 %, selected by the user. What does this mean? It means that if the same population is sampled on numerous occasions and interval estimates are made on each occasion, the resulting intervals would bracket the true population parameter in approximately 95 % of the cases. </a:t>
            </a:r>
          </a:p>
          <a:p>
            <a:endParaRPr lang="en-US" dirty="0">
              <a:ea typeface="Arial" charset="0"/>
              <a:cs typeface="Arial" charset="0"/>
            </a:endParaRPr>
          </a:p>
          <a:p>
            <a:pPr marL="0" marR="0" indent="0" algn="l" defTabSz="457146" rtl="0" eaLnBrk="1" fontAlgn="auto" latinLnBrk="0" hangingPunct="1">
              <a:lnSpc>
                <a:spcPct val="100000"/>
              </a:lnSpc>
              <a:spcBef>
                <a:spcPts val="0"/>
              </a:spcBef>
              <a:spcAft>
                <a:spcPts val="0"/>
              </a:spcAft>
              <a:buClrTx/>
              <a:buSzTx/>
              <a:buFontTx/>
              <a:buNone/>
              <a:tabLst/>
              <a:defRPr/>
            </a:pPr>
            <a:r>
              <a:rPr lang="en-US" i="0" kern="1200" dirty="0">
                <a:solidFill>
                  <a:schemeClr val="tx1"/>
                </a:solidFill>
                <a:effectLst/>
                <a:ea typeface="Arial" charset="0"/>
                <a:cs typeface="Arial" charset="0"/>
              </a:rPr>
              <a:t>What are confidence intervals?</a:t>
            </a:r>
            <a:r>
              <a:rPr lang="en-US" i="0" kern="1200" baseline="0" dirty="0">
                <a:solidFill>
                  <a:schemeClr val="tx1"/>
                </a:solidFill>
                <a:effectLst/>
                <a:ea typeface="Arial" charset="0"/>
                <a:cs typeface="Arial" charset="0"/>
              </a:rPr>
              <a:t> Can be found in </a:t>
            </a:r>
            <a:r>
              <a:rPr lang="en-US" i="1" kern="1200" dirty="0">
                <a:solidFill>
                  <a:schemeClr val="tx1"/>
                </a:solidFill>
                <a:effectLst/>
                <a:ea typeface="Arial" charset="0"/>
                <a:cs typeface="Arial" charset="0"/>
              </a:rPr>
              <a:t>NIST/SEMATECH e-Handbook of Statistical Methods</a:t>
            </a:r>
            <a:r>
              <a:rPr lang="en-US" i="0" kern="1200" baseline="0" dirty="0">
                <a:solidFill>
                  <a:schemeClr val="tx1"/>
                </a:solidFill>
                <a:effectLst/>
                <a:ea typeface="Arial" charset="0"/>
                <a:cs typeface="Arial" charset="0"/>
              </a:rPr>
              <a:t> whose URL is provided in the end</a:t>
            </a:r>
            <a:r>
              <a:rPr lang="en-US" i="0" kern="1200" dirty="0">
                <a:solidFill>
                  <a:schemeClr val="tx1"/>
                </a:solidFill>
                <a:effectLst/>
                <a:ea typeface="Arial" charset="0"/>
                <a:cs typeface="Arial" charset="0"/>
              </a:rPr>
              <a:t>.</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727773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286000"/>
          </a:xfrm>
          <a:prstGeom prst="rect">
            <a:avLst/>
          </a:prstGeom>
          <a:solidFill>
            <a:schemeClr val="bg2"/>
          </a:solid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Slide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A </a:t>
            </a:r>
            <a:r>
              <a:rPr lang="en-US" i="1" dirty="0"/>
              <a:t>data set </a:t>
            </a:r>
            <a:r>
              <a:rPr lang="en-US" dirty="0"/>
              <a:t>is a collection of data for a specific purpose. For this presentation, for example, the data set is a collection of 500 records that consists of age, gender, state of residence, marital status, blood type, weight, eye color, and smoking status.</a:t>
            </a:r>
          </a:p>
          <a:p>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17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830720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4038600"/>
            <a:ext cx="5486400" cy="2286000"/>
          </a:xfrm>
          <a:prstGeom prst="rect">
            <a:avLst/>
          </a:prstGeom>
          <a:solidFill>
            <a:schemeClr val="bg2"/>
          </a:solidFill>
        </p:spPr>
        <p:txBody>
          <a:bodyPr/>
          <a:lstStyle/>
          <a:p>
            <a:r>
              <a:rPr lang="en-US" b="1" dirty="0">
                <a:ea typeface="Arial" charset="0"/>
                <a:cs typeface="Arial" charset="0"/>
              </a:rPr>
              <a:t>Slide Notes: </a:t>
            </a:r>
          </a:p>
          <a:p>
            <a:r>
              <a:rPr lang="en-US" dirty="0">
                <a:ea typeface="Arial" charset="0"/>
                <a:cs typeface="Arial" charset="0"/>
              </a:rPr>
              <a:t>Descriptive</a:t>
            </a:r>
            <a:r>
              <a:rPr lang="en-US" baseline="0" dirty="0">
                <a:ea typeface="Arial" charset="0"/>
                <a:cs typeface="Arial" charset="0"/>
              </a:rPr>
              <a:t> statistics give basic statistics of numeric data, and should be one of the first analyses run on a set of data. Descriptive statistics can identify some errors: for example, does the count of the number of records (500) match what was expected? Do the minimum and maximum values look reasonable for range of patient weights? Does the mean (the average) look reasonable? </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542372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962400"/>
            <a:ext cx="5486400" cy="2622550"/>
          </a:xfrm>
          <a:prstGeom prst="rect">
            <a:avLst/>
          </a:prstGeom>
          <a:solidFill>
            <a:schemeClr val="bg2"/>
          </a:solidFill>
        </p:spPr>
        <p:txBody>
          <a:bodyPr/>
          <a:lstStyle/>
          <a:p>
            <a:r>
              <a:rPr lang="en-US" b="1" dirty="0"/>
              <a:t>Slide Notes: </a:t>
            </a:r>
          </a:p>
          <a:p>
            <a:r>
              <a:rPr lang="en-US" dirty="0"/>
              <a:t>Two important</a:t>
            </a:r>
            <a:r>
              <a:rPr lang="en-US" baseline="0" dirty="0"/>
              <a:t> concepts in statistics and analytics are correlation and causation. </a:t>
            </a:r>
            <a:r>
              <a:rPr lang="en-US" i="1" baseline="0" dirty="0"/>
              <a:t>Correlation</a:t>
            </a:r>
            <a:r>
              <a:rPr lang="en-US" baseline="0" dirty="0"/>
              <a:t> is the relationship between two things; in statistical analysis, it is a measurement of the relationship between two variables. </a:t>
            </a:r>
            <a:r>
              <a:rPr lang="en-US" i="1" baseline="0" dirty="0"/>
              <a:t>Causation</a:t>
            </a:r>
            <a:r>
              <a:rPr lang="en-US" baseline="0" dirty="0"/>
              <a:t> is that one thing causes another thing; for example, we know that measles virus causes measles disease and smoking causes certain types of lung cancers.</a:t>
            </a:r>
          </a:p>
          <a:p>
            <a:endParaRPr lang="en-US" dirty="0"/>
          </a:p>
          <a:p>
            <a:r>
              <a:rPr lang="en-US" dirty="0"/>
              <a:t>However, an</a:t>
            </a:r>
            <a:r>
              <a:rPr lang="en-US" baseline="0" dirty="0"/>
              <a:t> important concept to remember is that just because there might be a statistical correlation between two things does not mean that one causes the other. For example, there might be a statistical correlation between patients with a particular eye color and a certain disease; however, the eye color is not the cause of the disease. </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19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100551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674806"/>
            <a:ext cx="5486400" cy="2268794"/>
          </a:xfrm>
          <a:prstGeom prst="rect">
            <a:avLst/>
          </a:prstGeom>
          <a:solidFill>
            <a:schemeClr val="bg2"/>
          </a:solidFill>
        </p:spPr>
        <p:txBody>
          <a:bodyPr/>
          <a:lstStyle/>
          <a:p>
            <a:pPr eaLnBrk="0" fontAlgn="base" hangingPunct="0">
              <a:spcBef>
                <a:spcPct val="30000"/>
              </a:spcBef>
              <a:spcAft>
                <a:spcPts val="600"/>
              </a:spcAft>
              <a:defRPr/>
            </a:pPr>
            <a:r>
              <a:rPr lang="en-US" altLang="en-US" b="1" dirty="0">
                <a:cs typeface="Arial" charset="0"/>
              </a:rPr>
              <a:t>Slide Notes: </a:t>
            </a:r>
          </a:p>
          <a:p>
            <a:pPr eaLnBrk="0" fontAlgn="base" hangingPunct="0">
              <a:spcBef>
                <a:spcPct val="30000"/>
              </a:spcBef>
              <a:spcAft>
                <a:spcPts val="600"/>
              </a:spcAft>
              <a:defRPr/>
            </a:pPr>
            <a:r>
              <a:rPr lang="en-US" altLang="en-US" dirty="0">
                <a:cs typeface="Arial" charset="0"/>
              </a:rPr>
              <a:t>The Objectives for this</a:t>
            </a:r>
            <a:r>
              <a:rPr lang="en-US" altLang="en-US" baseline="0" dirty="0">
                <a:cs typeface="Arial" charset="0"/>
              </a:rPr>
              <a:t> lecture</a:t>
            </a:r>
            <a:r>
              <a:rPr lang="en-US" altLang="en-US" dirty="0"/>
              <a:t>—</a:t>
            </a:r>
            <a:r>
              <a:rPr lang="en-US" dirty="0"/>
              <a:t>Introduction to Health Care Data Analytics</a:t>
            </a:r>
            <a:r>
              <a:rPr lang="en-US" kern="1200" dirty="0">
                <a:solidFill>
                  <a:schemeClr val="tx1"/>
                </a:solidFill>
                <a:ea typeface="+mn-ea"/>
                <a:cs typeface="Arial" pitchFamily="34" charset="0"/>
              </a:rPr>
              <a:t>,</a:t>
            </a:r>
            <a:r>
              <a:rPr lang="en-US" kern="1200" baseline="0" dirty="0">
                <a:solidFill>
                  <a:schemeClr val="tx1"/>
                </a:solidFill>
                <a:ea typeface="+mn-ea"/>
                <a:cs typeface="Arial" pitchFamily="34" charset="0"/>
              </a:rPr>
              <a:t> </a:t>
            </a:r>
            <a:r>
              <a:rPr lang="en-US" altLang="en-US" i="0" baseline="0" dirty="0">
                <a:cs typeface="Arial" charset="0"/>
              </a:rPr>
              <a:t>Lecture B</a:t>
            </a:r>
            <a:r>
              <a:rPr lang="en-US" altLang="en-US" dirty="0"/>
              <a:t>—</a:t>
            </a:r>
            <a:r>
              <a:rPr lang="en-US" altLang="en-US" dirty="0">
                <a:cs typeface="Arial" charset="0"/>
              </a:rPr>
              <a:t>are as follows:</a:t>
            </a:r>
          </a:p>
          <a:p>
            <a:endParaRPr lang="en-US" altLang="en-US" dirty="0">
              <a:cs typeface="Arial" charset="0"/>
            </a:endParaRPr>
          </a:p>
          <a:p>
            <a:pPr marL="171450" indent="-171450">
              <a:buFont typeface="Arial" panose="020B0604020202020204" pitchFamily="34" charset="0"/>
              <a:buChar char="•"/>
            </a:pPr>
            <a:r>
              <a:rPr lang="en-US" altLang="en-US" dirty="0">
                <a:cs typeface="Arial" charset="0"/>
              </a:rPr>
              <a:t>Categorize data into the different types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altLang="en-US" dirty="0">
                <a:cs typeface="Arial" charset="0"/>
              </a:rPr>
              <a:t>Define or apply common terms used in data analysis, such as sample, paired, histogram, population, correlation vs. causation, descriptive, etc</a:t>
            </a:r>
          </a:p>
          <a:p>
            <a:pPr marL="171450" indent="-171450">
              <a:spcAft>
                <a:spcPts val="600"/>
              </a:spcAft>
              <a:buFont typeface="Arial" panose="020B0604020202020204" pitchFamily="34" charset="0"/>
              <a:buChar char="•"/>
            </a:pPr>
            <a:r>
              <a:rPr lang="en-US" altLang="en-US" dirty="0">
                <a:cs typeface="Arial" charset="0"/>
              </a:rPr>
              <a:t>Determine whether data fits the definition of Big Data</a:t>
            </a:r>
          </a:p>
          <a:p>
            <a:pPr marL="171450" indent="-171450">
              <a:spcAft>
                <a:spcPts val="600"/>
              </a:spcAft>
              <a:buFont typeface="Arial" panose="020B0604020202020204" pitchFamily="34" charset="0"/>
              <a:buChar char="•"/>
            </a:pPr>
            <a:r>
              <a:rPr lang="en-US" altLang="en-US" dirty="0">
                <a:cs typeface="Arial" charset="0"/>
              </a:rPr>
              <a:t>Summarize the challenges faced when working with Big Data</a:t>
            </a:r>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06411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485900" y="3886200"/>
            <a:ext cx="7086600" cy="3124200"/>
          </a:xfrm>
          <a:prstGeom prst="rect">
            <a:avLst/>
          </a:prstGeom>
          <a:solidFill>
            <a:schemeClr val="bg2"/>
          </a:solidFill>
        </p:spPr>
        <p:txBody>
          <a:bodyPr/>
          <a:lstStyle/>
          <a:p>
            <a:r>
              <a:rPr lang="en-US" b="1" i="0" u="none" strike="noStrike" kern="1200" baseline="0" dirty="0">
                <a:solidFill>
                  <a:schemeClr val="tx1"/>
                </a:solidFill>
                <a:ea typeface="Arial" charset="0"/>
                <a:cs typeface="Arial" charset="0"/>
              </a:rPr>
              <a:t>Slide Notes: </a:t>
            </a:r>
          </a:p>
          <a:p>
            <a:r>
              <a:rPr lang="en-US" i="0" u="none" strike="noStrike" kern="1200" baseline="0" dirty="0">
                <a:solidFill>
                  <a:schemeClr val="tx1"/>
                </a:solidFill>
                <a:ea typeface="Arial" charset="0"/>
                <a:cs typeface="Arial" charset="0"/>
              </a:rPr>
              <a:t>Murdoch and Detsky, in a paper published in 2013 in the Journal of the American Medical Association, describes four ways in which big data may advance healthcare. </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“First, big data may greatly expand the capacity to generate new knowledge.”</a:t>
            </a:r>
          </a:p>
          <a:p>
            <a:endParaRPr lang="en-US" i="0" u="none" strike="noStrike" kern="1200" baseline="0" dirty="0">
              <a:solidFill>
                <a:schemeClr val="tx1"/>
              </a:solidFill>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ea typeface="Arial" charset="0"/>
                <a:cs typeface="Arial" charset="0"/>
              </a:rPr>
              <a:t>Schneeweiss</a:t>
            </a:r>
            <a:r>
              <a:rPr lang="en-US" baseline="0" dirty="0">
                <a:ea typeface="Arial" charset="0"/>
                <a:cs typeface="Arial" charset="0"/>
              </a:rPr>
              <a:t>, in an article published in the New England Journal of Medicine in 2014, elaborates </a:t>
            </a:r>
            <a:r>
              <a:rPr lang="en-US" i="0" u="none" strike="noStrike" kern="1200" baseline="0" dirty="0">
                <a:solidFill>
                  <a:schemeClr val="tx1"/>
                </a:solidFill>
                <a:ea typeface="Arial" charset="0"/>
                <a:cs typeface="Arial" charset="0"/>
              </a:rPr>
              <a:t>on this point by describing this new knowledge as the effectiveness of treatments as well as the prediction of outcomes</a:t>
            </a:r>
          </a:p>
          <a:p>
            <a:endParaRPr lang="en-US" i="0" u="none" strike="noStrike" kern="1200" baseline="0" dirty="0">
              <a:solidFill>
                <a:schemeClr val="tx1"/>
              </a:solidFill>
              <a:ea typeface="Arial" charset="0"/>
              <a:cs typeface="Arial" charset="0"/>
            </a:endParaRPr>
          </a:p>
          <a:p>
            <a:r>
              <a:rPr lang="en-US" i="0" u="none" strike="noStrike" kern="1200" baseline="0" dirty="0">
                <a:solidFill>
                  <a:schemeClr val="tx1"/>
                </a:solidFill>
                <a:ea typeface="Arial" charset="0"/>
                <a:cs typeface="Arial" charset="0"/>
              </a:rPr>
              <a:t>Murdoch continues by stating:</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“Second, big data may help with knowledge dissemination.</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Third, big data may help translate personalized medicine initiatives into clinical practice by offering the opportunity to use analytical capabilities that can integrate systems biology (eg, genomics) with EHR data.</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Fourth, big data may allow for a transformation of health care by delivering information directly to patients, empowering them to play a more active role.” </a:t>
            </a:r>
            <a:endParaRPr lang="en-US" dirty="0">
              <a:ea typeface="Arial" charset="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20</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129978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104900" y="3733800"/>
            <a:ext cx="7848600" cy="373380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So</a:t>
            </a:r>
            <a:r>
              <a:rPr lang="en-US" kern="1200" baseline="0" dirty="0">
                <a:solidFill>
                  <a:schemeClr val="tx1"/>
                </a:solidFill>
                <a:effectLst/>
                <a:ea typeface="Arial" charset="0"/>
                <a:cs typeface="Arial" charset="0"/>
              </a:rPr>
              <a:t> what exactly is Big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In September 2015, the National Institute of Standards (NIST, pronounced nihst) published a document defining many terms related to big data, analytics, and data science. In this document, NIST stated, “Big Data and data science are being used as buzzwords and are composites of many concepts.”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According to the NIST, “Big Data refers to the inability of traditional data architectures to efficiently handle the new datasets.”</a:t>
            </a:r>
          </a:p>
          <a:p>
            <a:r>
              <a:rPr lang="en-US" kern="1200" dirty="0">
                <a:solidFill>
                  <a:schemeClr val="tx1"/>
                </a:solidFill>
                <a:effectLst/>
                <a:ea typeface="Arial" charset="0"/>
                <a:cs typeface="Arial" charset="0"/>
              </a:rPr>
              <a:t> </a:t>
            </a:r>
          </a:p>
          <a:p>
            <a:r>
              <a:rPr lang="en-US" kern="1200" dirty="0">
                <a:solidFill>
                  <a:schemeClr val="tx1"/>
                </a:solidFill>
                <a:effectLst/>
                <a:ea typeface="Arial" charset="0"/>
                <a:cs typeface="Arial" charset="0"/>
              </a:rPr>
              <a:t>“Characteristics of Big Data that force new architectures are:</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Volume (i.e., the size of the dataset);</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Variety (i.e., data from multiple repositories, domains, or types);</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Velocity (i.e., rate of flow); and</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Variability (i.e., the change in other characteristics).</a:t>
            </a:r>
          </a:p>
          <a:p>
            <a:pPr lvl="0"/>
            <a:r>
              <a:rPr lang="en-US" kern="1200" dirty="0">
                <a:solidFill>
                  <a:schemeClr val="tx1"/>
                </a:solidFill>
                <a:effectLst/>
                <a:ea typeface="Arial" charset="0"/>
                <a:cs typeface="Arial" charset="0"/>
              </a:rPr>
              <a:t>These characteristics—volume, variety, velocity, and variability—are known colloquially as the ‘Vs’ of Big Data.”</a:t>
            </a:r>
          </a:p>
          <a:p>
            <a:r>
              <a:rPr lang="en-US" kern="1200" dirty="0">
                <a:solidFill>
                  <a:schemeClr val="tx1"/>
                </a:solidFill>
                <a:effectLst/>
                <a:ea typeface="Arial" charset="0"/>
                <a:cs typeface="Arial" charset="0"/>
              </a:rPr>
              <a:t> </a:t>
            </a:r>
          </a:p>
          <a:p>
            <a:r>
              <a:rPr lang="en-US" kern="1200" dirty="0">
                <a:solidFill>
                  <a:schemeClr val="tx1"/>
                </a:solidFill>
                <a:effectLst/>
                <a:ea typeface="Arial" charset="0"/>
                <a:cs typeface="Arial" charset="0"/>
              </a:rPr>
              <a:t>“Big Data consists of extensive datasets -- primarily in the characteristics of volume,</a:t>
            </a:r>
            <a:r>
              <a:rPr lang="en-US" kern="1200" baseline="0" dirty="0">
                <a:solidFill>
                  <a:schemeClr val="tx1"/>
                </a:solidFill>
                <a:effectLst/>
                <a:ea typeface="Arial" charset="0"/>
                <a:cs typeface="Arial" charset="0"/>
              </a:rPr>
              <a:t> </a:t>
            </a:r>
            <a:r>
              <a:rPr lang="en-US" kern="1200" dirty="0">
                <a:solidFill>
                  <a:schemeClr val="tx1"/>
                </a:solidFill>
                <a:effectLst/>
                <a:ea typeface="Arial" charset="0"/>
                <a:cs typeface="Arial" charset="0"/>
              </a:rPr>
              <a:t>variety, velocity, and/or variability-- that require a scalable architecture for efficient storage, manipulation, and analysis.”</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48309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05000" y="3810001"/>
            <a:ext cx="6705600" cy="2622550"/>
          </a:xfrm>
          <a:prstGeom prst="rect">
            <a:avLst/>
          </a:prstGeom>
          <a:solidFill>
            <a:schemeClr val="bg2"/>
          </a:solidFill>
        </p:spPr>
        <p:txBody>
          <a:bodyPr/>
          <a:lstStyle/>
          <a:p>
            <a:r>
              <a:rPr lang="en-US" b="1" dirty="0">
                <a:ea typeface="Arial" charset="0"/>
                <a:cs typeface="Arial" charset="0"/>
              </a:rPr>
              <a:t>Slide Notes: </a:t>
            </a:r>
          </a:p>
          <a:p>
            <a:r>
              <a:rPr lang="en-US" dirty="0">
                <a:ea typeface="Arial" charset="0"/>
                <a:cs typeface="Arial" charset="0"/>
              </a:rPr>
              <a:t>Analysis</a:t>
            </a:r>
            <a:r>
              <a:rPr lang="en-US" baseline="0" dirty="0">
                <a:ea typeface="Arial" charset="0"/>
                <a:cs typeface="Arial" charset="0"/>
              </a:rPr>
              <a:t> of big data requires tools beyond standard SQL-based relational databases. Some common tools include Hadoop and MongoDB.</a:t>
            </a:r>
          </a:p>
          <a:p>
            <a:endParaRPr lang="en-US" baseline="0" dirty="0">
              <a:ea typeface="Arial" charset="0"/>
              <a:cs typeface="Arial" charset="0"/>
            </a:endParaRPr>
          </a:p>
          <a:p>
            <a:r>
              <a:rPr lang="en-US" i="0" kern="1200" dirty="0">
                <a:solidFill>
                  <a:schemeClr val="tx1"/>
                </a:solidFill>
                <a:effectLst/>
                <a:ea typeface="Arial" charset="0"/>
                <a:cs typeface="Arial" charset="0"/>
              </a:rPr>
              <a:t>According to SAS,</a:t>
            </a:r>
            <a:r>
              <a:rPr lang="en-US" i="0" kern="1200" baseline="0" dirty="0">
                <a:solidFill>
                  <a:schemeClr val="tx1"/>
                </a:solidFill>
                <a:effectLst/>
                <a:ea typeface="Arial" charset="0"/>
                <a:cs typeface="Arial" charset="0"/>
              </a:rPr>
              <a:t> “</a:t>
            </a:r>
            <a:r>
              <a:rPr lang="en-US" i="0" kern="1200" dirty="0">
                <a:solidFill>
                  <a:schemeClr val="tx1"/>
                </a:solidFill>
                <a:effectLst/>
                <a:ea typeface="Arial" charset="0"/>
                <a:cs typeface="Arial" charset="0"/>
              </a:rPr>
              <a:t>Hadoop is an open-source software framework for storing data and running applications on clusters of commodity hardware. It provides massive storage for any kind of data, enormous processing power and the ability to handle virtually limitless concurrent tasks or jobs.” It does this by “concurrently processing large amounts of data using multiple low-cost computers for fast results.” </a:t>
            </a:r>
          </a:p>
          <a:p>
            <a:endParaRPr lang="en-US" i="0" kern="1200" dirty="0">
              <a:solidFill>
                <a:schemeClr val="tx1"/>
              </a:solidFill>
              <a:effectLst/>
              <a:ea typeface="Arial" charset="0"/>
              <a:cs typeface="Arial" charset="0"/>
            </a:endParaRPr>
          </a:p>
          <a:p>
            <a:r>
              <a:rPr lang="en-US" i="0" kern="1200" dirty="0">
                <a:solidFill>
                  <a:schemeClr val="tx1"/>
                </a:solidFill>
                <a:effectLst/>
                <a:ea typeface="Arial" charset="0"/>
                <a:cs typeface="Arial" charset="0"/>
              </a:rPr>
              <a:t>MongoDB is a no-SQL</a:t>
            </a:r>
            <a:r>
              <a:rPr lang="en-US" i="0" kern="1200" baseline="0" dirty="0">
                <a:solidFill>
                  <a:schemeClr val="tx1"/>
                </a:solidFill>
                <a:effectLst/>
                <a:ea typeface="Arial" charset="0"/>
                <a:cs typeface="Arial" charset="0"/>
              </a:rPr>
              <a:t> database that “</a:t>
            </a:r>
            <a:r>
              <a:rPr lang="en-US" i="0" kern="1200" dirty="0">
                <a:solidFill>
                  <a:schemeClr val="tx1"/>
                </a:solidFill>
                <a:effectLst/>
                <a:ea typeface="Arial" charset="0"/>
                <a:cs typeface="Arial" charset="0"/>
              </a:rPr>
              <a:t>stores data using a flexible document data model that is similar to JSON. Documents contain one or more fields, including arrays, binary data and sub-documents. Fields can vary from document to document.” </a:t>
            </a:r>
          </a:p>
          <a:p>
            <a:endParaRPr lang="en-US" i="0" kern="1200" dirty="0">
              <a:solidFill>
                <a:schemeClr val="tx1"/>
              </a:solidFill>
              <a:effectLst/>
              <a:ea typeface="+mn-ea"/>
              <a:cs typeface="+mn-cs"/>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22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817385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676400"/>
          </a:xfrm>
          <a:prstGeom prst="rect">
            <a:avLst/>
          </a:prstGeom>
          <a:solidFill>
            <a:schemeClr val="bg2"/>
          </a:solidFill>
        </p:spPr>
        <p:txBody>
          <a:bodyPr/>
          <a:lstStyle/>
          <a:p>
            <a:r>
              <a:rPr lang="en-US" b="1" dirty="0">
                <a:ea typeface="Arial" charset="0"/>
                <a:cs typeface="Arial" charset="0"/>
              </a:rPr>
              <a:t>Slide Notes: </a:t>
            </a:r>
          </a:p>
          <a:p>
            <a:r>
              <a:rPr lang="en-US" dirty="0">
                <a:ea typeface="Arial" charset="0"/>
                <a:cs typeface="Arial" charset="0"/>
              </a:rPr>
              <a:t>As we come to the end of this unit,</a:t>
            </a:r>
            <a:r>
              <a:rPr lang="en-US" baseline="0" dirty="0">
                <a:ea typeface="Arial" charset="0"/>
                <a:cs typeface="Arial" charset="0"/>
              </a:rPr>
              <a:t> r</a:t>
            </a:r>
            <a:r>
              <a:rPr lang="en-US" dirty="0">
                <a:ea typeface="Arial" charset="0"/>
                <a:cs typeface="Arial" charset="0"/>
              </a:rPr>
              <a:t>ecall</a:t>
            </a:r>
            <a:r>
              <a:rPr lang="en-US" baseline="0" dirty="0">
                <a:ea typeface="Arial" charset="0"/>
                <a:cs typeface="Arial" charset="0"/>
              </a:rPr>
              <a:t> when we talked about learning healthcare systems earlier. </a:t>
            </a:r>
            <a:r>
              <a:rPr lang="en-US" dirty="0">
                <a:ea typeface="Arial" charset="0"/>
                <a:cs typeface="Arial" charset="0"/>
              </a:rPr>
              <a:t>Schneeweiss</a:t>
            </a:r>
            <a:r>
              <a:rPr lang="en-US" baseline="0" dirty="0">
                <a:ea typeface="Arial" charset="0"/>
                <a:cs typeface="Arial" charset="0"/>
              </a:rPr>
              <a:t> identifies several requirements for analytics in learning systems. First, there needs to be a way to ensure that all patient groups being compared are truly similar. We need automated tools for analysis, as well as the ability to rapidly run automated tools against new data. There needs to be software that can be used with little training, and helps prevent errors in interpretation, and finally, the results need to be easily understood.</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23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8027378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828800"/>
          </a:xfrm>
          <a:prstGeom prst="rect">
            <a:avLst/>
          </a:prstGeom>
          <a:solidFill>
            <a:schemeClr val="bg2"/>
          </a:solidFill>
        </p:spPr>
        <p:txBody>
          <a:bodyPr/>
          <a:lstStyle/>
          <a:p>
            <a:r>
              <a:rPr lang="en-US" b="1" dirty="0">
                <a:ea typeface="Arial" charset="0"/>
                <a:cs typeface="Arial" charset="0"/>
              </a:rPr>
              <a:t>Slide Notes: </a:t>
            </a:r>
          </a:p>
          <a:p>
            <a:r>
              <a:rPr lang="en-US" dirty="0">
                <a:ea typeface="Arial" charset="0"/>
                <a:cs typeface="Arial" charset="0"/>
              </a:rPr>
              <a:t>According to the National</a:t>
            </a:r>
            <a:r>
              <a:rPr lang="en-US" baseline="0" dirty="0">
                <a:ea typeface="Arial" charset="0"/>
                <a:cs typeface="Arial" charset="0"/>
              </a:rPr>
              <a:t> Institutes of Health (NIH), </a:t>
            </a:r>
            <a:r>
              <a:rPr lang="en-US" i="0" kern="1200" dirty="0">
                <a:solidFill>
                  <a:schemeClr val="tx1"/>
                </a:solidFill>
                <a:effectLst/>
                <a:ea typeface="Arial" charset="0"/>
                <a:cs typeface="Arial" charset="0"/>
              </a:rPr>
              <a:t>Biomedical Big Data faces many challenges.  The unwieldy amount of information, lack of organization and access to data and tools, and insufficient training in data science methods make it difficult for Big Data’s full power to be harnessed. </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770748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743200" y="3886200"/>
            <a:ext cx="5486400" cy="1828800"/>
          </a:xfrm>
          <a:prstGeom prst="rect">
            <a:avLst/>
          </a:prstGeom>
          <a:solidFill>
            <a:schemeClr val="bg2"/>
          </a:solidFill>
        </p:spPr>
        <p:txBody>
          <a:bodyPr/>
          <a:lstStyle/>
          <a:p>
            <a:r>
              <a:rPr lang="en-US" b="1" kern="1200" dirty="0">
                <a:solidFill>
                  <a:schemeClr val="tx1"/>
                </a:solidFill>
                <a:effectLst/>
                <a:ea typeface="+mn-ea"/>
                <a:cs typeface="Arial" pitchFamily="34" charset="0"/>
              </a:rPr>
              <a:t>Slide Notes: </a:t>
            </a:r>
          </a:p>
          <a:p>
            <a:r>
              <a:rPr lang="x-none" kern="1200" dirty="0">
                <a:solidFill>
                  <a:schemeClr val="tx1"/>
                </a:solidFill>
                <a:effectLst/>
                <a:ea typeface="+mn-ea"/>
                <a:cs typeface="Arial" pitchFamily="34" charset="0"/>
              </a:rPr>
              <a:t>This concludes Lecture </a:t>
            </a:r>
            <a:r>
              <a:rPr lang="en-US" kern="1200" dirty="0">
                <a:solidFill>
                  <a:schemeClr val="tx1"/>
                </a:solidFill>
                <a:effectLst/>
                <a:ea typeface="+mn-ea"/>
                <a:cs typeface="Arial" pitchFamily="34" charset="0"/>
              </a:rPr>
              <a:t>B</a:t>
            </a:r>
            <a:r>
              <a:rPr lang="x-none" kern="1200" dirty="0">
                <a:solidFill>
                  <a:schemeClr val="tx1"/>
                </a:solidFill>
                <a:effectLst/>
                <a:ea typeface="+mn-ea"/>
                <a:cs typeface="Arial" pitchFamily="34" charset="0"/>
              </a:rPr>
              <a:t> o</a:t>
            </a:r>
            <a:r>
              <a:rPr lang="en-US" kern="1200" dirty="0">
                <a:solidFill>
                  <a:schemeClr val="tx1"/>
                </a:solidFill>
                <a:effectLst/>
                <a:ea typeface="+mn-ea"/>
                <a:cs typeface="Arial" pitchFamily="34" charset="0"/>
              </a:rPr>
              <a:t>f Introduction to Healthcare Data Analytics (</a:t>
            </a:r>
            <a:r>
              <a:rPr lang="x-none" kern="1200" dirty="0">
                <a:solidFill>
                  <a:schemeClr val="tx1"/>
                </a:solidFill>
                <a:effectLst/>
                <a:ea typeface="+mn-ea"/>
                <a:cs typeface="Arial" pitchFamily="34" charset="0"/>
              </a:rPr>
              <a:t>Unit </a:t>
            </a:r>
            <a:r>
              <a:rPr lang="en-US" kern="1200" dirty="0">
                <a:solidFill>
                  <a:schemeClr val="tx1"/>
                </a:solidFill>
                <a:effectLst/>
                <a:ea typeface="+mn-ea"/>
                <a:cs typeface="Arial" pitchFamily="34" charset="0"/>
              </a:rPr>
              <a:t>3</a:t>
            </a:r>
            <a:r>
              <a:rPr lang="x-none" kern="1200" dirty="0">
                <a:solidFill>
                  <a:schemeClr val="tx1"/>
                </a:solidFill>
                <a:effectLst/>
                <a:ea typeface="+mn-ea"/>
                <a:cs typeface="Arial" pitchFamily="34" charset="0"/>
              </a:rPr>
              <a:t>, </a:t>
            </a:r>
            <a:r>
              <a:rPr lang="en-US" kern="1200" dirty="0">
                <a:solidFill>
                  <a:schemeClr val="tx1"/>
                </a:solidFill>
                <a:effectLst/>
                <a:ea typeface="+mn-ea"/>
                <a:cs typeface="Arial" pitchFamily="34" charset="0"/>
              </a:rPr>
              <a:t>Data and Interoperability)</a:t>
            </a:r>
            <a:r>
              <a:rPr lang="x-none" kern="1200" dirty="0">
                <a:solidFill>
                  <a:schemeClr val="tx1"/>
                </a:solidFill>
                <a:effectLst/>
                <a:ea typeface="+mn-ea"/>
                <a:cs typeface="Arial" pitchFamily="34" charset="0"/>
              </a:rPr>
              <a:t>.</a:t>
            </a:r>
            <a:endParaRPr lang="en-US" kern="1200" dirty="0">
              <a:solidFill>
                <a:schemeClr val="tx1"/>
              </a:solidFill>
              <a:effectLst/>
              <a:ea typeface="+mn-ea"/>
              <a:cs typeface="Arial" pitchFamily="34" charset="0"/>
            </a:endParaRPr>
          </a:p>
          <a:p>
            <a:r>
              <a:rPr lang="en-US" dirty="0"/>
              <a:t>In summary:</a:t>
            </a:r>
          </a:p>
          <a:p>
            <a:pPr marL="171450" indent="-171450">
              <a:buFont typeface="Arial" panose="020B0604020202020204" pitchFamily="34" charset="0"/>
              <a:buChar char="•"/>
            </a:pPr>
            <a:r>
              <a:rPr lang="en-US" dirty="0"/>
              <a:t>Data come in many forms, and those forms determine what </a:t>
            </a:r>
            <a:r>
              <a:rPr lang="en-US" i="1" dirty="0"/>
              <a:t>can</a:t>
            </a:r>
            <a:r>
              <a:rPr lang="en-US" dirty="0"/>
              <a:t> or </a:t>
            </a:r>
            <a:r>
              <a:rPr lang="en-US" i="1" dirty="0"/>
              <a:t>cannot</a:t>
            </a:r>
            <a:r>
              <a:rPr lang="en-US" dirty="0"/>
              <a:t> be done with the data.</a:t>
            </a:r>
          </a:p>
          <a:p>
            <a:pPr marL="171450" indent="-171450">
              <a:buFont typeface="Arial" panose="020B0604020202020204" pitchFamily="34" charset="0"/>
              <a:buChar char="•"/>
            </a:pPr>
            <a:r>
              <a:rPr lang="en-US" dirty="0"/>
              <a:t>Big data has the potential to advance healthcare.</a:t>
            </a:r>
          </a:p>
          <a:p>
            <a:pPr marL="171450" indent="-171450">
              <a:buFont typeface="Arial" panose="020B0604020202020204" pitchFamily="34" charset="0"/>
              <a:buChar char="•"/>
            </a:pPr>
            <a:r>
              <a:rPr lang="en-US" dirty="0"/>
              <a:t>Analysis of big data requires tools like Hadoop and MongoDB.</a:t>
            </a:r>
          </a:p>
          <a:p>
            <a:pPr marL="171450" indent="-171450">
              <a:buFont typeface="Arial" panose="020B0604020202020204" pitchFamily="34" charset="0"/>
              <a:buChar char="•"/>
            </a:pPr>
            <a:r>
              <a:rPr lang="en-US" dirty="0"/>
              <a:t>However, Biomedical Big Data faces many challenges.</a:t>
            </a:r>
          </a:p>
          <a:p>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25</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250160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962400"/>
            <a:ext cx="5486400" cy="20574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endParaRPr lang="en-US" b="1" kern="1200" dirty="0">
              <a:solidFill>
                <a:schemeClr val="tx1"/>
              </a:solidFill>
              <a:effectLst/>
              <a:ea typeface="Arial" charset="0"/>
              <a:cs typeface="Arial" charset="0"/>
            </a:endParaRPr>
          </a:p>
          <a:p>
            <a:pPr>
              <a:spcAft>
                <a:spcPts val="600"/>
              </a:spcAft>
            </a:pPr>
            <a:r>
              <a:rPr lang="en-US" altLang="en-US" dirty="0">
                <a:ea typeface="Arial" charset="0"/>
                <a:cs typeface="Arial" charset="0"/>
              </a:rPr>
              <a:t>This introductory</a:t>
            </a:r>
            <a:r>
              <a:rPr lang="en-US" altLang="en-US" baseline="0" dirty="0">
                <a:ea typeface="Arial" charset="0"/>
                <a:cs typeface="Arial" charset="0"/>
              </a:rPr>
              <a:t> lecture introduced the concept of data analytics. We covered different types of data and technologies and tools used for working with different data types. We discussed big data, its characteristics, and challenges faced with working with big data. We also discussed common terms used in data analysis.</a:t>
            </a:r>
            <a:endParaRPr lang="en-US" altLang="en-US" baseline="0" dirty="0">
              <a:ea typeface="+mn-ea"/>
              <a:cs typeface="Arial" charset="0"/>
            </a:endParaRPr>
          </a:p>
          <a:p>
            <a:pPr>
              <a:spcAft>
                <a:spcPts val="600"/>
              </a:spcAft>
            </a:pPr>
            <a:endParaRPr lang="en-US" alt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69380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27</a:t>
            </a:fld>
            <a:endParaRPr lang="en-US" altLang="en-US" dirty="0"/>
          </a:p>
        </p:txBody>
      </p:sp>
      <p:sp>
        <p:nvSpPr>
          <p:cNvPr id="6" name="Slide Image Placeholder 5"/>
          <p:cNvSpPr>
            <a:spLocks noGrp="1" noRot="1" noChangeAspect="1"/>
          </p:cNvSpPr>
          <p:nvPr>
            <p:ph type="sldImg"/>
          </p:nvPr>
        </p:nvSpPr>
        <p:spPr>
          <a:xfrm>
            <a:off x="3332163" y="1035050"/>
            <a:ext cx="3394075" cy="2622550"/>
          </a:xfrm>
        </p:spPr>
      </p:sp>
    </p:spTree>
    <p:extLst>
      <p:ext uri="{BB962C8B-B14F-4D97-AF65-F5344CB8AC3E}">
        <p14:creationId xmlns:p14="http://schemas.microsoft.com/office/powerpoint/2010/main" val="36478145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6507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546160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53543"/>
            <a:ext cx="5486400" cy="30480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Before we go any further into data analytics, let’s review the concepts of data, information, and knowledge. </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Let’s look at this from the bottom</a:t>
            </a:r>
            <a:r>
              <a:rPr lang="en-US" kern="1200" baseline="0" dirty="0">
                <a:solidFill>
                  <a:schemeClr val="tx1"/>
                </a:solidFill>
                <a:effectLst/>
                <a:ea typeface="Arial" charset="0"/>
                <a:cs typeface="Arial" charset="0"/>
              </a:rPr>
              <a:t> up, because everything depends on the bottom data layer. </a:t>
            </a:r>
            <a:r>
              <a:rPr lang="en-US" kern="1200" dirty="0">
                <a:solidFill>
                  <a:schemeClr val="tx1"/>
                </a:solidFill>
                <a:effectLst/>
                <a:ea typeface="Arial" charset="0"/>
                <a:cs typeface="Arial" charset="0"/>
              </a:rPr>
              <a:t>As a reminder, data are simple symbols, isolated facts, and measurements. When such data are processed, put into a context, and combined within a structure, information emerges and that is shown on</a:t>
            </a:r>
            <a:r>
              <a:rPr lang="en-US" kern="1200" baseline="0" dirty="0">
                <a:solidFill>
                  <a:schemeClr val="tx1"/>
                </a:solidFill>
                <a:effectLst/>
                <a:ea typeface="Arial" charset="0"/>
                <a:cs typeface="Arial" charset="0"/>
              </a:rPr>
              <a:t> the second layer</a:t>
            </a:r>
            <a:r>
              <a:rPr lang="en-US" kern="1200" dirty="0">
                <a:solidFill>
                  <a:schemeClr val="tx1"/>
                </a:solidFill>
                <a:effectLst/>
                <a:ea typeface="Arial" charset="0"/>
                <a:cs typeface="Arial" charset="0"/>
              </a:rPr>
              <a:t>. Information provides the answers to “who, what, when and where.” When information is given meaning by interpreting it, information becomes knowledge. Knowledge answers the “how” questions. Finally, wisdom</a:t>
            </a:r>
            <a:r>
              <a:rPr lang="en-US" altLang="en-US" dirty="0"/>
              <a:t>—</a:t>
            </a:r>
            <a:r>
              <a:rPr lang="en-US" kern="1200" dirty="0">
                <a:solidFill>
                  <a:schemeClr val="tx1"/>
                </a:solidFill>
                <a:effectLst/>
                <a:ea typeface="Arial" charset="0"/>
                <a:cs typeface="Arial" charset="0"/>
              </a:rPr>
              <a:t>at the very top of the pyramid</a:t>
            </a:r>
            <a:r>
              <a:rPr lang="en-US" altLang="en-US" dirty="0"/>
              <a:t>—</a:t>
            </a:r>
            <a:r>
              <a:rPr lang="en-US" kern="1200" dirty="0">
                <a:solidFill>
                  <a:schemeClr val="tx1"/>
                </a:solidFill>
                <a:effectLst/>
                <a:ea typeface="Arial" charset="0"/>
                <a:cs typeface="Arial" charset="0"/>
              </a:rPr>
              <a:t> answers the “why” questions.</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Now we will look at aspects</a:t>
            </a:r>
            <a:r>
              <a:rPr lang="en-US" kern="1200" baseline="0" dirty="0">
                <a:solidFill>
                  <a:schemeClr val="tx1"/>
                </a:solidFill>
                <a:effectLst/>
                <a:ea typeface="Arial" charset="0"/>
                <a:cs typeface="Arial" charset="0"/>
              </a:rPr>
              <a:t> of the data layer.</a:t>
            </a:r>
            <a:endParaRPr lang="en-US" kern="1200" dirty="0">
              <a:solidFill>
                <a:schemeClr val="tx1"/>
              </a:solidFill>
              <a:effectLst/>
              <a:ea typeface="Arial" charset="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7734527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30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6621252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05000" y="3733800"/>
            <a:ext cx="6248400" cy="3067050"/>
          </a:xfrm>
          <a:prstGeom prst="rect">
            <a:avLst/>
          </a:prstGeom>
          <a:solidFill>
            <a:schemeClr val="bg2"/>
          </a:solidFill>
        </p:spPr>
        <p:txBody>
          <a:bodyPr/>
          <a:lstStyle/>
          <a:p>
            <a:pPr>
              <a:defRPr/>
            </a:pPr>
            <a:r>
              <a:rPr lang="en-US" b="1" kern="1200" dirty="0">
                <a:solidFill>
                  <a:schemeClr val="tx1"/>
                </a:solidFill>
                <a:effectLst/>
                <a:ea typeface="Arial" charset="0"/>
                <a:cs typeface="Arial" charset="0"/>
              </a:rPr>
              <a:t>Slide Notes: </a:t>
            </a:r>
          </a:p>
          <a:p>
            <a:pPr>
              <a:defRPr/>
            </a:pPr>
            <a:r>
              <a:rPr lang="en-US" kern="1200" dirty="0">
                <a:solidFill>
                  <a:schemeClr val="tx1"/>
                </a:solidFill>
                <a:effectLst/>
                <a:ea typeface="Arial" charset="0"/>
                <a:cs typeface="Arial" charset="0"/>
              </a:rPr>
              <a:t>The Data layer of the DIKW hierarchy contains many types of data</a:t>
            </a:r>
            <a:r>
              <a:rPr lang="en-US" altLang="en-US" dirty="0"/>
              <a:t>—</a:t>
            </a:r>
            <a:r>
              <a:rPr lang="en-US" kern="1200" dirty="0">
                <a:solidFill>
                  <a:schemeClr val="tx1"/>
                </a:solidFill>
                <a:effectLst/>
                <a:ea typeface="Arial" charset="0"/>
                <a:cs typeface="Arial" charset="0"/>
              </a:rPr>
              <a:t>laboratory results, X-rays, blood pressure data, physician’s notes, and so on. </a:t>
            </a:r>
          </a:p>
          <a:p>
            <a:endParaRPr lang="en-US" i="0" u="none" strike="noStrike" kern="1200" baseline="0" dirty="0">
              <a:solidFill>
                <a:schemeClr val="tx1"/>
              </a:solidFill>
              <a:ea typeface="Arial" charset="0"/>
              <a:cs typeface="Arial" charset="0"/>
            </a:endParaRPr>
          </a:p>
          <a:p>
            <a:r>
              <a:rPr lang="en-US" i="0" u="none" strike="noStrike" kern="1200" baseline="0" dirty="0">
                <a:solidFill>
                  <a:schemeClr val="tx1"/>
                </a:solidFill>
                <a:ea typeface="Arial" charset="0"/>
                <a:cs typeface="Arial" charset="0"/>
              </a:rPr>
              <a:t>Data in an EHR or other health information system, such as a laboratory information system or radiology information system, can generally fall into one of three categories. </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Quantitative data includes numbers, such as a laboratory glucose result of 130, a patient date of birth, or a blood pressure of 130/70. </a:t>
            </a:r>
            <a:endParaRPr lang="en-US" dirty="0">
              <a:ea typeface="Arial" charset="0"/>
              <a:cs typeface="Arial" charset="0"/>
            </a:endParaRP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Qualitative data includes narrative text such as physician’s notes, as well as demographic data such as race, ethnicity, and religion.</a:t>
            </a:r>
          </a:p>
          <a:p>
            <a:pPr marL="171450" indent="-171450">
              <a:buFont typeface="Arial" panose="020B0604020202020204" pitchFamily="34" charset="0"/>
              <a:buChar char="•"/>
            </a:pPr>
            <a:r>
              <a:rPr lang="en-US" i="0" u="none" strike="noStrike" kern="1200" baseline="0" dirty="0">
                <a:solidFill>
                  <a:schemeClr val="tx1"/>
                </a:solidFill>
                <a:ea typeface="Arial" charset="0"/>
                <a:cs typeface="Arial" charset="0"/>
              </a:rPr>
              <a:t>A third type of data includes </a:t>
            </a:r>
            <a:r>
              <a:rPr lang="en-US" i="1" u="none" strike="noStrike" kern="1200" baseline="0" dirty="0">
                <a:solidFill>
                  <a:schemeClr val="tx1"/>
                </a:solidFill>
                <a:ea typeface="Arial" charset="0"/>
                <a:cs typeface="Arial" charset="0"/>
              </a:rPr>
              <a:t>transactional</a:t>
            </a:r>
            <a:r>
              <a:rPr lang="en-US" i="0" u="none" strike="noStrike" kern="1200" baseline="0" dirty="0">
                <a:solidFill>
                  <a:schemeClr val="tx1"/>
                </a:solidFill>
                <a:ea typeface="Arial" charset="0"/>
                <a:cs typeface="Arial" charset="0"/>
              </a:rPr>
              <a:t> data, such as date and time stamps of when medications were delivered.</a:t>
            </a:r>
          </a:p>
          <a:p>
            <a:endParaRPr lang="en-US" i="0" u="none" strike="noStrike" kern="1200" baseline="0" dirty="0">
              <a:solidFill>
                <a:schemeClr val="tx1"/>
              </a:solidFill>
              <a:ea typeface="Arial" charset="0"/>
              <a:cs typeface="Arial" charset="0"/>
            </a:endParaRPr>
          </a:p>
          <a:p>
            <a:r>
              <a:rPr lang="en-US" i="0" u="none" strike="noStrike" kern="1200" baseline="0" dirty="0">
                <a:solidFill>
                  <a:schemeClr val="tx1"/>
                </a:solidFill>
                <a:ea typeface="Arial" charset="0"/>
                <a:cs typeface="Arial" charset="0"/>
              </a:rPr>
              <a:t>We can also look at data in another way, as shown on the next few slides.</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291915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638300" y="3918857"/>
            <a:ext cx="6781800" cy="262255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Data come in many forms, and those forms determine what </a:t>
            </a:r>
            <a:r>
              <a:rPr lang="en-US" i="1" kern="1200" dirty="0">
                <a:solidFill>
                  <a:schemeClr val="tx1"/>
                </a:solidFill>
                <a:effectLst/>
                <a:ea typeface="Arial" charset="0"/>
                <a:cs typeface="Arial" charset="0"/>
              </a:rPr>
              <a:t>can</a:t>
            </a:r>
            <a:r>
              <a:rPr lang="en-US" kern="1200" dirty="0">
                <a:solidFill>
                  <a:schemeClr val="tx1"/>
                </a:solidFill>
                <a:effectLst/>
                <a:ea typeface="Arial" charset="0"/>
                <a:cs typeface="Arial" charset="0"/>
              </a:rPr>
              <a:t> or </a:t>
            </a:r>
            <a:r>
              <a:rPr lang="en-US" i="1" kern="1200" dirty="0">
                <a:solidFill>
                  <a:schemeClr val="tx1"/>
                </a:solidFill>
                <a:effectLst/>
                <a:ea typeface="Arial" charset="0"/>
                <a:cs typeface="Arial" charset="0"/>
              </a:rPr>
              <a:t>cannot</a:t>
            </a:r>
            <a:r>
              <a:rPr lang="en-US" kern="1200" dirty="0">
                <a:solidFill>
                  <a:schemeClr val="tx1"/>
                </a:solidFill>
                <a:effectLst/>
                <a:ea typeface="Arial" charset="0"/>
                <a:cs typeface="Arial" charset="0"/>
              </a:rPr>
              <a:t> be done with the data.  For example, two patient names cannot be added together; it makes no sense to try to add the names “John Doe” and “Maria Garcia” together, or to try to add the data point “eye color is blue” from one patient to the data point “eye color is brown” from another patient. However, it can be very important to be able to graph a child’s height over time, or to compare a patient’s kidney function tests against their medications. </a:t>
            </a:r>
          </a:p>
          <a:p>
            <a:endParaRPr lang="en-US" dirty="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The forms that data can be categorized into are referred to as “scales of measure”, and there are four scales: Nominal, ordinal, interval, and ratio. We will explore these on the next few slides.</a:t>
            </a:r>
          </a:p>
          <a:p>
            <a:endParaRPr lang="en-US" dirty="0">
              <a:ea typeface="Arial" charset="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713003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3124200"/>
          </a:xfrm>
          <a:prstGeom prst="rect">
            <a:avLst/>
          </a:prstGeom>
          <a:solidFill>
            <a:schemeClr val="bg2"/>
          </a:solidFill>
        </p:spPr>
        <p:txBody>
          <a:bodyPr/>
          <a:lstStyle/>
          <a:p>
            <a:r>
              <a:rPr lang="en-US" altLang="en-US" b="1" dirty="0">
                <a:cs typeface="Arial" charset="0"/>
              </a:rPr>
              <a:t>Slide Notes: </a:t>
            </a:r>
          </a:p>
          <a:p>
            <a:r>
              <a:rPr lang="en-US" altLang="en-US" dirty="0">
                <a:cs typeface="Arial" charset="0"/>
              </a:rPr>
              <a:t>The first scale of measure is called </a:t>
            </a:r>
            <a:r>
              <a:rPr lang="en-US" altLang="en-US" i="1" dirty="0">
                <a:cs typeface="Arial" charset="0"/>
              </a:rPr>
              <a:t>nominal</a:t>
            </a:r>
            <a:r>
              <a:rPr lang="en-US" altLang="en-US" dirty="0">
                <a:cs typeface="Arial" charset="0"/>
              </a:rPr>
              <a:t> data. Dictionary.com defines nominal as “a discrete classification of data, in which data are neither measured nor ordered but subjects are merely allocated to distinct categories.”  That is, they are named. So, data that are considered nominal are names, labels, and categories. For example, patient first, middle, and last names, such as John Doe and Maria Garcia, would be considered nominal data. Other examples would be data labels or categories such as patient gender, eye color, religious preference, or drug names. </a:t>
            </a:r>
          </a:p>
          <a:p>
            <a:endParaRPr lang="en-US" altLang="en-US" dirty="0">
              <a:cs typeface="Arial" charset="0"/>
            </a:endParaRPr>
          </a:p>
          <a:p>
            <a:r>
              <a:rPr lang="en-US" altLang="en-US" dirty="0">
                <a:cs typeface="Arial" charset="0"/>
              </a:rPr>
              <a:t>In general, nominal data aren’t used in statistical analysis other than as labels. You can count the number of patients with the same last name, but it makes no sense to try to subtract a “John Doe” from a “Maria Garcia”!</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192984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14500" y="3875314"/>
            <a:ext cx="6629400" cy="2914650"/>
          </a:xfrm>
          <a:prstGeom prst="rect">
            <a:avLst/>
          </a:prstGeom>
          <a:solidFill>
            <a:schemeClr val="bg2"/>
          </a:solidFill>
        </p:spPr>
        <p:txBody>
          <a:bodyPr/>
          <a:lstStyle/>
          <a:p>
            <a:r>
              <a:rPr lang="en-US" altLang="en-US" b="1" dirty="0">
                <a:cs typeface="Arial" charset="0"/>
              </a:rPr>
              <a:t>Slide Notes: </a:t>
            </a:r>
          </a:p>
          <a:p>
            <a:r>
              <a:rPr lang="en-US" altLang="en-US" dirty="0">
                <a:cs typeface="Arial" charset="0"/>
              </a:rPr>
              <a:t>The next level up in the scales of measurement is called ordinal. The root of the word here is ”order”: ordinal data have some sort of sequence. </a:t>
            </a:r>
          </a:p>
          <a:p>
            <a:endParaRPr lang="en-US" altLang="en-US" dirty="0">
              <a:cs typeface="Arial" charset="0"/>
            </a:endParaRPr>
          </a:p>
          <a:p>
            <a:r>
              <a:rPr lang="en-US" altLang="en-US" dirty="0">
                <a:cs typeface="Arial" charset="0"/>
              </a:rPr>
              <a:t>Consider three children of different heights. We don’t know the actual heights, only that Marcus is the tallest, Amber is in the middle, and Hans is the shortest. We have nominal data (names) and we have the order of their heights, but</a:t>
            </a:r>
            <a:r>
              <a:rPr lang="en-US" altLang="en-US" dirty="0"/>
              <a:t>—</a:t>
            </a:r>
            <a:r>
              <a:rPr lang="en-US" altLang="en-US" dirty="0">
                <a:cs typeface="Arial" charset="0"/>
              </a:rPr>
              <a:t>and this is important</a:t>
            </a:r>
            <a:r>
              <a:rPr lang="en-US" altLang="en-US" dirty="0"/>
              <a:t>—</a:t>
            </a:r>
            <a:r>
              <a:rPr lang="en-US" altLang="en-US" dirty="0">
                <a:cs typeface="Arial" charset="0"/>
              </a:rPr>
              <a:t>we don’t know the amount of the difference between each child. We don’t know if Marcus is 1 inch or 12 inches taller than Amber, only that Marcus is taller than Amber. The intervals are not necessarily equal.</a:t>
            </a:r>
          </a:p>
          <a:p>
            <a:endParaRPr lang="en-US" altLang="en-US" dirty="0">
              <a:cs typeface="Arial" charset="0"/>
            </a:endParaRPr>
          </a:p>
          <a:p>
            <a:r>
              <a:rPr lang="en-US" altLang="en-US" dirty="0">
                <a:cs typeface="Arial" charset="0"/>
              </a:rPr>
              <a:t>Other examples of ordinal data include horse race winners of “win, place, or show” and student class rank (first, second, third, fourth, etc.)</a:t>
            </a:r>
          </a:p>
          <a:p>
            <a:endParaRPr lang="en-US" altLang="en-US" dirty="0">
              <a:cs typeface="Arial" charset="0"/>
            </a:endParaRPr>
          </a:p>
          <a:p>
            <a:r>
              <a:rPr lang="en-US" altLang="en-US" dirty="0">
                <a:cs typeface="Arial" charset="0"/>
              </a:rPr>
              <a:t>Note that the ordinal level includes the properties of the nominal level, so all ordinal data also have a name.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411326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562100" y="3820886"/>
            <a:ext cx="6934200" cy="2990850"/>
          </a:xfrm>
          <a:prstGeom prst="rect">
            <a:avLst/>
          </a:prstGeom>
          <a:solidFill>
            <a:schemeClr val="bg2"/>
          </a:solidFill>
        </p:spPr>
        <p:txBody>
          <a:bodyPr/>
          <a:lstStyle/>
          <a:p>
            <a:r>
              <a:rPr lang="en-US" b="1" kern="1200" dirty="0">
                <a:solidFill>
                  <a:schemeClr val="tx1"/>
                </a:solidFill>
                <a:effectLst/>
                <a:ea typeface="+mn-ea"/>
                <a:cs typeface="Arial" pitchFamily="34" charset="0"/>
              </a:rPr>
              <a:t>Slide Notes: </a:t>
            </a:r>
          </a:p>
          <a:p>
            <a:r>
              <a:rPr lang="x-none" kern="1200" dirty="0">
                <a:solidFill>
                  <a:schemeClr val="tx1"/>
                </a:solidFill>
                <a:effectLst/>
                <a:ea typeface="+mn-ea"/>
                <a:cs typeface="Arial" pitchFamily="34" charset="0"/>
              </a:rPr>
              <a:t>Now let’s say that we were able to measure Marcus, Amber, and Hans’ heights in inches. One inch is exactly the same, regardless of whether it is for Marcus or for Amber, so we can compute exactly the size of the differences between the three children. In other words, we can calculate and compare the </a:t>
            </a:r>
            <a:r>
              <a:rPr lang="x-none" i="1" kern="1200" dirty="0">
                <a:solidFill>
                  <a:schemeClr val="tx1"/>
                </a:solidFill>
                <a:effectLst/>
                <a:ea typeface="+mn-ea"/>
                <a:cs typeface="Arial" pitchFamily="34" charset="0"/>
              </a:rPr>
              <a:t>intervals</a:t>
            </a:r>
            <a:r>
              <a:rPr lang="x-none" kern="1200" dirty="0">
                <a:solidFill>
                  <a:schemeClr val="tx1"/>
                </a:solidFill>
                <a:effectLst/>
                <a:ea typeface="+mn-ea"/>
                <a:cs typeface="Arial" pitchFamily="34" charset="0"/>
              </a:rPr>
              <a:t>. </a:t>
            </a:r>
            <a:endParaRPr lang="en-US" kern="1200" dirty="0">
              <a:solidFill>
                <a:schemeClr val="tx1"/>
              </a:solidFill>
              <a:effectLst/>
              <a:ea typeface="+mn-ea"/>
              <a:cs typeface="Arial" pitchFamily="34" charset="0"/>
            </a:endParaRPr>
          </a:p>
          <a:p>
            <a:endParaRPr lang="en-US" kern="1200" dirty="0">
              <a:solidFill>
                <a:schemeClr val="tx1"/>
              </a:solidFill>
              <a:effectLst/>
              <a:ea typeface="+mn-ea"/>
              <a:cs typeface="Arial" pitchFamily="34" charset="0"/>
            </a:endParaRPr>
          </a:p>
          <a:p>
            <a:r>
              <a:rPr lang="x-none" kern="1200" dirty="0">
                <a:solidFill>
                  <a:schemeClr val="tx1"/>
                </a:solidFill>
                <a:effectLst/>
                <a:ea typeface="+mn-ea"/>
                <a:cs typeface="Arial" pitchFamily="34" charset="0"/>
              </a:rPr>
              <a:t>Data that fall into either Interval or Ratio classification have all the properties of both Nominal and Ordinal data – that is, these data have a name, such as Amber’s height in inches, and they also have some sort of order or ranking (tallest, shortest, middle). But what sets interval and ratio data apart is that with these kinds of data, we can determine and compare the </a:t>
            </a:r>
            <a:r>
              <a:rPr lang="x-none" i="1" kern="1200" dirty="0">
                <a:solidFill>
                  <a:schemeClr val="tx1"/>
                </a:solidFill>
                <a:effectLst/>
                <a:ea typeface="+mn-ea"/>
                <a:cs typeface="Arial" pitchFamily="34" charset="0"/>
              </a:rPr>
              <a:t>size</a:t>
            </a:r>
            <a:r>
              <a:rPr lang="x-none" kern="1200" dirty="0">
                <a:solidFill>
                  <a:schemeClr val="tx1"/>
                </a:solidFill>
                <a:effectLst/>
                <a:ea typeface="+mn-ea"/>
                <a:cs typeface="Arial" pitchFamily="34" charset="0"/>
              </a:rPr>
              <a:t> of the difference between two data points, because each interval (such as an inch or a degree) is the same size - one inch for Marcus is exactly the same distance as one inch for Amber.</a:t>
            </a:r>
            <a:endParaRPr lang="en-US" kern="1200" dirty="0">
              <a:solidFill>
                <a:schemeClr val="tx1"/>
              </a:solidFill>
              <a:effectLst/>
              <a:ea typeface="+mn-ea"/>
              <a:cs typeface="Arial" pitchFamily="34" charset="0"/>
            </a:endParaRPr>
          </a:p>
          <a:p>
            <a:endParaRPr lang="en-US" kern="1200" dirty="0">
              <a:solidFill>
                <a:schemeClr val="tx1"/>
              </a:solidFill>
              <a:effectLst/>
              <a:ea typeface="+mn-ea"/>
              <a:cs typeface="Arial" pitchFamily="34" charset="0"/>
            </a:endParaRPr>
          </a:p>
          <a:p>
            <a:r>
              <a:rPr lang="x-none" kern="1200" dirty="0">
                <a:solidFill>
                  <a:schemeClr val="tx1"/>
                </a:solidFill>
                <a:effectLst/>
                <a:ea typeface="+mn-ea"/>
                <a:cs typeface="Arial" pitchFamily="34" charset="0"/>
              </a:rPr>
              <a:t>Note that the distinction between Interval and Ratio is that Ratio data have an absolute zero point. In many cases, this distinction is not made and interval and ratio data are simply grouped together into a category referred to as “scale” data.</a:t>
            </a:r>
            <a:endParaRPr lang="en-US" kern="1200" dirty="0">
              <a:solidFill>
                <a:schemeClr val="tx1"/>
              </a:solidFill>
              <a:effectLst/>
              <a:ea typeface="+mn-ea"/>
              <a:cs typeface="Arial" pitchFamily="34" charset="0"/>
            </a:endParaRPr>
          </a:p>
          <a:p>
            <a:endParaRPr lang="en-US" dirty="0"/>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4072780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05000" y="3810000"/>
            <a:ext cx="6248400" cy="28956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The American Health Information Management Association identifies several types of inconsistencies and quality issues that can occur when data are captured and stored. These include:</a:t>
            </a:r>
          </a:p>
          <a:p>
            <a:endParaRPr lang="en-US" kern="1200" dirty="0">
              <a:solidFill>
                <a:schemeClr val="tx1"/>
              </a:solidFill>
              <a:effectLst/>
              <a:ea typeface="Arial" charset="0"/>
              <a:cs typeface="Arial" charset="0"/>
            </a:endParaRPr>
          </a:p>
          <a:p>
            <a:pPr marL="171450" lvl="0" indent="-171450">
              <a:buFont typeface="Arial" panose="020B0604020202020204" pitchFamily="34" charset="0"/>
              <a:buChar char="•"/>
            </a:pPr>
            <a:r>
              <a:rPr lang="en-US" kern="1200" dirty="0">
                <a:solidFill>
                  <a:schemeClr val="tx1"/>
                </a:solidFill>
                <a:effectLst/>
                <a:ea typeface="Arial" charset="0"/>
                <a:cs typeface="Arial" charset="0"/>
              </a:rPr>
              <a:t>Inconsistent naming conventions, such as “systolic blood pressure” versus “blood pressure, systolic” </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Inconsistent definitions, such as how the date of admission is defined across departments;</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Varying field lengths for the same data element, such as one system allowing a patient’s last name to be up to 50 characters while another system allows 25 characters</a:t>
            </a:r>
          </a:p>
          <a:p>
            <a:pPr marL="171450" lvl="0" indent="-171450">
              <a:buFont typeface="Arial" panose="020B0604020202020204" pitchFamily="34" charset="0"/>
              <a:buChar char="•"/>
            </a:pPr>
            <a:r>
              <a:rPr lang="en-US" kern="1200" dirty="0">
                <a:solidFill>
                  <a:schemeClr val="tx1"/>
                </a:solidFill>
                <a:effectLst/>
                <a:ea typeface="Arial" charset="0"/>
                <a:cs typeface="Arial" charset="0"/>
              </a:rPr>
              <a:t>Varied data elements, such as M, F, or U for patient gender in one system while another system uses 1, 2, or 9 or Male, Female, or Unknown.</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AHIMA further states that “Inconsistencies in data definitions can lead to inaccurate data use and health data reporting and can potentially affect the quality of care.” </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rPr lang="uk-UA"/>
              <a:t>9</a:t>
            </a:fld>
            <a:endParaRPr lang="uk-UA"/>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0005910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Side by side_three with citation placeholders">
    <p:spTree>
      <p:nvGrpSpPr>
        <p:cNvPr id="1" name=""/>
        <p:cNvGrpSpPr/>
        <p:nvPr/>
      </p:nvGrpSpPr>
      <p:grpSpPr>
        <a:xfrm>
          <a:off x="0" y="0"/>
          <a:ext cx="0" cy="0"/>
          <a:chOff x="0" y="0"/>
          <a:chExt cx="0" cy="0"/>
        </a:xfrm>
      </p:grpSpPr>
      <p:sp>
        <p:nvSpPr>
          <p:cNvPr id="15"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Content Placeholder 1"/>
          <p:cNvSpPr>
            <a:spLocks noGrp="1"/>
          </p:cNvSpPr>
          <p:nvPr>
            <p:ph sz="quarter" idx="14"/>
          </p:nvPr>
        </p:nvSpPr>
        <p:spPr>
          <a:xfrm>
            <a:off x="502919" y="1813560"/>
            <a:ext cx="9051490"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8" name="Text Placeholder 16"/>
          <p:cNvSpPr>
            <a:spLocks noGrp="1"/>
          </p:cNvSpPr>
          <p:nvPr>
            <p:ph type="body" sz="quarter" idx="42" hasCustomPrompt="1"/>
          </p:nvPr>
        </p:nvSpPr>
        <p:spPr>
          <a:xfrm>
            <a:off x="502920" y="3817112"/>
            <a:ext cx="9051489"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2" name="Content Placeholder 1"/>
          <p:cNvSpPr>
            <a:spLocks noGrp="1"/>
          </p:cNvSpPr>
          <p:nvPr>
            <p:ph sz="quarter" idx="37"/>
          </p:nvPr>
        </p:nvSpPr>
        <p:spPr>
          <a:xfrm>
            <a:off x="502920"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4" name="Text Placeholder 16"/>
          <p:cNvSpPr>
            <a:spLocks noGrp="1"/>
          </p:cNvSpPr>
          <p:nvPr>
            <p:ph type="body" sz="quarter" idx="39" hasCustomPrompt="1"/>
          </p:nvPr>
        </p:nvSpPr>
        <p:spPr>
          <a:xfrm>
            <a:off x="502920"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1" name="Content Placeholder 1"/>
          <p:cNvSpPr>
            <a:spLocks noGrp="1"/>
          </p:cNvSpPr>
          <p:nvPr>
            <p:ph sz="quarter" idx="36"/>
          </p:nvPr>
        </p:nvSpPr>
        <p:spPr>
          <a:xfrm>
            <a:off x="5129784"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6" name="Text Placeholder 16"/>
          <p:cNvSpPr>
            <a:spLocks noGrp="1"/>
          </p:cNvSpPr>
          <p:nvPr>
            <p:ph type="body" sz="quarter" idx="40" hasCustomPrompt="1"/>
          </p:nvPr>
        </p:nvSpPr>
        <p:spPr>
          <a:xfrm>
            <a:off x="5129784"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847284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950790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741363" indent="-395288">
              <a:spcAft>
                <a:spcPts val="600"/>
              </a:spcAft>
              <a:buFont typeface="Century Gothic" panose="020B0502020202020204" pitchFamily="34" charset="0"/>
              <a:buChar char="−"/>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1440585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741363" indent="-395288">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28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80" r:id="rId2"/>
    <p:sldLayoutId id="2147483662" r:id="rId3"/>
    <p:sldLayoutId id="2147483667" r:id="rId4"/>
    <p:sldLayoutId id="2147483668" r:id="rId5"/>
    <p:sldLayoutId id="2147483669" r:id="rId6"/>
    <p:sldLayoutId id="2147483670" r:id="rId7"/>
    <p:sldLayoutId id="2147483665" r:id="rId8"/>
    <p:sldLayoutId id="2147483672" r:id="rId9"/>
    <p:sldLayoutId id="2147483673" r:id="rId10"/>
    <p:sldLayoutId id="2147483674" r:id="rId11"/>
    <p:sldLayoutId id="2147483675" r:id="rId12"/>
    <p:sldLayoutId id="2147483676" r:id="rId13"/>
    <p:sldLayoutId id="2147483678" r:id="rId14"/>
    <p:sldLayoutId id="2147483679" r:id="rId1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hyperlink" Target="http://www.gartner.com/it-glossary/descriptive-analytics" TargetMode="External"/><Relationship Id="rId3" Type="http://schemas.openxmlformats.org/officeDocument/2006/relationships/hyperlink" Target="http://library.ahima.org/PB/DataDictionary#.WI9uCVMrJhE" TargetMode="External"/><Relationship Id="rId7" Type="http://schemas.openxmlformats.org/officeDocument/2006/relationships/hyperlink" Target="http://www.gartner.com/newsroom/id/1824919"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pediatrics.aappublications.org/content/pediatrics/133/1/30.full.pdf" TargetMode="External"/><Relationship Id="rId5" Type="http://schemas.openxmlformats.org/officeDocument/2006/relationships/hyperlink" Target="http://www.dictionary.com/browse/nominal-scale" TargetMode="External"/><Relationship Id="rId4" Type="http://schemas.openxmlformats.org/officeDocument/2006/relationships/hyperlink" Target="http://www.informationweek.com/big-data/big-data-analytics/big-data-analytics-descriptive-vs-predictive-vs-prescriptive/d/d-id/1113279" TargetMode="External"/><Relationship Id="rId9" Type="http://schemas.openxmlformats.org/officeDocument/2006/relationships/hyperlink" Target="http://www.gartner.com/it-glossary/diagnostic-analytics"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dx.doi.org/10.1001/jama.2013.393" TargetMode="External"/><Relationship Id="rId3" Type="http://schemas.openxmlformats.org/officeDocument/2006/relationships/hyperlink" Target="http://www-01.ibm.com/common/ssi/cgi-bin/ssialias?infotype=SA&amp;subtype=WH&amp;htmlfid=TIW14162USEN" TargetMode="External"/><Relationship Id="rId7" Type="http://schemas.openxmlformats.org/officeDocument/2006/relationships/hyperlink" Target="http://www.mayoclinic.org/diseases-conditions/sepsis/home/ovc-20169784"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hyperlink" Target="http://itknowledgeexchange.techtarget.com/quality-assurance/six-steps-of-an-analytics-project/" TargetMode="External"/><Relationship Id="rId5" Type="http://schemas.openxmlformats.org/officeDocument/2006/relationships/hyperlink" Target="http://www.nationalacademies.org/hmd/Activities/Quality/LearningHealthCare.aspx" TargetMode="External"/><Relationship Id="rId4" Type="http://schemas.openxmlformats.org/officeDocument/2006/relationships/hyperlink" Target="http://www.nationalacademies.org/hmd/Reports/2012/Best-Care-at-Lower-Cost-The-Path-to-Continuously-Learning-Health-Care-in-America.aspx" TargetMode="External"/><Relationship Id="rId9" Type="http://schemas.openxmlformats.org/officeDocument/2006/relationships/hyperlink" Target="http://nvlpubs.nist.gov/nistpubs/SpecialPublications/NIST.SP.1500-1.pdf"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himss.org/ResourceLibrary/genResourceDetailPDF.aspx?ItemNumber=34692" TargetMode="External"/><Relationship Id="rId3" Type="http://schemas.openxmlformats.org/officeDocument/2006/relationships/hyperlink" Target="http://datascience.nih.gov/bd2k/about/what" TargetMode="External"/><Relationship Id="rId7" Type="http://schemas.openxmlformats.org/officeDocument/2006/relationships/hyperlink" Target="http://www.oracle.com/us/corporate/profit/big-ideas/052313-gshapira-1951392.html"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hyperlink" Target="http://www.nejm.org/doi/full/10.1056/NEJMp1401111#t=article" TargetMode="External"/><Relationship Id="rId5" Type="http://schemas.openxmlformats.org/officeDocument/2006/relationships/hyperlink" Target="http://www.sas.com/en_my/insights/big-data/hadoop.html" TargetMode="External"/><Relationship Id="rId4" Type="http://schemas.openxmlformats.org/officeDocument/2006/relationships/hyperlink" Target="http://www.itl.nist.gov/div898/handboo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commons.wikimedia.org/wiki/File:Simple_random_sampling.PNG" TargetMode="External"/><Relationship Id="rId3" Type="http://schemas.openxmlformats.org/officeDocument/2006/relationships/hyperlink" Target="https://commons.wikimedia.org/wiki/File:Deep_Blue_eye.jpg" TargetMode="External"/><Relationship Id="rId7" Type="http://schemas.openxmlformats.org/officeDocument/2006/relationships/hyperlink" Target="https://commons.wikimedia.org/wiki/File:Clinical_thermometer_38.7.JPG#/media/File:Clinical_thermometer_38.7.JPG"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hyperlink" Target="https://commons.wikimedia.org/wiki/File:Soft_ruler.jpg" TargetMode="External"/><Relationship Id="rId5" Type="http://schemas.openxmlformats.org/officeDocument/2006/relationships/hyperlink" Target="http://www.cdc.gov/growthcharts/" TargetMode="External"/><Relationship Id="rId4" Type="http://schemas.openxmlformats.org/officeDocument/2006/relationships/hyperlink" Target="https://www.flickr.com/photos/paulkehrer/3659279740"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4294967295"/>
          </p:nvPr>
        </p:nvSpPr>
        <p:spPr>
          <a:xfrm>
            <a:off x="422190" y="2362200"/>
            <a:ext cx="8674100" cy="842727"/>
          </a:xfrm>
          <a:prstGeom prst="rect">
            <a:avLst/>
          </a:prstGeom>
        </p:spPr>
        <p:txBody>
          <a:bodyPr/>
          <a:lstStyle/>
          <a:p>
            <a:r>
              <a:rPr lang="en-US" altLang="en-US" sz="4000" dirty="0">
                <a:solidFill>
                  <a:schemeClr val="bg1"/>
                </a:solidFill>
                <a:latin typeface="Century Gothic" panose="020B0502020202020204" pitchFamily="34" charset="0"/>
              </a:rPr>
              <a:t>Introduction to Healthcare Data Analytics</a:t>
            </a:r>
          </a:p>
          <a:p>
            <a:r>
              <a:rPr lang="en-US" altLang="en-US" sz="4000" b="1" dirty="0">
                <a:solidFill>
                  <a:schemeClr val="bg1"/>
                </a:solidFill>
                <a:latin typeface="Century Gothic" panose="020B0502020202020204" pitchFamily="34" charset="0"/>
              </a:rPr>
              <a:t>Lecture B</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Dictionaries</a:t>
            </a:r>
            <a:endParaRPr lang="en-US" b="1" dirty="0">
              <a:solidFill>
                <a:srgbClr val="FF0000"/>
              </a:solidFill>
            </a:endParaRPr>
          </a:p>
        </p:txBody>
      </p:sp>
      <p:sp>
        <p:nvSpPr>
          <p:cNvPr id="7" name="Text Placeholder 6"/>
          <p:cNvSpPr>
            <a:spLocks noGrp="1"/>
          </p:cNvSpPr>
          <p:nvPr>
            <p:ph type="body" sz="quarter" idx="10"/>
          </p:nvPr>
        </p:nvSpPr>
        <p:spPr>
          <a:xfrm>
            <a:off x="4979707" y="4419600"/>
            <a:ext cx="4518306" cy="394493"/>
          </a:xfrm>
        </p:spPr>
        <p:txBody>
          <a:bodyPr/>
          <a:lstStyle/>
          <a:p>
            <a:pPr marL="0" indent="0">
              <a:buNone/>
            </a:pPr>
            <a:r>
              <a:rPr lang="en-US" sz="1600" dirty="0"/>
              <a:t>(Smith, 2016)</a:t>
            </a:r>
            <a:endParaRPr lang="en-US" sz="1600" i="1" dirty="0"/>
          </a:p>
        </p:txBody>
      </p:sp>
      <p:sp>
        <p:nvSpPr>
          <p:cNvPr id="3" name="Content Placeholder 2"/>
          <p:cNvSpPr>
            <a:spLocks noGrp="1"/>
          </p:cNvSpPr>
          <p:nvPr>
            <p:ph type="body" sz="quarter" idx="11"/>
          </p:nvPr>
        </p:nvSpPr>
        <p:spPr>
          <a:xfrm>
            <a:off x="384048" y="1369731"/>
            <a:ext cx="4416552" cy="1752600"/>
          </a:xfrm>
        </p:spPr>
        <p:txBody>
          <a:bodyPr anchor="ctr">
            <a:normAutofit/>
          </a:bodyPr>
          <a:lstStyle/>
          <a:p>
            <a:pPr marL="342900" indent="-342900">
              <a:buFont typeface="Arial" panose="020B0604020202020204" pitchFamily="34" charset="0"/>
              <a:buChar char="•"/>
            </a:pPr>
            <a:r>
              <a:rPr lang="en-US" dirty="0">
                <a:solidFill>
                  <a:schemeClr val="tx1"/>
                </a:solidFill>
              </a:rPr>
              <a:t>The first step: Obtain the data dictionary to understand your data</a:t>
            </a:r>
          </a:p>
        </p:txBody>
      </p:sp>
      <p:pic>
        <p:nvPicPr>
          <p:cNvPr id="9" name="Content Placeholder 8" descr="Table with sample data has columns titled Age, Gender, State, Marital, Blood Type, Eye Color, Smoke and Weight. " title="Image Synthetic data set table"/>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4979707" y="1828800"/>
            <a:ext cx="4445000" cy="2428875"/>
          </a:xfrm>
          <a:prstGeom prst="rect">
            <a:avLst/>
          </a:prstGeom>
          <a:effectLst>
            <a:outerShdw blurRad="50800" dist="38100" dir="2700000" algn="tl" rotWithShape="0">
              <a:prstClr val="black">
                <a:alpha val="40000"/>
              </a:prstClr>
            </a:outerShdw>
          </a:effectLst>
        </p:spPr>
      </p:pic>
      <p:sp>
        <p:nvSpPr>
          <p:cNvPr id="8"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10</a:t>
            </a:fld>
            <a:endParaRPr lang="en-US" dirty="0"/>
          </a:p>
        </p:txBody>
      </p:sp>
    </p:spTree>
    <p:extLst>
      <p:ext uri="{BB962C8B-B14F-4D97-AF65-F5344CB8AC3E}">
        <p14:creationId xmlns:p14="http://schemas.microsoft.com/office/powerpoint/2010/main" val="1330014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Dictionaries</a:t>
            </a:r>
            <a:endParaRPr lang="en-US" b="1" dirty="0">
              <a:solidFill>
                <a:srgbClr val="FF0000"/>
              </a:solidFill>
            </a:endParaRPr>
          </a:p>
        </p:txBody>
      </p:sp>
      <p:sp>
        <p:nvSpPr>
          <p:cNvPr id="11" name="Text Placeholder 10"/>
          <p:cNvSpPr>
            <a:spLocks noGrp="1"/>
          </p:cNvSpPr>
          <p:nvPr>
            <p:ph type="body" sz="quarter" idx="10"/>
          </p:nvPr>
        </p:nvSpPr>
        <p:spPr>
          <a:xfrm>
            <a:off x="5021182" y="4942592"/>
            <a:ext cx="3437018" cy="481012"/>
          </a:xfrm>
        </p:spPr>
        <p:txBody>
          <a:bodyPr/>
          <a:lstStyle/>
          <a:p>
            <a:pPr marL="0" indent="0">
              <a:buNone/>
            </a:pPr>
            <a:r>
              <a:rPr lang="en-US" sz="1600" dirty="0"/>
              <a:t>(Muirhead &amp; Dimitrakakis, 2014) </a:t>
            </a:r>
          </a:p>
        </p:txBody>
      </p:sp>
      <p:sp>
        <p:nvSpPr>
          <p:cNvPr id="3" name="Content Placeholder 2"/>
          <p:cNvSpPr>
            <a:spLocks noGrp="1"/>
          </p:cNvSpPr>
          <p:nvPr>
            <p:ph type="body" sz="quarter" idx="11"/>
          </p:nvPr>
        </p:nvSpPr>
        <p:spPr>
          <a:xfrm>
            <a:off x="384048" y="2261547"/>
            <a:ext cx="4568952" cy="1554867"/>
          </a:xfrm>
        </p:spPr>
        <p:txBody>
          <a:bodyPr anchor="ctr">
            <a:noAutofit/>
          </a:bodyPr>
          <a:lstStyle/>
          <a:p>
            <a:pPr marL="342900" indent="-342900">
              <a:lnSpc>
                <a:spcPct val="110000"/>
              </a:lnSpc>
              <a:spcAft>
                <a:spcPts val="600"/>
              </a:spcAft>
              <a:buFont typeface="Arial" panose="020B0604020202020204" pitchFamily="34" charset="0"/>
              <a:buChar char="•"/>
            </a:pPr>
            <a:r>
              <a:rPr lang="en-US" dirty="0">
                <a:solidFill>
                  <a:schemeClr val="tx1"/>
                </a:solidFill>
              </a:rPr>
              <a:t>A standard definition of data elements</a:t>
            </a:r>
          </a:p>
          <a:p>
            <a:pPr marL="342900" indent="-342900">
              <a:lnSpc>
                <a:spcPct val="110000"/>
              </a:lnSpc>
              <a:spcAft>
                <a:spcPts val="600"/>
              </a:spcAft>
              <a:buFont typeface="Arial" panose="020B0604020202020204" pitchFamily="34" charset="0"/>
              <a:buChar char="•"/>
            </a:pPr>
            <a:r>
              <a:rPr lang="en-US" dirty="0">
                <a:solidFill>
                  <a:schemeClr val="tx1"/>
                </a:solidFill>
              </a:rPr>
              <a:t>Creates transparency </a:t>
            </a:r>
          </a:p>
          <a:p>
            <a:pPr marL="342900" indent="-342900">
              <a:lnSpc>
                <a:spcPct val="110000"/>
              </a:lnSpc>
              <a:spcAft>
                <a:spcPts val="600"/>
              </a:spcAft>
              <a:buFont typeface="Arial" panose="020B0604020202020204" pitchFamily="34" charset="0"/>
              <a:buChar char="•"/>
            </a:pPr>
            <a:r>
              <a:rPr lang="en-US" dirty="0">
                <a:solidFill>
                  <a:schemeClr val="tx1"/>
                </a:solidFill>
              </a:rPr>
              <a:t>Enables analysts to report consistently and accurately </a:t>
            </a:r>
          </a:p>
        </p:txBody>
      </p:sp>
      <p:pic>
        <p:nvPicPr>
          <p:cNvPr id="12" name="Content Placeholder 11" descr="Data Dictionary Table. Top row headings group the first 4 columns under Determined by: Reporting Requirements, Column 5 is Business/Clinical, Columns 6 and 7 hold Database Structure. Columns from L to R: Data Element (1), Description (2), Supported Process/Analysis (3), Acceptable Unit (4), Process Source (5), Data Table (6), Data Type (7). Row 1 reads in part... HbA1c (1), Value of Hemoglobin A1c test (2), The percentage of patients 18-75 years of age with diabetes... (3), Percent (%) (4), Test Results (5), Test Results (6), Integer (7).  " title="Data Dictionary table from by HIMSS"/>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017324" y="1676400"/>
            <a:ext cx="4445000" cy="2997200"/>
          </a:xfrm>
          <a:prstGeom prst="rect">
            <a:avLst/>
          </a:prstGeom>
          <a:effectLst>
            <a:outerShdw blurRad="50800" dist="38100" dir="2700000" algn="tl" rotWithShape="0">
              <a:prstClr val="black">
                <a:alpha val="40000"/>
              </a:prstClr>
            </a:outerShdw>
          </a:effectLst>
        </p:spPr>
      </p:pic>
      <p:sp>
        <p:nvSpPr>
          <p:cNvPr id="6"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11</a:t>
            </a:fld>
            <a:endParaRPr lang="en-US" dirty="0"/>
          </a:p>
        </p:txBody>
      </p:sp>
    </p:spTree>
    <p:extLst>
      <p:ext uri="{BB962C8B-B14F-4D97-AF65-F5344CB8AC3E}">
        <p14:creationId xmlns:p14="http://schemas.microsoft.com/office/powerpoint/2010/main" val="1277882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Data Dictionaries</a:t>
            </a:r>
            <a:endParaRPr lang="en-US" b="1" dirty="0">
              <a:solidFill>
                <a:srgbClr val="FF0000"/>
              </a:solidFill>
            </a:endParaRPr>
          </a:p>
        </p:txBody>
      </p:sp>
      <p:pic>
        <p:nvPicPr>
          <p:cNvPr id="6" name="Picture Placeholder 5" descr="Blood Type table from LOINC site shows Value and Description of 8 blood types, as Value: A Pos, Description: ABO Grup A, Positive for Rh factor; Value: A Neg, Description: ABO Group A. Negative for RH factor.  &#10;Smoking Status table from CMS.gov shows Value, Description and SNOMED-CT Code for 8 categories as Value: 1, Description: Current every day smoker; SNOMED-CT-Code: 449868002; Value: 2, Description: Current some day smoker; SNOMED-CT Code: 428041000124106. " title="Data Dictionary Table showing Blood Type and Smoking Status "/>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29" r="29"/>
          <a:stretch>
            <a:fillRect/>
          </a:stretch>
        </p:blipFill>
        <p:spPr>
          <a:xfrm>
            <a:off x="396587" y="1720988"/>
            <a:ext cx="9051925" cy="5181600"/>
          </a:xfrm>
          <a:prstGeom prst="rect">
            <a:avLst/>
          </a:prstGeom>
        </p:spPr>
      </p:pic>
      <p:sp>
        <p:nvSpPr>
          <p:cNvPr id="7"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12</a:t>
            </a:fld>
            <a:endParaRPr lang="en-US" dirty="0"/>
          </a:p>
        </p:txBody>
      </p:sp>
      <p:sp>
        <p:nvSpPr>
          <p:cNvPr id="9" name="Content Placeholder 4"/>
          <p:cNvSpPr>
            <a:spLocks noGrp="1"/>
          </p:cNvSpPr>
          <p:nvPr>
            <p:ph type="body" sz="quarter" idx="10"/>
          </p:nvPr>
        </p:nvSpPr>
        <p:spPr>
          <a:xfrm>
            <a:off x="364757" y="7023376"/>
            <a:ext cx="6473952" cy="433298"/>
          </a:xfrm>
        </p:spPr>
        <p:txBody>
          <a:bodyPr>
            <a:normAutofit/>
          </a:bodyPr>
          <a:lstStyle/>
          <a:p>
            <a:pPr marL="0" indent="0">
              <a:buNone/>
            </a:pPr>
            <a:r>
              <a:rPr lang="en-US" sz="1600" dirty="0"/>
              <a:t>(Smith, 2016)</a:t>
            </a:r>
          </a:p>
        </p:txBody>
      </p:sp>
    </p:spTree>
    <p:extLst>
      <p:ext uri="{BB962C8B-B14F-4D97-AF65-F5344CB8AC3E}">
        <p14:creationId xmlns:p14="http://schemas.microsoft.com/office/powerpoint/2010/main" val="2904060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noAutofit/>
          </a:bodyPr>
          <a:lstStyle/>
          <a:p>
            <a:r>
              <a:rPr lang="en-US" dirty="0"/>
              <a:t>Common Terms Used in Statistical Analysis</a:t>
            </a:r>
          </a:p>
        </p:txBody>
      </p:sp>
      <p:sp>
        <p:nvSpPr>
          <p:cNvPr id="3" name="Content Placeholder 2"/>
          <p:cNvSpPr>
            <a:spLocks noGrp="1"/>
          </p:cNvSpPr>
          <p:nvPr>
            <p:ph type="body" sz="quarter" idx="10"/>
          </p:nvPr>
        </p:nvSpPr>
        <p:spPr>
          <a:xfrm>
            <a:off x="384048" y="1600200"/>
            <a:ext cx="8305800" cy="2590800"/>
          </a:xfrm>
        </p:spPr>
        <p:txBody>
          <a:bodyPr>
            <a:noAutofit/>
          </a:bodyPr>
          <a:lstStyle/>
          <a:p>
            <a:pPr>
              <a:lnSpc>
                <a:spcPct val="110000"/>
              </a:lnSpc>
              <a:spcAft>
                <a:spcPts val="600"/>
              </a:spcAft>
            </a:pPr>
            <a:r>
              <a:rPr lang="en-US" dirty="0"/>
              <a:t>Population</a:t>
            </a:r>
          </a:p>
          <a:p>
            <a:pPr>
              <a:lnSpc>
                <a:spcPct val="110000"/>
              </a:lnSpc>
              <a:spcAft>
                <a:spcPts val="600"/>
              </a:spcAft>
            </a:pPr>
            <a:r>
              <a:rPr lang="en-US" dirty="0"/>
              <a:t>Sample</a:t>
            </a:r>
          </a:p>
          <a:p>
            <a:pPr>
              <a:lnSpc>
                <a:spcPct val="110000"/>
              </a:lnSpc>
              <a:spcAft>
                <a:spcPts val="600"/>
              </a:spcAft>
            </a:pPr>
            <a:r>
              <a:rPr lang="en-US" dirty="0"/>
              <a:t>Paired samples</a:t>
            </a:r>
          </a:p>
          <a:p>
            <a:pPr>
              <a:lnSpc>
                <a:spcPct val="110000"/>
              </a:lnSpc>
              <a:spcAft>
                <a:spcPts val="600"/>
              </a:spcAft>
            </a:pPr>
            <a:r>
              <a:rPr lang="en-US" dirty="0"/>
              <a:t>Data set</a:t>
            </a:r>
          </a:p>
          <a:p>
            <a:pPr>
              <a:lnSpc>
                <a:spcPct val="110000"/>
              </a:lnSpc>
              <a:spcAft>
                <a:spcPts val="600"/>
              </a:spcAft>
            </a:pPr>
            <a:r>
              <a:rPr lang="en-US" dirty="0"/>
              <a:t>Descriptive statistics</a:t>
            </a:r>
          </a:p>
          <a:p>
            <a:pPr>
              <a:lnSpc>
                <a:spcPct val="110000"/>
              </a:lnSpc>
              <a:spcAft>
                <a:spcPts val="600"/>
              </a:spcAft>
            </a:pPr>
            <a:r>
              <a:rPr lang="en-US" dirty="0"/>
              <a:t>Frequency table</a:t>
            </a:r>
          </a:p>
          <a:p>
            <a:pPr>
              <a:lnSpc>
                <a:spcPct val="110000"/>
              </a:lnSpc>
              <a:spcAft>
                <a:spcPts val="600"/>
              </a:spcAft>
            </a:pPr>
            <a:r>
              <a:rPr lang="en-US" dirty="0"/>
              <a:t>Histogram</a:t>
            </a:r>
          </a:p>
          <a:p>
            <a:pPr>
              <a:lnSpc>
                <a:spcPct val="110000"/>
              </a:lnSpc>
              <a:spcAft>
                <a:spcPts val="600"/>
              </a:spcAft>
            </a:pPr>
            <a:r>
              <a:rPr lang="en-US" dirty="0"/>
              <a:t>Chi square</a:t>
            </a:r>
          </a:p>
          <a:p>
            <a:pPr>
              <a:lnSpc>
                <a:spcPct val="110000"/>
              </a:lnSpc>
              <a:spcAft>
                <a:spcPts val="600"/>
              </a:spcAft>
            </a:pPr>
            <a:r>
              <a:rPr lang="en-US" dirty="0"/>
              <a:t>T-Test</a:t>
            </a:r>
          </a:p>
          <a:p>
            <a:pPr>
              <a:lnSpc>
                <a:spcPct val="110000"/>
              </a:lnSpc>
              <a:spcAft>
                <a:spcPts val="600"/>
              </a:spcAft>
            </a:pPr>
            <a:r>
              <a:rPr lang="en-US" dirty="0"/>
              <a:t>Correlation vs. causation</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13</a:t>
            </a:fld>
            <a:endParaRPr lang="en-US" dirty="0"/>
          </a:p>
        </p:txBody>
      </p:sp>
    </p:spTree>
    <p:extLst>
      <p:ext uri="{BB962C8B-B14F-4D97-AF65-F5344CB8AC3E}">
        <p14:creationId xmlns:p14="http://schemas.microsoft.com/office/powerpoint/2010/main" val="1389197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Term: Population</a:t>
            </a:r>
          </a:p>
        </p:txBody>
      </p:sp>
      <p:sp>
        <p:nvSpPr>
          <p:cNvPr id="3" name="Content Placeholder 2"/>
          <p:cNvSpPr>
            <a:spLocks noGrp="1"/>
          </p:cNvSpPr>
          <p:nvPr>
            <p:ph type="body" sz="quarter" idx="10"/>
          </p:nvPr>
        </p:nvSpPr>
        <p:spPr>
          <a:xfrm>
            <a:off x="384048" y="1600200"/>
            <a:ext cx="8988552" cy="2590800"/>
          </a:xfrm>
        </p:spPr>
        <p:txBody>
          <a:bodyPr>
            <a:noAutofit/>
          </a:bodyPr>
          <a:lstStyle/>
          <a:p>
            <a:pPr>
              <a:lnSpc>
                <a:spcPct val="110000"/>
              </a:lnSpc>
            </a:pPr>
            <a:r>
              <a:rPr lang="en-US" dirty="0"/>
              <a:t>A group of things that have something in common</a:t>
            </a:r>
          </a:p>
          <a:p>
            <a:pPr>
              <a:lnSpc>
                <a:spcPct val="110000"/>
              </a:lnSpc>
            </a:pPr>
            <a:r>
              <a:rPr lang="en-US" dirty="0"/>
              <a:t>Examples:</a:t>
            </a:r>
          </a:p>
          <a:p>
            <a:pPr lvl="1">
              <a:lnSpc>
                <a:spcPct val="110000"/>
              </a:lnSpc>
            </a:pPr>
            <a:r>
              <a:rPr lang="en-US" dirty="0"/>
              <a:t>Patients in a particular hospital</a:t>
            </a:r>
          </a:p>
          <a:p>
            <a:pPr lvl="1">
              <a:lnSpc>
                <a:spcPct val="110000"/>
              </a:lnSpc>
            </a:pPr>
            <a:r>
              <a:rPr lang="en-US" dirty="0"/>
              <a:t>Patients with a certain diagnosis</a:t>
            </a:r>
          </a:p>
          <a:p>
            <a:pPr lvl="1">
              <a:lnSpc>
                <a:spcPct val="110000"/>
              </a:lnSpc>
            </a:pPr>
            <a:r>
              <a:rPr lang="en-US" dirty="0"/>
              <a:t>Patients with a particular attribute (gender, smoking status, age group)</a:t>
            </a:r>
          </a:p>
          <a:p>
            <a:pPr lvl="1">
              <a:lnSpc>
                <a:spcPct val="110000"/>
              </a:lnSpc>
            </a:pPr>
            <a:r>
              <a:rPr lang="en-US" dirty="0"/>
              <a:t>Patients who had a certain surgical procedure in a given year by a specific surgeon</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14</a:t>
            </a:fld>
            <a:endParaRPr lang="en-US" dirty="0"/>
          </a:p>
        </p:txBody>
      </p:sp>
    </p:spTree>
    <p:extLst>
      <p:ext uri="{BB962C8B-B14F-4D97-AF65-F5344CB8AC3E}">
        <p14:creationId xmlns:p14="http://schemas.microsoft.com/office/powerpoint/2010/main" val="242475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Term: Sample</a:t>
            </a:r>
          </a:p>
        </p:txBody>
      </p:sp>
      <p:sp>
        <p:nvSpPr>
          <p:cNvPr id="11" name="Text Placeholder 10"/>
          <p:cNvSpPr>
            <a:spLocks noGrp="1"/>
          </p:cNvSpPr>
          <p:nvPr>
            <p:ph type="body" sz="quarter" idx="10"/>
          </p:nvPr>
        </p:nvSpPr>
        <p:spPr>
          <a:xfrm>
            <a:off x="5105099" y="5185686"/>
            <a:ext cx="3429301" cy="441324"/>
          </a:xfrm>
        </p:spPr>
        <p:txBody>
          <a:bodyPr/>
          <a:lstStyle/>
          <a:p>
            <a:pPr marL="0" indent="0">
              <a:buNone/>
            </a:pPr>
            <a:r>
              <a:rPr lang="en-US" sz="1600" dirty="0"/>
              <a:t>(Kernler, 2014, CC BY-NC-SA 4.0) </a:t>
            </a:r>
          </a:p>
        </p:txBody>
      </p:sp>
      <p:sp>
        <p:nvSpPr>
          <p:cNvPr id="3" name="Content Placeholder 2"/>
          <p:cNvSpPr>
            <a:spLocks noGrp="1"/>
          </p:cNvSpPr>
          <p:nvPr>
            <p:ph type="body" sz="quarter" idx="11"/>
          </p:nvPr>
        </p:nvSpPr>
        <p:spPr>
          <a:xfrm>
            <a:off x="384048" y="1600200"/>
            <a:ext cx="4568952" cy="509498"/>
          </a:xfrm>
        </p:spPr>
        <p:txBody>
          <a:bodyPr>
            <a:noAutofit/>
          </a:bodyPr>
          <a:lstStyle/>
          <a:p>
            <a:r>
              <a:rPr lang="en-US" dirty="0">
                <a:solidFill>
                  <a:schemeClr val="tx1"/>
                </a:solidFill>
              </a:rPr>
              <a:t>A representative portion or </a:t>
            </a:r>
            <a:r>
              <a:rPr lang="en-US" i="1" dirty="0">
                <a:solidFill>
                  <a:schemeClr val="tx1"/>
                </a:solidFill>
              </a:rPr>
              <a:t>subset</a:t>
            </a:r>
            <a:r>
              <a:rPr lang="en-US" dirty="0">
                <a:solidFill>
                  <a:schemeClr val="tx1"/>
                </a:solidFill>
              </a:rPr>
              <a:t> of a group of things—part of a population</a:t>
            </a:r>
          </a:p>
          <a:p>
            <a:pPr marL="342900" indent="-342900">
              <a:spcAft>
                <a:spcPts val="600"/>
              </a:spcAft>
              <a:buFont typeface="Arial" panose="020B0604020202020204" pitchFamily="34" charset="0"/>
              <a:buChar char="•"/>
            </a:pPr>
            <a:r>
              <a:rPr lang="en-US" dirty="0">
                <a:solidFill>
                  <a:schemeClr val="tx1"/>
                </a:solidFill>
              </a:rPr>
              <a:t>Example </a:t>
            </a:r>
            <a:r>
              <a:rPr lang="en-US" b="1" i="1" dirty="0">
                <a:solidFill>
                  <a:schemeClr val="tx1"/>
                </a:solidFill>
              </a:rPr>
              <a:t>population</a:t>
            </a:r>
            <a:r>
              <a:rPr lang="en-US" dirty="0">
                <a:solidFill>
                  <a:schemeClr val="tx1"/>
                </a:solidFill>
              </a:rPr>
              <a:t>: Babies born in the United States in 2015</a:t>
            </a:r>
          </a:p>
          <a:p>
            <a:pPr marL="342900" indent="-342900">
              <a:spcAft>
                <a:spcPts val="600"/>
              </a:spcAft>
              <a:buFont typeface="Arial" panose="020B0604020202020204" pitchFamily="34" charset="0"/>
              <a:buChar char="•"/>
            </a:pPr>
            <a:r>
              <a:rPr lang="en-US" dirty="0">
                <a:solidFill>
                  <a:schemeClr val="tx1"/>
                </a:solidFill>
              </a:rPr>
              <a:t>Example </a:t>
            </a:r>
            <a:r>
              <a:rPr lang="en-US" b="1" i="1" dirty="0">
                <a:solidFill>
                  <a:schemeClr val="tx1"/>
                </a:solidFill>
              </a:rPr>
              <a:t>sample</a:t>
            </a:r>
            <a:r>
              <a:rPr lang="en-US" dirty="0">
                <a:solidFill>
                  <a:schemeClr val="tx1"/>
                </a:solidFill>
              </a:rPr>
              <a:t>: A selection of those babies</a:t>
            </a:r>
          </a:p>
          <a:p>
            <a:pPr marL="342900" indent="-342900">
              <a:spcAft>
                <a:spcPts val="600"/>
              </a:spcAft>
              <a:buFont typeface="Arial" panose="020B0604020202020204" pitchFamily="34" charset="0"/>
              <a:buChar char="•"/>
            </a:pPr>
            <a:r>
              <a:rPr lang="en-US" b="1" i="1" dirty="0">
                <a:solidFill>
                  <a:schemeClr val="tx1"/>
                </a:solidFill>
              </a:rPr>
              <a:t>Paired</a:t>
            </a:r>
            <a:r>
              <a:rPr lang="en-US" dirty="0">
                <a:solidFill>
                  <a:schemeClr val="tx1"/>
                </a:solidFill>
              </a:rPr>
              <a:t> samples: Before-and-after studies, or matched on one or more characteristics </a:t>
            </a:r>
          </a:p>
        </p:txBody>
      </p:sp>
      <p:pic>
        <p:nvPicPr>
          <p:cNvPr id="12" name="Content Placeholder 11" descr="Picture showing a visual representation of selecting a random samples from the population" title="Random Selection "/>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069410" y="1576094"/>
            <a:ext cx="4445000" cy="3421062"/>
          </a:xfrm>
          <a:prstGeom prst="rect">
            <a:avLst/>
          </a:prstGeom>
        </p:spPr>
      </p:pic>
      <p:sp>
        <p:nvSpPr>
          <p:cNvPr id="6"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15</a:t>
            </a:fld>
            <a:endParaRPr lang="en-US" dirty="0"/>
          </a:p>
        </p:txBody>
      </p:sp>
    </p:spTree>
    <p:extLst>
      <p:ext uri="{BB962C8B-B14F-4D97-AF65-F5344CB8AC3E}">
        <p14:creationId xmlns:p14="http://schemas.microsoft.com/office/powerpoint/2010/main" val="1892080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Confidence Intervals</a:t>
            </a:r>
          </a:p>
        </p:txBody>
      </p:sp>
      <p:sp>
        <p:nvSpPr>
          <p:cNvPr id="3" name="Content Placeholder 2"/>
          <p:cNvSpPr>
            <a:spLocks noGrp="1"/>
          </p:cNvSpPr>
          <p:nvPr>
            <p:ph type="body" sz="quarter" idx="10"/>
          </p:nvPr>
        </p:nvSpPr>
        <p:spPr>
          <a:xfrm>
            <a:off x="384048" y="1600200"/>
            <a:ext cx="9293352" cy="2590800"/>
          </a:xfrm>
        </p:spPr>
        <p:txBody>
          <a:bodyPr/>
          <a:lstStyle/>
          <a:p>
            <a:pPr>
              <a:lnSpc>
                <a:spcPct val="110000"/>
              </a:lnSpc>
            </a:pPr>
            <a:r>
              <a:rPr lang="en-US" dirty="0"/>
              <a:t>How well does a sample approximate the entire population?</a:t>
            </a:r>
          </a:p>
          <a:p>
            <a:r>
              <a:rPr lang="en-US" dirty="0"/>
              <a:t>Often set at 95 percent</a:t>
            </a:r>
          </a:p>
          <a:p>
            <a:r>
              <a:rPr lang="en-US" dirty="0"/>
              <a:t>The resulting intervals would bracket the true population parameter in approximately 95 percent of the cases</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16</a:t>
            </a:fld>
            <a:endParaRPr lang="en-US" dirty="0"/>
          </a:p>
        </p:txBody>
      </p:sp>
    </p:spTree>
    <p:extLst>
      <p:ext uri="{BB962C8B-B14F-4D97-AF65-F5344CB8AC3E}">
        <p14:creationId xmlns:p14="http://schemas.microsoft.com/office/powerpoint/2010/main" val="1059402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Set</a:t>
            </a:r>
          </a:p>
        </p:txBody>
      </p:sp>
      <p:sp>
        <p:nvSpPr>
          <p:cNvPr id="7" name="Text Placeholder 6"/>
          <p:cNvSpPr>
            <a:spLocks noGrp="1"/>
          </p:cNvSpPr>
          <p:nvPr>
            <p:ph type="body" sz="quarter" idx="10"/>
          </p:nvPr>
        </p:nvSpPr>
        <p:spPr>
          <a:xfrm>
            <a:off x="5333206" y="4791076"/>
            <a:ext cx="2860802" cy="681037"/>
          </a:xfrm>
        </p:spPr>
        <p:txBody>
          <a:bodyPr/>
          <a:lstStyle/>
          <a:p>
            <a:pPr marL="0" indent="0">
              <a:buNone/>
            </a:pPr>
            <a:r>
              <a:rPr lang="en-US" sz="1600" dirty="0"/>
              <a:t>(Smith, 2016)</a:t>
            </a:r>
          </a:p>
        </p:txBody>
      </p:sp>
      <p:sp>
        <p:nvSpPr>
          <p:cNvPr id="3" name="Content Placeholder 2"/>
          <p:cNvSpPr>
            <a:spLocks noGrp="1"/>
          </p:cNvSpPr>
          <p:nvPr>
            <p:ph type="body" sz="quarter" idx="11"/>
          </p:nvPr>
        </p:nvSpPr>
        <p:spPr>
          <a:xfrm>
            <a:off x="384048" y="1600200"/>
            <a:ext cx="4721352" cy="509498"/>
          </a:xfrm>
        </p:spPr>
        <p:txBody>
          <a:bodyPr>
            <a:noAutofit/>
          </a:bodyPr>
          <a:lstStyle/>
          <a:p>
            <a:pPr>
              <a:lnSpc>
                <a:spcPct val="110000"/>
              </a:lnSpc>
            </a:pPr>
            <a:r>
              <a:rPr lang="en-US" dirty="0">
                <a:solidFill>
                  <a:schemeClr val="tx1"/>
                </a:solidFill>
              </a:rPr>
              <a:t>A </a:t>
            </a:r>
            <a:r>
              <a:rPr lang="en-US" i="1" dirty="0">
                <a:solidFill>
                  <a:schemeClr val="tx1"/>
                </a:solidFill>
              </a:rPr>
              <a:t>data set </a:t>
            </a:r>
            <a:r>
              <a:rPr lang="en-US" dirty="0">
                <a:solidFill>
                  <a:schemeClr val="tx1"/>
                </a:solidFill>
              </a:rPr>
              <a:t>is a collection of data for a specific purpose. For this presentation, for example, the data set is a collection of 500 records that consists of age, gender, state of residence, marital status, blood type, weight, eye color, and smoking status.</a:t>
            </a:r>
          </a:p>
        </p:txBody>
      </p:sp>
      <p:pic>
        <p:nvPicPr>
          <p:cNvPr id="8" name="Content Placeholder 7" descr="Table with sample data has columns titled Age, Gender, State, Marital, Blood Type, Eye Color, Smoke and Weight. " title="FIGURE SHOWING DATA SET"/>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333206" y="1752600"/>
            <a:ext cx="4445000" cy="2854325"/>
          </a:xfrm>
          <a:prstGeom prst="rect">
            <a:avLst/>
          </a:prstGeom>
          <a:effectLst>
            <a:outerShdw blurRad="50800" dist="38100" dir="2700000" algn="tl" rotWithShape="0">
              <a:prstClr val="black">
                <a:alpha val="40000"/>
              </a:prstClr>
            </a:outerShdw>
          </a:effectLst>
        </p:spPr>
      </p:pic>
      <p:sp>
        <p:nvSpPr>
          <p:cNvPr id="9"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17</a:t>
            </a:fld>
            <a:endParaRPr lang="en-US" dirty="0"/>
          </a:p>
        </p:txBody>
      </p:sp>
    </p:spTree>
    <p:extLst>
      <p:ext uri="{BB962C8B-B14F-4D97-AF65-F5344CB8AC3E}">
        <p14:creationId xmlns:p14="http://schemas.microsoft.com/office/powerpoint/2010/main" val="1948142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Descriptive Statistics</a:t>
            </a:r>
          </a:p>
        </p:txBody>
      </p:sp>
      <p:sp>
        <p:nvSpPr>
          <p:cNvPr id="6" name="Text Placeholder 5"/>
          <p:cNvSpPr>
            <a:spLocks noGrp="1"/>
          </p:cNvSpPr>
          <p:nvPr>
            <p:ph type="body" sz="quarter" idx="10"/>
          </p:nvPr>
        </p:nvSpPr>
        <p:spPr>
          <a:xfrm>
            <a:off x="6172200" y="6135739"/>
            <a:ext cx="3806952" cy="339383"/>
          </a:xfrm>
        </p:spPr>
        <p:txBody>
          <a:bodyPr/>
          <a:lstStyle/>
          <a:p>
            <a:pPr marL="0" indent="0">
              <a:buNone/>
            </a:pPr>
            <a:r>
              <a:rPr lang="en-US" sz="1600" dirty="0"/>
              <a:t>(Smith, 2016)</a:t>
            </a:r>
          </a:p>
        </p:txBody>
      </p:sp>
      <p:sp>
        <p:nvSpPr>
          <p:cNvPr id="3" name="Content Placeholder 2"/>
          <p:cNvSpPr>
            <a:spLocks noGrp="1"/>
          </p:cNvSpPr>
          <p:nvPr>
            <p:ph type="body" sz="quarter" idx="11"/>
          </p:nvPr>
        </p:nvSpPr>
        <p:spPr>
          <a:xfrm>
            <a:off x="384048" y="1600200"/>
            <a:ext cx="5559552" cy="4038600"/>
          </a:xfrm>
        </p:spPr>
        <p:txBody>
          <a:bodyPr>
            <a:noAutofit/>
          </a:bodyPr>
          <a:lstStyle/>
          <a:p>
            <a:pPr marL="342900" indent="-342900">
              <a:lnSpc>
                <a:spcPct val="110000"/>
              </a:lnSpc>
              <a:spcAft>
                <a:spcPts val="600"/>
              </a:spcAft>
              <a:buFont typeface="Arial" panose="020B0604020202020204" pitchFamily="34" charset="0"/>
              <a:buChar char="•"/>
            </a:pPr>
            <a:r>
              <a:rPr lang="en-US" dirty="0">
                <a:solidFill>
                  <a:schemeClr val="tx1"/>
                </a:solidFill>
              </a:rPr>
              <a:t>Basic overview of the data</a:t>
            </a:r>
          </a:p>
          <a:p>
            <a:pPr marL="342900" indent="-342900">
              <a:lnSpc>
                <a:spcPct val="110000"/>
              </a:lnSpc>
              <a:spcAft>
                <a:spcPts val="600"/>
              </a:spcAft>
              <a:buFont typeface="Arial" panose="020B0604020202020204" pitchFamily="34" charset="0"/>
              <a:buChar char="•"/>
            </a:pPr>
            <a:r>
              <a:rPr lang="en-US" dirty="0">
                <a:solidFill>
                  <a:schemeClr val="tx1"/>
                </a:solidFill>
              </a:rPr>
              <a:t>Excel: </a:t>
            </a:r>
            <a:r>
              <a:rPr lang="en-US" i="1" dirty="0">
                <a:solidFill>
                  <a:schemeClr val="tx1"/>
                </a:solidFill>
              </a:rPr>
              <a:t>Data </a:t>
            </a:r>
            <a:r>
              <a:rPr lang="en-US" i="1" dirty="0">
                <a:solidFill>
                  <a:schemeClr val="tx1"/>
                </a:solidFill>
                <a:sym typeface="Wingdings"/>
              </a:rPr>
              <a:t> Data Analysis  Descriptive Statistics</a:t>
            </a:r>
            <a:endParaRPr lang="en-US" i="1" dirty="0">
              <a:solidFill>
                <a:schemeClr val="tx1"/>
              </a:solidFill>
            </a:endParaRPr>
          </a:p>
          <a:p>
            <a:pPr marL="342900" indent="-342900">
              <a:lnSpc>
                <a:spcPct val="110000"/>
              </a:lnSpc>
              <a:spcAft>
                <a:spcPts val="600"/>
              </a:spcAft>
              <a:buFont typeface="Arial" panose="020B0604020202020204" pitchFamily="34" charset="0"/>
              <a:buChar char="•"/>
            </a:pPr>
            <a:r>
              <a:rPr lang="en-US" dirty="0">
                <a:solidFill>
                  <a:schemeClr val="tx1"/>
                </a:solidFill>
              </a:rPr>
              <a:t>Should be among the first analyses done on a set of data</a:t>
            </a:r>
          </a:p>
          <a:p>
            <a:pPr marL="342900" indent="-342900">
              <a:lnSpc>
                <a:spcPct val="110000"/>
              </a:lnSpc>
              <a:spcAft>
                <a:spcPts val="600"/>
              </a:spcAft>
              <a:buFont typeface="Arial" panose="020B0604020202020204" pitchFamily="34" charset="0"/>
              <a:buChar char="•"/>
            </a:pPr>
            <a:r>
              <a:rPr lang="en-US" dirty="0">
                <a:solidFill>
                  <a:schemeClr val="tx1"/>
                </a:solidFill>
              </a:rPr>
              <a:t>Can  identify some errors</a:t>
            </a:r>
          </a:p>
          <a:p>
            <a:pPr marL="342900" indent="-342900">
              <a:lnSpc>
                <a:spcPct val="110000"/>
              </a:lnSpc>
              <a:spcAft>
                <a:spcPts val="600"/>
              </a:spcAft>
              <a:buFont typeface="Arial" panose="020B0604020202020204" pitchFamily="34" charset="0"/>
              <a:buChar char="•"/>
            </a:pPr>
            <a:r>
              <a:rPr lang="en-US" dirty="0">
                <a:solidFill>
                  <a:schemeClr val="tx1"/>
                </a:solidFill>
              </a:rPr>
              <a:t>Mean (average), number of records (count), range of values, maximum and minimum values</a:t>
            </a:r>
          </a:p>
        </p:txBody>
      </p:sp>
      <p:pic>
        <p:nvPicPr>
          <p:cNvPr id="7" name="Content Placeholder 6" descr="Patient Weights  table lists Mean, Standard Error, Median, Mode, Standard Deviation, Sample Variance, Kurtosis, Skewness, Range, Minimum, Maximum, Sum, Count, and Confidence Level (95.0%)" title="Figure illustrating descriptive statistics"/>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6172200" y="1617562"/>
            <a:ext cx="3244850" cy="4406900"/>
          </a:xfrm>
          <a:prstGeom prst="rect">
            <a:avLst/>
          </a:prstGeom>
          <a:effectLst>
            <a:outerShdw blurRad="50800" dist="38100" dir="2700000" algn="tl" rotWithShape="0">
              <a:prstClr val="black">
                <a:alpha val="40000"/>
              </a:prstClr>
            </a:outerShdw>
          </a:effectLst>
        </p:spPr>
      </p:pic>
      <p:sp>
        <p:nvSpPr>
          <p:cNvPr id="8"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18</a:t>
            </a:fld>
            <a:endParaRPr lang="en-US" dirty="0"/>
          </a:p>
        </p:txBody>
      </p:sp>
    </p:spTree>
    <p:extLst>
      <p:ext uri="{BB962C8B-B14F-4D97-AF65-F5344CB8AC3E}">
        <p14:creationId xmlns:p14="http://schemas.microsoft.com/office/powerpoint/2010/main" val="19510783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Correlation and Causation</a:t>
            </a: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spcAft>
                <a:spcPts val="600"/>
              </a:spcAft>
            </a:pPr>
            <a:r>
              <a:rPr lang="en-US" dirty="0"/>
              <a:t>Correlation: Relationship between two things</a:t>
            </a:r>
          </a:p>
          <a:p>
            <a:pPr>
              <a:lnSpc>
                <a:spcPct val="110000"/>
              </a:lnSpc>
              <a:spcAft>
                <a:spcPts val="600"/>
              </a:spcAft>
            </a:pPr>
            <a:r>
              <a:rPr lang="en-US" dirty="0"/>
              <a:t>Causation: One causes another</a:t>
            </a:r>
          </a:p>
          <a:p>
            <a:pPr>
              <a:lnSpc>
                <a:spcPct val="110000"/>
              </a:lnSpc>
              <a:spcAft>
                <a:spcPts val="600"/>
              </a:spcAft>
            </a:pPr>
            <a:endParaRPr lang="en-US" dirty="0"/>
          </a:p>
          <a:p>
            <a:pPr marL="0" indent="0" algn="l">
              <a:lnSpc>
                <a:spcPct val="110000"/>
              </a:lnSpc>
              <a:buNone/>
            </a:pPr>
            <a:r>
              <a:rPr lang="en-US" b="1" dirty="0"/>
              <a:t>Correlation does not equal causation.</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19</a:t>
            </a:fld>
            <a:endParaRPr lang="en-US" dirty="0"/>
          </a:p>
        </p:txBody>
      </p:sp>
    </p:spTree>
    <p:extLst>
      <p:ext uri="{BB962C8B-B14F-4D97-AF65-F5344CB8AC3E}">
        <p14:creationId xmlns:p14="http://schemas.microsoft.com/office/powerpoint/2010/main" val="2093909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826752" cy="545110"/>
          </a:xfrm>
        </p:spPr>
        <p:txBody>
          <a:bodyPr/>
          <a:lstStyle/>
          <a:p>
            <a:r>
              <a:rPr lang="en-US" sz="3600" dirty="0"/>
              <a:t>Introduction to Healthcare Data Analytics</a:t>
            </a:r>
            <a:br>
              <a:rPr lang="en-US" dirty="0"/>
            </a:br>
            <a:r>
              <a:rPr lang="en-US" sz="2400" dirty="0">
                <a:solidFill>
                  <a:srgbClr val="1E1860"/>
                </a:solidFill>
              </a:rPr>
              <a:t>Learning Objectives—Lecture B</a:t>
            </a:r>
          </a:p>
        </p:txBody>
      </p:sp>
      <p:sp>
        <p:nvSpPr>
          <p:cNvPr id="3" name="Content Placeholder 2"/>
          <p:cNvSpPr>
            <a:spLocks noGrp="1"/>
          </p:cNvSpPr>
          <p:nvPr>
            <p:ph type="body" sz="quarter" idx="10"/>
          </p:nvPr>
        </p:nvSpPr>
        <p:spPr>
          <a:xfrm>
            <a:off x="384047" y="2286000"/>
            <a:ext cx="9113965" cy="2590800"/>
          </a:xfrm>
        </p:spPr>
        <p:txBody>
          <a:bodyPr>
            <a:noAutofit/>
          </a:bodyPr>
          <a:lstStyle/>
          <a:p>
            <a:pPr>
              <a:lnSpc>
                <a:spcPct val="110000"/>
              </a:lnSpc>
              <a:spcAft>
                <a:spcPts val="1200"/>
              </a:spcAft>
            </a:pPr>
            <a:r>
              <a:rPr lang="en-US" dirty="0"/>
              <a:t>Categorize data into the different types </a:t>
            </a:r>
          </a:p>
          <a:p>
            <a:pPr>
              <a:lnSpc>
                <a:spcPct val="110000"/>
              </a:lnSpc>
              <a:spcAft>
                <a:spcPts val="1200"/>
              </a:spcAft>
            </a:pPr>
            <a:r>
              <a:rPr lang="en-US" dirty="0"/>
              <a:t>Define or apply common terms used in data analysis, such as sample, paired, histogram, population, correlation vs. causation, and descriptive </a:t>
            </a:r>
          </a:p>
          <a:p>
            <a:pPr>
              <a:lnSpc>
                <a:spcPct val="110000"/>
              </a:lnSpc>
              <a:spcAft>
                <a:spcPts val="1200"/>
              </a:spcAft>
            </a:pPr>
            <a:r>
              <a:rPr lang="en-US" dirty="0"/>
              <a:t>Determine whether data fits the definition of Big Data</a:t>
            </a:r>
          </a:p>
          <a:p>
            <a:pPr>
              <a:lnSpc>
                <a:spcPct val="110000"/>
              </a:lnSpc>
              <a:spcAft>
                <a:spcPts val="1200"/>
              </a:spcAft>
            </a:pPr>
            <a:r>
              <a:rPr lang="en-US" dirty="0"/>
              <a:t>Summarize the challenges faced when working with </a:t>
            </a:r>
            <a:br>
              <a:rPr lang="en-US" dirty="0"/>
            </a:br>
            <a:r>
              <a:rPr lang="en-US" dirty="0"/>
              <a:t>Big Data</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a:t>
            </a:fld>
            <a:endParaRPr lang="en-US" dirty="0"/>
          </a:p>
        </p:txBody>
      </p:sp>
    </p:spTree>
    <p:extLst>
      <p:ext uri="{BB962C8B-B14F-4D97-AF65-F5344CB8AC3E}">
        <p14:creationId xmlns:p14="http://schemas.microsoft.com/office/powerpoint/2010/main" val="1425630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noAutofit/>
          </a:bodyPr>
          <a:lstStyle/>
          <a:p>
            <a:r>
              <a:rPr lang="en-US" dirty="0"/>
              <a:t>The Potential of Big Data in Healthcare</a:t>
            </a:r>
          </a:p>
        </p:txBody>
      </p:sp>
      <p:sp>
        <p:nvSpPr>
          <p:cNvPr id="3" name="Content Placeholder 2"/>
          <p:cNvSpPr>
            <a:spLocks noGrp="1"/>
          </p:cNvSpPr>
          <p:nvPr>
            <p:ph type="body" sz="quarter" idx="10"/>
          </p:nvPr>
        </p:nvSpPr>
        <p:spPr>
          <a:xfrm>
            <a:off x="384048" y="1600200"/>
            <a:ext cx="8988552" cy="2590800"/>
          </a:xfrm>
        </p:spPr>
        <p:txBody>
          <a:bodyPr>
            <a:noAutofit/>
          </a:bodyPr>
          <a:lstStyle/>
          <a:p>
            <a:pPr>
              <a:lnSpc>
                <a:spcPct val="110000"/>
              </a:lnSpc>
              <a:spcAft>
                <a:spcPts val="1200"/>
              </a:spcAft>
            </a:pPr>
            <a:r>
              <a:rPr lang="en-US" dirty="0"/>
              <a:t>Expand capacity to generate new knowledge </a:t>
            </a:r>
          </a:p>
          <a:p>
            <a:pPr lvl="1">
              <a:lnSpc>
                <a:spcPct val="110000"/>
              </a:lnSpc>
              <a:spcAft>
                <a:spcPts val="1200"/>
              </a:spcAft>
            </a:pPr>
            <a:r>
              <a:rPr lang="en-US" dirty="0"/>
              <a:t>The effectiveness of treatments (Schneeweiss, 2014)</a:t>
            </a:r>
          </a:p>
          <a:p>
            <a:pPr lvl="1">
              <a:lnSpc>
                <a:spcPct val="110000"/>
              </a:lnSpc>
              <a:spcAft>
                <a:spcPts val="1200"/>
              </a:spcAft>
            </a:pPr>
            <a:r>
              <a:rPr lang="en-US" dirty="0"/>
              <a:t>The prediction of outcomes (Schneeweiss, 2014)</a:t>
            </a:r>
          </a:p>
          <a:p>
            <a:pPr>
              <a:lnSpc>
                <a:spcPct val="110000"/>
              </a:lnSpc>
              <a:spcAft>
                <a:spcPts val="1200"/>
              </a:spcAft>
            </a:pPr>
            <a:r>
              <a:rPr lang="en-US" dirty="0"/>
              <a:t>Knowledge dissemination</a:t>
            </a:r>
          </a:p>
          <a:p>
            <a:pPr>
              <a:lnSpc>
                <a:spcPct val="110000"/>
              </a:lnSpc>
              <a:spcAft>
                <a:spcPts val="1200"/>
              </a:spcAft>
            </a:pPr>
            <a:r>
              <a:rPr lang="en-US" dirty="0"/>
              <a:t>Using analytics to combine electronic health records and genomic data to translate personalized medicine to clinical practice</a:t>
            </a:r>
          </a:p>
          <a:p>
            <a:pPr>
              <a:lnSpc>
                <a:spcPct val="110000"/>
              </a:lnSpc>
              <a:spcAft>
                <a:spcPts val="1200"/>
              </a:spcAft>
            </a:pPr>
            <a:r>
              <a:rPr lang="en-US" dirty="0"/>
              <a:t>Deliver information directly to patients and increase patient participation in their healthcare</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20</a:t>
            </a:fld>
            <a:endParaRPr lang="en-US" dirty="0"/>
          </a:p>
        </p:txBody>
      </p:sp>
    </p:spTree>
    <p:extLst>
      <p:ext uri="{BB962C8B-B14F-4D97-AF65-F5344CB8AC3E}">
        <p14:creationId xmlns:p14="http://schemas.microsoft.com/office/powerpoint/2010/main" val="3611430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What Are Big Data?</a:t>
            </a:r>
          </a:p>
        </p:txBody>
      </p:sp>
      <p:sp>
        <p:nvSpPr>
          <p:cNvPr id="3" name="Content Placeholder 2"/>
          <p:cNvSpPr>
            <a:spLocks noGrp="1"/>
          </p:cNvSpPr>
          <p:nvPr>
            <p:ph type="body" sz="quarter" idx="10"/>
          </p:nvPr>
        </p:nvSpPr>
        <p:spPr>
          <a:xfrm>
            <a:off x="384048" y="1600200"/>
            <a:ext cx="8305800" cy="5791200"/>
          </a:xfrm>
        </p:spPr>
        <p:txBody>
          <a:bodyPr>
            <a:noAutofit/>
          </a:bodyPr>
          <a:lstStyle/>
          <a:p>
            <a:pPr>
              <a:lnSpc>
                <a:spcPct val="110000"/>
              </a:lnSpc>
            </a:pPr>
            <a:r>
              <a:rPr lang="en-US" dirty="0"/>
              <a:t>Characteristics of big data:</a:t>
            </a:r>
          </a:p>
          <a:p>
            <a:pPr lvl="1">
              <a:lnSpc>
                <a:spcPct val="110000"/>
              </a:lnSpc>
            </a:pPr>
            <a:r>
              <a:rPr lang="en-US" b="1" i="1" dirty="0"/>
              <a:t>Volume</a:t>
            </a:r>
            <a:r>
              <a:rPr lang="en-US" dirty="0"/>
              <a:t> (i.e., the size of the dataset)</a:t>
            </a:r>
          </a:p>
          <a:p>
            <a:pPr lvl="1">
              <a:lnSpc>
                <a:spcPct val="110000"/>
              </a:lnSpc>
            </a:pPr>
            <a:r>
              <a:rPr lang="en-US" b="1" i="1" dirty="0"/>
              <a:t>Variety</a:t>
            </a:r>
            <a:r>
              <a:rPr lang="en-US" dirty="0"/>
              <a:t> (i.e., data from multiple repositories, domains, or types)</a:t>
            </a:r>
          </a:p>
          <a:p>
            <a:pPr lvl="1">
              <a:lnSpc>
                <a:spcPct val="110000"/>
              </a:lnSpc>
            </a:pPr>
            <a:r>
              <a:rPr lang="en-US" b="1" i="1" dirty="0"/>
              <a:t>Velocity</a:t>
            </a:r>
            <a:r>
              <a:rPr lang="en-US" dirty="0"/>
              <a:t> (i.e., rate of flow)</a:t>
            </a:r>
          </a:p>
          <a:p>
            <a:pPr lvl="1">
              <a:lnSpc>
                <a:spcPct val="110000"/>
              </a:lnSpc>
            </a:pPr>
            <a:r>
              <a:rPr lang="en-US" b="1" i="1" dirty="0"/>
              <a:t>Variability</a:t>
            </a:r>
            <a:r>
              <a:rPr lang="en-US" dirty="0"/>
              <a:t> (i.e., the change in other characteristics)</a:t>
            </a:r>
          </a:p>
          <a:p>
            <a:pPr>
              <a:lnSpc>
                <a:spcPct val="110000"/>
              </a:lnSpc>
            </a:pPr>
            <a:r>
              <a:rPr lang="en-US" dirty="0"/>
              <a:t>Traditional data architectures (such as typical relational databases) cannot handle this type of data</a:t>
            </a:r>
          </a:p>
          <a:p>
            <a:pPr>
              <a:lnSpc>
                <a:spcPct val="110000"/>
              </a:lnSpc>
            </a:pPr>
            <a:r>
              <a:rPr lang="en-US" dirty="0"/>
              <a:t>New architectures are required</a:t>
            </a:r>
          </a:p>
          <a:p>
            <a:pPr marL="0" indent="0">
              <a:lnSpc>
                <a:spcPct val="110000"/>
              </a:lnSpc>
              <a:buNone/>
            </a:pPr>
            <a:r>
              <a:rPr lang="en-US" sz="1600" dirty="0"/>
              <a:t>(National Institute of Standards and Technology, 2015)</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21</a:t>
            </a:fld>
            <a:endParaRPr lang="en-US" dirty="0"/>
          </a:p>
        </p:txBody>
      </p:sp>
    </p:spTree>
    <p:extLst>
      <p:ext uri="{BB962C8B-B14F-4D97-AF65-F5344CB8AC3E}">
        <p14:creationId xmlns:p14="http://schemas.microsoft.com/office/powerpoint/2010/main" val="355762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a:t>
            </a:r>
            <a:endParaRPr lang="en-US" b="1" dirty="0">
              <a:solidFill>
                <a:srgbClr val="FF0000"/>
              </a:solidFill>
            </a:endParaRP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spcAft>
                <a:spcPts val="1200"/>
              </a:spcAft>
            </a:pPr>
            <a:r>
              <a:rPr lang="en-US" dirty="0"/>
              <a:t>Hadoop</a:t>
            </a:r>
          </a:p>
          <a:p>
            <a:pPr lvl="1">
              <a:lnSpc>
                <a:spcPct val="110000"/>
              </a:lnSpc>
              <a:spcAft>
                <a:spcPts val="1200"/>
              </a:spcAft>
            </a:pPr>
            <a:r>
              <a:rPr lang="en-US" dirty="0"/>
              <a:t>Runs on clusters of hardware</a:t>
            </a:r>
          </a:p>
          <a:p>
            <a:pPr>
              <a:lnSpc>
                <a:spcPct val="110000"/>
              </a:lnSpc>
              <a:spcAft>
                <a:spcPts val="1200"/>
              </a:spcAft>
            </a:pPr>
            <a:r>
              <a:rPr lang="en-US" dirty="0"/>
              <a:t>MongoDB</a:t>
            </a:r>
          </a:p>
          <a:p>
            <a:pPr lvl="1">
              <a:lnSpc>
                <a:spcPct val="110000"/>
              </a:lnSpc>
              <a:spcAft>
                <a:spcPts val="1200"/>
              </a:spcAft>
            </a:pPr>
            <a:r>
              <a:rPr lang="en-US" dirty="0"/>
              <a:t>Stores data using documents with fields</a:t>
            </a:r>
          </a:p>
          <a:p>
            <a:pPr>
              <a:lnSpc>
                <a:spcPct val="110000"/>
              </a:lnSpc>
              <a:spcAft>
                <a:spcPts val="1200"/>
              </a:spcAft>
            </a:pPr>
            <a:r>
              <a:rPr lang="en-US" dirty="0"/>
              <a:t>NoSQL utilities</a:t>
            </a:r>
          </a:p>
          <a:p>
            <a:pPr marL="0" indent="0">
              <a:lnSpc>
                <a:spcPct val="110000"/>
              </a:lnSpc>
              <a:spcAft>
                <a:spcPts val="1200"/>
              </a:spcAft>
              <a:buNone/>
            </a:pPr>
            <a:r>
              <a:rPr lang="en-US" sz="1320" b="1" dirty="0"/>
              <a:t> </a:t>
            </a:r>
            <a:r>
              <a:rPr lang="en-US" sz="1600" dirty="0"/>
              <a:t>(Sas.com, 2016)</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22</a:t>
            </a:fld>
            <a:endParaRPr lang="en-US" dirty="0"/>
          </a:p>
        </p:txBody>
      </p:sp>
    </p:spTree>
    <p:extLst>
      <p:ext uri="{BB962C8B-B14F-4D97-AF65-F5344CB8AC3E}">
        <p14:creationId xmlns:p14="http://schemas.microsoft.com/office/powerpoint/2010/main" val="38058263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8674100" cy="545110"/>
          </a:xfrm>
        </p:spPr>
        <p:txBody>
          <a:bodyPr>
            <a:normAutofit fontScale="90000"/>
          </a:bodyPr>
          <a:lstStyle/>
          <a:p>
            <a:r>
              <a:rPr lang="en-US" sz="4000" dirty="0"/>
              <a:t>Requirements</a:t>
            </a:r>
            <a:r>
              <a:rPr lang="en-US" dirty="0"/>
              <a:t> for Analytics for Learning Systems</a:t>
            </a:r>
          </a:p>
        </p:txBody>
      </p:sp>
      <p:sp>
        <p:nvSpPr>
          <p:cNvPr id="3" name="Content Placeholder 2"/>
          <p:cNvSpPr>
            <a:spLocks noGrp="1"/>
          </p:cNvSpPr>
          <p:nvPr>
            <p:ph type="body" sz="quarter" idx="10"/>
          </p:nvPr>
        </p:nvSpPr>
        <p:spPr>
          <a:xfrm>
            <a:off x="384048" y="1600200"/>
            <a:ext cx="9217152" cy="2590800"/>
          </a:xfrm>
        </p:spPr>
        <p:txBody>
          <a:bodyPr>
            <a:noAutofit/>
          </a:bodyPr>
          <a:lstStyle/>
          <a:p>
            <a:pPr>
              <a:lnSpc>
                <a:spcPct val="110000"/>
              </a:lnSpc>
              <a:spcAft>
                <a:spcPts val="1200"/>
              </a:spcAft>
            </a:pPr>
            <a:r>
              <a:rPr lang="en-US" dirty="0"/>
              <a:t>A way to ensure that patient groups being compared are truly similar</a:t>
            </a:r>
          </a:p>
          <a:p>
            <a:pPr>
              <a:lnSpc>
                <a:spcPct val="110000"/>
              </a:lnSpc>
              <a:spcAft>
                <a:spcPts val="1200"/>
              </a:spcAft>
            </a:pPr>
            <a:r>
              <a:rPr lang="en-US" dirty="0"/>
              <a:t>Automated tools for analysis</a:t>
            </a:r>
          </a:p>
          <a:p>
            <a:pPr>
              <a:lnSpc>
                <a:spcPct val="110000"/>
              </a:lnSpc>
              <a:spcAft>
                <a:spcPts val="1200"/>
              </a:spcAft>
            </a:pPr>
            <a:r>
              <a:rPr lang="en-US" dirty="0"/>
              <a:t>Ability to rapidly run automated tools against new data</a:t>
            </a:r>
          </a:p>
          <a:p>
            <a:pPr>
              <a:lnSpc>
                <a:spcPct val="110000"/>
              </a:lnSpc>
              <a:spcAft>
                <a:spcPts val="1200"/>
              </a:spcAft>
            </a:pPr>
            <a:r>
              <a:rPr lang="en-US" dirty="0"/>
              <a:t>Software that can be used with little training and helps prevent errors in interpretation</a:t>
            </a:r>
          </a:p>
          <a:p>
            <a:pPr>
              <a:lnSpc>
                <a:spcPct val="110000"/>
              </a:lnSpc>
              <a:spcAft>
                <a:spcPts val="1200"/>
              </a:spcAft>
            </a:pPr>
            <a:r>
              <a:rPr lang="en-US" dirty="0"/>
              <a:t>Easily understood results</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23</a:t>
            </a:fld>
            <a:endParaRPr lang="en-US" dirty="0"/>
          </a:p>
        </p:txBody>
      </p:sp>
    </p:spTree>
    <p:extLst>
      <p:ext uri="{BB962C8B-B14F-4D97-AF65-F5344CB8AC3E}">
        <p14:creationId xmlns:p14="http://schemas.microsoft.com/office/powerpoint/2010/main" val="3593630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Challenges Facing Biomedical Big Data</a:t>
            </a: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pPr>
            <a:r>
              <a:rPr lang="en-US" dirty="0"/>
              <a:t>Amount of information</a:t>
            </a:r>
          </a:p>
          <a:p>
            <a:pPr>
              <a:lnSpc>
                <a:spcPct val="110000"/>
              </a:lnSpc>
            </a:pPr>
            <a:r>
              <a:rPr lang="en-US" dirty="0"/>
              <a:t>Lack of organization </a:t>
            </a:r>
          </a:p>
          <a:p>
            <a:pPr>
              <a:lnSpc>
                <a:spcPct val="110000"/>
              </a:lnSpc>
            </a:pPr>
            <a:r>
              <a:rPr lang="en-US" dirty="0"/>
              <a:t>Lack of access to data and tools</a:t>
            </a:r>
          </a:p>
          <a:p>
            <a:pPr>
              <a:lnSpc>
                <a:spcPct val="110000"/>
              </a:lnSpc>
            </a:pPr>
            <a:r>
              <a:rPr lang="en-US" dirty="0"/>
              <a:t>Insufficient training in data science methods</a:t>
            </a:r>
          </a:p>
          <a:p>
            <a:pPr marL="0" indent="0">
              <a:lnSpc>
                <a:spcPct val="110000"/>
              </a:lnSpc>
              <a:buNone/>
            </a:pPr>
            <a:r>
              <a:rPr lang="en-US" sz="1600" dirty="0"/>
              <a:t>(National Institutes of Health, 2015)</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24</a:t>
            </a:fld>
            <a:endParaRPr lang="en-US" dirty="0"/>
          </a:p>
        </p:txBody>
      </p:sp>
    </p:spTree>
    <p:extLst>
      <p:ext uri="{BB962C8B-B14F-4D97-AF65-F5344CB8AC3E}">
        <p14:creationId xmlns:p14="http://schemas.microsoft.com/office/powerpoint/2010/main" val="505996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lstStyle/>
          <a:p>
            <a:r>
              <a:rPr lang="en-US" dirty="0"/>
              <a:t>Introduction to Healthcare Data Analytics</a:t>
            </a:r>
            <a:br>
              <a:rPr lang="en-US" dirty="0"/>
            </a:br>
            <a:r>
              <a:rPr lang="en-US" sz="2400" dirty="0">
                <a:solidFill>
                  <a:srgbClr val="1E1860"/>
                </a:solidFill>
              </a:rPr>
              <a:t>Summary—Lecture B</a:t>
            </a:r>
          </a:p>
        </p:txBody>
      </p:sp>
      <p:sp>
        <p:nvSpPr>
          <p:cNvPr id="6" name="Text Placeholder 5"/>
          <p:cNvSpPr>
            <a:spLocks noGrp="1"/>
          </p:cNvSpPr>
          <p:nvPr>
            <p:ph type="body" sz="quarter" idx="10"/>
          </p:nvPr>
        </p:nvSpPr>
        <p:spPr/>
        <p:txBody>
          <a:bodyPr/>
          <a:lstStyle/>
          <a:p>
            <a:pPr>
              <a:lnSpc>
                <a:spcPct val="110000"/>
              </a:lnSpc>
              <a:spcAft>
                <a:spcPts val="1200"/>
              </a:spcAft>
            </a:pPr>
            <a:r>
              <a:rPr lang="en-US" dirty="0"/>
              <a:t>Data come in many forms, and those forms determine what </a:t>
            </a:r>
            <a:r>
              <a:rPr lang="en-US" i="1" dirty="0"/>
              <a:t>can</a:t>
            </a:r>
            <a:r>
              <a:rPr lang="en-US" dirty="0"/>
              <a:t> or </a:t>
            </a:r>
            <a:r>
              <a:rPr lang="en-US" i="1" dirty="0"/>
              <a:t>cannot</a:t>
            </a:r>
            <a:r>
              <a:rPr lang="en-US" dirty="0"/>
              <a:t> be done with the data.</a:t>
            </a:r>
          </a:p>
          <a:p>
            <a:pPr>
              <a:lnSpc>
                <a:spcPct val="110000"/>
              </a:lnSpc>
              <a:spcAft>
                <a:spcPts val="1200"/>
              </a:spcAft>
            </a:pPr>
            <a:r>
              <a:rPr lang="en-US" dirty="0"/>
              <a:t>Big Data have the potential to advance healthcare.</a:t>
            </a:r>
          </a:p>
          <a:p>
            <a:pPr>
              <a:lnSpc>
                <a:spcPct val="110000"/>
              </a:lnSpc>
              <a:spcAft>
                <a:spcPts val="1200"/>
              </a:spcAft>
            </a:pPr>
            <a:r>
              <a:rPr lang="en-US" dirty="0"/>
              <a:t>Analysis of Big Data requires tools like Hadoop and MongoDB.</a:t>
            </a:r>
          </a:p>
          <a:p>
            <a:pPr>
              <a:lnSpc>
                <a:spcPct val="110000"/>
              </a:lnSpc>
              <a:spcAft>
                <a:spcPts val="1200"/>
              </a:spcAft>
            </a:pPr>
            <a:r>
              <a:rPr lang="en-US" dirty="0"/>
              <a:t>However, biomedical Big Data face many challenges.</a:t>
            </a:r>
          </a:p>
        </p:txBody>
      </p:sp>
      <p:sp>
        <p:nvSpPr>
          <p:cNvPr id="5" name="Slide Number Placeholder 4"/>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25</a:t>
            </a:fld>
            <a:endParaRPr lang="en-US" dirty="0"/>
          </a:p>
        </p:txBody>
      </p:sp>
    </p:spTree>
    <p:extLst>
      <p:ext uri="{BB962C8B-B14F-4D97-AF65-F5344CB8AC3E}">
        <p14:creationId xmlns:p14="http://schemas.microsoft.com/office/powerpoint/2010/main" val="476493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pPr>
              <a:lnSpc>
                <a:spcPct val="110000"/>
              </a:lnSpc>
              <a:spcAft>
                <a:spcPts val="1200"/>
              </a:spcAft>
            </a:pPr>
            <a:r>
              <a:rPr lang="en-US" dirty="0"/>
              <a:t>Analytics is the en</a:t>
            </a:r>
            <a:r>
              <a:rPr lang="en-US" altLang="en-US" dirty="0"/>
              <a:t>tire process of data collection, extraction, transformation, analysis, interpretation, and reporting.</a:t>
            </a:r>
          </a:p>
          <a:p>
            <a:pPr>
              <a:lnSpc>
                <a:spcPct val="110000"/>
              </a:lnSpc>
              <a:spcAft>
                <a:spcPts val="1200"/>
              </a:spcAft>
            </a:pPr>
            <a:r>
              <a:rPr lang="en-US" dirty="0"/>
              <a:t>There are different types of data which determine what </a:t>
            </a:r>
            <a:r>
              <a:rPr lang="en-US" i="1" dirty="0"/>
              <a:t>can</a:t>
            </a:r>
            <a:r>
              <a:rPr lang="en-US" dirty="0"/>
              <a:t> or </a:t>
            </a:r>
            <a:r>
              <a:rPr lang="en-US" i="1" dirty="0"/>
              <a:t>cannot</a:t>
            </a:r>
            <a:r>
              <a:rPr lang="en-US" dirty="0"/>
              <a:t> be done with the data.</a:t>
            </a:r>
          </a:p>
          <a:p>
            <a:pPr lvl="0">
              <a:lnSpc>
                <a:spcPct val="110000"/>
              </a:lnSpc>
              <a:spcAft>
                <a:spcPts val="1200"/>
              </a:spcAft>
            </a:pPr>
            <a:r>
              <a:rPr lang="en-US" dirty="0"/>
              <a:t>There are various technologies or tools for working with different data types.</a:t>
            </a:r>
          </a:p>
          <a:p>
            <a:pPr lvl="0">
              <a:lnSpc>
                <a:spcPct val="110000"/>
              </a:lnSpc>
              <a:spcAft>
                <a:spcPts val="1200"/>
              </a:spcAft>
            </a:pPr>
            <a:r>
              <a:rPr lang="en-US" dirty="0"/>
              <a:t>Various challenges are faced when working with Big Data.</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26</a:t>
            </a:fld>
            <a:endParaRPr lang="en-US" dirty="0"/>
          </a:p>
        </p:txBody>
      </p:sp>
      <p:sp>
        <p:nvSpPr>
          <p:cNvPr id="6" name="Title 1"/>
          <p:cNvSpPr>
            <a:spLocks noGrp="1"/>
          </p:cNvSpPr>
          <p:nvPr>
            <p:ph type="title"/>
          </p:nvPr>
        </p:nvSpPr>
        <p:spPr>
          <a:xfrm>
            <a:off x="384048" y="621792"/>
            <a:ext cx="9674352" cy="545110"/>
          </a:xfrm>
        </p:spPr>
        <p:txBody>
          <a:bodyPr/>
          <a:lstStyle/>
          <a:p>
            <a:r>
              <a:rPr lang="en-US" dirty="0"/>
              <a:t>Introduction to Healthcare Data Analytics</a:t>
            </a:r>
            <a:br>
              <a:rPr lang="en-US" dirty="0"/>
            </a:br>
            <a:r>
              <a:rPr lang="en-US" sz="2400" dirty="0">
                <a:solidFill>
                  <a:srgbClr val="1E1860"/>
                </a:solidFill>
              </a:rPr>
              <a:t>Summary—Lecture B</a:t>
            </a:r>
          </a:p>
        </p:txBody>
      </p:sp>
    </p:spTree>
    <p:extLst>
      <p:ext uri="{BB962C8B-B14F-4D97-AF65-F5344CB8AC3E}">
        <p14:creationId xmlns:p14="http://schemas.microsoft.com/office/powerpoint/2010/main" val="32387486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826752" cy="545110"/>
          </a:xfrm>
        </p:spPr>
        <p:txBody>
          <a:bodyPr/>
          <a:lstStyle/>
          <a:p>
            <a:r>
              <a:rPr lang="en-US" dirty="0"/>
              <a:t>Introduction to Healthcare Data Analytics</a:t>
            </a:r>
            <a:br>
              <a:rPr lang="en-US" dirty="0"/>
            </a:br>
            <a:r>
              <a:rPr lang="en-US" sz="2400" dirty="0">
                <a:solidFill>
                  <a:srgbClr val="1E1860"/>
                </a:solidFill>
              </a:rPr>
              <a:t>References—Lecture B</a:t>
            </a:r>
          </a:p>
        </p:txBody>
      </p:sp>
      <p:sp>
        <p:nvSpPr>
          <p:cNvPr id="3" name="Text Placeholder 2"/>
          <p:cNvSpPr>
            <a:spLocks noGrp="1"/>
          </p:cNvSpPr>
          <p:nvPr>
            <p:ph type="body" sz="quarter" idx="10"/>
          </p:nvPr>
        </p:nvSpPr>
        <p:spPr>
          <a:xfrm>
            <a:off x="384047" y="1828800"/>
            <a:ext cx="9113965" cy="5105400"/>
          </a:xfrm>
        </p:spPr>
        <p:txBody>
          <a:bodyPr/>
          <a:lstStyle/>
          <a:p>
            <a:pPr marL="0" indent="0">
              <a:lnSpc>
                <a:spcPct val="110000"/>
              </a:lnSpc>
              <a:buNone/>
            </a:pPr>
            <a:r>
              <a:rPr lang="en-US" sz="1400" b="1" dirty="0"/>
              <a:t>References</a:t>
            </a:r>
          </a:p>
          <a:p>
            <a:pPr marL="0" indent="0">
              <a:lnSpc>
                <a:spcPct val="110000"/>
              </a:lnSpc>
              <a:buNone/>
            </a:pPr>
            <a:r>
              <a:rPr lang="en-US" sz="1400" dirty="0"/>
              <a:t>American Health Information Management Association. (2012). Managing a data dictionary. </a:t>
            </a:r>
            <a:r>
              <a:rPr lang="en-US" sz="1400" i="1" dirty="0"/>
              <a:t>Journal of AHIMA</a:t>
            </a:r>
            <a:r>
              <a:rPr lang="en-US" sz="1400" dirty="0"/>
              <a:t>, </a:t>
            </a:r>
            <a:r>
              <a:rPr lang="en-US" sz="1400" i="1" dirty="0"/>
              <a:t>83</a:t>
            </a:r>
            <a:r>
              <a:rPr lang="en-US" sz="1400" dirty="0"/>
              <a:t>(1), 48-52. Retrieved from </a:t>
            </a:r>
            <a:r>
              <a:rPr lang="en-US" sz="1400" dirty="0">
                <a:hlinkClick r:id="rId3" tooltip="managing data dictionary hyperlink"/>
              </a:rPr>
              <a:t>http://library.ahima.org/PB/DataDictionary#.WI9uCVMrJhE</a:t>
            </a:r>
            <a:endParaRPr lang="en-US" sz="1400" dirty="0"/>
          </a:p>
          <a:p>
            <a:pPr marL="0" indent="0">
              <a:lnSpc>
                <a:spcPct val="110000"/>
              </a:lnSpc>
              <a:buNone/>
            </a:pPr>
            <a:r>
              <a:rPr lang="en-US" sz="1400" dirty="0"/>
              <a:t>Bertolucci, J. (2013). Big data analytics: Descriptive vs. predictive vs. prescriptive. </a:t>
            </a:r>
            <a:r>
              <a:rPr lang="en-US" sz="1400" i="1" dirty="0"/>
              <a:t>InformationWeek</a:t>
            </a:r>
            <a:r>
              <a:rPr lang="en-US" sz="1400" dirty="0"/>
              <a:t>. Retrieved from </a:t>
            </a:r>
            <a:r>
              <a:rPr lang="en-US" sz="1400" dirty="0">
                <a:hlinkClick r:id="rId4" tooltip="Link to Big Data Analytics Information week"/>
              </a:rPr>
              <a:t>http://www.informationweek.com/big-data/big-data-analytics/big-data-analytics-descriptive-vs-predictive-vs-prescriptive/d/d-id/1113279</a:t>
            </a:r>
            <a:endParaRPr lang="en-US" sz="1400" dirty="0"/>
          </a:p>
          <a:p>
            <a:pPr marL="0" indent="0">
              <a:lnSpc>
                <a:spcPct val="110000"/>
              </a:lnSpc>
              <a:buNone/>
            </a:pPr>
            <a:r>
              <a:rPr lang="en-US" sz="1400" dirty="0"/>
              <a:t>Dictionary.com. (n.d.). Nominal scale. Retrieved from</a:t>
            </a:r>
            <a:r>
              <a:rPr lang="en-US" sz="1400" i="1" dirty="0"/>
              <a:t> </a:t>
            </a:r>
            <a:r>
              <a:rPr lang="en-US" sz="1400" dirty="0">
                <a:hlinkClick r:id="rId5" tooltip="nominal definition hyperlink"/>
              </a:rPr>
              <a:t>http://www.dictionary.com/browse/nominal-scale</a:t>
            </a:r>
            <a:endParaRPr lang="en-US" sz="1400" dirty="0"/>
          </a:p>
          <a:p>
            <a:pPr marL="0" indent="0">
              <a:lnSpc>
                <a:spcPct val="110000"/>
              </a:lnSpc>
              <a:buNone/>
            </a:pPr>
            <a:r>
              <a:rPr lang="en-US" sz="1400" dirty="0"/>
              <a:t>Escobar, G. J., Puopolo, K. M., Wi, S., Turk, B. J., Kuzniewicz, M. W., Walsh, E. M., ... &amp; Draper, D. (2014). Stratification of risk of early-onset sepsis in newborns≥ 34 weeks’ gestation. </a:t>
            </a:r>
            <a:r>
              <a:rPr lang="en-US" sz="1400" i="1" dirty="0"/>
              <a:t>Pediatrics</a:t>
            </a:r>
            <a:r>
              <a:rPr lang="en-US" sz="1400" dirty="0"/>
              <a:t>, </a:t>
            </a:r>
            <a:r>
              <a:rPr lang="en-US" sz="1400" i="1" dirty="0"/>
              <a:t>133</a:t>
            </a:r>
            <a:r>
              <a:rPr lang="en-US" sz="1400" dirty="0"/>
              <a:t>(1), 30-36. Retrieved from </a:t>
            </a:r>
            <a:r>
              <a:rPr lang="en-US" sz="1400" u="sng" dirty="0">
                <a:hlinkClick r:id="rId6" tooltip="Link to Stratification of risk of early-onset sepsis in newborns≥ 34 weeks’ gestation paper"/>
              </a:rPr>
              <a:t>http://pediatrics.aappublications.org/content/pediatrics/133/1/30.full.pdf</a:t>
            </a:r>
            <a:endParaRPr lang="en-US" sz="1400" dirty="0"/>
          </a:p>
          <a:p>
            <a:pPr marL="0" indent="0">
              <a:lnSpc>
                <a:spcPct val="110000"/>
              </a:lnSpc>
              <a:buNone/>
            </a:pPr>
            <a:r>
              <a:rPr lang="en-US" sz="1400" dirty="0"/>
              <a:t>Gartner. (2011, October 17). Gartner says worldwide enterprise IT spending to reach $2.7 trillion in 2012. Retrieved from </a:t>
            </a:r>
            <a:r>
              <a:rPr lang="en-US" sz="1400" dirty="0">
                <a:hlinkClick r:id="rId7" tooltip="Link to Peter Sondegaard's comment"/>
              </a:rPr>
              <a:t>http://www.gartner.com/newsroom/id/1824919</a:t>
            </a:r>
            <a:endParaRPr lang="en-US" sz="1400" dirty="0"/>
          </a:p>
          <a:p>
            <a:pPr marL="0" indent="0">
              <a:lnSpc>
                <a:spcPct val="110000"/>
              </a:lnSpc>
              <a:buNone/>
            </a:pPr>
            <a:r>
              <a:rPr lang="en-US" sz="1400" dirty="0"/>
              <a:t>Gartner IT Glossary. (2015). Descriptive analytics. Retrieved from </a:t>
            </a:r>
            <a:r>
              <a:rPr lang="en-US" sz="1400" dirty="0">
                <a:hlinkClick r:id="rId8" tooltip="Link to Gartner's Descriptive Analytics definition"/>
              </a:rPr>
              <a:t>http://www.gartner.com/it-glossary/descriptive-analytics</a:t>
            </a:r>
            <a:endParaRPr lang="en-US" sz="1400" dirty="0"/>
          </a:p>
          <a:p>
            <a:pPr marL="0" lvl="1" indent="0">
              <a:lnSpc>
                <a:spcPct val="110000"/>
              </a:lnSpc>
              <a:buNone/>
            </a:pPr>
            <a:r>
              <a:rPr lang="en-US" sz="1400" dirty="0"/>
              <a:t>Gartner IT Glossary. (2015). Diagnostic analytics. Retrieved from </a:t>
            </a:r>
            <a:r>
              <a:rPr lang="en-US" sz="1400" dirty="0">
                <a:hlinkClick r:id="rId9" tooltip="Link to Gartner's Diagnostic Analytics definition"/>
              </a:rPr>
              <a:t>http://www.gartner.com/it-glossary/diagnostic-analytics</a:t>
            </a:r>
            <a:endParaRPr lang="en-US" sz="140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27</a:t>
            </a:fld>
            <a:endParaRPr lang="en-US" dirty="0"/>
          </a:p>
        </p:txBody>
      </p:sp>
    </p:spTree>
    <p:extLst>
      <p:ext uri="{BB962C8B-B14F-4D97-AF65-F5344CB8AC3E}">
        <p14:creationId xmlns:p14="http://schemas.microsoft.com/office/powerpoint/2010/main" val="2863456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826752" cy="545110"/>
          </a:xfrm>
        </p:spPr>
        <p:txBody>
          <a:bodyPr/>
          <a:lstStyle/>
          <a:p>
            <a:r>
              <a:rPr lang="en-US" sz="3520" dirty="0"/>
              <a:t>Introduction to Healthcare Data Analytics</a:t>
            </a:r>
            <a:br>
              <a:rPr lang="en-US" sz="3520" dirty="0"/>
            </a:br>
            <a:r>
              <a:rPr lang="en-US" sz="2400" dirty="0">
                <a:solidFill>
                  <a:srgbClr val="1E1860"/>
                </a:solidFill>
              </a:rPr>
              <a:t>References—Lecture B</a:t>
            </a:r>
            <a:endParaRPr lang="en-US" sz="2400" b="0" dirty="0">
              <a:solidFill>
                <a:srgbClr val="1E1860"/>
              </a:solidFill>
            </a:endParaRPr>
          </a:p>
        </p:txBody>
      </p:sp>
      <p:sp>
        <p:nvSpPr>
          <p:cNvPr id="3" name="Text Placeholder 2"/>
          <p:cNvSpPr>
            <a:spLocks noGrp="1"/>
          </p:cNvSpPr>
          <p:nvPr>
            <p:ph type="body" sz="quarter" idx="10"/>
          </p:nvPr>
        </p:nvSpPr>
        <p:spPr>
          <a:xfrm>
            <a:off x="384047" y="1828800"/>
            <a:ext cx="9369553" cy="5334000"/>
          </a:xfrm>
        </p:spPr>
        <p:txBody>
          <a:bodyPr/>
          <a:lstStyle/>
          <a:p>
            <a:pPr marL="0" indent="0">
              <a:lnSpc>
                <a:spcPct val="110000"/>
              </a:lnSpc>
              <a:buNone/>
            </a:pPr>
            <a:r>
              <a:rPr lang="en-US" sz="1400" b="1" dirty="0"/>
              <a:t>References</a:t>
            </a:r>
          </a:p>
          <a:p>
            <a:pPr marL="0" indent="0">
              <a:lnSpc>
                <a:spcPct val="110000"/>
              </a:lnSpc>
              <a:buNone/>
            </a:pPr>
            <a:r>
              <a:rPr lang="en-US" sz="1400" dirty="0"/>
              <a:t>IBM (2013). Descriptive, predictive, prescriptive: Transforming asset and facilities management with analytics. Retrieved from </a:t>
            </a:r>
            <a:r>
              <a:rPr lang="en-US" sz="1400" dirty="0">
                <a:hlinkClick r:id="rId3" tooltip="Link to IBM's Analytics definitions"/>
              </a:rPr>
              <a:t>http://www-01.ibm.com/common/ssi/cgi-bin/ssialias?infotype=SA&amp;subtype=WH&amp;htmlfid=TIW14162USEN</a:t>
            </a:r>
            <a:r>
              <a:rPr lang="en-US" sz="1400" dirty="0"/>
              <a:t>.</a:t>
            </a:r>
          </a:p>
          <a:p>
            <a:pPr marL="0" indent="0">
              <a:lnSpc>
                <a:spcPct val="110000"/>
              </a:lnSpc>
              <a:buNone/>
            </a:pPr>
            <a:r>
              <a:rPr lang="en-US" sz="1400" dirty="0"/>
              <a:t>Institute of Medicine of the National Academies. (2012). </a:t>
            </a:r>
            <a:r>
              <a:rPr lang="en-US" sz="1400" i="1" dirty="0"/>
              <a:t>Best care at lower cost: The Path to continuously learning health care in America. </a:t>
            </a:r>
            <a:r>
              <a:rPr lang="en-US" sz="1400" dirty="0"/>
              <a:t>Washington, DC: Institute of Medicine of the National Academies. Retrieved from </a:t>
            </a:r>
            <a:r>
              <a:rPr lang="en-US" sz="1400" dirty="0">
                <a:hlinkClick r:id="rId4" tooltip="Link to IOM 2012 Report"/>
              </a:rPr>
              <a:t>http://www.nationalacademies.org/hmd/Reports/2012/Best-Care-at-Lower-Cost-The-Path-to-Continuously-Learning-Health-Care-in-America.aspx</a:t>
            </a:r>
            <a:endParaRPr lang="en-US" sz="1400" dirty="0"/>
          </a:p>
          <a:p>
            <a:pPr marL="0" indent="0">
              <a:lnSpc>
                <a:spcPct val="110000"/>
              </a:lnSpc>
              <a:buNone/>
            </a:pPr>
            <a:r>
              <a:rPr lang="en-US" sz="1400" dirty="0"/>
              <a:t>Institute of Medicine of the National Academies. (n.d.). The learning health care system in America. Retrieved from </a:t>
            </a:r>
            <a:r>
              <a:rPr lang="en-US" sz="1400" dirty="0">
                <a:hlinkClick r:id="rId5" tooltip="Link to Learning Health Care System in America"/>
              </a:rPr>
              <a:t>http://www.nationalacademies.org/hmd/Activities/Quality/LearningHealthCare.aspx</a:t>
            </a:r>
            <a:endParaRPr lang="en-US" sz="1400" dirty="0"/>
          </a:p>
          <a:p>
            <a:pPr marL="0" indent="0">
              <a:lnSpc>
                <a:spcPct val="110000"/>
              </a:lnSpc>
              <a:buNone/>
            </a:pPr>
            <a:r>
              <a:rPr lang="en-US" sz="1400" dirty="0"/>
              <a:t>Khanduja, J. (2015). Six steps of an analytics project - Quality assurance and project management. (2015). Quality Assurance and Project Management. Retrieved from </a:t>
            </a:r>
            <a:r>
              <a:rPr lang="en-US" sz="1400" dirty="0">
                <a:hlinkClick r:id="rId6" tooltip="Link to 6 Steps of data analysis project webpage"/>
              </a:rPr>
              <a:t>http://itknowledgeexchange.techtarget.com/quality-assurance/six-steps-of-an-analytics-project/</a:t>
            </a:r>
            <a:endParaRPr lang="en-US" sz="1400" dirty="0"/>
          </a:p>
          <a:p>
            <a:pPr marL="0" indent="0">
              <a:lnSpc>
                <a:spcPct val="110000"/>
              </a:lnSpc>
              <a:buNone/>
            </a:pPr>
            <a:r>
              <a:rPr lang="en-US" sz="1400" dirty="0"/>
              <a:t>Mayo Clinic. (2016). Overview - Sepsis. Retrieved from </a:t>
            </a:r>
            <a:r>
              <a:rPr lang="en-US" sz="1400" dirty="0">
                <a:hlinkClick r:id="rId7" tooltip="Link to Mayo Clinic's overview on Sepsis"/>
              </a:rPr>
              <a:t>http://www.mayoclinic.org/diseases-conditions/sepsis/home/ovc-20169784</a:t>
            </a:r>
            <a:endParaRPr lang="en-US" sz="1400" dirty="0"/>
          </a:p>
          <a:p>
            <a:pPr marL="0" indent="0">
              <a:lnSpc>
                <a:spcPct val="110000"/>
              </a:lnSpc>
              <a:buNone/>
            </a:pPr>
            <a:r>
              <a:rPr lang="en-US" sz="1400" b="0" dirty="0"/>
              <a:t>Murdoch, T., &amp; Detsky, A. (2013). The inevitable </a:t>
            </a:r>
            <a:r>
              <a:rPr lang="en-US" sz="1400" dirty="0"/>
              <a:t>a</a:t>
            </a:r>
            <a:r>
              <a:rPr lang="en-US" sz="1400" b="0" dirty="0"/>
              <a:t>pplication of big </a:t>
            </a:r>
            <a:r>
              <a:rPr lang="en-US" sz="1400" dirty="0"/>
              <a:t>d</a:t>
            </a:r>
            <a:r>
              <a:rPr lang="en-US" sz="1400" b="0" dirty="0"/>
              <a:t>ata to </a:t>
            </a:r>
            <a:r>
              <a:rPr lang="en-US" sz="1400" dirty="0"/>
              <a:t>h</a:t>
            </a:r>
            <a:r>
              <a:rPr lang="en-US" sz="1400" b="0" dirty="0"/>
              <a:t>ealth care. </a:t>
            </a:r>
            <a:r>
              <a:rPr lang="en-US" sz="1400" b="0" i="1" dirty="0"/>
              <a:t>JAMA</a:t>
            </a:r>
            <a:r>
              <a:rPr lang="en-US" sz="1400" b="0" dirty="0"/>
              <a:t>, </a:t>
            </a:r>
            <a:r>
              <a:rPr lang="en-US" sz="1400" b="0" i="1" dirty="0"/>
              <a:t>309</a:t>
            </a:r>
            <a:r>
              <a:rPr lang="en-US" sz="1400" b="0" dirty="0"/>
              <a:t>(13), 1351. Retrieved from </a:t>
            </a:r>
            <a:r>
              <a:rPr lang="en-US" sz="1400" b="0" dirty="0">
                <a:hlinkClick r:id="rId8" tooltip="Link to The Inevitable Application of Big Data to Health Care paper"/>
              </a:rPr>
              <a:t>http://dx.doi.org/10.1001/jama.2013.393</a:t>
            </a:r>
            <a:endParaRPr lang="en-US" sz="1400" b="0" dirty="0"/>
          </a:p>
          <a:p>
            <a:pPr marL="0" indent="0">
              <a:lnSpc>
                <a:spcPct val="110000"/>
              </a:lnSpc>
              <a:buNone/>
            </a:pPr>
            <a:r>
              <a:rPr lang="en-US" sz="1400" dirty="0"/>
              <a:t>National Institute of Standards and Technology (NIST). (2015). </a:t>
            </a:r>
            <a:r>
              <a:rPr lang="en-US" sz="1400" i="1" dirty="0"/>
              <a:t>NIST big data interoperability framework: Volume 1, definitions</a:t>
            </a:r>
            <a:r>
              <a:rPr lang="en-US" sz="1400" dirty="0"/>
              <a:t>. Gaithersburg, MD: NIST. Retrieved from </a:t>
            </a:r>
            <a:r>
              <a:rPr lang="en-US" sz="1400" dirty="0">
                <a:hlinkClick r:id="rId9" tooltip="Link to NIST Big Data Report"/>
              </a:rPr>
              <a:t>http://nvlpubs.nist.gov/nistpubs/SpecialPublications/NIST.SP.1500-1.pdf</a:t>
            </a:r>
            <a:endParaRPr lang="en-US" sz="140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28</a:t>
            </a:fld>
            <a:endParaRPr lang="en-US" dirty="0"/>
          </a:p>
        </p:txBody>
      </p:sp>
    </p:spTree>
    <p:extLst>
      <p:ext uri="{BB962C8B-B14F-4D97-AF65-F5344CB8AC3E}">
        <p14:creationId xmlns:p14="http://schemas.microsoft.com/office/powerpoint/2010/main" val="2005988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lstStyle/>
          <a:p>
            <a:r>
              <a:rPr lang="en-US" dirty="0"/>
              <a:t>Introduction</a:t>
            </a:r>
            <a:r>
              <a:rPr lang="en-US" sz="3520" dirty="0"/>
              <a:t> to Healthcare Data Analytics</a:t>
            </a:r>
            <a:br>
              <a:rPr lang="en-US" sz="3520" dirty="0"/>
            </a:br>
            <a:r>
              <a:rPr lang="en-US" sz="2400" dirty="0">
                <a:solidFill>
                  <a:srgbClr val="1E1860"/>
                </a:solidFill>
              </a:rPr>
              <a:t>References—Lecture B</a:t>
            </a:r>
            <a:endParaRPr lang="en-US" sz="2400" b="0" dirty="0">
              <a:solidFill>
                <a:srgbClr val="1E1860"/>
              </a:solidFill>
            </a:endParaRPr>
          </a:p>
        </p:txBody>
      </p:sp>
      <p:sp>
        <p:nvSpPr>
          <p:cNvPr id="3" name="Text Placeholder 2"/>
          <p:cNvSpPr>
            <a:spLocks noGrp="1"/>
          </p:cNvSpPr>
          <p:nvPr>
            <p:ph type="body" sz="quarter" idx="10"/>
          </p:nvPr>
        </p:nvSpPr>
        <p:spPr>
          <a:xfrm>
            <a:off x="384047" y="1828800"/>
            <a:ext cx="9113965" cy="5029200"/>
          </a:xfrm>
        </p:spPr>
        <p:txBody>
          <a:bodyPr/>
          <a:lstStyle/>
          <a:p>
            <a:pPr marL="0" indent="0">
              <a:lnSpc>
                <a:spcPct val="110000"/>
              </a:lnSpc>
              <a:buNone/>
            </a:pPr>
            <a:r>
              <a:rPr lang="en-US" sz="1400" dirty="0"/>
              <a:t>National Institutes of Health. (2015). What is big data? Retrieved from </a:t>
            </a:r>
            <a:r>
              <a:rPr lang="en-US" sz="1400" dirty="0">
                <a:hlinkClick r:id="rId3" tooltip="Link to What is Big Data webpage"/>
              </a:rPr>
              <a:t>http://datascience.nih.gov/bd2k/about/what</a:t>
            </a:r>
            <a:endParaRPr lang="en-US" sz="1400" dirty="0"/>
          </a:p>
          <a:p>
            <a:pPr marL="0" indent="0">
              <a:lnSpc>
                <a:spcPct val="110000"/>
              </a:lnSpc>
              <a:buNone/>
            </a:pPr>
            <a:r>
              <a:rPr lang="en-US" sz="1400" i="1" dirty="0"/>
              <a:t>NIST/SEMATECH e-Handbook of statistical methods. </a:t>
            </a:r>
            <a:r>
              <a:rPr lang="en-US" sz="1400" dirty="0"/>
              <a:t>(n.d.). Retrieved May 02, 2016, from </a:t>
            </a:r>
            <a:r>
              <a:rPr lang="en-US" sz="1400" dirty="0">
                <a:hlinkClick r:id="rId4" tooltip="Link to NIST Statistical Methods Handbook"/>
              </a:rPr>
              <a:t>http://www.itl.nist.gov/div898/handbook/</a:t>
            </a:r>
            <a:endParaRPr lang="en-US" sz="1400" dirty="0"/>
          </a:p>
          <a:p>
            <a:pPr marL="0" indent="0">
              <a:lnSpc>
                <a:spcPct val="110000"/>
              </a:lnSpc>
              <a:buNone/>
            </a:pPr>
            <a:r>
              <a:rPr lang="en-US" sz="1400" dirty="0"/>
              <a:t>Sas.com. (2016). What is Hadoop? Retrieved from </a:t>
            </a:r>
            <a:r>
              <a:rPr lang="en-US" sz="1400" dirty="0">
                <a:hlinkClick r:id="rId5" tooltip="Link to What is Hadoop webpage"/>
              </a:rPr>
              <a:t>http://www.sas.com/en_my/insights/big-data/hadoop.html</a:t>
            </a:r>
            <a:endParaRPr lang="en-US" sz="1400" dirty="0"/>
          </a:p>
          <a:p>
            <a:pPr marL="0" indent="0">
              <a:lnSpc>
                <a:spcPct val="110000"/>
              </a:lnSpc>
              <a:buNone/>
            </a:pPr>
            <a:r>
              <a:rPr lang="en-US" sz="1400" b="0" dirty="0"/>
              <a:t>Schneeweiss, S. (2014). Learning from big health care data. </a:t>
            </a:r>
            <a:r>
              <a:rPr lang="en-US" sz="1400" b="0" i="1" dirty="0"/>
              <a:t>New England Journal of Medicine</a:t>
            </a:r>
            <a:r>
              <a:rPr lang="en-US" sz="1400" b="0" dirty="0"/>
              <a:t>, </a:t>
            </a:r>
            <a:r>
              <a:rPr lang="en-US" sz="1400" b="0" i="1" dirty="0"/>
              <a:t>370</a:t>
            </a:r>
            <a:r>
              <a:rPr lang="en-US" sz="1400" b="0" dirty="0"/>
              <a:t>(23), 2161-2163. Retrieved from </a:t>
            </a:r>
            <a:r>
              <a:rPr lang="en-US" sz="1400" b="0" dirty="0">
                <a:hlinkClick r:id="rId6" tooltip="Learning from big health care data hyperlink"/>
              </a:rPr>
              <a:t>http://www.nejm.org/doi/full/10.1056/NEJMp1401111#t=article</a:t>
            </a:r>
            <a:endParaRPr lang="en-US" sz="1400" b="0" dirty="0"/>
          </a:p>
          <a:p>
            <a:pPr marL="0" indent="0">
              <a:lnSpc>
                <a:spcPct val="110000"/>
              </a:lnSpc>
              <a:buNone/>
            </a:pPr>
            <a:r>
              <a:rPr lang="en-US" sz="1400" b="0" dirty="0"/>
              <a:t>Shapira, G. (2016). The </a:t>
            </a:r>
            <a:r>
              <a:rPr lang="en-US" sz="1400" dirty="0"/>
              <a:t>s</a:t>
            </a:r>
            <a:r>
              <a:rPr lang="en-US" sz="1400" b="0" dirty="0"/>
              <a:t>even </a:t>
            </a:r>
            <a:r>
              <a:rPr lang="en-US" sz="1400" dirty="0"/>
              <a:t>k</a:t>
            </a:r>
            <a:r>
              <a:rPr lang="en-US" sz="1400" b="0" dirty="0"/>
              <a:t>ey </a:t>
            </a:r>
            <a:r>
              <a:rPr lang="en-US" sz="1400" dirty="0"/>
              <a:t>s</a:t>
            </a:r>
            <a:r>
              <a:rPr lang="en-US" sz="1400" b="0" dirty="0"/>
              <a:t>teps of data </a:t>
            </a:r>
            <a:r>
              <a:rPr lang="en-US" sz="1400" dirty="0"/>
              <a:t>a</a:t>
            </a:r>
            <a:r>
              <a:rPr lang="en-US" sz="1400" b="0" dirty="0"/>
              <a:t>nalysis. Oracle.com. Retrieved from </a:t>
            </a:r>
            <a:r>
              <a:rPr lang="en-US" sz="1400" b="0" dirty="0">
                <a:hlinkClick r:id="rId7" tooltip="Link to The Seven Key Steps of Data Analysis webpage"/>
              </a:rPr>
              <a:t>http://www.oracle.com/us/corporate/profit/big-ideas/052313-gshapira-1951392.html</a:t>
            </a:r>
            <a:endParaRPr lang="en-US" sz="1400" b="0" dirty="0"/>
          </a:p>
          <a:p>
            <a:pPr marL="0" indent="0">
              <a:lnSpc>
                <a:spcPct val="110000"/>
              </a:lnSpc>
              <a:buNone/>
            </a:pPr>
            <a:r>
              <a:rPr lang="en-US" sz="1400" b="1" dirty="0"/>
              <a:t>Figures</a:t>
            </a:r>
          </a:p>
          <a:p>
            <a:pPr marL="0" indent="0">
              <a:lnSpc>
                <a:spcPct val="110000"/>
              </a:lnSpc>
              <a:buNone/>
            </a:pPr>
            <a:r>
              <a:rPr lang="en-US" sz="1400" b="0" dirty="0"/>
              <a:t>Ackoff, R. (1989). From data to wisdom. Presidential address to ISGSR, June 1988. </a:t>
            </a:r>
            <a:r>
              <a:rPr lang="en-US" sz="1400" b="0" i="1" dirty="0"/>
              <a:t>Journal of Applied Systems Analysis, 16</a:t>
            </a:r>
            <a:r>
              <a:rPr lang="en-US" sz="1400" b="0" dirty="0"/>
              <a:t>(1): 3-9.</a:t>
            </a:r>
          </a:p>
          <a:p>
            <a:pPr marL="0" indent="0">
              <a:lnSpc>
                <a:spcPct val="110000"/>
              </a:lnSpc>
              <a:buNone/>
            </a:pPr>
            <a:r>
              <a:rPr lang="en-US" sz="1400" b="0" dirty="0"/>
              <a:t>Muirhead, C., &amp; Dimitrakakis, J. (2014).  </a:t>
            </a:r>
            <a:r>
              <a:rPr lang="en-US" sz="1400" b="0" i="1" dirty="0"/>
              <a:t>Clinical &amp; business </a:t>
            </a:r>
            <a:r>
              <a:rPr lang="en-US" sz="1400" i="1" dirty="0"/>
              <a:t>i</a:t>
            </a:r>
            <a:r>
              <a:rPr lang="en-US" sz="1400" b="0" i="1" dirty="0"/>
              <a:t>ntelligence: An analytics </a:t>
            </a:r>
            <a:r>
              <a:rPr lang="en-US" sz="1400" i="1" dirty="0"/>
              <a:t>e</a:t>
            </a:r>
            <a:r>
              <a:rPr lang="en-US" sz="1400" b="0" i="1" dirty="0"/>
              <a:t>xecutive </a:t>
            </a:r>
            <a:r>
              <a:rPr lang="en-US" sz="1400" i="1" dirty="0"/>
              <a:t>r</a:t>
            </a:r>
            <a:r>
              <a:rPr lang="en-US" sz="1400" b="0" i="1" dirty="0"/>
              <a:t>eview </a:t>
            </a:r>
            <a:r>
              <a:rPr lang="en-US" sz="1400" i="1" dirty="0"/>
              <a:t>n</a:t>
            </a:r>
            <a:r>
              <a:rPr lang="en-US" sz="1400" b="0" i="1" dirty="0"/>
              <a:t>eeds </a:t>
            </a:r>
            <a:r>
              <a:rPr lang="en-US" sz="1400" i="1" dirty="0"/>
              <a:t>a</a:t>
            </a:r>
            <a:r>
              <a:rPr lang="en-US" sz="1400" b="0" i="1" dirty="0"/>
              <a:t>ssessment</a:t>
            </a:r>
            <a:r>
              <a:rPr lang="en-US" sz="1400" b="0" dirty="0"/>
              <a:t>. </a:t>
            </a:r>
            <a:r>
              <a:rPr lang="en-US" sz="1400" dirty="0"/>
              <a:t>Health Information Management Systems Society. Retrieved </a:t>
            </a:r>
            <a:r>
              <a:rPr lang="en-US" sz="1400" b="0" dirty="0"/>
              <a:t>from </a:t>
            </a:r>
            <a:r>
              <a:rPr lang="en-US" sz="1400" b="0" dirty="0">
                <a:hlinkClick r:id="rId8" tooltip="Link to HIMSS Report"/>
              </a:rPr>
              <a:t>http://www.himss.org/ResourceLibrary/genResourceDetailPDF.aspx?ItemNumber=34692</a:t>
            </a:r>
            <a:endParaRPr lang="en-US" sz="140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29</a:t>
            </a:fld>
            <a:endParaRPr lang="en-US" dirty="0"/>
          </a:p>
        </p:txBody>
      </p:sp>
    </p:spTree>
    <p:extLst>
      <p:ext uri="{BB962C8B-B14F-4D97-AF65-F5344CB8AC3E}">
        <p14:creationId xmlns:p14="http://schemas.microsoft.com/office/powerpoint/2010/main" val="2597163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4490"/>
            <a:ext cx="9674352" cy="545110"/>
          </a:xfrm>
        </p:spPr>
        <p:txBody>
          <a:bodyPr>
            <a:noAutofit/>
          </a:bodyPr>
          <a:lstStyle/>
          <a:p>
            <a:r>
              <a:rPr lang="en-US" dirty="0"/>
              <a:t>Data, Information, Knowledge, Wisdom Hierarchy</a:t>
            </a:r>
          </a:p>
        </p:txBody>
      </p:sp>
      <p:sp>
        <p:nvSpPr>
          <p:cNvPr id="7" name="Text Placeholder 6"/>
          <p:cNvSpPr>
            <a:spLocks noGrp="1"/>
          </p:cNvSpPr>
          <p:nvPr>
            <p:ph type="body" sz="quarter" idx="10"/>
          </p:nvPr>
        </p:nvSpPr>
        <p:spPr>
          <a:xfrm>
            <a:off x="5053013" y="6180931"/>
            <a:ext cx="3273552" cy="376237"/>
          </a:xfrm>
        </p:spPr>
        <p:txBody>
          <a:bodyPr/>
          <a:lstStyle/>
          <a:p>
            <a:pPr marL="0" indent="0">
              <a:buNone/>
            </a:pPr>
            <a:r>
              <a:rPr lang="en-US" sz="1600" dirty="0"/>
              <a:t>(Ackoff, 1989)</a:t>
            </a:r>
          </a:p>
        </p:txBody>
      </p:sp>
      <p:sp>
        <p:nvSpPr>
          <p:cNvPr id="3" name="Content Placeholder 2"/>
          <p:cNvSpPr>
            <a:spLocks noGrp="1"/>
          </p:cNvSpPr>
          <p:nvPr>
            <p:ph type="body" sz="quarter" idx="11"/>
          </p:nvPr>
        </p:nvSpPr>
        <p:spPr>
          <a:xfrm>
            <a:off x="384048" y="2221992"/>
            <a:ext cx="5102352" cy="4483608"/>
          </a:xfrm>
        </p:spPr>
        <p:txBody>
          <a:bodyPr>
            <a:noAutofit/>
          </a:bodyPr>
          <a:lstStyle/>
          <a:p>
            <a:pPr defTabSz="754380">
              <a:lnSpc>
                <a:spcPct val="110000"/>
              </a:lnSpc>
              <a:spcAft>
                <a:spcPts val="600"/>
              </a:spcAft>
              <a:defRPr/>
            </a:pPr>
            <a:r>
              <a:rPr lang="en-US" sz="2200" b="1" i="1" dirty="0">
                <a:solidFill>
                  <a:schemeClr val="tx1"/>
                </a:solidFill>
              </a:rPr>
              <a:t>Data:</a:t>
            </a:r>
            <a:r>
              <a:rPr lang="en-US" sz="2200" dirty="0">
                <a:solidFill>
                  <a:schemeClr val="tx1"/>
                </a:solidFill>
              </a:rPr>
              <a:t> Symbols, facts, and measurements</a:t>
            </a:r>
          </a:p>
          <a:p>
            <a:pPr defTabSz="754380">
              <a:lnSpc>
                <a:spcPct val="110000"/>
              </a:lnSpc>
              <a:spcAft>
                <a:spcPts val="600"/>
              </a:spcAft>
              <a:defRPr/>
            </a:pPr>
            <a:r>
              <a:rPr lang="en-US" sz="2200" b="1" i="1" dirty="0">
                <a:solidFill>
                  <a:schemeClr val="tx1"/>
                </a:solidFill>
              </a:rPr>
              <a:t>Information:</a:t>
            </a:r>
            <a:r>
              <a:rPr lang="en-US" sz="2200" dirty="0">
                <a:solidFill>
                  <a:schemeClr val="tx1"/>
                </a:solidFill>
              </a:rPr>
              <a:t> Data processed to be useful; provides the “who, what, when, where”</a:t>
            </a:r>
            <a:br>
              <a:rPr lang="en-US" sz="2200" dirty="0">
                <a:solidFill>
                  <a:schemeClr val="tx1"/>
                </a:solidFill>
              </a:rPr>
            </a:br>
            <a:r>
              <a:rPr lang="en-US" sz="2200" b="1" i="1" dirty="0">
                <a:solidFill>
                  <a:schemeClr val="tx1"/>
                </a:solidFill>
              </a:rPr>
              <a:t>Knowledge:</a:t>
            </a:r>
            <a:r>
              <a:rPr lang="en-US" sz="2200" i="1" dirty="0">
                <a:solidFill>
                  <a:schemeClr val="tx1"/>
                </a:solidFill>
              </a:rPr>
              <a:t> </a:t>
            </a:r>
            <a:r>
              <a:rPr lang="en-US" sz="2200" dirty="0">
                <a:solidFill>
                  <a:schemeClr val="tx1"/>
                </a:solidFill>
              </a:rPr>
              <a:t>Application of data and information; provides the “how”</a:t>
            </a:r>
          </a:p>
          <a:p>
            <a:pPr defTabSz="754380">
              <a:lnSpc>
                <a:spcPct val="110000"/>
              </a:lnSpc>
              <a:spcAft>
                <a:spcPts val="600"/>
              </a:spcAft>
              <a:defRPr/>
            </a:pPr>
            <a:r>
              <a:rPr lang="en-US" sz="2200" b="1" i="1" dirty="0">
                <a:solidFill>
                  <a:schemeClr val="tx1"/>
                </a:solidFill>
              </a:rPr>
              <a:t>Wisdom: </a:t>
            </a:r>
            <a:r>
              <a:rPr lang="en-US" sz="2200" dirty="0">
                <a:solidFill>
                  <a:schemeClr val="tx1"/>
                </a:solidFill>
              </a:rPr>
              <a:t>Evaluated understanding; provides the “why”</a:t>
            </a:r>
          </a:p>
        </p:txBody>
      </p:sp>
      <p:pic>
        <p:nvPicPr>
          <p:cNvPr id="9" name="Content Placeholder 8" descr="At the base of the Ackoff  pyramid is Data, then Information, then Knowledge and at the top is Wisdom.  Data is the product of observations, of no value until processed into a usable form ... information. Information is answers to questions. Knowledge refines information and making instruction and control possible,  enabling one to increase efficiency. A managerial perspective runs through Ackoff’s hierarchy. “Understanding” connotes an ability to assess and correct for errors, while “wisdom” means an ability to see the long-term consequences of any act and evaluate  relative to the ideal of total control (omnicompetence)." title="Ackdoff Data to Wisdom Pyramid "/>
          <p:cNvPicPr>
            <a:picLocks noGrp="1" noChangeAspect="1"/>
          </p:cNvPicPr>
          <p:nvPr>
            <p:ph sz="quarter" idx="4294967295"/>
          </p:nvPr>
        </p:nvPicPr>
        <p:blipFill rotWithShape="1">
          <a:blip r:embed="rId3">
            <a:extLst>
              <a:ext uri="{28A0092B-C50C-407E-A947-70E740481C1C}">
                <a14:useLocalDpi xmlns:a14="http://schemas.microsoft.com/office/drawing/2010/main" val="0"/>
              </a:ext>
            </a:extLst>
          </a:blip>
          <a:srcRect t="710" b="-2446"/>
          <a:stretch/>
        </p:blipFill>
        <p:spPr>
          <a:xfrm>
            <a:off x="5053013" y="2209800"/>
            <a:ext cx="4445000" cy="3886200"/>
          </a:xfrm>
          <a:prstGeom prst="rect">
            <a:avLst/>
          </a:prstGeom>
        </p:spPr>
      </p:pic>
      <p:sp>
        <p:nvSpPr>
          <p:cNvPr id="8"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3</a:t>
            </a:fld>
            <a:endParaRPr lang="en-US" dirty="0"/>
          </a:p>
        </p:txBody>
      </p:sp>
    </p:spTree>
    <p:extLst>
      <p:ext uri="{BB962C8B-B14F-4D97-AF65-F5344CB8AC3E}">
        <p14:creationId xmlns:p14="http://schemas.microsoft.com/office/powerpoint/2010/main" val="126793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lstStyle/>
          <a:p>
            <a:r>
              <a:rPr lang="en-US" dirty="0"/>
              <a:t>Introduction to Healthcare Data Analytics</a:t>
            </a:r>
            <a:br>
              <a:rPr lang="en-US" sz="3520" dirty="0"/>
            </a:br>
            <a:r>
              <a:rPr lang="en-US" sz="2400" dirty="0">
                <a:solidFill>
                  <a:srgbClr val="1E1860"/>
                </a:solidFill>
              </a:rPr>
              <a:t>References—Lecture B</a:t>
            </a:r>
            <a:endParaRPr lang="en-US" sz="2400" b="0" dirty="0">
              <a:solidFill>
                <a:srgbClr val="1E1860"/>
              </a:solidFill>
            </a:endParaRPr>
          </a:p>
        </p:txBody>
      </p:sp>
      <p:sp>
        <p:nvSpPr>
          <p:cNvPr id="3" name="Text Placeholder 2"/>
          <p:cNvSpPr>
            <a:spLocks noGrp="1"/>
          </p:cNvSpPr>
          <p:nvPr>
            <p:ph type="body" sz="quarter" idx="10"/>
          </p:nvPr>
        </p:nvSpPr>
        <p:spPr>
          <a:xfrm>
            <a:off x="366766" y="1828800"/>
            <a:ext cx="9113965" cy="2590800"/>
          </a:xfrm>
        </p:spPr>
        <p:txBody>
          <a:bodyPr/>
          <a:lstStyle/>
          <a:p>
            <a:pPr marL="0" indent="0">
              <a:lnSpc>
                <a:spcPct val="110000"/>
              </a:lnSpc>
              <a:buNone/>
            </a:pPr>
            <a:r>
              <a:rPr lang="en-US" sz="1400" b="1" dirty="0"/>
              <a:t>Figures</a:t>
            </a:r>
          </a:p>
          <a:p>
            <a:pPr marL="0" indent="0">
              <a:lnSpc>
                <a:spcPct val="110000"/>
              </a:lnSpc>
              <a:buNone/>
            </a:pPr>
            <a:r>
              <a:rPr lang="en-US" sz="1400" b="0" dirty="0"/>
              <a:t>Smith, K. (2016). Data dictionaries. Used with permission from Kimberly Smith.</a:t>
            </a:r>
          </a:p>
          <a:p>
            <a:pPr marL="0" indent="0">
              <a:lnSpc>
                <a:spcPct val="110000"/>
              </a:lnSpc>
              <a:buNone/>
            </a:pPr>
            <a:r>
              <a:rPr lang="en-US" sz="1400" b="0" dirty="0"/>
              <a:t>Smith, K. (2016). Data set. Used with permission from Kimberly Smith.</a:t>
            </a:r>
          </a:p>
          <a:p>
            <a:pPr marL="0" indent="0">
              <a:lnSpc>
                <a:spcPct val="110000"/>
              </a:lnSpc>
              <a:buNone/>
            </a:pPr>
            <a:r>
              <a:rPr lang="en-US" sz="1400" b="0" dirty="0"/>
              <a:t>Smith, K. (2016). Descriptive statistics. Used with permission from Kimberly Smith.</a:t>
            </a:r>
          </a:p>
          <a:p>
            <a:pPr marL="0" indent="0">
              <a:lnSpc>
                <a:spcPct val="110000"/>
              </a:lnSpc>
              <a:buNone/>
            </a:pPr>
            <a:r>
              <a:rPr lang="en-US" sz="1400" dirty="0"/>
              <a:t>Smith, K. (2016). Synthetic data set. Used with permission from Kimberly Smith.</a:t>
            </a:r>
            <a:endParaRPr lang="en-US" sz="1400" b="0" dirty="0"/>
          </a:p>
          <a:p>
            <a:pPr marL="0" indent="0">
              <a:lnSpc>
                <a:spcPct val="110000"/>
              </a:lnSpc>
              <a:buNone/>
            </a:pPr>
            <a:r>
              <a:rPr lang="en-US" sz="1400" b="1" dirty="0"/>
              <a:t>Images</a:t>
            </a:r>
          </a:p>
          <a:p>
            <a:pPr marL="0" indent="0">
              <a:lnSpc>
                <a:spcPct val="110000"/>
              </a:lnSpc>
              <a:buNone/>
            </a:pPr>
            <a:r>
              <a:rPr lang="en-US" sz="1400" b="0" dirty="0"/>
              <a:t>Look Into My Eyes. (2009). Girl`s blue eye [online Image]. Retrieved April 28, 2016, from </a:t>
            </a:r>
            <a:r>
              <a:rPr lang="en-US" sz="1400" b="0" dirty="0">
                <a:hlinkClick r:id="rId3" tooltip="Link to Look into my eyes image"/>
              </a:rPr>
              <a:t>https://commons.wikimedia.org/wiki/File:Deep_Blue_eye.jpg</a:t>
            </a:r>
            <a:endParaRPr lang="en-US" sz="1400" b="0" dirty="0"/>
          </a:p>
          <a:p>
            <a:pPr marL="0" indent="0">
              <a:lnSpc>
                <a:spcPct val="110000"/>
              </a:lnSpc>
              <a:buNone/>
            </a:pPr>
            <a:r>
              <a:rPr lang="en-US" altLang="en-US" sz="1400" b="0" dirty="0" err="1"/>
              <a:t>Kehrer</a:t>
            </a:r>
            <a:r>
              <a:rPr lang="en-US" altLang="en-US" sz="1400" b="0" dirty="0"/>
              <a:t>, P. (2009). Win, </a:t>
            </a:r>
            <a:r>
              <a:rPr lang="en-US" altLang="en-US" sz="1400" dirty="0"/>
              <a:t>pl</a:t>
            </a:r>
            <a:r>
              <a:rPr lang="en-US" altLang="en-US" sz="1400" b="0" dirty="0"/>
              <a:t>ace, show [online Image]. Retrieved from </a:t>
            </a:r>
            <a:r>
              <a:rPr lang="en-US" altLang="en-US" sz="1400" b="0" dirty="0">
                <a:hlinkClick r:id="rId4" tooltip="Link to Win, Place, Show image"/>
              </a:rPr>
              <a:t>https://www.flickr.com/photos/paulkehrer/3659279740</a:t>
            </a:r>
            <a:endParaRPr lang="en-US" altLang="en-US" sz="1400" b="0" dirty="0"/>
          </a:p>
          <a:p>
            <a:pPr marL="0" indent="0">
              <a:lnSpc>
                <a:spcPct val="110000"/>
              </a:lnSpc>
              <a:buNone/>
            </a:pPr>
            <a:r>
              <a:rPr lang="en-US" sz="1400" b="0" dirty="0"/>
              <a:t>Centers for Disease Control and Prevention. (2010). Growth charts [online image]. Retrieved May 2, 2016, from </a:t>
            </a:r>
            <a:r>
              <a:rPr lang="en-US" sz="1400" b="0" dirty="0">
                <a:hlinkClick r:id="rId5" tooltip="Link to CDC'S Growth Chart Webpage"/>
              </a:rPr>
              <a:t>http://www.cdc.gov/growthcharts/</a:t>
            </a:r>
            <a:endParaRPr lang="en-US" sz="1400" b="0" dirty="0"/>
          </a:p>
          <a:p>
            <a:pPr marL="0" indent="0">
              <a:lnSpc>
                <a:spcPct val="110000"/>
              </a:lnSpc>
              <a:buNone/>
            </a:pPr>
            <a:r>
              <a:rPr lang="en-US" altLang="en-US" sz="1400" b="0" dirty="0"/>
              <a:t>Lite. (2007). Soft ruler [online Image]. Retrieved from </a:t>
            </a:r>
            <a:r>
              <a:rPr lang="en-US" altLang="en-US" sz="1400" b="0" dirty="0">
                <a:hlinkClick r:id="rId6" tooltip="Link to soft ruler image"/>
              </a:rPr>
              <a:t>https://commons.wikimedia.org/wiki/File:Soft_ruler.jpg</a:t>
            </a:r>
            <a:endParaRPr lang="en-US" sz="1400" b="0" dirty="0"/>
          </a:p>
          <a:p>
            <a:pPr marL="0" indent="0">
              <a:lnSpc>
                <a:spcPct val="110000"/>
              </a:lnSpc>
              <a:buNone/>
            </a:pPr>
            <a:r>
              <a:rPr lang="en-US" altLang="en-US" sz="1400" b="0" dirty="0" err="1"/>
              <a:t>Menchi</a:t>
            </a:r>
            <a:r>
              <a:rPr lang="en-US" altLang="en-US" sz="1400" b="0" dirty="0"/>
              <a:t>. (2005). Clinical thermometer 38.7 [online Image]. Retrieved from </a:t>
            </a:r>
            <a:r>
              <a:rPr lang="en-US" altLang="en-US" sz="1400" b="0" dirty="0">
                <a:hlinkClick r:id="rId7" tooltip="Link to clinical Thermometer image"/>
              </a:rPr>
              <a:t>https://commons.wikimedia.org/wiki/File:Clinical_thermometer_38.7.JPG#/media/File:Clinical_thermometer_38.7.JPG</a:t>
            </a:r>
            <a:endParaRPr lang="en-US" altLang="en-US" sz="1400" b="0" dirty="0"/>
          </a:p>
          <a:p>
            <a:pPr marL="0" indent="0">
              <a:lnSpc>
                <a:spcPct val="110000"/>
              </a:lnSpc>
              <a:buNone/>
            </a:pPr>
            <a:r>
              <a:rPr lang="en-US" sz="1400" b="0"/>
              <a:t>Kernler</a:t>
            </a:r>
            <a:r>
              <a:rPr lang="en-US" sz="1400" b="0" dirty="0"/>
              <a:t>, D. (2014). A visual representation of selecting a simple random sample [online Image]. Retrieved from </a:t>
            </a:r>
            <a:r>
              <a:rPr lang="en-US" sz="1400" b="0" dirty="0">
                <a:hlinkClick r:id="rId8" tooltip="Link to visual representation of selecting a random sample image"/>
              </a:rPr>
              <a:t>https://commons.wikimedia.org/wiki/File:Simple_random_sampling.PNG</a:t>
            </a:r>
            <a:endParaRPr lang="en-US" sz="1400" b="0" dirty="0"/>
          </a:p>
          <a:p>
            <a:endParaRPr lang="en-US" altLang="en-US" sz="154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pPr/>
              <a:t>30</a:t>
            </a:fld>
            <a:endParaRPr lang="en-US" dirty="0"/>
          </a:p>
        </p:txBody>
      </p:sp>
    </p:spTree>
    <p:extLst>
      <p:ext uri="{BB962C8B-B14F-4D97-AF65-F5344CB8AC3E}">
        <p14:creationId xmlns:p14="http://schemas.microsoft.com/office/powerpoint/2010/main" val="321926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23573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2" name="Content Placeholder 2"/>
          <p:cNvSpPr>
            <a:spLocks noGrp="1"/>
          </p:cNvSpPr>
          <p:nvPr>
            <p:ph type="body" sz="quarter" idx="10"/>
          </p:nvPr>
        </p:nvSpPr>
        <p:spPr>
          <a:xfrm>
            <a:off x="838200" y="1489811"/>
            <a:ext cx="8153400" cy="713775"/>
          </a:xfrm>
        </p:spPr>
        <p:txBody>
          <a:bodyPr lIns="0"/>
          <a:lstStyle/>
          <a:p>
            <a:pPr marL="0" indent="0">
              <a:buNone/>
            </a:pPr>
            <a:r>
              <a:rPr lang="en-US" sz="1200" dirty="0">
                <a:solidFill>
                  <a:schemeClr val="bg1"/>
                </a:solidFill>
              </a:rPr>
              <a:t>This material was developed by The University of Texas Health Science Center at Houston, funded by the Department of Health and Human Services, Office of the National Coordinator for Health Information Technology under Award Number 90WT0006. </a:t>
            </a:r>
          </a:p>
        </p:txBody>
      </p:sp>
    </p:spTree>
    <p:extLst>
      <p:ext uri="{BB962C8B-B14F-4D97-AF65-F5344CB8AC3E}">
        <p14:creationId xmlns:p14="http://schemas.microsoft.com/office/powerpoint/2010/main" val="193111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4490"/>
            <a:ext cx="8674100" cy="545110"/>
          </a:xfrm>
        </p:spPr>
        <p:txBody>
          <a:bodyPr/>
          <a:lstStyle/>
          <a:p>
            <a:r>
              <a:rPr lang="en-US" dirty="0"/>
              <a:t>Types of Data in an Electronic Health Record</a:t>
            </a:r>
          </a:p>
        </p:txBody>
      </p:sp>
      <p:sp>
        <p:nvSpPr>
          <p:cNvPr id="3" name="Content Placeholder 2"/>
          <p:cNvSpPr>
            <a:spLocks noGrp="1"/>
          </p:cNvSpPr>
          <p:nvPr>
            <p:ph type="body" sz="quarter" idx="10"/>
          </p:nvPr>
        </p:nvSpPr>
        <p:spPr>
          <a:xfrm>
            <a:off x="384048" y="2286000"/>
            <a:ext cx="8305800" cy="2590800"/>
          </a:xfrm>
        </p:spPr>
        <p:txBody>
          <a:bodyPr/>
          <a:lstStyle/>
          <a:p>
            <a:pPr>
              <a:lnSpc>
                <a:spcPct val="110000"/>
              </a:lnSpc>
            </a:pPr>
            <a:r>
              <a:rPr lang="en-US" dirty="0"/>
              <a:t>Quantitative data (e.g., laboratory values)</a:t>
            </a:r>
          </a:p>
          <a:p>
            <a:pPr>
              <a:lnSpc>
                <a:spcPct val="110000"/>
              </a:lnSpc>
            </a:pPr>
            <a:r>
              <a:rPr lang="en-US" dirty="0"/>
              <a:t>Qualitative data (e.g., text-based documents and demographics)</a:t>
            </a:r>
          </a:p>
          <a:p>
            <a:pPr>
              <a:lnSpc>
                <a:spcPct val="110000"/>
              </a:lnSpc>
            </a:pPr>
            <a:r>
              <a:rPr lang="en-US" dirty="0"/>
              <a:t>Transactional data (e.g., a record of medication delivery)</a:t>
            </a:r>
            <a:endParaRPr lang="en-US" sz="1485" dirty="0"/>
          </a:p>
          <a:p>
            <a:pPr marL="0" indent="0">
              <a:lnSpc>
                <a:spcPct val="110000"/>
              </a:lnSpc>
              <a:spcBef>
                <a:spcPts val="300"/>
              </a:spcBef>
              <a:buNone/>
            </a:pPr>
            <a:r>
              <a:rPr lang="en-US" sz="1600" dirty="0"/>
              <a:t>(Murdoch &amp; Detsky, 2013)</a:t>
            </a:r>
          </a:p>
        </p:txBody>
      </p:sp>
      <p:sp>
        <p:nvSpPr>
          <p:cNvPr id="4" name="Slide Number Placeholder 3"/>
          <p:cNvSpPr>
            <a:spLocks noGrp="1"/>
          </p:cNvSpPr>
          <p:nvPr>
            <p:ph type="sldNum" sz="quarter" idx="4294967295"/>
          </p:nvPr>
        </p:nvSpPr>
        <p:spPr>
          <a:xfrm>
            <a:off x="9498013" y="7034213"/>
            <a:ext cx="560387" cy="603250"/>
          </a:xfrm>
          <a:prstGeom prst="rect">
            <a:avLst/>
          </a:prstGeom>
        </p:spPr>
        <p:txBody>
          <a:bodyPr/>
          <a:lstStyle/>
          <a:p>
            <a:fld id="{F3BF8891-5E06-46C2-89A4-6DB85D39BA35}" type="slidenum">
              <a:rPr lang="en-US" smtClean="0"/>
              <a:pPr/>
              <a:t>4</a:t>
            </a:fld>
            <a:endParaRPr lang="en-US" dirty="0"/>
          </a:p>
        </p:txBody>
      </p:sp>
    </p:spTree>
    <p:extLst>
      <p:ext uri="{BB962C8B-B14F-4D97-AF65-F5344CB8AC3E}">
        <p14:creationId xmlns:p14="http://schemas.microsoft.com/office/powerpoint/2010/main" val="2762239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6200"/>
            <a:ext cx="9598152" cy="545110"/>
          </a:xfrm>
        </p:spPr>
        <p:txBody>
          <a:bodyPr>
            <a:noAutofit/>
          </a:bodyPr>
          <a:lstStyle/>
          <a:p>
            <a:r>
              <a:rPr lang="en-US" dirty="0"/>
              <a:t>Understanding the Data: Scales of Measure</a:t>
            </a:r>
          </a:p>
        </p:txBody>
      </p:sp>
      <p:sp>
        <p:nvSpPr>
          <p:cNvPr id="3" name="Content Placeholder 2"/>
          <p:cNvSpPr>
            <a:spLocks noGrp="1"/>
          </p:cNvSpPr>
          <p:nvPr>
            <p:ph type="body" sz="quarter" idx="10"/>
          </p:nvPr>
        </p:nvSpPr>
        <p:spPr>
          <a:xfrm>
            <a:off x="384047" y="2221992"/>
            <a:ext cx="9113965" cy="2590800"/>
          </a:xfrm>
        </p:spPr>
        <p:txBody>
          <a:bodyPr>
            <a:noAutofit/>
          </a:bodyPr>
          <a:lstStyle/>
          <a:p>
            <a:r>
              <a:rPr lang="en-US" altLang="en-US" dirty="0"/>
              <a:t>Data come in many forms, and those forms determine what </a:t>
            </a:r>
            <a:r>
              <a:rPr lang="en-US" altLang="en-US" i="1" dirty="0"/>
              <a:t>can</a:t>
            </a:r>
            <a:r>
              <a:rPr lang="en-US" altLang="en-US" dirty="0"/>
              <a:t> or </a:t>
            </a:r>
            <a:r>
              <a:rPr lang="en-US" altLang="en-US" i="1" dirty="0"/>
              <a:t>cannot</a:t>
            </a:r>
            <a:r>
              <a:rPr lang="en-US" altLang="en-US" dirty="0"/>
              <a:t> be done with the data</a:t>
            </a:r>
          </a:p>
          <a:p>
            <a:r>
              <a:rPr lang="en-US" altLang="en-US" dirty="0"/>
              <a:t>For example, two patient names cannot be added together</a:t>
            </a:r>
          </a:p>
          <a:p>
            <a:r>
              <a:rPr lang="en-US" altLang="en-US" dirty="0"/>
              <a:t>Likewise, interpreting the relative distance between two measurements can only be done with certain kinds of data and not others</a:t>
            </a:r>
          </a:p>
          <a:p>
            <a:r>
              <a:rPr lang="en-US" altLang="en-US" dirty="0"/>
              <a:t>There are four scales: Nominal, ordinal, interval, and ratio</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5</a:t>
            </a:fld>
            <a:endParaRPr lang="en-US" dirty="0"/>
          </a:p>
        </p:txBody>
      </p:sp>
    </p:spTree>
    <p:extLst>
      <p:ext uri="{BB962C8B-B14F-4D97-AF65-F5344CB8AC3E}">
        <p14:creationId xmlns:p14="http://schemas.microsoft.com/office/powerpoint/2010/main" val="4044899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Scales of Measure: Nominal</a:t>
            </a:r>
          </a:p>
        </p:txBody>
      </p:sp>
      <p:sp>
        <p:nvSpPr>
          <p:cNvPr id="3" name="Content Placeholder 2"/>
          <p:cNvSpPr>
            <a:spLocks noGrp="1"/>
          </p:cNvSpPr>
          <p:nvPr>
            <p:ph type="body" sz="quarter" idx="11"/>
          </p:nvPr>
        </p:nvSpPr>
        <p:spPr>
          <a:xfrm>
            <a:off x="384048" y="1600200"/>
            <a:ext cx="5711952" cy="509498"/>
          </a:xfrm>
        </p:spPr>
        <p:txBody>
          <a:bodyPr>
            <a:noAutofit/>
          </a:bodyPr>
          <a:lstStyle/>
          <a:p>
            <a:pPr marL="342900" indent="-342900">
              <a:lnSpc>
                <a:spcPct val="110000"/>
              </a:lnSpc>
              <a:spcAft>
                <a:spcPts val="600"/>
              </a:spcAft>
              <a:buFont typeface="Arial" panose="020B0604020202020204" pitchFamily="34" charset="0"/>
              <a:buChar char="•"/>
              <a:defRPr/>
            </a:pPr>
            <a:r>
              <a:rPr lang="en-US" sz="2000" dirty="0">
                <a:solidFill>
                  <a:schemeClr val="tx1"/>
                </a:solidFill>
              </a:rPr>
              <a:t>From Latin </a:t>
            </a:r>
          </a:p>
          <a:p>
            <a:pPr marL="342900" indent="-342900">
              <a:lnSpc>
                <a:spcPct val="110000"/>
              </a:lnSpc>
              <a:spcAft>
                <a:spcPts val="600"/>
              </a:spcAft>
              <a:buFont typeface="Arial" panose="020B0604020202020204" pitchFamily="34" charset="0"/>
              <a:buChar char="•"/>
              <a:defRPr/>
            </a:pPr>
            <a:r>
              <a:rPr lang="en-US" sz="2000" dirty="0">
                <a:solidFill>
                  <a:schemeClr val="tx1"/>
                </a:solidFill>
              </a:rPr>
              <a:t>Names, labels, categories</a:t>
            </a:r>
          </a:p>
          <a:p>
            <a:pPr marL="342900" indent="-342900">
              <a:lnSpc>
                <a:spcPct val="110000"/>
              </a:lnSpc>
              <a:spcAft>
                <a:spcPts val="600"/>
              </a:spcAft>
              <a:buFont typeface="Arial" panose="020B0604020202020204" pitchFamily="34" charset="0"/>
              <a:buChar char="•"/>
              <a:defRPr/>
            </a:pPr>
            <a:r>
              <a:rPr lang="en-US" sz="2000" dirty="0">
                <a:solidFill>
                  <a:schemeClr val="tx1"/>
                </a:solidFill>
              </a:rPr>
              <a:t>Examples:</a:t>
            </a:r>
          </a:p>
          <a:p>
            <a:pPr marL="800100" lvl="1" indent="-452438">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Patient names (John Doe, Maria Garcia)</a:t>
            </a:r>
          </a:p>
          <a:p>
            <a:pPr marL="800100" lvl="1" indent="-452438">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Drug names (Ampicillin, Valium)</a:t>
            </a:r>
          </a:p>
          <a:p>
            <a:pPr marL="800100" lvl="1" indent="-452438">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Eye color (blue, brown, green, gray)</a:t>
            </a:r>
          </a:p>
          <a:p>
            <a:pPr marL="800100" lvl="1" indent="-452438">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Gender: male, female, unknown</a:t>
            </a:r>
          </a:p>
          <a:p>
            <a:pPr marL="800100" lvl="1" indent="-452438">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Religious preference (Catholic, Jewish, none)</a:t>
            </a:r>
          </a:p>
          <a:p>
            <a:pPr marL="342900" indent="-342900">
              <a:lnSpc>
                <a:spcPct val="110000"/>
              </a:lnSpc>
              <a:spcAft>
                <a:spcPts val="600"/>
              </a:spcAft>
              <a:buFont typeface="Arial" panose="020B0604020202020204" pitchFamily="34" charset="0"/>
              <a:buChar char="•"/>
              <a:defRPr/>
            </a:pPr>
            <a:r>
              <a:rPr lang="en-US" sz="2000" dirty="0">
                <a:solidFill>
                  <a:schemeClr val="tx1"/>
                </a:solidFill>
              </a:rPr>
              <a:t>May be mapped to a number in a database</a:t>
            </a:r>
          </a:p>
          <a:p>
            <a:pPr marL="798513" lvl="1" indent="-450850">
              <a:lnSpc>
                <a:spcPct val="110000"/>
              </a:lnSpc>
              <a:spcAft>
                <a:spcPts val="600"/>
              </a:spcAft>
              <a:buFont typeface="Courier New" panose="02070309020205020404" pitchFamily="49" charset="0"/>
              <a:buChar char="o"/>
              <a:defRPr/>
            </a:pPr>
            <a:r>
              <a:rPr lang="en-US" sz="2000" dirty="0">
                <a:solidFill>
                  <a:schemeClr val="tx1"/>
                </a:solidFill>
                <a:latin typeface="Century Gothic" panose="020B0502020202020204" pitchFamily="34" charset="0"/>
              </a:rPr>
              <a:t>Example: brown eyes=1, blue eyes=2</a:t>
            </a:r>
          </a:p>
        </p:txBody>
      </p:sp>
      <p:sp>
        <p:nvSpPr>
          <p:cNvPr id="6"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6</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0969" y="1627162"/>
            <a:ext cx="3097237" cy="3097237"/>
          </a:xfrm>
          <a:prstGeom prst="rect">
            <a:avLst/>
          </a:prstGeom>
        </p:spPr>
      </p:pic>
    </p:spTree>
    <p:extLst>
      <p:ext uri="{BB962C8B-B14F-4D97-AF65-F5344CB8AC3E}">
        <p14:creationId xmlns:p14="http://schemas.microsoft.com/office/powerpoint/2010/main" val="3071191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Scales of Measure: Ordinal</a:t>
            </a:r>
            <a:endParaRPr lang="en-US" dirty="0"/>
          </a:p>
        </p:txBody>
      </p:sp>
      <p:sp>
        <p:nvSpPr>
          <p:cNvPr id="13" name="Text Placeholder 12"/>
          <p:cNvSpPr>
            <a:spLocks noGrp="1"/>
          </p:cNvSpPr>
          <p:nvPr>
            <p:ph type="body" sz="quarter" idx="10"/>
          </p:nvPr>
        </p:nvSpPr>
        <p:spPr>
          <a:xfrm>
            <a:off x="748857" y="6119092"/>
            <a:ext cx="3113913" cy="1031516"/>
          </a:xfrm>
        </p:spPr>
        <p:txBody>
          <a:bodyPr/>
          <a:lstStyle/>
          <a:p>
            <a:pPr marL="0" indent="0">
              <a:buNone/>
            </a:pPr>
            <a:r>
              <a:rPr lang="en-US" altLang="en-US" sz="1600" dirty="0"/>
              <a:t>(United States Centers for Disease Control and Prevention, 2010)</a:t>
            </a:r>
          </a:p>
        </p:txBody>
      </p:sp>
      <p:sp>
        <p:nvSpPr>
          <p:cNvPr id="14" name="Text Placeholder 13"/>
          <p:cNvSpPr>
            <a:spLocks noGrp="1"/>
          </p:cNvSpPr>
          <p:nvPr>
            <p:ph type="body" sz="quarter" idx="11"/>
          </p:nvPr>
        </p:nvSpPr>
        <p:spPr>
          <a:xfrm>
            <a:off x="5342681" y="5600344"/>
            <a:ext cx="3432175" cy="509498"/>
          </a:xfrm>
        </p:spPr>
        <p:txBody>
          <a:bodyPr/>
          <a:lstStyle/>
          <a:p>
            <a:r>
              <a:rPr lang="en-US" altLang="en-US" sz="1600" dirty="0">
                <a:solidFill>
                  <a:schemeClr val="tx1"/>
                </a:solidFill>
              </a:rPr>
              <a:t>(Kehrer, 2009, </a:t>
            </a:r>
            <a:r>
              <a:rPr lang="en-US" sz="1600" dirty="0">
                <a:solidFill>
                  <a:schemeClr val="tx1"/>
                </a:solidFill>
              </a:rPr>
              <a:t>CC BY-NC-SA 2.0)</a:t>
            </a:r>
          </a:p>
        </p:txBody>
      </p:sp>
      <p:sp>
        <p:nvSpPr>
          <p:cNvPr id="3" name="Content Placeholder 2"/>
          <p:cNvSpPr>
            <a:spLocks noGrp="1"/>
          </p:cNvSpPr>
          <p:nvPr>
            <p:ph sz="quarter" idx="4294967295"/>
          </p:nvPr>
        </p:nvSpPr>
        <p:spPr>
          <a:xfrm>
            <a:off x="381000" y="1600200"/>
            <a:ext cx="9051925" cy="1987550"/>
          </a:xfrm>
          <a:prstGeom prst="rect">
            <a:avLst/>
          </a:prstGeom>
        </p:spPr>
        <p:txBody>
          <a:bodyPr/>
          <a:lstStyle/>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Includes all properties of nominal (so ordinal data all have a name of some sort)</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Example: first, second, third </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But intervals are not necessarily equal</a:t>
            </a:r>
          </a:p>
        </p:txBody>
      </p:sp>
      <p:pic>
        <p:nvPicPr>
          <p:cNvPr id="5" name="Content Placeholder 4" descr="Picture of three children with different heights" title="Picture of three children with different heights"/>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727428" y="3638682"/>
            <a:ext cx="3135342" cy="2282666"/>
          </a:xfrm>
          <a:prstGeom prst="rect">
            <a:avLst/>
          </a:prstGeom>
          <a:effectLst>
            <a:outerShdw blurRad="50800" dist="38100" dir="2700000" algn="tl" rotWithShape="0">
              <a:prstClr val="black">
                <a:alpha val="40000"/>
              </a:prstClr>
            </a:outerShdw>
          </a:effectLst>
        </p:spPr>
      </p:pic>
      <p:pic>
        <p:nvPicPr>
          <p:cNvPr id="8" name="Content Placeholder 7" descr="Picture of horse race winners " title="Picture of horse race winners "/>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334000" y="3769437"/>
            <a:ext cx="3982184" cy="1619474"/>
          </a:xfrm>
          <a:prstGeom prst="rect">
            <a:avLst/>
          </a:prstGeom>
          <a:effectLst>
            <a:outerShdw blurRad="50800" dist="38100" dir="2700000" algn="tl" rotWithShape="0">
              <a:prstClr val="black">
                <a:alpha val="40000"/>
              </a:prstClr>
            </a:outerShdw>
          </a:effectLst>
        </p:spPr>
      </p:pic>
      <p:sp>
        <p:nvSpPr>
          <p:cNvPr id="9"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7</a:t>
            </a:fld>
            <a:endParaRPr lang="en-US" dirty="0"/>
          </a:p>
        </p:txBody>
      </p:sp>
    </p:spTree>
    <p:extLst>
      <p:ext uri="{BB962C8B-B14F-4D97-AF65-F5344CB8AC3E}">
        <p14:creationId xmlns:p14="http://schemas.microsoft.com/office/powerpoint/2010/main" val="4199377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Scales of Measure: Interval and Ratio</a:t>
            </a:r>
            <a:endParaRPr lang="en-US" dirty="0"/>
          </a:p>
        </p:txBody>
      </p:sp>
      <p:sp>
        <p:nvSpPr>
          <p:cNvPr id="3" name="Content Placeholder 2"/>
          <p:cNvSpPr>
            <a:spLocks noGrp="1"/>
          </p:cNvSpPr>
          <p:nvPr>
            <p:ph sz="quarter" idx="4294967295"/>
          </p:nvPr>
        </p:nvSpPr>
        <p:spPr>
          <a:xfrm>
            <a:off x="384048" y="1600200"/>
            <a:ext cx="9369552" cy="1987550"/>
          </a:xfrm>
          <a:prstGeom prst="rect">
            <a:avLst/>
          </a:prstGeom>
        </p:spPr>
        <p:txBody>
          <a:bodyPr>
            <a:normAutofit/>
          </a:bodyPr>
          <a:lstStyle/>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Has equal intervals; ratio also has absolute zero </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Examples: distance, length, temperature, weight</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Includes properties of nominal and ordinal</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May be grouped together in one category called “scale”</a:t>
            </a:r>
          </a:p>
        </p:txBody>
      </p:sp>
      <p:sp>
        <p:nvSpPr>
          <p:cNvPr id="8"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8</a:t>
            </a:fld>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980" y="4496871"/>
            <a:ext cx="3285676" cy="3285676"/>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b="43535"/>
          <a:stretch/>
        </p:blipFill>
        <p:spPr>
          <a:xfrm>
            <a:off x="4038600" y="4800600"/>
            <a:ext cx="4191000" cy="2366444"/>
          </a:xfrm>
          <a:prstGeom prst="rect">
            <a:avLst/>
          </a:prstGeom>
        </p:spPr>
      </p:pic>
    </p:spTree>
    <p:extLst>
      <p:ext uri="{BB962C8B-B14F-4D97-AF65-F5344CB8AC3E}">
        <p14:creationId xmlns:p14="http://schemas.microsoft.com/office/powerpoint/2010/main" val="526529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Inconsistencies</a:t>
            </a:r>
          </a:p>
        </p:txBody>
      </p:sp>
      <p:sp>
        <p:nvSpPr>
          <p:cNvPr id="3" name="Content Placeholder 2"/>
          <p:cNvSpPr>
            <a:spLocks noGrp="1"/>
          </p:cNvSpPr>
          <p:nvPr>
            <p:ph type="body" sz="quarter" idx="10"/>
          </p:nvPr>
        </p:nvSpPr>
        <p:spPr>
          <a:xfrm>
            <a:off x="384048" y="1600200"/>
            <a:ext cx="8305800" cy="5562600"/>
          </a:xfrm>
        </p:spPr>
        <p:txBody>
          <a:bodyPr>
            <a:noAutofit/>
          </a:bodyPr>
          <a:lstStyle/>
          <a:p>
            <a:pPr lvl="0">
              <a:lnSpc>
                <a:spcPct val="110000"/>
              </a:lnSpc>
              <a:spcAft>
                <a:spcPts val="600"/>
              </a:spcAft>
            </a:pPr>
            <a:r>
              <a:rPr lang="en-US" b="1" dirty="0"/>
              <a:t>Inconsistent naming conventions,</a:t>
            </a:r>
            <a:r>
              <a:rPr lang="en-US" dirty="0"/>
              <a:t> such as “systolic blood pressure” versus “blood pressure, systolic” </a:t>
            </a:r>
          </a:p>
          <a:p>
            <a:pPr lvl="0">
              <a:lnSpc>
                <a:spcPct val="110000"/>
              </a:lnSpc>
              <a:spcAft>
                <a:spcPts val="600"/>
              </a:spcAft>
            </a:pPr>
            <a:r>
              <a:rPr lang="en-US" b="1" dirty="0"/>
              <a:t>Inconsistent definitions, </a:t>
            </a:r>
            <a:r>
              <a:rPr lang="en-US" dirty="0"/>
              <a:t>such as how the date of admission is defined across departments</a:t>
            </a:r>
          </a:p>
          <a:p>
            <a:pPr lvl="0">
              <a:lnSpc>
                <a:spcPct val="110000"/>
              </a:lnSpc>
              <a:spcAft>
                <a:spcPts val="600"/>
              </a:spcAft>
            </a:pPr>
            <a:r>
              <a:rPr lang="en-US" b="1" dirty="0"/>
              <a:t>Varying field lengths</a:t>
            </a:r>
            <a:r>
              <a:rPr lang="en-US" dirty="0"/>
              <a:t> for the same data element, such as one system allowing a patient’s last name to be up to 50 characters, while another system allows 25 characters</a:t>
            </a:r>
          </a:p>
          <a:p>
            <a:pPr lvl="0">
              <a:lnSpc>
                <a:spcPct val="110000"/>
              </a:lnSpc>
            </a:pPr>
            <a:r>
              <a:rPr lang="en-US" b="1" dirty="0"/>
              <a:t>Varied data elements,</a:t>
            </a:r>
            <a:r>
              <a:rPr lang="en-US" dirty="0"/>
              <a:t> such as M, F, or U for patient gender in one system, while another system uses 1, 2, or 9, or Male, Female, or Unknown</a:t>
            </a:r>
          </a:p>
          <a:p>
            <a:pPr marL="0" indent="0">
              <a:lnSpc>
                <a:spcPct val="110000"/>
              </a:lnSpc>
              <a:spcBef>
                <a:spcPts val="400"/>
              </a:spcBef>
              <a:buNone/>
            </a:pPr>
            <a:r>
              <a:rPr lang="en-US" sz="1600" dirty="0"/>
              <a:t>(American Health Information Management Association, 2012)</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pPr/>
              <a:t>9</a:t>
            </a:fld>
            <a:endParaRPr lang="en-US" dirty="0"/>
          </a:p>
        </p:txBody>
      </p:sp>
    </p:spTree>
    <p:extLst>
      <p:ext uri="{BB962C8B-B14F-4D97-AF65-F5344CB8AC3E}">
        <p14:creationId xmlns:p14="http://schemas.microsoft.com/office/powerpoint/2010/main" val="36733397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AF3EC1E-0C33-4367-9DCA-F7011DA60D72}"/>
</file>

<file path=docProps/app.xml><?xml version="1.0" encoding="utf-8"?>
<Properties xmlns="http://schemas.openxmlformats.org/officeDocument/2006/extended-properties" xmlns:vt="http://schemas.openxmlformats.org/officeDocument/2006/docPropsVTypes">
  <Template>Charteuse and blue USAID (1)</Template>
  <TotalTime>322</TotalTime>
  <Words>5979</Words>
  <Application>Microsoft Office PowerPoint</Application>
  <PresentationFormat>Custom</PresentationFormat>
  <Paragraphs>400</Paragraphs>
  <Slides>31</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Data and Interoperability:</vt:lpstr>
      <vt:lpstr>Introduction to Healthcare Data Analytics Learning Objectives—Lecture B</vt:lpstr>
      <vt:lpstr>Data, Information, Knowledge, Wisdom Hierarchy</vt:lpstr>
      <vt:lpstr>Types of Data in an Electronic Health Record</vt:lpstr>
      <vt:lpstr>Understanding the Data: Scales of Measure</vt:lpstr>
      <vt:lpstr>Scales of Measure: Nominal</vt:lpstr>
      <vt:lpstr>Scales of Measure: Ordinal</vt:lpstr>
      <vt:lpstr>Scales of Measure: Interval and Ratio</vt:lpstr>
      <vt:lpstr>Data Inconsistencies</vt:lpstr>
      <vt:lpstr>Data Dictionaries</vt:lpstr>
      <vt:lpstr>Data Dictionaries</vt:lpstr>
      <vt:lpstr>Data Dictionaries</vt:lpstr>
      <vt:lpstr>Common Terms Used in Statistical Analysis</vt:lpstr>
      <vt:lpstr>Term: Population</vt:lpstr>
      <vt:lpstr>Term: Sample</vt:lpstr>
      <vt:lpstr>Confidence Intervals</vt:lpstr>
      <vt:lpstr>Data Set</vt:lpstr>
      <vt:lpstr>Descriptive Statistics</vt:lpstr>
      <vt:lpstr>Correlation and Causation</vt:lpstr>
      <vt:lpstr>The Potential of Big Data in Healthcare</vt:lpstr>
      <vt:lpstr>What Are Big Data?</vt:lpstr>
      <vt:lpstr>Tools</vt:lpstr>
      <vt:lpstr>Requirements for Analytics for Learning Systems</vt:lpstr>
      <vt:lpstr>Challenges Facing Biomedical Big Data</vt:lpstr>
      <vt:lpstr>Introduction to Healthcare Data Analytics Summary—Lecture B</vt:lpstr>
      <vt:lpstr>Introduction to Healthcare Data Analytics Summary—Lecture B</vt:lpstr>
      <vt:lpstr>Introduction to Healthcare Data Analytics References—Lecture B</vt:lpstr>
      <vt:lpstr>Introduction to Healthcare Data Analytics References—Lecture B</vt:lpstr>
      <vt:lpstr>Introduction to Healthcare Data Analytics References—Lecture B</vt:lpstr>
      <vt:lpstr>Introduction to Healthcare Data Analytics References—Lecture B</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63</cp:revision>
  <cp:lastPrinted>2020-01-30T19:37:38Z</cp:lastPrinted>
  <dcterms:created xsi:type="dcterms:W3CDTF">2018-06-13T15:28:32Z</dcterms:created>
  <dcterms:modified xsi:type="dcterms:W3CDTF">2020-03-24T22:05:10Z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