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1"/>
  </p:notesMasterIdLst>
  <p:handoutMasterIdLst>
    <p:handoutMasterId r:id="rId22"/>
  </p:handoutMasterIdLst>
  <p:sldIdLst>
    <p:sldId id="273" r:id="rId5"/>
    <p:sldId id="277" r:id="rId6"/>
    <p:sldId id="278" r:id="rId7"/>
    <p:sldId id="279" r:id="rId8"/>
    <p:sldId id="280" r:id="rId9"/>
    <p:sldId id="281" r:id="rId10"/>
    <p:sldId id="282" r:id="rId11"/>
    <p:sldId id="283" r:id="rId12"/>
    <p:sldId id="284" r:id="rId13"/>
    <p:sldId id="285" r:id="rId14"/>
    <p:sldId id="286" r:id="rId15"/>
    <p:sldId id="287" r:id="rId16"/>
    <p:sldId id="288" r:id="rId17"/>
    <p:sldId id="289" r:id="rId18"/>
    <p:sldId id="290" r:id="rId19"/>
    <p:sldId id="271" r:id="rId20"/>
  </p:sldIdLst>
  <p:sldSz cx="10058400" cy="7772400"/>
  <p:notesSz cx="9296400" cy="7010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48" userDrawn="1">
          <p15:clr>
            <a:srgbClr val="A4A3A4"/>
          </p15:clr>
        </p15:guide>
        <p15:guide id="2" pos="316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oung-Turner, Cindy" initials="YC"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1860"/>
    <a:srgbClr val="008C84"/>
    <a:srgbClr val="A6C038"/>
    <a:srgbClr val="A29CC0"/>
    <a:srgbClr val="555276"/>
    <a:srgbClr val="ECCE18"/>
    <a:srgbClr val="E6661F"/>
    <a:srgbClr val="C83537"/>
    <a:srgbClr val="1E185F"/>
    <a:srgbClr val="A7BF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9AC1C14-41AE-4ED3-B541-2085FE0F2DE8}" v="65" dt="2020-03-31T01:18:27.011"/>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5004" autoAdjust="0"/>
    <p:restoredTop sz="54172" autoAdjust="0"/>
  </p:normalViewPr>
  <p:slideViewPr>
    <p:cSldViewPr>
      <p:cViewPr varScale="1">
        <p:scale>
          <a:sx n="31" d="100"/>
          <a:sy n="31" d="100"/>
        </p:scale>
        <p:origin x="2236" y="52"/>
      </p:cViewPr>
      <p:guideLst>
        <p:guide orient="horz" pos="2448"/>
        <p:guide pos="316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65" d="100"/>
          <a:sy n="65" d="100"/>
        </p:scale>
        <p:origin x="1896" y="6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llella, Christina" userId="910bba07-b9e3-4583-91f1-8ceacf5af36d" providerId="ADAL" clId="{C9AC1C14-41AE-4ED3-B541-2085FE0F2DE8}"/>
    <pc:docChg chg="modSld">
      <pc:chgData name="Villella, Christina" userId="910bba07-b9e3-4583-91f1-8ceacf5af36d" providerId="ADAL" clId="{C9AC1C14-41AE-4ED3-B541-2085FE0F2DE8}" dt="2020-03-31T01:18:36.870" v="109" actId="20577"/>
      <pc:docMkLst>
        <pc:docMk/>
      </pc:docMkLst>
      <pc:sldChg chg="modNotes">
        <pc:chgData name="Villella, Christina" userId="910bba07-b9e3-4583-91f1-8ceacf5af36d" providerId="ADAL" clId="{C9AC1C14-41AE-4ED3-B541-2085FE0F2DE8}" dt="2020-03-31T01:01:57.826" v="6" actId="20577"/>
        <pc:sldMkLst>
          <pc:docMk/>
          <pc:sldMk cId="2559042920" sldId="277"/>
        </pc:sldMkLst>
      </pc:sldChg>
      <pc:sldChg chg="modNotes">
        <pc:chgData name="Villella, Christina" userId="910bba07-b9e3-4583-91f1-8ceacf5af36d" providerId="ADAL" clId="{C9AC1C14-41AE-4ED3-B541-2085FE0F2DE8}" dt="2020-03-31T01:07:54.253" v="15" actId="113"/>
        <pc:sldMkLst>
          <pc:docMk/>
          <pc:sldMk cId="2084013917" sldId="278"/>
        </pc:sldMkLst>
      </pc:sldChg>
      <pc:sldChg chg="modNotes">
        <pc:chgData name="Villella, Christina" userId="910bba07-b9e3-4583-91f1-8ceacf5af36d" providerId="ADAL" clId="{C9AC1C14-41AE-4ED3-B541-2085FE0F2DE8}" dt="2020-03-31T01:09:05.406" v="23" actId="20577"/>
        <pc:sldMkLst>
          <pc:docMk/>
          <pc:sldMk cId="3122523740" sldId="279"/>
        </pc:sldMkLst>
      </pc:sldChg>
      <pc:sldChg chg="modNotes">
        <pc:chgData name="Villella, Christina" userId="910bba07-b9e3-4583-91f1-8ceacf5af36d" providerId="ADAL" clId="{C9AC1C14-41AE-4ED3-B541-2085FE0F2DE8}" dt="2020-03-31T01:09:41.135" v="30" actId="20577"/>
        <pc:sldMkLst>
          <pc:docMk/>
          <pc:sldMk cId="1524824148" sldId="280"/>
        </pc:sldMkLst>
      </pc:sldChg>
      <pc:sldChg chg="modNotes">
        <pc:chgData name="Villella, Christina" userId="910bba07-b9e3-4583-91f1-8ceacf5af36d" providerId="ADAL" clId="{C9AC1C14-41AE-4ED3-B541-2085FE0F2DE8}" dt="2020-03-31T01:10:50.376" v="41" actId="113"/>
        <pc:sldMkLst>
          <pc:docMk/>
          <pc:sldMk cId="3876939617" sldId="281"/>
        </pc:sldMkLst>
      </pc:sldChg>
      <pc:sldChg chg="modNotes">
        <pc:chgData name="Villella, Christina" userId="910bba07-b9e3-4583-91f1-8ceacf5af36d" providerId="ADAL" clId="{C9AC1C14-41AE-4ED3-B541-2085FE0F2DE8}" dt="2020-03-31T01:11:23.673" v="48" actId="20577"/>
        <pc:sldMkLst>
          <pc:docMk/>
          <pc:sldMk cId="2988236459" sldId="282"/>
        </pc:sldMkLst>
      </pc:sldChg>
      <pc:sldChg chg="modNotes">
        <pc:chgData name="Villella, Christina" userId="910bba07-b9e3-4583-91f1-8ceacf5af36d" providerId="ADAL" clId="{C9AC1C14-41AE-4ED3-B541-2085FE0F2DE8}" dt="2020-03-31T01:13:45.216" v="56" actId="20577"/>
        <pc:sldMkLst>
          <pc:docMk/>
          <pc:sldMk cId="1570108641" sldId="283"/>
        </pc:sldMkLst>
      </pc:sldChg>
      <pc:sldChg chg="modNotes">
        <pc:chgData name="Villella, Christina" userId="910bba07-b9e3-4583-91f1-8ceacf5af36d" providerId="ADAL" clId="{C9AC1C14-41AE-4ED3-B541-2085FE0F2DE8}" dt="2020-03-31T01:14:11.437" v="63" actId="113"/>
        <pc:sldMkLst>
          <pc:docMk/>
          <pc:sldMk cId="1140192781" sldId="284"/>
        </pc:sldMkLst>
      </pc:sldChg>
      <pc:sldChg chg="modNotes">
        <pc:chgData name="Villella, Christina" userId="910bba07-b9e3-4583-91f1-8ceacf5af36d" providerId="ADAL" clId="{C9AC1C14-41AE-4ED3-B541-2085FE0F2DE8}" dt="2020-03-31T01:14:38.238" v="71" actId="207"/>
        <pc:sldMkLst>
          <pc:docMk/>
          <pc:sldMk cId="1324289415" sldId="285"/>
        </pc:sldMkLst>
      </pc:sldChg>
      <pc:sldChg chg="modNotes">
        <pc:chgData name="Villella, Christina" userId="910bba07-b9e3-4583-91f1-8ceacf5af36d" providerId="ADAL" clId="{C9AC1C14-41AE-4ED3-B541-2085FE0F2DE8}" dt="2020-03-31T01:16:04.033" v="80" actId="1076"/>
        <pc:sldMkLst>
          <pc:docMk/>
          <pc:sldMk cId="36810316" sldId="286"/>
        </pc:sldMkLst>
      </pc:sldChg>
      <pc:sldChg chg="modNotes">
        <pc:chgData name="Villella, Christina" userId="910bba07-b9e3-4583-91f1-8ceacf5af36d" providerId="ADAL" clId="{C9AC1C14-41AE-4ED3-B541-2085FE0F2DE8}" dt="2020-03-31T01:17:01.770" v="92" actId="6549"/>
        <pc:sldMkLst>
          <pc:docMk/>
          <pc:sldMk cId="2156742059" sldId="287"/>
        </pc:sldMkLst>
      </pc:sldChg>
      <pc:sldChg chg="modNotes">
        <pc:chgData name="Villella, Christina" userId="910bba07-b9e3-4583-91f1-8ceacf5af36d" providerId="ADAL" clId="{C9AC1C14-41AE-4ED3-B541-2085FE0F2DE8}" dt="2020-03-31T01:18:06.534" v="101" actId="20577"/>
        <pc:sldMkLst>
          <pc:docMk/>
          <pc:sldMk cId="3492314749" sldId="288"/>
        </pc:sldMkLst>
      </pc:sldChg>
      <pc:sldChg chg="modNotes">
        <pc:chgData name="Villella, Christina" userId="910bba07-b9e3-4583-91f1-8ceacf5af36d" providerId="ADAL" clId="{C9AC1C14-41AE-4ED3-B541-2085FE0F2DE8}" dt="2020-03-31T01:18:36.870" v="109" actId="20577"/>
        <pc:sldMkLst>
          <pc:docMk/>
          <pc:sldMk cId="182462491" sldId="289"/>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29027" cy="350807"/>
          </a:xfrm>
          <a:prstGeom prst="rect">
            <a:avLst/>
          </a:prstGeom>
        </p:spPr>
        <p:txBody>
          <a:bodyPr vert="horz" lIns="83622" tIns="41811" rIns="83622" bIns="41811" rtlCol="0"/>
          <a:lstStyle>
            <a:lvl1pPr algn="l">
              <a:defRPr sz="1100"/>
            </a:lvl1pPr>
          </a:lstStyle>
          <a:p>
            <a:endParaRPr lang="en-US" dirty="0"/>
          </a:p>
        </p:txBody>
      </p:sp>
      <p:sp>
        <p:nvSpPr>
          <p:cNvPr id="3" name="Date Placeholder 2"/>
          <p:cNvSpPr>
            <a:spLocks noGrp="1"/>
          </p:cNvSpPr>
          <p:nvPr>
            <p:ph type="dt" sz="quarter" idx="1"/>
          </p:nvPr>
        </p:nvSpPr>
        <p:spPr>
          <a:xfrm>
            <a:off x="5265907" y="0"/>
            <a:ext cx="4029027" cy="350807"/>
          </a:xfrm>
          <a:prstGeom prst="rect">
            <a:avLst/>
          </a:prstGeom>
        </p:spPr>
        <p:txBody>
          <a:bodyPr vert="horz" lIns="83622" tIns="41811" rIns="83622" bIns="41811" rtlCol="0"/>
          <a:lstStyle>
            <a:lvl1pPr algn="r">
              <a:defRPr sz="1100"/>
            </a:lvl1pPr>
          </a:lstStyle>
          <a:p>
            <a:fld id="{638342C8-1770-4004-A9F5-C37FDF397545}" type="datetimeFigureOut">
              <a:rPr lang="en-US" smtClean="0"/>
              <a:t>3/30/2020</a:t>
            </a:fld>
            <a:endParaRPr lang="en-US" dirty="0"/>
          </a:p>
        </p:txBody>
      </p:sp>
      <p:sp>
        <p:nvSpPr>
          <p:cNvPr id="4" name="Footer Placeholder 3"/>
          <p:cNvSpPr>
            <a:spLocks noGrp="1"/>
          </p:cNvSpPr>
          <p:nvPr>
            <p:ph type="ftr" sz="quarter" idx="2"/>
          </p:nvPr>
        </p:nvSpPr>
        <p:spPr>
          <a:xfrm>
            <a:off x="0" y="6659594"/>
            <a:ext cx="4029027" cy="350806"/>
          </a:xfrm>
          <a:prstGeom prst="rect">
            <a:avLst/>
          </a:prstGeom>
        </p:spPr>
        <p:txBody>
          <a:bodyPr vert="horz" lIns="83622" tIns="41811" rIns="83622" bIns="41811" rtlCol="0" anchor="b"/>
          <a:lstStyle>
            <a:lvl1pPr algn="l">
              <a:defRPr sz="1100"/>
            </a:lvl1pPr>
          </a:lstStyle>
          <a:p>
            <a:endParaRPr lang="en-US" dirty="0"/>
          </a:p>
        </p:txBody>
      </p:sp>
      <p:sp>
        <p:nvSpPr>
          <p:cNvPr id="5" name="Slide Number Placeholder 4"/>
          <p:cNvSpPr>
            <a:spLocks noGrp="1"/>
          </p:cNvSpPr>
          <p:nvPr>
            <p:ph type="sldNum" sz="quarter" idx="3"/>
          </p:nvPr>
        </p:nvSpPr>
        <p:spPr>
          <a:xfrm>
            <a:off x="5265907" y="6659594"/>
            <a:ext cx="4029027" cy="350806"/>
          </a:xfrm>
          <a:prstGeom prst="rect">
            <a:avLst/>
          </a:prstGeom>
        </p:spPr>
        <p:txBody>
          <a:bodyPr vert="horz" lIns="83622" tIns="41811" rIns="83622" bIns="41811" rtlCol="0" anchor="b"/>
          <a:lstStyle>
            <a:lvl1pPr algn="r">
              <a:defRPr sz="1100"/>
            </a:lvl1pPr>
          </a:lstStyle>
          <a:p>
            <a:fld id="{F768BC3E-3DFE-4E62-ABA8-A3563E71BD52}" type="slidenum">
              <a:rPr lang="en-US" smtClean="0"/>
              <a:t>‹#›</a:t>
            </a:fld>
            <a:endParaRPr lang="en-US" dirty="0"/>
          </a:p>
        </p:txBody>
      </p:sp>
    </p:spTree>
    <p:extLst>
      <p:ext uri="{BB962C8B-B14F-4D97-AF65-F5344CB8AC3E}">
        <p14:creationId xmlns:p14="http://schemas.microsoft.com/office/powerpoint/2010/main" val="13213208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652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owa.dm.duke.edu/owa/UrlBlockedError.aspx"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44695E87-408F-45B4-9B7B-DDD02D9D9052}"/>
              </a:ext>
            </a:extLst>
          </p:cNvPr>
          <p:cNvSpPr>
            <a:spLocks noGrp="1" noRot="1" noChangeAspect="1"/>
          </p:cNvSpPr>
          <p:nvPr>
            <p:ph type="sldImg"/>
          </p:nvPr>
        </p:nvSpPr>
        <p:spPr>
          <a:xfrm>
            <a:off x="1616075" y="1162050"/>
            <a:ext cx="6064250" cy="4686300"/>
          </a:xfrm>
          <a:prstGeom prst="rect">
            <a:avLst/>
          </a:prstGeom>
          <a:noFill/>
          <a:ln w="12700">
            <a:solidFill>
              <a:prstClr val="black"/>
            </a:solidFill>
          </a:ln>
        </p:spPr>
      </p:sp>
    </p:spTree>
    <p:extLst>
      <p:ext uri="{BB962C8B-B14F-4D97-AF65-F5344CB8AC3E}">
        <p14:creationId xmlns:p14="http://schemas.microsoft.com/office/powerpoint/2010/main" val="38421387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xfrm>
            <a:off x="2724150" y="463550"/>
            <a:ext cx="3001963" cy="2319338"/>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p:cNvSpPr>
            <a:spLocks noGrp="1"/>
          </p:cNvSpPr>
          <p:nvPr>
            <p:ph type="body" idx="1"/>
          </p:nvPr>
        </p:nvSpPr>
        <p:spPr bwMode="auto">
          <a:xfrm>
            <a:off x="1225622" y="3200400"/>
            <a:ext cx="5999018" cy="2783541"/>
          </a:xfrm>
          <a:prstGeom prst="rect">
            <a:avLst/>
          </a:prstGeom>
          <a:solidFill>
            <a:schemeClr val="bg2"/>
          </a:solidFill>
        </p:spPr>
        <p:txBody>
          <a:bodyPr wrap="square" lIns="83622" tIns="41811" rIns="83622" bIns="41811" numCol="1" anchor="t" anchorCtr="0" compatLnSpc="1">
            <a:prstTxWarp prst="textNoShape">
              <a:avLst/>
            </a:prstTxWarp>
          </a:bodyPr>
          <a:lstStyle/>
          <a:p>
            <a:r>
              <a:rPr lang="en-US" altLang="en-US" b="1" dirty="0">
                <a:ea typeface="ＭＳ Ｐゴシック" panose="020B0600070205080204" pitchFamily="34" charset="-128"/>
              </a:rPr>
              <a:t>Slide Notes: </a:t>
            </a:r>
          </a:p>
          <a:p>
            <a:endParaRPr lang="en-US" altLang="en-US" b="1" dirty="0">
              <a:ea typeface="ＭＳ Ｐゴシック" panose="020B0600070205080204" pitchFamily="34" charset="-128"/>
            </a:endParaRPr>
          </a:p>
          <a:p>
            <a:r>
              <a:rPr lang="en-US" altLang="en-US" dirty="0">
                <a:ea typeface="ＭＳ Ｐゴシック" panose="020B0600070205080204" pitchFamily="34" charset="-128"/>
              </a:rPr>
              <a:t>It is not a good idea to rely on creativity alone, because doing so overlooks what others have already identified, tested, and solved. However, when used in conjunction with the previously mentioned sources of ideas, methods such as brainstorming, parallel design and comparison, storyboarding, affinity diagrams, and organizational prototyping can yield new ideas. Inclusive activities like these are great ways to engage practice providers and staff in understanding the complexities of processes and the constraints under which the clinic works, and also to leverage provider and staff creativity to improve operations and patient care.</a:t>
            </a:r>
          </a:p>
        </p:txBody>
      </p:sp>
    </p:spTree>
    <p:extLst>
      <p:ext uri="{BB962C8B-B14F-4D97-AF65-F5344CB8AC3E}">
        <p14:creationId xmlns:p14="http://schemas.microsoft.com/office/powerpoint/2010/main" val="36951816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xfrm>
            <a:off x="3146425" y="533400"/>
            <a:ext cx="3001963" cy="2319338"/>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xfrm>
            <a:off x="1721426" y="3124200"/>
            <a:ext cx="5853545" cy="2783541"/>
          </a:xfrm>
          <a:prstGeom prst="rect">
            <a:avLst/>
          </a:prstGeom>
          <a:solidFill>
            <a:schemeClr val="bg2"/>
          </a:solidFill>
        </p:spPr>
        <p:txBody>
          <a:bodyPr wrap="square" lIns="83622" tIns="41811" rIns="83622" bIns="41811" numCol="1" anchor="t" anchorCtr="0" compatLnSpc="1">
            <a:prstTxWarp prst="textNoShape">
              <a:avLst/>
            </a:prstTxWarp>
          </a:bodyPr>
          <a:lstStyle/>
          <a:p>
            <a:pPr eaLnBrk="1" hangingPunct="1"/>
            <a:r>
              <a:rPr lang="en-US" altLang="en-US" b="1" dirty="0">
                <a:ea typeface="ＭＳ Ｐゴシック" panose="020B0600070205080204" pitchFamily="34" charset="-128"/>
              </a:rPr>
              <a:t>Slide Notes: </a:t>
            </a:r>
          </a:p>
          <a:p>
            <a:pPr eaLnBrk="1" hangingPunct="1"/>
            <a:endParaRPr lang="en-US" altLang="en-US" b="1" dirty="0">
              <a:ea typeface="ＭＳ Ｐゴシック" panose="020B0600070205080204" pitchFamily="34" charset="-128"/>
            </a:endParaRPr>
          </a:p>
          <a:p>
            <a:pPr eaLnBrk="1" hangingPunct="1"/>
            <a:r>
              <a:rPr lang="en-US" altLang="en-US" dirty="0">
                <a:ea typeface="ＭＳ Ｐゴシック" panose="020B0600070205080204" pitchFamily="34" charset="-128"/>
              </a:rPr>
              <a:t>Two key perspectives that should be considered in clinic process redesign are the patient’</a:t>
            </a:r>
            <a:r>
              <a:rPr lang="en-US" altLang="ja-JP" dirty="0">
                <a:ea typeface="ＭＳ Ｐゴシック" panose="020B0600070205080204" pitchFamily="34" charset="-128"/>
              </a:rPr>
              <a:t>s perspective and the perspective of clinic providers and staff.</a:t>
            </a:r>
          </a:p>
          <a:p>
            <a:pPr eaLnBrk="1" hangingPunct="1"/>
            <a:endParaRPr lang="en-US" altLang="en-US" dirty="0">
              <a:ea typeface="ＭＳ Ｐゴシック" panose="020B0600070205080204" pitchFamily="34" charset="-128"/>
            </a:endParaRPr>
          </a:p>
          <a:p>
            <a:r>
              <a:rPr lang="en-US" altLang="en-US" dirty="0">
                <a:ea typeface="ＭＳ Ｐゴシック" panose="020B0600070205080204" pitchFamily="34" charset="-128"/>
              </a:rPr>
              <a:t>Simply put, the patient’</a:t>
            </a:r>
            <a:r>
              <a:rPr lang="en-US" altLang="ja-JP" dirty="0">
                <a:ea typeface="ＭＳ Ｐゴシック" panose="020B0600070205080204" pitchFamily="34" charset="-128"/>
              </a:rPr>
              <a:t>s experience with a process is often very different from that of </a:t>
            </a:r>
            <a:r>
              <a:rPr lang="en-US" altLang="ja-JP" dirty="0"/>
              <a:t>providers and staff.  </a:t>
            </a:r>
            <a:r>
              <a:rPr lang="en-US" altLang="ja-JP" dirty="0">
                <a:ea typeface="ＭＳ Ｐゴシック" panose="020B0600070205080204" pitchFamily="34" charset="-128"/>
              </a:rPr>
              <a:t>Optimizing clinic processes for one may degrade the experience for the other. The solution is to walk or talk through processes from a patient’s perspective as well as from the perspectives of clinic providers and staff. You will find that the patient’s path through the clinic crosses or touches more than one clinic process. Process redesign will often be a compromise between what is patient-friendly and what is optimal for clinic providers and staff.</a:t>
            </a:r>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28138394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xfrm>
            <a:off x="3146425" y="615950"/>
            <a:ext cx="3001963" cy="2319338"/>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p:cNvSpPr>
            <a:spLocks noGrp="1"/>
          </p:cNvSpPr>
          <p:nvPr>
            <p:ph type="body" idx="1"/>
          </p:nvPr>
        </p:nvSpPr>
        <p:spPr bwMode="auto">
          <a:xfrm>
            <a:off x="1267690" y="3048000"/>
            <a:ext cx="6761018" cy="38100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3622" tIns="41811" rIns="83622" bIns="41811" numCol="1" anchor="t" anchorCtr="0" compatLnSpc="1">
            <a:prstTxWarp prst="textNoShape">
              <a:avLst/>
            </a:prstTxWarp>
          </a:bodyPr>
          <a:lstStyle/>
          <a:p>
            <a:pPr eaLnBrk="1" hangingPunct="1">
              <a:lnSpc>
                <a:spcPct val="90000"/>
              </a:lnSpc>
              <a:spcBef>
                <a:spcPct val="0"/>
              </a:spcBef>
            </a:pPr>
            <a:r>
              <a:rPr lang="en-US" altLang="en-US" b="1" dirty="0">
                <a:ea typeface="ＭＳ Ｐゴシック" panose="020B0600070205080204" pitchFamily="34" charset="-128"/>
              </a:rPr>
              <a:t>Slide Notes: </a:t>
            </a:r>
          </a:p>
          <a:p>
            <a:pPr eaLnBrk="1" hangingPunct="1">
              <a:lnSpc>
                <a:spcPct val="90000"/>
              </a:lnSpc>
              <a:spcBef>
                <a:spcPct val="0"/>
              </a:spcBef>
            </a:pPr>
            <a:r>
              <a:rPr lang="en-US" altLang="en-US" dirty="0">
                <a:ea typeface="ＭＳ Ｐゴシック" panose="020B0600070205080204" pitchFamily="34" charset="-128"/>
              </a:rPr>
              <a:t>Process designs should also be evaluated for alignment with the following six aspects. Often these important aspects are overlooked when analysts and clinic providers and staff are concentrating on tasks and sequence of process steps.</a:t>
            </a:r>
          </a:p>
          <a:p>
            <a:pPr eaLnBrk="1" hangingPunct="1">
              <a:lnSpc>
                <a:spcPct val="90000"/>
              </a:lnSpc>
              <a:spcBef>
                <a:spcPct val="0"/>
              </a:spcBef>
            </a:pPr>
            <a:endParaRPr lang="en-US" altLang="en-US" dirty="0">
              <a:ea typeface="ＭＳ Ｐゴシック" panose="020B0600070205080204" pitchFamily="34" charset="-128"/>
            </a:endParaRPr>
          </a:p>
          <a:p>
            <a:pPr marL="421013" lvl="1" indent="-207603">
              <a:lnSpc>
                <a:spcPct val="90000"/>
              </a:lnSpc>
              <a:spcBef>
                <a:spcPct val="0"/>
              </a:spcBef>
              <a:buFont typeface="Calibri" panose="020F0502020204030204" pitchFamily="34" charset="0"/>
              <a:buAutoNum type="arabicPeriod"/>
            </a:pPr>
            <a:r>
              <a:rPr lang="en-US" altLang="en-US" dirty="0">
                <a:ea typeface="Arial" panose="020B0604020202020204" pitchFamily="34" charset="0"/>
              </a:rPr>
              <a:t>Organizational structures: Roles, responsibilities, and authority can be assessed by asking providers and staff such questions as, </a:t>
            </a:r>
            <a:r>
              <a:rPr lang="ja-JP" altLang="en-US" dirty="0">
                <a:ea typeface="ＭＳ Ｐゴシック" panose="020B0600070205080204" pitchFamily="34" charset="-128"/>
              </a:rPr>
              <a:t>“</a:t>
            </a:r>
            <a:r>
              <a:rPr lang="en-US" altLang="ja-JP" dirty="0">
                <a:ea typeface="ＭＳ Ｐゴシック" panose="020B0600070205080204" pitchFamily="34" charset="-128"/>
              </a:rPr>
              <a:t>Who will perform this task?</a:t>
            </a:r>
            <a:r>
              <a:rPr lang="ja-JP" altLang="en-US" dirty="0">
                <a:ea typeface="ＭＳ Ｐゴシック" panose="020B0600070205080204" pitchFamily="34" charset="-128"/>
              </a:rPr>
              <a:t>”</a:t>
            </a:r>
            <a:r>
              <a:rPr lang="en-US" altLang="ja-JP" dirty="0">
                <a:ea typeface="ＭＳ Ｐゴシック" panose="020B0600070205080204" pitchFamily="34" charset="-128"/>
              </a:rPr>
              <a:t>; </a:t>
            </a:r>
            <a:r>
              <a:rPr lang="ja-JP" altLang="en-US" dirty="0">
                <a:ea typeface="ＭＳ Ｐゴシック" panose="020B0600070205080204" pitchFamily="34" charset="-128"/>
              </a:rPr>
              <a:t>“</a:t>
            </a:r>
            <a:r>
              <a:rPr lang="en-US" altLang="ja-JP" dirty="0">
                <a:ea typeface="ＭＳ Ｐゴシック" panose="020B0600070205080204" pitchFamily="34" charset="-128"/>
              </a:rPr>
              <a:t>Is it within their scope of practice or training?</a:t>
            </a:r>
            <a:r>
              <a:rPr lang="ja-JP" altLang="en-US" dirty="0">
                <a:ea typeface="ＭＳ Ｐゴシック" panose="020B0600070205080204" pitchFamily="34" charset="-128"/>
              </a:rPr>
              <a:t>”</a:t>
            </a:r>
            <a:r>
              <a:rPr lang="en-US" altLang="ja-JP" dirty="0">
                <a:ea typeface="ＭＳ Ｐゴシック" panose="020B0600070205080204" pitchFamily="34" charset="-128"/>
              </a:rPr>
              <a:t>; </a:t>
            </a:r>
            <a:r>
              <a:rPr lang="ja-JP" altLang="en-US" dirty="0">
                <a:ea typeface="ＭＳ Ｐゴシック" panose="020B0600070205080204" pitchFamily="34" charset="-128"/>
              </a:rPr>
              <a:t>“</a:t>
            </a:r>
            <a:r>
              <a:rPr lang="en-US" altLang="ja-JP" dirty="0">
                <a:ea typeface="ＭＳ Ｐゴシック" panose="020B0600070205080204" pitchFamily="34" charset="-128"/>
              </a:rPr>
              <a:t>Who needs to approve, review, or sign off?</a:t>
            </a:r>
            <a:r>
              <a:rPr lang="ja-JP" altLang="en-US" dirty="0">
                <a:ea typeface="ＭＳ Ｐゴシック" panose="020B0600070205080204" pitchFamily="34" charset="-128"/>
              </a:rPr>
              <a:t>”</a:t>
            </a:r>
            <a:r>
              <a:rPr lang="en-US" altLang="ja-JP" dirty="0">
                <a:ea typeface="ＭＳ Ｐゴシック" panose="020B0600070205080204" pitchFamily="34" charset="-128"/>
              </a:rPr>
              <a:t> </a:t>
            </a:r>
          </a:p>
          <a:p>
            <a:pPr marL="421013" lvl="1" indent="-207603">
              <a:lnSpc>
                <a:spcPct val="90000"/>
              </a:lnSpc>
              <a:spcBef>
                <a:spcPct val="0"/>
              </a:spcBef>
              <a:buFont typeface="Calibri" panose="020F0502020204030204" pitchFamily="34" charset="0"/>
              <a:buAutoNum type="arabicPeriod"/>
            </a:pPr>
            <a:r>
              <a:rPr lang="en-US" altLang="en-US" dirty="0">
                <a:ea typeface="Arial" panose="020B0604020202020204" pitchFamily="34" charset="0"/>
              </a:rPr>
              <a:t>Available talent can be assessed by asking </a:t>
            </a:r>
            <a:r>
              <a:rPr lang="ja-JP" altLang="en-US" dirty="0">
                <a:ea typeface="ＭＳ Ｐゴシック" panose="020B0600070205080204" pitchFamily="34" charset="-128"/>
              </a:rPr>
              <a:t>“</a:t>
            </a:r>
            <a:r>
              <a:rPr lang="en-US" altLang="ja-JP" dirty="0">
                <a:ea typeface="ＭＳ Ｐゴシック" panose="020B0600070205080204" pitchFamily="34" charset="-128"/>
              </a:rPr>
              <a:t>Who will perform this task?</a:t>
            </a:r>
            <a:r>
              <a:rPr lang="ja-JP" altLang="en-US" dirty="0">
                <a:ea typeface="ＭＳ Ｐゴシック" panose="020B0600070205080204" pitchFamily="34" charset="-128"/>
              </a:rPr>
              <a:t>”</a:t>
            </a:r>
            <a:r>
              <a:rPr lang="en-US" altLang="ja-JP" dirty="0">
                <a:ea typeface="ＭＳ Ｐゴシック" panose="020B0600070205080204" pitchFamily="34" charset="-128"/>
              </a:rPr>
              <a:t>; </a:t>
            </a:r>
            <a:r>
              <a:rPr lang="ja-JP" altLang="en-US" dirty="0">
                <a:ea typeface="ＭＳ Ｐゴシック" panose="020B0600070205080204" pitchFamily="34" charset="-128"/>
              </a:rPr>
              <a:t>“</a:t>
            </a:r>
            <a:r>
              <a:rPr lang="en-US" altLang="ja-JP" dirty="0">
                <a:ea typeface="ＭＳ Ｐゴシック" panose="020B0600070205080204" pitchFamily="34" charset="-128"/>
              </a:rPr>
              <a:t>Is this a good match for their abilities?</a:t>
            </a:r>
            <a:r>
              <a:rPr lang="ja-JP" altLang="en-US" dirty="0">
                <a:ea typeface="ＭＳ Ｐゴシック" panose="020B0600070205080204" pitchFamily="34" charset="-128"/>
              </a:rPr>
              <a:t>”</a:t>
            </a:r>
            <a:r>
              <a:rPr lang="en-US" altLang="ja-JP" dirty="0">
                <a:ea typeface="ＭＳ Ｐゴシック" panose="020B0600070205080204" pitchFamily="34" charset="-128"/>
              </a:rPr>
              <a:t> </a:t>
            </a:r>
          </a:p>
          <a:p>
            <a:pPr marL="421013" lvl="1" indent="-207603">
              <a:lnSpc>
                <a:spcPct val="90000"/>
              </a:lnSpc>
              <a:spcBef>
                <a:spcPct val="0"/>
              </a:spcBef>
              <a:buFont typeface="Calibri" panose="020F0502020204030204" pitchFamily="34" charset="0"/>
              <a:buAutoNum type="arabicPeriod"/>
            </a:pPr>
            <a:r>
              <a:rPr lang="en-US" altLang="en-US" dirty="0">
                <a:ea typeface="Arial" panose="020B0604020202020204" pitchFamily="34" charset="0"/>
              </a:rPr>
              <a:t>Physical layout can be assessed by physically walking through processes to see if the traffic paths are likely to cause congestion, raise privacy concerns, or have extra steps.</a:t>
            </a:r>
          </a:p>
          <a:p>
            <a:pPr marL="421013" lvl="1" indent="-207603">
              <a:lnSpc>
                <a:spcPct val="90000"/>
              </a:lnSpc>
              <a:spcBef>
                <a:spcPct val="0"/>
              </a:spcBef>
              <a:buFont typeface="Calibri" panose="020F0502020204030204" pitchFamily="34" charset="0"/>
              <a:buAutoNum type="arabicPeriod"/>
            </a:pPr>
            <a:r>
              <a:rPr lang="en-US" altLang="en-US" dirty="0"/>
              <a:t>Information flow can be assessed by physically walking through information paths, to see if the needed information is available and if the representation of the information by the information systems adequately </a:t>
            </a:r>
            <a:r>
              <a:rPr lang="en-US" altLang="en-US" dirty="0">
                <a:ea typeface="Arial" panose="020B0604020202020204" pitchFamily="34" charset="0"/>
              </a:rPr>
              <a:t>supports the task. </a:t>
            </a:r>
          </a:p>
          <a:p>
            <a:pPr marL="421013" lvl="1" indent="-207603">
              <a:lnSpc>
                <a:spcPct val="90000"/>
              </a:lnSpc>
              <a:spcBef>
                <a:spcPct val="0"/>
              </a:spcBef>
              <a:buFont typeface="Calibri" panose="020F0502020204030204" pitchFamily="34" charset="0"/>
              <a:buAutoNum type="arabicPeriod"/>
            </a:pPr>
            <a:r>
              <a:rPr lang="en-US" altLang="en-US" dirty="0">
                <a:ea typeface="Arial" panose="020B0604020202020204" pitchFamily="34" charset="0"/>
              </a:rPr>
              <a:t>Information use can be assessed, by assessing each task to see if the needed information is available, and if the representation of this information by the information systems adequately supports the task. </a:t>
            </a:r>
          </a:p>
          <a:p>
            <a:pPr marL="421013" lvl="1" indent="-207603">
              <a:lnSpc>
                <a:spcPct val="90000"/>
              </a:lnSpc>
              <a:spcBef>
                <a:spcPct val="0"/>
              </a:spcBef>
              <a:buFont typeface="Calibri" panose="020F0502020204030204" pitchFamily="34" charset="0"/>
              <a:buAutoNum type="arabicPeriod"/>
            </a:pPr>
            <a:r>
              <a:rPr lang="en-US" altLang="en-US" dirty="0">
                <a:ea typeface="Arial" panose="020B0604020202020204" pitchFamily="34" charset="0"/>
              </a:rPr>
              <a:t>Regulatory requirements</a:t>
            </a:r>
            <a:r>
              <a:rPr lang="en-US" altLang="ja-JP" dirty="0">
                <a:ea typeface="ＭＳ Ｐゴシック" panose="020B0600070205080204" pitchFamily="34" charset="-128"/>
              </a:rPr>
              <a:t> stipulate reporting that may vary by specialty area and by state. Regulatory requirements can be assessed, by asking clinic leadership what regulations apply to the clinic and by an analysis of the gap between the requirements and the proposed process.</a:t>
            </a:r>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15508564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xfrm>
            <a:off x="3146425" y="598488"/>
            <a:ext cx="3001963" cy="2319337"/>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xfrm>
            <a:off x="1447800" y="3276600"/>
            <a:ext cx="6761018" cy="2783541"/>
          </a:xfrm>
          <a:prstGeom prst="rect">
            <a:avLst/>
          </a:prstGeom>
          <a:solidFill>
            <a:schemeClr val="bg2"/>
          </a:solidFill>
        </p:spPr>
        <p:txBody>
          <a:bodyPr wrap="square" lIns="83622" tIns="41811" rIns="83622" bIns="41811" numCol="1" anchor="t" anchorCtr="0" compatLnSpc="1">
            <a:prstTxWarp prst="textNoShape">
              <a:avLst/>
            </a:prstTxWarp>
          </a:bodyPr>
          <a:lstStyle/>
          <a:p>
            <a:pPr eaLnBrk="1" hangingPunct="1"/>
            <a:r>
              <a:rPr lang="en-US" altLang="en-US" b="1" dirty="0">
                <a:ea typeface="ＭＳ Ｐゴシック" panose="020B0600070205080204" pitchFamily="34" charset="-128"/>
              </a:rPr>
              <a:t>Slide Notes: </a:t>
            </a:r>
          </a:p>
          <a:p>
            <a:pPr eaLnBrk="1" hangingPunct="1"/>
            <a:endParaRPr lang="en-US" altLang="en-US" b="1" dirty="0">
              <a:ea typeface="ＭＳ Ｐゴシック" panose="020B0600070205080204" pitchFamily="34" charset="-128"/>
            </a:endParaRPr>
          </a:p>
          <a:p>
            <a:pPr eaLnBrk="1" hangingPunct="1"/>
            <a:r>
              <a:rPr lang="en-US" altLang="en-US" dirty="0">
                <a:ea typeface="ＭＳ Ｐゴシック" panose="020B0600070205080204" pitchFamily="34" charset="-128"/>
              </a:rPr>
              <a:t>Once a process redesign is available, review from multiple perspectives is helpful. Providers and staff look for points of failure, potential confusion, and bottlenecks. The design team should determine if this is what the team meant to design or communicate.</a:t>
            </a:r>
          </a:p>
          <a:p>
            <a:pPr eaLnBrk="1" hangingPunct="1"/>
            <a:endParaRPr lang="en-US" altLang="en-US" dirty="0">
              <a:ea typeface="ＭＳ Ｐゴシック" panose="020B0600070205080204" pitchFamily="34" charset="-128"/>
            </a:endParaRPr>
          </a:p>
          <a:p>
            <a:pPr eaLnBrk="1" hangingPunct="1"/>
            <a:r>
              <a:rPr lang="en-US" altLang="en-US" dirty="0">
                <a:ea typeface="ＭＳ Ｐゴシック" panose="020B0600070205080204" pitchFamily="34" charset="-128"/>
              </a:rPr>
              <a:t>The technology vendor should assess whether or not the technology (EHR) is leveraged appropriately. Will it do everything assumed in the design? The technology vendor should also determine if customization is required or if there are common places where other clinics have had trouble that should be assessed.</a:t>
            </a:r>
          </a:p>
          <a:p>
            <a:pPr eaLnBrk="1" hangingPunct="1"/>
            <a:endParaRPr lang="en-US" altLang="en-US" dirty="0">
              <a:ea typeface="ＭＳ Ｐゴシック" panose="020B0600070205080204" pitchFamily="34" charset="-128"/>
            </a:endParaRPr>
          </a:p>
          <a:p>
            <a:pPr eaLnBrk="1" hangingPunct="1"/>
            <a:r>
              <a:rPr lang="en-US" altLang="en-US" dirty="0">
                <a:ea typeface="ＭＳ Ｐゴシック" panose="020B0600070205080204" pitchFamily="34" charset="-128"/>
              </a:rPr>
              <a:t>Prototypes should be produced and evaluated in an iterative fashion. </a:t>
            </a:r>
          </a:p>
          <a:p>
            <a:pPr eaLnBrk="1" hangingPunct="1"/>
            <a:endParaRPr lang="en-US" altLang="en-US" dirty="0">
              <a:ea typeface="ＭＳ Ｐゴシック" panose="020B0600070205080204" pitchFamily="34" charset="-128"/>
            </a:endParaRPr>
          </a:p>
          <a:p>
            <a:pPr eaLnBrk="1" hangingPunct="1"/>
            <a:endParaRPr lang="en-US" altLang="en-US" dirty="0">
              <a:ea typeface="ＭＳ Ｐゴシック" panose="020B0600070205080204" pitchFamily="34" charset="-128"/>
            </a:endParaRPr>
          </a:p>
          <a:p>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35096865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xfrm>
            <a:off x="3146425" y="457200"/>
            <a:ext cx="3001963" cy="2319338"/>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xfrm>
            <a:off x="1492826" y="3124200"/>
            <a:ext cx="6310745" cy="2783541"/>
          </a:xfrm>
          <a:prstGeom prst="rect">
            <a:avLst/>
          </a:prstGeom>
          <a:solidFill>
            <a:schemeClr val="bg2"/>
          </a:solidFill>
        </p:spPr>
        <p:txBody>
          <a:bodyPr wrap="square" lIns="83622" tIns="41811" rIns="83622" bIns="41811" numCol="1" anchor="t" anchorCtr="0" compatLnSpc="1">
            <a:prstTxWarp prst="textNoShape">
              <a:avLst/>
            </a:prstTxWarp>
          </a:bodyPr>
          <a:lstStyle/>
          <a:p>
            <a:r>
              <a:rPr lang="en-US" altLang="en-US" b="1" dirty="0">
                <a:ea typeface="ＭＳ Ｐゴシック" panose="020B0600070205080204" pitchFamily="34" charset="-128"/>
              </a:rPr>
              <a:t>Slide Notes: </a:t>
            </a:r>
          </a:p>
          <a:p>
            <a:endParaRPr lang="en-US" altLang="en-US" b="1" dirty="0">
              <a:ea typeface="ＭＳ Ｐゴシック" panose="020B0600070205080204" pitchFamily="34" charset="-128"/>
            </a:endParaRPr>
          </a:p>
          <a:p>
            <a:r>
              <a:rPr lang="en-US" altLang="en-US" dirty="0">
                <a:ea typeface="ＭＳ Ｐゴシック" panose="020B0600070205080204" pitchFamily="34" charset="-128"/>
              </a:rPr>
              <a:t>This concludes Lecture B of Process Redesign.  In this lecture, we have covered the human-centered process design and its impact on the workflow of clinical decision support, physical layout, and system interfaces.</a:t>
            </a:r>
          </a:p>
          <a:p>
            <a:pPr eaLnBrk="1" hangingPunct="1"/>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41243931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xfrm>
            <a:off x="2724150" y="463550"/>
            <a:ext cx="3001963" cy="2319338"/>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0627237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B80F0CEB-160E-46AC-A834-FE20FDC99BAA}"/>
              </a:ext>
            </a:extLst>
          </p:cNvPr>
          <p:cNvSpPr>
            <a:spLocks noGrp="1" noRot="1" noChangeAspect="1"/>
          </p:cNvSpPr>
          <p:nvPr>
            <p:ph type="sldImg"/>
          </p:nvPr>
        </p:nvSpPr>
        <p:spPr>
          <a:xfrm>
            <a:off x="3117850" y="876300"/>
            <a:ext cx="3060700" cy="2365375"/>
          </a:xfrm>
          <a:prstGeom prst="rect">
            <a:avLst/>
          </a:prstGeom>
          <a:noFill/>
          <a:ln w="12700">
            <a:solidFill>
              <a:prstClr val="black"/>
            </a:solidFill>
          </a:ln>
        </p:spPr>
      </p:sp>
    </p:spTree>
    <p:extLst>
      <p:ext uri="{BB962C8B-B14F-4D97-AF65-F5344CB8AC3E}">
        <p14:creationId xmlns:p14="http://schemas.microsoft.com/office/powerpoint/2010/main" val="15053120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xfrm>
            <a:off x="2724150" y="463550"/>
            <a:ext cx="3001963" cy="2319338"/>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a:xfrm>
            <a:off x="1374558" y="3124200"/>
            <a:ext cx="5701145" cy="2783541"/>
          </a:xfrm>
          <a:prstGeom prst="rect">
            <a:avLst/>
          </a:prstGeom>
          <a:solidFill>
            <a:schemeClr val="bg2"/>
          </a:solidFill>
        </p:spPr>
        <p:txBody>
          <a:bodyPr lIns="83622" tIns="41811" rIns="83622" bIns="41811"/>
          <a:lstStyle/>
          <a:p>
            <a:pPr indent="-205337">
              <a:defRPr/>
            </a:pPr>
            <a:r>
              <a:rPr lang="en-US" b="1" dirty="0"/>
              <a:t>Slide Notes: </a:t>
            </a:r>
          </a:p>
          <a:p>
            <a:pPr indent="-205337">
              <a:defRPr/>
            </a:pPr>
            <a:endParaRPr lang="en-US" b="1" dirty="0"/>
          </a:p>
          <a:p>
            <a:pPr indent="-205337">
              <a:defRPr/>
            </a:pPr>
            <a:r>
              <a:rPr lang="en-US" dirty="0"/>
              <a:t>This lecture has the following objectives:</a:t>
            </a:r>
          </a:p>
          <a:p>
            <a:pPr marL="167244" indent="-167244">
              <a:lnSpc>
                <a:spcPct val="110000"/>
              </a:lnSpc>
              <a:buFont typeface="Arial" pitchFamily="34" charset="0"/>
              <a:buChar char="•"/>
              <a:defRPr/>
            </a:pPr>
            <a:r>
              <a:rPr lang="en-US" dirty="0"/>
              <a:t>Describe how information technology can be used to increase the efficiency of workflow in healthcare settings</a:t>
            </a:r>
          </a:p>
          <a:p>
            <a:pPr marL="167244" indent="-167244">
              <a:lnSpc>
                <a:spcPct val="110000"/>
              </a:lnSpc>
              <a:buFont typeface="Arial" pitchFamily="34" charset="0"/>
              <a:buChar char="•"/>
              <a:defRPr/>
            </a:pPr>
            <a:r>
              <a:rPr lang="en-US" dirty="0"/>
              <a:t>Identify aspects of clinical workflow that EHRs improve</a:t>
            </a:r>
          </a:p>
        </p:txBody>
      </p:sp>
    </p:spTree>
    <p:extLst>
      <p:ext uri="{BB962C8B-B14F-4D97-AF65-F5344CB8AC3E}">
        <p14:creationId xmlns:p14="http://schemas.microsoft.com/office/powerpoint/2010/main" val="1119892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xfrm>
            <a:off x="2724150" y="463550"/>
            <a:ext cx="3001963" cy="2319338"/>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p:cNvSpPr>
            <a:spLocks noGrp="1"/>
          </p:cNvSpPr>
          <p:nvPr>
            <p:ph type="body" idx="1"/>
          </p:nvPr>
        </p:nvSpPr>
        <p:spPr bwMode="auto">
          <a:xfrm>
            <a:off x="1145958" y="3124200"/>
            <a:ext cx="6158345" cy="2783541"/>
          </a:xfrm>
          <a:prstGeom prst="rect">
            <a:avLst/>
          </a:prstGeom>
          <a:solidFill>
            <a:schemeClr val="bg2"/>
          </a:solidFill>
        </p:spPr>
        <p:txBody>
          <a:bodyPr wrap="square" lIns="83622" tIns="41811" rIns="83622" bIns="41811" numCol="1" anchor="t" anchorCtr="0" compatLnSpc="1">
            <a:prstTxWarp prst="textNoShape">
              <a:avLst/>
            </a:prstTxWarp>
          </a:bodyPr>
          <a:lstStyle/>
          <a:p>
            <a:pPr eaLnBrk="1" hangingPunct="1"/>
            <a:r>
              <a:rPr lang="en-US" altLang="en-US" b="1" dirty="0">
                <a:ea typeface="ＭＳ Ｐゴシック" panose="020B0600070205080204" pitchFamily="34" charset="-128"/>
              </a:rPr>
              <a:t>Slide Notes: </a:t>
            </a:r>
          </a:p>
          <a:p>
            <a:pPr eaLnBrk="1" hangingPunct="1"/>
            <a:endParaRPr lang="en-US" altLang="en-US" dirty="0">
              <a:ea typeface="ＭＳ Ｐゴシック" panose="020B0600070205080204" pitchFamily="34" charset="-128"/>
            </a:endParaRPr>
          </a:p>
          <a:p>
            <a:pPr eaLnBrk="1" hangingPunct="1"/>
            <a:r>
              <a:rPr lang="en-US" altLang="en-US" dirty="0">
                <a:ea typeface="ＭＳ Ｐゴシック" panose="020B0600070205080204" pitchFamily="34" charset="-128"/>
              </a:rPr>
              <a:t>Human-centered design (HCD) is an approach to systems design and development that aims to make interactive systems more usable, by focusing on the use of the system and applying human factors/ergonomics and usability knowledge and techniques. The International Organization for Standardization (ISO) has an international standard that lays out a framework for human-centered design: ISO 9241-210:2010(E) Human-Centered Design for interactive systems (ISO, 2010). Although human-centered design is usually applied to the development of computer software or machines with which people interact, we apply it here to the design and implementation of process changes.</a:t>
            </a:r>
          </a:p>
          <a:p>
            <a:pPr eaLnBrk="1" hangingPunct="1"/>
            <a:endParaRPr lang="en-US" altLang="en-US" dirty="0">
              <a:ea typeface="ＭＳ Ｐゴシック" panose="020B0600070205080204" pitchFamily="34" charset="-128"/>
            </a:endParaRPr>
          </a:p>
          <a:p>
            <a:pPr eaLnBrk="1" hangingPunct="1"/>
            <a:endParaRPr lang="en-US" altLang="en-US" dirty="0">
              <a:ea typeface="ＭＳ Ｐゴシック" panose="020B0600070205080204" pitchFamily="34" charset="-128"/>
            </a:endParaRPr>
          </a:p>
          <a:p>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30675265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xfrm>
            <a:off x="2724150" y="463550"/>
            <a:ext cx="3001963" cy="2319338"/>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xfrm>
            <a:off x="845127" y="2938182"/>
            <a:ext cx="6761018" cy="2783541"/>
          </a:xfrm>
          <a:prstGeom prst="rect">
            <a:avLst/>
          </a:prstGeom>
          <a:solidFill>
            <a:schemeClr val="bg2"/>
          </a:solidFill>
        </p:spPr>
        <p:txBody>
          <a:bodyPr wrap="square" lIns="83622" tIns="41811" rIns="83622" bIns="41811" numCol="1" anchor="t" anchorCtr="0" compatLnSpc="1">
            <a:prstTxWarp prst="textNoShape">
              <a:avLst/>
            </a:prstTxWarp>
          </a:bodyPr>
          <a:lstStyle/>
          <a:p>
            <a:pPr eaLnBrk="1" hangingPunct="1"/>
            <a:r>
              <a:rPr lang="en-US" altLang="en-US" b="1" dirty="0">
                <a:ea typeface="ＭＳ Ｐゴシック" panose="020B0600070205080204" pitchFamily="34" charset="-128"/>
              </a:rPr>
              <a:t>Slide Notes: </a:t>
            </a:r>
          </a:p>
          <a:p>
            <a:pPr eaLnBrk="1" hangingPunct="1"/>
            <a:endParaRPr lang="en-US" altLang="en-US" b="1" dirty="0">
              <a:ea typeface="ＭＳ Ｐゴシック" panose="020B0600070205080204" pitchFamily="34" charset="-128"/>
            </a:endParaRPr>
          </a:p>
          <a:p>
            <a:pPr eaLnBrk="1" hangingPunct="1"/>
            <a:r>
              <a:rPr lang="en-US" altLang="en-US" dirty="0">
                <a:ea typeface="ＭＳ Ｐゴシック" panose="020B0600070205080204" pitchFamily="34" charset="-128"/>
              </a:rPr>
              <a:t>For large software systems such as electronic health records, we distinguish two types of design:</a:t>
            </a:r>
          </a:p>
          <a:p>
            <a:pPr eaLnBrk="1" hangingPunct="1"/>
            <a:endParaRPr lang="en-US" altLang="en-US" dirty="0">
              <a:ea typeface="ＭＳ Ｐゴシック" panose="020B0600070205080204" pitchFamily="34" charset="-128"/>
            </a:endParaRPr>
          </a:p>
          <a:p>
            <a:pPr lvl="1" eaLnBrk="1" hangingPunct="1"/>
            <a:r>
              <a:rPr lang="en-US" altLang="en-US" dirty="0">
                <a:ea typeface="Arial" panose="020B0604020202020204" pitchFamily="34" charset="0"/>
              </a:rPr>
              <a:t>D – design of the software itself </a:t>
            </a:r>
          </a:p>
          <a:p>
            <a:pPr lvl="1" eaLnBrk="1" hangingPunct="1"/>
            <a:r>
              <a:rPr lang="en-US" altLang="en-US" dirty="0">
                <a:ea typeface="Arial" panose="020B0604020202020204" pitchFamily="34" charset="0"/>
              </a:rPr>
              <a:t>d – configuration of the system to make it work for a particular clinic</a:t>
            </a:r>
          </a:p>
          <a:p>
            <a:pPr lvl="1" eaLnBrk="1" hangingPunct="1"/>
            <a:endParaRPr lang="en-US" altLang="en-US" dirty="0">
              <a:ea typeface="Arial" panose="020B0604020202020204" pitchFamily="34" charset="0"/>
            </a:endParaRPr>
          </a:p>
          <a:p>
            <a:pPr eaLnBrk="1" hangingPunct="1"/>
            <a:r>
              <a:rPr lang="en-US" altLang="en-US" dirty="0">
                <a:ea typeface="ＭＳ Ｐゴシック" panose="020B0600070205080204" pitchFamily="34" charset="-128"/>
              </a:rPr>
              <a:t>Human-centered design is usually applied to the development of computer software or machines with which people interact. Decisions about how EHR software is used in the workflow of clinic providers and staff, often done as part of implementation, heavily impact how clinic providers and staff interact with the system. Thus, we apply HCD here to the design and implementation of process changes (that is, little d). In fact, ISO 9241-210 emphasizes that HCD activities </a:t>
            </a:r>
            <a:r>
              <a:rPr lang="ja-JP" altLang="en-US" dirty="0">
                <a:ea typeface="ＭＳ Ｐゴシック" panose="020B0600070205080204" pitchFamily="34" charset="-128"/>
              </a:rPr>
              <a:t>“</a:t>
            </a:r>
            <a:r>
              <a:rPr lang="en-US" altLang="ja-JP" dirty="0">
                <a:ea typeface="ＭＳ Ｐゴシック" panose="020B0600070205080204" pitchFamily="34" charset="-128"/>
              </a:rPr>
              <a:t>are applicable … at any stage in the development of a system</a:t>
            </a:r>
            <a:r>
              <a:rPr lang="ja-JP" altLang="en-US" dirty="0">
                <a:ea typeface="ＭＳ Ｐゴシック" panose="020B0600070205080204" pitchFamily="34" charset="-128"/>
              </a:rPr>
              <a:t>”</a:t>
            </a:r>
            <a:r>
              <a:rPr lang="en-US" altLang="ja-JP" dirty="0">
                <a:ea typeface="ＭＳ Ｐゴシック" panose="020B0600070205080204" pitchFamily="34" charset="-128"/>
              </a:rPr>
              <a:t> (ISO, 2010).</a:t>
            </a:r>
          </a:p>
          <a:p>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7879542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xfrm>
            <a:off x="3146425" y="457200"/>
            <a:ext cx="3001963" cy="2319338"/>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a:xfrm>
            <a:off x="1267690" y="2971800"/>
            <a:ext cx="6761018" cy="2783541"/>
          </a:xfrm>
          <a:prstGeom prst="rect">
            <a:avLst/>
          </a:prstGeom>
          <a:solidFill>
            <a:schemeClr val="bg2"/>
          </a:solidFill>
        </p:spPr>
        <p:txBody>
          <a:bodyPr lIns="83622" tIns="41811" rIns="83622" bIns="41811">
            <a:normAutofit/>
          </a:bodyPr>
          <a:lstStyle/>
          <a:p>
            <a:pPr indent="-139218">
              <a:defRPr/>
            </a:pPr>
            <a:r>
              <a:rPr lang="en-US" b="1" dirty="0">
                <a:ea typeface="+mn-ea"/>
              </a:rPr>
              <a:t>Slide Notes: </a:t>
            </a:r>
          </a:p>
          <a:p>
            <a:pPr indent="-139218">
              <a:defRPr/>
            </a:pPr>
            <a:endParaRPr lang="en-US" b="1" dirty="0">
              <a:ea typeface="+mn-ea"/>
            </a:endParaRPr>
          </a:p>
          <a:p>
            <a:pPr indent="-139218">
              <a:defRPr/>
            </a:pPr>
            <a:r>
              <a:rPr lang="en-US" dirty="0">
                <a:ea typeface="+mn-ea"/>
              </a:rPr>
              <a:t>The principles of HCD are outlined in ISO 9241-210. They are as follows:</a:t>
            </a:r>
          </a:p>
          <a:p>
            <a:pPr indent="-139218">
              <a:defRPr/>
            </a:pPr>
            <a:endParaRPr lang="en-US" dirty="0">
              <a:ea typeface="+mn-ea"/>
            </a:endParaRPr>
          </a:p>
          <a:p>
            <a:pPr marL="171450" indent="-171450">
              <a:buFont typeface="Arial" panose="020B0604020202020204" pitchFamily="34" charset="0"/>
              <a:buChar char="•"/>
              <a:defRPr/>
            </a:pPr>
            <a:r>
              <a:rPr lang="en-US" dirty="0">
                <a:ea typeface="+mn-ea"/>
              </a:rPr>
              <a:t>The design is based on an explicit understanding of users, tasks, and environments</a:t>
            </a:r>
          </a:p>
          <a:p>
            <a:pPr marL="171450" indent="-171450">
              <a:buFont typeface="Arial" panose="020B0604020202020204" pitchFamily="34" charset="0"/>
              <a:buChar char="•"/>
              <a:defRPr/>
            </a:pPr>
            <a:r>
              <a:rPr lang="en-US" dirty="0">
                <a:ea typeface="+mn-ea"/>
              </a:rPr>
              <a:t>Users are involved throughout design and development</a:t>
            </a:r>
          </a:p>
          <a:p>
            <a:pPr marL="171450" indent="-171450">
              <a:buFont typeface="Arial" panose="020B0604020202020204" pitchFamily="34" charset="0"/>
              <a:buChar char="•"/>
              <a:defRPr/>
            </a:pPr>
            <a:r>
              <a:rPr lang="en-US" dirty="0">
                <a:ea typeface="+mn-ea"/>
              </a:rPr>
              <a:t>The design is driven and refined by user-centered evaluation</a:t>
            </a:r>
          </a:p>
          <a:p>
            <a:pPr marL="171450" indent="-171450">
              <a:buFont typeface="Arial" panose="020B0604020202020204" pitchFamily="34" charset="0"/>
              <a:buChar char="•"/>
              <a:defRPr/>
            </a:pPr>
            <a:r>
              <a:rPr lang="en-US" dirty="0">
                <a:ea typeface="+mn-ea"/>
              </a:rPr>
              <a:t>The process is iterative</a:t>
            </a:r>
          </a:p>
          <a:p>
            <a:pPr marL="171450" indent="-171450">
              <a:buFont typeface="Arial" panose="020B0604020202020204" pitchFamily="34" charset="0"/>
              <a:buChar char="•"/>
              <a:defRPr/>
            </a:pPr>
            <a:r>
              <a:rPr lang="en-US" dirty="0">
                <a:ea typeface="+mn-ea"/>
              </a:rPr>
              <a:t>The design addresses the whole user experience, including an appropriate balance between human and machine</a:t>
            </a:r>
          </a:p>
          <a:p>
            <a:pPr marL="171450" indent="-171450">
              <a:buFont typeface="Arial" panose="020B0604020202020204" pitchFamily="34" charset="0"/>
              <a:buChar char="•"/>
              <a:defRPr/>
            </a:pPr>
            <a:r>
              <a:rPr lang="en-US" dirty="0">
                <a:ea typeface="+mn-ea"/>
              </a:rPr>
              <a:t>The design team includes multidisciplinary skills and perspectives (ISO, 2010)</a:t>
            </a:r>
          </a:p>
          <a:p>
            <a:pPr marL="561267" lvl="1" indent="-139218">
              <a:defRPr/>
            </a:pPr>
            <a:endParaRPr lang="en-US" dirty="0">
              <a:ea typeface="+mn-ea"/>
            </a:endParaRPr>
          </a:p>
          <a:p>
            <a:pPr indent="-139218">
              <a:defRPr/>
            </a:pPr>
            <a:r>
              <a:rPr lang="en-US" dirty="0">
                <a:ea typeface="+mn-ea"/>
              </a:rPr>
              <a:t>Importantly, initial knowledge acquisition and design can never capture ALL of what users need. The iterative approach is necessary for systems and people to work well together.</a:t>
            </a:r>
          </a:p>
          <a:p>
            <a:pPr>
              <a:defRPr/>
            </a:pPr>
            <a:endParaRPr lang="en-US" dirty="0">
              <a:ea typeface="+mn-ea"/>
            </a:endParaRPr>
          </a:p>
        </p:txBody>
      </p:sp>
    </p:spTree>
    <p:extLst>
      <p:ext uri="{BB962C8B-B14F-4D97-AF65-F5344CB8AC3E}">
        <p14:creationId xmlns:p14="http://schemas.microsoft.com/office/powerpoint/2010/main" val="3991225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xfrm>
            <a:off x="3146425" y="463550"/>
            <a:ext cx="3001963" cy="2319338"/>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Notes Placeholder 2"/>
          <p:cNvSpPr>
            <a:spLocks noGrp="1"/>
          </p:cNvSpPr>
          <p:nvPr>
            <p:ph type="body" idx="1"/>
          </p:nvPr>
        </p:nvSpPr>
        <p:spPr bwMode="auto">
          <a:xfrm>
            <a:off x="994062" y="2938182"/>
            <a:ext cx="7308273" cy="3608668"/>
          </a:xfrm>
          <a:prstGeom prst="rect">
            <a:avLst/>
          </a:prstGeom>
          <a:solidFill>
            <a:schemeClr val="bg2"/>
          </a:solidFill>
        </p:spPr>
        <p:txBody>
          <a:bodyPr wrap="square" lIns="83622" tIns="41811" rIns="83622" bIns="41811" numCol="1" anchor="t" anchorCtr="0" compatLnSpc="1">
            <a:prstTxWarp prst="textNoShape">
              <a:avLst/>
            </a:prstTxWarp>
          </a:bodyPr>
          <a:lstStyle/>
          <a:p>
            <a:r>
              <a:rPr lang="en-US" altLang="en-US" b="1" dirty="0">
                <a:ea typeface="ＭＳ Ｐゴシック" panose="020B0600070205080204" pitchFamily="34" charset="-128"/>
              </a:rPr>
              <a:t>Slide Notes: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ISO 9241-210:2010(E) Ergonomics of human–system interaction—Part 210: Human-centered design for interactive systems</a:t>
            </a:r>
            <a:r>
              <a:rPr lang="en-US" altLang="ja-JP" dirty="0"/>
              <a:t>—</a:t>
            </a:r>
            <a:r>
              <a:rPr lang="en-US" altLang="en-US" dirty="0">
                <a:ea typeface="ＭＳ Ｐゴシック" panose="020B0600070205080204" pitchFamily="34" charset="-128"/>
              </a:rPr>
              <a:t>outlines a framework for HCD for interactive systems. Electronic health records are interactive systems. The ISO HCD framework includes planning, understanding the context of use, specifying user requirements, producing design solutions, and evaluating to see whether or not the design solution meets the user’s needs. </a:t>
            </a:r>
          </a:p>
          <a:p>
            <a:pPr eaLnBrk="1" hangingPunct="1"/>
            <a:endParaRPr lang="en-US" altLang="en-US" dirty="0">
              <a:ea typeface="ＭＳ Ｐゴシック" panose="020B0600070205080204" pitchFamily="34" charset="-128"/>
            </a:endParaRPr>
          </a:p>
          <a:p>
            <a:pPr eaLnBrk="1" hangingPunct="1"/>
            <a:r>
              <a:rPr lang="en-US" altLang="en-US" dirty="0">
                <a:ea typeface="ＭＳ Ｐゴシック" panose="020B0600070205080204" pitchFamily="34" charset="-128"/>
              </a:rPr>
              <a:t>Understanding the context of use occurs during the knowledge acquisition phase. Specifying the user requirements occurs during both the knowledge acquisition and the process analysis phase. Design solutions are produced in process redesign and evaluated after they are implemented (evaluation is covered in a later unit). Importantly, the ISO HCD framework emphasizes the iterative nature of design. Most recently, considerable work has been done on integrating information and workflow needs in design (Butler, 2000).</a:t>
            </a:r>
          </a:p>
          <a:p>
            <a:pPr eaLnBrk="1" hangingPunct="1"/>
            <a:endParaRPr lang="en-US" altLang="en-US" dirty="0">
              <a:ea typeface="ＭＳ Ｐゴシック" panose="020B0600070205080204" pitchFamily="34" charset="-128"/>
            </a:endParaRPr>
          </a:p>
          <a:p>
            <a:pPr eaLnBrk="1" hangingPunct="1"/>
            <a:r>
              <a:rPr lang="en-US" altLang="en-US" dirty="0">
                <a:ea typeface="ＭＳ Ｐゴシック" panose="020B0600070205080204" pitchFamily="34" charset="-128"/>
              </a:rPr>
              <a:t>The diagram on the slide is “© ISO.  This material is reproduced from ISO 9241-210:2010 with permission of the American National Standards Institute (ANSI) on behalf of the International Organization for Standardization (ISO).  No part of this material may be copied or reproduced in any form, electronic retrieval system or otherwise or made available on the Internet, a public network, by satellite or otherwise without the prior written consent of ANSI.  Copies of this standard may be purchased from ANSI, 25 West 43rd Street, New York, NY 10036, (212) 642-4900, </a:t>
            </a:r>
            <a:r>
              <a:rPr lang="en-US" altLang="en-US" dirty="0">
                <a:ea typeface="ＭＳ Ｐゴシック" panose="020B0600070205080204" pitchFamily="34" charset="-128"/>
                <a:hlinkClick r:id="rId3"/>
              </a:rPr>
              <a:t>http://webstore.ansi.org”</a:t>
            </a:r>
            <a:endParaRPr lang="en-US" altLang="ja-JP" dirty="0">
              <a:ea typeface="ＭＳ Ｐゴシック" panose="020B0600070205080204" pitchFamily="34" charset="-128"/>
            </a:endParaRPr>
          </a:p>
          <a:p>
            <a:endParaRPr lang="en-US" altLang="en-US" dirty="0">
              <a:ea typeface="ＭＳ Ｐゴシック" panose="020B0600070205080204" pitchFamily="34" charset="-128"/>
            </a:endParaRPr>
          </a:p>
          <a:p>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15717549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xfrm>
            <a:off x="3146425" y="441325"/>
            <a:ext cx="3001963" cy="2319338"/>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bwMode="auto">
          <a:xfrm>
            <a:off x="1267690" y="2965221"/>
            <a:ext cx="6761018" cy="3608668"/>
          </a:xfrm>
          <a:prstGeom prst="rect">
            <a:avLst/>
          </a:prstGeom>
          <a:solidFill>
            <a:schemeClr val="bg2"/>
          </a:solidFill>
        </p:spPr>
        <p:txBody>
          <a:bodyPr wrap="square" lIns="83622" tIns="41811" rIns="83622" bIns="41811" numCol="1" anchor="t" anchorCtr="0" compatLnSpc="1">
            <a:prstTxWarp prst="textNoShape">
              <a:avLst/>
            </a:prstTxWarp>
          </a:bodyPr>
          <a:lstStyle/>
          <a:p>
            <a:pPr eaLnBrk="1" hangingPunct="1">
              <a:spcBef>
                <a:spcPct val="0"/>
              </a:spcBef>
              <a:defRPr/>
            </a:pPr>
            <a:r>
              <a:rPr lang="en-US" b="1" dirty="0">
                <a:ea typeface="ＭＳ Ｐゴシック" pitchFamily="34" charset="-128"/>
              </a:rPr>
              <a:t>Slide Notes: </a:t>
            </a:r>
          </a:p>
          <a:p>
            <a:pPr eaLnBrk="1" hangingPunct="1">
              <a:spcBef>
                <a:spcPct val="0"/>
              </a:spcBef>
              <a:defRPr/>
            </a:pPr>
            <a:endParaRPr lang="en-US" b="1" dirty="0">
              <a:ea typeface="ＭＳ Ｐゴシック" pitchFamily="34" charset="-128"/>
            </a:endParaRPr>
          </a:p>
          <a:p>
            <a:pPr eaLnBrk="1" hangingPunct="1">
              <a:spcBef>
                <a:spcPct val="0"/>
              </a:spcBef>
              <a:defRPr/>
            </a:pPr>
            <a:r>
              <a:rPr lang="en-US" dirty="0">
                <a:ea typeface="ＭＳ Ｐゴシック" pitchFamily="34" charset="-128"/>
              </a:rPr>
              <a:t>After a problem or opportunity for improving a process has been identified, the next step is to generate candidates for the redesigned process. These ideas for process redesign can come from different places, including:</a:t>
            </a:r>
          </a:p>
          <a:p>
            <a:pPr eaLnBrk="1" hangingPunct="1">
              <a:spcBef>
                <a:spcPct val="0"/>
              </a:spcBef>
              <a:defRPr/>
            </a:pPr>
            <a:endParaRPr lang="en-US" dirty="0">
              <a:ea typeface="ＭＳ Ｐゴシック" pitchFamily="34" charset="-128"/>
            </a:endParaRPr>
          </a:p>
          <a:p>
            <a:pPr marL="156791" indent="-156791">
              <a:spcBef>
                <a:spcPct val="0"/>
              </a:spcBef>
              <a:buFont typeface="Arial" pitchFamily="34" charset="0"/>
              <a:buChar char="•"/>
              <a:defRPr/>
            </a:pPr>
            <a:r>
              <a:rPr lang="en-US" dirty="0">
                <a:ea typeface="ＭＳ Ｐゴシック" pitchFamily="34" charset="-128"/>
              </a:rPr>
              <a:t>Researching what other organizations have done to solve similar problems and using and further developing their designs</a:t>
            </a:r>
          </a:p>
          <a:p>
            <a:pPr marL="156791" indent="-156791">
              <a:spcBef>
                <a:spcPct val="0"/>
              </a:spcBef>
              <a:buFont typeface="Arial" pitchFamily="34" charset="0"/>
              <a:buChar char="•"/>
              <a:defRPr/>
            </a:pPr>
            <a:r>
              <a:rPr lang="en-US" dirty="0">
                <a:ea typeface="ＭＳ Ｐゴシック" pitchFamily="34" charset="-128"/>
              </a:rPr>
              <a:t>Progressing logically from previous designs: for example, the redesign strategies presented by Mansar &amp; Reijers (2005) </a:t>
            </a:r>
          </a:p>
          <a:p>
            <a:pPr marL="156791" indent="-156791">
              <a:spcBef>
                <a:spcPct val="0"/>
              </a:spcBef>
              <a:buFont typeface="Arial" pitchFamily="34" charset="0"/>
              <a:buChar char="•"/>
              <a:defRPr/>
            </a:pPr>
            <a:r>
              <a:rPr lang="en-US" dirty="0">
                <a:ea typeface="ＭＳ Ｐゴシック" pitchFamily="34" charset="-128"/>
              </a:rPr>
              <a:t>Innovative creativity</a:t>
            </a:r>
          </a:p>
          <a:p>
            <a:pPr marL="156791" indent="-156791">
              <a:spcBef>
                <a:spcPct val="0"/>
              </a:spcBef>
              <a:buFont typeface="Arial" pitchFamily="34" charset="0"/>
              <a:buChar char="•"/>
              <a:defRPr/>
            </a:pPr>
            <a:endParaRPr lang="en-US" dirty="0">
              <a:ea typeface="ＭＳ Ｐゴシック" pitchFamily="34" charset="-128"/>
            </a:endParaRPr>
          </a:p>
          <a:p>
            <a:pPr eaLnBrk="1" hangingPunct="1">
              <a:spcBef>
                <a:spcPct val="0"/>
              </a:spcBef>
              <a:defRPr/>
            </a:pPr>
            <a:r>
              <a:rPr lang="en-US" dirty="0">
                <a:ea typeface="ＭＳ Ｐゴシック" pitchFamily="34" charset="-128"/>
              </a:rPr>
              <a:t>When proposing or evaluating candidate process redesigns, it is helpful to think through each of these three sources of ideas, to make sure that all avenues have been investigated.</a:t>
            </a:r>
          </a:p>
          <a:p>
            <a:pPr eaLnBrk="1" hangingPunct="1">
              <a:spcBef>
                <a:spcPct val="0"/>
              </a:spcBef>
              <a:defRPr/>
            </a:pPr>
            <a:r>
              <a:rPr lang="en-US" dirty="0">
                <a:ea typeface="ＭＳ Ｐゴシック" pitchFamily="34" charset="-128"/>
              </a:rPr>
              <a:t> </a:t>
            </a:r>
          </a:p>
          <a:p>
            <a:pPr eaLnBrk="1" hangingPunct="1">
              <a:spcBef>
                <a:spcPct val="0"/>
              </a:spcBef>
              <a:defRPr/>
            </a:pPr>
            <a:r>
              <a:rPr lang="en-US" dirty="0">
                <a:ea typeface="ＭＳ Ｐゴシック" pitchFamily="34" charset="-128"/>
              </a:rPr>
              <a:t>It is important to examine processes and design options from different perspectives (e.g., patients, caregivers, providers, staff, and external organizations), and also to assess alignment with regulations and organizational goals.</a:t>
            </a:r>
          </a:p>
          <a:p>
            <a:pPr eaLnBrk="1" hangingPunct="1">
              <a:spcBef>
                <a:spcPct val="0"/>
              </a:spcBef>
              <a:defRPr/>
            </a:pPr>
            <a:endParaRPr lang="en-US" dirty="0">
              <a:ea typeface="ＭＳ Ｐゴシック" pitchFamily="34" charset="-128"/>
            </a:endParaRPr>
          </a:p>
          <a:p>
            <a:pPr>
              <a:defRPr/>
            </a:pPr>
            <a:endParaRPr lang="en-US" dirty="0">
              <a:ea typeface="ＭＳ Ｐゴシック" pitchFamily="34" charset="-128"/>
            </a:endParaRPr>
          </a:p>
        </p:txBody>
      </p:sp>
    </p:spTree>
    <p:extLst>
      <p:ext uri="{BB962C8B-B14F-4D97-AF65-F5344CB8AC3E}">
        <p14:creationId xmlns:p14="http://schemas.microsoft.com/office/powerpoint/2010/main" val="38603554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xfrm>
            <a:off x="3146425" y="533400"/>
            <a:ext cx="3001963" cy="2319338"/>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p:cNvSpPr>
            <a:spLocks noGrp="1"/>
          </p:cNvSpPr>
          <p:nvPr>
            <p:ph type="body" idx="1"/>
          </p:nvPr>
        </p:nvSpPr>
        <p:spPr bwMode="auto">
          <a:xfrm>
            <a:off x="1267690" y="3124200"/>
            <a:ext cx="6761018" cy="2783541"/>
          </a:xfrm>
          <a:prstGeom prst="rect">
            <a:avLst/>
          </a:prstGeom>
          <a:solidFill>
            <a:schemeClr val="bg2"/>
          </a:solidFill>
        </p:spPr>
        <p:txBody>
          <a:bodyPr wrap="square" lIns="83622" tIns="41811" rIns="83622" bIns="41811" numCol="1" anchor="t" anchorCtr="0" compatLnSpc="1">
            <a:prstTxWarp prst="textNoShape">
              <a:avLst/>
            </a:prstTxWarp>
          </a:bodyPr>
          <a:lstStyle/>
          <a:p>
            <a:pPr eaLnBrk="1" hangingPunct="1">
              <a:spcBef>
                <a:spcPct val="0"/>
              </a:spcBef>
            </a:pPr>
            <a:r>
              <a:rPr lang="en-US" altLang="en-US" b="1" dirty="0">
                <a:ea typeface="ＭＳ Ｐゴシック" panose="020B0600070205080204" pitchFamily="34" charset="-128"/>
              </a:rPr>
              <a:t>Slide Notes: </a:t>
            </a:r>
          </a:p>
          <a:p>
            <a:pPr eaLnBrk="1" hangingPunct="1">
              <a:spcBef>
                <a:spcPct val="0"/>
              </a:spcBef>
            </a:pPr>
            <a:endParaRPr lang="en-US" altLang="en-US" b="1" dirty="0">
              <a:ea typeface="ＭＳ Ｐゴシック" panose="020B0600070205080204" pitchFamily="34" charset="-128"/>
            </a:endParaRPr>
          </a:p>
          <a:p>
            <a:pPr eaLnBrk="1" hangingPunct="1">
              <a:spcBef>
                <a:spcPct val="0"/>
              </a:spcBef>
            </a:pPr>
            <a:r>
              <a:rPr lang="en-US" altLang="en-US" dirty="0">
                <a:ea typeface="ＭＳ Ｐゴシック" panose="020B0600070205080204" pitchFamily="34" charset="-128"/>
              </a:rPr>
              <a:t>Researching what others have done and leveraging their designs is a great place to start. </a:t>
            </a:r>
          </a:p>
          <a:p>
            <a:pPr eaLnBrk="1" hangingPunct="1">
              <a:spcBef>
                <a:spcPct val="0"/>
              </a:spcBef>
            </a:pPr>
            <a:endParaRPr lang="en-US" altLang="en-US" dirty="0">
              <a:ea typeface="ＭＳ Ｐゴシック" panose="020B0600070205080204" pitchFamily="34" charset="-128"/>
            </a:endParaRPr>
          </a:p>
          <a:p>
            <a:pPr eaLnBrk="1" hangingPunct="1">
              <a:spcBef>
                <a:spcPct val="0"/>
              </a:spcBef>
            </a:pPr>
            <a:r>
              <a:rPr lang="en-US" altLang="en-US" dirty="0">
                <a:ea typeface="ＭＳ Ｐゴシック" panose="020B0600070205080204" pitchFamily="34" charset="-128"/>
              </a:rPr>
              <a:t>Examples of sources of information are:</a:t>
            </a:r>
          </a:p>
          <a:p>
            <a:pPr marL="252608" lvl="1" indent="-156791">
              <a:spcBef>
                <a:spcPct val="0"/>
              </a:spcBef>
              <a:buFontTx/>
              <a:buChar char="•"/>
            </a:pPr>
            <a:r>
              <a:rPr lang="en-US" altLang="en-US" dirty="0">
                <a:ea typeface="Arial" panose="020B0604020202020204" pitchFamily="34" charset="0"/>
              </a:rPr>
              <a:t>Design guidelines and standards (available from AHRQ)</a:t>
            </a:r>
          </a:p>
          <a:p>
            <a:pPr marL="252608" lvl="1" indent="-156791">
              <a:spcBef>
                <a:spcPct val="0"/>
              </a:spcBef>
              <a:buFontTx/>
              <a:buChar char="•"/>
            </a:pPr>
            <a:r>
              <a:rPr lang="en-US" altLang="en-US" dirty="0">
                <a:ea typeface="Arial" panose="020B0604020202020204" pitchFamily="34" charset="0"/>
              </a:rPr>
              <a:t>Best practices from other industries (strategies synthesized by Mansar &amp; Reijers, 2005)</a:t>
            </a:r>
          </a:p>
          <a:p>
            <a:pPr marL="252608" lvl="1" indent="-156791">
              <a:spcBef>
                <a:spcPct val="0"/>
              </a:spcBef>
              <a:buFontTx/>
              <a:buChar char="•"/>
            </a:pPr>
            <a:r>
              <a:rPr lang="en-US" altLang="en-US" dirty="0">
                <a:ea typeface="Arial" panose="020B0604020202020204" pitchFamily="34" charset="0"/>
              </a:rPr>
              <a:t>Other clinics that have implemented EHRs (case studies and examples available from AHRQ)</a:t>
            </a:r>
          </a:p>
          <a:p>
            <a:pPr marL="252608" lvl="1" indent="-156791">
              <a:spcBef>
                <a:spcPct val="0"/>
              </a:spcBef>
              <a:buFontTx/>
              <a:buChar char="•"/>
            </a:pPr>
            <a:r>
              <a:rPr lang="en-US" altLang="en-US" dirty="0">
                <a:ea typeface="Arial" panose="020B0604020202020204" pitchFamily="34" charset="0"/>
              </a:rPr>
              <a:t>Other clinics that have a proven process that doesn‘t</a:t>
            </a:r>
            <a:r>
              <a:rPr lang="en-US" altLang="ja-JP" dirty="0">
                <a:ea typeface="ＭＳ Ｐゴシック" panose="020B0600070205080204" pitchFamily="34" charset="-128"/>
              </a:rPr>
              <a:t> depend on EHRs</a:t>
            </a:r>
          </a:p>
          <a:p>
            <a:pPr marL="252608" lvl="1" indent="-156791">
              <a:spcBef>
                <a:spcPct val="0"/>
              </a:spcBef>
              <a:buFontTx/>
              <a:buChar char="•"/>
            </a:pPr>
            <a:r>
              <a:rPr lang="en-US" altLang="en-US" dirty="0">
                <a:ea typeface="Arial" panose="020B0604020202020204" pitchFamily="34" charset="0"/>
              </a:rPr>
              <a:t>Prior quality improvement projects at your clinic</a:t>
            </a:r>
          </a:p>
          <a:p>
            <a:pPr marL="252608" lvl="1" indent="-156791">
              <a:spcBef>
                <a:spcPct val="0"/>
              </a:spcBef>
              <a:buFontTx/>
              <a:buChar char="•"/>
            </a:pPr>
            <a:r>
              <a:rPr lang="en-US" altLang="en-US" dirty="0">
                <a:ea typeface="Arial" panose="020B0604020202020204" pitchFamily="34" charset="0"/>
              </a:rPr>
              <a:t>Problems with current clinic workflows  (that is, just ask clinic providers, staff, and patients what’</a:t>
            </a:r>
            <a:r>
              <a:rPr lang="en-US" altLang="ja-JP" dirty="0">
                <a:ea typeface="ＭＳ Ｐゴシック" panose="020B0600070205080204" pitchFamily="34" charset="-128"/>
              </a:rPr>
              <a:t>s not working well)</a:t>
            </a:r>
          </a:p>
          <a:p>
            <a:pPr eaLnBrk="1" hangingPunct="1">
              <a:spcBef>
                <a:spcPct val="0"/>
              </a:spcBef>
              <a:buFontTx/>
              <a:buChar char="•"/>
            </a:pPr>
            <a:endParaRPr lang="en-US" altLang="en-US" dirty="0">
              <a:ea typeface="ＭＳ Ｐゴシック" panose="020B0600070205080204" pitchFamily="34" charset="-128"/>
            </a:endParaRPr>
          </a:p>
          <a:p>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8817639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xfrm>
            <a:off x="3146425" y="457200"/>
            <a:ext cx="3001963" cy="2319338"/>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bwMode="auto">
          <a:xfrm>
            <a:off x="1267690" y="2971800"/>
            <a:ext cx="6761018" cy="2783541"/>
          </a:xfrm>
          <a:prstGeom prst="rect">
            <a:avLst/>
          </a:prstGeom>
          <a:solidFill>
            <a:schemeClr val="bg2"/>
          </a:solidFill>
        </p:spPr>
        <p:txBody>
          <a:bodyPr wrap="square" lIns="83622" tIns="41811" rIns="83622" bIns="41811" numCol="1" anchor="t" anchorCtr="0" compatLnSpc="1">
            <a:prstTxWarp prst="textNoShape">
              <a:avLst/>
            </a:prstTxWarp>
          </a:bodyPr>
          <a:lstStyle/>
          <a:p>
            <a:pPr eaLnBrk="1" hangingPunct="1"/>
            <a:r>
              <a:rPr lang="en-US" altLang="en-US" b="1" dirty="0">
                <a:ea typeface="ＭＳ Ｐゴシック" panose="020B0600070205080204" pitchFamily="34" charset="-128"/>
              </a:rPr>
              <a:t>Slide Notes: </a:t>
            </a:r>
          </a:p>
          <a:p>
            <a:pPr eaLnBrk="1" hangingPunct="1"/>
            <a:endParaRPr lang="en-US" altLang="en-US" dirty="0">
              <a:ea typeface="ＭＳ Ｐゴシック" panose="020B0600070205080204" pitchFamily="34" charset="-128"/>
            </a:endParaRPr>
          </a:p>
          <a:p>
            <a:pPr eaLnBrk="1" hangingPunct="1"/>
            <a:r>
              <a:rPr lang="en-US" altLang="en-US" dirty="0">
                <a:ea typeface="ＭＳ Ｐゴシック" panose="020B0600070205080204" pitchFamily="34" charset="-128"/>
              </a:rPr>
              <a:t>Another great place to start is with a previous design and implement a logical progression (that is, an incremental improvement) from that design.  </a:t>
            </a:r>
          </a:p>
          <a:p>
            <a:pPr eaLnBrk="1" hangingPunct="1"/>
            <a:endParaRPr lang="en-US" altLang="en-US" dirty="0">
              <a:ea typeface="ＭＳ Ｐゴシック" panose="020B0600070205080204" pitchFamily="34" charset="-128"/>
            </a:endParaRPr>
          </a:p>
          <a:p>
            <a:pPr eaLnBrk="1" hangingPunct="1"/>
            <a:r>
              <a:rPr lang="en-US" altLang="en-US" dirty="0">
                <a:ea typeface="ＭＳ Ｐゴシック" panose="020B0600070205080204" pitchFamily="34" charset="-128"/>
              </a:rPr>
              <a:t>Here are some ideas for progressing from a previous design:</a:t>
            </a:r>
          </a:p>
          <a:p>
            <a:pPr eaLnBrk="1" hangingPunct="1"/>
            <a:endParaRPr lang="en-US" altLang="en-US" dirty="0">
              <a:ea typeface="ＭＳ Ｐゴシック" panose="020B0600070205080204" pitchFamily="34" charset="-128"/>
            </a:endParaRPr>
          </a:p>
          <a:p>
            <a:pPr marL="252608" lvl="1" indent="-156791">
              <a:buFontTx/>
              <a:buChar char="•"/>
            </a:pPr>
            <a:r>
              <a:rPr lang="en-US" altLang="en-US" dirty="0">
                <a:ea typeface="Arial" panose="020B0604020202020204" pitchFamily="34" charset="0"/>
              </a:rPr>
              <a:t>Perform a gap analysis between the as-is state and the clinic</a:t>
            </a:r>
            <a:r>
              <a:rPr lang="en-US" altLang="ja-JP" dirty="0">
                <a:ea typeface="ＭＳ Ｐゴシック" panose="020B0600070205080204" pitchFamily="34" charset="-128"/>
              </a:rPr>
              <a:t>s ideal design</a:t>
            </a:r>
          </a:p>
          <a:p>
            <a:pPr marL="252608" lvl="1" indent="-156791">
              <a:buFontTx/>
              <a:buChar char="•"/>
            </a:pPr>
            <a:r>
              <a:rPr lang="en-US" altLang="en-US" dirty="0">
                <a:ea typeface="Arial" panose="020B0604020202020204" pitchFamily="34" charset="0"/>
              </a:rPr>
              <a:t>Leverage technology (that is, greater use of automation)</a:t>
            </a:r>
          </a:p>
          <a:p>
            <a:pPr marL="252608" lvl="1" indent="-156791">
              <a:buFontTx/>
              <a:buChar char="•"/>
            </a:pPr>
            <a:r>
              <a:rPr lang="en-US" altLang="en-US" dirty="0">
                <a:ea typeface="Arial" panose="020B0604020202020204" pitchFamily="34" charset="0"/>
              </a:rPr>
              <a:t>Perform a workflow diagram analysis (that is, use the process diagrams to look for redundant work, unnecessary steps, delays, and overly complex areas of the process).</a:t>
            </a:r>
            <a:endParaRPr lang="en-US" altLang="en-US" dirty="0">
              <a:ea typeface="ＭＳ Ｐゴシック" panose="020B0600070205080204" pitchFamily="34" charset="-128"/>
            </a:endParaRPr>
          </a:p>
        </p:txBody>
      </p:sp>
    </p:spTree>
    <p:extLst>
      <p:ext uri="{BB962C8B-B14F-4D97-AF65-F5344CB8AC3E}">
        <p14:creationId xmlns:p14="http://schemas.microsoft.com/office/powerpoint/2010/main" val="267195102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p>
        </p:txBody>
      </p:sp>
      <p:sp>
        <p:nvSpPr>
          <p:cNvPr id="11" name="object 8"/>
          <p:cNvSpPr txBox="1"/>
          <p:nvPr userDrawn="1"/>
        </p:nvSpPr>
        <p:spPr>
          <a:xfrm>
            <a:off x="914400" y="379900"/>
            <a:ext cx="7483475" cy="4167808"/>
          </a:xfrm>
          <a:prstGeom prst="rect">
            <a:avLst/>
          </a:prstGeom>
        </p:spPr>
        <p:txBody>
          <a:bodyPr vert="horz" wrap="square" lIns="0" tIns="0" rIns="0" bIns="0" rtlCol="0">
            <a:spAutoFit/>
          </a:bodyPr>
          <a:lstStyle/>
          <a:p>
            <a:pPr marL="12700">
              <a:lnSpc>
                <a:spcPts val="6495"/>
              </a:lnSpc>
            </a:pPr>
            <a:r>
              <a:rPr lang="en-US" sz="4400" b="1" spc="-265" dirty="0">
                <a:solidFill>
                  <a:srgbClr val="A29CC0"/>
                </a:solidFill>
                <a:latin typeface="Century Gothic" panose="020B0502020202020204" pitchFamily="34" charset="0"/>
                <a:cs typeface="Gill Sans MT"/>
              </a:rPr>
              <a:t>Headline goes here</a:t>
            </a:r>
          </a:p>
          <a:p>
            <a:pPr marL="12700">
              <a:lnSpc>
                <a:spcPts val="6495"/>
              </a:lnSpc>
            </a:pPr>
            <a:r>
              <a:rPr lang="en-US" sz="4000" b="1" spc="-265" dirty="0">
                <a:solidFill>
                  <a:srgbClr val="1E1860"/>
                </a:solidFill>
                <a:latin typeface="Century Gothic" panose="020B0502020202020204" pitchFamily="34" charset="0"/>
                <a:cs typeface="Gill Sans MT"/>
              </a:rPr>
              <a:t>Headline goes here</a:t>
            </a:r>
          </a:p>
          <a:p>
            <a:pPr marL="12700" marR="0" indent="0" algn="l" defTabSz="914400" rtl="0" eaLnBrk="1" fontAlgn="auto" latinLnBrk="0" hangingPunct="1">
              <a:lnSpc>
                <a:spcPts val="6495"/>
              </a:lnSpc>
              <a:spcBef>
                <a:spcPts val="0"/>
              </a:spcBef>
              <a:spcAft>
                <a:spcPts val="0"/>
              </a:spcAft>
              <a:buClrTx/>
              <a:buSzTx/>
              <a:buFontTx/>
              <a:buNone/>
              <a:tabLst/>
              <a:defRPr/>
            </a:pPr>
            <a:r>
              <a:rPr lang="en-US" sz="3600" b="1" spc="-265" dirty="0">
                <a:solidFill>
                  <a:schemeClr val="bg1"/>
                </a:solidFill>
                <a:latin typeface="Century Gothic" panose="020B0502020202020204" pitchFamily="34" charset="0"/>
                <a:cs typeface="Gill Sans MT"/>
              </a:rPr>
              <a:t>Headline goes here</a:t>
            </a:r>
            <a:endParaRPr lang="en-US" sz="3600" dirty="0">
              <a:solidFill>
                <a:schemeClr val="bg1"/>
              </a:solidFill>
              <a:latin typeface="Century Gothic" panose="020B0502020202020204" pitchFamily="34" charset="0"/>
              <a:cs typeface="Gill Sans MT"/>
            </a:endParaRPr>
          </a:p>
          <a:p>
            <a:pPr marL="12700">
              <a:lnSpc>
                <a:spcPts val="6495"/>
              </a:lnSpc>
            </a:pPr>
            <a:endParaRPr lang="en-US" sz="5700" dirty="0">
              <a:solidFill>
                <a:schemeClr val="bg1"/>
              </a:solidFill>
              <a:latin typeface="Futura Lt BT" panose="020B0402020204020303" pitchFamily="34" charset="0"/>
              <a:cs typeface="Gill Sans MT"/>
            </a:endParaRPr>
          </a:p>
          <a:p>
            <a:pPr marL="12700">
              <a:lnSpc>
                <a:spcPts val="6495"/>
              </a:lnSpc>
            </a:pPr>
            <a:endParaRPr sz="5700" dirty="0">
              <a:solidFill>
                <a:srgbClr val="1E185F"/>
              </a:solidFill>
              <a:latin typeface="Futura Lt BT" panose="020B0402020204020303" pitchFamily="34" charset="0"/>
              <a:cs typeface="Gill Sans MT"/>
            </a:endParaRPr>
          </a:p>
        </p:txBody>
      </p:sp>
      <p:sp>
        <p:nvSpPr>
          <p:cNvPr id="12" name="object 9"/>
          <p:cNvSpPr txBox="1"/>
          <p:nvPr userDrawn="1"/>
        </p:nvSpPr>
        <p:spPr>
          <a:xfrm>
            <a:off x="4495800" y="4572000"/>
            <a:ext cx="4493260" cy="1646605"/>
          </a:xfrm>
          <a:prstGeom prst="rect">
            <a:avLst/>
          </a:prstGeom>
        </p:spPr>
        <p:txBody>
          <a:bodyPr vert="horz" wrap="square" lIns="0" tIns="0" rIns="0" bIns="0" rtlCol="0">
            <a:spAutoFit/>
          </a:bodyPr>
          <a:lstStyle/>
          <a:p>
            <a:pPr marL="12700">
              <a:lnSpc>
                <a:spcPts val="2250"/>
              </a:lnSpc>
            </a:pPr>
            <a:r>
              <a:rPr sz="1600" dirty="0">
                <a:solidFill>
                  <a:srgbClr val="1E1860"/>
                </a:solidFill>
                <a:latin typeface="Futura LT Pro Book"/>
                <a:cs typeface="Futura LT Pro Book"/>
              </a:rPr>
              <a:t>Author Name and Degree Here</a:t>
            </a:r>
          </a:p>
          <a:p>
            <a:pPr marL="12700">
              <a:lnSpc>
                <a:spcPts val="2250"/>
              </a:lnSpc>
            </a:pPr>
            <a:r>
              <a:rPr sz="1600" b="1" dirty="0">
                <a:solidFill>
                  <a:srgbClr val="1E1860"/>
                </a:solidFill>
                <a:latin typeface="Futura LT Pro Book"/>
                <a:cs typeface="Futura LT Pro Book"/>
              </a:rPr>
              <a:t>MEASURE Evaluation</a:t>
            </a:r>
            <a:endParaRPr sz="1600" dirty="0">
              <a:solidFill>
                <a:srgbClr val="1E1860"/>
              </a:solidFill>
              <a:latin typeface="Futura LT Pro Book"/>
              <a:cs typeface="Futura LT Pro Book"/>
            </a:endParaRPr>
          </a:p>
          <a:p>
            <a:pPr marL="12700">
              <a:lnSpc>
                <a:spcPct val="100000"/>
              </a:lnSpc>
            </a:pPr>
            <a:r>
              <a:rPr sz="1600" dirty="0">
                <a:solidFill>
                  <a:srgbClr val="1E1860"/>
                </a:solidFill>
                <a:latin typeface="Futura LT Pro Book"/>
                <a:cs typeface="Futura LT Pro Book"/>
              </a:rPr>
              <a:t>Your organization here</a:t>
            </a:r>
          </a:p>
          <a:p>
            <a:pPr>
              <a:lnSpc>
                <a:spcPct val="100000"/>
              </a:lnSpc>
              <a:spcBef>
                <a:spcPts val="45"/>
              </a:spcBef>
            </a:pPr>
            <a:endParaRPr sz="1600" dirty="0">
              <a:solidFill>
                <a:srgbClr val="1E1860"/>
              </a:solidFill>
              <a:latin typeface="Times New Roman"/>
              <a:cs typeface="Times New Roman"/>
            </a:endParaRPr>
          </a:p>
          <a:p>
            <a:pPr marL="12700">
              <a:lnSpc>
                <a:spcPts val="2200"/>
              </a:lnSpc>
            </a:pPr>
            <a:r>
              <a:rPr lang="en-US" sz="1600" dirty="0">
                <a:solidFill>
                  <a:srgbClr val="1E1860"/>
                </a:solidFill>
                <a:latin typeface="Futura LT Pro Book"/>
                <a:cs typeface="Futura LT Pro Book"/>
              </a:rPr>
              <a:t>Date for presentation</a:t>
            </a:r>
            <a:r>
              <a:rPr lang="en-US" sz="1600" baseline="0" dirty="0">
                <a:solidFill>
                  <a:srgbClr val="1E1860"/>
                </a:solidFill>
                <a:latin typeface="Futura LT Pro Book"/>
                <a:cs typeface="Futura LT Pro Book"/>
              </a:rPr>
              <a:t> if necessary</a:t>
            </a:r>
            <a:endParaRPr sz="1600" dirty="0">
              <a:solidFill>
                <a:srgbClr val="1E1860"/>
              </a:solidFill>
              <a:latin typeface="Futura LT Pro Book"/>
              <a:cs typeface="Futura LT Pro Book"/>
            </a:endParaRPr>
          </a:p>
          <a:p>
            <a:pPr marL="12700">
              <a:lnSpc>
                <a:spcPts val="2200"/>
              </a:lnSpc>
            </a:pPr>
            <a:r>
              <a:rPr lang="en-US" sz="1600" b="1" dirty="0">
                <a:solidFill>
                  <a:srgbClr val="1E1860"/>
                </a:solidFill>
                <a:latin typeface="Futura LT Pro Book"/>
                <a:cs typeface="Futura LT Pro Book"/>
              </a:rPr>
              <a:t>Name of meeting</a:t>
            </a:r>
            <a:endParaRPr sz="1600" dirty="0">
              <a:solidFill>
                <a:srgbClr val="1E1860"/>
              </a:solidFill>
              <a:latin typeface="Futura LT Pro Book"/>
              <a:cs typeface="Futura LT Pro Book"/>
            </a:endParaRPr>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pic>
        <p:nvPicPr>
          <p:cNvPr id="13" name="Picture 12"/>
          <p:cNvPicPr>
            <a:picLocks noChangeAspect="1"/>
          </p:cNvPicPr>
          <p:nvPr userDrawn="1"/>
        </p:nvPicPr>
        <p:blipFill rotWithShape="1">
          <a:blip r:embed="rId2">
            <a:extLst>
              <a:ext uri="{28A0092B-C50C-407E-A947-70E740481C1C}">
                <a14:useLocalDpi xmlns:a14="http://schemas.microsoft.com/office/drawing/2010/main" val="0"/>
              </a:ext>
            </a:extLst>
          </a:blip>
          <a:srcRect l="40134" b="23721"/>
          <a:stretch/>
        </p:blipFill>
        <p:spPr>
          <a:xfrm>
            <a:off x="5770174" y="6713450"/>
            <a:ext cx="2159599" cy="990600"/>
          </a:xfrm>
          <a:prstGeom prst="rect">
            <a:avLst/>
          </a:prstGeom>
        </p:spPr>
      </p:pic>
      <p:pic>
        <p:nvPicPr>
          <p:cNvPr id="14" name="Picture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06476"/>
            <a:ext cx="1274374" cy="108959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ONC Pictur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solidFill>
                  <a:schemeClr val="tx1"/>
                </a:solidFill>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Picture Placeholder 7"/>
          <p:cNvSpPr>
            <a:spLocks noGrp="1"/>
          </p:cNvSpPr>
          <p:nvPr>
            <p:ph type="pic" sz="quarter" idx="14"/>
          </p:nvPr>
        </p:nvSpPr>
        <p:spPr>
          <a:xfrm>
            <a:off x="502920" y="1813560"/>
            <a:ext cx="9052560" cy="5181600"/>
          </a:xfrm>
          <a:prstGeom prst="rect">
            <a:avLst/>
          </a:prstGeom>
        </p:spPr>
        <p:txBody>
          <a:bodyPr rtlCol="0">
            <a:normAutofit/>
          </a:bodyPr>
          <a:lstStyle>
            <a:lvl1pPr>
              <a:defRPr sz="3520">
                <a:latin typeface="+mn-lt"/>
              </a:defRPr>
            </a:lvl1pPr>
          </a:lstStyle>
          <a:p>
            <a:pPr lvl="0"/>
            <a:r>
              <a:rPr lang="en-US" noProof="0" dirty="0"/>
              <a:t>Click icon to add picture</a:t>
            </a:r>
          </a:p>
        </p:txBody>
      </p:sp>
      <p:sp>
        <p:nvSpPr>
          <p:cNvPr id="7" name="Text Placeholder 1"/>
          <p:cNvSpPr>
            <a:spLocks noGrp="1"/>
          </p:cNvSpPr>
          <p:nvPr>
            <p:ph type="body" sz="quarter" idx="32" hasCustomPrompt="1"/>
          </p:nvPr>
        </p:nvSpPr>
        <p:spPr>
          <a:xfrm>
            <a:off x="502918" y="7116064"/>
            <a:ext cx="8397764"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image attribution.</a:t>
            </a:r>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2203674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ONC Summary">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5" name="Text Placeholder 4"/>
          <p:cNvSpPr>
            <a:spLocks noGrp="1"/>
          </p:cNvSpPr>
          <p:nvPr>
            <p:ph type="body" sz="quarter" idx="11"/>
          </p:nvPr>
        </p:nvSpPr>
        <p:spPr>
          <a:xfrm>
            <a:off x="502920" y="1813560"/>
            <a:ext cx="9052560" cy="5181600"/>
          </a:xfrm>
          <a:prstGeom prst="rect">
            <a:avLst/>
          </a:prstGeom>
        </p:spPr>
        <p:txBody>
          <a:bodyPr/>
          <a:lstStyle>
            <a:lvl1pPr>
              <a:defRPr sz="3520" baseline="0">
                <a:latin typeface="+mn-lt"/>
              </a:defRPr>
            </a:lvl1pPr>
            <a:lvl2pPr>
              <a:defRPr sz="3080">
                <a:latin typeface="+mn-lt"/>
              </a:defRPr>
            </a:lvl2pPr>
          </a:lstStyle>
          <a:p>
            <a:pPr lvl="0"/>
            <a:r>
              <a:rPr lang="en-US"/>
              <a:t>Click to edit Master text styles</a:t>
            </a:r>
          </a:p>
          <a:p>
            <a:pPr lvl="1"/>
            <a:r>
              <a:rPr lang="en-US"/>
              <a:t>Second level</a:t>
            </a:r>
          </a:p>
        </p:txBody>
      </p:sp>
      <p:sp>
        <p:nvSpPr>
          <p:cNvPr id="6"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362001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ONC Referenc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Text Placeholder 1"/>
          <p:cNvSpPr>
            <a:spLocks noGrp="1"/>
          </p:cNvSpPr>
          <p:nvPr>
            <p:ph type="body" sz="quarter" idx="16"/>
          </p:nvPr>
        </p:nvSpPr>
        <p:spPr>
          <a:xfrm>
            <a:off x="502920" y="1813560"/>
            <a:ext cx="9052560" cy="1554480"/>
          </a:xfrm>
          <a:prstGeom prst="rect">
            <a:avLst/>
          </a:prstGeom>
        </p:spPr>
        <p:txBody>
          <a:bodyPr/>
          <a:lstStyle>
            <a:lvl1pPr>
              <a:buNone/>
              <a:defRPr sz="1760" b="1">
                <a:latin typeface="+mn-lt"/>
                <a:cs typeface="Arial" pitchFamily="34" charset="0"/>
              </a:defRPr>
            </a:lvl1pPr>
            <a:lvl2pPr marL="301752" indent="-311810">
              <a:buFont typeface="Arial" pitchFamily="34" charset="0"/>
              <a:buNone/>
              <a:defRPr sz="1540" baseline="0">
                <a:latin typeface="+mn-lt"/>
                <a:cs typeface="Arial" pitchFamily="34" charset="0"/>
              </a:defRPr>
            </a:lvl2pPr>
          </a:lstStyle>
          <a:p>
            <a:pPr lvl="0"/>
            <a:r>
              <a:rPr lang="en-US"/>
              <a:t>Click to edit Master text styles</a:t>
            </a:r>
          </a:p>
          <a:p>
            <a:pPr lvl="1"/>
            <a:r>
              <a:rPr lang="en-US"/>
              <a:t>Second level</a:t>
            </a:r>
          </a:p>
        </p:txBody>
      </p:sp>
      <p:sp>
        <p:nvSpPr>
          <p:cNvPr id="9" name="Text Placeholder 2"/>
          <p:cNvSpPr>
            <a:spLocks noGrp="1"/>
          </p:cNvSpPr>
          <p:nvPr>
            <p:ph type="body" sz="quarter" idx="20"/>
          </p:nvPr>
        </p:nvSpPr>
        <p:spPr>
          <a:xfrm>
            <a:off x="502920" y="3627120"/>
            <a:ext cx="9052560" cy="1554480"/>
          </a:xfrm>
          <a:prstGeom prst="rect">
            <a:avLst/>
          </a:prstGeom>
        </p:spPr>
        <p:txBody>
          <a:bodyPr/>
          <a:lstStyle>
            <a:lvl1pPr>
              <a:buNone/>
              <a:defRPr sz="1760" b="1" baseline="0">
                <a:latin typeface="+mn-lt"/>
                <a:cs typeface="Arial" pitchFamily="34" charset="0"/>
              </a:defRPr>
            </a:lvl1pPr>
            <a:lvl2pPr marL="301752" marR="0" indent="-314325" algn="l" defTabSz="1005840" rtl="0" eaLnBrk="1" fontAlgn="base" latinLnBrk="0" hangingPunct="1">
              <a:lnSpc>
                <a:spcPct val="100000"/>
              </a:lnSpc>
              <a:spcBef>
                <a:spcPct val="20000"/>
              </a:spcBef>
              <a:spcAft>
                <a:spcPct val="0"/>
              </a:spcAft>
              <a:buClrTx/>
              <a:buSzTx/>
              <a:buFont typeface="+mj-lt"/>
              <a:buNone/>
              <a:tabLst/>
              <a:defRPr lang="en-US" sz="1540" smtClean="0">
                <a:latin typeface="+mn-lt"/>
              </a:defRPr>
            </a:lvl2pPr>
          </a:lstStyle>
          <a:p>
            <a:pPr lvl="0"/>
            <a:r>
              <a:rPr lang="en-US"/>
              <a:t>Click to edit Master text styles</a:t>
            </a:r>
          </a:p>
          <a:p>
            <a:pPr lvl="1"/>
            <a:r>
              <a:rPr lang="en-US"/>
              <a:t>Second level</a:t>
            </a:r>
          </a:p>
        </p:txBody>
      </p:sp>
      <p:sp>
        <p:nvSpPr>
          <p:cNvPr id="10" name="Text Placeholder 3"/>
          <p:cNvSpPr>
            <a:spLocks noGrp="1"/>
          </p:cNvSpPr>
          <p:nvPr>
            <p:ph type="body" sz="quarter" idx="21"/>
          </p:nvPr>
        </p:nvSpPr>
        <p:spPr>
          <a:xfrm>
            <a:off x="502920" y="5440680"/>
            <a:ext cx="9052560" cy="1554480"/>
          </a:xfrm>
          <a:prstGeom prst="rect">
            <a:avLst/>
          </a:prstGeom>
        </p:spPr>
        <p:txBody>
          <a:bodyPr/>
          <a:lstStyle>
            <a:lvl1pPr>
              <a:buNone/>
              <a:defRPr sz="1760" b="1">
                <a:latin typeface="+mn-lt"/>
                <a:cs typeface="Arial" pitchFamily="34" charset="0"/>
              </a:defRPr>
            </a:lvl1pPr>
            <a:lvl2pPr marL="301752">
              <a:buFont typeface="Arial" pitchFamily="34" charset="0"/>
              <a:buNone/>
              <a:defRPr lang="en-US" sz="1540" smtClean="0">
                <a:latin typeface="+mn-lt"/>
              </a:defRPr>
            </a:lvl2pPr>
          </a:lstStyle>
          <a:p>
            <a:pPr lvl="0"/>
            <a:r>
              <a:rPr lang="en-US"/>
              <a:t>Click to edit Master text styles</a:t>
            </a:r>
          </a:p>
          <a:p>
            <a:pPr lvl="1"/>
            <a:r>
              <a:rPr lang="en-US"/>
              <a:t>Second level</a:t>
            </a:r>
          </a:p>
        </p:txBody>
      </p:sp>
      <p:sp>
        <p:nvSpPr>
          <p:cNvPr id="11"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30304305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ONC Attribution_Final_Slide">
    <p:spTree>
      <p:nvGrpSpPr>
        <p:cNvPr id="1" name=""/>
        <p:cNvGrpSpPr/>
        <p:nvPr/>
      </p:nvGrpSpPr>
      <p:grpSpPr>
        <a:xfrm>
          <a:off x="0" y="0"/>
          <a:ext cx="0" cy="0"/>
          <a:chOff x="0" y="0"/>
          <a:chExt cx="0" cy="0"/>
        </a:xfrm>
      </p:grpSpPr>
      <p:sp>
        <p:nvSpPr>
          <p:cNvPr id="3" name="Title 2"/>
          <p:cNvSpPr>
            <a:spLocks noGrp="1"/>
          </p:cNvSpPr>
          <p:nvPr>
            <p:ph type="title"/>
          </p:nvPr>
        </p:nvSpPr>
        <p:spPr>
          <a:xfrm>
            <a:off x="502920" y="311256"/>
            <a:ext cx="9052560" cy="1977284"/>
          </a:xfrm>
          <a:prstGeom prst="rect">
            <a:avLst/>
          </a:prstGeom>
        </p:spPr>
        <p:txBody>
          <a:bodyPr/>
          <a:lstStyle>
            <a:lvl1pPr>
              <a:defRPr sz="396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2562013"/>
            <a:ext cx="9052560" cy="4433147"/>
          </a:xfrm>
          <a:prstGeom prst="rect">
            <a:avLst/>
          </a:prstGeom>
        </p:spPr>
        <p:txBody>
          <a:bodyPr anchor="b" anchorCtr="0"/>
          <a:lstStyle>
            <a:lvl1pPr marL="0" indent="0">
              <a:buNone/>
              <a:defRPr sz="3520" i="1">
                <a:latin typeface="+mn-lt"/>
              </a:defRPr>
            </a:lvl1pPr>
            <a:lvl2pPr>
              <a:buSzPct val="85000"/>
              <a:defRPr i="1">
                <a:latin typeface="+mn-lt"/>
              </a:defRPr>
            </a:lvl2pPr>
            <a:lvl3pPr marL="1257300" indent="-251460">
              <a:buSzPct val="80000"/>
              <a:buFont typeface="Courier New" panose="02070309020205020404" pitchFamily="49" charset="0"/>
              <a:buChar char="o"/>
              <a:defRPr i="1">
                <a:latin typeface="+mn-lt"/>
              </a:defRPr>
            </a:lvl3pPr>
            <a:lvl4pPr marL="1760220" indent="-251460">
              <a:buSzPct val="120000"/>
              <a:buFont typeface="Wingdings" panose="05000000000000000000" pitchFamily="2" charset="2"/>
              <a:buChar char="§"/>
              <a:defRPr i="1">
                <a:latin typeface="+mn-lt"/>
              </a:defRPr>
            </a:lvl4pPr>
            <a:lvl5pPr marL="2263140" indent="-251460">
              <a:buSzPct val="70000"/>
              <a:buFont typeface="Wingdings" panose="05000000000000000000" pitchFamily="2" charset="2"/>
              <a:buChar char="q"/>
              <a:defRPr i="1">
                <a:latin typeface="+mn-lt"/>
              </a:defRPr>
            </a:lvl5pPr>
          </a:lstStyle>
          <a:p>
            <a:pPr lvl="0"/>
            <a:r>
              <a:rPr lang="en-US"/>
              <a:t>Edit Master text styles</a:t>
            </a:r>
          </a:p>
        </p:txBody>
      </p:sp>
      <p:sp>
        <p:nvSpPr>
          <p:cNvPr id="5"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9CC013A2-CBB1-4169-938B-782D0F8BCEA9}" type="slidenum">
              <a:rPr lang="en-US" altLang="en-US" smtClean="0"/>
              <a:pPr/>
              <a:t>‹#›</a:t>
            </a:fld>
            <a:endParaRPr lang="en-US" altLang="en-US" dirty="0"/>
          </a:p>
        </p:txBody>
      </p:sp>
    </p:spTree>
    <p:extLst>
      <p:ext uri="{BB962C8B-B14F-4D97-AF65-F5344CB8AC3E}">
        <p14:creationId xmlns:p14="http://schemas.microsoft.com/office/powerpoint/2010/main" val="28835823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2" name="Title 11"/>
          <p:cNvSpPr>
            <a:spLocks noGrp="1"/>
          </p:cNvSpPr>
          <p:nvPr>
            <p:ph type="title" hasCustomPrompt="1"/>
          </p:nvPr>
        </p:nvSpPr>
        <p:spPr>
          <a:xfrm>
            <a:off x="384048" y="621792"/>
            <a:ext cx="8674100" cy="545110"/>
          </a:xfrm>
          <a:prstGeom prst="rect">
            <a:avLst/>
          </a:prstGeom>
        </p:spPr>
        <p:txBody>
          <a:bodyPr/>
          <a:lstStyle>
            <a:lvl1pPr>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384048" y="2133600"/>
            <a:ext cx="8305800" cy="2590800"/>
          </a:xfrm>
          <a:prstGeom prst="rect">
            <a:avLst/>
          </a:prstGeom>
        </p:spPr>
        <p:txBody>
          <a:bodyPr/>
          <a:lstStyle>
            <a:lvl1pPr marL="342900" indent="-342900">
              <a:spcAft>
                <a:spcPts val="600"/>
              </a:spcAft>
              <a:buFont typeface="Arial" panose="020B0604020202020204" pitchFamily="34" charset="0"/>
              <a:buChar char="•"/>
              <a:defRPr sz="2400">
                <a:solidFill>
                  <a:schemeClr val="tx1"/>
                </a:solidFill>
                <a:latin typeface="Century Gothic" panose="020B0502020202020204" pitchFamily="34" charset="0"/>
              </a:defRPr>
            </a:lvl1pPr>
            <a:lvl2pPr marL="682625" indent="-341313">
              <a:spcAft>
                <a:spcPts val="600"/>
              </a:spcAft>
              <a:buFont typeface="Courier New" panose="02070309020205020404" pitchFamily="49" charset="0"/>
              <a:buChar char="o"/>
              <a:defRPr sz="2400">
                <a:solidFill>
                  <a:schemeClr val="tx1"/>
                </a:solidFill>
                <a:latin typeface="Century Gothic" panose="020B0502020202020204" pitchFamily="34" charset="0"/>
              </a:defRPr>
            </a:lvl2pPr>
            <a:lvl3pPr marL="1085850" indent="-403225">
              <a:spcAft>
                <a:spcPts val="600"/>
              </a:spcAft>
              <a:buFont typeface="Century Gothic" panose="020B0502020202020204" pitchFamily="34" charset="0"/>
              <a:buChar char="−"/>
              <a:defRPr sz="2400">
                <a:solidFill>
                  <a:schemeClr val="tx1"/>
                </a:solidFill>
                <a:latin typeface="Century Gothic" panose="020B0502020202020204" pitchFamily="34" charset="0"/>
              </a:defRPr>
            </a:lvl3pPr>
            <a:lvl4pPr marL="1085850" indent="0">
              <a:spcAft>
                <a:spcPts val="600"/>
              </a:spcAft>
              <a:defRPr sz="24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5" name="Text Placeholder 24"/>
          <p:cNvSpPr>
            <a:spLocks noGrp="1"/>
          </p:cNvSpPr>
          <p:nvPr>
            <p:ph type="body" sz="quarter" idx="11" hasCustomPrompt="1"/>
          </p:nvPr>
        </p:nvSpPr>
        <p:spPr>
          <a:xfrm>
            <a:off x="384048" y="1166902"/>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8586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2" name="Title 11"/>
          <p:cNvSpPr>
            <a:spLocks noGrp="1"/>
          </p:cNvSpPr>
          <p:nvPr>
            <p:ph type="title" hasCustomPrompt="1"/>
          </p:nvPr>
        </p:nvSpPr>
        <p:spPr>
          <a:xfrm>
            <a:off x="384048" y="612648"/>
            <a:ext cx="8674100" cy="569119"/>
          </a:xfrm>
          <a:prstGeom prst="rect">
            <a:avLst/>
          </a:prstGeom>
        </p:spPr>
        <p:txBody>
          <a:bodyPr/>
          <a:lstStyle>
            <a:lvl1pPr>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3" name="Text Placeholder 2"/>
          <p:cNvSpPr>
            <a:spLocks noGrp="1"/>
          </p:cNvSpPr>
          <p:nvPr>
            <p:ph type="body" sz="quarter" idx="11" hasCustomPrompt="1"/>
          </p:nvPr>
        </p:nvSpPr>
        <p:spPr>
          <a:xfrm>
            <a:off x="384048" y="1181767"/>
            <a:ext cx="8664792" cy="616743"/>
          </a:xfrm>
          <a:prstGeom prst="rect">
            <a:avLst/>
          </a:prstGeom>
        </p:spPr>
        <p:txBody>
          <a:bodyPr/>
          <a:lstStyle>
            <a:lvl1pPr>
              <a:defRPr sz="2400">
                <a:solidFill>
                  <a:srgbClr val="1E1860"/>
                </a:solidFill>
                <a:latin typeface="Futura LT Pro Book" panose="020B0502020204020303" pitchFamily="34" charset="0"/>
              </a:defRPr>
            </a:lvl1pPr>
          </a:lstStyle>
          <a:p>
            <a:pPr lvl="0"/>
            <a:r>
              <a:rPr lang="en-US" dirty="0"/>
              <a:t>Subtitle goes here</a:t>
            </a:r>
          </a:p>
        </p:txBody>
      </p:sp>
      <p:sp>
        <p:nvSpPr>
          <p:cNvPr id="5" name="Text Placeholder 4"/>
          <p:cNvSpPr>
            <a:spLocks noGrp="1"/>
          </p:cNvSpPr>
          <p:nvPr>
            <p:ph type="body" sz="quarter" idx="12" hasCustomPrompt="1"/>
          </p:nvPr>
        </p:nvSpPr>
        <p:spPr>
          <a:xfrm>
            <a:off x="384048" y="2076450"/>
            <a:ext cx="8591897" cy="3619500"/>
          </a:xfrm>
          <a:prstGeom prst="rect">
            <a:avLst/>
          </a:prstGeom>
        </p:spPr>
        <p:txBody>
          <a:bodyPr/>
          <a:lstStyle>
            <a:lvl1pPr>
              <a:defRPr sz="2400">
                <a:solidFill>
                  <a:schemeClr val="tx1"/>
                </a:solidFill>
                <a:latin typeface="Century Gothic" panose="020B0502020202020204" pitchFamily="34" charset="0"/>
              </a:defRPr>
            </a:lvl1pPr>
            <a:lvl2pPr marL="800100" indent="-342900">
              <a:buFont typeface="Arial" panose="020B0604020202020204" pitchFamily="34" charset="0"/>
              <a:buChar char="•"/>
              <a:defRPr sz="2400" baseline="0">
                <a:latin typeface="Century Gothic" panose="020B0502020202020204" pitchFamily="34" charset="0"/>
              </a:defRPr>
            </a:lvl2pPr>
            <a:lvl3pPr marL="1030288" indent="-231775">
              <a:buFont typeface="Courier New" panose="02070309020205020404" pitchFamily="49" charset="0"/>
              <a:buChar char="o"/>
              <a:defRPr sz="2400">
                <a:latin typeface="Century Gothic" panose="020B0502020202020204" pitchFamily="34" charset="0"/>
              </a:defRPr>
            </a:lvl3pPr>
          </a:lstStyle>
          <a:p>
            <a:pPr lvl="0"/>
            <a:r>
              <a:rPr lang="en-US" dirty="0"/>
              <a:t>Point number 1</a:t>
            </a:r>
          </a:p>
          <a:p>
            <a:pPr lvl="1"/>
            <a:r>
              <a:rPr lang="en-US" dirty="0"/>
              <a:t>Information about point number 1</a:t>
            </a:r>
          </a:p>
          <a:p>
            <a:pPr lvl="2"/>
            <a:r>
              <a:rPr lang="en-US" dirty="0"/>
              <a:t>Information about point number 1</a:t>
            </a:r>
            <a:br>
              <a:rPr lang="en-US" dirty="0"/>
            </a:br>
            <a:endParaRPr lang="en-US" dirty="0"/>
          </a:p>
          <a:p>
            <a:pPr lvl="0"/>
            <a:r>
              <a:rPr lang="en-US" dirty="0"/>
              <a:t>Point number 2</a:t>
            </a:r>
          </a:p>
          <a:p>
            <a:pPr lvl="1"/>
            <a:r>
              <a:rPr lang="en-US" dirty="0"/>
              <a:t>Information about point number 2</a:t>
            </a:r>
          </a:p>
          <a:p>
            <a:pPr lvl="2"/>
            <a:r>
              <a:rPr lang="en-US" dirty="0"/>
              <a:t>Information about point number 2</a:t>
            </a:r>
          </a:p>
          <a:p>
            <a:pPr lvl="2"/>
            <a:endParaRPr lang="en-US" dirty="0"/>
          </a:p>
        </p:txBody>
      </p:sp>
    </p:spTree>
    <p:extLst>
      <p:ext uri="{BB962C8B-B14F-4D97-AF65-F5344CB8AC3E}">
        <p14:creationId xmlns:p14="http://schemas.microsoft.com/office/powerpoint/2010/main" val="38066491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3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430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2" name="Title 11"/>
          <p:cNvSpPr>
            <a:spLocks noGrp="1"/>
          </p:cNvSpPr>
          <p:nvPr>
            <p:ph type="title" hasCustomPrompt="1"/>
          </p:nvPr>
        </p:nvSpPr>
        <p:spPr>
          <a:xfrm>
            <a:off x="680427" y="342900"/>
            <a:ext cx="8674100" cy="1143000"/>
          </a:xfrm>
          <a:prstGeom prst="rect">
            <a:avLst/>
          </a:prstGeom>
        </p:spPr>
        <p:txBody>
          <a:bodyPr/>
          <a:lstStyle>
            <a:lvl1pPr>
              <a:defRPr sz="4800" b="1">
                <a:solidFill>
                  <a:srgbClr val="A29CC0"/>
                </a:solidFill>
                <a:latin typeface="Futura LT Pro Book" panose="020B0502020204020303" pitchFamily="34" charset="0"/>
              </a:defRPr>
            </a:lvl1pPr>
          </a:lstStyle>
          <a:p>
            <a:r>
              <a:rPr lang="en-US" dirty="0"/>
              <a:t>Headline goes here</a:t>
            </a:r>
            <a:br>
              <a:rPr lang="en-US" dirty="0"/>
            </a:br>
            <a:endParaRPr lang="en-US" dirty="0"/>
          </a:p>
        </p:txBody>
      </p:sp>
      <p:sp>
        <p:nvSpPr>
          <p:cNvPr id="3" name="Text Placeholder 2"/>
          <p:cNvSpPr>
            <a:spLocks noGrp="1"/>
          </p:cNvSpPr>
          <p:nvPr>
            <p:ph type="body" sz="quarter" idx="11" hasCustomPrompt="1"/>
          </p:nvPr>
        </p:nvSpPr>
        <p:spPr>
          <a:xfrm>
            <a:off x="680427" y="1062038"/>
            <a:ext cx="6629400" cy="1147762"/>
          </a:xfrm>
          <a:prstGeom prst="rect">
            <a:avLst/>
          </a:prstGeom>
        </p:spPr>
        <p:txBody>
          <a:bodyPr/>
          <a:lstStyle>
            <a:lvl1pPr>
              <a:defRPr sz="4400">
                <a:solidFill>
                  <a:srgbClr val="1E1860"/>
                </a:solidFill>
                <a:latin typeface="Futura LT Pro Book" panose="020B0502020204020303" pitchFamily="34" charset="0"/>
              </a:defRPr>
            </a:lvl1pPr>
          </a:lstStyle>
          <a:p>
            <a:pPr lvl="0"/>
            <a:r>
              <a:rPr lang="en-US" dirty="0"/>
              <a:t>Subtitle goes here</a:t>
            </a:r>
          </a:p>
        </p:txBody>
      </p:sp>
      <p:sp>
        <p:nvSpPr>
          <p:cNvPr id="4" name="Picture Placeholder 3"/>
          <p:cNvSpPr>
            <a:spLocks noGrp="1"/>
          </p:cNvSpPr>
          <p:nvPr>
            <p:ph type="pic" sz="quarter" idx="12"/>
          </p:nvPr>
        </p:nvSpPr>
        <p:spPr>
          <a:xfrm>
            <a:off x="685800" y="3276600"/>
            <a:ext cx="4038600" cy="3962400"/>
          </a:xfrm>
          <a:prstGeom prst="rect">
            <a:avLst/>
          </a:prstGeom>
        </p:spPr>
        <p:txBody>
          <a:bodyPr/>
          <a:lstStyle/>
          <a:p>
            <a:r>
              <a:rPr lang="en-US" dirty="0"/>
              <a:t>Click icon to add picture</a:t>
            </a:r>
          </a:p>
        </p:txBody>
      </p:sp>
      <p:sp>
        <p:nvSpPr>
          <p:cNvPr id="7" name="Picture Placeholder 6"/>
          <p:cNvSpPr>
            <a:spLocks noGrp="1"/>
          </p:cNvSpPr>
          <p:nvPr>
            <p:ph type="pic" sz="quarter" idx="13"/>
          </p:nvPr>
        </p:nvSpPr>
        <p:spPr>
          <a:xfrm>
            <a:off x="5017477" y="3276600"/>
            <a:ext cx="4191000" cy="3962400"/>
          </a:xfrm>
          <a:prstGeom prst="rect">
            <a:avLst/>
          </a:prstGeom>
        </p:spPr>
        <p:txBody>
          <a:bodyPr/>
          <a:lstStyle/>
          <a:p>
            <a:r>
              <a:rPr lang="en-US" dirty="0"/>
              <a:t>Click icon to add picture</a:t>
            </a:r>
          </a:p>
        </p:txBody>
      </p:sp>
    </p:spTree>
    <p:extLst>
      <p:ext uri="{BB962C8B-B14F-4D97-AF65-F5344CB8AC3E}">
        <p14:creationId xmlns:p14="http://schemas.microsoft.com/office/powerpoint/2010/main" val="8218720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4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Text Placeholder 2"/>
          <p:cNvSpPr>
            <a:spLocks noGrp="1"/>
          </p:cNvSpPr>
          <p:nvPr>
            <p:ph type="body" sz="quarter" idx="11" hasCustomPrompt="1"/>
          </p:nvPr>
        </p:nvSpPr>
        <p:spPr>
          <a:xfrm>
            <a:off x="497784" y="1216819"/>
            <a:ext cx="6629400" cy="1147762"/>
          </a:xfrm>
          <a:prstGeom prst="rect">
            <a:avLst/>
          </a:prstGeom>
        </p:spPr>
        <p:txBody>
          <a:bodyPr/>
          <a:lstStyle>
            <a:lvl1pPr>
              <a:defRPr sz="4400" baseline="0">
                <a:solidFill>
                  <a:srgbClr val="1E1860"/>
                </a:solidFill>
                <a:latin typeface="Futura LT Pro Book" panose="020B0502020204020303" pitchFamily="34" charset="0"/>
              </a:defRPr>
            </a:lvl1pPr>
          </a:lstStyle>
          <a:p>
            <a:pPr lvl="0"/>
            <a:r>
              <a:rPr lang="en-US" dirty="0"/>
              <a:t>Title for art goes here</a:t>
            </a:r>
          </a:p>
        </p:txBody>
      </p:sp>
      <p:sp>
        <p:nvSpPr>
          <p:cNvPr id="7" name="Picture Placeholder 6"/>
          <p:cNvSpPr>
            <a:spLocks noGrp="1"/>
          </p:cNvSpPr>
          <p:nvPr>
            <p:ph type="pic" sz="quarter" idx="13"/>
          </p:nvPr>
        </p:nvSpPr>
        <p:spPr>
          <a:xfrm>
            <a:off x="5017477" y="2362200"/>
            <a:ext cx="4191000" cy="3962400"/>
          </a:xfrm>
          <a:prstGeom prst="rect">
            <a:avLst/>
          </a:prstGeom>
        </p:spPr>
        <p:txBody>
          <a:bodyPr/>
          <a:lstStyle/>
          <a:p>
            <a:r>
              <a:rPr lang="en-US" dirty="0"/>
              <a:t>Click icon to add picture</a:t>
            </a:r>
          </a:p>
        </p:txBody>
      </p:sp>
      <p:sp>
        <p:nvSpPr>
          <p:cNvPr id="5" name="Text Placeholder 4"/>
          <p:cNvSpPr>
            <a:spLocks noGrp="1"/>
          </p:cNvSpPr>
          <p:nvPr>
            <p:ph type="body" sz="quarter" idx="14" hasCustomPrompt="1"/>
          </p:nvPr>
        </p:nvSpPr>
        <p:spPr>
          <a:xfrm>
            <a:off x="533400" y="2362200"/>
            <a:ext cx="4267200" cy="4648200"/>
          </a:xfrm>
          <a:prstGeom prst="rect">
            <a:avLst/>
          </a:prstGeom>
        </p:spPr>
        <p:txBody>
          <a:bodyPr/>
          <a:lstStyle>
            <a:lvl1pPr>
              <a:defRPr sz="2800">
                <a:latin typeface="Futura LT Pro Book" panose="020B0502020204020303" pitchFamily="34" charset="0"/>
              </a:defRPr>
            </a:lvl1pPr>
            <a:lvl2pPr marL="800100" indent="-342900">
              <a:buFont typeface="Arial" panose="020B0604020202020204" pitchFamily="34" charset="0"/>
              <a:buChar char="•"/>
              <a:defRPr sz="2000">
                <a:latin typeface="Futura LT Pro Book" panose="020B0502020204020303" pitchFamily="34" charset="0"/>
              </a:defRPr>
            </a:lvl2pPr>
            <a:lvl3pPr marL="1200150" indent="-285750">
              <a:buFont typeface="Arial" panose="020B0604020202020204" pitchFamily="34" charset="0"/>
              <a:buChar char="•"/>
              <a:defRPr>
                <a:latin typeface="Futura LT Pro Book" panose="020B0502020204020303" pitchFamily="34" charset="0"/>
              </a:defRPr>
            </a:lvl3pPr>
            <a:lvl4pPr marL="1657350" indent="-285750">
              <a:buFont typeface="Arial" panose="020B0604020202020204" pitchFamily="34" charset="0"/>
              <a:buChar char="•"/>
              <a:defRPr>
                <a:latin typeface="Futura LT Pro Book" panose="020B0502020204020303" pitchFamily="34" charset="0"/>
              </a:defRPr>
            </a:lvl4pPr>
            <a:lvl5pPr marL="2114550" indent="-285750">
              <a:buFont typeface="Arial" panose="020B0604020202020204" pitchFamily="34" charset="0"/>
              <a:buChar char="•"/>
              <a:defRPr>
                <a:latin typeface="Futura LT Pro Book" panose="020B0502020204020303" pitchFamily="34" charset="0"/>
              </a:defRPr>
            </a:lvl5pPr>
          </a:lstStyle>
          <a:p>
            <a:pPr lvl="0"/>
            <a:r>
              <a:rPr lang="en-US" dirty="0"/>
              <a:t>Type text here</a:t>
            </a:r>
          </a:p>
          <a:p>
            <a:pPr lvl="1"/>
            <a:r>
              <a:rPr lang="en-US" dirty="0"/>
              <a:t>Type text here</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214447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430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Text Placeholder 2"/>
          <p:cNvSpPr>
            <a:spLocks noGrp="1"/>
          </p:cNvSpPr>
          <p:nvPr>
            <p:ph type="body" sz="quarter" idx="11" hasCustomPrompt="1"/>
          </p:nvPr>
        </p:nvSpPr>
        <p:spPr>
          <a:xfrm>
            <a:off x="533400" y="1143000"/>
            <a:ext cx="6629400" cy="1147762"/>
          </a:xfrm>
          <a:prstGeom prst="rect">
            <a:avLst/>
          </a:prstGeom>
        </p:spPr>
        <p:txBody>
          <a:bodyPr/>
          <a:lstStyle>
            <a:lvl1pPr>
              <a:defRPr sz="4400" baseline="0">
                <a:solidFill>
                  <a:srgbClr val="1E1860"/>
                </a:solidFill>
                <a:latin typeface="Futura LT Pro Book" panose="020B0502020204020303" pitchFamily="34" charset="0"/>
              </a:defRPr>
            </a:lvl1pPr>
          </a:lstStyle>
          <a:p>
            <a:pPr lvl="0"/>
            <a:r>
              <a:rPr lang="en-US" dirty="0"/>
              <a:t>Title for (</a:t>
            </a:r>
            <a:r>
              <a:rPr lang="en-US" dirty="0" err="1"/>
              <a:t>ch</a:t>
            </a:r>
            <a:r>
              <a:rPr lang="en-US" dirty="0"/>
              <a:t>)art goes here</a:t>
            </a:r>
          </a:p>
        </p:txBody>
      </p:sp>
      <p:sp>
        <p:nvSpPr>
          <p:cNvPr id="5" name="Picture Placeholder 4"/>
          <p:cNvSpPr>
            <a:spLocks noGrp="1"/>
          </p:cNvSpPr>
          <p:nvPr>
            <p:ph type="pic" sz="quarter" idx="12"/>
          </p:nvPr>
        </p:nvSpPr>
        <p:spPr>
          <a:xfrm>
            <a:off x="543732" y="2057400"/>
            <a:ext cx="8991600" cy="5486400"/>
          </a:xfrm>
          <a:prstGeom prst="rect">
            <a:avLst/>
          </a:prstGeom>
        </p:spPr>
        <p:txBody>
          <a:bodyPr/>
          <a:lstStyle/>
          <a:p>
            <a:r>
              <a:rPr lang="en-US" dirty="0"/>
              <a:t>Click icon to add picture</a:t>
            </a:r>
          </a:p>
        </p:txBody>
      </p:sp>
    </p:spTree>
    <p:extLst>
      <p:ext uri="{BB962C8B-B14F-4D97-AF65-F5344CB8AC3E}">
        <p14:creationId xmlns:p14="http://schemas.microsoft.com/office/powerpoint/2010/main" val="40694773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8"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pPr marL="469900" lvl="1" algn="l">
              <a:lnSpc>
                <a:spcPts val="3400"/>
              </a:lnSpc>
            </a:pPr>
            <a:endParaRPr lang="en-US" sz="1800" dirty="0">
              <a:solidFill>
                <a:schemeClr val="bg1"/>
              </a:solidFill>
              <a:latin typeface="Futura LT Pro Book"/>
              <a:cs typeface="Futura LT Pro Book"/>
            </a:endParaRPr>
          </a:p>
        </p:txBody>
      </p:sp>
      <p:sp>
        <p:nvSpPr>
          <p:cNvPr id="17" name="bk object 17"/>
          <p:cNvSpPr/>
          <p:nvPr/>
        </p:nvSpPr>
        <p:spPr>
          <a:xfrm>
            <a:off x="1523" y="0"/>
            <a:ext cx="0" cy="1386840"/>
          </a:xfrm>
          <a:custGeom>
            <a:avLst/>
            <a:gdLst/>
            <a:ahLst/>
            <a:cxnLst/>
            <a:rect l="l" t="t" r="r" b="b"/>
            <a:pathLst>
              <a:path h="1386840">
                <a:moveTo>
                  <a:pt x="0" y="0"/>
                </a:moveTo>
                <a:lnTo>
                  <a:pt x="0" y="1386839"/>
                </a:lnTo>
              </a:path>
            </a:pathLst>
          </a:custGeom>
          <a:ln w="4318">
            <a:solidFill>
              <a:srgbClr val="1E185F"/>
            </a:solidFill>
          </a:ln>
        </p:spPr>
        <p:txBody>
          <a:bodyPr wrap="square" lIns="0" tIns="0" rIns="0" bIns="0" rtlCol="0"/>
          <a:lstStyle/>
          <a:p>
            <a:endParaRPr dirty="0"/>
          </a:p>
        </p:txBody>
      </p:sp>
      <p:sp>
        <p:nvSpPr>
          <p:cNvPr id="10" name="object 5"/>
          <p:cNvSpPr/>
          <p:nvPr userDrawn="1"/>
        </p:nvSpPr>
        <p:spPr>
          <a:xfrm>
            <a:off x="0" y="1219200"/>
            <a:ext cx="10058400" cy="5331086"/>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solidFill>
                <a:srgbClr val="A7BF39"/>
              </a:solidFill>
            </a:endParaRPr>
          </a:p>
        </p:txBody>
      </p:sp>
      <p:sp>
        <p:nvSpPr>
          <p:cNvPr id="5" name="Rectangle 4"/>
          <p:cNvSpPr/>
          <p:nvPr userDrawn="1"/>
        </p:nvSpPr>
        <p:spPr>
          <a:xfrm>
            <a:off x="1066800" y="2971800"/>
            <a:ext cx="8077200" cy="2698175"/>
          </a:xfrm>
          <a:prstGeom prst="rect">
            <a:avLst/>
          </a:prstGeom>
        </p:spPr>
        <p:txBody>
          <a:bodyPr wrap="square">
            <a:spAutoFit/>
          </a:bodyPr>
          <a:lstStyle/>
          <a:p>
            <a:r>
              <a:rPr lang="en-US" sz="1800" kern="1200" dirty="0">
                <a:solidFill>
                  <a:schemeClr val="bg1"/>
                </a:solidFill>
                <a:effectLst/>
                <a:latin typeface="Futura LT Pro Book" panose="020B0502020204020303" pitchFamily="34" charset="0"/>
                <a:ea typeface="+mn-ea"/>
                <a:cs typeface="+mn-cs"/>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1800" b="1" dirty="0">
                <a:solidFill>
                  <a:srgbClr val="1E1860"/>
                </a:solidFill>
                <a:latin typeface="Futura LT Pro Book"/>
                <a:cs typeface="Futura LT Pro Book"/>
              </a:rPr>
              <a:t>www.measureevaluation.org</a:t>
            </a:r>
          </a:p>
        </p:txBody>
      </p:sp>
      <p:sp>
        <p:nvSpPr>
          <p:cNvPr id="7" name="Rectangle 1"/>
          <p:cNvSpPr>
            <a:spLocks noChangeArrowheads="1"/>
          </p:cNvSpPr>
          <p:nvPr userDrawn="1"/>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40134" b="23721"/>
          <a:stretch/>
        </p:blipFill>
        <p:spPr>
          <a:xfrm>
            <a:off x="6096000" y="6705600"/>
            <a:ext cx="2159599" cy="990600"/>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21626" y="6598626"/>
            <a:ext cx="1274374" cy="108959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ONC Lecture">
    <p:spTree>
      <p:nvGrpSpPr>
        <p:cNvPr id="1" name=""/>
        <p:cNvGrpSpPr/>
        <p:nvPr/>
      </p:nvGrpSpPr>
      <p:grpSpPr>
        <a:xfrm>
          <a:off x="0" y="0"/>
          <a:ext cx="0" cy="0"/>
          <a:chOff x="0" y="0"/>
          <a:chExt cx="0" cy="0"/>
        </a:xfrm>
      </p:grpSpPr>
      <p:sp>
        <p:nvSpPr>
          <p:cNvPr id="3" name="Title 2"/>
          <p:cNvSpPr>
            <a:spLocks noGrp="1"/>
          </p:cNvSpPr>
          <p:nvPr>
            <p:ph type="title"/>
          </p:nvPr>
        </p:nvSpPr>
        <p:spPr>
          <a:xfrm>
            <a:off x="502920" y="311256"/>
            <a:ext cx="9052560" cy="1295400"/>
          </a:xfrm>
          <a:prstGeom prst="rect">
            <a:avLst/>
          </a:prstGeom>
        </p:spPr>
        <p:txBody>
          <a:bodyPr/>
          <a:lstStyle>
            <a:lvl1pPr>
              <a:defRPr>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1813560"/>
            <a:ext cx="9052560"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42686250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ONC Side by Side All Options">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17" name="Content Placeholder 1"/>
          <p:cNvSpPr>
            <a:spLocks noGrp="1"/>
          </p:cNvSpPr>
          <p:nvPr>
            <p:ph sz="quarter" idx="14"/>
          </p:nvPr>
        </p:nvSpPr>
        <p:spPr>
          <a:xfrm>
            <a:off x="502920" y="1813560"/>
            <a:ext cx="4445813"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1"/>
          <p:cNvSpPr>
            <a:spLocks noGrp="1"/>
          </p:cNvSpPr>
          <p:nvPr>
            <p:ph type="body" sz="quarter" idx="32" hasCustomPrompt="1"/>
          </p:nvPr>
        </p:nvSpPr>
        <p:spPr>
          <a:xfrm>
            <a:off x="502919" y="7116064"/>
            <a:ext cx="3782595"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18" name="Content Placeholder 2"/>
          <p:cNvSpPr>
            <a:spLocks noGrp="1"/>
          </p:cNvSpPr>
          <p:nvPr>
            <p:ph sz="quarter" idx="18"/>
          </p:nvPr>
        </p:nvSpPr>
        <p:spPr>
          <a:xfrm>
            <a:off x="5113020" y="1813560"/>
            <a:ext cx="4445813" cy="5181600"/>
          </a:xfrm>
          <a:prstGeom prst="rect">
            <a:avLst/>
          </a:prstGeom>
        </p:spPr>
        <p:txBody>
          <a:bodyPr/>
          <a:lstStyle>
            <a:lvl1pPr>
              <a:defRPr sz="3520"/>
            </a:lvl1pPr>
            <a:lvl2pPr>
              <a:buSzPct val="85000"/>
              <a:defRPr/>
            </a:lvl2pPr>
            <a:lvl3pPr marL="1257300" indent="-251460">
              <a:buSzPct val="80000"/>
              <a:buFont typeface="Courier New" panose="02070309020205020404" pitchFamily="49" charset="0"/>
              <a:buChar char="o"/>
              <a:defRPr lang="en-US" sz="2640" kern="1200" dirty="0" smtClean="0">
                <a:solidFill>
                  <a:schemeClr val="tx1"/>
                </a:solidFill>
                <a:latin typeface="+mn-lt"/>
                <a:ea typeface="+mn-ea"/>
                <a:cs typeface="+mn-cs"/>
              </a:defRPr>
            </a:lvl3pPr>
            <a:lvl4pPr marL="1760220" indent="-251460">
              <a:buSzPct val="120000"/>
              <a:buFont typeface="Wingdings" panose="05000000000000000000" pitchFamily="2" charset="2"/>
              <a:buChar char="§"/>
              <a:defRPr/>
            </a:lvl4pPr>
            <a:lvl5pPr marL="2263140" indent="-251460">
              <a:buSzPct val="70000"/>
              <a:buFont typeface="Wingdings" panose="05000000000000000000" pitchFamily="2" charset="2"/>
              <a:buChar char="q"/>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1"/>
          <p:cNvSpPr>
            <a:spLocks noGrp="1"/>
          </p:cNvSpPr>
          <p:nvPr>
            <p:ph type="body" sz="quarter" idx="33" hasCustomPrompt="1"/>
          </p:nvPr>
        </p:nvSpPr>
        <p:spPr>
          <a:xfrm>
            <a:off x="5113021" y="7116064"/>
            <a:ext cx="3795146"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8"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4339337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7" r:id="rId3"/>
    <p:sldLayoutId id="2147483668" r:id="rId4"/>
    <p:sldLayoutId id="2147483669" r:id="rId5"/>
    <p:sldLayoutId id="2147483670" r:id="rId6"/>
    <p:sldLayoutId id="2147483665" r:id="rId7"/>
    <p:sldLayoutId id="2147483672" r:id="rId8"/>
    <p:sldLayoutId id="2147483673" r:id="rId9"/>
    <p:sldLayoutId id="2147483674" r:id="rId10"/>
    <p:sldLayoutId id="2147483675" r:id="rId11"/>
    <p:sldLayoutId id="2147483676" r:id="rId12"/>
    <p:sldLayoutId id="2147483678" r:id="rId13"/>
  </p:sldLayoutIdLst>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bodyStyle>
    <p:other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www.iso.org/iso/iso_catalogue/catalogue_ics/catalogue_detail_ics.htm?csnumber=52075"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hyperlink" Target="http://www.win.tue.nl/~hreijers/H.A.%20Reijers%20Bestanden/Mansar_2005_Computers-in-Industry.pdf"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95400"/>
            <a:ext cx="0" cy="5293360"/>
          </a:xfrm>
          <a:custGeom>
            <a:avLst/>
            <a:gdLst/>
            <a:ahLst/>
            <a:cxnLst/>
            <a:rect l="l" t="t" r="r" b="b"/>
            <a:pathLst>
              <a:path h="5293359">
                <a:moveTo>
                  <a:pt x="0" y="0"/>
                </a:moveTo>
                <a:lnTo>
                  <a:pt x="0" y="5292852"/>
                </a:lnTo>
              </a:path>
            </a:pathLst>
          </a:custGeom>
          <a:ln w="23495">
            <a:solidFill>
              <a:srgbClr val="D8A31F"/>
            </a:solidFill>
          </a:ln>
        </p:spPr>
        <p:txBody>
          <a:bodyPr wrap="square" lIns="0" tIns="0" rIns="0" bIns="0" rtlCol="0"/>
          <a:lstStyle/>
          <a:p>
            <a:endParaRPr dirty="0"/>
          </a:p>
        </p:txBody>
      </p:sp>
      <p:sp>
        <p:nvSpPr>
          <p:cNvPr id="3" name="object 3"/>
          <p:cNvSpPr/>
          <p:nvPr/>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solidFill>
                <a:srgbClr val="1E1860"/>
              </a:solidFill>
              <a:latin typeface="Futura Lt BT" panose="020B0402020204020303" pitchFamily="34" charset="0"/>
            </a:endParaRPr>
          </a:p>
        </p:txBody>
      </p:sp>
      <p:sp>
        <p:nvSpPr>
          <p:cNvPr id="5" name="object 5"/>
          <p:cNvSpPr/>
          <p:nvPr/>
        </p:nvSpPr>
        <p:spPr>
          <a:xfrm>
            <a:off x="0" y="1190824"/>
            <a:ext cx="10058400" cy="5396284"/>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p>
        </p:txBody>
      </p:sp>
      <p:sp>
        <p:nvSpPr>
          <p:cNvPr id="6" name="Rectangle 1"/>
          <p:cNvSpPr>
            <a:spLocks noChangeArrowheads="1"/>
          </p:cNvSpPr>
          <p:nvPr/>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2"/>
          <p:cNvSpPr>
            <a:spLocks noChangeArrowheads="1"/>
          </p:cNvSpPr>
          <p:nvPr/>
        </p:nvSpPr>
        <p:spPr bwMode="auto">
          <a:xfrm>
            <a:off x="-3620356" y="698506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1" name="Group 10"/>
          <p:cNvGrpSpPr/>
          <p:nvPr/>
        </p:nvGrpSpPr>
        <p:grpSpPr>
          <a:xfrm>
            <a:off x="6199632" y="6647688"/>
            <a:ext cx="3554167" cy="1089590"/>
            <a:chOff x="4495800" y="6621716"/>
            <a:chExt cx="3554167" cy="1089590"/>
          </a:xfrm>
        </p:grpSpPr>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13" name="Picture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15" name="Picture 1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
        <p:nvSpPr>
          <p:cNvPr id="16" name="Title 1">
            <a:extLst>
              <a:ext uri="{FF2B5EF4-FFF2-40B4-BE49-F238E27FC236}">
                <a16:creationId xmlns:a16="http://schemas.microsoft.com/office/drawing/2014/main" id="{ED989051-BC70-4347-9C84-F763DBADD908}"/>
              </a:ext>
            </a:extLst>
          </p:cNvPr>
          <p:cNvSpPr>
            <a:spLocks noGrp="1"/>
          </p:cNvSpPr>
          <p:nvPr>
            <p:ph type="title"/>
          </p:nvPr>
        </p:nvSpPr>
        <p:spPr>
          <a:xfrm>
            <a:off x="422190" y="1545614"/>
            <a:ext cx="9081326" cy="1469981"/>
          </a:xfrm>
        </p:spPr>
        <p:txBody>
          <a:bodyPr/>
          <a:lstStyle/>
          <a:p>
            <a:r>
              <a:rPr lang="en-US" altLang="en-US" sz="4400" kern="1200" dirty="0">
                <a:solidFill>
                  <a:srgbClr val="1E1860"/>
                </a:solidFill>
                <a:ea typeface="+mn-ea"/>
                <a:cs typeface="Gill Sans MT"/>
              </a:rPr>
              <a:t>Process Improvement, System Design, and Usability Evaluation:</a:t>
            </a:r>
            <a:endParaRPr lang="en-US" sz="4400" kern="1200" dirty="0">
              <a:solidFill>
                <a:srgbClr val="1E1860"/>
              </a:solidFill>
              <a:ea typeface="+mn-ea"/>
              <a:cs typeface="Gill Sans MT"/>
            </a:endParaRPr>
          </a:p>
        </p:txBody>
      </p:sp>
      <p:sp>
        <p:nvSpPr>
          <p:cNvPr id="17" name="Text Placeholder 2">
            <a:extLst>
              <a:ext uri="{FF2B5EF4-FFF2-40B4-BE49-F238E27FC236}">
                <a16:creationId xmlns:a16="http://schemas.microsoft.com/office/drawing/2014/main" id="{F48BC1A2-26C5-9041-9289-AB081198495A}"/>
              </a:ext>
            </a:extLst>
          </p:cNvPr>
          <p:cNvSpPr>
            <a:spLocks noGrp="1"/>
          </p:cNvSpPr>
          <p:nvPr>
            <p:ph type="body" sz="quarter" idx="11"/>
          </p:nvPr>
        </p:nvSpPr>
        <p:spPr>
          <a:xfrm>
            <a:off x="422190" y="3015594"/>
            <a:ext cx="8674100" cy="842727"/>
          </a:xfrm>
        </p:spPr>
        <p:txBody>
          <a:bodyPr/>
          <a:lstStyle/>
          <a:p>
            <a:r>
              <a:rPr lang="en-US" altLang="en-US" sz="4000" b="1" dirty="0">
                <a:solidFill>
                  <a:schemeClr val="bg1"/>
                </a:solidFill>
              </a:rPr>
              <a:t>Process Redesign</a:t>
            </a:r>
          </a:p>
          <a:p>
            <a:r>
              <a:rPr lang="en-US" altLang="en-US" sz="4000" b="1" dirty="0">
                <a:solidFill>
                  <a:schemeClr val="bg1"/>
                </a:solidFill>
              </a:rPr>
              <a:t>Lecture B</a:t>
            </a:r>
          </a:p>
          <a:p>
            <a:endParaRPr lang="en-US" dirty="0"/>
          </a:p>
        </p:txBody>
      </p:sp>
      <p:sp>
        <p:nvSpPr>
          <p:cNvPr id="18" name="TextBox 7"/>
          <p:cNvSpPr txBox="1">
            <a:spLocks noChangeArrowheads="1"/>
          </p:cNvSpPr>
          <p:nvPr/>
        </p:nvSpPr>
        <p:spPr bwMode="auto">
          <a:xfrm>
            <a:off x="0" y="255278"/>
            <a:ext cx="974883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a:r>
              <a:rPr lang="en-US" altLang="en-US" sz="2200" b="1" dirty="0">
                <a:solidFill>
                  <a:schemeClr val="bg1"/>
                </a:solidFill>
                <a:latin typeface="Century Gothic" charset="0"/>
                <a:ea typeface="Century Gothic" charset="0"/>
                <a:cs typeface="Century Gothic" charset="0"/>
              </a:rPr>
              <a:t>Health Informatics in Low- and Middle-Income Countries</a:t>
            </a:r>
          </a:p>
          <a:p>
            <a:pPr algn="r"/>
            <a:r>
              <a:rPr lang="en-US" altLang="en-US" sz="2200" dirty="0">
                <a:solidFill>
                  <a:schemeClr val="bg1"/>
                </a:solidFill>
                <a:latin typeface="Century Gothic" charset="0"/>
                <a:ea typeface="Century Gothic" charset="0"/>
                <a:cs typeface="Century Gothic" charset="0"/>
              </a:rPr>
              <a:t>Short Course for Health Information System Professionals</a:t>
            </a:r>
            <a:endParaRPr lang="en-US" altLang="en-US" sz="1900" dirty="0">
              <a:solidFill>
                <a:schemeClr val="bg1"/>
              </a:solidFill>
              <a:latin typeface="Century Gothic" charset="0"/>
              <a:ea typeface="Century Gothic" charset="0"/>
              <a:cs typeface="Century Gothic" charset="0"/>
            </a:endParaRPr>
          </a:p>
        </p:txBody>
      </p:sp>
    </p:spTree>
    <p:extLst>
      <p:ext uri="{BB962C8B-B14F-4D97-AF65-F5344CB8AC3E}">
        <p14:creationId xmlns:p14="http://schemas.microsoft.com/office/powerpoint/2010/main" val="6502869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384048" y="533400"/>
            <a:ext cx="8674100" cy="545110"/>
          </a:xfrm>
        </p:spPr>
        <p:txBody>
          <a:bodyPr/>
          <a:lstStyle/>
          <a:p>
            <a:r>
              <a:rPr lang="en-US" altLang="en-US" dirty="0"/>
              <a:t>Design Methods—3</a:t>
            </a:r>
          </a:p>
        </p:txBody>
      </p:sp>
      <p:sp>
        <p:nvSpPr>
          <p:cNvPr id="23555" name="Content Placeholder 2"/>
          <p:cNvSpPr>
            <a:spLocks noGrp="1"/>
          </p:cNvSpPr>
          <p:nvPr>
            <p:ph type="body" sz="quarter" idx="10"/>
          </p:nvPr>
        </p:nvSpPr>
        <p:spPr>
          <a:xfrm>
            <a:off x="384048" y="1600200"/>
            <a:ext cx="8305800" cy="3733800"/>
          </a:xfrm>
        </p:spPr>
        <p:txBody>
          <a:bodyPr/>
          <a:lstStyle/>
          <a:p>
            <a:pPr>
              <a:lnSpc>
                <a:spcPct val="110000"/>
              </a:lnSpc>
              <a:spcAft>
                <a:spcPts val="1200"/>
              </a:spcAft>
            </a:pPr>
            <a:r>
              <a:rPr lang="en-US" altLang="en-US" dirty="0"/>
              <a:t>Innovative creativity </a:t>
            </a:r>
          </a:p>
          <a:p>
            <a:pPr lvl="1">
              <a:lnSpc>
                <a:spcPct val="110000"/>
              </a:lnSpc>
              <a:spcAft>
                <a:spcPts val="1200"/>
              </a:spcAft>
            </a:pPr>
            <a:r>
              <a:rPr lang="en-US" altLang="en-US" dirty="0"/>
              <a:t>Brainstorming</a:t>
            </a:r>
          </a:p>
          <a:p>
            <a:pPr lvl="1">
              <a:lnSpc>
                <a:spcPct val="110000"/>
              </a:lnSpc>
              <a:spcAft>
                <a:spcPts val="1200"/>
              </a:spcAft>
            </a:pPr>
            <a:r>
              <a:rPr lang="en-US" altLang="en-US" dirty="0"/>
              <a:t>Parallel design</a:t>
            </a:r>
          </a:p>
          <a:p>
            <a:pPr lvl="1">
              <a:lnSpc>
                <a:spcPct val="110000"/>
              </a:lnSpc>
              <a:spcAft>
                <a:spcPts val="1200"/>
              </a:spcAft>
            </a:pPr>
            <a:r>
              <a:rPr lang="en-US" altLang="en-US" dirty="0"/>
              <a:t>Storyboarding</a:t>
            </a:r>
          </a:p>
          <a:p>
            <a:pPr lvl="1">
              <a:lnSpc>
                <a:spcPct val="110000"/>
              </a:lnSpc>
              <a:spcAft>
                <a:spcPts val="1200"/>
              </a:spcAft>
            </a:pPr>
            <a:r>
              <a:rPr lang="en-US" altLang="en-US" dirty="0"/>
              <a:t>Affinity diagrams</a:t>
            </a:r>
          </a:p>
          <a:p>
            <a:pPr lvl="1">
              <a:lnSpc>
                <a:spcPct val="110000"/>
              </a:lnSpc>
              <a:spcAft>
                <a:spcPts val="1200"/>
              </a:spcAft>
            </a:pPr>
            <a:r>
              <a:rPr lang="en-US" altLang="en-US" dirty="0"/>
              <a:t>Organizational prototyping</a:t>
            </a:r>
          </a:p>
          <a:p>
            <a:pPr>
              <a:lnSpc>
                <a:spcPct val="110000"/>
              </a:lnSpc>
              <a:spcAft>
                <a:spcPts val="1200"/>
              </a:spcAft>
            </a:pPr>
            <a:endParaRPr lang="en-US" altLang="en-US" dirty="0"/>
          </a:p>
        </p:txBody>
      </p:sp>
      <p:sp>
        <p:nvSpPr>
          <p:cNvPr id="23556"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D6F95D8-717F-40CF-BBB4-08856B900820}" type="slidenum">
              <a:rPr lang="en-US" altLang="en-US" sz="1100" smtClean="0">
                <a:latin typeface="Century Gothic" panose="020B0502020202020204" pitchFamily="34" charset="0"/>
              </a:rPr>
              <a:pPr/>
              <a:t>10</a:t>
            </a:fld>
            <a:endParaRPr lang="en-US" altLang="en-US" sz="1100" dirty="0">
              <a:latin typeface="Century Gothic" panose="020B0502020202020204"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24600" y="1512290"/>
            <a:ext cx="3250184" cy="3250184"/>
          </a:xfrm>
          <a:prstGeom prst="rect">
            <a:avLst/>
          </a:prstGeom>
        </p:spPr>
      </p:pic>
    </p:spTree>
    <p:extLst>
      <p:ext uri="{BB962C8B-B14F-4D97-AF65-F5344CB8AC3E}">
        <p14:creationId xmlns:p14="http://schemas.microsoft.com/office/powerpoint/2010/main" val="13242894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384048" y="533400"/>
            <a:ext cx="8674100" cy="545110"/>
          </a:xfrm>
        </p:spPr>
        <p:txBody>
          <a:bodyPr/>
          <a:lstStyle/>
          <a:p>
            <a:r>
              <a:rPr lang="en-US" altLang="en-US" dirty="0"/>
              <a:t>Design Perspectives</a:t>
            </a:r>
          </a:p>
        </p:txBody>
      </p:sp>
      <p:sp>
        <p:nvSpPr>
          <p:cNvPr id="24580"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856CF0C0-D9A1-44D8-9988-09F7A79BC63C}" type="slidenum">
              <a:rPr lang="en-US" altLang="en-US" sz="1100" smtClean="0">
                <a:latin typeface="Century Gothic" panose="020B0502020202020204" pitchFamily="34" charset="0"/>
              </a:rPr>
              <a:pPr/>
              <a:t>11</a:t>
            </a:fld>
            <a:endParaRPr lang="en-US" altLang="en-US" sz="1100" dirty="0">
              <a:latin typeface="Century Gothic" panose="020B0502020202020204"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77903" y="3968255"/>
            <a:ext cx="2883890" cy="2883890"/>
          </a:xfrm>
          <a:prstGeom prst="rect">
            <a:avLst/>
          </a:prstGeom>
        </p:spPr>
      </p:pic>
      <p:sp>
        <p:nvSpPr>
          <p:cNvPr id="3" name="Rectangle 2"/>
          <p:cNvSpPr/>
          <p:nvPr/>
        </p:nvSpPr>
        <p:spPr>
          <a:xfrm>
            <a:off x="457200" y="1905000"/>
            <a:ext cx="3276600" cy="1676400"/>
          </a:xfrm>
          <a:prstGeom prst="rect">
            <a:avLst/>
          </a:prstGeom>
          <a:solidFill>
            <a:srgbClr val="A6C0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entury Gothic" charset="0"/>
                <a:ea typeface="Century Gothic" charset="0"/>
                <a:cs typeface="Century Gothic" charset="0"/>
              </a:rPr>
              <a:t>Patient</a:t>
            </a:r>
          </a:p>
        </p:txBody>
      </p:sp>
      <p:sp>
        <p:nvSpPr>
          <p:cNvPr id="7" name="Rectangle 6"/>
          <p:cNvSpPr/>
          <p:nvPr/>
        </p:nvSpPr>
        <p:spPr>
          <a:xfrm>
            <a:off x="5781548" y="1905000"/>
            <a:ext cx="3276600" cy="1676400"/>
          </a:xfrm>
          <a:prstGeom prst="rect">
            <a:avLst/>
          </a:prstGeom>
          <a:solidFill>
            <a:srgbClr val="008C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entury Gothic" charset="0"/>
                <a:ea typeface="Century Gothic" charset="0"/>
                <a:cs typeface="Century Gothic" charset="0"/>
              </a:rPr>
              <a:t>Clinic providers and staff</a:t>
            </a: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79982" y="3651745"/>
            <a:ext cx="1831036" cy="3200400"/>
          </a:xfrm>
          <a:prstGeom prst="rect">
            <a:avLst/>
          </a:prstGeom>
        </p:spPr>
      </p:pic>
      <p:cxnSp>
        <p:nvCxnSpPr>
          <p:cNvPr id="8" name="Straight Connector 7"/>
          <p:cNvCxnSpPr/>
          <p:nvPr/>
        </p:nvCxnSpPr>
        <p:spPr>
          <a:xfrm>
            <a:off x="3886200" y="2743200"/>
            <a:ext cx="1752600" cy="0"/>
          </a:xfrm>
          <a:prstGeom prst="line">
            <a:avLst/>
          </a:prstGeom>
          <a:ln w="38100">
            <a:solidFill>
              <a:srgbClr val="1E186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103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384048" y="533400"/>
            <a:ext cx="8674100" cy="545110"/>
          </a:xfrm>
        </p:spPr>
        <p:txBody>
          <a:bodyPr/>
          <a:lstStyle/>
          <a:p>
            <a:r>
              <a:rPr lang="en-US" altLang="en-US" dirty="0"/>
              <a:t>Design Alignment</a:t>
            </a:r>
          </a:p>
        </p:txBody>
      </p:sp>
      <p:sp>
        <p:nvSpPr>
          <p:cNvPr id="25603" name="Content Placeholder 2"/>
          <p:cNvSpPr>
            <a:spLocks noGrp="1"/>
          </p:cNvSpPr>
          <p:nvPr>
            <p:ph type="body" sz="quarter" idx="10"/>
          </p:nvPr>
        </p:nvSpPr>
        <p:spPr>
          <a:xfrm>
            <a:off x="384048" y="1600200"/>
            <a:ext cx="8305800" cy="4495800"/>
          </a:xfrm>
        </p:spPr>
        <p:txBody>
          <a:bodyPr/>
          <a:lstStyle/>
          <a:p>
            <a:pPr>
              <a:lnSpc>
                <a:spcPct val="110000"/>
              </a:lnSpc>
              <a:spcAft>
                <a:spcPts val="1200"/>
              </a:spcAft>
            </a:pPr>
            <a:r>
              <a:rPr lang="en-US" altLang="en-US" dirty="0"/>
              <a:t>Organizational structures</a:t>
            </a:r>
          </a:p>
          <a:p>
            <a:pPr lvl="1">
              <a:lnSpc>
                <a:spcPct val="110000"/>
              </a:lnSpc>
              <a:spcAft>
                <a:spcPts val="1200"/>
              </a:spcAft>
            </a:pPr>
            <a:r>
              <a:rPr lang="en-US" altLang="en-US" dirty="0"/>
              <a:t>Such as roles, responsibilities, authority</a:t>
            </a:r>
          </a:p>
          <a:p>
            <a:pPr>
              <a:lnSpc>
                <a:spcPct val="110000"/>
              </a:lnSpc>
              <a:spcAft>
                <a:spcPts val="1200"/>
              </a:spcAft>
            </a:pPr>
            <a:r>
              <a:rPr lang="en-US" altLang="en-US" dirty="0"/>
              <a:t>Available talent</a:t>
            </a:r>
          </a:p>
          <a:p>
            <a:pPr>
              <a:lnSpc>
                <a:spcPct val="110000"/>
              </a:lnSpc>
              <a:spcAft>
                <a:spcPts val="1200"/>
              </a:spcAft>
            </a:pPr>
            <a:r>
              <a:rPr lang="en-US" altLang="en-US" dirty="0"/>
              <a:t>Physical layout</a:t>
            </a:r>
          </a:p>
          <a:p>
            <a:pPr>
              <a:lnSpc>
                <a:spcPct val="110000"/>
              </a:lnSpc>
              <a:spcAft>
                <a:spcPts val="1200"/>
              </a:spcAft>
            </a:pPr>
            <a:r>
              <a:rPr lang="en-US" altLang="en-US" dirty="0"/>
              <a:t>Information flow</a:t>
            </a:r>
          </a:p>
          <a:p>
            <a:pPr>
              <a:lnSpc>
                <a:spcPct val="110000"/>
              </a:lnSpc>
              <a:spcAft>
                <a:spcPts val="1200"/>
              </a:spcAft>
            </a:pPr>
            <a:r>
              <a:rPr lang="en-US" altLang="en-US" dirty="0"/>
              <a:t>Information use</a:t>
            </a:r>
          </a:p>
          <a:p>
            <a:pPr>
              <a:lnSpc>
                <a:spcPct val="110000"/>
              </a:lnSpc>
              <a:spcAft>
                <a:spcPts val="1200"/>
              </a:spcAft>
            </a:pPr>
            <a:r>
              <a:rPr lang="en-US" altLang="en-US" dirty="0"/>
              <a:t>Regulatory requirements</a:t>
            </a:r>
          </a:p>
          <a:p>
            <a:pPr lvl="1">
              <a:lnSpc>
                <a:spcPct val="110000"/>
              </a:lnSpc>
              <a:spcAft>
                <a:spcPts val="1200"/>
              </a:spcAft>
            </a:pPr>
            <a:r>
              <a:rPr lang="en-US" altLang="en-US" dirty="0"/>
              <a:t>Accreditation and </a:t>
            </a:r>
            <a:r>
              <a:rPr lang="ja-JP" altLang="en-US" dirty="0"/>
              <a:t>“</a:t>
            </a:r>
            <a:r>
              <a:rPr lang="en-US" altLang="ja-JP" dirty="0"/>
              <a:t>meaningful use</a:t>
            </a:r>
            <a:r>
              <a:rPr lang="ja-JP" altLang="en-US" dirty="0"/>
              <a:t>”</a:t>
            </a:r>
            <a:endParaRPr lang="en-US" altLang="ja-JP" dirty="0"/>
          </a:p>
          <a:p>
            <a:pPr>
              <a:lnSpc>
                <a:spcPct val="110000"/>
              </a:lnSpc>
              <a:spcAft>
                <a:spcPts val="1200"/>
              </a:spcAft>
            </a:pPr>
            <a:endParaRPr lang="en-US" altLang="en-US" dirty="0"/>
          </a:p>
        </p:txBody>
      </p:sp>
      <p:sp>
        <p:nvSpPr>
          <p:cNvPr id="25604"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B49F2B4F-1269-499F-9903-F650316A5ABF}" type="slidenum">
              <a:rPr lang="en-US" altLang="en-US" sz="1100" smtClean="0">
                <a:latin typeface="Century Gothic" panose="020B0502020202020204" pitchFamily="34" charset="0"/>
              </a:rPr>
              <a:pPr/>
              <a:t>12</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21567420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384048" y="533400"/>
            <a:ext cx="8674100" cy="545110"/>
          </a:xfrm>
        </p:spPr>
        <p:txBody>
          <a:bodyPr/>
          <a:lstStyle/>
          <a:p>
            <a:r>
              <a:rPr lang="en-US" altLang="en-US" dirty="0"/>
              <a:t>Review of the New Process</a:t>
            </a:r>
          </a:p>
        </p:txBody>
      </p:sp>
      <p:sp>
        <p:nvSpPr>
          <p:cNvPr id="30723" name="Content Placeholder 2"/>
          <p:cNvSpPr>
            <a:spLocks noGrp="1"/>
          </p:cNvSpPr>
          <p:nvPr>
            <p:ph type="body" sz="quarter" idx="10"/>
          </p:nvPr>
        </p:nvSpPr>
        <p:spPr>
          <a:xfrm>
            <a:off x="384048" y="1600200"/>
            <a:ext cx="8305800" cy="4724400"/>
          </a:xfrm>
        </p:spPr>
        <p:txBody>
          <a:bodyPr/>
          <a:lstStyle/>
          <a:p>
            <a:pPr>
              <a:lnSpc>
                <a:spcPct val="110000"/>
              </a:lnSpc>
              <a:spcAft>
                <a:spcPts val="1200"/>
              </a:spcAft>
            </a:pPr>
            <a:r>
              <a:rPr lang="en-US" altLang="en-US" dirty="0"/>
              <a:t>Providers and staff look for:</a:t>
            </a:r>
          </a:p>
          <a:p>
            <a:pPr lvl="1">
              <a:lnSpc>
                <a:spcPct val="110000"/>
              </a:lnSpc>
              <a:spcAft>
                <a:spcPts val="1200"/>
              </a:spcAft>
            </a:pPr>
            <a:r>
              <a:rPr lang="en-US" altLang="en-US" dirty="0"/>
              <a:t>Points of failure</a:t>
            </a:r>
          </a:p>
          <a:p>
            <a:pPr lvl="1">
              <a:lnSpc>
                <a:spcPct val="110000"/>
              </a:lnSpc>
              <a:spcAft>
                <a:spcPts val="1200"/>
              </a:spcAft>
            </a:pPr>
            <a:r>
              <a:rPr lang="en-US" altLang="en-US" dirty="0"/>
              <a:t>Potential confusion</a:t>
            </a:r>
          </a:p>
          <a:p>
            <a:pPr lvl="1">
              <a:lnSpc>
                <a:spcPct val="110000"/>
              </a:lnSpc>
              <a:spcAft>
                <a:spcPts val="1200"/>
              </a:spcAft>
            </a:pPr>
            <a:r>
              <a:rPr lang="en-US" altLang="en-US" dirty="0"/>
              <a:t>Bottlenecks</a:t>
            </a:r>
          </a:p>
          <a:p>
            <a:pPr>
              <a:lnSpc>
                <a:spcPct val="110000"/>
              </a:lnSpc>
              <a:spcAft>
                <a:spcPts val="1200"/>
              </a:spcAft>
            </a:pPr>
            <a:r>
              <a:rPr lang="en-US" altLang="en-US" dirty="0"/>
              <a:t>Design team considerations</a:t>
            </a:r>
          </a:p>
          <a:p>
            <a:pPr>
              <a:lnSpc>
                <a:spcPct val="110000"/>
              </a:lnSpc>
              <a:spcAft>
                <a:spcPts val="1200"/>
              </a:spcAft>
            </a:pPr>
            <a:r>
              <a:rPr lang="en-US" altLang="en-US" dirty="0"/>
              <a:t>Technology vendor’</a:t>
            </a:r>
            <a:r>
              <a:rPr lang="en-US" altLang="ja-JP" dirty="0"/>
              <a:t>s determinations:</a:t>
            </a:r>
          </a:p>
          <a:p>
            <a:pPr lvl="1">
              <a:lnSpc>
                <a:spcPct val="110000"/>
              </a:lnSpc>
              <a:spcAft>
                <a:spcPts val="1200"/>
              </a:spcAft>
            </a:pPr>
            <a:r>
              <a:rPr lang="en-US" altLang="en-US" dirty="0"/>
              <a:t>Technology leveraged</a:t>
            </a:r>
          </a:p>
          <a:p>
            <a:pPr lvl="1">
              <a:lnSpc>
                <a:spcPct val="110000"/>
              </a:lnSpc>
              <a:spcAft>
                <a:spcPts val="1200"/>
              </a:spcAft>
            </a:pPr>
            <a:r>
              <a:rPr lang="en-US" altLang="en-US" dirty="0"/>
              <a:t>Potholes</a:t>
            </a:r>
          </a:p>
          <a:p>
            <a:pPr lvl="1">
              <a:lnSpc>
                <a:spcPct val="110000"/>
              </a:lnSpc>
              <a:spcAft>
                <a:spcPts val="1200"/>
              </a:spcAft>
            </a:pPr>
            <a:endParaRPr lang="en-US" altLang="en-US" dirty="0"/>
          </a:p>
          <a:p>
            <a:pPr lvl="1">
              <a:lnSpc>
                <a:spcPct val="110000"/>
              </a:lnSpc>
              <a:spcAft>
                <a:spcPts val="1200"/>
              </a:spcAft>
            </a:pPr>
            <a:endParaRPr lang="en-US" altLang="en-US" dirty="0"/>
          </a:p>
          <a:p>
            <a:pPr>
              <a:lnSpc>
                <a:spcPct val="110000"/>
              </a:lnSpc>
              <a:spcAft>
                <a:spcPts val="1200"/>
              </a:spcAft>
            </a:pPr>
            <a:endParaRPr lang="en-US" altLang="en-US" dirty="0"/>
          </a:p>
          <a:p>
            <a:pPr>
              <a:lnSpc>
                <a:spcPct val="110000"/>
              </a:lnSpc>
              <a:spcAft>
                <a:spcPts val="1200"/>
              </a:spcAft>
            </a:pPr>
            <a:endParaRPr lang="en-US" altLang="en-US" dirty="0"/>
          </a:p>
        </p:txBody>
      </p:sp>
      <p:sp>
        <p:nvSpPr>
          <p:cNvPr id="30724"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4F41EFA-11A3-464A-AEC6-9BB5B712FBA1}" type="slidenum">
              <a:rPr lang="en-US" altLang="en-US" sz="1100" smtClean="0">
                <a:latin typeface="Century Gothic" panose="020B0502020202020204" pitchFamily="34" charset="0"/>
              </a:rPr>
              <a:pPr/>
              <a:t>13</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34923147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384048" y="533400"/>
            <a:ext cx="8674100" cy="545110"/>
          </a:xfrm>
        </p:spPr>
        <p:txBody>
          <a:bodyPr/>
          <a:lstStyle/>
          <a:p>
            <a:r>
              <a:rPr lang="en-US" altLang="en-US" dirty="0"/>
              <a:t>Process Redesign </a:t>
            </a:r>
            <a:br>
              <a:rPr lang="en-US" altLang="en-US" sz="2400" b="0" dirty="0">
                <a:solidFill>
                  <a:srgbClr val="1E1860"/>
                </a:solidFill>
              </a:rPr>
            </a:br>
            <a:endParaRPr lang="en-US" altLang="en-US" sz="2400" b="0" dirty="0">
              <a:solidFill>
                <a:srgbClr val="1E1860"/>
              </a:solidFill>
            </a:endParaRPr>
          </a:p>
        </p:txBody>
      </p:sp>
      <p:sp>
        <p:nvSpPr>
          <p:cNvPr id="32772" name="Text Placeholder 3"/>
          <p:cNvSpPr>
            <a:spLocks noGrp="1"/>
          </p:cNvSpPr>
          <p:nvPr>
            <p:ph type="body" sz="quarter" idx="10"/>
          </p:nvPr>
        </p:nvSpPr>
        <p:spPr/>
        <p:txBody>
          <a:bodyPr/>
          <a:lstStyle/>
          <a:p>
            <a:pPr>
              <a:lnSpc>
                <a:spcPct val="110000"/>
              </a:lnSpc>
              <a:spcAft>
                <a:spcPts val="1200"/>
              </a:spcAft>
            </a:pPr>
            <a:r>
              <a:rPr lang="en-US" dirty="0"/>
              <a:t>Human-centered process design</a:t>
            </a:r>
          </a:p>
          <a:p>
            <a:pPr>
              <a:lnSpc>
                <a:spcPct val="110000"/>
              </a:lnSpc>
              <a:spcAft>
                <a:spcPts val="1200"/>
              </a:spcAft>
            </a:pPr>
            <a:r>
              <a:rPr lang="en-US" dirty="0"/>
              <a:t>Design methods and alignment</a:t>
            </a:r>
          </a:p>
          <a:p>
            <a:pPr>
              <a:lnSpc>
                <a:spcPct val="110000"/>
              </a:lnSpc>
              <a:spcAft>
                <a:spcPts val="1200"/>
              </a:spcAft>
            </a:pPr>
            <a:endParaRPr lang="en-US" dirty="0"/>
          </a:p>
        </p:txBody>
      </p:sp>
      <p:sp>
        <p:nvSpPr>
          <p:cNvPr id="31747" name="Slide Number Placeholder 2"/>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C3E205B6-77E9-4AE6-9558-359A5B126AE3}" type="slidenum">
              <a:rPr lang="en-US" altLang="en-US" sz="1100" smtClean="0">
                <a:latin typeface="Century Gothic" panose="020B0502020202020204" pitchFamily="34" charset="0"/>
              </a:rPr>
              <a:pPr/>
              <a:t>14</a:t>
            </a:fld>
            <a:endParaRPr lang="en-US" altLang="en-US" sz="1100" dirty="0">
              <a:latin typeface="Century Gothic" panose="020B0502020202020204" pitchFamily="34" charset="0"/>
            </a:endParaRPr>
          </a:p>
        </p:txBody>
      </p:sp>
      <p:sp>
        <p:nvSpPr>
          <p:cNvPr id="5" name="Text Placeholder 1">
            <a:extLst>
              <a:ext uri="{FF2B5EF4-FFF2-40B4-BE49-F238E27FC236}">
                <a16:creationId xmlns:a16="http://schemas.microsoft.com/office/drawing/2014/main" id="{EEA2FD20-7924-4A48-8A46-A93371CA9E89}"/>
              </a:ext>
            </a:extLst>
          </p:cNvPr>
          <p:cNvSpPr>
            <a:spLocks noGrp="1"/>
          </p:cNvSpPr>
          <p:nvPr>
            <p:ph type="body" sz="quarter" idx="11"/>
          </p:nvPr>
        </p:nvSpPr>
        <p:spPr>
          <a:xfrm>
            <a:off x="384048" y="1219868"/>
            <a:ext cx="8674100" cy="509498"/>
          </a:xfrm>
        </p:spPr>
        <p:txBody>
          <a:bodyPr/>
          <a:lstStyle/>
          <a:p>
            <a:r>
              <a:rPr lang="en-US" b="1" dirty="0"/>
              <a:t>Summary—Lecture B</a:t>
            </a:r>
          </a:p>
        </p:txBody>
      </p:sp>
    </p:spTree>
    <p:extLst>
      <p:ext uri="{BB962C8B-B14F-4D97-AF65-F5344CB8AC3E}">
        <p14:creationId xmlns:p14="http://schemas.microsoft.com/office/powerpoint/2010/main" val="1824624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384048" y="533400"/>
            <a:ext cx="8674100" cy="545110"/>
          </a:xfrm>
        </p:spPr>
        <p:txBody>
          <a:bodyPr/>
          <a:lstStyle/>
          <a:p>
            <a:r>
              <a:rPr lang="en-US" altLang="en-US" dirty="0"/>
              <a:t>Process Redesign </a:t>
            </a:r>
            <a:endParaRPr lang="en-US" altLang="en-US" sz="2400" b="0" dirty="0">
              <a:solidFill>
                <a:srgbClr val="1E1860"/>
              </a:solidFill>
            </a:endParaRPr>
          </a:p>
        </p:txBody>
      </p:sp>
      <p:sp>
        <p:nvSpPr>
          <p:cNvPr id="32771" name="Text Placeholder 2"/>
          <p:cNvSpPr>
            <a:spLocks noGrp="1"/>
          </p:cNvSpPr>
          <p:nvPr>
            <p:ph type="body" sz="quarter" idx="10"/>
          </p:nvPr>
        </p:nvSpPr>
        <p:spPr>
          <a:xfrm>
            <a:off x="384048" y="2133600"/>
            <a:ext cx="8759952" cy="5334000"/>
          </a:xfrm>
        </p:spPr>
        <p:txBody>
          <a:bodyPr/>
          <a:lstStyle/>
          <a:p>
            <a:pPr marL="0" indent="0">
              <a:lnSpc>
                <a:spcPct val="110000"/>
              </a:lnSpc>
              <a:buNone/>
            </a:pPr>
            <a:r>
              <a:rPr lang="en-US" sz="1400" b="1" dirty="0"/>
              <a:t>References</a:t>
            </a:r>
          </a:p>
          <a:p>
            <a:pPr marL="0" indent="0">
              <a:lnSpc>
                <a:spcPct val="110000"/>
              </a:lnSpc>
              <a:buNone/>
            </a:pPr>
            <a:r>
              <a:rPr lang="en-US" sz="1400" b="0" dirty="0"/>
              <a:t>Butler, K., Bahrami ,A., Esposito, C., &amp; Hebron, A. (2000). Conceptual models for coordinating the design of user work with the design of information systems. </a:t>
            </a:r>
            <a:r>
              <a:rPr lang="en-US" sz="1400" b="0" i="1" dirty="0"/>
              <a:t>Data &amp; Knowledge Engineering, 33</a:t>
            </a:r>
            <a:r>
              <a:rPr lang="en-US" sz="1400" b="0" dirty="0"/>
              <a:t>(2), 191−198. </a:t>
            </a:r>
          </a:p>
          <a:p>
            <a:pPr marL="0" indent="0">
              <a:lnSpc>
                <a:spcPct val="110000"/>
              </a:lnSpc>
              <a:buNone/>
            </a:pPr>
            <a:r>
              <a:rPr lang="en-US" sz="1400" b="0" dirty="0"/>
              <a:t>Butler, A. (2011, May). Human Center for Design &amp; Engineering, University of Washington, MATH method &amp; tools for evidence-based </a:t>
            </a:r>
            <a:r>
              <a:rPr lang="en-US" sz="1400" dirty="0"/>
              <a:t>h</a:t>
            </a:r>
            <a:r>
              <a:rPr lang="en-US" sz="1400" b="0" dirty="0"/>
              <a:t>ealth IT. Presentation at Duke University, Durham, NC, USA.</a:t>
            </a:r>
          </a:p>
          <a:p>
            <a:pPr marL="0" indent="0">
              <a:lnSpc>
                <a:spcPct val="110000"/>
              </a:lnSpc>
              <a:buNone/>
            </a:pPr>
            <a:r>
              <a:rPr lang="en-US" sz="1400" b="0" dirty="0"/>
              <a:t>International Organization for Standardization. ISO 9241-210:2010(E). Ergonomics of human–system interaction—Part 210: Human-centred design for interactive systems. Retrieved from </a:t>
            </a:r>
            <a:r>
              <a:rPr lang="en-US" sz="1400" b="0" dirty="0">
                <a:hlinkClick r:id="rId3"/>
              </a:rPr>
              <a:t>http://www.iso.org/iso/iso_catalogue/catalogue_ics/catalogue_detail_ics.htm?csnumber=52075</a:t>
            </a:r>
            <a:endParaRPr lang="en-US" sz="1400" b="0" dirty="0"/>
          </a:p>
          <a:p>
            <a:pPr marL="0" indent="0">
              <a:lnSpc>
                <a:spcPct val="110000"/>
              </a:lnSpc>
              <a:buNone/>
            </a:pPr>
            <a:r>
              <a:rPr lang="en-US" sz="1400" b="0" dirty="0"/>
              <a:t>Mansar, S. L., &amp; Reijers, H. A. (2005). Best practices in business process redesign: Validation of a redesign framework. </a:t>
            </a:r>
            <a:r>
              <a:rPr lang="en-US" sz="1400" b="0" i="1" dirty="0"/>
              <a:t>Computers in Industry, 56, </a:t>
            </a:r>
            <a:r>
              <a:rPr lang="en-US" sz="1400" b="0" dirty="0"/>
              <a:t>457−471. Retrieved from </a:t>
            </a:r>
            <a:r>
              <a:rPr lang="en-US" sz="1400" b="0" dirty="0">
                <a:hlinkClick r:id="rId4" invalidUrl="http://www.win.tue.nl/~hreijers/H.A. Reijers Bestanden/Mansar_2005_Computers-in-Industry.pdf" tooltip="Best practices in business process redesign:"/>
              </a:rPr>
              <a:t>http://www.win.tue.nl/~hreijers/H.A.%20Reijers%20Bestanden/Mansar_2005_Computers-in-Industry.pdf</a:t>
            </a:r>
            <a:r>
              <a:rPr lang="en-US" sz="1400" b="0" dirty="0"/>
              <a:t>  </a:t>
            </a:r>
          </a:p>
          <a:p>
            <a:pPr marL="0" indent="0">
              <a:lnSpc>
                <a:spcPct val="110000"/>
              </a:lnSpc>
              <a:buNone/>
            </a:pPr>
            <a:r>
              <a:rPr lang="en-US" sz="1400" b="1" dirty="0"/>
              <a:t>Images</a:t>
            </a:r>
          </a:p>
          <a:p>
            <a:pPr marL="0" indent="0">
              <a:lnSpc>
                <a:spcPct val="110000"/>
              </a:lnSpc>
              <a:buNone/>
            </a:pPr>
            <a:r>
              <a:rPr lang="en-US" sz="1400" b="0" dirty="0"/>
              <a:t>International Organization for Standardization (ISO). ISO HCD framework. ISO 9241-210:2010(E). Ergonomics of human–system interaction—Part 210: Human-centred design for interactive systems. Retrieved from </a:t>
            </a:r>
            <a:r>
              <a:rPr lang="en-US" sz="1400" b="0" dirty="0">
                <a:hlinkClick r:id="rId3" tooltip="Ergonomics of human–system interaction —Part 210:Human-centred design for interactive systems"/>
              </a:rPr>
              <a:t>http://www.iso.org/iso/iso_catalogue/catalogue_ics/</a:t>
            </a:r>
            <a:br>
              <a:rPr lang="en-US" sz="1400" b="0" dirty="0">
                <a:hlinkClick r:id="rId3" tooltip="Ergonomics of human–system interaction —Part 210:Human-centred design for interactive systems"/>
              </a:rPr>
            </a:br>
            <a:r>
              <a:rPr lang="en-US" sz="1400" b="0" dirty="0" err="1">
                <a:hlinkClick r:id="rId3" tooltip="Ergonomics of human–system interaction —Part 210:Human-centred design for interactive systems"/>
              </a:rPr>
              <a:t>catalogue_detail_ics.htm?csnumber</a:t>
            </a:r>
            <a:r>
              <a:rPr lang="en-US" sz="1400" b="0" dirty="0">
                <a:hlinkClick r:id="rId3" tooltip="Ergonomics of human–system interaction —Part 210:Human-centred design for interactive systems"/>
              </a:rPr>
              <a:t>=52075</a:t>
            </a:r>
            <a:r>
              <a:rPr lang="en-US" sz="1400" b="0" dirty="0"/>
              <a:t> </a:t>
            </a:r>
          </a:p>
        </p:txBody>
      </p:sp>
      <p:sp>
        <p:nvSpPr>
          <p:cNvPr id="32773" name="Slide Number Placeholder 5"/>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123333C-4187-4BE7-987A-036A9F0F5B6A}" type="slidenum">
              <a:rPr lang="en-US" altLang="en-US" sz="1100" smtClean="0">
                <a:latin typeface="Century Gothic" panose="020B0502020202020204" pitchFamily="34" charset="0"/>
              </a:rPr>
              <a:pPr/>
              <a:t>15</a:t>
            </a:fld>
            <a:endParaRPr lang="en-US" altLang="en-US" sz="1100" dirty="0">
              <a:latin typeface="Century Gothic" panose="020B0502020202020204" pitchFamily="34" charset="0"/>
            </a:endParaRPr>
          </a:p>
        </p:txBody>
      </p:sp>
      <p:sp>
        <p:nvSpPr>
          <p:cNvPr id="5" name="Text Placeholder 1">
            <a:extLst>
              <a:ext uri="{FF2B5EF4-FFF2-40B4-BE49-F238E27FC236}">
                <a16:creationId xmlns:a16="http://schemas.microsoft.com/office/drawing/2014/main" id="{EEA2FD20-7924-4A48-8A46-A93371CA9E89}"/>
              </a:ext>
            </a:extLst>
          </p:cNvPr>
          <p:cNvSpPr>
            <a:spLocks noGrp="1"/>
          </p:cNvSpPr>
          <p:nvPr>
            <p:ph type="body" sz="quarter" idx="11"/>
          </p:nvPr>
        </p:nvSpPr>
        <p:spPr>
          <a:xfrm>
            <a:off x="384048" y="1219868"/>
            <a:ext cx="8674100" cy="509498"/>
          </a:xfrm>
        </p:spPr>
        <p:txBody>
          <a:bodyPr/>
          <a:lstStyle/>
          <a:p>
            <a:r>
              <a:rPr lang="en-US" b="1" dirty="0"/>
              <a:t>References—Lecture B</a:t>
            </a:r>
          </a:p>
        </p:txBody>
      </p:sp>
    </p:spTree>
    <p:extLst>
      <p:ext uri="{BB962C8B-B14F-4D97-AF65-F5344CB8AC3E}">
        <p14:creationId xmlns:p14="http://schemas.microsoft.com/office/powerpoint/2010/main" val="3271318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95400"/>
            <a:ext cx="0" cy="5293360"/>
          </a:xfrm>
          <a:custGeom>
            <a:avLst/>
            <a:gdLst/>
            <a:ahLst/>
            <a:cxnLst/>
            <a:rect l="l" t="t" r="r" b="b"/>
            <a:pathLst>
              <a:path h="5293359">
                <a:moveTo>
                  <a:pt x="0" y="0"/>
                </a:moveTo>
                <a:lnTo>
                  <a:pt x="0" y="5292852"/>
                </a:lnTo>
              </a:path>
            </a:pathLst>
          </a:custGeom>
          <a:ln w="23495">
            <a:solidFill>
              <a:srgbClr val="D8A31F"/>
            </a:solidFill>
          </a:ln>
        </p:spPr>
        <p:txBody>
          <a:bodyPr wrap="square" lIns="0" tIns="0" rIns="0" bIns="0" rtlCol="0"/>
          <a:lstStyle/>
          <a:p>
            <a:endParaRPr dirty="0"/>
          </a:p>
        </p:txBody>
      </p:sp>
      <p:sp>
        <p:nvSpPr>
          <p:cNvPr id="5" name="object 5"/>
          <p:cNvSpPr/>
          <p:nvPr/>
        </p:nvSpPr>
        <p:spPr>
          <a:xfrm>
            <a:off x="0" y="1143000"/>
            <a:ext cx="10058400" cy="5434037"/>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p>
        </p:txBody>
      </p:sp>
      <p:sp>
        <p:nvSpPr>
          <p:cNvPr id="8" name="object 8"/>
          <p:cNvSpPr txBox="1"/>
          <p:nvPr/>
        </p:nvSpPr>
        <p:spPr>
          <a:xfrm>
            <a:off x="838200" y="1797387"/>
            <a:ext cx="8382000" cy="4298613"/>
          </a:xfrm>
          <a:prstGeom prst="rect">
            <a:avLst/>
          </a:prstGeom>
        </p:spPr>
        <p:txBody>
          <a:bodyPr vert="horz" wrap="square" lIns="0" tIns="0" rIns="0" bIns="0" rtlCol="0">
            <a:spAutoFit/>
          </a:bodyPr>
          <a:lstStyle/>
          <a:p>
            <a:r>
              <a:rPr lang="en-US" sz="1200" kern="0" dirty="0">
                <a:solidFill>
                  <a:schemeClr val="bg1"/>
                </a:solidFill>
                <a:latin typeface="Century Gothic" panose="020B0502020202020204" pitchFamily="34" charset="0"/>
              </a:rPr>
              <a:t>This material was developed by Duke University, funded by the Department of Health and Human Services, Office of the National Coordinator for Health Information Technology under Award Number IU24OC000024. This material was updated by Normandale Community College, funded under Award Number 90WT0003.</a:t>
            </a:r>
          </a:p>
          <a:p>
            <a:endParaRPr lang="en-US" sz="2000" spc="-100" dirty="0">
              <a:solidFill>
                <a:schemeClr val="bg1"/>
              </a:solidFill>
              <a:latin typeface="Century Gothic" panose="020B0502020202020204" pitchFamily="34" charset="0"/>
            </a:endParaRPr>
          </a:p>
          <a:p>
            <a:r>
              <a:rPr lang="en-US" sz="2000" dirty="0">
                <a:solidFill>
                  <a:schemeClr val="bg1"/>
                </a:solidFill>
                <a:latin typeface="Century Gothic" panose="020B0502020202020204" pitchFamily="34" charset="0"/>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2000" b="1" dirty="0">
                <a:solidFill>
                  <a:srgbClr val="1E1860"/>
                </a:solidFill>
                <a:latin typeface="Century Gothic" panose="020B0502020202020204" pitchFamily="34" charset="0"/>
                <a:cs typeface="Futura LT Pro Book"/>
              </a:rPr>
              <a:t>www.measureevaluation.org</a:t>
            </a:r>
          </a:p>
        </p:txBody>
      </p:sp>
      <p:sp>
        <p:nvSpPr>
          <p:cNvPr id="11" name="object 3"/>
          <p:cNvSpPr/>
          <p:nvPr/>
        </p:nvSpPr>
        <p:spPr>
          <a:xfrm>
            <a:off x="0" y="0"/>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7" name="Rectangle 1"/>
          <p:cNvSpPr>
            <a:spLocks noChangeArrowheads="1"/>
          </p:cNvSpPr>
          <p:nvPr/>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0" name="Group 9"/>
          <p:cNvGrpSpPr/>
          <p:nvPr/>
        </p:nvGrpSpPr>
        <p:grpSpPr>
          <a:xfrm>
            <a:off x="6199632" y="6647688"/>
            <a:ext cx="3554167" cy="1089590"/>
            <a:chOff x="4495800" y="6621716"/>
            <a:chExt cx="3554167" cy="1089590"/>
          </a:xfrm>
        </p:grpSpPr>
        <p:pic>
          <p:nvPicPr>
            <p:cNvPr id="13" name="Picture 12"/>
            <p:cNvPicPr>
              <a:picLocks noChangeAspect="1"/>
            </p:cNvPicPr>
            <p:nvPr/>
          </p:nvPicPr>
          <p:blipFill rotWithShape="1">
            <a:blip r:embed="rId3">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14" name="Picture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15" name="Picture 1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19311117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84048" y="533400"/>
            <a:ext cx="8674100" cy="545110"/>
          </a:xfrm>
        </p:spPr>
        <p:txBody>
          <a:bodyPr/>
          <a:lstStyle/>
          <a:p>
            <a:r>
              <a:rPr lang="en-US" dirty="0"/>
              <a:t>Process Redesign </a:t>
            </a:r>
            <a:endParaRPr lang="en-US" sz="2400" b="0" dirty="0">
              <a:solidFill>
                <a:srgbClr val="1E1860"/>
              </a:solidFill>
            </a:endParaRPr>
          </a:p>
        </p:txBody>
      </p:sp>
      <p:sp>
        <p:nvSpPr>
          <p:cNvPr id="9" name="Text Placeholder 3"/>
          <p:cNvSpPr>
            <a:spLocks noGrp="1"/>
          </p:cNvSpPr>
          <p:nvPr>
            <p:ph type="body" sz="quarter" idx="10"/>
          </p:nvPr>
        </p:nvSpPr>
        <p:spPr/>
        <p:txBody>
          <a:bodyPr/>
          <a:lstStyle/>
          <a:p>
            <a:pPr>
              <a:lnSpc>
                <a:spcPct val="110000"/>
              </a:lnSpc>
              <a:spcAft>
                <a:spcPts val="1200"/>
              </a:spcAft>
            </a:pPr>
            <a:r>
              <a:rPr lang="en-US" dirty="0"/>
              <a:t>Describe how information technology can be used to increase the efficiency of workflow in healthcare settings</a:t>
            </a:r>
          </a:p>
          <a:p>
            <a:pPr>
              <a:lnSpc>
                <a:spcPct val="110000"/>
              </a:lnSpc>
              <a:spcAft>
                <a:spcPts val="1200"/>
              </a:spcAft>
            </a:pPr>
            <a:r>
              <a:rPr lang="en-US" dirty="0"/>
              <a:t>Identify aspects of clinical workflow that are improved by electronic health records (EHRs)</a:t>
            </a:r>
          </a:p>
          <a:p>
            <a:pPr>
              <a:lnSpc>
                <a:spcPct val="110000"/>
              </a:lnSpc>
              <a:spcAft>
                <a:spcPts val="1200"/>
              </a:spcAft>
            </a:pPr>
            <a:endParaRPr lang="en-US" dirty="0"/>
          </a:p>
        </p:txBody>
      </p:sp>
      <p:sp>
        <p:nvSpPr>
          <p:cNvPr id="13315" name="Slide Number Placeholder 2"/>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0C84C8FE-5265-45F0-BCC7-FB95E6253195}" type="slidenum">
              <a:rPr lang="en-US" altLang="en-US" sz="1100" smtClean="0">
                <a:latin typeface="Century Gothic" panose="020B0502020202020204" pitchFamily="34" charset="0"/>
              </a:rPr>
              <a:pPr/>
              <a:t>2</a:t>
            </a:fld>
            <a:endParaRPr lang="en-US" altLang="en-US" sz="1100" dirty="0">
              <a:latin typeface="Century Gothic" panose="020B0502020202020204" pitchFamily="34" charset="0"/>
            </a:endParaRPr>
          </a:p>
        </p:txBody>
      </p:sp>
      <p:sp>
        <p:nvSpPr>
          <p:cNvPr id="5" name="Text Placeholder 1">
            <a:extLst>
              <a:ext uri="{FF2B5EF4-FFF2-40B4-BE49-F238E27FC236}">
                <a16:creationId xmlns:a16="http://schemas.microsoft.com/office/drawing/2014/main" id="{EEA2FD20-7924-4A48-8A46-A93371CA9E89}"/>
              </a:ext>
            </a:extLst>
          </p:cNvPr>
          <p:cNvSpPr>
            <a:spLocks noGrp="1"/>
          </p:cNvSpPr>
          <p:nvPr>
            <p:ph type="body" sz="quarter" idx="11"/>
          </p:nvPr>
        </p:nvSpPr>
        <p:spPr>
          <a:xfrm>
            <a:off x="384048" y="1219868"/>
            <a:ext cx="8674100" cy="509498"/>
          </a:xfrm>
        </p:spPr>
        <p:txBody>
          <a:bodyPr/>
          <a:lstStyle/>
          <a:p>
            <a:r>
              <a:rPr lang="en-US" b="1" dirty="0"/>
              <a:t>Learning Objectives—Lecture B</a:t>
            </a:r>
          </a:p>
        </p:txBody>
      </p:sp>
    </p:spTree>
    <p:extLst>
      <p:ext uri="{BB962C8B-B14F-4D97-AF65-F5344CB8AC3E}">
        <p14:creationId xmlns:p14="http://schemas.microsoft.com/office/powerpoint/2010/main" val="25590429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384048" y="533400"/>
            <a:ext cx="8674100" cy="545110"/>
          </a:xfrm>
        </p:spPr>
        <p:txBody>
          <a:bodyPr/>
          <a:lstStyle/>
          <a:p>
            <a:r>
              <a:rPr lang="en-US" altLang="en-US" dirty="0"/>
              <a:t>Human-Centered Design</a:t>
            </a:r>
          </a:p>
        </p:txBody>
      </p:sp>
      <p:sp>
        <p:nvSpPr>
          <p:cNvPr id="15363" name="Content Placeholder 2"/>
          <p:cNvSpPr>
            <a:spLocks noGrp="1"/>
          </p:cNvSpPr>
          <p:nvPr>
            <p:ph type="body" sz="quarter" idx="10"/>
          </p:nvPr>
        </p:nvSpPr>
        <p:spPr>
          <a:xfrm>
            <a:off x="384048" y="1600200"/>
            <a:ext cx="8674100" cy="2590800"/>
          </a:xfrm>
        </p:spPr>
        <p:txBody>
          <a:bodyPr/>
          <a:lstStyle/>
          <a:p>
            <a:pPr>
              <a:lnSpc>
                <a:spcPct val="110000"/>
              </a:lnSpc>
            </a:pPr>
            <a:r>
              <a:rPr lang="en-US" altLang="en-US" dirty="0"/>
              <a:t>Human-centered design (HCD) is an approach to systems design and development that aims to make interactive systems more usable, by focusing on the use of the system and applying human factors/ergonomics and usability knowledge and techniques (International Organization for Standardization [ISO], 2010).</a:t>
            </a:r>
          </a:p>
          <a:p>
            <a:pPr>
              <a:lnSpc>
                <a:spcPct val="110000"/>
              </a:lnSpc>
            </a:pPr>
            <a:endParaRPr lang="en-US" altLang="en-US" dirty="0"/>
          </a:p>
        </p:txBody>
      </p:sp>
      <p:sp>
        <p:nvSpPr>
          <p:cNvPr id="15364"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04C51290-131C-4170-B153-6FC826613520}" type="slidenum">
              <a:rPr lang="en-US" altLang="en-US" sz="1100" smtClean="0">
                <a:latin typeface="Century Gothic" panose="020B0502020202020204" pitchFamily="34" charset="0"/>
              </a:rPr>
              <a:pPr/>
              <a:t>3</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20840139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384048" y="533400"/>
            <a:ext cx="8674100" cy="545110"/>
          </a:xfrm>
        </p:spPr>
        <p:txBody>
          <a:bodyPr/>
          <a:lstStyle/>
          <a:p>
            <a:r>
              <a:rPr lang="en-US" altLang="en-US" dirty="0"/>
              <a:t>Big “D” and Little “d”</a:t>
            </a:r>
          </a:p>
        </p:txBody>
      </p:sp>
      <p:sp>
        <p:nvSpPr>
          <p:cNvPr id="16387" name="Content Placeholder 2"/>
          <p:cNvSpPr>
            <a:spLocks noGrp="1"/>
          </p:cNvSpPr>
          <p:nvPr>
            <p:ph type="body" sz="quarter" idx="10"/>
          </p:nvPr>
        </p:nvSpPr>
        <p:spPr>
          <a:xfrm>
            <a:off x="384048" y="1600200"/>
            <a:ext cx="8305800" cy="4191000"/>
          </a:xfrm>
        </p:spPr>
        <p:txBody>
          <a:bodyPr/>
          <a:lstStyle/>
          <a:p>
            <a:pPr>
              <a:lnSpc>
                <a:spcPct val="110000"/>
              </a:lnSpc>
              <a:spcAft>
                <a:spcPts val="1200"/>
              </a:spcAft>
            </a:pPr>
            <a:r>
              <a:rPr lang="en-US" altLang="en-US" dirty="0"/>
              <a:t>For large software systems, such as electronic health records, we distinguish two types of design:</a:t>
            </a:r>
          </a:p>
          <a:p>
            <a:pPr lvl="1">
              <a:lnSpc>
                <a:spcPct val="110000"/>
              </a:lnSpc>
              <a:spcAft>
                <a:spcPts val="1200"/>
              </a:spcAft>
            </a:pPr>
            <a:r>
              <a:rPr lang="en-US" altLang="en-US" dirty="0"/>
              <a:t>D—design of the software itself</a:t>
            </a:r>
          </a:p>
          <a:p>
            <a:pPr lvl="1">
              <a:lnSpc>
                <a:spcPct val="110000"/>
              </a:lnSpc>
              <a:spcAft>
                <a:spcPts val="1200"/>
              </a:spcAft>
            </a:pPr>
            <a:r>
              <a:rPr lang="en-US" altLang="en-US" dirty="0"/>
              <a:t>d—configuration of the system to make it work for a particular clinic’</a:t>
            </a:r>
            <a:r>
              <a:rPr lang="en-US" altLang="ja-JP" dirty="0"/>
              <a:t>s processes</a:t>
            </a:r>
          </a:p>
          <a:p>
            <a:pPr>
              <a:lnSpc>
                <a:spcPct val="110000"/>
              </a:lnSpc>
              <a:spcAft>
                <a:spcPts val="1200"/>
              </a:spcAft>
            </a:pPr>
            <a:r>
              <a:rPr lang="en-US" altLang="en-US" dirty="0"/>
              <a:t>Decisions about how EHR software is used in the clinic workflow heavily impact how clinic providers and staff interact with the system.</a:t>
            </a:r>
          </a:p>
        </p:txBody>
      </p:sp>
      <p:sp>
        <p:nvSpPr>
          <p:cNvPr id="16388"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76899DD-E59C-4539-AD6E-2C5EA230E7E5}" type="slidenum">
              <a:rPr lang="en-US" altLang="en-US" sz="1100" smtClean="0">
                <a:latin typeface="Century Gothic" panose="020B0502020202020204" pitchFamily="34" charset="0"/>
              </a:rPr>
              <a:pPr/>
              <a:t>4</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31225237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348736" y="521690"/>
            <a:ext cx="8674100" cy="545110"/>
          </a:xfrm>
        </p:spPr>
        <p:txBody>
          <a:bodyPr/>
          <a:lstStyle/>
          <a:p>
            <a:r>
              <a:rPr lang="en-US" altLang="en-US" dirty="0"/>
              <a:t>HCD Principles</a:t>
            </a:r>
            <a:endParaRPr lang="en-US" altLang="en-US" sz="2400" b="0" dirty="0">
              <a:solidFill>
                <a:srgbClr val="1E1860"/>
              </a:solidFill>
            </a:endParaRPr>
          </a:p>
        </p:txBody>
      </p:sp>
      <p:sp>
        <p:nvSpPr>
          <p:cNvPr id="3" name="Content Placeholder 2"/>
          <p:cNvSpPr>
            <a:spLocks noGrp="1"/>
          </p:cNvSpPr>
          <p:nvPr>
            <p:ph type="body" sz="quarter" idx="10"/>
          </p:nvPr>
        </p:nvSpPr>
        <p:spPr>
          <a:xfrm>
            <a:off x="384048" y="2133600"/>
            <a:ext cx="8836152" cy="4965700"/>
          </a:xfrm>
        </p:spPr>
        <p:txBody>
          <a:bodyPr/>
          <a:lstStyle/>
          <a:p>
            <a:pPr>
              <a:lnSpc>
                <a:spcPct val="110000"/>
              </a:lnSpc>
            </a:pPr>
            <a:r>
              <a:rPr lang="en-US" dirty="0"/>
              <a:t>The design is based on an explicit understanding of users, tasks, and environments. </a:t>
            </a:r>
          </a:p>
          <a:p>
            <a:pPr>
              <a:lnSpc>
                <a:spcPct val="110000"/>
              </a:lnSpc>
            </a:pPr>
            <a:r>
              <a:rPr lang="en-US" dirty="0"/>
              <a:t>Users are involved throughout design and development.</a:t>
            </a:r>
          </a:p>
          <a:p>
            <a:pPr>
              <a:lnSpc>
                <a:spcPct val="110000"/>
              </a:lnSpc>
            </a:pPr>
            <a:r>
              <a:rPr lang="en-US" dirty="0"/>
              <a:t>The design is driven and refined by user-centered evaluation. </a:t>
            </a:r>
          </a:p>
          <a:p>
            <a:pPr>
              <a:lnSpc>
                <a:spcPct val="110000"/>
              </a:lnSpc>
            </a:pPr>
            <a:r>
              <a:rPr lang="en-US" dirty="0"/>
              <a:t>The process is iterative.</a:t>
            </a:r>
          </a:p>
          <a:p>
            <a:pPr>
              <a:lnSpc>
                <a:spcPct val="110000"/>
              </a:lnSpc>
            </a:pPr>
            <a:r>
              <a:rPr lang="en-US" dirty="0"/>
              <a:t>The design addresses the whole user experience. </a:t>
            </a:r>
          </a:p>
          <a:p>
            <a:pPr>
              <a:lnSpc>
                <a:spcPct val="110000"/>
              </a:lnSpc>
            </a:pPr>
            <a:r>
              <a:rPr lang="en-US" dirty="0"/>
              <a:t>The design team includes multidisciplinary skills and perspectives.</a:t>
            </a:r>
          </a:p>
        </p:txBody>
      </p:sp>
      <p:sp>
        <p:nvSpPr>
          <p:cNvPr id="17412"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D94C9A0-BC65-4E80-A246-6629A439328E}" type="slidenum">
              <a:rPr lang="en-US" altLang="en-US" sz="1100" smtClean="0">
                <a:latin typeface="Century Gothic" panose="020B0502020202020204" pitchFamily="34" charset="0"/>
              </a:rPr>
              <a:pPr/>
              <a:t>5</a:t>
            </a:fld>
            <a:endParaRPr lang="en-US" altLang="en-US" sz="1100" dirty="0">
              <a:latin typeface="Century Gothic" panose="020B0502020202020204" pitchFamily="34" charset="0"/>
            </a:endParaRPr>
          </a:p>
        </p:txBody>
      </p:sp>
      <p:sp>
        <p:nvSpPr>
          <p:cNvPr id="5" name="Text Placeholder 1">
            <a:extLst>
              <a:ext uri="{FF2B5EF4-FFF2-40B4-BE49-F238E27FC236}">
                <a16:creationId xmlns:a16="http://schemas.microsoft.com/office/drawing/2014/main" id="{EEA2FD20-7924-4A48-8A46-A93371CA9E89}"/>
              </a:ext>
            </a:extLst>
          </p:cNvPr>
          <p:cNvSpPr>
            <a:spLocks noGrp="1"/>
          </p:cNvSpPr>
          <p:nvPr>
            <p:ph type="body" sz="quarter" idx="11"/>
          </p:nvPr>
        </p:nvSpPr>
        <p:spPr>
          <a:xfrm>
            <a:off x="384048" y="1219868"/>
            <a:ext cx="8674100" cy="509498"/>
          </a:xfrm>
        </p:spPr>
        <p:txBody>
          <a:bodyPr/>
          <a:lstStyle/>
          <a:p>
            <a:r>
              <a:rPr lang="en-US" altLang="en-US" b="1" dirty="0"/>
              <a:t>ISO 9241-210</a:t>
            </a:r>
            <a:endParaRPr lang="en-US" b="1" dirty="0"/>
          </a:p>
        </p:txBody>
      </p:sp>
    </p:spTree>
    <p:extLst>
      <p:ext uri="{BB962C8B-B14F-4D97-AF65-F5344CB8AC3E}">
        <p14:creationId xmlns:p14="http://schemas.microsoft.com/office/powerpoint/2010/main" val="15248241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384048" y="533400"/>
            <a:ext cx="8674100" cy="545110"/>
          </a:xfrm>
        </p:spPr>
        <p:txBody>
          <a:bodyPr/>
          <a:lstStyle/>
          <a:p>
            <a:r>
              <a:rPr lang="en-US" altLang="en-US" dirty="0"/>
              <a:t>ISO HCD Framework</a:t>
            </a:r>
          </a:p>
        </p:txBody>
      </p:sp>
      <p:sp>
        <p:nvSpPr>
          <p:cNvPr id="18435"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C1D693B4-FE63-4156-A2D0-F1F740B06A83}" type="slidenum">
              <a:rPr lang="en-US" altLang="en-US" sz="1100" smtClean="0">
                <a:latin typeface="Century Gothic" panose="020B0502020202020204" pitchFamily="34" charset="0"/>
              </a:rPr>
              <a:pPr/>
              <a:t>6</a:t>
            </a:fld>
            <a:endParaRPr lang="en-US" altLang="en-US" sz="1100" dirty="0">
              <a:latin typeface="Century Gothic" panose="020B0502020202020204" pitchFamily="34" charset="0"/>
            </a:endParaRPr>
          </a:p>
        </p:txBody>
      </p:sp>
      <p:sp>
        <p:nvSpPr>
          <p:cNvPr id="18439" name="TextBox 1"/>
          <p:cNvSpPr txBox="1">
            <a:spLocks noChangeArrowheads="1"/>
          </p:cNvSpPr>
          <p:nvPr/>
        </p:nvSpPr>
        <p:spPr bwMode="auto">
          <a:xfrm>
            <a:off x="384048" y="6695871"/>
            <a:ext cx="86741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600" dirty="0">
                <a:latin typeface="Century Gothic" panose="020B0502020202020204" pitchFamily="34" charset="0"/>
              </a:rPr>
              <a:t>© ISO. This material is reproduced from ISO 9241-210:2010 with permission of the American National Standards Institute on behalf of the ISO. </a:t>
            </a:r>
          </a:p>
        </p:txBody>
      </p:sp>
      <p:sp>
        <p:nvSpPr>
          <p:cNvPr id="2" name="TextBox 1"/>
          <p:cNvSpPr txBox="1"/>
          <p:nvPr/>
        </p:nvSpPr>
        <p:spPr>
          <a:xfrm>
            <a:off x="397902" y="1600200"/>
            <a:ext cx="5774297" cy="307777"/>
          </a:xfrm>
          <a:prstGeom prst="rect">
            <a:avLst/>
          </a:prstGeom>
          <a:noFill/>
        </p:spPr>
        <p:txBody>
          <a:bodyPr wrap="square" rtlCol="0">
            <a:spAutoFit/>
          </a:bodyPr>
          <a:lstStyle/>
          <a:p>
            <a:r>
              <a:rPr lang="en-US" sz="1400" b="1" dirty="0">
                <a:latin typeface="Century Gothic" charset="0"/>
                <a:ea typeface="Century Gothic" charset="0"/>
                <a:cs typeface="Century Gothic" charset="0"/>
              </a:rPr>
              <a:t>Figure 1. Interdependence of human-centered design activities</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400" y="2030064"/>
            <a:ext cx="7141473" cy="4585284"/>
          </a:xfrm>
          <a:prstGeom prst="rect">
            <a:avLst/>
          </a:prstGeom>
        </p:spPr>
      </p:pic>
    </p:spTree>
    <p:extLst>
      <p:ext uri="{BB962C8B-B14F-4D97-AF65-F5344CB8AC3E}">
        <p14:creationId xmlns:p14="http://schemas.microsoft.com/office/powerpoint/2010/main" val="38769396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384048" y="533400"/>
            <a:ext cx="8674100" cy="545110"/>
          </a:xfrm>
        </p:spPr>
        <p:txBody>
          <a:bodyPr/>
          <a:lstStyle/>
          <a:p>
            <a:r>
              <a:rPr lang="en-US" altLang="en-US" dirty="0"/>
              <a:t>Design Solutions</a:t>
            </a:r>
          </a:p>
        </p:txBody>
      </p:sp>
      <p:sp>
        <p:nvSpPr>
          <p:cNvPr id="26626" name="Content Placeholder 2"/>
          <p:cNvSpPr>
            <a:spLocks noGrp="1"/>
          </p:cNvSpPr>
          <p:nvPr>
            <p:ph type="body" sz="quarter" idx="10"/>
          </p:nvPr>
        </p:nvSpPr>
        <p:spPr>
          <a:xfrm>
            <a:off x="384048" y="1600200"/>
            <a:ext cx="5635752" cy="3962400"/>
          </a:xfrm>
        </p:spPr>
        <p:txBody>
          <a:bodyPr/>
          <a:lstStyle/>
          <a:p>
            <a:pPr>
              <a:lnSpc>
                <a:spcPct val="110000"/>
              </a:lnSpc>
              <a:spcAft>
                <a:spcPts val="1200"/>
              </a:spcAft>
            </a:pPr>
            <a:r>
              <a:rPr lang="en-US" dirty="0"/>
              <a:t>Sources of ideas</a:t>
            </a:r>
          </a:p>
          <a:p>
            <a:pPr lvl="1">
              <a:lnSpc>
                <a:spcPct val="110000"/>
              </a:lnSpc>
              <a:spcAft>
                <a:spcPts val="1200"/>
              </a:spcAft>
            </a:pPr>
            <a:r>
              <a:rPr lang="en-US" dirty="0"/>
              <a:t>Use and further development of other designs</a:t>
            </a:r>
          </a:p>
          <a:p>
            <a:pPr lvl="1">
              <a:lnSpc>
                <a:spcPct val="110000"/>
              </a:lnSpc>
              <a:spcAft>
                <a:spcPts val="1200"/>
              </a:spcAft>
            </a:pPr>
            <a:r>
              <a:rPr lang="en-US" dirty="0"/>
              <a:t>Logical progression from previous designs</a:t>
            </a:r>
          </a:p>
          <a:p>
            <a:pPr lvl="1">
              <a:lnSpc>
                <a:spcPct val="110000"/>
              </a:lnSpc>
              <a:spcAft>
                <a:spcPts val="1200"/>
              </a:spcAft>
            </a:pPr>
            <a:r>
              <a:rPr lang="en-US" dirty="0"/>
              <a:t>Innovative creativity</a:t>
            </a:r>
          </a:p>
          <a:p>
            <a:pPr>
              <a:lnSpc>
                <a:spcPct val="110000"/>
              </a:lnSpc>
              <a:spcAft>
                <a:spcPts val="1200"/>
              </a:spcAft>
            </a:pPr>
            <a:r>
              <a:rPr lang="en-US" dirty="0"/>
              <a:t>Perspectives</a:t>
            </a:r>
          </a:p>
          <a:p>
            <a:pPr>
              <a:lnSpc>
                <a:spcPct val="110000"/>
              </a:lnSpc>
              <a:spcAft>
                <a:spcPts val="1200"/>
              </a:spcAft>
            </a:pPr>
            <a:r>
              <a:rPr lang="en-US" dirty="0"/>
              <a:t>Alignment</a:t>
            </a:r>
          </a:p>
          <a:p>
            <a:pPr lvl="1">
              <a:lnSpc>
                <a:spcPct val="110000"/>
              </a:lnSpc>
              <a:spcAft>
                <a:spcPts val="1200"/>
              </a:spcAft>
            </a:pPr>
            <a:endParaRPr lang="en-US" dirty="0"/>
          </a:p>
          <a:p>
            <a:pPr>
              <a:lnSpc>
                <a:spcPct val="110000"/>
              </a:lnSpc>
              <a:spcAft>
                <a:spcPts val="1200"/>
              </a:spcAft>
            </a:pPr>
            <a:endParaRPr lang="en-US" dirty="0"/>
          </a:p>
        </p:txBody>
      </p:sp>
      <p:sp>
        <p:nvSpPr>
          <p:cNvPr id="20484"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4571824A-7461-4E4E-B951-363E039CA46F}" type="slidenum">
              <a:rPr lang="en-US" altLang="en-US" sz="1100" smtClean="0">
                <a:latin typeface="Century Gothic" panose="020B0502020202020204" pitchFamily="34" charset="0"/>
              </a:rPr>
              <a:pPr/>
              <a:t>7</a:t>
            </a:fld>
            <a:endParaRPr lang="en-US" altLang="en-US" sz="1100" dirty="0">
              <a:latin typeface="Century Gothic" panose="020B0502020202020204"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89393" y="1600200"/>
            <a:ext cx="3173984" cy="3173984"/>
          </a:xfrm>
          <a:prstGeom prst="rect">
            <a:avLst/>
          </a:prstGeom>
        </p:spPr>
      </p:pic>
    </p:spTree>
    <p:extLst>
      <p:ext uri="{BB962C8B-B14F-4D97-AF65-F5344CB8AC3E}">
        <p14:creationId xmlns:p14="http://schemas.microsoft.com/office/powerpoint/2010/main" val="29882364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384048" y="533400"/>
            <a:ext cx="8674100" cy="545110"/>
          </a:xfrm>
        </p:spPr>
        <p:txBody>
          <a:bodyPr/>
          <a:lstStyle/>
          <a:p>
            <a:r>
              <a:rPr lang="en-US" altLang="en-US" dirty="0"/>
              <a:t>Design Methods</a:t>
            </a:r>
          </a:p>
        </p:txBody>
      </p:sp>
      <p:sp>
        <p:nvSpPr>
          <p:cNvPr id="21507" name="Content Placeholder 2"/>
          <p:cNvSpPr>
            <a:spLocks noGrp="1"/>
          </p:cNvSpPr>
          <p:nvPr>
            <p:ph type="body" sz="quarter" idx="10"/>
          </p:nvPr>
        </p:nvSpPr>
        <p:spPr>
          <a:xfrm>
            <a:off x="384048" y="1600200"/>
            <a:ext cx="8305800" cy="4495800"/>
          </a:xfrm>
        </p:spPr>
        <p:txBody>
          <a:bodyPr/>
          <a:lstStyle/>
          <a:p>
            <a:pPr>
              <a:lnSpc>
                <a:spcPct val="110000"/>
              </a:lnSpc>
              <a:spcAft>
                <a:spcPts val="1200"/>
              </a:spcAft>
            </a:pPr>
            <a:r>
              <a:rPr lang="en-US" altLang="en-US" dirty="0"/>
              <a:t>Leveraging and further developing other designs</a:t>
            </a:r>
          </a:p>
          <a:p>
            <a:pPr lvl="1">
              <a:lnSpc>
                <a:spcPct val="110000"/>
              </a:lnSpc>
              <a:spcAft>
                <a:spcPts val="1200"/>
              </a:spcAft>
            </a:pPr>
            <a:r>
              <a:rPr lang="en-US" altLang="en-US" dirty="0"/>
              <a:t>Design guidelines and standards</a:t>
            </a:r>
          </a:p>
          <a:p>
            <a:pPr lvl="1">
              <a:lnSpc>
                <a:spcPct val="110000"/>
              </a:lnSpc>
              <a:spcAft>
                <a:spcPts val="1200"/>
              </a:spcAft>
            </a:pPr>
            <a:r>
              <a:rPr lang="en-US" altLang="en-US" dirty="0"/>
              <a:t>Best practices from other industries</a:t>
            </a:r>
          </a:p>
          <a:p>
            <a:pPr lvl="1">
              <a:lnSpc>
                <a:spcPct val="110000"/>
              </a:lnSpc>
              <a:spcAft>
                <a:spcPts val="1200"/>
              </a:spcAft>
            </a:pPr>
            <a:r>
              <a:rPr lang="en-US" altLang="en-US" dirty="0"/>
              <a:t>Other clinics that have implemented EHRs</a:t>
            </a:r>
          </a:p>
          <a:p>
            <a:pPr lvl="1">
              <a:lnSpc>
                <a:spcPct val="110000"/>
              </a:lnSpc>
              <a:spcAft>
                <a:spcPts val="1200"/>
              </a:spcAft>
            </a:pPr>
            <a:r>
              <a:rPr lang="en-US" altLang="en-US" dirty="0"/>
              <a:t>Other clinics that have a proven process that does not </a:t>
            </a:r>
            <a:r>
              <a:rPr lang="en-US" altLang="ja-JP" dirty="0"/>
              <a:t>depend on EHRs</a:t>
            </a:r>
          </a:p>
          <a:p>
            <a:pPr lvl="1">
              <a:lnSpc>
                <a:spcPct val="110000"/>
              </a:lnSpc>
              <a:spcAft>
                <a:spcPts val="1200"/>
              </a:spcAft>
            </a:pPr>
            <a:r>
              <a:rPr lang="en-US" altLang="en-US" dirty="0"/>
              <a:t>Prior quality improvement projects at your clinic</a:t>
            </a:r>
          </a:p>
          <a:p>
            <a:pPr lvl="1">
              <a:lnSpc>
                <a:spcPct val="110000"/>
              </a:lnSpc>
              <a:spcAft>
                <a:spcPts val="1200"/>
              </a:spcAft>
            </a:pPr>
            <a:r>
              <a:rPr lang="en-US" altLang="en-US" dirty="0"/>
              <a:t>Problems with current clinic workflows</a:t>
            </a:r>
          </a:p>
        </p:txBody>
      </p:sp>
      <p:sp>
        <p:nvSpPr>
          <p:cNvPr id="21508"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C319E3C6-5BB2-42FD-9D69-6AF524B4BEFD}" type="slidenum">
              <a:rPr lang="en-US" altLang="en-US" sz="1100" smtClean="0">
                <a:latin typeface="Century Gothic" panose="020B0502020202020204" pitchFamily="34" charset="0"/>
              </a:rPr>
              <a:pPr/>
              <a:t>8</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15701086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384048" y="533400"/>
            <a:ext cx="8674100" cy="545110"/>
          </a:xfrm>
        </p:spPr>
        <p:txBody>
          <a:bodyPr/>
          <a:lstStyle/>
          <a:p>
            <a:r>
              <a:rPr lang="en-US" altLang="en-US" dirty="0"/>
              <a:t>Design Methods—2</a:t>
            </a:r>
          </a:p>
        </p:txBody>
      </p:sp>
      <p:sp>
        <p:nvSpPr>
          <p:cNvPr id="22531" name="Content Placeholder 2"/>
          <p:cNvSpPr>
            <a:spLocks noGrp="1"/>
          </p:cNvSpPr>
          <p:nvPr>
            <p:ph type="body" sz="quarter" idx="10"/>
          </p:nvPr>
        </p:nvSpPr>
        <p:spPr>
          <a:xfrm>
            <a:off x="384048" y="1600200"/>
            <a:ext cx="8305800" cy="2590800"/>
          </a:xfrm>
        </p:spPr>
        <p:txBody>
          <a:bodyPr/>
          <a:lstStyle/>
          <a:p>
            <a:pPr>
              <a:lnSpc>
                <a:spcPct val="110000"/>
              </a:lnSpc>
              <a:spcAft>
                <a:spcPts val="1200"/>
              </a:spcAft>
            </a:pPr>
            <a:r>
              <a:rPr lang="en-US" altLang="en-US" dirty="0"/>
              <a:t>Logical progression from previous designs</a:t>
            </a:r>
          </a:p>
          <a:p>
            <a:pPr lvl="1">
              <a:lnSpc>
                <a:spcPct val="110000"/>
              </a:lnSpc>
              <a:spcAft>
                <a:spcPts val="1200"/>
              </a:spcAft>
            </a:pPr>
            <a:r>
              <a:rPr lang="en-US" altLang="en-US" dirty="0"/>
              <a:t>Gap analysis between as-is and clinic’</a:t>
            </a:r>
            <a:r>
              <a:rPr lang="en-US" altLang="ja-JP" dirty="0"/>
              <a:t>s ideal</a:t>
            </a:r>
          </a:p>
          <a:p>
            <a:pPr lvl="1">
              <a:lnSpc>
                <a:spcPct val="110000"/>
              </a:lnSpc>
              <a:spcAft>
                <a:spcPts val="1200"/>
              </a:spcAft>
            </a:pPr>
            <a:r>
              <a:rPr lang="en-US" altLang="en-US" dirty="0"/>
              <a:t>Leveraging technology (e.g., automation)</a:t>
            </a:r>
          </a:p>
          <a:p>
            <a:pPr lvl="1">
              <a:lnSpc>
                <a:spcPct val="110000"/>
              </a:lnSpc>
              <a:spcAft>
                <a:spcPts val="1200"/>
              </a:spcAft>
            </a:pPr>
            <a:r>
              <a:rPr lang="en-US" altLang="en-US" dirty="0"/>
              <a:t>Workflow diagram analysis</a:t>
            </a:r>
          </a:p>
          <a:p>
            <a:pPr>
              <a:lnSpc>
                <a:spcPct val="110000"/>
              </a:lnSpc>
              <a:spcAft>
                <a:spcPts val="1200"/>
              </a:spcAft>
            </a:pPr>
            <a:endParaRPr lang="en-US" altLang="en-US" dirty="0"/>
          </a:p>
        </p:txBody>
      </p:sp>
      <p:sp>
        <p:nvSpPr>
          <p:cNvPr id="22532"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01B6B289-457C-47AB-980A-A76F5B65804C}" type="slidenum">
              <a:rPr lang="en-US" altLang="en-US" sz="1100" smtClean="0"/>
              <a:pPr/>
              <a:t>9</a:t>
            </a:fld>
            <a:endParaRPr lang="en-US" altLang="en-US" sz="1100" dirty="0"/>
          </a:p>
        </p:txBody>
      </p:sp>
    </p:spTree>
    <p:extLst>
      <p:ext uri="{BB962C8B-B14F-4D97-AF65-F5344CB8AC3E}">
        <p14:creationId xmlns:p14="http://schemas.microsoft.com/office/powerpoint/2010/main" val="114019278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E185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harteuse and blue_corrected" id="{24BB43F7-A238-40E1-A388-AA30B486D4FC}" vid="{C3D0504A-8D89-47AB-96BA-D5EE0E8259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AD8507DAB810C4596E2403F96A92BF7" ma:contentTypeVersion="6" ma:contentTypeDescription="Create a new document." ma:contentTypeScope="" ma:versionID="9bf43ed1764b3487fe6e6c7561baed0c">
  <xsd:schema xmlns:xsd="http://www.w3.org/2001/XMLSchema" xmlns:xs="http://www.w3.org/2001/XMLSchema" xmlns:p="http://schemas.microsoft.com/office/2006/metadata/properties" xmlns:ns2="8acd36b6-32e9-4b51-a9fd-9af350096dbc" targetNamespace="http://schemas.microsoft.com/office/2006/metadata/properties" ma:root="true" ma:fieldsID="420ebdd355f5f38fe4d565650f67ecda" ns2:_="">
    <xsd:import namespace="8acd36b6-32e9-4b51-a9fd-9af350096db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acd36b6-32e9-4b51-a9fd-9af350096dbc"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36FC224-0626-43ED-8AD4-4384B71126AD}">
  <ds:schemaRefs>
    <ds:schemaRef ds:uri="http://schemas.microsoft.com/sharepoint/v3/contenttype/forms"/>
  </ds:schemaRefs>
</ds:datastoreItem>
</file>

<file path=customXml/itemProps2.xml><?xml version="1.0" encoding="utf-8"?>
<ds:datastoreItem xmlns:ds="http://schemas.openxmlformats.org/officeDocument/2006/customXml" ds:itemID="{A7048E68-115E-4EEB-AE32-34075EC8E989}">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0B6AF3FF-ECCD-45EA-BA6D-F498E73CCB6C}"/>
</file>

<file path=docProps/app.xml><?xml version="1.0" encoding="utf-8"?>
<Properties xmlns="http://schemas.openxmlformats.org/officeDocument/2006/extended-properties" xmlns:vt="http://schemas.openxmlformats.org/officeDocument/2006/docPropsVTypes">
  <Template>Charteuse and blue USAID (1)</Template>
  <TotalTime>289</TotalTime>
  <Words>2596</Words>
  <Application>Microsoft Office PowerPoint</Application>
  <PresentationFormat>Custom</PresentationFormat>
  <Paragraphs>203</Paragraphs>
  <Slides>16</Slides>
  <Notes>16</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16</vt:i4>
      </vt:variant>
    </vt:vector>
  </HeadingPairs>
  <TitlesOfParts>
    <vt:vector size="26" baseType="lpstr">
      <vt:lpstr>Arial</vt:lpstr>
      <vt:lpstr>Calibri</vt:lpstr>
      <vt:lpstr>Century Gothic</vt:lpstr>
      <vt:lpstr>Courier New</vt:lpstr>
      <vt:lpstr>Futura Lt BT</vt:lpstr>
      <vt:lpstr>Futura LT Pro Book</vt:lpstr>
      <vt:lpstr>Times New Roman</vt:lpstr>
      <vt:lpstr>Verdana</vt:lpstr>
      <vt:lpstr>Wingdings</vt:lpstr>
      <vt:lpstr>Office Theme</vt:lpstr>
      <vt:lpstr>Process Improvement, System Design, and Usability Evaluation:</vt:lpstr>
      <vt:lpstr>Process Redesign </vt:lpstr>
      <vt:lpstr>Human-Centered Design</vt:lpstr>
      <vt:lpstr>Big “D” and Little “d”</vt:lpstr>
      <vt:lpstr>HCD Principles</vt:lpstr>
      <vt:lpstr>ISO HCD Framework</vt:lpstr>
      <vt:lpstr>Design Solutions</vt:lpstr>
      <vt:lpstr>Design Methods</vt:lpstr>
      <vt:lpstr>Design Methods—2</vt:lpstr>
      <vt:lpstr>Design Methods—3</vt:lpstr>
      <vt:lpstr>Design Perspectives</vt:lpstr>
      <vt:lpstr>Design Alignment</vt:lpstr>
      <vt:lpstr>Review of the New Process</vt:lpstr>
      <vt:lpstr>Process Redesign  </vt:lpstr>
      <vt:lpstr>Process Redesign </vt:lpstr>
      <vt:lpstr>PowerPoint Presentation</vt:lpstr>
    </vt:vector>
  </TitlesOfParts>
  <Company>ICFI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Villella, Christina</dc:creator>
  <cp:lastModifiedBy>Villella, Christina</cp:lastModifiedBy>
  <cp:revision>52</cp:revision>
  <cp:lastPrinted>2020-01-30T20:07:31Z</cp:lastPrinted>
  <dcterms:created xsi:type="dcterms:W3CDTF">2018-06-13T15:28:32Z</dcterms:created>
  <dcterms:modified xsi:type="dcterms:W3CDTF">2020-03-31T01:18:41Z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2015-03-02T00:00:00Z</vt:filetime>
  </property>
  <property fmtid="{D5CDD505-2E9C-101B-9397-08002B2CF9AE}" pid="3" name="LastSaved">
    <vt:filetime>2015-03-02T00:00:00Z</vt:filetime>
  </property>
  <property fmtid="{D5CDD505-2E9C-101B-9397-08002B2CF9AE}" pid="4" name="ContentTypeId">
    <vt:lpwstr>0x010100EAD8507DAB810C4596E2403F96A92BF7</vt:lpwstr>
  </property>
</Properties>
</file>